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notesSlides/notesSlide48.xml" ContentType="application/vnd.openxmlformats-officedocument.presentationml.notesSlide+xml"/>
  <Override PartName="/ppt/charts/chart2.xml" ContentType="application/vnd.openxmlformats-officedocument.drawingml.chart+xml"/>
  <Override PartName="/ppt/notesSlides/notesSlide49.xml" ContentType="application/vnd.openxmlformats-officedocument.presentationml.notesSlide+xml"/>
  <Override PartName="/ppt/charts/chart3.xml" ContentType="application/vnd.openxmlformats-officedocument.drawingml.chart+xml"/>
  <Override PartName="/ppt/notesSlides/notesSlide50.xml" ContentType="application/vnd.openxmlformats-officedocument.presentationml.notesSlide+xml"/>
  <Override PartName="/ppt/charts/chart4.xml" ContentType="application/vnd.openxmlformats-officedocument.drawingml.chart+xml"/>
  <Override PartName="/ppt/notesSlides/notesSlide51.xml" ContentType="application/vnd.openxmlformats-officedocument.presentationml.notesSlide+xml"/>
  <Override PartName="/ppt/charts/chart5.xml" ContentType="application/vnd.openxmlformats-officedocument.drawingml.chart+xml"/>
  <Override PartName="/ppt/notesSlides/notesSlide52.xml" ContentType="application/vnd.openxmlformats-officedocument.presentationml.notesSlide+xml"/>
  <Override PartName="/ppt/charts/chart6.xml" ContentType="application/vnd.openxmlformats-officedocument.drawingml.chart+xml"/>
  <Override PartName="/ppt/notesSlides/notesSlide53.xml" ContentType="application/vnd.openxmlformats-officedocument.presentationml.notesSlide+xml"/>
  <Override PartName="/ppt/charts/chart7.xml" ContentType="application/vnd.openxmlformats-officedocument.drawingml.chart+xml"/>
  <Override PartName="/ppt/notesSlides/notesSlide54.xml" ContentType="application/vnd.openxmlformats-officedocument.presentationml.notesSlide+xml"/>
  <Override PartName="/ppt/charts/chart8.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4"/>
  </p:sldMasterIdLst>
  <p:notesMasterIdLst>
    <p:notesMasterId r:id="rId78"/>
  </p:notesMasterIdLst>
  <p:handoutMasterIdLst>
    <p:handoutMasterId r:id="rId79"/>
  </p:handoutMasterIdLst>
  <p:sldIdLst>
    <p:sldId id="617" r:id="rId5"/>
    <p:sldId id="551" r:id="rId6"/>
    <p:sldId id="559" r:id="rId7"/>
    <p:sldId id="600" r:id="rId8"/>
    <p:sldId id="560" r:id="rId9"/>
    <p:sldId id="606" r:id="rId10"/>
    <p:sldId id="561" r:id="rId11"/>
    <p:sldId id="607" r:id="rId12"/>
    <p:sldId id="562" r:id="rId13"/>
    <p:sldId id="563" r:id="rId14"/>
    <p:sldId id="564" r:id="rId15"/>
    <p:sldId id="608" r:id="rId16"/>
    <p:sldId id="565" r:id="rId17"/>
    <p:sldId id="566" r:id="rId18"/>
    <p:sldId id="609" r:id="rId19"/>
    <p:sldId id="567" r:id="rId20"/>
    <p:sldId id="601" r:id="rId21"/>
    <p:sldId id="568" r:id="rId22"/>
    <p:sldId id="569" r:id="rId23"/>
    <p:sldId id="570" r:id="rId24"/>
    <p:sldId id="602" r:id="rId25"/>
    <p:sldId id="652" r:id="rId26"/>
    <p:sldId id="571" r:id="rId27"/>
    <p:sldId id="612" r:id="rId28"/>
    <p:sldId id="610" r:id="rId29"/>
    <p:sldId id="611" r:id="rId30"/>
    <p:sldId id="613" r:id="rId31"/>
    <p:sldId id="614" r:id="rId32"/>
    <p:sldId id="615" r:id="rId33"/>
    <p:sldId id="576" r:id="rId34"/>
    <p:sldId id="577" r:id="rId35"/>
    <p:sldId id="578" r:id="rId36"/>
    <p:sldId id="616" r:id="rId37"/>
    <p:sldId id="618" r:id="rId38"/>
    <p:sldId id="619" r:id="rId39"/>
    <p:sldId id="620" r:id="rId40"/>
    <p:sldId id="621" r:id="rId41"/>
    <p:sldId id="622" r:id="rId42"/>
    <p:sldId id="623" r:id="rId43"/>
    <p:sldId id="624" r:id="rId44"/>
    <p:sldId id="625" r:id="rId45"/>
    <p:sldId id="626" r:id="rId46"/>
    <p:sldId id="627" r:id="rId47"/>
    <p:sldId id="631" r:id="rId48"/>
    <p:sldId id="633" r:id="rId49"/>
    <p:sldId id="634" r:id="rId50"/>
    <p:sldId id="635" r:id="rId51"/>
    <p:sldId id="636" r:id="rId52"/>
    <p:sldId id="637" r:id="rId53"/>
    <p:sldId id="638" r:id="rId54"/>
    <p:sldId id="639" r:id="rId55"/>
    <p:sldId id="640" r:id="rId56"/>
    <p:sldId id="641" r:id="rId57"/>
    <p:sldId id="642" r:id="rId58"/>
    <p:sldId id="643" r:id="rId59"/>
    <p:sldId id="644" r:id="rId60"/>
    <p:sldId id="645" r:id="rId61"/>
    <p:sldId id="646" r:id="rId62"/>
    <p:sldId id="647" r:id="rId63"/>
    <p:sldId id="648" r:id="rId64"/>
    <p:sldId id="586" r:id="rId65"/>
    <p:sldId id="649" r:id="rId66"/>
    <p:sldId id="650" r:id="rId67"/>
    <p:sldId id="651" r:id="rId68"/>
    <p:sldId id="665" r:id="rId69"/>
    <p:sldId id="664" r:id="rId70"/>
    <p:sldId id="663" r:id="rId71"/>
    <p:sldId id="662" r:id="rId72"/>
    <p:sldId id="660" r:id="rId73"/>
    <p:sldId id="661" r:id="rId74"/>
    <p:sldId id="667" r:id="rId75"/>
    <p:sldId id="595" r:id="rId76"/>
    <p:sldId id="604" r:id="rId77"/>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xmlns="">
        <p15:guide id="1" orient="horz" pos="864">
          <p15:clr>
            <a:srgbClr val="A4A3A4"/>
          </p15:clr>
        </p15:guide>
        <p15:guide id="2" pos="912">
          <p15:clr>
            <a:srgbClr val="A4A3A4"/>
          </p15:clr>
        </p15:guide>
      </p15:sldGuideLst>
    </p:ext>
    <p:ext uri="{2D200454-40CA-4A62-9FC3-DE9A4176ACB9}">
      <p15:notesGuideLst xmlns:p15="http://schemas.microsoft.com/office/powerpoint/2012/main" xmlns="">
        <p15:guide id="1" orient="horz" pos="2928">
          <p15:clr>
            <a:srgbClr val="A4A3A4"/>
          </p15:clr>
        </p15:guide>
        <p15:guide id="2" pos="2205">
          <p15:clr>
            <a:srgbClr val="A4A3A4"/>
          </p15:clr>
        </p15:guide>
        <p15:guide id="3" orient="horz" pos="291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FFFF00"/>
    <a:srgbClr val="576F8E"/>
    <a:srgbClr val="024280"/>
    <a:srgbClr val="00AED2"/>
    <a:srgbClr val="4AC8DE"/>
    <a:srgbClr val="59A8E2"/>
    <a:srgbClr val="0243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96903" autoAdjust="0"/>
  </p:normalViewPr>
  <p:slideViewPr>
    <p:cSldViewPr showGuides="1">
      <p:cViewPr>
        <p:scale>
          <a:sx n="60" d="100"/>
          <a:sy n="60" d="100"/>
        </p:scale>
        <p:origin x="-341" y="-427"/>
      </p:cViewPr>
      <p:guideLst>
        <p:guide orient="horz" pos="864"/>
        <p:guide pos="91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11798"/>
    </p:cViewPr>
  </p:sorterViewPr>
  <p:notesViewPr>
    <p:cSldViewPr showGuides="1">
      <p:cViewPr varScale="1">
        <p:scale>
          <a:sx n="69" d="100"/>
          <a:sy n="69" d="100"/>
        </p:scale>
        <p:origin x="-1650" y="-108"/>
      </p:cViewPr>
      <p:guideLst>
        <p:guide orient="horz" pos="2946"/>
        <p:guide orient="horz" pos="2928"/>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8994082840301"/>
          <c:y val="0.18181818181818277"/>
          <c:w val="0.32100591715976512"/>
          <c:h val="0.63636363636363813"/>
        </c:manualLayout>
      </c:layout>
      <c:pieChart>
        <c:varyColors val="1"/>
        <c:ser>
          <c:idx val="0"/>
          <c:order val="0"/>
          <c:tx>
            <c:strRef>
              <c:f>Sheet1!$A$2</c:f>
              <c:strCache>
                <c:ptCount val="1"/>
                <c:pt idx="0">
                  <c:v>East</c:v>
                </c:pt>
              </c:strCache>
            </c:strRef>
          </c:tx>
          <c:spPr>
            <a:solidFill>
              <a:srgbClr val="63AAFE"/>
            </a:solidFill>
            <a:ln w="3175">
              <a:solidFill>
                <a:srgbClr val="000000"/>
              </a:solidFill>
              <a:prstDash val="solid"/>
            </a:ln>
            <a:effectLst>
              <a:outerShdw dist="35921" dir="2700000" algn="br">
                <a:srgbClr val="000000"/>
              </a:outerShdw>
            </a:effectLst>
          </c:spPr>
          <c:dPt>
            <c:idx val="0"/>
            <c:bubble3D val="0"/>
            <c:spPr>
              <a:solidFill>
                <a:srgbClr val="99CCFF"/>
              </a:solidFill>
              <a:ln w="3175">
                <a:solidFill>
                  <a:srgbClr val="000000"/>
                </a:solidFill>
                <a:prstDash val="solid"/>
              </a:ln>
              <a:effectLst>
                <a:outerShdw dist="35921" dir="2700000" algn="br">
                  <a:srgbClr val="000000"/>
                </a:outerShdw>
              </a:effectLst>
            </c:spPr>
          </c:dPt>
          <c:dPt>
            <c:idx val="1"/>
            <c:bubble3D val="0"/>
            <c:spPr>
              <a:solidFill>
                <a:srgbClr val="CCFFCC"/>
              </a:solidFill>
              <a:ln w="3175">
                <a:solidFill>
                  <a:srgbClr val="000000"/>
                </a:solidFill>
                <a:prstDash val="solid"/>
              </a:ln>
              <a:effectLst>
                <a:outerShdw dist="35921" dir="2700000" algn="br">
                  <a:srgbClr val="000000"/>
                </a:outerShdw>
              </a:effectLst>
            </c:spPr>
          </c:dPt>
          <c:dPt>
            <c:idx val="2"/>
            <c:bubble3D val="0"/>
            <c:spPr>
              <a:solidFill>
                <a:srgbClr val="FFFF99"/>
              </a:solidFill>
              <a:ln w="3175">
                <a:solidFill>
                  <a:srgbClr val="000000"/>
                </a:solidFill>
                <a:prstDash val="solid"/>
              </a:ln>
              <a:effectLst>
                <a:outerShdw dist="35921" dir="2700000" algn="br">
                  <a:srgbClr val="000000"/>
                </a:outerShdw>
              </a:effectLst>
            </c:spPr>
          </c:dPt>
          <c:dPt>
            <c:idx val="3"/>
            <c:bubble3D val="0"/>
            <c:spPr>
              <a:solidFill>
                <a:srgbClr val="FFCC99"/>
              </a:solidFill>
              <a:ln w="3175">
                <a:solidFill>
                  <a:srgbClr val="000000"/>
                </a:solidFill>
                <a:prstDash val="solid"/>
              </a:ln>
              <a:effectLst>
                <a:outerShdw dist="35921" dir="2700000" algn="br">
                  <a:srgbClr val="000000"/>
                </a:outerShdw>
              </a:effectLst>
            </c:spPr>
          </c:dPt>
          <c:dPt>
            <c:idx val="4"/>
            <c:bubble3D val="0"/>
            <c:spPr>
              <a:solidFill>
                <a:srgbClr val="6711FF"/>
              </a:solidFill>
              <a:ln w="3175">
                <a:solidFill>
                  <a:srgbClr val="000000"/>
                </a:solidFill>
                <a:prstDash val="solid"/>
              </a:ln>
              <a:effectLst>
                <a:outerShdw dist="35921" dir="2700000" algn="br">
                  <a:srgbClr val="000000"/>
                </a:outerShdw>
              </a:effectLst>
            </c:spPr>
          </c:dPt>
          <c:cat>
            <c:strRef>
              <c:f>Sheet1!$B$1:$F$1</c:f>
              <c:strCache>
                <c:ptCount val="4"/>
                <c:pt idx="0">
                  <c:v>University</c:v>
                </c:pt>
                <c:pt idx="1">
                  <c:v>Other: nonprofit</c:v>
                </c:pt>
                <c:pt idx="2">
                  <c:v>Government</c:v>
                </c:pt>
                <c:pt idx="3">
                  <c:v>Commercial </c:v>
                </c:pt>
              </c:strCache>
            </c:strRef>
          </c:cat>
          <c:val>
            <c:numRef>
              <c:f>Sheet1!$B$2:$F$2</c:f>
              <c:numCache>
                <c:formatCode>0%</c:formatCode>
                <c:ptCount val="5"/>
                <c:pt idx="0">
                  <c:v>0.70000000000000051</c:v>
                </c:pt>
                <c:pt idx="1">
                  <c:v>0.15000000000000013</c:v>
                </c:pt>
                <c:pt idx="2">
                  <c:v>0.12000000000000002</c:v>
                </c:pt>
                <c:pt idx="3">
                  <c:v>3.0000000000000027E-2</c:v>
                </c:pt>
              </c:numCache>
            </c:numRef>
          </c:val>
        </c:ser>
        <c:ser>
          <c:idx val="1"/>
          <c:order val="1"/>
          <c:tx>
            <c:strRef>
              <c:f>Sheet1!$A$3</c:f>
              <c:strCache>
                <c:ptCount val="1"/>
              </c:strCache>
            </c:strRef>
          </c:tx>
          <c:spPr>
            <a:solidFill>
              <a:srgbClr val="DD2D32"/>
            </a:solidFill>
            <a:ln w="3175">
              <a:solidFill>
                <a:srgbClr val="000000"/>
              </a:solidFill>
              <a:prstDash val="solid"/>
            </a:ln>
            <a:effectLst>
              <a:outerShdw dist="35921" dir="2700000" algn="br">
                <a:srgbClr val="000000"/>
              </a:outerShdw>
            </a:effectLst>
          </c:spPr>
          <c:dPt>
            <c:idx val="0"/>
            <c:bubble3D val="0"/>
            <c:spPr>
              <a:solidFill>
                <a:srgbClr val="63AAFE"/>
              </a:solidFill>
              <a:ln w="3175">
                <a:solidFill>
                  <a:srgbClr val="000000"/>
                </a:solidFill>
                <a:prstDash val="solid"/>
              </a:ln>
              <a:effectLst>
                <a:outerShdw dist="35921" dir="2700000" algn="br">
                  <a:srgbClr val="000000"/>
                </a:outerShdw>
              </a:effectLst>
            </c:spPr>
          </c:dPt>
          <c:dPt>
            <c:idx val="2"/>
            <c:bubble3D val="0"/>
            <c:spPr>
              <a:solidFill>
                <a:srgbClr val="FFF58C"/>
              </a:solidFill>
              <a:ln w="3175">
                <a:solidFill>
                  <a:srgbClr val="000000"/>
                </a:solidFill>
                <a:prstDash val="solid"/>
              </a:ln>
              <a:effectLst>
                <a:outerShdw dist="35921" dir="2700000" algn="br">
                  <a:srgbClr val="000000"/>
                </a:outerShdw>
              </a:effectLst>
            </c:spPr>
          </c:dPt>
          <c:dPt>
            <c:idx val="3"/>
            <c:bubble3D val="0"/>
            <c:spPr>
              <a:solidFill>
                <a:srgbClr val="4EE257"/>
              </a:solidFill>
              <a:ln w="3175">
                <a:solidFill>
                  <a:srgbClr val="000000"/>
                </a:solidFill>
                <a:prstDash val="solid"/>
              </a:ln>
              <a:effectLst>
                <a:outerShdw dist="35921" dir="2700000" algn="br">
                  <a:srgbClr val="000000"/>
                </a:outerShdw>
              </a:effectLst>
            </c:spPr>
          </c:dPt>
          <c:dPt>
            <c:idx val="4"/>
            <c:bubble3D val="0"/>
            <c:spPr>
              <a:solidFill>
                <a:srgbClr val="6711FF"/>
              </a:solidFill>
              <a:ln w="3175">
                <a:solidFill>
                  <a:srgbClr val="000000"/>
                </a:solidFill>
                <a:prstDash val="solid"/>
              </a:ln>
              <a:effectLst>
                <a:outerShdw dist="35921" dir="2700000" algn="br">
                  <a:srgbClr val="000000"/>
                </a:outerShdw>
              </a:effectLst>
            </c:spPr>
          </c:dPt>
          <c:cat>
            <c:strRef>
              <c:f>Sheet1!$B$1:$F$1</c:f>
              <c:strCache>
                <c:ptCount val="4"/>
                <c:pt idx="0">
                  <c:v>University</c:v>
                </c:pt>
                <c:pt idx="1">
                  <c:v>Other: nonprofit</c:v>
                </c:pt>
                <c:pt idx="2">
                  <c:v>Government</c:v>
                </c:pt>
                <c:pt idx="3">
                  <c:v>Commercial </c:v>
                </c:pt>
              </c:strCache>
            </c:strRef>
          </c:cat>
          <c:val>
            <c:numRef>
              <c:f>Sheet1!$B$3:$F$3</c:f>
              <c:numCache>
                <c:formatCode>General</c:formatCode>
                <c:ptCount val="5"/>
              </c:numCache>
            </c:numRef>
          </c:val>
        </c:ser>
        <c:ser>
          <c:idx val="2"/>
          <c:order val="2"/>
          <c:tx>
            <c:strRef>
              <c:f>Sheet1!$A$4</c:f>
              <c:strCache>
                <c:ptCount val="1"/>
              </c:strCache>
            </c:strRef>
          </c:tx>
          <c:spPr>
            <a:solidFill>
              <a:srgbClr val="FFF58C"/>
            </a:solidFill>
            <a:ln w="3175">
              <a:solidFill>
                <a:srgbClr val="000000"/>
              </a:solidFill>
              <a:prstDash val="solid"/>
            </a:ln>
            <a:effectLst>
              <a:outerShdw dist="35921" dir="2700000" algn="br">
                <a:srgbClr val="000000"/>
              </a:outerShdw>
            </a:effectLst>
          </c:spPr>
          <c:dPt>
            <c:idx val="0"/>
            <c:bubble3D val="0"/>
            <c:spPr>
              <a:solidFill>
                <a:srgbClr val="63AAFE"/>
              </a:solidFill>
              <a:ln w="3175">
                <a:solidFill>
                  <a:srgbClr val="000000"/>
                </a:solidFill>
                <a:prstDash val="solid"/>
              </a:ln>
              <a:effectLst>
                <a:outerShdw dist="35921" dir="2700000" algn="br">
                  <a:srgbClr val="000000"/>
                </a:outerShdw>
              </a:effectLst>
            </c:spPr>
          </c:dPt>
          <c:dPt>
            <c:idx val="1"/>
            <c:bubble3D val="0"/>
            <c:spPr>
              <a:solidFill>
                <a:srgbClr val="DD2D32"/>
              </a:solidFill>
              <a:ln w="3175">
                <a:solidFill>
                  <a:srgbClr val="000000"/>
                </a:solidFill>
                <a:prstDash val="solid"/>
              </a:ln>
              <a:effectLst>
                <a:outerShdw dist="35921" dir="2700000" algn="br">
                  <a:srgbClr val="000000"/>
                </a:outerShdw>
              </a:effectLst>
            </c:spPr>
          </c:dPt>
          <c:dPt>
            <c:idx val="3"/>
            <c:bubble3D val="0"/>
            <c:spPr>
              <a:solidFill>
                <a:srgbClr val="4EE257"/>
              </a:solidFill>
              <a:ln w="3175">
                <a:solidFill>
                  <a:srgbClr val="000000"/>
                </a:solidFill>
                <a:prstDash val="solid"/>
              </a:ln>
              <a:effectLst>
                <a:outerShdw dist="35921" dir="2700000" algn="br">
                  <a:srgbClr val="000000"/>
                </a:outerShdw>
              </a:effectLst>
            </c:spPr>
          </c:dPt>
          <c:dPt>
            <c:idx val="4"/>
            <c:bubble3D val="0"/>
            <c:spPr>
              <a:solidFill>
                <a:srgbClr val="6711FF"/>
              </a:solidFill>
              <a:ln w="3175">
                <a:solidFill>
                  <a:srgbClr val="000000"/>
                </a:solidFill>
                <a:prstDash val="solid"/>
              </a:ln>
              <a:effectLst>
                <a:outerShdw dist="35921" dir="2700000" algn="br">
                  <a:srgbClr val="000000"/>
                </a:outerShdw>
              </a:effectLst>
            </c:spPr>
          </c:dPt>
          <c:cat>
            <c:strRef>
              <c:f>Sheet1!$B$1:$F$1</c:f>
              <c:strCache>
                <c:ptCount val="4"/>
                <c:pt idx="0">
                  <c:v>University</c:v>
                </c:pt>
                <c:pt idx="1">
                  <c:v>Other: nonprofit</c:v>
                </c:pt>
                <c:pt idx="2">
                  <c:v>Government</c:v>
                </c:pt>
                <c:pt idx="3">
                  <c:v>Commercial </c:v>
                </c:pt>
              </c:strCache>
            </c:strRef>
          </c:cat>
          <c:val>
            <c:numRef>
              <c:f>Sheet1!$B$4:$F$4</c:f>
              <c:numCache>
                <c:formatCode>General</c:formatCode>
                <c:ptCount val="5"/>
              </c:numCache>
            </c:numRef>
          </c:val>
        </c:ser>
        <c:dLbls>
          <c:showLegendKey val="0"/>
          <c:showVal val="0"/>
          <c:showCatName val="0"/>
          <c:showSerName val="0"/>
          <c:showPercent val="0"/>
          <c:showBubbleSize val="0"/>
          <c:showLeaderLines val="0"/>
        </c:dLbls>
        <c:firstSliceAng val="0"/>
      </c:pieChart>
      <c:spPr>
        <a:noFill/>
        <a:ln w="25398">
          <a:noFill/>
        </a:ln>
      </c:spPr>
    </c:plotArea>
    <c:plotVisOnly val="1"/>
    <c:dispBlanksAs val="zero"/>
    <c:showDLblsOverMax val="0"/>
  </c:chart>
  <c:spPr>
    <a:noFill/>
    <a:ln>
      <a:noFill/>
    </a:ln>
  </c:spPr>
  <c:txPr>
    <a:bodyPr/>
    <a:lstStyle/>
    <a:p>
      <a:pPr>
        <a:defRPr sz="2410"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1573236889702"/>
          <c:y val="5.8091286307053902E-2"/>
          <c:w val="0.379746835443038"/>
          <c:h val="0.87136929460581203"/>
        </c:manualLayout>
      </c:layout>
      <c:pieChart>
        <c:varyColors val="1"/>
        <c:ser>
          <c:idx val="1"/>
          <c:order val="0"/>
          <c:tx>
            <c:strRef>
              <c:f>Sheet1!$A$2</c:f>
              <c:strCache>
                <c:ptCount val="1"/>
                <c:pt idx="0">
                  <c:v>Percentage</c:v>
                </c:pt>
              </c:strCache>
            </c:strRef>
          </c:tx>
          <c:spPr>
            <a:solidFill>
              <a:srgbClr val="DD2D32"/>
            </a:solidFill>
            <a:ln w="3174">
              <a:solidFill>
                <a:srgbClr val="000000"/>
              </a:solidFill>
              <a:prstDash val="solid"/>
            </a:ln>
          </c:spPr>
          <c:dPt>
            <c:idx val="0"/>
            <c:bubble3D val="0"/>
            <c:spPr>
              <a:solidFill>
                <a:srgbClr val="ABD4FF"/>
              </a:solidFill>
              <a:ln w="3174">
                <a:solidFill>
                  <a:srgbClr val="000000"/>
                </a:solidFill>
                <a:prstDash val="solid"/>
              </a:ln>
            </c:spPr>
          </c:dPt>
          <c:dPt>
            <c:idx val="1"/>
            <c:bubble3D val="0"/>
            <c:spPr>
              <a:solidFill>
                <a:srgbClr val="D2FDD4"/>
              </a:solidFill>
              <a:ln w="3174">
                <a:solidFill>
                  <a:srgbClr val="000000"/>
                </a:solidFill>
                <a:prstDash val="solid"/>
              </a:ln>
            </c:spPr>
          </c:dPt>
          <c:dPt>
            <c:idx val="2"/>
            <c:bubble3D val="0"/>
            <c:spPr>
              <a:solidFill>
                <a:srgbClr val="FDFFA1"/>
              </a:solidFill>
              <a:ln w="3174">
                <a:solidFill>
                  <a:srgbClr val="000000"/>
                </a:solidFill>
                <a:prstDash val="solid"/>
              </a:ln>
            </c:spPr>
          </c:dPt>
          <c:dPt>
            <c:idx val="3"/>
            <c:bubble3D val="0"/>
            <c:spPr>
              <a:solidFill>
                <a:srgbClr val="FED7A6"/>
              </a:solidFill>
              <a:ln w="3174">
                <a:solidFill>
                  <a:srgbClr val="000000"/>
                </a:solidFill>
                <a:prstDash val="solid"/>
              </a:ln>
            </c:spPr>
          </c:dPt>
          <c:dPt>
            <c:idx val="4"/>
            <c:bubble3D val="0"/>
            <c:spPr>
              <a:solidFill>
                <a:srgbClr val="FFAFD7"/>
              </a:solidFill>
              <a:ln w="3174">
                <a:solidFill>
                  <a:srgbClr val="000000"/>
                </a:solidFill>
                <a:prstDash val="solid"/>
              </a:ln>
            </c:spPr>
          </c:dPt>
          <c:dPt>
            <c:idx val="5"/>
            <c:bubble3D val="0"/>
            <c:spPr>
              <a:solidFill>
                <a:srgbClr val="C0C0C0"/>
              </a:solidFill>
              <a:ln w="3174">
                <a:solidFill>
                  <a:srgbClr val="000000"/>
                </a:solidFill>
                <a:prstDash val="solid"/>
              </a:ln>
            </c:spPr>
          </c:dPt>
          <c:dPt>
            <c:idx val="6"/>
            <c:bubble3D val="0"/>
            <c:spPr>
              <a:solidFill>
                <a:srgbClr val="CC99FF"/>
              </a:solidFill>
              <a:ln w="3174">
                <a:solidFill>
                  <a:srgbClr val="000000"/>
                </a:solidFill>
                <a:prstDash val="solid"/>
              </a:ln>
            </c:spPr>
          </c:dPt>
          <c:dPt>
            <c:idx val="7"/>
            <c:bubble3D val="0"/>
            <c:spPr>
              <a:solidFill>
                <a:srgbClr val="CCFFFF"/>
              </a:solidFill>
              <a:ln w="3174">
                <a:solidFill>
                  <a:srgbClr val="000000"/>
                </a:solidFill>
                <a:prstDash val="solid"/>
              </a:ln>
            </c:spPr>
          </c:dPt>
          <c:dPt>
            <c:idx val="8"/>
            <c:bubble3D val="0"/>
            <c:spPr>
              <a:solidFill>
                <a:srgbClr val="FFFFFF"/>
              </a:solidFill>
              <a:ln w="3174">
                <a:solidFill>
                  <a:srgbClr val="000000"/>
                </a:solidFill>
                <a:prstDash val="solid"/>
              </a:ln>
            </c:spPr>
          </c:dPt>
          <c:dPt>
            <c:idx val="9"/>
            <c:bubble3D val="0"/>
            <c:spPr>
              <a:solidFill>
                <a:srgbClr val="B9CDE5"/>
              </a:solidFill>
              <a:ln w="3174">
                <a:solidFill>
                  <a:srgbClr val="000000"/>
                </a:solidFill>
                <a:prstDash val="solid"/>
              </a:ln>
            </c:spPr>
          </c:dPt>
          <c:cat>
            <c:strRef>
              <c:f>Sheet1!$B$1:$K$1</c:f>
              <c:strCache>
                <c:ptCount val="10"/>
                <c:pt idx="0">
                  <c:v>ASP</c:v>
                </c:pt>
                <c:pt idx="1">
                  <c:v>Other</c:v>
                </c:pt>
                <c:pt idx="2">
                  <c:v>Failure to follow</c:v>
                </c:pt>
                <c:pt idx="3">
                  <c:v>Clinical</c:v>
                </c:pt>
                <c:pt idx="4">
                  <c:v>Husbandry</c:v>
                </c:pt>
                <c:pt idx="5">
                  <c:v>PI</c:v>
                </c:pt>
                <c:pt idx="6">
                  <c:v>Physical Plant</c:v>
                </c:pt>
                <c:pt idx="7">
                  <c:v>IACUC</c:v>
                </c:pt>
                <c:pt idx="8">
                  <c:v>Institutional</c:v>
                </c:pt>
                <c:pt idx="9">
                  <c:v>No violation</c:v>
                </c:pt>
              </c:strCache>
            </c:strRef>
          </c:cat>
          <c:val>
            <c:numRef>
              <c:f>Sheet1!$B$2:$K$2</c:f>
              <c:numCache>
                <c:formatCode>0%</c:formatCode>
                <c:ptCount val="10"/>
                <c:pt idx="0">
                  <c:v>0.32000000000000051</c:v>
                </c:pt>
                <c:pt idx="1">
                  <c:v>0.18000000000000022</c:v>
                </c:pt>
                <c:pt idx="2">
                  <c:v>0.15000000000000022</c:v>
                </c:pt>
                <c:pt idx="3">
                  <c:v>0.14000000000000001</c:v>
                </c:pt>
                <c:pt idx="4">
                  <c:v>0.11</c:v>
                </c:pt>
                <c:pt idx="5">
                  <c:v>4.0000000000000022E-2</c:v>
                </c:pt>
                <c:pt idx="6">
                  <c:v>2.0000000000000011E-2</c:v>
                </c:pt>
                <c:pt idx="7">
                  <c:v>2.0000000000000011E-2</c:v>
                </c:pt>
                <c:pt idx="8">
                  <c:v>1.0000000000000005E-2</c:v>
                </c:pt>
                <c:pt idx="9">
                  <c:v>1.0000000000000005E-2</c:v>
                </c:pt>
              </c:numCache>
            </c:numRef>
          </c:val>
        </c:ser>
        <c:dLbls>
          <c:showLegendKey val="0"/>
          <c:showVal val="0"/>
          <c:showCatName val="0"/>
          <c:showSerName val="0"/>
          <c:showPercent val="0"/>
          <c:showBubbleSize val="0"/>
          <c:showLeaderLines val="0"/>
        </c:dLbls>
        <c:firstSliceAng val="0"/>
      </c:pieChart>
      <c:spPr>
        <a:noFill/>
        <a:ln w="25396">
          <a:noFill/>
        </a:ln>
      </c:spPr>
    </c:plotArea>
    <c:plotVisOnly val="1"/>
    <c:dispBlanksAs val="zero"/>
    <c:showDLblsOverMax val="0"/>
  </c:chart>
  <c:spPr>
    <a:noFill/>
    <a:ln>
      <a:noFill/>
    </a:ln>
  </c:spPr>
  <c:txPr>
    <a:bodyPr/>
    <a:lstStyle/>
    <a:p>
      <a:pPr>
        <a:defRPr sz="1705" b="1"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1573236889702"/>
          <c:y val="5.8091286307053902E-2"/>
          <c:w val="0.379746835443038"/>
          <c:h val="0.87136929460581103"/>
        </c:manualLayout>
      </c:layout>
      <c:pieChart>
        <c:varyColors val="1"/>
        <c:ser>
          <c:idx val="1"/>
          <c:order val="0"/>
          <c:tx>
            <c:strRef>
              <c:f>Sheet1!$A$2</c:f>
              <c:strCache>
                <c:ptCount val="1"/>
                <c:pt idx="0">
                  <c:v>Percentage</c:v>
                </c:pt>
              </c:strCache>
            </c:strRef>
          </c:tx>
          <c:spPr>
            <a:solidFill>
              <a:srgbClr val="DD2D32"/>
            </a:solidFill>
            <a:ln w="12700">
              <a:solidFill>
                <a:srgbClr val="000000"/>
              </a:solidFill>
              <a:prstDash val="solid"/>
            </a:ln>
          </c:spPr>
          <c:dPt>
            <c:idx val="0"/>
            <c:bubble3D val="0"/>
            <c:spPr>
              <a:solidFill>
                <a:srgbClr val="99CCFF"/>
              </a:solidFill>
              <a:ln w="12700">
                <a:solidFill>
                  <a:srgbClr val="000000"/>
                </a:solidFill>
                <a:prstDash val="solid"/>
              </a:ln>
            </c:spPr>
          </c:dPt>
          <c:dPt>
            <c:idx val="1"/>
            <c:bubble3D val="0"/>
            <c:spPr>
              <a:solidFill>
                <a:srgbClr val="FFFFFF"/>
              </a:solidFill>
              <a:ln w="12700">
                <a:solidFill>
                  <a:srgbClr val="000000"/>
                </a:solidFill>
                <a:prstDash val="solid"/>
              </a:ln>
            </c:spPr>
          </c:dPt>
          <c:dPt>
            <c:idx val="2"/>
            <c:bubble3D val="0"/>
            <c:spPr>
              <a:solidFill>
                <a:srgbClr val="FFFFFF"/>
              </a:solidFill>
              <a:ln w="12700">
                <a:solidFill>
                  <a:srgbClr val="000000"/>
                </a:solidFill>
                <a:prstDash val="solid"/>
              </a:ln>
            </c:spPr>
          </c:dPt>
          <c:dPt>
            <c:idx val="3"/>
            <c:bubble3D val="0"/>
            <c:spPr>
              <a:solidFill>
                <a:srgbClr val="FFFFFF"/>
              </a:solidFill>
              <a:ln w="12700">
                <a:solidFill>
                  <a:srgbClr val="000000"/>
                </a:solidFill>
                <a:prstDash val="solid"/>
              </a:ln>
            </c:spPr>
          </c:dPt>
          <c:dPt>
            <c:idx val="4"/>
            <c:bubble3D val="0"/>
            <c:spPr>
              <a:solidFill>
                <a:srgbClr val="FFFFFF"/>
              </a:solidFill>
              <a:ln w="12700">
                <a:solidFill>
                  <a:srgbClr val="000000"/>
                </a:solidFill>
                <a:prstDash val="solid"/>
              </a:ln>
            </c:spPr>
          </c:dPt>
          <c:dPt>
            <c:idx val="5"/>
            <c:bubble3D val="0"/>
            <c:spPr>
              <a:solidFill>
                <a:srgbClr val="C0C0C0"/>
              </a:solidFill>
              <a:ln w="12700">
                <a:solidFill>
                  <a:srgbClr val="000000"/>
                </a:solidFill>
                <a:prstDash val="solid"/>
              </a:ln>
            </c:spPr>
          </c:dPt>
          <c:dPt>
            <c:idx val="6"/>
            <c:bubble3D val="0"/>
            <c:spPr>
              <a:solidFill>
                <a:srgbClr val="FFFFFF"/>
              </a:solidFill>
              <a:ln w="12700">
                <a:solidFill>
                  <a:srgbClr val="000000"/>
                </a:solidFill>
                <a:prstDash val="solid"/>
              </a:ln>
            </c:spPr>
          </c:dPt>
          <c:dPt>
            <c:idx val="7"/>
            <c:bubble3D val="0"/>
            <c:spPr>
              <a:solidFill>
                <a:srgbClr val="FFFFFF"/>
              </a:solidFill>
              <a:ln w="12700">
                <a:solidFill>
                  <a:srgbClr val="000000"/>
                </a:solidFill>
                <a:prstDash val="solid"/>
              </a:ln>
            </c:spPr>
          </c:dPt>
          <c:dPt>
            <c:idx val="8"/>
            <c:bubble3D val="0"/>
            <c:spPr>
              <a:solidFill>
                <a:srgbClr val="F2F2F2"/>
              </a:solidFill>
              <a:ln w="12700">
                <a:solidFill>
                  <a:srgbClr val="000000"/>
                </a:solidFill>
                <a:prstDash val="solid"/>
              </a:ln>
            </c:spPr>
          </c:dPt>
          <c:dPt>
            <c:idx val="9"/>
            <c:bubble3D val="0"/>
            <c:spPr>
              <a:solidFill>
                <a:srgbClr val="F2F2F2"/>
              </a:solidFill>
              <a:ln w="12700">
                <a:solidFill>
                  <a:srgbClr val="000000"/>
                </a:solidFill>
                <a:prstDash val="solid"/>
              </a:ln>
            </c:spPr>
          </c:dPt>
          <c:dLbls>
            <c:delete val="1"/>
          </c:dLbls>
          <c:cat>
            <c:strRef>
              <c:f>Sheet1!$B$1:$K$1</c:f>
              <c:strCache>
                <c:ptCount val="10"/>
                <c:pt idx="0">
                  <c:v>ASP</c:v>
                </c:pt>
                <c:pt idx="1">
                  <c:v>Other</c:v>
                </c:pt>
                <c:pt idx="2">
                  <c:v>Failure to follow</c:v>
                </c:pt>
                <c:pt idx="3">
                  <c:v>Clinical</c:v>
                </c:pt>
                <c:pt idx="4">
                  <c:v>Husbandry</c:v>
                </c:pt>
                <c:pt idx="5">
                  <c:v>PI</c:v>
                </c:pt>
                <c:pt idx="6">
                  <c:v>Physical Plant</c:v>
                </c:pt>
                <c:pt idx="7">
                  <c:v>IACUC</c:v>
                </c:pt>
                <c:pt idx="8">
                  <c:v>Institutional</c:v>
                </c:pt>
                <c:pt idx="9">
                  <c:v>No violation</c:v>
                </c:pt>
              </c:strCache>
            </c:strRef>
          </c:cat>
          <c:val>
            <c:numRef>
              <c:f>Sheet1!$B$2:$K$2</c:f>
              <c:numCache>
                <c:formatCode>0%</c:formatCode>
                <c:ptCount val="10"/>
                <c:pt idx="0">
                  <c:v>0.32000000000000051</c:v>
                </c:pt>
                <c:pt idx="1">
                  <c:v>0.18000000000000022</c:v>
                </c:pt>
                <c:pt idx="2">
                  <c:v>0.15000000000000022</c:v>
                </c:pt>
                <c:pt idx="3">
                  <c:v>0.14000000000000001</c:v>
                </c:pt>
                <c:pt idx="4">
                  <c:v>0.11</c:v>
                </c:pt>
                <c:pt idx="5">
                  <c:v>4.0000000000000022E-2</c:v>
                </c:pt>
                <c:pt idx="6">
                  <c:v>2.0000000000000011E-2</c:v>
                </c:pt>
                <c:pt idx="7">
                  <c:v>2.0000000000000011E-2</c:v>
                </c:pt>
                <c:pt idx="8">
                  <c:v>1.0000000000000005E-2</c:v>
                </c:pt>
                <c:pt idx="9">
                  <c:v>1.0000000000000005E-2</c:v>
                </c:pt>
              </c:numCache>
            </c:numRef>
          </c:val>
        </c:ser>
        <c:dLbls>
          <c:showLegendKey val="0"/>
          <c:showVal val="1"/>
          <c:showCatName val="0"/>
          <c:showSerName val="0"/>
          <c:showPercent val="0"/>
          <c:showBubbleSize val="0"/>
          <c:showLeaderLines val="1"/>
        </c:dLbls>
        <c:firstSliceAng val="0"/>
      </c:pieChart>
      <c:spPr>
        <a:noFill/>
        <a:ln w="25397">
          <a:noFill/>
        </a:ln>
      </c:spPr>
    </c:plotArea>
    <c:plotVisOnly val="1"/>
    <c:dispBlanksAs val="zero"/>
    <c:showDLblsOverMax val="0"/>
  </c:chart>
  <c:spPr>
    <a:noFill/>
    <a:ln>
      <a:noFill/>
    </a:ln>
  </c:spPr>
  <c:txPr>
    <a:bodyPr/>
    <a:lstStyle/>
    <a:p>
      <a:pPr>
        <a:defRPr sz="1705" b="1"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1573236889702"/>
          <c:y val="5.8091286307053902E-2"/>
          <c:w val="0.379746835443038"/>
          <c:h val="0.87136929460581114"/>
        </c:manualLayout>
      </c:layout>
      <c:pieChart>
        <c:varyColors val="1"/>
        <c:ser>
          <c:idx val="1"/>
          <c:order val="0"/>
          <c:tx>
            <c:strRef>
              <c:f>Sheet1!$A$2</c:f>
              <c:strCache>
                <c:ptCount val="1"/>
                <c:pt idx="0">
                  <c:v>Percentage</c:v>
                </c:pt>
              </c:strCache>
            </c:strRef>
          </c:tx>
          <c:spPr>
            <a:solidFill>
              <a:srgbClr val="DD2D32"/>
            </a:solidFill>
            <a:ln w="12698">
              <a:solidFill>
                <a:srgbClr val="000000"/>
              </a:solidFill>
              <a:prstDash val="solid"/>
            </a:ln>
          </c:spPr>
          <c:explosion val="3"/>
          <c:dPt>
            <c:idx val="0"/>
            <c:bubble3D val="0"/>
            <c:spPr>
              <a:solidFill>
                <a:srgbClr val="C0C0C0"/>
              </a:solidFill>
              <a:ln w="12698">
                <a:solidFill>
                  <a:srgbClr val="000000"/>
                </a:solidFill>
                <a:prstDash val="solid"/>
              </a:ln>
            </c:spPr>
          </c:dPt>
          <c:dPt>
            <c:idx val="1"/>
            <c:bubble3D val="0"/>
            <c:explosion val="0"/>
            <c:spPr>
              <a:solidFill>
                <a:srgbClr val="CCFFCC"/>
              </a:solidFill>
              <a:ln w="12698">
                <a:solidFill>
                  <a:srgbClr val="000000"/>
                </a:solidFill>
                <a:prstDash val="solid"/>
              </a:ln>
            </c:spPr>
          </c:dPt>
          <c:dPt>
            <c:idx val="2"/>
            <c:bubble3D val="0"/>
            <c:explosion val="0"/>
            <c:spPr>
              <a:solidFill>
                <a:srgbClr val="FFFF93"/>
              </a:solidFill>
              <a:ln w="12698">
                <a:solidFill>
                  <a:srgbClr val="000000"/>
                </a:solidFill>
                <a:prstDash val="solid"/>
              </a:ln>
            </c:spPr>
          </c:dPt>
          <c:dPt>
            <c:idx val="3"/>
            <c:bubble3D val="0"/>
            <c:explosion val="0"/>
            <c:spPr>
              <a:solidFill>
                <a:srgbClr val="C0C0C0"/>
              </a:solidFill>
              <a:ln w="12698">
                <a:solidFill>
                  <a:srgbClr val="000000"/>
                </a:solidFill>
                <a:prstDash val="solid"/>
              </a:ln>
            </c:spPr>
          </c:dPt>
          <c:dPt>
            <c:idx val="4"/>
            <c:bubble3D val="0"/>
            <c:spPr>
              <a:solidFill>
                <a:srgbClr val="C0C0C0"/>
              </a:solidFill>
              <a:ln w="12698">
                <a:solidFill>
                  <a:srgbClr val="000000"/>
                </a:solidFill>
                <a:prstDash val="solid"/>
              </a:ln>
            </c:spPr>
          </c:dPt>
          <c:dPt>
            <c:idx val="5"/>
            <c:bubble3D val="0"/>
            <c:spPr>
              <a:solidFill>
                <a:srgbClr val="C0C0C0"/>
              </a:solidFill>
              <a:ln w="12698">
                <a:solidFill>
                  <a:srgbClr val="000000"/>
                </a:solidFill>
                <a:prstDash val="solid"/>
              </a:ln>
            </c:spPr>
          </c:dPt>
          <c:dPt>
            <c:idx val="6"/>
            <c:bubble3D val="0"/>
            <c:spPr>
              <a:solidFill>
                <a:srgbClr val="C0C0C0"/>
              </a:solidFill>
              <a:ln w="12698">
                <a:solidFill>
                  <a:srgbClr val="000000"/>
                </a:solidFill>
                <a:prstDash val="solid"/>
              </a:ln>
            </c:spPr>
          </c:dPt>
          <c:dPt>
            <c:idx val="7"/>
            <c:bubble3D val="0"/>
            <c:spPr>
              <a:solidFill>
                <a:srgbClr val="C0C0C0"/>
              </a:solidFill>
              <a:ln w="12698">
                <a:solidFill>
                  <a:srgbClr val="000000"/>
                </a:solidFill>
                <a:prstDash val="solid"/>
              </a:ln>
            </c:spPr>
          </c:dPt>
          <c:dPt>
            <c:idx val="8"/>
            <c:bubble3D val="0"/>
            <c:spPr>
              <a:solidFill>
                <a:srgbClr val="C0C0C0"/>
              </a:solidFill>
              <a:ln w="12698">
                <a:solidFill>
                  <a:srgbClr val="000000"/>
                </a:solidFill>
                <a:prstDash val="solid"/>
              </a:ln>
            </c:spPr>
          </c:dPt>
          <c:dPt>
            <c:idx val="9"/>
            <c:bubble3D val="0"/>
            <c:spPr>
              <a:solidFill>
                <a:srgbClr val="C0C0C0"/>
              </a:solidFill>
              <a:ln w="12698">
                <a:solidFill>
                  <a:srgbClr val="000000"/>
                </a:solidFill>
                <a:prstDash val="solid"/>
              </a:ln>
            </c:spPr>
          </c:dPt>
          <c:dLbls>
            <c:delete val="1"/>
          </c:dLbls>
          <c:cat>
            <c:strRef>
              <c:f>Sheet1!$B$1:$K$1</c:f>
              <c:strCache>
                <c:ptCount val="10"/>
                <c:pt idx="0">
                  <c:v>ASP</c:v>
                </c:pt>
                <c:pt idx="1">
                  <c:v>Other</c:v>
                </c:pt>
                <c:pt idx="2">
                  <c:v>Failure to follow</c:v>
                </c:pt>
                <c:pt idx="3">
                  <c:v>Clinical</c:v>
                </c:pt>
                <c:pt idx="4">
                  <c:v>Husbandry</c:v>
                </c:pt>
                <c:pt idx="5">
                  <c:v>PI</c:v>
                </c:pt>
                <c:pt idx="6">
                  <c:v>Physical Plant</c:v>
                </c:pt>
                <c:pt idx="7">
                  <c:v>IACUC</c:v>
                </c:pt>
                <c:pt idx="8">
                  <c:v>Institutional</c:v>
                </c:pt>
                <c:pt idx="9">
                  <c:v>No violation</c:v>
                </c:pt>
              </c:strCache>
            </c:strRef>
          </c:cat>
          <c:val>
            <c:numRef>
              <c:f>Sheet1!$B$2:$K$2</c:f>
              <c:numCache>
                <c:formatCode>0%</c:formatCode>
                <c:ptCount val="10"/>
                <c:pt idx="0">
                  <c:v>0.32000000000000056</c:v>
                </c:pt>
                <c:pt idx="1">
                  <c:v>0.18000000000000024</c:v>
                </c:pt>
                <c:pt idx="2">
                  <c:v>0.15000000000000024</c:v>
                </c:pt>
                <c:pt idx="3">
                  <c:v>0.14000000000000001</c:v>
                </c:pt>
                <c:pt idx="4">
                  <c:v>0.11</c:v>
                </c:pt>
                <c:pt idx="5">
                  <c:v>4.0000000000000022E-2</c:v>
                </c:pt>
                <c:pt idx="6">
                  <c:v>2.0000000000000011E-2</c:v>
                </c:pt>
                <c:pt idx="7">
                  <c:v>2.0000000000000011E-2</c:v>
                </c:pt>
                <c:pt idx="8">
                  <c:v>1.0000000000000005E-2</c:v>
                </c:pt>
                <c:pt idx="9">
                  <c:v>1.0000000000000005E-2</c:v>
                </c:pt>
              </c:numCache>
            </c:numRef>
          </c:val>
        </c:ser>
        <c:dLbls>
          <c:showLegendKey val="0"/>
          <c:showVal val="1"/>
          <c:showCatName val="0"/>
          <c:showSerName val="0"/>
          <c:showPercent val="0"/>
          <c:showBubbleSize val="0"/>
          <c:showLeaderLines val="1"/>
        </c:dLbls>
        <c:firstSliceAng val="0"/>
      </c:pieChart>
      <c:spPr>
        <a:noFill/>
        <a:ln w="25396">
          <a:noFill/>
        </a:ln>
      </c:spPr>
    </c:plotArea>
    <c:plotVisOnly val="1"/>
    <c:dispBlanksAs val="zero"/>
    <c:showDLblsOverMax val="0"/>
  </c:chart>
  <c:spPr>
    <a:noFill/>
    <a:ln>
      <a:noFill/>
    </a:ln>
  </c:spPr>
  <c:txPr>
    <a:bodyPr/>
    <a:lstStyle/>
    <a:p>
      <a:pPr>
        <a:defRPr sz="1705" b="1"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1573236889702"/>
          <c:y val="5.8091286307053902E-2"/>
          <c:w val="0.379746835443038"/>
          <c:h val="0.87136929460581103"/>
        </c:manualLayout>
      </c:layout>
      <c:pieChart>
        <c:varyColors val="1"/>
        <c:ser>
          <c:idx val="1"/>
          <c:order val="0"/>
          <c:tx>
            <c:strRef>
              <c:f>Sheet1!$A$2</c:f>
              <c:strCache>
                <c:ptCount val="1"/>
                <c:pt idx="0">
                  <c:v>Percentage</c:v>
                </c:pt>
              </c:strCache>
            </c:strRef>
          </c:tx>
          <c:spPr>
            <a:solidFill>
              <a:srgbClr val="DD2D32"/>
            </a:solidFill>
            <a:ln w="12706">
              <a:solidFill>
                <a:srgbClr val="000000"/>
              </a:solidFill>
              <a:prstDash val="solid"/>
            </a:ln>
          </c:spPr>
          <c:dPt>
            <c:idx val="0"/>
            <c:bubble3D val="0"/>
            <c:spPr>
              <a:solidFill>
                <a:srgbClr val="C0C0C0"/>
              </a:solidFill>
              <a:ln w="12706">
                <a:solidFill>
                  <a:srgbClr val="000000"/>
                </a:solidFill>
                <a:prstDash val="solid"/>
              </a:ln>
            </c:spPr>
          </c:dPt>
          <c:dPt>
            <c:idx val="1"/>
            <c:bubble3D val="0"/>
            <c:spPr>
              <a:solidFill>
                <a:srgbClr val="C0C0C0"/>
              </a:solidFill>
              <a:ln w="12706">
                <a:solidFill>
                  <a:srgbClr val="000000"/>
                </a:solidFill>
                <a:prstDash val="solid"/>
              </a:ln>
            </c:spPr>
          </c:dPt>
          <c:dPt>
            <c:idx val="2"/>
            <c:bubble3D val="0"/>
            <c:spPr>
              <a:solidFill>
                <a:srgbClr val="C0C0C0"/>
              </a:solidFill>
              <a:ln w="12706">
                <a:solidFill>
                  <a:srgbClr val="000000"/>
                </a:solidFill>
                <a:prstDash val="solid"/>
              </a:ln>
            </c:spPr>
          </c:dPt>
          <c:dPt>
            <c:idx val="3"/>
            <c:bubble3D val="0"/>
            <c:spPr>
              <a:solidFill>
                <a:srgbClr val="FFCC99"/>
              </a:solidFill>
              <a:ln w="12706">
                <a:solidFill>
                  <a:srgbClr val="000000"/>
                </a:solidFill>
                <a:prstDash val="solid"/>
              </a:ln>
            </c:spPr>
          </c:dPt>
          <c:dPt>
            <c:idx val="4"/>
            <c:bubble3D val="0"/>
            <c:spPr>
              <a:solidFill>
                <a:srgbClr val="FF99CC"/>
              </a:solidFill>
              <a:ln w="12706">
                <a:solidFill>
                  <a:srgbClr val="000000"/>
                </a:solidFill>
                <a:prstDash val="solid"/>
              </a:ln>
            </c:spPr>
          </c:dPt>
          <c:dPt>
            <c:idx val="5"/>
            <c:bubble3D val="0"/>
            <c:spPr>
              <a:solidFill>
                <a:srgbClr val="C0C0C0"/>
              </a:solidFill>
              <a:ln w="12706">
                <a:solidFill>
                  <a:srgbClr val="000000"/>
                </a:solidFill>
                <a:prstDash val="solid"/>
              </a:ln>
            </c:spPr>
          </c:dPt>
          <c:dPt>
            <c:idx val="6"/>
            <c:bubble3D val="0"/>
            <c:spPr>
              <a:solidFill>
                <a:srgbClr val="C0C0C0"/>
              </a:solidFill>
              <a:ln w="12706">
                <a:solidFill>
                  <a:srgbClr val="000000"/>
                </a:solidFill>
                <a:prstDash val="solid"/>
              </a:ln>
            </c:spPr>
          </c:dPt>
          <c:dPt>
            <c:idx val="7"/>
            <c:bubble3D val="0"/>
            <c:spPr>
              <a:solidFill>
                <a:srgbClr val="C0C0C0"/>
              </a:solidFill>
              <a:ln w="12706">
                <a:solidFill>
                  <a:srgbClr val="000000"/>
                </a:solidFill>
                <a:prstDash val="solid"/>
              </a:ln>
            </c:spPr>
          </c:dPt>
          <c:dPt>
            <c:idx val="8"/>
            <c:bubble3D val="0"/>
            <c:spPr>
              <a:solidFill>
                <a:srgbClr val="C0C0C0"/>
              </a:solidFill>
              <a:ln w="12706">
                <a:solidFill>
                  <a:srgbClr val="000000"/>
                </a:solidFill>
                <a:prstDash val="solid"/>
              </a:ln>
            </c:spPr>
          </c:dPt>
          <c:dPt>
            <c:idx val="9"/>
            <c:bubble3D val="0"/>
            <c:spPr>
              <a:solidFill>
                <a:srgbClr val="C0C0C0"/>
              </a:solidFill>
              <a:ln w="12706">
                <a:solidFill>
                  <a:srgbClr val="000000"/>
                </a:solidFill>
                <a:prstDash val="solid"/>
              </a:ln>
            </c:spPr>
          </c:dPt>
          <c:dLbls>
            <c:delete val="1"/>
          </c:dLbls>
          <c:cat>
            <c:strRef>
              <c:f>Sheet1!$B$1:$K$1</c:f>
              <c:strCache>
                <c:ptCount val="10"/>
                <c:pt idx="0">
                  <c:v>ASP</c:v>
                </c:pt>
                <c:pt idx="1">
                  <c:v>Other</c:v>
                </c:pt>
                <c:pt idx="2">
                  <c:v>Failure to follow</c:v>
                </c:pt>
                <c:pt idx="3">
                  <c:v>Clinical</c:v>
                </c:pt>
                <c:pt idx="4">
                  <c:v>Husbandry</c:v>
                </c:pt>
                <c:pt idx="5">
                  <c:v>PI</c:v>
                </c:pt>
                <c:pt idx="6">
                  <c:v>Physical Plant</c:v>
                </c:pt>
                <c:pt idx="7">
                  <c:v>IACUC</c:v>
                </c:pt>
                <c:pt idx="8">
                  <c:v>Institutional</c:v>
                </c:pt>
                <c:pt idx="9">
                  <c:v>No violation</c:v>
                </c:pt>
              </c:strCache>
            </c:strRef>
          </c:cat>
          <c:val>
            <c:numRef>
              <c:f>Sheet1!$B$2:$K$2</c:f>
              <c:numCache>
                <c:formatCode>0%</c:formatCode>
                <c:ptCount val="10"/>
                <c:pt idx="0">
                  <c:v>0.32000000000000051</c:v>
                </c:pt>
                <c:pt idx="1">
                  <c:v>0.18000000000000022</c:v>
                </c:pt>
                <c:pt idx="2">
                  <c:v>0.15000000000000022</c:v>
                </c:pt>
                <c:pt idx="3">
                  <c:v>0.14000000000000001</c:v>
                </c:pt>
                <c:pt idx="4">
                  <c:v>0.11</c:v>
                </c:pt>
                <c:pt idx="5">
                  <c:v>4.0000000000000022E-2</c:v>
                </c:pt>
                <c:pt idx="6">
                  <c:v>2.0000000000000011E-2</c:v>
                </c:pt>
                <c:pt idx="7">
                  <c:v>2.0000000000000011E-2</c:v>
                </c:pt>
                <c:pt idx="8">
                  <c:v>1.0000000000000005E-2</c:v>
                </c:pt>
                <c:pt idx="9">
                  <c:v>1.0000000000000005E-2</c:v>
                </c:pt>
              </c:numCache>
            </c:numRef>
          </c:val>
        </c:ser>
        <c:dLbls>
          <c:showLegendKey val="0"/>
          <c:showVal val="1"/>
          <c:showCatName val="0"/>
          <c:showSerName val="0"/>
          <c:showPercent val="0"/>
          <c:showBubbleSize val="0"/>
          <c:showLeaderLines val="1"/>
        </c:dLbls>
        <c:firstSliceAng val="0"/>
      </c:pieChart>
      <c:spPr>
        <a:noFill/>
        <a:ln w="25396">
          <a:noFill/>
        </a:ln>
      </c:spPr>
    </c:plotArea>
    <c:plotVisOnly val="1"/>
    <c:dispBlanksAs val="zero"/>
    <c:showDLblsOverMax val="0"/>
  </c:chart>
  <c:spPr>
    <a:noFill/>
    <a:ln>
      <a:noFill/>
    </a:ln>
  </c:spPr>
  <c:txPr>
    <a:bodyPr/>
    <a:lstStyle/>
    <a:p>
      <a:pPr>
        <a:defRPr sz="1705" b="1"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1573236889702"/>
          <c:y val="5.8091286307053902E-2"/>
          <c:w val="0.379746835443038"/>
          <c:h val="0.87136929460581103"/>
        </c:manualLayout>
      </c:layout>
      <c:pieChart>
        <c:varyColors val="1"/>
        <c:ser>
          <c:idx val="1"/>
          <c:order val="0"/>
          <c:tx>
            <c:strRef>
              <c:f>Sheet1!$A$2</c:f>
              <c:strCache>
                <c:ptCount val="1"/>
                <c:pt idx="0">
                  <c:v>Percentage</c:v>
                </c:pt>
              </c:strCache>
            </c:strRef>
          </c:tx>
          <c:spPr>
            <a:solidFill>
              <a:srgbClr val="DD2D32"/>
            </a:solidFill>
            <a:ln w="12700">
              <a:solidFill>
                <a:srgbClr val="000000"/>
              </a:solidFill>
              <a:prstDash val="solid"/>
            </a:ln>
          </c:spPr>
          <c:dPt>
            <c:idx val="0"/>
            <c:bubble3D val="0"/>
            <c:spPr>
              <a:solidFill>
                <a:srgbClr val="C0C0C0"/>
              </a:solidFill>
              <a:ln w="12700">
                <a:solidFill>
                  <a:srgbClr val="000000"/>
                </a:solidFill>
                <a:prstDash val="solid"/>
              </a:ln>
            </c:spPr>
          </c:dPt>
          <c:dPt>
            <c:idx val="1"/>
            <c:bubble3D val="0"/>
            <c:spPr>
              <a:solidFill>
                <a:srgbClr val="C0C0C0"/>
              </a:solidFill>
              <a:ln w="12700">
                <a:solidFill>
                  <a:srgbClr val="000000"/>
                </a:solidFill>
                <a:prstDash val="solid"/>
              </a:ln>
            </c:spPr>
          </c:dPt>
          <c:dPt>
            <c:idx val="2"/>
            <c:bubble3D val="0"/>
            <c:spPr>
              <a:solidFill>
                <a:srgbClr val="C0C0C0"/>
              </a:solidFill>
              <a:ln w="12700">
                <a:solidFill>
                  <a:srgbClr val="000000"/>
                </a:solidFill>
                <a:prstDash val="solid"/>
              </a:ln>
            </c:spPr>
          </c:dPt>
          <c:dPt>
            <c:idx val="3"/>
            <c:bubble3D val="0"/>
            <c:spPr>
              <a:solidFill>
                <a:srgbClr val="C0C0C0"/>
              </a:solidFill>
              <a:ln w="12700">
                <a:solidFill>
                  <a:srgbClr val="000000"/>
                </a:solidFill>
                <a:prstDash val="solid"/>
              </a:ln>
            </c:spPr>
          </c:dPt>
          <c:dPt>
            <c:idx val="4"/>
            <c:bubble3D val="0"/>
            <c:spPr>
              <a:solidFill>
                <a:srgbClr val="C0C0C0"/>
              </a:solidFill>
              <a:ln w="12700">
                <a:solidFill>
                  <a:srgbClr val="000000"/>
                </a:solidFill>
                <a:prstDash val="solid"/>
              </a:ln>
            </c:spPr>
          </c:dPt>
          <c:dPt>
            <c:idx val="5"/>
            <c:bubble3D val="0"/>
            <c:spPr>
              <a:solidFill>
                <a:srgbClr val="C0C0C0"/>
              </a:solidFill>
              <a:ln w="12700">
                <a:solidFill>
                  <a:srgbClr val="000000"/>
                </a:solidFill>
                <a:prstDash val="solid"/>
              </a:ln>
            </c:spPr>
          </c:dPt>
          <c:dPt>
            <c:idx val="6"/>
            <c:bubble3D val="0"/>
            <c:spPr>
              <a:solidFill>
                <a:srgbClr val="CC99FF"/>
              </a:solidFill>
              <a:ln w="12700">
                <a:solidFill>
                  <a:srgbClr val="000000"/>
                </a:solidFill>
                <a:prstDash val="solid"/>
              </a:ln>
            </c:spPr>
          </c:dPt>
          <c:dPt>
            <c:idx val="7"/>
            <c:bubble3D val="0"/>
            <c:spPr>
              <a:solidFill>
                <a:srgbClr val="CCFFFF"/>
              </a:solidFill>
              <a:ln w="12700">
                <a:solidFill>
                  <a:srgbClr val="000000"/>
                </a:solidFill>
                <a:prstDash val="solid"/>
              </a:ln>
            </c:spPr>
          </c:dPt>
          <c:dPt>
            <c:idx val="8"/>
            <c:bubble3D val="0"/>
            <c:spPr>
              <a:solidFill>
                <a:srgbClr val="FFFFFF"/>
              </a:solidFill>
              <a:ln w="12700">
                <a:solidFill>
                  <a:srgbClr val="000000"/>
                </a:solidFill>
                <a:prstDash val="solid"/>
              </a:ln>
            </c:spPr>
          </c:dPt>
          <c:dPt>
            <c:idx val="9"/>
            <c:bubble3D val="0"/>
            <c:spPr>
              <a:solidFill>
                <a:srgbClr val="B9CDE5"/>
              </a:solidFill>
              <a:ln w="12700">
                <a:solidFill>
                  <a:srgbClr val="000000"/>
                </a:solidFill>
                <a:prstDash val="solid"/>
              </a:ln>
            </c:spPr>
          </c:dPt>
          <c:dLbls>
            <c:delete val="1"/>
          </c:dLbls>
          <c:cat>
            <c:strRef>
              <c:f>Sheet1!$B$1:$K$1</c:f>
              <c:strCache>
                <c:ptCount val="10"/>
                <c:pt idx="0">
                  <c:v>ASP</c:v>
                </c:pt>
                <c:pt idx="1">
                  <c:v>Other</c:v>
                </c:pt>
                <c:pt idx="2">
                  <c:v>Failure to follow</c:v>
                </c:pt>
                <c:pt idx="3">
                  <c:v>Clinical</c:v>
                </c:pt>
                <c:pt idx="4">
                  <c:v>Husbandry</c:v>
                </c:pt>
                <c:pt idx="5">
                  <c:v>PI</c:v>
                </c:pt>
                <c:pt idx="6">
                  <c:v>Physical Plant</c:v>
                </c:pt>
                <c:pt idx="7">
                  <c:v>IACUC</c:v>
                </c:pt>
                <c:pt idx="8">
                  <c:v>Institutional</c:v>
                </c:pt>
                <c:pt idx="9">
                  <c:v>No violation</c:v>
                </c:pt>
              </c:strCache>
            </c:strRef>
          </c:cat>
          <c:val>
            <c:numRef>
              <c:f>Sheet1!$B$2:$K$2</c:f>
              <c:numCache>
                <c:formatCode>0%</c:formatCode>
                <c:ptCount val="10"/>
                <c:pt idx="0">
                  <c:v>0.32000000000000051</c:v>
                </c:pt>
                <c:pt idx="1">
                  <c:v>0.18000000000000022</c:v>
                </c:pt>
                <c:pt idx="2">
                  <c:v>0.15000000000000022</c:v>
                </c:pt>
                <c:pt idx="3">
                  <c:v>0.14000000000000001</c:v>
                </c:pt>
                <c:pt idx="4">
                  <c:v>0.11</c:v>
                </c:pt>
                <c:pt idx="5">
                  <c:v>4.0000000000000022E-2</c:v>
                </c:pt>
                <c:pt idx="6">
                  <c:v>2.0000000000000011E-2</c:v>
                </c:pt>
                <c:pt idx="7">
                  <c:v>2.0000000000000011E-2</c:v>
                </c:pt>
                <c:pt idx="8">
                  <c:v>1.0000000000000005E-2</c:v>
                </c:pt>
                <c:pt idx="9">
                  <c:v>1.0000000000000005E-2</c:v>
                </c:pt>
              </c:numCache>
            </c:numRef>
          </c:val>
        </c:ser>
        <c:dLbls>
          <c:showLegendKey val="0"/>
          <c:showVal val="1"/>
          <c:showCatName val="0"/>
          <c:showSerName val="0"/>
          <c:showPercent val="0"/>
          <c:showBubbleSize val="0"/>
          <c:showLeaderLines val="1"/>
        </c:dLbls>
        <c:firstSliceAng val="0"/>
      </c:pieChart>
      <c:spPr>
        <a:noFill/>
        <a:ln w="25397">
          <a:noFill/>
        </a:ln>
      </c:spPr>
    </c:plotArea>
    <c:plotVisOnly val="1"/>
    <c:dispBlanksAs val="zero"/>
    <c:showDLblsOverMax val="0"/>
  </c:chart>
  <c:spPr>
    <a:noFill/>
    <a:ln>
      <a:noFill/>
    </a:ln>
  </c:spPr>
  <c:txPr>
    <a:bodyPr/>
    <a:lstStyle/>
    <a:p>
      <a:pPr>
        <a:defRPr sz="1705" b="1"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6203435096937E-2"/>
          <c:y val="0.145083900440589"/>
          <c:w val="0.42260442260442332"/>
          <c:h val="0.92972972972973"/>
        </c:manualLayout>
      </c:layout>
      <c:pieChart>
        <c:varyColors val="1"/>
        <c:ser>
          <c:idx val="0"/>
          <c:order val="0"/>
          <c:tx>
            <c:strRef>
              <c:f>Sheet1!$A$2</c:f>
              <c:strCache>
                <c:ptCount val="1"/>
              </c:strCache>
            </c:strRef>
          </c:tx>
          <c:spPr>
            <a:solidFill>
              <a:srgbClr val="63AAFE"/>
            </a:solidFill>
            <a:ln w="12694">
              <a:solidFill>
                <a:srgbClr val="000000"/>
              </a:solidFill>
              <a:prstDash val="solid"/>
            </a:ln>
          </c:spPr>
          <c:dPt>
            <c:idx val="0"/>
            <c:bubble3D val="0"/>
            <c:spPr>
              <a:solidFill>
                <a:srgbClr val="99CCFF"/>
              </a:solidFill>
              <a:ln w="12694">
                <a:solidFill>
                  <a:srgbClr val="000000"/>
                </a:solidFill>
                <a:prstDash val="solid"/>
              </a:ln>
            </c:spPr>
          </c:dPt>
          <c:dPt>
            <c:idx val="1"/>
            <c:bubble3D val="0"/>
            <c:spPr>
              <a:solidFill>
                <a:srgbClr val="CCFFCC"/>
              </a:solidFill>
              <a:ln w="12694">
                <a:solidFill>
                  <a:srgbClr val="000000"/>
                </a:solidFill>
                <a:prstDash val="solid"/>
              </a:ln>
            </c:spPr>
          </c:dPt>
          <c:dPt>
            <c:idx val="2"/>
            <c:bubble3D val="0"/>
            <c:spPr>
              <a:solidFill>
                <a:srgbClr val="FFFF99"/>
              </a:solidFill>
              <a:ln w="12694">
                <a:solidFill>
                  <a:srgbClr val="000000"/>
                </a:solidFill>
                <a:prstDash val="solid"/>
              </a:ln>
            </c:spPr>
          </c:dPt>
          <c:dPt>
            <c:idx val="3"/>
            <c:bubble3D val="0"/>
            <c:spPr>
              <a:solidFill>
                <a:srgbClr val="FFCC99"/>
              </a:solidFill>
              <a:ln w="12694">
                <a:solidFill>
                  <a:srgbClr val="000000"/>
                </a:solidFill>
                <a:prstDash val="solid"/>
              </a:ln>
            </c:spPr>
          </c:dPt>
          <c:dPt>
            <c:idx val="4"/>
            <c:bubble3D val="0"/>
            <c:spPr>
              <a:solidFill>
                <a:srgbClr val="FF99CC"/>
              </a:solidFill>
              <a:ln w="12694">
                <a:solidFill>
                  <a:srgbClr val="000000"/>
                </a:solidFill>
                <a:prstDash val="solid"/>
              </a:ln>
            </c:spPr>
          </c:dPt>
          <c:dPt>
            <c:idx val="5"/>
            <c:bubble3D val="0"/>
            <c:spPr>
              <a:solidFill>
                <a:srgbClr val="C0C0C0"/>
              </a:solidFill>
              <a:ln w="12694">
                <a:solidFill>
                  <a:srgbClr val="000000"/>
                </a:solidFill>
                <a:prstDash val="solid"/>
              </a:ln>
            </c:spPr>
          </c:dPt>
          <c:dPt>
            <c:idx val="6"/>
            <c:bubble3D val="0"/>
            <c:spPr>
              <a:solidFill>
                <a:srgbClr val="CC99FF"/>
              </a:solidFill>
              <a:ln w="12694">
                <a:solidFill>
                  <a:srgbClr val="000000"/>
                </a:solidFill>
                <a:prstDash val="solid"/>
              </a:ln>
            </c:spPr>
          </c:dPt>
          <c:dLbls>
            <c:delete val="1"/>
          </c:dLbls>
          <c:cat>
            <c:strRef>
              <c:f>Sheet1!$B$1:$H$1</c:f>
              <c:strCache>
                <c:ptCount val="7"/>
                <c:pt idx="0">
                  <c:v>Rodents</c:v>
                </c:pt>
                <c:pt idx="1">
                  <c:v>NHP</c:v>
                </c:pt>
                <c:pt idx="2">
                  <c:v>AOS</c:v>
                </c:pt>
                <c:pt idx="3">
                  <c:v>Not specified</c:v>
                </c:pt>
                <c:pt idx="4">
                  <c:v>ungulates</c:v>
                </c:pt>
                <c:pt idx="5">
                  <c:v>fish</c:v>
                </c:pt>
                <c:pt idx="6">
                  <c:v>carnivores</c:v>
                </c:pt>
              </c:strCache>
            </c:strRef>
          </c:cat>
          <c:val>
            <c:numRef>
              <c:f>Sheet1!$B$2:$H$2</c:f>
              <c:numCache>
                <c:formatCode>0%</c:formatCode>
                <c:ptCount val="7"/>
                <c:pt idx="0">
                  <c:v>0.74000000000000088</c:v>
                </c:pt>
                <c:pt idx="1">
                  <c:v>8.0000000000000043E-2</c:v>
                </c:pt>
                <c:pt idx="2">
                  <c:v>6.0000000000000032E-2</c:v>
                </c:pt>
                <c:pt idx="3">
                  <c:v>4.0000000000000022E-2</c:v>
                </c:pt>
                <c:pt idx="4">
                  <c:v>3.0000000000000002E-2</c:v>
                </c:pt>
                <c:pt idx="5">
                  <c:v>3.0000000000000002E-2</c:v>
                </c:pt>
                <c:pt idx="6">
                  <c:v>2.0000000000000011E-2</c:v>
                </c:pt>
              </c:numCache>
            </c:numRef>
          </c:val>
        </c:ser>
        <c:dLbls>
          <c:showLegendKey val="0"/>
          <c:showVal val="0"/>
          <c:showCatName val="1"/>
          <c:showSerName val="0"/>
          <c:showPercent val="0"/>
          <c:showBubbleSize val="0"/>
          <c:showLeaderLines val="1"/>
        </c:dLbls>
        <c:firstSliceAng val="0"/>
      </c:pieChart>
      <c:spPr>
        <a:noFill/>
        <a:ln w="25392">
          <a:noFill/>
        </a:ln>
      </c:spPr>
    </c:plotArea>
    <c:plotVisOnly val="1"/>
    <c:dispBlanksAs val="zero"/>
    <c:showDLblsOverMax val="0"/>
  </c:chart>
  <c:spPr>
    <a:noFill/>
    <a:ln>
      <a:noFill/>
    </a:ln>
  </c:spPr>
  <c:txPr>
    <a:bodyPr/>
    <a:lstStyle/>
    <a:p>
      <a:pPr>
        <a:defRPr sz="1005" b="1"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8116591928302"/>
          <c:y val="4.8387096774193512E-2"/>
          <c:w val="0.38789237668161514"/>
          <c:h val="0.93010752688171949"/>
        </c:manualLayout>
      </c:layout>
      <c:pieChart>
        <c:varyColors val="1"/>
        <c:ser>
          <c:idx val="0"/>
          <c:order val="0"/>
          <c:tx>
            <c:strRef>
              <c:f>Sheet1!$A$2</c:f>
              <c:strCache>
                <c:ptCount val="1"/>
                <c:pt idx="0">
                  <c:v>Percentage</c:v>
                </c:pt>
              </c:strCache>
            </c:strRef>
          </c:tx>
          <c:spPr>
            <a:solidFill>
              <a:srgbClr val="63AAFE"/>
            </a:solidFill>
            <a:ln w="12688">
              <a:solidFill>
                <a:srgbClr val="000000"/>
              </a:solidFill>
              <a:prstDash val="solid"/>
            </a:ln>
          </c:spPr>
          <c:dPt>
            <c:idx val="0"/>
            <c:bubble3D val="0"/>
            <c:spPr>
              <a:solidFill>
                <a:srgbClr val="99CCFF"/>
              </a:solidFill>
              <a:ln w="12688">
                <a:solidFill>
                  <a:srgbClr val="000000"/>
                </a:solidFill>
                <a:prstDash val="solid"/>
              </a:ln>
            </c:spPr>
          </c:dPt>
          <c:dPt>
            <c:idx val="1"/>
            <c:bubble3D val="0"/>
            <c:spPr>
              <a:solidFill>
                <a:srgbClr val="CCFFCC"/>
              </a:solidFill>
              <a:ln w="12688">
                <a:solidFill>
                  <a:srgbClr val="000000"/>
                </a:solidFill>
                <a:prstDash val="solid"/>
              </a:ln>
            </c:spPr>
          </c:dPt>
          <c:dPt>
            <c:idx val="2"/>
            <c:bubble3D val="0"/>
            <c:spPr>
              <a:solidFill>
                <a:srgbClr val="FFFF99"/>
              </a:solidFill>
              <a:ln w="12688">
                <a:solidFill>
                  <a:srgbClr val="000000"/>
                </a:solidFill>
                <a:prstDash val="solid"/>
              </a:ln>
            </c:spPr>
          </c:dPt>
          <c:dPt>
            <c:idx val="3"/>
            <c:bubble3D val="0"/>
            <c:spPr>
              <a:solidFill>
                <a:srgbClr val="FFCC99"/>
              </a:solidFill>
              <a:ln w="12688">
                <a:solidFill>
                  <a:srgbClr val="000000"/>
                </a:solidFill>
                <a:prstDash val="solid"/>
              </a:ln>
            </c:spPr>
          </c:dPt>
          <c:dPt>
            <c:idx val="4"/>
            <c:bubble3D val="0"/>
            <c:spPr>
              <a:solidFill>
                <a:srgbClr val="FF99CC"/>
              </a:solidFill>
              <a:ln w="12688">
                <a:solidFill>
                  <a:srgbClr val="000000"/>
                </a:solidFill>
                <a:prstDash val="solid"/>
              </a:ln>
            </c:spPr>
          </c:dPt>
          <c:dPt>
            <c:idx val="5"/>
            <c:bubble3D val="0"/>
            <c:spPr>
              <a:solidFill>
                <a:srgbClr val="C0C0C0"/>
              </a:solidFill>
              <a:ln w="12688">
                <a:solidFill>
                  <a:srgbClr val="000000"/>
                </a:solidFill>
                <a:prstDash val="solid"/>
              </a:ln>
            </c:spPr>
          </c:dPt>
          <c:dPt>
            <c:idx val="6"/>
            <c:bubble3D val="0"/>
            <c:spPr>
              <a:solidFill>
                <a:srgbClr val="CC99FF"/>
              </a:solidFill>
              <a:ln w="12688">
                <a:solidFill>
                  <a:srgbClr val="000000"/>
                </a:solidFill>
                <a:prstDash val="solid"/>
              </a:ln>
            </c:spPr>
          </c:dPt>
          <c:dPt>
            <c:idx val="7"/>
            <c:bubble3D val="0"/>
            <c:spPr>
              <a:solidFill>
                <a:srgbClr val="A2BD90"/>
              </a:solidFill>
              <a:ln w="12688">
                <a:solidFill>
                  <a:srgbClr val="000000"/>
                </a:solidFill>
                <a:prstDash val="solid"/>
              </a:ln>
            </c:spPr>
          </c:dPt>
          <c:dLbls>
            <c:delete val="1"/>
          </c:dLbls>
          <c:cat>
            <c:strRef>
              <c:f>Sheet1!$B$1:$I$1</c:f>
              <c:strCache>
                <c:ptCount val="7"/>
                <c:pt idx="0">
                  <c:v>PI and Team</c:v>
                </c:pt>
                <c:pt idx="1">
                  <c:v>Animal Care</c:v>
                </c:pt>
                <c:pt idx="2">
                  <c:v>None</c:v>
                </c:pt>
                <c:pt idx="3">
                  <c:v>IACUC</c:v>
                </c:pt>
                <c:pt idx="4">
                  <c:v>Vet staff</c:v>
                </c:pt>
                <c:pt idx="5">
                  <c:v>Other</c:v>
                </c:pt>
                <c:pt idx="6">
                  <c:v>Institution</c:v>
                </c:pt>
              </c:strCache>
            </c:strRef>
          </c:cat>
          <c:val>
            <c:numRef>
              <c:f>Sheet1!$B$2:$I$2</c:f>
              <c:numCache>
                <c:formatCode>0%</c:formatCode>
                <c:ptCount val="8"/>
                <c:pt idx="0">
                  <c:v>0.72000000000000064</c:v>
                </c:pt>
                <c:pt idx="1">
                  <c:v>0.12000000000000002</c:v>
                </c:pt>
                <c:pt idx="2">
                  <c:v>6.0000000000000032E-2</c:v>
                </c:pt>
                <c:pt idx="3">
                  <c:v>4.0000000000000022E-2</c:v>
                </c:pt>
                <c:pt idx="4">
                  <c:v>3.0000000000000002E-2</c:v>
                </c:pt>
                <c:pt idx="5">
                  <c:v>3.0000000000000002E-2</c:v>
                </c:pt>
                <c:pt idx="6">
                  <c:v>1.0000000000000005E-2</c:v>
                </c:pt>
              </c:numCache>
            </c:numRef>
          </c:val>
        </c:ser>
        <c:ser>
          <c:idx val="1"/>
          <c:order val="1"/>
          <c:tx>
            <c:strRef>
              <c:f>Sheet1!$A$3</c:f>
              <c:strCache>
                <c:ptCount val="1"/>
              </c:strCache>
            </c:strRef>
          </c:tx>
          <c:spPr>
            <a:solidFill>
              <a:srgbClr val="DD2D32"/>
            </a:solidFill>
            <a:ln w="12688">
              <a:solidFill>
                <a:srgbClr val="000000"/>
              </a:solidFill>
              <a:prstDash val="solid"/>
            </a:ln>
          </c:spPr>
          <c:dPt>
            <c:idx val="0"/>
            <c:bubble3D val="0"/>
            <c:spPr>
              <a:solidFill>
                <a:srgbClr val="63AAFE"/>
              </a:solidFill>
              <a:ln w="12688">
                <a:solidFill>
                  <a:srgbClr val="000000"/>
                </a:solidFill>
                <a:prstDash val="solid"/>
              </a:ln>
            </c:spPr>
          </c:dPt>
          <c:dPt>
            <c:idx val="2"/>
            <c:bubble3D val="0"/>
            <c:spPr>
              <a:solidFill>
                <a:srgbClr val="FFF58C"/>
              </a:solidFill>
              <a:ln w="12688">
                <a:solidFill>
                  <a:srgbClr val="000000"/>
                </a:solidFill>
                <a:prstDash val="solid"/>
              </a:ln>
            </c:spPr>
          </c:dPt>
          <c:dPt>
            <c:idx val="3"/>
            <c:bubble3D val="0"/>
            <c:spPr>
              <a:solidFill>
                <a:srgbClr val="4EE257"/>
              </a:solidFill>
              <a:ln w="12688">
                <a:solidFill>
                  <a:srgbClr val="000000"/>
                </a:solidFill>
                <a:prstDash val="solid"/>
              </a:ln>
            </c:spPr>
          </c:dPt>
          <c:dPt>
            <c:idx val="4"/>
            <c:bubble3D val="0"/>
            <c:spPr>
              <a:solidFill>
                <a:srgbClr val="6711FF"/>
              </a:solidFill>
              <a:ln w="12688">
                <a:solidFill>
                  <a:srgbClr val="000000"/>
                </a:solidFill>
                <a:prstDash val="solid"/>
              </a:ln>
            </c:spPr>
          </c:dPt>
          <c:dPt>
            <c:idx val="5"/>
            <c:bubble3D val="0"/>
            <c:spPr>
              <a:solidFill>
                <a:srgbClr val="FEA746"/>
              </a:solidFill>
              <a:ln w="12688">
                <a:solidFill>
                  <a:srgbClr val="000000"/>
                </a:solidFill>
                <a:prstDash val="solid"/>
              </a:ln>
            </c:spPr>
          </c:dPt>
          <c:dPt>
            <c:idx val="6"/>
            <c:bubble3D val="0"/>
            <c:spPr>
              <a:solidFill>
                <a:srgbClr val="865357"/>
              </a:solidFill>
              <a:ln w="12688">
                <a:solidFill>
                  <a:srgbClr val="000000"/>
                </a:solidFill>
                <a:prstDash val="solid"/>
              </a:ln>
            </c:spPr>
          </c:dPt>
          <c:dPt>
            <c:idx val="7"/>
            <c:bubble3D val="0"/>
            <c:spPr>
              <a:solidFill>
                <a:srgbClr val="A2BD90"/>
              </a:solidFill>
              <a:ln w="12688">
                <a:solidFill>
                  <a:srgbClr val="000000"/>
                </a:solidFill>
                <a:prstDash val="solid"/>
              </a:ln>
            </c:spPr>
          </c:dPt>
          <c:dLbls>
            <c:spPr>
              <a:noFill/>
              <a:ln w="25376">
                <a:noFill/>
              </a:ln>
            </c:spPr>
            <c:txPr>
              <a:bodyPr/>
              <a:lstStyle/>
              <a:p>
                <a:pPr>
                  <a:defRPr sz="1239"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Sheet1!$B$1:$I$1</c:f>
              <c:strCache>
                <c:ptCount val="7"/>
                <c:pt idx="0">
                  <c:v>PI and Team</c:v>
                </c:pt>
                <c:pt idx="1">
                  <c:v>Animal Care</c:v>
                </c:pt>
                <c:pt idx="2">
                  <c:v>None</c:v>
                </c:pt>
                <c:pt idx="3">
                  <c:v>IACUC</c:v>
                </c:pt>
                <c:pt idx="4">
                  <c:v>Vet staff</c:v>
                </c:pt>
                <c:pt idx="5">
                  <c:v>Other</c:v>
                </c:pt>
                <c:pt idx="6">
                  <c:v>Institution</c:v>
                </c:pt>
              </c:strCache>
            </c:strRef>
          </c:cat>
          <c:val>
            <c:numRef>
              <c:f>Sheet1!$B$3:$I$3</c:f>
              <c:numCache>
                <c:formatCode>General</c:formatCode>
                <c:ptCount val="8"/>
              </c:numCache>
            </c:numRef>
          </c:val>
        </c:ser>
        <c:ser>
          <c:idx val="2"/>
          <c:order val="2"/>
          <c:tx>
            <c:strRef>
              <c:f>Sheet1!$A$4</c:f>
              <c:strCache>
                <c:ptCount val="1"/>
              </c:strCache>
            </c:strRef>
          </c:tx>
          <c:spPr>
            <a:solidFill>
              <a:srgbClr val="FFF58C"/>
            </a:solidFill>
            <a:ln w="12688">
              <a:solidFill>
                <a:srgbClr val="000000"/>
              </a:solidFill>
              <a:prstDash val="solid"/>
            </a:ln>
          </c:spPr>
          <c:dPt>
            <c:idx val="0"/>
            <c:bubble3D val="0"/>
            <c:spPr>
              <a:solidFill>
                <a:srgbClr val="63AAFE"/>
              </a:solidFill>
              <a:ln w="12688">
                <a:solidFill>
                  <a:srgbClr val="000000"/>
                </a:solidFill>
                <a:prstDash val="solid"/>
              </a:ln>
            </c:spPr>
          </c:dPt>
          <c:dPt>
            <c:idx val="1"/>
            <c:bubble3D val="0"/>
            <c:spPr>
              <a:solidFill>
                <a:srgbClr val="DD2D32"/>
              </a:solidFill>
              <a:ln w="12688">
                <a:solidFill>
                  <a:srgbClr val="000000"/>
                </a:solidFill>
                <a:prstDash val="solid"/>
              </a:ln>
            </c:spPr>
          </c:dPt>
          <c:dPt>
            <c:idx val="3"/>
            <c:bubble3D val="0"/>
            <c:spPr>
              <a:solidFill>
                <a:srgbClr val="4EE257"/>
              </a:solidFill>
              <a:ln w="12688">
                <a:solidFill>
                  <a:srgbClr val="000000"/>
                </a:solidFill>
                <a:prstDash val="solid"/>
              </a:ln>
            </c:spPr>
          </c:dPt>
          <c:dPt>
            <c:idx val="4"/>
            <c:bubble3D val="0"/>
            <c:spPr>
              <a:solidFill>
                <a:srgbClr val="6711FF"/>
              </a:solidFill>
              <a:ln w="12688">
                <a:solidFill>
                  <a:srgbClr val="000000"/>
                </a:solidFill>
                <a:prstDash val="solid"/>
              </a:ln>
            </c:spPr>
          </c:dPt>
          <c:dPt>
            <c:idx val="5"/>
            <c:bubble3D val="0"/>
            <c:spPr>
              <a:solidFill>
                <a:srgbClr val="FEA746"/>
              </a:solidFill>
              <a:ln w="12688">
                <a:solidFill>
                  <a:srgbClr val="000000"/>
                </a:solidFill>
                <a:prstDash val="solid"/>
              </a:ln>
            </c:spPr>
          </c:dPt>
          <c:dPt>
            <c:idx val="6"/>
            <c:bubble3D val="0"/>
            <c:spPr>
              <a:solidFill>
                <a:srgbClr val="865357"/>
              </a:solidFill>
              <a:ln w="12688">
                <a:solidFill>
                  <a:srgbClr val="000000"/>
                </a:solidFill>
                <a:prstDash val="solid"/>
              </a:ln>
            </c:spPr>
          </c:dPt>
          <c:dPt>
            <c:idx val="7"/>
            <c:bubble3D val="0"/>
            <c:spPr>
              <a:solidFill>
                <a:srgbClr val="A2BD90"/>
              </a:solidFill>
              <a:ln w="12688">
                <a:solidFill>
                  <a:srgbClr val="000000"/>
                </a:solidFill>
                <a:prstDash val="solid"/>
              </a:ln>
            </c:spPr>
          </c:dPt>
          <c:dLbls>
            <c:spPr>
              <a:noFill/>
              <a:ln w="25376">
                <a:noFill/>
              </a:ln>
            </c:spPr>
            <c:txPr>
              <a:bodyPr/>
              <a:lstStyle/>
              <a:p>
                <a:pPr>
                  <a:defRPr sz="1239"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Sheet1!$B$1:$I$1</c:f>
              <c:strCache>
                <c:ptCount val="7"/>
                <c:pt idx="0">
                  <c:v>PI and Team</c:v>
                </c:pt>
                <c:pt idx="1">
                  <c:v>Animal Care</c:v>
                </c:pt>
                <c:pt idx="2">
                  <c:v>None</c:v>
                </c:pt>
                <c:pt idx="3">
                  <c:v>IACUC</c:v>
                </c:pt>
                <c:pt idx="4">
                  <c:v>Vet staff</c:v>
                </c:pt>
                <c:pt idx="5">
                  <c:v>Other</c:v>
                </c:pt>
                <c:pt idx="6">
                  <c:v>Institution</c:v>
                </c:pt>
              </c:strCache>
            </c:strRef>
          </c:cat>
          <c:val>
            <c:numRef>
              <c:f>Sheet1!$B$4:$I$4</c:f>
              <c:numCache>
                <c:formatCode>General</c:formatCode>
                <c:ptCount val="8"/>
              </c:numCache>
            </c:numRef>
          </c:val>
        </c:ser>
        <c:dLbls>
          <c:showLegendKey val="0"/>
          <c:showVal val="1"/>
          <c:showCatName val="0"/>
          <c:showSerName val="0"/>
          <c:showPercent val="0"/>
          <c:showBubbleSize val="0"/>
          <c:showLeaderLines val="1"/>
        </c:dLbls>
        <c:firstSliceAng val="0"/>
      </c:pieChart>
      <c:spPr>
        <a:noFill/>
        <a:ln w="25386">
          <a:noFill/>
        </a:ln>
      </c:spPr>
    </c:plotArea>
    <c:plotVisOnly val="1"/>
    <c:dispBlanksAs val="zero"/>
    <c:showDLblsOverMax val="0"/>
  </c:chart>
  <c:spPr>
    <a:noFill/>
    <a:ln>
      <a:noFill/>
    </a:ln>
  </c:spPr>
  <c:txPr>
    <a:bodyPr/>
    <a:lstStyle/>
    <a:p>
      <a:pPr>
        <a:defRPr sz="1214" b="1"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3"/>
            <a:ext cx="2982119" cy="465137"/>
          </a:xfrm>
          <a:prstGeom prst="rect">
            <a:avLst/>
          </a:prstGeom>
          <a:noFill/>
          <a:ln w="9525">
            <a:noFill/>
            <a:miter lim="800000"/>
            <a:headEnd/>
            <a:tailEnd/>
          </a:ln>
        </p:spPr>
        <p:txBody>
          <a:bodyPr vert="horz" wrap="square" lIns="82334" tIns="41168" rIns="82334" bIns="41168" numCol="1" anchor="t" anchorCtr="0" compatLnSpc="1">
            <a:prstTxWarp prst="textNoShape">
              <a:avLst/>
            </a:prstTxWarp>
          </a:bodyPr>
          <a:lstStyle>
            <a:lvl1pPr>
              <a:defRPr sz="1100" smtClean="0"/>
            </a:lvl1pPr>
          </a:lstStyle>
          <a:p>
            <a:pPr>
              <a:defRPr/>
            </a:pPr>
            <a:endParaRPr lang="en-US" dirty="0"/>
          </a:p>
        </p:txBody>
      </p:sp>
      <p:sp>
        <p:nvSpPr>
          <p:cNvPr id="8195" name="Rectangle 3"/>
          <p:cNvSpPr>
            <a:spLocks noGrp="1" noChangeArrowheads="1"/>
          </p:cNvSpPr>
          <p:nvPr>
            <p:ph type="dt" sz="quarter" idx="1"/>
          </p:nvPr>
        </p:nvSpPr>
        <p:spPr bwMode="auto">
          <a:xfrm>
            <a:off x="3898103" y="3"/>
            <a:ext cx="2982119" cy="465137"/>
          </a:xfrm>
          <a:prstGeom prst="rect">
            <a:avLst/>
          </a:prstGeom>
          <a:noFill/>
          <a:ln w="9525">
            <a:noFill/>
            <a:miter lim="800000"/>
            <a:headEnd/>
            <a:tailEnd/>
          </a:ln>
        </p:spPr>
        <p:txBody>
          <a:bodyPr vert="horz" wrap="square" lIns="82334" tIns="41168" rIns="82334" bIns="41168" numCol="1" anchor="t" anchorCtr="0" compatLnSpc="1">
            <a:prstTxWarp prst="textNoShape">
              <a:avLst/>
            </a:prstTxWarp>
          </a:bodyPr>
          <a:lstStyle>
            <a:lvl1pPr algn="r">
              <a:defRPr sz="1100" smtClean="0"/>
            </a:lvl1pPr>
          </a:lstStyle>
          <a:p>
            <a:pPr>
              <a:defRPr/>
            </a:pPr>
            <a:endParaRPr lang="en-US" dirty="0"/>
          </a:p>
        </p:txBody>
      </p:sp>
      <p:sp>
        <p:nvSpPr>
          <p:cNvPr id="8196" name="Rectangle 4"/>
          <p:cNvSpPr>
            <a:spLocks noGrp="1" noChangeArrowheads="1"/>
          </p:cNvSpPr>
          <p:nvPr>
            <p:ph type="ftr" sz="quarter" idx="2"/>
          </p:nvPr>
        </p:nvSpPr>
        <p:spPr bwMode="auto">
          <a:xfrm>
            <a:off x="0" y="8829680"/>
            <a:ext cx="2982119" cy="465137"/>
          </a:xfrm>
          <a:prstGeom prst="rect">
            <a:avLst/>
          </a:prstGeom>
          <a:noFill/>
          <a:ln w="9525">
            <a:noFill/>
            <a:miter lim="800000"/>
            <a:headEnd/>
            <a:tailEnd/>
          </a:ln>
        </p:spPr>
        <p:txBody>
          <a:bodyPr vert="horz" wrap="square" lIns="82334" tIns="41168" rIns="82334" bIns="41168" numCol="1" anchor="b" anchorCtr="0" compatLnSpc="1">
            <a:prstTxWarp prst="textNoShape">
              <a:avLst/>
            </a:prstTxWarp>
          </a:bodyPr>
          <a:lstStyle>
            <a:lvl1pPr>
              <a:defRPr sz="1100" smtClean="0"/>
            </a:lvl1pPr>
          </a:lstStyle>
          <a:p>
            <a:pPr>
              <a:defRPr/>
            </a:pPr>
            <a:endParaRPr lang="en-US" dirty="0"/>
          </a:p>
        </p:txBody>
      </p:sp>
      <p:sp>
        <p:nvSpPr>
          <p:cNvPr id="8197" name="Rectangle 5"/>
          <p:cNvSpPr>
            <a:spLocks noGrp="1" noChangeArrowheads="1"/>
          </p:cNvSpPr>
          <p:nvPr>
            <p:ph type="sldNum" sz="quarter" idx="3"/>
          </p:nvPr>
        </p:nvSpPr>
        <p:spPr bwMode="auto">
          <a:xfrm>
            <a:off x="3898103" y="8829680"/>
            <a:ext cx="2982119" cy="465137"/>
          </a:xfrm>
          <a:prstGeom prst="rect">
            <a:avLst/>
          </a:prstGeom>
          <a:noFill/>
          <a:ln w="9525">
            <a:noFill/>
            <a:miter lim="800000"/>
            <a:headEnd/>
            <a:tailEnd/>
          </a:ln>
        </p:spPr>
        <p:txBody>
          <a:bodyPr vert="horz" wrap="square" lIns="82334" tIns="41168" rIns="82334" bIns="41168" numCol="1" anchor="b" anchorCtr="0" compatLnSpc="1">
            <a:prstTxWarp prst="textNoShape">
              <a:avLst/>
            </a:prstTxWarp>
          </a:bodyPr>
          <a:lstStyle>
            <a:lvl1pPr algn="r">
              <a:defRPr sz="1100" smtClean="0"/>
            </a:lvl1pPr>
          </a:lstStyle>
          <a:p>
            <a:pPr>
              <a:defRPr/>
            </a:pPr>
            <a:fld id="{0775BC20-2CC7-4E49-8CCD-57FAA08A5961}" type="slidenum">
              <a:rPr lang="en-US"/>
              <a:pPr>
                <a:defRPr/>
              </a:pPr>
              <a:t>‹#›</a:t>
            </a:fld>
            <a:endParaRPr lang="en-US" dirty="0"/>
          </a:p>
        </p:txBody>
      </p:sp>
    </p:spTree>
    <p:extLst>
      <p:ext uri="{BB962C8B-B14F-4D97-AF65-F5344CB8AC3E}">
        <p14:creationId xmlns:p14="http://schemas.microsoft.com/office/powerpoint/2010/main" val="3036704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3"/>
            <a:ext cx="2982119" cy="465137"/>
          </a:xfrm>
          <a:prstGeom prst="rect">
            <a:avLst/>
          </a:prstGeom>
          <a:noFill/>
          <a:ln w="9525">
            <a:noFill/>
            <a:miter lim="800000"/>
            <a:headEnd/>
            <a:tailEnd/>
          </a:ln>
        </p:spPr>
        <p:txBody>
          <a:bodyPr vert="horz" wrap="square" lIns="82334" tIns="41168" rIns="82334" bIns="41168" numCol="1" anchor="t" anchorCtr="0" compatLnSpc="1">
            <a:prstTxWarp prst="textNoShape">
              <a:avLst/>
            </a:prstTxWarp>
          </a:bodyPr>
          <a:lstStyle>
            <a:lvl1pPr>
              <a:defRPr sz="1100" smtClean="0"/>
            </a:lvl1pPr>
          </a:lstStyle>
          <a:p>
            <a:pPr>
              <a:defRPr/>
            </a:pPr>
            <a:endParaRPr lang="en-US" dirty="0"/>
          </a:p>
        </p:txBody>
      </p:sp>
      <p:sp>
        <p:nvSpPr>
          <p:cNvPr id="6147" name="Rectangle 3"/>
          <p:cNvSpPr>
            <a:spLocks noGrp="1" noChangeArrowheads="1"/>
          </p:cNvSpPr>
          <p:nvPr>
            <p:ph type="dt" idx="1"/>
          </p:nvPr>
        </p:nvSpPr>
        <p:spPr bwMode="auto">
          <a:xfrm>
            <a:off x="3898103" y="3"/>
            <a:ext cx="2982119" cy="465137"/>
          </a:xfrm>
          <a:prstGeom prst="rect">
            <a:avLst/>
          </a:prstGeom>
          <a:noFill/>
          <a:ln w="9525">
            <a:noFill/>
            <a:miter lim="800000"/>
            <a:headEnd/>
            <a:tailEnd/>
          </a:ln>
        </p:spPr>
        <p:txBody>
          <a:bodyPr vert="horz" wrap="square" lIns="82334" tIns="41168" rIns="82334" bIns="41168" numCol="1" anchor="t" anchorCtr="0" compatLnSpc="1">
            <a:prstTxWarp prst="textNoShape">
              <a:avLst/>
            </a:prstTxWarp>
          </a:bodyPr>
          <a:lstStyle>
            <a:lvl1pPr algn="r">
              <a:defRPr sz="1100" smtClean="0"/>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120775" y="696913"/>
            <a:ext cx="4645025" cy="3484562"/>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8183" y="4416429"/>
            <a:ext cx="5505450" cy="4183064"/>
          </a:xfrm>
          <a:prstGeom prst="rect">
            <a:avLst/>
          </a:prstGeom>
          <a:noFill/>
          <a:ln w="9525">
            <a:noFill/>
            <a:miter lim="800000"/>
            <a:headEnd/>
            <a:tailEnd/>
          </a:ln>
        </p:spPr>
        <p:txBody>
          <a:bodyPr vert="horz" wrap="square" lIns="82334" tIns="41168" rIns="82334" bIns="411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680"/>
            <a:ext cx="2982119" cy="465137"/>
          </a:xfrm>
          <a:prstGeom prst="rect">
            <a:avLst/>
          </a:prstGeom>
          <a:noFill/>
          <a:ln w="9525">
            <a:noFill/>
            <a:miter lim="800000"/>
            <a:headEnd/>
            <a:tailEnd/>
          </a:ln>
        </p:spPr>
        <p:txBody>
          <a:bodyPr vert="horz" wrap="square" lIns="82334" tIns="41168" rIns="82334" bIns="41168" numCol="1" anchor="b" anchorCtr="0" compatLnSpc="1">
            <a:prstTxWarp prst="textNoShape">
              <a:avLst/>
            </a:prstTxWarp>
          </a:bodyPr>
          <a:lstStyle>
            <a:lvl1pPr>
              <a:defRPr sz="1100" smtClean="0"/>
            </a:lvl1pPr>
          </a:lstStyle>
          <a:p>
            <a:pPr>
              <a:defRPr/>
            </a:pPr>
            <a:endParaRPr lang="en-US" dirty="0"/>
          </a:p>
        </p:txBody>
      </p:sp>
      <p:sp>
        <p:nvSpPr>
          <p:cNvPr id="6151" name="Rectangle 7"/>
          <p:cNvSpPr>
            <a:spLocks noGrp="1" noChangeArrowheads="1"/>
          </p:cNvSpPr>
          <p:nvPr>
            <p:ph type="sldNum" sz="quarter" idx="5"/>
          </p:nvPr>
        </p:nvSpPr>
        <p:spPr bwMode="auto">
          <a:xfrm>
            <a:off x="3898103" y="8829680"/>
            <a:ext cx="2982119" cy="465137"/>
          </a:xfrm>
          <a:prstGeom prst="rect">
            <a:avLst/>
          </a:prstGeom>
          <a:noFill/>
          <a:ln w="9525">
            <a:noFill/>
            <a:miter lim="800000"/>
            <a:headEnd/>
            <a:tailEnd/>
          </a:ln>
        </p:spPr>
        <p:txBody>
          <a:bodyPr vert="horz" wrap="square" lIns="82334" tIns="41168" rIns="82334" bIns="41168" numCol="1" anchor="b" anchorCtr="0" compatLnSpc="1">
            <a:prstTxWarp prst="textNoShape">
              <a:avLst/>
            </a:prstTxWarp>
          </a:bodyPr>
          <a:lstStyle>
            <a:lvl1pPr algn="r">
              <a:defRPr sz="1100" smtClean="0"/>
            </a:lvl1pPr>
          </a:lstStyle>
          <a:p>
            <a:pPr>
              <a:defRPr/>
            </a:pPr>
            <a:fld id="{267CF790-3C11-4521-A4DA-F8BF52C0BB19}" type="slidenum">
              <a:rPr lang="en-US"/>
              <a:pPr>
                <a:defRPr/>
              </a:pPr>
              <a:t>‹#›</a:t>
            </a:fld>
            <a:endParaRPr lang="en-US" dirty="0"/>
          </a:p>
        </p:txBody>
      </p:sp>
    </p:spTree>
    <p:extLst>
      <p:ext uri="{BB962C8B-B14F-4D97-AF65-F5344CB8AC3E}">
        <p14:creationId xmlns:p14="http://schemas.microsoft.com/office/powerpoint/2010/main" val="3627344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a:lstStyle/>
          <a:p>
            <a:fld id="{3D8839EB-D367-403A-828E-6E60A84EC0EF}" type="slidenum">
              <a:rPr lang="en-US" smtClean="0">
                <a:solidFill>
                  <a:prstClr val="black"/>
                </a:solidFill>
              </a:rPr>
              <a:pPr/>
              <a:t>1</a:t>
            </a:fld>
            <a:endParaRPr lang="en-US" dirty="0" smtClean="0">
              <a:solidFill>
                <a:prstClr val="black"/>
              </a:solidFill>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xfrm>
            <a:off x="917575" y="4415793"/>
            <a:ext cx="5046663" cy="4181767"/>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2187990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99909" y="8831581"/>
            <a:ext cx="2981911" cy="464819"/>
          </a:xfrm>
          <a:prstGeom prst="rect">
            <a:avLst/>
          </a:prstGeom>
          <a:noFill/>
          <a:ln w="9525">
            <a:noFill/>
            <a:miter lim="800000"/>
            <a:headEnd/>
            <a:tailEnd/>
          </a:ln>
        </p:spPr>
        <p:txBody>
          <a:bodyPr lIns="77879" tIns="38939" rIns="77879" bIns="38939" anchor="b"/>
          <a:lstStyle/>
          <a:p>
            <a:pPr algn="r" defTabSz="776250"/>
            <a:fld id="{28B46BBD-FD27-4732-B294-C427A2247F16}" type="slidenum">
              <a:rPr lang="en-US" sz="1000">
                <a:solidFill>
                  <a:prstClr val="black"/>
                </a:solidFill>
                <a:latin typeface="Times New Roman" pitchFamily="18" charset="0"/>
                <a:ea typeface="ＭＳ Ｐゴシック"/>
                <a:cs typeface="Arial" pitchFamily="34" charset="0"/>
              </a:rPr>
              <a:pPr algn="r" defTabSz="776250"/>
              <a:t>10</a:t>
            </a:fld>
            <a:endParaRPr lang="en-US" sz="1000" dirty="0">
              <a:solidFill>
                <a:prstClr val="black"/>
              </a:solidFill>
              <a:latin typeface="Times New Roman" pitchFamily="18" charset="0"/>
              <a:ea typeface="ＭＳ Ｐゴシック"/>
              <a:cs typeface="Arial" pitchFamily="34" charset="0"/>
            </a:endParaRPr>
          </a:p>
        </p:txBody>
      </p:sp>
      <p:sp>
        <p:nvSpPr>
          <p:cNvPr id="47107" name="Rectangle 2"/>
          <p:cNvSpPr>
            <a:spLocks noGrp="1" noRot="1" noChangeAspect="1" noChangeArrowheads="1" noTextEdit="1"/>
          </p:cNvSpPr>
          <p:nvPr>
            <p:ph type="sldImg"/>
          </p:nvPr>
        </p:nvSpPr>
        <p:spPr>
          <a:xfrm>
            <a:off x="1120775" y="698500"/>
            <a:ext cx="4645025" cy="3484563"/>
          </a:xfrm>
          <a:ln/>
        </p:spPr>
      </p:sp>
      <p:sp>
        <p:nvSpPr>
          <p:cNvPr id="47108" name="Rectangle 4"/>
          <p:cNvSpPr>
            <a:spLocks noGrp="1" noChangeArrowheads="1"/>
          </p:cNvSpPr>
          <p:nvPr>
            <p:ph type="body" idx="1"/>
          </p:nvPr>
        </p:nvSpPr>
        <p:spPr>
          <a:xfrm>
            <a:off x="916433" y="4415792"/>
            <a:ext cx="5048953" cy="4183379"/>
          </a:xfrm>
          <a:noFill/>
          <a:ln/>
        </p:spPr>
        <p:txBody>
          <a:bodyPr lIns="77879" tIns="38939" rIns="77879" bIns="38939"/>
          <a:lstStyle/>
          <a:p>
            <a:pPr eaLnBrk="1" hangingPunct="1">
              <a:buFontTx/>
              <a:buNone/>
            </a:pPr>
            <a:endParaRPr lang="en-US" sz="1400" b="1" dirty="0">
              <a:latin typeface="Arial" pitchFamily="34" charset="0"/>
              <a:ea typeface="ＭＳ Ｐゴシック"/>
            </a:endParaRPr>
          </a:p>
        </p:txBody>
      </p:sp>
    </p:spTree>
    <p:extLst>
      <p:ext uri="{BB962C8B-B14F-4D97-AF65-F5344CB8AC3E}">
        <p14:creationId xmlns:p14="http://schemas.microsoft.com/office/powerpoint/2010/main" val="40611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p>
            <a:fld id="{4A108576-9714-4813-9E2A-FCF4871C39B6}" type="slidenum">
              <a:rPr lang="en-US" smtClean="0"/>
              <a:pPr/>
              <a:t>11</a:t>
            </a:fld>
            <a:endParaRPr lang="en-US" dirty="0" smtClean="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endParaRPr lang="en-US" b="0" dirty="0">
              <a:latin typeface="Arial" pitchFamily="34" charset="0"/>
              <a:ea typeface="ＭＳ Ｐゴシック" pitchFamily="34" charset="-128"/>
            </a:endParaRPr>
          </a:p>
        </p:txBody>
      </p:sp>
    </p:spTree>
    <p:extLst>
      <p:ext uri="{BB962C8B-B14F-4D97-AF65-F5344CB8AC3E}">
        <p14:creationId xmlns:p14="http://schemas.microsoft.com/office/powerpoint/2010/main" val="98074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33CC33"/>
              </a:solidFill>
            </a:endParaRPr>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12</a:t>
            </a:fld>
            <a:endParaRPr lang="en-US" dirty="0"/>
          </a:p>
        </p:txBody>
      </p:sp>
    </p:spTree>
    <p:extLst>
      <p:ext uri="{BB962C8B-B14F-4D97-AF65-F5344CB8AC3E}">
        <p14:creationId xmlns:p14="http://schemas.microsoft.com/office/powerpoint/2010/main" val="246468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p>
            <a:fld id="{A3F4C850-A07B-4C87-A00E-E51276368DFD}" type="slidenum">
              <a:rPr lang="en-US" smtClean="0"/>
              <a:pPr/>
              <a:t>13</a:t>
            </a:fld>
            <a:endParaRPr lang="en-US" dirty="0" smtClean="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0291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D32EE51C-1D1A-4B30-93FB-B4A23A5B5F44}" type="slidenum">
              <a:rPr lang="en-US" smtClean="0"/>
              <a:pPr/>
              <a:t>14</a:t>
            </a:fld>
            <a:endParaRPr lang="en-US" dirty="0" smtClean="0"/>
          </a:p>
        </p:txBody>
      </p:sp>
      <p:sp>
        <p:nvSpPr>
          <p:cNvPr id="181250" name="Rectangle 2"/>
          <p:cNvSpPr>
            <a:spLocks noGrp="1" noRot="1" noChangeAspect="1" noChangeArrowheads="1" noTextEdit="1"/>
          </p:cNvSpPr>
          <p:nvPr>
            <p:ph type="sldImg"/>
          </p:nvPr>
        </p:nvSpPr>
        <p:spPr>
          <a:ln/>
        </p:spPr>
      </p:sp>
      <p:sp>
        <p:nvSpPr>
          <p:cNvPr id="181251" name="Rectangle 4"/>
          <p:cNvSpPr>
            <a:spLocks noGrp="1" noChangeArrowheads="1"/>
          </p:cNvSpPr>
          <p:nvPr>
            <p:ph type="body" idx="1"/>
          </p:nvPr>
        </p:nvSpPr>
        <p:spPr>
          <a:noFill/>
          <a:ln/>
        </p:spPr>
        <p:txBody>
          <a:bodyPr/>
          <a:lstStyle/>
          <a:p>
            <a:pPr lvl="1">
              <a:buFont typeface="Wingdings" pitchFamily="2" charset="2"/>
              <a:buNone/>
            </a:pPr>
            <a:endParaRPr lang="en-US" sz="1300" dirty="0"/>
          </a:p>
        </p:txBody>
      </p:sp>
    </p:spTree>
    <p:extLst>
      <p:ext uri="{BB962C8B-B14F-4D97-AF65-F5344CB8AC3E}">
        <p14:creationId xmlns:p14="http://schemas.microsoft.com/office/powerpoint/2010/main" val="95343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D32EE51C-1D1A-4B30-93FB-B4A23A5B5F44}" type="slidenum">
              <a:rPr lang="en-US" smtClean="0"/>
              <a:pPr/>
              <a:t>15</a:t>
            </a:fld>
            <a:endParaRPr lang="en-US" dirty="0" smtClean="0"/>
          </a:p>
        </p:txBody>
      </p:sp>
      <p:sp>
        <p:nvSpPr>
          <p:cNvPr id="181250" name="Rectangle 2"/>
          <p:cNvSpPr>
            <a:spLocks noGrp="1" noRot="1" noChangeAspect="1" noChangeArrowheads="1" noTextEdit="1"/>
          </p:cNvSpPr>
          <p:nvPr>
            <p:ph type="sldImg"/>
          </p:nvPr>
        </p:nvSpPr>
        <p:spPr>
          <a:ln/>
        </p:spPr>
      </p:sp>
      <p:sp>
        <p:nvSpPr>
          <p:cNvPr id="181251" name="Rectangle 4"/>
          <p:cNvSpPr>
            <a:spLocks noGrp="1" noChangeArrowheads="1"/>
          </p:cNvSpPr>
          <p:nvPr>
            <p:ph type="body" idx="1"/>
          </p:nvPr>
        </p:nvSpPr>
        <p:spPr>
          <a:noFill/>
          <a:ln/>
        </p:spPr>
        <p:txBody>
          <a:bodyPr/>
          <a:lstStyle/>
          <a:p>
            <a:pPr eaLnBrk="1" hangingPunct="1"/>
            <a:endParaRPr lang="en-US" sz="1600" dirty="0"/>
          </a:p>
        </p:txBody>
      </p:sp>
    </p:spTree>
    <p:extLst>
      <p:ext uri="{BB962C8B-B14F-4D97-AF65-F5344CB8AC3E}">
        <p14:creationId xmlns:p14="http://schemas.microsoft.com/office/powerpoint/2010/main" val="598054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4D5EB0-7D36-499D-A18B-05B7B5509A2C}" type="slidenum">
              <a:rPr lang="en-US"/>
              <a:pPr>
                <a:defRPr/>
              </a:pPr>
              <a:t>16</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b="1" dirty="0">
              <a:latin typeface="Arial" pitchFamily="34" charset="0"/>
              <a:ea typeface="ＭＳ Ｐゴシック" pitchFamily="34" charset="-128"/>
            </a:endParaRPr>
          </a:p>
        </p:txBody>
      </p:sp>
    </p:spTree>
    <p:extLst>
      <p:ext uri="{BB962C8B-B14F-4D97-AF65-F5344CB8AC3E}">
        <p14:creationId xmlns:p14="http://schemas.microsoft.com/office/powerpoint/2010/main" val="177812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5E48BA0-B6F1-4C4E-AB47-08D3F5ADFBC0}" type="slidenum">
              <a:rPr lang="en-US"/>
              <a:pPr/>
              <a:t>17</a:t>
            </a:fld>
            <a:endParaRPr lang="en-US" dirty="0"/>
          </a:p>
        </p:txBody>
      </p:sp>
      <p:sp>
        <p:nvSpPr>
          <p:cNvPr id="195586" name="Rectangle 2"/>
          <p:cNvSpPr>
            <a:spLocks noGrp="1" noRot="1" noChangeAspect="1" noChangeArrowheads="1" noTextEdit="1"/>
          </p:cNvSpPr>
          <p:nvPr>
            <p:ph type="sldImg"/>
          </p:nvPr>
        </p:nvSpPr>
        <p:spPr>
          <a:xfrm>
            <a:off x="1119188" y="698500"/>
            <a:ext cx="4645025" cy="3484563"/>
          </a:xfrm>
          <a:ln/>
        </p:spPr>
      </p:sp>
      <p:sp>
        <p:nvSpPr>
          <p:cNvPr id="195587" name="Rectangle 3"/>
          <p:cNvSpPr>
            <a:spLocks noGrp="1" noChangeArrowheads="1"/>
          </p:cNvSpPr>
          <p:nvPr>
            <p:ph type="body" idx="1"/>
          </p:nvPr>
        </p:nvSpPr>
        <p:spPr>
          <a:xfrm>
            <a:off x="917575" y="4416427"/>
            <a:ext cx="5046663" cy="4181475"/>
          </a:xfrm>
        </p:spPr>
        <p:txBody>
          <a:bodyPr/>
          <a:lstStyle/>
          <a:p>
            <a:pPr>
              <a:buFontTx/>
              <a:buNone/>
            </a:pPr>
            <a:endParaRPr lang="en-US" i="1" dirty="0"/>
          </a:p>
        </p:txBody>
      </p:sp>
    </p:spTree>
    <p:extLst>
      <p:ext uri="{BB962C8B-B14F-4D97-AF65-F5344CB8AC3E}">
        <p14:creationId xmlns:p14="http://schemas.microsoft.com/office/powerpoint/2010/main" val="411850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6D794369-E756-4F4F-9586-CE8E254F0629}" type="slidenum">
              <a:rPr lang="en-US" smtClean="0"/>
              <a:pPr/>
              <a:t>18</a:t>
            </a:fld>
            <a:endParaRPr lang="en-US" dirty="0" smtClean="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pPr eaLnBrk="1" hangingPunct="1"/>
            <a:endParaRPr lang="en-US" b="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09556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FBFA81B4-F6A0-4961-BAC9-454F007E3417}" type="slidenum">
              <a:rPr lang="en-US" smtClean="0"/>
              <a:pPr/>
              <a:t>19</a:t>
            </a:fld>
            <a:endParaRPr lang="en-US"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pPr eaLnBrk="1" hangingPunct="1"/>
            <a:endParaRPr lang="en-US" b="0" dirty="0" smtClean="0"/>
          </a:p>
        </p:txBody>
      </p:sp>
    </p:spTree>
    <p:extLst>
      <p:ext uri="{BB962C8B-B14F-4D97-AF65-F5344CB8AC3E}">
        <p14:creationId xmlns:p14="http://schemas.microsoft.com/office/powerpoint/2010/main" val="8198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7CF790-3C11-4521-A4DA-F8BF52C0BB19}" type="slidenum">
              <a:rPr lang="en-US" smtClean="0"/>
              <a:pPr>
                <a:defRPr/>
              </a:pPr>
              <a:t>2</a:t>
            </a:fld>
            <a:endParaRPr lang="en-US" dirty="0"/>
          </a:p>
        </p:txBody>
      </p:sp>
    </p:spTree>
    <p:extLst>
      <p:ext uri="{BB962C8B-B14F-4D97-AF65-F5344CB8AC3E}">
        <p14:creationId xmlns:p14="http://schemas.microsoft.com/office/powerpoint/2010/main" val="42185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D153A3BA-4551-4FE0-88C4-DE366A29EC03}" type="slidenum">
              <a:rPr lang="en-US" smtClean="0"/>
              <a:pPr/>
              <a:t>20</a:t>
            </a:fld>
            <a:endParaRPr lang="en-US" dirty="0" smtClean="0"/>
          </a:p>
        </p:txBody>
      </p:sp>
      <p:sp>
        <p:nvSpPr>
          <p:cNvPr id="189442" name="Rectangle 7"/>
          <p:cNvSpPr txBox="1">
            <a:spLocks noGrp="1" noChangeArrowheads="1"/>
          </p:cNvSpPr>
          <p:nvPr/>
        </p:nvSpPr>
        <p:spPr bwMode="auto">
          <a:xfrm>
            <a:off x="3899695" y="8831265"/>
            <a:ext cx="2982119" cy="465136"/>
          </a:xfrm>
          <a:prstGeom prst="rect">
            <a:avLst/>
          </a:prstGeom>
          <a:noFill/>
          <a:ln w="9525">
            <a:noFill/>
            <a:miter lim="800000"/>
            <a:headEnd/>
            <a:tailEnd/>
          </a:ln>
        </p:spPr>
        <p:txBody>
          <a:bodyPr lIns="82356" tIns="41178" rIns="82356" bIns="41178" anchor="b"/>
          <a:lstStyle/>
          <a:p>
            <a:pPr algn="r"/>
            <a:fld id="{C24CDF70-C441-440B-B120-05FC1AD2EF21}" type="slidenum">
              <a:rPr lang="en-US" sz="1100">
                <a:latin typeface="Times New Roman" pitchFamily="18" charset="0"/>
              </a:rPr>
              <a:pPr algn="r"/>
              <a:t>20</a:t>
            </a:fld>
            <a:endParaRPr lang="en-US" sz="1100" dirty="0">
              <a:latin typeface="Times New Roman" pitchFamily="18" charset="0"/>
            </a:endParaRPr>
          </a:p>
        </p:txBody>
      </p:sp>
      <p:sp>
        <p:nvSpPr>
          <p:cNvPr id="189443" name="Rectangle 2"/>
          <p:cNvSpPr>
            <a:spLocks noGrp="1" noRot="1" noChangeAspect="1" noChangeArrowheads="1" noTextEdit="1"/>
          </p:cNvSpPr>
          <p:nvPr>
            <p:ph type="sldImg"/>
          </p:nvPr>
        </p:nvSpPr>
        <p:spPr>
          <a:xfrm>
            <a:off x="1120775" y="698500"/>
            <a:ext cx="4645025" cy="3484563"/>
          </a:xfrm>
          <a:ln/>
        </p:spPr>
      </p:sp>
      <p:sp>
        <p:nvSpPr>
          <p:cNvPr id="189444" name="Rectangle 3"/>
          <p:cNvSpPr>
            <a:spLocks noGrp="1" noChangeArrowheads="1"/>
          </p:cNvSpPr>
          <p:nvPr>
            <p:ph type="body" idx="1"/>
          </p:nvPr>
        </p:nvSpPr>
        <p:spPr>
          <a:xfrm>
            <a:off x="688183" y="4414838"/>
            <a:ext cx="5505450" cy="4183063"/>
          </a:xfrm>
          <a:noFill/>
          <a:ln/>
        </p:spPr>
        <p:txBody>
          <a:bodyPr lIns="82356" tIns="41178" rIns="82356" bIns="41178"/>
          <a:lstStyle/>
          <a:p>
            <a:pPr eaLnBrk="1" hangingPunct="1"/>
            <a:endParaRPr lang="en-US" sz="1500" b="1" dirty="0">
              <a:latin typeface="Arial" pitchFamily="34" charset="0"/>
              <a:ea typeface="ＭＳ Ｐゴシック" pitchFamily="34" charset="-128"/>
            </a:endParaRPr>
          </a:p>
          <a:p>
            <a:pPr eaLnBrk="1" hangingPunct="1"/>
            <a:endParaRPr lang="en-US" sz="1400" b="1" dirty="0"/>
          </a:p>
        </p:txBody>
      </p:sp>
    </p:spTree>
    <p:extLst>
      <p:ext uri="{BB962C8B-B14F-4D97-AF65-F5344CB8AC3E}">
        <p14:creationId xmlns:p14="http://schemas.microsoft.com/office/powerpoint/2010/main" val="4159571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9812401-D95E-410C-A803-6872FAF28D7A}" type="slidenum">
              <a:rPr lang="en-US" smtClean="0">
                <a:ea typeface="ＭＳ Ｐゴシック"/>
                <a:cs typeface="ＭＳ Ｐゴシック"/>
              </a:rPr>
              <a:pPr/>
              <a:t>21</a:t>
            </a:fld>
            <a:endParaRPr lang="en-US" dirty="0" smtClean="0">
              <a:ea typeface="ＭＳ Ｐゴシック"/>
              <a:cs typeface="ＭＳ Ｐゴシック"/>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z="1400" b="1" dirty="0">
              <a:latin typeface="Arial" pitchFamily="34" charset="0"/>
              <a:ea typeface="ＭＳ Ｐゴシック"/>
            </a:endParaRPr>
          </a:p>
        </p:txBody>
      </p:sp>
    </p:spTree>
    <p:extLst>
      <p:ext uri="{BB962C8B-B14F-4D97-AF65-F5344CB8AC3E}">
        <p14:creationId xmlns:p14="http://schemas.microsoft.com/office/powerpoint/2010/main" val="350249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7CF790-3C11-4521-A4DA-F8BF52C0BB19}" type="slidenum">
              <a:rPr lang="en-US" smtClean="0"/>
              <a:pPr>
                <a:defRPr/>
              </a:pPr>
              <a:t>22</a:t>
            </a:fld>
            <a:endParaRPr lang="en-US" dirty="0"/>
          </a:p>
        </p:txBody>
      </p:sp>
    </p:spTree>
    <p:extLst>
      <p:ext uri="{BB962C8B-B14F-4D97-AF65-F5344CB8AC3E}">
        <p14:creationId xmlns:p14="http://schemas.microsoft.com/office/powerpoint/2010/main" val="4122298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26E00C0B-A69C-42C0-84A4-0A9587BF5712}" type="slidenum">
              <a:rPr lang="en-US" smtClean="0"/>
              <a:pPr/>
              <a:t>23</a:t>
            </a:fld>
            <a:endParaRPr lang="en-US" dirty="0" smtClean="0"/>
          </a:p>
        </p:txBody>
      </p:sp>
      <p:sp>
        <p:nvSpPr>
          <p:cNvPr id="195586" name="Rectangle 7"/>
          <p:cNvSpPr txBox="1">
            <a:spLocks noGrp="1" noChangeArrowheads="1"/>
          </p:cNvSpPr>
          <p:nvPr/>
        </p:nvSpPr>
        <p:spPr bwMode="auto">
          <a:xfrm>
            <a:off x="3899695" y="8831265"/>
            <a:ext cx="2982119" cy="465136"/>
          </a:xfrm>
          <a:prstGeom prst="rect">
            <a:avLst/>
          </a:prstGeom>
          <a:noFill/>
          <a:ln w="9525">
            <a:noFill/>
            <a:miter lim="800000"/>
            <a:headEnd/>
            <a:tailEnd/>
          </a:ln>
        </p:spPr>
        <p:txBody>
          <a:bodyPr lIns="82356" tIns="41178" rIns="82356" bIns="41178" anchor="b"/>
          <a:lstStyle/>
          <a:p>
            <a:pPr algn="r"/>
            <a:fld id="{E8BCAADF-7333-4C0D-B189-5B946BB80758}" type="slidenum">
              <a:rPr lang="en-US" sz="1100">
                <a:latin typeface="Times New Roman" pitchFamily="18" charset="0"/>
              </a:rPr>
              <a:pPr algn="r"/>
              <a:t>23</a:t>
            </a:fld>
            <a:endParaRPr lang="en-US" sz="1100" dirty="0">
              <a:latin typeface="Times New Roman"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841114" y="4267204"/>
            <a:ext cx="5123127" cy="4727575"/>
          </a:xfrm>
          <a:noFill/>
          <a:ln/>
        </p:spPr>
        <p:txBody>
          <a:bodyPr lIns="82356" tIns="41178" rIns="82356" bIns="41178"/>
          <a:lstStyle/>
          <a:p>
            <a:pPr eaLnBrk="1" hangingPunct="1"/>
            <a:endParaRPr lang="en-US" b="1" dirty="0" smtClean="0"/>
          </a:p>
        </p:txBody>
      </p:sp>
    </p:spTree>
    <p:extLst>
      <p:ext uri="{BB962C8B-B14F-4D97-AF65-F5344CB8AC3E}">
        <p14:creationId xmlns:p14="http://schemas.microsoft.com/office/powerpoint/2010/main" val="3152354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p>
            <a:fld id="{0B8CB07C-37D9-4805-904A-6B377824BFCF}" type="slidenum">
              <a:rPr lang="en-US" smtClean="0"/>
              <a:pPr/>
              <a:t>24</a:t>
            </a:fld>
            <a:endParaRPr lang="en-US" dirty="0" smtClean="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pPr eaLnBrk="1" hangingPunct="1"/>
            <a:endParaRPr lang="en-US" sz="1600" dirty="0"/>
          </a:p>
        </p:txBody>
      </p:sp>
    </p:spTree>
    <p:extLst>
      <p:ext uri="{BB962C8B-B14F-4D97-AF65-F5344CB8AC3E}">
        <p14:creationId xmlns:p14="http://schemas.microsoft.com/office/powerpoint/2010/main" val="396222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7A9D5529-2FD3-4A91-B05E-B4098855CA79}" type="slidenum">
              <a:rPr lang="en-US" smtClean="0"/>
              <a:pPr/>
              <a:t>25</a:t>
            </a:fld>
            <a:endParaRPr lang="en-US" dirty="0" smtClean="0"/>
          </a:p>
        </p:txBody>
      </p:sp>
      <p:sp>
        <p:nvSpPr>
          <p:cNvPr id="191490" name="Rectangle 7"/>
          <p:cNvSpPr txBox="1">
            <a:spLocks noGrp="1" noChangeArrowheads="1"/>
          </p:cNvSpPr>
          <p:nvPr/>
        </p:nvSpPr>
        <p:spPr bwMode="auto">
          <a:xfrm>
            <a:off x="3899694" y="8831267"/>
            <a:ext cx="2982119" cy="465137"/>
          </a:xfrm>
          <a:prstGeom prst="rect">
            <a:avLst/>
          </a:prstGeom>
          <a:noFill/>
          <a:ln w="9525">
            <a:noFill/>
            <a:miter lim="800000"/>
            <a:headEnd/>
            <a:tailEnd/>
          </a:ln>
        </p:spPr>
        <p:txBody>
          <a:bodyPr lIns="91874" tIns="45937" rIns="91874" bIns="45937" anchor="b"/>
          <a:lstStyle/>
          <a:p>
            <a:pPr algn="r"/>
            <a:fld id="{4C210B80-B9CE-444C-B82B-3260E9536A3F}" type="slidenum">
              <a:rPr lang="en-US" sz="1200">
                <a:latin typeface="Times New Roman" pitchFamily="18" charset="0"/>
              </a:rPr>
              <a:pPr algn="r"/>
              <a:t>25</a:t>
            </a:fld>
            <a:endParaRPr lang="en-US" sz="1200" dirty="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lIns="91874" tIns="45937" rIns="91874" bIns="45937"/>
          <a:lstStyle/>
          <a:p>
            <a:pPr eaLnBrk="1" hangingPunct="1"/>
            <a:endParaRPr lang="en-US" sz="1400" dirty="0"/>
          </a:p>
        </p:txBody>
      </p:sp>
    </p:spTree>
    <p:extLst>
      <p:ext uri="{BB962C8B-B14F-4D97-AF65-F5344CB8AC3E}">
        <p14:creationId xmlns:p14="http://schemas.microsoft.com/office/powerpoint/2010/main" val="1296760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92C11152-6EAF-490C-806B-D849FCD521C9}" type="slidenum">
              <a:rPr lang="en-US" smtClean="0"/>
              <a:pPr/>
              <a:t>26</a:t>
            </a:fld>
            <a:endParaRPr lang="en-US" dirty="0" smtClean="0"/>
          </a:p>
        </p:txBody>
      </p:sp>
      <p:sp>
        <p:nvSpPr>
          <p:cNvPr id="193538" name="Rectangle 7"/>
          <p:cNvSpPr txBox="1">
            <a:spLocks noGrp="1" noChangeArrowheads="1"/>
          </p:cNvSpPr>
          <p:nvPr/>
        </p:nvSpPr>
        <p:spPr bwMode="auto">
          <a:xfrm>
            <a:off x="3899694" y="8831267"/>
            <a:ext cx="2982119" cy="465137"/>
          </a:xfrm>
          <a:prstGeom prst="rect">
            <a:avLst/>
          </a:prstGeom>
          <a:noFill/>
          <a:ln w="9525">
            <a:noFill/>
            <a:miter lim="800000"/>
            <a:headEnd/>
            <a:tailEnd/>
          </a:ln>
        </p:spPr>
        <p:txBody>
          <a:bodyPr lIns="91874" tIns="45937" rIns="91874" bIns="45937" anchor="b"/>
          <a:lstStyle/>
          <a:p>
            <a:pPr algn="r"/>
            <a:fld id="{2A22BC8A-CF4D-4667-9857-8DD288F6FAF8}" type="slidenum">
              <a:rPr lang="en-US" sz="1200">
                <a:latin typeface="Times New Roman" pitchFamily="18" charset="0"/>
              </a:rPr>
              <a:pPr algn="r"/>
              <a:t>26</a:t>
            </a:fld>
            <a:endParaRPr lang="en-US" sz="1200" dirty="0">
              <a:latin typeface="Times New Roman"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lIns="91874" tIns="45937" rIns="91874" bIns="45937"/>
          <a:lstStyle/>
          <a:p>
            <a:pPr eaLnBrk="1" hangingPunct="1"/>
            <a:endParaRPr lang="en-US" sz="1400" b="1" dirty="0"/>
          </a:p>
        </p:txBody>
      </p:sp>
    </p:spTree>
    <p:extLst>
      <p:ext uri="{BB962C8B-B14F-4D97-AF65-F5344CB8AC3E}">
        <p14:creationId xmlns:p14="http://schemas.microsoft.com/office/powerpoint/2010/main" val="3851151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p>
            <a:fld id="{CFD19BD9-54E1-42DD-9D9A-7977CF9E63C0}" type="slidenum">
              <a:rPr lang="en-US" smtClean="0"/>
              <a:pPr/>
              <a:t>27</a:t>
            </a:fld>
            <a:endParaRPr lang="en-US" dirty="0" smtClean="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xfrm>
            <a:off x="917575" y="4416427"/>
            <a:ext cx="5046663" cy="4667250"/>
          </a:xfrm>
          <a:noFill/>
          <a:ln/>
        </p:spPr>
        <p:txBody>
          <a:bodyPr/>
          <a:lstStyle/>
          <a:p>
            <a:pPr>
              <a:lnSpc>
                <a:spcPct val="90000"/>
              </a:lnSpc>
            </a:pPr>
            <a:endParaRPr lang="en-US" sz="1000" dirty="0"/>
          </a:p>
        </p:txBody>
      </p:sp>
    </p:spTree>
    <p:extLst>
      <p:ext uri="{BB962C8B-B14F-4D97-AF65-F5344CB8AC3E}">
        <p14:creationId xmlns:p14="http://schemas.microsoft.com/office/powerpoint/2010/main" val="254804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p>
            <a:fld id="{41877FE7-8102-43F8-93DE-4062ADC20DC9}" type="slidenum">
              <a:rPr lang="en-US" smtClean="0"/>
              <a:pPr/>
              <a:t>28</a:t>
            </a:fld>
            <a:endParaRPr lang="en-US" dirty="0" smtClean="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p:spPr>
        <p:txBody>
          <a:bodyPr/>
          <a:lstStyle/>
          <a:p>
            <a:pPr eaLnBrk="1" hangingPunct="1"/>
            <a:endParaRPr lang="en-US" sz="1400" dirty="0"/>
          </a:p>
        </p:txBody>
      </p:sp>
    </p:spTree>
    <p:extLst>
      <p:ext uri="{BB962C8B-B14F-4D97-AF65-F5344CB8AC3E}">
        <p14:creationId xmlns:p14="http://schemas.microsoft.com/office/powerpoint/2010/main" val="1499337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p:spPr>
        <p:txBody>
          <a:bodyPr/>
          <a:lstStyle/>
          <a:p>
            <a:fld id="{FCC4A7C3-A5D8-4730-951B-3EE632F7646F}" type="slidenum">
              <a:rPr lang="en-US" smtClean="0"/>
              <a:pPr/>
              <a:t>29</a:t>
            </a:fld>
            <a:endParaRPr lang="en-US" dirty="0" smtClean="0"/>
          </a:p>
        </p:txBody>
      </p:sp>
      <p:sp>
        <p:nvSpPr>
          <p:cNvPr id="203778" name="Rectangle 2"/>
          <p:cNvSpPr>
            <a:spLocks noGrp="1" noRot="1" noChangeAspect="1" noChangeArrowheads="1" noTextEdit="1"/>
          </p:cNvSpPr>
          <p:nvPr>
            <p:ph type="sldImg"/>
          </p:nvPr>
        </p:nvSpPr>
        <p:spPr>
          <a:ln/>
        </p:spPr>
      </p:sp>
      <p:sp>
        <p:nvSpPr>
          <p:cNvPr id="203779" name="Rectangle 4"/>
          <p:cNvSpPr>
            <a:spLocks noGrp="1" noChangeArrowheads="1"/>
          </p:cNvSpPr>
          <p:nvPr>
            <p:ph type="body" idx="1"/>
          </p:nvPr>
        </p:nvSpPr>
        <p:spPr>
          <a:xfrm>
            <a:off x="917575" y="4419602"/>
            <a:ext cx="5046663" cy="4422775"/>
          </a:xfrm>
          <a:noFill/>
          <a:ln/>
        </p:spPr>
        <p:txBody>
          <a:bodyPr/>
          <a:lstStyle/>
          <a:p>
            <a:endParaRPr lang="en-US" b="0" dirty="0"/>
          </a:p>
        </p:txBody>
      </p:sp>
    </p:spTree>
    <p:extLst>
      <p:ext uri="{BB962C8B-B14F-4D97-AF65-F5344CB8AC3E}">
        <p14:creationId xmlns:p14="http://schemas.microsoft.com/office/powerpoint/2010/main" val="198681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64470" indent="-255565" eaLnBrk="0" hangingPunct="0">
              <a:defRPr>
                <a:solidFill>
                  <a:schemeClr val="tx1"/>
                </a:solidFill>
                <a:latin typeface="Arial" pitchFamily="34" charset="0"/>
                <a:ea typeface="ＭＳ Ｐゴシック" pitchFamily="34" charset="-128"/>
              </a:defRPr>
            </a:lvl2pPr>
            <a:lvl3pPr marL="1022261" indent="-204451" eaLnBrk="0" hangingPunct="0">
              <a:defRPr>
                <a:solidFill>
                  <a:schemeClr val="tx1"/>
                </a:solidFill>
                <a:latin typeface="Arial" pitchFamily="34" charset="0"/>
                <a:ea typeface="ＭＳ Ｐゴシック" pitchFamily="34" charset="-128"/>
              </a:defRPr>
            </a:lvl3pPr>
            <a:lvl4pPr marL="1431166" indent="-204451" eaLnBrk="0" hangingPunct="0">
              <a:defRPr>
                <a:solidFill>
                  <a:schemeClr val="tx1"/>
                </a:solidFill>
                <a:latin typeface="Arial" pitchFamily="34" charset="0"/>
                <a:ea typeface="ＭＳ Ｐゴシック" pitchFamily="34" charset="-128"/>
              </a:defRPr>
            </a:lvl4pPr>
            <a:lvl5pPr marL="1840072" indent="-204451" eaLnBrk="0" hangingPunct="0">
              <a:defRPr>
                <a:solidFill>
                  <a:schemeClr val="tx1"/>
                </a:solidFill>
                <a:latin typeface="Arial" pitchFamily="34" charset="0"/>
                <a:ea typeface="ＭＳ Ｐゴシック" pitchFamily="34" charset="-128"/>
              </a:defRPr>
            </a:lvl5pPr>
            <a:lvl6pPr marL="2248975" indent="-204451" eaLnBrk="0" fontAlgn="base" hangingPunct="0">
              <a:spcBef>
                <a:spcPct val="0"/>
              </a:spcBef>
              <a:spcAft>
                <a:spcPct val="0"/>
              </a:spcAft>
              <a:defRPr>
                <a:solidFill>
                  <a:schemeClr val="tx1"/>
                </a:solidFill>
                <a:latin typeface="Arial" pitchFamily="34" charset="0"/>
                <a:ea typeface="ＭＳ Ｐゴシック" pitchFamily="34" charset="-128"/>
              </a:defRPr>
            </a:lvl6pPr>
            <a:lvl7pPr marL="2657878" indent="-204451" eaLnBrk="0" fontAlgn="base" hangingPunct="0">
              <a:spcBef>
                <a:spcPct val="0"/>
              </a:spcBef>
              <a:spcAft>
                <a:spcPct val="0"/>
              </a:spcAft>
              <a:defRPr>
                <a:solidFill>
                  <a:schemeClr val="tx1"/>
                </a:solidFill>
                <a:latin typeface="Arial" pitchFamily="34" charset="0"/>
                <a:ea typeface="ＭＳ Ｐゴシック" pitchFamily="34" charset="-128"/>
              </a:defRPr>
            </a:lvl7pPr>
            <a:lvl8pPr marL="3066783" indent="-204451" eaLnBrk="0" fontAlgn="base" hangingPunct="0">
              <a:spcBef>
                <a:spcPct val="0"/>
              </a:spcBef>
              <a:spcAft>
                <a:spcPct val="0"/>
              </a:spcAft>
              <a:defRPr>
                <a:solidFill>
                  <a:schemeClr val="tx1"/>
                </a:solidFill>
                <a:latin typeface="Arial" pitchFamily="34" charset="0"/>
                <a:ea typeface="ＭＳ Ｐゴシック" pitchFamily="34" charset="-128"/>
              </a:defRPr>
            </a:lvl8pPr>
            <a:lvl9pPr marL="3475688" indent="-20445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9E35078-6BAA-485D-8E16-362706924805}" type="slidenum">
              <a:rPr lang="en-US" smtClean="0"/>
              <a:pPr eaLnBrk="1" hangingPunct="1"/>
              <a:t>3</a:t>
            </a:fld>
            <a:endParaRPr 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latin typeface="Arial" pitchFamily="34" charset="0"/>
              <a:ea typeface="ＭＳ Ｐゴシック" pitchFamily="34" charset="-128"/>
            </a:endParaRPr>
          </a:p>
          <a:p>
            <a:pPr eaLnBrk="1" hangingPunct="1"/>
            <a:endParaRPr lang="en-US" b="1" dirty="0" smtClean="0">
              <a:latin typeface="Arial" pitchFamily="34" charset="0"/>
              <a:ea typeface="ＭＳ Ｐゴシック" pitchFamily="34" charset="-128"/>
            </a:endParaRPr>
          </a:p>
          <a:p>
            <a:pPr eaLnBrk="1" hangingPunct="1"/>
            <a:endParaRPr lang="en-US" b="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186234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363001B-3931-4B8E-AC2C-E7B8FB99E027}" type="slidenum">
              <a:rPr lang="en-US" smtClean="0">
                <a:ea typeface="ＭＳ Ｐゴシック"/>
                <a:cs typeface="ＭＳ Ｐゴシック"/>
              </a:rPr>
              <a:pPr/>
              <a:t>30</a:t>
            </a:fld>
            <a:endParaRPr lang="en-US" dirty="0" smtClean="0">
              <a:ea typeface="ＭＳ Ｐゴシック"/>
              <a:cs typeface="ＭＳ Ｐゴシック"/>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buFontTx/>
              <a:buNone/>
            </a:pPr>
            <a:endParaRPr lang="en-US" sz="1300" dirty="0">
              <a:latin typeface="Arial" pitchFamily="34" charset="0"/>
              <a:ea typeface="ＭＳ Ｐゴシック"/>
            </a:endParaRPr>
          </a:p>
        </p:txBody>
      </p:sp>
    </p:spTree>
    <p:extLst>
      <p:ext uri="{BB962C8B-B14F-4D97-AF65-F5344CB8AC3E}">
        <p14:creationId xmlns:p14="http://schemas.microsoft.com/office/powerpoint/2010/main" val="32399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64470" indent="-255565" eaLnBrk="0" hangingPunct="0">
              <a:defRPr>
                <a:solidFill>
                  <a:schemeClr val="tx1"/>
                </a:solidFill>
                <a:latin typeface="Arial" pitchFamily="34" charset="0"/>
                <a:ea typeface="ＭＳ Ｐゴシック" pitchFamily="34" charset="-128"/>
              </a:defRPr>
            </a:lvl2pPr>
            <a:lvl3pPr marL="1022261" indent="-204451" eaLnBrk="0" hangingPunct="0">
              <a:defRPr>
                <a:solidFill>
                  <a:schemeClr val="tx1"/>
                </a:solidFill>
                <a:latin typeface="Arial" pitchFamily="34" charset="0"/>
                <a:ea typeface="ＭＳ Ｐゴシック" pitchFamily="34" charset="-128"/>
              </a:defRPr>
            </a:lvl3pPr>
            <a:lvl4pPr marL="1431166" indent="-204451" eaLnBrk="0" hangingPunct="0">
              <a:defRPr>
                <a:solidFill>
                  <a:schemeClr val="tx1"/>
                </a:solidFill>
                <a:latin typeface="Arial" pitchFamily="34" charset="0"/>
                <a:ea typeface="ＭＳ Ｐゴシック" pitchFamily="34" charset="-128"/>
              </a:defRPr>
            </a:lvl4pPr>
            <a:lvl5pPr marL="1840072" indent="-204451" eaLnBrk="0" hangingPunct="0">
              <a:defRPr>
                <a:solidFill>
                  <a:schemeClr val="tx1"/>
                </a:solidFill>
                <a:latin typeface="Arial" pitchFamily="34" charset="0"/>
                <a:ea typeface="ＭＳ Ｐゴシック" pitchFamily="34" charset="-128"/>
              </a:defRPr>
            </a:lvl5pPr>
            <a:lvl6pPr marL="2248975" indent="-204451" eaLnBrk="0" fontAlgn="base" hangingPunct="0">
              <a:spcBef>
                <a:spcPct val="0"/>
              </a:spcBef>
              <a:spcAft>
                <a:spcPct val="0"/>
              </a:spcAft>
              <a:defRPr>
                <a:solidFill>
                  <a:schemeClr val="tx1"/>
                </a:solidFill>
                <a:latin typeface="Arial" pitchFamily="34" charset="0"/>
                <a:ea typeface="ＭＳ Ｐゴシック" pitchFamily="34" charset="-128"/>
              </a:defRPr>
            </a:lvl6pPr>
            <a:lvl7pPr marL="2657878" indent="-204451" eaLnBrk="0" fontAlgn="base" hangingPunct="0">
              <a:spcBef>
                <a:spcPct val="0"/>
              </a:spcBef>
              <a:spcAft>
                <a:spcPct val="0"/>
              </a:spcAft>
              <a:defRPr>
                <a:solidFill>
                  <a:schemeClr val="tx1"/>
                </a:solidFill>
                <a:latin typeface="Arial" pitchFamily="34" charset="0"/>
                <a:ea typeface="ＭＳ Ｐゴシック" pitchFamily="34" charset="-128"/>
              </a:defRPr>
            </a:lvl7pPr>
            <a:lvl8pPr marL="3066783" indent="-204451" eaLnBrk="0" fontAlgn="base" hangingPunct="0">
              <a:spcBef>
                <a:spcPct val="0"/>
              </a:spcBef>
              <a:spcAft>
                <a:spcPct val="0"/>
              </a:spcAft>
              <a:defRPr>
                <a:solidFill>
                  <a:schemeClr val="tx1"/>
                </a:solidFill>
                <a:latin typeface="Arial" pitchFamily="34" charset="0"/>
                <a:ea typeface="ＭＳ Ｐゴシック" pitchFamily="34" charset="-128"/>
              </a:defRPr>
            </a:lvl8pPr>
            <a:lvl9pPr marL="3475688" indent="-20445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31BAFF2-0763-4FAD-95D5-B8A1D39CFFBA}" type="slidenum">
              <a:rPr lang="en-US" smtClean="0"/>
              <a:pPr eaLnBrk="1" hangingPunct="1"/>
              <a:t>31</a:t>
            </a:fld>
            <a:endParaRPr lang="en-US" dirty="0" smtClean="0"/>
          </a:p>
        </p:txBody>
      </p:sp>
      <p:sp>
        <p:nvSpPr>
          <p:cNvPr id="75779" name="Rectangle 2"/>
          <p:cNvSpPr>
            <a:spLocks noGrp="1" noRot="1" noChangeAspect="1" noChangeArrowheads="1" noTextEdit="1"/>
          </p:cNvSpPr>
          <p:nvPr>
            <p:ph type="sldImg"/>
          </p:nvPr>
        </p:nvSpPr>
        <p:spPr>
          <a:xfrm>
            <a:off x="1120775" y="698500"/>
            <a:ext cx="4645025" cy="3484563"/>
          </a:xfrm>
          <a:ln/>
        </p:spPr>
      </p:sp>
      <p:sp>
        <p:nvSpPr>
          <p:cNvPr id="75780" name="Rectangle 3"/>
          <p:cNvSpPr>
            <a:spLocks noGrp="1" noChangeArrowheads="1"/>
          </p:cNvSpPr>
          <p:nvPr>
            <p:ph type="body" idx="1"/>
          </p:nvPr>
        </p:nvSpPr>
        <p:spPr>
          <a:xfrm>
            <a:off x="688496" y="4415792"/>
            <a:ext cx="5504826" cy="41833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i="0" dirty="0">
              <a:latin typeface="Arial" pitchFamily="34" charset="0"/>
              <a:ea typeface="ＭＳ Ｐゴシック" pitchFamily="34" charset="-128"/>
            </a:endParaRPr>
          </a:p>
        </p:txBody>
      </p:sp>
    </p:spTree>
    <p:extLst>
      <p:ext uri="{BB962C8B-B14F-4D97-AF65-F5344CB8AC3E}">
        <p14:creationId xmlns:p14="http://schemas.microsoft.com/office/powerpoint/2010/main" val="4144737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64470" indent="-255565" eaLnBrk="0" hangingPunct="0">
              <a:defRPr>
                <a:solidFill>
                  <a:schemeClr val="tx1"/>
                </a:solidFill>
                <a:latin typeface="Arial" pitchFamily="34" charset="0"/>
                <a:ea typeface="ＭＳ Ｐゴシック" pitchFamily="34" charset="-128"/>
              </a:defRPr>
            </a:lvl2pPr>
            <a:lvl3pPr marL="1022261" indent="-204451" eaLnBrk="0" hangingPunct="0">
              <a:defRPr>
                <a:solidFill>
                  <a:schemeClr val="tx1"/>
                </a:solidFill>
                <a:latin typeface="Arial" pitchFamily="34" charset="0"/>
                <a:ea typeface="ＭＳ Ｐゴシック" pitchFamily="34" charset="-128"/>
              </a:defRPr>
            </a:lvl3pPr>
            <a:lvl4pPr marL="1431166" indent="-204451" eaLnBrk="0" hangingPunct="0">
              <a:defRPr>
                <a:solidFill>
                  <a:schemeClr val="tx1"/>
                </a:solidFill>
                <a:latin typeface="Arial" pitchFamily="34" charset="0"/>
                <a:ea typeface="ＭＳ Ｐゴシック" pitchFamily="34" charset="-128"/>
              </a:defRPr>
            </a:lvl4pPr>
            <a:lvl5pPr marL="1840072" indent="-204451" eaLnBrk="0" hangingPunct="0">
              <a:defRPr>
                <a:solidFill>
                  <a:schemeClr val="tx1"/>
                </a:solidFill>
                <a:latin typeface="Arial" pitchFamily="34" charset="0"/>
                <a:ea typeface="ＭＳ Ｐゴシック" pitchFamily="34" charset="-128"/>
              </a:defRPr>
            </a:lvl5pPr>
            <a:lvl6pPr marL="2248975" indent="-204451" eaLnBrk="0" fontAlgn="base" hangingPunct="0">
              <a:spcBef>
                <a:spcPct val="0"/>
              </a:spcBef>
              <a:spcAft>
                <a:spcPct val="0"/>
              </a:spcAft>
              <a:defRPr>
                <a:solidFill>
                  <a:schemeClr val="tx1"/>
                </a:solidFill>
                <a:latin typeface="Arial" pitchFamily="34" charset="0"/>
                <a:ea typeface="ＭＳ Ｐゴシック" pitchFamily="34" charset="-128"/>
              </a:defRPr>
            </a:lvl6pPr>
            <a:lvl7pPr marL="2657878" indent="-204451" eaLnBrk="0" fontAlgn="base" hangingPunct="0">
              <a:spcBef>
                <a:spcPct val="0"/>
              </a:spcBef>
              <a:spcAft>
                <a:spcPct val="0"/>
              </a:spcAft>
              <a:defRPr>
                <a:solidFill>
                  <a:schemeClr val="tx1"/>
                </a:solidFill>
                <a:latin typeface="Arial" pitchFamily="34" charset="0"/>
                <a:ea typeface="ＭＳ Ｐゴシック" pitchFamily="34" charset="-128"/>
              </a:defRPr>
            </a:lvl7pPr>
            <a:lvl8pPr marL="3066783" indent="-204451" eaLnBrk="0" fontAlgn="base" hangingPunct="0">
              <a:spcBef>
                <a:spcPct val="0"/>
              </a:spcBef>
              <a:spcAft>
                <a:spcPct val="0"/>
              </a:spcAft>
              <a:defRPr>
                <a:solidFill>
                  <a:schemeClr val="tx1"/>
                </a:solidFill>
                <a:latin typeface="Arial" pitchFamily="34" charset="0"/>
                <a:ea typeface="ＭＳ Ｐゴシック" pitchFamily="34" charset="-128"/>
              </a:defRPr>
            </a:lvl8pPr>
            <a:lvl9pPr marL="3475688" indent="-20445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144168A-4A62-4499-88D4-2B0E13F1246F}" type="slidenum">
              <a:rPr lang="en-US" smtClean="0"/>
              <a:pPr eaLnBrk="1" hangingPunct="1"/>
              <a:t>32</a:t>
            </a:fld>
            <a:endParaRPr lang="en-US" dirty="0" smtClean="0"/>
          </a:p>
        </p:txBody>
      </p:sp>
      <p:sp>
        <p:nvSpPr>
          <p:cNvPr id="76803" name="Rectangle 2"/>
          <p:cNvSpPr>
            <a:spLocks noGrp="1" noRot="1" noChangeAspect="1" noChangeArrowheads="1" noTextEdit="1"/>
          </p:cNvSpPr>
          <p:nvPr>
            <p:ph type="sldImg"/>
          </p:nvPr>
        </p:nvSpPr>
        <p:spPr>
          <a:xfrm>
            <a:off x="1125538" y="698500"/>
            <a:ext cx="4640262" cy="3481388"/>
          </a:xfrm>
          <a:ln/>
        </p:spPr>
      </p:sp>
      <p:sp>
        <p:nvSpPr>
          <p:cNvPr id="76804" name="Rectangle 3"/>
          <p:cNvSpPr>
            <a:spLocks noGrp="1" noChangeArrowheads="1"/>
          </p:cNvSpPr>
          <p:nvPr>
            <p:ph type="body" idx="1"/>
          </p:nvPr>
        </p:nvSpPr>
        <p:spPr>
          <a:xfrm>
            <a:off x="305999" y="4415793"/>
            <a:ext cx="6116820" cy="45908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itchFamily="2" charset="2"/>
              <a:buNone/>
            </a:pPr>
            <a:endParaRPr lang="en-US" b="1" i="1" dirty="0">
              <a:latin typeface="Arial" pitchFamily="34" charset="0"/>
              <a:ea typeface="ＭＳ Ｐゴシック" pitchFamily="34" charset="-128"/>
            </a:endParaRPr>
          </a:p>
        </p:txBody>
      </p:sp>
    </p:spTree>
    <p:extLst>
      <p:ext uri="{BB962C8B-B14F-4D97-AF65-F5344CB8AC3E}">
        <p14:creationId xmlns:p14="http://schemas.microsoft.com/office/powerpoint/2010/main" val="643948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a:lstStyle/>
          <a:p>
            <a:fld id="{3D8839EB-D367-403A-828E-6E60A84EC0EF}" type="slidenum">
              <a:rPr lang="en-US" smtClean="0">
                <a:solidFill>
                  <a:prstClr val="black"/>
                </a:solidFill>
              </a:rPr>
              <a:pPr/>
              <a:t>33</a:t>
            </a:fld>
            <a:endParaRPr lang="en-US" dirty="0" smtClean="0">
              <a:solidFill>
                <a:prstClr val="black"/>
              </a:solidFill>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xfrm>
            <a:off x="917575" y="4415793"/>
            <a:ext cx="5046663" cy="4181767"/>
          </a:xfrm>
          <a:noFill/>
        </p:spPr>
        <p:txBody>
          <a:bodyPr wrap="square" numCol="1" anchor="t" anchorCtr="0" compatLnSpc="1">
            <a:prstTxWarp prst="textNoShape">
              <a:avLst/>
            </a:prstTxWarp>
          </a:bodyPr>
          <a:lstStyle/>
          <a:p>
            <a:pPr eaLnBrk="1" hangingPunct="1">
              <a:spcBef>
                <a:spcPct val="0"/>
              </a:spcBef>
            </a:pPr>
            <a:endParaRPr lang="en-US" strike="sngStrike" dirty="0" smtClean="0"/>
          </a:p>
        </p:txBody>
      </p:sp>
    </p:spTree>
    <p:extLst>
      <p:ext uri="{BB962C8B-B14F-4D97-AF65-F5344CB8AC3E}">
        <p14:creationId xmlns:p14="http://schemas.microsoft.com/office/powerpoint/2010/main" val="409860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34</a:t>
            </a:fld>
            <a:endParaRPr lang="en-US" dirty="0"/>
          </a:p>
        </p:txBody>
      </p:sp>
    </p:spTree>
    <p:extLst>
      <p:ext uri="{BB962C8B-B14F-4D97-AF65-F5344CB8AC3E}">
        <p14:creationId xmlns:p14="http://schemas.microsoft.com/office/powerpoint/2010/main" val="3355402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35</a:t>
            </a:fld>
            <a:endParaRPr lang="en-US" dirty="0"/>
          </a:p>
        </p:txBody>
      </p:sp>
    </p:spTree>
    <p:extLst>
      <p:ext uri="{BB962C8B-B14F-4D97-AF65-F5344CB8AC3E}">
        <p14:creationId xmlns:p14="http://schemas.microsoft.com/office/powerpoint/2010/main" val="1753022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36</a:t>
            </a:fld>
            <a:endParaRPr lang="en-US" dirty="0"/>
          </a:p>
        </p:txBody>
      </p:sp>
    </p:spTree>
    <p:extLst>
      <p:ext uri="{BB962C8B-B14F-4D97-AF65-F5344CB8AC3E}">
        <p14:creationId xmlns:p14="http://schemas.microsoft.com/office/powerpoint/2010/main" val="1398634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37</a:t>
            </a:fld>
            <a:endParaRPr lang="en-US" dirty="0"/>
          </a:p>
        </p:txBody>
      </p:sp>
    </p:spTree>
    <p:extLst>
      <p:ext uri="{BB962C8B-B14F-4D97-AF65-F5344CB8AC3E}">
        <p14:creationId xmlns:p14="http://schemas.microsoft.com/office/powerpoint/2010/main" val="102304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38</a:t>
            </a:fld>
            <a:endParaRPr lang="en-US" dirty="0"/>
          </a:p>
        </p:txBody>
      </p:sp>
    </p:spTree>
    <p:extLst>
      <p:ext uri="{BB962C8B-B14F-4D97-AF65-F5344CB8AC3E}">
        <p14:creationId xmlns:p14="http://schemas.microsoft.com/office/powerpoint/2010/main" val="851792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39</a:t>
            </a:fld>
            <a:endParaRPr lang="en-US" dirty="0"/>
          </a:p>
        </p:txBody>
      </p:sp>
    </p:spTree>
    <p:extLst>
      <p:ext uri="{BB962C8B-B14F-4D97-AF65-F5344CB8AC3E}">
        <p14:creationId xmlns:p14="http://schemas.microsoft.com/office/powerpoint/2010/main" val="428922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717613B-2BCF-4901-BFF8-2107BF4BA93C}" type="slidenum">
              <a:rPr lang="en-US"/>
              <a:pPr/>
              <a:t>4</a:t>
            </a:fld>
            <a:endParaRPr lang="en-US" dirty="0"/>
          </a:p>
        </p:txBody>
      </p:sp>
      <p:sp>
        <p:nvSpPr>
          <p:cNvPr id="169986" name="Rectangle 7"/>
          <p:cNvSpPr txBox="1">
            <a:spLocks noGrp="1" noChangeArrowheads="1"/>
          </p:cNvSpPr>
          <p:nvPr/>
        </p:nvSpPr>
        <p:spPr bwMode="auto">
          <a:xfrm>
            <a:off x="3899694" y="8831265"/>
            <a:ext cx="2982119"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7" tIns="45949" rIns="91897" bIns="45949"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9D5BD405-D1E6-4166-82F9-54704DE5FF81}" type="slidenum">
              <a:rPr lang="en-US" sz="1200">
                <a:latin typeface="Times New Roman" pitchFamily="18" charset="0"/>
              </a:rPr>
              <a:pPr algn="r"/>
              <a:t>4</a:t>
            </a:fld>
            <a:endParaRPr lang="en-US" sz="1200" dirty="0">
              <a:latin typeface="Times New Roman" pitchFamily="18" charset="0"/>
            </a:endParaRPr>
          </a:p>
        </p:txBody>
      </p:sp>
      <p:sp>
        <p:nvSpPr>
          <p:cNvPr id="169987" name="Rectangle 2"/>
          <p:cNvSpPr>
            <a:spLocks noGrp="1" noRot="1" noChangeAspect="1" noChangeArrowheads="1" noTextEdit="1"/>
          </p:cNvSpPr>
          <p:nvPr>
            <p:ph type="sldImg"/>
          </p:nvPr>
        </p:nvSpPr>
        <p:spPr>
          <a:xfrm>
            <a:off x="1119188" y="696913"/>
            <a:ext cx="4646612" cy="3486150"/>
          </a:xfrm>
          <a:ln/>
        </p:spPr>
      </p:sp>
      <p:sp>
        <p:nvSpPr>
          <p:cNvPr id="169988" name="Rectangle 3"/>
          <p:cNvSpPr>
            <a:spLocks noGrp="1" noChangeArrowheads="1"/>
          </p:cNvSpPr>
          <p:nvPr>
            <p:ph type="body" idx="1"/>
          </p:nvPr>
        </p:nvSpPr>
        <p:spPr>
          <a:xfrm>
            <a:off x="917575" y="4416425"/>
            <a:ext cx="5046663" cy="4183064"/>
          </a:xfrm>
          <a:noFill/>
        </p:spPr>
        <p:txBody>
          <a:bodyPr/>
          <a:lstStyle/>
          <a:p>
            <a:endParaRPr lang="en-US" dirty="0"/>
          </a:p>
        </p:txBody>
      </p:sp>
    </p:spTree>
    <p:extLst>
      <p:ext uri="{BB962C8B-B14F-4D97-AF65-F5344CB8AC3E}">
        <p14:creationId xmlns:p14="http://schemas.microsoft.com/office/powerpoint/2010/main" val="361182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40</a:t>
            </a:fld>
            <a:endParaRPr lang="en-US" dirty="0"/>
          </a:p>
        </p:txBody>
      </p:sp>
    </p:spTree>
    <p:extLst>
      <p:ext uri="{BB962C8B-B14F-4D97-AF65-F5344CB8AC3E}">
        <p14:creationId xmlns:p14="http://schemas.microsoft.com/office/powerpoint/2010/main" val="4102931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41</a:t>
            </a:fld>
            <a:endParaRPr lang="en-US" dirty="0"/>
          </a:p>
        </p:txBody>
      </p:sp>
    </p:spTree>
    <p:extLst>
      <p:ext uri="{BB962C8B-B14F-4D97-AF65-F5344CB8AC3E}">
        <p14:creationId xmlns:p14="http://schemas.microsoft.com/office/powerpoint/2010/main" val="3604779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42</a:t>
            </a:fld>
            <a:endParaRPr lang="en-US" dirty="0"/>
          </a:p>
        </p:txBody>
      </p:sp>
    </p:spTree>
    <p:extLst>
      <p:ext uri="{BB962C8B-B14F-4D97-AF65-F5344CB8AC3E}">
        <p14:creationId xmlns:p14="http://schemas.microsoft.com/office/powerpoint/2010/main" val="2031372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AFC99D70-C890-4975-8C8A-8D9C0122B064}" type="slidenum">
              <a:rPr lang="en-US" smtClean="0"/>
              <a:pPr/>
              <a:t>43</a:t>
            </a:fld>
            <a:endParaRPr lang="en-US" dirty="0" smtClean="0"/>
          </a:p>
        </p:txBody>
      </p:sp>
      <p:sp>
        <p:nvSpPr>
          <p:cNvPr id="214018" name="Rectangle 7"/>
          <p:cNvSpPr txBox="1">
            <a:spLocks noGrp="1" noChangeArrowheads="1"/>
          </p:cNvSpPr>
          <p:nvPr/>
        </p:nvSpPr>
        <p:spPr bwMode="auto">
          <a:xfrm>
            <a:off x="3899694" y="8831267"/>
            <a:ext cx="2982119" cy="465137"/>
          </a:xfrm>
          <a:prstGeom prst="rect">
            <a:avLst/>
          </a:prstGeom>
          <a:noFill/>
          <a:ln w="9525">
            <a:noFill/>
            <a:miter lim="800000"/>
            <a:headEnd/>
            <a:tailEnd/>
          </a:ln>
        </p:spPr>
        <p:txBody>
          <a:bodyPr lIns="91874" tIns="45937" rIns="91874" bIns="45937" anchor="b"/>
          <a:lstStyle/>
          <a:p>
            <a:pPr algn="r"/>
            <a:fld id="{1091CF6C-9287-4207-9F68-5A6D9E3E2465}" type="slidenum">
              <a:rPr lang="en-US" sz="1200">
                <a:latin typeface="Times New Roman" pitchFamily="18" charset="0"/>
              </a:rPr>
              <a:pPr algn="r"/>
              <a:t>43</a:t>
            </a:fld>
            <a:endParaRPr lang="en-US" sz="1200" dirty="0">
              <a:latin typeface="Times New Roman" pitchFamily="18" charset="0"/>
            </a:endParaRPr>
          </a:p>
        </p:txBody>
      </p:sp>
      <p:sp>
        <p:nvSpPr>
          <p:cNvPr id="214019" name="Rectangle 2"/>
          <p:cNvSpPr>
            <a:spLocks noGrp="1" noRot="1" noChangeAspect="1" noChangeArrowheads="1" noTextEdit="1"/>
          </p:cNvSpPr>
          <p:nvPr>
            <p:ph type="sldImg"/>
          </p:nvPr>
        </p:nvSpPr>
        <p:spPr>
          <a:xfrm>
            <a:off x="1122363" y="698500"/>
            <a:ext cx="4645025" cy="3484563"/>
          </a:xfrm>
          <a:ln/>
        </p:spPr>
      </p:sp>
      <p:sp>
        <p:nvSpPr>
          <p:cNvPr id="214020" name="Rectangle 3"/>
          <p:cNvSpPr>
            <a:spLocks noGrp="1" noChangeArrowheads="1"/>
          </p:cNvSpPr>
          <p:nvPr>
            <p:ph type="body" idx="1"/>
          </p:nvPr>
        </p:nvSpPr>
        <p:spPr>
          <a:xfrm>
            <a:off x="688182" y="4414838"/>
            <a:ext cx="5505450" cy="4183063"/>
          </a:xfrm>
          <a:noFill/>
          <a:ln/>
        </p:spPr>
        <p:txBody>
          <a:bodyPr lIns="91874" tIns="45937" rIns="91874" bIns="45937"/>
          <a:lstStyle/>
          <a:p>
            <a:endParaRPr lang="en-US" sz="1600" b="1" dirty="0"/>
          </a:p>
          <a:p>
            <a:pPr>
              <a:buFontTx/>
              <a:buChar char="•"/>
            </a:pPr>
            <a:endParaRPr lang="en-US" sz="1800" b="1" dirty="0"/>
          </a:p>
          <a:p>
            <a:pPr eaLnBrk="1" hangingPunct="1"/>
            <a:endParaRPr lang="en-US" sz="1600" b="1" dirty="0"/>
          </a:p>
        </p:txBody>
      </p:sp>
    </p:spTree>
    <p:extLst>
      <p:ext uri="{BB962C8B-B14F-4D97-AF65-F5344CB8AC3E}">
        <p14:creationId xmlns:p14="http://schemas.microsoft.com/office/powerpoint/2010/main" val="3488462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AFC99D70-C890-4975-8C8A-8D9C0122B064}" type="slidenum">
              <a:rPr lang="en-US" smtClean="0"/>
              <a:pPr/>
              <a:t>44</a:t>
            </a:fld>
            <a:endParaRPr lang="en-US" dirty="0" smtClean="0"/>
          </a:p>
        </p:txBody>
      </p:sp>
      <p:sp>
        <p:nvSpPr>
          <p:cNvPr id="214018" name="Rectangle 7"/>
          <p:cNvSpPr txBox="1">
            <a:spLocks noGrp="1" noChangeArrowheads="1"/>
          </p:cNvSpPr>
          <p:nvPr/>
        </p:nvSpPr>
        <p:spPr bwMode="auto">
          <a:xfrm>
            <a:off x="3899694" y="8831267"/>
            <a:ext cx="2982119" cy="465137"/>
          </a:xfrm>
          <a:prstGeom prst="rect">
            <a:avLst/>
          </a:prstGeom>
          <a:noFill/>
          <a:ln w="9525">
            <a:noFill/>
            <a:miter lim="800000"/>
            <a:headEnd/>
            <a:tailEnd/>
          </a:ln>
        </p:spPr>
        <p:txBody>
          <a:bodyPr lIns="91874" tIns="45937" rIns="91874" bIns="45937" anchor="b"/>
          <a:lstStyle/>
          <a:p>
            <a:pPr algn="r"/>
            <a:fld id="{1091CF6C-9287-4207-9F68-5A6D9E3E2465}" type="slidenum">
              <a:rPr lang="en-US" sz="1200">
                <a:latin typeface="Times New Roman" pitchFamily="18" charset="0"/>
              </a:rPr>
              <a:pPr algn="r"/>
              <a:t>44</a:t>
            </a:fld>
            <a:endParaRPr lang="en-US" sz="1200" dirty="0">
              <a:latin typeface="Times New Roman" pitchFamily="18" charset="0"/>
            </a:endParaRPr>
          </a:p>
        </p:txBody>
      </p:sp>
      <p:sp>
        <p:nvSpPr>
          <p:cNvPr id="214019" name="Rectangle 2"/>
          <p:cNvSpPr>
            <a:spLocks noGrp="1" noRot="1" noChangeAspect="1" noChangeArrowheads="1" noTextEdit="1"/>
          </p:cNvSpPr>
          <p:nvPr>
            <p:ph type="sldImg"/>
          </p:nvPr>
        </p:nvSpPr>
        <p:spPr>
          <a:xfrm>
            <a:off x="1122363" y="698500"/>
            <a:ext cx="4645025" cy="3484563"/>
          </a:xfrm>
          <a:ln/>
        </p:spPr>
      </p:sp>
      <p:sp>
        <p:nvSpPr>
          <p:cNvPr id="214020" name="Rectangle 3"/>
          <p:cNvSpPr>
            <a:spLocks noGrp="1" noChangeArrowheads="1"/>
          </p:cNvSpPr>
          <p:nvPr>
            <p:ph type="body" idx="1"/>
          </p:nvPr>
        </p:nvSpPr>
        <p:spPr>
          <a:xfrm>
            <a:off x="688182" y="4414838"/>
            <a:ext cx="5505450" cy="4183063"/>
          </a:xfrm>
          <a:noFill/>
          <a:ln/>
        </p:spPr>
        <p:txBody>
          <a:bodyPr lIns="91874" tIns="45937" rIns="91874" bIns="45937"/>
          <a:lstStyle/>
          <a:p>
            <a:pPr eaLnBrk="1" hangingPunct="1"/>
            <a:endParaRPr lang="en-US" sz="1600" b="1" dirty="0"/>
          </a:p>
        </p:txBody>
      </p:sp>
    </p:spTree>
    <p:extLst>
      <p:ext uri="{BB962C8B-B14F-4D97-AF65-F5344CB8AC3E}">
        <p14:creationId xmlns:p14="http://schemas.microsoft.com/office/powerpoint/2010/main" val="2416383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AFC99D70-C890-4975-8C8A-8D9C0122B064}" type="slidenum">
              <a:rPr lang="en-US" smtClean="0"/>
              <a:pPr/>
              <a:t>45</a:t>
            </a:fld>
            <a:endParaRPr lang="en-US" dirty="0" smtClean="0"/>
          </a:p>
        </p:txBody>
      </p:sp>
      <p:sp>
        <p:nvSpPr>
          <p:cNvPr id="214018" name="Rectangle 7"/>
          <p:cNvSpPr txBox="1">
            <a:spLocks noGrp="1" noChangeArrowheads="1"/>
          </p:cNvSpPr>
          <p:nvPr/>
        </p:nvSpPr>
        <p:spPr bwMode="auto">
          <a:xfrm>
            <a:off x="3899694" y="8831267"/>
            <a:ext cx="2982119" cy="465137"/>
          </a:xfrm>
          <a:prstGeom prst="rect">
            <a:avLst/>
          </a:prstGeom>
          <a:noFill/>
          <a:ln w="9525">
            <a:noFill/>
            <a:miter lim="800000"/>
            <a:headEnd/>
            <a:tailEnd/>
          </a:ln>
        </p:spPr>
        <p:txBody>
          <a:bodyPr lIns="91874" tIns="45937" rIns="91874" bIns="45937" anchor="b"/>
          <a:lstStyle/>
          <a:p>
            <a:pPr algn="r"/>
            <a:fld id="{1091CF6C-9287-4207-9F68-5A6D9E3E2465}" type="slidenum">
              <a:rPr lang="en-US" sz="1200">
                <a:latin typeface="Times New Roman" pitchFamily="18" charset="0"/>
              </a:rPr>
              <a:pPr algn="r"/>
              <a:t>45</a:t>
            </a:fld>
            <a:endParaRPr lang="en-US" sz="1200" dirty="0">
              <a:latin typeface="Times New Roman" pitchFamily="18" charset="0"/>
            </a:endParaRPr>
          </a:p>
        </p:txBody>
      </p:sp>
      <p:sp>
        <p:nvSpPr>
          <p:cNvPr id="214019" name="Rectangle 2"/>
          <p:cNvSpPr>
            <a:spLocks noGrp="1" noRot="1" noChangeAspect="1" noChangeArrowheads="1" noTextEdit="1"/>
          </p:cNvSpPr>
          <p:nvPr>
            <p:ph type="sldImg"/>
          </p:nvPr>
        </p:nvSpPr>
        <p:spPr>
          <a:xfrm>
            <a:off x="1122363" y="698500"/>
            <a:ext cx="4645025" cy="3484563"/>
          </a:xfrm>
          <a:ln/>
        </p:spPr>
      </p:sp>
      <p:sp>
        <p:nvSpPr>
          <p:cNvPr id="214020" name="Rectangle 3"/>
          <p:cNvSpPr>
            <a:spLocks noGrp="1" noChangeArrowheads="1"/>
          </p:cNvSpPr>
          <p:nvPr>
            <p:ph type="body" idx="1"/>
          </p:nvPr>
        </p:nvSpPr>
        <p:spPr>
          <a:xfrm>
            <a:off x="688182" y="4414838"/>
            <a:ext cx="5505450" cy="4183063"/>
          </a:xfrm>
          <a:noFill/>
          <a:ln/>
        </p:spPr>
        <p:txBody>
          <a:bodyPr lIns="91874" tIns="45937" rIns="91874" bIns="45937"/>
          <a:lstStyle/>
          <a:p>
            <a:pPr eaLnBrk="1" hangingPunct="1"/>
            <a:endParaRPr lang="en-US" sz="1600" b="1" dirty="0"/>
          </a:p>
        </p:txBody>
      </p:sp>
    </p:spTree>
    <p:extLst>
      <p:ext uri="{BB962C8B-B14F-4D97-AF65-F5344CB8AC3E}">
        <p14:creationId xmlns:p14="http://schemas.microsoft.com/office/powerpoint/2010/main" val="4168116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125871A5-1E0F-4299-AA2D-ED70DB690F27}" type="slidenum">
              <a:rPr lang="en-US" smtClean="0">
                <a:latin typeface="Arial" pitchFamily="34" charset="0"/>
              </a:rPr>
              <a:pPr/>
              <a:t>46</a:t>
            </a:fld>
            <a:endParaRPr lang="en-US" dirty="0" smtClean="0">
              <a:latin typeface="Arial" pitchFamily="34" charset="0"/>
            </a:endParaRPr>
          </a:p>
        </p:txBody>
      </p:sp>
      <p:sp>
        <p:nvSpPr>
          <p:cNvPr id="22531"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2532" name="Rectangle 3"/>
          <p:cNvSpPr>
            <a:spLocks noGrp="1" noChangeArrowheads="1"/>
          </p:cNvSpPr>
          <p:nvPr>
            <p:ph type="body" idx="1"/>
          </p:nvPr>
        </p:nvSpPr>
        <p:spPr bwMode="auto">
          <a:xfrm>
            <a:off x="917575" y="4415793"/>
            <a:ext cx="5046663" cy="4181767"/>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300" b="1" dirty="0"/>
          </a:p>
        </p:txBody>
      </p:sp>
    </p:spTree>
    <p:extLst>
      <p:ext uri="{BB962C8B-B14F-4D97-AF65-F5344CB8AC3E}">
        <p14:creationId xmlns:p14="http://schemas.microsoft.com/office/powerpoint/2010/main" val="1243697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a:lstStyle/>
          <a:p>
            <a:fld id="{FED14478-7011-42A2-A06A-C1340BF6D6AF}" type="slidenum">
              <a:rPr lang="en-US" smtClean="0">
                <a:latin typeface="Arial" pitchFamily="34" charset="0"/>
              </a:rPr>
              <a:pPr/>
              <a:t>47</a:t>
            </a:fld>
            <a:endParaRPr lang="en-US" dirty="0" smtClean="0">
              <a:latin typeface="Arial" pitchFamily="34" charset="0"/>
            </a:endParaRPr>
          </a:p>
        </p:txBody>
      </p:sp>
      <p:sp>
        <p:nvSpPr>
          <p:cNvPr id="23555"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3556" name="Rectangle 3"/>
          <p:cNvSpPr>
            <a:spLocks noGrp="1" noChangeArrowheads="1"/>
          </p:cNvSpPr>
          <p:nvPr>
            <p:ph type="body" idx="1"/>
          </p:nvPr>
        </p:nvSpPr>
        <p:spPr bwMode="auto">
          <a:xfrm>
            <a:off x="917575" y="4415793"/>
            <a:ext cx="5046663" cy="4181767"/>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b="1" dirty="0"/>
          </a:p>
        </p:txBody>
      </p:sp>
    </p:spTree>
    <p:extLst>
      <p:ext uri="{BB962C8B-B14F-4D97-AF65-F5344CB8AC3E}">
        <p14:creationId xmlns:p14="http://schemas.microsoft.com/office/powerpoint/2010/main" val="4228776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7CF790-3C11-4521-A4DA-F8BF52C0BB19}" type="slidenum">
              <a:rPr lang="en-US" smtClean="0"/>
              <a:pPr>
                <a:defRPr/>
              </a:pPr>
              <a:t>48</a:t>
            </a:fld>
            <a:endParaRPr lang="en-US" dirty="0"/>
          </a:p>
        </p:txBody>
      </p:sp>
    </p:spTree>
    <p:extLst>
      <p:ext uri="{BB962C8B-B14F-4D97-AF65-F5344CB8AC3E}">
        <p14:creationId xmlns:p14="http://schemas.microsoft.com/office/powerpoint/2010/main" val="963712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a:lstStyle/>
          <a:p>
            <a:fld id="{00B58D8F-8D64-4563-8B36-55A27F4130F6}" type="slidenum">
              <a:rPr lang="en-US" smtClean="0">
                <a:latin typeface="Arial" pitchFamily="34" charset="0"/>
              </a:rPr>
              <a:pPr/>
              <a:t>49</a:t>
            </a:fld>
            <a:endParaRPr lang="en-US" dirty="0" smtClean="0">
              <a:latin typeface="Arial" pitchFamily="34" charset="0"/>
            </a:endParaRPr>
          </a:p>
        </p:txBody>
      </p:sp>
      <p:sp>
        <p:nvSpPr>
          <p:cNvPr id="24579"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4580" name="Rectangle 3"/>
          <p:cNvSpPr>
            <a:spLocks noGrp="1" noChangeArrowheads="1"/>
          </p:cNvSpPr>
          <p:nvPr>
            <p:ph type="body" idx="1"/>
          </p:nvPr>
        </p:nvSpPr>
        <p:spPr bwMode="auto">
          <a:xfrm>
            <a:off x="994040" y="4260851"/>
            <a:ext cx="5046663" cy="4184993"/>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300" b="1" dirty="0"/>
          </a:p>
        </p:txBody>
      </p:sp>
    </p:spTree>
    <p:extLst>
      <p:ext uri="{BB962C8B-B14F-4D97-AF65-F5344CB8AC3E}">
        <p14:creationId xmlns:p14="http://schemas.microsoft.com/office/powerpoint/2010/main" val="254850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99906" y="8831581"/>
            <a:ext cx="2981911" cy="4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639" tIns="39319" rIns="78639" bIns="39319" anchor="b"/>
          <a:lstStyle>
            <a:lvl1pPr defTabSz="876300" eaLnBrk="0" hangingPunct="0">
              <a:defRPr>
                <a:solidFill>
                  <a:schemeClr val="tx1"/>
                </a:solidFill>
                <a:latin typeface="Arial" pitchFamily="34" charset="0"/>
                <a:ea typeface="ＭＳ Ｐゴシック" pitchFamily="34" charset="-128"/>
              </a:defRPr>
            </a:lvl1pPr>
            <a:lvl2pPr marL="742950" indent="-285750" defTabSz="876300" eaLnBrk="0" hangingPunct="0">
              <a:defRPr>
                <a:solidFill>
                  <a:schemeClr val="tx1"/>
                </a:solidFill>
                <a:latin typeface="Arial" pitchFamily="34" charset="0"/>
                <a:ea typeface="ＭＳ Ｐゴシック" pitchFamily="34" charset="-128"/>
              </a:defRPr>
            </a:lvl2pPr>
            <a:lvl3pPr marL="1143000" indent="-228600" defTabSz="876300" eaLnBrk="0" hangingPunct="0">
              <a:defRPr>
                <a:solidFill>
                  <a:schemeClr val="tx1"/>
                </a:solidFill>
                <a:latin typeface="Arial" pitchFamily="34" charset="0"/>
                <a:ea typeface="ＭＳ Ｐゴシック" pitchFamily="34" charset="-128"/>
              </a:defRPr>
            </a:lvl3pPr>
            <a:lvl4pPr marL="1600200" indent="-228600" defTabSz="876300" eaLnBrk="0" hangingPunct="0">
              <a:defRPr>
                <a:solidFill>
                  <a:schemeClr val="tx1"/>
                </a:solidFill>
                <a:latin typeface="Arial" pitchFamily="34" charset="0"/>
                <a:ea typeface="ＭＳ Ｐゴシック" pitchFamily="34" charset="-128"/>
              </a:defRPr>
            </a:lvl4pPr>
            <a:lvl5pPr marL="2057400" indent="-228600" defTabSz="876300" eaLnBrk="0" hangingPunct="0">
              <a:defRPr>
                <a:solidFill>
                  <a:schemeClr val="tx1"/>
                </a:solidFill>
                <a:latin typeface="Arial" pitchFamily="34" charset="0"/>
                <a:ea typeface="ＭＳ Ｐゴシック" pitchFamily="34" charset="-128"/>
              </a:defRPr>
            </a:lvl5pPr>
            <a:lvl6pPr marL="2514600" indent="-228600" defTabSz="8763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763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763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763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DBBFA96-14CC-4C52-961F-2459A7FD019D}" type="slidenum">
              <a:rPr lang="en-US" sz="1000">
                <a:latin typeface="Times New Roman" pitchFamily="18" charset="0"/>
              </a:rPr>
              <a:pPr algn="r" eaLnBrk="1" hangingPunct="1"/>
              <a:t>5</a:t>
            </a:fld>
            <a:endParaRPr lang="en-US" sz="1000" dirty="0">
              <a:latin typeface="Times New Roman" pitchFamily="18" charset="0"/>
            </a:endParaRPr>
          </a:p>
        </p:txBody>
      </p:sp>
      <p:sp>
        <p:nvSpPr>
          <p:cNvPr id="50179" name="Rectangle 2"/>
          <p:cNvSpPr>
            <a:spLocks noGrp="1" noRot="1" noChangeAspect="1" noChangeArrowheads="1" noTextEdit="1"/>
          </p:cNvSpPr>
          <p:nvPr>
            <p:ph type="sldImg"/>
          </p:nvPr>
        </p:nvSpPr>
        <p:spPr>
          <a:xfrm>
            <a:off x="1120775" y="698500"/>
            <a:ext cx="4645025" cy="3484563"/>
          </a:xfrm>
          <a:ln/>
        </p:spPr>
      </p:sp>
      <p:sp>
        <p:nvSpPr>
          <p:cNvPr id="50180" name="Rectangle 3"/>
          <p:cNvSpPr>
            <a:spLocks noGrp="1" noChangeArrowheads="1"/>
          </p:cNvSpPr>
          <p:nvPr>
            <p:ph type="body" idx="1"/>
          </p:nvPr>
        </p:nvSpPr>
        <p:spPr>
          <a:xfrm>
            <a:off x="916433" y="4417384"/>
            <a:ext cx="5048953" cy="41865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639" tIns="39319" rIns="78639" bIns="39319"/>
          <a:lstStyle/>
          <a:p>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38919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a:lstStyle/>
          <a:p>
            <a:fld id="{14DBA5CE-B258-4086-ACAA-5A39C9FC7CE4}" type="slidenum">
              <a:rPr lang="en-US" smtClean="0">
                <a:latin typeface="Arial" pitchFamily="34" charset="0"/>
              </a:rPr>
              <a:pPr/>
              <a:t>50</a:t>
            </a:fld>
            <a:endParaRPr lang="en-US" dirty="0" smtClean="0">
              <a:latin typeface="Arial" pitchFamily="34" charset="0"/>
            </a:endParaRPr>
          </a:p>
        </p:txBody>
      </p:sp>
      <p:sp>
        <p:nvSpPr>
          <p:cNvPr id="25603"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5604" name="Rectangle 3"/>
          <p:cNvSpPr>
            <a:spLocks noGrp="1" noChangeArrowheads="1"/>
          </p:cNvSpPr>
          <p:nvPr>
            <p:ph type="body" idx="1"/>
          </p:nvPr>
        </p:nvSpPr>
        <p:spPr bwMode="auto">
          <a:xfrm>
            <a:off x="994040" y="4260851"/>
            <a:ext cx="5046663" cy="4184993"/>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b="1" dirty="0"/>
          </a:p>
        </p:txBody>
      </p:sp>
    </p:spTree>
    <p:extLst>
      <p:ext uri="{BB962C8B-B14F-4D97-AF65-F5344CB8AC3E}">
        <p14:creationId xmlns:p14="http://schemas.microsoft.com/office/powerpoint/2010/main" val="2326962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a:lstStyle/>
          <a:p>
            <a:fld id="{17662B3A-F687-4CAD-9FEF-CF97FD2459A1}" type="slidenum">
              <a:rPr lang="en-US" smtClean="0">
                <a:latin typeface="Arial" pitchFamily="34" charset="0"/>
              </a:rPr>
              <a:pPr/>
              <a:t>51</a:t>
            </a:fld>
            <a:endParaRPr lang="en-US" dirty="0" smtClean="0">
              <a:latin typeface="Arial" pitchFamily="34" charset="0"/>
            </a:endParaRPr>
          </a:p>
        </p:txBody>
      </p:sp>
      <p:sp>
        <p:nvSpPr>
          <p:cNvPr id="3" name="Notes Placeholder 2"/>
          <p:cNvSpPr>
            <a:spLocks noGrp="1"/>
          </p:cNvSpPr>
          <p:nvPr>
            <p:ph type="body" idx="1"/>
          </p:nvPr>
        </p:nvSpPr>
        <p:spPr/>
        <p:txBody>
          <a:bodyPr>
            <a:normAutofit/>
          </a:bodyPr>
          <a:lstStyle/>
          <a:p>
            <a:pPr eaLnBrk="1" hangingPunct="1">
              <a:spcBef>
                <a:spcPct val="0"/>
              </a:spcBef>
            </a:pPr>
            <a:endParaRPr lang="en-US" b="1" dirty="0" smtClean="0"/>
          </a:p>
        </p:txBody>
      </p:sp>
    </p:spTree>
    <p:extLst>
      <p:ext uri="{BB962C8B-B14F-4D97-AF65-F5344CB8AC3E}">
        <p14:creationId xmlns:p14="http://schemas.microsoft.com/office/powerpoint/2010/main" val="1175814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9F4ED129-4A4D-49C4-8361-A30260CB3E8C}" type="slidenum">
              <a:rPr lang="en-US" smtClean="0">
                <a:latin typeface="Arial" pitchFamily="34" charset="0"/>
              </a:rPr>
              <a:pPr/>
              <a:t>52</a:t>
            </a:fld>
            <a:endParaRPr lang="en-US" dirty="0" smtClean="0">
              <a:latin typeface="Arial" pitchFamily="34" charset="0"/>
            </a:endParaRPr>
          </a:p>
        </p:txBody>
      </p:sp>
      <p:sp>
        <p:nvSpPr>
          <p:cNvPr id="27651"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7652" name="Rectangle 3"/>
          <p:cNvSpPr>
            <a:spLocks noGrp="1" noChangeArrowheads="1"/>
          </p:cNvSpPr>
          <p:nvPr>
            <p:ph type="body" idx="1"/>
          </p:nvPr>
        </p:nvSpPr>
        <p:spPr bwMode="auto">
          <a:xfrm>
            <a:off x="994040" y="4260851"/>
            <a:ext cx="5046663" cy="4184993"/>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b="1" dirty="0"/>
          </a:p>
        </p:txBody>
      </p:sp>
    </p:spTree>
    <p:extLst>
      <p:ext uri="{BB962C8B-B14F-4D97-AF65-F5344CB8AC3E}">
        <p14:creationId xmlns:p14="http://schemas.microsoft.com/office/powerpoint/2010/main" val="4046528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AD918E9D-BF10-4C3F-9FA9-F66BFB5723D4}" type="slidenum">
              <a:rPr lang="en-US" smtClean="0">
                <a:latin typeface="Arial" pitchFamily="34" charset="0"/>
              </a:rPr>
              <a:pPr/>
              <a:t>53</a:t>
            </a:fld>
            <a:endParaRPr lang="en-US" dirty="0" smtClean="0">
              <a:latin typeface="Arial" pitchFamily="34" charset="0"/>
            </a:endParaRPr>
          </a:p>
        </p:txBody>
      </p:sp>
      <p:sp>
        <p:nvSpPr>
          <p:cNvPr id="28675"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8676" name="Rectangle 3"/>
          <p:cNvSpPr>
            <a:spLocks noGrp="1" noChangeArrowheads="1"/>
          </p:cNvSpPr>
          <p:nvPr>
            <p:ph type="body" idx="1"/>
          </p:nvPr>
        </p:nvSpPr>
        <p:spPr bwMode="auto">
          <a:xfrm>
            <a:off x="917575" y="4415793"/>
            <a:ext cx="5046663" cy="4181767"/>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b="1" dirty="0"/>
          </a:p>
        </p:txBody>
      </p:sp>
    </p:spTree>
    <p:extLst>
      <p:ext uri="{BB962C8B-B14F-4D97-AF65-F5344CB8AC3E}">
        <p14:creationId xmlns:p14="http://schemas.microsoft.com/office/powerpoint/2010/main" val="1155888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a:lstStyle/>
          <a:p>
            <a:fld id="{C68C0931-81BD-4235-AE36-CA49446EAC65}" type="slidenum">
              <a:rPr lang="en-US" smtClean="0">
                <a:latin typeface="Arial" pitchFamily="34" charset="0"/>
              </a:rPr>
              <a:pPr/>
              <a:t>54</a:t>
            </a:fld>
            <a:endParaRPr lang="en-US" dirty="0" smtClean="0">
              <a:latin typeface="Arial" pitchFamily="34" charset="0"/>
            </a:endParaRPr>
          </a:p>
        </p:txBody>
      </p:sp>
      <p:sp>
        <p:nvSpPr>
          <p:cNvPr id="29699"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29700" name="Rectangle 3"/>
          <p:cNvSpPr>
            <a:spLocks noGrp="1" noChangeArrowheads="1"/>
          </p:cNvSpPr>
          <p:nvPr>
            <p:ph type="body" idx="1"/>
          </p:nvPr>
        </p:nvSpPr>
        <p:spPr bwMode="auto">
          <a:xfrm>
            <a:off x="917575" y="4415793"/>
            <a:ext cx="5046663" cy="4181767"/>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b="1" dirty="0"/>
          </a:p>
          <a:p>
            <a:pPr eaLnBrk="1" hangingPunct="1">
              <a:spcBef>
                <a:spcPct val="0"/>
              </a:spcBef>
            </a:pPr>
            <a:endParaRPr lang="en-US" sz="1500" b="1" dirty="0"/>
          </a:p>
        </p:txBody>
      </p:sp>
    </p:spTree>
    <p:extLst>
      <p:ext uri="{BB962C8B-B14F-4D97-AF65-F5344CB8AC3E}">
        <p14:creationId xmlns:p14="http://schemas.microsoft.com/office/powerpoint/2010/main" val="14920967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D0DABA39-C5AC-48D9-9234-EAB6F59B4B60}" type="slidenum">
              <a:rPr lang="en-US" smtClean="0">
                <a:latin typeface="Arial" pitchFamily="34" charset="0"/>
              </a:rPr>
              <a:pPr/>
              <a:t>55</a:t>
            </a:fld>
            <a:endParaRPr lang="en-US" dirty="0" smtClean="0">
              <a:latin typeface="Arial" pitchFamily="34" charset="0"/>
            </a:endParaRPr>
          </a:p>
        </p:txBody>
      </p:sp>
      <p:sp>
        <p:nvSpPr>
          <p:cNvPr id="30723" name="Rectangle 2"/>
          <p:cNvSpPr>
            <a:spLocks noGrp="1" noRot="1" noChangeAspect="1" noChangeArrowheads="1" noTextEdit="1"/>
          </p:cNvSpPr>
          <p:nvPr>
            <p:ph type="sldImg"/>
          </p:nvPr>
        </p:nvSpPr>
        <p:spPr bwMode="auto">
          <a:xfrm>
            <a:off x="1117600" y="698500"/>
            <a:ext cx="4648200" cy="3486150"/>
          </a:xfrm>
          <a:noFill/>
          <a:ln>
            <a:solidFill>
              <a:srgbClr val="000000"/>
            </a:solidFill>
            <a:miter lim="800000"/>
            <a:headEnd/>
            <a:tailEnd/>
          </a:ln>
        </p:spPr>
      </p:sp>
      <p:sp>
        <p:nvSpPr>
          <p:cNvPr id="30724" name="Rectangle 3"/>
          <p:cNvSpPr>
            <a:spLocks noGrp="1" noChangeArrowheads="1"/>
          </p:cNvSpPr>
          <p:nvPr>
            <p:ph type="body" idx="1"/>
          </p:nvPr>
        </p:nvSpPr>
        <p:spPr bwMode="auto">
          <a:xfrm>
            <a:off x="917575" y="4415793"/>
            <a:ext cx="5046663" cy="4181767"/>
          </a:xfrm>
          <a:noFill/>
        </p:spPr>
        <p:txBody>
          <a:bodyPr wrap="square" lIns="89412" tIns="44705" rIns="89412" bIns="44705" numCol="1" anchor="t" anchorCtr="0" compatLnSpc="1">
            <a:prstTxWarp prst="textNoShape">
              <a:avLst/>
            </a:prstTxWarp>
          </a:bodyPr>
          <a:lstStyle/>
          <a:p>
            <a:pPr eaLnBrk="1" hangingPunct="1">
              <a:spcBef>
                <a:spcPct val="0"/>
              </a:spcBef>
            </a:pPr>
            <a:endParaRPr lang="en-US" sz="1500" dirty="0"/>
          </a:p>
        </p:txBody>
      </p:sp>
    </p:spTree>
    <p:extLst>
      <p:ext uri="{BB962C8B-B14F-4D97-AF65-F5344CB8AC3E}">
        <p14:creationId xmlns:p14="http://schemas.microsoft.com/office/powerpoint/2010/main" val="3824923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fld id="{8438D28A-A97F-4B01-91F3-70E732D872E5}" type="slidenum">
              <a:rPr lang="en-US" smtClean="0">
                <a:latin typeface="Arial" pitchFamily="34" charset="0"/>
              </a:rPr>
              <a:pPr/>
              <a:t>56</a:t>
            </a:fld>
            <a:endParaRPr lang="en-US" dirty="0" smtClean="0">
              <a:latin typeface="Arial"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500" b="1" dirty="0"/>
          </a:p>
        </p:txBody>
      </p:sp>
    </p:spTree>
    <p:extLst>
      <p:ext uri="{BB962C8B-B14F-4D97-AF65-F5344CB8AC3E}">
        <p14:creationId xmlns:p14="http://schemas.microsoft.com/office/powerpoint/2010/main" val="4099202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8DE19BF0-EFD6-4F46-AE9E-300851961A6A}" type="slidenum">
              <a:rPr lang="en-US" smtClean="0">
                <a:latin typeface="Arial" pitchFamily="34" charset="0"/>
              </a:rPr>
              <a:pPr/>
              <a:t>57</a:t>
            </a:fld>
            <a:endParaRPr lang="en-US" dirty="0" smtClean="0">
              <a:latin typeface="Arial"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911648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a:lstStyle/>
          <a:p>
            <a:fld id="{B105C4CE-3DC6-44E6-BB41-F52040376EE6}" type="slidenum">
              <a:rPr lang="en-US" smtClean="0">
                <a:latin typeface="Arial" pitchFamily="34" charset="0"/>
              </a:rPr>
              <a:pPr/>
              <a:t>58</a:t>
            </a:fld>
            <a:endParaRPr lang="en-US" dirty="0" smtClean="0">
              <a:latin typeface="Arial"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5975192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80E02B0-FFEE-48E3-B46D-8F0745E502DE}" type="slidenum">
              <a:rPr lang="en-US" smtClean="0">
                <a:latin typeface="Arial" pitchFamily="34" charset="0"/>
              </a:rPr>
              <a:pPr/>
              <a:t>59</a:t>
            </a:fld>
            <a:endParaRPr lang="en-US" dirty="0" smtClean="0">
              <a:latin typeface="Arial" pitchFamily="34"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917575" y="4415793"/>
            <a:ext cx="5046663" cy="4181767"/>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51613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13E2BFB2-7706-40CA-A0DA-F99869A8375E}" type="slidenum">
              <a:rPr lang="en-US" smtClean="0"/>
              <a:pPr/>
              <a:t>6</a:t>
            </a:fld>
            <a:endParaRPr lang="en-US" dirty="0" smtClean="0"/>
          </a:p>
        </p:txBody>
      </p:sp>
      <p:sp>
        <p:nvSpPr>
          <p:cNvPr id="164866" name="Rectangle 2"/>
          <p:cNvSpPr>
            <a:spLocks noGrp="1" noRot="1" noChangeAspect="1" noChangeArrowheads="1" noTextEdit="1"/>
          </p:cNvSpPr>
          <p:nvPr>
            <p:ph type="sldImg"/>
          </p:nvPr>
        </p:nvSpPr>
        <p:spPr>
          <a:xfrm>
            <a:off x="1117600" y="695325"/>
            <a:ext cx="4648200" cy="3487738"/>
          </a:xfrm>
          <a:ln/>
        </p:spPr>
      </p:sp>
      <p:sp>
        <p:nvSpPr>
          <p:cNvPr id="164867" name="Rectangle 3"/>
          <p:cNvSpPr>
            <a:spLocks noGrp="1" noChangeArrowheads="1"/>
          </p:cNvSpPr>
          <p:nvPr>
            <p:ph type="body" idx="1"/>
          </p:nvPr>
        </p:nvSpPr>
        <p:spPr>
          <a:xfrm>
            <a:off x="688182" y="4416426"/>
            <a:ext cx="5505450" cy="4184650"/>
          </a:xfrm>
          <a:noFill/>
          <a:ln/>
        </p:spPr>
        <p:txBody>
          <a:bodyPr lIns="88993" tIns="44496" rIns="88993" bIns="44496"/>
          <a:lstStyle/>
          <a:p>
            <a:pPr eaLnBrk="1" hangingPunct="1"/>
            <a:endParaRPr lang="en-US" sz="1600" b="1" dirty="0"/>
          </a:p>
        </p:txBody>
      </p:sp>
    </p:spTree>
    <p:extLst>
      <p:ext uri="{BB962C8B-B14F-4D97-AF65-F5344CB8AC3E}">
        <p14:creationId xmlns:p14="http://schemas.microsoft.com/office/powerpoint/2010/main" val="4112643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a:lstStyle/>
          <a:p>
            <a:fld id="{E100CAC7-063A-422C-88C7-553A2B4372AA}" type="slidenum">
              <a:rPr lang="en-US" smtClean="0">
                <a:latin typeface="Arial" pitchFamily="34" charset="0"/>
              </a:rPr>
              <a:pPr/>
              <a:t>60</a:t>
            </a:fld>
            <a:endParaRPr lang="en-US" dirty="0" smtClean="0">
              <a:latin typeface="Arial"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xfrm>
            <a:off x="917575" y="4415793"/>
            <a:ext cx="5046663" cy="4181767"/>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3399618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1540957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80E02B0-FFEE-48E3-B46D-8F0745E502DE}" type="slidenum">
              <a:rPr lang="en-US" smtClean="0">
                <a:latin typeface="Arial" pitchFamily="34" charset="0"/>
              </a:rPr>
              <a:pPr/>
              <a:t>62</a:t>
            </a:fld>
            <a:endParaRPr lang="en-US" dirty="0" smtClean="0">
              <a:latin typeface="Arial" pitchFamily="34"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917575" y="4415793"/>
            <a:ext cx="5046663" cy="4181767"/>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135470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C12C04C-FB3D-40AC-A6B4-8246982AF5DB}" type="slidenum">
              <a:rPr lang="en-US" smtClean="0"/>
              <a:pPr/>
              <a:t>63</a:t>
            </a:fld>
            <a:endParaRPr lang="en-US" dirty="0" smtClean="0"/>
          </a:p>
        </p:txBody>
      </p:sp>
      <p:sp>
        <p:nvSpPr>
          <p:cNvPr id="76803" name="Rectangle 2"/>
          <p:cNvSpPr>
            <a:spLocks noGrp="1" noRot="1" noChangeAspect="1" noChangeArrowheads="1" noTextEdit="1"/>
          </p:cNvSpPr>
          <p:nvPr>
            <p:ph type="sldImg"/>
          </p:nvPr>
        </p:nvSpPr>
        <p:spPr>
          <a:xfrm>
            <a:off x="1117600" y="696913"/>
            <a:ext cx="4648200" cy="3486150"/>
          </a:xfrm>
          <a:ln/>
        </p:spPr>
      </p:sp>
      <p:sp>
        <p:nvSpPr>
          <p:cNvPr id="76804" name="Rectangle 3"/>
          <p:cNvSpPr>
            <a:spLocks noGrp="1" noChangeArrowheads="1"/>
          </p:cNvSpPr>
          <p:nvPr>
            <p:ph type="body" idx="1"/>
          </p:nvPr>
        </p:nvSpPr>
        <p:spPr>
          <a:noFill/>
          <a:ln/>
        </p:spPr>
        <p:txBody>
          <a:bodyPr lIns="87710" tIns="43855" rIns="87710" bIns="43855"/>
          <a:lstStyle/>
          <a:p>
            <a:pPr eaLnBrk="1" hangingPunct="1"/>
            <a:endParaRPr lang="en-US" sz="1700" b="1" dirty="0">
              <a:latin typeface="Arial" pitchFamily="34" charset="0"/>
            </a:endParaRPr>
          </a:p>
        </p:txBody>
      </p:sp>
    </p:spTree>
    <p:extLst>
      <p:ext uri="{BB962C8B-B14F-4D97-AF65-F5344CB8AC3E}">
        <p14:creationId xmlns:p14="http://schemas.microsoft.com/office/powerpoint/2010/main" val="3085659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7F765AF-6A1F-4AC7-824B-5B033F5B5873}" type="slidenum">
              <a:rPr lang="en-US" smtClean="0"/>
              <a:pPr/>
              <a:t>64</a:t>
            </a:fld>
            <a:endParaRPr lang="en-US" dirty="0" smtClean="0"/>
          </a:p>
        </p:txBody>
      </p:sp>
      <p:sp>
        <p:nvSpPr>
          <p:cNvPr id="68611" name="Rectangle 2"/>
          <p:cNvSpPr>
            <a:spLocks noGrp="1" noRot="1" noChangeAspect="1" noChangeArrowheads="1" noTextEdit="1"/>
          </p:cNvSpPr>
          <p:nvPr>
            <p:ph type="sldImg"/>
          </p:nvPr>
        </p:nvSpPr>
        <p:spPr>
          <a:xfrm>
            <a:off x="1117600" y="696913"/>
            <a:ext cx="4648200" cy="3486150"/>
          </a:xfrm>
          <a:ln/>
        </p:spPr>
      </p:sp>
      <p:sp>
        <p:nvSpPr>
          <p:cNvPr id="68612"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3822081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65</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sz="1400" b="1" dirty="0"/>
          </a:p>
        </p:txBody>
      </p:sp>
    </p:spTree>
    <p:extLst>
      <p:ext uri="{BB962C8B-B14F-4D97-AF65-F5344CB8AC3E}">
        <p14:creationId xmlns:p14="http://schemas.microsoft.com/office/powerpoint/2010/main" val="3421767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66</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b="1" dirty="0"/>
          </a:p>
          <a:p>
            <a:pPr eaLnBrk="1" hangingPunct="1"/>
            <a:endParaRPr lang="en-US" b="1" dirty="0"/>
          </a:p>
        </p:txBody>
      </p:sp>
    </p:spTree>
    <p:extLst>
      <p:ext uri="{BB962C8B-B14F-4D97-AF65-F5344CB8AC3E}">
        <p14:creationId xmlns:p14="http://schemas.microsoft.com/office/powerpoint/2010/main" val="29968361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67</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700693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68</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dirty="0" smtClean="0"/>
          </a:p>
        </p:txBody>
      </p:sp>
    </p:spTree>
    <p:extLst>
      <p:ext uri="{BB962C8B-B14F-4D97-AF65-F5344CB8AC3E}">
        <p14:creationId xmlns:p14="http://schemas.microsoft.com/office/powerpoint/2010/main" val="13513747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69</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b="1" dirty="0"/>
          </a:p>
        </p:txBody>
      </p:sp>
    </p:spTree>
    <p:extLst>
      <p:ext uri="{BB962C8B-B14F-4D97-AF65-F5344CB8AC3E}">
        <p14:creationId xmlns:p14="http://schemas.microsoft.com/office/powerpoint/2010/main" val="193551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20775" y="698500"/>
            <a:ext cx="4645025" cy="3484563"/>
          </a:xfrm>
          <a:ln/>
        </p:spPr>
      </p:sp>
      <p:sp>
        <p:nvSpPr>
          <p:cNvPr id="43011" name="Rectangle 3"/>
          <p:cNvSpPr>
            <a:spLocks noGrp="1" noChangeArrowheads="1"/>
          </p:cNvSpPr>
          <p:nvPr>
            <p:ph type="body" idx="1"/>
          </p:nvPr>
        </p:nvSpPr>
        <p:spPr>
          <a:xfrm>
            <a:off x="917576" y="4416430"/>
            <a:ext cx="5046663" cy="4181475"/>
          </a:xfrm>
          <a:noFill/>
          <a:ln/>
        </p:spPr>
        <p:txBody>
          <a:bodyPr/>
          <a:lstStyle/>
          <a:p>
            <a:endParaRPr lang="en-US" sz="1500" b="1" dirty="0">
              <a:latin typeface="Arial" pitchFamily="34" charset="0"/>
              <a:ea typeface="ＭＳ Ｐゴシック" pitchFamily="34" charset="-128"/>
            </a:endParaRPr>
          </a:p>
          <a:p>
            <a:endParaRPr lang="en-US" sz="1400" b="1" dirty="0">
              <a:latin typeface="Arial" pitchFamily="34" charset="0"/>
            </a:endParaRPr>
          </a:p>
        </p:txBody>
      </p:sp>
    </p:spTree>
    <p:extLst>
      <p:ext uri="{BB962C8B-B14F-4D97-AF65-F5344CB8AC3E}">
        <p14:creationId xmlns:p14="http://schemas.microsoft.com/office/powerpoint/2010/main" val="18367741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F2E00A9-DBD3-4B2C-96F8-C04C0D4AFAD7}" type="slidenum">
              <a:rPr lang="en-US">
                <a:solidFill>
                  <a:prstClr val="black"/>
                </a:solidFill>
                <a:cs typeface="Arial" pitchFamily="34" charset="0"/>
              </a:rPr>
              <a:pPr/>
              <a:t>70</a:t>
            </a:fld>
            <a:endParaRPr lang="en-US" dirty="0">
              <a:solidFill>
                <a:prstClr val="black"/>
              </a:solidFill>
              <a:cs typeface="Arial" pitchFamily="34" charset="0"/>
            </a:endParaRPr>
          </a:p>
        </p:txBody>
      </p:sp>
      <p:sp>
        <p:nvSpPr>
          <p:cNvPr id="75779" name="Rectangle 2"/>
          <p:cNvSpPr>
            <a:spLocks noGrp="1" noRot="1" noChangeAspect="1" noChangeArrowheads="1" noTextEdit="1"/>
          </p:cNvSpPr>
          <p:nvPr>
            <p:ph type="sldImg"/>
          </p:nvPr>
        </p:nvSpPr>
        <p:spPr>
          <a:xfrm>
            <a:off x="1117600" y="696913"/>
            <a:ext cx="4648200" cy="3486150"/>
          </a:xfrm>
          <a:ln/>
        </p:spPr>
      </p:sp>
      <p:sp>
        <p:nvSpPr>
          <p:cNvPr id="75780" name="Rectangle 3"/>
          <p:cNvSpPr>
            <a:spLocks noGrp="1" noChangeArrowheads="1"/>
          </p:cNvSpPr>
          <p:nvPr>
            <p:ph type="body" idx="1"/>
          </p:nvPr>
        </p:nvSpPr>
        <p:spPr>
          <a:xfrm>
            <a:off x="688183" y="4416429"/>
            <a:ext cx="5505450" cy="4183064"/>
          </a:xfrm>
          <a:noFill/>
          <a:ln/>
        </p:spPr>
        <p:txBody>
          <a:bodyPr/>
          <a:lstStyle/>
          <a:p>
            <a:pPr eaLnBrk="1" hangingPunct="1"/>
            <a:endParaRPr lang="en-US" dirty="0" smtClean="0"/>
          </a:p>
        </p:txBody>
      </p:sp>
    </p:spTree>
    <p:extLst>
      <p:ext uri="{BB962C8B-B14F-4D97-AF65-F5344CB8AC3E}">
        <p14:creationId xmlns:p14="http://schemas.microsoft.com/office/powerpoint/2010/main" val="40722252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3653F76-6792-40E5-B827-7AC062F1191C}" type="slidenum">
              <a:rPr lang="en-US">
                <a:solidFill>
                  <a:prstClr val="black"/>
                </a:solidFill>
              </a:rPr>
              <a:pPr/>
              <a:t>71</a:t>
            </a:fld>
            <a:endParaRPr lang="en-US" dirty="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z="1400" b="1" dirty="0">
              <a:latin typeface="Arial" pitchFamily="34" charset="0"/>
            </a:endParaRPr>
          </a:p>
        </p:txBody>
      </p:sp>
    </p:spTree>
    <p:extLst>
      <p:ext uri="{BB962C8B-B14F-4D97-AF65-F5344CB8AC3E}">
        <p14:creationId xmlns:p14="http://schemas.microsoft.com/office/powerpoint/2010/main" val="31946933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3653F76-6792-40E5-B827-7AC062F1191C}" type="slidenum">
              <a:rPr lang="en-US"/>
              <a:pPr/>
              <a:t>72</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z="1400" b="1" dirty="0">
              <a:latin typeface="Arial" pitchFamily="34" charset="0"/>
            </a:endParaRPr>
          </a:p>
        </p:txBody>
      </p:sp>
    </p:spTree>
    <p:extLst>
      <p:ext uri="{BB962C8B-B14F-4D97-AF65-F5344CB8AC3E}">
        <p14:creationId xmlns:p14="http://schemas.microsoft.com/office/powerpoint/2010/main" val="31946933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AFA0934-7A3C-4FD0-89B5-41446BC1BFE2}" type="slidenum">
              <a:rPr lang="en-US"/>
              <a:pPr/>
              <a:t>73</a:t>
            </a:fld>
            <a:endParaRPr lang="en-US" dirty="0"/>
          </a:p>
        </p:txBody>
      </p:sp>
      <p:sp>
        <p:nvSpPr>
          <p:cNvPr id="145410" name="Rectangle 7"/>
          <p:cNvSpPr txBox="1">
            <a:spLocks noGrp="1" noChangeArrowheads="1"/>
          </p:cNvSpPr>
          <p:nvPr/>
        </p:nvSpPr>
        <p:spPr bwMode="auto">
          <a:xfrm>
            <a:off x="3899694" y="8831265"/>
            <a:ext cx="2982119"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97" tIns="45949" rIns="91897" bIns="45949"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AE0CEFD1-F4D8-49EC-A1A8-E8DF386A365C}" type="slidenum">
              <a:rPr lang="en-US" sz="1200">
                <a:latin typeface="Times New Roman" pitchFamily="18" charset="0"/>
                <a:ea typeface="ＭＳ Ｐゴシック" pitchFamily="28" charset="-128"/>
              </a:rPr>
              <a:pPr algn="r"/>
              <a:t>73</a:t>
            </a:fld>
            <a:endParaRPr lang="en-US" sz="1200" dirty="0">
              <a:latin typeface="Times New Roman" pitchFamily="18" charset="0"/>
              <a:ea typeface="ＭＳ Ｐゴシック" pitchFamily="28" charset="-128"/>
            </a:endParaRPr>
          </a:p>
        </p:txBody>
      </p:sp>
      <p:sp>
        <p:nvSpPr>
          <p:cNvPr id="145411" name="Rectangle 2"/>
          <p:cNvSpPr>
            <a:spLocks noGrp="1" noRot="1" noChangeAspect="1" noChangeArrowheads="1" noTextEdit="1"/>
          </p:cNvSpPr>
          <p:nvPr>
            <p:ph type="sldImg"/>
          </p:nvPr>
        </p:nvSpPr>
        <p:spPr>
          <a:xfrm>
            <a:off x="1117600" y="698500"/>
            <a:ext cx="4645025" cy="3484563"/>
          </a:xfrm>
          <a:ln/>
        </p:spPr>
      </p:sp>
      <p:sp>
        <p:nvSpPr>
          <p:cNvPr id="145412" name="Rectangle 3"/>
          <p:cNvSpPr>
            <a:spLocks noGrp="1" noChangeArrowheads="1"/>
          </p:cNvSpPr>
          <p:nvPr>
            <p:ph type="body" idx="1"/>
          </p:nvPr>
        </p:nvSpPr>
        <p:spPr>
          <a:xfrm>
            <a:off x="917575" y="4416427"/>
            <a:ext cx="5046663" cy="4181475"/>
          </a:xfrm>
        </p:spPr>
        <p:txBody>
          <a:bodyPr/>
          <a:lstStyle/>
          <a:p>
            <a:endParaRPr lang="en-US" dirty="0"/>
          </a:p>
        </p:txBody>
      </p:sp>
    </p:spTree>
    <p:extLst>
      <p:ext uri="{BB962C8B-B14F-4D97-AF65-F5344CB8AC3E}">
        <p14:creationId xmlns:p14="http://schemas.microsoft.com/office/powerpoint/2010/main" val="350055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9B4A08-A1F3-444F-B807-ADB65C6BDFC8}" type="slidenum">
              <a:rPr lang="en-US" smtClean="0"/>
              <a:pPr>
                <a:defRPr/>
              </a:pPr>
              <a:t>8</a:t>
            </a:fld>
            <a:endParaRPr lang="en-US" dirty="0"/>
          </a:p>
        </p:txBody>
      </p:sp>
    </p:spTree>
    <p:extLst>
      <p:ext uri="{BB962C8B-B14F-4D97-AF65-F5344CB8AC3E}">
        <p14:creationId xmlns:p14="http://schemas.microsoft.com/office/powerpoint/2010/main" val="35385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9B68BE3-B452-4BE3-8386-51C47530CD50}" type="slidenum">
              <a:rPr lang="en-US" smtClean="0"/>
              <a:pPr/>
              <a:t>9</a:t>
            </a:fld>
            <a:endParaRPr lang="en-US" dirty="0" smtClean="0"/>
          </a:p>
        </p:txBody>
      </p:sp>
      <p:sp>
        <p:nvSpPr>
          <p:cNvPr id="90115" name="Rectangle 2"/>
          <p:cNvSpPr>
            <a:spLocks noGrp="1" noRot="1" noChangeAspect="1" noChangeArrowheads="1" noTextEdit="1"/>
          </p:cNvSpPr>
          <p:nvPr>
            <p:ph type="sldImg"/>
          </p:nvPr>
        </p:nvSpPr>
        <p:spPr>
          <a:ln/>
        </p:spPr>
      </p:sp>
      <p:sp>
        <p:nvSpPr>
          <p:cNvPr id="90116" name="Notes Placeholder 4"/>
          <p:cNvSpPr>
            <a:spLocks noGrp="1"/>
          </p:cNvSpPr>
          <p:nvPr/>
        </p:nvSpPr>
        <p:spPr bwMode="auto">
          <a:xfrm>
            <a:off x="917888" y="4416430"/>
            <a:ext cx="5046041" cy="4183064"/>
          </a:xfrm>
          <a:prstGeom prst="rect">
            <a:avLst/>
          </a:prstGeom>
          <a:noFill/>
          <a:ln w="9525">
            <a:noFill/>
            <a:miter lim="800000"/>
            <a:headEnd/>
            <a:tailEnd/>
          </a:ln>
        </p:spPr>
        <p:txBody>
          <a:bodyPr lIns="82159" tIns="41078" rIns="82159" bIns="41078"/>
          <a:lstStyle/>
          <a:p>
            <a:pPr eaLnBrk="0" hangingPunct="0">
              <a:spcBef>
                <a:spcPct val="30000"/>
              </a:spcBef>
            </a:pPr>
            <a:endParaRPr lang="en-US" sz="1100" dirty="0">
              <a:latin typeface="Times New Roman" pitchFamily="18" charset="0"/>
            </a:endParaRPr>
          </a:p>
        </p:txBody>
      </p:sp>
      <p:sp>
        <p:nvSpPr>
          <p:cNvPr id="5" name="Notes Placeholder 4"/>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351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dirty="0">
              <a:solidFill>
                <a:srgbClr val="0037A4"/>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dirty="0">
                <a:solidFill>
                  <a:srgbClr val="0037A4"/>
                </a:solidFill>
              </a:rPr>
              <a:t>DESIGN SAMPLE DEC 1</a:t>
            </a:r>
          </a:p>
        </p:txBody>
      </p:sp>
    </p:spTree>
    <p:extLst>
      <p:ext uri="{BB962C8B-B14F-4D97-AF65-F5344CB8AC3E}">
        <p14:creationId xmlns:p14="http://schemas.microsoft.com/office/powerpoint/2010/main" val="16905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144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35365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smtClean="0"/>
              <a:t>Click to edit Master title style</a:t>
            </a:r>
            <a:endParaRPr lang="en-US" dirty="0"/>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73039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Tree>
    <p:extLst>
      <p:ext uri="{BB962C8B-B14F-4D97-AF65-F5344CB8AC3E}">
        <p14:creationId xmlns:p14="http://schemas.microsoft.com/office/powerpoint/2010/main" val="302579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01252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dirty="0">
              <a:solidFill>
                <a:srgbClr val="0037A4"/>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23133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37A4"/>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a:solidFill>
                  <a:srgbClr val="0037A4"/>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4747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36650" y="141288"/>
            <a:ext cx="7731125" cy="11763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36650" y="1647825"/>
            <a:ext cx="3800475" cy="496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9525" y="1647825"/>
            <a:ext cx="3800475" cy="496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86373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dirty="0">
              <a:solidFill>
                <a:srgbClr val="0037A4"/>
              </a:solidFill>
              <a:ea typeface="+mn-ea"/>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dirty="0">
                <a:solidFill>
                  <a:srgbClr val="0037A4"/>
                </a:solidFill>
                <a:ea typeface="+mn-ea"/>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ea typeface="+mn-ea"/>
                <a:cs typeface="Arial" pitchFamily="34" charset="0"/>
              </a:rPr>
              <a:pPr>
                <a:defRPr/>
              </a:pPr>
              <a:t>‹#›</a:t>
            </a:fld>
            <a:endParaRPr lang="en-US" dirty="0">
              <a:ea typeface="+mn-ea"/>
              <a:cs typeface="Arial" pitchFamily="34" charset="0"/>
            </a:endParaRPr>
          </a:p>
        </p:txBody>
      </p:sp>
      <p:sp>
        <p:nvSpPr>
          <p:cNvPr id="22" name="Rectangle 21"/>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pic>
        <p:nvPicPr>
          <p:cNvPr id="16" name="Picture 15" descr="HHS-NIH-OER Logo Combo.jpg"/>
          <p:cNvPicPr>
            <a:picLocks noChangeAspect="1"/>
          </p:cNvPicPr>
          <p:nvPr/>
        </p:nvPicPr>
        <p:blipFill>
          <a:blip r:embed="rId10"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6477000" y="6273267"/>
            <a:ext cx="454457" cy="432816"/>
          </a:xfrm>
          <a:prstGeom prst="rect">
            <a:avLst/>
          </a:prstGeom>
          <a:ln>
            <a:noFill/>
          </a:ln>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4200" y="6324600"/>
            <a:ext cx="2030434" cy="353119"/>
          </a:xfrm>
          <a:prstGeom prst="rect">
            <a:avLst/>
          </a:prstGeom>
        </p:spPr>
      </p:pic>
    </p:spTree>
    <p:extLst>
      <p:ext uri="{BB962C8B-B14F-4D97-AF65-F5344CB8AC3E}">
        <p14:creationId xmlns:p14="http://schemas.microsoft.com/office/powerpoint/2010/main" val="190345708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hdr="0" ftr="0" dt="0"/>
  <p:txStyles>
    <p:titleStyle>
      <a:lvl1pPr algn="l" rtl="0" eaLnBrk="1" fontAlgn="base" hangingPunct="1">
        <a:spcBef>
          <a:spcPct val="0"/>
        </a:spcBef>
        <a:spcAft>
          <a:spcPct val="0"/>
        </a:spcAft>
        <a:defRPr sz="4000"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Trebuchet MS" pitchFamily="34" charset="0"/>
        </a:defRPr>
      </a:lvl2pPr>
      <a:lvl3pPr algn="l" rtl="0" eaLnBrk="1" fontAlgn="base" hangingPunct="1">
        <a:spcBef>
          <a:spcPct val="0"/>
        </a:spcBef>
        <a:spcAft>
          <a:spcPct val="0"/>
        </a:spcAft>
        <a:defRPr sz="4000">
          <a:solidFill>
            <a:schemeClr val="tx2"/>
          </a:solidFill>
          <a:latin typeface="Trebuchet MS" pitchFamily="34" charset="0"/>
        </a:defRPr>
      </a:lvl3pPr>
      <a:lvl4pPr algn="l" rtl="0" eaLnBrk="1" fontAlgn="base" hangingPunct="1">
        <a:spcBef>
          <a:spcPct val="0"/>
        </a:spcBef>
        <a:spcAft>
          <a:spcPct val="0"/>
        </a:spcAft>
        <a:defRPr sz="4000">
          <a:solidFill>
            <a:schemeClr val="tx2"/>
          </a:solidFill>
          <a:latin typeface="Trebuchet MS" pitchFamily="34" charset="0"/>
        </a:defRPr>
      </a:lvl4pPr>
      <a:lvl5pPr algn="l" rtl="0" eaLnBrk="1" fontAlgn="base" hangingPunct="1">
        <a:spcBef>
          <a:spcPct val="0"/>
        </a:spcBef>
        <a:spcAft>
          <a:spcPct val="0"/>
        </a:spcAft>
        <a:defRPr sz="4000">
          <a:solidFill>
            <a:schemeClr val="tx2"/>
          </a:solidFill>
          <a:latin typeface="Trebuchet MS" pitchFamily="34" charset="0"/>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65125" indent="-255588" algn="l" rtl="0" eaLnBrk="1" fontAlgn="base" hangingPunct="1">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1" fontAlgn="base" hangingPunct="1">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1" fontAlgn="base" hangingPunct="1">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1" fontAlgn="base" hangingPunct="1">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1" fontAlgn="base" hangingPunct="1">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grants.nih.gov/grants/olaw/faqs.htm"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hyperlink" Target="http://grants.nih.gov/grants/olaw/educational_resources.htm" TargetMode="External"/><Relationship Id="rId4" Type="http://schemas.openxmlformats.org/officeDocument/2006/relationships/hyperlink" Target="http://grants.nih.gov/grants/olaw/e-seminars.ht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olaw@od.nih.gov" TargetMode="External"/><Relationship Id="rId7" Type="http://schemas.openxmlformats.org/officeDocument/2006/relationships/image" Target="../media/image22.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mailto:olawdco@mail.nih.gov" TargetMode="External"/><Relationship Id="rId5" Type="http://schemas.openxmlformats.org/officeDocument/2006/relationships/hyperlink" Target="mailto:assurances.olaw@od.nih.gov" TargetMode="External"/><Relationship Id="rId4" Type="http://schemas.openxmlformats.org/officeDocument/2006/relationships/hyperlink" Target="mailto:olawdpe@mail.nih.gov"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idx="4294967295"/>
          </p:nvPr>
        </p:nvSpPr>
        <p:spPr>
          <a:xfrm>
            <a:off x="462492" y="228600"/>
            <a:ext cx="8529108" cy="1143001"/>
          </a:xfrm>
        </p:spPr>
        <p:txBody>
          <a:bodyPr/>
          <a:lstStyle/>
          <a:p>
            <a:r>
              <a:rPr lang="en-US" sz="3600" dirty="0">
                <a:solidFill>
                  <a:srgbClr val="0000FF"/>
                </a:solidFill>
                <a:latin typeface="Arial" pitchFamily="34" charset="0"/>
                <a:cs typeface="Arial" pitchFamily="34" charset="0"/>
              </a:rPr>
              <a:t>NIH Regional Seminar on </a:t>
            </a:r>
            <a:r>
              <a:rPr lang="en-US" sz="3600" dirty="0" smtClean="0">
                <a:solidFill>
                  <a:srgbClr val="0000FF"/>
                </a:solidFill>
                <a:latin typeface="Arial" pitchFamily="34" charset="0"/>
                <a:cs typeface="Arial" pitchFamily="34" charset="0"/>
              </a:rPr>
              <a:t>Program </a:t>
            </a:r>
            <a:r>
              <a:rPr lang="en-US" sz="3600" dirty="0">
                <a:solidFill>
                  <a:srgbClr val="0000FF"/>
                </a:solidFill>
                <a:latin typeface="Arial" pitchFamily="34" charset="0"/>
                <a:cs typeface="Arial" pitchFamily="34" charset="0"/>
              </a:rPr>
              <a:t>Funding and Grants Administration</a:t>
            </a:r>
            <a:endParaRPr lang="en-US" sz="3600" b="1" dirty="0" smtClean="0">
              <a:solidFill>
                <a:srgbClr val="0000FF"/>
              </a:solidFill>
              <a:latin typeface="Arial" pitchFamily="34" charset="0"/>
            </a:endParaRPr>
          </a:p>
        </p:txBody>
      </p:sp>
      <p:sp>
        <p:nvSpPr>
          <p:cNvPr id="9219" name="Rectangle 3"/>
          <p:cNvSpPr>
            <a:spLocks noGrp="1" noChangeArrowheads="1"/>
          </p:cNvSpPr>
          <p:nvPr>
            <p:ph type="subTitle" idx="4294967295"/>
          </p:nvPr>
        </p:nvSpPr>
        <p:spPr>
          <a:xfrm>
            <a:off x="462492" y="1600200"/>
            <a:ext cx="8529108" cy="5054600"/>
          </a:xfrm>
        </p:spPr>
        <p:txBody>
          <a:bodyPr rtlCol="0">
            <a:noAutofit/>
          </a:bodyPr>
          <a:lstStyle/>
          <a:p>
            <a:pPr marL="0" indent="0" fontAlgn="auto">
              <a:lnSpc>
                <a:spcPct val="90000"/>
              </a:lnSpc>
              <a:spcAft>
                <a:spcPts val="0"/>
              </a:spcAft>
              <a:buNone/>
              <a:defRPr/>
            </a:pPr>
            <a:r>
              <a:rPr lang="en-US" sz="3200" dirty="0" smtClean="0">
                <a:latin typeface="Arial" pitchFamily="34" charset="0"/>
                <a:cs typeface="Arial" pitchFamily="34" charset="0"/>
              </a:rPr>
              <a:t>Research </a:t>
            </a:r>
            <a:r>
              <a:rPr lang="en-US" sz="3200" dirty="0">
                <a:latin typeface="Arial" pitchFamily="34" charset="0"/>
                <a:cs typeface="Arial" pitchFamily="34" charset="0"/>
              </a:rPr>
              <a:t>Involving Animals</a:t>
            </a:r>
            <a:br>
              <a:rPr lang="en-US" sz="3200" dirty="0">
                <a:latin typeface="Arial" pitchFamily="34" charset="0"/>
                <a:cs typeface="Arial" pitchFamily="34" charset="0"/>
              </a:rPr>
            </a:br>
            <a:r>
              <a:rPr lang="en-US" sz="3200" dirty="0">
                <a:latin typeface="Arial" pitchFamily="34" charset="0"/>
                <a:cs typeface="Arial" pitchFamily="34" charset="0"/>
              </a:rPr>
              <a:t>Office of Laboratory Animal Welfare (OLAW)</a:t>
            </a:r>
          </a:p>
          <a:p>
            <a:pPr marL="0" indent="0" fontAlgn="auto">
              <a:lnSpc>
                <a:spcPct val="90000"/>
              </a:lnSpc>
              <a:spcAft>
                <a:spcPts val="0"/>
              </a:spcAft>
              <a:buNone/>
              <a:defRPr/>
            </a:pPr>
            <a:endParaRPr lang="en-US" sz="1800" dirty="0" smtClean="0">
              <a:solidFill>
                <a:srgbClr val="333333"/>
              </a:solidFill>
              <a:latin typeface="Arial" pitchFamily="34" charset="0"/>
              <a:cs typeface="Arial" pitchFamily="34" charset="0"/>
            </a:endParaRPr>
          </a:p>
          <a:p>
            <a:pPr marL="0" lvl="0" indent="0" fontAlgn="auto">
              <a:lnSpc>
                <a:spcPct val="90000"/>
              </a:lnSpc>
              <a:spcAft>
                <a:spcPts val="0"/>
              </a:spcAft>
              <a:buNone/>
              <a:defRPr/>
            </a:pPr>
            <a:r>
              <a:rPr lang="en-US" sz="2600" dirty="0" smtClean="0">
                <a:solidFill>
                  <a:srgbClr val="333333"/>
                </a:solidFill>
                <a:latin typeface="Arial" pitchFamily="34" charset="0"/>
                <a:cs typeface="Arial" pitchFamily="34" charset="0"/>
              </a:rPr>
              <a:t>Doreen </a:t>
            </a:r>
            <a:r>
              <a:rPr lang="en-US" sz="2600" dirty="0">
                <a:solidFill>
                  <a:srgbClr val="333333"/>
                </a:solidFill>
                <a:latin typeface="Arial" pitchFamily="34" charset="0"/>
                <a:cs typeface="Arial" pitchFamily="34" charset="0"/>
              </a:rPr>
              <a:t>H. Bartlett</a:t>
            </a:r>
          </a:p>
          <a:p>
            <a:pPr marL="0" lvl="0" indent="0" fontAlgn="auto">
              <a:lnSpc>
                <a:spcPct val="90000"/>
              </a:lnSpc>
              <a:spcAft>
                <a:spcPts val="0"/>
              </a:spcAft>
              <a:buNone/>
              <a:defRPr/>
            </a:pPr>
            <a:r>
              <a:rPr lang="en-US" sz="2600" dirty="0">
                <a:solidFill>
                  <a:srgbClr val="333333"/>
                </a:solidFill>
                <a:latin typeface="Arial" pitchFamily="34" charset="0"/>
                <a:cs typeface="Arial" pitchFamily="34" charset="0"/>
              </a:rPr>
              <a:t>Senior Assurance Officer, </a:t>
            </a:r>
            <a:endParaRPr lang="en-US" sz="2600" dirty="0" smtClean="0">
              <a:solidFill>
                <a:srgbClr val="333333"/>
              </a:solidFill>
              <a:latin typeface="Arial" pitchFamily="34" charset="0"/>
              <a:cs typeface="Arial" pitchFamily="34" charset="0"/>
            </a:endParaRPr>
          </a:p>
          <a:p>
            <a:pPr marL="0" lvl="0" indent="0" fontAlgn="auto">
              <a:lnSpc>
                <a:spcPct val="90000"/>
              </a:lnSpc>
              <a:spcAft>
                <a:spcPts val="0"/>
              </a:spcAft>
              <a:buNone/>
              <a:defRPr/>
            </a:pPr>
            <a:r>
              <a:rPr lang="en-US" sz="2600" dirty="0" smtClean="0">
                <a:solidFill>
                  <a:srgbClr val="333333"/>
                </a:solidFill>
                <a:latin typeface="Arial" pitchFamily="34" charset="0"/>
                <a:cs typeface="Arial" pitchFamily="34" charset="0"/>
              </a:rPr>
              <a:t>Division </a:t>
            </a:r>
            <a:r>
              <a:rPr lang="en-US" sz="2600" dirty="0">
                <a:solidFill>
                  <a:srgbClr val="333333"/>
                </a:solidFill>
                <a:latin typeface="Arial" pitchFamily="34" charset="0"/>
                <a:cs typeface="Arial" pitchFamily="34" charset="0"/>
              </a:rPr>
              <a:t>of Assurances</a:t>
            </a:r>
          </a:p>
          <a:p>
            <a:pPr marL="0" indent="0" fontAlgn="auto">
              <a:lnSpc>
                <a:spcPct val="90000"/>
              </a:lnSpc>
              <a:spcAft>
                <a:spcPts val="0"/>
              </a:spcAft>
              <a:buNone/>
              <a:defRPr/>
            </a:pPr>
            <a:endParaRPr lang="en-US" sz="2600" dirty="0" smtClean="0">
              <a:solidFill>
                <a:srgbClr val="333333"/>
              </a:solidFill>
              <a:latin typeface="Arial" pitchFamily="34" charset="0"/>
              <a:cs typeface="Arial" pitchFamily="34" charset="0"/>
            </a:endParaRP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Office </a:t>
            </a:r>
            <a:r>
              <a:rPr lang="en-US" sz="2600" dirty="0" smtClean="0">
                <a:solidFill>
                  <a:srgbClr val="333333"/>
                </a:solidFill>
                <a:latin typeface="Arial" pitchFamily="34" charset="0"/>
                <a:cs typeface="Arial" pitchFamily="34" charset="0"/>
              </a:rPr>
              <a:t>of Laboratory Animal Welfare</a:t>
            </a: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National Institutes of Health</a:t>
            </a:r>
          </a:p>
          <a:p>
            <a:pPr marL="0" indent="0" eaLnBrk="1" fontAlgn="auto" hangingPunct="1">
              <a:lnSpc>
                <a:spcPct val="90000"/>
              </a:lnSpc>
              <a:spcAft>
                <a:spcPts val="0"/>
              </a:spcAft>
              <a:buFont typeface="Wingdings" charset="2"/>
              <a:buNone/>
              <a:defRPr/>
            </a:pPr>
            <a:endParaRPr lang="en-US" sz="2600" dirty="0" smtClean="0">
              <a:solidFill>
                <a:srgbClr val="333333"/>
              </a:solidFill>
              <a:latin typeface="Arial" pitchFamily="34" charset="0"/>
              <a:cs typeface="Arial" pitchFamily="34" charset="0"/>
            </a:endParaRPr>
          </a:p>
          <a:p>
            <a:pPr marL="0" indent="0" eaLnBrk="1" fontAlgn="auto" hangingPunct="1">
              <a:lnSpc>
                <a:spcPct val="90000"/>
              </a:lnSpc>
              <a:spcAft>
                <a:spcPts val="0"/>
              </a:spcAft>
              <a:buFont typeface="Wingdings" charset="2"/>
              <a:buNone/>
              <a:defRPr/>
            </a:pPr>
            <a:r>
              <a:rPr lang="en-US" sz="2600" dirty="0" smtClean="0">
                <a:solidFill>
                  <a:srgbClr val="333333"/>
                </a:solidFill>
                <a:latin typeface="Arial" pitchFamily="34" charset="0"/>
                <a:cs typeface="Arial" pitchFamily="34" charset="0"/>
              </a:rPr>
              <a:t>June </a:t>
            </a:r>
            <a:r>
              <a:rPr lang="en-US" sz="2600" dirty="0" smtClean="0">
                <a:solidFill>
                  <a:srgbClr val="333333"/>
                </a:solidFill>
                <a:latin typeface="Arial" pitchFamily="34" charset="0"/>
                <a:cs typeface="Arial" pitchFamily="34" charset="0"/>
              </a:rPr>
              <a:t>27, 2014</a:t>
            </a:r>
          </a:p>
          <a:p>
            <a:pPr marL="0" indent="0" eaLnBrk="1" fontAlgn="auto" hangingPunct="1">
              <a:lnSpc>
                <a:spcPct val="90000"/>
              </a:lnSpc>
              <a:spcAft>
                <a:spcPts val="0"/>
              </a:spcAft>
              <a:buFont typeface="Wingdings" charset="2"/>
              <a:buNone/>
              <a:defRPr/>
            </a:pPr>
            <a:r>
              <a:rPr lang="en-US" sz="2600" dirty="0" smtClean="0">
                <a:solidFill>
                  <a:srgbClr val="333333"/>
                </a:solidFill>
                <a:latin typeface="Arial" pitchFamily="34" charset="0"/>
                <a:cs typeface="Arial" pitchFamily="34" charset="0"/>
              </a:rPr>
              <a:t>Baltimore, MD</a:t>
            </a:r>
          </a:p>
        </p:txBody>
      </p:sp>
      <p:sp>
        <p:nvSpPr>
          <p:cNvPr id="9221" name="Line 5"/>
          <p:cNvSpPr>
            <a:spLocks noChangeShapeType="1"/>
          </p:cNvSpPr>
          <p:nvPr/>
        </p:nvSpPr>
        <p:spPr bwMode="auto">
          <a:xfrm>
            <a:off x="462492" y="14478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
        <p:nvSpPr>
          <p:cNvPr id="9222" name="Rectangle 6"/>
          <p:cNvSpPr>
            <a:spLocks noChangeArrowheads="1"/>
          </p:cNvSpPr>
          <p:nvPr/>
        </p:nvSpPr>
        <p:spPr bwMode="auto">
          <a:xfrm>
            <a:off x="2087563" y="-731838"/>
            <a:ext cx="193675" cy="466725"/>
          </a:xfrm>
          <a:prstGeom prst="rect">
            <a:avLst/>
          </a:prstGeom>
          <a:noFill/>
          <a:ln w="9525">
            <a:pattFill prst="sphere">
              <a:fgClr>
                <a:srgbClr val="003E77"/>
              </a:fgClr>
              <a:bgClr>
                <a:srgbClr val="FBD452"/>
              </a:bgClr>
            </a:pattFill>
            <a:miter lim="800000"/>
            <a:headEnd/>
            <a:tailEnd/>
          </a:ln>
        </p:spPr>
        <p:txBody>
          <a:bodyPr wrap="none">
            <a:spAutoFit/>
          </a:bodyPr>
          <a:lstStyle/>
          <a:p>
            <a:pPr eaLnBrk="0" hangingPunct="0"/>
            <a:endParaRPr lang="en-US" sz="2400" dirty="0">
              <a:solidFill>
                <a:prstClr val="black"/>
              </a:solidFill>
              <a:latin typeface="Calibri" pitchFamily="34" charset="0"/>
              <a:ea typeface="+mn-ea"/>
              <a:cs typeface="Arial" pitchFamily="34" charset="0"/>
            </a:endParaRPr>
          </a:p>
        </p:txBody>
      </p:sp>
    </p:spTree>
    <p:extLst>
      <p:ext uri="{BB962C8B-B14F-4D97-AF65-F5344CB8AC3E}">
        <p14:creationId xmlns:p14="http://schemas.microsoft.com/office/powerpoint/2010/main" val="1420765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52400" y="228600"/>
            <a:ext cx="8991600" cy="914400"/>
          </a:xfrm>
        </p:spPr>
        <p:txBody>
          <a:bodyPr/>
          <a:lstStyle/>
          <a:p>
            <a:pPr algn="l" eaLnBrk="1" hangingPunct="1">
              <a:tabLst>
                <a:tab pos="6807200" algn="l"/>
              </a:tabLst>
            </a:pPr>
            <a:r>
              <a:rPr lang="en-US" sz="3500" b="0" dirty="0" smtClean="0">
                <a:solidFill>
                  <a:srgbClr val="0000FF"/>
                </a:solidFill>
              </a:rPr>
              <a:t>PHS Policy Standards for Animal Care &amp; Use</a:t>
            </a:r>
          </a:p>
        </p:txBody>
      </p:sp>
      <p:pic>
        <p:nvPicPr>
          <p:cNvPr id="7172" name="Picture 7" descr="USGovtPrinciples"/>
          <p:cNvPicPr>
            <a:picLocks noChangeAspect="1" noChangeArrowheads="1"/>
          </p:cNvPicPr>
          <p:nvPr/>
        </p:nvPicPr>
        <p:blipFill>
          <a:blip r:embed="rId3"/>
          <a:srcRect/>
          <a:stretch>
            <a:fillRect/>
          </a:stretch>
        </p:blipFill>
        <p:spPr bwMode="auto">
          <a:xfrm>
            <a:off x="6553200" y="1464251"/>
            <a:ext cx="2292350" cy="2743200"/>
          </a:xfrm>
          <a:prstGeom prst="rect">
            <a:avLst/>
          </a:prstGeom>
          <a:noFill/>
          <a:ln w="9525">
            <a:solidFill>
              <a:schemeClr val="tx1"/>
            </a:solidFill>
            <a:miter lim="800000"/>
            <a:headEnd/>
            <a:tailEnd/>
          </a:ln>
        </p:spPr>
      </p:pic>
      <p:sp>
        <p:nvSpPr>
          <p:cNvPr id="7173" name="Rectangle 8"/>
          <p:cNvSpPr>
            <a:spLocks noChangeArrowheads="1"/>
          </p:cNvSpPr>
          <p:nvPr/>
        </p:nvSpPr>
        <p:spPr bwMode="auto">
          <a:xfrm>
            <a:off x="2010284" y="4724400"/>
            <a:ext cx="5304916" cy="1261884"/>
          </a:xfrm>
          <a:prstGeom prst="rect">
            <a:avLst/>
          </a:prstGeom>
          <a:solidFill>
            <a:schemeClr val="bg1"/>
          </a:solidFill>
          <a:ln w="9525">
            <a:solidFill>
              <a:schemeClr val="tx1"/>
            </a:solidFill>
            <a:miter lim="800000"/>
            <a:headEnd/>
            <a:tailEnd/>
          </a:ln>
        </p:spPr>
        <p:txBody>
          <a:bodyPr wrap="square">
            <a:spAutoFit/>
          </a:bodyPr>
          <a:lstStyle/>
          <a:p>
            <a:pPr eaLnBrk="0" fontAlgn="base" hangingPunct="0">
              <a:spcBef>
                <a:spcPct val="0"/>
              </a:spcBef>
              <a:spcAft>
                <a:spcPct val="0"/>
              </a:spcAft>
            </a:pPr>
            <a:r>
              <a:rPr lang="en-US" sz="2400" b="1" dirty="0">
                <a:solidFill>
                  <a:srgbClr val="0000FF"/>
                </a:solidFill>
                <a:cs typeface="Arial" pitchFamily="34" charset="0"/>
              </a:rPr>
              <a:t>AVMA Guidelines on Euthanasia </a:t>
            </a:r>
            <a:r>
              <a:rPr lang="en-US" sz="1600" b="1" dirty="0">
                <a:solidFill>
                  <a:srgbClr val="0000FF"/>
                </a:solidFill>
                <a:cs typeface="Arial" pitchFamily="34" charset="0"/>
              </a:rPr>
              <a:t>(Formerly Report of the AVMA Panel on Euthanasia) </a:t>
            </a:r>
            <a:r>
              <a:rPr lang="en-US" dirty="0">
                <a:solidFill>
                  <a:srgbClr val="0000FF"/>
                </a:solidFill>
                <a:cs typeface="Arial" pitchFamily="34" charset="0"/>
              </a:rPr>
              <a:t>_________________________________ </a:t>
            </a:r>
            <a:endParaRPr lang="en-US" dirty="0" smtClean="0">
              <a:solidFill>
                <a:srgbClr val="0000FF"/>
              </a:solidFill>
              <a:cs typeface="Arial" pitchFamily="34" charset="0"/>
            </a:endParaRPr>
          </a:p>
          <a:p>
            <a:pPr eaLnBrk="0" fontAlgn="base" hangingPunct="0">
              <a:spcBef>
                <a:spcPct val="0"/>
              </a:spcBef>
              <a:spcAft>
                <a:spcPct val="0"/>
              </a:spcAft>
            </a:pPr>
            <a:r>
              <a:rPr lang="en-US" b="1" dirty="0" smtClean="0">
                <a:solidFill>
                  <a:srgbClr val="0000FF"/>
                </a:solidFill>
                <a:cs typeface="Arial" pitchFamily="34" charset="0"/>
              </a:rPr>
              <a:t>2013 Edition </a:t>
            </a:r>
            <a:endParaRPr lang="en-US" b="1" dirty="0">
              <a:solidFill>
                <a:srgbClr val="0000FF"/>
              </a:solidFill>
              <a:cs typeface="Arial" pitchFamily="34" charset="0"/>
            </a:endParaRPr>
          </a:p>
        </p:txBody>
      </p:sp>
      <p:pic>
        <p:nvPicPr>
          <p:cNvPr id="7174" name="Picture 10" descr="9_CFR_2009"/>
          <p:cNvPicPr>
            <a:picLocks noChangeAspect="1" noChangeArrowheads="1"/>
          </p:cNvPicPr>
          <p:nvPr/>
        </p:nvPicPr>
        <p:blipFill>
          <a:blip r:embed="rId4"/>
          <a:srcRect b="16800"/>
          <a:stretch>
            <a:fillRect/>
          </a:stretch>
        </p:blipFill>
        <p:spPr bwMode="auto">
          <a:xfrm>
            <a:off x="3657600" y="1438319"/>
            <a:ext cx="1810769" cy="2795065"/>
          </a:xfrm>
          <a:prstGeom prst="rect">
            <a:avLst/>
          </a:prstGeom>
          <a:noFill/>
          <a:ln w="9525">
            <a:solidFill>
              <a:schemeClr val="tx1"/>
            </a:solidFill>
            <a:miter lim="800000"/>
            <a:headEnd/>
            <a:tailEnd/>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4" y="1438319"/>
            <a:ext cx="1905000" cy="284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5"/>
          <p:cNvSpPr>
            <a:spLocks noChangeShapeType="1"/>
          </p:cNvSpPr>
          <p:nvPr/>
        </p:nvSpPr>
        <p:spPr bwMode="auto">
          <a:xfrm>
            <a:off x="6858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84768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457200" y="141288"/>
            <a:ext cx="6505575" cy="1176337"/>
          </a:xfrm>
        </p:spPr>
        <p:txBody>
          <a:bodyPr/>
          <a:lstStyle/>
          <a:p>
            <a:pPr eaLnBrk="1" hangingPunct="1"/>
            <a:r>
              <a:rPr lang="en-US" sz="3600" b="0" dirty="0" smtClean="0">
                <a:solidFill>
                  <a:srgbClr val="0000FF"/>
                </a:solidFill>
              </a:rPr>
              <a:t>Animal Welfare Assurance</a:t>
            </a:r>
          </a:p>
        </p:txBody>
      </p:sp>
      <p:sp>
        <p:nvSpPr>
          <p:cNvPr id="176130" name="Rectangle 3"/>
          <p:cNvSpPr>
            <a:spLocks noGrp="1" noChangeArrowheads="1"/>
          </p:cNvSpPr>
          <p:nvPr>
            <p:ph type="body" idx="1"/>
          </p:nvPr>
        </p:nvSpPr>
        <p:spPr>
          <a:xfrm>
            <a:off x="381000" y="1447800"/>
            <a:ext cx="8229600" cy="4800600"/>
          </a:xfrm>
        </p:spPr>
        <p:txBody>
          <a:bodyPr/>
          <a:lstStyle/>
          <a:p>
            <a:pPr eaLnBrk="1" hangingPunct="1">
              <a:buClr>
                <a:srgbClr val="0000FF"/>
              </a:buClr>
              <a:buFont typeface="Arial" pitchFamily="34" charset="0"/>
              <a:buChar char="•"/>
            </a:pPr>
            <a:r>
              <a:rPr lang="en-US" sz="3200" dirty="0" smtClean="0">
                <a:solidFill>
                  <a:schemeClr val="tx1"/>
                </a:solidFill>
              </a:rPr>
              <a:t>Contract with Federal Government</a:t>
            </a:r>
          </a:p>
          <a:p>
            <a:pPr eaLnBrk="1" hangingPunct="1">
              <a:buClr>
                <a:srgbClr val="0000FF"/>
              </a:buClr>
              <a:buFont typeface="Arial" pitchFamily="34" charset="0"/>
              <a:buChar char="•"/>
            </a:pPr>
            <a:r>
              <a:rPr lang="en-US" sz="3200" dirty="0" smtClean="0">
                <a:solidFill>
                  <a:schemeClr val="tx1"/>
                </a:solidFill>
              </a:rPr>
              <a:t>Description of the institutional program of animal care and use</a:t>
            </a:r>
          </a:p>
          <a:p>
            <a:pPr eaLnBrk="1" hangingPunct="1">
              <a:buClr>
                <a:srgbClr val="0000FF"/>
              </a:buClr>
              <a:buFont typeface="Arial" pitchFamily="34" charset="0"/>
              <a:buChar char="•"/>
            </a:pPr>
            <a:r>
              <a:rPr lang="en-US" sz="3200" dirty="0" smtClean="0">
                <a:solidFill>
                  <a:schemeClr val="tx1"/>
                </a:solidFill>
              </a:rPr>
              <a:t>Documents institutional commitment</a:t>
            </a:r>
          </a:p>
          <a:p>
            <a:pPr eaLnBrk="1" hangingPunct="1">
              <a:buClr>
                <a:srgbClr val="0000FF"/>
              </a:buClr>
              <a:buFont typeface="Arial" pitchFamily="34" charset="0"/>
              <a:buChar char="•"/>
            </a:pPr>
            <a:r>
              <a:rPr lang="en-US" sz="3200" dirty="0" smtClean="0">
                <a:solidFill>
                  <a:schemeClr val="tx1"/>
                </a:solidFill>
              </a:rPr>
              <a:t>Principal method for compliance oversight</a:t>
            </a:r>
          </a:p>
        </p:txBody>
      </p:sp>
      <p:sp>
        <p:nvSpPr>
          <p:cNvPr id="4" name="Line 5"/>
          <p:cNvSpPr>
            <a:spLocks noChangeShapeType="1"/>
          </p:cNvSpPr>
          <p:nvPr/>
        </p:nvSpPr>
        <p:spPr bwMode="auto">
          <a:xfrm>
            <a:off x="685800" y="11430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90925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33400" y="152400"/>
            <a:ext cx="8763000" cy="914400"/>
          </a:xfrm>
        </p:spPr>
        <p:txBody>
          <a:bodyPr/>
          <a:lstStyle/>
          <a:p>
            <a:r>
              <a:rPr lang="en-US" sz="3600" b="0" dirty="0">
                <a:solidFill>
                  <a:srgbClr val="0000FF"/>
                </a:solidFill>
              </a:rPr>
              <a:t>Animal Welfare Assurance</a:t>
            </a:r>
          </a:p>
        </p:txBody>
      </p:sp>
      <p:sp>
        <p:nvSpPr>
          <p:cNvPr id="68611" name="Rectangle 3"/>
          <p:cNvSpPr>
            <a:spLocks noGrp="1" noChangeArrowheads="1"/>
          </p:cNvSpPr>
          <p:nvPr>
            <p:ph type="body" idx="1"/>
          </p:nvPr>
        </p:nvSpPr>
        <p:spPr>
          <a:xfrm>
            <a:off x="25400" y="1524000"/>
            <a:ext cx="8839200" cy="4324350"/>
          </a:xfrm>
        </p:spPr>
        <p:txBody>
          <a:bodyPr/>
          <a:lstStyle/>
          <a:p>
            <a:pPr>
              <a:buClr>
                <a:srgbClr val="0000FF"/>
              </a:buClr>
              <a:buFont typeface="Arial" pitchFamily="34" charset="0"/>
              <a:buChar char="•"/>
            </a:pPr>
            <a:r>
              <a:rPr lang="en-US" sz="2800" dirty="0">
                <a:solidFill>
                  <a:schemeClr val="tx1"/>
                </a:solidFill>
              </a:rPr>
              <a:t>No activity involving animals may be conducted or supported until an Assurance is in place</a:t>
            </a:r>
          </a:p>
          <a:p>
            <a:pPr>
              <a:buClr>
                <a:srgbClr val="0000FF"/>
              </a:buClr>
              <a:buFont typeface="Arial" pitchFamily="34" charset="0"/>
              <a:buChar char="•"/>
            </a:pPr>
            <a:r>
              <a:rPr lang="en-US" sz="2800" dirty="0">
                <a:solidFill>
                  <a:schemeClr val="tx1"/>
                </a:solidFill>
              </a:rPr>
              <a:t>Assurance sets forth compliance with Policy</a:t>
            </a:r>
          </a:p>
          <a:p>
            <a:pPr>
              <a:buClr>
                <a:srgbClr val="0000FF"/>
              </a:buClr>
              <a:buFont typeface="Arial" pitchFamily="34" charset="0"/>
              <a:buChar char="•"/>
            </a:pPr>
            <a:r>
              <a:rPr lang="en-US" sz="2800" dirty="0" smtClean="0">
                <a:solidFill>
                  <a:schemeClr val="tx1"/>
                </a:solidFill>
              </a:rPr>
              <a:t>Animal </a:t>
            </a:r>
            <a:r>
              <a:rPr lang="en-US" sz="2800" dirty="0">
                <a:solidFill>
                  <a:schemeClr val="tx1"/>
                </a:solidFill>
              </a:rPr>
              <a:t>program must be based on </a:t>
            </a:r>
            <a:r>
              <a:rPr lang="en-US" sz="2800" i="1" dirty="0">
                <a:solidFill>
                  <a:schemeClr val="tx1"/>
                </a:solidFill>
              </a:rPr>
              <a:t>Guide</a:t>
            </a:r>
          </a:p>
          <a:p>
            <a:pPr>
              <a:buClr>
                <a:srgbClr val="0000FF"/>
              </a:buClr>
              <a:buFont typeface="Arial" pitchFamily="34" charset="0"/>
              <a:buChar char="•"/>
            </a:pPr>
            <a:r>
              <a:rPr lang="en-US" sz="2800" dirty="0">
                <a:solidFill>
                  <a:schemeClr val="tx1"/>
                </a:solidFill>
              </a:rPr>
              <a:t>No Assurance= No PHS support for animal work</a:t>
            </a:r>
          </a:p>
        </p:txBody>
      </p:sp>
      <p:sp>
        <p:nvSpPr>
          <p:cNvPr id="4" name="Line 5"/>
          <p:cNvSpPr>
            <a:spLocks noChangeShapeType="1"/>
          </p:cNvSpPr>
          <p:nvPr/>
        </p:nvSpPr>
        <p:spPr bwMode="auto">
          <a:xfrm>
            <a:off x="533400" y="1049867"/>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4177028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33401" y="152400"/>
            <a:ext cx="8056562" cy="1176337"/>
          </a:xfrm>
        </p:spPr>
        <p:txBody>
          <a:bodyPr/>
          <a:lstStyle/>
          <a:p>
            <a:pPr eaLnBrk="1" hangingPunct="1"/>
            <a:r>
              <a:rPr lang="en-US" sz="3600" b="0" dirty="0" smtClean="0">
                <a:solidFill>
                  <a:srgbClr val="0000FF"/>
                </a:solidFill>
              </a:rPr>
              <a:t>Types of Animal Welfare Assurances</a:t>
            </a:r>
          </a:p>
        </p:txBody>
      </p:sp>
      <p:sp>
        <p:nvSpPr>
          <p:cNvPr id="178178" name="Rectangle 3"/>
          <p:cNvSpPr>
            <a:spLocks noGrp="1" noChangeArrowheads="1"/>
          </p:cNvSpPr>
          <p:nvPr>
            <p:ph type="body" idx="1"/>
          </p:nvPr>
        </p:nvSpPr>
        <p:spPr>
          <a:xfrm>
            <a:off x="685800" y="1676400"/>
            <a:ext cx="8458200" cy="4800600"/>
          </a:xfrm>
        </p:spPr>
        <p:txBody>
          <a:bodyPr/>
          <a:lstStyle/>
          <a:p>
            <a:pPr eaLnBrk="1" hangingPunct="1">
              <a:buClr>
                <a:srgbClr val="0000FF"/>
              </a:buClr>
              <a:buFont typeface="Arial" pitchFamily="34" charset="0"/>
              <a:buChar char="•"/>
            </a:pPr>
            <a:r>
              <a:rPr lang="en-US" sz="3200" dirty="0" smtClean="0">
                <a:solidFill>
                  <a:schemeClr val="tx1"/>
                </a:solidFill>
              </a:rPr>
              <a:t>Domestic Assurance</a:t>
            </a:r>
          </a:p>
          <a:p>
            <a:pPr eaLnBrk="1" hangingPunct="1">
              <a:buClr>
                <a:srgbClr val="0000FF"/>
              </a:buClr>
              <a:buFont typeface="Arial" pitchFamily="34" charset="0"/>
              <a:buChar char="•"/>
            </a:pPr>
            <a:r>
              <a:rPr lang="en-US" sz="3200" dirty="0" smtClean="0">
                <a:solidFill>
                  <a:schemeClr val="tx1"/>
                </a:solidFill>
              </a:rPr>
              <a:t>Inter-Institutional Assurance</a:t>
            </a:r>
          </a:p>
          <a:p>
            <a:pPr eaLnBrk="1" hangingPunct="1">
              <a:buClr>
                <a:srgbClr val="0000FF"/>
              </a:buClr>
              <a:buFont typeface="Arial" pitchFamily="34" charset="0"/>
              <a:buChar char="•"/>
            </a:pPr>
            <a:r>
              <a:rPr lang="en-US" sz="3200" dirty="0" smtClean="0">
                <a:solidFill>
                  <a:schemeClr val="tx1"/>
                </a:solidFill>
              </a:rPr>
              <a:t>Foreign Assurance</a:t>
            </a:r>
          </a:p>
        </p:txBody>
      </p:sp>
      <p:sp>
        <p:nvSpPr>
          <p:cNvPr id="4" name="Line 5"/>
          <p:cNvSpPr>
            <a:spLocks noChangeShapeType="1"/>
          </p:cNvSpPr>
          <p:nvPr/>
        </p:nvSpPr>
        <p:spPr bwMode="auto">
          <a:xfrm>
            <a:off x="1066800" y="11430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35537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457200" y="-304800"/>
            <a:ext cx="9677400" cy="1905000"/>
          </a:xfrm>
        </p:spPr>
        <p:txBody>
          <a:bodyPr/>
          <a:lstStyle/>
          <a:p>
            <a:pPr algn="l" eaLnBrk="1" hangingPunct="1"/>
            <a:r>
              <a:rPr lang="en-US" sz="3600" b="0" dirty="0" smtClean="0">
                <a:solidFill>
                  <a:srgbClr val="0000FF"/>
                </a:solidFill>
              </a:rPr>
              <a:t>Domestic Animal Welfare Assurance</a:t>
            </a:r>
          </a:p>
        </p:txBody>
      </p:sp>
      <p:sp>
        <p:nvSpPr>
          <p:cNvPr id="180226" name="Rectangle 3"/>
          <p:cNvSpPr>
            <a:spLocks noGrp="1" noChangeArrowheads="1"/>
          </p:cNvSpPr>
          <p:nvPr>
            <p:ph type="body" idx="1"/>
          </p:nvPr>
        </p:nvSpPr>
        <p:spPr>
          <a:xfrm>
            <a:off x="228600" y="1219200"/>
            <a:ext cx="8666163" cy="5334000"/>
          </a:xfrm>
        </p:spPr>
        <p:txBody>
          <a:bodyPr/>
          <a:lstStyle/>
          <a:p>
            <a:pPr eaLnBrk="1" hangingPunct="1">
              <a:buClr>
                <a:srgbClr val="0000FF"/>
              </a:buClr>
              <a:buFont typeface="Arial" pitchFamily="34" charset="0"/>
              <a:buChar char="•"/>
            </a:pPr>
            <a:r>
              <a:rPr lang="en-US" dirty="0" smtClean="0">
                <a:solidFill>
                  <a:schemeClr val="tx1"/>
                </a:solidFill>
              </a:rPr>
              <a:t>Institution controls their own animal facilities </a:t>
            </a:r>
          </a:p>
          <a:p>
            <a:pPr eaLnBrk="1" hangingPunct="1">
              <a:buClr>
                <a:srgbClr val="0000FF"/>
              </a:buClr>
              <a:buFont typeface="Arial" pitchFamily="34" charset="0"/>
              <a:buChar char="•"/>
            </a:pPr>
            <a:r>
              <a:rPr lang="en-US" dirty="0" smtClean="0">
                <a:solidFill>
                  <a:schemeClr val="tx1"/>
                </a:solidFill>
              </a:rPr>
              <a:t>Has a complete animal care and use program</a:t>
            </a:r>
          </a:p>
          <a:p>
            <a:pPr lvl="1" eaLnBrk="1" hangingPunct="1">
              <a:buClr>
                <a:srgbClr val="0000FF"/>
              </a:buClr>
              <a:buSzPct val="90000"/>
              <a:buFont typeface="Arial" pitchFamily="34" charset="0"/>
              <a:buChar char="•"/>
            </a:pPr>
            <a:r>
              <a:rPr lang="en-US" sz="2800" dirty="0" smtClean="0">
                <a:solidFill>
                  <a:srgbClr val="0000FF"/>
                </a:solidFill>
              </a:rPr>
              <a:t>Institutional Official (IO) </a:t>
            </a:r>
          </a:p>
          <a:p>
            <a:pPr lvl="1" eaLnBrk="1" hangingPunct="1">
              <a:buClr>
                <a:srgbClr val="0000FF"/>
              </a:buClr>
              <a:buSzPct val="90000"/>
              <a:buFont typeface="Arial" pitchFamily="34" charset="0"/>
              <a:buChar char="•"/>
            </a:pPr>
            <a:r>
              <a:rPr lang="en-US" sz="2800" dirty="0" smtClean="0">
                <a:solidFill>
                  <a:srgbClr val="0000FF"/>
                </a:solidFill>
              </a:rPr>
              <a:t>IACUC</a:t>
            </a:r>
          </a:p>
          <a:p>
            <a:pPr lvl="1" eaLnBrk="1" hangingPunct="1">
              <a:buClr>
                <a:srgbClr val="0000FF"/>
              </a:buClr>
              <a:buSzPct val="90000"/>
              <a:buFont typeface="Arial" pitchFamily="34" charset="0"/>
              <a:buChar char="•"/>
            </a:pPr>
            <a:r>
              <a:rPr lang="en-US" sz="2800" dirty="0" smtClean="0">
                <a:solidFill>
                  <a:srgbClr val="0000FF"/>
                </a:solidFill>
              </a:rPr>
              <a:t>Veterinarian</a:t>
            </a:r>
          </a:p>
          <a:p>
            <a:pPr eaLnBrk="1" hangingPunct="1">
              <a:buClr>
                <a:srgbClr val="0000FF"/>
              </a:buClr>
              <a:buFont typeface="Arial" pitchFamily="34" charset="0"/>
              <a:buChar char="•"/>
            </a:pPr>
            <a:r>
              <a:rPr lang="en-US" dirty="0" smtClean="0">
                <a:solidFill>
                  <a:schemeClr val="tx1"/>
                </a:solidFill>
              </a:rPr>
              <a:t>Remains in effect for up to 4 years </a:t>
            </a:r>
          </a:p>
          <a:p>
            <a:pPr eaLnBrk="1" hangingPunct="1">
              <a:buClr>
                <a:srgbClr val="0000FF"/>
              </a:buClr>
              <a:buFont typeface="Arial" pitchFamily="34" charset="0"/>
              <a:buChar char="•"/>
            </a:pPr>
            <a:r>
              <a:rPr lang="en-US" dirty="0" smtClean="0">
                <a:solidFill>
                  <a:schemeClr val="tx1"/>
                </a:solidFill>
              </a:rPr>
              <a:t>Assurance signed by IO</a:t>
            </a:r>
          </a:p>
          <a:p>
            <a:pPr eaLnBrk="1" hangingPunct="1">
              <a:buClr>
                <a:srgbClr val="0000FF"/>
              </a:buClr>
              <a:buFont typeface="Arial" pitchFamily="34" charset="0"/>
              <a:buChar char="•"/>
            </a:pPr>
            <a:r>
              <a:rPr lang="en-US" dirty="0" smtClean="0">
                <a:solidFill>
                  <a:schemeClr val="tx1"/>
                </a:solidFill>
              </a:rPr>
              <a:t>Requires PHS funding </a:t>
            </a:r>
          </a:p>
          <a:p>
            <a:pPr eaLnBrk="1" hangingPunct="1">
              <a:buClr>
                <a:srgbClr val="0000FF"/>
              </a:buClr>
              <a:buFont typeface="Arial" pitchFamily="34" charset="0"/>
              <a:buChar char="•"/>
            </a:pPr>
            <a:r>
              <a:rPr lang="en-US" dirty="0" smtClean="0">
                <a:solidFill>
                  <a:schemeClr val="tx1"/>
                </a:solidFill>
              </a:rPr>
              <a:t>Requested by grant management personnel</a:t>
            </a:r>
          </a:p>
          <a:p>
            <a:pPr eaLnBrk="1" hangingPunct="1">
              <a:buClr>
                <a:srgbClr val="0000FF"/>
              </a:buClr>
              <a:buFont typeface="Arial" pitchFamily="34" charset="0"/>
              <a:buChar char="•"/>
            </a:pPr>
            <a:r>
              <a:rPr lang="en-US" dirty="0" smtClean="0">
                <a:solidFill>
                  <a:schemeClr val="tx1"/>
                </a:solidFill>
              </a:rPr>
              <a:t>Renewed if PHS funded  </a:t>
            </a:r>
            <a:r>
              <a:rPr lang="en-US" i="1" dirty="0" smtClean="0">
                <a:solidFill>
                  <a:schemeClr val="tx1"/>
                </a:solidFill>
              </a:rPr>
              <a:t>**NEW**</a:t>
            </a:r>
          </a:p>
          <a:p>
            <a:pPr eaLnBrk="1" hangingPunct="1">
              <a:buClr>
                <a:srgbClr val="0000FF"/>
              </a:buClr>
              <a:buFont typeface="Wingdings" pitchFamily="2" charset="2"/>
              <a:buChar char="§"/>
            </a:pPr>
            <a:endParaRPr lang="en-CA" sz="2400" dirty="0" smtClean="0">
              <a:solidFill>
                <a:schemeClr val="tx1"/>
              </a:solidFill>
            </a:endParaRPr>
          </a:p>
          <a:p>
            <a:pPr eaLnBrk="1" hangingPunct="1">
              <a:spcBef>
                <a:spcPct val="40000"/>
              </a:spcBef>
              <a:spcAft>
                <a:spcPct val="10000"/>
              </a:spcAft>
              <a:buClr>
                <a:srgbClr val="0000FF"/>
              </a:buClr>
              <a:buFont typeface="Wingdings" pitchFamily="2" charset="2"/>
              <a:buChar char="§"/>
            </a:pPr>
            <a:endParaRPr lang="en-US" sz="2400" dirty="0" smtClean="0">
              <a:solidFill>
                <a:schemeClr val="tx1"/>
              </a:solidFill>
            </a:endParaRPr>
          </a:p>
        </p:txBody>
      </p:sp>
      <p:sp>
        <p:nvSpPr>
          <p:cNvPr id="4" name="Line 5"/>
          <p:cNvSpPr>
            <a:spLocks noChangeShapeType="1"/>
          </p:cNvSpPr>
          <p:nvPr/>
        </p:nvSpPr>
        <p:spPr bwMode="auto">
          <a:xfrm>
            <a:off x="9144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15347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457200" y="-304800"/>
            <a:ext cx="8686800" cy="1905000"/>
          </a:xfrm>
        </p:spPr>
        <p:txBody>
          <a:bodyPr/>
          <a:lstStyle/>
          <a:p>
            <a:pPr algn="l" eaLnBrk="1" hangingPunct="1"/>
            <a:r>
              <a:rPr lang="en-US" sz="3600" dirty="0" smtClean="0"/>
              <a:t> </a:t>
            </a:r>
            <a:r>
              <a:rPr lang="en-US" sz="3600" b="0" dirty="0" smtClean="0">
                <a:solidFill>
                  <a:srgbClr val="0000FF"/>
                </a:solidFill>
              </a:rPr>
              <a:t>Domestic Animal Welfare Assurance</a:t>
            </a:r>
          </a:p>
        </p:txBody>
      </p:sp>
      <p:sp>
        <p:nvSpPr>
          <p:cNvPr id="180226" name="Rectangle 3"/>
          <p:cNvSpPr>
            <a:spLocks noGrp="1" noChangeArrowheads="1"/>
          </p:cNvSpPr>
          <p:nvPr>
            <p:ph type="body" idx="1"/>
          </p:nvPr>
        </p:nvSpPr>
        <p:spPr>
          <a:xfrm>
            <a:off x="190500" y="1295400"/>
            <a:ext cx="8763000" cy="5257800"/>
          </a:xfrm>
        </p:spPr>
        <p:txBody>
          <a:bodyPr/>
          <a:lstStyle/>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Describes animal care and use program </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Lines of authority and responsibility</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Institutional Animal Care and Use Committee</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Procedures to implement the PHS Policy</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Program of veterinary care</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Occupational safety and health program for personnel</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Training of personnel (investigators, technicians, IACUC)</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Facilities</a:t>
            </a:r>
          </a:p>
          <a:p>
            <a:pPr eaLnBrk="1" hangingPunct="1">
              <a:spcBef>
                <a:spcPct val="40000"/>
              </a:spcBef>
              <a:spcAft>
                <a:spcPct val="10000"/>
              </a:spcAft>
              <a:buClr>
                <a:srgbClr val="0000FF"/>
              </a:buClr>
              <a:buFont typeface="Arial" pitchFamily="34" charset="0"/>
              <a:buChar char="•"/>
            </a:pPr>
            <a:r>
              <a:rPr lang="en-US" sz="2400" dirty="0" smtClean="0">
                <a:solidFill>
                  <a:schemeClr val="tx1"/>
                </a:solidFill>
              </a:rPr>
              <a:t>Species</a:t>
            </a:r>
          </a:p>
          <a:p>
            <a:pPr eaLnBrk="1" hangingPunct="1"/>
            <a:endParaRPr lang="en-CA" sz="2400" dirty="0" smtClean="0">
              <a:solidFill>
                <a:schemeClr val="tx2"/>
              </a:solidFill>
            </a:endParaRPr>
          </a:p>
          <a:p>
            <a:pPr eaLnBrk="1" hangingPunct="1">
              <a:spcBef>
                <a:spcPct val="40000"/>
              </a:spcBef>
              <a:spcAft>
                <a:spcPct val="10000"/>
              </a:spcAft>
              <a:buClr>
                <a:srgbClr val="FF9933"/>
              </a:buClr>
              <a:buFont typeface="Wingdings" pitchFamily="2" charset="2"/>
              <a:buChar char="§"/>
            </a:pPr>
            <a:endParaRPr lang="en-US" sz="2400" dirty="0" smtClean="0"/>
          </a:p>
        </p:txBody>
      </p:sp>
      <p:sp>
        <p:nvSpPr>
          <p:cNvPr id="4" name="Line 5"/>
          <p:cNvSpPr>
            <a:spLocks noChangeShapeType="1"/>
          </p:cNvSpPr>
          <p:nvPr/>
        </p:nvSpPr>
        <p:spPr bwMode="auto">
          <a:xfrm>
            <a:off x="9144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098539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382000" cy="1066800"/>
          </a:xfrm>
        </p:spPr>
        <p:txBody>
          <a:bodyPr/>
          <a:lstStyle/>
          <a:p>
            <a:r>
              <a:rPr lang="en-US" sz="3600" b="0" dirty="0" smtClean="0">
                <a:solidFill>
                  <a:srgbClr val="0000FF"/>
                </a:solidFill>
              </a:rPr>
              <a:t>IACUC Responsibilities</a:t>
            </a:r>
          </a:p>
        </p:txBody>
      </p:sp>
      <p:sp>
        <p:nvSpPr>
          <p:cNvPr id="15363" name="Rectangle 3"/>
          <p:cNvSpPr>
            <a:spLocks noGrp="1" noChangeArrowheads="1"/>
          </p:cNvSpPr>
          <p:nvPr>
            <p:ph type="body" idx="1"/>
          </p:nvPr>
        </p:nvSpPr>
        <p:spPr>
          <a:xfrm>
            <a:off x="311150" y="1295400"/>
            <a:ext cx="8369300" cy="5334000"/>
          </a:xfrm>
        </p:spPr>
        <p:txBody>
          <a:bodyPr/>
          <a:lstStyle/>
          <a:p>
            <a:pPr>
              <a:lnSpc>
                <a:spcPct val="90000"/>
              </a:lnSpc>
              <a:spcBef>
                <a:spcPct val="40000"/>
              </a:spcBef>
              <a:buClr>
                <a:srgbClr val="0000FF"/>
              </a:buClr>
            </a:pPr>
            <a:r>
              <a:rPr lang="en-US" sz="2800" dirty="0" smtClean="0">
                <a:solidFill>
                  <a:schemeClr val="tx1"/>
                </a:solidFill>
              </a:rPr>
              <a:t>Oversight of animal care and use program</a:t>
            </a:r>
          </a:p>
          <a:p>
            <a:pPr>
              <a:lnSpc>
                <a:spcPct val="90000"/>
              </a:lnSpc>
              <a:spcBef>
                <a:spcPct val="40000"/>
              </a:spcBef>
              <a:buClr>
                <a:srgbClr val="0000FF"/>
              </a:buClr>
            </a:pPr>
            <a:r>
              <a:rPr lang="en-US" sz="2800" dirty="0" smtClean="0">
                <a:solidFill>
                  <a:schemeClr val="tx1"/>
                </a:solidFill>
              </a:rPr>
              <a:t>Review animal use protocols and procedures</a:t>
            </a:r>
          </a:p>
          <a:p>
            <a:pPr>
              <a:lnSpc>
                <a:spcPct val="90000"/>
              </a:lnSpc>
              <a:spcBef>
                <a:spcPct val="40000"/>
              </a:spcBef>
              <a:buClr>
                <a:srgbClr val="0000FF"/>
              </a:buClr>
            </a:pPr>
            <a:r>
              <a:rPr lang="en-US" sz="2800" dirty="0" smtClean="0">
                <a:solidFill>
                  <a:schemeClr val="tx1"/>
                </a:solidFill>
              </a:rPr>
              <a:t>Review concerns </a:t>
            </a:r>
          </a:p>
          <a:p>
            <a:pPr>
              <a:lnSpc>
                <a:spcPct val="90000"/>
              </a:lnSpc>
              <a:spcBef>
                <a:spcPct val="40000"/>
              </a:spcBef>
              <a:buClr>
                <a:srgbClr val="0000FF"/>
              </a:buClr>
            </a:pPr>
            <a:r>
              <a:rPr lang="en-US" sz="2800" dirty="0" smtClean="0">
                <a:solidFill>
                  <a:schemeClr val="tx1"/>
                </a:solidFill>
              </a:rPr>
              <a:t>Review program/and inspect facilities </a:t>
            </a:r>
            <a:br>
              <a:rPr lang="en-US" sz="2800" dirty="0" smtClean="0">
                <a:solidFill>
                  <a:schemeClr val="tx1"/>
                </a:solidFill>
              </a:rPr>
            </a:br>
            <a:r>
              <a:rPr lang="en-US" sz="2800" dirty="0" smtClean="0">
                <a:solidFill>
                  <a:schemeClr val="tx1"/>
                </a:solidFill>
              </a:rPr>
              <a:t>semi-annually and report to Institutional Official</a:t>
            </a:r>
          </a:p>
          <a:p>
            <a:pPr>
              <a:lnSpc>
                <a:spcPct val="90000"/>
              </a:lnSpc>
              <a:spcBef>
                <a:spcPct val="40000"/>
              </a:spcBef>
              <a:buClr>
                <a:srgbClr val="0000FF"/>
              </a:buClr>
            </a:pPr>
            <a:r>
              <a:rPr lang="en-US" sz="2800" dirty="0" smtClean="0">
                <a:solidFill>
                  <a:schemeClr val="tx1"/>
                </a:solidFill>
              </a:rPr>
              <a:t>Advise Institutional Official</a:t>
            </a:r>
          </a:p>
          <a:p>
            <a:pPr>
              <a:lnSpc>
                <a:spcPct val="90000"/>
              </a:lnSpc>
              <a:spcBef>
                <a:spcPct val="40000"/>
              </a:spcBef>
              <a:buClr>
                <a:srgbClr val="0000FF"/>
              </a:buClr>
            </a:pPr>
            <a:r>
              <a:rPr lang="en-US" sz="2800" dirty="0" smtClean="0">
                <a:solidFill>
                  <a:schemeClr val="tx1"/>
                </a:solidFill>
              </a:rPr>
              <a:t>Suspend PHS-supported activity if necessary</a:t>
            </a:r>
          </a:p>
          <a:p>
            <a:pPr>
              <a:lnSpc>
                <a:spcPct val="90000"/>
              </a:lnSpc>
              <a:spcBef>
                <a:spcPct val="40000"/>
              </a:spcBef>
              <a:buClr>
                <a:srgbClr val="0000FF"/>
              </a:buClr>
            </a:pPr>
            <a:r>
              <a:rPr lang="en-US" sz="2800" dirty="0" smtClean="0">
                <a:solidFill>
                  <a:schemeClr val="tx1"/>
                </a:solidFill>
              </a:rPr>
              <a:t>Prompt reporting by Institution to OLAW</a:t>
            </a:r>
          </a:p>
        </p:txBody>
      </p:sp>
      <p:sp>
        <p:nvSpPr>
          <p:cNvPr id="4" name="Line 5"/>
          <p:cNvSpPr>
            <a:spLocks noChangeShapeType="1"/>
          </p:cNvSpPr>
          <p:nvPr/>
        </p:nvSpPr>
        <p:spPr bwMode="auto">
          <a:xfrm>
            <a:off x="1143000" y="969818"/>
            <a:ext cx="67056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08970655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228600"/>
            <a:ext cx="8382000" cy="762000"/>
          </a:xfrm>
        </p:spPr>
        <p:txBody>
          <a:bodyPr/>
          <a:lstStyle/>
          <a:p>
            <a:pPr algn="l"/>
            <a:r>
              <a:rPr lang="en-US" sz="3600" b="0" dirty="0">
                <a:solidFill>
                  <a:srgbClr val="0000FF"/>
                </a:solidFill>
              </a:rPr>
              <a:t>Reporting Requirements</a:t>
            </a:r>
          </a:p>
        </p:txBody>
      </p:sp>
      <p:sp>
        <p:nvSpPr>
          <p:cNvPr id="194563" name="Rectangle 3"/>
          <p:cNvSpPr>
            <a:spLocks noGrp="1" noChangeArrowheads="1"/>
          </p:cNvSpPr>
          <p:nvPr>
            <p:ph type="body" idx="1"/>
          </p:nvPr>
        </p:nvSpPr>
        <p:spPr>
          <a:xfrm>
            <a:off x="381000" y="1447800"/>
            <a:ext cx="8763000" cy="4876800"/>
          </a:xfrm>
        </p:spPr>
        <p:txBody>
          <a:bodyPr/>
          <a:lstStyle/>
          <a:p>
            <a:pPr>
              <a:lnSpc>
                <a:spcPct val="90000"/>
              </a:lnSpc>
              <a:spcBef>
                <a:spcPct val="40000"/>
              </a:spcBef>
              <a:buClr>
                <a:srgbClr val="0000FF"/>
              </a:buClr>
              <a:buFont typeface="Arial" pitchFamily="34" charset="0"/>
              <a:buChar char="•"/>
            </a:pPr>
            <a:r>
              <a:rPr lang="en-US" dirty="0">
                <a:solidFill>
                  <a:schemeClr val="tx1"/>
                </a:solidFill>
              </a:rPr>
              <a:t>Annual Report</a:t>
            </a:r>
          </a:p>
          <a:p>
            <a:pPr>
              <a:lnSpc>
                <a:spcPct val="90000"/>
              </a:lnSpc>
              <a:spcBef>
                <a:spcPct val="40000"/>
              </a:spcBef>
              <a:buClr>
                <a:srgbClr val="0000FF"/>
              </a:buClr>
              <a:buFont typeface="Arial" pitchFamily="34" charset="0"/>
              <a:buChar char="•"/>
            </a:pPr>
            <a:r>
              <a:rPr lang="en-US" dirty="0">
                <a:solidFill>
                  <a:schemeClr val="tx1"/>
                </a:solidFill>
              </a:rPr>
              <a:t>Reporting of Non-compliance</a:t>
            </a:r>
          </a:p>
          <a:p>
            <a:pPr lvl="1">
              <a:lnSpc>
                <a:spcPct val="90000"/>
              </a:lnSpc>
              <a:spcBef>
                <a:spcPct val="40000"/>
              </a:spcBef>
              <a:buClr>
                <a:srgbClr val="0000FF"/>
              </a:buClr>
              <a:buFont typeface="Arial" pitchFamily="34" charset="0"/>
              <a:buChar char="•"/>
            </a:pPr>
            <a:r>
              <a:rPr lang="en-US" dirty="0">
                <a:solidFill>
                  <a:srgbClr val="0000FF"/>
                </a:solidFill>
              </a:rPr>
              <a:t>Serious or continuing noncompliance </a:t>
            </a:r>
            <a:br>
              <a:rPr lang="en-US" dirty="0">
                <a:solidFill>
                  <a:srgbClr val="0000FF"/>
                </a:solidFill>
              </a:rPr>
            </a:br>
            <a:r>
              <a:rPr lang="en-US" dirty="0">
                <a:solidFill>
                  <a:srgbClr val="0000FF"/>
                </a:solidFill>
              </a:rPr>
              <a:t>with the PHS Policy</a:t>
            </a:r>
          </a:p>
          <a:p>
            <a:pPr lvl="1">
              <a:lnSpc>
                <a:spcPct val="90000"/>
              </a:lnSpc>
              <a:spcBef>
                <a:spcPct val="40000"/>
              </a:spcBef>
              <a:buClr>
                <a:srgbClr val="0000FF"/>
              </a:buClr>
              <a:buFont typeface="Arial" pitchFamily="34" charset="0"/>
              <a:buChar char="•"/>
            </a:pPr>
            <a:r>
              <a:rPr lang="en-US" dirty="0">
                <a:solidFill>
                  <a:srgbClr val="0000FF"/>
                </a:solidFill>
              </a:rPr>
              <a:t>Serious deviations from the </a:t>
            </a:r>
            <a:r>
              <a:rPr lang="en-US" i="1" dirty="0">
                <a:solidFill>
                  <a:srgbClr val="0000FF"/>
                </a:solidFill>
              </a:rPr>
              <a:t>Guide</a:t>
            </a:r>
          </a:p>
          <a:p>
            <a:pPr lvl="1">
              <a:lnSpc>
                <a:spcPct val="90000"/>
              </a:lnSpc>
              <a:spcBef>
                <a:spcPct val="40000"/>
              </a:spcBef>
              <a:buClr>
                <a:srgbClr val="0000FF"/>
              </a:buClr>
              <a:buFont typeface="Arial" pitchFamily="34" charset="0"/>
              <a:buChar char="•"/>
            </a:pPr>
            <a:r>
              <a:rPr lang="en-US" dirty="0">
                <a:solidFill>
                  <a:srgbClr val="0000FF"/>
                </a:solidFill>
              </a:rPr>
              <a:t>Any suspension of an activity by the IACUC</a:t>
            </a:r>
          </a:p>
          <a:p>
            <a:endParaRPr lang="en-US" sz="2800" dirty="0">
              <a:solidFill>
                <a:srgbClr val="0000FF"/>
              </a:solidFill>
            </a:endParaRPr>
          </a:p>
        </p:txBody>
      </p:sp>
      <p:sp>
        <p:nvSpPr>
          <p:cNvPr id="4" name="Line 5"/>
          <p:cNvSpPr>
            <a:spLocks noChangeShapeType="1"/>
          </p:cNvSpPr>
          <p:nvPr/>
        </p:nvSpPr>
        <p:spPr bwMode="auto">
          <a:xfrm>
            <a:off x="1143000" y="969818"/>
            <a:ext cx="67056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71181376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457200" y="16933"/>
            <a:ext cx="7239000" cy="1447800"/>
          </a:xfrm>
        </p:spPr>
        <p:txBody>
          <a:bodyPr/>
          <a:lstStyle/>
          <a:p>
            <a:pPr eaLnBrk="1" hangingPunct="1"/>
            <a:r>
              <a:rPr lang="en-US" sz="3600" b="0" dirty="0" smtClean="0">
                <a:solidFill>
                  <a:srgbClr val="0000FF"/>
                </a:solidFill>
              </a:rPr>
              <a:t>Inter-institutional Assurance</a:t>
            </a:r>
          </a:p>
        </p:txBody>
      </p:sp>
      <p:sp>
        <p:nvSpPr>
          <p:cNvPr id="184322" name="Rectangle 3"/>
          <p:cNvSpPr>
            <a:spLocks noGrp="1" noChangeArrowheads="1"/>
          </p:cNvSpPr>
          <p:nvPr>
            <p:ph type="body" idx="1"/>
          </p:nvPr>
        </p:nvSpPr>
        <p:spPr>
          <a:xfrm>
            <a:off x="381000" y="1600200"/>
            <a:ext cx="8534400" cy="4800600"/>
          </a:xfrm>
        </p:spPr>
        <p:txBody>
          <a:bodyPr/>
          <a:lstStyle/>
          <a:p>
            <a:pPr eaLnBrk="1" hangingPunct="1">
              <a:spcBef>
                <a:spcPct val="30000"/>
              </a:spcBef>
              <a:spcAft>
                <a:spcPct val="30000"/>
              </a:spcAft>
              <a:buClr>
                <a:srgbClr val="0000FF"/>
              </a:buClr>
              <a:buFont typeface="Wingdings" pitchFamily="2" charset="2"/>
              <a:buChar char="§"/>
            </a:pPr>
            <a:r>
              <a:rPr lang="en-US" dirty="0" smtClean="0">
                <a:solidFill>
                  <a:schemeClr val="tx1"/>
                </a:solidFill>
              </a:rPr>
              <a:t>Grantee organization does not have animal care and use program</a:t>
            </a:r>
          </a:p>
          <a:p>
            <a:pPr eaLnBrk="1" hangingPunct="1">
              <a:spcBef>
                <a:spcPct val="30000"/>
              </a:spcBef>
              <a:spcAft>
                <a:spcPct val="30000"/>
              </a:spcAft>
              <a:buClr>
                <a:srgbClr val="0000FF"/>
              </a:buClr>
              <a:buFont typeface="Wingdings" pitchFamily="2" charset="2"/>
              <a:buChar char="§"/>
            </a:pPr>
            <a:r>
              <a:rPr lang="en-US" dirty="0" smtClean="0">
                <a:solidFill>
                  <a:schemeClr val="tx1"/>
                </a:solidFill>
              </a:rPr>
              <a:t>Animal work conducted at Assured Institution</a:t>
            </a:r>
          </a:p>
          <a:p>
            <a:pPr eaLnBrk="1" hangingPunct="1">
              <a:spcBef>
                <a:spcPct val="30000"/>
              </a:spcBef>
              <a:spcAft>
                <a:spcPct val="30000"/>
              </a:spcAft>
              <a:buClr>
                <a:srgbClr val="0000FF"/>
              </a:buClr>
              <a:buFont typeface="Wingdings" pitchFamily="2" charset="2"/>
              <a:buChar char="§"/>
            </a:pPr>
            <a:r>
              <a:rPr lang="en-US" dirty="0" smtClean="0">
                <a:solidFill>
                  <a:schemeClr val="tx1"/>
                </a:solidFill>
              </a:rPr>
              <a:t>Good for life of grant (project specific)</a:t>
            </a:r>
          </a:p>
          <a:p>
            <a:pPr eaLnBrk="1" hangingPunct="1">
              <a:spcBef>
                <a:spcPct val="30000"/>
              </a:spcBef>
              <a:spcAft>
                <a:spcPct val="30000"/>
              </a:spcAft>
              <a:buClr>
                <a:srgbClr val="0000FF"/>
              </a:buClr>
              <a:buFont typeface="Wingdings" pitchFamily="2" charset="2"/>
              <a:buChar char="§"/>
            </a:pPr>
            <a:r>
              <a:rPr lang="en-US" dirty="0" smtClean="0">
                <a:solidFill>
                  <a:schemeClr val="tx1"/>
                </a:solidFill>
              </a:rPr>
              <a:t>Requested by grants management personnel</a:t>
            </a:r>
          </a:p>
          <a:p>
            <a:pPr eaLnBrk="1" hangingPunct="1">
              <a:spcBef>
                <a:spcPct val="30000"/>
              </a:spcBef>
              <a:spcAft>
                <a:spcPct val="30000"/>
              </a:spcAft>
              <a:buClr>
                <a:srgbClr val="FF9900"/>
              </a:buClr>
              <a:buFont typeface="Wingdings" pitchFamily="2" charset="2"/>
              <a:buNone/>
            </a:pPr>
            <a:endParaRPr lang="en-US" sz="2800" dirty="0" smtClean="0"/>
          </a:p>
          <a:p>
            <a:pPr eaLnBrk="1" hangingPunct="1">
              <a:spcBef>
                <a:spcPct val="30000"/>
              </a:spcBef>
              <a:spcAft>
                <a:spcPct val="30000"/>
              </a:spcAft>
              <a:buClr>
                <a:srgbClr val="FF9900"/>
              </a:buClr>
              <a:buFont typeface="Wingdings" pitchFamily="2" charset="2"/>
              <a:buChar char="§"/>
            </a:pPr>
            <a:endParaRPr lang="en-US" sz="2800" dirty="0" smtClean="0"/>
          </a:p>
          <a:p>
            <a:pPr eaLnBrk="1" hangingPunct="1">
              <a:spcBef>
                <a:spcPct val="30000"/>
              </a:spcBef>
              <a:spcAft>
                <a:spcPct val="30000"/>
              </a:spcAft>
              <a:buClr>
                <a:srgbClr val="CC6600"/>
              </a:buClr>
              <a:buFont typeface="Wingdings" pitchFamily="2" charset="2"/>
              <a:buChar char="§"/>
            </a:pPr>
            <a:endParaRPr lang="en-US" sz="2800" dirty="0" smtClean="0"/>
          </a:p>
        </p:txBody>
      </p:sp>
      <p:sp>
        <p:nvSpPr>
          <p:cNvPr id="4" name="Line 5"/>
          <p:cNvSpPr>
            <a:spLocks noChangeShapeType="1"/>
          </p:cNvSpPr>
          <p:nvPr/>
        </p:nvSpPr>
        <p:spPr bwMode="auto">
          <a:xfrm>
            <a:off x="1143000" y="1117600"/>
            <a:ext cx="67056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635096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457200" y="-152400"/>
            <a:ext cx="8915400" cy="1524000"/>
          </a:xfrm>
        </p:spPr>
        <p:txBody>
          <a:bodyPr/>
          <a:lstStyle/>
          <a:p>
            <a:pPr eaLnBrk="1" hangingPunct="1"/>
            <a:r>
              <a:rPr lang="en-US" sz="3600" b="0" dirty="0" smtClean="0">
                <a:solidFill>
                  <a:srgbClr val="0000FF"/>
                </a:solidFill>
              </a:rPr>
              <a:t>Foreign Animal Welfare Assurance</a:t>
            </a:r>
          </a:p>
        </p:txBody>
      </p:sp>
      <p:sp>
        <p:nvSpPr>
          <p:cNvPr id="186370" name="Rectangle 3"/>
          <p:cNvSpPr>
            <a:spLocks noGrp="1" noChangeArrowheads="1"/>
          </p:cNvSpPr>
          <p:nvPr>
            <p:ph type="body" idx="1"/>
          </p:nvPr>
        </p:nvSpPr>
        <p:spPr>
          <a:xfrm>
            <a:off x="304800" y="1219200"/>
            <a:ext cx="8686800" cy="5105400"/>
          </a:xfrm>
        </p:spPr>
        <p:txBody>
          <a:bodyPr/>
          <a:lstStyle/>
          <a:p>
            <a:pPr eaLnBrk="1" hangingPunct="1">
              <a:lnSpc>
                <a:spcPct val="90000"/>
              </a:lnSpc>
              <a:spcBef>
                <a:spcPct val="30000"/>
              </a:spcBef>
              <a:spcAft>
                <a:spcPct val="20000"/>
              </a:spcAft>
              <a:buClr>
                <a:srgbClr val="0000FF"/>
              </a:buClr>
              <a:buFont typeface="Wingdings" pitchFamily="2" charset="2"/>
              <a:buChar char="§"/>
            </a:pPr>
            <a:r>
              <a:rPr lang="en-US" dirty="0" smtClean="0">
                <a:solidFill>
                  <a:schemeClr val="tx1"/>
                </a:solidFill>
              </a:rPr>
              <a:t>Negotiated when</a:t>
            </a:r>
          </a:p>
          <a:p>
            <a:pPr lvl="1" eaLnBrk="1" hangingPunct="1">
              <a:lnSpc>
                <a:spcPct val="90000"/>
              </a:lnSpc>
              <a:spcBef>
                <a:spcPct val="30000"/>
              </a:spcBef>
              <a:spcAft>
                <a:spcPct val="20000"/>
              </a:spcAft>
              <a:buClr>
                <a:srgbClr val="0000FF"/>
              </a:buClr>
              <a:buFont typeface="Wingdings" pitchFamily="2" charset="2"/>
              <a:buChar char="§"/>
            </a:pPr>
            <a:r>
              <a:rPr lang="en-US" sz="2400" dirty="0" smtClean="0">
                <a:solidFill>
                  <a:schemeClr val="tx1"/>
                </a:solidFill>
              </a:rPr>
              <a:t>Prime awardee is foreign institution</a:t>
            </a:r>
          </a:p>
          <a:p>
            <a:pPr lvl="1" eaLnBrk="1" hangingPunct="1">
              <a:lnSpc>
                <a:spcPct val="90000"/>
              </a:lnSpc>
              <a:spcBef>
                <a:spcPct val="30000"/>
              </a:spcBef>
              <a:spcAft>
                <a:spcPct val="20000"/>
              </a:spcAft>
              <a:buClr>
                <a:srgbClr val="0000FF"/>
              </a:buClr>
              <a:buFont typeface="Wingdings" pitchFamily="2" charset="2"/>
              <a:buChar char="§"/>
            </a:pPr>
            <a:r>
              <a:rPr lang="en-US" sz="2400" dirty="0" smtClean="0">
                <a:solidFill>
                  <a:schemeClr val="tx1"/>
                </a:solidFill>
              </a:rPr>
              <a:t>Domestic awardee conducting animal work at foreign site</a:t>
            </a:r>
          </a:p>
          <a:p>
            <a:pPr lvl="1" eaLnBrk="1" hangingPunct="1">
              <a:lnSpc>
                <a:spcPct val="90000"/>
              </a:lnSpc>
              <a:spcBef>
                <a:spcPct val="30000"/>
              </a:spcBef>
              <a:spcAft>
                <a:spcPct val="20000"/>
              </a:spcAft>
              <a:buClr>
                <a:srgbClr val="0000FF"/>
              </a:buClr>
              <a:buFont typeface="Wingdings" pitchFamily="2" charset="2"/>
              <a:buChar char="§"/>
            </a:pPr>
            <a:r>
              <a:rPr lang="en-US" sz="2400" dirty="0" smtClean="0">
                <a:solidFill>
                  <a:schemeClr val="tx1"/>
                </a:solidFill>
              </a:rPr>
              <a:t>Domestic awardee’s IACUC approves animal activities performed at foreign site</a:t>
            </a:r>
          </a:p>
          <a:p>
            <a:pPr eaLnBrk="1" hangingPunct="1">
              <a:lnSpc>
                <a:spcPct val="90000"/>
              </a:lnSpc>
              <a:spcBef>
                <a:spcPct val="30000"/>
              </a:spcBef>
              <a:spcAft>
                <a:spcPct val="20000"/>
              </a:spcAft>
              <a:buClr>
                <a:srgbClr val="0000FF"/>
              </a:buClr>
              <a:buFont typeface="Wingdings" pitchFamily="2" charset="2"/>
              <a:buChar char="§"/>
            </a:pPr>
            <a:r>
              <a:rPr lang="en-US" dirty="0" smtClean="0">
                <a:solidFill>
                  <a:schemeClr val="tx1"/>
                </a:solidFill>
              </a:rPr>
              <a:t>Guided by International Guiding Principles for Biomedical Research Involving Animals (CIOMS)</a:t>
            </a:r>
          </a:p>
          <a:p>
            <a:pPr eaLnBrk="1" hangingPunct="1">
              <a:lnSpc>
                <a:spcPct val="90000"/>
              </a:lnSpc>
              <a:spcBef>
                <a:spcPct val="30000"/>
              </a:spcBef>
              <a:spcAft>
                <a:spcPct val="20000"/>
              </a:spcAft>
              <a:buClr>
                <a:srgbClr val="0000FF"/>
              </a:buClr>
              <a:buFont typeface="Wingdings" pitchFamily="2" charset="2"/>
              <a:buChar char="§"/>
            </a:pPr>
            <a:r>
              <a:rPr lang="en-US" dirty="0" smtClean="0">
                <a:solidFill>
                  <a:schemeClr val="tx1"/>
                </a:solidFill>
              </a:rPr>
              <a:t>Requires list of titles of governing laws, regulations and policies from the country of origin (in English)</a:t>
            </a:r>
          </a:p>
        </p:txBody>
      </p:sp>
      <p:sp>
        <p:nvSpPr>
          <p:cNvPr id="4" name="Line 5"/>
          <p:cNvSpPr>
            <a:spLocks noChangeShapeType="1"/>
          </p:cNvSpPr>
          <p:nvPr/>
        </p:nvSpPr>
        <p:spPr bwMode="auto">
          <a:xfrm>
            <a:off x="762000" y="1032933"/>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88150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7B76949-AF80-435D-9E97-14B6AAF2E0ED}" type="slidenum">
              <a:rPr lang="en-US" smtClean="0">
                <a:solidFill>
                  <a:prstClr val="black"/>
                </a:solidFill>
              </a:rPr>
              <a:pPr>
                <a:defRPr/>
              </a:pPr>
              <a:t>2</a:t>
            </a:fld>
            <a:endParaRPr lang="en-US" dirty="0">
              <a:solidFill>
                <a:prstClr val="black"/>
              </a:solidFill>
            </a:endParaRPr>
          </a:p>
        </p:txBody>
      </p:sp>
      <p:sp>
        <p:nvSpPr>
          <p:cNvPr id="3" name="Line 5"/>
          <p:cNvSpPr>
            <a:spLocks noChangeShapeType="1"/>
          </p:cNvSpPr>
          <p:nvPr/>
        </p:nvSpPr>
        <p:spPr bwMode="auto">
          <a:xfrm>
            <a:off x="1003443" y="873905"/>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
        <p:nvSpPr>
          <p:cNvPr id="5" name="Rectangle 4"/>
          <p:cNvSpPr/>
          <p:nvPr/>
        </p:nvSpPr>
        <p:spPr>
          <a:xfrm>
            <a:off x="457200" y="162704"/>
            <a:ext cx="8031667"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0000FF"/>
                </a:solidFill>
                <a:effectLst/>
                <a:uLnTx/>
                <a:uFillTx/>
                <a:latin typeface="Arial"/>
                <a:ea typeface="ＭＳ Ｐゴシック"/>
              </a:rPr>
              <a:t>OLAW Mission</a:t>
            </a:r>
            <a:endParaRPr kumimoji="0" lang="en-US" sz="3600" b="0" i="0" u="none" strike="noStrike" kern="0" cap="none" spc="0" normalizeH="0" baseline="0" noProof="0" dirty="0" smtClean="0">
              <a:ln>
                <a:noFill/>
              </a:ln>
              <a:solidFill>
                <a:srgbClr val="0000FF"/>
              </a:solidFill>
              <a:effectLst/>
              <a:uLnTx/>
              <a:uFillTx/>
            </a:endParaRPr>
          </a:p>
        </p:txBody>
      </p:sp>
      <p:sp>
        <p:nvSpPr>
          <p:cNvPr id="6" name="Rectangle 5"/>
          <p:cNvSpPr/>
          <p:nvPr/>
        </p:nvSpPr>
        <p:spPr>
          <a:xfrm>
            <a:off x="482600" y="1295400"/>
            <a:ext cx="8229600" cy="4524315"/>
          </a:xfrm>
          <a:prstGeom prst="rect">
            <a:avLst/>
          </a:prstGeom>
        </p:spPr>
        <p:txBody>
          <a:bodyPr wrap="square">
            <a:spAutoFit/>
          </a:bodyPr>
          <a:lstStyle/>
          <a:p>
            <a:r>
              <a:rPr lang="en-US" sz="3200" dirty="0"/>
              <a:t>OLAW provides guidance and </a:t>
            </a:r>
            <a:r>
              <a:rPr lang="en-US" sz="3200" dirty="0" smtClean="0"/>
              <a:t>interpretation of </a:t>
            </a:r>
            <a:r>
              <a:rPr lang="en-US" sz="3200" dirty="0"/>
              <a:t>PHS </a:t>
            </a:r>
            <a:r>
              <a:rPr lang="en-US" sz="3200" dirty="0" smtClean="0"/>
              <a:t>Policy</a:t>
            </a:r>
            <a:r>
              <a:rPr lang="en-US" sz="3200" dirty="0"/>
              <a:t>, supports educational programs, and monitors compliance with the Policy by Assured institutions and PHS funding components </a:t>
            </a:r>
            <a:r>
              <a:rPr lang="en-US" sz="3200" dirty="0">
                <a:solidFill>
                  <a:srgbClr val="0000FF"/>
                </a:solidFill>
              </a:rPr>
              <a:t>to ensure the humane care and use of animals</a:t>
            </a:r>
            <a:r>
              <a:rPr lang="en-US" sz="3200" dirty="0">
                <a:solidFill>
                  <a:schemeClr val="tx2"/>
                </a:solidFill>
              </a:rPr>
              <a:t> </a:t>
            </a:r>
            <a:r>
              <a:rPr lang="en-US" sz="3200" dirty="0"/>
              <a:t>in PHS-supported research, testing, and training and thereby contributing to the quality of research.</a:t>
            </a:r>
            <a:br>
              <a:rPr lang="en-US" sz="3200" dirty="0"/>
            </a:br>
            <a:endParaRPr lang="en-US" sz="3200" dirty="0"/>
          </a:p>
        </p:txBody>
      </p:sp>
    </p:spTree>
    <p:extLst>
      <p:ext uri="{BB962C8B-B14F-4D97-AF65-F5344CB8AC3E}">
        <p14:creationId xmlns:p14="http://schemas.microsoft.com/office/powerpoint/2010/main" val="231463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body" idx="4294967295"/>
          </p:nvPr>
        </p:nvSpPr>
        <p:spPr>
          <a:xfrm>
            <a:off x="395288" y="1295400"/>
            <a:ext cx="7956550" cy="5105400"/>
          </a:xfrm>
        </p:spPr>
        <p:txBody>
          <a:bodyPr/>
          <a:lstStyle/>
          <a:p>
            <a:pPr eaLnBrk="1" hangingPunct="1">
              <a:lnSpc>
                <a:spcPct val="90000"/>
              </a:lnSpc>
              <a:spcBef>
                <a:spcPct val="30000"/>
              </a:spcBef>
              <a:buClr>
                <a:srgbClr val="0000FF"/>
              </a:buClr>
              <a:buFont typeface="Wingdings" pitchFamily="2" charset="2"/>
              <a:buChar char="§"/>
            </a:pPr>
            <a:r>
              <a:rPr lang="en-US" sz="2800" dirty="0" smtClean="0">
                <a:latin typeface="Arial" pitchFamily="34" charset="0"/>
                <a:cs typeface="Arial" pitchFamily="34" charset="0"/>
              </a:rPr>
              <a:t>Prime </a:t>
            </a:r>
            <a:r>
              <a:rPr lang="en-US" sz="2800" i="1" dirty="0" smtClean="0">
                <a:latin typeface="Arial" pitchFamily="34" charset="0"/>
                <a:cs typeface="Arial" pitchFamily="34" charset="0"/>
              </a:rPr>
              <a:t>awardee is accountable and mus</a:t>
            </a:r>
            <a:r>
              <a:rPr lang="en-US" sz="2800" dirty="0" smtClean="0">
                <a:latin typeface="Arial" pitchFamily="34" charset="0"/>
                <a:cs typeface="Arial" pitchFamily="34" charset="0"/>
              </a:rPr>
              <a:t>t confirm:</a:t>
            </a:r>
          </a:p>
          <a:p>
            <a:pPr marL="914400" lvl="1" indent="-457200" eaLnBrk="1" hangingPunct="1">
              <a:lnSpc>
                <a:spcPct val="90000"/>
              </a:lnSpc>
              <a:spcBef>
                <a:spcPct val="30000"/>
              </a:spcBef>
              <a:buClr>
                <a:srgbClr val="0000FF"/>
              </a:buClr>
              <a:buFont typeface="Wingdings" pitchFamily="2" charset="2"/>
              <a:buChar char="§"/>
            </a:pPr>
            <a:r>
              <a:rPr lang="en-US" dirty="0" smtClean="0">
                <a:solidFill>
                  <a:srgbClr val="0000FF"/>
                </a:solidFill>
                <a:latin typeface="Arial" pitchFamily="34" charset="0"/>
                <a:cs typeface="Arial" pitchFamily="34" charset="0"/>
              </a:rPr>
              <a:t>Assurance </a:t>
            </a:r>
          </a:p>
          <a:p>
            <a:pPr marL="914400" lvl="1" indent="-457200" eaLnBrk="1" hangingPunct="1">
              <a:lnSpc>
                <a:spcPct val="90000"/>
              </a:lnSpc>
              <a:spcBef>
                <a:spcPct val="30000"/>
              </a:spcBef>
              <a:buClr>
                <a:srgbClr val="0000FF"/>
              </a:buClr>
              <a:buFont typeface="Wingdings" pitchFamily="2" charset="2"/>
              <a:buChar char="§"/>
            </a:pPr>
            <a:r>
              <a:rPr lang="en-US" dirty="0" smtClean="0">
                <a:solidFill>
                  <a:srgbClr val="0000FF"/>
                </a:solidFill>
                <a:latin typeface="Arial" pitchFamily="34" charset="0"/>
                <a:cs typeface="Arial" pitchFamily="34" charset="0"/>
              </a:rPr>
              <a:t>IACUC approval (dated within 3 years) </a:t>
            </a:r>
          </a:p>
          <a:p>
            <a:pPr marL="914400" lvl="1" indent="-457200" eaLnBrk="1" hangingPunct="1">
              <a:lnSpc>
                <a:spcPct val="90000"/>
              </a:lnSpc>
              <a:spcBef>
                <a:spcPct val="30000"/>
              </a:spcBef>
              <a:buClr>
                <a:srgbClr val="0000FF"/>
              </a:buClr>
              <a:buFont typeface="Wingdings" pitchFamily="2" charset="2"/>
              <a:buChar char="§"/>
            </a:pPr>
            <a:r>
              <a:rPr lang="en-US" dirty="0" smtClean="0">
                <a:solidFill>
                  <a:srgbClr val="0000FF"/>
                </a:solidFill>
                <a:latin typeface="Arial" pitchFamily="34" charset="0"/>
                <a:cs typeface="Arial" pitchFamily="34" charset="0"/>
              </a:rPr>
              <a:t>Approval only required from one Assured entity</a:t>
            </a:r>
          </a:p>
          <a:p>
            <a:pPr eaLnBrk="1" hangingPunct="1">
              <a:lnSpc>
                <a:spcPct val="90000"/>
              </a:lnSpc>
              <a:spcBef>
                <a:spcPct val="30000"/>
              </a:spcBef>
              <a:buClr>
                <a:srgbClr val="0000FF"/>
              </a:buClr>
              <a:buFont typeface="Wingdings" pitchFamily="2" charset="2"/>
              <a:buChar char="§"/>
            </a:pPr>
            <a:r>
              <a:rPr lang="en-US" sz="2800" dirty="0" smtClean="0">
                <a:latin typeface="Arial" pitchFamily="34" charset="0"/>
                <a:cs typeface="Arial" pitchFamily="34" charset="0"/>
              </a:rPr>
              <a:t>Animal welfare requirements apply to all consortium participants and sub-projects</a:t>
            </a:r>
          </a:p>
          <a:p>
            <a:pPr eaLnBrk="1" hangingPunct="1">
              <a:lnSpc>
                <a:spcPct val="90000"/>
              </a:lnSpc>
              <a:spcBef>
                <a:spcPct val="30000"/>
              </a:spcBef>
              <a:buClr>
                <a:srgbClr val="0000FF"/>
              </a:buClr>
              <a:buFont typeface="Wingdings" pitchFamily="2" charset="2"/>
              <a:buChar char="§"/>
            </a:pPr>
            <a:endParaRPr lang="en-US" sz="2800" dirty="0" smtClean="0">
              <a:latin typeface="Arial" pitchFamily="34" charset="0"/>
              <a:cs typeface="Arial" pitchFamily="34" charset="0"/>
            </a:endParaRPr>
          </a:p>
        </p:txBody>
      </p:sp>
      <p:sp>
        <p:nvSpPr>
          <p:cNvPr id="277507" name="Rectangle 3"/>
          <p:cNvSpPr>
            <a:spLocks noChangeArrowheads="1"/>
          </p:cNvSpPr>
          <p:nvPr/>
        </p:nvSpPr>
        <p:spPr bwMode="auto">
          <a:xfrm>
            <a:off x="395288" y="6491288"/>
            <a:ext cx="184150" cy="366712"/>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endParaRPr lang="en-US" dirty="0">
              <a:solidFill>
                <a:schemeClr val="bg1"/>
              </a:solidFill>
              <a:cs typeface="+mn-cs"/>
            </a:endParaRPr>
          </a:p>
        </p:txBody>
      </p:sp>
      <p:sp>
        <p:nvSpPr>
          <p:cNvPr id="188419" name="Rectangle 4"/>
          <p:cNvSpPr>
            <a:spLocks noGrp="1" noChangeArrowheads="1"/>
          </p:cNvSpPr>
          <p:nvPr>
            <p:ph type="title" idx="4294967295"/>
          </p:nvPr>
        </p:nvSpPr>
        <p:spPr>
          <a:xfrm>
            <a:off x="487363" y="228600"/>
            <a:ext cx="8885236" cy="914400"/>
          </a:xfrm>
        </p:spPr>
        <p:txBody>
          <a:bodyPr/>
          <a:lstStyle/>
          <a:p>
            <a:pPr algn="l" eaLnBrk="1" hangingPunct="1"/>
            <a:r>
              <a:rPr lang="en-US" sz="3600" b="0" dirty="0" smtClean="0">
                <a:solidFill>
                  <a:srgbClr val="0000FF"/>
                </a:solidFill>
                <a:latin typeface="Arial" pitchFamily="34" charset="0"/>
                <a:cs typeface="Arial" pitchFamily="34" charset="0"/>
              </a:rPr>
              <a:t>Consortium Agreements: Sub-awards</a:t>
            </a:r>
          </a:p>
        </p:txBody>
      </p:sp>
      <p:sp>
        <p:nvSpPr>
          <p:cNvPr id="5" name="Line 5"/>
          <p:cNvSpPr>
            <a:spLocks noChangeShapeType="1"/>
          </p:cNvSpPr>
          <p:nvPr/>
        </p:nvSpPr>
        <p:spPr bwMode="auto">
          <a:xfrm>
            <a:off x="579438"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8255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1" y="0"/>
            <a:ext cx="8686800" cy="1431925"/>
          </a:xfrm>
        </p:spPr>
        <p:txBody>
          <a:bodyPr/>
          <a:lstStyle/>
          <a:p>
            <a:pPr eaLnBrk="1" hangingPunct="1">
              <a:lnSpc>
                <a:spcPct val="90000"/>
              </a:lnSpc>
            </a:pPr>
            <a:r>
              <a:rPr lang="en-US" sz="3600" b="0" dirty="0" smtClean="0">
                <a:solidFill>
                  <a:srgbClr val="0000FF"/>
                </a:solidFill>
              </a:rPr>
              <a:t>Which Study Should Be Checked “Yes” </a:t>
            </a:r>
            <a:br>
              <a:rPr lang="en-US" sz="3600" b="0" dirty="0" smtClean="0">
                <a:solidFill>
                  <a:srgbClr val="0000FF"/>
                </a:solidFill>
              </a:rPr>
            </a:br>
            <a:r>
              <a:rPr lang="en-US" sz="3600" b="0" dirty="0" smtClean="0">
                <a:solidFill>
                  <a:srgbClr val="0000FF"/>
                </a:solidFill>
              </a:rPr>
              <a:t>for Vertebrate Animal?</a:t>
            </a:r>
          </a:p>
        </p:txBody>
      </p:sp>
      <p:sp>
        <p:nvSpPr>
          <p:cNvPr id="18435" name="Rectangle 3"/>
          <p:cNvSpPr>
            <a:spLocks noGrp="1" noChangeArrowheads="1"/>
          </p:cNvSpPr>
          <p:nvPr>
            <p:ph type="body" idx="1"/>
          </p:nvPr>
        </p:nvSpPr>
        <p:spPr>
          <a:xfrm>
            <a:off x="233362" y="1296987"/>
            <a:ext cx="8677275" cy="4964113"/>
          </a:xfrm>
        </p:spPr>
        <p:txBody>
          <a:bodyPr/>
          <a:lstStyle/>
          <a:p>
            <a:pPr eaLnBrk="1" hangingPunct="1">
              <a:lnSpc>
                <a:spcPct val="90000"/>
              </a:lnSpc>
              <a:spcBef>
                <a:spcPct val="40000"/>
              </a:spcBef>
              <a:buClr>
                <a:srgbClr val="0000FF"/>
              </a:buClr>
            </a:pPr>
            <a:r>
              <a:rPr lang="en-US" dirty="0" smtClean="0">
                <a:solidFill>
                  <a:schemeClr val="tx1"/>
                </a:solidFill>
              </a:rPr>
              <a:t>Embryonated egg</a:t>
            </a:r>
          </a:p>
          <a:p>
            <a:pPr eaLnBrk="1" hangingPunct="1">
              <a:lnSpc>
                <a:spcPct val="90000"/>
              </a:lnSpc>
              <a:spcBef>
                <a:spcPct val="40000"/>
              </a:spcBef>
              <a:buClr>
                <a:srgbClr val="0000FF"/>
              </a:buClr>
            </a:pPr>
            <a:r>
              <a:rPr lang="en-US" dirty="0" smtClean="0">
                <a:solidFill>
                  <a:schemeClr val="tx1"/>
                </a:solidFill>
              </a:rPr>
              <a:t>Tadpole</a:t>
            </a:r>
          </a:p>
          <a:p>
            <a:pPr eaLnBrk="1" hangingPunct="1">
              <a:lnSpc>
                <a:spcPct val="90000"/>
              </a:lnSpc>
              <a:spcBef>
                <a:spcPct val="40000"/>
              </a:spcBef>
              <a:buClr>
                <a:srgbClr val="0000FF"/>
              </a:buClr>
            </a:pPr>
            <a:r>
              <a:rPr lang="en-US" dirty="0" smtClean="0">
                <a:solidFill>
                  <a:schemeClr val="tx1"/>
                </a:solidFill>
              </a:rPr>
              <a:t>Zebrafish</a:t>
            </a:r>
          </a:p>
          <a:p>
            <a:pPr eaLnBrk="1" hangingPunct="1">
              <a:lnSpc>
                <a:spcPct val="90000"/>
              </a:lnSpc>
              <a:spcBef>
                <a:spcPct val="40000"/>
              </a:spcBef>
              <a:buClr>
                <a:srgbClr val="0000FF"/>
              </a:buClr>
            </a:pPr>
            <a:r>
              <a:rPr lang="en-US" dirty="0" smtClean="0">
                <a:solidFill>
                  <a:schemeClr val="tx1"/>
                </a:solidFill>
              </a:rPr>
              <a:t>Cow spleen from slaughterhouse</a:t>
            </a:r>
          </a:p>
          <a:p>
            <a:pPr eaLnBrk="1" hangingPunct="1">
              <a:lnSpc>
                <a:spcPct val="90000"/>
              </a:lnSpc>
              <a:spcBef>
                <a:spcPct val="40000"/>
              </a:spcBef>
              <a:buClr>
                <a:srgbClr val="0000FF"/>
              </a:buClr>
            </a:pPr>
            <a:r>
              <a:rPr lang="en-US" dirty="0" smtClean="0">
                <a:solidFill>
                  <a:schemeClr val="tx1"/>
                </a:solidFill>
              </a:rPr>
              <a:t>Antibodies from goat</a:t>
            </a:r>
          </a:p>
          <a:p>
            <a:pPr eaLnBrk="1" hangingPunct="1">
              <a:lnSpc>
                <a:spcPct val="90000"/>
              </a:lnSpc>
              <a:spcBef>
                <a:spcPct val="40000"/>
              </a:spcBef>
              <a:buClr>
                <a:srgbClr val="0000FF"/>
              </a:buClr>
            </a:pPr>
            <a:r>
              <a:rPr lang="en-US" dirty="0" smtClean="0">
                <a:solidFill>
                  <a:schemeClr val="tx1"/>
                </a:solidFill>
              </a:rPr>
              <a:t>Chimpanzee behavior study</a:t>
            </a:r>
          </a:p>
          <a:p>
            <a:pPr eaLnBrk="1" hangingPunct="1">
              <a:lnSpc>
                <a:spcPct val="90000"/>
              </a:lnSpc>
              <a:spcBef>
                <a:spcPct val="40000"/>
              </a:spcBef>
              <a:buClr>
                <a:srgbClr val="0000FF"/>
              </a:buClr>
            </a:pPr>
            <a:r>
              <a:rPr lang="en-US" dirty="0" smtClean="0">
                <a:solidFill>
                  <a:schemeClr val="tx1"/>
                </a:solidFill>
              </a:rPr>
              <a:t>Octopus nerve study</a:t>
            </a:r>
          </a:p>
          <a:p>
            <a:pPr eaLnBrk="1" hangingPunct="1">
              <a:lnSpc>
                <a:spcPct val="90000"/>
              </a:lnSpc>
              <a:spcBef>
                <a:spcPct val="40000"/>
              </a:spcBef>
              <a:buClr>
                <a:srgbClr val="0000FF"/>
              </a:buClr>
            </a:pPr>
            <a:r>
              <a:rPr lang="en-US" dirty="0" smtClean="0">
                <a:solidFill>
                  <a:schemeClr val="tx1"/>
                </a:solidFill>
              </a:rPr>
              <a:t>Mosquito malaria study </a:t>
            </a:r>
          </a:p>
          <a:p>
            <a:pPr marL="109537" indent="0" eaLnBrk="1" hangingPunct="1">
              <a:lnSpc>
                <a:spcPct val="90000"/>
              </a:lnSpc>
              <a:spcBef>
                <a:spcPct val="40000"/>
              </a:spcBef>
              <a:buClr>
                <a:srgbClr val="0000FF"/>
              </a:buClr>
              <a:buNone/>
            </a:pPr>
            <a:r>
              <a:rPr lang="en-US" dirty="0">
                <a:solidFill>
                  <a:schemeClr val="tx1"/>
                </a:solidFill>
              </a:rPr>
              <a:t> </a:t>
            </a:r>
            <a:r>
              <a:rPr lang="en-US" dirty="0" smtClean="0">
                <a:solidFill>
                  <a:schemeClr val="tx1"/>
                </a:solidFill>
              </a:rPr>
              <a:t>      (host vertebrate?)</a:t>
            </a:r>
          </a:p>
        </p:txBody>
      </p:sp>
      <p:sp>
        <p:nvSpPr>
          <p:cNvPr id="4" name="Line 5"/>
          <p:cNvSpPr>
            <a:spLocks noChangeShapeType="1"/>
          </p:cNvSpPr>
          <p:nvPr/>
        </p:nvSpPr>
        <p:spPr bwMode="auto">
          <a:xfrm>
            <a:off x="914400" y="12192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2971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7B76949-AF80-435D-9E97-14B6AAF2E0ED}" type="slidenum">
              <a:rPr lang="en-US" smtClean="0">
                <a:solidFill>
                  <a:prstClr val="black"/>
                </a:solidFill>
              </a:rPr>
              <a:pPr>
                <a:defRPr/>
              </a:pPr>
              <a:t>22</a:t>
            </a:fld>
            <a:endParaRPr lang="en-US" dirty="0">
              <a:solidFill>
                <a:prstClr val="black"/>
              </a:solidFill>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2719418857"/>
              </p:ext>
            </p:extLst>
          </p:nvPr>
        </p:nvGraphicFramePr>
        <p:xfrm>
          <a:off x="533400" y="304800"/>
          <a:ext cx="7900416" cy="5486400"/>
        </p:xfrm>
        <a:graphic>
          <a:graphicData uri="http://schemas.openxmlformats.org/presentationml/2006/ole">
            <mc:AlternateContent xmlns:mc="http://schemas.openxmlformats.org/markup-compatibility/2006">
              <mc:Choice xmlns:v="urn:schemas-microsoft-com:vml" Requires="v">
                <p:oleObj spid="_x0000_s6199" name="Photo Editor Photo" r:id="rId4" imgW="7020905" imgH="4676190" progId="">
                  <p:embed/>
                </p:oleObj>
              </mc:Choice>
              <mc:Fallback>
                <p:oleObj name="Photo Editor Photo" r:id="rId4" imgW="7020905" imgH="4676190" progId="">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790041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78566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457200" y="321733"/>
            <a:ext cx="10363200" cy="685800"/>
          </a:xfrm>
        </p:spPr>
        <p:txBody>
          <a:bodyPr/>
          <a:lstStyle/>
          <a:p>
            <a:pPr eaLnBrk="1" hangingPunct="1"/>
            <a:r>
              <a:rPr lang="en-US" sz="3600" b="0" dirty="0" smtClean="0">
                <a:solidFill>
                  <a:srgbClr val="0000FF"/>
                </a:solidFill>
                <a:latin typeface="Arial" pitchFamily="34" charset="0"/>
                <a:cs typeface="Arial" pitchFamily="34" charset="0"/>
              </a:rPr>
              <a:t>NIH Grants Policy Requirements</a:t>
            </a:r>
          </a:p>
        </p:txBody>
      </p:sp>
      <p:sp>
        <p:nvSpPr>
          <p:cNvPr id="194562" name="Rectangle 3"/>
          <p:cNvSpPr>
            <a:spLocks noGrp="1" noChangeArrowheads="1"/>
          </p:cNvSpPr>
          <p:nvPr>
            <p:ph type="body" idx="4294967295"/>
          </p:nvPr>
        </p:nvSpPr>
        <p:spPr>
          <a:xfrm>
            <a:off x="228600" y="1371600"/>
            <a:ext cx="8382000" cy="4530725"/>
          </a:xfrm>
        </p:spPr>
        <p:txBody>
          <a:bodyPr/>
          <a:lstStyle/>
          <a:p>
            <a:pPr eaLnBrk="1" hangingPunct="1">
              <a:spcBef>
                <a:spcPct val="40000"/>
              </a:spcBef>
              <a:spcAft>
                <a:spcPct val="30000"/>
              </a:spcAft>
              <a:buClr>
                <a:srgbClr val="0000FF"/>
              </a:buClr>
              <a:buFont typeface="Arial" pitchFamily="34" charset="0"/>
              <a:buChar char="•"/>
            </a:pPr>
            <a:r>
              <a:rPr lang="en-US" dirty="0" smtClean="0">
                <a:latin typeface="Arial" pitchFamily="34" charset="0"/>
                <a:cs typeface="Arial" pitchFamily="34" charset="0"/>
              </a:rPr>
              <a:t>Animal Welfare Assurance for the applicant organization and all performance sites.</a:t>
            </a:r>
          </a:p>
          <a:p>
            <a:pPr eaLnBrk="1" hangingPunct="1">
              <a:spcBef>
                <a:spcPct val="40000"/>
              </a:spcBef>
              <a:spcAft>
                <a:spcPct val="30000"/>
              </a:spcAft>
              <a:buClr>
                <a:srgbClr val="0000FF"/>
              </a:buClr>
              <a:buFont typeface="Arial" pitchFamily="34" charset="0"/>
              <a:buChar char="•"/>
            </a:pPr>
            <a:r>
              <a:rPr lang="en-US" dirty="0" smtClean="0">
                <a:latin typeface="Arial" pitchFamily="34" charset="0"/>
                <a:cs typeface="Arial" pitchFamily="34" charset="0"/>
              </a:rPr>
              <a:t>Verification that the IACUC has reviewed and approved those sections of the application that involve the use of vertebrate animals.</a:t>
            </a:r>
          </a:p>
          <a:p>
            <a:pPr eaLnBrk="1" hangingPunct="1">
              <a:spcBef>
                <a:spcPct val="40000"/>
              </a:spcBef>
              <a:spcAft>
                <a:spcPct val="30000"/>
              </a:spcAft>
              <a:buClr>
                <a:srgbClr val="0000FF"/>
              </a:buClr>
              <a:buFont typeface="Arial" pitchFamily="34" charset="0"/>
              <a:buChar char="•"/>
            </a:pPr>
            <a:r>
              <a:rPr lang="en-US" dirty="0" smtClean="0">
                <a:latin typeface="Arial" pitchFamily="34" charset="0"/>
                <a:cs typeface="Arial" pitchFamily="34" charset="0"/>
              </a:rPr>
              <a:t>A complete Vertebrate Animal Section (VAS)</a:t>
            </a:r>
          </a:p>
          <a:p>
            <a:pPr eaLnBrk="1" hangingPunct="1">
              <a:spcBef>
                <a:spcPct val="40000"/>
              </a:spcBef>
              <a:spcAft>
                <a:spcPct val="30000"/>
              </a:spcAft>
              <a:buClr>
                <a:srgbClr val="0000FF"/>
              </a:buClr>
              <a:buFont typeface="Arial" pitchFamily="34" charset="0"/>
              <a:buChar char="•"/>
            </a:pPr>
            <a:endParaRPr lang="en-US" sz="3200" dirty="0" smtClean="0"/>
          </a:p>
        </p:txBody>
      </p:sp>
      <p:sp>
        <p:nvSpPr>
          <p:cNvPr id="4" name="Line 5"/>
          <p:cNvSpPr>
            <a:spLocks noChangeShapeType="1"/>
          </p:cNvSpPr>
          <p:nvPr/>
        </p:nvSpPr>
        <p:spPr bwMode="auto">
          <a:xfrm>
            <a:off x="7620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410776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04800" y="228600"/>
            <a:ext cx="8839200" cy="914400"/>
          </a:xfrm>
        </p:spPr>
        <p:txBody>
          <a:bodyPr/>
          <a:lstStyle/>
          <a:p>
            <a:pPr algn="l" eaLnBrk="1" hangingPunct="1"/>
            <a:r>
              <a:rPr lang="en-US" sz="3600" b="0" dirty="0" smtClean="0">
                <a:solidFill>
                  <a:srgbClr val="0000FF"/>
                </a:solidFill>
              </a:rPr>
              <a:t>Grant Applicant to Address Vertebrate Animal Use (electronic submission)</a:t>
            </a:r>
          </a:p>
        </p:txBody>
      </p:sp>
      <p:sp>
        <p:nvSpPr>
          <p:cNvPr id="196610" name="Rectangle 3"/>
          <p:cNvSpPr>
            <a:spLocks noGrp="1" noChangeArrowheads="1"/>
          </p:cNvSpPr>
          <p:nvPr>
            <p:ph type="body" idx="1"/>
          </p:nvPr>
        </p:nvSpPr>
        <p:spPr>
          <a:xfrm>
            <a:off x="304800" y="1524000"/>
            <a:ext cx="8686799" cy="4467225"/>
          </a:xfrm>
        </p:spPr>
        <p:txBody>
          <a:bodyPr/>
          <a:lstStyle/>
          <a:p>
            <a:pPr eaLnBrk="1" hangingPunct="1">
              <a:buClr>
                <a:srgbClr val="0000FF"/>
              </a:buClr>
              <a:buFont typeface="Arial" pitchFamily="34" charset="0"/>
              <a:buChar char="•"/>
            </a:pPr>
            <a:r>
              <a:rPr lang="en-US" dirty="0" smtClean="0">
                <a:solidFill>
                  <a:schemeClr val="tx1"/>
                </a:solidFill>
              </a:rPr>
              <a:t>SF 424 ~ </a:t>
            </a:r>
            <a:r>
              <a:rPr lang="en-US" u="sng" dirty="0" smtClean="0">
                <a:solidFill>
                  <a:schemeClr val="tx1"/>
                </a:solidFill>
              </a:rPr>
              <a:t>Research &amp; Related Application</a:t>
            </a:r>
          </a:p>
          <a:p>
            <a:pPr lvl="1" eaLnBrk="1" hangingPunct="1">
              <a:buClr>
                <a:srgbClr val="0000FF"/>
              </a:buClr>
              <a:buFont typeface="Arial" pitchFamily="34" charset="0"/>
              <a:buChar char="•"/>
            </a:pPr>
            <a:r>
              <a:rPr lang="en-US" sz="2800" dirty="0" smtClean="0">
                <a:solidFill>
                  <a:srgbClr val="0000FF"/>
                </a:solidFill>
              </a:rPr>
              <a:t>Project  / Performance Site Location(s)</a:t>
            </a:r>
          </a:p>
          <a:p>
            <a:pPr lvl="1" eaLnBrk="1" hangingPunct="1">
              <a:buClr>
                <a:srgbClr val="0000FF"/>
              </a:buClr>
              <a:buFont typeface="Arial" pitchFamily="34" charset="0"/>
              <a:buChar char="•"/>
            </a:pPr>
            <a:r>
              <a:rPr lang="en-US" sz="2800" dirty="0" smtClean="0">
                <a:solidFill>
                  <a:srgbClr val="0000FF"/>
                </a:solidFill>
              </a:rPr>
              <a:t>Other Project Information (Section 2 &amp; 2a)</a:t>
            </a:r>
          </a:p>
          <a:p>
            <a:pPr lvl="3" eaLnBrk="1" hangingPunct="1">
              <a:buClr>
                <a:srgbClr val="0000FF"/>
              </a:buClr>
              <a:buFont typeface="Arial" pitchFamily="34" charset="0"/>
              <a:buChar char="•"/>
            </a:pPr>
            <a:endParaRPr lang="en-US" sz="2800" dirty="0" smtClean="0">
              <a:solidFill>
                <a:srgbClr val="0000FF"/>
              </a:solidFill>
            </a:endParaRPr>
          </a:p>
          <a:p>
            <a:pPr eaLnBrk="1" hangingPunct="1">
              <a:buClr>
                <a:srgbClr val="0000FF"/>
              </a:buClr>
              <a:buFont typeface="Arial" pitchFamily="34" charset="0"/>
              <a:buChar char="•"/>
            </a:pPr>
            <a:r>
              <a:rPr lang="en-US" dirty="0" smtClean="0">
                <a:solidFill>
                  <a:schemeClr val="tx1"/>
                </a:solidFill>
              </a:rPr>
              <a:t>PHS 398 ~ </a:t>
            </a:r>
            <a:r>
              <a:rPr lang="en-US" u="sng" dirty="0" smtClean="0">
                <a:solidFill>
                  <a:schemeClr val="tx1"/>
                </a:solidFill>
              </a:rPr>
              <a:t>Research Plan</a:t>
            </a:r>
          </a:p>
          <a:p>
            <a:pPr lvl="1" eaLnBrk="1" hangingPunct="1">
              <a:buClr>
                <a:srgbClr val="0000FF"/>
              </a:buClr>
              <a:buFont typeface="Arial" pitchFamily="34" charset="0"/>
              <a:buChar char="•"/>
            </a:pPr>
            <a:r>
              <a:rPr lang="en-US" sz="2800" dirty="0" smtClean="0">
                <a:solidFill>
                  <a:srgbClr val="0000FF"/>
                </a:solidFill>
              </a:rPr>
              <a:t>Research Plan Attachments</a:t>
            </a:r>
          </a:p>
          <a:p>
            <a:pPr marL="979488" lvl="2" indent="-342900" eaLnBrk="1" hangingPunct="1">
              <a:buClr>
                <a:srgbClr val="0000FF"/>
              </a:buClr>
              <a:buFont typeface="Arial" pitchFamily="34" charset="0"/>
              <a:buChar char="•"/>
            </a:pPr>
            <a:r>
              <a:rPr lang="en-US" sz="2800" dirty="0" smtClean="0">
                <a:solidFill>
                  <a:schemeClr val="tx1"/>
                </a:solidFill>
              </a:rPr>
              <a:t>Other Research Plan Sections (11. Vertebrate Animals)</a:t>
            </a:r>
          </a:p>
          <a:p>
            <a:pPr marL="979488" lvl="2" indent="-342900" eaLnBrk="1" hangingPunct="1">
              <a:buClr>
                <a:srgbClr val="0000FF"/>
              </a:buClr>
              <a:buFont typeface="Arial" pitchFamily="34" charset="0"/>
              <a:buChar char="•"/>
            </a:pPr>
            <a:r>
              <a:rPr lang="en-US" sz="2800" dirty="0" smtClean="0">
                <a:solidFill>
                  <a:schemeClr val="tx1"/>
                </a:solidFill>
              </a:rPr>
              <a:t>PDF format </a:t>
            </a:r>
          </a:p>
          <a:p>
            <a:pPr marL="979488" lvl="2" indent="-342900" eaLnBrk="1" hangingPunct="1">
              <a:buClr>
                <a:srgbClr val="0000FF"/>
              </a:buClr>
              <a:buFont typeface="Arial" pitchFamily="34" charset="0"/>
              <a:buChar char="•"/>
            </a:pPr>
            <a:r>
              <a:rPr lang="en-US" sz="2800" dirty="0" smtClean="0">
                <a:solidFill>
                  <a:schemeClr val="tx1"/>
                </a:solidFill>
              </a:rPr>
              <a:t>Five Points of Vertebrate Animal Section (VAS) addressed</a:t>
            </a:r>
          </a:p>
        </p:txBody>
      </p:sp>
      <p:sp>
        <p:nvSpPr>
          <p:cNvPr id="4" name="Line 5"/>
          <p:cNvSpPr>
            <a:spLocks noChangeShapeType="1"/>
          </p:cNvSpPr>
          <p:nvPr/>
        </p:nvSpPr>
        <p:spPr bwMode="auto">
          <a:xfrm>
            <a:off x="762000" y="1371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5987119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ChangeArrowheads="1"/>
          </p:cNvSpPr>
          <p:nvPr/>
        </p:nvSpPr>
        <p:spPr bwMode="auto">
          <a:xfrm>
            <a:off x="1600200" y="-247650"/>
            <a:ext cx="9144000" cy="0"/>
          </a:xfrm>
          <a:prstGeom prst="rect">
            <a:avLst/>
          </a:prstGeom>
          <a:noFill/>
          <a:ln w="9525">
            <a:noFill/>
            <a:miter lim="800000"/>
            <a:headEnd/>
            <a:tailEnd/>
          </a:ln>
        </p:spPr>
        <p:txBody>
          <a:bodyPr>
            <a:spAutoFit/>
          </a:bodyPr>
          <a:lstStyle/>
          <a:p>
            <a:pPr algn="ctr" eaLnBrk="0" hangingPunct="0"/>
            <a:endParaRPr lang="en-US" dirty="0"/>
          </a:p>
        </p:txBody>
      </p:sp>
      <p:pic>
        <p:nvPicPr>
          <p:cNvPr id="4" name="Picture 3" descr="sf424.bmp"/>
          <p:cNvPicPr>
            <a:picLocks noChangeAspect="1"/>
          </p:cNvPicPr>
          <p:nvPr/>
        </p:nvPicPr>
        <p:blipFill>
          <a:blip r:embed="rId3" cstate="print"/>
          <a:stretch>
            <a:fillRect/>
          </a:stretch>
        </p:blipFill>
        <p:spPr>
          <a:xfrm>
            <a:off x="643467" y="822918"/>
            <a:ext cx="7997004" cy="3599985"/>
          </a:xfrm>
          <a:prstGeom prst="rect">
            <a:avLst/>
          </a:prstGeom>
        </p:spPr>
      </p:pic>
    </p:spTree>
    <p:extLst>
      <p:ext uri="{BB962C8B-B14F-4D97-AF65-F5344CB8AC3E}">
        <p14:creationId xmlns:p14="http://schemas.microsoft.com/office/powerpoint/2010/main" val="1971190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ChangeArrowheads="1"/>
          </p:cNvSpPr>
          <p:nvPr/>
        </p:nvSpPr>
        <p:spPr bwMode="auto">
          <a:xfrm>
            <a:off x="1600200" y="1981200"/>
            <a:ext cx="9144000" cy="0"/>
          </a:xfrm>
          <a:prstGeom prst="rect">
            <a:avLst/>
          </a:prstGeom>
          <a:noFill/>
          <a:ln w="9525">
            <a:noFill/>
            <a:miter lim="800000"/>
            <a:headEnd/>
            <a:tailEnd/>
          </a:ln>
        </p:spPr>
        <p:txBody>
          <a:bodyPr>
            <a:spAutoFit/>
          </a:bodyPr>
          <a:lstStyle/>
          <a:p>
            <a:pPr algn="ctr" eaLnBrk="0" hangingPunct="0"/>
            <a:endParaRPr lang="en-US" dirty="0"/>
          </a:p>
        </p:txBody>
      </p:sp>
      <p:pic>
        <p:nvPicPr>
          <p:cNvPr id="4" name="Picture 3" descr="projectperf2.bmp"/>
          <p:cNvPicPr>
            <a:picLocks noChangeAspect="1"/>
          </p:cNvPicPr>
          <p:nvPr/>
        </p:nvPicPr>
        <p:blipFill>
          <a:blip r:embed="rId3" cstate="print"/>
          <a:stretch>
            <a:fillRect/>
          </a:stretch>
        </p:blipFill>
        <p:spPr>
          <a:xfrm>
            <a:off x="465667" y="685800"/>
            <a:ext cx="8105177" cy="3711884"/>
          </a:xfrm>
          <a:prstGeom prst="rect">
            <a:avLst/>
          </a:prstGeom>
        </p:spPr>
      </p:pic>
    </p:spTree>
    <p:extLst>
      <p:ext uri="{BB962C8B-B14F-4D97-AF65-F5344CB8AC3E}">
        <p14:creationId xmlns:p14="http://schemas.microsoft.com/office/powerpoint/2010/main" val="3139003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3"/>
          <p:cNvSpPr txBox="1">
            <a:spLocks noChangeArrowheads="1"/>
          </p:cNvSpPr>
          <p:nvPr/>
        </p:nvSpPr>
        <p:spPr bwMode="auto">
          <a:xfrm>
            <a:off x="2895600" y="1066800"/>
            <a:ext cx="4419600" cy="457200"/>
          </a:xfrm>
          <a:prstGeom prst="rect">
            <a:avLst/>
          </a:prstGeom>
          <a:noFill/>
          <a:ln w="9525">
            <a:noFill/>
            <a:miter lim="800000"/>
            <a:headEnd/>
            <a:tailEnd/>
          </a:ln>
        </p:spPr>
        <p:txBody>
          <a:bodyPr>
            <a:spAutoFit/>
          </a:bodyPr>
          <a:lstStyle/>
          <a:p>
            <a:pPr>
              <a:spcBef>
                <a:spcPct val="50000"/>
              </a:spcBef>
            </a:pPr>
            <a:endParaRPr lang="en-US" sz="2400" dirty="0">
              <a:latin typeface="Times New Roman" pitchFamily="18" charset="0"/>
            </a:endParaRPr>
          </a:p>
        </p:txBody>
      </p:sp>
      <p:sp>
        <p:nvSpPr>
          <p:cNvPr id="198660" name="Text Box 14"/>
          <p:cNvSpPr txBox="1">
            <a:spLocks noChangeArrowheads="1"/>
          </p:cNvSpPr>
          <p:nvPr/>
        </p:nvSpPr>
        <p:spPr bwMode="auto">
          <a:xfrm>
            <a:off x="6934200" y="118533"/>
            <a:ext cx="4114800" cy="738664"/>
          </a:xfrm>
          <a:prstGeom prst="rect">
            <a:avLst/>
          </a:prstGeom>
          <a:noFill/>
          <a:ln w="9525">
            <a:noFill/>
            <a:miter lim="800000"/>
            <a:headEnd/>
            <a:tailEnd/>
          </a:ln>
        </p:spPr>
        <p:txBody>
          <a:bodyPr wrap="square">
            <a:spAutoFit/>
          </a:bodyPr>
          <a:lstStyle/>
          <a:p>
            <a:pPr eaLnBrk="0" hangingPunct="0"/>
            <a:r>
              <a:rPr lang="en-US" sz="2800" b="1" dirty="0">
                <a:solidFill>
                  <a:srgbClr val="0000CC"/>
                </a:solidFill>
              </a:rPr>
              <a:t>SF424</a:t>
            </a:r>
          </a:p>
          <a:p>
            <a:pPr eaLnBrk="0" hangingPunct="0"/>
            <a:r>
              <a:rPr lang="en-US" sz="1400" b="1" dirty="0">
                <a:solidFill>
                  <a:srgbClr val="0000CC"/>
                </a:solidFill>
              </a:rPr>
              <a:t>   </a:t>
            </a:r>
          </a:p>
        </p:txBody>
      </p:sp>
      <p:sp>
        <p:nvSpPr>
          <p:cNvPr id="198663" name="Text Box 17"/>
          <p:cNvSpPr txBox="1">
            <a:spLocks noChangeArrowheads="1"/>
          </p:cNvSpPr>
          <p:nvPr/>
        </p:nvSpPr>
        <p:spPr bwMode="auto">
          <a:xfrm>
            <a:off x="4403725" y="1865313"/>
            <a:ext cx="2301875" cy="915987"/>
          </a:xfrm>
          <a:prstGeom prst="rect">
            <a:avLst/>
          </a:prstGeom>
          <a:noFill/>
          <a:ln w="9525">
            <a:noFill/>
            <a:miter lim="800000"/>
            <a:headEnd/>
            <a:tailEnd/>
          </a:ln>
        </p:spPr>
        <p:txBody>
          <a:bodyPr>
            <a:spAutoFit/>
          </a:bodyPr>
          <a:lstStyle/>
          <a:p>
            <a:pPr eaLnBrk="0" hangingPunct="0"/>
            <a:r>
              <a:rPr lang="en-US" b="1" dirty="0">
                <a:solidFill>
                  <a:srgbClr val="0000FF"/>
                </a:solidFill>
              </a:rPr>
              <a:t>Grantee Information needs to be reflected </a:t>
            </a:r>
          </a:p>
        </p:txBody>
      </p:sp>
      <p:pic>
        <p:nvPicPr>
          <p:cNvPr id="9" name="Picture 8" descr="reseragc related project info.bmp"/>
          <p:cNvPicPr>
            <a:picLocks noChangeAspect="1"/>
          </p:cNvPicPr>
          <p:nvPr/>
        </p:nvPicPr>
        <p:blipFill>
          <a:blip r:embed="rId3" cstate="print"/>
          <a:stretch>
            <a:fillRect/>
          </a:stretch>
        </p:blipFill>
        <p:spPr>
          <a:xfrm>
            <a:off x="457200" y="1061673"/>
            <a:ext cx="8077200" cy="4188719"/>
          </a:xfrm>
          <a:prstGeom prst="rect">
            <a:avLst/>
          </a:prstGeom>
        </p:spPr>
      </p:pic>
      <p:sp>
        <p:nvSpPr>
          <p:cNvPr id="10" name="Oval 11"/>
          <p:cNvSpPr>
            <a:spLocks noChangeArrowheads="1"/>
          </p:cNvSpPr>
          <p:nvPr/>
        </p:nvSpPr>
        <p:spPr bwMode="auto">
          <a:xfrm>
            <a:off x="0" y="2787732"/>
            <a:ext cx="4800600" cy="2286000"/>
          </a:xfrm>
          <a:prstGeom prst="ellipse">
            <a:avLst/>
          </a:prstGeom>
          <a:noFill/>
          <a:ln w="38100">
            <a:solidFill>
              <a:srgbClr val="0000FF"/>
            </a:solidFill>
            <a:miter lim="800000"/>
            <a:headEnd/>
            <a:tailEnd/>
          </a:ln>
        </p:spPr>
        <p:txBody>
          <a:bodyPr wrap="none" anchor="ctr"/>
          <a:lstStyle/>
          <a:p>
            <a:endParaRPr lang="en-US" dirty="0"/>
          </a:p>
        </p:txBody>
      </p:sp>
      <p:sp>
        <p:nvSpPr>
          <p:cNvPr id="11" name="TextBox 10"/>
          <p:cNvSpPr txBox="1"/>
          <p:nvPr/>
        </p:nvSpPr>
        <p:spPr>
          <a:xfrm>
            <a:off x="5562600" y="3572470"/>
            <a:ext cx="2209800" cy="707886"/>
          </a:xfrm>
          <a:prstGeom prst="rect">
            <a:avLst/>
          </a:prstGeom>
          <a:noFill/>
        </p:spPr>
        <p:txBody>
          <a:bodyPr wrap="square" rtlCol="0">
            <a:spAutoFit/>
          </a:bodyPr>
          <a:lstStyle/>
          <a:p>
            <a:pPr eaLnBrk="0" hangingPunct="0"/>
            <a:r>
              <a:rPr lang="en-US" sz="2000" b="1" dirty="0" smtClean="0">
                <a:solidFill>
                  <a:srgbClr val="0000FF"/>
                </a:solidFill>
              </a:rPr>
              <a:t>Reflects grantee information </a:t>
            </a:r>
            <a:endParaRPr lang="en-US" sz="2000" b="1" dirty="0">
              <a:solidFill>
                <a:srgbClr val="0000FF"/>
              </a:solidFill>
            </a:endParaRPr>
          </a:p>
        </p:txBody>
      </p:sp>
    </p:spTree>
    <p:extLst>
      <p:ext uri="{BB962C8B-B14F-4D97-AF65-F5344CB8AC3E}">
        <p14:creationId xmlns:p14="http://schemas.microsoft.com/office/powerpoint/2010/main" val="1075534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98 research plan.bmp"/>
          <p:cNvPicPr>
            <a:picLocks noChangeAspect="1"/>
          </p:cNvPicPr>
          <p:nvPr/>
        </p:nvPicPr>
        <p:blipFill>
          <a:blip r:embed="rId3" cstate="print"/>
          <a:stretch>
            <a:fillRect/>
          </a:stretch>
        </p:blipFill>
        <p:spPr>
          <a:xfrm>
            <a:off x="1447800" y="565853"/>
            <a:ext cx="5943600" cy="5293080"/>
          </a:xfrm>
          <a:prstGeom prst="rect">
            <a:avLst/>
          </a:prstGeom>
        </p:spPr>
      </p:pic>
      <p:sp>
        <p:nvSpPr>
          <p:cNvPr id="200705" name="Rectangle 3"/>
          <p:cNvSpPr>
            <a:spLocks noChangeArrowheads="1"/>
          </p:cNvSpPr>
          <p:nvPr/>
        </p:nvSpPr>
        <p:spPr bwMode="auto">
          <a:xfrm>
            <a:off x="2052638" y="542925"/>
            <a:ext cx="9144000" cy="0"/>
          </a:xfrm>
          <a:prstGeom prst="rect">
            <a:avLst/>
          </a:prstGeom>
          <a:noFill/>
          <a:ln w="9525">
            <a:noFill/>
            <a:miter lim="800000"/>
            <a:headEnd/>
            <a:tailEnd/>
          </a:ln>
        </p:spPr>
        <p:txBody>
          <a:bodyPr>
            <a:spAutoFit/>
          </a:bodyPr>
          <a:lstStyle/>
          <a:p>
            <a:endParaRPr lang="en-US" dirty="0"/>
          </a:p>
        </p:txBody>
      </p:sp>
      <p:sp>
        <p:nvSpPr>
          <p:cNvPr id="200707" name="Oval 6"/>
          <p:cNvSpPr>
            <a:spLocks noChangeArrowheads="1"/>
          </p:cNvSpPr>
          <p:nvPr/>
        </p:nvSpPr>
        <p:spPr bwMode="auto">
          <a:xfrm>
            <a:off x="1219200" y="5096932"/>
            <a:ext cx="3352800" cy="1151467"/>
          </a:xfrm>
          <a:prstGeom prst="ellipse">
            <a:avLst/>
          </a:prstGeom>
          <a:noFill/>
          <a:ln w="57150">
            <a:solidFill>
              <a:srgbClr val="0000FF"/>
            </a:solidFill>
            <a:miter lim="800000"/>
            <a:headEnd/>
            <a:tailEnd/>
          </a:ln>
        </p:spPr>
        <p:txBody>
          <a:bodyPr wrap="none" anchor="ctr"/>
          <a:lstStyle/>
          <a:p>
            <a:pPr algn="ctr" eaLnBrk="0" hangingPunct="0"/>
            <a:endParaRPr lang="en-US" dirty="0">
              <a:solidFill>
                <a:srgbClr val="0000FF"/>
              </a:solidFill>
            </a:endParaRPr>
          </a:p>
        </p:txBody>
      </p:sp>
      <p:sp>
        <p:nvSpPr>
          <p:cNvPr id="200708" name="AutoShape 7"/>
          <p:cNvSpPr>
            <a:spLocks noChangeArrowheads="1"/>
          </p:cNvSpPr>
          <p:nvPr/>
        </p:nvSpPr>
        <p:spPr bwMode="auto">
          <a:xfrm>
            <a:off x="4800600" y="5286374"/>
            <a:ext cx="838200" cy="409575"/>
          </a:xfrm>
          <a:prstGeom prst="leftArrow">
            <a:avLst>
              <a:gd name="adj1" fmla="val 50000"/>
              <a:gd name="adj2" fmla="val 51163"/>
            </a:avLst>
          </a:prstGeom>
          <a:solidFill>
            <a:srgbClr val="0000FF"/>
          </a:solidFill>
          <a:ln w="9525">
            <a:solidFill>
              <a:schemeClr val="tx1"/>
            </a:solidFill>
            <a:miter lim="800000"/>
            <a:headEnd/>
            <a:tailEnd/>
          </a:ln>
        </p:spPr>
        <p:txBody>
          <a:bodyPr wrap="none" anchor="ctr"/>
          <a:lstStyle/>
          <a:p>
            <a:pPr algn="ctr" eaLnBrk="0" hangingPunct="0"/>
            <a:endParaRPr lang="en-US" dirty="0"/>
          </a:p>
        </p:txBody>
      </p:sp>
    </p:spTree>
    <p:extLst>
      <p:ext uri="{BB962C8B-B14F-4D97-AF65-F5344CB8AC3E}">
        <p14:creationId xmlns:p14="http://schemas.microsoft.com/office/powerpoint/2010/main" val="1177983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a:xfrm>
            <a:off x="457200" y="0"/>
            <a:ext cx="8686800" cy="1371600"/>
          </a:xfrm>
        </p:spPr>
        <p:txBody>
          <a:bodyPr/>
          <a:lstStyle/>
          <a:p>
            <a:pPr eaLnBrk="1" hangingPunct="1"/>
            <a:r>
              <a:rPr lang="en-US" sz="3600" b="0" dirty="0" smtClean="0">
                <a:solidFill>
                  <a:srgbClr val="0000FF"/>
                </a:solidFill>
              </a:rPr>
              <a:t>Grant Applicant to Address Vertebrate Animal Section (Five Points)</a:t>
            </a:r>
          </a:p>
        </p:txBody>
      </p:sp>
      <p:sp>
        <p:nvSpPr>
          <p:cNvPr id="202754" name="Rectangle 3"/>
          <p:cNvSpPr>
            <a:spLocks noGrp="1" noChangeArrowheads="1"/>
          </p:cNvSpPr>
          <p:nvPr>
            <p:ph type="body" idx="1"/>
          </p:nvPr>
        </p:nvSpPr>
        <p:spPr>
          <a:xfrm>
            <a:off x="304800" y="1371600"/>
            <a:ext cx="8610600" cy="4953000"/>
          </a:xfrm>
        </p:spPr>
        <p:txBody>
          <a:bodyPr/>
          <a:lstStyle/>
          <a:p>
            <a:pPr marL="566737" indent="-457200" eaLnBrk="1" hangingPunct="1">
              <a:spcBef>
                <a:spcPct val="45000"/>
              </a:spcBef>
              <a:spcAft>
                <a:spcPct val="15000"/>
              </a:spcAft>
              <a:buClr>
                <a:srgbClr val="0000FF"/>
              </a:buClr>
              <a:buFont typeface="+mj-lt"/>
              <a:buAutoNum type="arabicPeriod"/>
            </a:pPr>
            <a:r>
              <a:rPr lang="en-US" sz="2000" dirty="0" smtClean="0">
                <a:solidFill>
                  <a:schemeClr val="tx1"/>
                </a:solidFill>
              </a:rPr>
              <a:t>Describe proposed use and list species, strains, ages, sex, and numbers of animals to be used</a:t>
            </a:r>
          </a:p>
          <a:p>
            <a:pPr marL="566737" indent="-457200" eaLnBrk="1" hangingPunct="1">
              <a:spcBef>
                <a:spcPct val="45000"/>
              </a:spcBef>
              <a:spcAft>
                <a:spcPct val="15000"/>
              </a:spcAft>
              <a:buClr>
                <a:srgbClr val="0000FF"/>
              </a:buClr>
              <a:buFont typeface="+mj-lt"/>
              <a:buAutoNum type="arabicPeriod"/>
            </a:pPr>
            <a:r>
              <a:rPr lang="en-US" sz="2000" dirty="0" smtClean="0">
                <a:solidFill>
                  <a:schemeClr val="tx1"/>
                </a:solidFill>
              </a:rPr>
              <a:t>Justify: use, species, and numbers</a:t>
            </a:r>
          </a:p>
          <a:p>
            <a:pPr marL="566737" indent="-457200" eaLnBrk="1" hangingPunct="1">
              <a:spcBef>
                <a:spcPct val="45000"/>
              </a:spcBef>
              <a:spcAft>
                <a:spcPct val="15000"/>
              </a:spcAft>
              <a:buClr>
                <a:srgbClr val="0000FF"/>
              </a:buClr>
              <a:buFont typeface="+mj-lt"/>
              <a:buAutoNum type="arabicPeriod"/>
            </a:pPr>
            <a:r>
              <a:rPr lang="en-US" sz="2000" dirty="0" smtClean="0">
                <a:solidFill>
                  <a:schemeClr val="tx1"/>
                </a:solidFill>
              </a:rPr>
              <a:t>Veterinary care to include Performance site (separate VAS required for each Performance site)</a:t>
            </a:r>
          </a:p>
          <a:p>
            <a:pPr marL="566737" indent="-457200" eaLnBrk="1" hangingPunct="1">
              <a:spcBef>
                <a:spcPct val="45000"/>
              </a:spcBef>
              <a:spcAft>
                <a:spcPct val="15000"/>
              </a:spcAft>
              <a:buClr>
                <a:srgbClr val="0000FF"/>
              </a:buClr>
              <a:buFont typeface="+mj-lt"/>
              <a:buAutoNum type="arabicPeriod"/>
            </a:pPr>
            <a:r>
              <a:rPr lang="en-US" sz="2000" dirty="0" smtClean="0">
                <a:solidFill>
                  <a:schemeClr val="tx1"/>
                </a:solidFill>
              </a:rPr>
              <a:t>Procedures to minimize pain and distress </a:t>
            </a:r>
          </a:p>
          <a:p>
            <a:pPr lvl="1" eaLnBrk="1" hangingPunct="1">
              <a:spcBef>
                <a:spcPct val="45000"/>
              </a:spcBef>
              <a:spcAft>
                <a:spcPct val="15000"/>
              </a:spcAft>
              <a:buClr>
                <a:srgbClr val="0000FF"/>
              </a:buClr>
              <a:buFont typeface="Arial" pitchFamily="34" charset="0"/>
              <a:buChar char="•"/>
            </a:pPr>
            <a:r>
              <a:rPr lang="en-US" sz="2000" dirty="0" smtClean="0">
                <a:solidFill>
                  <a:srgbClr val="0000FF"/>
                </a:solidFill>
              </a:rPr>
              <a:t>Pain and distress will be limited to </a:t>
            </a:r>
            <a:r>
              <a:rPr lang="en-US" sz="2000" i="1" dirty="0" smtClean="0">
                <a:solidFill>
                  <a:srgbClr val="0000FF"/>
                </a:solidFill>
              </a:rPr>
              <a:t>that which is unavoidable </a:t>
            </a:r>
          </a:p>
          <a:p>
            <a:pPr lvl="1" eaLnBrk="1" hangingPunct="1">
              <a:spcBef>
                <a:spcPct val="45000"/>
              </a:spcBef>
              <a:spcAft>
                <a:spcPct val="15000"/>
              </a:spcAft>
              <a:buClr>
                <a:srgbClr val="0000FF"/>
              </a:buClr>
              <a:buFont typeface="Arial" pitchFamily="34" charset="0"/>
              <a:buChar char="•"/>
            </a:pPr>
            <a:r>
              <a:rPr lang="en-US" sz="2000" dirty="0" smtClean="0">
                <a:solidFill>
                  <a:srgbClr val="0000FF"/>
                </a:solidFill>
              </a:rPr>
              <a:t>Describe use of analgesics, anesthetics, etc.  </a:t>
            </a:r>
          </a:p>
          <a:p>
            <a:pPr marL="566737" indent="-457200" eaLnBrk="1" hangingPunct="1">
              <a:spcBef>
                <a:spcPct val="45000"/>
              </a:spcBef>
              <a:spcAft>
                <a:spcPct val="15000"/>
              </a:spcAft>
              <a:buClr>
                <a:srgbClr val="0000FF"/>
              </a:buClr>
              <a:buFont typeface="+mj-lt"/>
              <a:buAutoNum type="arabicPeriod"/>
            </a:pPr>
            <a:r>
              <a:rPr lang="en-US" sz="2000" dirty="0" smtClean="0">
                <a:solidFill>
                  <a:schemeClr val="tx1"/>
                </a:solidFill>
              </a:rPr>
              <a:t>Describe method of euthanasia</a:t>
            </a:r>
          </a:p>
          <a:p>
            <a:pPr lvl="1" eaLnBrk="1" hangingPunct="1">
              <a:spcBef>
                <a:spcPct val="45000"/>
              </a:spcBef>
              <a:spcAft>
                <a:spcPct val="15000"/>
              </a:spcAft>
              <a:buClr>
                <a:srgbClr val="0000FF"/>
              </a:buClr>
              <a:buFont typeface="Arial" pitchFamily="34" charset="0"/>
              <a:buChar char="•"/>
            </a:pPr>
            <a:r>
              <a:rPr lang="en-US" sz="2000" dirty="0" smtClean="0">
                <a:solidFill>
                  <a:srgbClr val="0000FF"/>
                </a:solidFill>
              </a:rPr>
              <a:t>Reasons for selection of method</a:t>
            </a:r>
          </a:p>
          <a:p>
            <a:pPr lvl="1" eaLnBrk="1" hangingPunct="1">
              <a:spcBef>
                <a:spcPct val="45000"/>
              </a:spcBef>
              <a:spcAft>
                <a:spcPct val="15000"/>
              </a:spcAft>
              <a:buClr>
                <a:srgbClr val="0000FF"/>
              </a:buClr>
              <a:buFont typeface="Arial" pitchFamily="34" charset="0"/>
              <a:buChar char="•"/>
            </a:pPr>
            <a:r>
              <a:rPr lang="en-US" sz="2000" dirty="0" smtClean="0">
                <a:solidFill>
                  <a:srgbClr val="0000FF"/>
                </a:solidFill>
              </a:rPr>
              <a:t>If not consistent with AVMA Guidelines - provide justification.</a:t>
            </a:r>
          </a:p>
        </p:txBody>
      </p:sp>
      <p:sp>
        <p:nvSpPr>
          <p:cNvPr id="4" name="Line 5"/>
          <p:cNvSpPr>
            <a:spLocks noChangeShapeType="1"/>
          </p:cNvSpPr>
          <p:nvPr/>
        </p:nvSpPr>
        <p:spPr bwMode="auto">
          <a:xfrm>
            <a:off x="609600" y="12192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756655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6643688" cy="962025"/>
          </a:xfrm>
        </p:spPr>
        <p:txBody>
          <a:bodyPr/>
          <a:lstStyle/>
          <a:p>
            <a:pPr eaLnBrk="1" hangingPunct="1"/>
            <a:r>
              <a:rPr lang="en-US" sz="2800" dirty="0" smtClean="0"/>
              <a:t> </a:t>
            </a:r>
            <a:r>
              <a:rPr lang="en-US" sz="3600" b="0" dirty="0" smtClean="0">
                <a:solidFill>
                  <a:srgbClr val="0000FF"/>
                </a:solidFill>
              </a:rPr>
              <a:t>OLAW Responsibilities</a:t>
            </a:r>
          </a:p>
        </p:txBody>
      </p:sp>
      <p:sp>
        <p:nvSpPr>
          <p:cNvPr id="5123" name="Rectangle 3"/>
          <p:cNvSpPr>
            <a:spLocks noGrp="1" noChangeArrowheads="1"/>
          </p:cNvSpPr>
          <p:nvPr>
            <p:ph type="body" idx="1"/>
          </p:nvPr>
        </p:nvSpPr>
        <p:spPr>
          <a:xfrm>
            <a:off x="381000" y="990600"/>
            <a:ext cx="8153400" cy="5638800"/>
          </a:xfrm>
        </p:spPr>
        <p:txBody>
          <a:bodyPr/>
          <a:lstStyle/>
          <a:p>
            <a:pPr eaLnBrk="1" hangingPunct="1">
              <a:lnSpc>
                <a:spcPct val="90000"/>
              </a:lnSpc>
              <a:spcBef>
                <a:spcPct val="40000"/>
              </a:spcBef>
              <a:buClr>
                <a:schemeClr val="accent2"/>
              </a:buClr>
            </a:pPr>
            <a:r>
              <a:rPr lang="en-US" dirty="0" smtClean="0">
                <a:solidFill>
                  <a:schemeClr val="tx1"/>
                </a:solidFill>
              </a:rPr>
              <a:t>Oversee implementation of PHS Policy</a:t>
            </a:r>
          </a:p>
          <a:p>
            <a:pPr eaLnBrk="1" hangingPunct="1">
              <a:lnSpc>
                <a:spcPct val="90000"/>
              </a:lnSpc>
              <a:spcBef>
                <a:spcPct val="40000"/>
              </a:spcBef>
              <a:buClr>
                <a:schemeClr val="accent2"/>
              </a:buClr>
            </a:pPr>
            <a:r>
              <a:rPr lang="en-US" dirty="0" smtClean="0">
                <a:solidFill>
                  <a:schemeClr val="tx1"/>
                </a:solidFill>
              </a:rPr>
              <a:t>Provide interpretation and guidance</a:t>
            </a:r>
          </a:p>
          <a:p>
            <a:pPr eaLnBrk="1" hangingPunct="1">
              <a:lnSpc>
                <a:spcPct val="90000"/>
              </a:lnSpc>
              <a:spcBef>
                <a:spcPct val="40000"/>
              </a:spcBef>
              <a:buClr>
                <a:schemeClr val="accent2"/>
              </a:buClr>
            </a:pPr>
            <a:r>
              <a:rPr lang="en-US" dirty="0" smtClean="0">
                <a:solidFill>
                  <a:schemeClr val="tx1"/>
                </a:solidFill>
              </a:rPr>
              <a:t>Negotiate Animal Welfare Assurances</a:t>
            </a:r>
          </a:p>
          <a:p>
            <a:pPr eaLnBrk="1" hangingPunct="1">
              <a:lnSpc>
                <a:spcPct val="90000"/>
              </a:lnSpc>
              <a:spcBef>
                <a:spcPct val="40000"/>
              </a:spcBef>
              <a:buClr>
                <a:schemeClr val="accent2"/>
              </a:buClr>
            </a:pPr>
            <a:r>
              <a:rPr lang="en-US" dirty="0" smtClean="0">
                <a:solidFill>
                  <a:schemeClr val="tx1"/>
                </a:solidFill>
              </a:rPr>
              <a:t>Evaluate compliance</a:t>
            </a:r>
          </a:p>
          <a:p>
            <a:pPr lvl="1" eaLnBrk="1" hangingPunct="1">
              <a:lnSpc>
                <a:spcPct val="90000"/>
              </a:lnSpc>
              <a:spcBef>
                <a:spcPct val="40000"/>
              </a:spcBef>
              <a:buFontTx/>
              <a:buChar char="•"/>
            </a:pPr>
            <a:r>
              <a:rPr lang="en-US" sz="2400" dirty="0" smtClean="0">
                <a:solidFill>
                  <a:schemeClr val="tx1"/>
                </a:solidFill>
              </a:rPr>
              <a:t>Institutional self reporting</a:t>
            </a:r>
          </a:p>
          <a:p>
            <a:pPr lvl="1" eaLnBrk="1" hangingPunct="1">
              <a:lnSpc>
                <a:spcPct val="90000"/>
              </a:lnSpc>
              <a:spcBef>
                <a:spcPct val="40000"/>
              </a:spcBef>
              <a:buFontTx/>
              <a:buChar char="•"/>
            </a:pPr>
            <a:r>
              <a:rPr lang="en-US" sz="2400" dirty="0" smtClean="0">
                <a:solidFill>
                  <a:schemeClr val="tx1"/>
                </a:solidFill>
              </a:rPr>
              <a:t>Third party allegations</a:t>
            </a:r>
          </a:p>
          <a:p>
            <a:pPr eaLnBrk="1" hangingPunct="1">
              <a:lnSpc>
                <a:spcPct val="90000"/>
              </a:lnSpc>
              <a:spcBef>
                <a:spcPct val="40000"/>
              </a:spcBef>
              <a:buClr>
                <a:schemeClr val="accent2"/>
              </a:buClr>
            </a:pPr>
            <a:r>
              <a:rPr lang="en-US" dirty="0" smtClean="0">
                <a:solidFill>
                  <a:schemeClr val="tx1"/>
                </a:solidFill>
              </a:rPr>
              <a:t>Educational activities</a:t>
            </a:r>
          </a:p>
          <a:p>
            <a:pPr lvl="1" eaLnBrk="1" hangingPunct="1">
              <a:lnSpc>
                <a:spcPct val="90000"/>
              </a:lnSpc>
              <a:spcBef>
                <a:spcPct val="40000"/>
              </a:spcBef>
              <a:buFontTx/>
              <a:buChar char="•"/>
            </a:pPr>
            <a:r>
              <a:rPr lang="en-US" sz="2400" dirty="0" smtClean="0">
                <a:solidFill>
                  <a:schemeClr val="tx1"/>
                </a:solidFill>
              </a:rPr>
              <a:t>Workshops</a:t>
            </a:r>
          </a:p>
          <a:p>
            <a:pPr lvl="1" eaLnBrk="1" hangingPunct="1">
              <a:lnSpc>
                <a:spcPct val="90000"/>
              </a:lnSpc>
              <a:spcBef>
                <a:spcPct val="40000"/>
              </a:spcBef>
              <a:buFontTx/>
              <a:buChar char="•"/>
            </a:pPr>
            <a:r>
              <a:rPr lang="en-US" sz="2400" dirty="0" smtClean="0">
                <a:solidFill>
                  <a:schemeClr val="tx1"/>
                </a:solidFill>
              </a:rPr>
              <a:t>Resources</a:t>
            </a:r>
          </a:p>
          <a:p>
            <a:pPr lvl="1" eaLnBrk="1" hangingPunct="1">
              <a:lnSpc>
                <a:spcPct val="90000"/>
              </a:lnSpc>
              <a:spcBef>
                <a:spcPct val="40000"/>
              </a:spcBef>
              <a:buFontTx/>
              <a:buChar char="•"/>
            </a:pPr>
            <a:r>
              <a:rPr lang="en-US" sz="2400" dirty="0" smtClean="0">
                <a:solidFill>
                  <a:schemeClr val="tx1"/>
                </a:solidFill>
              </a:rPr>
              <a:t>Training sessions</a:t>
            </a:r>
          </a:p>
          <a:p>
            <a:pPr lvl="1" eaLnBrk="1" hangingPunct="1">
              <a:lnSpc>
                <a:spcPct val="90000"/>
              </a:lnSpc>
              <a:spcBef>
                <a:spcPct val="40000"/>
              </a:spcBef>
              <a:buFontTx/>
              <a:buChar char="•"/>
            </a:pPr>
            <a:r>
              <a:rPr lang="en-US" sz="2400" dirty="0" smtClean="0">
                <a:solidFill>
                  <a:schemeClr val="tx1"/>
                </a:solidFill>
              </a:rPr>
              <a:t>Webinars</a:t>
            </a:r>
          </a:p>
          <a:p>
            <a:pPr eaLnBrk="1" hangingPunct="1">
              <a:lnSpc>
                <a:spcPct val="90000"/>
              </a:lnSpc>
              <a:spcBef>
                <a:spcPct val="40000"/>
              </a:spcBef>
              <a:buClr>
                <a:srgbClr val="FF9900"/>
              </a:buClr>
            </a:pPr>
            <a:endParaRPr lang="en-US" dirty="0" smtClean="0">
              <a:solidFill>
                <a:srgbClr val="0000FF"/>
              </a:solidFill>
            </a:endParaRPr>
          </a:p>
        </p:txBody>
      </p:sp>
      <p:sp>
        <p:nvSpPr>
          <p:cNvPr id="4" name="Line 5"/>
          <p:cNvSpPr>
            <a:spLocks noChangeShapeType="1"/>
          </p:cNvSpPr>
          <p:nvPr/>
        </p:nvSpPr>
        <p:spPr bwMode="auto">
          <a:xfrm>
            <a:off x="914400" y="831273"/>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6772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686800" cy="1143000"/>
          </a:xfrm>
        </p:spPr>
        <p:txBody>
          <a:bodyPr/>
          <a:lstStyle/>
          <a:p>
            <a:pPr algn="l" eaLnBrk="1" hangingPunct="1"/>
            <a:r>
              <a:rPr lang="en-US" sz="3600" b="0" dirty="0" smtClean="0">
                <a:solidFill>
                  <a:srgbClr val="FFC000"/>
                </a:solidFill>
              </a:rPr>
              <a:t> </a:t>
            </a:r>
            <a:r>
              <a:rPr lang="en-US" sz="3600" b="0" dirty="0" smtClean="0">
                <a:solidFill>
                  <a:srgbClr val="0000FF"/>
                </a:solidFill>
              </a:rPr>
              <a:t>VAS Worksheet Purpose</a:t>
            </a:r>
          </a:p>
        </p:txBody>
      </p:sp>
      <p:sp>
        <p:nvSpPr>
          <p:cNvPr id="25603" name="Rectangle 3"/>
          <p:cNvSpPr>
            <a:spLocks noGrp="1" noChangeArrowheads="1"/>
          </p:cNvSpPr>
          <p:nvPr>
            <p:ph type="body" idx="1"/>
          </p:nvPr>
        </p:nvSpPr>
        <p:spPr>
          <a:xfrm>
            <a:off x="152400" y="1295400"/>
            <a:ext cx="8763000" cy="4964113"/>
          </a:xfrm>
        </p:spPr>
        <p:txBody>
          <a:bodyPr/>
          <a:lstStyle/>
          <a:p>
            <a:pPr eaLnBrk="1" hangingPunct="1">
              <a:buClr>
                <a:srgbClr val="0000FF"/>
              </a:buClr>
            </a:pPr>
            <a:r>
              <a:rPr lang="en-US" dirty="0" smtClean="0">
                <a:solidFill>
                  <a:schemeClr val="tx1"/>
                </a:solidFill>
              </a:rPr>
              <a:t>Help applicant to include needed information to address animal welfare</a:t>
            </a:r>
          </a:p>
          <a:p>
            <a:pPr eaLnBrk="1" hangingPunct="1">
              <a:buClr>
                <a:srgbClr val="0000FF"/>
              </a:buClr>
            </a:pPr>
            <a:r>
              <a:rPr lang="en-US" dirty="0" smtClean="0">
                <a:solidFill>
                  <a:schemeClr val="tx1"/>
                </a:solidFill>
              </a:rPr>
              <a:t>Help reviewer determine if the applicant has appropriately addressed the required five points</a:t>
            </a:r>
          </a:p>
          <a:p>
            <a:pPr eaLnBrk="1" hangingPunct="1">
              <a:buClr>
                <a:srgbClr val="0000FF"/>
              </a:buClr>
            </a:pPr>
            <a:r>
              <a:rPr lang="en-US" dirty="0" smtClean="0">
                <a:solidFill>
                  <a:schemeClr val="tx1"/>
                </a:solidFill>
              </a:rPr>
              <a:t>Ensure weaknesses identified during review are included in the summary statement and addressed prior to award </a:t>
            </a:r>
          </a:p>
          <a:p>
            <a:pPr eaLnBrk="1" hangingPunct="1">
              <a:buClr>
                <a:srgbClr val="0000FF"/>
              </a:buClr>
            </a:pPr>
            <a:r>
              <a:rPr lang="en-US" dirty="0" smtClean="0">
                <a:solidFill>
                  <a:schemeClr val="tx1"/>
                </a:solidFill>
              </a:rPr>
              <a:t>Encourage consistency in review</a:t>
            </a:r>
          </a:p>
          <a:p>
            <a:pPr marL="109537" indent="0" eaLnBrk="1" hangingPunct="1">
              <a:buClr>
                <a:srgbClr val="0000FF"/>
              </a:buClr>
              <a:buNone/>
            </a:pPr>
            <a:r>
              <a:rPr lang="en-US" dirty="0" smtClean="0">
                <a:solidFill>
                  <a:schemeClr val="tx1"/>
                </a:solidFill>
              </a:rPr>
              <a:t>	</a:t>
            </a:r>
          </a:p>
          <a:p>
            <a:pPr>
              <a:buClr>
                <a:srgbClr val="0000FF"/>
              </a:buClr>
            </a:pPr>
            <a:r>
              <a:rPr lang="en-US" dirty="0">
                <a:solidFill>
                  <a:srgbClr val="0000FF"/>
                </a:solidFill>
              </a:rPr>
              <a:t>http://grants.nih.gov/grants/olaw/VAScontracts.pdf</a:t>
            </a:r>
          </a:p>
          <a:p>
            <a:pPr eaLnBrk="1" hangingPunct="1">
              <a:buClr>
                <a:srgbClr val="0000FF"/>
              </a:buClr>
            </a:pPr>
            <a:endParaRPr lang="en-US" dirty="0" smtClean="0"/>
          </a:p>
        </p:txBody>
      </p:sp>
      <p:sp>
        <p:nvSpPr>
          <p:cNvPr id="4" name="Line 5"/>
          <p:cNvSpPr>
            <a:spLocks noChangeShapeType="1"/>
          </p:cNvSpPr>
          <p:nvPr/>
        </p:nvSpPr>
        <p:spPr bwMode="auto">
          <a:xfrm>
            <a:off x="997527" y="9144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97655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27709"/>
            <a:ext cx="9601200" cy="1295400"/>
          </a:xfrm>
        </p:spPr>
        <p:txBody>
          <a:bodyPr/>
          <a:lstStyle/>
          <a:p>
            <a:pPr eaLnBrk="1" hangingPunct="1"/>
            <a:r>
              <a:rPr lang="en-US" sz="3600" b="0" dirty="0" smtClean="0">
                <a:solidFill>
                  <a:srgbClr val="0000FF"/>
                </a:solidFill>
              </a:rPr>
              <a:t>VAS Review by OLAW</a:t>
            </a:r>
          </a:p>
        </p:txBody>
      </p:sp>
      <p:sp>
        <p:nvSpPr>
          <p:cNvPr id="30723" name="Rectangle 3"/>
          <p:cNvSpPr>
            <a:spLocks noGrp="1" noChangeArrowheads="1"/>
          </p:cNvSpPr>
          <p:nvPr>
            <p:ph type="body" idx="1"/>
          </p:nvPr>
        </p:nvSpPr>
        <p:spPr>
          <a:xfrm>
            <a:off x="228600" y="1066800"/>
            <a:ext cx="8763000" cy="5105400"/>
          </a:xfrm>
        </p:spPr>
        <p:txBody>
          <a:bodyPr/>
          <a:lstStyle/>
          <a:p>
            <a:pPr eaLnBrk="1" hangingPunct="1">
              <a:buClr>
                <a:srgbClr val="0000FF"/>
              </a:buClr>
              <a:buFont typeface="Arial" pitchFamily="34" charset="0"/>
              <a:buChar char="•"/>
            </a:pPr>
            <a:r>
              <a:rPr lang="en-US" dirty="0" smtClean="0">
                <a:solidFill>
                  <a:schemeClr val="tx1"/>
                </a:solidFill>
              </a:rPr>
              <a:t>Assurance Officer reviews VAS for grants and contracts submitted to OLAW with request for:</a:t>
            </a:r>
          </a:p>
          <a:p>
            <a:pPr lvl="1" eaLnBrk="1" hangingPunct="1">
              <a:buClr>
                <a:srgbClr val="0000FF"/>
              </a:buClr>
              <a:buFont typeface="Arial" pitchFamily="34" charset="0"/>
              <a:buChar char="•"/>
            </a:pPr>
            <a:r>
              <a:rPr lang="en-US" sz="2800" dirty="0" smtClean="0">
                <a:solidFill>
                  <a:srgbClr val="0000FF"/>
                </a:solidFill>
              </a:rPr>
              <a:t>Assurance</a:t>
            </a:r>
          </a:p>
          <a:p>
            <a:pPr lvl="1" eaLnBrk="1" hangingPunct="1">
              <a:buClr>
                <a:srgbClr val="0000FF"/>
              </a:buClr>
              <a:buFont typeface="Arial" pitchFamily="34" charset="0"/>
              <a:buChar char="•"/>
            </a:pPr>
            <a:r>
              <a:rPr lang="en-US" sz="2800" dirty="0" smtClean="0">
                <a:solidFill>
                  <a:srgbClr val="0000FF"/>
                </a:solidFill>
              </a:rPr>
              <a:t>or resolution of animal welfare concerns.</a:t>
            </a:r>
          </a:p>
          <a:p>
            <a:pPr eaLnBrk="1" hangingPunct="1">
              <a:buClr>
                <a:srgbClr val="0000FF"/>
              </a:buClr>
              <a:buFont typeface="Arial" pitchFamily="34" charset="0"/>
              <a:buChar char="•"/>
            </a:pPr>
            <a:r>
              <a:rPr lang="en-US" dirty="0" smtClean="0">
                <a:solidFill>
                  <a:schemeClr val="tx1"/>
                </a:solidFill>
              </a:rPr>
              <a:t>Assurance Officer reviews and accepts VAS or requests additional information be provided. </a:t>
            </a:r>
          </a:p>
          <a:p>
            <a:pPr eaLnBrk="1" hangingPunct="1">
              <a:buClr>
                <a:srgbClr val="0000FF"/>
              </a:buClr>
              <a:buFont typeface="Arial" pitchFamily="34" charset="0"/>
              <a:buChar char="•"/>
            </a:pPr>
            <a:r>
              <a:rPr lang="en-US" dirty="0" smtClean="0">
                <a:solidFill>
                  <a:schemeClr val="tx1"/>
                </a:solidFill>
              </a:rPr>
              <a:t>OLAW administrative personnel send Specialist questions to provide to PI for response. </a:t>
            </a:r>
          </a:p>
          <a:p>
            <a:pPr eaLnBrk="1" hangingPunct="1">
              <a:buClr>
                <a:srgbClr val="0000FF"/>
              </a:buClr>
              <a:buFont typeface="Arial" pitchFamily="34" charset="0"/>
              <a:buChar char="•"/>
            </a:pPr>
            <a:r>
              <a:rPr lang="en-US" dirty="0" smtClean="0">
                <a:solidFill>
                  <a:schemeClr val="tx1"/>
                </a:solidFill>
              </a:rPr>
              <a:t>Specialist gets PO or Grants </a:t>
            </a:r>
            <a:r>
              <a:rPr lang="en-US" dirty="0">
                <a:solidFill>
                  <a:schemeClr val="tx1"/>
                </a:solidFill>
              </a:rPr>
              <a:t>O</a:t>
            </a:r>
            <a:r>
              <a:rPr lang="en-US" dirty="0" smtClean="0">
                <a:solidFill>
                  <a:schemeClr val="tx1"/>
                </a:solidFill>
              </a:rPr>
              <a:t>fficer approval for updated VAS and sends to OLAW Division of Assurance email box for review and acceptance.  </a:t>
            </a:r>
          </a:p>
        </p:txBody>
      </p:sp>
      <p:sp>
        <p:nvSpPr>
          <p:cNvPr id="4" name="Line 5"/>
          <p:cNvSpPr>
            <a:spLocks noChangeShapeType="1"/>
          </p:cNvSpPr>
          <p:nvPr/>
        </p:nvSpPr>
        <p:spPr bwMode="auto">
          <a:xfrm>
            <a:off x="914400" y="1032164"/>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17640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304800"/>
            <a:ext cx="8458200" cy="1143000"/>
          </a:xfrm>
        </p:spPr>
        <p:txBody>
          <a:bodyPr/>
          <a:lstStyle/>
          <a:p>
            <a:pPr algn="l" eaLnBrk="1" hangingPunct="1">
              <a:lnSpc>
                <a:spcPct val="90000"/>
              </a:lnSpc>
            </a:pPr>
            <a:r>
              <a:rPr lang="en-US" sz="3600" b="0" dirty="0" smtClean="0">
                <a:solidFill>
                  <a:srgbClr val="0000FF"/>
                </a:solidFill>
              </a:rPr>
              <a:t>Funding Component (IC) and Peer Review Responsibilities</a:t>
            </a:r>
          </a:p>
        </p:txBody>
      </p:sp>
      <p:sp>
        <p:nvSpPr>
          <p:cNvPr id="31747" name="Rectangle 3"/>
          <p:cNvSpPr>
            <a:spLocks noGrp="1" noChangeArrowheads="1"/>
          </p:cNvSpPr>
          <p:nvPr>
            <p:ph type="body" idx="1"/>
          </p:nvPr>
        </p:nvSpPr>
        <p:spPr>
          <a:xfrm>
            <a:off x="228600" y="1600200"/>
            <a:ext cx="8686800" cy="4583112"/>
          </a:xfrm>
        </p:spPr>
        <p:txBody>
          <a:bodyPr/>
          <a:lstStyle/>
          <a:p>
            <a:pPr eaLnBrk="1" hangingPunct="1">
              <a:lnSpc>
                <a:spcPct val="95000"/>
              </a:lnSpc>
              <a:spcBef>
                <a:spcPct val="10000"/>
              </a:spcBef>
              <a:spcAft>
                <a:spcPct val="40000"/>
              </a:spcAft>
              <a:buClr>
                <a:srgbClr val="0000FF"/>
              </a:buClr>
            </a:pPr>
            <a:r>
              <a:rPr lang="en-US" dirty="0" smtClean="0">
                <a:solidFill>
                  <a:schemeClr val="tx1"/>
                </a:solidFill>
              </a:rPr>
              <a:t>Consideration of animal welfare in the grant proposal should be evaluated (Review of VAS)</a:t>
            </a:r>
            <a:endParaRPr lang="en-US" dirty="0" smtClean="0">
              <a:solidFill>
                <a:srgbClr val="0000FF"/>
              </a:solidFill>
            </a:endParaRPr>
          </a:p>
          <a:p>
            <a:pPr eaLnBrk="1" hangingPunct="1">
              <a:lnSpc>
                <a:spcPct val="95000"/>
              </a:lnSpc>
              <a:spcBef>
                <a:spcPct val="10000"/>
              </a:spcBef>
              <a:spcAft>
                <a:spcPct val="40000"/>
              </a:spcAft>
              <a:buClr>
                <a:srgbClr val="0000FF"/>
              </a:buClr>
            </a:pPr>
            <a:r>
              <a:rPr lang="en-US" dirty="0" smtClean="0">
                <a:solidFill>
                  <a:schemeClr val="tx1"/>
                </a:solidFill>
              </a:rPr>
              <a:t>If evaluation identifies concerns with animal care and use, the concerns must be resolved prior to funding </a:t>
            </a:r>
            <a:r>
              <a:rPr lang="en-US" dirty="0" smtClean="0">
                <a:solidFill>
                  <a:srgbClr val="0000FF"/>
                </a:solidFill>
              </a:rPr>
              <a:t>(Animal Welfare Concerns)</a:t>
            </a:r>
          </a:p>
          <a:p>
            <a:pPr eaLnBrk="1" hangingPunct="1">
              <a:lnSpc>
                <a:spcPct val="95000"/>
              </a:lnSpc>
              <a:spcBef>
                <a:spcPct val="10000"/>
              </a:spcBef>
              <a:spcAft>
                <a:spcPct val="40000"/>
              </a:spcAft>
              <a:buClr>
                <a:srgbClr val="0000FF"/>
              </a:buClr>
            </a:pPr>
            <a:r>
              <a:rPr lang="en-US" dirty="0" smtClean="0">
                <a:solidFill>
                  <a:schemeClr val="tx1"/>
                </a:solidFill>
              </a:rPr>
              <a:t>Ensure that institution has an Assurance </a:t>
            </a:r>
          </a:p>
          <a:p>
            <a:pPr eaLnBrk="1" hangingPunct="1">
              <a:lnSpc>
                <a:spcPct val="95000"/>
              </a:lnSpc>
              <a:spcBef>
                <a:spcPct val="10000"/>
              </a:spcBef>
              <a:spcAft>
                <a:spcPct val="40000"/>
              </a:spcAft>
              <a:buClr>
                <a:srgbClr val="0000FF"/>
              </a:buClr>
            </a:pPr>
            <a:r>
              <a:rPr lang="en-US" dirty="0" smtClean="0">
                <a:solidFill>
                  <a:schemeClr val="tx1"/>
                </a:solidFill>
              </a:rPr>
              <a:t>If no Assurance, Grants Management requests that OLAW negotiate Assurance</a:t>
            </a:r>
          </a:p>
          <a:p>
            <a:pPr eaLnBrk="1" hangingPunct="1">
              <a:lnSpc>
                <a:spcPct val="95000"/>
              </a:lnSpc>
              <a:spcBef>
                <a:spcPct val="10000"/>
              </a:spcBef>
              <a:spcAft>
                <a:spcPct val="40000"/>
              </a:spcAft>
              <a:buClr>
                <a:srgbClr val="0000FF"/>
              </a:buClr>
            </a:pPr>
            <a:r>
              <a:rPr lang="en-US" dirty="0" smtClean="0">
                <a:solidFill>
                  <a:schemeClr val="tx1"/>
                </a:solidFill>
              </a:rPr>
              <a:t>Verify IACUC approval – valid date for 3 yrs.</a:t>
            </a:r>
          </a:p>
          <a:p>
            <a:pPr eaLnBrk="1" hangingPunct="1">
              <a:lnSpc>
                <a:spcPct val="95000"/>
              </a:lnSpc>
              <a:spcBef>
                <a:spcPct val="10000"/>
              </a:spcBef>
              <a:spcAft>
                <a:spcPct val="40000"/>
              </a:spcAft>
              <a:buClr>
                <a:srgbClr val="FF9933"/>
              </a:buClr>
            </a:pPr>
            <a:endParaRPr lang="en-US" dirty="0" smtClean="0"/>
          </a:p>
          <a:p>
            <a:pPr eaLnBrk="1" hangingPunct="1">
              <a:lnSpc>
                <a:spcPct val="95000"/>
              </a:lnSpc>
              <a:spcBef>
                <a:spcPct val="10000"/>
              </a:spcBef>
              <a:spcAft>
                <a:spcPct val="40000"/>
              </a:spcAft>
              <a:buFontTx/>
              <a:buNone/>
            </a:pPr>
            <a:r>
              <a:rPr lang="en-US" sz="2000" dirty="0" smtClean="0"/>
              <a:t>				 </a:t>
            </a:r>
          </a:p>
        </p:txBody>
      </p:sp>
      <p:sp>
        <p:nvSpPr>
          <p:cNvPr id="4" name="Line 5"/>
          <p:cNvSpPr>
            <a:spLocks noChangeShapeType="1"/>
          </p:cNvSpPr>
          <p:nvPr/>
        </p:nvSpPr>
        <p:spPr bwMode="auto">
          <a:xfrm>
            <a:off x="1066800" y="1413164"/>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36820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idx="4294967295"/>
          </p:nvPr>
        </p:nvSpPr>
        <p:spPr>
          <a:xfrm>
            <a:off x="304800" y="-34925"/>
            <a:ext cx="9067800" cy="1635125"/>
          </a:xfrm>
        </p:spPr>
        <p:txBody>
          <a:bodyPr/>
          <a:lstStyle/>
          <a:p>
            <a:r>
              <a:rPr lang="en-US" sz="3600" dirty="0">
                <a:solidFill>
                  <a:srgbClr val="0000FF"/>
                </a:solidFill>
                <a:latin typeface="Arial" pitchFamily="34" charset="0"/>
                <a:cs typeface="Arial" pitchFamily="34" charset="0"/>
              </a:rPr>
              <a:t>NIH Regional Seminar on </a:t>
            </a:r>
            <a:r>
              <a:rPr lang="en-US" sz="3600" dirty="0" smtClean="0">
                <a:solidFill>
                  <a:srgbClr val="0000FF"/>
                </a:solidFill>
                <a:latin typeface="Arial" pitchFamily="34" charset="0"/>
                <a:cs typeface="Arial" pitchFamily="34" charset="0"/>
              </a:rPr>
              <a:t>Program </a:t>
            </a:r>
            <a:br>
              <a:rPr lang="en-US" sz="3600" dirty="0" smtClean="0">
                <a:solidFill>
                  <a:srgbClr val="0000FF"/>
                </a:solidFill>
                <a:latin typeface="Arial" pitchFamily="34" charset="0"/>
                <a:cs typeface="Arial" pitchFamily="34" charset="0"/>
              </a:rPr>
            </a:br>
            <a:r>
              <a:rPr lang="en-US" sz="3600" dirty="0" smtClean="0">
                <a:solidFill>
                  <a:srgbClr val="0000FF"/>
                </a:solidFill>
                <a:latin typeface="Arial" pitchFamily="34" charset="0"/>
                <a:cs typeface="Arial" pitchFamily="34" charset="0"/>
              </a:rPr>
              <a:t>Funding </a:t>
            </a:r>
            <a:r>
              <a:rPr lang="en-US" sz="3600" dirty="0">
                <a:solidFill>
                  <a:srgbClr val="0000FF"/>
                </a:solidFill>
                <a:latin typeface="Arial" pitchFamily="34" charset="0"/>
                <a:cs typeface="Arial" pitchFamily="34" charset="0"/>
              </a:rPr>
              <a:t>and Grants Administration</a:t>
            </a:r>
            <a:endParaRPr lang="en-US" sz="3600" b="1" dirty="0" smtClean="0">
              <a:solidFill>
                <a:srgbClr val="0000FF"/>
              </a:solidFill>
              <a:latin typeface="Arial" pitchFamily="34" charset="0"/>
            </a:endParaRPr>
          </a:p>
        </p:txBody>
      </p:sp>
      <p:sp>
        <p:nvSpPr>
          <p:cNvPr id="9219" name="Rectangle 3"/>
          <p:cNvSpPr>
            <a:spLocks noGrp="1" noChangeArrowheads="1"/>
          </p:cNvSpPr>
          <p:nvPr>
            <p:ph type="subTitle" idx="4294967295"/>
          </p:nvPr>
        </p:nvSpPr>
        <p:spPr>
          <a:xfrm>
            <a:off x="381000" y="1676400"/>
            <a:ext cx="8610600" cy="3886200"/>
          </a:xfrm>
        </p:spPr>
        <p:txBody>
          <a:bodyPr rtlCol="0">
            <a:noAutofit/>
          </a:bodyPr>
          <a:lstStyle/>
          <a:p>
            <a:pPr marL="0" indent="0" fontAlgn="auto">
              <a:lnSpc>
                <a:spcPct val="90000"/>
              </a:lnSpc>
              <a:spcAft>
                <a:spcPts val="0"/>
              </a:spcAft>
              <a:buNone/>
              <a:defRPr/>
            </a:pPr>
            <a:r>
              <a:rPr lang="en-US" sz="3200" dirty="0" smtClean="0">
                <a:latin typeface="Arial" pitchFamily="34" charset="0"/>
                <a:cs typeface="Arial" pitchFamily="34" charset="0"/>
              </a:rPr>
              <a:t>Research </a:t>
            </a:r>
            <a:r>
              <a:rPr lang="en-US" sz="3200" dirty="0">
                <a:latin typeface="Arial" pitchFamily="34" charset="0"/>
                <a:cs typeface="Arial" pitchFamily="34" charset="0"/>
              </a:rPr>
              <a:t>Involving Animals</a:t>
            </a:r>
            <a:br>
              <a:rPr lang="en-US" sz="3200" dirty="0">
                <a:latin typeface="Arial" pitchFamily="34" charset="0"/>
                <a:cs typeface="Arial" pitchFamily="34" charset="0"/>
              </a:rPr>
            </a:br>
            <a:r>
              <a:rPr lang="en-US" sz="3200" dirty="0">
                <a:latin typeface="Arial" pitchFamily="34" charset="0"/>
                <a:cs typeface="Arial" pitchFamily="34" charset="0"/>
              </a:rPr>
              <a:t>Office of Laboratory Animal Welfare (OLAW)</a:t>
            </a:r>
          </a:p>
          <a:p>
            <a:pPr marL="0" indent="0" fontAlgn="auto">
              <a:lnSpc>
                <a:spcPct val="90000"/>
              </a:lnSpc>
              <a:spcAft>
                <a:spcPts val="0"/>
              </a:spcAft>
              <a:buNone/>
              <a:defRPr/>
            </a:pPr>
            <a:endParaRPr lang="en-US" sz="1800" dirty="0" smtClean="0">
              <a:solidFill>
                <a:srgbClr val="333333"/>
              </a:solidFill>
              <a:latin typeface="Arial" pitchFamily="34" charset="0"/>
              <a:cs typeface="Arial" pitchFamily="34" charset="0"/>
            </a:endParaRP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Barton Weick, </a:t>
            </a:r>
            <a:r>
              <a:rPr lang="en-US" sz="2600" dirty="0" smtClean="0">
                <a:solidFill>
                  <a:srgbClr val="333333"/>
                </a:solidFill>
                <a:latin typeface="Arial" pitchFamily="34" charset="0"/>
                <a:cs typeface="Arial" pitchFamily="34" charset="0"/>
              </a:rPr>
              <a:t>MS, DVM</a:t>
            </a:r>
            <a:r>
              <a:rPr lang="en-US" sz="2600" dirty="0" smtClean="0">
                <a:solidFill>
                  <a:srgbClr val="333333"/>
                </a:solidFill>
                <a:latin typeface="Arial" pitchFamily="34" charset="0"/>
                <a:cs typeface="Arial" pitchFamily="34" charset="0"/>
              </a:rPr>
              <a:t>, </a:t>
            </a:r>
            <a:r>
              <a:rPr lang="en-US" sz="2600" dirty="0" smtClean="0">
                <a:solidFill>
                  <a:srgbClr val="333333"/>
                </a:solidFill>
                <a:latin typeface="Arial" pitchFamily="34" charset="0"/>
                <a:cs typeface="Arial" pitchFamily="34" charset="0"/>
              </a:rPr>
              <a:t>PhD, DACLAM</a:t>
            </a:r>
            <a:endParaRPr lang="en-US" sz="2600" dirty="0" smtClean="0">
              <a:solidFill>
                <a:srgbClr val="333333"/>
              </a:solidFill>
              <a:latin typeface="Arial" pitchFamily="34" charset="0"/>
              <a:cs typeface="Arial" pitchFamily="34" charset="0"/>
            </a:endParaRP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Animal Welfare Program Specialist, </a:t>
            </a: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Division of Compliance Oversight </a:t>
            </a:r>
          </a:p>
          <a:p>
            <a:pPr marL="0" indent="0" fontAlgn="auto">
              <a:lnSpc>
                <a:spcPct val="90000"/>
              </a:lnSpc>
              <a:spcAft>
                <a:spcPts val="0"/>
              </a:spcAft>
              <a:buNone/>
              <a:defRPr/>
            </a:pPr>
            <a:endParaRPr lang="en-US" sz="2600" dirty="0" smtClean="0">
              <a:solidFill>
                <a:srgbClr val="333333"/>
              </a:solidFill>
              <a:latin typeface="Arial" pitchFamily="34" charset="0"/>
              <a:cs typeface="Arial" pitchFamily="34" charset="0"/>
            </a:endParaRP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Office of Laboratory Animal Welfare</a:t>
            </a:r>
          </a:p>
          <a:p>
            <a:pPr marL="0" indent="0" fontAlgn="auto">
              <a:lnSpc>
                <a:spcPct val="90000"/>
              </a:lnSpc>
              <a:spcAft>
                <a:spcPts val="0"/>
              </a:spcAft>
              <a:buNone/>
              <a:defRPr/>
            </a:pPr>
            <a:r>
              <a:rPr lang="en-US" sz="2600" dirty="0" smtClean="0">
                <a:solidFill>
                  <a:srgbClr val="333333"/>
                </a:solidFill>
                <a:latin typeface="Arial" pitchFamily="34" charset="0"/>
                <a:cs typeface="Arial" pitchFamily="34" charset="0"/>
              </a:rPr>
              <a:t>National Institutes of Health</a:t>
            </a:r>
          </a:p>
          <a:p>
            <a:pPr marL="0" indent="0" eaLnBrk="1" fontAlgn="auto" hangingPunct="1">
              <a:lnSpc>
                <a:spcPct val="90000"/>
              </a:lnSpc>
              <a:spcAft>
                <a:spcPts val="0"/>
              </a:spcAft>
              <a:buFont typeface="Wingdings" charset="2"/>
              <a:buNone/>
              <a:defRPr/>
            </a:pPr>
            <a:endParaRPr lang="en-US" sz="2600" dirty="0" smtClean="0">
              <a:solidFill>
                <a:srgbClr val="333333"/>
              </a:solidFill>
              <a:latin typeface="Arial" pitchFamily="34" charset="0"/>
              <a:cs typeface="Arial" pitchFamily="34" charset="0"/>
            </a:endParaRPr>
          </a:p>
          <a:p>
            <a:pPr marL="0" indent="0" eaLnBrk="1" fontAlgn="auto" hangingPunct="1">
              <a:lnSpc>
                <a:spcPct val="90000"/>
              </a:lnSpc>
              <a:spcAft>
                <a:spcPts val="0"/>
              </a:spcAft>
              <a:buFont typeface="Wingdings" charset="2"/>
              <a:buNone/>
              <a:defRPr/>
            </a:pPr>
            <a:r>
              <a:rPr lang="en-US" sz="2600" dirty="0" smtClean="0">
                <a:solidFill>
                  <a:srgbClr val="333333"/>
                </a:solidFill>
                <a:latin typeface="Arial" pitchFamily="34" charset="0"/>
                <a:cs typeface="Arial" pitchFamily="34" charset="0"/>
              </a:rPr>
              <a:t>June 27, 2014</a:t>
            </a:r>
          </a:p>
          <a:p>
            <a:pPr marL="0" indent="0" eaLnBrk="1" fontAlgn="auto" hangingPunct="1">
              <a:lnSpc>
                <a:spcPct val="90000"/>
              </a:lnSpc>
              <a:spcAft>
                <a:spcPts val="0"/>
              </a:spcAft>
              <a:buFont typeface="Wingdings" charset="2"/>
              <a:buNone/>
              <a:defRPr/>
            </a:pPr>
            <a:r>
              <a:rPr lang="en-US" sz="2600" dirty="0" smtClean="0">
                <a:solidFill>
                  <a:srgbClr val="333333"/>
                </a:solidFill>
                <a:latin typeface="Arial" pitchFamily="34" charset="0"/>
                <a:cs typeface="Arial" pitchFamily="34" charset="0"/>
              </a:rPr>
              <a:t>Baltimore, MD</a:t>
            </a:r>
          </a:p>
        </p:txBody>
      </p:sp>
      <p:sp>
        <p:nvSpPr>
          <p:cNvPr id="9221" name="Line 5"/>
          <p:cNvSpPr>
            <a:spLocks noChangeShapeType="1"/>
          </p:cNvSpPr>
          <p:nvPr/>
        </p:nvSpPr>
        <p:spPr bwMode="auto">
          <a:xfrm>
            <a:off x="462492" y="13716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
        <p:nvSpPr>
          <p:cNvPr id="9222" name="Rectangle 6"/>
          <p:cNvSpPr>
            <a:spLocks noChangeArrowheads="1"/>
          </p:cNvSpPr>
          <p:nvPr/>
        </p:nvSpPr>
        <p:spPr bwMode="auto">
          <a:xfrm>
            <a:off x="2087563" y="-731838"/>
            <a:ext cx="193675" cy="466725"/>
          </a:xfrm>
          <a:prstGeom prst="rect">
            <a:avLst/>
          </a:prstGeom>
          <a:noFill/>
          <a:ln w="9525">
            <a:pattFill prst="sphere">
              <a:fgClr>
                <a:srgbClr val="003E77"/>
              </a:fgClr>
              <a:bgClr>
                <a:srgbClr val="FBD452"/>
              </a:bgClr>
            </a:pattFill>
            <a:miter lim="800000"/>
            <a:headEnd/>
            <a:tailEnd/>
          </a:ln>
        </p:spPr>
        <p:txBody>
          <a:bodyPr wrap="none">
            <a:spAutoFit/>
          </a:bodyPr>
          <a:lstStyle/>
          <a:p>
            <a:pPr eaLnBrk="0" hangingPunct="0"/>
            <a:endParaRPr lang="en-US" sz="2400" dirty="0">
              <a:solidFill>
                <a:prstClr val="black"/>
              </a:solidFill>
              <a:latin typeface="Calibri" pitchFamily="34" charset="0"/>
              <a:ea typeface="+mn-ea"/>
              <a:cs typeface="Arial" pitchFamily="34" charset="0"/>
            </a:endParaRPr>
          </a:p>
        </p:txBody>
      </p:sp>
    </p:spTree>
    <p:extLst>
      <p:ext uri="{BB962C8B-B14F-4D97-AF65-F5344CB8AC3E}">
        <p14:creationId xmlns:p14="http://schemas.microsoft.com/office/powerpoint/2010/main" val="4005191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1000" y="152400"/>
            <a:ext cx="8153400" cy="1066800"/>
          </a:xfrm>
        </p:spPr>
        <p:txBody>
          <a:bodyPr/>
          <a:lstStyle/>
          <a:p>
            <a:r>
              <a:rPr lang="en-US" sz="3600" b="0" dirty="0">
                <a:solidFill>
                  <a:srgbClr val="0000FF"/>
                </a:solidFill>
              </a:rPr>
              <a:t>Enforced Self-regulation</a:t>
            </a:r>
          </a:p>
        </p:txBody>
      </p:sp>
      <p:sp>
        <p:nvSpPr>
          <p:cNvPr id="58371" name="Rectangle 3"/>
          <p:cNvSpPr>
            <a:spLocks noGrp="1" noChangeArrowheads="1"/>
          </p:cNvSpPr>
          <p:nvPr>
            <p:ph type="body" idx="1"/>
          </p:nvPr>
        </p:nvSpPr>
        <p:spPr>
          <a:xfrm>
            <a:off x="462492" y="1219200"/>
            <a:ext cx="8229600" cy="4800600"/>
          </a:xfrm>
        </p:spPr>
        <p:txBody>
          <a:bodyPr/>
          <a:lstStyle/>
          <a:p>
            <a:pPr>
              <a:buClr>
                <a:srgbClr val="0000FF"/>
              </a:buClr>
              <a:buFont typeface="Arial" pitchFamily="34" charset="0"/>
              <a:buChar char="•"/>
            </a:pPr>
            <a:r>
              <a:rPr lang="en-US" sz="3200" dirty="0">
                <a:solidFill>
                  <a:schemeClr val="tx1"/>
                </a:solidFill>
              </a:rPr>
              <a:t>Performance standards</a:t>
            </a:r>
          </a:p>
          <a:p>
            <a:pPr>
              <a:buClr>
                <a:srgbClr val="0000FF"/>
              </a:buClr>
              <a:buFont typeface="Arial" pitchFamily="34" charset="0"/>
              <a:buChar char="•"/>
            </a:pPr>
            <a:r>
              <a:rPr lang="en-US" sz="3200" dirty="0">
                <a:solidFill>
                  <a:schemeClr val="tx1"/>
                </a:solidFill>
              </a:rPr>
              <a:t>Flexibility</a:t>
            </a:r>
          </a:p>
          <a:p>
            <a:pPr>
              <a:buClr>
                <a:srgbClr val="0000FF"/>
              </a:buClr>
              <a:buFont typeface="Arial" pitchFamily="34" charset="0"/>
              <a:buChar char="•"/>
            </a:pPr>
            <a:r>
              <a:rPr lang="en-US" sz="3200" dirty="0">
                <a:solidFill>
                  <a:schemeClr val="tx1"/>
                </a:solidFill>
              </a:rPr>
              <a:t>Self-monitoring</a:t>
            </a:r>
          </a:p>
          <a:p>
            <a:pPr>
              <a:buClr>
                <a:srgbClr val="0000FF"/>
              </a:buClr>
              <a:buFont typeface="Arial" pitchFamily="34" charset="0"/>
              <a:buChar char="•"/>
            </a:pPr>
            <a:r>
              <a:rPr lang="en-US" sz="3200" dirty="0">
                <a:solidFill>
                  <a:schemeClr val="tx1"/>
                </a:solidFill>
              </a:rPr>
              <a:t>Self-correcting</a:t>
            </a:r>
          </a:p>
          <a:p>
            <a:pPr>
              <a:buClr>
                <a:srgbClr val="0000FF"/>
              </a:buClr>
              <a:buFont typeface="Arial" pitchFamily="34" charset="0"/>
              <a:buChar char="•"/>
            </a:pPr>
            <a:r>
              <a:rPr lang="en-US" sz="3200" dirty="0">
                <a:solidFill>
                  <a:schemeClr val="tx1"/>
                </a:solidFill>
              </a:rPr>
              <a:t>Self-reporting</a:t>
            </a:r>
          </a:p>
          <a:p>
            <a:pPr>
              <a:buClr>
                <a:srgbClr val="0000FF"/>
              </a:buClr>
              <a:buFont typeface="Arial" pitchFamily="34" charset="0"/>
              <a:buChar char="•"/>
            </a:pPr>
            <a:r>
              <a:rPr lang="en-US" sz="3200" dirty="0">
                <a:solidFill>
                  <a:schemeClr val="tx1"/>
                </a:solidFill>
              </a:rPr>
              <a:t>OLAW oversight</a:t>
            </a:r>
          </a:p>
          <a:p>
            <a:pPr>
              <a:buClr>
                <a:srgbClr val="0000FF"/>
              </a:buClr>
              <a:buFont typeface="Arial" pitchFamily="34" charset="0"/>
              <a:buChar char="•"/>
            </a:pPr>
            <a:endParaRPr lang="en-US" sz="3200" dirty="0">
              <a:solidFill>
                <a:schemeClr val="tx1"/>
              </a:solidFill>
            </a:endParaRPr>
          </a:p>
        </p:txBody>
      </p:sp>
      <p:sp>
        <p:nvSpPr>
          <p:cNvPr id="5" name="Line 5"/>
          <p:cNvSpPr>
            <a:spLocks noChangeShapeType="1"/>
          </p:cNvSpPr>
          <p:nvPr/>
        </p:nvSpPr>
        <p:spPr bwMode="auto">
          <a:xfrm>
            <a:off x="462492" y="10668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4177459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38667" y="152400"/>
            <a:ext cx="8839200" cy="914400"/>
          </a:xfrm>
        </p:spPr>
        <p:txBody>
          <a:bodyPr/>
          <a:lstStyle/>
          <a:p>
            <a:r>
              <a:rPr lang="en-US" sz="3600" b="0" dirty="0">
                <a:solidFill>
                  <a:srgbClr val="0000FF"/>
                </a:solidFill>
              </a:rPr>
              <a:t>PHS Policy IV.F.3.</a:t>
            </a:r>
          </a:p>
        </p:txBody>
      </p:sp>
      <p:sp>
        <p:nvSpPr>
          <p:cNvPr id="70659" name="Rectangle 3"/>
          <p:cNvSpPr>
            <a:spLocks noGrp="1" noChangeArrowheads="1"/>
          </p:cNvSpPr>
          <p:nvPr>
            <p:ph type="body" idx="1"/>
          </p:nvPr>
        </p:nvSpPr>
        <p:spPr>
          <a:xfrm>
            <a:off x="193146" y="1295400"/>
            <a:ext cx="8229600" cy="4800600"/>
          </a:xfrm>
        </p:spPr>
        <p:txBody>
          <a:bodyPr/>
          <a:lstStyle/>
          <a:p>
            <a:pPr>
              <a:buFontTx/>
              <a:buNone/>
            </a:pPr>
            <a:r>
              <a:rPr lang="en-US" dirty="0" smtClean="0"/>
              <a:t>   </a:t>
            </a:r>
            <a:r>
              <a:rPr lang="en-US" sz="3200" dirty="0">
                <a:solidFill>
                  <a:schemeClr val="tx1"/>
                </a:solidFill>
              </a:rPr>
              <a:t>The IACUC, through the IO, shall </a:t>
            </a:r>
            <a:r>
              <a:rPr lang="en-US" sz="3200" dirty="0" smtClean="0">
                <a:solidFill>
                  <a:schemeClr val="tx1"/>
                </a:solidFill>
              </a:rPr>
              <a:t>promptly provide </a:t>
            </a:r>
            <a:r>
              <a:rPr lang="en-US" sz="3200" dirty="0">
                <a:solidFill>
                  <a:schemeClr val="tx1"/>
                </a:solidFill>
              </a:rPr>
              <a:t>OLAW with a full explanation of the circumstances and actions taken with respect to:</a:t>
            </a:r>
          </a:p>
          <a:p>
            <a:pPr lvl="1">
              <a:buClr>
                <a:srgbClr val="0000FF"/>
              </a:buClr>
              <a:buFont typeface="Arial" pitchFamily="34" charset="0"/>
              <a:buChar char="•"/>
            </a:pPr>
            <a:r>
              <a:rPr lang="en-US" sz="3200" dirty="0">
                <a:solidFill>
                  <a:srgbClr val="0000FF"/>
                </a:solidFill>
              </a:rPr>
              <a:t>Any serious or continuing noncompliance with PHS Policy</a:t>
            </a:r>
          </a:p>
          <a:p>
            <a:pPr lvl="1">
              <a:buClr>
                <a:srgbClr val="0000FF"/>
              </a:buClr>
              <a:buFont typeface="Arial" pitchFamily="34" charset="0"/>
              <a:buChar char="•"/>
            </a:pPr>
            <a:r>
              <a:rPr lang="en-US" sz="3200" dirty="0">
                <a:solidFill>
                  <a:srgbClr val="0000FF"/>
                </a:solidFill>
              </a:rPr>
              <a:t>Any serious deviation from the </a:t>
            </a:r>
            <a:r>
              <a:rPr lang="en-US" sz="3200" i="1" dirty="0">
                <a:solidFill>
                  <a:srgbClr val="0000FF"/>
                </a:solidFill>
              </a:rPr>
              <a:t>Guide</a:t>
            </a:r>
          </a:p>
          <a:p>
            <a:pPr lvl="1">
              <a:buClr>
                <a:srgbClr val="0000FF"/>
              </a:buClr>
              <a:buFont typeface="Arial" pitchFamily="34" charset="0"/>
              <a:buChar char="•"/>
            </a:pPr>
            <a:r>
              <a:rPr lang="en-US" sz="3200" dirty="0">
                <a:solidFill>
                  <a:srgbClr val="0000FF"/>
                </a:solidFill>
              </a:rPr>
              <a:t>Any suspension of an activity by the IACUC</a:t>
            </a:r>
          </a:p>
        </p:txBody>
      </p:sp>
      <p:sp>
        <p:nvSpPr>
          <p:cNvPr id="4" name="Line 5"/>
          <p:cNvSpPr>
            <a:spLocks noChangeShapeType="1"/>
          </p:cNvSpPr>
          <p:nvPr/>
        </p:nvSpPr>
        <p:spPr bwMode="auto">
          <a:xfrm>
            <a:off x="462492" y="9906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937594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28600"/>
            <a:ext cx="8839200" cy="914400"/>
          </a:xfrm>
        </p:spPr>
        <p:txBody>
          <a:bodyPr/>
          <a:lstStyle/>
          <a:p>
            <a:r>
              <a:rPr lang="en-US" sz="3600" b="0" dirty="0">
                <a:solidFill>
                  <a:srgbClr val="0000FF"/>
                </a:solidFill>
              </a:rPr>
              <a:t>Health Research Extension Act</a:t>
            </a:r>
          </a:p>
        </p:txBody>
      </p:sp>
      <p:sp>
        <p:nvSpPr>
          <p:cNvPr id="71683" name="Rectangle 3"/>
          <p:cNvSpPr>
            <a:spLocks noGrp="1" noChangeArrowheads="1"/>
          </p:cNvSpPr>
          <p:nvPr>
            <p:ph type="body" idx="1"/>
          </p:nvPr>
        </p:nvSpPr>
        <p:spPr>
          <a:xfrm>
            <a:off x="304800" y="1295400"/>
            <a:ext cx="8229600" cy="4324350"/>
          </a:xfrm>
        </p:spPr>
        <p:txBody>
          <a:bodyPr/>
          <a:lstStyle/>
          <a:p>
            <a:pPr marL="609600" indent="-609600">
              <a:buFontTx/>
              <a:buNone/>
            </a:pPr>
            <a:r>
              <a:rPr lang="en-US" dirty="0">
                <a:solidFill>
                  <a:schemeClr val="tx1"/>
                </a:solidFill>
              </a:rPr>
              <a:t>If the Director of NIH determines that:</a:t>
            </a:r>
          </a:p>
          <a:p>
            <a:pPr marL="609600" indent="-609600">
              <a:buClr>
                <a:srgbClr val="0000FF"/>
              </a:buClr>
              <a:buFont typeface="Arial" pitchFamily="34" charset="0"/>
              <a:buChar char="•"/>
            </a:pPr>
            <a:r>
              <a:rPr lang="en-US" sz="2800" dirty="0">
                <a:solidFill>
                  <a:schemeClr val="tx1"/>
                </a:solidFill>
              </a:rPr>
              <a:t>Animal care conditions at PHS funded site do not meet applicable guidelines</a:t>
            </a:r>
          </a:p>
          <a:p>
            <a:pPr marL="609600" indent="-609600">
              <a:buClr>
                <a:srgbClr val="0000FF"/>
              </a:buClr>
              <a:buFont typeface="Arial" pitchFamily="34" charset="0"/>
              <a:buChar char="•"/>
            </a:pPr>
            <a:r>
              <a:rPr lang="en-US" sz="2800" dirty="0">
                <a:solidFill>
                  <a:schemeClr val="tx1"/>
                </a:solidFill>
              </a:rPr>
              <a:t>The entity has been informed of this and given a reasonable opportunity to take corrective action, and</a:t>
            </a:r>
          </a:p>
          <a:p>
            <a:pPr marL="609600" indent="-609600">
              <a:buClr>
                <a:srgbClr val="0000FF"/>
              </a:buClr>
              <a:buFont typeface="Arial" pitchFamily="34" charset="0"/>
              <a:buChar char="•"/>
            </a:pPr>
            <a:r>
              <a:rPr lang="en-US" sz="2800" dirty="0">
                <a:solidFill>
                  <a:schemeClr val="tx1"/>
                </a:solidFill>
              </a:rPr>
              <a:t>If no corrective action has been </a:t>
            </a:r>
            <a:r>
              <a:rPr lang="en-US" sz="2800" dirty="0" smtClean="0">
                <a:solidFill>
                  <a:schemeClr val="tx1"/>
                </a:solidFill>
              </a:rPr>
              <a:t>taken NIH </a:t>
            </a:r>
            <a:r>
              <a:rPr lang="en-US" sz="2800" dirty="0">
                <a:solidFill>
                  <a:schemeClr val="tx1"/>
                </a:solidFill>
              </a:rPr>
              <a:t>shall suspend or revoke the grant or contract</a:t>
            </a:r>
          </a:p>
        </p:txBody>
      </p:sp>
      <p:sp>
        <p:nvSpPr>
          <p:cNvPr id="4" name="Line 5"/>
          <p:cNvSpPr>
            <a:spLocks noChangeShapeType="1"/>
          </p:cNvSpPr>
          <p:nvPr/>
        </p:nvSpPr>
        <p:spPr bwMode="auto">
          <a:xfrm>
            <a:off x="228600" y="9906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914422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28600"/>
            <a:ext cx="8839200" cy="914400"/>
          </a:xfrm>
        </p:spPr>
        <p:txBody>
          <a:bodyPr/>
          <a:lstStyle/>
          <a:p>
            <a:r>
              <a:rPr lang="en-US" sz="3600" b="0" dirty="0">
                <a:solidFill>
                  <a:srgbClr val="0000FF"/>
                </a:solidFill>
              </a:rPr>
              <a:t>OLAW’s </a:t>
            </a:r>
            <a:r>
              <a:rPr lang="en-US" sz="3600" b="0" dirty="0" smtClean="0">
                <a:solidFill>
                  <a:srgbClr val="0000FF"/>
                </a:solidFill>
              </a:rPr>
              <a:t>Authority</a:t>
            </a:r>
            <a:endParaRPr lang="en-US" sz="3600" b="0" dirty="0">
              <a:solidFill>
                <a:srgbClr val="0000FF"/>
              </a:solidFill>
            </a:endParaRPr>
          </a:p>
        </p:txBody>
      </p:sp>
      <p:sp>
        <p:nvSpPr>
          <p:cNvPr id="72707" name="Rectangle 3"/>
          <p:cNvSpPr>
            <a:spLocks noGrp="1" noChangeArrowheads="1"/>
          </p:cNvSpPr>
          <p:nvPr>
            <p:ph type="body" idx="1"/>
          </p:nvPr>
        </p:nvSpPr>
        <p:spPr>
          <a:xfrm>
            <a:off x="193146" y="1219200"/>
            <a:ext cx="8229600" cy="4324350"/>
          </a:xfrm>
        </p:spPr>
        <p:txBody>
          <a:bodyPr/>
          <a:lstStyle/>
          <a:p>
            <a:pPr>
              <a:buClr>
                <a:srgbClr val="0000FF"/>
              </a:buClr>
              <a:buFont typeface="Arial" pitchFamily="34" charset="0"/>
              <a:buChar char="•"/>
            </a:pPr>
            <a:r>
              <a:rPr lang="en-US" sz="3200" dirty="0">
                <a:solidFill>
                  <a:schemeClr val="tx1"/>
                </a:solidFill>
              </a:rPr>
              <a:t>May request, negotiate, approve or disapprove Assurance </a:t>
            </a:r>
          </a:p>
          <a:p>
            <a:pPr>
              <a:buClr>
                <a:srgbClr val="0000FF"/>
              </a:buClr>
              <a:buFont typeface="Arial" pitchFamily="34" charset="0"/>
              <a:buChar char="•"/>
            </a:pPr>
            <a:r>
              <a:rPr lang="en-US" sz="3200" dirty="0">
                <a:solidFill>
                  <a:schemeClr val="tx1"/>
                </a:solidFill>
              </a:rPr>
              <a:t>May limit the effective period of </a:t>
            </a:r>
            <a:r>
              <a:rPr lang="en-US" sz="3200" dirty="0" smtClean="0">
                <a:solidFill>
                  <a:schemeClr val="tx1"/>
                </a:solidFill>
              </a:rPr>
              <a:t>approval</a:t>
            </a:r>
            <a:endParaRPr lang="en-US" sz="3200" dirty="0">
              <a:solidFill>
                <a:schemeClr val="tx1"/>
              </a:solidFill>
            </a:endParaRPr>
          </a:p>
          <a:p>
            <a:pPr>
              <a:buClr>
                <a:srgbClr val="0000FF"/>
              </a:buClr>
              <a:buFont typeface="Arial" pitchFamily="34" charset="0"/>
              <a:buChar char="•"/>
            </a:pPr>
            <a:r>
              <a:rPr lang="en-US" sz="3200" dirty="0">
                <a:solidFill>
                  <a:schemeClr val="tx1"/>
                </a:solidFill>
              </a:rPr>
              <a:t>May restrict, condition, or withdraw approval</a:t>
            </a:r>
          </a:p>
          <a:p>
            <a:pPr>
              <a:buClr>
                <a:srgbClr val="0000FF"/>
              </a:buClr>
              <a:buFont typeface="Arial" pitchFamily="34" charset="0"/>
              <a:buChar char="•"/>
            </a:pPr>
            <a:r>
              <a:rPr lang="en-US" sz="3200" dirty="0">
                <a:solidFill>
                  <a:schemeClr val="tx1"/>
                </a:solidFill>
              </a:rPr>
              <a:t>May review, approve, disapprove waivers to the PHS Policy</a:t>
            </a:r>
          </a:p>
          <a:p>
            <a:pPr>
              <a:buClr>
                <a:srgbClr val="0000FF"/>
              </a:buClr>
              <a:buFont typeface="Arial" pitchFamily="34" charset="0"/>
              <a:buChar char="•"/>
            </a:pPr>
            <a:r>
              <a:rPr lang="en-US" sz="3200" dirty="0">
                <a:solidFill>
                  <a:schemeClr val="tx1"/>
                </a:solidFill>
              </a:rPr>
              <a:t>OLAW is responsible for administration and coordination of PHS Policy</a:t>
            </a:r>
          </a:p>
          <a:p>
            <a:pPr>
              <a:buClr>
                <a:srgbClr val="0000FF"/>
              </a:buClr>
              <a:buFont typeface="Arial" pitchFamily="34" charset="0"/>
              <a:buChar char="•"/>
            </a:pPr>
            <a:endParaRPr lang="en-US" sz="3200" dirty="0">
              <a:solidFill>
                <a:schemeClr val="tx1"/>
              </a:solidFill>
            </a:endParaRPr>
          </a:p>
        </p:txBody>
      </p:sp>
      <p:sp>
        <p:nvSpPr>
          <p:cNvPr id="4" name="Line 5"/>
          <p:cNvSpPr>
            <a:spLocks noChangeShapeType="1"/>
          </p:cNvSpPr>
          <p:nvPr/>
        </p:nvSpPr>
        <p:spPr bwMode="auto">
          <a:xfrm>
            <a:off x="462492" y="10668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686484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152400"/>
            <a:ext cx="8839200" cy="914400"/>
          </a:xfrm>
        </p:spPr>
        <p:txBody>
          <a:bodyPr/>
          <a:lstStyle/>
          <a:p>
            <a:r>
              <a:rPr lang="en-US" sz="3600" b="0" dirty="0">
                <a:solidFill>
                  <a:srgbClr val="0000FF"/>
                </a:solidFill>
              </a:rPr>
              <a:t>IACUC Authority</a:t>
            </a:r>
          </a:p>
        </p:txBody>
      </p:sp>
      <p:sp>
        <p:nvSpPr>
          <p:cNvPr id="86019" name="Rectangle 3"/>
          <p:cNvSpPr>
            <a:spLocks noGrp="1" noChangeArrowheads="1"/>
          </p:cNvSpPr>
          <p:nvPr>
            <p:ph type="body" idx="1"/>
          </p:nvPr>
        </p:nvSpPr>
        <p:spPr>
          <a:xfrm>
            <a:off x="279400" y="1219200"/>
            <a:ext cx="8229600" cy="4324350"/>
          </a:xfrm>
        </p:spPr>
        <p:txBody>
          <a:bodyPr/>
          <a:lstStyle/>
          <a:p>
            <a:pPr>
              <a:buClr>
                <a:srgbClr val="0000FF"/>
              </a:buClr>
              <a:buFont typeface="Arial" pitchFamily="34" charset="0"/>
              <a:buChar char="•"/>
            </a:pPr>
            <a:r>
              <a:rPr lang="en-US" sz="2800" dirty="0">
                <a:solidFill>
                  <a:schemeClr val="tx1"/>
                </a:solidFill>
              </a:rPr>
              <a:t>The IACUC may suspend an activity that it previously approved if not in accordance with Animal Welfare Act, </a:t>
            </a:r>
            <a:r>
              <a:rPr lang="en-US" sz="2800" i="1" dirty="0">
                <a:solidFill>
                  <a:schemeClr val="tx1"/>
                </a:solidFill>
              </a:rPr>
              <a:t>Guide</a:t>
            </a:r>
            <a:r>
              <a:rPr lang="en-US" sz="2800" dirty="0">
                <a:solidFill>
                  <a:schemeClr val="tx1"/>
                </a:solidFill>
              </a:rPr>
              <a:t>, Assurance, PHS </a:t>
            </a:r>
            <a:r>
              <a:rPr lang="en-US" sz="2800" dirty="0" smtClean="0">
                <a:solidFill>
                  <a:schemeClr val="tx1"/>
                </a:solidFill>
              </a:rPr>
              <a:t>Policy</a:t>
            </a:r>
          </a:p>
          <a:p>
            <a:pPr>
              <a:buClr>
                <a:srgbClr val="0000FF"/>
              </a:buClr>
              <a:buFont typeface="Arial" pitchFamily="34" charset="0"/>
              <a:buChar char="•"/>
            </a:pPr>
            <a:endParaRPr lang="en-US" sz="2800" dirty="0">
              <a:solidFill>
                <a:schemeClr val="tx1"/>
              </a:solidFill>
            </a:endParaRPr>
          </a:p>
          <a:p>
            <a:pPr>
              <a:buClr>
                <a:srgbClr val="0000FF"/>
              </a:buClr>
              <a:buFont typeface="Arial" pitchFamily="34" charset="0"/>
              <a:buChar char="•"/>
            </a:pPr>
            <a:r>
              <a:rPr lang="en-US" sz="2800" dirty="0">
                <a:solidFill>
                  <a:schemeClr val="tx1"/>
                </a:solidFill>
              </a:rPr>
              <a:t>IACUC must review matter at convened meeting of quorum, suspension vote of majority of quorum </a:t>
            </a:r>
            <a:r>
              <a:rPr lang="en-US" sz="2800" dirty="0" smtClean="0">
                <a:solidFill>
                  <a:schemeClr val="tx1"/>
                </a:solidFill>
              </a:rPr>
              <a:t>present</a:t>
            </a:r>
          </a:p>
          <a:p>
            <a:pPr>
              <a:buClr>
                <a:srgbClr val="0000FF"/>
              </a:buClr>
              <a:buFont typeface="Arial" pitchFamily="34" charset="0"/>
              <a:buChar char="•"/>
            </a:pPr>
            <a:endParaRPr lang="en-US" sz="2800" dirty="0">
              <a:solidFill>
                <a:schemeClr val="tx1"/>
              </a:solidFill>
            </a:endParaRPr>
          </a:p>
          <a:p>
            <a:pPr>
              <a:buClr>
                <a:srgbClr val="0000FF"/>
              </a:buClr>
              <a:buFont typeface="Arial" pitchFamily="34" charset="0"/>
              <a:buChar char="•"/>
            </a:pPr>
            <a:r>
              <a:rPr lang="en-US" sz="2800" dirty="0">
                <a:solidFill>
                  <a:schemeClr val="tx1"/>
                </a:solidFill>
              </a:rPr>
              <a:t>Suspension cannot be overturned by IO or other officials</a:t>
            </a:r>
          </a:p>
        </p:txBody>
      </p:sp>
      <p:sp>
        <p:nvSpPr>
          <p:cNvPr id="4" name="Line 5"/>
          <p:cNvSpPr>
            <a:spLocks noChangeShapeType="1"/>
          </p:cNvSpPr>
          <p:nvPr/>
        </p:nvSpPr>
        <p:spPr bwMode="auto">
          <a:xfrm>
            <a:off x="304800" y="1049867"/>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291571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04800" y="152400"/>
            <a:ext cx="8839200" cy="914400"/>
          </a:xfrm>
        </p:spPr>
        <p:txBody>
          <a:bodyPr/>
          <a:lstStyle/>
          <a:p>
            <a:r>
              <a:rPr lang="en-US" sz="3600" b="0" dirty="0">
                <a:solidFill>
                  <a:srgbClr val="0000FF"/>
                </a:solidFill>
              </a:rPr>
              <a:t>Institutional Accountability</a:t>
            </a:r>
          </a:p>
        </p:txBody>
      </p:sp>
      <p:sp>
        <p:nvSpPr>
          <p:cNvPr id="73731" name="Rectangle 3"/>
          <p:cNvSpPr>
            <a:spLocks noGrp="1" noChangeArrowheads="1"/>
          </p:cNvSpPr>
          <p:nvPr>
            <p:ph type="body" idx="1"/>
          </p:nvPr>
        </p:nvSpPr>
        <p:spPr>
          <a:xfrm>
            <a:off x="609600" y="1143000"/>
            <a:ext cx="8229600" cy="4800600"/>
          </a:xfrm>
        </p:spPr>
        <p:txBody>
          <a:bodyPr/>
          <a:lstStyle/>
          <a:p>
            <a:pPr>
              <a:buFontTx/>
              <a:buNone/>
            </a:pPr>
            <a:r>
              <a:rPr lang="en-US" dirty="0">
                <a:solidFill>
                  <a:schemeClr val="tx1"/>
                </a:solidFill>
              </a:rPr>
              <a:t>The institution is accountable for:</a:t>
            </a:r>
          </a:p>
          <a:p>
            <a:pPr>
              <a:buClr>
                <a:srgbClr val="0000FF"/>
              </a:buClr>
              <a:buFont typeface="Arial" pitchFamily="34" charset="0"/>
              <a:buChar char="•"/>
            </a:pPr>
            <a:r>
              <a:rPr lang="en-US" sz="2800" dirty="0">
                <a:solidFill>
                  <a:srgbClr val="0000FF"/>
                </a:solidFill>
              </a:rPr>
              <a:t>Financial, administrative aspects of award</a:t>
            </a:r>
          </a:p>
          <a:p>
            <a:pPr>
              <a:buClr>
                <a:srgbClr val="0000FF"/>
              </a:buClr>
              <a:buFont typeface="Arial" pitchFamily="34" charset="0"/>
              <a:buChar char="•"/>
            </a:pPr>
            <a:r>
              <a:rPr lang="en-US" sz="2800" dirty="0">
                <a:solidFill>
                  <a:srgbClr val="0000FF"/>
                </a:solidFill>
              </a:rPr>
              <a:t>The animal care </a:t>
            </a:r>
            <a:r>
              <a:rPr lang="en-US" sz="2800" dirty="0" smtClean="0">
                <a:solidFill>
                  <a:srgbClr val="0000FF"/>
                </a:solidFill>
              </a:rPr>
              <a:t>and </a:t>
            </a:r>
            <a:r>
              <a:rPr lang="en-US" sz="2800" dirty="0">
                <a:solidFill>
                  <a:srgbClr val="0000FF"/>
                </a:solidFill>
              </a:rPr>
              <a:t>use program, IACUC</a:t>
            </a:r>
          </a:p>
          <a:p>
            <a:pPr marL="109537" indent="0">
              <a:buClr>
                <a:srgbClr val="0000FF"/>
              </a:buClr>
              <a:buNone/>
            </a:pPr>
            <a:endParaRPr lang="en-US" dirty="0" smtClean="0">
              <a:solidFill>
                <a:schemeClr val="tx1"/>
              </a:solidFill>
            </a:endParaRPr>
          </a:p>
          <a:p>
            <a:pPr marL="109537" indent="0">
              <a:buClr>
                <a:srgbClr val="0000FF"/>
              </a:buClr>
              <a:buNone/>
            </a:pPr>
            <a:r>
              <a:rPr lang="en-US" dirty="0" smtClean="0">
                <a:solidFill>
                  <a:schemeClr val="tx1"/>
                </a:solidFill>
              </a:rPr>
              <a:t>The </a:t>
            </a:r>
            <a:r>
              <a:rPr lang="en-US" dirty="0">
                <a:solidFill>
                  <a:schemeClr val="tx1"/>
                </a:solidFill>
              </a:rPr>
              <a:t>investigator is accountable for:</a:t>
            </a:r>
          </a:p>
          <a:p>
            <a:pPr>
              <a:buClr>
                <a:srgbClr val="0000FF"/>
              </a:buClr>
              <a:buFont typeface="Arial" pitchFamily="34" charset="0"/>
              <a:buChar char="•"/>
            </a:pPr>
            <a:r>
              <a:rPr lang="en-US" sz="2800" dirty="0">
                <a:solidFill>
                  <a:srgbClr val="0000FF"/>
                </a:solidFill>
              </a:rPr>
              <a:t>The research</a:t>
            </a:r>
          </a:p>
          <a:p>
            <a:pPr>
              <a:buClr>
                <a:srgbClr val="0000FF"/>
              </a:buClr>
              <a:buFont typeface="Arial" pitchFamily="34" charset="0"/>
              <a:buChar char="•"/>
            </a:pPr>
            <a:r>
              <a:rPr lang="en-US" sz="2800" dirty="0">
                <a:solidFill>
                  <a:srgbClr val="0000FF"/>
                </a:solidFill>
              </a:rPr>
              <a:t>Compliance with animal care </a:t>
            </a:r>
            <a:r>
              <a:rPr lang="en-US" sz="2800" dirty="0" smtClean="0">
                <a:solidFill>
                  <a:srgbClr val="0000FF"/>
                </a:solidFill>
              </a:rPr>
              <a:t>and </a:t>
            </a:r>
            <a:r>
              <a:rPr lang="en-US" sz="2800" dirty="0">
                <a:solidFill>
                  <a:srgbClr val="0000FF"/>
                </a:solidFill>
              </a:rPr>
              <a:t>use </a:t>
            </a:r>
            <a:r>
              <a:rPr lang="en-US" sz="2800" dirty="0" smtClean="0">
                <a:solidFill>
                  <a:srgbClr val="0000FF"/>
                </a:solidFill>
              </a:rPr>
              <a:t>program</a:t>
            </a:r>
          </a:p>
          <a:p>
            <a:pPr marL="109537" indent="0">
              <a:buClr>
                <a:srgbClr val="0000FF"/>
              </a:buClr>
              <a:buNone/>
            </a:pPr>
            <a:endParaRPr lang="en-US" dirty="0">
              <a:solidFill>
                <a:schemeClr val="tx1"/>
              </a:solidFill>
            </a:endParaRPr>
          </a:p>
          <a:p>
            <a:pPr marL="109537" indent="0">
              <a:buClr>
                <a:srgbClr val="0000FF"/>
              </a:buClr>
              <a:buNone/>
            </a:pPr>
            <a:r>
              <a:rPr lang="en-US" sz="2800" dirty="0" smtClean="0">
                <a:solidFill>
                  <a:schemeClr val="tx1"/>
                </a:solidFill>
              </a:rPr>
              <a:t>The </a:t>
            </a:r>
            <a:r>
              <a:rPr lang="en-US" sz="2800" dirty="0">
                <a:solidFill>
                  <a:schemeClr val="tx1"/>
                </a:solidFill>
              </a:rPr>
              <a:t>IACUC, together with </a:t>
            </a:r>
            <a:r>
              <a:rPr lang="en-US" sz="2800" dirty="0" smtClean="0">
                <a:solidFill>
                  <a:schemeClr val="tx1"/>
                </a:solidFill>
              </a:rPr>
              <a:t>the IO</a:t>
            </a:r>
            <a:r>
              <a:rPr lang="en-US" sz="2800" dirty="0">
                <a:solidFill>
                  <a:schemeClr val="tx1"/>
                </a:solidFill>
              </a:rPr>
              <a:t>, exercises oversight over institutional animal care </a:t>
            </a:r>
            <a:r>
              <a:rPr lang="en-US" sz="2800" dirty="0" smtClean="0">
                <a:solidFill>
                  <a:schemeClr val="tx1"/>
                </a:solidFill>
              </a:rPr>
              <a:t>and </a:t>
            </a:r>
            <a:r>
              <a:rPr lang="en-US" sz="2800" dirty="0">
                <a:solidFill>
                  <a:schemeClr val="tx1"/>
                </a:solidFill>
              </a:rPr>
              <a:t>use</a:t>
            </a:r>
          </a:p>
        </p:txBody>
      </p:sp>
      <p:sp>
        <p:nvSpPr>
          <p:cNvPr id="4" name="Line 5"/>
          <p:cNvSpPr>
            <a:spLocks noChangeShapeType="1"/>
          </p:cNvSpPr>
          <p:nvPr/>
        </p:nvSpPr>
        <p:spPr bwMode="auto">
          <a:xfrm>
            <a:off x="462492" y="10160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269377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506412" y="304800"/>
            <a:ext cx="8637588" cy="762000"/>
          </a:xfrm>
        </p:spPr>
        <p:txBody>
          <a:bodyPr/>
          <a:lstStyle/>
          <a:p>
            <a:pPr algn="l"/>
            <a:r>
              <a:rPr lang="en-US" sz="3600" dirty="0">
                <a:solidFill>
                  <a:srgbClr val="0000FF"/>
                </a:solidFill>
                <a:latin typeface="Arial" pitchFamily="34" charset="0"/>
                <a:cs typeface="Arial" pitchFamily="34" charset="0"/>
              </a:rPr>
              <a:t>OLAW Educational Programs</a:t>
            </a:r>
          </a:p>
        </p:txBody>
      </p:sp>
      <p:sp>
        <p:nvSpPr>
          <p:cNvPr id="86019" name="Rectangle 3"/>
          <p:cNvSpPr>
            <a:spLocks noGrp="1" noChangeArrowheads="1"/>
          </p:cNvSpPr>
          <p:nvPr>
            <p:ph type="body" idx="4294967295"/>
          </p:nvPr>
        </p:nvSpPr>
        <p:spPr>
          <a:xfrm>
            <a:off x="304800" y="1295400"/>
            <a:ext cx="8361363" cy="4724400"/>
          </a:xfrm>
        </p:spPr>
        <p:txBody>
          <a:bodyPr/>
          <a:lstStyle/>
          <a:p>
            <a:pPr>
              <a:lnSpc>
                <a:spcPct val="120000"/>
              </a:lnSpc>
              <a:buClr>
                <a:srgbClr val="0000FF"/>
              </a:buClr>
              <a:buFont typeface="Arial" pitchFamily="34" charset="0"/>
              <a:buChar char="•"/>
            </a:pPr>
            <a:r>
              <a:rPr lang="en-US" sz="2800" dirty="0">
                <a:latin typeface="Arial" pitchFamily="34" charset="0"/>
                <a:cs typeface="Arial" pitchFamily="34" charset="0"/>
              </a:rPr>
              <a:t>Partnerships with organizations and institutions</a:t>
            </a:r>
          </a:p>
          <a:p>
            <a:pPr>
              <a:lnSpc>
                <a:spcPct val="120000"/>
              </a:lnSpc>
              <a:buClr>
                <a:srgbClr val="0000FF"/>
              </a:buClr>
              <a:buFont typeface="Arial" pitchFamily="34" charset="0"/>
              <a:buChar char="•"/>
            </a:pPr>
            <a:r>
              <a:rPr lang="en-US" sz="2800" dirty="0">
                <a:latin typeface="Arial" pitchFamily="34" charset="0"/>
                <a:cs typeface="Arial" pitchFamily="34" charset="0"/>
              </a:rPr>
              <a:t>Workshops, meetings, conferences</a:t>
            </a:r>
          </a:p>
          <a:p>
            <a:pPr>
              <a:lnSpc>
                <a:spcPct val="120000"/>
              </a:lnSpc>
              <a:buClr>
                <a:srgbClr val="0000FF"/>
              </a:buClr>
              <a:buFont typeface="Arial" pitchFamily="34" charset="0"/>
              <a:buChar char="•"/>
            </a:pPr>
            <a:r>
              <a:rPr lang="en-US" sz="2800" dirty="0">
                <a:latin typeface="Arial" pitchFamily="34" charset="0"/>
                <a:cs typeface="Arial" pitchFamily="34" charset="0"/>
              </a:rPr>
              <a:t>On-line courses, webinars </a:t>
            </a:r>
          </a:p>
          <a:p>
            <a:pPr>
              <a:lnSpc>
                <a:spcPct val="120000"/>
              </a:lnSpc>
              <a:buClr>
                <a:srgbClr val="0000FF"/>
              </a:buClr>
              <a:buFont typeface="Arial" pitchFamily="34" charset="0"/>
              <a:buChar char="•"/>
            </a:pPr>
            <a:r>
              <a:rPr lang="en-US" sz="2800" dirty="0">
                <a:latin typeface="Arial" pitchFamily="34" charset="0"/>
                <a:cs typeface="Arial" pitchFamily="34" charset="0"/>
              </a:rPr>
              <a:t>IACUC 101 training program</a:t>
            </a:r>
          </a:p>
          <a:p>
            <a:pPr>
              <a:lnSpc>
                <a:spcPct val="120000"/>
              </a:lnSpc>
              <a:buClr>
                <a:srgbClr val="0000FF"/>
              </a:buClr>
              <a:buFont typeface="Arial" pitchFamily="34" charset="0"/>
              <a:buChar char="•"/>
            </a:pPr>
            <a:r>
              <a:rPr lang="en-US" sz="2800" dirty="0">
                <a:latin typeface="Arial" pitchFamily="34" charset="0"/>
                <a:cs typeface="Arial" pitchFamily="34" charset="0"/>
              </a:rPr>
              <a:t>Web-based tutorial, resources</a:t>
            </a:r>
          </a:p>
          <a:p>
            <a:pPr>
              <a:lnSpc>
                <a:spcPct val="120000"/>
              </a:lnSpc>
              <a:buClr>
                <a:srgbClr val="0000FF"/>
              </a:buClr>
              <a:buFont typeface="Arial" pitchFamily="34" charset="0"/>
              <a:buChar char="•"/>
            </a:pPr>
            <a:r>
              <a:rPr lang="en-US" sz="2800" dirty="0">
                <a:latin typeface="Arial" pitchFamily="34" charset="0"/>
                <a:cs typeface="Arial" pitchFamily="34" charset="0"/>
              </a:rPr>
              <a:t>Published articles, FAQs, commentary</a:t>
            </a:r>
          </a:p>
          <a:p>
            <a:pPr>
              <a:lnSpc>
                <a:spcPct val="120000"/>
              </a:lnSpc>
              <a:buClr>
                <a:srgbClr val="0000FF"/>
              </a:buClr>
              <a:buFont typeface="Arial" pitchFamily="34" charset="0"/>
              <a:buChar char="•"/>
            </a:pPr>
            <a:r>
              <a:rPr lang="en-US" sz="2800" dirty="0">
                <a:latin typeface="Arial" pitchFamily="34" charset="0"/>
                <a:cs typeface="Arial" pitchFamily="34" charset="0"/>
              </a:rPr>
              <a:t>Policy interpretations published in </a:t>
            </a:r>
            <a:r>
              <a:rPr lang="en-US" sz="2800" dirty="0" smtClean="0">
                <a:latin typeface="Arial" pitchFamily="34" charset="0"/>
                <a:cs typeface="Arial" pitchFamily="34" charset="0"/>
              </a:rPr>
              <a:t>the NIH </a:t>
            </a:r>
            <a:r>
              <a:rPr lang="en-US" sz="2800" dirty="0">
                <a:latin typeface="Arial" pitchFamily="34" charset="0"/>
                <a:cs typeface="Arial" pitchFamily="34" charset="0"/>
              </a:rPr>
              <a:t>Guide for Grants and Contracts</a:t>
            </a:r>
          </a:p>
        </p:txBody>
      </p:sp>
      <p:sp>
        <p:nvSpPr>
          <p:cNvPr id="4" name="Line 5"/>
          <p:cNvSpPr>
            <a:spLocks noChangeShapeType="1"/>
          </p:cNvSpPr>
          <p:nvPr/>
        </p:nvSpPr>
        <p:spPr bwMode="auto">
          <a:xfrm>
            <a:off x="914400" y="10668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249258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04800" y="152400"/>
            <a:ext cx="8839200" cy="914400"/>
          </a:xfrm>
        </p:spPr>
        <p:txBody>
          <a:bodyPr/>
          <a:lstStyle/>
          <a:p>
            <a:r>
              <a:rPr lang="en-US" sz="3600" b="0" dirty="0">
                <a:solidFill>
                  <a:srgbClr val="0000FF"/>
                </a:solidFill>
              </a:rPr>
              <a:t>Institutional Official</a:t>
            </a:r>
          </a:p>
        </p:txBody>
      </p:sp>
      <p:sp>
        <p:nvSpPr>
          <p:cNvPr id="74755" name="Rectangle 3"/>
          <p:cNvSpPr>
            <a:spLocks noGrp="1" noChangeArrowheads="1"/>
          </p:cNvSpPr>
          <p:nvPr>
            <p:ph type="body" idx="1"/>
          </p:nvPr>
        </p:nvSpPr>
        <p:spPr>
          <a:xfrm>
            <a:off x="152400" y="1092200"/>
            <a:ext cx="8229600" cy="4324350"/>
          </a:xfrm>
        </p:spPr>
        <p:txBody>
          <a:bodyPr/>
          <a:lstStyle/>
          <a:p>
            <a:pPr>
              <a:buClr>
                <a:srgbClr val="0000FF"/>
              </a:buClr>
              <a:buFont typeface="Arial" pitchFamily="34" charset="0"/>
              <a:buChar char="•"/>
            </a:pPr>
            <a:r>
              <a:rPr lang="en-US" sz="3200" dirty="0">
                <a:solidFill>
                  <a:schemeClr val="tx1"/>
                </a:solidFill>
              </a:rPr>
              <a:t>Designated representative of grantee organization in matters related to the award and administration of PHS </a:t>
            </a:r>
            <a:r>
              <a:rPr lang="en-US" sz="3200" dirty="0" smtClean="0">
                <a:solidFill>
                  <a:schemeClr val="tx1"/>
                </a:solidFill>
              </a:rPr>
              <a:t>grants</a:t>
            </a:r>
          </a:p>
          <a:p>
            <a:pPr>
              <a:buClr>
                <a:srgbClr val="0000FF"/>
              </a:buClr>
              <a:buFont typeface="Arial" pitchFamily="34" charset="0"/>
              <a:buChar char="•"/>
            </a:pPr>
            <a:endParaRPr lang="en-US" sz="3200" dirty="0">
              <a:solidFill>
                <a:schemeClr val="tx1"/>
              </a:solidFill>
            </a:endParaRPr>
          </a:p>
          <a:p>
            <a:pPr>
              <a:buClr>
                <a:srgbClr val="0000FF"/>
              </a:buClr>
              <a:buFont typeface="Arial" pitchFamily="34" charset="0"/>
              <a:buChar char="•"/>
            </a:pPr>
            <a:r>
              <a:rPr lang="en-US" sz="3200" dirty="0" smtClean="0">
                <a:solidFill>
                  <a:schemeClr val="tx1"/>
                </a:solidFill>
              </a:rPr>
              <a:t>Accountable </a:t>
            </a:r>
            <a:r>
              <a:rPr lang="en-US" sz="3200" dirty="0">
                <a:solidFill>
                  <a:schemeClr val="tx1"/>
                </a:solidFill>
              </a:rPr>
              <a:t>for appropriate use of funds and performance of activities resulting from </a:t>
            </a:r>
            <a:r>
              <a:rPr lang="en-US" sz="3200" dirty="0" smtClean="0">
                <a:solidFill>
                  <a:schemeClr val="tx1"/>
                </a:solidFill>
              </a:rPr>
              <a:t>application</a:t>
            </a:r>
          </a:p>
          <a:p>
            <a:pPr>
              <a:buClr>
                <a:srgbClr val="0000FF"/>
              </a:buClr>
              <a:buFont typeface="Arial" pitchFamily="34" charset="0"/>
              <a:buChar char="•"/>
            </a:pPr>
            <a:endParaRPr lang="en-US" sz="3200" dirty="0">
              <a:solidFill>
                <a:schemeClr val="tx1"/>
              </a:solidFill>
            </a:endParaRPr>
          </a:p>
          <a:p>
            <a:pPr>
              <a:buClr>
                <a:srgbClr val="0000FF"/>
              </a:buClr>
              <a:buFont typeface="Arial" pitchFamily="34" charset="0"/>
              <a:buChar char="•"/>
            </a:pPr>
            <a:r>
              <a:rPr lang="en-US" sz="3200" dirty="0">
                <a:solidFill>
                  <a:schemeClr val="tx1"/>
                </a:solidFill>
              </a:rPr>
              <a:t>Signs Assurance- commits institution to meet requirements of PHS Policy</a:t>
            </a:r>
          </a:p>
        </p:txBody>
      </p:sp>
      <p:sp>
        <p:nvSpPr>
          <p:cNvPr id="4" name="Line 5"/>
          <p:cNvSpPr>
            <a:spLocks noChangeShapeType="1"/>
          </p:cNvSpPr>
          <p:nvPr/>
        </p:nvSpPr>
        <p:spPr bwMode="auto">
          <a:xfrm>
            <a:off x="304800" y="9144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912849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04800" y="228600"/>
            <a:ext cx="8839200" cy="914400"/>
          </a:xfrm>
        </p:spPr>
        <p:txBody>
          <a:bodyPr/>
          <a:lstStyle/>
          <a:p>
            <a:r>
              <a:rPr lang="en-US" sz="3600" b="0" dirty="0">
                <a:solidFill>
                  <a:srgbClr val="0000FF"/>
                </a:solidFill>
              </a:rPr>
              <a:t>Principal Investigator</a:t>
            </a:r>
          </a:p>
        </p:txBody>
      </p:sp>
      <p:sp>
        <p:nvSpPr>
          <p:cNvPr id="75779" name="Rectangle 3"/>
          <p:cNvSpPr>
            <a:spLocks noGrp="1" noChangeArrowheads="1"/>
          </p:cNvSpPr>
          <p:nvPr>
            <p:ph type="body" idx="1"/>
          </p:nvPr>
        </p:nvSpPr>
        <p:spPr>
          <a:xfrm>
            <a:off x="304800" y="1371600"/>
            <a:ext cx="8229600" cy="4324350"/>
          </a:xfrm>
        </p:spPr>
        <p:txBody>
          <a:bodyPr/>
          <a:lstStyle/>
          <a:p>
            <a:pPr>
              <a:buClr>
                <a:srgbClr val="0000FF"/>
              </a:buClr>
              <a:buFont typeface="Arial" pitchFamily="34" charset="0"/>
              <a:buChar char="•"/>
            </a:pPr>
            <a:r>
              <a:rPr lang="en-US" sz="3200" dirty="0">
                <a:solidFill>
                  <a:schemeClr val="tx1"/>
                </a:solidFill>
              </a:rPr>
              <a:t>Designated by grantee as responsible for scientific and technical aspects of </a:t>
            </a:r>
            <a:r>
              <a:rPr lang="en-US" sz="3200" dirty="0" smtClean="0">
                <a:solidFill>
                  <a:schemeClr val="tx1"/>
                </a:solidFill>
              </a:rPr>
              <a:t>project</a:t>
            </a:r>
          </a:p>
          <a:p>
            <a:pPr>
              <a:buClr>
                <a:srgbClr val="0000FF"/>
              </a:buClr>
              <a:buFont typeface="Arial" pitchFamily="34" charset="0"/>
              <a:buChar char="•"/>
            </a:pPr>
            <a:endParaRPr lang="en-US" sz="3200" dirty="0">
              <a:solidFill>
                <a:schemeClr val="tx1"/>
              </a:solidFill>
            </a:endParaRPr>
          </a:p>
          <a:p>
            <a:pPr>
              <a:buClr>
                <a:srgbClr val="0000FF"/>
              </a:buClr>
              <a:buFont typeface="Arial" pitchFamily="34" charset="0"/>
              <a:buChar char="•"/>
            </a:pPr>
            <a:r>
              <a:rPr lang="en-US" sz="3200" dirty="0">
                <a:solidFill>
                  <a:schemeClr val="tx1"/>
                </a:solidFill>
              </a:rPr>
              <a:t>Member of grantee team responsible for ensuring compliance with financial and administrative aspects of award</a:t>
            </a:r>
          </a:p>
        </p:txBody>
      </p:sp>
      <p:sp>
        <p:nvSpPr>
          <p:cNvPr id="4" name="Line 5"/>
          <p:cNvSpPr>
            <a:spLocks noChangeShapeType="1"/>
          </p:cNvSpPr>
          <p:nvPr/>
        </p:nvSpPr>
        <p:spPr bwMode="auto">
          <a:xfrm>
            <a:off x="304800" y="10160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430822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304800"/>
            <a:ext cx="9144000" cy="563563"/>
          </a:xfrm>
        </p:spPr>
        <p:txBody>
          <a:bodyPr/>
          <a:lstStyle/>
          <a:p>
            <a:r>
              <a:rPr lang="en-US" sz="3600" b="0" dirty="0">
                <a:solidFill>
                  <a:srgbClr val="0000FF"/>
                </a:solidFill>
              </a:rPr>
              <a:t>Language from face page of 398/SF 424</a:t>
            </a:r>
          </a:p>
        </p:txBody>
      </p:sp>
      <p:sp>
        <p:nvSpPr>
          <p:cNvPr id="76803" name="Rectangle 3"/>
          <p:cNvSpPr>
            <a:spLocks noGrp="1" noChangeArrowheads="1"/>
          </p:cNvSpPr>
          <p:nvPr>
            <p:ph type="body" idx="1"/>
          </p:nvPr>
        </p:nvSpPr>
        <p:spPr>
          <a:xfrm>
            <a:off x="152400" y="1219200"/>
            <a:ext cx="8229600" cy="4324350"/>
          </a:xfrm>
        </p:spPr>
        <p:txBody>
          <a:bodyPr/>
          <a:lstStyle/>
          <a:p>
            <a:pPr>
              <a:buFontTx/>
              <a:buNone/>
            </a:pPr>
            <a:r>
              <a:rPr lang="en-US" sz="2800" dirty="0" smtClean="0"/>
              <a:t>	</a:t>
            </a:r>
            <a:r>
              <a:rPr lang="en-US" sz="2800" dirty="0" smtClean="0">
                <a:solidFill>
                  <a:schemeClr val="tx1"/>
                </a:solidFill>
              </a:rPr>
              <a:t>Signature and </a:t>
            </a:r>
            <a:r>
              <a:rPr lang="en-US" sz="2800" dirty="0">
                <a:solidFill>
                  <a:schemeClr val="tx1"/>
                </a:solidFill>
              </a:rPr>
              <a:t>Assurance of Principal Investigator/Program Director Assurance</a:t>
            </a:r>
            <a:r>
              <a:rPr lang="en-US" sz="2800" dirty="0" smtClean="0">
                <a:solidFill>
                  <a:schemeClr val="tx1"/>
                </a:solidFill>
              </a:rPr>
              <a:t>:</a:t>
            </a:r>
            <a:endParaRPr lang="en-US" sz="2800" dirty="0">
              <a:solidFill>
                <a:schemeClr val="tx1"/>
              </a:solidFill>
            </a:endParaRPr>
          </a:p>
          <a:p>
            <a:pPr>
              <a:buFontTx/>
              <a:buNone/>
            </a:pPr>
            <a:r>
              <a:rPr lang="en-US" sz="2400" dirty="0" smtClean="0">
                <a:solidFill>
                  <a:schemeClr val="tx1"/>
                </a:solidFill>
              </a:rPr>
              <a:t>	I </a:t>
            </a:r>
            <a:r>
              <a:rPr lang="en-US" sz="2400" dirty="0">
                <a:solidFill>
                  <a:schemeClr val="tx1"/>
                </a:solidFill>
              </a:rPr>
              <a:t>certify that the statements herein are true, complete and accurate to the best of my knowledge.  I am aware that any false, fictitious, or fraudulent statements or claims may subject me to </a:t>
            </a:r>
            <a:r>
              <a:rPr lang="en-US" sz="2400" b="1" dirty="0">
                <a:solidFill>
                  <a:schemeClr val="tx1"/>
                </a:solidFill>
              </a:rPr>
              <a:t>criminal</a:t>
            </a:r>
            <a:r>
              <a:rPr lang="en-US" sz="2400" dirty="0">
                <a:solidFill>
                  <a:schemeClr val="tx1"/>
                </a:solidFill>
              </a:rPr>
              <a:t>, </a:t>
            </a:r>
            <a:r>
              <a:rPr lang="en-US" sz="2400" b="1" dirty="0">
                <a:solidFill>
                  <a:schemeClr val="tx1"/>
                </a:solidFill>
              </a:rPr>
              <a:t>civil</a:t>
            </a:r>
            <a:r>
              <a:rPr lang="en-US" sz="2400" dirty="0">
                <a:solidFill>
                  <a:schemeClr val="tx1"/>
                </a:solidFill>
              </a:rPr>
              <a:t>, or </a:t>
            </a:r>
            <a:r>
              <a:rPr lang="en-US" sz="2400" b="1" dirty="0">
                <a:solidFill>
                  <a:schemeClr val="tx1"/>
                </a:solidFill>
              </a:rPr>
              <a:t>administrative penalties</a:t>
            </a:r>
            <a:r>
              <a:rPr lang="en-US" sz="2400" dirty="0">
                <a:solidFill>
                  <a:schemeClr val="tx1"/>
                </a:solidFill>
              </a:rPr>
              <a:t>.  I agree to accept responsibility for the scientific conduct of the project and to provide the required progress reports if a grant is awarded as a result of this application.</a:t>
            </a:r>
          </a:p>
        </p:txBody>
      </p:sp>
      <p:sp>
        <p:nvSpPr>
          <p:cNvPr id="4" name="Line 5"/>
          <p:cNvSpPr>
            <a:spLocks noChangeShapeType="1"/>
          </p:cNvSpPr>
          <p:nvPr/>
        </p:nvSpPr>
        <p:spPr bwMode="auto">
          <a:xfrm>
            <a:off x="462492" y="914400"/>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9325793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4294967295"/>
          </p:nvPr>
        </p:nvSpPr>
        <p:spPr>
          <a:xfrm>
            <a:off x="457200" y="1405467"/>
            <a:ext cx="8305800" cy="5029200"/>
          </a:xfrm>
        </p:spPr>
        <p:txBody>
          <a:bodyPr/>
          <a:lstStyle/>
          <a:p>
            <a:pPr>
              <a:buClr>
                <a:srgbClr val="0000FF"/>
              </a:buClr>
              <a:buFont typeface="Arial" pitchFamily="34" charset="0"/>
              <a:buChar char="•"/>
            </a:pPr>
            <a:r>
              <a:rPr lang="en-US" sz="2800" dirty="0" smtClean="0">
                <a:latin typeface="Arial" pitchFamily="34" charset="0"/>
                <a:cs typeface="Arial" pitchFamily="34" charset="0"/>
              </a:rPr>
              <a:t>Office of Management and Budget Cost Principles and NIH Grants Policy Statement do not permit charges to grant awards for animal activities during periods of time that terms and conditions are not upheld</a:t>
            </a:r>
          </a:p>
          <a:p>
            <a:pPr>
              <a:buClr>
                <a:srgbClr val="0000FF"/>
              </a:buClr>
              <a:buFont typeface="Arial" pitchFamily="34" charset="0"/>
              <a:buChar char="•"/>
            </a:pPr>
            <a:r>
              <a:rPr lang="en-US" sz="2800" dirty="0" smtClean="0">
                <a:latin typeface="Arial" pitchFamily="34" charset="0"/>
                <a:cs typeface="Arial" pitchFamily="34" charset="0"/>
              </a:rPr>
              <a:t>If work is conducted under noncompliant conditions, the expended grant funds may need to be refunded</a:t>
            </a:r>
          </a:p>
          <a:p>
            <a:pPr lvl="1" eaLnBrk="1" hangingPunct="1">
              <a:lnSpc>
                <a:spcPct val="90000"/>
              </a:lnSpc>
              <a:spcBef>
                <a:spcPct val="25000"/>
              </a:spcBef>
              <a:buClr>
                <a:srgbClr val="0000FF"/>
              </a:buClr>
              <a:buFont typeface="Arial" pitchFamily="34" charset="0"/>
              <a:buChar char="•"/>
            </a:pPr>
            <a:endParaRPr lang="en-US" b="1" dirty="0" smtClean="0">
              <a:latin typeface="Arial" pitchFamily="34" charset="0"/>
              <a:cs typeface="Arial" pitchFamily="34" charset="0"/>
            </a:endParaRPr>
          </a:p>
        </p:txBody>
      </p:sp>
      <p:sp>
        <p:nvSpPr>
          <p:cNvPr id="328707" name="Rectangle 3"/>
          <p:cNvSpPr>
            <a:spLocks noChangeArrowheads="1"/>
          </p:cNvSpPr>
          <p:nvPr/>
        </p:nvSpPr>
        <p:spPr bwMode="auto">
          <a:xfrm>
            <a:off x="533400" y="6400800"/>
            <a:ext cx="81534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0" hangingPunct="0">
              <a:defRPr/>
            </a:pPr>
            <a:endParaRPr lang="en-US" sz="2800" dirty="0">
              <a:solidFill>
                <a:schemeClr val="bg1"/>
              </a:solidFill>
              <a:cs typeface="+mn-cs"/>
            </a:endParaRPr>
          </a:p>
        </p:txBody>
      </p:sp>
      <p:sp>
        <p:nvSpPr>
          <p:cNvPr id="212995" name="Rectangle 4"/>
          <p:cNvSpPr>
            <a:spLocks noChangeArrowheads="1"/>
          </p:cNvSpPr>
          <p:nvPr/>
        </p:nvSpPr>
        <p:spPr bwMode="auto">
          <a:xfrm>
            <a:off x="304799" y="228600"/>
            <a:ext cx="9999663" cy="990600"/>
          </a:xfrm>
          <a:prstGeom prst="rect">
            <a:avLst/>
          </a:prstGeom>
          <a:noFill/>
          <a:ln w="9525">
            <a:noFill/>
            <a:miter lim="800000"/>
            <a:headEnd/>
            <a:tailEnd/>
          </a:ln>
        </p:spPr>
        <p:txBody>
          <a:bodyPr anchor="ctr"/>
          <a:lstStyle/>
          <a:p>
            <a:r>
              <a:rPr lang="en-US" sz="3600" dirty="0" smtClean="0">
                <a:solidFill>
                  <a:srgbClr val="0000FF"/>
                </a:solidFill>
              </a:rPr>
              <a:t>Policy </a:t>
            </a:r>
            <a:r>
              <a:rPr lang="en-US" sz="3600" dirty="0">
                <a:solidFill>
                  <a:srgbClr val="0000FF"/>
                </a:solidFill>
              </a:rPr>
              <a:t>on Allowable Costs for </a:t>
            </a:r>
            <a:br>
              <a:rPr lang="en-US" sz="3600" dirty="0">
                <a:solidFill>
                  <a:srgbClr val="0000FF"/>
                </a:solidFill>
              </a:rPr>
            </a:br>
            <a:r>
              <a:rPr lang="en-US" sz="3600" dirty="0" smtClean="0">
                <a:solidFill>
                  <a:srgbClr val="0000FF"/>
                </a:solidFill>
              </a:rPr>
              <a:t>Grants </a:t>
            </a:r>
            <a:r>
              <a:rPr lang="en-US" sz="3600" dirty="0">
                <a:solidFill>
                  <a:srgbClr val="0000FF"/>
                </a:solidFill>
              </a:rPr>
              <a:t>Activity Involving Animals</a:t>
            </a:r>
          </a:p>
        </p:txBody>
      </p:sp>
      <p:sp>
        <p:nvSpPr>
          <p:cNvPr id="5" name="Line 5"/>
          <p:cNvSpPr>
            <a:spLocks noChangeShapeType="1"/>
          </p:cNvSpPr>
          <p:nvPr/>
        </p:nvSpPr>
        <p:spPr bwMode="auto">
          <a:xfrm>
            <a:off x="304799" y="1320799"/>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679216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4294967295"/>
          </p:nvPr>
        </p:nvSpPr>
        <p:spPr>
          <a:xfrm>
            <a:off x="304799" y="1631156"/>
            <a:ext cx="8305800" cy="5029200"/>
          </a:xfrm>
        </p:spPr>
        <p:txBody>
          <a:bodyPr/>
          <a:lstStyle/>
          <a:p>
            <a:pPr eaLnBrk="1" hangingPunct="1">
              <a:spcBef>
                <a:spcPct val="25000"/>
              </a:spcBef>
              <a:buClr>
                <a:srgbClr val="0000FF"/>
              </a:buClr>
              <a:buFont typeface="Arial" pitchFamily="34" charset="0"/>
              <a:buChar char="•"/>
            </a:pPr>
            <a:r>
              <a:rPr lang="en-US" sz="2400" dirty="0" smtClean="0"/>
              <a:t>Institutions are </a:t>
            </a:r>
            <a:r>
              <a:rPr lang="en-US" sz="2400" b="1" dirty="0" smtClean="0">
                <a:solidFill>
                  <a:srgbClr val="0000FF"/>
                </a:solidFill>
              </a:rPr>
              <a:t>not</a:t>
            </a:r>
            <a:r>
              <a:rPr lang="en-US" sz="2400" dirty="0" smtClean="0">
                <a:solidFill>
                  <a:srgbClr val="0000FF"/>
                </a:solidFill>
              </a:rPr>
              <a:t> </a:t>
            </a:r>
            <a:r>
              <a:rPr lang="en-US" sz="2400" dirty="0" smtClean="0"/>
              <a:t>permitted to charge for animal activities when terms and conditions are not upheld</a:t>
            </a:r>
          </a:p>
          <a:p>
            <a:pPr lvl="1" eaLnBrk="1" hangingPunct="1">
              <a:spcBef>
                <a:spcPct val="25000"/>
              </a:spcBef>
              <a:buClr>
                <a:srgbClr val="0000FF"/>
              </a:buClr>
              <a:buFont typeface="Arial" pitchFamily="34" charset="0"/>
              <a:buChar char="•"/>
            </a:pPr>
            <a:r>
              <a:rPr lang="en-US" sz="2400" dirty="0" smtClean="0">
                <a:solidFill>
                  <a:srgbClr val="0000FF"/>
                </a:solidFill>
              </a:rPr>
              <a:t>Absence of a valid Assurance on file with OLAW </a:t>
            </a:r>
          </a:p>
          <a:p>
            <a:pPr lvl="1" eaLnBrk="1" hangingPunct="1">
              <a:spcBef>
                <a:spcPct val="25000"/>
              </a:spcBef>
              <a:buClr>
                <a:srgbClr val="0000FF"/>
              </a:buClr>
              <a:buFont typeface="Arial" pitchFamily="34" charset="0"/>
              <a:buChar char="•"/>
            </a:pPr>
            <a:r>
              <a:rPr lang="en-US" sz="2400" dirty="0" smtClean="0">
                <a:solidFill>
                  <a:srgbClr val="0000FF"/>
                </a:solidFill>
              </a:rPr>
              <a:t>Absence of valid IACUC approval </a:t>
            </a:r>
          </a:p>
          <a:p>
            <a:pPr lvl="2" eaLnBrk="1" hangingPunct="1">
              <a:spcBef>
                <a:spcPct val="25000"/>
              </a:spcBef>
              <a:buClr>
                <a:srgbClr val="0000FF"/>
              </a:buClr>
              <a:buFont typeface="Arial" pitchFamily="34" charset="0"/>
              <a:buChar char="•"/>
            </a:pPr>
            <a:r>
              <a:rPr lang="en-US" dirty="0" smtClean="0">
                <a:solidFill>
                  <a:schemeClr val="tx1"/>
                </a:solidFill>
              </a:rPr>
              <a:t>Failure to obtain IACUC approval for animal activity</a:t>
            </a:r>
          </a:p>
          <a:p>
            <a:pPr lvl="2" eaLnBrk="1" hangingPunct="1">
              <a:spcBef>
                <a:spcPct val="25000"/>
              </a:spcBef>
              <a:buClr>
                <a:srgbClr val="0000FF"/>
              </a:buClr>
              <a:buFont typeface="Arial" pitchFamily="34" charset="0"/>
              <a:buChar char="•"/>
            </a:pPr>
            <a:r>
              <a:rPr lang="en-US" dirty="0" smtClean="0">
                <a:solidFill>
                  <a:schemeClr val="tx1"/>
                </a:solidFill>
              </a:rPr>
              <a:t>Failure to obtain IACUC approval for significant changes prior to implementing</a:t>
            </a:r>
          </a:p>
          <a:p>
            <a:pPr lvl="2" eaLnBrk="1" hangingPunct="1">
              <a:spcBef>
                <a:spcPct val="25000"/>
              </a:spcBef>
              <a:buClr>
                <a:srgbClr val="0000FF"/>
              </a:buClr>
              <a:buFont typeface="Arial" pitchFamily="34" charset="0"/>
              <a:buChar char="•"/>
            </a:pPr>
            <a:r>
              <a:rPr lang="en-US" dirty="0" smtClean="0">
                <a:solidFill>
                  <a:schemeClr val="tx1"/>
                </a:solidFill>
              </a:rPr>
              <a:t>Continuing animal activities after IACUC approval has expired</a:t>
            </a:r>
          </a:p>
          <a:p>
            <a:pPr lvl="2" eaLnBrk="1" hangingPunct="1">
              <a:spcBef>
                <a:spcPct val="25000"/>
              </a:spcBef>
              <a:buClr>
                <a:srgbClr val="0000FF"/>
              </a:buClr>
              <a:buFont typeface="Arial" pitchFamily="34" charset="0"/>
              <a:buChar char="•"/>
            </a:pPr>
            <a:r>
              <a:rPr lang="en-US" dirty="0" smtClean="0">
                <a:solidFill>
                  <a:schemeClr val="tx1"/>
                </a:solidFill>
              </a:rPr>
              <a:t>Continuing animal activities after suspension of IACUC approval </a:t>
            </a:r>
          </a:p>
          <a:p>
            <a:pPr lvl="1" eaLnBrk="1" hangingPunct="1">
              <a:lnSpc>
                <a:spcPct val="90000"/>
              </a:lnSpc>
              <a:spcBef>
                <a:spcPct val="25000"/>
              </a:spcBef>
              <a:buClr>
                <a:srgbClr val="CC6600"/>
              </a:buClr>
              <a:buFont typeface="Wingdings" pitchFamily="2" charset="2"/>
              <a:buChar char="§"/>
            </a:pPr>
            <a:endParaRPr lang="en-US" sz="2400" b="1" dirty="0" smtClean="0"/>
          </a:p>
        </p:txBody>
      </p:sp>
      <p:sp>
        <p:nvSpPr>
          <p:cNvPr id="328707" name="Rectangle 3"/>
          <p:cNvSpPr>
            <a:spLocks noChangeArrowheads="1"/>
          </p:cNvSpPr>
          <p:nvPr/>
        </p:nvSpPr>
        <p:spPr bwMode="auto">
          <a:xfrm>
            <a:off x="533400" y="6400800"/>
            <a:ext cx="81534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0" hangingPunct="0">
              <a:defRPr/>
            </a:pPr>
            <a:endParaRPr lang="en-US" sz="2800" dirty="0">
              <a:solidFill>
                <a:schemeClr val="bg1"/>
              </a:solidFill>
              <a:cs typeface="+mn-cs"/>
            </a:endParaRPr>
          </a:p>
        </p:txBody>
      </p:sp>
      <p:sp>
        <p:nvSpPr>
          <p:cNvPr id="212995" name="Rectangle 4"/>
          <p:cNvSpPr>
            <a:spLocks noChangeArrowheads="1"/>
          </p:cNvSpPr>
          <p:nvPr/>
        </p:nvSpPr>
        <p:spPr bwMode="auto">
          <a:xfrm>
            <a:off x="516467" y="228600"/>
            <a:ext cx="9771063" cy="990600"/>
          </a:xfrm>
          <a:prstGeom prst="rect">
            <a:avLst/>
          </a:prstGeom>
          <a:noFill/>
          <a:ln w="9525">
            <a:noFill/>
            <a:miter lim="800000"/>
            <a:headEnd/>
            <a:tailEnd/>
          </a:ln>
        </p:spPr>
        <p:txBody>
          <a:bodyPr anchor="ctr"/>
          <a:lstStyle/>
          <a:p>
            <a:r>
              <a:rPr lang="en-US" sz="3600" dirty="0" smtClean="0">
                <a:solidFill>
                  <a:srgbClr val="0000FF"/>
                </a:solidFill>
              </a:rPr>
              <a:t>Policy </a:t>
            </a:r>
            <a:r>
              <a:rPr lang="en-US" sz="3600" dirty="0">
                <a:solidFill>
                  <a:srgbClr val="0000FF"/>
                </a:solidFill>
              </a:rPr>
              <a:t>on Allowable Costs for </a:t>
            </a:r>
            <a:br>
              <a:rPr lang="en-US" sz="3600" dirty="0">
                <a:solidFill>
                  <a:srgbClr val="0000FF"/>
                </a:solidFill>
              </a:rPr>
            </a:br>
            <a:r>
              <a:rPr lang="en-US" sz="3600" dirty="0" smtClean="0">
                <a:solidFill>
                  <a:srgbClr val="0000FF"/>
                </a:solidFill>
              </a:rPr>
              <a:t>Grants </a:t>
            </a:r>
            <a:r>
              <a:rPr lang="en-US" sz="3600" dirty="0">
                <a:solidFill>
                  <a:srgbClr val="0000FF"/>
                </a:solidFill>
              </a:rPr>
              <a:t>Activity Involving Animals</a:t>
            </a:r>
          </a:p>
        </p:txBody>
      </p:sp>
      <p:sp>
        <p:nvSpPr>
          <p:cNvPr id="5" name="Line 5"/>
          <p:cNvSpPr>
            <a:spLocks noChangeShapeType="1"/>
          </p:cNvSpPr>
          <p:nvPr/>
        </p:nvSpPr>
        <p:spPr bwMode="auto">
          <a:xfrm>
            <a:off x="304799" y="1320799"/>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50463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4294967295"/>
          </p:nvPr>
        </p:nvSpPr>
        <p:spPr>
          <a:xfrm>
            <a:off x="381000" y="1631156"/>
            <a:ext cx="8305800" cy="5029200"/>
          </a:xfrm>
        </p:spPr>
        <p:txBody>
          <a:bodyPr/>
          <a:lstStyle/>
          <a:p>
            <a:pPr>
              <a:lnSpc>
                <a:spcPct val="90000"/>
              </a:lnSpc>
              <a:spcBef>
                <a:spcPct val="25000"/>
              </a:spcBef>
              <a:buClr>
                <a:srgbClr val="0000FF"/>
              </a:buClr>
              <a:buFont typeface="Arial" pitchFamily="34" charset="0"/>
              <a:buChar char="•"/>
            </a:pPr>
            <a:r>
              <a:rPr lang="en-US" sz="2400" dirty="0"/>
              <a:t>Institutions are required to report noncompliant situations</a:t>
            </a:r>
          </a:p>
          <a:p>
            <a:pPr lvl="1">
              <a:lnSpc>
                <a:spcPct val="90000"/>
              </a:lnSpc>
              <a:spcBef>
                <a:spcPct val="25000"/>
              </a:spcBef>
              <a:buClr>
                <a:srgbClr val="0000FF"/>
              </a:buClr>
              <a:buFont typeface="Arial" pitchFamily="34" charset="0"/>
              <a:buChar char="•"/>
            </a:pPr>
            <a:r>
              <a:rPr lang="en-US" sz="2400" dirty="0">
                <a:solidFill>
                  <a:srgbClr val="0000FF"/>
                </a:solidFill>
              </a:rPr>
              <a:t>OLAW (</a:t>
            </a:r>
            <a:r>
              <a:rPr lang="en-US" sz="2400" u="sng" dirty="0">
                <a:solidFill>
                  <a:srgbClr val="0000FF"/>
                </a:solidFill>
              </a:rPr>
              <a:t>olawdco@mail.nih.gov</a:t>
            </a:r>
            <a:r>
              <a:rPr lang="en-US" sz="2400" dirty="0">
                <a:solidFill>
                  <a:srgbClr val="0000FF"/>
                </a:solidFill>
              </a:rPr>
              <a:t> or 301-594-2061)</a:t>
            </a:r>
          </a:p>
          <a:p>
            <a:pPr lvl="1">
              <a:lnSpc>
                <a:spcPct val="90000"/>
              </a:lnSpc>
              <a:spcBef>
                <a:spcPct val="25000"/>
              </a:spcBef>
              <a:buClr>
                <a:srgbClr val="0000FF"/>
              </a:buClr>
              <a:buFont typeface="Arial" pitchFamily="34" charset="0"/>
              <a:buChar char="•"/>
            </a:pPr>
            <a:r>
              <a:rPr lang="en-US" sz="2400" dirty="0">
                <a:solidFill>
                  <a:srgbClr val="0000FF"/>
                </a:solidFill>
              </a:rPr>
              <a:t>Institute/Center (IC) supporting the award</a:t>
            </a:r>
          </a:p>
          <a:p>
            <a:pPr>
              <a:lnSpc>
                <a:spcPct val="90000"/>
              </a:lnSpc>
              <a:spcBef>
                <a:spcPct val="25000"/>
              </a:spcBef>
              <a:buClr>
                <a:srgbClr val="0000FF"/>
              </a:buClr>
              <a:buFont typeface="Arial" pitchFamily="34" charset="0"/>
              <a:buChar char="•"/>
            </a:pPr>
            <a:r>
              <a:rPr lang="en-US" sz="2400" dirty="0"/>
              <a:t>NIH expects grantees to continue to maintain and care for animals during periods of noncompliance </a:t>
            </a:r>
          </a:p>
          <a:p>
            <a:pPr>
              <a:lnSpc>
                <a:spcPct val="90000"/>
              </a:lnSpc>
              <a:spcBef>
                <a:spcPct val="25000"/>
              </a:spcBef>
              <a:buClr>
                <a:srgbClr val="0000FF"/>
              </a:buClr>
              <a:buFont typeface="Arial" pitchFamily="34" charset="0"/>
              <a:buChar char="•"/>
            </a:pPr>
            <a:r>
              <a:rPr lang="en-US" sz="2400" dirty="0"/>
              <a:t>Funding components may allow expenditure of NIH grant funds for maintenance and care of animals on a case-by-case basis</a:t>
            </a:r>
          </a:p>
          <a:p>
            <a:pPr>
              <a:lnSpc>
                <a:spcPct val="90000"/>
              </a:lnSpc>
              <a:spcBef>
                <a:spcPct val="25000"/>
              </a:spcBef>
              <a:buClr>
                <a:srgbClr val="0000FF"/>
              </a:buClr>
              <a:buFont typeface="Arial" pitchFamily="34" charset="0"/>
              <a:buChar char="•"/>
            </a:pPr>
            <a:r>
              <a:rPr lang="en-US" sz="2400" dirty="0"/>
              <a:t>NIH Policy on Allowable Costs for Activities with Animals when Terms and Conditions are not Upheld</a:t>
            </a:r>
          </a:p>
          <a:p>
            <a:pPr>
              <a:lnSpc>
                <a:spcPct val="90000"/>
              </a:lnSpc>
              <a:spcBef>
                <a:spcPct val="25000"/>
              </a:spcBef>
              <a:buClr>
                <a:srgbClr val="0000FF"/>
              </a:buClr>
              <a:buFont typeface="Arial" pitchFamily="34" charset="0"/>
              <a:buChar char="•"/>
            </a:pPr>
            <a:r>
              <a:rPr lang="en-US" sz="2000" b="1" dirty="0">
                <a:solidFill>
                  <a:srgbClr val="0000FF"/>
                </a:solidFill>
              </a:rPr>
              <a:t>    </a:t>
            </a:r>
            <a:r>
              <a:rPr lang="en-US" sz="2000" dirty="0">
                <a:solidFill>
                  <a:srgbClr val="0000FF"/>
                </a:solidFill>
              </a:rPr>
              <a:t>[http://grants.nih.gov/grants/guide/notice-files/NOT-OD-07-044.html]</a:t>
            </a:r>
          </a:p>
          <a:p>
            <a:pPr lvl="1" eaLnBrk="1" hangingPunct="1">
              <a:lnSpc>
                <a:spcPct val="90000"/>
              </a:lnSpc>
              <a:spcBef>
                <a:spcPct val="25000"/>
              </a:spcBef>
              <a:buClr>
                <a:srgbClr val="0000FF"/>
              </a:buClr>
              <a:buFont typeface="Arial" pitchFamily="34" charset="0"/>
              <a:buChar char="•"/>
            </a:pPr>
            <a:endParaRPr lang="en-US" sz="2400" b="1" dirty="0" smtClean="0"/>
          </a:p>
        </p:txBody>
      </p:sp>
      <p:sp>
        <p:nvSpPr>
          <p:cNvPr id="328707" name="Rectangle 3"/>
          <p:cNvSpPr>
            <a:spLocks noChangeArrowheads="1"/>
          </p:cNvSpPr>
          <p:nvPr/>
        </p:nvSpPr>
        <p:spPr bwMode="auto">
          <a:xfrm>
            <a:off x="533400" y="6400800"/>
            <a:ext cx="8153400" cy="519113"/>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0" hangingPunct="0">
              <a:defRPr/>
            </a:pPr>
            <a:endParaRPr lang="en-US" sz="2800" dirty="0">
              <a:solidFill>
                <a:schemeClr val="bg1"/>
              </a:solidFill>
              <a:cs typeface="+mn-cs"/>
            </a:endParaRPr>
          </a:p>
        </p:txBody>
      </p:sp>
      <p:sp>
        <p:nvSpPr>
          <p:cNvPr id="212995" name="Rectangle 4"/>
          <p:cNvSpPr>
            <a:spLocks noChangeArrowheads="1"/>
          </p:cNvSpPr>
          <p:nvPr/>
        </p:nvSpPr>
        <p:spPr bwMode="auto">
          <a:xfrm>
            <a:off x="516467" y="228600"/>
            <a:ext cx="9771063" cy="990600"/>
          </a:xfrm>
          <a:prstGeom prst="rect">
            <a:avLst/>
          </a:prstGeom>
          <a:noFill/>
          <a:ln w="9525">
            <a:noFill/>
            <a:miter lim="800000"/>
            <a:headEnd/>
            <a:tailEnd/>
          </a:ln>
        </p:spPr>
        <p:txBody>
          <a:bodyPr anchor="ctr"/>
          <a:lstStyle/>
          <a:p>
            <a:r>
              <a:rPr lang="en-US" sz="3600" dirty="0" smtClean="0">
                <a:solidFill>
                  <a:srgbClr val="0000FF"/>
                </a:solidFill>
              </a:rPr>
              <a:t>Policy </a:t>
            </a:r>
            <a:r>
              <a:rPr lang="en-US" sz="3600" dirty="0">
                <a:solidFill>
                  <a:srgbClr val="0000FF"/>
                </a:solidFill>
              </a:rPr>
              <a:t>on Allowable Costs for </a:t>
            </a:r>
            <a:br>
              <a:rPr lang="en-US" sz="3600" dirty="0">
                <a:solidFill>
                  <a:srgbClr val="0000FF"/>
                </a:solidFill>
              </a:rPr>
            </a:br>
            <a:r>
              <a:rPr lang="en-US" sz="3600" dirty="0" smtClean="0">
                <a:solidFill>
                  <a:srgbClr val="0000FF"/>
                </a:solidFill>
              </a:rPr>
              <a:t>Grants </a:t>
            </a:r>
            <a:r>
              <a:rPr lang="en-US" sz="3600" dirty="0">
                <a:solidFill>
                  <a:srgbClr val="0000FF"/>
                </a:solidFill>
              </a:rPr>
              <a:t>Activity Involving Animals</a:t>
            </a:r>
          </a:p>
        </p:txBody>
      </p:sp>
      <p:sp>
        <p:nvSpPr>
          <p:cNvPr id="5" name="Line 5"/>
          <p:cNvSpPr>
            <a:spLocks noChangeShapeType="1"/>
          </p:cNvSpPr>
          <p:nvPr/>
        </p:nvSpPr>
        <p:spPr bwMode="auto">
          <a:xfrm>
            <a:off x="304799" y="1320799"/>
            <a:ext cx="7690908"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362219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Reportable Issues Data Analysis </a:t>
            </a:r>
          </a:p>
        </p:txBody>
      </p:sp>
      <p:sp>
        <p:nvSpPr>
          <p:cNvPr id="10243" name="Rectangle 3"/>
          <p:cNvSpPr>
            <a:spLocks noGrp="1" noChangeArrowheads="1"/>
          </p:cNvSpPr>
          <p:nvPr>
            <p:ph type="body" idx="4294967295"/>
          </p:nvPr>
        </p:nvSpPr>
        <p:spPr>
          <a:xfrm>
            <a:off x="762000" y="1447800"/>
            <a:ext cx="8229600" cy="4724400"/>
          </a:xfrm>
        </p:spPr>
        <p:txBody>
          <a:bodyPr/>
          <a:lstStyle/>
          <a:p>
            <a:pPr eaLnBrk="1" hangingPunct="1">
              <a:lnSpc>
                <a:spcPct val="90000"/>
              </a:lnSpc>
              <a:spcBef>
                <a:spcPct val="40000"/>
              </a:spcBef>
              <a:buFontTx/>
              <a:buNone/>
            </a:pPr>
            <a:r>
              <a:rPr lang="en-US" dirty="0" smtClean="0">
                <a:latin typeface="Arial" pitchFamily="34" charset="0"/>
                <a:cs typeface="Arial" pitchFamily="34" charset="0"/>
              </a:rPr>
              <a:t>OLAW opened 3,111 cases from 2009 – 2012</a:t>
            </a:r>
          </a:p>
          <a:p>
            <a:pPr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Institutional self-reports</a:t>
            </a:r>
          </a:p>
          <a:p>
            <a:pPr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Allegations from employees</a:t>
            </a:r>
          </a:p>
          <a:p>
            <a:pPr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Reports from other oversight agencies </a:t>
            </a:r>
          </a:p>
          <a:p>
            <a:pPr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OLAW review of Assurance, Annual Report</a:t>
            </a:r>
          </a:p>
          <a:p>
            <a:pPr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Reports from funding components</a:t>
            </a:r>
          </a:p>
          <a:p>
            <a:pPr eaLnBrk="1" hangingPunct="1">
              <a:lnSpc>
                <a:spcPct val="90000"/>
              </a:lnSpc>
              <a:buClr>
                <a:srgbClr val="0000FF"/>
              </a:buClr>
              <a:buFont typeface="Times" charset="0"/>
              <a:buChar char="•"/>
            </a:pPr>
            <a:r>
              <a:rPr lang="en-US" dirty="0" smtClean="0">
                <a:latin typeface="Arial" pitchFamily="34" charset="0"/>
                <a:cs typeface="Arial" pitchFamily="34" charset="0"/>
              </a:rPr>
              <a:t>Allegations from other sources</a:t>
            </a:r>
          </a:p>
          <a:p>
            <a:pPr eaLnBrk="1" hangingPunct="1">
              <a:lnSpc>
                <a:spcPct val="90000"/>
              </a:lnSpc>
              <a:buClr>
                <a:srgbClr val="003E77"/>
              </a:buClr>
              <a:buFont typeface="Times" charset="0"/>
              <a:buChar char="•"/>
            </a:pPr>
            <a:endParaRPr lang="en-US" dirty="0" smtClean="0">
              <a:latin typeface="Arial" pitchFamily="34" charset="0"/>
              <a:cs typeface="Arial" pitchFamily="34" charset="0"/>
            </a:endParaRPr>
          </a:p>
          <a:p>
            <a:pPr eaLnBrk="1" hangingPunct="1">
              <a:lnSpc>
                <a:spcPct val="90000"/>
              </a:lnSpc>
              <a:spcBef>
                <a:spcPct val="40000"/>
              </a:spcBef>
              <a:buClr>
                <a:srgbClr val="003E77"/>
              </a:buClr>
              <a:buFont typeface="Arial" pitchFamily="34" charset="0"/>
              <a:buNone/>
            </a:pPr>
            <a:r>
              <a:rPr lang="en-US" dirty="0" smtClean="0">
                <a:latin typeface="Arial" pitchFamily="34" charset="0"/>
                <a:cs typeface="Arial" pitchFamily="34" charset="0"/>
              </a:rPr>
              <a:t>OLAW opened 867 cases in 2012</a:t>
            </a:r>
          </a:p>
          <a:p>
            <a:pPr eaLnBrk="1" hangingPunct="1">
              <a:lnSpc>
                <a:spcPct val="90000"/>
              </a:lnSpc>
              <a:spcBef>
                <a:spcPct val="40000"/>
              </a:spcBef>
              <a:buClr>
                <a:srgbClr val="003E77"/>
              </a:buClr>
              <a:buFont typeface="Times" charset="0"/>
              <a:buNone/>
            </a:pPr>
            <a:endParaRPr lang="en-US" dirty="0" smtClean="0"/>
          </a:p>
        </p:txBody>
      </p:sp>
      <p:sp>
        <p:nvSpPr>
          <p:cNvPr id="10244"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10245" name="Line 7"/>
          <p:cNvSpPr>
            <a:spLocks noChangeShapeType="1"/>
          </p:cNvSpPr>
          <p:nvPr/>
        </p:nvSpPr>
        <p:spPr bwMode="auto">
          <a:xfrm>
            <a:off x="909638" y="5334000"/>
            <a:ext cx="7326312" cy="0"/>
          </a:xfrm>
          <a:prstGeom prst="line">
            <a:avLst/>
          </a:prstGeom>
          <a:noFill/>
          <a:ln w="19050">
            <a:solidFill>
              <a:srgbClr val="003E77"/>
            </a:solidFill>
            <a:round/>
            <a:headEnd/>
            <a:tailEnd/>
          </a:ln>
        </p:spPr>
        <p:txBody>
          <a:bodyPr wrap="none" anchor="ctr"/>
          <a:lstStyle/>
          <a:p>
            <a:endParaRPr lang="en-US" dirty="0"/>
          </a:p>
        </p:txBody>
      </p:sp>
      <p:sp>
        <p:nvSpPr>
          <p:cNvPr id="10246" name="Slide Number Placeholder 1"/>
          <p:cNvSpPr>
            <a:spLocks noGrp="1"/>
          </p:cNvSpPr>
          <p:nvPr>
            <p:ph type="sldNum" sz="quarter" idx="12"/>
          </p:nvPr>
        </p:nvSpPr>
        <p:spPr bwMode="auto">
          <a:noFill/>
          <a:ln>
            <a:miter lim="800000"/>
            <a:headEnd/>
            <a:tailEnd/>
          </a:ln>
        </p:spPr>
        <p:txBody>
          <a:bodyPr/>
          <a:lstStyle/>
          <a:p>
            <a:fld id="{B2CF6FC6-4D5B-45B5-910E-7D1BCFA0C21E}" type="slidenum">
              <a:rPr lang="en-US" sz="1600" smtClean="0">
                <a:solidFill>
                  <a:srgbClr val="336699"/>
                </a:solidFill>
              </a:rPr>
              <a:pPr/>
              <a:t>46</a:t>
            </a:fld>
            <a:endParaRPr lang="en-US" sz="1600" dirty="0" smtClean="0">
              <a:solidFill>
                <a:srgbClr val="336699"/>
              </a:solidFill>
            </a:endParaRPr>
          </a:p>
        </p:txBody>
      </p:sp>
    </p:spTree>
    <p:extLst>
      <p:ext uri="{BB962C8B-B14F-4D97-AF65-F5344CB8AC3E}">
        <p14:creationId xmlns:p14="http://schemas.microsoft.com/office/powerpoint/2010/main" val="29880665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sz="quarter" idx="4294967295"/>
          </p:nvPr>
        </p:nvSpPr>
        <p:spPr>
          <a:xfrm>
            <a:off x="703914" y="206375"/>
            <a:ext cx="8229600" cy="1012825"/>
          </a:xfrm>
        </p:spPr>
        <p:txBody>
          <a:bodyPr/>
          <a:lstStyle/>
          <a:p>
            <a:pPr eaLnBrk="1" hangingPunct="1"/>
            <a:r>
              <a:rPr lang="en-US" sz="3600" dirty="0" smtClean="0">
                <a:solidFill>
                  <a:srgbClr val="0000FF"/>
                </a:solidFill>
                <a:latin typeface="Arial" pitchFamily="34" charset="0"/>
                <a:cs typeface="Arial" pitchFamily="34" charset="0"/>
              </a:rPr>
              <a:t>Reportable Issues by Institution Type</a:t>
            </a:r>
          </a:p>
        </p:txBody>
      </p:sp>
      <p:graphicFrame>
        <p:nvGraphicFramePr>
          <p:cNvPr id="10" name="Object 2"/>
          <p:cNvGraphicFramePr>
            <a:graphicFrameLocks noChangeAspect="1"/>
          </p:cNvGraphicFramePr>
          <p:nvPr>
            <p:extLst>
              <p:ext uri="{D42A27DB-BD31-4B8C-83A1-F6EECF244321}">
                <p14:modId xmlns:p14="http://schemas.microsoft.com/office/powerpoint/2010/main" val="1812860012"/>
              </p:ext>
            </p:extLst>
          </p:nvPr>
        </p:nvGraphicFramePr>
        <p:xfrm>
          <a:off x="533400" y="852487"/>
          <a:ext cx="10995025" cy="6451600"/>
        </p:xfrm>
        <a:graphic>
          <a:graphicData uri="http://schemas.openxmlformats.org/drawingml/2006/chart">
            <c:chart xmlns:c="http://schemas.openxmlformats.org/drawingml/2006/chart" xmlns:r="http://schemas.openxmlformats.org/officeDocument/2006/relationships" r:id="rId3"/>
          </a:graphicData>
        </a:graphic>
      </p:graphicFrame>
      <p:sp>
        <p:nvSpPr>
          <p:cNvPr id="11268" name="Text Box 5"/>
          <p:cNvSpPr txBox="1">
            <a:spLocks noChangeArrowheads="1"/>
          </p:cNvSpPr>
          <p:nvPr/>
        </p:nvSpPr>
        <p:spPr bwMode="auto">
          <a:xfrm>
            <a:off x="1302367" y="3359789"/>
            <a:ext cx="1504950" cy="708025"/>
          </a:xfrm>
          <a:prstGeom prst="rect">
            <a:avLst/>
          </a:prstGeom>
          <a:noFill/>
          <a:ln w="9525">
            <a:noFill/>
            <a:miter lim="800000"/>
            <a:headEnd/>
            <a:tailEnd/>
          </a:ln>
        </p:spPr>
        <p:txBody>
          <a:bodyPr>
            <a:spAutoFit/>
          </a:bodyPr>
          <a:lstStyle/>
          <a:p>
            <a:pPr algn="ctr"/>
            <a:r>
              <a:rPr lang="en-US" sz="2000" dirty="0" smtClean="0">
                <a:latin typeface="Calibri" pitchFamily="34" charset="0"/>
              </a:rPr>
              <a:t>Other</a:t>
            </a:r>
            <a:endParaRPr lang="en-US" sz="2000" dirty="0">
              <a:latin typeface="Calibri" pitchFamily="34" charset="0"/>
            </a:endParaRPr>
          </a:p>
          <a:p>
            <a:pPr algn="ctr"/>
            <a:r>
              <a:rPr lang="en-US" sz="2000" dirty="0" smtClean="0">
                <a:latin typeface="Calibri" pitchFamily="34" charset="0"/>
              </a:rPr>
              <a:t>15%</a:t>
            </a:r>
            <a:endParaRPr lang="en-US" sz="2000" dirty="0">
              <a:latin typeface="Calibri" pitchFamily="34" charset="0"/>
            </a:endParaRPr>
          </a:p>
        </p:txBody>
      </p:sp>
      <p:sp>
        <p:nvSpPr>
          <p:cNvPr id="11269" name="Text Box 6"/>
          <p:cNvSpPr txBox="1">
            <a:spLocks noChangeArrowheads="1"/>
          </p:cNvSpPr>
          <p:nvPr/>
        </p:nvSpPr>
        <p:spPr bwMode="auto">
          <a:xfrm>
            <a:off x="5638800" y="3063875"/>
            <a:ext cx="3411538" cy="1014412"/>
          </a:xfrm>
          <a:prstGeom prst="rect">
            <a:avLst/>
          </a:prstGeom>
          <a:noFill/>
          <a:ln w="9525">
            <a:noFill/>
            <a:miter lim="800000"/>
            <a:headEnd/>
            <a:tailEnd/>
          </a:ln>
        </p:spPr>
        <p:txBody>
          <a:bodyPr>
            <a:spAutoFit/>
          </a:bodyPr>
          <a:lstStyle/>
          <a:p>
            <a:pPr algn="ctr"/>
            <a:r>
              <a:rPr lang="en-US" sz="2000" dirty="0">
                <a:latin typeface="Calibri" pitchFamily="34" charset="0"/>
              </a:rPr>
              <a:t>Institution of </a:t>
            </a:r>
          </a:p>
          <a:p>
            <a:pPr algn="ctr"/>
            <a:r>
              <a:rPr lang="en-US" sz="2000" dirty="0">
                <a:latin typeface="Calibri" pitchFamily="34" charset="0"/>
              </a:rPr>
              <a:t>Higher Learning </a:t>
            </a:r>
          </a:p>
          <a:p>
            <a:pPr algn="ctr"/>
            <a:r>
              <a:rPr lang="en-US" sz="2000" dirty="0" smtClean="0">
                <a:latin typeface="Calibri" pitchFamily="34" charset="0"/>
              </a:rPr>
              <a:t>70%</a:t>
            </a:r>
            <a:endParaRPr lang="en-US" sz="2000" dirty="0">
              <a:latin typeface="Calibri" pitchFamily="34" charset="0"/>
            </a:endParaRPr>
          </a:p>
        </p:txBody>
      </p:sp>
      <p:sp>
        <p:nvSpPr>
          <p:cNvPr id="11270" name="Text Box 7"/>
          <p:cNvSpPr txBox="1">
            <a:spLocks noChangeArrowheads="1"/>
          </p:cNvSpPr>
          <p:nvPr/>
        </p:nvSpPr>
        <p:spPr bwMode="auto">
          <a:xfrm>
            <a:off x="2195015" y="2105025"/>
            <a:ext cx="1649910" cy="707886"/>
          </a:xfrm>
          <a:prstGeom prst="rect">
            <a:avLst/>
          </a:prstGeom>
          <a:noFill/>
          <a:ln w="9525">
            <a:noFill/>
            <a:miter lim="800000"/>
            <a:headEnd/>
            <a:tailEnd/>
          </a:ln>
        </p:spPr>
        <p:txBody>
          <a:bodyPr wrap="square">
            <a:spAutoFit/>
          </a:bodyPr>
          <a:lstStyle/>
          <a:p>
            <a:pPr algn="ctr"/>
            <a:r>
              <a:rPr lang="en-US" sz="2000" dirty="0" smtClean="0">
                <a:latin typeface="Calibri" pitchFamily="34" charset="0"/>
              </a:rPr>
              <a:t>Government</a:t>
            </a:r>
            <a:endParaRPr lang="en-US" sz="2000" dirty="0">
              <a:latin typeface="Calibri" pitchFamily="34" charset="0"/>
            </a:endParaRPr>
          </a:p>
          <a:p>
            <a:pPr algn="ctr"/>
            <a:r>
              <a:rPr lang="en-US" sz="2000" dirty="0" smtClean="0">
                <a:latin typeface="Calibri" pitchFamily="34" charset="0"/>
              </a:rPr>
              <a:t>12%</a:t>
            </a:r>
            <a:endParaRPr lang="en-US" sz="2000" dirty="0">
              <a:latin typeface="Calibri" pitchFamily="34" charset="0"/>
            </a:endParaRPr>
          </a:p>
        </p:txBody>
      </p:sp>
      <p:sp>
        <p:nvSpPr>
          <p:cNvPr id="11271" name="Text Box 8"/>
          <p:cNvSpPr txBox="1">
            <a:spLocks noChangeArrowheads="1"/>
          </p:cNvSpPr>
          <p:nvPr/>
        </p:nvSpPr>
        <p:spPr bwMode="auto">
          <a:xfrm>
            <a:off x="3598863" y="1692275"/>
            <a:ext cx="1725612" cy="708025"/>
          </a:xfrm>
          <a:prstGeom prst="rect">
            <a:avLst/>
          </a:prstGeom>
          <a:noFill/>
          <a:ln w="9525">
            <a:noFill/>
            <a:miter lim="800000"/>
            <a:headEnd/>
            <a:tailEnd/>
          </a:ln>
        </p:spPr>
        <p:txBody>
          <a:bodyPr>
            <a:spAutoFit/>
          </a:bodyPr>
          <a:lstStyle/>
          <a:p>
            <a:pPr algn="ctr"/>
            <a:r>
              <a:rPr lang="en-US" sz="2000" dirty="0">
                <a:latin typeface="Calibri" pitchFamily="34" charset="0"/>
              </a:rPr>
              <a:t>Commercial</a:t>
            </a:r>
          </a:p>
          <a:p>
            <a:pPr algn="ctr"/>
            <a:r>
              <a:rPr lang="en-US" sz="2000" dirty="0" smtClean="0">
                <a:latin typeface="Calibri" pitchFamily="34" charset="0"/>
              </a:rPr>
              <a:t>3%</a:t>
            </a:r>
            <a:endParaRPr lang="en-US" sz="2000" dirty="0">
              <a:latin typeface="Calibri" pitchFamily="34" charset="0"/>
            </a:endParaRPr>
          </a:p>
        </p:txBody>
      </p:sp>
      <p:sp>
        <p:nvSpPr>
          <p:cNvPr id="11272" name="Line 7"/>
          <p:cNvSpPr>
            <a:spLocks noChangeShapeType="1"/>
          </p:cNvSpPr>
          <p:nvPr/>
        </p:nvSpPr>
        <p:spPr bwMode="auto">
          <a:xfrm>
            <a:off x="798513" y="1219200"/>
            <a:ext cx="7326312" cy="0"/>
          </a:xfrm>
          <a:prstGeom prst="line">
            <a:avLst/>
          </a:prstGeom>
          <a:noFill/>
          <a:ln w="19050">
            <a:solidFill>
              <a:srgbClr val="003E77"/>
            </a:solidFill>
            <a:round/>
            <a:headEnd/>
            <a:tailEnd/>
          </a:ln>
        </p:spPr>
        <p:txBody>
          <a:bodyPr wrap="none" anchor="ctr"/>
          <a:lstStyle/>
          <a:p>
            <a:endParaRPr lang="en-US" dirty="0"/>
          </a:p>
        </p:txBody>
      </p:sp>
      <p:sp>
        <p:nvSpPr>
          <p:cNvPr id="11273" name="Slide Number Placeholder 1"/>
          <p:cNvSpPr>
            <a:spLocks noGrp="1"/>
          </p:cNvSpPr>
          <p:nvPr>
            <p:ph type="sldNum" sz="quarter" idx="12"/>
          </p:nvPr>
        </p:nvSpPr>
        <p:spPr bwMode="auto">
          <a:noFill/>
          <a:ln>
            <a:miter lim="800000"/>
            <a:headEnd/>
            <a:tailEnd/>
          </a:ln>
        </p:spPr>
        <p:txBody>
          <a:bodyPr/>
          <a:lstStyle/>
          <a:p>
            <a:fld id="{37BE8FD3-CF30-462C-8578-5ACC352CF7BB}" type="slidenum">
              <a:rPr lang="en-US" sz="1600" smtClean="0">
                <a:solidFill>
                  <a:srgbClr val="336699"/>
                </a:solidFill>
              </a:rPr>
              <a:pPr/>
              <a:t>47</a:t>
            </a:fld>
            <a:endParaRPr lang="en-US" sz="1600" dirty="0" smtClean="0">
              <a:solidFill>
                <a:srgbClr val="336699"/>
              </a:solidFill>
            </a:endParaRPr>
          </a:p>
        </p:txBody>
      </p:sp>
    </p:spTree>
    <p:extLst>
      <p:ext uri="{BB962C8B-B14F-4D97-AF65-F5344CB8AC3E}">
        <p14:creationId xmlns:p14="http://schemas.microsoft.com/office/powerpoint/2010/main" val="2173516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
          <p:cNvGraphicFramePr>
            <a:graphicFrameLocks noChangeAspect="1"/>
          </p:cNvGraphicFramePr>
          <p:nvPr/>
        </p:nvGraphicFramePr>
        <p:xfrm>
          <a:off x="2820988" y="1914525"/>
          <a:ext cx="9059862" cy="4543425"/>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2"/>
          <p:cNvSpPr txBox="1">
            <a:spLocks noChangeArrowheads="1"/>
          </p:cNvSpPr>
          <p:nvPr/>
        </p:nvSpPr>
        <p:spPr bwMode="auto">
          <a:xfrm>
            <a:off x="914399" y="152400"/>
            <a:ext cx="8226425" cy="1066800"/>
          </a:xfrm>
          <a:prstGeom prst="rect">
            <a:avLst/>
          </a:prstGeom>
          <a:noFill/>
          <a:ln w="9525">
            <a:noFill/>
            <a:miter lim="800000"/>
            <a:headEnd/>
            <a:tailEnd/>
          </a:ln>
        </p:spPr>
        <p:txBody>
          <a:bodyPr anchor="ctr"/>
          <a:lstStyle/>
          <a:p>
            <a:r>
              <a:rPr lang="en-US" sz="3600" dirty="0">
                <a:solidFill>
                  <a:srgbClr val="0000FF"/>
                </a:solidFill>
              </a:rPr>
              <a:t>Types of Reportable Issues</a:t>
            </a:r>
          </a:p>
        </p:txBody>
      </p:sp>
      <p:sp>
        <p:nvSpPr>
          <p:cNvPr id="12292" name="Text Box 4"/>
          <p:cNvSpPr txBox="1">
            <a:spLocks noChangeArrowheads="1"/>
          </p:cNvSpPr>
          <p:nvPr/>
        </p:nvSpPr>
        <p:spPr bwMode="auto">
          <a:xfrm>
            <a:off x="7131050" y="2934031"/>
            <a:ext cx="1828800" cy="1016000"/>
          </a:xfrm>
          <a:prstGeom prst="rect">
            <a:avLst/>
          </a:prstGeom>
          <a:noFill/>
          <a:ln w="9525">
            <a:noFill/>
            <a:miter lim="800000"/>
            <a:headEnd/>
            <a:tailEnd/>
          </a:ln>
        </p:spPr>
        <p:txBody>
          <a:bodyPr>
            <a:spAutoFit/>
          </a:bodyPr>
          <a:lstStyle/>
          <a:p>
            <a:pPr algn="ctr"/>
            <a:r>
              <a:rPr lang="en-US" sz="2000" dirty="0">
                <a:latin typeface="Calibri" pitchFamily="34" charset="0"/>
              </a:rPr>
              <a:t>Animal Study </a:t>
            </a:r>
            <a:br>
              <a:rPr lang="en-US" sz="2000" dirty="0">
                <a:latin typeface="Calibri" pitchFamily="34" charset="0"/>
              </a:rPr>
            </a:br>
            <a:r>
              <a:rPr lang="en-US" sz="2000" dirty="0">
                <a:latin typeface="Calibri" pitchFamily="34" charset="0"/>
              </a:rPr>
              <a:t>Protocol Issues </a:t>
            </a:r>
          </a:p>
          <a:p>
            <a:pPr algn="ctr"/>
            <a:r>
              <a:rPr lang="en-US" sz="2000" dirty="0" smtClean="0">
                <a:latin typeface="Calibri" pitchFamily="34" charset="0"/>
              </a:rPr>
              <a:t>32% </a:t>
            </a:r>
            <a:endParaRPr lang="en-US" sz="2000" dirty="0">
              <a:latin typeface="Calibri" pitchFamily="34" charset="0"/>
            </a:endParaRPr>
          </a:p>
        </p:txBody>
      </p:sp>
      <p:sp>
        <p:nvSpPr>
          <p:cNvPr id="12293" name="Text Box 5"/>
          <p:cNvSpPr txBox="1">
            <a:spLocks noChangeArrowheads="1"/>
          </p:cNvSpPr>
          <p:nvPr/>
        </p:nvSpPr>
        <p:spPr bwMode="auto">
          <a:xfrm>
            <a:off x="941701" y="3391298"/>
            <a:ext cx="2797791" cy="400110"/>
          </a:xfrm>
          <a:prstGeom prst="rect">
            <a:avLst/>
          </a:prstGeom>
          <a:noFill/>
          <a:ln w="9525">
            <a:noFill/>
            <a:miter lim="800000"/>
            <a:headEnd/>
            <a:tailEnd/>
          </a:ln>
        </p:spPr>
        <p:txBody>
          <a:bodyPr wrap="square">
            <a:spAutoFit/>
          </a:bodyPr>
          <a:lstStyle/>
          <a:p>
            <a:pPr algn="ctr"/>
            <a:r>
              <a:rPr lang="en-US" sz="2000" dirty="0">
                <a:latin typeface="Calibri" pitchFamily="34" charset="0"/>
              </a:rPr>
              <a:t>Animal </a:t>
            </a:r>
            <a:r>
              <a:rPr lang="en-US" sz="2000" dirty="0" smtClean="0">
                <a:latin typeface="Calibri" pitchFamily="34" charset="0"/>
              </a:rPr>
              <a:t>Husbandry 11% </a:t>
            </a:r>
            <a:endParaRPr lang="en-US" sz="2000" dirty="0">
              <a:latin typeface="Calibri" pitchFamily="34" charset="0"/>
            </a:endParaRPr>
          </a:p>
        </p:txBody>
      </p:sp>
      <p:sp>
        <p:nvSpPr>
          <p:cNvPr id="12294" name="Text Box 6"/>
          <p:cNvSpPr txBox="1">
            <a:spLocks noChangeArrowheads="1"/>
          </p:cNvSpPr>
          <p:nvPr/>
        </p:nvSpPr>
        <p:spPr bwMode="auto">
          <a:xfrm>
            <a:off x="1348382" y="4481467"/>
            <a:ext cx="2438400" cy="400050"/>
          </a:xfrm>
          <a:prstGeom prst="rect">
            <a:avLst/>
          </a:prstGeom>
          <a:noFill/>
          <a:ln w="9525">
            <a:noFill/>
            <a:miter lim="800000"/>
            <a:headEnd/>
            <a:tailEnd/>
          </a:ln>
        </p:spPr>
        <p:txBody>
          <a:bodyPr>
            <a:spAutoFit/>
          </a:bodyPr>
          <a:lstStyle/>
          <a:p>
            <a:pPr algn="ctr"/>
            <a:r>
              <a:rPr lang="en-US" sz="2000" dirty="0">
                <a:latin typeface="Calibri" pitchFamily="34" charset="0"/>
              </a:rPr>
              <a:t>Clinical Issues </a:t>
            </a:r>
            <a:r>
              <a:rPr lang="en-US" sz="2000" dirty="0" smtClean="0">
                <a:latin typeface="Calibri" pitchFamily="34" charset="0"/>
              </a:rPr>
              <a:t>14%</a:t>
            </a:r>
            <a:endParaRPr lang="en-US" sz="2000" dirty="0">
              <a:latin typeface="Calibri" pitchFamily="34" charset="0"/>
            </a:endParaRPr>
          </a:p>
        </p:txBody>
      </p:sp>
      <p:sp>
        <p:nvSpPr>
          <p:cNvPr id="12295" name="Text Box 7"/>
          <p:cNvSpPr txBox="1">
            <a:spLocks noChangeArrowheads="1"/>
          </p:cNvSpPr>
          <p:nvPr/>
        </p:nvSpPr>
        <p:spPr bwMode="auto">
          <a:xfrm>
            <a:off x="6324600" y="5311775"/>
            <a:ext cx="2209800" cy="708025"/>
          </a:xfrm>
          <a:prstGeom prst="rect">
            <a:avLst/>
          </a:prstGeom>
          <a:noFill/>
          <a:ln w="9525">
            <a:noFill/>
            <a:miter lim="800000"/>
            <a:headEnd/>
            <a:tailEnd/>
          </a:ln>
        </p:spPr>
        <p:txBody>
          <a:bodyPr>
            <a:spAutoFit/>
          </a:bodyPr>
          <a:lstStyle/>
          <a:p>
            <a:pPr algn="ctr"/>
            <a:r>
              <a:rPr lang="en-US" sz="2000" dirty="0">
                <a:latin typeface="Calibri" pitchFamily="34" charset="0"/>
              </a:rPr>
              <a:t>Other </a:t>
            </a:r>
          </a:p>
          <a:p>
            <a:pPr algn="ctr"/>
            <a:r>
              <a:rPr lang="en-US" sz="2000" dirty="0">
                <a:latin typeface="Calibri" pitchFamily="34" charset="0"/>
              </a:rPr>
              <a:t>Issues </a:t>
            </a:r>
            <a:r>
              <a:rPr lang="en-US" sz="2000" dirty="0" smtClean="0">
                <a:latin typeface="Calibri" pitchFamily="34" charset="0"/>
              </a:rPr>
              <a:t>18%</a:t>
            </a:r>
            <a:endParaRPr lang="en-US" sz="2000" dirty="0">
              <a:latin typeface="Calibri" pitchFamily="34" charset="0"/>
            </a:endParaRPr>
          </a:p>
        </p:txBody>
      </p:sp>
      <p:sp>
        <p:nvSpPr>
          <p:cNvPr id="12296" name="Text Box 8"/>
          <p:cNvSpPr txBox="1">
            <a:spLocks noChangeArrowheads="1"/>
          </p:cNvSpPr>
          <p:nvPr/>
        </p:nvSpPr>
        <p:spPr bwMode="auto">
          <a:xfrm>
            <a:off x="2302364" y="5692775"/>
            <a:ext cx="2895600" cy="708025"/>
          </a:xfrm>
          <a:prstGeom prst="rect">
            <a:avLst/>
          </a:prstGeom>
          <a:noFill/>
          <a:ln w="9525">
            <a:noFill/>
            <a:miter lim="800000"/>
            <a:headEnd/>
            <a:tailEnd/>
          </a:ln>
        </p:spPr>
        <p:txBody>
          <a:bodyPr>
            <a:spAutoFit/>
          </a:bodyPr>
          <a:lstStyle/>
          <a:p>
            <a:r>
              <a:rPr lang="en-US" sz="2000" dirty="0">
                <a:latin typeface="Calibri" pitchFamily="34" charset="0"/>
              </a:rPr>
              <a:t>Failure to Follow </a:t>
            </a:r>
            <a:br>
              <a:rPr lang="en-US" sz="2000" dirty="0">
                <a:latin typeface="Calibri" pitchFamily="34" charset="0"/>
              </a:rPr>
            </a:br>
            <a:r>
              <a:rPr lang="en-US" sz="2000" dirty="0">
                <a:latin typeface="Calibri" pitchFamily="34" charset="0"/>
              </a:rPr>
              <a:t>Institutional Policies </a:t>
            </a:r>
            <a:r>
              <a:rPr lang="en-US" sz="2000" dirty="0" smtClean="0">
                <a:latin typeface="Calibri" pitchFamily="34" charset="0"/>
              </a:rPr>
              <a:t>15%</a:t>
            </a:r>
            <a:endParaRPr lang="en-US" sz="2000" dirty="0">
              <a:latin typeface="Calibri" pitchFamily="34" charset="0"/>
            </a:endParaRPr>
          </a:p>
        </p:txBody>
      </p:sp>
      <p:sp>
        <p:nvSpPr>
          <p:cNvPr id="12297" name="Text Box 9"/>
          <p:cNvSpPr txBox="1">
            <a:spLocks noChangeArrowheads="1"/>
          </p:cNvSpPr>
          <p:nvPr/>
        </p:nvSpPr>
        <p:spPr bwMode="auto">
          <a:xfrm>
            <a:off x="1530300" y="2535215"/>
            <a:ext cx="2716190" cy="708025"/>
          </a:xfrm>
          <a:prstGeom prst="rect">
            <a:avLst/>
          </a:prstGeom>
          <a:noFill/>
          <a:ln w="9525">
            <a:noFill/>
            <a:miter lim="800000"/>
            <a:headEnd/>
            <a:tailEnd/>
          </a:ln>
        </p:spPr>
        <p:txBody>
          <a:bodyPr wrap="square">
            <a:spAutoFit/>
          </a:bodyPr>
          <a:lstStyle/>
          <a:p>
            <a:r>
              <a:rPr lang="en-US" sz="2000" dirty="0">
                <a:latin typeface="Calibri" pitchFamily="34" charset="0"/>
              </a:rPr>
              <a:t>Investigator </a:t>
            </a:r>
            <a:r>
              <a:rPr lang="en-US" sz="2000" dirty="0" smtClean="0">
                <a:latin typeface="Calibri" pitchFamily="34" charset="0"/>
              </a:rPr>
              <a:t>&amp;</a:t>
            </a:r>
          </a:p>
          <a:p>
            <a:r>
              <a:rPr lang="en-US" sz="2000" dirty="0" smtClean="0">
                <a:latin typeface="Calibri" pitchFamily="34" charset="0"/>
              </a:rPr>
              <a:t>Research Team 4%</a:t>
            </a:r>
            <a:endParaRPr lang="en-US" sz="2000" dirty="0">
              <a:latin typeface="Calibri" pitchFamily="34" charset="0"/>
            </a:endParaRPr>
          </a:p>
        </p:txBody>
      </p:sp>
      <p:sp>
        <p:nvSpPr>
          <p:cNvPr id="12298" name="Text Box 10"/>
          <p:cNvSpPr txBox="1">
            <a:spLocks noChangeArrowheads="1"/>
          </p:cNvSpPr>
          <p:nvPr/>
        </p:nvSpPr>
        <p:spPr bwMode="auto">
          <a:xfrm>
            <a:off x="150125" y="1485900"/>
            <a:ext cx="3495415" cy="400110"/>
          </a:xfrm>
          <a:prstGeom prst="rect">
            <a:avLst/>
          </a:prstGeom>
          <a:noFill/>
          <a:ln w="9525">
            <a:noFill/>
            <a:miter lim="800000"/>
            <a:headEnd/>
            <a:tailEnd/>
          </a:ln>
        </p:spPr>
        <p:txBody>
          <a:bodyPr wrap="square">
            <a:spAutoFit/>
          </a:bodyPr>
          <a:lstStyle/>
          <a:p>
            <a:pPr algn="r"/>
            <a:r>
              <a:rPr lang="en-US" sz="2000" dirty="0" smtClean="0">
                <a:latin typeface="Calibri" pitchFamily="34" charset="0"/>
              </a:rPr>
              <a:t>Institutional </a:t>
            </a:r>
            <a:r>
              <a:rPr lang="en-US" sz="2000" dirty="0">
                <a:latin typeface="Calibri" pitchFamily="34" charset="0"/>
              </a:rPr>
              <a:t>Responsibility </a:t>
            </a:r>
            <a:r>
              <a:rPr lang="en-US" sz="2000" dirty="0" smtClean="0">
                <a:latin typeface="Calibri" pitchFamily="34" charset="0"/>
              </a:rPr>
              <a:t>1%</a:t>
            </a:r>
            <a:endParaRPr lang="en-US" sz="2000" dirty="0">
              <a:latin typeface="Calibri" pitchFamily="34" charset="0"/>
            </a:endParaRPr>
          </a:p>
        </p:txBody>
      </p:sp>
      <p:sp>
        <p:nvSpPr>
          <p:cNvPr id="12299" name="Text Box 11"/>
          <p:cNvSpPr txBox="1">
            <a:spLocks noChangeArrowheads="1"/>
          </p:cNvSpPr>
          <p:nvPr/>
        </p:nvSpPr>
        <p:spPr bwMode="auto">
          <a:xfrm>
            <a:off x="705625" y="1259151"/>
            <a:ext cx="2946400" cy="400050"/>
          </a:xfrm>
          <a:prstGeom prst="rect">
            <a:avLst/>
          </a:prstGeom>
          <a:noFill/>
          <a:ln w="9525">
            <a:noFill/>
            <a:miter lim="800000"/>
            <a:headEnd/>
            <a:tailEnd/>
          </a:ln>
        </p:spPr>
        <p:txBody>
          <a:bodyPr>
            <a:spAutoFit/>
          </a:bodyPr>
          <a:lstStyle/>
          <a:p>
            <a:pPr algn="r"/>
            <a:r>
              <a:rPr lang="en-US" sz="2000" dirty="0">
                <a:latin typeface="Calibri" pitchFamily="34" charset="0"/>
              </a:rPr>
              <a:t>No Violation Found 1%</a:t>
            </a:r>
          </a:p>
        </p:txBody>
      </p:sp>
      <p:sp>
        <p:nvSpPr>
          <p:cNvPr id="12300" name="Text Box 13"/>
          <p:cNvSpPr txBox="1">
            <a:spLocks noChangeArrowheads="1"/>
          </p:cNvSpPr>
          <p:nvPr/>
        </p:nvSpPr>
        <p:spPr bwMode="auto">
          <a:xfrm>
            <a:off x="1377950" y="2187839"/>
            <a:ext cx="2286000" cy="400050"/>
          </a:xfrm>
          <a:prstGeom prst="rect">
            <a:avLst/>
          </a:prstGeom>
          <a:noFill/>
          <a:ln w="9525">
            <a:noFill/>
            <a:miter lim="800000"/>
            <a:headEnd/>
            <a:tailEnd/>
          </a:ln>
        </p:spPr>
        <p:txBody>
          <a:bodyPr>
            <a:spAutoFit/>
          </a:bodyPr>
          <a:lstStyle/>
          <a:p>
            <a:pPr algn="r"/>
            <a:r>
              <a:rPr lang="en-US" sz="2000" dirty="0">
                <a:latin typeface="Calibri" pitchFamily="34" charset="0"/>
              </a:rPr>
              <a:t>Physical Plant </a:t>
            </a:r>
            <a:r>
              <a:rPr lang="en-US" sz="2000" dirty="0" smtClean="0">
                <a:latin typeface="Calibri" pitchFamily="34" charset="0"/>
              </a:rPr>
              <a:t>2%</a:t>
            </a:r>
            <a:endParaRPr lang="en-US" sz="2000" dirty="0">
              <a:latin typeface="Calibri" pitchFamily="34" charset="0"/>
            </a:endParaRPr>
          </a:p>
        </p:txBody>
      </p:sp>
      <p:cxnSp>
        <p:nvCxnSpPr>
          <p:cNvPr id="12301" name="Straight Arrow Connector 37"/>
          <p:cNvCxnSpPr>
            <a:cxnSpLocks noChangeShapeType="1"/>
          </p:cNvCxnSpPr>
          <p:nvPr/>
        </p:nvCxnSpPr>
        <p:spPr bwMode="auto">
          <a:xfrm>
            <a:off x="3250185" y="2736519"/>
            <a:ext cx="1176337" cy="1588"/>
          </a:xfrm>
          <a:prstGeom prst="straightConnector1">
            <a:avLst/>
          </a:prstGeom>
          <a:noFill/>
          <a:ln w="9525">
            <a:solidFill>
              <a:schemeClr val="tx1"/>
            </a:solidFill>
            <a:round/>
            <a:headEnd/>
            <a:tailEnd type="arrow" w="med" len="med"/>
          </a:ln>
        </p:spPr>
      </p:cxnSp>
      <p:cxnSp>
        <p:nvCxnSpPr>
          <p:cNvPr id="12302" name="Straight Arrow Connector 55"/>
          <p:cNvCxnSpPr>
            <a:cxnSpLocks noChangeShapeType="1"/>
          </p:cNvCxnSpPr>
          <p:nvPr/>
        </p:nvCxnSpPr>
        <p:spPr bwMode="auto">
          <a:xfrm rot="5400000">
            <a:off x="5101740" y="1893997"/>
            <a:ext cx="838200" cy="1588"/>
          </a:xfrm>
          <a:prstGeom prst="straightConnector1">
            <a:avLst/>
          </a:prstGeom>
          <a:noFill/>
          <a:ln w="9525">
            <a:solidFill>
              <a:schemeClr val="tx1"/>
            </a:solidFill>
            <a:round/>
            <a:headEnd/>
            <a:tailEnd type="arrow" w="med" len="med"/>
          </a:ln>
        </p:spPr>
      </p:cxnSp>
      <p:cxnSp>
        <p:nvCxnSpPr>
          <p:cNvPr id="12303" name="Straight Arrow Connector 61"/>
          <p:cNvCxnSpPr>
            <a:cxnSpLocks noChangeShapeType="1"/>
          </p:cNvCxnSpPr>
          <p:nvPr/>
        </p:nvCxnSpPr>
        <p:spPr bwMode="auto">
          <a:xfrm rot="5400000">
            <a:off x="5039016" y="2243088"/>
            <a:ext cx="274320" cy="0"/>
          </a:xfrm>
          <a:prstGeom prst="straightConnector1">
            <a:avLst/>
          </a:prstGeom>
          <a:noFill/>
          <a:ln w="9525">
            <a:solidFill>
              <a:schemeClr val="tx1"/>
            </a:solidFill>
            <a:round/>
            <a:headEnd/>
            <a:tailEnd type="arrow" w="med" len="med"/>
          </a:ln>
        </p:spPr>
      </p:cxnSp>
      <p:cxnSp>
        <p:nvCxnSpPr>
          <p:cNvPr id="12304" name="Straight Arrow Connector 63"/>
          <p:cNvCxnSpPr>
            <a:cxnSpLocks noChangeShapeType="1"/>
          </p:cNvCxnSpPr>
          <p:nvPr/>
        </p:nvCxnSpPr>
        <p:spPr bwMode="auto">
          <a:xfrm rot="5400000">
            <a:off x="4851487" y="2443272"/>
            <a:ext cx="196850" cy="1588"/>
          </a:xfrm>
          <a:prstGeom prst="straightConnector1">
            <a:avLst/>
          </a:prstGeom>
          <a:noFill/>
          <a:ln w="9525">
            <a:solidFill>
              <a:schemeClr val="tx1"/>
            </a:solidFill>
            <a:round/>
            <a:headEnd/>
            <a:tailEnd type="arrow" w="med" len="med"/>
          </a:ln>
        </p:spPr>
      </p:cxnSp>
      <p:cxnSp>
        <p:nvCxnSpPr>
          <p:cNvPr id="12305" name="Straight Arrow Connector 65"/>
          <p:cNvCxnSpPr>
            <a:cxnSpLocks noChangeShapeType="1"/>
          </p:cNvCxnSpPr>
          <p:nvPr/>
        </p:nvCxnSpPr>
        <p:spPr bwMode="auto">
          <a:xfrm rot="5400000">
            <a:off x="5101740" y="2046397"/>
            <a:ext cx="533400" cy="1588"/>
          </a:xfrm>
          <a:prstGeom prst="straightConnector1">
            <a:avLst/>
          </a:prstGeom>
          <a:noFill/>
          <a:ln w="9525">
            <a:solidFill>
              <a:schemeClr val="tx1"/>
            </a:solidFill>
            <a:round/>
            <a:headEnd/>
            <a:tailEnd type="arrow" w="med" len="med"/>
          </a:ln>
        </p:spPr>
      </p:cxnSp>
      <p:cxnSp>
        <p:nvCxnSpPr>
          <p:cNvPr id="12306" name="Straight Connector 67"/>
          <p:cNvCxnSpPr>
            <a:cxnSpLocks noChangeShapeType="1"/>
          </p:cNvCxnSpPr>
          <p:nvPr/>
        </p:nvCxnSpPr>
        <p:spPr bwMode="auto">
          <a:xfrm>
            <a:off x="3704894" y="2345641"/>
            <a:ext cx="1245812" cy="1587"/>
          </a:xfrm>
          <a:prstGeom prst="line">
            <a:avLst/>
          </a:prstGeom>
          <a:noFill/>
          <a:ln w="9525">
            <a:solidFill>
              <a:schemeClr val="tx1"/>
            </a:solidFill>
            <a:round/>
            <a:headEnd/>
            <a:tailEnd/>
          </a:ln>
        </p:spPr>
      </p:cxnSp>
      <p:cxnSp>
        <p:nvCxnSpPr>
          <p:cNvPr id="12307" name="Straight Connector 70"/>
          <p:cNvCxnSpPr>
            <a:cxnSpLocks noChangeShapeType="1"/>
          </p:cNvCxnSpPr>
          <p:nvPr/>
        </p:nvCxnSpPr>
        <p:spPr bwMode="auto">
          <a:xfrm>
            <a:off x="3704894" y="2109103"/>
            <a:ext cx="1472184" cy="1588"/>
          </a:xfrm>
          <a:prstGeom prst="line">
            <a:avLst/>
          </a:prstGeom>
          <a:noFill/>
          <a:ln w="9525">
            <a:solidFill>
              <a:schemeClr val="tx1"/>
            </a:solidFill>
            <a:round/>
            <a:headEnd/>
            <a:tailEnd/>
          </a:ln>
        </p:spPr>
      </p:cxnSp>
      <p:cxnSp>
        <p:nvCxnSpPr>
          <p:cNvPr id="12308" name="Straight Connector 73"/>
          <p:cNvCxnSpPr>
            <a:cxnSpLocks noChangeShapeType="1"/>
          </p:cNvCxnSpPr>
          <p:nvPr/>
        </p:nvCxnSpPr>
        <p:spPr bwMode="auto">
          <a:xfrm>
            <a:off x="3691246" y="1778903"/>
            <a:ext cx="1676400" cy="1588"/>
          </a:xfrm>
          <a:prstGeom prst="line">
            <a:avLst/>
          </a:prstGeom>
          <a:noFill/>
          <a:ln w="9525">
            <a:solidFill>
              <a:schemeClr val="tx1"/>
            </a:solidFill>
            <a:round/>
            <a:headEnd/>
            <a:tailEnd/>
          </a:ln>
        </p:spPr>
      </p:cxnSp>
      <p:cxnSp>
        <p:nvCxnSpPr>
          <p:cNvPr id="12309" name="Straight Connector 76"/>
          <p:cNvCxnSpPr>
            <a:cxnSpLocks noChangeShapeType="1"/>
          </p:cNvCxnSpPr>
          <p:nvPr/>
        </p:nvCxnSpPr>
        <p:spPr bwMode="auto">
          <a:xfrm>
            <a:off x="3691246" y="1474103"/>
            <a:ext cx="1828800" cy="0"/>
          </a:xfrm>
          <a:prstGeom prst="line">
            <a:avLst/>
          </a:prstGeom>
          <a:noFill/>
          <a:ln w="9525">
            <a:solidFill>
              <a:schemeClr val="tx1"/>
            </a:solidFill>
            <a:round/>
            <a:headEnd/>
            <a:tailEnd/>
          </a:ln>
        </p:spPr>
      </p:cxnSp>
      <p:sp>
        <p:nvSpPr>
          <p:cNvPr id="12310" name="Line 7"/>
          <p:cNvSpPr>
            <a:spLocks noChangeShapeType="1"/>
          </p:cNvSpPr>
          <p:nvPr/>
        </p:nvSpPr>
        <p:spPr bwMode="auto">
          <a:xfrm>
            <a:off x="909638" y="1066800"/>
            <a:ext cx="7326312" cy="0"/>
          </a:xfrm>
          <a:prstGeom prst="line">
            <a:avLst/>
          </a:prstGeom>
          <a:noFill/>
          <a:ln w="19050">
            <a:solidFill>
              <a:srgbClr val="003E77"/>
            </a:solidFill>
            <a:round/>
            <a:headEnd/>
            <a:tailEnd/>
          </a:ln>
        </p:spPr>
        <p:txBody>
          <a:bodyPr wrap="none" anchor="ctr"/>
          <a:lstStyle/>
          <a:p>
            <a:endParaRPr lang="en-US" dirty="0"/>
          </a:p>
        </p:txBody>
      </p:sp>
      <p:sp>
        <p:nvSpPr>
          <p:cNvPr id="12311" name="TextBox 26"/>
          <p:cNvSpPr txBox="1">
            <a:spLocks noChangeArrowheads="1"/>
          </p:cNvSpPr>
          <p:nvPr/>
        </p:nvSpPr>
        <p:spPr bwMode="auto">
          <a:xfrm>
            <a:off x="342923" y="1900501"/>
            <a:ext cx="3314700" cy="400050"/>
          </a:xfrm>
          <a:prstGeom prst="rect">
            <a:avLst/>
          </a:prstGeom>
          <a:noFill/>
          <a:ln w="9525">
            <a:noFill/>
            <a:miter lim="800000"/>
            <a:headEnd/>
            <a:tailEnd/>
          </a:ln>
        </p:spPr>
        <p:txBody>
          <a:bodyPr>
            <a:spAutoFit/>
          </a:bodyPr>
          <a:lstStyle/>
          <a:p>
            <a:pPr algn="r"/>
            <a:r>
              <a:rPr lang="en-US" sz="2000" dirty="0" smtClean="0">
                <a:latin typeface="Calibri" pitchFamily="34" charset="0"/>
              </a:rPr>
              <a:t>IACUC </a:t>
            </a:r>
            <a:r>
              <a:rPr lang="en-US" sz="2000" dirty="0">
                <a:latin typeface="Calibri" pitchFamily="34" charset="0"/>
              </a:rPr>
              <a:t>Responsibility 2%</a:t>
            </a:r>
          </a:p>
        </p:txBody>
      </p:sp>
      <p:sp>
        <p:nvSpPr>
          <p:cNvPr id="12312" name="Slide Number Placeholder 2"/>
          <p:cNvSpPr>
            <a:spLocks noGrp="1"/>
          </p:cNvSpPr>
          <p:nvPr>
            <p:ph type="sldNum" sz="quarter" idx="12"/>
          </p:nvPr>
        </p:nvSpPr>
        <p:spPr bwMode="auto">
          <a:noFill/>
          <a:ln>
            <a:miter lim="800000"/>
            <a:headEnd/>
            <a:tailEnd/>
          </a:ln>
        </p:spPr>
        <p:txBody>
          <a:bodyPr/>
          <a:lstStyle/>
          <a:p>
            <a:fld id="{12E0B911-CF2E-49F8-9AEE-9E77899437EB}" type="slidenum">
              <a:rPr lang="en-US" sz="1600" smtClean="0">
                <a:solidFill>
                  <a:srgbClr val="336699"/>
                </a:solidFill>
              </a:rPr>
              <a:pPr/>
              <a:t>48</a:t>
            </a:fld>
            <a:endParaRPr lang="en-US" sz="1600" dirty="0" smtClean="0">
              <a:solidFill>
                <a:srgbClr val="336699"/>
              </a:solidFill>
            </a:endParaRPr>
          </a:p>
        </p:txBody>
      </p:sp>
    </p:spTree>
    <p:extLst>
      <p:ext uri="{BB962C8B-B14F-4D97-AF65-F5344CB8AC3E}">
        <p14:creationId xmlns:p14="http://schemas.microsoft.com/office/powerpoint/2010/main" val="3447106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ctrTitle" sz="quarter" idx="4294967295"/>
          </p:nvPr>
        </p:nvSpPr>
        <p:spPr>
          <a:xfrm>
            <a:off x="914400" y="172278"/>
            <a:ext cx="8229600" cy="1066800"/>
          </a:xfrm>
        </p:spPr>
        <p:txBody>
          <a:bodyPr/>
          <a:lstStyle/>
          <a:p>
            <a:r>
              <a:rPr lang="en-US" sz="3600" dirty="0" smtClean="0">
                <a:solidFill>
                  <a:srgbClr val="0000FF"/>
                </a:solidFill>
                <a:latin typeface="Arial" pitchFamily="34" charset="0"/>
                <a:cs typeface="Arial" pitchFamily="34" charset="0"/>
              </a:rPr>
              <a:t>Types of Reportable Issues </a:t>
            </a:r>
            <a:r>
              <a:rPr lang="en-US" sz="2800" dirty="0" smtClean="0">
                <a:solidFill>
                  <a:srgbClr val="0000FF"/>
                </a:solidFill>
                <a:latin typeface="Arial" pitchFamily="34" charset="0"/>
                <a:cs typeface="Arial" pitchFamily="34" charset="0"/>
              </a:rPr>
              <a:t>(continued)</a:t>
            </a:r>
            <a:endParaRPr lang="en-US" sz="2800" dirty="0">
              <a:solidFill>
                <a:srgbClr val="0000FF"/>
              </a:solidFill>
              <a:latin typeface="Arial" pitchFamily="34" charset="0"/>
              <a:cs typeface="Arial" pitchFamily="34" charset="0"/>
            </a:endParaRPr>
          </a:p>
        </p:txBody>
      </p:sp>
      <p:graphicFrame>
        <p:nvGraphicFramePr>
          <p:cNvPr id="12" name="Object 2"/>
          <p:cNvGraphicFramePr>
            <a:graphicFrameLocks noGrp="1" noChangeAspect="1"/>
          </p:cNvGraphicFramePr>
          <p:nvPr>
            <p:ph type="chart" idx="4294967295"/>
          </p:nvPr>
        </p:nvGraphicFramePr>
        <p:xfrm>
          <a:off x="-314325" y="1390650"/>
          <a:ext cx="9359900" cy="4695825"/>
        </p:xfrm>
        <a:graphic>
          <a:graphicData uri="http://schemas.openxmlformats.org/drawingml/2006/chart">
            <c:chart xmlns:c="http://schemas.openxmlformats.org/drawingml/2006/chart" xmlns:r="http://schemas.openxmlformats.org/officeDocument/2006/relationships" r:id="rId3"/>
          </a:graphicData>
        </a:graphic>
      </p:graphicFrame>
      <p:sp>
        <p:nvSpPr>
          <p:cNvPr id="13315" name="AutoShape 3"/>
          <p:cNvSpPr>
            <a:spLocks noChangeArrowheads="1"/>
          </p:cNvSpPr>
          <p:nvPr/>
        </p:nvSpPr>
        <p:spPr bwMode="auto">
          <a:xfrm>
            <a:off x="3902075" y="1604963"/>
            <a:ext cx="4800600" cy="2133600"/>
          </a:xfrm>
          <a:prstGeom prst="wedgeRectCallout">
            <a:avLst>
              <a:gd name="adj1" fmla="val -64171"/>
              <a:gd name="adj2" fmla="val 2093"/>
            </a:avLst>
          </a:prstGeom>
          <a:solidFill>
            <a:srgbClr val="99CBFF"/>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3077" name="Text Box 5"/>
          <p:cNvSpPr txBox="1">
            <a:spLocks noChangeArrowheads="1"/>
          </p:cNvSpPr>
          <p:nvPr/>
        </p:nvSpPr>
        <p:spPr bwMode="auto">
          <a:xfrm>
            <a:off x="3978275" y="1604963"/>
            <a:ext cx="4713288" cy="2008242"/>
          </a:xfrm>
          <a:prstGeom prst="rect">
            <a:avLst/>
          </a:prstGeom>
          <a:noFill/>
          <a:ln w="9525">
            <a:noFill/>
            <a:miter lim="800000"/>
            <a:headEnd/>
            <a:tailEnd/>
          </a:ln>
        </p:spPr>
        <p:txBody>
          <a:bodyPr>
            <a:spAutoFit/>
          </a:bodyPr>
          <a:lstStyle/>
          <a:p>
            <a:pPr marL="169863" indent="-169863">
              <a:spcAft>
                <a:spcPts val="300"/>
              </a:spcAft>
              <a:defRPr/>
            </a:pPr>
            <a:r>
              <a:rPr lang="en-US" sz="2200" dirty="0">
                <a:latin typeface="Calibri" pitchFamily="34" charset="0"/>
              </a:rPr>
              <a:t>Animal Study Protocol </a:t>
            </a:r>
            <a:r>
              <a:rPr lang="en-US" sz="2200" dirty="0" smtClean="0">
                <a:latin typeface="Calibri" pitchFamily="34" charset="0"/>
              </a:rPr>
              <a:t>Issues</a:t>
            </a:r>
            <a:endParaRPr lang="en-US" sz="800" dirty="0">
              <a:latin typeface="Calibri" pitchFamily="34" charset="0"/>
            </a:endParaRPr>
          </a:p>
          <a:p>
            <a:pPr marL="231775" indent="-231775">
              <a:buFontTx/>
              <a:buChar char="•"/>
              <a:defRPr/>
            </a:pPr>
            <a:r>
              <a:rPr lang="en-US" sz="2000" dirty="0" smtClean="0">
                <a:latin typeface="Calibri" pitchFamily="34" charset="0"/>
              </a:rPr>
              <a:t>45% </a:t>
            </a:r>
            <a:r>
              <a:rPr lang="en-US" sz="2000" dirty="0">
                <a:latin typeface="Calibri" pitchFamily="34" charset="0"/>
              </a:rPr>
              <a:t>Failure to follow protocol</a:t>
            </a:r>
          </a:p>
          <a:p>
            <a:pPr marL="231775" indent="-231775">
              <a:buFontTx/>
              <a:buChar char="•"/>
              <a:defRPr/>
            </a:pPr>
            <a:r>
              <a:rPr lang="en-US" sz="2000" dirty="0" smtClean="0">
                <a:latin typeface="Calibri" pitchFamily="34" charset="0"/>
              </a:rPr>
              <a:t>37% </a:t>
            </a:r>
            <a:r>
              <a:rPr lang="en-US" sz="2000" dirty="0">
                <a:latin typeface="Calibri" pitchFamily="34" charset="0"/>
              </a:rPr>
              <a:t>Unapproved significant </a:t>
            </a:r>
            <a:r>
              <a:rPr lang="en-US" sz="2000" dirty="0" smtClean="0">
                <a:latin typeface="Calibri" pitchFamily="34" charset="0"/>
              </a:rPr>
              <a:t>change</a:t>
            </a:r>
          </a:p>
          <a:p>
            <a:pPr marL="231775" indent="-231775">
              <a:buFontTx/>
              <a:buChar char="•"/>
              <a:defRPr/>
            </a:pPr>
            <a:r>
              <a:rPr lang="en-US" sz="2000" dirty="0" smtClean="0">
                <a:latin typeface="Calibri" pitchFamily="34" charset="0"/>
              </a:rPr>
              <a:t>  8% Inadequate oversight</a:t>
            </a:r>
          </a:p>
          <a:p>
            <a:pPr marL="231775" indent="-231775">
              <a:buFontTx/>
              <a:buChar char="•"/>
              <a:defRPr/>
            </a:pPr>
            <a:r>
              <a:rPr lang="en-US" sz="2000" dirty="0" smtClean="0">
                <a:latin typeface="Calibri" pitchFamily="34" charset="0"/>
              </a:rPr>
              <a:t>  5% Work on expired protocol</a:t>
            </a:r>
            <a:endParaRPr lang="en-US" sz="2000" dirty="0">
              <a:latin typeface="Calibri" pitchFamily="34" charset="0"/>
            </a:endParaRPr>
          </a:p>
          <a:p>
            <a:pPr marL="231775" indent="-231775">
              <a:buFontTx/>
              <a:buChar char="•"/>
              <a:defRPr/>
            </a:pPr>
            <a:r>
              <a:rPr lang="en-US" sz="2000" dirty="0" smtClean="0">
                <a:latin typeface="Calibri" pitchFamily="34" charset="0"/>
              </a:rPr>
              <a:t>  4% </a:t>
            </a:r>
            <a:r>
              <a:rPr lang="en-US" sz="2000" dirty="0">
                <a:latin typeface="Calibri" pitchFamily="34" charset="0"/>
              </a:rPr>
              <a:t>Work before protocol </a:t>
            </a:r>
            <a:r>
              <a:rPr lang="en-US" sz="2000" dirty="0" smtClean="0">
                <a:latin typeface="Calibri" pitchFamily="34" charset="0"/>
              </a:rPr>
              <a:t>approval</a:t>
            </a:r>
            <a:endParaRPr lang="en-US" sz="2000" dirty="0">
              <a:latin typeface="Calibri" pitchFamily="34" charset="0"/>
            </a:endParaRPr>
          </a:p>
        </p:txBody>
      </p:sp>
      <p:sp>
        <p:nvSpPr>
          <p:cNvPr id="1030" name="Text Box 7"/>
          <p:cNvSpPr txBox="1">
            <a:spLocks noChangeArrowheads="1"/>
          </p:cNvSpPr>
          <p:nvPr/>
        </p:nvSpPr>
        <p:spPr bwMode="auto">
          <a:xfrm>
            <a:off x="2552700" y="2443163"/>
            <a:ext cx="990600" cy="461962"/>
          </a:xfrm>
          <a:prstGeom prst="rect">
            <a:avLst/>
          </a:prstGeom>
          <a:noFill/>
          <a:ln w="9525">
            <a:noFill/>
            <a:miter lim="800000"/>
            <a:headEnd/>
            <a:tailEnd/>
          </a:ln>
        </p:spPr>
        <p:txBody>
          <a:bodyPr>
            <a:spAutoFit/>
          </a:bodyPr>
          <a:lstStyle/>
          <a:p>
            <a:pPr eaLnBrk="0" hangingPunct="0"/>
            <a:r>
              <a:rPr lang="en-US" sz="2400" dirty="0" smtClean="0">
                <a:latin typeface="Calibri" pitchFamily="34" charset="0"/>
              </a:rPr>
              <a:t>32%</a:t>
            </a:r>
            <a:endParaRPr lang="en-US" sz="2400" dirty="0">
              <a:latin typeface="Calibri" pitchFamily="34" charset="0"/>
            </a:endParaRPr>
          </a:p>
        </p:txBody>
      </p:sp>
      <p:sp>
        <p:nvSpPr>
          <p:cNvPr id="13320" name="AutoShape 8"/>
          <p:cNvSpPr>
            <a:spLocks noChangeArrowheads="1"/>
          </p:cNvSpPr>
          <p:nvPr/>
        </p:nvSpPr>
        <p:spPr bwMode="auto">
          <a:xfrm>
            <a:off x="3657600" y="4495800"/>
            <a:ext cx="5098629" cy="1600200"/>
          </a:xfrm>
          <a:prstGeom prst="wedgeRectCallout">
            <a:avLst>
              <a:gd name="adj1" fmla="val -83390"/>
              <a:gd name="adj2" fmla="val -165435"/>
            </a:avLst>
          </a:prstGeom>
          <a:solidFill>
            <a:srgbClr val="C0C0C0"/>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3080" name="Rectangle 9"/>
          <p:cNvSpPr>
            <a:spLocks noChangeArrowheads="1"/>
          </p:cNvSpPr>
          <p:nvPr/>
        </p:nvSpPr>
        <p:spPr bwMode="auto">
          <a:xfrm>
            <a:off x="3733799" y="4648200"/>
            <a:ext cx="4952999" cy="1454244"/>
          </a:xfrm>
          <a:prstGeom prst="rect">
            <a:avLst/>
          </a:prstGeom>
          <a:noFill/>
          <a:ln w="9525">
            <a:noFill/>
            <a:miter lim="800000"/>
            <a:headEnd/>
            <a:tailEnd/>
          </a:ln>
        </p:spPr>
        <p:txBody>
          <a:bodyPr wrap="square">
            <a:spAutoFit/>
          </a:bodyPr>
          <a:lstStyle/>
          <a:p>
            <a:pPr indent="-119063" eaLnBrk="0" hangingPunct="0">
              <a:spcBef>
                <a:spcPts val="0"/>
              </a:spcBef>
              <a:spcAft>
                <a:spcPts val="300"/>
              </a:spcAft>
              <a:defRPr/>
            </a:pPr>
            <a:r>
              <a:rPr lang="en-US" sz="2200" dirty="0">
                <a:latin typeface="Calibri" pitchFamily="34" charset="0"/>
              </a:rPr>
              <a:t>Investigator &amp; Research Team </a:t>
            </a:r>
            <a:r>
              <a:rPr lang="en-US" sz="2200" dirty="0" smtClean="0">
                <a:latin typeface="Calibri" pitchFamily="34" charset="0"/>
              </a:rPr>
              <a:t>Issues</a:t>
            </a:r>
            <a:endParaRPr lang="en-US" sz="800" dirty="0">
              <a:latin typeface="Calibri" pitchFamily="34" charset="0"/>
            </a:endParaRPr>
          </a:p>
          <a:p>
            <a:pPr marL="231775" indent="-231775" eaLnBrk="0" hangingPunct="0">
              <a:spcBef>
                <a:spcPts val="0"/>
              </a:spcBef>
              <a:buFontTx/>
              <a:buChar char="•"/>
              <a:defRPr/>
            </a:pPr>
            <a:r>
              <a:rPr lang="en-US" sz="2000" dirty="0">
                <a:latin typeface="Calibri" pitchFamily="34" charset="0"/>
              </a:rPr>
              <a:t>Unauthorized laboratory or animal housing</a:t>
            </a:r>
          </a:p>
          <a:p>
            <a:pPr marL="231775" indent="-231775" eaLnBrk="0" hangingPunct="0">
              <a:lnSpc>
                <a:spcPct val="90000"/>
              </a:lnSpc>
              <a:spcBef>
                <a:spcPct val="20000"/>
              </a:spcBef>
              <a:buFontTx/>
              <a:buChar char="•"/>
              <a:defRPr/>
            </a:pPr>
            <a:r>
              <a:rPr lang="en-US" sz="2000" dirty="0">
                <a:latin typeface="Calibri" pitchFamily="34" charset="0"/>
              </a:rPr>
              <a:t>Unauthorized or unqualified personnel </a:t>
            </a:r>
          </a:p>
          <a:p>
            <a:pPr marL="231775" indent="-231775" eaLnBrk="0" hangingPunct="0">
              <a:lnSpc>
                <a:spcPct val="90000"/>
              </a:lnSpc>
              <a:spcBef>
                <a:spcPct val="20000"/>
              </a:spcBef>
              <a:buFontTx/>
              <a:buChar char="•"/>
              <a:defRPr/>
            </a:pPr>
            <a:r>
              <a:rPr lang="en-US" sz="2000" dirty="0">
                <a:latin typeface="Calibri" pitchFamily="34" charset="0"/>
              </a:rPr>
              <a:t>Food and water restriction issues</a:t>
            </a:r>
          </a:p>
        </p:txBody>
      </p:sp>
      <p:sp>
        <p:nvSpPr>
          <p:cNvPr id="1033" name="Rectangle 10"/>
          <p:cNvSpPr>
            <a:spLocks noChangeArrowheads="1"/>
          </p:cNvSpPr>
          <p:nvPr/>
        </p:nvSpPr>
        <p:spPr bwMode="auto">
          <a:xfrm>
            <a:off x="1507813" y="2178738"/>
            <a:ext cx="762000" cy="461962"/>
          </a:xfrm>
          <a:prstGeom prst="rect">
            <a:avLst/>
          </a:prstGeom>
          <a:noFill/>
          <a:ln w="9525">
            <a:noFill/>
            <a:miter lim="800000"/>
            <a:headEnd/>
            <a:tailEnd/>
          </a:ln>
        </p:spPr>
        <p:txBody>
          <a:bodyPr>
            <a:spAutoFit/>
          </a:bodyPr>
          <a:lstStyle/>
          <a:p>
            <a:pPr eaLnBrk="0" hangingPunct="0"/>
            <a:r>
              <a:rPr lang="en-US" sz="2400" dirty="0" smtClean="0">
                <a:latin typeface="Calibri" pitchFamily="34" charset="0"/>
              </a:rPr>
              <a:t>4%</a:t>
            </a:r>
            <a:endParaRPr lang="en-US" sz="2400" dirty="0">
              <a:latin typeface="Calibri" pitchFamily="34" charset="0"/>
            </a:endParaRPr>
          </a:p>
        </p:txBody>
      </p:sp>
      <p:sp>
        <p:nvSpPr>
          <p:cNvPr id="1034" name="Line 7"/>
          <p:cNvSpPr>
            <a:spLocks noChangeShapeType="1"/>
          </p:cNvSpPr>
          <p:nvPr/>
        </p:nvSpPr>
        <p:spPr bwMode="auto">
          <a:xfrm>
            <a:off x="1012721" y="1066800"/>
            <a:ext cx="7326312" cy="0"/>
          </a:xfrm>
          <a:prstGeom prst="line">
            <a:avLst/>
          </a:prstGeom>
          <a:noFill/>
          <a:ln w="19050">
            <a:solidFill>
              <a:srgbClr val="003E77"/>
            </a:solidFill>
            <a:round/>
            <a:headEnd/>
            <a:tailEnd/>
          </a:ln>
        </p:spPr>
        <p:txBody>
          <a:bodyPr wrap="none" anchor="ctr"/>
          <a:lstStyle/>
          <a:p>
            <a:endParaRPr lang="en-US" dirty="0"/>
          </a:p>
        </p:txBody>
      </p:sp>
      <p:sp>
        <p:nvSpPr>
          <p:cNvPr id="1035" name="Slide Number Placeholder 1"/>
          <p:cNvSpPr>
            <a:spLocks noGrp="1"/>
          </p:cNvSpPr>
          <p:nvPr>
            <p:ph type="sldNum" sz="quarter" idx="12"/>
          </p:nvPr>
        </p:nvSpPr>
        <p:spPr bwMode="auto">
          <a:noFill/>
          <a:ln>
            <a:miter lim="800000"/>
            <a:headEnd/>
            <a:tailEnd/>
          </a:ln>
        </p:spPr>
        <p:txBody>
          <a:bodyPr/>
          <a:lstStyle/>
          <a:p>
            <a:fld id="{AD75725B-3A7A-42DB-A3B6-403D0D853A2A}" type="slidenum">
              <a:rPr lang="en-US" sz="1600" smtClean="0">
                <a:solidFill>
                  <a:srgbClr val="336699"/>
                </a:solidFill>
              </a:rPr>
              <a:pPr/>
              <a:t>49</a:t>
            </a:fld>
            <a:endParaRPr lang="en-US" sz="1600" dirty="0" smtClean="0">
              <a:solidFill>
                <a:srgbClr val="336699"/>
              </a:solidFill>
            </a:endParaRPr>
          </a:p>
        </p:txBody>
      </p:sp>
    </p:spTree>
    <p:extLst>
      <p:ext uri="{BB962C8B-B14F-4D97-AF65-F5344CB8AC3E}">
        <p14:creationId xmlns:p14="http://schemas.microsoft.com/office/powerpoint/2010/main" val="1061662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457200" y="228600"/>
            <a:ext cx="8534400" cy="1855788"/>
          </a:xfrm>
        </p:spPr>
        <p:txBody>
          <a:bodyPr/>
          <a:lstStyle/>
          <a:p>
            <a:pPr algn="l"/>
            <a:r>
              <a:rPr lang="en-US" sz="3200" b="0" dirty="0" smtClean="0">
                <a:solidFill>
                  <a:srgbClr val="0000FF"/>
                </a:solidFill>
                <a:latin typeface="Arial" pitchFamily="34" charset="0"/>
                <a:cs typeface="Arial" pitchFamily="34" charset="0"/>
              </a:rPr>
              <a:t>Authorizing Legislation </a:t>
            </a:r>
            <a:br>
              <a:rPr lang="en-US" sz="3200" b="0" dirty="0" smtClean="0">
                <a:solidFill>
                  <a:srgbClr val="0000FF"/>
                </a:solidFill>
                <a:latin typeface="Arial" pitchFamily="34" charset="0"/>
                <a:cs typeface="Arial" pitchFamily="34" charset="0"/>
              </a:rPr>
            </a:br>
            <a:r>
              <a:rPr lang="en-US" sz="3200" b="0" dirty="0" smtClean="0">
                <a:solidFill>
                  <a:srgbClr val="0000FF"/>
                </a:solidFill>
                <a:latin typeface="Arial" pitchFamily="34" charset="0"/>
                <a:cs typeface="Arial" pitchFamily="34" charset="0"/>
              </a:rPr>
              <a:t>Public Law 99-158 (11/20/85) </a:t>
            </a:r>
            <a:br>
              <a:rPr lang="en-US" sz="3200" b="0" dirty="0" smtClean="0">
                <a:solidFill>
                  <a:srgbClr val="0000FF"/>
                </a:solidFill>
                <a:latin typeface="Arial" pitchFamily="34" charset="0"/>
                <a:cs typeface="Arial" pitchFamily="34" charset="0"/>
              </a:rPr>
            </a:br>
            <a:r>
              <a:rPr lang="en-US" sz="3200" b="0" dirty="0" smtClean="0">
                <a:solidFill>
                  <a:srgbClr val="0000FF"/>
                </a:solidFill>
                <a:latin typeface="Arial" pitchFamily="34" charset="0"/>
                <a:cs typeface="Arial" pitchFamily="34" charset="0"/>
              </a:rPr>
              <a:t>Health Research Extension Act</a:t>
            </a:r>
            <a:r>
              <a:rPr lang="en-US" sz="3200" b="0" dirty="0" smtClean="0">
                <a:solidFill>
                  <a:srgbClr val="FFCC00"/>
                </a:solidFill>
                <a:latin typeface="Arial" pitchFamily="34" charset="0"/>
                <a:cs typeface="Arial" pitchFamily="34" charset="0"/>
              </a:rPr>
              <a:t/>
            </a:r>
            <a:br>
              <a:rPr lang="en-US" sz="3200" b="0" dirty="0" smtClean="0">
                <a:solidFill>
                  <a:srgbClr val="FFCC00"/>
                </a:solidFill>
                <a:latin typeface="Arial" pitchFamily="34" charset="0"/>
                <a:cs typeface="Arial" pitchFamily="34" charset="0"/>
              </a:rPr>
            </a:br>
            <a:endParaRPr lang="en-US" sz="3200" b="0" dirty="0" smtClean="0">
              <a:solidFill>
                <a:srgbClr val="FFCC00"/>
              </a:solidFill>
              <a:latin typeface="Arial" pitchFamily="34" charset="0"/>
              <a:cs typeface="Arial" pitchFamily="34" charset="0"/>
            </a:endParaRPr>
          </a:p>
        </p:txBody>
      </p:sp>
      <p:sp>
        <p:nvSpPr>
          <p:cNvPr id="185347" name="Rectangle 3"/>
          <p:cNvSpPr>
            <a:spLocks noGrp="1" noChangeArrowheads="1"/>
          </p:cNvSpPr>
          <p:nvPr>
            <p:ph type="body" idx="4294967295"/>
          </p:nvPr>
        </p:nvSpPr>
        <p:spPr>
          <a:xfrm>
            <a:off x="152400" y="2057400"/>
            <a:ext cx="8839200" cy="4800600"/>
          </a:xfrm>
        </p:spPr>
        <p:txBody>
          <a:bodyPr/>
          <a:lstStyle/>
          <a:p>
            <a:pPr>
              <a:lnSpc>
                <a:spcPct val="90000"/>
              </a:lnSpc>
              <a:spcBef>
                <a:spcPct val="40000"/>
              </a:spcBef>
              <a:buClr>
                <a:srgbClr val="0000FF"/>
              </a:buClr>
              <a:defRPr/>
            </a:pPr>
            <a:r>
              <a:rPr lang="en-US" sz="3200" dirty="0" smtClean="0">
                <a:latin typeface="Arial" pitchFamily="34" charset="0"/>
                <a:cs typeface="Arial" pitchFamily="34" charset="0"/>
              </a:rPr>
              <a:t>NIH Director to establish guidelines for research funded by NIH and other PHS agencies</a:t>
            </a:r>
          </a:p>
          <a:p>
            <a:pPr>
              <a:lnSpc>
                <a:spcPct val="90000"/>
              </a:lnSpc>
              <a:spcBef>
                <a:spcPct val="40000"/>
              </a:spcBef>
              <a:buClr>
                <a:srgbClr val="0000FF"/>
              </a:buClr>
              <a:defRPr/>
            </a:pPr>
            <a:r>
              <a:rPr lang="en-US" sz="3200" dirty="0" smtClean="0">
                <a:latin typeface="Arial" pitchFamily="34" charset="0"/>
                <a:cs typeface="Arial" pitchFamily="34" charset="0"/>
              </a:rPr>
              <a:t>Animal Welfare Assurance mechanism</a:t>
            </a:r>
          </a:p>
          <a:p>
            <a:pPr>
              <a:lnSpc>
                <a:spcPct val="90000"/>
              </a:lnSpc>
              <a:spcBef>
                <a:spcPct val="40000"/>
              </a:spcBef>
              <a:buClr>
                <a:srgbClr val="0000FF"/>
              </a:buClr>
              <a:defRPr/>
            </a:pPr>
            <a:r>
              <a:rPr lang="en-US" sz="3200" dirty="0" smtClean="0">
                <a:latin typeface="Arial" pitchFamily="34" charset="0"/>
                <a:cs typeface="Arial" pitchFamily="34" charset="0"/>
              </a:rPr>
              <a:t>Institutional Animal Care and Use Committee (IACUC) with oversight authority</a:t>
            </a:r>
          </a:p>
          <a:p>
            <a:pPr>
              <a:lnSpc>
                <a:spcPct val="90000"/>
              </a:lnSpc>
              <a:spcBef>
                <a:spcPct val="40000"/>
              </a:spcBef>
              <a:buClr>
                <a:srgbClr val="0000FF"/>
              </a:buClr>
              <a:defRPr/>
            </a:pPr>
            <a:r>
              <a:rPr lang="en-US" sz="3200" dirty="0" smtClean="0">
                <a:latin typeface="Arial" pitchFamily="34" charset="0"/>
                <a:cs typeface="Arial" pitchFamily="34" charset="0"/>
              </a:rPr>
              <a:t>Institutional opportunity to correct deficiencies</a:t>
            </a:r>
          </a:p>
          <a:p>
            <a:pPr>
              <a:lnSpc>
                <a:spcPct val="90000"/>
              </a:lnSpc>
              <a:spcBef>
                <a:spcPct val="40000"/>
              </a:spcBef>
              <a:buClr>
                <a:srgbClr val="FFCC00"/>
              </a:buClr>
              <a:defRPr/>
            </a:pPr>
            <a:endParaRPr lang="en-US" sz="2800" dirty="0" smtClean="0"/>
          </a:p>
          <a:p>
            <a:pPr>
              <a:lnSpc>
                <a:spcPct val="90000"/>
              </a:lnSpc>
              <a:buFont typeface="Wingdings" pitchFamily="2" charset="2"/>
              <a:buNone/>
              <a:defRPr/>
            </a:pPr>
            <a:endParaRPr lang="en-US" dirty="0" smtClean="0"/>
          </a:p>
          <a:p>
            <a:pPr>
              <a:lnSpc>
                <a:spcPct val="90000"/>
              </a:lnSpc>
              <a:defRPr/>
            </a:pPr>
            <a:endParaRPr lang="en-US" dirty="0" smtClean="0">
              <a:effectLst>
                <a:outerShdw blurRad="38100" dist="38100" dir="2700000" algn="tl">
                  <a:srgbClr val="000000"/>
                </a:outerShdw>
              </a:effectLst>
            </a:endParaRPr>
          </a:p>
        </p:txBody>
      </p:sp>
      <p:sp>
        <p:nvSpPr>
          <p:cNvPr id="4" name="Line 5"/>
          <p:cNvSpPr>
            <a:spLocks noChangeShapeType="1"/>
          </p:cNvSpPr>
          <p:nvPr/>
        </p:nvSpPr>
        <p:spPr bwMode="auto">
          <a:xfrm>
            <a:off x="457200" y="1752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82422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Grp="1" noChangeArrowheads="1"/>
          </p:cNvSpPr>
          <p:nvPr>
            <p:ph type="ctrTitle" sz="quarter" idx="4294967295"/>
          </p:nvPr>
        </p:nvSpPr>
        <p:spPr>
          <a:xfrm>
            <a:off x="917575" y="152399"/>
            <a:ext cx="8226425" cy="1066801"/>
          </a:xfrm>
        </p:spPr>
        <p:txBody>
          <a:bodyPr/>
          <a:lstStyle/>
          <a:p>
            <a:r>
              <a:rPr lang="en-US" sz="3600" dirty="0">
                <a:solidFill>
                  <a:srgbClr val="0000FF"/>
                </a:solidFill>
                <a:latin typeface="Arial" pitchFamily="34" charset="0"/>
                <a:cs typeface="Arial" pitchFamily="34" charset="0"/>
              </a:rPr>
              <a:t>Types of Reportable Issues </a:t>
            </a:r>
            <a:r>
              <a:rPr lang="en-US" sz="2800" dirty="0">
                <a:solidFill>
                  <a:srgbClr val="0000FF"/>
                </a:solidFill>
                <a:latin typeface="Arial" pitchFamily="34" charset="0"/>
                <a:cs typeface="Arial" pitchFamily="34" charset="0"/>
              </a:rPr>
              <a:t>(continued)</a:t>
            </a:r>
            <a:endParaRPr lang="en-US" sz="2800" b="1" dirty="0">
              <a:solidFill>
                <a:srgbClr val="1E5386"/>
              </a:solidFill>
              <a:latin typeface="Arial" pitchFamily="34" charset="0"/>
              <a:cs typeface="Arial" pitchFamily="34" charset="0"/>
            </a:endParaRPr>
          </a:p>
        </p:txBody>
      </p:sp>
      <p:graphicFrame>
        <p:nvGraphicFramePr>
          <p:cNvPr id="13" name="Object 2"/>
          <p:cNvGraphicFramePr>
            <a:graphicFrameLocks noGrp="1" noChangeAspect="1"/>
          </p:cNvGraphicFramePr>
          <p:nvPr>
            <p:ph type="chart" idx="4294967295"/>
          </p:nvPr>
        </p:nvGraphicFramePr>
        <p:xfrm>
          <a:off x="-187325" y="1665024"/>
          <a:ext cx="9059863" cy="4543425"/>
        </p:xfrm>
        <a:graphic>
          <a:graphicData uri="http://schemas.openxmlformats.org/drawingml/2006/chart">
            <c:chart xmlns:c="http://schemas.openxmlformats.org/drawingml/2006/chart" xmlns:r="http://schemas.openxmlformats.org/officeDocument/2006/relationships" r:id="rId3"/>
          </a:graphicData>
        </a:graphic>
      </p:graphicFrame>
      <p:sp>
        <p:nvSpPr>
          <p:cNvPr id="2052" name="Text Box 5"/>
          <p:cNvSpPr txBox="1">
            <a:spLocks noChangeArrowheads="1"/>
          </p:cNvSpPr>
          <p:nvPr/>
        </p:nvSpPr>
        <p:spPr bwMode="auto">
          <a:xfrm>
            <a:off x="4732338" y="2376224"/>
            <a:ext cx="2209800" cy="366713"/>
          </a:xfrm>
          <a:prstGeom prst="rect">
            <a:avLst/>
          </a:prstGeom>
          <a:noFill/>
          <a:ln w="9525">
            <a:noFill/>
            <a:miter lim="800000"/>
            <a:headEnd/>
            <a:tailEnd/>
          </a:ln>
        </p:spPr>
        <p:txBody>
          <a:bodyPr>
            <a:spAutoFit/>
          </a:bodyPr>
          <a:lstStyle/>
          <a:p>
            <a:pPr>
              <a:buFontTx/>
              <a:buChar char="•"/>
            </a:pPr>
            <a:endParaRPr lang="en-US" dirty="0">
              <a:latin typeface="Calibri" pitchFamily="34" charset="0"/>
            </a:endParaRPr>
          </a:p>
        </p:txBody>
      </p:sp>
      <p:sp>
        <p:nvSpPr>
          <p:cNvPr id="2053" name="Text Box 8"/>
          <p:cNvSpPr txBox="1">
            <a:spLocks noChangeArrowheads="1"/>
          </p:cNvSpPr>
          <p:nvPr/>
        </p:nvSpPr>
        <p:spPr bwMode="auto">
          <a:xfrm>
            <a:off x="1782499" y="4631535"/>
            <a:ext cx="715963" cy="461962"/>
          </a:xfrm>
          <a:prstGeom prst="rect">
            <a:avLst/>
          </a:prstGeom>
          <a:noFill/>
          <a:ln w="9525">
            <a:noFill/>
            <a:miter lim="800000"/>
            <a:headEnd/>
            <a:tailEnd/>
          </a:ln>
        </p:spPr>
        <p:txBody>
          <a:bodyPr wrap="none">
            <a:spAutoFit/>
          </a:bodyPr>
          <a:lstStyle/>
          <a:p>
            <a:pPr eaLnBrk="0" hangingPunct="0"/>
            <a:r>
              <a:rPr lang="en-US" sz="2400" dirty="0" smtClean="0">
                <a:latin typeface="Calibri" pitchFamily="34" charset="0"/>
              </a:rPr>
              <a:t>15%</a:t>
            </a:r>
            <a:endParaRPr lang="en-US" sz="2400" dirty="0">
              <a:latin typeface="Calibri" pitchFamily="34" charset="0"/>
            </a:endParaRPr>
          </a:p>
        </p:txBody>
      </p:sp>
      <p:sp>
        <p:nvSpPr>
          <p:cNvPr id="11" name="AutoShape 3"/>
          <p:cNvSpPr>
            <a:spLocks noChangeArrowheads="1"/>
          </p:cNvSpPr>
          <p:nvPr/>
        </p:nvSpPr>
        <p:spPr bwMode="auto">
          <a:xfrm>
            <a:off x="4640218" y="1767767"/>
            <a:ext cx="3302781" cy="2149139"/>
          </a:xfrm>
          <a:prstGeom prst="wedgeRectCallout">
            <a:avLst>
              <a:gd name="adj1" fmla="val -83035"/>
              <a:gd name="adj2" fmla="val 83669"/>
            </a:avLst>
          </a:prstGeom>
          <a:solidFill>
            <a:srgbClr val="D2FDD4"/>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2055" name="Rectangle 9"/>
          <p:cNvSpPr>
            <a:spLocks noChangeArrowheads="1"/>
          </p:cNvSpPr>
          <p:nvPr/>
        </p:nvSpPr>
        <p:spPr bwMode="auto">
          <a:xfrm>
            <a:off x="4558330" y="1806794"/>
            <a:ext cx="3384669" cy="2008242"/>
          </a:xfrm>
          <a:prstGeom prst="rect">
            <a:avLst/>
          </a:prstGeom>
          <a:noFill/>
          <a:ln w="9525">
            <a:noFill/>
            <a:miter lim="800000"/>
            <a:headEnd/>
            <a:tailEnd/>
          </a:ln>
        </p:spPr>
        <p:txBody>
          <a:bodyPr wrap="square">
            <a:spAutoFit/>
          </a:bodyPr>
          <a:lstStyle/>
          <a:p>
            <a:pPr marL="287338" indent="-228600" eaLnBrk="0" hangingPunct="0">
              <a:spcAft>
                <a:spcPts val="300"/>
              </a:spcAft>
            </a:pPr>
            <a:r>
              <a:rPr lang="en-US" sz="2200" dirty="0">
                <a:latin typeface="Calibri" pitchFamily="34" charset="0"/>
              </a:rPr>
              <a:t>Other</a:t>
            </a:r>
          </a:p>
          <a:p>
            <a:pPr marL="287338" indent="-228600" eaLnBrk="0" hangingPunct="0">
              <a:buFontTx/>
              <a:buChar char="•"/>
            </a:pPr>
            <a:r>
              <a:rPr lang="en-US" sz="2000" dirty="0">
                <a:latin typeface="Calibri" pitchFamily="34" charset="0"/>
              </a:rPr>
              <a:t>Human error, accident </a:t>
            </a:r>
          </a:p>
          <a:p>
            <a:pPr marL="287338" indent="-228600" eaLnBrk="0" hangingPunct="0">
              <a:buFontTx/>
              <a:buChar char="•"/>
            </a:pPr>
            <a:r>
              <a:rPr lang="en-US" sz="2000" dirty="0">
                <a:latin typeface="Calibri" pitchFamily="34" charset="0"/>
              </a:rPr>
              <a:t>Natural disaster</a:t>
            </a:r>
          </a:p>
          <a:p>
            <a:pPr marL="287338" indent="-228600" eaLnBrk="0" hangingPunct="0">
              <a:buFontTx/>
              <a:buChar char="•"/>
            </a:pPr>
            <a:r>
              <a:rPr lang="en-US" sz="2000" dirty="0">
                <a:latin typeface="Calibri" pitchFamily="34" charset="0"/>
              </a:rPr>
              <a:t>Equipment failure</a:t>
            </a:r>
          </a:p>
          <a:p>
            <a:pPr marL="287338" indent="-228600" eaLnBrk="0" hangingPunct="0">
              <a:buFontTx/>
              <a:buChar char="•"/>
            </a:pPr>
            <a:r>
              <a:rPr lang="en-US" sz="2000" dirty="0">
                <a:latin typeface="Calibri" pitchFamily="34" charset="0"/>
              </a:rPr>
              <a:t>Training failure</a:t>
            </a:r>
          </a:p>
          <a:p>
            <a:pPr marL="287338" indent="-228600" eaLnBrk="0" hangingPunct="0">
              <a:buFontTx/>
              <a:buChar char="•"/>
            </a:pPr>
            <a:r>
              <a:rPr lang="en-US" sz="2000" dirty="0">
                <a:latin typeface="Calibri" pitchFamily="34" charset="0"/>
              </a:rPr>
              <a:t>Crime, neglect, abuse</a:t>
            </a:r>
          </a:p>
        </p:txBody>
      </p:sp>
      <p:sp>
        <p:nvSpPr>
          <p:cNvPr id="15363" name="AutoShape 3"/>
          <p:cNvSpPr>
            <a:spLocks noChangeArrowheads="1"/>
          </p:cNvSpPr>
          <p:nvPr/>
        </p:nvSpPr>
        <p:spPr bwMode="auto">
          <a:xfrm>
            <a:off x="4546600" y="5026161"/>
            <a:ext cx="3259919" cy="883317"/>
          </a:xfrm>
          <a:prstGeom prst="wedgeRectCallout">
            <a:avLst>
              <a:gd name="adj1" fmla="val -119788"/>
              <a:gd name="adj2" fmla="val -41404"/>
            </a:avLst>
          </a:prstGeom>
          <a:solidFill>
            <a:srgbClr val="FDFFA1"/>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2057" name="Text Box 7"/>
          <p:cNvSpPr txBox="1">
            <a:spLocks noChangeArrowheads="1"/>
          </p:cNvSpPr>
          <p:nvPr/>
        </p:nvSpPr>
        <p:spPr bwMode="auto">
          <a:xfrm>
            <a:off x="4546600" y="5052032"/>
            <a:ext cx="3259919" cy="769441"/>
          </a:xfrm>
          <a:prstGeom prst="rect">
            <a:avLst/>
          </a:prstGeom>
          <a:noFill/>
          <a:ln w="9525">
            <a:noFill/>
            <a:miter lim="800000"/>
            <a:headEnd/>
            <a:tailEnd/>
          </a:ln>
        </p:spPr>
        <p:txBody>
          <a:bodyPr wrap="square">
            <a:spAutoFit/>
          </a:bodyPr>
          <a:lstStyle/>
          <a:p>
            <a:pPr marL="228600" indent="-228600" eaLnBrk="0" hangingPunct="0"/>
            <a:r>
              <a:rPr lang="en-US" sz="2200" dirty="0" smtClean="0">
                <a:latin typeface="Calibri" pitchFamily="34" charset="0"/>
              </a:rPr>
              <a:t>Failure to Follow Institutional Policies</a:t>
            </a:r>
            <a:endParaRPr lang="en-US" sz="2200" dirty="0">
              <a:latin typeface="Calibri" pitchFamily="34" charset="0"/>
            </a:endParaRPr>
          </a:p>
        </p:txBody>
      </p:sp>
      <p:sp>
        <p:nvSpPr>
          <p:cNvPr id="2058" name="Rectangle 11"/>
          <p:cNvSpPr>
            <a:spLocks noChangeArrowheads="1"/>
          </p:cNvSpPr>
          <p:nvPr/>
        </p:nvSpPr>
        <p:spPr bwMode="auto">
          <a:xfrm>
            <a:off x="2743554" y="4426590"/>
            <a:ext cx="715260" cy="461665"/>
          </a:xfrm>
          <a:prstGeom prst="rect">
            <a:avLst/>
          </a:prstGeom>
          <a:noFill/>
          <a:ln w="9525">
            <a:noFill/>
            <a:miter lim="800000"/>
            <a:headEnd/>
            <a:tailEnd/>
          </a:ln>
        </p:spPr>
        <p:txBody>
          <a:bodyPr wrap="none">
            <a:spAutoFit/>
          </a:bodyPr>
          <a:lstStyle/>
          <a:p>
            <a:pPr eaLnBrk="0" hangingPunct="0"/>
            <a:r>
              <a:rPr lang="en-US" sz="2400" dirty="0" smtClean="0">
                <a:latin typeface="Calibri" pitchFamily="34" charset="0"/>
              </a:rPr>
              <a:t>18%</a:t>
            </a:r>
            <a:endParaRPr lang="en-US" sz="2400" dirty="0">
              <a:latin typeface="Calibri" pitchFamily="34" charset="0"/>
            </a:endParaRPr>
          </a:p>
        </p:txBody>
      </p:sp>
      <p:sp>
        <p:nvSpPr>
          <p:cNvPr id="2059"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2060" name="Slide Number Placeholder 1"/>
          <p:cNvSpPr>
            <a:spLocks noGrp="1"/>
          </p:cNvSpPr>
          <p:nvPr>
            <p:ph type="sldNum" sz="quarter" idx="12"/>
          </p:nvPr>
        </p:nvSpPr>
        <p:spPr bwMode="auto">
          <a:noFill/>
          <a:ln>
            <a:miter lim="800000"/>
            <a:headEnd/>
            <a:tailEnd/>
          </a:ln>
        </p:spPr>
        <p:txBody>
          <a:bodyPr/>
          <a:lstStyle/>
          <a:p>
            <a:fld id="{A9054F6B-BF69-4D6F-BBC7-B510EBD89C22}" type="slidenum">
              <a:rPr lang="en-US" sz="1600" smtClean="0">
                <a:solidFill>
                  <a:srgbClr val="336699"/>
                </a:solidFill>
              </a:rPr>
              <a:pPr/>
              <a:t>50</a:t>
            </a:fld>
            <a:endParaRPr lang="en-US" sz="1600" dirty="0" smtClean="0">
              <a:solidFill>
                <a:srgbClr val="336699"/>
              </a:solidFill>
            </a:endParaRPr>
          </a:p>
        </p:txBody>
      </p:sp>
    </p:spTree>
    <p:extLst>
      <p:ext uri="{BB962C8B-B14F-4D97-AF65-F5344CB8AC3E}">
        <p14:creationId xmlns:p14="http://schemas.microsoft.com/office/powerpoint/2010/main" val="648255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ctrTitle" sz="quarter" idx="4294967295"/>
          </p:nvPr>
        </p:nvSpPr>
        <p:spPr>
          <a:xfrm>
            <a:off x="914400" y="161925"/>
            <a:ext cx="8229600" cy="1012825"/>
          </a:xfrm>
        </p:spPr>
        <p:txBody>
          <a:bodyPr/>
          <a:lstStyle/>
          <a:p>
            <a:r>
              <a:rPr lang="en-US" sz="3600" dirty="0">
                <a:solidFill>
                  <a:srgbClr val="0000FF"/>
                </a:solidFill>
                <a:latin typeface="Arial" pitchFamily="34" charset="0"/>
                <a:cs typeface="Arial" pitchFamily="34" charset="0"/>
              </a:rPr>
              <a:t>Types of Reportable Issues </a:t>
            </a:r>
            <a:r>
              <a:rPr lang="en-US" sz="2800" dirty="0">
                <a:solidFill>
                  <a:srgbClr val="0000FF"/>
                </a:solidFill>
                <a:latin typeface="Arial" pitchFamily="34" charset="0"/>
                <a:cs typeface="Arial" pitchFamily="34" charset="0"/>
              </a:rPr>
              <a:t>(continued)</a:t>
            </a:r>
            <a:endParaRPr lang="en-US" sz="2800" dirty="0">
              <a:solidFill>
                <a:srgbClr val="1E5386"/>
              </a:solidFill>
              <a:latin typeface="Arial" pitchFamily="34" charset="0"/>
              <a:cs typeface="Arial" pitchFamily="34" charset="0"/>
            </a:endParaRPr>
          </a:p>
        </p:txBody>
      </p:sp>
      <p:graphicFrame>
        <p:nvGraphicFramePr>
          <p:cNvPr id="11" name="Object 2"/>
          <p:cNvGraphicFramePr>
            <a:graphicFrameLocks noGrp="1" noChangeAspect="1"/>
          </p:cNvGraphicFramePr>
          <p:nvPr>
            <p:ph type="chart" idx="4294967295"/>
          </p:nvPr>
        </p:nvGraphicFramePr>
        <p:xfrm>
          <a:off x="3706019" y="1369328"/>
          <a:ext cx="9059862" cy="4543425"/>
        </p:xfrm>
        <a:graphic>
          <a:graphicData uri="http://schemas.openxmlformats.org/drawingml/2006/chart">
            <c:chart xmlns:c="http://schemas.openxmlformats.org/drawingml/2006/chart" xmlns:r="http://schemas.openxmlformats.org/officeDocument/2006/relationships" r:id="rId3"/>
          </a:graphicData>
        </a:graphic>
      </p:graphicFrame>
      <p:sp>
        <p:nvSpPr>
          <p:cNvPr id="17413" name="AutoShape 5"/>
          <p:cNvSpPr>
            <a:spLocks noChangeArrowheads="1"/>
          </p:cNvSpPr>
          <p:nvPr/>
        </p:nvSpPr>
        <p:spPr bwMode="auto">
          <a:xfrm flipH="1">
            <a:off x="504604" y="1866116"/>
            <a:ext cx="3499933" cy="2473876"/>
          </a:xfrm>
          <a:prstGeom prst="wedgeRectCallout">
            <a:avLst>
              <a:gd name="adj1" fmla="val -81893"/>
              <a:gd name="adj2" fmla="val -14902"/>
            </a:avLst>
          </a:prstGeom>
          <a:solidFill>
            <a:srgbClr val="FF9CCD"/>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buFontTx/>
              <a:buChar char="•"/>
              <a:defRPr/>
            </a:pPr>
            <a:endParaRPr lang="en-US" sz="2400" dirty="0">
              <a:latin typeface="Arial" pitchFamily="-112" charset="0"/>
              <a:ea typeface="ＭＳ Ｐゴシック" pitchFamily="-112" charset="-128"/>
              <a:cs typeface="ＭＳ Ｐゴシック" pitchFamily="-112" charset="-128"/>
            </a:endParaRPr>
          </a:p>
        </p:txBody>
      </p:sp>
      <p:sp>
        <p:nvSpPr>
          <p:cNvPr id="3077" name="Text Box 6"/>
          <p:cNvSpPr txBox="1">
            <a:spLocks noChangeArrowheads="1"/>
          </p:cNvSpPr>
          <p:nvPr/>
        </p:nvSpPr>
        <p:spPr bwMode="auto">
          <a:xfrm>
            <a:off x="504607" y="1920152"/>
            <a:ext cx="3499932" cy="2316019"/>
          </a:xfrm>
          <a:prstGeom prst="rect">
            <a:avLst/>
          </a:prstGeom>
          <a:noFill/>
          <a:ln w="9525">
            <a:noFill/>
            <a:miter lim="800000"/>
            <a:headEnd/>
            <a:tailEnd/>
          </a:ln>
        </p:spPr>
        <p:txBody>
          <a:bodyPr wrap="square">
            <a:spAutoFit/>
          </a:bodyPr>
          <a:lstStyle/>
          <a:p>
            <a:pPr marL="228600" indent="-228600" eaLnBrk="0" hangingPunct="0">
              <a:spcAft>
                <a:spcPts val="300"/>
              </a:spcAft>
            </a:pPr>
            <a:r>
              <a:rPr lang="en-US" sz="2200" dirty="0" smtClean="0">
                <a:latin typeface="Calibri" pitchFamily="34" charset="0"/>
              </a:rPr>
              <a:t>Animal Husbandry Issues</a:t>
            </a:r>
          </a:p>
          <a:p>
            <a:pPr marL="228600" indent="-228600" eaLnBrk="0" hangingPunct="0">
              <a:buFontTx/>
              <a:buChar char="•"/>
            </a:pPr>
            <a:r>
              <a:rPr lang="en-US" sz="2000" dirty="0" smtClean="0">
                <a:latin typeface="Calibri" pitchFamily="34" charset="0"/>
              </a:rPr>
              <a:t>38% Food and water issues</a:t>
            </a:r>
          </a:p>
          <a:p>
            <a:pPr marL="228600" indent="-228600" eaLnBrk="0" hangingPunct="0">
              <a:buFontTx/>
              <a:buChar char="•"/>
            </a:pPr>
            <a:r>
              <a:rPr lang="en-US" sz="2000" dirty="0" smtClean="0">
                <a:latin typeface="Calibri" pitchFamily="34" charset="0"/>
              </a:rPr>
              <a:t>27% Inadequate records or ID</a:t>
            </a:r>
          </a:p>
          <a:p>
            <a:pPr marL="228600" indent="-228600" eaLnBrk="0" hangingPunct="0">
              <a:buFontTx/>
              <a:buChar char="•"/>
            </a:pPr>
            <a:r>
              <a:rPr lang="en-US" sz="2000" dirty="0" smtClean="0">
                <a:latin typeface="Calibri" pitchFamily="34" charset="0"/>
              </a:rPr>
              <a:t>22% Other husbandry</a:t>
            </a:r>
          </a:p>
          <a:p>
            <a:pPr marL="228600" indent="-228600" eaLnBrk="0" hangingPunct="0">
              <a:buFontTx/>
              <a:buChar char="•"/>
            </a:pPr>
            <a:r>
              <a:rPr lang="en-US" sz="2000" dirty="0" smtClean="0">
                <a:latin typeface="Calibri" pitchFamily="34" charset="0"/>
              </a:rPr>
              <a:t>  5% Space issue</a:t>
            </a:r>
          </a:p>
          <a:p>
            <a:pPr marL="228600" indent="-228600" eaLnBrk="0" hangingPunct="0">
              <a:buFontTx/>
              <a:buChar char="•"/>
            </a:pPr>
            <a:r>
              <a:rPr lang="en-US" sz="2000" dirty="0" smtClean="0">
                <a:latin typeface="Calibri" pitchFamily="34" charset="0"/>
              </a:rPr>
              <a:t>  4% Escaped animal(s)</a:t>
            </a:r>
          </a:p>
          <a:p>
            <a:pPr marL="228600" indent="-228600" eaLnBrk="0" hangingPunct="0">
              <a:buFontTx/>
              <a:buChar char="•"/>
            </a:pPr>
            <a:r>
              <a:rPr lang="en-US" sz="2000" dirty="0" smtClean="0">
                <a:latin typeface="Calibri" pitchFamily="34" charset="0"/>
              </a:rPr>
              <a:t>  3% Sanitation failure</a:t>
            </a:r>
          </a:p>
        </p:txBody>
      </p:sp>
      <p:sp>
        <p:nvSpPr>
          <p:cNvPr id="17415" name="AutoShape 7"/>
          <p:cNvSpPr>
            <a:spLocks noChangeArrowheads="1"/>
          </p:cNvSpPr>
          <p:nvPr/>
        </p:nvSpPr>
        <p:spPr bwMode="auto">
          <a:xfrm flipH="1">
            <a:off x="1371599" y="5303153"/>
            <a:ext cx="2334418" cy="609600"/>
          </a:xfrm>
          <a:prstGeom prst="wedgeRectCallout">
            <a:avLst>
              <a:gd name="adj1" fmla="val -109442"/>
              <a:gd name="adj2" fmla="val -263231"/>
            </a:avLst>
          </a:prstGeom>
          <a:solidFill>
            <a:srgbClr val="FED6A8"/>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marL="287338" indent="-228600" eaLnBrk="0" fontAlgn="auto" hangingPunct="0">
              <a:spcBef>
                <a:spcPts val="0"/>
              </a:spcBef>
              <a:spcAft>
                <a:spcPts val="0"/>
              </a:spcAft>
              <a:defRPr/>
            </a:pPr>
            <a:r>
              <a:rPr lang="en-US" sz="2200" dirty="0">
                <a:latin typeface="Arial" pitchFamily="-112" charset="0"/>
                <a:ea typeface="ＭＳ Ｐゴシック" pitchFamily="-112" charset="-128"/>
                <a:cs typeface="ＭＳ Ｐゴシック" pitchFamily="-112" charset="-128"/>
              </a:rPr>
              <a:t> </a:t>
            </a:r>
            <a:r>
              <a:rPr lang="en-US" sz="2200" dirty="0">
                <a:latin typeface="Calibri" pitchFamily="34" charset="0"/>
                <a:ea typeface="ＭＳ Ｐゴシック" pitchFamily="-112" charset="-128"/>
                <a:cs typeface="ＭＳ Ｐゴシック" pitchFamily="-112" charset="-128"/>
              </a:rPr>
              <a:t>Clinical Issues</a:t>
            </a:r>
          </a:p>
        </p:txBody>
      </p:sp>
      <p:sp>
        <p:nvSpPr>
          <p:cNvPr id="3079" name="Text Box 8"/>
          <p:cNvSpPr txBox="1">
            <a:spLocks noChangeArrowheads="1"/>
          </p:cNvSpPr>
          <p:nvPr/>
        </p:nvSpPr>
        <p:spPr bwMode="auto">
          <a:xfrm>
            <a:off x="5061831" y="2715686"/>
            <a:ext cx="838200" cy="461962"/>
          </a:xfrm>
          <a:prstGeom prst="rect">
            <a:avLst/>
          </a:prstGeom>
          <a:noFill/>
          <a:ln w="9525">
            <a:noFill/>
            <a:miter lim="800000"/>
            <a:headEnd/>
            <a:tailEnd/>
          </a:ln>
        </p:spPr>
        <p:txBody>
          <a:bodyPr>
            <a:spAutoFit/>
          </a:bodyPr>
          <a:lstStyle/>
          <a:p>
            <a:pPr eaLnBrk="0" hangingPunct="0">
              <a:spcBef>
                <a:spcPct val="50000"/>
              </a:spcBef>
            </a:pPr>
            <a:r>
              <a:rPr lang="en-US" sz="2400" dirty="0" smtClean="0">
                <a:latin typeface="Calibri" pitchFamily="34" charset="0"/>
              </a:rPr>
              <a:t>11%</a:t>
            </a:r>
            <a:endParaRPr lang="en-US" sz="2400" dirty="0">
              <a:latin typeface="Calibri" pitchFamily="34" charset="0"/>
            </a:endParaRPr>
          </a:p>
        </p:txBody>
      </p:sp>
      <p:sp>
        <p:nvSpPr>
          <p:cNvPr id="3080" name="Rectangle 9"/>
          <p:cNvSpPr>
            <a:spLocks noChangeArrowheads="1"/>
          </p:cNvSpPr>
          <p:nvPr/>
        </p:nvSpPr>
        <p:spPr bwMode="auto">
          <a:xfrm>
            <a:off x="4976527" y="3537040"/>
            <a:ext cx="793750" cy="457200"/>
          </a:xfrm>
          <a:prstGeom prst="rect">
            <a:avLst/>
          </a:prstGeom>
          <a:noFill/>
          <a:ln w="9525">
            <a:noFill/>
            <a:miter lim="800000"/>
            <a:headEnd/>
            <a:tailEnd/>
          </a:ln>
        </p:spPr>
        <p:txBody>
          <a:bodyPr>
            <a:spAutoFit/>
          </a:bodyPr>
          <a:lstStyle/>
          <a:p>
            <a:pPr eaLnBrk="0" hangingPunct="0">
              <a:spcBef>
                <a:spcPct val="50000"/>
              </a:spcBef>
            </a:pPr>
            <a:r>
              <a:rPr lang="en-US" sz="2400" dirty="0" smtClean="0">
                <a:latin typeface="Calibri" pitchFamily="34" charset="0"/>
              </a:rPr>
              <a:t>14%</a:t>
            </a:r>
            <a:endParaRPr lang="en-US" sz="2400" dirty="0">
              <a:latin typeface="Calibri" pitchFamily="34" charset="0"/>
            </a:endParaRPr>
          </a:p>
        </p:txBody>
      </p:sp>
      <p:sp>
        <p:nvSpPr>
          <p:cNvPr id="3081" name="Line 7"/>
          <p:cNvSpPr>
            <a:spLocks noChangeShapeType="1"/>
          </p:cNvSpPr>
          <p:nvPr/>
        </p:nvSpPr>
        <p:spPr bwMode="auto">
          <a:xfrm>
            <a:off x="1009823" y="1080052"/>
            <a:ext cx="7326312" cy="0"/>
          </a:xfrm>
          <a:prstGeom prst="line">
            <a:avLst/>
          </a:prstGeom>
          <a:noFill/>
          <a:ln w="19050">
            <a:solidFill>
              <a:srgbClr val="003E77"/>
            </a:solidFill>
            <a:round/>
            <a:headEnd/>
            <a:tailEnd/>
          </a:ln>
        </p:spPr>
        <p:txBody>
          <a:bodyPr wrap="none" anchor="ctr"/>
          <a:lstStyle/>
          <a:p>
            <a:endParaRPr lang="en-US" dirty="0"/>
          </a:p>
        </p:txBody>
      </p:sp>
      <p:sp>
        <p:nvSpPr>
          <p:cNvPr id="3082" name="Slide Number Placeholder 1"/>
          <p:cNvSpPr>
            <a:spLocks noGrp="1"/>
          </p:cNvSpPr>
          <p:nvPr>
            <p:ph type="sldNum" sz="quarter" idx="12"/>
          </p:nvPr>
        </p:nvSpPr>
        <p:spPr bwMode="auto">
          <a:noFill/>
          <a:ln>
            <a:miter lim="800000"/>
            <a:headEnd/>
            <a:tailEnd/>
          </a:ln>
        </p:spPr>
        <p:txBody>
          <a:bodyPr/>
          <a:lstStyle/>
          <a:p>
            <a:fld id="{29B6C3A2-788C-43CA-8344-6C9DBFB2412B}" type="slidenum">
              <a:rPr lang="en-US" sz="1600" smtClean="0">
                <a:solidFill>
                  <a:srgbClr val="336699"/>
                </a:solidFill>
              </a:rPr>
              <a:pPr/>
              <a:t>51</a:t>
            </a:fld>
            <a:endParaRPr lang="en-US" sz="1600" dirty="0" smtClean="0">
              <a:solidFill>
                <a:srgbClr val="336699"/>
              </a:solidFill>
            </a:endParaRPr>
          </a:p>
        </p:txBody>
      </p:sp>
    </p:spTree>
    <p:extLst>
      <p:ext uri="{BB962C8B-B14F-4D97-AF65-F5344CB8AC3E}">
        <p14:creationId xmlns:p14="http://schemas.microsoft.com/office/powerpoint/2010/main" val="1054167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ctrTitle" sz="quarter" idx="4294967295"/>
          </p:nvPr>
        </p:nvSpPr>
        <p:spPr>
          <a:xfrm>
            <a:off x="914400" y="152401"/>
            <a:ext cx="8229600" cy="1066800"/>
          </a:xfrm>
        </p:spPr>
        <p:txBody>
          <a:bodyPr/>
          <a:lstStyle/>
          <a:p>
            <a:r>
              <a:rPr lang="en-US" sz="3600" dirty="0">
                <a:solidFill>
                  <a:srgbClr val="0000FF"/>
                </a:solidFill>
                <a:latin typeface="Arial" pitchFamily="34" charset="0"/>
                <a:cs typeface="Arial" pitchFamily="34" charset="0"/>
              </a:rPr>
              <a:t>Types of Reportable Issues </a:t>
            </a:r>
            <a:r>
              <a:rPr lang="en-US" sz="2800" dirty="0">
                <a:solidFill>
                  <a:srgbClr val="0000FF"/>
                </a:solidFill>
                <a:latin typeface="Arial" pitchFamily="34" charset="0"/>
                <a:cs typeface="Arial" pitchFamily="34" charset="0"/>
              </a:rPr>
              <a:t>(continued)</a:t>
            </a:r>
            <a:endParaRPr lang="en-US" sz="2800" dirty="0">
              <a:solidFill>
                <a:srgbClr val="1E5386"/>
              </a:solidFill>
              <a:latin typeface="Arial" pitchFamily="34" charset="0"/>
              <a:cs typeface="Arial" pitchFamily="34" charset="0"/>
            </a:endParaRPr>
          </a:p>
        </p:txBody>
      </p:sp>
      <p:graphicFrame>
        <p:nvGraphicFramePr>
          <p:cNvPr id="14" name="Object 2"/>
          <p:cNvGraphicFramePr>
            <a:graphicFrameLocks noGrp="1" noChangeAspect="1"/>
          </p:cNvGraphicFramePr>
          <p:nvPr>
            <p:ph type="chart" idx="4294967295"/>
          </p:nvPr>
        </p:nvGraphicFramePr>
        <p:xfrm>
          <a:off x="4022725" y="2085975"/>
          <a:ext cx="9059863" cy="4543425"/>
        </p:xfrm>
        <a:graphic>
          <a:graphicData uri="http://schemas.openxmlformats.org/drawingml/2006/chart">
            <c:chart xmlns:c="http://schemas.openxmlformats.org/drawingml/2006/chart" xmlns:r="http://schemas.openxmlformats.org/officeDocument/2006/relationships" r:id="rId3"/>
          </a:graphicData>
        </a:graphic>
      </p:graphicFrame>
      <p:sp>
        <p:nvSpPr>
          <p:cNvPr id="18435" name="AutoShape 3"/>
          <p:cNvSpPr>
            <a:spLocks noChangeArrowheads="1"/>
          </p:cNvSpPr>
          <p:nvPr/>
        </p:nvSpPr>
        <p:spPr bwMode="auto">
          <a:xfrm flipH="1">
            <a:off x="788988" y="1428795"/>
            <a:ext cx="3352800" cy="533400"/>
          </a:xfrm>
          <a:prstGeom prst="wedgeRectCallout">
            <a:avLst>
              <a:gd name="adj1" fmla="val -126046"/>
              <a:gd name="adj2" fmla="val 173977"/>
            </a:avLst>
          </a:prstGeom>
          <a:solidFill>
            <a:srgbClr val="B9CDE5"/>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4101" name="Text Box 5"/>
          <p:cNvSpPr txBox="1">
            <a:spLocks noChangeArrowheads="1"/>
          </p:cNvSpPr>
          <p:nvPr/>
        </p:nvSpPr>
        <p:spPr bwMode="auto">
          <a:xfrm>
            <a:off x="1474788" y="4352925"/>
            <a:ext cx="1584325" cy="366712"/>
          </a:xfrm>
          <a:prstGeom prst="rect">
            <a:avLst/>
          </a:prstGeom>
          <a:noFill/>
          <a:ln w="9525">
            <a:noFill/>
            <a:miter lim="800000"/>
            <a:headEnd/>
            <a:tailEnd/>
          </a:ln>
        </p:spPr>
        <p:txBody>
          <a:bodyPr>
            <a:spAutoFit/>
          </a:bodyPr>
          <a:lstStyle/>
          <a:p>
            <a:pPr algn="ctr"/>
            <a:endParaRPr lang="en-US" dirty="0">
              <a:latin typeface="Calibri" pitchFamily="34" charset="0"/>
            </a:endParaRPr>
          </a:p>
        </p:txBody>
      </p:sp>
      <p:sp>
        <p:nvSpPr>
          <p:cNvPr id="18439" name="AutoShape 7"/>
          <p:cNvSpPr>
            <a:spLocks noChangeArrowheads="1"/>
          </p:cNvSpPr>
          <p:nvPr/>
        </p:nvSpPr>
        <p:spPr bwMode="auto">
          <a:xfrm>
            <a:off x="788988" y="2182835"/>
            <a:ext cx="3352800" cy="533400"/>
          </a:xfrm>
          <a:prstGeom prst="wedgeRectCallout">
            <a:avLst>
              <a:gd name="adj1" fmla="val 122804"/>
              <a:gd name="adj2" fmla="val 45470"/>
            </a:avLst>
          </a:prstGeom>
          <a:solidFill>
            <a:schemeClr val="bg1"/>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18440" name="AutoShape 8"/>
          <p:cNvSpPr>
            <a:spLocks noChangeArrowheads="1"/>
          </p:cNvSpPr>
          <p:nvPr/>
        </p:nvSpPr>
        <p:spPr bwMode="auto">
          <a:xfrm>
            <a:off x="788988" y="3780449"/>
            <a:ext cx="4114800" cy="2415962"/>
          </a:xfrm>
          <a:prstGeom prst="wedgeRectCallout">
            <a:avLst>
              <a:gd name="adj1" fmla="val 83728"/>
              <a:gd name="adj2" fmla="val -79768"/>
            </a:avLst>
          </a:prstGeom>
          <a:solidFill>
            <a:srgbClr val="CF9AFF"/>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marL="119063" indent="-119063" eaLnBrk="0" hangingPunct="0">
              <a:lnSpc>
                <a:spcPct val="90000"/>
              </a:lnSpc>
              <a:spcBef>
                <a:spcPct val="20000"/>
              </a:spcBef>
              <a:defRPr/>
            </a:pPr>
            <a:r>
              <a:rPr lang="en-US" sz="2200" dirty="0">
                <a:latin typeface="Calibri" charset="0"/>
              </a:rPr>
              <a:t>Physical Plant  </a:t>
            </a:r>
            <a:r>
              <a:rPr lang="en-US" sz="2200" dirty="0" smtClean="0">
                <a:latin typeface="Calibri" charset="0"/>
              </a:rPr>
              <a:t>2%</a:t>
            </a:r>
            <a:endParaRPr lang="en-US" sz="2200" dirty="0">
              <a:latin typeface="Calibri" charset="0"/>
            </a:endParaRPr>
          </a:p>
          <a:p>
            <a:pPr marL="231775" indent="-231775" eaLnBrk="0" hangingPunct="0">
              <a:lnSpc>
                <a:spcPct val="90000"/>
              </a:lnSpc>
              <a:spcBef>
                <a:spcPct val="20000"/>
              </a:spcBef>
              <a:buFontTx/>
              <a:buChar char="•"/>
              <a:defRPr/>
            </a:pPr>
            <a:r>
              <a:rPr lang="en-US" sz="2000" dirty="0" smtClean="0">
                <a:latin typeface="Calibri" charset="0"/>
              </a:rPr>
              <a:t>44</a:t>
            </a:r>
            <a:r>
              <a:rPr lang="en-US" sz="2000" dirty="0">
                <a:latin typeface="Calibri" charset="0"/>
              </a:rPr>
              <a:t>% HVAC</a:t>
            </a:r>
          </a:p>
          <a:p>
            <a:pPr marL="231775" indent="-231775" eaLnBrk="0" hangingPunct="0">
              <a:lnSpc>
                <a:spcPct val="90000"/>
              </a:lnSpc>
              <a:spcBef>
                <a:spcPct val="20000"/>
              </a:spcBef>
              <a:buFontTx/>
              <a:buChar char="•"/>
              <a:defRPr/>
            </a:pPr>
            <a:r>
              <a:rPr lang="en-US" sz="2000" dirty="0" smtClean="0">
                <a:latin typeface="Calibri" charset="0"/>
              </a:rPr>
              <a:t>31% </a:t>
            </a:r>
            <a:r>
              <a:rPr lang="en-US" sz="2000" dirty="0">
                <a:latin typeface="Calibri" charset="0"/>
              </a:rPr>
              <a:t>Other</a:t>
            </a:r>
          </a:p>
          <a:p>
            <a:pPr marL="231775" indent="-231775" eaLnBrk="0" hangingPunct="0">
              <a:lnSpc>
                <a:spcPct val="90000"/>
              </a:lnSpc>
              <a:spcBef>
                <a:spcPct val="20000"/>
              </a:spcBef>
              <a:buFontTx/>
              <a:buChar char="•"/>
              <a:defRPr/>
            </a:pPr>
            <a:r>
              <a:rPr lang="en-US" sz="2000" dirty="0" smtClean="0">
                <a:latin typeface="Calibri" charset="0"/>
              </a:rPr>
              <a:t>15% </a:t>
            </a:r>
            <a:r>
              <a:rPr lang="en-US" sz="2000" dirty="0">
                <a:latin typeface="Calibri" charset="0"/>
              </a:rPr>
              <a:t>Construction &amp; </a:t>
            </a:r>
            <a:r>
              <a:rPr lang="en-US" sz="2000" dirty="0" smtClean="0">
                <a:latin typeface="Calibri" charset="0"/>
              </a:rPr>
              <a:t>maintenance</a:t>
            </a:r>
          </a:p>
          <a:p>
            <a:pPr marL="231775" indent="-231775" eaLnBrk="0" hangingPunct="0">
              <a:lnSpc>
                <a:spcPct val="90000"/>
              </a:lnSpc>
              <a:spcBef>
                <a:spcPct val="20000"/>
              </a:spcBef>
              <a:buFontTx/>
              <a:buChar char="•"/>
              <a:defRPr/>
            </a:pPr>
            <a:r>
              <a:rPr lang="en-US" sz="2000" dirty="0" smtClean="0">
                <a:latin typeface="Calibri" charset="0"/>
              </a:rPr>
              <a:t>  4% Aseptic surgery</a:t>
            </a:r>
          </a:p>
          <a:p>
            <a:pPr marL="231775" indent="-231775" eaLnBrk="0" hangingPunct="0">
              <a:lnSpc>
                <a:spcPct val="90000"/>
              </a:lnSpc>
              <a:spcBef>
                <a:spcPct val="20000"/>
              </a:spcBef>
              <a:buFontTx/>
              <a:buChar char="•"/>
              <a:defRPr/>
            </a:pPr>
            <a:r>
              <a:rPr lang="en-US" sz="2000" dirty="0" smtClean="0">
                <a:latin typeface="Calibri" charset="0"/>
              </a:rPr>
              <a:t>  4% Sanitation</a:t>
            </a:r>
            <a:endParaRPr lang="en-US" sz="2000" dirty="0">
              <a:latin typeface="Calibri" charset="0"/>
            </a:endParaRPr>
          </a:p>
          <a:p>
            <a:pPr marL="231775" indent="-231775" eaLnBrk="0" hangingPunct="0">
              <a:lnSpc>
                <a:spcPct val="90000"/>
              </a:lnSpc>
              <a:spcBef>
                <a:spcPct val="20000"/>
              </a:spcBef>
              <a:buFontTx/>
              <a:buChar char="•"/>
              <a:defRPr/>
            </a:pPr>
            <a:r>
              <a:rPr lang="en-US" sz="2000" dirty="0">
                <a:latin typeface="Calibri" charset="0"/>
              </a:rPr>
              <a:t>  </a:t>
            </a:r>
            <a:r>
              <a:rPr lang="en-US" sz="2000" dirty="0" smtClean="0">
                <a:latin typeface="Calibri" charset="0"/>
              </a:rPr>
              <a:t>2% </a:t>
            </a:r>
            <a:r>
              <a:rPr lang="en-US" sz="2000" dirty="0">
                <a:latin typeface="Calibri" charset="0"/>
              </a:rPr>
              <a:t>Emergency power &amp; light </a:t>
            </a:r>
            <a:endParaRPr lang="en-US" sz="2400" dirty="0">
              <a:latin typeface="Calibri" charset="0"/>
            </a:endParaRPr>
          </a:p>
        </p:txBody>
      </p:sp>
      <p:sp>
        <p:nvSpPr>
          <p:cNvPr id="18441" name="AutoShape 9"/>
          <p:cNvSpPr>
            <a:spLocks noChangeArrowheads="1"/>
          </p:cNvSpPr>
          <p:nvPr/>
        </p:nvSpPr>
        <p:spPr bwMode="auto">
          <a:xfrm flipH="1">
            <a:off x="788988" y="2950523"/>
            <a:ext cx="3352800" cy="530352"/>
          </a:xfrm>
          <a:prstGeom prst="wedgeRectCallout">
            <a:avLst>
              <a:gd name="adj1" fmla="val -118735"/>
              <a:gd name="adj2" fmla="val -67225"/>
            </a:avLst>
          </a:prstGeom>
          <a:solidFill>
            <a:srgbClr val="CCFFFF"/>
          </a:solidFill>
          <a:ln w="9525">
            <a:solidFill>
              <a:schemeClr val="tx1"/>
            </a:solidFill>
            <a:miter lim="800000"/>
            <a:headEnd/>
            <a:tailEnd/>
          </a:ln>
          <a:effectLst>
            <a:outerShdw blurRad="63500" dist="38099" dir="2700000" algn="ctr" rotWithShape="0">
              <a:srgbClr val="003E77">
                <a:alpha val="74997"/>
              </a:srgbClr>
            </a:outerShdw>
          </a:effectLst>
        </p:spPr>
        <p:txBody>
          <a:bodyPr wrap="none" anchor="ctr"/>
          <a:lstStyle/>
          <a:p>
            <a:pPr algn="ctr" eaLnBrk="0" fontAlgn="auto" hangingPunct="0">
              <a:spcBef>
                <a:spcPts val="0"/>
              </a:spcBef>
              <a:spcAft>
                <a:spcPts val="0"/>
              </a:spcAft>
              <a:defRPr/>
            </a:pPr>
            <a:endParaRPr lang="en-US" sz="2400" dirty="0">
              <a:latin typeface="Arial" pitchFamily="-112" charset="0"/>
              <a:ea typeface="ＭＳ Ｐゴシック" pitchFamily="-112" charset="-128"/>
              <a:cs typeface="ＭＳ Ｐゴシック" pitchFamily="-112" charset="-128"/>
            </a:endParaRPr>
          </a:p>
        </p:txBody>
      </p:sp>
      <p:sp>
        <p:nvSpPr>
          <p:cNvPr id="4105" name="Text Box 10"/>
          <p:cNvSpPr txBox="1">
            <a:spLocks noChangeArrowheads="1"/>
          </p:cNvSpPr>
          <p:nvPr/>
        </p:nvSpPr>
        <p:spPr bwMode="auto">
          <a:xfrm>
            <a:off x="788989" y="2236810"/>
            <a:ext cx="3352800" cy="403225"/>
          </a:xfrm>
          <a:prstGeom prst="rect">
            <a:avLst/>
          </a:prstGeom>
          <a:noFill/>
          <a:ln w="9525">
            <a:noFill/>
            <a:miter lim="800000"/>
            <a:headEnd/>
            <a:tailEnd/>
          </a:ln>
        </p:spPr>
        <p:txBody>
          <a:bodyPr wrap="square">
            <a:spAutoFit/>
          </a:bodyPr>
          <a:lstStyle/>
          <a:p>
            <a:pPr marL="169863" indent="-169863" eaLnBrk="0" hangingPunct="0">
              <a:lnSpc>
                <a:spcPct val="90000"/>
              </a:lnSpc>
              <a:spcBef>
                <a:spcPct val="20000"/>
              </a:spcBef>
            </a:pPr>
            <a:r>
              <a:rPr lang="en-US" sz="2200" dirty="0" smtClean="0">
                <a:latin typeface="Calibri" pitchFamily="34" charset="0"/>
              </a:rPr>
              <a:t>Institutional </a:t>
            </a:r>
            <a:r>
              <a:rPr lang="en-US" sz="2200" dirty="0">
                <a:latin typeface="Calibri" pitchFamily="34" charset="0"/>
              </a:rPr>
              <a:t>Issues   </a:t>
            </a:r>
            <a:r>
              <a:rPr lang="en-US" sz="2200" dirty="0" smtClean="0">
                <a:latin typeface="Calibri" pitchFamily="34" charset="0"/>
              </a:rPr>
              <a:t>1%</a:t>
            </a:r>
            <a:endParaRPr lang="en-US" sz="2400" dirty="0">
              <a:latin typeface="Calibri" pitchFamily="34" charset="0"/>
            </a:endParaRPr>
          </a:p>
        </p:txBody>
      </p:sp>
      <p:sp>
        <p:nvSpPr>
          <p:cNvPr id="6154" name="Rectangle 11"/>
          <p:cNvSpPr>
            <a:spLocks noChangeArrowheads="1"/>
          </p:cNvSpPr>
          <p:nvPr/>
        </p:nvSpPr>
        <p:spPr bwMode="auto">
          <a:xfrm>
            <a:off x="788989" y="2994333"/>
            <a:ext cx="3352800" cy="397032"/>
          </a:xfrm>
          <a:prstGeom prst="rect">
            <a:avLst/>
          </a:prstGeom>
          <a:noFill/>
          <a:ln w="9525">
            <a:noFill/>
            <a:miter lim="800000"/>
            <a:headEnd/>
            <a:tailEnd/>
          </a:ln>
        </p:spPr>
        <p:txBody>
          <a:bodyPr wrap="square">
            <a:spAutoFit/>
          </a:bodyPr>
          <a:lstStyle/>
          <a:p>
            <a:pPr marL="169863" indent="-169863" eaLnBrk="0" hangingPunct="0">
              <a:lnSpc>
                <a:spcPct val="90000"/>
              </a:lnSpc>
              <a:spcBef>
                <a:spcPct val="20000"/>
              </a:spcBef>
              <a:defRPr/>
            </a:pPr>
            <a:r>
              <a:rPr lang="en-US" sz="2200" dirty="0" smtClean="0">
                <a:latin typeface="Calibri" pitchFamily="34" charset="0"/>
              </a:rPr>
              <a:t>IACUC Issues  2%</a:t>
            </a:r>
            <a:endParaRPr lang="en-US" sz="2200" dirty="0">
              <a:latin typeface="Calibri" pitchFamily="34" charset="0"/>
            </a:endParaRPr>
          </a:p>
        </p:txBody>
      </p:sp>
      <p:sp>
        <p:nvSpPr>
          <p:cNvPr id="4107" name="Text Box 13"/>
          <p:cNvSpPr txBox="1">
            <a:spLocks noChangeArrowheads="1"/>
          </p:cNvSpPr>
          <p:nvPr/>
        </p:nvSpPr>
        <p:spPr bwMode="auto">
          <a:xfrm>
            <a:off x="788988" y="1458957"/>
            <a:ext cx="3233737" cy="427038"/>
          </a:xfrm>
          <a:prstGeom prst="rect">
            <a:avLst/>
          </a:prstGeom>
          <a:noFill/>
          <a:ln w="9525">
            <a:noFill/>
            <a:miter lim="800000"/>
            <a:headEnd/>
            <a:tailEnd/>
          </a:ln>
        </p:spPr>
        <p:txBody>
          <a:bodyPr wrap="square">
            <a:spAutoFit/>
          </a:bodyPr>
          <a:lstStyle/>
          <a:p>
            <a:r>
              <a:rPr lang="en-US" sz="2200" dirty="0">
                <a:latin typeface="Calibri" pitchFamily="34" charset="0"/>
              </a:rPr>
              <a:t>No Violation Found  1%</a:t>
            </a:r>
            <a:endParaRPr lang="en-US" dirty="0">
              <a:latin typeface="Calibri" pitchFamily="34" charset="0"/>
            </a:endParaRPr>
          </a:p>
        </p:txBody>
      </p:sp>
      <p:sp>
        <p:nvSpPr>
          <p:cNvPr id="4108"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4109" name="Slide Number Placeholder 1"/>
          <p:cNvSpPr>
            <a:spLocks noGrp="1"/>
          </p:cNvSpPr>
          <p:nvPr>
            <p:ph type="sldNum" sz="quarter" idx="12"/>
          </p:nvPr>
        </p:nvSpPr>
        <p:spPr bwMode="auto">
          <a:noFill/>
          <a:ln>
            <a:miter lim="800000"/>
            <a:headEnd/>
            <a:tailEnd/>
          </a:ln>
        </p:spPr>
        <p:txBody>
          <a:bodyPr/>
          <a:lstStyle/>
          <a:p>
            <a:fld id="{22A3DA13-72A5-455C-B3B1-9023B274F4A0}" type="slidenum">
              <a:rPr lang="en-US" sz="1600" smtClean="0">
                <a:solidFill>
                  <a:srgbClr val="336699"/>
                </a:solidFill>
              </a:rPr>
              <a:pPr/>
              <a:t>52</a:t>
            </a:fld>
            <a:endParaRPr lang="en-US" sz="1600" dirty="0" smtClean="0">
              <a:solidFill>
                <a:srgbClr val="336699"/>
              </a:solidFill>
            </a:endParaRPr>
          </a:p>
        </p:txBody>
      </p:sp>
    </p:spTree>
    <p:extLst>
      <p:ext uri="{BB962C8B-B14F-4D97-AF65-F5344CB8AC3E}">
        <p14:creationId xmlns:p14="http://schemas.microsoft.com/office/powerpoint/2010/main" val="1511010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Types of Animals Involved</a:t>
            </a:r>
          </a:p>
        </p:txBody>
      </p:sp>
      <p:graphicFrame>
        <p:nvGraphicFramePr>
          <p:cNvPr id="22" name="Object 2"/>
          <p:cNvGraphicFramePr>
            <a:graphicFrameLocks noGrp="1" noChangeAspect="1"/>
          </p:cNvGraphicFramePr>
          <p:nvPr>
            <p:ph type="chart" idx="4294967295"/>
          </p:nvPr>
        </p:nvGraphicFramePr>
        <p:xfrm>
          <a:off x="3517900" y="1455739"/>
          <a:ext cx="8610600" cy="5021261"/>
        </p:xfrm>
        <a:graphic>
          <a:graphicData uri="http://schemas.openxmlformats.org/drawingml/2006/chart">
            <c:chart xmlns:c="http://schemas.openxmlformats.org/drawingml/2006/chart" xmlns:r="http://schemas.openxmlformats.org/officeDocument/2006/relationships" r:id="rId3"/>
          </a:graphicData>
        </a:graphic>
      </p:graphicFrame>
      <p:sp>
        <p:nvSpPr>
          <p:cNvPr id="5124" name="Text Box 3"/>
          <p:cNvSpPr txBox="1">
            <a:spLocks noChangeArrowheads="1"/>
          </p:cNvSpPr>
          <p:nvPr/>
        </p:nvSpPr>
        <p:spPr bwMode="auto">
          <a:xfrm>
            <a:off x="1727315" y="5145088"/>
            <a:ext cx="1828800" cy="400050"/>
          </a:xfrm>
          <a:prstGeom prst="rect">
            <a:avLst/>
          </a:prstGeom>
          <a:noFill/>
          <a:ln w="9525">
            <a:noFill/>
            <a:miter lim="800000"/>
            <a:headEnd/>
            <a:tailEnd/>
          </a:ln>
        </p:spPr>
        <p:txBody>
          <a:bodyPr>
            <a:spAutoFit/>
          </a:bodyPr>
          <a:lstStyle/>
          <a:p>
            <a:r>
              <a:rPr lang="en-US" sz="2000" dirty="0">
                <a:latin typeface="Calibri" pitchFamily="34" charset="0"/>
              </a:rPr>
              <a:t>Rodents </a:t>
            </a:r>
            <a:r>
              <a:rPr lang="en-US" sz="2000" dirty="0" smtClean="0">
                <a:latin typeface="Calibri" pitchFamily="34" charset="0"/>
              </a:rPr>
              <a:t>74</a:t>
            </a:r>
            <a:r>
              <a:rPr lang="en-US" sz="2000" dirty="0">
                <a:latin typeface="Calibri" pitchFamily="34" charset="0"/>
              </a:rPr>
              <a:t>%</a:t>
            </a:r>
          </a:p>
        </p:txBody>
      </p:sp>
      <p:sp>
        <p:nvSpPr>
          <p:cNvPr id="5125" name="Text Box 4"/>
          <p:cNvSpPr txBox="1">
            <a:spLocks noChangeArrowheads="1"/>
          </p:cNvSpPr>
          <p:nvPr/>
        </p:nvSpPr>
        <p:spPr bwMode="auto">
          <a:xfrm>
            <a:off x="1693818" y="3033186"/>
            <a:ext cx="1581150" cy="708025"/>
          </a:xfrm>
          <a:prstGeom prst="rect">
            <a:avLst/>
          </a:prstGeom>
          <a:noFill/>
          <a:ln w="9525">
            <a:noFill/>
            <a:miter lim="800000"/>
            <a:headEnd/>
            <a:tailEnd/>
          </a:ln>
        </p:spPr>
        <p:txBody>
          <a:bodyPr wrap="none">
            <a:spAutoFit/>
          </a:bodyPr>
          <a:lstStyle/>
          <a:p>
            <a:r>
              <a:rPr lang="en-US" sz="2000" dirty="0">
                <a:latin typeface="Calibri" pitchFamily="34" charset="0"/>
              </a:rPr>
              <a:t>All Other        </a:t>
            </a:r>
          </a:p>
          <a:p>
            <a:r>
              <a:rPr lang="en-US" sz="2000" dirty="0">
                <a:latin typeface="Calibri" pitchFamily="34" charset="0"/>
              </a:rPr>
              <a:t>Species </a:t>
            </a:r>
            <a:r>
              <a:rPr lang="en-US" sz="2000" dirty="0" smtClean="0">
                <a:latin typeface="Calibri" pitchFamily="34" charset="0"/>
              </a:rPr>
              <a:t>6%</a:t>
            </a:r>
            <a:endParaRPr lang="en-US" dirty="0">
              <a:latin typeface="Calibri" pitchFamily="34" charset="0"/>
            </a:endParaRPr>
          </a:p>
        </p:txBody>
      </p:sp>
      <p:sp>
        <p:nvSpPr>
          <p:cNvPr id="5126" name="Text Box 5"/>
          <p:cNvSpPr txBox="1">
            <a:spLocks noChangeArrowheads="1"/>
          </p:cNvSpPr>
          <p:nvPr/>
        </p:nvSpPr>
        <p:spPr bwMode="auto">
          <a:xfrm>
            <a:off x="1681118" y="2146082"/>
            <a:ext cx="1765300" cy="396875"/>
          </a:xfrm>
          <a:prstGeom prst="rect">
            <a:avLst/>
          </a:prstGeom>
          <a:noFill/>
          <a:ln w="9525">
            <a:noFill/>
            <a:miter lim="800000"/>
            <a:headEnd/>
            <a:tailEnd/>
          </a:ln>
        </p:spPr>
        <p:txBody>
          <a:bodyPr>
            <a:spAutoFit/>
          </a:bodyPr>
          <a:lstStyle/>
          <a:p>
            <a:r>
              <a:rPr lang="en-US" sz="2000" dirty="0">
                <a:latin typeface="Calibri" pitchFamily="34" charset="0"/>
              </a:rPr>
              <a:t>Ungulates </a:t>
            </a:r>
            <a:r>
              <a:rPr lang="en-US" sz="2000" dirty="0" smtClean="0">
                <a:latin typeface="Calibri" pitchFamily="34" charset="0"/>
              </a:rPr>
              <a:t>3%</a:t>
            </a:r>
            <a:endParaRPr lang="en-US" sz="2000" b="1" dirty="0">
              <a:latin typeface="Calibri" pitchFamily="34" charset="0"/>
            </a:endParaRPr>
          </a:p>
        </p:txBody>
      </p:sp>
      <p:sp>
        <p:nvSpPr>
          <p:cNvPr id="5127" name="Text Box 6"/>
          <p:cNvSpPr txBox="1">
            <a:spLocks noChangeArrowheads="1"/>
          </p:cNvSpPr>
          <p:nvPr/>
        </p:nvSpPr>
        <p:spPr bwMode="auto">
          <a:xfrm>
            <a:off x="1850604" y="4234772"/>
            <a:ext cx="1481912" cy="396875"/>
          </a:xfrm>
          <a:prstGeom prst="rect">
            <a:avLst/>
          </a:prstGeom>
          <a:noFill/>
          <a:ln w="9525">
            <a:noFill/>
            <a:miter lim="800000"/>
            <a:headEnd/>
            <a:tailEnd/>
          </a:ln>
        </p:spPr>
        <p:txBody>
          <a:bodyPr wrap="square">
            <a:spAutoFit/>
          </a:bodyPr>
          <a:lstStyle/>
          <a:p>
            <a:r>
              <a:rPr lang="en-US" sz="2000" dirty="0">
                <a:latin typeface="Calibri" pitchFamily="34" charset="0"/>
              </a:rPr>
              <a:t>NHPs </a:t>
            </a:r>
            <a:r>
              <a:rPr lang="en-US" sz="2000" dirty="0" smtClean="0">
                <a:latin typeface="Calibri" pitchFamily="34" charset="0"/>
              </a:rPr>
              <a:t>8%</a:t>
            </a:r>
            <a:endParaRPr lang="en-US" dirty="0">
              <a:latin typeface="Calibri" pitchFamily="34" charset="0"/>
            </a:endParaRPr>
          </a:p>
        </p:txBody>
      </p:sp>
      <p:sp>
        <p:nvSpPr>
          <p:cNvPr id="5128" name="Text Box 7"/>
          <p:cNvSpPr txBox="1">
            <a:spLocks noChangeArrowheads="1"/>
          </p:cNvSpPr>
          <p:nvPr/>
        </p:nvSpPr>
        <p:spPr bwMode="auto">
          <a:xfrm>
            <a:off x="614149" y="2551457"/>
            <a:ext cx="3628446" cy="400110"/>
          </a:xfrm>
          <a:prstGeom prst="rect">
            <a:avLst/>
          </a:prstGeom>
          <a:solidFill>
            <a:schemeClr val="bg1"/>
          </a:solidFill>
          <a:ln w="9525">
            <a:noFill/>
            <a:miter lim="800000"/>
            <a:headEnd/>
            <a:tailEnd/>
          </a:ln>
        </p:spPr>
        <p:txBody>
          <a:bodyPr wrap="square">
            <a:spAutoFit/>
          </a:bodyPr>
          <a:lstStyle/>
          <a:p>
            <a:r>
              <a:rPr lang="en-US" sz="2000" dirty="0">
                <a:latin typeface="Calibri" pitchFamily="34" charset="0"/>
              </a:rPr>
              <a:t>Not Specified </a:t>
            </a:r>
            <a:r>
              <a:rPr lang="en-US" sz="2000" dirty="0" smtClean="0">
                <a:latin typeface="Calibri" pitchFamily="34" charset="0"/>
              </a:rPr>
              <a:t>by </a:t>
            </a:r>
            <a:r>
              <a:rPr lang="en-US" sz="2000" dirty="0">
                <a:latin typeface="Calibri" pitchFamily="34" charset="0"/>
              </a:rPr>
              <a:t>Institution </a:t>
            </a:r>
            <a:r>
              <a:rPr lang="en-US" sz="2000" dirty="0" smtClean="0">
                <a:latin typeface="Calibri" pitchFamily="34" charset="0"/>
              </a:rPr>
              <a:t>4%</a:t>
            </a:r>
            <a:endParaRPr lang="en-US" sz="2000" dirty="0">
              <a:latin typeface="Calibri" pitchFamily="34" charset="0"/>
            </a:endParaRPr>
          </a:p>
        </p:txBody>
      </p:sp>
      <p:sp>
        <p:nvSpPr>
          <p:cNvPr id="5129" name="Rectangle 9"/>
          <p:cNvSpPr>
            <a:spLocks noChangeArrowheads="1"/>
          </p:cNvSpPr>
          <p:nvPr/>
        </p:nvSpPr>
        <p:spPr bwMode="auto">
          <a:xfrm>
            <a:off x="1973436" y="1776458"/>
            <a:ext cx="968535" cy="400110"/>
          </a:xfrm>
          <a:prstGeom prst="rect">
            <a:avLst/>
          </a:prstGeom>
          <a:noFill/>
          <a:ln w="9525">
            <a:noFill/>
            <a:miter lim="800000"/>
            <a:headEnd/>
            <a:tailEnd/>
          </a:ln>
        </p:spPr>
        <p:txBody>
          <a:bodyPr wrap="none">
            <a:spAutoFit/>
          </a:bodyPr>
          <a:lstStyle/>
          <a:p>
            <a:r>
              <a:rPr lang="en-US" sz="2000" dirty="0" smtClean="0">
                <a:latin typeface="Calibri" pitchFamily="34" charset="0"/>
              </a:rPr>
              <a:t>Fish 3%</a:t>
            </a:r>
            <a:endParaRPr lang="en-US" sz="2000" dirty="0">
              <a:latin typeface="Calibri" pitchFamily="34" charset="0"/>
            </a:endParaRPr>
          </a:p>
        </p:txBody>
      </p:sp>
      <p:sp>
        <p:nvSpPr>
          <p:cNvPr id="5130" name="Text Box 10"/>
          <p:cNvSpPr txBox="1">
            <a:spLocks noChangeArrowheads="1"/>
          </p:cNvSpPr>
          <p:nvPr/>
        </p:nvSpPr>
        <p:spPr bwMode="auto">
          <a:xfrm>
            <a:off x="1546225" y="1428442"/>
            <a:ext cx="3406775" cy="396875"/>
          </a:xfrm>
          <a:prstGeom prst="rect">
            <a:avLst/>
          </a:prstGeom>
          <a:noFill/>
          <a:ln w="9525">
            <a:noFill/>
            <a:miter lim="800000"/>
            <a:headEnd/>
            <a:tailEnd/>
          </a:ln>
        </p:spPr>
        <p:txBody>
          <a:bodyPr>
            <a:spAutoFit/>
          </a:bodyPr>
          <a:lstStyle/>
          <a:p>
            <a:r>
              <a:rPr lang="en-US" sz="2000" dirty="0" smtClean="0">
                <a:latin typeface="Calibri" pitchFamily="34" charset="0"/>
              </a:rPr>
              <a:t>Carnivores </a:t>
            </a:r>
            <a:r>
              <a:rPr lang="en-US" sz="2000" dirty="0">
                <a:latin typeface="Calibri" pitchFamily="34" charset="0"/>
              </a:rPr>
              <a:t>2%</a:t>
            </a:r>
            <a:endParaRPr lang="en-US" sz="2400" dirty="0">
              <a:latin typeface="Calibri" pitchFamily="34" charset="0"/>
            </a:endParaRPr>
          </a:p>
        </p:txBody>
      </p:sp>
      <p:cxnSp>
        <p:nvCxnSpPr>
          <p:cNvPr id="5131" name="Elbow Connector 87"/>
          <p:cNvCxnSpPr>
            <a:cxnSpLocks noChangeShapeType="1"/>
          </p:cNvCxnSpPr>
          <p:nvPr/>
        </p:nvCxnSpPr>
        <p:spPr bwMode="auto">
          <a:xfrm flipV="1">
            <a:off x="2908300" y="3082322"/>
            <a:ext cx="1645920" cy="182880"/>
          </a:xfrm>
          <a:prstGeom prst="bentConnector3">
            <a:avLst>
              <a:gd name="adj1" fmla="val 50000"/>
            </a:avLst>
          </a:prstGeom>
          <a:noFill/>
          <a:ln w="9525">
            <a:solidFill>
              <a:schemeClr val="tx1"/>
            </a:solidFill>
            <a:round/>
            <a:headEnd/>
            <a:tailEnd type="arrow" w="med" len="med"/>
          </a:ln>
        </p:spPr>
      </p:cxnSp>
      <p:cxnSp>
        <p:nvCxnSpPr>
          <p:cNvPr id="5132" name="Elbow Connector 89"/>
          <p:cNvCxnSpPr>
            <a:cxnSpLocks noChangeShapeType="1"/>
          </p:cNvCxnSpPr>
          <p:nvPr/>
        </p:nvCxnSpPr>
        <p:spPr bwMode="auto">
          <a:xfrm flipV="1">
            <a:off x="4026090" y="2636268"/>
            <a:ext cx="837258" cy="91440"/>
          </a:xfrm>
          <a:prstGeom prst="bentConnector3">
            <a:avLst>
              <a:gd name="adj1" fmla="val 50000"/>
            </a:avLst>
          </a:prstGeom>
          <a:noFill/>
          <a:ln w="9525">
            <a:solidFill>
              <a:schemeClr val="tx1"/>
            </a:solidFill>
            <a:round/>
            <a:headEnd/>
            <a:tailEnd type="arrow" w="med" len="med"/>
          </a:ln>
        </p:spPr>
      </p:cxnSp>
      <p:cxnSp>
        <p:nvCxnSpPr>
          <p:cNvPr id="5134" name="Straight Arrow Connector 94"/>
          <p:cNvCxnSpPr>
            <a:cxnSpLocks noChangeShapeType="1"/>
          </p:cNvCxnSpPr>
          <p:nvPr/>
        </p:nvCxnSpPr>
        <p:spPr bwMode="auto">
          <a:xfrm>
            <a:off x="3365500" y="5345113"/>
            <a:ext cx="1143000" cy="1587"/>
          </a:xfrm>
          <a:prstGeom prst="straightConnector1">
            <a:avLst/>
          </a:prstGeom>
          <a:noFill/>
          <a:ln w="9525">
            <a:solidFill>
              <a:schemeClr val="tx1"/>
            </a:solidFill>
            <a:round/>
            <a:headEnd/>
            <a:tailEnd type="arrow" w="med" len="med"/>
          </a:ln>
        </p:spPr>
      </p:cxnSp>
      <p:cxnSp>
        <p:nvCxnSpPr>
          <p:cNvPr id="5137" name="Straight Arrow Connector 107"/>
          <p:cNvCxnSpPr>
            <a:cxnSpLocks noChangeShapeType="1"/>
          </p:cNvCxnSpPr>
          <p:nvPr/>
        </p:nvCxnSpPr>
        <p:spPr bwMode="auto">
          <a:xfrm rot="5400000">
            <a:off x="5758180" y="1904066"/>
            <a:ext cx="548640" cy="0"/>
          </a:xfrm>
          <a:prstGeom prst="straightConnector1">
            <a:avLst/>
          </a:prstGeom>
          <a:noFill/>
          <a:ln w="9525">
            <a:solidFill>
              <a:schemeClr val="tx1"/>
            </a:solidFill>
            <a:round/>
            <a:headEnd/>
            <a:tailEnd type="arrow" w="med" len="med"/>
          </a:ln>
        </p:spPr>
      </p:cxnSp>
      <p:cxnSp>
        <p:nvCxnSpPr>
          <p:cNvPr id="5138" name="Straight Connector 109"/>
          <p:cNvCxnSpPr>
            <a:cxnSpLocks noChangeShapeType="1"/>
          </p:cNvCxnSpPr>
          <p:nvPr/>
        </p:nvCxnSpPr>
        <p:spPr bwMode="auto">
          <a:xfrm>
            <a:off x="3289300" y="1631333"/>
            <a:ext cx="2743200" cy="0"/>
          </a:xfrm>
          <a:prstGeom prst="line">
            <a:avLst/>
          </a:prstGeom>
          <a:noFill/>
          <a:ln w="9525">
            <a:solidFill>
              <a:schemeClr val="tx1"/>
            </a:solidFill>
            <a:round/>
            <a:headEnd/>
            <a:tailEnd/>
          </a:ln>
        </p:spPr>
      </p:cxnSp>
      <p:sp>
        <p:nvSpPr>
          <p:cNvPr id="5140"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5141" name="Slide Number Placeholder 1"/>
          <p:cNvSpPr>
            <a:spLocks noGrp="1"/>
          </p:cNvSpPr>
          <p:nvPr>
            <p:ph type="sldNum" sz="quarter" idx="12"/>
          </p:nvPr>
        </p:nvSpPr>
        <p:spPr bwMode="auto">
          <a:noFill/>
          <a:ln>
            <a:miter lim="800000"/>
            <a:headEnd/>
            <a:tailEnd/>
          </a:ln>
        </p:spPr>
        <p:txBody>
          <a:bodyPr/>
          <a:lstStyle/>
          <a:p>
            <a:fld id="{CDA3096F-5F7F-472A-8DC5-88032AE50533}" type="slidenum">
              <a:rPr lang="en-US" sz="1600" smtClean="0">
                <a:solidFill>
                  <a:srgbClr val="336699"/>
                </a:solidFill>
              </a:rPr>
              <a:pPr/>
              <a:t>53</a:t>
            </a:fld>
            <a:endParaRPr lang="en-US" sz="1600" dirty="0" smtClean="0">
              <a:solidFill>
                <a:srgbClr val="336699"/>
              </a:solidFill>
            </a:endParaRPr>
          </a:p>
        </p:txBody>
      </p:sp>
      <p:cxnSp>
        <p:nvCxnSpPr>
          <p:cNvPr id="26" name="Straight Arrow Connector 107"/>
          <p:cNvCxnSpPr>
            <a:cxnSpLocks noChangeShapeType="1"/>
          </p:cNvCxnSpPr>
          <p:nvPr/>
        </p:nvCxnSpPr>
        <p:spPr bwMode="auto">
          <a:xfrm rot="5400000">
            <a:off x="5624652" y="2096730"/>
            <a:ext cx="274320" cy="0"/>
          </a:xfrm>
          <a:prstGeom prst="straightConnector1">
            <a:avLst/>
          </a:prstGeom>
          <a:noFill/>
          <a:ln w="9525">
            <a:solidFill>
              <a:schemeClr val="tx1"/>
            </a:solidFill>
            <a:round/>
            <a:headEnd/>
            <a:tailEnd type="arrow" w="med" len="med"/>
          </a:ln>
        </p:spPr>
      </p:cxnSp>
      <p:cxnSp>
        <p:nvCxnSpPr>
          <p:cNvPr id="27" name="Straight Connector 109"/>
          <p:cNvCxnSpPr>
            <a:cxnSpLocks noChangeShapeType="1"/>
          </p:cNvCxnSpPr>
          <p:nvPr/>
        </p:nvCxnSpPr>
        <p:spPr bwMode="auto">
          <a:xfrm>
            <a:off x="3004964" y="1961157"/>
            <a:ext cx="2743200" cy="0"/>
          </a:xfrm>
          <a:prstGeom prst="line">
            <a:avLst/>
          </a:prstGeom>
          <a:noFill/>
          <a:ln w="9525">
            <a:solidFill>
              <a:schemeClr val="tx1"/>
            </a:solidFill>
            <a:round/>
            <a:headEnd/>
            <a:tailEnd/>
          </a:ln>
        </p:spPr>
      </p:cxnSp>
      <p:cxnSp>
        <p:nvCxnSpPr>
          <p:cNvPr id="28" name="Straight Arrow Connector 94"/>
          <p:cNvCxnSpPr>
            <a:cxnSpLocks noChangeShapeType="1"/>
          </p:cNvCxnSpPr>
          <p:nvPr/>
        </p:nvCxnSpPr>
        <p:spPr bwMode="auto">
          <a:xfrm>
            <a:off x="3289300" y="2340565"/>
            <a:ext cx="2057400" cy="0"/>
          </a:xfrm>
          <a:prstGeom prst="straightConnector1">
            <a:avLst/>
          </a:prstGeom>
          <a:noFill/>
          <a:ln w="9525">
            <a:solidFill>
              <a:schemeClr val="tx1"/>
            </a:solidFill>
            <a:round/>
            <a:headEnd/>
            <a:tailEnd type="arrow" w="med" len="med"/>
          </a:ln>
        </p:spPr>
      </p:cxnSp>
      <p:cxnSp>
        <p:nvCxnSpPr>
          <p:cNvPr id="37" name="Elbow Connector 87"/>
          <p:cNvCxnSpPr>
            <a:cxnSpLocks noChangeShapeType="1"/>
          </p:cNvCxnSpPr>
          <p:nvPr/>
        </p:nvCxnSpPr>
        <p:spPr bwMode="auto">
          <a:xfrm flipV="1">
            <a:off x="3018612" y="3977323"/>
            <a:ext cx="1223983" cy="457200"/>
          </a:xfrm>
          <a:prstGeom prst="bentConnector3">
            <a:avLst>
              <a:gd name="adj1" fmla="val 50000"/>
            </a:avLst>
          </a:prstGeom>
          <a:noFill/>
          <a:ln w="9525">
            <a:solidFill>
              <a:schemeClr val="tx1"/>
            </a:solidFill>
            <a:round/>
            <a:headEnd/>
            <a:tailEnd type="arrow" w="med" len="med"/>
          </a:ln>
        </p:spPr>
      </p:cxnSp>
    </p:spTree>
    <p:extLst>
      <p:ext uri="{BB962C8B-B14F-4D97-AF65-F5344CB8AC3E}">
        <p14:creationId xmlns:p14="http://schemas.microsoft.com/office/powerpoint/2010/main" val="737995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ctrTitle" sz="quarter" idx="4294967295"/>
          </p:nvPr>
        </p:nvSpPr>
        <p:spPr>
          <a:xfrm>
            <a:off x="609600" y="206375"/>
            <a:ext cx="8763000" cy="1012825"/>
          </a:xfrm>
        </p:spPr>
        <p:txBody>
          <a:bodyPr/>
          <a:lstStyle/>
          <a:p>
            <a:pPr eaLnBrk="1" hangingPunct="1"/>
            <a:r>
              <a:rPr lang="en-US" sz="3600" dirty="0" smtClean="0">
                <a:solidFill>
                  <a:srgbClr val="0000FF"/>
                </a:solidFill>
                <a:latin typeface="Arial" pitchFamily="34" charset="0"/>
                <a:cs typeface="Arial" pitchFamily="34" charset="0"/>
              </a:rPr>
              <a:t>Individual Responsible for </a:t>
            </a:r>
            <a:br>
              <a:rPr lang="en-US" sz="3600" dirty="0" smtClean="0">
                <a:solidFill>
                  <a:srgbClr val="0000FF"/>
                </a:solidFill>
                <a:latin typeface="Arial" pitchFamily="34" charset="0"/>
                <a:cs typeface="Arial" pitchFamily="34" charset="0"/>
              </a:rPr>
            </a:br>
            <a:r>
              <a:rPr lang="en-US" sz="3600" dirty="0" smtClean="0">
                <a:solidFill>
                  <a:srgbClr val="0000FF"/>
                </a:solidFill>
                <a:latin typeface="Arial" pitchFamily="34" charset="0"/>
                <a:cs typeface="Arial" pitchFamily="34" charset="0"/>
              </a:rPr>
              <a:t>Reportable Issue</a:t>
            </a:r>
          </a:p>
        </p:txBody>
      </p:sp>
      <p:grpSp>
        <p:nvGrpSpPr>
          <p:cNvPr id="2" name="Group 4"/>
          <p:cNvGrpSpPr>
            <a:grpSpLocks/>
          </p:cNvGrpSpPr>
          <p:nvPr/>
        </p:nvGrpSpPr>
        <p:grpSpPr bwMode="auto">
          <a:xfrm>
            <a:off x="1085850" y="1585907"/>
            <a:ext cx="10998200" cy="4967293"/>
            <a:chOff x="1248" y="622"/>
            <a:chExt cx="6928" cy="3129"/>
          </a:xfrm>
        </p:grpSpPr>
        <p:graphicFrame>
          <p:nvGraphicFramePr>
            <p:cNvPr id="22" name="Object 2"/>
            <p:cNvGraphicFramePr>
              <a:graphicFrameLocks/>
            </p:cNvGraphicFramePr>
            <p:nvPr/>
          </p:nvGraphicFramePr>
          <p:xfrm>
            <a:off x="2237" y="800"/>
            <a:ext cx="5939" cy="2951"/>
          </p:xfrm>
          <a:graphic>
            <a:graphicData uri="http://schemas.openxmlformats.org/drawingml/2006/chart">
              <c:chart xmlns:c="http://schemas.openxmlformats.org/drawingml/2006/chart" xmlns:r="http://schemas.openxmlformats.org/officeDocument/2006/relationships" r:id="rId3"/>
            </a:graphicData>
          </a:graphic>
        </p:graphicFrame>
        <p:sp>
          <p:nvSpPr>
            <p:cNvPr id="6159" name="Text Box 6"/>
            <p:cNvSpPr txBox="1">
              <a:spLocks noChangeArrowheads="1"/>
            </p:cNvSpPr>
            <p:nvPr/>
          </p:nvSpPr>
          <p:spPr bwMode="auto">
            <a:xfrm>
              <a:off x="1265" y="2794"/>
              <a:ext cx="960" cy="634"/>
            </a:xfrm>
            <a:prstGeom prst="rect">
              <a:avLst/>
            </a:prstGeom>
            <a:noFill/>
            <a:ln w="9525">
              <a:noFill/>
              <a:miter lim="800000"/>
              <a:headEnd/>
              <a:tailEnd/>
            </a:ln>
          </p:spPr>
          <p:txBody>
            <a:bodyPr>
              <a:spAutoFit/>
            </a:bodyPr>
            <a:lstStyle/>
            <a:p>
              <a:r>
                <a:rPr lang="en-US" sz="2000" dirty="0">
                  <a:latin typeface="Calibri" pitchFamily="34" charset="0"/>
                </a:rPr>
                <a:t>PI </a:t>
              </a:r>
              <a:r>
                <a:rPr lang="en-US" sz="2000" dirty="0" smtClean="0">
                  <a:latin typeface="Calibri" pitchFamily="34" charset="0"/>
                </a:rPr>
                <a:t>&amp; </a:t>
              </a:r>
              <a:r>
                <a:rPr lang="en-US" sz="2000" dirty="0">
                  <a:latin typeface="Calibri" pitchFamily="34" charset="0"/>
                </a:rPr>
                <a:t>Research</a:t>
              </a:r>
            </a:p>
            <a:p>
              <a:r>
                <a:rPr lang="en-US" sz="2000" dirty="0">
                  <a:latin typeface="Calibri" pitchFamily="34" charset="0"/>
                </a:rPr>
                <a:t>Team </a:t>
              </a:r>
              <a:r>
                <a:rPr lang="en-US" sz="2000" dirty="0" smtClean="0">
                  <a:latin typeface="Calibri" pitchFamily="34" charset="0"/>
                </a:rPr>
                <a:t>72%</a:t>
              </a:r>
              <a:endParaRPr lang="en-US" sz="2000" b="1" dirty="0">
                <a:latin typeface="Calibri" pitchFamily="34" charset="0"/>
              </a:endParaRPr>
            </a:p>
          </p:txBody>
        </p:sp>
        <p:sp>
          <p:nvSpPr>
            <p:cNvPr id="6160" name="Text Box 7"/>
            <p:cNvSpPr txBox="1">
              <a:spLocks noChangeArrowheads="1"/>
            </p:cNvSpPr>
            <p:nvPr/>
          </p:nvSpPr>
          <p:spPr bwMode="auto">
            <a:xfrm>
              <a:off x="1261" y="1808"/>
              <a:ext cx="824" cy="250"/>
            </a:xfrm>
            <a:prstGeom prst="rect">
              <a:avLst/>
            </a:prstGeom>
            <a:noFill/>
            <a:ln w="9525">
              <a:noFill/>
              <a:miter lim="800000"/>
              <a:headEnd/>
              <a:tailEnd/>
            </a:ln>
          </p:spPr>
          <p:txBody>
            <a:bodyPr wrap="square">
              <a:spAutoFit/>
            </a:bodyPr>
            <a:lstStyle/>
            <a:p>
              <a:r>
                <a:rPr lang="en-US" sz="2000" dirty="0">
                  <a:latin typeface="Calibri" pitchFamily="34" charset="0"/>
                </a:rPr>
                <a:t>None </a:t>
              </a:r>
              <a:r>
                <a:rPr lang="en-US" sz="2000" dirty="0" smtClean="0">
                  <a:latin typeface="Calibri" pitchFamily="34" charset="0"/>
                </a:rPr>
                <a:t>6%</a:t>
              </a:r>
              <a:endParaRPr lang="en-US" sz="2000" dirty="0">
                <a:latin typeface="Calibri" pitchFamily="34" charset="0"/>
              </a:endParaRPr>
            </a:p>
          </p:txBody>
        </p:sp>
        <p:sp>
          <p:nvSpPr>
            <p:cNvPr id="6161" name="Text Box 8"/>
            <p:cNvSpPr txBox="1">
              <a:spLocks noChangeArrowheads="1"/>
            </p:cNvSpPr>
            <p:nvPr/>
          </p:nvSpPr>
          <p:spPr bwMode="auto">
            <a:xfrm>
              <a:off x="1248" y="1095"/>
              <a:ext cx="906" cy="252"/>
            </a:xfrm>
            <a:prstGeom prst="rect">
              <a:avLst/>
            </a:prstGeom>
            <a:solidFill>
              <a:schemeClr val="bg1"/>
            </a:solidFill>
            <a:ln w="9525">
              <a:noFill/>
              <a:miter lim="800000"/>
              <a:headEnd/>
              <a:tailEnd/>
            </a:ln>
          </p:spPr>
          <p:txBody>
            <a:bodyPr wrap="none">
              <a:spAutoFit/>
            </a:bodyPr>
            <a:lstStyle/>
            <a:p>
              <a:r>
                <a:rPr lang="en-US" sz="2000" dirty="0" smtClean="0">
                  <a:latin typeface="Calibri" pitchFamily="34" charset="0"/>
                </a:rPr>
                <a:t>Vet Staff 3%</a:t>
              </a:r>
              <a:endParaRPr lang="en-US" sz="2000" dirty="0">
                <a:latin typeface="Calibri" pitchFamily="34" charset="0"/>
              </a:endParaRPr>
            </a:p>
          </p:txBody>
        </p:sp>
        <p:sp>
          <p:nvSpPr>
            <p:cNvPr id="6162" name="Text Box 9"/>
            <p:cNvSpPr txBox="1">
              <a:spLocks noChangeArrowheads="1"/>
            </p:cNvSpPr>
            <p:nvPr/>
          </p:nvSpPr>
          <p:spPr bwMode="auto">
            <a:xfrm>
              <a:off x="1263" y="2150"/>
              <a:ext cx="948" cy="446"/>
            </a:xfrm>
            <a:prstGeom prst="rect">
              <a:avLst/>
            </a:prstGeom>
            <a:noFill/>
            <a:ln w="9525">
              <a:noFill/>
              <a:miter lim="800000"/>
              <a:headEnd/>
              <a:tailEnd/>
            </a:ln>
          </p:spPr>
          <p:txBody>
            <a:bodyPr wrap="none">
              <a:spAutoFit/>
            </a:bodyPr>
            <a:lstStyle/>
            <a:p>
              <a:r>
                <a:rPr lang="en-US" sz="2000" dirty="0">
                  <a:latin typeface="Calibri" pitchFamily="34" charset="0"/>
                </a:rPr>
                <a:t>Animal Care </a:t>
              </a:r>
            </a:p>
            <a:p>
              <a:r>
                <a:rPr lang="en-US" sz="2000" dirty="0">
                  <a:latin typeface="Calibri" pitchFamily="34" charset="0"/>
                </a:rPr>
                <a:t>Staff </a:t>
              </a:r>
              <a:r>
                <a:rPr lang="en-US" sz="2000" dirty="0" smtClean="0">
                  <a:latin typeface="Calibri" pitchFamily="34" charset="0"/>
                </a:rPr>
                <a:t>12%</a:t>
              </a:r>
              <a:endParaRPr lang="en-US" sz="2000" dirty="0">
                <a:latin typeface="Calibri" pitchFamily="34" charset="0"/>
              </a:endParaRPr>
            </a:p>
          </p:txBody>
        </p:sp>
        <p:sp>
          <p:nvSpPr>
            <p:cNvPr id="6163" name="Text Box 10"/>
            <p:cNvSpPr txBox="1">
              <a:spLocks noChangeArrowheads="1"/>
            </p:cNvSpPr>
            <p:nvPr/>
          </p:nvSpPr>
          <p:spPr bwMode="auto">
            <a:xfrm>
              <a:off x="1263" y="1412"/>
              <a:ext cx="758" cy="252"/>
            </a:xfrm>
            <a:prstGeom prst="rect">
              <a:avLst/>
            </a:prstGeom>
            <a:noFill/>
            <a:ln w="9525">
              <a:noFill/>
              <a:miter lim="800000"/>
              <a:headEnd/>
              <a:tailEnd/>
            </a:ln>
          </p:spPr>
          <p:txBody>
            <a:bodyPr wrap="none">
              <a:spAutoFit/>
            </a:bodyPr>
            <a:lstStyle/>
            <a:p>
              <a:r>
                <a:rPr lang="en-US" sz="2000" dirty="0">
                  <a:latin typeface="Calibri" pitchFamily="34" charset="0"/>
                </a:rPr>
                <a:t>IACUC </a:t>
              </a:r>
              <a:r>
                <a:rPr lang="en-US" sz="2000" dirty="0" smtClean="0">
                  <a:latin typeface="Calibri" pitchFamily="34" charset="0"/>
                </a:rPr>
                <a:t>4%</a:t>
              </a:r>
              <a:endParaRPr lang="en-US" sz="2000" dirty="0">
                <a:latin typeface="Calibri" pitchFamily="34" charset="0"/>
              </a:endParaRPr>
            </a:p>
          </p:txBody>
        </p:sp>
        <p:sp>
          <p:nvSpPr>
            <p:cNvPr id="6164" name="Rectangle 11"/>
            <p:cNvSpPr>
              <a:spLocks noChangeArrowheads="1"/>
            </p:cNvSpPr>
            <p:nvPr/>
          </p:nvSpPr>
          <p:spPr bwMode="auto">
            <a:xfrm>
              <a:off x="1248" y="861"/>
              <a:ext cx="792" cy="250"/>
            </a:xfrm>
            <a:prstGeom prst="rect">
              <a:avLst/>
            </a:prstGeom>
            <a:noFill/>
            <a:ln w="9525">
              <a:noFill/>
              <a:miter lim="800000"/>
              <a:headEnd/>
              <a:tailEnd/>
            </a:ln>
          </p:spPr>
          <p:txBody>
            <a:bodyPr>
              <a:spAutoFit/>
            </a:bodyPr>
            <a:lstStyle/>
            <a:p>
              <a:r>
                <a:rPr lang="en-US" sz="2000" dirty="0">
                  <a:latin typeface="Calibri" pitchFamily="34" charset="0"/>
                </a:rPr>
                <a:t>Other 3%</a:t>
              </a:r>
            </a:p>
          </p:txBody>
        </p:sp>
        <p:sp>
          <p:nvSpPr>
            <p:cNvPr id="6165" name="Rectangle 12"/>
            <p:cNvSpPr>
              <a:spLocks noChangeArrowheads="1"/>
            </p:cNvSpPr>
            <p:nvPr/>
          </p:nvSpPr>
          <p:spPr bwMode="auto">
            <a:xfrm>
              <a:off x="1248" y="622"/>
              <a:ext cx="1029" cy="252"/>
            </a:xfrm>
            <a:prstGeom prst="rect">
              <a:avLst/>
            </a:prstGeom>
            <a:noFill/>
            <a:ln w="9525">
              <a:noFill/>
              <a:miter lim="800000"/>
              <a:headEnd/>
              <a:tailEnd/>
            </a:ln>
          </p:spPr>
          <p:txBody>
            <a:bodyPr wrap="none">
              <a:spAutoFit/>
            </a:bodyPr>
            <a:lstStyle/>
            <a:p>
              <a:r>
                <a:rPr lang="en-US" sz="2000" dirty="0" smtClean="0">
                  <a:latin typeface="Calibri" pitchFamily="34" charset="0"/>
                </a:rPr>
                <a:t>Institution 1%</a:t>
              </a:r>
              <a:endParaRPr lang="en-US" sz="2000" dirty="0">
                <a:latin typeface="Calibri" pitchFamily="34" charset="0"/>
              </a:endParaRPr>
            </a:p>
          </p:txBody>
        </p:sp>
      </p:grpSp>
      <p:cxnSp>
        <p:nvCxnSpPr>
          <p:cNvPr id="6149" name="Straight Arrow Connector 33"/>
          <p:cNvCxnSpPr>
            <a:cxnSpLocks noChangeShapeType="1"/>
          </p:cNvCxnSpPr>
          <p:nvPr/>
        </p:nvCxnSpPr>
        <p:spPr bwMode="auto">
          <a:xfrm>
            <a:off x="2418100" y="5529982"/>
            <a:ext cx="1435666" cy="0"/>
          </a:xfrm>
          <a:prstGeom prst="straightConnector1">
            <a:avLst/>
          </a:prstGeom>
          <a:noFill/>
          <a:ln w="9525">
            <a:solidFill>
              <a:schemeClr val="tx1"/>
            </a:solidFill>
            <a:round/>
            <a:headEnd/>
            <a:tailEnd type="arrow" w="med" len="med"/>
          </a:ln>
        </p:spPr>
      </p:cxnSp>
      <p:cxnSp>
        <p:nvCxnSpPr>
          <p:cNvPr id="6151" name="Straight Arrow Connector 45"/>
          <p:cNvCxnSpPr>
            <a:cxnSpLocks noChangeShapeType="1"/>
          </p:cNvCxnSpPr>
          <p:nvPr/>
        </p:nvCxnSpPr>
        <p:spPr bwMode="auto">
          <a:xfrm rot="5400000">
            <a:off x="5186965" y="2052035"/>
            <a:ext cx="448056" cy="1587"/>
          </a:xfrm>
          <a:prstGeom prst="straightConnector1">
            <a:avLst/>
          </a:prstGeom>
          <a:noFill/>
          <a:ln w="9525">
            <a:solidFill>
              <a:schemeClr val="tx1"/>
            </a:solidFill>
            <a:round/>
            <a:headEnd/>
            <a:tailEnd type="arrow" w="med" len="med"/>
          </a:ln>
        </p:spPr>
      </p:cxnSp>
      <p:cxnSp>
        <p:nvCxnSpPr>
          <p:cNvPr id="6152" name="Straight Connector 47"/>
          <p:cNvCxnSpPr>
            <a:cxnSpLocks noChangeShapeType="1"/>
          </p:cNvCxnSpPr>
          <p:nvPr/>
        </p:nvCxnSpPr>
        <p:spPr bwMode="auto">
          <a:xfrm>
            <a:off x="2819400" y="1827213"/>
            <a:ext cx="2590800" cy="1587"/>
          </a:xfrm>
          <a:prstGeom prst="line">
            <a:avLst/>
          </a:prstGeom>
          <a:noFill/>
          <a:ln w="9525">
            <a:solidFill>
              <a:schemeClr val="tx1"/>
            </a:solidFill>
            <a:round/>
            <a:headEnd/>
            <a:tailEnd/>
          </a:ln>
        </p:spPr>
      </p:cxnSp>
      <p:cxnSp>
        <p:nvCxnSpPr>
          <p:cNvPr id="6154" name="Elbow Connector 58"/>
          <p:cNvCxnSpPr>
            <a:cxnSpLocks noChangeShapeType="1"/>
          </p:cNvCxnSpPr>
          <p:nvPr/>
        </p:nvCxnSpPr>
        <p:spPr bwMode="auto">
          <a:xfrm flipV="1">
            <a:off x="2408238" y="2746718"/>
            <a:ext cx="1821479" cy="274320"/>
          </a:xfrm>
          <a:prstGeom prst="bentConnector3">
            <a:avLst>
              <a:gd name="adj1" fmla="val 50000"/>
            </a:avLst>
          </a:prstGeom>
          <a:noFill/>
          <a:ln w="9525">
            <a:solidFill>
              <a:schemeClr val="tx1"/>
            </a:solidFill>
            <a:round/>
            <a:headEnd/>
            <a:tailEnd type="arrow" w="med" len="med"/>
          </a:ln>
        </p:spPr>
      </p:cxnSp>
      <p:cxnSp>
        <p:nvCxnSpPr>
          <p:cNvPr id="6155" name="Elbow Connector 64"/>
          <p:cNvCxnSpPr>
            <a:cxnSpLocks noChangeShapeType="1"/>
          </p:cNvCxnSpPr>
          <p:nvPr/>
        </p:nvCxnSpPr>
        <p:spPr bwMode="auto">
          <a:xfrm flipV="1">
            <a:off x="2312988" y="3280141"/>
            <a:ext cx="1390650" cy="365760"/>
          </a:xfrm>
          <a:prstGeom prst="bentConnector3">
            <a:avLst>
              <a:gd name="adj1" fmla="val 50000"/>
            </a:avLst>
          </a:prstGeom>
          <a:noFill/>
          <a:ln w="9525">
            <a:solidFill>
              <a:schemeClr val="tx1"/>
            </a:solidFill>
            <a:round/>
            <a:headEnd/>
            <a:tailEnd type="arrow" w="med" len="med"/>
          </a:ln>
        </p:spPr>
      </p:cxnSp>
      <p:cxnSp>
        <p:nvCxnSpPr>
          <p:cNvPr id="6156" name="Elbow Connector 70"/>
          <p:cNvCxnSpPr>
            <a:cxnSpLocks noChangeShapeType="1"/>
          </p:cNvCxnSpPr>
          <p:nvPr/>
        </p:nvCxnSpPr>
        <p:spPr bwMode="auto">
          <a:xfrm>
            <a:off x="2599400" y="4336513"/>
            <a:ext cx="914400" cy="1587"/>
          </a:xfrm>
          <a:prstGeom prst="bentConnector3">
            <a:avLst>
              <a:gd name="adj1" fmla="val 50000"/>
            </a:avLst>
          </a:prstGeom>
          <a:noFill/>
          <a:ln w="9525">
            <a:solidFill>
              <a:schemeClr val="tx1"/>
            </a:solidFill>
            <a:round/>
            <a:headEnd/>
            <a:tailEnd type="arrow" w="med" len="med"/>
          </a:ln>
        </p:spPr>
      </p:cxnSp>
      <p:sp>
        <p:nvSpPr>
          <p:cNvPr id="6157" name="Line 7"/>
          <p:cNvSpPr>
            <a:spLocks noChangeShapeType="1"/>
          </p:cNvSpPr>
          <p:nvPr/>
        </p:nvSpPr>
        <p:spPr bwMode="auto">
          <a:xfrm>
            <a:off x="566561" y="1371600"/>
            <a:ext cx="7326312" cy="0"/>
          </a:xfrm>
          <a:prstGeom prst="line">
            <a:avLst/>
          </a:prstGeom>
          <a:noFill/>
          <a:ln w="19050">
            <a:solidFill>
              <a:srgbClr val="003E77"/>
            </a:solidFill>
            <a:round/>
            <a:headEnd/>
            <a:tailEnd/>
          </a:ln>
        </p:spPr>
        <p:txBody>
          <a:bodyPr wrap="none" anchor="ctr"/>
          <a:lstStyle/>
          <a:p>
            <a:endParaRPr lang="en-US" dirty="0"/>
          </a:p>
        </p:txBody>
      </p:sp>
      <p:sp>
        <p:nvSpPr>
          <p:cNvPr id="6158" name="Slide Number Placeholder 1"/>
          <p:cNvSpPr>
            <a:spLocks noGrp="1"/>
          </p:cNvSpPr>
          <p:nvPr>
            <p:ph type="sldNum" sz="quarter" idx="12"/>
          </p:nvPr>
        </p:nvSpPr>
        <p:spPr bwMode="auto">
          <a:noFill/>
          <a:ln>
            <a:miter lim="800000"/>
            <a:headEnd/>
            <a:tailEnd/>
          </a:ln>
        </p:spPr>
        <p:txBody>
          <a:bodyPr/>
          <a:lstStyle/>
          <a:p>
            <a:fld id="{F3C028D7-814F-497B-BEF9-6B6AA943B8D4}" type="slidenum">
              <a:rPr lang="en-US" sz="1600" smtClean="0">
                <a:solidFill>
                  <a:srgbClr val="336699"/>
                </a:solidFill>
              </a:rPr>
              <a:pPr/>
              <a:t>54</a:t>
            </a:fld>
            <a:endParaRPr lang="en-US" sz="1600" dirty="0" smtClean="0">
              <a:solidFill>
                <a:srgbClr val="336699"/>
              </a:solidFill>
            </a:endParaRPr>
          </a:p>
        </p:txBody>
      </p:sp>
      <p:cxnSp>
        <p:nvCxnSpPr>
          <p:cNvPr id="23" name="Straight Arrow Connector 107"/>
          <p:cNvCxnSpPr>
            <a:cxnSpLocks noChangeShapeType="1"/>
          </p:cNvCxnSpPr>
          <p:nvPr/>
        </p:nvCxnSpPr>
        <p:spPr bwMode="auto">
          <a:xfrm rot="5400000">
            <a:off x="5033284" y="2257724"/>
            <a:ext cx="256032" cy="0"/>
          </a:xfrm>
          <a:prstGeom prst="straightConnector1">
            <a:avLst/>
          </a:prstGeom>
          <a:noFill/>
          <a:ln w="9525">
            <a:solidFill>
              <a:schemeClr val="tx1"/>
            </a:solidFill>
            <a:round/>
            <a:headEnd/>
            <a:tailEnd type="arrow" w="med" len="med"/>
          </a:ln>
        </p:spPr>
      </p:cxnSp>
      <p:cxnSp>
        <p:nvCxnSpPr>
          <p:cNvPr id="24" name="Straight Connector 109"/>
          <p:cNvCxnSpPr>
            <a:cxnSpLocks noChangeShapeType="1"/>
          </p:cNvCxnSpPr>
          <p:nvPr/>
        </p:nvCxnSpPr>
        <p:spPr bwMode="auto">
          <a:xfrm>
            <a:off x="2418100" y="2131295"/>
            <a:ext cx="2743200" cy="0"/>
          </a:xfrm>
          <a:prstGeom prst="line">
            <a:avLst/>
          </a:prstGeom>
          <a:noFill/>
          <a:ln w="9525">
            <a:solidFill>
              <a:schemeClr val="tx1"/>
            </a:solidFill>
            <a:round/>
            <a:headEnd/>
            <a:tailEnd/>
          </a:ln>
        </p:spPr>
      </p:cxnSp>
      <p:cxnSp>
        <p:nvCxnSpPr>
          <p:cNvPr id="27" name="Elbow Connector 70"/>
          <p:cNvCxnSpPr>
            <a:cxnSpLocks noChangeShapeType="1"/>
          </p:cNvCxnSpPr>
          <p:nvPr/>
        </p:nvCxnSpPr>
        <p:spPr bwMode="auto">
          <a:xfrm flipV="1">
            <a:off x="2582554" y="2426684"/>
            <a:ext cx="2194162" cy="91440"/>
          </a:xfrm>
          <a:prstGeom prst="bentConnector3">
            <a:avLst>
              <a:gd name="adj1" fmla="val 50000"/>
            </a:avLst>
          </a:prstGeom>
          <a:noFill/>
          <a:ln w="9525">
            <a:solidFill>
              <a:schemeClr val="tx1"/>
            </a:solidFill>
            <a:round/>
            <a:headEnd/>
            <a:tailEnd type="arrow" w="med" len="med"/>
          </a:ln>
        </p:spPr>
      </p:cxnSp>
    </p:spTree>
    <p:extLst>
      <p:ext uri="{BB962C8B-B14F-4D97-AF65-F5344CB8AC3E}">
        <p14:creationId xmlns:p14="http://schemas.microsoft.com/office/powerpoint/2010/main" val="42759314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Institutional Corrective Action</a:t>
            </a:r>
          </a:p>
        </p:txBody>
      </p:sp>
      <p:sp>
        <p:nvSpPr>
          <p:cNvPr id="13315" name="Text Box 3"/>
          <p:cNvSpPr txBox="1">
            <a:spLocks noChangeArrowheads="1"/>
          </p:cNvSpPr>
          <p:nvPr/>
        </p:nvSpPr>
        <p:spPr bwMode="auto">
          <a:xfrm>
            <a:off x="909638" y="1524000"/>
            <a:ext cx="7727950" cy="4235450"/>
          </a:xfrm>
          <a:prstGeom prst="rect">
            <a:avLst/>
          </a:prstGeom>
          <a:noFill/>
          <a:ln>
            <a:noFill/>
          </a:ln>
          <a:extLst/>
        </p:spPr>
        <p:txBody>
          <a:bodyPr wrap="square">
            <a:spAutoFit/>
          </a:bodyPr>
          <a:lstStyle>
            <a:lvl1pPr marL="292100" indent="-2921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Retrain personnel</a:t>
            </a:r>
          </a:p>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Counsel, reprimand, terminate employment</a:t>
            </a:r>
          </a:p>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Modify institutional policies</a:t>
            </a:r>
          </a:p>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Repair or modify facility</a:t>
            </a:r>
          </a:p>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Enhance PI and study oversight, probation</a:t>
            </a:r>
          </a:p>
          <a:p>
            <a:pPr marL="457200" indent="-457200" eaLnBrk="1" hangingPunct="1">
              <a:lnSpc>
                <a:spcPct val="90000"/>
              </a:lnSpc>
              <a:spcBef>
                <a:spcPct val="40000"/>
              </a:spcBef>
              <a:buClr>
                <a:srgbClr val="0000FF"/>
              </a:buClr>
              <a:buFont typeface="Arial"/>
              <a:buChar char="•"/>
              <a:defRPr/>
            </a:pPr>
            <a:r>
              <a:rPr lang="en-US" sz="2800" dirty="0" smtClean="0">
                <a:solidFill>
                  <a:srgbClr val="333333"/>
                </a:solidFill>
                <a:latin typeface="Arial" pitchFamily="34" charset="0"/>
                <a:cs typeface="Arial" pitchFamily="34" charset="0"/>
              </a:rPr>
              <a:t>Modify, suspend, or terminate animal study protocol</a:t>
            </a:r>
          </a:p>
          <a:p>
            <a:pPr eaLnBrk="1" hangingPunct="1">
              <a:lnSpc>
                <a:spcPct val="90000"/>
              </a:lnSpc>
              <a:spcBef>
                <a:spcPct val="40000"/>
              </a:spcBef>
              <a:buClr>
                <a:srgbClr val="0000FF"/>
              </a:buClr>
              <a:buFont typeface="Wingdings" charset="0"/>
              <a:buChar char="§"/>
              <a:defRPr/>
            </a:pPr>
            <a:endParaRPr lang="en-US" sz="2800" dirty="0" smtClean="0">
              <a:latin typeface="Calibri" charset="0"/>
            </a:endParaRPr>
          </a:p>
        </p:txBody>
      </p:sp>
      <p:sp>
        <p:nvSpPr>
          <p:cNvPr id="13316"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13317" name="Slide Number Placeholder 1"/>
          <p:cNvSpPr>
            <a:spLocks noGrp="1"/>
          </p:cNvSpPr>
          <p:nvPr>
            <p:ph type="sldNum" sz="quarter" idx="12"/>
          </p:nvPr>
        </p:nvSpPr>
        <p:spPr bwMode="auto">
          <a:noFill/>
          <a:ln>
            <a:miter lim="800000"/>
            <a:headEnd/>
            <a:tailEnd/>
          </a:ln>
        </p:spPr>
        <p:txBody>
          <a:bodyPr/>
          <a:lstStyle/>
          <a:p>
            <a:fld id="{1FD3A177-3B35-445F-9E53-00C7798D954A}" type="slidenum">
              <a:rPr lang="en-US" sz="1600" smtClean="0">
                <a:solidFill>
                  <a:srgbClr val="336699"/>
                </a:solidFill>
              </a:rPr>
              <a:pPr/>
              <a:t>55</a:t>
            </a:fld>
            <a:endParaRPr lang="en-US" sz="1600" dirty="0" smtClean="0">
              <a:solidFill>
                <a:srgbClr val="336699"/>
              </a:solidFill>
            </a:endParaRPr>
          </a:p>
        </p:txBody>
      </p:sp>
    </p:spTree>
    <p:extLst>
      <p:ext uri="{BB962C8B-B14F-4D97-AF65-F5344CB8AC3E}">
        <p14:creationId xmlns:p14="http://schemas.microsoft.com/office/powerpoint/2010/main" val="2145246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sz="quarter" idx="4294967295"/>
          </p:nvPr>
        </p:nvSpPr>
        <p:spPr>
          <a:xfrm>
            <a:off x="685800" y="29817"/>
            <a:ext cx="8229600" cy="1066800"/>
          </a:xfrm>
        </p:spPr>
        <p:txBody>
          <a:bodyPr/>
          <a:lstStyle/>
          <a:p>
            <a:pPr eaLnBrk="1" hangingPunct="1"/>
            <a:r>
              <a:rPr lang="en-US" sz="3600" dirty="0" smtClean="0">
                <a:solidFill>
                  <a:srgbClr val="0000FF"/>
                </a:solidFill>
                <a:latin typeface="Arial" pitchFamily="34" charset="0"/>
                <a:cs typeface="Arial" pitchFamily="34" charset="0"/>
              </a:rPr>
              <a:t>Institutional Reporting Guidance</a:t>
            </a:r>
          </a:p>
        </p:txBody>
      </p:sp>
      <p:sp>
        <p:nvSpPr>
          <p:cNvPr id="14339" name="Rectangle 3"/>
          <p:cNvSpPr>
            <a:spLocks noGrp="1" noChangeArrowheads="1"/>
          </p:cNvSpPr>
          <p:nvPr>
            <p:ph type="body" idx="4294967295"/>
          </p:nvPr>
        </p:nvSpPr>
        <p:spPr>
          <a:xfrm>
            <a:off x="609600" y="1143000"/>
            <a:ext cx="8001000" cy="5029199"/>
          </a:xfrm>
        </p:spPr>
        <p:txBody>
          <a:bodyPr/>
          <a:lstStyle/>
          <a:p>
            <a:pPr marL="228600" indent="-228600"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Guidance on Prompt Reporting to OLAW under the PHS Policy on Humane Care and Use of Laboratory Animals </a:t>
            </a:r>
            <a:r>
              <a:rPr lang="en-US" dirty="0" smtClean="0">
                <a:solidFill>
                  <a:srgbClr val="000000"/>
                </a:solidFill>
                <a:latin typeface="Arial" pitchFamily="34" charset="0"/>
                <a:cs typeface="Arial" pitchFamily="34" charset="0"/>
              </a:rPr>
              <a:t/>
            </a:r>
            <a:br>
              <a:rPr lang="en-US" dirty="0" smtClean="0">
                <a:solidFill>
                  <a:srgbClr val="000000"/>
                </a:solidFill>
                <a:latin typeface="Arial" pitchFamily="34" charset="0"/>
                <a:cs typeface="Arial" pitchFamily="34" charset="0"/>
              </a:rPr>
            </a:br>
            <a:r>
              <a:rPr lang="en-US" dirty="0" smtClean="0">
                <a:solidFill>
                  <a:srgbClr val="0000FF"/>
                </a:solidFill>
                <a:latin typeface="Arial" pitchFamily="34" charset="0"/>
                <a:cs typeface="Arial" pitchFamily="34" charset="0"/>
              </a:rPr>
              <a:t>NOT-OD-05-034 Feb 24, 2005</a:t>
            </a:r>
          </a:p>
          <a:p>
            <a:pPr marL="0" indent="0" eaLnBrk="1" hangingPunct="1">
              <a:lnSpc>
                <a:spcPct val="90000"/>
              </a:lnSpc>
              <a:spcBef>
                <a:spcPct val="40000"/>
              </a:spcBef>
              <a:buClr>
                <a:srgbClr val="0000FF"/>
              </a:buClr>
              <a:buNone/>
            </a:pPr>
            <a:endParaRPr lang="en-US" dirty="0" smtClean="0">
              <a:solidFill>
                <a:srgbClr val="0000FF"/>
              </a:solidFill>
              <a:latin typeface="Arial" pitchFamily="34" charset="0"/>
              <a:cs typeface="Arial" pitchFamily="34" charset="0"/>
            </a:endParaRPr>
          </a:p>
          <a:p>
            <a:pPr marL="228600" indent="-228600" eaLnBrk="1" hangingPunct="1">
              <a:lnSpc>
                <a:spcPct val="90000"/>
              </a:lnSpc>
              <a:spcBef>
                <a:spcPct val="40000"/>
              </a:spcBef>
              <a:buClr>
                <a:srgbClr val="0000FF"/>
              </a:buClr>
              <a:buFont typeface="Times" charset="0"/>
              <a:buChar char="•"/>
            </a:pPr>
            <a:r>
              <a:rPr lang="en-US" dirty="0" smtClean="0">
                <a:latin typeface="Arial" pitchFamily="34" charset="0"/>
                <a:cs typeface="Arial" pitchFamily="34" charset="0"/>
              </a:rPr>
              <a:t>OLAW Online Seminar </a:t>
            </a:r>
            <a:br>
              <a:rPr lang="en-US" dirty="0" smtClean="0">
                <a:latin typeface="Arial" pitchFamily="34" charset="0"/>
                <a:cs typeface="Arial" pitchFamily="34" charset="0"/>
              </a:rPr>
            </a:br>
            <a:r>
              <a:rPr lang="en-US" dirty="0" smtClean="0">
                <a:latin typeface="Arial" pitchFamily="34" charset="0"/>
                <a:cs typeface="Arial" pitchFamily="34" charset="0"/>
              </a:rPr>
              <a:t>Reporting Noncompliant Events to OLAW</a:t>
            </a:r>
          </a:p>
          <a:p>
            <a:pPr marL="520700" lvl="1" indent="-228600">
              <a:lnSpc>
                <a:spcPct val="90000"/>
              </a:lnSpc>
              <a:spcBef>
                <a:spcPct val="40000"/>
              </a:spcBef>
              <a:buClr>
                <a:srgbClr val="16538D"/>
              </a:buClr>
              <a:buNone/>
            </a:pPr>
            <a:r>
              <a:rPr lang="en-US" sz="2800" dirty="0" smtClean="0">
                <a:solidFill>
                  <a:srgbClr val="0000FF"/>
                </a:solidFill>
                <a:latin typeface="Arial" pitchFamily="34" charset="0"/>
                <a:cs typeface="Arial" pitchFamily="34" charset="0"/>
              </a:rPr>
              <a:t>https://webmeeting.nih.gov/p31061868/ </a:t>
            </a:r>
            <a:r>
              <a:rPr lang="en-US" sz="2800" dirty="0" smtClean="0">
                <a:solidFill>
                  <a:srgbClr val="0000FF"/>
                </a:solidFill>
                <a:latin typeface="Calibri" pitchFamily="34" charset="0"/>
                <a:cs typeface="Arial" pitchFamily="34" charset="0"/>
              </a:rPr>
              <a:t/>
            </a:r>
            <a:br>
              <a:rPr lang="en-US" sz="2800" dirty="0" smtClean="0">
                <a:solidFill>
                  <a:srgbClr val="0000FF"/>
                </a:solidFill>
                <a:latin typeface="Calibri" pitchFamily="34" charset="0"/>
                <a:cs typeface="Arial" pitchFamily="34" charset="0"/>
              </a:rPr>
            </a:br>
            <a:endParaRPr lang="en-US" sz="2800" dirty="0" smtClean="0">
              <a:solidFill>
                <a:srgbClr val="0000FF"/>
              </a:solidFill>
              <a:latin typeface="Calibri" pitchFamily="34" charset="0"/>
              <a:cs typeface="Arial" pitchFamily="34" charset="0"/>
            </a:endParaRPr>
          </a:p>
        </p:txBody>
      </p:sp>
      <p:sp>
        <p:nvSpPr>
          <p:cNvPr id="14340" name="Line 7"/>
          <p:cNvSpPr>
            <a:spLocks noChangeShapeType="1"/>
          </p:cNvSpPr>
          <p:nvPr/>
        </p:nvSpPr>
        <p:spPr bwMode="auto">
          <a:xfrm>
            <a:off x="609600" y="914400"/>
            <a:ext cx="7326312" cy="0"/>
          </a:xfrm>
          <a:prstGeom prst="line">
            <a:avLst/>
          </a:prstGeom>
          <a:noFill/>
          <a:ln w="19050">
            <a:solidFill>
              <a:srgbClr val="003E77"/>
            </a:solidFill>
            <a:round/>
            <a:headEnd/>
            <a:tailEnd/>
          </a:ln>
        </p:spPr>
        <p:txBody>
          <a:bodyPr wrap="none" anchor="ctr"/>
          <a:lstStyle/>
          <a:p>
            <a:endParaRPr lang="en-US" dirty="0"/>
          </a:p>
        </p:txBody>
      </p:sp>
      <p:sp>
        <p:nvSpPr>
          <p:cNvPr id="14341" name="Slide Number Placeholder 1"/>
          <p:cNvSpPr>
            <a:spLocks noGrp="1"/>
          </p:cNvSpPr>
          <p:nvPr>
            <p:ph type="sldNum" sz="quarter" idx="12"/>
          </p:nvPr>
        </p:nvSpPr>
        <p:spPr bwMode="auto">
          <a:noFill/>
          <a:ln>
            <a:miter lim="800000"/>
            <a:headEnd/>
            <a:tailEnd/>
          </a:ln>
        </p:spPr>
        <p:txBody>
          <a:bodyPr/>
          <a:lstStyle/>
          <a:p>
            <a:fld id="{A169766A-D4F8-4350-9B3F-76868D689587}" type="slidenum">
              <a:rPr lang="en-US" sz="1600" smtClean="0">
                <a:solidFill>
                  <a:srgbClr val="336699"/>
                </a:solidFill>
              </a:rPr>
              <a:pPr/>
              <a:t>56</a:t>
            </a:fld>
            <a:endParaRPr lang="en-US" sz="1600" dirty="0" smtClean="0">
              <a:solidFill>
                <a:srgbClr val="336699"/>
              </a:solidFill>
            </a:endParaRPr>
          </a:p>
        </p:txBody>
      </p:sp>
    </p:spTree>
    <p:extLst>
      <p:ext uri="{BB962C8B-B14F-4D97-AF65-F5344CB8AC3E}">
        <p14:creationId xmlns:p14="http://schemas.microsoft.com/office/powerpoint/2010/main" val="19485891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Contact OLAW for Advice or Help</a:t>
            </a:r>
          </a:p>
        </p:txBody>
      </p:sp>
      <p:sp>
        <p:nvSpPr>
          <p:cNvPr id="15363" name="Rectangle 3"/>
          <p:cNvSpPr>
            <a:spLocks noGrp="1" noChangeArrowheads="1"/>
          </p:cNvSpPr>
          <p:nvPr>
            <p:ph type="body" idx="4294967295"/>
          </p:nvPr>
        </p:nvSpPr>
        <p:spPr>
          <a:xfrm>
            <a:off x="871538" y="1524000"/>
            <a:ext cx="7848600" cy="4800600"/>
          </a:xfrm>
        </p:spPr>
        <p:txBody>
          <a:bodyPr/>
          <a:lstStyle/>
          <a:p>
            <a:pPr marL="287338" indent="-287338" eaLnBrk="1" hangingPunct="1">
              <a:lnSpc>
                <a:spcPct val="90000"/>
              </a:lnSpc>
              <a:spcBef>
                <a:spcPct val="40000"/>
              </a:spcBef>
              <a:buClr>
                <a:srgbClr val="0000FF"/>
              </a:buClr>
              <a:buFont typeface="Times" charset="0"/>
              <a:buChar char="•"/>
            </a:pPr>
            <a:r>
              <a:rPr lang="en-US" sz="2600" dirty="0" smtClean="0">
                <a:latin typeface="Arial" pitchFamily="34" charset="0"/>
                <a:cs typeface="Arial" pitchFamily="34" charset="0"/>
              </a:rPr>
              <a:t>Not sure if an issue is reportable? It is better to ask:</a:t>
            </a:r>
          </a:p>
          <a:p>
            <a:pPr marL="687388" lvl="2" indent="-287338" eaLnBrk="1" hangingPunct="1">
              <a:lnSpc>
                <a:spcPct val="90000"/>
              </a:lnSpc>
              <a:spcBef>
                <a:spcPct val="40000"/>
              </a:spcBef>
              <a:buClr>
                <a:srgbClr val="0000FF"/>
              </a:buClr>
              <a:buFont typeface="Times" charset="0"/>
              <a:buChar char="•"/>
            </a:pPr>
            <a:r>
              <a:rPr lang="en-US" sz="2600" dirty="0" smtClean="0">
                <a:solidFill>
                  <a:schemeClr val="tx1"/>
                </a:solidFill>
                <a:latin typeface="Arial" pitchFamily="34" charset="0"/>
                <a:cs typeface="Arial" pitchFamily="34" charset="0"/>
              </a:rPr>
              <a:t>Division of Compliance Oversight</a:t>
            </a:r>
          </a:p>
          <a:p>
            <a:pPr marL="687388" lvl="2" indent="-287338" eaLnBrk="1" hangingPunct="1">
              <a:lnSpc>
                <a:spcPct val="90000"/>
              </a:lnSpc>
              <a:spcBef>
                <a:spcPct val="40000"/>
              </a:spcBef>
              <a:buClr>
                <a:srgbClr val="0000FF"/>
              </a:buClr>
              <a:buFont typeface="Times" charset="0"/>
              <a:buChar char="•"/>
            </a:pPr>
            <a:r>
              <a:rPr lang="en-US" sz="2600" dirty="0" smtClean="0">
                <a:solidFill>
                  <a:srgbClr val="0000FF"/>
                </a:solidFill>
                <a:latin typeface="Arial" pitchFamily="34" charset="0"/>
                <a:cs typeface="Arial" pitchFamily="34" charset="0"/>
              </a:rPr>
              <a:t>301-594-2061 or 301-594-2921</a:t>
            </a:r>
          </a:p>
          <a:p>
            <a:pPr marL="687388" lvl="2" indent="-287338" eaLnBrk="1" hangingPunct="1">
              <a:lnSpc>
                <a:spcPct val="90000"/>
              </a:lnSpc>
              <a:spcBef>
                <a:spcPct val="40000"/>
              </a:spcBef>
              <a:buClr>
                <a:srgbClr val="0000FF"/>
              </a:buClr>
              <a:buFont typeface="Times" charset="0"/>
              <a:buChar char="•"/>
            </a:pPr>
            <a:r>
              <a:rPr lang="en-US" sz="2600" dirty="0" smtClean="0">
                <a:solidFill>
                  <a:srgbClr val="0000FF"/>
                </a:solidFill>
                <a:latin typeface="Arial" pitchFamily="34" charset="0"/>
                <a:cs typeface="Arial" pitchFamily="34" charset="0"/>
              </a:rPr>
              <a:t>olawdco@mail.nih.gov</a:t>
            </a:r>
          </a:p>
          <a:p>
            <a:pPr marL="287338" indent="-287338" eaLnBrk="1" hangingPunct="1">
              <a:lnSpc>
                <a:spcPct val="90000"/>
              </a:lnSpc>
              <a:spcBef>
                <a:spcPct val="40000"/>
              </a:spcBef>
              <a:buClr>
                <a:srgbClr val="0000FF"/>
              </a:buClr>
              <a:buFont typeface="Times" charset="0"/>
              <a:buChar char="•"/>
            </a:pPr>
            <a:r>
              <a:rPr lang="en-US" sz="2600" dirty="0" smtClean="0">
                <a:latin typeface="Arial" pitchFamily="34" charset="0"/>
                <a:cs typeface="Arial" pitchFamily="34" charset="0"/>
              </a:rPr>
              <a:t>Consequences are less desirable if reportable </a:t>
            </a:r>
            <a:br>
              <a:rPr lang="en-US" sz="2600" dirty="0" smtClean="0">
                <a:latin typeface="Arial" pitchFamily="34" charset="0"/>
                <a:cs typeface="Arial" pitchFamily="34" charset="0"/>
              </a:rPr>
            </a:br>
            <a:r>
              <a:rPr lang="en-US" sz="2600" dirty="0" smtClean="0">
                <a:latin typeface="Arial" pitchFamily="34" charset="0"/>
                <a:cs typeface="Arial" pitchFamily="34" charset="0"/>
              </a:rPr>
              <a:t>issue is withheld and discovered later</a:t>
            </a:r>
          </a:p>
          <a:p>
            <a:pPr marL="287338" indent="-287338" eaLnBrk="1" hangingPunct="1">
              <a:lnSpc>
                <a:spcPct val="90000"/>
              </a:lnSpc>
              <a:spcBef>
                <a:spcPct val="40000"/>
              </a:spcBef>
              <a:buClr>
                <a:srgbClr val="0000FF"/>
              </a:buClr>
              <a:buFont typeface="Times" charset="0"/>
              <a:buChar char="•"/>
            </a:pPr>
            <a:r>
              <a:rPr lang="en-US" sz="2600" dirty="0" smtClean="0">
                <a:latin typeface="Arial" pitchFamily="34" charset="0"/>
                <a:cs typeface="Arial" pitchFamily="34" charset="0"/>
              </a:rPr>
              <a:t>OLAW needs information on serious reportable </a:t>
            </a:r>
            <a:br>
              <a:rPr lang="en-US" sz="2600" dirty="0" smtClean="0">
                <a:latin typeface="Arial" pitchFamily="34" charset="0"/>
                <a:cs typeface="Arial" pitchFamily="34" charset="0"/>
              </a:rPr>
            </a:br>
            <a:r>
              <a:rPr lang="en-US" sz="2600" dirty="0" smtClean="0">
                <a:latin typeface="Arial" pitchFamily="34" charset="0"/>
                <a:cs typeface="Arial" pitchFamily="34" charset="0"/>
              </a:rPr>
              <a:t>issues to represent institution to PHS, Congress, </a:t>
            </a:r>
            <a:br>
              <a:rPr lang="en-US" sz="2600" dirty="0" smtClean="0">
                <a:latin typeface="Arial" pitchFamily="34" charset="0"/>
                <a:cs typeface="Arial" pitchFamily="34" charset="0"/>
              </a:rPr>
            </a:br>
            <a:r>
              <a:rPr lang="en-US" sz="2600" dirty="0" smtClean="0">
                <a:latin typeface="Arial" pitchFamily="34" charset="0"/>
                <a:cs typeface="Arial" pitchFamily="34" charset="0"/>
              </a:rPr>
              <a:t>and the media</a:t>
            </a:r>
          </a:p>
        </p:txBody>
      </p:sp>
      <p:sp>
        <p:nvSpPr>
          <p:cNvPr id="15364" name="Line 7"/>
          <p:cNvSpPr>
            <a:spLocks noChangeShapeType="1"/>
          </p:cNvSpPr>
          <p:nvPr/>
        </p:nvSpPr>
        <p:spPr bwMode="auto">
          <a:xfrm>
            <a:off x="909638" y="1205948"/>
            <a:ext cx="7326312" cy="0"/>
          </a:xfrm>
          <a:prstGeom prst="line">
            <a:avLst/>
          </a:prstGeom>
          <a:noFill/>
          <a:ln w="19050">
            <a:solidFill>
              <a:srgbClr val="003E77"/>
            </a:solidFill>
            <a:round/>
            <a:headEnd/>
            <a:tailEnd/>
          </a:ln>
        </p:spPr>
        <p:txBody>
          <a:bodyPr wrap="none" anchor="ctr"/>
          <a:lstStyle/>
          <a:p>
            <a:endParaRPr lang="en-US" dirty="0"/>
          </a:p>
        </p:txBody>
      </p:sp>
      <p:sp>
        <p:nvSpPr>
          <p:cNvPr id="15365" name="Slide Number Placeholder 1"/>
          <p:cNvSpPr>
            <a:spLocks noGrp="1"/>
          </p:cNvSpPr>
          <p:nvPr>
            <p:ph type="sldNum" sz="quarter" idx="12"/>
          </p:nvPr>
        </p:nvSpPr>
        <p:spPr bwMode="auto">
          <a:noFill/>
          <a:ln>
            <a:miter lim="800000"/>
            <a:headEnd/>
            <a:tailEnd/>
          </a:ln>
        </p:spPr>
        <p:txBody>
          <a:bodyPr/>
          <a:lstStyle/>
          <a:p>
            <a:fld id="{0A4B375A-D959-4AB3-9ADC-105CAF2F73C1}" type="slidenum">
              <a:rPr lang="en-US" sz="1600" smtClean="0">
                <a:solidFill>
                  <a:srgbClr val="336699"/>
                </a:solidFill>
              </a:rPr>
              <a:pPr/>
              <a:t>57</a:t>
            </a:fld>
            <a:endParaRPr lang="en-US" sz="1600" dirty="0" smtClean="0">
              <a:solidFill>
                <a:srgbClr val="336699"/>
              </a:solidFill>
            </a:endParaRPr>
          </a:p>
        </p:txBody>
      </p:sp>
    </p:spTree>
    <p:extLst>
      <p:ext uri="{BB962C8B-B14F-4D97-AF65-F5344CB8AC3E}">
        <p14:creationId xmlns:p14="http://schemas.microsoft.com/office/powerpoint/2010/main" val="5439433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Reporting is a Cooperative Process</a:t>
            </a:r>
          </a:p>
        </p:txBody>
      </p:sp>
      <p:sp>
        <p:nvSpPr>
          <p:cNvPr id="16387" name="Rectangle 3"/>
          <p:cNvSpPr>
            <a:spLocks noGrp="1" noChangeArrowheads="1"/>
          </p:cNvSpPr>
          <p:nvPr>
            <p:ph type="body" idx="4294967295"/>
          </p:nvPr>
        </p:nvSpPr>
        <p:spPr>
          <a:xfrm>
            <a:off x="685800" y="1447800"/>
            <a:ext cx="8001000" cy="4572000"/>
          </a:xfrm>
        </p:spPr>
        <p:txBody>
          <a:bodyPr/>
          <a:lstStyle/>
          <a:p>
            <a:pPr eaLnBrk="1" hangingPunct="1">
              <a:lnSpc>
                <a:spcPct val="90000"/>
              </a:lnSpc>
              <a:spcBef>
                <a:spcPct val="40000"/>
              </a:spcBef>
              <a:buClr>
                <a:srgbClr val="0000FF"/>
              </a:buClr>
              <a:buFont typeface="Arial" pitchFamily="34" charset="0"/>
              <a:buChar char="•"/>
            </a:pPr>
            <a:r>
              <a:rPr lang="en-US" dirty="0" smtClean="0">
                <a:solidFill>
                  <a:srgbClr val="333333"/>
                </a:solidFill>
                <a:latin typeface="Arial" pitchFamily="34" charset="0"/>
                <a:cs typeface="Arial" pitchFamily="34" charset="0"/>
              </a:rPr>
              <a:t>OLAW will provide assistance and guidance</a:t>
            </a:r>
          </a:p>
          <a:p>
            <a:pPr eaLnBrk="1" hangingPunct="1">
              <a:lnSpc>
                <a:spcPct val="90000"/>
              </a:lnSpc>
              <a:spcBef>
                <a:spcPct val="40000"/>
              </a:spcBef>
              <a:buClr>
                <a:srgbClr val="0000FF"/>
              </a:buClr>
              <a:buFont typeface="Arial" pitchFamily="34" charset="0"/>
              <a:buChar char="•"/>
            </a:pPr>
            <a:r>
              <a:rPr lang="en-US" dirty="0" smtClean="0">
                <a:solidFill>
                  <a:srgbClr val="333333"/>
                </a:solidFill>
                <a:latin typeface="Arial" pitchFamily="34" charset="0"/>
                <a:cs typeface="Arial" pitchFamily="34" charset="0"/>
              </a:rPr>
              <a:t>Institution must demonstrate that corrective actions are being implemented</a:t>
            </a:r>
          </a:p>
          <a:p>
            <a:pPr eaLnBrk="1" hangingPunct="1">
              <a:lnSpc>
                <a:spcPct val="90000"/>
              </a:lnSpc>
              <a:spcBef>
                <a:spcPct val="40000"/>
              </a:spcBef>
              <a:buClr>
                <a:srgbClr val="0000FF"/>
              </a:buClr>
              <a:buFont typeface="Arial" pitchFamily="34" charset="0"/>
              <a:buChar char="•"/>
            </a:pPr>
            <a:r>
              <a:rPr lang="en-US" dirty="0" smtClean="0">
                <a:solidFill>
                  <a:srgbClr val="333333"/>
                </a:solidFill>
                <a:latin typeface="Arial" pitchFamily="34" charset="0"/>
                <a:cs typeface="Arial" pitchFamily="34" charset="0"/>
              </a:rPr>
              <a:t>OLAW will evaluate appropriateness of the actions </a:t>
            </a:r>
            <a:br>
              <a:rPr lang="en-US" dirty="0" smtClean="0">
                <a:solidFill>
                  <a:srgbClr val="333333"/>
                </a:solidFill>
                <a:latin typeface="Arial" pitchFamily="34" charset="0"/>
                <a:cs typeface="Arial" pitchFamily="34" charset="0"/>
              </a:rPr>
            </a:br>
            <a:r>
              <a:rPr lang="en-US" dirty="0" smtClean="0">
                <a:solidFill>
                  <a:srgbClr val="333333"/>
                </a:solidFill>
                <a:latin typeface="Arial" pitchFamily="34" charset="0"/>
                <a:cs typeface="Arial" pitchFamily="34" charset="0"/>
              </a:rPr>
              <a:t>in correcting and preventing the reportable issue</a:t>
            </a:r>
          </a:p>
          <a:p>
            <a:pPr eaLnBrk="1" hangingPunct="1">
              <a:lnSpc>
                <a:spcPct val="90000"/>
              </a:lnSpc>
              <a:spcBef>
                <a:spcPct val="40000"/>
              </a:spcBef>
              <a:buClr>
                <a:srgbClr val="0000FF"/>
              </a:buClr>
              <a:buFont typeface="Arial" pitchFamily="34" charset="0"/>
              <a:buChar char="•"/>
            </a:pPr>
            <a:r>
              <a:rPr lang="en-US" dirty="0" smtClean="0">
                <a:solidFill>
                  <a:srgbClr val="333333"/>
                </a:solidFill>
                <a:latin typeface="Arial" pitchFamily="34" charset="0"/>
                <a:cs typeface="Arial" pitchFamily="34" charset="0"/>
              </a:rPr>
              <a:t>Self-reporting is part of enforced self-regulation</a:t>
            </a:r>
          </a:p>
          <a:p>
            <a:pPr lvl="1" eaLnBrk="1" hangingPunct="1">
              <a:lnSpc>
                <a:spcPct val="90000"/>
              </a:lnSpc>
              <a:spcBef>
                <a:spcPct val="40000"/>
              </a:spcBef>
              <a:buClr>
                <a:srgbClr val="0000FF"/>
              </a:buClr>
              <a:buFont typeface="Arial" pitchFamily="34" charset="0"/>
              <a:buChar char="•"/>
            </a:pPr>
            <a:endParaRPr lang="en-US" dirty="0" smtClean="0"/>
          </a:p>
          <a:p>
            <a:pPr lvl="1" eaLnBrk="1" hangingPunct="1">
              <a:lnSpc>
                <a:spcPct val="90000"/>
              </a:lnSpc>
              <a:spcBef>
                <a:spcPct val="30000"/>
              </a:spcBef>
              <a:buClr>
                <a:srgbClr val="0000FF"/>
              </a:buClr>
              <a:buFontTx/>
              <a:buNone/>
            </a:pPr>
            <a:endParaRPr lang="en-US" sz="2000" dirty="0" smtClean="0">
              <a:solidFill>
                <a:srgbClr val="003970"/>
              </a:solidFill>
            </a:endParaRPr>
          </a:p>
        </p:txBody>
      </p:sp>
      <p:sp>
        <p:nvSpPr>
          <p:cNvPr id="16388"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16389" name="Slide Number Placeholder 1"/>
          <p:cNvSpPr>
            <a:spLocks noGrp="1"/>
          </p:cNvSpPr>
          <p:nvPr>
            <p:ph type="sldNum" sz="quarter" idx="12"/>
          </p:nvPr>
        </p:nvSpPr>
        <p:spPr bwMode="auto">
          <a:noFill/>
          <a:ln>
            <a:miter lim="800000"/>
            <a:headEnd/>
            <a:tailEnd/>
          </a:ln>
        </p:spPr>
        <p:txBody>
          <a:bodyPr/>
          <a:lstStyle/>
          <a:p>
            <a:fld id="{22613ED6-3BE0-4686-99F7-F9CB82FE17DF}" type="slidenum">
              <a:rPr lang="en-US" sz="1600" smtClean="0">
                <a:solidFill>
                  <a:srgbClr val="336699"/>
                </a:solidFill>
              </a:rPr>
              <a:pPr/>
              <a:t>58</a:t>
            </a:fld>
            <a:endParaRPr lang="en-US" sz="1600" dirty="0" smtClean="0">
              <a:solidFill>
                <a:srgbClr val="336699"/>
              </a:solidFill>
            </a:endParaRPr>
          </a:p>
        </p:txBody>
      </p:sp>
    </p:spTree>
    <p:extLst>
      <p:ext uri="{BB962C8B-B14F-4D97-AF65-F5344CB8AC3E}">
        <p14:creationId xmlns:p14="http://schemas.microsoft.com/office/powerpoint/2010/main" val="399956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sz="quarter" idx="4294967295"/>
          </p:nvPr>
        </p:nvSpPr>
        <p:spPr>
          <a:xfrm>
            <a:off x="914400" y="152401"/>
            <a:ext cx="8229600" cy="1066800"/>
          </a:xfrm>
        </p:spPr>
        <p:txBody>
          <a:bodyPr/>
          <a:lstStyle/>
          <a:p>
            <a:pPr eaLnBrk="1" hangingPunct="1"/>
            <a:r>
              <a:rPr lang="en-US" sz="3600" dirty="0" smtClean="0">
                <a:solidFill>
                  <a:srgbClr val="0000FF"/>
                </a:solidFill>
                <a:latin typeface="Arial" pitchFamily="34" charset="0"/>
                <a:cs typeface="Arial" pitchFamily="34" charset="0"/>
              </a:rPr>
              <a:t>Implications of Reportable Issues</a:t>
            </a:r>
          </a:p>
        </p:txBody>
      </p:sp>
      <p:sp>
        <p:nvSpPr>
          <p:cNvPr id="17411" name="Rectangle 3"/>
          <p:cNvSpPr>
            <a:spLocks noGrp="1" noChangeArrowheads="1"/>
          </p:cNvSpPr>
          <p:nvPr>
            <p:ph type="body" idx="4294967295"/>
          </p:nvPr>
        </p:nvSpPr>
        <p:spPr>
          <a:xfrm>
            <a:off x="914400" y="1600200"/>
            <a:ext cx="7893050" cy="4114800"/>
          </a:xfrm>
        </p:spPr>
        <p:txBody>
          <a:bodyPr/>
          <a:lstStyle/>
          <a:p>
            <a:pPr eaLnBrk="1" hangingPunct="1">
              <a:buClr>
                <a:srgbClr val="0000FF"/>
              </a:buClr>
              <a:buFont typeface="Times" charset="0"/>
              <a:buChar char="•"/>
            </a:pPr>
            <a:r>
              <a:rPr lang="en-US" dirty="0" smtClean="0">
                <a:latin typeface="Arial" pitchFamily="34" charset="0"/>
                <a:cs typeface="Arial" pitchFamily="34" charset="0"/>
              </a:rPr>
              <a:t>Corrective actions and improved systems</a:t>
            </a:r>
          </a:p>
          <a:p>
            <a:pPr eaLnBrk="1" hangingPunct="1">
              <a:buClr>
                <a:srgbClr val="0000FF"/>
              </a:buClr>
              <a:buFont typeface="Times" charset="0"/>
              <a:buChar char="•"/>
            </a:pPr>
            <a:r>
              <a:rPr lang="en-US" dirty="0" smtClean="0">
                <a:latin typeface="Arial" pitchFamily="34" charset="0"/>
                <a:cs typeface="Arial" pitchFamily="34" charset="0"/>
              </a:rPr>
              <a:t>Special terms and conditions of awards</a:t>
            </a:r>
          </a:p>
          <a:p>
            <a:pPr eaLnBrk="1" hangingPunct="1">
              <a:buClr>
                <a:srgbClr val="0000FF"/>
              </a:buClr>
              <a:buFont typeface="Times" charset="0"/>
              <a:buChar char="•"/>
            </a:pPr>
            <a:r>
              <a:rPr lang="en-US" dirty="0" smtClean="0">
                <a:latin typeface="Arial" pitchFamily="34" charset="0"/>
                <a:cs typeface="Arial" pitchFamily="34" charset="0"/>
              </a:rPr>
              <a:t>Enhanced reporting requirements</a:t>
            </a:r>
          </a:p>
          <a:p>
            <a:pPr eaLnBrk="1" hangingPunct="1">
              <a:buClr>
                <a:srgbClr val="0000FF"/>
              </a:buClr>
              <a:buFont typeface="Times" charset="0"/>
              <a:buChar char="•"/>
            </a:pPr>
            <a:r>
              <a:rPr lang="en-US" dirty="0" smtClean="0">
                <a:latin typeface="Arial" pitchFamily="34" charset="0"/>
                <a:cs typeface="Arial" pitchFamily="34" charset="0"/>
              </a:rPr>
              <a:t>Cost disallowance</a:t>
            </a:r>
          </a:p>
          <a:p>
            <a:pPr eaLnBrk="1" hangingPunct="1">
              <a:buClr>
                <a:srgbClr val="0000FF"/>
              </a:buClr>
              <a:buFont typeface="Times" charset="0"/>
              <a:buChar char="•"/>
            </a:pPr>
            <a:r>
              <a:rPr lang="en-US" dirty="0" smtClean="0">
                <a:latin typeface="Arial" pitchFamily="34" charset="0"/>
                <a:cs typeface="Arial" pitchFamily="34" charset="0"/>
              </a:rPr>
              <a:t>Suspension or termination of award</a:t>
            </a:r>
          </a:p>
          <a:p>
            <a:pPr eaLnBrk="1" hangingPunct="1">
              <a:buClr>
                <a:srgbClr val="0000FF"/>
              </a:buClr>
              <a:buFont typeface="Times" charset="0"/>
              <a:buChar char="•"/>
            </a:pPr>
            <a:r>
              <a:rPr lang="en-US" dirty="0" smtClean="0">
                <a:latin typeface="Arial" pitchFamily="34" charset="0"/>
                <a:cs typeface="Arial" pitchFamily="34" charset="0"/>
              </a:rPr>
              <a:t>Restriction or withdrawal of Assurance</a:t>
            </a:r>
          </a:p>
          <a:p>
            <a:pPr eaLnBrk="1" hangingPunct="1">
              <a:buClr>
                <a:srgbClr val="0000FF"/>
              </a:buClr>
              <a:buFont typeface="Times" charset="0"/>
              <a:buChar char="•"/>
            </a:pPr>
            <a:r>
              <a:rPr lang="en-US" dirty="0" smtClean="0">
                <a:latin typeface="Arial" pitchFamily="34" charset="0"/>
                <a:cs typeface="Arial" pitchFamily="34" charset="0"/>
              </a:rPr>
              <a:t>Criminal prosecution</a:t>
            </a:r>
          </a:p>
        </p:txBody>
      </p:sp>
      <p:sp>
        <p:nvSpPr>
          <p:cNvPr id="17412"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17413" name="Slide Number Placeholder 1"/>
          <p:cNvSpPr>
            <a:spLocks noGrp="1"/>
          </p:cNvSpPr>
          <p:nvPr>
            <p:ph type="sldNum" sz="quarter" idx="12"/>
          </p:nvPr>
        </p:nvSpPr>
        <p:spPr bwMode="auto">
          <a:noFill/>
          <a:ln>
            <a:miter lim="800000"/>
            <a:headEnd/>
            <a:tailEnd/>
          </a:ln>
        </p:spPr>
        <p:txBody>
          <a:bodyPr/>
          <a:lstStyle/>
          <a:p>
            <a:fld id="{56BEB4E8-D898-43CB-956E-16380E36C079}" type="slidenum">
              <a:rPr lang="en-US" sz="1600" smtClean="0">
                <a:solidFill>
                  <a:srgbClr val="336699"/>
                </a:solidFill>
              </a:rPr>
              <a:pPr/>
              <a:t>59</a:t>
            </a:fld>
            <a:endParaRPr lang="en-US" sz="1600" dirty="0" smtClean="0">
              <a:solidFill>
                <a:srgbClr val="336699"/>
              </a:solidFill>
            </a:endParaRPr>
          </a:p>
        </p:txBody>
      </p:sp>
    </p:spTree>
    <p:extLst>
      <p:ext uri="{BB962C8B-B14F-4D97-AF65-F5344CB8AC3E}">
        <p14:creationId xmlns:p14="http://schemas.microsoft.com/office/powerpoint/2010/main" val="1648055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3"/>
          <p:cNvSpPr>
            <a:spLocks noGrp="1" noChangeArrowheads="1"/>
          </p:cNvSpPr>
          <p:nvPr>
            <p:ph type="body" idx="1"/>
          </p:nvPr>
        </p:nvSpPr>
        <p:spPr>
          <a:xfrm>
            <a:off x="0" y="1447800"/>
            <a:ext cx="8915400" cy="4876800"/>
          </a:xfrm>
        </p:spPr>
        <p:txBody>
          <a:bodyPr/>
          <a:lstStyle/>
          <a:p>
            <a:pPr marL="457200" indent="-457200" eaLnBrk="1" hangingPunct="1">
              <a:lnSpc>
                <a:spcPct val="120000"/>
              </a:lnSpc>
              <a:buFontTx/>
              <a:buNone/>
            </a:pPr>
            <a:r>
              <a:rPr lang="en-US" dirty="0" smtClean="0">
                <a:solidFill>
                  <a:schemeClr val="tx1"/>
                </a:solidFill>
              </a:rPr>
              <a:t>   “It is far preferable to place primary responsibility for assuring compliance with NIH guidelines on committees within institutions rather than relying on intrusive Federal inspections.” </a:t>
            </a:r>
          </a:p>
          <a:p>
            <a:pPr marL="457200" indent="-457200" eaLnBrk="1" hangingPunct="1">
              <a:buFontTx/>
              <a:buNone/>
            </a:pPr>
            <a:endParaRPr lang="en-US" dirty="0" smtClean="0">
              <a:solidFill>
                <a:srgbClr val="CC6600"/>
              </a:solidFill>
            </a:endParaRPr>
          </a:p>
          <a:p>
            <a:pPr marL="457200" indent="-457200" algn="ctr" eaLnBrk="1" hangingPunct="1">
              <a:buFontTx/>
              <a:buNone/>
            </a:pPr>
            <a:r>
              <a:rPr lang="en-US" dirty="0" smtClean="0">
                <a:solidFill>
                  <a:srgbClr val="0000FF"/>
                </a:solidFill>
              </a:rPr>
              <a:t>Congressional committee report accompanying </a:t>
            </a:r>
          </a:p>
          <a:p>
            <a:pPr marL="457200" indent="-457200" algn="ctr" eaLnBrk="1" hangingPunct="1">
              <a:lnSpc>
                <a:spcPct val="90000"/>
              </a:lnSpc>
              <a:buFontTx/>
              <a:buNone/>
            </a:pPr>
            <a:r>
              <a:rPr lang="en-US" dirty="0" smtClean="0">
                <a:solidFill>
                  <a:srgbClr val="0000FF"/>
                </a:solidFill>
              </a:rPr>
              <a:t>the 1985 Health Research Extension Act</a:t>
            </a:r>
          </a:p>
        </p:txBody>
      </p:sp>
      <p:sp>
        <p:nvSpPr>
          <p:cNvPr id="163842" name="Rectangle 4"/>
          <p:cNvSpPr>
            <a:spLocks noGrp="1" noChangeArrowheads="1"/>
          </p:cNvSpPr>
          <p:nvPr>
            <p:ph type="title"/>
          </p:nvPr>
        </p:nvSpPr>
        <p:spPr>
          <a:xfrm>
            <a:off x="457200" y="0"/>
            <a:ext cx="8229600" cy="1143000"/>
          </a:xfrm>
        </p:spPr>
        <p:txBody>
          <a:bodyPr/>
          <a:lstStyle/>
          <a:p>
            <a:pPr eaLnBrk="1" hangingPunct="1"/>
            <a:r>
              <a:rPr lang="en-US" sz="3600" b="0" dirty="0" smtClean="0">
                <a:solidFill>
                  <a:srgbClr val="0000FF"/>
                </a:solidFill>
              </a:rPr>
              <a:t>OLAW’s Philosophy</a:t>
            </a:r>
          </a:p>
        </p:txBody>
      </p:sp>
      <p:sp>
        <p:nvSpPr>
          <p:cNvPr id="4" name="Line 5"/>
          <p:cNvSpPr>
            <a:spLocks noChangeShapeType="1"/>
          </p:cNvSpPr>
          <p:nvPr/>
        </p:nvSpPr>
        <p:spPr bwMode="auto">
          <a:xfrm>
            <a:off x="457200" y="10668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98075599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sz="quarter" idx="4294967295"/>
          </p:nvPr>
        </p:nvSpPr>
        <p:spPr>
          <a:xfrm>
            <a:off x="914400" y="163513"/>
            <a:ext cx="8229600" cy="1012825"/>
          </a:xfrm>
        </p:spPr>
        <p:txBody>
          <a:bodyPr/>
          <a:lstStyle/>
          <a:p>
            <a:pPr eaLnBrk="1" hangingPunct="1"/>
            <a:r>
              <a:rPr lang="en-US" sz="3600" dirty="0" smtClean="0">
                <a:solidFill>
                  <a:srgbClr val="0000FF"/>
                </a:solidFill>
                <a:latin typeface="Arial" pitchFamily="34" charset="0"/>
                <a:cs typeface="Arial" pitchFamily="34" charset="0"/>
              </a:rPr>
              <a:t>Other Possible Ramifications</a:t>
            </a:r>
          </a:p>
        </p:txBody>
      </p:sp>
      <p:sp>
        <p:nvSpPr>
          <p:cNvPr id="18435" name="Rectangle 3"/>
          <p:cNvSpPr>
            <a:spLocks noGrp="1" noChangeArrowheads="1"/>
          </p:cNvSpPr>
          <p:nvPr>
            <p:ph type="body" idx="4294967295"/>
          </p:nvPr>
        </p:nvSpPr>
        <p:spPr>
          <a:xfrm>
            <a:off x="914400" y="1600200"/>
            <a:ext cx="8077200" cy="4114800"/>
          </a:xfrm>
        </p:spPr>
        <p:txBody>
          <a:bodyPr/>
          <a:lstStyle/>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Negative publicity for the institution</a:t>
            </a:r>
          </a:p>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Damage to reputation, assessment of peers</a:t>
            </a:r>
          </a:p>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Retract or withdraw scientific publication</a:t>
            </a:r>
          </a:p>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Institutional standing with alumni</a:t>
            </a:r>
          </a:p>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Institutional loss of personnel, inability to </a:t>
            </a:r>
            <a:br>
              <a:rPr lang="en-US" dirty="0" smtClean="0">
                <a:solidFill>
                  <a:srgbClr val="333333"/>
                </a:solidFill>
                <a:latin typeface="Arial" pitchFamily="34" charset="0"/>
                <a:cs typeface="Arial" pitchFamily="34" charset="0"/>
              </a:rPr>
            </a:br>
            <a:r>
              <a:rPr lang="en-US" dirty="0" smtClean="0">
                <a:solidFill>
                  <a:srgbClr val="333333"/>
                </a:solidFill>
                <a:latin typeface="Arial" pitchFamily="34" charset="0"/>
                <a:cs typeface="Arial" pitchFamily="34" charset="0"/>
              </a:rPr>
              <a:t>attract new staff</a:t>
            </a:r>
          </a:p>
          <a:p>
            <a:pPr marL="287338" indent="-287338" eaLnBrk="1" hangingPunct="1">
              <a:lnSpc>
                <a:spcPct val="90000"/>
              </a:lnSpc>
              <a:buClr>
                <a:srgbClr val="0000FF"/>
              </a:buClr>
              <a:buFont typeface="Times" charset="0"/>
              <a:buChar char="•"/>
            </a:pPr>
            <a:r>
              <a:rPr lang="en-US" dirty="0" smtClean="0">
                <a:solidFill>
                  <a:srgbClr val="333333"/>
                </a:solidFill>
                <a:latin typeface="Arial" pitchFamily="34" charset="0"/>
                <a:cs typeface="Arial" pitchFamily="34" charset="0"/>
              </a:rPr>
              <a:t>Inquiries from Congress, other Federal regulators</a:t>
            </a:r>
          </a:p>
        </p:txBody>
      </p:sp>
      <p:sp>
        <p:nvSpPr>
          <p:cNvPr id="18436" name="Line 7"/>
          <p:cNvSpPr>
            <a:spLocks noChangeShapeType="1"/>
          </p:cNvSpPr>
          <p:nvPr/>
        </p:nvSpPr>
        <p:spPr bwMode="auto">
          <a:xfrm>
            <a:off x="909638" y="1219200"/>
            <a:ext cx="7326312" cy="0"/>
          </a:xfrm>
          <a:prstGeom prst="line">
            <a:avLst/>
          </a:prstGeom>
          <a:noFill/>
          <a:ln w="19050">
            <a:solidFill>
              <a:srgbClr val="003E77"/>
            </a:solidFill>
            <a:round/>
            <a:headEnd/>
            <a:tailEnd/>
          </a:ln>
        </p:spPr>
        <p:txBody>
          <a:bodyPr wrap="none" anchor="ctr"/>
          <a:lstStyle/>
          <a:p>
            <a:endParaRPr lang="en-US" dirty="0"/>
          </a:p>
        </p:txBody>
      </p:sp>
      <p:sp>
        <p:nvSpPr>
          <p:cNvPr id="18437" name="Slide Number Placeholder 1"/>
          <p:cNvSpPr>
            <a:spLocks noGrp="1"/>
          </p:cNvSpPr>
          <p:nvPr>
            <p:ph type="sldNum" sz="quarter" idx="12"/>
          </p:nvPr>
        </p:nvSpPr>
        <p:spPr bwMode="auto">
          <a:noFill/>
          <a:ln>
            <a:miter lim="800000"/>
            <a:headEnd/>
            <a:tailEnd/>
          </a:ln>
        </p:spPr>
        <p:txBody>
          <a:bodyPr/>
          <a:lstStyle/>
          <a:p>
            <a:fld id="{8C571F23-7B10-4A80-994B-FDB360C13986}" type="slidenum">
              <a:rPr lang="en-US" sz="1600" smtClean="0">
                <a:solidFill>
                  <a:srgbClr val="336699"/>
                </a:solidFill>
              </a:rPr>
              <a:pPr/>
              <a:t>60</a:t>
            </a:fld>
            <a:endParaRPr lang="en-US" sz="1600" dirty="0" smtClean="0">
              <a:solidFill>
                <a:srgbClr val="336699"/>
              </a:solidFill>
            </a:endParaRPr>
          </a:p>
        </p:txBody>
      </p:sp>
    </p:spTree>
    <p:extLst>
      <p:ext uri="{BB962C8B-B14F-4D97-AF65-F5344CB8AC3E}">
        <p14:creationId xmlns:p14="http://schemas.microsoft.com/office/powerpoint/2010/main" val="18546777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16933"/>
            <a:ext cx="9226550" cy="1176338"/>
          </a:xfrm>
        </p:spPr>
        <p:txBody>
          <a:bodyPr/>
          <a:lstStyle/>
          <a:p>
            <a:pPr algn="l"/>
            <a:r>
              <a:rPr lang="en-US" sz="3600" b="0" dirty="0" smtClean="0">
                <a:solidFill>
                  <a:srgbClr val="0000FF"/>
                </a:solidFill>
              </a:rPr>
              <a:t>NIH-supported research is a partnership</a:t>
            </a:r>
            <a:r>
              <a:rPr lang="en-US" sz="3600" dirty="0" smtClean="0">
                <a:solidFill>
                  <a:srgbClr val="0000FF"/>
                </a:solidFill>
              </a:rPr>
              <a:t> </a:t>
            </a:r>
          </a:p>
        </p:txBody>
      </p:sp>
      <p:sp>
        <p:nvSpPr>
          <p:cNvPr id="10243" name="Rectangle 3"/>
          <p:cNvSpPr>
            <a:spLocks noGrp="1" noChangeArrowheads="1"/>
          </p:cNvSpPr>
          <p:nvPr>
            <p:ph type="body" idx="1"/>
          </p:nvPr>
        </p:nvSpPr>
        <p:spPr>
          <a:xfrm>
            <a:off x="228600" y="990600"/>
            <a:ext cx="7753350" cy="4964113"/>
          </a:xfrm>
        </p:spPr>
        <p:txBody>
          <a:bodyPr/>
          <a:lstStyle/>
          <a:p>
            <a:pPr lvl="1">
              <a:buClr>
                <a:srgbClr val="0000FF"/>
              </a:buClr>
              <a:buFont typeface="Wingdings" pitchFamily="2" charset="2"/>
              <a:buChar char="§"/>
            </a:pPr>
            <a:r>
              <a:rPr lang="en-US" sz="3200" dirty="0" smtClean="0">
                <a:solidFill>
                  <a:schemeClr val="tx1"/>
                </a:solidFill>
              </a:rPr>
              <a:t>Collaborative relationship exists between BARDA and awardee institution</a:t>
            </a:r>
          </a:p>
          <a:p>
            <a:pPr lvl="1">
              <a:buClr>
                <a:srgbClr val="0000FF"/>
              </a:buClr>
              <a:buFont typeface="Wingdings" pitchFamily="2" charset="2"/>
              <a:buChar char="§"/>
            </a:pPr>
            <a:r>
              <a:rPr lang="en-US" sz="3200" dirty="0" smtClean="0">
                <a:solidFill>
                  <a:schemeClr val="tx1"/>
                </a:solidFill>
              </a:rPr>
              <a:t>The partners share a mutual need to assure compliance</a:t>
            </a:r>
          </a:p>
          <a:p>
            <a:pPr lvl="1">
              <a:buClr>
                <a:srgbClr val="0000FF"/>
              </a:buClr>
              <a:buFont typeface="Wingdings" pitchFamily="2" charset="2"/>
              <a:buChar char="§"/>
            </a:pPr>
            <a:r>
              <a:rPr lang="en-US" sz="3200" dirty="0" smtClean="0">
                <a:solidFill>
                  <a:schemeClr val="tx1"/>
                </a:solidFill>
              </a:rPr>
              <a:t>Each partner has responsibilities and obligations as stewards of public funds</a:t>
            </a:r>
          </a:p>
          <a:p>
            <a:pPr lvl="1">
              <a:buClr>
                <a:srgbClr val="0000FF"/>
              </a:buClr>
              <a:buFont typeface="Wingdings" pitchFamily="2" charset="2"/>
              <a:buChar char="§"/>
            </a:pPr>
            <a:r>
              <a:rPr lang="en-US" sz="3200" dirty="0" smtClean="0">
                <a:solidFill>
                  <a:schemeClr val="tx1"/>
                </a:solidFill>
              </a:rPr>
              <a:t>Institutional self-governance</a:t>
            </a:r>
          </a:p>
          <a:p>
            <a:pPr marL="411162" lvl="1" indent="0">
              <a:buClr>
                <a:srgbClr val="0000FF"/>
              </a:buClr>
              <a:buNone/>
            </a:pPr>
            <a:r>
              <a:rPr lang="en-US" sz="3200" dirty="0" smtClean="0">
                <a:solidFill>
                  <a:schemeClr val="tx1"/>
                </a:solidFill>
              </a:rPr>
              <a:t> is the foundation of PHS Policy</a:t>
            </a:r>
          </a:p>
          <a:p>
            <a:pPr>
              <a:buClr>
                <a:srgbClr val="FFCC00"/>
              </a:buClr>
            </a:pPr>
            <a:endParaRPr lang="en-US" sz="3200" dirty="0" smtClean="0"/>
          </a:p>
        </p:txBody>
      </p:sp>
      <p:pic>
        <p:nvPicPr>
          <p:cNvPr id="10244" name="Picture 4" descr="j0188487"/>
          <p:cNvPicPr>
            <a:picLocks noChangeAspect="1" noChangeArrowheads="1"/>
          </p:cNvPicPr>
          <p:nvPr/>
        </p:nvPicPr>
        <p:blipFill>
          <a:blip r:embed="rId3">
            <a:lum bright="70000" contrast="-70000"/>
          </a:blip>
          <a:srcRect/>
          <a:stretch>
            <a:fillRect/>
          </a:stretch>
        </p:blipFill>
        <p:spPr bwMode="auto">
          <a:xfrm>
            <a:off x="6248400" y="4634344"/>
            <a:ext cx="2438400" cy="1878013"/>
          </a:xfrm>
          <a:prstGeom prst="rect">
            <a:avLst/>
          </a:prstGeom>
          <a:noFill/>
          <a:ln w="9525">
            <a:noFill/>
            <a:miter lim="800000"/>
            <a:headEnd/>
            <a:tailEnd/>
          </a:ln>
        </p:spPr>
      </p:pic>
      <p:sp>
        <p:nvSpPr>
          <p:cNvPr id="5" name="Line 5"/>
          <p:cNvSpPr>
            <a:spLocks noChangeShapeType="1"/>
          </p:cNvSpPr>
          <p:nvPr/>
        </p:nvSpPr>
        <p:spPr bwMode="auto">
          <a:xfrm>
            <a:off x="990600" y="8382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11701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sz="quarter" idx="4294967295"/>
          </p:nvPr>
        </p:nvSpPr>
        <p:spPr>
          <a:xfrm>
            <a:off x="495300" y="1752600"/>
            <a:ext cx="8229600" cy="1066800"/>
          </a:xfrm>
        </p:spPr>
        <p:txBody>
          <a:bodyPr/>
          <a:lstStyle/>
          <a:p>
            <a:pPr algn="ctr" eaLnBrk="1" hangingPunct="1"/>
            <a:r>
              <a:rPr lang="en-US" dirty="0" smtClean="0">
                <a:solidFill>
                  <a:srgbClr val="0000FF"/>
                </a:solidFill>
                <a:latin typeface="Arial" pitchFamily="34" charset="0"/>
                <a:cs typeface="Arial" pitchFamily="34" charset="0"/>
              </a:rPr>
              <a:t>Guidance to Grantees</a:t>
            </a:r>
          </a:p>
        </p:txBody>
      </p:sp>
      <p:sp>
        <p:nvSpPr>
          <p:cNvPr id="17412" name="Line 7"/>
          <p:cNvSpPr>
            <a:spLocks noChangeShapeType="1"/>
          </p:cNvSpPr>
          <p:nvPr/>
        </p:nvSpPr>
        <p:spPr bwMode="auto">
          <a:xfrm>
            <a:off x="2057400" y="2743200"/>
            <a:ext cx="5105400" cy="0"/>
          </a:xfrm>
          <a:prstGeom prst="line">
            <a:avLst/>
          </a:prstGeom>
          <a:noFill/>
          <a:ln w="19050">
            <a:solidFill>
              <a:srgbClr val="003E77"/>
            </a:solidFill>
            <a:round/>
            <a:headEnd/>
            <a:tailEnd/>
          </a:ln>
        </p:spPr>
        <p:txBody>
          <a:bodyPr wrap="none" anchor="ctr"/>
          <a:lstStyle/>
          <a:p>
            <a:endParaRPr lang="en-US" dirty="0"/>
          </a:p>
        </p:txBody>
      </p:sp>
      <p:sp>
        <p:nvSpPr>
          <p:cNvPr id="17413" name="Slide Number Placeholder 1"/>
          <p:cNvSpPr>
            <a:spLocks noGrp="1"/>
          </p:cNvSpPr>
          <p:nvPr>
            <p:ph type="sldNum" sz="quarter" idx="12"/>
          </p:nvPr>
        </p:nvSpPr>
        <p:spPr bwMode="auto">
          <a:noFill/>
          <a:ln>
            <a:miter lim="800000"/>
            <a:headEnd/>
            <a:tailEnd/>
          </a:ln>
        </p:spPr>
        <p:txBody>
          <a:bodyPr/>
          <a:lstStyle/>
          <a:p>
            <a:fld id="{56BEB4E8-D898-43CB-956E-16380E36C079}" type="slidenum">
              <a:rPr lang="en-US" sz="1600" smtClean="0">
                <a:solidFill>
                  <a:srgbClr val="336699"/>
                </a:solidFill>
              </a:rPr>
              <a:pPr/>
              <a:t>62</a:t>
            </a:fld>
            <a:endParaRPr lang="en-US" sz="1600" dirty="0" smtClean="0">
              <a:solidFill>
                <a:srgbClr val="336699"/>
              </a:solidFill>
            </a:endParaRPr>
          </a:p>
        </p:txBody>
      </p:sp>
    </p:spTree>
    <p:extLst>
      <p:ext uri="{BB962C8B-B14F-4D97-AF65-F5344CB8AC3E}">
        <p14:creationId xmlns:p14="http://schemas.microsoft.com/office/powerpoint/2010/main" val="750601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1176338"/>
          </a:xfrm>
        </p:spPr>
        <p:txBody>
          <a:bodyPr/>
          <a:lstStyle/>
          <a:p>
            <a:pPr eaLnBrk="1" hangingPunct="1"/>
            <a:r>
              <a:rPr lang="en-US" sz="3600" dirty="0" smtClean="0">
                <a:solidFill>
                  <a:srgbClr val="0000FF"/>
                </a:solidFill>
              </a:rPr>
              <a:t>Workshops and Conferences - 2014</a:t>
            </a:r>
          </a:p>
        </p:txBody>
      </p:sp>
      <p:sp>
        <p:nvSpPr>
          <p:cNvPr id="36867" name="Rectangle 3"/>
          <p:cNvSpPr>
            <a:spLocks noGrp="1" noChangeArrowheads="1"/>
          </p:cNvSpPr>
          <p:nvPr>
            <p:ph type="body" idx="1"/>
          </p:nvPr>
        </p:nvSpPr>
        <p:spPr>
          <a:xfrm>
            <a:off x="568959" y="914400"/>
            <a:ext cx="9000067" cy="1558925"/>
          </a:xfrm>
        </p:spPr>
        <p:txBody>
          <a:bodyPr/>
          <a:lstStyle/>
          <a:p>
            <a:pPr marL="0" indent="0">
              <a:spcBef>
                <a:spcPct val="10000"/>
              </a:spcBef>
              <a:buClr>
                <a:schemeClr val="accent1"/>
              </a:buClr>
              <a:buNone/>
            </a:pPr>
            <a:r>
              <a:rPr lang="en-US" sz="2400" dirty="0" smtClean="0">
                <a:solidFill>
                  <a:schemeClr val="tx1"/>
                </a:solidFill>
              </a:rPr>
              <a:t>IACUC 101/201 PLUS</a:t>
            </a:r>
          </a:p>
          <a:p>
            <a:pPr marL="552451" lvl="2" indent="-287338">
              <a:spcBef>
                <a:spcPct val="10000"/>
              </a:spcBef>
              <a:buNone/>
            </a:pPr>
            <a:r>
              <a:rPr lang="en-US" dirty="0">
                <a:solidFill>
                  <a:schemeClr val="tx1"/>
                </a:solidFill>
              </a:rPr>
              <a:t>June 18-19  -  Madison, WI</a:t>
            </a:r>
          </a:p>
          <a:p>
            <a:pPr marL="552451" lvl="2" indent="-287338">
              <a:spcBef>
                <a:spcPct val="10000"/>
              </a:spcBef>
              <a:buNone/>
            </a:pPr>
            <a:r>
              <a:rPr lang="en-US" dirty="0">
                <a:solidFill>
                  <a:schemeClr val="tx1"/>
                </a:solidFill>
              </a:rPr>
              <a:t>October 1-2  -  Rochester, NY</a:t>
            </a:r>
          </a:p>
          <a:p>
            <a:pPr marL="552451" lvl="2" indent="-287338">
              <a:spcBef>
                <a:spcPct val="10000"/>
              </a:spcBef>
              <a:buNone/>
            </a:pPr>
            <a:r>
              <a:rPr lang="en-US" dirty="0">
                <a:solidFill>
                  <a:schemeClr val="tx1"/>
                </a:solidFill>
              </a:rPr>
              <a:t>November 4-5  -  Richmond, VA</a:t>
            </a:r>
          </a:p>
          <a:p>
            <a:pPr marL="287338" lvl="1" indent="-287338" eaLnBrk="1" hangingPunct="1">
              <a:spcBef>
                <a:spcPct val="10000"/>
              </a:spcBef>
              <a:buFont typeface="Wingdings" pitchFamily="2" charset="2"/>
              <a:buNone/>
            </a:pPr>
            <a:endParaRPr lang="en-US" sz="2800" dirty="0">
              <a:solidFill>
                <a:schemeClr val="tx1"/>
              </a:solidFill>
            </a:endParaRPr>
          </a:p>
          <a:p>
            <a:pPr marL="287338" lvl="1" indent="-287338" eaLnBrk="1" hangingPunct="1">
              <a:spcBef>
                <a:spcPct val="10000"/>
              </a:spcBef>
              <a:buFont typeface="Wingdings" pitchFamily="2" charset="2"/>
              <a:buNone/>
            </a:pPr>
            <a:endParaRPr lang="en-US" sz="2800" dirty="0" smtClean="0">
              <a:solidFill>
                <a:schemeClr val="tx1"/>
              </a:solidFill>
            </a:endParaRPr>
          </a:p>
        </p:txBody>
      </p:sp>
      <p:sp>
        <p:nvSpPr>
          <p:cNvPr id="36868" name="Rectangle 4"/>
          <p:cNvSpPr>
            <a:spLocks noChangeArrowheads="1"/>
          </p:cNvSpPr>
          <p:nvPr/>
        </p:nvSpPr>
        <p:spPr bwMode="auto">
          <a:xfrm>
            <a:off x="1447800" y="6461125"/>
            <a:ext cx="7696200" cy="366713"/>
          </a:xfrm>
          <a:prstGeom prst="rect">
            <a:avLst/>
          </a:prstGeom>
          <a:noFill/>
          <a:ln w="9525">
            <a:noFill/>
            <a:miter lim="800000"/>
            <a:headEnd/>
            <a:tailEnd/>
          </a:ln>
        </p:spPr>
        <p:txBody>
          <a:bodyPr>
            <a:spAutoFit/>
          </a:bodyPr>
          <a:lstStyle/>
          <a:p>
            <a:pPr algn="r" eaLnBrk="0" hangingPunct="0"/>
            <a:endParaRPr lang="en-US" dirty="0">
              <a:solidFill>
                <a:schemeClr val="bg1"/>
              </a:solidFill>
            </a:endParaRPr>
          </a:p>
        </p:txBody>
      </p:sp>
      <p:sp>
        <p:nvSpPr>
          <p:cNvPr id="36869" name="Text Box 5"/>
          <p:cNvSpPr txBox="1">
            <a:spLocks noChangeArrowheads="1"/>
          </p:cNvSpPr>
          <p:nvPr/>
        </p:nvSpPr>
        <p:spPr bwMode="auto">
          <a:xfrm>
            <a:off x="1084263" y="2625725"/>
            <a:ext cx="646112" cy="911225"/>
          </a:xfrm>
          <a:prstGeom prst="rect">
            <a:avLst/>
          </a:prstGeom>
          <a:noFill/>
          <a:ln w="9525">
            <a:noFill/>
            <a:miter lim="800000"/>
            <a:headEnd/>
            <a:tailEnd/>
          </a:ln>
        </p:spPr>
        <p:txBody>
          <a:bodyPr wrap="none">
            <a:spAutoFit/>
          </a:bodyPr>
          <a:lstStyle/>
          <a:p>
            <a:pPr lvl="1">
              <a:lnSpc>
                <a:spcPct val="90000"/>
              </a:lnSpc>
              <a:spcBef>
                <a:spcPct val="10000"/>
              </a:spcBef>
              <a:buClr>
                <a:srgbClr val="FFD700"/>
              </a:buClr>
              <a:buFont typeface="Wingdings" pitchFamily="2" charset="2"/>
              <a:buNone/>
            </a:pPr>
            <a:endParaRPr lang="en-US" sz="2800" dirty="0">
              <a:solidFill>
                <a:schemeClr val="bg1"/>
              </a:solidFill>
            </a:endParaRPr>
          </a:p>
          <a:p>
            <a:pPr lvl="1">
              <a:lnSpc>
                <a:spcPct val="90000"/>
              </a:lnSpc>
              <a:spcBef>
                <a:spcPct val="10000"/>
              </a:spcBef>
              <a:buClr>
                <a:srgbClr val="FFD700"/>
              </a:buClr>
              <a:buFont typeface="Wingdings" pitchFamily="2" charset="2"/>
              <a:buNone/>
            </a:pPr>
            <a:endParaRPr lang="en-US" sz="2800" dirty="0">
              <a:solidFill>
                <a:schemeClr val="bg1"/>
              </a:solidFill>
            </a:endParaRPr>
          </a:p>
        </p:txBody>
      </p:sp>
      <p:sp>
        <p:nvSpPr>
          <p:cNvPr id="36870" name="Text Box 6"/>
          <p:cNvSpPr txBox="1">
            <a:spLocks noChangeArrowheads="1"/>
          </p:cNvSpPr>
          <p:nvPr/>
        </p:nvSpPr>
        <p:spPr bwMode="auto">
          <a:xfrm>
            <a:off x="609599" y="2900505"/>
            <a:ext cx="8974667" cy="3717941"/>
          </a:xfrm>
          <a:prstGeom prst="rect">
            <a:avLst/>
          </a:prstGeom>
          <a:noFill/>
          <a:ln w="9525">
            <a:noFill/>
            <a:miter lim="800000"/>
            <a:headEnd/>
            <a:tailEnd/>
          </a:ln>
        </p:spPr>
        <p:txBody>
          <a:bodyPr wrap="square">
            <a:spAutoFit/>
          </a:bodyPr>
          <a:lstStyle/>
          <a:p>
            <a:pPr>
              <a:lnSpc>
                <a:spcPct val="90000"/>
              </a:lnSpc>
              <a:spcBef>
                <a:spcPct val="10000"/>
              </a:spcBef>
              <a:buClr>
                <a:srgbClr val="FFD700"/>
              </a:buClr>
              <a:buFont typeface="Wingdings" pitchFamily="2" charset="2"/>
              <a:buNone/>
            </a:pPr>
            <a:r>
              <a:rPr lang="en-US" sz="2400" dirty="0"/>
              <a:t>SCAW </a:t>
            </a:r>
            <a:r>
              <a:rPr lang="en-US" sz="2400" dirty="0" smtClean="0"/>
              <a:t>IACUC Workshops &amp; Conferences </a:t>
            </a:r>
            <a:endParaRPr lang="en-US" sz="2400" dirty="0"/>
          </a:p>
          <a:p>
            <a:pPr marL="457200" lvl="2">
              <a:lnSpc>
                <a:spcPct val="90000"/>
              </a:lnSpc>
              <a:spcBef>
                <a:spcPct val="10000"/>
              </a:spcBef>
              <a:buClr>
                <a:srgbClr val="FFD700"/>
              </a:buClr>
              <a:buFont typeface="Wingdings" pitchFamily="2" charset="2"/>
              <a:buNone/>
            </a:pPr>
            <a:r>
              <a:rPr lang="en-US" sz="2400" dirty="0"/>
              <a:t>May 15  -  Bethesda, MD</a:t>
            </a:r>
          </a:p>
          <a:p>
            <a:pPr marL="457200" lvl="2">
              <a:lnSpc>
                <a:spcPct val="90000"/>
              </a:lnSpc>
              <a:spcBef>
                <a:spcPct val="10000"/>
              </a:spcBef>
              <a:buClr>
                <a:srgbClr val="FFD700"/>
              </a:buClr>
              <a:buFont typeface="Wingdings" pitchFamily="2" charset="2"/>
              <a:buNone/>
            </a:pPr>
            <a:r>
              <a:rPr lang="en-US" sz="2400" dirty="0"/>
              <a:t>December 8-9  -  San Antonio, TX</a:t>
            </a:r>
          </a:p>
          <a:p>
            <a:pPr marL="0" lvl="1">
              <a:lnSpc>
                <a:spcPct val="90000"/>
              </a:lnSpc>
              <a:spcBef>
                <a:spcPct val="10000"/>
              </a:spcBef>
              <a:buClr>
                <a:srgbClr val="FFD700"/>
              </a:buClr>
            </a:pPr>
            <a:endParaRPr lang="en-US" sz="2400" dirty="0" smtClean="0"/>
          </a:p>
          <a:p>
            <a:pPr marL="0" lvl="1">
              <a:lnSpc>
                <a:spcPct val="90000"/>
              </a:lnSpc>
              <a:spcBef>
                <a:spcPct val="10000"/>
              </a:spcBef>
              <a:buClr>
                <a:srgbClr val="FFD700"/>
              </a:buClr>
              <a:buFont typeface="Wingdings" pitchFamily="2" charset="2"/>
              <a:buNone/>
            </a:pPr>
            <a:r>
              <a:rPr lang="en-US" sz="2400" dirty="0" smtClean="0"/>
              <a:t>USDA AWIC Workshop</a:t>
            </a:r>
          </a:p>
          <a:p>
            <a:pPr marL="457200" lvl="2">
              <a:lnSpc>
                <a:spcPct val="90000"/>
              </a:lnSpc>
              <a:spcBef>
                <a:spcPct val="10000"/>
              </a:spcBef>
              <a:buClr>
                <a:srgbClr val="FFD700"/>
              </a:buClr>
              <a:buFont typeface="Wingdings" pitchFamily="2" charset="2"/>
              <a:buNone/>
            </a:pPr>
            <a:r>
              <a:rPr lang="en-US" sz="2400" dirty="0"/>
              <a:t>May 21-22</a:t>
            </a:r>
          </a:p>
          <a:p>
            <a:pPr marL="457200" lvl="2">
              <a:lnSpc>
                <a:spcPct val="90000"/>
              </a:lnSpc>
              <a:spcBef>
                <a:spcPct val="10000"/>
              </a:spcBef>
              <a:buClr>
                <a:srgbClr val="FFD700"/>
              </a:buClr>
              <a:buFont typeface="Wingdings" pitchFamily="2" charset="2"/>
              <a:buNone/>
            </a:pPr>
            <a:r>
              <a:rPr lang="en-US" sz="2400" dirty="0"/>
              <a:t>November 13-14</a:t>
            </a:r>
          </a:p>
          <a:p>
            <a:pPr marL="0" lvl="1">
              <a:lnSpc>
                <a:spcPct val="90000"/>
              </a:lnSpc>
              <a:spcBef>
                <a:spcPct val="10000"/>
              </a:spcBef>
              <a:buClr>
                <a:srgbClr val="FFD700"/>
              </a:buClr>
              <a:buFont typeface="Wingdings" pitchFamily="2" charset="2"/>
              <a:buNone/>
            </a:pPr>
            <a:endParaRPr lang="en-US" sz="2800" dirty="0" smtClean="0">
              <a:solidFill>
                <a:srgbClr val="0000FF"/>
              </a:solidFill>
            </a:endParaRPr>
          </a:p>
          <a:p>
            <a:pPr marL="0" lvl="1">
              <a:lnSpc>
                <a:spcPct val="90000"/>
              </a:lnSpc>
              <a:spcBef>
                <a:spcPct val="10000"/>
              </a:spcBef>
              <a:buClr>
                <a:srgbClr val="FFD700"/>
              </a:buClr>
              <a:buFont typeface="Wingdings" pitchFamily="2" charset="2"/>
              <a:buNone/>
            </a:pPr>
            <a:r>
              <a:rPr lang="en-US" sz="2400" dirty="0">
                <a:solidFill>
                  <a:srgbClr val="0000FF"/>
                </a:solidFill>
              </a:rPr>
              <a:t>http://grants.nih.gov/grants/olaw/workshop.htm</a:t>
            </a:r>
          </a:p>
          <a:p>
            <a:endParaRPr lang="en-US" dirty="0"/>
          </a:p>
        </p:txBody>
      </p:sp>
      <p:sp>
        <p:nvSpPr>
          <p:cNvPr id="7" name="Line 7"/>
          <p:cNvSpPr>
            <a:spLocks noChangeShapeType="1"/>
          </p:cNvSpPr>
          <p:nvPr/>
        </p:nvSpPr>
        <p:spPr bwMode="auto">
          <a:xfrm>
            <a:off x="762000" y="762000"/>
            <a:ext cx="7326312" cy="0"/>
          </a:xfrm>
          <a:prstGeom prst="line">
            <a:avLst/>
          </a:prstGeom>
          <a:noFill/>
          <a:ln w="19050">
            <a:solidFill>
              <a:srgbClr val="003E77"/>
            </a:solidFill>
            <a:round/>
            <a:headEnd/>
            <a:tailEnd/>
          </a:ln>
        </p:spPr>
        <p:txBody>
          <a:bodyPr wrap="none" anchor="ctr"/>
          <a:lstStyle/>
          <a:p>
            <a:endParaRPr lang="en-US" dirty="0"/>
          </a:p>
        </p:txBody>
      </p:sp>
    </p:spTree>
    <p:extLst>
      <p:ext uri="{BB962C8B-B14F-4D97-AF65-F5344CB8AC3E}">
        <p14:creationId xmlns:p14="http://schemas.microsoft.com/office/powerpoint/2010/main" val="212878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152400"/>
            <a:ext cx="8763000" cy="914400"/>
          </a:xfrm>
        </p:spPr>
        <p:txBody>
          <a:bodyPr/>
          <a:lstStyle/>
          <a:p>
            <a:pPr eaLnBrk="1" hangingPunct="1"/>
            <a:r>
              <a:rPr lang="en-US" sz="3600" b="0" dirty="0" smtClean="0">
                <a:solidFill>
                  <a:srgbClr val="0000FF"/>
                </a:solidFill>
              </a:rPr>
              <a:t>Online Seminars and Podcast</a:t>
            </a:r>
          </a:p>
        </p:txBody>
      </p:sp>
      <p:sp>
        <p:nvSpPr>
          <p:cNvPr id="33795" name="Rectangle 3"/>
          <p:cNvSpPr>
            <a:spLocks noGrp="1" noChangeArrowheads="1"/>
          </p:cNvSpPr>
          <p:nvPr>
            <p:ph type="body" idx="1"/>
          </p:nvPr>
        </p:nvSpPr>
        <p:spPr>
          <a:xfrm>
            <a:off x="304800" y="1295400"/>
            <a:ext cx="8839200" cy="4800600"/>
          </a:xfrm>
        </p:spPr>
        <p:txBody>
          <a:bodyPr/>
          <a:lstStyle/>
          <a:p>
            <a:pPr marL="0" indent="0" eaLnBrk="1" hangingPunct="1">
              <a:lnSpc>
                <a:spcPct val="90000"/>
              </a:lnSpc>
              <a:buClr>
                <a:srgbClr val="FFCB1B"/>
              </a:buClr>
              <a:buNone/>
            </a:pPr>
            <a:r>
              <a:rPr lang="da-DK" dirty="0" smtClean="0">
                <a:solidFill>
                  <a:srgbClr val="0000FF"/>
                </a:solidFill>
              </a:rPr>
              <a:t>Seminars now at 1pm ET on Thursdays:</a:t>
            </a:r>
            <a:endParaRPr lang="en-US" dirty="0" smtClean="0">
              <a:solidFill>
                <a:srgbClr val="0000FF"/>
              </a:solidFill>
            </a:endParaRPr>
          </a:p>
          <a:p>
            <a:pPr marL="292100" lvl="1" indent="0">
              <a:lnSpc>
                <a:spcPct val="90000"/>
              </a:lnSpc>
              <a:buClr>
                <a:srgbClr val="FFCB1B"/>
              </a:buClr>
              <a:buNone/>
            </a:pPr>
            <a:r>
              <a:rPr lang="en-US" dirty="0">
                <a:solidFill>
                  <a:schemeClr val="tx1"/>
                </a:solidFill>
              </a:rPr>
              <a:t>March – Oversight of Research Involving Wildlife</a:t>
            </a:r>
          </a:p>
          <a:p>
            <a:pPr marL="292100" lvl="1" indent="0">
              <a:lnSpc>
                <a:spcPct val="90000"/>
              </a:lnSpc>
              <a:buClr>
                <a:srgbClr val="FFCB1B"/>
              </a:buClr>
              <a:buNone/>
            </a:pPr>
            <a:r>
              <a:rPr lang="en-US" dirty="0">
                <a:solidFill>
                  <a:schemeClr val="tx1"/>
                </a:solidFill>
              </a:rPr>
              <a:t>June – Alternative Searches</a:t>
            </a:r>
          </a:p>
          <a:p>
            <a:pPr marL="292100" lvl="1" indent="0">
              <a:lnSpc>
                <a:spcPct val="90000"/>
              </a:lnSpc>
              <a:buClr>
                <a:srgbClr val="FFCB1B"/>
              </a:buClr>
              <a:buNone/>
            </a:pPr>
            <a:r>
              <a:rPr lang="en-US" dirty="0">
                <a:solidFill>
                  <a:schemeClr val="tx1"/>
                </a:solidFill>
              </a:rPr>
              <a:t>September – Optimizing IACUC Effectiveness</a:t>
            </a:r>
          </a:p>
          <a:p>
            <a:pPr marL="292100" lvl="1" indent="0">
              <a:lnSpc>
                <a:spcPct val="90000"/>
              </a:lnSpc>
              <a:buClr>
                <a:srgbClr val="FFCB1B"/>
              </a:buClr>
              <a:buNone/>
            </a:pPr>
            <a:r>
              <a:rPr lang="en-US" dirty="0">
                <a:solidFill>
                  <a:schemeClr val="tx1"/>
                </a:solidFill>
              </a:rPr>
              <a:t>December </a:t>
            </a:r>
            <a:r>
              <a:rPr lang="en-US" dirty="0" smtClean="0">
                <a:solidFill>
                  <a:schemeClr val="tx1"/>
                </a:solidFill>
              </a:rPr>
              <a:t>– </a:t>
            </a:r>
            <a:r>
              <a:rPr lang="en-US" dirty="0">
                <a:solidFill>
                  <a:schemeClr val="tx1"/>
                </a:solidFill>
              </a:rPr>
              <a:t>IACUC Review of Aquatics</a:t>
            </a:r>
          </a:p>
          <a:p>
            <a:pPr marL="0" indent="0" eaLnBrk="1" hangingPunct="1">
              <a:lnSpc>
                <a:spcPct val="90000"/>
              </a:lnSpc>
              <a:spcBef>
                <a:spcPct val="0"/>
              </a:spcBef>
              <a:buClr>
                <a:srgbClr val="FFCB1B"/>
              </a:buClr>
              <a:buFont typeface="Wingdings" pitchFamily="2" charset="2"/>
              <a:buNone/>
            </a:pPr>
            <a:endParaRPr lang="en-US" sz="2600" dirty="0" smtClean="0"/>
          </a:p>
          <a:p>
            <a:pPr marL="0" indent="0" eaLnBrk="1" hangingPunct="1">
              <a:lnSpc>
                <a:spcPct val="90000"/>
              </a:lnSpc>
              <a:spcBef>
                <a:spcPct val="0"/>
              </a:spcBef>
              <a:buClr>
                <a:srgbClr val="FFCB1B"/>
              </a:buClr>
              <a:buFont typeface="Wingdings" pitchFamily="2" charset="2"/>
              <a:buNone/>
            </a:pPr>
            <a:r>
              <a:rPr lang="en-US" dirty="0" smtClean="0">
                <a:solidFill>
                  <a:srgbClr val="0000FF"/>
                </a:solidFill>
              </a:rPr>
              <a:t>All About Grants Podcasts: </a:t>
            </a:r>
            <a:endParaRPr lang="en-US" sz="2600" dirty="0" smtClean="0">
              <a:solidFill>
                <a:srgbClr val="0000FF"/>
              </a:solidFill>
            </a:endParaRPr>
          </a:p>
          <a:p>
            <a:pPr marL="292100" lvl="1" indent="0">
              <a:lnSpc>
                <a:spcPct val="90000"/>
              </a:lnSpc>
              <a:spcBef>
                <a:spcPct val="0"/>
              </a:spcBef>
              <a:buClr>
                <a:srgbClr val="FFCB1B"/>
              </a:buClr>
              <a:buFont typeface="Wingdings" pitchFamily="2" charset="2"/>
              <a:buNone/>
            </a:pPr>
            <a:r>
              <a:rPr lang="en-US" dirty="0" smtClean="0">
                <a:solidFill>
                  <a:schemeClr val="tx1"/>
                </a:solidFill>
              </a:rPr>
              <a:t>Writing Your Vertebrate Animal Section </a:t>
            </a:r>
          </a:p>
          <a:p>
            <a:pPr marL="557213" lvl="2" indent="0">
              <a:lnSpc>
                <a:spcPct val="90000"/>
              </a:lnSpc>
              <a:spcBef>
                <a:spcPct val="0"/>
              </a:spcBef>
              <a:buClr>
                <a:srgbClr val="FFCB1B"/>
              </a:buClr>
              <a:buFont typeface="Wingdings" pitchFamily="2" charset="2"/>
              <a:buNone/>
            </a:pPr>
            <a:r>
              <a:rPr lang="en-US" dirty="0" smtClean="0">
                <a:solidFill>
                  <a:schemeClr val="tx1"/>
                </a:solidFill>
              </a:rPr>
              <a:t>(May 2011), 11 minute MP3 and transcript</a:t>
            </a:r>
          </a:p>
          <a:p>
            <a:pPr marL="0" indent="0" eaLnBrk="1" hangingPunct="1">
              <a:lnSpc>
                <a:spcPct val="90000"/>
              </a:lnSpc>
              <a:spcBef>
                <a:spcPct val="0"/>
              </a:spcBef>
              <a:buClr>
                <a:srgbClr val="FFCB1B"/>
              </a:buClr>
              <a:buFont typeface="Wingdings" pitchFamily="2" charset="2"/>
              <a:buNone/>
            </a:pPr>
            <a:endParaRPr lang="en-US" sz="2800" dirty="0" smtClean="0">
              <a:solidFill>
                <a:schemeClr val="tx1"/>
              </a:solidFill>
            </a:endParaRPr>
          </a:p>
          <a:p>
            <a:pPr marL="0" indent="0" eaLnBrk="1" hangingPunct="1">
              <a:lnSpc>
                <a:spcPct val="90000"/>
              </a:lnSpc>
              <a:buClr>
                <a:srgbClr val="FFCB1B"/>
              </a:buClr>
              <a:buNone/>
            </a:pPr>
            <a:r>
              <a:rPr lang="en-US" sz="2600" dirty="0" smtClean="0">
                <a:solidFill>
                  <a:srgbClr val="0000FF"/>
                </a:solidFill>
              </a:rPr>
              <a:t>http://grants.nih.gov/podcasts/All_About_Grants/index.htm </a:t>
            </a:r>
            <a:br>
              <a:rPr lang="en-US" sz="2600" dirty="0" smtClean="0">
                <a:solidFill>
                  <a:srgbClr val="0000FF"/>
                </a:solidFill>
              </a:rPr>
            </a:br>
            <a:endParaRPr lang="en-US" sz="2600" dirty="0" smtClean="0">
              <a:solidFill>
                <a:srgbClr val="0000FF"/>
              </a:solidFill>
            </a:endParaRPr>
          </a:p>
        </p:txBody>
      </p:sp>
      <p:sp>
        <p:nvSpPr>
          <p:cNvPr id="4" name="Line 7"/>
          <p:cNvSpPr>
            <a:spLocks noChangeShapeType="1"/>
          </p:cNvSpPr>
          <p:nvPr/>
        </p:nvSpPr>
        <p:spPr bwMode="auto">
          <a:xfrm>
            <a:off x="533400" y="1066800"/>
            <a:ext cx="7326312" cy="0"/>
          </a:xfrm>
          <a:prstGeom prst="line">
            <a:avLst/>
          </a:prstGeom>
          <a:noFill/>
          <a:ln w="19050">
            <a:solidFill>
              <a:srgbClr val="003E77"/>
            </a:solidFill>
            <a:round/>
            <a:headEnd/>
            <a:tailEnd/>
          </a:ln>
        </p:spPr>
        <p:txBody>
          <a:bodyPr wrap="none" anchor="ctr"/>
          <a:lstStyle/>
          <a:p>
            <a:endParaRPr lang="en-US" dirty="0"/>
          </a:p>
        </p:txBody>
      </p:sp>
    </p:spTree>
    <p:extLst>
      <p:ext uri="{BB962C8B-B14F-4D97-AF65-F5344CB8AC3E}">
        <p14:creationId xmlns:p14="http://schemas.microsoft.com/office/powerpoint/2010/main" val="394664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9067800" cy="1143000"/>
          </a:xfrm>
        </p:spPr>
        <p:txBody>
          <a:bodyPr/>
          <a:lstStyle/>
          <a:p>
            <a:pPr eaLnBrk="1" hangingPunct="1"/>
            <a:r>
              <a:rPr lang="en-US" sz="3600" b="0" dirty="0" smtClean="0">
                <a:solidFill>
                  <a:srgbClr val="FFC000"/>
                </a:solidFill>
              </a:rPr>
              <a:t>  </a:t>
            </a:r>
            <a:r>
              <a:rPr lang="en-US" sz="3600" b="0" dirty="0" smtClean="0">
                <a:solidFill>
                  <a:srgbClr val="0000FF"/>
                </a:solidFill>
              </a:rPr>
              <a:t>SCENARIO 1: What Would You Do ? </a:t>
            </a:r>
          </a:p>
        </p:txBody>
      </p:sp>
      <p:sp>
        <p:nvSpPr>
          <p:cNvPr id="4" name="Content Placeholder 3"/>
          <p:cNvSpPr>
            <a:spLocks noGrp="1"/>
          </p:cNvSpPr>
          <p:nvPr>
            <p:ph idx="1"/>
          </p:nvPr>
        </p:nvSpPr>
        <p:spPr>
          <a:xfrm>
            <a:off x="76200" y="1219200"/>
            <a:ext cx="8915400" cy="4964113"/>
          </a:xfrm>
        </p:spPr>
        <p:txBody>
          <a:bodyPr/>
          <a:lstStyle/>
          <a:p>
            <a:pPr eaLnBrk="1" hangingPunct="1">
              <a:spcBef>
                <a:spcPct val="40000"/>
              </a:spcBef>
              <a:buClr>
                <a:srgbClr val="0000FF"/>
              </a:buClr>
              <a:buFont typeface="Arial" pitchFamily="34" charset="0"/>
              <a:buChar char="•"/>
            </a:pPr>
            <a:r>
              <a:rPr lang="en-US" sz="3000" i="1" dirty="0" smtClean="0">
                <a:solidFill>
                  <a:srgbClr val="0000FF"/>
                </a:solidFill>
              </a:rPr>
              <a:t>Bob’s Biotech </a:t>
            </a:r>
            <a:r>
              <a:rPr lang="en-US" sz="3000" dirty="0" smtClean="0">
                <a:solidFill>
                  <a:schemeClr val="tx1"/>
                </a:solidFill>
              </a:rPr>
              <a:t>will be the prime grantee for an  award involving animal research.        </a:t>
            </a:r>
          </a:p>
          <a:p>
            <a:pPr eaLnBrk="1" hangingPunct="1">
              <a:spcBef>
                <a:spcPct val="40000"/>
              </a:spcBef>
              <a:buClr>
                <a:srgbClr val="0000FF"/>
              </a:buClr>
              <a:buFont typeface="Arial" pitchFamily="34" charset="0"/>
              <a:buChar char="•"/>
            </a:pPr>
            <a:r>
              <a:rPr lang="en-US" sz="3000" i="1" dirty="0" smtClean="0">
                <a:solidFill>
                  <a:srgbClr val="0000FF"/>
                </a:solidFill>
              </a:rPr>
              <a:t>Bob’s Biotech</a:t>
            </a:r>
            <a:r>
              <a:rPr lang="en-US" sz="3000" i="1" dirty="0" smtClean="0">
                <a:solidFill>
                  <a:srgbClr val="FFC000"/>
                </a:solidFill>
              </a:rPr>
              <a:t> </a:t>
            </a:r>
            <a:r>
              <a:rPr lang="en-US" sz="3000" dirty="0" smtClean="0">
                <a:solidFill>
                  <a:schemeClr val="tx1"/>
                </a:solidFill>
              </a:rPr>
              <a:t>does not have their own animal facility but has made preliminary plans with </a:t>
            </a:r>
            <a:r>
              <a:rPr lang="en-US" sz="3000" i="1" dirty="0" smtClean="0">
                <a:solidFill>
                  <a:srgbClr val="0000FF"/>
                </a:solidFill>
              </a:rPr>
              <a:t>Citywide University</a:t>
            </a:r>
            <a:r>
              <a:rPr lang="en-US" sz="3000" b="1" i="1" dirty="0" smtClean="0">
                <a:solidFill>
                  <a:srgbClr val="0000FF"/>
                </a:solidFill>
              </a:rPr>
              <a:t> </a:t>
            </a:r>
            <a:r>
              <a:rPr lang="en-US" sz="3000" dirty="0" smtClean="0">
                <a:solidFill>
                  <a:schemeClr val="tx1"/>
                </a:solidFill>
              </a:rPr>
              <a:t>to conduct the animal studies in Citywide’s facility. </a:t>
            </a:r>
          </a:p>
          <a:p>
            <a:pPr marL="109537" indent="0" eaLnBrk="1" hangingPunct="1">
              <a:spcBef>
                <a:spcPct val="40000"/>
              </a:spcBef>
              <a:buClr>
                <a:srgbClr val="0000FF"/>
              </a:buClr>
              <a:buNone/>
            </a:pPr>
            <a:endParaRPr lang="en-US" sz="1200" dirty="0" smtClean="0">
              <a:solidFill>
                <a:schemeClr val="tx1"/>
              </a:solidFill>
            </a:endParaRPr>
          </a:p>
          <a:p>
            <a:pPr marL="109537" indent="0" eaLnBrk="1" hangingPunct="1">
              <a:spcBef>
                <a:spcPct val="40000"/>
              </a:spcBef>
              <a:buClr>
                <a:srgbClr val="0000FF"/>
              </a:buClr>
              <a:buNone/>
            </a:pPr>
            <a:r>
              <a:rPr lang="en-US" dirty="0" smtClean="0">
                <a:solidFill>
                  <a:srgbClr val="0000FF"/>
                </a:solidFill>
              </a:rPr>
              <a:t>What are the requirements for the grant to allow the animal activities to proceed? </a:t>
            </a:r>
            <a:endParaRPr lang="en-US" sz="2800" dirty="0" smtClean="0">
              <a:solidFill>
                <a:srgbClr val="0000FF"/>
              </a:solidFill>
            </a:endParaRPr>
          </a:p>
          <a:p>
            <a:pPr eaLnBrk="1" hangingPunct="1">
              <a:spcBef>
                <a:spcPct val="40000"/>
              </a:spcBef>
              <a:buClr>
                <a:srgbClr val="0000FF"/>
              </a:buClr>
              <a:buFont typeface="Arial" pitchFamily="34" charset="0"/>
              <a:buChar char="•"/>
            </a:pPr>
            <a:endParaRPr lang="en-US" dirty="0" smtClean="0">
              <a:solidFill>
                <a:srgbClr val="990033"/>
              </a:solidFill>
            </a:endParaRPr>
          </a:p>
          <a:p>
            <a:pPr>
              <a:buNone/>
            </a:pPr>
            <a:endParaRPr lang="en-US" sz="2800" dirty="0"/>
          </a:p>
        </p:txBody>
      </p:sp>
      <p:sp>
        <p:nvSpPr>
          <p:cNvPr id="5" name="Line 5"/>
          <p:cNvSpPr>
            <a:spLocks noChangeShapeType="1"/>
          </p:cNvSpPr>
          <p:nvPr/>
        </p:nvSpPr>
        <p:spPr bwMode="auto">
          <a:xfrm>
            <a:off x="9906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60262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152400"/>
            <a:ext cx="8610600" cy="914400"/>
          </a:xfrm>
        </p:spPr>
        <p:txBody>
          <a:bodyPr/>
          <a:lstStyle/>
          <a:p>
            <a:pPr eaLnBrk="1" hangingPunct="1"/>
            <a:r>
              <a:rPr lang="en-US" sz="3600" b="0" dirty="0" smtClean="0">
                <a:solidFill>
                  <a:srgbClr val="FFC000"/>
                </a:solidFill>
              </a:rPr>
              <a:t>  </a:t>
            </a:r>
            <a:r>
              <a:rPr lang="en-US" sz="3600" b="0" dirty="0" smtClean="0">
                <a:solidFill>
                  <a:srgbClr val="0000FF"/>
                </a:solidFill>
              </a:rPr>
              <a:t>SCENARIO 1: Outcomes</a:t>
            </a:r>
          </a:p>
        </p:txBody>
      </p:sp>
      <p:sp>
        <p:nvSpPr>
          <p:cNvPr id="4" name="Content Placeholder 3"/>
          <p:cNvSpPr>
            <a:spLocks noGrp="1"/>
          </p:cNvSpPr>
          <p:nvPr>
            <p:ph idx="1"/>
          </p:nvPr>
        </p:nvSpPr>
        <p:spPr>
          <a:xfrm>
            <a:off x="76200" y="1143000"/>
            <a:ext cx="8839200" cy="5715000"/>
          </a:xfrm>
        </p:spPr>
        <p:txBody>
          <a:bodyPr/>
          <a:lstStyle/>
          <a:p>
            <a:pPr>
              <a:spcBef>
                <a:spcPts val="0"/>
              </a:spcBef>
              <a:buNone/>
            </a:pPr>
            <a:r>
              <a:rPr lang="en-US" sz="3200" dirty="0" smtClean="0">
                <a:solidFill>
                  <a:schemeClr val="tx1"/>
                </a:solidFill>
              </a:rPr>
              <a:t>What are the requirements for the grant to allow the animal activities to proceed?</a:t>
            </a:r>
            <a:endParaRPr lang="en-US" dirty="0" smtClean="0">
              <a:solidFill>
                <a:schemeClr val="tx1"/>
              </a:solidFill>
            </a:endParaRPr>
          </a:p>
          <a:p>
            <a:pPr>
              <a:spcBef>
                <a:spcPts val="0"/>
              </a:spcBef>
              <a:buNone/>
            </a:pPr>
            <a:endParaRPr lang="en-US" sz="1100" dirty="0" smtClean="0">
              <a:solidFill>
                <a:schemeClr val="tx1"/>
              </a:solidFill>
            </a:endParaRPr>
          </a:p>
          <a:p>
            <a:pPr marL="814387" indent="-457200">
              <a:spcBef>
                <a:spcPts val="0"/>
              </a:spcBef>
              <a:buClr>
                <a:srgbClr val="0000FF"/>
              </a:buClr>
              <a:buAutoNum type="alphaUcPeriod"/>
            </a:pPr>
            <a:r>
              <a:rPr lang="en-US" dirty="0" smtClean="0">
                <a:solidFill>
                  <a:srgbClr val="0000FF"/>
                </a:solidFill>
              </a:rPr>
              <a:t>Complete VAS for animal work at Citywide University</a:t>
            </a:r>
          </a:p>
          <a:p>
            <a:pPr marL="814387" indent="-457200">
              <a:spcBef>
                <a:spcPts val="0"/>
              </a:spcBef>
              <a:buClr>
                <a:srgbClr val="0000FF"/>
              </a:buClr>
              <a:buAutoNum type="alphaUcPeriod"/>
            </a:pPr>
            <a:r>
              <a:rPr lang="en-US" dirty="0" smtClean="0">
                <a:solidFill>
                  <a:srgbClr val="0000FF"/>
                </a:solidFill>
              </a:rPr>
              <a:t>List Citywide University as a performance site</a:t>
            </a:r>
          </a:p>
          <a:p>
            <a:pPr marL="814387" indent="-457200">
              <a:spcBef>
                <a:spcPts val="0"/>
              </a:spcBef>
              <a:buClr>
                <a:srgbClr val="0000FF"/>
              </a:buClr>
              <a:buAutoNum type="alphaUcPeriod"/>
            </a:pPr>
            <a:r>
              <a:rPr lang="en-US" dirty="0" smtClean="0">
                <a:solidFill>
                  <a:srgbClr val="0000FF"/>
                </a:solidFill>
              </a:rPr>
              <a:t>Both sites need an Assurance (Citywide University needs domestic, Bob’s Biotech need an </a:t>
            </a:r>
            <a:r>
              <a:rPr lang="en-US" dirty="0">
                <a:solidFill>
                  <a:srgbClr val="0000FF"/>
                </a:solidFill>
              </a:rPr>
              <a:t>i</a:t>
            </a:r>
            <a:r>
              <a:rPr lang="en-US" dirty="0" smtClean="0">
                <a:solidFill>
                  <a:srgbClr val="0000FF"/>
                </a:solidFill>
              </a:rPr>
              <a:t>nterinstitutional agreement with Citywide University and OLAW)</a:t>
            </a:r>
          </a:p>
          <a:p>
            <a:pPr marL="814387" indent="-457200">
              <a:spcBef>
                <a:spcPts val="0"/>
              </a:spcBef>
              <a:buClr>
                <a:srgbClr val="0000FF"/>
              </a:buClr>
              <a:buAutoNum type="alphaUcPeriod"/>
            </a:pPr>
            <a:r>
              <a:rPr lang="en-US" dirty="0" smtClean="0">
                <a:solidFill>
                  <a:srgbClr val="0000FF"/>
                </a:solidFill>
              </a:rPr>
              <a:t>IACUC approval from Citywide University</a:t>
            </a:r>
          </a:p>
          <a:p>
            <a:pPr marL="814387" indent="-457200">
              <a:spcBef>
                <a:spcPts val="0"/>
              </a:spcBef>
              <a:buClr>
                <a:srgbClr val="0000FF"/>
              </a:buClr>
              <a:buAutoNum type="alphaUcPeriod"/>
            </a:pPr>
            <a:r>
              <a:rPr lang="en-US" dirty="0" smtClean="0">
                <a:solidFill>
                  <a:srgbClr val="0000FF"/>
                </a:solidFill>
              </a:rPr>
              <a:t>All of the above</a:t>
            </a:r>
          </a:p>
          <a:p>
            <a:pPr>
              <a:buNone/>
            </a:pPr>
            <a:endParaRPr lang="en-US" sz="2800" dirty="0"/>
          </a:p>
        </p:txBody>
      </p:sp>
      <p:sp>
        <p:nvSpPr>
          <p:cNvPr id="5" name="Line 5"/>
          <p:cNvSpPr>
            <a:spLocks noChangeShapeType="1"/>
          </p:cNvSpPr>
          <p:nvPr/>
        </p:nvSpPr>
        <p:spPr bwMode="auto">
          <a:xfrm>
            <a:off x="1205345" y="10668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69113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143000"/>
          </a:xfrm>
        </p:spPr>
        <p:txBody>
          <a:bodyPr/>
          <a:lstStyle/>
          <a:p>
            <a:pPr eaLnBrk="1" hangingPunct="1"/>
            <a:r>
              <a:rPr lang="en-US" sz="3600" b="0" dirty="0" smtClean="0">
                <a:solidFill>
                  <a:srgbClr val="FFC000"/>
                </a:solidFill>
              </a:rPr>
              <a:t>  </a:t>
            </a:r>
            <a:r>
              <a:rPr lang="en-US" sz="3600" b="0" dirty="0" smtClean="0">
                <a:solidFill>
                  <a:srgbClr val="0000FF"/>
                </a:solidFill>
              </a:rPr>
              <a:t>SCENARIO 2: What Would You Do ? </a:t>
            </a:r>
          </a:p>
        </p:txBody>
      </p:sp>
      <p:sp>
        <p:nvSpPr>
          <p:cNvPr id="4" name="Content Placeholder 3"/>
          <p:cNvSpPr>
            <a:spLocks noGrp="1"/>
          </p:cNvSpPr>
          <p:nvPr>
            <p:ph idx="1"/>
          </p:nvPr>
        </p:nvSpPr>
        <p:spPr>
          <a:xfrm>
            <a:off x="228600" y="1447800"/>
            <a:ext cx="8724900" cy="4964113"/>
          </a:xfrm>
        </p:spPr>
        <p:txBody>
          <a:bodyPr/>
          <a:lstStyle/>
          <a:p>
            <a:pPr marL="109537" indent="0">
              <a:buNone/>
            </a:pPr>
            <a:r>
              <a:rPr lang="en-US" sz="3200" i="1" dirty="0" smtClean="0">
                <a:solidFill>
                  <a:srgbClr val="0000FF"/>
                </a:solidFill>
              </a:rPr>
              <a:t>Anywhere University </a:t>
            </a:r>
            <a:r>
              <a:rPr lang="en-US" sz="3200" dirty="0" smtClean="0">
                <a:solidFill>
                  <a:schemeClr val="tx1"/>
                </a:solidFill>
              </a:rPr>
              <a:t>will be subcontracting some of its proposed animal activities to a foreign performance site at</a:t>
            </a:r>
            <a:r>
              <a:rPr lang="en-US" sz="3200" dirty="0" smtClean="0"/>
              <a:t> </a:t>
            </a:r>
            <a:r>
              <a:rPr lang="en-US" sz="3200" i="1" dirty="0" smtClean="0">
                <a:solidFill>
                  <a:srgbClr val="0000FF"/>
                </a:solidFill>
              </a:rPr>
              <a:t>May-Oui Institute</a:t>
            </a:r>
            <a:r>
              <a:rPr lang="en-US" sz="3200" dirty="0" smtClean="0">
                <a:solidFill>
                  <a:srgbClr val="0000FF"/>
                </a:solidFill>
              </a:rPr>
              <a:t>. </a:t>
            </a:r>
          </a:p>
          <a:p>
            <a:pPr marL="109537" indent="0">
              <a:buNone/>
            </a:pPr>
            <a:r>
              <a:rPr lang="en-US" dirty="0">
                <a:solidFill>
                  <a:srgbClr val="0000FF"/>
                </a:solidFill>
              </a:rPr>
              <a:t> </a:t>
            </a:r>
            <a:endParaRPr lang="en-US" dirty="0" smtClean="0">
              <a:solidFill>
                <a:srgbClr val="0000FF"/>
              </a:solidFill>
            </a:endParaRPr>
          </a:p>
          <a:p>
            <a:pPr marL="109537" indent="0">
              <a:buNone/>
            </a:pPr>
            <a:r>
              <a:rPr lang="en-US" dirty="0" smtClean="0">
                <a:solidFill>
                  <a:srgbClr val="0000FF"/>
                </a:solidFill>
              </a:rPr>
              <a:t>What are the requirements for the grant to allow the animal activities to proceed? </a:t>
            </a:r>
            <a:endParaRPr lang="en-US" dirty="0"/>
          </a:p>
        </p:txBody>
      </p:sp>
      <p:sp>
        <p:nvSpPr>
          <p:cNvPr id="5" name="Line 5"/>
          <p:cNvSpPr>
            <a:spLocks noChangeShapeType="1"/>
          </p:cNvSpPr>
          <p:nvPr/>
        </p:nvSpPr>
        <p:spPr bwMode="auto">
          <a:xfrm>
            <a:off x="838200" y="9144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4479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12700"/>
            <a:ext cx="8610600" cy="1143000"/>
          </a:xfrm>
        </p:spPr>
        <p:txBody>
          <a:bodyPr/>
          <a:lstStyle/>
          <a:p>
            <a:pPr eaLnBrk="1" hangingPunct="1"/>
            <a:r>
              <a:rPr lang="en-US" sz="3600" b="0" dirty="0" smtClean="0">
                <a:solidFill>
                  <a:srgbClr val="FFC000"/>
                </a:solidFill>
              </a:rPr>
              <a:t>  </a:t>
            </a:r>
            <a:r>
              <a:rPr lang="en-US" sz="3600" b="0" dirty="0" smtClean="0">
                <a:solidFill>
                  <a:srgbClr val="0000FF"/>
                </a:solidFill>
              </a:rPr>
              <a:t>SCENARIO 2: Outcomes</a:t>
            </a:r>
          </a:p>
        </p:txBody>
      </p:sp>
      <p:sp>
        <p:nvSpPr>
          <p:cNvPr id="4" name="Content Placeholder 3"/>
          <p:cNvSpPr>
            <a:spLocks noGrp="1"/>
          </p:cNvSpPr>
          <p:nvPr>
            <p:ph idx="1"/>
          </p:nvPr>
        </p:nvSpPr>
        <p:spPr>
          <a:xfrm>
            <a:off x="152400" y="1219200"/>
            <a:ext cx="8839200" cy="4964113"/>
          </a:xfrm>
        </p:spPr>
        <p:txBody>
          <a:bodyPr/>
          <a:lstStyle/>
          <a:p>
            <a:pPr>
              <a:buNone/>
            </a:pPr>
            <a:r>
              <a:rPr lang="en-US" sz="3200" dirty="0" smtClean="0">
                <a:solidFill>
                  <a:schemeClr val="tx1"/>
                </a:solidFill>
              </a:rPr>
              <a:t>What are the requirements for the grant to allow the animal activities to proceed?</a:t>
            </a:r>
          </a:p>
          <a:p>
            <a:pPr lvl="2">
              <a:buNone/>
            </a:pPr>
            <a:endParaRPr lang="en-US" sz="1000" dirty="0" smtClean="0">
              <a:solidFill>
                <a:schemeClr val="tx1"/>
              </a:solidFill>
            </a:endParaRPr>
          </a:p>
          <a:p>
            <a:pPr marL="814387" indent="-457200">
              <a:buClr>
                <a:srgbClr val="0000FF"/>
              </a:buClr>
              <a:buAutoNum type="alphaUcPeriod"/>
            </a:pPr>
            <a:r>
              <a:rPr lang="en-US" dirty="0" smtClean="0">
                <a:solidFill>
                  <a:srgbClr val="0000FF"/>
                </a:solidFill>
              </a:rPr>
              <a:t>Complete VAS for both sites</a:t>
            </a:r>
          </a:p>
          <a:p>
            <a:pPr marL="814387" indent="-457200">
              <a:buClr>
                <a:srgbClr val="0000FF"/>
              </a:buClr>
              <a:buAutoNum type="alphaUcPeriod"/>
            </a:pPr>
            <a:r>
              <a:rPr lang="en-US" dirty="0" smtClean="0">
                <a:solidFill>
                  <a:srgbClr val="0000FF"/>
                </a:solidFill>
              </a:rPr>
              <a:t>List May-</a:t>
            </a:r>
            <a:r>
              <a:rPr lang="en-US" dirty="0">
                <a:solidFill>
                  <a:srgbClr val="0000FF"/>
                </a:solidFill>
              </a:rPr>
              <a:t>O</a:t>
            </a:r>
            <a:r>
              <a:rPr lang="en-US" dirty="0" smtClean="0">
                <a:solidFill>
                  <a:srgbClr val="0000FF"/>
                </a:solidFill>
              </a:rPr>
              <a:t>ui Institute as performance site</a:t>
            </a:r>
          </a:p>
          <a:p>
            <a:pPr marL="814387" indent="-457200">
              <a:buClr>
                <a:srgbClr val="0000FF"/>
              </a:buClr>
              <a:buAutoNum type="alphaUcPeriod"/>
            </a:pPr>
            <a:r>
              <a:rPr lang="en-US" dirty="0" smtClean="0">
                <a:solidFill>
                  <a:srgbClr val="0000FF"/>
                </a:solidFill>
              </a:rPr>
              <a:t>Both sites need an Assurance</a:t>
            </a:r>
          </a:p>
          <a:p>
            <a:pPr marL="814387" indent="-457200">
              <a:buClr>
                <a:srgbClr val="0000FF"/>
              </a:buClr>
              <a:buAutoNum type="alphaUcPeriod"/>
            </a:pPr>
            <a:r>
              <a:rPr lang="en-US" dirty="0" smtClean="0">
                <a:solidFill>
                  <a:srgbClr val="0000FF"/>
                </a:solidFill>
              </a:rPr>
              <a:t>IACUC approval from Anywhere University for work at both sites</a:t>
            </a:r>
          </a:p>
          <a:p>
            <a:pPr marL="814387" indent="-457200">
              <a:buClr>
                <a:srgbClr val="0000FF"/>
              </a:buClr>
              <a:buAutoNum type="alphaUcPeriod"/>
            </a:pPr>
            <a:r>
              <a:rPr lang="en-US" dirty="0" smtClean="0">
                <a:solidFill>
                  <a:srgbClr val="0000FF"/>
                </a:solidFill>
              </a:rPr>
              <a:t>All of the above</a:t>
            </a:r>
          </a:p>
          <a:p>
            <a:pPr>
              <a:buClr>
                <a:srgbClr val="0000FF"/>
              </a:buClr>
              <a:buNone/>
            </a:pPr>
            <a:endParaRPr lang="en-US" dirty="0"/>
          </a:p>
        </p:txBody>
      </p:sp>
      <p:sp>
        <p:nvSpPr>
          <p:cNvPr id="5" name="Line 5"/>
          <p:cNvSpPr>
            <a:spLocks noChangeShapeType="1"/>
          </p:cNvSpPr>
          <p:nvPr/>
        </p:nvSpPr>
        <p:spPr bwMode="auto">
          <a:xfrm>
            <a:off x="1066800" y="935182"/>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9219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0"/>
            <a:ext cx="8991600" cy="1143000"/>
          </a:xfrm>
        </p:spPr>
        <p:txBody>
          <a:bodyPr/>
          <a:lstStyle/>
          <a:p>
            <a:pPr eaLnBrk="1" hangingPunct="1"/>
            <a:r>
              <a:rPr lang="en-US" sz="3600" b="0" dirty="0" smtClean="0">
                <a:solidFill>
                  <a:srgbClr val="FFC000"/>
                </a:solidFill>
              </a:rPr>
              <a:t>  </a:t>
            </a:r>
            <a:r>
              <a:rPr lang="en-US" sz="3600" b="0" dirty="0" smtClean="0">
                <a:solidFill>
                  <a:srgbClr val="0000FF"/>
                </a:solidFill>
              </a:rPr>
              <a:t>SCENARIO 3: What Would You Do ??   </a:t>
            </a:r>
          </a:p>
        </p:txBody>
      </p:sp>
      <p:sp>
        <p:nvSpPr>
          <p:cNvPr id="4" name="Content Placeholder 3"/>
          <p:cNvSpPr>
            <a:spLocks noGrp="1"/>
          </p:cNvSpPr>
          <p:nvPr>
            <p:ph idx="1"/>
          </p:nvPr>
        </p:nvSpPr>
        <p:spPr>
          <a:xfrm>
            <a:off x="76200" y="1295400"/>
            <a:ext cx="8915400" cy="4964113"/>
          </a:xfrm>
        </p:spPr>
        <p:txBody>
          <a:bodyPr/>
          <a:lstStyle/>
          <a:p>
            <a:pPr marL="109537" indent="0" eaLnBrk="1" hangingPunct="1">
              <a:spcBef>
                <a:spcPct val="40000"/>
              </a:spcBef>
              <a:buClr>
                <a:srgbClr val="FFC000"/>
              </a:buClr>
              <a:buNone/>
            </a:pPr>
            <a:r>
              <a:rPr lang="en-US" sz="3200" dirty="0" smtClean="0">
                <a:solidFill>
                  <a:schemeClr val="tx1"/>
                </a:solidFill>
              </a:rPr>
              <a:t>The PI at </a:t>
            </a:r>
            <a:r>
              <a:rPr lang="en-US" sz="3200" i="1" dirty="0" smtClean="0">
                <a:solidFill>
                  <a:srgbClr val="0000FF"/>
                </a:solidFill>
              </a:rPr>
              <a:t>Research University </a:t>
            </a:r>
            <a:r>
              <a:rPr lang="en-US" sz="3200" dirty="0" smtClean="0">
                <a:solidFill>
                  <a:schemeClr val="tx1"/>
                </a:solidFill>
              </a:rPr>
              <a:t>indicates that he will </a:t>
            </a:r>
            <a:r>
              <a:rPr lang="en-US" sz="3200" dirty="0" smtClean="0">
                <a:solidFill>
                  <a:srgbClr val="0000FF"/>
                </a:solidFill>
              </a:rPr>
              <a:t>not </a:t>
            </a:r>
            <a:r>
              <a:rPr lang="en-US" sz="3200" dirty="0" smtClean="0">
                <a:solidFill>
                  <a:schemeClr val="tx1"/>
                </a:solidFill>
              </a:rPr>
              <a:t>be performing any animal activities but in the application he indicates he will be obtaining custom rabbit antibodies from </a:t>
            </a:r>
            <a:r>
              <a:rPr lang="en-US" sz="3200" i="1" dirty="0" smtClean="0">
                <a:solidFill>
                  <a:srgbClr val="0000FF"/>
                </a:solidFill>
              </a:rPr>
              <a:t>Alpha Omega Enterprises. </a:t>
            </a:r>
          </a:p>
          <a:p>
            <a:pPr marL="109537" indent="0" eaLnBrk="1" hangingPunct="1">
              <a:spcBef>
                <a:spcPct val="40000"/>
              </a:spcBef>
              <a:buClr>
                <a:srgbClr val="FFC000"/>
              </a:buClr>
              <a:buNone/>
            </a:pPr>
            <a:endParaRPr lang="en-US" sz="1800" i="1" dirty="0" smtClean="0">
              <a:solidFill>
                <a:srgbClr val="0000FF"/>
              </a:solidFill>
            </a:endParaRPr>
          </a:p>
          <a:p>
            <a:pPr marL="109537" indent="0">
              <a:spcBef>
                <a:spcPct val="40000"/>
              </a:spcBef>
              <a:buClr>
                <a:srgbClr val="FFC000"/>
              </a:buClr>
              <a:buNone/>
            </a:pPr>
            <a:r>
              <a:rPr lang="en-US" dirty="0">
                <a:solidFill>
                  <a:srgbClr val="0000FF"/>
                </a:solidFill>
              </a:rPr>
              <a:t>What are the requirements for the </a:t>
            </a:r>
            <a:r>
              <a:rPr lang="en-US" dirty="0" smtClean="0">
                <a:solidFill>
                  <a:srgbClr val="0000FF"/>
                </a:solidFill>
              </a:rPr>
              <a:t>grant </a:t>
            </a:r>
            <a:r>
              <a:rPr lang="en-US" dirty="0">
                <a:solidFill>
                  <a:srgbClr val="0000FF"/>
                </a:solidFill>
              </a:rPr>
              <a:t>to allow the animal activities to proceed? </a:t>
            </a:r>
            <a:endParaRPr lang="en-US" dirty="0"/>
          </a:p>
          <a:p>
            <a:pPr>
              <a:buNone/>
            </a:pPr>
            <a:endParaRPr lang="en-US" sz="2800" dirty="0"/>
          </a:p>
        </p:txBody>
      </p:sp>
      <p:sp>
        <p:nvSpPr>
          <p:cNvPr id="5" name="Line 5"/>
          <p:cNvSpPr>
            <a:spLocks noChangeShapeType="1"/>
          </p:cNvSpPr>
          <p:nvPr/>
        </p:nvSpPr>
        <p:spPr bwMode="auto">
          <a:xfrm>
            <a:off x="8382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44889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533400"/>
            <a:ext cx="8153400" cy="1828800"/>
          </a:xfrm>
        </p:spPr>
        <p:txBody>
          <a:bodyPr/>
          <a:lstStyle/>
          <a:p>
            <a:pPr algn="l"/>
            <a:r>
              <a:rPr lang="en-US" sz="3600" b="0" dirty="0" smtClean="0">
                <a:solidFill>
                  <a:srgbClr val="0000FF"/>
                </a:solidFill>
                <a:latin typeface="Arial" pitchFamily="34" charset="0"/>
                <a:cs typeface="Arial" pitchFamily="34" charset="0"/>
              </a:rPr>
              <a:t>Key Elements of the PHS Policy</a:t>
            </a:r>
          </a:p>
        </p:txBody>
      </p:sp>
      <p:sp>
        <p:nvSpPr>
          <p:cNvPr id="1028" name="Rectangle 3"/>
          <p:cNvSpPr>
            <a:spLocks noGrp="1" noChangeArrowheads="1"/>
          </p:cNvSpPr>
          <p:nvPr>
            <p:ph type="body" sz="half" idx="1"/>
          </p:nvPr>
        </p:nvSpPr>
        <p:spPr>
          <a:xfrm>
            <a:off x="304800" y="893618"/>
            <a:ext cx="5486400" cy="5811981"/>
          </a:xfrm>
        </p:spPr>
        <p:txBody>
          <a:bodyPr/>
          <a:lstStyle/>
          <a:p>
            <a:pPr>
              <a:lnSpc>
                <a:spcPct val="90000"/>
              </a:lnSpc>
              <a:spcBef>
                <a:spcPct val="40000"/>
              </a:spcBef>
              <a:buClr>
                <a:srgbClr val="0000FF"/>
              </a:buClr>
              <a:buFont typeface="Arial" pitchFamily="34" charset="0"/>
              <a:buChar char="•"/>
            </a:pPr>
            <a:r>
              <a:rPr lang="en-US" sz="2800" dirty="0" smtClean="0">
                <a:latin typeface="Arial" pitchFamily="34" charset="0"/>
              </a:rPr>
              <a:t>All vertebrate animals</a:t>
            </a:r>
          </a:p>
          <a:p>
            <a:pPr>
              <a:lnSpc>
                <a:spcPct val="90000"/>
              </a:lnSpc>
              <a:spcBef>
                <a:spcPct val="40000"/>
              </a:spcBef>
              <a:buClr>
                <a:srgbClr val="0000FF"/>
              </a:buClr>
              <a:buFont typeface="Arial" pitchFamily="34" charset="0"/>
              <a:buChar char="•"/>
            </a:pPr>
            <a:r>
              <a:rPr lang="en-US" sz="2800" dirty="0" smtClean="0">
                <a:latin typeface="Arial" pitchFamily="34" charset="0"/>
              </a:rPr>
              <a:t>Animal Welfare Assurance</a:t>
            </a:r>
          </a:p>
          <a:p>
            <a:pPr>
              <a:lnSpc>
                <a:spcPct val="90000"/>
              </a:lnSpc>
              <a:spcBef>
                <a:spcPct val="40000"/>
              </a:spcBef>
              <a:buClr>
                <a:srgbClr val="0000FF"/>
              </a:buClr>
              <a:buFont typeface="Arial" pitchFamily="34" charset="0"/>
              <a:buChar char="•"/>
            </a:pPr>
            <a:r>
              <a:rPr lang="en-US" sz="2800" dirty="0" smtClean="0">
                <a:latin typeface="Arial" pitchFamily="34" charset="0"/>
              </a:rPr>
              <a:t>Institutional </a:t>
            </a:r>
            <a:r>
              <a:rPr lang="en-US" sz="2800" dirty="0" smtClean="0">
                <a:solidFill>
                  <a:srgbClr val="0000FF"/>
                </a:solidFill>
                <a:latin typeface="Arial" pitchFamily="34" charset="0"/>
              </a:rPr>
              <a:t>program</a:t>
            </a:r>
            <a:r>
              <a:rPr lang="en-US" sz="2800" dirty="0" smtClean="0">
                <a:latin typeface="Arial" pitchFamily="34" charset="0"/>
              </a:rPr>
              <a:t> of animal care and use</a:t>
            </a:r>
          </a:p>
          <a:p>
            <a:pPr>
              <a:lnSpc>
                <a:spcPct val="90000"/>
              </a:lnSpc>
              <a:spcBef>
                <a:spcPct val="40000"/>
              </a:spcBef>
              <a:buClr>
                <a:srgbClr val="0000FF"/>
              </a:buClr>
              <a:buFont typeface="Arial" pitchFamily="34" charset="0"/>
              <a:buChar char="•"/>
            </a:pPr>
            <a:r>
              <a:rPr lang="en-US" sz="2800" dirty="0" smtClean="0">
                <a:latin typeface="Arial" pitchFamily="34" charset="0"/>
              </a:rPr>
              <a:t>Institutional Animal Care and Use Committee </a:t>
            </a:r>
          </a:p>
          <a:p>
            <a:pPr>
              <a:lnSpc>
                <a:spcPct val="90000"/>
              </a:lnSpc>
              <a:spcBef>
                <a:spcPct val="40000"/>
              </a:spcBef>
              <a:buClr>
                <a:srgbClr val="0000FF"/>
              </a:buClr>
              <a:buFont typeface="Arial" pitchFamily="34" charset="0"/>
              <a:buChar char="•"/>
            </a:pPr>
            <a:r>
              <a:rPr lang="en-US" sz="2800" dirty="0" smtClean="0">
                <a:latin typeface="Arial" pitchFamily="34" charset="0"/>
              </a:rPr>
              <a:t>Self-regulation by institution</a:t>
            </a:r>
          </a:p>
          <a:p>
            <a:pPr>
              <a:lnSpc>
                <a:spcPct val="90000"/>
              </a:lnSpc>
              <a:spcBef>
                <a:spcPct val="40000"/>
              </a:spcBef>
              <a:buClr>
                <a:srgbClr val="0000FF"/>
              </a:buClr>
              <a:buFont typeface="Arial" pitchFamily="34" charset="0"/>
              <a:buChar char="•"/>
            </a:pPr>
            <a:r>
              <a:rPr lang="en-US" sz="2800" dirty="0" smtClean="0">
                <a:latin typeface="Arial" pitchFamily="34" charset="0"/>
              </a:rPr>
              <a:t>Requirements</a:t>
            </a:r>
          </a:p>
          <a:p>
            <a:pPr lvl="1">
              <a:lnSpc>
                <a:spcPct val="90000"/>
              </a:lnSpc>
              <a:spcBef>
                <a:spcPct val="40000"/>
              </a:spcBef>
              <a:buClr>
                <a:srgbClr val="0000FF"/>
              </a:buClr>
              <a:buFont typeface="Arial" pitchFamily="34" charset="0"/>
              <a:buChar char="•"/>
            </a:pPr>
            <a:r>
              <a:rPr lang="en-US" sz="2800" dirty="0" smtClean="0">
                <a:solidFill>
                  <a:srgbClr val="0000FF"/>
                </a:solidFill>
                <a:latin typeface="Arial" pitchFamily="34" charset="0"/>
              </a:rPr>
              <a:t>Record keeping – program and IACUC records</a:t>
            </a:r>
          </a:p>
          <a:p>
            <a:pPr lvl="1">
              <a:lnSpc>
                <a:spcPct val="90000"/>
              </a:lnSpc>
              <a:spcBef>
                <a:spcPct val="40000"/>
              </a:spcBef>
              <a:buClr>
                <a:srgbClr val="0000FF"/>
              </a:buClr>
              <a:buFont typeface="Arial" pitchFamily="34" charset="0"/>
              <a:buChar char="•"/>
            </a:pPr>
            <a:r>
              <a:rPr lang="en-US" sz="2800" dirty="0" smtClean="0">
                <a:solidFill>
                  <a:srgbClr val="0000FF"/>
                </a:solidFill>
                <a:latin typeface="Arial" pitchFamily="34" charset="0"/>
              </a:rPr>
              <a:t>Reporting – annual and non-compliance</a:t>
            </a:r>
          </a:p>
        </p:txBody>
      </p:sp>
      <p:graphicFrame>
        <p:nvGraphicFramePr>
          <p:cNvPr id="1026" name="Object 4"/>
          <p:cNvGraphicFramePr>
            <a:graphicFrameLocks noGrp="1" noChangeAspect="1"/>
          </p:cNvGraphicFramePr>
          <p:nvPr>
            <p:ph sz="half" idx="2"/>
            <p:extLst>
              <p:ext uri="{D42A27DB-BD31-4B8C-83A1-F6EECF244321}">
                <p14:modId xmlns:p14="http://schemas.microsoft.com/office/powerpoint/2010/main" val="1329085570"/>
              </p:ext>
            </p:extLst>
          </p:nvPr>
        </p:nvGraphicFramePr>
        <p:xfrm>
          <a:off x="6096000" y="1447800"/>
          <a:ext cx="2590800" cy="3902305"/>
        </p:xfrm>
        <a:graphic>
          <a:graphicData uri="http://schemas.openxmlformats.org/presentationml/2006/ole">
            <mc:AlternateContent xmlns:mc="http://schemas.openxmlformats.org/markup-compatibility/2006">
              <mc:Choice xmlns:v="urn:schemas-microsoft-com:vml" Requires="v">
                <p:oleObj spid="_x0000_s2169" name="Photo Editor Photo" r:id="rId4" imgW="16866667" imgH="25400000" progId="">
                  <p:embed/>
                </p:oleObj>
              </mc:Choice>
              <mc:Fallback>
                <p:oleObj name="Photo Editor Photo" r:id="rId4" imgW="16866667" imgH="25400000" progId="">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47800"/>
                        <a:ext cx="2590800" cy="39023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Line 5"/>
          <p:cNvSpPr>
            <a:spLocks noChangeShapeType="1"/>
          </p:cNvSpPr>
          <p:nvPr/>
        </p:nvSpPr>
        <p:spPr bwMode="auto">
          <a:xfrm>
            <a:off x="914400" y="7620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654670079"/>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3855"/>
            <a:ext cx="9372600" cy="1143000"/>
          </a:xfrm>
        </p:spPr>
        <p:txBody>
          <a:bodyPr/>
          <a:lstStyle/>
          <a:p>
            <a:pPr eaLnBrk="1" hangingPunct="1"/>
            <a:r>
              <a:rPr lang="en-US" sz="3600" b="0" dirty="0" smtClean="0">
                <a:solidFill>
                  <a:srgbClr val="FFC000"/>
                </a:solidFill>
              </a:rPr>
              <a:t>  </a:t>
            </a:r>
            <a:r>
              <a:rPr lang="en-US" sz="3600" b="0" dirty="0" smtClean="0">
                <a:solidFill>
                  <a:srgbClr val="0000FF"/>
                </a:solidFill>
              </a:rPr>
              <a:t>SCENARIO 3: Outcomes</a:t>
            </a:r>
          </a:p>
        </p:txBody>
      </p:sp>
      <p:sp>
        <p:nvSpPr>
          <p:cNvPr id="4" name="Content Placeholder 3"/>
          <p:cNvSpPr>
            <a:spLocks noGrp="1"/>
          </p:cNvSpPr>
          <p:nvPr>
            <p:ph idx="1"/>
          </p:nvPr>
        </p:nvSpPr>
        <p:spPr>
          <a:xfrm>
            <a:off x="152400" y="1143000"/>
            <a:ext cx="8839200" cy="5105400"/>
          </a:xfrm>
        </p:spPr>
        <p:txBody>
          <a:bodyPr/>
          <a:lstStyle/>
          <a:p>
            <a:pPr>
              <a:buNone/>
            </a:pPr>
            <a:r>
              <a:rPr lang="en-US" sz="3200" dirty="0" smtClean="0">
                <a:solidFill>
                  <a:schemeClr val="tx1"/>
                </a:solidFill>
              </a:rPr>
              <a:t>What are the requirements for the grant to allow the animal activities to proceed?</a:t>
            </a:r>
          </a:p>
          <a:p>
            <a:pPr lvl="2">
              <a:buNone/>
            </a:pPr>
            <a:endParaRPr lang="en-US" sz="2000" dirty="0" smtClean="0">
              <a:solidFill>
                <a:schemeClr val="tx1"/>
              </a:solidFill>
            </a:endParaRPr>
          </a:p>
          <a:p>
            <a:pPr marL="814387" indent="-457200">
              <a:buClr>
                <a:srgbClr val="0000FF"/>
              </a:buClr>
              <a:buAutoNum type="alphaUcPeriod"/>
            </a:pPr>
            <a:r>
              <a:rPr lang="en-US" dirty="0" smtClean="0">
                <a:solidFill>
                  <a:srgbClr val="0000FF"/>
                </a:solidFill>
              </a:rPr>
              <a:t>Complete VAS for Alpha Omega activity</a:t>
            </a:r>
          </a:p>
          <a:p>
            <a:pPr marL="814387" indent="-457200">
              <a:buClr>
                <a:srgbClr val="0000FF"/>
              </a:buClr>
              <a:buAutoNum type="alphaUcPeriod"/>
            </a:pPr>
            <a:r>
              <a:rPr lang="en-US" dirty="0" smtClean="0">
                <a:solidFill>
                  <a:srgbClr val="0000FF"/>
                </a:solidFill>
              </a:rPr>
              <a:t>List Alpha Omega as performance site</a:t>
            </a:r>
          </a:p>
          <a:p>
            <a:pPr marL="814387" indent="-457200">
              <a:buClr>
                <a:srgbClr val="0000FF"/>
              </a:buClr>
              <a:buAutoNum type="alphaUcPeriod"/>
            </a:pPr>
            <a:r>
              <a:rPr lang="en-US" dirty="0" smtClean="0">
                <a:solidFill>
                  <a:srgbClr val="0000FF"/>
                </a:solidFill>
              </a:rPr>
              <a:t>Both sites need an Assurance (domestic for Alpha Omega &amp; domestic or interinstitutional assurance for Research University) </a:t>
            </a:r>
          </a:p>
          <a:p>
            <a:pPr marL="814387" indent="-457200">
              <a:buClr>
                <a:srgbClr val="0000FF"/>
              </a:buClr>
              <a:buAutoNum type="alphaUcPeriod"/>
            </a:pPr>
            <a:r>
              <a:rPr lang="en-US" dirty="0" smtClean="0">
                <a:solidFill>
                  <a:srgbClr val="0000FF"/>
                </a:solidFill>
              </a:rPr>
              <a:t>IACUC approval from Alpha Omega or Research University, if RU has its own animal program</a:t>
            </a:r>
          </a:p>
          <a:p>
            <a:pPr marL="814387" indent="-457200">
              <a:buClr>
                <a:srgbClr val="0000FF"/>
              </a:buClr>
              <a:buAutoNum type="alphaUcPeriod"/>
            </a:pPr>
            <a:r>
              <a:rPr lang="en-US" dirty="0" smtClean="0">
                <a:solidFill>
                  <a:srgbClr val="0000FF"/>
                </a:solidFill>
              </a:rPr>
              <a:t>All of the above</a:t>
            </a:r>
          </a:p>
          <a:p>
            <a:pPr>
              <a:buNone/>
            </a:pPr>
            <a:endParaRPr lang="en-US" dirty="0">
              <a:solidFill>
                <a:srgbClr val="0000FF"/>
              </a:solidFill>
            </a:endParaRPr>
          </a:p>
        </p:txBody>
      </p:sp>
      <p:sp>
        <p:nvSpPr>
          <p:cNvPr id="5" name="Line 5"/>
          <p:cNvSpPr>
            <a:spLocks noChangeShapeType="1"/>
          </p:cNvSpPr>
          <p:nvPr/>
        </p:nvSpPr>
        <p:spPr bwMode="auto">
          <a:xfrm>
            <a:off x="914400" y="9144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182019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228600"/>
            <a:ext cx="7347045" cy="776288"/>
          </a:xfrm>
        </p:spPr>
        <p:txBody>
          <a:bodyPr/>
          <a:lstStyle/>
          <a:p>
            <a:pPr eaLnBrk="1" hangingPunct="1"/>
            <a:r>
              <a:rPr lang="en-US" sz="4000" b="0" dirty="0" smtClean="0">
                <a:solidFill>
                  <a:srgbClr val="0000FF"/>
                </a:solidFill>
                <a:latin typeface="Arial" pitchFamily="34" charset="0"/>
                <a:cs typeface="Arial" pitchFamily="34" charset="0"/>
              </a:rPr>
              <a:t>OLAW Educational Outreach</a:t>
            </a:r>
            <a:endParaRPr lang="en-US" dirty="0" smtClean="0">
              <a:solidFill>
                <a:srgbClr val="0000FF"/>
              </a:solidFill>
              <a:latin typeface="Arial" pitchFamily="34" charset="0"/>
              <a:cs typeface="Arial" pitchFamily="34" charset="0"/>
            </a:endParaRPr>
          </a:p>
        </p:txBody>
      </p:sp>
      <p:sp>
        <p:nvSpPr>
          <p:cNvPr id="35843" name="Rectangle 5"/>
          <p:cNvSpPr>
            <a:spLocks noChangeArrowheads="1"/>
          </p:cNvSpPr>
          <p:nvPr/>
        </p:nvSpPr>
        <p:spPr bwMode="auto">
          <a:xfrm>
            <a:off x="152400" y="1447800"/>
            <a:ext cx="8839200" cy="4825937"/>
          </a:xfrm>
          <a:prstGeom prst="rect">
            <a:avLst/>
          </a:prstGeom>
          <a:noFill/>
          <a:ln w="9525">
            <a:noFill/>
            <a:miter lim="800000"/>
            <a:headEnd/>
            <a:tailEnd/>
          </a:ln>
        </p:spPr>
        <p:txBody>
          <a:bodyPr wrap="square">
            <a:spAutoFit/>
          </a:bodyPr>
          <a:lstStyle/>
          <a:p>
            <a:pPr marL="457200" indent="-457200">
              <a:lnSpc>
                <a:spcPct val="90000"/>
              </a:lnSpc>
              <a:spcBef>
                <a:spcPct val="25000"/>
              </a:spcBef>
              <a:buClr>
                <a:srgbClr val="0000FF"/>
              </a:buClr>
              <a:buSzPct val="75000"/>
              <a:buFont typeface="Wingdings" pitchFamily="2" charset="2"/>
              <a:buChar char="§"/>
            </a:pPr>
            <a:r>
              <a:rPr lang="en-US" sz="2800" dirty="0">
                <a:solidFill>
                  <a:srgbClr val="0000FF"/>
                </a:solidFill>
              </a:rPr>
              <a:t>FAQs at </a:t>
            </a:r>
            <a:r>
              <a:rPr lang="en-US" sz="2800" b="1" dirty="0">
                <a:solidFill>
                  <a:srgbClr val="0000FF"/>
                </a:solidFill>
                <a:hlinkClick r:id="rId3"/>
              </a:rPr>
              <a:t>http://grants.nih.gov/grants/olaw/faqs.htm</a:t>
            </a:r>
            <a:endParaRPr lang="en-US" sz="2800" b="1" dirty="0">
              <a:solidFill>
                <a:srgbClr val="0000FF"/>
              </a:solidFill>
            </a:endParaRPr>
          </a:p>
          <a:p>
            <a:pPr>
              <a:lnSpc>
                <a:spcPct val="90000"/>
              </a:lnSpc>
              <a:spcBef>
                <a:spcPct val="25000"/>
              </a:spcBef>
              <a:buClr>
                <a:srgbClr val="0000FF"/>
              </a:buClr>
              <a:buSzPct val="75000"/>
            </a:pPr>
            <a:endParaRPr lang="en-US" sz="2400" b="1" dirty="0">
              <a:solidFill>
                <a:srgbClr val="0000FF"/>
              </a:solidFill>
            </a:endParaRPr>
          </a:p>
          <a:p>
            <a:pPr marL="457200" indent="-457200">
              <a:lnSpc>
                <a:spcPct val="90000"/>
              </a:lnSpc>
              <a:spcBef>
                <a:spcPct val="25000"/>
              </a:spcBef>
              <a:buClr>
                <a:srgbClr val="0000FF"/>
              </a:buClr>
              <a:buSzPct val="75000"/>
              <a:buFont typeface="Wingdings" pitchFamily="2" charset="2"/>
              <a:buChar char="§"/>
            </a:pPr>
            <a:r>
              <a:rPr lang="en-US" sz="2800" dirty="0" smtClean="0">
                <a:solidFill>
                  <a:srgbClr val="0000FF"/>
                </a:solidFill>
              </a:rPr>
              <a:t>OLAW online free quarterly webinars series:</a:t>
            </a:r>
          </a:p>
          <a:p>
            <a:pPr marL="914400" lvl="1" indent="-457200">
              <a:lnSpc>
                <a:spcPct val="90000"/>
              </a:lnSpc>
              <a:spcBef>
                <a:spcPct val="25000"/>
              </a:spcBef>
              <a:buClr>
                <a:srgbClr val="0000FF"/>
              </a:buClr>
              <a:buSzPct val="75000"/>
              <a:buFont typeface="Wingdings" pitchFamily="2" charset="2"/>
              <a:buChar char="§"/>
            </a:pPr>
            <a:r>
              <a:rPr lang="en-US" sz="2800" dirty="0" smtClean="0">
                <a:solidFill>
                  <a:srgbClr val="0000FF"/>
                </a:solidFill>
              </a:rPr>
              <a:t>OLAW </a:t>
            </a:r>
            <a:r>
              <a:rPr lang="en-US" sz="2800" dirty="0">
                <a:solidFill>
                  <a:srgbClr val="0000FF"/>
                </a:solidFill>
              </a:rPr>
              <a:t>Online </a:t>
            </a:r>
            <a:r>
              <a:rPr lang="en-US" sz="2800" b="1" dirty="0">
                <a:solidFill>
                  <a:srgbClr val="0000FF"/>
                </a:solidFill>
                <a:hlinkClick r:id="rId4"/>
              </a:rPr>
              <a:t>http://</a:t>
            </a:r>
            <a:r>
              <a:rPr lang="en-US" sz="2800" b="1" dirty="0" smtClean="0">
                <a:solidFill>
                  <a:srgbClr val="0000FF"/>
                </a:solidFill>
                <a:hlinkClick r:id="rId4"/>
              </a:rPr>
              <a:t>grants.nih.gov/grants/olaw/e-seminars.htm</a:t>
            </a:r>
            <a:endParaRPr lang="en-US" sz="2800" b="1" dirty="0" smtClean="0">
              <a:solidFill>
                <a:srgbClr val="0000FF"/>
              </a:solidFill>
            </a:endParaRPr>
          </a:p>
          <a:p>
            <a:pPr lvl="1">
              <a:lnSpc>
                <a:spcPct val="90000"/>
              </a:lnSpc>
              <a:spcBef>
                <a:spcPct val="25000"/>
              </a:spcBef>
              <a:buClr>
                <a:srgbClr val="0000FF"/>
              </a:buClr>
              <a:buSzPct val="75000"/>
            </a:pPr>
            <a:endParaRPr lang="en-US" sz="2800" b="1" dirty="0">
              <a:solidFill>
                <a:srgbClr val="0000FF"/>
              </a:solidFill>
            </a:endParaRPr>
          </a:p>
          <a:p>
            <a:pPr marL="914400" lvl="1" indent="-457200">
              <a:lnSpc>
                <a:spcPct val="90000"/>
              </a:lnSpc>
              <a:spcBef>
                <a:spcPct val="25000"/>
              </a:spcBef>
              <a:buClr>
                <a:srgbClr val="0000FF"/>
              </a:buClr>
              <a:buSzPct val="75000"/>
              <a:buFont typeface="Wingdings" pitchFamily="2" charset="2"/>
              <a:buChar char="§"/>
            </a:pPr>
            <a:r>
              <a:rPr lang="en-US" sz="2800" dirty="0" smtClean="0">
                <a:solidFill>
                  <a:srgbClr val="0000FF"/>
                </a:solidFill>
              </a:rPr>
              <a:t>Recordings of </a:t>
            </a:r>
            <a:r>
              <a:rPr lang="en-US" sz="2800" dirty="0">
                <a:solidFill>
                  <a:srgbClr val="0000FF"/>
                </a:solidFill>
              </a:rPr>
              <a:t>past webinars </a:t>
            </a:r>
            <a:r>
              <a:rPr lang="en-US" sz="2800" b="1" dirty="0">
                <a:solidFill>
                  <a:srgbClr val="0000FF"/>
                </a:solidFill>
                <a:hlinkClick r:id="rId5"/>
              </a:rPr>
              <a:t>http://</a:t>
            </a:r>
            <a:r>
              <a:rPr lang="en-US" sz="2800" b="1" dirty="0" smtClean="0">
                <a:solidFill>
                  <a:srgbClr val="0000FF"/>
                </a:solidFill>
                <a:hlinkClick r:id="rId5"/>
              </a:rPr>
              <a:t>grants.nih.gov/grants/olaw/educational_resources.htm</a:t>
            </a:r>
            <a:endParaRPr lang="en-US" sz="2800" b="1" dirty="0">
              <a:solidFill>
                <a:srgbClr val="0000FF"/>
              </a:solidFill>
            </a:endParaRPr>
          </a:p>
        </p:txBody>
      </p:sp>
      <p:sp>
        <p:nvSpPr>
          <p:cNvPr id="6" name="Line 5"/>
          <p:cNvSpPr>
            <a:spLocks noChangeShapeType="1"/>
          </p:cNvSpPr>
          <p:nvPr/>
        </p:nvSpPr>
        <p:spPr bwMode="auto">
          <a:xfrm>
            <a:off x="12192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4254500"/>
            <a:ext cx="2076450" cy="914400"/>
          </a:xfrm>
          <a:prstGeom prst="rect">
            <a:avLst/>
          </a:prstGeom>
        </p:spPr>
      </p:pic>
    </p:spTree>
    <p:extLst>
      <p:ext uri="{BB962C8B-B14F-4D97-AF65-F5344CB8AC3E}">
        <p14:creationId xmlns:p14="http://schemas.microsoft.com/office/powerpoint/2010/main" val="74727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228600"/>
            <a:ext cx="7347045" cy="776288"/>
          </a:xfrm>
        </p:spPr>
        <p:txBody>
          <a:bodyPr/>
          <a:lstStyle/>
          <a:p>
            <a:pPr eaLnBrk="1" hangingPunct="1"/>
            <a:r>
              <a:rPr lang="en-US" sz="4000" b="0" dirty="0" smtClean="0">
                <a:solidFill>
                  <a:srgbClr val="0000FF"/>
                </a:solidFill>
                <a:latin typeface="Arial" pitchFamily="34" charset="0"/>
                <a:cs typeface="Arial" pitchFamily="34" charset="0"/>
              </a:rPr>
              <a:t>Contacting OLAW</a:t>
            </a:r>
            <a:endParaRPr lang="en-US" dirty="0" smtClean="0">
              <a:solidFill>
                <a:srgbClr val="0000FF"/>
              </a:solidFill>
              <a:latin typeface="Arial" pitchFamily="34" charset="0"/>
              <a:cs typeface="Arial" pitchFamily="34" charset="0"/>
            </a:endParaRPr>
          </a:p>
        </p:txBody>
      </p:sp>
      <p:sp>
        <p:nvSpPr>
          <p:cNvPr id="35843" name="Rectangle 5"/>
          <p:cNvSpPr>
            <a:spLocks noChangeArrowheads="1"/>
          </p:cNvSpPr>
          <p:nvPr/>
        </p:nvSpPr>
        <p:spPr bwMode="auto">
          <a:xfrm>
            <a:off x="381000" y="1219200"/>
            <a:ext cx="6858000" cy="5115246"/>
          </a:xfrm>
          <a:prstGeom prst="rect">
            <a:avLst/>
          </a:prstGeom>
          <a:noFill/>
          <a:ln w="9525">
            <a:noFill/>
            <a:miter lim="800000"/>
            <a:headEnd/>
            <a:tailEnd/>
          </a:ln>
        </p:spPr>
        <p:txBody>
          <a:bodyPr wrap="square">
            <a:spAutoFit/>
          </a:bodyPr>
          <a:lstStyle/>
          <a:p>
            <a:pPr marL="457200" indent="-457200">
              <a:lnSpc>
                <a:spcPct val="90000"/>
              </a:lnSpc>
              <a:spcBef>
                <a:spcPct val="25000"/>
              </a:spcBef>
              <a:buClr>
                <a:srgbClr val="0000FF"/>
              </a:buClr>
              <a:buSzPct val="75000"/>
              <a:buFont typeface="Wingdings" pitchFamily="2" charset="2"/>
              <a:buChar char="§"/>
            </a:pPr>
            <a:r>
              <a:rPr lang="en-US" sz="2800" dirty="0">
                <a:solidFill>
                  <a:srgbClr val="0000FF"/>
                </a:solidFill>
              </a:rPr>
              <a:t>OLAW: </a:t>
            </a:r>
            <a:r>
              <a:rPr lang="en-US" sz="2800" dirty="0" smtClean="0">
                <a:solidFill>
                  <a:srgbClr val="0000FF"/>
                </a:solidFill>
              </a:rPr>
              <a:t>301-496-7163</a:t>
            </a:r>
            <a:endParaRPr lang="en-US" sz="2800" dirty="0">
              <a:solidFill>
                <a:srgbClr val="0000FF"/>
              </a:solidFill>
            </a:endParaRPr>
          </a:p>
          <a:p>
            <a:pPr lvl="2">
              <a:lnSpc>
                <a:spcPct val="90000"/>
              </a:lnSpc>
              <a:spcBef>
                <a:spcPct val="25000"/>
              </a:spcBef>
              <a:buClr>
                <a:srgbClr val="0000FF"/>
              </a:buClr>
              <a:buSzPct val="75000"/>
            </a:pPr>
            <a:r>
              <a:rPr lang="en-US" sz="2800" b="1" dirty="0" smtClean="0">
                <a:solidFill>
                  <a:srgbClr val="0000FF"/>
                </a:solidFill>
                <a:hlinkClick r:id="rId3"/>
              </a:rPr>
              <a:t>olaw@od.nih.gov</a:t>
            </a:r>
            <a:endParaRPr lang="en-US" sz="2800" b="1" dirty="0" smtClean="0">
              <a:solidFill>
                <a:srgbClr val="0000FF"/>
              </a:solidFill>
            </a:endParaRPr>
          </a:p>
          <a:p>
            <a:pPr>
              <a:lnSpc>
                <a:spcPct val="90000"/>
              </a:lnSpc>
              <a:spcBef>
                <a:spcPct val="25000"/>
              </a:spcBef>
              <a:buClr>
                <a:srgbClr val="0000FF"/>
              </a:buClr>
              <a:buSzPct val="75000"/>
            </a:pPr>
            <a:endParaRPr lang="en-US" sz="2400" b="1" dirty="0">
              <a:solidFill>
                <a:srgbClr val="0000FF"/>
              </a:solidFill>
            </a:endParaRPr>
          </a:p>
          <a:p>
            <a:pPr marL="457200" indent="-457200">
              <a:lnSpc>
                <a:spcPct val="90000"/>
              </a:lnSpc>
              <a:spcBef>
                <a:spcPct val="25000"/>
              </a:spcBef>
              <a:buClr>
                <a:srgbClr val="0000FF"/>
              </a:buClr>
              <a:buSzPct val="75000"/>
              <a:buFont typeface="Wingdings" pitchFamily="2" charset="2"/>
              <a:buChar char="§"/>
            </a:pPr>
            <a:r>
              <a:rPr lang="en-US" sz="2800" dirty="0">
                <a:solidFill>
                  <a:srgbClr val="0000FF"/>
                </a:solidFill>
              </a:rPr>
              <a:t>Division of Policy and </a:t>
            </a:r>
            <a:r>
              <a:rPr lang="en-US" sz="2800" dirty="0" smtClean="0">
                <a:solidFill>
                  <a:srgbClr val="0000FF"/>
                </a:solidFill>
              </a:rPr>
              <a:t>Education</a:t>
            </a:r>
            <a:endParaRPr lang="en-US" sz="2800" dirty="0">
              <a:solidFill>
                <a:srgbClr val="0000FF"/>
              </a:solidFill>
            </a:endParaRPr>
          </a:p>
          <a:p>
            <a:pPr lvl="2">
              <a:lnSpc>
                <a:spcPct val="90000"/>
              </a:lnSpc>
              <a:spcBef>
                <a:spcPct val="25000"/>
              </a:spcBef>
              <a:buClr>
                <a:srgbClr val="0000FF"/>
              </a:buClr>
              <a:buSzPct val="75000"/>
            </a:pPr>
            <a:r>
              <a:rPr lang="en-US" sz="2800" b="1" dirty="0" smtClean="0">
                <a:solidFill>
                  <a:srgbClr val="0000FF"/>
                </a:solidFill>
                <a:hlinkClick r:id="rId4"/>
              </a:rPr>
              <a:t>olawdpe@mail.nih.gov</a:t>
            </a:r>
            <a:endParaRPr lang="en-US" sz="2800" b="1" dirty="0" smtClean="0">
              <a:solidFill>
                <a:srgbClr val="0000FF"/>
              </a:solidFill>
            </a:endParaRPr>
          </a:p>
          <a:p>
            <a:pPr>
              <a:lnSpc>
                <a:spcPct val="90000"/>
              </a:lnSpc>
              <a:spcBef>
                <a:spcPct val="25000"/>
              </a:spcBef>
              <a:buClr>
                <a:srgbClr val="0000FF"/>
              </a:buClr>
              <a:buSzPct val="75000"/>
            </a:pPr>
            <a:endParaRPr lang="en-US" sz="2400" b="1" dirty="0">
              <a:solidFill>
                <a:srgbClr val="0000FF"/>
              </a:solidFill>
            </a:endParaRPr>
          </a:p>
          <a:p>
            <a:pPr marL="457200" indent="-457200">
              <a:lnSpc>
                <a:spcPct val="90000"/>
              </a:lnSpc>
              <a:spcBef>
                <a:spcPct val="25000"/>
              </a:spcBef>
              <a:buClr>
                <a:srgbClr val="0000FF"/>
              </a:buClr>
              <a:buSzPct val="75000"/>
              <a:buFont typeface="Wingdings" pitchFamily="2" charset="2"/>
              <a:buChar char="§"/>
            </a:pPr>
            <a:r>
              <a:rPr lang="en-US" sz="2800" dirty="0">
                <a:solidFill>
                  <a:srgbClr val="0000FF"/>
                </a:solidFill>
              </a:rPr>
              <a:t>Division of Assurances</a:t>
            </a:r>
            <a:br>
              <a:rPr lang="en-US" sz="2800" dirty="0">
                <a:solidFill>
                  <a:srgbClr val="0000FF"/>
                </a:solidFill>
              </a:rPr>
            </a:br>
            <a:r>
              <a:rPr lang="en-US" sz="2800" b="1" dirty="0">
                <a:solidFill>
                  <a:srgbClr val="0000FF"/>
                </a:solidFill>
              </a:rPr>
              <a:t>	</a:t>
            </a:r>
            <a:r>
              <a:rPr lang="en-US" sz="2800" b="1" dirty="0" smtClean="0">
                <a:solidFill>
                  <a:srgbClr val="0000FF"/>
                </a:solidFill>
                <a:hlinkClick r:id="rId5"/>
              </a:rPr>
              <a:t>assurances.olaw@od.nih.gov</a:t>
            </a:r>
            <a:endParaRPr lang="en-US" sz="2800" b="1" dirty="0" smtClean="0">
              <a:solidFill>
                <a:srgbClr val="0000FF"/>
              </a:solidFill>
            </a:endParaRPr>
          </a:p>
          <a:p>
            <a:pPr>
              <a:lnSpc>
                <a:spcPct val="90000"/>
              </a:lnSpc>
              <a:spcBef>
                <a:spcPct val="25000"/>
              </a:spcBef>
              <a:buClr>
                <a:srgbClr val="0000FF"/>
              </a:buClr>
              <a:buSzPct val="75000"/>
            </a:pPr>
            <a:endParaRPr lang="en-US" sz="2400" b="1" dirty="0">
              <a:solidFill>
                <a:srgbClr val="0000FF"/>
              </a:solidFill>
            </a:endParaRPr>
          </a:p>
          <a:p>
            <a:pPr marL="457200" indent="-457200">
              <a:lnSpc>
                <a:spcPct val="90000"/>
              </a:lnSpc>
              <a:spcBef>
                <a:spcPct val="25000"/>
              </a:spcBef>
              <a:buClr>
                <a:srgbClr val="0000FF"/>
              </a:buClr>
              <a:buSzPct val="75000"/>
              <a:buFont typeface="Wingdings" pitchFamily="2" charset="2"/>
              <a:buChar char="§"/>
            </a:pPr>
            <a:r>
              <a:rPr lang="en-US" sz="2800" dirty="0">
                <a:solidFill>
                  <a:srgbClr val="0000FF"/>
                </a:solidFill>
              </a:rPr>
              <a:t>Division of Compliance </a:t>
            </a:r>
            <a:r>
              <a:rPr lang="en-US" sz="2800" dirty="0" smtClean="0">
                <a:solidFill>
                  <a:srgbClr val="0000FF"/>
                </a:solidFill>
              </a:rPr>
              <a:t>Oversight</a:t>
            </a:r>
            <a:endParaRPr lang="en-US" sz="2800" dirty="0">
              <a:solidFill>
                <a:srgbClr val="0000FF"/>
              </a:solidFill>
            </a:endParaRPr>
          </a:p>
          <a:p>
            <a:pPr lvl="2">
              <a:lnSpc>
                <a:spcPct val="90000"/>
              </a:lnSpc>
              <a:spcBef>
                <a:spcPct val="25000"/>
              </a:spcBef>
              <a:buClr>
                <a:srgbClr val="0000FF"/>
              </a:buClr>
              <a:buSzPct val="75000"/>
            </a:pPr>
            <a:r>
              <a:rPr lang="en-US" sz="2800" b="1" dirty="0" smtClean="0">
                <a:solidFill>
                  <a:srgbClr val="0000FF"/>
                </a:solidFill>
                <a:hlinkClick r:id="rId6"/>
              </a:rPr>
              <a:t>olawdco@mail.nih.gov</a:t>
            </a:r>
            <a:endParaRPr lang="en-US" sz="2800" b="1" dirty="0">
              <a:solidFill>
                <a:srgbClr val="0000FF"/>
              </a:solidFill>
            </a:endParaRPr>
          </a:p>
        </p:txBody>
      </p:sp>
      <p:pic>
        <p:nvPicPr>
          <p:cNvPr id="5" name="Picture 4" descr="http://www.sextonpestcontrol.com/uimages/pest-images/house-mouse.jpg"/>
          <p:cNvPicPr>
            <a:picLocks noChangeAspect="1" noChangeArrowheads="1"/>
          </p:cNvPicPr>
          <p:nvPr/>
        </p:nvPicPr>
        <p:blipFill>
          <a:blip r:embed="rId7"/>
          <a:srcRect/>
          <a:stretch>
            <a:fillRect/>
          </a:stretch>
        </p:blipFill>
        <p:spPr bwMode="auto">
          <a:xfrm>
            <a:off x="6781800" y="3962400"/>
            <a:ext cx="2133600" cy="2133600"/>
          </a:xfrm>
          <a:prstGeom prst="rect">
            <a:avLst/>
          </a:prstGeom>
          <a:noFill/>
        </p:spPr>
      </p:pic>
      <p:sp>
        <p:nvSpPr>
          <p:cNvPr id="6" name="Line 5"/>
          <p:cNvSpPr>
            <a:spLocks noChangeShapeType="1"/>
          </p:cNvSpPr>
          <p:nvPr/>
        </p:nvSpPr>
        <p:spPr bwMode="auto">
          <a:xfrm>
            <a:off x="1219200" y="9906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6294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idx="4294967295"/>
          </p:nvPr>
        </p:nvSpPr>
        <p:spPr>
          <a:xfrm>
            <a:off x="457200" y="0"/>
            <a:ext cx="8305800" cy="1143000"/>
          </a:xfrm>
        </p:spPr>
        <p:txBody>
          <a:bodyPr/>
          <a:lstStyle/>
          <a:p>
            <a:pPr algn="l"/>
            <a:r>
              <a:rPr lang="en-US" sz="4000" dirty="0" smtClean="0">
                <a:solidFill>
                  <a:srgbClr val="0000FF"/>
                </a:solidFill>
                <a:latin typeface="Arial" pitchFamily="34" charset="0"/>
                <a:cs typeface="Arial" pitchFamily="34" charset="0"/>
              </a:rPr>
              <a:t>Questions? Please Ask!</a:t>
            </a:r>
            <a:endParaRPr lang="en-US" sz="4000" dirty="0">
              <a:solidFill>
                <a:srgbClr val="0000FF"/>
              </a:solidFill>
              <a:latin typeface="Arial" pitchFamily="34" charset="0"/>
              <a:cs typeface="Arial" pitchFamily="34" charset="0"/>
            </a:endParaRPr>
          </a:p>
        </p:txBody>
      </p:sp>
      <p:graphicFrame>
        <p:nvGraphicFramePr>
          <p:cNvPr id="144387" name="Object 3"/>
          <p:cNvGraphicFramePr>
            <a:graphicFrameLocks noGrp="1" noChangeAspect="1"/>
          </p:cNvGraphicFramePr>
          <p:nvPr>
            <p:ph idx="4294967295"/>
          </p:nvPr>
        </p:nvGraphicFramePr>
        <p:xfrm>
          <a:off x="3124200" y="1600200"/>
          <a:ext cx="5486400" cy="3810000"/>
        </p:xfrm>
        <a:graphic>
          <a:graphicData uri="http://schemas.openxmlformats.org/presentationml/2006/ole">
            <mc:AlternateContent xmlns:mc="http://schemas.openxmlformats.org/markup-compatibility/2006">
              <mc:Choice xmlns:v="urn:schemas-microsoft-com:vml" Requires="v">
                <p:oleObj spid="_x0000_s5217" name="Photo Editor Photo" r:id="rId4" imgW="7020905" imgH="4676190" progId="">
                  <p:embed/>
                </p:oleObj>
              </mc:Choice>
              <mc:Fallback>
                <p:oleObj name="Photo Editor Photo" r:id="rId4" imgW="7020905" imgH="4676190" progId="">
                  <p:embed/>
                  <p:pic>
                    <p:nvPicPr>
                      <p:cNvPr id="0" name="Picture 5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600200"/>
                        <a:ext cx="5486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4388" name="Rectangle 4"/>
          <p:cNvSpPr>
            <a:spLocks noChangeArrowheads="1"/>
          </p:cNvSpPr>
          <p:nvPr/>
        </p:nvSpPr>
        <p:spPr bwMode="auto">
          <a:xfrm>
            <a:off x="1371600" y="5638800"/>
            <a:ext cx="6094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800" b="1" dirty="0">
                <a:solidFill>
                  <a:srgbClr val="0000FF"/>
                </a:solidFill>
                <a:ea typeface="ＭＳ Ｐゴシック" pitchFamily="28" charset="-128"/>
              </a:rPr>
              <a:t>OLAW Website: http://olaw.nih.gov</a:t>
            </a:r>
          </a:p>
        </p:txBody>
      </p:sp>
      <p:sp>
        <p:nvSpPr>
          <p:cNvPr id="144389" name="Rectangle 5"/>
          <p:cNvSpPr>
            <a:spLocks noChangeArrowheads="1"/>
          </p:cNvSpPr>
          <p:nvPr/>
        </p:nvSpPr>
        <p:spPr bwMode="auto">
          <a:xfrm>
            <a:off x="304800" y="1524000"/>
            <a:ext cx="2535238" cy="356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1"/>
              </a:buClr>
            </a:pPr>
            <a:r>
              <a:rPr lang="en-US" sz="2400" b="1" dirty="0" smtClean="0">
                <a:solidFill>
                  <a:schemeClr val="tx1"/>
                </a:solidFill>
                <a:ea typeface="ＭＳ Ｐゴシック" pitchFamily="28" charset="-128"/>
              </a:rPr>
              <a:t>ListServ </a:t>
            </a:r>
            <a:r>
              <a:rPr lang="en-US" sz="2400" b="1" dirty="0">
                <a:solidFill>
                  <a:schemeClr val="tx1"/>
                </a:solidFill>
                <a:ea typeface="ＭＳ Ｐゴシック" pitchFamily="28" charset="-128"/>
              </a:rPr>
              <a:t>or </a:t>
            </a:r>
            <a:endParaRPr lang="en-US" sz="2400" b="1" dirty="0" smtClean="0">
              <a:solidFill>
                <a:schemeClr val="tx1"/>
              </a:solidFill>
              <a:ea typeface="ＭＳ Ｐゴシック" pitchFamily="28" charset="-128"/>
            </a:endParaRPr>
          </a:p>
          <a:p>
            <a:pPr>
              <a:spcBef>
                <a:spcPct val="20000"/>
              </a:spcBef>
              <a:buClr>
                <a:schemeClr val="tx1"/>
              </a:buClr>
            </a:pPr>
            <a:r>
              <a:rPr lang="en-US" sz="2400" b="1" dirty="0" smtClean="0">
                <a:solidFill>
                  <a:schemeClr val="tx1"/>
                </a:solidFill>
                <a:ea typeface="ＭＳ Ｐゴシック" pitchFamily="28" charset="-128"/>
              </a:rPr>
              <a:t>RSS </a:t>
            </a:r>
            <a:r>
              <a:rPr lang="en-US" sz="2400" b="1" dirty="0">
                <a:solidFill>
                  <a:schemeClr val="tx1"/>
                </a:solidFill>
                <a:ea typeface="ＭＳ Ｐゴシック" pitchFamily="28" charset="-128"/>
              </a:rPr>
              <a:t>Feed: </a:t>
            </a:r>
            <a:endParaRPr lang="en-US" sz="2400" b="1" dirty="0" smtClean="0">
              <a:solidFill>
                <a:schemeClr val="tx1"/>
              </a:solidFill>
              <a:ea typeface="ＭＳ Ｐゴシック" pitchFamily="28" charset="-128"/>
            </a:endParaRPr>
          </a:p>
          <a:p>
            <a:pPr>
              <a:spcBef>
                <a:spcPct val="20000"/>
              </a:spcBef>
              <a:buClr>
                <a:schemeClr val="tx1"/>
              </a:buClr>
            </a:pPr>
            <a:r>
              <a:rPr lang="en-US" sz="2400" dirty="0" smtClean="0">
                <a:solidFill>
                  <a:schemeClr val="tx1"/>
                </a:solidFill>
                <a:ea typeface="ＭＳ Ｐゴシック" pitchFamily="28" charset="-128"/>
              </a:rPr>
              <a:t>Subscribe </a:t>
            </a:r>
            <a:r>
              <a:rPr lang="en-US" sz="2400" dirty="0">
                <a:solidFill>
                  <a:schemeClr val="tx1"/>
                </a:solidFill>
                <a:ea typeface="ＭＳ Ｐゴシック" pitchFamily="28" charset="-128"/>
              </a:rPr>
              <a:t>through </a:t>
            </a:r>
            <a:r>
              <a:rPr lang="en-US" sz="2400" dirty="0" smtClean="0">
                <a:solidFill>
                  <a:schemeClr val="tx1"/>
                </a:solidFill>
                <a:ea typeface="ＭＳ Ｐゴシック" pitchFamily="28" charset="-128"/>
              </a:rPr>
              <a:t>the OLAW </a:t>
            </a:r>
            <a:r>
              <a:rPr lang="en-US" sz="2400" dirty="0">
                <a:solidFill>
                  <a:schemeClr val="tx1"/>
                </a:solidFill>
                <a:ea typeface="ＭＳ Ｐゴシック" pitchFamily="28" charset="-128"/>
              </a:rPr>
              <a:t>webpage </a:t>
            </a:r>
            <a:br>
              <a:rPr lang="en-US" sz="2400" dirty="0">
                <a:solidFill>
                  <a:schemeClr val="tx1"/>
                </a:solidFill>
                <a:ea typeface="ＭＳ Ｐゴシック" pitchFamily="28" charset="-128"/>
              </a:rPr>
            </a:br>
            <a:r>
              <a:rPr lang="en-US" sz="2400" dirty="0">
                <a:solidFill>
                  <a:schemeClr val="tx1"/>
                </a:solidFill>
                <a:ea typeface="ＭＳ Ｐゴシック" pitchFamily="28" charset="-128"/>
              </a:rPr>
              <a:t>for current announcements, notices, policy interpretations. </a:t>
            </a:r>
          </a:p>
        </p:txBody>
      </p:sp>
      <p:sp>
        <p:nvSpPr>
          <p:cNvPr id="6" name="Line 5"/>
          <p:cNvSpPr>
            <a:spLocks noChangeShapeType="1"/>
          </p:cNvSpPr>
          <p:nvPr/>
        </p:nvSpPr>
        <p:spPr bwMode="auto">
          <a:xfrm>
            <a:off x="990600" y="948267"/>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1897110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28600"/>
            <a:ext cx="8839200" cy="914400"/>
          </a:xfrm>
        </p:spPr>
        <p:txBody>
          <a:bodyPr/>
          <a:lstStyle/>
          <a:p>
            <a:r>
              <a:rPr lang="en-US" sz="3600" b="0" dirty="0">
                <a:solidFill>
                  <a:srgbClr val="0000FF"/>
                </a:solidFill>
              </a:rPr>
              <a:t>PHS Policy Applicability</a:t>
            </a:r>
          </a:p>
        </p:txBody>
      </p:sp>
      <p:sp>
        <p:nvSpPr>
          <p:cNvPr id="67587" name="Rectangle 3"/>
          <p:cNvSpPr>
            <a:spLocks noGrp="1" noChangeArrowheads="1"/>
          </p:cNvSpPr>
          <p:nvPr>
            <p:ph type="body" idx="1"/>
          </p:nvPr>
        </p:nvSpPr>
        <p:spPr>
          <a:xfrm>
            <a:off x="152400" y="1447800"/>
            <a:ext cx="8229600" cy="4324350"/>
          </a:xfrm>
        </p:spPr>
        <p:txBody>
          <a:bodyPr/>
          <a:lstStyle/>
          <a:p>
            <a:pPr>
              <a:buClr>
                <a:srgbClr val="0000FF"/>
              </a:buClr>
              <a:buFont typeface="Arial" pitchFamily="34" charset="0"/>
              <a:buChar char="•"/>
            </a:pPr>
            <a:r>
              <a:rPr lang="en-US" sz="2800" dirty="0">
                <a:solidFill>
                  <a:schemeClr val="tx1"/>
                </a:solidFill>
              </a:rPr>
              <a:t>Applicable to all PHS-conducted or supported activities involving animals</a:t>
            </a:r>
          </a:p>
          <a:p>
            <a:pPr>
              <a:buClr>
                <a:srgbClr val="0000FF"/>
              </a:buClr>
              <a:buFont typeface="Arial" pitchFamily="34" charset="0"/>
              <a:buChar char="•"/>
            </a:pPr>
            <a:r>
              <a:rPr lang="en-US" sz="2800" dirty="0">
                <a:solidFill>
                  <a:schemeClr val="tx1"/>
                </a:solidFill>
              </a:rPr>
              <a:t>Animal- any live vertebrate animal used or intended for use in research, training, experimentation, biological testing</a:t>
            </a:r>
          </a:p>
          <a:p>
            <a:pPr>
              <a:buClr>
                <a:srgbClr val="0000FF"/>
              </a:buClr>
              <a:buFont typeface="Arial" pitchFamily="34" charset="0"/>
              <a:buChar char="•"/>
            </a:pPr>
            <a:r>
              <a:rPr lang="en-US" sz="2800" dirty="0">
                <a:solidFill>
                  <a:schemeClr val="tx1"/>
                </a:solidFill>
              </a:rPr>
              <a:t>PHS agencies- CDC, FDA, NIH</a:t>
            </a:r>
          </a:p>
        </p:txBody>
      </p:sp>
      <p:sp>
        <p:nvSpPr>
          <p:cNvPr id="4" name="Line 5"/>
          <p:cNvSpPr>
            <a:spLocks noChangeShapeType="1"/>
          </p:cNvSpPr>
          <p:nvPr/>
        </p:nvSpPr>
        <p:spPr bwMode="auto">
          <a:xfrm>
            <a:off x="381000" y="1066800"/>
            <a:ext cx="7315200"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378464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2649538" y="67252"/>
            <a:ext cx="7731125" cy="1176337"/>
          </a:xfrm>
        </p:spPr>
        <p:txBody>
          <a:bodyPr/>
          <a:lstStyle/>
          <a:p>
            <a:pPr eaLnBrk="1" hangingPunct="1">
              <a:defRPr/>
            </a:pPr>
            <a:r>
              <a:rPr lang="en-US" sz="4400" b="0" dirty="0" smtClean="0">
                <a:solidFill>
                  <a:srgbClr val="0000FF"/>
                </a:solidFill>
              </a:rPr>
              <a:t>PHS Policy</a:t>
            </a:r>
            <a:endParaRPr lang="en-US" sz="4400" b="0" dirty="0">
              <a:solidFill>
                <a:srgbClr val="0000FF"/>
              </a:solidFill>
            </a:endParaRPr>
          </a:p>
        </p:txBody>
      </p:sp>
      <p:sp>
        <p:nvSpPr>
          <p:cNvPr id="334851" name="Rectangle 3"/>
          <p:cNvSpPr>
            <a:spLocks noGrp="1" noChangeArrowheads="1"/>
          </p:cNvSpPr>
          <p:nvPr>
            <p:ph type="body" sz="half" idx="1"/>
          </p:nvPr>
        </p:nvSpPr>
        <p:spPr>
          <a:xfrm>
            <a:off x="2057400" y="1066800"/>
            <a:ext cx="4800600" cy="4530725"/>
          </a:xfrm>
        </p:spPr>
        <p:txBody>
          <a:bodyPr/>
          <a:lstStyle/>
          <a:p>
            <a:pPr algn="ctr" eaLnBrk="1" hangingPunct="1">
              <a:spcBef>
                <a:spcPts val="1200"/>
              </a:spcBef>
              <a:spcAft>
                <a:spcPts val="600"/>
              </a:spcAft>
              <a:buFont typeface="Wingdings" pitchFamily="2" charset="2"/>
              <a:buNone/>
              <a:defRPr/>
            </a:pPr>
            <a:r>
              <a:rPr lang="en-US" b="1" dirty="0" smtClean="0">
                <a:solidFill>
                  <a:schemeClr val="tx2"/>
                </a:solidFill>
              </a:rPr>
              <a:t>     </a:t>
            </a:r>
            <a:r>
              <a:rPr lang="en-US" sz="2800" b="1" dirty="0" smtClean="0"/>
              <a:t>Animal is defined as: </a:t>
            </a:r>
            <a:endParaRPr lang="en-US" sz="2800" b="1" dirty="0"/>
          </a:p>
          <a:p>
            <a:pPr algn="ctr" eaLnBrk="1" hangingPunct="1">
              <a:spcBef>
                <a:spcPts val="1200"/>
              </a:spcBef>
              <a:spcAft>
                <a:spcPts val="600"/>
              </a:spcAft>
              <a:buFont typeface="Wingdings" pitchFamily="2" charset="2"/>
              <a:buNone/>
              <a:defRPr/>
            </a:pPr>
            <a:r>
              <a:rPr lang="en-US" sz="2800" dirty="0" smtClean="0"/>
              <a:t>    “</a:t>
            </a:r>
            <a:r>
              <a:rPr lang="en-US" sz="2800" i="1" dirty="0"/>
              <a:t>any live vertebrate animal used or intended for use in research, research training, experimentation, or biological testing or for related purposes”.</a:t>
            </a:r>
            <a:r>
              <a:rPr lang="en-US" sz="2800" dirty="0"/>
              <a:t> </a:t>
            </a:r>
          </a:p>
        </p:txBody>
      </p:sp>
      <p:pic>
        <p:nvPicPr>
          <p:cNvPr id="8196" name="Picture 4" descr="Irish Cows"/>
          <p:cNvPicPr>
            <a:picLocks noGrp="1" noChangeAspect="1" noChangeArrowheads="1"/>
          </p:cNvPicPr>
          <p:nvPr>
            <p:ph sz="half" idx="2"/>
          </p:nvPr>
        </p:nvPicPr>
        <p:blipFill>
          <a:blip r:embed="rId3"/>
          <a:srcRect/>
          <a:stretch>
            <a:fillRect/>
          </a:stretch>
        </p:blipFill>
        <p:spPr>
          <a:xfrm>
            <a:off x="457200" y="457200"/>
            <a:ext cx="1930400" cy="1447800"/>
          </a:xfrm>
        </p:spPr>
      </p:pic>
      <p:pic>
        <p:nvPicPr>
          <p:cNvPr id="8197" name="Picture 7" descr="http://t2.gstatic.com/images?q=tbn:ANd9GcRX16tGJ6d-jbL4Pkjw29BxUXLxMuD_mkqCmWNvyR2cwc_CSZxOCrZSWxmbOA"/>
          <p:cNvPicPr>
            <a:picLocks noChangeAspect="1" noChangeArrowheads="1"/>
          </p:cNvPicPr>
          <p:nvPr/>
        </p:nvPicPr>
        <p:blipFill>
          <a:blip r:embed="rId4"/>
          <a:srcRect/>
          <a:stretch>
            <a:fillRect/>
          </a:stretch>
        </p:blipFill>
        <p:spPr bwMode="auto">
          <a:xfrm>
            <a:off x="3352800" y="4876800"/>
            <a:ext cx="2305050" cy="1495425"/>
          </a:xfrm>
          <a:prstGeom prst="rect">
            <a:avLst/>
          </a:prstGeom>
          <a:noFill/>
          <a:ln w="9525">
            <a:noFill/>
            <a:miter lim="800000"/>
            <a:headEnd/>
            <a:tailEnd/>
          </a:ln>
        </p:spPr>
      </p:pic>
      <p:pic>
        <p:nvPicPr>
          <p:cNvPr id="8198" name="Picture 9" descr="http://t1.gstatic.com/images?q=tbn:ANd9GcRhyO26gmow49OcYhBQJTLnZt0LwNGPvEEOjD05_DWxeVdmUdUfC9kHn3GD"/>
          <p:cNvPicPr>
            <a:picLocks noChangeAspect="1" noChangeArrowheads="1"/>
          </p:cNvPicPr>
          <p:nvPr/>
        </p:nvPicPr>
        <p:blipFill>
          <a:blip r:embed="rId5"/>
          <a:srcRect/>
          <a:stretch>
            <a:fillRect/>
          </a:stretch>
        </p:blipFill>
        <p:spPr bwMode="auto">
          <a:xfrm>
            <a:off x="457200" y="4419600"/>
            <a:ext cx="1819275" cy="1819275"/>
          </a:xfrm>
          <a:prstGeom prst="rect">
            <a:avLst/>
          </a:prstGeom>
          <a:noFill/>
          <a:ln w="9525">
            <a:noFill/>
            <a:miter lim="800000"/>
            <a:headEnd/>
            <a:tailEnd/>
          </a:ln>
        </p:spPr>
      </p:pic>
      <p:sp>
        <p:nvSpPr>
          <p:cNvPr id="8199" name="AutoShape 13" descr="data:image/jpg;base64,/9j/4AAQSkZJRgABAQAAAQABAAD/2wCEAAkGBhQSERUUEBQWFRUWFxYYGRcYGBYcGRgXGRgVGBcYGBsXGygeHR4jGxYYIDAgIycqLC0uGx4xNzAqNSYsLCkBCQoKDgwOGg8PGikkHxwsLCksKSwpLC0sLCwsKSkpLCkpLCwqLCkqLCwsLCwsKSwuKSwpLCksKSwpKSksLCksKf/AABEIANcA6gMBIgACEQEDEQH/xAAcAAEAAgIDAQAAAAAAAAAAAAAABQYEBwECAwj/xABHEAABAwMCAwUFBQQGCAcAAAABAgMRAAQhEjEFQVEGEyJhcQcygZGhFCNCUrEzYsHRFnKCkqLwFSRDU2Oy0uEXNERUc5Px/8QAGAEBAQEBAQAAAAAAAAAAAAAAAAECAwT/xAArEQEBAAIABAUCBgMAAAAAAAAAAQIREiExQQNRYZHwseETInGhwdEUUoH/2gAMAwEAAhEDEQA/AN41rDiPFnUXTy2nFJ+8VicYMbHHKtn1qvtBY9zcLTuJ1AnorP8AOrFizcF7dpVCbkBB21j3T/WH4f09KtqVSJFaVcvEAwo6D54+u1WDgHa9VunSdLjQkjxCUj90zETyPXepznUbLpUfwzjzL6QW1iT+EkBQ9Rv/AAqQohSk1V+0XGr5t0otbULQEg96TqkncJQkg48/0oLRStK3/aXiQUdTryD+XQlIEdAUbV0b7d8SRu9q/rNt/qEiscca4a3bStPte165QAHRbqPWFTHoFVkf+OUDNsFEGCA4RMxnKcCrxRNVtilavR7cUZ1WixBzDiD8cgV7o9uVsDDjDydttCsHY+8PlVl2l5dWyaVQG/bXYGMPCZwUCRHoqpBn2rcPUpKe+I1AkEtrjHLb/MVSc+i30qCtO3Fk6QEXLUnaVaZ8hqjPlU2hwEAggg5BGxoO1KUoFKUoFKUoFKUoFKUoFKUoFUn2hsgKaWNyFJPmBpI+Un51b768S02pxZhKRJP+edas47x5Vy5qIgDCUzsPhzPM/wAqsELd8WCJ1t6h6j+Iqv3vGOHuq8bbjSuSkCD/AIT/AAqceu3goBttCusqiPmP4VhXt2+VaV2jKx5qTn0lO9XLSxgq4Qh0AsXqVJ6OmSFRyJgg8orKYcv2sNXOJ/C+4kegEx0rz75lRKX7NxsRJCBIOmQFeCMiVCa6HhdoqSlD6ZERoV9JmsTHYzkdqeKtky4+QMmHArHKNQNY7vafiO/eXQmf9orfecbCvEcLt07PuowclKgMdcCvZnhgPuXqSYESpQ58/F0rpPC9f2qW6Yl9xq6ebh5d04CQrQtSimRtg86jEpTnWl8dMH/M1aGuC3edL6FHGNc4HPIr1PB+IASmFczls/w2rN8Gf7T3px+ilnSmNSFRnVPXy/nXH2gYKgvzjTnoM8hV0VY8QCTLGrb8IV6zB6ViP/bk72xI/wDiV68jU/Bnp7/Y478istPtyJ14Bn3d+WaxXOLoCtIUswckpT5mcGrA7e3QPith5julV4v3ih+3s2yNvE2U+mSDT8Kzp9Ut3yqHb4q3E6knJ95siRt5jb9ayJB1QpGTM+IT5AxXul+yOVWuk89BwN+pxXcXNnIKUPIM4gg5EGRJI/hXO4elanLo8FMnPibH9o4P8/KsixvbltQUwtaSebbhBJj1wPKvNLllkH7RBzIIxv8AGBXsvhto5lu6Le0hxPly26b1my+rXEsXDfazxBjSHfvEmP2qJPnC0EGI6zVy4N7c7ZZi5aUyfzJOtIzGcBQ+RrVquHICtKLxswRHhVkkn8pIMZ2xFc8X4c4NCClLqpAlKFhUk+6VGJV6f9qvFYXT6S4dxVp9GthxLieqTPz6fGsuvm604VcW4U8hzuFNNpWopUoEa1aUo6KJJmDyztV34B7WXWglN8O8SRhwIUgq6EEgNq+BFamU7pcW2qVHcH4+xdAlhwKIjUnZSZ21JORUjW2SlKUClKUClKUFT9pCyLVEHBdTI5nCiMc81QbPhb737Fpah1AgfMwPrW6YpFBqxj2d3iiCru2wd5WSr0OkED4TU5w72ZJBCn3lqP5UkhI8hP8AIVeKUEVbdlrZGzKCeqhqP+Kawu0XYxi4YWhCEtLiUrQlIUFDacQQdiD16wasVKD52+yvt6gpou6SUy0spcSRMhbapEiMiORrDHEGyr3kT/u7lvSZ5wtsafmmtv8AbjsAi5++tmkC51AlWotqWmCPfSD4vdgkcoPUa24nw+4alFym4SNj37TTyT0hwb+gNLVYobZjUth1sfnbPeN/BTZP6VmWXDWnI7q9052Kv1EhQ25isbhfZpbroTatoUSd2lvsqSnqfEUgD0j1q1W3smuXCS86go/I+gOrwc/eNkEDEjJ3yBXTHxspy2zcYxP6N3o/YXaVpnk4R8IOaNWPFQdJeMJCj70yeQAjJPy86n1eyENpV9nuHEmMIkhJPMTJIGMHlVUW/c2S1IU+prMQ6knO8JUcKwZ386XxJ1uv+wmPzacZVfNoT3tsHFqkk6gAmDgrVJGenkaymO1T4kuWTwVyCCFDzxv0zWLwvtOswFOgwOSTB8yJqw2fF1wZcCgeceIfwrh+JhekjpqxjJ463pSpVm6So+L7hMgxBk+h85zXi7xO0KhFj3moxi2QCnmSQpMn4VIPcSOA0UQOsdIzWI5c3J3KRPMRMfwrG4rrbu23i+zcPWZMH7lpCT1JKsgD0pfsWxJ7zhyZJBlSWJVneRk9a4ZeuTsUgDavdxt4x3rgI8t/5VOcIjRwmxceM2qEFKSUfvK6K0zzJMfOulhwQ3DmhYSgqkkgYMGRCQce6gCDnSQZk17lYSVGVTIiFAaR6nnWa3xZsrQVeAJM9DqiJKhmMztWsbbC8mCeCW6LxlTyg4hSyhWoYU62mEqcnHvEgJ8wedc8ZsuIr4r4yn/RYSNYV3fdFoI8aVJOSvVMY6cqkL5ht1RUhKlBf4UpJTJ3xEZia6t8FcWClDLkci4SlI8wFGt3HbO1JZtu6vEqtlLSlDhUg51BBMaT1BTyOa3iKgOB9kW2RqWAtw5J5DyHXrJqwVqMlKUoFKVW+03a0MfdtAKdjM+6j18/L/JCyUqH7LcVVcW4U5GsKKVECJjYx5gipigUqp2fbkd+tt9IQnWpKVAkgQdPinrEzyn41awqdqDmlKUClKUCujrKVApWAoHcEAg+oNd6UGNZ8Oaanum0InJ0pAk+cDNZNKUCujjKVCFAKHQgEfWu9KDDueDsuCHGkK9Uj+VYp7K23JoD0UsfoalqVNCF/ohbckKH9tf866K7ItzhboHQKH8U1O0poQLnY9o7LdT6LH8UmuzfY9gJAV3ijzUVqBV6hJA+QqcpVNoFXYm1O6F//a7/ANVeNp7PrNCiotqcMyO8WpQTtgAmOW5k+dWSlBxFc0ryubtDaSpxaUJG6lEAD1JxQetKqd17TbJKtKVqczBLaCpI+OAfhNS3Ce1VtcrKGHQpYTqKSFJVp2kBYEgEgGNpHUU2JalcTUPx7tZb2gh5xIWQSG5GowCduQgHxGBQde1fHfszPg/aL8KPLqr4Y+JFa2zlSjJJkk7knJJ9TWLcdrVXbytCS84NyDDSByAUf0Ak/p6ttKGXFAq8sJHkP51ZNq2N2FttNtqP41qPwEIH/KasdRnZlvTaMj9wH+94v41J1KjVHHLMouHUqidalY2IUSoH5Gpbsr2pLJDTxPdmAk/k9f3f0qU7ecLlCXk7phKv6pOD8FH6+VUciRitW8lbkBrmqP2M7SwRbvHBgNk8jyQfLp8ulXisoUpSgUpSgUpSgUpSgUpSgUpXBVG9BzSqV2m9qtrakobl9wfhQQEjoCuImeQk1r/i/tYvX9QaKGEKOCkZCREgrUJknyFZuUi6rd91eoaTqdWlCRzUQB8zVQ4p7XLBoeBanzjDSCRnbxKhP1rRd5creVqfcceIAypSiBy95UxnE+VCsRqWsDJwk6jgGD4eYOKly8kxu+rY3FPbU6sQy33IzJMLWACBzGkSfI1T+I9oBcr13Dzi1fvAwNz4UjA5mBFQaHp9xK1nwnl8RA5Hf1ipOx4XcGFBCEASZXjB6/ATWbxd29xn8N4hbaj3iX1JAMBtKApRxA8SoSOc59KsbHtTbtzFraMsiI1LWVLKQdiU53zudqqH+jm0SXrgrInwtjmc4Ix9a72SJn7JbhWwKlSrqRuQMGeeIrrh4WXXX8fVm5xN3ntF4jeEhlZSn/hDu0gcjqVKzOeYqGRwtrXqvH5Uoz3TZ1FX4vEokqOOsV73HC1kD7XcBAgfdI3jppTg7dDXqwyy3Kba1U6sz43AlIBIP5jMY5AUuGutHRu7vHfBZsC2Y3ClJCSQdiPXfAPrUpZ2vdH7x0KXzM7n4majX7B1wBV2+pIJB7tqUhIgGDpkqPLpisplllCgW0wTzJVJHXxHP61cbobR7E9okKQm3WoBacI/fTvA8x06fGrbNaPRckEFJKVAgg8wRkESOtbk4deFbLaykypCFH1KQT+tRHrxCzDrS2zspJHpOx+BzWo7hkpURspJIPqMGa3JWre1ydN27pjcH4lIJ+taxEK1dBStJlDgjExPmk862Z2X7Sh9Ohww6kCdvHj3h9ZHKtWrumXIQ/4TOFTH91Q2PyrDub24s3ErJU6ykhSXAAXGzy1cj6/DnmZTSt/Uqn9kvaTb3mlClhDpAgHCV7+5P4sZQcjzGauFRClK4mg5pSlApSlApStf9vPaii1JYtdLlx+IyNDXmeSlfu/PpUt0J7tX25trBP3qtThEpaTlSuk8kjzP1rS/aj2hXXENSRKGcnu0GEQCILiyAVdegxjE1CspVcOurXruHjKvLeVKWSQTAkRsMV7/AOg1FMXFwyyEgmNQJiYPhSrSCCIxJJ9K53LbfKI8BImVxEYbiAB+VRx8PP5ktqWYZbKzBMnUrcbnMJIxjzqVt0NnwWNqu7UmQXFJUoYEnSAMc8QNsTUtY9muK3A+7ZFs2eZCGh5RPj5chSY/Kl5qr/Rd5QCr19LKMAJO/wAEiEj/ADvXsy7aMgBptbu2VmAepj/tWwLf2PhJ13t0pYGVBAIM4J+8ckgZOQOm1ezrnDLU9222HFpz92kuHSBJ1KPlH+RXXHV87+nJnSqcNVePnTbW5QJ/A2f+ZQAHyqRf7IuaQq+uUtj8uoKX1iNgYMYqWu7biL0hsllrw6RJAWhQ3SQJMTtA2NYa+ztrap72+uC4cfdpOSf62SfgOnWu+Op3k9JN33Y6sBDlm2Qm2ZXcLGylbDcjyH/5XF9ePSlClaVqBKbdjCtPNSj+EDqYHnXF5xgeFths24VOhCEBVwpPVKDhsY/aOH4VGtt6tSPFomVssr1uOHkbm5PgA8pIHIVnPxJ297zvz9GpHZtckt20LcnxqQSW20/mW4YU4cnCYHmqt99muCItrdtCR4ghOpZSApaoklUDry5bVq7sD2fF0+ErSPs7BKi2yVdyHEqToQ6sn71c5IEgRn3hW56527V5PWqFiFpSodFAH9awf6M2v/t2j6oT/EVJ0qCEX2Lsz/6dseQBA+ISQDWe1whlKQlLaQlIAAAwAMACsylBD9p+PfZWtQGpajpSOU7kmMwB08q1e9clSitUlSiST1J3NWf2lJV3rJzp0LA9ZE/Qiqd3sb/U1ZdDGuLe3flBWEqPQgH5HeohVpe2Rlk9+xzTkx/Z94eqflUtc2bbp+8Exz1Kx8jWG9w+4aWF2r50H8DkqT6FWSAeopleSsZfDmbr7y3X3Lqp1MrAAKhEgDr6Z51NcG9pN7Ywi4BW2IEOyZzHhdGRtsqai3Lhq4VovEqtnRnVqASpSfDqCjjaRnpviuLixuWUna5aPJUK8OfIknO4J9OmZN9BsXiHbOw4iwlt5122JUFSdQAUk7FSfCpMnyzBxVZv+H3VkvvmHFFKvdfbVqbXv70kg+iqpiGGlYQ4pgxlC8pnnBJ5/Dauyg8ylQUFpBgktqOhUHVkAwYIkedTLGzqssbb7Me1VKyGr4BtewdTPdn+sN0euR6Vf2X0rSFIUFJOxBBB9CMGvmNF+6UylaXBMZA1eU7TMc6kuBduLu0I7laQJBLasoPXw8pB3EHBrMz7Us8n0dStf9m/a/bvwm6H2ZZjxEy0Sf38adj7wGxzV+Q4CAUkEHII2I8jXRlRO2vbNzvPsdhl4kIUuQAlRAJRPIhJ1qV+FO2dqVadmf8AVlXVtcMXbYStt0NtrSptZjStuSVEpOhU4JSTEhUVOXfDl2fEFuluUrW6Rq91QXIUArlKVb+nnWRY8IZtbVy2sUPJS+sLWp0pJSPDCURvASAD5ySaxZtqXSGd7NhC+/cZCJ0mQCUrXlaikz+IkCfwgKkEgVnWPZWwZUFKty8p5Jc0rIOg5BSRgb845z0q0PlSmUl3I71S1JnxAZSkAnETkmNvjUS+UlcoOxAECJTEHOc89szUyuujU5pO1unlNxbW7LSBp99WCOYhtIAxzztWK+7eLUNT9uzBMpQkkOA7E94eXTnmuq7RRH7YpTyERn55rCNq0knW5q+POsTz0jJHAmnNSX7hb5WE6gVEIJHLQgwJxidqyw2zb4tmEoAHiPRXkee0/Cutvwx1Y/1ZqE8lKx8tWfkKkG+xq3ABcOwPyt/9Sv5Vv8xyUfj/AGmeUdIfQ0D4TAKlKJMDSBzzAgc6sHYn2dNBsO3TRK58KVzqAG6lj8xPI7ADbNXLh3Z9hgANtJBGdRAKiepUczUjWseKTmzdK0r2d2MqIYCSv3yFLlwc0rJJJT5coERUMfZQ2XQC6fsychoCD5plMCPOJ+Oav1K0jHsbFtltLbKEoQkQlKQAAPICsilKBSlKBSlKCI7Rdm0XiUpWtaNBJGgjJIjxAgzVab9lg53B+DaZn4kj6VfKUFDd9k7ZA+/cJ8wnSfgI/WjPspRq1LeVqxlIIwP6yiPpV8pQVB/2ZWyxC1OKwRJ7s4PqiqT2r7DnhyO+adIa1AEiRpKsAqSolEEwJxkjaa3LWNxGyDzS21RC0qSZEjIIyOdWXQ0G8+lzFy3q/wCI2CFpnqk5j0kVwxwlz37F0ON5lBiQYiCk7/SvO7sFsLWygF3uVK1MEqS+1n3mFD3kEEKAgiIkGulu+2RqUogAx9oQClST+W5QPcM/iyk+VdcfE7Xp+3slm+bHuW2VKi4aLKzPiRIzMZSf1E1jO8BcAJZUh5GIGJiDynlJ51aV3zoRFyyi6Z/PAJjcGR+u1Yp4HaXBmzuSw7ght6RmAISsfDFM/Dmt9vef3GZVPubhKRDgKFE5SoEjbedxsanezfbC5sY+zu+AkEtrhTZAP4flEpg/KnEeH3TYUm6YD7Y3VGoAdQtO3LNRNtwdBk2bu/8AsHSJnyOyq89xsnJqat23z2V7c2/EkltaQh38TS4M+aCfej5j61Jq7KImQ66B+XUCB0glJOOlfOS0qaUDC2FA+FR1ASDgg7g85SfhW4vZz7TPtBTbXsJfjwL/AAvAfTX6YPkcUmXat2eSw8V7GqcQEtXC0EfmAWkiD+EaczmZ61icP9n8JH2i4WtUnDYCExy3ClfUb1caVpNoYdkbbTBbnYyVLJwZ3Kpjy51JW1i22NLaEpHRIA/SvelEKUpQKUpQKUpQKUpQKUpQKUpQKUpQKUpQKUpQU32i9klXSEOMJCnWpwFFDikn/duD3VA5AODJGN61I4youFXjDycEhKWbgdQ4hQ7t34wTX0bUNxzsnb3ZBeSdSdlJMKjpIqDSfC759gpLA0zJENq7omYKXWjJt1E4kSgmplSbS5UlFywq0fKgFR4UlW5E+6CYMY64xW5razQ2AEJCQAEiBGBMD4SfmahO2PZUXjUDSHE+6VA6SOaVRmDvI2NbxyuJraoscOu7VKQwUXLYHiEkORqMhBMwAAN5nNYt7wTht2Pv2lWjy9RnSWjKTzn7s4ztmvWw4e/ZgB9pTSDEFK9aUmZiRy9YqcueJd4ICUOzkhUZOMjl6Vxue+f2b1yU5z2a3CWyba4bvGlCQy7jUiAQUqlUKyMiPw9arN12ceQYSy6ypLyfCtQIQQNWttzfYjAnbyFbGaQyNU2uhR/E2CCNo2zyHrWRbWfeKSHQpaUqUNJJlWqIEzmFgfCazLumtM/2fdsDcoLFwpJuWcKKSPvEgxr9ZEHlPrAuVapugpC2HGlhIZLKG248aFd4736lYyhxtTZ3yeQg1tausZpSlKqFKUoFKUoFKUoFKUoFKUoFKUoFKUoFKUoFKUoFKUoFKUoOCKjrjs8wsz3YSr8yfCfXFSVcFUUEArsoRHdvrHXUlKp9IiPrUa72TuUuJU082fENRKVJIT1ABIV0jG9WpziLafecQPVSR/GuyLtB91aTzwoHHwqaXaNteziUuBa1lZSZAISADkTgZicVMVwDXNVClKUClKUClKUClKUClKUClKUClKUClKUClKUClKUClKUCqP7Re0DzWhq2WWyYK1gDVBOEpJBg4OYq8VE9o+Bi5aKYGsZST16E9CCRQal41eqZNsLu8uyq6JKAz4ggFQR4i6o6oKvcQmd/KsXj3Yks3C2n1lRPc90tM6VoUtSVlaDOnT4dsfMAXxpS2SlvwhaDqCHUJVCjupsyDneUmvbh9opa3HLoBwEHWtQ2b0EBttKMgZM/PesXFuVpb+j6u+WlxsnTI8LiUhRGQAogpnGUzMg8xWK/YFuStt1uBIlIUNzknTG8/CtwnhH3slGlgk++Fag2rUMHOknXM4M+tQlv2OZAUbS9dt1FRSkOhKm1AmRAVAGx+tZ0u+7XNrxFScsvqTEAe+kjoToUR5RU3ZdsL9k/d3Lx6eMupPlCpgcxCasXFuwvEEJJ7qzuUeSNJIAmRqiSTyBOdt6pdw00lRS+2/arJyCkkSDuAsBQz6/Wkl7Jtc+G+2S8RhxLT8HJPgXnYAJMY9KtFh7b7VUC4ZeZPWAtM+RSdX+GtQOcKUuDbXLTkT4HAEkTnZYNeJ4ddt5WxKYyppQgicnBI+EfpWpddXO73yfSPC+2lncYZuGyr8pVpX/dXCvpU3NfKji0HBJ5HS4kwVbEmPLrUnwntNdW4AYecCcwlKyQcyTgwBzAjrTi11jep2fTFK0lwz2r3mIW24dihxACj6KQQCas3D/a7mLm2KepbVP+FYB+E1eKJqtj0rD4XxZq4QFsrCkn5g9FA5B8jWZWkKUpQKUpQKUpQKUpQKUpQKUpQKUpQKUpQeVzapcSUuJCgeRqrdpeHPsp1WiS42AdbcysDH7MESoRMpmcYB2q3UoNWs8WCtIWIgeFKkqQqCIkSATy5VmtskIT4e8A3SIk+Y69IzV/ubNDg0uIStPRQBHyNQ912UQAo2ylNK5CSW580nYelc7hu7bmStB9kEdyV2jgBGI0Zj3kKBSRjoDXsu/fUkB9lm5ZKc90nUrWDB+7cOnPQetZN5wJ+PvW0uR+JBk/JQB+AmotKUJUShxTSgdjj1kHNZssEZxLgPCXgoraVZlB5gs79NQKDz5TyqKd9mCPesrtXu6kzpMjpqbI/TrV6ZvUrSUulC8yJH0I2gxUVfdmrBap7gtcwpOpImNvD8xymumOfr/KWKI7wDiCJC2k3Kd4gKMco2VUU7ZskgONOWy5jwzz8lAEDPLrWxrnsqVhBt712UpVJUTqJHuqmfQERtnesFTXFEgd4lu7SIEKSlZ6HJAV/n5dpq+X0+zndz5tSBwwH9m409IgJclKvKCfjXtYOv258bUpiNLgU62fTQoFPqDzNTV801P+tcPWySN2wsbHoRBrBNux/sLpbRnCXEkJkcjGIz0q/wCPvpv6/T+iZ1Odme3Vih5txVutlaZ8TDqlJUkiCFocMlPPSCcieVbWsO1do8YauGyr8pUAr+6qFfStFvcKeUMfZ7kc40zj3cgpPOo1+wSj9qzcNDbwqC0z18Y/jyrFwsa3K+nK6PPpQCpZCQMkkgD61832V4sYt+IlsjGlSnG87R4Vad+lTKLi7UvxuWrxxMuL1c9t9tp+lYG0bz2gMpMNIU55+6n65+lccH7cd88ltbWjXgEKnMEgEQN4/SqAO8B8TSR5hcj6pBqb7KWJduUcgj7w/wBkiB8yPrWpFbOpSlRClKUClKUClKUClKUClKUClKUClKUCujjCVCFAEeYB/Wu9KCGuOyduoylJQeqCR9Pd+lRV72IcP7O4IHRSZ+qSP0q3UrNxl6rLpqjivs6ugsaEIdn/AGiHO6Wn11bjbavbhfszuQgqS+q3X0Ky4Sf3jJSn4TW0aVcfyzUpbtpPjdnxCyIS6u4eTgJUhhC2yTykOAg+oFQj3EXkiVhQH79i5+qHSK+hHmUrSUrAKVAgg7EHBBrXHbD2bpC++smASY1ISpaCCNlJ0qEzzH6yattRrJ2+aJlak56WjqZ6Z7z9KymOIypKLdby1K2ShD0k9AlwKmPKrC32T4iY0s3aQTyuW4G84fM59enlV07H9hVtlD9268pwSQ0taFIQZ8KpQBqMDaYE1ZkqnX3Ze9QnU7ZtupjVIAC0kCQTpKhIPkIqo3VkyoanrB1HVbawo+pzJPwmvpeKr/H+xrNyCR905+dAGT+8nY/rUGnOGIaTAZfXkTocJBA9DH6Vsj2eOpDjgJ8RSmPMAnVHzTVT4/2eft//ADDYWkbOhMp9ce79PlXnw7iCmlJW0YUnI5j/ALg9Oda4uw3XSo7gPGE3LKXE4Oyk/lUNx/EeRFSNZQpSlApSlApSlApSlApSlApSlApSlApSlApSlApSlApSlApSlApSlBwRVU477P2nZUx904c49wnnKeXqn4g0pQdew3CHrZbyH0xOgpgpKVRqBIgz0wQOVW6lKD//2Q=="/>
          <p:cNvSpPr>
            <a:spLocks noChangeAspect="1" noChangeArrowheads="1"/>
          </p:cNvSpPr>
          <p:nvPr/>
        </p:nvSpPr>
        <p:spPr bwMode="auto">
          <a:xfrm>
            <a:off x="77788" y="-1016000"/>
            <a:ext cx="2228850" cy="2047875"/>
          </a:xfrm>
          <a:prstGeom prst="rect">
            <a:avLst/>
          </a:prstGeom>
          <a:noFill/>
          <a:ln w="9525">
            <a:noFill/>
            <a:miter lim="800000"/>
            <a:headEnd/>
            <a:tailEnd/>
          </a:ln>
        </p:spPr>
        <p:txBody>
          <a:bodyPr/>
          <a:lstStyle/>
          <a:p>
            <a:endParaRPr lang="en-US" dirty="0"/>
          </a:p>
        </p:txBody>
      </p:sp>
      <p:sp>
        <p:nvSpPr>
          <p:cNvPr id="8200" name="AutoShape 15" descr="data:image/jpg;base64,/9j/4AAQSkZJRgABAQAAAQABAAD/2wCEAAkGBhQSERUUEBQWFRUWFxYYGRcYGBYcGRgXGRgVGBcYGBsXGygeHR4jGxYYIDAgIycqLC0uGx4xNzAqNSYsLCkBCQoKDgwOGg8PGikkHxwsLCksKSwpLC0sLCwsKSkpLCkpLCwqLCkqLCwsLCwsKSwuKSwpLCksKSwpKSksLCksKf/AABEIANcA6gMBIgACEQEDEQH/xAAcAAEAAgIDAQAAAAAAAAAAAAAABQYEBwECAwj/xABHEAABAwMCAwUFBQQGCAcAAAABAgMRAAQhEjEFQVEGEyJhcQcygZGhFCNCUrEzYsHRFnKCkqLwFSRDU2Oy0uEXNERUc5Px/8QAGAEBAQEBAQAAAAAAAAAAAAAAAAECAwT/xAArEQEBAAIABAUCBgMAAAAAAAAAAQIREiExQQNRYZHwseETInGhwdEUUoH/2gAMAwEAAhEDEQA/AN41rDiPFnUXTy2nFJ+8VicYMbHHKtn1qvtBY9zcLTuJ1AnorP8AOrFizcF7dpVCbkBB21j3T/WH4f09KtqVSJFaVcvEAwo6D54+u1WDgHa9VunSdLjQkjxCUj90zETyPXepznUbLpUfwzjzL6QW1iT+EkBQ9Rv/AAqQohSk1V+0XGr5t0otbULQEg96TqkncJQkg48/0oLRStK3/aXiQUdTryD+XQlIEdAUbV0b7d8SRu9q/rNt/qEiscca4a3bStPte165QAHRbqPWFTHoFVkf+OUDNsFEGCA4RMxnKcCrxRNVtilavR7cUZ1WixBzDiD8cgV7o9uVsDDjDydttCsHY+8PlVl2l5dWyaVQG/bXYGMPCZwUCRHoqpBn2rcPUpKe+I1AkEtrjHLb/MVSc+i30qCtO3Fk6QEXLUnaVaZ8hqjPlU2hwEAggg5BGxoO1KUoFKUoFKUoFKUoFKUoFKUoFUn2hsgKaWNyFJPmBpI+Un51b768S02pxZhKRJP+edas47x5Vy5qIgDCUzsPhzPM/wAqsELd8WCJ1t6h6j+Iqv3vGOHuq8bbjSuSkCD/AIT/AAqceu3goBttCusqiPmP4VhXt2+VaV2jKx5qTn0lO9XLSxgq4Qh0AsXqVJ6OmSFRyJgg8orKYcv2sNXOJ/C+4kegEx0rz75lRKX7NxsRJCBIOmQFeCMiVCa6HhdoqSlD6ZERoV9JmsTHYzkdqeKtky4+QMmHArHKNQNY7vafiO/eXQmf9orfecbCvEcLt07PuowclKgMdcCvZnhgPuXqSYESpQ58/F0rpPC9f2qW6Yl9xq6ebh5d04CQrQtSimRtg86jEpTnWl8dMH/M1aGuC3edL6FHGNc4HPIr1PB+IASmFczls/w2rN8Gf7T3px+ilnSmNSFRnVPXy/nXH2gYKgvzjTnoM8hV0VY8QCTLGrb8IV6zB6ViP/bk72xI/wDiV68jU/Bnp7/Y478istPtyJ14Bn3d+WaxXOLoCtIUswckpT5mcGrA7e3QPith5julV4v3ih+3s2yNvE2U+mSDT8Kzp9Ut3yqHb4q3E6knJ95siRt5jb9ayJB1QpGTM+IT5AxXul+yOVWuk89BwN+pxXcXNnIKUPIM4gg5EGRJI/hXO4elanLo8FMnPibH9o4P8/KsixvbltQUwtaSebbhBJj1wPKvNLllkH7RBzIIxv8AGBXsvhto5lu6Le0hxPly26b1my+rXEsXDfazxBjSHfvEmP2qJPnC0EGI6zVy4N7c7ZZi5aUyfzJOtIzGcBQ+RrVquHICtKLxswRHhVkkn8pIMZ2xFc8X4c4NCClLqpAlKFhUk+6VGJV6f9qvFYXT6S4dxVp9GthxLieqTPz6fGsuvm604VcW4U8hzuFNNpWopUoEa1aUo6KJJmDyztV34B7WXWglN8O8SRhwIUgq6EEgNq+BFamU7pcW2qVHcH4+xdAlhwKIjUnZSZ21JORUjW2SlKUClKUClKUFT9pCyLVEHBdTI5nCiMc81QbPhb737Fpah1AgfMwPrW6YpFBqxj2d3iiCru2wd5WSr0OkED4TU5w72ZJBCn3lqP5UkhI8hP8AIVeKUEVbdlrZGzKCeqhqP+Kawu0XYxi4YWhCEtLiUrQlIUFDacQQdiD16wasVKD52+yvt6gpou6SUy0spcSRMhbapEiMiORrDHEGyr3kT/u7lvSZ5wtsafmmtv8AbjsAi5++tmkC51AlWotqWmCPfSD4vdgkcoPUa24nw+4alFym4SNj37TTyT0hwb+gNLVYobZjUth1sfnbPeN/BTZP6VmWXDWnI7q9052Kv1EhQ25isbhfZpbroTatoUSd2lvsqSnqfEUgD0j1q1W3smuXCS86go/I+gOrwc/eNkEDEjJ3yBXTHxspy2zcYxP6N3o/YXaVpnk4R8IOaNWPFQdJeMJCj70yeQAjJPy86n1eyENpV9nuHEmMIkhJPMTJIGMHlVUW/c2S1IU+prMQ6knO8JUcKwZ386XxJ1uv+wmPzacZVfNoT3tsHFqkk6gAmDgrVJGenkaymO1T4kuWTwVyCCFDzxv0zWLwvtOswFOgwOSTB8yJqw2fF1wZcCgeceIfwrh+JhekjpqxjJ463pSpVm6So+L7hMgxBk+h85zXi7xO0KhFj3moxi2QCnmSQpMn4VIPcSOA0UQOsdIzWI5c3J3KRPMRMfwrG4rrbu23i+zcPWZMH7lpCT1JKsgD0pfsWxJ7zhyZJBlSWJVneRk9a4ZeuTsUgDavdxt4x3rgI8t/5VOcIjRwmxceM2qEFKSUfvK6K0zzJMfOulhwQ3DmhYSgqkkgYMGRCQce6gCDnSQZk17lYSVGVTIiFAaR6nnWa3xZsrQVeAJM9DqiJKhmMztWsbbC8mCeCW6LxlTyg4hSyhWoYU62mEqcnHvEgJ8wedc8ZsuIr4r4yn/RYSNYV3fdFoI8aVJOSvVMY6cqkL5ht1RUhKlBf4UpJTJ3xEZia6t8FcWClDLkci4SlI8wFGt3HbO1JZtu6vEqtlLSlDhUg51BBMaT1BTyOa3iKgOB9kW2RqWAtw5J5DyHXrJqwVqMlKUoFKVW+03a0MfdtAKdjM+6j18/L/JCyUqH7LcVVcW4U5GsKKVECJjYx5gipigUqp2fbkd+tt9IQnWpKVAkgQdPinrEzyn41awqdqDmlKUClKUCujrKVApWAoHcEAg+oNd6UGNZ8Oaanum0InJ0pAk+cDNZNKUCujjKVCFAKHQgEfWu9KDDueDsuCHGkK9Uj+VYp7K23JoD0UsfoalqVNCF/ohbckKH9tf866K7ItzhboHQKH8U1O0poQLnY9o7LdT6LH8UmuzfY9gJAV3ijzUVqBV6hJA+QqcpVNoFXYm1O6F//a7/ANVeNp7PrNCiotqcMyO8WpQTtgAmOW5k+dWSlBxFc0ryubtDaSpxaUJG6lEAD1JxQetKqd17TbJKtKVqczBLaCpI+OAfhNS3Ce1VtcrKGHQpYTqKSFJVp2kBYEgEgGNpHUU2JalcTUPx7tZb2gh5xIWQSG5GowCduQgHxGBQde1fHfszPg/aL8KPLqr4Y+JFa2zlSjJJkk7knJJ9TWLcdrVXbytCS84NyDDSByAUf0Ak/p6ttKGXFAq8sJHkP51ZNq2N2FttNtqP41qPwEIH/KasdRnZlvTaMj9wH+94v41J1KjVHHLMouHUqidalY2IUSoH5Gpbsr2pLJDTxPdmAk/k9f3f0qU7ecLlCXk7phKv6pOD8FH6+VUciRitW8lbkBrmqP2M7SwRbvHBgNk8jyQfLp8ulXisoUpSgUpSgUpSgUpSgUpSgUpXBVG9BzSqV2m9qtrakobl9wfhQQEjoCuImeQk1r/i/tYvX9QaKGEKOCkZCREgrUJknyFZuUi6rd91eoaTqdWlCRzUQB8zVQ4p7XLBoeBanzjDSCRnbxKhP1rRd5creVqfcceIAypSiBy95UxnE+VCsRqWsDJwk6jgGD4eYOKly8kxu+rY3FPbU6sQy33IzJMLWACBzGkSfI1T+I9oBcr13Dzi1fvAwNz4UjA5mBFQaHp9xK1nwnl8RA5Hf1ipOx4XcGFBCEASZXjB6/ATWbxd29xn8N4hbaj3iX1JAMBtKApRxA8SoSOc59KsbHtTbtzFraMsiI1LWVLKQdiU53zudqqH+jm0SXrgrInwtjmc4Ix9a72SJn7JbhWwKlSrqRuQMGeeIrrh4WXXX8fVm5xN3ntF4jeEhlZSn/hDu0gcjqVKzOeYqGRwtrXqvH5Uoz3TZ1FX4vEokqOOsV73HC1kD7XcBAgfdI3jppTg7dDXqwyy3Kba1U6sz43AlIBIP5jMY5AUuGutHRu7vHfBZsC2Y3ClJCSQdiPXfAPrUpZ2vdH7x0KXzM7n4majX7B1wBV2+pIJB7tqUhIgGDpkqPLpisplllCgW0wTzJVJHXxHP61cbobR7E9okKQm3WoBacI/fTvA8x06fGrbNaPRckEFJKVAgg8wRkESOtbk4deFbLaykypCFH1KQT+tRHrxCzDrS2zspJHpOx+BzWo7hkpURspJIPqMGa3JWre1ydN27pjcH4lIJ+taxEK1dBStJlDgjExPmk862Z2X7Sh9Ohww6kCdvHj3h9ZHKtWrumXIQ/4TOFTH91Q2PyrDub24s3ErJU6ykhSXAAXGzy1cj6/DnmZTSt/Uqn9kvaTb3mlClhDpAgHCV7+5P4sZQcjzGauFRClK4mg5pSlApSlApStf9vPaii1JYtdLlx+IyNDXmeSlfu/PpUt0J7tX25trBP3qtThEpaTlSuk8kjzP1rS/aj2hXXENSRKGcnu0GEQCILiyAVdegxjE1CspVcOurXruHjKvLeVKWSQTAkRsMV7/AOg1FMXFwyyEgmNQJiYPhSrSCCIxJJ9K53LbfKI8BImVxEYbiAB+VRx8PP5ktqWYZbKzBMnUrcbnMJIxjzqVt0NnwWNqu7UmQXFJUoYEnSAMc8QNsTUtY9muK3A+7ZFs2eZCGh5RPj5chSY/Kl5qr/Rd5QCr19LKMAJO/wAEiEj/ADvXsy7aMgBptbu2VmAepj/tWwLf2PhJ13t0pYGVBAIM4J+8ckgZOQOm1ezrnDLU9222HFpz92kuHSBJ1KPlH+RXXHV87+nJnSqcNVePnTbW5QJ/A2f+ZQAHyqRf7IuaQq+uUtj8uoKX1iNgYMYqWu7biL0hsllrw6RJAWhQ3SQJMTtA2NYa+ztrap72+uC4cfdpOSf62SfgOnWu+Op3k9JN33Y6sBDlm2Qm2ZXcLGylbDcjyH/5XF9ePSlClaVqBKbdjCtPNSj+EDqYHnXF5xgeFths24VOhCEBVwpPVKDhsY/aOH4VGtt6tSPFomVssr1uOHkbm5PgA8pIHIVnPxJ297zvz9GpHZtckt20LcnxqQSW20/mW4YU4cnCYHmqt99muCItrdtCR4ghOpZSApaoklUDry5bVq7sD2fF0+ErSPs7BKi2yVdyHEqToQ6sn71c5IEgRn3hW56527V5PWqFiFpSodFAH9awf6M2v/t2j6oT/EVJ0qCEX2Lsz/6dseQBA+ISQDWe1whlKQlLaQlIAAAwAMACsylBD9p+PfZWtQGpajpSOU7kmMwB08q1e9clSitUlSiST1J3NWf2lJV3rJzp0LA9ZE/Qiqd3sb/U1ZdDGuLe3flBWEqPQgH5HeohVpe2Rlk9+xzTkx/Z94eqflUtc2bbp+8Exz1Kx8jWG9w+4aWF2r50H8DkqT6FWSAeopleSsZfDmbr7y3X3Lqp1MrAAKhEgDr6Z51NcG9pN7Ywi4BW2IEOyZzHhdGRtsqai3Lhq4VovEqtnRnVqASpSfDqCjjaRnpviuLixuWUna5aPJUK8OfIknO4J9OmZN9BsXiHbOw4iwlt5122JUFSdQAUk7FSfCpMnyzBxVZv+H3VkvvmHFFKvdfbVqbXv70kg+iqpiGGlYQ4pgxlC8pnnBJ5/Dauyg8ylQUFpBgktqOhUHVkAwYIkedTLGzqssbb7Me1VKyGr4BtewdTPdn+sN0euR6Vf2X0rSFIUFJOxBBB9CMGvmNF+6UylaXBMZA1eU7TMc6kuBduLu0I7laQJBLasoPXw8pB3EHBrMz7Us8n0dStf9m/a/bvwm6H2ZZjxEy0Sf38adj7wGxzV+Q4CAUkEHII2I8jXRlRO2vbNzvPsdhl4kIUuQAlRAJRPIhJ1qV+FO2dqVadmf8AVlXVtcMXbYStt0NtrSptZjStuSVEpOhU4JSTEhUVOXfDl2fEFuluUrW6Rq91QXIUArlKVb+nnWRY8IZtbVy2sUPJS+sLWp0pJSPDCURvASAD5ySaxZtqXSGd7NhC+/cZCJ0mQCUrXlaikz+IkCfwgKkEgVnWPZWwZUFKty8p5Jc0rIOg5BSRgb845z0q0PlSmUl3I71S1JnxAZSkAnETkmNvjUS+UlcoOxAECJTEHOc89szUyuujU5pO1unlNxbW7LSBp99WCOYhtIAxzztWK+7eLUNT9uzBMpQkkOA7E94eXTnmuq7RRH7YpTyERn55rCNq0knW5q+POsTz0jJHAmnNSX7hb5WE6gVEIJHLQgwJxidqyw2zb4tmEoAHiPRXkee0/Cutvwx1Y/1ZqE8lKx8tWfkKkG+xq3ABcOwPyt/9Sv5Vv8xyUfj/AGmeUdIfQ0D4TAKlKJMDSBzzAgc6sHYn2dNBsO3TRK58KVzqAG6lj8xPI7ADbNXLh3Z9hgANtJBGdRAKiepUczUjWseKTmzdK0r2d2MqIYCSv3yFLlwc0rJJJT5coERUMfZQ2XQC6fsychoCD5plMCPOJ+Oav1K0jHsbFtltLbKEoQkQlKQAAPICsilKBSlKBSlKCI7Rdm0XiUpWtaNBJGgjJIjxAgzVab9lg53B+DaZn4kj6VfKUFDd9k7ZA+/cJ8wnSfgI/WjPspRq1LeVqxlIIwP6yiPpV8pQVB/2ZWyxC1OKwRJ7s4PqiqT2r7DnhyO+adIa1AEiRpKsAqSolEEwJxkjaa3LWNxGyDzS21RC0qSZEjIIyOdWXQ0G8+lzFy3q/wCI2CFpnqk5j0kVwxwlz37F0ON5lBiQYiCk7/SvO7sFsLWygF3uVK1MEqS+1n3mFD3kEEKAgiIkGulu+2RqUogAx9oQClST+W5QPcM/iyk+VdcfE7Xp+3slm+bHuW2VKi4aLKzPiRIzMZSf1E1jO8BcAJZUh5GIGJiDynlJ51aV3zoRFyyi6Z/PAJjcGR+u1Yp4HaXBmzuSw7ght6RmAISsfDFM/Dmt9vef3GZVPubhKRDgKFE5SoEjbedxsanezfbC5sY+zu+AkEtrhTZAP4flEpg/KnEeH3TYUm6YD7Y3VGoAdQtO3LNRNtwdBk2bu/8AsHSJnyOyq89xsnJqat23z2V7c2/EkltaQh38TS4M+aCfej5j61Jq7KImQ66B+XUCB0glJOOlfOS0qaUDC2FA+FR1ASDgg7g85SfhW4vZz7TPtBTbXsJfjwL/AAvAfTX6YPkcUmXat2eSw8V7GqcQEtXC0EfmAWkiD+EaczmZ61icP9n8JH2i4WtUnDYCExy3ClfUb1caVpNoYdkbbTBbnYyVLJwZ3Kpjy51JW1i22NLaEpHRIA/SvelEKUpQKUpQKUpQKUpQKUpQKUpQKUpQKUpQKUpQU32i9klXSEOMJCnWpwFFDikn/duD3VA5AODJGN61I4youFXjDycEhKWbgdQ4hQ7t34wTX0bUNxzsnb3ZBeSdSdlJMKjpIqDSfC759gpLA0zJENq7omYKXWjJt1E4kSgmplSbS5UlFywq0fKgFR4UlW5E+6CYMY64xW5razQ2AEJCQAEiBGBMD4SfmahO2PZUXjUDSHE+6VA6SOaVRmDvI2NbxyuJraoscOu7VKQwUXLYHiEkORqMhBMwAAN5nNYt7wTht2Pv2lWjy9RnSWjKTzn7s4ztmvWw4e/ZgB9pTSDEFK9aUmZiRy9YqcueJd4ICUOzkhUZOMjl6Vxue+f2b1yU5z2a3CWyba4bvGlCQy7jUiAQUqlUKyMiPw9arN12ceQYSy6ypLyfCtQIQQNWttzfYjAnbyFbGaQyNU2uhR/E2CCNo2zyHrWRbWfeKSHQpaUqUNJJlWqIEzmFgfCazLumtM/2fdsDcoLFwpJuWcKKSPvEgxr9ZEHlPrAuVapugpC2HGlhIZLKG248aFd4736lYyhxtTZ3yeQg1tausZpSlKqFKUoFKUoFKUoFKUoFKUoFKUoFKUoFKUoFKUoFKUoFKUoOCKjrjs8wsz3YSr8yfCfXFSVcFUUEArsoRHdvrHXUlKp9IiPrUa72TuUuJU082fENRKVJIT1ABIV0jG9WpziLafecQPVSR/GuyLtB91aTzwoHHwqaXaNteziUuBa1lZSZAISADkTgZicVMVwDXNVClKUClKUClKUClKUClKUClKUClKUClKUClKUClKUClKUCqP7Re0DzWhq2WWyYK1gDVBOEpJBg4OYq8VE9o+Bi5aKYGsZST16E9CCRQal41eqZNsLu8uyq6JKAz4ggFQR4i6o6oKvcQmd/KsXj3Yks3C2n1lRPc90tM6VoUtSVlaDOnT4dsfMAXxpS2SlvwhaDqCHUJVCjupsyDneUmvbh9opa3HLoBwEHWtQ2b0EBttKMgZM/PesXFuVpb+j6u+WlxsnTI8LiUhRGQAogpnGUzMg8xWK/YFuStt1uBIlIUNzknTG8/CtwnhH3slGlgk++Fag2rUMHOknXM4M+tQlv2OZAUbS9dt1FRSkOhKm1AmRAVAGx+tZ0u+7XNrxFScsvqTEAe+kjoToUR5RU3ZdsL9k/d3Lx6eMupPlCpgcxCasXFuwvEEJJ7qzuUeSNJIAmRqiSTyBOdt6pdw00lRS+2/arJyCkkSDuAsBQz6/Wkl7Jtc+G+2S8RhxLT8HJPgXnYAJMY9KtFh7b7VUC4ZeZPWAtM+RSdX+GtQOcKUuDbXLTkT4HAEkTnZYNeJ4ddt5WxKYyppQgicnBI+EfpWpddXO73yfSPC+2lncYZuGyr8pVpX/dXCvpU3NfKji0HBJ5HS4kwVbEmPLrUnwntNdW4AYecCcwlKyQcyTgwBzAjrTi11jep2fTFK0lwz2r3mIW24dihxACj6KQQCas3D/a7mLm2KepbVP+FYB+E1eKJqtj0rD4XxZq4QFsrCkn5g9FA5B8jWZWkKUpQKUpQKUpQKUpQKUpQKUpQKUpQKUpQeVzapcSUuJCgeRqrdpeHPsp1WiS42AdbcysDH7MESoRMpmcYB2q3UoNWs8WCtIWIgeFKkqQqCIkSATy5VmtskIT4e8A3SIk+Y69IzV/ubNDg0uIStPRQBHyNQ912UQAo2ylNK5CSW580nYelc7hu7bmStB9kEdyV2jgBGI0Zj3kKBSRjoDXsu/fUkB9lm5ZKc90nUrWDB+7cOnPQetZN5wJ+PvW0uR+JBk/JQB+AmotKUJUShxTSgdjj1kHNZssEZxLgPCXgoraVZlB5gs79NQKDz5TyqKd9mCPesrtXu6kzpMjpqbI/TrV6ZvUrSUulC8yJH0I2gxUVfdmrBap7gtcwpOpImNvD8xymumOfr/KWKI7wDiCJC2k3Kd4gKMco2VUU7ZskgONOWy5jwzz8lAEDPLrWxrnsqVhBt712UpVJUTqJHuqmfQERtnesFTXFEgd4lu7SIEKSlZ6HJAV/n5dpq+X0+zndz5tSBwwH9m409IgJclKvKCfjXtYOv258bUpiNLgU62fTQoFPqDzNTV801P+tcPWySN2wsbHoRBrBNux/sLpbRnCXEkJkcjGIz0q/wCPvpv6/T+iZ1Odme3Vih5txVutlaZ8TDqlJUkiCFocMlPPSCcieVbWsO1do8YauGyr8pUAr+6qFfStFvcKeUMfZ7kc40zj3cgpPOo1+wSj9qzcNDbwqC0z18Y/jyrFwsa3K+nK6PPpQCpZCQMkkgD61832V4sYt+IlsjGlSnG87R4Vad+lTKLi7UvxuWrxxMuL1c9t9tp+lYG0bz2gMpMNIU55+6n65+lccH7cd88ltbWjXgEKnMEgEQN4/SqAO8B8TSR5hcj6pBqb7KWJduUcgj7w/wBkiB8yPrWpFbOpSlRClKUClKUClKUClKUClKUClKUClKUCujjCVCFAEeYB/Wu9KCGuOyduoylJQeqCR9Pd+lRV72IcP7O4IHRSZ+qSP0q3UrNxl6rLpqjivs6ugsaEIdn/AGiHO6Wn11bjbavbhfszuQgqS+q3X0Ky4Sf3jJSn4TW0aVcfyzUpbtpPjdnxCyIS6u4eTgJUhhC2yTykOAg+oFQj3EXkiVhQH79i5+qHSK+hHmUrSUrAKVAgg7EHBBrXHbD2bpC++smASY1ISpaCCNlJ0qEzzH6yattRrJ2+aJlak56WjqZ6Z7z9KymOIypKLdby1K2ShD0k9AlwKmPKrC32T4iY0s3aQTyuW4G84fM59enlV07H9hVtlD9268pwSQ0taFIQZ8KpQBqMDaYE1ZkqnX3Ze9QnU7ZtupjVIAC0kCQTpKhIPkIqo3VkyoanrB1HVbawo+pzJPwmvpeKr/H+xrNyCR905+dAGT+8nY/rUGnOGIaTAZfXkTocJBA9DH6Vsj2eOpDjgJ8RSmPMAnVHzTVT4/2eft//ADDYWkbOhMp9ce79PlXnw7iCmlJW0YUnI5j/ALg9Oda4uw3XSo7gPGE3LKXE4Oyk/lUNx/EeRFSNZQpSlApSlApSlApSlApSlApSlApSlApSlApSlApSlApSlApSlApSlBwRVU477P2nZUx904c49wnnKeXqn4g0pQdew3CHrZbyH0xOgpgpKVRqBIgz0wQOVW6lKD//2Q=="/>
          <p:cNvSpPr>
            <a:spLocks noChangeAspect="1" noChangeArrowheads="1"/>
          </p:cNvSpPr>
          <p:nvPr/>
        </p:nvSpPr>
        <p:spPr bwMode="auto">
          <a:xfrm>
            <a:off x="77788" y="-1016000"/>
            <a:ext cx="2228850" cy="2047875"/>
          </a:xfrm>
          <a:prstGeom prst="rect">
            <a:avLst/>
          </a:prstGeom>
          <a:noFill/>
          <a:ln w="9525">
            <a:noFill/>
            <a:miter lim="800000"/>
            <a:headEnd/>
            <a:tailEnd/>
          </a:ln>
        </p:spPr>
        <p:txBody>
          <a:bodyPr/>
          <a:lstStyle/>
          <a:p>
            <a:endParaRPr lang="en-US" dirty="0"/>
          </a:p>
        </p:txBody>
      </p:sp>
      <p:sp>
        <p:nvSpPr>
          <p:cNvPr id="8201" name="AutoShape 17" descr="data:image/jpg;base64,/9j/4AAQSkZJRgABAQAAAQABAAD/2wCEAAkGBhQSEBUUExQUFRQUFRQUFBQXFBUQFRcUFBYVFBUVFRUXHCYeFxkjGhUUHy8gJCcpLCwsFR4xNTAqNSYrLCkBCQoKDgwOGg8PGikkHx0sKSkpKTUpKS0pLCwsLCkpLCwpLCw1LCwpLCkpKSksLCwsLCwpLCkpLCkpKiwpKSwpLP/AABEIAK8BIAMBIgACEQEDEQH/xAAbAAACAwEBAQAAAAAAAAAAAAADBAECBQAGB//EAD8QAAEDAgQDBgIGCgICAwAAAAEAAhEDIQQFEjEGQVETImFxgZEyoQcjQlJisRQVFjNywdHh8PGSooKyF0Oj/8QAGQEAAwEBAQAAAAAAAAAAAAAAAAECAwQF/8QANxEAAgIBAwEFBQYEBwAAAAAAAAECEQMSITEEE0FRYYEiMnGRoQWxwdHh8BVCUnIUI0NTYpKi/9oADAMBAAIRAxEAPwDwPaQU9QoTy2TXDmUNq1AXGwXqamSNDtLbRcxeQuXLkcUeY61UeJrQChSFr5jkml7ptzCxq+WvLoZJPQKY5PEulwXBXGtCXqUnss4Ef5zTNOC3/LrZO1Y9BT9OhFpZl1CH+rySINytGhwq9wEEX69VjLLBK5MvQdSxrDv6rq1dk92Y8bH5ItXhCs240mehgqlbhDEtbq028CE8fVYuU0S+nfIu5wQ3+CC/BVdg0oDhVaPhK3fUQfeT2LCOKC+rCUfiDdL6iU9VrY1jjZpMbN0CsxXZUsrsuohb5K90zallNMSmq9BXpUYS02FkUaMIyiV0rRKiDtSqQpUIEUIQ6jVclQgtCFZAKexDEkQkaplQpUwuhAyQrNcqAKQgGeqyPiUsAa4mORmYXrqOcU6rAA6eXX5L5dTcmsPiSDYwocEzlniUj6XUZT5tkkRs0x4JXE8PsHZExTdWc7SABqLQ21yQBJndeZwufPAgn1Wm7OGVAO0ExzBLT8tk4LSzjlimuDLxeX63nS10zB7oB26+60sHwxDdTwTGzRyG5kncp79YU3AMb9VT/AL9CT94+aaNGm6A3EO0g7ObE/8AH+q2c3Xsh2so7M8Ll+YPpOlphfVuA8+ovZ33N7S+rVbyiV8aJTGFrlhkSsp4lNHTkx6tz6jxOab36mkEIHDFFoqnULEW8F42lmzuZlbGCzotuiWCMsek5pKSex6/izJadRpLReBB9l80xuXupujkF7WhnhqEN3JEeq0sRkgcPrAII+a5seF4F5BhyTumj5qxxFwdkzT4jqt2PyT/ABPkQpOBp892+PgvNOaQbrdQjljdHde56KnxnXtZpjwhP1uPXlmg0oPWV5Wi8JsuBuuKfSYZP3TdZpxVWMPz882736rOxWbF32fmrVoS7mraHSY1ukQ8rYloJMnndR2B5JlxVmvXVGuCHJgm7XUdpCLUS9RqVNMqO/IcVJRA5JNcmGOVBJVwFXKjql1xemZlpXKrXK6ABOCpKI8oRckWc5qVq0k3KE8JAmJ6VYNVy1EZTQaahZzVATj6aXc1DBOyGFFpG6DKLRddJCaNCmFchCpvRVoYFG1b7kI1PGuGxKr2fgoFFFCtCDQjNCoAu1oKYdqbo4grPD0djk0yGjXwWaOpvDhFiCPRbWacaPqsDQzTeSZm/gvLNRAU2k+SE6CVszqOPev5qrmB4Q3FSHwpiq2RVgTh9JUur6d1dz+qBWZqWLxy1WnsaattwoqSJVCJVqVEAKJW1bGd7gXhLOqwnDdCqUVDRpFgm1kQFLPZC6m9RZdBHIjDZLvcra1Vje4Vz1TXKCXotKmpViewemih1kEKwK0IOeUIohVdKCkRKo4qXBVDSgZUhWaVxCE8wkMYlL1ioFRUeUDS3KOKJRQUelTSKY0x905SqrOaFdhKaZjJWazKwUPrBZylaGekWe9c0K1Z3L5KNSwtnRpDNhWa8Ja6u3DuPJ3sUaiXEcbWCuHpJrCDzR6apSZk4oNqXSqBytK0FRJKhSHKAix0S1MYTAuqOhvql2GTA52HqvaV6DMFSFpqGzpnVq6RNmi3+1Esmkhmc3h2hTYX16j4/CAL9BeShDF4FgOmk+o7lrEX8ZcY9lmY7EPqv1vNzy2AHggEx/v+6wcJS3k2Womh+saDviwjed2keEfAGn5oVTDYR5gU6tLxY8VP/wA6hn/sEuy55+4P5kp4MHM9e6+m6NrXAj5fziJVHiyzPq8Oav3Nam/8Dz+jVPQVO64/wuKSxuT1qVqtKozxcwtHvt81sua241N6EB/p8Lx5rm1HNnQ9zR+FxA9mOj5c1PasqzDo4Yf5COGQtKriHO+NrHbXLGsdsftM0nnzn1SZwzjsPL+i6I5EyWmBdfl4LmtTLcornalUP/g4+uyap8M4kiexcAeboaL7blU8kVy0FGYQuDVtM4MxBsezabGC8E3/AIZRKXBtS01KYnpJjz28lk+pxL+ZDowSxVLQvSjhC16t+gbE8wZJ2KrU4apNjVUd/wBWlC6nG+GJqjzLmoVRi9TVyHDgwahmAQNQO8gAQ28lBOS0SC5vavaDBc1siYneLmASn2yfF/IaR5bQoIXqhw9SaSHtrtjcuGkDzMb32Tj+F8MALmSAZ7TfqIGxCxnnjDmy0m+Dwwam6TV7GjwphXDVMdBrc51/CLDe99kClw3hqh006t4kBzuzJH4dTYKqGeMuBStbM8wQFem0LUfw1qE06k9ARpkz8PWYk+hWTWoPpPLHgtcNwbG4B28iFtF29jPkOGBWaAljUUGqtkxaWWrYTzW7R4aZTpsfVlz33FMQ0Nb1eZmfBcXsYQSNiDHK1wtnJsfSfVNR7gXTOkuDB6l5s0eC4u1co6u5d3ia5VJbIFlOR0mtNao1wDLsZpu88oLoBHXdLVM5qlwLgbSANZMDoAZjyWpiia1TXVrgndlNlOpXMSYH3Y/ijyS+MwuEYAa36XysWMp+ulosqi4v2sitvuXd5I53d7CeHccS/SXUp5Nq6RPhrsU2OEXEmmaTGVeR/SAAR4B2++4VKlbKI0xXEj49ekg8+64Bp90M8I626sNimubvD+77xLVzSk72bgu61+KZdKPJl4vIKjHlhHeBiJBv0sYKTrYCoz4mOEby0ha+E4UxD6gDnNiY1tqMdA8Idfy8FvVMgzCjIoVWYhrb6WvBc3b7DoIt08VrPqNDUdcW/kNb7o8CuC9Ni8gxlYjVg783MaGG8CX6fzIlBHAuM3GHqeFgb+66I5o17TXzQNmAFo183dUDe07xa3SHTDiBtq3B6bApocGYkNLnMa0N31vbTMdRNiPGVWlwpinCW0nObyLSxwt0IKXb4pcSXzChJjmn+8Lntj/Z/ktbDcCYx/8A9BaN5e5lIf8AYiU7T4Gc29XFYWmCY/e9qZ6Q0WPqh5sfiFPuPPsA6H0JFv8AmnqOMEBpFaRsRWDQAegMgcvZa7cowDPjxbn3IIp0gII8TqkK9PHZbTj6qtVgkEvcb8hABaBz5HcLNtz9yMn6B8TIbS1kd43OnvYhhN7/AAtaXRY3j1XoqXCj3Um94H4nAmYItaajGQZkdTIsAl2cdUaQHY4drCN4DGTt91s9eaAeNMTWP1VBrnX0kMfXPpJN7pf4XqZ8QpebDVHvY3T4YYN9VWbBlFuqHfiqWaPKCPzWjRymrTbNPC06bdi57mmJG5c42A3hZHYZxXEdniA0j7oo+QvHzUt+jbM3thwAa67g6uALzyEytofZje+bJFev4A5+CZs1KVd4bpxNBzh3QBVDZvEG4vb8kN+WVGyKmIwlPpqqgu1fwjl68p886t9D+IETWwwtsXubcxadO+3mhN+igtg1cbhGDn3tRFtuS6F9ldPddqv+rBTf9P1HqjKUtnMsLIu7dwI8D1uP8lBqUMLEHNmjn3abib+IMnYoR+jrBxfNKMybANIjw76G/gfLKZmrmgI/BT1GPGC6D4ql0GCMq1y9IfoVb8PqRXr5cCDWx2KrkiHaGFsmZN3bbBKO4my2lelgqlYt2dWqw2Tzc0TzRan6hoxfGYiOncaf/VRS44yykHdjlYcZGk1XiptzOrVHPZaT6OC92OSX/n8hpvyQg36RwXANwGDIEgN7NziJPK/ly5Jqpnmc1gBSw9WkyIAo4Ps2xzuWkxPKeabo/TBX1RhsFhmHcBtNzncvukSi/tjnLoqVnaKRB7umlRmxgffAmLz0vdY9hGD9rGk/Buy9Vd4ennWN/RRTxry0PEhp0UndmHadNUFu2ra02dvsg5hlJawvp1W1ZaH1BBGkE2bTLoL26Ykx7SvNZlmGKr1KlYl5LCNT5LdOn92BcR8NgL9PHa4JzHDMw+IFVzn1ntaW09IaIDjID3uhxPdkfny6n0uKeK6p/D90ZOU8b1J2Rlub12EU6VPtA76tzYnb4WEjZpJbJ5gdAlMmzLOG4io2oys8MaTWp1WA06YcDpIY4aWCdg2xFriFfD4h9HEl2G7Rt5DmExsDYwNTDbcXHJe8y3KH1WvdXrFpqXe2QC8tsJbYdf6Lz+yhjTjyGTO5PUlyY1Gk+pTZDGgH4jFgQJcQfEj+V7hZOcYFjKVRzpY3SAWAXL9mhxm5v5C/Re7zKvSwuHdJDW7h3PpYbg2sPD2+UcQZ6cS+w002/C2ZJO2px6225BRjVcHMlKT3PPwqEI9VChb2da2NYVpEFKVbGy5r0N6yhBI1ciwrHqU3TxeuBVe/SOYhzh5Tus+Vem4yOdxbfmtXEiVM9Dl+Ey5wPaVsR4O7ItA/4kj3T9LJsCfhzAtPLU0NO1pJhB/XVFjvrcENJ3OnQ6TaQZj5LHzV9Jz5oNIZuA4uBHWSDC5VHJklSnJLx2aOW/I163BdZ0nD4ihiB+F7Wu9i5dT4TzCIdSqHobVPZwMjb5rIy92IBHYAgjnTpPcffRK2aOVZo6/Z14MX7NrfzghbuOWO2uFeLSv6DvyDjg/NWxoFUi0DtQI8g+I9FVnDecTBbXvv9Y0j1h5W1l+QZsBLaj2i/wAVVg9g1jyPXqnC3OgIYZ5gksJ527xBO33RumslbN4mx8+Jn4fgvM69OK9U06ci1R2p5tHr6lH/AGL/AEczWxxpUwbO+E9LAHf05pTPeHs1rhrq5LgDYB1NukuG+ljR4CZSY+jvH1D9l2kx3qwMTBkDkuzD0+HJG55IJPlIiTadJM0zl+Wgd/HVasSQ36w7z4SJ38kCrTyVpnViHGNcQ7xtq53XUvovLRNfG0KZiYBmBy+ItkeIRv2GwLQDVzJpAAJDQwG3Pcn0jmuuPS/Z6/1Zei/JD1Tv3UBfmuTAy3DYh/gbQd9i9ceMMtbAblgMc3Oab2vzmyqcvyVlzia1QCbCQT/0H58kA5nk7DLaNZ0ABoe50Wk3APylaOP2dFe7kfq/0Gnk/wCP0GD9J9Fn7rLsO0WHeibRezAhYj6YcUZFGnQpDkAzWYHmY+SU/bPBM+DAsP8AE0GfQz7Kv/yKWQaODpsM2IpifKzZSU+lW8cDfxf6sr2/6kQ/i3NKxJa/EHVJApsLRzsNLUnWGZVD3m4pxO2oVDJ9UfEfSBmNX4QRJ2AIg9N0qeIcyMyHnUeQt+ar+JvGqxY4R9fyQdjq5k2M0uDMxq37Cp6wPKxM7K9H6MMxqR9QREzqe3057KaWYZvGoDENDiB3RA9YRKlLMqrtVStUFhd1XTvzI5bLq/iWZ47lPGvnZHZwi+GFp/RBj792mDe/aN59FVv0SVmguxGJw1ED4tVS4HKw69Ep+o8Q6zsUBebOdU9iEalwYxwJdiHFx5ab2t8RMe64cn2nL/cXpEpKK7iHcIZXRIFfMC8nlRpkj1cZ8VUVclYQGUsTWdOka3tY07QTpvfpZMU+FcOIEOqGfi5ePXwT9TIabA21Nsfa72onrc3PkF5uXrdW7nL6L7h9pFbJCdXit7CaWX4Onh2xBeQXOdtzPP5+aqMFjHUnCrU1SRUAPdbr+7AE36eC1sFgiSSxuo763T13jc+sLSdgwATVfqJFxyH8I/rK85zT3ivXvJlmkueDylfIWgw7SXEB0OMNINoB2N7f6S2HyVvaND2sZGzjrgO69wE+l1tY2rhmAhzw0CzWgAwCAIEkRt/l1j47iyk1umiw7g6ibkj5D2K68WecI0mS5SyPZHsMFjqAoU6TnhrmABkUnNc4tFy7VsJG/lzSVfittIFxfsOly7k1g3J8l4HFcT13jS6pIHwggHT5Tss3tCTLiSepPLolKm7CODb2jWzjPKmJeXPJiTpbyA6n8Xisx9aNlUVEJI6UkiXulVZuquKtRT7y+4LqUylw5GaU5bConUuY0lwDQSSQABckkwAFWE3lFFrqzQ5/Z3nXJEEbRHNJvYTVI9vi84zGgxrX0HGw3pU+zIHIBgMu8zPglKfG2K1aaeDpNd4UXEjbkP5hM4bBYyC+jjGvEyZrEm1/tAxafnKuczzm7aVKo3lqDQ7zIc5ealiW1Qb/ALnH6Mwi22Cq5/nBE6KlNvXsmUWidpc/b3R6dPNHQ7W4mxDiXaRMW11IBsPsNMyQkW4/NGOJcapeL3aa1wRMGNDYHonKfFuPN269IIl0gk6o+PEFoDQeQY0brqjUa0xxfMb82xrFfrcGzn2HiC68d1ru+7/ixK4bNM2dULQastB1fC1g2+N5Ijfm4+Ss/N8xqDQ0nSSANILGuIF7O+sqcu8bbzyQM141xdAdl2lNhaYLhoe+0WZTYYb52/iVdrK1GMMbfkCSb2bNGtUzYt1F2gDkSASB0bF5t0npzWDicXjOzAxWJGHBM6IL6zuhLGHVHnCzzxzXFPs6dR7QSS6oXaqzydy6p9kbQGxCwamIkkmSTckkuJPmd/VEO1fvaUvJGiVd7N2nisG0d5uIrum5c9uHaRygDW6PVUZm9Fs6MJS3kF761Ux0I1NafZYTaknb/CtzJskNZ+imNbhd7zPZUx1/GbbmBPVbPdXJul5ugbUSKeaPd8NLDsBNz2bA2fF1Qn2TYzJjP3mIYSTdtGiyAN7vLJHoJPLVum8fUy/DdzS7F1R8TteljRzGoWaPIITuNqLXAU8BQ0taQ0Ft73JmLNuTO591kovItWOEmvHZX89x34sRxHFTJJAJ6dxo9o584nzM2Sv7SudcUpgSItOwvA2WxS47aYbSy/DklsCKeqSLkiBOkX803Sz7NHkClg2saacCMOQNPN3e2BAsPDmo0uL3gl8Zou64Z5qrmtf7NFzb3sT4wEKnnWK6Ec4iJmYXsKVfOHPvhwGnvFvZsZYAw3w8Akqz8YXubVp02S0tG1iLTLbk7/LaVmsqvSlB+thrkZ9DM8XpvUjVs13L33Wjl5c6e1dJtZo0ehgSlcFwkwEPqvLj0+ET0ndbeGwrAIaAPPb1/qpyST4+4ixnCUmwdLQbAQNT3RPrHrCaOHdpFgwfjk7/AIW/1WTiOI+z7rbxbmGjy/svMZnnj6p7ziR0nu+yWPFOb5Io9lisW1tu2DpnUKZa0NtzInTz3dySmDxrX1Cyi11d+x0w1ovbXUPKYuSPWFk8P8NPxDRUrONPDi/Qvj7nICxGo+komccZNaOxwrQyk2wgCDuCfxH8RlbLpornchtt1E9Vi8xp4elNaq3URalR+C1oNU/Gf4QfVeFzjiV9WQO4y9m87zE7x6+crCxONc9xc4lxPMkuPuUs+otYwSNI4kt+8M+uqmsgElUL01GjXSMuqqrXILainWqChgVF2pLh6nWluGku590WkgMuUw1VFCYNXpOS5qqnbpvcpDTqiqaiWNZQKqWko9Zk2K7VrW71fha2YJgSHSbDb5LXo43Hcqjw2++otMfZa0XMSvn9LFOa4Oa4tI2IMEey9Bl/HNamL943vMT5iOv+is+oU5LaMX8TneJxdxPQ1eIMcPie8wfhIa0T4Mj87oVf6Qqw+N41TbUwO08u63YHwK8/mnG1esI7rB+EQT4F3P8AJYQdeSfMrnx9NGS/zIRT8ilB97NzMeKKtRxOt8u3cXd48okfC2OQ9ysrTCp2wVg5dsYRgtkXwi0rtS5XYrJNvhrKKdQPrVyG0acAgmC5xEhoAube5I23WniHurMBLm4PBAkN+9UcBBgC9R0f+LR7JbJaIfTa2z9Op/ZyWUmkmDUxFS0NgfC2SdpvCddm+FnUaNTF1bMDz9XRECzaVMWY0XhvhJ8OWTqVpN/h+/H6GS5IPEGEoDRh8K2sGkF9WsJLj1iDHlbyCjEcbQXk4KiQ+7dbJdAIN7fDb5pynneLZTAp4OlTpuPcaKLiIsRyvyMxfxRf2txznEHD03DRABpPPQGAbuMyIuFzuK5cE/FvJubKXn9BSlxfj6wDsLhmtYAGaqVHVqIERqizRO3JOtwOcvPfrhkGe89gk9YaDYAn2XVcNmmJaGCMPSaZ1WoEu+7AOq3kL7pCvwmZ1YnGDW4/WNbNVwbERLiBqO17eey55SxLZdmvRzfzNVb33+41P1XjWNLnZgx2kF5Af3jJEiY5u7sxz9FIzEmO2eH8hptqPlzv7c1gB9KgXtp96mXAlzpFmzoZ+OJJsLucTaAlK+Yl5kEjkDAmPwjYfM+KI4nLw+OmjOSRvZhmjGCXOiJhouY8BsPksnG5m9zd9Atabgcp6u8P9rNq4loFru5czPn/AF9AEJ7gy7+8/lT3A8X+P4d+sLqx4VjVIze5fFVrRJ2sD0MS7zdHsUbh/Ku2q96zGw558Onlb2CQw9J1aoGjvOeY/v5LXz7FNw9IYakbm9V4+0bSPLl4D3XYlpiTJ/yrkLxPxUav1NIxSb3ZHMCNvCw9ui8w4ofaKO0STpGkYqKpHOauKkFSXWS1DsEUJwRSquCaZaAyrrjTXAKxkyubdQEVjEJCbouyyIHKqhWZiReulUlSpo2Lyq6lWVydAEBVgVRqkFIQSFUmFIKhxTAsDJlHYUsxGD0MTCOcitKXBR2hJIihvCVSHAbjUDpJIa4jaYK93Tw2LqUg0VqVNrphtENa2A2Ia5o77iYEMkCO8QvnQK08DjHu7oeWzALtRaA0feIuWgWDR12WGfG5K13eVkSievwmGzKk/u1A68E69biGgA2uRb19UeizNQSR2WxhtjeS4E+DS6YPMSZWPR7ZzWhuLZpdYEnQTqPeLdQkwBAPKbElRjv0mm0PfiAC42Ac0uLj3dIaOTG96OpvBXjzjKb30X/azaLiltYzjuHcZVcHYrFUqQ+yHVXWjmBzOxN93ctln53Tw9Fop0qrq9QEB1SIp+JFzqiYSeadk6nrfVqVaoOhgMQymzm4xdziTt+ImeeN2s+AXdhxTlWp7LuSpfmVqXgM1sQTv6T/ACSb67uvouc9Ccu/TtwZlm4nTsYMR/rohdshVGqkpVY0jXyfM+ycTsS3SDyEm59knmGJ11CZkTAPgOf80qSoToSglLUW1KCVUuU60UWEJgKvaIbnKochRChhr1IQA5EY5S4hQTSu0KZVlN0KwbWooQuavqW8WJlpVZUFyiVQCkKIXSoSLJUtUKQgC4C4LpXIEcSulVXEJAXaVOpVC4pgEDpKYa5L0wjJWZskuumcKATfbzA/NKlQHI5DlGtTpEQZIN5khlucE325x7oL8VpJLTc9J9pN/wCqRBXSo0rklRC1axO6oCqlygFOigi6VUvQzUTbCjqj7wguCs4qpSo0RHJULlxKoVSRSRMqQVUKUwLSohQArJCOCmVULikAYPV+0S4KmVLiKi5cr6kGVbUqWwUEldKHKiVVhQJcVK5BRykBQrIESFMLgpRQiIUQrSpQBVQpcoagYZhVpUNXEoIJJULpVZQFBGlSUMOUl6kKLLpQ9SjWgdBHFBJUl6iUUOjpUqpUSgZzgqEK5VYTQIqVy5cCmMmVyhcCgKLKFEqQkIkKSVy6EgKqwKhc1AFpXKFBKdAf/9k="/>
          <p:cNvSpPr>
            <a:spLocks noChangeAspect="1" noChangeArrowheads="1"/>
          </p:cNvSpPr>
          <p:nvPr/>
        </p:nvSpPr>
        <p:spPr bwMode="auto">
          <a:xfrm>
            <a:off x="77788" y="-787400"/>
            <a:ext cx="2571750" cy="1571625"/>
          </a:xfrm>
          <a:prstGeom prst="rect">
            <a:avLst/>
          </a:prstGeom>
          <a:noFill/>
          <a:ln w="9525">
            <a:noFill/>
            <a:miter lim="800000"/>
            <a:headEnd/>
            <a:tailEnd/>
          </a:ln>
        </p:spPr>
        <p:txBody>
          <a:bodyPr/>
          <a:lstStyle/>
          <a:p>
            <a:endParaRPr lang="en-US" dirty="0"/>
          </a:p>
        </p:txBody>
      </p:sp>
      <p:sp>
        <p:nvSpPr>
          <p:cNvPr id="8202" name="AutoShape 19" descr="data:image/jpg;base64,/9j/4AAQSkZJRgABAQAAAQABAAD/2wCEAAkGBhQSEBUUExQUFRQUFRQUFBQXFBUQFRcUFBYVFBUVFRUXHCYeFxkjGhUUHy8gJCcpLCwsFR4xNTAqNSYrLCkBCQoKDgwOGg8PGikkHx0sKSkpKTUpKS0pLCwsLCkpLCwpLCw1LCwpLCkpKSksLCwsLCwpLCkpLCkpKiwpKSwpLP/AABEIAK8BIAMBIgACEQEDEQH/xAAbAAACAwEBAQAAAAAAAAAAAAADBAECBQAGB//EAD8QAAEDAgQDBgIGCgICAwAAAAEAAhEDIQQFEjEGQVETImFxgZEyoQcjQlJisRQVFjNywdHh8PGSooKyF0Oj/8QAGQEAAwEBAQAAAAAAAAAAAAAAAAECAwQF/8QANxEAAgIBAwEFBQYEBwAAAAAAAAECEQMSITEEE0FRYYEiMnGRoQWxwdHh8BVCUnIUI0NTYpKi/9oADAMBAAIRAxEAPwDwPaQU9QoTy2TXDmUNq1AXGwXqamSNDtLbRcxeQuXLkcUeY61UeJrQChSFr5jkml7ptzCxq+WvLoZJPQKY5PEulwXBXGtCXqUnss4Ef5zTNOC3/LrZO1Y9BT9OhFpZl1CH+rySINytGhwq9wEEX69VjLLBK5MvQdSxrDv6rq1dk92Y8bH5ItXhCs240mehgqlbhDEtbq028CE8fVYuU0S+nfIu5wQ3+CC/BVdg0oDhVaPhK3fUQfeT2LCOKC+rCUfiDdL6iU9VrY1jjZpMbN0CsxXZUsrsuohb5K90zallNMSmq9BXpUYS02FkUaMIyiV0rRKiDtSqQpUIEUIQ6jVclQgtCFZAKexDEkQkaplQpUwuhAyQrNcqAKQgGeqyPiUsAa4mORmYXrqOcU6rAA6eXX5L5dTcmsPiSDYwocEzlniUj6XUZT5tkkRs0x4JXE8PsHZExTdWc7SABqLQ21yQBJndeZwufPAgn1Wm7OGVAO0ExzBLT8tk4LSzjlimuDLxeX63nS10zB7oB26+60sHwxDdTwTGzRyG5kncp79YU3AMb9VT/AL9CT94+aaNGm6A3EO0g7ObE/8AH+q2c3Xsh2so7M8Ll+YPpOlphfVuA8+ovZ33N7S+rVbyiV8aJTGFrlhkSsp4lNHTkx6tz6jxOab36mkEIHDFFoqnULEW8F42lmzuZlbGCzotuiWCMsek5pKSex6/izJadRpLReBB9l80xuXupujkF7WhnhqEN3JEeq0sRkgcPrAII+a5seF4F5BhyTumj5qxxFwdkzT4jqt2PyT/ABPkQpOBp892+PgvNOaQbrdQjljdHde56KnxnXtZpjwhP1uPXlmg0oPWV5Wi8JsuBuuKfSYZP3TdZpxVWMPz882736rOxWbF32fmrVoS7mraHSY1ukQ8rYloJMnndR2B5JlxVmvXVGuCHJgm7XUdpCLUS9RqVNMqO/IcVJRA5JNcmGOVBJVwFXKjql1xemZlpXKrXK6ABOCpKI8oRckWc5qVq0k3KE8JAmJ6VYNVy1EZTQaahZzVATj6aXc1DBOyGFFpG6DKLRddJCaNCmFchCpvRVoYFG1b7kI1PGuGxKr2fgoFFFCtCDQjNCoAu1oKYdqbo4grPD0djk0yGjXwWaOpvDhFiCPRbWacaPqsDQzTeSZm/gvLNRAU2k+SE6CVszqOPev5qrmB4Q3FSHwpiq2RVgTh9JUur6d1dz+qBWZqWLxy1WnsaattwoqSJVCJVqVEAKJW1bGd7gXhLOqwnDdCqUVDRpFgm1kQFLPZC6m9RZdBHIjDZLvcra1Vje4Vz1TXKCXotKmpViewemih1kEKwK0IOeUIohVdKCkRKo4qXBVDSgZUhWaVxCE8wkMYlL1ioFRUeUDS3KOKJRQUelTSKY0x905SqrOaFdhKaZjJWazKwUPrBZylaGekWe9c0K1Z3L5KNSwtnRpDNhWa8Ja6u3DuPJ3sUaiXEcbWCuHpJrCDzR6apSZk4oNqXSqBytK0FRJKhSHKAix0S1MYTAuqOhvql2GTA52HqvaV6DMFSFpqGzpnVq6RNmi3+1Esmkhmc3h2hTYX16j4/CAL9BeShDF4FgOmk+o7lrEX8ZcY9lmY7EPqv1vNzy2AHggEx/v+6wcJS3k2Womh+saDviwjed2keEfAGn5oVTDYR5gU6tLxY8VP/wA6hn/sEuy55+4P5kp4MHM9e6+m6NrXAj5fziJVHiyzPq8Oav3Nam/8Dz+jVPQVO64/wuKSxuT1qVqtKozxcwtHvt81sua241N6EB/p8Lx5rm1HNnQ9zR+FxA9mOj5c1PasqzDo4Yf5COGQtKriHO+NrHbXLGsdsftM0nnzn1SZwzjsPL+i6I5EyWmBdfl4LmtTLcornalUP/g4+uyap8M4kiexcAeboaL7blU8kVy0FGYQuDVtM4MxBsezabGC8E3/AIZRKXBtS01KYnpJjz28lk+pxL+ZDowSxVLQvSjhC16t+gbE8wZJ2KrU4apNjVUd/wBWlC6nG+GJqjzLmoVRi9TVyHDgwahmAQNQO8gAQ28lBOS0SC5vavaDBc1siYneLmASn2yfF/IaR5bQoIXqhw9SaSHtrtjcuGkDzMb32Tj+F8MALmSAZ7TfqIGxCxnnjDmy0m+Dwwam6TV7GjwphXDVMdBrc51/CLDe99kClw3hqh006t4kBzuzJH4dTYKqGeMuBStbM8wQFem0LUfw1qE06k9ARpkz8PWYk+hWTWoPpPLHgtcNwbG4B28iFtF29jPkOGBWaAljUUGqtkxaWWrYTzW7R4aZTpsfVlz33FMQ0Nb1eZmfBcXsYQSNiDHK1wtnJsfSfVNR7gXTOkuDB6l5s0eC4u1co6u5d3ia5VJbIFlOR0mtNao1wDLsZpu88oLoBHXdLVM5qlwLgbSANZMDoAZjyWpiia1TXVrgndlNlOpXMSYH3Y/ijyS+MwuEYAa36XysWMp+ulosqi4v2sitvuXd5I53d7CeHccS/SXUp5Nq6RPhrsU2OEXEmmaTGVeR/SAAR4B2++4VKlbKI0xXEj49ekg8+64Bp90M8I626sNimubvD+77xLVzSk72bgu61+KZdKPJl4vIKjHlhHeBiJBv0sYKTrYCoz4mOEby0ha+E4UxD6gDnNiY1tqMdA8Idfy8FvVMgzCjIoVWYhrb6WvBc3b7DoIt08VrPqNDUdcW/kNb7o8CuC9Ni8gxlYjVg783MaGG8CX6fzIlBHAuM3GHqeFgb+66I5o17TXzQNmAFo183dUDe07xa3SHTDiBtq3B6bApocGYkNLnMa0N31vbTMdRNiPGVWlwpinCW0nObyLSxwt0IKXb4pcSXzChJjmn+8Lntj/Z/ktbDcCYx/8A9BaN5e5lIf8AYiU7T4Gc29XFYWmCY/e9qZ6Q0WPqh5sfiFPuPPsA6H0JFv8AmnqOMEBpFaRsRWDQAegMgcvZa7cowDPjxbn3IIp0gII8TqkK9PHZbTj6qtVgkEvcb8hABaBz5HcLNtz9yMn6B8TIbS1kd43OnvYhhN7/AAtaXRY3j1XoqXCj3Um94H4nAmYItaajGQZkdTIsAl2cdUaQHY4drCN4DGTt91s9eaAeNMTWP1VBrnX0kMfXPpJN7pf4XqZ8QpebDVHvY3T4YYN9VWbBlFuqHfiqWaPKCPzWjRymrTbNPC06bdi57mmJG5c42A3hZHYZxXEdniA0j7oo+QvHzUt+jbM3thwAa67g6uALzyEytofZje+bJFev4A5+CZs1KVd4bpxNBzh3QBVDZvEG4vb8kN+WVGyKmIwlPpqqgu1fwjl68p886t9D+IETWwwtsXubcxadO+3mhN+igtg1cbhGDn3tRFtuS6F9ldPddqv+rBTf9P1HqjKUtnMsLIu7dwI8D1uP8lBqUMLEHNmjn3abib+IMnYoR+jrBxfNKMybANIjw76G/gfLKZmrmgI/BT1GPGC6D4ql0GCMq1y9IfoVb8PqRXr5cCDWx2KrkiHaGFsmZN3bbBKO4my2lelgqlYt2dWqw2Tzc0TzRan6hoxfGYiOncaf/VRS44yykHdjlYcZGk1XiptzOrVHPZaT6OC92OSX/n8hpvyQg36RwXANwGDIEgN7NziJPK/ly5Jqpnmc1gBSw9WkyIAo4Ps2xzuWkxPKeabo/TBX1RhsFhmHcBtNzncvukSi/tjnLoqVnaKRB7umlRmxgffAmLz0vdY9hGD9rGk/Buy9Vd4ennWN/RRTxry0PEhp0UndmHadNUFu2ra02dvsg5hlJawvp1W1ZaH1BBGkE2bTLoL26Ykx7SvNZlmGKr1KlYl5LCNT5LdOn92BcR8NgL9PHa4JzHDMw+IFVzn1ntaW09IaIDjID3uhxPdkfny6n0uKeK6p/D90ZOU8b1J2Rlub12EU6VPtA76tzYnb4WEjZpJbJ5gdAlMmzLOG4io2oys8MaTWp1WA06YcDpIY4aWCdg2xFriFfD4h9HEl2G7Rt5DmExsDYwNTDbcXHJe8y3KH1WvdXrFpqXe2QC8tsJbYdf6Lz+yhjTjyGTO5PUlyY1Gk+pTZDGgH4jFgQJcQfEj+V7hZOcYFjKVRzpY3SAWAXL9mhxm5v5C/Re7zKvSwuHdJDW7h3PpYbg2sPD2+UcQZ6cS+w002/C2ZJO2px6225BRjVcHMlKT3PPwqEI9VChb2da2NYVpEFKVbGy5r0N6yhBI1ciwrHqU3TxeuBVe/SOYhzh5Tus+Vem4yOdxbfmtXEiVM9Dl+Ey5wPaVsR4O7ItA/4kj3T9LJsCfhzAtPLU0NO1pJhB/XVFjvrcENJ3OnQ6TaQZj5LHzV9Jz5oNIZuA4uBHWSDC5VHJklSnJLx2aOW/I163BdZ0nD4ihiB+F7Wu9i5dT4TzCIdSqHobVPZwMjb5rIy92IBHYAgjnTpPcffRK2aOVZo6/Z14MX7NrfzghbuOWO2uFeLSv6DvyDjg/NWxoFUi0DtQI8g+I9FVnDecTBbXvv9Y0j1h5W1l+QZsBLaj2i/wAVVg9g1jyPXqnC3OgIYZ5gksJ527xBO33RumslbN4mx8+Jn4fgvM69OK9U06ci1R2p5tHr6lH/AGL/AEczWxxpUwbO+E9LAHf05pTPeHs1rhrq5LgDYB1NukuG+ljR4CZSY+jvH1D9l2kx3qwMTBkDkuzD0+HJG55IJPlIiTadJM0zl+Wgd/HVasSQ36w7z4SJ38kCrTyVpnViHGNcQ7xtq53XUvovLRNfG0KZiYBmBy+ItkeIRv2GwLQDVzJpAAJDQwG3Pcn0jmuuPS/Z6/1Zei/JD1Tv3UBfmuTAy3DYh/gbQd9i9ceMMtbAblgMc3Oab2vzmyqcvyVlzia1QCbCQT/0H58kA5nk7DLaNZ0ABoe50Wk3APylaOP2dFe7kfq/0Gnk/wCP0GD9J9Fn7rLsO0WHeibRezAhYj6YcUZFGnQpDkAzWYHmY+SU/bPBM+DAsP8AE0GfQz7Kv/yKWQaODpsM2IpifKzZSU+lW8cDfxf6sr2/6kQ/i3NKxJa/EHVJApsLRzsNLUnWGZVD3m4pxO2oVDJ9UfEfSBmNX4QRJ2AIg9N0qeIcyMyHnUeQt+ar+JvGqxY4R9fyQdjq5k2M0uDMxq37Cp6wPKxM7K9H6MMxqR9QREzqe3057KaWYZvGoDENDiB3RA9YRKlLMqrtVStUFhd1XTvzI5bLq/iWZ47lPGvnZHZwi+GFp/RBj792mDe/aN59FVv0SVmguxGJw1ED4tVS4HKw69Ep+o8Q6zsUBebOdU9iEalwYxwJdiHFx5ab2t8RMe64cn2nL/cXpEpKK7iHcIZXRIFfMC8nlRpkj1cZ8VUVclYQGUsTWdOka3tY07QTpvfpZMU+FcOIEOqGfi5ePXwT9TIabA21Nsfa72onrc3PkF5uXrdW7nL6L7h9pFbJCdXit7CaWX4Onh2xBeQXOdtzPP5+aqMFjHUnCrU1SRUAPdbr+7AE36eC1sFgiSSxuo763T13jc+sLSdgwATVfqJFxyH8I/rK85zT3ivXvJlmkueDylfIWgw7SXEB0OMNINoB2N7f6S2HyVvaND2sZGzjrgO69wE+l1tY2rhmAhzw0CzWgAwCAIEkRt/l1j47iyk1umiw7g6ibkj5D2K68WecI0mS5SyPZHsMFjqAoU6TnhrmABkUnNc4tFy7VsJG/lzSVfittIFxfsOly7k1g3J8l4HFcT13jS6pIHwggHT5Tss3tCTLiSepPLolKm7CODb2jWzjPKmJeXPJiTpbyA6n8Xisx9aNlUVEJI6UkiXulVZuquKtRT7y+4LqUylw5GaU5bConUuY0lwDQSSQABckkwAFWE3lFFrqzQ5/Z3nXJEEbRHNJvYTVI9vi84zGgxrX0HGw3pU+zIHIBgMu8zPglKfG2K1aaeDpNd4UXEjbkP5hM4bBYyC+jjGvEyZrEm1/tAxafnKuczzm7aVKo3lqDQ7zIc5ealiW1Qb/ALnH6Mwi22Cq5/nBE6KlNvXsmUWidpc/b3R6dPNHQ7W4mxDiXaRMW11IBsPsNMyQkW4/NGOJcapeL3aa1wRMGNDYHonKfFuPN269IIl0gk6o+PEFoDQeQY0brqjUa0xxfMb82xrFfrcGzn2HiC68d1ru+7/ixK4bNM2dULQastB1fC1g2+N5Ijfm4+Ss/N8xqDQ0nSSANILGuIF7O+sqcu8bbzyQM141xdAdl2lNhaYLhoe+0WZTYYb52/iVdrK1GMMbfkCSb2bNGtUzYt1F2gDkSASB0bF5t0npzWDicXjOzAxWJGHBM6IL6zuhLGHVHnCzzxzXFPs6dR7QSS6oXaqzydy6p9kbQGxCwamIkkmSTckkuJPmd/VEO1fvaUvJGiVd7N2nisG0d5uIrum5c9uHaRygDW6PVUZm9Fs6MJS3kF761Ux0I1NafZYTaknb/CtzJskNZ+imNbhd7zPZUx1/GbbmBPVbPdXJul5ugbUSKeaPd8NLDsBNz2bA2fF1Qn2TYzJjP3mIYSTdtGiyAN7vLJHoJPLVum8fUy/DdzS7F1R8TteljRzGoWaPIITuNqLXAU8BQ0taQ0Ft73JmLNuTO591kovItWOEmvHZX89x34sRxHFTJJAJ6dxo9o584nzM2Sv7SudcUpgSItOwvA2WxS47aYbSy/DklsCKeqSLkiBOkX803Sz7NHkClg2saacCMOQNPN3e2BAsPDmo0uL3gl8Zou64Z5qrmtf7NFzb3sT4wEKnnWK6Ec4iJmYXsKVfOHPvhwGnvFvZsZYAw3w8Akqz8YXubVp02S0tG1iLTLbk7/LaVmsqvSlB+thrkZ9DM8XpvUjVs13L33Wjl5c6e1dJtZo0ehgSlcFwkwEPqvLj0+ET0ndbeGwrAIaAPPb1/qpyST4+4ixnCUmwdLQbAQNT3RPrHrCaOHdpFgwfjk7/AIW/1WTiOI+z7rbxbmGjy/svMZnnj6p7ziR0nu+yWPFOb5Io9lisW1tu2DpnUKZa0NtzInTz3dySmDxrX1Cyi11d+x0w1ovbXUPKYuSPWFk8P8NPxDRUrONPDi/Qvj7nICxGo+komccZNaOxwrQyk2wgCDuCfxH8RlbLpornchtt1E9Vi8xp4elNaq3URalR+C1oNU/Gf4QfVeFzjiV9WQO4y9m87zE7x6+crCxONc9xc4lxPMkuPuUs+otYwSNI4kt+8M+uqmsgElUL01GjXSMuqqrXILainWqChgVF2pLh6nWluGku590WkgMuUw1VFCYNXpOS5qqnbpvcpDTqiqaiWNZQKqWko9Zk2K7VrW71fha2YJgSHSbDb5LXo43Hcqjw2++otMfZa0XMSvn9LFOa4Oa4tI2IMEey9Bl/HNamL943vMT5iOv+is+oU5LaMX8TneJxdxPQ1eIMcPie8wfhIa0T4Mj87oVf6Qqw+N41TbUwO08u63YHwK8/mnG1esI7rB+EQT4F3P8AJYQdeSfMrnx9NGS/zIRT8ilB97NzMeKKtRxOt8u3cXd48okfC2OQ9ysrTCp2wVg5dsYRgtkXwi0rtS5XYrJNvhrKKdQPrVyG0acAgmC5xEhoAube5I23WniHurMBLm4PBAkN+9UcBBgC9R0f+LR7JbJaIfTa2z9Op/ZyWUmkmDUxFS0NgfC2SdpvCddm+FnUaNTF1bMDz9XRECzaVMWY0XhvhJ8OWTqVpN/h+/H6GS5IPEGEoDRh8K2sGkF9WsJLj1iDHlbyCjEcbQXk4KiQ+7dbJdAIN7fDb5pynneLZTAp4OlTpuPcaKLiIsRyvyMxfxRf2txznEHD03DRABpPPQGAbuMyIuFzuK5cE/FvJubKXn9BSlxfj6wDsLhmtYAGaqVHVqIERqizRO3JOtwOcvPfrhkGe89gk9YaDYAn2XVcNmmJaGCMPSaZ1WoEu+7AOq3kL7pCvwmZ1YnGDW4/WNbNVwbERLiBqO17eey55SxLZdmvRzfzNVb33+41P1XjWNLnZgx2kF5Af3jJEiY5u7sxz9FIzEmO2eH8hptqPlzv7c1gB9KgXtp96mXAlzpFmzoZ+OJJsLucTaAlK+Yl5kEjkDAmPwjYfM+KI4nLw+OmjOSRvZhmjGCXOiJhouY8BsPksnG5m9zd9Atabgcp6u8P9rNq4loFru5czPn/AF9AEJ7gy7+8/lT3A8X+P4d+sLqx4VjVIze5fFVrRJ2sD0MS7zdHsUbh/Ku2q96zGw558Onlb2CQw9J1aoGjvOeY/v5LXz7FNw9IYakbm9V4+0bSPLl4D3XYlpiTJ/yrkLxPxUav1NIxSb3ZHMCNvCw9ui8w4ofaKO0STpGkYqKpHOauKkFSXWS1DsEUJwRSquCaZaAyrrjTXAKxkyubdQEVjEJCbouyyIHKqhWZiReulUlSpo2Lyq6lWVydAEBVgVRqkFIQSFUmFIKhxTAsDJlHYUsxGD0MTCOcitKXBR2hJIihvCVSHAbjUDpJIa4jaYK93Tw2LqUg0VqVNrphtENa2A2Ia5o77iYEMkCO8QvnQK08DjHu7oeWzALtRaA0feIuWgWDR12WGfG5K13eVkSievwmGzKk/u1A68E69biGgA2uRb19UeizNQSR2WxhtjeS4E+DS6YPMSZWPR7ZzWhuLZpdYEnQTqPeLdQkwBAPKbElRjv0mm0PfiAC42Ac0uLj3dIaOTG96OpvBXjzjKb30X/azaLiltYzjuHcZVcHYrFUqQ+yHVXWjmBzOxN93ctln53Tw9Fop0qrq9QEB1SIp+JFzqiYSeadk6nrfVqVaoOhgMQymzm4xdziTt+ImeeN2s+AXdhxTlWp7LuSpfmVqXgM1sQTv6T/ACSb67uvouc9Ccu/TtwZlm4nTsYMR/rohdshVGqkpVY0jXyfM+ycTsS3SDyEm59knmGJ11CZkTAPgOf80qSoToSglLUW1KCVUuU60UWEJgKvaIbnKochRChhr1IQA5EY5S4hQTSu0KZVlN0KwbWooQuavqW8WJlpVZUFyiVQCkKIXSoSLJUtUKQgC4C4LpXIEcSulVXEJAXaVOpVC4pgEDpKYa5L0wjJWZskuumcKATfbzA/NKlQHI5DlGtTpEQZIN5khlucE325x7oL8VpJLTc9J9pN/wCqRBXSo0rklRC1axO6oCqlygFOigi6VUvQzUTbCjqj7wguCs4qpSo0RHJULlxKoVSRSRMqQVUKUwLSohQArJCOCmVULikAYPV+0S4KmVLiKi5cr6kGVbUqWwUEldKHKiVVhQJcVK5BRykBQrIESFMLgpRQiIUQrSpQBVQpcoagYZhVpUNXEoIJJULpVZQFBGlSUMOUl6kKLLpQ9SjWgdBHFBJUl6iUUOjpUqpUSgZzgqEK5VYTQIqVy5cCmMmVyhcCgKLKFEqQkIkKSVy6EgKqwKhc1AFpXKFBKdAf/9k="/>
          <p:cNvSpPr>
            <a:spLocks noChangeAspect="1" noChangeArrowheads="1"/>
          </p:cNvSpPr>
          <p:nvPr/>
        </p:nvSpPr>
        <p:spPr bwMode="auto">
          <a:xfrm>
            <a:off x="0" y="-785813"/>
            <a:ext cx="2571750" cy="1571625"/>
          </a:xfrm>
          <a:prstGeom prst="rect">
            <a:avLst/>
          </a:prstGeom>
          <a:noFill/>
          <a:ln w="9525">
            <a:noFill/>
            <a:miter lim="800000"/>
            <a:headEnd/>
            <a:tailEnd/>
          </a:ln>
        </p:spPr>
        <p:txBody>
          <a:bodyPr/>
          <a:lstStyle/>
          <a:p>
            <a:endParaRPr lang="en-US" dirty="0"/>
          </a:p>
        </p:txBody>
      </p:sp>
      <p:pic>
        <p:nvPicPr>
          <p:cNvPr id="8203" name="Picture 21" descr="http://t0.gstatic.com/images?q=tbn:ANd9GcTsicrK3F9W09adeBLpX0Zk8VVjqz6N8cQuuPSvBIo7MJR1yZjh"/>
          <p:cNvPicPr>
            <a:picLocks noChangeAspect="1" noChangeArrowheads="1"/>
          </p:cNvPicPr>
          <p:nvPr/>
        </p:nvPicPr>
        <p:blipFill>
          <a:blip r:embed="rId6"/>
          <a:srcRect/>
          <a:stretch>
            <a:fillRect/>
          </a:stretch>
        </p:blipFill>
        <p:spPr bwMode="auto">
          <a:xfrm>
            <a:off x="457200" y="2590800"/>
            <a:ext cx="1711325" cy="1304925"/>
          </a:xfrm>
          <a:prstGeom prst="rect">
            <a:avLst/>
          </a:prstGeom>
          <a:noFill/>
          <a:ln w="9525">
            <a:noFill/>
            <a:miter lim="800000"/>
            <a:headEnd/>
            <a:tailEnd/>
          </a:ln>
        </p:spPr>
      </p:pic>
      <p:sp>
        <p:nvSpPr>
          <p:cNvPr id="8204" name="AutoShape 23" descr="data:image/jpg;base64,/9j/4AAQSkZJRgABAQAAAQABAAD/2wCEAAkGBhISERIUExQUFBQWFBQUGBUUFBQUEhQUFBQVFBQVFBUXHCYeFxkkGRQUHy8gIycpLCwsFR4xNTAqNSYrLCkBCQoKDgwOGg8PGikcHx8pLCkpKS0sKikpLCwpLCwsKSwpLCkpKSwsKSkpKSksLCwpKSwsKSksLCwsLCwsLCwsLP/AABEIAMIBBAMBIgACEQEDEQH/xAAcAAABBQEBAQAAAAAAAAAAAAAFAAIDBAYHAQj/xABIEAABAwIEAgcEBwUFBgcAAAABAAIDBBEFEiExQVEGBxMiYXGBkaGx8BQjMlKSwdFCU6Oy4RdEYnKCCDNDs8LxFTRUY3ODov/EABoBAAIDAQEAAAAAAAAAAAAAAAIDAAEEBQb/xAAtEQACAgIBAgQEBgMAAAAAAAAAAQIRAyEEEjETIkFRYYGh0QUUIzJSsTNCcf/aAAwDAQACEQMRAD8AqVrXsPdShrnAd5XGyXTZ6QHgF5VSrR6JxPRO1w1UIgjJ4KOow8gaFMpIuBTL+IFMJR0LCNF4IS02UEkTo+83bkrEVaHjxRNETA+P0jyO672IfSxEDvXJRjE60MHe25rOTY03WxVpNqkifMPYfiRabHZFJqJktjYc1ghjrb6alH8Cx43sdkMsco7oZFpqrLuJHKLIHKz0WkxSDO243WZEdyQ7dVFaAkiEO1siccOl7KBrWNKM4XC+c5I23R9+wN13KELrrQ4V0SkmANjbTfxWmwboIGHNLa+mm/mtZEwNADRYBRtR7meWb+JlKDq6jaSXn0A43Wjpuj8DAAGN04kC/wA6q32hTRMlvN7CG5SI5sEhfuxvsCDYl0GifbIA3YbaWFyfbdaSKS6fmTI5LQvrkmcxxboZI090XHPy5+9ZPG8De0aXHzuu8ujB3QnE+jkcoNxrz5JqSex8eR6M4TRRcHHVSSwAG4Wj6Q9DSJbMLrbn+pUEeBBn2tUE9GqDsCw1FiicFUDurT6WAb5brwVMMY3FlllFM1Rk0hmUHSyzuO9HrnM0aozP0lhBsCrFPXiXYI4SnidgTjHIjO4dg7gNRZOqm5QQj1Y7LsLIfJQB2qvxG3bKeNJaBuGVjmO12XaeqkgwTkcZR/y2rjb8NdfRdZ6mI3CmqA79+P8AlsW3i08yaMfKb8JpnQ0kkl2jknzscea02KsyYkS27VgHYbLK69yFssAgLW5X6rzObDHHFU7Z6LHlcnVURnpS0XDja3Mp9PjrH6gqn0r6J9p32aO+Kz1BgkjQbkgpscWGUOpSpi5ZcilVaOhQYiHC17prqQ3u0rHUUcjHC7vatbS1XdCVODi9Oxikmt6HVNB2gLXexZbFejRb9m58FpXY2wOIvqpxUtd4q45ZQKeKMjm0lP2ZGYFEqfpDEwAbeS11Rhccm4CHTdB4HagW8itPj48i/UEvHkh+wmwbpG2TunbxTsUosxzNT6HoexlrFGosNsAL3Wac4xflGxhKS8xjW0Ur5WANJbcXHG3Fdv6L4LHTQtIF3kbnexWRwSjHbtuLhbGas39yjzeUTkwturCRq146sCz0uIKs+uKxucmEuMvU1DqoEKk6rIQMYo4cV6+vzKnb7hxwpGkhrFaZUrMUlX/2V+Gqv8lXGVATwI0MUt1KhEVYr8My2Y8pgyYmjyqoQ8EaC/GyxXSHo85gJvcejR8VvQbqKqpw5pBHDiLrSmpA48jgzguI4Q4u4jVeyYRmZbUrc43gwY8kfl8EIc9rd1mnLpZ1oJSj/wBMXB0QJNz70dw3DXRmxPsV+attshNVib+CXOc59w4xjEL19G17fFZ2ekkZtsnjEXg31KM01SHt1CFXHuXSl2M4Kt7dwutdT1Vnp6g8pgP4bFz2qw4OXROqKl7OnqBzmB/hsW7hSi8q9zJy4yWJm9SSSXdOKfN1FQO5FEuxc0ahST9JIGaAj0VCfG+00YLryT65bo9Qkl3YXoqkO0Ko4hQWcLDQr2gblGZx1VyOta48FUVTJLaM/iOBSEd3dPwHBJW6vJO62EEbSNbWT5Yhbu2WqOR1Rmlj3bMZL0VJlL7nU3Ranw7IFeL3A2smzT2tdDOTkHCKjsrSMVd4dwKOTSxNjvoNPUrNOxAkmw0SnjaHLIiQ10jeKlixR3EoHiOJZQhVHicj3aA76fknRwSkrFyyxTo6x0fmGV7jbQD38kTlqdEAwjDzFD9YdTqfDkFbExLL8NkmcdDFHVns1WsnjvWHHA4sHecN7BGnSk87XWPxnq4kmmL43t72pB4eSfxYY2/1NGbkSnFeQN9HOmQq8wy2I9PFaBs9iL6IZ0V6GMpRvmedz4+CM1NOLWG3xVZ1jcvJ2KwufTcu5JT1Iva6IQy211Qukw0ueDyF0XEVliao1Oi1TzlEYJ9uI8EHaQCrTZAOOnr70URGSCYciqdr6K7G5AaapzIpSyJ+PJs52XFQP6SYeHNvYnysT+q5Xj1PIHWaD63HxXaK2NrmEEX8FhcVogCbA6bg7LRk3sdxcjqjFU9DKRqFbjwwW1RuSdoGyC1WKAFZG36G8njw1gGqpZmsd4KlJjlroNPiLnk5UcYSkDaRrKgEtu0re9U8hME9+EwH8Nq45hePFrsj12Tqp/3FQecwP8Ni18PG4Z1fsxHLleF/I3CSSS7xwz5CwjCXvcC4m/itnTxsibwuqxJb9lpu46WHEqq6GRrj2oIPuXncs5ZdvS9jvw6YaWyzUVznbaK3guFyOOd5swa+aoYNQPnluNIxui+M460fUxjbTRLca8qG9ethH6eHnKz7LUn4kWmxVbBaYtbc6cVHXOaTZC/LoCL69h2ima/ldMxPD8w0QOkcWnQo7S1biNQVaYWuxicXoZmHjlU0Dmhuu62VVCyRpBAWel6M3dvoj6lQHSZfFabPt7lqOgnRYtaJ5W//ABtP85/JEaPA2N3CKuqwGBnACyn5hpdIUcK6rZFXlrj3vZm/JVH14FgCbDkkXszDbdFn4JG4bbi/FKbvZr8SC0VKeYuaDYEew6c1ajY621vDimsoCzustbx1RKmi7ozbpTkxcq7ojihN7D2q02nHPZIygcOChkmKCxdWWcwboPnzVeSW/EKIT+nmmZvkKFpEjHBTCo3CqCSykdINCPXxCJdiNF+jkykaH0RmCXW4KzjJNvn1RmhmCGPehGaNqw9HqNVVqcOY7QhWYH3CfZdSHY5FuLMvi3RqPKS0a2O3PyXNsXoNTa1xwGq7ZUQZmkc+Vr+9cb6dUUtPKXNjIbfUlwdcHmefgFc8XUtGvDmvTMTi+KNj0IN/JDKTGC91mDdaGejZVs1bY+Wvom4L0bbC/XW/FSM8Uce1sfWSU9digaQt7712fqQrxLS1Ftmzgfw2FY+boqyYC+y6D1WYFHSwTsj2dKHHW+vZtH5I+HlhPIr7gcuMo43XY2ySSS7JyDjEVU47saNdAN1Xxeh7QAyCw8EqOUl1zzKK1MjXjKvJpybs9LSWgbHRtZHlZoDxCip8PibrbX3ovh+W2U+Sm+iRg62CNS6e4Eo2Cg9h02TIcMiJJJ1V2ooY0NqsOIIDCSXaAXv7lamn2RTg4qz2kpRmJ4A6IsJBlsAURwDq+kLSZ3mMWGVrbZvHNfZa2h6LU8X7GYji85vdt7lohxMkl7GeXLxQ+LOcfR332UwicBquo/8Ah8X3GfhChnwOB4sY2+ndPtCa+DL0aAX4hH1TOWVdR2fC68bWMkFjoVr8Z6B5tYn/AOh+x8nDb2LC12CyQvtI0tPuPiDsVz8+GeN7R0MGfHk0mHcCwaJ0gJ1tr8lHqtrSdEK6NUndLuHxRgtCYv2ozzfnsqCAjlr6pxiKsXCa5yDw7J1lJ8R5qIwH/urjwN/EKJ7+SBwoZGRTkhKhcDrzVt8nDxUT9eCrpGdRUfvp83UsT/n4hPMSYY+Kpl2Sx7ovQyWKERq9DrxVKIE3ao09LNdXQ5BKSpsFeZUXW3DOkcjLj2XQ5A+lWHGWPQC442BNuQuEXZIvZdQdVuTtGeL6ZWccFA5jyMoAv6r2fI0gkrQY3RgOcGkE34A/kstPQFxN7rmThJSaO7CcXFNFibGgB3VvOquoc+Ccu/fD2dm1c4dh5aO625XQOqFrxBU59+3FvLsmLVwMcY5bRm5mRvG0b5JJJd44xximgLW33J9yrNpnlxNyr0tFJYZSCoLyx6uavHqez03Tojgkc1x3V44g1ws7RDm1rnSAkWVgwBziDudk5SddgaJGYTI9wbEc1zoP6re9HejTKcBzu/LbV52b4MHAeO6rdGMGEDLnV7tyeA4Afmj3aLq4MMY+ZrZyOTnlN9KeiwHp2ZQCROD1rTMFE4K9JUOdIvV9RCliVQ5uyB1sgkFngOHIgaHmORRqtddBJRqs81aN+DR5EGtYGt4c7BRmZNkHtVF0pBXNyrpZ0IRsIMkSfJwVCOfXwU4lCGLLcaHPcvLWK8z3KbK5VJER5IFF5Jz3pgNksYeJJrpF4yYISyYM4r0A8bj4Jgm5H22Tm1FxqPyRpIHZehmKI08qBRSW2ur0NR4ooaYrJCzQxSBStfdB4plegl8lsjI588dAjpBRgm7QC7kb2WQrYZGXLmgeAFgt5i8Rcy4JaRxFiVkp68EFsovwvx9iXmUX30buPJ9OgE3FbaEBdD6uJw6GYj96P5GrAYjgcbrOY468FverSnyQSj/3R/I1XwoqOZfMnLk3iZsEkkl3jinGaSd+VWTXvNgRdVmULgRdwKldnDhlF/BeQaiz0w4MBBJHkEQwCkD5O0I0aLAH739FTmfIBYs1K0mG0+RjRxtr5ndbeJjt2/Qz8idRpeoWikUokVRhT8y6hyuksiZObOqZcvO0VWToL/0heOqFR7VIyKyeGPnluhkxVmSRU5ShZohGiNxQ+ubxCuvKrT6hZMsbRqxumUDL5KxHODbXig80paS3jf4lPZUG/gudF0zXJWg0Z916JLoe2e9lPFIm9QvpJiV4XKPOnOQlkbgln+eCUjgoi5A9FllrrhQCTWx/omsksmTTa32RXolFuNysRy2VGN2ymzKIjQWgm8UVpHArMslRahlvrvZaYSMmWGgpMbghY3FaKz7aAHy/JawQ5gSDY+1ZTHaeUEkW8N/1KLJuOysGpUgXVTthtrutx1buBhmINwZR/I1ctqsHe45pHFdM6rWtFPMG8JR/I1Vwl+sqfuM5n+J2bVJJJegOGcOmpHggtzKzT1Dmam90akgLtRY3+7p7lAcJldfKduBGvovGu/Y9Qun3KWEYpJUVOU3yNGY3G9tAPatnGs/gUNi82sQQ3a3iUeYV2eLFRxo53IdzLAKddQgr3MtRnoe5yZmTS9RucqLSH50s6iJTXPUCoc9ygeV6XKNzkLYaRG8qB6kc5RPKTIdECYsyzg7np6jZVe138kRxeLMw+GvsWcM1vNc3IqkbIu0FoZ7K2ybRBYZtfarlNU8PeqiypBeN2iRl0VYVFlF22pRAFp7+KjD7qMSaKMPsULLsnc5Ql6Reog5Cyy5BLovPpCrt0UoKu9FlqKUlEqWRC4VbY+wTIASSYbjrWkW1HkVm+kzJAwmMuvw0092q8mxHK4c+APNQw9YsbSWSxbeqY53oT0dO0Zx1bO0DtBddM6qZS6nmJFry/wDQ1BqfF8OqRY6E8Fper7KI5w37ImsPLI1N4UUs6de4vlTbxNP4GrSSSXfOMcanrSwAgm3grdPjzgA517c+Kgw15nzFrdLXtt7F7HU7gg6aWI1C8ek/U9O6ZoaSpEgzjUHlxVtpQ6g0Y3h4K81y7eL9iObNbZNde5lEHJF6ZYuh5cmEppcmF6gSR6XJhcvHOTC5VYZ64phKV0wlCwkhrionlOJULylyYxEFWLtI8CshWRWJWtndoULxfDwACDcWBv5jVYM9Jo04zPNlsVdgntqqNRCQdtEopdEpBtB+Ka69MlvVCYaq1xzVptRcjkEQtovZ162S5VJs3z8+qb9JG/iqKLj5dfVesKqPm1SZWAH54qFl5zk6Nypy1Q4J1PKbE+/ghLCjH2VmKB8l8jSfJDofE28OK1WFVjoWjLksde9v7UXUkDLqrSsxGNRyRvYXgj51Q6sw9r5AfvAG63PT2sE1PbK0Oa4OBBubceCyuEVf1Zbp6jbyQydPqTGY7nDapio6JkBvl0te66P1b1AfDMRt2o/kauePps51201K6d0Ho2xwvDeLgf8A8hbeDJyzL5mPmJLEzSJJJL0BxDk+EUoj+y8PaeBFnjxaVbMwvdzc3jbvW4E81UosXgY7UM14ja/nwV6Z7Q4OjOhBuL3t42Xjm2z0tUyaOYO1Cna9DqWoD7kXy3IB4Ei17e1XGvXYxPyoxTj5mWA5IlQ5l7nTrAoeSmFyYXJpcqsJIc5y8zJhemFypsJIeXKNzk1z1G56BsNI9c5ROevHPUEkiW2WMnkQykqCXkF9xycz81dzguaCQBcXJ2AvxV2XoxBI/OyZvlf9CsHJkk6ZoxSoB/RLucNxuFTrcGc3UbetytNW4eKbK4PjP+Akl8h4BrdySrklDK9t3xBtxYta4Cw4WHArNGfqNlOLOdv8V4yqVnpRGKZwa/TMM3PTbVC6OB8rczAXC4GnMi9ltjHy9T7AdIRbUceCc+TRUH3Zo/Q/I/Ir1tT48FXSyqLZqDoFI3Pp3Q4X2A19iHfSrEi/PX4JwxBrdXX0H7JAePLn6qKDCRoqSkaQLNd43BHxVx1MWsA4ba2tffVV8LDZGZg8O5Ob3XA8nsOl/EIhQTjKM/2tdCBz0QNUymeUkLonDtmiz/svHeAtwuNLW1RSnfdzmB4s3YuHdJ+7fyKlYW2s6xbx0B8Rdp339ytfQmOjs0huxFu9bhYk8Pgol7ASlXcC1zxYte22l7acf8XEaLOtbkmsBYO2HCx/qtPPGWkskvbZrrWc0/p4IY/DHhzTbNbUFut/nklN7obDRfw/F2ZQHsaCOYW76H4iyVkpaLZXhp88rT8CufVFXALdrE4OO17gn0W26vpIjDL2Tco7QX1vc5G6rdwKWdV8TBzVeNs1SSSS9EcU5JVUt2gGOIXO/ZtaT7EKrq4M+pjNgPtOAJLQdSL80zpJjxc4MZ9onQDgPvHw5D+ijwGzHSRnvE6a/bIP2neC8pGLatnpb6UFsOxAENaA3KBlBG4twKLskWVhayF7sji5xt3RqAPH2o7RVQe0EfJG61YprsJnF9whnSMigzprnrR1CqJzIm9oq5evDIpZdE5emF6hMqjdKqbLJnSKJ8qgfMo3SISyV8qrSzqOWZUKirtdC2QnixKNsrO0a17SSCHAlu25A8bKPGektOS6Knpoc23atz908Q0XsT47BZXFsZ/YYQXEXc6+jRyvzTMLINgzXXLmJysueBd+SDwnXUxqpmjoZIowHSxNeCMovIWOab3MjnbW10CbH0qfG8sinDxwA+sbb4N911bho6V4c2VrJ3tBPedlN7bt1t8UArsUGUxRnLHe+XQC48twlKEZLasZ0yctAjpHiUtRLd/2zZtgLeAAC3vV1K2KFjH6G73uB3BJLQD6NXO62vbs9uYj7L2mzweFzxF1uejdO6WXtiCA6NjyCNpT3Xgj0v6p3KXTgrsE6cqBHWvKG1DRHa2XMSBoS7dt9jYi/wDqKxVPXSWJJd52v4rv56MxzMyyBrmng4fA7LI471duaD2FiPun8ih4/MhDGoTjXxM/gqU9SOVivc53eJA5m52Gg0RzD4nPawODbA6ECzjf7x4qSo6OujP1gynlZXMPic9wZGC53Jup92y1Zc0ZR8ho4/HeN3J2W6WbsnA3LRxty4+a09HTsmtkkyucRY65defIKzRdAmBodWSBjfuNIv6uP5ItT0GHsuGZ3NsBq1ztuTgRoubKNqyTzK9bM8Hvje9j3AOBDcwvlN9dR48wUTo6tgNs5adu7qCfJW6umpHd0NdbTV0jgdD7beqp1Aip3GVwa0bNDSe8ebg47+WiFregIytbQUqaoNbllIeNRq2xsdgOVkEkaBcXzxn0LT4EcUPmxyScjZjQdx3jrxJVyTCKhp7snatIzCzDv90jXKqlF9wo0tHkMMgdYSuDDa2bvM8iCt/1fwZY5rua49oL5W5QCGNG3osE6hmYzM+Mhn7QNj62Gvqt31d6xzuzXDpQQOLfq2gj2i/qtP4e/wBZfMzc7/C6NakkkvSHBPn2jwktu6eQEk3IYblx3JLuGqmqK+MXA7oP3dCf8ztytA/qcqzvVx/gf+qj/sRqD9qpjP8Aof8AquA+Fmk7l9D0K5OBf7f2YyoxdrRZugPAHfxJO6mwXpK2OUsNwxxuSeB5rdUnUuWamWNx/wArv1UlT1PudtJEDzyOv8VcePOL1B/919yS5OGSrqX1+xUFQLaFeGZXML6rKuK7TUxOZwGR92+A12+CI/2dzfvo/wALv1Tvy+VehmefH7mfMyb2q0P9nM376P8AC79Uh1czfvo7/wCV36qeBl9ivHx+5m3TKu+pWpf1bTn/AI8f4Xfqq7uq2c/8eP8AA/8AVV4GX+JPHx+5mHVYVeSt8VqndU9Qf7xF+B/6pp6o5/8A1EX4H/qqeDL/ABL8fF/IxktYqGLmYROexpIaLnT9njZbufqeqSO7UQg+LHkfFTQdV1cyNzBUwG5dbNHIQAdhv5oo8fLp0VLkY60z58kne4+F9hoEUhrhZrXkAtHd4gegXVB/s+PJBdLBe9zlbK0O5i19PRKT/Z2JuRUNjP8AhD3D2O1966Eo9WqZlhyHB3dnPJKwv0Doxrp32gWsvYqJ7iLllrjZ7duK2sn+zhUE/wDnIvWJ9/iiuHdRM0INp4HHgTG+49hWefHcV5DbH8QTe6RkxgcTpmPbHlysLizcHK3unxN0Swunme5+VxtpoXZTm8OC12BdU1RBKZHTwuGUgAMkvqb31K0bOhDrlxdHmNtQ08OeqwZONnbpq0NXLxd7MhhlDNlLHPe1wJsSNPaDYqy6mqmfZIlHIaO8yCtiejD7fbZfnlIuom9GZwSRJHfmQ+/luky4ORrcf6K/OQ90YZ030gmOaDNa97tILfnwTYcOfFGW0TQCCc5sS+3gSNfP2Lcv6O1fCWAf/W79VXf0TrT/AHmMeTHBBHh54qlF/T7hPmY36r6/Y59X9GayRwe0Sd4A3eczmn9ppzH2FWYsDqstnMa3X9uRg0HgD+a2EnQarO9S32P/AFVObq2qj/eI9+LX7e3dG+LyJd4f0UuTjX+6+oOocJDf97NGPBjj7ybqxMaUDKXMI8WZz7XFPqOqupNstTHfjdjvdYqGn6p6trw41UbgAe6Y3W14qLg5/Yp8nE3+4iixGihBy5j52t6CyzuOdLZA85JHtZa+wIHqFqT1TT3v28P4H/qoP7IKnOHdvAdLWMb7EcON0zHwst+ZEfJxLal/Zzyqx+ocLkyON9hcnKdzbkusdTE5dSzXJv2o0IsR9Ww7LPTdStZ2jJGVNM1zdx2Ty0m55m4Gu110DoT0ako45WyGMufJn+qDw37LW7PJsdOC6ODjeHJOjHyOUskHGzRpJJLoHNEkkkoQSSSShBJJJKEEkkkoQSSSShBJJJKEEkkkoQSSSShBJJJKEEkkkoQSSSShBJJJKEEkkkoQSSSShBJJJKEEkkkoQSSSShD/2Q=="/>
          <p:cNvSpPr>
            <a:spLocks noChangeAspect="1" noChangeArrowheads="1"/>
          </p:cNvSpPr>
          <p:nvPr/>
        </p:nvSpPr>
        <p:spPr bwMode="auto">
          <a:xfrm>
            <a:off x="77788" y="-917575"/>
            <a:ext cx="2476500" cy="1847850"/>
          </a:xfrm>
          <a:prstGeom prst="rect">
            <a:avLst/>
          </a:prstGeom>
          <a:noFill/>
          <a:ln w="9525">
            <a:noFill/>
            <a:miter lim="800000"/>
            <a:headEnd/>
            <a:tailEnd/>
          </a:ln>
        </p:spPr>
        <p:txBody>
          <a:bodyPr/>
          <a:lstStyle/>
          <a:p>
            <a:endParaRPr lang="en-US" dirty="0"/>
          </a:p>
        </p:txBody>
      </p:sp>
      <p:sp>
        <p:nvSpPr>
          <p:cNvPr id="8205" name="AutoShape 25" descr="data:image/jpg;base64,/9j/4AAQSkZJRgABAQAAAQABAAD/2wCEAAkGBhISERIUExQUFBQWFBQUGBUUFBQUEhQUFBQVFBQVFBUXHCYeFxkkGRQUHy8gIycpLCwsFR4xNTAqNSYrLCkBCQoKDgwOGg8PGikcHx8pLCkpKS0sKikpLCwpLCwsKSwpLCkpKSwsKSkpKSksLCwpKSwsKSksLCwsLCwsLCwsLP/AABEIAMIBBAMBIgACEQEDEQH/xAAcAAABBQEBAQAAAAAAAAAAAAAFAAIDBAYHAQj/xABIEAABAwIEAgcEBwUFBgcAAAABAAIDBBEFEiExQVEGBxMiYXGBkaGx8BQjMlKSwdFCU6Oy4RdEYnKCCDNDs8LxFTRUY3ODov/EABoBAAIDAQEAAAAAAAAAAAAAAAIDAAEEBQb/xAAtEQACAgIBAgQEBgMAAAAAAAAAAQIRAyEEEjETIkFRYYGh0QUUIzJSsTNCcf/aAAwDAQACEQMRAD8AqVrXsPdShrnAd5XGyXTZ6QHgF5VSrR6JxPRO1w1UIgjJ4KOow8gaFMpIuBTL+IFMJR0LCNF4IS02UEkTo+83bkrEVaHjxRNETA+P0jyO672IfSxEDvXJRjE60MHe25rOTY03WxVpNqkifMPYfiRabHZFJqJktjYc1ghjrb6alH8Cx43sdkMsco7oZFpqrLuJHKLIHKz0WkxSDO243WZEdyQ7dVFaAkiEO1siccOl7KBrWNKM4XC+c5I23R9+wN13KELrrQ4V0SkmANjbTfxWmwboIGHNLa+mm/mtZEwNADRYBRtR7meWb+JlKDq6jaSXn0A43Wjpuj8DAAGN04kC/wA6q32hTRMlvN7CG5SI5sEhfuxvsCDYl0GifbIA3YbaWFyfbdaSKS6fmTI5LQvrkmcxxboZI090XHPy5+9ZPG8De0aXHzuu8ujB3QnE+jkcoNxrz5JqSex8eR6M4TRRcHHVSSwAG4Wj6Q9DSJbMLrbn+pUEeBBn2tUE9GqDsCw1FiicFUDurT6WAb5brwVMMY3FlllFM1Rk0hmUHSyzuO9HrnM0aozP0lhBsCrFPXiXYI4SnidgTjHIjO4dg7gNRZOqm5QQj1Y7LsLIfJQB2qvxG3bKeNJaBuGVjmO12XaeqkgwTkcZR/y2rjb8NdfRdZ6mI3CmqA79+P8AlsW3i08yaMfKb8JpnQ0kkl2jknzscea02KsyYkS27VgHYbLK69yFssAgLW5X6rzObDHHFU7Z6LHlcnVURnpS0XDja3Mp9PjrH6gqn0r6J9p32aO+Kz1BgkjQbkgpscWGUOpSpi5ZcilVaOhQYiHC17prqQ3u0rHUUcjHC7vatbS1XdCVODi9Oxikmt6HVNB2gLXexZbFejRb9m58FpXY2wOIvqpxUtd4q45ZQKeKMjm0lP2ZGYFEqfpDEwAbeS11Rhccm4CHTdB4HagW8itPj48i/UEvHkh+wmwbpG2TunbxTsUosxzNT6HoexlrFGosNsAL3Wac4xflGxhKS8xjW0Ur5WANJbcXHG3Fdv6L4LHTQtIF3kbnexWRwSjHbtuLhbGas39yjzeUTkwturCRq146sCz0uIKs+uKxucmEuMvU1DqoEKk6rIQMYo4cV6+vzKnb7hxwpGkhrFaZUrMUlX/2V+Gqv8lXGVATwI0MUt1KhEVYr8My2Y8pgyYmjyqoQ8EaC/GyxXSHo85gJvcejR8VvQbqKqpw5pBHDiLrSmpA48jgzguI4Q4u4jVeyYRmZbUrc43gwY8kfl8EIc9rd1mnLpZ1oJSj/wBMXB0QJNz70dw3DXRmxPsV+attshNVib+CXOc59w4xjEL19G17fFZ2ekkZtsnjEXg31KM01SHt1CFXHuXSl2M4Kt7dwutdT1Vnp6g8pgP4bFz2qw4OXROqKl7OnqBzmB/hsW7hSi8q9zJy4yWJm9SSSXdOKfN1FQO5FEuxc0ahST9JIGaAj0VCfG+00YLryT65bo9Qkl3YXoqkO0Ko4hQWcLDQr2gblGZx1VyOta48FUVTJLaM/iOBSEd3dPwHBJW6vJO62EEbSNbWT5Yhbu2WqOR1Rmlj3bMZL0VJlL7nU3Ranw7IFeL3A2smzT2tdDOTkHCKjsrSMVd4dwKOTSxNjvoNPUrNOxAkmw0SnjaHLIiQ10jeKlixR3EoHiOJZQhVHicj3aA76fknRwSkrFyyxTo6x0fmGV7jbQD38kTlqdEAwjDzFD9YdTqfDkFbExLL8NkmcdDFHVns1WsnjvWHHA4sHecN7BGnSk87XWPxnq4kmmL43t72pB4eSfxYY2/1NGbkSnFeQN9HOmQq8wy2I9PFaBs9iL6IZ0V6GMpRvmedz4+CM1NOLWG3xVZ1jcvJ2KwufTcu5JT1Iva6IQy211Qukw0ueDyF0XEVliao1Oi1TzlEYJ9uI8EHaQCrTZAOOnr70URGSCYciqdr6K7G5AaapzIpSyJ+PJs52XFQP6SYeHNvYnysT+q5Xj1PIHWaD63HxXaK2NrmEEX8FhcVogCbA6bg7LRk3sdxcjqjFU9DKRqFbjwwW1RuSdoGyC1WKAFZG36G8njw1gGqpZmsd4KlJjlroNPiLnk5UcYSkDaRrKgEtu0re9U8hME9+EwH8Nq45hePFrsj12Tqp/3FQecwP8Ni18PG4Z1fsxHLleF/I3CSSS7xwz5CwjCXvcC4m/itnTxsibwuqxJb9lpu46WHEqq6GRrj2oIPuXncs5ZdvS9jvw6YaWyzUVznbaK3guFyOOd5swa+aoYNQPnluNIxui+M460fUxjbTRLca8qG9ethH6eHnKz7LUn4kWmxVbBaYtbc6cVHXOaTZC/LoCL69h2ima/ldMxPD8w0QOkcWnQo7S1biNQVaYWuxicXoZmHjlU0Dmhuu62VVCyRpBAWel6M3dvoj6lQHSZfFabPt7lqOgnRYtaJ5W//ABtP85/JEaPA2N3CKuqwGBnACyn5hpdIUcK6rZFXlrj3vZm/JVH14FgCbDkkXszDbdFn4JG4bbi/FKbvZr8SC0VKeYuaDYEew6c1ajY621vDimsoCzustbx1RKmi7ozbpTkxcq7ojihN7D2q02nHPZIygcOChkmKCxdWWcwboPnzVeSW/EKIT+nmmZvkKFpEjHBTCo3CqCSykdINCPXxCJdiNF+jkykaH0RmCXW4KzjJNvn1RmhmCGPehGaNqw9HqNVVqcOY7QhWYH3CfZdSHY5FuLMvi3RqPKS0a2O3PyXNsXoNTa1xwGq7ZUQZmkc+Vr+9cb6dUUtPKXNjIbfUlwdcHmefgFc8XUtGvDmvTMTi+KNj0IN/JDKTGC91mDdaGejZVs1bY+Wvom4L0bbC/XW/FSM8Uce1sfWSU9digaQt7712fqQrxLS1Ftmzgfw2FY+boqyYC+y6D1WYFHSwTsj2dKHHW+vZtH5I+HlhPIr7gcuMo43XY2ySSS7JyDjEVU47saNdAN1Xxeh7QAyCw8EqOUl1zzKK1MjXjKvJpybs9LSWgbHRtZHlZoDxCip8PibrbX3ovh+W2U+Sm+iRg62CNS6e4Eo2Cg9h02TIcMiJJJ1V2ooY0NqsOIIDCSXaAXv7lamn2RTg4qz2kpRmJ4A6IsJBlsAURwDq+kLSZ3mMWGVrbZvHNfZa2h6LU8X7GYji85vdt7lohxMkl7GeXLxQ+LOcfR332UwicBquo/8Ah8X3GfhChnwOB4sY2+ndPtCa+DL0aAX4hH1TOWVdR2fC68bWMkFjoVr8Z6B5tYn/AOh+x8nDb2LC12CyQvtI0tPuPiDsVz8+GeN7R0MGfHk0mHcCwaJ0gJ1tr8lHqtrSdEK6NUndLuHxRgtCYv2ozzfnsqCAjlr6pxiKsXCa5yDw7J1lJ8R5qIwH/urjwN/EKJ7+SBwoZGRTkhKhcDrzVt8nDxUT9eCrpGdRUfvp83UsT/n4hPMSYY+Kpl2Sx7ovQyWKERq9DrxVKIE3ao09LNdXQ5BKSpsFeZUXW3DOkcjLj2XQ5A+lWHGWPQC442BNuQuEXZIvZdQdVuTtGeL6ZWccFA5jyMoAv6r2fI0gkrQY3RgOcGkE34A/kstPQFxN7rmThJSaO7CcXFNFibGgB3VvOquoc+Ccu/fD2dm1c4dh5aO625XQOqFrxBU59+3FvLsmLVwMcY5bRm5mRvG0b5JJJd44xximgLW33J9yrNpnlxNyr0tFJYZSCoLyx6uavHqez03Tojgkc1x3V44g1ws7RDm1rnSAkWVgwBziDudk5SddgaJGYTI9wbEc1zoP6re9HejTKcBzu/LbV52b4MHAeO6rdGMGEDLnV7tyeA4Afmj3aLq4MMY+ZrZyOTnlN9KeiwHp2ZQCROD1rTMFE4K9JUOdIvV9RCliVQ5uyB1sgkFngOHIgaHmORRqtddBJRqs81aN+DR5EGtYGt4c7BRmZNkHtVF0pBXNyrpZ0IRsIMkSfJwVCOfXwU4lCGLLcaHPcvLWK8z3KbK5VJER5IFF5Jz3pgNksYeJJrpF4yYISyYM4r0A8bj4Jgm5H22Tm1FxqPyRpIHZehmKI08qBRSW2ur0NR4ooaYrJCzQxSBStfdB4plegl8lsjI588dAjpBRgm7QC7kb2WQrYZGXLmgeAFgt5i8Rcy4JaRxFiVkp68EFsovwvx9iXmUX30buPJ9OgE3FbaEBdD6uJw6GYj96P5GrAYjgcbrOY468FverSnyQSj/3R/I1XwoqOZfMnLk3iZsEkkl3jinGaSd+VWTXvNgRdVmULgRdwKldnDhlF/BeQaiz0w4MBBJHkEQwCkD5O0I0aLAH739FTmfIBYs1K0mG0+RjRxtr5ndbeJjt2/Qz8idRpeoWikUokVRhT8y6hyuksiZObOqZcvO0VWToL/0heOqFR7VIyKyeGPnluhkxVmSRU5ShZohGiNxQ+ubxCuvKrT6hZMsbRqxumUDL5KxHODbXig80paS3jf4lPZUG/gudF0zXJWg0Z916JLoe2e9lPFIm9QvpJiV4XKPOnOQlkbgln+eCUjgoi5A9FllrrhQCTWx/omsksmTTa32RXolFuNysRy2VGN2ymzKIjQWgm8UVpHArMslRahlvrvZaYSMmWGgpMbghY3FaKz7aAHy/JawQ5gSDY+1ZTHaeUEkW8N/1KLJuOysGpUgXVTthtrutx1buBhmINwZR/I1ctqsHe45pHFdM6rWtFPMG8JR/I1Vwl+sqfuM5n+J2bVJJJegOGcOmpHggtzKzT1Dmam90akgLtRY3+7p7lAcJldfKduBGvovGu/Y9Qun3KWEYpJUVOU3yNGY3G9tAPatnGs/gUNi82sQQ3a3iUeYV2eLFRxo53IdzLAKddQgr3MtRnoe5yZmTS9RucqLSH50s6iJTXPUCoc9ygeV6XKNzkLYaRG8qB6kc5RPKTIdECYsyzg7np6jZVe138kRxeLMw+GvsWcM1vNc3IqkbIu0FoZ7K2ybRBYZtfarlNU8PeqiypBeN2iRl0VYVFlF22pRAFp7+KjD7qMSaKMPsULLsnc5Ql6Reog5Cyy5BLovPpCrt0UoKu9FlqKUlEqWRC4VbY+wTIASSYbjrWkW1HkVm+kzJAwmMuvw0092q8mxHK4c+APNQw9YsbSWSxbeqY53oT0dO0Zx1bO0DtBddM6qZS6nmJFry/wDQ1BqfF8OqRY6E8Fper7KI5w37ImsPLI1N4UUs6de4vlTbxNP4GrSSSXfOMcanrSwAgm3grdPjzgA517c+Kgw15nzFrdLXtt7F7HU7gg6aWI1C8ek/U9O6ZoaSpEgzjUHlxVtpQ6g0Y3h4K81y7eL9iObNbZNde5lEHJF6ZYuh5cmEppcmF6gSR6XJhcvHOTC5VYZ64phKV0wlCwkhrionlOJULylyYxEFWLtI8CshWRWJWtndoULxfDwACDcWBv5jVYM9Jo04zPNlsVdgntqqNRCQdtEopdEpBtB+Ka69MlvVCYaq1xzVptRcjkEQtovZ162S5VJs3z8+qb9JG/iqKLj5dfVesKqPm1SZWAH54qFl5zk6Nypy1Q4J1PKbE+/ghLCjH2VmKB8l8jSfJDofE28OK1WFVjoWjLksde9v7UXUkDLqrSsxGNRyRvYXgj51Q6sw9r5AfvAG63PT2sE1PbK0Oa4OBBubceCyuEVf1Zbp6jbyQydPqTGY7nDapio6JkBvl0te66P1b1AfDMRt2o/kauePps51201K6d0Ho2xwvDeLgf8A8hbeDJyzL5mPmJLEzSJJJL0BxDk+EUoj+y8PaeBFnjxaVbMwvdzc3jbvW4E81UosXgY7UM14ja/nwV6Z7Q4OjOhBuL3t42Xjm2z0tUyaOYO1Cna9DqWoD7kXy3IB4Ei17e1XGvXYxPyoxTj5mWA5IlQ5l7nTrAoeSmFyYXJpcqsJIc5y8zJhemFypsJIeXKNzk1z1G56BsNI9c5ROevHPUEkiW2WMnkQykqCXkF9xycz81dzguaCQBcXJ2AvxV2XoxBI/OyZvlf9CsHJkk6ZoxSoB/RLucNxuFTrcGc3UbetytNW4eKbK4PjP+Akl8h4BrdySrklDK9t3xBtxYta4Cw4WHArNGfqNlOLOdv8V4yqVnpRGKZwa/TMM3PTbVC6OB8rczAXC4GnMi9ltjHy9T7AdIRbUceCc+TRUH3Zo/Q/I/Ir1tT48FXSyqLZqDoFI3Pp3Q4X2A19iHfSrEi/PX4JwxBrdXX0H7JAePLn6qKDCRoqSkaQLNd43BHxVx1MWsA4ba2tffVV8LDZGZg8O5Ob3XA8nsOl/EIhQTjKM/2tdCBz0QNUymeUkLonDtmiz/svHeAtwuNLW1RSnfdzmB4s3YuHdJ+7fyKlYW2s6xbx0B8Rdp339ytfQmOjs0huxFu9bhYk8Pgol7ASlXcC1zxYte22l7acf8XEaLOtbkmsBYO2HCx/qtPPGWkskvbZrrWc0/p4IY/DHhzTbNbUFut/nklN7obDRfw/F2ZQHsaCOYW76H4iyVkpaLZXhp88rT8CufVFXALdrE4OO17gn0W26vpIjDL2Tco7QX1vc5G6rdwKWdV8TBzVeNs1SSSS9EcU5JVUt2gGOIXO/ZtaT7EKrq4M+pjNgPtOAJLQdSL80zpJjxc4MZ9onQDgPvHw5D+ijwGzHSRnvE6a/bIP2neC8pGLatnpb6UFsOxAENaA3KBlBG4twKLskWVhayF7sji5xt3RqAPH2o7RVQe0EfJG61YprsJnF9whnSMigzprnrR1CqJzIm9oq5evDIpZdE5emF6hMqjdKqbLJnSKJ8qgfMo3SISyV8qrSzqOWZUKirtdC2QnixKNsrO0a17SSCHAlu25A8bKPGektOS6Knpoc23atz908Q0XsT47BZXFsZ/YYQXEXc6+jRyvzTMLINgzXXLmJysueBd+SDwnXUxqpmjoZIowHSxNeCMovIWOab3MjnbW10CbH0qfG8sinDxwA+sbb4N911bho6V4c2VrJ3tBPedlN7bt1t8UArsUGUxRnLHe+XQC48twlKEZLasZ0yctAjpHiUtRLd/2zZtgLeAAC3vV1K2KFjH6G73uB3BJLQD6NXO62vbs9uYj7L2mzweFzxF1uejdO6WXtiCA6NjyCNpT3Xgj0v6p3KXTgrsE6cqBHWvKG1DRHa2XMSBoS7dt9jYi/wDqKxVPXSWJJd52v4rv56MxzMyyBrmng4fA7LI471duaD2FiPun8ih4/MhDGoTjXxM/gqU9SOVivc53eJA5m52Gg0RzD4nPawODbA6ECzjf7x4qSo6OujP1gynlZXMPic9wZGC53Jup92y1Zc0ZR8ho4/HeN3J2W6WbsnA3LRxty4+a09HTsmtkkyucRY65defIKzRdAmBodWSBjfuNIv6uP5ItT0GHsuGZ3NsBq1ztuTgRoubKNqyTzK9bM8Hvje9j3AOBDcwvlN9dR48wUTo6tgNs5adu7qCfJW6umpHd0NdbTV0jgdD7beqp1Aip3GVwa0bNDSe8ebg47+WiFregIytbQUqaoNbllIeNRq2xsdgOVkEkaBcXzxn0LT4EcUPmxyScjZjQdx3jrxJVyTCKhp7snatIzCzDv90jXKqlF9wo0tHkMMgdYSuDDa2bvM8iCt/1fwZY5rua49oL5W5QCGNG3osE6hmYzM+Mhn7QNj62Gvqt31d6xzuzXDpQQOLfq2gj2i/qtP4e/wBZfMzc7/C6NakkkvSHBPn2jwktu6eQEk3IYblx3JLuGqmqK+MXA7oP3dCf8ztytA/qcqzvVx/gf+qj/sRqD9qpjP8Aof8AquA+Fmk7l9D0K5OBf7f2YyoxdrRZugPAHfxJO6mwXpK2OUsNwxxuSeB5rdUnUuWamWNx/wArv1UlT1PudtJEDzyOv8VcePOL1B/919yS5OGSrqX1+xUFQLaFeGZXML6rKuK7TUxOZwGR92+A12+CI/2dzfvo/wALv1Tvy+VehmefH7mfMyb2q0P9nM376P8AC79Uh1czfvo7/wCV36qeBl9ivHx+5m3TKu+pWpf1bTn/AI8f4Xfqq7uq2c/8eP8AA/8AVV4GX+JPHx+5mHVYVeSt8VqndU9Qf7xF+B/6pp6o5/8A1EX4H/qqeDL/ABL8fF/IxktYqGLmYROexpIaLnT9njZbufqeqSO7UQg+LHkfFTQdV1cyNzBUwG5dbNHIQAdhv5oo8fLp0VLkY60z58kne4+F9hoEUhrhZrXkAtHd4gegXVB/s+PJBdLBe9zlbK0O5i19PRKT/Z2JuRUNjP8AhD3D2O1966Eo9WqZlhyHB3dnPJKwv0Doxrp32gWsvYqJ7iLllrjZ7duK2sn+zhUE/wDnIvWJ9/iiuHdRM0INp4HHgTG+49hWefHcV5DbH8QTe6RkxgcTpmPbHlysLizcHK3unxN0Swunme5+VxtpoXZTm8OC12BdU1RBKZHTwuGUgAMkvqb31K0bOhDrlxdHmNtQ08OeqwZONnbpq0NXLxd7MhhlDNlLHPe1wJsSNPaDYqy6mqmfZIlHIaO8yCtiejD7fbZfnlIuom9GZwSRJHfmQ+/luky4ORrcf6K/OQ90YZ030gmOaDNa97tILfnwTYcOfFGW0TQCCc5sS+3gSNfP2Lcv6O1fCWAf/W79VXf0TrT/AHmMeTHBBHh54qlF/T7hPmY36r6/Y59X9GayRwe0Sd4A3eczmn9ppzH2FWYsDqstnMa3X9uRg0HgD+a2EnQarO9S32P/AFVObq2qj/eI9+LX7e3dG+LyJd4f0UuTjX+6+oOocJDf97NGPBjj7ybqxMaUDKXMI8WZz7XFPqOqupNstTHfjdjvdYqGn6p6trw41UbgAe6Y3W14qLg5/Yp8nE3+4iixGihBy5j52t6CyzuOdLZA85JHtZa+wIHqFqT1TT3v28P4H/qoP7IKnOHdvAdLWMb7EcON0zHwst+ZEfJxLal/Zzyqx+ocLkyON9hcnKdzbkusdTE5dSzXJv2o0IsR9Ww7LPTdStZ2jJGVNM1zdx2Ty0m55m4Gu110DoT0ako45WyGMufJn+qDw37LW7PJsdOC6ODjeHJOjHyOUskHGzRpJJLoHNEkkkoQSSSShBJJJKEEkkkoQSSSShBJJJKEEkkkoQSSSShBJJJKEEkkkoQSSSShBJJJKEEkkkoQSSSShBJJJKEEkkkoQSSSShD/2Q=="/>
          <p:cNvSpPr>
            <a:spLocks noChangeAspect="1" noChangeArrowheads="1"/>
          </p:cNvSpPr>
          <p:nvPr/>
        </p:nvSpPr>
        <p:spPr bwMode="auto">
          <a:xfrm>
            <a:off x="77788" y="-917575"/>
            <a:ext cx="2476500" cy="1847850"/>
          </a:xfrm>
          <a:prstGeom prst="rect">
            <a:avLst/>
          </a:prstGeom>
          <a:noFill/>
          <a:ln w="9525">
            <a:noFill/>
            <a:miter lim="800000"/>
            <a:headEnd/>
            <a:tailEnd/>
          </a:ln>
        </p:spPr>
        <p:txBody>
          <a:bodyPr/>
          <a:lstStyle/>
          <a:p>
            <a:endParaRPr lang="en-US" dirty="0"/>
          </a:p>
        </p:txBody>
      </p:sp>
      <p:sp>
        <p:nvSpPr>
          <p:cNvPr id="8206" name="AutoShape 27" descr="data:image/jpg;base64,/9j/4AAQSkZJRgABAQAAAQABAAD/2wCEAAkGBhISERIUExQUFBQWFBQUGBUUFBQUEhQUFBQVFBQVFBUXHCYeFxkkGRQUHy8gIycpLCwsFR4xNTAqNSYrLCkBCQoKDgwOGg8PGikcHx8pLCkpKS0sKikpLCwpLCwsKSwpLCkpKSwsKSkpKSksLCwpKSwsKSksLCwsLCwsLCwsLP/AABEIAMIBBAMBIgACEQEDEQH/xAAcAAABBQEBAQAAAAAAAAAAAAAFAAIDBAYHAQj/xABIEAABAwIEAgcEBwUFBgcAAAABAAIDBBEFEiExQVEGBxMiYXGBkaGx8BQjMlKSwdFCU6Oy4RdEYnKCCDNDs8LxFTRUY3ODov/EABoBAAIDAQEAAAAAAAAAAAAAAAIDAAEEBQb/xAAtEQACAgIBAgQEBgMAAAAAAAAAAQIRAyEEEjETIkFRYYGh0QUUIzJSsTNCcf/aAAwDAQACEQMRAD8AqVrXsPdShrnAd5XGyXTZ6QHgF5VSrR6JxPRO1w1UIgjJ4KOow8gaFMpIuBTL+IFMJR0LCNF4IS02UEkTo+83bkrEVaHjxRNETA+P0jyO672IfSxEDvXJRjE60MHe25rOTY03WxVpNqkifMPYfiRabHZFJqJktjYc1ghjrb6alH8Cx43sdkMsco7oZFpqrLuJHKLIHKz0WkxSDO243WZEdyQ7dVFaAkiEO1siccOl7KBrWNKM4XC+c5I23R9+wN13KELrrQ4V0SkmANjbTfxWmwboIGHNLa+mm/mtZEwNADRYBRtR7meWb+JlKDq6jaSXn0A43Wjpuj8DAAGN04kC/wA6q32hTRMlvN7CG5SI5sEhfuxvsCDYl0GifbIA3YbaWFyfbdaSKS6fmTI5LQvrkmcxxboZI090XHPy5+9ZPG8De0aXHzuu8ujB3QnE+jkcoNxrz5JqSex8eR6M4TRRcHHVSSwAG4Wj6Q9DSJbMLrbn+pUEeBBn2tUE9GqDsCw1FiicFUDurT6WAb5brwVMMY3FlllFM1Rk0hmUHSyzuO9HrnM0aozP0lhBsCrFPXiXYI4SnidgTjHIjO4dg7gNRZOqm5QQj1Y7LsLIfJQB2qvxG3bKeNJaBuGVjmO12XaeqkgwTkcZR/y2rjb8NdfRdZ6mI3CmqA79+P8AlsW3i08yaMfKb8JpnQ0kkl2jknzscea02KsyYkS27VgHYbLK69yFssAgLW5X6rzObDHHFU7Z6LHlcnVURnpS0XDja3Mp9PjrH6gqn0r6J9p32aO+Kz1BgkjQbkgpscWGUOpSpi5ZcilVaOhQYiHC17prqQ3u0rHUUcjHC7vatbS1XdCVODi9Oxikmt6HVNB2gLXexZbFejRb9m58FpXY2wOIvqpxUtd4q45ZQKeKMjm0lP2ZGYFEqfpDEwAbeS11Rhccm4CHTdB4HagW8itPj48i/UEvHkh+wmwbpG2TunbxTsUosxzNT6HoexlrFGosNsAL3Wac4xflGxhKS8xjW0Ur5WANJbcXHG3Fdv6L4LHTQtIF3kbnexWRwSjHbtuLhbGas39yjzeUTkwturCRq146sCz0uIKs+uKxucmEuMvU1DqoEKk6rIQMYo4cV6+vzKnb7hxwpGkhrFaZUrMUlX/2V+Gqv8lXGVATwI0MUt1KhEVYr8My2Y8pgyYmjyqoQ8EaC/GyxXSHo85gJvcejR8VvQbqKqpw5pBHDiLrSmpA48jgzguI4Q4u4jVeyYRmZbUrc43gwY8kfl8EIc9rd1mnLpZ1oJSj/wBMXB0QJNz70dw3DXRmxPsV+attshNVib+CXOc59w4xjEL19G17fFZ2ekkZtsnjEXg31KM01SHt1CFXHuXSl2M4Kt7dwutdT1Vnp6g8pgP4bFz2qw4OXROqKl7OnqBzmB/hsW7hSi8q9zJy4yWJm9SSSXdOKfN1FQO5FEuxc0ahST9JIGaAj0VCfG+00YLryT65bo9Qkl3YXoqkO0Ko4hQWcLDQr2gblGZx1VyOta48FUVTJLaM/iOBSEd3dPwHBJW6vJO62EEbSNbWT5Yhbu2WqOR1Rmlj3bMZL0VJlL7nU3Ranw7IFeL3A2smzT2tdDOTkHCKjsrSMVd4dwKOTSxNjvoNPUrNOxAkmw0SnjaHLIiQ10jeKlixR3EoHiOJZQhVHicj3aA76fknRwSkrFyyxTo6x0fmGV7jbQD38kTlqdEAwjDzFD9YdTqfDkFbExLL8NkmcdDFHVns1WsnjvWHHA4sHecN7BGnSk87XWPxnq4kmmL43t72pB4eSfxYY2/1NGbkSnFeQN9HOmQq8wy2I9PFaBs9iL6IZ0V6GMpRvmedz4+CM1NOLWG3xVZ1jcvJ2KwufTcu5JT1Iva6IQy211Qukw0ueDyF0XEVliao1Oi1TzlEYJ9uI8EHaQCrTZAOOnr70URGSCYciqdr6K7G5AaapzIpSyJ+PJs52XFQP6SYeHNvYnysT+q5Xj1PIHWaD63HxXaK2NrmEEX8FhcVogCbA6bg7LRk3sdxcjqjFU9DKRqFbjwwW1RuSdoGyC1WKAFZG36G8njw1gGqpZmsd4KlJjlroNPiLnk5UcYSkDaRrKgEtu0re9U8hME9+EwH8Nq45hePFrsj12Tqp/3FQecwP8Ni18PG4Z1fsxHLleF/I3CSSS7xwz5CwjCXvcC4m/itnTxsibwuqxJb9lpu46WHEqq6GRrj2oIPuXncs5ZdvS9jvw6YaWyzUVznbaK3guFyOOd5swa+aoYNQPnluNIxui+M460fUxjbTRLca8qG9ethH6eHnKz7LUn4kWmxVbBaYtbc6cVHXOaTZC/LoCL69h2ima/ldMxPD8w0QOkcWnQo7S1biNQVaYWuxicXoZmHjlU0Dmhuu62VVCyRpBAWel6M3dvoj6lQHSZfFabPt7lqOgnRYtaJ5W//ABtP85/JEaPA2N3CKuqwGBnACyn5hpdIUcK6rZFXlrj3vZm/JVH14FgCbDkkXszDbdFn4JG4bbi/FKbvZr8SC0VKeYuaDYEew6c1ajY621vDimsoCzustbx1RKmi7ozbpTkxcq7ojihN7D2q02nHPZIygcOChkmKCxdWWcwboPnzVeSW/EKIT+nmmZvkKFpEjHBTCo3CqCSykdINCPXxCJdiNF+jkykaH0RmCXW4KzjJNvn1RmhmCGPehGaNqw9HqNVVqcOY7QhWYH3CfZdSHY5FuLMvi3RqPKS0a2O3PyXNsXoNTa1xwGq7ZUQZmkc+Vr+9cb6dUUtPKXNjIbfUlwdcHmefgFc8XUtGvDmvTMTi+KNj0IN/JDKTGC91mDdaGejZVs1bY+Wvom4L0bbC/XW/FSM8Uce1sfWSU9digaQt7712fqQrxLS1Ftmzgfw2FY+boqyYC+y6D1WYFHSwTsj2dKHHW+vZtH5I+HlhPIr7gcuMo43XY2ySSS7JyDjEVU47saNdAN1Xxeh7QAyCw8EqOUl1zzKK1MjXjKvJpybs9LSWgbHRtZHlZoDxCip8PibrbX3ovh+W2U+Sm+iRg62CNS6e4Eo2Cg9h02TIcMiJJJ1V2ooY0NqsOIIDCSXaAXv7lamn2RTg4qz2kpRmJ4A6IsJBlsAURwDq+kLSZ3mMWGVrbZvHNfZa2h6LU8X7GYji85vdt7lohxMkl7GeXLxQ+LOcfR332UwicBquo/8Ah8X3GfhChnwOB4sY2+ndPtCa+DL0aAX4hH1TOWVdR2fC68bWMkFjoVr8Z6B5tYn/AOh+x8nDb2LC12CyQvtI0tPuPiDsVz8+GeN7R0MGfHk0mHcCwaJ0gJ1tr8lHqtrSdEK6NUndLuHxRgtCYv2ozzfnsqCAjlr6pxiKsXCa5yDw7J1lJ8R5qIwH/urjwN/EKJ7+SBwoZGRTkhKhcDrzVt8nDxUT9eCrpGdRUfvp83UsT/n4hPMSYY+Kpl2Sx7ovQyWKERq9DrxVKIE3ao09LNdXQ5BKSpsFeZUXW3DOkcjLj2XQ5A+lWHGWPQC442BNuQuEXZIvZdQdVuTtGeL6ZWccFA5jyMoAv6r2fI0gkrQY3RgOcGkE34A/kstPQFxN7rmThJSaO7CcXFNFibGgB3VvOquoc+Ccu/fD2dm1c4dh5aO625XQOqFrxBU59+3FvLsmLVwMcY5bRm5mRvG0b5JJJd44xximgLW33J9yrNpnlxNyr0tFJYZSCoLyx6uavHqez03Tojgkc1x3V44g1ws7RDm1rnSAkWVgwBziDudk5SddgaJGYTI9wbEc1zoP6re9HejTKcBzu/LbV52b4MHAeO6rdGMGEDLnV7tyeA4Afmj3aLq4MMY+ZrZyOTnlN9KeiwHp2ZQCROD1rTMFE4K9JUOdIvV9RCliVQ5uyB1sgkFngOHIgaHmORRqtddBJRqs81aN+DR5EGtYGt4c7BRmZNkHtVF0pBXNyrpZ0IRsIMkSfJwVCOfXwU4lCGLLcaHPcvLWK8z3KbK5VJER5IFF5Jz3pgNksYeJJrpF4yYISyYM4r0A8bj4Jgm5H22Tm1FxqPyRpIHZehmKI08qBRSW2ur0NR4ooaYrJCzQxSBStfdB4plegl8lsjI588dAjpBRgm7QC7kb2WQrYZGXLmgeAFgt5i8Rcy4JaRxFiVkp68EFsovwvx9iXmUX30buPJ9OgE3FbaEBdD6uJw6GYj96P5GrAYjgcbrOY468FverSnyQSj/3R/I1XwoqOZfMnLk3iZsEkkl3jinGaSd+VWTXvNgRdVmULgRdwKldnDhlF/BeQaiz0w4MBBJHkEQwCkD5O0I0aLAH739FTmfIBYs1K0mG0+RjRxtr5ndbeJjt2/Qz8idRpeoWikUokVRhT8y6hyuksiZObOqZcvO0VWToL/0heOqFR7VIyKyeGPnluhkxVmSRU5ShZohGiNxQ+ubxCuvKrT6hZMsbRqxumUDL5KxHODbXig80paS3jf4lPZUG/gudF0zXJWg0Z916JLoe2e9lPFIm9QvpJiV4XKPOnOQlkbgln+eCUjgoi5A9FllrrhQCTWx/omsksmTTa32RXolFuNysRy2VGN2ymzKIjQWgm8UVpHArMslRahlvrvZaYSMmWGgpMbghY3FaKz7aAHy/JawQ5gSDY+1ZTHaeUEkW8N/1KLJuOysGpUgXVTthtrutx1buBhmINwZR/I1ctqsHe45pHFdM6rWtFPMG8JR/I1Vwl+sqfuM5n+J2bVJJJegOGcOmpHggtzKzT1Dmam90akgLtRY3+7p7lAcJldfKduBGvovGu/Y9Qun3KWEYpJUVOU3yNGY3G9tAPatnGs/gUNi82sQQ3a3iUeYV2eLFRxo53IdzLAKddQgr3MtRnoe5yZmTS9RucqLSH50s6iJTXPUCoc9ygeV6XKNzkLYaRG8qB6kc5RPKTIdECYsyzg7np6jZVe138kRxeLMw+GvsWcM1vNc3IqkbIu0FoZ7K2ybRBYZtfarlNU8PeqiypBeN2iRl0VYVFlF22pRAFp7+KjD7qMSaKMPsULLsnc5Ql6Reog5Cyy5BLovPpCrt0UoKu9FlqKUlEqWRC4VbY+wTIASSYbjrWkW1HkVm+kzJAwmMuvw0092q8mxHK4c+APNQw9YsbSWSxbeqY53oT0dO0Zx1bO0DtBddM6qZS6nmJFry/wDQ1BqfF8OqRY6E8Fper7KI5w37ImsPLI1N4UUs6de4vlTbxNP4GrSSSXfOMcanrSwAgm3grdPjzgA517c+Kgw15nzFrdLXtt7F7HU7gg6aWI1C8ek/U9O6ZoaSpEgzjUHlxVtpQ6g0Y3h4K81y7eL9iObNbZNde5lEHJF6ZYuh5cmEppcmF6gSR6XJhcvHOTC5VYZ64phKV0wlCwkhrionlOJULylyYxEFWLtI8CshWRWJWtndoULxfDwACDcWBv5jVYM9Jo04zPNlsVdgntqqNRCQdtEopdEpBtB+Ka69MlvVCYaq1xzVptRcjkEQtovZ162S5VJs3z8+qb9JG/iqKLj5dfVesKqPm1SZWAH54qFl5zk6Nypy1Q4J1PKbE+/ghLCjH2VmKB8l8jSfJDofE28OK1WFVjoWjLksde9v7UXUkDLqrSsxGNRyRvYXgj51Q6sw9r5AfvAG63PT2sE1PbK0Oa4OBBubceCyuEVf1Zbp6jbyQydPqTGY7nDapio6JkBvl0te66P1b1AfDMRt2o/kauePps51201K6d0Ho2xwvDeLgf8A8hbeDJyzL5mPmJLEzSJJJL0BxDk+EUoj+y8PaeBFnjxaVbMwvdzc3jbvW4E81UosXgY7UM14ja/nwV6Z7Q4OjOhBuL3t42Xjm2z0tUyaOYO1Cna9DqWoD7kXy3IB4Ei17e1XGvXYxPyoxTj5mWA5IlQ5l7nTrAoeSmFyYXJpcqsJIc5y8zJhemFypsJIeXKNzk1z1G56BsNI9c5ROevHPUEkiW2WMnkQykqCXkF9xycz81dzguaCQBcXJ2AvxV2XoxBI/OyZvlf9CsHJkk6ZoxSoB/RLucNxuFTrcGc3UbetytNW4eKbK4PjP+Akl8h4BrdySrklDK9t3xBtxYta4Cw4WHArNGfqNlOLOdv8V4yqVnpRGKZwa/TMM3PTbVC6OB8rczAXC4GnMi9ltjHy9T7AdIRbUceCc+TRUH3Zo/Q/I/Ir1tT48FXSyqLZqDoFI3Pp3Q4X2A19iHfSrEi/PX4JwxBrdXX0H7JAePLn6qKDCRoqSkaQLNd43BHxVx1MWsA4ba2tffVV8LDZGZg8O5Ob3XA8nsOl/EIhQTjKM/2tdCBz0QNUymeUkLonDtmiz/svHeAtwuNLW1RSnfdzmB4s3YuHdJ+7fyKlYW2s6xbx0B8Rdp339ytfQmOjs0huxFu9bhYk8Pgol7ASlXcC1zxYte22l7acf8XEaLOtbkmsBYO2HCx/qtPPGWkskvbZrrWc0/p4IY/DHhzTbNbUFut/nklN7obDRfw/F2ZQHsaCOYW76H4iyVkpaLZXhp88rT8CufVFXALdrE4OO17gn0W26vpIjDL2Tco7QX1vc5G6rdwKWdV8TBzVeNs1SSSS9EcU5JVUt2gGOIXO/ZtaT7EKrq4M+pjNgPtOAJLQdSL80zpJjxc4MZ9onQDgPvHw5D+ijwGzHSRnvE6a/bIP2neC8pGLatnpb6UFsOxAENaA3KBlBG4twKLskWVhayF7sji5xt3RqAPH2o7RVQe0EfJG61YprsJnF9whnSMigzprnrR1CqJzIm9oq5evDIpZdE5emF6hMqjdKqbLJnSKJ8qgfMo3SISyV8qrSzqOWZUKirtdC2QnixKNsrO0a17SSCHAlu25A8bKPGektOS6Knpoc23atz908Q0XsT47BZXFsZ/YYQXEXc6+jRyvzTMLINgzXXLmJysueBd+SDwnXUxqpmjoZIowHSxNeCMovIWOab3MjnbW10CbH0qfG8sinDxwA+sbb4N911bho6V4c2VrJ3tBPedlN7bt1t8UArsUGUxRnLHe+XQC48twlKEZLasZ0yctAjpHiUtRLd/2zZtgLeAAC3vV1K2KFjH6G73uB3BJLQD6NXO62vbs9uYj7L2mzweFzxF1uejdO6WXtiCA6NjyCNpT3Xgj0v6p3KXTgrsE6cqBHWvKG1DRHa2XMSBoS7dt9jYi/wDqKxVPXSWJJd52v4rv56MxzMyyBrmng4fA7LI471duaD2FiPun8ih4/MhDGoTjXxM/gqU9SOVivc53eJA5m52Gg0RzD4nPawODbA6ECzjf7x4qSo6OujP1gynlZXMPic9wZGC53Jup92y1Zc0ZR8ho4/HeN3J2W6WbsnA3LRxty4+a09HTsmtkkyucRY65defIKzRdAmBodWSBjfuNIv6uP5ItT0GHsuGZ3NsBq1ztuTgRoubKNqyTzK9bM8Hvje9j3AOBDcwvlN9dR48wUTo6tgNs5adu7qCfJW6umpHd0NdbTV0jgdD7beqp1Aip3GVwa0bNDSe8ebg47+WiFregIytbQUqaoNbllIeNRq2xsdgOVkEkaBcXzxn0LT4EcUPmxyScjZjQdx3jrxJVyTCKhp7snatIzCzDv90jXKqlF9wo0tHkMMgdYSuDDa2bvM8iCt/1fwZY5rua49oL5W5QCGNG3osE6hmYzM+Mhn7QNj62Gvqt31d6xzuzXDpQQOLfq2gj2i/qtP4e/wBZfMzc7/C6NakkkvSHBPn2jwktu6eQEk3IYblx3JLuGqmqK+MXA7oP3dCf8ztytA/qcqzvVx/gf+qj/sRqD9qpjP8Aof8AquA+Fmk7l9D0K5OBf7f2YyoxdrRZugPAHfxJO6mwXpK2OUsNwxxuSeB5rdUnUuWamWNx/wArv1UlT1PudtJEDzyOv8VcePOL1B/919yS5OGSrqX1+xUFQLaFeGZXML6rKuK7TUxOZwGR92+A12+CI/2dzfvo/wALv1Tvy+VehmefH7mfMyb2q0P9nM376P8AC79Uh1czfvo7/wCV36qeBl9ivHx+5m3TKu+pWpf1bTn/AI8f4Xfqq7uq2c/8eP8AA/8AVV4GX+JPHx+5mHVYVeSt8VqndU9Qf7xF+B/6pp6o5/8A1EX4H/qqeDL/ABL8fF/IxktYqGLmYROexpIaLnT9njZbufqeqSO7UQg+LHkfFTQdV1cyNzBUwG5dbNHIQAdhv5oo8fLp0VLkY60z58kne4+F9hoEUhrhZrXkAtHd4gegXVB/s+PJBdLBe9zlbK0O5i19PRKT/Z2JuRUNjP8AhD3D2O1966Eo9WqZlhyHB3dnPJKwv0Doxrp32gWsvYqJ7iLllrjZ7duK2sn+zhUE/wDnIvWJ9/iiuHdRM0INp4HHgTG+49hWefHcV5DbH8QTe6RkxgcTpmPbHlysLizcHK3unxN0Swunme5+VxtpoXZTm8OC12BdU1RBKZHTwuGUgAMkvqb31K0bOhDrlxdHmNtQ08OeqwZONnbpq0NXLxd7MhhlDNlLHPe1wJsSNPaDYqy6mqmfZIlHIaO8yCtiejD7fbZfnlIuom9GZwSRJHfmQ+/luky4ORrcf6K/OQ90YZ030gmOaDNa97tILfnwTYcOfFGW0TQCCc5sS+3gSNfP2Lcv6O1fCWAf/W79VXf0TrT/AHmMeTHBBHh54qlF/T7hPmY36r6/Y59X9GayRwe0Sd4A3eczmn9ppzH2FWYsDqstnMa3X9uRg0HgD+a2EnQarO9S32P/AFVObq2qj/eI9+LX7e3dG+LyJd4f0UuTjX+6+oOocJDf97NGPBjj7ybqxMaUDKXMI8WZz7XFPqOqupNstTHfjdjvdYqGn6p6trw41UbgAe6Y3W14qLg5/Yp8nE3+4iixGihBy5j52t6CyzuOdLZA85JHtZa+wIHqFqT1TT3v28P4H/qoP7IKnOHdvAdLWMb7EcON0zHwst+ZEfJxLal/Zzyqx+ocLkyON9hcnKdzbkusdTE5dSzXJv2o0IsR9Ww7LPTdStZ2jJGVNM1zdx2Ty0m55m4Gu110DoT0ako45WyGMufJn+qDw37LW7PJsdOC6ODjeHJOjHyOUskHGzRpJJLoHNEkkkoQSSSShBJJJKEEkkkoQSSSShBJJJKEEkkkoQSSSShBJJJKEEkkkoQSSSShBJJJKEEkkkoQSSSShBJJJKEEkkkoQSSSShD/2Q=="/>
          <p:cNvSpPr>
            <a:spLocks noChangeAspect="1" noChangeArrowheads="1"/>
          </p:cNvSpPr>
          <p:nvPr/>
        </p:nvSpPr>
        <p:spPr bwMode="auto">
          <a:xfrm>
            <a:off x="77788" y="-917575"/>
            <a:ext cx="2476500" cy="1847850"/>
          </a:xfrm>
          <a:prstGeom prst="rect">
            <a:avLst/>
          </a:prstGeom>
          <a:noFill/>
          <a:ln w="9525">
            <a:noFill/>
            <a:miter lim="800000"/>
            <a:headEnd/>
            <a:tailEnd/>
          </a:ln>
        </p:spPr>
        <p:txBody>
          <a:bodyPr/>
          <a:lstStyle/>
          <a:p>
            <a:endParaRPr lang="en-US" dirty="0"/>
          </a:p>
        </p:txBody>
      </p:sp>
      <p:sp>
        <p:nvSpPr>
          <p:cNvPr id="8207" name="AutoShape 29" descr="data:image/jpg;base64,/9j/4AAQSkZJRgABAQAAAQABAAD/2wCEAAkGBhISERIUExQUFBQWFBQUGBUUFBQUEhQUFBQVFBQVFBUXHCYeFxkkGRQUHy8gIycpLCwsFR4xNTAqNSYrLCkBCQoKDgwOGg8PGikcHx8pLCkpKS0sKikpLCwpLCwsKSwpLCkpKSwsKSkpKSksLCwpKSwsKSksLCwsLCwsLCwsLP/AABEIAMIBBAMBIgACEQEDEQH/xAAcAAABBQEBAQAAAAAAAAAAAAAFAAIDBAYHAQj/xABIEAABAwIEAgcEBwUFBgcAAAABAAIDBBEFEiExQVEGBxMiYXGBkaGx8BQjMlKSwdFCU6Oy4RdEYnKCCDNDs8LxFTRUY3ODov/EABoBAAIDAQEAAAAAAAAAAAAAAAIDAAEEBQb/xAAtEQACAgIBAgQEBgMAAAAAAAAAAQIRAyEEEjETIkFRYYGh0QUUIzJSsTNCcf/aAAwDAQACEQMRAD8AqVrXsPdShrnAd5XGyXTZ6QHgF5VSrR6JxPRO1w1UIgjJ4KOow8gaFMpIuBTL+IFMJR0LCNF4IS02UEkTo+83bkrEVaHjxRNETA+P0jyO672IfSxEDvXJRjE60MHe25rOTY03WxVpNqkifMPYfiRabHZFJqJktjYc1ghjrb6alH8Cx43sdkMsco7oZFpqrLuJHKLIHKz0WkxSDO243WZEdyQ7dVFaAkiEO1siccOl7KBrWNKM4XC+c5I23R9+wN13KELrrQ4V0SkmANjbTfxWmwboIGHNLa+mm/mtZEwNADRYBRtR7meWb+JlKDq6jaSXn0A43Wjpuj8DAAGN04kC/wA6q32hTRMlvN7CG5SI5sEhfuxvsCDYl0GifbIA3YbaWFyfbdaSKS6fmTI5LQvrkmcxxboZI090XHPy5+9ZPG8De0aXHzuu8ujB3QnE+jkcoNxrz5JqSex8eR6M4TRRcHHVSSwAG4Wj6Q9DSJbMLrbn+pUEeBBn2tUE9GqDsCw1FiicFUDurT6WAb5brwVMMY3FlllFM1Rk0hmUHSyzuO9HrnM0aozP0lhBsCrFPXiXYI4SnidgTjHIjO4dg7gNRZOqm5QQj1Y7LsLIfJQB2qvxG3bKeNJaBuGVjmO12XaeqkgwTkcZR/y2rjb8NdfRdZ6mI3CmqA79+P8AlsW3i08yaMfKb8JpnQ0kkl2jknzscea02KsyYkS27VgHYbLK69yFssAgLW5X6rzObDHHFU7Z6LHlcnVURnpS0XDja3Mp9PjrH6gqn0r6J9p32aO+Kz1BgkjQbkgpscWGUOpSpi5ZcilVaOhQYiHC17prqQ3u0rHUUcjHC7vatbS1XdCVODi9Oxikmt6HVNB2gLXexZbFejRb9m58FpXY2wOIvqpxUtd4q45ZQKeKMjm0lP2ZGYFEqfpDEwAbeS11Rhccm4CHTdB4HagW8itPj48i/UEvHkh+wmwbpG2TunbxTsUosxzNT6HoexlrFGosNsAL3Wac4xflGxhKS8xjW0Ur5WANJbcXHG3Fdv6L4LHTQtIF3kbnexWRwSjHbtuLhbGas39yjzeUTkwturCRq146sCz0uIKs+uKxucmEuMvU1DqoEKk6rIQMYo4cV6+vzKnb7hxwpGkhrFaZUrMUlX/2V+Gqv8lXGVATwI0MUt1KhEVYr8My2Y8pgyYmjyqoQ8EaC/GyxXSHo85gJvcejR8VvQbqKqpw5pBHDiLrSmpA48jgzguI4Q4u4jVeyYRmZbUrc43gwY8kfl8EIc9rd1mnLpZ1oJSj/wBMXB0QJNz70dw3DXRmxPsV+attshNVib+CXOc59w4xjEL19G17fFZ2ekkZtsnjEXg31KM01SHt1CFXHuXSl2M4Kt7dwutdT1Vnp6g8pgP4bFz2qw4OXROqKl7OnqBzmB/hsW7hSi8q9zJy4yWJm9SSSXdOKfN1FQO5FEuxc0ahST9JIGaAj0VCfG+00YLryT65bo9Qkl3YXoqkO0Ko4hQWcLDQr2gblGZx1VyOta48FUVTJLaM/iOBSEd3dPwHBJW6vJO62EEbSNbWT5Yhbu2WqOR1Rmlj3bMZL0VJlL7nU3Ranw7IFeL3A2smzT2tdDOTkHCKjsrSMVd4dwKOTSxNjvoNPUrNOxAkmw0SnjaHLIiQ10jeKlixR3EoHiOJZQhVHicj3aA76fknRwSkrFyyxTo6x0fmGV7jbQD38kTlqdEAwjDzFD9YdTqfDkFbExLL8NkmcdDFHVns1WsnjvWHHA4sHecN7BGnSk87XWPxnq4kmmL43t72pB4eSfxYY2/1NGbkSnFeQN9HOmQq8wy2I9PFaBs9iL6IZ0V6GMpRvmedz4+CM1NOLWG3xVZ1jcvJ2KwufTcu5JT1Iva6IQy211Qukw0ueDyF0XEVliao1Oi1TzlEYJ9uI8EHaQCrTZAOOnr70URGSCYciqdr6K7G5AaapzIpSyJ+PJs52XFQP6SYeHNvYnysT+q5Xj1PIHWaD63HxXaK2NrmEEX8FhcVogCbA6bg7LRk3sdxcjqjFU9DKRqFbjwwW1RuSdoGyC1WKAFZG36G8njw1gGqpZmsd4KlJjlroNPiLnk5UcYSkDaRrKgEtu0re9U8hME9+EwH8Nq45hePFrsj12Tqp/3FQecwP8Ni18PG4Z1fsxHLleF/I3CSSS7xwz5CwjCXvcC4m/itnTxsibwuqxJb9lpu46WHEqq6GRrj2oIPuXncs5ZdvS9jvw6YaWyzUVznbaK3guFyOOd5swa+aoYNQPnluNIxui+M460fUxjbTRLca8qG9ethH6eHnKz7LUn4kWmxVbBaYtbc6cVHXOaTZC/LoCL69h2ima/ldMxPD8w0QOkcWnQo7S1biNQVaYWuxicXoZmHjlU0Dmhuu62VVCyRpBAWel6M3dvoj6lQHSZfFabPt7lqOgnRYtaJ5W//ABtP85/JEaPA2N3CKuqwGBnACyn5hpdIUcK6rZFXlrj3vZm/JVH14FgCbDkkXszDbdFn4JG4bbi/FKbvZr8SC0VKeYuaDYEew6c1ajY621vDimsoCzustbx1RKmi7ozbpTkxcq7ojihN7D2q02nHPZIygcOChkmKCxdWWcwboPnzVeSW/EKIT+nmmZvkKFpEjHBTCo3CqCSykdINCPXxCJdiNF+jkykaH0RmCXW4KzjJNvn1RmhmCGPehGaNqw9HqNVVqcOY7QhWYH3CfZdSHY5FuLMvi3RqPKS0a2O3PyXNsXoNTa1xwGq7ZUQZmkc+Vr+9cb6dUUtPKXNjIbfUlwdcHmefgFc8XUtGvDmvTMTi+KNj0IN/JDKTGC91mDdaGejZVs1bY+Wvom4L0bbC/XW/FSM8Uce1sfWSU9digaQt7712fqQrxLS1Ftmzgfw2FY+boqyYC+y6D1WYFHSwTsj2dKHHW+vZtH5I+HlhPIr7gcuMo43XY2ySSS7JyDjEVU47saNdAN1Xxeh7QAyCw8EqOUl1zzKK1MjXjKvJpybs9LSWgbHRtZHlZoDxCip8PibrbX3ovh+W2U+Sm+iRg62CNS6e4Eo2Cg9h02TIcMiJJJ1V2ooY0NqsOIIDCSXaAXv7lamn2RTg4qz2kpRmJ4A6IsJBlsAURwDq+kLSZ3mMWGVrbZvHNfZa2h6LU8X7GYji85vdt7lohxMkl7GeXLxQ+LOcfR332UwicBquo/8Ah8X3GfhChnwOB4sY2+ndPtCa+DL0aAX4hH1TOWVdR2fC68bWMkFjoVr8Z6B5tYn/AOh+x8nDb2LC12CyQvtI0tPuPiDsVz8+GeN7R0MGfHk0mHcCwaJ0gJ1tr8lHqtrSdEK6NUndLuHxRgtCYv2ozzfnsqCAjlr6pxiKsXCa5yDw7J1lJ8R5qIwH/urjwN/EKJ7+SBwoZGRTkhKhcDrzVt8nDxUT9eCrpGdRUfvp83UsT/n4hPMSYY+Kpl2Sx7ovQyWKERq9DrxVKIE3ao09LNdXQ5BKSpsFeZUXW3DOkcjLj2XQ5A+lWHGWPQC442BNuQuEXZIvZdQdVuTtGeL6ZWccFA5jyMoAv6r2fI0gkrQY3RgOcGkE34A/kstPQFxN7rmThJSaO7CcXFNFibGgB3VvOquoc+Ccu/fD2dm1c4dh5aO625XQOqFrxBU59+3FvLsmLVwMcY5bRm5mRvG0b5JJJd44xximgLW33J9yrNpnlxNyr0tFJYZSCoLyx6uavHqez03Tojgkc1x3V44g1ws7RDm1rnSAkWVgwBziDudk5SddgaJGYTI9wbEc1zoP6re9HejTKcBzu/LbV52b4MHAeO6rdGMGEDLnV7tyeA4Afmj3aLq4MMY+ZrZyOTnlN9KeiwHp2ZQCROD1rTMFE4K9JUOdIvV9RCliVQ5uyB1sgkFngOHIgaHmORRqtddBJRqs81aN+DR5EGtYGt4c7BRmZNkHtVF0pBXNyrpZ0IRsIMkSfJwVCOfXwU4lCGLLcaHPcvLWK8z3KbK5VJER5IFF5Jz3pgNksYeJJrpF4yYISyYM4r0A8bj4Jgm5H22Tm1FxqPyRpIHZehmKI08qBRSW2ur0NR4ooaYrJCzQxSBStfdB4plegl8lsjI588dAjpBRgm7QC7kb2WQrYZGXLmgeAFgt5i8Rcy4JaRxFiVkp68EFsovwvx9iXmUX30buPJ9OgE3FbaEBdD6uJw6GYj96P5GrAYjgcbrOY468FverSnyQSj/3R/I1XwoqOZfMnLk3iZsEkkl3jinGaSd+VWTXvNgRdVmULgRdwKldnDhlF/BeQaiz0w4MBBJHkEQwCkD5O0I0aLAH739FTmfIBYs1K0mG0+RjRxtr5ndbeJjt2/Qz8idRpeoWikUokVRhT8y6hyuksiZObOqZcvO0VWToL/0heOqFR7VIyKyeGPnluhkxVmSRU5ShZohGiNxQ+ubxCuvKrT6hZMsbRqxumUDL5KxHODbXig80paS3jf4lPZUG/gudF0zXJWg0Z916JLoe2e9lPFIm9QvpJiV4XKPOnOQlkbgln+eCUjgoi5A9FllrrhQCTWx/omsksmTTa32RXolFuNysRy2VGN2ymzKIjQWgm8UVpHArMslRahlvrvZaYSMmWGgpMbghY3FaKz7aAHy/JawQ5gSDY+1ZTHaeUEkW8N/1KLJuOysGpUgXVTthtrutx1buBhmINwZR/I1ctqsHe45pHFdM6rWtFPMG8JR/I1Vwl+sqfuM5n+J2bVJJJegOGcOmpHggtzKzT1Dmam90akgLtRY3+7p7lAcJldfKduBGvovGu/Y9Qun3KWEYpJUVOU3yNGY3G9tAPatnGs/gUNi82sQQ3a3iUeYV2eLFRxo53IdzLAKddQgr3MtRnoe5yZmTS9RucqLSH50s6iJTXPUCoc9ygeV6XKNzkLYaRG8qB6kc5RPKTIdECYsyzg7np6jZVe138kRxeLMw+GvsWcM1vNc3IqkbIu0FoZ7K2ybRBYZtfarlNU8PeqiypBeN2iRl0VYVFlF22pRAFp7+KjD7qMSaKMPsULLsnc5Ql6Reog5Cyy5BLovPpCrt0UoKu9FlqKUlEqWRC4VbY+wTIASSYbjrWkW1HkVm+kzJAwmMuvw0092q8mxHK4c+APNQw9YsbSWSxbeqY53oT0dO0Zx1bO0DtBddM6qZS6nmJFry/wDQ1BqfF8OqRY6E8Fper7KI5w37ImsPLI1N4UUs6de4vlTbxNP4GrSSSXfOMcanrSwAgm3grdPjzgA517c+Kgw15nzFrdLXtt7F7HU7gg6aWI1C8ek/U9O6ZoaSpEgzjUHlxVtpQ6g0Y3h4K81y7eL9iObNbZNde5lEHJF6ZYuh5cmEppcmF6gSR6XJhcvHOTC5VYZ64phKV0wlCwkhrionlOJULylyYxEFWLtI8CshWRWJWtndoULxfDwACDcWBv5jVYM9Jo04zPNlsVdgntqqNRCQdtEopdEpBtB+Ka69MlvVCYaq1xzVptRcjkEQtovZ162S5VJs3z8+qb9JG/iqKLj5dfVesKqPm1SZWAH54qFl5zk6Nypy1Q4J1PKbE+/ghLCjH2VmKB8l8jSfJDofE28OK1WFVjoWjLksde9v7UXUkDLqrSsxGNRyRvYXgj51Q6sw9r5AfvAG63PT2sE1PbK0Oa4OBBubceCyuEVf1Zbp6jbyQydPqTGY7nDapio6JkBvl0te66P1b1AfDMRt2o/kauePps51201K6d0Ho2xwvDeLgf8A8hbeDJyzL5mPmJLEzSJJJL0BxDk+EUoj+y8PaeBFnjxaVbMwvdzc3jbvW4E81UosXgY7UM14ja/nwV6Z7Q4OjOhBuL3t42Xjm2z0tUyaOYO1Cna9DqWoD7kXy3IB4Ei17e1XGvXYxPyoxTj5mWA5IlQ5l7nTrAoeSmFyYXJpcqsJIc5y8zJhemFypsJIeXKNzk1z1G56BsNI9c5ROevHPUEkiW2WMnkQykqCXkF9xycz81dzguaCQBcXJ2AvxV2XoxBI/OyZvlf9CsHJkk6ZoxSoB/RLucNxuFTrcGc3UbetytNW4eKbK4PjP+Akl8h4BrdySrklDK9t3xBtxYta4Cw4WHArNGfqNlOLOdv8V4yqVnpRGKZwa/TMM3PTbVC6OB8rczAXC4GnMi9ltjHy9T7AdIRbUceCc+TRUH3Zo/Q/I/Ir1tT48FXSyqLZqDoFI3Pp3Q4X2A19iHfSrEi/PX4JwxBrdXX0H7JAePLn6qKDCRoqSkaQLNd43BHxVx1MWsA4ba2tffVV8LDZGZg8O5Ob3XA8nsOl/EIhQTjKM/2tdCBz0QNUymeUkLonDtmiz/svHeAtwuNLW1RSnfdzmB4s3YuHdJ+7fyKlYW2s6xbx0B8Rdp339ytfQmOjs0huxFu9bhYk8Pgol7ASlXcC1zxYte22l7acf8XEaLOtbkmsBYO2HCx/qtPPGWkskvbZrrWc0/p4IY/DHhzTbNbUFut/nklN7obDRfw/F2ZQHsaCOYW76H4iyVkpaLZXhp88rT8CufVFXALdrE4OO17gn0W26vpIjDL2Tco7QX1vc5G6rdwKWdV8TBzVeNs1SSSS9EcU5JVUt2gGOIXO/ZtaT7EKrq4M+pjNgPtOAJLQdSL80zpJjxc4MZ9onQDgPvHw5D+ijwGzHSRnvE6a/bIP2neC8pGLatnpb6UFsOxAENaA3KBlBG4twKLskWVhayF7sji5xt3RqAPH2o7RVQe0EfJG61YprsJnF9whnSMigzprnrR1CqJzIm9oq5evDIpZdE5emF6hMqjdKqbLJnSKJ8qgfMo3SISyV8qrSzqOWZUKirtdC2QnixKNsrO0a17SSCHAlu25A8bKPGektOS6Knpoc23atz908Q0XsT47BZXFsZ/YYQXEXc6+jRyvzTMLINgzXXLmJysueBd+SDwnXUxqpmjoZIowHSxNeCMovIWOab3MjnbW10CbH0qfG8sinDxwA+sbb4N911bho6V4c2VrJ3tBPedlN7bt1t8UArsUGUxRnLHe+XQC48twlKEZLasZ0yctAjpHiUtRLd/2zZtgLeAAC3vV1K2KFjH6G73uB3BJLQD6NXO62vbs9uYj7L2mzweFzxF1uejdO6WXtiCA6NjyCNpT3Xgj0v6p3KXTgrsE6cqBHWvKG1DRHa2XMSBoS7dt9jYi/wDqKxVPXSWJJd52v4rv56MxzMyyBrmng4fA7LI471duaD2FiPun8ih4/MhDGoTjXxM/gqU9SOVivc53eJA5m52Gg0RzD4nPawODbA6ECzjf7x4qSo6OujP1gynlZXMPic9wZGC53Jup92y1Zc0ZR8ho4/HeN3J2W6WbsnA3LRxty4+a09HTsmtkkyucRY65defIKzRdAmBodWSBjfuNIv6uP5ItT0GHsuGZ3NsBq1ztuTgRoubKNqyTzK9bM8Hvje9j3AOBDcwvlN9dR48wUTo6tgNs5adu7qCfJW6umpHd0NdbTV0jgdD7beqp1Aip3GVwa0bNDSe8ebg47+WiFregIytbQUqaoNbllIeNRq2xsdgOVkEkaBcXzxn0LT4EcUPmxyScjZjQdx3jrxJVyTCKhp7snatIzCzDv90jXKqlF9wo0tHkMMgdYSuDDa2bvM8iCt/1fwZY5rua49oL5W5QCGNG3osE6hmYzM+Mhn7QNj62Gvqt31d6xzuzXDpQQOLfq2gj2i/qtP4e/wBZfMzc7/C6NakkkvSHBPn2jwktu6eQEk3IYblx3JLuGqmqK+MXA7oP3dCf8ztytA/qcqzvVx/gf+qj/sRqD9qpjP8Aof8AquA+Fmk7l9D0K5OBf7f2YyoxdrRZugPAHfxJO6mwXpK2OUsNwxxuSeB5rdUnUuWamWNx/wArv1UlT1PudtJEDzyOv8VcePOL1B/919yS5OGSrqX1+xUFQLaFeGZXML6rKuK7TUxOZwGR92+A12+CI/2dzfvo/wALv1Tvy+VehmefH7mfMyb2q0P9nM376P8AC79Uh1czfvo7/wCV36qeBl9ivHx+5m3TKu+pWpf1bTn/AI8f4Xfqq7uq2c/8eP8AA/8AVV4GX+JPHx+5mHVYVeSt8VqndU9Qf7xF+B/6pp6o5/8A1EX4H/qqeDL/ABL8fF/IxktYqGLmYROexpIaLnT9njZbufqeqSO7UQg+LHkfFTQdV1cyNzBUwG5dbNHIQAdhv5oo8fLp0VLkY60z58kne4+F9hoEUhrhZrXkAtHd4gegXVB/s+PJBdLBe9zlbK0O5i19PRKT/Z2JuRUNjP8AhD3D2O1966Eo9WqZlhyHB3dnPJKwv0Doxrp32gWsvYqJ7iLllrjZ7duK2sn+zhUE/wDnIvWJ9/iiuHdRM0INp4HHgTG+49hWefHcV5DbH8QTe6RkxgcTpmPbHlysLizcHK3unxN0Swunme5+VxtpoXZTm8OC12BdU1RBKZHTwuGUgAMkvqb31K0bOhDrlxdHmNtQ08OeqwZONnbpq0NXLxd7MhhlDNlLHPe1wJsSNPaDYqy6mqmfZIlHIaO8yCtiejD7fbZfnlIuom9GZwSRJHfmQ+/luky4ORrcf6K/OQ90YZ030gmOaDNa97tILfnwTYcOfFGW0TQCCc5sS+3gSNfP2Lcv6O1fCWAf/W79VXf0TrT/AHmMeTHBBHh54qlF/T7hPmY36r6/Y59X9GayRwe0Sd4A3eczmn9ppzH2FWYsDqstnMa3X9uRg0HgD+a2EnQarO9S32P/AFVObq2qj/eI9+LX7e3dG+LyJd4f0UuTjX+6+oOocJDf97NGPBjj7ybqxMaUDKXMI8WZz7XFPqOqupNstTHfjdjvdYqGn6p6trw41UbgAe6Y3W14qLg5/Yp8nE3+4iixGihBy5j52t6CyzuOdLZA85JHtZa+wIHqFqT1TT3v28P4H/qoP7IKnOHdvAdLWMb7EcON0zHwst+ZEfJxLal/Zzyqx+ocLkyON9hcnKdzbkusdTE5dSzXJv2o0IsR9Ww7LPTdStZ2jJGVNM1zdx2Ty0m55m4Gu110DoT0ako45WyGMufJn+qDw37LW7PJsdOC6ODjeHJOjHyOUskHGzRpJJLoHNEkkkoQSSSShBJJJKEEkkkoQSSSShBJJJKEEkkkoQSSSShBJJJKEEkkkoQSSSShBJJJKEEkkkoQSSSShBJJJKEEkkkoQSSSShD/2Q=="/>
          <p:cNvSpPr>
            <a:spLocks noChangeAspect="1" noChangeArrowheads="1"/>
          </p:cNvSpPr>
          <p:nvPr/>
        </p:nvSpPr>
        <p:spPr bwMode="auto">
          <a:xfrm>
            <a:off x="77788" y="-917575"/>
            <a:ext cx="2476500" cy="1847850"/>
          </a:xfrm>
          <a:prstGeom prst="rect">
            <a:avLst/>
          </a:prstGeom>
          <a:noFill/>
          <a:ln w="9525">
            <a:noFill/>
            <a:miter lim="800000"/>
            <a:headEnd/>
            <a:tailEnd/>
          </a:ln>
        </p:spPr>
        <p:txBody>
          <a:bodyPr/>
          <a:lstStyle/>
          <a:p>
            <a:endParaRPr lang="en-US" dirty="0"/>
          </a:p>
        </p:txBody>
      </p:sp>
      <p:sp>
        <p:nvSpPr>
          <p:cNvPr id="8208" name="AutoShape 31" descr="data:image/jpg;base64,/9j/4AAQSkZJRgABAQAAAQABAAD/2wCEAAkGBhISERIUExQUFBQWFBQUGBUUFBQUEhQUFBQVFBQVFBUXHCYeFxkkGRQUHy8gIycpLCwsFR4xNTAqNSYrLCkBCQoKDgwOGg8PGikcHx8pLCkpKS0sKikpLCwpLCwsKSwpLCkpKSwsKSkpKSksLCwpKSwsKSksLCwsLCwsLCwsLP/AABEIAMIBBAMBIgACEQEDEQH/xAAcAAABBQEBAQAAAAAAAAAAAAAFAAIDBAYHAQj/xABIEAABAwIEAgcEBwUFBgcAAAABAAIDBBEFEiExQVEGBxMiYXGBkaGx8BQjMlKSwdFCU6Oy4RdEYnKCCDNDs8LxFTRUY3ODov/EABoBAAIDAQEAAAAAAAAAAAAAAAIDAAEEBQb/xAAtEQACAgIBAgQEBgMAAAAAAAAAAQIRAyEEEjETIkFRYYGh0QUUIzJSsTNCcf/aAAwDAQACEQMRAD8AqVrXsPdShrnAd5XGyXTZ6QHgF5VSrR6JxPRO1w1UIgjJ4KOow8gaFMpIuBTL+IFMJR0LCNF4IS02UEkTo+83bkrEVaHjxRNETA+P0jyO672IfSxEDvXJRjE60MHe25rOTY03WxVpNqkifMPYfiRabHZFJqJktjYc1ghjrb6alH8Cx43sdkMsco7oZFpqrLuJHKLIHKz0WkxSDO243WZEdyQ7dVFaAkiEO1siccOl7KBrWNKM4XC+c5I23R9+wN13KELrrQ4V0SkmANjbTfxWmwboIGHNLa+mm/mtZEwNADRYBRtR7meWb+JlKDq6jaSXn0A43Wjpuj8DAAGN04kC/wA6q32hTRMlvN7CG5SI5sEhfuxvsCDYl0GifbIA3YbaWFyfbdaSKS6fmTI5LQvrkmcxxboZI090XHPy5+9ZPG8De0aXHzuu8ujB3QnE+jkcoNxrz5JqSex8eR6M4TRRcHHVSSwAG4Wj6Q9DSJbMLrbn+pUEeBBn2tUE9GqDsCw1FiicFUDurT6WAb5brwVMMY3FlllFM1Rk0hmUHSyzuO9HrnM0aozP0lhBsCrFPXiXYI4SnidgTjHIjO4dg7gNRZOqm5QQj1Y7LsLIfJQB2qvxG3bKeNJaBuGVjmO12XaeqkgwTkcZR/y2rjb8NdfRdZ6mI3CmqA79+P8AlsW3i08yaMfKb8JpnQ0kkl2jknzscea02KsyYkS27VgHYbLK69yFssAgLW5X6rzObDHHFU7Z6LHlcnVURnpS0XDja3Mp9PjrH6gqn0r6J9p32aO+Kz1BgkjQbkgpscWGUOpSpi5ZcilVaOhQYiHC17prqQ3u0rHUUcjHC7vatbS1XdCVODi9Oxikmt6HVNB2gLXexZbFejRb9m58FpXY2wOIvqpxUtd4q45ZQKeKMjm0lP2ZGYFEqfpDEwAbeS11Rhccm4CHTdB4HagW8itPj48i/UEvHkh+wmwbpG2TunbxTsUosxzNT6HoexlrFGosNsAL3Wac4xflGxhKS8xjW0Ur5WANJbcXHG3Fdv6L4LHTQtIF3kbnexWRwSjHbtuLhbGas39yjzeUTkwturCRq146sCz0uIKs+uKxucmEuMvU1DqoEKk6rIQMYo4cV6+vzKnb7hxwpGkhrFaZUrMUlX/2V+Gqv8lXGVATwI0MUt1KhEVYr8My2Y8pgyYmjyqoQ8EaC/GyxXSHo85gJvcejR8VvQbqKqpw5pBHDiLrSmpA48jgzguI4Q4u4jVeyYRmZbUrc43gwY8kfl8EIc9rd1mnLpZ1oJSj/wBMXB0QJNz70dw3DXRmxPsV+attshNVib+CXOc59w4xjEL19G17fFZ2ekkZtsnjEXg31KM01SHt1CFXHuXSl2M4Kt7dwutdT1Vnp6g8pgP4bFz2qw4OXROqKl7OnqBzmB/hsW7hSi8q9zJy4yWJm9SSSXdOKfN1FQO5FEuxc0ahST9JIGaAj0VCfG+00YLryT65bo9Qkl3YXoqkO0Ko4hQWcLDQr2gblGZx1VyOta48FUVTJLaM/iOBSEd3dPwHBJW6vJO62EEbSNbWT5Yhbu2WqOR1Rmlj3bMZL0VJlL7nU3Ranw7IFeL3A2smzT2tdDOTkHCKjsrSMVd4dwKOTSxNjvoNPUrNOxAkmw0SnjaHLIiQ10jeKlixR3EoHiOJZQhVHicj3aA76fknRwSkrFyyxTo6x0fmGV7jbQD38kTlqdEAwjDzFD9YdTqfDkFbExLL8NkmcdDFHVns1WsnjvWHHA4sHecN7BGnSk87XWPxnq4kmmL43t72pB4eSfxYY2/1NGbkSnFeQN9HOmQq8wy2I9PFaBs9iL6IZ0V6GMpRvmedz4+CM1NOLWG3xVZ1jcvJ2KwufTcu5JT1Iva6IQy211Qukw0ueDyF0XEVliao1Oi1TzlEYJ9uI8EHaQCrTZAOOnr70URGSCYciqdr6K7G5AaapzIpSyJ+PJs52XFQP6SYeHNvYnysT+q5Xj1PIHWaD63HxXaK2NrmEEX8FhcVogCbA6bg7LRk3sdxcjqjFU9DKRqFbjwwW1RuSdoGyC1WKAFZG36G8njw1gGqpZmsd4KlJjlroNPiLnk5UcYSkDaRrKgEtu0re9U8hME9+EwH8Nq45hePFrsj12Tqp/3FQecwP8Ni18PG4Z1fsxHLleF/I3CSSS7xwz5CwjCXvcC4m/itnTxsibwuqxJb9lpu46WHEqq6GRrj2oIPuXncs5ZdvS9jvw6YaWyzUVznbaK3guFyOOd5swa+aoYNQPnluNIxui+M460fUxjbTRLca8qG9ethH6eHnKz7LUn4kWmxVbBaYtbc6cVHXOaTZC/LoCL69h2ima/ldMxPD8w0QOkcWnQo7S1biNQVaYWuxicXoZmHjlU0Dmhuu62VVCyRpBAWel6M3dvoj6lQHSZfFabPt7lqOgnRYtaJ5W//ABtP85/JEaPA2N3CKuqwGBnACyn5hpdIUcK6rZFXlrj3vZm/JVH14FgCbDkkXszDbdFn4JG4bbi/FKbvZr8SC0VKeYuaDYEew6c1ajY621vDimsoCzustbx1RKmi7ozbpTkxcq7ojihN7D2q02nHPZIygcOChkmKCxdWWcwboPnzVeSW/EKIT+nmmZvkKFpEjHBTCo3CqCSykdINCPXxCJdiNF+jkykaH0RmCXW4KzjJNvn1RmhmCGPehGaNqw9HqNVVqcOY7QhWYH3CfZdSHY5FuLMvi3RqPKS0a2O3PyXNsXoNTa1xwGq7ZUQZmkc+Vr+9cb6dUUtPKXNjIbfUlwdcHmefgFc8XUtGvDmvTMTi+KNj0IN/JDKTGC91mDdaGejZVs1bY+Wvom4L0bbC/XW/FSM8Uce1sfWSU9digaQt7712fqQrxLS1Ftmzgfw2FY+boqyYC+y6D1WYFHSwTsj2dKHHW+vZtH5I+HlhPIr7gcuMo43XY2ySSS7JyDjEVU47saNdAN1Xxeh7QAyCw8EqOUl1zzKK1MjXjKvJpybs9LSWgbHRtZHlZoDxCip8PibrbX3ovh+W2U+Sm+iRg62CNS6e4Eo2Cg9h02TIcMiJJJ1V2ooY0NqsOIIDCSXaAXv7lamn2RTg4qz2kpRmJ4A6IsJBlsAURwDq+kLSZ3mMWGVrbZvHNfZa2h6LU8X7GYji85vdt7lohxMkl7GeXLxQ+LOcfR332UwicBquo/8Ah8X3GfhChnwOB4sY2+ndPtCa+DL0aAX4hH1TOWVdR2fC68bWMkFjoVr8Z6B5tYn/AOh+x8nDb2LC12CyQvtI0tPuPiDsVz8+GeN7R0MGfHk0mHcCwaJ0gJ1tr8lHqtrSdEK6NUndLuHxRgtCYv2ozzfnsqCAjlr6pxiKsXCa5yDw7J1lJ8R5qIwH/urjwN/EKJ7+SBwoZGRTkhKhcDrzVt8nDxUT9eCrpGdRUfvp83UsT/n4hPMSYY+Kpl2Sx7ovQyWKERq9DrxVKIE3ao09LNdXQ5BKSpsFeZUXW3DOkcjLj2XQ5A+lWHGWPQC442BNuQuEXZIvZdQdVuTtGeL6ZWccFA5jyMoAv6r2fI0gkrQY3RgOcGkE34A/kstPQFxN7rmThJSaO7CcXFNFibGgB3VvOquoc+Ccu/fD2dm1c4dh5aO625XQOqFrxBU59+3FvLsmLVwMcY5bRm5mRvG0b5JJJd44xximgLW33J9yrNpnlxNyr0tFJYZSCoLyx6uavHqez03Tojgkc1x3V44g1ws7RDm1rnSAkWVgwBziDudk5SddgaJGYTI9wbEc1zoP6re9HejTKcBzu/LbV52b4MHAeO6rdGMGEDLnV7tyeA4Afmj3aLq4MMY+ZrZyOTnlN9KeiwHp2ZQCROD1rTMFE4K9JUOdIvV9RCliVQ5uyB1sgkFngOHIgaHmORRqtddBJRqs81aN+DR5EGtYGt4c7BRmZNkHtVF0pBXNyrpZ0IRsIMkSfJwVCOfXwU4lCGLLcaHPcvLWK8z3KbK5VJER5IFF5Jz3pgNksYeJJrpF4yYISyYM4r0A8bj4Jgm5H22Tm1FxqPyRpIHZehmKI08qBRSW2ur0NR4ooaYrJCzQxSBStfdB4plegl8lsjI588dAjpBRgm7QC7kb2WQrYZGXLmgeAFgt5i8Rcy4JaRxFiVkp68EFsovwvx9iXmUX30buPJ9OgE3FbaEBdD6uJw6GYj96P5GrAYjgcbrOY468FverSnyQSj/3R/I1XwoqOZfMnLk3iZsEkkl3jinGaSd+VWTXvNgRdVmULgRdwKldnDhlF/BeQaiz0w4MBBJHkEQwCkD5O0I0aLAH739FTmfIBYs1K0mG0+RjRxtr5ndbeJjt2/Qz8idRpeoWikUokVRhT8y6hyuksiZObOqZcvO0VWToL/0heOqFR7VIyKyeGPnluhkxVmSRU5ShZohGiNxQ+ubxCuvKrT6hZMsbRqxumUDL5KxHODbXig80paS3jf4lPZUG/gudF0zXJWg0Z916JLoe2e9lPFIm9QvpJiV4XKPOnOQlkbgln+eCUjgoi5A9FllrrhQCTWx/omsksmTTa32RXolFuNysRy2VGN2ymzKIjQWgm8UVpHArMslRahlvrvZaYSMmWGgpMbghY3FaKz7aAHy/JawQ5gSDY+1ZTHaeUEkW8N/1KLJuOysGpUgXVTthtrutx1buBhmINwZR/I1ctqsHe45pHFdM6rWtFPMG8JR/I1Vwl+sqfuM5n+J2bVJJJegOGcOmpHggtzKzT1Dmam90akgLtRY3+7p7lAcJldfKduBGvovGu/Y9Qun3KWEYpJUVOU3yNGY3G9tAPatnGs/gUNi82sQQ3a3iUeYV2eLFRxo53IdzLAKddQgr3MtRnoe5yZmTS9RucqLSH50s6iJTXPUCoc9ygeV6XKNzkLYaRG8qB6kc5RPKTIdECYsyzg7np6jZVe138kRxeLMw+GvsWcM1vNc3IqkbIu0FoZ7K2ybRBYZtfarlNU8PeqiypBeN2iRl0VYVFlF22pRAFp7+KjD7qMSaKMPsULLsnc5Ql6Reog5Cyy5BLovPpCrt0UoKu9FlqKUlEqWRC4VbY+wTIASSYbjrWkW1HkVm+kzJAwmMuvw0092q8mxHK4c+APNQw9YsbSWSxbeqY53oT0dO0Zx1bO0DtBddM6qZS6nmJFry/wDQ1BqfF8OqRY6E8Fper7KI5w37ImsPLI1N4UUs6de4vlTbxNP4GrSSSXfOMcanrSwAgm3grdPjzgA517c+Kgw15nzFrdLXtt7F7HU7gg6aWI1C8ek/U9O6ZoaSpEgzjUHlxVtpQ6g0Y3h4K81y7eL9iObNbZNde5lEHJF6ZYuh5cmEppcmF6gSR6XJhcvHOTC5VYZ64phKV0wlCwkhrionlOJULylyYxEFWLtI8CshWRWJWtndoULxfDwACDcWBv5jVYM9Jo04zPNlsVdgntqqNRCQdtEopdEpBtB+Ka69MlvVCYaq1xzVptRcjkEQtovZ162S5VJs3z8+qb9JG/iqKLj5dfVesKqPm1SZWAH54qFl5zk6Nypy1Q4J1PKbE+/ghLCjH2VmKB8l8jSfJDofE28OK1WFVjoWjLksde9v7UXUkDLqrSsxGNRyRvYXgj51Q6sw9r5AfvAG63PT2sE1PbK0Oa4OBBubceCyuEVf1Zbp6jbyQydPqTGY7nDapio6JkBvl0te66P1b1AfDMRt2o/kauePps51201K6d0Ho2xwvDeLgf8A8hbeDJyzL5mPmJLEzSJJJL0BxDk+EUoj+y8PaeBFnjxaVbMwvdzc3jbvW4E81UosXgY7UM14ja/nwV6Z7Q4OjOhBuL3t42Xjm2z0tUyaOYO1Cna9DqWoD7kXy3IB4Ei17e1XGvXYxPyoxTj5mWA5IlQ5l7nTrAoeSmFyYXJpcqsJIc5y8zJhemFypsJIeXKNzk1z1G56BsNI9c5ROevHPUEkiW2WMnkQykqCXkF9xycz81dzguaCQBcXJ2AvxV2XoxBI/OyZvlf9CsHJkk6ZoxSoB/RLucNxuFTrcGc3UbetytNW4eKbK4PjP+Akl8h4BrdySrklDK9t3xBtxYta4Cw4WHArNGfqNlOLOdv8V4yqVnpRGKZwa/TMM3PTbVC6OB8rczAXC4GnMi9ltjHy9T7AdIRbUceCc+TRUH3Zo/Q/I/Ir1tT48FXSyqLZqDoFI3Pp3Q4X2A19iHfSrEi/PX4JwxBrdXX0H7JAePLn6qKDCRoqSkaQLNd43BHxVx1MWsA4ba2tffVV8LDZGZg8O5Ob3XA8nsOl/EIhQTjKM/2tdCBz0QNUymeUkLonDtmiz/svHeAtwuNLW1RSnfdzmB4s3YuHdJ+7fyKlYW2s6xbx0B8Rdp339ytfQmOjs0huxFu9bhYk8Pgol7ASlXcC1zxYte22l7acf8XEaLOtbkmsBYO2HCx/qtPPGWkskvbZrrWc0/p4IY/DHhzTbNbUFut/nklN7obDRfw/F2ZQHsaCOYW76H4iyVkpaLZXhp88rT8CufVFXALdrE4OO17gn0W26vpIjDL2Tco7QX1vc5G6rdwKWdV8TBzVeNs1SSSS9EcU5JVUt2gGOIXO/ZtaT7EKrq4M+pjNgPtOAJLQdSL80zpJjxc4MZ9onQDgPvHw5D+ijwGzHSRnvE6a/bIP2neC8pGLatnpb6UFsOxAENaA3KBlBG4twKLskWVhayF7sji5xt3RqAPH2o7RVQe0EfJG61YprsJnF9whnSMigzprnrR1CqJzIm9oq5evDIpZdE5emF6hMqjdKqbLJnSKJ8qgfMo3SISyV8qrSzqOWZUKirtdC2QnixKNsrO0a17SSCHAlu25A8bKPGektOS6Knpoc23atz908Q0XsT47BZXFsZ/YYQXEXc6+jRyvzTMLINgzXXLmJysueBd+SDwnXUxqpmjoZIowHSxNeCMovIWOab3MjnbW10CbH0qfG8sinDxwA+sbb4N911bho6V4c2VrJ3tBPedlN7bt1t8UArsUGUxRnLHe+XQC48twlKEZLasZ0yctAjpHiUtRLd/2zZtgLeAAC3vV1K2KFjH6G73uB3BJLQD6NXO62vbs9uYj7L2mzweFzxF1uejdO6WXtiCA6NjyCNpT3Xgj0v6p3KXTgrsE6cqBHWvKG1DRHa2XMSBoS7dt9jYi/wDqKxVPXSWJJd52v4rv56MxzMyyBrmng4fA7LI471duaD2FiPun8ih4/MhDGoTjXxM/gqU9SOVivc53eJA5m52Gg0RzD4nPawODbA6ECzjf7x4qSo6OujP1gynlZXMPic9wZGC53Jup92y1Zc0ZR8ho4/HeN3J2W6WbsnA3LRxty4+a09HTsmtkkyucRY65defIKzRdAmBodWSBjfuNIv6uP5ItT0GHsuGZ3NsBq1ztuTgRoubKNqyTzK9bM8Hvje9j3AOBDcwvlN9dR48wUTo6tgNs5adu7qCfJW6umpHd0NdbTV0jgdD7beqp1Aip3GVwa0bNDSe8ebg47+WiFregIytbQUqaoNbllIeNRq2xsdgOVkEkaBcXzxn0LT4EcUPmxyScjZjQdx3jrxJVyTCKhp7snatIzCzDv90jXKqlF9wo0tHkMMgdYSuDDa2bvM8iCt/1fwZY5rua49oL5W5QCGNG3osE6hmYzM+Mhn7QNj62Gvqt31d6xzuzXDpQQOLfq2gj2i/qtP4e/wBZfMzc7/C6NakkkvSHBPn2jwktu6eQEk3IYblx3JLuGqmqK+MXA7oP3dCf8ztytA/qcqzvVx/gf+qj/sRqD9qpjP8Aof8AquA+Fmk7l9D0K5OBf7f2YyoxdrRZugPAHfxJO6mwXpK2OUsNwxxuSeB5rdUnUuWamWNx/wArv1UlT1PudtJEDzyOv8VcePOL1B/919yS5OGSrqX1+xUFQLaFeGZXML6rKuK7TUxOZwGR92+A12+CI/2dzfvo/wALv1Tvy+VehmefH7mfMyb2q0P9nM376P8AC79Uh1czfvo7/wCV36qeBl9ivHx+5m3TKu+pWpf1bTn/AI8f4Xfqq7uq2c/8eP8AA/8AVV4GX+JPHx+5mHVYVeSt8VqndU9Qf7xF+B/6pp6o5/8A1EX4H/qqeDL/ABL8fF/IxktYqGLmYROexpIaLnT9njZbufqeqSO7UQg+LHkfFTQdV1cyNzBUwG5dbNHIQAdhv5oo8fLp0VLkY60z58kne4+F9hoEUhrhZrXkAtHd4gegXVB/s+PJBdLBe9zlbK0O5i19PRKT/Z2JuRUNjP8AhD3D2O1966Eo9WqZlhyHB3dnPJKwv0Doxrp32gWsvYqJ7iLllrjZ7duK2sn+zhUE/wDnIvWJ9/iiuHdRM0INp4HHgTG+49hWefHcV5DbH8QTe6RkxgcTpmPbHlysLizcHK3unxN0Swunme5+VxtpoXZTm8OC12BdU1RBKZHTwuGUgAMkvqb31K0bOhDrlxdHmNtQ08OeqwZONnbpq0NXLxd7MhhlDNlLHPe1wJsSNPaDYqy6mqmfZIlHIaO8yCtiejD7fbZfnlIuom9GZwSRJHfmQ+/luky4ORrcf6K/OQ90YZ030gmOaDNa97tILfnwTYcOfFGW0TQCCc5sS+3gSNfP2Lcv6O1fCWAf/W79VXf0TrT/AHmMeTHBBHh54qlF/T7hPmY36r6/Y59X9GayRwe0Sd4A3eczmn9ppzH2FWYsDqstnMa3X9uRg0HgD+a2EnQarO9S32P/AFVObq2qj/eI9+LX7e3dG+LyJd4f0UuTjX+6+oOocJDf97NGPBjj7ybqxMaUDKXMI8WZz7XFPqOqupNstTHfjdjvdYqGn6p6trw41UbgAe6Y3W14qLg5/Yp8nE3+4iixGihBy5j52t6CyzuOdLZA85JHtZa+wIHqFqT1TT3v28P4H/qoP7IKnOHdvAdLWMb7EcON0zHwst+ZEfJxLal/Zzyqx+ocLkyON9hcnKdzbkusdTE5dSzXJv2o0IsR9Ww7LPTdStZ2jJGVNM1zdx2Ty0m55m4Gu110DoT0ako45WyGMufJn+qDw37LW7PJsdOC6ODjeHJOjHyOUskHGzRpJJLoHNEkkkoQSSSShBJJJKEEkkkoQSSSShBJJJKEEkkkoQSSSShBJJJKEEkkkoQSSSShBJJJKEEkkkoQSSSShBJJJKEEkkkoQSSSShD/2Q=="/>
          <p:cNvSpPr>
            <a:spLocks noChangeAspect="1" noChangeArrowheads="1"/>
          </p:cNvSpPr>
          <p:nvPr/>
        </p:nvSpPr>
        <p:spPr bwMode="auto">
          <a:xfrm>
            <a:off x="3377045" y="-476250"/>
            <a:ext cx="2476500" cy="1847850"/>
          </a:xfrm>
          <a:prstGeom prst="rect">
            <a:avLst/>
          </a:prstGeom>
          <a:noFill/>
          <a:ln w="9525">
            <a:noFill/>
            <a:miter lim="800000"/>
            <a:headEnd/>
            <a:tailEnd/>
          </a:ln>
        </p:spPr>
        <p:txBody>
          <a:bodyPr/>
          <a:lstStyle/>
          <a:p>
            <a:endParaRPr lang="en-US" dirty="0"/>
          </a:p>
        </p:txBody>
      </p:sp>
      <p:sp>
        <p:nvSpPr>
          <p:cNvPr id="8209" name="AutoShape 33" descr="data:image/jpg;base64,/9j/4AAQSkZJRgABAQAAAQABAAD/2wCEAAkGBhQSERQUExQUFBUUGRcVFxcVGRUXHBYcFxgVGhgcFBYYHSYfGBokGRcYHy8gJCcpLSwsFx4xNTAqNSYrLCkBCQoKDgwOGg8PGiwcHCQpLSwsLCwpLCksKSksLSksLCwsLCwsLCksLCksKSwsLCwpLCwpLCwpLCwsKSwpLCksNf/AABEIAQkAvgMBIgACEQEDEQH/xAAcAAAABwEBAAAAAAAAAAAAAAABAgMEBQYHAAj/xABQEAABAgQCBAcKCwYEBgMBAAABAhEAAwQhEjEFBkFREyJhcXOBkQcUMjNUkqGxstIWIyQ0QlJyk8HR8ENTYoKksxdjouEVRGR0wvGDo8M1/8QAGwEAAwEBAQEBAAAAAAAAAAAAAAECAwQFBgf/xAA3EQACAQEFBAkDAwMFAAAAAAAAAQIRAwQSITEyUXKxExQ0QVJikZLhYXGBIiTCBVPBM9Hi8PH/2gAMAwEAAhEDEQA/ANnrKwS3JKQkByVFgBtJJyERXwxpvKab72X70I6/fMauz/ETPZVGQ6d0wuTUKlIEhKUpl5ykEkqQ5cm7vyRhaWklNQhGrab1ppT/AHLjFNVNk+GNN5TTfey/egp10pfKqX72X70YbL1nnmw4BzsTIQT1myRlvtAjWSpGJzIBAyElB7VZQVvHgXu+B4FvNxOu1L5VS/ey/egPhvSeVUv3sv3oxNOsk/auUxyaRLD/AGcTOOWCJ1mqCWBl9cmVyZAAlv8AaH+48C93wGBbzcfhpS+VU33sv3oH4Y03lNN97L96MUVrRPAYLQTsHBS778hbmzgg1qqbcaU75cEhxzgeuJfWf7a93wPAt5tx1wph/wAzTfey/egPhnTeU033sv3oxb4TVJHhS+X4ofiIXRp6eQ4mSydoEqXbnJZr/wC0Fbz4F7vgMC3mxDXOm8ppvvZfvR3wzpfKab72X70Y7J0/Ul+Om26UgW3mxtHJ07VK8FSTlfgkF/s2GLbCrePAvd/xHgW82I660vlVN97L96A+G1L5VTfey/ejMKGn0lOPETYZqVIlpB5lEse2JmTqhpJV1TqZHIZaVnlcpSBBjvHgXu+CcMd5djrtS+VU33sv3o74a0vlNN97L96KHU6saVS+FVOvdhEsehSfxiG0ovSMh1KQUoH01SkMN7lKS19rNzwYrx4F7vgMMd5qo12pfKqb71HvQHw3pfKqb71HvRiqtaqoAnGmzF+ClszPuucoSVrfVOOMi++XLFjysO2HW8+Be74HgW82/wCG9L5VTfeo96BOu1L5TTfeI96MTVrPVjOYgc0tHVdoINcar94na/El+ogeuD9z4F7vgMC3m2nXmk8qpvvEe9BTr7SeVU33iPzjDDrnWOQJiC1/FoHoaA+GFX+9S/Ry7ja1swHtD/c+Be74FhjvN6o9cKecsIlT5ExZchKFpUS1zYHdEjQaUTNUtIzlnCrn5IyXUqvmTp9EqZdeOsBskeBLwhwm22ND1Z8fV9IYdjaOcatUdWt+mRMlRna+KaiqugmeyqMW1tl/LJpuLSxiAduImyBtURt2ARsvdBU1DVH/ACV+lxGOa1MKqcWckoAyZPxaHUeYGz2tCXaYcMv8FR2SDloTxicbCzeCH/iV6WtvgMCSBhKSxcqCdvOS56hCqpGMhKUEBIyIvzl+3Z15wpLBKmIDZM4bbYt4MejSoC1OSlL2CiMkqLsMk4g5y3WzvsAJogM0qubBKVHrIzy5zyiHSKgFsRSkWA2Bt6UjMbn3PlDyXWJUSkYltYkEi1rOCc25NvJCKI/vZVgAsE+gbgntOwQC6UAhyoF8iQByuQAd/ac3iUFPmUoKd6gWDAbHDm+38oT4CYoOEhSRhdyALNhBAN97DJ7wDGOJR2FhdyCGG9hkG3iDBDpayhk5yD7E4bucua1nMPkUBw4iCX4zFkp5HcOdm/NomtXtBmdPQlSnBdSykBLANsbECScIOV3GUDyzB5Hao6lGey1hSZIJJbiiY1sKE54c3V2cml6P0VKkACVLQjZxQx6zmYCtl4ZCwh0shSU4EklPFIThSm5YtYborOrem+Dp3Kq6qWpSEhE6WysRBBRLmKShKwFJU5J2crHnbMm2y5wMV2RrRMmzxKkU5UAEzFzJijLAQvwMIwklZZYKWDFBBIg2ndJzZM+SUyVLQBMBImSkA8QKdQWoNhCFG+8wEk5Tz0rSFJLpUAQd4MGUmKdozWRcuZPpxKxJkcKiUxLzJiQudg3MZSksd4VyRKap6wTKqWpUyWUEYSFYFoSsLS/ExEuxBBYkZb2ABVNe+56nCqfTJwtxpktD3A2oSLDa4Y7wM3z0SLkXF3GEDI5WQTHokiMp131eMmpBlpHBzAVpAHgG2MJuGuQQ31twi4PuLiymGnclgolIuHYgOPBBvCC5HNt335iNvJ6IkZoURdCiBvYEN1lido/RQqCQxwWObWPpGWza/VG5ZHKkX4pHM1n2i/q5YKiQFKSTiIcAjMZh2PILw7WCRiIttJe3Ocz6WhaQWDE2cKN9oa43kWNiHEDQi4dzwvNozvXXH1fhGkas+Pq+kMZ33Ox8ZSWbjV1t140TVnx9X0hjzLvpLilzZM9QndB+Y1PQr/GMf1iWU1c0pckqQwuWPBS2IG+2+zPbONf7ofzGq6FUZVpya1ROs4xD6v7qTtPqhrtMeGXOJUdkhEJN8WRzAe523HK7nltsZXIMEAPlhLbM+S0LKqD9YDcLH1J5e2CSyT9JR61l+cDIR6lBhBJILsblrFzzA5wYVCgQkcVy3FfezAZbdr7YVmI8EZDFtcDIvZSvwg8mnKpiANp2EB3b6uQ/W2EA+kgqGJRSdiXcgNntAA2u0DUzS+EEl1bs7h3AZhlbmeHveiQSkqLsDYAuTfIC++75iEjSt9ZRdIZgAnjCzi217OeyHQGwQ7gHjbSWbeznYA5sA940HVSlZCpm1ZwjkTLdIb+bGeuKXT0+ScvWefdF+1aHyZHOv+4uM7XJIhupKNDNFBJUlcpkrSpSlLQWUHWcRdOxySeuHM6XiSUuQ4IcZhxmOWKno7U4d5lLGXUzLzplwZsxC1EmYb4kqLkWNlCxaOcgnp8ymo0pUtUqQkJEpJUQgMlylIc3ZyeswtMkSalCCQiah0zEF8SS2RBFiL80VzR+hlyZcuamnWtcrhUcDNmSlLZakkqkLHESeLZPFdJaxzPN0ROXMTNkmZKlz0pRMlLUZfAJKVhRTJAIx4ilTgghQNyCwALAnRcoFSsCXVME4n/MCQkK5FYUgdu8wy0CiWpU6YlHBrE2bKWEqVhUULsoofDiUnCSWe5uYjZerK5VJLFMkSajChM1QICli3CcchSStRDhagpn2Qrqro+fJVUCZLKRMKZqMU4ziVYcCxMm4RclCCzFgbZMACyGKvr9RY5KVgA8GSC4CmCwA98mUE32AmJrQtXNmSyZyEIUFEfFqUtJAa6VKAJu4dmLOLQ4r6fHLWj6yVJv/ECPxhoDEF0WE2SDvzPoV+vwbKkpP0RcKFuQgXtfr3RZ5lFiAVyA9oDw3naGAQhRT4SZhbNvjGfrY9kdVUOM6ld72Is5IO8XsAeKp8779kNpcsAsVMN4DNexL7A5HI+6JVSLMdjc/gpY26/0YbTZW1gRkr/3kYqlUaVLT3PbzKT7Vb+v1ujRNWfH1fSGM77nx+MpBsxV3otGiasePq+kMeRd9JcUubJnqF1/S9FU9Cr8Yy7TyTws8DEHmJuHsOBlP9G5tvjVdeR8jqehX6jGZaZpQqbONnxJ23bg5WQwk9nLuik/3UOGXOJUNCvGS5a49HpUfwh5T0AzDqOWaus2TkPxhaXSEZFT8iVBvU0P6KgLXs/1il/9Sy0eqwbSIdVFxk5+EGsrlyyES8mjCCgliyhY4S422KiYcTNGy3l4Sl8Yd1IUWZX1UExKzKI4AQCz7pgHgK3pSkxnKSWRk5MSFG5ZIA2kAMPRDqbSBMs2dVuQDjA2EWH/AIOXLACE5+iSEG13T7SYpzjQzxSbI2m0WScm5TaJ3QCSlC5ZzlrV5q+On2iOqHUmhbP0QUjDUD/MlkdctQI9ExXZGNpOpar3iGnptSlBVTcBxUqUrhRMLsHAQEEbjmd0OdEmYZKDNVLWsjFilpKUkG6WSok5EbYNXmZhaWhKybEKWZYAY3cJUfRDXQxXLly5U/gkrSEoSELKsYSkB+MlJe2QBjIYrT6alzFlCRMLKUjFwcwIKkkhQEwpw2IIz2GETp9IUxlT0p4wExUvClRSFKIS5xFwksSkAtYwddDNTMBkrQJalYpiFoUrMuoylJUMJNyxBDl7OXjKvUlC6jvgTJgXwiJjE8WyhiBYYiCjEkJJYYsoBi1XrlISFBGOYpOHipBD4k4zhUpknCgYlMbWGZEJzddZSakyVpKUhSECaopAUqYlKkhCTdQZaXIch8mvA6K1SkyjKIVjMiXNkneozShSiu/hYbcy4c02ruAS8M1YUgS0zCySmdwYCQVoU4CsIAxJII3lhAImAIBUGiO09UYJC2ISVNLBUWAMwhLk7GcnqgAo8tPxafsp9UdWo+JlDeib6Jhb1+mJROjSpglchQGQE18v5d0N9N0uFMlBIJEtQsXzUH9YhKWZlCLTbZXV6HVt7RlkCPQYjKikUgsQwvnubfF/laNVMlOOTdtQg/jEPX0ZPFIubDdkfxYdcd0ZViWpZ5iGoyfjqX7Vd7UX7Vnx9X0hik6pIAqpAGQmV4HnGLtqz4+r6Qx5F22ZcUubNZ6h9d/mlR0K/UYok6WTMnN+8FiSP2MvetI/GL3rx8zqOiX6jFToyOEnupvjBa4f4qVckKT64lul6hwy5xHF0iQyNHkkWB38VJ5sN1emJORRlmAKRypYc5+LHrh/3sknJJPI6j6FzD2iF+CCbFKRufAg+pB9Mei7TLIzdXqRFRJIVKD4uO5dVgyVZ/GAC3IIkVSCCklI+lfCf3cz6RQz8yu2C1yrymU/HaxJ8IKGQXM9nZCs9LFNvrO7fu5mXESctzxg5VGlQtwEI1w+LVzfiIXQLCEq4fFr+yfUYoQuYY6QISqVMOSFFKjuEwYXPIFYHh8ICYgKBBAIIYg5EHMGAAYpWk6RU2tJXQCapKEGUpc6UkpEuYvjSyCSHKkmzGwfZFmoJ2A8CsnEl8BP7RAyIO1QDBQzcPkXhyulBWlf0kBQB5FM4PmpPVABBaR0nPkpKZakzpq5/BDEnCmSZuFUoKCfCQlBcnMkjLKEqqtrJapcszKZa1OTxJksLDgJQk41cGs8ZlFwSAGG2wqokFRUUgklBPOjwTzjfyDdHVFBLWpCloSpUs4kEgEoLM6TstABAaO0YETp2Oon+NlsFTQAsqlSmBAAxE4SG3CLKkvlCPeKOE4XAnhAGCmDgch2QempUy04UJCUhyALDjEqPaST1wAKNENrDTKmcFLSWJUVubWQhW1jtUNkS86cEJKlEJSLkkgAc5MMadXCzOEYhCElKCoEFRUxUoA3CWSAHz42xnAK9N1Vmnag8hY+vDCadWZwyRLfL6I9SoujRzQUAi9BUi5crCtLEEDMFwEID2J2gwrM0RLLuM337d0P2jiINNBamdaupaulD/N0j7Zi46s+Pq+kMVDV/wCfS+l0j/cMW/Vrx9X0hjkumw+KXNmk9Q+vHzOp6FfqMZ9Va209JOnpmzVIUVpUEoTMUSOClh7KSkZHa9o0HXcfI6joV+ox587pP/8AQmfZl+yImXaY8L5xBbLNPl6yJmBLJd0JWOEKXZYcWImXYi0GRps5Jwk2snEHJdgODwAhg7tFc0G65CFg8UolBTfwS0tsObERLYpZ2KDMluIoYlXFycrtcMOSLm5xm1VL7/jvJTVBWorVrDlL4DjDJcsMQBONK3HXClNWKWUO93zIDMWuAkB2JzhBM9BBGIgFOA2fbhfe7vBqOUkMQrI8UHak4lDcxwsWIyY72uM6ZYk6/YnXuaNMTCVaPi1/ZPqhYQjWn4tf2T6o3GOGjo6OgARqaVMxLKDjPaCCMiki4PKGMNUyp6LJKJqdhmFSVjnUlJCudgd75xIR0AEf31OGcgHlRNSfbCYQRpxSpipSZC8aAkkKVKSAFZFwok5HIbIkp4OE4bKYtzxUtA0eOomKWSooUnwTiDkEgqmAl2bJxzQhklpKqqUFJKkJdyEoSVuwJUg4inEspdSSMN0KTtBh+immLAJn8Uh/i0JSSCLMpRU3VDupphMSUqyO6xBDEFJ2EEAg7xEXoGoKFLpphGOXxkHLHLUbEDkNm2WGyGA9laJlBQVhxKGSllSzzuoljyw8joEQCAaOgY6AAGgDAtAKgAzrV5Xy6V02kvbMXDVrx9X0hipaCHy+X0+kfbMW7Vrx9X0hjkuuw+KXNlz1Da7/ADOp6FfqMY/rbqoipqJ0zhxKmAoQAsDAQJaDdTuC5Ow5RsGvHzOp6FfqMZbp+i4SdODBsSL2fxcvbybouNn0l6il4Zc4mc54LNv6oqFFrPP0eTJIlzAl8KklwQ5IKVbQ5OwHMbmXHdBB8JC91lu2eQUOX0DcIdaV1XQKd8LFK3fNgqxudjt2xWzodNrekx6XRWiyIjhmsSL/AEWmZSpaZvCymbFhmLl4gz8UpDMS2XII7VrW+VUz0SUpUFETCCoAM0uYpgAWHZzmKejRSe91pBIHCIVvuETALdsSWpOjBKrJayTbhEg3Z1S1BnbPjC0ZTsu9pZGijQ9BoU4B33glYPi18xg6BaENIzQmVMUSwCVEk7LRkA7JhgvTUtyE45hFvi0lQfdi8F+uG4Sqpup0SdiLgzBvmbQn+C1vC+qHsqfKTxApAKWBSCl03ADjZcgdYjPE5bOm8egkNLbVSp6RtJQFNzhClK9EO5M5K0hSSFJNwQQQeYiDxF19OuW8yRhBN1oIJSveUpBDTG5RiyOwi1lqIT1rQTTlgSApJWAWdAfF1ZeuI2RpkyUoUmm4OQs2US5U48LMkWBIxByBE1IXOWkKSuSpKgCDgmBwbj9pDfStWgSimqRhQWGMOpL7GI4yVPlbrMAyWQsEAi4Nwd8NdIaOEwoWGEyUcSFbnspJbNKkuCOY5gQ01VmPSyuZQ7FKb0bIl4YjorGkddhIrk081GGWsJwzX2qs7ZYQrik7DE/pCkTNlLlrcpWClTEgsdxFxGKaT0QoLZFPU4EOrApXGwtfEjA6Ulnxj6rYXtEyr3G9j0VX0lfxzNJ1N1qmVk2pxJAlyykS2Fw5VZR2lkvFrjKNUKSmmVQlmXPSjw0S1TcaApIBBUUWJISeKq/FG+NWeGk1qK2cHOtnkjo5UdAGGYmeaup+XS+l0l/ci3atePq+kMU/Vtfy6Xf9rpL+5Fx1a8fV9IY5LrsPilzZc9Q2u/zOp6FfsqjPK2Wozp7JcYk3LAPwcva7+iNB16+ZVPQr9RihLcz5/wBpH9qXGtnJxvcGvDLnExtlWyf3Q1NIqYhctZSkLAD8YlLKBfIPkIjanUiaADLwzdvEIB81TP1RPoDlgCTuAc9YDmHEilmEshCieR7bnwgt1gR6c7R1rU57GUo5JZFW0DoZapwlKThKpiHStJYhKJxLpJBIs3XF7XqoopLSqNCilQBShbJcNiSl2xbizjfDnR8mZ3xLTMCQUpWsZPdkD6Rtc7BkYnaielKS6gLHMjdHBO0cps7KulRTRs/HJlq+shJO27B3PPDWYjh5rfs5RH8yxdzvwuAP4nP0QzPQGk0iTNuCJJUrMHikY9n8WIdUSuipBRKSD4R4yuVSrqPaT2xNoqvD/wBoEXlUHSOjUTpSpSnCVADiliGIIY8469sUqRqfSzcY4RQKjgSrDwctRSpmSHHCnEPxG+L/AAgmhlhWMS0BRuVBKQo/zM7xolQCM1d1dNKCOFWpJFpbng0cqAoqIPW3JErVJdB5oVgk02MD0BFc0dp1MpE0LLBJxgH+M8YDmW5/mhlJqBNqkrmIBE0JErGHCbXCQQ1yOQ35TFb1nW9Qz8XhFA5h3ALWubjZcxcZWiVLMpJUpKcHCYMLELCgHO4gKYPkxLbrcaRTFLboJazJqUrQnR60ImrIM1CkpKQi4ExTjil7WuoD+F4lNHaOqMI74qStW0SkJlDtuo9oh5IpkSEEm2alrVmo7VLO0/oQpT1iVhwWuQygUlxmMKmPo2xiq6sZB6U0BOWp0zHQAGSVzkqJ/imYlW5AEwjq6UpqFoAwqCCVpBSr6SWJKSQTdWd7xMaZ0euckBC8LO6bsvcFEFwObrByiI1QmJWqcpIAEo8CyWKSfCUUkZjwQ7DbaOS0g3eINJ0zzrl6Gi2GONOSwamlSxYrU+ElJ8WoZpIOUSv/AA8DwFzEHkWVDrC8QiP1gTgVJnsVCSolQGxJSpJI3kO8S6Z6SkKBBSQ4Owg5EGO8hlc0xrzLomFUiaHLCZLQFJVz8Z0K5D1E7IXQut8yt0kO9ahK6bA8ySuWpKkABiQrCxUVkfS5GtFk0xTSqyRMQoYkqDHlG9J2EG4OwiKRqBow0+l6mXwSJSeABQEFRCkhaGU6i5UdvLzQONCE0x/q5Laul8k7SPpXFw1a8fV9IYpurp+XS+m0l7cXLVrx9X0pjjuuy+KXNmk9QNflNQ1XQL9RitaC0Rw06pJLBK5Ya5/Yyzk4G36WLmiy90D5hVdCv1GInVGekTasGxM2W3L8RL/KHLtEOGXOILZ/JNU+hZaQA2JtimYcyAAkdjw+CGg8QekNb6aUooxha0lilBFjkylEhILjJ35I6XJRVWSk3khfSmiqdTzJyRYAFRUsBhlkQNvpiuStHJE8kqKKZVmm8OiwS3EU4wus/TzAtA/C5EyegzQODS5SEcfAt/CXtJZwGTZzveF9Ia6SkghKFre1xgTfYStuyMFbRk8mqGjs5xyaJWp0ZKlhCJaAkzlpCiHJKUOsuSSWs383LE2IoOgNJzUrBUFzEoQUoxHAlJJSSxUHZgAGCshE2dZpv7uVzcIv18H+Eb2cZWn6kmZTag8LZZI6IBOsy3vJB+zMf2kD1wpQaaTiPCTJgByE1EtIHNMljDycYxo4SWqEpp6Mm4Rq1skwtENrRWcHIJ2m0Q1XIuObKErjVCWBUrhkENndRHocl9wibrNAT01fCTJxmoOIol4Zq7AgcZIUkADEBYxHdz8BdYsn6CCRzqLerF2xbNb6cmUFuAJZdnKCSopSPjU8ZABN8OfKzGrZ0VNw61k2QcrRKuGE1QIRKWkqHBGUkJS6sQ4Qkk2YgHMJ2ZP06vyipNTPmFExahMw/FgO4UEh04lMGBYvnAUWiZs3GHWiUoYcSziWscaycYxJF2dbm2QeLFR6LRLuAVKYDGslSmGzEbgcgtHPF4tBt0IvTFXOmSJxkhUsBCyFFPHWcJshJ8EcpDnYBnFe7kiF4J5/ZlSG5VAHE3MMMaC0AlLRai61bNI2+GylZ01pn9hGsk4kKTvBjMdJVcyURIJPBOopF7E5pDfRdi3O0aoYz/XShdS2sQcQI2bX9cdFm6Mxw4otE9q3PSUKlguBa2zPbBacJTUylbSmZKc/xYVgdss9sQOrFcU0hmZNjWOXOx38YN2QenqCZFMSSTjTcu5wlQJL8gi3GrZzLJJ7sgmgJLVyOSdpH0qMW7Vrx9X0hip6trerlnfNrvWYtmrXj6vpDHmXXZfFLmzqn3fYDugfMKvoJnqMUSk0qJdXPRkVKlkF83lS7Dcpkkgxe+6B8wq+gmeyYx/T1aUV0xnOLggAGdxLQzA5m+W14b7RDhlziS9h/c2DR+nUrCQXxEZtYs7kbhbqcc8U/WqgkmomEIQD8Wmwa6rk2Z/C7YhqfSkxKQlUohWZDFI2jjEGzDIXdgCNyMrSZxF0oYm4wJbYN3II7ZWDmsnQ0sXhdWgk7QcrFhCUrWW4oTMLAlsSiFHCnlMSGjdHopy6QkL2qUouH2ICQoIH8xO8mDVWkEIThBABLkIAD22tERM0oxLDtvF2Vhh1zZpaUn9EWFOkF7MA5WWr8UwY1ROayPsoR/5YorCdMr5BCg0ks7jHTmYqxgu4skrSKxtTMHMEK6vonmtzw5k6XQThBZX1SCk+arMc0VaVpJsw0JzNMJuDcC9ndPKnbaKTa1zM52EXpkX/AETrAJPEW/BHwSL8HyEZ8HtDeC5GTNXdcdP8MeKXQBZjm/KM4Z0WsCFDjkfaDsecDI+jmygKylpycXCYXucBSx5S4I7IXRQriRhGU4ukkOO57VJkqmzpnFlhPGWcncEADM2Jy+sN8WqVp+RNWJk2YAE+LQAtWH+JSkgpK23OEgsDmTREzZKbISVkXxKY35CrL+WHUvTu9L8yr+kN6Yynd4zebKUp90TRkaz0v75A53T6wGh5J0rJXZM2Uo7krQfQDGbyNLIVtUnnCvWH9cL98JXsC25EqA9bQ+rR7pEO2ktqJpcApYAJJYC5MZ3TaZXILoUUh/AUSUHnGSOdLdeUSkjSEydiNOlZCy81MxglBB4yUTBtLnIL2eC0c1pB2eptC0U9Czzq4IBKuKA9ybWeKpWKVPUua3xaQUvvU+XVlzlthh1/wUrI4aYySSRLQSbnjLJmEAuTcsBzh4Q1i0iiXIMtI4MOEJIsEEHinczj9PGcZ55GyVGVyXUq71MtAKlcLgAGZHjAHyF9pszw6rzwKKeWCOKFHZnhIOVvCU9oY6r6RDTVHipJRne5T+WGImt06KierCbI4o3FwFMewendHbo6nOqt4SzaoB6iQc/ja0+1F01a8fV9IYoupMw8NTvtm1o/0qOUXrVrx9X0hjyLtpLilzZ0T1/AXugfMavoJnsmMn0xRoNVOWQcYMkAvYNLQctt41nugfMavoJnsqjLdIpeonjllf2kxrHtUOGX8SoaBFTCeUwnOlXub8kCoNBS+6PWNEEWgcphCaOqHak25c4QmoeGhMYqN4ELvC6qaCrkEQ6k0DJqHd/TDKfTOcyOsGFSb3zgpTADVQaWSkXUSd8PVKQnwAOdg564ZLNshHIgEopDrE+ZgRJgJIDXJtBu+QLGEVkGSSMlF+eJGVWuGWAbWULHtERcyoSNh54MioHM0J5hREzSaSAUEqJKHD/Ww/SCVOLkWv6IsQ1sMwok00tMpLEY1syEp2pQk33AOLmM7rKi135CIQp9JrZipTXDAtZTO/ZETslIjAloaPLqEzZiwhaxLlh5swqBMzcgbAHTdgAAGuSWqmlNOgy1JuXmmaSxYpNkkkBgXZ+UwjomcrBMk4mC+Nl4QAZsT8Wx3b2aDJlnwdg2ZYW3bx+BAvGcbGjqc1rbYMqEbKrVmVhuhKl4rPiJIAYbsjzQ70VoVKSWWlLl8I4xuA97N2bYOZLTUpthWU2O3jAEN+rND2dQgh0gpDlsKlJtdrF0m3II5L/OUaQjLD+DruEVNObVSZ1NkgT6cbp1b7KovOrPj6vpDFC1HtOphfxtYLt9VWbWi+6s+Pq+kMclz2HXxS5sVrtAa/fMaroJnsqjNKkDvmd/8Y/+pEabr4l6KqH+RM9lUZlWo+UTTyyv7SY2j2qHDL+IQ0DJkJZybwWeQA/ZCshD2MFq6cbLR6hqRi5kJYuWHKqLlhI0PNF1JoFEwDaYJML7YUVQGCd6HdDCg0mSoBKIdcCd0dhbYYKhQbiSd0cJBzh11tEbpXTiZJCSCokPZgGdtucJySzYaC0uUb3htPUxvCtJWJmoxpfNr7G/9wlPvnnFJ1JCd97CLfrKD32HLJ4ZpReHjMQ3LDaATnKJscvxhMDYDCxXZjzdh/KEiuz7oBDzRtdhKCfoqHun0H0RMT5vHcFnB7QP9h2RX5Yt2P6CfxibmLvfr5HAHri1E829vNMIZjzpHLMfnsDEsJ7DCcJzFixNy9i3riJQn5VTp5eyxuOoRYZSUmXYjFexO1zsjw/6h/qnsf0rKy/IrqZLafTtkJ1Y3mKi96s+Pq+kMUjU5DT5FgDwtZYbOKqLvq14+r6Qxz3PYfFLmzK22ztfT8iqugmeyqMG170rNl1qwhakDDKJALOcAv2WjeNfkvQ1XQTfZVHn3ujj5aro5Xsxcu0Q+0v4kLZZHJ1sqgGE5X+n8oOjXKqH7V+dKD6xEIY6OyrJxMsKde6kBnQedCYBWu9Qf3fUgRXo6DE948TJ466VG9HmCCq1wqPrJ80RBwYKIcb8/X64eJ7wxMmBrbP3p80Qf4Xzv4PN/wB4go6DHLeGJlg+GU76svsP5w3rtY1TgAuXKLZcUv1OYh4Mn8oMTYYmaHUSEy0gISEhrgBmMMZ54r7i/wCfohWqqw5fZ6d8MaibYjZHoJURpVPQcJQBd/1eDhQMMZU+zPBkm/MIqhNRRN1AHlg06WyS2cJKSfChVQdLiAVaBBExNQcefP1O/oYxDSZ6b4n32bqzO/1GJJWkXAZJBFnJzGxhsPK+zsidvCz1J6hbXmis13i1YtSJktYBsCxDWz2KtcGz53hX4XTAeNKxp2sQFdlxlEWuYTmTAAR4ttaq1liaPrLp/R42NkouWf0L5qNPC5tMoDCFTKxQBzDpVnF61Z8fV9IYoHc/V8ZSfarMmvYxf9WvH1fSGM7nsPilzZ8zeFhtGjtfD8iqugmeyqPPfdH+fzPsy/YEeg9fx8hqugmeyqPPfdGT8vmcqZZ/0D8oqfaI8Mv4ma2WViAgY6Osg54COjoAOjo6OgA6OjoGAAIPLFxzj1wWDySygTvHrENagWqpH5dsIY7QqtT9kITDHrNGcZB6YAgQckYobyJloOFbYmhpWqJZBThw74S4K2Yvyj9NBKUOCcJsznINkOe5HZD4pLbR1xxW956J0SPYudw6zFyboNTICX3ku7ckAFQ4mTIQUiPLnNzdWfVXeyjZQUI6IKpTwKc7wDQWYW/3iEqm8mki99z5QK6PnrPxi/atePq+kMZ53Ozx6P7VYPQTGh6tePq+kMXdFSD4pc2fn15ztWdr58yqv+3m+wqPPfdF+eno5XsiPQuvfzKq/wC3m+wuPPPdEHy09HK9gQ59oh9pf4MlssrEBBhBY6yDo6OjoABJgI6BEAHCAMGaAIgACDJgsKSEupI5R64a1As6ZYBZ7tCROcDiYvuz9UFSrEbR65hFiQN4kKSiKg+wkXNhzvtg9LQhakpDk5nkG14ma+UBLwhLXCgzbM+KQ2RI645Le2w/piercrr0tZS9N4jIlcUXcZg7OoQSfVIDh7hvSW9BziNw3stQzs7NlkN1so5ckYiolnuzWOb+v0CPKlZOTrJ1PorObilGEaCnfQdiG3Xfk6ttoWxpwuCFA5NDKYkEFwA+0t+ME4RhtPKezrhdHuOqFvJP9dKDrhxDKpqQcoQnVLm3436oQmTW/Q9Uaws6Zs4rzfqpqJqXc5U/eX2qtuxX5mNB1a8fV9IYzjuZn5ln4VWL/ZP67Y0fVrx9X0hjC67MuKXNny9q6yFdcqZUylqEIBUtcmYlKRmSpKgAH5TGUaY1HNTNM2ZS14UUpSQnvcDihrOonZGzaX4QJeUgLVkxLRDd81nk8vzlRpaWKm1KrTW76/8AhClQyT/DJPkukf6b3oFPcvT5NpD+mH/lGtd8Vnk8vzlR3fFZ5Ojz1RPQeeXqPH9DKx3LZfk1f51P70FV3Lpfk1f1GnP/AJRq3fFZ5PL89UB3zWeTy/PMLq3nl6/AY/ojJj3MEeTaR/p+T+KB/wAMEeT6Q7Kf841fvqrZ+95bb8ZbtgRUVnk8vzz+UHV/PL1+Ax/Qyb/DBHk+kf6f3oH/AAwR5NpD+n96NY74rPJ5fnqgO+qt273lvuxn1QdX88vX4DH9DKP8L0eTaQ/p/eg6O5kgFxT6QcMf+X2fzRqvfFZ5Ojzj+UB3zV+Ty+XjmDq/nl6/AY/oZirUK/iNIdlN+cKo1EKcpFf/AEvqJjS++KzyeX56o7vis8nR56ovopf3JeoqrcjOvgYu54Gvvn80c894T+BCz+x0j20t/wDVGkCqrPJ5fnmBNTWeTy/PVEdX88vU1VvJaGaTNRlZGTpEjnpfegBqCfJ6/wA6l96NM74rPJ5fnGA75rPJ5fnqg6t55eo+sT3manuff9PX85XS+9BT3PP+mr/PpfejTe+KzyeX5xju+KzyeX5yoOreeXqHWJ7zL/8ADgH/AJav58dL70cnuaDLvSvPPMpffjUO+azyeX56o7vms8nl+cfyg6v55epDtWyp6qavTaefTJFPUJly1TlFc1UhWHhJZH0FvnybYuOrXj6vpDCffVZ5PL89UOdWqGalU5c1ISZisTAuzxrZ2as40RnJ1dSwR0dHRoI6ICVMrfpBHFMvIDjjGpExr24qRNH2wnY8T8AIAICWuu+LcIuEY2A4pdSJmG+XGRNHIhScyIT0jRLXPTNloUMUtcicFWJQeEUhQbwlBaGAGyecosRjoAKlo/R9QqllyFlcrg5dNhVLEvFLUES3C0qcLwrlqcMXTMDXDwpS11WlPB4ElctEsqEtASGInuUAqYKOCWQh7EkORcTGifDqemP9qTCFB89qujpv/wBoAEZNfVEEqlkFJQwwviTiaYrOygHITtYM72QoKSdLVOMyVwyptRKWFWSBLCJAcOTh4NSVHBmTcO5MWSBgAq69KVcuWkrBcoQVKKEgJWpUoYQAeWYL7k779OFVjnK4MHGnA2EKCkpNZgKhvIMlx/ExzYP9bPmqvtSv70uJgwAQZq6rCSEcZK2wYQApD8UoWSwUUsWNgXBKc4Sk6QrCzyyBxXCkgFjNki5BYES1THb6nJexQAgAqFZRVE2VUApUidMkylAgFhNlIWpgUm7TcPOAc84fd+1K2JlEJUpBwKQCUDFSKvvIxTr70OMr2GOgAr3f9YEh0E2c4UB3Kak2ctYok+ed7Ai6msN+CBUHwhSQwIl1QcF+KSoShnktrAxZDAwAQSqurC1cXigowcV8QMyYFFVwxCMJa2zJyxpddUkSwqWUklQmKACgPGcGUAsSCUpdwCMQfaRNiOgArs6trQlxLD4CogDF8YJcw4Be6cYlgK+liVuia0fMWUq4QMQuYBZnSFkIPWloXP69MCmAA0dHR0AH/9k="/>
          <p:cNvSpPr>
            <a:spLocks noChangeAspect="1" noChangeArrowheads="1"/>
          </p:cNvSpPr>
          <p:nvPr/>
        </p:nvSpPr>
        <p:spPr bwMode="auto">
          <a:xfrm>
            <a:off x="77788" y="-1244600"/>
            <a:ext cx="1809750" cy="2524125"/>
          </a:xfrm>
          <a:prstGeom prst="rect">
            <a:avLst/>
          </a:prstGeom>
          <a:noFill/>
          <a:ln w="9525">
            <a:noFill/>
            <a:miter lim="800000"/>
            <a:headEnd/>
            <a:tailEnd/>
          </a:ln>
        </p:spPr>
        <p:txBody>
          <a:bodyPr/>
          <a:lstStyle/>
          <a:p>
            <a:endParaRPr lang="en-US" dirty="0"/>
          </a:p>
        </p:txBody>
      </p:sp>
      <p:sp>
        <p:nvSpPr>
          <p:cNvPr id="8210" name="AutoShape 35" descr="data:image/jpg;base64,/9j/4AAQSkZJRgABAQAAAQABAAD/2wCEAAkGBhQSERQUExQUFBUUGRcVFxcVGRUXHBYcFxgVGhgcFBYYHSYfGBokGRcYHy8gJCcpLSwsFx4xNTAqNSYrLCkBCQoKDgwOGg8PGiwcHCQpLSwsLCwpLCksKSksLSksLCwsLCwsLCksLCksKSwsLCwpLCwpLCwpLCwsKSwpLCksNf/AABEIAQkAvgMBIgACEQEDEQH/xAAcAAAABwEBAAAAAAAAAAAAAAABAgMEBQYHAAj/xABQEAABAgQCBAcKCwYEBgMBAAABAhEAAwQhEjEFBkFREyJhcXOBkQcUMjNUkqGxstIWIyQ0QlJyk8HR8ENTYoKksxdjouEVRGR0wvGDo8M1/8QAGwEAAwEBAQEBAAAAAAAAAAAAAAECAwQFBgf/xAA3EQACAQEFBAkDAwMFAAAAAAAAAQIRAwQSITEyUXKxExQ0QVJikZLhYXGBIiTCBVPBM9Hi8PH/2gAMAwEAAhEDEQA/ANnrKwS3JKQkByVFgBtJJyERXwxpvKab72X70I6/fMauz/ETPZVGQ6d0wuTUKlIEhKUpl5ykEkqQ5cm7vyRhaWklNQhGrab1ppT/AHLjFNVNk+GNN5TTfey/egp10pfKqX72X70YbL1nnmw4BzsTIQT1myRlvtAjWSpGJzIBAyElB7VZQVvHgXu+B4FvNxOu1L5VS/ey/egPhvSeVUv3sv3oxNOsk/auUxyaRLD/AGcTOOWCJ1mqCWBl9cmVyZAAlv8AaH+48C93wGBbzcfhpS+VU33sv3oH4Y03lNN97L96MUVrRPAYLQTsHBS778hbmzgg1qqbcaU75cEhxzgeuJfWf7a93wPAt5tx1wph/wAzTfey/egPhnTeU033sv3oxb4TVJHhS+X4ofiIXRp6eQ4mSydoEqXbnJZr/wC0Fbz4F7vgMC3mxDXOm8ppvvZfvR3wzpfKab72X70Y7J0/Ul+Om26UgW3mxtHJ07VK8FSTlfgkF/s2GLbCrePAvd/xHgW82I660vlVN97L96A+G1L5VTfey/ejMKGn0lOPETYZqVIlpB5lEse2JmTqhpJV1TqZHIZaVnlcpSBBjvHgXu+CcMd5djrtS+VU33sv3o74a0vlNN97L96KHU6saVS+FVOvdhEsehSfxiG0ovSMh1KQUoH01SkMN7lKS19rNzwYrx4F7vgMMd5qo12pfKqb71HvQHw3pfKqb71HvRiqtaqoAnGmzF+ClszPuucoSVrfVOOMi++XLFjysO2HW8+Be74HgW82/wCG9L5VTfeo96BOu1L5TTfeI96MTVrPVjOYgc0tHVdoINcar94na/El+ogeuD9z4F7vgMC3m2nXmk8qpvvEe9BTr7SeVU33iPzjDDrnWOQJiC1/FoHoaA+GFX+9S/Ry7ja1swHtD/c+Be74FhjvN6o9cKecsIlT5ExZchKFpUS1zYHdEjQaUTNUtIzlnCrn5IyXUqvmTp9EqZdeOsBskeBLwhwm22ND1Z8fV9IYdjaOcatUdWt+mRMlRna+KaiqugmeyqMW1tl/LJpuLSxiAduImyBtURt2ARsvdBU1DVH/ACV+lxGOa1MKqcWckoAyZPxaHUeYGz2tCXaYcMv8FR2SDloTxicbCzeCH/iV6WtvgMCSBhKSxcqCdvOS56hCqpGMhKUEBIyIvzl+3Z15wpLBKmIDZM4bbYt4MejSoC1OSlL2CiMkqLsMk4g5y3WzvsAJogM0qubBKVHrIzy5zyiHSKgFsRSkWA2Bt6UjMbn3PlDyXWJUSkYltYkEi1rOCc25NvJCKI/vZVgAsE+gbgntOwQC6UAhyoF8iQByuQAd/ac3iUFPmUoKd6gWDAbHDm+38oT4CYoOEhSRhdyALNhBAN97DJ7wDGOJR2FhdyCGG9hkG3iDBDpayhk5yD7E4bucua1nMPkUBw4iCX4zFkp5HcOdm/NomtXtBmdPQlSnBdSykBLANsbECScIOV3GUDyzB5Hao6lGey1hSZIJJbiiY1sKE54c3V2cml6P0VKkACVLQjZxQx6zmYCtl4ZCwh0shSU4EklPFIThSm5YtYborOrem+Dp3Kq6qWpSEhE6WysRBBRLmKShKwFJU5J2crHnbMm2y5wMV2RrRMmzxKkU5UAEzFzJijLAQvwMIwklZZYKWDFBBIg2ndJzZM+SUyVLQBMBImSkA8QKdQWoNhCFG+8wEk5Tz0rSFJLpUAQd4MGUmKdozWRcuZPpxKxJkcKiUxLzJiQudg3MZSksd4VyRKap6wTKqWpUyWUEYSFYFoSsLS/ExEuxBBYkZb2ABVNe+56nCqfTJwtxpktD3A2oSLDa4Y7wM3z0SLkXF3GEDI5WQTHokiMp131eMmpBlpHBzAVpAHgG2MJuGuQQ31twi4PuLiymGnclgolIuHYgOPBBvCC5HNt335iNvJ6IkZoURdCiBvYEN1lido/RQqCQxwWObWPpGWza/VG5ZHKkX4pHM1n2i/q5YKiQFKSTiIcAjMZh2PILw7WCRiIttJe3Ocz6WhaQWDE2cKN9oa43kWNiHEDQi4dzwvNozvXXH1fhGkas+Pq+kMZ33Ox8ZSWbjV1t140TVnx9X0hjzLvpLilzZM9QndB+Y1PQr/GMf1iWU1c0pckqQwuWPBS2IG+2+zPbONf7ofzGq6FUZVpya1ROs4xD6v7qTtPqhrtMeGXOJUdkhEJN8WRzAe523HK7nltsZXIMEAPlhLbM+S0LKqD9YDcLH1J5e2CSyT9JR61l+cDIR6lBhBJILsblrFzzA5wYVCgQkcVy3FfezAZbdr7YVmI8EZDFtcDIvZSvwg8mnKpiANp2EB3b6uQ/W2EA+kgqGJRSdiXcgNntAA2u0DUzS+EEl1bs7h3AZhlbmeHveiQSkqLsDYAuTfIC++75iEjSt9ZRdIZgAnjCzi217OeyHQGwQ7gHjbSWbeznYA5sA940HVSlZCpm1ZwjkTLdIb+bGeuKXT0+ScvWefdF+1aHyZHOv+4uM7XJIhupKNDNFBJUlcpkrSpSlLQWUHWcRdOxySeuHM6XiSUuQ4IcZhxmOWKno7U4d5lLGXUzLzplwZsxC1EmYb4kqLkWNlCxaOcgnp8ymo0pUtUqQkJEpJUQgMlylIc3ZyeswtMkSalCCQiah0zEF8SS2RBFiL80VzR+hlyZcuamnWtcrhUcDNmSlLZakkqkLHESeLZPFdJaxzPN0ROXMTNkmZKlz0pRMlLUZfAJKVhRTJAIx4ilTgghQNyCwALAnRcoFSsCXVME4n/MCQkK5FYUgdu8wy0CiWpU6YlHBrE2bKWEqVhUULsoofDiUnCSWe5uYjZerK5VJLFMkSajChM1QICli3CcchSStRDhagpn2Qrqro+fJVUCZLKRMKZqMU4ziVYcCxMm4RclCCzFgbZMACyGKvr9RY5KVgA8GSC4CmCwA98mUE32AmJrQtXNmSyZyEIUFEfFqUtJAa6VKAJu4dmLOLQ4r6fHLWj6yVJv/ECPxhoDEF0WE2SDvzPoV+vwbKkpP0RcKFuQgXtfr3RZ5lFiAVyA9oDw3naGAQhRT4SZhbNvjGfrY9kdVUOM6ld72Is5IO8XsAeKp8779kNpcsAsVMN4DNexL7A5HI+6JVSLMdjc/gpY26/0YbTZW1gRkr/3kYqlUaVLT3PbzKT7Vb+v1ujRNWfH1fSGM77nx+MpBsxV3otGiasePq+kMeRd9JcUubJnqF1/S9FU9Cr8Yy7TyTws8DEHmJuHsOBlP9G5tvjVdeR8jqehX6jGZaZpQqbONnxJ23bg5WQwk9nLuik/3UOGXOJUNCvGS5a49HpUfwh5T0AzDqOWaus2TkPxhaXSEZFT8iVBvU0P6KgLXs/1il/9Sy0eqwbSIdVFxk5+EGsrlyyES8mjCCgliyhY4S422KiYcTNGy3l4Sl8Yd1IUWZX1UExKzKI4AQCz7pgHgK3pSkxnKSWRk5MSFG5ZIA2kAMPRDqbSBMs2dVuQDjA2EWH/AIOXLACE5+iSEG13T7SYpzjQzxSbI2m0WScm5TaJ3QCSlC5ZzlrV5q+On2iOqHUmhbP0QUjDUD/MlkdctQI9ExXZGNpOpar3iGnptSlBVTcBxUqUrhRMLsHAQEEbjmd0OdEmYZKDNVLWsjFilpKUkG6WSok5EbYNXmZhaWhKybEKWZYAY3cJUfRDXQxXLly5U/gkrSEoSELKsYSkB+MlJe2QBjIYrT6alzFlCRMLKUjFwcwIKkkhQEwpw2IIz2GETp9IUxlT0p4wExUvClRSFKIS5xFwksSkAtYwddDNTMBkrQJalYpiFoUrMuoylJUMJNyxBDl7OXjKvUlC6jvgTJgXwiJjE8WyhiBYYiCjEkJJYYsoBi1XrlISFBGOYpOHipBD4k4zhUpknCgYlMbWGZEJzddZSakyVpKUhSECaopAUqYlKkhCTdQZaXIch8mvA6K1SkyjKIVjMiXNkneozShSiu/hYbcy4c02ruAS8M1YUgS0zCySmdwYCQVoU4CsIAxJII3lhAImAIBUGiO09UYJC2ISVNLBUWAMwhLk7GcnqgAo8tPxafsp9UdWo+JlDeib6Jhb1+mJROjSpglchQGQE18v5d0N9N0uFMlBIJEtQsXzUH9YhKWZlCLTbZXV6HVt7RlkCPQYjKikUgsQwvnubfF/laNVMlOOTdtQg/jEPX0ZPFIubDdkfxYdcd0ZViWpZ5iGoyfjqX7Vd7UX7Vnx9X0hik6pIAqpAGQmV4HnGLtqz4+r6Qx5F22ZcUubNZ6h9d/mlR0K/UYok6WTMnN+8FiSP2MvetI/GL3rx8zqOiX6jFToyOEnupvjBa4f4qVckKT64lul6hwy5xHF0iQyNHkkWB38VJ5sN1emJORRlmAKRypYc5+LHrh/3sknJJPI6j6FzD2iF+CCbFKRufAg+pB9Mei7TLIzdXqRFRJIVKD4uO5dVgyVZ/GAC3IIkVSCCklI+lfCf3cz6RQz8yu2C1yrymU/HaxJ8IKGQXM9nZCs9LFNvrO7fu5mXESctzxg5VGlQtwEI1w+LVzfiIXQLCEq4fFr+yfUYoQuYY6QISqVMOSFFKjuEwYXPIFYHh8ICYgKBBAIIYg5EHMGAAYpWk6RU2tJXQCapKEGUpc6UkpEuYvjSyCSHKkmzGwfZFmoJ2A8CsnEl8BP7RAyIO1QDBQzcPkXhyulBWlf0kBQB5FM4PmpPVABBaR0nPkpKZakzpq5/BDEnCmSZuFUoKCfCQlBcnMkjLKEqqtrJapcszKZa1OTxJksLDgJQk41cGs8ZlFwSAGG2wqokFRUUgklBPOjwTzjfyDdHVFBLWpCloSpUs4kEgEoLM6TstABAaO0YETp2Oon+NlsFTQAsqlSmBAAxE4SG3CLKkvlCPeKOE4XAnhAGCmDgch2QempUy04UJCUhyALDjEqPaST1wAKNENrDTKmcFLSWJUVubWQhW1jtUNkS86cEJKlEJSLkkgAc5MMadXCzOEYhCElKCoEFRUxUoA3CWSAHz42xnAK9N1Vmnag8hY+vDCadWZwyRLfL6I9SoujRzQUAi9BUi5crCtLEEDMFwEID2J2gwrM0RLLuM337d0P2jiINNBamdaupaulD/N0j7Zi46s+Pq+kMVDV/wCfS+l0j/cMW/Vrx9X0hjkumw+KXNmk9Q+vHzOp6FfqMZ9Va209JOnpmzVIUVpUEoTMUSOClh7KSkZHa9o0HXcfI6joV+ox587pP/8AQmfZl+yImXaY8L5xBbLNPl6yJmBLJd0JWOEKXZYcWImXYi0GRps5Jwk2snEHJdgODwAhg7tFc0G65CFg8UolBTfwS0tsObERLYpZ2KDMluIoYlXFycrtcMOSLm5xm1VL7/jvJTVBWorVrDlL4DjDJcsMQBONK3HXClNWKWUO93zIDMWuAkB2JzhBM9BBGIgFOA2fbhfe7vBqOUkMQrI8UHak4lDcxwsWIyY72uM6ZYk6/YnXuaNMTCVaPi1/ZPqhYQjWn4tf2T6o3GOGjo6OgARqaVMxLKDjPaCCMiki4PKGMNUyp6LJKJqdhmFSVjnUlJCudgd75xIR0AEf31OGcgHlRNSfbCYQRpxSpipSZC8aAkkKVKSAFZFwok5HIbIkp4OE4bKYtzxUtA0eOomKWSooUnwTiDkEgqmAl2bJxzQhklpKqqUFJKkJdyEoSVuwJUg4inEspdSSMN0KTtBh+immLAJn8Uh/i0JSSCLMpRU3VDupphMSUqyO6xBDEFJ2EEAg7xEXoGoKFLpphGOXxkHLHLUbEDkNm2WGyGA9laJlBQVhxKGSllSzzuoljyw8joEQCAaOgY6AAGgDAtAKgAzrV5Xy6V02kvbMXDVrx9X0hipaCHy+X0+kfbMW7Vrx9X0hjkuuw+KXNlz1Da7/ADOp6FfqMY/rbqoipqJ0zhxKmAoQAsDAQJaDdTuC5Ow5RsGvHzOp6FfqMZbp+i4SdODBsSL2fxcvbybouNn0l6il4Zc4mc54LNv6oqFFrPP0eTJIlzAl8KklwQ5IKVbQ5OwHMbmXHdBB8JC91lu2eQUOX0DcIdaV1XQKd8LFK3fNgqxudjt2xWzodNrekx6XRWiyIjhmsSL/AEWmZSpaZvCymbFhmLl4gz8UpDMS2XII7VrW+VUz0SUpUFETCCoAM0uYpgAWHZzmKejRSe91pBIHCIVvuETALdsSWpOjBKrJayTbhEg3Z1S1BnbPjC0ZTsu9pZGijQ9BoU4B33glYPi18xg6BaENIzQmVMUSwCVEk7LRkA7JhgvTUtyE45hFvi0lQfdi8F+uG4Sqpup0SdiLgzBvmbQn+C1vC+qHsqfKTxApAKWBSCl03ADjZcgdYjPE5bOm8egkNLbVSp6RtJQFNzhClK9EO5M5K0hSSFJNwQQQeYiDxF19OuW8yRhBN1oIJSveUpBDTG5RiyOwi1lqIT1rQTTlgSApJWAWdAfF1ZeuI2RpkyUoUmm4OQs2US5U48LMkWBIxByBE1IXOWkKSuSpKgCDgmBwbj9pDfStWgSimqRhQWGMOpL7GI4yVPlbrMAyWQsEAi4Nwd8NdIaOEwoWGEyUcSFbnspJbNKkuCOY5gQ01VmPSyuZQ7FKb0bIl4YjorGkddhIrk081GGWsJwzX2qs7ZYQrik7DE/pCkTNlLlrcpWClTEgsdxFxGKaT0QoLZFPU4EOrApXGwtfEjA6Ulnxj6rYXtEyr3G9j0VX0lfxzNJ1N1qmVk2pxJAlyykS2Fw5VZR2lkvFrjKNUKSmmVQlmXPSjw0S1TcaApIBBUUWJISeKq/FG+NWeGk1qK2cHOtnkjo5UdAGGYmeaup+XS+l0l/ci3atePq+kMU/Vtfy6Xf9rpL+5Fx1a8fV9IY5LrsPilzZc9Q2u/zOp6FfsqjPK2Wozp7JcYk3LAPwcva7+iNB16+ZVPQr9RihLcz5/wBpH9qXGtnJxvcGvDLnExtlWyf3Q1NIqYhctZSkLAD8YlLKBfIPkIjanUiaADLwzdvEIB81TP1RPoDlgCTuAc9YDmHEilmEshCieR7bnwgt1gR6c7R1rU57GUo5JZFW0DoZapwlKThKpiHStJYhKJxLpJBIs3XF7XqoopLSqNCilQBShbJcNiSl2xbizjfDnR8mZ3xLTMCQUpWsZPdkD6Rtc7BkYnaielKS6gLHMjdHBO0cps7KulRTRs/HJlq+shJO27B3PPDWYjh5rfs5RH8yxdzvwuAP4nP0QzPQGk0iTNuCJJUrMHikY9n8WIdUSuipBRKSD4R4yuVSrqPaT2xNoqvD/wBoEXlUHSOjUTpSpSnCVADiliGIIY8469sUqRqfSzcY4RQKjgSrDwctRSpmSHHCnEPxG+L/AAgmhlhWMS0BRuVBKQo/zM7xolQCM1d1dNKCOFWpJFpbng0cqAoqIPW3JErVJdB5oVgk02MD0BFc0dp1MpE0LLBJxgH+M8YDmW5/mhlJqBNqkrmIBE0JErGHCbXCQQ1yOQ35TFb1nW9Qz8XhFA5h3ALWubjZcxcZWiVLMpJUpKcHCYMLELCgHO4gKYPkxLbrcaRTFLboJazJqUrQnR60ImrIM1CkpKQi4ExTjil7WuoD+F4lNHaOqMI74qStW0SkJlDtuo9oh5IpkSEEm2alrVmo7VLO0/oQpT1iVhwWuQygUlxmMKmPo2xiq6sZB6U0BOWp0zHQAGSVzkqJ/imYlW5AEwjq6UpqFoAwqCCVpBSr6SWJKSQTdWd7xMaZ0euckBC8LO6bsvcFEFwObrByiI1QmJWqcpIAEo8CyWKSfCUUkZjwQ7DbaOS0g3eINJ0zzrl6Gi2GONOSwamlSxYrU+ElJ8WoZpIOUSv/AA8DwFzEHkWVDrC8QiP1gTgVJnsVCSolQGxJSpJI3kO8S6Z6SkKBBSQ4Owg5EGO8hlc0xrzLomFUiaHLCZLQFJVz8Z0K5D1E7IXQut8yt0kO9ahK6bA8ySuWpKkABiQrCxUVkfS5GtFk0xTSqyRMQoYkqDHlG9J2EG4OwiKRqBow0+l6mXwSJSeABQEFRCkhaGU6i5UdvLzQONCE0x/q5Laul8k7SPpXFw1a8fV9IYpurp+XS+m0l7cXLVrx9X0pjjuuy+KXNmk9QNflNQ1XQL9RitaC0Rw06pJLBK5Ya5/Yyzk4G36WLmiy90D5hVdCv1GInVGekTasGxM2W3L8RL/KHLtEOGXOILZ/JNU+hZaQA2JtimYcyAAkdjw+CGg8QekNb6aUooxha0lilBFjkylEhILjJ35I6XJRVWSk3khfSmiqdTzJyRYAFRUsBhlkQNvpiuStHJE8kqKKZVmm8OiwS3EU4wus/TzAtA/C5EyegzQODS5SEcfAt/CXtJZwGTZzveF9Ia6SkghKFre1xgTfYStuyMFbRk8mqGjs5xyaJWp0ZKlhCJaAkzlpCiHJKUOsuSSWs383LE2IoOgNJzUrBUFzEoQUoxHAlJJSSxUHZgAGCshE2dZpv7uVzcIv18H+Eb2cZWn6kmZTag8LZZI6IBOsy3vJB+zMf2kD1wpQaaTiPCTJgByE1EtIHNMljDycYxo4SWqEpp6Mm4Rq1skwtENrRWcHIJ2m0Q1XIuObKErjVCWBUrhkENndRHocl9wibrNAT01fCTJxmoOIol4Zq7AgcZIUkADEBYxHdz8BdYsn6CCRzqLerF2xbNb6cmUFuAJZdnKCSopSPjU8ZABN8OfKzGrZ0VNw61k2QcrRKuGE1QIRKWkqHBGUkJS6sQ4Qkk2YgHMJ2ZP06vyipNTPmFExahMw/FgO4UEh04lMGBYvnAUWiZs3GHWiUoYcSziWscaycYxJF2dbm2QeLFR6LRLuAVKYDGslSmGzEbgcgtHPF4tBt0IvTFXOmSJxkhUsBCyFFPHWcJshJ8EcpDnYBnFe7kiF4J5/ZlSG5VAHE3MMMaC0AlLRai61bNI2+GylZ01pn9hGsk4kKTvBjMdJVcyURIJPBOopF7E5pDfRdi3O0aoYz/XShdS2sQcQI2bX9cdFm6Mxw4otE9q3PSUKlguBa2zPbBacJTUylbSmZKc/xYVgdss9sQOrFcU0hmZNjWOXOx38YN2QenqCZFMSSTjTcu5wlQJL8gi3GrZzLJJ7sgmgJLVyOSdpH0qMW7Vrx9X0hip6trerlnfNrvWYtmrXj6vpDHmXXZfFLmzqn3fYDugfMKvoJnqMUSk0qJdXPRkVKlkF83lS7Dcpkkgxe+6B8wq+gmeyYx/T1aUV0xnOLggAGdxLQzA5m+W14b7RDhlziS9h/c2DR+nUrCQXxEZtYs7kbhbqcc8U/WqgkmomEIQD8Wmwa6rk2Z/C7YhqfSkxKQlUohWZDFI2jjEGzDIXdgCNyMrSZxF0oYm4wJbYN3II7ZWDmsnQ0sXhdWgk7QcrFhCUrWW4oTMLAlsSiFHCnlMSGjdHopy6QkL2qUouH2ICQoIH8xO8mDVWkEIThBABLkIAD22tERM0oxLDtvF2Vhh1zZpaUn9EWFOkF7MA5WWr8UwY1ROayPsoR/5YorCdMr5BCg0ks7jHTmYqxgu4skrSKxtTMHMEK6vonmtzw5k6XQThBZX1SCk+arMc0VaVpJsw0JzNMJuDcC9ndPKnbaKTa1zM52EXpkX/AETrAJPEW/BHwSL8HyEZ8HtDeC5GTNXdcdP8MeKXQBZjm/KM4Z0WsCFDjkfaDsecDI+jmygKylpycXCYXucBSx5S4I7IXRQriRhGU4ukkOO57VJkqmzpnFlhPGWcncEADM2Jy+sN8WqVp+RNWJk2YAE+LQAtWH+JSkgpK23OEgsDmTREzZKbISVkXxKY35CrL+WHUvTu9L8yr+kN6Yynd4zebKUp90TRkaz0v75A53T6wGh5J0rJXZM2Uo7krQfQDGbyNLIVtUnnCvWH9cL98JXsC25EqA9bQ+rR7pEO2ktqJpcApYAJJYC5MZ3TaZXILoUUh/AUSUHnGSOdLdeUSkjSEydiNOlZCy81MxglBB4yUTBtLnIL2eC0c1pB2eptC0U9Czzq4IBKuKA9ybWeKpWKVPUua3xaQUvvU+XVlzlthh1/wUrI4aYySSRLQSbnjLJmEAuTcsBzh4Q1i0iiXIMtI4MOEJIsEEHinczj9PGcZ55GyVGVyXUq71MtAKlcLgAGZHjAHyF9pszw6rzwKKeWCOKFHZnhIOVvCU9oY6r6RDTVHipJRne5T+WGImt06KierCbI4o3FwFMewendHbo6nOqt4SzaoB6iQc/ja0+1F01a8fV9IYoupMw8NTvtm1o/0qOUXrVrx9X0hjyLtpLilzZ0T1/AXugfMavoJnsmMn0xRoNVOWQcYMkAvYNLQctt41nugfMavoJnsqjLdIpeonjllf2kxrHtUOGX8SoaBFTCeUwnOlXub8kCoNBS+6PWNEEWgcphCaOqHak25c4QmoeGhMYqN4ELvC6qaCrkEQ6k0DJqHd/TDKfTOcyOsGFSb3zgpTADVQaWSkXUSd8PVKQnwAOdg564ZLNshHIgEopDrE+ZgRJgJIDXJtBu+QLGEVkGSSMlF+eJGVWuGWAbWULHtERcyoSNh54MioHM0J5hREzSaSAUEqJKHD/Ww/SCVOLkWv6IsQ1sMwok00tMpLEY1syEp2pQk33AOLmM7rKi135CIQp9JrZipTXDAtZTO/ZETslIjAloaPLqEzZiwhaxLlh5swqBMzcgbAHTdgAAGuSWqmlNOgy1JuXmmaSxYpNkkkBgXZ+UwjomcrBMk4mC+Nl4QAZsT8Wx3b2aDJlnwdg2ZYW3bx+BAvGcbGjqc1rbYMqEbKrVmVhuhKl4rPiJIAYbsjzQ70VoVKSWWlLl8I4xuA97N2bYOZLTUpthWU2O3jAEN+rND2dQgh0gpDlsKlJtdrF0m3II5L/OUaQjLD+DruEVNObVSZ1NkgT6cbp1b7KovOrPj6vpDFC1HtOphfxtYLt9VWbWi+6s+Pq+kMclz2HXxS5sVrtAa/fMaroJnsqjNKkDvmd/8Y/+pEabr4l6KqH+RM9lUZlWo+UTTyyv7SY2j2qHDL+IQ0DJkJZybwWeQA/ZCshD2MFq6cbLR6hqRi5kJYuWHKqLlhI0PNF1JoFEwDaYJML7YUVQGCd6HdDCg0mSoBKIdcCd0dhbYYKhQbiSd0cJBzh11tEbpXTiZJCSCokPZgGdtucJySzYaC0uUb3htPUxvCtJWJmoxpfNr7G/9wlPvnnFJ1JCd97CLfrKD32HLJ4ZpReHjMQ3LDaATnKJscvxhMDYDCxXZjzdh/KEiuz7oBDzRtdhKCfoqHun0H0RMT5vHcFnB7QP9h2RX5Yt2P6CfxibmLvfr5HAHri1E829vNMIZjzpHLMfnsDEsJ7DCcJzFixNy9i3riJQn5VTp5eyxuOoRYZSUmXYjFexO1zsjw/6h/qnsf0rKy/IrqZLafTtkJ1Y3mKi96s+Pq+kMUjU5DT5FgDwtZYbOKqLvq14+r6Qxz3PYfFLmzK22ztfT8iqugmeyqMG170rNl1qwhakDDKJALOcAv2WjeNfkvQ1XQTfZVHn3ujj5aro5Xsxcu0Q+0v4kLZZHJ1sqgGE5X+n8oOjXKqH7V+dKD6xEIY6OyrJxMsKde6kBnQedCYBWu9Qf3fUgRXo6DE948TJ466VG9HmCCq1wqPrJ80RBwYKIcb8/X64eJ7wxMmBrbP3p80Qf4Xzv4PN/wB4go6DHLeGJlg+GU76svsP5w3rtY1TgAuXKLZcUv1OYh4Mn8oMTYYmaHUSEy0gISEhrgBmMMZ54r7i/wCfohWqqw5fZ6d8MaibYjZHoJURpVPQcJQBd/1eDhQMMZU+zPBkm/MIqhNRRN1AHlg06WyS2cJKSfChVQdLiAVaBBExNQcefP1O/oYxDSZ6b4n32bqzO/1GJJWkXAZJBFnJzGxhsPK+zsidvCz1J6hbXmis13i1YtSJktYBsCxDWz2KtcGz53hX4XTAeNKxp2sQFdlxlEWuYTmTAAR4ttaq1liaPrLp/R42NkouWf0L5qNPC5tMoDCFTKxQBzDpVnF61Z8fV9IYoHc/V8ZSfarMmvYxf9WvH1fSGM7nsPilzZ8zeFhtGjtfD8iqugmeyqPPfdH+fzPsy/YEeg9fx8hqugmeyqPPfdGT8vmcqZZ/0D8oqfaI8Mv4ma2WViAgY6Osg54COjoAOjo6OgA6OjoGAAIPLFxzj1wWDySygTvHrENagWqpH5dsIY7QqtT9kITDHrNGcZB6YAgQckYobyJloOFbYmhpWqJZBThw74S4K2Yvyj9NBKUOCcJsznINkOe5HZD4pLbR1xxW956J0SPYudw6zFyboNTICX3ku7ckAFQ4mTIQUiPLnNzdWfVXeyjZQUI6IKpTwKc7wDQWYW/3iEqm8mki99z5QK6PnrPxi/atePq+kMZ53Ozx6P7VYPQTGh6tePq+kMXdFSD4pc2fn15ztWdr58yqv+3m+wqPPfdF+eno5XsiPQuvfzKq/wC3m+wuPPPdEHy09HK9gQ59oh9pf4MlssrEBBhBY6yDo6OjoABJgI6BEAHCAMGaAIgACDJgsKSEupI5R64a1As6ZYBZ7tCROcDiYvuz9UFSrEbR65hFiQN4kKSiKg+wkXNhzvtg9LQhakpDk5nkG14ma+UBLwhLXCgzbM+KQ2RI645Le2w/piercrr0tZS9N4jIlcUXcZg7OoQSfVIDh7hvSW9BziNw3stQzs7NlkN1so5ckYiolnuzWOb+v0CPKlZOTrJ1PorObilGEaCnfQdiG3Xfk6ttoWxpwuCFA5NDKYkEFwA+0t+ME4RhtPKezrhdHuOqFvJP9dKDrhxDKpqQcoQnVLm3436oQmTW/Q9Uaws6Zs4rzfqpqJqXc5U/eX2qtuxX5mNB1a8fV9IYzjuZn5ln4VWL/ZP67Y0fVrx9X0hjC67MuKXNny9q6yFdcqZUylqEIBUtcmYlKRmSpKgAH5TGUaY1HNTNM2ZS14UUpSQnvcDihrOonZGzaX4QJeUgLVkxLRDd81nk8vzlRpaWKm1KrTW76/8AhClQyT/DJPkukf6b3oFPcvT5NpD+mH/lGtd8Vnk8vzlR3fFZ5Ojz1RPQeeXqPH9DKx3LZfk1f51P70FV3Lpfk1f1GnP/AJRq3fFZ5PL89UB3zWeTy/PMLq3nl6/AY/ojJj3MEeTaR/p+T+KB/wAMEeT6Q7Kf841fvqrZ+95bb8ZbtgRUVnk8vzz+UHV/PL1+Ax/Qyb/DBHk+kf6f3oH/AAwR5NpD+n96NY74rPJ5fnqgO+qt273lvuxn1QdX88vX4DH9DKP8L0eTaQ/p/eg6O5kgFxT6QcMf+X2fzRqvfFZ5Ojzj+UB3zV+Ty+XjmDq/nl6/AY/oZirUK/iNIdlN+cKo1EKcpFf/AEvqJjS++KzyeX56o7vis8nR56ovopf3JeoqrcjOvgYu54Gvvn80c894T+BCz+x0j20t/wDVGkCqrPJ5fnmBNTWeTy/PVEdX88vU1VvJaGaTNRlZGTpEjnpfegBqCfJ6/wA6l96NM74rPJ5fnGA75rPJ5fnqg6t55eo+sT3manuff9PX85XS+9BT3PP+mr/PpfejTe+KzyeX5xju+KzyeX5yoOreeXqHWJ7zL/8ADgH/AJav58dL70cnuaDLvSvPPMpffjUO+azyeX56o7vms8nl+cfyg6v55epDtWyp6qavTaefTJFPUJly1TlFc1UhWHhJZH0FvnybYuOrXj6vpDCffVZ5PL89UOdWqGalU5c1ISZisTAuzxrZ2as40RnJ1dSwR0dHRoI6ICVMrfpBHFMvIDjjGpExr24qRNH2wnY8T8AIAICWuu+LcIuEY2A4pdSJmG+XGRNHIhScyIT0jRLXPTNloUMUtcicFWJQeEUhQbwlBaGAGyecosRjoAKlo/R9QqllyFlcrg5dNhVLEvFLUES3C0qcLwrlqcMXTMDXDwpS11WlPB4ElctEsqEtASGInuUAqYKOCWQh7EkORcTGifDqemP9qTCFB89qujpv/wBoAEZNfVEEqlkFJQwwviTiaYrOygHITtYM72QoKSdLVOMyVwyptRKWFWSBLCJAcOTh4NSVHBmTcO5MWSBgAq69KVcuWkrBcoQVKKEgJWpUoYQAeWYL7k779OFVjnK4MHGnA2EKCkpNZgKhvIMlx/ExzYP9bPmqvtSv70uJgwAQZq6rCSEcZK2wYQApD8UoWSwUUsWNgXBKc4Sk6QrCzyyBxXCkgFjNki5BYES1THb6nJexQAgAqFZRVE2VUApUidMkylAgFhNlIWpgUm7TcPOAc84fd+1K2JlEJUpBwKQCUDFSKvvIxTr70OMr2GOgAr3f9YEh0E2c4UB3Kak2ctYok+ed7Ai6msN+CBUHwhSQwIl1QcF+KSoShnktrAxZDAwAQSqurC1cXigowcV8QMyYFFVwxCMJa2zJyxpddUkSwqWUklQmKACgPGcGUAsSCUpdwCMQfaRNiOgArs6trQlxLD4CogDF8YJcw4Be6cYlgK+liVuia0fMWUq4QMQuYBZnSFkIPWloXP69MCmAA0dHR0AH/9k="/>
          <p:cNvSpPr>
            <a:spLocks noChangeAspect="1" noChangeArrowheads="1"/>
          </p:cNvSpPr>
          <p:nvPr/>
        </p:nvSpPr>
        <p:spPr bwMode="auto">
          <a:xfrm>
            <a:off x="77788" y="-1244600"/>
            <a:ext cx="1809750" cy="2524125"/>
          </a:xfrm>
          <a:prstGeom prst="rect">
            <a:avLst/>
          </a:prstGeom>
          <a:noFill/>
          <a:ln w="9525">
            <a:noFill/>
            <a:miter lim="800000"/>
            <a:headEnd/>
            <a:tailEnd/>
          </a:ln>
        </p:spPr>
        <p:txBody>
          <a:bodyPr/>
          <a:lstStyle/>
          <a:p>
            <a:endParaRPr lang="en-US" dirty="0"/>
          </a:p>
        </p:txBody>
      </p:sp>
      <p:pic>
        <p:nvPicPr>
          <p:cNvPr id="8211" name="Picture 39" descr="http://3.bp.blogspot.com/_hsB-eKaIo4Y/TOWrWnpBOlI/AAAAAAAAAIo/9Wxx7e9GBes/s1600/what-came-first-the-chicken-or-the-egg-7.jpg"/>
          <p:cNvPicPr>
            <a:picLocks noChangeAspect="1" noChangeArrowheads="1"/>
          </p:cNvPicPr>
          <p:nvPr/>
        </p:nvPicPr>
        <p:blipFill>
          <a:blip r:embed="rId7"/>
          <a:srcRect r="8258" b="3510"/>
          <a:stretch>
            <a:fillRect/>
          </a:stretch>
        </p:blipFill>
        <p:spPr bwMode="auto">
          <a:xfrm>
            <a:off x="6477000" y="4572000"/>
            <a:ext cx="2359025" cy="1851025"/>
          </a:xfrm>
          <a:prstGeom prst="rect">
            <a:avLst/>
          </a:prstGeom>
          <a:noFill/>
          <a:ln w="9525">
            <a:noFill/>
            <a:miter lim="800000"/>
            <a:headEnd/>
            <a:tailEnd/>
          </a:ln>
        </p:spPr>
      </p:pic>
      <p:sp>
        <p:nvSpPr>
          <p:cNvPr id="8212" name="AutoShape 41" descr="data:image/jpg;base64,/9j/4AAQSkZJRgABAQAAAQABAAD/2wCEAAkGBhQSEBUUEBQUFRQVFBQYFxgUFBUUFhQVFhcVFBMYFRQYGyYfGBkjHBQUHy8gJCcpLCwsFR4xNTAqNSYrLCkBCQoKDgwOGg8PGiwfHyQpLCkpLCksLCksLCwsKSwsLCwsLCksLCwsLCkpKSwpKSkpLCwsLCkpKSwsKSksLCwsKf/AABEIAQAAxQMBIgACEQEDEQH/xAAcAAEAAQUBAQAAAAAAAAAAAAAABAEDBQYHAgj/xABEEAABAwIEAwQIAwYFAQkAAAABAAIDBBEFEiExBkFRE2FxkQcUIjJCgaGxUsHwQ2KC0dLhIzNTkvHCVGNyk5Sio8PT/8QAGQEBAAMBAQAAAAAAAAAAAAAAAAECAwQF/8QAJhEBAQACAgIBBAEFAAAAAAAAAAECERIhAzFBBBMiUWEUcYGhwf/aAAwDAQACEQMRAD8A3qOE2V0QJFeyuhNqrfYJ2KvKtk2aWOxT1dSMqZU2aRuwVexV+yZSmzSx2Kp2BUnKVXIp2aRfVyqinUrIq9mo2nSMKZehTKSIlUQpsRvVlX1ZSxAqiBNiJ6unYBTfV0FMo2IfYBV7EKYKZehTJsQhEF67MKYKZehTIlByKuRTvVlX1VBj8qLI+qKigYhhV4RqFPA18bhIS1oFy4HKWW1zB3Ii11i6PiB0WkrhUR7iaGxflOxlg94H95oIKbQ2Ls16Eai4ZxFSz6QzRuP4c2V3+11isr2SkRREq9gtZ4/4ykoskVLGJJ5GuddwJZHG3QuIBBce64AsSeh53B6TcTgeXyPjlYCCY3xsZcH8BYAR9eSLTG12rsEEKwvBfHtPiLPYPZzN96J5GbxYfjb9RzGxOWqeIKSOURSVNOyUkDI6aNr7nYZSbg9yIs0vCJVESmdkghRCM2BXRDor7YlcDEEVsKr2KliJexGghiJehCpYiXoRolFEC9CnUnIq2QWBTqogV9FItdiq9iriILfZKvZr2ijQ89mqL2ikai5rcjs3ulpB0JvcWtYbrCy4X6zC1lTVOLy3VvY0th3R3jLmjkDe+izGIvJm7GOwsDrvbQFxI5kZgAOt1HhnigJjHvBjpHuNibAFxLnddFz3yflpaY9NQn9GdIcwgqyZBewIa7Xvym/0Ki0ddiFDIGGYBvJszw+N4193Mcw2O1itqgqKateyaF/ZzsvuBd3IhzCfbGvIg67r1i2Cuc4y9k4ydnkzx5C2x0JDCc+xIt4784nl701uN121TEat9dL2j2huoI3IFmtboDYgezfX8SuYhwvdn+I1u27dv4gdldfhDm6AlruhFvoVkYIqke65ru4/3W+2Ucux3hcQgPGa4fZzBdpI1Nw+xtyG3VYanwOKWB7jL2czBfK7Vsmu99wbX68l1zGMOfI2xiDT4BzflbVv62WiY1wXObkRk22y6/UKlum81lO3UvRhxnCcPgiqJwZo2lhLjvlc7I3NzIZkGutrbroNLUskF43NcP3SCvlrD+FalhzNDgDvfTzC2LCsRqYSC1zwQe9Xl2xyw0+ig1VyLn+CekJ4jBnbmHPk7z5jxW2YVxVT1AGSQBx+FxDXf3U7U0yoavVlW6KQREQEREBERAREQEREBERBpGF8PWbbtZCHDM73m5idTZzWh4aLnd33KkVlJSUrCXshAd77niSzhfXM8tcde8rZmAWCsyx3Wcxk7hbv25zU1WG5S7Lh9gRf/FnaGtvYnM2Hpytvz5qLPxTRMZlp5aG9iM/rNY1zL/gywE/XzW0cU8FxVED2Na1jy3QtGW5GoBA01XzzDhzoqp9PKCCC4W6OB0/PzVdd6rfHVm5a7FhjXFvaSVTJi5hyAmqfG2+rXDNYk2tyCyFNSyF93viDOQjilJ/3Pk/JYPAqIxwsYd2tAWzUNQPdcrTpnfazNTkftXDf9kTvtvLbRWqmiLRm7S+50gzG3TSbdZaWDNsb+KtRAj2SlRGp1mOwMa67pjY3/wAsAjlsXLWpuJ6VxOV1Tv8A90D4jU6Lc+IcNYRsASNbDzXMcSwIh7rabknnoL5hbl3cyVncrGuMldHwvhV9RE2WK5Y8XGaYDuIIa0/dTI/R/L+Fl++od/0wq16HMQtA6B7tb5mC42tZ402OgNugXSQ1aY9xjl1dNDm4WxENDaapZFrzqJ3NtzAaIhrtrdSqLhzEmAXq2l3M9tKWn+F0R+63QNXmeZrGOe8hrWgklxDWgDq46Ad5VtHL4a9S4LiAcS+uaW8mti1Hi4nXyCnigqWi76wgdezjt9VipeM5KiTscNhzuytc6aXSFgd0ym7z5DpmUt3q1KQ/EKpj57ftntFr/wClByHgLqN/pNxvyyMVLORcVZI6iGK3mN1Q4dVcqw/+ni/mp1DXxzNvE4OHzB8jYhSrKVWGbhtVfWtNugp4gvYw2o51knyhgH3aVlrKoamjbFDCpudXP8mQD/617bhUnOqn8of/AM1kw1Vsp0Me3DX/APaJj8ov6F7bQO/1pf8A4/6FNsqoInqh/wBWT/2f0opaIIhbqvRaqk6r2QoVRJQueekn0fes5aqmFqiKxIH7Vrdf93LwXRpBqrcjdDbofsos2tLqudRs6d6uh3PmF5iNt+iuQj2lEWSoqvkshEbi56LA1D7EKdBWHIBbQ809jH8Q1jGg3Nz0C5biWKAynMdr93muqV+Dh1/wuBtrcgm23ktQruDySbgO6aX+6z+21xyiFgGKFhL4jlewh7ba+7115g6rrMvpJoo6dk0soaXtv2Y9qQHmMvLUHU2vouR4hh4pmXADTtYC1/mOSwVKGuce0hEziRa75Glo10Aa61vEK+MuPtPGZdtx4j9PUz3FtDG2Jn45LPee+x9lv18VpGKcXVVUQKp01QdC1rnnsweREbQB81sUGAxXYRDCy7hmzmV/s/FaxGviur4DwBTvMU8kXuMsxpBAdc5szgdbdAeuyrvl1Ft44NR4G4XrKiltmfShwaC+Jz2XYHA5WkOu67QedtV0ThrgCloheNmeQ6ukk9t5PW52WxNbbQaAL3ZXxwkYZeS1SyqAqotFFLKqIgIiICIiAiIgiWVXOXvKqFqqqt2VbL3ZLINFx+j7OZ1ticw8Ha/e6gxHVbNxbD7jvEfYj7lawGqnqtI81Tbq8z3VZJur3JVqysxL2ED3htr91gziMgNufMHdZoabqJidGJR7QseRG/0VLlYtJGr4rTun97bX9WUamw1rDYD2rWWVfh5bpc79bn6rGYtSZW5SSbi+9/Mc1S53K9tZ1G2+j6gpZ6giR4kewBzWj3CeevxW7tPGy6yAvm/Bqh9PUsljNnNNze1jYA202J2svofCsRbPCyVmz2g+B5g+BuFv4ta6Y+Te0qyqiLZkIiICIiAiIgIiICIiC3ZUIXtFCHiyrZerJZEMRxLSZ6d1t2kEfY/daM1/VdOmizNLTsQR5rm9ZTFkjgeRP0VMovFmyr2ll60KsSaKlWiSzVXhT3UWB+inROUalTtCmw7mefcsFi2GHU25X81t5I+ag1sIIt16qv25E8nNcpZJcDXMLA7aHTZda9F1eTG6MnQAOA6alp87DyHVc4xigAf136brZPRrWOZVtaLZXNIdfnta3mT8kw6yWy7xdfREXUwEREBERAREQEREBERB5aVVeWhe1CFAEsqopSLTeL6S0uYfEB57fktyWE4qpc0Qd+E/f+9vNVy9JjSF4kHVXctt0dGsllqB3JSWlRSLFXY1aIqY2ReZWXXkFXrafy/WiUjWMdg3Numqs8JPLamI6e+wi+mgc2x/XRZjFabQla/gpvVMb+9luNPFZ321np3hECLpYCIiAiIgIiICIiAiIgoqoo1dXsiF3ua2+2YgfdRboSUWuuxWGRxa2Zmb92QX8gVZFS/X/EcLHX2isMvPMfhrPHttC5/x5xC4TNiYfZYQXAfETyPgD91dxDiuWHRrs7uQIB+tlgeI4S9/aHUu1PjzVL9RM5+K32rje0uTUXHQHzXlj1j6GsOUNPL7KQ8kqJltFx0uzxpG/RUjebWd5q05pBWku1LGRjKkMP6/ssdHMOqpU11m2HmrXKRMlqFxJi2RpDNXLF8EU+asjzc3jfrdMRjHvOO6gYZiDoqmN4tZr2m3gb2WPLttMfxfQSLEcNcTw1sQkhOvxMPvMPf1HQ81l12OUREQEREBERAREQEREBQ8Rw2KYWlY147xdTFj8YxOOBgdM9rG3Grjby6/JZ+TXHtOPtrmIcBUrgWiLKTs5l2kfktPxLDq3C/ba7tqcn2gfhvprzb4jRb8zjKjluI6iMkHYnKT4ZrKYRHMyzrOY8EEE3BB3uuLLGfDqxzvy0zhOtp6q5Gkg1LHWzDoR1HeFleIaD2Q7Sx0OlrHvWt8R8CvpXCpoSbMN8u7mAb6fE1ScA4+hqR2NTaKR3s2Jsx5/ddyPcfMrOdeovlN9xBdRkG4VxrrK5KbSujJs5pta+/QjqrpoyVrj/DLKLbJNNdlbqXkBVLHMPtN9k9FedThzLtN/v8AMclpy6U0xbJblXu1UWVpY5eDPfxWa8MTbZt1qdVOQSdd1tshu2xWExHDwdfhsfp3KdbXl0x/DvEUlJOHxHKSf4STyc3mDsfku+cJ8WxV0OZhAe3SRl9WO5+Le9fOVbT3aS3Xc/zVeH+JZaSoEjHEOG9uY7xz8Fthnr2rnhvuPqlFhuFeJWVtOJWWB2c38Lv5HcLMrpcoiIgIiICIiAiIgLA4zwtHVSh9Q3OGCzW3NgNybdSfsFnlCxfGIqaIyTvDGggC595x91rRzceirlJZ2mWy9NarPRhRyt9hpjPVp5+BWpYpwVXUHt0dRIYhe7Rc5el2m4stjPHlQ4n1ajc8HYucRf5AL1LxbiAbd1Gxo/ee8/Zuy83LPwfF1XbjPL6s3/dqdH6SquIATMjlGt/ZLXHy0+i0nimphqHl8MZhzalpIIDjqcpsNNNitr4hqXTOzCnZEdc3ZOJBPXKRofBarVUJOlkxzl9Vvw496RMLx6UOaJSZGgBpJNzb4fJbrBjMsbfZcHNtpmF9PHdaFJg1tdtR9Vl8JqHxGxBcw2BaT00u2+x+6tbN9MbG2Hi6W20f+0/1LH1nE9R8JjHhGF5mozbMz2mHpy7iOSiyQktt+v7pz31VOOu2w4PXNrIzlFpGi72dw3c08x9vqrFTQlpuOSl+iSgcKxzuQY6/fewF10TGuFI5hmZZr+7QH+S3nj5TbO5aunJzKTuqP21WXxnBJISe0afED9BYZzhyN+4rK7laTVQKyjvcjXp4rB4rg4ylw3/NbJJcjTcfVWKidrm7WPMW5Df8lMu0+l70WcXijmLZr9m/Kx37tz7LvkdP4iu/xyBwBaQQRcEbEL5SxJzbuybkEabX3Bt3Gy696JONC9oppzr+zJ682/yXT48visPJj8x1FERbMRERAREQEREFG7a7qJX4RDOWGaNknZuzMztDg11rZgDpfvUxEFA0DZQ8TxaOBt5Dy0aAXOPg0KaoNLg0bJZJbF0kpBc5xzWDQGtawbNaAOXXW6pnLrWKZrfbT8Z4hhfoygkkPJxHZjzFytKqsAnkcXCne25OjWvIA7id13OyLlv0tt3bP8TX/XTj9RxmpP8AbhDeEqg6OieBfcscFcdw7I34dl3NeXRg7gHxCr/R/wAn9Tf04lBDIw6Ajw2+u62HCuHH1A/y2gfiLS3+3kulerN/C3yC9gLTH6b91S+X9RieHuHWUrCG6ud7xtb5DuWXRF1SSTUY27WqmlbI3K9ocD1WnYz6OGvJdA7Kfwn8it2RVywmXtOOVx9OJ4nwdUxamNxAvq0EjzC1+Widlc42bY27wSCdV9D1UGdjmn4mkeYIXF8VpMrXNI2cb+QH81y+TDh3HRhny6rShRAG55cyPtp+rLxh9Y6mqGPadnA+XPRZaSMbG/ytdY2oj3HP+/JZTO7214/D6TwTEhPAyQfE0X8eanLnvojxjPTmInVu352/XJdCXoY3lNuHKauhERWQIiICIiAiIgIiICIiAiIgIiICIiAiIgLn3HOBlr+0aPYfvb4Xd/jqugrxLEHAhwBB3B1CpnhymlscuN2+e6iEgnuWFr5Nf+F0v0kcLGEdrA0lrjqB8J317lzCeEu94m/O2g+i4OHG2V2Y5bm25eiapd661rb29onysfpddzXyhQV0lJO2WncWvad73t1XfuAPSHHiDMrrMqGj2m8ngbuZ+Y5Lr8NmtMPLjd7biiLAY/xrT0pyEmSY7RRe0+/LNyaPFbWye2Mm2fVmesYz33Nb0uQCfAc1qDcYq5tZD2LTsyIZn9wfIdv4QPFZPC8OJN9tdebj4uOpPiSsvuy3UX4XW6yZxuLq7/ypf6UUtlO0DQDyVFp2p0uoiKyBERAREQEREBERAREQEREBERBYrqNssbo36tcCCuC8ScPOpp3xuGgJIO12n3SCvoFYXifhiOsjyu9l49x9tR3HqFh5vHcpvH218WfG9+nzLWtOew1HS2nyWSwTiR1FKxwiBLHXDjmDh5EXHcs7xVgTYAS3VzZXMNuo/wCFa4WwRtZMQ+5a1lza29wALjxWHLjN10dZM7iHpFmrLNjqTExw9prYzG8df8XXT5hT+HX0cO0jc53Lr3cf/G4aqRSej2mBGZjiLm5zO06DQ/rRZGb0b0ktwwPjOXdjuZ0bcHfY+ap9z7iOMxZ2nY0tDgQ4HaxFiOt+Y1Ww0jLNFhZcxwjg6soJM0B7aIuuRc2cB1jOt+hBPguo077saSC0kDQ7juK28E7ZeVcREXWwEREBERAREQEREBERAREQEREBERAWK4jx9lJFmeRmccrG/icf+kbk9PksquYcT4a6pE1XLmLGMlbC3WzfgDieurj4+Cy8ufGdNPHjMr21Hh+hkxCpqnPuA+MuA2Bc42iv32Dte9QuDat1LXiN92guLHgG2+3hY28l1H0f4CYqVpaAS+5cToRyFiN9OSxPpF4IOYVcDRmb/mjuA9/w016b9Vy6tx26eU5abVBA4OADXDXXM6526XPndZ2ClAGyw/Bcna0kUxcHZ2CxBBFhcb/T5LYFv4vHJN1z+TLd0oAqoi6GQiIgIiICIiAiIgIiICIiAiIgIiICIiAsFXYEWYbJTU+ruwkbHm1u8hxbcnmXHcrOoo0IeDUXY08UZNyyNjSbWu4NAcbcrm6lkX3VUUiNh2HRwRiKFoYxt8rRs27i4gdBcnTkpKIgIiICIiD/2Q=="/>
          <p:cNvSpPr>
            <a:spLocks noChangeAspect="1" noChangeArrowheads="1"/>
          </p:cNvSpPr>
          <p:nvPr/>
        </p:nvSpPr>
        <p:spPr bwMode="auto">
          <a:xfrm>
            <a:off x="77788" y="-809625"/>
            <a:ext cx="1247775" cy="1619250"/>
          </a:xfrm>
          <a:prstGeom prst="rect">
            <a:avLst/>
          </a:prstGeom>
          <a:noFill/>
          <a:ln w="9525">
            <a:noFill/>
            <a:miter lim="800000"/>
            <a:headEnd/>
            <a:tailEnd/>
          </a:ln>
        </p:spPr>
        <p:txBody>
          <a:bodyPr/>
          <a:lstStyle/>
          <a:p>
            <a:endParaRPr lang="en-US" dirty="0"/>
          </a:p>
        </p:txBody>
      </p:sp>
      <p:sp>
        <p:nvSpPr>
          <p:cNvPr id="8213" name="AutoShape 43" descr="data:image/jpg;base64,/9j/4AAQSkZJRgABAQAAAQABAAD/2wCEAAkGBhQSEBUUEBQUFRQVFBQYFxgUFBUUFhQVFhcVFBMYFRQYGyYfGBkjHBQUHy8gJCcpLCwsFR4xNTAqNSYrLCkBCQoKDgwOGg8PGiwfHyQpLCkpLCksLCksLCwsKSwsLCwsLCksLCwsLCkpKSwpKSkpLCwsLCkpKSwsKSksLCwsKf/AABEIAQAAxQMBIgACEQEDEQH/xAAcAAEAAQUBAQAAAAAAAAAAAAAABAEDBQYHAgj/xABEEAABAwIEAwQIAwYFAQkAAAABAAIDBBEFEiExBkFRE2FxkQcUIjJCgaGxUsHwQ2KC0dLhIzNTkvHCVGNyk5Sio8PT/8QAGQEBAAMBAQAAAAAAAAAAAAAAAAECAwQF/8QAJhEBAQACAgIBBAEFAAAAAAAAAAECERIhAzFBBBMiUWEUcYGhwf/aAAwDAQACEQMRAD8A3qOE2V0QJFeyuhNqrfYJ2KvKtk2aWOxT1dSMqZU2aRuwVexV+yZSmzSx2Kp2BUnKVXIp2aRfVyqinUrIq9mo2nSMKZehTKSIlUQpsRvVlX1ZSxAqiBNiJ6unYBTfV0FMo2IfYBV7EKYKZehTJsQhEF67MKYKZehTIlByKuRTvVlX1VBj8qLI+qKigYhhV4RqFPA18bhIS1oFy4HKWW1zB3Ii11i6PiB0WkrhUR7iaGxflOxlg94H95oIKbQ2Ls16Eai4ZxFSz6QzRuP4c2V3+11isr2SkRREq9gtZ4/4ykoskVLGJJ5GuddwJZHG3QuIBBce64AsSeh53B6TcTgeXyPjlYCCY3xsZcH8BYAR9eSLTG12rsEEKwvBfHtPiLPYPZzN96J5GbxYfjb9RzGxOWqeIKSOURSVNOyUkDI6aNr7nYZSbg9yIs0vCJVESmdkghRCM2BXRDor7YlcDEEVsKr2KliJexGghiJehCpYiXoRolFEC9CnUnIq2QWBTqogV9FItdiq9iriILfZKvZr2ijQ89mqL2ikai5rcjs3ulpB0JvcWtYbrCy4X6zC1lTVOLy3VvY0th3R3jLmjkDe+izGIvJm7GOwsDrvbQFxI5kZgAOt1HhnigJjHvBjpHuNibAFxLnddFz3yflpaY9NQn9GdIcwgqyZBewIa7Xvym/0Ki0ddiFDIGGYBvJszw+N4193Mcw2O1itqgqKateyaF/ZzsvuBd3IhzCfbGvIg67r1i2Cuc4y9k4ydnkzx5C2x0JDCc+xIt4784nl701uN121TEat9dL2j2huoI3IFmtboDYgezfX8SuYhwvdn+I1u27dv4gdldfhDm6AlruhFvoVkYIqke65ru4/3W+2Ucux3hcQgPGa4fZzBdpI1Nw+xtyG3VYanwOKWB7jL2czBfK7Vsmu99wbX68l1zGMOfI2xiDT4BzflbVv62WiY1wXObkRk22y6/UKlum81lO3UvRhxnCcPgiqJwZo2lhLjvlc7I3NzIZkGutrbroNLUskF43NcP3SCvlrD+FalhzNDgDvfTzC2LCsRqYSC1zwQe9Xl2xyw0+ig1VyLn+CekJ4jBnbmHPk7z5jxW2YVxVT1AGSQBx+FxDXf3U7U0yoavVlW6KQREQEREBERAREQEREBERBpGF8PWbbtZCHDM73m5idTZzWh4aLnd33KkVlJSUrCXshAd77niSzhfXM8tcde8rZmAWCsyx3Wcxk7hbv25zU1WG5S7Lh9gRf/FnaGtvYnM2Hpytvz5qLPxTRMZlp5aG9iM/rNY1zL/gywE/XzW0cU8FxVED2Na1jy3QtGW5GoBA01XzzDhzoqp9PKCCC4W6OB0/PzVdd6rfHVm5a7FhjXFvaSVTJi5hyAmqfG2+rXDNYk2tyCyFNSyF93viDOQjilJ/3Pk/JYPAqIxwsYd2tAWzUNQPdcrTpnfazNTkftXDf9kTvtvLbRWqmiLRm7S+50gzG3TSbdZaWDNsb+KtRAj2SlRGp1mOwMa67pjY3/wAsAjlsXLWpuJ6VxOV1Tv8A90D4jU6Lc+IcNYRsASNbDzXMcSwIh7rabknnoL5hbl3cyVncrGuMldHwvhV9RE2WK5Y8XGaYDuIIa0/dTI/R/L+Fl++od/0wq16HMQtA6B7tb5mC42tZ402OgNugXSQ1aY9xjl1dNDm4WxENDaapZFrzqJ3NtzAaIhrtrdSqLhzEmAXq2l3M9tKWn+F0R+63QNXmeZrGOe8hrWgklxDWgDq46Ad5VtHL4a9S4LiAcS+uaW8mti1Hi4nXyCnigqWi76wgdezjt9VipeM5KiTscNhzuytc6aXSFgd0ym7z5DpmUt3q1KQ/EKpj57ftntFr/wClByHgLqN/pNxvyyMVLORcVZI6iGK3mN1Q4dVcqw/+ni/mp1DXxzNvE4OHzB8jYhSrKVWGbhtVfWtNugp4gvYw2o51knyhgH3aVlrKoamjbFDCpudXP8mQD/617bhUnOqn8of/AM1kw1Vsp0Me3DX/APaJj8ov6F7bQO/1pf8A4/6FNsqoInqh/wBWT/2f0opaIIhbqvRaqk6r2QoVRJQueekn0fes5aqmFqiKxIH7Vrdf93LwXRpBqrcjdDbofsos2tLqudRs6d6uh3PmF5iNt+iuQj2lEWSoqvkshEbi56LA1D7EKdBWHIBbQ809jH8Q1jGg3Nz0C5biWKAynMdr93muqV+Dh1/wuBtrcgm23ktQruDySbgO6aX+6z+21xyiFgGKFhL4jlewh7ba+7115g6rrMvpJoo6dk0soaXtv2Y9qQHmMvLUHU2vouR4hh4pmXADTtYC1/mOSwVKGuce0hEziRa75Glo10Aa61vEK+MuPtPGZdtx4j9PUz3FtDG2Jn45LPee+x9lv18VpGKcXVVUQKp01QdC1rnnsweREbQB81sUGAxXYRDCy7hmzmV/s/FaxGviur4DwBTvMU8kXuMsxpBAdc5szgdbdAeuyrvl1Ft44NR4G4XrKiltmfShwaC+Jz2XYHA5WkOu67QedtV0ThrgCloheNmeQ6ukk9t5PW52WxNbbQaAL3ZXxwkYZeS1SyqAqotFFLKqIgIiICIiAiIgiWVXOXvKqFqqqt2VbL3ZLINFx+j7OZ1ticw8Ha/e6gxHVbNxbD7jvEfYj7lawGqnqtI81Tbq8z3VZJur3JVqysxL2ED3htr91gziMgNufMHdZoabqJidGJR7QseRG/0VLlYtJGr4rTun97bX9WUamw1rDYD2rWWVfh5bpc79bn6rGYtSZW5SSbi+9/Mc1S53K9tZ1G2+j6gpZ6giR4kewBzWj3CeevxW7tPGy6yAvm/Bqh9PUsljNnNNze1jYA202J2svofCsRbPCyVmz2g+B5g+BuFv4ta6Y+Te0qyqiLZkIiICIiAiIgIiICIiC3ZUIXtFCHiyrZerJZEMRxLSZ6d1t2kEfY/daM1/VdOmizNLTsQR5rm9ZTFkjgeRP0VMovFmyr2ll60KsSaKlWiSzVXhT3UWB+inROUalTtCmw7mefcsFi2GHU25X81t5I+ag1sIIt16qv25E8nNcpZJcDXMLA7aHTZda9F1eTG6MnQAOA6alp87DyHVc4xigAf136brZPRrWOZVtaLZXNIdfnta3mT8kw6yWy7xdfREXUwEREBERAREQEREBERB5aVVeWhe1CFAEsqopSLTeL6S0uYfEB57fktyWE4qpc0Qd+E/f+9vNVy9JjSF4kHVXctt0dGsllqB3JSWlRSLFXY1aIqY2ReZWXXkFXrafy/WiUjWMdg3Numqs8JPLamI6e+wi+mgc2x/XRZjFabQla/gpvVMb+9luNPFZ321np3hECLpYCIiAiIgIiICIiAiIgoqoo1dXsiF3ua2+2YgfdRboSUWuuxWGRxa2Zmb92QX8gVZFS/X/EcLHX2isMvPMfhrPHttC5/x5xC4TNiYfZYQXAfETyPgD91dxDiuWHRrs7uQIB+tlgeI4S9/aHUu1PjzVL9RM5+K32rje0uTUXHQHzXlj1j6GsOUNPL7KQ8kqJltFx0uzxpG/RUjebWd5q05pBWku1LGRjKkMP6/ssdHMOqpU11m2HmrXKRMlqFxJi2RpDNXLF8EU+asjzc3jfrdMRjHvOO6gYZiDoqmN4tZr2m3gb2WPLttMfxfQSLEcNcTw1sQkhOvxMPvMPf1HQ81l12OUREQEREBERAREQEREBQ8Rw2KYWlY147xdTFj8YxOOBgdM9rG3Grjby6/JZ+TXHtOPtrmIcBUrgWiLKTs5l2kfktPxLDq3C/ba7tqcn2gfhvprzb4jRb8zjKjluI6iMkHYnKT4ZrKYRHMyzrOY8EEE3BB3uuLLGfDqxzvy0zhOtp6q5Gkg1LHWzDoR1HeFleIaD2Q7Sx0OlrHvWt8R8CvpXCpoSbMN8u7mAb6fE1ScA4+hqR2NTaKR3s2Jsx5/ddyPcfMrOdeovlN9xBdRkG4VxrrK5KbSujJs5pta+/QjqrpoyVrj/DLKLbJNNdlbqXkBVLHMPtN9k9FedThzLtN/v8AMclpy6U0xbJblXu1UWVpY5eDPfxWa8MTbZt1qdVOQSdd1tshu2xWExHDwdfhsfp3KdbXl0x/DvEUlJOHxHKSf4STyc3mDsfku+cJ8WxV0OZhAe3SRl9WO5+Le9fOVbT3aS3Xc/zVeH+JZaSoEjHEOG9uY7xz8Fthnr2rnhvuPqlFhuFeJWVtOJWWB2c38Lv5HcLMrpcoiIgIiICIiAiIgLA4zwtHVSh9Q3OGCzW3NgNybdSfsFnlCxfGIqaIyTvDGggC595x91rRzceirlJZ2mWy9NarPRhRyt9hpjPVp5+BWpYpwVXUHt0dRIYhe7Rc5el2m4stjPHlQ4n1ajc8HYucRf5AL1LxbiAbd1Gxo/ee8/Zuy83LPwfF1XbjPL6s3/dqdH6SquIATMjlGt/ZLXHy0+i0nimphqHl8MZhzalpIIDjqcpsNNNitr4hqXTOzCnZEdc3ZOJBPXKRofBarVUJOlkxzl9Vvw496RMLx6UOaJSZGgBpJNzb4fJbrBjMsbfZcHNtpmF9PHdaFJg1tdtR9Vl8JqHxGxBcw2BaT00u2+x+6tbN9MbG2Hi6W20f+0/1LH1nE9R8JjHhGF5mozbMz2mHpy7iOSiyQktt+v7pz31VOOu2w4PXNrIzlFpGi72dw3c08x9vqrFTQlpuOSl+iSgcKxzuQY6/fewF10TGuFI5hmZZr+7QH+S3nj5TbO5aunJzKTuqP21WXxnBJISe0afED9BYZzhyN+4rK7laTVQKyjvcjXp4rB4rg4ylw3/NbJJcjTcfVWKidrm7WPMW5Df8lMu0+l70WcXijmLZr9m/Kx37tz7LvkdP4iu/xyBwBaQQRcEbEL5SxJzbuybkEabX3Bt3Gy696JONC9oppzr+zJ682/yXT48visPJj8x1FERbMRERAREQEREFG7a7qJX4RDOWGaNknZuzMztDg11rZgDpfvUxEFA0DZQ8TxaOBt5Dy0aAXOPg0KaoNLg0bJZJbF0kpBc5xzWDQGtawbNaAOXXW6pnLrWKZrfbT8Z4hhfoygkkPJxHZjzFytKqsAnkcXCne25OjWvIA7id13OyLlv0tt3bP8TX/XTj9RxmpP8AbhDeEqg6OieBfcscFcdw7I34dl3NeXRg7gHxCr/R/wAn9Tf04lBDIw6Ajw2+u62HCuHH1A/y2gfiLS3+3kulerN/C3yC9gLTH6b91S+X9RieHuHWUrCG6ud7xtb5DuWXRF1SSTUY27WqmlbI3K9ocD1WnYz6OGvJdA7Kfwn8it2RVywmXtOOVx9OJ4nwdUxamNxAvq0EjzC1+Widlc42bY27wSCdV9D1UGdjmn4mkeYIXF8VpMrXNI2cb+QH81y+TDh3HRhny6rShRAG55cyPtp+rLxh9Y6mqGPadnA+XPRZaSMbG/ytdY2oj3HP+/JZTO7214/D6TwTEhPAyQfE0X8eanLnvojxjPTmInVu352/XJdCXoY3lNuHKauhERWQIiICIiAiIgIiICIiAiIgIiICIiAiIgLn3HOBlr+0aPYfvb4Xd/jqugrxLEHAhwBB3B1CpnhymlscuN2+e6iEgnuWFr5Nf+F0v0kcLGEdrA0lrjqB8J317lzCeEu94m/O2g+i4OHG2V2Y5bm25eiapd661rb29onysfpddzXyhQV0lJO2WncWvad73t1XfuAPSHHiDMrrMqGj2m8ngbuZ+Y5Lr8NmtMPLjd7biiLAY/xrT0pyEmSY7RRe0+/LNyaPFbWye2Mm2fVmesYz33Nb0uQCfAc1qDcYq5tZD2LTsyIZn9wfIdv4QPFZPC8OJN9tdebj4uOpPiSsvuy3UX4XW6yZxuLq7/ypf6UUtlO0DQDyVFp2p0uoiKyBERAREQEREBERAREQEREBERBYrqNssbo36tcCCuC8ScPOpp3xuGgJIO12n3SCvoFYXifhiOsjyu9l49x9tR3HqFh5vHcpvH218WfG9+nzLWtOew1HS2nyWSwTiR1FKxwiBLHXDjmDh5EXHcs7xVgTYAS3VzZXMNuo/wCFa4WwRtZMQ+5a1lza29wALjxWHLjN10dZM7iHpFmrLNjqTExw9prYzG8df8XXT5hT+HX0cO0jc53Lr3cf/G4aqRSej2mBGZjiLm5zO06DQ/rRZGb0b0ktwwPjOXdjuZ0bcHfY+ap9z7iOMxZ2nY0tDgQ4HaxFiOt+Y1Ww0jLNFhZcxwjg6soJM0B7aIuuRc2cB1jOt+hBPguo077saSC0kDQ7juK28E7ZeVcREXWwEREBERAREQEREBERAREQEREBERAWK4jx9lJFmeRmccrG/icf+kbk9PksquYcT4a6pE1XLmLGMlbC3WzfgDieurj4+Cy8ufGdNPHjMr21Hh+hkxCpqnPuA+MuA2Bc42iv32Dte9QuDat1LXiN92guLHgG2+3hY28l1H0f4CYqVpaAS+5cToRyFiN9OSxPpF4IOYVcDRmb/mjuA9/w016b9Vy6tx26eU5abVBA4OADXDXXM6526XPndZ2ClAGyw/Bcna0kUxcHZ2CxBBFhcb/T5LYFv4vHJN1z+TLd0oAqoi6GQiIgIiICIiAiIgIiICIiAiIgIiICIiAsFXYEWYbJTU+ruwkbHm1u8hxbcnmXHcrOoo0IeDUXY08UZNyyNjSbWu4NAcbcrm6lkX3VUUiNh2HRwRiKFoYxt8rRs27i4gdBcnTkpKIgIiICIiD/2Q=="/>
          <p:cNvSpPr>
            <a:spLocks noChangeAspect="1" noChangeArrowheads="1"/>
          </p:cNvSpPr>
          <p:nvPr/>
        </p:nvSpPr>
        <p:spPr bwMode="auto">
          <a:xfrm>
            <a:off x="77788" y="-809625"/>
            <a:ext cx="1247775" cy="1619250"/>
          </a:xfrm>
          <a:prstGeom prst="rect">
            <a:avLst/>
          </a:prstGeom>
          <a:noFill/>
          <a:ln w="9525">
            <a:noFill/>
            <a:miter lim="800000"/>
            <a:headEnd/>
            <a:tailEnd/>
          </a:ln>
        </p:spPr>
        <p:txBody>
          <a:bodyPr/>
          <a:lstStyle/>
          <a:p>
            <a:endParaRPr lang="en-US" dirty="0"/>
          </a:p>
        </p:txBody>
      </p:sp>
      <p:pic>
        <p:nvPicPr>
          <p:cNvPr id="8214" name="Picture 45" descr="http://wild-facts.com/wp-content/uploads/2010/05/African-Clawed-Frog.jpg"/>
          <p:cNvPicPr>
            <a:picLocks noChangeAspect="1" noChangeArrowheads="1"/>
          </p:cNvPicPr>
          <p:nvPr/>
        </p:nvPicPr>
        <p:blipFill>
          <a:blip r:embed="rId8"/>
          <a:srcRect/>
          <a:stretch>
            <a:fillRect/>
          </a:stretch>
        </p:blipFill>
        <p:spPr bwMode="auto">
          <a:xfrm>
            <a:off x="7162800" y="1371600"/>
            <a:ext cx="1674813" cy="2185988"/>
          </a:xfrm>
          <a:prstGeom prst="rect">
            <a:avLst/>
          </a:prstGeom>
          <a:noFill/>
          <a:ln w="9525">
            <a:noFill/>
            <a:miter lim="800000"/>
            <a:headEnd/>
            <a:tailEnd/>
          </a:ln>
        </p:spPr>
      </p:pic>
      <p:sp>
        <p:nvSpPr>
          <p:cNvPr id="24" name="Line 5"/>
          <p:cNvSpPr>
            <a:spLocks noChangeShapeType="1"/>
          </p:cNvSpPr>
          <p:nvPr/>
        </p:nvSpPr>
        <p:spPr bwMode="auto">
          <a:xfrm>
            <a:off x="2649538" y="1031875"/>
            <a:ext cx="6186487" cy="0"/>
          </a:xfrm>
          <a:prstGeom prst="line">
            <a:avLst/>
          </a:prstGeom>
          <a:noFill/>
          <a:ln w="19050">
            <a:solidFill>
              <a:srgbClr val="003E77"/>
            </a:solidFill>
            <a:round/>
            <a:headEnd/>
            <a:tailEnd/>
          </a:ln>
        </p:spPr>
        <p:txBody>
          <a:bodyPr wrap="none" anchor="ctr"/>
          <a:lstStyle/>
          <a:p>
            <a:endParaRPr lang="en-US" dirty="0">
              <a:solidFill>
                <a:prstClr val="black"/>
              </a:solidFill>
              <a:ea typeface="+mn-ea"/>
              <a:cs typeface="Arial" pitchFamily="34" charset="0"/>
            </a:endParaRPr>
          </a:p>
        </p:txBody>
      </p:sp>
    </p:spTree>
    <p:extLst>
      <p:ext uri="{BB962C8B-B14F-4D97-AF65-F5344CB8AC3E}">
        <p14:creationId xmlns:p14="http://schemas.microsoft.com/office/powerpoint/2010/main" val="2722919351"/>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ERTemplatesimple">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Bartlett, Doreen (NIH/OD) [E]</DisplayName>
        <AccountId>4968</AccountId>
        <AccountType/>
      </UserInfo>
    </Assigned_x0020_To0>
    <username xmlns="e64061a7-bc73-4e36-8b6e-74220a960d58">bartletd</username>
  </documentManagement>
</p:properties>
</file>

<file path=customXml/itemProps1.xml><?xml version="1.0" encoding="utf-8"?>
<ds:datastoreItem xmlns:ds="http://schemas.openxmlformats.org/officeDocument/2006/customXml" ds:itemID="{E9FFA695-A21F-47B0-B74F-33AF5F9F9576}"/>
</file>

<file path=customXml/itemProps2.xml><?xml version="1.0" encoding="utf-8"?>
<ds:datastoreItem xmlns:ds="http://schemas.openxmlformats.org/officeDocument/2006/customXml" ds:itemID="{C34CA2FE-D6CC-409A-A8FA-02B476385672}"/>
</file>

<file path=customXml/itemProps3.xml><?xml version="1.0" encoding="utf-8"?>
<ds:datastoreItem xmlns:ds="http://schemas.openxmlformats.org/officeDocument/2006/customXml" ds:itemID="{9DA40993-C417-47D3-8D4D-F4A1435FC495}"/>
</file>

<file path=docProps/app.xml><?xml version="1.0" encoding="utf-8"?>
<Properties xmlns="http://schemas.openxmlformats.org/officeDocument/2006/extended-properties" xmlns:vt="http://schemas.openxmlformats.org/officeDocument/2006/docPropsVTypes">
  <Template/>
  <TotalTime>9183</TotalTime>
  <Words>2924</Words>
  <Application>Microsoft Office PowerPoint</Application>
  <PresentationFormat>On-screen Show (4:3)</PresentationFormat>
  <Paragraphs>605</Paragraphs>
  <Slides>73</Slides>
  <Notes>73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1_OERTemplatesimple</vt:lpstr>
      <vt:lpstr>Photo Editor Photo</vt:lpstr>
      <vt:lpstr>NIH Regional Seminar on Program Funding and Grants Administration</vt:lpstr>
      <vt:lpstr>PowerPoint Presentation</vt:lpstr>
      <vt:lpstr> OLAW Responsibilities</vt:lpstr>
      <vt:lpstr>OLAW Educational Programs</vt:lpstr>
      <vt:lpstr>Authorizing Legislation  Public Law 99-158 (11/20/85)  Health Research Extension Act </vt:lpstr>
      <vt:lpstr>OLAW’s Philosophy</vt:lpstr>
      <vt:lpstr>Key Elements of the PHS Policy</vt:lpstr>
      <vt:lpstr>PHS Policy Applicability</vt:lpstr>
      <vt:lpstr>PHS Policy</vt:lpstr>
      <vt:lpstr>PHS Policy Standards for Animal Care &amp; Use</vt:lpstr>
      <vt:lpstr>Animal Welfare Assurance</vt:lpstr>
      <vt:lpstr>Animal Welfare Assurance</vt:lpstr>
      <vt:lpstr>Types of Animal Welfare Assurances</vt:lpstr>
      <vt:lpstr>Domestic Animal Welfare Assurance</vt:lpstr>
      <vt:lpstr> Domestic Animal Welfare Assurance</vt:lpstr>
      <vt:lpstr>IACUC Responsibilities</vt:lpstr>
      <vt:lpstr>Reporting Requirements</vt:lpstr>
      <vt:lpstr>Inter-institutional Assurance</vt:lpstr>
      <vt:lpstr>Foreign Animal Welfare Assurance</vt:lpstr>
      <vt:lpstr>Consortium Agreements: Sub-awards</vt:lpstr>
      <vt:lpstr>Which Study Should Be Checked “Yes”  for Vertebrate Animal?</vt:lpstr>
      <vt:lpstr>PowerPoint Presentation</vt:lpstr>
      <vt:lpstr>NIH Grants Policy Requirements</vt:lpstr>
      <vt:lpstr>Grant Applicant to Address Vertebrate Animal Use (electronic submission)</vt:lpstr>
      <vt:lpstr>PowerPoint Presentation</vt:lpstr>
      <vt:lpstr>PowerPoint Presentation</vt:lpstr>
      <vt:lpstr>PowerPoint Presentation</vt:lpstr>
      <vt:lpstr>PowerPoint Presentation</vt:lpstr>
      <vt:lpstr>Grant Applicant to Address Vertebrate Animal Section (Five Points)</vt:lpstr>
      <vt:lpstr> VAS Worksheet Purpose</vt:lpstr>
      <vt:lpstr>VAS Review by OLAW</vt:lpstr>
      <vt:lpstr>Funding Component (IC) and Peer Review Responsibilities</vt:lpstr>
      <vt:lpstr>NIH Regional Seminar on Program  Funding and Grants Administration</vt:lpstr>
      <vt:lpstr>Enforced Self-regulation</vt:lpstr>
      <vt:lpstr>PHS Policy IV.F.3.</vt:lpstr>
      <vt:lpstr>Health Research Extension Act</vt:lpstr>
      <vt:lpstr>OLAW’s Authority</vt:lpstr>
      <vt:lpstr>IACUC Authority</vt:lpstr>
      <vt:lpstr>Institutional Accountability</vt:lpstr>
      <vt:lpstr>Institutional Official</vt:lpstr>
      <vt:lpstr>Principal Investigator</vt:lpstr>
      <vt:lpstr>Language from face page of 398/SF 424</vt:lpstr>
      <vt:lpstr>PowerPoint Presentation</vt:lpstr>
      <vt:lpstr>PowerPoint Presentation</vt:lpstr>
      <vt:lpstr>PowerPoint Presentation</vt:lpstr>
      <vt:lpstr>Reportable Issues Data Analysis </vt:lpstr>
      <vt:lpstr>Reportable Issues by Institution Type</vt:lpstr>
      <vt:lpstr>PowerPoint Presentation</vt:lpstr>
      <vt:lpstr>Types of Reportable Issues (continued)</vt:lpstr>
      <vt:lpstr>Types of Reportable Issues (continued)</vt:lpstr>
      <vt:lpstr>Types of Reportable Issues (continued)</vt:lpstr>
      <vt:lpstr>Types of Reportable Issues (continued)</vt:lpstr>
      <vt:lpstr>Types of Animals Involved</vt:lpstr>
      <vt:lpstr>Individual Responsible for  Reportable Issue</vt:lpstr>
      <vt:lpstr>Institutional Corrective Action</vt:lpstr>
      <vt:lpstr>Institutional Reporting Guidance</vt:lpstr>
      <vt:lpstr>Contact OLAW for Advice or Help</vt:lpstr>
      <vt:lpstr>Reporting is a Cooperative Process</vt:lpstr>
      <vt:lpstr>Implications of Reportable Issues</vt:lpstr>
      <vt:lpstr>Other Possible Ramifications</vt:lpstr>
      <vt:lpstr>NIH-supported research is a partnership </vt:lpstr>
      <vt:lpstr>Guidance to Grantees</vt:lpstr>
      <vt:lpstr>Workshops and Conferences - 2014</vt:lpstr>
      <vt:lpstr>Online Seminars and Podcast</vt:lpstr>
      <vt:lpstr>  SCENARIO 1: What Would You Do ? </vt:lpstr>
      <vt:lpstr>  SCENARIO 1: Outcomes</vt:lpstr>
      <vt:lpstr>  SCENARIO 2: What Would You Do ? </vt:lpstr>
      <vt:lpstr>  SCENARIO 2: Outcomes</vt:lpstr>
      <vt:lpstr>  SCENARIO 3: What Would You Do ??   </vt:lpstr>
      <vt:lpstr>  SCENARIO 3: Outcomes</vt:lpstr>
      <vt:lpstr>OLAW Educational Outreach</vt:lpstr>
      <vt:lpstr>Contacting OLAW</vt:lpstr>
      <vt:lpstr>Questions? Please Ask!</vt:lpstr>
    </vt:vector>
  </TitlesOfParts>
  <Company>Susan Silk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Involving Animals!  Office of Laboratory Welfare (OLAW) 2014</dc:title>
  <dc:creator>Susan Silk</dc:creator>
  <cp:lastModifiedBy>Bartlett, Doreen (NIH/OD) [E]</cp:lastModifiedBy>
  <cp:revision>315</cp:revision>
  <cp:lastPrinted>2014-05-07T12:48:35Z</cp:lastPrinted>
  <dcterms:created xsi:type="dcterms:W3CDTF">2010-03-16T13:25:05Z</dcterms:created>
  <dcterms:modified xsi:type="dcterms:W3CDTF">2014-05-07T12:57:05Z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ies>
</file>