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5"/>
  </p:sldMasterIdLst>
  <p:notesMasterIdLst>
    <p:notesMasterId r:id="rId46"/>
  </p:notesMasterIdLst>
  <p:handoutMasterIdLst>
    <p:handoutMasterId r:id="rId47"/>
  </p:handoutMasterIdLst>
  <p:sldIdLst>
    <p:sldId id="256" r:id="rId6"/>
    <p:sldId id="357" r:id="rId7"/>
    <p:sldId id="320" r:id="rId8"/>
    <p:sldId id="322" r:id="rId9"/>
    <p:sldId id="339" r:id="rId10"/>
    <p:sldId id="340" r:id="rId11"/>
    <p:sldId id="352" r:id="rId12"/>
    <p:sldId id="342" r:id="rId13"/>
    <p:sldId id="323" r:id="rId14"/>
    <p:sldId id="324" r:id="rId15"/>
    <p:sldId id="330" r:id="rId16"/>
    <p:sldId id="355" r:id="rId17"/>
    <p:sldId id="354" r:id="rId18"/>
    <p:sldId id="356" r:id="rId19"/>
    <p:sldId id="332" r:id="rId20"/>
    <p:sldId id="333" r:id="rId21"/>
    <p:sldId id="334" r:id="rId22"/>
    <p:sldId id="335" r:id="rId23"/>
    <p:sldId id="358" r:id="rId24"/>
    <p:sldId id="359" r:id="rId25"/>
    <p:sldId id="336" r:id="rId26"/>
    <p:sldId id="337" r:id="rId27"/>
    <p:sldId id="353" r:id="rId28"/>
    <p:sldId id="318" r:id="rId29"/>
    <p:sldId id="361" r:id="rId30"/>
    <p:sldId id="362" r:id="rId31"/>
    <p:sldId id="363" r:id="rId32"/>
    <p:sldId id="364" r:id="rId33"/>
    <p:sldId id="365" r:id="rId34"/>
    <p:sldId id="341" r:id="rId35"/>
    <p:sldId id="338" r:id="rId36"/>
    <p:sldId id="351" r:id="rId37"/>
    <p:sldId id="343" r:id="rId38"/>
    <p:sldId id="344" r:id="rId39"/>
    <p:sldId id="346" r:id="rId40"/>
    <p:sldId id="345" r:id="rId41"/>
    <p:sldId id="347" r:id="rId42"/>
    <p:sldId id="348" r:id="rId43"/>
    <p:sldId id="349" r:id="rId44"/>
    <p:sldId id="35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00FF00"/>
    <a:srgbClr val="FF0066"/>
    <a:srgbClr val="295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51" autoAdjust="0"/>
  </p:normalViewPr>
  <p:slideViewPr>
    <p:cSldViewPr>
      <p:cViewPr varScale="1">
        <p:scale>
          <a:sx n="63" d="100"/>
          <a:sy n="63" d="100"/>
        </p:scale>
        <p:origin x="-690" y="-108"/>
      </p:cViewPr>
      <p:guideLst>
        <p:guide orient="horz" pos="2160"/>
        <p:guide pos="2880"/>
      </p:guideLst>
    </p:cSldViewPr>
  </p:slideViewPr>
  <p:outlineViewPr>
    <p:cViewPr>
      <p:scale>
        <a:sx n="33" d="100"/>
        <a:sy n="33" d="100"/>
      </p:scale>
      <p:origin x="0" y="17952"/>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58" d="100"/>
          <a:sy n="58" d="100"/>
        </p:scale>
        <p:origin x="-253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77038B-2DEF-104E-B272-8BC25BD16837}" type="datetimeFigureOut">
              <a:rPr lang="en-US" smtClean="0"/>
              <a:t>5/1/2014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9BE0C0-C9A7-AD45-A4CC-428B2B407F1B}" type="slidenum">
              <a:rPr lang="en-US" smtClean="0"/>
              <a:t>‹#›</a:t>
            </a:fld>
            <a:endParaRPr lang="en-US"/>
          </a:p>
        </p:txBody>
      </p:sp>
    </p:spTree>
    <p:extLst>
      <p:ext uri="{BB962C8B-B14F-4D97-AF65-F5344CB8AC3E}">
        <p14:creationId xmlns:p14="http://schemas.microsoft.com/office/powerpoint/2010/main" val="220567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074F79-D502-4986-A2C5-63777AA721F6}" type="datetimeFigureOut">
              <a:rPr lang="en-US"/>
              <a:pPr>
                <a:defRPr/>
              </a:pPr>
              <a:t>5/1/2014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4EE1C9D-AFBB-4D7F-A93A-A4F73725C005}" type="slidenum">
              <a:rPr lang="en-US"/>
              <a:pPr>
                <a:defRPr/>
              </a:pPr>
              <a:t>‹#›</a:t>
            </a:fld>
            <a:endParaRPr lang="en-US"/>
          </a:p>
        </p:txBody>
      </p:sp>
    </p:spTree>
    <p:extLst>
      <p:ext uri="{BB962C8B-B14F-4D97-AF65-F5344CB8AC3E}">
        <p14:creationId xmlns:p14="http://schemas.microsoft.com/office/powerpoint/2010/main" val="1715228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1</a:t>
            </a:fld>
            <a:endParaRPr lang="en-US"/>
          </a:p>
        </p:txBody>
      </p:sp>
    </p:spTree>
    <p:extLst>
      <p:ext uri="{BB962C8B-B14F-4D97-AF65-F5344CB8AC3E}">
        <p14:creationId xmlns:p14="http://schemas.microsoft.com/office/powerpoint/2010/main" val="369392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Rot="1" noChangeAspect="1" noChangeArrowheads="1" noTextEdit="1"/>
          </p:cNvSpPr>
          <p:nvPr>
            <p:ph type="sldImg"/>
          </p:nvPr>
        </p:nvSpPr>
        <p:spPr>
          <a:xfrm>
            <a:off x="1143000" y="685800"/>
            <a:ext cx="4573588" cy="3430588"/>
          </a:xfrm>
          <a:ln/>
        </p:spPr>
      </p:sp>
      <p:sp>
        <p:nvSpPr>
          <p:cNvPr id="97284" name="Rectangle 3"/>
          <p:cNvSpPr>
            <a:spLocks noGrp="1" noChangeArrowheads="1"/>
          </p:cNvSpPr>
          <p:nvPr>
            <p:ph type="body" idx="1"/>
          </p:nvPr>
        </p:nvSpPr>
        <p:spPr>
          <a:xfrm>
            <a:off x="914400" y="4344025"/>
            <a:ext cx="50292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You’ve heard this in other presentations. I want you to hear this again and again. Contact a program official.</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xfrm>
            <a:off x="1146175" y="685800"/>
            <a:ext cx="4570413" cy="3427413"/>
          </a:xfrm>
          <a:ln/>
        </p:spPr>
      </p:sp>
      <p:sp>
        <p:nvSpPr>
          <p:cNvPr id="43012" name="Rectangle 3"/>
          <p:cNvSpPr>
            <a:spLocks noGrp="1" noChangeArrowheads="1"/>
          </p:cNvSpPr>
          <p:nvPr>
            <p:ph type="body" idx="1"/>
          </p:nvPr>
        </p:nvSpPr>
        <p:spPr>
          <a:xfrm>
            <a:off x="912814" y="4340902"/>
            <a:ext cx="5032375" cy="4117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RPGs are appropriate for any stage of your independent research career.</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the leader of the project. You must show that you can be the leader of the project.</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14</a:t>
            </a:fld>
            <a:endParaRPr lang="en-US"/>
          </a:p>
        </p:txBody>
      </p:sp>
    </p:spTree>
    <p:extLst>
      <p:ext uri="{BB962C8B-B14F-4D97-AF65-F5344CB8AC3E}">
        <p14:creationId xmlns:p14="http://schemas.microsoft.com/office/powerpoint/2010/main" val="391380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big</a:t>
            </a:r>
            <a:r>
              <a:rPr lang="en-US" baseline="0" dirty="0" smtClean="0"/>
              <a:t> mistake made by many is treating a K [K01] award as a RPG [R01] grant. You can see the difference between the review criteria used to evaluate F, K, and R mechanisms. If you desire a RPG, then apply for a RPG.</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18</a:t>
            </a:fld>
            <a:endParaRPr lang="en-US"/>
          </a:p>
        </p:txBody>
      </p:sp>
    </p:spTree>
    <p:extLst>
      <p:ext uri="{BB962C8B-B14F-4D97-AF65-F5344CB8AC3E}">
        <p14:creationId xmlns:p14="http://schemas.microsoft.com/office/powerpoint/2010/main" val="47335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all heard this before. I want you to remember in particular</a:t>
            </a:r>
            <a:r>
              <a:rPr lang="en-US" baseline="0" dirty="0" smtClean="0"/>
              <a:t> Significance and Approach. I’ll discuss this a bit more later in the presentation.</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19</a:t>
            </a:fld>
            <a:endParaRPr lang="en-US"/>
          </a:p>
        </p:txBody>
      </p:sp>
    </p:spTree>
    <p:extLst>
      <p:ext uri="{BB962C8B-B14F-4D97-AF65-F5344CB8AC3E}">
        <p14:creationId xmlns:p14="http://schemas.microsoft.com/office/powerpoint/2010/main" val="195912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criterion scores guide which aspects (enthusiasm) of the grant the reviewers like or have concerns.</a:t>
            </a:r>
          </a:p>
          <a:p>
            <a:r>
              <a:rPr lang="en-US" dirty="0" smtClean="0"/>
              <a:t>The impact score represents their overall rating as compared to all other grants being reviewed.</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20</a:t>
            </a:fld>
            <a:endParaRPr lang="en-US"/>
          </a:p>
        </p:txBody>
      </p:sp>
    </p:spTree>
    <p:extLst>
      <p:ext uri="{BB962C8B-B14F-4D97-AF65-F5344CB8AC3E}">
        <p14:creationId xmlns:p14="http://schemas.microsoft.com/office/powerpoint/2010/main" val="195912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 How many of you are just starting your career? Have you applied for a RPG? Which one? Why?</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21</a:t>
            </a:fld>
            <a:endParaRPr lang="en-US"/>
          </a:p>
        </p:txBody>
      </p:sp>
    </p:spTree>
    <p:extLst>
      <p:ext uri="{BB962C8B-B14F-4D97-AF65-F5344CB8AC3E}">
        <p14:creationId xmlns:p14="http://schemas.microsoft.com/office/powerpoint/2010/main" val="148205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24</a:t>
            </a:fld>
            <a:endParaRPr lang="en-US"/>
          </a:p>
        </p:txBody>
      </p:sp>
    </p:spTree>
    <p:extLst>
      <p:ext uri="{BB962C8B-B14F-4D97-AF65-F5344CB8AC3E}">
        <p14:creationId xmlns:p14="http://schemas.microsoft.com/office/powerpoint/2010/main" val="334394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for examples of their scientific goals? Critique and focus </a:t>
            </a:r>
            <a:r>
              <a:rPr lang="en-US" dirty="0" smtClean="0"/>
              <a:t>their ideas in terms of </a:t>
            </a:r>
            <a:r>
              <a:rPr lang="en-US" smtClean="0"/>
              <a:t>a grant as </a:t>
            </a:r>
            <a:r>
              <a:rPr lang="en-US" dirty="0" smtClean="0"/>
              <a:t>necessary.</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25</a:t>
            </a:fld>
            <a:endParaRPr lang="en-US"/>
          </a:p>
        </p:txBody>
      </p:sp>
    </p:spTree>
    <p:extLst>
      <p:ext uri="{BB962C8B-B14F-4D97-AF65-F5344CB8AC3E}">
        <p14:creationId xmlns:p14="http://schemas.microsoft.com/office/powerpoint/2010/main" val="356557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33</a:t>
            </a:fld>
            <a:endParaRPr lang="en-US"/>
          </a:p>
        </p:txBody>
      </p:sp>
    </p:spTree>
    <p:extLst>
      <p:ext uri="{BB962C8B-B14F-4D97-AF65-F5344CB8AC3E}">
        <p14:creationId xmlns:p14="http://schemas.microsoft.com/office/powerpoint/2010/main" val="37823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2</a:t>
            </a:fld>
            <a:endParaRPr lang="en-US"/>
          </a:p>
        </p:txBody>
      </p:sp>
    </p:spTree>
    <p:extLst>
      <p:ext uri="{BB962C8B-B14F-4D97-AF65-F5344CB8AC3E}">
        <p14:creationId xmlns:p14="http://schemas.microsoft.com/office/powerpoint/2010/main" val="348195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34</a:t>
            </a:fld>
            <a:endParaRPr lang="en-US"/>
          </a:p>
        </p:txBody>
      </p:sp>
    </p:spTree>
    <p:extLst>
      <p:ext uri="{BB962C8B-B14F-4D97-AF65-F5344CB8AC3E}">
        <p14:creationId xmlns:p14="http://schemas.microsoft.com/office/powerpoint/2010/main" val="340134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35</a:t>
            </a:fld>
            <a:endParaRPr lang="en-US"/>
          </a:p>
        </p:txBody>
      </p:sp>
    </p:spTree>
    <p:extLst>
      <p:ext uri="{BB962C8B-B14F-4D97-AF65-F5344CB8AC3E}">
        <p14:creationId xmlns:p14="http://schemas.microsoft.com/office/powerpoint/2010/main" val="106867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36</a:t>
            </a:fld>
            <a:endParaRPr lang="en-US"/>
          </a:p>
        </p:txBody>
      </p:sp>
    </p:spTree>
    <p:extLst>
      <p:ext uri="{BB962C8B-B14F-4D97-AF65-F5344CB8AC3E}">
        <p14:creationId xmlns:p14="http://schemas.microsoft.com/office/powerpoint/2010/main" val="207010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37</a:t>
            </a:fld>
            <a:endParaRPr lang="en-US"/>
          </a:p>
        </p:txBody>
      </p:sp>
    </p:spTree>
    <p:extLst>
      <p:ext uri="{BB962C8B-B14F-4D97-AF65-F5344CB8AC3E}">
        <p14:creationId xmlns:p14="http://schemas.microsoft.com/office/powerpoint/2010/main" val="156187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38</a:t>
            </a:fld>
            <a:endParaRPr lang="en-US"/>
          </a:p>
        </p:txBody>
      </p:sp>
    </p:spTree>
    <p:extLst>
      <p:ext uri="{BB962C8B-B14F-4D97-AF65-F5344CB8AC3E}">
        <p14:creationId xmlns:p14="http://schemas.microsoft.com/office/powerpoint/2010/main" val="119010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39</a:t>
            </a:fld>
            <a:endParaRPr lang="en-US"/>
          </a:p>
        </p:txBody>
      </p:sp>
    </p:spTree>
    <p:extLst>
      <p:ext uri="{BB962C8B-B14F-4D97-AF65-F5344CB8AC3E}">
        <p14:creationId xmlns:p14="http://schemas.microsoft.com/office/powerpoint/2010/main" val="59620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40</a:t>
            </a:fld>
            <a:endParaRPr lang="en-US"/>
          </a:p>
        </p:txBody>
      </p:sp>
    </p:spTree>
    <p:extLst>
      <p:ext uri="{BB962C8B-B14F-4D97-AF65-F5344CB8AC3E}">
        <p14:creationId xmlns:p14="http://schemas.microsoft.com/office/powerpoint/2010/main" val="405863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heard of these grant mechanisms? Should be most everyone in the room.</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4</a:t>
            </a:fld>
            <a:endParaRPr lang="en-US"/>
          </a:p>
        </p:txBody>
      </p:sp>
    </p:spTree>
    <p:extLst>
      <p:ext uri="{BB962C8B-B14F-4D97-AF65-F5344CB8AC3E}">
        <p14:creationId xmlns:p14="http://schemas.microsoft.com/office/powerpoint/2010/main" val="178980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several additional parent RPG mechanisms. </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5</a:t>
            </a:fld>
            <a:endParaRPr lang="en-US"/>
          </a:p>
        </p:txBody>
      </p:sp>
    </p:spTree>
    <p:extLst>
      <p:ext uri="{BB962C8B-B14F-4D97-AF65-F5344CB8AC3E}">
        <p14:creationId xmlns:p14="http://schemas.microsoft.com/office/powerpoint/2010/main" val="345886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several</a:t>
            </a:r>
            <a:r>
              <a:rPr lang="en-US" baseline="0" dirty="0" smtClean="0"/>
              <a:t> additional research grants that might be supported by some NIH ICs.</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6</a:t>
            </a:fld>
            <a:endParaRPr lang="en-US"/>
          </a:p>
        </p:txBody>
      </p:sp>
    </p:spTree>
    <p:extLst>
      <p:ext uri="{BB962C8B-B14F-4D97-AF65-F5344CB8AC3E}">
        <p14:creationId xmlns:p14="http://schemas.microsoft.com/office/powerpoint/2010/main" val="362938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also mention some complex research grant mechanisms.</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7</a:t>
            </a:fld>
            <a:endParaRPr lang="en-US"/>
          </a:p>
        </p:txBody>
      </p:sp>
    </p:spTree>
    <p:extLst>
      <p:ext uri="{BB962C8B-B14F-4D97-AF65-F5344CB8AC3E}">
        <p14:creationId xmlns:p14="http://schemas.microsoft.com/office/powerpoint/2010/main" val="28439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a:t>
            </a:r>
            <a:r>
              <a:rPr lang="en-US" dirty="0" smtClean="0"/>
              <a:t>focus of this presentation is on these grants</a:t>
            </a:r>
            <a:r>
              <a:rPr lang="en-US" dirty="0" smtClean="0"/>
              <a:t>. </a:t>
            </a:r>
          </a:p>
          <a:p>
            <a:endParaRPr lang="en-US" dirty="0" smtClean="0"/>
          </a:p>
          <a:p>
            <a:r>
              <a:rPr lang="en-US" dirty="0" smtClean="0"/>
              <a:t>We can discuss the other grants at the end of the presentation if you are interested.</a:t>
            </a:r>
            <a:endParaRPr lang="en-US" dirty="0"/>
          </a:p>
        </p:txBody>
      </p:sp>
      <p:sp>
        <p:nvSpPr>
          <p:cNvPr id="4" name="Slide Number Placeholder 3"/>
          <p:cNvSpPr>
            <a:spLocks noGrp="1"/>
          </p:cNvSpPr>
          <p:nvPr>
            <p:ph type="sldNum" sz="quarter" idx="10"/>
          </p:nvPr>
        </p:nvSpPr>
        <p:spPr/>
        <p:txBody>
          <a:bodyPr/>
          <a:lstStyle/>
          <a:p>
            <a:pPr>
              <a:defRPr/>
            </a:pPr>
            <a:fld id="{34EE1C9D-AFBB-4D7F-A93A-A4F73725C005}" type="slidenum">
              <a:rPr lang="en-US" smtClean="0"/>
              <a:pPr>
                <a:defRPr/>
              </a:pPr>
              <a:t>8</a:t>
            </a:fld>
            <a:endParaRPr lang="en-US"/>
          </a:p>
        </p:txBody>
      </p:sp>
    </p:spTree>
    <p:extLst>
      <p:ext uri="{BB962C8B-B14F-4D97-AF65-F5344CB8AC3E}">
        <p14:creationId xmlns:p14="http://schemas.microsoft.com/office/powerpoint/2010/main" val="39132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D3619EC-BF7B-4517-8276-D46F294A9A30}" type="datetimeFigureOut">
              <a:rPr lang="en-US" smtClean="0"/>
              <a:pPr>
                <a:defRPr/>
              </a:pPr>
              <a:t>5/1/2014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72856E7-86F9-4E8C-AAA8-26EED5340BF5}" type="datetimeFigureOut">
              <a:rPr lang="en-US" smtClean="0"/>
              <a:pPr>
                <a:defRPr/>
              </a:pPr>
              <a:t>5/1/2014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85959E-7C61-4BFE-93C2-38FEAAA5FA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FDD6A5-BE6C-49B8-81A3-5F87FD5A2C26}" type="datetimeFigureOut">
              <a:rPr lang="en-US" smtClean="0"/>
              <a:pPr>
                <a:defRPr/>
              </a:pPr>
              <a:t>5/1/2014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D1F1B-23D1-419E-9405-EF4809D5B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DC4DE30-BA9E-498F-BEA8-AE94B205BF41}" type="datetimeFigureOut">
              <a:rPr lang="en-US" smtClean="0"/>
              <a:pPr>
                <a:defRPr/>
              </a:pPr>
              <a:t>5/1/2014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F5DCC5-25C1-4691-B407-EE8636D070AD}"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3943665-E380-4454-8741-3B982405E648}" type="datetimeFigureOut">
              <a:rPr lang="en-US" smtClean="0"/>
              <a:pPr>
                <a:defRPr/>
              </a:pPr>
              <a:t>5/1/2014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7FBE37-2D03-4B3A-BE4C-6123C239CDF8}"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9D8C1718-4215-4693-889F-D259981B3488}" type="datetimeFigureOut">
              <a:rPr lang="en-US" smtClean="0"/>
              <a:pPr>
                <a:defRPr/>
              </a:pPr>
              <a:t>5/1/2014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E25499-C9CA-4C68-9976-DE83C32D717E}"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097B096-B407-4992-AB9A-60A2C0B880E0}" type="datetimeFigureOut">
              <a:rPr lang="en-US" smtClean="0"/>
              <a:pPr>
                <a:defRPr/>
              </a:pPr>
              <a:t>5/1/2014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42F500-28D2-477E-86CB-E6A3C5967BC3}"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9F2C092-4E8D-46E7-8764-CA3B53CD56D9}" type="datetimeFigureOut">
              <a:rPr lang="en-US" smtClean="0"/>
              <a:pPr>
                <a:defRPr/>
              </a:pPr>
              <a:t>5/1/2014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358BEA-614D-4E5C-B42F-E53BB079290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71ECD4-4A29-4175-B969-3636117BB678}" type="datetimeFigureOut">
              <a:rPr lang="en-US" smtClean="0"/>
              <a:pPr>
                <a:defRPr/>
              </a:pPr>
              <a:t>5/1/2014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6E0D6F0-F26B-4668-B17C-C12998DDFF6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D0CA01B-42EA-4DF3-B8B3-C1D808E3F4CB}" type="datetimeFigureOut">
              <a:rPr lang="en-US" smtClean="0"/>
              <a:pPr>
                <a:defRPr/>
              </a:pPr>
              <a:t>5/1/2014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C946AD-0BE1-421A-A5AE-31823A449EB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5D91020-AE70-400F-8ACA-1FA28AE3E0AB}" type="datetimeFigureOut">
              <a:rPr lang="en-US" smtClean="0"/>
              <a:pPr>
                <a:defRPr/>
              </a:pPr>
              <a:t>5/1/2014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D4D293-B0F6-4EE2-8A60-D9E3954B0A53}" type="slidenum">
              <a:rPr 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0F8C9D8D-6230-4054-836C-3DC75519310C}" type="datetimeFigureOut">
              <a:rPr lang="en-US" smtClean="0"/>
              <a:pPr>
                <a:defRPr/>
              </a:pPr>
              <a:t>5/1/2014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9096EC08-3107-4BB9-8790-7923FD9B7DB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dtech.sd62.bc.ca/wp-content/blogs.dir/24/files/2012/12/Working-together.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rsorense@mail.nih.gov"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81000"/>
            <a:ext cx="7543800" cy="5638800"/>
          </a:xfrm>
        </p:spPr>
        <p:txBody>
          <a:bodyPr>
            <a:normAutofit/>
          </a:bodyPr>
          <a:lstStyle/>
          <a:p>
            <a:pPr eaLnBrk="1" hangingPunct="1"/>
            <a:r>
              <a:rPr lang="en-US" sz="4800" b="1" dirty="0" smtClean="0">
                <a:solidFill>
                  <a:srgbClr val="2952D0"/>
                </a:solidFill>
              </a:rPr>
              <a:t>Primetime with Program:</a:t>
            </a:r>
            <a:br>
              <a:rPr lang="en-US" sz="4800" b="1" dirty="0" smtClean="0">
                <a:solidFill>
                  <a:srgbClr val="2952D0"/>
                </a:solidFill>
              </a:rPr>
            </a:br>
            <a:r>
              <a:rPr lang="en-US" sz="2000" b="1" dirty="0" smtClean="0">
                <a:solidFill>
                  <a:srgbClr val="2952D0"/>
                </a:solidFill>
              </a:rPr>
              <a:t/>
            </a:r>
            <a:br>
              <a:rPr lang="en-US" sz="2000" b="1" dirty="0" smtClean="0">
                <a:solidFill>
                  <a:srgbClr val="2952D0"/>
                </a:solidFill>
              </a:rPr>
            </a:br>
            <a:r>
              <a:rPr lang="en-US" sz="4800" b="1" dirty="0" smtClean="0">
                <a:solidFill>
                  <a:srgbClr val="00B050"/>
                </a:solidFill>
              </a:rPr>
              <a:t>Research Project Grants </a:t>
            </a:r>
            <a:br>
              <a:rPr lang="en-US" sz="4800" b="1" dirty="0" smtClean="0">
                <a:solidFill>
                  <a:srgbClr val="00B050"/>
                </a:solidFill>
              </a:rPr>
            </a:br>
            <a:r>
              <a:rPr lang="en-US" sz="2400" dirty="0">
                <a:solidFill>
                  <a:srgbClr val="00B050"/>
                </a:solidFill>
              </a:rPr>
              <a:t/>
            </a:r>
            <a:br>
              <a:rPr lang="en-US" sz="2400" dirty="0">
                <a:solidFill>
                  <a:srgbClr val="00B050"/>
                </a:solidFill>
              </a:rPr>
            </a:br>
            <a:r>
              <a:rPr lang="en-US" sz="4800" b="1" dirty="0" smtClean="0">
                <a:solidFill>
                  <a:srgbClr val="00B050"/>
                </a:solidFill>
              </a:rPr>
              <a:t>(RPGs)</a:t>
            </a:r>
          </a:p>
        </p:txBody>
      </p:sp>
      <p:pic>
        <p:nvPicPr>
          <p:cNvPr id="5" name="Picture 2" descr="grant-maze-cartoon"/>
          <p:cNvPicPr>
            <a:picLocks noChangeAspect="1" noChangeArrowheads="1"/>
          </p:cNvPicPr>
          <p:nvPr/>
        </p:nvPicPr>
        <p:blipFill>
          <a:blip r:embed="rId3" cstate="print"/>
          <a:srcRect/>
          <a:stretch>
            <a:fillRect/>
          </a:stretch>
        </p:blipFill>
        <p:spPr bwMode="auto">
          <a:xfrm>
            <a:off x="3812874" y="2590800"/>
            <a:ext cx="3502326"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990600" y="1219200"/>
            <a:ext cx="7391400" cy="2133600"/>
          </a:xfrm>
        </p:spPr>
        <p:txBody>
          <a:bodyPr>
            <a:normAutofit/>
          </a:bodyPr>
          <a:lstStyle/>
          <a:p>
            <a:pPr eaLnBrk="1" hangingPunct="1">
              <a:defRPr/>
            </a:pPr>
            <a:r>
              <a:rPr lang="en-US" b="1" dirty="0" smtClean="0">
                <a:solidFill>
                  <a:srgbClr val="0070C0"/>
                </a:solidFill>
              </a:rPr>
              <a:t>NIH Program Staff</a:t>
            </a:r>
            <a:br>
              <a:rPr lang="en-US" b="1" dirty="0" smtClean="0">
                <a:solidFill>
                  <a:srgbClr val="0070C0"/>
                </a:solidFill>
              </a:rPr>
            </a:br>
            <a:r>
              <a:rPr lang="en-US" sz="4400" i="1" dirty="0" smtClean="0"/>
              <a:t>Your Guide to Scientific Success</a:t>
            </a:r>
            <a:endParaRPr lang="en-US" sz="4400" dirty="0" smtClean="0"/>
          </a:p>
        </p:txBody>
      </p:sp>
      <p:pic>
        <p:nvPicPr>
          <p:cNvPr id="40017" name="Picture 81" descr="http://thumbs.dreamstime.com/z/running-lifeguard-140162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8" r="8604" b="7242"/>
          <a:stretch/>
        </p:blipFill>
        <p:spPr bwMode="auto">
          <a:xfrm>
            <a:off x="3124200" y="3240750"/>
            <a:ext cx="2743200" cy="2855250"/>
          </a:xfrm>
          <a:prstGeom prst="rect">
            <a:avLst/>
          </a:prstGeom>
          <a:noFill/>
          <a:extLst>
            <a:ext uri="{909E8E84-426E-40DD-AFC4-6F175D3DCCD1}">
              <a14:hiddenFill xmlns:a14="http://schemas.microsoft.com/office/drawing/2010/main">
                <a:solidFill>
                  <a:srgbClr val="FFFFFF"/>
                </a:solidFill>
              </a14:hiddenFill>
            </a:ext>
          </a:extLst>
        </p:spPr>
      </p:pic>
      <p:sp>
        <p:nvSpPr>
          <p:cNvPr id="2" name="Dodecagon 1"/>
          <p:cNvSpPr/>
          <p:nvPr/>
        </p:nvSpPr>
        <p:spPr>
          <a:xfrm>
            <a:off x="609600" y="533400"/>
            <a:ext cx="914400" cy="914400"/>
          </a:xfrm>
          <a:prstGeom prst="dodecagon">
            <a:avLst/>
          </a:prstGeom>
          <a:solidFill>
            <a:srgbClr val="FF0000"/>
          </a:solidFill>
          <a:effectLst>
            <a:innerShdw blurRad="63500" dist="50800" dir="18900000">
              <a:srgbClr val="FFFF00">
                <a:alpha val="50000"/>
              </a:srgbClr>
            </a:innerShdw>
          </a:effectLst>
          <a:scene3d>
            <a:camera prst="orthographicFront"/>
            <a:lightRig rig="threePt" dir="t"/>
          </a:scene3d>
          <a:sp3d>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1</a:t>
            </a:r>
            <a:endParaRPr lang="en-US" sz="4400" b="1" dirty="0">
              <a:solidFill>
                <a:srgbClr val="FFFF00"/>
              </a:solidFill>
            </a:endParaRPr>
          </a:p>
        </p:txBody>
      </p:sp>
    </p:spTree>
    <p:extLst>
      <p:ext uri="{BB962C8B-B14F-4D97-AF65-F5344CB8AC3E}">
        <p14:creationId xmlns:p14="http://schemas.microsoft.com/office/powerpoint/2010/main" val="3625444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Grp="1" noChangeArrowheads="1"/>
          </p:cNvSpPr>
          <p:nvPr>
            <p:ph type="title"/>
          </p:nvPr>
        </p:nvSpPr>
        <p:spPr>
          <a:xfrm>
            <a:off x="1066800" y="609600"/>
            <a:ext cx="5791200" cy="838200"/>
          </a:xfrm>
        </p:spPr>
        <p:txBody>
          <a:bodyPr/>
          <a:lstStyle/>
          <a:p>
            <a:pPr algn="ctr" eaLnBrk="1" hangingPunct="1">
              <a:defRPr/>
            </a:pPr>
            <a:r>
              <a:rPr lang="en-US" b="1" dirty="0" smtClean="0"/>
              <a:t>Program Official</a:t>
            </a:r>
            <a:endParaRPr lang="en-US" sz="2800" b="1" i="1" dirty="0" smtClean="0">
              <a:solidFill>
                <a:schemeClr val="bg2"/>
              </a:solidFill>
            </a:endParaRPr>
          </a:p>
        </p:txBody>
      </p:sp>
      <p:sp>
        <p:nvSpPr>
          <p:cNvPr id="1790979" name="Rectangle 3"/>
          <p:cNvSpPr>
            <a:spLocks noGrp="1" noChangeArrowheads="1"/>
          </p:cNvSpPr>
          <p:nvPr>
            <p:ph idx="4294967295"/>
          </p:nvPr>
        </p:nvSpPr>
        <p:spPr>
          <a:xfrm>
            <a:off x="228600" y="2209800"/>
            <a:ext cx="8686800" cy="3581400"/>
          </a:xfrm>
          <a:prstGeom prst="rect">
            <a:avLst/>
          </a:prstGeom>
        </p:spPr>
        <p:txBody>
          <a:bodyPr>
            <a:normAutofit lnSpcReduction="10000"/>
          </a:bodyPr>
          <a:lstStyle/>
          <a:p>
            <a:pPr algn="ctr" eaLnBrk="1" hangingPunct="1">
              <a:lnSpc>
                <a:spcPct val="90000"/>
              </a:lnSpc>
              <a:buFont typeface="Wingdings" panose="05000000000000000000" pitchFamily="2" charset="2"/>
              <a:buChar char="ü"/>
              <a:defRPr/>
            </a:pPr>
            <a:r>
              <a:rPr lang="en-US" sz="3000" i="1" dirty="0">
                <a:solidFill>
                  <a:srgbClr val="0070C0"/>
                </a:solidFill>
              </a:rPr>
              <a:t>An Important Resource </a:t>
            </a:r>
            <a:r>
              <a:rPr lang="en-US" sz="3000" i="1" dirty="0" smtClean="0">
                <a:solidFill>
                  <a:srgbClr val="0070C0"/>
                </a:solidFill>
              </a:rPr>
              <a:t>for Applicants </a:t>
            </a:r>
            <a:r>
              <a:rPr lang="en-US" sz="3000" i="1" dirty="0">
                <a:solidFill>
                  <a:srgbClr val="0070C0"/>
                </a:solidFill>
              </a:rPr>
              <a:t>&amp; </a:t>
            </a:r>
            <a:r>
              <a:rPr lang="en-US" sz="3000" i="1" dirty="0" smtClean="0">
                <a:solidFill>
                  <a:srgbClr val="0070C0"/>
                </a:solidFill>
              </a:rPr>
              <a:t>Investigators</a:t>
            </a:r>
          </a:p>
          <a:p>
            <a:pPr algn="ctr" eaLnBrk="1" hangingPunct="1">
              <a:lnSpc>
                <a:spcPct val="90000"/>
              </a:lnSpc>
              <a:buFont typeface="Wingdings" panose="05000000000000000000" pitchFamily="2" charset="2"/>
              <a:buChar char="ü"/>
              <a:defRPr/>
            </a:pPr>
            <a:endParaRPr lang="en-US" sz="1200" i="1" dirty="0" smtClean="0">
              <a:solidFill>
                <a:schemeClr val="folHlink"/>
              </a:solidFill>
            </a:endParaRPr>
          </a:p>
          <a:p>
            <a:pPr algn="ctr" eaLnBrk="1" hangingPunct="1">
              <a:lnSpc>
                <a:spcPct val="90000"/>
              </a:lnSpc>
              <a:buFont typeface="Wingdings" panose="05000000000000000000" pitchFamily="2" charset="2"/>
              <a:buChar char="ü"/>
              <a:defRPr/>
            </a:pPr>
            <a:r>
              <a:rPr lang="en-US" sz="3000" i="1" dirty="0" smtClean="0">
                <a:solidFill>
                  <a:srgbClr val="FF0000"/>
                </a:solidFill>
              </a:rPr>
              <a:t>Principal liaison between Investigators and the NIH</a:t>
            </a:r>
          </a:p>
          <a:p>
            <a:pPr algn="ctr" eaLnBrk="1" hangingPunct="1">
              <a:lnSpc>
                <a:spcPct val="90000"/>
              </a:lnSpc>
              <a:buFont typeface="Wingdings" panose="05000000000000000000" pitchFamily="2" charset="2"/>
              <a:buChar char="ü"/>
              <a:defRPr/>
            </a:pPr>
            <a:endParaRPr lang="en-US" sz="1200" i="1" dirty="0" smtClean="0">
              <a:solidFill>
                <a:srgbClr val="FF0000"/>
              </a:solidFill>
            </a:endParaRPr>
          </a:p>
          <a:p>
            <a:pPr algn="ctr" eaLnBrk="1" hangingPunct="1">
              <a:lnSpc>
                <a:spcPct val="90000"/>
              </a:lnSpc>
              <a:buFont typeface="Wingdings" panose="05000000000000000000" pitchFamily="2" charset="2"/>
              <a:buChar char="ü"/>
              <a:defRPr/>
            </a:pPr>
            <a:r>
              <a:rPr lang="en-US" dirty="0" smtClean="0"/>
              <a:t>The most important contact for Scientists</a:t>
            </a:r>
          </a:p>
          <a:p>
            <a:pPr algn="ctr" eaLnBrk="1" hangingPunct="1">
              <a:lnSpc>
                <a:spcPct val="90000"/>
              </a:lnSpc>
              <a:buFont typeface="Wingdings" pitchFamily="2" charset="2"/>
              <a:buNone/>
              <a:defRPr/>
            </a:pPr>
            <a:r>
              <a:rPr lang="en-US" sz="1200" dirty="0" smtClean="0"/>
              <a:t> </a:t>
            </a:r>
          </a:p>
          <a:p>
            <a:pPr algn="ctr" eaLnBrk="1" hangingPunct="1">
              <a:lnSpc>
                <a:spcPct val="90000"/>
              </a:lnSpc>
              <a:buFont typeface="Wingdings" pitchFamily="2" charset="2"/>
              <a:buNone/>
              <a:defRPr/>
            </a:pPr>
            <a:r>
              <a:rPr lang="en-US" sz="3600" b="1" i="1" dirty="0" smtClean="0">
                <a:solidFill>
                  <a:srgbClr val="00B050"/>
                </a:solidFill>
              </a:rPr>
              <a:t>Call us early … </a:t>
            </a:r>
          </a:p>
          <a:p>
            <a:pPr algn="ctr" eaLnBrk="1" hangingPunct="1">
              <a:lnSpc>
                <a:spcPct val="90000"/>
              </a:lnSpc>
              <a:buFont typeface="Wingdings" pitchFamily="2" charset="2"/>
              <a:buNone/>
              <a:defRPr/>
            </a:pPr>
            <a:r>
              <a:rPr lang="en-US" sz="3600" b="1" i="1" dirty="0" smtClean="0">
                <a:solidFill>
                  <a:srgbClr val="00B050"/>
                </a:solidFill>
              </a:rPr>
              <a:t>Contact us often!</a:t>
            </a:r>
            <a:endParaRPr lang="en-US" sz="3600" i="1" dirty="0" smtClean="0">
              <a:solidFill>
                <a:srgbClr val="00B050"/>
              </a:solidFill>
            </a:endParaRPr>
          </a:p>
        </p:txBody>
      </p:sp>
      <p:sp>
        <p:nvSpPr>
          <p:cNvPr id="5" name="Line 4"/>
          <p:cNvSpPr>
            <a:spLocks noChangeShapeType="1"/>
          </p:cNvSpPr>
          <p:nvPr/>
        </p:nvSpPr>
        <p:spPr bwMode="auto">
          <a:xfrm>
            <a:off x="457200" y="1752600"/>
            <a:ext cx="8128000" cy="0"/>
          </a:xfrm>
          <a:prstGeom prst="line">
            <a:avLst/>
          </a:prstGeom>
          <a:noFill/>
          <a:ln w="38100">
            <a:solidFill>
              <a:srgbClr val="FF4545"/>
            </a:solidFill>
            <a:round/>
            <a:headEnd/>
            <a:tailEnd/>
          </a:ln>
        </p:spPr>
        <p:txBody>
          <a:bodyPr wrap="none" anchor="ct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95800"/>
            <a:ext cx="1828800" cy="2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7201" y="6336268"/>
            <a:ext cx="4724399" cy="369332"/>
          </a:xfrm>
          <a:prstGeom prst="rect">
            <a:avLst/>
          </a:prstGeom>
          <a:solidFill>
            <a:srgbClr val="FFFF00"/>
          </a:solidFill>
        </p:spPr>
        <p:txBody>
          <a:bodyPr wrap="square" rtlCol="0">
            <a:spAutoFit/>
          </a:bodyPr>
          <a:lstStyle/>
          <a:p>
            <a:pPr algn="ctr"/>
            <a:r>
              <a:rPr lang="en-US" b="1" i="1" dirty="0" smtClean="0">
                <a:solidFill>
                  <a:srgbClr val="FF0066"/>
                </a:solidFill>
              </a:rPr>
              <a:t>Further discussed Friday, 12:30 – 1:45</a:t>
            </a:r>
            <a:endParaRPr lang="en-US" b="1" i="1" dirty="0">
              <a:solidFill>
                <a:srgbClr val="FF0066"/>
              </a:solidFill>
            </a:endParaRPr>
          </a:p>
        </p:txBody>
      </p:sp>
    </p:spTree>
    <p:extLst>
      <p:ext uri="{BB962C8B-B14F-4D97-AF65-F5344CB8AC3E}">
        <p14:creationId xmlns:p14="http://schemas.microsoft.com/office/powerpoint/2010/main" val="3954042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decagon 1"/>
          <p:cNvSpPr/>
          <p:nvPr/>
        </p:nvSpPr>
        <p:spPr>
          <a:xfrm>
            <a:off x="457200" y="457200"/>
            <a:ext cx="914400" cy="914400"/>
          </a:xfrm>
          <a:prstGeom prst="dodecagon">
            <a:avLst/>
          </a:prstGeom>
          <a:solidFill>
            <a:srgbClr val="FF0000"/>
          </a:solidFill>
          <a:effectLst>
            <a:innerShdw blurRad="63500" dist="50800" dir="18900000">
              <a:srgbClr val="FFFF00">
                <a:alpha val="50000"/>
              </a:srgbClr>
            </a:innerShdw>
          </a:effectLst>
          <a:scene3d>
            <a:camera prst="orthographicFront"/>
            <a:lightRig rig="threePt" dir="t"/>
          </a:scene3d>
          <a:sp3d>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2</a:t>
            </a:r>
          </a:p>
        </p:txBody>
      </p:sp>
      <p:sp>
        <p:nvSpPr>
          <p:cNvPr id="3" name="Title 2"/>
          <p:cNvSpPr>
            <a:spLocks noGrp="1"/>
          </p:cNvSpPr>
          <p:nvPr>
            <p:ph type="title"/>
          </p:nvPr>
        </p:nvSpPr>
        <p:spPr>
          <a:xfrm>
            <a:off x="914400" y="762000"/>
            <a:ext cx="7772400" cy="1447800"/>
          </a:xfrm>
        </p:spPr>
        <p:txBody>
          <a:bodyPr/>
          <a:lstStyle/>
          <a:p>
            <a:pPr algn="ctr"/>
            <a:r>
              <a:rPr lang="en-US" dirty="0" smtClean="0">
                <a:solidFill>
                  <a:schemeClr val="accent1"/>
                </a:solidFill>
              </a:rPr>
              <a:t>Are You Ready to Submit a RPG Application</a:t>
            </a:r>
            <a:endParaRPr lang="en-US" dirty="0">
              <a:solidFill>
                <a:schemeClr val="accent1"/>
              </a:solidFill>
            </a:endParaRPr>
          </a:p>
        </p:txBody>
      </p:sp>
      <p:pic>
        <p:nvPicPr>
          <p:cNvPr id="3074" name="Picture 2" descr="http://globalcitizenblog.com/wp-content/uploads/globalcitizen/railroad_tracks4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85" r="15071"/>
          <a:stretch/>
        </p:blipFill>
        <p:spPr bwMode="auto">
          <a:xfrm>
            <a:off x="4953000" y="2438400"/>
            <a:ext cx="378310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1.etsystatic.com/000/0/6669435/il_fullxfull.300450585.jpg?ref=l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62"/>
          <a:stretch/>
        </p:blipFill>
        <p:spPr bwMode="auto">
          <a:xfrm rot="20091065">
            <a:off x="396499" y="3674344"/>
            <a:ext cx="4141531" cy="207868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837460" y="4038600"/>
            <a:ext cx="99134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RPG</a:t>
            </a:r>
            <a:endParaRPr lang="en-US" sz="2000" b="1" dirty="0">
              <a:solidFill>
                <a:srgbClr val="FFFF00"/>
              </a:solidFill>
            </a:endParaRPr>
          </a:p>
        </p:txBody>
      </p:sp>
    </p:spTree>
    <p:extLst>
      <p:ext uri="{BB962C8B-B14F-4D97-AF65-F5344CB8AC3E}">
        <p14:creationId xmlns:p14="http://schemas.microsoft.com/office/powerpoint/2010/main" val="1116278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68" name="Rectangle 48"/>
          <p:cNvSpPr>
            <a:spLocks noGrp="1" noChangeArrowheads="1"/>
          </p:cNvSpPr>
          <p:nvPr>
            <p:ph type="ctrTitle"/>
          </p:nvPr>
        </p:nvSpPr>
        <p:spPr>
          <a:xfrm>
            <a:off x="457200" y="87679"/>
            <a:ext cx="7772400" cy="918796"/>
          </a:xfrm>
        </p:spPr>
        <p:txBody>
          <a:bodyPr>
            <a:normAutofit fontScale="90000"/>
          </a:bodyPr>
          <a:lstStyle/>
          <a:p>
            <a:pPr algn="ctr" eaLnBrk="1" fontAlgn="auto" hangingPunct="1">
              <a:spcAft>
                <a:spcPts val="0"/>
              </a:spcAft>
              <a:defRPr/>
            </a:pPr>
            <a:r>
              <a:rPr lang="en-US" sz="2800" b="1" dirty="0"/>
              <a:t>NIH Offers Funding Programs to Support Scientists at Every Stage of Their Career</a:t>
            </a:r>
          </a:p>
        </p:txBody>
      </p:sp>
      <p:sp>
        <p:nvSpPr>
          <p:cNvPr id="22532" name="Line 2"/>
          <p:cNvSpPr>
            <a:spLocks noChangeShapeType="1"/>
          </p:cNvSpPr>
          <p:nvPr/>
        </p:nvSpPr>
        <p:spPr bwMode="auto">
          <a:xfrm>
            <a:off x="3048000" y="16764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3" name="Line 3"/>
          <p:cNvSpPr>
            <a:spLocks noChangeShapeType="1"/>
          </p:cNvSpPr>
          <p:nvPr/>
        </p:nvSpPr>
        <p:spPr bwMode="auto">
          <a:xfrm>
            <a:off x="3048000" y="19812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4"/>
          <p:cNvSpPr>
            <a:spLocks noChangeShapeType="1"/>
          </p:cNvSpPr>
          <p:nvPr/>
        </p:nvSpPr>
        <p:spPr bwMode="auto">
          <a:xfrm>
            <a:off x="3048000" y="22860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5"/>
          <p:cNvSpPr>
            <a:spLocks noChangeShapeType="1"/>
          </p:cNvSpPr>
          <p:nvPr/>
        </p:nvSpPr>
        <p:spPr bwMode="auto">
          <a:xfrm>
            <a:off x="3048000" y="25908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6"/>
          <p:cNvSpPr>
            <a:spLocks noChangeShapeType="1"/>
          </p:cNvSpPr>
          <p:nvPr/>
        </p:nvSpPr>
        <p:spPr bwMode="auto">
          <a:xfrm flipH="1">
            <a:off x="4225925" y="25146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27" name="Text Box 7"/>
          <p:cNvSpPr txBox="1">
            <a:spLocks noChangeArrowheads="1"/>
          </p:cNvSpPr>
          <p:nvPr/>
        </p:nvSpPr>
        <p:spPr bwMode="auto">
          <a:xfrm>
            <a:off x="4406468" y="2186869"/>
            <a:ext cx="3431452" cy="387798"/>
          </a:xfrm>
          <a:prstGeom prst="rect">
            <a:avLst/>
          </a:prstGeom>
          <a:noFill/>
          <a:ln w="9525">
            <a:noFill/>
            <a:miter lim="800000"/>
            <a:headEnd/>
            <a:tailEnd/>
          </a:ln>
          <a:effectLst/>
        </p:spPr>
        <p:txBody>
          <a:bodyPr wrap="none">
            <a:spAutoFit/>
          </a:bodyPr>
          <a:lstStyle/>
          <a:p>
            <a:pPr indent="111125">
              <a:lnSpc>
                <a:spcPct val="80000"/>
              </a:lnSpc>
              <a:defRPr/>
            </a:pPr>
            <a:r>
              <a:rPr lang="en-US" sz="1200" b="1" dirty="0" err="1">
                <a:solidFill>
                  <a:srgbClr val="7030A0"/>
                </a:solidFill>
                <a:effectLst>
                  <a:outerShdw blurRad="38100" dist="38100" dir="2700000" algn="tl">
                    <a:srgbClr val="C0C0C0"/>
                  </a:outerShdw>
                </a:effectLst>
              </a:rPr>
              <a:t>Predoctoral</a:t>
            </a:r>
            <a:r>
              <a:rPr lang="en-US" sz="1200" b="1" dirty="0">
                <a:solidFill>
                  <a:srgbClr val="7030A0"/>
                </a:solidFill>
                <a:effectLst>
                  <a:outerShdw blurRad="38100" dist="38100" dir="2700000" algn="tl">
                    <a:srgbClr val="C0C0C0"/>
                  </a:outerShdw>
                </a:effectLst>
              </a:rPr>
              <a:t> Individual NRSA (F31)</a:t>
            </a:r>
          </a:p>
          <a:p>
            <a:pPr indent="111125">
              <a:lnSpc>
                <a:spcPct val="80000"/>
              </a:lnSpc>
              <a:defRPr/>
            </a:pPr>
            <a:r>
              <a:rPr lang="en-US" sz="1200" b="1" dirty="0" err="1">
                <a:solidFill>
                  <a:srgbClr val="7030A0"/>
                </a:solidFill>
                <a:effectLst>
                  <a:outerShdw blurRad="38100" dist="38100" dir="2700000" algn="tl">
                    <a:srgbClr val="C0C0C0"/>
                  </a:outerShdw>
                </a:effectLst>
              </a:rPr>
              <a:t>Predoctoral</a:t>
            </a:r>
            <a:r>
              <a:rPr lang="en-US" sz="1200" b="1" dirty="0">
                <a:solidFill>
                  <a:srgbClr val="7030A0"/>
                </a:solidFill>
                <a:effectLst>
                  <a:outerShdw blurRad="38100" dist="38100" dir="2700000" algn="tl">
                    <a:srgbClr val="C0C0C0"/>
                  </a:outerShdw>
                </a:effectLst>
              </a:rPr>
              <a:t> Individual MD/PhD NRSA (F30)</a:t>
            </a:r>
          </a:p>
        </p:txBody>
      </p:sp>
      <p:sp>
        <p:nvSpPr>
          <p:cNvPr id="22538" name="Line 8"/>
          <p:cNvSpPr>
            <a:spLocks noChangeShapeType="1"/>
          </p:cNvSpPr>
          <p:nvPr/>
        </p:nvSpPr>
        <p:spPr bwMode="auto">
          <a:xfrm>
            <a:off x="3048000" y="28956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9"/>
          <p:cNvSpPr>
            <a:spLocks noChangeShapeType="1"/>
          </p:cNvSpPr>
          <p:nvPr/>
        </p:nvSpPr>
        <p:spPr bwMode="auto">
          <a:xfrm>
            <a:off x="3048000" y="32004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0"/>
          <p:cNvSpPr>
            <a:spLocks noChangeShapeType="1"/>
          </p:cNvSpPr>
          <p:nvPr/>
        </p:nvSpPr>
        <p:spPr bwMode="auto">
          <a:xfrm>
            <a:off x="3048000" y="38100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1"/>
          <p:cNvSpPr>
            <a:spLocks noChangeShapeType="1"/>
          </p:cNvSpPr>
          <p:nvPr/>
        </p:nvSpPr>
        <p:spPr bwMode="auto">
          <a:xfrm flipH="1">
            <a:off x="4225925" y="30480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32" name="Text Box 12"/>
          <p:cNvSpPr txBox="1">
            <a:spLocks noChangeArrowheads="1"/>
          </p:cNvSpPr>
          <p:nvPr/>
        </p:nvSpPr>
        <p:spPr bwMode="auto">
          <a:xfrm>
            <a:off x="4457700" y="2892623"/>
            <a:ext cx="3619500" cy="307777"/>
          </a:xfrm>
          <a:prstGeom prst="rect">
            <a:avLst/>
          </a:prstGeom>
          <a:noFill/>
          <a:ln w="9525">
            <a:noFill/>
            <a:miter lim="800000"/>
            <a:headEnd/>
            <a:tailEnd/>
          </a:ln>
          <a:effectLst/>
        </p:spPr>
        <p:txBody>
          <a:bodyPr>
            <a:spAutoFit/>
          </a:bodyPr>
          <a:lstStyle/>
          <a:p>
            <a:pPr>
              <a:defRPr/>
            </a:pPr>
            <a:r>
              <a:rPr lang="en-US" sz="1400" b="1" dirty="0">
                <a:solidFill>
                  <a:srgbClr val="7030A0"/>
                </a:solidFill>
                <a:effectLst>
                  <a:outerShdw blurRad="38100" dist="38100" dir="2700000" algn="tl">
                    <a:srgbClr val="C0C0C0"/>
                  </a:outerShdw>
                </a:effectLst>
              </a:rPr>
              <a:t> </a:t>
            </a:r>
            <a:r>
              <a:rPr lang="en-US" sz="1200" b="1" dirty="0">
                <a:solidFill>
                  <a:srgbClr val="7030A0"/>
                </a:solidFill>
                <a:effectLst>
                  <a:outerShdw blurRad="38100" dist="38100" dir="2700000" algn="tl">
                    <a:srgbClr val="C0C0C0"/>
                  </a:outerShdw>
                </a:effectLst>
              </a:rPr>
              <a:t>Postdoctoral Institutional Training Grant (T32) </a:t>
            </a:r>
          </a:p>
        </p:txBody>
      </p:sp>
      <p:sp>
        <p:nvSpPr>
          <p:cNvPr id="22543" name="Line 13"/>
          <p:cNvSpPr>
            <a:spLocks noChangeShapeType="1"/>
          </p:cNvSpPr>
          <p:nvPr/>
        </p:nvSpPr>
        <p:spPr bwMode="auto">
          <a:xfrm flipH="1">
            <a:off x="4225925" y="33528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34" name="Text Box 14"/>
          <p:cNvSpPr txBox="1">
            <a:spLocks noChangeArrowheads="1"/>
          </p:cNvSpPr>
          <p:nvPr/>
        </p:nvSpPr>
        <p:spPr bwMode="auto">
          <a:xfrm>
            <a:off x="4419600" y="3200400"/>
            <a:ext cx="2915285" cy="307777"/>
          </a:xfrm>
          <a:prstGeom prst="rect">
            <a:avLst/>
          </a:prstGeom>
          <a:noFill/>
          <a:ln w="9525">
            <a:noFill/>
            <a:miter lim="800000"/>
            <a:headEnd/>
            <a:tailEnd/>
          </a:ln>
          <a:effectLst/>
        </p:spPr>
        <p:txBody>
          <a:bodyPr wrap="none">
            <a:spAutoFit/>
          </a:bodyPr>
          <a:lstStyle/>
          <a:p>
            <a:pPr>
              <a:defRPr/>
            </a:pPr>
            <a:r>
              <a:rPr lang="en-US" sz="1400" b="1" dirty="0">
                <a:solidFill>
                  <a:srgbClr val="7030A0"/>
                </a:solidFill>
                <a:effectLst>
                  <a:outerShdw blurRad="38100" dist="38100" dir="2700000" algn="tl">
                    <a:srgbClr val="C0C0C0"/>
                  </a:outerShdw>
                </a:effectLst>
              </a:rPr>
              <a:t>  </a:t>
            </a:r>
            <a:r>
              <a:rPr lang="en-US" sz="1200" b="1" dirty="0">
                <a:solidFill>
                  <a:srgbClr val="7030A0"/>
                </a:solidFill>
                <a:effectLst>
                  <a:outerShdw blurRad="38100" dist="38100" dir="2700000" algn="tl">
                    <a:srgbClr val="C0C0C0"/>
                  </a:outerShdw>
                </a:effectLst>
              </a:rPr>
              <a:t>Postdoctoral Individual NRSA (F32)</a:t>
            </a:r>
            <a:r>
              <a:rPr lang="en-US" sz="1200" b="1" dirty="0">
                <a:solidFill>
                  <a:srgbClr val="7030A0"/>
                </a:solidFill>
              </a:rPr>
              <a:t> </a:t>
            </a:r>
          </a:p>
        </p:txBody>
      </p:sp>
      <p:sp>
        <p:nvSpPr>
          <p:cNvPr id="22545" name="Line 15"/>
          <p:cNvSpPr>
            <a:spLocks noChangeShapeType="1"/>
          </p:cNvSpPr>
          <p:nvPr/>
        </p:nvSpPr>
        <p:spPr bwMode="auto">
          <a:xfrm>
            <a:off x="3048000" y="41148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6"/>
          <p:cNvSpPr>
            <a:spLocks noChangeShapeType="1"/>
          </p:cNvSpPr>
          <p:nvPr/>
        </p:nvSpPr>
        <p:spPr bwMode="auto">
          <a:xfrm>
            <a:off x="3048000" y="44196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7" name="Line 17"/>
          <p:cNvSpPr>
            <a:spLocks noChangeShapeType="1"/>
          </p:cNvSpPr>
          <p:nvPr/>
        </p:nvSpPr>
        <p:spPr bwMode="auto">
          <a:xfrm>
            <a:off x="3048000" y="47244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8" name="Line 18"/>
          <p:cNvSpPr>
            <a:spLocks noChangeShapeType="1"/>
          </p:cNvSpPr>
          <p:nvPr/>
        </p:nvSpPr>
        <p:spPr bwMode="auto">
          <a:xfrm>
            <a:off x="3048000" y="50292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19"/>
          <p:cNvSpPr>
            <a:spLocks noChangeShapeType="1"/>
          </p:cNvSpPr>
          <p:nvPr/>
        </p:nvSpPr>
        <p:spPr bwMode="auto">
          <a:xfrm>
            <a:off x="3048000" y="53340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20"/>
          <p:cNvSpPr>
            <a:spLocks noChangeShapeType="1"/>
          </p:cNvSpPr>
          <p:nvPr/>
        </p:nvSpPr>
        <p:spPr bwMode="auto">
          <a:xfrm>
            <a:off x="3048000" y="35052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1" name="Line 21"/>
          <p:cNvSpPr>
            <a:spLocks noChangeShapeType="1"/>
          </p:cNvSpPr>
          <p:nvPr/>
        </p:nvSpPr>
        <p:spPr bwMode="auto">
          <a:xfrm>
            <a:off x="3048000" y="56388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2" name="Line 22"/>
          <p:cNvSpPr>
            <a:spLocks noChangeShapeType="1"/>
          </p:cNvSpPr>
          <p:nvPr/>
        </p:nvSpPr>
        <p:spPr bwMode="auto">
          <a:xfrm>
            <a:off x="3048000" y="59436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23"/>
          <p:cNvSpPr>
            <a:spLocks noChangeShapeType="1"/>
          </p:cNvSpPr>
          <p:nvPr/>
        </p:nvSpPr>
        <p:spPr bwMode="auto">
          <a:xfrm>
            <a:off x="3048000" y="6248400"/>
            <a:ext cx="406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44" name="Text Box 24"/>
          <p:cNvSpPr txBox="1">
            <a:spLocks noChangeArrowheads="1"/>
          </p:cNvSpPr>
          <p:nvPr/>
        </p:nvSpPr>
        <p:spPr bwMode="auto">
          <a:xfrm>
            <a:off x="533400" y="5026223"/>
            <a:ext cx="1676400" cy="307777"/>
          </a:xfrm>
          <a:prstGeom prst="rect">
            <a:avLst/>
          </a:prstGeom>
          <a:noFill/>
          <a:ln w="9525">
            <a:noFill/>
            <a:miter lim="800000"/>
            <a:headEnd/>
            <a:tailEnd/>
          </a:ln>
          <a:effectLst/>
        </p:spPr>
        <p:txBody>
          <a:bodyPr>
            <a:spAutoFit/>
          </a:bodyPr>
          <a:lstStyle/>
          <a:p>
            <a:pPr>
              <a:defRPr/>
            </a:pPr>
            <a:r>
              <a:rPr lang="en-US" sz="1400" b="1" dirty="0">
                <a:solidFill>
                  <a:srgbClr val="FF0000"/>
                </a:solidFill>
                <a:effectLst>
                  <a:outerShdw blurRad="38100" dist="38100" dir="2700000" algn="tl">
                    <a:srgbClr val="C0C0C0"/>
                  </a:outerShdw>
                </a:effectLst>
              </a:rPr>
              <a:t>Small Grant (R03) </a:t>
            </a:r>
          </a:p>
        </p:txBody>
      </p:sp>
      <p:sp>
        <p:nvSpPr>
          <p:cNvPr id="363545" name="Text Box 25"/>
          <p:cNvSpPr txBox="1">
            <a:spLocks noChangeArrowheads="1"/>
          </p:cNvSpPr>
          <p:nvPr/>
        </p:nvSpPr>
        <p:spPr bwMode="auto">
          <a:xfrm>
            <a:off x="609600" y="4353580"/>
            <a:ext cx="1752600" cy="523220"/>
          </a:xfrm>
          <a:prstGeom prst="rect">
            <a:avLst/>
          </a:prstGeom>
          <a:noFill/>
          <a:ln w="9525">
            <a:noFill/>
            <a:miter lim="800000"/>
            <a:headEnd/>
            <a:tailEnd/>
          </a:ln>
          <a:effectLst/>
        </p:spPr>
        <p:txBody>
          <a:bodyPr>
            <a:spAutoFit/>
          </a:bodyPr>
          <a:lstStyle/>
          <a:p>
            <a:pPr>
              <a:defRPr/>
            </a:pPr>
            <a:r>
              <a:rPr lang="en-US" sz="1400" b="1" dirty="0">
                <a:solidFill>
                  <a:srgbClr val="FF0000"/>
                </a:solidFill>
                <a:effectLst>
                  <a:outerShdw blurRad="38100" dist="38100" dir="2700000" algn="tl">
                    <a:srgbClr val="C0C0C0"/>
                  </a:outerShdw>
                </a:effectLst>
              </a:rPr>
              <a:t>Research Project Grant (R01)</a:t>
            </a:r>
          </a:p>
        </p:txBody>
      </p:sp>
      <p:sp>
        <p:nvSpPr>
          <p:cNvPr id="363546" name="Text Box 26"/>
          <p:cNvSpPr txBox="1">
            <a:spLocks noChangeArrowheads="1"/>
          </p:cNvSpPr>
          <p:nvPr/>
        </p:nvSpPr>
        <p:spPr bwMode="auto">
          <a:xfrm>
            <a:off x="4419600" y="4906963"/>
            <a:ext cx="2803524" cy="276999"/>
          </a:xfrm>
          <a:prstGeom prst="rect">
            <a:avLst/>
          </a:prstGeom>
          <a:noFill/>
          <a:ln w="9525">
            <a:noFill/>
            <a:miter lim="800000"/>
            <a:headEnd/>
            <a:tailEnd/>
          </a:ln>
          <a:effectLst/>
        </p:spPr>
        <p:txBody>
          <a:bodyPr wrap="none">
            <a:spAutoFit/>
          </a:bodyPr>
          <a:lstStyle/>
          <a:p>
            <a:pPr>
              <a:defRPr/>
            </a:pPr>
            <a:r>
              <a:rPr lang="en-US" sz="1200" b="1" dirty="0">
                <a:solidFill>
                  <a:srgbClr val="7030A0"/>
                </a:solidFill>
                <a:effectLst>
                  <a:outerShdw blurRad="38100" dist="38100" dir="2700000" algn="tl">
                    <a:srgbClr val="C0C0C0"/>
                  </a:outerShdw>
                </a:effectLst>
              </a:rPr>
              <a:t>  Independent Scientist Award (K02)</a:t>
            </a:r>
            <a:endParaRPr lang="en-US" sz="2400" dirty="0">
              <a:solidFill>
                <a:srgbClr val="7030A0"/>
              </a:solidFill>
              <a:effectLst>
                <a:outerShdw blurRad="38100" dist="38100" dir="2700000" algn="tl">
                  <a:srgbClr val="C0C0C0"/>
                </a:outerShdw>
              </a:effectLst>
            </a:endParaRPr>
          </a:p>
        </p:txBody>
      </p:sp>
      <p:sp>
        <p:nvSpPr>
          <p:cNvPr id="363547" name="Text Box 27"/>
          <p:cNvSpPr txBox="1">
            <a:spLocks noChangeArrowheads="1"/>
          </p:cNvSpPr>
          <p:nvPr/>
        </p:nvSpPr>
        <p:spPr bwMode="auto">
          <a:xfrm>
            <a:off x="4419600" y="6019800"/>
            <a:ext cx="2473306" cy="307777"/>
          </a:xfrm>
          <a:prstGeom prst="rect">
            <a:avLst/>
          </a:prstGeom>
          <a:noFill/>
          <a:ln w="9525">
            <a:noFill/>
            <a:miter lim="800000"/>
            <a:headEnd/>
            <a:tailEnd/>
          </a:ln>
          <a:effectLst/>
        </p:spPr>
        <p:txBody>
          <a:bodyPr wrap="none">
            <a:spAutoFit/>
          </a:bodyPr>
          <a:lstStyle/>
          <a:p>
            <a:pPr>
              <a:defRPr/>
            </a:pPr>
            <a:r>
              <a:rPr lang="en-US" sz="1200" b="1" dirty="0">
                <a:solidFill>
                  <a:srgbClr val="7030A0"/>
                </a:solidFill>
                <a:effectLst>
                  <a:outerShdw blurRad="38100" dist="38100" dir="2700000" algn="tl">
                    <a:srgbClr val="C0C0C0"/>
                  </a:outerShdw>
                </a:effectLst>
              </a:rPr>
              <a:t>  Senior Scientist Award (K05</a:t>
            </a:r>
            <a:r>
              <a:rPr lang="en-US" sz="1400" b="1" dirty="0">
                <a:solidFill>
                  <a:srgbClr val="7030A0"/>
                </a:solidFill>
                <a:effectLst>
                  <a:outerShdw blurRad="38100" dist="38100" dir="2700000" algn="tl">
                    <a:srgbClr val="C0C0C0"/>
                  </a:outerShdw>
                </a:effectLst>
              </a:rPr>
              <a:t>)  </a:t>
            </a:r>
          </a:p>
        </p:txBody>
      </p:sp>
      <p:sp>
        <p:nvSpPr>
          <p:cNvPr id="22558" name="Line 28"/>
          <p:cNvSpPr>
            <a:spLocks noChangeShapeType="1"/>
          </p:cNvSpPr>
          <p:nvPr/>
        </p:nvSpPr>
        <p:spPr bwMode="auto">
          <a:xfrm flipH="1">
            <a:off x="4225925" y="54864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49" name="Text Box 29"/>
          <p:cNvSpPr txBox="1">
            <a:spLocks noChangeArrowheads="1"/>
          </p:cNvSpPr>
          <p:nvPr/>
        </p:nvSpPr>
        <p:spPr bwMode="auto">
          <a:xfrm>
            <a:off x="2269816" y="1006475"/>
            <a:ext cx="2145331" cy="523220"/>
          </a:xfrm>
          <a:prstGeom prst="rect">
            <a:avLst/>
          </a:prstGeom>
          <a:noFill/>
          <a:ln w="9525">
            <a:noFill/>
            <a:miter lim="800000"/>
            <a:headEnd/>
            <a:tailEnd/>
          </a:ln>
          <a:effectLst/>
        </p:spPr>
        <p:txBody>
          <a:bodyPr wrap="none">
            <a:spAutoFit/>
          </a:bodyPr>
          <a:lstStyle/>
          <a:p>
            <a:pPr algn="ctr">
              <a:defRPr/>
            </a:pPr>
            <a:r>
              <a:rPr lang="en-US" sz="1400" b="1" dirty="0">
                <a:solidFill>
                  <a:schemeClr val="accent1"/>
                </a:solidFill>
                <a:effectLst>
                  <a:outerShdw blurRad="38100" dist="38100" dir="2700000" algn="tl">
                    <a:srgbClr val="C0C0C0"/>
                  </a:outerShdw>
                </a:effectLst>
              </a:rPr>
              <a:t>Approx. Stage of Research</a:t>
            </a:r>
          </a:p>
          <a:p>
            <a:pPr algn="ctr">
              <a:defRPr/>
            </a:pPr>
            <a:r>
              <a:rPr lang="en-US" sz="1400" b="1" dirty="0">
                <a:solidFill>
                  <a:schemeClr val="accent1"/>
                </a:solidFill>
                <a:effectLst>
                  <a:outerShdw blurRad="38100" dist="38100" dir="2700000" algn="tl">
                    <a:srgbClr val="C0C0C0"/>
                  </a:outerShdw>
                </a:effectLst>
              </a:rPr>
              <a:t>Training and Development</a:t>
            </a:r>
            <a:endParaRPr lang="en-US" sz="1200" b="1" dirty="0">
              <a:solidFill>
                <a:schemeClr val="accent1"/>
              </a:solidFill>
              <a:effectLst>
                <a:outerShdw blurRad="38100" dist="38100" dir="2700000" algn="tl">
                  <a:srgbClr val="C0C0C0"/>
                </a:outerShdw>
              </a:effectLst>
            </a:endParaRPr>
          </a:p>
        </p:txBody>
      </p:sp>
      <p:sp>
        <p:nvSpPr>
          <p:cNvPr id="363550" name="Text Box 30"/>
          <p:cNvSpPr txBox="1">
            <a:spLocks noChangeArrowheads="1"/>
          </p:cNvSpPr>
          <p:nvPr/>
        </p:nvSpPr>
        <p:spPr bwMode="auto">
          <a:xfrm>
            <a:off x="5181600" y="1447800"/>
            <a:ext cx="1879041" cy="307777"/>
          </a:xfrm>
          <a:prstGeom prst="rect">
            <a:avLst/>
          </a:prstGeom>
          <a:noFill/>
          <a:ln w="9525">
            <a:noFill/>
            <a:miter lim="800000"/>
            <a:headEnd/>
            <a:tailEnd/>
          </a:ln>
          <a:effectLst/>
        </p:spPr>
        <p:txBody>
          <a:bodyPr wrap="none">
            <a:spAutoFit/>
          </a:bodyPr>
          <a:lstStyle/>
          <a:p>
            <a:pPr>
              <a:defRPr/>
            </a:pPr>
            <a:r>
              <a:rPr lang="en-US" sz="1400" b="1" dirty="0">
                <a:solidFill>
                  <a:schemeClr val="accent1"/>
                </a:solidFill>
                <a:effectLst>
                  <a:outerShdw blurRad="38100" dist="38100" dir="2700000" algn="tl">
                    <a:srgbClr val="C0C0C0"/>
                  </a:outerShdw>
                </a:effectLst>
              </a:rPr>
              <a:t>Mechanism of Support</a:t>
            </a:r>
            <a:endParaRPr lang="en-US" sz="2400" b="1" dirty="0">
              <a:solidFill>
                <a:schemeClr val="accent1"/>
              </a:solidFill>
              <a:effectLst>
                <a:outerShdw blurRad="38100" dist="38100" dir="2700000" algn="tl">
                  <a:srgbClr val="C0C0C0"/>
                </a:outerShdw>
              </a:effectLst>
            </a:endParaRPr>
          </a:p>
        </p:txBody>
      </p:sp>
      <p:sp>
        <p:nvSpPr>
          <p:cNvPr id="22561" name="Rectangle 31"/>
          <p:cNvSpPr>
            <a:spLocks noChangeArrowheads="1"/>
          </p:cNvSpPr>
          <p:nvPr/>
        </p:nvSpPr>
        <p:spPr bwMode="auto">
          <a:xfrm>
            <a:off x="2692400" y="1600200"/>
            <a:ext cx="1422400" cy="4724400"/>
          </a:xfrm>
          <a:prstGeom prst="rect">
            <a:avLst/>
          </a:prstGeom>
          <a:gradFill rotWithShape="0">
            <a:gsLst>
              <a:gs pos="0">
                <a:srgbClr val="FFF200"/>
              </a:gs>
              <a:gs pos="45000">
                <a:srgbClr val="FF7A00"/>
              </a:gs>
              <a:gs pos="70000">
                <a:srgbClr val="FF0300"/>
              </a:gs>
              <a:gs pos="100000">
                <a:srgbClr val="4D0808"/>
              </a:gs>
            </a:gsLst>
            <a:lin ang="5400000" scaled="1"/>
          </a:gradFill>
          <a:ln w="57150">
            <a:solidFill>
              <a:schemeClr val="bg1"/>
            </a:solidFill>
            <a:miter lim="800000"/>
            <a:headEnd/>
            <a:tailEnd/>
          </a:ln>
        </p:spPr>
        <p:txBody>
          <a:bodyPr wrap="none" anchor="ctr"/>
          <a:lstStyle/>
          <a:p>
            <a:pPr algn="ctr"/>
            <a:endParaRPr lang="en-US" sz="2400"/>
          </a:p>
        </p:txBody>
      </p:sp>
      <p:sp>
        <p:nvSpPr>
          <p:cNvPr id="22562" name="Line 32"/>
          <p:cNvSpPr>
            <a:spLocks noChangeShapeType="1"/>
          </p:cNvSpPr>
          <p:nvPr/>
        </p:nvSpPr>
        <p:spPr bwMode="auto">
          <a:xfrm flipH="1">
            <a:off x="2700336" y="2819400"/>
            <a:ext cx="14144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33"/>
          <p:cNvSpPr>
            <a:spLocks noChangeShapeType="1"/>
          </p:cNvSpPr>
          <p:nvPr/>
        </p:nvSpPr>
        <p:spPr bwMode="auto">
          <a:xfrm flipH="1">
            <a:off x="2666999" y="3886200"/>
            <a:ext cx="1447799"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54" name="Text Box 34"/>
          <p:cNvSpPr txBox="1">
            <a:spLocks noChangeArrowheads="1"/>
          </p:cNvSpPr>
          <p:nvPr/>
        </p:nvSpPr>
        <p:spPr bwMode="auto">
          <a:xfrm>
            <a:off x="2797175" y="1771650"/>
            <a:ext cx="1241425" cy="730250"/>
          </a:xfrm>
          <a:prstGeom prst="rect">
            <a:avLst/>
          </a:prstGeom>
          <a:noFill/>
          <a:ln w="9525">
            <a:noFill/>
            <a:miter lim="800000"/>
            <a:headEnd/>
            <a:tailEnd/>
          </a:ln>
          <a:effectLst/>
        </p:spPr>
        <p:txBody>
          <a:bodyPr wrap="none">
            <a:spAutoFit/>
          </a:bodyPr>
          <a:lstStyle/>
          <a:p>
            <a:pPr algn="ctr">
              <a:defRPr/>
            </a:pPr>
            <a:r>
              <a:rPr lang="en-US" sz="1400" b="1" dirty="0">
                <a:solidFill>
                  <a:srgbClr val="FF0000"/>
                </a:solidFill>
                <a:effectLst>
                  <a:outerShdw blurRad="38100" dist="38100" dir="2700000" algn="tl">
                    <a:srgbClr val="C0C0C0"/>
                  </a:outerShdw>
                </a:effectLst>
              </a:rPr>
              <a:t>GRADUATE/</a:t>
            </a:r>
          </a:p>
          <a:p>
            <a:pPr algn="ctr">
              <a:defRPr/>
            </a:pPr>
            <a:r>
              <a:rPr lang="en-US" sz="1400" b="1" dirty="0">
                <a:solidFill>
                  <a:srgbClr val="FF0000"/>
                </a:solidFill>
                <a:effectLst>
                  <a:outerShdw blurRad="38100" dist="38100" dir="2700000" algn="tl">
                    <a:srgbClr val="C0C0C0"/>
                  </a:outerShdw>
                </a:effectLst>
              </a:rPr>
              <a:t>MEDICAL</a:t>
            </a:r>
          </a:p>
          <a:p>
            <a:pPr algn="ctr">
              <a:defRPr/>
            </a:pPr>
            <a:r>
              <a:rPr lang="en-US" sz="1400" b="1" dirty="0">
                <a:solidFill>
                  <a:srgbClr val="FF0000"/>
                </a:solidFill>
                <a:effectLst>
                  <a:outerShdw blurRad="38100" dist="38100" dir="2700000" algn="tl">
                    <a:srgbClr val="C0C0C0"/>
                  </a:outerShdw>
                </a:effectLst>
              </a:rPr>
              <a:t>STUDENT</a:t>
            </a:r>
          </a:p>
        </p:txBody>
      </p:sp>
      <p:sp>
        <p:nvSpPr>
          <p:cNvPr id="363555" name="Text Box 35"/>
          <p:cNvSpPr txBox="1">
            <a:spLocks noChangeArrowheads="1"/>
          </p:cNvSpPr>
          <p:nvPr/>
        </p:nvSpPr>
        <p:spPr bwMode="auto">
          <a:xfrm>
            <a:off x="2847975" y="2946400"/>
            <a:ext cx="1190625" cy="517525"/>
          </a:xfrm>
          <a:prstGeom prst="rect">
            <a:avLst/>
          </a:prstGeom>
          <a:noFill/>
          <a:ln w="9525">
            <a:noFill/>
            <a:miter lim="800000"/>
            <a:headEnd/>
            <a:tailEnd/>
          </a:ln>
          <a:effectLst/>
        </p:spPr>
        <p:txBody>
          <a:bodyPr wrap="none">
            <a:spAutoFit/>
          </a:bodyPr>
          <a:lstStyle/>
          <a:p>
            <a:pPr algn="ctr">
              <a:defRPr/>
            </a:pPr>
            <a:r>
              <a:rPr lang="en-US" sz="1400" b="1">
                <a:solidFill>
                  <a:srgbClr val="FF0000"/>
                </a:solidFill>
                <a:effectLst>
                  <a:outerShdw blurRad="38100" dist="38100" dir="2700000" algn="tl">
                    <a:srgbClr val="C0C0C0"/>
                  </a:outerShdw>
                </a:effectLst>
              </a:rPr>
              <a:t>POST</a:t>
            </a:r>
          </a:p>
          <a:p>
            <a:pPr algn="ctr">
              <a:defRPr/>
            </a:pPr>
            <a:r>
              <a:rPr lang="en-US" sz="1400" b="1">
                <a:solidFill>
                  <a:srgbClr val="FF0000"/>
                </a:solidFill>
                <a:effectLst>
                  <a:outerShdw blurRad="38100" dist="38100" dir="2700000" algn="tl">
                    <a:srgbClr val="C0C0C0"/>
                  </a:outerShdw>
                </a:effectLst>
              </a:rPr>
              <a:t>DOCTORAL</a:t>
            </a:r>
            <a:endParaRPr lang="en-US" sz="2400">
              <a:effectLst>
                <a:outerShdw blurRad="38100" dist="38100" dir="2700000" algn="tl">
                  <a:srgbClr val="C0C0C0"/>
                </a:outerShdw>
              </a:effectLst>
            </a:endParaRPr>
          </a:p>
        </p:txBody>
      </p:sp>
      <p:sp>
        <p:nvSpPr>
          <p:cNvPr id="363556" name="Text Box 36"/>
          <p:cNvSpPr txBox="1">
            <a:spLocks noChangeArrowheads="1"/>
          </p:cNvSpPr>
          <p:nvPr/>
        </p:nvSpPr>
        <p:spPr bwMode="auto">
          <a:xfrm>
            <a:off x="3098800" y="4165600"/>
            <a:ext cx="787400" cy="304800"/>
          </a:xfrm>
          <a:prstGeom prst="rect">
            <a:avLst/>
          </a:prstGeom>
          <a:noFill/>
          <a:ln w="9525">
            <a:noFill/>
            <a:miter lim="800000"/>
            <a:headEnd/>
            <a:tailEnd/>
          </a:ln>
          <a:effectLst/>
        </p:spPr>
        <p:txBody>
          <a:bodyPr wrap="none">
            <a:spAutoFit/>
          </a:bodyPr>
          <a:lstStyle/>
          <a:p>
            <a:pPr>
              <a:defRPr/>
            </a:pPr>
            <a:r>
              <a:rPr lang="en-US" sz="1400" b="1">
                <a:solidFill>
                  <a:schemeClr val="bg1"/>
                </a:solidFill>
                <a:effectLst>
                  <a:outerShdw blurRad="38100" dist="38100" dir="2700000" algn="tl">
                    <a:srgbClr val="C0C0C0"/>
                  </a:outerShdw>
                </a:effectLst>
              </a:rPr>
              <a:t>EARLY</a:t>
            </a:r>
            <a:endParaRPr lang="en-US" sz="2400">
              <a:effectLst>
                <a:outerShdw blurRad="38100" dist="38100" dir="2700000" algn="tl">
                  <a:srgbClr val="C0C0C0"/>
                </a:outerShdw>
              </a:effectLst>
            </a:endParaRPr>
          </a:p>
        </p:txBody>
      </p:sp>
      <p:sp>
        <p:nvSpPr>
          <p:cNvPr id="363557" name="Text Box 37"/>
          <p:cNvSpPr txBox="1">
            <a:spLocks noChangeArrowheads="1"/>
          </p:cNvSpPr>
          <p:nvPr/>
        </p:nvSpPr>
        <p:spPr bwMode="auto">
          <a:xfrm>
            <a:off x="3021013" y="5029200"/>
            <a:ext cx="865187" cy="304800"/>
          </a:xfrm>
          <a:prstGeom prst="rect">
            <a:avLst/>
          </a:prstGeom>
          <a:noFill/>
          <a:ln w="9525">
            <a:noFill/>
            <a:miter lim="800000"/>
            <a:headEnd/>
            <a:tailEnd/>
          </a:ln>
          <a:effectLst/>
        </p:spPr>
        <p:txBody>
          <a:bodyPr wrap="none">
            <a:spAutoFit/>
          </a:bodyPr>
          <a:lstStyle/>
          <a:p>
            <a:pPr>
              <a:defRPr/>
            </a:pPr>
            <a:r>
              <a:rPr lang="en-US" sz="1400" b="1">
                <a:solidFill>
                  <a:schemeClr val="bg1"/>
                </a:solidFill>
                <a:effectLst>
                  <a:outerShdw blurRad="38100" dist="38100" dir="2700000" algn="tl">
                    <a:srgbClr val="C0C0C0"/>
                  </a:outerShdw>
                </a:effectLst>
              </a:rPr>
              <a:t>MIDDLE</a:t>
            </a:r>
            <a:endParaRPr lang="en-US" sz="2400">
              <a:effectLst>
                <a:outerShdw blurRad="38100" dist="38100" dir="2700000" algn="tl">
                  <a:srgbClr val="C0C0C0"/>
                </a:outerShdw>
              </a:effectLst>
            </a:endParaRPr>
          </a:p>
        </p:txBody>
      </p:sp>
      <p:sp>
        <p:nvSpPr>
          <p:cNvPr id="363558" name="Text Box 38"/>
          <p:cNvSpPr txBox="1">
            <a:spLocks noChangeArrowheads="1"/>
          </p:cNvSpPr>
          <p:nvPr/>
        </p:nvSpPr>
        <p:spPr bwMode="auto">
          <a:xfrm>
            <a:off x="2971800" y="5954713"/>
            <a:ext cx="866775" cy="304800"/>
          </a:xfrm>
          <a:prstGeom prst="rect">
            <a:avLst/>
          </a:prstGeom>
          <a:noFill/>
          <a:ln w="9525">
            <a:noFill/>
            <a:miter lim="800000"/>
            <a:headEnd/>
            <a:tailEnd/>
          </a:ln>
          <a:effectLst/>
        </p:spPr>
        <p:txBody>
          <a:bodyPr wrap="none">
            <a:spAutoFit/>
          </a:bodyPr>
          <a:lstStyle/>
          <a:p>
            <a:pPr>
              <a:defRPr/>
            </a:pPr>
            <a:r>
              <a:rPr lang="en-US" sz="1400" b="1">
                <a:solidFill>
                  <a:schemeClr val="bg1"/>
                </a:solidFill>
                <a:effectLst>
                  <a:outerShdw blurRad="38100" dist="38100" dir="2700000" algn="tl">
                    <a:srgbClr val="C0C0C0"/>
                  </a:outerShdw>
                </a:effectLst>
              </a:rPr>
              <a:t>SENIOR</a:t>
            </a:r>
            <a:endParaRPr lang="en-US" b="1">
              <a:solidFill>
                <a:schemeClr val="bg1"/>
              </a:solidFill>
              <a:effectLst>
                <a:outerShdw blurRad="38100" dist="38100" dir="2700000" algn="tl">
                  <a:srgbClr val="C0C0C0"/>
                </a:outerShdw>
              </a:effectLst>
            </a:endParaRPr>
          </a:p>
        </p:txBody>
      </p:sp>
      <p:sp>
        <p:nvSpPr>
          <p:cNvPr id="363559" name="Text Box 39"/>
          <p:cNvSpPr txBox="1">
            <a:spLocks noChangeArrowheads="1"/>
          </p:cNvSpPr>
          <p:nvPr/>
        </p:nvSpPr>
        <p:spPr bwMode="auto">
          <a:xfrm rot="-5400000">
            <a:off x="2389187" y="5060951"/>
            <a:ext cx="936625" cy="304800"/>
          </a:xfrm>
          <a:prstGeom prst="rect">
            <a:avLst/>
          </a:prstGeom>
          <a:noFill/>
          <a:ln w="9525">
            <a:noFill/>
            <a:miter lim="800000"/>
            <a:headEnd/>
            <a:tailEnd/>
          </a:ln>
          <a:effectLst/>
        </p:spPr>
        <p:txBody>
          <a:bodyPr wrap="none">
            <a:spAutoFit/>
          </a:bodyPr>
          <a:lstStyle/>
          <a:p>
            <a:pPr>
              <a:defRPr/>
            </a:pPr>
            <a:r>
              <a:rPr lang="en-US" sz="1400" b="1">
                <a:solidFill>
                  <a:srgbClr val="FF9900"/>
                </a:solidFill>
                <a:effectLst>
                  <a:outerShdw blurRad="38100" dist="38100" dir="2700000" algn="tl">
                    <a:srgbClr val="C0C0C0"/>
                  </a:outerShdw>
                </a:effectLst>
              </a:rPr>
              <a:t>CAREER</a:t>
            </a:r>
            <a:endParaRPr lang="en-US" sz="2400">
              <a:solidFill>
                <a:srgbClr val="FF9900"/>
              </a:solidFill>
              <a:effectLst>
                <a:outerShdw blurRad="38100" dist="38100" dir="2700000" algn="tl">
                  <a:srgbClr val="C0C0C0"/>
                </a:outerShdw>
              </a:effectLst>
            </a:endParaRPr>
          </a:p>
        </p:txBody>
      </p:sp>
      <p:sp>
        <p:nvSpPr>
          <p:cNvPr id="363560" name="Text Box 40"/>
          <p:cNvSpPr txBox="1">
            <a:spLocks noChangeArrowheads="1"/>
          </p:cNvSpPr>
          <p:nvPr/>
        </p:nvSpPr>
        <p:spPr bwMode="auto">
          <a:xfrm>
            <a:off x="4495800" y="1935163"/>
            <a:ext cx="3508846" cy="276999"/>
          </a:xfrm>
          <a:prstGeom prst="rect">
            <a:avLst/>
          </a:prstGeom>
          <a:noFill/>
          <a:ln w="9525">
            <a:noFill/>
            <a:miter lim="800000"/>
            <a:headEnd/>
            <a:tailEnd/>
          </a:ln>
          <a:effectLst/>
        </p:spPr>
        <p:txBody>
          <a:bodyPr wrap="none">
            <a:spAutoFit/>
          </a:bodyPr>
          <a:lstStyle/>
          <a:p>
            <a:pPr>
              <a:defRPr/>
            </a:pPr>
            <a:r>
              <a:rPr lang="en-US" sz="1200" b="1" dirty="0">
                <a:solidFill>
                  <a:srgbClr val="7030A0"/>
                </a:solidFill>
                <a:effectLst>
                  <a:outerShdw blurRad="38100" dist="38100" dir="2700000" algn="tl">
                    <a:srgbClr val="C0C0C0"/>
                  </a:outerShdw>
                </a:effectLst>
              </a:rPr>
              <a:t> </a:t>
            </a:r>
            <a:r>
              <a:rPr lang="en-US" sz="1200" b="1" dirty="0" err="1">
                <a:solidFill>
                  <a:srgbClr val="7030A0"/>
                </a:solidFill>
                <a:effectLst>
                  <a:outerShdw blurRad="38100" dist="38100" dir="2700000" algn="tl">
                    <a:srgbClr val="C0C0C0"/>
                  </a:outerShdw>
                </a:effectLst>
              </a:rPr>
              <a:t>Predoctoral</a:t>
            </a:r>
            <a:r>
              <a:rPr lang="en-US" sz="1200" b="1" dirty="0">
                <a:solidFill>
                  <a:srgbClr val="7030A0"/>
                </a:solidFill>
                <a:effectLst>
                  <a:outerShdw blurRad="38100" dist="38100" dir="2700000" algn="tl">
                    <a:srgbClr val="C0C0C0"/>
                  </a:outerShdw>
                </a:effectLst>
              </a:rPr>
              <a:t> Institutional Training Grant (T32)</a:t>
            </a:r>
          </a:p>
        </p:txBody>
      </p:sp>
      <p:sp>
        <p:nvSpPr>
          <p:cNvPr id="22571" name="Line 41"/>
          <p:cNvSpPr>
            <a:spLocks noChangeShapeType="1"/>
          </p:cNvSpPr>
          <p:nvPr/>
        </p:nvSpPr>
        <p:spPr bwMode="auto">
          <a:xfrm flipH="1">
            <a:off x="4225925" y="20574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2" name="Line 42"/>
          <p:cNvSpPr>
            <a:spLocks noChangeShapeType="1"/>
          </p:cNvSpPr>
          <p:nvPr/>
        </p:nvSpPr>
        <p:spPr bwMode="auto">
          <a:xfrm flipH="1">
            <a:off x="4191000" y="40386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63" name="Text Box 43"/>
          <p:cNvSpPr txBox="1">
            <a:spLocks noChangeArrowheads="1"/>
          </p:cNvSpPr>
          <p:nvPr/>
        </p:nvSpPr>
        <p:spPr bwMode="auto">
          <a:xfrm>
            <a:off x="4484688" y="3657600"/>
            <a:ext cx="4202112" cy="877163"/>
          </a:xfrm>
          <a:prstGeom prst="rect">
            <a:avLst/>
          </a:prstGeom>
          <a:noFill/>
          <a:ln w="9525">
            <a:noFill/>
            <a:miter lim="800000"/>
            <a:headEnd/>
            <a:tailEnd/>
          </a:ln>
          <a:effectLst/>
        </p:spPr>
        <p:txBody>
          <a:bodyPr>
            <a:spAutoFit/>
          </a:bodyPr>
          <a:lstStyle/>
          <a:p>
            <a:pPr>
              <a:lnSpc>
                <a:spcPct val="85000"/>
              </a:lnSpc>
              <a:defRPr/>
            </a:pPr>
            <a:r>
              <a:rPr lang="en-US" sz="1200" b="1" dirty="0">
                <a:solidFill>
                  <a:srgbClr val="7030A0"/>
                </a:solidFill>
                <a:effectLst>
                  <a:outerShdw blurRad="38100" dist="38100" dir="2700000" algn="tl">
                    <a:srgbClr val="C0C0C0"/>
                  </a:outerShdw>
                </a:effectLst>
              </a:rPr>
              <a:t>NIH Pathway to Independence (PI) Award (K99/R00)</a:t>
            </a:r>
          </a:p>
          <a:p>
            <a:pPr>
              <a:lnSpc>
                <a:spcPct val="85000"/>
              </a:lnSpc>
              <a:defRPr/>
            </a:pPr>
            <a:r>
              <a:rPr lang="en-US" sz="1200" b="1" dirty="0">
                <a:solidFill>
                  <a:srgbClr val="7030A0"/>
                </a:solidFill>
                <a:effectLst>
                  <a:outerShdw blurRad="38100" dist="38100" dir="2700000" algn="tl">
                    <a:srgbClr val="C0C0C0"/>
                  </a:outerShdw>
                </a:effectLst>
              </a:rPr>
              <a:t>Mentored Research Scientist Development Award (K01)</a:t>
            </a:r>
          </a:p>
          <a:p>
            <a:pPr>
              <a:lnSpc>
                <a:spcPct val="85000"/>
              </a:lnSpc>
              <a:defRPr/>
            </a:pPr>
            <a:r>
              <a:rPr lang="en-US" sz="1200" b="1" dirty="0">
                <a:solidFill>
                  <a:srgbClr val="7030A0"/>
                </a:solidFill>
                <a:effectLst>
                  <a:outerShdw blurRad="38100" dist="38100" dir="2700000" algn="tl">
                    <a:srgbClr val="C0C0C0"/>
                  </a:outerShdw>
                </a:effectLst>
              </a:rPr>
              <a:t>Mentored Clinical Scientist Development Award (K08)</a:t>
            </a:r>
          </a:p>
          <a:p>
            <a:pPr>
              <a:lnSpc>
                <a:spcPct val="85000"/>
              </a:lnSpc>
              <a:defRPr/>
            </a:pPr>
            <a:r>
              <a:rPr lang="en-US" sz="1200" b="1" dirty="0">
                <a:solidFill>
                  <a:srgbClr val="7030A0"/>
                </a:solidFill>
                <a:effectLst>
                  <a:outerShdw blurRad="38100" dist="38100" dir="2700000" algn="tl">
                    <a:srgbClr val="C0C0C0"/>
                  </a:outerShdw>
                </a:effectLst>
              </a:rPr>
              <a:t>Mentored Patient-Oriented RCDA (K23)</a:t>
            </a:r>
          </a:p>
          <a:p>
            <a:pPr>
              <a:lnSpc>
                <a:spcPct val="85000"/>
              </a:lnSpc>
              <a:defRPr/>
            </a:pPr>
            <a:r>
              <a:rPr lang="en-US" sz="1200" b="1" dirty="0">
                <a:solidFill>
                  <a:srgbClr val="7030A0"/>
                </a:solidFill>
                <a:effectLst>
                  <a:outerShdw blurRad="38100" dist="38100" dir="2700000" algn="tl">
                    <a:srgbClr val="C0C0C0"/>
                  </a:outerShdw>
                </a:effectLst>
              </a:rPr>
              <a:t>Mentored Quantitative RCDA (K25)</a:t>
            </a:r>
          </a:p>
        </p:txBody>
      </p:sp>
      <p:sp>
        <p:nvSpPr>
          <p:cNvPr id="22574" name="Line 44"/>
          <p:cNvSpPr>
            <a:spLocks noChangeShapeType="1"/>
          </p:cNvSpPr>
          <p:nvPr/>
        </p:nvSpPr>
        <p:spPr bwMode="auto">
          <a:xfrm flipH="1">
            <a:off x="4225925" y="50546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65" name="Text Box 45"/>
          <p:cNvSpPr txBox="1">
            <a:spLocks noChangeArrowheads="1"/>
          </p:cNvSpPr>
          <p:nvPr/>
        </p:nvSpPr>
        <p:spPr bwMode="auto">
          <a:xfrm>
            <a:off x="4478548" y="5257800"/>
            <a:ext cx="2714205" cy="461665"/>
          </a:xfrm>
          <a:prstGeom prst="rect">
            <a:avLst/>
          </a:prstGeom>
          <a:noFill/>
          <a:ln w="9525">
            <a:noFill/>
            <a:miter lim="800000"/>
            <a:headEnd/>
            <a:tailEnd/>
          </a:ln>
          <a:effectLst/>
        </p:spPr>
        <p:txBody>
          <a:bodyPr wrap="none">
            <a:spAutoFit/>
          </a:bodyPr>
          <a:lstStyle/>
          <a:p>
            <a:pPr>
              <a:defRPr/>
            </a:pPr>
            <a:r>
              <a:rPr lang="en-US" sz="1200" b="1" dirty="0">
                <a:solidFill>
                  <a:srgbClr val="7030A0"/>
                </a:solidFill>
                <a:effectLst>
                  <a:outerShdw blurRad="38100" dist="38100" dir="2700000" algn="tl">
                    <a:srgbClr val="C0C0C0"/>
                  </a:outerShdw>
                </a:effectLst>
              </a:rPr>
              <a:t>Midcareer Investigator Award in </a:t>
            </a:r>
          </a:p>
          <a:p>
            <a:pPr>
              <a:defRPr/>
            </a:pPr>
            <a:r>
              <a:rPr lang="en-US" sz="1200" b="1" dirty="0">
                <a:solidFill>
                  <a:srgbClr val="7030A0"/>
                </a:solidFill>
                <a:effectLst>
                  <a:outerShdw blurRad="38100" dist="38100" dir="2700000" algn="tl">
                    <a:srgbClr val="C0C0C0"/>
                  </a:outerShdw>
                </a:effectLst>
              </a:rPr>
              <a:t>  Patient-Oriented Research (K24)  </a:t>
            </a:r>
            <a:endParaRPr lang="en-US" sz="1400" dirty="0">
              <a:solidFill>
                <a:srgbClr val="7030A0"/>
              </a:solidFill>
              <a:effectLst>
                <a:outerShdw blurRad="38100" dist="38100" dir="2700000" algn="tl">
                  <a:srgbClr val="C0C0C0"/>
                </a:outerShdw>
              </a:effectLst>
            </a:endParaRPr>
          </a:p>
        </p:txBody>
      </p:sp>
      <p:sp>
        <p:nvSpPr>
          <p:cNvPr id="22576" name="Line 46"/>
          <p:cNvSpPr>
            <a:spLocks noChangeShapeType="1"/>
          </p:cNvSpPr>
          <p:nvPr/>
        </p:nvSpPr>
        <p:spPr bwMode="auto">
          <a:xfrm flipH="1">
            <a:off x="4225925" y="61722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67" name="Text Box 47"/>
          <p:cNvSpPr txBox="1">
            <a:spLocks noChangeArrowheads="1"/>
          </p:cNvSpPr>
          <p:nvPr/>
        </p:nvSpPr>
        <p:spPr bwMode="auto">
          <a:xfrm>
            <a:off x="457200" y="5486400"/>
            <a:ext cx="1981200" cy="523220"/>
          </a:xfrm>
          <a:prstGeom prst="rect">
            <a:avLst/>
          </a:prstGeom>
          <a:noFill/>
          <a:ln w="9525">
            <a:noFill/>
            <a:miter lim="800000"/>
            <a:headEnd/>
            <a:tailEnd/>
          </a:ln>
          <a:effectLst/>
        </p:spPr>
        <p:txBody>
          <a:bodyPr wrap="square">
            <a:spAutoFit/>
          </a:bodyPr>
          <a:lstStyle/>
          <a:p>
            <a:pPr>
              <a:defRPr/>
            </a:pPr>
            <a:r>
              <a:rPr lang="en-US" sz="1400" b="1" dirty="0" smtClean="0">
                <a:solidFill>
                  <a:srgbClr val="FF0000"/>
                </a:solidFill>
                <a:effectLst>
                  <a:outerShdw blurRad="38100" dist="38100" dir="2700000" algn="tl">
                    <a:srgbClr val="C0C0C0"/>
                  </a:outerShdw>
                </a:effectLst>
              </a:rPr>
              <a:t>Exploratory/Develop-mental Grant </a:t>
            </a:r>
            <a:r>
              <a:rPr lang="en-US" sz="1400" b="1" dirty="0">
                <a:solidFill>
                  <a:srgbClr val="FF0000"/>
                </a:solidFill>
                <a:effectLst>
                  <a:outerShdw blurRad="38100" dist="38100" dir="2700000" algn="tl">
                    <a:srgbClr val="C0C0C0"/>
                  </a:outerShdw>
                </a:effectLst>
              </a:rPr>
              <a:t>(R21) </a:t>
            </a:r>
          </a:p>
        </p:txBody>
      </p:sp>
      <p:sp>
        <p:nvSpPr>
          <p:cNvPr id="22578" name="Line 49"/>
          <p:cNvSpPr>
            <a:spLocks noChangeShapeType="1"/>
          </p:cNvSpPr>
          <p:nvPr/>
        </p:nvSpPr>
        <p:spPr bwMode="auto">
          <a:xfrm flipH="1">
            <a:off x="4191000" y="42672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9" name="Line 50"/>
          <p:cNvSpPr>
            <a:spLocks noChangeShapeType="1"/>
          </p:cNvSpPr>
          <p:nvPr/>
        </p:nvSpPr>
        <p:spPr bwMode="auto">
          <a:xfrm flipH="1">
            <a:off x="4191000" y="45720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80" name="Line 51"/>
          <p:cNvSpPr>
            <a:spLocks noChangeShapeType="1"/>
          </p:cNvSpPr>
          <p:nvPr/>
        </p:nvSpPr>
        <p:spPr bwMode="auto">
          <a:xfrm flipH="1">
            <a:off x="4191000" y="47244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81" name="AutoShape 52"/>
          <p:cNvSpPr>
            <a:spLocks/>
          </p:cNvSpPr>
          <p:nvPr/>
        </p:nvSpPr>
        <p:spPr bwMode="auto">
          <a:xfrm>
            <a:off x="2286000" y="4114800"/>
            <a:ext cx="228600" cy="2057400"/>
          </a:xfrm>
          <a:prstGeom prst="leftBrace">
            <a:avLst>
              <a:gd name="adj1" fmla="val 7500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2" name="Line 53"/>
          <p:cNvSpPr>
            <a:spLocks noChangeShapeType="1"/>
          </p:cNvSpPr>
          <p:nvPr/>
        </p:nvSpPr>
        <p:spPr bwMode="auto">
          <a:xfrm flipH="1">
            <a:off x="4191000" y="3733800"/>
            <a:ext cx="269875" cy="0"/>
          </a:xfrm>
          <a:prstGeom prst="line">
            <a:avLst/>
          </a:prstGeom>
          <a:noFill/>
          <a:ln w="28575">
            <a:solidFill>
              <a:srgbClr val="00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83" name="Text Box 54"/>
          <p:cNvSpPr txBox="1">
            <a:spLocks noChangeArrowheads="1"/>
          </p:cNvSpPr>
          <p:nvPr/>
        </p:nvSpPr>
        <p:spPr bwMode="auto">
          <a:xfrm>
            <a:off x="1447800" y="6491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a:p>
        </p:txBody>
      </p:sp>
      <p:sp>
        <p:nvSpPr>
          <p:cNvPr id="22584" name="Text Box 55"/>
          <p:cNvSpPr txBox="1">
            <a:spLocks noChangeArrowheads="1"/>
          </p:cNvSpPr>
          <p:nvPr/>
        </p:nvSpPr>
        <p:spPr bwMode="auto">
          <a:xfrm>
            <a:off x="2057400" y="6324600"/>
            <a:ext cx="508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a:t>*Graph represents a small sample of NIH funding mechanisms available</a:t>
            </a:r>
            <a:r>
              <a:rPr lang="en-US" sz="1600"/>
              <a:t>.</a:t>
            </a:r>
          </a:p>
        </p:txBody>
      </p:sp>
      <p:sp>
        <p:nvSpPr>
          <p:cNvPr id="57" name="Line 4"/>
          <p:cNvSpPr>
            <a:spLocks noChangeShapeType="1"/>
          </p:cNvSpPr>
          <p:nvPr/>
        </p:nvSpPr>
        <p:spPr bwMode="auto">
          <a:xfrm>
            <a:off x="457200" y="990600"/>
            <a:ext cx="8128000" cy="0"/>
          </a:xfrm>
          <a:prstGeom prst="line">
            <a:avLst/>
          </a:prstGeom>
          <a:noFill/>
          <a:ln w="38100">
            <a:solidFill>
              <a:srgbClr val="FF4545"/>
            </a:solidFill>
            <a:round/>
            <a:headEnd/>
            <a:tailEnd/>
          </a:ln>
        </p:spPr>
        <p:txBody>
          <a:bodyPr wrap="none" anchor="ctr"/>
          <a:lstStyle/>
          <a:p>
            <a:endParaRPr lang="en-US"/>
          </a:p>
        </p:txBody>
      </p:sp>
    </p:spTree>
    <p:extLst>
      <p:ext uri="{BB962C8B-B14F-4D97-AF65-F5344CB8AC3E}">
        <p14:creationId xmlns:p14="http://schemas.microsoft.com/office/powerpoint/2010/main" val="41861378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512511" cy="1676400"/>
          </a:xfrm>
        </p:spPr>
        <p:txBody>
          <a:bodyPr/>
          <a:lstStyle/>
          <a:p>
            <a:pPr algn="ctr"/>
            <a:r>
              <a:rPr lang="en-US" sz="4000" dirty="0" smtClean="0"/>
              <a:t>You Should Submit a RPG Application ….</a:t>
            </a:r>
            <a:endParaRPr lang="en-US" sz="4000" dirty="0"/>
          </a:p>
        </p:txBody>
      </p:sp>
      <p:sp>
        <p:nvSpPr>
          <p:cNvPr id="3" name="Content Placeholder 2"/>
          <p:cNvSpPr>
            <a:spLocks noGrp="1"/>
          </p:cNvSpPr>
          <p:nvPr>
            <p:ph sz="quarter" idx="13"/>
          </p:nvPr>
        </p:nvSpPr>
        <p:spPr>
          <a:xfrm>
            <a:off x="609600" y="2514600"/>
            <a:ext cx="8001000" cy="3962400"/>
          </a:xfrm>
        </p:spPr>
        <p:txBody>
          <a:bodyPr>
            <a:normAutofit/>
          </a:bodyPr>
          <a:lstStyle/>
          <a:p>
            <a:r>
              <a:rPr lang="en-US" sz="4000" b="1" dirty="0" smtClean="0"/>
              <a:t>… when you are capable of running an independent research project.</a:t>
            </a:r>
          </a:p>
          <a:p>
            <a:endParaRPr lang="en-US" sz="1600" b="1" dirty="0" smtClean="0"/>
          </a:p>
          <a:p>
            <a:pPr lvl="1"/>
            <a:r>
              <a:rPr lang="en-US" sz="2400" b="1" dirty="0" smtClean="0">
                <a:solidFill>
                  <a:srgbClr val="0070C0"/>
                </a:solidFill>
              </a:rPr>
              <a:t>Independent investigator</a:t>
            </a:r>
          </a:p>
          <a:p>
            <a:pPr lvl="1"/>
            <a:r>
              <a:rPr lang="en-US" sz="2400" b="1" dirty="0" smtClean="0">
                <a:solidFill>
                  <a:srgbClr val="0070C0"/>
                </a:solidFill>
              </a:rPr>
              <a:t>Tenure or Non-tenure track position</a:t>
            </a:r>
          </a:p>
          <a:p>
            <a:pPr lvl="1"/>
            <a:r>
              <a:rPr lang="en-US" sz="2400" b="1" dirty="0" smtClean="0">
                <a:solidFill>
                  <a:srgbClr val="0070C0"/>
                </a:solidFill>
              </a:rPr>
              <a:t>Have and/or have access to appropriate equipment</a:t>
            </a:r>
          </a:p>
          <a:p>
            <a:pPr lvl="1"/>
            <a:r>
              <a:rPr lang="en-US" sz="2400" b="1" dirty="0" smtClean="0">
                <a:solidFill>
                  <a:srgbClr val="0070C0"/>
                </a:solidFill>
              </a:rPr>
              <a:t>Have independent laboratory space</a:t>
            </a:r>
            <a:endParaRPr lang="en-US" sz="2400" b="1" dirty="0">
              <a:solidFill>
                <a:srgbClr val="0070C0"/>
              </a:solidFill>
            </a:endParaRPr>
          </a:p>
        </p:txBody>
      </p:sp>
    </p:spTree>
    <p:extLst>
      <p:ext uri="{BB962C8B-B14F-4D97-AF65-F5344CB8AC3E}">
        <p14:creationId xmlns:p14="http://schemas.microsoft.com/office/powerpoint/2010/main" val="363286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1447800"/>
            <a:ext cx="6705600" cy="914400"/>
          </a:xfrm>
        </p:spPr>
        <p:txBody>
          <a:bodyPr/>
          <a:lstStyle/>
          <a:p>
            <a:pPr algn="ctr"/>
            <a:r>
              <a:rPr lang="en-US" sz="4500" dirty="0" smtClean="0">
                <a:solidFill>
                  <a:schemeClr val="accent1"/>
                </a:solidFill>
              </a:rPr>
              <a:t>Purpose of a RPG</a:t>
            </a:r>
            <a:endParaRPr lang="en-US" sz="4500" dirty="0">
              <a:solidFill>
                <a:schemeClr val="accent1"/>
              </a:solidFill>
            </a:endParaRPr>
          </a:p>
        </p:txBody>
      </p:sp>
      <p:sp>
        <p:nvSpPr>
          <p:cNvPr id="3" name="Content Placeholder 2"/>
          <p:cNvSpPr>
            <a:spLocks noGrp="1"/>
          </p:cNvSpPr>
          <p:nvPr>
            <p:ph type="body" idx="1"/>
          </p:nvPr>
        </p:nvSpPr>
        <p:spPr>
          <a:xfrm>
            <a:off x="919619" y="3657600"/>
            <a:ext cx="4019811" cy="1371600"/>
          </a:xfrm>
        </p:spPr>
        <p:txBody>
          <a:bodyPr>
            <a:normAutofit lnSpcReduction="10000"/>
          </a:bodyPr>
          <a:lstStyle/>
          <a:p>
            <a:pPr marL="0" indent="0" algn="r">
              <a:buNone/>
            </a:pPr>
            <a:r>
              <a:rPr lang="en-US" sz="4400" i="1" dirty="0" smtClean="0">
                <a:solidFill>
                  <a:schemeClr val="accent3">
                    <a:lumMod val="50000"/>
                  </a:schemeClr>
                </a:solidFill>
                <a:latin typeface="+mj-lt"/>
              </a:rPr>
              <a:t>Conducting a Research Project</a:t>
            </a:r>
            <a:endParaRPr lang="en-US" sz="4400" i="1" dirty="0">
              <a:solidFill>
                <a:schemeClr val="accent3">
                  <a:lumMod val="50000"/>
                </a:schemeClr>
              </a:solidFill>
              <a:latin typeface="+mj-lt"/>
            </a:endParaRPr>
          </a:p>
        </p:txBody>
      </p:sp>
      <p:sp>
        <p:nvSpPr>
          <p:cNvPr id="4" name="Dodecagon 3"/>
          <p:cNvSpPr/>
          <p:nvPr/>
        </p:nvSpPr>
        <p:spPr>
          <a:xfrm>
            <a:off x="457200" y="457200"/>
            <a:ext cx="914400" cy="914400"/>
          </a:xfrm>
          <a:prstGeom prst="dodecagon">
            <a:avLst/>
          </a:prstGeom>
          <a:solidFill>
            <a:srgbClr val="FF0000"/>
          </a:solidFill>
          <a:effectLst>
            <a:innerShdw blurRad="63500" dist="50800" dir="18900000">
              <a:srgbClr val="FFFF00">
                <a:alpha val="50000"/>
              </a:srgbClr>
            </a:innerShdw>
          </a:effectLst>
          <a:scene3d>
            <a:camera prst="orthographicFront"/>
            <a:lightRig rig="threePt" dir="t"/>
          </a:scene3d>
          <a:sp3d>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3</a:t>
            </a:r>
          </a:p>
        </p:txBody>
      </p:sp>
      <p:pic>
        <p:nvPicPr>
          <p:cNvPr id="1028" name="Picture 4" descr="http://www.lisle202.org/vimages/shared/vnews/stories/46c9b4b8c07c3/Science%20Lab%20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91000"/>
            <a:ext cx="2047400" cy="192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96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603998"/>
              </p:ext>
            </p:extLst>
          </p:nvPr>
        </p:nvGraphicFramePr>
        <p:xfrm>
          <a:off x="304801" y="731632"/>
          <a:ext cx="8458199" cy="5973968"/>
        </p:xfrm>
        <a:graphic>
          <a:graphicData uri="http://schemas.openxmlformats.org/drawingml/2006/table">
            <a:tbl>
              <a:tblPr>
                <a:tableStyleId>{3C2FFA5D-87B4-456A-9821-1D502468CF0F}</a:tableStyleId>
              </a:tblPr>
              <a:tblGrid>
                <a:gridCol w="1295399"/>
                <a:gridCol w="1649868"/>
                <a:gridCol w="1812471"/>
                <a:gridCol w="1829898"/>
                <a:gridCol w="1870563"/>
              </a:tblGrid>
              <a:tr h="263638">
                <a:tc>
                  <a:txBody>
                    <a:bodyPr/>
                    <a:lstStyle/>
                    <a:p>
                      <a:pPr algn="ctr" fontAlgn="b"/>
                      <a:endParaRPr lang="en-US" sz="1600" b="0" i="0" u="none" strike="noStrike" dirty="0">
                        <a:solidFill>
                          <a:srgbClr val="000000"/>
                        </a:solidFill>
                        <a:latin typeface="Calibri"/>
                      </a:endParaRPr>
                    </a:p>
                  </a:txBody>
                  <a:tcPr marL="8835" marR="8835" marT="8835" marB="0" anchor="b">
                    <a:solidFill>
                      <a:srgbClr val="00FF00">
                        <a:alpha val="90000"/>
                      </a:srgbClr>
                    </a:solidFill>
                  </a:tcPr>
                </a:tc>
                <a:tc>
                  <a:txBody>
                    <a:bodyPr/>
                    <a:lstStyle/>
                    <a:p>
                      <a:pPr algn="ctr" fontAlgn="b"/>
                      <a:r>
                        <a:rPr lang="en-US" sz="1600" b="1" u="none" strike="noStrike" dirty="0"/>
                        <a:t>R01</a:t>
                      </a:r>
                      <a:endParaRPr lang="en-US" sz="1600" b="1"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b="1" u="none" strike="noStrike" dirty="0"/>
                        <a:t>R03</a:t>
                      </a:r>
                      <a:endParaRPr lang="en-US" sz="1600" b="1"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b="1" u="none" strike="noStrike" dirty="0"/>
                        <a:t>R21</a:t>
                      </a:r>
                      <a:endParaRPr lang="en-US" sz="1600" b="1"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b="1" u="none" strike="noStrike" dirty="0"/>
                        <a:t>R15</a:t>
                      </a:r>
                      <a:endParaRPr lang="en-US" sz="1600" b="1" i="0" u="none" strike="noStrike" dirty="0">
                        <a:solidFill>
                          <a:srgbClr val="000000"/>
                        </a:solidFill>
                        <a:latin typeface="Calibri"/>
                      </a:endParaRPr>
                    </a:p>
                  </a:txBody>
                  <a:tcPr marL="8835" marR="8835" marT="8835" marB="0" anchor="b">
                    <a:solidFill>
                      <a:srgbClr val="FFFF00"/>
                    </a:solidFill>
                  </a:tcPr>
                </a:tc>
              </a:tr>
              <a:tr h="3470163">
                <a:tc>
                  <a:txBody>
                    <a:bodyPr/>
                    <a:lstStyle/>
                    <a:p>
                      <a:pPr algn="ctr" fontAlgn="b"/>
                      <a:r>
                        <a:rPr lang="en-US" sz="1600" b="1" u="none" strike="noStrike" dirty="0"/>
                        <a:t>Purpose</a:t>
                      </a:r>
                      <a:endParaRPr lang="en-US" sz="1600" b="1" i="0" u="none" strike="noStrike" dirty="0">
                        <a:solidFill>
                          <a:srgbClr val="000000"/>
                        </a:solidFill>
                        <a:latin typeface="Calibri"/>
                      </a:endParaRPr>
                    </a:p>
                  </a:txBody>
                  <a:tcPr marL="8835" marR="8835" marT="8835" marB="0">
                    <a:solidFill>
                      <a:srgbClr val="00FF00">
                        <a:alpha val="90000"/>
                      </a:srgbClr>
                    </a:solidFill>
                  </a:tcPr>
                </a:tc>
                <a:tc>
                  <a:txBody>
                    <a:bodyPr/>
                    <a:lstStyle/>
                    <a:p>
                      <a:pPr algn="ctr" fontAlgn="b"/>
                      <a:r>
                        <a:rPr lang="en-US" sz="1600" u="none" strike="noStrike" dirty="0"/>
                        <a:t>discrete, </a:t>
                      </a:r>
                      <a:r>
                        <a:rPr lang="en-US" sz="1600" u="none" strike="noStrike" dirty="0">
                          <a:solidFill>
                            <a:srgbClr val="FF0000"/>
                          </a:solidFill>
                        </a:rPr>
                        <a:t>specified</a:t>
                      </a:r>
                      <a:r>
                        <a:rPr lang="en-US" sz="1600" u="none" strike="noStrike" dirty="0"/>
                        <a:t>, circumscribed research projects</a:t>
                      </a:r>
                      <a:endParaRPr lang="en-US" sz="1600" b="0" i="0" u="none" strike="noStrike" dirty="0">
                        <a:solidFill>
                          <a:srgbClr val="000000"/>
                        </a:solidFill>
                        <a:latin typeface="Calibri"/>
                      </a:endParaRPr>
                    </a:p>
                  </a:txBody>
                  <a:tcPr marL="8835" marR="8835" marT="8835" marB="0">
                    <a:solidFill>
                      <a:schemeClr val="accent3">
                        <a:lumMod val="20000"/>
                        <a:lumOff val="80000"/>
                        <a:alpha val="90000"/>
                      </a:schemeClr>
                    </a:solidFill>
                  </a:tcPr>
                </a:tc>
                <a:tc>
                  <a:txBody>
                    <a:bodyPr/>
                    <a:lstStyle/>
                    <a:p>
                      <a:pPr algn="ctr" fontAlgn="b"/>
                      <a:r>
                        <a:rPr lang="en-US" sz="1600" u="none" strike="noStrike" dirty="0">
                          <a:solidFill>
                            <a:schemeClr val="tx1"/>
                          </a:solidFill>
                        </a:rPr>
                        <a:t>small research projects, including </a:t>
                      </a:r>
                      <a:r>
                        <a:rPr lang="en-US" sz="1600" u="none" strike="noStrike" dirty="0">
                          <a:solidFill>
                            <a:srgbClr val="FF0000"/>
                          </a:solidFill>
                        </a:rPr>
                        <a:t>pilot</a:t>
                      </a:r>
                      <a:r>
                        <a:rPr lang="en-US" sz="1600" u="none" strike="noStrike" dirty="0">
                          <a:solidFill>
                            <a:schemeClr val="tx1"/>
                          </a:solidFill>
                        </a:rPr>
                        <a:t> and </a:t>
                      </a:r>
                      <a:r>
                        <a:rPr lang="en-US" sz="1600" u="none" strike="noStrike" dirty="0">
                          <a:solidFill>
                            <a:srgbClr val="FF0000"/>
                          </a:solidFill>
                        </a:rPr>
                        <a:t>feasibility</a:t>
                      </a:r>
                      <a:r>
                        <a:rPr lang="en-US" sz="1600" u="none" strike="noStrike" dirty="0">
                          <a:solidFill>
                            <a:schemeClr val="tx1"/>
                          </a:solidFill>
                        </a:rPr>
                        <a:t> studies; </a:t>
                      </a:r>
                      <a:r>
                        <a:rPr lang="en-US" sz="1600" u="none" strike="noStrike" dirty="0" smtClean="0">
                          <a:solidFill>
                            <a:srgbClr val="FF0000"/>
                          </a:solidFill>
                        </a:rPr>
                        <a:t>         </a:t>
                      </a:r>
                    </a:p>
                    <a:p>
                      <a:pPr algn="ctr" fontAlgn="b"/>
                      <a:endParaRPr lang="en-US" sz="1600" u="none" strike="noStrike" dirty="0" smtClean="0">
                        <a:solidFill>
                          <a:srgbClr val="FF0000"/>
                        </a:solidFill>
                      </a:endParaRPr>
                    </a:p>
                    <a:p>
                      <a:pPr algn="ctr" fontAlgn="b"/>
                      <a:r>
                        <a:rPr lang="en-US" sz="1600" u="none" strike="noStrike" dirty="0" smtClean="0">
                          <a:solidFill>
                            <a:schemeClr val="tx1"/>
                          </a:solidFill>
                        </a:rPr>
                        <a:t>secondary </a:t>
                      </a:r>
                      <a:r>
                        <a:rPr lang="en-US" sz="1600" u="none" strike="noStrike" dirty="0">
                          <a:solidFill>
                            <a:schemeClr val="tx1"/>
                          </a:solidFill>
                        </a:rPr>
                        <a:t>analysis </a:t>
                      </a:r>
                      <a:endParaRPr lang="en-US" sz="1600" u="none" strike="noStrike" dirty="0" smtClean="0">
                        <a:solidFill>
                          <a:schemeClr val="tx1"/>
                        </a:solidFill>
                      </a:endParaRPr>
                    </a:p>
                    <a:p>
                      <a:pPr algn="ctr" fontAlgn="b"/>
                      <a:r>
                        <a:rPr lang="en-US" sz="1600" u="none" strike="noStrike" dirty="0" smtClean="0">
                          <a:solidFill>
                            <a:schemeClr val="tx1"/>
                          </a:solidFill>
                        </a:rPr>
                        <a:t>of </a:t>
                      </a:r>
                      <a:r>
                        <a:rPr lang="en-US" sz="1600" u="none" strike="noStrike" dirty="0">
                          <a:solidFill>
                            <a:schemeClr val="tx1"/>
                          </a:solidFill>
                        </a:rPr>
                        <a:t>existing data; </a:t>
                      </a:r>
                      <a:endParaRPr lang="en-US" sz="1600" u="none" strike="noStrike" dirty="0" smtClean="0">
                        <a:solidFill>
                          <a:schemeClr val="tx1"/>
                        </a:solidFill>
                      </a:endParaRPr>
                    </a:p>
                    <a:p>
                      <a:pPr algn="ctr" fontAlgn="b"/>
                      <a:endParaRPr lang="en-US" sz="1600" u="none" strike="noStrike" dirty="0" smtClean="0">
                        <a:solidFill>
                          <a:schemeClr val="tx1"/>
                        </a:solidFill>
                      </a:endParaRPr>
                    </a:p>
                    <a:p>
                      <a:pPr algn="ctr" fontAlgn="b"/>
                      <a:r>
                        <a:rPr lang="en-US" sz="1600" u="none" strike="noStrike" dirty="0" smtClean="0">
                          <a:solidFill>
                            <a:schemeClr val="tx1"/>
                          </a:solidFill>
                        </a:rPr>
                        <a:t>development </a:t>
                      </a:r>
                      <a:r>
                        <a:rPr lang="en-US" sz="1600" u="none" strike="noStrike" dirty="0">
                          <a:solidFill>
                            <a:schemeClr val="tx1"/>
                          </a:solidFill>
                        </a:rPr>
                        <a:t>of research methodology and new technology</a:t>
                      </a:r>
                      <a:endParaRPr lang="en-US" sz="1600" b="0" i="0" u="none" strike="noStrike" dirty="0">
                        <a:solidFill>
                          <a:schemeClr val="tx1"/>
                        </a:solidFill>
                        <a:latin typeface="Calibri"/>
                      </a:endParaRPr>
                    </a:p>
                  </a:txBody>
                  <a:tcPr marL="8835" marR="8835" marT="8835" marB="0">
                    <a:solidFill>
                      <a:schemeClr val="accent3">
                        <a:lumMod val="20000"/>
                        <a:lumOff val="80000"/>
                        <a:alpha val="90000"/>
                      </a:schemeClr>
                    </a:solidFill>
                  </a:tcPr>
                </a:tc>
                <a:tc>
                  <a:txBody>
                    <a:bodyPr/>
                    <a:lstStyle/>
                    <a:p>
                      <a:pPr algn="ctr" fontAlgn="b"/>
                      <a:r>
                        <a:rPr lang="en-US" sz="1600" u="none" strike="noStrike" dirty="0">
                          <a:solidFill>
                            <a:srgbClr val="FF0000"/>
                          </a:solidFill>
                        </a:rPr>
                        <a:t>exploratory and developmental </a:t>
                      </a:r>
                      <a:r>
                        <a:rPr lang="en-US" sz="1600" u="none" strike="noStrike" dirty="0"/>
                        <a:t>research projects in early and conceptual stages; </a:t>
                      </a:r>
                      <a:endParaRPr lang="en-US" sz="1600" u="none" strike="noStrike" dirty="0" smtClean="0"/>
                    </a:p>
                    <a:p>
                      <a:pPr algn="ctr" fontAlgn="b"/>
                      <a:endParaRPr lang="en-US" sz="1600" u="none" strike="noStrike" dirty="0" smtClean="0"/>
                    </a:p>
                    <a:p>
                      <a:pPr algn="ctr" fontAlgn="b"/>
                      <a:r>
                        <a:rPr lang="en-US" sz="1600" u="none" strike="noStrike" dirty="0" smtClean="0"/>
                        <a:t>some </a:t>
                      </a:r>
                      <a:r>
                        <a:rPr lang="en-US" sz="1600" u="none" strike="noStrike" dirty="0"/>
                        <a:t>risk but may lead to breakthrough in field or other </a:t>
                      </a:r>
                      <a:r>
                        <a:rPr lang="en-US" sz="1600" u="none" strike="noStrike" dirty="0" smtClean="0"/>
                        <a:t>methods</a:t>
                      </a:r>
                    </a:p>
                    <a:p>
                      <a:pPr algn="ctr" fontAlgn="b"/>
                      <a:r>
                        <a:rPr lang="en-US" sz="1600" u="none" strike="noStrike" dirty="0" smtClean="0"/>
                        <a:t> or technical developments</a:t>
                      </a:r>
                      <a:endParaRPr lang="en-US" sz="1600" b="0" i="0" u="none" strike="noStrike" dirty="0">
                        <a:solidFill>
                          <a:srgbClr val="000000"/>
                        </a:solidFill>
                        <a:latin typeface="Calibri"/>
                      </a:endParaRPr>
                    </a:p>
                  </a:txBody>
                  <a:tcPr marL="8835" marR="8835" marT="8835" marB="0">
                    <a:solidFill>
                      <a:schemeClr val="accent3">
                        <a:lumMod val="20000"/>
                        <a:lumOff val="80000"/>
                        <a:alpha val="90000"/>
                      </a:schemeClr>
                    </a:solidFill>
                  </a:tcPr>
                </a:tc>
                <a:tc>
                  <a:txBody>
                    <a:bodyPr/>
                    <a:lstStyle/>
                    <a:p>
                      <a:pPr algn="ctr" fontAlgn="b"/>
                      <a:r>
                        <a:rPr lang="en-US" sz="1600" u="none" strike="noStrike" dirty="0" smtClean="0"/>
                        <a:t>small </a:t>
                      </a:r>
                      <a:r>
                        <a:rPr lang="en-US" sz="1600" u="none" strike="noStrike" dirty="0"/>
                        <a:t>research </a:t>
                      </a:r>
                      <a:r>
                        <a:rPr lang="en-US" sz="1600" u="none" strike="noStrike" dirty="0" smtClean="0"/>
                        <a:t>projects that </a:t>
                      </a:r>
                      <a:r>
                        <a:rPr lang="en-US" sz="1600" u="none" strike="noStrike" dirty="0"/>
                        <a:t>expose </a:t>
                      </a:r>
                      <a:r>
                        <a:rPr lang="en-US" sz="1600" u="none" strike="noStrike" dirty="0">
                          <a:solidFill>
                            <a:srgbClr val="FF0000"/>
                          </a:solidFill>
                        </a:rPr>
                        <a:t>students</a:t>
                      </a:r>
                      <a:r>
                        <a:rPr lang="en-US" sz="1600" u="none" strike="noStrike" dirty="0"/>
                        <a:t> to </a:t>
                      </a:r>
                      <a:r>
                        <a:rPr lang="en-US" sz="1600" u="none" strike="noStrike" dirty="0" smtClean="0"/>
                        <a:t>research and </a:t>
                      </a:r>
                      <a:r>
                        <a:rPr lang="en-US" sz="1600" u="none" strike="noStrike" dirty="0"/>
                        <a:t>strengthen the institution research </a:t>
                      </a:r>
                      <a:r>
                        <a:rPr lang="en-US" sz="1600" u="none" strike="noStrike" dirty="0" smtClean="0"/>
                        <a:t>environment;</a:t>
                      </a:r>
                      <a:r>
                        <a:rPr lang="en-US" sz="1600" u="none" strike="noStrike" dirty="0"/>
                        <a:t/>
                      </a:r>
                      <a:br>
                        <a:rPr lang="en-US" sz="1600" u="none" strike="noStrike" dirty="0"/>
                      </a:br>
                      <a:endParaRPr lang="en-US" sz="1600" u="none" strike="noStrike" dirty="0" smtClean="0"/>
                    </a:p>
                    <a:p>
                      <a:pPr algn="ctr" fontAlgn="b"/>
                      <a:r>
                        <a:rPr lang="en-US" sz="1600" u="none" strike="noStrike" dirty="0" smtClean="0">
                          <a:solidFill>
                            <a:srgbClr val="FF0000"/>
                          </a:solidFill>
                        </a:rPr>
                        <a:t>US institution that does not receive significant NIH </a:t>
                      </a:r>
                      <a:r>
                        <a:rPr lang="en-US" sz="1600" u="none" strike="noStrike" dirty="0">
                          <a:solidFill>
                            <a:srgbClr val="FF0000"/>
                          </a:solidFill>
                        </a:rPr>
                        <a:t>funding</a:t>
                      </a:r>
                      <a:endParaRPr lang="en-US" sz="1600" b="0" i="0" u="none" strike="noStrike" dirty="0">
                        <a:solidFill>
                          <a:srgbClr val="FF0000"/>
                        </a:solidFill>
                        <a:latin typeface="Calibri"/>
                      </a:endParaRPr>
                    </a:p>
                  </a:txBody>
                  <a:tcPr marL="8835" marR="8835" marT="8835" marB="0">
                    <a:solidFill>
                      <a:srgbClr val="FFFF00"/>
                    </a:solidFill>
                  </a:tcPr>
                </a:tc>
              </a:tr>
              <a:tr h="393745">
                <a:tc>
                  <a:txBody>
                    <a:bodyPr/>
                    <a:lstStyle/>
                    <a:p>
                      <a:pPr algn="ctr" fontAlgn="b"/>
                      <a:r>
                        <a:rPr lang="en-US" sz="1600" b="1" u="none" strike="noStrike" dirty="0"/>
                        <a:t>Budget</a:t>
                      </a:r>
                      <a:endParaRPr lang="en-US" sz="1600" b="1" i="0" u="none" strike="noStrike" dirty="0">
                        <a:solidFill>
                          <a:srgbClr val="000000"/>
                        </a:solidFill>
                        <a:latin typeface="Calibri"/>
                      </a:endParaRPr>
                    </a:p>
                  </a:txBody>
                  <a:tcPr marL="8835" marR="8835" marT="8835" marB="0" anchor="b">
                    <a:solidFill>
                      <a:srgbClr val="00FF00">
                        <a:alpha val="90000"/>
                      </a:srgbClr>
                    </a:solidFill>
                  </a:tcPr>
                </a:tc>
                <a:tc>
                  <a:txBody>
                    <a:bodyPr/>
                    <a:lstStyle/>
                    <a:p>
                      <a:pPr algn="ctr" fontAlgn="b"/>
                      <a:r>
                        <a:rPr lang="en-US" sz="1600" u="none" strike="noStrike" dirty="0"/>
                        <a:t>as appropriate</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a:t>
                      </a:r>
                      <a:r>
                        <a:rPr lang="en-US" sz="1600" u="none" strike="noStrike" dirty="0" smtClean="0"/>
                        <a:t>50K/year</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$275K/entire</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$300/entire</a:t>
                      </a:r>
                      <a:endParaRPr lang="en-US" sz="1600" b="0" i="0" u="none" strike="noStrike" dirty="0">
                        <a:solidFill>
                          <a:srgbClr val="000000"/>
                        </a:solidFill>
                        <a:latin typeface="Calibri"/>
                      </a:endParaRPr>
                    </a:p>
                  </a:txBody>
                  <a:tcPr marL="8835" marR="8835" marT="8835" marB="0" anchor="b">
                    <a:solidFill>
                      <a:srgbClr val="FFFF00"/>
                    </a:solidFill>
                  </a:tcPr>
                </a:tc>
              </a:tr>
              <a:tr h="475478">
                <a:tc>
                  <a:txBody>
                    <a:bodyPr/>
                    <a:lstStyle/>
                    <a:p>
                      <a:pPr algn="ctr" fontAlgn="b"/>
                      <a:r>
                        <a:rPr lang="en-US" sz="1600" b="1" u="none" strike="noStrike" dirty="0"/>
                        <a:t>Project Period</a:t>
                      </a:r>
                      <a:endParaRPr lang="en-US" sz="1600" b="1" i="0" u="none" strike="noStrike" dirty="0">
                        <a:solidFill>
                          <a:srgbClr val="000000"/>
                        </a:solidFill>
                        <a:latin typeface="Calibri"/>
                      </a:endParaRPr>
                    </a:p>
                  </a:txBody>
                  <a:tcPr marL="8835" marR="8835" marT="8835" marB="0" anchor="b">
                    <a:solidFill>
                      <a:srgbClr val="00FF00">
                        <a:alpha val="90000"/>
                      </a:srgbClr>
                    </a:solidFill>
                  </a:tcPr>
                </a:tc>
                <a:tc>
                  <a:txBody>
                    <a:bodyPr/>
                    <a:lstStyle/>
                    <a:p>
                      <a:pPr algn="ctr" fontAlgn="b"/>
                      <a:r>
                        <a:rPr lang="en-US" sz="1600" u="none" strike="noStrike"/>
                        <a:t>5 Years</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a:t>2 years</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2 years</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3 years</a:t>
                      </a:r>
                      <a:endParaRPr lang="en-US" sz="1600" b="0" i="0" u="none" strike="noStrike" dirty="0">
                        <a:solidFill>
                          <a:srgbClr val="000000"/>
                        </a:solidFill>
                        <a:latin typeface="Calibri"/>
                      </a:endParaRPr>
                    </a:p>
                  </a:txBody>
                  <a:tcPr marL="8835" marR="8835" marT="8835" marB="0" anchor="b">
                    <a:solidFill>
                      <a:srgbClr val="FFFF00"/>
                    </a:solidFill>
                  </a:tcPr>
                </a:tc>
              </a:tr>
              <a:tr h="475478">
                <a:tc>
                  <a:txBody>
                    <a:bodyPr/>
                    <a:lstStyle/>
                    <a:p>
                      <a:pPr algn="ctr" fontAlgn="b"/>
                      <a:r>
                        <a:rPr lang="en-US" sz="1600" b="1" u="none" strike="noStrike" dirty="0"/>
                        <a:t>Renewable</a:t>
                      </a:r>
                      <a:endParaRPr lang="en-US" sz="1600" b="1" i="0" u="none" strike="noStrike" dirty="0">
                        <a:solidFill>
                          <a:srgbClr val="000000"/>
                        </a:solidFill>
                        <a:latin typeface="Calibri"/>
                      </a:endParaRPr>
                    </a:p>
                  </a:txBody>
                  <a:tcPr marL="8835" marR="8835" marT="8835" marB="0" anchor="b">
                    <a:solidFill>
                      <a:srgbClr val="00FF00">
                        <a:alpha val="90000"/>
                      </a:srgbClr>
                    </a:solidFill>
                  </a:tcPr>
                </a:tc>
                <a:tc>
                  <a:txBody>
                    <a:bodyPr/>
                    <a:lstStyle/>
                    <a:p>
                      <a:pPr algn="ctr" fontAlgn="b"/>
                      <a:r>
                        <a:rPr lang="en-US" sz="1600" u="none" strike="noStrike"/>
                        <a:t>yes</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a:t>no</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no</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yes</a:t>
                      </a:r>
                      <a:endParaRPr lang="en-US" sz="1600" b="0" i="0" u="none" strike="noStrike" dirty="0">
                        <a:solidFill>
                          <a:srgbClr val="000000"/>
                        </a:solidFill>
                        <a:latin typeface="Calibri"/>
                      </a:endParaRPr>
                    </a:p>
                  </a:txBody>
                  <a:tcPr marL="8835" marR="8835" marT="8835" marB="0" anchor="b">
                    <a:solidFill>
                      <a:srgbClr val="FFFF00"/>
                    </a:solidFill>
                  </a:tcPr>
                </a:tc>
              </a:tr>
              <a:tr h="475478">
                <a:tc>
                  <a:txBody>
                    <a:bodyPr/>
                    <a:lstStyle/>
                    <a:p>
                      <a:pPr algn="ctr" fontAlgn="b"/>
                      <a:r>
                        <a:rPr lang="en-US" sz="1600" b="1" u="none" strike="noStrike" dirty="0"/>
                        <a:t>NI/ESI Status</a:t>
                      </a:r>
                      <a:endParaRPr lang="en-US" sz="1600" b="1" i="0" u="none" strike="noStrike" dirty="0">
                        <a:solidFill>
                          <a:srgbClr val="000000"/>
                        </a:solidFill>
                        <a:latin typeface="Calibri"/>
                      </a:endParaRPr>
                    </a:p>
                  </a:txBody>
                  <a:tcPr marL="8835" marR="8835" marT="8835" marB="0" anchor="b">
                    <a:solidFill>
                      <a:srgbClr val="00FF00">
                        <a:alpha val="90000"/>
                      </a:srgbClr>
                    </a:solidFill>
                  </a:tcPr>
                </a:tc>
                <a:tc>
                  <a:txBody>
                    <a:bodyPr/>
                    <a:lstStyle/>
                    <a:p>
                      <a:pPr algn="ctr" fontAlgn="b"/>
                      <a:r>
                        <a:rPr lang="en-US" sz="1600" u="none" strike="noStrike"/>
                        <a:t>yes</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a:t>no</a:t>
                      </a:r>
                      <a:endParaRPr lang="en-US" sz="1600" b="0" i="0" u="none" strike="noStrike">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no</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a:txBody>
                    <a:bodyPr/>
                    <a:lstStyle/>
                    <a:p>
                      <a:pPr algn="ctr" fontAlgn="b"/>
                      <a:r>
                        <a:rPr lang="en-US" sz="1600" u="none" strike="noStrike" dirty="0"/>
                        <a:t>no</a:t>
                      </a:r>
                      <a:endParaRPr lang="en-US" sz="1600" b="0" i="0" u="none" strike="noStrike" dirty="0">
                        <a:solidFill>
                          <a:srgbClr val="000000"/>
                        </a:solidFill>
                        <a:latin typeface="Calibri"/>
                      </a:endParaRPr>
                    </a:p>
                  </a:txBody>
                  <a:tcPr marL="8835" marR="8835" marT="8835" marB="0" anchor="b">
                    <a:solidFill>
                      <a:srgbClr val="FFFF00"/>
                    </a:solidFill>
                  </a:tcPr>
                </a:tc>
              </a:tr>
              <a:tr h="419988">
                <a:tc>
                  <a:txBody>
                    <a:bodyPr/>
                    <a:lstStyle/>
                    <a:p>
                      <a:pPr algn="ctr" fontAlgn="b"/>
                      <a:r>
                        <a:rPr lang="en-US" sz="1600" b="1" u="none" strike="noStrike" dirty="0" smtClean="0"/>
                        <a:t>Foreign </a:t>
                      </a:r>
                      <a:r>
                        <a:rPr lang="en-US" sz="1600" b="1" u="none" strike="noStrike" dirty="0" err="1" smtClean="0"/>
                        <a:t>Inst</a:t>
                      </a:r>
                      <a:endParaRPr lang="en-US" sz="1600" b="1" i="0" u="none" strike="noStrike" dirty="0">
                        <a:solidFill>
                          <a:srgbClr val="000000"/>
                        </a:solidFill>
                        <a:latin typeface="Calibri"/>
                      </a:endParaRPr>
                    </a:p>
                  </a:txBody>
                  <a:tcPr marL="8835" marR="8835" marT="8835" marB="0" anchor="b">
                    <a:solidFill>
                      <a:srgbClr val="00FF00">
                        <a:alpha val="90000"/>
                      </a:srgbClr>
                    </a:solidFill>
                  </a:tcPr>
                </a:tc>
                <a:tc gridSpan="3">
                  <a:txBody>
                    <a:bodyPr/>
                    <a:lstStyle/>
                    <a:p>
                      <a:pPr algn="ctr" fontAlgn="b"/>
                      <a:r>
                        <a:rPr lang="en-US" sz="1600" u="none" strike="noStrike" dirty="0"/>
                        <a:t>yes</a:t>
                      </a:r>
                      <a:endParaRPr lang="en-US" sz="1600" b="0" i="0" u="none" strike="noStrike" dirty="0">
                        <a:solidFill>
                          <a:srgbClr val="000000"/>
                        </a:solidFill>
                        <a:latin typeface="Calibri"/>
                      </a:endParaRPr>
                    </a:p>
                  </a:txBody>
                  <a:tcPr marL="8835" marR="8835" marT="8835" marB="0" anchor="b">
                    <a:solidFill>
                      <a:schemeClr val="accent3">
                        <a:lumMod val="20000"/>
                        <a:lumOff val="80000"/>
                        <a:alpha val="90000"/>
                      </a:schemeClr>
                    </a:solidFill>
                  </a:tcPr>
                </a:tc>
                <a:tc hMerge="1">
                  <a:txBody>
                    <a:bodyPr/>
                    <a:lstStyle/>
                    <a:p>
                      <a:pPr algn="ctr" fontAlgn="b"/>
                      <a:endParaRPr lang="en-US" sz="1600" b="0" i="0" u="none" strike="noStrike" dirty="0">
                        <a:solidFill>
                          <a:srgbClr val="000000"/>
                        </a:solidFill>
                        <a:latin typeface="Calibri"/>
                      </a:endParaRPr>
                    </a:p>
                  </a:txBody>
                  <a:tcPr marL="8835" marR="8835" marT="8835" marB="0" anchor="b"/>
                </a:tc>
                <a:tc hMerge="1">
                  <a:txBody>
                    <a:bodyPr/>
                    <a:lstStyle/>
                    <a:p>
                      <a:pPr algn="ctr" fontAlgn="b"/>
                      <a:endParaRPr lang="en-US" sz="1600" b="0" i="0" u="none" strike="noStrike" dirty="0">
                        <a:solidFill>
                          <a:srgbClr val="000000"/>
                        </a:solidFill>
                        <a:latin typeface="Calibri"/>
                      </a:endParaRPr>
                    </a:p>
                  </a:txBody>
                  <a:tcPr marL="8835" marR="8835" marT="8835" marB="0" anchor="b"/>
                </a:tc>
                <a:tc>
                  <a:txBody>
                    <a:bodyPr/>
                    <a:lstStyle/>
                    <a:p>
                      <a:pPr algn="ctr" fontAlgn="b"/>
                      <a:r>
                        <a:rPr lang="en-US" sz="1600" u="none" strike="noStrike" dirty="0"/>
                        <a:t>no</a:t>
                      </a:r>
                      <a:endParaRPr lang="en-US" sz="1600" b="0" i="0" u="none" strike="noStrike" dirty="0">
                        <a:solidFill>
                          <a:srgbClr val="000000"/>
                        </a:solidFill>
                        <a:latin typeface="Calibri"/>
                      </a:endParaRPr>
                    </a:p>
                  </a:txBody>
                  <a:tcPr marL="8835" marR="8835" marT="8835" marB="0" anchor="b">
                    <a:solidFill>
                      <a:srgbClr val="FFFF00"/>
                    </a:solidFill>
                  </a:tcPr>
                </a:tc>
              </a:tr>
            </a:tbl>
          </a:graphicData>
        </a:graphic>
      </p:graphicFrame>
      <p:sp>
        <p:nvSpPr>
          <p:cNvPr id="5" name="Title 1"/>
          <p:cNvSpPr txBox="1">
            <a:spLocks/>
          </p:cNvSpPr>
          <p:nvPr/>
        </p:nvSpPr>
        <p:spPr>
          <a:xfrm>
            <a:off x="1295400" y="190500"/>
            <a:ext cx="52578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rPr>
              <a:t>Research Project Grants</a:t>
            </a:r>
            <a:endParaRPr lang="en-US" sz="2800" b="1" dirty="0">
              <a:solidFill>
                <a:srgbClr val="C00000"/>
              </a:solidFill>
            </a:endParaRPr>
          </a:p>
        </p:txBody>
      </p:sp>
    </p:spTree>
    <p:extLst>
      <p:ext uri="{BB962C8B-B14F-4D97-AF65-F5344CB8AC3E}">
        <p14:creationId xmlns:p14="http://schemas.microsoft.com/office/powerpoint/2010/main" val="3168297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6705600" cy="990601"/>
          </a:xfrm>
        </p:spPr>
        <p:txBody>
          <a:bodyPr>
            <a:normAutofit/>
          </a:bodyPr>
          <a:lstStyle/>
          <a:p>
            <a:pPr algn="ctr"/>
            <a:r>
              <a:rPr lang="en-US" sz="4500" dirty="0" smtClean="0">
                <a:solidFill>
                  <a:schemeClr val="accent1"/>
                </a:solidFill>
              </a:rPr>
              <a:t>Review Criteria</a:t>
            </a:r>
            <a:endParaRPr lang="en-US" sz="4500" dirty="0">
              <a:solidFill>
                <a:schemeClr val="accent1"/>
              </a:solidFill>
            </a:endParaRPr>
          </a:p>
        </p:txBody>
      </p:sp>
      <p:sp>
        <p:nvSpPr>
          <p:cNvPr id="4" name="Dodecagon 3"/>
          <p:cNvSpPr/>
          <p:nvPr/>
        </p:nvSpPr>
        <p:spPr>
          <a:xfrm>
            <a:off x="381000" y="381000"/>
            <a:ext cx="914400" cy="914400"/>
          </a:xfrm>
          <a:prstGeom prst="dodecagon">
            <a:avLst/>
          </a:prstGeom>
          <a:solidFill>
            <a:srgbClr val="FF0000"/>
          </a:solidFill>
          <a:effectLst>
            <a:innerShdw blurRad="63500" dist="50800" dir="18900000">
              <a:srgbClr val="FFFF00">
                <a:alpha val="50000"/>
              </a:srgbClr>
            </a:innerShdw>
          </a:effectLst>
          <a:scene3d>
            <a:camera prst="orthographicFront"/>
            <a:lightRig rig="threePt" dir="t"/>
          </a:scene3d>
          <a:sp3d>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4</a:t>
            </a:r>
          </a:p>
        </p:txBody>
      </p:sp>
      <p:pic>
        <p:nvPicPr>
          <p:cNvPr id="2050" name="Picture 2" descr="http://www.asecurelife.com/wp-content/uploads/2013/03/alarm-system-review-criteria-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8350" y="4505325"/>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inr.nih.gov/sites/www.ninr.nih.gov/files/images/2LevelSystemforApplicationRe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858740"/>
            <a:ext cx="3657600" cy="285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0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71600" y="152400"/>
            <a:ext cx="6400800" cy="990600"/>
          </a:xfrm>
          <a:prstGeom prst="rect">
            <a:avLst/>
          </a:prstGeom>
        </p:spPr>
        <p:txBody>
          <a:bodyPr>
            <a:normAutofit/>
          </a:bodyPr>
          <a:lstStyle/>
          <a:p>
            <a:pPr algn="ctr" fontAlgn="auto">
              <a:spcBef>
                <a:spcPts val="0"/>
              </a:spcBef>
              <a:spcAft>
                <a:spcPts val="0"/>
              </a:spcAft>
              <a:defRPr/>
            </a:pPr>
            <a:endParaRPr lang="en-US" sz="2800" b="1" dirty="0">
              <a:solidFill>
                <a:srgbClr val="11ACC1"/>
              </a:solidFill>
              <a:latin typeface="Arial" pitchFamily="34" charset="0"/>
              <a:ea typeface="+mj-ea"/>
              <a:cs typeface="Arial" pitchFamily="34" charset="0"/>
            </a:endParaRPr>
          </a:p>
        </p:txBody>
      </p:sp>
      <p:sp>
        <p:nvSpPr>
          <p:cNvPr id="4" name="Title 1"/>
          <p:cNvSpPr txBox="1">
            <a:spLocks/>
          </p:cNvSpPr>
          <p:nvPr/>
        </p:nvSpPr>
        <p:spPr>
          <a:xfrm>
            <a:off x="228600" y="419100"/>
            <a:ext cx="8382000" cy="495300"/>
          </a:xfrm>
          <a:prstGeom prst="rect">
            <a:avLst/>
          </a:prstGeom>
        </p:spPr>
        <p:txBody>
          <a:bodyPr/>
          <a:lstStyle/>
          <a:p>
            <a:pPr algn="ctr" eaLnBrk="0" fontAlgn="auto" hangingPunct="0">
              <a:spcBef>
                <a:spcPts val="0"/>
              </a:spcBef>
              <a:spcAft>
                <a:spcPts val="0"/>
              </a:spcAft>
              <a:defRPr/>
            </a:pPr>
            <a:r>
              <a:rPr lang="en-US" sz="2800" b="1" dirty="0" smtClean="0">
                <a:solidFill>
                  <a:srgbClr val="FF0000"/>
                </a:solidFill>
                <a:latin typeface="Arial" pitchFamily="34" charset="0"/>
                <a:cs typeface="Arial" pitchFamily="34" charset="0"/>
              </a:rPr>
              <a:t>Review Criteria </a:t>
            </a:r>
            <a:r>
              <a:rPr lang="en-US" sz="2800" b="1" dirty="0" smtClean="0">
                <a:solidFill>
                  <a:schemeClr val="accent1">
                    <a:lumMod val="75000"/>
                  </a:schemeClr>
                </a:solidFill>
                <a:latin typeface="Arial" pitchFamily="34" charset="0"/>
                <a:cs typeface="Arial" pitchFamily="34" charset="0"/>
              </a:rPr>
              <a:t>for </a:t>
            </a:r>
            <a:r>
              <a:rPr lang="en-US" sz="2800" b="1" dirty="0" smtClean="0">
                <a:solidFill>
                  <a:srgbClr val="0070C0"/>
                </a:solidFill>
                <a:latin typeface="Arial" pitchFamily="34" charset="0"/>
                <a:ea typeface="+mj-ea"/>
                <a:cs typeface="Arial" pitchFamily="34" charset="0"/>
              </a:rPr>
              <a:t>Grant Mechanisms</a:t>
            </a:r>
            <a:endParaRPr lang="en-US" sz="2400" b="1" dirty="0" smtClean="0">
              <a:solidFill>
                <a:srgbClr val="FF0000"/>
              </a:solidFill>
              <a:latin typeface="Arial" pitchFamily="34" charset="0"/>
              <a:ea typeface="+mj-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08804980"/>
              </p:ext>
            </p:extLst>
          </p:nvPr>
        </p:nvGraphicFramePr>
        <p:xfrm>
          <a:off x="381000" y="1447800"/>
          <a:ext cx="8382001" cy="5090160"/>
        </p:xfrm>
        <a:graphic>
          <a:graphicData uri="http://schemas.openxmlformats.org/drawingml/2006/table">
            <a:tbl>
              <a:tblPr firstRow="1" bandRow="1">
                <a:tableStyleId>{5C22544A-7EE6-4342-B048-85BDC9FD1C3A}</a:tableStyleId>
              </a:tblPr>
              <a:tblGrid>
                <a:gridCol w="2971800"/>
                <a:gridCol w="2895600"/>
                <a:gridCol w="2514601"/>
              </a:tblGrid>
              <a:tr h="695919">
                <a:tc>
                  <a:txBody>
                    <a:bodyPr/>
                    <a:lstStyle/>
                    <a:p>
                      <a:pPr algn="ctr"/>
                      <a:r>
                        <a:rPr lang="en-US" sz="2000" dirty="0" smtClean="0">
                          <a:solidFill>
                            <a:srgbClr val="FF0000"/>
                          </a:solidFill>
                        </a:rPr>
                        <a:t>NRSA Fellowship Awards</a:t>
                      </a:r>
                      <a:endParaRPr lang="en-US" sz="2000" dirty="0">
                        <a:solidFill>
                          <a:srgbClr val="FF0000"/>
                        </a:solidFill>
                      </a:endParaRPr>
                    </a:p>
                  </a:txBody>
                  <a:tcPr>
                    <a:solidFill>
                      <a:srgbClr val="002060"/>
                    </a:solidFill>
                  </a:tcPr>
                </a:tc>
                <a:tc>
                  <a:txBody>
                    <a:bodyPr/>
                    <a:lstStyle/>
                    <a:p>
                      <a:pPr algn="ctr"/>
                      <a:r>
                        <a:rPr lang="en-US" sz="2000" dirty="0" smtClean="0">
                          <a:solidFill>
                            <a:srgbClr val="FF0000"/>
                          </a:solidFill>
                        </a:rPr>
                        <a:t>Career Development Awards</a:t>
                      </a:r>
                      <a:endParaRPr lang="en-US" sz="2000" dirty="0">
                        <a:solidFill>
                          <a:srgbClr val="FF0000"/>
                        </a:solidFill>
                      </a:endParaRPr>
                    </a:p>
                  </a:txBody>
                  <a:tcPr>
                    <a:solidFill>
                      <a:srgbClr val="002060"/>
                    </a:solidFill>
                  </a:tcPr>
                </a:tc>
                <a:tc>
                  <a:txBody>
                    <a:bodyPr/>
                    <a:lstStyle/>
                    <a:p>
                      <a:pPr algn="ctr"/>
                      <a:r>
                        <a:rPr lang="en-US" sz="2000" dirty="0" smtClean="0">
                          <a:solidFill>
                            <a:srgbClr val="FFFF00"/>
                          </a:solidFill>
                        </a:rPr>
                        <a:t>Research Grants</a:t>
                      </a:r>
                      <a:endParaRPr lang="en-US" sz="2000" dirty="0">
                        <a:solidFill>
                          <a:srgbClr val="FFFF00"/>
                        </a:solidFill>
                      </a:endParaRPr>
                    </a:p>
                  </a:txBody>
                  <a:tcPr>
                    <a:solidFill>
                      <a:srgbClr val="002060"/>
                    </a:solidFill>
                  </a:tcPr>
                </a:tc>
              </a:tr>
              <a:tr h="563299">
                <a:tc>
                  <a:txBody>
                    <a:bodyPr/>
                    <a:lstStyle/>
                    <a:p>
                      <a:pPr lvl="0" algn="ctr"/>
                      <a:r>
                        <a:rPr lang="en-US" sz="2000" b="1" dirty="0" smtClean="0">
                          <a:solidFill>
                            <a:schemeClr val="tx1"/>
                          </a:solidFill>
                        </a:rPr>
                        <a:t>Fellowship Applicant</a:t>
                      </a:r>
                      <a:endParaRPr lang="en-US" sz="2000" b="1" dirty="0">
                        <a:solidFill>
                          <a:schemeClr val="tx1"/>
                        </a:solidFill>
                      </a:endParaRPr>
                    </a:p>
                  </a:txBody>
                  <a:tcPr/>
                </a:tc>
                <a:tc>
                  <a:txBody>
                    <a:bodyPr/>
                    <a:lstStyle/>
                    <a:p>
                      <a:pPr lvl="0" algn="ctr"/>
                      <a:r>
                        <a:rPr lang="en-US" sz="2000" b="1" dirty="0" smtClean="0">
                          <a:solidFill>
                            <a:schemeClr val="tx1"/>
                          </a:solidFill>
                        </a:rPr>
                        <a:t>Candidate</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Investigator(s)</a:t>
                      </a:r>
                    </a:p>
                    <a:p>
                      <a:pPr lvl="0" algn="ctr"/>
                      <a:endParaRPr lang="en-US" sz="2000" b="1" dirty="0">
                        <a:solidFill>
                          <a:schemeClr val="tx1"/>
                        </a:solidFill>
                      </a:endParaRPr>
                    </a:p>
                  </a:txBody>
                  <a:tcPr>
                    <a:solidFill>
                      <a:schemeClr val="accent3">
                        <a:lumMod val="40000"/>
                        <a:lumOff val="60000"/>
                      </a:schemeClr>
                    </a:solidFill>
                  </a:tcPr>
                </a:tc>
              </a:tr>
              <a:tr h="852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Sponsors, Collaborators, Consultants</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Mentor(s), Co-Mentor(s), Consultant(s),</a:t>
                      </a:r>
                      <a:r>
                        <a:rPr lang="en-US" sz="2000" b="1" baseline="0" dirty="0" smtClean="0">
                          <a:solidFill>
                            <a:schemeClr val="tx1"/>
                          </a:solidFill>
                        </a:rPr>
                        <a:t> Collaborator(s)</a:t>
                      </a:r>
                      <a:endParaRPr lang="en-US" sz="2000" b="1" dirty="0">
                        <a:solidFill>
                          <a:schemeClr val="tx1"/>
                        </a:solidFill>
                      </a:endParaRPr>
                    </a:p>
                  </a:txBody>
                  <a:tcPr/>
                </a:tc>
                <a:tc>
                  <a:txBody>
                    <a:bodyPr/>
                    <a:lstStyle/>
                    <a:p>
                      <a:pPr lvl="0" algn="ctr"/>
                      <a:r>
                        <a:rPr lang="en-US" sz="2000" b="1" dirty="0" smtClean="0">
                          <a:solidFill>
                            <a:schemeClr val="tx1"/>
                          </a:solidFill>
                        </a:rPr>
                        <a:t>Innovation</a:t>
                      </a:r>
                      <a:endParaRPr lang="en-US" sz="2000" b="1" dirty="0">
                        <a:solidFill>
                          <a:schemeClr val="tx1"/>
                        </a:solidFill>
                      </a:endParaRPr>
                    </a:p>
                  </a:txBody>
                  <a:tcPr>
                    <a:solidFill>
                      <a:schemeClr val="accent3">
                        <a:lumMod val="75000"/>
                      </a:schemeClr>
                    </a:solidFill>
                  </a:tcPr>
                </a:tc>
              </a:tr>
              <a:tr h="895950">
                <a:tc>
                  <a:txBody>
                    <a:bodyPr/>
                    <a:lstStyle/>
                    <a:p>
                      <a:pPr lvl="0" algn="ctr"/>
                      <a:r>
                        <a:rPr lang="en-US" sz="2000" b="1" dirty="0" smtClean="0">
                          <a:solidFill>
                            <a:schemeClr val="tx1"/>
                          </a:solidFill>
                        </a:rPr>
                        <a:t>Training Potential</a:t>
                      </a:r>
                      <a:endParaRPr lang="en-US" sz="2000" b="1" dirty="0">
                        <a:solidFill>
                          <a:schemeClr val="tx1"/>
                        </a:solidFill>
                      </a:endParaRPr>
                    </a:p>
                  </a:txBody>
                  <a:tcPr/>
                </a:tc>
                <a:tc>
                  <a:txBody>
                    <a:bodyPr/>
                    <a:lstStyle/>
                    <a:p>
                      <a:pPr lvl="0" algn="ctr"/>
                      <a:r>
                        <a:rPr lang="en-US" sz="2000" b="1" dirty="0" smtClean="0">
                          <a:solidFill>
                            <a:schemeClr val="tx1"/>
                          </a:solidFill>
                        </a:rPr>
                        <a:t>Career Development Plan/Career Goals &amp; Objectives</a:t>
                      </a:r>
                      <a:endParaRPr lang="en-US" sz="2000" b="1" dirty="0">
                        <a:solidFill>
                          <a:schemeClr val="tx1"/>
                        </a:solidFill>
                      </a:endParaRPr>
                    </a:p>
                  </a:txBody>
                  <a:tcPr/>
                </a:tc>
                <a:tc>
                  <a:txBody>
                    <a:bodyPr/>
                    <a:lstStyle/>
                    <a:p>
                      <a:pPr lvl="0" algn="ctr"/>
                      <a:r>
                        <a:rPr lang="en-US" sz="2000" b="1" dirty="0" smtClean="0">
                          <a:solidFill>
                            <a:schemeClr val="tx1"/>
                          </a:solidFill>
                        </a:rPr>
                        <a:t>Significance </a:t>
                      </a:r>
                      <a:endParaRPr lang="en-US" sz="2000" b="1" dirty="0">
                        <a:solidFill>
                          <a:schemeClr val="tx1"/>
                        </a:solidFill>
                      </a:endParaRPr>
                    </a:p>
                  </a:txBody>
                  <a:tcPr>
                    <a:solidFill>
                      <a:schemeClr val="accent3">
                        <a:lumMod val="40000"/>
                        <a:lumOff val="60000"/>
                      </a:schemeClr>
                    </a:solidFill>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Research Training Plan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Research Plan</a:t>
                      </a:r>
                    </a:p>
                  </a:txBody>
                  <a:tcPr/>
                </a:tc>
                <a:tc>
                  <a:txBody>
                    <a:bodyPr/>
                    <a:lstStyle/>
                    <a:p>
                      <a:pPr lvl="0" algn="ctr"/>
                      <a:r>
                        <a:rPr lang="en-US" sz="2000" b="1" dirty="0" smtClean="0">
                          <a:solidFill>
                            <a:schemeClr val="tx1"/>
                          </a:solidFill>
                        </a:rPr>
                        <a:t>Approach</a:t>
                      </a:r>
                      <a:endParaRPr lang="en-US" sz="2000" b="1" dirty="0">
                        <a:solidFill>
                          <a:schemeClr val="tx1"/>
                        </a:solidFill>
                      </a:endParaRPr>
                    </a:p>
                  </a:txBody>
                  <a:tcPr>
                    <a:solidFill>
                      <a:schemeClr val="accent3">
                        <a:lumMod val="75000"/>
                      </a:schemeClr>
                    </a:solidFill>
                  </a:tcPr>
                </a:tc>
              </a:tr>
              <a:tr h="731520">
                <a:tc>
                  <a:txBody>
                    <a:bodyPr/>
                    <a:lstStyle/>
                    <a:p>
                      <a:pPr lvl="0" algn="ctr"/>
                      <a:r>
                        <a:rPr lang="en-US" sz="2000" b="1" dirty="0" smtClean="0">
                          <a:solidFill>
                            <a:schemeClr val="tx1"/>
                          </a:solidFill>
                        </a:rPr>
                        <a:t>Institutional Environment &amp; Commitment to Training</a:t>
                      </a:r>
                      <a:endParaRPr lang="en-US" sz="2000" b="1" dirty="0">
                        <a:solidFill>
                          <a:schemeClr val="tx1"/>
                        </a:solidFill>
                      </a:endParaRPr>
                    </a:p>
                  </a:txBody>
                  <a:tcPr/>
                </a:tc>
                <a:tc>
                  <a:txBody>
                    <a:bodyPr/>
                    <a:lstStyle/>
                    <a:p>
                      <a:pPr lvl="0" algn="ctr"/>
                      <a:r>
                        <a:rPr lang="en-US" sz="2000" b="1" dirty="0" smtClean="0">
                          <a:solidFill>
                            <a:schemeClr val="tx1"/>
                          </a:solidFill>
                        </a:rPr>
                        <a:t>Environment &amp; Institutional Commitment</a:t>
                      </a:r>
                      <a:endParaRPr lang="en-US" sz="2000" b="1" dirty="0">
                        <a:solidFill>
                          <a:schemeClr val="tx1"/>
                        </a:solidFill>
                      </a:endParaRPr>
                    </a:p>
                  </a:txBody>
                  <a:tcPr/>
                </a:tc>
                <a:tc>
                  <a:txBody>
                    <a:bodyPr/>
                    <a:lstStyle/>
                    <a:p>
                      <a:pPr lvl="0" algn="ctr"/>
                      <a:r>
                        <a:rPr lang="en-US" sz="2000" b="1" dirty="0" smtClean="0">
                          <a:solidFill>
                            <a:schemeClr val="tx1"/>
                          </a:solidFill>
                        </a:rPr>
                        <a:t>Environment</a:t>
                      </a:r>
                      <a:endParaRPr lang="en-US" sz="2000" b="1" dirty="0">
                        <a:solidFill>
                          <a:schemeClr val="tx1"/>
                        </a:solidFill>
                      </a:endParaRPr>
                    </a:p>
                  </a:txBody>
                  <a:tcPr>
                    <a:solidFill>
                      <a:schemeClr val="accent3">
                        <a:lumMod val="40000"/>
                        <a:lumOff val="60000"/>
                      </a:schemeClr>
                    </a:solidFill>
                  </a:tcPr>
                </a:tc>
              </a:tr>
            </a:tbl>
          </a:graphicData>
        </a:graphic>
      </p:graphicFrame>
      <p:sp>
        <p:nvSpPr>
          <p:cNvPr id="6" name="Line 4"/>
          <p:cNvSpPr>
            <a:spLocks noChangeShapeType="1"/>
          </p:cNvSpPr>
          <p:nvPr/>
        </p:nvSpPr>
        <p:spPr bwMode="auto">
          <a:xfrm>
            <a:off x="457200" y="1143000"/>
            <a:ext cx="8128000" cy="0"/>
          </a:xfrm>
          <a:prstGeom prst="line">
            <a:avLst/>
          </a:prstGeom>
          <a:noFill/>
          <a:ln w="38100">
            <a:solidFill>
              <a:srgbClr val="FF4545"/>
            </a:solidFill>
            <a:round/>
            <a:headEnd/>
            <a:tailEnd/>
          </a:ln>
        </p:spPr>
        <p:txBody>
          <a:bodyPr wrap="none" anchor="ctr"/>
          <a:lstStyle/>
          <a:p>
            <a:endParaRPr lang="en-US"/>
          </a:p>
        </p:txBody>
      </p:sp>
    </p:spTree>
    <p:extLst>
      <p:ext uri="{BB962C8B-B14F-4D97-AF65-F5344CB8AC3E}">
        <p14:creationId xmlns:p14="http://schemas.microsoft.com/office/powerpoint/2010/main" val="372677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txBody>
          <a:bodyPr/>
          <a:lstStyle/>
          <a:p>
            <a:pPr eaLnBrk="1" hangingPunct="1"/>
            <a:r>
              <a:rPr lang="en-US" sz="4000" dirty="0" smtClean="0"/>
              <a:t>Initial Peer Review Criteria</a:t>
            </a:r>
          </a:p>
        </p:txBody>
      </p:sp>
      <p:sp>
        <p:nvSpPr>
          <p:cNvPr id="3" name="Content Placeholder 2"/>
          <p:cNvSpPr>
            <a:spLocks noGrp="1"/>
          </p:cNvSpPr>
          <p:nvPr>
            <p:ph sz="quarter" idx="13"/>
          </p:nvPr>
        </p:nvSpPr>
        <p:spPr>
          <a:xfrm>
            <a:off x="457200" y="1295400"/>
            <a:ext cx="8229600" cy="5334000"/>
          </a:xfrm>
        </p:spPr>
        <p:txBody>
          <a:bodyPr rtlCol="0">
            <a:noAutofit/>
          </a:bodyPr>
          <a:lstStyle/>
          <a:p>
            <a:pPr eaLnBrk="1" fontAlgn="auto" hangingPunct="1">
              <a:spcAft>
                <a:spcPts val="0"/>
              </a:spcAft>
              <a:buFont typeface="Wingdings" charset="2"/>
              <a:buChar char="✽"/>
              <a:defRPr/>
            </a:pPr>
            <a:r>
              <a:rPr lang="en-US" sz="2000" b="1" dirty="0" smtClean="0"/>
              <a:t>     </a:t>
            </a:r>
            <a:r>
              <a:rPr lang="en-US" sz="2400" b="1" dirty="0" smtClean="0"/>
              <a:t>Overall Impact:</a:t>
            </a:r>
            <a:r>
              <a:rPr lang="en-US" sz="2400" dirty="0" smtClean="0"/>
              <a:t> </a:t>
            </a:r>
            <a:r>
              <a:rPr lang="en-US" sz="2000" dirty="0">
                <a:solidFill>
                  <a:srgbClr val="0070C0"/>
                </a:solidFill>
              </a:rPr>
              <a:t>T</a:t>
            </a:r>
            <a:r>
              <a:rPr lang="en-US" sz="2000" dirty="0" smtClean="0">
                <a:solidFill>
                  <a:srgbClr val="0070C0"/>
                </a:solidFill>
              </a:rPr>
              <a:t>he likelihood for the project to exert a sustained, powerful influence on the research field(s) involved.</a:t>
            </a:r>
          </a:p>
          <a:p>
            <a:pPr eaLnBrk="1" fontAlgn="auto" hangingPunct="1">
              <a:spcAft>
                <a:spcPts val="0"/>
              </a:spcAft>
              <a:buFont typeface="Wingdings" charset="2"/>
              <a:buChar char="✽"/>
              <a:defRPr/>
            </a:pPr>
            <a:endParaRPr lang="en-US" sz="1200" dirty="0" smtClean="0"/>
          </a:p>
          <a:p>
            <a:pPr eaLnBrk="1" fontAlgn="auto" hangingPunct="1">
              <a:spcAft>
                <a:spcPts val="0"/>
              </a:spcAft>
              <a:buFont typeface="Wingdings" charset="2"/>
              <a:buChar char="✽"/>
              <a:defRPr/>
            </a:pPr>
            <a:r>
              <a:rPr lang="en-US" sz="2000" b="1" dirty="0" smtClean="0"/>
              <a:t>     </a:t>
            </a:r>
            <a:r>
              <a:rPr lang="en-US" sz="2400" b="1" dirty="0" smtClean="0"/>
              <a:t>Core Review Criteria:</a:t>
            </a:r>
            <a:r>
              <a:rPr lang="en-US" sz="2400" dirty="0" smtClean="0"/>
              <a:t> </a:t>
            </a:r>
          </a:p>
          <a:p>
            <a:pPr lvl="1" eaLnBrk="1" fontAlgn="auto" hangingPunct="1">
              <a:spcAft>
                <a:spcPts val="0"/>
              </a:spcAft>
              <a:buFont typeface="Arial"/>
              <a:buChar char="•"/>
              <a:defRPr/>
            </a:pPr>
            <a:r>
              <a:rPr lang="en-US" sz="2200" b="1" i="1" dirty="0" smtClean="0"/>
              <a:t>Significance</a:t>
            </a:r>
            <a:r>
              <a:rPr lang="en-US" b="1" i="1" dirty="0" smtClean="0"/>
              <a:t>:</a:t>
            </a:r>
            <a:r>
              <a:rPr lang="en-US" dirty="0" smtClean="0"/>
              <a:t> </a:t>
            </a:r>
            <a:r>
              <a:rPr lang="en-US" sz="1800" dirty="0" smtClean="0"/>
              <a:t> </a:t>
            </a:r>
            <a:r>
              <a:rPr lang="en-US" sz="1800" dirty="0" smtClean="0">
                <a:solidFill>
                  <a:srgbClr val="0070C0"/>
                </a:solidFill>
              </a:rPr>
              <a:t>Does the project address an important problem or a critical barrier to progress in the field?  will scientific knowledge, technical capability, and/or clinical practice be improved?</a:t>
            </a:r>
          </a:p>
          <a:p>
            <a:pPr lvl="1" eaLnBrk="1" fontAlgn="auto" hangingPunct="1">
              <a:spcAft>
                <a:spcPts val="0"/>
              </a:spcAft>
              <a:buFont typeface="Arial"/>
              <a:buChar char="•"/>
              <a:defRPr/>
            </a:pPr>
            <a:r>
              <a:rPr lang="en-US" sz="2200" b="1" i="1" dirty="0" smtClean="0"/>
              <a:t>Investigator(s)</a:t>
            </a:r>
            <a:r>
              <a:rPr lang="en-US" b="1" i="1" dirty="0" smtClean="0"/>
              <a:t>:</a:t>
            </a:r>
            <a:r>
              <a:rPr lang="en-US" dirty="0" smtClean="0"/>
              <a:t> </a:t>
            </a:r>
            <a:r>
              <a:rPr lang="en-US" sz="1800" dirty="0" smtClean="0">
                <a:solidFill>
                  <a:srgbClr val="0070C0"/>
                </a:solidFill>
              </a:rPr>
              <a:t>Are the PD/PIs, collaborators, and other researchers well suited to the project?</a:t>
            </a:r>
            <a:r>
              <a:rPr lang="en-US" sz="1800" dirty="0" smtClean="0"/>
              <a:t> </a:t>
            </a:r>
          </a:p>
          <a:p>
            <a:pPr lvl="1" eaLnBrk="1" fontAlgn="auto" hangingPunct="1">
              <a:spcAft>
                <a:spcPts val="0"/>
              </a:spcAft>
              <a:buFont typeface="Arial"/>
              <a:buChar char="•"/>
              <a:defRPr/>
            </a:pPr>
            <a:r>
              <a:rPr lang="en-US" sz="2200" b="1" i="1" dirty="0" smtClean="0"/>
              <a:t>Innovation</a:t>
            </a:r>
            <a:r>
              <a:rPr lang="en-US" b="1" i="1" dirty="0" smtClean="0"/>
              <a:t>:</a:t>
            </a:r>
            <a:r>
              <a:rPr lang="en-US" b="1" dirty="0" smtClean="0"/>
              <a:t> </a:t>
            </a:r>
            <a:r>
              <a:rPr lang="en-US" sz="1800" dirty="0" smtClean="0">
                <a:solidFill>
                  <a:srgbClr val="0070C0"/>
                </a:solidFill>
              </a:rPr>
              <a:t>Does the application challenge and seek to shift current research or clinical practice paradigms by utilizing novel theoretical concepts, approaches or methodologies, instrumentation, or interventions?</a:t>
            </a:r>
          </a:p>
          <a:p>
            <a:pPr lvl="1" eaLnBrk="1" fontAlgn="auto" hangingPunct="1">
              <a:spcAft>
                <a:spcPts val="0"/>
              </a:spcAft>
              <a:buFont typeface="Arial"/>
              <a:buChar char="•"/>
              <a:defRPr/>
            </a:pPr>
            <a:r>
              <a:rPr lang="en-US" sz="1800" b="1" dirty="0" smtClean="0"/>
              <a:t> </a:t>
            </a:r>
            <a:r>
              <a:rPr lang="en-US" sz="2200" b="1" i="1" dirty="0" smtClean="0"/>
              <a:t>Approach</a:t>
            </a:r>
            <a:r>
              <a:rPr lang="en-US" b="1" i="1" dirty="0" smtClean="0"/>
              <a:t>:</a:t>
            </a:r>
            <a:r>
              <a:rPr lang="en-US" dirty="0" smtClean="0"/>
              <a:t>  </a:t>
            </a:r>
            <a:r>
              <a:rPr lang="en-US" sz="1800" dirty="0" smtClean="0">
                <a:solidFill>
                  <a:srgbClr val="0070C0"/>
                </a:solidFill>
              </a:rPr>
              <a:t>Are the overall strategy, methodology, and analyses well-reasoned and appropriate to accomplish the specific aims of the project?</a:t>
            </a:r>
          </a:p>
          <a:p>
            <a:pPr lvl="1" eaLnBrk="1" fontAlgn="auto" hangingPunct="1">
              <a:spcAft>
                <a:spcPts val="0"/>
              </a:spcAft>
              <a:buFont typeface="Arial"/>
              <a:buChar char="•"/>
              <a:defRPr/>
            </a:pPr>
            <a:r>
              <a:rPr lang="en-US" sz="2200" b="1" i="1" dirty="0" smtClean="0"/>
              <a:t>Environment</a:t>
            </a:r>
            <a:r>
              <a:rPr lang="en-US" b="1" i="1" dirty="0" smtClean="0"/>
              <a:t>: </a:t>
            </a:r>
            <a:r>
              <a:rPr lang="en-US" sz="1800" dirty="0" smtClean="0">
                <a:solidFill>
                  <a:srgbClr val="0070C0"/>
                </a:solidFill>
              </a:rPr>
              <a:t>Are the institutional support, equipment and other physical resources available to the investigators adequate for the project proposed? </a:t>
            </a:r>
            <a:r>
              <a:rPr lang="en-US" sz="1800" dirty="0" smtClean="0"/>
              <a:t> </a:t>
            </a:r>
            <a:endParaRPr lang="en-US" sz="1800" dirty="0"/>
          </a:p>
        </p:txBody>
      </p:sp>
      <p:sp>
        <p:nvSpPr>
          <p:cNvPr id="3076" name="Line 4"/>
          <p:cNvSpPr>
            <a:spLocks noChangeShapeType="1"/>
          </p:cNvSpPr>
          <p:nvPr/>
        </p:nvSpPr>
        <p:spPr bwMode="auto">
          <a:xfrm>
            <a:off x="6858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343157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98438"/>
            <a:ext cx="8229600" cy="868362"/>
          </a:xfrm>
        </p:spPr>
        <p:txBody>
          <a:bodyPr/>
          <a:lstStyle/>
          <a:p>
            <a:pPr algn="ctr" eaLnBrk="1" hangingPunct="1"/>
            <a:r>
              <a:rPr lang="en-US" sz="3600" dirty="0" smtClean="0">
                <a:solidFill>
                  <a:schemeClr val="tx1">
                    <a:lumMod val="65000"/>
                    <a:lumOff val="35000"/>
                  </a:schemeClr>
                </a:solidFill>
              </a:rPr>
              <a:t>Research Project Grants – the RPG</a:t>
            </a:r>
          </a:p>
        </p:txBody>
      </p:sp>
      <p:sp>
        <p:nvSpPr>
          <p:cNvPr id="3" name="Content Placeholder 2"/>
          <p:cNvSpPr>
            <a:spLocks noGrp="1"/>
          </p:cNvSpPr>
          <p:nvPr>
            <p:ph sz="quarter" idx="13"/>
          </p:nvPr>
        </p:nvSpPr>
        <p:spPr>
          <a:xfrm>
            <a:off x="381000" y="1371600"/>
            <a:ext cx="8382000" cy="5105400"/>
          </a:xfrm>
        </p:spPr>
        <p:txBody>
          <a:bodyPr rtlCol="0">
            <a:noAutofit/>
          </a:bodyPr>
          <a:lstStyle/>
          <a:p>
            <a:pPr marL="45720" indent="0" eaLnBrk="1" fontAlgn="auto" hangingPunct="1">
              <a:spcAft>
                <a:spcPts val="0"/>
              </a:spcAft>
              <a:buNone/>
              <a:defRPr/>
            </a:pPr>
            <a:r>
              <a:rPr lang="en-US" sz="2400" b="1" dirty="0" smtClean="0"/>
              <a:t>What is a grant?</a:t>
            </a:r>
          </a:p>
          <a:p>
            <a:pPr marL="45720" indent="0" eaLnBrk="1" fontAlgn="auto" hangingPunct="1">
              <a:spcAft>
                <a:spcPts val="0"/>
              </a:spcAft>
              <a:buNone/>
              <a:defRPr/>
            </a:pPr>
            <a:endParaRPr lang="en-US" sz="1400" b="1" dirty="0" smtClean="0"/>
          </a:p>
          <a:p>
            <a:r>
              <a:rPr lang="en-US" sz="2000" b="1" dirty="0">
                <a:solidFill>
                  <a:srgbClr val="FF0000"/>
                </a:solidFill>
              </a:rPr>
              <a:t>Financial assistance mechanism </a:t>
            </a:r>
            <a:r>
              <a:rPr lang="en-US" sz="2000" dirty="0"/>
              <a:t>providing money, property, or both to an eligible entity to carry out an approved project or activity. </a:t>
            </a:r>
            <a:endParaRPr lang="en-US" sz="2000" dirty="0" smtClean="0"/>
          </a:p>
          <a:p>
            <a:endParaRPr lang="en-US" sz="1400" dirty="0"/>
          </a:p>
          <a:p>
            <a:r>
              <a:rPr lang="en-US" sz="2000" dirty="0"/>
              <a:t>This assistance supports the </a:t>
            </a:r>
            <a:r>
              <a:rPr lang="en-US" sz="2000" b="1" dirty="0">
                <a:solidFill>
                  <a:srgbClr val="FF0000"/>
                </a:solidFill>
              </a:rPr>
              <a:t>advancement of the NIH mission </a:t>
            </a:r>
            <a:r>
              <a:rPr lang="en-US" sz="2000" dirty="0"/>
              <a:t>of enhancing health, extending healthy life, and reducing the burdens of illness and disability.</a:t>
            </a:r>
          </a:p>
          <a:p>
            <a:endParaRPr lang="en-US" sz="1400" dirty="0" smtClean="0"/>
          </a:p>
          <a:p>
            <a:r>
              <a:rPr lang="en-US" sz="2000" dirty="0" smtClean="0"/>
              <a:t>A </a:t>
            </a:r>
            <a:r>
              <a:rPr lang="en-US" sz="2000" dirty="0"/>
              <a:t>grant is used whenever the NIH Institute or Center anticipates </a:t>
            </a:r>
            <a:r>
              <a:rPr lang="en-US" sz="2000" b="1" dirty="0">
                <a:solidFill>
                  <a:srgbClr val="FF0000"/>
                </a:solidFill>
              </a:rPr>
              <a:t>no substantial programmatic involvement </a:t>
            </a:r>
            <a:r>
              <a:rPr lang="en-US" sz="2000" dirty="0"/>
              <a:t>with the recipient during performance of the financially assisted activities</a:t>
            </a:r>
            <a:r>
              <a:rPr lang="en-US" sz="2000" dirty="0" smtClean="0"/>
              <a:t>.</a:t>
            </a:r>
          </a:p>
          <a:p>
            <a:endParaRPr lang="en-US" sz="1400" dirty="0"/>
          </a:p>
          <a:p>
            <a:r>
              <a:rPr lang="en-US" sz="2000" b="1" dirty="0" smtClean="0">
                <a:solidFill>
                  <a:srgbClr val="0070C0"/>
                </a:solidFill>
              </a:rPr>
              <a:t>While </a:t>
            </a:r>
            <a:r>
              <a:rPr lang="en-US" sz="2000" b="1" dirty="0">
                <a:solidFill>
                  <a:srgbClr val="0070C0"/>
                </a:solidFill>
              </a:rPr>
              <a:t>the principal investigator (PI) conceives and writes the application, NIH recognizes the applicant institution as the grantee for most grant types</a:t>
            </a:r>
            <a:r>
              <a:rPr lang="en-US" sz="2000" b="1" dirty="0" smtClean="0">
                <a:solidFill>
                  <a:srgbClr val="0070C0"/>
                </a:solidFill>
              </a:rPr>
              <a:t>.</a:t>
            </a:r>
            <a:endParaRPr lang="en-US" sz="2000" b="1" dirty="0">
              <a:solidFill>
                <a:srgbClr val="0070C0"/>
              </a:solidFill>
            </a:endParaRPr>
          </a:p>
        </p:txBody>
      </p:sp>
      <p:sp>
        <p:nvSpPr>
          <p:cNvPr id="4" name="Line 4"/>
          <p:cNvSpPr>
            <a:spLocks noChangeShapeType="1"/>
          </p:cNvSpPr>
          <p:nvPr/>
        </p:nvSpPr>
        <p:spPr bwMode="auto">
          <a:xfrm>
            <a:off x="533400" y="11430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93639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txBody>
          <a:bodyPr/>
          <a:lstStyle/>
          <a:p>
            <a:pPr eaLnBrk="1" hangingPunct="1"/>
            <a:r>
              <a:rPr lang="en-US" sz="4000" dirty="0" smtClean="0"/>
              <a:t>Initial Peer Review Criteria</a:t>
            </a:r>
          </a:p>
        </p:txBody>
      </p:sp>
      <p:sp>
        <p:nvSpPr>
          <p:cNvPr id="3" name="Content Placeholder 2"/>
          <p:cNvSpPr>
            <a:spLocks noGrp="1"/>
          </p:cNvSpPr>
          <p:nvPr>
            <p:ph sz="quarter" idx="13"/>
          </p:nvPr>
        </p:nvSpPr>
        <p:spPr>
          <a:xfrm>
            <a:off x="457200" y="1295400"/>
            <a:ext cx="8229600" cy="5334000"/>
          </a:xfrm>
        </p:spPr>
        <p:txBody>
          <a:bodyPr rtlCol="0">
            <a:noAutofit/>
          </a:bodyPr>
          <a:lstStyle/>
          <a:p>
            <a:pPr eaLnBrk="1" fontAlgn="auto" hangingPunct="1">
              <a:spcAft>
                <a:spcPts val="0"/>
              </a:spcAft>
              <a:buFont typeface="Wingdings" charset="2"/>
              <a:buChar char="✽"/>
              <a:defRPr/>
            </a:pPr>
            <a:r>
              <a:rPr lang="en-US" sz="2000" b="1" dirty="0" smtClean="0"/>
              <a:t>     </a:t>
            </a:r>
            <a:r>
              <a:rPr lang="en-US" sz="2800" b="1" dirty="0" smtClean="0"/>
              <a:t>Overall Impact</a:t>
            </a:r>
            <a:r>
              <a:rPr lang="en-US" sz="2000" b="1" dirty="0" smtClean="0"/>
              <a:t>:</a:t>
            </a:r>
            <a:r>
              <a:rPr lang="en-US" sz="2000" dirty="0" smtClean="0"/>
              <a:t> </a:t>
            </a:r>
          </a:p>
          <a:p>
            <a:pPr>
              <a:spcAft>
                <a:spcPts val="0"/>
              </a:spcAft>
              <a:defRPr/>
            </a:pPr>
            <a:r>
              <a:rPr lang="en-US" sz="2000" dirty="0"/>
              <a:t> </a:t>
            </a:r>
            <a:r>
              <a:rPr lang="en-US" sz="2400" dirty="0" smtClean="0">
                <a:solidFill>
                  <a:srgbClr val="0070C0"/>
                </a:solidFill>
              </a:rPr>
              <a:t>The likelihood for the project to exert a sustained, powerful influence on the research field(s) involved.</a:t>
            </a:r>
          </a:p>
          <a:p>
            <a:pPr eaLnBrk="1" fontAlgn="auto" hangingPunct="1">
              <a:spcAft>
                <a:spcPts val="0"/>
              </a:spcAft>
              <a:buFont typeface="Wingdings" charset="2"/>
              <a:buChar char="✽"/>
              <a:defRPr/>
            </a:pPr>
            <a:endParaRPr lang="en-US" sz="1800" dirty="0" smtClean="0"/>
          </a:p>
          <a:p>
            <a:pPr eaLnBrk="1" fontAlgn="auto" hangingPunct="1">
              <a:spcAft>
                <a:spcPts val="0"/>
              </a:spcAft>
              <a:buFont typeface="Wingdings" charset="2"/>
              <a:buChar char="✽"/>
              <a:defRPr/>
            </a:pPr>
            <a:r>
              <a:rPr lang="en-US" sz="2000" b="1" dirty="0" smtClean="0"/>
              <a:t>     </a:t>
            </a:r>
            <a:r>
              <a:rPr lang="en-US" sz="2800" b="1" dirty="0" smtClean="0"/>
              <a:t>Key Points:</a:t>
            </a:r>
            <a:r>
              <a:rPr lang="en-US" sz="2800" dirty="0" smtClean="0"/>
              <a:t> </a:t>
            </a:r>
          </a:p>
          <a:p>
            <a:r>
              <a:rPr lang="en-US" sz="2400" dirty="0"/>
              <a:t> </a:t>
            </a:r>
            <a:r>
              <a:rPr lang="en-US" sz="2400" dirty="0" smtClean="0">
                <a:solidFill>
                  <a:srgbClr val="0070C0"/>
                </a:solidFill>
              </a:rPr>
              <a:t>Overall </a:t>
            </a:r>
            <a:r>
              <a:rPr lang="en-US" sz="2400" dirty="0">
                <a:solidFill>
                  <a:srgbClr val="0070C0"/>
                </a:solidFill>
              </a:rPr>
              <a:t>Impact </a:t>
            </a:r>
            <a:r>
              <a:rPr lang="en-US" sz="2400" dirty="0">
                <a:solidFill>
                  <a:srgbClr val="FF0000"/>
                </a:solidFill>
              </a:rPr>
              <a:t>takes into consideration</a:t>
            </a:r>
            <a:r>
              <a:rPr lang="en-US" sz="2400" dirty="0">
                <a:solidFill>
                  <a:srgbClr val="0070C0"/>
                </a:solidFill>
              </a:rPr>
              <a:t>, but is distinct from, the scored review criteria. </a:t>
            </a:r>
          </a:p>
          <a:p>
            <a:r>
              <a:rPr lang="en-US" sz="2400" dirty="0" smtClean="0">
                <a:solidFill>
                  <a:srgbClr val="0070C0"/>
                </a:solidFill>
              </a:rPr>
              <a:t> Overall </a:t>
            </a:r>
            <a:r>
              <a:rPr lang="en-US" sz="2400" dirty="0">
                <a:solidFill>
                  <a:srgbClr val="0070C0"/>
                </a:solidFill>
              </a:rPr>
              <a:t>Impact is </a:t>
            </a:r>
            <a:r>
              <a:rPr lang="en-US" sz="2400" dirty="0">
                <a:solidFill>
                  <a:srgbClr val="FF0000"/>
                </a:solidFill>
              </a:rPr>
              <a:t>not necessarily the arithmetic mean </a:t>
            </a:r>
            <a:r>
              <a:rPr lang="en-US" sz="2400" dirty="0">
                <a:solidFill>
                  <a:srgbClr val="0070C0"/>
                </a:solidFill>
              </a:rPr>
              <a:t>of the scores for the scored review criteria. </a:t>
            </a:r>
          </a:p>
          <a:p>
            <a:r>
              <a:rPr lang="en-US" sz="2400" dirty="0" smtClean="0">
                <a:solidFill>
                  <a:srgbClr val="0070C0"/>
                </a:solidFill>
              </a:rPr>
              <a:t> Overall </a:t>
            </a:r>
            <a:r>
              <a:rPr lang="en-US" sz="2400" dirty="0">
                <a:solidFill>
                  <a:srgbClr val="0070C0"/>
                </a:solidFill>
              </a:rPr>
              <a:t>Impact is the </a:t>
            </a:r>
            <a:r>
              <a:rPr lang="en-US" sz="2400" dirty="0">
                <a:solidFill>
                  <a:srgbClr val="FF0000"/>
                </a:solidFill>
              </a:rPr>
              <a:t>synthesis/integration</a:t>
            </a:r>
            <a:r>
              <a:rPr lang="en-US" sz="2400" dirty="0">
                <a:solidFill>
                  <a:srgbClr val="0070C0"/>
                </a:solidFill>
              </a:rPr>
              <a:t> of the five core review criteria that are scored </a:t>
            </a:r>
            <a:r>
              <a:rPr lang="en-US" sz="2400" dirty="0" smtClean="0">
                <a:solidFill>
                  <a:srgbClr val="0070C0"/>
                </a:solidFill>
              </a:rPr>
              <a:t>as well as applicable additional </a:t>
            </a:r>
            <a:r>
              <a:rPr lang="en-US" sz="2400" dirty="0">
                <a:solidFill>
                  <a:srgbClr val="0070C0"/>
                </a:solidFill>
              </a:rPr>
              <a:t>review criteria which are not </a:t>
            </a:r>
            <a:r>
              <a:rPr lang="en-US" sz="2400" dirty="0" smtClean="0">
                <a:solidFill>
                  <a:srgbClr val="0070C0"/>
                </a:solidFill>
              </a:rPr>
              <a:t>scored. </a:t>
            </a:r>
            <a:endParaRPr lang="en-US" sz="2400" dirty="0">
              <a:solidFill>
                <a:srgbClr val="0070C0"/>
              </a:solidFill>
            </a:endParaRPr>
          </a:p>
        </p:txBody>
      </p:sp>
      <p:sp>
        <p:nvSpPr>
          <p:cNvPr id="3076" name="Line 4"/>
          <p:cNvSpPr>
            <a:spLocks noChangeShapeType="1"/>
          </p:cNvSpPr>
          <p:nvPr/>
        </p:nvSpPr>
        <p:spPr bwMode="auto">
          <a:xfrm>
            <a:off x="6858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380373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decagon 1"/>
          <p:cNvSpPr/>
          <p:nvPr/>
        </p:nvSpPr>
        <p:spPr>
          <a:xfrm>
            <a:off x="457200" y="457200"/>
            <a:ext cx="914400" cy="914400"/>
          </a:xfrm>
          <a:prstGeom prst="dodecagon">
            <a:avLst/>
          </a:prstGeom>
          <a:solidFill>
            <a:srgbClr val="FF0000"/>
          </a:solidFill>
          <a:effectLst>
            <a:innerShdw blurRad="63500" dist="50800" dir="18900000">
              <a:srgbClr val="FFFF00">
                <a:alpha val="50000"/>
              </a:srgbClr>
            </a:innerShdw>
          </a:effectLst>
          <a:scene3d>
            <a:camera prst="orthographicFront"/>
            <a:lightRig rig="threePt" dir="t"/>
          </a:scene3d>
          <a:sp3d>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5</a:t>
            </a:r>
          </a:p>
        </p:txBody>
      </p:sp>
      <p:sp>
        <p:nvSpPr>
          <p:cNvPr id="3" name="Title 2"/>
          <p:cNvSpPr>
            <a:spLocks noGrp="1"/>
          </p:cNvSpPr>
          <p:nvPr>
            <p:ph type="title"/>
          </p:nvPr>
        </p:nvSpPr>
        <p:spPr>
          <a:xfrm>
            <a:off x="1447800" y="1228725"/>
            <a:ext cx="7029450" cy="2047875"/>
          </a:xfrm>
        </p:spPr>
        <p:txBody>
          <a:bodyPr>
            <a:noAutofit/>
          </a:bodyPr>
          <a:lstStyle/>
          <a:p>
            <a:pPr algn="ctr"/>
            <a:r>
              <a:rPr lang="en-US" sz="4500" dirty="0" smtClean="0">
                <a:solidFill>
                  <a:schemeClr val="accent1"/>
                </a:solidFill>
              </a:rPr>
              <a:t>But I’m just starting my independent research career</a:t>
            </a:r>
            <a:endParaRPr lang="en-US" sz="4500" dirty="0">
              <a:solidFill>
                <a:schemeClr val="accent1"/>
              </a:solidFill>
            </a:endParaRPr>
          </a:p>
        </p:txBody>
      </p:sp>
      <p:sp>
        <p:nvSpPr>
          <p:cNvPr id="6" name="Flowchart: Summing Junction 5"/>
          <p:cNvSpPr/>
          <p:nvPr/>
        </p:nvSpPr>
        <p:spPr>
          <a:xfrm>
            <a:off x="1562100" y="3657600"/>
            <a:ext cx="2171700" cy="1981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rPr>
              <a:t>R01</a:t>
            </a:r>
            <a:endParaRPr lang="en-US" sz="5400" dirty="0">
              <a:solidFill>
                <a:srgbClr val="FFFF00"/>
              </a:solidFill>
            </a:endParaRPr>
          </a:p>
        </p:txBody>
      </p:sp>
      <p:sp>
        <p:nvSpPr>
          <p:cNvPr id="8" name="TextBox 7"/>
          <p:cNvSpPr txBox="1"/>
          <p:nvPr/>
        </p:nvSpPr>
        <p:spPr>
          <a:xfrm>
            <a:off x="1981200" y="3840540"/>
            <a:ext cx="1295400" cy="1569660"/>
          </a:xfrm>
          <a:prstGeom prst="rect">
            <a:avLst/>
          </a:prstGeom>
          <a:noFill/>
        </p:spPr>
        <p:txBody>
          <a:bodyPr wrap="square" rtlCol="0">
            <a:spAutoFit/>
          </a:bodyPr>
          <a:lstStyle/>
          <a:p>
            <a:pPr algn="ctr"/>
            <a:r>
              <a:rPr lang="en-US" sz="9600" dirty="0" smtClean="0">
                <a:solidFill>
                  <a:srgbClr val="FF0000"/>
                </a:solidFill>
              </a:rPr>
              <a:t>X</a:t>
            </a:r>
            <a:endParaRPr lang="en-US" sz="9600" dirty="0">
              <a:solidFill>
                <a:srgbClr val="FF0000"/>
              </a:solidFill>
            </a:endParaRPr>
          </a:p>
        </p:txBody>
      </p:sp>
      <p:pic>
        <p:nvPicPr>
          <p:cNvPr id="5122" name="Picture 2" descr="http://images.clipartof.com/thumbnails/1095124-Clipart-Doubtful-Moodie-Character-Looking-At-A-Ladder-To-Success-Royalty-Free-Vector-Illust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459"/>
          <a:stretch/>
        </p:blipFill>
        <p:spPr bwMode="auto">
          <a:xfrm>
            <a:off x="5895512" y="3540504"/>
            <a:ext cx="1648288" cy="27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5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71600" y="152400"/>
            <a:ext cx="6400800" cy="990600"/>
          </a:xfrm>
          <a:prstGeom prst="rect">
            <a:avLst/>
          </a:prstGeom>
        </p:spPr>
        <p:txBody>
          <a:bodyPr>
            <a:normAutofit/>
          </a:bodyPr>
          <a:lstStyle/>
          <a:p>
            <a:pPr algn="ctr">
              <a:defRPr/>
            </a:pPr>
            <a:endParaRPr lang="en-US" sz="2800" b="1" dirty="0">
              <a:solidFill>
                <a:srgbClr val="11ACC1"/>
              </a:solidFill>
              <a:latin typeface="Arial" pitchFamily="34" charset="0"/>
              <a:ea typeface="+mj-ea"/>
              <a:cs typeface="Arial" pitchFamily="34" charset="0"/>
            </a:endParaRPr>
          </a:p>
        </p:txBody>
      </p:sp>
      <p:sp>
        <p:nvSpPr>
          <p:cNvPr id="4" name="Title 3"/>
          <p:cNvSpPr>
            <a:spLocks noGrp="1"/>
          </p:cNvSpPr>
          <p:nvPr>
            <p:ph type="title"/>
          </p:nvPr>
        </p:nvSpPr>
        <p:spPr>
          <a:xfrm>
            <a:off x="457200" y="808038"/>
            <a:ext cx="7772400" cy="868362"/>
          </a:xfrm>
        </p:spPr>
        <p:txBody>
          <a:bodyPr>
            <a:noAutofit/>
          </a:bodyPr>
          <a:lstStyle/>
          <a:p>
            <a:pPr algn="ctr">
              <a:defRPr/>
            </a:pPr>
            <a:r>
              <a:rPr lang="en-US" sz="4000" b="1" dirty="0" smtClean="0">
                <a:solidFill>
                  <a:schemeClr val="accent1">
                    <a:lumMod val="75000"/>
                  </a:schemeClr>
                </a:solidFill>
                <a:effectLst/>
              </a:rPr>
              <a:t>Should I Apply for a R03 or R21?</a:t>
            </a:r>
            <a:endParaRPr lang="en-US" sz="4000" b="1" dirty="0">
              <a:solidFill>
                <a:schemeClr val="accent1">
                  <a:lumMod val="75000"/>
                </a:schemeClr>
              </a:solidFill>
              <a:effectLst/>
            </a:endParaRPr>
          </a:p>
        </p:txBody>
      </p:sp>
      <p:sp>
        <p:nvSpPr>
          <p:cNvPr id="90116" name="Content Placeholder 4"/>
          <p:cNvSpPr>
            <a:spLocks noGrp="1"/>
          </p:cNvSpPr>
          <p:nvPr>
            <p:ph idx="4294967295"/>
          </p:nvPr>
        </p:nvSpPr>
        <p:spPr>
          <a:xfrm>
            <a:off x="457200" y="1905000"/>
            <a:ext cx="8229600" cy="4657344"/>
          </a:xfrm>
          <a:prstGeom prst="rect">
            <a:avLst/>
          </a:prstGeom>
        </p:spPr>
        <p:txBody>
          <a:bodyPr>
            <a:normAutofit fontScale="92500"/>
          </a:bodyPr>
          <a:lstStyle/>
          <a:p>
            <a:pPr lvl="1">
              <a:defRPr/>
            </a:pPr>
            <a:r>
              <a:rPr lang="en-US" sz="3000" b="1" dirty="0" smtClean="0">
                <a:solidFill>
                  <a:srgbClr val="00B050"/>
                </a:solidFill>
              </a:rPr>
              <a:t>YES</a:t>
            </a:r>
            <a:endParaRPr lang="en-US" sz="3000" b="1" dirty="0">
              <a:solidFill>
                <a:schemeClr val="bg2">
                  <a:lumMod val="50000"/>
                </a:schemeClr>
              </a:solidFill>
            </a:endParaRPr>
          </a:p>
          <a:p>
            <a:pPr lvl="2">
              <a:buClr>
                <a:schemeClr val="bg2">
                  <a:lumMod val="50000"/>
                </a:schemeClr>
              </a:buClr>
              <a:defRPr/>
            </a:pPr>
            <a:r>
              <a:rPr lang="en-US" sz="2600" dirty="0" smtClean="0"/>
              <a:t>Used to </a:t>
            </a:r>
            <a:r>
              <a:rPr lang="en-US" sz="2600" dirty="0"/>
              <a:t>generate preliminary data for an R01 application</a:t>
            </a:r>
          </a:p>
          <a:p>
            <a:pPr lvl="2">
              <a:buClr>
                <a:schemeClr val="bg2">
                  <a:lumMod val="50000"/>
                </a:schemeClr>
              </a:buClr>
              <a:defRPr/>
            </a:pPr>
            <a:r>
              <a:rPr lang="en-US" sz="2600" dirty="0"/>
              <a:t>PI retains NEW Investigator status</a:t>
            </a:r>
          </a:p>
          <a:p>
            <a:pPr marL="603250" lvl="2" indent="-255588">
              <a:spcBef>
                <a:spcPts val="400"/>
              </a:spcBef>
              <a:buClr>
                <a:schemeClr val="accent1"/>
              </a:buClr>
              <a:buFont typeface="Wingdings" pitchFamily="2" charset="2"/>
              <a:buChar char="Ø"/>
            </a:pPr>
            <a:endParaRPr lang="en-US" sz="1200" b="1" dirty="0" smtClean="0">
              <a:solidFill>
                <a:schemeClr val="bg2">
                  <a:lumMod val="50000"/>
                </a:schemeClr>
              </a:solidFill>
            </a:endParaRPr>
          </a:p>
          <a:p>
            <a:pPr marL="603250" lvl="2" indent="-255588">
              <a:spcBef>
                <a:spcPts val="400"/>
              </a:spcBef>
              <a:buClr>
                <a:schemeClr val="accent1"/>
              </a:buClr>
            </a:pPr>
            <a:r>
              <a:rPr lang="en-US" sz="3000" b="1" dirty="0" smtClean="0">
                <a:solidFill>
                  <a:srgbClr val="FF0000"/>
                </a:solidFill>
              </a:rPr>
              <a:t>NO</a:t>
            </a:r>
            <a:endParaRPr lang="en-US" sz="3000" b="1" dirty="0" smtClean="0">
              <a:solidFill>
                <a:schemeClr val="bg2">
                  <a:lumMod val="50000"/>
                </a:schemeClr>
              </a:solidFill>
            </a:endParaRPr>
          </a:p>
          <a:p>
            <a:pPr marL="1060450" lvl="3" indent="-255588">
              <a:spcBef>
                <a:spcPts val="400"/>
              </a:spcBef>
              <a:buClr>
                <a:schemeClr val="accent1"/>
              </a:buClr>
            </a:pPr>
            <a:r>
              <a:rPr lang="en-US" sz="2600" dirty="0" smtClean="0"/>
              <a:t>This is </a:t>
            </a:r>
            <a:r>
              <a:rPr lang="en-US" sz="2600" b="1" dirty="0" smtClean="0">
                <a:solidFill>
                  <a:srgbClr val="FF0000"/>
                </a:solidFill>
              </a:rPr>
              <a:t>not</a:t>
            </a:r>
            <a:r>
              <a:rPr lang="en-US" sz="2600" b="1" dirty="0" smtClean="0"/>
              <a:t> </a:t>
            </a:r>
            <a:r>
              <a:rPr lang="en-US" sz="2600" dirty="0" smtClean="0"/>
              <a:t>usually in your best interest as a NI/ESI</a:t>
            </a:r>
          </a:p>
          <a:p>
            <a:pPr marL="1060450" lvl="3" indent="-255588">
              <a:spcBef>
                <a:spcPts val="400"/>
              </a:spcBef>
              <a:buClr>
                <a:schemeClr val="accent1"/>
              </a:buClr>
            </a:pPr>
            <a:r>
              <a:rPr lang="en-US" sz="2600" dirty="0" smtClean="0"/>
              <a:t>Small, capped budgets</a:t>
            </a:r>
          </a:p>
          <a:p>
            <a:pPr marL="1060450" lvl="3" indent="-255588">
              <a:spcBef>
                <a:spcPts val="400"/>
              </a:spcBef>
              <a:buClr>
                <a:schemeClr val="accent1"/>
              </a:buClr>
            </a:pPr>
            <a:r>
              <a:rPr lang="en-US" sz="2600" dirty="0" smtClean="0"/>
              <a:t>Short project </a:t>
            </a:r>
            <a:r>
              <a:rPr lang="en-US" sz="2600" dirty="0"/>
              <a:t>p</a:t>
            </a:r>
            <a:r>
              <a:rPr lang="en-US" sz="2600" dirty="0" smtClean="0"/>
              <a:t>eriod</a:t>
            </a:r>
          </a:p>
          <a:p>
            <a:pPr marL="1060450" lvl="3" indent="-255588">
              <a:spcBef>
                <a:spcPts val="400"/>
              </a:spcBef>
              <a:buClr>
                <a:schemeClr val="accent1"/>
              </a:buClr>
            </a:pPr>
            <a:r>
              <a:rPr lang="en-US" sz="2600" dirty="0" smtClean="0"/>
              <a:t>Not renewable</a:t>
            </a:r>
          </a:p>
          <a:p>
            <a:pPr marL="1060450" lvl="3" indent="-255588">
              <a:spcBef>
                <a:spcPts val="400"/>
              </a:spcBef>
              <a:buClr>
                <a:schemeClr val="accent1"/>
              </a:buClr>
            </a:pPr>
            <a:r>
              <a:rPr lang="en-US" sz="2600" dirty="0"/>
              <a:t>Not all </a:t>
            </a:r>
            <a:r>
              <a:rPr lang="en-US" sz="2600" dirty="0" smtClean="0"/>
              <a:t>Institutes </a:t>
            </a:r>
            <a:r>
              <a:rPr lang="en-US" sz="2600" dirty="0"/>
              <a:t>and Centers </a:t>
            </a:r>
            <a:r>
              <a:rPr lang="en-US" sz="2600" dirty="0" smtClean="0"/>
              <a:t>participate</a:t>
            </a:r>
          </a:p>
          <a:p>
            <a:pPr lvl="1"/>
            <a:endParaRPr lang="en-US" sz="2400" dirty="0" smtClean="0"/>
          </a:p>
        </p:txBody>
      </p:sp>
      <p:cxnSp>
        <p:nvCxnSpPr>
          <p:cNvPr id="7" name="Straight Connector 6"/>
          <p:cNvCxnSpPr/>
          <p:nvPr/>
        </p:nvCxnSpPr>
        <p:spPr>
          <a:xfrm>
            <a:off x="685800" y="1676400"/>
            <a:ext cx="7696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049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71600" y="152400"/>
            <a:ext cx="6400800" cy="990600"/>
          </a:xfrm>
          <a:prstGeom prst="rect">
            <a:avLst/>
          </a:prstGeom>
        </p:spPr>
        <p:txBody>
          <a:bodyPr>
            <a:normAutofit/>
          </a:bodyPr>
          <a:lstStyle/>
          <a:p>
            <a:pPr algn="ctr">
              <a:defRPr/>
            </a:pPr>
            <a:endParaRPr lang="en-US" sz="2800" b="1" dirty="0">
              <a:solidFill>
                <a:srgbClr val="11ACC1"/>
              </a:solidFill>
              <a:latin typeface="Arial" pitchFamily="34" charset="0"/>
              <a:ea typeface="+mj-ea"/>
              <a:cs typeface="Arial" pitchFamily="34" charset="0"/>
            </a:endParaRPr>
          </a:p>
        </p:txBody>
      </p:sp>
      <p:sp>
        <p:nvSpPr>
          <p:cNvPr id="4" name="Content Placeholder 1"/>
          <p:cNvSpPr txBox="1">
            <a:spLocks/>
          </p:cNvSpPr>
          <p:nvPr/>
        </p:nvSpPr>
        <p:spPr>
          <a:xfrm>
            <a:off x="762000" y="2057400"/>
            <a:ext cx="7467600" cy="4191000"/>
          </a:xfrm>
          <a:prstGeom prst="rect">
            <a:avLst/>
          </a:prstGeom>
        </p:spPr>
        <p:txBody>
          <a:bodyPr/>
          <a:lstStyle/>
          <a:p>
            <a:pPr marL="392113" lvl="1" eaLnBrk="0" hangingPunct="0">
              <a:spcBef>
                <a:spcPts val="325"/>
              </a:spcBef>
              <a:buClr>
                <a:schemeClr val="accent1"/>
              </a:buClr>
              <a:defRPr/>
            </a:pPr>
            <a:r>
              <a:rPr lang="en-US" sz="2800" b="1" dirty="0">
                <a:solidFill>
                  <a:schemeClr val="accent6"/>
                </a:solidFill>
                <a:latin typeface="+mn-lt"/>
              </a:rPr>
              <a:t>R01</a:t>
            </a:r>
            <a:r>
              <a:rPr lang="en-US" sz="2800" b="1" dirty="0">
                <a:solidFill>
                  <a:schemeClr val="bg2">
                    <a:lumMod val="50000"/>
                  </a:schemeClr>
                </a:solidFill>
                <a:latin typeface="+mn-lt"/>
              </a:rPr>
              <a:t>, as an ESI or a New </a:t>
            </a:r>
            <a:r>
              <a:rPr lang="en-US" sz="2800" b="1" dirty="0" smtClean="0">
                <a:solidFill>
                  <a:schemeClr val="bg2">
                    <a:lumMod val="50000"/>
                  </a:schemeClr>
                </a:solidFill>
                <a:latin typeface="+mn-lt"/>
              </a:rPr>
              <a:t>Investigator</a:t>
            </a:r>
          </a:p>
          <a:p>
            <a:pPr marL="620713" lvl="1" indent="-228600" algn="ctr" eaLnBrk="0" hangingPunct="0">
              <a:spcBef>
                <a:spcPts val="325"/>
              </a:spcBef>
              <a:buClr>
                <a:schemeClr val="accent1"/>
              </a:buClr>
              <a:buFont typeface="Wingdings" pitchFamily="2" charset="2"/>
              <a:buChar char="Ø"/>
              <a:defRPr/>
            </a:pPr>
            <a:r>
              <a:rPr lang="en-US" sz="1400" b="1" dirty="0" smtClean="0">
                <a:solidFill>
                  <a:srgbClr val="00B050"/>
                </a:solidFill>
                <a:latin typeface="+mn-lt"/>
              </a:rPr>
              <a:t>Discussed, Friday 10:00 – 10:45 am</a:t>
            </a:r>
            <a:endParaRPr lang="en-US" sz="1400" b="1" dirty="0">
              <a:solidFill>
                <a:srgbClr val="00B050"/>
              </a:solidFill>
              <a:latin typeface="+mn-lt"/>
            </a:endParaRPr>
          </a:p>
          <a:p>
            <a:pPr marL="1077913" lvl="2" indent="-228600" eaLnBrk="0" hangingPunct="0">
              <a:spcBef>
                <a:spcPts val="325"/>
              </a:spcBef>
              <a:buClr>
                <a:schemeClr val="accent1"/>
              </a:buClr>
              <a:buFont typeface="Courier New" pitchFamily="49" charset="0"/>
              <a:buChar char="o"/>
              <a:defRPr/>
            </a:pPr>
            <a:r>
              <a:rPr lang="en-US" sz="2400" dirty="0" smtClean="0">
                <a:latin typeface="+mn-lt"/>
              </a:rPr>
              <a:t>The </a:t>
            </a:r>
            <a:r>
              <a:rPr lang="en-US" sz="2400" b="1" dirty="0" smtClean="0">
                <a:solidFill>
                  <a:srgbClr val="FFC000"/>
                </a:solidFill>
                <a:latin typeface="+mn-lt"/>
              </a:rPr>
              <a:t>GOLD</a:t>
            </a:r>
            <a:r>
              <a:rPr lang="en-US" sz="2400" dirty="0" smtClean="0">
                <a:latin typeface="+mn-lt"/>
              </a:rPr>
              <a:t> Standard for your career</a:t>
            </a:r>
          </a:p>
          <a:p>
            <a:pPr marL="1077913" lvl="2" indent="-228600" eaLnBrk="0" hangingPunct="0">
              <a:spcBef>
                <a:spcPts val="325"/>
              </a:spcBef>
              <a:buClr>
                <a:schemeClr val="accent1"/>
              </a:buClr>
              <a:buFont typeface="Courier New" pitchFamily="49" charset="0"/>
              <a:buChar char="o"/>
              <a:defRPr/>
            </a:pPr>
            <a:endParaRPr lang="en-US" sz="1200" dirty="0" smtClean="0">
              <a:latin typeface="+mn-lt"/>
            </a:endParaRPr>
          </a:p>
          <a:p>
            <a:pPr marL="1077913" lvl="2" indent="-228600" eaLnBrk="0" hangingPunct="0">
              <a:spcBef>
                <a:spcPts val="325"/>
              </a:spcBef>
              <a:buClr>
                <a:schemeClr val="accent1"/>
              </a:buClr>
              <a:buFont typeface="Courier New" pitchFamily="49" charset="0"/>
              <a:buChar char="o"/>
              <a:defRPr/>
            </a:pPr>
            <a:r>
              <a:rPr lang="en-US" sz="2400" dirty="0" smtClean="0">
                <a:latin typeface="+mn-lt"/>
              </a:rPr>
              <a:t>Research </a:t>
            </a:r>
            <a:r>
              <a:rPr lang="en-US" sz="2400" dirty="0">
                <a:latin typeface="+mn-lt"/>
              </a:rPr>
              <a:t>project </a:t>
            </a:r>
            <a:r>
              <a:rPr lang="en-US" sz="2400" dirty="0" smtClean="0">
                <a:latin typeface="+mn-lt"/>
              </a:rPr>
              <a:t>support for </a:t>
            </a:r>
            <a:r>
              <a:rPr lang="en-US" sz="2400" dirty="0">
                <a:latin typeface="+mn-lt"/>
              </a:rPr>
              <a:t>up to 5 </a:t>
            </a:r>
            <a:r>
              <a:rPr lang="en-US" sz="2400" dirty="0" smtClean="0">
                <a:latin typeface="+mn-lt"/>
              </a:rPr>
              <a:t>years</a:t>
            </a:r>
          </a:p>
          <a:p>
            <a:pPr marL="1077913" lvl="2" indent="-228600" eaLnBrk="0" hangingPunct="0">
              <a:spcBef>
                <a:spcPts val="325"/>
              </a:spcBef>
              <a:buClr>
                <a:schemeClr val="accent1"/>
              </a:buClr>
              <a:buFont typeface="Courier New" pitchFamily="49" charset="0"/>
              <a:buChar char="o"/>
              <a:defRPr/>
            </a:pPr>
            <a:endParaRPr lang="en-US" sz="1200" dirty="0" smtClean="0">
              <a:latin typeface="+mn-lt"/>
            </a:endParaRPr>
          </a:p>
          <a:p>
            <a:pPr marL="1077913" lvl="2" indent="-228600" eaLnBrk="0" hangingPunct="0">
              <a:spcBef>
                <a:spcPts val="325"/>
              </a:spcBef>
              <a:buClr>
                <a:schemeClr val="accent1"/>
              </a:buClr>
              <a:buFont typeface="Courier New" pitchFamily="49" charset="0"/>
              <a:buChar char="o"/>
              <a:defRPr/>
            </a:pPr>
            <a:r>
              <a:rPr lang="en-US" sz="2400" dirty="0" smtClean="0">
                <a:latin typeface="+mn-lt"/>
              </a:rPr>
              <a:t>Budget as </a:t>
            </a:r>
            <a:r>
              <a:rPr lang="en-US" sz="2400" dirty="0">
                <a:latin typeface="+mn-lt"/>
              </a:rPr>
              <a:t>needed to do the </a:t>
            </a:r>
            <a:r>
              <a:rPr lang="en-US" sz="2400" dirty="0" smtClean="0">
                <a:latin typeface="+mn-lt"/>
              </a:rPr>
              <a:t>work</a:t>
            </a:r>
          </a:p>
          <a:p>
            <a:pPr marL="1077913" lvl="2" indent="-228600" eaLnBrk="0" hangingPunct="0">
              <a:spcBef>
                <a:spcPts val="325"/>
              </a:spcBef>
              <a:buClr>
                <a:schemeClr val="accent1"/>
              </a:buClr>
              <a:buFont typeface="Courier New" pitchFamily="49" charset="0"/>
              <a:buChar char="o"/>
              <a:defRPr/>
            </a:pPr>
            <a:endParaRPr lang="en-US" sz="1200" dirty="0"/>
          </a:p>
          <a:p>
            <a:pPr marL="1077913" lvl="2" indent="-228600" eaLnBrk="0" hangingPunct="0">
              <a:spcBef>
                <a:spcPts val="325"/>
              </a:spcBef>
              <a:buClr>
                <a:schemeClr val="accent1"/>
              </a:buClr>
              <a:buFont typeface="Courier New" pitchFamily="49" charset="0"/>
              <a:buChar char="o"/>
              <a:defRPr/>
            </a:pPr>
            <a:r>
              <a:rPr lang="en-US" sz="2400" dirty="0" smtClean="0">
                <a:latin typeface="+mn-lt"/>
              </a:rPr>
              <a:t>Can submit renewal applications</a:t>
            </a:r>
          </a:p>
          <a:p>
            <a:pPr marL="1077913" lvl="2" indent="-228600" eaLnBrk="0" hangingPunct="0">
              <a:spcBef>
                <a:spcPts val="325"/>
              </a:spcBef>
              <a:buClr>
                <a:schemeClr val="accent1"/>
              </a:buClr>
              <a:buFont typeface="Courier New" pitchFamily="49" charset="0"/>
              <a:buChar char="o"/>
              <a:defRPr/>
            </a:pPr>
            <a:endParaRPr lang="en-US" sz="1200" dirty="0">
              <a:latin typeface="+mn-lt"/>
            </a:endParaRPr>
          </a:p>
          <a:p>
            <a:pPr marL="1077913" lvl="2" indent="-228600" eaLnBrk="0" hangingPunct="0">
              <a:spcBef>
                <a:spcPts val="325"/>
              </a:spcBef>
              <a:buClr>
                <a:schemeClr val="accent1"/>
              </a:buClr>
              <a:buFont typeface="Courier New" pitchFamily="49" charset="0"/>
              <a:buChar char="o"/>
              <a:defRPr/>
            </a:pPr>
            <a:r>
              <a:rPr lang="en-US" sz="2400" b="1" i="1" dirty="0" smtClean="0">
                <a:solidFill>
                  <a:srgbClr val="FF0000"/>
                </a:solidFill>
                <a:latin typeface="+mn-lt"/>
              </a:rPr>
              <a:t>Given </a:t>
            </a:r>
            <a:r>
              <a:rPr lang="en-US" sz="2400" b="1" i="1" dirty="0">
                <a:solidFill>
                  <a:srgbClr val="FF0000"/>
                </a:solidFill>
                <a:latin typeface="+mn-lt"/>
              </a:rPr>
              <a:t>special consideration at Review and Funding </a:t>
            </a:r>
            <a:r>
              <a:rPr lang="en-US" sz="2400" b="1" i="1" dirty="0" smtClean="0">
                <a:solidFill>
                  <a:srgbClr val="FF0000"/>
                </a:solidFill>
                <a:latin typeface="+mn-lt"/>
              </a:rPr>
              <a:t>meetings</a:t>
            </a:r>
            <a:endParaRPr lang="en-US" sz="2300" b="1" i="1" dirty="0" smtClean="0">
              <a:solidFill>
                <a:srgbClr val="FF0000"/>
              </a:solidFill>
              <a:latin typeface="+mn-lt"/>
            </a:endParaRPr>
          </a:p>
        </p:txBody>
      </p:sp>
      <p:sp>
        <p:nvSpPr>
          <p:cNvPr id="5" name="Title 2"/>
          <p:cNvSpPr txBox="1">
            <a:spLocks/>
          </p:cNvSpPr>
          <p:nvPr/>
        </p:nvSpPr>
        <p:spPr>
          <a:xfrm>
            <a:off x="838200" y="533400"/>
            <a:ext cx="7162800" cy="838200"/>
          </a:xfrm>
          <a:prstGeom prst="rect">
            <a:avLst/>
          </a:prstGeom>
        </p:spPr>
        <p:txBody>
          <a:bodyPr/>
          <a:lstStyle/>
          <a:p>
            <a:pPr algn="ctr" eaLnBrk="0" hangingPunct="0">
              <a:defRPr/>
            </a:pPr>
            <a:r>
              <a:rPr lang="en-US" sz="4100" dirty="0">
                <a:solidFill>
                  <a:schemeClr val="bg2">
                    <a:lumMod val="50000"/>
                  </a:schemeClr>
                </a:solidFill>
                <a:latin typeface="+mj-lt"/>
                <a:ea typeface="+mj-ea"/>
                <a:cs typeface="+mj-cs"/>
              </a:rPr>
              <a:t>What Should New PIs Want?</a:t>
            </a:r>
          </a:p>
        </p:txBody>
      </p:sp>
      <p:cxnSp>
        <p:nvCxnSpPr>
          <p:cNvPr id="6" name="Straight Connector 5"/>
          <p:cNvCxnSpPr/>
          <p:nvPr/>
        </p:nvCxnSpPr>
        <p:spPr>
          <a:xfrm>
            <a:off x="685800" y="1676400"/>
            <a:ext cx="7696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228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2463" y="300038"/>
            <a:ext cx="7708900" cy="1143000"/>
          </a:xfrm>
        </p:spPr>
        <p:txBody>
          <a:bodyPr>
            <a:normAutofit/>
          </a:bodyPr>
          <a:lstStyle/>
          <a:p>
            <a:r>
              <a:rPr lang="en-US" sz="3200" b="1" smtClean="0"/>
              <a:t>Grantsmanship 101: “Molecular and Functional  Anatomy of a Grant”</a:t>
            </a:r>
            <a:endParaRPr lang="en-US" sz="3200" b="1" dirty="0"/>
          </a:p>
        </p:txBody>
      </p:sp>
      <p:graphicFrame>
        <p:nvGraphicFramePr>
          <p:cNvPr id="11267" name="Object 3"/>
          <p:cNvGraphicFramePr>
            <a:graphicFrameLocks noGrp="1" noChangeAspect="1"/>
          </p:cNvGraphicFramePr>
          <p:nvPr>
            <p:ph sz="quarter" idx="13"/>
            <p:extLst>
              <p:ext uri="{D42A27DB-BD31-4B8C-83A1-F6EECF244321}">
                <p14:modId xmlns:p14="http://schemas.microsoft.com/office/powerpoint/2010/main" val="3194944951"/>
              </p:ext>
            </p:extLst>
          </p:nvPr>
        </p:nvGraphicFramePr>
        <p:xfrm>
          <a:off x="1524000" y="2362200"/>
          <a:ext cx="3765550" cy="4095750"/>
        </p:xfrm>
        <a:graphic>
          <a:graphicData uri="http://schemas.openxmlformats.org/presentationml/2006/ole">
            <mc:AlternateContent xmlns:mc="http://schemas.openxmlformats.org/markup-compatibility/2006">
              <mc:Choice xmlns:v="urn:schemas-microsoft-com:vml" Requires="v">
                <p:oleObj spid="_x0000_s1155" name="Clip" r:id="rId4" imgW="4335120" imgH="4716000" progId="">
                  <p:embed/>
                </p:oleObj>
              </mc:Choice>
              <mc:Fallback>
                <p:oleObj name="Clip" r:id="rId4" imgW="4335120" imgH="4716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37655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8" name="Rectangle 4"/>
          <p:cNvSpPr>
            <a:spLocks noGrp="1" noChangeArrowheads="1"/>
          </p:cNvSpPr>
          <p:nvPr>
            <p:ph type="body" idx="4294967295"/>
          </p:nvPr>
        </p:nvSpPr>
        <p:spPr>
          <a:xfrm>
            <a:off x="304800" y="1600200"/>
            <a:ext cx="8229600" cy="4525963"/>
          </a:xfrm>
        </p:spPr>
        <p:txBody>
          <a:bodyPr/>
          <a:lstStyle/>
          <a:p>
            <a:pPr algn="ctr">
              <a:buNone/>
            </a:pPr>
            <a:r>
              <a:rPr lang="en-US" sz="2800" b="1" i="1" dirty="0" smtClean="0"/>
              <a:t>Translating ideas into a research plan</a:t>
            </a:r>
            <a:endParaRPr lang="en-US" sz="2800" b="1" i="1" dirty="0"/>
          </a:p>
        </p:txBody>
      </p:sp>
      <p:sp>
        <p:nvSpPr>
          <p:cNvPr id="2" name="TextBox 1"/>
          <p:cNvSpPr txBox="1"/>
          <p:nvPr/>
        </p:nvSpPr>
        <p:spPr>
          <a:xfrm>
            <a:off x="6115948" y="3169384"/>
            <a:ext cx="1351652" cy="1631216"/>
          </a:xfrm>
          <a:prstGeom prst="rect">
            <a:avLst/>
          </a:prstGeom>
          <a:noFill/>
        </p:spPr>
        <p:txBody>
          <a:bodyPr wrap="none" rtlCol="0">
            <a:spAutoFit/>
          </a:bodyPr>
          <a:lstStyle/>
          <a:p>
            <a:pPr marL="285750" indent="-285750">
              <a:buFont typeface="Arial"/>
              <a:buChar char="•"/>
            </a:pPr>
            <a:r>
              <a:rPr lang="en-US" sz="2000" dirty="0" smtClean="0"/>
              <a:t>What?</a:t>
            </a:r>
          </a:p>
          <a:p>
            <a:pPr marL="285750" indent="-285750">
              <a:buFont typeface="Arial"/>
              <a:buChar char="•"/>
            </a:pPr>
            <a:r>
              <a:rPr lang="en-US" sz="2000" dirty="0" smtClean="0"/>
              <a:t>Why?</a:t>
            </a:r>
          </a:p>
          <a:p>
            <a:pPr marL="285750" indent="-285750">
              <a:buFont typeface="Arial"/>
              <a:buChar char="•"/>
            </a:pPr>
            <a:r>
              <a:rPr lang="en-US" sz="2000" dirty="0" smtClean="0"/>
              <a:t>How?</a:t>
            </a:r>
          </a:p>
          <a:p>
            <a:pPr marL="285750" indent="-285750">
              <a:buFont typeface="Arial"/>
              <a:buChar char="•"/>
            </a:pPr>
            <a:r>
              <a:rPr lang="en-US" sz="2000" dirty="0" smtClean="0"/>
              <a:t>Who? </a:t>
            </a:r>
          </a:p>
          <a:p>
            <a:pPr marL="285750" indent="-285750">
              <a:buFont typeface="Arial"/>
              <a:buChar char="•"/>
            </a:pPr>
            <a:r>
              <a:rPr lang="en-US" sz="2000" dirty="0" smtClean="0"/>
              <a:t>Where?</a:t>
            </a:r>
            <a:endParaRPr lang="en-US" sz="2000" dirty="0"/>
          </a:p>
        </p:txBody>
      </p:sp>
    </p:spTree>
    <p:extLst>
      <p:ext uri="{BB962C8B-B14F-4D97-AF65-F5344CB8AC3E}">
        <p14:creationId xmlns:p14="http://schemas.microsoft.com/office/powerpoint/2010/main" val="33879549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763000" cy="6248400"/>
          </a:xfrm>
        </p:spPr>
        <p:txBody>
          <a:bodyPr>
            <a:normAutofit lnSpcReduction="10000"/>
          </a:bodyPr>
          <a:lstStyle/>
          <a:p>
            <a:pPr marL="45720" indent="0">
              <a:buNone/>
            </a:pPr>
            <a:r>
              <a:rPr lang="en-US" sz="3200" b="1" dirty="0"/>
              <a:t>The </a:t>
            </a:r>
            <a:r>
              <a:rPr lang="en-US" sz="3200" b="1" dirty="0" err="1"/>
              <a:t>Heilmeier</a:t>
            </a:r>
            <a:r>
              <a:rPr lang="en-US" sz="3200" b="1" dirty="0"/>
              <a:t> </a:t>
            </a:r>
            <a:r>
              <a:rPr lang="en-US" sz="3200" b="1" dirty="0" smtClean="0"/>
              <a:t>Catechism …</a:t>
            </a:r>
            <a:endParaRPr lang="en-US" sz="3200" b="1" dirty="0" smtClean="0"/>
          </a:p>
          <a:p>
            <a:pPr marL="45720" indent="0" algn="ctr">
              <a:buNone/>
            </a:pPr>
            <a:r>
              <a:rPr lang="en-US" sz="3200" b="1" dirty="0" smtClean="0"/>
              <a:t>… aka the </a:t>
            </a:r>
            <a:r>
              <a:rPr lang="en-US" sz="3200" b="1" dirty="0" smtClean="0">
                <a:solidFill>
                  <a:srgbClr val="FF0000"/>
                </a:solidFill>
              </a:rPr>
              <a:t>Scientific Goal</a:t>
            </a:r>
            <a:endParaRPr lang="en-US" sz="3200" dirty="0">
              <a:solidFill>
                <a:srgbClr val="FF0000"/>
              </a:solidFill>
            </a:endParaRPr>
          </a:p>
          <a:p>
            <a:pPr marL="45720" indent="0">
              <a:buNone/>
            </a:pPr>
            <a:endParaRPr lang="en-US" sz="1300" dirty="0"/>
          </a:p>
          <a:p>
            <a:pPr lvl="0"/>
            <a:r>
              <a:rPr lang="en-US" sz="2400" dirty="0"/>
              <a:t>What are </a:t>
            </a:r>
            <a:r>
              <a:rPr lang="en-US" sz="2400" dirty="0" smtClean="0"/>
              <a:t>you </a:t>
            </a:r>
            <a:r>
              <a:rPr lang="en-US" sz="2400" dirty="0"/>
              <a:t>trying to do? </a:t>
            </a:r>
            <a:r>
              <a:rPr lang="en-US" sz="2400" dirty="0" smtClean="0"/>
              <a:t>Articulate Objectives.</a:t>
            </a:r>
            <a:endParaRPr lang="en-US" sz="2400" dirty="0"/>
          </a:p>
          <a:p>
            <a:r>
              <a:rPr lang="en-US" sz="2400" dirty="0"/>
              <a:t>How does this get done at present?  </a:t>
            </a:r>
            <a:r>
              <a:rPr lang="en-US" sz="2400" dirty="0"/>
              <a:t>What are the limitations of current approaches? </a:t>
            </a:r>
            <a:endParaRPr lang="en-US" sz="2400" dirty="0"/>
          </a:p>
          <a:p>
            <a:pPr lvl="0"/>
            <a:r>
              <a:rPr lang="en-US" sz="2400" dirty="0" smtClean="0"/>
              <a:t>What </a:t>
            </a:r>
            <a:r>
              <a:rPr lang="en-US" sz="2400" dirty="0"/>
              <a:t>is new about </a:t>
            </a:r>
            <a:r>
              <a:rPr lang="en-US" sz="2400" dirty="0" smtClean="0"/>
              <a:t>your </a:t>
            </a:r>
            <a:r>
              <a:rPr lang="en-US" sz="2400" dirty="0"/>
              <a:t>approach?  Why do </a:t>
            </a:r>
            <a:r>
              <a:rPr lang="en-US" sz="2400" dirty="0" smtClean="0"/>
              <a:t>you </a:t>
            </a:r>
            <a:r>
              <a:rPr lang="en-US" sz="2400" dirty="0"/>
              <a:t>think </a:t>
            </a:r>
            <a:r>
              <a:rPr lang="en-US" sz="2400" dirty="0" smtClean="0"/>
              <a:t>it will be successful? </a:t>
            </a:r>
          </a:p>
          <a:p>
            <a:pPr lvl="0"/>
            <a:r>
              <a:rPr lang="en-US" sz="2400" dirty="0" smtClean="0"/>
              <a:t>If </a:t>
            </a:r>
            <a:r>
              <a:rPr lang="en-US" sz="2400" dirty="0" smtClean="0"/>
              <a:t>you </a:t>
            </a:r>
            <a:r>
              <a:rPr lang="en-US" sz="2400" dirty="0"/>
              <a:t>succeed, what </a:t>
            </a:r>
            <a:r>
              <a:rPr lang="en-US" sz="2400" dirty="0" smtClean="0"/>
              <a:t>difference/impact will it make</a:t>
            </a:r>
            <a:r>
              <a:rPr lang="en-US" sz="2400" dirty="0"/>
              <a:t>? </a:t>
            </a:r>
            <a:r>
              <a:rPr lang="en-US" sz="2400" dirty="0" smtClean="0"/>
              <a:t>Who cares?</a:t>
            </a:r>
            <a:endParaRPr lang="en-US" sz="2400" dirty="0"/>
          </a:p>
          <a:p>
            <a:r>
              <a:rPr lang="en-US" sz="2400" dirty="0"/>
              <a:t>What are the </a:t>
            </a:r>
            <a:r>
              <a:rPr lang="en-US" sz="2400" dirty="0" smtClean="0"/>
              <a:t>risks and the payoffs? </a:t>
            </a:r>
            <a:endParaRPr lang="en-US" sz="2400" dirty="0"/>
          </a:p>
          <a:p>
            <a:pPr lvl="0"/>
            <a:r>
              <a:rPr lang="en-US" sz="2400" dirty="0" smtClean="0"/>
              <a:t>Progress: What </a:t>
            </a:r>
            <a:r>
              <a:rPr lang="en-US" sz="2400" dirty="0"/>
              <a:t>are our mid-term and final </a:t>
            </a:r>
            <a:r>
              <a:rPr lang="en-US" sz="2400" dirty="0" smtClean="0"/>
              <a:t>exam goals? </a:t>
            </a:r>
            <a:endParaRPr lang="en-US" sz="2400" dirty="0"/>
          </a:p>
          <a:p>
            <a:pPr lvl="0"/>
            <a:r>
              <a:rPr lang="en-US" sz="2400" dirty="0"/>
              <a:t>How much will it cost? </a:t>
            </a:r>
            <a:r>
              <a:rPr lang="en-US" sz="2400" dirty="0"/>
              <a:t>How long </a:t>
            </a:r>
            <a:r>
              <a:rPr lang="en-US" sz="2400" dirty="0" smtClean="0"/>
              <a:t>will it take</a:t>
            </a:r>
            <a:r>
              <a:rPr lang="en-US" sz="2400" dirty="0"/>
              <a:t>? </a:t>
            </a:r>
            <a:endParaRPr lang="en-US" sz="2400" dirty="0"/>
          </a:p>
          <a:p>
            <a:pPr marL="45720" indent="0">
              <a:buNone/>
            </a:pPr>
            <a:endParaRPr lang="en-US" sz="1600" dirty="0"/>
          </a:p>
          <a:p>
            <a:r>
              <a:rPr lang="en-US" sz="1900" b="1" i="1" dirty="0" smtClean="0"/>
              <a:t>George </a:t>
            </a:r>
            <a:r>
              <a:rPr lang="en-US" sz="1900" b="1" i="1" dirty="0" err="1"/>
              <a:t>Heilmeier</a:t>
            </a:r>
            <a:r>
              <a:rPr lang="en-US" sz="1900" b="1" i="1" dirty="0"/>
              <a:t> </a:t>
            </a:r>
            <a:r>
              <a:rPr lang="en-US" sz="1900" i="1" dirty="0"/>
              <a:t>has had an amazing career in technology research, is one of the innovators behind liquid crystal </a:t>
            </a:r>
            <a:r>
              <a:rPr lang="en-US" sz="1900" i="1" dirty="0" smtClean="0"/>
              <a:t>displays, </a:t>
            </a:r>
            <a:r>
              <a:rPr lang="en-US" sz="1900" i="1" dirty="0"/>
              <a:t>and was the director of DARPA in the 1970's</a:t>
            </a:r>
            <a:r>
              <a:rPr lang="en-US" sz="1900" i="1" dirty="0" smtClean="0"/>
              <a:t>.</a:t>
            </a:r>
            <a:endParaRPr lang="en-US" sz="1900" i="1" dirty="0"/>
          </a:p>
        </p:txBody>
      </p:sp>
      <p:pic>
        <p:nvPicPr>
          <p:cNvPr id="35842" name="Picture 2" descr="http://multimedia.journalism.berkeley.edu/media/upload/tutorials/icons/large/data_viz_basics-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09600"/>
            <a:ext cx="1981200" cy="137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25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512511" cy="1143000"/>
          </a:xfrm>
        </p:spPr>
        <p:txBody>
          <a:bodyPr/>
          <a:lstStyle/>
          <a:p>
            <a:r>
              <a:rPr lang="en-US" dirty="0" smtClean="0"/>
              <a:t>Collaboration</a:t>
            </a:r>
            <a:endParaRPr lang="en-US" dirty="0"/>
          </a:p>
        </p:txBody>
      </p:sp>
      <p:sp>
        <p:nvSpPr>
          <p:cNvPr id="3" name="Content Placeholder 2"/>
          <p:cNvSpPr>
            <a:spLocks noGrp="1"/>
          </p:cNvSpPr>
          <p:nvPr>
            <p:ph sz="quarter" idx="13"/>
          </p:nvPr>
        </p:nvSpPr>
        <p:spPr>
          <a:xfrm>
            <a:off x="457200" y="2209800"/>
            <a:ext cx="8077200" cy="3657600"/>
          </a:xfrm>
        </p:spPr>
        <p:txBody>
          <a:bodyPr/>
          <a:lstStyle/>
          <a:p>
            <a:pPr lvl="0"/>
            <a:r>
              <a:rPr lang="en-US" sz="2800" b="1" dirty="0" smtClean="0">
                <a:solidFill>
                  <a:srgbClr val="FF0000"/>
                </a:solidFill>
              </a:rPr>
              <a:t>Most </a:t>
            </a:r>
            <a:r>
              <a:rPr lang="en-US" sz="2800" b="1" dirty="0">
                <a:solidFill>
                  <a:srgbClr val="FF0000"/>
                </a:solidFill>
              </a:rPr>
              <a:t>good things require the help of other people</a:t>
            </a:r>
            <a:r>
              <a:rPr lang="en-US" sz="2800" dirty="0">
                <a:solidFill>
                  <a:srgbClr val="FF0000"/>
                </a:solidFill>
              </a:rPr>
              <a:t>. </a:t>
            </a:r>
          </a:p>
          <a:p>
            <a:endParaRPr lang="en-US" dirty="0" smtClean="0"/>
          </a:p>
          <a:p>
            <a:r>
              <a:rPr lang="en-US" sz="2400" dirty="0" smtClean="0">
                <a:solidFill>
                  <a:srgbClr val="0070C0"/>
                </a:solidFill>
              </a:rPr>
              <a:t>What is the expertise that you bring to your project?</a:t>
            </a:r>
          </a:p>
          <a:p>
            <a:pPr lvl="3"/>
            <a:r>
              <a:rPr lang="en-US" sz="2400" b="1" dirty="0" smtClean="0">
                <a:solidFill>
                  <a:srgbClr val="00B050"/>
                </a:solidFill>
              </a:rPr>
              <a:t>But better </a:t>
            </a:r>
            <a:r>
              <a:rPr lang="en-US" sz="2400" dirty="0" smtClean="0"/>
              <a:t>… </a:t>
            </a:r>
            <a:r>
              <a:rPr lang="en-US" sz="2400" b="1" dirty="0" smtClean="0">
                <a:solidFill>
                  <a:srgbClr val="0070C0"/>
                </a:solidFill>
              </a:rPr>
              <a:t>What additional expertise would make your project more exciting?</a:t>
            </a:r>
          </a:p>
          <a:p>
            <a:pPr lvl="3"/>
            <a:r>
              <a:rPr lang="en-US" sz="2400" b="1" dirty="0" smtClean="0">
                <a:solidFill>
                  <a:srgbClr val="0070C0"/>
                </a:solidFill>
              </a:rPr>
              <a:t>Collaborators</a:t>
            </a:r>
          </a:p>
          <a:p>
            <a:pPr lvl="3"/>
            <a:r>
              <a:rPr lang="en-US" sz="2400" b="1" dirty="0" smtClean="0">
                <a:solidFill>
                  <a:srgbClr val="0070C0"/>
                </a:solidFill>
              </a:rPr>
              <a:t>Consultants</a:t>
            </a:r>
          </a:p>
          <a:p>
            <a:pPr lvl="3"/>
            <a:endParaRPr lang="en-US" sz="2000" b="1" dirty="0" smtClean="0">
              <a:solidFill>
                <a:srgbClr val="0070C0"/>
              </a:solidFill>
            </a:endParaRPr>
          </a:p>
          <a:p>
            <a:pPr lvl="3"/>
            <a:endParaRPr lang="en-US" sz="2000" dirty="0"/>
          </a:p>
        </p:txBody>
      </p:sp>
      <p:pic>
        <p:nvPicPr>
          <p:cNvPr id="31746" name="Picture 2" descr="collabo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267200"/>
            <a:ext cx="3200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Working togeth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06" y="304800"/>
            <a:ext cx="202699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32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685800"/>
            <a:ext cx="5562599" cy="1143000"/>
          </a:xfrm>
        </p:spPr>
        <p:txBody>
          <a:bodyPr/>
          <a:lstStyle/>
          <a:p>
            <a:r>
              <a:rPr lang="en-US" dirty="0" smtClean="0"/>
              <a:t>Our Little Secret</a:t>
            </a:r>
            <a:endParaRPr lang="en-US" dirty="0"/>
          </a:p>
        </p:txBody>
      </p:sp>
      <p:sp>
        <p:nvSpPr>
          <p:cNvPr id="3" name="Content Placeholder 2"/>
          <p:cNvSpPr>
            <a:spLocks noGrp="1"/>
          </p:cNvSpPr>
          <p:nvPr>
            <p:ph sz="quarter" idx="13"/>
          </p:nvPr>
        </p:nvSpPr>
        <p:spPr>
          <a:xfrm>
            <a:off x="838200" y="2667000"/>
            <a:ext cx="7696200" cy="3886200"/>
          </a:xfrm>
        </p:spPr>
        <p:txBody>
          <a:bodyPr>
            <a:normAutofit/>
          </a:bodyPr>
          <a:lstStyle/>
          <a:p>
            <a:r>
              <a:rPr lang="en-US" sz="3200" b="1" dirty="0" smtClean="0">
                <a:solidFill>
                  <a:srgbClr val="0000FF"/>
                </a:solidFill>
              </a:rPr>
              <a:t>Review Criteria</a:t>
            </a:r>
          </a:p>
          <a:p>
            <a:endParaRPr lang="en-US" dirty="0"/>
          </a:p>
          <a:p>
            <a:r>
              <a:rPr lang="en-US" sz="2800" b="1" dirty="0" smtClean="0">
                <a:solidFill>
                  <a:srgbClr val="FF0000"/>
                </a:solidFill>
              </a:rPr>
              <a:t>SIGNIFICANCE and APPROACH </a:t>
            </a:r>
            <a:r>
              <a:rPr lang="en-US" sz="2800" b="1" i="1" u="sng" dirty="0" smtClean="0">
                <a:solidFill>
                  <a:schemeClr val="accent6">
                    <a:lumMod val="50000"/>
                  </a:schemeClr>
                </a:solidFill>
              </a:rPr>
              <a:t>DRIVE</a:t>
            </a:r>
            <a:r>
              <a:rPr lang="en-US" sz="2800" b="1" dirty="0" smtClean="0">
                <a:solidFill>
                  <a:srgbClr val="FF0000"/>
                </a:solidFill>
              </a:rPr>
              <a:t> the IMPACT SCORE</a:t>
            </a:r>
          </a:p>
          <a:p>
            <a:endParaRPr lang="en-US" sz="2800" b="1" dirty="0">
              <a:solidFill>
                <a:srgbClr val="FF0000"/>
              </a:solidFill>
            </a:endParaRPr>
          </a:p>
          <a:p>
            <a:pPr lvl="1"/>
            <a:r>
              <a:rPr lang="en-US" sz="2600" b="1" dirty="0" smtClean="0">
                <a:solidFill>
                  <a:schemeClr val="accent3">
                    <a:lumMod val="50000"/>
                  </a:schemeClr>
                </a:solidFill>
              </a:rPr>
              <a:t>Biological or </a:t>
            </a:r>
            <a:r>
              <a:rPr lang="en-US" sz="2600" b="1" dirty="0">
                <a:solidFill>
                  <a:schemeClr val="accent3">
                    <a:lumMod val="50000"/>
                  </a:schemeClr>
                </a:solidFill>
              </a:rPr>
              <a:t>P</a:t>
            </a:r>
            <a:r>
              <a:rPr lang="en-US" sz="2600" b="1" dirty="0" smtClean="0">
                <a:solidFill>
                  <a:schemeClr val="accent3">
                    <a:lumMod val="50000"/>
                  </a:schemeClr>
                </a:solidFill>
              </a:rPr>
              <a:t>ublic Health Relevance</a:t>
            </a:r>
          </a:p>
          <a:p>
            <a:pPr lvl="1"/>
            <a:r>
              <a:rPr lang="en-US" sz="2600" b="1" dirty="0" smtClean="0">
                <a:solidFill>
                  <a:schemeClr val="accent3">
                    <a:lumMod val="50000"/>
                  </a:schemeClr>
                </a:solidFill>
              </a:rPr>
              <a:t>Experimental Design Builds on Current Knowledge</a:t>
            </a:r>
            <a:endParaRPr lang="en-US" sz="2600" b="1" dirty="0">
              <a:solidFill>
                <a:schemeClr val="accent3">
                  <a:lumMod val="50000"/>
                </a:schemeClr>
              </a:solidFill>
            </a:endParaRPr>
          </a:p>
        </p:txBody>
      </p:sp>
      <p:pic>
        <p:nvPicPr>
          <p:cNvPr id="32770" name="Picture 2" descr="http://i1.squidoocdn.com/resize/squidoo_images/250/draft_lens8048501module68345891photo_1261172252Quiet_treadmi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610" y="294441"/>
            <a:ext cx="1621790" cy="199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91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289" y="457200"/>
            <a:ext cx="7579311" cy="1143000"/>
          </a:xfrm>
        </p:spPr>
        <p:txBody>
          <a:bodyPr/>
          <a:lstStyle/>
          <a:p>
            <a:r>
              <a:rPr lang="en-US" dirty="0" smtClean="0"/>
              <a:t>All Exciting RPG Applications</a:t>
            </a:r>
            <a:endParaRPr lang="en-US" dirty="0"/>
          </a:p>
        </p:txBody>
      </p:sp>
      <p:sp>
        <p:nvSpPr>
          <p:cNvPr id="3" name="Content Placeholder 2"/>
          <p:cNvSpPr>
            <a:spLocks noGrp="1"/>
          </p:cNvSpPr>
          <p:nvPr>
            <p:ph sz="quarter" idx="13"/>
          </p:nvPr>
        </p:nvSpPr>
        <p:spPr>
          <a:xfrm>
            <a:off x="609600" y="1828800"/>
            <a:ext cx="8001000" cy="4800600"/>
          </a:xfrm>
        </p:spPr>
        <p:txBody>
          <a:bodyPr>
            <a:normAutofit fontScale="92500" lnSpcReduction="10000"/>
          </a:bodyPr>
          <a:lstStyle/>
          <a:p>
            <a:r>
              <a:rPr lang="en-US" sz="2600" dirty="0" smtClean="0">
                <a:solidFill>
                  <a:srgbClr val="0070C0"/>
                </a:solidFill>
              </a:rPr>
              <a:t>Have a Focused </a:t>
            </a:r>
            <a:r>
              <a:rPr lang="en-US" sz="2600" dirty="0">
                <a:solidFill>
                  <a:srgbClr val="0070C0"/>
                </a:solidFill>
              </a:rPr>
              <a:t>S</a:t>
            </a:r>
            <a:r>
              <a:rPr lang="en-US" sz="2600" dirty="0" smtClean="0">
                <a:solidFill>
                  <a:srgbClr val="0070C0"/>
                </a:solidFill>
              </a:rPr>
              <a:t>cientific </a:t>
            </a:r>
            <a:r>
              <a:rPr lang="en-US" sz="2600" dirty="0">
                <a:solidFill>
                  <a:srgbClr val="0070C0"/>
                </a:solidFill>
              </a:rPr>
              <a:t>G</a:t>
            </a:r>
            <a:r>
              <a:rPr lang="en-US" sz="2600" dirty="0" smtClean="0">
                <a:solidFill>
                  <a:srgbClr val="0070C0"/>
                </a:solidFill>
              </a:rPr>
              <a:t>oal or Testable </a:t>
            </a:r>
            <a:r>
              <a:rPr lang="en-US" sz="2600" dirty="0">
                <a:solidFill>
                  <a:srgbClr val="0070C0"/>
                </a:solidFill>
              </a:rPr>
              <a:t>H</a:t>
            </a:r>
            <a:r>
              <a:rPr lang="en-US" sz="2600" dirty="0" smtClean="0">
                <a:solidFill>
                  <a:srgbClr val="0070C0"/>
                </a:solidFill>
              </a:rPr>
              <a:t>ypothesis</a:t>
            </a:r>
          </a:p>
          <a:p>
            <a:pPr algn="ctr"/>
            <a:r>
              <a:rPr lang="en-US" b="1" dirty="0" smtClean="0">
                <a:solidFill>
                  <a:srgbClr val="00B050"/>
                </a:solidFill>
              </a:rPr>
              <a:t>Concern: Might collect data but unknown interpretation</a:t>
            </a:r>
          </a:p>
          <a:p>
            <a:pPr algn="ctr"/>
            <a:r>
              <a:rPr lang="en-US" b="1" dirty="0" smtClean="0">
                <a:solidFill>
                  <a:srgbClr val="00B050"/>
                </a:solidFill>
              </a:rPr>
              <a:t>Concern: Won’t advance field/knowledge</a:t>
            </a:r>
          </a:p>
          <a:p>
            <a:pPr algn="ctr"/>
            <a:endParaRPr lang="en-US" sz="1300" dirty="0"/>
          </a:p>
          <a:p>
            <a:r>
              <a:rPr lang="en-US" sz="2600" dirty="0" smtClean="0">
                <a:solidFill>
                  <a:srgbClr val="0070C0"/>
                </a:solidFill>
              </a:rPr>
              <a:t>Positive or Negative Results Achievable within Project Period</a:t>
            </a:r>
          </a:p>
          <a:p>
            <a:pPr algn="ctr"/>
            <a:r>
              <a:rPr lang="en-US" b="1" dirty="0" smtClean="0">
                <a:solidFill>
                  <a:srgbClr val="00B050"/>
                </a:solidFill>
              </a:rPr>
              <a:t>Concern: Over-ambitious</a:t>
            </a:r>
          </a:p>
          <a:p>
            <a:pPr algn="ctr"/>
            <a:endParaRPr lang="en-US" sz="1300" dirty="0"/>
          </a:p>
          <a:p>
            <a:r>
              <a:rPr lang="en-US" sz="2600" dirty="0" smtClean="0">
                <a:solidFill>
                  <a:srgbClr val="0070C0"/>
                </a:solidFill>
              </a:rPr>
              <a:t>Alternative Approaches/Pitfalls Provide Other Specific Aim Options, not Method Options</a:t>
            </a:r>
          </a:p>
          <a:p>
            <a:pPr algn="ctr"/>
            <a:r>
              <a:rPr lang="en-US" b="1" dirty="0" smtClean="0">
                <a:solidFill>
                  <a:srgbClr val="00B050"/>
                </a:solidFill>
              </a:rPr>
              <a:t>Concern: Investigator didn’t consider …….</a:t>
            </a:r>
          </a:p>
          <a:p>
            <a:pPr algn="ctr"/>
            <a:endParaRPr lang="en-US" sz="1300" dirty="0"/>
          </a:p>
          <a:p>
            <a:r>
              <a:rPr lang="en-US" sz="2600" dirty="0" smtClean="0">
                <a:solidFill>
                  <a:srgbClr val="0070C0"/>
                </a:solidFill>
              </a:rPr>
              <a:t>Build On, NOT Confirm, Preliminary Data</a:t>
            </a:r>
          </a:p>
          <a:p>
            <a:pPr algn="ctr"/>
            <a:r>
              <a:rPr lang="en-US" b="1" dirty="0" smtClean="0">
                <a:solidFill>
                  <a:srgbClr val="00B050"/>
                </a:solidFill>
              </a:rPr>
              <a:t>Concern: </a:t>
            </a:r>
            <a:r>
              <a:rPr lang="en-US" b="1" dirty="0">
                <a:solidFill>
                  <a:srgbClr val="00B050"/>
                </a:solidFill>
              </a:rPr>
              <a:t>P</a:t>
            </a:r>
            <a:r>
              <a:rPr lang="en-US" b="1" dirty="0" smtClean="0">
                <a:solidFill>
                  <a:srgbClr val="00B050"/>
                </a:solidFill>
              </a:rPr>
              <a:t>roposal should be further developed</a:t>
            </a:r>
            <a:endParaRPr lang="en-US" b="1" dirty="0">
              <a:solidFill>
                <a:srgbClr val="00B050"/>
              </a:solidFill>
            </a:endParaRPr>
          </a:p>
        </p:txBody>
      </p:sp>
      <p:pic>
        <p:nvPicPr>
          <p:cNvPr id="33796" name="Picture 4" descr="10 Tips for Writing Your Best Possible Grant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6308"/>
            <a:ext cx="1447800" cy="141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28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89" y="228600"/>
            <a:ext cx="6055311" cy="914400"/>
          </a:xfrm>
        </p:spPr>
        <p:txBody>
          <a:bodyPr/>
          <a:lstStyle/>
          <a:p>
            <a:r>
              <a:rPr lang="en-US" dirty="0" smtClean="0"/>
              <a:t>Preliminary Data</a:t>
            </a:r>
            <a:endParaRPr lang="en-US" dirty="0"/>
          </a:p>
        </p:txBody>
      </p:sp>
      <p:sp>
        <p:nvSpPr>
          <p:cNvPr id="3" name="Content Placeholder 2"/>
          <p:cNvSpPr>
            <a:spLocks noGrp="1"/>
          </p:cNvSpPr>
          <p:nvPr>
            <p:ph sz="quarter" idx="13"/>
          </p:nvPr>
        </p:nvSpPr>
        <p:spPr>
          <a:xfrm>
            <a:off x="457200" y="1295400"/>
            <a:ext cx="8305800" cy="5273040"/>
          </a:xfrm>
        </p:spPr>
        <p:txBody>
          <a:bodyPr>
            <a:normAutofit fontScale="92500" lnSpcReduction="20000"/>
          </a:bodyPr>
          <a:lstStyle/>
          <a:p>
            <a:r>
              <a:rPr lang="en-US" sz="3000" dirty="0" smtClean="0">
                <a:solidFill>
                  <a:srgbClr val="0070C0"/>
                </a:solidFill>
              </a:rPr>
              <a:t>Purpose</a:t>
            </a:r>
          </a:p>
          <a:p>
            <a:pPr algn="ctr"/>
            <a:r>
              <a:rPr lang="en-US" sz="2600" b="1" dirty="0" smtClean="0">
                <a:solidFill>
                  <a:srgbClr val="00B050"/>
                </a:solidFill>
              </a:rPr>
              <a:t>Shows experience with technique</a:t>
            </a:r>
          </a:p>
          <a:p>
            <a:pPr algn="ctr"/>
            <a:r>
              <a:rPr lang="en-US" sz="2600" b="1" dirty="0" smtClean="0">
                <a:solidFill>
                  <a:srgbClr val="00B050"/>
                </a:solidFill>
              </a:rPr>
              <a:t>Provides support for hypothesis or scientific goals</a:t>
            </a:r>
          </a:p>
          <a:p>
            <a:pPr algn="ctr"/>
            <a:endParaRPr lang="en-US" sz="1300" dirty="0"/>
          </a:p>
          <a:p>
            <a:r>
              <a:rPr lang="en-US" sz="3000" dirty="0" smtClean="0">
                <a:solidFill>
                  <a:srgbClr val="0070C0"/>
                </a:solidFill>
              </a:rPr>
              <a:t>R01 Application</a:t>
            </a:r>
          </a:p>
          <a:p>
            <a:pPr algn="ctr"/>
            <a:r>
              <a:rPr lang="en-US" sz="2600" b="1" dirty="0" smtClean="0">
                <a:solidFill>
                  <a:srgbClr val="00B050"/>
                </a:solidFill>
              </a:rPr>
              <a:t>Provide preliminary data to support each specific aim</a:t>
            </a:r>
          </a:p>
          <a:p>
            <a:pPr algn="ctr"/>
            <a:endParaRPr lang="en-US" sz="1300" dirty="0"/>
          </a:p>
          <a:p>
            <a:r>
              <a:rPr lang="en-US" sz="3000" dirty="0" smtClean="0">
                <a:solidFill>
                  <a:srgbClr val="0070C0"/>
                </a:solidFill>
              </a:rPr>
              <a:t>R21 Application</a:t>
            </a:r>
          </a:p>
          <a:p>
            <a:pPr algn="ctr"/>
            <a:r>
              <a:rPr lang="en-US" sz="2600" b="1" dirty="0" smtClean="0">
                <a:solidFill>
                  <a:srgbClr val="00B050"/>
                </a:solidFill>
              </a:rPr>
              <a:t>Not required if your can support the hypothesis/goals from literature</a:t>
            </a:r>
          </a:p>
          <a:p>
            <a:pPr algn="ctr"/>
            <a:r>
              <a:rPr lang="en-US" sz="2600" b="1" dirty="0" smtClean="0">
                <a:solidFill>
                  <a:srgbClr val="00B050"/>
                </a:solidFill>
              </a:rPr>
              <a:t>No more than 1-2 figures</a:t>
            </a:r>
          </a:p>
          <a:p>
            <a:pPr algn="ctr"/>
            <a:endParaRPr lang="en-US" sz="1300" dirty="0"/>
          </a:p>
          <a:p>
            <a:r>
              <a:rPr lang="en-US" sz="3000" dirty="0" smtClean="0">
                <a:solidFill>
                  <a:srgbClr val="0070C0"/>
                </a:solidFill>
              </a:rPr>
              <a:t>R03 Application</a:t>
            </a:r>
          </a:p>
          <a:p>
            <a:pPr algn="ctr"/>
            <a:r>
              <a:rPr lang="en-US" sz="2600" b="1" dirty="0">
                <a:solidFill>
                  <a:srgbClr val="00B050"/>
                </a:solidFill>
              </a:rPr>
              <a:t>Provide preliminary data to support each specific aim</a:t>
            </a:r>
          </a:p>
        </p:txBody>
      </p:sp>
      <p:pic>
        <p:nvPicPr>
          <p:cNvPr id="34818" name="Picture 2" descr="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9288"/>
            <a:ext cx="1524000" cy="94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04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2"/>
          <p:cNvSpPr>
            <a:spLocks noGrp="1" noChangeArrowheads="1"/>
          </p:cNvSpPr>
          <p:nvPr>
            <p:ph type="title"/>
          </p:nvPr>
        </p:nvSpPr>
        <p:spPr>
          <a:xfrm>
            <a:off x="457200" y="609600"/>
            <a:ext cx="7933392" cy="914400"/>
          </a:xfrm>
        </p:spPr>
        <p:txBody>
          <a:bodyPr>
            <a:normAutofit/>
          </a:bodyPr>
          <a:lstStyle/>
          <a:p>
            <a:pPr algn="ctr" eaLnBrk="1" hangingPunct="1">
              <a:defRPr/>
            </a:pPr>
            <a:r>
              <a:rPr lang="en-US" b="1" dirty="0" smtClean="0"/>
              <a:t>NIH RPG Award Mechanisms</a:t>
            </a:r>
          </a:p>
        </p:txBody>
      </p:sp>
      <p:sp>
        <p:nvSpPr>
          <p:cNvPr id="1680387" name="WordArt 3"/>
          <p:cNvSpPr>
            <a:spLocks noChangeArrowheads="1" noChangeShapeType="1" noTextEdit="1"/>
          </p:cNvSpPr>
          <p:nvPr/>
        </p:nvSpPr>
        <p:spPr bwMode="auto">
          <a:xfrm>
            <a:off x="1066800" y="2066925"/>
            <a:ext cx="1320800" cy="1285875"/>
          </a:xfrm>
          <a:prstGeom prst="rect">
            <a:avLst/>
          </a:prstGeom>
        </p:spPr>
        <p:txBody>
          <a:bodyPr wrap="none" fromWordArt="1">
            <a:prstTxWarp prst="textSlantUp">
              <a:avLst>
                <a:gd name="adj" fmla="val 19134"/>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R01</a:t>
            </a:r>
          </a:p>
        </p:txBody>
      </p:sp>
      <p:sp>
        <p:nvSpPr>
          <p:cNvPr id="1680388" name="WordArt 4"/>
          <p:cNvSpPr>
            <a:spLocks noChangeArrowheads="1" noChangeShapeType="1" noTextEdit="1"/>
          </p:cNvSpPr>
          <p:nvPr/>
        </p:nvSpPr>
        <p:spPr bwMode="auto">
          <a:xfrm>
            <a:off x="3074987" y="4103688"/>
            <a:ext cx="1344613" cy="1763712"/>
          </a:xfrm>
          <a:prstGeom prst="rect">
            <a:avLst/>
          </a:prstGeom>
        </p:spPr>
        <p:txBody>
          <a:bodyPr wrap="none" fromWordArt="1">
            <a:prstTxWarp prst="textDoubleWave1">
              <a:avLst>
                <a:gd name="adj1" fmla="val 6500"/>
                <a:gd name="adj2" fmla="val 0"/>
              </a:avLst>
            </a:prstTxWarp>
          </a:bodyPr>
          <a:lstStyle/>
          <a:p>
            <a:pPr algn="ctr"/>
            <a:r>
              <a:rPr lang="en-US"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R41</a:t>
            </a:r>
            <a:endPar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1680389" name="WordArt 5"/>
          <p:cNvSpPr>
            <a:spLocks noChangeArrowheads="1" noChangeShapeType="1" noTextEdit="1"/>
          </p:cNvSpPr>
          <p:nvPr/>
        </p:nvSpPr>
        <p:spPr bwMode="auto">
          <a:xfrm rot="-1648622">
            <a:off x="977366" y="4251776"/>
            <a:ext cx="1096963" cy="1201738"/>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R43</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680390" name="WordArt 6"/>
          <p:cNvSpPr>
            <a:spLocks noChangeArrowheads="1" noChangeShapeType="1" noTextEdit="1"/>
          </p:cNvSpPr>
          <p:nvPr/>
        </p:nvSpPr>
        <p:spPr bwMode="auto">
          <a:xfrm>
            <a:off x="6556375" y="1600200"/>
            <a:ext cx="1368425" cy="1143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R21</a:t>
            </a:r>
          </a:p>
        </p:txBody>
      </p:sp>
      <p:sp>
        <p:nvSpPr>
          <p:cNvPr id="1680391" name="WordArt 7"/>
          <p:cNvSpPr>
            <a:spLocks noChangeArrowheads="1" noChangeShapeType="1" noTextEdit="1"/>
          </p:cNvSpPr>
          <p:nvPr/>
        </p:nvSpPr>
        <p:spPr bwMode="auto">
          <a:xfrm>
            <a:off x="5389562" y="4779962"/>
            <a:ext cx="1544638" cy="935038"/>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R44</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1680392" name="WordArt 8" descr="Paper bag"/>
          <p:cNvSpPr>
            <a:spLocks noChangeArrowheads="1" noChangeShapeType="1" noTextEdit="1"/>
          </p:cNvSpPr>
          <p:nvPr/>
        </p:nvSpPr>
        <p:spPr bwMode="auto">
          <a:xfrm>
            <a:off x="3505200" y="2057400"/>
            <a:ext cx="1524000" cy="1371600"/>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algn="ctr"/>
            <a:r>
              <a:rPr lang="en-US" sz="3600" kern="10" dirty="0" smtClean="0">
                <a:ln w="9525">
                  <a:round/>
                  <a:headEnd/>
                  <a:tailEnd/>
                </a:ln>
                <a:blipFill dpi="0" rotWithShape="0">
                  <a:blip r:embed="rId3"/>
                  <a:srcRect/>
                  <a:tile tx="0" ty="0" sx="100000" sy="100000" flip="none" algn="tl"/>
                </a:blipFill>
                <a:latin typeface="Arial Black"/>
              </a:rPr>
              <a:t>R15</a:t>
            </a:r>
            <a:endParaRPr lang="en-US" sz="3600" kern="10" dirty="0">
              <a:ln w="9525">
                <a:round/>
                <a:headEnd/>
                <a:tailEnd/>
              </a:ln>
              <a:blipFill dpi="0" rotWithShape="0">
                <a:blip r:embed="rId3"/>
                <a:srcRect/>
                <a:tile tx="0" ty="0" sx="100000" sy="100000" flip="none" algn="tl"/>
              </a:blipFill>
              <a:latin typeface="Arial Black"/>
            </a:endParaRPr>
          </a:p>
        </p:txBody>
      </p:sp>
      <p:sp>
        <p:nvSpPr>
          <p:cNvPr id="1680393" name="WordArt 9"/>
          <p:cNvSpPr>
            <a:spLocks noChangeArrowheads="1" noChangeShapeType="1" noTextEdit="1"/>
          </p:cNvSpPr>
          <p:nvPr/>
        </p:nvSpPr>
        <p:spPr bwMode="auto">
          <a:xfrm rot="1416896">
            <a:off x="6876990" y="3522829"/>
            <a:ext cx="1343025" cy="1132385"/>
          </a:xfrm>
          <a:prstGeom prst="rect">
            <a:avLst/>
          </a:prstGeom>
        </p:spPr>
        <p:txBody>
          <a:bodyPr wrap="none" fromWordArt="1">
            <a:prstTxWarp prst="textPlain">
              <a:avLst>
                <a:gd name="adj" fmla="val 54530"/>
              </a:avLst>
            </a:prstTxWarp>
          </a:bodyPr>
          <a:lstStyle/>
          <a:p>
            <a:pPr algn="ctr"/>
            <a:r>
              <a:rPr lang="en-US" sz="3600" i="1" kern="10" dirty="0">
                <a:ln w="9525">
                  <a:solidFill>
                    <a:srgbClr val="000000"/>
                  </a:solidFill>
                  <a:round/>
                  <a:headEnd/>
                  <a:tailEnd/>
                </a:ln>
                <a:solidFill>
                  <a:schemeClr val="accent1"/>
                </a:solidFill>
                <a:effectLst>
                  <a:outerShdw dist="35921" dir="2700000" algn="ctr" rotWithShape="0">
                    <a:srgbClr val="808080"/>
                  </a:outerShdw>
                </a:effectLst>
                <a:latin typeface="Arial Black"/>
              </a:rPr>
              <a:t>R03</a:t>
            </a:r>
          </a:p>
        </p:txBody>
      </p:sp>
      <p:sp>
        <p:nvSpPr>
          <p:cNvPr id="1680394" name="WordArt 10"/>
          <p:cNvSpPr>
            <a:spLocks noChangeArrowheads="1" noChangeShapeType="1" noTextEdit="1"/>
          </p:cNvSpPr>
          <p:nvPr/>
        </p:nvSpPr>
        <p:spPr bwMode="auto">
          <a:xfrm>
            <a:off x="5070475" y="3027362"/>
            <a:ext cx="1025525" cy="1087438"/>
          </a:xfrm>
          <a:prstGeom prst="rect">
            <a:avLst/>
          </a:prstGeom>
        </p:spPr>
        <p:txBody>
          <a:bodyPr wrap="none" fromWordArt="1">
            <a:prstTxWarp prst="textFadeUp">
              <a:avLst>
                <a:gd name="adj" fmla="val 9991"/>
              </a:avLst>
            </a:prstTxWarp>
          </a:bodyPr>
          <a:lstStyle/>
          <a:p>
            <a:pPr algn="ctr"/>
            <a:r>
              <a:rPr lang="en-US" sz="3600" kern="10" dirty="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R13</a:t>
            </a:r>
            <a:endPar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endParaRPr>
          </a:p>
        </p:txBody>
      </p:sp>
      <p:sp>
        <p:nvSpPr>
          <p:cNvPr id="12" name="TextBox 11"/>
          <p:cNvSpPr txBox="1"/>
          <p:nvPr/>
        </p:nvSpPr>
        <p:spPr>
          <a:xfrm>
            <a:off x="1298575" y="6260068"/>
            <a:ext cx="6473825" cy="369332"/>
          </a:xfrm>
          <a:prstGeom prst="rect">
            <a:avLst/>
          </a:prstGeom>
          <a:solidFill>
            <a:srgbClr val="FFFF00"/>
          </a:solidFill>
        </p:spPr>
        <p:txBody>
          <a:bodyPr wrap="square" rtlCol="0">
            <a:spAutoFit/>
          </a:bodyPr>
          <a:lstStyle/>
          <a:p>
            <a:pPr algn="ctr"/>
            <a:r>
              <a:rPr lang="en-US" i="1" dirty="0">
                <a:solidFill>
                  <a:srgbClr val="002060"/>
                </a:solidFill>
              </a:rPr>
              <a:t>http://grants.nih.gov/grants/guide/parent_announcements.htm</a:t>
            </a:r>
          </a:p>
        </p:txBody>
      </p:sp>
    </p:spTree>
    <p:extLst>
      <p:ext uri="{BB962C8B-B14F-4D97-AF65-F5344CB8AC3E}">
        <p14:creationId xmlns:p14="http://schemas.microsoft.com/office/powerpoint/2010/main" val="235709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762000"/>
            <a:ext cx="6629400" cy="3962400"/>
          </a:xfrm>
        </p:spPr>
        <p:txBody>
          <a:bodyPr>
            <a:noAutofit/>
          </a:bodyPr>
          <a:lstStyle/>
          <a:p>
            <a:pPr marL="45720" indent="0">
              <a:buNone/>
            </a:pPr>
            <a:r>
              <a:rPr lang="en-US" sz="2800" b="1" dirty="0" smtClean="0">
                <a:solidFill>
                  <a:srgbClr val="FF0000"/>
                </a:solidFill>
              </a:rPr>
              <a:t>Contact Info</a:t>
            </a:r>
            <a:r>
              <a:rPr lang="en-US" sz="2800" dirty="0" smtClean="0">
                <a:solidFill>
                  <a:srgbClr val="FF0000"/>
                </a:solidFill>
              </a:rPr>
              <a:t>:</a:t>
            </a:r>
          </a:p>
          <a:p>
            <a:pPr marL="45720" indent="0">
              <a:buNone/>
            </a:pPr>
            <a:endParaRPr lang="en-US" sz="2800" dirty="0"/>
          </a:p>
          <a:p>
            <a:pPr marL="45720" indent="0">
              <a:buNone/>
            </a:pPr>
            <a:r>
              <a:rPr lang="en-US" sz="2800" b="1" dirty="0" smtClean="0">
                <a:solidFill>
                  <a:schemeClr val="accent1"/>
                </a:solidFill>
              </a:rPr>
              <a:t>Roger Sorensen</a:t>
            </a:r>
          </a:p>
          <a:p>
            <a:pPr marL="45720" indent="0">
              <a:buNone/>
            </a:pPr>
            <a:r>
              <a:rPr lang="en-US" sz="2400" b="1" dirty="0" smtClean="0"/>
              <a:t>Program Official</a:t>
            </a:r>
          </a:p>
          <a:p>
            <a:pPr marL="45720" indent="0">
              <a:buNone/>
            </a:pPr>
            <a:r>
              <a:rPr lang="en-US" sz="2400" b="1" dirty="0" smtClean="0"/>
              <a:t>Division of Basic Neuroscience and Behavioral Research National Institute on Drug Abuse [NIDA]</a:t>
            </a:r>
          </a:p>
          <a:p>
            <a:pPr marL="45720" indent="0">
              <a:buNone/>
            </a:pPr>
            <a:r>
              <a:rPr lang="en-US" sz="2400" b="1" dirty="0" smtClean="0"/>
              <a:t>Email: </a:t>
            </a:r>
            <a:r>
              <a:rPr lang="en-US" sz="2400" b="1" dirty="0" smtClean="0">
                <a:hlinkClick r:id="rId2"/>
              </a:rPr>
              <a:t>rsorense@mail.nih.gov</a:t>
            </a:r>
            <a:endParaRPr lang="en-US" sz="2400" b="1" dirty="0" smtClean="0"/>
          </a:p>
          <a:p>
            <a:pPr marL="45720" indent="0">
              <a:buNone/>
            </a:pPr>
            <a:r>
              <a:rPr lang="en-US" sz="2400" b="1" dirty="0" smtClean="0"/>
              <a:t>Phone: 301-443-3205</a:t>
            </a:r>
            <a:endParaRPr lang="en-US" sz="2400" b="1" dirty="0"/>
          </a:p>
        </p:txBody>
      </p:sp>
      <p:pic>
        <p:nvPicPr>
          <p:cNvPr id="31746" name="Picture 2" descr="email-integrati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57200"/>
            <a:ext cx="23241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Cisco Unified IP Phone 89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038600"/>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51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REDqXibYh9Y/UbuHUvAD8FI/AAAAAAAAA6c/gKJZpqTHgrY/s1600/Good+Luck.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15753"/>
            <a:ext cx="2971800" cy="26635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ommentsyard.com/graphics/good-luck/good-luck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611" y="2971800"/>
            <a:ext cx="3660589"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5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lossary-icon-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glossa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48200"/>
            <a:ext cx="2438400" cy="2438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1828800"/>
            <a:ext cx="3276600" cy="2554545"/>
          </a:xfrm>
          <a:prstGeom prst="rect">
            <a:avLst/>
          </a:prstGeom>
          <a:noFill/>
        </p:spPr>
        <p:txBody>
          <a:bodyPr wrap="square" rtlCol="0">
            <a:spAutoFit/>
          </a:bodyPr>
          <a:lstStyle/>
          <a:p>
            <a:pPr algn="ctr"/>
            <a:r>
              <a:rPr lang="en-US" sz="4000" b="1" dirty="0" smtClean="0">
                <a:solidFill>
                  <a:srgbClr val="00B050"/>
                </a:solidFill>
              </a:rPr>
              <a:t>Descriptions of Common RPG Mechanisms</a:t>
            </a:r>
            <a:endParaRPr lang="en-US" sz="4000" b="1" dirty="0">
              <a:solidFill>
                <a:srgbClr val="00B050"/>
              </a:solidFill>
            </a:endParaRPr>
          </a:p>
        </p:txBody>
      </p:sp>
    </p:spTree>
    <p:extLst>
      <p:ext uri="{BB962C8B-B14F-4D97-AF65-F5344CB8AC3E}">
        <p14:creationId xmlns:p14="http://schemas.microsoft.com/office/powerpoint/2010/main" val="1200512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152400"/>
            <a:ext cx="8229600" cy="715963"/>
          </a:xfrm>
        </p:spPr>
        <p:txBody>
          <a:bodyPr/>
          <a:lstStyle/>
          <a:p>
            <a:pPr eaLnBrk="1" hangingPunct="1"/>
            <a:r>
              <a:rPr lang="en-US" sz="4000" b="1" dirty="0" smtClean="0"/>
              <a:t>Regular Research-Related</a:t>
            </a:r>
          </a:p>
        </p:txBody>
      </p:sp>
      <p:sp>
        <p:nvSpPr>
          <p:cNvPr id="4099" name="Rectangle 3"/>
          <p:cNvSpPr>
            <a:spLocks noGrp="1"/>
          </p:cNvSpPr>
          <p:nvPr>
            <p:ph sz="quarter" idx="13"/>
          </p:nvPr>
        </p:nvSpPr>
        <p:spPr>
          <a:xfrm>
            <a:off x="457200" y="1143000"/>
            <a:ext cx="8229600" cy="5562600"/>
          </a:xfrm>
        </p:spPr>
        <p:txBody>
          <a:bodyPr>
            <a:normAutofit/>
          </a:bodyPr>
          <a:lstStyle/>
          <a:p>
            <a:pPr eaLnBrk="1" hangingPunct="1">
              <a:lnSpc>
                <a:spcPct val="80000"/>
              </a:lnSpc>
              <a:buFont typeface="Arial" charset="0"/>
              <a:buNone/>
            </a:pPr>
            <a:r>
              <a:rPr lang="en-US" sz="2400" dirty="0" smtClean="0"/>
              <a:t>R01	</a:t>
            </a:r>
            <a:r>
              <a:rPr lang="en-US" sz="2400" b="1" dirty="0" smtClean="0"/>
              <a:t>Research Project Grant</a:t>
            </a:r>
            <a:endParaRPr lang="en-US" sz="2400" dirty="0" smtClean="0"/>
          </a:p>
          <a:p>
            <a:pPr lvl="1" indent="0">
              <a:lnSpc>
                <a:spcPct val="80000"/>
              </a:lnSpc>
              <a:buFont typeface="Arial" charset="0"/>
              <a:buNone/>
            </a:pPr>
            <a:r>
              <a:rPr lang="en-US" sz="2000" dirty="0" smtClean="0"/>
              <a:t>To support a discrete, specified, circumscribed project on health related research and development based on the stated program interests of one or more of the NIH Institutes and Centers. </a:t>
            </a:r>
          </a:p>
          <a:p>
            <a:pPr lvl="1">
              <a:lnSpc>
                <a:spcPct val="80000"/>
              </a:lnSpc>
              <a:buNone/>
            </a:pPr>
            <a:r>
              <a:rPr lang="en-US" sz="1600" dirty="0" smtClean="0"/>
              <a:t>		</a:t>
            </a:r>
            <a:r>
              <a:rPr lang="en-US" sz="1600" dirty="0" smtClean="0">
                <a:solidFill>
                  <a:schemeClr val="tx1"/>
                </a:solidFill>
              </a:rPr>
              <a:t>PA-13-302; </a:t>
            </a:r>
            <a:r>
              <a:rPr lang="en-US" sz="1600" u="sng" dirty="0">
                <a:solidFill>
                  <a:schemeClr val="tx1"/>
                </a:solidFill>
              </a:rPr>
              <a:t>http://</a:t>
            </a:r>
            <a:r>
              <a:rPr lang="en-US" sz="1600" u="sng" dirty="0" smtClean="0">
                <a:solidFill>
                  <a:schemeClr val="tx1"/>
                </a:solidFill>
              </a:rPr>
              <a:t>grants.nih.gov/grants/guide/pa-files/PA-13-302.html</a:t>
            </a:r>
          </a:p>
          <a:p>
            <a:pPr lvl="2">
              <a:lnSpc>
                <a:spcPct val="80000"/>
              </a:lnSpc>
            </a:pPr>
            <a:r>
              <a:rPr lang="en-US" sz="1400" dirty="0" smtClean="0"/>
              <a:t>Budget: costs appropriate for the project, modular and non-modular formats</a:t>
            </a:r>
          </a:p>
          <a:p>
            <a:pPr lvl="2" eaLnBrk="1" hangingPunct="1">
              <a:lnSpc>
                <a:spcPct val="80000"/>
              </a:lnSpc>
            </a:pPr>
            <a:r>
              <a:rPr lang="en-US" sz="1400" dirty="0" smtClean="0"/>
              <a:t>Project Period: up to 5 years</a:t>
            </a:r>
          </a:p>
          <a:p>
            <a:pPr lvl="2" eaLnBrk="1" hangingPunct="1">
              <a:lnSpc>
                <a:spcPct val="80000"/>
              </a:lnSpc>
            </a:pPr>
            <a:r>
              <a:rPr lang="en-US" sz="1400" dirty="0" smtClean="0"/>
              <a:t>Renewable</a:t>
            </a:r>
          </a:p>
          <a:p>
            <a:pPr marL="365760" lvl="1" indent="0" eaLnBrk="1" hangingPunct="1">
              <a:lnSpc>
                <a:spcPct val="80000"/>
              </a:lnSpc>
              <a:buNone/>
            </a:pPr>
            <a:endParaRPr lang="en-US" sz="900" dirty="0" smtClean="0"/>
          </a:p>
          <a:p>
            <a:pPr eaLnBrk="1" hangingPunct="1">
              <a:lnSpc>
                <a:spcPct val="80000"/>
              </a:lnSpc>
              <a:buFont typeface="Arial" charset="0"/>
              <a:buNone/>
            </a:pPr>
            <a:r>
              <a:rPr lang="en-US" sz="2400" dirty="0" smtClean="0"/>
              <a:t>R03	</a:t>
            </a:r>
            <a:r>
              <a:rPr lang="en-US" sz="2400" b="1" dirty="0" smtClean="0"/>
              <a:t>Small Research Grant</a:t>
            </a:r>
            <a:endParaRPr lang="en-US" sz="2400" dirty="0" smtClean="0"/>
          </a:p>
          <a:p>
            <a:pPr lvl="1" indent="0" eaLnBrk="1" hangingPunct="1">
              <a:lnSpc>
                <a:spcPct val="80000"/>
              </a:lnSpc>
              <a:buFont typeface="Arial" charset="0"/>
              <a:buNone/>
            </a:pPr>
            <a:r>
              <a:rPr lang="en-US" sz="2000" dirty="0" smtClean="0"/>
              <a:t>To provide research support specifically limited in time and amount for studies in categorical program areas such as pilot/feasibility studies, secondary analyses, method/technology development. Small grants provide flexibility for initiating studies which are generally for preliminary short-term projects and are non-renewable. </a:t>
            </a:r>
          </a:p>
          <a:p>
            <a:pPr lvl="1">
              <a:lnSpc>
                <a:spcPct val="80000"/>
              </a:lnSpc>
              <a:buNone/>
            </a:pPr>
            <a:r>
              <a:rPr lang="en-US" sz="1600" dirty="0" smtClean="0"/>
              <a:t>		PA-13-304; </a:t>
            </a:r>
            <a:r>
              <a:rPr lang="en-US" sz="1600" u="sng" dirty="0">
                <a:solidFill>
                  <a:srgbClr val="595959"/>
                </a:solidFill>
              </a:rPr>
              <a:t>http://</a:t>
            </a:r>
            <a:r>
              <a:rPr lang="en-US" sz="1600" u="sng" dirty="0" smtClean="0">
                <a:solidFill>
                  <a:srgbClr val="595959"/>
                </a:solidFill>
              </a:rPr>
              <a:t>grants.nih.gov/grants/guide/pa-files/PA-13-304.html</a:t>
            </a:r>
          </a:p>
          <a:p>
            <a:pPr lvl="2">
              <a:lnSpc>
                <a:spcPct val="80000"/>
              </a:lnSpc>
            </a:pPr>
            <a:r>
              <a:rPr lang="en-US" sz="1400" dirty="0" smtClean="0"/>
              <a:t>Budget:  up to $100,000 direct costs over 2 years with no more than $50,000 direct costs in any year, modular budget unless foreign entity</a:t>
            </a:r>
          </a:p>
          <a:p>
            <a:pPr lvl="2">
              <a:lnSpc>
                <a:spcPct val="80000"/>
              </a:lnSpc>
            </a:pPr>
            <a:r>
              <a:rPr lang="en-US" sz="1400" dirty="0" smtClean="0"/>
              <a:t>Project Period: up to 2 </a:t>
            </a:r>
            <a:r>
              <a:rPr lang="en-US" sz="1400" dirty="0"/>
              <a:t>years; NOT </a:t>
            </a:r>
            <a:r>
              <a:rPr lang="en-US" sz="1400" dirty="0" smtClean="0"/>
              <a:t>Renewable</a:t>
            </a:r>
          </a:p>
          <a:p>
            <a:pPr lvl="2" eaLnBrk="1" hangingPunct="1">
              <a:lnSpc>
                <a:spcPct val="80000"/>
              </a:lnSpc>
            </a:pPr>
            <a:r>
              <a:rPr lang="en-US" sz="1400" dirty="0" smtClean="0"/>
              <a:t>Not all NIH Institutes and Centers participate</a:t>
            </a:r>
          </a:p>
        </p:txBody>
      </p:sp>
      <p:sp>
        <p:nvSpPr>
          <p:cNvPr id="4100" name="Line 4"/>
          <p:cNvSpPr>
            <a:spLocks noChangeShapeType="1"/>
          </p:cNvSpPr>
          <p:nvPr/>
        </p:nvSpPr>
        <p:spPr bwMode="auto">
          <a:xfrm>
            <a:off x="533400" y="9906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1592045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152400"/>
            <a:ext cx="8229600" cy="563562"/>
          </a:xfrm>
        </p:spPr>
        <p:txBody>
          <a:bodyPr>
            <a:noAutofit/>
          </a:bodyPr>
          <a:lstStyle/>
          <a:p>
            <a:pPr eaLnBrk="1" hangingPunct="1"/>
            <a:r>
              <a:rPr lang="en-US" sz="4000" b="1" dirty="0" smtClean="0"/>
              <a:t>Regular Research-Related</a:t>
            </a:r>
          </a:p>
        </p:txBody>
      </p:sp>
      <p:sp>
        <p:nvSpPr>
          <p:cNvPr id="5123" name="Rectangle 3"/>
          <p:cNvSpPr>
            <a:spLocks noGrp="1"/>
          </p:cNvSpPr>
          <p:nvPr>
            <p:ph sz="quarter" idx="13"/>
          </p:nvPr>
        </p:nvSpPr>
        <p:spPr>
          <a:xfrm>
            <a:off x="457200" y="1066800"/>
            <a:ext cx="8229600" cy="5715000"/>
          </a:xfrm>
        </p:spPr>
        <p:txBody>
          <a:bodyPr>
            <a:normAutofit/>
          </a:bodyPr>
          <a:lstStyle/>
          <a:p>
            <a:pPr eaLnBrk="1" hangingPunct="1">
              <a:lnSpc>
                <a:spcPct val="80000"/>
              </a:lnSpc>
              <a:buFont typeface="Arial" charset="0"/>
              <a:buNone/>
            </a:pPr>
            <a:r>
              <a:rPr lang="en-US" sz="2400" dirty="0" smtClean="0"/>
              <a:t>R15	</a:t>
            </a:r>
            <a:r>
              <a:rPr lang="en-US" sz="2400" b="1" dirty="0" smtClean="0"/>
              <a:t>Academic Research Enhancement Awards (AREA)</a:t>
            </a:r>
            <a:endParaRPr lang="en-US" sz="2400" dirty="0" smtClean="0"/>
          </a:p>
          <a:p>
            <a:pPr lvl="1" indent="0">
              <a:lnSpc>
                <a:spcPct val="80000"/>
              </a:lnSpc>
              <a:buFont typeface="Arial" charset="0"/>
              <a:buNone/>
            </a:pPr>
            <a:r>
              <a:rPr lang="en-US" dirty="0" smtClean="0"/>
              <a:t>To support individual research projects in the biomedical and behavioral sciences conducted by faculty, and involving their undergraduate students, who are located in health professional schools and other academic components that have not been major recipients of NIH research grant funds. </a:t>
            </a:r>
          </a:p>
          <a:p>
            <a:pPr lvl="1">
              <a:lnSpc>
                <a:spcPct val="80000"/>
              </a:lnSpc>
              <a:buNone/>
            </a:pPr>
            <a:r>
              <a:rPr lang="en-US" sz="1200" dirty="0" smtClean="0"/>
              <a:t>		</a:t>
            </a:r>
            <a:r>
              <a:rPr lang="en-US" sz="1600" dirty="0" smtClean="0"/>
              <a:t>PA-13-313; </a:t>
            </a:r>
            <a:r>
              <a:rPr lang="en-US" sz="1600" u="sng" dirty="0">
                <a:solidFill>
                  <a:srgbClr val="595959"/>
                </a:solidFill>
              </a:rPr>
              <a:t>http://</a:t>
            </a:r>
            <a:r>
              <a:rPr lang="en-US" sz="1600" u="sng" dirty="0" smtClean="0">
                <a:solidFill>
                  <a:srgbClr val="595959"/>
                </a:solidFill>
              </a:rPr>
              <a:t>grants.nih.gov/grants/guide/pa-files/PA-13-313.html</a:t>
            </a:r>
          </a:p>
          <a:p>
            <a:pPr lvl="2">
              <a:lnSpc>
                <a:spcPct val="80000"/>
              </a:lnSpc>
            </a:pPr>
            <a:r>
              <a:rPr lang="en-US" sz="1400" dirty="0" smtClean="0"/>
              <a:t>Direct costs up to $300,000 over 3 years, modular and non-modular budget </a:t>
            </a:r>
          </a:p>
          <a:p>
            <a:pPr lvl="2">
              <a:lnSpc>
                <a:spcPct val="80000"/>
              </a:lnSpc>
            </a:pPr>
            <a:r>
              <a:rPr lang="en-US" sz="1400" dirty="0" smtClean="0"/>
              <a:t>Project Period: up to 3 </a:t>
            </a:r>
            <a:r>
              <a:rPr lang="en-US" sz="1400" dirty="0"/>
              <a:t>year; </a:t>
            </a:r>
            <a:r>
              <a:rPr lang="en-US" sz="1400" dirty="0" smtClean="0"/>
              <a:t>Renewable</a:t>
            </a:r>
          </a:p>
          <a:p>
            <a:pPr marL="365760" lvl="1" indent="0" eaLnBrk="1" hangingPunct="1">
              <a:lnSpc>
                <a:spcPct val="80000"/>
              </a:lnSpc>
              <a:buNone/>
            </a:pPr>
            <a:endParaRPr lang="en-US" sz="900" dirty="0" smtClean="0"/>
          </a:p>
          <a:p>
            <a:pPr eaLnBrk="1" hangingPunct="1">
              <a:lnSpc>
                <a:spcPct val="80000"/>
              </a:lnSpc>
              <a:buFont typeface="Arial" charset="0"/>
              <a:buNone/>
            </a:pPr>
            <a:r>
              <a:rPr lang="en-US" sz="2400" dirty="0" smtClean="0"/>
              <a:t>R21 	</a:t>
            </a:r>
            <a:r>
              <a:rPr lang="en-US" sz="2400" b="1" dirty="0" smtClean="0"/>
              <a:t>Exploratory/Developmental Grant</a:t>
            </a:r>
            <a:endParaRPr lang="en-US" sz="2400" dirty="0" smtClean="0"/>
          </a:p>
          <a:p>
            <a:pPr lvl="1" indent="0" eaLnBrk="1" hangingPunct="1">
              <a:lnSpc>
                <a:spcPct val="80000"/>
              </a:lnSpc>
              <a:buFont typeface="Arial" charset="0"/>
              <a:buNone/>
            </a:pPr>
            <a:r>
              <a:rPr lang="en-US" sz="1800" dirty="0" smtClean="0"/>
              <a:t>To encourage new, exploratory and developmental research activities in their early stages of development. Such projects may involve considerable risk but may lead to a breakthrough in a particular area, or to the development of novel techniques, agents, methodologies, models or applications that could have major impact on a field of biomedical, behavioral, or clinical research. </a:t>
            </a:r>
          </a:p>
          <a:p>
            <a:pPr lvl="1">
              <a:lnSpc>
                <a:spcPct val="80000"/>
              </a:lnSpc>
              <a:buNone/>
            </a:pPr>
            <a:r>
              <a:rPr lang="en-US" sz="1200" dirty="0" smtClean="0"/>
              <a:t>		</a:t>
            </a:r>
            <a:r>
              <a:rPr lang="en-US" sz="1600" dirty="0" smtClean="0"/>
              <a:t>PA-13-303; </a:t>
            </a:r>
            <a:r>
              <a:rPr lang="en-US" sz="1600" u="sng" dirty="0">
                <a:solidFill>
                  <a:srgbClr val="595959"/>
                </a:solidFill>
              </a:rPr>
              <a:t>http://</a:t>
            </a:r>
            <a:r>
              <a:rPr lang="en-US" sz="1600" u="sng" dirty="0" smtClean="0">
                <a:solidFill>
                  <a:srgbClr val="595959"/>
                </a:solidFill>
              </a:rPr>
              <a:t>grants.nih.gov/grants/guide/pa-files/PA-13-303.html</a:t>
            </a:r>
          </a:p>
          <a:p>
            <a:pPr lvl="2">
              <a:lnSpc>
                <a:spcPct val="80000"/>
              </a:lnSpc>
            </a:pPr>
            <a:r>
              <a:rPr lang="en-US" sz="1400" dirty="0" smtClean="0"/>
              <a:t>Direct costs up to $275,000 over 2 years, no more than $200,000 direct costs in any year, modular budget unless foreign entity</a:t>
            </a:r>
          </a:p>
          <a:p>
            <a:pPr lvl="2" eaLnBrk="1" hangingPunct="1">
              <a:lnSpc>
                <a:spcPct val="80000"/>
              </a:lnSpc>
            </a:pPr>
            <a:r>
              <a:rPr lang="en-US" sz="1400" dirty="0" smtClean="0"/>
              <a:t>Project Period: up to 3 years; NOT Renewable</a:t>
            </a:r>
          </a:p>
          <a:p>
            <a:pPr lvl="2" eaLnBrk="1" hangingPunct="1">
              <a:lnSpc>
                <a:spcPct val="80000"/>
              </a:lnSpc>
            </a:pPr>
            <a:r>
              <a:rPr lang="en-US" sz="1400" dirty="0" smtClean="0"/>
              <a:t>Not all NIH Institutes and Centers participate</a:t>
            </a:r>
          </a:p>
        </p:txBody>
      </p:sp>
      <p:sp>
        <p:nvSpPr>
          <p:cNvPr id="5124" name="Line 4"/>
          <p:cNvSpPr>
            <a:spLocks noChangeShapeType="1"/>
          </p:cNvSpPr>
          <p:nvPr/>
        </p:nvSpPr>
        <p:spPr bwMode="auto">
          <a:xfrm>
            <a:off x="609600" y="9906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2044140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74638"/>
            <a:ext cx="8229600" cy="715962"/>
          </a:xfrm>
        </p:spPr>
        <p:txBody>
          <a:bodyPr/>
          <a:lstStyle/>
          <a:p>
            <a:pPr eaLnBrk="1" hangingPunct="1"/>
            <a:r>
              <a:rPr lang="en-US" sz="4000" b="1" dirty="0" smtClean="0"/>
              <a:t>Resource-Related</a:t>
            </a:r>
          </a:p>
        </p:txBody>
      </p:sp>
      <p:sp>
        <p:nvSpPr>
          <p:cNvPr id="6147" name="Rectangle 3"/>
          <p:cNvSpPr>
            <a:spLocks noGrp="1"/>
          </p:cNvSpPr>
          <p:nvPr>
            <p:ph sz="quarter" idx="13"/>
          </p:nvPr>
        </p:nvSpPr>
        <p:spPr>
          <a:xfrm>
            <a:off x="457200" y="1295400"/>
            <a:ext cx="8229600" cy="5334000"/>
          </a:xfrm>
        </p:spPr>
        <p:txBody>
          <a:bodyPr>
            <a:normAutofit/>
          </a:bodyPr>
          <a:lstStyle/>
          <a:p>
            <a:pPr eaLnBrk="1" hangingPunct="1">
              <a:lnSpc>
                <a:spcPct val="80000"/>
              </a:lnSpc>
              <a:buFont typeface="Arial" charset="0"/>
              <a:buNone/>
            </a:pPr>
            <a:r>
              <a:rPr lang="en-US" sz="2400" dirty="0" smtClean="0"/>
              <a:t>R13 	</a:t>
            </a:r>
            <a:r>
              <a:rPr lang="en-US" sz="2400" b="1" dirty="0" smtClean="0"/>
              <a:t>Conference Grant</a:t>
            </a:r>
            <a:endParaRPr lang="en-US" sz="2400" dirty="0" smtClean="0"/>
          </a:p>
          <a:p>
            <a:pPr lvl="1" indent="0" eaLnBrk="1" hangingPunct="1">
              <a:lnSpc>
                <a:spcPct val="80000"/>
              </a:lnSpc>
              <a:buFont typeface="Arial" charset="0"/>
              <a:buNone/>
            </a:pPr>
            <a:r>
              <a:rPr lang="en-US" sz="2000" dirty="0" smtClean="0"/>
              <a:t>To support recipient sponsored and directed international, national or regional scientific meetings, conferences and workshops. </a:t>
            </a:r>
          </a:p>
          <a:p>
            <a:pPr lvl="1" indent="0">
              <a:lnSpc>
                <a:spcPct val="80000"/>
              </a:lnSpc>
              <a:buNone/>
            </a:pPr>
            <a:r>
              <a:rPr lang="en-US" sz="1600" dirty="0" smtClean="0"/>
              <a:t>PA-13-347: </a:t>
            </a:r>
            <a:r>
              <a:rPr lang="en-US" sz="1600" u="sng" dirty="0"/>
              <a:t>http://</a:t>
            </a:r>
            <a:r>
              <a:rPr lang="en-US" sz="1600" u="sng" dirty="0" smtClean="0"/>
              <a:t>grants.nih.gov/grants/guide/pa-files/PA-13-347.html</a:t>
            </a:r>
          </a:p>
          <a:p>
            <a:pPr marL="834390" lvl="1" indent="-285750">
              <a:lnSpc>
                <a:spcPct val="80000"/>
              </a:lnSpc>
            </a:pPr>
            <a:r>
              <a:rPr lang="en-US" sz="1600" dirty="0" smtClean="0"/>
              <a:t>Budget and Project Period: appropriate for the conference</a:t>
            </a:r>
          </a:p>
          <a:p>
            <a:pPr lvl="2" eaLnBrk="1" hangingPunct="1">
              <a:lnSpc>
                <a:spcPct val="80000"/>
              </a:lnSpc>
            </a:pPr>
            <a:r>
              <a:rPr lang="en-US" sz="1600" dirty="0" smtClean="0"/>
              <a:t>May be Renewed</a:t>
            </a:r>
          </a:p>
          <a:p>
            <a:pPr marL="365760" lvl="1" indent="0" eaLnBrk="1" hangingPunct="1">
              <a:lnSpc>
                <a:spcPct val="80000"/>
              </a:lnSpc>
              <a:buNone/>
            </a:pPr>
            <a:endParaRPr lang="en-US" sz="900" dirty="0" smtClean="0"/>
          </a:p>
          <a:p>
            <a:pPr eaLnBrk="1" hangingPunct="1">
              <a:lnSpc>
                <a:spcPct val="80000"/>
              </a:lnSpc>
              <a:buFont typeface="Arial" charset="0"/>
              <a:buNone/>
            </a:pPr>
            <a:r>
              <a:rPr lang="en-US" sz="2400" dirty="0" smtClean="0"/>
              <a:t>R24 	</a:t>
            </a:r>
            <a:r>
              <a:rPr lang="en-US" sz="2400" b="1" dirty="0" smtClean="0"/>
              <a:t>Resource-Related Research Project</a:t>
            </a:r>
            <a:endParaRPr lang="en-US" sz="2400" dirty="0" smtClean="0"/>
          </a:p>
          <a:p>
            <a:pPr lvl="1" indent="0" eaLnBrk="1" hangingPunct="1">
              <a:lnSpc>
                <a:spcPct val="80000"/>
              </a:lnSpc>
              <a:buFont typeface="Arial" charset="0"/>
              <a:buNone/>
            </a:pPr>
            <a:r>
              <a:rPr lang="en-US" sz="2000" dirty="0" smtClean="0"/>
              <a:t>To support research projects that will enhance the capability of resources to serve biomedical research.</a:t>
            </a:r>
          </a:p>
          <a:p>
            <a:pPr lvl="2" eaLnBrk="1" hangingPunct="1">
              <a:lnSpc>
                <a:spcPct val="80000"/>
              </a:lnSpc>
            </a:pPr>
            <a:r>
              <a:rPr lang="en-US" sz="1600" dirty="0" smtClean="0"/>
              <a:t>See IC for availability</a:t>
            </a:r>
          </a:p>
          <a:p>
            <a:pPr marL="365760" lvl="1" indent="0" eaLnBrk="1" hangingPunct="1">
              <a:lnSpc>
                <a:spcPct val="80000"/>
              </a:lnSpc>
              <a:buNone/>
            </a:pPr>
            <a:endParaRPr lang="en-US" sz="900" dirty="0" smtClean="0"/>
          </a:p>
          <a:p>
            <a:pPr eaLnBrk="1" hangingPunct="1">
              <a:lnSpc>
                <a:spcPct val="80000"/>
              </a:lnSpc>
              <a:buFont typeface="Arial" charset="0"/>
              <a:buNone/>
            </a:pPr>
            <a:r>
              <a:rPr lang="en-US" sz="2400" dirty="0" smtClean="0"/>
              <a:t>R25 	</a:t>
            </a:r>
            <a:r>
              <a:rPr lang="en-US" sz="2400" b="1" dirty="0" smtClean="0"/>
              <a:t>Education Project</a:t>
            </a:r>
            <a:endParaRPr lang="en-US" sz="2400" dirty="0"/>
          </a:p>
          <a:p>
            <a:pPr lvl="1" indent="0">
              <a:lnSpc>
                <a:spcPct val="80000"/>
              </a:lnSpc>
              <a:buFont typeface="Arial" charset="0"/>
              <a:buNone/>
            </a:pPr>
            <a:r>
              <a:rPr lang="en-US" dirty="0" smtClean="0"/>
              <a:t>To support the development and/or implementation of a program as it relates to a category in one or more of the areas of education, information, training, technical assistance, coordination, or evaluation.</a:t>
            </a:r>
          </a:p>
          <a:p>
            <a:pPr lvl="2" eaLnBrk="1" hangingPunct="1">
              <a:lnSpc>
                <a:spcPct val="80000"/>
              </a:lnSpc>
            </a:pPr>
            <a:r>
              <a:rPr lang="en-US" sz="1600" dirty="0" smtClean="0"/>
              <a:t>See IC for availability</a:t>
            </a:r>
          </a:p>
        </p:txBody>
      </p:sp>
      <p:sp>
        <p:nvSpPr>
          <p:cNvPr id="6148" name="Line 4"/>
          <p:cNvSpPr>
            <a:spLocks noChangeShapeType="1"/>
          </p:cNvSpPr>
          <p:nvPr/>
        </p:nvSpPr>
        <p:spPr bwMode="auto">
          <a:xfrm>
            <a:off x="5334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1561275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021889" y="228600"/>
            <a:ext cx="6512511" cy="1143000"/>
          </a:xfrm>
        </p:spPr>
        <p:txBody>
          <a:bodyPr>
            <a:normAutofit/>
          </a:bodyPr>
          <a:lstStyle/>
          <a:p>
            <a:pPr eaLnBrk="1" hangingPunct="1"/>
            <a:r>
              <a:rPr lang="en-US" sz="4000" b="1" dirty="0" smtClean="0"/>
              <a:t>Regular Research-Related</a:t>
            </a:r>
          </a:p>
        </p:txBody>
      </p:sp>
      <p:sp>
        <p:nvSpPr>
          <p:cNvPr id="3" name="Content Placeholder 2"/>
          <p:cNvSpPr>
            <a:spLocks noGrp="1"/>
          </p:cNvSpPr>
          <p:nvPr>
            <p:ph sz="quarter" idx="13"/>
          </p:nvPr>
        </p:nvSpPr>
        <p:spPr>
          <a:xfrm>
            <a:off x="533400" y="1143000"/>
            <a:ext cx="8305800" cy="5638800"/>
          </a:xfrm>
        </p:spPr>
        <p:txBody>
          <a:bodyPr>
            <a:normAutofit fontScale="47500" lnSpcReduction="20000"/>
          </a:bodyPr>
          <a:lstStyle/>
          <a:p>
            <a:pPr marL="0" indent="0">
              <a:buNone/>
            </a:pPr>
            <a:r>
              <a:rPr lang="en-US" sz="5100" dirty="0"/>
              <a:t>R34</a:t>
            </a:r>
            <a:r>
              <a:rPr lang="en-US" sz="5100" b="1" dirty="0"/>
              <a:t> </a:t>
            </a:r>
            <a:r>
              <a:rPr lang="en-US" sz="5100" b="1" dirty="0" smtClean="0"/>
              <a:t>	Clinical </a:t>
            </a:r>
            <a:r>
              <a:rPr lang="en-US" sz="5100" b="1" dirty="0"/>
              <a:t>Trial Planning Grant </a:t>
            </a:r>
            <a:r>
              <a:rPr lang="en-US" sz="5100" b="1" dirty="0" smtClean="0"/>
              <a:t>Program</a:t>
            </a:r>
            <a:endParaRPr lang="en-US" sz="5100" dirty="0" smtClean="0"/>
          </a:p>
          <a:p>
            <a:pPr marL="274320" lvl="1" indent="0">
              <a:buNone/>
            </a:pPr>
            <a:r>
              <a:rPr lang="en-US" sz="3300" dirty="0" smtClean="0"/>
              <a:t>Support </a:t>
            </a:r>
            <a:r>
              <a:rPr lang="en-US" sz="3300" dirty="0"/>
              <a:t>for the initial development of a clinical trial or research project, including the establishment of the research team; the development of tools for data management and oversight of the research; the development of a trial design or experimental research designs and other essential elements of the study or project, such as the protocol, recruitment strategies, procedure manuals and collection of feasibility data</a:t>
            </a:r>
            <a:r>
              <a:rPr lang="en-US" sz="3300" dirty="0" smtClean="0"/>
              <a:t>.</a:t>
            </a:r>
          </a:p>
          <a:p>
            <a:pPr lvl="1"/>
            <a:r>
              <a:rPr lang="en-US" sz="2900" dirty="0" smtClean="0">
                <a:solidFill>
                  <a:schemeClr val="tx1"/>
                </a:solidFill>
              </a:rPr>
              <a:t>Direct </a:t>
            </a:r>
            <a:r>
              <a:rPr lang="en-US" sz="2900" dirty="0">
                <a:solidFill>
                  <a:schemeClr val="tx1"/>
                </a:solidFill>
              </a:rPr>
              <a:t>costs </a:t>
            </a:r>
            <a:r>
              <a:rPr lang="en-US" sz="2900" dirty="0" smtClean="0">
                <a:solidFill>
                  <a:schemeClr val="tx1"/>
                </a:solidFill>
              </a:rPr>
              <a:t>and period of award dependent on program</a:t>
            </a:r>
            <a:endParaRPr lang="en-US" sz="3200" dirty="0" smtClean="0"/>
          </a:p>
          <a:p>
            <a:pPr lvl="1"/>
            <a:r>
              <a:rPr lang="en-US" sz="3200" dirty="0" smtClean="0"/>
              <a:t>NOT </a:t>
            </a:r>
            <a:r>
              <a:rPr lang="en-US" sz="3200" dirty="0"/>
              <a:t>Renewable</a:t>
            </a:r>
            <a:endParaRPr lang="en-US" sz="2900" dirty="0" smtClean="0">
              <a:solidFill>
                <a:schemeClr val="tx1"/>
              </a:solidFill>
            </a:endParaRPr>
          </a:p>
          <a:p>
            <a:pPr lvl="1"/>
            <a:r>
              <a:rPr lang="en-US" sz="2900" dirty="0">
                <a:solidFill>
                  <a:srgbClr val="000000"/>
                </a:solidFill>
              </a:rPr>
              <a:t>Scope and award limits vary by IC, which have specific FOAs using the </a:t>
            </a:r>
            <a:r>
              <a:rPr lang="en-US" sz="2900" dirty="0" smtClean="0">
                <a:solidFill>
                  <a:srgbClr val="000000"/>
                </a:solidFill>
              </a:rPr>
              <a:t>R34 </a:t>
            </a:r>
            <a:r>
              <a:rPr lang="en-US" sz="2900" dirty="0">
                <a:solidFill>
                  <a:srgbClr val="000000"/>
                </a:solidFill>
              </a:rPr>
              <a:t>mechanism</a:t>
            </a:r>
          </a:p>
          <a:p>
            <a:pPr lvl="1"/>
            <a:r>
              <a:rPr lang="en-US" sz="2900" dirty="0" smtClean="0">
                <a:solidFill>
                  <a:schemeClr val="tx1"/>
                </a:solidFill>
              </a:rPr>
              <a:t>Various programmatic uses by NIH Institutes</a:t>
            </a:r>
          </a:p>
          <a:p>
            <a:pPr marL="365760" lvl="1" indent="0">
              <a:buNone/>
            </a:pPr>
            <a:endParaRPr lang="en-US" sz="1900" dirty="0" smtClean="0">
              <a:solidFill>
                <a:schemeClr val="tx1"/>
              </a:solidFill>
            </a:endParaRPr>
          </a:p>
          <a:p>
            <a:pPr marL="0" indent="0">
              <a:buNone/>
            </a:pPr>
            <a:r>
              <a:rPr lang="en-US" sz="5100" dirty="0" smtClean="0"/>
              <a:t>R36</a:t>
            </a:r>
            <a:r>
              <a:rPr lang="en-US" sz="5100" b="1" dirty="0" smtClean="0"/>
              <a:t> 	Dissertation Research Grant</a:t>
            </a:r>
          </a:p>
          <a:p>
            <a:pPr marL="274320" lvl="1" indent="0">
              <a:buNone/>
            </a:pPr>
            <a:r>
              <a:rPr lang="en-US" sz="3800" dirty="0" smtClean="0"/>
              <a:t>Support </a:t>
            </a:r>
            <a:r>
              <a:rPr lang="en-US" sz="3800" dirty="0"/>
              <a:t>dissertation research costs of students in accredited research doctoral programs in the United States (including Puerto Rico and other U.S. territories or possessions</a:t>
            </a:r>
            <a:r>
              <a:rPr lang="en-US" sz="3800" dirty="0" smtClean="0"/>
              <a:t>).</a:t>
            </a:r>
          </a:p>
          <a:p>
            <a:pPr marL="274320" lvl="1" indent="0">
              <a:buNone/>
            </a:pPr>
            <a:r>
              <a:rPr lang="en-US" sz="3800" dirty="0" smtClean="0"/>
              <a:t> PAR-09-173</a:t>
            </a:r>
            <a:r>
              <a:rPr lang="en-US" sz="3800" dirty="0"/>
              <a:t>: http://grants.nih.gov/grants/guide/pa-files/PAR-09-173.html </a:t>
            </a:r>
            <a:endParaRPr lang="en-US" sz="3800" dirty="0" smtClean="0"/>
          </a:p>
          <a:p>
            <a:pPr marL="560070" lvl="1" indent="-285750"/>
            <a:r>
              <a:rPr lang="en-US" sz="2900" dirty="0" smtClean="0">
                <a:solidFill>
                  <a:srgbClr val="000000"/>
                </a:solidFill>
              </a:rPr>
              <a:t>Direct costs: stipend and research expenses</a:t>
            </a:r>
          </a:p>
          <a:p>
            <a:pPr marL="560070" lvl="1" indent="-285750"/>
            <a:r>
              <a:rPr lang="en-US" sz="3200" dirty="0" smtClean="0"/>
              <a:t>Project </a:t>
            </a:r>
            <a:r>
              <a:rPr lang="en-US" sz="3200" dirty="0"/>
              <a:t>Period: up to 2 years; NOT Renewable</a:t>
            </a:r>
          </a:p>
          <a:p>
            <a:pPr marL="560070" lvl="1" indent="-285750">
              <a:lnSpc>
                <a:spcPct val="110000"/>
              </a:lnSpc>
            </a:pPr>
            <a:r>
              <a:rPr lang="en-US" sz="2900" dirty="0" smtClean="0">
                <a:solidFill>
                  <a:srgbClr val="000000"/>
                </a:solidFill>
              </a:rPr>
              <a:t>Scope and award limits vary by IC, which have specific FOAs using the R36 mechanism</a:t>
            </a:r>
            <a:endParaRPr lang="en-US" sz="2900" dirty="0">
              <a:solidFill>
                <a:srgbClr val="000000"/>
              </a:solidFill>
            </a:endParaRPr>
          </a:p>
          <a:p>
            <a:pPr marL="560070" lvl="1" indent="-285750">
              <a:lnSpc>
                <a:spcPct val="110000"/>
              </a:lnSpc>
            </a:pPr>
            <a:r>
              <a:rPr lang="en-US" sz="2900" dirty="0">
                <a:solidFill>
                  <a:schemeClr val="tx1"/>
                </a:solidFill>
              </a:rPr>
              <a:t>Various programmatic uses by NIH </a:t>
            </a:r>
            <a:r>
              <a:rPr lang="en-US" sz="2900" dirty="0" smtClean="0">
                <a:solidFill>
                  <a:schemeClr val="tx1"/>
                </a:solidFill>
              </a:rPr>
              <a:t>Institutes</a:t>
            </a:r>
            <a:endParaRPr lang="en-US" sz="2900" dirty="0">
              <a:solidFill>
                <a:schemeClr val="tx1"/>
              </a:solidFill>
            </a:endParaRPr>
          </a:p>
        </p:txBody>
      </p:sp>
      <p:sp>
        <p:nvSpPr>
          <p:cNvPr id="5" name="Line 4"/>
          <p:cNvSpPr>
            <a:spLocks noChangeShapeType="1"/>
          </p:cNvSpPr>
          <p:nvPr/>
        </p:nvSpPr>
        <p:spPr bwMode="auto">
          <a:xfrm>
            <a:off x="6096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2627729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76200"/>
            <a:ext cx="8229600" cy="792162"/>
          </a:xfrm>
        </p:spPr>
        <p:txBody>
          <a:bodyPr>
            <a:normAutofit/>
          </a:bodyPr>
          <a:lstStyle/>
          <a:p>
            <a:pPr eaLnBrk="1" hangingPunct="1"/>
            <a:r>
              <a:rPr lang="en-US" sz="4000" b="1" dirty="0" smtClean="0"/>
              <a:t>Small Business Programs</a:t>
            </a:r>
          </a:p>
        </p:txBody>
      </p:sp>
      <p:sp>
        <p:nvSpPr>
          <p:cNvPr id="7171" name="Rectangle 3"/>
          <p:cNvSpPr>
            <a:spLocks noGrp="1"/>
          </p:cNvSpPr>
          <p:nvPr>
            <p:ph sz="quarter" idx="13"/>
          </p:nvPr>
        </p:nvSpPr>
        <p:spPr>
          <a:xfrm>
            <a:off x="381000" y="1066800"/>
            <a:ext cx="8534400" cy="5715000"/>
          </a:xfrm>
        </p:spPr>
        <p:txBody>
          <a:bodyPr>
            <a:normAutofit fontScale="92500" lnSpcReduction="10000"/>
          </a:bodyPr>
          <a:lstStyle/>
          <a:p>
            <a:pPr eaLnBrk="1" hangingPunct="1">
              <a:lnSpc>
                <a:spcPct val="80000"/>
              </a:lnSpc>
              <a:buFont typeface="Arial" charset="0"/>
              <a:buNone/>
            </a:pPr>
            <a:r>
              <a:rPr lang="en-US" sz="2400" dirty="0" smtClean="0"/>
              <a:t>R41/R42	</a:t>
            </a:r>
            <a:r>
              <a:rPr lang="en-US" sz="2400" b="1" dirty="0" smtClean="0"/>
              <a:t>Small Business Technology Transfer (STTR) Grants</a:t>
            </a:r>
            <a:endParaRPr lang="en-US" sz="2400" dirty="0" smtClean="0"/>
          </a:p>
          <a:p>
            <a:pPr eaLnBrk="1" hangingPunct="1">
              <a:lnSpc>
                <a:spcPct val="90000"/>
              </a:lnSpc>
              <a:buFont typeface="Arial" charset="0"/>
              <a:buNone/>
            </a:pPr>
            <a:r>
              <a:rPr lang="en-US" sz="2000" dirty="0" smtClean="0"/>
              <a:t>	To support cooperative research and development (R&amp;D) projects between small business concerns and research institutions, limited in time and amount.  </a:t>
            </a:r>
          </a:p>
          <a:p>
            <a:pPr lvl="1" eaLnBrk="1" hangingPunct="1">
              <a:lnSpc>
                <a:spcPct val="90000"/>
              </a:lnSpc>
            </a:pPr>
            <a:r>
              <a:rPr lang="en-US" sz="1800" dirty="0" smtClean="0"/>
              <a:t>Phase I (R41) projects establish the technical merit and feasibility of ideas that have potential for commercialization.  </a:t>
            </a:r>
          </a:p>
          <a:p>
            <a:pPr lvl="1" eaLnBrk="1" hangingPunct="1">
              <a:lnSpc>
                <a:spcPct val="90000"/>
              </a:lnSpc>
            </a:pPr>
            <a:r>
              <a:rPr lang="en-US" sz="1800" dirty="0" smtClean="0"/>
              <a:t>Phase II (R42) awards support development of projects whose feasibility has been established in Phase I.</a:t>
            </a:r>
          </a:p>
          <a:p>
            <a:pPr>
              <a:lnSpc>
                <a:spcPct val="90000"/>
              </a:lnSpc>
              <a:buNone/>
            </a:pPr>
            <a:r>
              <a:rPr lang="en-US" sz="2000" dirty="0" smtClean="0"/>
              <a:t>		</a:t>
            </a:r>
            <a:r>
              <a:rPr lang="en-US" sz="1600" dirty="0" smtClean="0"/>
              <a:t>PA-12-089; </a:t>
            </a:r>
            <a:r>
              <a:rPr lang="en-US" sz="1600" u="sng" dirty="0">
                <a:solidFill>
                  <a:srgbClr val="595959"/>
                </a:solidFill>
              </a:rPr>
              <a:t>http://</a:t>
            </a:r>
            <a:r>
              <a:rPr lang="en-US" sz="1600" u="sng" dirty="0" smtClean="0">
                <a:solidFill>
                  <a:srgbClr val="595959"/>
                </a:solidFill>
              </a:rPr>
              <a:t>grants.nih.gov/grants/guide/pa-files/PA-12-089.html</a:t>
            </a:r>
          </a:p>
          <a:p>
            <a:pPr>
              <a:lnSpc>
                <a:spcPct val="90000"/>
              </a:lnSpc>
            </a:pPr>
            <a:r>
              <a:rPr lang="en-US" sz="1400" dirty="0" smtClean="0"/>
              <a:t>Budget and Project Period</a:t>
            </a:r>
            <a:r>
              <a:rPr lang="en-US" sz="1400" b="1" dirty="0" smtClean="0"/>
              <a:t>.</a:t>
            </a:r>
            <a:r>
              <a:rPr lang="en-US" sz="1400" dirty="0" smtClean="0"/>
              <a:t> Phase I awards normally up to $100,000 total for up to 1 year. Phase II awards normally up to $750,000 total for up to 2 years. Only Phase II is renewable.</a:t>
            </a:r>
          </a:p>
          <a:p>
            <a:pPr lvl="1" eaLnBrk="1" hangingPunct="1"/>
            <a:endParaRPr lang="en-US" sz="1000" dirty="0" smtClean="0"/>
          </a:p>
          <a:p>
            <a:pPr eaLnBrk="1" hangingPunct="1">
              <a:lnSpc>
                <a:spcPct val="80000"/>
              </a:lnSpc>
              <a:buFont typeface="Arial" charset="0"/>
              <a:buNone/>
            </a:pPr>
            <a:r>
              <a:rPr lang="en-US" sz="2400" dirty="0" smtClean="0"/>
              <a:t>R43/R44	</a:t>
            </a:r>
            <a:r>
              <a:rPr lang="en-US" sz="2400" b="1" dirty="0" smtClean="0"/>
              <a:t>Small Business Innovation Research (SBIR) Grants</a:t>
            </a:r>
          </a:p>
          <a:p>
            <a:pPr eaLnBrk="1" hangingPunct="1">
              <a:buFont typeface="Arial" charset="0"/>
              <a:buNone/>
            </a:pPr>
            <a:r>
              <a:rPr lang="en-US" sz="2000" dirty="0" smtClean="0"/>
              <a:t>	To support small businesses in developing products or services that may ultimately lead to commercialization.  </a:t>
            </a:r>
          </a:p>
          <a:p>
            <a:pPr lvl="1" eaLnBrk="1" hangingPunct="1"/>
            <a:r>
              <a:rPr lang="en-US" sz="1800" dirty="0" smtClean="0"/>
              <a:t>Phase I (R43) projects establish the technical merit and feasibility of R&amp;D ideas.   </a:t>
            </a:r>
          </a:p>
          <a:p>
            <a:pPr lvl="1" eaLnBrk="1" hangingPunct="1"/>
            <a:r>
              <a:rPr lang="en-US" sz="1800" dirty="0" smtClean="0"/>
              <a:t>Phase II (R44) awards support the development of projects whose feasibility has been established in Phase I and which are likely to result in commercial products or services. </a:t>
            </a:r>
            <a:endParaRPr lang="it-IT" sz="1800" dirty="0" smtClean="0"/>
          </a:p>
          <a:p>
            <a:pPr>
              <a:buNone/>
            </a:pPr>
            <a:r>
              <a:rPr lang="en-US" sz="2000" dirty="0" smtClean="0"/>
              <a:t>		</a:t>
            </a:r>
            <a:r>
              <a:rPr lang="en-US" sz="1600" dirty="0" smtClean="0"/>
              <a:t>PA-12-088; </a:t>
            </a:r>
            <a:r>
              <a:rPr lang="en-US" sz="1600" b="1" u="sng" dirty="0">
                <a:solidFill>
                  <a:srgbClr val="595959"/>
                </a:solidFill>
              </a:rPr>
              <a:t>http://</a:t>
            </a:r>
            <a:r>
              <a:rPr lang="en-US" sz="1600" b="1" u="sng" dirty="0" smtClean="0">
                <a:solidFill>
                  <a:srgbClr val="595959"/>
                </a:solidFill>
              </a:rPr>
              <a:t>grants.nih.gov/grants/guide/pa-files/PA-12-088.html</a:t>
            </a:r>
          </a:p>
          <a:p>
            <a:r>
              <a:rPr lang="en-US" sz="1400" dirty="0" smtClean="0"/>
              <a:t>Budget and Project Period</a:t>
            </a:r>
            <a:r>
              <a:rPr lang="en-US" sz="1400" b="1" dirty="0" smtClean="0"/>
              <a:t>.</a:t>
            </a:r>
            <a:r>
              <a:rPr lang="en-US" sz="1400" dirty="0" smtClean="0"/>
              <a:t> Phase I awards normally up to $100,000 total for up to 6 months. Phase II awards normally up to $750,000 total for up to 2 years. Only Phase II is renewable.</a:t>
            </a:r>
          </a:p>
          <a:p>
            <a:pPr eaLnBrk="1" hangingPunct="1">
              <a:buFont typeface="Arial" charset="0"/>
              <a:buNone/>
            </a:pPr>
            <a:endParaRPr lang="en-US" sz="1600" b="1" dirty="0" smtClean="0"/>
          </a:p>
        </p:txBody>
      </p:sp>
      <p:sp>
        <p:nvSpPr>
          <p:cNvPr id="7172" name="Line 4"/>
          <p:cNvSpPr>
            <a:spLocks noChangeShapeType="1"/>
          </p:cNvSpPr>
          <p:nvPr/>
        </p:nvSpPr>
        <p:spPr bwMode="auto">
          <a:xfrm>
            <a:off x="609600" y="9144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1961307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274638"/>
            <a:ext cx="8229600" cy="715962"/>
          </a:xfrm>
        </p:spPr>
        <p:txBody>
          <a:bodyPr>
            <a:normAutofit fontScale="90000"/>
          </a:bodyPr>
          <a:lstStyle/>
          <a:p>
            <a:pPr eaLnBrk="1" hangingPunct="1"/>
            <a:r>
              <a:rPr lang="en-US" sz="4000" b="1" dirty="0" smtClean="0"/>
              <a:t>Team Science: Program Project Grant</a:t>
            </a:r>
          </a:p>
        </p:txBody>
      </p:sp>
      <p:sp>
        <p:nvSpPr>
          <p:cNvPr id="8195" name="Rectangle 3"/>
          <p:cNvSpPr>
            <a:spLocks noGrp="1"/>
          </p:cNvSpPr>
          <p:nvPr>
            <p:ph sz="quarter" idx="13"/>
          </p:nvPr>
        </p:nvSpPr>
        <p:spPr>
          <a:xfrm>
            <a:off x="1143000" y="1371600"/>
            <a:ext cx="7086600" cy="4800600"/>
          </a:xfrm>
        </p:spPr>
        <p:txBody>
          <a:bodyPr>
            <a:normAutofit fontScale="92500" lnSpcReduction="20000"/>
          </a:bodyPr>
          <a:lstStyle/>
          <a:p>
            <a:pPr eaLnBrk="1" hangingPunct="1">
              <a:lnSpc>
                <a:spcPct val="110000"/>
              </a:lnSpc>
              <a:buFont typeface="Arial" charset="0"/>
              <a:buNone/>
            </a:pPr>
            <a:r>
              <a:rPr lang="en-US" sz="2800" dirty="0" smtClean="0"/>
              <a:t>P01 	</a:t>
            </a:r>
            <a:r>
              <a:rPr lang="en-US" sz="2800" b="1" dirty="0" smtClean="0"/>
              <a:t>Research Program Project</a:t>
            </a:r>
            <a:endParaRPr lang="en-US" sz="2800" dirty="0" smtClean="0"/>
          </a:p>
          <a:p>
            <a:pPr eaLnBrk="1" hangingPunct="1">
              <a:lnSpc>
                <a:spcPct val="110000"/>
              </a:lnSpc>
              <a:buFont typeface="Arial" charset="0"/>
              <a:buNone/>
            </a:pPr>
            <a:r>
              <a:rPr lang="en-US" sz="2000" dirty="0" smtClean="0"/>
              <a:t>To support a broadly based, </a:t>
            </a:r>
            <a:r>
              <a:rPr lang="en-US" sz="2000" dirty="0" smtClean="0">
                <a:solidFill>
                  <a:srgbClr val="0000FF"/>
                </a:solidFill>
              </a:rPr>
              <a:t>multidisciplinary</a:t>
            </a:r>
            <a:r>
              <a:rPr lang="en-US" sz="2000" dirty="0" smtClean="0"/>
              <a:t>, </a:t>
            </a:r>
            <a:r>
              <a:rPr lang="en-US" sz="2000" dirty="0" smtClean="0">
                <a:solidFill>
                  <a:srgbClr val="0000FF"/>
                </a:solidFill>
              </a:rPr>
              <a:t>multi-investigator</a:t>
            </a:r>
            <a:r>
              <a:rPr lang="en-US" sz="2000" dirty="0" smtClean="0"/>
              <a:t>, </a:t>
            </a:r>
            <a:r>
              <a:rPr lang="en-US" sz="2000" dirty="0" smtClean="0">
                <a:solidFill>
                  <a:srgbClr val="0000FF"/>
                </a:solidFill>
              </a:rPr>
              <a:t>multi-project</a:t>
            </a:r>
            <a:r>
              <a:rPr lang="en-US" sz="2000" dirty="0" smtClean="0"/>
              <a:t> research program which has a specific major objective or basic theme. </a:t>
            </a:r>
          </a:p>
          <a:p>
            <a:pPr eaLnBrk="1" hangingPunct="1">
              <a:lnSpc>
                <a:spcPct val="110000"/>
              </a:lnSpc>
              <a:buFont typeface="Arial" charset="0"/>
              <a:buNone/>
            </a:pPr>
            <a:r>
              <a:rPr lang="en-US" sz="2000" dirty="0" smtClean="0"/>
              <a:t>A program project application should have a </a:t>
            </a:r>
            <a:r>
              <a:rPr lang="en-US" sz="2000" dirty="0" smtClean="0">
                <a:solidFill>
                  <a:srgbClr val="0000FF"/>
                </a:solidFill>
              </a:rPr>
              <a:t>central research focus</a:t>
            </a:r>
            <a:r>
              <a:rPr lang="en-US" sz="2000" dirty="0" smtClean="0"/>
              <a:t>, in contrast to the usually narrower thrust of the traditional research project. </a:t>
            </a:r>
          </a:p>
          <a:p>
            <a:pPr eaLnBrk="1" hangingPunct="1">
              <a:lnSpc>
                <a:spcPct val="110000"/>
              </a:lnSpc>
              <a:buFont typeface="Arial" charset="0"/>
              <a:buNone/>
            </a:pPr>
            <a:r>
              <a:rPr lang="en-US" sz="2000" dirty="0" smtClean="0"/>
              <a:t>Each project supported through this mechanism should contribute or be directly related to the common theme of the total research effort, and should demonstrate an essential element of unity and interdependence. </a:t>
            </a:r>
          </a:p>
          <a:p>
            <a:pPr eaLnBrk="1" hangingPunct="1">
              <a:lnSpc>
                <a:spcPct val="110000"/>
              </a:lnSpc>
              <a:buFont typeface="Arial" charset="0"/>
              <a:buNone/>
            </a:pPr>
            <a:r>
              <a:rPr lang="en-US" sz="2000" dirty="0" smtClean="0"/>
              <a:t>The grant can also provide support for certain basic resources used by these groups in the program, including clinical components, the sharing of which facilitates the total research effort.</a:t>
            </a:r>
          </a:p>
          <a:p>
            <a:pPr lvl="2" eaLnBrk="1" hangingPunct="1">
              <a:lnSpc>
                <a:spcPct val="110000"/>
              </a:lnSpc>
            </a:pPr>
            <a:r>
              <a:rPr lang="en-US" sz="1600" dirty="0" smtClean="0"/>
              <a:t>See IC for availability and specific conditions</a:t>
            </a:r>
          </a:p>
        </p:txBody>
      </p:sp>
      <p:sp>
        <p:nvSpPr>
          <p:cNvPr id="8196" name="Line 4"/>
          <p:cNvSpPr>
            <a:spLocks noChangeShapeType="1"/>
          </p:cNvSpPr>
          <p:nvPr/>
        </p:nvSpPr>
        <p:spPr bwMode="auto">
          <a:xfrm>
            <a:off x="5334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1338445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8"/>
            <a:ext cx="8229600" cy="792162"/>
          </a:xfrm>
        </p:spPr>
        <p:txBody>
          <a:bodyPr/>
          <a:lstStyle/>
          <a:p>
            <a:pPr eaLnBrk="1" hangingPunct="1"/>
            <a:r>
              <a:rPr lang="en-US" sz="4000" b="1" dirty="0" smtClean="0"/>
              <a:t>Center Grants</a:t>
            </a:r>
          </a:p>
        </p:txBody>
      </p:sp>
      <p:sp>
        <p:nvSpPr>
          <p:cNvPr id="9219" name="Rectangle 3"/>
          <p:cNvSpPr>
            <a:spLocks noGrp="1"/>
          </p:cNvSpPr>
          <p:nvPr>
            <p:ph sz="quarter" idx="13"/>
          </p:nvPr>
        </p:nvSpPr>
        <p:spPr>
          <a:xfrm>
            <a:off x="457200" y="1143000"/>
            <a:ext cx="8458200" cy="5486400"/>
          </a:xfrm>
        </p:spPr>
        <p:txBody>
          <a:bodyPr>
            <a:normAutofit lnSpcReduction="10000"/>
          </a:bodyPr>
          <a:lstStyle/>
          <a:p>
            <a:pPr eaLnBrk="1" hangingPunct="1">
              <a:lnSpc>
                <a:spcPct val="80000"/>
              </a:lnSpc>
              <a:buFont typeface="Arial" charset="0"/>
              <a:buNone/>
            </a:pPr>
            <a:r>
              <a:rPr lang="en-US" sz="2400" dirty="0" smtClean="0"/>
              <a:t>P20 	</a:t>
            </a:r>
            <a:r>
              <a:rPr lang="en-US" sz="2400" b="1" dirty="0" smtClean="0"/>
              <a:t>Exploratory Grant</a:t>
            </a:r>
            <a:endParaRPr lang="en-US" sz="2400" dirty="0" smtClean="0"/>
          </a:p>
          <a:p>
            <a:pPr eaLnBrk="1" hangingPunct="1">
              <a:buFont typeface="Arial" charset="0"/>
              <a:buNone/>
            </a:pPr>
            <a:r>
              <a:rPr lang="en-US" sz="2000" dirty="0" smtClean="0"/>
              <a:t>To support </a:t>
            </a:r>
            <a:r>
              <a:rPr lang="en-US" sz="2000" dirty="0" smtClean="0">
                <a:solidFill>
                  <a:srgbClr val="0000FF"/>
                </a:solidFill>
              </a:rPr>
              <a:t>planning</a:t>
            </a:r>
            <a:r>
              <a:rPr lang="en-US" sz="2000" dirty="0" smtClean="0"/>
              <a:t> for new programs, expansion or modification of existing resources, and feasibility studies to explore various approaches to the </a:t>
            </a:r>
            <a:r>
              <a:rPr lang="en-US" sz="2000" dirty="0" smtClean="0">
                <a:solidFill>
                  <a:srgbClr val="0000FF"/>
                </a:solidFill>
              </a:rPr>
              <a:t>development of interdisciplinary programs</a:t>
            </a:r>
            <a:r>
              <a:rPr lang="en-US" sz="2000" dirty="0" smtClean="0"/>
              <a:t> that offer potential solutions to problems of special significance to the mission of the NIH. These exploratory studies may lead to specialized or comprehensive centers.</a:t>
            </a:r>
          </a:p>
          <a:p>
            <a:pPr lvl="2" eaLnBrk="1" hangingPunct="1">
              <a:lnSpc>
                <a:spcPct val="80000"/>
              </a:lnSpc>
            </a:pPr>
            <a:r>
              <a:rPr lang="en-US" sz="1600" dirty="0" smtClean="0"/>
              <a:t>See IC for availability</a:t>
            </a:r>
          </a:p>
          <a:p>
            <a:pPr marL="640080" lvl="2" indent="0" eaLnBrk="1" hangingPunct="1">
              <a:lnSpc>
                <a:spcPct val="80000"/>
              </a:lnSpc>
              <a:buNone/>
            </a:pPr>
            <a:endParaRPr lang="en-US" sz="1000" dirty="0" smtClean="0"/>
          </a:p>
          <a:p>
            <a:pPr eaLnBrk="1" hangingPunct="1">
              <a:lnSpc>
                <a:spcPct val="80000"/>
              </a:lnSpc>
              <a:buFont typeface="Arial" charset="0"/>
              <a:buNone/>
            </a:pPr>
            <a:r>
              <a:rPr lang="en-US" sz="2400" dirty="0" smtClean="0"/>
              <a:t>P30 	</a:t>
            </a:r>
            <a:r>
              <a:rPr lang="en-US" sz="2400" b="1" dirty="0" smtClean="0"/>
              <a:t>Center Core Grant</a:t>
            </a:r>
            <a:endParaRPr lang="en-US" sz="2400" dirty="0" smtClean="0"/>
          </a:p>
          <a:p>
            <a:pPr eaLnBrk="1" hangingPunct="1">
              <a:lnSpc>
                <a:spcPct val="90000"/>
              </a:lnSpc>
              <a:buFont typeface="Arial" charset="0"/>
              <a:buNone/>
            </a:pPr>
            <a:r>
              <a:rPr lang="en-US" sz="2000" dirty="0" smtClean="0"/>
              <a:t>To support </a:t>
            </a:r>
            <a:r>
              <a:rPr lang="en-US" sz="2000" dirty="0" smtClean="0">
                <a:solidFill>
                  <a:srgbClr val="0000FF"/>
                </a:solidFill>
              </a:rPr>
              <a:t>shared resources and facilities for use by a number of investigators</a:t>
            </a:r>
            <a:r>
              <a:rPr lang="en-US" sz="2000" dirty="0" smtClean="0"/>
              <a:t> from different disciplines who provide a multidisciplinary approach to a joint research effort, or from the same discipline who focus on a common research problem. </a:t>
            </a:r>
          </a:p>
          <a:p>
            <a:pPr eaLnBrk="1" hangingPunct="1">
              <a:lnSpc>
                <a:spcPct val="90000"/>
              </a:lnSpc>
              <a:buFont typeface="Arial" charset="0"/>
              <a:buNone/>
            </a:pPr>
            <a:r>
              <a:rPr lang="en-US" sz="2000" dirty="0" smtClean="0"/>
              <a:t>The center core grant is integrated for shared use by multiple research projects, but funded independently from them. </a:t>
            </a:r>
          </a:p>
          <a:p>
            <a:pPr eaLnBrk="1" hangingPunct="1">
              <a:lnSpc>
                <a:spcPct val="90000"/>
              </a:lnSpc>
              <a:buFont typeface="Arial" charset="0"/>
              <a:buNone/>
            </a:pPr>
            <a:r>
              <a:rPr lang="en-US" sz="2000" dirty="0" smtClean="0"/>
              <a:t>The center core grant provides more accessible resources than obtainable from individual research or program projects.</a:t>
            </a:r>
          </a:p>
          <a:p>
            <a:pPr lvl="2" eaLnBrk="1" hangingPunct="1">
              <a:lnSpc>
                <a:spcPct val="80000"/>
              </a:lnSpc>
            </a:pPr>
            <a:r>
              <a:rPr lang="en-US" sz="1600" dirty="0" smtClean="0"/>
              <a:t>See IC for availability</a:t>
            </a:r>
          </a:p>
        </p:txBody>
      </p:sp>
      <p:sp>
        <p:nvSpPr>
          <p:cNvPr id="9220" name="Line 4"/>
          <p:cNvSpPr>
            <a:spLocks noChangeShapeType="1"/>
          </p:cNvSpPr>
          <p:nvPr/>
        </p:nvSpPr>
        <p:spPr bwMode="auto">
          <a:xfrm>
            <a:off x="5334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332757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sz="4000" dirty="0"/>
              <a:t>Parent Research Project </a:t>
            </a:r>
            <a:r>
              <a:rPr lang="en-US" sz="4000" b="1" dirty="0" smtClean="0"/>
              <a:t>Grants</a:t>
            </a:r>
            <a:endParaRPr lang="en-US" sz="4000" b="1" dirty="0"/>
          </a:p>
        </p:txBody>
      </p:sp>
      <p:sp>
        <p:nvSpPr>
          <p:cNvPr id="3" name="Content Placeholder 2"/>
          <p:cNvSpPr>
            <a:spLocks noGrp="1"/>
          </p:cNvSpPr>
          <p:nvPr>
            <p:ph idx="4294967295"/>
          </p:nvPr>
        </p:nvSpPr>
        <p:spPr>
          <a:xfrm>
            <a:off x="381000" y="2895600"/>
            <a:ext cx="8382000" cy="2819400"/>
          </a:xfrm>
          <a:prstGeom prst="rect">
            <a:avLst/>
          </a:prstGeom>
        </p:spPr>
        <p:txBody>
          <a:bodyPr>
            <a:normAutofit/>
          </a:bodyPr>
          <a:lstStyle/>
          <a:p>
            <a:r>
              <a:rPr lang="en-US" sz="2800" b="1" dirty="0" smtClean="0">
                <a:solidFill>
                  <a:srgbClr val="FF0000"/>
                </a:solidFill>
              </a:rPr>
              <a:t>R01</a:t>
            </a:r>
            <a:r>
              <a:rPr lang="en-US" sz="2800" dirty="0" smtClean="0"/>
              <a:t>: </a:t>
            </a:r>
            <a:r>
              <a:rPr lang="en-US" sz="2800" b="1" dirty="0"/>
              <a:t>Research Project Grant</a:t>
            </a:r>
            <a:endParaRPr lang="en-US" sz="2800" dirty="0" smtClean="0"/>
          </a:p>
          <a:p>
            <a:endParaRPr lang="en-US" sz="1200" dirty="0"/>
          </a:p>
          <a:p>
            <a:r>
              <a:rPr lang="en-US" sz="2800" b="1" dirty="0" smtClean="0">
                <a:solidFill>
                  <a:srgbClr val="FF0000"/>
                </a:solidFill>
              </a:rPr>
              <a:t>R03</a:t>
            </a:r>
            <a:r>
              <a:rPr lang="en-US" sz="2800" dirty="0" smtClean="0"/>
              <a:t>: </a:t>
            </a:r>
            <a:r>
              <a:rPr lang="en-US" sz="2800" b="1" dirty="0"/>
              <a:t>NIH</a:t>
            </a:r>
            <a:r>
              <a:rPr lang="en-US" sz="2800" dirty="0"/>
              <a:t> </a:t>
            </a:r>
            <a:r>
              <a:rPr lang="en-US" sz="2800" b="1" dirty="0"/>
              <a:t>Small Research Grant Program</a:t>
            </a:r>
            <a:endParaRPr lang="en-US" sz="2800" dirty="0" smtClean="0"/>
          </a:p>
          <a:p>
            <a:endParaRPr lang="en-US" sz="1200" dirty="0"/>
          </a:p>
          <a:p>
            <a:r>
              <a:rPr lang="en-US" sz="2800" b="1" dirty="0" smtClean="0">
                <a:solidFill>
                  <a:srgbClr val="FF0000"/>
                </a:solidFill>
              </a:rPr>
              <a:t>R21</a:t>
            </a:r>
            <a:r>
              <a:rPr lang="en-US" sz="2800" dirty="0" smtClean="0"/>
              <a:t>: </a:t>
            </a:r>
            <a:r>
              <a:rPr lang="en-US" sz="2800" b="1" dirty="0"/>
              <a:t>NIH</a:t>
            </a:r>
            <a:r>
              <a:rPr lang="en-US" sz="2800" dirty="0"/>
              <a:t> </a:t>
            </a:r>
            <a:r>
              <a:rPr lang="en-US" sz="2800" b="1" dirty="0"/>
              <a:t>Exploratory/Developmental Research Grant</a:t>
            </a:r>
            <a:endParaRPr lang="en-US" sz="2800" dirty="0"/>
          </a:p>
        </p:txBody>
      </p:sp>
      <p:sp>
        <p:nvSpPr>
          <p:cNvPr id="4" name="Line 4"/>
          <p:cNvSpPr>
            <a:spLocks noChangeShapeType="1"/>
          </p:cNvSpPr>
          <p:nvPr/>
        </p:nvSpPr>
        <p:spPr bwMode="auto">
          <a:xfrm>
            <a:off x="533400" y="2133600"/>
            <a:ext cx="7924800" cy="0"/>
          </a:xfrm>
          <a:prstGeom prst="line">
            <a:avLst/>
          </a:prstGeom>
          <a:noFill/>
          <a:ln w="38100">
            <a:solidFill>
              <a:srgbClr val="339966"/>
            </a:solidFill>
            <a:round/>
            <a:headEnd/>
            <a:tailEnd/>
          </a:ln>
        </p:spPr>
        <p:txBody>
          <a:bodyPr/>
          <a:lstStyle/>
          <a:p>
            <a:endParaRPr lang="en-US"/>
          </a:p>
        </p:txBody>
      </p:sp>
      <p:sp>
        <p:nvSpPr>
          <p:cNvPr id="5" name="TextBox 4"/>
          <p:cNvSpPr txBox="1"/>
          <p:nvPr/>
        </p:nvSpPr>
        <p:spPr>
          <a:xfrm>
            <a:off x="1298575" y="6260068"/>
            <a:ext cx="6473825" cy="369332"/>
          </a:xfrm>
          <a:prstGeom prst="rect">
            <a:avLst/>
          </a:prstGeom>
          <a:solidFill>
            <a:srgbClr val="FFFF00"/>
          </a:solidFill>
        </p:spPr>
        <p:txBody>
          <a:bodyPr wrap="square" rtlCol="0">
            <a:spAutoFit/>
          </a:bodyPr>
          <a:lstStyle/>
          <a:p>
            <a:pPr algn="ctr"/>
            <a:r>
              <a:rPr lang="en-US" i="1" dirty="0">
                <a:solidFill>
                  <a:srgbClr val="002060"/>
                </a:solidFill>
              </a:rPr>
              <a:t>http://grants.nih.gov/grants/guide/parent_announcements.htm</a:t>
            </a:r>
          </a:p>
        </p:txBody>
      </p:sp>
    </p:spTree>
    <p:extLst>
      <p:ext uri="{BB962C8B-B14F-4D97-AF65-F5344CB8AC3E}">
        <p14:creationId xmlns:p14="http://schemas.microsoft.com/office/powerpoint/2010/main" val="89579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274638"/>
            <a:ext cx="8229600" cy="715962"/>
          </a:xfrm>
        </p:spPr>
        <p:txBody>
          <a:bodyPr/>
          <a:lstStyle/>
          <a:p>
            <a:pPr eaLnBrk="1" hangingPunct="1"/>
            <a:r>
              <a:rPr lang="en-US" sz="4000" b="1" smtClean="0"/>
              <a:t>Center Grants – cont’</a:t>
            </a:r>
          </a:p>
        </p:txBody>
      </p:sp>
      <p:sp>
        <p:nvSpPr>
          <p:cNvPr id="10243" name="Rectangle 3"/>
          <p:cNvSpPr>
            <a:spLocks noGrp="1"/>
          </p:cNvSpPr>
          <p:nvPr>
            <p:ph sz="quarter" idx="13"/>
          </p:nvPr>
        </p:nvSpPr>
        <p:spPr>
          <a:xfrm>
            <a:off x="533400" y="1143000"/>
            <a:ext cx="8229600" cy="5410200"/>
          </a:xfrm>
        </p:spPr>
        <p:txBody>
          <a:bodyPr>
            <a:normAutofit fontScale="92500" lnSpcReduction="10000"/>
          </a:bodyPr>
          <a:lstStyle/>
          <a:p>
            <a:pPr eaLnBrk="1" hangingPunct="1">
              <a:lnSpc>
                <a:spcPct val="80000"/>
              </a:lnSpc>
              <a:buFont typeface="Arial" charset="0"/>
              <a:buNone/>
            </a:pPr>
            <a:r>
              <a:rPr lang="en-US" sz="2400" dirty="0" smtClean="0"/>
              <a:t>P50 	</a:t>
            </a:r>
            <a:r>
              <a:rPr lang="en-US" sz="2400" b="1" dirty="0" smtClean="0"/>
              <a:t>Specialized Center</a:t>
            </a:r>
            <a:endParaRPr lang="en-US" sz="2400" dirty="0" smtClean="0"/>
          </a:p>
          <a:p>
            <a:pPr eaLnBrk="1" hangingPunct="1">
              <a:lnSpc>
                <a:spcPct val="90000"/>
              </a:lnSpc>
              <a:buFont typeface="Arial" charset="0"/>
              <a:buNone/>
            </a:pPr>
            <a:r>
              <a:rPr lang="en-US" sz="1800" dirty="0" smtClean="0"/>
              <a:t>To support any part of the full range of health-related research and development from very basic to clinical. These centers may also involve ancillary supportive activities such as protracted patient care necessary to the primary research or R&amp;D effort. </a:t>
            </a:r>
          </a:p>
          <a:p>
            <a:pPr eaLnBrk="1" hangingPunct="1">
              <a:lnSpc>
                <a:spcPct val="90000"/>
              </a:lnSpc>
              <a:buFont typeface="Arial" charset="0"/>
              <a:buNone/>
            </a:pPr>
            <a:r>
              <a:rPr lang="en-US" sz="1800" dirty="0" smtClean="0"/>
              <a:t>The spectrum of activities provided within the Center will comprise a </a:t>
            </a:r>
            <a:r>
              <a:rPr lang="en-US" sz="1800" dirty="0" smtClean="0">
                <a:solidFill>
                  <a:srgbClr val="0000FF"/>
                </a:solidFill>
              </a:rPr>
              <a:t>multidisciplinary attack on a specific disease entity or biomedical problem area</a:t>
            </a:r>
            <a:r>
              <a:rPr lang="en-US" sz="1800" dirty="0" smtClean="0"/>
              <a:t>. Centers may also serve as regional or national resources for special research purposes.</a:t>
            </a:r>
          </a:p>
          <a:p>
            <a:pPr lvl="1" eaLnBrk="1" hangingPunct="1">
              <a:lnSpc>
                <a:spcPct val="90000"/>
              </a:lnSpc>
            </a:pPr>
            <a:r>
              <a:rPr lang="en-US" sz="1400" dirty="0" smtClean="0"/>
              <a:t>See IC for availability</a:t>
            </a:r>
          </a:p>
          <a:p>
            <a:pPr eaLnBrk="1" hangingPunct="1">
              <a:lnSpc>
                <a:spcPct val="80000"/>
              </a:lnSpc>
            </a:pPr>
            <a:endParaRPr lang="en-US" sz="900" dirty="0" smtClean="0"/>
          </a:p>
          <a:p>
            <a:pPr eaLnBrk="1" hangingPunct="1">
              <a:lnSpc>
                <a:spcPct val="80000"/>
              </a:lnSpc>
              <a:buFont typeface="Arial" charset="0"/>
              <a:buNone/>
            </a:pPr>
            <a:r>
              <a:rPr lang="en-US" sz="2400" dirty="0" smtClean="0"/>
              <a:t>P60 	</a:t>
            </a:r>
            <a:r>
              <a:rPr lang="en-US" sz="2400" b="1" dirty="0" smtClean="0"/>
              <a:t>Comprehensive Center</a:t>
            </a:r>
            <a:endParaRPr lang="en-US" sz="2400" dirty="0" smtClean="0"/>
          </a:p>
          <a:p>
            <a:pPr eaLnBrk="1" hangingPunct="1">
              <a:lnSpc>
                <a:spcPct val="90000"/>
              </a:lnSpc>
              <a:buFont typeface="Arial" charset="0"/>
              <a:buNone/>
            </a:pPr>
            <a:r>
              <a:rPr lang="en-US" sz="1800" dirty="0" smtClean="0"/>
              <a:t>To support a </a:t>
            </a:r>
            <a:r>
              <a:rPr lang="en-US" sz="1800" dirty="0" smtClean="0">
                <a:solidFill>
                  <a:srgbClr val="0000FF"/>
                </a:solidFill>
              </a:rPr>
              <a:t>multipurpose unit</a:t>
            </a:r>
            <a:r>
              <a:rPr lang="en-US" sz="1800" dirty="0" smtClean="0"/>
              <a:t> designed to bring together into a common focus divergent but related facilities within a given community. </a:t>
            </a:r>
          </a:p>
          <a:p>
            <a:pPr eaLnBrk="1" hangingPunct="1">
              <a:lnSpc>
                <a:spcPct val="90000"/>
              </a:lnSpc>
              <a:buFont typeface="Arial" charset="0"/>
              <a:buNone/>
            </a:pPr>
            <a:r>
              <a:rPr lang="en-US" sz="1800" dirty="0" smtClean="0"/>
              <a:t>The comprehensive center may be based in a university or may involve other locally available resources, such as hospitals, computer facilities, regional centers, and primate colonies. It may include specialized centers, program projects and projects as integral components. </a:t>
            </a:r>
          </a:p>
          <a:p>
            <a:pPr eaLnBrk="1" hangingPunct="1">
              <a:lnSpc>
                <a:spcPct val="90000"/>
              </a:lnSpc>
              <a:buFont typeface="Arial" charset="0"/>
              <a:buNone/>
            </a:pPr>
            <a:r>
              <a:rPr lang="en-US" sz="1800" dirty="0" smtClean="0"/>
              <a:t>Regardless of the facilities available to a program, it usually includes the following objectives: to foster </a:t>
            </a:r>
            <a:r>
              <a:rPr lang="en-US" sz="1800" dirty="0" smtClean="0">
                <a:solidFill>
                  <a:srgbClr val="0000FF"/>
                </a:solidFill>
              </a:rPr>
              <a:t>biomedical research and development</a:t>
            </a:r>
            <a:r>
              <a:rPr lang="en-US" sz="1800" dirty="0" smtClean="0"/>
              <a:t> at both the fundamental and clinical levels; to initiate and expand </a:t>
            </a:r>
            <a:r>
              <a:rPr lang="en-US" sz="1800" dirty="0" smtClean="0">
                <a:solidFill>
                  <a:srgbClr val="0000FF"/>
                </a:solidFill>
              </a:rPr>
              <a:t>community education, screening, and counseling programs</a:t>
            </a:r>
            <a:r>
              <a:rPr lang="en-US" sz="1800" dirty="0" smtClean="0"/>
              <a:t>; and to </a:t>
            </a:r>
            <a:r>
              <a:rPr lang="en-US" sz="1800" dirty="0" smtClean="0">
                <a:solidFill>
                  <a:srgbClr val="0000FF"/>
                </a:solidFill>
              </a:rPr>
              <a:t>educate medical and allied health professionals</a:t>
            </a:r>
            <a:r>
              <a:rPr lang="en-US" sz="1800" dirty="0" smtClean="0"/>
              <a:t> concerning the problems of diagnosis and treatment of a specific disease.</a:t>
            </a:r>
          </a:p>
          <a:p>
            <a:pPr lvl="1" eaLnBrk="1" hangingPunct="1">
              <a:lnSpc>
                <a:spcPct val="80000"/>
              </a:lnSpc>
            </a:pPr>
            <a:r>
              <a:rPr lang="en-US" sz="1400" dirty="0" smtClean="0"/>
              <a:t>See IC for availability</a:t>
            </a:r>
          </a:p>
        </p:txBody>
      </p:sp>
      <p:sp>
        <p:nvSpPr>
          <p:cNvPr id="10244" name="Line 4"/>
          <p:cNvSpPr>
            <a:spLocks noChangeShapeType="1"/>
          </p:cNvSpPr>
          <p:nvPr/>
        </p:nvSpPr>
        <p:spPr bwMode="auto">
          <a:xfrm>
            <a:off x="533400" y="10668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3619366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pPr algn="ctr"/>
            <a:r>
              <a:rPr lang="en-US" sz="4000" dirty="0" smtClean="0"/>
              <a:t>Other Parent </a:t>
            </a:r>
            <a:r>
              <a:rPr lang="en-US" sz="4000" dirty="0"/>
              <a:t>Research Project </a:t>
            </a:r>
            <a:r>
              <a:rPr lang="en-US" sz="4000" b="1" dirty="0" smtClean="0"/>
              <a:t>Grants</a:t>
            </a:r>
            <a:endParaRPr lang="en-US" sz="4000" b="1" dirty="0"/>
          </a:p>
        </p:txBody>
      </p:sp>
      <p:sp>
        <p:nvSpPr>
          <p:cNvPr id="3" name="Content Placeholder 2"/>
          <p:cNvSpPr>
            <a:spLocks noGrp="1"/>
          </p:cNvSpPr>
          <p:nvPr>
            <p:ph idx="4294967295"/>
          </p:nvPr>
        </p:nvSpPr>
        <p:spPr>
          <a:xfrm>
            <a:off x="304800" y="2743200"/>
            <a:ext cx="8686800" cy="3124200"/>
          </a:xfrm>
          <a:prstGeom prst="rect">
            <a:avLst/>
          </a:prstGeom>
        </p:spPr>
        <p:txBody>
          <a:bodyPr>
            <a:normAutofit fontScale="92500"/>
          </a:bodyPr>
          <a:lstStyle/>
          <a:p>
            <a:r>
              <a:rPr lang="en-US" sz="2800" b="1" dirty="0" smtClean="0">
                <a:solidFill>
                  <a:srgbClr val="FF0000"/>
                </a:solidFill>
              </a:rPr>
              <a:t>R13</a:t>
            </a:r>
            <a:r>
              <a:rPr lang="en-US" sz="2800" dirty="0" smtClean="0"/>
              <a:t>: </a:t>
            </a:r>
            <a:r>
              <a:rPr lang="en-US" sz="2800" b="1" dirty="0" smtClean="0"/>
              <a:t>Conference Grant</a:t>
            </a:r>
            <a:endParaRPr lang="en-US" sz="2800" dirty="0" smtClean="0"/>
          </a:p>
          <a:p>
            <a:endParaRPr lang="en-US" sz="1200" dirty="0"/>
          </a:p>
          <a:p>
            <a:r>
              <a:rPr lang="en-US" sz="2800" b="1" dirty="0" smtClean="0">
                <a:solidFill>
                  <a:srgbClr val="FF0000"/>
                </a:solidFill>
              </a:rPr>
              <a:t>R15</a:t>
            </a:r>
            <a:r>
              <a:rPr lang="en-US" sz="2800" dirty="0" smtClean="0"/>
              <a:t>: </a:t>
            </a:r>
            <a:r>
              <a:rPr lang="en-US" sz="2800" b="1" dirty="0" smtClean="0"/>
              <a:t>Academic Research Enhancement Awards [AREA]</a:t>
            </a:r>
            <a:endParaRPr lang="en-US" sz="2800" dirty="0" smtClean="0"/>
          </a:p>
          <a:p>
            <a:pPr algn="ctr"/>
            <a:r>
              <a:rPr lang="en-US" sz="1500" b="1" dirty="0" smtClean="0">
                <a:solidFill>
                  <a:srgbClr val="00B050"/>
                </a:solidFill>
              </a:rPr>
              <a:t>Discussed Thursday, 11:15 – 12:30</a:t>
            </a:r>
            <a:endParaRPr lang="en-US" sz="1500" b="1" dirty="0">
              <a:solidFill>
                <a:srgbClr val="00B050"/>
              </a:solidFill>
            </a:endParaRPr>
          </a:p>
          <a:p>
            <a:r>
              <a:rPr lang="en-US" sz="2800" b="1" dirty="0" smtClean="0">
                <a:solidFill>
                  <a:srgbClr val="FF0000"/>
                </a:solidFill>
              </a:rPr>
              <a:t>R41-R42</a:t>
            </a:r>
            <a:r>
              <a:rPr lang="en-US" sz="2800" dirty="0" smtClean="0"/>
              <a:t>: </a:t>
            </a:r>
            <a:r>
              <a:rPr lang="en-US" sz="2800" b="1" dirty="0"/>
              <a:t>Small Business Technology Transfer (STTR) Grants </a:t>
            </a:r>
            <a:endParaRPr lang="en-US" sz="2800" b="1" dirty="0" smtClean="0"/>
          </a:p>
          <a:p>
            <a:pPr algn="ctr"/>
            <a:r>
              <a:rPr lang="en-US" sz="1500" b="1" dirty="0" smtClean="0">
                <a:solidFill>
                  <a:srgbClr val="00B050"/>
                </a:solidFill>
              </a:rPr>
              <a:t>Discussed Thursday, 3:15 – 4:30</a:t>
            </a:r>
          </a:p>
          <a:p>
            <a:r>
              <a:rPr lang="en-US" sz="2800" b="1" dirty="0" smtClean="0">
                <a:solidFill>
                  <a:srgbClr val="FF0000"/>
                </a:solidFill>
              </a:rPr>
              <a:t>R43-R44</a:t>
            </a:r>
            <a:r>
              <a:rPr lang="en-US" sz="2800" b="1" dirty="0" smtClean="0"/>
              <a:t>: </a:t>
            </a:r>
            <a:r>
              <a:rPr lang="en-US" sz="2800" b="1" dirty="0"/>
              <a:t>Small Business Innovation Research (SBIR) Grants</a:t>
            </a:r>
            <a:endParaRPr lang="en-US" sz="2800" dirty="0"/>
          </a:p>
        </p:txBody>
      </p:sp>
      <p:sp>
        <p:nvSpPr>
          <p:cNvPr id="4" name="Line 4"/>
          <p:cNvSpPr>
            <a:spLocks noChangeShapeType="1"/>
          </p:cNvSpPr>
          <p:nvPr/>
        </p:nvSpPr>
        <p:spPr bwMode="auto">
          <a:xfrm>
            <a:off x="533400" y="2057400"/>
            <a:ext cx="7924800" cy="0"/>
          </a:xfrm>
          <a:prstGeom prst="line">
            <a:avLst/>
          </a:prstGeom>
          <a:noFill/>
          <a:ln w="38100">
            <a:solidFill>
              <a:srgbClr val="339966"/>
            </a:solidFill>
            <a:round/>
            <a:headEnd/>
            <a:tailEnd/>
          </a:ln>
        </p:spPr>
        <p:txBody>
          <a:bodyPr/>
          <a:lstStyle/>
          <a:p>
            <a:endParaRPr lang="en-US"/>
          </a:p>
        </p:txBody>
      </p:sp>
      <p:sp>
        <p:nvSpPr>
          <p:cNvPr id="5" name="TextBox 4"/>
          <p:cNvSpPr txBox="1"/>
          <p:nvPr/>
        </p:nvSpPr>
        <p:spPr>
          <a:xfrm>
            <a:off x="1298575" y="6260068"/>
            <a:ext cx="6473825" cy="369332"/>
          </a:xfrm>
          <a:prstGeom prst="rect">
            <a:avLst/>
          </a:prstGeom>
          <a:solidFill>
            <a:srgbClr val="FFFF00"/>
          </a:solidFill>
        </p:spPr>
        <p:txBody>
          <a:bodyPr wrap="square" rtlCol="0">
            <a:spAutoFit/>
          </a:bodyPr>
          <a:lstStyle/>
          <a:p>
            <a:pPr algn="ctr"/>
            <a:r>
              <a:rPr lang="en-US" i="1" dirty="0">
                <a:solidFill>
                  <a:srgbClr val="002060"/>
                </a:solidFill>
              </a:rPr>
              <a:t>http://grants.nih.gov/grants/guide/parent_announcements.htm</a:t>
            </a:r>
          </a:p>
        </p:txBody>
      </p:sp>
    </p:spTree>
    <p:extLst>
      <p:ext uri="{BB962C8B-B14F-4D97-AF65-F5344CB8AC3E}">
        <p14:creationId xmlns:p14="http://schemas.microsoft.com/office/powerpoint/2010/main" val="82090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pPr algn="ctr"/>
            <a:r>
              <a:rPr lang="en-US" sz="4000" dirty="0" smtClean="0"/>
              <a:t>Specialty Research </a:t>
            </a:r>
            <a:r>
              <a:rPr lang="en-US" sz="4000" dirty="0"/>
              <a:t>Project </a:t>
            </a:r>
            <a:r>
              <a:rPr lang="en-US" sz="4000" b="1" dirty="0" smtClean="0"/>
              <a:t>Grants</a:t>
            </a:r>
            <a:endParaRPr lang="en-US" sz="4000" b="1" dirty="0"/>
          </a:p>
        </p:txBody>
      </p:sp>
      <p:sp>
        <p:nvSpPr>
          <p:cNvPr id="3" name="Content Placeholder 2"/>
          <p:cNvSpPr>
            <a:spLocks noGrp="1"/>
          </p:cNvSpPr>
          <p:nvPr>
            <p:ph idx="4294967295"/>
          </p:nvPr>
        </p:nvSpPr>
        <p:spPr>
          <a:xfrm>
            <a:off x="381000" y="2743200"/>
            <a:ext cx="8382000" cy="3429000"/>
          </a:xfrm>
          <a:prstGeom prst="rect">
            <a:avLst/>
          </a:prstGeom>
        </p:spPr>
        <p:txBody>
          <a:bodyPr>
            <a:normAutofit fontScale="92500" lnSpcReduction="10000"/>
          </a:bodyPr>
          <a:lstStyle/>
          <a:p>
            <a:r>
              <a:rPr lang="en-US" sz="2800" b="1" dirty="0" smtClean="0">
                <a:solidFill>
                  <a:srgbClr val="FF0000"/>
                </a:solidFill>
              </a:rPr>
              <a:t>R24</a:t>
            </a:r>
            <a:r>
              <a:rPr lang="en-US" sz="2800" dirty="0" smtClean="0"/>
              <a:t>: </a:t>
            </a:r>
            <a:r>
              <a:rPr lang="en-US" sz="2800" b="1" dirty="0"/>
              <a:t>Resource-Related Research </a:t>
            </a:r>
            <a:r>
              <a:rPr lang="en-US" sz="2800" b="1" dirty="0" smtClean="0"/>
              <a:t>Projects</a:t>
            </a:r>
            <a:endParaRPr lang="en-US" sz="2800" dirty="0" smtClean="0"/>
          </a:p>
          <a:p>
            <a:endParaRPr lang="en-US" sz="1200" dirty="0"/>
          </a:p>
          <a:p>
            <a:r>
              <a:rPr lang="en-US" sz="2800" b="1" dirty="0" smtClean="0">
                <a:solidFill>
                  <a:srgbClr val="FF0000"/>
                </a:solidFill>
              </a:rPr>
              <a:t>R25</a:t>
            </a:r>
            <a:r>
              <a:rPr lang="en-US" sz="2800" dirty="0" smtClean="0"/>
              <a:t>: </a:t>
            </a:r>
            <a:r>
              <a:rPr lang="en-US" sz="2800" b="1" dirty="0"/>
              <a:t>Education </a:t>
            </a:r>
            <a:r>
              <a:rPr lang="en-US" sz="2800" b="1" dirty="0" smtClean="0"/>
              <a:t>Projects</a:t>
            </a:r>
            <a:endParaRPr lang="en-US" sz="2800" dirty="0" smtClean="0"/>
          </a:p>
          <a:p>
            <a:endParaRPr lang="en-US" sz="1200" dirty="0"/>
          </a:p>
          <a:p>
            <a:r>
              <a:rPr lang="en-US" sz="2800" b="1" dirty="0" smtClean="0">
                <a:solidFill>
                  <a:srgbClr val="FF0000"/>
                </a:solidFill>
              </a:rPr>
              <a:t>R33</a:t>
            </a:r>
            <a:r>
              <a:rPr lang="en-US" sz="2800" dirty="0" smtClean="0"/>
              <a:t>: </a:t>
            </a:r>
            <a:r>
              <a:rPr lang="en-US" sz="2800" b="1" dirty="0" smtClean="0"/>
              <a:t>Exploratory/Developmental Grants, Phase II</a:t>
            </a:r>
          </a:p>
          <a:p>
            <a:endParaRPr lang="en-US" sz="1100" b="1" dirty="0"/>
          </a:p>
          <a:p>
            <a:r>
              <a:rPr lang="en-US" sz="2800" b="1" dirty="0" smtClean="0">
                <a:solidFill>
                  <a:srgbClr val="FF0000"/>
                </a:solidFill>
              </a:rPr>
              <a:t>R34</a:t>
            </a:r>
            <a:r>
              <a:rPr lang="en-US" sz="2800" b="1" dirty="0"/>
              <a:t>: Clinical </a:t>
            </a:r>
            <a:r>
              <a:rPr lang="en-US" sz="2800" b="1" dirty="0" smtClean="0"/>
              <a:t>Planning Grants</a:t>
            </a:r>
          </a:p>
          <a:p>
            <a:endParaRPr lang="en-US" sz="1000" b="1" dirty="0"/>
          </a:p>
          <a:p>
            <a:r>
              <a:rPr lang="en-US" sz="2800" b="1" dirty="0" smtClean="0">
                <a:solidFill>
                  <a:srgbClr val="FF0000"/>
                </a:solidFill>
              </a:rPr>
              <a:t>R36</a:t>
            </a:r>
            <a:r>
              <a:rPr lang="en-US" sz="2800" b="1" dirty="0" smtClean="0"/>
              <a:t>: Dissertation Research Grant</a:t>
            </a:r>
            <a:endParaRPr lang="en-US" sz="2800" dirty="0"/>
          </a:p>
        </p:txBody>
      </p:sp>
      <p:sp>
        <p:nvSpPr>
          <p:cNvPr id="4" name="Line 4"/>
          <p:cNvSpPr>
            <a:spLocks noChangeShapeType="1"/>
          </p:cNvSpPr>
          <p:nvPr/>
        </p:nvSpPr>
        <p:spPr bwMode="auto">
          <a:xfrm>
            <a:off x="533400" y="20574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82090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pPr algn="ctr"/>
            <a:r>
              <a:rPr lang="en-US" sz="4000" dirty="0" smtClean="0"/>
              <a:t>Complex Research </a:t>
            </a:r>
            <a:r>
              <a:rPr lang="en-US" sz="4000" dirty="0"/>
              <a:t>Project </a:t>
            </a:r>
            <a:r>
              <a:rPr lang="en-US" sz="4000" b="1" dirty="0" smtClean="0"/>
              <a:t>Grants</a:t>
            </a:r>
            <a:endParaRPr lang="en-US" sz="4000" b="1" dirty="0"/>
          </a:p>
        </p:txBody>
      </p:sp>
      <p:sp>
        <p:nvSpPr>
          <p:cNvPr id="3" name="Content Placeholder 2"/>
          <p:cNvSpPr>
            <a:spLocks noGrp="1"/>
          </p:cNvSpPr>
          <p:nvPr>
            <p:ph idx="4294967295"/>
          </p:nvPr>
        </p:nvSpPr>
        <p:spPr>
          <a:xfrm>
            <a:off x="1066800" y="2743200"/>
            <a:ext cx="7391400" cy="3429000"/>
          </a:xfrm>
          <a:prstGeom prst="rect">
            <a:avLst/>
          </a:prstGeom>
        </p:spPr>
        <p:txBody>
          <a:bodyPr>
            <a:normAutofit fontScale="92500" lnSpcReduction="10000"/>
          </a:bodyPr>
          <a:lstStyle/>
          <a:p>
            <a:r>
              <a:rPr lang="en-US" sz="2800" b="1" dirty="0" smtClean="0">
                <a:solidFill>
                  <a:srgbClr val="FF0000"/>
                </a:solidFill>
              </a:rPr>
              <a:t>P01</a:t>
            </a:r>
            <a:r>
              <a:rPr lang="en-US" sz="2800" dirty="0" smtClean="0"/>
              <a:t>: </a:t>
            </a:r>
            <a:r>
              <a:rPr lang="en-US" sz="2800" b="1" dirty="0" smtClean="0"/>
              <a:t>Research</a:t>
            </a:r>
            <a:r>
              <a:rPr lang="en-US" sz="2800" dirty="0" smtClean="0"/>
              <a:t> </a:t>
            </a:r>
            <a:r>
              <a:rPr lang="en-US" sz="2800" b="1" dirty="0" smtClean="0"/>
              <a:t>Program Project Grant</a:t>
            </a:r>
            <a:endParaRPr lang="en-US" sz="2800" dirty="0" smtClean="0"/>
          </a:p>
          <a:p>
            <a:endParaRPr lang="en-US" sz="1200" dirty="0"/>
          </a:p>
          <a:p>
            <a:r>
              <a:rPr lang="en-US" sz="2800" b="1" dirty="0" smtClean="0">
                <a:solidFill>
                  <a:srgbClr val="FF0000"/>
                </a:solidFill>
              </a:rPr>
              <a:t>P20</a:t>
            </a:r>
            <a:r>
              <a:rPr lang="en-US" sz="2800" dirty="0" smtClean="0"/>
              <a:t>: </a:t>
            </a:r>
            <a:r>
              <a:rPr lang="en-US" sz="2800" b="1" dirty="0" smtClean="0"/>
              <a:t>Exploratory Center Grant</a:t>
            </a:r>
            <a:endParaRPr lang="en-US" sz="2800" dirty="0" smtClean="0"/>
          </a:p>
          <a:p>
            <a:endParaRPr lang="en-US" sz="1200" dirty="0"/>
          </a:p>
          <a:p>
            <a:r>
              <a:rPr lang="en-US" sz="2800" b="1" dirty="0" smtClean="0">
                <a:solidFill>
                  <a:srgbClr val="FF0000"/>
                </a:solidFill>
              </a:rPr>
              <a:t>P30</a:t>
            </a:r>
            <a:r>
              <a:rPr lang="en-US" sz="2800" dirty="0" smtClean="0"/>
              <a:t>: </a:t>
            </a:r>
            <a:r>
              <a:rPr lang="en-US" sz="2800" b="1" dirty="0" smtClean="0"/>
              <a:t>Core Center Grant</a:t>
            </a:r>
          </a:p>
          <a:p>
            <a:endParaRPr lang="en-US" sz="1100" b="1" dirty="0"/>
          </a:p>
          <a:p>
            <a:r>
              <a:rPr lang="en-US" sz="2800" b="1" dirty="0" smtClean="0">
                <a:solidFill>
                  <a:srgbClr val="FF0000"/>
                </a:solidFill>
              </a:rPr>
              <a:t>P50</a:t>
            </a:r>
            <a:r>
              <a:rPr lang="en-US" sz="2800" b="1" dirty="0" smtClean="0"/>
              <a:t>: Specialized Center Grant</a:t>
            </a:r>
          </a:p>
          <a:p>
            <a:endParaRPr lang="en-US" sz="1000" b="1" dirty="0"/>
          </a:p>
          <a:p>
            <a:r>
              <a:rPr lang="en-US" sz="2800" b="1" dirty="0" smtClean="0">
                <a:solidFill>
                  <a:srgbClr val="FF0000"/>
                </a:solidFill>
              </a:rPr>
              <a:t>P60</a:t>
            </a:r>
            <a:r>
              <a:rPr lang="en-US" sz="2800" b="1" dirty="0" smtClean="0"/>
              <a:t>: Comprehensive Center Grant</a:t>
            </a:r>
            <a:endParaRPr lang="en-US" sz="2800" dirty="0"/>
          </a:p>
        </p:txBody>
      </p:sp>
      <p:sp>
        <p:nvSpPr>
          <p:cNvPr id="4" name="Line 4"/>
          <p:cNvSpPr>
            <a:spLocks noChangeShapeType="1"/>
          </p:cNvSpPr>
          <p:nvPr/>
        </p:nvSpPr>
        <p:spPr bwMode="auto">
          <a:xfrm>
            <a:off x="533400" y="2057400"/>
            <a:ext cx="7924800" cy="0"/>
          </a:xfrm>
          <a:prstGeom prst="line">
            <a:avLst/>
          </a:prstGeom>
          <a:noFill/>
          <a:ln w="38100">
            <a:solidFill>
              <a:srgbClr val="339966"/>
            </a:solidFill>
            <a:round/>
            <a:headEnd/>
            <a:tailEnd/>
          </a:ln>
        </p:spPr>
        <p:txBody>
          <a:bodyPr/>
          <a:lstStyle/>
          <a:p>
            <a:endParaRPr lang="en-US"/>
          </a:p>
        </p:txBody>
      </p:sp>
    </p:spTree>
    <p:extLst>
      <p:ext uri="{BB962C8B-B14F-4D97-AF65-F5344CB8AC3E}">
        <p14:creationId xmlns:p14="http://schemas.microsoft.com/office/powerpoint/2010/main" val="725991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sz="4000" dirty="0"/>
              <a:t>Parent Research Project </a:t>
            </a:r>
            <a:r>
              <a:rPr lang="en-US" sz="4000" b="1" dirty="0" smtClean="0"/>
              <a:t>Grants</a:t>
            </a:r>
            <a:endParaRPr lang="en-US" sz="4000" b="1" dirty="0"/>
          </a:p>
        </p:txBody>
      </p:sp>
      <p:sp>
        <p:nvSpPr>
          <p:cNvPr id="3" name="Content Placeholder 2"/>
          <p:cNvSpPr>
            <a:spLocks noGrp="1"/>
          </p:cNvSpPr>
          <p:nvPr>
            <p:ph idx="4294967295"/>
          </p:nvPr>
        </p:nvSpPr>
        <p:spPr>
          <a:xfrm>
            <a:off x="457200" y="3048000"/>
            <a:ext cx="8382000" cy="2819400"/>
          </a:xfrm>
          <a:prstGeom prst="rect">
            <a:avLst/>
          </a:prstGeom>
        </p:spPr>
        <p:txBody>
          <a:bodyPr>
            <a:normAutofit/>
          </a:bodyPr>
          <a:lstStyle/>
          <a:p>
            <a:r>
              <a:rPr lang="en-US" sz="2800" b="1" dirty="0" smtClean="0">
                <a:solidFill>
                  <a:srgbClr val="FF0000"/>
                </a:solidFill>
              </a:rPr>
              <a:t>R01</a:t>
            </a:r>
            <a:r>
              <a:rPr lang="en-US" sz="2800" dirty="0" smtClean="0"/>
              <a:t>: </a:t>
            </a:r>
            <a:r>
              <a:rPr lang="en-US" sz="2800" b="1" dirty="0"/>
              <a:t>Research Project Grant</a:t>
            </a:r>
            <a:endParaRPr lang="en-US" sz="2800" dirty="0" smtClean="0"/>
          </a:p>
          <a:p>
            <a:endParaRPr lang="en-US" sz="1200" dirty="0"/>
          </a:p>
          <a:p>
            <a:r>
              <a:rPr lang="en-US" sz="2800" b="1" dirty="0" smtClean="0">
                <a:solidFill>
                  <a:srgbClr val="FF0000"/>
                </a:solidFill>
              </a:rPr>
              <a:t>R03</a:t>
            </a:r>
            <a:r>
              <a:rPr lang="en-US" sz="2800" dirty="0" smtClean="0"/>
              <a:t>: </a:t>
            </a:r>
            <a:r>
              <a:rPr lang="en-US" sz="2800" b="1" dirty="0"/>
              <a:t>NIH</a:t>
            </a:r>
            <a:r>
              <a:rPr lang="en-US" sz="2800" dirty="0"/>
              <a:t> </a:t>
            </a:r>
            <a:r>
              <a:rPr lang="en-US" sz="2800" b="1" dirty="0"/>
              <a:t>Small Research Grant Program</a:t>
            </a:r>
            <a:endParaRPr lang="en-US" sz="2800" dirty="0" smtClean="0"/>
          </a:p>
          <a:p>
            <a:endParaRPr lang="en-US" sz="1200" dirty="0"/>
          </a:p>
          <a:p>
            <a:r>
              <a:rPr lang="en-US" sz="2800" b="1" dirty="0" smtClean="0">
                <a:solidFill>
                  <a:srgbClr val="FF0000"/>
                </a:solidFill>
              </a:rPr>
              <a:t>R21</a:t>
            </a:r>
            <a:r>
              <a:rPr lang="en-US" sz="2800" dirty="0" smtClean="0"/>
              <a:t>: </a:t>
            </a:r>
            <a:r>
              <a:rPr lang="en-US" sz="2800" b="1" dirty="0"/>
              <a:t>NIH</a:t>
            </a:r>
            <a:r>
              <a:rPr lang="en-US" sz="2800" dirty="0"/>
              <a:t> </a:t>
            </a:r>
            <a:r>
              <a:rPr lang="en-US" sz="2800" b="1" dirty="0"/>
              <a:t>Exploratory/Developmental Research Grant</a:t>
            </a:r>
            <a:endParaRPr lang="en-US" sz="2800" dirty="0"/>
          </a:p>
        </p:txBody>
      </p:sp>
      <p:sp>
        <p:nvSpPr>
          <p:cNvPr id="4" name="Line 4"/>
          <p:cNvSpPr>
            <a:spLocks noChangeShapeType="1"/>
          </p:cNvSpPr>
          <p:nvPr/>
        </p:nvSpPr>
        <p:spPr bwMode="auto">
          <a:xfrm>
            <a:off x="533400" y="2209800"/>
            <a:ext cx="7924800" cy="0"/>
          </a:xfrm>
          <a:prstGeom prst="line">
            <a:avLst/>
          </a:prstGeom>
          <a:noFill/>
          <a:ln w="38100">
            <a:solidFill>
              <a:srgbClr val="339966"/>
            </a:solidFill>
            <a:round/>
            <a:headEnd/>
            <a:tailEnd/>
          </a:ln>
        </p:spPr>
        <p:txBody>
          <a:bodyPr/>
          <a:lstStyle/>
          <a:p>
            <a:endParaRPr lang="en-US"/>
          </a:p>
        </p:txBody>
      </p:sp>
      <p:sp>
        <p:nvSpPr>
          <p:cNvPr id="5" name="TextBox 4"/>
          <p:cNvSpPr txBox="1"/>
          <p:nvPr/>
        </p:nvSpPr>
        <p:spPr>
          <a:xfrm>
            <a:off x="1298575" y="6260068"/>
            <a:ext cx="6473825" cy="369332"/>
          </a:xfrm>
          <a:prstGeom prst="rect">
            <a:avLst/>
          </a:prstGeom>
          <a:solidFill>
            <a:srgbClr val="FFFF00"/>
          </a:solidFill>
        </p:spPr>
        <p:txBody>
          <a:bodyPr wrap="square" rtlCol="0">
            <a:spAutoFit/>
          </a:bodyPr>
          <a:lstStyle/>
          <a:p>
            <a:pPr algn="ctr"/>
            <a:r>
              <a:rPr lang="en-US" i="1" dirty="0">
                <a:solidFill>
                  <a:srgbClr val="002060"/>
                </a:solidFill>
              </a:rPr>
              <a:t>http://grants.nih.gov/grants/guide/parent_announcements.htm</a:t>
            </a:r>
          </a:p>
        </p:txBody>
      </p:sp>
    </p:spTree>
    <p:extLst>
      <p:ext uri="{BB962C8B-B14F-4D97-AF65-F5344CB8AC3E}">
        <p14:creationId xmlns:p14="http://schemas.microsoft.com/office/powerpoint/2010/main" val="154940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0"/>
            <a:ext cx="5029200" cy="3048000"/>
          </a:xfrm>
        </p:spPr>
        <p:txBody>
          <a:bodyPr>
            <a:normAutofit/>
          </a:bodyPr>
          <a:lstStyle/>
          <a:p>
            <a:pPr algn="ctr"/>
            <a:r>
              <a:rPr lang="en-US" b="1" dirty="0" err="1" smtClean="0">
                <a:solidFill>
                  <a:srgbClr val="FF0000"/>
                </a:solidFill>
              </a:rPr>
              <a:t>Five</a:t>
            </a:r>
            <a:r>
              <a:rPr lang="en-US" dirty="0" err="1" smtClean="0"/>
              <a:t>Things</a:t>
            </a:r>
            <a:r>
              <a:rPr lang="en-US" dirty="0" smtClean="0"/>
              <a:t> to Consider in Choosing a </a:t>
            </a:r>
            <a:r>
              <a:rPr lang="en-US" dirty="0" smtClean="0">
                <a:solidFill>
                  <a:srgbClr val="00B050"/>
                </a:solidFill>
              </a:rPr>
              <a:t>RPG</a:t>
            </a:r>
            <a:r>
              <a:rPr lang="en-US" dirty="0" smtClean="0"/>
              <a:t> Mechanism</a:t>
            </a:r>
            <a:endParaRPr lang="en-US" dirty="0"/>
          </a:p>
        </p:txBody>
      </p:sp>
      <p:pic>
        <p:nvPicPr>
          <p:cNvPr id="2050" name="Picture 2" descr="http://ingramswaterandair.com/heat-pump/wp-content/uploads/2011/02/Things-to-consider-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26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Assigned_x0020_To0 xmlns="e64061a7-bc73-4e36-8b6e-74220a960d58">
      <UserInfo>
        <DisplayName>Sorensen, Roger (NIH/NIDA) [E]</DisplayName>
        <AccountId>384</AccountId>
        <AccountType/>
      </UserInfo>
    </Assigned_x0020_To0>
    <username xmlns="e64061a7-bc73-4e36-8b6e-74220a960d58">rgsorensen</username>
  </documentManagement>
</p:properties>
</file>

<file path=customXml/itemProps1.xml><?xml version="1.0" encoding="utf-8"?>
<ds:datastoreItem xmlns:ds="http://schemas.openxmlformats.org/officeDocument/2006/customXml" ds:itemID="{7B4EB7A2-81CB-4113-B2C0-CD81AC90BE0F}"/>
</file>

<file path=customXml/itemProps2.xml><?xml version="1.0" encoding="utf-8"?>
<ds:datastoreItem xmlns:ds="http://schemas.openxmlformats.org/officeDocument/2006/customXml" ds:itemID="{152E6578-A2E6-4189-B63A-F1ED34B60710}"/>
</file>

<file path=customXml/itemProps3.xml><?xml version="1.0" encoding="utf-8"?>
<ds:datastoreItem xmlns:ds="http://schemas.openxmlformats.org/officeDocument/2006/customXml" ds:itemID="{F0DFB847-E4B2-4531-83F7-DB434626A462}"/>
</file>

<file path=customXml/itemProps4.xml><?xml version="1.0" encoding="utf-8"?>
<ds:datastoreItem xmlns:ds="http://schemas.openxmlformats.org/officeDocument/2006/customXml" ds:itemID="{01149402-2D59-4DF1-A824-9EA0310DCE70}"/>
</file>

<file path=docProps/app.xml><?xml version="1.0" encoding="utf-8"?>
<Properties xmlns="http://schemas.openxmlformats.org/officeDocument/2006/extended-properties" xmlns:vt="http://schemas.openxmlformats.org/officeDocument/2006/docPropsVTypes">
  <Template>Slipstream.thmx</Template>
  <TotalTime>3313</TotalTime>
  <Words>1578</Words>
  <Application>Microsoft Office PowerPoint</Application>
  <PresentationFormat>On-screen Show (4:3)</PresentationFormat>
  <Paragraphs>432</Paragraphs>
  <Slides>40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Slipstream</vt:lpstr>
      <vt:lpstr>Clip</vt:lpstr>
      <vt:lpstr>Primetime with Program:  Research Project Grants   (RPGs)</vt:lpstr>
      <vt:lpstr>Research Project Grants – the RPG</vt:lpstr>
      <vt:lpstr>NIH RPG Award Mechanisms</vt:lpstr>
      <vt:lpstr>Parent Research Project Grants</vt:lpstr>
      <vt:lpstr>Other Parent Research Project Grants</vt:lpstr>
      <vt:lpstr>Specialty Research Project Grants</vt:lpstr>
      <vt:lpstr>Complex Research Project Grants</vt:lpstr>
      <vt:lpstr>Parent Research Project Grants</vt:lpstr>
      <vt:lpstr>FiveThings to Consider in Choosing a RPG Mechanism</vt:lpstr>
      <vt:lpstr>NIH Program Staff Your Guide to Scientific Success</vt:lpstr>
      <vt:lpstr>Program Official</vt:lpstr>
      <vt:lpstr>Are You Ready to Submit a RPG Application</vt:lpstr>
      <vt:lpstr>NIH Offers Funding Programs to Support Scientists at Every Stage of Their Career</vt:lpstr>
      <vt:lpstr>You Should Submit a RPG Application ….</vt:lpstr>
      <vt:lpstr>Purpose of a RPG</vt:lpstr>
      <vt:lpstr>PowerPoint Presentation</vt:lpstr>
      <vt:lpstr>Review Criteria</vt:lpstr>
      <vt:lpstr>PowerPoint Presentation</vt:lpstr>
      <vt:lpstr>Initial Peer Review Criteria</vt:lpstr>
      <vt:lpstr>Initial Peer Review Criteria</vt:lpstr>
      <vt:lpstr>But I’m just starting my independent research career</vt:lpstr>
      <vt:lpstr>Should I Apply for a R03 or R21?</vt:lpstr>
      <vt:lpstr>PowerPoint Presentation</vt:lpstr>
      <vt:lpstr>Grantsmanship 101: “Molecular and Functional  Anatomy of a Grant”</vt:lpstr>
      <vt:lpstr>PowerPoint Presentation</vt:lpstr>
      <vt:lpstr>Collaboration</vt:lpstr>
      <vt:lpstr>Our Little Secret</vt:lpstr>
      <vt:lpstr>All Exciting RPG Applications</vt:lpstr>
      <vt:lpstr>Preliminary Data</vt:lpstr>
      <vt:lpstr>PowerPoint Presentation</vt:lpstr>
      <vt:lpstr>PowerPoint Presentation</vt:lpstr>
      <vt:lpstr>PowerPoint Presentation</vt:lpstr>
      <vt:lpstr>Regular Research-Related</vt:lpstr>
      <vt:lpstr>Regular Research-Related</vt:lpstr>
      <vt:lpstr>Resource-Related</vt:lpstr>
      <vt:lpstr>Regular Research-Related</vt:lpstr>
      <vt:lpstr>Small Business Programs</vt:lpstr>
      <vt:lpstr>Team Science: Program Project Grant</vt:lpstr>
      <vt:lpstr>Center Grants</vt:lpstr>
      <vt:lpstr>Center Grants – cont’</vt:lpstr>
    </vt:vector>
  </TitlesOfParts>
  <Company>NIDA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Primetime with Program Officials-Understanding RPGs - NIH Regional Seminar 2014</dc:title>
  <dc:creator>rsorense</dc:creator>
  <cp:lastModifiedBy>temp</cp:lastModifiedBy>
  <cp:revision>318</cp:revision>
  <cp:lastPrinted>2012-03-05T15:59:12Z</cp:lastPrinted>
  <dcterms:created xsi:type="dcterms:W3CDTF">2009-06-22T19:14:12Z</dcterms:created>
  <dcterms:modified xsi:type="dcterms:W3CDTF">2014-05-01T13:35:53Z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0x0101004E06E598776B79408DE98D0C79F14201</vt:lpwstr>
  </property>
</Properties>
</file>