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1" r:id="rId4"/>
    <p:sldMasterId id="2147483703" r:id="rId5"/>
  </p:sldMasterIdLst>
  <p:notesMasterIdLst>
    <p:notesMasterId r:id="rId58"/>
  </p:notesMasterIdLst>
  <p:handoutMasterIdLst>
    <p:handoutMasterId r:id="rId59"/>
  </p:handoutMasterIdLst>
  <p:sldIdLst>
    <p:sldId id="362" r:id="rId6"/>
    <p:sldId id="373" r:id="rId7"/>
    <p:sldId id="379" r:id="rId8"/>
    <p:sldId id="363" r:id="rId9"/>
    <p:sldId id="297" r:id="rId10"/>
    <p:sldId id="296" r:id="rId11"/>
    <p:sldId id="374" r:id="rId12"/>
    <p:sldId id="273" r:id="rId13"/>
    <p:sldId id="274" r:id="rId14"/>
    <p:sldId id="375" r:id="rId15"/>
    <p:sldId id="337" r:id="rId16"/>
    <p:sldId id="275" r:id="rId17"/>
    <p:sldId id="276" r:id="rId18"/>
    <p:sldId id="280" r:id="rId19"/>
    <p:sldId id="278" r:id="rId20"/>
    <p:sldId id="364" r:id="rId21"/>
    <p:sldId id="284" r:id="rId22"/>
    <p:sldId id="285" r:id="rId23"/>
    <p:sldId id="286" r:id="rId24"/>
    <p:sldId id="287" r:id="rId25"/>
    <p:sldId id="292" r:id="rId26"/>
    <p:sldId id="293" r:id="rId27"/>
    <p:sldId id="294" r:id="rId28"/>
    <p:sldId id="295" r:id="rId29"/>
    <p:sldId id="366" r:id="rId30"/>
    <p:sldId id="340" r:id="rId31"/>
    <p:sldId id="376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68" r:id="rId44"/>
    <p:sldId id="327" r:id="rId45"/>
    <p:sldId id="378" r:id="rId46"/>
    <p:sldId id="370" r:id="rId47"/>
    <p:sldId id="371" r:id="rId48"/>
    <p:sldId id="332" r:id="rId49"/>
    <p:sldId id="356" r:id="rId50"/>
    <p:sldId id="357" r:id="rId51"/>
    <p:sldId id="352" r:id="rId52"/>
    <p:sldId id="334" r:id="rId53"/>
    <p:sldId id="335" r:id="rId54"/>
    <p:sldId id="354" r:id="rId55"/>
    <p:sldId id="355" r:id="rId56"/>
    <p:sldId id="369" r:id="rId57"/>
  </p:sldIdLst>
  <p:sldSz cx="9144000" cy="6858000" type="screen4x3"/>
  <p:notesSz cx="6858000" cy="9266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8644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62"/>
    </p:cViewPr>
  </p:sorterViewPr>
  <p:notesViewPr>
    <p:cSldViewPr>
      <p:cViewPr varScale="1">
        <p:scale>
          <a:sx n="82" d="100"/>
          <a:sy n="82" d="100"/>
        </p:scale>
        <p:origin x="-2064" y="-84"/>
      </p:cViewPr>
      <p:guideLst>
        <p:guide orient="horz" pos="291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7A3B5-D9DB-48E2-AE49-1FF029F04656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1318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01318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202DC-F60D-4942-B8DA-1A70F11F8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43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5F7B4-1207-4F18-8C2C-3E9DBD6AFD50}" type="datetimeFigureOut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95325"/>
            <a:ext cx="4632325" cy="3475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1463"/>
            <a:ext cx="5486400" cy="4169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1318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01318"/>
            <a:ext cx="2971800" cy="463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D3806-A51B-479B-9DFB-71085E555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6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8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6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26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88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5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 and certification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09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42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the White House Office of Science and Technology Policy (OSTP) Research Business Models Subcommittee, a federal wide progress report for research and research-related activities was developed to standardize grantee reporting on federally-funded research projects.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61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4832-9938-4B8B-99A2-CA7D3832779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3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53358"/>
            <a:ext cx="5486400" cy="416949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4832-9938-4B8B-99A2-CA7D3832779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24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2112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65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8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3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19200"/>
            <a:ext cx="207645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7695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148584" y="3962400"/>
            <a:ext cx="2889504" cy="584775"/>
            <a:chOff x="3148584" y="4261104"/>
            <a:chExt cx="2889504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4818888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3148584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7" descr="Picture of 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8582459" cy="26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8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5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9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01959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2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i="0" kern="1200" baseline="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200" b="1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9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429315"/>
            <a:ext cx="310957" cy="3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 descr="OER_Master_Logo_2blue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00800"/>
            <a:ext cx="1911246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2-13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ElectronicReceipt/files/electronic_activity_code_table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nts.nih.gov/grants/guide/notice-files/NOT-OD-12-134.html" TargetMode="External"/><Relationship Id="rId4" Type="http://schemas.openxmlformats.org/officeDocument/2006/relationships/hyperlink" Target="http://grants.nih.gov/grants/guide/pa-files/PA-14-078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-14-079.html" TargetMode="External"/><Relationship Id="rId2" Type="http://schemas.openxmlformats.org/officeDocument/2006/relationships/hyperlink" Target="http://grants.nih.gov/grants/guide/notice-files/NOT-OD-12-133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bfa/dias/policy/rppr/index.js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3-020.html" TargetMode="External"/><Relationship Id="rId2" Type="http://schemas.openxmlformats.org/officeDocument/2006/relationships/hyperlink" Target="http://www.pubmedcentral.nih.gov/utils/pac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4-092.html" TargetMode="External"/><Relationship Id="rId2" Type="http://schemas.openxmlformats.org/officeDocument/2006/relationships/hyperlink" Target="http://grants.nih.gov/grants/guide/notice-files/NOT-OD-13-061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nts.nih.gov/grants/guide/notice-files/NOT-OD-14-026.htm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grants.nih.gov/grants/guide/notice-files/NOT-OD-13-061.html" TargetMode="External"/><Relationship Id="rId3" Type="http://schemas.openxmlformats.org/officeDocument/2006/relationships/hyperlink" Target="http://grants.nih.gov/grants/rppr" TargetMode="External"/><Relationship Id="rId7" Type="http://schemas.openxmlformats.org/officeDocument/2006/relationships/hyperlink" Target="http://grants.nih.gov/grants/guide/notice-files/NOT-OD-13-035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rants.nih.gov/grants/guide/notice-files/NOT-OD-12-083.html" TargetMode="External"/><Relationship Id="rId5" Type="http://schemas.openxmlformats.org/officeDocument/2006/relationships/hyperlink" Target="http://grants.nih.gov/grants/guide/notice-files/NOT-OD-14-079.html" TargetMode="External"/><Relationship Id="rId4" Type="http://schemas.openxmlformats.org/officeDocument/2006/relationships/hyperlink" Target="http://grants.nih.gov/grants/guide/notice-files/NOT-OD-14-092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sPolicy@mail.nih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ra.nih.gov/help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-14-077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nts.nih.gov/grants/guide/notice-files/NOT-OD-12-043.html" TargetMode="External"/><Relationship Id="rId5" Type="http://schemas.openxmlformats.org/officeDocument/2006/relationships/hyperlink" Target="http://grants.nih.gov/grants/guide/pa-files/PA-12-150.html" TargetMode="External"/><Relationship Id="rId4" Type="http://schemas.openxmlformats.org/officeDocument/2006/relationships/hyperlink" Target="http://grants.nih.gov/grants/guide/pa-files/PA-12-149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56356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Post-Award Electronic Process</a:t>
            </a:r>
            <a:endParaRPr lang="en-US" sz="5400" dirty="0"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81400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Victoria Bishton</a:t>
            </a:r>
            <a:endParaRPr lang="en-US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Division of Grants Policy (DGP)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 of Policy for Extramural Research Administration (OPERA</a:t>
            </a:r>
            <a:r>
              <a:rPr lang="en-US" b="1" kern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June 2014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latin typeface="Bodoni MT" pitchFamily="18" charset="0"/>
              </a:rPr>
              <a:t>eRA</a:t>
            </a:r>
            <a:r>
              <a:rPr lang="en-US" sz="4000" dirty="0" smtClean="0">
                <a:latin typeface="Bodoni MT" pitchFamily="18" charset="0"/>
              </a:rPr>
              <a:t> Commons Initiate Request </a:t>
            </a:r>
            <a:endParaRPr lang="en-US" sz="4000" dirty="0">
              <a:latin typeface="Bodoni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8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533399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: Applicant View</a:t>
            </a:r>
            <a:endParaRPr lang="en-US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pic>
        <p:nvPicPr>
          <p:cNvPr id="3074" name="Picture 2" descr="Supplement request scre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7010400" cy="54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020234"/>
            <a:ext cx="38862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Clicking “Yes” makes Diversity/Reentry fields available.</a:t>
            </a:r>
            <a:endParaRPr lang="en-US" dirty="0">
              <a:latin typeface="Franklin Gothic Book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3429000" y="4495800"/>
            <a:ext cx="13716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9" idx="1"/>
          </p:cNvCxnSpPr>
          <p:nvPr/>
        </p:nvCxnSpPr>
        <p:spPr bwMode="auto">
          <a:xfrm rot="10800000" flipV="1">
            <a:off x="3810000" y="6114366"/>
            <a:ext cx="914400" cy="3626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724400" y="5791200"/>
            <a:ext cx="38862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Accepts any FOA-specific or IC-requested uploads as PDF files</a:t>
            </a:r>
            <a:endParaRPr lang="en-US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itiate Application Supplement scre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616016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4648200"/>
            <a:ext cx="3810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Corresponds to data elements in existing FOAs.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581400"/>
            <a:ext cx="381000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Commons Username required both to allow pre-population AND to collect for future reporting.</a:t>
            </a:r>
            <a:endParaRPr lang="en-US" dirty="0">
              <a:latin typeface="Franklin Gothic Book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3276600" y="4114800"/>
            <a:ext cx="16002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1981200" y="4953000"/>
            <a:ext cx="28956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563563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: Applicant View</a:t>
            </a:r>
            <a:endParaRPr lang="en-US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brecipient budget attachment scre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396014"/>
            <a:ext cx="8229600" cy="414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>
            <a:off x="3276600" y="5486400"/>
            <a:ext cx="2514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91200" y="5105400"/>
            <a:ext cx="27432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“Go” opens budget pages for selected year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1600200"/>
            <a:ext cx="434340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No form available for </a:t>
            </a:r>
            <a:r>
              <a:rPr lang="en-US" dirty="0" err="1" smtClean="0">
                <a:latin typeface="Franklin Gothic Book" pitchFamily="34" charset="0"/>
              </a:rPr>
              <a:t>subawards</a:t>
            </a:r>
            <a:r>
              <a:rPr lang="en-US" dirty="0" smtClean="0">
                <a:latin typeface="Franklin Gothic Book" pitchFamily="34" charset="0"/>
              </a:rPr>
              <a:t>. Subrecipients attach PDF file in any appropriate format.</a:t>
            </a:r>
            <a:endParaRPr lang="en-US" dirty="0">
              <a:latin typeface="Franklin Gothic Book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286000" y="2058988"/>
            <a:ext cx="1981200" cy="2270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: Applicant View</a:t>
            </a:r>
            <a:endParaRPr lang="en-US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quipment budget scre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02472" cy="50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038600"/>
            <a:ext cx="4191000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List each equipment item and funds requested separately, and click Add.  Screen updates with requested funds and clears fields for next entry.</a:t>
            </a:r>
            <a:endParaRPr lang="en-US" dirty="0">
              <a:latin typeface="Franklin Gothic Boo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962400" y="4038600"/>
            <a:ext cx="7620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410200" y="1600200"/>
            <a:ext cx="3505200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Tabs for navigating budget </a:t>
            </a:r>
            <a:r>
              <a:rPr lang="en-US" dirty="0" smtClean="0"/>
              <a:t>forms.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 bwMode="auto">
          <a:xfrm flipH="1" flipV="1">
            <a:off x="1600200" y="2743200"/>
            <a:ext cx="1066800" cy="337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67000" y="2895600"/>
            <a:ext cx="6324600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All Budget Pages include running total requested at top.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: Applicant View</a:t>
            </a:r>
            <a:endParaRPr lang="en-US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onnel budget scre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3273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: Applicant View</a:t>
            </a:r>
            <a:endParaRPr lang="en-US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Personnel budget screen continu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3" y="762000"/>
            <a:ext cx="730665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rot="10800000" flipV="1">
            <a:off x="1447800" y="1082932"/>
            <a:ext cx="1600200" cy="5773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066143" y="765908"/>
            <a:ext cx="5631543" cy="369332"/>
          </a:xfrm>
          <a:prstGeom prst="rect">
            <a:avLst/>
          </a:prstGeom>
          <a:solidFill>
            <a:srgbClr val="FFFF00"/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Step 3: See running total increase each time.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981200" y="2362200"/>
            <a:ext cx="1066800" cy="228600"/>
          </a:xfrm>
          <a:prstGeom prst="straightConnector1">
            <a:avLst/>
          </a:prstGeom>
          <a:solidFill>
            <a:srgbClr val="00359E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836056" y="2362200"/>
            <a:ext cx="1211944" cy="2310380"/>
          </a:xfrm>
          <a:prstGeom prst="straightConnector1">
            <a:avLst/>
          </a:prstGeom>
          <a:solidFill>
            <a:srgbClr val="00359E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66143" y="2079171"/>
            <a:ext cx="5544457" cy="369332"/>
          </a:xfrm>
          <a:prstGeom prst="rect">
            <a:avLst/>
          </a:prstGeom>
          <a:solidFill>
            <a:srgbClr val="FFFF00"/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Step 1: Add Sr./Key Person or Other Personnel Role.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7125494" y="3872083"/>
            <a:ext cx="1142206" cy="794"/>
          </a:xfrm>
          <a:prstGeom prst="straightConnector1">
            <a:avLst/>
          </a:prstGeom>
          <a:solidFill>
            <a:srgbClr val="00359E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696200" y="4443583"/>
            <a:ext cx="0" cy="457994"/>
          </a:xfrm>
          <a:prstGeom prst="straightConnector1">
            <a:avLst/>
          </a:prstGeom>
          <a:solidFill>
            <a:srgbClr val="00359E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7900" y="4076429"/>
            <a:ext cx="5524500" cy="369332"/>
          </a:xfrm>
          <a:prstGeom prst="rect">
            <a:avLst/>
          </a:prstGeom>
          <a:solidFill>
            <a:srgbClr val="FFFF00"/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Step 2: Click Add to see each item and allow next entry.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352801" y="6128951"/>
            <a:ext cx="1295398" cy="163384"/>
          </a:xfrm>
          <a:prstGeom prst="straightConnector1">
            <a:avLst/>
          </a:prstGeom>
          <a:solidFill>
            <a:srgbClr val="00359E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48200" y="5934671"/>
            <a:ext cx="4343400" cy="369332"/>
          </a:xfrm>
          <a:prstGeom prst="rect">
            <a:avLst/>
          </a:prstGeom>
          <a:solidFill>
            <a:srgbClr val="FFFF00"/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Step 4: Click on next budget line item.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533399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: Applicant View</a:t>
            </a:r>
            <a:endParaRPr lang="en-US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&amp;A costs budget scre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329" y="1066800"/>
            <a:ext cx="815734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276600"/>
            <a:ext cx="2057400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Indirect Costs auto-calculated from base and rate provided.</a:t>
            </a:r>
            <a:endParaRPr lang="en-US" dirty="0">
              <a:latin typeface="Franklin Gothic Boo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5257800" y="3405656"/>
            <a:ext cx="1600200" cy="2519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: Applicant View</a:t>
            </a:r>
            <a:endParaRPr lang="en-US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563563"/>
          </a:xfrm>
        </p:spPr>
        <p:txBody>
          <a:bodyPr/>
          <a:lstStyle/>
          <a:p>
            <a:r>
              <a:rPr 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: Applicant View</a:t>
            </a:r>
          </a:p>
        </p:txBody>
      </p:sp>
      <p:pic>
        <p:nvPicPr>
          <p:cNvPr id="9218" name="Picture 2" descr="Cumulative budget scre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266923"/>
            <a:ext cx="8229600" cy="44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5943600"/>
            <a:ext cx="2057400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Options Menu</a:t>
            </a:r>
            <a:endParaRPr lang="en-US" dirty="0">
              <a:latin typeface="Franklin Gothic Book" pitchFamily="34" charset="0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 bwMode="auto">
          <a:xfrm rot="10800000">
            <a:off x="5791200" y="6096000"/>
            <a:ext cx="1066800" cy="322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800600" y="4114800"/>
            <a:ext cx="2057400" cy="14773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Total budget request appears on main screen as entered in budget tabs.</a:t>
            </a:r>
            <a:endParaRPr lang="en-US" dirty="0">
              <a:latin typeface="Franklin Gothic Book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3810000" y="5105400"/>
            <a:ext cx="9906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962400" y="2286000"/>
            <a:ext cx="4724400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Complete each budget period, return to this main menu, and add any additional budget periods (up to the current project period end date)</a:t>
            </a:r>
            <a:endParaRPr lang="en-US" dirty="0">
              <a:latin typeface="Franklin Gothic Book" pitchFamily="34" charset="0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 bwMode="auto">
          <a:xfrm rot="10800000" flipV="1">
            <a:off x="2895600" y="2886164"/>
            <a:ext cx="1066800" cy="9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63563"/>
          </a:xfrm>
        </p:spPr>
        <p:txBody>
          <a:bodyPr/>
          <a:lstStyle/>
          <a:p>
            <a:pPr algn="ctr"/>
            <a:r>
              <a:rPr lang="en-US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Completing the eRA Commons Request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Return to “Home” tab to view summary of all budget and administrative data.</a:t>
            </a:r>
          </a:p>
          <a:p>
            <a:pPr lvl="1"/>
            <a:r>
              <a:rPr lang="en-US" b="1" dirty="0" smtClean="0"/>
              <a:t>“</a:t>
            </a:r>
            <a:r>
              <a:rPr lang="en-US" sz="2400" b="1" dirty="0" smtClean="0"/>
              <a:t>Save” stores request information in Commons</a:t>
            </a:r>
          </a:p>
          <a:p>
            <a:pPr lvl="1"/>
            <a:r>
              <a:rPr lang="en-US" sz="2400" b="1" dirty="0" smtClean="0"/>
              <a:t>“View” displays a printable PDF of the draft request</a:t>
            </a:r>
          </a:p>
          <a:p>
            <a:pPr lvl="1"/>
            <a:r>
              <a:rPr lang="en-US" sz="2400" b="1" dirty="0" smtClean="0"/>
              <a:t>“Check for Errors” identifies errors and warnings that need to be addressed</a:t>
            </a:r>
          </a:p>
          <a:p>
            <a:pPr lvl="1"/>
            <a:r>
              <a:rPr lang="en-US" sz="2400" b="1" dirty="0" smtClean="0"/>
              <a:t>PD/PI may “Route to SO” for review and submission</a:t>
            </a:r>
          </a:p>
          <a:p>
            <a:pPr lvl="1"/>
            <a:r>
              <a:rPr lang="en-US" sz="2400" b="1" dirty="0" smtClean="0"/>
              <a:t>SO may “Route to PD/PI” with comments</a:t>
            </a:r>
          </a:p>
          <a:p>
            <a:pPr lvl="1"/>
            <a:r>
              <a:rPr lang="en-US" sz="2400" b="1" dirty="0" smtClean="0"/>
              <a:t>“Cancel” clears the screen without saving data</a:t>
            </a:r>
          </a:p>
          <a:p>
            <a:pPr lvl="1"/>
            <a:r>
              <a:rPr lang="en-US" sz="2400" b="1" dirty="0" smtClean="0"/>
              <a:t>“Delete” removes draft request from Commons</a:t>
            </a:r>
          </a:p>
          <a:p>
            <a:pPr lvl="1"/>
            <a:r>
              <a:rPr lang="en-US" sz="2400" b="1" dirty="0" smtClean="0"/>
              <a:t>“Submit” routes official submission to NIH (SO only)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" pitchFamily="18" charset="0"/>
              </a:rPr>
              <a:t>Today’s Topics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Administrative Supplements</a:t>
            </a:r>
          </a:p>
          <a:p>
            <a:r>
              <a:rPr lang="en-US" dirty="0" smtClean="0"/>
              <a:t>Change of Grantee Institution</a:t>
            </a:r>
          </a:p>
          <a:p>
            <a:r>
              <a:rPr lang="en-US" dirty="0" smtClean="0"/>
              <a:t>Change in Grantee Status (Successor-in-Interest)</a:t>
            </a:r>
          </a:p>
          <a:p>
            <a:r>
              <a:rPr lang="en-US" dirty="0" smtClean="0"/>
              <a:t>Relinquishing Statements</a:t>
            </a:r>
          </a:p>
          <a:p>
            <a:r>
              <a:rPr lang="en-US" dirty="0" smtClean="0"/>
              <a:t>RPPR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26" y="152400"/>
            <a:ext cx="8001000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: Applicant View</a:t>
            </a:r>
            <a:endParaRPr lang="en-US" sz="4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53000"/>
          </a:xfrm>
        </p:spPr>
        <p:txBody>
          <a:bodyPr/>
          <a:lstStyle/>
          <a:p>
            <a:r>
              <a:rPr lang="en-US" sz="2800" dirty="0" smtClean="0"/>
              <a:t>Once submitted, status viewable in Commons by SO, PD/PI, and delegate</a:t>
            </a:r>
          </a:p>
          <a:p>
            <a:r>
              <a:rPr lang="en-US" sz="2800" dirty="0" smtClean="0"/>
              <a:t>Awarded type 3s visible but those awarded as part of a Type 5 will not be visible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5364" name="Picture 4" descr="Administrative supplements status 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1"/>
            <a:ext cx="813985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20000" cy="792163"/>
          </a:xfrm>
        </p:spPr>
        <p:txBody>
          <a:bodyPr>
            <a:noAutofit/>
          </a:bodyPr>
          <a:lstStyle/>
          <a:p>
            <a:pPr algn="ctr"/>
            <a:r>
              <a:rPr lang="en-US" sz="4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Grants.gov Supplement Request: Applicant View</a:t>
            </a:r>
            <a:endParaRPr lang="en-US" sz="4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Finding opportunities</a:t>
            </a:r>
          </a:p>
          <a:p>
            <a:pPr lvl="1"/>
            <a:r>
              <a:rPr lang="en-US" sz="2400" b="1" dirty="0" smtClean="0"/>
              <a:t>Review NIH Guide (or Grants.gov) for FOAs describing supplement opportunities</a:t>
            </a:r>
          </a:p>
          <a:p>
            <a:pPr lvl="1"/>
            <a:r>
              <a:rPr lang="en-US" sz="2400" b="1" dirty="0" smtClean="0"/>
              <a:t>If none exist, request funds through the supplement parent FOA.</a:t>
            </a:r>
          </a:p>
          <a:p>
            <a:r>
              <a:rPr lang="en-US" sz="2800" b="1" dirty="0" smtClean="0"/>
              <a:t>Review FOA for any special application criteria or instructions</a:t>
            </a:r>
          </a:p>
          <a:p>
            <a:endParaRPr lang="en-US" sz="2800" dirty="0"/>
          </a:p>
        </p:txBody>
      </p:sp>
      <p:pic>
        <p:nvPicPr>
          <p:cNvPr id="2050" name="Picture 2" descr="Picture of NIH Guide notice face p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390650"/>
            <a:ext cx="3276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543800" cy="563563"/>
          </a:xfrm>
        </p:spPr>
        <p:txBody>
          <a:bodyPr/>
          <a:lstStyle/>
          <a:p>
            <a:pPr algn="ctr"/>
            <a:r>
              <a:rPr lang="en-US" sz="4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Forms-Based Submission through Grants.gov</a:t>
            </a:r>
            <a:endParaRPr lang="en-US" sz="4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Requests will be submitted through Grants.gov and will be viewable in eRA Commons (usual process)</a:t>
            </a:r>
          </a:p>
          <a:p>
            <a:r>
              <a:rPr lang="en-US" sz="2800" b="1" dirty="0" smtClean="0"/>
              <a:t>Application will route directly </a:t>
            </a:r>
            <a:r>
              <a:rPr lang="en-US" sz="2800" b="1" dirty="0"/>
              <a:t>to the awarding IC </a:t>
            </a:r>
            <a:r>
              <a:rPr lang="en-US" sz="2800" b="1" dirty="0" smtClean="0"/>
              <a:t>that </a:t>
            </a:r>
            <a:r>
              <a:rPr lang="en-US" sz="2800" b="1" dirty="0"/>
              <a:t>will consider the </a:t>
            </a:r>
            <a:r>
              <a:rPr lang="en-US" sz="2800" b="1" dirty="0" smtClean="0"/>
              <a:t>request</a:t>
            </a:r>
          </a:p>
          <a:p>
            <a:r>
              <a:rPr lang="en-US" sz="2800" b="1" dirty="0" smtClean="0"/>
              <a:t>Packages include all SF424 (R&amp;R) forms grantees potentially need:</a:t>
            </a:r>
          </a:p>
          <a:p>
            <a:pPr lvl="1"/>
            <a:r>
              <a:rPr lang="en-US" sz="2400" b="1" dirty="0" smtClean="0"/>
              <a:t>Utilize minimal validations since it would apply to so many activity codes</a:t>
            </a:r>
          </a:p>
          <a:p>
            <a:pPr lvl="1"/>
            <a:r>
              <a:rPr lang="en-US" sz="2400" b="1" dirty="0" smtClean="0"/>
              <a:t>Budget will be based on new request, not based on original budget, and will always be non-modular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Grants.gov Supplement Request: Applicant View</a:t>
            </a:r>
            <a:endParaRPr lang="en-US" sz="4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r>
              <a:rPr lang="en-US" sz="2800" b="1" dirty="0" smtClean="0"/>
              <a:t>Click on</a:t>
            </a:r>
          </a:p>
          <a:p>
            <a:r>
              <a:rPr lang="en-US" sz="2800" b="1" dirty="0" smtClean="0"/>
              <a:t>Download application package based on the parent award’s Activity Code.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Download application package based on the parent award's activity code 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7743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24000"/>
            <a:ext cx="459921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96200" cy="639763"/>
          </a:xfrm>
        </p:spPr>
        <p:txBody>
          <a:bodyPr>
            <a:noAutofit/>
          </a:bodyPr>
          <a:lstStyle/>
          <a:p>
            <a:r>
              <a:rPr lang="en-US" sz="4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Grants.gov Supplement Request: Applicant View</a:t>
            </a:r>
            <a:endParaRPr lang="en-US" sz="4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971800" cy="4876800"/>
          </a:xfrm>
        </p:spPr>
        <p:txBody>
          <a:bodyPr/>
          <a:lstStyle/>
          <a:p>
            <a:r>
              <a:rPr lang="en-US" sz="2800" b="1" dirty="0" smtClean="0"/>
              <a:t>Complete following FOA and Application Guide instructions.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22" descr="Grant application package download 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16002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563563"/>
          </a:xfrm>
        </p:spPr>
        <p:txBody>
          <a:bodyPr/>
          <a:lstStyle/>
          <a:p>
            <a:pPr algn="ctr"/>
            <a:r>
              <a:rPr lang="en-US" sz="4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 Post-Award Electronic Process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429000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Grant and Organizational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Changes</a:t>
            </a:r>
            <a:endParaRPr lang="en-US" sz="36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 – Commons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342900" lvl="1" indent="-342900">
              <a:lnSpc>
                <a:spcPct val="110000"/>
              </a:lnSpc>
              <a:buFontTx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Relinquishing Statement PHS 3734 </a:t>
            </a:r>
          </a:p>
          <a:p>
            <a:pPr marL="342900" lvl="1" indent="-342900">
              <a:lnSpc>
                <a:spcPct val="110000"/>
              </a:lnSpc>
              <a:buFontTx/>
              <a:buChar char="•"/>
            </a:pPr>
            <a:endParaRPr lang="en-US" sz="3200" b="1" dirty="0" smtClean="0">
              <a:solidFill>
                <a:schemeClr val="tx1"/>
              </a:solidFill>
              <a:hlinkClick r:id="rId3"/>
            </a:endParaRPr>
          </a:p>
          <a:p>
            <a:pPr marL="342900" lvl="1" indent="-342900">
              <a:lnSpc>
                <a:spcPct val="110000"/>
              </a:lnSpc>
            </a:pPr>
            <a:r>
              <a:rPr lang="en-US" sz="3200" b="1" dirty="0" smtClean="0">
                <a:hlinkClick r:id="rId3"/>
              </a:rPr>
              <a:t>NOT-OD-12-132</a:t>
            </a:r>
            <a:endParaRPr lang="en-US" sz="3200" b="1" dirty="0" smtClean="0"/>
          </a:p>
          <a:p>
            <a:pPr lvl="1"/>
            <a:r>
              <a:rPr lang="en-US" sz="3200" dirty="0" smtClean="0"/>
              <a:t>Grantees are encouraged to contact NIH IC staff before submitting </a:t>
            </a:r>
          </a:p>
          <a:p>
            <a:r>
              <a:rPr lang="en-US" b="1" dirty="0" smtClean="0"/>
              <a:t>Processed in </a:t>
            </a:r>
            <a:r>
              <a:rPr lang="en-US" b="1" dirty="0" err="1" smtClean="0"/>
              <a:t>eRA</a:t>
            </a:r>
            <a:r>
              <a:rPr lang="en-US" b="1" dirty="0" smtClean="0"/>
              <a:t> Commons</a:t>
            </a:r>
          </a:p>
          <a:p>
            <a:pPr lvl="1"/>
            <a:r>
              <a:rPr lang="en-US" sz="3200" b="1" dirty="0" smtClean="0"/>
              <a:t>To relinquish any awarded grant</a:t>
            </a:r>
            <a:endParaRPr lang="en-US" sz="32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26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 –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486400"/>
          </a:xfrm>
        </p:spPr>
        <p:txBody>
          <a:bodyPr/>
          <a:lstStyle/>
          <a:p>
            <a:pPr>
              <a:buNone/>
            </a:pPr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Original institution</a:t>
            </a:r>
          </a:p>
          <a:p>
            <a:pPr lvl="1"/>
            <a:r>
              <a:rPr lang="en-US" sz="2000" b="1" dirty="0" smtClean="0">
                <a:latin typeface="+mj-lt"/>
              </a:rPr>
              <a:t>Submits relinquishing statement</a:t>
            </a:r>
          </a:p>
          <a:p>
            <a:pPr lvl="1"/>
            <a:r>
              <a:rPr lang="en-US" sz="2000" b="1" dirty="0" smtClean="0">
                <a:latin typeface="+mj-lt"/>
              </a:rPr>
              <a:t>Can select new grantee organization or enter contact information if organization is not Commons Registered</a:t>
            </a:r>
          </a:p>
          <a:p>
            <a:pPr lvl="1"/>
            <a:r>
              <a:rPr lang="en-US" sz="2000" b="1" dirty="0" smtClean="0">
                <a:latin typeface="+mj-lt"/>
              </a:rPr>
              <a:t>IC can return for correction or accept for consideration</a:t>
            </a:r>
            <a:br>
              <a:rPr lang="en-US" sz="2000" b="1" dirty="0" smtClean="0">
                <a:latin typeface="+mj-lt"/>
              </a:rPr>
            </a:br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New institution</a:t>
            </a:r>
          </a:p>
          <a:p>
            <a:pPr lvl="1"/>
            <a:r>
              <a:rPr lang="en-US" sz="2000" b="1" dirty="0" smtClean="0">
                <a:latin typeface="+mj-lt"/>
              </a:rPr>
              <a:t>Receives </a:t>
            </a:r>
            <a:r>
              <a:rPr lang="en-US" sz="2000" b="1" dirty="0" err="1" smtClean="0">
                <a:latin typeface="+mj-lt"/>
              </a:rPr>
              <a:t>eNotification</a:t>
            </a:r>
            <a:r>
              <a:rPr lang="en-US" sz="2000" b="1" dirty="0" smtClean="0">
                <a:latin typeface="+mj-lt"/>
              </a:rPr>
              <a:t> from </a:t>
            </a:r>
            <a:r>
              <a:rPr lang="en-US" sz="2000" b="1" dirty="0" err="1" smtClean="0">
                <a:latin typeface="+mj-lt"/>
              </a:rPr>
              <a:t>eRA</a:t>
            </a:r>
            <a:r>
              <a:rPr lang="en-US" sz="2000" b="1" dirty="0" smtClean="0">
                <a:latin typeface="+mj-lt"/>
              </a:rPr>
              <a:t> Commons</a:t>
            </a:r>
          </a:p>
          <a:p>
            <a:pPr lvl="1"/>
            <a:r>
              <a:rPr lang="en-US" sz="2000" b="1" dirty="0" smtClean="0">
                <a:latin typeface="+mj-lt"/>
              </a:rPr>
              <a:t>Can view in </a:t>
            </a:r>
            <a:r>
              <a:rPr lang="en-US" sz="2000" b="1" dirty="0" err="1" smtClean="0">
                <a:latin typeface="+mj-lt"/>
              </a:rPr>
              <a:t>eRA</a:t>
            </a:r>
            <a:r>
              <a:rPr lang="en-US" sz="2000" b="1" dirty="0" smtClean="0">
                <a:latin typeface="+mj-lt"/>
              </a:rPr>
              <a:t> Commons</a:t>
            </a:r>
            <a:br>
              <a:rPr lang="en-US" sz="2000" b="1" dirty="0" smtClean="0">
                <a:latin typeface="+mj-lt"/>
              </a:rPr>
            </a:br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IC </a:t>
            </a:r>
          </a:p>
          <a:p>
            <a:pPr lvl="1"/>
            <a:r>
              <a:rPr lang="en-US" sz="2000" b="1" dirty="0" smtClean="0">
                <a:latin typeface="+mj-lt"/>
              </a:rPr>
              <a:t>Reviews and accepts or returns for 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pic>
        <p:nvPicPr>
          <p:cNvPr id="5" name="Content Placeholder 4" descr="Commons Status Screen Displaying Change of Institution Link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382000" cy="4876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28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29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6" name="Picture 5" descr="Status - Change of Institution Seach Scre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229600" cy="480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6324600" y="2743200"/>
            <a:ext cx="2667000" cy="1295400"/>
          </a:xfrm>
          <a:prstGeom prst="wedgeRoundRectCallout">
            <a:avLst>
              <a:gd name="adj1" fmla="val -64225"/>
              <a:gd name="adj2" fmla="val -1801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anklin Gothic Book" pitchFamily="34" charset="0"/>
              </a:rPr>
              <a:t>Enter search criteria for the grant you wish to relinquish. </a:t>
            </a:r>
            <a:endParaRPr lang="en-US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" pitchFamily="18" charset="0"/>
              </a:rPr>
              <a:t>Today’s Topics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Administrative Supplements - pilot</a:t>
            </a:r>
          </a:p>
          <a:p>
            <a:r>
              <a:rPr lang="en-US" i="1" dirty="0" smtClean="0"/>
              <a:t>Change of Grantee Institution - pilot</a:t>
            </a:r>
          </a:p>
          <a:p>
            <a:r>
              <a:rPr lang="en-US" i="1" dirty="0" smtClean="0"/>
              <a:t>Change in Grantee Status (Successor-in-Interest) – pilot </a:t>
            </a:r>
          </a:p>
          <a:p>
            <a:r>
              <a:rPr lang="en-US" i="1" dirty="0" smtClean="0"/>
              <a:t>Relinquishing Statements – pilot </a:t>
            </a:r>
          </a:p>
          <a:p>
            <a:r>
              <a:rPr lang="en-US" dirty="0" smtClean="0"/>
              <a:t>RPPR – </a:t>
            </a:r>
            <a:r>
              <a:rPr lang="en-US" i="1" dirty="0" smtClean="0"/>
              <a:t>pilot AND </a:t>
            </a:r>
            <a:r>
              <a:rPr lang="en-US" dirty="0" smtClean="0"/>
              <a:t>Requirement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</p:spPr>
        <p:txBody>
          <a:bodyPr/>
          <a:lstStyle/>
          <a:p>
            <a:fld id="{4B299E65-BC98-483A-8DDE-40B0893A437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30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6" name="Picture 5" descr="Status Result - Change of Institution Scre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153400" cy="2057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Manage Relinquishing Statement Scre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38" y="4419600"/>
            <a:ext cx="79248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5334000" y="3505200"/>
            <a:ext cx="1752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3352800" y="5791200"/>
            <a:ext cx="4267200" cy="914400"/>
          </a:xfrm>
          <a:prstGeom prst="wedgeRoundRectCallout">
            <a:avLst>
              <a:gd name="adj1" fmla="val -85988"/>
              <a:gd name="adj2" fmla="val -395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anklin Gothic Book" pitchFamily="34" charset="0"/>
              </a:rPr>
              <a:t>If a Relinquishing Statement already exists it will be displayed. Otherwise, you can Start a new RS. </a:t>
            </a:r>
            <a:endParaRPr lang="en-US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31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7" name="Picture 6" descr="Relinquishing Statement Scre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620000" cy="525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6248400" y="2667000"/>
            <a:ext cx="2819400" cy="1828800"/>
          </a:xfrm>
          <a:prstGeom prst="wedgeRoundRectCallout">
            <a:avLst>
              <a:gd name="adj1" fmla="val -58651"/>
              <a:gd name="adj2" fmla="val -2504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anklin Gothic Book" pitchFamily="34" charset="0"/>
              </a:rPr>
              <a:t>Use the Search feature to identify the new institution and populate the institution information  </a:t>
            </a:r>
            <a:endParaRPr lang="en-US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32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5" name="Picture 4" descr="New Institution _ Search Scre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382000" cy="464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3200400" y="2667000"/>
            <a:ext cx="5105400" cy="990600"/>
          </a:xfrm>
          <a:prstGeom prst="wedgeRoundRectCallout">
            <a:avLst>
              <a:gd name="adj1" fmla="val -58771"/>
              <a:gd name="adj2" fmla="val 328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anklin Gothic Book" pitchFamily="34" charset="0"/>
              </a:rPr>
              <a:t>Search can be done using the Institution Name, IPF Number (NIH’s Institution Profile number)  or DUNS Number. </a:t>
            </a:r>
            <a:endParaRPr lang="en-US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667000" y="3733800"/>
            <a:ext cx="6172200" cy="990600"/>
          </a:xfrm>
          <a:prstGeom prst="wedgeRoundRectCallout">
            <a:avLst>
              <a:gd name="adj1" fmla="val -42954"/>
              <a:gd name="adj2" fmla="val 8381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anklin Gothic Book" pitchFamily="34" charset="0"/>
              </a:rPr>
              <a:t>Clicking on the new institution’s IPF Code populates the institution info in the RS and ensures the new institution will receive notifications and be able to view the RS.</a:t>
            </a:r>
            <a:endParaRPr lang="en-US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33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7" name="Picture 6" descr="New Institution - Search Scre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382000" cy="403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143000" y="5105400"/>
            <a:ext cx="5715000" cy="1219200"/>
          </a:xfrm>
          <a:prstGeom prst="wedgeRoundRectCallout">
            <a:avLst>
              <a:gd name="adj1" fmla="val -20234"/>
              <a:gd name="adj2" fmla="val -7813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anklin Gothic Book" pitchFamily="34" charset="0"/>
              </a:rPr>
              <a:t>If you can’t identify the new institution through the search feature, simply enter the Institution Name. The new institution , once registered in Commons, can work with the Help Desk to gain access to the RS.</a:t>
            </a:r>
          </a:p>
        </p:txBody>
      </p:sp>
    </p:spTree>
    <p:extLst>
      <p:ext uri="{BB962C8B-B14F-4D97-AF65-F5344CB8AC3E}">
        <p14:creationId xmlns:p14="http://schemas.microsoft.com/office/powerpoint/2010/main" val="7813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34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7" name="Picture 6" descr="Relinquishing Statement Scre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620000" cy="510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5791200" y="3200400"/>
            <a:ext cx="2971800" cy="2438400"/>
          </a:xfrm>
          <a:prstGeom prst="wedgeRoundRectCallout">
            <a:avLst>
              <a:gd name="adj1" fmla="val -79080"/>
              <a:gd name="adj2" fmla="val 6483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anklin Gothic Book" pitchFamily="34" charset="0"/>
              </a:rPr>
              <a:t>The RS can be routed to the PI to identify the new institution.</a:t>
            </a:r>
          </a:p>
          <a:p>
            <a:pPr algn="ctr"/>
            <a:endParaRPr lang="en-US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Franklin Gothic Book" pitchFamily="34" charset="0"/>
              </a:rPr>
              <a:t>Once all information is complete, the SO can Submit the RS to the NIH for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42870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10400" cy="563563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Relinquishing Statement PHS 3734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35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6" name="Picture 5" descr="Relinquishing Statement PD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5943600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1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Change of Grantee (Type 7) – Grants.gov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4864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Also referred to as change of institution or transfer application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2800" b="1" dirty="0" smtClean="0"/>
              <a:t>Limited to:</a:t>
            </a:r>
          </a:p>
          <a:p>
            <a:pPr lvl="1"/>
            <a:r>
              <a:rPr lang="en-US" sz="2400" b="1" dirty="0" smtClean="0"/>
              <a:t>Post-award Change of Grantee Institution</a:t>
            </a:r>
          </a:p>
          <a:p>
            <a:pPr lvl="1"/>
            <a:r>
              <a:rPr lang="en-US" sz="2400" b="1" dirty="0" smtClean="0"/>
              <a:t>Available for post-award requests for </a:t>
            </a:r>
            <a:r>
              <a:rPr lang="en-US" sz="2400" b="1" dirty="0" smtClean="0">
                <a:hlinkClick r:id="rId3"/>
              </a:rPr>
              <a:t>single-project activity codes</a:t>
            </a:r>
            <a:r>
              <a:rPr lang="en-US" sz="2400" b="1" dirty="0" smtClean="0"/>
              <a:t> for which competing applications are submitted through Grants.gov. See </a:t>
            </a:r>
            <a:r>
              <a:rPr lang="en-US" sz="2400" b="1" dirty="0" smtClean="0">
                <a:hlinkClick r:id="rId4"/>
              </a:rPr>
              <a:t>Section IV</a:t>
            </a:r>
            <a:r>
              <a:rPr lang="en-US" sz="2400" b="1" dirty="0" smtClean="0"/>
              <a:t> of </a:t>
            </a:r>
            <a:r>
              <a:rPr lang="en-US" sz="2400" b="1" dirty="0" smtClean="0">
                <a:hlinkClick r:id="rId4"/>
              </a:rPr>
              <a:t>PAR-14-078 for details.</a:t>
            </a:r>
            <a:endParaRPr lang="en-US" sz="2400" b="1" dirty="0" smtClean="0"/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hlinkClick r:id="rId5"/>
              </a:rPr>
              <a:t>NOT-OD-12-134 </a:t>
            </a:r>
            <a:r>
              <a:rPr lang="en-US" sz="2400" b="1" dirty="0" smtClean="0"/>
              <a:t>for additional information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36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Change of Grantee (Type 7) Process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New institution</a:t>
            </a:r>
          </a:p>
          <a:p>
            <a:pPr lvl="1"/>
            <a:r>
              <a:rPr lang="en-US" sz="2400" b="1" dirty="0" smtClean="0"/>
              <a:t>Uses Parent FOA application package </a:t>
            </a:r>
          </a:p>
          <a:p>
            <a:pPr lvl="1"/>
            <a:r>
              <a:rPr lang="en-US" sz="2400" b="1" dirty="0" smtClean="0"/>
              <a:t>Submits application through Grants.gov</a:t>
            </a:r>
          </a:p>
          <a:p>
            <a:pPr lvl="1"/>
            <a:r>
              <a:rPr lang="en-US" sz="2400" b="1" dirty="0" smtClean="0"/>
              <a:t>After 2-day viewing window, eNotification sent and application is routed directly to IC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sz="2800" b="1" dirty="0" smtClean="0"/>
              <a:t>IC reviews application</a:t>
            </a:r>
          </a:p>
          <a:p>
            <a:pPr lvl="1"/>
            <a:r>
              <a:rPr lang="en-US" sz="2400" b="1" dirty="0" smtClean="0"/>
              <a:t>If approved, issues revised NoA for old grantee institution and new NoA for new grantee institution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37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20000" cy="715963"/>
          </a:xfrm>
        </p:spPr>
        <p:txBody>
          <a:bodyPr>
            <a:noAutofit/>
          </a:bodyPr>
          <a:lstStyle/>
          <a:p>
            <a:pPr algn="ctr"/>
            <a: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Change in Grantee Organizational Status</a:t>
            </a:r>
            <a:b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</a:br>
            <a: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(Type 6) Applications</a:t>
            </a:r>
            <a:endParaRPr lang="en-US" sz="3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100" b="1" dirty="0" smtClean="0"/>
              <a:t>Also referred to as Successor-in-Interest or Name Change </a:t>
            </a:r>
            <a:r>
              <a:rPr lang="en-US" b="1" dirty="0" smtClean="0"/>
              <a:t>(Type 6)</a:t>
            </a:r>
          </a:p>
          <a:p>
            <a:pPr lvl="1">
              <a:lnSpc>
                <a:spcPct val="110000"/>
              </a:lnSpc>
            </a:pPr>
            <a:r>
              <a:rPr lang="en-US" b="1" dirty="0" smtClean="0">
                <a:hlinkClick r:id="rId2"/>
              </a:rPr>
              <a:t>NOT-OD-12-133</a:t>
            </a:r>
            <a:endParaRPr lang="en-US" b="1" dirty="0" smtClean="0"/>
          </a:p>
          <a:p>
            <a:pPr lvl="1">
              <a:lnSpc>
                <a:spcPct val="110000"/>
              </a:lnSpc>
            </a:pPr>
            <a:r>
              <a:rPr lang="en-US" b="1" dirty="0" smtClean="0">
                <a:hlinkClick r:id="rId3"/>
              </a:rPr>
              <a:t>PA-14-079</a:t>
            </a:r>
            <a:endParaRPr lang="en-US" b="1" dirty="0" smtClean="0"/>
          </a:p>
          <a:p>
            <a:pPr>
              <a:buNone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b="1" dirty="0" smtClean="0"/>
          </a:p>
          <a:p>
            <a:r>
              <a:rPr lang="en-US" sz="3100" b="1" dirty="0" smtClean="0"/>
              <a:t>Follows process for Type 7 EXCEPT:</a:t>
            </a:r>
          </a:p>
          <a:p>
            <a:pPr lvl="1"/>
            <a:r>
              <a:rPr lang="en-US" sz="2600" b="1" dirty="0" smtClean="0"/>
              <a:t>Separate Parent FOA for Type 6s</a:t>
            </a:r>
          </a:p>
          <a:p>
            <a:pPr lvl="1"/>
            <a:r>
              <a:rPr lang="en-US" sz="2600" b="1" dirty="0" smtClean="0"/>
              <a:t>Packages for Type 6s require only limited information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sz="3100" b="1" dirty="0" smtClean="0"/>
              <a:t>Grantees are encouraged to discuss potential change of organization status with the awarding IC</a:t>
            </a:r>
          </a:p>
          <a:p>
            <a:pPr lvl="1"/>
            <a:r>
              <a:rPr lang="en-US" sz="2600" b="1" dirty="0" smtClean="0"/>
              <a:t>ICs may have policies and procedures in addition to those detailed in NIH Grants Policy Statement Section 8.1.2.8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38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563563"/>
          </a:xfrm>
        </p:spPr>
        <p:txBody>
          <a:bodyPr/>
          <a:lstStyle/>
          <a:p>
            <a:pPr algn="ctr"/>
            <a:r>
              <a:rPr lang="en-US" sz="4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 Post-Award Electronic Process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429000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 Performance 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Progress Report (RPPR)</a:t>
            </a:r>
            <a:endParaRPr lang="en-US" sz="36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563563"/>
          </a:xfrm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Post-Award Electronic Process</a:t>
            </a:r>
            <a:endParaRPr lang="en-US" sz="5400" dirty="0"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429000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Administrative Supplement 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Requests</a:t>
            </a:r>
            <a:endParaRPr lang="en-US" sz="36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Research Performance Progress Report</a:t>
            </a:r>
            <a:endParaRPr lang="en-US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Federal-wide research and research-related progress report</a:t>
            </a:r>
          </a:p>
          <a:p>
            <a:r>
              <a:rPr lang="en-US" sz="2800" b="1" dirty="0" smtClean="0"/>
              <a:t>Mandated by OMB and OSTP, after years of development under the Research Business Models Subcommittee</a:t>
            </a:r>
          </a:p>
          <a:p>
            <a:r>
              <a:rPr lang="en-US" sz="2800" b="1" dirty="0" smtClean="0"/>
              <a:t>Standardizes information required by federal agencies</a:t>
            </a:r>
          </a:p>
          <a:p>
            <a:r>
              <a:rPr lang="en-US" sz="2800" b="1" dirty="0" smtClean="0"/>
              <a:t>Goal to reduce administrative burden on grantees</a:t>
            </a:r>
          </a:p>
          <a:p>
            <a:endParaRPr lang="en-US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762000" y="5638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latin typeface="Franklin Gothic Book" pitchFamily="34" charset="0"/>
                <a:hlinkClick r:id="rId3"/>
              </a:rPr>
              <a:t>http://www.nsf.gov/bfa/dias/policy/rppr/index.jsp</a:t>
            </a:r>
            <a:endParaRPr lang="en-US" sz="2000" b="1" dirty="0" smtClean="0">
              <a:latin typeface="Franklin Gothic Book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Public Access Compliance Monitor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en-US" dirty="0" smtClean="0">
                <a:hlinkClick r:id="rId2"/>
              </a:rPr>
              <a:t>Public Access Compliance Monitor </a:t>
            </a:r>
            <a:r>
              <a:rPr lang="en-US" dirty="0" smtClean="0"/>
              <a:t>A </a:t>
            </a:r>
            <a:r>
              <a:rPr lang="en-US" dirty="0"/>
              <a:t>web-based tool that institutions can use to track compliance of publications that fall under the NIH Public Access Policy.  </a:t>
            </a:r>
            <a:endParaRPr lang="en-US" dirty="0" smtClean="0"/>
          </a:p>
          <a:p>
            <a:pPr eaLnBrk="1" fontAlgn="auto" hangingPunct="1">
              <a:defRPr/>
            </a:pPr>
            <a:endParaRPr lang="en-US" dirty="0" smtClean="0"/>
          </a:p>
          <a:p>
            <a:pPr eaLnBrk="1" fontAlgn="auto" hangingPunct="1">
              <a:defRPr/>
            </a:pPr>
            <a:r>
              <a:rPr lang="en-US" dirty="0" smtClean="0"/>
              <a:t>By </a:t>
            </a:r>
            <a:r>
              <a:rPr lang="en-US" dirty="0"/>
              <a:t>providing efficient and flexible methods for retrieving, viewing, and organizing public access compliance information, the compliance monitor supports the efforts of grantee organizations to ensure their awards are compliant.  </a:t>
            </a:r>
            <a:endParaRPr lang="en-US" dirty="0" smtClean="0"/>
          </a:p>
          <a:p>
            <a:pPr eaLnBrk="1" fontAlgn="auto" hangingPunct="1">
              <a:defRPr/>
            </a:pPr>
            <a:endParaRPr lang="en-US" dirty="0" smtClean="0"/>
          </a:p>
          <a:p>
            <a:pPr eaLnBrk="1" fontAlgn="auto" hangingPunct="1">
              <a:defRPr/>
            </a:pPr>
            <a:r>
              <a:rPr lang="en-US" dirty="0" smtClean="0"/>
              <a:t>For </a:t>
            </a:r>
            <a:r>
              <a:rPr lang="en-US" dirty="0"/>
              <a:t>additional information, see </a:t>
            </a:r>
            <a:r>
              <a:rPr lang="en-US" dirty="0">
                <a:hlinkClick r:id="rId3"/>
              </a:rPr>
              <a:t>NOT-OD-13-020</a:t>
            </a:r>
            <a:r>
              <a:rPr lang="en-US" dirty="0"/>
              <a:t>. </a:t>
            </a:r>
          </a:p>
          <a:p>
            <a:pPr eaLnBrk="1" fontAlgn="auto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 RPPR Implementation Timeline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756" y="1694819"/>
            <a:ext cx="5562600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 and F RPPR - Pilot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0152" y="1632964"/>
            <a:ext cx="2185737" cy="46166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018424"/>
            <a:ext cx="5562600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Non-SNAP RPPR - Pilot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374" y="2300870"/>
            <a:ext cx="5562600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 and F RPPR - Required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799011"/>
            <a:ext cx="5562600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Multi-Year Funded RPPR - Required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065" y="4525362"/>
            <a:ext cx="5562600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Non-SNAP RPPR - Required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065" y="5382477"/>
            <a:ext cx="5562600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Fed-wide Final RPPR  </a:t>
            </a:r>
            <a:endParaRPr lang="en-US" sz="2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40293" y="2316259"/>
            <a:ext cx="2185737" cy="46166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2013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6509" y="3932036"/>
            <a:ext cx="2185737" cy="46166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58142" y="2954548"/>
            <a:ext cx="2185737" cy="83099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2013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0293" y="4648017"/>
            <a:ext cx="2185737" cy="46166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2014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917505" y="1776000"/>
            <a:ext cx="605189" cy="30939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869118" y="2446703"/>
            <a:ext cx="605189" cy="30939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935979" y="3186085"/>
            <a:ext cx="605189" cy="30939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917507" y="3966672"/>
            <a:ext cx="605189" cy="30939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917506" y="4692567"/>
            <a:ext cx="605189" cy="30939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935980" y="5466307"/>
            <a:ext cx="605189" cy="30939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6309" y="5963266"/>
            <a:ext cx="55626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67A9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SBIR/STTR Fast-Track Phase I RPPR (T-4</a:t>
            </a:r>
            <a:r>
              <a:rPr lang="en-US" sz="2400" dirty="0" smtClean="0">
                <a:solidFill>
                  <a:srgbClr val="67A9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400" dirty="0">
              <a:solidFill>
                <a:srgbClr val="67A9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007717" y="6095382"/>
            <a:ext cx="605189" cy="30939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750152" y="6095382"/>
            <a:ext cx="2185737" cy="46166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52461" y="5451664"/>
            <a:ext cx="2185737" cy="46166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3312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Progress Report Should I Use?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95813"/>
              </p:ext>
            </p:extLst>
          </p:nvPr>
        </p:nvGraphicFramePr>
        <p:xfrm>
          <a:off x="381000" y="1219200"/>
          <a:ext cx="8534400" cy="466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5029200"/>
              </a:tblGrid>
              <a:tr h="7493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PROGRESS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 FORMAT </a:t>
                      </a:r>
                      <a:endParaRPr lang="en-US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dirty="0" smtClean="0"/>
                        <a:t>SNAP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RPPR – required see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NOT-OD-13-061</a:t>
                      </a:r>
                      <a:endParaRPr lang="en-US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dirty="0" smtClean="0"/>
                        <a:t>Fellowship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RPPR – required see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NOT-OD-13-061</a:t>
                      </a:r>
                      <a:endParaRPr lang="en-US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dirty="0" smtClean="0"/>
                        <a:t>Non-SNAP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RPPR 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PHS 2590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at discretion of institution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RPPR - REQUIRED for all type 5s submitted 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after October 17, 2014 see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NOT-OD-14-092</a:t>
                      </a:r>
                      <a:endParaRPr lang="en-US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dirty="0" smtClean="0"/>
                        <a:t>Multi-Year</a:t>
                      </a:r>
                      <a:r>
                        <a:rPr lang="en-US" baseline="0" dirty="0" smtClean="0"/>
                        <a:t> Funded (MYF)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RPPR – required see </a:t>
                      </a:r>
                      <a:r>
                        <a:rPr lang="en-US" sz="1800" dirty="0" smtClean="0">
                          <a:hlinkClick r:id="rId4"/>
                        </a:rPr>
                        <a:t>NOT-OD-14-026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 Final</a:t>
                      </a:r>
                      <a:r>
                        <a:rPr lang="en-US" baseline="0" dirty="0" smtClean="0"/>
                        <a:t> Year (Type 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PHS 398 or PHS 2590 - defined by terms of award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2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RPPR Format 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8 screens, one for each RPPR section</a:t>
            </a:r>
          </a:p>
          <a:p>
            <a:pPr lvl="1">
              <a:buNone/>
            </a:pPr>
            <a:r>
              <a:rPr lang="en-US" b="1" dirty="0" smtClean="0"/>
              <a:t>A.   Cover Page</a:t>
            </a:r>
          </a:p>
          <a:p>
            <a:pPr lvl="1">
              <a:buNone/>
            </a:pPr>
            <a:r>
              <a:rPr lang="en-US" b="1" dirty="0" smtClean="0"/>
              <a:t>B.   Accomplishments</a:t>
            </a:r>
          </a:p>
          <a:p>
            <a:pPr lvl="1">
              <a:buNone/>
            </a:pPr>
            <a:r>
              <a:rPr lang="en-US" b="1" dirty="0" smtClean="0"/>
              <a:t>C.   Products</a:t>
            </a:r>
          </a:p>
          <a:p>
            <a:pPr lvl="1">
              <a:buNone/>
            </a:pPr>
            <a:r>
              <a:rPr lang="en-US" b="1" dirty="0" smtClean="0"/>
              <a:t>D.   Participants</a:t>
            </a:r>
          </a:p>
          <a:p>
            <a:pPr lvl="1">
              <a:buNone/>
            </a:pPr>
            <a:r>
              <a:rPr lang="en-US" b="1" dirty="0" smtClean="0"/>
              <a:t>E.   Impact</a:t>
            </a:r>
          </a:p>
          <a:p>
            <a:pPr marL="914400" lvl="1" indent="-457200">
              <a:buAutoNum type="alphaUcPeriod" startAt="6"/>
            </a:pPr>
            <a:r>
              <a:rPr lang="en-US" b="1" dirty="0" smtClean="0"/>
              <a:t>Changes</a:t>
            </a:r>
          </a:p>
          <a:p>
            <a:pPr marL="914400" lvl="1" indent="-457200">
              <a:buAutoNum type="alphaUcPeriod" startAt="7"/>
            </a:pPr>
            <a:r>
              <a:rPr lang="en-US" b="1" dirty="0" smtClean="0"/>
              <a:t>Special (Agency) Reporting Requirements</a:t>
            </a:r>
          </a:p>
          <a:p>
            <a:pPr marL="914400" lvl="1" indent="-457200">
              <a:buAutoNum type="alphaUcPeriod" startAt="8"/>
            </a:pPr>
            <a:r>
              <a:rPr lang="en-US" b="1" dirty="0" smtClean="0"/>
              <a:t>Budget – SF424 (R&amp;R) forms</a:t>
            </a:r>
          </a:p>
          <a:p>
            <a:pPr marL="914400" lvl="1" indent="-457200">
              <a:buAutoNum type="alphaUcPeriod" startAt="8"/>
            </a:pPr>
            <a:endParaRPr lang="en-US" b="1" dirty="0" smtClean="0"/>
          </a:p>
          <a:p>
            <a:r>
              <a:rPr lang="en-US" b="1" dirty="0" smtClean="0"/>
              <a:t>Pre-populates data where possible</a:t>
            </a:r>
          </a:p>
          <a:p>
            <a:pPr marL="400050"/>
            <a:r>
              <a:rPr lang="en-US" b="1" dirty="0" smtClean="0"/>
              <a:t>Uses check boxes, including </a:t>
            </a:r>
            <a:r>
              <a:rPr lang="en-US" b="1" i="1" dirty="0" smtClean="0"/>
              <a:t>Nothing to Report</a:t>
            </a:r>
            <a:r>
              <a:rPr lang="en-US" b="1" dirty="0" smtClean="0"/>
              <a:t>, text entry, and PDF uploads</a:t>
            </a:r>
          </a:p>
          <a:p>
            <a:pPr marL="400050"/>
            <a:r>
              <a:rPr lang="en-US" b="1" dirty="0" smtClean="0"/>
              <a:t>Indicates Agency specific instructions with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 descr="This is the Department of Health and Human Services logo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102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Navigation Screen Shot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516380"/>
            <a:ext cx="8686800" cy="5341620"/>
          </a:xfrm>
        </p:spPr>
        <p:txBody>
          <a:bodyPr/>
          <a:lstStyle/>
          <a:p>
            <a:pPr marL="400050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2788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1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Input on NIH RPPR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  <a:noFill/>
        </p:spPr>
        <p:txBody>
          <a:bodyPr/>
          <a:lstStyle/>
          <a:p>
            <a:fld id="{CFAB1DC6-4020-4A8A-8BC6-C0C9701726D3}" type="slidenum">
              <a:rPr lang="en-US" smtClean="0"/>
              <a:pPr/>
              <a:t>46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19200"/>
            <a:ext cx="861060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RPPR Different Reporting Elements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Information collections:</a:t>
            </a:r>
          </a:p>
          <a:p>
            <a:pPr lvl="1"/>
            <a:r>
              <a:rPr lang="en-US" sz="2400" b="1" dirty="0" smtClean="0"/>
              <a:t>Description of foreign components</a:t>
            </a:r>
          </a:p>
          <a:p>
            <a:pPr lvl="1"/>
            <a:r>
              <a:rPr lang="en-US" sz="2400" b="1" dirty="0" smtClean="0"/>
              <a:t>Dollars to foreign countries</a:t>
            </a:r>
          </a:p>
          <a:p>
            <a:pPr lvl="1"/>
            <a:r>
              <a:rPr lang="en-US" sz="2400" b="1" dirty="0" smtClean="0"/>
              <a:t>Foreign affiliation of personnel</a:t>
            </a:r>
          </a:p>
          <a:p>
            <a:r>
              <a:rPr lang="en-US" sz="2800" b="1" dirty="0" smtClean="0"/>
              <a:t>Person months rounded to nearest whole number in participant section</a:t>
            </a:r>
          </a:p>
          <a:p>
            <a:r>
              <a:rPr lang="en-US" sz="2800" b="1" dirty="0" smtClean="0"/>
              <a:t>Other support will only be required if a change</a:t>
            </a:r>
          </a:p>
          <a:p>
            <a:r>
              <a:rPr lang="en-US" sz="2800" b="1" dirty="0" smtClean="0"/>
              <a:t>Other support instructions for progress reports revised</a:t>
            </a:r>
          </a:p>
          <a:p>
            <a:pPr lvl="1"/>
            <a:r>
              <a:rPr lang="en-US" sz="2400" b="1" dirty="0" smtClean="0"/>
              <a:t>Include the award for which the progress report is being submitted and effort for next budget period</a:t>
            </a:r>
          </a:p>
          <a:p>
            <a:endParaRPr lang="en-US" sz="2800" b="1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RPPR Features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10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Prior approval – Indication of reduction of effort for PI/PD or other senior key personnel designated in </a:t>
            </a:r>
            <a:r>
              <a:rPr lang="en-US" sz="2800" b="1" dirty="0" err="1" smtClean="0"/>
              <a:t>NoA</a:t>
            </a:r>
            <a:r>
              <a:rPr lang="en-US" sz="2800" b="1" dirty="0" smtClean="0"/>
              <a:t> constitutes a prior approval request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sz="2800" b="1" dirty="0" smtClean="0"/>
              <a:t>Content of RPPR will vary depending upon activity code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SF424 (R&amp;R) budget (</a:t>
            </a:r>
            <a:r>
              <a:rPr lang="en-US" b="1" dirty="0" smtClean="0"/>
              <a:t>non-SNAP awards only)</a:t>
            </a:r>
            <a:endParaRPr lang="en-US" sz="2800" b="1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PDF of RPPR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System will generate PDF of report upon submission to NIH</a:t>
            </a:r>
          </a:p>
          <a:p>
            <a:pPr lvl="1"/>
            <a:r>
              <a:rPr lang="en-US" sz="2400" dirty="0" smtClean="0"/>
              <a:t>PDF follows the order and organization of RPPR</a:t>
            </a:r>
          </a:p>
          <a:p>
            <a:pPr lvl="1"/>
            <a:r>
              <a:rPr lang="en-US" sz="2400" dirty="0" smtClean="0"/>
              <a:t>PDF provides high level questions and grantee responses</a:t>
            </a:r>
          </a:p>
          <a:p>
            <a:pPr lvl="1"/>
            <a:r>
              <a:rPr lang="en-US" sz="2400" dirty="0" smtClean="0"/>
              <a:t>PDF is available in eRA Commons </a:t>
            </a:r>
          </a:p>
          <a:p>
            <a:endParaRPr lang="en-US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563563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Administrative Supplement (Type 3) Requests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Administrative Supplements are used to request additional funds for existing grants to support:</a:t>
            </a:r>
          </a:p>
          <a:p>
            <a:pPr lvl="1"/>
            <a:r>
              <a:rPr lang="en-US" sz="2600" b="1" dirty="0" smtClean="0"/>
              <a:t>Adding personnel, particularly candidates for the diversity and re-entry programs</a:t>
            </a:r>
          </a:p>
          <a:p>
            <a:pPr lvl="1"/>
            <a:r>
              <a:rPr lang="en-US" sz="2600" b="1" dirty="0" smtClean="0"/>
              <a:t>Replacing or upgrading equipment</a:t>
            </a:r>
          </a:p>
          <a:p>
            <a:pPr lvl="1"/>
            <a:r>
              <a:rPr lang="en-US" sz="2600" b="1" dirty="0" smtClean="0"/>
              <a:t>Purchasing additional supplies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PI/PD should contact the NIH Program Official to discuss before beginning the application </a:t>
            </a:r>
          </a:p>
          <a:p>
            <a:pPr lvl="1"/>
            <a:endParaRPr lang="en-US" sz="2600" b="1" dirty="0" smtClean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RPPR Resources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447800"/>
            <a:ext cx="8382000" cy="480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 smtClean="0"/>
              <a:t>RPPR Webpage: </a:t>
            </a:r>
            <a:r>
              <a:rPr lang="en-US" sz="3000" b="1" dirty="0" smtClean="0">
                <a:hlinkClick r:id="rId3"/>
              </a:rPr>
              <a:t>http://grants.nih.gov/grants/rppr/ </a:t>
            </a:r>
            <a:endParaRPr lang="en-US" sz="3000" b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RPPR Instruction Guide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Screen shots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schemeClr val="tx2"/>
                </a:solidFill>
              </a:rPr>
              <a:t>A</a:t>
            </a:r>
            <a:r>
              <a:rPr lang="en-US" sz="2600" b="1" dirty="0" smtClean="0">
                <a:solidFill>
                  <a:schemeClr val="tx2"/>
                </a:solidFill>
              </a:rPr>
              <a:t>rchived training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FAQs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Background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NIH Guide Notices: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hlinkClick r:id="rId4"/>
              </a:rPr>
              <a:t>NOT-OD-14-092</a:t>
            </a:r>
            <a:r>
              <a:rPr lang="en-US" sz="2400" b="1" dirty="0" smtClean="0"/>
              <a:t>, </a:t>
            </a:r>
            <a:r>
              <a:rPr lang="en-US" sz="2400" b="1" dirty="0" smtClean="0">
                <a:hlinkClick r:id="rId5"/>
              </a:rPr>
              <a:t>NOT-OD-14-079</a:t>
            </a:r>
            <a:r>
              <a:rPr lang="en-US" sz="2400" b="1" dirty="0" smtClean="0"/>
              <a:t>, </a:t>
            </a:r>
            <a:r>
              <a:rPr lang="en-US" sz="2400" b="1" dirty="0" smtClean="0">
                <a:hlinkClick r:id="rId6"/>
              </a:rPr>
              <a:t>NOT-OD-12-083</a:t>
            </a:r>
            <a:r>
              <a:rPr lang="en-US" sz="2400" b="1" dirty="0" smtClean="0"/>
              <a:t>, </a:t>
            </a:r>
            <a:r>
              <a:rPr lang="en-US" sz="2400" b="1" dirty="0" smtClean="0">
                <a:hlinkClick r:id="rId7"/>
              </a:rPr>
              <a:t>NOT-OD-13-035</a:t>
            </a:r>
            <a:r>
              <a:rPr lang="en-US" sz="2400" b="1" dirty="0" smtClean="0"/>
              <a:t>, </a:t>
            </a:r>
            <a:r>
              <a:rPr lang="en-US" sz="2400" b="1" dirty="0" smtClean="0">
                <a:hlinkClick r:id="rId8"/>
              </a:rPr>
              <a:t>NOT-OD-13-061</a:t>
            </a:r>
            <a:endParaRPr lang="en-US" sz="2400" b="1" dirty="0" smtClean="0"/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C057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C057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C057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Questions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09600" y="1676400"/>
            <a:ext cx="85344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Division of Grants Policy: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/>
              <a:t>E-Mail: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GrantsPolicy@mail.nih.gov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/>
              <a:t>Phone:  301-435-0949 </a:t>
            </a:r>
          </a:p>
          <a:p>
            <a:pPr lvl="1" fontAlgn="auto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>
              <a:lnSpc>
                <a:spcPct val="90000"/>
              </a:lnSpc>
              <a:defRPr/>
            </a:pPr>
            <a:r>
              <a:rPr lang="en-US" sz="2800" b="1" dirty="0" err="1" smtClean="0"/>
              <a:t>eRA</a:t>
            </a:r>
            <a:r>
              <a:rPr lang="en-US" sz="2800" b="1" dirty="0" smtClean="0"/>
              <a:t> Commons Helpdesk: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/>
              <a:t>Web: </a:t>
            </a:r>
            <a:r>
              <a:rPr lang="en-US" sz="2400" b="1" dirty="0" smtClean="0">
                <a:hlinkClick r:id="rId4"/>
              </a:rPr>
              <a:t>http://era.nih.gov/help/</a:t>
            </a:r>
            <a:r>
              <a:rPr lang="en-US" sz="2400" b="1" dirty="0" smtClean="0"/>
              <a:t>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/>
              <a:t>Toll-free: 1-866-504-9552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/>
              <a:t>Phone: 301-402-7469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/>
              <a:t>TTY: 301-451-5939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/>
              <a:t>Hours: Mon-Fri, 7a.m. to 8 p.m. Eastern Time</a:t>
            </a:r>
          </a:p>
          <a:p>
            <a:pPr>
              <a:defRPr/>
            </a:pPr>
            <a:endParaRPr lang="en-US" dirty="0"/>
          </a:p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124200"/>
            <a:ext cx="8229600" cy="73066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518E"/>
                </a:solidFill>
                <a:effectLst/>
                <a:latin typeface="Arial Black" pitchFamily="34" charset="0"/>
              </a:rPr>
              <a:t>Session Evaluations:  http://surveymonkey.com/s/nihsessions</a:t>
            </a:r>
            <a:br>
              <a:rPr lang="en-US" sz="3100" b="1" dirty="0" smtClean="0">
                <a:solidFill>
                  <a:srgbClr val="00518E"/>
                </a:solidFill>
                <a:effectLst/>
                <a:latin typeface="Arial Black" pitchFamily="34" charset="0"/>
              </a:rPr>
            </a:br>
            <a:r>
              <a:rPr lang="en-US" sz="3100" b="1" dirty="0" smtClean="0">
                <a:solidFill>
                  <a:srgbClr val="00518E"/>
                </a:solidFill>
                <a:effectLst/>
                <a:latin typeface="Arial Black" pitchFamily="34" charset="0"/>
              </a:rPr>
              <a:t/>
            </a:r>
            <a:br>
              <a:rPr lang="en-US" sz="3100" b="1" dirty="0" smtClean="0">
                <a:solidFill>
                  <a:srgbClr val="00518E"/>
                </a:solidFill>
                <a:effectLst/>
                <a:latin typeface="Arial Black" pitchFamily="34" charset="0"/>
              </a:rPr>
            </a:br>
            <a:r>
              <a:rPr lang="en-US" sz="3100" b="1" dirty="0" smtClean="0">
                <a:solidFill>
                  <a:srgbClr val="00518E"/>
                </a:solidFill>
                <a:effectLst/>
                <a:latin typeface="Arial Black" pitchFamily="34" charset="0"/>
              </a:rPr>
              <a:t>Overall Evaluations:  http://surveymonkey.com/s/nihoverall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00B85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l" rotWithShape="0">
                    <a:srgbClr val="0000FF">
                      <a:alpha val="64000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We Value Your Input!</a:t>
            </a:r>
          </a:p>
        </p:txBody>
      </p:sp>
    </p:spTree>
    <p:extLst>
      <p:ext uri="{BB962C8B-B14F-4D97-AF65-F5344CB8AC3E}">
        <p14:creationId xmlns:p14="http://schemas.microsoft.com/office/powerpoint/2010/main" val="3561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001000" cy="563563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Administrative Supplement (Type 3) Requests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8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Parent FOA </a:t>
            </a:r>
            <a:r>
              <a:rPr lang="en-US" b="1" dirty="0" smtClean="0">
                <a:hlinkClick r:id="rId3"/>
              </a:rPr>
              <a:t>PA-14-077</a:t>
            </a:r>
            <a:endParaRPr lang="en-US" b="1" dirty="0" smtClean="0"/>
          </a:p>
          <a:p>
            <a:r>
              <a:rPr lang="en-US" sz="2800" b="1" dirty="0" smtClean="0"/>
              <a:t>FOAs for Diversity </a:t>
            </a:r>
            <a:r>
              <a:rPr lang="en-US" sz="2800" b="1" dirty="0" smtClean="0">
                <a:hlinkClick r:id="rId4"/>
              </a:rPr>
              <a:t>PA-12-149</a:t>
            </a:r>
            <a:r>
              <a:rPr lang="en-US" sz="2800" b="1" dirty="0" smtClean="0"/>
              <a:t> and Reentry </a:t>
            </a:r>
            <a:r>
              <a:rPr lang="en-US" sz="2800" b="1" dirty="0" smtClean="0">
                <a:hlinkClick r:id="rId5"/>
              </a:rPr>
              <a:t>PA-12-150</a:t>
            </a:r>
            <a:r>
              <a:rPr lang="en-US" sz="2800" b="1" dirty="0" smtClean="0"/>
              <a:t> </a:t>
            </a:r>
          </a:p>
          <a:p>
            <a:r>
              <a:rPr lang="en-US" b="1" dirty="0" smtClean="0"/>
              <a:t>Grantees currently not required to use </a:t>
            </a:r>
            <a:r>
              <a:rPr lang="en-US" b="1" dirty="0" err="1" smtClean="0"/>
              <a:t>eSubmission</a:t>
            </a:r>
            <a:r>
              <a:rPr lang="en-US" b="1" dirty="0" smtClean="0"/>
              <a:t> options</a:t>
            </a:r>
          </a:p>
          <a:p>
            <a:pPr lvl="1"/>
            <a:r>
              <a:rPr lang="en-US" sz="2000" dirty="0" smtClean="0"/>
              <a:t>Current paper process and existing IC submission systems remain available for Parent FOAs. </a:t>
            </a:r>
          </a:p>
          <a:p>
            <a:pPr lvl="1"/>
            <a:r>
              <a:rPr lang="en-US" sz="2000" dirty="0" smtClean="0"/>
              <a:t>ICs may refuse requests submitted outside their deadlines, outside stated areas of interest, or lacking information required by IC. </a:t>
            </a:r>
          </a:p>
          <a:p>
            <a:r>
              <a:rPr lang="en-US" sz="2400" b="1" dirty="0" smtClean="0"/>
              <a:t>Guide Notice </a:t>
            </a:r>
            <a:r>
              <a:rPr lang="en-US" sz="2400" b="1" dirty="0" smtClean="0">
                <a:hlinkClick r:id="rId6"/>
              </a:rPr>
              <a:t>NOT-OD-12-043</a:t>
            </a:r>
            <a:r>
              <a:rPr lang="en-US" sz="2400" b="1" dirty="0" smtClean="0"/>
              <a:t> for additional information</a:t>
            </a:r>
          </a:p>
          <a:p>
            <a:endParaRPr lang="en-US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Bodoni MT" pitchFamily="18" charset="0"/>
              </a:rPr>
              <a:t>Administrative Supplement Submission Options</a:t>
            </a:r>
            <a:endParaRPr lang="en-US" sz="3200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/>
          <a:lstStyle/>
          <a:p>
            <a:r>
              <a:rPr lang="en-US" sz="3000" b="1" dirty="0" smtClean="0"/>
              <a:t>Two Options available for electronic submissions</a:t>
            </a:r>
          </a:p>
          <a:p>
            <a:pPr lvl="1"/>
            <a:r>
              <a:rPr lang="en-US" sz="2600" b="1" dirty="0" err="1" smtClean="0"/>
              <a:t>eRA</a:t>
            </a:r>
            <a:r>
              <a:rPr lang="en-US" sz="2600" b="1" dirty="0" smtClean="0"/>
              <a:t> Commons Module</a:t>
            </a:r>
          </a:p>
          <a:p>
            <a:pPr lvl="2"/>
            <a:r>
              <a:rPr lang="en-US" sz="2200" b="1" dirty="0" smtClean="0"/>
              <a:t>Web-based data entry based on SF 424 (R&amp;R) forms</a:t>
            </a:r>
          </a:p>
          <a:p>
            <a:pPr lvl="1"/>
            <a:r>
              <a:rPr lang="en-US" sz="2600" b="1" dirty="0" smtClean="0"/>
              <a:t>Grants.gov submission</a:t>
            </a:r>
          </a:p>
          <a:p>
            <a:pPr lvl="2"/>
            <a:r>
              <a:rPr lang="en-US" sz="2200" b="1" dirty="0" smtClean="0"/>
              <a:t>Uses the SF 424 (R&amp;R) package </a:t>
            </a:r>
          </a:p>
          <a:p>
            <a:pPr lvl="2"/>
            <a:r>
              <a:rPr lang="en-US" sz="2200" b="1" dirty="0" smtClean="0"/>
              <a:t>Recommended for System-to-System institutions</a:t>
            </a:r>
          </a:p>
          <a:p>
            <a:r>
              <a:rPr lang="en-US" sz="3000" b="1" dirty="0" smtClean="0"/>
              <a:t>Either option may be used for single-project grants, multi-project grants require paper process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839200" cy="563563"/>
          </a:xfrm>
        </p:spPr>
        <p:txBody>
          <a:bodyPr/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Administrative Supplement Request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r>
              <a:rPr lang="en-US" sz="2800" b="1" dirty="0" smtClean="0"/>
              <a:t>PD/PIs or PI Delegate with authority to access Status in </a:t>
            </a:r>
            <a:r>
              <a:rPr lang="en-US" sz="2800" b="1" dirty="0" err="1" smtClean="0"/>
              <a:t>eRA</a:t>
            </a:r>
            <a:r>
              <a:rPr lang="en-US" sz="2800" b="1" dirty="0" smtClean="0"/>
              <a:t> Commons can initiate</a:t>
            </a:r>
          </a:p>
          <a:p>
            <a:pPr lvl="1"/>
            <a:r>
              <a:rPr lang="en-US" sz="2400" b="1" dirty="0" smtClean="0"/>
              <a:t>But shouldn’t begin until the PI/PD has discussed the request with NIH staff</a:t>
            </a: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Signing Official will submit completed request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Application is routed directly </a:t>
            </a:r>
            <a:r>
              <a:rPr lang="en-US" sz="2800" b="1" dirty="0"/>
              <a:t>to </a:t>
            </a:r>
            <a:r>
              <a:rPr lang="en-US" sz="2800" b="1" dirty="0" smtClean="0"/>
              <a:t>awarding </a:t>
            </a:r>
            <a:r>
              <a:rPr lang="en-US" sz="2800" b="1" dirty="0"/>
              <a:t>IC </a:t>
            </a:r>
            <a:r>
              <a:rPr lang="en-US" sz="2800" b="1" dirty="0" smtClean="0"/>
              <a:t>staff who determine whether to accept or refuse to consider  </a:t>
            </a:r>
          </a:p>
          <a:p>
            <a:pPr lvl="1"/>
            <a:r>
              <a:rPr lang="en-US" sz="2400" b="1" dirty="0" smtClean="0"/>
              <a:t>notification will be sent if the application is refused</a:t>
            </a:r>
          </a:p>
          <a:p>
            <a:pPr lvl="1"/>
            <a:r>
              <a:rPr lang="en-US" sz="2400" b="1" dirty="0" smtClean="0"/>
              <a:t>Status is also updated in Commons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686800" cy="533401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eRA Commons : Initiate Request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410200"/>
          </a:xfrm>
        </p:spPr>
        <p:txBody>
          <a:bodyPr/>
          <a:lstStyle/>
          <a:p>
            <a:r>
              <a:rPr lang="en-US" sz="2800" b="1" dirty="0" smtClean="0"/>
              <a:t>PI/PD or authorized PI Delegate accesses parent award in Commons by clicking “Status” then “Admin Supp” to see list of grants eligible for supplements.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Status Result Screen - Admin Supplements Li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9144000" cy="3505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24400" y="25908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rdertemplaterevised NIH Template - 4-29-1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_x0020_To0 xmlns="e64061a7-bc73-4e36-8b6e-74220a960d58">
      <UserInfo>
        <DisplayName>Bishton, Victoria (NIH/OD) [E]</DisplayName>
        <AccountId>4375</AccountId>
        <AccountType/>
      </UserInfo>
    </Assigned_x0020_To0>
    <username xmlns="e64061a7-bc73-4e36-8b6e-74220a960d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2D1B26-9A5C-4D4A-AAF9-7A3C9E653039}"/>
</file>

<file path=customXml/itemProps2.xml><?xml version="1.0" encoding="utf-8"?>
<ds:datastoreItem xmlns:ds="http://schemas.openxmlformats.org/officeDocument/2006/customXml" ds:itemID="{C2FA291B-A179-4A1D-9AB1-6E53106542E4}"/>
</file>

<file path=customXml/itemProps3.xml><?xml version="1.0" encoding="utf-8"?>
<ds:datastoreItem xmlns:ds="http://schemas.openxmlformats.org/officeDocument/2006/customXml" ds:itemID="{35B870B7-780D-4D0E-BFAE-54B666C1E3F0}"/>
</file>

<file path=docProps/app.xml><?xml version="1.0" encoding="utf-8"?>
<Properties xmlns="http://schemas.openxmlformats.org/officeDocument/2006/extended-properties" xmlns:vt="http://schemas.openxmlformats.org/officeDocument/2006/docPropsVTypes">
  <Template>Option 4 - 3 Pics at Top</Template>
  <TotalTime>0</TotalTime>
  <Words>1943</Words>
  <Application>Microsoft Office PowerPoint</Application>
  <PresentationFormat>On-screen Show (4:3)</PresentationFormat>
  <Paragraphs>409</Paragraphs>
  <Slides>52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1_Urban</vt:lpstr>
      <vt:lpstr>bordertemplaterevised NIH Template - 4-29-13</vt:lpstr>
      <vt:lpstr>   Post-Award Electronic Process</vt:lpstr>
      <vt:lpstr>Today’s Topics </vt:lpstr>
      <vt:lpstr>Today’s Topics </vt:lpstr>
      <vt:lpstr>   Post-Award Electronic Process</vt:lpstr>
      <vt:lpstr>Administrative Supplement (Type 3) Requests</vt:lpstr>
      <vt:lpstr>Administrative Supplement (Type 3) Requests</vt:lpstr>
      <vt:lpstr>Administrative Supplement Submission Options</vt:lpstr>
      <vt:lpstr>eRA Commons Administrative Supplement Request</vt:lpstr>
      <vt:lpstr>eRA Commons : Initiate Request</vt:lpstr>
      <vt:lpstr>eRA Commons Initiate Request </vt:lpstr>
      <vt:lpstr>eRA Commons : Applicant View</vt:lpstr>
      <vt:lpstr>eRA Commons : Applicant View</vt:lpstr>
      <vt:lpstr>eRA Commons : Applicant View</vt:lpstr>
      <vt:lpstr>eRA Commons : Applicant View</vt:lpstr>
      <vt:lpstr>eRA Commons : Applicant View</vt:lpstr>
      <vt:lpstr>eRA Commons : Applicant View</vt:lpstr>
      <vt:lpstr>eRA Commons : Applicant View</vt:lpstr>
      <vt:lpstr>eRA Commons : Applicant View</vt:lpstr>
      <vt:lpstr>Completing the eRA Commons Request</vt:lpstr>
      <vt:lpstr>eRA Commons : Applicant View</vt:lpstr>
      <vt:lpstr>Grants.gov Supplement Request: Applicant View</vt:lpstr>
      <vt:lpstr>Forms-Based Submission through Grants.gov</vt:lpstr>
      <vt:lpstr>Grants.gov Supplement Request: Applicant View</vt:lpstr>
      <vt:lpstr>Grants.gov Supplement Request: Applicant View</vt:lpstr>
      <vt:lpstr>   Post-Award Electronic Process</vt:lpstr>
      <vt:lpstr>Relinquishing Statement PHS 3734 – Commons</vt:lpstr>
      <vt:lpstr>Relinquishing Statement PHS 3734 – Commons</vt:lpstr>
      <vt:lpstr>Relinquishing Statement PHS 3734</vt:lpstr>
      <vt:lpstr>Relinquishing Statement PHS 3734</vt:lpstr>
      <vt:lpstr>Relinquishing Statement PHS 3734</vt:lpstr>
      <vt:lpstr>Relinquishing Statement PHS 3734</vt:lpstr>
      <vt:lpstr>Relinquishing Statement PHS 3734</vt:lpstr>
      <vt:lpstr>Relinquishing Statement PHS 3734</vt:lpstr>
      <vt:lpstr>Relinquishing Statement PHS 3734</vt:lpstr>
      <vt:lpstr>Relinquishing Statement PHS 3734</vt:lpstr>
      <vt:lpstr>Change of Grantee (Type 7) – Grants.gov</vt:lpstr>
      <vt:lpstr>Change of Grantee (Type 7) Process</vt:lpstr>
      <vt:lpstr>Change in Grantee Organizational Status (Type 6) Applications</vt:lpstr>
      <vt:lpstr>   Post-Award Electronic Process</vt:lpstr>
      <vt:lpstr>Research Performance Progress Report</vt:lpstr>
      <vt:lpstr>Public Access Compliance Monitor</vt:lpstr>
      <vt:lpstr>NIH RPPR Implementation Timeline</vt:lpstr>
      <vt:lpstr>Which Progress Report Should I Use?</vt:lpstr>
      <vt:lpstr>RPPR Format </vt:lpstr>
      <vt:lpstr>Navigation Screen Shot</vt:lpstr>
      <vt:lpstr>Input on NIH RPPR</vt:lpstr>
      <vt:lpstr>RPPR Different Reporting Elements</vt:lpstr>
      <vt:lpstr>RPPR Features</vt:lpstr>
      <vt:lpstr>PDF of RPPR</vt:lpstr>
      <vt:lpstr>RPPR Resources</vt:lpstr>
      <vt:lpstr>Questions</vt:lpstr>
      <vt:lpstr>Session Evaluations:  http://surveymonkey.com/s/nihsessions  Overall Evaluations:  http://surveymonkey.com/s/nihoverall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Post-Award Electronic Processes</dc:title>
  <dc:creator/>
  <cp:lastModifiedBy/>
  <cp:revision>1</cp:revision>
  <dcterms:created xsi:type="dcterms:W3CDTF">2011-10-14T05:24:25Z</dcterms:created>
  <dcterms:modified xsi:type="dcterms:W3CDTF">2014-06-26T19:48:39Z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TC022643319991</vt:lpwstr>
  </property>
  <property fmtid="{D5CDD505-2E9C-101B-9397-08002B2CF9AE}" pid="3" name="ContentTypeId">
    <vt:lpwstr>0x0101004E06E598776B79408DE98D0C79F14201</vt:lpwstr>
  </property>
</Properties>
</file>