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30"/>
  </p:notesMasterIdLst>
  <p:handoutMasterIdLst>
    <p:handoutMasterId r:id="rId31"/>
  </p:handoutMasterIdLst>
  <p:sldIdLst>
    <p:sldId id="262" r:id="rId5"/>
    <p:sldId id="260" r:id="rId6"/>
    <p:sldId id="300" r:id="rId7"/>
    <p:sldId id="295" r:id="rId8"/>
    <p:sldId id="293" r:id="rId9"/>
    <p:sldId id="268" r:id="rId10"/>
    <p:sldId id="271" r:id="rId11"/>
    <p:sldId id="272" r:id="rId12"/>
    <p:sldId id="261" r:id="rId13"/>
    <p:sldId id="292" r:id="rId14"/>
    <p:sldId id="270" r:id="rId15"/>
    <p:sldId id="263" r:id="rId16"/>
    <p:sldId id="277" r:id="rId17"/>
    <p:sldId id="298" r:id="rId18"/>
    <p:sldId id="283" r:id="rId19"/>
    <p:sldId id="297" r:id="rId20"/>
    <p:sldId id="299" r:id="rId21"/>
    <p:sldId id="287" r:id="rId22"/>
    <p:sldId id="291" r:id="rId23"/>
    <p:sldId id="267" r:id="rId24"/>
    <p:sldId id="286" r:id="rId25"/>
    <p:sldId id="266" r:id="rId26"/>
    <p:sldId id="269" r:id="rId27"/>
    <p:sldId id="279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274" autoAdjust="0"/>
  </p:normalViewPr>
  <p:slideViewPr>
    <p:cSldViewPr showGuides="1">
      <p:cViewPr>
        <p:scale>
          <a:sx n="100" d="100"/>
          <a:sy n="100" d="100"/>
        </p:scale>
        <p:origin x="-134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4" d="100"/>
        <a:sy n="214" d="100"/>
      </p:scale>
      <p:origin x="0" y="13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dhsrv01\home2$\SchaffeW\My%20Documents\New%20Investigator%20Age%20with%20degree%20FY2013%20update_R01first_time_by_age_degree_13-14_BM_LS_ME_3jan2014_KP_Approved_vsent_20140106134119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Average </a:t>
            </a:r>
            <a:r>
              <a:rPr lang="en-US" sz="2000" dirty="0"/>
              <a:t>Age and Degree</a:t>
            </a:r>
            <a:r>
              <a:rPr lang="en-US" sz="2000" baseline="0" dirty="0"/>
              <a:t> Type of First-Time Investigators on R01-Equivalent Grants* (Fiscal Years 1980-2013)**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803729516395"/>
          <c:y val="0.139322517126146"/>
          <c:w val="0.796340753443393"/>
          <c:h val="0.663788092456882"/>
        </c:manualLayout>
      </c:layout>
      <c:lineChart>
        <c:grouping val="standard"/>
        <c:varyColors val="0"/>
        <c:ser>
          <c:idx val="1"/>
          <c:order val="0"/>
          <c:tx>
            <c:strRef>
              <c:f>'Age Data'!$B$21</c:f>
              <c:strCache>
                <c:ptCount val="1"/>
                <c:pt idx="0">
                  <c:v>MD-PhD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diamond"/>
            <c:size val="7"/>
            <c:spPr>
              <a:solidFill>
                <a:srgbClr val="0070C0"/>
              </a:solidFill>
            </c:spPr>
          </c:marker>
          <c:trendline>
            <c:trendlineType val="poly"/>
            <c:order val="3"/>
            <c:dispRSqr val="0"/>
            <c:dispEq val="0"/>
          </c:trendline>
          <c:cat>
            <c:numRef>
              <c:f>'Age Data'!$A$22:$A$55</c:f>
              <c:numCache>
                <c:formatCode>General</c:formatCode>
                <c:ptCount val="34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 formatCode="0_);\(0\)">
                  <c:v>2010.0</c:v>
                </c:pt>
                <c:pt idx="31" formatCode="0_);\(0\)">
                  <c:v>2011.0</c:v>
                </c:pt>
                <c:pt idx="32">
                  <c:v>2012.0</c:v>
                </c:pt>
                <c:pt idx="33">
                  <c:v>2013.0</c:v>
                </c:pt>
              </c:numCache>
            </c:numRef>
          </c:cat>
          <c:val>
            <c:numRef>
              <c:f>'Age Data'!$B$22:$B$55</c:f>
              <c:numCache>
                <c:formatCode>0.0</c:formatCode>
                <c:ptCount val="34"/>
                <c:pt idx="0">
                  <c:v>36.1</c:v>
                </c:pt>
                <c:pt idx="1">
                  <c:v>36.2</c:v>
                </c:pt>
                <c:pt idx="2">
                  <c:v>36.3</c:v>
                </c:pt>
                <c:pt idx="3">
                  <c:v>36.5</c:v>
                </c:pt>
                <c:pt idx="4">
                  <c:v>36.9</c:v>
                </c:pt>
                <c:pt idx="5">
                  <c:v>37.0</c:v>
                </c:pt>
                <c:pt idx="6">
                  <c:v>37.5</c:v>
                </c:pt>
                <c:pt idx="7">
                  <c:v>38.0</c:v>
                </c:pt>
                <c:pt idx="8">
                  <c:v>38.2</c:v>
                </c:pt>
                <c:pt idx="9">
                  <c:v>38.8</c:v>
                </c:pt>
                <c:pt idx="10">
                  <c:v>39.0</c:v>
                </c:pt>
                <c:pt idx="11">
                  <c:v>39.2</c:v>
                </c:pt>
                <c:pt idx="12">
                  <c:v>39.2</c:v>
                </c:pt>
                <c:pt idx="13">
                  <c:v>39.9</c:v>
                </c:pt>
                <c:pt idx="14">
                  <c:v>40.0</c:v>
                </c:pt>
                <c:pt idx="15">
                  <c:v>40.1</c:v>
                </c:pt>
                <c:pt idx="16">
                  <c:v>40.1</c:v>
                </c:pt>
                <c:pt idx="17">
                  <c:v>40.3</c:v>
                </c:pt>
                <c:pt idx="18">
                  <c:v>40.4</c:v>
                </c:pt>
                <c:pt idx="19">
                  <c:v>41.2</c:v>
                </c:pt>
                <c:pt idx="20">
                  <c:v>42.2</c:v>
                </c:pt>
                <c:pt idx="21">
                  <c:v>42.1</c:v>
                </c:pt>
                <c:pt idx="22">
                  <c:v>42.2</c:v>
                </c:pt>
                <c:pt idx="23">
                  <c:v>42.5</c:v>
                </c:pt>
                <c:pt idx="24">
                  <c:v>42.1</c:v>
                </c:pt>
                <c:pt idx="25">
                  <c:v>42.5</c:v>
                </c:pt>
                <c:pt idx="26">
                  <c:v>42.3</c:v>
                </c:pt>
                <c:pt idx="27">
                  <c:v>43.3</c:v>
                </c:pt>
                <c:pt idx="28">
                  <c:v>43.6</c:v>
                </c:pt>
                <c:pt idx="29">
                  <c:v>43.7</c:v>
                </c:pt>
                <c:pt idx="30">
                  <c:v>44.25</c:v>
                </c:pt>
                <c:pt idx="31">
                  <c:v>44.3</c:v>
                </c:pt>
                <c:pt idx="32">
                  <c:v>44.7</c:v>
                </c:pt>
                <c:pt idx="33">
                  <c:v>43.6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'Age Data'!$C$21</c:f>
              <c:strCache>
                <c:ptCount val="1"/>
                <c:pt idx="0">
                  <c:v>MD Only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poly"/>
            <c:order val="3"/>
            <c:dispRSqr val="0"/>
            <c:dispEq val="0"/>
          </c:trendline>
          <c:cat>
            <c:numRef>
              <c:f>'Age Data'!$A$22:$A$55</c:f>
              <c:numCache>
                <c:formatCode>General</c:formatCode>
                <c:ptCount val="34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 formatCode="0_);\(0\)">
                  <c:v>2010.0</c:v>
                </c:pt>
                <c:pt idx="31" formatCode="0_);\(0\)">
                  <c:v>2011.0</c:v>
                </c:pt>
                <c:pt idx="32">
                  <c:v>2012.0</c:v>
                </c:pt>
                <c:pt idx="33">
                  <c:v>2013.0</c:v>
                </c:pt>
              </c:numCache>
            </c:numRef>
          </c:cat>
          <c:val>
            <c:numRef>
              <c:f>'Age Data'!$C$22:$C$55</c:f>
              <c:numCache>
                <c:formatCode>0.0</c:formatCode>
                <c:ptCount val="34"/>
                <c:pt idx="0">
                  <c:v>37.7</c:v>
                </c:pt>
                <c:pt idx="1">
                  <c:v>37.3</c:v>
                </c:pt>
                <c:pt idx="2">
                  <c:v>37.7</c:v>
                </c:pt>
                <c:pt idx="3">
                  <c:v>38.2</c:v>
                </c:pt>
                <c:pt idx="4">
                  <c:v>38.8</c:v>
                </c:pt>
                <c:pt idx="5">
                  <c:v>38.2</c:v>
                </c:pt>
                <c:pt idx="6">
                  <c:v>38.0</c:v>
                </c:pt>
                <c:pt idx="7">
                  <c:v>39.5</c:v>
                </c:pt>
                <c:pt idx="8">
                  <c:v>39.1</c:v>
                </c:pt>
                <c:pt idx="9">
                  <c:v>39.2</c:v>
                </c:pt>
                <c:pt idx="10">
                  <c:v>39.7</c:v>
                </c:pt>
                <c:pt idx="11">
                  <c:v>40.0</c:v>
                </c:pt>
                <c:pt idx="12">
                  <c:v>40.7</c:v>
                </c:pt>
                <c:pt idx="13">
                  <c:v>40.7</c:v>
                </c:pt>
                <c:pt idx="14">
                  <c:v>40.5</c:v>
                </c:pt>
                <c:pt idx="15">
                  <c:v>40.9</c:v>
                </c:pt>
                <c:pt idx="16">
                  <c:v>41.1</c:v>
                </c:pt>
                <c:pt idx="17">
                  <c:v>42.0</c:v>
                </c:pt>
                <c:pt idx="18">
                  <c:v>42.0</c:v>
                </c:pt>
                <c:pt idx="19">
                  <c:v>42.9</c:v>
                </c:pt>
                <c:pt idx="20">
                  <c:v>43.2</c:v>
                </c:pt>
                <c:pt idx="21">
                  <c:v>43.9</c:v>
                </c:pt>
                <c:pt idx="22">
                  <c:v>44.0</c:v>
                </c:pt>
                <c:pt idx="23">
                  <c:v>44.1</c:v>
                </c:pt>
                <c:pt idx="24">
                  <c:v>43.5</c:v>
                </c:pt>
                <c:pt idx="25">
                  <c:v>44.6</c:v>
                </c:pt>
                <c:pt idx="26">
                  <c:v>44.2</c:v>
                </c:pt>
                <c:pt idx="27">
                  <c:v>43.5</c:v>
                </c:pt>
                <c:pt idx="28">
                  <c:v>44.2</c:v>
                </c:pt>
                <c:pt idx="29">
                  <c:v>44.1</c:v>
                </c:pt>
                <c:pt idx="30">
                  <c:v>45.37</c:v>
                </c:pt>
                <c:pt idx="31">
                  <c:v>45.1</c:v>
                </c:pt>
                <c:pt idx="32">
                  <c:v>44.7</c:v>
                </c:pt>
                <c:pt idx="33">
                  <c:v>45.2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'Age Data'!$D$21</c:f>
              <c:strCache>
                <c:ptCount val="1"/>
                <c:pt idx="0">
                  <c:v>PhD Only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trendline>
            <c:trendlineType val="poly"/>
            <c:order val="3"/>
            <c:dispRSqr val="0"/>
            <c:dispEq val="0"/>
          </c:trendline>
          <c:cat>
            <c:numRef>
              <c:f>'Age Data'!$A$22:$A$55</c:f>
              <c:numCache>
                <c:formatCode>General</c:formatCode>
                <c:ptCount val="34"/>
                <c:pt idx="0">
                  <c:v>1980.0</c:v>
                </c:pt>
                <c:pt idx="1">
                  <c:v>1981.0</c:v>
                </c:pt>
                <c:pt idx="2">
                  <c:v>1982.0</c:v>
                </c:pt>
                <c:pt idx="3">
                  <c:v>1983.0</c:v>
                </c:pt>
                <c:pt idx="4">
                  <c:v>1984.0</c:v>
                </c:pt>
                <c:pt idx="5">
                  <c:v>1985.0</c:v>
                </c:pt>
                <c:pt idx="6">
                  <c:v>1986.0</c:v>
                </c:pt>
                <c:pt idx="7">
                  <c:v>1987.0</c:v>
                </c:pt>
                <c:pt idx="8">
                  <c:v>1988.0</c:v>
                </c:pt>
                <c:pt idx="9">
                  <c:v>1989.0</c:v>
                </c:pt>
                <c:pt idx="10">
                  <c:v>1990.0</c:v>
                </c:pt>
                <c:pt idx="11">
                  <c:v>1991.0</c:v>
                </c:pt>
                <c:pt idx="12">
                  <c:v>1992.0</c:v>
                </c:pt>
                <c:pt idx="13">
                  <c:v>1993.0</c:v>
                </c:pt>
                <c:pt idx="14">
                  <c:v>1994.0</c:v>
                </c:pt>
                <c:pt idx="15">
                  <c:v>1995.0</c:v>
                </c:pt>
                <c:pt idx="16">
                  <c:v>1996.0</c:v>
                </c:pt>
                <c:pt idx="17">
                  <c:v>1997.0</c:v>
                </c:pt>
                <c:pt idx="18">
                  <c:v>1998.0</c:v>
                </c:pt>
                <c:pt idx="19">
                  <c:v>1999.0</c:v>
                </c:pt>
                <c:pt idx="20">
                  <c:v>2000.0</c:v>
                </c:pt>
                <c:pt idx="21">
                  <c:v>2001.0</c:v>
                </c:pt>
                <c:pt idx="22">
                  <c:v>2002.0</c:v>
                </c:pt>
                <c:pt idx="23">
                  <c:v>2003.0</c:v>
                </c:pt>
                <c:pt idx="24">
                  <c:v>2004.0</c:v>
                </c:pt>
                <c:pt idx="25">
                  <c:v>2005.0</c:v>
                </c:pt>
                <c:pt idx="26">
                  <c:v>2006.0</c:v>
                </c:pt>
                <c:pt idx="27">
                  <c:v>2007.0</c:v>
                </c:pt>
                <c:pt idx="28">
                  <c:v>2008.0</c:v>
                </c:pt>
                <c:pt idx="29">
                  <c:v>2009.0</c:v>
                </c:pt>
                <c:pt idx="30" formatCode="0_);\(0\)">
                  <c:v>2010.0</c:v>
                </c:pt>
                <c:pt idx="31" formatCode="0_);\(0\)">
                  <c:v>2011.0</c:v>
                </c:pt>
                <c:pt idx="32">
                  <c:v>2012.0</c:v>
                </c:pt>
                <c:pt idx="33">
                  <c:v>2013.0</c:v>
                </c:pt>
              </c:numCache>
            </c:numRef>
          </c:cat>
          <c:val>
            <c:numRef>
              <c:f>'Age Data'!$D$22:$D$55</c:f>
              <c:numCache>
                <c:formatCode>0.0</c:formatCode>
                <c:ptCount val="34"/>
                <c:pt idx="0">
                  <c:v>35.7</c:v>
                </c:pt>
                <c:pt idx="1">
                  <c:v>35.6</c:v>
                </c:pt>
                <c:pt idx="2">
                  <c:v>36.0</c:v>
                </c:pt>
                <c:pt idx="3">
                  <c:v>35.9</c:v>
                </c:pt>
                <c:pt idx="4">
                  <c:v>36.4</c:v>
                </c:pt>
                <c:pt idx="5">
                  <c:v>36.6</c:v>
                </c:pt>
                <c:pt idx="6">
                  <c:v>37.3</c:v>
                </c:pt>
                <c:pt idx="7">
                  <c:v>37.6</c:v>
                </c:pt>
                <c:pt idx="8">
                  <c:v>37.9</c:v>
                </c:pt>
                <c:pt idx="9">
                  <c:v>38.7</c:v>
                </c:pt>
                <c:pt idx="10">
                  <c:v>38.7</c:v>
                </c:pt>
                <c:pt idx="11">
                  <c:v>38.8</c:v>
                </c:pt>
                <c:pt idx="12">
                  <c:v>38.9</c:v>
                </c:pt>
                <c:pt idx="13">
                  <c:v>39.5</c:v>
                </c:pt>
                <c:pt idx="14">
                  <c:v>39.8</c:v>
                </c:pt>
                <c:pt idx="15">
                  <c:v>39.7</c:v>
                </c:pt>
                <c:pt idx="16">
                  <c:v>39.8</c:v>
                </c:pt>
                <c:pt idx="17">
                  <c:v>39.9</c:v>
                </c:pt>
                <c:pt idx="18">
                  <c:v>40.0</c:v>
                </c:pt>
                <c:pt idx="19">
                  <c:v>40.7</c:v>
                </c:pt>
                <c:pt idx="20">
                  <c:v>41.8</c:v>
                </c:pt>
                <c:pt idx="21">
                  <c:v>41.7</c:v>
                </c:pt>
                <c:pt idx="22">
                  <c:v>41.7</c:v>
                </c:pt>
                <c:pt idx="23">
                  <c:v>42.0</c:v>
                </c:pt>
                <c:pt idx="24">
                  <c:v>41.7</c:v>
                </c:pt>
                <c:pt idx="25">
                  <c:v>41.8</c:v>
                </c:pt>
                <c:pt idx="26">
                  <c:v>41.7</c:v>
                </c:pt>
                <c:pt idx="27">
                  <c:v>42.2</c:v>
                </c:pt>
                <c:pt idx="28">
                  <c:v>41.8</c:v>
                </c:pt>
                <c:pt idx="29">
                  <c:v>42.3</c:v>
                </c:pt>
                <c:pt idx="30">
                  <c:v>41.7</c:v>
                </c:pt>
                <c:pt idx="31">
                  <c:v>42.4</c:v>
                </c:pt>
                <c:pt idx="32">
                  <c:v>42.2</c:v>
                </c:pt>
                <c:pt idx="33">
                  <c:v>42.1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6834328"/>
        <c:axId val="2086133640"/>
      </c:lineChart>
      <c:catAx>
        <c:axId val="2046834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Fiscal 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3300000"/>
          <a:lstStyle/>
          <a:p>
            <a:pPr>
              <a:defRPr sz="1050"/>
            </a:pPr>
            <a:endParaRPr lang="en-US"/>
          </a:p>
        </c:txPr>
        <c:crossAx val="2086133640"/>
        <c:crosses val="autoZero"/>
        <c:auto val="1"/>
        <c:lblAlgn val="ctr"/>
        <c:lblOffset val="100"/>
        <c:noMultiLvlLbl val="0"/>
      </c:catAx>
      <c:valAx>
        <c:axId val="2086133640"/>
        <c:scaling>
          <c:orientation val="minMax"/>
          <c:max val="48.0"/>
          <c:min val="32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/>
                  <a:t>Averge</a:t>
                </a:r>
                <a:r>
                  <a:rPr lang="en-US" sz="1600" baseline="0" dirty="0"/>
                  <a:t> Age (Years)</a:t>
                </a:r>
                <a:endParaRPr lang="en-US" sz="160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46834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22137636890216"/>
          <c:y val="0.499343608881152"/>
          <c:w val="0.195714485398093"/>
          <c:h val="0.20372434223738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27399-E862-174E-8EC7-53EBED41C199}" type="datetimeFigureOut">
              <a:rPr lang="en-US" smtClean="0"/>
              <a:t>5/15/14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84D4C-D044-B340-9F87-61332B25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3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E7514-9C5B-4121-9F34-17EE57D85A14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C329-0D2A-46F7-B2A1-3D3C72D3D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610109C2-8857-9845-869B-9DCDB5CDADA4}" type="slidenum">
              <a:rPr lang="en-US" sz="1200"/>
              <a:pPr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</a:rPr>
              <a:t>These awards will be very selective; each institution may only submit two applications.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</a:rPr>
              <a:t>Junior scientists may identify a host institution and contact them directly to negotiate a position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</a:rPr>
              <a:t>Institutions may actively recruit exceptional junior scientists to apply for these positions. Importantly, an institution may elect to host an applicant for this program with the commitment to a position being contingent upon receipt of the award, and be willing to nurture the investigator as an independent researcher including the provision of independent lab space.  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  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</a:rPr>
              <a:t>Early Independence Award projects will receive up to $250,000 in direct costs each year for up to 5 years. 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>
                <a:latin typeface="Calibri" charset="0"/>
              </a:rPr>
              <a:t>The  receipt date for fiscal year 2011 closed in January.  The NIH expects to release the funding opportunity announcement for the coming year in October 2011.    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496B8C18-7984-9541-845D-A36DE756F245}" type="slidenum">
              <a:rPr lang="en-US" sz="1200"/>
              <a:pPr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C329-0D2A-46F7-B2A1-3D3C72D3D9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529880-9C1A-4D5F-B62C-289596ECCB05}" type="datetimeFigureOut">
              <a:rPr lang="en-US" smtClean="0"/>
              <a:pPr/>
              <a:t>5/15/14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B22B19-DA94-46E9-A4D5-17C35AC5B8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.gov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hyperlink" Target="http://commonfund.nih.gov/highrisk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ants.nih.gov/grants/new_investigators/index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guide/pa-files/PAR-12-002.html" TargetMode="External"/><Relationship Id="rId4" Type="http://schemas.openxmlformats.org/officeDocument/2006/relationships/hyperlink" Target="http://grants.nih.gov/grants/guide/pa-files/PAR-13-163.html" TargetMode="External"/><Relationship Id="rId5" Type="http://schemas.openxmlformats.org/officeDocument/2006/relationships/hyperlink" Target="http://grants.nih.gov/grants/guide/pa-files/PAR-13-362.html" TargetMode="External"/><Relationship Id="rId6" Type="http://schemas.openxmlformats.org/officeDocument/2006/relationships/hyperlink" Target="http://grants.nih.gov/grants/guide/pa-files/PAR-13-290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ants.nih.gov/grants/guide/pa-files/PAR-13-201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Autofit/>
          </a:bodyPr>
          <a:lstStyle/>
          <a:p>
            <a:r>
              <a:rPr lang="en-US" sz="3200" cap="none" dirty="0" smtClean="0"/>
              <a:t>Michael A. Sesma, Ph.D.</a:t>
            </a:r>
          </a:p>
          <a:p>
            <a:r>
              <a:rPr lang="en-US" sz="2400" cap="none" dirty="0" smtClean="0">
                <a:latin typeface="+mj-lt"/>
              </a:rPr>
              <a:t>National Institute of General Medical Sciences</a:t>
            </a:r>
          </a:p>
          <a:p>
            <a:endParaRPr lang="en-US" sz="2400" cap="none" dirty="0" smtClean="0"/>
          </a:p>
          <a:p>
            <a:endParaRPr lang="en-US" sz="2400" dirty="0" smtClean="0"/>
          </a:p>
          <a:p>
            <a:pPr algn="l"/>
            <a:endParaRPr lang="en-US" sz="2400" cap="none" dirty="0">
              <a:latin typeface="Calibri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NIH and </a:t>
            </a:r>
            <a:r>
              <a:rPr lang="en-US" b="1" dirty="0" smtClean="0"/>
              <a:t>New and Early Stage Investigators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9848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Criteria for Career Development Awards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Candidate</a:t>
            </a:r>
          </a:p>
          <a:p>
            <a:r>
              <a:rPr lang="en-US" sz="3000" dirty="0"/>
              <a:t>Career Development Plan Goals and Objectives</a:t>
            </a:r>
          </a:p>
          <a:p>
            <a:r>
              <a:rPr lang="en-US" sz="3000" dirty="0"/>
              <a:t>Research Plan</a:t>
            </a:r>
          </a:p>
          <a:p>
            <a:r>
              <a:rPr lang="en-US" sz="3000" dirty="0" smtClean="0"/>
              <a:t>Mentor(s), Co-mentor(s), Consultants, Collaborators</a:t>
            </a:r>
          </a:p>
          <a:p>
            <a:r>
              <a:rPr lang="en-US" sz="3000" dirty="0" smtClean="0"/>
              <a:t>Environment &amp; Institutional Commitment to Candidate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Review </a:t>
            </a:r>
            <a:r>
              <a:rPr lang="en-US" sz="2200" dirty="0"/>
              <a:t>Criteria compared: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2A6D7D"/>
                </a:solidFill>
              </a:rPr>
              <a:t>http</a:t>
            </a:r>
            <a:r>
              <a:rPr lang="en-US" sz="2200" dirty="0">
                <a:solidFill>
                  <a:srgbClr val="2A6D7D"/>
                </a:solidFill>
              </a:rPr>
              <a:t>://grants.nih.gov/grants/peer/guidelines_general/</a:t>
            </a:r>
            <a:r>
              <a:rPr lang="en-US" sz="2200" dirty="0" smtClean="0">
                <a:solidFill>
                  <a:srgbClr val="2A6D7D"/>
                </a:solidFill>
              </a:rPr>
              <a:t>Review_Criteria_at_a_glance.pdf </a:t>
            </a:r>
            <a:endParaRPr lang="en-US" sz="2200" dirty="0">
              <a:solidFill>
                <a:srgbClr val="2A6D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3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Non-Mentored Career Development Awards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Career </a:t>
            </a:r>
            <a:r>
              <a:rPr lang="en-US" dirty="0" smtClean="0"/>
              <a:t>Development Grants </a:t>
            </a:r>
            <a:r>
              <a:rPr lang="en-US" dirty="0" smtClean="0"/>
              <a:t>used </a:t>
            </a:r>
            <a:r>
              <a:rPr lang="en-US" dirty="0" smtClean="0"/>
              <a:t>by some ICs to advance investigators early in their independent careers</a:t>
            </a:r>
          </a:p>
          <a:p>
            <a:r>
              <a:rPr lang="en-US" dirty="0" smtClean="0"/>
              <a:t>K02 (PA-14-045)</a:t>
            </a:r>
            <a:endParaRPr lang="en-US" dirty="0"/>
          </a:p>
          <a:p>
            <a:pPr lvl="1"/>
            <a:r>
              <a:rPr lang="en-US" sz="2400" dirty="0"/>
              <a:t>FIC: Independent Scientist in Global Health Award – within 7 years of last doctoral degree or fellowship</a:t>
            </a:r>
          </a:p>
          <a:p>
            <a:pPr lvl="1"/>
            <a:r>
              <a:rPr lang="en-US" sz="2400" dirty="0"/>
              <a:t>NINDS: Independent Scientist Award – years 1-3, salary, fringe, and supplies – years 4-5: if the applicant obtains an R01 or equivalent grant,  salary and fringe</a:t>
            </a:r>
          </a:p>
          <a:p>
            <a:r>
              <a:rPr lang="en-US" dirty="0" smtClean="0"/>
              <a:t>K07 (PA-11-192)</a:t>
            </a:r>
            <a:endParaRPr lang="en-US" dirty="0"/>
          </a:p>
          <a:p>
            <a:pPr lvl="1"/>
            <a:r>
              <a:rPr lang="en-US" sz="2400" dirty="0"/>
              <a:t>NCCAM and NIAAA: Academic Career Award (Development Award) – for more junior investigators who are interested in developing academic and research expertise</a:t>
            </a:r>
          </a:p>
        </p:txBody>
      </p:sp>
    </p:spTree>
    <p:extLst>
      <p:ext uri="{BB962C8B-B14F-4D97-AF65-F5344CB8AC3E}">
        <p14:creationId xmlns:p14="http://schemas.microsoft.com/office/powerpoint/2010/main" val="246947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Small Grants (R03) for New Investigators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152" y="1752600"/>
            <a:ext cx="8156448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NIAMS</a:t>
            </a:r>
            <a:r>
              <a:rPr lang="en-US" dirty="0" smtClean="0"/>
              <a:t>: Small Grant Program For New Investigators</a:t>
            </a:r>
          </a:p>
          <a:p>
            <a:r>
              <a:rPr lang="en-US" b="1" dirty="0" smtClean="0"/>
              <a:t>NIDCD</a:t>
            </a:r>
            <a:r>
              <a:rPr lang="en-US" dirty="0" smtClean="0"/>
              <a:t>: Small Grant Program – within 7 years of degree or fellowship</a:t>
            </a:r>
          </a:p>
          <a:p>
            <a:r>
              <a:rPr lang="en-US" b="1" dirty="0" smtClean="0"/>
              <a:t>NIDCR</a:t>
            </a:r>
            <a:r>
              <a:rPr lang="en-US" dirty="0" smtClean="0"/>
              <a:t>: Small Grant Program for New Investigators</a:t>
            </a:r>
          </a:p>
          <a:p>
            <a:r>
              <a:rPr lang="en-US" b="1" dirty="0" smtClean="0"/>
              <a:t>NIDDK</a:t>
            </a:r>
            <a:r>
              <a:rPr lang="en-US" dirty="0" smtClean="0"/>
              <a:t>: Small Grant Program for NIDDK K01/K08/K23 Recipients </a:t>
            </a:r>
          </a:p>
          <a:p>
            <a:r>
              <a:rPr lang="en-US" b="1" dirty="0" smtClean="0"/>
              <a:t>NIDA</a:t>
            </a:r>
            <a:r>
              <a:rPr lang="en-US" dirty="0" smtClean="0"/>
              <a:t>: Behavioral Science Track Award for Rapid Transition (B/START)(I/START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$50K per year, 2 years, non-renewable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latin typeface="+mn-lt"/>
              </a:rPr>
              <a:t>Research </a:t>
            </a:r>
            <a:r>
              <a:rPr lang="en-US" sz="3600" b="1" dirty="0" smtClean="0">
                <a:latin typeface="+mn-lt"/>
              </a:rPr>
              <a:t>Grant Programs to Consider</a:t>
            </a:r>
            <a:endParaRPr lang="en-US" sz="3600" b="1" dirty="0">
              <a:latin typeface="+mn-lt"/>
            </a:endParaRPr>
          </a:p>
        </p:txBody>
      </p:sp>
      <p:sp>
        <p:nvSpPr>
          <p:cNvPr id="54274" name="Content Placeholder 2"/>
          <p:cNvSpPr>
            <a:spLocks noGrp="1"/>
          </p:cNvSpPr>
          <p:nvPr>
            <p:ph sz="quarter" idx="1"/>
          </p:nvPr>
        </p:nvSpPr>
        <p:spPr>
          <a:xfrm>
            <a:off x="339725" y="1473200"/>
            <a:ext cx="8537575" cy="4572000"/>
          </a:xfrm>
        </p:spPr>
        <p:txBody>
          <a:bodyPr>
            <a:noAutofit/>
          </a:bodyPr>
          <a:lstStyle/>
          <a:p>
            <a:pPr eaLnBrk="1" hangingPunct="1">
              <a:buSzPct val="125000"/>
              <a:buFont typeface="Arial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NIDCR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/>
              <a:t>Small Research Grants for Data Analysis and Statistical Methodology applied to Genome-wide Data (R03)</a:t>
            </a:r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altLang="ja-JP" sz="1600" dirty="0" smtClean="0"/>
              <a:t>“Investigators </a:t>
            </a:r>
            <a:r>
              <a:rPr lang="en-US" altLang="ja-JP" sz="1600" dirty="0"/>
              <a:t>who have not previously received funding from NIDCR as a Principal Investigator are encouraged to apply.</a:t>
            </a:r>
            <a:r>
              <a:rPr lang="ja-JP" altLang="en-US" sz="1600" dirty="0"/>
              <a:t>”</a:t>
            </a:r>
            <a:endParaRPr lang="en-US" altLang="ja-JP" sz="1600" dirty="0"/>
          </a:p>
          <a:p>
            <a:pPr eaLnBrk="1" hangingPunct="1">
              <a:buSzPct val="125000"/>
              <a:buFont typeface="Arial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NIDA</a:t>
            </a:r>
            <a:r>
              <a:rPr lang="en-US" sz="2000" dirty="0">
                <a:solidFill>
                  <a:srgbClr val="C00000"/>
                </a:solidFill>
              </a:rPr>
              <a:t>:</a:t>
            </a:r>
            <a:r>
              <a:rPr lang="en-US" sz="2000" dirty="0"/>
              <a:t> Early Career Award in Drug Abuse &amp; Addiction (ECHEM) - R21/R33</a:t>
            </a:r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sz="1600" dirty="0"/>
              <a:t>A Phased Innovation grant for new-to-NIH, newly independent investigators and investigators without previous NIH funding to conduct basic chemistry research applied to drug abuse and addiction and relevant to the </a:t>
            </a:r>
            <a:r>
              <a:rPr lang="en-US" sz="1600" dirty="0" smtClean="0"/>
              <a:t>NIDA’</a:t>
            </a:r>
            <a:r>
              <a:rPr lang="en-US" altLang="ja-JP" sz="1600" dirty="0" smtClean="0"/>
              <a:t>s Mission.</a:t>
            </a:r>
            <a:r>
              <a:rPr lang="en-US" altLang="ja-JP" sz="1600" dirty="0"/>
              <a:t>  </a:t>
            </a:r>
          </a:p>
          <a:p>
            <a:pPr eaLnBrk="1" hangingPunct="1">
              <a:buSzPct val="125000"/>
              <a:buFont typeface="Arial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 smtClean="0"/>
              <a:t>R21 </a:t>
            </a:r>
            <a:r>
              <a:rPr lang="en-US" sz="2000" dirty="0"/>
              <a:t>is a research grant </a:t>
            </a:r>
            <a:r>
              <a:rPr lang="en-US" sz="2000" dirty="0" smtClean="0"/>
              <a:t>mechanism, but </a:t>
            </a:r>
            <a:r>
              <a:rPr lang="en-US" sz="2000" u="sng" dirty="0"/>
              <a:t>not</a:t>
            </a:r>
            <a:r>
              <a:rPr lang="en-US" sz="2000" dirty="0"/>
              <a:t> a new investigator grant</a:t>
            </a:r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NIAID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altLang="ja-JP" sz="1600" dirty="0" smtClean="0"/>
              <a:t>New </a:t>
            </a:r>
            <a:r>
              <a:rPr lang="en-US" altLang="ja-JP" sz="1600" dirty="0"/>
              <a:t>investigators who feel unready to compete for an R01 are using the R21 successfully to gather preliminary data for their R01 applications.</a:t>
            </a:r>
            <a:r>
              <a:rPr lang="ja-JP" altLang="en-US" sz="1600" dirty="0"/>
              <a:t>”</a:t>
            </a:r>
            <a:endParaRPr lang="en-US" altLang="ja-JP" sz="1600" dirty="0"/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NIAMS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altLang="ja-JP" sz="1600" dirty="0" smtClean="0"/>
              <a:t>Projects </a:t>
            </a:r>
            <a:r>
              <a:rPr lang="en-US" altLang="ja-JP" sz="1600" dirty="0"/>
              <a:t>that will be considered a lower priority include new investigator starter grants.</a:t>
            </a:r>
            <a:r>
              <a:rPr lang="ja-JP" altLang="en-US" sz="1600" dirty="0"/>
              <a:t>”</a:t>
            </a:r>
            <a:endParaRPr lang="en-US" altLang="ja-JP" sz="1600" dirty="0"/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NIDDK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altLang="ja-JP" sz="1600" dirty="0" smtClean="0"/>
              <a:t>R21s </a:t>
            </a:r>
            <a:r>
              <a:rPr lang="en-US" altLang="ja-JP" sz="1600" dirty="0"/>
              <a:t>should NOT be used by new investigators to gather preliminary data for a standard R01.</a:t>
            </a:r>
            <a:r>
              <a:rPr lang="ja-JP" altLang="en-US" sz="1600" dirty="0"/>
              <a:t>”</a:t>
            </a:r>
            <a:endParaRPr lang="en-US" altLang="ja-JP" sz="1600" dirty="0"/>
          </a:p>
          <a:p>
            <a:pPr lvl="1" eaLnBrk="1" hangingPunct="1">
              <a:buSzPct val="125000"/>
              <a:buFont typeface="Arial"/>
              <a:buChar char="•"/>
            </a:pPr>
            <a:r>
              <a:rPr lang="en-US" sz="1600" b="1" dirty="0" smtClean="0">
                <a:solidFill>
                  <a:srgbClr val="C00000"/>
                </a:solidFill>
              </a:rPr>
              <a:t>NINDS</a:t>
            </a:r>
            <a:r>
              <a:rPr lang="en-US" sz="1600" dirty="0" smtClean="0">
                <a:solidFill>
                  <a:srgbClr val="C0000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smtClean="0"/>
              <a:t>“</a:t>
            </a:r>
            <a:r>
              <a:rPr lang="en-US" altLang="ja-JP" sz="1600" dirty="0" smtClean="0"/>
              <a:t>FY </a:t>
            </a:r>
            <a:r>
              <a:rPr lang="en-US" altLang="ja-JP" sz="1600" dirty="0"/>
              <a:t>2009 success rates for NINDS R21 New Investigators: 11% vs. NINDS R01 New Investigators: 19%</a:t>
            </a:r>
            <a:r>
              <a:rPr lang="ja-JP" altLang="en-US" sz="1600" dirty="0"/>
              <a:t>”</a:t>
            </a:r>
            <a:endParaRPr lang="en-US" sz="1600" dirty="0"/>
          </a:p>
        </p:txBody>
      </p:sp>
      <p:pic>
        <p:nvPicPr>
          <p:cNvPr id="54276" name="Picture 2" descr="National Institutes of Health (NIH) - Turning Discovery Into Healt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400800"/>
            <a:ext cx="2514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181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NIH Director’s High Risk High Impact Awards for New Investigators </a:t>
            </a:r>
            <a:endParaRPr lang="en-US" b="1" dirty="0"/>
          </a:p>
        </p:txBody>
      </p:sp>
      <p:pic>
        <p:nvPicPr>
          <p:cNvPr id="4" name="Picture 2" descr="NIH Director's New Innovator Aw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31"/>
          <a:stretch>
            <a:fillRect/>
          </a:stretch>
        </p:blipFill>
        <p:spPr bwMode="auto">
          <a:xfrm>
            <a:off x="228600" y="1295400"/>
            <a:ext cx="3657600" cy="935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2362200"/>
            <a:ext cx="8915400" cy="3429000"/>
          </a:xfrm>
        </p:spPr>
        <p:txBody>
          <a:bodyPr numCol="2">
            <a:noAutofit/>
          </a:bodyPr>
          <a:lstStyle/>
          <a:p>
            <a:r>
              <a:rPr lang="en-US" sz="2400" b="1" dirty="0" smtClean="0"/>
              <a:t>New Innovator Award</a:t>
            </a:r>
          </a:p>
          <a:p>
            <a:pPr lvl="1"/>
            <a:r>
              <a:rPr lang="en-US" sz="2400" dirty="0" smtClean="0"/>
              <a:t>Early Stage Investigators </a:t>
            </a:r>
            <a:r>
              <a:rPr lang="en-US" sz="2400" dirty="0"/>
              <a:t>proposing high </a:t>
            </a:r>
            <a:r>
              <a:rPr lang="en-US" sz="2400" dirty="0" smtClean="0"/>
              <a:t>potential, </a:t>
            </a:r>
            <a:r>
              <a:rPr lang="en-US" sz="2400" dirty="0"/>
              <a:t>impact </a:t>
            </a:r>
            <a:r>
              <a:rPr lang="en-US" sz="2400" dirty="0" smtClean="0"/>
              <a:t>research</a:t>
            </a:r>
          </a:p>
          <a:p>
            <a:pPr lvl="1"/>
            <a:r>
              <a:rPr lang="en-US" sz="2400" dirty="0"/>
              <a:t>Unusual flexibility in pursuing research </a:t>
            </a:r>
            <a:r>
              <a:rPr lang="en-US" sz="2400" dirty="0" smtClean="0"/>
              <a:t>objectives</a:t>
            </a:r>
            <a:endParaRPr lang="en-US" sz="2400" dirty="0"/>
          </a:p>
          <a:p>
            <a:pPr lvl="1"/>
            <a:r>
              <a:rPr lang="en-US" sz="2400" dirty="0" smtClean="0"/>
              <a:t>Up </a:t>
            </a:r>
            <a:r>
              <a:rPr lang="en-US" sz="2400" dirty="0"/>
              <a:t>to </a:t>
            </a:r>
            <a:r>
              <a:rPr lang="en-US" sz="2400" dirty="0" smtClean="0"/>
              <a:t>$1.5M for </a:t>
            </a:r>
            <a:r>
              <a:rPr lang="en-US" sz="2400" dirty="0"/>
              <a:t>5 </a:t>
            </a:r>
            <a:r>
              <a:rPr lang="en-US" sz="2400" dirty="0" smtClean="0"/>
              <a:t>years</a:t>
            </a:r>
            <a:endParaRPr lang="en-US" sz="2400" b="1" dirty="0" smtClean="0"/>
          </a:p>
          <a:p>
            <a:pPr lvl="1"/>
            <a:endParaRPr lang="en-US" sz="2400" b="1" dirty="0"/>
          </a:p>
          <a:p>
            <a:r>
              <a:rPr lang="en-US" sz="2400" b="1" dirty="0" smtClean="0"/>
              <a:t>Early Independence Award</a:t>
            </a:r>
          </a:p>
          <a:p>
            <a:pPr lvl="1"/>
            <a:r>
              <a:rPr lang="en-US" sz="2400" dirty="0"/>
              <a:t>Junior </a:t>
            </a:r>
            <a:r>
              <a:rPr lang="en-US" sz="2400" dirty="0" smtClean="0"/>
              <a:t>Investigators within 12 months of doctoral degree and ready </a:t>
            </a:r>
            <a:r>
              <a:rPr lang="en-US" sz="2400" dirty="0"/>
              <a:t>for research </a:t>
            </a:r>
            <a:r>
              <a:rPr lang="en-US" sz="2400" dirty="0" smtClean="0"/>
              <a:t>independence</a:t>
            </a:r>
          </a:p>
          <a:p>
            <a:pPr lvl="1"/>
            <a:r>
              <a:rPr lang="en-US" sz="2400" dirty="0"/>
              <a:t>Up to </a:t>
            </a:r>
            <a:r>
              <a:rPr lang="en-US" sz="2400" dirty="0" smtClean="0"/>
              <a:t>$1.25M </a:t>
            </a:r>
            <a:r>
              <a:rPr lang="en-US" sz="2400" dirty="0"/>
              <a:t>for 5 </a:t>
            </a:r>
            <a:r>
              <a:rPr lang="en-US" sz="2400" dirty="0" smtClean="0"/>
              <a:t>years</a:t>
            </a:r>
          </a:p>
          <a:p>
            <a:pPr lvl="1"/>
            <a:r>
              <a:rPr lang="en-US" sz="2400" dirty="0" smtClean="0"/>
              <a:t>Institutions may actively recruit eligible EIA candidates</a:t>
            </a:r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dirty="0"/>
          </a:p>
        </p:txBody>
      </p:sp>
      <p:pic>
        <p:nvPicPr>
          <p:cNvPr id="7" name="Picture 6" descr="EIA pic cop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" t="3497" r="4320" b="48766"/>
          <a:stretch/>
        </p:blipFill>
        <p:spPr>
          <a:xfrm>
            <a:off x="5342466" y="1295400"/>
            <a:ext cx="2963334" cy="982133"/>
          </a:xfrm>
          <a:prstGeom prst="rect">
            <a:avLst/>
          </a:prstGeom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2286000" y="63246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://commonfund.nih.gov/</a:t>
            </a:r>
            <a:r>
              <a:rPr lang="en-US" sz="2000" dirty="0" smtClean="0">
                <a:hlinkClick r:id="rId4"/>
              </a:rPr>
              <a:t>highrisk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711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1"/>
          <p:cNvSpPr txBox="1">
            <a:spLocks noChangeArrowheads="1"/>
          </p:cNvSpPr>
          <p:nvPr/>
        </p:nvSpPr>
        <p:spPr bwMode="auto">
          <a:xfrm>
            <a:off x="663575" y="423863"/>
            <a:ext cx="777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Arial" charset="0"/>
              </a:rPr>
              <a:t>What</a:t>
            </a:r>
            <a:r>
              <a:rPr lang="ja-JP" altLang="en-US" sz="2800">
                <a:solidFill>
                  <a:srgbClr val="FFFFFF"/>
                </a:solidFill>
                <a:latin typeface="Arial" charset="0"/>
              </a:rPr>
              <a:t>’</a:t>
            </a:r>
            <a:r>
              <a:rPr lang="en-US" altLang="ja-JP" sz="2800">
                <a:solidFill>
                  <a:srgbClr val="FFFFFF"/>
                </a:solidFill>
                <a:latin typeface="Arial" charset="0"/>
              </a:rPr>
              <a:t>s Novel? </a:t>
            </a:r>
            <a:endParaRPr lang="en-US" sz="280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39938" name="Picture 4" descr="gradu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>
            <a:fillRect/>
          </a:stretch>
        </p:blipFill>
        <p:spPr bwMode="auto">
          <a:xfrm>
            <a:off x="838200" y="990600"/>
            <a:ext cx="22288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university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5"/>
          <a:stretch>
            <a:fillRect/>
          </a:stretch>
        </p:blipFill>
        <p:spPr bwMode="auto">
          <a:xfrm>
            <a:off x="4572000" y="1066800"/>
            <a:ext cx="224948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llege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6"/>
          <a:stretch>
            <a:fillRect/>
          </a:stretch>
        </p:blipFill>
        <p:spPr bwMode="auto">
          <a:xfrm>
            <a:off x="5270500" y="1371600"/>
            <a:ext cx="2111375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llege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>
            <a:fillRect/>
          </a:stretch>
        </p:blipFill>
        <p:spPr bwMode="auto">
          <a:xfrm>
            <a:off x="6234113" y="1752600"/>
            <a:ext cx="199548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3124200" y="1752600"/>
            <a:ext cx="1371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7988" y="3111500"/>
            <a:ext cx="4087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PhD or MD locates an institution willing to host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51375" y="3109913"/>
            <a:ext cx="42306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 may actively recruit eligible EIA candidates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200400" y="2590800"/>
            <a:ext cx="13716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7013" y="3940175"/>
            <a:ext cx="403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9863" indent="-169863" eaLnBrk="0" hangingPunct="0">
              <a:defRPr sz="6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be within 12 months before or after graduation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Must demonstrate exceptional creativity,  maturity, management skills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relevant to NIH mission</a:t>
            </a:r>
          </a:p>
          <a:p>
            <a:pPr eaLnBrk="1" fontAlgn="auto" hangingPunct="1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Strong letters of recommendation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83088" y="3940175"/>
            <a:ext cx="46085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 dirty="0">
                <a:latin typeface="+mj-lt"/>
              </a:rPr>
              <a:t>Institution ensures independent lab space/supplies/staff space/staff/equipment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>
                <a:latin typeface="+mj-lt"/>
              </a:rPr>
              <a:t>Appointment up to 5 years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>
                <a:latin typeface="+mj-lt"/>
              </a:rPr>
              <a:t>Protected research time for development as researcher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>
                <a:latin typeface="+mj-lt"/>
              </a:rPr>
              <a:t>Proposed research complements and  enhances institution</a:t>
            </a:r>
            <a:r>
              <a:rPr lang="ja-JP" altLang="en-US" sz="1800" dirty="0">
                <a:latin typeface="+mj-lt"/>
              </a:rPr>
              <a:t>’</a:t>
            </a:r>
            <a:r>
              <a:rPr lang="en-US" altLang="ja-JP" sz="1800" dirty="0">
                <a:latin typeface="+mj-lt"/>
              </a:rPr>
              <a:t>s programs 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dirty="0">
                <a:latin typeface="+mj-lt"/>
              </a:rPr>
              <a:t>Institution may choose to retain candidate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38100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43400" y="3810000"/>
            <a:ext cx="44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0" name="Title 1"/>
          <p:cNvSpPr txBox="1">
            <a:spLocks/>
          </p:cNvSpPr>
          <p:nvPr/>
        </p:nvSpPr>
        <p:spPr bwMode="auto">
          <a:xfrm>
            <a:off x="119063" y="220662"/>
            <a:ext cx="9024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NIH Director</a:t>
            </a:r>
            <a:r>
              <a:rPr lang="ja-JP" altLang="en-US" sz="32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’</a:t>
            </a:r>
            <a:r>
              <a:rPr lang="en-US" altLang="ja-JP" sz="3200" dirty="0">
                <a:solidFill>
                  <a:schemeClr val="accent3">
                    <a:lumMod val="75000"/>
                  </a:schemeClr>
                </a:solidFill>
                <a:latin typeface="+mj-lt"/>
              </a:rPr>
              <a:t>s Early Independence Award (EIA)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" y="838200"/>
            <a:ext cx="8686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83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284882"/>
              </p:ext>
            </p:extLst>
          </p:nvPr>
        </p:nvGraphicFramePr>
        <p:xfrm>
          <a:off x="381000" y="1600198"/>
          <a:ext cx="8458201" cy="4546602"/>
        </p:xfrm>
        <a:graphic>
          <a:graphicData uri="http://schemas.openxmlformats.org/drawingml/2006/table">
            <a:tbl>
              <a:tblPr/>
              <a:tblGrid>
                <a:gridCol w="4448386"/>
                <a:gridCol w="1336605"/>
                <a:gridCol w="1336605"/>
                <a:gridCol w="1336605"/>
              </a:tblGrid>
              <a:tr h="614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effectLst/>
                          <a:latin typeface="Calibri"/>
                        </a:rPr>
                        <a:t>Type of Classification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libri"/>
                        </a:rPr>
                        <a:t>Number of Awardees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libri"/>
                        </a:rPr>
                        <a:t>Average 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effectLst/>
                          <a:latin typeface="Calibri"/>
                        </a:rPr>
                        <a:t>Median 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Early Stage 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Investigators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785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39.2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effectLst/>
                          <a:latin typeface="Calibri"/>
                        </a:rPr>
                        <a:t>Targeted New Scientist Programs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libri"/>
                        </a:rPr>
                        <a:t>Number of Awardees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effectLst/>
                          <a:latin typeface="Calibri"/>
                        </a:rPr>
                        <a:t>Average 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effectLst/>
                          <a:latin typeface="Calibri"/>
                        </a:rPr>
                        <a:t>Median Age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Outstanding New Environmental Scientist (ONES) in 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2011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&lt;11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36.9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err="1">
                          <a:effectLst/>
                          <a:latin typeface="Calibri"/>
                        </a:rPr>
                        <a:t>Biobehavioral</a:t>
                      </a:r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 Research Award for Innovative New Scientist (BRAINS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&lt;11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36.4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NIH Director's New Innovator Award 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Program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37.4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NIH Pathway to Independence Award (R00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)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36.2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NIH Director's Early Independence </a:t>
                      </a:r>
                      <a:r>
                        <a:rPr lang="en-US" sz="1800" b="0" i="0" u="none" strike="noStrike" dirty="0" smtClean="0">
                          <a:effectLst/>
                          <a:latin typeface="Calibri"/>
                        </a:rPr>
                        <a:t>Awards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32.1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01752" y="304800"/>
            <a:ext cx="8534400" cy="7589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Age of Early Stage Investigators at first major independent research award, and Awardees of programs to facilitate transition to independence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628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NIH R01 Grant </a:t>
            </a:r>
            <a:r>
              <a:rPr lang="en-US" sz="3200" b="1" dirty="0"/>
              <a:t>– The Gold </a:t>
            </a:r>
            <a:r>
              <a:rPr lang="en-US" sz="3200" b="1" dirty="0" smtClean="0"/>
              <a:t>Standard</a:t>
            </a:r>
            <a:endParaRPr lang="en-US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610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Arial" charset="0"/>
              <a:buNone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</a:t>
            </a:r>
            <a:r>
              <a:rPr lang="en-US" sz="2800" dirty="0" smtClean="0">
                <a:latin typeface="+mj-lt"/>
              </a:rPr>
              <a:t>The NIH Research </a:t>
            </a:r>
            <a:r>
              <a:rPr lang="en-US" sz="2800" dirty="0">
                <a:latin typeface="+mj-lt"/>
              </a:rPr>
              <a:t>Project Grant (R01):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>
                <a:latin typeface="+mj-lt"/>
              </a:rPr>
              <a:t>The original and historically oldest grant mechanism used by NIH.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latin typeface="+mj-lt"/>
              </a:rPr>
              <a:t>Support </a:t>
            </a:r>
            <a:r>
              <a:rPr lang="en-US" sz="2000" dirty="0">
                <a:latin typeface="+mj-lt"/>
              </a:rPr>
              <a:t>for </a:t>
            </a:r>
            <a:r>
              <a:rPr lang="en-US" sz="2000" dirty="0" smtClean="0">
                <a:latin typeface="+mj-lt"/>
              </a:rPr>
              <a:t>research relevant to the </a:t>
            </a:r>
            <a:r>
              <a:rPr lang="en-US" sz="2000" dirty="0">
                <a:latin typeface="+mj-lt"/>
              </a:rPr>
              <a:t>mission of the NIH.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latin typeface="+mj-lt"/>
              </a:rPr>
              <a:t>Investigator-</a:t>
            </a:r>
            <a:r>
              <a:rPr lang="en-US" sz="2000" dirty="0">
                <a:latin typeface="+mj-lt"/>
              </a:rPr>
              <a:t>initiated or </a:t>
            </a:r>
            <a:r>
              <a:rPr lang="en-US" sz="2000" dirty="0" smtClean="0">
                <a:latin typeface="+mj-lt"/>
              </a:rPr>
              <a:t>response </a:t>
            </a:r>
            <a:r>
              <a:rPr lang="en-US" sz="2000" dirty="0">
                <a:latin typeface="+mj-lt"/>
              </a:rPr>
              <a:t>to a specific Funding Opportunity Announcement (FOA).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latin typeface="+mj-lt"/>
              </a:rPr>
              <a:t>Support for a </a:t>
            </a:r>
            <a:r>
              <a:rPr lang="en-US" sz="2000" dirty="0">
                <a:latin typeface="+mj-lt"/>
              </a:rPr>
              <a:t>discrete, specified, circumscribed project </a:t>
            </a:r>
            <a:r>
              <a:rPr lang="en-US" sz="2000" dirty="0" smtClean="0">
                <a:latin typeface="+mj-lt"/>
              </a:rPr>
              <a:t>conducted by </a:t>
            </a:r>
            <a:r>
              <a:rPr lang="en-US" sz="2000" dirty="0">
                <a:latin typeface="+mj-lt"/>
              </a:rPr>
              <a:t>the named investigator(s) in an area representing the investigator's specific interest and </a:t>
            </a:r>
            <a:r>
              <a:rPr lang="en-US" sz="2000" dirty="0" smtClean="0">
                <a:latin typeface="+mj-lt"/>
              </a:rPr>
              <a:t>competencies.</a:t>
            </a:r>
            <a:endParaRPr lang="en-US" sz="2000" dirty="0">
              <a:latin typeface="+mj-lt"/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latin typeface="+mj-lt"/>
              </a:rPr>
              <a:t>R01 grants awarded </a:t>
            </a:r>
            <a:r>
              <a:rPr lang="en-US" sz="2000" dirty="0">
                <a:latin typeface="+mj-lt"/>
              </a:rPr>
              <a:t>to organizations of all </a:t>
            </a:r>
            <a:r>
              <a:rPr lang="en-US" sz="2000" dirty="0" smtClean="0">
                <a:latin typeface="+mj-lt"/>
              </a:rPr>
              <a:t>types. </a:t>
            </a:r>
            <a:r>
              <a:rPr lang="en-US" sz="2000" dirty="0">
                <a:latin typeface="+mj-lt"/>
              </a:rPr>
              <a:t>The Principal </a:t>
            </a:r>
            <a:r>
              <a:rPr lang="en-US" sz="2000" dirty="0" smtClean="0">
                <a:latin typeface="+mj-lt"/>
              </a:rPr>
              <a:t>Investigator/Project Director writes application, </a:t>
            </a:r>
            <a:r>
              <a:rPr lang="en-US" sz="2000" dirty="0">
                <a:latin typeface="+mj-lt"/>
              </a:rPr>
              <a:t>is responsible for conducting the </a:t>
            </a:r>
            <a:r>
              <a:rPr lang="en-US" sz="2000" dirty="0" smtClean="0">
                <a:latin typeface="+mj-lt"/>
              </a:rPr>
              <a:t>research.  The applicant </a:t>
            </a:r>
            <a:r>
              <a:rPr lang="en-US" sz="2000" dirty="0">
                <a:latin typeface="+mj-lt"/>
              </a:rPr>
              <a:t>is the research organization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</a:pPr>
            <a:r>
              <a:rPr lang="en-US" sz="2000" dirty="0" smtClean="0">
                <a:latin typeface="+mj-lt"/>
              </a:rPr>
              <a:t>Awarded for 1-5 years with a budget justified by the proposed work. 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616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16002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800" dirty="0" smtClean="0">
                <a:latin typeface="+mn-lt"/>
              </a:rPr>
              <a:t>At Study Section, NI/</a:t>
            </a:r>
            <a:r>
              <a:rPr lang="en-US" sz="1800" dirty="0" smtClean="0">
                <a:latin typeface="+mn-lt"/>
              </a:rPr>
              <a:t>ESI R01 </a:t>
            </a:r>
            <a:r>
              <a:rPr lang="en-US" sz="1800" dirty="0" smtClean="0">
                <a:latin typeface="+mn-lt"/>
              </a:rPr>
              <a:t>applications are </a:t>
            </a:r>
            <a:r>
              <a:rPr lang="en-US" sz="1800" dirty="0">
                <a:latin typeface="+mn-lt"/>
              </a:rPr>
              <a:t>identified to reviewers so that appropriate consideration of their career stage can be applied during review. 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800" dirty="0" smtClean="0">
                <a:latin typeface="+mn-lt"/>
              </a:rPr>
              <a:t>NI/ESI applications are </a:t>
            </a:r>
            <a:r>
              <a:rPr lang="ja-JP" altLang="en-US" sz="1800" dirty="0">
                <a:latin typeface="+mn-lt"/>
              </a:rPr>
              <a:t>“</a:t>
            </a:r>
            <a:r>
              <a:rPr lang="en-US" altLang="ja-JP" sz="1800" dirty="0">
                <a:latin typeface="+mn-lt"/>
              </a:rPr>
              <a:t>clustered</a:t>
            </a:r>
            <a:r>
              <a:rPr lang="ja-JP" altLang="en-US" sz="1800" dirty="0">
                <a:latin typeface="+mn-lt"/>
              </a:rPr>
              <a:t>”</a:t>
            </a:r>
            <a:r>
              <a:rPr lang="en-US" altLang="ja-JP" sz="1800" dirty="0">
                <a:latin typeface="+mn-lt"/>
              </a:rPr>
              <a:t> during review to enable evaluation as a group and distinguish from Established Investigators.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800" dirty="0" smtClean="0">
                <a:latin typeface="+mn-lt"/>
              </a:rPr>
              <a:t>Multi-PI projects are </a:t>
            </a:r>
            <a:r>
              <a:rPr lang="en-US" sz="1800" dirty="0">
                <a:latin typeface="+mn-lt"/>
              </a:rPr>
              <a:t>identified for consideration of </a:t>
            </a:r>
            <a:r>
              <a:rPr lang="en-US" sz="1800" dirty="0" smtClean="0">
                <a:latin typeface="+mn-lt"/>
              </a:rPr>
              <a:t>NI/ESI status </a:t>
            </a:r>
            <a:r>
              <a:rPr lang="en-US" sz="1800" dirty="0" smtClean="0">
                <a:latin typeface="+mn-lt"/>
              </a:rPr>
              <a:t>only </a:t>
            </a:r>
            <a:r>
              <a:rPr lang="en-US" sz="1800" dirty="0">
                <a:latin typeface="+mn-lt"/>
              </a:rPr>
              <a:t>if ALL of the listed PIs qualify as </a:t>
            </a:r>
            <a:r>
              <a:rPr lang="en-US" sz="1800" dirty="0" smtClean="0">
                <a:latin typeface="+mn-lt"/>
              </a:rPr>
              <a:t>NI/ESI.</a:t>
            </a:r>
            <a:r>
              <a:rPr lang="en-US" sz="1800" dirty="0">
                <a:latin typeface="+mn-lt"/>
              </a:rPr>
              <a:t> 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800" dirty="0">
                <a:latin typeface="+mn-lt"/>
              </a:rPr>
              <a:t>Staff in the NIH institutes and centers are apprised of </a:t>
            </a:r>
            <a:r>
              <a:rPr lang="en-US" sz="1800" dirty="0" smtClean="0">
                <a:latin typeface="+mn-lt"/>
              </a:rPr>
              <a:t>NI/ESI status, which may be considered </a:t>
            </a:r>
            <a:r>
              <a:rPr lang="en-US" sz="1800" dirty="0">
                <a:latin typeface="+mn-lt"/>
              </a:rPr>
              <a:t>when applications are selected for award. 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Font typeface="Arial"/>
              <a:buChar char="•"/>
            </a:pPr>
            <a:r>
              <a:rPr lang="en-US" sz="1800" dirty="0" smtClean="0">
                <a:latin typeface="+mn-lt"/>
              </a:rPr>
              <a:t>NI/ESI applicants are </a:t>
            </a:r>
            <a:r>
              <a:rPr lang="en-US" sz="1800" dirty="0">
                <a:latin typeface="+mn-lt"/>
              </a:rPr>
              <a:t>eligible for the </a:t>
            </a:r>
            <a:r>
              <a:rPr lang="ja-JP" altLang="en-US" sz="1800" dirty="0">
                <a:latin typeface="+mn-lt"/>
              </a:rPr>
              <a:t>“</a:t>
            </a:r>
            <a:r>
              <a:rPr lang="en-US" altLang="ja-JP" sz="1800" dirty="0">
                <a:latin typeface="+mn-lt"/>
              </a:rPr>
              <a:t>Full Implementation to Shorten the Review Cycle for New Investigator R01 Applications Reviewed in Center for Scientific Review (CSR) Recurring Study Sections</a:t>
            </a:r>
            <a:r>
              <a:rPr lang="ja-JP" altLang="en-US" sz="1800" dirty="0">
                <a:latin typeface="+mn-lt"/>
              </a:rPr>
              <a:t>”</a:t>
            </a:r>
            <a:r>
              <a:rPr lang="en-US" altLang="ja-JP" sz="1800" dirty="0">
                <a:latin typeface="+mn-lt"/>
              </a:rPr>
              <a:t>.  </a:t>
            </a:r>
          </a:p>
          <a:p>
            <a:pPr marL="0" indent="0" algn="ctr">
              <a:spcBef>
                <a:spcPct val="20000"/>
              </a:spcBef>
              <a:buClr>
                <a:schemeClr val="accent1"/>
              </a:buClr>
            </a:pPr>
            <a:r>
              <a:rPr lang="en-US" sz="1800" dirty="0">
                <a:solidFill>
                  <a:srgbClr val="0066FF"/>
                </a:solidFill>
                <a:latin typeface="+mn-lt"/>
              </a:rPr>
              <a:t>http://grants.nih.gov/grants/guide/notice-files/NOT-OD-07-083.html</a:t>
            </a:r>
          </a:p>
          <a:p>
            <a:pPr marL="0" indent="0" algn="ctr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1800" dirty="0">
                <a:solidFill>
                  <a:srgbClr val="0066FF"/>
                </a:solidFill>
                <a:latin typeface="+mn-lt"/>
              </a:rPr>
              <a:t>Update notice: NOT-OD-11-057.html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350837"/>
            <a:ext cx="76200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922223"/>
                </a:solidFill>
                <a:latin typeface="+mn-lt"/>
              </a:rPr>
              <a:t>Implementation of </a:t>
            </a:r>
            <a:r>
              <a:rPr lang="en-US" sz="3600" b="1" dirty="0" smtClean="0">
                <a:solidFill>
                  <a:srgbClr val="922223"/>
                </a:solidFill>
                <a:latin typeface="+mn-lt"/>
              </a:rPr>
              <a:t>NI/ESI policies</a:t>
            </a:r>
            <a:endParaRPr lang="en-US" sz="3600" b="1" dirty="0">
              <a:solidFill>
                <a:srgbClr val="92222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269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New Investigator </a:t>
            </a:r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R01 Initiatives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Grp="1"/>
          </p:cNvSpPr>
          <p:nvPr>
            <p:ph sz="quarter"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5000"/>
              <a:buFont typeface="Arial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New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Investigators/Early Stage Investigators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NI/ESI) R01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applications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receive special attention at Council as high program priority or equivalent.            </a:t>
            </a: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SzPct val="125000"/>
              <a:buFont typeface="Arial"/>
              <a:buChar char="•"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Flexible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payline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for </a:t>
            </a:r>
            <a:r>
              <a:rPr lang="en-US" sz="2000" dirty="0">
                <a:solidFill>
                  <a:srgbClr val="000000"/>
                </a:solidFill>
              </a:rPr>
              <a:t>NI/</a:t>
            </a:r>
            <a:r>
              <a:rPr lang="en-US" sz="2000" dirty="0" smtClean="0">
                <a:solidFill>
                  <a:srgbClr val="000000"/>
                </a:solidFill>
              </a:rPr>
              <a:t>ESI scored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R01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applications.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5000"/>
              <a:buFont typeface="Arial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 imposed reductions in duration and amount of awards (beyond the recommendations of the initial review group) for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NI/ESI.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eaLnBrk="0" fontAlgn="base" hangingPunct="0">
              <a:spcBef>
                <a:spcPts val="600"/>
              </a:spcBef>
              <a:spcAft>
                <a:spcPts val="600"/>
              </a:spcAft>
              <a:buSzPct val="125000"/>
              <a:buFont typeface="Arial"/>
              <a:buChar char="•"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Fund </a:t>
            </a:r>
            <a:r>
              <a:rPr lang="en-US" sz="2000" dirty="0">
                <a:solidFill>
                  <a:srgbClr val="000000"/>
                </a:solidFill>
              </a:rPr>
              <a:t>NI/ESI </a:t>
            </a:r>
            <a:r>
              <a:rPr lang="en-US" sz="2000" dirty="0" smtClean="0">
                <a:solidFill>
                  <a:srgbClr val="000000"/>
                </a:solidFill>
              </a:rPr>
              <a:t>R01 applications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to achieve a designated success rate rather than setting a specific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payline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lvl="0">
              <a:buSzPct val="125000"/>
              <a:buFont typeface="Arial"/>
              <a:buChar char="•"/>
            </a:pPr>
            <a:r>
              <a:rPr lang="en-US" sz="2000" dirty="0"/>
              <a:t>Supporting ESI R01s for five years (many Institutes fund R01 for 4 years for established PIs)</a:t>
            </a:r>
          </a:p>
          <a:p>
            <a:pPr lvl="0">
              <a:buSzPct val="125000"/>
              <a:buFont typeface="Arial"/>
              <a:buChar char="•"/>
            </a:pPr>
            <a:r>
              <a:rPr lang="en-US" sz="2000" dirty="0"/>
              <a:t>Partial “bridge” funding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5000"/>
              <a:buFont typeface="Arial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42038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>
                <a:solidFill>
                  <a:srgbClr val="008000"/>
                </a:solidFill>
              </a:rPr>
              <a:t>http://</a:t>
            </a:r>
            <a:r>
              <a:rPr lang="en-US" sz="2800" u="sng" dirty="0" err="1">
                <a:solidFill>
                  <a:srgbClr val="008000"/>
                </a:solidFill>
              </a:rPr>
              <a:t>grants.nih.gov</a:t>
            </a:r>
            <a:r>
              <a:rPr lang="en-US" sz="2800" u="sng" dirty="0">
                <a:solidFill>
                  <a:srgbClr val="008000"/>
                </a:solidFill>
              </a:rPr>
              <a:t>/grants/</a:t>
            </a:r>
            <a:r>
              <a:rPr lang="en-US" sz="2800" u="sng" dirty="0" err="1">
                <a:solidFill>
                  <a:srgbClr val="008000"/>
                </a:solidFill>
              </a:rPr>
              <a:t>new_investigators</a:t>
            </a:r>
            <a:r>
              <a:rPr lang="en-US" sz="2800" u="sng" dirty="0">
                <a:solidFill>
                  <a:srgbClr val="008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38731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Let’s review… the first steps in developing a competitive application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 to know the </a:t>
            </a:r>
            <a:r>
              <a:rPr lang="en-US" sz="3200" dirty="0" smtClean="0"/>
              <a:t>NIH Program </a:t>
            </a:r>
            <a:r>
              <a:rPr lang="en-US" sz="3200" dirty="0" smtClean="0"/>
              <a:t>Director for your scientific area</a:t>
            </a:r>
          </a:p>
          <a:p>
            <a:r>
              <a:rPr lang="en-US" sz="3200" dirty="0" smtClean="0"/>
              <a:t>Contact them about your research ideas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Fit with institute mission and priorities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 b="1" dirty="0" smtClean="0">
                <a:solidFill>
                  <a:srgbClr val="008000"/>
                </a:solidFill>
              </a:rPr>
              <a:t>Best grant mechanism or program for you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Best study section for review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Technical assistance with the application process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smtClean="0"/>
              <a:t>Are you a New or Early Stage Investigator?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 dirty="0" smtClean="0"/>
              <a:t>Programs for transition to independence and for NI/ESI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IC specific </a:t>
            </a:r>
            <a:r>
              <a:rPr lang="en-US" sz="3600" b="1" dirty="0" smtClean="0"/>
              <a:t>Strategies for </a:t>
            </a:r>
            <a:r>
              <a:rPr lang="en-US" sz="3600" b="1" dirty="0" smtClean="0"/>
              <a:t>NI/ESI Applications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280" y="1603248"/>
            <a:ext cx="8503920" cy="4797552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sz="2000" b="1" dirty="0" smtClean="0"/>
              <a:t>NHLBI</a:t>
            </a:r>
            <a:r>
              <a:rPr lang="en-US" sz="2000" dirty="0" smtClean="0"/>
              <a:t>: priority funding for the first competitive renewal.  (1) The individual cannot be a principal investigator on an Independent Scientist and/or other non-mentored career award or on another R01 or a sub-project director on a multi-project award, and (2) must be currently holding a position at a domestic institution with a faculty rank up to and including an Associate Professor or equivalent.</a:t>
            </a:r>
          </a:p>
          <a:p>
            <a:pPr lvl="0">
              <a:lnSpc>
                <a:spcPct val="110000"/>
              </a:lnSpc>
            </a:pPr>
            <a:r>
              <a:rPr lang="en-US" sz="2000" b="1" dirty="0" smtClean="0"/>
              <a:t>NIAAA</a:t>
            </a:r>
            <a:r>
              <a:rPr lang="en-US" sz="2000" dirty="0" smtClean="0"/>
              <a:t>: ESIs just beyond the </a:t>
            </a:r>
            <a:r>
              <a:rPr lang="en-US" sz="2000" dirty="0" smtClean="0"/>
              <a:t>nominal </a:t>
            </a:r>
            <a:r>
              <a:rPr lang="en-US" sz="2000" dirty="0" err="1" smtClean="0"/>
              <a:t>payline</a:t>
            </a:r>
            <a:r>
              <a:rPr lang="en-US" sz="2000" dirty="0" smtClean="0"/>
              <a:t> are invited to submit a letter to respond to the summary statement </a:t>
            </a:r>
            <a:r>
              <a:rPr lang="en-US" sz="2000" dirty="0" smtClean="0"/>
              <a:t>critiques. Responses reviewed </a:t>
            </a:r>
            <a:r>
              <a:rPr lang="en-US" sz="2000" dirty="0" smtClean="0"/>
              <a:t>by Program staff, and when deemed appropriate, the application may be recommended to Institute </a:t>
            </a:r>
            <a:r>
              <a:rPr lang="en-US" sz="2000" dirty="0"/>
              <a:t>D</a:t>
            </a:r>
            <a:r>
              <a:rPr lang="en-US" sz="2000" dirty="0" smtClean="0"/>
              <a:t>irector for </a:t>
            </a:r>
            <a:r>
              <a:rPr lang="en-US" sz="2000" dirty="0" smtClean="0"/>
              <a:t>award. </a:t>
            </a:r>
          </a:p>
          <a:p>
            <a:pPr>
              <a:lnSpc>
                <a:spcPct val="110000"/>
              </a:lnSpc>
            </a:pPr>
            <a:r>
              <a:rPr lang="en-US" sz="2000" b="1" dirty="0" smtClean="0"/>
              <a:t>NICHD</a:t>
            </a:r>
            <a:r>
              <a:rPr lang="en-US" sz="2000" dirty="0" smtClean="0"/>
              <a:t>: Special funding consideration will be given to research project grant applications submitted by new investigators supported by NICHD Career Development Awards (Ks).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Let’s review… the first steps in developing an competitive application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 to know the </a:t>
            </a:r>
            <a:r>
              <a:rPr lang="en-US" sz="3200" dirty="0" smtClean="0"/>
              <a:t>NIH Program </a:t>
            </a:r>
            <a:r>
              <a:rPr lang="en-US" sz="3200" dirty="0" smtClean="0"/>
              <a:t>Director for your scientific area</a:t>
            </a:r>
          </a:p>
          <a:p>
            <a:r>
              <a:rPr lang="en-US" sz="3200" dirty="0" smtClean="0"/>
              <a:t>Contact them about your research ideas 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800" dirty="0" smtClean="0"/>
              <a:t>Fit with institute mission and priorities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800" dirty="0" smtClean="0"/>
              <a:t>Best grant mechanism or program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800" dirty="0" smtClean="0"/>
              <a:t>Best study section for review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800" dirty="0" smtClean="0"/>
              <a:t>Technical assistance with the application </a:t>
            </a:r>
            <a:r>
              <a:rPr lang="en-US" sz="2800" dirty="0" smtClean="0"/>
              <a:t>process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800" dirty="0" smtClean="0"/>
              <a:t>Are you a New/Early Stage Investigator?</a:t>
            </a:r>
          </a:p>
          <a:p>
            <a:pPr lvl="2">
              <a:lnSpc>
                <a:spcPct val="90000"/>
              </a:lnSpc>
              <a:spcBef>
                <a:spcPct val="10000"/>
              </a:spcBef>
            </a:pPr>
            <a:r>
              <a:rPr lang="en-US" sz="2600" dirty="0" smtClean="0">
                <a:solidFill>
                  <a:srgbClr val="008000"/>
                </a:solidFill>
              </a:rPr>
              <a:t>Consider the R01 Grant </a:t>
            </a:r>
            <a:endParaRPr lang="en-US" sz="2600" dirty="0" smtClean="0">
              <a:solidFill>
                <a:srgbClr val="00800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544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Loan Repayment Program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"/>
              </a:spcBef>
              <a:buClr>
                <a:srgbClr val="FF9900"/>
              </a:buClr>
            </a:pPr>
            <a:r>
              <a:rPr lang="en-US" sz="2800" dirty="0" smtClean="0">
                <a:cs typeface="Arial" charset="0"/>
              </a:rPr>
              <a:t>Commit to perform research for 2 years, and the NIH repays up to $35,000 per year of your qualified educational debt and covers the resulting taxes. </a:t>
            </a:r>
          </a:p>
          <a:p>
            <a:pPr>
              <a:spcBef>
                <a:spcPts val="100"/>
              </a:spcBef>
              <a:buClr>
                <a:srgbClr val="FF9900"/>
              </a:buClr>
            </a:pPr>
            <a:r>
              <a:rPr lang="en-US" sz="2800" dirty="0" smtClean="0">
                <a:cs typeface="Arial" charset="0"/>
              </a:rPr>
              <a:t>You must be conducting research in of the following 5 areas:</a:t>
            </a:r>
          </a:p>
          <a:p>
            <a:pPr marL="792798" lvl="1" indent="-457200">
              <a:spcBef>
                <a:spcPts val="100"/>
              </a:spcBef>
            </a:pPr>
            <a:r>
              <a:rPr lang="en-US" sz="2600" dirty="0" smtClean="0">
                <a:cs typeface="Arial" charset="0"/>
              </a:rPr>
              <a:t>Clinical Research</a:t>
            </a:r>
          </a:p>
          <a:p>
            <a:pPr marL="792798" lvl="1" indent="-457200">
              <a:spcBef>
                <a:spcPts val="100"/>
              </a:spcBef>
            </a:pPr>
            <a:r>
              <a:rPr lang="en-US" sz="2600" dirty="0" smtClean="0">
                <a:cs typeface="Arial" charset="0"/>
              </a:rPr>
              <a:t>Pediatric Research</a:t>
            </a:r>
          </a:p>
          <a:p>
            <a:pPr marL="792798" lvl="1" indent="-457200">
              <a:spcBef>
                <a:spcPts val="100"/>
              </a:spcBef>
            </a:pPr>
            <a:r>
              <a:rPr lang="en-US" sz="2600" dirty="0" smtClean="0">
                <a:cs typeface="Arial" charset="0"/>
              </a:rPr>
              <a:t>Contraception &amp; Infertility Research</a:t>
            </a:r>
          </a:p>
          <a:p>
            <a:pPr marL="792798" lvl="1" indent="-457200">
              <a:spcBef>
                <a:spcPts val="100"/>
              </a:spcBef>
            </a:pPr>
            <a:r>
              <a:rPr lang="en-US" sz="2600" dirty="0" smtClean="0">
                <a:cs typeface="Arial" charset="0"/>
              </a:rPr>
              <a:t>Health Disparities Research</a:t>
            </a:r>
          </a:p>
          <a:p>
            <a:pPr marL="792798" lvl="1" indent="-457200">
              <a:spcBef>
                <a:spcPts val="100"/>
              </a:spcBef>
            </a:pPr>
            <a:r>
              <a:rPr lang="en-US" sz="2600" dirty="0" smtClean="0">
                <a:cs typeface="Arial" charset="0"/>
              </a:rPr>
              <a:t>Clinical Research for Individuals from Disadvantaged Backgrounds </a:t>
            </a:r>
          </a:p>
          <a:p>
            <a:pPr marL="0" indent="0" algn="ctr">
              <a:buNone/>
            </a:pPr>
            <a:r>
              <a:rPr lang="en-US" u="sng" dirty="0"/>
              <a:t>http://</a:t>
            </a:r>
            <a:r>
              <a:rPr lang="en-US" u="sng" dirty="0" err="1"/>
              <a:t>www.lrp.nih.gov</a:t>
            </a:r>
            <a:r>
              <a:rPr lang="en-US" u="sng" dirty="0"/>
              <a:t>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 Reiterate…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Get to know the Program Director for your scientific area!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 txBox="1">
            <a:spLocks noChangeArrowheads="1"/>
          </p:cNvSpPr>
          <p:nvPr/>
        </p:nvSpPr>
        <p:spPr bwMode="auto">
          <a:xfrm>
            <a:off x="381000" y="0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latin typeface="+mj-lt"/>
              </a:rPr>
              <a:t>Grant Writing for Success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17220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342900" indent="-3429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 Writing the Application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2325" y="1688336"/>
            <a:ext cx="8016875" cy="400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 b="1">
                <a:solidFill>
                  <a:srgbClr val="000066"/>
                </a:solidFill>
                <a:latin typeface="Arial" charset="0"/>
              </a:defRPr>
            </a:lvl1pPr>
            <a:lvl2pPr marL="742950" indent="-28575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2pPr>
            <a:lvl3pPr marL="11430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3pPr>
            <a:lvl4pPr marL="16002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4pPr>
            <a:lvl5pPr marL="2057400" indent="-228600" eaLnBrk="0" hangingPunct="0">
              <a:defRPr sz="6000" b="1">
                <a:solidFill>
                  <a:srgbClr val="000066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Start early and develop good ideas</a:t>
            </a:r>
          </a:p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Seek advice and critical input from colleagues</a:t>
            </a:r>
          </a:p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Talk to your NIH Program Official(s)</a:t>
            </a:r>
          </a:p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Use the NIH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and OER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webpage resources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 indent="0" eaLnBrk="1" hangingPunct="1">
              <a:spcAft>
                <a:spcPts val="600"/>
              </a:spcAft>
              <a:defRPr/>
            </a:pP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http</a:t>
            </a:r>
            <a:r>
              <a:rPr lang="en-US" sz="28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://</a:t>
            </a:r>
            <a:r>
              <a:rPr lang="en-US" sz="2800" b="0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grants.nih.gov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	</a:t>
            </a:r>
          </a:p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charset="0"/>
              </a:rPr>
              <a:t>Follow </a:t>
            </a:r>
            <a:r>
              <a:rPr lang="en-US" sz="2800" b="0" dirty="0">
                <a:solidFill>
                  <a:schemeClr val="tx1"/>
                </a:solidFill>
                <a:latin typeface="+mj-lt"/>
                <a:cs typeface="Arial" charset="0"/>
              </a:rPr>
              <a:t>instructions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  <a:cs typeface="Arial" charset="0"/>
              </a:rPr>
              <a:t>carefully, r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emember review </a:t>
            </a: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criteria </a:t>
            </a:r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457200" indent="-457200" eaLnBrk="1" fontAlgn="auto" hangingPunct="1">
              <a:spcAft>
                <a:spcPts val="600"/>
              </a:spcAft>
              <a:buFont typeface="Arial"/>
              <a:buChar char="•"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j-lt"/>
              </a:rPr>
              <a:t>Submit your application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" y="914400"/>
            <a:ext cx="8686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88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msesma@nigms.nih.gov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6290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is a New Investigator or </a:t>
            </a:r>
            <a:br>
              <a:rPr lang="en-US" b="1" dirty="0" smtClean="0"/>
            </a:br>
            <a:r>
              <a:rPr lang="en-US" b="1" dirty="0" smtClean="0"/>
              <a:t>An Early Stage Investigator?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9448"/>
            <a:ext cx="8503920" cy="4187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A </a:t>
            </a:r>
            <a:r>
              <a:rPr lang="en-US" sz="2800" u="sng" dirty="0" smtClean="0">
                <a:solidFill>
                  <a:srgbClr val="FF0000"/>
                </a:solidFill>
              </a:rPr>
              <a:t>New Investigator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is a Principal Investigator who has </a:t>
            </a:r>
            <a:r>
              <a:rPr lang="en-US" sz="2800" dirty="0"/>
              <a:t>not previously competed successfully as a PD/PI for </a:t>
            </a:r>
            <a:r>
              <a:rPr lang="en-US" sz="28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“</a:t>
            </a:r>
            <a:r>
              <a:rPr lang="en-US" altLang="ja-JP" sz="2800" dirty="0" smtClean="0"/>
              <a:t>significant </a:t>
            </a:r>
            <a:r>
              <a:rPr lang="en-US" altLang="ja-JP" sz="2800" dirty="0" smtClean="0"/>
              <a:t>independent” NIH </a:t>
            </a:r>
            <a:r>
              <a:rPr lang="en-US" altLang="ja-JP" sz="2800" dirty="0"/>
              <a:t>research grant.</a:t>
            </a:r>
          </a:p>
          <a:p>
            <a:pPr lvl="1"/>
            <a:r>
              <a:rPr lang="en-US" sz="2800" dirty="0" smtClean="0"/>
              <a:t>Significant Independent NIH research grant = R01</a:t>
            </a:r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u="sng" dirty="0" smtClean="0">
                <a:solidFill>
                  <a:srgbClr val="FF0000"/>
                </a:solidFill>
              </a:rPr>
              <a:t>Early Stage Investigator</a:t>
            </a:r>
            <a:r>
              <a:rPr lang="en-US" sz="2800" u="sng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is a PD/PI within 10 years of their terminal degree or clinical residency training and has not </a:t>
            </a:r>
            <a:r>
              <a:rPr lang="en-US" sz="2800" dirty="0" smtClean="0"/>
              <a:t>yet previously competed successfully </a:t>
            </a:r>
            <a:r>
              <a:rPr lang="en-US" sz="2800" dirty="0" smtClean="0"/>
              <a:t>as PD/PI for a “significant </a:t>
            </a:r>
            <a:r>
              <a:rPr lang="en-US" sz="2800" dirty="0" smtClean="0"/>
              <a:t>independent” </a:t>
            </a:r>
            <a:r>
              <a:rPr lang="en-US" sz="2800" dirty="0" smtClean="0"/>
              <a:t>NIH research grant.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" y="6248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http://grants.nih.gov/grants/new_investigators/</a:t>
            </a:r>
            <a:r>
              <a:rPr lang="en-US" sz="2400" dirty="0" smtClean="0">
                <a:hlinkClick r:id="rId2"/>
              </a:rPr>
              <a:t>index.htm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43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49881"/>
              </p:ext>
            </p:extLst>
          </p:nvPr>
        </p:nvGraphicFramePr>
        <p:xfrm>
          <a:off x="152400" y="685800"/>
          <a:ext cx="8839200" cy="596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196448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</a:rPr>
              <a:t>Who are the NIH New Investigators?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2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Grant Programs for Career Transitions and Newly Independent Investigators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68552" y="1527048"/>
            <a:ext cx="6937248" cy="4797552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Career Transition Award Programs: </a:t>
            </a:r>
          </a:p>
          <a:p>
            <a:pPr lvl="1"/>
            <a:r>
              <a:rPr lang="en-US" sz="2600" dirty="0" smtClean="0"/>
              <a:t>K22; K99/R00; K12</a:t>
            </a:r>
          </a:p>
          <a:p>
            <a:r>
              <a:rPr lang="en-US" sz="3000" dirty="0" smtClean="0"/>
              <a:t>Mentored Career Development Awards: </a:t>
            </a:r>
          </a:p>
          <a:p>
            <a:pPr lvl="1"/>
            <a:r>
              <a:rPr lang="en-US" sz="2600" dirty="0" smtClean="0"/>
              <a:t>K01; K08; K23; K25</a:t>
            </a:r>
          </a:p>
          <a:p>
            <a:r>
              <a:rPr lang="en-US" sz="3000" dirty="0" smtClean="0"/>
              <a:t>Programs for Newly Independent Faculty: </a:t>
            </a:r>
          </a:p>
          <a:p>
            <a:pPr lvl="1"/>
            <a:r>
              <a:rPr lang="en-US" sz="2600" dirty="0" smtClean="0"/>
              <a:t>R03; R21</a:t>
            </a:r>
          </a:p>
          <a:p>
            <a:r>
              <a:rPr lang="en-US" sz="3000" dirty="0" smtClean="0"/>
              <a:t>High Risk, High Reward Programs: </a:t>
            </a:r>
          </a:p>
          <a:p>
            <a:pPr lvl="1"/>
            <a:r>
              <a:rPr lang="en-US" sz="2600" dirty="0" smtClean="0"/>
              <a:t>NIH Director’s New Innovator Award</a:t>
            </a:r>
          </a:p>
          <a:p>
            <a:pPr lvl="1"/>
            <a:r>
              <a:rPr lang="en-US" sz="2600" dirty="0" smtClean="0"/>
              <a:t>NIH Director’s Early Independence Award</a:t>
            </a:r>
          </a:p>
          <a:p>
            <a:r>
              <a:rPr lang="en-US" sz="3000" dirty="0" smtClean="0"/>
              <a:t>NIH Research Project Grant: R01</a:t>
            </a:r>
          </a:p>
          <a:p>
            <a:pPr lvl="1"/>
            <a:r>
              <a:rPr lang="en-US" sz="2600" dirty="0" smtClean="0"/>
              <a:t>New Investigator </a:t>
            </a:r>
            <a:r>
              <a:rPr lang="en-US" sz="2600" dirty="0" smtClean="0"/>
              <a:t>Initiatives</a:t>
            </a:r>
          </a:p>
          <a:p>
            <a:r>
              <a:rPr lang="en-US" sz="2600" dirty="0" smtClean="0"/>
              <a:t> And the Loan Repayment Program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8739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Career Transition </a:t>
            </a:r>
            <a:r>
              <a:rPr lang="en-US" sz="3600" b="1" dirty="0" smtClean="0"/>
              <a:t>Award – K22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4000" y="1676400"/>
            <a:ext cx="86136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K22: NCI, NHLBI, NIAID, NIDCR, NIMH, NINDS, NIEHS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support mentored, non-independent investigators in transitioning to their first independent tenure-track faculty </a:t>
            </a:r>
            <a:r>
              <a:rPr lang="en-US" sz="2400" dirty="0" smtClean="0"/>
              <a:t>research position (or equivalent)</a:t>
            </a:r>
          </a:p>
          <a:p>
            <a:pPr lvl="1"/>
            <a:r>
              <a:rPr lang="en-US" sz="2400" dirty="0" smtClean="0"/>
              <a:t>For </a:t>
            </a:r>
            <a:r>
              <a:rPr lang="en-US" sz="2400" dirty="0"/>
              <a:t>Postdoctoral investigators </a:t>
            </a:r>
            <a:r>
              <a:rPr lang="en-US" sz="2400" dirty="0" smtClean="0"/>
              <a:t>in the NIH </a:t>
            </a:r>
            <a:r>
              <a:rPr lang="en-US" sz="2400" dirty="0"/>
              <a:t>Intramural </a:t>
            </a:r>
            <a:r>
              <a:rPr lang="en-US" sz="2400" dirty="0" smtClean="0"/>
              <a:t>Program or </a:t>
            </a:r>
            <a:r>
              <a:rPr lang="en-US" sz="2400" dirty="0"/>
              <a:t>at domestic institutions</a:t>
            </a:r>
          </a:p>
          <a:p>
            <a:pPr lvl="1"/>
            <a:r>
              <a:rPr lang="en-US" sz="2400" dirty="0" smtClean="0"/>
              <a:t>Support for 3-5 years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NCI: Transition Career Development Award </a:t>
            </a:r>
            <a:r>
              <a:rPr lang="en-US" sz="2400" dirty="0" smtClean="0"/>
              <a:t>– within 2 years of first independent cancer research position (PAR-12-121; Diversity PAR-12-062)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NIAID: Research Scholar Development </a:t>
            </a:r>
            <a:r>
              <a:rPr lang="en-US" sz="2400" dirty="0" smtClean="0"/>
              <a:t>– no more than 5 years of postdoctoral training – apply as a </a:t>
            </a:r>
            <a:r>
              <a:rPr lang="en-US" sz="2400" dirty="0" err="1" smtClean="0"/>
              <a:t>postdoctorate</a:t>
            </a:r>
            <a:r>
              <a:rPr lang="en-US" sz="2400" dirty="0" smtClean="0"/>
              <a:t> – grant awarded when in a tenure-track position (PAR-12-156)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Career Transition </a:t>
            </a:r>
            <a:r>
              <a:rPr lang="en-US" sz="3600" b="1" dirty="0" smtClean="0"/>
              <a:t>Awards – K99/R00</a:t>
            </a:r>
            <a:endParaRPr lang="en-US" sz="3600" b="1" dirty="0"/>
          </a:p>
        </p:txBody>
      </p:sp>
      <p:sp>
        <p:nvSpPr>
          <p:cNvPr id="5" name="Rectangle 3"/>
          <p:cNvSpPr>
            <a:spLocks noGrp="1"/>
          </p:cNvSpPr>
          <p:nvPr>
            <p:ph sz="quarter" idx="1"/>
          </p:nvPr>
        </p:nvSpPr>
        <p:spPr>
          <a:xfrm>
            <a:off x="301624" y="1676400"/>
            <a:ext cx="8689975" cy="45720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sz="9600" dirty="0" smtClean="0"/>
              <a:t>K99/R00   </a:t>
            </a:r>
            <a:r>
              <a:rPr lang="en-US" sz="9600" b="1" dirty="0" smtClean="0"/>
              <a:t>NIH Pathway to Independence (PI) Award</a:t>
            </a:r>
            <a:endParaRPr lang="en-US" sz="9600" dirty="0" smtClean="0"/>
          </a:p>
          <a:p>
            <a:pPr indent="0">
              <a:lnSpc>
                <a:spcPct val="120000"/>
              </a:lnSpc>
              <a:buNone/>
            </a:pPr>
            <a:r>
              <a:rPr lang="en-US" sz="8000" dirty="0" smtClean="0"/>
              <a:t>To facilitate timely </a:t>
            </a:r>
            <a:r>
              <a:rPr lang="en-US" sz="8000" dirty="0" smtClean="0"/>
              <a:t>transition from </a:t>
            </a:r>
            <a:r>
              <a:rPr lang="en-US" sz="8000" dirty="0" smtClean="0"/>
              <a:t>mentored </a:t>
            </a:r>
            <a:r>
              <a:rPr lang="en-US" sz="8000" dirty="0" smtClean="0"/>
              <a:t>postdoctoral research position to </a:t>
            </a:r>
            <a:r>
              <a:rPr lang="en-US" sz="8000" dirty="0" smtClean="0"/>
              <a:t>stable </a:t>
            </a:r>
            <a:r>
              <a:rPr lang="en-US" sz="8000" dirty="0" smtClean="0"/>
              <a:t>independent research position with independent NIH or other </a:t>
            </a:r>
            <a:r>
              <a:rPr lang="en-US" sz="8000" dirty="0" smtClean="0"/>
              <a:t>research </a:t>
            </a:r>
            <a:r>
              <a:rPr lang="en-US" sz="8000" dirty="0" smtClean="0"/>
              <a:t>support at an </a:t>
            </a:r>
            <a:r>
              <a:rPr lang="en-US" sz="8000" u="sng" dirty="0" smtClean="0"/>
              <a:t>earlier stage</a:t>
            </a:r>
            <a:r>
              <a:rPr lang="en-US" sz="8000" dirty="0" smtClean="0"/>
              <a:t> than is currently the norm. </a:t>
            </a:r>
          </a:p>
          <a:p>
            <a:pPr marL="61722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0" u="sng" dirty="0" smtClean="0">
                <a:solidFill>
                  <a:srgbClr val="008000"/>
                </a:solidFill>
              </a:rPr>
              <a:t>K99-Mentored phase</a:t>
            </a:r>
            <a:r>
              <a:rPr lang="en-US" sz="8000" dirty="0" smtClean="0">
                <a:solidFill>
                  <a:srgbClr val="008000"/>
                </a:solidFill>
              </a:rPr>
              <a:t> </a:t>
            </a:r>
            <a:r>
              <a:rPr lang="en-US" sz="8000" dirty="0" smtClean="0">
                <a:solidFill>
                  <a:srgbClr val="008000"/>
                </a:solidFill>
              </a:rPr>
              <a:t>- </a:t>
            </a:r>
            <a:r>
              <a:rPr lang="en-US" sz="7200" dirty="0" smtClean="0"/>
              <a:t>support to obtain additional mentored </a:t>
            </a:r>
            <a:r>
              <a:rPr lang="en-US" sz="7200" dirty="0" smtClean="0"/>
              <a:t>training, complete research, publish results, and bridge to an independent research position. </a:t>
            </a:r>
          </a:p>
          <a:p>
            <a:pPr marL="61722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0" u="sng" dirty="0" smtClean="0">
                <a:solidFill>
                  <a:srgbClr val="008000"/>
                </a:solidFill>
              </a:rPr>
              <a:t>R00 Independent phase</a:t>
            </a:r>
            <a:r>
              <a:rPr lang="en-US" sz="7200" dirty="0" smtClean="0">
                <a:solidFill>
                  <a:srgbClr val="008000"/>
                </a:solidFill>
              </a:rPr>
              <a:t> </a:t>
            </a:r>
            <a:r>
              <a:rPr lang="en-US" sz="7200" dirty="0" smtClean="0">
                <a:solidFill>
                  <a:srgbClr val="008000"/>
                </a:solidFill>
              </a:rPr>
              <a:t>- </a:t>
            </a:r>
            <a:r>
              <a:rPr lang="en-US" sz="7200" dirty="0" smtClean="0"/>
              <a:t>research grant to establish an independent </a:t>
            </a:r>
            <a:r>
              <a:rPr lang="en-US" sz="7200" dirty="0" smtClean="0"/>
              <a:t>research program and </a:t>
            </a:r>
            <a:r>
              <a:rPr lang="en-US" sz="7200" dirty="0" smtClean="0"/>
              <a:t>prepare application </a:t>
            </a:r>
            <a:r>
              <a:rPr lang="en-US" sz="7200" dirty="0" smtClean="0"/>
              <a:t>for regular research grant support (R01).  </a:t>
            </a:r>
            <a:r>
              <a:rPr lang="en-US" sz="3400" dirty="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2100" dirty="0" smtClean="0"/>
              <a:t>		</a:t>
            </a:r>
            <a:r>
              <a:rPr lang="en-US" sz="8000" dirty="0" smtClean="0"/>
              <a:t>PA-14-</a:t>
            </a:r>
            <a:r>
              <a:rPr lang="en-US" sz="8000" dirty="0" smtClean="0"/>
              <a:t>042</a:t>
            </a:r>
            <a:r>
              <a:rPr lang="en-US" sz="8000" dirty="0" smtClean="0"/>
              <a:t>:</a:t>
            </a:r>
            <a:r>
              <a:rPr lang="en-US" sz="6400" dirty="0" smtClean="0"/>
              <a:t> 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</a:rPr>
              <a:t>grants.nih.gov</a:t>
            </a:r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/grants/guide/pa-files/PA-14-042.html</a:t>
            </a:r>
            <a:endParaRPr lang="en-US" sz="6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3"/>
            <a:r>
              <a:rPr lang="en-US" sz="6400" dirty="0"/>
              <a:t>For individuals with less than 4 years postdoctoral training</a:t>
            </a:r>
          </a:p>
          <a:p>
            <a:pPr lvl="3" eaLnBrk="1" hangingPunct="1"/>
            <a:r>
              <a:rPr lang="en-US" sz="6400" dirty="0" smtClean="0"/>
              <a:t>Project Period: K99 - up to 2 years; R00 - up to 3 years</a:t>
            </a:r>
          </a:p>
          <a:p>
            <a:pPr lvl="3" eaLnBrk="1" hangingPunct="1"/>
            <a:r>
              <a:rPr lang="en-US" sz="6400" dirty="0" smtClean="0"/>
              <a:t>Budget </a:t>
            </a:r>
            <a:r>
              <a:rPr lang="en-US" sz="6400" dirty="0" smtClean="0"/>
              <a:t>and Duration: see specific NIH Institute and Center</a:t>
            </a:r>
          </a:p>
          <a:p>
            <a:pPr lvl="3" eaLnBrk="1" hangingPunct="1"/>
            <a:r>
              <a:rPr lang="en-US" sz="6400" dirty="0" smtClean="0"/>
              <a:t>Non</a:t>
            </a:r>
            <a:r>
              <a:rPr lang="en-US" sz="6400" dirty="0" smtClean="0"/>
              <a:t>-citizens are eligible</a:t>
            </a:r>
          </a:p>
          <a:p>
            <a:pPr eaLnBrk="1" hangingPunct="1">
              <a:buFont typeface="Arial" charset="0"/>
              <a:buNone/>
            </a:pPr>
            <a:endParaRPr lang="en-US" sz="6400" dirty="0" smtClean="0"/>
          </a:p>
        </p:txBody>
      </p:sp>
    </p:spTree>
    <p:extLst>
      <p:ext uri="{BB962C8B-B14F-4D97-AF65-F5344CB8AC3E}">
        <p14:creationId xmlns:p14="http://schemas.microsoft.com/office/powerpoint/2010/main" val="318218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Institutional Career Development - K12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Mentored </a:t>
            </a:r>
            <a:r>
              <a:rPr lang="en-US" sz="2400" dirty="0"/>
              <a:t>Clinical Scientist Development Program Awards (K12) </a:t>
            </a:r>
            <a:r>
              <a:rPr lang="en-US" sz="2400" dirty="0" smtClean="0"/>
              <a:t>grant to </a:t>
            </a:r>
            <a:r>
              <a:rPr lang="en-US" sz="2400" dirty="0"/>
              <a:t>an institution for the development of independent clinical scientists:</a:t>
            </a:r>
          </a:p>
          <a:p>
            <a:r>
              <a:rPr lang="en-US" sz="2000" b="1" dirty="0"/>
              <a:t>NCI:</a:t>
            </a:r>
            <a:r>
              <a:rPr lang="en-US" sz="2000" dirty="0"/>
              <a:t> Paul Calabresi Career Development Award for Clinical Oncology (K12) (PAR-13-201)</a:t>
            </a:r>
            <a:endParaRPr lang="en-US" sz="2000" dirty="0">
              <a:hlinkClick r:id="rId2"/>
            </a:endParaRPr>
          </a:p>
          <a:p>
            <a:r>
              <a:rPr lang="en-US" sz="2000" b="1" dirty="0"/>
              <a:t>NEI: </a:t>
            </a:r>
            <a:r>
              <a:rPr lang="en-US" sz="2000" dirty="0"/>
              <a:t>The NEI Mentored Clinical Scientist Development Program Award (K12) (PAR-12-002)</a:t>
            </a:r>
            <a:endParaRPr lang="en-US" sz="2000" dirty="0">
              <a:hlinkClick r:id="rId3"/>
            </a:endParaRPr>
          </a:p>
          <a:p>
            <a:r>
              <a:rPr lang="en-US" sz="2000" b="1" dirty="0"/>
              <a:t>NIDA:</a:t>
            </a:r>
            <a:r>
              <a:rPr lang="en-US" sz="2000" dirty="0"/>
              <a:t> NIDA Mentored Clinical Scientists Development Program Award in Drug Abuse and Addiction (K12) (PAR-13-163)</a:t>
            </a:r>
            <a:endParaRPr lang="en-US" sz="2000" dirty="0">
              <a:hlinkClick r:id="rId4"/>
            </a:endParaRPr>
          </a:p>
          <a:p>
            <a:r>
              <a:rPr lang="en-US" sz="2000" b="1" dirty="0" smtClean="0"/>
              <a:t>NINDS</a:t>
            </a:r>
            <a:r>
              <a:rPr lang="en-US" sz="2000" b="1" dirty="0"/>
              <a:t>: </a:t>
            </a:r>
            <a:r>
              <a:rPr lang="en-US" sz="2000" dirty="0"/>
              <a:t>Neurological Sciences Academic Development Award (K12) (PAR-13-362</a:t>
            </a:r>
            <a:r>
              <a:rPr lang="en-US" sz="2000" dirty="0" smtClean="0"/>
              <a:t>)</a:t>
            </a:r>
            <a:endParaRPr lang="en-US" sz="2000" dirty="0">
              <a:hlinkClick r:id="rId5"/>
            </a:endParaRPr>
          </a:p>
          <a:p>
            <a:r>
              <a:rPr lang="en-US" sz="2000" b="1" dirty="0"/>
              <a:t>NIGMS: </a:t>
            </a:r>
            <a:r>
              <a:rPr lang="en-US" sz="2000" dirty="0"/>
              <a:t>Institutional Research and Academic Career Development Awards (IRACDA) (K12) (PAR-13-290)</a:t>
            </a:r>
            <a:endParaRPr lang="en-US" sz="2000" dirty="0">
              <a:hlinkClick r:id="rId6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777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5448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Mentored Career Development Awards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Grants </a:t>
            </a:r>
            <a:r>
              <a:rPr lang="en-US" sz="1800" dirty="0" smtClean="0"/>
              <a:t>provide </a:t>
            </a:r>
            <a:r>
              <a:rPr lang="en-US" sz="1800" dirty="0"/>
              <a:t>support </a:t>
            </a:r>
            <a:r>
              <a:rPr lang="en-US" sz="1800" dirty="0" smtClean="0"/>
              <a:t>for “</a:t>
            </a:r>
            <a:r>
              <a:rPr lang="en-US" sz="1800" dirty="0"/>
              <a:t>protected time” </a:t>
            </a:r>
            <a:r>
              <a:rPr lang="en-US" sz="1800" dirty="0" smtClean="0"/>
              <a:t>(3-5 years</a:t>
            </a:r>
            <a:r>
              <a:rPr lang="en-US" sz="1800" dirty="0"/>
              <a:t>) for an intensive, </a:t>
            </a:r>
            <a:r>
              <a:rPr lang="en-US" sz="1800" b="1" dirty="0" smtClean="0"/>
              <a:t>mentored </a:t>
            </a:r>
            <a:r>
              <a:rPr lang="en-US" sz="1800" dirty="0" smtClean="0"/>
              <a:t>career </a:t>
            </a:r>
            <a:r>
              <a:rPr lang="en-US" sz="1800" dirty="0"/>
              <a:t>development </a:t>
            </a:r>
            <a:r>
              <a:rPr lang="en-US" sz="1800" dirty="0" smtClean="0"/>
              <a:t>experience to facilitate launch of independent </a:t>
            </a:r>
            <a:r>
              <a:rPr lang="en-US" sz="1800" dirty="0"/>
              <a:t>research careers and </a:t>
            </a:r>
            <a:r>
              <a:rPr lang="en-US" sz="1800" dirty="0" smtClean="0"/>
              <a:t>enhance competitiveness </a:t>
            </a:r>
            <a:r>
              <a:rPr lang="en-US" sz="1800" dirty="0"/>
              <a:t>for new research project </a:t>
            </a:r>
            <a:r>
              <a:rPr lang="en-US" sz="1800" dirty="0" smtClean="0"/>
              <a:t>grant (R01)</a:t>
            </a:r>
            <a:endParaRPr lang="en-US" sz="1800" b="1" dirty="0" smtClean="0"/>
          </a:p>
          <a:p>
            <a:r>
              <a:rPr lang="en-US" sz="1800" b="1" dirty="0" smtClean="0"/>
              <a:t>K01 Mentored </a:t>
            </a:r>
            <a:r>
              <a:rPr lang="en-US" sz="1800" b="1" dirty="0"/>
              <a:t>Research Scientist Development Award</a:t>
            </a:r>
            <a:endParaRPr lang="en-US" sz="1800" b="1" dirty="0" smtClean="0"/>
          </a:p>
          <a:p>
            <a:pPr lvl="1"/>
            <a:r>
              <a:rPr lang="en-US" sz="1600" dirty="0" smtClean="0"/>
              <a:t>For investigators </a:t>
            </a:r>
            <a:r>
              <a:rPr lang="en-US" sz="1600" dirty="0"/>
              <a:t>in the biomedical, behavioral or clinical </a:t>
            </a:r>
            <a:r>
              <a:rPr lang="en-US" sz="1600" dirty="0" smtClean="0"/>
              <a:t>sciences to supports intensive </a:t>
            </a:r>
            <a:r>
              <a:rPr lang="en-US" sz="1600" dirty="0"/>
              <a:t>research career development under the </a:t>
            </a:r>
            <a:r>
              <a:rPr lang="en-US" sz="1600" dirty="0" smtClean="0"/>
              <a:t>mentorship of an established researcher.</a:t>
            </a:r>
          </a:p>
          <a:p>
            <a:r>
              <a:rPr lang="en-US" sz="1800" b="1" dirty="0" smtClean="0"/>
              <a:t>K08 </a:t>
            </a:r>
            <a:r>
              <a:rPr lang="en-US" sz="1800" b="1" dirty="0"/>
              <a:t>Mentored Clinical Scientist Research Career Development Award</a:t>
            </a:r>
            <a:endParaRPr lang="en-US" sz="1800" dirty="0" smtClean="0"/>
          </a:p>
          <a:p>
            <a:pPr lvl="1"/>
            <a:r>
              <a:rPr lang="en-US" sz="1600" dirty="0" smtClean="0"/>
              <a:t>for </a:t>
            </a:r>
            <a:r>
              <a:rPr lang="en-US" sz="1600" dirty="0"/>
              <a:t>individuals with a clinical doctoral degree </a:t>
            </a:r>
            <a:r>
              <a:rPr lang="en-US" sz="1600" dirty="0" smtClean="0"/>
              <a:t>to support an </a:t>
            </a:r>
            <a:r>
              <a:rPr lang="en-US" sz="1600" dirty="0"/>
              <a:t>intensive, </a:t>
            </a:r>
            <a:r>
              <a:rPr lang="en-US" sz="1600" dirty="0" smtClean="0"/>
              <a:t>mentored research </a:t>
            </a:r>
            <a:r>
              <a:rPr lang="en-US" sz="1600" dirty="0"/>
              <a:t>career development experience in the fields of biomedical and behavioral research, including translational research. </a:t>
            </a:r>
            <a:endParaRPr lang="en-US" sz="1600" dirty="0" smtClean="0"/>
          </a:p>
          <a:p>
            <a:r>
              <a:rPr lang="en-US" sz="1800" b="1" dirty="0" smtClean="0"/>
              <a:t>K23</a:t>
            </a:r>
            <a:r>
              <a:rPr lang="en-US" sz="1800" dirty="0" smtClean="0"/>
              <a:t> </a:t>
            </a:r>
            <a:r>
              <a:rPr lang="en-US" sz="1800" b="1" dirty="0"/>
              <a:t>Mentored Patient-Oriented Research Career Development Award</a:t>
            </a:r>
            <a:endParaRPr lang="en-US" sz="1800" dirty="0" smtClean="0"/>
          </a:p>
          <a:p>
            <a:pPr lvl="1"/>
            <a:r>
              <a:rPr lang="en-US" sz="1600" dirty="0" smtClean="0"/>
              <a:t>For investigators seeking to </a:t>
            </a:r>
            <a:r>
              <a:rPr lang="en-US" sz="1600" dirty="0"/>
              <a:t>focus </a:t>
            </a:r>
            <a:r>
              <a:rPr lang="en-US" sz="1600" dirty="0" smtClean="0"/>
              <a:t>on Patient-Oriented research, i.e., “research </a:t>
            </a:r>
            <a:r>
              <a:rPr lang="en-US" sz="1600" dirty="0"/>
              <a:t>conducted with human subjects (or on material of human origin </a:t>
            </a:r>
            <a:r>
              <a:rPr lang="en-US" sz="1600" dirty="0" smtClean="0"/>
              <a:t>including cognitive </a:t>
            </a:r>
            <a:r>
              <a:rPr lang="en-US" sz="1600" dirty="0"/>
              <a:t>phenomena) for which an investigator directly interacts with human </a:t>
            </a:r>
            <a:r>
              <a:rPr lang="en-US" sz="1600" dirty="0" smtClean="0"/>
              <a:t>subjects.” </a:t>
            </a:r>
          </a:p>
          <a:p>
            <a:r>
              <a:rPr lang="en-US" sz="1800" b="1" dirty="0" smtClean="0"/>
              <a:t>K25 Mentored </a:t>
            </a:r>
            <a:r>
              <a:rPr lang="en-US" sz="1800" b="1" dirty="0"/>
              <a:t>Quantitative Research Development </a:t>
            </a:r>
            <a:r>
              <a:rPr lang="en-US" sz="1800" b="1" dirty="0" smtClean="0"/>
              <a:t>Award</a:t>
            </a:r>
          </a:p>
          <a:p>
            <a:pPr lvl="1"/>
            <a:r>
              <a:rPr lang="en-US" sz="1600" dirty="0" smtClean="0"/>
              <a:t>For investigators from quantitative </a:t>
            </a:r>
            <a:r>
              <a:rPr lang="en-US" sz="1600" dirty="0"/>
              <a:t>science and engineering research </a:t>
            </a:r>
            <a:r>
              <a:rPr lang="en-US" sz="1600" dirty="0" smtClean="0"/>
              <a:t>backgrounds seeking to </a:t>
            </a:r>
            <a:r>
              <a:rPr lang="en-US" sz="1600" dirty="0"/>
              <a:t>to integrate their expertise with NIH-relevant research. </a:t>
            </a: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71600" y="6341679"/>
            <a:ext cx="7249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http://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grants.nih.gov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/training/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careerdevelopmentawards.htm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6E598776B79408DE98D0C79F14201" ma:contentTypeVersion="4" ma:contentTypeDescription="Create a new document." ma:contentTypeScope="" ma:versionID="74804a151ccd934a2f99bdedab4b878b">
  <xsd:schema xmlns:xsd="http://www.w3.org/2001/XMLSchema" xmlns:xs="http://www.w3.org/2001/XMLSchema" xmlns:p="http://schemas.microsoft.com/office/2006/metadata/properties" xmlns:ns2="e64061a7-bc73-4e36-8b6e-74220a960d58" targetNamespace="http://schemas.microsoft.com/office/2006/metadata/properties" ma:root="true" ma:fieldsID="381f62e2a68e65fe632c2feb79df998c" ns2:_="">
    <xsd:import namespace="e64061a7-bc73-4e36-8b6e-74220a960d58"/>
    <xsd:element name="properties">
      <xsd:complexType>
        <xsd:sequence>
          <xsd:element name="documentManagement">
            <xsd:complexType>
              <xsd:all>
                <xsd:element ref="ns2:Assigned_x0020_To0"/>
                <xsd:element ref="ns2:user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061a7-bc73-4e36-8b6e-74220a960d58" elementFormDefault="qualified">
    <xsd:import namespace="http://schemas.microsoft.com/office/2006/documentManagement/types"/>
    <xsd:import namespace="http://schemas.microsoft.com/office/infopath/2007/PartnerControls"/>
    <xsd:element name="Assigned_x0020_To0" ma:index="8" ma:displayName="Assigned To" ma:description="Your name" ma:list="UserInfo" ma:SharePointGroup="0" ma:internalName="Assigned_x0020_To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sername" ma:index="9" nillable="true" ma:displayName="username" ma:internalName="use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0 xmlns="e64061a7-bc73-4e36-8b6e-74220a960d58">
      <UserInfo>
        <DisplayName>Sesma, Michael (NIH/NIGMS) [E]</DisplayName>
        <AccountId>4360</AccountId>
        <AccountType/>
      </UserInfo>
    </Assigned_x0020_To0>
    <username xmlns="e64061a7-bc73-4e36-8b6e-74220a960d58" xsi:nil="true"/>
  </documentManagement>
</p:properties>
</file>

<file path=customXml/itemProps1.xml><?xml version="1.0" encoding="utf-8"?>
<ds:datastoreItem xmlns:ds="http://schemas.openxmlformats.org/officeDocument/2006/customXml" ds:itemID="{E0BB1277-A0B1-474A-B79B-10CCBFB66DFA}"/>
</file>

<file path=customXml/itemProps2.xml><?xml version="1.0" encoding="utf-8"?>
<ds:datastoreItem xmlns:ds="http://schemas.openxmlformats.org/officeDocument/2006/customXml" ds:itemID="{B84FD4C4-51FE-4D90-B4B5-8A154070F163}"/>
</file>

<file path=customXml/itemProps3.xml><?xml version="1.0" encoding="utf-8"?>
<ds:datastoreItem xmlns:ds="http://schemas.openxmlformats.org/officeDocument/2006/customXml" ds:itemID="{0AC60CCB-017F-4FBD-A23A-4BEF52D8815B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3943</TotalTime>
  <Words>2095</Words>
  <Application>Microsoft Macintosh PowerPoint</Application>
  <PresentationFormat>On-screen Show (4:3)</PresentationFormat>
  <Paragraphs>248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NIH and New and Early Stage Investigators</vt:lpstr>
      <vt:lpstr>Let’s review… the first steps in developing a competitive application</vt:lpstr>
      <vt:lpstr>Who is a New Investigator or  An Early Stage Investigator?</vt:lpstr>
      <vt:lpstr>PowerPoint Presentation</vt:lpstr>
      <vt:lpstr>Grant Programs for Career Transitions and Newly Independent Investigators </vt:lpstr>
      <vt:lpstr>Career Transition Award – K22</vt:lpstr>
      <vt:lpstr>Career Transition Awards – K99/R00</vt:lpstr>
      <vt:lpstr>Institutional Career Development - K12</vt:lpstr>
      <vt:lpstr>Mentored Career Development Awards</vt:lpstr>
      <vt:lpstr>Review Criteria for Career Development Awards</vt:lpstr>
      <vt:lpstr>Non-Mentored Career Development Awards</vt:lpstr>
      <vt:lpstr>Small Grants (R03) for New Investigators</vt:lpstr>
      <vt:lpstr>Research Grant Programs to Consider</vt:lpstr>
      <vt:lpstr>NIH Director’s High Risk High Impact Awards for New Investigators </vt:lpstr>
      <vt:lpstr>PowerPoint Presentation</vt:lpstr>
      <vt:lpstr>PowerPoint Presentation</vt:lpstr>
      <vt:lpstr>NIH R01 Grant – The Gold Standard</vt:lpstr>
      <vt:lpstr>PowerPoint Presentation</vt:lpstr>
      <vt:lpstr>New Investigator R01 Initiatives</vt:lpstr>
      <vt:lpstr>IC specific Strategies for NI/ESI Applications</vt:lpstr>
      <vt:lpstr>Let’s review… the first steps in developing an competitive application</vt:lpstr>
      <vt:lpstr>Loan Repayment Program</vt:lpstr>
      <vt:lpstr>To Reiterate…</vt:lpstr>
      <vt:lpstr>PowerPoint Presentation</vt:lpstr>
      <vt:lpstr>Questions?</vt:lpstr>
    </vt:vector>
  </TitlesOfParts>
  <Company>NIAMS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Investigators and Program</dc:title>
  <dc:creator>Amanda Boyce</dc:creator>
  <cp:lastModifiedBy>Sesma, Michael (NIH/NIGMS) [E]</cp:lastModifiedBy>
  <cp:revision>131</cp:revision>
  <cp:lastPrinted>2014-05-14T21:34:59Z</cp:lastPrinted>
  <dcterms:created xsi:type="dcterms:W3CDTF">2011-04-18T20:06:21Z</dcterms:created>
  <dcterms:modified xsi:type="dcterms:W3CDTF">2014-05-16T03:30:52Z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0x0101004E06E598776B79408DE98D0C79F14201</vt:lpwstr>
  </property>
  <property fmtid="{D5CDD505-2E9C-101B-9397-08002B2CF9AE}" pid="3" name="_dlc_DocIdItemGuid">
    <vt:lpwstr>4e843bbd-6d31-460b-81aa-5ded1db84ecc</vt:lpwstr>
  </property>
  <property fmtid="{D5CDD505-2E9C-101B-9397-08002B2CF9AE}" pid="4" name="_dlc_DocId">
    <vt:lpwstr>MDMUF7NX43M3-230-40</vt:lpwstr>
  </property>
  <property fmtid="{D5CDD505-2E9C-101B-9397-08002B2CF9AE}" pid="5" name="_dlc_DocIdUrl">
    <vt:lpwstr>https://sharepoint.rippleeffect.com/projects/regional/_layouts/DocIdRedir.aspx?ID=MDMUF7NX43M3-230-40MDMUF7NX43M3-230-40</vt:lpwstr>
  </property>
</Properties>
</file>