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4"/>
    <p:sldMasterId id="2147485426" r:id="rId5"/>
    <p:sldMasterId id="2147485497" r:id="rId6"/>
    <p:sldMasterId id="2147485517" r:id="rId7"/>
    <p:sldMasterId id="2147485528" r:id="rId8"/>
    <p:sldMasterId id="2147485534" r:id="rId9"/>
    <p:sldMasterId id="2147485546" r:id="rId10"/>
    <p:sldMasterId id="2147485567" r:id="rId11"/>
    <p:sldMasterId id="2147485576" r:id="rId12"/>
    <p:sldMasterId id="2147485621" r:id="rId13"/>
    <p:sldMasterId id="2147485668" r:id="rId14"/>
    <p:sldMasterId id="2147485680" r:id="rId15"/>
    <p:sldMasterId id="2147485703" r:id="rId16"/>
    <p:sldMasterId id="2147485714" r:id="rId17"/>
    <p:sldMasterId id="2147485732" r:id="rId18"/>
    <p:sldMasterId id="2147485752" r:id="rId19"/>
    <p:sldMasterId id="2147485768" r:id="rId20"/>
    <p:sldMasterId id="2147485792" r:id="rId21"/>
    <p:sldMasterId id="2147485802" r:id="rId22"/>
  </p:sldMasterIdLst>
  <p:notesMasterIdLst>
    <p:notesMasterId r:id="rId79"/>
  </p:notesMasterIdLst>
  <p:handoutMasterIdLst>
    <p:handoutMasterId r:id="rId80"/>
  </p:handoutMasterIdLst>
  <p:sldIdLst>
    <p:sldId id="1350" r:id="rId23"/>
    <p:sldId id="1351" r:id="rId24"/>
    <p:sldId id="1231" r:id="rId25"/>
    <p:sldId id="1232" r:id="rId26"/>
    <p:sldId id="1233" r:id="rId27"/>
    <p:sldId id="1352" r:id="rId28"/>
    <p:sldId id="1338" r:id="rId29"/>
    <p:sldId id="1234" r:id="rId30"/>
    <p:sldId id="1454" r:id="rId31"/>
    <p:sldId id="1455" r:id="rId32"/>
    <p:sldId id="1342" r:id="rId33"/>
    <p:sldId id="1472" r:id="rId34"/>
    <p:sldId id="1354" r:id="rId35"/>
    <p:sldId id="1359" r:id="rId36"/>
    <p:sldId id="1355" r:id="rId37"/>
    <p:sldId id="1356" r:id="rId38"/>
    <p:sldId id="1358" r:id="rId39"/>
    <p:sldId id="1357" r:id="rId40"/>
    <p:sldId id="1360" r:id="rId41"/>
    <p:sldId id="1456" r:id="rId42"/>
    <p:sldId id="1457" r:id="rId43"/>
    <p:sldId id="1369" r:id="rId44"/>
    <p:sldId id="1459" r:id="rId45"/>
    <p:sldId id="1468" r:id="rId46"/>
    <p:sldId id="1469" r:id="rId47"/>
    <p:sldId id="1470" r:id="rId48"/>
    <p:sldId id="1460" r:id="rId49"/>
    <p:sldId id="1375" r:id="rId50"/>
    <p:sldId id="1376" r:id="rId51"/>
    <p:sldId id="1377" r:id="rId52"/>
    <p:sldId id="1378" r:id="rId53"/>
    <p:sldId id="1379" r:id="rId54"/>
    <p:sldId id="1380" r:id="rId55"/>
    <p:sldId id="1381" r:id="rId56"/>
    <p:sldId id="1382" r:id="rId57"/>
    <p:sldId id="1383" r:id="rId58"/>
    <p:sldId id="1384" r:id="rId59"/>
    <p:sldId id="1385" r:id="rId60"/>
    <p:sldId id="1386" r:id="rId61"/>
    <p:sldId id="1387" r:id="rId62"/>
    <p:sldId id="1388" r:id="rId63"/>
    <p:sldId id="1389" r:id="rId64"/>
    <p:sldId id="1390" r:id="rId65"/>
    <p:sldId id="1452" r:id="rId66"/>
    <p:sldId id="1471" r:id="rId67"/>
    <p:sldId id="1462" r:id="rId68"/>
    <p:sldId id="1431" r:id="rId69"/>
    <p:sldId id="1433" r:id="rId70"/>
    <p:sldId id="1461" r:id="rId71"/>
    <p:sldId id="1463" r:id="rId72"/>
    <p:sldId id="1465" r:id="rId73"/>
    <p:sldId id="1466" r:id="rId74"/>
    <p:sldId id="1444" r:id="rId75"/>
    <p:sldId id="1445" r:id="rId76"/>
    <p:sldId id="1446" r:id="rId77"/>
    <p:sldId id="1473" r:id="rId7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8000"/>
    <a:srgbClr val="0033CC"/>
    <a:srgbClr val="CCFFCC"/>
    <a:srgbClr val="00CCFF"/>
    <a:srgbClr val="5F5F5F"/>
    <a:srgbClr val="33CCFF"/>
    <a:srgbClr val="002774"/>
    <a:srgbClr val="1008D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23" autoAdjust="0"/>
  </p:normalViewPr>
  <p:slideViewPr>
    <p:cSldViewPr>
      <p:cViewPr>
        <p:scale>
          <a:sx n="70" d="100"/>
          <a:sy n="70" d="100"/>
        </p:scale>
        <p:origin x="-204" y="174"/>
      </p:cViewPr>
      <p:guideLst>
        <p:guide orient="horz" pos="2160"/>
        <p:guide pos="2880"/>
      </p:guideLst>
    </p:cSldViewPr>
  </p:slideViewPr>
  <p:outlineViewPr>
    <p:cViewPr>
      <p:scale>
        <a:sx n="33" d="100"/>
        <a:sy n="33" d="100"/>
      </p:scale>
      <p:origin x="0" y="27582"/>
    </p:cViewPr>
  </p:outlineViewPr>
  <p:notesTextViewPr>
    <p:cViewPr>
      <p:scale>
        <a:sx n="100" d="100"/>
        <a:sy n="100" d="100"/>
      </p:scale>
      <p:origin x="0" y="0"/>
    </p:cViewPr>
  </p:notesTextViewPr>
  <p:sorterViewPr>
    <p:cViewPr>
      <p:scale>
        <a:sx n="125" d="100"/>
        <a:sy n="125" d="100"/>
      </p:scale>
      <p:origin x="0" y="26496"/>
    </p:cViewPr>
  </p:sorterViewPr>
  <p:notesViewPr>
    <p:cSldViewPr>
      <p:cViewPr varScale="1">
        <p:scale>
          <a:sx n="76" d="100"/>
          <a:sy n="76" d="100"/>
        </p:scale>
        <p:origin x="-2076" y="-9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39.xml"/><Relationship Id="rId82"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odapps2\Director's%20Presentations\1-Director\New%20Slide%20Requests\NEJM%2001.02.14%20R&amp;D%20Expenditures%20By%20Country\R&amp;D%20Expenditure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georgejil\Desktop\NIH%20Budget%20Graph%20for%20BAM.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image" Target="../media/image144.pn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cene3d>
              <a:camera prst="orthographicFront"/>
              <a:lightRig rig="threePt" dir="t"/>
            </a:scene3d>
            <a:sp3d>
              <a:bevelT/>
            </a:sp3d>
          </c:spPr>
          <c:invertIfNegative val="0"/>
          <c:dPt>
            <c:idx val="0"/>
            <c:invertIfNegative val="0"/>
            <c:bubble3D val="0"/>
            <c:spPr>
              <a:solidFill>
                <a:srgbClr val="FFCC00"/>
              </a:solidFill>
              <a:scene3d>
                <a:camera prst="orthographicFront"/>
                <a:lightRig rig="threePt" dir="t"/>
              </a:scene3d>
              <a:sp3d>
                <a:bevelT/>
              </a:sp3d>
            </c:spPr>
          </c:dPt>
          <c:dPt>
            <c:idx val="1"/>
            <c:invertIfNegative val="0"/>
            <c:bubble3D val="0"/>
            <c:spPr>
              <a:solidFill>
                <a:srgbClr val="FFCC00"/>
              </a:solidFill>
              <a:scene3d>
                <a:camera prst="orthographicFront"/>
                <a:lightRig rig="threePt" dir="t"/>
              </a:scene3d>
              <a:sp3d>
                <a:bevelT/>
              </a:sp3d>
            </c:spPr>
          </c:dPt>
          <c:dPt>
            <c:idx val="2"/>
            <c:invertIfNegative val="0"/>
            <c:bubble3D val="0"/>
            <c:spPr>
              <a:solidFill>
                <a:srgbClr val="FFCC00"/>
              </a:solidFill>
              <a:scene3d>
                <a:camera prst="orthographicFront"/>
                <a:lightRig rig="threePt" dir="t"/>
              </a:scene3d>
              <a:sp3d>
                <a:bevelT/>
              </a:sp3d>
            </c:spPr>
          </c:dPt>
          <c:dPt>
            <c:idx val="3"/>
            <c:invertIfNegative val="0"/>
            <c:bubble3D val="0"/>
            <c:spPr>
              <a:solidFill>
                <a:srgbClr val="FFCC00"/>
              </a:solidFill>
              <a:scene3d>
                <a:camera prst="orthographicFront"/>
                <a:lightRig rig="threePt" dir="t"/>
              </a:scene3d>
              <a:sp3d>
                <a:bevelT/>
              </a:sp3d>
            </c:spPr>
          </c:dPt>
          <c:dPt>
            <c:idx val="4"/>
            <c:invertIfNegative val="0"/>
            <c:bubble3D val="0"/>
            <c:spPr>
              <a:solidFill>
                <a:srgbClr val="FFCC00"/>
              </a:solidFill>
              <a:scene3d>
                <a:camera prst="orthographicFront"/>
                <a:lightRig rig="threePt" dir="t"/>
              </a:scene3d>
              <a:sp3d>
                <a:bevelT/>
              </a:sp3d>
            </c:spPr>
          </c:dPt>
          <c:dPt>
            <c:idx val="5"/>
            <c:invertIfNegative val="0"/>
            <c:bubble3D val="0"/>
            <c:spPr>
              <a:solidFill>
                <a:srgbClr val="FFCC00"/>
              </a:solidFill>
              <a:scene3d>
                <a:camera prst="orthographicFront"/>
                <a:lightRig rig="threePt" dir="t"/>
              </a:scene3d>
              <a:sp3d>
                <a:bevelT/>
              </a:sp3d>
            </c:spPr>
          </c:dPt>
          <c:dPt>
            <c:idx val="6"/>
            <c:invertIfNegative val="0"/>
            <c:bubble3D val="0"/>
            <c:spPr>
              <a:solidFill>
                <a:srgbClr val="FFCC00"/>
              </a:solidFill>
              <a:scene3d>
                <a:camera prst="orthographicFront"/>
                <a:lightRig rig="threePt" dir="t"/>
              </a:scene3d>
              <a:sp3d>
                <a:bevelT/>
              </a:sp3d>
            </c:spPr>
          </c:dPt>
          <c:dPt>
            <c:idx val="7"/>
            <c:invertIfNegative val="0"/>
            <c:bubble3D val="0"/>
            <c:spPr>
              <a:solidFill>
                <a:srgbClr val="C00000"/>
              </a:solidFill>
              <a:scene3d>
                <a:camera prst="orthographicFront"/>
                <a:lightRig rig="threePt" dir="t"/>
              </a:scene3d>
              <a:sp3d>
                <a:bevelT/>
              </a:sp3d>
            </c:spPr>
          </c:dPt>
          <c:dPt>
            <c:idx val="8"/>
            <c:invertIfNegative val="0"/>
            <c:bubble3D val="0"/>
            <c:spPr>
              <a:solidFill>
                <a:srgbClr val="C00000"/>
              </a:solidFill>
              <a:scene3d>
                <a:camera prst="orthographicFront"/>
                <a:lightRig rig="threePt" dir="t"/>
              </a:scene3d>
              <a:sp3d>
                <a:bevelT/>
              </a:sp3d>
            </c:spPr>
          </c:dPt>
          <c:dPt>
            <c:idx val="9"/>
            <c:invertIfNegative val="0"/>
            <c:bubble3D val="0"/>
            <c:spPr>
              <a:solidFill>
                <a:srgbClr val="C00000"/>
              </a:solidFill>
              <a:scene3d>
                <a:camera prst="orthographicFront"/>
                <a:lightRig rig="threePt" dir="t"/>
              </a:scene3d>
              <a:sp3d>
                <a:bevelT/>
              </a:sp3d>
            </c:spPr>
          </c:dPt>
          <c:dLbls>
            <c:txPr>
              <a:bodyPr/>
              <a:lstStyle/>
              <a:p>
                <a:pPr>
                  <a:defRPr sz="1200">
                    <a:solidFill>
                      <a:schemeClr val="bg1"/>
                    </a:solidFill>
                  </a:defRPr>
                </a:pPr>
                <a:endParaRPr lang="en-US"/>
              </a:p>
            </c:txPr>
            <c:showLegendKey val="0"/>
            <c:showVal val="1"/>
            <c:showCatName val="0"/>
            <c:showSerName val="0"/>
            <c:showPercent val="0"/>
            <c:showBubbleSize val="0"/>
            <c:showLeaderLines val="0"/>
          </c:dLbls>
          <c:val>
            <c:numRef>
              <c:f>Sheet1!$B$1:$B$10</c:f>
              <c:numCache>
                <c:formatCode>0.0</c:formatCode>
                <c:ptCount val="10"/>
                <c:pt idx="0">
                  <c:v>32.799999999999997</c:v>
                </c:pt>
                <c:pt idx="1">
                  <c:v>11.4</c:v>
                </c:pt>
                <c:pt idx="2">
                  <c:v>10</c:v>
                </c:pt>
                <c:pt idx="3">
                  <c:v>6.9</c:v>
                </c:pt>
                <c:pt idx="4">
                  <c:v>6.7</c:v>
                </c:pt>
                <c:pt idx="5">
                  <c:v>5.7</c:v>
                </c:pt>
                <c:pt idx="6">
                  <c:v>5.2</c:v>
                </c:pt>
                <c:pt idx="7">
                  <c:v>-0.4</c:v>
                </c:pt>
                <c:pt idx="8">
                  <c:v>-1.9</c:v>
                </c:pt>
                <c:pt idx="9">
                  <c:v>-2.6</c:v>
                </c:pt>
              </c:numCache>
            </c:numRef>
          </c:val>
        </c:ser>
        <c:dLbls>
          <c:showLegendKey val="0"/>
          <c:showVal val="0"/>
          <c:showCatName val="0"/>
          <c:showSerName val="0"/>
          <c:showPercent val="0"/>
          <c:showBubbleSize val="0"/>
        </c:dLbls>
        <c:gapWidth val="80"/>
        <c:axId val="136437760"/>
        <c:axId val="136439296"/>
      </c:barChart>
      <c:catAx>
        <c:axId val="136437760"/>
        <c:scaling>
          <c:orientation val="minMax"/>
        </c:scaling>
        <c:delete val="0"/>
        <c:axPos val="l"/>
        <c:majorTickMark val="none"/>
        <c:minorTickMark val="none"/>
        <c:tickLblPos val="none"/>
        <c:spPr>
          <a:ln>
            <a:solidFill>
              <a:schemeClr val="bg1"/>
            </a:solidFill>
          </a:ln>
        </c:spPr>
        <c:crossAx val="136439296"/>
        <c:crosses val="autoZero"/>
        <c:auto val="1"/>
        <c:lblAlgn val="ctr"/>
        <c:lblOffset val="100"/>
        <c:noMultiLvlLbl val="0"/>
      </c:catAx>
      <c:valAx>
        <c:axId val="136439296"/>
        <c:scaling>
          <c:orientation val="minMax"/>
        </c:scaling>
        <c:delete val="0"/>
        <c:axPos val="b"/>
        <c:numFmt formatCode="0" sourceLinked="0"/>
        <c:majorTickMark val="out"/>
        <c:minorTickMark val="none"/>
        <c:tickLblPos val="nextTo"/>
        <c:spPr>
          <a:ln>
            <a:solidFill>
              <a:schemeClr val="bg1"/>
            </a:solidFill>
          </a:ln>
        </c:spPr>
        <c:txPr>
          <a:bodyPr/>
          <a:lstStyle/>
          <a:p>
            <a:pPr>
              <a:defRPr sz="1100">
                <a:solidFill>
                  <a:schemeClr val="bg1"/>
                </a:solidFill>
              </a:defRPr>
            </a:pPr>
            <a:endParaRPr lang="en-US"/>
          </a:p>
        </c:txPr>
        <c:crossAx val="13643776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rAngAx val="0"/>
      <c:perspective val="10"/>
    </c:view3D>
    <c:floor>
      <c:thickness val="0"/>
    </c:floor>
    <c:sideWall>
      <c:thickness val="0"/>
    </c:sideWall>
    <c:backWall>
      <c:thickness val="0"/>
    </c:backWall>
    <c:plotArea>
      <c:layout/>
      <c:bar3DChart>
        <c:barDir val="col"/>
        <c:grouping val="clustered"/>
        <c:varyColors val="0"/>
        <c:ser>
          <c:idx val="0"/>
          <c:order val="0"/>
          <c:spPr>
            <a:solidFill>
              <a:schemeClr val="tx2">
                <a:lumMod val="40000"/>
                <a:lumOff val="60000"/>
              </a:schemeClr>
            </a:solidFill>
          </c:spPr>
          <c:invertIfNegative val="0"/>
          <c:cat>
            <c:numRef>
              <c:f>'CJ Inflation Data'!$D$6:$D$22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'CJ Inflation Data'!$E$6:$E$22</c:f>
              <c:numCache>
                <c:formatCode>"$"#,##0.0000</c:formatCode>
                <c:ptCount val="17"/>
                <c:pt idx="0">
                  <c:v>13.675000000000001</c:v>
                </c:pt>
                <c:pt idx="1">
                  <c:v>15.629</c:v>
                </c:pt>
                <c:pt idx="2">
                  <c:v>17.821000000000002</c:v>
                </c:pt>
                <c:pt idx="3">
                  <c:v>20.547999999999998</c:v>
                </c:pt>
                <c:pt idx="4">
                  <c:v>23.396000000000001</c:v>
                </c:pt>
                <c:pt idx="5">
                  <c:v>27.166933</c:v>
                </c:pt>
                <c:pt idx="6">
                  <c:v>28.045314999999999</c:v>
                </c:pt>
                <c:pt idx="7">
                  <c:v>28.644400000000001</c:v>
                </c:pt>
                <c:pt idx="8">
                  <c:v>28.523999999999997</c:v>
                </c:pt>
                <c:pt idx="9">
                  <c:v>29.136699999999998</c:v>
                </c:pt>
                <c:pt idx="10">
                  <c:v>29.615299999999998</c:v>
                </c:pt>
                <c:pt idx="11">
                  <c:v>30.554299999999998</c:v>
                </c:pt>
                <c:pt idx="12">
                  <c:v>31.242612999999999</c:v>
                </c:pt>
                <c:pt idx="13">
                  <c:v>30.924499999999998</c:v>
                </c:pt>
                <c:pt idx="14">
                  <c:v>30.852187000000001</c:v>
                </c:pt>
                <c:pt idx="15">
                  <c:v>29.151463</c:v>
                </c:pt>
                <c:pt idx="16">
                  <c:v>30.150853000000001</c:v>
                </c:pt>
              </c:numCache>
            </c:numRef>
          </c:val>
        </c:ser>
        <c:ser>
          <c:idx val="1"/>
          <c:order val="1"/>
          <c:tx>
            <c:strRef>
              <c:f>'CJ Inflation Data'!$H$5</c:f>
              <c:strCache>
                <c:ptCount val="1"/>
                <c:pt idx="0">
                  <c:v>in 1998 $</c:v>
                </c:pt>
              </c:strCache>
            </c:strRef>
          </c:tx>
          <c:spPr>
            <a:solidFill>
              <a:schemeClr val="accent6">
                <a:lumMod val="75000"/>
              </a:schemeClr>
            </a:solidFill>
          </c:spPr>
          <c:invertIfNegative val="0"/>
          <c:cat>
            <c:numRef>
              <c:f>'CJ Inflation Data'!$D$6:$D$22</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'CJ Inflation Data'!$H$6:$H$22</c:f>
              <c:numCache>
                <c:formatCode>"$"#,##0.000</c:formatCode>
                <c:ptCount val="17"/>
                <c:pt idx="0" formatCode="&quot;$&quot;#,##0.0000">
                  <c:v>13.675000000000001</c:v>
                </c:pt>
                <c:pt idx="1">
                  <c:v>14.646402171142398</c:v>
                </c:pt>
                <c:pt idx="2">
                  <c:v>16.104716264847809</c:v>
                </c:pt>
                <c:pt idx="3">
                  <c:v>17.975883429460254</c:v>
                </c:pt>
                <c:pt idx="4">
                  <c:v>19.813535493200355</c:v>
                </c:pt>
                <c:pt idx="5">
                  <c:v>22.229035858018428</c:v>
                </c:pt>
                <c:pt idx="6">
                  <c:v>22.128989393560087</c:v>
                </c:pt>
                <c:pt idx="7">
                  <c:v>21.753314589155483</c:v>
                </c:pt>
                <c:pt idx="8">
                  <c:v>20.709253963977801</c:v>
                </c:pt>
                <c:pt idx="9">
                  <c:v>20.379664731921384</c:v>
                </c:pt>
                <c:pt idx="10">
                  <c:v>19.784547756023624</c:v>
                </c:pt>
                <c:pt idx="11">
                  <c:v>19.836587155749111</c:v>
                </c:pt>
                <c:pt idx="12">
                  <c:v>19.730988839014188</c:v>
                </c:pt>
                <c:pt idx="13">
                  <c:v>18.979676831351835</c:v>
                </c:pt>
                <c:pt idx="14">
                  <c:v>18.673861220139482</c:v>
                </c:pt>
                <c:pt idx="15">
                  <c:v>17.400854359172197</c:v>
                </c:pt>
                <c:pt idx="16">
                  <c:v>17.558441088014579</c:v>
                </c:pt>
              </c:numCache>
            </c:numRef>
          </c:val>
        </c:ser>
        <c:dLbls>
          <c:showLegendKey val="0"/>
          <c:showVal val="0"/>
          <c:showCatName val="0"/>
          <c:showSerName val="0"/>
          <c:showPercent val="0"/>
          <c:showBubbleSize val="0"/>
        </c:dLbls>
        <c:gapWidth val="62"/>
        <c:shape val="box"/>
        <c:axId val="136490368"/>
        <c:axId val="172242048"/>
        <c:axId val="0"/>
      </c:bar3DChart>
      <c:catAx>
        <c:axId val="136490368"/>
        <c:scaling>
          <c:orientation val="minMax"/>
        </c:scaling>
        <c:delete val="0"/>
        <c:axPos val="b"/>
        <c:numFmt formatCode="General" sourceLinked="1"/>
        <c:majorTickMark val="out"/>
        <c:minorTickMark val="none"/>
        <c:tickLblPos val="nextTo"/>
        <c:spPr>
          <a:ln>
            <a:solidFill>
              <a:schemeClr val="bg1"/>
            </a:solidFill>
          </a:ln>
        </c:spPr>
        <c:txPr>
          <a:bodyPr/>
          <a:lstStyle/>
          <a:p>
            <a:pPr>
              <a:defRPr sz="1100">
                <a:solidFill>
                  <a:schemeClr val="tx1"/>
                </a:solidFill>
              </a:defRPr>
            </a:pPr>
            <a:endParaRPr lang="en-US"/>
          </a:p>
        </c:txPr>
        <c:crossAx val="172242048"/>
        <c:crosses val="autoZero"/>
        <c:auto val="1"/>
        <c:lblAlgn val="ctr"/>
        <c:lblOffset val="100"/>
        <c:noMultiLvlLbl val="0"/>
      </c:catAx>
      <c:valAx>
        <c:axId val="172242048"/>
        <c:scaling>
          <c:orientation val="minMax"/>
        </c:scaling>
        <c:delete val="0"/>
        <c:axPos val="l"/>
        <c:majorGridlines>
          <c:spPr>
            <a:ln>
              <a:solidFill>
                <a:schemeClr val="tx1"/>
              </a:solidFill>
            </a:ln>
          </c:spPr>
        </c:majorGridlines>
        <c:numFmt formatCode="&quot;$&quot;#,##0" sourceLinked="0"/>
        <c:majorTickMark val="out"/>
        <c:minorTickMark val="none"/>
        <c:tickLblPos val="nextTo"/>
        <c:spPr>
          <a:ln>
            <a:solidFill>
              <a:schemeClr val="tx1"/>
            </a:solidFill>
          </a:ln>
        </c:spPr>
        <c:txPr>
          <a:bodyPr/>
          <a:lstStyle/>
          <a:p>
            <a:pPr>
              <a:defRPr sz="1400">
                <a:solidFill>
                  <a:schemeClr val="tx1"/>
                </a:solidFill>
              </a:defRPr>
            </a:pPr>
            <a:endParaRPr lang="en-US"/>
          </a:p>
        </c:txPr>
        <c:crossAx val="136490368"/>
        <c:crosses val="autoZero"/>
        <c:crossBetween val="between"/>
      </c:valAx>
    </c:plotArea>
    <c:plotVisOnly val="1"/>
    <c:dispBlanksAs val="gap"/>
    <c:showDLblsOverMax val="0"/>
  </c:chart>
  <c:spPr>
    <a:scene3d>
      <a:camera prst="orthographicFront"/>
      <a:lightRig rig="threePt" dir="t"/>
    </a:scene3d>
    <a:sp3d>
      <a:bevelB/>
    </a:sp3d>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7150">
              <a:solidFill>
                <a:srgbClr val="FFCC00"/>
              </a:solidFill>
            </a:ln>
          </c:spPr>
          <c:marker>
            <c:symbol val="none"/>
          </c:marker>
          <c:cat>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cat>
          <c:val>
            <c:numRef>
              <c:f>Sheet1!$B$2:$B$16</c:f>
              <c:numCache>
                <c:formatCode>General</c:formatCode>
                <c:ptCount val="15"/>
                <c:pt idx="0">
                  <c:v>202</c:v>
                </c:pt>
                <c:pt idx="1">
                  <c:v>226</c:v>
                </c:pt>
                <c:pt idx="2">
                  <c:v>281</c:v>
                </c:pt>
                <c:pt idx="3">
                  <c:v>335</c:v>
                </c:pt>
                <c:pt idx="4">
                  <c:v>386</c:v>
                </c:pt>
                <c:pt idx="5">
                  <c:v>548</c:v>
                </c:pt>
                <c:pt idx="6">
                  <c:v>719</c:v>
                </c:pt>
                <c:pt idx="7">
                  <c:v>858</c:v>
                </c:pt>
                <c:pt idx="8">
                  <c:v>968</c:v>
                </c:pt>
                <c:pt idx="9">
                  <c:v>1078</c:v>
                </c:pt>
                <c:pt idx="10">
                  <c:v>1170</c:v>
                </c:pt>
                <c:pt idx="11">
                  <c:v>1230</c:v>
                </c:pt>
                <c:pt idx="12">
                  <c:v>1330</c:v>
                </c:pt>
                <c:pt idx="13">
                  <c:v>1380</c:v>
                </c:pt>
                <c:pt idx="14">
                  <c:v>1512</c:v>
                </c:pt>
              </c:numCache>
            </c:numRef>
          </c:val>
          <c:smooth val="0"/>
        </c:ser>
        <c:dLbls>
          <c:showLegendKey val="0"/>
          <c:showVal val="0"/>
          <c:showCatName val="0"/>
          <c:showSerName val="0"/>
          <c:showPercent val="0"/>
          <c:showBubbleSize val="0"/>
        </c:dLbls>
        <c:marker val="1"/>
        <c:smooth val="0"/>
        <c:axId val="174129152"/>
        <c:axId val="174130688"/>
      </c:lineChart>
      <c:catAx>
        <c:axId val="174129152"/>
        <c:scaling>
          <c:orientation val="minMax"/>
        </c:scaling>
        <c:delete val="0"/>
        <c:axPos val="b"/>
        <c:numFmt formatCode="General" sourceLinked="1"/>
        <c:majorTickMark val="out"/>
        <c:minorTickMark val="none"/>
        <c:tickLblPos val="nextTo"/>
        <c:spPr>
          <a:ln>
            <a:solidFill>
              <a:schemeClr val="bg1"/>
            </a:solidFill>
          </a:ln>
        </c:spPr>
        <c:txPr>
          <a:bodyPr/>
          <a:lstStyle/>
          <a:p>
            <a:pPr>
              <a:defRPr sz="1400">
                <a:solidFill>
                  <a:schemeClr val="bg1"/>
                </a:solidFill>
              </a:defRPr>
            </a:pPr>
            <a:endParaRPr lang="en-US"/>
          </a:p>
        </c:txPr>
        <c:crossAx val="174130688"/>
        <c:crosses val="autoZero"/>
        <c:auto val="1"/>
        <c:lblAlgn val="ctr"/>
        <c:lblOffset val="100"/>
        <c:noMultiLvlLbl val="0"/>
      </c:catAx>
      <c:valAx>
        <c:axId val="174130688"/>
        <c:scaling>
          <c:orientation val="minMax"/>
        </c:scaling>
        <c:delete val="0"/>
        <c:axPos val="l"/>
        <c:majorGridlines>
          <c:spPr>
            <a:ln>
              <a:noFill/>
            </a:ln>
          </c:spPr>
        </c:majorGridlines>
        <c:numFmt formatCode="General" sourceLinked="1"/>
        <c:majorTickMark val="out"/>
        <c:minorTickMark val="none"/>
        <c:tickLblPos val="nextTo"/>
        <c:spPr>
          <a:ln>
            <a:solidFill>
              <a:schemeClr val="bg1"/>
            </a:solidFill>
          </a:ln>
        </c:spPr>
        <c:txPr>
          <a:bodyPr/>
          <a:lstStyle/>
          <a:p>
            <a:pPr>
              <a:defRPr sz="1400">
                <a:solidFill>
                  <a:schemeClr val="bg1"/>
                </a:solidFill>
              </a:defRPr>
            </a:pPr>
            <a:endParaRPr lang="en-US"/>
          </a:p>
        </c:txPr>
        <c:crossAx val="174129152"/>
        <c:crosses val="autoZero"/>
        <c:crossBetween val="between"/>
      </c:valAx>
      <c:spPr>
        <a:blipFill dpi="0" rotWithShape="1">
          <a:blip xmlns:r="http://schemas.openxmlformats.org/officeDocument/2006/relationships" r:embed="rId1">
            <a:alphaModFix amt="30000"/>
          </a:blip>
          <a:srcRect/>
          <a:stretch>
            <a:fillRect/>
          </a:stretch>
        </a:blipFill>
      </c:spPr>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defTabSz="931863">
              <a:defRPr sz="1200"/>
            </a:lvl1pPr>
          </a:lstStyle>
          <a:p>
            <a:pPr>
              <a:defRPr/>
            </a:pPr>
            <a:endParaRPr lang="en-US" dirty="0"/>
          </a:p>
        </p:txBody>
      </p:sp>
      <p:sp>
        <p:nvSpPr>
          <p:cNvPr id="1843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vl1pPr>
          </a:lstStyle>
          <a:p>
            <a:pPr>
              <a:defRPr/>
            </a:pPr>
            <a:endParaRPr lang="en-US" dirty="0"/>
          </a:p>
        </p:txBody>
      </p:sp>
      <p:sp>
        <p:nvSpPr>
          <p:cNvPr id="1843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defTabSz="931863">
              <a:defRPr sz="1200"/>
            </a:lvl1pPr>
          </a:lstStyle>
          <a:p>
            <a:pPr>
              <a:defRPr/>
            </a:pPr>
            <a:endParaRPr lang="en-US" dirty="0"/>
          </a:p>
        </p:txBody>
      </p:sp>
      <p:sp>
        <p:nvSpPr>
          <p:cNvPr id="1843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vl1pPr>
          </a:lstStyle>
          <a:p>
            <a:pPr>
              <a:defRPr/>
            </a:pPr>
            <a:fld id="{4FFFEF2C-A1AB-4CBC-8C6D-D06F75FB72E5}" type="slidenum">
              <a:rPr lang="en-US"/>
              <a:pPr>
                <a:defRPr/>
              </a:pPr>
              <a:t>‹#›</a:t>
            </a:fld>
            <a:endParaRPr lang="en-US" dirty="0"/>
          </a:p>
        </p:txBody>
      </p:sp>
    </p:spTree>
    <p:extLst>
      <p:ext uri="{BB962C8B-B14F-4D97-AF65-F5344CB8AC3E}">
        <p14:creationId xmlns:p14="http://schemas.microsoft.com/office/powerpoint/2010/main" val="1210253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defTabSz="931863">
              <a:defRPr sz="1200"/>
            </a:lvl1pPr>
          </a:lstStyle>
          <a:p>
            <a:pPr>
              <a:defRPr/>
            </a:pPr>
            <a:endParaRPr lang="en-US" dirty="0"/>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vl1pPr>
          </a:lstStyle>
          <a:p>
            <a:pPr>
              <a:defRPr/>
            </a:pPr>
            <a:endParaRPr lang="en-US" dirty="0"/>
          </a:p>
        </p:txBody>
      </p:sp>
      <p:sp>
        <p:nvSpPr>
          <p:cNvPr id="880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defTabSz="931863">
              <a:defRPr sz="1200"/>
            </a:lvl1pPr>
          </a:lstStyle>
          <a:p>
            <a:pPr>
              <a:defRPr/>
            </a:pPr>
            <a:endParaRPr lang="en-US" dirty="0"/>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vl1pPr>
          </a:lstStyle>
          <a:p>
            <a:pPr>
              <a:defRPr/>
            </a:pPr>
            <a:fld id="{6DB84531-532E-4955-9D8E-510EA9476B6B}" type="slidenum">
              <a:rPr lang="en-US"/>
              <a:pPr>
                <a:defRPr/>
              </a:pPr>
              <a:t>‹#›</a:t>
            </a:fld>
            <a:endParaRPr lang="en-US" dirty="0"/>
          </a:p>
        </p:txBody>
      </p:sp>
    </p:spTree>
    <p:extLst>
      <p:ext uri="{BB962C8B-B14F-4D97-AF65-F5344CB8AC3E}">
        <p14:creationId xmlns:p14="http://schemas.microsoft.com/office/powerpoint/2010/main" val="3581357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159" eaLnBrk="0" hangingPunct="0">
              <a:defRPr>
                <a:solidFill>
                  <a:schemeClr val="tx1"/>
                </a:solidFill>
                <a:latin typeface="Arial" charset="0"/>
                <a:cs typeface="Arial" charset="0"/>
              </a:defRPr>
            </a:lvl1pPr>
            <a:lvl2pPr marL="748448" indent="-287865" defTabSz="937159" eaLnBrk="0" hangingPunct="0">
              <a:defRPr>
                <a:solidFill>
                  <a:schemeClr val="tx1"/>
                </a:solidFill>
                <a:latin typeface="Arial" charset="0"/>
                <a:cs typeface="Arial" charset="0"/>
              </a:defRPr>
            </a:lvl2pPr>
            <a:lvl3pPr marL="1151458" indent="-230292" defTabSz="937159" eaLnBrk="0" hangingPunct="0">
              <a:defRPr>
                <a:solidFill>
                  <a:schemeClr val="tx1"/>
                </a:solidFill>
                <a:latin typeface="Arial" charset="0"/>
                <a:cs typeface="Arial" charset="0"/>
              </a:defRPr>
            </a:lvl3pPr>
            <a:lvl4pPr marL="1612041" indent="-230292" defTabSz="937159" eaLnBrk="0" hangingPunct="0">
              <a:defRPr>
                <a:solidFill>
                  <a:schemeClr val="tx1"/>
                </a:solidFill>
                <a:latin typeface="Arial" charset="0"/>
                <a:cs typeface="Arial" charset="0"/>
              </a:defRPr>
            </a:lvl4pPr>
            <a:lvl5pPr marL="2072625" indent="-230292" defTabSz="937159" eaLnBrk="0" hangingPunct="0">
              <a:defRPr>
                <a:solidFill>
                  <a:schemeClr val="tx1"/>
                </a:solidFill>
                <a:latin typeface="Arial" charset="0"/>
                <a:cs typeface="Arial" charset="0"/>
              </a:defRPr>
            </a:lvl5pPr>
            <a:lvl6pPr marL="2533208" indent="-230292" defTabSz="937159" eaLnBrk="0" fontAlgn="base" hangingPunct="0">
              <a:spcBef>
                <a:spcPct val="0"/>
              </a:spcBef>
              <a:spcAft>
                <a:spcPct val="0"/>
              </a:spcAft>
              <a:defRPr>
                <a:solidFill>
                  <a:schemeClr val="tx1"/>
                </a:solidFill>
                <a:latin typeface="Arial" charset="0"/>
                <a:cs typeface="Arial" charset="0"/>
              </a:defRPr>
            </a:lvl6pPr>
            <a:lvl7pPr marL="2993791" indent="-230292" defTabSz="937159" eaLnBrk="0" fontAlgn="base" hangingPunct="0">
              <a:spcBef>
                <a:spcPct val="0"/>
              </a:spcBef>
              <a:spcAft>
                <a:spcPct val="0"/>
              </a:spcAft>
              <a:defRPr>
                <a:solidFill>
                  <a:schemeClr val="tx1"/>
                </a:solidFill>
                <a:latin typeface="Arial" charset="0"/>
                <a:cs typeface="Arial" charset="0"/>
              </a:defRPr>
            </a:lvl7pPr>
            <a:lvl8pPr marL="3454375" indent="-230292" defTabSz="937159" eaLnBrk="0" fontAlgn="base" hangingPunct="0">
              <a:spcBef>
                <a:spcPct val="0"/>
              </a:spcBef>
              <a:spcAft>
                <a:spcPct val="0"/>
              </a:spcAft>
              <a:defRPr>
                <a:solidFill>
                  <a:schemeClr val="tx1"/>
                </a:solidFill>
                <a:latin typeface="Arial" charset="0"/>
                <a:cs typeface="Arial" charset="0"/>
              </a:defRPr>
            </a:lvl8pPr>
            <a:lvl9pPr marL="3914958" indent="-230292" defTabSz="937159" eaLnBrk="0" fontAlgn="base" hangingPunct="0">
              <a:spcBef>
                <a:spcPct val="0"/>
              </a:spcBef>
              <a:spcAft>
                <a:spcPct val="0"/>
              </a:spcAft>
              <a:defRPr>
                <a:solidFill>
                  <a:schemeClr val="tx1"/>
                </a:solidFill>
                <a:latin typeface="Arial" charset="0"/>
                <a:cs typeface="Arial" charset="0"/>
              </a:defRPr>
            </a:lvl9pPr>
          </a:lstStyle>
          <a:p>
            <a:pPr eaLnBrk="1" hangingPunct="1"/>
            <a:fld id="{42277D51-ACE2-4035-8884-48676D65259F}" type="slidenum">
              <a:rPr lang="en-US" smtClean="0">
                <a:solidFill>
                  <a:prstClr val="black"/>
                </a:solidFill>
              </a:rPr>
              <a:pPr eaLnBrk="1" hangingPunct="1"/>
              <a:t>1</a:t>
            </a:fld>
            <a:endParaRPr lang="en-US" dirty="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4FDA9-6EC0-43D9-86F2-5AF228A09478}" type="slidenum">
              <a:rPr lang="en-US">
                <a:solidFill>
                  <a:srgbClr val="000000"/>
                </a:solidFill>
              </a:rPr>
              <a:pPr/>
              <a:t>11</a:t>
            </a:fld>
            <a:endParaRPr lang="en-US" dirty="0">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13</a:t>
            </a:fld>
            <a:endParaRPr lang="en-US" dirty="0"/>
          </a:p>
        </p:txBody>
      </p:sp>
    </p:spTree>
    <p:extLst>
      <p:ext uri="{BB962C8B-B14F-4D97-AF65-F5344CB8AC3E}">
        <p14:creationId xmlns:p14="http://schemas.microsoft.com/office/powerpoint/2010/main" val="139573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67939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81100" y="696913"/>
            <a:ext cx="4648200" cy="3486150"/>
          </a:xfrm>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65" eaLnBrk="0" hangingPunct="0">
              <a:spcBef>
                <a:spcPct val="30000"/>
              </a:spcBef>
              <a:defRPr sz="1200">
                <a:solidFill>
                  <a:schemeClr val="tx1"/>
                </a:solidFill>
                <a:latin typeface="Arial" charset="0"/>
              </a:defRPr>
            </a:lvl1pPr>
            <a:lvl2pPr marL="748448" indent="-287865" defTabSz="924365" eaLnBrk="0" hangingPunct="0">
              <a:spcBef>
                <a:spcPct val="30000"/>
              </a:spcBef>
              <a:defRPr sz="1200">
                <a:solidFill>
                  <a:schemeClr val="tx1"/>
                </a:solidFill>
                <a:latin typeface="Arial" charset="0"/>
              </a:defRPr>
            </a:lvl2pPr>
            <a:lvl3pPr marL="1151458" indent="-230292" defTabSz="924365" eaLnBrk="0" hangingPunct="0">
              <a:spcBef>
                <a:spcPct val="30000"/>
              </a:spcBef>
              <a:defRPr sz="1200">
                <a:solidFill>
                  <a:schemeClr val="tx1"/>
                </a:solidFill>
                <a:latin typeface="Arial" charset="0"/>
              </a:defRPr>
            </a:lvl3pPr>
            <a:lvl4pPr marL="1612041" indent="-230292" defTabSz="924365" eaLnBrk="0" hangingPunct="0">
              <a:spcBef>
                <a:spcPct val="30000"/>
              </a:spcBef>
              <a:defRPr sz="1200">
                <a:solidFill>
                  <a:schemeClr val="tx1"/>
                </a:solidFill>
                <a:latin typeface="Arial" charset="0"/>
              </a:defRPr>
            </a:lvl4pPr>
            <a:lvl5pPr marL="2072625" indent="-230292" defTabSz="924365" eaLnBrk="0" hangingPunct="0">
              <a:spcBef>
                <a:spcPct val="30000"/>
              </a:spcBef>
              <a:defRPr sz="1200">
                <a:solidFill>
                  <a:schemeClr val="tx1"/>
                </a:solidFill>
                <a:latin typeface="Arial" charset="0"/>
              </a:defRPr>
            </a:lvl5pPr>
            <a:lvl6pPr marL="2533208" indent="-230292" defTabSz="924365" eaLnBrk="0" fontAlgn="base" hangingPunct="0">
              <a:spcBef>
                <a:spcPct val="30000"/>
              </a:spcBef>
              <a:spcAft>
                <a:spcPct val="0"/>
              </a:spcAft>
              <a:defRPr sz="1200">
                <a:solidFill>
                  <a:schemeClr val="tx1"/>
                </a:solidFill>
                <a:latin typeface="Arial" charset="0"/>
              </a:defRPr>
            </a:lvl6pPr>
            <a:lvl7pPr marL="2993791" indent="-230292" defTabSz="924365" eaLnBrk="0" fontAlgn="base" hangingPunct="0">
              <a:spcBef>
                <a:spcPct val="30000"/>
              </a:spcBef>
              <a:spcAft>
                <a:spcPct val="0"/>
              </a:spcAft>
              <a:defRPr sz="1200">
                <a:solidFill>
                  <a:schemeClr val="tx1"/>
                </a:solidFill>
                <a:latin typeface="Arial" charset="0"/>
              </a:defRPr>
            </a:lvl7pPr>
            <a:lvl8pPr marL="3454375" indent="-230292" defTabSz="924365" eaLnBrk="0" fontAlgn="base" hangingPunct="0">
              <a:spcBef>
                <a:spcPct val="30000"/>
              </a:spcBef>
              <a:spcAft>
                <a:spcPct val="0"/>
              </a:spcAft>
              <a:defRPr sz="1200">
                <a:solidFill>
                  <a:schemeClr val="tx1"/>
                </a:solidFill>
                <a:latin typeface="Arial" charset="0"/>
              </a:defRPr>
            </a:lvl8pPr>
            <a:lvl9pPr marL="3914958" indent="-230292" defTabSz="92436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EEA4E07-8D2F-44E9-8CB1-295C3BEF1DC6}" type="slidenum">
              <a:rPr lang="en-US" altLang="en-US">
                <a:solidFill>
                  <a:srgbClr val="000000"/>
                </a:solidFill>
              </a:rPr>
              <a:pPr eaLnBrk="1" hangingPunct="1">
                <a:spcBef>
                  <a:spcPct val="0"/>
                </a:spcBef>
              </a:pPr>
              <a:t>18</a:t>
            </a:fld>
            <a:endParaRPr lang="en-US" altLang="en-US"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970339" y="8827581"/>
            <a:ext cx="3038475" cy="46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54" tIns="46776" rIns="93554" bIns="46776" anchor="b"/>
          <a:lstStyle>
            <a:lvl1pPr defTabSz="965200" eaLnBrk="0" hangingPunct="0">
              <a:spcBef>
                <a:spcPct val="30000"/>
              </a:spcBef>
              <a:defRPr sz="1200">
                <a:solidFill>
                  <a:schemeClr val="tx1"/>
                </a:solidFill>
                <a:latin typeface="Arial" charset="0"/>
              </a:defRPr>
            </a:lvl1pPr>
            <a:lvl2pPr marL="742950" indent="-285750" defTabSz="965200" eaLnBrk="0" hangingPunct="0">
              <a:spcBef>
                <a:spcPct val="30000"/>
              </a:spcBef>
              <a:defRPr sz="1200">
                <a:solidFill>
                  <a:schemeClr val="tx1"/>
                </a:solidFill>
                <a:latin typeface="Arial" charset="0"/>
              </a:defRPr>
            </a:lvl2pPr>
            <a:lvl3pPr marL="1143000" indent="-228600" defTabSz="965200" eaLnBrk="0" hangingPunct="0">
              <a:spcBef>
                <a:spcPct val="30000"/>
              </a:spcBef>
              <a:defRPr sz="1200">
                <a:solidFill>
                  <a:schemeClr val="tx1"/>
                </a:solidFill>
                <a:latin typeface="Arial" charset="0"/>
              </a:defRPr>
            </a:lvl3pPr>
            <a:lvl4pPr marL="1600200" indent="-228600" defTabSz="965200" eaLnBrk="0" hangingPunct="0">
              <a:spcBef>
                <a:spcPct val="30000"/>
              </a:spcBef>
              <a:defRPr sz="1200">
                <a:solidFill>
                  <a:schemeClr val="tx1"/>
                </a:solidFill>
                <a:latin typeface="Arial" charset="0"/>
              </a:defRPr>
            </a:lvl4pPr>
            <a:lvl5pPr marL="2057400" indent="-228600" defTabSz="965200" eaLnBrk="0" hangingPunct="0">
              <a:spcBef>
                <a:spcPct val="30000"/>
              </a:spcBef>
              <a:defRPr sz="1200">
                <a:solidFill>
                  <a:schemeClr val="tx1"/>
                </a:solidFill>
                <a:latin typeface="Arial" charset="0"/>
              </a:defRPr>
            </a:lvl5pPr>
            <a:lvl6pPr marL="2514600" indent="-228600" defTabSz="965200" eaLnBrk="0" fontAlgn="base" hangingPunct="0">
              <a:spcBef>
                <a:spcPct val="30000"/>
              </a:spcBef>
              <a:spcAft>
                <a:spcPct val="0"/>
              </a:spcAft>
              <a:defRPr sz="1200">
                <a:solidFill>
                  <a:schemeClr val="tx1"/>
                </a:solidFill>
                <a:latin typeface="Arial" charset="0"/>
              </a:defRPr>
            </a:lvl6pPr>
            <a:lvl7pPr marL="2971800" indent="-228600" defTabSz="965200" eaLnBrk="0" fontAlgn="base" hangingPunct="0">
              <a:spcBef>
                <a:spcPct val="30000"/>
              </a:spcBef>
              <a:spcAft>
                <a:spcPct val="0"/>
              </a:spcAft>
              <a:defRPr sz="1200">
                <a:solidFill>
                  <a:schemeClr val="tx1"/>
                </a:solidFill>
                <a:latin typeface="Arial" charset="0"/>
              </a:defRPr>
            </a:lvl7pPr>
            <a:lvl8pPr marL="3429000" indent="-228600" defTabSz="965200" eaLnBrk="0" fontAlgn="base" hangingPunct="0">
              <a:spcBef>
                <a:spcPct val="30000"/>
              </a:spcBef>
              <a:spcAft>
                <a:spcPct val="0"/>
              </a:spcAft>
              <a:defRPr sz="1200">
                <a:solidFill>
                  <a:schemeClr val="tx1"/>
                </a:solidFill>
                <a:latin typeface="Arial" charset="0"/>
              </a:defRPr>
            </a:lvl8pPr>
            <a:lvl9pPr marL="3886200" indent="-228600" defTabSz="9652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53F9725-3AF7-4884-B017-2F8E093972CF}" type="slidenum">
              <a:rPr lang="en-US" altLang="en-US" i="1" smtClean="0">
                <a:solidFill>
                  <a:prstClr val="black"/>
                </a:solidFill>
                <a:cs typeface="Arial" charset="0"/>
              </a:rPr>
              <a:pPr algn="r" eaLnBrk="1" hangingPunct="1">
                <a:spcBef>
                  <a:spcPct val="0"/>
                </a:spcBef>
              </a:pPr>
              <a:t>19</a:t>
            </a:fld>
            <a:endParaRPr lang="en-US" altLang="en-US" i="1" dirty="0" smtClean="0">
              <a:solidFill>
                <a:prstClr val="black"/>
              </a:solidFill>
              <a:cs typeface="Arial" charset="0"/>
            </a:endParaRPr>
          </a:p>
        </p:txBody>
      </p:sp>
      <p:sp>
        <p:nvSpPr>
          <p:cNvPr id="165891" name="Rectangle 2"/>
          <p:cNvSpPr>
            <a:spLocks noGrp="1" noRot="1" noChangeAspect="1" noChangeArrowheads="1" noTextEdit="1"/>
          </p:cNvSpPr>
          <p:nvPr>
            <p:ph type="sldImg"/>
          </p:nvPr>
        </p:nvSpPr>
        <p:spPr>
          <a:xfrm>
            <a:off x="1182688" y="696913"/>
            <a:ext cx="4645025" cy="3484562"/>
          </a:xfrm>
          <a:ln/>
        </p:spPr>
      </p:sp>
      <p:sp>
        <p:nvSpPr>
          <p:cNvPr id="165892" name="Rectangle 3"/>
          <p:cNvSpPr>
            <a:spLocks noGrp="1" noChangeArrowheads="1"/>
          </p:cNvSpPr>
          <p:nvPr>
            <p:ph type="body" idx="1"/>
          </p:nvPr>
        </p:nvSpPr>
        <p:spPr>
          <a:xfrm>
            <a:off x="701676" y="4417792"/>
            <a:ext cx="5607050" cy="4182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54" tIns="46776" rIns="93554" bIns="46776"/>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30077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25</a:t>
            </a:fld>
            <a:endParaRPr lang="en-US" dirty="0"/>
          </a:p>
        </p:txBody>
      </p:sp>
    </p:spTree>
    <p:extLst>
      <p:ext uri="{BB962C8B-B14F-4D97-AF65-F5344CB8AC3E}">
        <p14:creationId xmlns:p14="http://schemas.microsoft.com/office/powerpoint/2010/main" val="365783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26</a:t>
            </a:fld>
            <a:endParaRPr lang="en-US" dirty="0"/>
          </a:p>
        </p:txBody>
      </p:sp>
    </p:spTree>
    <p:extLst>
      <p:ext uri="{BB962C8B-B14F-4D97-AF65-F5344CB8AC3E}">
        <p14:creationId xmlns:p14="http://schemas.microsoft.com/office/powerpoint/2010/main" val="94169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567595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2012" indent="-172012">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29</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65" eaLnBrk="0" hangingPunct="0">
              <a:spcBef>
                <a:spcPct val="30000"/>
              </a:spcBef>
              <a:defRPr sz="1200">
                <a:solidFill>
                  <a:schemeClr val="tx1"/>
                </a:solidFill>
                <a:latin typeface="Arial" charset="0"/>
              </a:defRPr>
            </a:lvl1pPr>
            <a:lvl2pPr marL="748448" indent="-287865" defTabSz="924365" eaLnBrk="0" hangingPunct="0">
              <a:spcBef>
                <a:spcPct val="30000"/>
              </a:spcBef>
              <a:defRPr sz="1200">
                <a:solidFill>
                  <a:schemeClr val="tx1"/>
                </a:solidFill>
                <a:latin typeface="Arial" charset="0"/>
              </a:defRPr>
            </a:lvl2pPr>
            <a:lvl3pPr marL="1151458" indent="-230292" defTabSz="924365" eaLnBrk="0" hangingPunct="0">
              <a:spcBef>
                <a:spcPct val="30000"/>
              </a:spcBef>
              <a:defRPr sz="1200">
                <a:solidFill>
                  <a:schemeClr val="tx1"/>
                </a:solidFill>
                <a:latin typeface="Arial" charset="0"/>
              </a:defRPr>
            </a:lvl3pPr>
            <a:lvl4pPr marL="1612041" indent="-230292" defTabSz="924365" eaLnBrk="0" hangingPunct="0">
              <a:spcBef>
                <a:spcPct val="30000"/>
              </a:spcBef>
              <a:defRPr sz="1200">
                <a:solidFill>
                  <a:schemeClr val="tx1"/>
                </a:solidFill>
                <a:latin typeface="Arial" charset="0"/>
              </a:defRPr>
            </a:lvl4pPr>
            <a:lvl5pPr marL="2072625" indent="-230292" defTabSz="924365" eaLnBrk="0" hangingPunct="0">
              <a:spcBef>
                <a:spcPct val="30000"/>
              </a:spcBef>
              <a:defRPr sz="1200">
                <a:solidFill>
                  <a:schemeClr val="tx1"/>
                </a:solidFill>
                <a:latin typeface="Arial" charset="0"/>
              </a:defRPr>
            </a:lvl5pPr>
            <a:lvl6pPr marL="2533208" indent="-230292" defTabSz="924365" eaLnBrk="0" fontAlgn="base" hangingPunct="0">
              <a:spcBef>
                <a:spcPct val="30000"/>
              </a:spcBef>
              <a:spcAft>
                <a:spcPct val="0"/>
              </a:spcAft>
              <a:defRPr sz="1200">
                <a:solidFill>
                  <a:schemeClr val="tx1"/>
                </a:solidFill>
                <a:latin typeface="Arial" charset="0"/>
              </a:defRPr>
            </a:lvl6pPr>
            <a:lvl7pPr marL="2993791" indent="-230292" defTabSz="924365" eaLnBrk="0" fontAlgn="base" hangingPunct="0">
              <a:spcBef>
                <a:spcPct val="30000"/>
              </a:spcBef>
              <a:spcAft>
                <a:spcPct val="0"/>
              </a:spcAft>
              <a:defRPr sz="1200">
                <a:solidFill>
                  <a:schemeClr val="tx1"/>
                </a:solidFill>
                <a:latin typeface="Arial" charset="0"/>
              </a:defRPr>
            </a:lvl7pPr>
            <a:lvl8pPr marL="3454375" indent="-230292" defTabSz="924365" eaLnBrk="0" fontAlgn="base" hangingPunct="0">
              <a:spcBef>
                <a:spcPct val="30000"/>
              </a:spcBef>
              <a:spcAft>
                <a:spcPct val="0"/>
              </a:spcAft>
              <a:defRPr sz="1200">
                <a:solidFill>
                  <a:schemeClr val="tx1"/>
                </a:solidFill>
                <a:latin typeface="Arial" charset="0"/>
              </a:defRPr>
            </a:lvl8pPr>
            <a:lvl9pPr marL="3914958" indent="-230292" defTabSz="92436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965D58-F9DA-448C-A93B-B6DF71C741C0}" type="slidenum">
              <a:rPr lang="en-US" altLang="en-US">
                <a:solidFill>
                  <a:prstClr val="black"/>
                </a:solidFill>
              </a:rPr>
              <a:pPr eaLnBrk="1" hangingPunct="1">
                <a:spcBef>
                  <a:spcPct val="0"/>
                </a:spcBef>
              </a:pPr>
              <a:t>2</a:t>
            </a:fld>
            <a:endParaRPr lang="en-US" altLang="en-US" dirty="0">
              <a:solidFill>
                <a:prstClr val="black"/>
              </a:solidFill>
            </a:endParaRPr>
          </a:p>
        </p:txBody>
      </p:sp>
      <p:sp>
        <p:nvSpPr>
          <p:cNvPr id="161795" name="Rectangle 7"/>
          <p:cNvSpPr txBox="1">
            <a:spLocks noGrp="1" noChangeArrowheads="1"/>
          </p:cNvSpPr>
          <p:nvPr/>
        </p:nvSpPr>
        <p:spPr bwMode="auto">
          <a:xfrm>
            <a:off x="3968751" y="8829181"/>
            <a:ext cx="3040063" cy="4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30" tIns="46714" rIns="93430" bIns="46714"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F5BA0D9-A732-437A-8717-C7E9B6C50AF7}" type="slidenum">
              <a:rPr lang="en-US" altLang="en-US" i="1" smtClean="0">
                <a:solidFill>
                  <a:prstClr val="black"/>
                </a:solidFill>
                <a:cs typeface="Arial" charset="0"/>
              </a:rPr>
              <a:pPr algn="r" eaLnBrk="1" hangingPunct="1">
                <a:spcBef>
                  <a:spcPct val="0"/>
                </a:spcBef>
              </a:pPr>
              <a:t>2</a:t>
            </a:fld>
            <a:endParaRPr lang="en-US" altLang="en-US" i="1" dirty="0" smtClean="0">
              <a:solidFill>
                <a:prstClr val="black"/>
              </a:solidFill>
              <a:cs typeface="Arial" charset="0"/>
            </a:endParaRPr>
          </a:p>
        </p:txBody>
      </p:sp>
      <p:sp>
        <p:nvSpPr>
          <p:cNvPr id="161796" name="Rectangle 2"/>
          <p:cNvSpPr>
            <a:spLocks noGrp="1" noRot="1" noChangeAspect="1" noChangeArrowheads="1" noTextEdit="1"/>
          </p:cNvSpPr>
          <p:nvPr>
            <p:ph type="sldImg"/>
          </p:nvPr>
        </p:nvSpPr>
        <p:spPr>
          <a:xfrm>
            <a:off x="1181100" y="696913"/>
            <a:ext cx="4649788" cy="3487737"/>
          </a:xfrm>
          <a:ln/>
        </p:spPr>
      </p:sp>
      <p:sp>
        <p:nvSpPr>
          <p:cNvPr id="161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30" tIns="46714" rIns="93430" bIns="46714"/>
          <a:lstStyle/>
          <a:p>
            <a:pPr eaLnBrk="1" hangingPunct="1"/>
            <a:r>
              <a:rPr lang="en-US" altLang="en-US" i="1" dirty="0" smtClean="0"/>
              <a:t>[Animated, 1 click]</a:t>
            </a:r>
          </a:p>
          <a:p>
            <a:pPr eaLnBrk="1" hangingPunct="1"/>
            <a:r>
              <a:rPr lang="en-US" altLang="en-US" dirty="0" smtClean="0"/>
              <a:t>There are two broad categories contained in the NIH Mission Statement.</a:t>
            </a:r>
          </a:p>
          <a:p>
            <a:pPr eaLnBrk="1" hangingPunct="1">
              <a:buFontTx/>
              <a:buChar char="•"/>
            </a:pPr>
            <a:r>
              <a:rPr lang="en-US" altLang="en-US" dirty="0" smtClean="0"/>
              <a:t>The first relates to biomedical research</a:t>
            </a:r>
          </a:p>
          <a:p>
            <a:pPr eaLnBrk="1" hangingPunct="1">
              <a:buFontTx/>
              <a:buChar char="•"/>
            </a:pPr>
            <a:r>
              <a:rPr lang="en-US" altLang="en-US" dirty="0" smtClean="0"/>
              <a:t>[Click] And the second, to the health of the nation – and, indeed, of all humanity, here at home and throughout the world</a:t>
            </a:r>
          </a:p>
          <a:p>
            <a:pPr eaLnBrk="1" hangingPunct="1">
              <a:buFontTx/>
              <a:buChar char="•"/>
            </a:pPr>
            <a:r>
              <a:rPr lang="en-US" altLang="en-US" dirty="0" smtClean="0"/>
              <a:t>These, then, are the main categories of our analysis.</a:t>
            </a:r>
          </a:p>
          <a:p>
            <a:pPr eaLnBrk="1" hangingPunct="1">
              <a:buFontTx/>
              <a:buChar char="•"/>
            </a:pPr>
            <a:endParaRPr lang="en-US" altLang="en-US" dirty="0" smtClean="0"/>
          </a:p>
          <a:p>
            <a:pPr eaLnBrk="1" hangingPunct="1"/>
            <a:r>
              <a:rPr lang="en-US" altLang="en-US" dirty="0" smtClean="0"/>
              <a:t>Note: The first picture (right) was provided by NIDCD. Dr. Mathew Kelley, Developmental Neuroscience Sect, NIDCD.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99A86-2501-41D3-8639-406C9D1187E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65092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1156"/>
              </a:spcBef>
            </a:pPr>
            <a:endParaRPr lang="en-US" dirty="0" smtClean="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97454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153245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sz="1300" dirty="0">
              <a:latin typeface="Times" charset="0"/>
            </a:endParaRPr>
          </a:p>
        </p:txBody>
      </p:sp>
      <p:sp>
        <p:nvSpPr>
          <p:cNvPr id="210948" name="Slide Number Placeholder 3"/>
          <p:cNvSpPr>
            <a:spLocks noGrp="1"/>
          </p:cNvSpPr>
          <p:nvPr>
            <p:ph type="sldNum" sz="quarter" idx="5"/>
          </p:nvPr>
        </p:nvSpPr>
        <p:spPr>
          <a:noFill/>
        </p:spPr>
        <p:txBody>
          <a:bodyPr/>
          <a:lstStyle/>
          <a:p>
            <a:pPr defTabSz="901789"/>
            <a:fld id="{C83CDADD-6064-415C-A497-BBD14B369C80}" type="slidenum">
              <a:rPr lang="en-US" smtClean="0">
                <a:solidFill>
                  <a:srgbClr val="000000"/>
                </a:solidFill>
                <a:latin typeface="Times" charset="0"/>
              </a:rPr>
              <a:pPr defTabSz="901789"/>
              <a:t>38</a:t>
            </a:fld>
            <a:endParaRPr lang="en-US" dirty="0" smtClean="0">
              <a:solidFill>
                <a:srgbClr val="000000"/>
              </a:solidFill>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2769531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69" lvl="3" indent="-172719">
              <a:buFont typeface="Arial"/>
              <a:buChar char="•"/>
            </a:pPr>
            <a:endParaRPr lang="en-US" sz="1400" dirty="0"/>
          </a:p>
        </p:txBody>
      </p:sp>
      <p:sp>
        <p:nvSpPr>
          <p:cNvPr id="4" name="Slide Number Placeholder 3"/>
          <p:cNvSpPr>
            <a:spLocks noGrp="1"/>
          </p:cNvSpPr>
          <p:nvPr>
            <p:ph type="sldNum" sz="quarter" idx="10"/>
          </p:nvPr>
        </p:nvSpPr>
        <p:spPr/>
        <p:txBody>
          <a:bodyPr/>
          <a:lstStyle/>
          <a:p>
            <a:fld id="{F8476851-053C-459B-BB2B-65936BB03587}"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61920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195957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2044379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5CF0C1D4-C01C-4646-B0DB-43206E77F096}"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2044379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B715DB-22EB-4A67-B1D6-A6A0B8D48E1B}"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i="1">
                <a:solidFill>
                  <a:schemeClr val="tx1"/>
                </a:solidFill>
                <a:latin typeface="Arial" pitchFamily="34" charset="0"/>
                <a:cs typeface="Arial" pitchFamily="34" charset="0"/>
              </a:defRPr>
            </a:lvl1pPr>
            <a:lvl2pPr marL="742950" indent="-285750" defTabSz="917575" eaLnBrk="0" hangingPunct="0">
              <a:defRPr i="1">
                <a:solidFill>
                  <a:schemeClr val="tx1"/>
                </a:solidFill>
                <a:latin typeface="Arial" pitchFamily="34" charset="0"/>
                <a:cs typeface="Arial" pitchFamily="34" charset="0"/>
              </a:defRPr>
            </a:lvl2pPr>
            <a:lvl3pPr marL="1143000" indent="-228600" defTabSz="917575" eaLnBrk="0" hangingPunct="0">
              <a:defRPr i="1">
                <a:solidFill>
                  <a:schemeClr val="tx1"/>
                </a:solidFill>
                <a:latin typeface="Arial" pitchFamily="34" charset="0"/>
                <a:cs typeface="Arial" pitchFamily="34" charset="0"/>
              </a:defRPr>
            </a:lvl3pPr>
            <a:lvl4pPr marL="1600200" indent="-228600" defTabSz="917575" eaLnBrk="0" hangingPunct="0">
              <a:defRPr i="1">
                <a:solidFill>
                  <a:schemeClr val="tx1"/>
                </a:solidFill>
                <a:latin typeface="Arial" pitchFamily="34" charset="0"/>
                <a:cs typeface="Arial" pitchFamily="34" charset="0"/>
              </a:defRPr>
            </a:lvl4pPr>
            <a:lvl5pPr marL="2057400" indent="-228600" defTabSz="917575" eaLnBrk="0" hangingPunct="0">
              <a:defRPr i="1">
                <a:solidFill>
                  <a:schemeClr val="tx1"/>
                </a:solidFill>
                <a:latin typeface="Arial" pitchFamily="34" charset="0"/>
                <a:cs typeface="Arial" pitchFamily="34" charset="0"/>
              </a:defRPr>
            </a:lvl5pPr>
            <a:lvl6pPr marL="2514600" indent="-228600" defTabSz="917575"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17575"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17575"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17575"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D38FCF16-34A0-42E8-8B0B-E9DF3F112D76}" type="slidenum">
              <a:rPr lang="en-US" i="0" smtClean="0">
                <a:solidFill>
                  <a:srgbClr val="000000"/>
                </a:solidFill>
              </a:rPr>
              <a:pPr eaLnBrk="1" hangingPunct="1"/>
              <a:t>3</a:t>
            </a:fld>
            <a:endParaRPr lang="en-US" i="0" dirty="0" smtClean="0">
              <a:solidFill>
                <a:srgbClr val="000000"/>
              </a:solidFill>
            </a:endParaRPr>
          </a:p>
        </p:txBody>
      </p:sp>
      <p:sp>
        <p:nvSpPr>
          <p:cNvPr id="171011" name="Rectangle 7"/>
          <p:cNvSpPr txBox="1">
            <a:spLocks noGrp="1" noChangeArrowheads="1"/>
          </p:cNvSpPr>
          <p:nvPr/>
        </p:nvSpPr>
        <p:spPr bwMode="auto">
          <a:xfrm>
            <a:off x="3970339" y="8829180"/>
            <a:ext cx="3038475" cy="46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8" tIns="46204" rIns="92408" bIns="46204" anchor="b"/>
          <a:lstStyle>
            <a:lvl1pPr defTabSz="922338" eaLnBrk="0" hangingPunct="0">
              <a:defRPr i="1">
                <a:solidFill>
                  <a:schemeClr val="tx1"/>
                </a:solidFill>
                <a:latin typeface="Arial" pitchFamily="34" charset="0"/>
                <a:cs typeface="Arial" pitchFamily="34" charset="0"/>
              </a:defRPr>
            </a:lvl1pPr>
            <a:lvl2pPr marL="742950" indent="-285750" defTabSz="922338" eaLnBrk="0" hangingPunct="0">
              <a:defRPr i="1">
                <a:solidFill>
                  <a:schemeClr val="tx1"/>
                </a:solidFill>
                <a:latin typeface="Arial" pitchFamily="34" charset="0"/>
                <a:cs typeface="Arial" pitchFamily="34" charset="0"/>
              </a:defRPr>
            </a:lvl2pPr>
            <a:lvl3pPr marL="1143000" indent="-228600" defTabSz="922338" eaLnBrk="0" hangingPunct="0">
              <a:defRPr i="1">
                <a:solidFill>
                  <a:schemeClr val="tx1"/>
                </a:solidFill>
                <a:latin typeface="Arial" pitchFamily="34" charset="0"/>
                <a:cs typeface="Arial" pitchFamily="34" charset="0"/>
              </a:defRPr>
            </a:lvl3pPr>
            <a:lvl4pPr marL="1600200" indent="-228600" defTabSz="922338" eaLnBrk="0" hangingPunct="0">
              <a:defRPr i="1">
                <a:solidFill>
                  <a:schemeClr val="tx1"/>
                </a:solidFill>
                <a:latin typeface="Arial" pitchFamily="34" charset="0"/>
                <a:cs typeface="Arial" pitchFamily="34" charset="0"/>
              </a:defRPr>
            </a:lvl4pPr>
            <a:lvl5pPr marL="2057400" indent="-228600" defTabSz="922338" eaLnBrk="0" hangingPunct="0">
              <a:defRPr i="1">
                <a:solidFill>
                  <a:schemeClr val="tx1"/>
                </a:solidFill>
                <a:latin typeface="Arial" pitchFamily="34" charset="0"/>
                <a:cs typeface="Arial" pitchFamily="34" charset="0"/>
              </a:defRPr>
            </a:lvl5pPr>
            <a:lvl6pPr marL="2514600" indent="-228600" defTabSz="922338"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22338"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22338"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22338" eaLnBrk="0" fontAlgn="base" hangingPunct="0">
              <a:spcBef>
                <a:spcPct val="0"/>
              </a:spcBef>
              <a:spcAft>
                <a:spcPct val="0"/>
              </a:spcAft>
              <a:defRPr i="1">
                <a:solidFill>
                  <a:schemeClr val="tx1"/>
                </a:solidFill>
                <a:latin typeface="Arial" pitchFamily="34" charset="0"/>
                <a:cs typeface="Arial" pitchFamily="34" charset="0"/>
              </a:defRPr>
            </a:lvl9pPr>
          </a:lstStyle>
          <a:p>
            <a:pPr algn="r" eaLnBrk="1" hangingPunct="1"/>
            <a:fld id="{3B282101-D1B7-4E40-A7D4-66B903FBDC3D}" type="slidenum">
              <a:rPr lang="en-US" sz="1100">
                <a:solidFill>
                  <a:srgbClr val="000000"/>
                </a:solidFill>
              </a:rPr>
              <a:pPr algn="r" eaLnBrk="1" hangingPunct="1"/>
              <a:t>3</a:t>
            </a:fld>
            <a:endParaRPr lang="en-US" sz="1100" dirty="0">
              <a:solidFill>
                <a:srgbClr val="000000"/>
              </a:solidFill>
            </a:endParaRPr>
          </a:p>
        </p:txBody>
      </p:sp>
      <p:sp>
        <p:nvSpPr>
          <p:cNvPr id="171012" name="Rectangle 2"/>
          <p:cNvSpPr>
            <a:spLocks noGrp="1" noRot="1" noChangeAspect="1" noChangeArrowheads="1" noTextEdit="1"/>
          </p:cNvSpPr>
          <p:nvPr>
            <p:ph type="sldImg"/>
          </p:nvPr>
        </p:nvSpPr>
        <p:spPr>
          <a:xfrm>
            <a:off x="1181100" y="693738"/>
            <a:ext cx="4649788" cy="3489325"/>
          </a:xfrm>
          <a:ln/>
        </p:spPr>
      </p:sp>
      <p:sp>
        <p:nvSpPr>
          <p:cNvPr id="171013" name="Rectangle 3"/>
          <p:cNvSpPr>
            <a:spLocks noGrp="1" noChangeArrowheads="1"/>
          </p:cNvSpPr>
          <p:nvPr>
            <p:ph type="body" idx="1"/>
          </p:nvPr>
        </p:nvSpPr>
        <p:spPr>
          <a:xfrm>
            <a:off x="701675" y="4417791"/>
            <a:ext cx="5607050" cy="4182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8" tIns="46204" rIns="92408" bIns="46204"/>
          <a:lstStyle/>
          <a:p>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smtClean="0">
              <a:latin typeface="Arial" pitchFamily="34" charset="0"/>
            </a:endParaRP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Arial" pitchFamily="34" charset="0"/>
              </a:defRPr>
            </a:lvl1pPr>
            <a:lvl2pPr marL="742950" indent="-285750" defTabSz="917575" eaLnBrk="0" hangingPunct="0">
              <a:spcBef>
                <a:spcPct val="30000"/>
              </a:spcBef>
              <a:defRPr sz="1200">
                <a:solidFill>
                  <a:schemeClr val="tx1"/>
                </a:solidFill>
                <a:latin typeface="Arial" pitchFamily="34" charset="0"/>
              </a:defRPr>
            </a:lvl2pPr>
            <a:lvl3pPr marL="1143000" indent="-228600" defTabSz="917575" eaLnBrk="0" hangingPunct="0">
              <a:spcBef>
                <a:spcPct val="30000"/>
              </a:spcBef>
              <a:defRPr sz="1200">
                <a:solidFill>
                  <a:schemeClr val="tx1"/>
                </a:solidFill>
                <a:latin typeface="Arial" pitchFamily="34" charset="0"/>
              </a:defRPr>
            </a:lvl3pPr>
            <a:lvl4pPr marL="1600200" indent="-228600" defTabSz="917575" eaLnBrk="0" hangingPunct="0">
              <a:spcBef>
                <a:spcPct val="30000"/>
              </a:spcBef>
              <a:defRPr sz="1200">
                <a:solidFill>
                  <a:schemeClr val="tx1"/>
                </a:solidFill>
                <a:latin typeface="Arial" pitchFamily="34" charset="0"/>
              </a:defRPr>
            </a:lvl4pPr>
            <a:lvl5pPr marL="2057400" indent="-228600" defTabSz="917575" eaLnBrk="0" hangingPunct="0">
              <a:spcBef>
                <a:spcPct val="30000"/>
              </a:spcBef>
              <a:defRPr sz="1200">
                <a:solidFill>
                  <a:schemeClr val="tx1"/>
                </a:solidFill>
                <a:latin typeface="Arial" pitchFamily="34" charset="0"/>
              </a:defRPr>
            </a:lvl5pPr>
            <a:lvl6pPr marL="2514600" indent="-228600" defTabSz="917575" eaLnBrk="0" fontAlgn="base" hangingPunct="0">
              <a:spcBef>
                <a:spcPct val="30000"/>
              </a:spcBef>
              <a:spcAft>
                <a:spcPct val="0"/>
              </a:spcAft>
              <a:defRPr sz="1200">
                <a:solidFill>
                  <a:schemeClr val="tx1"/>
                </a:solidFill>
                <a:latin typeface="Arial" pitchFamily="34" charset="0"/>
              </a:defRPr>
            </a:lvl6pPr>
            <a:lvl7pPr marL="2971800" indent="-228600" defTabSz="917575" eaLnBrk="0" fontAlgn="base" hangingPunct="0">
              <a:spcBef>
                <a:spcPct val="30000"/>
              </a:spcBef>
              <a:spcAft>
                <a:spcPct val="0"/>
              </a:spcAft>
              <a:defRPr sz="1200">
                <a:solidFill>
                  <a:schemeClr val="tx1"/>
                </a:solidFill>
                <a:latin typeface="Arial" pitchFamily="34" charset="0"/>
              </a:defRPr>
            </a:lvl7pPr>
            <a:lvl8pPr marL="3429000" indent="-228600" defTabSz="917575" eaLnBrk="0" fontAlgn="base" hangingPunct="0">
              <a:spcBef>
                <a:spcPct val="30000"/>
              </a:spcBef>
              <a:spcAft>
                <a:spcPct val="0"/>
              </a:spcAft>
              <a:defRPr sz="1200">
                <a:solidFill>
                  <a:schemeClr val="tx1"/>
                </a:solidFill>
                <a:latin typeface="Arial" pitchFamily="34" charset="0"/>
              </a:defRPr>
            </a:lvl8pPr>
            <a:lvl9pPr marL="3886200" indent="-228600" defTabSz="9175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94FED1F-0807-4115-92B7-6B7FD306F1DF}" type="slidenum">
              <a:rPr lang="en-US" altLang="en-US">
                <a:solidFill>
                  <a:srgbClr val="000000"/>
                </a:solidFill>
              </a:rPr>
              <a:pPr eaLnBrk="1" hangingPunct="1">
                <a:spcBef>
                  <a:spcPct val="0"/>
                </a:spcBef>
              </a:pPr>
              <a:t>47</a:t>
            </a:fld>
            <a:endParaRPr lang="en-US" altLang="en-US" dirty="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1100" y="695325"/>
            <a:ext cx="4648200" cy="3487738"/>
          </a:xfrm>
          <a:ln/>
        </p:spPr>
      </p:sp>
      <p:sp>
        <p:nvSpPr>
          <p:cNvPr id="314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4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Arial" pitchFamily="34" charset="0"/>
              </a:defRPr>
            </a:lvl1pPr>
            <a:lvl2pPr marL="742950" indent="-285750" defTabSz="917575" eaLnBrk="0" hangingPunct="0">
              <a:spcBef>
                <a:spcPct val="30000"/>
              </a:spcBef>
              <a:defRPr sz="1200">
                <a:solidFill>
                  <a:schemeClr val="tx1"/>
                </a:solidFill>
                <a:latin typeface="Arial" pitchFamily="34" charset="0"/>
              </a:defRPr>
            </a:lvl2pPr>
            <a:lvl3pPr marL="1143000" indent="-228600" defTabSz="917575" eaLnBrk="0" hangingPunct="0">
              <a:spcBef>
                <a:spcPct val="30000"/>
              </a:spcBef>
              <a:defRPr sz="1200">
                <a:solidFill>
                  <a:schemeClr val="tx1"/>
                </a:solidFill>
                <a:latin typeface="Arial" pitchFamily="34" charset="0"/>
              </a:defRPr>
            </a:lvl3pPr>
            <a:lvl4pPr marL="1600200" indent="-228600" defTabSz="917575" eaLnBrk="0" hangingPunct="0">
              <a:spcBef>
                <a:spcPct val="30000"/>
              </a:spcBef>
              <a:defRPr sz="1200">
                <a:solidFill>
                  <a:schemeClr val="tx1"/>
                </a:solidFill>
                <a:latin typeface="Arial" pitchFamily="34" charset="0"/>
              </a:defRPr>
            </a:lvl4pPr>
            <a:lvl5pPr marL="2057400" indent="-228600" defTabSz="917575" eaLnBrk="0" hangingPunct="0">
              <a:spcBef>
                <a:spcPct val="30000"/>
              </a:spcBef>
              <a:defRPr sz="1200">
                <a:solidFill>
                  <a:schemeClr val="tx1"/>
                </a:solidFill>
                <a:latin typeface="Arial" pitchFamily="34" charset="0"/>
              </a:defRPr>
            </a:lvl5pPr>
            <a:lvl6pPr marL="2514600" indent="-228600" defTabSz="917575" eaLnBrk="0" fontAlgn="base" hangingPunct="0">
              <a:spcBef>
                <a:spcPct val="30000"/>
              </a:spcBef>
              <a:spcAft>
                <a:spcPct val="0"/>
              </a:spcAft>
              <a:defRPr sz="1200">
                <a:solidFill>
                  <a:schemeClr val="tx1"/>
                </a:solidFill>
                <a:latin typeface="Arial" pitchFamily="34" charset="0"/>
              </a:defRPr>
            </a:lvl6pPr>
            <a:lvl7pPr marL="2971800" indent="-228600" defTabSz="917575" eaLnBrk="0" fontAlgn="base" hangingPunct="0">
              <a:spcBef>
                <a:spcPct val="30000"/>
              </a:spcBef>
              <a:spcAft>
                <a:spcPct val="0"/>
              </a:spcAft>
              <a:defRPr sz="1200">
                <a:solidFill>
                  <a:schemeClr val="tx1"/>
                </a:solidFill>
                <a:latin typeface="Arial" pitchFamily="34" charset="0"/>
              </a:defRPr>
            </a:lvl7pPr>
            <a:lvl8pPr marL="3429000" indent="-228600" defTabSz="917575" eaLnBrk="0" fontAlgn="base" hangingPunct="0">
              <a:spcBef>
                <a:spcPct val="30000"/>
              </a:spcBef>
              <a:spcAft>
                <a:spcPct val="0"/>
              </a:spcAft>
              <a:defRPr sz="1200">
                <a:solidFill>
                  <a:schemeClr val="tx1"/>
                </a:solidFill>
                <a:latin typeface="Arial" pitchFamily="34" charset="0"/>
              </a:defRPr>
            </a:lvl8pPr>
            <a:lvl9pPr marL="3886200" indent="-228600" defTabSz="9175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D66C58F-06C7-4A8A-9E8A-004E5A355274}" type="slidenum">
              <a:rPr lang="en-US" altLang="en-US">
                <a:solidFill>
                  <a:srgbClr val="000000"/>
                </a:solidFill>
              </a:rPr>
              <a:pPr eaLnBrk="1" hangingPunct="1">
                <a:spcBef>
                  <a:spcPct val="0"/>
                </a:spcBef>
              </a:pPr>
              <a:t>49</a:t>
            </a:fld>
            <a:endParaRPr lang="en-US" altLang="en-US"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7B463F-3871-4934-B80F-02F4F0F2A9B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4240986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23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Arial" pitchFamily="34" charset="0"/>
              </a:defRPr>
            </a:lvl1pPr>
            <a:lvl2pPr marL="742950" indent="-285750" defTabSz="917575" eaLnBrk="0" hangingPunct="0">
              <a:spcBef>
                <a:spcPct val="30000"/>
              </a:spcBef>
              <a:defRPr sz="1200">
                <a:solidFill>
                  <a:schemeClr val="tx1"/>
                </a:solidFill>
                <a:latin typeface="Arial" pitchFamily="34" charset="0"/>
              </a:defRPr>
            </a:lvl2pPr>
            <a:lvl3pPr marL="1143000" indent="-228600" defTabSz="917575" eaLnBrk="0" hangingPunct="0">
              <a:spcBef>
                <a:spcPct val="30000"/>
              </a:spcBef>
              <a:defRPr sz="1200">
                <a:solidFill>
                  <a:schemeClr val="tx1"/>
                </a:solidFill>
                <a:latin typeface="Arial" pitchFamily="34" charset="0"/>
              </a:defRPr>
            </a:lvl3pPr>
            <a:lvl4pPr marL="1600200" indent="-228600" defTabSz="917575" eaLnBrk="0" hangingPunct="0">
              <a:spcBef>
                <a:spcPct val="30000"/>
              </a:spcBef>
              <a:defRPr sz="1200">
                <a:solidFill>
                  <a:schemeClr val="tx1"/>
                </a:solidFill>
                <a:latin typeface="Arial" pitchFamily="34" charset="0"/>
              </a:defRPr>
            </a:lvl4pPr>
            <a:lvl5pPr marL="2057400" indent="-228600" defTabSz="917575" eaLnBrk="0" hangingPunct="0">
              <a:spcBef>
                <a:spcPct val="30000"/>
              </a:spcBef>
              <a:defRPr sz="1200">
                <a:solidFill>
                  <a:schemeClr val="tx1"/>
                </a:solidFill>
                <a:latin typeface="Arial" pitchFamily="34" charset="0"/>
              </a:defRPr>
            </a:lvl5pPr>
            <a:lvl6pPr marL="2514600" indent="-228600" defTabSz="917575" eaLnBrk="0" fontAlgn="base" hangingPunct="0">
              <a:spcBef>
                <a:spcPct val="30000"/>
              </a:spcBef>
              <a:spcAft>
                <a:spcPct val="0"/>
              </a:spcAft>
              <a:defRPr sz="1200">
                <a:solidFill>
                  <a:schemeClr val="tx1"/>
                </a:solidFill>
                <a:latin typeface="Arial" pitchFamily="34" charset="0"/>
              </a:defRPr>
            </a:lvl6pPr>
            <a:lvl7pPr marL="2971800" indent="-228600" defTabSz="917575" eaLnBrk="0" fontAlgn="base" hangingPunct="0">
              <a:spcBef>
                <a:spcPct val="30000"/>
              </a:spcBef>
              <a:spcAft>
                <a:spcPct val="0"/>
              </a:spcAft>
              <a:defRPr sz="1200">
                <a:solidFill>
                  <a:schemeClr val="tx1"/>
                </a:solidFill>
                <a:latin typeface="Arial" pitchFamily="34" charset="0"/>
              </a:defRPr>
            </a:lvl7pPr>
            <a:lvl8pPr marL="3429000" indent="-228600" defTabSz="917575" eaLnBrk="0" fontAlgn="base" hangingPunct="0">
              <a:spcBef>
                <a:spcPct val="30000"/>
              </a:spcBef>
              <a:spcAft>
                <a:spcPct val="0"/>
              </a:spcAft>
              <a:defRPr sz="1200">
                <a:solidFill>
                  <a:schemeClr val="tx1"/>
                </a:solidFill>
                <a:latin typeface="Arial" pitchFamily="34" charset="0"/>
              </a:defRPr>
            </a:lvl8pPr>
            <a:lvl9pPr marL="3886200" indent="-228600" defTabSz="9175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E46A9A5-BC48-471F-AE78-67D58E2A4134}" type="slidenum">
              <a:rPr lang="en-US" altLang="en-US">
                <a:solidFill>
                  <a:srgbClr val="000000"/>
                </a:solidFill>
              </a:rPr>
              <a:pPr eaLnBrk="1" hangingPunct="1">
                <a:spcBef>
                  <a:spcPct val="0"/>
                </a:spcBef>
              </a:pPr>
              <a:t>54</a:t>
            </a:fld>
            <a:endParaRPr lang="en-US" altLang="en-US"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81100" y="695325"/>
            <a:ext cx="4648200" cy="3487738"/>
          </a:xfrm>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463"/>
            <a:endParaRPr lang="en-US" altLang="en-US" dirty="0" smtClean="0">
              <a:latin typeface="Arial" pitchFamily="34" charset="0"/>
            </a:endParaRPr>
          </a:p>
        </p:txBody>
      </p:sp>
      <p:sp>
        <p:nvSpPr>
          <p:cNvPr id="324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Arial" pitchFamily="34" charset="0"/>
              </a:defRPr>
            </a:lvl1pPr>
            <a:lvl2pPr marL="742950" indent="-285750" defTabSz="917575" eaLnBrk="0" hangingPunct="0">
              <a:spcBef>
                <a:spcPct val="30000"/>
              </a:spcBef>
              <a:defRPr sz="1200">
                <a:solidFill>
                  <a:schemeClr val="tx1"/>
                </a:solidFill>
                <a:latin typeface="Arial" pitchFamily="34" charset="0"/>
              </a:defRPr>
            </a:lvl2pPr>
            <a:lvl3pPr marL="1143000" indent="-228600" defTabSz="917575" eaLnBrk="0" hangingPunct="0">
              <a:spcBef>
                <a:spcPct val="30000"/>
              </a:spcBef>
              <a:defRPr sz="1200">
                <a:solidFill>
                  <a:schemeClr val="tx1"/>
                </a:solidFill>
                <a:latin typeface="Arial" pitchFamily="34" charset="0"/>
              </a:defRPr>
            </a:lvl3pPr>
            <a:lvl4pPr marL="1600200" indent="-228600" defTabSz="917575" eaLnBrk="0" hangingPunct="0">
              <a:spcBef>
                <a:spcPct val="30000"/>
              </a:spcBef>
              <a:defRPr sz="1200">
                <a:solidFill>
                  <a:schemeClr val="tx1"/>
                </a:solidFill>
                <a:latin typeface="Arial" pitchFamily="34" charset="0"/>
              </a:defRPr>
            </a:lvl4pPr>
            <a:lvl5pPr marL="2057400" indent="-228600" defTabSz="917575" eaLnBrk="0" hangingPunct="0">
              <a:spcBef>
                <a:spcPct val="30000"/>
              </a:spcBef>
              <a:defRPr sz="1200">
                <a:solidFill>
                  <a:schemeClr val="tx1"/>
                </a:solidFill>
                <a:latin typeface="Arial" pitchFamily="34" charset="0"/>
              </a:defRPr>
            </a:lvl5pPr>
            <a:lvl6pPr marL="2514600" indent="-228600" defTabSz="917575" eaLnBrk="0" fontAlgn="base" hangingPunct="0">
              <a:spcBef>
                <a:spcPct val="30000"/>
              </a:spcBef>
              <a:spcAft>
                <a:spcPct val="0"/>
              </a:spcAft>
              <a:defRPr sz="1200">
                <a:solidFill>
                  <a:schemeClr val="tx1"/>
                </a:solidFill>
                <a:latin typeface="Arial" pitchFamily="34" charset="0"/>
              </a:defRPr>
            </a:lvl6pPr>
            <a:lvl7pPr marL="2971800" indent="-228600" defTabSz="917575" eaLnBrk="0" fontAlgn="base" hangingPunct="0">
              <a:spcBef>
                <a:spcPct val="30000"/>
              </a:spcBef>
              <a:spcAft>
                <a:spcPct val="0"/>
              </a:spcAft>
              <a:defRPr sz="1200">
                <a:solidFill>
                  <a:schemeClr val="tx1"/>
                </a:solidFill>
                <a:latin typeface="Arial" pitchFamily="34" charset="0"/>
              </a:defRPr>
            </a:lvl7pPr>
            <a:lvl8pPr marL="3429000" indent="-228600" defTabSz="917575" eaLnBrk="0" fontAlgn="base" hangingPunct="0">
              <a:spcBef>
                <a:spcPct val="30000"/>
              </a:spcBef>
              <a:spcAft>
                <a:spcPct val="0"/>
              </a:spcAft>
              <a:defRPr sz="1200">
                <a:solidFill>
                  <a:schemeClr val="tx1"/>
                </a:solidFill>
                <a:latin typeface="Arial" pitchFamily="34" charset="0"/>
              </a:defRPr>
            </a:lvl8pPr>
            <a:lvl9pPr marL="3886200" indent="-228600" defTabSz="9175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71265C8-5867-4E76-981E-B5871DC8026A}" type="slidenum">
              <a:rPr lang="en-US" altLang="en-US">
                <a:solidFill>
                  <a:srgbClr val="000000"/>
                </a:solidFill>
              </a:rPr>
              <a:pPr eaLnBrk="1" hangingPunct="1">
                <a:spcBef>
                  <a:spcPct val="0"/>
                </a:spcBef>
              </a:pPr>
              <a:t>55</a:t>
            </a:fld>
            <a:endParaRPr lang="en-US" altLang="en-US" dirty="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FABE23-DC57-493D-AA1D-81D403AD9DAE}" type="slidenum">
              <a:rPr lang="en-US" smtClean="0">
                <a:solidFill>
                  <a:srgbClr val="000000"/>
                </a:solidFill>
              </a:rPr>
              <a:pPr>
                <a:defRPr/>
              </a:pPr>
              <a:t>56</a:t>
            </a:fld>
            <a:endParaRPr lang="en-US" smtClean="0">
              <a:solidFill>
                <a:srgbClr val="000000"/>
              </a:solidFill>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xfrm>
            <a:off x="933099" y="4415792"/>
            <a:ext cx="5144206" cy="4184993"/>
          </a:xfrm>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i="1">
                <a:solidFill>
                  <a:schemeClr val="tx1"/>
                </a:solidFill>
                <a:latin typeface="Arial" pitchFamily="34" charset="0"/>
                <a:cs typeface="Arial" pitchFamily="34" charset="0"/>
              </a:defRPr>
            </a:lvl1pPr>
            <a:lvl2pPr marL="742950" indent="-285750" defTabSz="917575" eaLnBrk="0" hangingPunct="0">
              <a:defRPr i="1">
                <a:solidFill>
                  <a:schemeClr val="tx1"/>
                </a:solidFill>
                <a:latin typeface="Arial" pitchFamily="34" charset="0"/>
                <a:cs typeface="Arial" pitchFamily="34" charset="0"/>
              </a:defRPr>
            </a:lvl2pPr>
            <a:lvl3pPr marL="1143000" indent="-228600" defTabSz="917575" eaLnBrk="0" hangingPunct="0">
              <a:defRPr i="1">
                <a:solidFill>
                  <a:schemeClr val="tx1"/>
                </a:solidFill>
                <a:latin typeface="Arial" pitchFamily="34" charset="0"/>
                <a:cs typeface="Arial" pitchFamily="34" charset="0"/>
              </a:defRPr>
            </a:lvl3pPr>
            <a:lvl4pPr marL="1600200" indent="-228600" defTabSz="917575" eaLnBrk="0" hangingPunct="0">
              <a:defRPr i="1">
                <a:solidFill>
                  <a:schemeClr val="tx1"/>
                </a:solidFill>
                <a:latin typeface="Arial" pitchFamily="34" charset="0"/>
                <a:cs typeface="Arial" pitchFamily="34" charset="0"/>
              </a:defRPr>
            </a:lvl4pPr>
            <a:lvl5pPr marL="2057400" indent="-228600" defTabSz="917575" eaLnBrk="0" hangingPunct="0">
              <a:defRPr i="1">
                <a:solidFill>
                  <a:schemeClr val="tx1"/>
                </a:solidFill>
                <a:latin typeface="Arial" pitchFamily="34" charset="0"/>
                <a:cs typeface="Arial" pitchFamily="34" charset="0"/>
              </a:defRPr>
            </a:lvl5pPr>
            <a:lvl6pPr marL="2514600" indent="-228600" defTabSz="917575"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17575"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17575"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17575"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9D7142F1-8278-4787-BC7D-3C6C44CC3649}" type="slidenum">
              <a:rPr lang="en-US" i="0" smtClean="0"/>
              <a:pPr eaLnBrk="1" hangingPunct="1"/>
              <a:t>4</a:t>
            </a:fld>
            <a:endParaRPr lang="en-US" i="0" dirty="0" smtClean="0"/>
          </a:p>
        </p:txBody>
      </p:sp>
      <p:sp>
        <p:nvSpPr>
          <p:cNvPr id="172035" name="Rectangle 7"/>
          <p:cNvSpPr txBox="1">
            <a:spLocks noGrp="1" noChangeArrowheads="1"/>
          </p:cNvSpPr>
          <p:nvPr/>
        </p:nvSpPr>
        <p:spPr bwMode="auto">
          <a:xfrm>
            <a:off x="3970339" y="8829180"/>
            <a:ext cx="3038475" cy="46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8" tIns="46204" rIns="92408" bIns="46204" anchor="b"/>
          <a:lstStyle>
            <a:lvl1pPr defTabSz="922338" eaLnBrk="0" hangingPunct="0">
              <a:defRPr i="1">
                <a:solidFill>
                  <a:schemeClr val="tx1"/>
                </a:solidFill>
                <a:latin typeface="Arial" pitchFamily="34" charset="0"/>
                <a:cs typeface="Arial" pitchFamily="34" charset="0"/>
              </a:defRPr>
            </a:lvl1pPr>
            <a:lvl2pPr marL="742950" indent="-285750" defTabSz="922338" eaLnBrk="0" hangingPunct="0">
              <a:defRPr i="1">
                <a:solidFill>
                  <a:schemeClr val="tx1"/>
                </a:solidFill>
                <a:latin typeface="Arial" pitchFamily="34" charset="0"/>
                <a:cs typeface="Arial" pitchFamily="34" charset="0"/>
              </a:defRPr>
            </a:lvl2pPr>
            <a:lvl3pPr marL="1143000" indent="-228600" defTabSz="922338" eaLnBrk="0" hangingPunct="0">
              <a:defRPr i="1">
                <a:solidFill>
                  <a:schemeClr val="tx1"/>
                </a:solidFill>
                <a:latin typeface="Arial" pitchFamily="34" charset="0"/>
                <a:cs typeface="Arial" pitchFamily="34" charset="0"/>
              </a:defRPr>
            </a:lvl3pPr>
            <a:lvl4pPr marL="1600200" indent="-228600" defTabSz="922338" eaLnBrk="0" hangingPunct="0">
              <a:defRPr i="1">
                <a:solidFill>
                  <a:schemeClr val="tx1"/>
                </a:solidFill>
                <a:latin typeface="Arial" pitchFamily="34" charset="0"/>
                <a:cs typeface="Arial" pitchFamily="34" charset="0"/>
              </a:defRPr>
            </a:lvl4pPr>
            <a:lvl5pPr marL="2057400" indent="-228600" defTabSz="922338" eaLnBrk="0" hangingPunct="0">
              <a:defRPr i="1">
                <a:solidFill>
                  <a:schemeClr val="tx1"/>
                </a:solidFill>
                <a:latin typeface="Arial" pitchFamily="34" charset="0"/>
                <a:cs typeface="Arial" pitchFamily="34" charset="0"/>
              </a:defRPr>
            </a:lvl5pPr>
            <a:lvl6pPr marL="2514600" indent="-228600" defTabSz="922338"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22338"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22338"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22338" eaLnBrk="0" fontAlgn="base" hangingPunct="0">
              <a:spcBef>
                <a:spcPct val="0"/>
              </a:spcBef>
              <a:spcAft>
                <a:spcPct val="0"/>
              </a:spcAft>
              <a:defRPr i="1">
                <a:solidFill>
                  <a:schemeClr val="tx1"/>
                </a:solidFill>
                <a:latin typeface="Arial" pitchFamily="34" charset="0"/>
                <a:cs typeface="Arial" pitchFamily="34" charset="0"/>
              </a:defRPr>
            </a:lvl9pPr>
          </a:lstStyle>
          <a:p>
            <a:pPr algn="r" eaLnBrk="1" hangingPunct="1"/>
            <a:fld id="{4A905A85-2A1B-4307-93E8-0178EE149E9C}" type="slidenum">
              <a:rPr lang="en-US" sz="1100"/>
              <a:pPr algn="r" eaLnBrk="1" hangingPunct="1"/>
              <a:t>4</a:t>
            </a:fld>
            <a:endParaRPr lang="en-US" sz="1100" dirty="0"/>
          </a:p>
        </p:txBody>
      </p:sp>
      <p:sp>
        <p:nvSpPr>
          <p:cNvPr id="172036" name="Rectangle 2"/>
          <p:cNvSpPr>
            <a:spLocks noGrp="1" noRot="1" noChangeAspect="1" noChangeArrowheads="1" noTextEdit="1"/>
          </p:cNvSpPr>
          <p:nvPr>
            <p:ph type="sldImg"/>
          </p:nvPr>
        </p:nvSpPr>
        <p:spPr>
          <a:xfrm>
            <a:off x="1181100" y="693738"/>
            <a:ext cx="4649788" cy="3489325"/>
          </a:xfrm>
          <a:ln/>
        </p:spPr>
      </p:sp>
      <p:sp>
        <p:nvSpPr>
          <p:cNvPr id="172037" name="Rectangle 3"/>
          <p:cNvSpPr>
            <a:spLocks noGrp="1" noChangeArrowheads="1"/>
          </p:cNvSpPr>
          <p:nvPr>
            <p:ph type="body" idx="1"/>
          </p:nvPr>
        </p:nvSpPr>
        <p:spPr>
          <a:xfrm>
            <a:off x="701675" y="4417791"/>
            <a:ext cx="5607050" cy="4182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8" tIns="46204" rIns="92408" bIns="46204"/>
          <a:lstStyle/>
          <a:p>
            <a:pPr eaLnBrk="1" hangingPunct="1"/>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i="1">
                <a:solidFill>
                  <a:schemeClr val="tx1"/>
                </a:solidFill>
                <a:latin typeface="Arial" pitchFamily="34" charset="0"/>
                <a:cs typeface="Arial" pitchFamily="34" charset="0"/>
              </a:defRPr>
            </a:lvl1pPr>
            <a:lvl2pPr marL="742950" indent="-285750" defTabSz="917575" eaLnBrk="0" hangingPunct="0">
              <a:defRPr i="1">
                <a:solidFill>
                  <a:schemeClr val="tx1"/>
                </a:solidFill>
                <a:latin typeface="Arial" pitchFamily="34" charset="0"/>
                <a:cs typeface="Arial" pitchFamily="34" charset="0"/>
              </a:defRPr>
            </a:lvl2pPr>
            <a:lvl3pPr marL="1143000" indent="-228600" defTabSz="917575" eaLnBrk="0" hangingPunct="0">
              <a:defRPr i="1">
                <a:solidFill>
                  <a:schemeClr val="tx1"/>
                </a:solidFill>
                <a:latin typeface="Arial" pitchFamily="34" charset="0"/>
                <a:cs typeface="Arial" pitchFamily="34" charset="0"/>
              </a:defRPr>
            </a:lvl3pPr>
            <a:lvl4pPr marL="1600200" indent="-228600" defTabSz="917575" eaLnBrk="0" hangingPunct="0">
              <a:defRPr i="1">
                <a:solidFill>
                  <a:schemeClr val="tx1"/>
                </a:solidFill>
                <a:latin typeface="Arial" pitchFamily="34" charset="0"/>
                <a:cs typeface="Arial" pitchFamily="34" charset="0"/>
              </a:defRPr>
            </a:lvl4pPr>
            <a:lvl5pPr marL="2057400" indent="-228600" defTabSz="917575" eaLnBrk="0" hangingPunct="0">
              <a:defRPr i="1">
                <a:solidFill>
                  <a:schemeClr val="tx1"/>
                </a:solidFill>
                <a:latin typeface="Arial" pitchFamily="34" charset="0"/>
                <a:cs typeface="Arial" pitchFamily="34" charset="0"/>
              </a:defRPr>
            </a:lvl5pPr>
            <a:lvl6pPr marL="2514600" indent="-228600" defTabSz="917575"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17575"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17575"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17575"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E35B3A9F-6D7B-47ED-A703-F32A89ECD0F6}" type="slidenum">
              <a:rPr lang="en-US" i="0" smtClean="0"/>
              <a:pPr eaLnBrk="1" hangingPunct="1"/>
              <a:t>5</a:t>
            </a:fld>
            <a:endParaRPr lang="en-US" i="0" dirty="0" smtClean="0"/>
          </a:p>
        </p:txBody>
      </p:sp>
      <p:sp>
        <p:nvSpPr>
          <p:cNvPr id="173059" name="Rectangle 2"/>
          <p:cNvSpPr>
            <a:spLocks noGrp="1" noRot="1" noChangeAspect="1" noChangeArrowheads="1" noTextEdit="1"/>
          </p:cNvSpPr>
          <p:nvPr>
            <p:ph type="sldImg"/>
          </p:nvPr>
        </p:nvSpPr>
        <p:spPr>
          <a:xfrm>
            <a:off x="1179513" y="693738"/>
            <a:ext cx="4649787" cy="3489325"/>
          </a:xfrm>
          <a:ln/>
        </p:spPr>
      </p:sp>
      <p:sp>
        <p:nvSpPr>
          <p:cNvPr id="173060" name="Rectangle 3"/>
          <p:cNvSpPr>
            <a:spLocks noGrp="1" noChangeArrowheads="1"/>
          </p:cNvSpPr>
          <p:nvPr>
            <p:ph type="body" idx="1"/>
          </p:nvPr>
        </p:nvSpPr>
        <p:spPr>
          <a:xfrm>
            <a:off x="701675" y="4416190"/>
            <a:ext cx="5607050" cy="41841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AC7FC07-8017-4651-BAEE-88CFE7F67B8D}" type="slidenum">
              <a:rPr lang="en-US" smtClean="0">
                <a:solidFill>
                  <a:srgbClr val="000000"/>
                </a:solidFill>
              </a:rPr>
              <a:pPr/>
              <a:t>7</a:t>
            </a:fld>
            <a:endParaRPr lang="en-US" dirty="0" smtClean="0">
              <a:solidFill>
                <a:srgbClr val="000000"/>
              </a:solidFill>
            </a:endParaRPr>
          </a:p>
        </p:txBody>
      </p:sp>
      <p:sp>
        <p:nvSpPr>
          <p:cNvPr id="93187" name="Rectangle 2"/>
          <p:cNvSpPr>
            <a:spLocks noGrp="1" noRot="1" noChangeAspect="1" noChangeArrowheads="1" noTextEdit="1"/>
          </p:cNvSpPr>
          <p:nvPr>
            <p:ph type="sldImg"/>
          </p:nvPr>
        </p:nvSpPr>
        <p:spPr>
          <a:xfrm>
            <a:off x="1181100" y="695325"/>
            <a:ext cx="4649788" cy="3487738"/>
          </a:xfrm>
          <a:ln/>
        </p:spPr>
      </p:sp>
      <p:sp>
        <p:nvSpPr>
          <p:cNvPr id="93188" name="Rectangle 3"/>
          <p:cNvSpPr>
            <a:spLocks noGrp="1" noChangeArrowheads="1"/>
          </p:cNvSpPr>
          <p:nvPr>
            <p:ph type="body" idx="1"/>
          </p:nvPr>
        </p:nvSpPr>
        <p:spPr>
          <a:xfrm>
            <a:off x="701676" y="4416425"/>
            <a:ext cx="5607050" cy="4184650"/>
          </a:xfrm>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i="1">
                <a:solidFill>
                  <a:schemeClr val="tx1"/>
                </a:solidFill>
                <a:latin typeface="Arial" pitchFamily="34" charset="0"/>
                <a:cs typeface="Arial" pitchFamily="34" charset="0"/>
              </a:defRPr>
            </a:lvl1pPr>
            <a:lvl2pPr marL="742950" indent="-285750" defTabSz="917575" eaLnBrk="0" hangingPunct="0">
              <a:defRPr i="1">
                <a:solidFill>
                  <a:schemeClr val="tx1"/>
                </a:solidFill>
                <a:latin typeface="Arial" pitchFamily="34" charset="0"/>
                <a:cs typeface="Arial" pitchFamily="34" charset="0"/>
              </a:defRPr>
            </a:lvl2pPr>
            <a:lvl3pPr marL="1143000" indent="-228600" defTabSz="917575" eaLnBrk="0" hangingPunct="0">
              <a:defRPr i="1">
                <a:solidFill>
                  <a:schemeClr val="tx1"/>
                </a:solidFill>
                <a:latin typeface="Arial" pitchFamily="34" charset="0"/>
                <a:cs typeface="Arial" pitchFamily="34" charset="0"/>
              </a:defRPr>
            </a:lvl3pPr>
            <a:lvl4pPr marL="1600200" indent="-228600" defTabSz="917575" eaLnBrk="0" hangingPunct="0">
              <a:defRPr i="1">
                <a:solidFill>
                  <a:schemeClr val="tx1"/>
                </a:solidFill>
                <a:latin typeface="Arial" pitchFamily="34" charset="0"/>
                <a:cs typeface="Arial" pitchFamily="34" charset="0"/>
              </a:defRPr>
            </a:lvl4pPr>
            <a:lvl5pPr marL="2057400" indent="-228600" defTabSz="917575" eaLnBrk="0" hangingPunct="0">
              <a:defRPr i="1">
                <a:solidFill>
                  <a:schemeClr val="tx1"/>
                </a:solidFill>
                <a:latin typeface="Arial" pitchFamily="34" charset="0"/>
                <a:cs typeface="Arial" pitchFamily="34" charset="0"/>
              </a:defRPr>
            </a:lvl5pPr>
            <a:lvl6pPr marL="2514600" indent="-228600" defTabSz="917575"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defTabSz="917575"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defTabSz="917575"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defTabSz="917575"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7EE69F0D-45B4-4B0D-8065-BA659A78EC65}" type="slidenum">
              <a:rPr lang="en-US" i="0" smtClean="0">
                <a:solidFill>
                  <a:srgbClr val="000000"/>
                </a:solidFill>
              </a:rPr>
              <a:pPr eaLnBrk="1" hangingPunct="1"/>
              <a:t>8</a:t>
            </a:fld>
            <a:endParaRPr lang="en-US" i="0" dirty="0" smtClean="0">
              <a:solidFill>
                <a:srgbClr val="000000"/>
              </a:solidFill>
            </a:endParaRPr>
          </a:p>
        </p:txBody>
      </p:sp>
      <p:sp>
        <p:nvSpPr>
          <p:cNvPr id="174083" name="Rectangle 2"/>
          <p:cNvSpPr>
            <a:spLocks noGrp="1" noRot="1" noChangeAspect="1" noChangeArrowheads="1" noTextEdit="1"/>
          </p:cNvSpPr>
          <p:nvPr>
            <p:ph type="sldImg"/>
          </p:nvPr>
        </p:nvSpPr>
        <p:spPr>
          <a:xfrm>
            <a:off x="1184275" y="695325"/>
            <a:ext cx="4646613" cy="3486150"/>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1345" indent="-288979" eaLnBrk="0" hangingPunct="0">
              <a:defRPr>
                <a:solidFill>
                  <a:schemeClr val="tx1"/>
                </a:solidFill>
                <a:latin typeface="Arial" charset="0"/>
                <a:cs typeface="Arial" charset="0"/>
              </a:defRPr>
            </a:lvl2pPr>
            <a:lvl3pPr marL="1155916" indent="-231183" eaLnBrk="0" hangingPunct="0">
              <a:defRPr>
                <a:solidFill>
                  <a:schemeClr val="tx1"/>
                </a:solidFill>
                <a:latin typeface="Arial" charset="0"/>
                <a:cs typeface="Arial" charset="0"/>
              </a:defRPr>
            </a:lvl3pPr>
            <a:lvl4pPr marL="1618282" indent="-231183" eaLnBrk="0" hangingPunct="0">
              <a:defRPr>
                <a:solidFill>
                  <a:schemeClr val="tx1"/>
                </a:solidFill>
                <a:latin typeface="Arial" charset="0"/>
                <a:cs typeface="Arial" charset="0"/>
              </a:defRPr>
            </a:lvl4pPr>
            <a:lvl5pPr marL="2080649" indent="-231183" eaLnBrk="0" hangingPunct="0">
              <a:defRPr>
                <a:solidFill>
                  <a:schemeClr val="tx1"/>
                </a:solidFill>
                <a:latin typeface="Arial" charset="0"/>
                <a:cs typeface="Arial" charset="0"/>
              </a:defRPr>
            </a:lvl5pPr>
            <a:lvl6pPr marL="2543015" indent="-231183" eaLnBrk="0" fontAlgn="base" hangingPunct="0">
              <a:spcBef>
                <a:spcPct val="0"/>
              </a:spcBef>
              <a:spcAft>
                <a:spcPct val="0"/>
              </a:spcAft>
              <a:defRPr>
                <a:solidFill>
                  <a:schemeClr val="tx1"/>
                </a:solidFill>
                <a:latin typeface="Arial" charset="0"/>
                <a:cs typeface="Arial" charset="0"/>
              </a:defRPr>
            </a:lvl6pPr>
            <a:lvl7pPr marL="3005381" indent="-231183" eaLnBrk="0" fontAlgn="base" hangingPunct="0">
              <a:spcBef>
                <a:spcPct val="0"/>
              </a:spcBef>
              <a:spcAft>
                <a:spcPct val="0"/>
              </a:spcAft>
              <a:defRPr>
                <a:solidFill>
                  <a:schemeClr val="tx1"/>
                </a:solidFill>
                <a:latin typeface="Arial" charset="0"/>
                <a:cs typeface="Arial" charset="0"/>
              </a:defRPr>
            </a:lvl7pPr>
            <a:lvl8pPr marL="3467748" indent="-231183" eaLnBrk="0" fontAlgn="base" hangingPunct="0">
              <a:spcBef>
                <a:spcPct val="0"/>
              </a:spcBef>
              <a:spcAft>
                <a:spcPct val="0"/>
              </a:spcAft>
              <a:defRPr>
                <a:solidFill>
                  <a:schemeClr val="tx1"/>
                </a:solidFill>
                <a:latin typeface="Arial" charset="0"/>
                <a:cs typeface="Arial" charset="0"/>
              </a:defRPr>
            </a:lvl8pPr>
            <a:lvl9pPr marL="3930114" indent="-231183" eaLnBrk="0" fontAlgn="base" hangingPunct="0">
              <a:spcBef>
                <a:spcPct val="0"/>
              </a:spcBef>
              <a:spcAft>
                <a:spcPct val="0"/>
              </a:spcAft>
              <a:defRPr>
                <a:solidFill>
                  <a:schemeClr val="tx1"/>
                </a:solidFill>
                <a:latin typeface="Arial" charset="0"/>
                <a:cs typeface="Arial" charset="0"/>
              </a:defRPr>
            </a:lvl9pPr>
          </a:lstStyle>
          <a:p>
            <a:pPr eaLnBrk="1" hangingPunct="1"/>
            <a:fld id="{B853770A-D13C-4CA6-B204-318596325122}" type="slidenum">
              <a:rPr lang="en-US" smtClean="0">
                <a:solidFill>
                  <a:prstClr val="black"/>
                </a:solidFill>
              </a:rPr>
              <a:pPr eaLnBrk="1" hangingPunct="1"/>
              <a:t>9</a:t>
            </a:fld>
            <a:endParaRPr lang="en-US" dirty="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3" rIns="93162" bIns="46583"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6ECECBBC-13F1-46BC-90FA-D37B3A6030EB}" type="slidenum">
              <a:rPr lang="en-US" sz="1200">
                <a:solidFill>
                  <a:prstClr val="black"/>
                </a:solidFill>
                <a:latin typeface="Calibri" pitchFamily="34" charset="0"/>
              </a:rPr>
              <a:pPr algn="r" eaLnBrk="1" hangingPunct="1"/>
              <a:t>10</a:t>
            </a:fld>
            <a:endParaRPr lang="en-US" sz="1200" dirty="0">
              <a:solidFill>
                <a:prstClr val="black"/>
              </a:solidFill>
              <a:latin typeface="Calibri" pitchFamily="34" charset="0"/>
            </a:endParaRPr>
          </a:p>
        </p:txBody>
      </p:sp>
      <p:sp>
        <p:nvSpPr>
          <p:cNvPr id="29699"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6583" bIns="46583"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7.xml"/><Relationship Id="rId4" Type="http://schemas.openxmlformats.org/officeDocument/2006/relationships/image" Target="../media/image1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D830D10-542A-447B-87CA-BD3ADA618F6A}" type="slidenum">
              <a:rPr lang="en-US" smtClean="0"/>
              <a:pPr>
                <a:defRPr/>
              </a:pPr>
              <a:t>‹#›</a:t>
            </a:fld>
            <a:endParaRPr lang="en-US" dirty="0"/>
          </a:p>
        </p:txBody>
      </p:sp>
    </p:spTree>
    <p:extLst>
      <p:ext uri="{BB962C8B-B14F-4D97-AF65-F5344CB8AC3E}">
        <p14:creationId xmlns:p14="http://schemas.microsoft.com/office/powerpoint/2010/main" val="1520046745"/>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834919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dirty="0">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66734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dirty="0">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3718656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dirty="0">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4633042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7007107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4030483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389318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780999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i="1"/>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i="1"/>
            </a:lvl1pPr>
          </a:lstStyle>
          <a:p>
            <a:pPr>
              <a:defRPr/>
            </a:pPr>
            <a:r>
              <a:rPr lang="en-US"/>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i="1">
                <a:solidFill>
                  <a:prstClr val="black"/>
                </a:solidFill>
              </a:defRPr>
            </a:lvl1pPr>
          </a:lstStyle>
          <a:p>
            <a:pPr>
              <a:defRPr/>
            </a:pPr>
            <a:fld id="{35D8EA31-8233-4E12-8AFB-DF429F72F1BC}" type="slidenum">
              <a:rPr lang="en-US"/>
              <a:pPr>
                <a:defRPr/>
              </a:pPr>
              <a:t>‹#›</a:t>
            </a:fld>
            <a:endParaRPr lang="en-US" dirty="0"/>
          </a:p>
        </p:txBody>
      </p:sp>
    </p:spTree>
    <p:extLst>
      <p:ext uri="{BB962C8B-B14F-4D97-AF65-F5344CB8AC3E}">
        <p14:creationId xmlns:p14="http://schemas.microsoft.com/office/powerpoint/2010/main" val="2102110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i="1">
                <a:solidFill>
                  <a:prstClr val="black"/>
                </a:solidFill>
              </a:defRPr>
            </a:lvl1pPr>
          </a:lstStyle>
          <a:p>
            <a:pPr>
              <a:defRPr/>
            </a:pPr>
            <a:fld id="{548BB9F8-786E-4AD5-BEDE-3354859B3FB2}" type="slidenum">
              <a:rPr lang="en-US"/>
              <a:pPr>
                <a:defRPr/>
              </a:pPr>
              <a:t>‹#›</a:t>
            </a:fld>
            <a:endParaRPr lang="en-US" dirty="0"/>
          </a:p>
        </p:txBody>
      </p:sp>
    </p:spTree>
    <p:extLst>
      <p:ext uri="{BB962C8B-B14F-4D97-AF65-F5344CB8AC3E}">
        <p14:creationId xmlns:p14="http://schemas.microsoft.com/office/powerpoint/2010/main" val="310547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61627A0-52BE-49C3-90CB-787EE860760A}" type="slidenum">
              <a:rPr lang="en-US" smtClean="0"/>
              <a:pPr>
                <a:defRPr/>
              </a:pPr>
              <a:t>‹#›</a:t>
            </a:fld>
            <a:endParaRPr lang="en-US" dirty="0"/>
          </a:p>
        </p:txBody>
      </p:sp>
    </p:spTree>
    <p:extLst>
      <p:ext uri="{BB962C8B-B14F-4D97-AF65-F5344CB8AC3E}">
        <p14:creationId xmlns:p14="http://schemas.microsoft.com/office/powerpoint/2010/main" val="19351700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a:p>
        </p:txBody>
      </p:sp>
      <p:sp>
        <p:nvSpPr>
          <p:cNvPr id="4"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504D158C-08A8-44A6-8091-EAD26C218619}" type="slidenum">
              <a:rPr lang="en-US"/>
              <a:pPr>
                <a:defRPr/>
              </a:pPr>
              <a:t>‹#›</a:t>
            </a:fld>
            <a:endParaRPr lang="en-US" dirty="0"/>
          </a:p>
        </p:txBody>
      </p:sp>
    </p:spTree>
    <p:extLst>
      <p:ext uri="{BB962C8B-B14F-4D97-AF65-F5344CB8AC3E}">
        <p14:creationId xmlns:p14="http://schemas.microsoft.com/office/powerpoint/2010/main" val="439000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lvl1pPr>
          </a:lstStyle>
          <a:p>
            <a:pPr>
              <a:defRPr/>
            </a:pPr>
            <a:endParaRPr lang="en-US"/>
          </a:p>
        </p:txBody>
      </p:sp>
      <p:sp>
        <p:nvSpPr>
          <p:cNvPr id="5" name="Footer Placeholder 4"/>
          <p:cNvSpPr>
            <a:spLocks noGrp="1"/>
          </p:cNvSpPr>
          <p:nvPr>
            <p:ph type="ftr" sz="quarter" idx="11"/>
          </p:nvPr>
        </p:nvSpPr>
        <p:spPr/>
        <p:txBody>
          <a:bodyPr/>
          <a:lstStyle>
            <a:lvl1pPr>
              <a:defRPr i="1"/>
            </a:lvl1pPr>
          </a:lstStyle>
          <a:p>
            <a:pPr>
              <a:defRPr/>
            </a:pPr>
            <a:r>
              <a:rPr lang="en-US"/>
              <a:t>DESIGN SAMPLE DEC 1</a:t>
            </a:r>
          </a:p>
        </p:txBody>
      </p:sp>
    </p:spTree>
    <p:extLst>
      <p:ext uri="{BB962C8B-B14F-4D97-AF65-F5344CB8AC3E}">
        <p14:creationId xmlns:p14="http://schemas.microsoft.com/office/powerpoint/2010/main" val="131671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lvl1pPr>
          </a:lstStyle>
          <a:p>
            <a:pPr>
              <a:defRPr/>
            </a:pPr>
            <a:endParaRPr lang="en-US"/>
          </a:p>
        </p:txBody>
      </p:sp>
      <p:sp>
        <p:nvSpPr>
          <p:cNvPr id="6" name="Footer Placeholder 5"/>
          <p:cNvSpPr>
            <a:spLocks noGrp="1"/>
          </p:cNvSpPr>
          <p:nvPr>
            <p:ph type="ftr" sz="quarter" idx="11"/>
          </p:nvPr>
        </p:nvSpPr>
        <p:spPr/>
        <p:txBody>
          <a:bodyPr/>
          <a:lstStyle>
            <a:lvl1pPr>
              <a:defRPr i="1"/>
            </a:lvl1pPr>
          </a:lstStyle>
          <a:p>
            <a:pPr>
              <a:defRPr/>
            </a:pPr>
            <a:r>
              <a:rPr lang="en-US"/>
              <a:t>DESIGN SAMPLE DEC 1</a:t>
            </a:r>
          </a:p>
        </p:txBody>
      </p:sp>
      <p:sp>
        <p:nvSpPr>
          <p:cNvPr id="7" name="Slide Number Placeholder 6"/>
          <p:cNvSpPr>
            <a:spLocks noGrp="1"/>
          </p:cNvSpPr>
          <p:nvPr>
            <p:ph type="sldNum" sz="quarter" idx="12"/>
          </p:nvPr>
        </p:nvSpPr>
        <p:spPr/>
        <p:txBody>
          <a:bodyPr/>
          <a:lstStyle>
            <a:lvl1pPr>
              <a:defRPr i="1">
                <a:solidFill>
                  <a:prstClr val="black"/>
                </a:solidFill>
              </a:defRPr>
            </a:lvl1pPr>
          </a:lstStyle>
          <a:p>
            <a:pPr>
              <a:defRPr/>
            </a:pPr>
            <a:fld id="{5BA11CCC-8535-4C48-AD32-54BB613C2BB3}" type="slidenum">
              <a:rPr lang="en-US"/>
              <a:pPr>
                <a:defRPr/>
              </a:pPr>
              <a:t>‹#›</a:t>
            </a:fld>
            <a:endParaRPr lang="en-US" dirty="0"/>
          </a:p>
        </p:txBody>
      </p:sp>
    </p:spTree>
    <p:extLst>
      <p:ext uri="{BB962C8B-B14F-4D97-AF65-F5344CB8AC3E}">
        <p14:creationId xmlns:p14="http://schemas.microsoft.com/office/powerpoint/2010/main" val="470346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i="1"/>
            </a:lvl1pPr>
          </a:lstStyle>
          <a:p>
            <a:pPr>
              <a:defRPr/>
            </a:pPr>
            <a:endParaRPr lang="en-US"/>
          </a:p>
        </p:txBody>
      </p:sp>
      <p:sp>
        <p:nvSpPr>
          <p:cNvPr id="4" name="Footer Placeholder 3"/>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4"/>
          <p:cNvSpPr>
            <a:spLocks noGrp="1"/>
          </p:cNvSpPr>
          <p:nvPr>
            <p:ph type="sldNum" sz="quarter" idx="12"/>
          </p:nvPr>
        </p:nvSpPr>
        <p:spPr/>
        <p:txBody>
          <a:bodyPr/>
          <a:lstStyle>
            <a:lvl1pPr>
              <a:defRPr i="1">
                <a:solidFill>
                  <a:prstClr val="black"/>
                </a:solidFill>
              </a:defRPr>
            </a:lvl1pPr>
          </a:lstStyle>
          <a:p>
            <a:pPr>
              <a:defRPr/>
            </a:pPr>
            <a:fld id="{DE0FFB64-03E7-4C4B-BDEC-4DA8AA856CE2}" type="slidenum">
              <a:rPr lang="en-US"/>
              <a:pPr>
                <a:defRPr/>
              </a:pPr>
              <a:t>‹#›</a:t>
            </a:fld>
            <a:endParaRPr lang="en-US" dirty="0"/>
          </a:p>
        </p:txBody>
      </p:sp>
    </p:spTree>
    <p:extLst>
      <p:ext uri="{BB962C8B-B14F-4D97-AF65-F5344CB8AC3E}">
        <p14:creationId xmlns:p14="http://schemas.microsoft.com/office/powerpoint/2010/main" val="11148015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vl1pPr>
          </a:lstStyle>
          <a:p>
            <a:pPr>
              <a:defRPr/>
            </a:pPr>
            <a:endParaRPr lang="en-US"/>
          </a:p>
        </p:txBody>
      </p:sp>
      <p:sp>
        <p:nvSpPr>
          <p:cNvPr id="3"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4" name="Slide Number Placeholder 3"/>
          <p:cNvSpPr>
            <a:spLocks noGrp="1"/>
          </p:cNvSpPr>
          <p:nvPr>
            <p:ph type="sldNum" sz="quarter" idx="12"/>
          </p:nvPr>
        </p:nvSpPr>
        <p:spPr/>
        <p:txBody>
          <a:bodyPr/>
          <a:lstStyle>
            <a:lvl1pPr>
              <a:defRPr i="1">
                <a:solidFill>
                  <a:prstClr val="black"/>
                </a:solidFill>
              </a:defRPr>
            </a:lvl1pPr>
          </a:lstStyle>
          <a:p>
            <a:pPr>
              <a:defRPr/>
            </a:pPr>
            <a:fld id="{F45C7720-A009-47B7-9143-396C55617A43}" type="slidenum">
              <a:rPr lang="en-US"/>
              <a:pPr>
                <a:defRPr/>
              </a:pPr>
              <a:t>‹#›</a:t>
            </a:fld>
            <a:endParaRPr lang="en-US" dirty="0"/>
          </a:p>
        </p:txBody>
      </p:sp>
    </p:spTree>
    <p:extLst>
      <p:ext uri="{BB962C8B-B14F-4D97-AF65-F5344CB8AC3E}">
        <p14:creationId xmlns:p14="http://schemas.microsoft.com/office/powerpoint/2010/main" val="6561192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a:p>
        </p:txBody>
      </p:sp>
      <p:sp>
        <p:nvSpPr>
          <p:cNvPr id="4"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56B91734-9C36-4177-9881-C61927A030D7}" type="slidenum">
              <a:rPr lang="en-US"/>
              <a:pPr>
                <a:defRPr/>
              </a:pPr>
              <a:t>‹#›</a:t>
            </a:fld>
            <a:endParaRPr lang="en-US" dirty="0"/>
          </a:p>
        </p:txBody>
      </p:sp>
    </p:spTree>
    <p:extLst>
      <p:ext uri="{BB962C8B-B14F-4D97-AF65-F5344CB8AC3E}">
        <p14:creationId xmlns:p14="http://schemas.microsoft.com/office/powerpoint/2010/main" val="32764838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solidFill>
                  <a:srgbClr val="0037A4"/>
                </a:solidFill>
              </a:defRPr>
            </a:lvl1pPr>
          </a:lstStyle>
          <a:p>
            <a:pPr>
              <a:defRPr/>
            </a:pPr>
            <a:endParaRPr lang="en-US"/>
          </a:p>
        </p:txBody>
      </p:sp>
      <p:sp>
        <p:nvSpPr>
          <p:cNvPr id="4" name="Footer Placeholder 2"/>
          <p:cNvSpPr>
            <a:spLocks noGrp="1"/>
          </p:cNvSpPr>
          <p:nvPr>
            <p:ph type="ftr" sz="quarter" idx="11"/>
          </p:nvPr>
        </p:nvSpPr>
        <p:spPr/>
        <p:txBody>
          <a:bodyPr/>
          <a:lstStyle>
            <a:lvl1pPr>
              <a:defRPr i="1">
                <a:solidFill>
                  <a:srgbClr val="0037A4"/>
                </a:solidFill>
              </a:defRPr>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403F874E-8A1D-4621-824C-9D5191811B9B}" type="slidenum">
              <a:rPr lang="en-US"/>
              <a:pPr>
                <a:defRPr/>
              </a:pPr>
              <a:t>‹#›</a:t>
            </a:fld>
            <a:endParaRPr lang="en-US" dirty="0"/>
          </a:p>
        </p:txBody>
      </p:sp>
    </p:spTree>
    <p:extLst>
      <p:ext uri="{BB962C8B-B14F-4D97-AF65-F5344CB8AC3E}">
        <p14:creationId xmlns:p14="http://schemas.microsoft.com/office/powerpoint/2010/main" val="548422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rtlCol="0"/>
          <a:lstStyle>
            <a:lvl1pPr>
              <a:defRPr i="1">
                <a:solidFill>
                  <a:srgbClr val="0037A4"/>
                </a:solidFill>
                <a:latin typeface="Arial" charset="0"/>
                <a:cs typeface="+mn-cs"/>
              </a:defRPr>
            </a:lvl1pPr>
            <a:extLst/>
          </a:lstStyle>
          <a:p>
            <a:pPr>
              <a:defRPr/>
            </a:pPr>
            <a:fld id="{97A6C02F-F118-4123-8E50-1D9ED92CE5CB}" type="datetimeFigureOut">
              <a:rPr lang="en-US"/>
              <a:pPr>
                <a:defRPr/>
              </a:pPr>
              <a:t>6/23/2014</a:t>
            </a:fld>
            <a:endParaRPr lang="en-US"/>
          </a:p>
        </p:txBody>
      </p:sp>
      <p:sp>
        <p:nvSpPr>
          <p:cNvPr id="5" name="Slide Number Placeholder 8"/>
          <p:cNvSpPr>
            <a:spLocks noGrp="1"/>
          </p:cNvSpPr>
          <p:nvPr>
            <p:ph type="sldNum" sz="quarter" idx="11"/>
          </p:nvPr>
        </p:nvSpPr>
        <p:spPr>
          <a:xfrm>
            <a:off x="8639175" y="6508750"/>
            <a:ext cx="463550" cy="274638"/>
          </a:xfrm>
        </p:spPr>
        <p:txBody>
          <a:bodyPr rtlCol="0"/>
          <a:lstStyle>
            <a:lvl1pPr>
              <a:defRPr i="1">
                <a:solidFill>
                  <a:srgbClr val="0037A4">
                    <a:shade val="90000"/>
                  </a:srgbClr>
                </a:solidFill>
              </a:defRPr>
            </a:lvl1pPr>
            <a:extLst/>
          </a:lstStyle>
          <a:p>
            <a:pPr>
              <a:defRPr/>
            </a:pPr>
            <a:fld id="{1A245934-91C8-4ACF-B008-7E65531A5C98}"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rtlCol="0"/>
          <a:lstStyle>
            <a:lvl1pPr>
              <a:defRPr i="1">
                <a:solidFill>
                  <a:srgbClr val="0037A4"/>
                </a:solidFill>
                <a:latin typeface="Arial" charset="0"/>
                <a:cs typeface="+mn-cs"/>
              </a:defRPr>
            </a:lvl1pPr>
            <a:extLst/>
          </a:lstStyle>
          <a:p>
            <a:pPr>
              <a:defRPr/>
            </a:pPr>
            <a:endParaRPr lang="en-US"/>
          </a:p>
        </p:txBody>
      </p:sp>
    </p:spTree>
    <p:extLst>
      <p:ext uri="{BB962C8B-B14F-4D97-AF65-F5344CB8AC3E}">
        <p14:creationId xmlns:p14="http://schemas.microsoft.com/office/powerpoint/2010/main" val="3162504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3B018C5-0572-4238-90ED-875398A7726F}" type="slidenum">
              <a:rPr lang="en-US"/>
              <a:pPr>
                <a:defRPr/>
              </a:pPr>
              <a:t>‹#›</a:t>
            </a:fld>
            <a:endParaRPr lang="en-US" dirty="0"/>
          </a:p>
        </p:txBody>
      </p:sp>
    </p:spTree>
    <p:extLst>
      <p:ext uri="{BB962C8B-B14F-4D97-AF65-F5344CB8AC3E}">
        <p14:creationId xmlns:p14="http://schemas.microsoft.com/office/powerpoint/2010/main" val="2182231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261936BF-297F-46BB-9AA0-239C83F2191B}" type="slidenum">
              <a:rPr lang="en-US"/>
              <a:pPr>
                <a:defRPr/>
              </a:pPr>
              <a:t>‹#›</a:t>
            </a:fld>
            <a:endParaRPr lang="en-US" dirty="0"/>
          </a:p>
        </p:txBody>
      </p:sp>
    </p:spTree>
    <p:extLst>
      <p:ext uri="{BB962C8B-B14F-4D97-AF65-F5344CB8AC3E}">
        <p14:creationId xmlns:p14="http://schemas.microsoft.com/office/powerpoint/2010/main" val="287867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2C44F9A-9CE8-4653-A3D7-6121B0D6C7B6}" type="slidenum">
              <a:rPr lang="en-US"/>
              <a:pPr>
                <a:defRPr/>
              </a:pPr>
              <a:t>‹#›</a:t>
            </a:fld>
            <a:endParaRPr lang="en-US" dirty="0"/>
          </a:p>
        </p:txBody>
      </p:sp>
    </p:spTree>
    <p:extLst>
      <p:ext uri="{BB962C8B-B14F-4D97-AF65-F5344CB8AC3E}">
        <p14:creationId xmlns:p14="http://schemas.microsoft.com/office/powerpoint/2010/main" val="34747135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8804BD5-703A-4502-82B3-259076A45087}" type="slidenum">
              <a:rPr lang="en-US"/>
              <a:pPr>
                <a:defRPr/>
              </a:pPr>
              <a:t>‹#›</a:t>
            </a:fld>
            <a:endParaRPr lang="en-US" dirty="0"/>
          </a:p>
        </p:txBody>
      </p:sp>
    </p:spTree>
    <p:extLst>
      <p:ext uri="{BB962C8B-B14F-4D97-AF65-F5344CB8AC3E}">
        <p14:creationId xmlns:p14="http://schemas.microsoft.com/office/powerpoint/2010/main" val="10961199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60A1414-0903-4D34-822E-B6C057552BEE}" type="slidenum">
              <a:rPr lang="en-US"/>
              <a:pPr>
                <a:defRPr/>
              </a:pPr>
              <a:t>‹#›</a:t>
            </a:fld>
            <a:endParaRPr lang="en-US" dirty="0"/>
          </a:p>
        </p:txBody>
      </p:sp>
    </p:spTree>
    <p:extLst>
      <p:ext uri="{BB962C8B-B14F-4D97-AF65-F5344CB8AC3E}">
        <p14:creationId xmlns:p14="http://schemas.microsoft.com/office/powerpoint/2010/main" val="39976737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A52C17B-806D-4901-BAFA-FC90CBC1D197}" type="slidenum">
              <a:rPr lang="en-US"/>
              <a:pPr>
                <a:defRPr/>
              </a:pPr>
              <a:t>‹#›</a:t>
            </a:fld>
            <a:endParaRPr lang="en-US" dirty="0"/>
          </a:p>
        </p:txBody>
      </p:sp>
    </p:spTree>
    <p:extLst>
      <p:ext uri="{BB962C8B-B14F-4D97-AF65-F5344CB8AC3E}">
        <p14:creationId xmlns:p14="http://schemas.microsoft.com/office/powerpoint/2010/main" val="1118856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2C0B789A-A9FD-461F-8BFC-D1E83C90024F}" type="slidenum">
              <a:rPr lang="en-US"/>
              <a:pPr>
                <a:defRPr/>
              </a:pPr>
              <a:t>‹#›</a:t>
            </a:fld>
            <a:endParaRPr lang="en-US" dirty="0"/>
          </a:p>
        </p:txBody>
      </p:sp>
    </p:spTree>
    <p:extLst>
      <p:ext uri="{BB962C8B-B14F-4D97-AF65-F5344CB8AC3E}">
        <p14:creationId xmlns:p14="http://schemas.microsoft.com/office/powerpoint/2010/main" val="13109288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7573273-F18F-4D09-B934-B38E589B1BAC}" type="slidenum">
              <a:rPr lang="en-US"/>
              <a:pPr>
                <a:defRPr/>
              </a:pPr>
              <a:t>‹#›</a:t>
            </a:fld>
            <a:endParaRPr lang="en-US" dirty="0"/>
          </a:p>
        </p:txBody>
      </p:sp>
    </p:spTree>
    <p:extLst>
      <p:ext uri="{BB962C8B-B14F-4D97-AF65-F5344CB8AC3E}">
        <p14:creationId xmlns:p14="http://schemas.microsoft.com/office/powerpoint/2010/main" val="3525932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186190BD-E031-419B-97FC-EF73683A3F03}" type="slidenum">
              <a:rPr lang="en-US"/>
              <a:pPr>
                <a:defRPr/>
              </a:pPr>
              <a:t>‹#›</a:t>
            </a:fld>
            <a:endParaRPr lang="en-US" dirty="0"/>
          </a:p>
        </p:txBody>
      </p:sp>
    </p:spTree>
    <p:extLst>
      <p:ext uri="{BB962C8B-B14F-4D97-AF65-F5344CB8AC3E}">
        <p14:creationId xmlns:p14="http://schemas.microsoft.com/office/powerpoint/2010/main" val="29825689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D26FAF30-1DE6-478E-BBBD-F9ABC9A3A627}" type="slidenum">
              <a:rPr lang="en-US"/>
              <a:pPr>
                <a:defRPr/>
              </a:pPr>
              <a:t>‹#›</a:t>
            </a:fld>
            <a:endParaRPr lang="en-US" dirty="0"/>
          </a:p>
        </p:txBody>
      </p:sp>
    </p:spTree>
    <p:extLst>
      <p:ext uri="{BB962C8B-B14F-4D97-AF65-F5344CB8AC3E}">
        <p14:creationId xmlns:p14="http://schemas.microsoft.com/office/powerpoint/2010/main" val="25948547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88B099A-E39D-469D-BE50-CBAA28FDA98D}" type="slidenum">
              <a:rPr lang="en-US"/>
              <a:pPr>
                <a:defRPr/>
              </a:pPr>
              <a:t>‹#›</a:t>
            </a:fld>
            <a:endParaRPr lang="en-US" dirty="0"/>
          </a:p>
        </p:txBody>
      </p:sp>
    </p:spTree>
    <p:extLst>
      <p:ext uri="{BB962C8B-B14F-4D97-AF65-F5344CB8AC3E}">
        <p14:creationId xmlns:p14="http://schemas.microsoft.com/office/powerpoint/2010/main" val="31533199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B34F074D-9FDB-494F-9E7E-794814DB7C29}" type="slidenum">
              <a:rPr lang="en-US"/>
              <a:pPr>
                <a:defRPr/>
              </a:pPr>
              <a:t>‹#›</a:t>
            </a:fld>
            <a:endParaRPr lang="en-US" dirty="0"/>
          </a:p>
        </p:txBody>
      </p:sp>
    </p:spTree>
    <p:extLst>
      <p:ext uri="{BB962C8B-B14F-4D97-AF65-F5344CB8AC3E}">
        <p14:creationId xmlns:p14="http://schemas.microsoft.com/office/powerpoint/2010/main" val="7937849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i="1"/>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i="1"/>
            </a:lvl1pPr>
          </a:lstStyle>
          <a:p>
            <a:pPr>
              <a:defRPr/>
            </a:pPr>
            <a:r>
              <a:rPr lang="en-US"/>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i="1">
                <a:solidFill>
                  <a:prstClr val="black"/>
                </a:solidFill>
              </a:defRPr>
            </a:lvl1pPr>
          </a:lstStyle>
          <a:p>
            <a:pPr>
              <a:defRPr/>
            </a:pPr>
            <a:fld id="{7A0CE9C7-305B-4EF8-8D03-428851DA294E}" type="slidenum">
              <a:rPr lang="en-US"/>
              <a:pPr>
                <a:defRPr/>
              </a:pPr>
              <a:t>‹#›</a:t>
            </a:fld>
            <a:endParaRPr lang="en-US" dirty="0"/>
          </a:p>
        </p:txBody>
      </p:sp>
    </p:spTree>
    <p:extLst>
      <p:ext uri="{BB962C8B-B14F-4D97-AF65-F5344CB8AC3E}">
        <p14:creationId xmlns:p14="http://schemas.microsoft.com/office/powerpoint/2010/main" val="175533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B1515FC-D72B-4CAF-A499-034D60B6BD18}" type="slidenum">
              <a:rPr lang="en-US" smtClean="0"/>
              <a:pPr>
                <a:defRPr/>
              </a:pPr>
              <a:t>‹#›</a:t>
            </a:fld>
            <a:endParaRPr lang="en-US" dirty="0"/>
          </a:p>
        </p:txBody>
      </p:sp>
    </p:spTree>
    <p:extLst>
      <p:ext uri="{BB962C8B-B14F-4D97-AF65-F5344CB8AC3E}">
        <p14:creationId xmlns:p14="http://schemas.microsoft.com/office/powerpoint/2010/main" val="389055135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i="1">
                <a:solidFill>
                  <a:prstClr val="black"/>
                </a:solidFill>
              </a:defRPr>
            </a:lvl1pPr>
          </a:lstStyle>
          <a:p>
            <a:pPr>
              <a:defRPr/>
            </a:pPr>
            <a:fld id="{8A4C2D64-E461-4635-8AE5-6EB8CBE9BE4B}" type="slidenum">
              <a:rPr lang="en-US"/>
              <a:pPr>
                <a:defRPr/>
              </a:pPr>
              <a:t>‹#›</a:t>
            </a:fld>
            <a:endParaRPr lang="en-US" dirty="0"/>
          </a:p>
        </p:txBody>
      </p:sp>
    </p:spTree>
    <p:extLst>
      <p:ext uri="{BB962C8B-B14F-4D97-AF65-F5344CB8AC3E}">
        <p14:creationId xmlns:p14="http://schemas.microsoft.com/office/powerpoint/2010/main" val="27243149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a:p>
        </p:txBody>
      </p:sp>
      <p:sp>
        <p:nvSpPr>
          <p:cNvPr id="4"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B183EC6F-8036-4078-8171-826492184279}" type="slidenum">
              <a:rPr lang="en-US"/>
              <a:pPr>
                <a:defRPr/>
              </a:pPr>
              <a:t>‹#›</a:t>
            </a:fld>
            <a:endParaRPr lang="en-US" dirty="0"/>
          </a:p>
        </p:txBody>
      </p:sp>
    </p:spTree>
    <p:extLst>
      <p:ext uri="{BB962C8B-B14F-4D97-AF65-F5344CB8AC3E}">
        <p14:creationId xmlns:p14="http://schemas.microsoft.com/office/powerpoint/2010/main" val="3479679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lvl1pPr>
          </a:lstStyle>
          <a:p>
            <a:pPr>
              <a:defRPr/>
            </a:pPr>
            <a:endParaRPr lang="en-US"/>
          </a:p>
        </p:txBody>
      </p:sp>
      <p:sp>
        <p:nvSpPr>
          <p:cNvPr id="5" name="Footer Placeholder 4"/>
          <p:cNvSpPr>
            <a:spLocks noGrp="1"/>
          </p:cNvSpPr>
          <p:nvPr>
            <p:ph type="ftr" sz="quarter" idx="11"/>
          </p:nvPr>
        </p:nvSpPr>
        <p:spPr/>
        <p:txBody>
          <a:bodyPr/>
          <a:lstStyle>
            <a:lvl1pPr>
              <a:defRPr i="1"/>
            </a:lvl1pPr>
          </a:lstStyle>
          <a:p>
            <a:pPr>
              <a:defRPr/>
            </a:pPr>
            <a:r>
              <a:rPr lang="en-US"/>
              <a:t>DESIGN SAMPLE DEC 1</a:t>
            </a:r>
          </a:p>
        </p:txBody>
      </p:sp>
    </p:spTree>
    <p:extLst>
      <p:ext uri="{BB962C8B-B14F-4D97-AF65-F5344CB8AC3E}">
        <p14:creationId xmlns:p14="http://schemas.microsoft.com/office/powerpoint/2010/main" val="861971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lvl1pPr>
          </a:lstStyle>
          <a:p>
            <a:pPr>
              <a:defRPr/>
            </a:pPr>
            <a:endParaRPr lang="en-US"/>
          </a:p>
        </p:txBody>
      </p:sp>
      <p:sp>
        <p:nvSpPr>
          <p:cNvPr id="6" name="Footer Placeholder 5"/>
          <p:cNvSpPr>
            <a:spLocks noGrp="1"/>
          </p:cNvSpPr>
          <p:nvPr>
            <p:ph type="ftr" sz="quarter" idx="11"/>
          </p:nvPr>
        </p:nvSpPr>
        <p:spPr/>
        <p:txBody>
          <a:bodyPr/>
          <a:lstStyle>
            <a:lvl1pPr>
              <a:defRPr i="1"/>
            </a:lvl1pPr>
          </a:lstStyle>
          <a:p>
            <a:pPr>
              <a:defRPr/>
            </a:pPr>
            <a:r>
              <a:rPr lang="en-US"/>
              <a:t>DESIGN SAMPLE DEC 1</a:t>
            </a:r>
          </a:p>
        </p:txBody>
      </p:sp>
      <p:sp>
        <p:nvSpPr>
          <p:cNvPr id="7" name="Slide Number Placeholder 6"/>
          <p:cNvSpPr>
            <a:spLocks noGrp="1"/>
          </p:cNvSpPr>
          <p:nvPr>
            <p:ph type="sldNum" sz="quarter" idx="12"/>
          </p:nvPr>
        </p:nvSpPr>
        <p:spPr/>
        <p:txBody>
          <a:bodyPr/>
          <a:lstStyle>
            <a:lvl1pPr>
              <a:defRPr i="1">
                <a:solidFill>
                  <a:prstClr val="black"/>
                </a:solidFill>
              </a:defRPr>
            </a:lvl1pPr>
          </a:lstStyle>
          <a:p>
            <a:pPr>
              <a:defRPr/>
            </a:pPr>
            <a:fld id="{9E0F2114-EC32-4B57-90B7-A53426056AE8}" type="slidenum">
              <a:rPr lang="en-US"/>
              <a:pPr>
                <a:defRPr/>
              </a:pPr>
              <a:t>‹#›</a:t>
            </a:fld>
            <a:endParaRPr lang="en-US" dirty="0"/>
          </a:p>
        </p:txBody>
      </p:sp>
    </p:spTree>
    <p:extLst>
      <p:ext uri="{BB962C8B-B14F-4D97-AF65-F5344CB8AC3E}">
        <p14:creationId xmlns:p14="http://schemas.microsoft.com/office/powerpoint/2010/main" val="994406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i="1"/>
            </a:lvl1pPr>
          </a:lstStyle>
          <a:p>
            <a:pPr>
              <a:defRPr/>
            </a:pPr>
            <a:endParaRPr lang="en-US"/>
          </a:p>
        </p:txBody>
      </p:sp>
      <p:sp>
        <p:nvSpPr>
          <p:cNvPr id="4" name="Footer Placeholder 3"/>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4"/>
          <p:cNvSpPr>
            <a:spLocks noGrp="1"/>
          </p:cNvSpPr>
          <p:nvPr>
            <p:ph type="sldNum" sz="quarter" idx="12"/>
          </p:nvPr>
        </p:nvSpPr>
        <p:spPr/>
        <p:txBody>
          <a:bodyPr/>
          <a:lstStyle>
            <a:lvl1pPr>
              <a:defRPr i="1">
                <a:solidFill>
                  <a:prstClr val="black"/>
                </a:solidFill>
              </a:defRPr>
            </a:lvl1pPr>
          </a:lstStyle>
          <a:p>
            <a:pPr>
              <a:defRPr/>
            </a:pPr>
            <a:fld id="{17903484-C3B0-44B7-A367-2DAB8F8BB55F}" type="slidenum">
              <a:rPr lang="en-US"/>
              <a:pPr>
                <a:defRPr/>
              </a:pPr>
              <a:t>‹#›</a:t>
            </a:fld>
            <a:endParaRPr lang="en-US" dirty="0"/>
          </a:p>
        </p:txBody>
      </p:sp>
    </p:spTree>
    <p:extLst>
      <p:ext uri="{BB962C8B-B14F-4D97-AF65-F5344CB8AC3E}">
        <p14:creationId xmlns:p14="http://schemas.microsoft.com/office/powerpoint/2010/main" val="40538322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vl1pPr>
          </a:lstStyle>
          <a:p>
            <a:pPr>
              <a:defRPr/>
            </a:pPr>
            <a:endParaRPr lang="en-US"/>
          </a:p>
        </p:txBody>
      </p:sp>
      <p:sp>
        <p:nvSpPr>
          <p:cNvPr id="3"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4" name="Slide Number Placeholder 3"/>
          <p:cNvSpPr>
            <a:spLocks noGrp="1"/>
          </p:cNvSpPr>
          <p:nvPr>
            <p:ph type="sldNum" sz="quarter" idx="12"/>
          </p:nvPr>
        </p:nvSpPr>
        <p:spPr/>
        <p:txBody>
          <a:bodyPr/>
          <a:lstStyle>
            <a:lvl1pPr>
              <a:defRPr i="1">
                <a:solidFill>
                  <a:prstClr val="black"/>
                </a:solidFill>
              </a:defRPr>
            </a:lvl1pPr>
          </a:lstStyle>
          <a:p>
            <a:pPr>
              <a:defRPr/>
            </a:pPr>
            <a:fld id="{F9AB2F7B-1560-4090-AFEE-98EE0637617E}" type="slidenum">
              <a:rPr lang="en-US"/>
              <a:pPr>
                <a:defRPr/>
              </a:pPr>
              <a:t>‹#›</a:t>
            </a:fld>
            <a:endParaRPr lang="en-US" dirty="0"/>
          </a:p>
        </p:txBody>
      </p:sp>
    </p:spTree>
    <p:extLst>
      <p:ext uri="{BB962C8B-B14F-4D97-AF65-F5344CB8AC3E}">
        <p14:creationId xmlns:p14="http://schemas.microsoft.com/office/powerpoint/2010/main" val="3251586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defRPr i="1"/>
            </a:lvl1pPr>
          </a:lstStyle>
          <a:p>
            <a:pPr>
              <a:defRPr/>
            </a:pPr>
            <a:fld id="{1B419E54-291F-4194-B37D-CC9D382F2BEA}" type="slidenum">
              <a:rPr lang="en-US"/>
              <a:pPr>
                <a:defRPr/>
              </a:pPr>
              <a:t>‹#›</a:t>
            </a:fld>
            <a:endParaRPr lang="en-US"/>
          </a:p>
        </p:txBody>
      </p:sp>
    </p:spTree>
    <p:extLst>
      <p:ext uri="{BB962C8B-B14F-4D97-AF65-F5344CB8AC3E}">
        <p14:creationId xmlns:p14="http://schemas.microsoft.com/office/powerpoint/2010/main" val="35894631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E441FF05-9A63-43E0-94E8-C2115DEDB973}" type="slidenum">
              <a:rPr lang="en-US"/>
              <a:pPr>
                <a:defRPr/>
              </a:pPr>
              <a:t>‹#›</a:t>
            </a:fld>
            <a:endParaRPr lang="en-US" dirty="0"/>
          </a:p>
        </p:txBody>
      </p:sp>
    </p:spTree>
    <p:extLst>
      <p:ext uri="{BB962C8B-B14F-4D97-AF65-F5344CB8AC3E}">
        <p14:creationId xmlns:p14="http://schemas.microsoft.com/office/powerpoint/2010/main" val="42546955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DAD5DF0B-E0C0-42BC-A4A2-D43AA4D56E9A}" type="slidenum">
              <a:rPr lang="en-US"/>
              <a:pPr>
                <a:defRPr/>
              </a:pPr>
              <a:t>‹#›</a:t>
            </a:fld>
            <a:endParaRPr lang="en-US" dirty="0"/>
          </a:p>
        </p:txBody>
      </p:sp>
    </p:spTree>
    <p:extLst>
      <p:ext uri="{BB962C8B-B14F-4D97-AF65-F5344CB8AC3E}">
        <p14:creationId xmlns:p14="http://schemas.microsoft.com/office/powerpoint/2010/main" val="11662167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B0F79F6C-9B62-4E67-B087-6C6A6C3CAFA1}" type="slidenum">
              <a:rPr lang="en-US"/>
              <a:pPr>
                <a:defRPr/>
              </a:pPr>
              <a:t>‹#›</a:t>
            </a:fld>
            <a:endParaRPr lang="en-US" dirty="0"/>
          </a:p>
        </p:txBody>
      </p:sp>
    </p:spTree>
    <p:extLst>
      <p:ext uri="{BB962C8B-B14F-4D97-AF65-F5344CB8AC3E}">
        <p14:creationId xmlns:p14="http://schemas.microsoft.com/office/powerpoint/2010/main" val="3981354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171655908"/>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E55192D4-B9DD-40BC-ABB8-7F13B6039FBF}" type="slidenum">
              <a:rPr lang="en-US"/>
              <a:pPr>
                <a:defRPr/>
              </a:pPr>
              <a:t>‹#›</a:t>
            </a:fld>
            <a:endParaRPr lang="en-US" dirty="0"/>
          </a:p>
        </p:txBody>
      </p:sp>
    </p:spTree>
    <p:extLst>
      <p:ext uri="{BB962C8B-B14F-4D97-AF65-F5344CB8AC3E}">
        <p14:creationId xmlns:p14="http://schemas.microsoft.com/office/powerpoint/2010/main" val="2438058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FA732CC-289F-4DC8-B6C9-6468B778CB33}" type="slidenum">
              <a:rPr lang="en-US"/>
              <a:pPr>
                <a:defRPr/>
              </a:pPr>
              <a:t>‹#›</a:t>
            </a:fld>
            <a:endParaRPr lang="en-US" dirty="0"/>
          </a:p>
        </p:txBody>
      </p:sp>
    </p:spTree>
    <p:extLst>
      <p:ext uri="{BB962C8B-B14F-4D97-AF65-F5344CB8AC3E}">
        <p14:creationId xmlns:p14="http://schemas.microsoft.com/office/powerpoint/2010/main" val="4006093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487B07A4-1F4D-406D-AD9B-F3899BAE01F4}" type="slidenum">
              <a:rPr lang="en-US"/>
              <a:pPr>
                <a:defRPr/>
              </a:pPr>
              <a:t>‹#›</a:t>
            </a:fld>
            <a:endParaRPr lang="en-US" dirty="0"/>
          </a:p>
        </p:txBody>
      </p:sp>
    </p:spTree>
    <p:extLst>
      <p:ext uri="{BB962C8B-B14F-4D97-AF65-F5344CB8AC3E}">
        <p14:creationId xmlns:p14="http://schemas.microsoft.com/office/powerpoint/2010/main" val="852290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3" name="Footer Placeholder 2"/>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5861694-804C-4D4C-B2D2-CDF2C8620522}" type="slidenum">
              <a:rPr lang="en-US"/>
              <a:pPr>
                <a:defRPr/>
              </a:pPr>
              <a:t>‹#›</a:t>
            </a:fld>
            <a:endParaRPr lang="en-US" dirty="0"/>
          </a:p>
        </p:txBody>
      </p:sp>
    </p:spTree>
    <p:extLst>
      <p:ext uri="{BB962C8B-B14F-4D97-AF65-F5344CB8AC3E}">
        <p14:creationId xmlns:p14="http://schemas.microsoft.com/office/powerpoint/2010/main" val="2101022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EABE6C9-9305-4D74-A0D6-86E6030E8EE4}" type="slidenum">
              <a:rPr lang="en-US"/>
              <a:pPr>
                <a:defRPr/>
              </a:pPr>
              <a:t>‹#›</a:t>
            </a:fld>
            <a:endParaRPr lang="en-US" dirty="0"/>
          </a:p>
        </p:txBody>
      </p:sp>
    </p:spTree>
    <p:extLst>
      <p:ext uri="{BB962C8B-B14F-4D97-AF65-F5344CB8AC3E}">
        <p14:creationId xmlns:p14="http://schemas.microsoft.com/office/powerpoint/2010/main" val="1941309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1A6A67E-5277-44EF-9248-D545877CC288}" type="slidenum">
              <a:rPr lang="en-US"/>
              <a:pPr>
                <a:defRPr/>
              </a:pPr>
              <a:t>‹#›</a:t>
            </a:fld>
            <a:endParaRPr lang="en-US" dirty="0"/>
          </a:p>
        </p:txBody>
      </p:sp>
    </p:spTree>
    <p:extLst>
      <p:ext uri="{BB962C8B-B14F-4D97-AF65-F5344CB8AC3E}">
        <p14:creationId xmlns:p14="http://schemas.microsoft.com/office/powerpoint/2010/main" val="24288170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FB3C55C1-C192-4623-B35E-AC691534EF2B}" type="slidenum">
              <a:rPr lang="en-US"/>
              <a:pPr>
                <a:defRPr/>
              </a:pPr>
              <a:t>‹#›</a:t>
            </a:fld>
            <a:endParaRPr lang="en-US" dirty="0"/>
          </a:p>
        </p:txBody>
      </p:sp>
    </p:spTree>
    <p:extLst>
      <p:ext uri="{BB962C8B-B14F-4D97-AF65-F5344CB8AC3E}">
        <p14:creationId xmlns:p14="http://schemas.microsoft.com/office/powerpoint/2010/main" val="39767252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3F7A01A4-3FB0-4885-B13C-C0B58A60502C}" type="slidenum">
              <a:rPr lang="en-US"/>
              <a:pPr>
                <a:defRPr/>
              </a:pPr>
              <a:t>‹#›</a:t>
            </a:fld>
            <a:endParaRPr lang="en-US" dirty="0"/>
          </a:p>
        </p:txBody>
      </p:sp>
    </p:spTree>
    <p:extLst>
      <p:ext uri="{BB962C8B-B14F-4D97-AF65-F5344CB8AC3E}">
        <p14:creationId xmlns:p14="http://schemas.microsoft.com/office/powerpoint/2010/main" val="3488817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B23A49A5-2845-4E36-B7FB-C7CB08F30874}" type="slidenum">
              <a:rPr lang="en-US"/>
              <a:pPr>
                <a:defRPr/>
              </a:pPr>
              <a:t>‹#›</a:t>
            </a:fld>
            <a:endParaRPr lang="en-US" dirty="0"/>
          </a:p>
        </p:txBody>
      </p:sp>
    </p:spTree>
    <p:extLst>
      <p:ext uri="{BB962C8B-B14F-4D97-AF65-F5344CB8AC3E}">
        <p14:creationId xmlns:p14="http://schemas.microsoft.com/office/powerpoint/2010/main" val="18704458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D9476FAE-1CC4-4A06-A474-D1E6EED7A5F2}" type="slidenum">
              <a:rPr lang="en-US"/>
              <a:pPr>
                <a:defRPr/>
              </a:pPr>
              <a:t>‹#›</a:t>
            </a:fld>
            <a:endParaRPr lang="en-US" dirty="0"/>
          </a:p>
        </p:txBody>
      </p:sp>
    </p:spTree>
    <p:extLst>
      <p:ext uri="{BB962C8B-B14F-4D97-AF65-F5344CB8AC3E}">
        <p14:creationId xmlns:p14="http://schemas.microsoft.com/office/powerpoint/2010/main" val="2038395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39E8EE1-BCC5-4FFC-9D02-CA3B48317ABE}" type="slidenum">
              <a:rPr lang="en-US" smtClean="0"/>
              <a:pPr>
                <a:defRPr/>
              </a:pPr>
              <a:t>‹#›</a:t>
            </a:fld>
            <a:endParaRPr lang="en-US" dirty="0"/>
          </a:p>
        </p:txBody>
      </p:sp>
    </p:spTree>
    <p:extLst>
      <p:ext uri="{BB962C8B-B14F-4D97-AF65-F5344CB8AC3E}">
        <p14:creationId xmlns:p14="http://schemas.microsoft.com/office/powerpoint/2010/main" val="3067097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solidFill>
                  <a:srgbClr val="0037A4"/>
                </a:solidFill>
              </a:defRPr>
            </a:lvl1pPr>
          </a:lstStyle>
          <a:p>
            <a:pPr>
              <a:defRPr/>
            </a:pPr>
            <a:endParaRPr lang="en-US" dirty="0"/>
          </a:p>
        </p:txBody>
      </p:sp>
      <p:sp>
        <p:nvSpPr>
          <p:cNvPr id="4" name="Footer Placeholder 2"/>
          <p:cNvSpPr>
            <a:spLocks noGrp="1"/>
          </p:cNvSpPr>
          <p:nvPr>
            <p:ph type="ftr" sz="quarter" idx="11"/>
          </p:nvPr>
        </p:nvSpPr>
        <p:spPr/>
        <p:txBody>
          <a:bodyPr/>
          <a:lstStyle>
            <a:lvl1pPr>
              <a:defRPr i="1">
                <a:solidFill>
                  <a:srgbClr val="0037A4"/>
                </a:solidFill>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EC548F85-7785-42BA-8C11-11B4E0CA444B}" type="slidenum">
              <a:rPr lang="en-US"/>
              <a:pPr>
                <a:defRPr/>
              </a:pPr>
              <a:t>‹#›</a:t>
            </a:fld>
            <a:endParaRPr lang="en-US" dirty="0"/>
          </a:p>
        </p:txBody>
      </p:sp>
    </p:spTree>
    <p:extLst>
      <p:ext uri="{BB962C8B-B14F-4D97-AF65-F5344CB8AC3E}">
        <p14:creationId xmlns:p14="http://schemas.microsoft.com/office/powerpoint/2010/main" val="3196198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dirty="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rtlCol="0"/>
          <a:lstStyle>
            <a:lvl1pPr>
              <a:defRPr i="1">
                <a:solidFill>
                  <a:srgbClr val="0037A4"/>
                </a:solidFill>
                <a:latin typeface="Arial" charset="0"/>
                <a:cs typeface="+mn-cs"/>
              </a:defRPr>
            </a:lvl1pPr>
            <a:extLst/>
          </a:lstStyle>
          <a:p>
            <a:pPr>
              <a:defRPr/>
            </a:pPr>
            <a:fld id="{97A6C02F-F118-4123-8E50-1D9ED92CE5CB}" type="datetimeFigureOut">
              <a:rPr lang="en-US"/>
              <a:pPr>
                <a:defRPr/>
              </a:pPr>
              <a:t>6/23/2014</a:t>
            </a:fld>
            <a:endParaRPr lang="en-US" dirty="0"/>
          </a:p>
        </p:txBody>
      </p:sp>
      <p:sp>
        <p:nvSpPr>
          <p:cNvPr id="5" name="Slide Number Placeholder 8"/>
          <p:cNvSpPr>
            <a:spLocks noGrp="1"/>
          </p:cNvSpPr>
          <p:nvPr>
            <p:ph type="sldNum" sz="quarter" idx="11"/>
          </p:nvPr>
        </p:nvSpPr>
        <p:spPr>
          <a:xfrm>
            <a:off x="8639175" y="6508750"/>
            <a:ext cx="463550" cy="274638"/>
          </a:xfrm>
        </p:spPr>
        <p:txBody>
          <a:bodyPr rtlCol="0"/>
          <a:lstStyle>
            <a:lvl1pPr>
              <a:defRPr i="1">
                <a:solidFill>
                  <a:srgbClr val="0037A4">
                    <a:shade val="90000"/>
                  </a:srgbClr>
                </a:solidFill>
              </a:defRPr>
            </a:lvl1pPr>
            <a:extLst/>
          </a:lstStyle>
          <a:p>
            <a:pPr>
              <a:defRPr/>
            </a:pPr>
            <a:fld id="{02C771BF-27A3-4B0E-B80A-3DA00BEDD501}" type="slidenum">
              <a:rPr lang="en-US"/>
              <a:pPr>
                <a:defRPr/>
              </a:pPr>
              <a:t>‹#›</a:t>
            </a:fld>
            <a:endParaRPr lang="en-US" dirty="0"/>
          </a:p>
        </p:txBody>
      </p:sp>
      <p:sp>
        <p:nvSpPr>
          <p:cNvPr id="6" name="Footer Placeholder 9"/>
          <p:cNvSpPr>
            <a:spLocks noGrp="1"/>
          </p:cNvSpPr>
          <p:nvPr>
            <p:ph type="ftr" sz="quarter" idx="12"/>
          </p:nvPr>
        </p:nvSpPr>
        <p:spPr>
          <a:xfrm>
            <a:off x="1600200" y="6508750"/>
            <a:ext cx="3906838" cy="274638"/>
          </a:xfrm>
        </p:spPr>
        <p:txBody>
          <a:bodyPr rtlCol="0"/>
          <a:lstStyle>
            <a:lvl1pPr>
              <a:defRPr i="1">
                <a:solidFill>
                  <a:srgbClr val="0037A4"/>
                </a:solidFill>
                <a:latin typeface="Arial" charset="0"/>
                <a:cs typeface="+mn-cs"/>
              </a:defRPr>
            </a:lvl1pPr>
            <a:extLst/>
          </a:lstStyle>
          <a:p>
            <a:pPr>
              <a:defRPr/>
            </a:pPr>
            <a:endParaRPr lang="en-US" dirty="0"/>
          </a:p>
        </p:txBody>
      </p:sp>
    </p:spTree>
    <p:extLst>
      <p:ext uri="{BB962C8B-B14F-4D97-AF65-F5344CB8AC3E}">
        <p14:creationId xmlns:p14="http://schemas.microsoft.com/office/powerpoint/2010/main" val="20803341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6/23/2014</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spTree>
    <p:extLst>
      <p:ext uri="{BB962C8B-B14F-4D97-AF65-F5344CB8AC3E}">
        <p14:creationId xmlns:p14="http://schemas.microsoft.com/office/powerpoint/2010/main" val="26123583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6/23/2014</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2365795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6/23/2014</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73614350"/>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6/23/2014</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767610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6/23/2014</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91982725"/>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6/23/2014</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02536713"/>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6/23/2014</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14269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6/23/2014</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51771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7B76949-AF80-435D-9E97-14B6AAF2E0ED}" type="slidenum">
              <a:rPr lang="en-US" smtClean="0"/>
              <a:pPr>
                <a:defRPr/>
              </a:pPr>
              <a:t>‹#›</a:t>
            </a:fld>
            <a:endParaRPr lang="en-US" dirty="0"/>
          </a:p>
        </p:txBody>
      </p:sp>
    </p:spTree>
    <p:extLst>
      <p:ext uri="{BB962C8B-B14F-4D97-AF65-F5344CB8AC3E}">
        <p14:creationId xmlns:p14="http://schemas.microsoft.com/office/powerpoint/2010/main" val="3129795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6/23/2014</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222655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6/23/2014</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314411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6/23/2014</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5394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029211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092241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379214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Tree>
    <p:extLst>
      <p:ext uri="{BB962C8B-B14F-4D97-AF65-F5344CB8AC3E}">
        <p14:creationId xmlns:p14="http://schemas.microsoft.com/office/powerpoint/2010/main" val="79060862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17484370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6081578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72295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355094552"/>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703623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4931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74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272093846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33276745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F09152-4AE8-43EA-B2CC-655DE9FC6C96}" type="slidenum">
              <a:rPr lang="en-US" smtClean="0"/>
              <a:pPr>
                <a:defRPr/>
              </a:pPr>
              <a:t>‹#›</a:t>
            </a:fld>
            <a:endParaRPr lang="en-US" dirty="0"/>
          </a:p>
        </p:txBody>
      </p:sp>
    </p:spTree>
    <p:extLst>
      <p:ext uri="{BB962C8B-B14F-4D97-AF65-F5344CB8AC3E}">
        <p14:creationId xmlns:p14="http://schemas.microsoft.com/office/powerpoint/2010/main" val="83370766"/>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flipV="1">
            <a:off x="5410200" y="3897319"/>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5410200" y="4114801"/>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flipV="1">
            <a:off x="5410206"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flipV="1">
            <a:off x="5410206" y="4198950"/>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1" name="Rounded Rectangle 10"/>
          <p:cNvSpPr/>
          <p:nvPr/>
        </p:nvSpPr>
        <p:spPr bwMode="white">
          <a:xfrm>
            <a:off x="5410206"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2" name="Rounded Rectangle 11"/>
          <p:cNvSpPr/>
          <p:nvPr/>
        </p:nvSpPr>
        <p:spPr bwMode="white">
          <a:xfrm>
            <a:off x="7377113" y="4060827"/>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0" y="3649669"/>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Rectangle 13"/>
          <p:cNvSpPr/>
          <p:nvPr/>
        </p:nvSpPr>
        <p:spPr>
          <a:xfrm>
            <a:off x="0" y="3675071"/>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t>DESIGN SAMPLE DEC 1</a:t>
            </a:r>
          </a:p>
        </p:txBody>
      </p:sp>
      <p:sp>
        <p:nvSpPr>
          <p:cNvPr id="19" name="Slide Number Placeholder 28"/>
          <p:cNvSpPr>
            <a:spLocks noGrp="1"/>
          </p:cNvSpPr>
          <p:nvPr>
            <p:ph type="sldNum" sz="quarter" idx="12"/>
          </p:nvPr>
        </p:nvSpPr>
        <p:spPr>
          <a:xfrm>
            <a:off x="76206" y="6400812"/>
            <a:ext cx="747713" cy="365125"/>
          </a:xfrm>
        </p:spPr>
        <p:txBody>
          <a:bodyPr/>
          <a:lstStyle>
            <a:lvl1pPr algn="r">
              <a:defRPr sz="1800">
                <a:solidFill>
                  <a:prstClr val="black"/>
                </a:solidFill>
              </a:defRPr>
            </a:lvl1pPr>
          </a:lstStyle>
          <a:p>
            <a:pPr>
              <a:defRPr/>
            </a:pPr>
            <a:fld id="{0BF0515B-2676-427F-9E54-76995E09AC10}" type="slidenum">
              <a:rPr lang="en-US"/>
              <a:pPr>
                <a:defRPr/>
              </a:pPr>
              <a:t>‹#›</a:t>
            </a:fld>
            <a:endParaRPr lang="en-US" dirty="0"/>
          </a:p>
        </p:txBody>
      </p:sp>
    </p:spTree>
    <p:extLst>
      <p:ext uri="{BB962C8B-B14F-4D97-AF65-F5344CB8AC3E}">
        <p14:creationId xmlns:p14="http://schemas.microsoft.com/office/powerpoint/2010/main" val="3176789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prstClr val="black"/>
                </a:solidFill>
              </a:defRPr>
            </a:lvl1pPr>
          </a:lstStyle>
          <a:p>
            <a:pPr>
              <a:defRPr/>
            </a:pPr>
            <a:fld id="{B3A097F3-CCC8-4242-A5D8-F99AD3673FF2}" type="slidenum">
              <a:rPr lang="en-US"/>
              <a:pPr>
                <a:defRPr/>
              </a:pPr>
              <a:t>‹#›</a:t>
            </a:fld>
            <a:endParaRPr lang="en-US" dirty="0"/>
          </a:p>
        </p:txBody>
      </p:sp>
    </p:spTree>
    <p:extLst>
      <p:ext uri="{BB962C8B-B14F-4D97-AF65-F5344CB8AC3E}">
        <p14:creationId xmlns:p14="http://schemas.microsoft.com/office/powerpoint/2010/main" val="742044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A3E452AE-0EDC-424B-B9E1-43301ABA0549}" type="slidenum">
              <a:rPr lang="en-US"/>
              <a:pPr>
                <a:defRPr/>
              </a:pPr>
              <a:t>‹#›</a:t>
            </a:fld>
            <a:endParaRPr lang="en-US" dirty="0"/>
          </a:p>
        </p:txBody>
      </p:sp>
    </p:spTree>
    <p:extLst>
      <p:ext uri="{BB962C8B-B14F-4D97-AF65-F5344CB8AC3E}">
        <p14:creationId xmlns:p14="http://schemas.microsoft.com/office/powerpoint/2010/main" val="320689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DESIGN SAMPLE DEC 1</a:t>
            </a:r>
          </a:p>
        </p:txBody>
      </p:sp>
    </p:spTree>
    <p:extLst>
      <p:ext uri="{BB962C8B-B14F-4D97-AF65-F5344CB8AC3E}">
        <p14:creationId xmlns:p14="http://schemas.microsoft.com/office/powerpoint/2010/main" val="1057054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a:solidFill>
                  <a:prstClr val="black"/>
                </a:solidFill>
              </a:defRPr>
            </a:lvl1pPr>
          </a:lstStyle>
          <a:p>
            <a:pPr>
              <a:defRPr/>
            </a:pPr>
            <a:fld id="{FE810E50-8853-472F-B3A9-3CD0A31C8FC5}" type="slidenum">
              <a:rPr lang="en-US"/>
              <a:pPr>
                <a:defRPr/>
              </a:pPr>
              <a:t>‹#›</a:t>
            </a:fld>
            <a:endParaRPr lang="en-US" dirty="0"/>
          </a:p>
        </p:txBody>
      </p:sp>
    </p:spTree>
    <p:extLst>
      <p:ext uri="{BB962C8B-B14F-4D97-AF65-F5344CB8AC3E}">
        <p14:creationId xmlns:p14="http://schemas.microsoft.com/office/powerpoint/2010/main" val="3384631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5" y="612775"/>
            <a:ext cx="957262" cy="457200"/>
          </a:xfr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a:solidFill>
                  <a:prstClr val="black"/>
                </a:solidFill>
              </a:defRPr>
            </a:lvl1pPr>
          </a:lstStyle>
          <a:p>
            <a:pPr>
              <a:defRPr/>
            </a:pPr>
            <a:fld id="{8F105E8D-65C1-4964-BE3E-A29893BFF4B7}" type="slidenum">
              <a:rPr lang="en-US"/>
              <a:pPr>
                <a:defRPr/>
              </a:pPr>
              <a:t>‹#›</a:t>
            </a:fld>
            <a:endParaRPr lang="en-US" dirty="0"/>
          </a:p>
        </p:txBody>
      </p:sp>
    </p:spTree>
    <p:extLst>
      <p:ext uri="{BB962C8B-B14F-4D97-AF65-F5344CB8AC3E}">
        <p14:creationId xmlns:p14="http://schemas.microsoft.com/office/powerpoint/2010/main" val="1052216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a:solidFill>
                  <a:prstClr val="black"/>
                </a:solidFill>
              </a:defRPr>
            </a:lvl1pPr>
          </a:lstStyle>
          <a:p>
            <a:pPr>
              <a:defRPr/>
            </a:pPr>
            <a:fld id="{EEF9A834-3138-448D-9A44-A0ED0BC4EC85}" type="slidenum">
              <a:rPr lang="en-US"/>
              <a:pPr>
                <a:defRPr/>
              </a:pPr>
              <a:t>‹#›</a:t>
            </a:fld>
            <a:endParaRPr lang="en-US" dirty="0"/>
          </a:p>
        </p:txBody>
      </p:sp>
    </p:spTree>
    <p:extLst>
      <p:ext uri="{BB962C8B-B14F-4D97-AF65-F5344CB8AC3E}">
        <p14:creationId xmlns:p14="http://schemas.microsoft.com/office/powerpoint/2010/main" val="3564097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FFCA339B-E328-4C8A-96D0-E188C6C20AEC}" type="slidenum">
              <a:rPr lang="en-US"/>
              <a:pPr>
                <a:defRPr/>
              </a:pPr>
              <a:t>‹#›</a:t>
            </a:fld>
            <a:endParaRPr lang="en-US" dirty="0"/>
          </a:p>
        </p:txBody>
      </p:sp>
    </p:spTree>
    <p:extLst>
      <p:ext uri="{BB962C8B-B14F-4D97-AF65-F5344CB8AC3E}">
        <p14:creationId xmlns:p14="http://schemas.microsoft.com/office/powerpoint/2010/main" val="298075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solidFill>
                  <a:schemeClr val="accent2"/>
                </a:solidFill>
              </a:defRPr>
            </a:lvl1pPr>
          </a:lstStyle>
          <a:p>
            <a:pPr>
              <a:defRPr/>
            </a:pPr>
            <a:endParaRPr lang="en-US" dirty="0">
              <a:solidFill>
                <a:srgbClr val="0037A4"/>
              </a:solidFill>
            </a:endParaRPr>
          </a:p>
        </p:txBody>
      </p:sp>
      <p:sp>
        <p:nvSpPr>
          <p:cNvPr id="4" name="Footer Placeholder 2"/>
          <p:cNvSpPr>
            <a:spLocks noGrp="1"/>
          </p:cNvSpPr>
          <p:nvPr>
            <p:ph type="ftr" sz="quarter" idx="11"/>
          </p:nvPr>
        </p:nvSpPr>
        <p:spPr/>
        <p:txBody>
          <a:bodyPr/>
          <a:lstStyle>
            <a:lvl1pPr>
              <a:defRPr>
                <a:solidFill>
                  <a:schemeClr val="accent2"/>
                </a:solidFill>
              </a:defRPr>
            </a:lvl1pPr>
          </a:lstStyle>
          <a:p>
            <a:pPr>
              <a:defRPr/>
            </a:pPr>
            <a:r>
              <a:rPr lang="en-US" dirty="0">
                <a:solidFill>
                  <a:srgbClr val="0037A4"/>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8020C6D6-489B-4833-98E2-545E156811C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7622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dirty="0" smtClean="0"/>
              <a:t>Click icon to add picture</a:t>
            </a:r>
            <a:endParaRPr lang="en-US" noProof="0" dirty="0"/>
          </a:p>
        </p:txBody>
      </p:sp>
      <p:sp>
        <p:nvSpPr>
          <p:cNvPr id="4" name="Date Placeholder 7"/>
          <p:cNvSpPr>
            <a:spLocks noGrp="1"/>
          </p:cNvSpPr>
          <p:nvPr>
            <p:ph type="dt" sz="half" idx="10"/>
          </p:nvPr>
        </p:nvSpPr>
        <p:spPr>
          <a:xfrm>
            <a:off x="5562606" y="6508750"/>
            <a:ext cx="3001963" cy="274638"/>
          </a:xfrm>
        </p:spPr>
        <p:txBody>
          <a:bodyPr rtlCol="0"/>
          <a:lstStyle>
            <a:lvl1pPr>
              <a:defRPr>
                <a:solidFill>
                  <a:schemeClr val="accent2"/>
                </a:solidFill>
                <a:latin typeface="Arial" charset="0"/>
                <a:cs typeface="+mn-cs"/>
              </a:defRPr>
            </a:lvl1pPr>
            <a:extLst/>
          </a:lstStyle>
          <a:p>
            <a:pPr>
              <a:defRPr/>
            </a:pPr>
            <a:fld id="{97A6C02F-F118-4123-8E50-1D9ED92CE5CB}" type="datetimeFigureOut">
              <a:rPr lang="en-US">
                <a:solidFill>
                  <a:srgbClr val="0037A4"/>
                </a:solidFill>
              </a:rPr>
              <a:pPr>
                <a:defRPr/>
              </a:pPr>
              <a:t>6/23/2014</a:t>
            </a:fld>
            <a:endParaRPr lang="en-US" dirty="0">
              <a:solidFill>
                <a:srgbClr val="0037A4"/>
              </a:solidFill>
            </a:endParaRPr>
          </a:p>
        </p:txBody>
      </p:sp>
      <p:sp>
        <p:nvSpPr>
          <p:cNvPr id="5" name="Slide Number Placeholder 8"/>
          <p:cNvSpPr>
            <a:spLocks noGrp="1"/>
          </p:cNvSpPr>
          <p:nvPr>
            <p:ph type="sldNum" sz="quarter" idx="11"/>
          </p:nvPr>
        </p:nvSpPr>
        <p:spPr>
          <a:xfrm>
            <a:off x="8639176" y="6508750"/>
            <a:ext cx="463550" cy="274638"/>
          </a:xfrm>
        </p:spPr>
        <p:txBody>
          <a:bodyPr rtlCol="0"/>
          <a:lstStyle>
            <a:lvl1pPr>
              <a:defRPr>
                <a:solidFill>
                  <a:schemeClr val="tx2">
                    <a:shade val="90000"/>
                  </a:schemeClr>
                </a:solidFill>
              </a:defRPr>
            </a:lvl1pPr>
            <a:extLst/>
          </a:lstStyle>
          <a:p>
            <a:pPr>
              <a:defRPr/>
            </a:pPr>
            <a:fld id="{FC353310-CCA8-49B5-B838-EE0B4ABB15E8}" type="slidenum">
              <a:rPr lang="en-US">
                <a:solidFill>
                  <a:srgbClr val="0037A4">
                    <a:shade val="90000"/>
                  </a:srgbClr>
                </a:solidFill>
              </a:rPr>
              <a:pPr>
                <a:defRPr/>
              </a:pPr>
              <a:t>‹#›</a:t>
            </a:fld>
            <a:endParaRPr lang="en-US" dirty="0">
              <a:solidFill>
                <a:srgbClr val="0037A4">
                  <a:shade val="90000"/>
                </a:srgbClr>
              </a:solidFill>
            </a:endParaRPr>
          </a:p>
        </p:txBody>
      </p:sp>
      <p:sp>
        <p:nvSpPr>
          <p:cNvPr id="6" name="Footer Placeholder 9"/>
          <p:cNvSpPr>
            <a:spLocks noGrp="1"/>
          </p:cNvSpPr>
          <p:nvPr>
            <p:ph type="ftr" sz="quarter" idx="12"/>
          </p:nvPr>
        </p:nvSpPr>
        <p:spPr>
          <a:xfrm>
            <a:off x="1600200" y="6508750"/>
            <a:ext cx="3906838" cy="274638"/>
          </a:xfrm>
        </p:spPr>
        <p:txBody>
          <a:bodyPr rtlCol="0"/>
          <a:lstStyle>
            <a:lvl1pPr>
              <a:defRPr>
                <a:solidFill>
                  <a:schemeClr val="accent2"/>
                </a:solidFill>
                <a:latin typeface="Arial" charset="0"/>
                <a:cs typeface="+mn-cs"/>
              </a:defRPr>
            </a:lvl1pPr>
            <a:extLst/>
          </a:lstStyle>
          <a:p>
            <a:pPr>
              <a:defRPr/>
            </a:pPr>
            <a:endParaRPr lang="en-US" dirty="0">
              <a:solidFill>
                <a:srgbClr val="0037A4"/>
              </a:solidFill>
            </a:endParaRPr>
          </a:p>
        </p:txBody>
      </p:sp>
    </p:spTree>
    <p:extLst>
      <p:ext uri="{BB962C8B-B14F-4D97-AF65-F5344CB8AC3E}">
        <p14:creationId xmlns:p14="http://schemas.microsoft.com/office/powerpoint/2010/main" val="408182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BEA14220-1444-4BED-8C66-0E559C8FA90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9350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73F2A406-B2F1-4BEA-AC55-8BB6A73151F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5082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0FE701E-9801-40E4-8AF3-1D819B2DCD2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1989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00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a:defRPr/>
            </a:lvl1pPr>
          </a:lstStyle>
          <a:p>
            <a:pPr>
              <a:defRPr/>
            </a:pPr>
            <a:fld id="{3D608983-E351-4245-9086-88C9F5C9580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479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a:xfrm>
            <a:off x="6586538" y="612775"/>
            <a:ext cx="957262" cy="457200"/>
          </a:xfrm>
          <a:prstGeom prst="rect">
            <a:avLst/>
          </a:prstGeom>
        </p:spPr>
        <p:txBody>
          <a:bodyPr/>
          <a:lstStyle>
            <a:lvl1pPr>
              <a:defRPr>
                <a:latin typeface="Arial" pitchFamily="34" charset="0"/>
                <a:cs typeface="Arial" pitchFamily="34" charset="0"/>
              </a:defRPr>
            </a:lvl1pPr>
          </a:lstStyle>
          <a:p>
            <a:pPr>
              <a:defRPr/>
            </a:pPr>
            <a:endParaRPr lang="en-US" i="1" dirty="0">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prstClr val="black">
                    <a:tint val="75000"/>
                  </a:prstClr>
                </a:solidFill>
              </a:rPr>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F7E83D1A-B2B8-405A-B9FD-D7B100E16F6B}" type="slidenum">
              <a:rPr lang="en-US"/>
              <a:pPr>
                <a:defRPr/>
              </a:pPr>
              <a:t>‹#›</a:t>
            </a:fld>
            <a:endParaRPr lang="en-US" dirty="0"/>
          </a:p>
        </p:txBody>
      </p:sp>
    </p:spTree>
    <p:extLst>
      <p:ext uri="{BB962C8B-B14F-4D97-AF65-F5344CB8AC3E}">
        <p14:creationId xmlns:p14="http://schemas.microsoft.com/office/powerpoint/2010/main" val="2020944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i="1"/>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i="1"/>
            </a:lvl1pPr>
          </a:lstStyle>
          <a:p>
            <a:pPr>
              <a:defRPr/>
            </a:pPr>
            <a:r>
              <a:rPr lang="en-US"/>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i="1">
                <a:solidFill>
                  <a:prstClr val="black"/>
                </a:solidFill>
              </a:defRPr>
            </a:lvl1pPr>
          </a:lstStyle>
          <a:p>
            <a:pPr>
              <a:defRPr/>
            </a:pPr>
            <a:fld id="{96534DED-7F8C-402F-BFFE-ABCDFA15BE6B}" type="slidenum">
              <a:rPr lang="en-US"/>
              <a:pPr>
                <a:defRPr/>
              </a:pPr>
              <a:t>‹#›</a:t>
            </a:fld>
            <a:endParaRPr lang="en-US" dirty="0"/>
          </a:p>
        </p:txBody>
      </p:sp>
    </p:spTree>
    <p:extLst>
      <p:ext uri="{BB962C8B-B14F-4D97-AF65-F5344CB8AC3E}">
        <p14:creationId xmlns:p14="http://schemas.microsoft.com/office/powerpoint/2010/main" val="3008059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i="1">
                <a:solidFill>
                  <a:prstClr val="black"/>
                </a:solidFill>
              </a:defRPr>
            </a:lvl1pPr>
          </a:lstStyle>
          <a:p>
            <a:pPr>
              <a:defRPr/>
            </a:pPr>
            <a:fld id="{887CEC90-9E2D-4DC6-9875-0F7578B8D553}" type="slidenum">
              <a:rPr lang="en-US"/>
              <a:pPr>
                <a:defRPr/>
              </a:pPr>
              <a:t>‹#›</a:t>
            </a:fld>
            <a:endParaRPr lang="en-US" dirty="0"/>
          </a:p>
        </p:txBody>
      </p:sp>
    </p:spTree>
    <p:extLst>
      <p:ext uri="{BB962C8B-B14F-4D97-AF65-F5344CB8AC3E}">
        <p14:creationId xmlns:p14="http://schemas.microsoft.com/office/powerpoint/2010/main" val="884608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a:p>
        </p:txBody>
      </p:sp>
      <p:sp>
        <p:nvSpPr>
          <p:cNvPr id="4"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BBEE0E6D-72E2-4CA4-A6F8-05557BCB8B65}" type="slidenum">
              <a:rPr lang="en-US"/>
              <a:pPr>
                <a:defRPr/>
              </a:pPr>
              <a:t>‹#›</a:t>
            </a:fld>
            <a:endParaRPr lang="en-US" dirty="0"/>
          </a:p>
        </p:txBody>
      </p:sp>
    </p:spTree>
    <p:extLst>
      <p:ext uri="{BB962C8B-B14F-4D97-AF65-F5344CB8AC3E}">
        <p14:creationId xmlns:p14="http://schemas.microsoft.com/office/powerpoint/2010/main" val="427893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lvl1pPr>
          </a:lstStyle>
          <a:p>
            <a:pPr>
              <a:defRPr/>
            </a:pPr>
            <a:endParaRPr lang="en-US"/>
          </a:p>
        </p:txBody>
      </p:sp>
      <p:sp>
        <p:nvSpPr>
          <p:cNvPr id="5" name="Footer Placeholder 4"/>
          <p:cNvSpPr>
            <a:spLocks noGrp="1"/>
          </p:cNvSpPr>
          <p:nvPr>
            <p:ph type="ftr" sz="quarter" idx="11"/>
          </p:nvPr>
        </p:nvSpPr>
        <p:spPr/>
        <p:txBody>
          <a:bodyPr/>
          <a:lstStyle>
            <a:lvl1pPr>
              <a:defRPr i="1"/>
            </a:lvl1pPr>
          </a:lstStyle>
          <a:p>
            <a:pPr>
              <a:defRPr/>
            </a:pPr>
            <a:r>
              <a:rPr lang="en-US"/>
              <a:t>DESIGN SAMPLE DEC 1</a:t>
            </a:r>
          </a:p>
        </p:txBody>
      </p:sp>
    </p:spTree>
    <p:extLst>
      <p:ext uri="{BB962C8B-B14F-4D97-AF65-F5344CB8AC3E}">
        <p14:creationId xmlns:p14="http://schemas.microsoft.com/office/powerpoint/2010/main" val="36887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DESIGN SAMPLE DEC 1</a:t>
            </a: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lvl1pPr>
          </a:lstStyle>
          <a:p>
            <a:pPr>
              <a:defRPr/>
            </a:pPr>
            <a:endParaRPr lang="en-US"/>
          </a:p>
        </p:txBody>
      </p:sp>
      <p:sp>
        <p:nvSpPr>
          <p:cNvPr id="6" name="Footer Placeholder 5"/>
          <p:cNvSpPr>
            <a:spLocks noGrp="1"/>
          </p:cNvSpPr>
          <p:nvPr>
            <p:ph type="ftr" sz="quarter" idx="11"/>
          </p:nvPr>
        </p:nvSpPr>
        <p:spPr/>
        <p:txBody>
          <a:bodyPr/>
          <a:lstStyle>
            <a:lvl1pPr>
              <a:defRPr i="1"/>
            </a:lvl1pPr>
          </a:lstStyle>
          <a:p>
            <a:pPr>
              <a:defRPr/>
            </a:pPr>
            <a:r>
              <a:rPr lang="en-US"/>
              <a:t>DESIGN SAMPLE DEC 1</a:t>
            </a:r>
          </a:p>
        </p:txBody>
      </p:sp>
      <p:sp>
        <p:nvSpPr>
          <p:cNvPr id="7" name="Slide Number Placeholder 6"/>
          <p:cNvSpPr>
            <a:spLocks noGrp="1"/>
          </p:cNvSpPr>
          <p:nvPr>
            <p:ph type="sldNum" sz="quarter" idx="12"/>
          </p:nvPr>
        </p:nvSpPr>
        <p:spPr/>
        <p:txBody>
          <a:bodyPr/>
          <a:lstStyle>
            <a:lvl1pPr>
              <a:defRPr i="1">
                <a:solidFill>
                  <a:prstClr val="black"/>
                </a:solidFill>
              </a:defRPr>
            </a:lvl1pPr>
          </a:lstStyle>
          <a:p>
            <a:pPr>
              <a:defRPr/>
            </a:pPr>
            <a:fld id="{70DF2926-8923-4237-8158-62E280DE9E5B}" type="slidenum">
              <a:rPr lang="en-US"/>
              <a:pPr>
                <a:defRPr/>
              </a:pPr>
              <a:t>‹#›</a:t>
            </a:fld>
            <a:endParaRPr lang="en-US" dirty="0"/>
          </a:p>
        </p:txBody>
      </p:sp>
    </p:spTree>
    <p:extLst>
      <p:ext uri="{BB962C8B-B14F-4D97-AF65-F5344CB8AC3E}">
        <p14:creationId xmlns:p14="http://schemas.microsoft.com/office/powerpoint/2010/main" val="2953502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i="1"/>
            </a:lvl1pPr>
          </a:lstStyle>
          <a:p>
            <a:pPr>
              <a:defRPr/>
            </a:pPr>
            <a:endParaRPr lang="en-US"/>
          </a:p>
        </p:txBody>
      </p:sp>
      <p:sp>
        <p:nvSpPr>
          <p:cNvPr id="4" name="Footer Placeholder 3"/>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4"/>
          <p:cNvSpPr>
            <a:spLocks noGrp="1"/>
          </p:cNvSpPr>
          <p:nvPr>
            <p:ph type="sldNum" sz="quarter" idx="12"/>
          </p:nvPr>
        </p:nvSpPr>
        <p:spPr/>
        <p:txBody>
          <a:bodyPr/>
          <a:lstStyle>
            <a:lvl1pPr>
              <a:defRPr i="1">
                <a:solidFill>
                  <a:prstClr val="black"/>
                </a:solidFill>
              </a:defRPr>
            </a:lvl1pPr>
          </a:lstStyle>
          <a:p>
            <a:pPr>
              <a:defRPr/>
            </a:pPr>
            <a:fld id="{A5AF2505-ABA6-4A33-8DAC-15E6800E1190}" type="slidenum">
              <a:rPr lang="en-US"/>
              <a:pPr>
                <a:defRPr/>
              </a:pPr>
              <a:t>‹#›</a:t>
            </a:fld>
            <a:endParaRPr lang="en-US" dirty="0"/>
          </a:p>
        </p:txBody>
      </p:sp>
    </p:spTree>
    <p:extLst>
      <p:ext uri="{BB962C8B-B14F-4D97-AF65-F5344CB8AC3E}">
        <p14:creationId xmlns:p14="http://schemas.microsoft.com/office/powerpoint/2010/main" val="4239867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vl1pPr>
          </a:lstStyle>
          <a:p>
            <a:pPr>
              <a:defRPr/>
            </a:pPr>
            <a:endParaRPr lang="en-US"/>
          </a:p>
        </p:txBody>
      </p:sp>
      <p:sp>
        <p:nvSpPr>
          <p:cNvPr id="3"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4" name="Slide Number Placeholder 3"/>
          <p:cNvSpPr>
            <a:spLocks noGrp="1"/>
          </p:cNvSpPr>
          <p:nvPr>
            <p:ph type="sldNum" sz="quarter" idx="12"/>
          </p:nvPr>
        </p:nvSpPr>
        <p:spPr/>
        <p:txBody>
          <a:bodyPr/>
          <a:lstStyle>
            <a:lvl1pPr>
              <a:defRPr i="1">
                <a:solidFill>
                  <a:prstClr val="black"/>
                </a:solidFill>
              </a:defRPr>
            </a:lvl1pPr>
          </a:lstStyle>
          <a:p>
            <a:pPr>
              <a:defRPr/>
            </a:pPr>
            <a:fld id="{A1C46FBC-C3F0-49B3-A4A7-4CA3099419EF}" type="slidenum">
              <a:rPr lang="en-US"/>
              <a:pPr>
                <a:defRPr/>
              </a:pPr>
              <a:t>‹#›</a:t>
            </a:fld>
            <a:endParaRPr lang="en-US" dirty="0"/>
          </a:p>
        </p:txBody>
      </p:sp>
    </p:spTree>
    <p:extLst>
      <p:ext uri="{BB962C8B-B14F-4D97-AF65-F5344CB8AC3E}">
        <p14:creationId xmlns:p14="http://schemas.microsoft.com/office/powerpoint/2010/main" val="2574104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a:p>
        </p:txBody>
      </p:sp>
      <p:sp>
        <p:nvSpPr>
          <p:cNvPr id="4" name="Footer Placeholder 2"/>
          <p:cNvSpPr>
            <a:spLocks noGrp="1"/>
          </p:cNvSpPr>
          <p:nvPr>
            <p:ph type="ftr" sz="quarter" idx="11"/>
          </p:nvPr>
        </p:nvSpPr>
        <p:spPr/>
        <p:txBody>
          <a:bodyPr/>
          <a:lstStyle>
            <a:lvl1pPr>
              <a:defRPr i="1"/>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E86C70B2-44DE-461C-9BEC-80B5A3E138DE}" type="slidenum">
              <a:rPr lang="en-US"/>
              <a:pPr>
                <a:defRPr/>
              </a:pPr>
              <a:t>‹#›</a:t>
            </a:fld>
            <a:endParaRPr lang="en-US" dirty="0"/>
          </a:p>
        </p:txBody>
      </p:sp>
    </p:spTree>
    <p:extLst>
      <p:ext uri="{BB962C8B-B14F-4D97-AF65-F5344CB8AC3E}">
        <p14:creationId xmlns:p14="http://schemas.microsoft.com/office/powerpoint/2010/main" val="4089041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solidFill>
                  <a:srgbClr val="0037A4"/>
                </a:solidFill>
              </a:defRPr>
            </a:lvl1pPr>
          </a:lstStyle>
          <a:p>
            <a:pPr>
              <a:defRPr/>
            </a:pPr>
            <a:endParaRPr lang="en-US"/>
          </a:p>
        </p:txBody>
      </p:sp>
      <p:sp>
        <p:nvSpPr>
          <p:cNvPr id="4" name="Footer Placeholder 2"/>
          <p:cNvSpPr>
            <a:spLocks noGrp="1"/>
          </p:cNvSpPr>
          <p:nvPr>
            <p:ph type="ftr" sz="quarter" idx="11"/>
          </p:nvPr>
        </p:nvSpPr>
        <p:spPr/>
        <p:txBody>
          <a:bodyPr/>
          <a:lstStyle>
            <a:lvl1pPr>
              <a:defRPr i="1">
                <a:solidFill>
                  <a:srgbClr val="0037A4"/>
                </a:solidFill>
              </a:defRPr>
            </a:lvl1pPr>
          </a:lstStyle>
          <a:p>
            <a:pPr>
              <a:defRPr/>
            </a:pPr>
            <a:r>
              <a:rPr lang="en-US"/>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53F89CA7-A97A-4D60-A6E0-6A6AEE3D85BA}" type="slidenum">
              <a:rPr lang="en-US"/>
              <a:pPr>
                <a:defRPr/>
              </a:pPr>
              <a:t>‹#›</a:t>
            </a:fld>
            <a:endParaRPr lang="en-US" dirty="0"/>
          </a:p>
        </p:txBody>
      </p:sp>
    </p:spTree>
    <p:extLst>
      <p:ext uri="{BB962C8B-B14F-4D97-AF65-F5344CB8AC3E}">
        <p14:creationId xmlns:p14="http://schemas.microsoft.com/office/powerpoint/2010/main" val="1645862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rtlCol="0"/>
          <a:lstStyle>
            <a:lvl1pPr>
              <a:defRPr i="1">
                <a:solidFill>
                  <a:srgbClr val="0037A4"/>
                </a:solidFill>
                <a:latin typeface="Arial" charset="0"/>
                <a:cs typeface="+mn-cs"/>
              </a:defRPr>
            </a:lvl1pPr>
            <a:extLst/>
          </a:lstStyle>
          <a:p>
            <a:pPr>
              <a:defRPr/>
            </a:pPr>
            <a:fld id="{97A6C02F-F118-4123-8E50-1D9ED92CE5CB}" type="datetimeFigureOut">
              <a:rPr lang="en-US"/>
              <a:pPr>
                <a:defRPr/>
              </a:pPr>
              <a:t>6/23/2014</a:t>
            </a:fld>
            <a:endParaRPr lang="en-US"/>
          </a:p>
        </p:txBody>
      </p:sp>
      <p:sp>
        <p:nvSpPr>
          <p:cNvPr id="5" name="Slide Number Placeholder 8"/>
          <p:cNvSpPr>
            <a:spLocks noGrp="1"/>
          </p:cNvSpPr>
          <p:nvPr>
            <p:ph type="sldNum" sz="quarter" idx="11"/>
          </p:nvPr>
        </p:nvSpPr>
        <p:spPr>
          <a:xfrm>
            <a:off x="8639175" y="6508750"/>
            <a:ext cx="463550" cy="274638"/>
          </a:xfrm>
        </p:spPr>
        <p:txBody>
          <a:bodyPr rtlCol="0"/>
          <a:lstStyle>
            <a:lvl1pPr>
              <a:defRPr i="1">
                <a:solidFill>
                  <a:srgbClr val="0037A4">
                    <a:shade val="90000"/>
                  </a:srgbClr>
                </a:solidFill>
              </a:defRPr>
            </a:lvl1pPr>
            <a:extLst/>
          </a:lstStyle>
          <a:p>
            <a:pPr>
              <a:defRPr/>
            </a:pPr>
            <a:fld id="{50BB69BE-04C4-482E-AEF1-F2E6D1F9B603}"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rtlCol="0"/>
          <a:lstStyle>
            <a:lvl1pPr>
              <a:defRPr i="1">
                <a:solidFill>
                  <a:srgbClr val="0037A4"/>
                </a:solidFill>
                <a:latin typeface="Arial" charset="0"/>
                <a:cs typeface="+mn-cs"/>
              </a:defRPr>
            </a:lvl1pPr>
            <a:extLst/>
          </a:lstStyle>
          <a:p>
            <a:pPr>
              <a:defRPr/>
            </a:pPr>
            <a:endParaRPr lang="en-US"/>
          </a:p>
        </p:txBody>
      </p:sp>
    </p:spTree>
    <p:extLst>
      <p:ext uri="{BB962C8B-B14F-4D97-AF65-F5344CB8AC3E}">
        <p14:creationId xmlns:p14="http://schemas.microsoft.com/office/powerpoint/2010/main" val="3190314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defRPr/>
            </a:lvl1pPr>
          </a:lstStyle>
          <a:p>
            <a:pPr>
              <a:defRPr/>
            </a:pPr>
            <a:fld id="{17495544-0BF0-43BB-84E5-8AAD3DE04124}" type="slidenum">
              <a:rPr lang="en-US"/>
              <a:pPr>
                <a:defRPr/>
              </a:pPr>
              <a:t>‹#›</a:t>
            </a:fld>
            <a:endParaRPr lang="en-US"/>
          </a:p>
        </p:txBody>
      </p:sp>
    </p:spTree>
    <p:extLst>
      <p:ext uri="{BB962C8B-B14F-4D97-AF65-F5344CB8AC3E}">
        <p14:creationId xmlns:p14="http://schemas.microsoft.com/office/powerpoint/2010/main" val="1169946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2472323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0128337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18393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12023094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Tree>
    <p:extLst>
      <p:ext uri="{BB962C8B-B14F-4D97-AF65-F5344CB8AC3E}">
        <p14:creationId xmlns:p14="http://schemas.microsoft.com/office/powerpoint/2010/main" val="5911737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80041366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2666011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54270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80321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88734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72043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58388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269276054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6422323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3000633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32201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32617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830063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888513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089058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7177868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dirty="0">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248793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dirty="0">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81086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dirty="0">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091780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46061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170443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874139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571614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5850" y="5849938"/>
            <a:ext cx="968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NIH_Logo_Mark_K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64288" y="6011863"/>
            <a:ext cx="9636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i="1">
                <a:solidFill>
                  <a:prstClr val="black"/>
                </a:solidFill>
              </a:defRPr>
            </a:lvl1pPr>
          </a:lstStyle>
          <a:p>
            <a:pPr>
              <a:defRPr/>
            </a:pPr>
            <a:fld id="{8CA083D7-DD03-471F-811F-43B6599BD76A}" type="datetimeFigureOut">
              <a:rPr lang="en-US"/>
              <a:pPr>
                <a:defRPr/>
              </a:pPr>
              <a:t>6/23/2014</a:t>
            </a:fld>
            <a:endParaRPr lang="en-US" dirty="0"/>
          </a:p>
        </p:txBody>
      </p:sp>
      <p:sp>
        <p:nvSpPr>
          <p:cNvPr id="7" name="Rectangle 6"/>
          <p:cNvSpPr>
            <a:spLocks noGrp="1" noChangeArrowheads="1"/>
          </p:cNvSpPr>
          <p:nvPr>
            <p:ph type="ftr" sz="quarter" idx="11"/>
          </p:nvPr>
        </p:nvSpPr>
        <p:spPr/>
        <p:txBody>
          <a:bodyPr/>
          <a:lstStyle>
            <a:lvl1pPr eaLnBrk="0" hangingPunct="0">
              <a:defRPr i="1">
                <a:solidFill>
                  <a:prstClr val="black"/>
                </a:solidFill>
              </a:defRPr>
            </a:lvl1pPr>
          </a:lstStyle>
          <a:p>
            <a:pPr>
              <a:defRPr/>
            </a:pPr>
            <a:endParaRPr lang="en-US" dirty="0"/>
          </a:p>
        </p:txBody>
      </p:sp>
      <p:sp>
        <p:nvSpPr>
          <p:cNvPr id="8" name="Rectangle 7"/>
          <p:cNvSpPr>
            <a:spLocks noGrp="1" noChangeArrowheads="1"/>
          </p:cNvSpPr>
          <p:nvPr>
            <p:ph type="sldNum" sz="quarter" idx="12"/>
          </p:nvPr>
        </p:nvSpPr>
        <p:spPr/>
        <p:txBody>
          <a:bodyPr/>
          <a:lstStyle>
            <a:lvl1pPr eaLnBrk="0" hangingPunct="0">
              <a:defRPr i="1">
                <a:solidFill>
                  <a:prstClr val="black"/>
                </a:solidFill>
              </a:defRPr>
            </a:lvl1pPr>
          </a:lstStyle>
          <a:p>
            <a:pPr>
              <a:defRPr/>
            </a:pPr>
            <a:fld id="{693919B7-593A-4636-9010-3D6B3F971EC0}" type="slidenum">
              <a:rPr lang="en-US"/>
              <a:pPr>
                <a:defRPr/>
              </a:pPr>
              <a:t>‹#›</a:t>
            </a:fld>
            <a:endParaRPr lang="en-US" dirty="0"/>
          </a:p>
        </p:txBody>
      </p:sp>
    </p:spTree>
    <p:extLst>
      <p:ext uri="{BB962C8B-B14F-4D97-AF65-F5344CB8AC3E}">
        <p14:creationId xmlns:p14="http://schemas.microsoft.com/office/powerpoint/2010/main" val="3272136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C0D50540-0C08-4278-A45F-A40131863445}"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94860F59-F986-426A-831C-DAB9D844D817}" type="slidenum">
              <a:rPr lang="en-US"/>
              <a:pPr>
                <a:defRPr/>
              </a:pPr>
              <a:t>‹#›</a:t>
            </a:fld>
            <a:endParaRPr lang="en-US" dirty="0"/>
          </a:p>
        </p:txBody>
      </p:sp>
    </p:spTree>
    <p:extLst>
      <p:ext uri="{BB962C8B-B14F-4D97-AF65-F5344CB8AC3E}">
        <p14:creationId xmlns:p14="http://schemas.microsoft.com/office/powerpoint/2010/main" val="2428406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i="1"/>
            </a:lvl1pPr>
          </a:lstStyle>
          <a:p>
            <a:pPr>
              <a:defRPr/>
            </a:pPr>
            <a:fld id="{414B0588-FE0A-4ED7-9380-BCAE1A2152F1}"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43D745A2-0256-4704-9756-094C2C53729C}" type="slidenum">
              <a:rPr lang="en-US"/>
              <a:pPr>
                <a:defRPr/>
              </a:pPr>
              <a:t>‹#›</a:t>
            </a:fld>
            <a:endParaRPr lang="en-US" dirty="0"/>
          </a:p>
        </p:txBody>
      </p:sp>
    </p:spTree>
    <p:extLst>
      <p:ext uri="{BB962C8B-B14F-4D97-AF65-F5344CB8AC3E}">
        <p14:creationId xmlns:p14="http://schemas.microsoft.com/office/powerpoint/2010/main" val="4055285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i="1"/>
            </a:lvl1pPr>
          </a:lstStyle>
          <a:p>
            <a:pPr>
              <a:defRPr/>
            </a:pPr>
            <a:fld id="{06A8F636-D492-454F-8569-D9F9B722822E}"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2D21A7E7-A59C-40D9-9715-8A47D783A37D}" type="slidenum">
              <a:rPr lang="en-US"/>
              <a:pPr>
                <a:defRPr/>
              </a:pPr>
              <a:t>‹#›</a:t>
            </a:fld>
            <a:endParaRPr lang="en-US" dirty="0"/>
          </a:p>
        </p:txBody>
      </p:sp>
    </p:spTree>
    <p:extLst>
      <p:ext uri="{BB962C8B-B14F-4D97-AF65-F5344CB8AC3E}">
        <p14:creationId xmlns:p14="http://schemas.microsoft.com/office/powerpoint/2010/main" val="667806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i="1"/>
            </a:lvl1pPr>
          </a:lstStyle>
          <a:p>
            <a:pPr>
              <a:defRPr/>
            </a:pPr>
            <a:fld id="{81DB6BB3-DE07-4DB8-B4AC-AE57374D03D4}" type="datetimeFigureOut">
              <a:rPr lang="en-US"/>
              <a:pPr>
                <a:defRPr/>
              </a:pPr>
              <a:t>6/23/2014</a:t>
            </a:fld>
            <a:endParaRPr lang="en-US" dirty="0"/>
          </a:p>
        </p:txBody>
      </p:sp>
      <p:sp>
        <p:nvSpPr>
          <p:cNvPr id="8" name="Rectangle 6"/>
          <p:cNvSpPr>
            <a:spLocks noGrp="1" noChangeArrowheads="1"/>
          </p:cNvSpPr>
          <p:nvPr>
            <p:ph type="ftr" sz="quarter" idx="11"/>
          </p:nvPr>
        </p:nvSpPr>
        <p:spPr/>
        <p:txBody>
          <a:bodyPr/>
          <a:lstStyle>
            <a:lvl1pPr>
              <a:defRPr i="1"/>
            </a:lvl1pPr>
          </a:lstStyle>
          <a:p>
            <a:pPr>
              <a:defRPr/>
            </a:pPr>
            <a:endParaRPr lang="en-US" dirty="0"/>
          </a:p>
        </p:txBody>
      </p:sp>
      <p:sp>
        <p:nvSpPr>
          <p:cNvPr id="9" name="Rectangle 7"/>
          <p:cNvSpPr>
            <a:spLocks noGrp="1" noChangeArrowheads="1"/>
          </p:cNvSpPr>
          <p:nvPr>
            <p:ph type="sldNum" sz="quarter" idx="12"/>
          </p:nvPr>
        </p:nvSpPr>
        <p:spPr/>
        <p:txBody>
          <a:bodyPr/>
          <a:lstStyle>
            <a:lvl1pPr>
              <a:defRPr i="1"/>
            </a:lvl1pPr>
          </a:lstStyle>
          <a:p>
            <a:pPr>
              <a:defRPr/>
            </a:pPr>
            <a:fld id="{2C7039A3-BCA5-4E0D-96EC-E669D032F430}" type="slidenum">
              <a:rPr lang="en-US"/>
              <a:pPr>
                <a:defRPr/>
              </a:pPr>
              <a:t>‹#›</a:t>
            </a:fld>
            <a:endParaRPr lang="en-US" dirty="0"/>
          </a:p>
        </p:txBody>
      </p:sp>
    </p:spTree>
    <p:extLst>
      <p:ext uri="{BB962C8B-B14F-4D97-AF65-F5344CB8AC3E}">
        <p14:creationId xmlns:p14="http://schemas.microsoft.com/office/powerpoint/2010/main" val="3733810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i="1"/>
            </a:lvl1pPr>
          </a:lstStyle>
          <a:p>
            <a:pPr>
              <a:defRPr/>
            </a:pPr>
            <a:fld id="{4E707A0A-FE11-41B2-95E8-AE67D4871EC0}" type="datetimeFigureOut">
              <a:rPr lang="en-US"/>
              <a:pPr>
                <a:defRPr/>
              </a:pPr>
              <a:t>6/23/2014</a:t>
            </a:fld>
            <a:endParaRPr lang="en-US" dirty="0"/>
          </a:p>
        </p:txBody>
      </p:sp>
      <p:sp>
        <p:nvSpPr>
          <p:cNvPr id="4" name="Rectangle 6"/>
          <p:cNvSpPr>
            <a:spLocks noGrp="1" noChangeArrowheads="1"/>
          </p:cNvSpPr>
          <p:nvPr>
            <p:ph type="ftr" sz="quarter" idx="11"/>
          </p:nvPr>
        </p:nvSpPr>
        <p:spPr/>
        <p:txBody>
          <a:bodyPr/>
          <a:lstStyle>
            <a:lvl1pPr>
              <a:defRPr i="1"/>
            </a:lvl1pPr>
          </a:lstStyle>
          <a:p>
            <a:pPr>
              <a:defRPr/>
            </a:pPr>
            <a:endParaRPr lang="en-US" dirty="0"/>
          </a:p>
        </p:txBody>
      </p:sp>
      <p:sp>
        <p:nvSpPr>
          <p:cNvPr id="5" name="Rectangle 7"/>
          <p:cNvSpPr>
            <a:spLocks noGrp="1" noChangeArrowheads="1"/>
          </p:cNvSpPr>
          <p:nvPr>
            <p:ph type="sldNum" sz="quarter" idx="12"/>
          </p:nvPr>
        </p:nvSpPr>
        <p:spPr/>
        <p:txBody>
          <a:bodyPr/>
          <a:lstStyle>
            <a:lvl1pPr>
              <a:defRPr i="1"/>
            </a:lvl1pPr>
          </a:lstStyle>
          <a:p>
            <a:pPr>
              <a:defRPr/>
            </a:pPr>
            <a:fld id="{28080CFC-1484-49DE-B5F5-EDAB9005A27C}" type="slidenum">
              <a:rPr lang="en-US"/>
              <a:pPr>
                <a:defRPr/>
              </a:pPr>
              <a:t>‹#›</a:t>
            </a:fld>
            <a:endParaRPr lang="en-US" dirty="0"/>
          </a:p>
        </p:txBody>
      </p:sp>
    </p:spTree>
    <p:extLst>
      <p:ext uri="{BB962C8B-B14F-4D97-AF65-F5344CB8AC3E}">
        <p14:creationId xmlns:p14="http://schemas.microsoft.com/office/powerpoint/2010/main" val="1508306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i="1"/>
            </a:lvl1pPr>
          </a:lstStyle>
          <a:p>
            <a:pPr>
              <a:defRPr/>
            </a:pPr>
            <a:fld id="{693FA309-096C-4A15-8853-D6041EF1F2C0}" type="datetimeFigureOut">
              <a:rPr lang="en-US"/>
              <a:pPr>
                <a:defRPr/>
              </a:pPr>
              <a:t>6/23/2014</a:t>
            </a:fld>
            <a:endParaRPr lang="en-US" dirty="0"/>
          </a:p>
        </p:txBody>
      </p:sp>
      <p:sp>
        <p:nvSpPr>
          <p:cNvPr id="3" name="Rectangle 6"/>
          <p:cNvSpPr>
            <a:spLocks noGrp="1" noChangeArrowheads="1"/>
          </p:cNvSpPr>
          <p:nvPr>
            <p:ph type="ftr" sz="quarter" idx="11"/>
          </p:nvPr>
        </p:nvSpPr>
        <p:spPr/>
        <p:txBody>
          <a:bodyPr/>
          <a:lstStyle>
            <a:lvl1pPr>
              <a:defRPr i="1"/>
            </a:lvl1pPr>
          </a:lstStyle>
          <a:p>
            <a:pPr>
              <a:defRPr/>
            </a:pPr>
            <a:endParaRPr lang="en-US" dirty="0"/>
          </a:p>
        </p:txBody>
      </p:sp>
      <p:sp>
        <p:nvSpPr>
          <p:cNvPr id="4" name="Rectangle 7"/>
          <p:cNvSpPr>
            <a:spLocks noGrp="1" noChangeArrowheads="1"/>
          </p:cNvSpPr>
          <p:nvPr>
            <p:ph type="sldNum" sz="quarter" idx="12"/>
          </p:nvPr>
        </p:nvSpPr>
        <p:spPr/>
        <p:txBody>
          <a:bodyPr/>
          <a:lstStyle>
            <a:lvl1pPr>
              <a:defRPr i="1"/>
            </a:lvl1pPr>
          </a:lstStyle>
          <a:p>
            <a:pPr>
              <a:defRPr/>
            </a:pPr>
            <a:fld id="{82275E2F-D613-4D4E-B9C1-1283BB92C90C}" type="slidenum">
              <a:rPr lang="en-US"/>
              <a:pPr>
                <a:defRPr/>
              </a:pPr>
              <a:t>‹#›</a:t>
            </a:fld>
            <a:endParaRPr lang="en-US" dirty="0"/>
          </a:p>
        </p:txBody>
      </p:sp>
    </p:spTree>
    <p:extLst>
      <p:ext uri="{BB962C8B-B14F-4D97-AF65-F5344CB8AC3E}">
        <p14:creationId xmlns:p14="http://schemas.microsoft.com/office/powerpoint/2010/main" val="895856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i="1"/>
            </a:lvl1pPr>
          </a:lstStyle>
          <a:p>
            <a:pPr>
              <a:defRPr/>
            </a:pPr>
            <a:fld id="{13B7CBA0-1AF2-464B-9152-512B381B187D}"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7FB649AF-C895-4483-8F2A-FA861F014CE4}" type="slidenum">
              <a:rPr lang="en-US"/>
              <a:pPr>
                <a:defRPr/>
              </a:pPr>
              <a:t>‹#›</a:t>
            </a:fld>
            <a:endParaRPr lang="en-US" dirty="0"/>
          </a:p>
        </p:txBody>
      </p:sp>
    </p:spTree>
    <p:extLst>
      <p:ext uri="{BB962C8B-B14F-4D97-AF65-F5344CB8AC3E}">
        <p14:creationId xmlns:p14="http://schemas.microsoft.com/office/powerpoint/2010/main" val="32982761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i="1"/>
            </a:lvl1pPr>
          </a:lstStyle>
          <a:p>
            <a:pPr>
              <a:defRPr/>
            </a:pPr>
            <a:fld id="{71756203-59C3-4865-9B33-E51ADDA01CB3}"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5907879A-2701-451F-9DFA-2D933FC5E484}" type="slidenum">
              <a:rPr lang="en-US"/>
              <a:pPr>
                <a:defRPr/>
              </a:pPr>
              <a:t>‹#›</a:t>
            </a:fld>
            <a:endParaRPr lang="en-US" dirty="0"/>
          </a:p>
        </p:txBody>
      </p:sp>
    </p:spTree>
    <p:extLst>
      <p:ext uri="{BB962C8B-B14F-4D97-AF65-F5344CB8AC3E}">
        <p14:creationId xmlns:p14="http://schemas.microsoft.com/office/powerpoint/2010/main" val="1848547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C0F55D3B-A5C0-405D-8DAC-56807B8A4C23}"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3BB30DCD-F54A-4F7A-88BC-ED86496EC851}" type="slidenum">
              <a:rPr lang="en-US"/>
              <a:pPr>
                <a:defRPr/>
              </a:pPr>
              <a:t>‹#›</a:t>
            </a:fld>
            <a:endParaRPr lang="en-US" dirty="0"/>
          </a:p>
        </p:txBody>
      </p:sp>
    </p:spTree>
    <p:extLst>
      <p:ext uri="{BB962C8B-B14F-4D97-AF65-F5344CB8AC3E}">
        <p14:creationId xmlns:p14="http://schemas.microsoft.com/office/powerpoint/2010/main" val="1022106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99049305-EAF3-47F7-947F-27D962776D54}"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5559F11D-EEDD-4CE7-AB72-FB5BBD333FF9}" type="slidenum">
              <a:rPr lang="en-US"/>
              <a:pPr>
                <a:defRPr/>
              </a:pPr>
              <a:t>‹#›</a:t>
            </a:fld>
            <a:endParaRPr lang="en-US" dirty="0"/>
          </a:p>
        </p:txBody>
      </p:sp>
    </p:spTree>
    <p:extLst>
      <p:ext uri="{BB962C8B-B14F-4D97-AF65-F5344CB8AC3E}">
        <p14:creationId xmlns:p14="http://schemas.microsoft.com/office/powerpoint/2010/main" val="38948724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i="1"/>
            </a:lvl1pPr>
          </a:lstStyle>
          <a:p>
            <a:pPr>
              <a:defRPr/>
            </a:pPr>
            <a:endParaRPr lang="en-US" dirty="0"/>
          </a:p>
        </p:txBody>
      </p:sp>
      <p:sp>
        <p:nvSpPr>
          <p:cNvPr id="5" name="Rectangle 5"/>
          <p:cNvSpPr>
            <a:spLocks noGrp="1" noChangeArrowheads="1"/>
          </p:cNvSpPr>
          <p:nvPr>
            <p:ph type="ftr" sz="quarter" idx="11"/>
          </p:nvPr>
        </p:nvSpPr>
        <p:spPr/>
        <p:txBody>
          <a:bodyPr/>
          <a:lstStyle>
            <a:lvl1pPr>
              <a:defRPr i="1"/>
            </a:lvl1pPr>
          </a:lstStyle>
          <a:p>
            <a:pPr>
              <a:defRPr/>
            </a:pPr>
            <a:endParaRPr lang="en-US" dirty="0"/>
          </a:p>
        </p:txBody>
      </p:sp>
      <p:sp>
        <p:nvSpPr>
          <p:cNvPr id="6" name="Rectangle 6"/>
          <p:cNvSpPr>
            <a:spLocks noGrp="1" noChangeArrowheads="1"/>
          </p:cNvSpPr>
          <p:nvPr>
            <p:ph type="sldNum" sz="quarter" idx="12"/>
          </p:nvPr>
        </p:nvSpPr>
        <p:spPr/>
        <p:txBody>
          <a:bodyPr/>
          <a:lstStyle>
            <a:lvl1pPr>
              <a:defRPr i="1"/>
            </a:lvl1pPr>
          </a:lstStyle>
          <a:p>
            <a:pPr>
              <a:defRPr/>
            </a:pPr>
            <a:fld id="{57A46BE4-FD55-4AFB-8950-847D421908C8}" type="slidenum">
              <a:rPr lang="en-US"/>
              <a:pPr>
                <a:defRPr/>
              </a:pPr>
              <a:t>‹#›</a:t>
            </a:fld>
            <a:endParaRPr lang="en-US" dirty="0"/>
          </a:p>
        </p:txBody>
      </p:sp>
    </p:spTree>
    <p:extLst>
      <p:ext uri="{BB962C8B-B14F-4D97-AF65-F5344CB8AC3E}">
        <p14:creationId xmlns:p14="http://schemas.microsoft.com/office/powerpoint/2010/main" val="979291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60"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6/23/2014</a:t>
            </a:fld>
            <a:endParaRPr lang="en-US" dirty="0">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dirty="0">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dirty="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6" y="6011333"/>
            <a:ext cx="963065" cy="604534"/>
          </a:xfrm>
          <a:prstGeom prst="rect">
            <a:avLst/>
          </a:prstGeom>
        </p:spPr>
      </p:pic>
    </p:spTree>
    <p:extLst>
      <p:ext uri="{BB962C8B-B14F-4D97-AF65-F5344CB8AC3E}">
        <p14:creationId xmlns:p14="http://schemas.microsoft.com/office/powerpoint/2010/main" val="175798014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4138131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0541043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268569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defRPr/>
            </a:lvl1pPr>
          </a:lstStyle>
          <a:p>
            <a:pPr>
              <a:defRPr/>
            </a:pPr>
            <a:fld id="{58DFC281-DF36-4A57-B48E-A0054748198E}" type="slidenum">
              <a:rPr lang="en-US"/>
              <a:pPr>
                <a:defRPr/>
              </a:pPr>
              <a:t>‹#›</a:t>
            </a:fld>
            <a:endParaRPr lang="en-US" dirty="0"/>
          </a:p>
        </p:txBody>
      </p:sp>
    </p:spTree>
    <p:extLst>
      <p:ext uri="{BB962C8B-B14F-4D97-AF65-F5344CB8AC3E}">
        <p14:creationId xmlns:p14="http://schemas.microsoft.com/office/powerpoint/2010/main" val="2862302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6/23/2014</a:t>
            </a:fld>
            <a:endParaRPr lang="en-US" dirty="0">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7435922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6/23/2014</a:t>
            </a:fld>
            <a:endParaRPr lang="en-US" dirty="0">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38573106"/>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6/23/2014</a:t>
            </a:fld>
            <a:endParaRPr lang="en-US" dirty="0">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28582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83427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98655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60577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28672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482232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642171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036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0.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0.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9.jpe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3.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image" Target="../media/image10.jpeg"/><Relationship Id="rId5" Type="http://schemas.openxmlformats.org/officeDocument/2006/relationships/slideLayout" Target="../slideLayouts/slideLayout133.xml"/><Relationship Id="rId10" Type="http://schemas.openxmlformats.org/officeDocument/2006/relationships/image" Target="../media/image9.jpeg"/><Relationship Id="rId4" Type="http://schemas.openxmlformats.org/officeDocument/2006/relationships/slideLayout" Target="../slideLayouts/slideLayout13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6" Type="http://schemas.openxmlformats.org/officeDocument/2006/relationships/theme" Target="../theme/theme1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image" Target="../media/image14.jpeg"/><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image" Target="../media/image9.jpeg"/><Relationship Id="rId5" Type="http://schemas.openxmlformats.org/officeDocument/2006/relationships/slideLayout" Target="../slideLayouts/slideLayout167.xml"/><Relationship Id="rId10" Type="http://schemas.openxmlformats.org/officeDocument/2006/relationships/theme" Target="../theme/theme18.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7.emf"/><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9.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33.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3.jpeg"/><Relationship Id="rId5" Type="http://schemas.openxmlformats.org/officeDocument/2006/relationships/slideLayout" Target="../slideLayouts/slideLayout51.xml"/><Relationship Id="rId10" Type="http://schemas.openxmlformats.org/officeDocument/2006/relationships/image" Target="../media/image9.jpeg"/><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4.jpeg"/><Relationship Id="rId5" Type="http://schemas.openxmlformats.org/officeDocument/2006/relationships/slideLayout" Target="../slideLayouts/slideLayout59.xml"/><Relationship Id="rId10" Type="http://schemas.openxmlformats.org/officeDocument/2006/relationships/image" Target="../media/image9.jpeg"/><Relationship Id="rId4" Type="http://schemas.openxmlformats.org/officeDocument/2006/relationships/slideLayout" Target="../slideLayouts/slideLayout5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pPr>
                <a:defRPr/>
              </a:pPr>
              <a:t>‹#›</a:t>
            </a:fld>
            <a:endParaRPr lang="en-US" dirty="0"/>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16" name="Picture 15" title="HHS Logo"/>
          <p:cNvPicPr>
            <a:picLocks noChangeAspect="1"/>
          </p:cNvPicPr>
          <p:nvPr userDrawn="1"/>
        </p:nvPicPr>
        <p:blipFill>
          <a:blip r:embed="rId11" cstate="screen">
            <a:clrChange>
              <a:clrFrom>
                <a:srgbClr val="FFFFFB"/>
              </a:clrFrom>
              <a:clrTo>
                <a:srgbClr val="FFFFFB">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467600" y="6363696"/>
            <a:ext cx="1524000" cy="303804"/>
          </a:xfrm>
          <a:prstGeom prst="rect">
            <a:avLst/>
          </a:prstGeom>
        </p:spPr>
      </p:pic>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50" r:id="rId5"/>
    <p:sldLayoutId id="2147485423" r:id="rId6"/>
    <p:sldLayoutId id="2147485424" r:id="rId7"/>
    <p:sldLayoutId id="2147485425" r:id="rId8"/>
    <p:sldLayoutId id="2147485496"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5"/>
          <p:cNvSpPr>
            <a:spLocks noGrp="1" noChangeArrowheads="1"/>
          </p:cNvSpPr>
          <p:nvPr>
            <p:ph type="body" idx="1"/>
          </p:nvPr>
        </p:nvSpPr>
        <p:spPr bwMode="auto">
          <a:xfrm>
            <a:off x="457200" y="1420813"/>
            <a:ext cx="82296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i="0">
                <a:solidFill>
                  <a:prstClr val="black"/>
                </a:solidFill>
                <a:latin typeface="Arial" charset="0"/>
              </a:defRPr>
            </a:lvl1pPr>
          </a:lstStyle>
          <a:p>
            <a:pPr>
              <a:defRPr/>
            </a:pPr>
            <a:fld id="{1DD99336-281E-4F82-9B57-13F9705F03D0}" type="datetimeFigureOut">
              <a:rPr lang="en-US"/>
              <a:pPr>
                <a:defRPr/>
              </a:pPr>
              <a:t>6/23/2014</a:t>
            </a:fld>
            <a:endParaRPr lang="en-US" dirty="0"/>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i="0">
                <a:solidFill>
                  <a:prstClr val="black"/>
                </a:solidFill>
                <a:latin typeface="Arial" charset="0"/>
              </a:defRPr>
            </a:lvl1pPr>
          </a:lstStyle>
          <a:p>
            <a:pPr>
              <a:defRPr/>
            </a:pPr>
            <a:endParaRPr lang="en-US" dirty="0"/>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i="0">
                <a:solidFill>
                  <a:prstClr val="black"/>
                </a:solidFill>
                <a:latin typeface="Arial" charset="0"/>
              </a:defRPr>
            </a:lvl1pPr>
          </a:lstStyle>
          <a:p>
            <a:pPr>
              <a:defRPr/>
            </a:pPr>
            <a:fld id="{F42819DF-712E-4E04-A431-5C93A8DB6AA5}" type="slidenum">
              <a:rPr lang="en-US"/>
              <a:pPr>
                <a:defRPr/>
              </a:pPr>
              <a:t>‹#›</a:t>
            </a:fld>
            <a:endParaRPr lang="en-US" dirty="0"/>
          </a:p>
        </p:txBody>
      </p:sp>
    </p:spTree>
    <p:extLst>
      <p:ext uri="{BB962C8B-B14F-4D97-AF65-F5344CB8AC3E}">
        <p14:creationId xmlns:p14="http://schemas.microsoft.com/office/powerpoint/2010/main" val="738572576"/>
      </p:ext>
    </p:extLst>
  </p:cSld>
  <p:clrMap bg1="lt1" tx1="dk1" bg2="lt2" tx2="dk2" accent1="accent1" accent2="accent2" accent3="accent3" accent4="accent4" accent5="accent5" accent6="accent6" hlink="hlink" folHlink="folHlink"/>
  <p:sldLayoutIdLst>
    <p:sldLayoutId id="2147485622" r:id="rId1"/>
    <p:sldLayoutId id="2147485623" r:id="rId2"/>
    <p:sldLayoutId id="2147485624" r:id="rId3"/>
    <p:sldLayoutId id="2147485625" r:id="rId4"/>
    <p:sldLayoutId id="2147485626" r:id="rId5"/>
    <p:sldLayoutId id="2147485627" r:id="rId6"/>
    <p:sldLayoutId id="2147485628" r:id="rId7"/>
    <p:sldLayoutId id="2147485629" r:id="rId8"/>
    <p:sldLayoutId id="2147485630" r:id="rId9"/>
    <p:sldLayoutId id="2147485631" r:id="rId10"/>
    <p:sldLayoutId id="2147485632" r:id="rId11"/>
    <p:sldLayoutId id="2147485633" r:id="rId12"/>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4"/>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a:solidFill>
                  <a:prstClr val="black"/>
                </a:solidFill>
              </a:rPr>
              <a:pPr>
                <a:defRPr/>
              </a:pPr>
              <a:t>6/23/2014</a:t>
            </a:fld>
            <a:endParaRPr lang="en-US" dirty="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dirty="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44844339"/>
      </p:ext>
    </p:extLst>
  </p:cSld>
  <p:clrMap bg1="lt1" tx1="dk1" bg2="lt2" tx2="dk2" accent1="accent1" accent2="accent2" accent3="accent3" accent4="accent4" accent5="accent5" accent6="accent6" hlink="hlink" folHlink="folHlink"/>
  <p:sldLayoutIdLst>
    <p:sldLayoutId id="2147485669" r:id="rId1"/>
    <p:sldLayoutId id="2147485670" r:id="rId2"/>
    <p:sldLayoutId id="2147485671" r:id="rId3"/>
    <p:sldLayoutId id="2147485672" r:id="rId4"/>
    <p:sldLayoutId id="2147485673" r:id="rId5"/>
    <p:sldLayoutId id="2147485674" r:id="rId6"/>
    <p:sldLayoutId id="2147485675" r:id="rId7"/>
    <p:sldLayoutId id="2147485676" r:id="rId8"/>
    <p:sldLayoutId id="2147485677" r:id="rId9"/>
    <p:sldLayoutId id="2147485678" r:id="rId10"/>
    <p:sldLayoutId id="2147485679"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dirty="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a:solidFill>
                  <a:prstClr val="white"/>
                </a:solidFill>
              </a:rPr>
              <a:pPr>
                <a:defRPr/>
              </a:pPr>
              <a:t>‹#›</a:t>
            </a:fld>
            <a:endParaRPr lang="en-US" dirty="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361848352"/>
      </p:ext>
    </p:extLst>
  </p:cSld>
  <p:clrMap bg1="lt1" tx1="dk1" bg2="lt2" tx2="dk2" accent1="accent1" accent2="accent2" accent3="accent3" accent4="accent4" accent5="accent5" accent6="accent6" hlink="hlink" folHlink="folHlink"/>
  <p:sldLayoutIdLst>
    <p:sldLayoutId id="2147485681" r:id="rId1"/>
    <p:sldLayoutId id="2147485682" r:id="rId2"/>
    <p:sldLayoutId id="2147485683" r:id="rId3"/>
    <p:sldLayoutId id="2147485684" r:id="rId4"/>
    <p:sldLayoutId id="2147485685" r:id="rId5"/>
    <p:sldLayoutId id="2147485686" r:id="rId6"/>
    <p:sldLayoutId id="2147485687" r:id="rId7"/>
    <p:sldLayoutId id="2147485688" r:id="rId8"/>
    <p:sldLayoutId id="2147485689" r:id="rId9"/>
    <p:sldLayoutId id="2147485690" r:id="rId10"/>
    <p:sldLayoutId id="214748569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22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i="0">
                <a:solidFill>
                  <a:srgbClr val="0037A4"/>
                </a:solidFill>
              </a:defRPr>
            </a:lvl1pPr>
          </a:lstStyle>
          <a:p>
            <a:pPr>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i="0">
                <a:solidFill>
                  <a:srgbClr val="0037A4"/>
                </a:solidFill>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i="0">
                <a:solidFill>
                  <a:srgbClr val="FFFFFF"/>
                </a:solidFill>
              </a:defRPr>
            </a:lvl1pPr>
          </a:lstStyle>
          <a:p>
            <a:pPr>
              <a:defRPr/>
            </a:pPr>
            <a:fld id="{1FB42A4A-B7D7-42A3-983B-A0714733692D}" type="slidenum">
              <a:rPr lang="en-US"/>
              <a:pPr>
                <a:defRPr/>
              </a:pPr>
              <a:t>‹#›</a:t>
            </a:fld>
            <a:endParaRPr lang="en-US" dirty="0"/>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descr="HHS-NIH-OER Logo Combo.jpg"/>
          <p:cNvPicPr>
            <a:picLocks noChangeAspect="1"/>
          </p:cNvPicPr>
          <p:nvPr userDrawn="1"/>
        </p:nvPicPr>
        <p:blipFill>
          <a:blip r:embed="rId12"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9" y="6055070"/>
            <a:ext cx="683057" cy="650530"/>
          </a:xfrm>
          <a:prstGeom prst="rect">
            <a:avLst/>
          </a:prstGeom>
          <a:ln>
            <a:noFill/>
          </a:ln>
        </p:spPr>
      </p:pic>
      <p:pic>
        <p:nvPicPr>
          <p:cNvPr id="9234" name="Picture 19" descr="nih-oer-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24600" y="6172200"/>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453825"/>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318E4365-106D-4783-A299-63C15A2F11AF}" type="slidenum">
              <a:rPr lang="en-US"/>
              <a:pPr>
                <a:defRPr/>
              </a:pPr>
              <a:t>‹#›</a:t>
            </a:fld>
            <a:endParaRPr lang="en-US" dirty="0"/>
          </a:p>
        </p:txBody>
      </p:sp>
    </p:spTree>
    <p:extLst>
      <p:ext uri="{BB962C8B-B14F-4D97-AF65-F5344CB8AC3E}">
        <p14:creationId xmlns:p14="http://schemas.microsoft.com/office/powerpoint/2010/main" val="150689443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36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7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i="0">
                <a:solidFill>
                  <a:srgbClr val="0037A4"/>
                </a:solidFill>
                <a:latin typeface="Arial" pitchFamily="34" charset="0"/>
                <a:cs typeface="Arial" pitchFamily="34" charset="0"/>
              </a:defRPr>
            </a:lvl1pPr>
          </a:lstStyle>
          <a:p>
            <a:pPr>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i="0">
                <a:solidFill>
                  <a:srgbClr val="0037A4"/>
                </a:solidFill>
                <a:latin typeface="Arial" pitchFamily="34" charset="0"/>
                <a:cs typeface="Arial" pitchFamily="34" charset="0"/>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i="0">
                <a:solidFill>
                  <a:srgbClr val="FFFFFF"/>
                </a:solidFill>
                <a:latin typeface="Arial" pitchFamily="34" charset="0"/>
                <a:cs typeface="Arial" pitchFamily="34" charset="0"/>
              </a:defRPr>
            </a:lvl1pPr>
          </a:lstStyle>
          <a:p>
            <a:pPr>
              <a:defRPr/>
            </a:pPr>
            <a:fld id="{802106EF-8DE2-492D-B35A-30E30EB3E6D5}" type="slidenum">
              <a:rPr lang="en-US"/>
              <a:pPr>
                <a:defRPr/>
              </a:pPr>
              <a:t>‹#›</a:t>
            </a:fld>
            <a:endParaRPr lang="en-US" dirty="0"/>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descr="HHS-NIH-OER Logo Combo.jpg"/>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3" y="6055070"/>
            <a:ext cx="683057" cy="650530"/>
          </a:xfrm>
          <a:prstGeom prst="rect">
            <a:avLst/>
          </a:prstGeom>
          <a:ln>
            <a:noFill/>
          </a:ln>
        </p:spPr>
      </p:pic>
      <p:pic>
        <p:nvPicPr>
          <p:cNvPr id="15378" name="Picture 19" descr="nih-oer-logo.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24600" y="6172200"/>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068121"/>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r>
              <a:rPr lang="en-US" dirty="0"/>
              <a:t>3/7/2014</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E60763FF-6F83-492F-AE75-CBE77080688C}" type="slidenum">
              <a:rPr lang="en-US"/>
              <a:pPr>
                <a:defRPr/>
              </a:pPr>
              <a:t>‹#›</a:t>
            </a:fld>
            <a:endParaRPr lang="en-US" dirty="0"/>
          </a:p>
        </p:txBody>
      </p:sp>
    </p:spTree>
    <p:extLst>
      <p:ext uri="{BB962C8B-B14F-4D97-AF65-F5344CB8AC3E}">
        <p14:creationId xmlns:p14="http://schemas.microsoft.com/office/powerpoint/2010/main" val="3454787183"/>
      </p:ext>
    </p:extLst>
  </p:cSld>
  <p:clrMap bg1="lt1" tx1="dk1" bg2="lt2" tx2="dk2" accent1="accent1" accent2="accent2" accent3="accent3" accent4="accent4" accent5="accent5" accent6="accent6" hlink="hlink" folHlink="folHlink"/>
  <p:sldLayoutIdLst>
    <p:sldLayoutId id="2147485753" r:id="rId1"/>
    <p:sldLayoutId id="2147485754" r:id="rId2"/>
    <p:sldLayoutId id="2147485755" r:id="rId3"/>
    <p:sldLayoutId id="2147485756" r:id="rId4"/>
    <p:sldLayoutId id="2147485757" r:id="rId5"/>
    <p:sldLayoutId id="2147485758" r:id="rId6"/>
    <p:sldLayoutId id="2147485759" r:id="rId7"/>
    <p:sldLayoutId id="2147485760" r:id="rId8"/>
    <p:sldLayoutId id="2147485761" r:id="rId9"/>
    <p:sldLayoutId id="2147485762" r:id="rId10"/>
    <p:sldLayoutId id="2147485763" r:id="rId11"/>
    <p:sldLayoutId id="2147485764" r:id="rId12"/>
    <p:sldLayoutId id="2147485765" r:id="rId13"/>
    <p:sldLayoutId id="2147485766" r:id="rId14"/>
    <p:sldLayoutId id="2147485767"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lr>
          <a:srgbClr val="558ED5"/>
        </a:buClr>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lr>
          <a:schemeClr val="tx2"/>
        </a:buClr>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a:solidFill>
                  <a:prstClr val="black"/>
                </a:solidFill>
              </a:rPr>
              <a:pPr>
                <a:defRPr/>
              </a:pPr>
              <a:t>6/23/2014</a:t>
            </a:fld>
            <a:endParaRPr lang="en-US" dirty="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dirty="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0498327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solidFill>
                <a:srgbClr val="007635"/>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solidFill>
                  <a:srgbClr val="007635"/>
                </a:solidFill>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pPr>
                <a:defRPr/>
              </a:pPr>
              <a:t>‹#›</a:t>
            </a:fld>
            <a:endParaRPr lang="en-US" dirty="0"/>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p:cNvPicPr>
            <a:picLocks noChangeAspect="1"/>
          </p:cNvPicPr>
          <p:nvPr userDrawn="1"/>
        </p:nvPicPr>
        <p:blipFill>
          <a:blip r:embed="rId11"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3409500454"/>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9BF061F-504D-41DC-8086-360FA13D9DAD}" type="datetimeFigureOut">
              <a:rPr lang="en-US" smtClean="0">
                <a:solidFill>
                  <a:prstClr val="black">
                    <a:tint val="75000"/>
                  </a:prstClr>
                </a:solidFill>
                <a:latin typeface="Calibri"/>
              </a:rPr>
              <a:pPr fontAlgn="auto">
                <a:spcBef>
                  <a:spcPts val="0"/>
                </a:spcBef>
                <a:spcAft>
                  <a:spcPts val="0"/>
                </a:spcAft>
              </a:pPr>
              <a:t>6/23/2014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E730D57-8306-43F0-A863-37E4F56F06F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286597"/>
      </p:ext>
    </p:extLst>
  </p:cSld>
  <p:clrMap bg1="lt1" tx1="dk1" bg2="lt2" tx2="dk2" accent1="accent1" accent2="accent2" accent3="accent3" accent4="accent4" accent5="accent5" accent6="accent6" hlink="hlink" folHlink="folHlink"/>
  <p:sldLayoutIdLst>
    <p:sldLayoutId id="21474858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7" descr="top_header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2052"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smtClean="0">
                <a:solidFill>
                  <a:schemeClr val="bg1"/>
                </a:solidFill>
              </a:defRPr>
            </a:lvl1pPr>
          </a:lstStyle>
          <a:p>
            <a:pPr>
              <a:defRPr/>
            </a:pPr>
            <a:fld id="{28F09152-4AE8-43EA-B2CC-655DE9FC6C96}" type="slidenum">
              <a:rPr lang="en-US" smtClean="0"/>
              <a:pPr>
                <a:defRPr/>
              </a:pPr>
              <a:t>‹#›</a:t>
            </a:fld>
            <a:endParaRPr lang="en-US" dirty="0"/>
          </a:p>
        </p:txBody>
      </p:sp>
      <p:sp>
        <p:nvSpPr>
          <p:cNvPr id="9" name="Rectangle 8"/>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3" name="Picture 2" descr="NIH_OER_Master_Logo_2Color.eps"/>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81000" y="6172200"/>
            <a:ext cx="1651000" cy="281740"/>
          </a:xfrm>
          <a:prstGeom prst="rect">
            <a:avLst/>
          </a:prstGeom>
        </p:spPr>
      </p:pic>
    </p:spTree>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63"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a:effectLst>
            <a:outerShdw dist="35921" dir="2700000" algn="ctr" rotWithShape="0">
              <a:srgbClr val="00002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364"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smtClean="0">
              <a:solidFill>
                <a:srgbClr val="FFFFFF"/>
              </a:solidFill>
            </a:endParaRPr>
          </a:p>
        </p:txBody>
      </p:sp>
      <p:sp>
        <p:nvSpPr>
          <p:cNvPr id="399365"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dirty="0" smtClean="0">
                <a:solidFill>
                  <a:srgbClr val="FFFFFF"/>
                </a:solidFill>
              </a:rPr>
              <a:t>DESIGN SAMPLE DEC 1</a:t>
            </a:r>
          </a:p>
        </p:txBody>
      </p:sp>
      <p:sp>
        <p:nvSpPr>
          <p:cNvPr id="399366"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28BC265-0B8E-4ACF-A00A-48F367C1F828}" type="slidenum">
              <a:rPr lang="en-US" smtClean="0">
                <a:solidFill>
                  <a:srgbClr val="FFFFFF"/>
                </a:solidFill>
              </a:rPr>
              <a:pPr/>
              <a:t>‹#›</a:t>
            </a:fld>
            <a:endParaRPr lang="en-US" dirty="0" smtClean="0">
              <a:solidFill>
                <a:srgbClr val="FFFFFF"/>
              </a:solidFill>
            </a:endParaRPr>
          </a:p>
        </p:txBody>
      </p:sp>
    </p:spTree>
    <p:extLst>
      <p:ext uri="{BB962C8B-B14F-4D97-AF65-F5344CB8AC3E}">
        <p14:creationId xmlns:p14="http://schemas.microsoft.com/office/powerpoint/2010/main" val="3103870619"/>
      </p:ext>
    </p:extLst>
  </p:cSld>
  <p:clrMap bg1="dk2" tx1="lt1" bg2="dk1" tx2="lt2" accent1="accent1" accent2="accent2" accent3="accent3" accent4="accent4" accent5="accent5" accent6="accent6" hlink="hlink" folHlink="folHlink"/>
  <p:transition spd="slow"/>
  <p:timing>
    <p:tnLst>
      <p:par>
        <p:cTn id="1" dur="indefinite" restart="never" nodeType="tmRoot"/>
      </p:par>
    </p:tnLst>
  </p:timing>
  <p:hf hdr="0" ftr="0" dt="0"/>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Times New Roman" pitchFamily="18" charset="0"/>
        </a:defRPr>
      </a:lvl2pPr>
      <a:lvl3pPr algn="ctr" rtl="0" fontAlgn="base">
        <a:spcBef>
          <a:spcPct val="0"/>
        </a:spcBef>
        <a:spcAft>
          <a:spcPct val="0"/>
        </a:spcAft>
        <a:defRPr sz="4000" b="1">
          <a:solidFill>
            <a:schemeClr val="tx2"/>
          </a:solidFill>
          <a:latin typeface="Times New Roman" pitchFamily="18" charset="0"/>
        </a:defRPr>
      </a:lvl3pPr>
      <a:lvl4pPr algn="ctr" rtl="0" fontAlgn="base">
        <a:spcBef>
          <a:spcPct val="0"/>
        </a:spcBef>
        <a:spcAft>
          <a:spcPct val="0"/>
        </a:spcAft>
        <a:defRPr sz="4000" b="1">
          <a:solidFill>
            <a:schemeClr val="tx2"/>
          </a:solidFill>
          <a:latin typeface="Times New Roman" pitchFamily="18" charset="0"/>
        </a:defRPr>
      </a:lvl4pPr>
      <a:lvl5pPr algn="ctr" rtl="0" fontAlgn="base">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Arial" pitchFamily="34" charset="0"/>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latinLnBrk="0" hangingPunct="1">
              <a:defRPr kumimoji="0" sz="800">
                <a:solidFill>
                  <a:srgbClr val="0037A4"/>
                </a:solidFill>
              </a:defRPr>
            </a:lvl1pPr>
          </a:lstStyle>
          <a:p>
            <a:pPr>
              <a:defRPr/>
            </a:pPr>
            <a:endParaRPr lang="en-US" dirty="0"/>
          </a:p>
        </p:txBody>
      </p:sp>
      <p:sp>
        <p:nvSpPr>
          <p:cNvPr id="3" name="Footer Placeholder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rgbClr val="0037A4"/>
                </a:solidFill>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12"/>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0074D010-7093-47A7-8229-278CD7F94AE5}" type="slidenum">
              <a:rPr lang="en-US"/>
              <a:pPr>
                <a:defRPr/>
              </a:pPr>
              <a:t>‹#›</a:t>
            </a:fld>
            <a:endParaRPr lang="en-US" dirty="0"/>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descr="HHS-NIH-OER Logo Combo.jpg"/>
          <p:cNvPicPr>
            <a:picLocks noChangeAspect="1"/>
          </p:cNvPicPr>
          <p:nvPr userDrawn="1"/>
        </p:nvPicPr>
        <p:blipFill>
          <a:blip r:embed="rId12"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9" y="6055070"/>
            <a:ext cx="683057" cy="650530"/>
          </a:xfrm>
          <a:prstGeom prst="rect">
            <a:avLst/>
          </a:prstGeom>
          <a:ln>
            <a:noFill/>
          </a:ln>
        </p:spPr>
      </p:pic>
      <p:pic>
        <p:nvPicPr>
          <p:cNvPr id="1042" name="Picture 19" descr="nih-oer-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24600" y="6172212"/>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50232"/>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US" i="1"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3E3778F7-99AA-4F56-B036-888C3201ECF4}" type="slidenum">
              <a:rPr lang="en-US" i="1">
                <a:solidFill>
                  <a:prstClr val="black">
                    <a:tint val="75000"/>
                  </a:prstClr>
                </a:solidFill>
              </a:rPr>
              <a:pPr>
                <a:defRPr/>
              </a:pPr>
              <a:t>‹#›</a:t>
            </a:fld>
            <a:endParaRPr lang="en-US" i="1" dirty="0">
              <a:solidFill>
                <a:prstClr val="black">
                  <a:tint val="75000"/>
                </a:prstClr>
              </a:solidFill>
            </a:endParaRPr>
          </a:p>
        </p:txBody>
      </p:sp>
      <p:pic>
        <p:nvPicPr>
          <p:cNvPr id="1030" name="Picture 9" descr="OER 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6446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i="1" dirty="0">
              <a:solidFill>
                <a:prstClr val="white"/>
              </a:solidFill>
            </a:endParaRPr>
          </a:p>
        </p:txBody>
      </p:sp>
      <p:pic>
        <p:nvPicPr>
          <p:cNvPr id="1034" name="Picture 9" descr="OER 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6446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i="1" dirty="0">
              <a:solidFill>
                <a:prstClr val="white"/>
              </a:solidFill>
            </a:endParaRPr>
          </a:p>
        </p:txBody>
      </p:sp>
      <p:pic>
        <p:nvPicPr>
          <p:cNvPr id="1038" name="Picture 19" descr="https://oer-sharepoint.nih.gov/NIH%20logo%20files/NIH%20logo%20with%20tagline/NIH_Master_Logo_With_Tag_2Color-JPG.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600" y="6499225"/>
            <a:ext cx="16319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07206"/>
      </p:ext>
    </p:extLst>
  </p:cSld>
  <p:clrMap bg1="lt1" tx1="dk1" bg2="lt2" tx2="dk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20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20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i="0">
                <a:solidFill>
                  <a:srgbClr val="0037A4"/>
                </a:solidFill>
                <a:latin typeface="Arial" pitchFamily="34" charset="0"/>
                <a:cs typeface="Arial" pitchFamily="34" charset="0"/>
              </a:defRPr>
            </a:lvl1pPr>
          </a:lstStyle>
          <a:p>
            <a:pPr>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i="0">
                <a:solidFill>
                  <a:srgbClr val="0037A4"/>
                </a:solidFill>
                <a:latin typeface="Arial" pitchFamily="34" charset="0"/>
                <a:cs typeface="Arial" pitchFamily="34" charset="0"/>
              </a:defRPr>
            </a:lvl1pPr>
          </a:lstStyle>
          <a:p>
            <a:pPr>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i="0">
                <a:solidFill>
                  <a:srgbClr val="FFFFFF"/>
                </a:solidFill>
                <a:latin typeface="Arial" pitchFamily="34" charset="0"/>
                <a:cs typeface="Arial" pitchFamily="34" charset="0"/>
              </a:defRPr>
            </a:lvl1pPr>
          </a:lstStyle>
          <a:p>
            <a:pPr>
              <a:defRPr/>
            </a:pPr>
            <a:fld id="{5509C05E-C17B-481A-9454-EB4E91035D89}" type="slidenum">
              <a:rPr lang="en-US"/>
              <a:pPr>
                <a:defRPr/>
              </a:pPr>
              <a:t>‹#›</a:t>
            </a:fld>
            <a:endParaRPr lang="en-US" dirty="0"/>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descr="HHS-NIH-OER Logo Combo.jpg"/>
          <p:cNvPicPr>
            <a:picLocks noChangeAspect="1"/>
          </p:cNvPicPr>
          <p:nvPr userDrawn="1"/>
        </p:nvPicPr>
        <p:blipFill>
          <a:blip r:embed="rId13"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9" y="6055070"/>
            <a:ext cx="683057" cy="650530"/>
          </a:xfrm>
          <a:prstGeom prst="rect">
            <a:avLst/>
          </a:prstGeom>
          <a:ln>
            <a:noFill/>
          </a:ln>
        </p:spPr>
      </p:pic>
      <p:pic>
        <p:nvPicPr>
          <p:cNvPr id="8210" name="Picture 19" descr="nih-oer-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24600" y="6172200"/>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5489"/>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solidFill>
                <a:srgbClr val="007635"/>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solidFill>
                  <a:srgbClr val="007635"/>
                </a:solidFill>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pPr>
                <a:defRPr/>
              </a:pPr>
              <a:t>‹#›</a:t>
            </a:fld>
            <a:endParaRPr lang="en-US" dirty="0"/>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2627606444"/>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solidFill>
                <a:srgbClr val="007635"/>
              </a:solidFill>
              <a:latin typeface="Aria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solidFill>
                  <a:srgbClr val="007635"/>
                </a:solidFill>
                <a:latin typeface="Arial"/>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latin typeface="Arial"/>
              </a:rPr>
              <a:pPr>
                <a:defRPr/>
              </a:pPr>
              <a:t>‹#›</a:t>
            </a:fld>
            <a:endParaRPr lang="en-US" dirty="0">
              <a:latin typeface="Arial"/>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4170350115"/>
      </p:ext>
    </p:extLst>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dirty="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a:solidFill>
                  <a:prstClr val="white"/>
                </a:solidFill>
              </a:rPr>
              <a:pPr>
                <a:defRPr/>
              </a:pPr>
              <a:t>‹#›</a:t>
            </a:fld>
            <a:endParaRPr lang="en-US" dirty="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634112207"/>
      </p:ext>
    </p:extLst>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isv7BzePqs" TargetMode="External"/><Relationship Id="rId2" Type="http://schemas.openxmlformats.org/officeDocument/2006/relationships/image" Target="../media/image79.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image" Target="../media/image97.wmf"/><Relationship Id="rId3" Type="http://schemas.openxmlformats.org/officeDocument/2006/relationships/image" Target="../media/image87.wmf"/><Relationship Id="rId7" Type="http://schemas.openxmlformats.org/officeDocument/2006/relationships/image" Target="../media/image91.wmf"/><Relationship Id="rId12" Type="http://schemas.openxmlformats.org/officeDocument/2006/relationships/image" Target="../media/image96.wmf"/><Relationship Id="rId2" Type="http://schemas.openxmlformats.org/officeDocument/2006/relationships/image" Target="../media/image86.wmf"/><Relationship Id="rId16" Type="http://schemas.openxmlformats.org/officeDocument/2006/relationships/image" Target="../media/image100.wmf"/><Relationship Id="rId1" Type="http://schemas.openxmlformats.org/officeDocument/2006/relationships/slideLayout" Target="../slideLayouts/slideLayout57.xml"/><Relationship Id="rId6" Type="http://schemas.openxmlformats.org/officeDocument/2006/relationships/image" Target="../media/image90.wmf"/><Relationship Id="rId11" Type="http://schemas.openxmlformats.org/officeDocument/2006/relationships/image" Target="../media/image95.wmf"/><Relationship Id="rId5" Type="http://schemas.openxmlformats.org/officeDocument/2006/relationships/image" Target="../media/image89.wmf"/><Relationship Id="rId15" Type="http://schemas.openxmlformats.org/officeDocument/2006/relationships/image" Target="../media/image99.wmf"/><Relationship Id="rId10" Type="http://schemas.openxmlformats.org/officeDocument/2006/relationships/image" Target="../media/image94.wmf"/><Relationship Id="rId4" Type="http://schemas.openxmlformats.org/officeDocument/2006/relationships/image" Target="../media/image88.wmf"/><Relationship Id="rId9" Type="http://schemas.openxmlformats.org/officeDocument/2006/relationships/image" Target="../media/image93.wmf"/><Relationship Id="rId14" Type="http://schemas.openxmlformats.org/officeDocument/2006/relationships/image" Target="../media/image98.wmf"/></Relationships>
</file>

<file path=ppt/slides/_rels/slide2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7.xml"/><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3.xml"/></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91.xml"/><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87.xml"/><Relationship Id="rId6" Type="http://schemas.openxmlformats.org/officeDocument/2006/relationships/hyperlink" Target="https://www.simonsfoundation.org/" TargetMode="External"/><Relationship Id="rId5" Type="http://schemas.openxmlformats.org/officeDocument/2006/relationships/image" Target="../media/image111.png"/><Relationship Id="rId4" Type="http://schemas.openxmlformats.org/officeDocument/2006/relationships/image" Target="../media/image110.gif"/></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8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3" Type="http://schemas.openxmlformats.org/officeDocument/2006/relationships/image" Target="../media/image131.jpeg"/><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notesSlide" Target="../notesSlides/notesSlide23.xml"/><Relationship Id="rId16" Type="http://schemas.openxmlformats.org/officeDocument/2006/relationships/image" Target="../media/image143.jpeg"/><Relationship Id="rId1" Type="http://schemas.openxmlformats.org/officeDocument/2006/relationships/slideLayout" Target="../slideLayouts/slideLayout91.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gif"/><Relationship Id="rId15" Type="http://schemas.openxmlformats.org/officeDocument/2006/relationships/image" Target="../media/image142.jpeg"/><Relationship Id="rId10" Type="http://schemas.openxmlformats.org/officeDocument/2006/relationships/image" Target="../media/image137.jpeg"/><Relationship Id="rId4" Type="http://schemas.microsoft.com/office/2007/relationships/hdphoto" Target="../media/hdphoto1.wdp"/><Relationship Id="rId9" Type="http://schemas.openxmlformats.org/officeDocument/2006/relationships/image" Target="../media/image136.png"/><Relationship Id="rId14" Type="http://schemas.openxmlformats.org/officeDocument/2006/relationships/image" Target="../media/image141.jpeg"/></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hyperlink" Target="http://acd.od.nih.gov/Biomedical_research_wgreport.pdf" TargetMode="External"/><Relationship Id="rId2" Type="http://schemas.openxmlformats.org/officeDocument/2006/relationships/hyperlink" Target="http://acd.od.nih.gov/bmw_report.pdf" TargetMode="External"/><Relationship Id="rId1" Type="http://schemas.openxmlformats.org/officeDocument/2006/relationships/slideLayout" Target="../slideLayouts/slideLayout48.xml"/><Relationship Id="rId5" Type="http://schemas.openxmlformats.org/officeDocument/2006/relationships/hyperlink" Target="http://acd.od.nih.gov/index.htm" TargetMode="External"/><Relationship Id="rId4" Type="http://schemas.openxmlformats.org/officeDocument/2006/relationships/hyperlink" Target="http://report.nih.gov/investigators_and_trainees/ACD_BW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3.xm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111.xml"/><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17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emf"/></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wmf"/></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04ED16-9E76-4563-A433-22D5497A16AE}" type="slidenum">
              <a:rPr lang="en-US" smtClean="0">
                <a:solidFill>
                  <a:srgbClr val="FFFFFF"/>
                </a:solidFill>
              </a:rPr>
              <a:pPr eaLnBrk="1" hangingPunct="1"/>
              <a:t>1</a:t>
            </a:fld>
            <a:endParaRPr lang="en-US" dirty="0" smtClean="0">
              <a:solidFill>
                <a:srgbClr val="FFFFFF"/>
              </a:solidFill>
            </a:endParaRPr>
          </a:p>
        </p:txBody>
      </p:sp>
      <p:sp>
        <p:nvSpPr>
          <p:cNvPr id="2" name="Title 1"/>
          <p:cNvSpPr>
            <a:spLocks noGrp="1"/>
          </p:cNvSpPr>
          <p:nvPr>
            <p:ph type="title" idx="4294967295"/>
          </p:nvPr>
        </p:nvSpPr>
        <p:spPr>
          <a:xfrm>
            <a:off x="0" y="2362200"/>
            <a:ext cx="9144000" cy="1295400"/>
          </a:xfrm>
          <a:solidFill>
            <a:schemeClr val="accent3">
              <a:lumMod val="25000"/>
            </a:schemeClr>
          </a:solidFill>
          <a:ln>
            <a:miter lim="800000"/>
            <a:headEnd/>
            <a:tailEnd/>
          </a:ln>
          <a:extLst/>
        </p:spPr>
        <p:txBody>
          <a:bodyPr/>
          <a:lstStyle/>
          <a:p>
            <a:pPr algn="ctr" eaLnBrk="1" hangingPunct="1">
              <a:defRPr/>
            </a:pPr>
            <a:r>
              <a:rPr lang="en-US" sz="4000" dirty="0" smtClean="0">
                <a:solidFill>
                  <a:srgbClr val="FFFF00"/>
                </a:solidFill>
                <a:effectLst/>
              </a:rPr>
              <a:t>NIH: The View from 10,000 Feet </a:t>
            </a:r>
            <a:endParaRPr lang="en-US" sz="4000" dirty="0">
              <a:solidFill>
                <a:schemeClr val="bg1"/>
              </a:solidFill>
              <a:effectLst/>
              <a:latin typeface="Arial" pitchFamily="34" charset="0"/>
              <a:cs typeface="Arial" pitchFamily="34" charset="0"/>
            </a:endParaRPr>
          </a:p>
        </p:txBody>
      </p:sp>
      <p:sp>
        <p:nvSpPr>
          <p:cNvPr id="13316" name="TextBox 8" descr="Sally J. Rockey, PhD&#10;Deputy Director for Extramural Research&#10;National Institutes of Health&#10;"/>
          <p:cNvSpPr txBox="1">
            <a:spLocks noChangeArrowheads="1"/>
          </p:cNvSpPr>
          <p:nvPr/>
        </p:nvSpPr>
        <p:spPr bwMode="auto">
          <a:xfrm>
            <a:off x="76200" y="5791200"/>
            <a:ext cx="541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rgbClr val="00359E"/>
                </a:solidFill>
              </a:rPr>
              <a:t>Sally J. Rockey, PhD</a:t>
            </a:r>
          </a:p>
          <a:p>
            <a:pPr eaLnBrk="1" hangingPunct="1"/>
            <a:r>
              <a:rPr lang="en-US" sz="2000" dirty="0">
                <a:solidFill>
                  <a:srgbClr val="00359E"/>
                </a:solidFill>
              </a:rPr>
              <a:t>Deputy Director for Extramural Research</a:t>
            </a:r>
          </a:p>
          <a:p>
            <a:pPr eaLnBrk="1" hangingPunct="1"/>
            <a:r>
              <a:rPr lang="en-US" sz="2000" dirty="0">
                <a:solidFill>
                  <a:srgbClr val="00359E"/>
                </a:solidFill>
              </a:rPr>
              <a:t>National Institutes of Health</a:t>
            </a:r>
          </a:p>
        </p:txBody>
      </p:sp>
      <p:pic>
        <p:nvPicPr>
          <p:cNvPr id="12" name="Picture 11" descr="Scientist in a Lab, rows or"/>
          <p:cNvPicPr>
            <a:picLocks noChangeAspect="1"/>
          </p:cNvPicPr>
          <p:nvPr/>
        </p:nvPicPr>
        <p:blipFill>
          <a:blip r:embed="rId3" cstate="print"/>
          <a:srcRect l="13597" t="-10794" r="4568"/>
          <a:stretch>
            <a:fillRect/>
          </a:stretch>
        </p:blipFill>
        <p:spPr>
          <a:xfrm>
            <a:off x="0" y="-152400"/>
            <a:ext cx="2209800" cy="2590800"/>
          </a:xfrm>
          <a:prstGeom prst="rect">
            <a:avLst/>
          </a:prstGeom>
          <a:effectLst>
            <a:softEdge rad="127000"/>
          </a:effectLst>
        </p:spPr>
      </p:pic>
      <p:sp>
        <p:nvSpPr>
          <p:cNvPr id="13318" name="TextBox 13" descr="NIH Regional Seminar&#10;June 2014&#10;"/>
          <p:cNvSpPr txBox="1">
            <a:spLocks noChangeArrowheads="1"/>
          </p:cNvSpPr>
          <p:nvPr/>
        </p:nvSpPr>
        <p:spPr bwMode="auto">
          <a:xfrm>
            <a:off x="533400" y="3733800"/>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auto">
              <a:spcBef>
                <a:spcPts val="0"/>
              </a:spcBef>
              <a:spcAft>
                <a:spcPts val="0"/>
              </a:spcAft>
            </a:pPr>
            <a:r>
              <a:rPr lang="en-US" sz="2800" dirty="0" smtClean="0">
                <a:solidFill>
                  <a:srgbClr val="008000"/>
                </a:solidFill>
              </a:rPr>
              <a:t>NIH Regional Seminar</a:t>
            </a:r>
            <a:endParaRPr lang="en-US" sz="2800" dirty="0">
              <a:solidFill>
                <a:srgbClr val="008000"/>
              </a:solidFill>
            </a:endParaRPr>
          </a:p>
          <a:p>
            <a:pPr algn="ctr" fontAlgn="auto">
              <a:spcBef>
                <a:spcPts val="0"/>
              </a:spcBef>
              <a:spcAft>
                <a:spcPts val="0"/>
              </a:spcAft>
            </a:pPr>
            <a:r>
              <a:rPr lang="en-US" sz="2800" dirty="0">
                <a:solidFill>
                  <a:srgbClr val="008000"/>
                </a:solidFill>
              </a:rPr>
              <a:t>June 2014</a:t>
            </a:r>
          </a:p>
        </p:txBody>
      </p:sp>
      <p:pic>
        <p:nvPicPr>
          <p:cNvPr id="20" name="Picture 19" descr="Scientist in a Lab, rows or"/>
          <p:cNvPicPr>
            <a:picLocks noChangeAspect="1"/>
          </p:cNvPicPr>
          <p:nvPr/>
        </p:nvPicPr>
        <p:blipFill>
          <a:blip r:embed="rId4" cstate="print"/>
          <a:stretch>
            <a:fillRect/>
          </a:stretch>
        </p:blipFill>
        <p:spPr>
          <a:xfrm>
            <a:off x="4419600" y="60960"/>
            <a:ext cx="3550913" cy="2377440"/>
          </a:xfrm>
          <a:prstGeom prst="rect">
            <a:avLst/>
          </a:prstGeom>
          <a:effectLst>
            <a:softEdge rad="127000"/>
          </a:effectLst>
        </p:spPr>
      </p:pic>
      <p:pic>
        <p:nvPicPr>
          <p:cNvPr id="21" name="Picture 20" descr="Scientist in a Lab, rows or"/>
          <p:cNvPicPr>
            <a:picLocks noChangeAspect="1"/>
          </p:cNvPicPr>
          <p:nvPr/>
        </p:nvPicPr>
        <p:blipFill>
          <a:blip r:embed="rId5" cstate="print"/>
          <a:srcRect l="16509" r="944" b="-9669"/>
          <a:stretch>
            <a:fillRect/>
          </a:stretch>
        </p:blipFill>
        <p:spPr>
          <a:xfrm>
            <a:off x="1981199" y="45720"/>
            <a:ext cx="2787446" cy="2621280"/>
          </a:xfrm>
          <a:prstGeom prst="rect">
            <a:avLst/>
          </a:prstGeom>
          <a:effectLst>
            <a:softEdge rad="127000"/>
          </a:effectLst>
        </p:spPr>
      </p:pic>
      <p:pic>
        <p:nvPicPr>
          <p:cNvPr id="6" name="Picture 5" descr="Scientist in a Lab, rows or"/>
          <p:cNvPicPr>
            <a:picLocks noChangeAspect="1"/>
          </p:cNvPicPr>
          <p:nvPr/>
        </p:nvPicPr>
        <p:blipFill>
          <a:blip r:embed="rId6" cstate="print"/>
          <a:srcRect b="6250"/>
          <a:stretch>
            <a:fillRect/>
          </a:stretch>
        </p:blipFill>
        <p:spPr>
          <a:xfrm>
            <a:off x="7065438" y="152400"/>
            <a:ext cx="2078562" cy="2286000"/>
          </a:xfrm>
          <a:prstGeom prst="rect">
            <a:avLst/>
          </a:prstGeom>
          <a:ln w="88900" cap="sq" cmpd="thickThin">
            <a:solidFill>
              <a:srgbClr val="000000"/>
            </a:solidFill>
            <a:prstDash val="solid"/>
            <a:miter lim="800000"/>
          </a:ln>
          <a:effectLst>
            <a:innerShdw blurRad="76200">
              <a:srgbClr val="000000"/>
            </a:innerShdw>
            <a:softEdge rad="127000"/>
          </a:effectLst>
        </p:spPr>
      </p:pic>
    </p:spTree>
    <p:extLst>
      <p:ext uri="{BB962C8B-B14F-4D97-AF65-F5344CB8AC3E}">
        <p14:creationId xmlns:p14="http://schemas.microsoft.com/office/powerpoint/2010/main" val="516420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txBox="1">
            <a:spLocks noGrp="1"/>
          </p:cNvSpPr>
          <p:nvPr/>
        </p:nvSpPr>
        <p:spPr bwMode="auto">
          <a:xfrm>
            <a:off x="6553200" y="597217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34A4661B-D6F2-4EDE-97B3-E7D0330F1C84}" type="slidenum">
              <a:rPr lang="en-US" sz="1400">
                <a:solidFill>
                  <a:prstClr val="black"/>
                </a:solidFill>
                <a:latin typeface="Calibri" pitchFamily="34" charset="0"/>
              </a:rPr>
              <a:pPr algn="r" eaLnBrk="1" hangingPunct="1"/>
              <a:t>10</a:t>
            </a:fld>
            <a:endParaRPr lang="en-US" sz="1400" dirty="0">
              <a:solidFill>
                <a:prstClr val="black"/>
              </a:solidFill>
              <a:latin typeface="Calibri" pitchFamily="34" charset="0"/>
            </a:endParaRPr>
          </a:p>
        </p:txBody>
      </p:sp>
      <p:sp>
        <p:nvSpPr>
          <p:cNvPr id="16387" name="Rectangle 117"/>
          <p:cNvSpPr>
            <a:spLocks noChangeArrowheads="1"/>
          </p:cNvSpPr>
          <p:nvPr/>
        </p:nvSpPr>
        <p:spPr bwMode="auto">
          <a:xfrm>
            <a:off x="328613" y="5670550"/>
            <a:ext cx="1500187"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latin typeface="Calibri" pitchFamily="34" charset="0"/>
            </a:endParaRPr>
          </a:p>
        </p:txBody>
      </p:sp>
      <p:sp>
        <p:nvSpPr>
          <p:cNvPr id="16389" name="Rectangle 5" descr="A chart of the OER office and Directors" title="OER Organizational Structure"/>
          <p:cNvSpPr>
            <a:spLocks noChangeArrowheads="1"/>
          </p:cNvSpPr>
          <p:nvPr/>
        </p:nvSpPr>
        <p:spPr bwMode="auto">
          <a:xfrm>
            <a:off x="868363" y="641350"/>
            <a:ext cx="3200400" cy="990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latin typeface="Calibri" pitchFamily="34" charset="0"/>
            </a:endParaRPr>
          </a:p>
        </p:txBody>
      </p:sp>
      <p:sp>
        <p:nvSpPr>
          <p:cNvPr id="16390" name="Text Box 6"/>
          <p:cNvSpPr txBox="1">
            <a:spLocks noChangeArrowheads="1"/>
          </p:cNvSpPr>
          <p:nvPr/>
        </p:nvSpPr>
        <p:spPr bwMode="auto">
          <a:xfrm>
            <a:off x="1154113" y="750888"/>
            <a:ext cx="2065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b="1" dirty="0">
                <a:solidFill>
                  <a:prstClr val="white"/>
                </a:solidFill>
                <a:latin typeface="Calibri" pitchFamily="34" charset="0"/>
              </a:rPr>
              <a:t>Office of the Director</a:t>
            </a:r>
          </a:p>
        </p:txBody>
      </p:sp>
      <p:sp>
        <p:nvSpPr>
          <p:cNvPr id="16391" name="Rectangle 7" descr="A chart of the OER office and Directors" title="OER Organizational Structure"/>
          <p:cNvSpPr>
            <a:spLocks noChangeArrowheads="1"/>
          </p:cNvSpPr>
          <p:nvPr/>
        </p:nvSpPr>
        <p:spPr bwMode="auto">
          <a:xfrm>
            <a:off x="457200" y="1860550"/>
            <a:ext cx="1371600" cy="19050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latin typeface="Calibri" pitchFamily="34" charset="0"/>
            </a:endParaRPr>
          </a:p>
        </p:txBody>
      </p:sp>
      <p:sp>
        <p:nvSpPr>
          <p:cNvPr id="16392" name="Rectangle 9" descr="A chart of the OER office and Directors" title="OER Organizational Structure"/>
          <p:cNvSpPr>
            <a:spLocks noChangeArrowheads="1"/>
          </p:cNvSpPr>
          <p:nvPr/>
        </p:nvSpPr>
        <p:spPr bwMode="auto">
          <a:xfrm>
            <a:off x="4038600" y="1860550"/>
            <a:ext cx="1447800" cy="1905000"/>
          </a:xfrm>
          <a:prstGeom prst="rect">
            <a:avLst/>
          </a:prstGeom>
          <a:solidFill>
            <a:srgbClr val="339933"/>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p>
            <a:pPr algn="ctr"/>
            <a:endParaRPr lang="en-US" dirty="0">
              <a:solidFill>
                <a:prstClr val="white"/>
              </a:solidFill>
              <a:latin typeface="Calibri" pitchFamily="34" charset="0"/>
            </a:endParaRPr>
          </a:p>
        </p:txBody>
      </p:sp>
      <p:sp>
        <p:nvSpPr>
          <p:cNvPr id="16393" name="Rectangle 10" descr="A chart of the OER office and Directors" title="OER Organizational Structure"/>
          <p:cNvSpPr>
            <a:spLocks noChangeArrowheads="1"/>
          </p:cNvSpPr>
          <p:nvPr/>
        </p:nvSpPr>
        <p:spPr bwMode="auto">
          <a:xfrm>
            <a:off x="5791200" y="1860550"/>
            <a:ext cx="1371600" cy="19050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1" dirty="0">
              <a:solidFill>
                <a:prstClr val="white"/>
              </a:solidFill>
              <a:latin typeface="Calibri" pitchFamily="34" charset="0"/>
            </a:endParaRPr>
          </a:p>
        </p:txBody>
      </p:sp>
      <p:sp>
        <p:nvSpPr>
          <p:cNvPr id="16394" name="Rectangle 11" descr="A chart of the OER office and Directors" title="OER Organizational Structure"/>
          <p:cNvSpPr>
            <a:spLocks noChangeArrowheads="1"/>
          </p:cNvSpPr>
          <p:nvPr/>
        </p:nvSpPr>
        <p:spPr bwMode="auto">
          <a:xfrm>
            <a:off x="7467600" y="1860550"/>
            <a:ext cx="1371600" cy="19050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1" dirty="0">
              <a:solidFill>
                <a:prstClr val="white"/>
              </a:solidFill>
              <a:latin typeface="Calibri" pitchFamily="34" charset="0"/>
            </a:endParaRPr>
          </a:p>
        </p:txBody>
      </p:sp>
      <p:sp>
        <p:nvSpPr>
          <p:cNvPr id="16395" name="Text Box 12"/>
          <p:cNvSpPr txBox="1">
            <a:spLocks noChangeArrowheads="1"/>
          </p:cNvSpPr>
          <p:nvPr/>
        </p:nvSpPr>
        <p:spPr bwMode="auto">
          <a:xfrm>
            <a:off x="381000" y="1860550"/>
            <a:ext cx="15240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100" b="1" dirty="0">
                <a:solidFill>
                  <a:prstClr val="white"/>
                </a:solidFill>
                <a:latin typeface="Calibri" pitchFamily="34" charset="0"/>
              </a:rPr>
              <a:t>Office of Extramural Programs</a:t>
            </a:r>
          </a:p>
          <a:p>
            <a:pPr algn="ctr" eaLnBrk="1" hangingPunct="1">
              <a:spcBef>
                <a:spcPct val="50000"/>
              </a:spcBef>
            </a:pPr>
            <a:r>
              <a:rPr lang="en-US" sz="1100" b="1" dirty="0">
                <a:solidFill>
                  <a:prstClr val="white"/>
                </a:solidFill>
                <a:latin typeface="Calibri" pitchFamily="34" charset="0"/>
              </a:rPr>
              <a:t>      (OEP)</a:t>
            </a:r>
          </a:p>
        </p:txBody>
      </p:sp>
      <p:sp>
        <p:nvSpPr>
          <p:cNvPr id="16396" name="Rectangle 13" descr="A chart of the OER office and Directors" title="OER Organizational Structure"/>
          <p:cNvSpPr>
            <a:spLocks noChangeArrowheads="1"/>
          </p:cNvSpPr>
          <p:nvPr/>
        </p:nvSpPr>
        <p:spPr bwMode="auto">
          <a:xfrm>
            <a:off x="2209800" y="1876425"/>
            <a:ext cx="1524000" cy="1874838"/>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latin typeface="Calibri" pitchFamily="34" charset="0"/>
            </a:endParaRPr>
          </a:p>
        </p:txBody>
      </p:sp>
      <p:sp>
        <p:nvSpPr>
          <p:cNvPr id="8205" name="Text Box 14"/>
          <p:cNvSpPr txBox="1">
            <a:spLocks noChangeArrowheads="1"/>
          </p:cNvSpPr>
          <p:nvPr/>
        </p:nvSpPr>
        <p:spPr bwMode="auto">
          <a:xfrm>
            <a:off x="2209800" y="1865313"/>
            <a:ext cx="1524000" cy="1000125"/>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050" b="1" dirty="0">
                <a:solidFill>
                  <a:prstClr val="white"/>
                </a:solidFill>
                <a:latin typeface="Arial"/>
              </a:rPr>
              <a:t>Office of Policy for Extramural Research Administration </a:t>
            </a:r>
            <a:r>
              <a:rPr lang="en-US" sz="1100" b="1" dirty="0">
                <a:solidFill>
                  <a:prstClr val="white"/>
                </a:solidFill>
                <a:latin typeface="Arial"/>
              </a:rPr>
              <a:t>(OPERA)</a:t>
            </a:r>
          </a:p>
          <a:p>
            <a:pPr algn="ctr" fontAlgn="auto">
              <a:spcBef>
                <a:spcPct val="50000"/>
              </a:spcBef>
              <a:spcAft>
                <a:spcPts val="0"/>
              </a:spcAft>
              <a:defRPr/>
            </a:pPr>
            <a:endParaRPr lang="en-US" sz="1100" b="1" dirty="0">
              <a:solidFill>
                <a:prstClr val="white"/>
              </a:solidFill>
              <a:latin typeface="Arial"/>
            </a:endParaRPr>
          </a:p>
        </p:txBody>
      </p:sp>
      <p:sp>
        <p:nvSpPr>
          <p:cNvPr id="16398" name="Text Box 15"/>
          <p:cNvSpPr txBox="1">
            <a:spLocks noChangeArrowheads="1"/>
          </p:cNvSpPr>
          <p:nvPr/>
        </p:nvSpPr>
        <p:spPr bwMode="auto">
          <a:xfrm>
            <a:off x="3962400" y="1860550"/>
            <a:ext cx="1676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100" b="1" dirty="0">
                <a:solidFill>
                  <a:prstClr val="white"/>
                </a:solidFill>
                <a:latin typeface="Calibri" pitchFamily="34" charset="0"/>
              </a:rPr>
              <a:t>Office of Research Information Systems                (ORIS)</a:t>
            </a:r>
          </a:p>
        </p:txBody>
      </p:sp>
      <p:sp>
        <p:nvSpPr>
          <p:cNvPr id="16399" name="Text Box 16"/>
          <p:cNvSpPr txBox="1">
            <a:spLocks noChangeArrowheads="1"/>
          </p:cNvSpPr>
          <p:nvPr/>
        </p:nvSpPr>
        <p:spPr bwMode="auto">
          <a:xfrm>
            <a:off x="5791200" y="186055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100" b="1" dirty="0">
                <a:solidFill>
                  <a:prstClr val="white"/>
                </a:solidFill>
                <a:latin typeface="Calibri" pitchFamily="34" charset="0"/>
              </a:rPr>
              <a:t>Office of Laboratory Animal Welfare (OLAW)</a:t>
            </a:r>
          </a:p>
        </p:txBody>
      </p:sp>
      <p:sp>
        <p:nvSpPr>
          <p:cNvPr id="16400" name="Text Box 17"/>
          <p:cNvSpPr txBox="1">
            <a:spLocks noChangeArrowheads="1"/>
          </p:cNvSpPr>
          <p:nvPr/>
        </p:nvSpPr>
        <p:spPr bwMode="auto">
          <a:xfrm>
            <a:off x="7391400" y="186055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100" b="1" dirty="0">
                <a:solidFill>
                  <a:prstClr val="white"/>
                </a:solidFill>
                <a:latin typeface="Calibri" pitchFamily="34" charset="0"/>
              </a:rPr>
              <a:t>Office of Administrative Operations (OAO)</a:t>
            </a:r>
          </a:p>
        </p:txBody>
      </p:sp>
      <p:sp>
        <p:nvSpPr>
          <p:cNvPr id="16401" name="Rectangle 48"/>
          <p:cNvSpPr>
            <a:spLocks noChangeArrowheads="1"/>
          </p:cNvSpPr>
          <p:nvPr/>
        </p:nvSpPr>
        <p:spPr bwMode="auto">
          <a:xfrm>
            <a:off x="7239000" y="889000"/>
            <a:ext cx="1600200" cy="666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prstClr val="black"/>
              </a:solidFill>
              <a:latin typeface="Calibri" pitchFamily="34" charset="0"/>
            </a:endParaRPr>
          </a:p>
        </p:txBody>
      </p:sp>
      <p:sp>
        <p:nvSpPr>
          <p:cNvPr id="16402" name="Text Box 49"/>
          <p:cNvSpPr txBox="1">
            <a:spLocks noChangeArrowheads="1"/>
          </p:cNvSpPr>
          <p:nvPr/>
        </p:nvSpPr>
        <p:spPr bwMode="auto">
          <a:xfrm>
            <a:off x="7086600" y="793750"/>
            <a:ext cx="193357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en-US" sz="900" dirty="0">
              <a:solidFill>
                <a:prstClr val="black"/>
              </a:solidFill>
              <a:latin typeface="Calibri" pitchFamily="34" charset="0"/>
            </a:endParaRPr>
          </a:p>
          <a:p>
            <a:pPr algn="ctr" eaLnBrk="1" hangingPunct="1"/>
            <a:r>
              <a:rPr lang="en-US" sz="900" b="1" dirty="0">
                <a:solidFill>
                  <a:prstClr val="black"/>
                </a:solidFill>
                <a:latin typeface="Calibri" pitchFamily="34" charset="0"/>
              </a:rPr>
              <a:t>Divisions of                              Communications &amp; Outreach</a:t>
            </a:r>
          </a:p>
          <a:p>
            <a:pPr algn="ctr" eaLnBrk="1" hangingPunct="1"/>
            <a:r>
              <a:rPr lang="en-US" sz="900" b="1" dirty="0">
                <a:solidFill>
                  <a:prstClr val="black"/>
                </a:solidFill>
                <a:latin typeface="Calibri" pitchFamily="34" charset="0"/>
              </a:rPr>
              <a:t>AND</a:t>
            </a:r>
          </a:p>
          <a:p>
            <a:pPr algn="ctr" eaLnBrk="1" hangingPunct="1"/>
            <a:r>
              <a:rPr lang="en-US" sz="900" b="1" dirty="0">
                <a:solidFill>
                  <a:prstClr val="black"/>
                </a:solidFill>
                <a:latin typeface="Calibri" pitchFamily="34" charset="0"/>
              </a:rPr>
              <a:t> Planning &amp; Evaluation</a:t>
            </a:r>
          </a:p>
          <a:p>
            <a:pPr algn="ctr" eaLnBrk="1" hangingPunct="1">
              <a:spcBef>
                <a:spcPct val="50000"/>
              </a:spcBef>
            </a:pPr>
            <a:endParaRPr lang="en-US" sz="900" dirty="0">
              <a:solidFill>
                <a:prstClr val="black"/>
              </a:solidFill>
              <a:latin typeface="Calibri" pitchFamily="34" charset="0"/>
            </a:endParaRPr>
          </a:p>
        </p:txBody>
      </p:sp>
      <p:sp>
        <p:nvSpPr>
          <p:cNvPr id="16403" name="Line 51"/>
          <p:cNvSpPr>
            <a:spLocks noChangeShapeType="1"/>
          </p:cNvSpPr>
          <p:nvPr/>
        </p:nvSpPr>
        <p:spPr bwMode="auto">
          <a:xfrm flipH="1" flipV="1">
            <a:off x="2030413" y="3810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04" name="Line 52"/>
          <p:cNvSpPr>
            <a:spLocks noChangeShapeType="1"/>
          </p:cNvSpPr>
          <p:nvPr/>
        </p:nvSpPr>
        <p:spPr bwMode="auto">
          <a:xfrm>
            <a:off x="3581400" y="1098550"/>
            <a:ext cx="15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05" name="Line 53"/>
          <p:cNvSpPr>
            <a:spLocks noChangeShapeType="1"/>
          </p:cNvSpPr>
          <p:nvPr/>
        </p:nvSpPr>
        <p:spPr bwMode="auto">
          <a:xfrm>
            <a:off x="3581400" y="1098550"/>
            <a:ext cx="15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06" name="Line 54"/>
          <p:cNvSpPr>
            <a:spLocks noChangeShapeType="1"/>
          </p:cNvSpPr>
          <p:nvPr/>
        </p:nvSpPr>
        <p:spPr bwMode="auto">
          <a:xfrm>
            <a:off x="4687888" y="1765300"/>
            <a:ext cx="1587" cy="9525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07" name="Line 55"/>
          <p:cNvSpPr>
            <a:spLocks noChangeShapeType="1"/>
          </p:cNvSpPr>
          <p:nvPr/>
        </p:nvSpPr>
        <p:spPr bwMode="auto">
          <a:xfrm>
            <a:off x="4724400" y="376555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08" name="Rectangle 44"/>
          <p:cNvSpPr>
            <a:spLocks noChangeArrowheads="1"/>
          </p:cNvSpPr>
          <p:nvPr/>
        </p:nvSpPr>
        <p:spPr bwMode="auto">
          <a:xfrm>
            <a:off x="4038600" y="3841750"/>
            <a:ext cx="1447800" cy="6096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09" name="Rectangle 45"/>
          <p:cNvSpPr>
            <a:spLocks noChangeArrowheads="1"/>
          </p:cNvSpPr>
          <p:nvPr/>
        </p:nvSpPr>
        <p:spPr bwMode="auto">
          <a:xfrm>
            <a:off x="4038600" y="4527550"/>
            <a:ext cx="1447800" cy="6096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10" name="Text Box 46"/>
          <p:cNvSpPr txBox="1">
            <a:spLocks noChangeArrowheads="1"/>
          </p:cNvSpPr>
          <p:nvPr/>
        </p:nvSpPr>
        <p:spPr bwMode="auto">
          <a:xfrm>
            <a:off x="3962400" y="391795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Electronic Research Administration	</a:t>
            </a:r>
          </a:p>
        </p:txBody>
      </p:sp>
      <p:sp>
        <p:nvSpPr>
          <p:cNvPr id="16411" name="Text Box 47"/>
          <p:cNvSpPr txBox="1">
            <a:spLocks noChangeArrowheads="1"/>
          </p:cNvSpPr>
          <p:nvPr/>
        </p:nvSpPr>
        <p:spPr bwMode="auto">
          <a:xfrm>
            <a:off x="3962400" y="4643438"/>
            <a:ext cx="1600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Information Services   </a:t>
            </a:r>
          </a:p>
          <a:p>
            <a:pPr algn="ctr" eaLnBrk="1" hangingPunct="1">
              <a:spcBef>
                <a:spcPct val="50000"/>
              </a:spcBef>
            </a:pPr>
            <a:r>
              <a:rPr lang="en-US" sz="900" b="1" dirty="0">
                <a:solidFill>
                  <a:prstClr val="black"/>
                </a:solidFill>
                <a:latin typeface="Calibri" pitchFamily="34" charset="0"/>
              </a:rPr>
              <a:t>                         </a:t>
            </a:r>
          </a:p>
        </p:txBody>
      </p:sp>
      <p:sp>
        <p:nvSpPr>
          <p:cNvPr id="16412" name="Line 56"/>
          <p:cNvSpPr>
            <a:spLocks noChangeShapeType="1"/>
          </p:cNvSpPr>
          <p:nvPr/>
        </p:nvSpPr>
        <p:spPr bwMode="auto">
          <a:xfrm>
            <a:off x="4724400" y="44513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3" name="Line 60"/>
          <p:cNvSpPr>
            <a:spLocks noChangeShapeType="1"/>
          </p:cNvSpPr>
          <p:nvPr/>
        </p:nvSpPr>
        <p:spPr bwMode="auto">
          <a:xfrm>
            <a:off x="1066800" y="1784350"/>
            <a:ext cx="7239000" cy="1588"/>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414" name="Line 61"/>
          <p:cNvSpPr>
            <a:spLocks noChangeShapeType="1"/>
          </p:cNvSpPr>
          <p:nvPr/>
        </p:nvSpPr>
        <p:spPr bwMode="auto">
          <a:xfrm>
            <a:off x="1066800" y="1784350"/>
            <a:ext cx="1588" cy="762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5" name="Line 62"/>
          <p:cNvSpPr>
            <a:spLocks noChangeShapeType="1"/>
          </p:cNvSpPr>
          <p:nvPr/>
        </p:nvSpPr>
        <p:spPr bwMode="auto">
          <a:xfrm>
            <a:off x="2971800" y="1784350"/>
            <a:ext cx="0" cy="762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6" name="Line 63"/>
          <p:cNvSpPr>
            <a:spLocks noChangeShapeType="1"/>
          </p:cNvSpPr>
          <p:nvPr/>
        </p:nvSpPr>
        <p:spPr bwMode="auto">
          <a:xfrm>
            <a:off x="4800600" y="1860550"/>
            <a:ext cx="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7" name="Line 64"/>
          <p:cNvSpPr>
            <a:spLocks noChangeShapeType="1"/>
          </p:cNvSpPr>
          <p:nvPr/>
        </p:nvSpPr>
        <p:spPr bwMode="auto">
          <a:xfrm flipH="1" flipV="1">
            <a:off x="6477000" y="1784350"/>
            <a:ext cx="0" cy="762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8" name="Line 65"/>
          <p:cNvSpPr>
            <a:spLocks noChangeShapeType="1"/>
          </p:cNvSpPr>
          <p:nvPr/>
        </p:nvSpPr>
        <p:spPr bwMode="auto">
          <a:xfrm>
            <a:off x="8305800" y="1784350"/>
            <a:ext cx="1588" cy="762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19" name="Text Box 4"/>
          <p:cNvSpPr txBox="1">
            <a:spLocks noChangeArrowheads="1"/>
          </p:cNvSpPr>
          <p:nvPr/>
        </p:nvSpPr>
        <p:spPr bwMode="auto">
          <a:xfrm>
            <a:off x="5791200" y="5329238"/>
            <a:ext cx="15160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Policy and Education   </a:t>
            </a:r>
          </a:p>
          <a:p>
            <a:pPr algn="ctr" eaLnBrk="1" hangingPunct="1">
              <a:spcBef>
                <a:spcPct val="50000"/>
              </a:spcBef>
            </a:pPr>
            <a:r>
              <a:rPr lang="en-US" sz="900" b="1" dirty="0">
                <a:solidFill>
                  <a:prstClr val="black"/>
                </a:solidFill>
                <a:latin typeface="Calibri" pitchFamily="34" charset="0"/>
              </a:rPr>
              <a:t>	</a:t>
            </a:r>
          </a:p>
        </p:txBody>
      </p:sp>
      <p:sp>
        <p:nvSpPr>
          <p:cNvPr id="16420" name="Text Box 32"/>
          <p:cNvSpPr txBox="1">
            <a:spLocks noChangeArrowheads="1"/>
          </p:cNvSpPr>
          <p:nvPr/>
        </p:nvSpPr>
        <p:spPr bwMode="auto">
          <a:xfrm>
            <a:off x="5638800" y="4017963"/>
            <a:ext cx="15160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    Division of Assurance   </a:t>
            </a:r>
          </a:p>
          <a:p>
            <a:pPr algn="ctr" eaLnBrk="1" hangingPunct="1">
              <a:spcBef>
                <a:spcPct val="50000"/>
              </a:spcBef>
            </a:pPr>
            <a:r>
              <a:rPr lang="en-US" sz="900" b="1" dirty="0">
                <a:solidFill>
                  <a:prstClr val="black"/>
                </a:solidFill>
                <a:latin typeface="Calibri" pitchFamily="34" charset="0"/>
              </a:rPr>
              <a:t>	</a:t>
            </a:r>
          </a:p>
        </p:txBody>
      </p:sp>
      <p:sp>
        <p:nvSpPr>
          <p:cNvPr id="16421" name="Rectangle 33"/>
          <p:cNvSpPr>
            <a:spLocks noChangeArrowheads="1"/>
          </p:cNvSpPr>
          <p:nvPr/>
        </p:nvSpPr>
        <p:spPr bwMode="auto">
          <a:xfrm>
            <a:off x="5791200" y="3841750"/>
            <a:ext cx="13716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22" name="Text Box 34"/>
          <p:cNvSpPr txBox="1">
            <a:spLocks noChangeArrowheads="1"/>
          </p:cNvSpPr>
          <p:nvPr/>
        </p:nvSpPr>
        <p:spPr bwMode="auto">
          <a:xfrm>
            <a:off x="5722938" y="4643438"/>
            <a:ext cx="151606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     Division of Compliance Oversight   </a:t>
            </a:r>
          </a:p>
          <a:p>
            <a:pPr algn="ctr" eaLnBrk="1" hangingPunct="1">
              <a:spcBef>
                <a:spcPct val="50000"/>
              </a:spcBef>
            </a:pPr>
            <a:r>
              <a:rPr lang="en-US" sz="900" b="1" dirty="0">
                <a:solidFill>
                  <a:prstClr val="black"/>
                </a:solidFill>
                <a:latin typeface="Calibri" pitchFamily="34" charset="0"/>
              </a:rPr>
              <a:t>	</a:t>
            </a:r>
          </a:p>
        </p:txBody>
      </p:sp>
      <p:sp>
        <p:nvSpPr>
          <p:cNvPr id="16423" name="Rectangle 35"/>
          <p:cNvSpPr>
            <a:spLocks noChangeArrowheads="1"/>
          </p:cNvSpPr>
          <p:nvPr/>
        </p:nvSpPr>
        <p:spPr bwMode="auto">
          <a:xfrm>
            <a:off x="5791200" y="4527550"/>
            <a:ext cx="13716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24" name="Rectangle 50"/>
          <p:cNvSpPr>
            <a:spLocks noChangeArrowheads="1"/>
          </p:cNvSpPr>
          <p:nvPr/>
        </p:nvSpPr>
        <p:spPr bwMode="auto">
          <a:xfrm>
            <a:off x="5791200" y="5213350"/>
            <a:ext cx="1371600" cy="609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solidFill>
                <a:prstClr val="black"/>
              </a:solidFill>
              <a:latin typeface="Calibri" pitchFamily="34" charset="0"/>
            </a:endParaRPr>
          </a:p>
        </p:txBody>
      </p:sp>
      <p:sp>
        <p:nvSpPr>
          <p:cNvPr id="16425" name="Line 66"/>
          <p:cNvSpPr>
            <a:spLocks noChangeShapeType="1"/>
          </p:cNvSpPr>
          <p:nvPr/>
        </p:nvSpPr>
        <p:spPr bwMode="auto">
          <a:xfrm>
            <a:off x="6477000" y="37655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26" name="Line 67"/>
          <p:cNvSpPr>
            <a:spLocks noChangeShapeType="1"/>
          </p:cNvSpPr>
          <p:nvPr/>
        </p:nvSpPr>
        <p:spPr bwMode="auto">
          <a:xfrm>
            <a:off x="6477000" y="44513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27" name="Line 68"/>
          <p:cNvSpPr>
            <a:spLocks noChangeShapeType="1"/>
          </p:cNvSpPr>
          <p:nvPr/>
        </p:nvSpPr>
        <p:spPr bwMode="auto">
          <a:xfrm>
            <a:off x="6477000" y="51371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28" name="Line 69"/>
          <p:cNvSpPr>
            <a:spLocks noChangeShapeType="1"/>
          </p:cNvSpPr>
          <p:nvPr/>
        </p:nvSpPr>
        <p:spPr bwMode="auto">
          <a:xfrm flipV="1">
            <a:off x="8305800" y="37655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29" name="Text Box 36"/>
          <p:cNvSpPr txBox="1">
            <a:spLocks noChangeArrowheads="1"/>
          </p:cNvSpPr>
          <p:nvPr/>
        </p:nvSpPr>
        <p:spPr bwMode="auto">
          <a:xfrm>
            <a:off x="7424738" y="3960813"/>
            <a:ext cx="151606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Administrative Services   </a:t>
            </a:r>
          </a:p>
          <a:p>
            <a:pPr algn="ctr" eaLnBrk="1" hangingPunct="1">
              <a:spcBef>
                <a:spcPct val="50000"/>
              </a:spcBef>
            </a:pPr>
            <a:r>
              <a:rPr lang="en-US" sz="900" b="1" dirty="0">
                <a:solidFill>
                  <a:prstClr val="black"/>
                </a:solidFill>
                <a:latin typeface="Calibri" pitchFamily="34" charset="0"/>
              </a:rPr>
              <a:t>	</a:t>
            </a:r>
          </a:p>
        </p:txBody>
      </p:sp>
      <p:sp>
        <p:nvSpPr>
          <p:cNvPr id="16430" name="Rectangle 37"/>
          <p:cNvSpPr>
            <a:spLocks noChangeArrowheads="1"/>
          </p:cNvSpPr>
          <p:nvPr/>
        </p:nvSpPr>
        <p:spPr bwMode="auto">
          <a:xfrm>
            <a:off x="7507288" y="3841750"/>
            <a:ext cx="13716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31" name="Rectangle 38"/>
          <p:cNvSpPr>
            <a:spLocks noChangeArrowheads="1"/>
          </p:cNvSpPr>
          <p:nvPr/>
        </p:nvSpPr>
        <p:spPr bwMode="auto">
          <a:xfrm>
            <a:off x="7507288" y="4527550"/>
            <a:ext cx="13716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32" name="Text Box 39"/>
          <p:cNvSpPr txBox="1">
            <a:spLocks noChangeArrowheads="1"/>
          </p:cNvSpPr>
          <p:nvPr/>
        </p:nvSpPr>
        <p:spPr bwMode="auto">
          <a:xfrm>
            <a:off x="7459663" y="4643438"/>
            <a:ext cx="151606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Quality Assurance   </a:t>
            </a:r>
          </a:p>
          <a:p>
            <a:pPr algn="ctr" eaLnBrk="1" hangingPunct="1">
              <a:spcBef>
                <a:spcPct val="50000"/>
              </a:spcBef>
            </a:pPr>
            <a:r>
              <a:rPr lang="en-US" sz="900" b="1" dirty="0">
                <a:solidFill>
                  <a:prstClr val="black"/>
                </a:solidFill>
                <a:latin typeface="Calibri" pitchFamily="34" charset="0"/>
              </a:rPr>
              <a:t>	</a:t>
            </a:r>
          </a:p>
        </p:txBody>
      </p:sp>
      <p:sp>
        <p:nvSpPr>
          <p:cNvPr id="16433" name="Rectangle 40"/>
          <p:cNvSpPr>
            <a:spLocks noChangeArrowheads="1"/>
          </p:cNvSpPr>
          <p:nvPr/>
        </p:nvSpPr>
        <p:spPr bwMode="auto">
          <a:xfrm>
            <a:off x="7507288" y="5213350"/>
            <a:ext cx="13716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34" name="Text Box 41"/>
          <p:cNvSpPr txBox="1">
            <a:spLocks noChangeArrowheads="1"/>
          </p:cNvSpPr>
          <p:nvPr/>
        </p:nvSpPr>
        <p:spPr bwMode="auto">
          <a:xfrm>
            <a:off x="7448550" y="5289550"/>
            <a:ext cx="15160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Extramural Activities Support   </a:t>
            </a:r>
          </a:p>
          <a:p>
            <a:pPr algn="ctr" eaLnBrk="1" hangingPunct="1">
              <a:spcBef>
                <a:spcPct val="50000"/>
              </a:spcBef>
            </a:pPr>
            <a:r>
              <a:rPr lang="en-US" sz="900" b="1" dirty="0">
                <a:solidFill>
                  <a:prstClr val="black"/>
                </a:solidFill>
                <a:latin typeface="Calibri" pitchFamily="34" charset="0"/>
              </a:rPr>
              <a:t>(*MEO ends FY12)</a:t>
            </a:r>
          </a:p>
          <a:p>
            <a:pPr algn="ctr" eaLnBrk="1" hangingPunct="1">
              <a:spcBef>
                <a:spcPct val="50000"/>
              </a:spcBef>
            </a:pPr>
            <a:r>
              <a:rPr lang="en-US" sz="900" b="1" dirty="0">
                <a:solidFill>
                  <a:prstClr val="black"/>
                </a:solidFill>
                <a:latin typeface="Calibri" pitchFamily="34" charset="0"/>
              </a:rPr>
              <a:t>	</a:t>
            </a:r>
          </a:p>
        </p:txBody>
      </p:sp>
      <p:sp>
        <p:nvSpPr>
          <p:cNvPr id="16435" name="Rectangle 42"/>
          <p:cNvSpPr>
            <a:spLocks noChangeArrowheads="1"/>
          </p:cNvSpPr>
          <p:nvPr/>
        </p:nvSpPr>
        <p:spPr bwMode="auto">
          <a:xfrm>
            <a:off x="7507288" y="5899150"/>
            <a:ext cx="1371600" cy="457200"/>
          </a:xfrm>
          <a:prstGeom prst="rect">
            <a:avLst/>
          </a:prstGeom>
          <a:solidFill>
            <a:schemeClr val="bg1"/>
          </a:solidFill>
          <a:ln w="19050">
            <a:solidFill>
              <a:srgbClr val="000000"/>
            </a:solidFill>
            <a:miter lim="800000"/>
            <a:headEnd/>
            <a:tailEnd/>
          </a:ln>
        </p:spPr>
        <p:txBody>
          <a:bodyPr wrap="none" anchor="ctr"/>
          <a:lstStyle/>
          <a:p>
            <a:endParaRPr lang="en-US" dirty="0">
              <a:solidFill>
                <a:prstClr val="black"/>
              </a:solidFill>
              <a:latin typeface="Calibri" pitchFamily="34" charset="0"/>
            </a:endParaRPr>
          </a:p>
        </p:txBody>
      </p:sp>
      <p:sp>
        <p:nvSpPr>
          <p:cNvPr id="16436" name="Text Box 43"/>
          <p:cNvSpPr txBox="1">
            <a:spLocks noChangeArrowheads="1"/>
          </p:cNvSpPr>
          <p:nvPr/>
        </p:nvSpPr>
        <p:spPr bwMode="auto">
          <a:xfrm>
            <a:off x="7445375" y="6051550"/>
            <a:ext cx="15160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NRSA Payback Center   </a:t>
            </a:r>
          </a:p>
          <a:p>
            <a:pPr algn="ctr" eaLnBrk="1" hangingPunct="1">
              <a:spcBef>
                <a:spcPct val="50000"/>
              </a:spcBef>
            </a:pPr>
            <a:r>
              <a:rPr lang="en-US" sz="900" b="1" dirty="0">
                <a:solidFill>
                  <a:prstClr val="black"/>
                </a:solidFill>
                <a:latin typeface="Calibri" pitchFamily="34" charset="0"/>
              </a:rPr>
              <a:t>	</a:t>
            </a:r>
          </a:p>
        </p:txBody>
      </p:sp>
      <p:sp>
        <p:nvSpPr>
          <p:cNvPr id="16437" name="Line 70"/>
          <p:cNvSpPr>
            <a:spLocks noChangeShapeType="1"/>
          </p:cNvSpPr>
          <p:nvPr/>
        </p:nvSpPr>
        <p:spPr bwMode="auto">
          <a:xfrm>
            <a:off x="8297863" y="4451350"/>
            <a:ext cx="1587"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38" name="Line 71"/>
          <p:cNvSpPr>
            <a:spLocks noChangeShapeType="1"/>
          </p:cNvSpPr>
          <p:nvPr/>
        </p:nvSpPr>
        <p:spPr bwMode="auto">
          <a:xfrm>
            <a:off x="8297863" y="5137150"/>
            <a:ext cx="1587"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39" name="Line 72"/>
          <p:cNvSpPr>
            <a:spLocks noChangeShapeType="1"/>
          </p:cNvSpPr>
          <p:nvPr/>
        </p:nvSpPr>
        <p:spPr bwMode="auto">
          <a:xfrm>
            <a:off x="8297863" y="5822950"/>
            <a:ext cx="1587"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40" name="Rectangle 26"/>
          <p:cNvSpPr>
            <a:spLocks noChangeArrowheads="1"/>
          </p:cNvSpPr>
          <p:nvPr/>
        </p:nvSpPr>
        <p:spPr bwMode="auto">
          <a:xfrm>
            <a:off x="2209800" y="3841750"/>
            <a:ext cx="14478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41" name="Text Box 27"/>
          <p:cNvSpPr txBox="1">
            <a:spLocks noChangeArrowheads="1"/>
          </p:cNvSpPr>
          <p:nvPr/>
        </p:nvSpPr>
        <p:spPr bwMode="auto">
          <a:xfrm>
            <a:off x="2133600" y="3994150"/>
            <a:ext cx="1600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Grants                Policy  </a:t>
            </a:r>
          </a:p>
          <a:p>
            <a:pPr algn="ctr" eaLnBrk="1" hangingPunct="1">
              <a:spcBef>
                <a:spcPct val="50000"/>
              </a:spcBef>
            </a:pPr>
            <a:endParaRPr lang="en-US" sz="900" b="1" dirty="0">
              <a:solidFill>
                <a:prstClr val="black"/>
              </a:solidFill>
              <a:latin typeface="Calibri" pitchFamily="34" charset="0"/>
            </a:endParaRPr>
          </a:p>
        </p:txBody>
      </p:sp>
      <p:sp>
        <p:nvSpPr>
          <p:cNvPr id="16442" name="Rectangle 28"/>
          <p:cNvSpPr>
            <a:spLocks noChangeArrowheads="1"/>
          </p:cNvSpPr>
          <p:nvPr/>
        </p:nvSpPr>
        <p:spPr bwMode="auto">
          <a:xfrm>
            <a:off x="2209800" y="4575175"/>
            <a:ext cx="1447800" cy="7223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43" name="Text Box 29"/>
          <p:cNvSpPr txBox="1">
            <a:spLocks noChangeArrowheads="1"/>
          </p:cNvSpPr>
          <p:nvPr/>
        </p:nvSpPr>
        <p:spPr bwMode="auto">
          <a:xfrm>
            <a:off x="2133600" y="4679950"/>
            <a:ext cx="1600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Extramural Inventions and Technology Resources</a:t>
            </a:r>
          </a:p>
        </p:txBody>
      </p:sp>
      <p:sp>
        <p:nvSpPr>
          <p:cNvPr id="16444" name="Text Box 30"/>
          <p:cNvSpPr txBox="1">
            <a:spLocks noChangeArrowheads="1"/>
          </p:cNvSpPr>
          <p:nvPr/>
        </p:nvSpPr>
        <p:spPr bwMode="auto">
          <a:xfrm>
            <a:off x="2133600" y="5518150"/>
            <a:ext cx="1600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Grants Compliance Oversight   </a:t>
            </a:r>
          </a:p>
          <a:p>
            <a:pPr algn="ctr" eaLnBrk="1" hangingPunct="1">
              <a:spcBef>
                <a:spcPct val="50000"/>
              </a:spcBef>
            </a:pPr>
            <a:r>
              <a:rPr lang="en-US" sz="900" b="1" dirty="0">
                <a:solidFill>
                  <a:prstClr val="black"/>
                </a:solidFill>
                <a:latin typeface="Calibri" pitchFamily="34" charset="0"/>
              </a:rPr>
              <a:t>	</a:t>
            </a:r>
          </a:p>
        </p:txBody>
      </p:sp>
      <p:sp>
        <p:nvSpPr>
          <p:cNvPr id="16445" name="Rectangle 31"/>
          <p:cNvSpPr>
            <a:spLocks noChangeArrowheads="1"/>
          </p:cNvSpPr>
          <p:nvPr/>
        </p:nvSpPr>
        <p:spPr bwMode="auto">
          <a:xfrm>
            <a:off x="2209800" y="5427663"/>
            <a:ext cx="1447800" cy="609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46" name="Line 74"/>
          <p:cNvSpPr>
            <a:spLocks noChangeShapeType="1"/>
          </p:cNvSpPr>
          <p:nvPr/>
        </p:nvSpPr>
        <p:spPr bwMode="auto">
          <a:xfrm>
            <a:off x="2876550" y="4451350"/>
            <a:ext cx="1588" cy="122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447" name="Line 76"/>
          <p:cNvSpPr>
            <a:spLocks noChangeShapeType="1"/>
          </p:cNvSpPr>
          <p:nvPr/>
        </p:nvSpPr>
        <p:spPr bwMode="auto">
          <a:xfrm>
            <a:off x="2895600" y="37655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448" name="Text Box 79"/>
          <p:cNvSpPr txBox="1">
            <a:spLocks noChangeArrowheads="1"/>
          </p:cNvSpPr>
          <p:nvPr/>
        </p:nvSpPr>
        <p:spPr bwMode="auto">
          <a:xfrm>
            <a:off x="1190625" y="1084263"/>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b="1" dirty="0">
                <a:solidFill>
                  <a:prstClr val="white"/>
                </a:solidFill>
                <a:latin typeface="Calibri" pitchFamily="34" charset="0"/>
              </a:rPr>
              <a:t>Director                                 Sally J. Rockey, PhD</a:t>
            </a:r>
          </a:p>
        </p:txBody>
      </p:sp>
      <p:sp>
        <p:nvSpPr>
          <p:cNvPr id="16449" name="Rectangle 18"/>
          <p:cNvSpPr>
            <a:spLocks noChangeArrowheads="1"/>
          </p:cNvSpPr>
          <p:nvPr/>
        </p:nvSpPr>
        <p:spPr bwMode="auto">
          <a:xfrm>
            <a:off x="304800" y="3841750"/>
            <a:ext cx="1600200" cy="609600"/>
          </a:xfrm>
          <a:prstGeom prst="rect">
            <a:avLst/>
          </a:prstGeom>
          <a:solidFill>
            <a:schemeClr val="bg1"/>
          </a:solidFill>
          <a:ln w="19050">
            <a:solidFill>
              <a:schemeClr val="tx1"/>
            </a:solidFill>
            <a:miter lim="800000"/>
            <a:headEnd/>
            <a:tailEnd/>
          </a:ln>
        </p:spPr>
        <p:txBody>
          <a:bodyPr wrap="none" anchor="ctr"/>
          <a:lstStyle/>
          <a:p>
            <a:endParaRPr lang="en-US" dirty="0">
              <a:solidFill>
                <a:prstClr val="black"/>
              </a:solidFill>
              <a:latin typeface="Calibri" pitchFamily="34" charset="0"/>
            </a:endParaRPr>
          </a:p>
        </p:txBody>
      </p:sp>
      <p:sp>
        <p:nvSpPr>
          <p:cNvPr id="16450" name="Text Box 19"/>
          <p:cNvSpPr txBox="1">
            <a:spLocks noChangeArrowheads="1"/>
          </p:cNvSpPr>
          <p:nvPr/>
        </p:nvSpPr>
        <p:spPr bwMode="auto">
          <a:xfrm>
            <a:off x="304800" y="3917950"/>
            <a:ext cx="1600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Research Training Programs Division</a:t>
            </a:r>
          </a:p>
        </p:txBody>
      </p:sp>
      <p:sp>
        <p:nvSpPr>
          <p:cNvPr id="16451" name="Rectangle 20"/>
          <p:cNvSpPr>
            <a:spLocks noChangeArrowheads="1"/>
          </p:cNvSpPr>
          <p:nvPr/>
        </p:nvSpPr>
        <p:spPr bwMode="auto">
          <a:xfrm>
            <a:off x="304800" y="4527550"/>
            <a:ext cx="1600200" cy="609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52" name="Text Box 21"/>
          <p:cNvSpPr txBox="1">
            <a:spLocks noChangeArrowheads="1"/>
          </p:cNvSpPr>
          <p:nvPr/>
        </p:nvSpPr>
        <p:spPr bwMode="auto">
          <a:xfrm>
            <a:off x="304800" y="4527550"/>
            <a:ext cx="1600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Extramural Staff Training and Information Dissemination</a:t>
            </a:r>
          </a:p>
          <a:p>
            <a:pPr algn="ctr" eaLnBrk="1" hangingPunct="1">
              <a:spcBef>
                <a:spcPct val="50000"/>
              </a:spcBef>
            </a:pPr>
            <a:endParaRPr lang="en-US" sz="900" b="1" dirty="0">
              <a:solidFill>
                <a:prstClr val="black"/>
              </a:solidFill>
              <a:latin typeface="Calibri" pitchFamily="34" charset="0"/>
            </a:endParaRPr>
          </a:p>
        </p:txBody>
      </p:sp>
      <p:sp>
        <p:nvSpPr>
          <p:cNvPr id="16453" name="Rectangle 22"/>
          <p:cNvSpPr>
            <a:spLocks noChangeArrowheads="1"/>
          </p:cNvSpPr>
          <p:nvPr/>
        </p:nvSpPr>
        <p:spPr bwMode="auto">
          <a:xfrm>
            <a:off x="304800" y="5213350"/>
            <a:ext cx="1600200" cy="6096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latin typeface="Calibri" pitchFamily="34" charset="0"/>
            </a:endParaRPr>
          </a:p>
        </p:txBody>
      </p:sp>
      <p:sp>
        <p:nvSpPr>
          <p:cNvPr id="16454" name="Text Box 23"/>
          <p:cNvSpPr txBox="1">
            <a:spLocks noChangeArrowheads="1"/>
          </p:cNvSpPr>
          <p:nvPr/>
        </p:nvSpPr>
        <p:spPr bwMode="auto">
          <a:xfrm>
            <a:off x="304800" y="5289550"/>
            <a:ext cx="1600200" cy="715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Scientific Program Management and Policy  </a:t>
            </a:r>
          </a:p>
          <a:p>
            <a:pPr algn="ctr" eaLnBrk="1" hangingPunct="1">
              <a:spcBef>
                <a:spcPct val="50000"/>
              </a:spcBef>
            </a:pPr>
            <a:endParaRPr lang="en-US" sz="900" b="1" dirty="0">
              <a:solidFill>
                <a:prstClr val="black"/>
              </a:solidFill>
              <a:latin typeface="Calibri" pitchFamily="34" charset="0"/>
            </a:endParaRPr>
          </a:p>
        </p:txBody>
      </p:sp>
      <p:sp>
        <p:nvSpPr>
          <p:cNvPr id="16455" name="Rectangle 24"/>
          <p:cNvSpPr>
            <a:spLocks noChangeArrowheads="1"/>
          </p:cNvSpPr>
          <p:nvPr/>
        </p:nvSpPr>
        <p:spPr bwMode="auto">
          <a:xfrm>
            <a:off x="304800" y="5899150"/>
            <a:ext cx="1600200" cy="533400"/>
          </a:xfrm>
          <a:prstGeom prst="rect">
            <a:avLst/>
          </a:prstGeom>
          <a:solidFill>
            <a:schemeClr val="bg1"/>
          </a:solidFill>
          <a:ln w="19050">
            <a:solidFill>
              <a:schemeClr val="tx1"/>
            </a:solidFill>
            <a:miter lim="800000"/>
            <a:headEnd/>
            <a:tailEnd/>
          </a:ln>
        </p:spPr>
        <p:txBody>
          <a:bodyPr wrap="none" anchor="ctr"/>
          <a:lstStyle/>
          <a:p>
            <a:endParaRPr lang="en-US" dirty="0">
              <a:solidFill>
                <a:prstClr val="black"/>
              </a:solidFill>
              <a:latin typeface="Calibri" pitchFamily="34" charset="0"/>
            </a:endParaRPr>
          </a:p>
        </p:txBody>
      </p:sp>
      <p:sp>
        <p:nvSpPr>
          <p:cNvPr id="16456" name="Text Box 25"/>
          <p:cNvSpPr txBox="1">
            <a:spLocks noChangeArrowheads="1"/>
          </p:cNvSpPr>
          <p:nvPr/>
        </p:nvSpPr>
        <p:spPr bwMode="auto">
          <a:xfrm>
            <a:off x="304800" y="597535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black"/>
                </a:solidFill>
                <a:latin typeface="Calibri" pitchFamily="34" charset="0"/>
              </a:rPr>
              <a:t>Division of Loan Repayment</a:t>
            </a:r>
          </a:p>
        </p:txBody>
      </p:sp>
      <p:sp>
        <p:nvSpPr>
          <p:cNvPr id="16457" name="Line 58"/>
          <p:cNvSpPr>
            <a:spLocks noChangeShapeType="1"/>
          </p:cNvSpPr>
          <p:nvPr/>
        </p:nvSpPr>
        <p:spPr bwMode="auto">
          <a:xfrm>
            <a:off x="1066800" y="44513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58" name="Line 59"/>
          <p:cNvSpPr>
            <a:spLocks noChangeShapeType="1"/>
          </p:cNvSpPr>
          <p:nvPr/>
        </p:nvSpPr>
        <p:spPr bwMode="auto">
          <a:xfrm flipH="1">
            <a:off x="1066800" y="513715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59" name="Line 73"/>
          <p:cNvSpPr>
            <a:spLocks noChangeShapeType="1"/>
          </p:cNvSpPr>
          <p:nvPr/>
        </p:nvSpPr>
        <p:spPr bwMode="auto">
          <a:xfrm flipH="1">
            <a:off x="1066800" y="582295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60" name="Line 81"/>
          <p:cNvSpPr>
            <a:spLocks noChangeShapeType="1"/>
          </p:cNvSpPr>
          <p:nvPr/>
        </p:nvSpPr>
        <p:spPr bwMode="auto">
          <a:xfrm>
            <a:off x="1066800" y="3765550"/>
            <a:ext cx="1588"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pic>
        <p:nvPicPr>
          <p:cNvPr id="16461" name="Picture 100" descr="sherrymil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2641600"/>
            <a:ext cx="838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2" name="Text Box 101" descr="A chart of the OER office and Directors" title="OER Organizational Structure"/>
          <p:cNvSpPr txBox="1">
            <a:spLocks noChangeArrowheads="1"/>
          </p:cNvSpPr>
          <p:nvPr/>
        </p:nvSpPr>
        <p:spPr bwMode="auto">
          <a:xfrm>
            <a:off x="228600" y="33845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900" b="1" dirty="0">
                <a:solidFill>
                  <a:prstClr val="white"/>
                </a:solidFill>
                <a:latin typeface="Calibri" pitchFamily="34" charset="0"/>
              </a:rPr>
              <a:t>            Director:         </a:t>
            </a:r>
          </a:p>
          <a:p>
            <a:pPr algn="ctr" eaLnBrk="1" hangingPunct="1"/>
            <a:r>
              <a:rPr lang="en-US" sz="900" b="1" dirty="0">
                <a:solidFill>
                  <a:prstClr val="white"/>
                </a:solidFill>
                <a:latin typeface="Calibri" pitchFamily="34" charset="0"/>
              </a:rPr>
              <a:t>           Sherry Mills, MD,MPH</a:t>
            </a:r>
          </a:p>
        </p:txBody>
      </p:sp>
      <p:sp>
        <p:nvSpPr>
          <p:cNvPr id="16463" name="Text Box 104"/>
          <p:cNvSpPr txBox="1">
            <a:spLocks noChangeArrowheads="1"/>
          </p:cNvSpPr>
          <p:nvPr/>
        </p:nvSpPr>
        <p:spPr bwMode="auto">
          <a:xfrm>
            <a:off x="2286000" y="338455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smtClean="0">
                <a:solidFill>
                  <a:prstClr val="white"/>
                </a:solidFill>
                <a:latin typeface="Calibri" pitchFamily="34" charset="0"/>
              </a:rPr>
              <a:t>Director</a:t>
            </a:r>
            <a:r>
              <a:rPr lang="en-US" sz="900" b="1" dirty="0">
                <a:solidFill>
                  <a:prstClr val="white"/>
                </a:solidFill>
                <a:latin typeface="Calibri" pitchFamily="34" charset="0"/>
              </a:rPr>
              <a:t>:                                  Michelle Bulls</a:t>
            </a:r>
          </a:p>
        </p:txBody>
      </p:sp>
      <p:sp>
        <p:nvSpPr>
          <p:cNvPr id="16464" name="Text Box 110"/>
          <p:cNvSpPr txBox="1">
            <a:spLocks noChangeArrowheads="1"/>
          </p:cNvSpPr>
          <p:nvPr/>
        </p:nvSpPr>
        <p:spPr bwMode="auto">
          <a:xfrm>
            <a:off x="4038600" y="339566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900" b="1" dirty="0">
                <a:solidFill>
                  <a:prstClr val="white"/>
                </a:solidFill>
                <a:latin typeface="Calibri" pitchFamily="34" charset="0"/>
              </a:rPr>
              <a:t>Director:    </a:t>
            </a:r>
          </a:p>
          <a:p>
            <a:pPr algn="ctr" eaLnBrk="1" hangingPunct="1"/>
            <a:r>
              <a:rPr lang="en-US" sz="900" b="1" dirty="0">
                <a:solidFill>
                  <a:prstClr val="white"/>
                </a:solidFill>
                <a:latin typeface="Calibri" pitchFamily="34" charset="0"/>
              </a:rPr>
              <a:t>   Rick Ikeda, PhD                          </a:t>
            </a:r>
          </a:p>
        </p:txBody>
      </p:sp>
      <p:pic>
        <p:nvPicPr>
          <p:cNvPr id="16465" name="Picture 1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0613" y="2470150"/>
            <a:ext cx="7635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6" name="Text Box 112"/>
          <p:cNvSpPr txBox="1">
            <a:spLocks noChangeArrowheads="1"/>
          </p:cNvSpPr>
          <p:nvPr/>
        </p:nvSpPr>
        <p:spPr bwMode="auto">
          <a:xfrm>
            <a:off x="5791200" y="338455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white"/>
                </a:solidFill>
                <a:latin typeface="Calibri" pitchFamily="34" charset="0"/>
              </a:rPr>
              <a:t>Director:                       Patricia Brown, VMH                           </a:t>
            </a:r>
          </a:p>
        </p:txBody>
      </p:sp>
      <p:sp>
        <p:nvSpPr>
          <p:cNvPr id="16467" name="Text Box 114"/>
          <p:cNvSpPr txBox="1">
            <a:spLocks noChangeArrowheads="1"/>
          </p:cNvSpPr>
          <p:nvPr/>
        </p:nvSpPr>
        <p:spPr bwMode="auto">
          <a:xfrm>
            <a:off x="7467600" y="339566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900" b="1" dirty="0">
                <a:solidFill>
                  <a:prstClr val="white"/>
                </a:solidFill>
                <a:latin typeface="Calibri" pitchFamily="34" charset="0"/>
              </a:rPr>
              <a:t>Director:                        Mitzi Diley</a:t>
            </a:r>
          </a:p>
        </p:txBody>
      </p:sp>
      <p:sp>
        <p:nvSpPr>
          <p:cNvPr id="16468" name="Rectangle 119"/>
          <p:cNvSpPr>
            <a:spLocks noChangeArrowheads="1"/>
          </p:cNvSpPr>
          <p:nvPr/>
        </p:nvSpPr>
        <p:spPr bwMode="auto">
          <a:xfrm>
            <a:off x="4332288" y="657225"/>
            <a:ext cx="2860675" cy="9906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latin typeface="Calibri" pitchFamily="34" charset="0"/>
            </a:endParaRPr>
          </a:p>
        </p:txBody>
      </p:sp>
      <p:sp>
        <p:nvSpPr>
          <p:cNvPr id="16469" name="Text Box 121" descr="A chart of the OER office and Directors" title="OER Organizational Structure"/>
          <p:cNvSpPr txBox="1">
            <a:spLocks noChangeArrowheads="1"/>
          </p:cNvSpPr>
          <p:nvPr/>
        </p:nvSpPr>
        <p:spPr bwMode="auto">
          <a:xfrm>
            <a:off x="4211638" y="725488"/>
            <a:ext cx="2392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200" b="1" dirty="0">
                <a:solidFill>
                  <a:prstClr val="white"/>
                </a:solidFill>
                <a:latin typeface="Calibri" pitchFamily="34" charset="0"/>
              </a:rPr>
              <a:t>OER Deputy Director</a:t>
            </a:r>
          </a:p>
          <a:p>
            <a:pPr algn="ctr" eaLnBrk="1" hangingPunct="1"/>
            <a:r>
              <a:rPr lang="en-US" sz="1200" b="1" dirty="0">
                <a:solidFill>
                  <a:prstClr val="white"/>
                </a:solidFill>
                <a:latin typeface="Calibri" pitchFamily="34" charset="0"/>
              </a:rPr>
              <a:t>           Office of Planning &amp; Communication                                 Director, Della M. Hann, PhD</a:t>
            </a:r>
            <a:r>
              <a:rPr lang="en-US" sz="800" b="1" dirty="0">
                <a:solidFill>
                  <a:prstClr val="white"/>
                </a:solidFill>
                <a:latin typeface="Calibri" pitchFamily="34" charset="0"/>
              </a:rPr>
              <a:t>                           </a:t>
            </a:r>
          </a:p>
        </p:txBody>
      </p:sp>
      <p:sp>
        <p:nvSpPr>
          <p:cNvPr id="16470" name="Line 123"/>
          <p:cNvSpPr>
            <a:spLocks noChangeShapeType="1"/>
          </p:cNvSpPr>
          <p:nvPr/>
        </p:nvSpPr>
        <p:spPr bwMode="auto">
          <a:xfrm>
            <a:off x="4084638" y="1146175"/>
            <a:ext cx="250825"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71" name="Line 74"/>
          <p:cNvSpPr>
            <a:spLocks noChangeShapeType="1"/>
          </p:cNvSpPr>
          <p:nvPr/>
        </p:nvSpPr>
        <p:spPr bwMode="auto">
          <a:xfrm>
            <a:off x="2895600" y="5281613"/>
            <a:ext cx="1588" cy="122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pic>
        <p:nvPicPr>
          <p:cNvPr id="16472" name="Picture 99" descr="Han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00800" y="717550"/>
            <a:ext cx="7715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3" name="Line 123"/>
          <p:cNvSpPr>
            <a:spLocks noChangeShapeType="1"/>
          </p:cNvSpPr>
          <p:nvPr/>
        </p:nvSpPr>
        <p:spPr bwMode="auto">
          <a:xfrm>
            <a:off x="7191375" y="1149350"/>
            <a:ext cx="47625"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474" name="Line 62"/>
          <p:cNvSpPr>
            <a:spLocks noChangeShapeType="1"/>
          </p:cNvSpPr>
          <p:nvPr/>
        </p:nvSpPr>
        <p:spPr bwMode="auto">
          <a:xfrm>
            <a:off x="3838575" y="1593850"/>
            <a:ext cx="1588" cy="1762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pic>
        <p:nvPicPr>
          <p:cNvPr id="16476" name="Picture 100" descr="Ikeda.Richar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2487613"/>
            <a:ext cx="685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7" name="Picture 96" descr="Diley.Mitzi.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2400" y="2470150"/>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8" name="Picture 94" descr="michell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2667000" y="2590800"/>
            <a:ext cx="685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51101" y="685800"/>
            <a:ext cx="611299" cy="881062"/>
          </a:xfrm>
          <a:prstGeom prst="rect">
            <a:avLst/>
          </a:prstGeom>
        </p:spPr>
      </p:pic>
      <p:sp>
        <p:nvSpPr>
          <p:cNvPr id="5" name="Title 4"/>
          <p:cNvSpPr>
            <a:spLocks noGrp="1"/>
          </p:cNvSpPr>
          <p:nvPr>
            <p:ph type="title"/>
          </p:nvPr>
        </p:nvSpPr>
        <p:spPr>
          <a:xfrm>
            <a:off x="771525" y="18102"/>
            <a:ext cx="7000875" cy="639123"/>
          </a:xfrm>
        </p:spPr>
        <p:txBody>
          <a:bodyPr/>
          <a:lstStyle/>
          <a:p>
            <a:r>
              <a:rPr lang="en-US" sz="3200" dirty="0" smtClean="0"/>
              <a:t>OER Organizational Structure</a:t>
            </a:r>
            <a:endParaRPr lang="en-US" sz="3200" dirty="0"/>
          </a:p>
        </p:txBody>
      </p:sp>
    </p:spTree>
    <p:extLst>
      <p:ext uri="{BB962C8B-B14F-4D97-AF65-F5344CB8AC3E}">
        <p14:creationId xmlns:p14="http://schemas.microsoft.com/office/powerpoint/2010/main" val="139422334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itle 1"/>
          <p:cNvSpPr>
            <a:spLocks noGrp="1"/>
          </p:cNvSpPr>
          <p:nvPr>
            <p:ph type="title"/>
          </p:nvPr>
        </p:nvSpPr>
        <p:spPr/>
        <p:txBody>
          <a:bodyPr/>
          <a:lstStyle/>
          <a:p>
            <a:pPr algn="ctr"/>
            <a:r>
              <a:rPr lang="en-US" b="1" dirty="0" smtClean="0"/>
              <a:t>NIH Leadership</a:t>
            </a:r>
            <a:endParaRPr lang="en-US" b="1" dirty="0"/>
          </a:p>
        </p:txBody>
      </p:sp>
      <p:pic>
        <p:nvPicPr>
          <p:cNvPr id="446467" name="Picture 2" descr="Picture of Dr. Francis Collins, Director of the NIH" title="NIH Leadershi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828800"/>
            <a:ext cx="2095500" cy="2536825"/>
          </a:xfrm>
          <a:prstGeom prst="rect">
            <a:avLst/>
          </a:prstGeom>
          <a:noFill/>
          <a:ln w="9525">
            <a:noFill/>
            <a:miter lim="800000"/>
            <a:headEnd/>
            <a:tailEnd/>
          </a:ln>
        </p:spPr>
      </p:pic>
      <p:sp>
        <p:nvSpPr>
          <p:cNvPr id="446469" name="Text Box 5"/>
          <p:cNvSpPr txBox="1">
            <a:spLocks noChangeArrowheads="1"/>
          </p:cNvSpPr>
          <p:nvPr/>
        </p:nvSpPr>
        <p:spPr bwMode="auto">
          <a:xfrm>
            <a:off x="228600" y="4343400"/>
            <a:ext cx="2209800" cy="2431435"/>
          </a:xfrm>
          <a:prstGeom prst="rect">
            <a:avLst/>
          </a:prstGeom>
          <a:noFill/>
          <a:ln w="9525" algn="ctr">
            <a:noFill/>
            <a:miter lim="800000"/>
            <a:headEnd/>
            <a:tailEnd/>
          </a:ln>
          <a:effectLst/>
        </p:spPr>
        <p:txBody>
          <a:bodyPr wrap="square">
            <a:spAutoFit/>
          </a:bodyPr>
          <a:lstStyle/>
          <a:p>
            <a:pPr algn="ctr" defTabSz="457200">
              <a:spcBef>
                <a:spcPct val="50000"/>
              </a:spcBef>
            </a:pPr>
            <a:r>
              <a:rPr lang="en-US" sz="1600" b="1" dirty="0" smtClean="0">
                <a:solidFill>
                  <a:srgbClr val="0033CC"/>
                </a:solidFill>
                <a:ea typeface="ＭＳ Ｐゴシック" pitchFamily="34" charset="-128"/>
              </a:rPr>
              <a:t>Francis S. Collins, </a:t>
            </a:r>
          </a:p>
          <a:p>
            <a:pPr algn="ctr" defTabSz="457200">
              <a:spcBef>
                <a:spcPct val="50000"/>
              </a:spcBef>
            </a:pPr>
            <a:r>
              <a:rPr lang="en-US" sz="1600" b="1" dirty="0" smtClean="0">
                <a:solidFill>
                  <a:srgbClr val="0033CC"/>
                </a:solidFill>
                <a:ea typeface="ＭＳ Ｐゴシック" pitchFamily="34" charset="-128"/>
              </a:rPr>
              <a:t>Ph.D., MD</a:t>
            </a:r>
          </a:p>
          <a:p>
            <a:pPr algn="ctr" defTabSz="457200">
              <a:spcBef>
                <a:spcPct val="50000"/>
              </a:spcBef>
            </a:pPr>
            <a:endParaRPr lang="en-US" sz="1200" dirty="0" smtClean="0">
              <a:solidFill>
                <a:srgbClr val="000066"/>
              </a:solidFill>
              <a:ea typeface="ＭＳ Ｐゴシック" pitchFamily="34" charset="-128"/>
            </a:endParaRPr>
          </a:p>
          <a:p>
            <a:pPr defTabSz="457200"/>
            <a:r>
              <a:rPr lang="en-US" sz="1600" b="1" i="1" dirty="0" smtClean="0">
                <a:solidFill>
                  <a:srgbClr val="0033CC"/>
                </a:solidFill>
              </a:rPr>
              <a:t>No one can whistle a symphony;  you need a team to make that kind of music!</a:t>
            </a:r>
          </a:p>
          <a:p>
            <a:pPr defTabSz="457200">
              <a:spcBef>
                <a:spcPct val="50000"/>
              </a:spcBef>
            </a:pPr>
            <a:endParaRPr lang="en-US" sz="1600" i="1" dirty="0" smtClean="0">
              <a:solidFill>
                <a:srgbClr val="000066"/>
              </a:solidFill>
              <a:ea typeface="ＭＳ Ｐゴシック" pitchFamily="34" charset="-128"/>
            </a:endParaRPr>
          </a:p>
        </p:txBody>
      </p:sp>
      <p:sp>
        <p:nvSpPr>
          <p:cNvPr id="446470" name="Text Box 6"/>
          <p:cNvSpPr txBox="1">
            <a:spLocks noChangeArrowheads="1"/>
          </p:cNvSpPr>
          <p:nvPr/>
        </p:nvSpPr>
        <p:spPr bwMode="auto">
          <a:xfrm>
            <a:off x="228600" y="1003300"/>
            <a:ext cx="8915400" cy="400110"/>
          </a:xfrm>
          <a:prstGeom prst="rect">
            <a:avLst/>
          </a:prstGeom>
          <a:noFill/>
          <a:ln w="9525">
            <a:noFill/>
            <a:miter lim="800000"/>
            <a:headEnd/>
            <a:tailEnd/>
          </a:ln>
          <a:effectLst/>
        </p:spPr>
        <p:txBody>
          <a:bodyPr wrap="square">
            <a:spAutoFit/>
          </a:bodyPr>
          <a:lstStyle/>
          <a:p>
            <a:pPr algn="ctr">
              <a:spcBef>
                <a:spcPts val="0"/>
              </a:spcBef>
            </a:pPr>
            <a:r>
              <a:rPr lang="en-US" sz="2000" b="1" dirty="0">
                <a:solidFill>
                  <a:srgbClr val="008000"/>
                </a:solidFill>
              </a:rPr>
              <a:t>H</a:t>
            </a:r>
            <a:r>
              <a:rPr lang="en-US" sz="2000" b="1" dirty="0" smtClean="0">
                <a:solidFill>
                  <a:srgbClr val="008000"/>
                </a:solidFill>
              </a:rPr>
              <a:t>ere are </a:t>
            </a:r>
            <a:r>
              <a:rPr lang="en-US" sz="2000" b="1" dirty="0">
                <a:solidFill>
                  <a:srgbClr val="008000"/>
                </a:solidFill>
              </a:rPr>
              <a:t>some known (and little known) facts about the leader of NIH</a:t>
            </a:r>
            <a:r>
              <a:rPr lang="en-US" sz="2000" b="1" dirty="0" smtClean="0">
                <a:solidFill>
                  <a:srgbClr val="008000"/>
                </a:solidFill>
              </a:rPr>
              <a:t>:</a:t>
            </a:r>
          </a:p>
        </p:txBody>
      </p:sp>
      <p:sp>
        <p:nvSpPr>
          <p:cNvPr id="8" name="Content Placeholder 7" descr="Picture of Dr. Francis Collins, Director of the NIH" title="NIH Leadership"/>
          <p:cNvSpPr txBox="1">
            <a:spLocks noGrp="1" noChangeArrowheads="1"/>
          </p:cNvSpPr>
          <p:nvPr>
            <p:ph idx="1"/>
          </p:nvPr>
        </p:nvSpPr>
        <p:spPr bwMode="auto">
          <a:xfrm>
            <a:off x="3124200" y="1524000"/>
            <a:ext cx="5562600" cy="4755148"/>
          </a:xfrm>
          <a:prstGeom prst="rect">
            <a:avLst/>
          </a:prstGeom>
          <a:solidFill>
            <a:srgbClr val="0033CC"/>
          </a:solidFill>
          <a:ln w="9525">
            <a:noFill/>
            <a:miter lim="800000"/>
            <a:headEnd/>
            <a:tailEnd/>
          </a:ln>
        </p:spPr>
        <p:txBody>
          <a:bodyPr wrap="square">
            <a:spAutoFit/>
          </a:bodyPr>
          <a:lstStyle/>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NIH Director as of August 17, 2009</a:t>
            </a: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Former Director of the National Human Genome Research Institute, NIH</a:t>
            </a: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Leader of the Human Genome Project</a:t>
            </a: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Dr. Collins’ own lab discovered </a:t>
            </a:r>
            <a:r>
              <a:rPr lang="en-US" sz="1800" b="1" dirty="0" smtClean="0">
                <a:solidFill>
                  <a:schemeClr val="bg1"/>
                </a:solidFill>
              </a:rPr>
              <a:t>a number of important genes, including those responsible for cystic fibrosis, neurofibromatosis, Huntington's disease, a familial endocrine cancer syndrome, and most recently, genes for type 2 diabetes and the gene that causes Hutchinson-Gilford progeria syndrome.</a:t>
            </a:r>
            <a:r>
              <a:rPr lang="en-US" sz="1800" dirty="0" smtClean="0">
                <a:solidFill>
                  <a:schemeClr val="bg1"/>
                </a:solidFill>
              </a:rPr>
              <a:t> </a:t>
            </a:r>
            <a:endParaRPr lang="en-US" sz="1800" b="1" dirty="0" smtClean="0">
              <a:solidFill>
                <a:schemeClr val="bg1"/>
              </a:solidFill>
              <a:ea typeface="ＭＳ Ｐゴシック" pitchFamily="34" charset="-128"/>
            </a:endParaRP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New York Times best selling book author</a:t>
            </a: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Interest in the interface of science and faith.</a:t>
            </a:r>
          </a:p>
          <a:p>
            <a:pPr marL="342900" indent="-342900">
              <a:buClr>
                <a:schemeClr val="bg1"/>
              </a:buClr>
              <a:buFont typeface="Arial" pitchFamily="34" charset="0"/>
              <a:buAutoNum type="arabicPeriod"/>
            </a:pPr>
            <a:r>
              <a:rPr lang="en-US" sz="1800" b="1" dirty="0" smtClean="0">
                <a:solidFill>
                  <a:schemeClr val="bg1"/>
                </a:solidFill>
                <a:ea typeface="ＭＳ Ｐゴシック" pitchFamily="34" charset="-128"/>
              </a:rPr>
              <a:t>Believes the value of the NIH community is one where </a:t>
            </a:r>
            <a:r>
              <a:rPr lang="en-US" sz="1800" b="1" dirty="0" smtClean="0">
                <a:solidFill>
                  <a:schemeClr val="bg1"/>
                </a:solidFill>
              </a:rPr>
              <a:t>hard work, laughter, and compassion allow the imagination to soar.</a:t>
            </a:r>
          </a:p>
        </p:txBody>
      </p:sp>
    </p:spTree>
    <p:extLst>
      <p:ext uri="{BB962C8B-B14F-4D97-AF65-F5344CB8AC3E}">
        <p14:creationId xmlns:p14="http://schemas.microsoft.com/office/powerpoint/2010/main" val="414340522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2895600"/>
            <a:ext cx="2116926" cy="369332"/>
          </a:xfrm>
          <a:prstGeom prst="rect">
            <a:avLst/>
          </a:prstGeom>
          <a:noFill/>
        </p:spPr>
        <p:txBody>
          <a:bodyPr wrap="none" rtlCol="0">
            <a:spAutoFit/>
          </a:bodyPr>
          <a:lstStyle/>
          <a:p>
            <a:r>
              <a:rPr lang="en-US" dirty="0" smtClean="0">
                <a:solidFill>
                  <a:prstClr val="black"/>
                </a:solidFill>
              </a:rPr>
              <a:t>Diane Rehm Video</a:t>
            </a:r>
            <a:endParaRPr lang="en-US" dirty="0">
              <a:solidFill>
                <a:prstClr val="black"/>
              </a:solidFill>
            </a:endParaRPr>
          </a:p>
        </p:txBody>
      </p:sp>
      <p:pic>
        <p:nvPicPr>
          <p:cNvPr id="1026" name="Picture 2" descr="Picture is a still shot of Francis Collins about to sing on the Diane Rehm show." title="Francis Collins on Diane Rehm S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0" y="5486400"/>
            <a:ext cx="9144000" cy="1371600"/>
          </a:xfrm>
        </p:spPr>
        <p:txBody>
          <a:bodyPr>
            <a:normAutofit fontScale="90000"/>
          </a:bodyPr>
          <a:lstStyle/>
          <a:p>
            <a:pPr algn="ctr"/>
            <a:r>
              <a:rPr lang="en-US" sz="3100" b="1" dirty="0" smtClean="0"/>
              <a:t>NIH Director Dr. Francis Collins sings </a:t>
            </a:r>
            <a:br>
              <a:rPr lang="en-US" sz="3100" b="1" dirty="0" smtClean="0"/>
            </a:br>
            <a:r>
              <a:rPr lang="en-US" sz="3100" b="1" i="1" dirty="0" smtClean="0">
                <a:hlinkClick r:id="rId3"/>
              </a:rPr>
              <a:t>Knock Out Disease</a:t>
            </a:r>
            <a:r>
              <a:rPr lang="en-US" sz="3100" b="1" i="1" dirty="0" smtClean="0"/>
              <a:t>                                                      </a:t>
            </a:r>
            <a:r>
              <a:rPr lang="en-US" sz="3100" b="1" dirty="0" smtClean="0"/>
              <a:t>on the Diane </a:t>
            </a:r>
            <a:r>
              <a:rPr lang="en-US" sz="3100" b="1" dirty="0" err="1" smtClean="0"/>
              <a:t>Rehm</a:t>
            </a:r>
            <a:r>
              <a:rPr lang="en-US" sz="3100" b="1" dirty="0" smtClean="0"/>
              <a:t> Show</a:t>
            </a:r>
            <a:r>
              <a:rPr lang="en-US" b="1" i="1" dirty="0" smtClean="0"/>
              <a:t/>
            </a:r>
            <a:br>
              <a:rPr lang="en-US" b="1" i="1" dirty="0" smtClean="0"/>
            </a:br>
            <a:endParaRPr lang="en-US" b="1" i="1" dirty="0"/>
          </a:p>
        </p:txBody>
      </p:sp>
    </p:spTree>
    <p:extLst>
      <p:ext uri="{BB962C8B-B14F-4D97-AF65-F5344CB8AC3E}">
        <p14:creationId xmlns:p14="http://schemas.microsoft.com/office/powerpoint/2010/main" val="2569113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6" descr="Picture of a blue man pushing a large ball up a hill" title="Challening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3999" cy="501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3999" cy="1752600"/>
          </a:xfrm>
          <a:solidFill>
            <a:schemeClr val="bg1"/>
          </a:solidFill>
        </p:spPr>
        <p:txBody>
          <a:bodyPr/>
          <a:lstStyle/>
          <a:p>
            <a:r>
              <a:rPr lang="en-US" altLang="en-US" i="1" dirty="0" smtClean="0">
                <a:solidFill>
                  <a:prstClr val="black"/>
                </a:solidFill>
                <a:latin typeface="Arial" pitchFamily="34" charset="0"/>
              </a:rPr>
              <a:t>	Challenging </a:t>
            </a:r>
            <a:r>
              <a:rPr lang="en-US" altLang="en-US" i="1" dirty="0">
                <a:solidFill>
                  <a:prstClr val="black"/>
                </a:solidFill>
                <a:latin typeface="Arial" pitchFamily="34" charset="0"/>
              </a:rPr>
              <a:t>times</a:t>
            </a:r>
            <a:r>
              <a:rPr lang="en-US" altLang="en-US" i="1" dirty="0" smtClean="0">
                <a:solidFill>
                  <a:prstClr val="black"/>
                </a:solidFill>
                <a:latin typeface="Arial" pitchFamily="34" charset="0"/>
              </a:rPr>
              <a:t>!!!!!</a:t>
            </a:r>
            <a:br>
              <a:rPr lang="en-US" altLang="en-US" i="1" dirty="0" smtClean="0">
                <a:solidFill>
                  <a:prstClr val="black"/>
                </a:solidFill>
                <a:latin typeface="Arial" pitchFamily="34" charset="0"/>
              </a:rPr>
            </a:br>
            <a:endParaRPr lang="en-US" dirty="0"/>
          </a:p>
        </p:txBody>
      </p:sp>
    </p:spTree>
    <p:extLst>
      <p:ext uri="{BB962C8B-B14F-4D97-AF65-F5344CB8AC3E}">
        <p14:creationId xmlns:p14="http://schemas.microsoft.com/office/powerpoint/2010/main" val="4270471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dirty="0"/>
              <a:t>Compound Annual Growth Rate of Biomedical R&amp;D Expenditures by Country, Adjusted for </a:t>
            </a:r>
            <a:r>
              <a:rPr lang="en-US" sz="2400" dirty="0" smtClean="0"/>
              <a:t>Inflation</a:t>
            </a:r>
            <a:r>
              <a:rPr lang="en-US" sz="2400" dirty="0"/>
              <a:t/>
            </a:r>
            <a:br>
              <a:rPr lang="en-US" sz="2400" dirty="0"/>
            </a:br>
            <a:r>
              <a:rPr lang="en-US" sz="2400" dirty="0" smtClean="0"/>
              <a:t>2007–2012</a:t>
            </a:r>
            <a:endParaRPr lang="en-US" sz="2400" dirty="0"/>
          </a:p>
        </p:txBody>
      </p:sp>
      <p:sp>
        <p:nvSpPr>
          <p:cNvPr id="7" name="Rectangle 6" descr="Table of Percentages of Annual Growth rate of Biomedical R&amp;D Expenditures for Canada, US, Europe, Taiwan, Japan, india, Australia, Singapore, South Korea and China" title="Annual Growth rate of Biomedical R&amp;D Expenditures"/>
          <p:cNvSpPr/>
          <p:nvPr/>
        </p:nvSpPr>
        <p:spPr>
          <a:xfrm>
            <a:off x="592665" y="1975261"/>
            <a:ext cx="1766712" cy="3670236"/>
          </a:xfrm>
          <a:prstGeom prst="rect">
            <a:avLst/>
          </a:prstGeom>
        </p:spPr>
        <p:txBody>
          <a:bodyPr wrap="square">
            <a:spAutoFit/>
          </a:bodyPr>
          <a:lstStyle/>
          <a:p>
            <a:pPr>
              <a:spcAft>
                <a:spcPts val="700"/>
              </a:spcAft>
            </a:pPr>
            <a:r>
              <a:rPr lang="en-US" dirty="0">
                <a:solidFill>
                  <a:prstClr val="white"/>
                </a:solidFill>
                <a:latin typeface="Arial"/>
              </a:rPr>
              <a:t>Canada</a:t>
            </a:r>
          </a:p>
          <a:p>
            <a:pPr>
              <a:spcAft>
                <a:spcPts val="700"/>
              </a:spcAft>
            </a:pPr>
            <a:r>
              <a:rPr lang="en-US" dirty="0">
                <a:solidFill>
                  <a:prstClr val="white"/>
                </a:solidFill>
                <a:latin typeface="Arial"/>
              </a:rPr>
              <a:t>United States</a:t>
            </a:r>
          </a:p>
          <a:p>
            <a:pPr>
              <a:spcAft>
                <a:spcPts val="700"/>
              </a:spcAft>
            </a:pPr>
            <a:r>
              <a:rPr lang="en-US" dirty="0">
                <a:solidFill>
                  <a:prstClr val="white"/>
                </a:solidFill>
                <a:latin typeface="Arial"/>
              </a:rPr>
              <a:t>Europe</a:t>
            </a:r>
          </a:p>
          <a:p>
            <a:pPr>
              <a:spcAft>
                <a:spcPts val="700"/>
              </a:spcAft>
            </a:pPr>
            <a:r>
              <a:rPr lang="en-US" dirty="0">
                <a:solidFill>
                  <a:prstClr val="white"/>
                </a:solidFill>
                <a:latin typeface="Arial"/>
              </a:rPr>
              <a:t>Taiwan</a:t>
            </a:r>
          </a:p>
          <a:p>
            <a:pPr>
              <a:spcAft>
                <a:spcPts val="700"/>
              </a:spcAft>
            </a:pPr>
            <a:r>
              <a:rPr lang="en-US" dirty="0">
                <a:solidFill>
                  <a:prstClr val="white"/>
                </a:solidFill>
                <a:latin typeface="Arial"/>
              </a:rPr>
              <a:t>Japan</a:t>
            </a:r>
          </a:p>
          <a:p>
            <a:pPr>
              <a:spcAft>
                <a:spcPts val="700"/>
              </a:spcAft>
            </a:pPr>
            <a:r>
              <a:rPr lang="en-US" dirty="0">
                <a:solidFill>
                  <a:prstClr val="white"/>
                </a:solidFill>
                <a:latin typeface="Arial"/>
              </a:rPr>
              <a:t>India</a:t>
            </a:r>
          </a:p>
          <a:p>
            <a:pPr>
              <a:spcAft>
                <a:spcPts val="700"/>
              </a:spcAft>
            </a:pPr>
            <a:r>
              <a:rPr lang="en-US" dirty="0">
                <a:solidFill>
                  <a:prstClr val="white"/>
                </a:solidFill>
                <a:latin typeface="Arial"/>
              </a:rPr>
              <a:t>Australia</a:t>
            </a:r>
          </a:p>
          <a:p>
            <a:pPr>
              <a:spcAft>
                <a:spcPts val="700"/>
              </a:spcAft>
            </a:pPr>
            <a:r>
              <a:rPr lang="en-US" dirty="0">
                <a:solidFill>
                  <a:prstClr val="white"/>
                </a:solidFill>
                <a:latin typeface="Arial"/>
              </a:rPr>
              <a:t>Singapore</a:t>
            </a:r>
          </a:p>
          <a:p>
            <a:pPr>
              <a:spcAft>
                <a:spcPts val="700"/>
              </a:spcAft>
            </a:pPr>
            <a:r>
              <a:rPr lang="en-US" dirty="0">
                <a:solidFill>
                  <a:prstClr val="white"/>
                </a:solidFill>
                <a:latin typeface="Arial"/>
              </a:rPr>
              <a:t>South Korea</a:t>
            </a:r>
          </a:p>
          <a:p>
            <a:pPr>
              <a:spcAft>
                <a:spcPts val="700"/>
              </a:spcAft>
            </a:pPr>
            <a:r>
              <a:rPr lang="en-US" dirty="0" smtClean="0">
                <a:solidFill>
                  <a:prstClr val="white"/>
                </a:solidFill>
                <a:latin typeface="Arial"/>
              </a:rPr>
              <a:t>China</a:t>
            </a:r>
            <a:endParaRPr lang="en-US" dirty="0">
              <a:solidFill>
                <a:prstClr val="white"/>
              </a:solidFill>
              <a:latin typeface="Arial"/>
            </a:endParaRPr>
          </a:p>
        </p:txBody>
      </p:sp>
      <p:graphicFrame>
        <p:nvGraphicFramePr>
          <p:cNvPr id="9" name="Chart 8"/>
          <p:cNvGraphicFramePr>
            <a:graphicFrameLocks/>
          </p:cNvGraphicFramePr>
          <p:nvPr>
            <p:extLst>
              <p:ext uri="{D42A27DB-BD31-4B8C-83A1-F6EECF244321}">
                <p14:modId xmlns:p14="http://schemas.microsoft.com/office/powerpoint/2010/main" val="1348343715"/>
              </p:ext>
            </p:extLst>
          </p:nvPr>
        </p:nvGraphicFramePr>
        <p:xfrm>
          <a:off x="2057400" y="1828800"/>
          <a:ext cx="6400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981200" y="6326145"/>
            <a:ext cx="6496756" cy="307777"/>
          </a:xfrm>
          <a:prstGeom prst="rect">
            <a:avLst/>
          </a:prstGeom>
        </p:spPr>
        <p:txBody>
          <a:bodyPr wrap="square">
            <a:spAutoFit/>
          </a:bodyPr>
          <a:lstStyle/>
          <a:p>
            <a:pPr algn="r"/>
            <a:r>
              <a:rPr lang="en-US" sz="1400" dirty="0" smtClean="0">
                <a:solidFill>
                  <a:prstClr val="white"/>
                </a:solidFill>
                <a:latin typeface="Arial"/>
              </a:rPr>
              <a:t>Source</a:t>
            </a:r>
            <a:r>
              <a:rPr lang="en-US" sz="1400" dirty="0">
                <a:solidFill>
                  <a:prstClr val="white"/>
                </a:solidFill>
                <a:latin typeface="Arial"/>
              </a:rPr>
              <a:t>: N Engl J Med. 2014 Jan 2;370(1):</a:t>
            </a:r>
            <a:r>
              <a:rPr lang="en-US" sz="1400" dirty="0" smtClean="0">
                <a:solidFill>
                  <a:prstClr val="white"/>
                </a:solidFill>
                <a:latin typeface="Arial"/>
              </a:rPr>
              <a:t>3-6</a:t>
            </a:r>
            <a:endParaRPr lang="en-US" sz="1400" dirty="0">
              <a:solidFill>
                <a:prstClr val="white"/>
              </a:solidFill>
              <a:latin typeface="Arial"/>
            </a:endParaRPr>
          </a:p>
        </p:txBody>
      </p:sp>
      <p:sp>
        <p:nvSpPr>
          <p:cNvPr id="13" name="Rectangle 12"/>
          <p:cNvSpPr/>
          <p:nvPr/>
        </p:nvSpPr>
        <p:spPr>
          <a:xfrm>
            <a:off x="2195689" y="5866461"/>
            <a:ext cx="6124222" cy="276999"/>
          </a:xfrm>
          <a:prstGeom prst="rect">
            <a:avLst/>
          </a:prstGeom>
        </p:spPr>
        <p:txBody>
          <a:bodyPr wrap="square">
            <a:spAutoFit/>
          </a:bodyPr>
          <a:lstStyle/>
          <a:p>
            <a:pPr algn="ctr"/>
            <a:r>
              <a:rPr lang="en-US" sz="1200" dirty="0" smtClean="0">
                <a:solidFill>
                  <a:prstClr val="white"/>
                </a:solidFill>
                <a:latin typeface="Arial"/>
              </a:rPr>
              <a:t>Compound Annual Growth Rate of Biomedical R&amp;D Expenditures (%)</a:t>
            </a:r>
            <a:endParaRPr lang="en-US" sz="1200" dirty="0">
              <a:solidFill>
                <a:prstClr val="white"/>
              </a:solidFill>
              <a:latin typeface="Arial"/>
            </a:endParaRPr>
          </a:p>
        </p:txBody>
      </p:sp>
    </p:spTree>
    <p:extLst>
      <p:ext uri="{BB962C8B-B14F-4D97-AF65-F5344CB8AC3E}">
        <p14:creationId xmlns:p14="http://schemas.microsoft.com/office/powerpoint/2010/main" val="190268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8839200" cy="1066800"/>
          </a:xfrm>
        </p:spPr>
        <p:txBody>
          <a:bodyPr/>
          <a:lstStyle/>
          <a:p>
            <a:pPr algn="ctr"/>
            <a:r>
              <a:rPr lang="en-US" sz="3200" dirty="0" smtClean="0"/>
              <a:t>Biomedical Research and Development Price Index (BRDPI)</a:t>
            </a:r>
            <a:endParaRPr lang="en-US" sz="3200" dirty="0"/>
          </a:p>
        </p:txBody>
      </p:sp>
      <p:sp>
        <p:nvSpPr>
          <p:cNvPr id="7" name="Content Placeholder 6"/>
          <p:cNvSpPr>
            <a:spLocks noGrp="1"/>
          </p:cNvSpPr>
          <p:nvPr>
            <p:ph idx="1"/>
          </p:nvPr>
        </p:nvSpPr>
        <p:spPr/>
        <p:txBody>
          <a:bodyPr/>
          <a:lstStyle/>
          <a:p>
            <a:r>
              <a:rPr lang="en-US" sz="2400" dirty="0" smtClean="0"/>
              <a:t>Measures changes in the weighted-average of the prices of all the inputs (e.g. personnel services, various supplies, and equipment) purchased with the NIH budget to support research.</a:t>
            </a:r>
          </a:p>
          <a:p>
            <a:endParaRPr lang="en-US" sz="2400" dirty="0" smtClean="0"/>
          </a:p>
          <a:p>
            <a:pPr>
              <a:spcBef>
                <a:spcPts val="0"/>
              </a:spcBef>
            </a:pPr>
            <a:r>
              <a:rPr lang="en-US" sz="2400" dirty="0" smtClean="0"/>
              <a:t>Weights within the price index reflect the actual pattern or total NIH expenditures on each of the </a:t>
            </a:r>
          </a:p>
          <a:p>
            <a:pPr marL="109537" indent="0">
              <a:spcBef>
                <a:spcPts val="0"/>
              </a:spcBef>
              <a:buNone/>
            </a:pPr>
            <a:r>
              <a:rPr lang="en-US" sz="2400" dirty="0"/>
              <a:t> </a:t>
            </a:r>
            <a:r>
              <a:rPr lang="en-US" sz="2400" dirty="0" smtClean="0"/>
              <a:t>  types of inputs purchased every year.</a:t>
            </a:r>
          </a:p>
          <a:p>
            <a:endParaRPr lang="en-US" sz="2400" dirty="0" smtClean="0"/>
          </a:p>
          <a:p>
            <a:pPr>
              <a:spcBef>
                <a:spcPts val="0"/>
              </a:spcBef>
            </a:pPr>
            <a:r>
              <a:rPr lang="en-US" sz="2400" dirty="0" smtClean="0"/>
              <a:t>Annual change indicates how much </a:t>
            </a:r>
          </a:p>
          <a:p>
            <a:pPr marL="109537" indent="0">
              <a:spcBef>
                <a:spcPts val="0"/>
              </a:spcBef>
              <a:buNone/>
            </a:pPr>
            <a:r>
              <a:rPr lang="en-US" sz="2400" dirty="0" smtClean="0"/>
              <a:t>   NIH expenditures would need to grow to </a:t>
            </a:r>
          </a:p>
          <a:p>
            <a:pPr marL="109537" indent="0">
              <a:spcBef>
                <a:spcPts val="0"/>
              </a:spcBef>
              <a:buNone/>
            </a:pPr>
            <a:r>
              <a:rPr lang="en-US" sz="2400" dirty="0" smtClean="0"/>
              <a:t>   maintain NIH-funded research activities </a:t>
            </a:r>
          </a:p>
          <a:p>
            <a:pPr marL="109537" indent="0">
              <a:spcBef>
                <a:spcPts val="0"/>
              </a:spcBef>
              <a:buNone/>
            </a:pPr>
            <a:r>
              <a:rPr lang="en-US" sz="2400" dirty="0" smtClean="0"/>
              <a:t>   at the previous year’s level.</a:t>
            </a:r>
          </a:p>
          <a:p>
            <a:pPr marL="109537" indent="0">
              <a:buNone/>
            </a:pPr>
            <a:endParaRPr lang="en-US" dirty="0"/>
          </a:p>
        </p:txBody>
      </p:sp>
      <p:pic>
        <p:nvPicPr>
          <p:cNvPr id="3074" name="Picture 2" descr="C:\Users\lbundese\Desktop\pie-birds-birds-in-pies-1110-xl.jpg"/>
          <p:cNvPicPr>
            <a:picLocks noChangeAspect="1" noChangeArrowheads="1"/>
          </p:cNvPicPr>
          <p:nvPr/>
        </p:nvPicPr>
        <p:blipFill rotWithShape="1">
          <a:blip r:embed="rId2">
            <a:extLst>
              <a:ext uri="{28A0092B-C50C-407E-A947-70E740481C1C}">
                <a14:useLocalDpi xmlns:a14="http://schemas.microsoft.com/office/drawing/2010/main" val="0"/>
              </a:ext>
            </a:extLst>
          </a:blip>
          <a:srcRect t="16816"/>
          <a:stretch/>
        </p:blipFill>
        <p:spPr bwMode="auto">
          <a:xfrm>
            <a:off x="6407895" y="3959378"/>
            <a:ext cx="2583706" cy="274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85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066800"/>
          </a:xfrm>
        </p:spPr>
        <p:txBody>
          <a:bodyPr/>
          <a:lstStyle/>
          <a:p>
            <a:pPr algn="ctr"/>
            <a:r>
              <a:rPr lang="en-US" sz="3200" dirty="0" smtClean="0"/>
              <a:t>Trends Over Time in Growth Rates of BRDPI and GDP Price Index, 1959 to 2012</a:t>
            </a:r>
            <a:endParaRPr lang="en-US" sz="3200" dirty="0"/>
          </a:p>
        </p:txBody>
      </p:sp>
      <p:pic>
        <p:nvPicPr>
          <p:cNvPr id="3" name="Picture 2" descr="Table shows FY of Gross Domestic Product (GDP) Price index and Biomedical Research and Development Price Index (BRDPI)" title="Table of Growth rate of BRDPI"/>
          <p:cNvPicPr>
            <a:picLocks noChangeAspect="1"/>
          </p:cNvPicPr>
          <p:nvPr/>
        </p:nvPicPr>
        <p:blipFill rotWithShape="1">
          <a:blip r:embed="rId2">
            <a:extLst>
              <a:ext uri="{28A0092B-C50C-407E-A947-70E740481C1C}">
                <a14:useLocalDpi xmlns:a14="http://schemas.microsoft.com/office/drawing/2010/main" val="0"/>
              </a:ext>
            </a:extLst>
          </a:blip>
          <a:srcRect t="8481"/>
          <a:stretch/>
        </p:blipFill>
        <p:spPr>
          <a:xfrm>
            <a:off x="462436" y="1066800"/>
            <a:ext cx="8681564" cy="5722188"/>
          </a:xfrm>
          <a:prstGeom prst="rect">
            <a:avLst/>
          </a:prstGeom>
        </p:spPr>
      </p:pic>
    </p:spTree>
    <p:extLst>
      <p:ext uri="{BB962C8B-B14F-4D97-AF65-F5344CB8AC3E}">
        <p14:creationId xmlns:p14="http://schemas.microsoft.com/office/powerpoint/2010/main" val="3162683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able of Budget, Budget with Stimulus Funding and 3.7% Real annual Growth" title="National Institutes of Health Funding 1990-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
            <a:ext cx="9143999" cy="626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42899" y="152400"/>
            <a:ext cx="8458200" cy="685800"/>
          </a:xfrm>
          <a:solidFill>
            <a:schemeClr val="bg1"/>
          </a:solidFill>
        </p:spPr>
        <p:txBody>
          <a:bodyPr/>
          <a:lstStyle/>
          <a:p>
            <a:r>
              <a:rPr lang="en-US" sz="2500" dirty="0" smtClean="0">
                <a:solidFill>
                  <a:schemeClr val="tx1"/>
                </a:solidFill>
              </a:rPr>
              <a:t>National Institutes of Health Funding </a:t>
            </a:r>
            <a:br>
              <a:rPr lang="en-US" sz="2500" dirty="0" smtClean="0">
                <a:solidFill>
                  <a:schemeClr val="tx1"/>
                </a:solidFill>
              </a:rPr>
            </a:br>
            <a:r>
              <a:rPr lang="en-US" sz="2500" dirty="0" smtClean="0">
                <a:solidFill>
                  <a:schemeClr val="tx1"/>
                </a:solidFill>
              </a:rPr>
              <a:t>1990-2041</a:t>
            </a:r>
            <a:endParaRPr lang="en-US" sz="2500" dirty="0">
              <a:solidFill>
                <a:schemeClr val="tx1"/>
              </a:solidFill>
            </a:endParaRPr>
          </a:p>
        </p:txBody>
      </p:sp>
    </p:spTree>
    <p:extLst>
      <p:ext uri="{BB962C8B-B14F-4D97-AF65-F5344CB8AC3E}">
        <p14:creationId xmlns:p14="http://schemas.microsoft.com/office/powerpoint/2010/main" val="251438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152400" y="76200"/>
            <a:ext cx="8839200" cy="1066800"/>
          </a:xfrm>
        </p:spPr>
        <p:txBody>
          <a:bodyPr/>
          <a:lstStyle/>
          <a:p>
            <a:pPr algn="ctr"/>
            <a:r>
              <a:rPr lang="en-US" altLang="en-US" sz="2800" b="1" dirty="0" smtClean="0">
                <a:latin typeface="Arial" panose="020B0604020202020204" pitchFamily="34" charset="0"/>
                <a:cs typeface="Arial" panose="020B0604020202020204" pitchFamily="34" charset="0"/>
              </a:rPr>
              <a:t>NIH Program Level in Nominal Dollars and Constant 1998 Dollars, FY1998 – FY2014</a:t>
            </a:r>
          </a:p>
        </p:txBody>
      </p:sp>
      <p:graphicFrame>
        <p:nvGraphicFramePr>
          <p:cNvPr id="13" name="Chart 12" descr="Chart showing Appropriation in blue and Appropriation in 1998 dollars in orange" title="NIH Program Level in Normal Dollars and Constant 1998 Dollars, FY 1998-FY2014"/>
          <p:cNvGraphicFramePr>
            <a:graphicFrameLocks/>
          </p:cNvGraphicFramePr>
          <p:nvPr>
            <p:extLst>
              <p:ext uri="{D42A27DB-BD31-4B8C-83A1-F6EECF244321}">
                <p14:modId xmlns:p14="http://schemas.microsoft.com/office/powerpoint/2010/main" val="4043566207"/>
              </p:ext>
            </p:extLst>
          </p:nvPr>
        </p:nvGraphicFramePr>
        <p:xfrm>
          <a:off x="498027" y="1127919"/>
          <a:ext cx="8153400" cy="4648200"/>
        </p:xfrm>
        <a:graphic>
          <a:graphicData uri="http://schemas.openxmlformats.org/drawingml/2006/chart">
            <c:chart xmlns:c="http://schemas.openxmlformats.org/drawingml/2006/chart" xmlns:r="http://schemas.openxmlformats.org/officeDocument/2006/relationships" r:id="rId3"/>
          </a:graphicData>
        </a:graphic>
      </p:graphicFrame>
      <p:grpSp>
        <p:nvGrpSpPr>
          <p:cNvPr id="140292" name="Group 9"/>
          <p:cNvGrpSpPr>
            <a:grpSpLocks/>
          </p:cNvGrpSpPr>
          <p:nvPr/>
        </p:nvGrpSpPr>
        <p:grpSpPr bwMode="auto">
          <a:xfrm>
            <a:off x="1235075" y="5999163"/>
            <a:ext cx="5546725" cy="369887"/>
            <a:chOff x="2209800" y="6184352"/>
            <a:chExt cx="5547059" cy="369332"/>
          </a:xfrm>
        </p:grpSpPr>
        <p:sp>
          <p:nvSpPr>
            <p:cNvPr id="140294" name="Rectangle 1"/>
            <p:cNvSpPr>
              <a:spLocks noChangeArrowheads="1"/>
            </p:cNvSpPr>
            <p:nvPr/>
          </p:nvSpPr>
          <p:spPr bwMode="auto">
            <a:xfrm>
              <a:off x="2438400" y="6184352"/>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buClr>
                  <a:srgbClr val="CBCBFF"/>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CBCBFF"/>
                </a:buClr>
                <a:buFont typeface="Georgia" pitchFamily="18" charset="0"/>
                <a:buChar char="▫"/>
                <a:defRPr sz="2000">
                  <a:solidFill>
                    <a:srgbClr val="CBCBFF"/>
                  </a:solidFill>
                  <a:latin typeface="Arial"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9pPr>
            </a:lstStyle>
            <a:p>
              <a:pPr eaLnBrk="1" hangingPunct="1">
                <a:spcBef>
                  <a:spcPct val="0"/>
                </a:spcBef>
                <a:buClrTx/>
                <a:buFontTx/>
                <a:buNone/>
              </a:pPr>
              <a:r>
                <a:rPr lang="en-US" altLang="en-US" sz="1800" dirty="0" smtClean="0">
                  <a:solidFill>
                    <a:prstClr val="black"/>
                  </a:solidFill>
                  <a:cs typeface="Arial" charset="0"/>
                </a:rPr>
                <a:t>Appropriation</a:t>
              </a:r>
            </a:p>
          </p:txBody>
        </p:sp>
        <p:sp>
          <p:nvSpPr>
            <p:cNvPr id="140295" name="Rectangle 2"/>
            <p:cNvSpPr>
              <a:spLocks noChangeArrowheads="1"/>
            </p:cNvSpPr>
            <p:nvPr/>
          </p:nvSpPr>
          <p:spPr bwMode="auto">
            <a:xfrm>
              <a:off x="4597020" y="6184352"/>
              <a:ext cx="3159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buClr>
                  <a:srgbClr val="CBCBFF"/>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CBCBFF"/>
                </a:buClr>
                <a:buFont typeface="Georgia" pitchFamily="18" charset="0"/>
                <a:buChar char="▫"/>
                <a:defRPr sz="2000">
                  <a:solidFill>
                    <a:srgbClr val="CBCBFF"/>
                  </a:solidFill>
                  <a:latin typeface="Arial"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9pPr>
            </a:lstStyle>
            <a:p>
              <a:pPr eaLnBrk="1" hangingPunct="1">
                <a:spcBef>
                  <a:spcPct val="0"/>
                </a:spcBef>
                <a:buClrTx/>
                <a:buFontTx/>
                <a:buNone/>
              </a:pPr>
              <a:r>
                <a:rPr lang="en-US" altLang="en-US" sz="1800" dirty="0" smtClean="0">
                  <a:solidFill>
                    <a:prstClr val="black"/>
                  </a:solidFill>
                  <a:cs typeface="Arial" charset="0"/>
                </a:rPr>
                <a:t>Appropriation in 1998 Dollars</a:t>
              </a:r>
            </a:p>
          </p:txBody>
        </p:sp>
        <p:sp>
          <p:nvSpPr>
            <p:cNvPr id="5" name="Rectangle 4"/>
            <p:cNvSpPr/>
            <p:nvPr/>
          </p:nvSpPr>
          <p:spPr>
            <a:xfrm>
              <a:off x="2209800" y="6276289"/>
              <a:ext cx="182574" cy="18545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i="1" dirty="0">
                <a:solidFill>
                  <a:prstClr val="white"/>
                </a:solidFill>
              </a:endParaRPr>
            </a:p>
          </p:txBody>
        </p:sp>
        <p:sp>
          <p:nvSpPr>
            <p:cNvPr id="18" name="Rectangle 17"/>
            <p:cNvSpPr/>
            <p:nvPr/>
          </p:nvSpPr>
          <p:spPr>
            <a:xfrm>
              <a:off x="4389569" y="6276289"/>
              <a:ext cx="182573" cy="18545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i="1" dirty="0">
                <a:solidFill>
                  <a:prstClr val="white"/>
                </a:solidFill>
              </a:endParaRPr>
            </a:p>
          </p:txBody>
        </p:sp>
      </p:grpSp>
      <p:sp>
        <p:nvSpPr>
          <p:cNvPr id="140293" name="Rectangle 13"/>
          <p:cNvSpPr>
            <a:spLocks noChangeArrowheads="1"/>
          </p:cNvSpPr>
          <p:nvPr/>
        </p:nvSpPr>
        <p:spPr bwMode="auto">
          <a:xfrm rot="-5400000">
            <a:off x="-134937" y="3267075"/>
            <a:ext cx="132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buClr>
                <a:srgbClr val="CBCBFF"/>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CBCBFF"/>
              </a:buClr>
              <a:buFont typeface="Georgia" pitchFamily="18" charset="0"/>
              <a:buChar char="▫"/>
              <a:defRPr sz="2000">
                <a:solidFill>
                  <a:srgbClr val="CBCBFF"/>
                </a:solidFill>
                <a:latin typeface="Arial"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Arial" charset="0"/>
              </a:defRPr>
            </a:lvl9pPr>
          </a:lstStyle>
          <a:p>
            <a:pPr eaLnBrk="1" hangingPunct="1">
              <a:spcBef>
                <a:spcPct val="0"/>
              </a:spcBef>
              <a:buClrTx/>
              <a:buFontTx/>
              <a:buNone/>
            </a:pPr>
            <a:r>
              <a:rPr lang="en-US" altLang="en-US" sz="1800" i="1" dirty="0" smtClean="0">
                <a:solidFill>
                  <a:prstClr val="black"/>
                </a:solidFill>
                <a:cs typeface="Arial" charset="0"/>
              </a:rPr>
              <a:t>(In Billions)</a:t>
            </a:r>
          </a:p>
        </p:txBody>
      </p:sp>
    </p:spTree>
    <p:extLst>
      <p:ext uri="{BB962C8B-B14F-4D97-AF65-F5344CB8AC3E}">
        <p14:creationId xmlns:p14="http://schemas.microsoft.com/office/powerpoint/2010/main" val="3327296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5"/>
          <p:cNvSpPr>
            <a:spLocks noGrp="1"/>
          </p:cNvSpPr>
          <p:nvPr>
            <p:ph type="title"/>
          </p:nvPr>
        </p:nvSpPr>
        <p:spPr>
          <a:xfrm>
            <a:off x="152400" y="304800"/>
            <a:ext cx="8839200" cy="1066800"/>
          </a:xfrm>
        </p:spPr>
        <p:txBody>
          <a:bodyPr/>
          <a:lstStyle/>
          <a:p>
            <a:pPr algn="ctr"/>
            <a:r>
              <a:rPr lang="en-US" altLang="en-US" sz="2800" b="1" dirty="0" smtClean="0">
                <a:latin typeface="Arial" panose="020B0604020202020204" pitchFamily="34" charset="0"/>
                <a:cs typeface="Arial" panose="020B0604020202020204" pitchFamily="34" charset="0"/>
              </a:rPr>
              <a:t>Research Project Grants: Competing </a:t>
            </a:r>
            <a:br>
              <a:rPr lang="en-US" altLang="en-US" sz="2800" b="1" dirty="0" smtClean="0">
                <a:latin typeface="Arial" panose="020B0604020202020204" pitchFamily="34" charset="0"/>
                <a:cs typeface="Arial" panose="020B0604020202020204" pitchFamily="34" charset="0"/>
              </a:rPr>
            </a:br>
            <a:r>
              <a:rPr lang="en-US" altLang="en-US" sz="2800" b="1" dirty="0" smtClean="0">
                <a:latin typeface="Arial" panose="020B0604020202020204" pitchFamily="34" charset="0"/>
                <a:cs typeface="Arial" panose="020B0604020202020204" pitchFamily="34" charset="0"/>
              </a:rPr>
              <a:t>Applications, Awards, and Success Rates</a:t>
            </a:r>
            <a:r>
              <a:rPr lang="en-US" altLang="en-US" sz="2800" dirty="0" smtClean="0">
                <a:latin typeface="Arial" panose="020B0604020202020204" pitchFamily="34" charset="0"/>
                <a:cs typeface="Arial" panose="020B0604020202020204" pitchFamily="34" charset="0"/>
              </a:rPr>
              <a:t>
</a:t>
            </a:r>
          </a:p>
        </p:txBody>
      </p:sp>
      <p:pic>
        <p:nvPicPr>
          <p:cNvPr id="141316" name="Picture 18" descr="Legend for Research Project Grants: Competing applications, awards, and success 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310313"/>
            <a:ext cx="270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descr="Research Project Grants: Competing applications, awards, and success r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358900"/>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920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9"/>
          <p:cNvSpPr>
            <a:spLocks noGrp="1" noChangeArrowheads="1"/>
          </p:cNvSpPr>
          <p:nvPr>
            <p:ph type="title"/>
          </p:nvPr>
        </p:nvSpPr>
        <p:spPr>
          <a:xfrm>
            <a:off x="3048000" y="609600"/>
            <a:ext cx="6019800" cy="838200"/>
          </a:xfrm>
        </p:spPr>
        <p:txBody>
          <a:bodyPr>
            <a:normAutofit fontScale="90000"/>
          </a:bodyPr>
          <a:lstStyle/>
          <a:p>
            <a:pPr eaLnBrk="1" hangingPunct="1">
              <a:defRPr/>
            </a:pPr>
            <a:r>
              <a:rPr lang="en-US" altLang="ja-JP" sz="3100" b="1" dirty="0" smtClean="0">
                <a:cs typeface="Arial" pitchFamily="34" charset="0"/>
              </a:rPr>
              <a:t>NIH: Steward of Biomedical &amp;                                                Behavioral Research for the Nation</a:t>
            </a:r>
            <a:r>
              <a:rPr lang="en-US" altLang="ja-JP" sz="1800" b="1" dirty="0" smtClean="0">
                <a:cs typeface="Arial" pitchFamily="34" charset="0"/>
              </a:rPr>
              <a:t/>
            </a:r>
            <a:br>
              <a:rPr lang="en-US" altLang="ja-JP" sz="1800" b="1" dirty="0" smtClean="0">
                <a:cs typeface="Arial" pitchFamily="34" charset="0"/>
              </a:rPr>
            </a:br>
            <a:endParaRPr lang="en-US" sz="1800" b="1" dirty="0" smtClean="0">
              <a:ea typeface="ＭＳ Ｐゴシック" pitchFamily="34" charset="-128"/>
              <a:cs typeface="Arial" pitchFamily="34" charset="0"/>
            </a:endParaRPr>
          </a:p>
        </p:txBody>
      </p:sp>
      <p:sp>
        <p:nvSpPr>
          <p:cNvPr id="135171" name="Text Box 3"/>
          <p:cNvSpPr txBox="1">
            <a:spLocks noChangeArrowheads="1"/>
          </p:cNvSpPr>
          <p:nvPr/>
        </p:nvSpPr>
        <p:spPr bwMode="auto">
          <a:xfrm>
            <a:off x="3429000" y="1666875"/>
            <a:ext cx="5448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ja-JP" sz="2400" i="1" dirty="0" smtClean="0">
                <a:solidFill>
                  <a:prstClr val="black"/>
                </a:solidFill>
                <a:cs typeface="Arial" charset="0"/>
              </a:rPr>
              <a:t>NIH’s mission is to seek </a:t>
            </a:r>
            <a:r>
              <a:rPr lang="en-US" altLang="ja-JP" sz="2400" i="1" dirty="0" smtClean="0">
                <a:solidFill>
                  <a:srgbClr val="0000CC"/>
                </a:solidFill>
                <a:cs typeface="Arial" charset="0"/>
              </a:rPr>
              <a:t>fundamental knowledge</a:t>
            </a:r>
            <a:r>
              <a:rPr lang="en-US" altLang="ja-JP" sz="2400" i="1" dirty="0" smtClean="0">
                <a:solidFill>
                  <a:prstClr val="black"/>
                </a:solidFill>
                <a:cs typeface="Arial" charset="0"/>
              </a:rPr>
              <a:t> about the nature and behavior of living systems…</a:t>
            </a:r>
            <a:endParaRPr lang="en-US" altLang="en-US" sz="2400" i="1" dirty="0" smtClean="0">
              <a:solidFill>
                <a:prstClr val="black"/>
              </a:solidFill>
              <a:ea typeface="ＭＳ Ｐゴシック" pitchFamily="34" charset="-128"/>
              <a:cs typeface="Arial" charset="0"/>
            </a:endParaRPr>
          </a:p>
        </p:txBody>
      </p:sp>
      <p:pic>
        <p:nvPicPr>
          <p:cNvPr id="135172" name="Picture 4" descr="&quot;Winning the Future&quot;, Picture of NIH Building 1, Scientist looking through Microscope, Doctor listeing to patients heart" title="Picture of NIH Building 1"/>
          <p:cNvPicPr>
            <a:picLocks noChangeAspect="1" noChangeArrowheads="1"/>
          </p:cNvPicPr>
          <p:nvPr/>
        </p:nvPicPr>
        <p:blipFill>
          <a:blip r:embed="rId3">
            <a:extLst>
              <a:ext uri="{28A0092B-C50C-407E-A947-70E740481C1C}">
                <a14:useLocalDpi xmlns:a14="http://schemas.microsoft.com/office/drawing/2010/main" val="0"/>
              </a:ext>
            </a:extLst>
          </a:blip>
          <a:srcRect l="12527" r="8496"/>
          <a:stretch>
            <a:fillRect/>
          </a:stretch>
        </p:blipFill>
        <p:spPr bwMode="auto">
          <a:xfrm>
            <a:off x="457200" y="2012950"/>
            <a:ext cx="2667000" cy="2025650"/>
          </a:xfrm>
          <a:prstGeom prst="rect">
            <a:avLst/>
          </a:prstGeom>
          <a:noFill/>
          <a:ln w="31750">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879621" name="Rectangle 5"/>
          <p:cNvSpPr>
            <a:spLocks noChangeArrowheads="1"/>
          </p:cNvSpPr>
          <p:nvPr/>
        </p:nvSpPr>
        <p:spPr bwMode="auto">
          <a:xfrm>
            <a:off x="3429000" y="3067050"/>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ja-JP" sz="2400" i="1" dirty="0" smtClean="0">
                <a:solidFill>
                  <a:prstClr val="black"/>
                </a:solidFill>
                <a:cs typeface="Arial" charset="0"/>
              </a:rPr>
              <a:t>…and the</a:t>
            </a:r>
            <a:r>
              <a:rPr lang="en-US" altLang="ja-JP" sz="2400" i="1" dirty="0" smtClean="0">
                <a:solidFill>
                  <a:prstClr val="white"/>
                </a:solidFill>
                <a:cs typeface="Arial" charset="0"/>
              </a:rPr>
              <a:t> </a:t>
            </a:r>
            <a:r>
              <a:rPr lang="en-US" altLang="ja-JP" sz="2400" i="1" dirty="0" smtClean="0">
                <a:solidFill>
                  <a:srgbClr val="0000CC"/>
                </a:solidFill>
                <a:cs typeface="Arial" charset="0"/>
              </a:rPr>
              <a:t>application of that knowledge  </a:t>
            </a:r>
            <a:r>
              <a:rPr lang="en-US" altLang="ja-JP" sz="2400" i="1" dirty="0" smtClean="0">
                <a:solidFill>
                  <a:prstClr val="black"/>
                </a:solidFill>
                <a:cs typeface="Arial" charset="0"/>
              </a:rPr>
              <a:t>to enhance health, lengthen life, and reduce illness and disability.</a:t>
            </a:r>
            <a:endParaRPr lang="en-US" altLang="en-US" sz="2400" i="1" dirty="0" smtClean="0">
              <a:solidFill>
                <a:prstClr val="black"/>
              </a:solidFill>
              <a:ea typeface="ＭＳ Ｐゴシック" pitchFamily="34" charset="-128"/>
              <a:cs typeface="Arial" charset="0"/>
            </a:endParaRPr>
          </a:p>
        </p:txBody>
      </p:sp>
      <p:pic>
        <p:nvPicPr>
          <p:cNvPr id="879622" name="Picture 6" descr="&quot;Winning the Future&quot;, Picture of NIH Building 1, Scientist looking through Microscope, Doctor listeing to patients heart" title=" Doctor listeing to patients hear"/>
          <p:cNvPicPr>
            <a:picLocks noChangeAspect="1" noChangeArrowheads="1"/>
          </p:cNvPicPr>
          <p:nvPr/>
        </p:nvPicPr>
        <p:blipFill>
          <a:blip r:embed="rId4">
            <a:extLst>
              <a:ext uri="{28A0092B-C50C-407E-A947-70E740481C1C}">
                <a14:useLocalDpi xmlns:a14="http://schemas.microsoft.com/office/drawing/2010/main" val="0"/>
              </a:ext>
            </a:extLst>
          </a:blip>
          <a:srcRect l="3464" t="5084" r="2771" b="6102"/>
          <a:stretch>
            <a:fillRect/>
          </a:stretch>
        </p:blipFill>
        <p:spPr bwMode="auto">
          <a:xfrm>
            <a:off x="4724400" y="4267200"/>
            <a:ext cx="3562350" cy="2297113"/>
          </a:xfrm>
          <a:prstGeom prst="rect">
            <a:avLst/>
          </a:prstGeom>
          <a:noFill/>
          <a:ln w="28575">
            <a:solidFill>
              <a:srgbClr val="993366"/>
            </a:solidFill>
            <a:miter lim="800000"/>
            <a:headEnd/>
            <a:tailEnd/>
          </a:ln>
          <a:extLst>
            <a:ext uri="{909E8E84-426E-40DD-AFC4-6F175D3DCCD1}">
              <a14:hiddenFill xmlns:a14="http://schemas.microsoft.com/office/drawing/2010/main">
                <a:solidFill>
                  <a:srgbClr val="FFFFFF"/>
                </a:solidFill>
              </a14:hiddenFill>
            </a:ext>
          </a:extLst>
        </p:spPr>
      </p:pic>
      <p:pic>
        <p:nvPicPr>
          <p:cNvPr id="135175" name="Picture 8" descr="&quot;Winning the Future&quot;, Picture of NIH Building 1, Scientist looking through Microscope, Doctor listeing to patients heart" title="Scientist looking through Microscope"/>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573088" y="4343400"/>
            <a:ext cx="3173412" cy="210820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quot;Winning the Future&quot;, Picture of NIH Building 1, Scientist looking through Microscope, Doctor listeing to patients heart" title="&quot;Winning the Future&quot; sign"/>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465138" y="304800"/>
            <a:ext cx="2659062" cy="1279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33392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9621"/>
                                        </p:tgtEl>
                                        <p:attrNameLst>
                                          <p:attrName>style.visibility</p:attrName>
                                        </p:attrNameLst>
                                      </p:cBhvr>
                                      <p:to>
                                        <p:strVal val="visible"/>
                                      </p:to>
                                    </p:set>
                                    <p:animEffect transition="in" filter="fade">
                                      <p:cBhvr>
                                        <p:cTn id="7" dur="1000"/>
                                        <p:tgtEl>
                                          <p:spTgt spid="879621"/>
                                        </p:tgtEl>
                                      </p:cBhvr>
                                    </p:animEffect>
                                  </p:childTnLst>
                                </p:cTn>
                              </p:par>
                              <p:par>
                                <p:cTn id="8" presetID="10" presetClass="entr" presetSubtype="0" fill="hold" nodeType="withEffect">
                                  <p:stCondLst>
                                    <p:cond delay="0"/>
                                  </p:stCondLst>
                                  <p:childTnLst>
                                    <p:set>
                                      <p:cBhvr>
                                        <p:cTn id="9" dur="1" fill="hold">
                                          <p:stCondLst>
                                            <p:cond delay="0"/>
                                          </p:stCondLst>
                                        </p:cTn>
                                        <p:tgtEl>
                                          <p:spTgt spid="879622"/>
                                        </p:tgtEl>
                                        <p:attrNameLst>
                                          <p:attrName>style.visibility</p:attrName>
                                        </p:attrNameLst>
                                      </p:cBhvr>
                                      <p:to>
                                        <p:strVal val="visible"/>
                                      </p:to>
                                    </p:set>
                                    <p:animEffect transition="in" filter="fade">
                                      <p:cBhvr>
                                        <p:cTn id="10" dur="10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quot; Symbol 1"/>
          <p:cNvSpPr/>
          <p:nvPr/>
        </p:nvSpPr>
        <p:spPr>
          <a:xfrm>
            <a:off x="2571750" y="305837"/>
            <a:ext cx="3733800" cy="4419600"/>
          </a:xfrm>
          <a:prstGeom prst="noSmoking">
            <a:avLst>
              <a:gd name="adj" fmla="val 4611"/>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026" name="Picture 2" descr="Picture of building 1 with a &quot;Do not enter&quot; logo that says Shutdown" title="NIH Buildi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449337"/>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descr="Picture of building 1 with a &quot;Do not enter&quot; logo that says Shutdown" title="NIH Building 1"/>
          <p:cNvSpPr/>
          <p:nvPr/>
        </p:nvSpPr>
        <p:spPr>
          <a:xfrm>
            <a:off x="3124200" y="1295400"/>
            <a:ext cx="3566160" cy="3658637"/>
          </a:xfrm>
          <a:prstGeom prst="noSmoking">
            <a:avLst>
              <a:gd name="adj" fmla="val 5115"/>
            </a:avLst>
          </a:prstGeom>
          <a:solidFill>
            <a:srgbClr val="C0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ctrTitle"/>
          </p:nvPr>
        </p:nvSpPr>
        <p:spPr>
          <a:xfrm>
            <a:off x="3124200" y="5447062"/>
            <a:ext cx="2971800" cy="784225"/>
          </a:xfrm>
        </p:spPr>
        <p:txBody>
          <a:bodyPr/>
          <a:lstStyle/>
          <a:p>
            <a:r>
              <a:rPr lang="en-US" altLang="en-US" dirty="0">
                <a:solidFill>
                  <a:schemeClr val="tx1"/>
                </a:solidFill>
                <a:latin typeface="Arial" pitchFamily="34" charset="0"/>
              </a:rPr>
              <a:t>Shutdown</a:t>
            </a:r>
          </a:p>
        </p:txBody>
      </p:sp>
    </p:spTree>
    <p:extLst>
      <p:ext uri="{BB962C8B-B14F-4D97-AF65-F5344CB8AC3E}">
        <p14:creationId xmlns:p14="http://schemas.microsoft.com/office/powerpoint/2010/main" val="392137279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ank you in different languages" title="Thank you"/>
          <p:cNvGrpSpPr/>
          <p:nvPr/>
        </p:nvGrpSpPr>
        <p:grpSpPr>
          <a:xfrm>
            <a:off x="161457" y="239608"/>
            <a:ext cx="8896198" cy="6497921"/>
            <a:chOff x="161457" y="239608"/>
            <a:chExt cx="8896198" cy="6497921"/>
          </a:xfrm>
        </p:grpSpPr>
        <p:pic>
          <p:nvPicPr>
            <p:cNvPr id="12294" name="Picture 6" descr="Different languages on how to say Thank you" title="Thank yo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199" y="442529"/>
              <a:ext cx="1821485" cy="1139342"/>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ifferent languages on how to say Thank you" title="Thank y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57" y="2072924"/>
              <a:ext cx="3006786" cy="84806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ifferent languages on how to say Thank you" title="Thank yo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950" y="3460319"/>
              <a:ext cx="2154383" cy="93436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Different languages on how to say Thank you" title="Thank yo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3342" y="5031866"/>
              <a:ext cx="1827886" cy="94091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Different languages on how to say Thank you" title="Thank y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598" y="393670"/>
              <a:ext cx="1814170" cy="1096366"/>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Different languages on how to say Thank you" title="Thank yo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28" y="3218230"/>
              <a:ext cx="1529791" cy="1819656"/>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Different languages on how to say Thank you" title="Thank yo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942" y="2040062"/>
              <a:ext cx="2426729" cy="1049055"/>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Different languages on how to say Thank you" title="Thank yo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9923" y="6165115"/>
              <a:ext cx="1812341" cy="572414"/>
            </a:xfrm>
            <a:prstGeom prst="rect">
              <a:avLst/>
            </a:prstGeom>
            <a:noFill/>
            <a:extLst>
              <a:ext uri="{909E8E84-426E-40DD-AFC4-6F175D3DCCD1}">
                <a14:hiddenFill xmlns:a14="http://schemas.microsoft.com/office/drawing/2010/main">
                  <a:solidFill>
                    <a:srgbClr val="FFFFFF"/>
                  </a:solidFill>
                </a14:hiddenFill>
              </a:ext>
            </a:extLst>
          </p:spPr>
        </p:pic>
        <p:pic>
          <p:nvPicPr>
            <p:cNvPr id="12303" name="Picture 15" descr="Different languages on how to say Thank you" title="Thank yo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5742" y="5644135"/>
              <a:ext cx="1817827" cy="77906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Users\rockeysa\AppData\Local\Microsoft\Windows\Temporary Internet Files\Content.IE5\ICB870F5\MC900104858[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4742" y="1662109"/>
              <a:ext cx="1811426" cy="574243"/>
            </a:xfrm>
            <a:prstGeom prst="rect">
              <a:avLst/>
            </a:prstGeom>
            <a:noFill/>
            <a:extLst>
              <a:ext uri="{909E8E84-426E-40DD-AFC4-6F175D3DCCD1}">
                <a14:hiddenFill xmlns:a14="http://schemas.microsoft.com/office/drawing/2010/main">
                  <a:solidFill>
                    <a:srgbClr val="FFFFFF"/>
                  </a:solidFill>
                </a14:hiddenFill>
              </a:ext>
            </a:extLst>
          </p:spPr>
        </p:pic>
        <p:pic>
          <p:nvPicPr>
            <p:cNvPr id="12305" name="Picture 17" descr="Different languages on how to say Thank you" title="Thank yo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457" y="318856"/>
              <a:ext cx="1812341" cy="150053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Different languages on how to say Thank you" title="Thank yo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85548" y="239608"/>
              <a:ext cx="1772107" cy="1800454"/>
            </a:xfrm>
            <a:prstGeom prst="rect">
              <a:avLst/>
            </a:prstGeom>
            <a:noFill/>
            <a:extLst>
              <a:ext uri="{909E8E84-426E-40DD-AFC4-6F175D3DCCD1}">
                <a14:hiddenFill xmlns:a14="http://schemas.microsoft.com/office/drawing/2010/main">
                  <a:solidFill>
                    <a:srgbClr val="FFFFFF"/>
                  </a:solidFill>
                </a14:hiddenFill>
              </a:ext>
            </a:extLst>
          </p:spPr>
        </p:pic>
        <p:pic>
          <p:nvPicPr>
            <p:cNvPr id="12307" name="Picture 19" descr="Different languages on how to say Thank you" title="Thank yo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8000" y="6092952"/>
              <a:ext cx="1822399" cy="612648"/>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Different languages on how to say Thank you" title="Thank yo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74718" y="4700396"/>
              <a:ext cx="1827886" cy="8019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Different languages on how to say Thank you" title="Thank you"/>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61893" y="2070353"/>
              <a:ext cx="3591306" cy="287304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a:xfrm>
            <a:off x="0" y="-1219200"/>
            <a:ext cx="9144000" cy="838200"/>
          </a:xfrm>
        </p:spPr>
        <p:txBody>
          <a:bodyPr/>
          <a:lstStyle/>
          <a:p>
            <a:r>
              <a:rPr lang="en-US" dirty="0" smtClean="0"/>
              <a:t>Thank You</a:t>
            </a:r>
            <a:endParaRPr lang="en-US" dirty="0"/>
          </a:p>
        </p:txBody>
      </p:sp>
    </p:spTree>
    <p:extLst>
      <p:ext uri="{BB962C8B-B14F-4D97-AF65-F5344CB8AC3E}">
        <p14:creationId xmlns:p14="http://schemas.microsoft.com/office/powerpoint/2010/main" val="3024762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2" descr="Picture of a mans head reading a news paper" title="Policy &amp; Program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68525"/>
            <a:ext cx="380365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990600"/>
            <a:ext cx="9144000" cy="762000"/>
          </a:xfrm>
        </p:spPr>
        <p:txBody>
          <a:bodyPr/>
          <a:lstStyle/>
          <a:p>
            <a:pPr algn="ctr"/>
            <a:r>
              <a:rPr lang="en-US" altLang="en-US" dirty="0">
                <a:solidFill>
                  <a:srgbClr val="000000"/>
                </a:solidFill>
              </a:rPr>
              <a:t>Policy &amp; Program </a:t>
            </a:r>
            <a:r>
              <a:rPr lang="en-US" altLang="en-US" dirty="0" smtClean="0">
                <a:solidFill>
                  <a:srgbClr val="000000"/>
                </a:solidFill>
              </a:rPr>
              <a:t>News</a:t>
            </a:r>
            <a:endParaRPr lang="en-US" dirty="0"/>
          </a:p>
        </p:txBody>
      </p:sp>
    </p:spTree>
    <p:extLst>
      <p:ext uri="{BB962C8B-B14F-4D97-AF65-F5344CB8AC3E}">
        <p14:creationId xmlns:p14="http://schemas.microsoft.com/office/powerpoint/2010/main" val="43201699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IH Guide Notice (NOT-OD-14-074)&#10;NIH and AHRQ Announce Updated Policy for Application Submission, April 14, 2014" title="NIH Application Resubmission Policy"/>
          <p:cNvSpPr txBox="1">
            <a:spLocks/>
          </p:cNvSpPr>
          <p:nvPr/>
        </p:nvSpPr>
        <p:spPr bwMode="auto">
          <a:xfrm>
            <a:off x="152400" y="76200"/>
            <a:ext cx="8839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359E"/>
              </a:solidFill>
              <a:effectLst/>
              <a:uLnTx/>
              <a:uFillTx/>
            </a:endParaRPr>
          </a:p>
        </p:txBody>
      </p:sp>
      <p:sp>
        <p:nvSpPr>
          <p:cNvPr id="2" name="Title 1"/>
          <p:cNvSpPr>
            <a:spLocks noGrp="1"/>
          </p:cNvSpPr>
          <p:nvPr>
            <p:ph type="title"/>
          </p:nvPr>
        </p:nvSpPr>
        <p:spPr>
          <a:xfrm>
            <a:off x="335507" y="233559"/>
            <a:ext cx="8839200" cy="757041"/>
          </a:xfrm>
        </p:spPr>
        <p:txBody>
          <a:bodyPr/>
          <a:lstStyle/>
          <a:p>
            <a:pPr lvl="0"/>
            <a:r>
              <a:rPr lang="en-US" sz="3600" dirty="0">
                <a:solidFill>
                  <a:srgbClr val="00359E"/>
                </a:solidFill>
              </a:rPr>
              <a:t>NIH Application Resubmission </a:t>
            </a:r>
            <a:r>
              <a:rPr lang="en-US" sz="3600" dirty="0" smtClean="0">
                <a:solidFill>
                  <a:srgbClr val="00359E"/>
                </a:solidFill>
              </a:rPr>
              <a:t>Policy</a:t>
            </a:r>
            <a:endParaRPr lang="en-US" dirty="0"/>
          </a:p>
        </p:txBody>
      </p:sp>
      <p:sp>
        <p:nvSpPr>
          <p:cNvPr id="3" name="Content Placeholder 2"/>
          <p:cNvSpPr>
            <a:spLocks noGrp="1"/>
          </p:cNvSpPr>
          <p:nvPr>
            <p:ph idx="1"/>
          </p:nvPr>
        </p:nvSpPr>
        <p:spPr>
          <a:xfrm>
            <a:off x="304800" y="1371600"/>
            <a:ext cx="8229600" cy="4648200"/>
          </a:xfrm>
        </p:spPr>
        <p:txBody>
          <a:bodyPr/>
          <a:lstStyle/>
          <a:p>
            <a:pPr indent="-274320">
              <a:spcBef>
                <a:spcPts val="0"/>
              </a:spcBef>
              <a:buClr>
                <a:srgbClr val="00359E"/>
              </a:buClr>
            </a:pPr>
            <a:r>
              <a:rPr lang="en-US" sz="2400" b="1" dirty="0">
                <a:solidFill>
                  <a:srgbClr val="00359E"/>
                </a:solidFill>
              </a:rPr>
              <a:t>NIH Guide Notice (NOT-OD-14-074)</a:t>
            </a:r>
            <a:br>
              <a:rPr lang="en-US" sz="2400" b="1" dirty="0">
                <a:solidFill>
                  <a:srgbClr val="00359E"/>
                </a:solidFill>
              </a:rPr>
            </a:br>
            <a:r>
              <a:rPr lang="en-US" sz="2400" b="1" dirty="0">
                <a:solidFill>
                  <a:srgbClr val="00359E"/>
                </a:solidFill>
              </a:rPr>
              <a:t>NIH and AHRQ Announce Updated Policy for Application Submission, April 17, 2014</a:t>
            </a:r>
            <a:br>
              <a:rPr lang="en-US" sz="2400" b="1" dirty="0">
                <a:solidFill>
                  <a:srgbClr val="00359E"/>
                </a:solidFill>
              </a:rPr>
            </a:br>
            <a:endParaRPr lang="en-US" sz="2400" b="1" dirty="0">
              <a:solidFill>
                <a:srgbClr val="00359E"/>
              </a:solidFill>
            </a:endParaRPr>
          </a:p>
          <a:p>
            <a:pPr indent="-274320">
              <a:spcBef>
                <a:spcPts val="0"/>
              </a:spcBef>
              <a:buClr>
                <a:srgbClr val="00359E"/>
              </a:buClr>
            </a:pPr>
            <a:r>
              <a:rPr lang="en-US" sz="2400" dirty="0">
                <a:solidFill>
                  <a:sysClr val="windowText" lastClr="000000"/>
                </a:solidFill>
                <a:latin typeface="Arial"/>
              </a:rPr>
              <a:t>“Effective immediately, the NIH and AHRQ will accept a new (A0) application following an unsuccessful resubmission (A1) application. The subsequent new application need not demonstrate substantial changes in scientific direction compared to previously reviewed submissions, and must not contain an introduction to respond to the critiques from the previous review.” </a:t>
            </a:r>
          </a:p>
          <a:p>
            <a:pPr indent="-274320">
              <a:spcBef>
                <a:spcPts val="0"/>
              </a:spcBef>
              <a:buClr>
                <a:srgbClr val="00359E"/>
              </a:buClr>
            </a:pPr>
            <a:endParaRPr lang="en-US" dirty="0">
              <a:solidFill>
                <a:sysClr val="windowText" lastClr="000000"/>
              </a:solidFill>
              <a:latin typeface="Arial"/>
            </a:endParaRPr>
          </a:p>
          <a:p>
            <a:endParaRPr lang="en-US" dirty="0"/>
          </a:p>
        </p:txBody>
      </p:sp>
    </p:spTree>
    <p:extLst>
      <p:ext uri="{BB962C8B-B14F-4D97-AF65-F5344CB8AC3E}">
        <p14:creationId xmlns:p14="http://schemas.microsoft.com/office/powerpoint/2010/main" val="4061315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066800"/>
          </a:xfrm>
        </p:spPr>
        <p:txBody>
          <a:bodyPr/>
          <a:lstStyle/>
          <a:p>
            <a:pPr algn="ctr"/>
            <a:r>
              <a:rPr lang="en-US" sz="2800" dirty="0" smtClean="0"/>
              <a:t>The Modified Biographical Sketch (Biosketch) in NIH Applications</a:t>
            </a:r>
            <a:endParaRPr lang="en-US" sz="2800" dirty="0"/>
          </a:p>
        </p:txBody>
      </p:sp>
      <p:sp>
        <p:nvSpPr>
          <p:cNvPr id="3" name="Content Placeholder 2"/>
          <p:cNvSpPr>
            <a:spLocks noGrp="1"/>
          </p:cNvSpPr>
          <p:nvPr>
            <p:ph idx="1"/>
          </p:nvPr>
        </p:nvSpPr>
        <p:spPr>
          <a:xfrm>
            <a:off x="304800" y="1295400"/>
            <a:ext cx="8229600" cy="5105400"/>
          </a:xfrm>
        </p:spPr>
        <p:txBody>
          <a:bodyPr/>
          <a:lstStyle/>
          <a:p>
            <a:r>
              <a:rPr lang="en-US" sz="2400" dirty="0" smtClean="0"/>
              <a:t>NIH has been piloting changes to the Biosketch in grant applications</a:t>
            </a:r>
          </a:p>
          <a:p>
            <a:r>
              <a:rPr lang="en-US" sz="2400" dirty="0" smtClean="0"/>
              <a:t>A </a:t>
            </a:r>
            <a:r>
              <a:rPr lang="en-US" sz="2400" dirty="0"/>
              <a:t>second round of </a:t>
            </a:r>
            <a:r>
              <a:rPr lang="en-US" sz="2400" dirty="0" smtClean="0"/>
              <a:t>Biosketch pilots (announced </a:t>
            </a:r>
            <a:r>
              <a:rPr lang="en-US" sz="2400" dirty="0"/>
              <a:t>May 16, </a:t>
            </a:r>
            <a:r>
              <a:rPr lang="en-US" sz="2400" dirty="0" smtClean="0"/>
              <a:t>2014) will:</a:t>
            </a:r>
          </a:p>
          <a:p>
            <a:pPr lvl="1">
              <a:spcBef>
                <a:spcPts val="1200"/>
              </a:spcBef>
            </a:pPr>
            <a:r>
              <a:rPr lang="en-US" sz="2400" dirty="0" smtClean="0">
                <a:solidFill>
                  <a:schemeClr val="tx1"/>
                </a:solidFill>
              </a:rPr>
              <a:t>Extend </a:t>
            </a:r>
            <a:r>
              <a:rPr lang="en-US" sz="2400" dirty="0">
                <a:solidFill>
                  <a:schemeClr val="tx1"/>
                </a:solidFill>
              </a:rPr>
              <a:t>the page limit from four to five </a:t>
            </a:r>
            <a:r>
              <a:rPr lang="en-US" sz="2400" dirty="0" smtClean="0">
                <a:solidFill>
                  <a:schemeClr val="tx1"/>
                </a:solidFill>
              </a:rPr>
              <a:t>pages. </a:t>
            </a:r>
          </a:p>
          <a:p>
            <a:pPr lvl="1">
              <a:spcBef>
                <a:spcPts val="1200"/>
              </a:spcBef>
            </a:pPr>
            <a:r>
              <a:rPr lang="en-US" sz="2400" dirty="0" smtClean="0">
                <a:solidFill>
                  <a:schemeClr val="tx1"/>
                </a:solidFill>
              </a:rPr>
              <a:t>Allow researchers </a:t>
            </a:r>
            <a:r>
              <a:rPr lang="en-US" sz="2400" dirty="0">
                <a:solidFill>
                  <a:schemeClr val="tx1"/>
                </a:solidFill>
              </a:rPr>
              <a:t>to describe up to five of their most significant contributions to </a:t>
            </a:r>
            <a:r>
              <a:rPr lang="en-US" sz="2400" dirty="0" smtClean="0">
                <a:solidFill>
                  <a:schemeClr val="tx1"/>
                </a:solidFill>
              </a:rPr>
              <a:t>science</a:t>
            </a:r>
            <a:r>
              <a:rPr lang="en-US" sz="2400" dirty="0">
                <a:solidFill>
                  <a:schemeClr val="tx1"/>
                </a:solidFill>
              </a:rPr>
              <a:t>, their specific role in those </a:t>
            </a:r>
            <a:r>
              <a:rPr lang="en-US" sz="2400" dirty="0" smtClean="0">
                <a:solidFill>
                  <a:schemeClr val="tx1"/>
                </a:solidFill>
              </a:rPr>
              <a:t>discoveries, and the </a:t>
            </a:r>
            <a:r>
              <a:rPr lang="en-US" sz="2400" dirty="0">
                <a:solidFill>
                  <a:schemeClr val="tx1"/>
                </a:solidFill>
              </a:rPr>
              <a:t>influence of their contributions on their scientific </a:t>
            </a:r>
            <a:r>
              <a:rPr lang="en-US" sz="2400" dirty="0" smtClean="0">
                <a:solidFill>
                  <a:schemeClr val="tx1"/>
                </a:solidFill>
              </a:rPr>
              <a:t>field.</a:t>
            </a:r>
          </a:p>
          <a:p>
            <a:pPr>
              <a:spcBef>
                <a:spcPts val="1200"/>
              </a:spcBef>
            </a:pPr>
            <a:r>
              <a:rPr lang="en-US" sz="2400" dirty="0" smtClean="0"/>
              <a:t>The new Biosketch is intended to emphasize accomplishments rather than a list of publications.  </a:t>
            </a:r>
          </a:p>
        </p:txBody>
      </p:sp>
    </p:spTree>
    <p:extLst>
      <p:ext uri="{BB962C8B-B14F-4D97-AF65-F5344CB8AC3E}">
        <p14:creationId xmlns:p14="http://schemas.microsoft.com/office/powerpoint/2010/main" val="2714391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066800"/>
          </a:xfrm>
        </p:spPr>
        <p:txBody>
          <a:bodyPr/>
          <a:lstStyle/>
          <a:p>
            <a:pPr algn="ctr"/>
            <a:r>
              <a:rPr lang="en-US" sz="2800" dirty="0" smtClean="0"/>
              <a:t>Upcoming Changes:  New HHS Closeout Requirements</a:t>
            </a:r>
            <a:endParaRPr lang="en-US" sz="2800" dirty="0"/>
          </a:p>
        </p:txBody>
      </p:sp>
      <p:sp>
        <p:nvSpPr>
          <p:cNvPr id="3" name="Content Placeholder 2"/>
          <p:cNvSpPr>
            <a:spLocks noGrp="1"/>
          </p:cNvSpPr>
          <p:nvPr>
            <p:ph idx="1"/>
          </p:nvPr>
        </p:nvSpPr>
        <p:spPr>
          <a:xfrm>
            <a:off x="152400" y="1066800"/>
            <a:ext cx="8229600" cy="5105400"/>
          </a:xfrm>
        </p:spPr>
        <p:txBody>
          <a:bodyPr/>
          <a:lstStyle/>
          <a:p>
            <a:pPr lvl="0">
              <a:spcBef>
                <a:spcPts val="1200"/>
              </a:spcBef>
            </a:pPr>
            <a:r>
              <a:rPr lang="en-US" sz="2000" dirty="0" smtClean="0"/>
              <a:t>GAO audits on HHS closeout activities reported that billions of dollars were unobligated in the Payment Management System.</a:t>
            </a:r>
          </a:p>
          <a:p>
            <a:pPr lvl="0">
              <a:spcBef>
                <a:spcPts val="1200"/>
              </a:spcBef>
            </a:pPr>
            <a:r>
              <a:rPr lang="en-US" sz="2000" dirty="0" smtClean="0"/>
              <a:t>HHS </a:t>
            </a:r>
            <a:r>
              <a:rPr lang="en-US" sz="2000" dirty="0"/>
              <a:t>has issued </a:t>
            </a:r>
            <a:r>
              <a:rPr lang="en-US" sz="2000" dirty="0" smtClean="0"/>
              <a:t>new </a:t>
            </a:r>
            <a:r>
              <a:rPr lang="en-US" sz="2000" dirty="0"/>
              <a:t>policies for closeout of grant </a:t>
            </a:r>
            <a:r>
              <a:rPr lang="en-US" sz="2000" dirty="0" smtClean="0"/>
              <a:t>awards. </a:t>
            </a:r>
          </a:p>
          <a:p>
            <a:pPr lvl="0">
              <a:spcBef>
                <a:spcPts val="1200"/>
              </a:spcBef>
            </a:pPr>
            <a:r>
              <a:rPr lang="en-US" sz="2000" dirty="0" smtClean="0"/>
              <a:t>No </a:t>
            </a:r>
            <a:r>
              <a:rPr lang="en-US" sz="2000" dirty="0"/>
              <a:t>changes are expected to the current NIH Standard Terms of Award provision allowing grantees to initiate a one-time, no-cost extension in the last year of the </a:t>
            </a:r>
            <a:r>
              <a:rPr lang="en-US" sz="2000" dirty="0" smtClean="0"/>
              <a:t>award. </a:t>
            </a:r>
          </a:p>
          <a:p>
            <a:pPr lvl="0">
              <a:spcBef>
                <a:spcPts val="1200"/>
              </a:spcBef>
            </a:pPr>
            <a:r>
              <a:rPr lang="en-US" sz="2000" b="1" dirty="0" smtClean="0"/>
              <a:t>Anticipated </a:t>
            </a:r>
            <a:r>
              <a:rPr lang="en-US" sz="2000" b="1" dirty="0"/>
              <a:t>changes:</a:t>
            </a:r>
          </a:p>
          <a:p>
            <a:pPr lvl="1">
              <a:spcBef>
                <a:spcPts val="1200"/>
              </a:spcBef>
            </a:pPr>
            <a:r>
              <a:rPr lang="en-US" sz="2000" dirty="0" smtClean="0">
                <a:solidFill>
                  <a:schemeClr val="tx1"/>
                </a:solidFill>
              </a:rPr>
              <a:t>Must </a:t>
            </a:r>
            <a:r>
              <a:rPr lang="en-US" sz="2000" dirty="0">
                <a:solidFill>
                  <a:schemeClr val="tx1"/>
                </a:solidFill>
              </a:rPr>
              <a:t>initiate “unilateral” </a:t>
            </a:r>
            <a:r>
              <a:rPr lang="en-US" sz="2000" dirty="0" smtClean="0">
                <a:solidFill>
                  <a:schemeClr val="tx1"/>
                </a:solidFill>
              </a:rPr>
              <a:t>closeout—i.e</a:t>
            </a:r>
            <a:r>
              <a:rPr lang="en-US" sz="2000" dirty="0">
                <a:solidFill>
                  <a:schemeClr val="tx1"/>
                </a:solidFill>
              </a:rPr>
              <a:t>., without cooperation of the </a:t>
            </a:r>
            <a:r>
              <a:rPr lang="en-US" sz="2000" dirty="0" smtClean="0">
                <a:solidFill>
                  <a:schemeClr val="tx1"/>
                </a:solidFill>
              </a:rPr>
              <a:t>grantee—if </a:t>
            </a:r>
            <a:r>
              <a:rPr lang="en-US" sz="2000" dirty="0">
                <a:solidFill>
                  <a:schemeClr val="tx1"/>
                </a:solidFill>
              </a:rPr>
              <a:t>reports are missing or </a:t>
            </a:r>
            <a:r>
              <a:rPr lang="en-US" sz="2000" dirty="0" smtClean="0">
                <a:solidFill>
                  <a:schemeClr val="tx1"/>
                </a:solidFill>
              </a:rPr>
              <a:t>unacceptable.</a:t>
            </a:r>
          </a:p>
          <a:p>
            <a:pPr lvl="1">
              <a:spcBef>
                <a:spcPts val="1200"/>
              </a:spcBef>
            </a:pPr>
            <a:r>
              <a:rPr lang="en-US" sz="2000" dirty="0" smtClean="0">
                <a:solidFill>
                  <a:schemeClr val="tx1"/>
                </a:solidFill>
              </a:rPr>
              <a:t>Must </a:t>
            </a:r>
            <a:r>
              <a:rPr lang="en-US" sz="2000" dirty="0">
                <a:solidFill>
                  <a:schemeClr val="tx1"/>
                </a:solidFill>
              </a:rPr>
              <a:t>consider possible enforcement actions when unilateral closeout </a:t>
            </a:r>
            <a:r>
              <a:rPr lang="en-US" sz="2000" dirty="0" smtClean="0">
                <a:solidFill>
                  <a:schemeClr val="tx1"/>
                </a:solidFill>
              </a:rPr>
              <a:t>conducted.</a:t>
            </a:r>
            <a:endParaRPr lang="en-US" sz="2000" dirty="0">
              <a:solidFill>
                <a:schemeClr val="tx1"/>
              </a:solidFill>
            </a:endParaRPr>
          </a:p>
          <a:p>
            <a:pPr lvl="1">
              <a:spcBef>
                <a:spcPts val="1200"/>
              </a:spcBef>
            </a:pPr>
            <a:r>
              <a:rPr lang="en-US" sz="2000" dirty="0" smtClean="0">
                <a:solidFill>
                  <a:schemeClr val="tx1"/>
                </a:solidFill>
              </a:rPr>
              <a:t>When there are </a:t>
            </a:r>
            <a:r>
              <a:rPr lang="en-US" sz="2000" dirty="0">
                <a:solidFill>
                  <a:schemeClr val="tx1"/>
                </a:solidFill>
              </a:rPr>
              <a:t>discrepancies between grantee’s final federal financial report </a:t>
            </a:r>
            <a:r>
              <a:rPr lang="en-US" sz="2000" dirty="0" smtClean="0">
                <a:solidFill>
                  <a:schemeClr val="tx1"/>
                </a:solidFill>
              </a:rPr>
              <a:t>and </a:t>
            </a:r>
            <a:r>
              <a:rPr lang="en-US" sz="2000" dirty="0">
                <a:solidFill>
                  <a:schemeClr val="tx1"/>
                </a:solidFill>
              </a:rPr>
              <a:t>cash transaction </a:t>
            </a:r>
            <a:r>
              <a:rPr lang="en-US" sz="2000" dirty="0" smtClean="0">
                <a:solidFill>
                  <a:schemeClr val="tx1"/>
                </a:solidFill>
              </a:rPr>
              <a:t>report—must </a:t>
            </a:r>
            <a:r>
              <a:rPr lang="en-US" sz="2000" dirty="0">
                <a:solidFill>
                  <a:schemeClr val="tx1"/>
                </a:solidFill>
              </a:rPr>
              <a:t>adjust award to lower </a:t>
            </a:r>
            <a:r>
              <a:rPr lang="en-US" sz="2000" dirty="0" smtClean="0">
                <a:solidFill>
                  <a:schemeClr val="tx1"/>
                </a:solidFill>
              </a:rPr>
              <a:t>amount, which may </a:t>
            </a:r>
            <a:r>
              <a:rPr lang="en-US" sz="2000" dirty="0">
                <a:solidFill>
                  <a:schemeClr val="tx1"/>
                </a:solidFill>
              </a:rPr>
              <a:t>result in </a:t>
            </a:r>
            <a:r>
              <a:rPr lang="en-US" sz="2000" dirty="0" smtClean="0">
                <a:solidFill>
                  <a:schemeClr val="tx1"/>
                </a:solidFill>
              </a:rPr>
              <a:t>a debt obligation to the grantees.</a:t>
            </a:r>
            <a:endParaRPr lang="en-US" sz="2000" dirty="0">
              <a:solidFill>
                <a:schemeClr val="tx1"/>
              </a:solidFill>
            </a:endParaRPr>
          </a:p>
          <a:p>
            <a:pPr lvl="1">
              <a:spcBef>
                <a:spcPts val="1200"/>
              </a:spcBef>
            </a:pPr>
            <a:endParaRPr lang="en-US" sz="2000" dirty="0">
              <a:solidFill>
                <a:schemeClr val="tx1"/>
              </a:solidFill>
            </a:endParaRPr>
          </a:p>
          <a:p>
            <a:pPr>
              <a:spcBef>
                <a:spcPts val="1200"/>
              </a:spcBef>
            </a:pPr>
            <a:endParaRPr lang="en-US" sz="2000" dirty="0"/>
          </a:p>
        </p:txBody>
      </p:sp>
      <p:pic>
        <p:nvPicPr>
          <p:cNvPr id="1027" name="Picture 3" descr="C:\Users\lbundese\AppData\Local\Microsoft\Windows\Temporary Internet Files\Content.IE5\QJUZN1B0\MC9000299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80999"/>
            <a:ext cx="1341425" cy="170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44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839200" cy="1066800"/>
          </a:xfrm>
        </p:spPr>
        <p:txBody>
          <a:bodyPr/>
          <a:lstStyle/>
          <a:p>
            <a:pPr algn="ctr"/>
            <a:r>
              <a:rPr lang="en-US" sz="3200" dirty="0" smtClean="0"/>
              <a:t>Upcoming Changes: Subaccounts</a:t>
            </a:r>
            <a:endParaRPr lang="en-US" sz="3200" dirty="0"/>
          </a:p>
        </p:txBody>
      </p:sp>
      <p:sp>
        <p:nvSpPr>
          <p:cNvPr id="3" name="Content Placeholder 2"/>
          <p:cNvSpPr>
            <a:spLocks noGrp="1"/>
          </p:cNvSpPr>
          <p:nvPr>
            <p:ph idx="1"/>
          </p:nvPr>
        </p:nvSpPr>
        <p:spPr>
          <a:xfrm>
            <a:off x="152400" y="1314450"/>
            <a:ext cx="8686800" cy="4324350"/>
          </a:xfrm>
        </p:spPr>
        <p:txBody>
          <a:bodyPr/>
          <a:lstStyle/>
          <a:p>
            <a:pPr lvl="0">
              <a:spcBef>
                <a:spcPts val="0"/>
              </a:spcBef>
            </a:pPr>
            <a:r>
              <a:rPr lang="en-US" sz="2200" dirty="0"/>
              <a:t>Most payments for NIH domestic awards are </a:t>
            </a:r>
            <a:endParaRPr lang="en-US" sz="2200" dirty="0" smtClean="0"/>
          </a:p>
          <a:p>
            <a:pPr marL="109537" lvl="0" indent="0">
              <a:spcBef>
                <a:spcPts val="0"/>
              </a:spcBef>
              <a:buNone/>
            </a:pPr>
            <a:r>
              <a:rPr lang="en-US" sz="2200" dirty="0" smtClean="0"/>
              <a:t>   currently </a:t>
            </a:r>
            <a:r>
              <a:rPr lang="en-US" sz="2200" dirty="0"/>
              <a:t>made via pooled </a:t>
            </a:r>
            <a:r>
              <a:rPr lang="en-US" sz="2200" dirty="0" smtClean="0"/>
              <a:t>accounts in </a:t>
            </a:r>
            <a:r>
              <a:rPr lang="en-US" sz="2200" dirty="0"/>
              <a:t>the Payment </a:t>
            </a:r>
            <a:r>
              <a:rPr lang="en-US" sz="2200" dirty="0" smtClean="0"/>
              <a:t>  </a:t>
            </a:r>
          </a:p>
          <a:p>
            <a:pPr marL="109537" lvl="0" indent="0">
              <a:spcBef>
                <a:spcPts val="0"/>
              </a:spcBef>
              <a:buNone/>
            </a:pPr>
            <a:r>
              <a:rPr lang="en-US" sz="2200" dirty="0"/>
              <a:t> </a:t>
            </a:r>
            <a:r>
              <a:rPr lang="en-US" sz="2200" dirty="0" smtClean="0"/>
              <a:t>  Management System.</a:t>
            </a:r>
          </a:p>
          <a:p>
            <a:pPr lvl="0">
              <a:spcBef>
                <a:spcPts val="1200"/>
              </a:spcBef>
            </a:pPr>
            <a:r>
              <a:rPr lang="en-US" sz="2200" dirty="0" smtClean="0"/>
              <a:t>Per HHS directive, </a:t>
            </a:r>
            <a:r>
              <a:rPr lang="en-US" sz="2200" dirty="0"/>
              <a:t>NIH will transition payment for grant awards from pooled payments </a:t>
            </a:r>
            <a:r>
              <a:rPr lang="en-US" sz="2200" dirty="0" smtClean="0"/>
              <a:t>to </a:t>
            </a:r>
            <a:r>
              <a:rPr lang="en-US" sz="2200" dirty="0"/>
              <a:t>subaccounts where funds can be expended and monitored by each individual grant.</a:t>
            </a:r>
            <a:endParaRPr lang="en-US" sz="2200" dirty="0" smtClean="0"/>
          </a:p>
          <a:p>
            <a:pPr lvl="0">
              <a:spcBef>
                <a:spcPts val="1200"/>
              </a:spcBef>
            </a:pPr>
            <a:r>
              <a:rPr lang="en-US" sz="2200" dirty="0" smtClean="0"/>
              <a:t>FY 2014 </a:t>
            </a:r>
            <a:r>
              <a:rPr lang="en-US" sz="2200" dirty="0"/>
              <a:t>– </a:t>
            </a:r>
            <a:r>
              <a:rPr lang="en-US" sz="2200" dirty="0" smtClean="0"/>
              <a:t>transition all </a:t>
            </a:r>
            <a:r>
              <a:rPr lang="en-US" sz="2200" dirty="0"/>
              <a:t>awards with new document numbers (</a:t>
            </a:r>
            <a:r>
              <a:rPr lang="en-US" sz="2200" dirty="0" smtClean="0"/>
              <a:t>Types </a:t>
            </a:r>
            <a:r>
              <a:rPr lang="en-US" sz="2200" dirty="0"/>
              <a:t>1, </a:t>
            </a:r>
            <a:r>
              <a:rPr lang="en-US" sz="2200" dirty="0" smtClean="0"/>
              <a:t>2</a:t>
            </a:r>
            <a:r>
              <a:rPr lang="en-US" sz="2200" dirty="0"/>
              <a:t>, </a:t>
            </a:r>
            <a:r>
              <a:rPr lang="en-US" sz="2200" dirty="0" smtClean="0"/>
              <a:t>4</a:t>
            </a:r>
            <a:r>
              <a:rPr lang="en-US" sz="2200" dirty="0"/>
              <a:t>, </a:t>
            </a:r>
            <a:r>
              <a:rPr lang="en-US" sz="2200" dirty="0" smtClean="0"/>
              <a:t>6</a:t>
            </a:r>
            <a:r>
              <a:rPr lang="en-US" sz="2200" dirty="0"/>
              <a:t>, </a:t>
            </a:r>
            <a:r>
              <a:rPr lang="en-US" sz="2200" dirty="0" smtClean="0"/>
              <a:t>7</a:t>
            </a:r>
            <a:r>
              <a:rPr lang="en-US" sz="2200" dirty="0"/>
              <a:t>, </a:t>
            </a:r>
            <a:r>
              <a:rPr lang="en-US" sz="2200" dirty="0" smtClean="0"/>
              <a:t>&amp; 9</a:t>
            </a:r>
            <a:r>
              <a:rPr lang="en-US" sz="2200" dirty="0"/>
              <a:t>).</a:t>
            </a:r>
          </a:p>
          <a:p>
            <a:pPr lvl="0">
              <a:spcBef>
                <a:spcPts val="1200"/>
              </a:spcBef>
            </a:pPr>
            <a:r>
              <a:rPr lang="en-US" sz="2200" dirty="0" smtClean="0"/>
              <a:t>FY 2015-2016 </a:t>
            </a:r>
            <a:r>
              <a:rPr lang="en-US" sz="2200" dirty="0"/>
              <a:t>– transition </a:t>
            </a:r>
            <a:r>
              <a:rPr lang="en-US" sz="2200" dirty="0" smtClean="0"/>
              <a:t>continuing </a:t>
            </a:r>
            <a:r>
              <a:rPr lang="en-US" sz="2200" dirty="0"/>
              <a:t>awards (Types 5 &amp; 8).</a:t>
            </a:r>
          </a:p>
          <a:p>
            <a:pPr lvl="0">
              <a:spcBef>
                <a:spcPts val="1200"/>
              </a:spcBef>
            </a:pPr>
            <a:r>
              <a:rPr lang="en-US" sz="2200" dirty="0"/>
              <a:t>Administrative supplements will be awarded to the same type of account (subaccount or pooled) as the parent award.</a:t>
            </a:r>
          </a:p>
          <a:p>
            <a:pPr lvl="0">
              <a:spcBef>
                <a:spcPts val="1200"/>
              </a:spcBef>
            </a:pPr>
            <a:r>
              <a:rPr lang="en-US" sz="2200" dirty="0"/>
              <a:t>Carryover authority will not change as a result of this transition.</a:t>
            </a:r>
          </a:p>
          <a:p>
            <a:pPr>
              <a:spcBef>
                <a:spcPts val="1200"/>
              </a:spcBef>
            </a:pPr>
            <a:endParaRPr lang="en-US" sz="2200" dirty="0"/>
          </a:p>
        </p:txBody>
      </p:sp>
      <p:pic>
        <p:nvPicPr>
          <p:cNvPr id="2054" name="Picture 6" descr="Picture of money with an arrow on top pointing to the left and an arrow at the bottom pointing to the left" title="Upcoming changes: Subaccou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5240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59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of an article from January 30 2014" title="NIH Plans to enhance reproducibility"/>
          <p:cNvPicPr>
            <a:picLocks noChangeAspect="1" noChangeArrowheads="1"/>
          </p:cNvPicPr>
          <p:nvPr/>
        </p:nvPicPr>
        <p:blipFill rotWithShape="1">
          <a:blip r:embed="rId2"/>
          <a:srcRect l="6218"/>
          <a:stretch/>
        </p:blipFill>
        <p:spPr bwMode="auto">
          <a:xfrm>
            <a:off x="1143000" y="-4763"/>
            <a:ext cx="6781800" cy="6715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srcRect/>
          <a:stretch>
            <a:fillRect/>
          </a:stretch>
        </p:blipFill>
        <p:spPr bwMode="auto">
          <a:xfrm>
            <a:off x="5715000" y="3538538"/>
            <a:ext cx="2014538" cy="255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750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yer of Brain Initiative&#10;Picture of Dr. Francis Collins and President Obama stadning next to him" title="Brain Initiat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760" y="1828800"/>
            <a:ext cx="4165600" cy="31624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lyer of Brain Initiative&#10;Picture of Dr. Francis Collins and President Obama stadning next to him" title="Brain Initiativ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5" t="219" r="3504" b="88526"/>
          <a:stretch/>
        </p:blipFill>
        <p:spPr bwMode="auto">
          <a:xfrm>
            <a:off x="91440" y="1828801"/>
            <a:ext cx="4846320" cy="3162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3300" y="5486400"/>
            <a:ext cx="7417415" cy="646331"/>
          </a:xfrm>
          <a:prstGeom prst="rect">
            <a:avLst/>
          </a:prstGeom>
          <a:noFill/>
        </p:spPr>
        <p:txBody>
          <a:bodyPr wrap="none" rtlCol="0">
            <a:spAutoFit/>
          </a:bodyPr>
          <a:lstStyle/>
          <a:p>
            <a:pPr algn="ctr"/>
            <a:r>
              <a:rPr lang="en-US" sz="3600" i="1" dirty="0" smtClean="0">
                <a:solidFill>
                  <a:srgbClr val="4F81BD">
                    <a:lumMod val="20000"/>
                    <a:lumOff val="80000"/>
                  </a:srgbClr>
                </a:solidFill>
                <a:latin typeface="Arial"/>
              </a:rPr>
              <a:t>Learning the Language of the Brain</a:t>
            </a:r>
            <a:endParaRPr lang="en-US" sz="3600" i="1" dirty="0">
              <a:solidFill>
                <a:srgbClr val="4F81BD">
                  <a:lumMod val="20000"/>
                  <a:lumOff val="80000"/>
                </a:srgbClr>
              </a:solidFill>
              <a:latin typeface="Arial"/>
            </a:endParaRPr>
          </a:p>
        </p:txBody>
      </p:sp>
      <p:sp>
        <p:nvSpPr>
          <p:cNvPr id="2" name="Title 1" descr="Flyer of Brain Initiative&#10;Picture of Dr. Francis Collins and President Obama stadning next to him" title="Brain Initiative"/>
          <p:cNvSpPr>
            <a:spLocks noGrp="1"/>
          </p:cNvSpPr>
          <p:nvPr>
            <p:ph type="title"/>
          </p:nvPr>
        </p:nvSpPr>
        <p:spPr/>
        <p:txBody>
          <a:bodyPr/>
          <a:lstStyle/>
          <a:p>
            <a:pPr algn="ctr"/>
            <a:r>
              <a:rPr lang="en-US" dirty="0" smtClean="0"/>
              <a:t>BRAIN Initiative</a:t>
            </a:r>
            <a:br>
              <a:rPr lang="en-US" dirty="0" smtClean="0"/>
            </a:br>
            <a:r>
              <a:rPr lang="en-US" dirty="0" smtClean="0"/>
              <a:t>“The </a:t>
            </a:r>
            <a:r>
              <a:rPr lang="en-US" dirty="0"/>
              <a:t>Next Great American Project</a:t>
            </a:r>
            <a:r>
              <a:rPr lang="en-US" dirty="0" smtClean="0"/>
              <a:t>”</a:t>
            </a:r>
            <a:endParaRPr lang="en-US" dirty="0"/>
          </a:p>
        </p:txBody>
      </p:sp>
      <p:sp>
        <p:nvSpPr>
          <p:cNvPr id="4"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28</a:t>
            </a:fld>
            <a:endParaRPr lang="en-US" sz="1600" b="1" dirty="0">
              <a:solidFill>
                <a:prstClr val="white">
                  <a:lumMod val="75000"/>
                </a:prstClr>
              </a:solidFill>
            </a:endParaRPr>
          </a:p>
        </p:txBody>
      </p:sp>
    </p:spTree>
    <p:extLst>
      <p:ext uri="{BB962C8B-B14F-4D97-AF65-F5344CB8AC3E}">
        <p14:creationId xmlns:p14="http://schemas.microsoft.com/office/powerpoint/2010/main" val="4278440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97614" cy="1206500"/>
          </a:xfrm>
        </p:spPr>
        <p:txBody>
          <a:bodyPr/>
          <a:lstStyle/>
          <a:p>
            <a:r>
              <a:rPr lang="en-US" sz="2800" dirty="0" smtClean="0">
                <a:solidFill>
                  <a:srgbClr val="FFCC00"/>
                </a:solidFill>
              </a:rPr>
              <a:t>B</a:t>
            </a:r>
            <a:r>
              <a:rPr lang="en-US" sz="2800" dirty="0" smtClean="0"/>
              <a:t>rain </a:t>
            </a:r>
            <a:r>
              <a:rPr lang="en-US" sz="2800" dirty="0" smtClean="0">
                <a:solidFill>
                  <a:srgbClr val="FFC000"/>
                </a:solidFill>
              </a:rPr>
              <a:t>R</a:t>
            </a:r>
            <a:r>
              <a:rPr lang="en-US" sz="2800" dirty="0" smtClean="0"/>
              <a:t>esearch through </a:t>
            </a:r>
            <a:r>
              <a:rPr lang="en-US" sz="2800" dirty="0" smtClean="0">
                <a:solidFill>
                  <a:srgbClr val="FFC000"/>
                </a:solidFill>
              </a:rPr>
              <a:t>A</a:t>
            </a:r>
            <a:r>
              <a:rPr lang="en-US" sz="2800" dirty="0" smtClean="0"/>
              <a:t>dvancing </a:t>
            </a:r>
            <a:r>
              <a:rPr lang="en-US" sz="2800" dirty="0" smtClean="0">
                <a:solidFill>
                  <a:srgbClr val="FFC000"/>
                </a:solidFill>
              </a:rPr>
              <a:t>I</a:t>
            </a:r>
            <a:r>
              <a:rPr lang="en-US" sz="2800" dirty="0" smtClean="0"/>
              <a:t>nnovative </a:t>
            </a:r>
            <a:r>
              <a:rPr lang="en-US" sz="2800" dirty="0" smtClean="0">
                <a:solidFill>
                  <a:srgbClr val="FFC000"/>
                </a:solidFill>
              </a:rPr>
              <a:t>N</a:t>
            </a:r>
            <a:r>
              <a:rPr lang="en-US" sz="2800" dirty="0" smtClean="0"/>
              <a:t>eurotechnologies (</a:t>
            </a:r>
            <a:r>
              <a:rPr lang="en-US" sz="2800" dirty="0" smtClean="0">
                <a:solidFill>
                  <a:srgbClr val="FFC000"/>
                </a:solidFill>
              </a:rPr>
              <a:t>BRAIN</a:t>
            </a:r>
            <a:r>
              <a:rPr lang="en-US" sz="2800" dirty="0" smtClean="0"/>
              <a:t>) Initiative – NIH goals</a:t>
            </a:r>
            <a:endParaRPr lang="en-US" sz="2800" dirty="0"/>
          </a:p>
        </p:txBody>
      </p:sp>
      <p:sp>
        <p:nvSpPr>
          <p:cNvPr id="3" name="Content Placeholder 2" descr="Picture of Brains with heat sensor" title="Brain Initiative"/>
          <p:cNvSpPr>
            <a:spLocks noGrp="1"/>
          </p:cNvSpPr>
          <p:nvPr>
            <p:ph idx="1"/>
          </p:nvPr>
        </p:nvSpPr>
        <p:spPr>
          <a:xfrm>
            <a:off x="457200" y="1321122"/>
            <a:ext cx="8229600" cy="4757737"/>
          </a:xfrm>
        </p:spPr>
        <p:txBody>
          <a:bodyPr/>
          <a:lstStyle/>
          <a:p>
            <a:r>
              <a:rPr lang="en-US" sz="2000" dirty="0"/>
              <a:t>Generate a Census of Cell Types</a:t>
            </a:r>
          </a:p>
          <a:p>
            <a:r>
              <a:rPr lang="en-US" sz="2000" dirty="0"/>
              <a:t>Create Structural Maps of the Brain </a:t>
            </a:r>
          </a:p>
          <a:p>
            <a:r>
              <a:rPr lang="en-US" sz="2000" dirty="0"/>
              <a:t>Develop New Large-Scale Network Recording Capabilities </a:t>
            </a:r>
          </a:p>
          <a:p>
            <a:r>
              <a:rPr lang="en-US" sz="2000" dirty="0"/>
              <a:t>Develop A Suite of Tools for Circuit Manipulation </a:t>
            </a:r>
          </a:p>
          <a:p>
            <a:r>
              <a:rPr lang="en-US" sz="2000" dirty="0"/>
              <a:t>Link Neuronal Activity to Behavior </a:t>
            </a:r>
          </a:p>
          <a:p>
            <a:r>
              <a:rPr lang="en-US" sz="2000" dirty="0"/>
              <a:t>Integrate Theory, Modeling, Statistics, and Computation with Experimentation</a:t>
            </a:r>
          </a:p>
          <a:p>
            <a:r>
              <a:rPr lang="en-US" sz="2000" dirty="0"/>
              <a:t>Delineate Mechanisms Underlying Human Imaging Technologies</a:t>
            </a:r>
          </a:p>
          <a:p>
            <a:r>
              <a:rPr lang="en-US" sz="2000" dirty="0"/>
              <a:t>Create Mechanisms to Enable Collection of Human Data </a:t>
            </a:r>
          </a:p>
          <a:p>
            <a:r>
              <a:rPr lang="en-US" sz="2000" dirty="0"/>
              <a:t>Disseminate Knowledge and Training</a:t>
            </a:r>
          </a:p>
          <a:p>
            <a:endParaRPr lang="en-US" dirty="0" smtClean="0"/>
          </a:p>
        </p:txBody>
      </p:sp>
      <p:sp>
        <p:nvSpPr>
          <p:cNvPr id="5"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29</a:t>
            </a:fld>
            <a:endParaRPr lang="en-US" sz="1600" b="1" dirty="0">
              <a:solidFill>
                <a:prstClr val="white">
                  <a:lumMod val="75000"/>
                </a:prstClr>
              </a:solidFill>
            </a:endParaRPr>
          </a:p>
        </p:txBody>
      </p:sp>
      <p:pic>
        <p:nvPicPr>
          <p:cNvPr id="2050" name="Picture 2" descr="Picture of Brains with heat sensor" title="Brain Initiat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84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887mar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60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descr="Picture of Marine Hospital, Staten Island, New York" title="Birthplace of the NIH 1887"/>
          <p:cNvSpPr>
            <a:spLocks noChangeArrowheads="1"/>
          </p:cNvSpPr>
          <p:nvPr/>
        </p:nvSpPr>
        <p:spPr bwMode="auto">
          <a:xfrm>
            <a:off x="685800" y="6019800"/>
            <a:ext cx="8077200" cy="601663"/>
          </a:xfrm>
          <a:prstGeom prst="rect">
            <a:avLst/>
          </a:prstGeom>
          <a:solidFill>
            <a:srgbClr val="336699"/>
          </a:solidFill>
          <a:ln>
            <a:noFill/>
          </a:ln>
          <a:extLst/>
        </p:spPr>
        <p:txBody>
          <a:bodyPr wrap="none" tIns="137160"/>
          <a:lstStyle/>
          <a:p>
            <a:pPr algn="ctr">
              <a:lnSpc>
                <a:spcPct val="65000"/>
              </a:lnSpc>
              <a:spcBef>
                <a:spcPct val="50000"/>
              </a:spcBef>
            </a:pPr>
            <a:r>
              <a:rPr lang="en-US" sz="3600" b="1" dirty="0">
                <a:solidFill>
                  <a:srgbClr val="FFFF00"/>
                </a:solidFill>
              </a:rPr>
              <a:t>Marine Hospital -- Staten Island, NY</a:t>
            </a:r>
          </a:p>
        </p:txBody>
      </p:sp>
      <p:sp>
        <p:nvSpPr>
          <p:cNvPr id="2" name="Title 1"/>
          <p:cNvSpPr>
            <a:spLocks noGrp="1"/>
          </p:cNvSpPr>
          <p:nvPr>
            <p:ph type="ctrTitle"/>
          </p:nvPr>
        </p:nvSpPr>
        <p:spPr>
          <a:xfrm>
            <a:off x="342900" y="228600"/>
            <a:ext cx="6362700" cy="609600"/>
          </a:xfrm>
          <a:solidFill>
            <a:srgbClr val="336699"/>
          </a:solidFill>
          <a:ln>
            <a:solidFill>
              <a:schemeClr val="accent1"/>
            </a:solidFill>
          </a:ln>
        </p:spPr>
        <p:txBody>
          <a:bodyPr/>
          <a:lstStyle/>
          <a:p>
            <a:r>
              <a:rPr lang="en-US" sz="3600" b="1" dirty="0">
                <a:solidFill>
                  <a:srgbClr val="FFFF00"/>
                </a:solidFill>
              </a:rPr>
              <a:t>Birthplace of the NIH:  </a:t>
            </a:r>
            <a:r>
              <a:rPr lang="en-US" sz="3600" b="1" dirty="0" smtClean="0">
                <a:solidFill>
                  <a:srgbClr val="FFFF00"/>
                </a:solidFill>
              </a:rPr>
              <a:t>1887</a:t>
            </a:r>
            <a:endParaRPr lang="en-US" sz="3600" dirty="0"/>
          </a:p>
        </p:txBody>
      </p:sp>
    </p:spTree>
    <p:extLst>
      <p:ext uri="{BB962C8B-B14F-4D97-AF65-F5344CB8AC3E}">
        <p14:creationId xmlns:p14="http://schemas.microsoft.com/office/powerpoint/2010/main" val="4231444452"/>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ctr"/>
            <a:r>
              <a:rPr lang="en-US" b="1" dirty="0" smtClean="0"/>
              <a:t>FY 2014 Investments</a:t>
            </a:r>
            <a:endParaRPr lang="en-US" i="1" dirty="0"/>
          </a:p>
        </p:txBody>
      </p:sp>
      <p:graphicFrame>
        <p:nvGraphicFramePr>
          <p:cNvPr id="5" name="Content Placeholder 4" descr="List Government Agencies and Money in Millions.&#10;Pictures of Logos of Howard Hughes medical Institute, The Kavali Foundation, Private Investments, Allen Institute for Brain Science and Simons Foundation are located at the bottom of the slide" title="Chart of FY 2014 Investments"/>
          <p:cNvGraphicFramePr>
            <a:graphicFrameLocks noGrp="1"/>
          </p:cNvGraphicFramePr>
          <p:nvPr>
            <p:ph idx="1"/>
            <p:extLst>
              <p:ext uri="{D42A27DB-BD31-4B8C-83A1-F6EECF244321}">
                <p14:modId xmlns:p14="http://schemas.microsoft.com/office/powerpoint/2010/main" val="417643334"/>
              </p:ext>
            </p:extLst>
          </p:nvPr>
        </p:nvGraphicFramePr>
        <p:xfrm>
          <a:off x="457200" y="1600200"/>
          <a:ext cx="8229600" cy="36576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400800"/>
                <a:gridCol w="1828800"/>
              </a:tblGrid>
              <a:tr h="358140">
                <a:tc>
                  <a:txBody>
                    <a:bodyPr/>
                    <a:lstStyle/>
                    <a:p>
                      <a:r>
                        <a:rPr lang="en-US" sz="1800" dirty="0" smtClean="0"/>
                        <a:t>Government Agencies</a:t>
                      </a:r>
                    </a:p>
                  </a:txBody>
                  <a:tcPr>
                    <a:lnR w="12700" cap="flat" cmpd="sng" algn="ctr">
                      <a:solidFill>
                        <a:schemeClr val="accent1"/>
                      </a:solidFill>
                      <a:prstDash val="solid"/>
                      <a:round/>
                      <a:headEnd type="none" w="med" len="med"/>
                      <a:tailEnd type="none" w="med" len="med"/>
                    </a:lnR>
                    <a:cell3D prstMaterial="dkEdge">
                      <a:bevel w="50800" prst="hardEdge"/>
                      <a:lightRig rig="flood" dir="t"/>
                    </a:cell3D>
                  </a:tcPr>
                </a:tc>
                <a:tc>
                  <a:txBody>
                    <a:bodyPr/>
                    <a:lstStyle/>
                    <a:p>
                      <a:r>
                        <a:rPr lang="en-US" sz="1800" dirty="0" smtClean="0"/>
                        <a:t> $ in Millions</a:t>
                      </a:r>
                      <a:endParaRPr lang="en-US" sz="1800" dirty="0"/>
                    </a:p>
                  </a:txBody>
                  <a:tcPr>
                    <a:lnL w="12700" cap="flat" cmpd="sng" algn="ctr">
                      <a:solidFill>
                        <a:schemeClr val="accent1"/>
                      </a:solidFill>
                      <a:prstDash val="solid"/>
                      <a:round/>
                      <a:headEnd type="none" w="med" len="med"/>
                      <a:tailEnd type="none" w="med" len="med"/>
                    </a:lnL>
                    <a:cell3D prstMaterial="dkEdge">
                      <a:bevel w="50800" prst="hardEdge"/>
                      <a:lightRig rig="flood" dir="t"/>
                    </a:cell3D>
                  </a:tcPr>
                </a:tc>
              </a:tr>
              <a:tr h="358140">
                <a:tc>
                  <a:txBody>
                    <a:bodyPr/>
                    <a:lstStyle/>
                    <a:p>
                      <a:pPr marL="228600" lvl="1" indent="0"/>
                      <a:r>
                        <a:rPr lang="en-US" sz="1800" b="1" dirty="0" smtClean="0"/>
                        <a:t>National Institutes</a:t>
                      </a:r>
                      <a:r>
                        <a:rPr lang="en-US" sz="1800" b="1" baseline="0" dirty="0" smtClean="0"/>
                        <a:t> of Health</a:t>
                      </a:r>
                      <a:endParaRPr lang="en-US" sz="1800" b="1" dirty="0"/>
                    </a:p>
                  </a:txBody>
                  <a:tcPr>
                    <a:cell3D prstMaterial="dkEdge">
                      <a:bevel w="50800" prst="hardEdge"/>
                      <a:lightRig rig="flood" dir="t"/>
                    </a:cell3D>
                  </a:tcPr>
                </a:tc>
                <a:tc>
                  <a:txBody>
                    <a:bodyPr/>
                    <a:lstStyle/>
                    <a:p>
                      <a:pPr algn="ctr"/>
                      <a:r>
                        <a:rPr lang="en-US" sz="1800" b="1" baseline="0" dirty="0" smtClean="0"/>
                        <a:t>$40 .7</a:t>
                      </a:r>
                      <a:endParaRPr lang="en-US" sz="1800" b="1" dirty="0"/>
                    </a:p>
                  </a:txBody>
                  <a:tcPr>
                    <a:cell3D prstMaterial="dkEdge">
                      <a:bevel w="50800" prst="hardEdge"/>
                      <a:lightRig rig="flood" dir="t"/>
                    </a:cell3D>
                  </a:tcPr>
                </a:tc>
              </a:tr>
              <a:tr h="358140">
                <a:tc>
                  <a:txBody>
                    <a:bodyPr/>
                    <a:lstStyle/>
                    <a:p>
                      <a:pPr marL="1149350" indent="-234950" algn="l">
                        <a:buFont typeface="Arial" panose="020B0604020202020204" pitchFamily="34" charset="0"/>
                        <a:buChar char="•"/>
                      </a:pPr>
                      <a:r>
                        <a:rPr lang="en-US" sz="1800" i="1" dirty="0" smtClean="0"/>
                        <a:t>Blueprint for Neuroscience Research</a:t>
                      </a:r>
                      <a:endParaRPr lang="en-US" sz="1800" i="1" dirty="0"/>
                    </a:p>
                  </a:txBody>
                  <a:tcPr>
                    <a:cell3D prstMaterial="dkEdge">
                      <a:bevel w="50800" prst="hardEdge"/>
                      <a:lightRig rig="flood" dir="t"/>
                    </a:cell3D>
                  </a:tcPr>
                </a:tc>
                <a:tc>
                  <a:txBody>
                    <a:bodyPr/>
                    <a:lstStyle/>
                    <a:p>
                      <a:pPr marL="0" indent="109538" algn="ctr"/>
                      <a:r>
                        <a:rPr lang="en-US" sz="1800" i="1" dirty="0" smtClean="0"/>
                        <a:t>$10M</a:t>
                      </a:r>
                    </a:p>
                  </a:txBody>
                  <a:tcPr>
                    <a:cell3D prstMaterial="dkEdge">
                      <a:bevel w="50800" prst="hardEdge"/>
                      <a:lightRig rig="flood" dir="t"/>
                    </a:cell3D>
                  </a:tcPr>
                </a:tc>
              </a:tr>
              <a:tr h="358140">
                <a:tc>
                  <a:txBody>
                    <a:bodyPr/>
                    <a:lstStyle/>
                    <a:p>
                      <a:pPr marL="1149350" indent="-234950" algn="l">
                        <a:buFont typeface="Arial" panose="020B0604020202020204" pitchFamily="34" charset="0"/>
                        <a:buChar char="•"/>
                      </a:pPr>
                      <a:r>
                        <a:rPr lang="en-US" sz="1800" i="1" baseline="0" dirty="0" smtClean="0"/>
                        <a:t>NIMH</a:t>
                      </a:r>
                      <a:endParaRPr lang="en-US" sz="1800" i="1" dirty="0"/>
                    </a:p>
                  </a:txBody>
                  <a:tcPr>
                    <a:cell3D prstMaterial="dkEdge">
                      <a:bevel w="50800" prst="hardEdge"/>
                      <a:lightRig rig="flood" dir="t"/>
                    </a:cell3D>
                  </a:tcPr>
                </a:tc>
                <a:tc>
                  <a:txBody>
                    <a:bodyPr/>
                    <a:lstStyle/>
                    <a:p>
                      <a:pPr marL="0" indent="109538" algn="ctr"/>
                      <a:r>
                        <a:rPr lang="en-US" sz="1800" i="1" dirty="0" smtClean="0"/>
                        <a:t>$12.85M</a:t>
                      </a:r>
                      <a:endParaRPr lang="en-US" sz="1800" i="1" dirty="0"/>
                    </a:p>
                  </a:txBody>
                  <a:tcPr>
                    <a:cell3D prstMaterial="dkEdge">
                      <a:bevel w="50800" prst="hardEdge"/>
                      <a:lightRig rig="flood" dir="t"/>
                    </a:cell3D>
                  </a:tcPr>
                </a:tc>
              </a:tr>
              <a:tr h="358140">
                <a:tc>
                  <a:txBody>
                    <a:bodyPr/>
                    <a:lstStyle/>
                    <a:p>
                      <a:pPr marL="1149350" indent="-234950" algn="l">
                        <a:buFont typeface="Arial" panose="020B0604020202020204" pitchFamily="34" charset="0"/>
                        <a:buChar char="•"/>
                      </a:pPr>
                      <a:r>
                        <a:rPr lang="en-US" sz="1800" i="1" baseline="0" dirty="0" smtClean="0"/>
                        <a:t>NINDS</a:t>
                      </a:r>
                      <a:endParaRPr lang="en-US" sz="1800" i="1" dirty="0"/>
                    </a:p>
                  </a:txBody>
                  <a:tcPr>
                    <a:cell3D prstMaterial="dkEdge">
                      <a:bevel w="50800" prst="hardEdge"/>
                      <a:lightRig rig="flood" dir="t"/>
                    </a:cell3D>
                  </a:tcPr>
                </a:tc>
                <a:tc>
                  <a:txBody>
                    <a:bodyPr/>
                    <a:lstStyle/>
                    <a:p>
                      <a:pPr marL="0" indent="109538" algn="ctr"/>
                      <a:r>
                        <a:rPr lang="en-US" sz="1800" i="1" dirty="0" smtClean="0"/>
                        <a:t>$12.85M</a:t>
                      </a:r>
                      <a:endParaRPr lang="en-US" sz="1800" i="1" dirty="0"/>
                    </a:p>
                  </a:txBody>
                  <a:tcPr>
                    <a:cell3D prstMaterial="dkEdge">
                      <a:bevel w="50800" prst="hardEdge"/>
                      <a:lightRig rig="flood" dir="t"/>
                    </a:cell3D>
                  </a:tcPr>
                </a:tc>
              </a:tr>
              <a:tr h="358140">
                <a:tc>
                  <a:txBody>
                    <a:bodyPr/>
                    <a:lstStyle/>
                    <a:p>
                      <a:pPr marL="1149350" indent="-234950" algn="l">
                        <a:buFont typeface="Arial" panose="020B0604020202020204" pitchFamily="34" charset="0"/>
                        <a:buChar char="•"/>
                      </a:pPr>
                      <a:r>
                        <a:rPr lang="en-US" sz="1800" i="1" dirty="0" smtClean="0"/>
                        <a:t>NIDA</a:t>
                      </a:r>
                      <a:endParaRPr lang="en-US" sz="1800" i="1" dirty="0"/>
                    </a:p>
                  </a:txBody>
                  <a:tcPr>
                    <a:cell3D prstMaterial="dkEdge">
                      <a:bevel w="50800" prst="hardEdge"/>
                      <a:lightRig rig="flood" dir="t"/>
                    </a:cell3D>
                  </a:tcPr>
                </a:tc>
                <a:tc>
                  <a:txBody>
                    <a:bodyPr/>
                    <a:lstStyle/>
                    <a:p>
                      <a:pPr marL="0" indent="109538" algn="ctr"/>
                      <a:r>
                        <a:rPr lang="en-US" sz="1800" i="1" dirty="0" smtClean="0"/>
                        <a:t>$4M</a:t>
                      </a:r>
                      <a:endParaRPr lang="en-US" sz="1800" i="1" dirty="0"/>
                    </a:p>
                  </a:txBody>
                  <a:tcPr>
                    <a:cell3D prstMaterial="dkEdge">
                      <a:bevel w="50800" prst="hardEdge"/>
                      <a:lightRig rig="flood" dir="t"/>
                    </a:cell3D>
                  </a:tcPr>
                </a:tc>
              </a:tr>
              <a:tr h="358140">
                <a:tc>
                  <a:txBody>
                    <a:bodyPr/>
                    <a:lstStyle/>
                    <a:p>
                      <a:pPr marL="1149350" indent="-234950" algn="l">
                        <a:buFont typeface="Arial" panose="020B0604020202020204" pitchFamily="34" charset="0"/>
                        <a:buChar char="•"/>
                      </a:pPr>
                      <a:r>
                        <a:rPr lang="en-US" sz="1800" i="1" dirty="0" smtClean="0"/>
                        <a:t>NIBIB</a:t>
                      </a:r>
                      <a:endParaRPr lang="en-US" sz="1800" i="1" dirty="0"/>
                    </a:p>
                  </a:txBody>
                  <a:tcPr>
                    <a:cell3D prstMaterial="dkEdge">
                      <a:bevel w="50800" prst="hardEdge"/>
                      <a:lightRig rig="flood" dir="t"/>
                    </a:cell3D>
                  </a:tcPr>
                </a:tc>
                <a:tc>
                  <a:txBody>
                    <a:bodyPr/>
                    <a:lstStyle/>
                    <a:p>
                      <a:pPr marL="0" indent="109538" algn="ctr"/>
                      <a:r>
                        <a:rPr lang="en-US" sz="1800" i="1" dirty="0" smtClean="0"/>
                        <a:t>$1M</a:t>
                      </a:r>
                      <a:endParaRPr lang="en-US" sz="1800" i="1" dirty="0"/>
                    </a:p>
                  </a:txBody>
                  <a:tcPr>
                    <a:cell3D prstMaterial="dkEdge">
                      <a:bevel w="50800" prst="hardEdge"/>
                      <a:lightRig rig="flood" dir="t"/>
                    </a:cell3D>
                  </a:tcPr>
                </a:tc>
              </a:tr>
              <a:tr h="358140">
                <a:tc>
                  <a:txBody>
                    <a:bodyPr/>
                    <a:lstStyle/>
                    <a:p>
                      <a:pPr marL="228600" lvl="1" indent="0"/>
                      <a:r>
                        <a:rPr lang="en-US" sz="1800" b="1" dirty="0" smtClean="0"/>
                        <a:t>Defense Advanced Research</a:t>
                      </a:r>
                      <a:r>
                        <a:rPr lang="en-US" sz="1800" b="1" baseline="0" dirty="0" smtClean="0"/>
                        <a:t> </a:t>
                      </a:r>
                      <a:r>
                        <a:rPr lang="en-US" sz="1800" b="1" dirty="0" smtClean="0"/>
                        <a:t>Projects Agency</a:t>
                      </a:r>
                      <a:endParaRPr lang="en-US" sz="1800" b="1" dirty="0"/>
                    </a:p>
                  </a:txBody>
                  <a:tcPr>
                    <a:cell3D prstMaterial="dkEdge">
                      <a:bevel w="50800" prst="hardEdge"/>
                      <a:lightRig rig="flood" dir="t"/>
                    </a:cell3D>
                  </a:tcPr>
                </a:tc>
                <a:tc>
                  <a:txBody>
                    <a:bodyPr/>
                    <a:lstStyle/>
                    <a:p>
                      <a:pPr algn="ctr"/>
                      <a:r>
                        <a:rPr lang="en-US" sz="1800" b="1" dirty="0" smtClean="0"/>
                        <a:t>$50</a:t>
                      </a:r>
                      <a:endParaRPr lang="en-US" sz="1800" b="1" dirty="0"/>
                    </a:p>
                  </a:txBody>
                  <a:tcPr>
                    <a:cell3D prstMaterial="dkEdge">
                      <a:bevel w="50800" prst="hardEdge"/>
                      <a:lightRig rig="flood" dir="t"/>
                    </a:cell3D>
                  </a:tcPr>
                </a:tc>
              </a:tr>
              <a:tr h="358140">
                <a:tc>
                  <a:txBody>
                    <a:bodyPr/>
                    <a:lstStyle/>
                    <a:p>
                      <a:pPr marL="228600" lvl="1" indent="0"/>
                      <a:r>
                        <a:rPr lang="en-US" sz="1800" b="1" dirty="0" smtClean="0"/>
                        <a:t>National Science Foundation</a:t>
                      </a:r>
                      <a:endParaRPr lang="en-US" sz="1800" b="1" dirty="0"/>
                    </a:p>
                  </a:txBody>
                  <a:tcPr>
                    <a:cell3D prstMaterial="dkEdge">
                      <a:bevel w="50800" prst="hardEdge"/>
                      <a:lightRig rig="flood" dir="t"/>
                    </a:cell3D>
                  </a:tcPr>
                </a:tc>
                <a:tc>
                  <a:txBody>
                    <a:bodyPr/>
                    <a:lstStyle/>
                    <a:p>
                      <a:pPr algn="ctr"/>
                      <a:r>
                        <a:rPr lang="en-US" sz="1800" b="1" dirty="0" smtClean="0"/>
                        <a:t>$20</a:t>
                      </a:r>
                      <a:endParaRPr lang="en-US" sz="1800" b="1" dirty="0"/>
                    </a:p>
                  </a:txBody>
                  <a:tcPr>
                    <a:cell3D prstMaterial="dkEdge">
                      <a:bevel w="50800" prst="hardEdge"/>
                      <a:lightRig rig="flood" dir="t"/>
                    </a:cell3D>
                  </a:tcPr>
                </a:tc>
              </a:tr>
              <a:tr h="358140">
                <a:tc>
                  <a:txBody>
                    <a:bodyPr/>
                    <a:lstStyle/>
                    <a:p>
                      <a:pPr marL="228600" lvl="1" indent="0"/>
                      <a:r>
                        <a:rPr lang="en-US" sz="1800" b="1" dirty="0" smtClean="0"/>
                        <a:t>Food</a:t>
                      </a:r>
                      <a:r>
                        <a:rPr lang="en-US" sz="1800" b="1" baseline="0" dirty="0" smtClean="0"/>
                        <a:t> and Drug Administration</a:t>
                      </a:r>
                      <a:endParaRPr lang="en-US" sz="1800" b="1" dirty="0"/>
                    </a:p>
                  </a:txBody>
                  <a:tcPr>
                    <a:cell3D prstMaterial="dkEdge">
                      <a:bevel w="50800" prst="hardEdge"/>
                      <a:lightRig rig="flood" dir="t"/>
                    </a:cell3D>
                  </a:tcPr>
                </a:tc>
                <a:tc>
                  <a:txBody>
                    <a:bodyPr/>
                    <a:lstStyle/>
                    <a:p>
                      <a:pPr algn="ctr"/>
                      <a:r>
                        <a:rPr lang="en-US" sz="1800" b="1" dirty="0" smtClean="0"/>
                        <a:t>N/A</a:t>
                      </a:r>
                      <a:endParaRPr lang="en-US" sz="1800" b="1" dirty="0"/>
                    </a:p>
                  </a:txBody>
                  <a:tcPr>
                    <a:cell3D prstMaterial="dkEdge">
                      <a:bevel w="50800" prst="hardEdge"/>
                      <a:lightRig rig="flood" dir="t"/>
                    </a:cell3D>
                  </a:tcPr>
                </a:tc>
              </a:tr>
            </a:tbl>
          </a:graphicData>
        </a:graphic>
      </p:graphicFrame>
      <p:pic>
        <p:nvPicPr>
          <p:cNvPr id="10" name="Picture 7" descr="List Government Agencies and Money in Millions.&#10;Pictures of Logos of Howard Hughes medical Institute, The Kavali Foundation, Private Investments, Allen Institute for Brain Science and Simons Foundation are located at the bottom of the slide" title="Chart of FY 2014 Investme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6" t="14891" r="68875" b="78198"/>
          <a:stretch/>
        </p:blipFill>
        <p:spPr bwMode="auto">
          <a:xfrm>
            <a:off x="1353065" y="5902808"/>
            <a:ext cx="1847335" cy="389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3" descr="List Government Agencies and Money in Millions.&#10;Pictures of Logos of Howard Hughes medical Institute, The Kavali Foundation, Private Investments, Allen Institute for Brain Science and Simons Foundation are located at the bottom of the slide" title="Chart of FY 2014 Investme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6411132"/>
            <a:ext cx="2874333" cy="345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3" descr="List Government Agencies and Money in Millions.&#10;Pictures of Logos of Howard Hughes medical Institute, The Kavali Foundation, Private Investments, Allen Institute for Brain Science and Simons Foundation are located at the bottom of the slide" title="Chart of FY 2014 Investme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7958" y="5708480"/>
            <a:ext cx="1880642" cy="463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descr="List Government Agencies and Money in Millions.&#10;Pictures of Logos of Howard Hughes medical Institute, The Kavali Foundation, Private Investments, Allen Institute for Brain Science and Simons Foundation are located at the bottom of the slide" title="Chart of FY 2014 Investments"/>
          <p:cNvSpPr txBox="1"/>
          <p:nvPr/>
        </p:nvSpPr>
        <p:spPr>
          <a:xfrm>
            <a:off x="3668648" y="5410200"/>
            <a:ext cx="1843774" cy="1077218"/>
          </a:xfrm>
          <a:prstGeom prst="rect">
            <a:avLst/>
          </a:prstGeom>
          <a:noFill/>
        </p:spPr>
        <p:txBody>
          <a:bodyPr wrap="none" rtlCol="0">
            <a:spAutoFit/>
          </a:bodyPr>
          <a:lstStyle/>
          <a:p>
            <a:pPr algn="ctr" fontAlgn="auto">
              <a:spcBef>
                <a:spcPts val="0"/>
              </a:spcBef>
              <a:spcAft>
                <a:spcPts val="0"/>
              </a:spcAft>
            </a:pPr>
            <a:r>
              <a:rPr lang="en-US" sz="4000" dirty="0" smtClean="0">
                <a:solidFill>
                  <a:prstClr val="white"/>
                </a:solidFill>
                <a:latin typeface="Arial"/>
              </a:rPr>
              <a:t>+ </a:t>
            </a:r>
            <a:r>
              <a:rPr lang="en-US" sz="2400" dirty="0" smtClean="0">
                <a:solidFill>
                  <a:prstClr val="white"/>
                </a:solidFill>
                <a:latin typeface="Arial"/>
              </a:rPr>
              <a:t>Private </a:t>
            </a:r>
          </a:p>
          <a:p>
            <a:pPr algn="ctr" fontAlgn="auto">
              <a:spcBef>
                <a:spcPts val="0"/>
              </a:spcBef>
              <a:spcAft>
                <a:spcPts val="0"/>
              </a:spcAft>
            </a:pPr>
            <a:r>
              <a:rPr lang="en-US" sz="2400" dirty="0" smtClean="0">
                <a:solidFill>
                  <a:prstClr val="white"/>
                </a:solidFill>
                <a:latin typeface="Arial"/>
              </a:rPr>
              <a:t>Investments</a:t>
            </a:r>
            <a:endParaRPr lang="en-US" sz="2400" dirty="0">
              <a:solidFill>
                <a:prstClr val="white"/>
              </a:solidFill>
              <a:latin typeface="Arial"/>
            </a:endParaRPr>
          </a:p>
        </p:txBody>
      </p:sp>
      <p:pic>
        <p:nvPicPr>
          <p:cNvPr id="16" name="Picture 2" descr="List Government Agencies and Money in Millions.&#10;Pictures of Logos of Howard Hughes medical Institute, The Kavali Foundation, Private Investments, Allen Institute for Brain Science and Simons Foundation are located at the bottom of the slide" title="Chart of FY 2014 Investments">
            <a:hlinkClick r:id="rId6" tooltip="Simons Founda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2422" y="6487417"/>
            <a:ext cx="3060056" cy="165409"/>
          </a:xfrm>
          <a:prstGeom prst="rect">
            <a:avLst/>
          </a:prstGeom>
          <a:solidFill>
            <a:schemeClr val="bg1"/>
          </a:solidFill>
          <a:extLst/>
        </p:spPr>
      </p:pic>
    </p:spTree>
    <p:extLst>
      <p:ext uri="{BB962C8B-B14F-4D97-AF65-F5344CB8AC3E}">
        <p14:creationId xmlns:p14="http://schemas.microsoft.com/office/powerpoint/2010/main" val="953903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Group of headlines on NIH joining with drug companies to fight major diseases" title="www.nih.gov/amp headlines"/>
          <p:cNvGrpSpPr/>
          <p:nvPr/>
        </p:nvGrpSpPr>
        <p:grpSpPr>
          <a:xfrm>
            <a:off x="166688" y="922338"/>
            <a:ext cx="8977312" cy="5853112"/>
            <a:chOff x="166688" y="922338"/>
            <a:chExt cx="8977312" cy="5853112"/>
          </a:xfrm>
        </p:grpSpPr>
        <p:pic>
          <p:nvPicPr>
            <p:cNvPr id="2051" name="Picture 3" descr="News Clippings of Science" title="AMP"/>
            <p:cNvPicPr>
              <a:picLocks noChangeAspect="1" noChangeArrowheads="1"/>
            </p:cNvPicPr>
            <p:nvPr/>
          </p:nvPicPr>
          <p:blipFill>
            <a:blip r:embed="rId2"/>
            <a:srcRect/>
            <a:stretch>
              <a:fillRect/>
            </a:stretch>
          </p:blipFill>
          <p:spPr bwMode="auto">
            <a:xfrm>
              <a:off x="166688" y="1260475"/>
              <a:ext cx="4152900" cy="247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News Clippings of Science" title="AMP"/>
            <p:cNvPicPr>
              <a:picLocks noChangeAspect="1" noChangeArrowheads="1"/>
            </p:cNvPicPr>
            <p:nvPr/>
          </p:nvPicPr>
          <p:blipFill>
            <a:blip r:embed="rId3"/>
            <a:srcRect/>
            <a:stretch>
              <a:fillRect/>
            </a:stretch>
          </p:blipFill>
          <p:spPr bwMode="auto">
            <a:xfrm>
              <a:off x="3921125" y="922338"/>
              <a:ext cx="4638675"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News Clippings of Science" title="AMP"/>
            <p:cNvPicPr>
              <a:picLocks noChangeAspect="1" noChangeArrowheads="1"/>
            </p:cNvPicPr>
            <p:nvPr/>
          </p:nvPicPr>
          <p:blipFill>
            <a:blip r:embed="rId4"/>
            <a:srcRect/>
            <a:stretch>
              <a:fillRect/>
            </a:stretch>
          </p:blipFill>
          <p:spPr bwMode="auto">
            <a:xfrm>
              <a:off x="166688" y="3733800"/>
              <a:ext cx="3706812" cy="3041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News Clippings of Science" title="AMP"/>
            <p:cNvPicPr>
              <a:picLocks noChangeAspect="1" noChangeArrowheads="1"/>
            </p:cNvPicPr>
            <p:nvPr/>
          </p:nvPicPr>
          <p:blipFill>
            <a:blip r:embed="rId5"/>
            <a:srcRect/>
            <a:stretch>
              <a:fillRect/>
            </a:stretch>
          </p:blipFill>
          <p:spPr bwMode="auto">
            <a:xfrm>
              <a:off x="3441700" y="3332163"/>
              <a:ext cx="3970338" cy="2049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News Clippings of Science" title="AMP"/>
            <p:cNvPicPr>
              <a:picLocks noChangeAspect="1" noChangeArrowheads="1"/>
            </p:cNvPicPr>
            <p:nvPr/>
          </p:nvPicPr>
          <p:blipFill>
            <a:blip r:embed="rId6"/>
            <a:srcRect/>
            <a:stretch>
              <a:fillRect/>
            </a:stretch>
          </p:blipFill>
          <p:spPr bwMode="auto">
            <a:xfrm>
              <a:off x="4572000" y="4670425"/>
              <a:ext cx="4276725" cy="2105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News Clippings of Science" title="AMP"/>
            <p:cNvPicPr>
              <a:picLocks noChangeAspect="1" noChangeArrowheads="1"/>
            </p:cNvPicPr>
            <p:nvPr/>
          </p:nvPicPr>
          <p:blipFill>
            <a:blip r:embed="rId7"/>
            <a:srcRect/>
            <a:stretch>
              <a:fillRect/>
            </a:stretch>
          </p:blipFill>
          <p:spPr bwMode="auto">
            <a:xfrm>
              <a:off x="5386388" y="2728913"/>
              <a:ext cx="3757612" cy="140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8424" name="Title 1"/>
          <p:cNvSpPr>
            <a:spLocks noGrp="1"/>
          </p:cNvSpPr>
          <p:nvPr>
            <p:ph type="title"/>
          </p:nvPr>
        </p:nvSpPr>
        <p:spPr/>
        <p:txBody>
          <a:bodyPr/>
          <a:lstStyle/>
          <a:p>
            <a:r>
              <a:rPr lang="en-US" altLang="en-US" sz="3000" dirty="0" smtClean="0">
                <a:solidFill>
                  <a:srgbClr val="FFFFFF"/>
                </a:solidFill>
              </a:rPr>
              <a:t>Accelerating Medicines Partnership (AMP)</a:t>
            </a:r>
            <a:br>
              <a:rPr lang="en-US" altLang="en-US" sz="3000" dirty="0" smtClean="0">
                <a:solidFill>
                  <a:srgbClr val="FFFFFF"/>
                </a:solidFill>
              </a:rPr>
            </a:br>
            <a:r>
              <a:rPr lang="en-US" altLang="en-US" sz="2800" b="0" i="1" dirty="0" smtClean="0">
                <a:solidFill>
                  <a:srgbClr val="FFC000"/>
                </a:solidFill>
              </a:rPr>
              <a:t>www.nih.gov/amp</a:t>
            </a:r>
            <a:endParaRPr lang="en-US" altLang="en-US" dirty="0" smtClean="0"/>
          </a:p>
        </p:txBody>
      </p:sp>
    </p:spTree>
    <p:extLst>
      <p:ext uri="{BB962C8B-B14F-4D97-AF65-F5344CB8AC3E}">
        <p14:creationId xmlns:p14="http://schemas.microsoft.com/office/powerpoint/2010/main" val="1342918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499231" cy="1206500"/>
          </a:xfrm>
        </p:spPr>
        <p:txBody>
          <a:bodyPr>
            <a:normAutofit/>
          </a:bodyPr>
          <a:lstStyle/>
          <a:p>
            <a:r>
              <a:rPr lang="en-US" dirty="0" smtClean="0"/>
              <a:t>Accelerating Medicines Partnership (AMP)</a:t>
            </a:r>
            <a:br>
              <a:rPr lang="en-US" dirty="0" smtClean="0"/>
            </a:br>
            <a:r>
              <a:rPr lang="en-US" altLang="en-US" sz="2000" b="0" i="1" dirty="0">
                <a:solidFill>
                  <a:srgbClr val="FFC000"/>
                </a:solidFill>
              </a:rPr>
              <a:t>www.nih.gov/amp</a:t>
            </a:r>
            <a:endParaRPr lang="en-US" sz="2000" dirty="0"/>
          </a:p>
        </p:txBody>
      </p:sp>
      <p:sp>
        <p:nvSpPr>
          <p:cNvPr id="3" name="Content Placeholder 2"/>
          <p:cNvSpPr>
            <a:spLocks noGrp="1"/>
          </p:cNvSpPr>
          <p:nvPr>
            <p:ph idx="1"/>
          </p:nvPr>
        </p:nvSpPr>
        <p:spPr/>
        <p:txBody>
          <a:bodyPr/>
          <a:lstStyle/>
          <a:p>
            <a:pPr>
              <a:spcBef>
                <a:spcPts val="1800"/>
              </a:spcBef>
            </a:pPr>
            <a:r>
              <a:rPr lang="en-US" altLang="en-US" sz="2000" dirty="0"/>
              <a:t>Aims to distinguish targets of disease most likely to respond to new therapies</a:t>
            </a:r>
          </a:p>
          <a:p>
            <a:pPr>
              <a:spcBef>
                <a:spcPts val="1800"/>
              </a:spcBef>
            </a:pPr>
            <a:r>
              <a:rPr lang="en-US" sz="2000" dirty="0" smtClean="0"/>
              <a:t>Will invest &gt;$230M over five years on pilot projects:</a:t>
            </a:r>
          </a:p>
          <a:p>
            <a:pPr lvl="1">
              <a:spcBef>
                <a:spcPts val="1800"/>
              </a:spcBef>
            </a:pPr>
            <a:r>
              <a:rPr lang="en-US" sz="1800" dirty="0" smtClean="0"/>
              <a:t>Alzheimer’s disease</a:t>
            </a:r>
          </a:p>
          <a:p>
            <a:pPr lvl="1">
              <a:spcBef>
                <a:spcPts val="1800"/>
              </a:spcBef>
            </a:pPr>
            <a:r>
              <a:rPr lang="en-US" sz="1800" dirty="0" smtClean="0"/>
              <a:t>Type 2 diabetes</a:t>
            </a:r>
          </a:p>
          <a:p>
            <a:pPr lvl="1">
              <a:spcBef>
                <a:spcPts val="1800"/>
              </a:spcBef>
            </a:pPr>
            <a:r>
              <a:rPr lang="en-US" sz="1800" dirty="0" smtClean="0"/>
              <a:t>Autoimmune disorders (systemic lupus erythematosus and rheumatoid arthritis)</a:t>
            </a:r>
          </a:p>
          <a:p>
            <a:pPr>
              <a:spcBef>
                <a:spcPts val="1800"/>
              </a:spcBef>
            </a:pPr>
            <a:r>
              <a:rPr lang="en-US" sz="2000" dirty="0" smtClean="0"/>
              <a:t>Costs are shared equally between NIH and the private sector</a:t>
            </a:r>
            <a:endParaRPr lang="en-US" sz="2000" dirty="0"/>
          </a:p>
        </p:txBody>
      </p:sp>
      <p:sp>
        <p:nvSpPr>
          <p:cNvPr id="7"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32</a:t>
            </a:fld>
            <a:endParaRPr lang="en-US" sz="1600" b="1" dirty="0">
              <a:solidFill>
                <a:prstClr val="white">
                  <a:lumMod val="75000"/>
                </a:prstClr>
              </a:solidFill>
            </a:endParaRPr>
          </a:p>
        </p:txBody>
      </p:sp>
      <p:pic>
        <p:nvPicPr>
          <p:cNvPr id="4" name="Picture 3" descr="Pictures of the Brain, x-ray of body part, an elderly lady, and needle" title="A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38725"/>
            <a:ext cx="91630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275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000" dirty="0">
                <a:solidFill>
                  <a:prstClr val="white"/>
                </a:solidFill>
              </a:rPr>
              <a:t>Accelerating Medicines </a:t>
            </a:r>
            <a:r>
              <a:rPr lang="en-US" sz="3000" dirty="0" smtClean="0">
                <a:solidFill>
                  <a:prstClr val="white"/>
                </a:solidFill>
              </a:rPr>
              <a:t>Partnership</a:t>
            </a:r>
            <a:endParaRPr lang="en-US" dirty="0"/>
          </a:p>
        </p:txBody>
      </p:sp>
      <p:sp>
        <p:nvSpPr>
          <p:cNvPr id="4"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33</a:t>
            </a:fld>
            <a:endParaRPr lang="en-US" sz="1600" b="1" dirty="0">
              <a:solidFill>
                <a:prstClr val="white">
                  <a:lumMod val="75000"/>
                </a:prstClr>
              </a:solidFill>
            </a:endParaRPr>
          </a:p>
        </p:txBody>
      </p:sp>
      <p:graphicFrame>
        <p:nvGraphicFramePr>
          <p:cNvPr id="2" name="Table 1" descr="Chart of Government, Industry and non-Profit Organizations" title="AMP Chart"/>
          <p:cNvGraphicFramePr>
            <a:graphicFrameLocks noGrp="1"/>
          </p:cNvGraphicFramePr>
          <p:nvPr>
            <p:extLst>
              <p:ext uri="{D42A27DB-BD31-4B8C-83A1-F6EECF244321}">
                <p14:modId xmlns:p14="http://schemas.microsoft.com/office/powerpoint/2010/main" val="1597017905"/>
              </p:ext>
            </p:extLst>
          </p:nvPr>
        </p:nvGraphicFramePr>
        <p:xfrm>
          <a:off x="457200" y="1338446"/>
          <a:ext cx="8229600" cy="5084748"/>
        </p:xfrm>
        <a:graphic>
          <a:graphicData uri="http://schemas.openxmlformats.org/drawingml/2006/table">
            <a:tbl>
              <a:tblPr>
                <a:tableStyleId>{5C22544A-7EE6-4342-B048-85BDC9FD1C3A}</a:tableStyleId>
              </a:tblPr>
              <a:tblGrid>
                <a:gridCol w="1800578"/>
                <a:gridCol w="2325511"/>
                <a:gridCol w="4103511"/>
              </a:tblGrid>
              <a:tr h="362784">
                <a:tc>
                  <a:txBody>
                    <a:bodyPr/>
                    <a:lstStyle/>
                    <a:p>
                      <a:pPr marL="0" marR="0" fontAlgn="t">
                        <a:lnSpc>
                          <a:spcPct val="100000"/>
                        </a:lnSpc>
                        <a:spcBef>
                          <a:spcPts val="0"/>
                        </a:spcBef>
                        <a:spcAft>
                          <a:spcPts val="0"/>
                        </a:spcAft>
                      </a:pPr>
                      <a:r>
                        <a:rPr lang="en-US" sz="1800" b="1" kern="1200" dirty="0">
                          <a:solidFill>
                            <a:schemeClr val="bg1"/>
                          </a:solidFill>
                          <a:effectLst/>
                        </a:rPr>
                        <a:t>Government</a:t>
                      </a:r>
                      <a:endParaRPr lang="en-US" sz="1600" b="1" dirty="0">
                        <a:solidFill>
                          <a:schemeClr val="bg1"/>
                        </a:solidFill>
                        <a:effectLst/>
                        <a:latin typeface="Times New Roman"/>
                        <a:ea typeface="Calibri"/>
                        <a:cs typeface="Times New Roman"/>
                      </a:endParaRPr>
                    </a:p>
                  </a:txBody>
                  <a:tcPr marL="180175" marR="180175" marT="90087" marB="90087" anchor="ctr">
                    <a:solidFill>
                      <a:schemeClr val="accent1">
                        <a:lumMod val="75000"/>
                      </a:schemeClr>
                    </a:solidFill>
                  </a:tcPr>
                </a:tc>
                <a:tc>
                  <a:txBody>
                    <a:bodyPr/>
                    <a:lstStyle/>
                    <a:p>
                      <a:pPr marL="0" marR="0" fontAlgn="t">
                        <a:lnSpc>
                          <a:spcPct val="100000"/>
                        </a:lnSpc>
                        <a:spcBef>
                          <a:spcPts val="0"/>
                        </a:spcBef>
                        <a:spcAft>
                          <a:spcPts val="0"/>
                        </a:spcAft>
                      </a:pPr>
                      <a:r>
                        <a:rPr lang="en-US" sz="1800" b="1" kern="1200" dirty="0">
                          <a:solidFill>
                            <a:schemeClr val="bg1"/>
                          </a:solidFill>
                          <a:effectLst/>
                        </a:rPr>
                        <a:t>Industry</a:t>
                      </a:r>
                      <a:endParaRPr lang="en-US" sz="1600" b="1" dirty="0">
                        <a:solidFill>
                          <a:schemeClr val="bg1"/>
                        </a:solidFill>
                        <a:effectLst/>
                        <a:latin typeface="Times New Roman"/>
                        <a:ea typeface="Calibri"/>
                        <a:cs typeface="Times New Roman"/>
                      </a:endParaRPr>
                    </a:p>
                  </a:txBody>
                  <a:tcPr marL="180175" marR="180175" marT="90087" marB="90087" anchor="ctr">
                    <a:solidFill>
                      <a:schemeClr val="accent1">
                        <a:lumMod val="75000"/>
                      </a:schemeClr>
                    </a:solidFill>
                  </a:tcPr>
                </a:tc>
                <a:tc>
                  <a:txBody>
                    <a:bodyPr/>
                    <a:lstStyle/>
                    <a:p>
                      <a:pPr marL="0" marR="0" fontAlgn="t">
                        <a:lnSpc>
                          <a:spcPct val="100000"/>
                        </a:lnSpc>
                        <a:spcBef>
                          <a:spcPts val="0"/>
                        </a:spcBef>
                        <a:spcAft>
                          <a:spcPts val="0"/>
                        </a:spcAft>
                      </a:pPr>
                      <a:r>
                        <a:rPr lang="en-US" sz="1800" b="1" kern="1200" dirty="0">
                          <a:solidFill>
                            <a:schemeClr val="bg1"/>
                          </a:solidFill>
                          <a:effectLst/>
                        </a:rPr>
                        <a:t>Non-Profit Organizations</a:t>
                      </a:r>
                      <a:endParaRPr lang="en-US" sz="1600" b="1" dirty="0">
                        <a:solidFill>
                          <a:schemeClr val="bg1"/>
                        </a:solidFill>
                        <a:effectLst/>
                        <a:latin typeface="Times New Roman"/>
                        <a:ea typeface="Calibri"/>
                        <a:cs typeface="Times New Roman"/>
                      </a:endParaRPr>
                    </a:p>
                  </a:txBody>
                  <a:tcPr marL="180175" marR="180175" marT="90087" marB="90087" anchor="ctr">
                    <a:solidFill>
                      <a:schemeClr val="accent1">
                        <a:lumMod val="75000"/>
                      </a:schemeClr>
                    </a:solidFill>
                  </a:tcPr>
                </a:tc>
              </a:tr>
              <a:tr h="4304105">
                <a:tc>
                  <a:txBody>
                    <a:bodyPr/>
                    <a:lstStyle/>
                    <a:p>
                      <a:pPr marL="0" marR="0" fontAlgn="t">
                        <a:lnSpc>
                          <a:spcPct val="100000"/>
                        </a:lnSpc>
                        <a:spcBef>
                          <a:spcPts val="0"/>
                        </a:spcBef>
                        <a:spcAft>
                          <a:spcPts val="1200"/>
                        </a:spcAft>
                      </a:pPr>
                      <a:r>
                        <a:rPr lang="en-US" sz="1600" kern="1200" dirty="0" smtClean="0">
                          <a:effectLst/>
                        </a:rPr>
                        <a:t>NIH</a:t>
                      </a:r>
                    </a:p>
                    <a:p>
                      <a:pPr marL="0" marR="0" fontAlgn="t">
                        <a:lnSpc>
                          <a:spcPct val="100000"/>
                        </a:lnSpc>
                        <a:spcBef>
                          <a:spcPts val="0"/>
                        </a:spcBef>
                        <a:spcAft>
                          <a:spcPts val="1200"/>
                        </a:spcAft>
                      </a:pPr>
                      <a:r>
                        <a:rPr lang="en-US" sz="1600" kern="1200" dirty="0" smtClean="0">
                          <a:effectLst/>
                        </a:rPr>
                        <a:t>FDA</a:t>
                      </a:r>
                      <a:endParaRPr lang="en-US" sz="1400" dirty="0">
                        <a:effectLst/>
                      </a:endParaRPr>
                    </a:p>
                  </a:txBody>
                  <a:tcPr marL="180175" marR="180175" marT="90087" marB="90087"/>
                </a:tc>
                <a:tc>
                  <a:txBody>
                    <a:bodyPr/>
                    <a:lstStyle/>
                    <a:p>
                      <a:pPr marL="0" marR="0" fontAlgn="t">
                        <a:lnSpc>
                          <a:spcPct val="100000"/>
                        </a:lnSpc>
                        <a:spcBef>
                          <a:spcPts val="0"/>
                        </a:spcBef>
                        <a:spcAft>
                          <a:spcPts val="1200"/>
                        </a:spcAft>
                      </a:pPr>
                      <a:r>
                        <a:rPr lang="en-US" sz="1600" kern="1200" dirty="0">
                          <a:effectLst/>
                        </a:rPr>
                        <a:t>AbbVie</a:t>
                      </a:r>
                      <a:endParaRPr lang="en-US" sz="1400" dirty="0">
                        <a:effectLst/>
                      </a:endParaRPr>
                    </a:p>
                    <a:p>
                      <a:pPr marL="0" marR="0" fontAlgn="t">
                        <a:lnSpc>
                          <a:spcPct val="100000"/>
                        </a:lnSpc>
                        <a:spcBef>
                          <a:spcPts val="0"/>
                        </a:spcBef>
                        <a:spcAft>
                          <a:spcPts val="1200"/>
                        </a:spcAft>
                      </a:pPr>
                      <a:r>
                        <a:rPr lang="en-US" sz="1600" kern="1200" dirty="0">
                          <a:effectLst/>
                        </a:rPr>
                        <a:t>Biogen Idec</a:t>
                      </a:r>
                      <a:endParaRPr lang="en-US" sz="1400" dirty="0">
                        <a:effectLst/>
                      </a:endParaRPr>
                    </a:p>
                    <a:p>
                      <a:pPr marL="0" marR="0" fontAlgn="t">
                        <a:lnSpc>
                          <a:spcPct val="100000"/>
                        </a:lnSpc>
                        <a:spcBef>
                          <a:spcPts val="0"/>
                        </a:spcBef>
                        <a:spcAft>
                          <a:spcPts val="1200"/>
                        </a:spcAft>
                      </a:pPr>
                      <a:r>
                        <a:rPr lang="en-US" sz="1600" kern="1200" dirty="0">
                          <a:effectLst/>
                        </a:rPr>
                        <a:t>Bristol-Myers Squibb</a:t>
                      </a:r>
                      <a:endParaRPr lang="en-US" sz="1400" dirty="0">
                        <a:effectLst/>
                      </a:endParaRPr>
                    </a:p>
                    <a:p>
                      <a:pPr marL="0" marR="0" fontAlgn="t">
                        <a:lnSpc>
                          <a:spcPct val="100000"/>
                        </a:lnSpc>
                        <a:spcBef>
                          <a:spcPts val="0"/>
                        </a:spcBef>
                        <a:spcAft>
                          <a:spcPts val="1200"/>
                        </a:spcAft>
                      </a:pPr>
                      <a:r>
                        <a:rPr lang="en-US" sz="1600" kern="1200" dirty="0">
                          <a:effectLst/>
                        </a:rPr>
                        <a:t>GlaxoSmithKline</a:t>
                      </a:r>
                      <a:endParaRPr lang="en-US" sz="1400" dirty="0">
                        <a:effectLst/>
                      </a:endParaRPr>
                    </a:p>
                    <a:p>
                      <a:pPr marL="0" marR="0" fontAlgn="t">
                        <a:lnSpc>
                          <a:spcPct val="100000"/>
                        </a:lnSpc>
                        <a:spcBef>
                          <a:spcPts val="0"/>
                        </a:spcBef>
                        <a:spcAft>
                          <a:spcPts val="1200"/>
                        </a:spcAft>
                      </a:pPr>
                      <a:r>
                        <a:rPr lang="en-US" sz="1600" kern="1200" dirty="0">
                          <a:effectLst/>
                        </a:rPr>
                        <a:t>Johnson &amp; Johnson</a:t>
                      </a:r>
                      <a:endParaRPr lang="en-US" sz="1400" dirty="0">
                        <a:effectLst/>
                      </a:endParaRPr>
                    </a:p>
                    <a:p>
                      <a:pPr marL="0" marR="0" fontAlgn="t">
                        <a:lnSpc>
                          <a:spcPct val="100000"/>
                        </a:lnSpc>
                        <a:spcBef>
                          <a:spcPts val="0"/>
                        </a:spcBef>
                        <a:spcAft>
                          <a:spcPts val="1200"/>
                        </a:spcAft>
                      </a:pPr>
                      <a:r>
                        <a:rPr lang="en-US" sz="1600" kern="1200" dirty="0">
                          <a:effectLst/>
                        </a:rPr>
                        <a:t>Lilly</a:t>
                      </a:r>
                      <a:endParaRPr lang="en-US" sz="1400" dirty="0">
                        <a:effectLst/>
                      </a:endParaRPr>
                    </a:p>
                    <a:p>
                      <a:pPr marL="0" marR="0" fontAlgn="t">
                        <a:lnSpc>
                          <a:spcPct val="100000"/>
                        </a:lnSpc>
                        <a:spcBef>
                          <a:spcPts val="0"/>
                        </a:spcBef>
                        <a:spcAft>
                          <a:spcPts val="1200"/>
                        </a:spcAft>
                      </a:pPr>
                      <a:r>
                        <a:rPr lang="en-US" sz="1600" kern="1200" dirty="0">
                          <a:effectLst/>
                        </a:rPr>
                        <a:t>Merck</a:t>
                      </a:r>
                      <a:endParaRPr lang="en-US" sz="1400" dirty="0">
                        <a:effectLst/>
                      </a:endParaRPr>
                    </a:p>
                    <a:p>
                      <a:pPr marL="0" marR="0" fontAlgn="t">
                        <a:lnSpc>
                          <a:spcPct val="100000"/>
                        </a:lnSpc>
                        <a:spcBef>
                          <a:spcPts val="0"/>
                        </a:spcBef>
                        <a:spcAft>
                          <a:spcPts val="1200"/>
                        </a:spcAft>
                      </a:pPr>
                      <a:r>
                        <a:rPr lang="en-US" sz="1600" kern="1200" dirty="0">
                          <a:effectLst/>
                        </a:rPr>
                        <a:t>Pfizer</a:t>
                      </a:r>
                      <a:endParaRPr lang="en-US" sz="1400" dirty="0">
                        <a:effectLst/>
                      </a:endParaRPr>
                    </a:p>
                    <a:p>
                      <a:pPr marL="0" marR="0" fontAlgn="t">
                        <a:lnSpc>
                          <a:spcPct val="100000"/>
                        </a:lnSpc>
                        <a:spcBef>
                          <a:spcPts val="0"/>
                        </a:spcBef>
                        <a:spcAft>
                          <a:spcPts val="1200"/>
                        </a:spcAft>
                      </a:pPr>
                      <a:r>
                        <a:rPr lang="en-US" sz="1600" kern="1200" dirty="0">
                          <a:effectLst/>
                        </a:rPr>
                        <a:t>Sanofi</a:t>
                      </a:r>
                      <a:endParaRPr lang="en-US" sz="1400" dirty="0">
                        <a:effectLst/>
                      </a:endParaRPr>
                    </a:p>
                    <a:p>
                      <a:pPr marL="0" marR="0" fontAlgn="t">
                        <a:lnSpc>
                          <a:spcPct val="100000"/>
                        </a:lnSpc>
                        <a:spcBef>
                          <a:spcPts val="0"/>
                        </a:spcBef>
                        <a:spcAft>
                          <a:spcPts val="1200"/>
                        </a:spcAft>
                      </a:pPr>
                      <a:r>
                        <a:rPr lang="en-US" sz="1600" kern="1200" dirty="0">
                          <a:effectLst/>
                        </a:rPr>
                        <a:t>Takeda</a:t>
                      </a:r>
                      <a:endParaRPr lang="en-US" sz="1400" dirty="0">
                        <a:effectLst/>
                        <a:latin typeface="Times New Roman"/>
                        <a:ea typeface="Calibri"/>
                        <a:cs typeface="Times New Roman"/>
                      </a:endParaRPr>
                    </a:p>
                  </a:txBody>
                  <a:tcPr marL="180175" marR="180175" marT="90087" marB="90087"/>
                </a:tc>
                <a:tc>
                  <a:txBody>
                    <a:bodyPr/>
                    <a:lstStyle/>
                    <a:p>
                      <a:pPr marL="347345" marR="0" indent="-347345" fontAlgn="t">
                        <a:lnSpc>
                          <a:spcPct val="100000"/>
                        </a:lnSpc>
                        <a:spcBef>
                          <a:spcPts val="0"/>
                        </a:spcBef>
                        <a:spcAft>
                          <a:spcPts val="1200"/>
                        </a:spcAft>
                      </a:pPr>
                      <a:r>
                        <a:rPr lang="en-US" sz="1600" kern="1200" dirty="0">
                          <a:effectLst/>
                        </a:rPr>
                        <a:t>Alzheimer’s Association</a:t>
                      </a:r>
                      <a:endParaRPr lang="en-US" sz="1400" dirty="0">
                        <a:effectLst/>
                      </a:endParaRPr>
                    </a:p>
                    <a:p>
                      <a:pPr marL="347345" marR="0" indent="-347345" fontAlgn="t">
                        <a:lnSpc>
                          <a:spcPct val="100000"/>
                        </a:lnSpc>
                        <a:spcBef>
                          <a:spcPts val="0"/>
                        </a:spcBef>
                        <a:spcAft>
                          <a:spcPts val="1200"/>
                        </a:spcAft>
                      </a:pPr>
                      <a:r>
                        <a:rPr lang="en-US" sz="1600" kern="1200" dirty="0">
                          <a:effectLst/>
                        </a:rPr>
                        <a:t>American Diabetes Association</a:t>
                      </a:r>
                      <a:endParaRPr lang="en-US" sz="1400" dirty="0">
                        <a:effectLst/>
                      </a:endParaRPr>
                    </a:p>
                    <a:p>
                      <a:pPr marL="347345" marR="0" indent="-347345" fontAlgn="t">
                        <a:lnSpc>
                          <a:spcPct val="100000"/>
                        </a:lnSpc>
                        <a:spcBef>
                          <a:spcPts val="0"/>
                        </a:spcBef>
                        <a:spcAft>
                          <a:spcPts val="1200"/>
                        </a:spcAft>
                      </a:pPr>
                      <a:r>
                        <a:rPr lang="en-US" sz="1600" kern="1200" dirty="0">
                          <a:effectLst/>
                        </a:rPr>
                        <a:t>Arthritis Foundation</a:t>
                      </a:r>
                      <a:endParaRPr lang="en-US" sz="1400" dirty="0">
                        <a:effectLst/>
                      </a:endParaRPr>
                    </a:p>
                    <a:p>
                      <a:pPr marL="347345" marR="0" indent="-347345" fontAlgn="t">
                        <a:lnSpc>
                          <a:spcPct val="100000"/>
                        </a:lnSpc>
                        <a:spcBef>
                          <a:spcPts val="0"/>
                        </a:spcBef>
                        <a:spcAft>
                          <a:spcPts val="1200"/>
                        </a:spcAft>
                      </a:pPr>
                      <a:r>
                        <a:rPr lang="en-US" sz="1600" kern="1200" dirty="0">
                          <a:effectLst/>
                        </a:rPr>
                        <a:t>Foundation for the NIH</a:t>
                      </a:r>
                      <a:endParaRPr lang="en-US" sz="1400" dirty="0">
                        <a:effectLst/>
                      </a:endParaRPr>
                    </a:p>
                    <a:p>
                      <a:pPr marL="347345" marR="0" indent="-347345" fontAlgn="t">
                        <a:lnSpc>
                          <a:spcPct val="100000"/>
                        </a:lnSpc>
                        <a:spcBef>
                          <a:spcPts val="0"/>
                        </a:spcBef>
                        <a:spcAft>
                          <a:spcPts val="1200"/>
                        </a:spcAft>
                      </a:pPr>
                      <a:r>
                        <a:rPr lang="en-US" sz="1600" kern="1200" dirty="0">
                          <a:effectLst/>
                        </a:rPr>
                        <a:t>Geoffrey Beene Foundation</a:t>
                      </a:r>
                      <a:endParaRPr lang="en-US" sz="1400" dirty="0">
                        <a:effectLst/>
                      </a:endParaRPr>
                    </a:p>
                    <a:p>
                      <a:pPr marL="347345" marR="0" indent="-347345" fontAlgn="t">
                        <a:lnSpc>
                          <a:spcPct val="100000"/>
                        </a:lnSpc>
                        <a:spcBef>
                          <a:spcPts val="0"/>
                        </a:spcBef>
                        <a:spcAft>
                          <a:spcPts val="1200"/>
                        </a:spcAft>
                      </a:pPr>
                      <a:r>
                        <a:rPr lang="en-US" sz="1600" kern="1200" dirty="0">
                          <a:effectLst/>
                        </a:rPr>
                        <a:t>Juvenile Diabetes Research Foundation</a:t>
                      </a:r>
                      <a:endParaRPr lang="en-US" sz="1400" dirty="0">
                        <a:effectLst/>
                      </a:endParaRPr>
                    </a:p>
                    <a:p>
                      <a:pPr marL="347345" marR="0" indent="-347345" fontAlgn="t">
                        <a:lnSpc>
                          <a:spcPct val="100000"/>
                        </a:lnSpc>
                        <a:spcBef>
                          <a:spcPts val="0"/>
                        </a:spcBef>
                        <a:spcAft>
                          <a:spcPts val="1200"/>
                        </a:spcAft>
                      </a:pPr>
                      <a:r>
                        <a:rPr lang="en-US" sz="1600" kern="1200" dirty="0">
                          <a:effectLst/>
                        </a:rPr>
                        <a:t>Lupus Foundation of America </a:t>
                      </a:r>
                      <a:endParaRPr lang="en-US" sz="1400" dirty="0">
                        <a:effectLst/>
                      </a:endParaRPr>
                    </a:p>
                    <a:p>
                      <a:pPr marL="347345" marR="0" indent="-347345" fontAlgn="t">
                        <a:lnSpc>
                          <a:spcPct val="100000"/>
                        </a:lnSpc>
                        <a:spcBef>
                          <a:spcPts val="0"/>
                        </a:spcBef>
                        <a:spcAft>
                          <a:spcPts val="1200"/>
                        </a:spcAft>
                      </a:pPr>
                      <a:r>
                        <a:rPr lang="en-US" sz="1600" kern="1200" dirty="0">
                          <a:effectLst/>
                        </a:rPr>
                        <a:t>Lupus Research Institute / Alliance for Lupus Research</a:t>
                      </a:r>
                      <a:endParaRPr lang="en-US" sz="1400" dirty="0">
                        <a:effectLst/>
                      </a:endParaRPr>
                    </a:p>
                    <a:p>
                      <a:pPr marL="347345" marR="0" indent="-347345" fontAlgn="t">
                        <a:lnSpc>
                          <a:spcPct val="100000"/>
                        </a:lnSpc>
                        <a:spcBef>
                          <a:spcPts val="0"/>
                        </a:spcBef>
                        <a:spcAft>
                          <a:spcPts val="1200"/>
                        </a:spcAft>
                      </a:pPr>
                      <a:r>
                        <a:rPr lang="en-US" sz="1600" kern="1200" dirty="0">
                          <a:effectLst/>
                        </a:rPr>
                        <a:t>PhRMA</a:t>
                      </a:r>
                      <a:endParaRPr lang="en-US" sz="1400" dirty="0">
                        <a:effectLst/>
                      </a:endParaRPr>
                    </a:p>
                    <a:p>
                      <a:pPr marL="347345" marR="0" indent="-347345" fontAlgn="t">
                        <a:lnSpc>
                          <a:spcPct val="100000"/>
                        </a:lnSpc>
                        <a:spcBef>
                          <a:spcPts val="0"/>
                        </a:spcBef>
                        <a:spcAft>
                          <a:spcPts val="1200"/>
                        </a:spcAft>
                      </a:pPr>
                      <a:r>
                        <a:rPr lang="en-US" sz="1600" kern="1200" dirty="0">
                          <a:effectLst/>
                        </a:rPr>
                        <a:t>Rheumatology Research Foundation</a:t>
                      </a:r>
                      <a:endParaRPr lang="en-US" sz="1400" dirty="0">
                        <a:effectLst/>
                      </a:endParaRPr>
                    </a:p>
                    <a:p>
                      <a:pPr marL="347345" marR="0" indent="-347345" fontAlgn="t">
                        <a:lnSpc>
                          <a:spcPct val="100000"/>
                        </a:lnSpc>
                        <a:spcBef>
                          <a:spcPts val="0"/>
                        </a:spcBef>
                        <a:spcAft>
                          <a:spcPts val="1200"/>
                        </a:spcAft>
                      </a:pPr>
                      <a:r>
                        <a:rPr lang="en-US" sz="1600" kern="1200" dirty="0">
                          <a:effectLst/>
                        </a:rPr>
                        <a:t>USAgainstAlzheimer’s</a:t>
                      </a:r>
                      <a:endParaRPr lang="en-US" sz="1400" dirty="0">
                        <a:effectLst/>
                        <a:latin typeface="Times New Roman"/>
                        <a:ea typeface="Calibri"/>
                        <a:cs typeface="Times New Roman"/>
                      </a:endParaRPr>
                    </a:p>
                  </a:txBody>
                  <a:tcPr marL="180175" marR="180175" marT="90087" marB="90087"/>
                </a:tc>
              </a:tr>
            </a:tbl>
          </a:graphicData>
        </a:graphic>
      </p:graphicFrame>
    </p:spTree>
    <p:extLst>
      <p:ext uri="{BB962C8B-B14F-4D97-AF65-F5344CB8AC3E}">
        <p14:creationId xmlns:p14="http://schemas.microsoft.com/office/powerpoint/2010/main" val="3957148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Antimicrobial Resistance</a:t>
            </a:r>
            <a:endParaRPr lang="en-US" dirty="0"/>
          </a:p>
        </p:txBody>
      </p:sp>
      <p:sp>
        <p:nvSpPr>
          <p:cNvPr id="11"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black">
                    <a:lumMod val="65000"/>
                    <a:lumOff val="35000"/>
                  </a:prstClr>
                </a:solidFill>
              </a:rPr>
              <a:pPr>
                <a:defRPr/>
              </a:pPr>
              <a:t>34</a:t>
            </a:fld>
            <a:endParaRPr lang="en-US" sz="1600" b="1" dirty="0">
              <a:solidFill>
                <a:prstClr val="black">
                  <a:lumMod val="65000"/>
                  <a:lumOff val="35000"/>
                </a:prstClr>
              </a:solidFill>
            </a:endParaRPr>
          </a:p>
        </p:txBody>
      </p:sp>
      <p:grpSp>
        <p:nvGrpSpPr>
          <p:cNvPr id="5" name="Group 4" descr="Pictures of Articles on Antimicrobial Resistance" title="Antimicrobial Resistance Articles"/>
          <p:cNvGrpSpPr/>
          <p:nvPr/>
        </p:nvGrpSpPr>
        <p:grpSpPr>
          <a:xfrm>
            <a:off x="110362" y="3626065"/>
            <a:ext cx="3940921" cy="3090041"/>
            <a:chOff x="0" y="3767959"/>
            <a:chExt cx="3940921" cy="3090041"/>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67959"/>
              <a:ext cx="3940921" cy="309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219" y="3785861"/>
              <a:ext cx="845096" cy="2831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oup 5" descr="Pictures of Articles on Antimicrobial Resistance" title="Antimicrobial Resistance Articles"/>
          <p:cNvGrpSpPr/>
          <p:nvPr/>
        </p:nvGrpSpPr>
        <p:grpSpPr>
          <a:xfrm>
            <a:off x="4876800" y="1143043"/>
            <a:ext cx="4141079" cy="5592612"/>
            <a:chOff x="5011630" y="1177843"/>
            <a:chExt cx="3927420" cy="5510514"/>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630" y="1177843"/>
              <a:ext cx="3927420" cy="55105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631" y="1177843"/>
              <a:ext cx="2555818" cy="26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7" name="Picture 5" descr="Pictures of Articles on Antimicrobial Resistance" title="Antimicrobial Resistance Arti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5900" y="2221313"/>
            <a:ext cx="3172633" cy="41468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9040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icture of organisms" title="Antimicrobial Resis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6753"/>
            <a:ext cx="9144000" cy="228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dirty="0" smtClean="0"/>
              <a:t>Antimicrobial Resistance:</a:t>
            </a:r>
            <a:br>
              <a:rPr lang="en-US" dirty="0" smtClean="0"/>
            </a:br>
            <a:r>
              <a:rPr lang="en-US" dirty="0" smtClean="0"/>
              <a:t>Obama Administration Activities</a:t>
            </a:r>
            <a:endParaRPr lang="en-US" dirty="0"/>
          </a:p>
        </p:txBody>
      </p:sp>
      <p:sp>
        <p:nvSpPr>
          <p:cNvPr id="3" name="Content Placeholder 2"/>
          <p:cNvSpPr>
            <a:spLocks noGrp="1"/>
          </p:cNvSpPr>
          <p:nvPr>
            <p:ph idx="1"/>
          </p:nvPr>
        </p:nvSpPr>
        <p:spPr>
          <a:xfrm>
            <a:off x="457200" y="1420813"/>
            <a:ext cx="8229600" cy="5248928"/>
          </a:xfrm>
        </p:spPr>
        <p:txBody>
          <a:bodyPr/>
          <a:lstStyle/>
          <a:p>
            <a:pPr lvl="0">
              <a:spcBef>
                <a:spcPts val="1800"/>
              </a:spcBef>
            </a:pPr>
            <a:r>
              <a:rPr lang="en-US" sz="2200" dirty="0"/>
              <a:t>President’s Council of Advisors on Science and Technology (PCAST</a:t>
            </a:r>
            <a:r>
              <a:rPr lang="en-US" sz="2200" dirty="0" smtClean="0"/>
              <a:t>) is developing recommendations for presidential-level actions </a:t>
            </a:r>
          </a:p>
          <a:p>
            <a:pPr lvl="0">
              <a:spcBef>
                <a:spcPts val="1800"/>
              </a:spcBef>
            </a:pPr>
            <a:r>
              <a:rPr lang="en-US" sz="2200" dirty="0" smtClean="0"/>
              <a:t>Interagency </a:t>
            </a:r>
            <a:r>
              <a:rPr lang="en-US" sz="2200" dirty="0"/>
              <a:t>Policy Committee (IPC) on Combating Antibiotic Resistant Bacteria (CARB</a:t>
            </a:r>
            <a:r>
              <a:rPr lang="en-US" sz="2200" dirty="0" smtClean="0"/>
              <a:t>) is a trans-U.S. government initiative led by the White House to unite all departments and agencies in developing a blueprint for tackling this public health issue</a:t>
            </a:r>
          </a:p>
          <a:p>
            <a:pPr lvl="0">
              <a:spcBef>
                <a:spcPts val="1800"/>
              </a:spcBef>
            </a:pPr>
            <a:endParaRPr lang="en-US" dirty="0" smtClean="0"/>
          </a:p>
          <a:p>
            <a:pPr lvl="0">
              <a:spcBef>
                <a:spcPts val="1800"/>
              </a:spcBef>
            </a:pPr>
            <a:endParaRPr lang="en-US" dirty="0"/>
          </a:p>
        </p:txBody>
      </p:sp>
      <p:sp>
        <p:nvSpPr>
          <p:cNvPr id="5"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35</a:t>
            </a:fld>
            <a:endParaRPr lang="en-US" sz="1600" b="1" dirty="0">
              <a:solidFill>
                <a:prstClr val="white">
                  <a:lumMod val="75000"/>
                </a:prstClr>
              </a:solidFill>
            </a:endParaRPr>
          </a:p>
        </p:txBody>
      </p:sp>
    </p:spTree>
    <p:extLst>
      <p:ext uri="{BB962C8B-B14F-4D97-AF65-F5344CB8AC3E}">
        <p14:creationId xmlns:p14="http://schemas.microsoft.com/office/powerpoint/2010/main" val="1215866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Antimicrobial Resistance: </a:t>
            </a:r>
            <a:br>
              <a:rPr lang="en-US" dirty="0" smtClean="0"/>
            </a:br>
            <a:r>
              <a:rPr lang="en-US" dirty="0" smtClean="0"/>
              <a:t>NIH-FDA Joint Leadership Council (JLC)</a:t>
            </a:r>
            <a:endParaRPr lang="en-US" dirty="0"/>
          </a:p>
        </p:txBody>
      </p:sp>
      <p:sp>
        <p:nvSpPr>
          <p:cNvPr id="3" name="Content Placeholder 2"/>
          <p:cNvSpPr>
            <a:spLocks noGrp="1"/>
          </p:cNvSpPr>
          <p:nvPr>
            <p:ph idx="1"/>
          </p:nvPr>
        </p:nvSpPr>
        <p:spPr/>
        <p:txBody>
          <a:bodyPr/>
          <a:lstStyle/>
          <a:p>
            <a:pPr lvl="0"/>
            <a:r>
              <a:rPr lang="en-US" dirty="0" smtClean="0"/>
              <a:t>The JLC ensures that regulatory considerations inform biomedical research planning and the latest science is integrated into the regulatory review process</a:t>
            </a:r>
          </a:p>
          <a:p>
            <a:pPr lvl="0"/>
            <a:r>
              <a:rPr lang="en-US" dirty="0" smtClean="0"/>
              <a:t>Workshop July 30-31 on Antimicrobial Resistance</a:t>
            </a:r>
          </a:p>
          <a:p>
            <a:pPr lvl="1"/>
            <a:r>
              <a:rPr lang="en-US" dirty="0" smtClean="0"/>
              <a:t>Industry, federal agencies, academia, advocates</a:t>
            </a:r>
          </a:p>
          <a:p>
            <a:pPr lvl="1"/>
            <a:r>
              <a:rPr lang="en-US" dirty="0" smtClean="0"/>
              <a:t>Develop the template for a common clinical protocol</a:t>
            </a:r>
          </a:p>
          <a:p>
            <a:pPr lvl="1"/>
            <a:r>
              <a:rPr lang="en-US" dirty="0" smtClean="0"/>
              <a:t>Promote </a:t>
            </a:r>
            <a:r>
              <a:rPr lang="en-US" dirty="0"/>
              <a:t>the use of common control groups</a:t>
            </a:r>
          </a:p>
          <a:p>
            <a:pPr lvl="0"/>
            <a:endParaRPr lang="en-US" dirty="0" smtClean="0"/>
          </a:p>
        </p:txBody>
      </p:sp>
      <p:sp>
        <p:nvSpPr>
          <p:cNvPr id="17" name="Slide Number Placeholder 3"/>
          <p:cNvSpPr>
            <a:spLocks noGrp="1"/>
          </p:cNvSpPr>
          <p:nvPr>
            <p:ph type="sldNum" sz="quarter" idx="12"/>
          </p:nvPr>
        </p:nvSpPr>
        <p:spPr>
          <a:xfrm>
            <a:off x="6907530" y="6370955"/>
            <a:ext cx="2133600" cy="476250"/>
          </a:xfrm>
        </p:spPr>
        <p:txBody>
          <a:bodyPr anchor="ctr"/>
          <a:lstStyle/>
          <a:p>
            <a:pPr>
              <a:defRPr/>
            </a:pPr>
            <a:fld id="{3AC350F7-0307-4AAB-9980-78FA88D60ED8}" type="slidenum">
              <a:rPr lang="en-US" sz="1600" b="1" smtClean="0">
                <a:solidFill>
                  <a:prstClr val="white">
                    <a:lumMod val="75000"/>
                  </a:prstClr>
                </a:solidFill>
              </a:rPr>
              <a:pPr>
                <a:defRPr/>
              </a:pPr>
              <a:t>36</a:t>
            </a:fld>
            <a:endParaRPr lang="en-US" sz="1600" b="1" dirty="0">
              <a:solidFill>
                <a:prstClr val="white">
                  <a:lumMod val="75000"/>
                </a:prstClr>
              </a:solidFill>
            </a:endParaRPr>
          </a:p>
        </p:txBody>
      </p:sp>
      <p:pic>
        <p:nvPicPr>
          <p:cNvPr id="3086" name="Picture 14" descr="Picture of organisms" title="Antimicrobial Resistance continu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6753"/>
            <a:ext cx="9144000" cy="228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7166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of data and a lady in a hospital room" title="Big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85816"/>
            <a:ext cx="1962912" cy="14721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t>Big Data and Biomedical Research</a:t>
            </a:r>
            <a:endParaRPr lang="en-US" dirty="0"/>
          </a:p>
        </p:txBody>
      </p:sp>
      <p:sp>
        <p:nvSpPr>
          <p:cNvPr id="3" name="Content Placeholder 2"/>
          <p:cNvSpPr>
            <a:spLocks noGrp="1"/>
          </p:cNvSpPr>
          <p:nvPr>
            <p:ph idx="1"/>
          </p:nvPr>
        </p:nvSpPr>
        <p:spPr/>
        <p:txBody>
          <a:bodyPr/>
          <a:lstStyle/>
          <a:p>
            <a:pPr>
              <a:spcBef>
                <a:spcPts val="2400"/>
              </a:spcBef>
            </a:pPr>
            <a:r>
              <a:rPr lang="en-US" dirty="0" smtClean="0"/>
              <a:t>The promise – and the challenges</a:t>
            </a:r>
          </a:p>
          <a:p>
            <a:pPr>
              <a:spcBef>
                <a:spcPts val="2400"/>
              </a:spcBef>
            </a:pPr>
            <a:r>
              <a:rPr lang="en-US" dirty="0" smtClean="0"/>
              <a:t>Big Data and NIH</a:t>
            </a:r>
          </a:p>
          <a:p>
            <a:pPr>
              <a:spcBef>
                <a:spcPts val="2400"/>
              </a:spcBef>
            </a:pPr>
            <a:r>
              <a:rPr lang="en-US" dirty="0" smtClean="0"/>
              <a:t>Partnerships: national, and international</a:t>
            </a:r>
          </a:p>
        </p:txBody>
      </p:sp>
      <p:pic>
        <p:nvPicPr>
          <p:cNvPr id="6" name="Picture 2" descr="Picture of data and a lady in a hospital room" title="Big Da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962912" y="5385816"/>
            <a:ext cx="1836643" cy="1472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icture of data and a lady in a hospital room" title="Big 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2518" y="5385816"/>
            <a:ext cx="2110564" cy="1472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 of data and a lady in a hospital room" title="Big Dat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525" y="5385816"/>
            <a:ext cx="1478475" cy="1472184"/>
          </a:xfrm>
          <a:prstGeom prst="rect">
            <a:avLst/>
          </a:prstGeom>
        </p:spPr>
      </p:pic>
      <p:pic>
        <p:nvPicPr>
          <p:cNvPr id="5" name="Picture 9" descr="Picture of data and a lady in a hospital room" title="Big D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3082" y="5385816"/>
            <a:ext cx="1772443" cy="147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123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H:\00_C to H_Exact_July 22 2012\Users\egreen\Desktop\Big Data Graphics\90269670.jpg"/>
          <p:cNvPicPr preferRelativeResize="0">
            <a:picLocks noChangeArrowheads="1"/>
          </p:cNvPicPr>
          <p:nvPr/>
        </p:nvPicPr>
        <p:blipFill rotWithShape="1">
          <a:blip r:embed="rId3" cstate="print">
            <a:extLst>
              <a:ext uri="{BEBA8EAE-BF5A-486C-A8C5-ECC9F3942E4B}">
                <a14:imgProps xmlns:a14="http://schemas.microsoft.com/office/drawing/2010/main">
                  <a14:imgLayer r:embed="rId4">
                    <a14:imgEffect>
                      <a14:brightnessContrast bright="-59000" contrast="6000"/>
                    </a14:imgEffect>
                  </a14:imgLayer>
                </a14:imgProps>
              </a:ext>
              <a:ext uri="{28A0092B-C50C-407E-A947-70E740481C1C}">
                <a14:useLocalDpi xmlns:a14="http://schemas.microsoft.com/office/drawing/2010/main" val="0"/>
              </a:ext>
            </a:extLst>
          </a:blip>
          <a:srcRect t="7591" b="-1739"/>
          <a:stretch/>
        </p:blipFill>
        <p:spPr bwMode="auto">
          <a:xfrm>
            <a:off x="0" y="0"/>
            <a:ext cx="9144000" cy="70408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8"/>
          <p:cNvSpPr>
            <a:spLocks noGrp="1" noChangeArrowheads="1"/>
          </p:cNvSpPr>
          <p:nvPr>
            <p:ph type="title"/>
          </p:nvPr>
        </p:nvSpPr>
        <p:spPr/>
        <p:txBody>
          <a:bodyPr/>
          <a:lstStyle/>
          <a:p>
            <a:pPr algn="ctr"/>
            <a:r>
              <a:rPr lang="en-US" dirty="0" smtClean="0"/>
              <a:t>Myriad Data Types</a:t>
            </a:r>
          </a:p>
        </p:txBody>
      </p:sp>
      <p:grpSp>
        <p:nvGrpSpPr>
          <p:cNvPr id="18" name="Group 17" descr="Pictures for Genomic, Other Omic, Imaging, Phenotypic, Exposure, and Clinical" title="Data Types"/>
          <p:cNvGrpSpPr/>
          <p:nvPr/>
        </p:nvGrpSpPr>
        <p:grpSpPr>
          <a:xfrm>
            <a:off x="519334" y="3257060"/>
            <a:ext cx="3752144" cy="1188720"/>
            <a:chOff x="4611764" y="1723362"/>
            <a:chExt cx="3752144" cy="1188720"/>
          </a:xfrm>
        </p:grpSpPr>
        <p:pic>
          <p:nvPicPr>
            <p:cNvPr id="6" name="Picture 38" descr="C:\Users\egreen\Desktop\Images for Slides\hea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129" y="1723362"/>
              <a:ext cx="1330779"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33" descr="C:\Users\egreen\Desktop\Images for Slides\Cell Division Micrograp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611764" y="1723362"/>
              <a:ext cx="2276692"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5146384" y="2458789"/>
            <a:ext cx="3427399" cy="461665"/>
          </a:xfrm>
          <a:prstGeom prst="rect">
            <a:avLst/>
          </a:prstGeom>
          <a:noFill/>
        </p:spPr>
        <p:txBody>
          <a:bodyPr wrap="square" rtlCol="0">
            <a:spAutoFit/>
          </a:bodyPr>
          <a:lstStyle/>
          <a:p>
            <a:pPr algn="ctr"/>
            <a:r>
              <a:rPr lang="en-US" sz="2400" b="1" dirty="0" smtClean="0">
                <a:solidFill>
                  <a:srgbClr val="FFFFFF"/>
                </a:solidFill>
                <a:latin typeface="Arial"/>
              </a:rPr>
              <a:t>Other ‘Omic</a:t>
            </a:r>
            <a:endParaRPr lang="en-US" sz="2400" b="1" dirty="0">
              <a:solidFill>
                <a:srgbClr val="FFFFFF"/>
              </a:solidFill>
              <a:latin typeface="Arial"/>
            </a:endParaRPr>
          </a:p>
        </p:txBody>
      </p:sp>
      <p:sp>
        <p:nvSpPr>
          <p:cNvPr id="10" name="TextBox 9"/>
          <p:cNvSpPr txBox="1"/>
          <p:nvPr/>
        </p:nvSpPr>
        <p:spPr>
          <a:xfrm>
            <a:off x="1143360" y="4445780"/>
            <a:ext cx="2504093" cy="461665"/>
          </a:xfrm>
          <a:prstGeom prst="rect">
            <a:avLst/>
          </a:prstGeom>
          <a:noFill/>
        </p:spPr>
        <p:txBody>
          <a:bodyPr wrap="square" rtlCol="0">
            <a:spAutoFit/>
          </a:bodyPr>
          <a:lstStyle/>
          <a:p>
            <a:pPr algn="ctr"/>
            <a:r>
              <a:rPr lang="en-US" sz="2400" b="1" dirty="0" smtClean="0">
                <a:solidFill>
                  <a:srgbClr val="FFFFFF"/>
                </a:solidFill>
                <a:latin typeface="Arial"/>
              </a:rPr>
              <a:t>Imaging</a:t>
            </a:r>
            <a:endParaRPr lang="en-US" sz="2400" b="1" dirty="0">
              <a:solidFill>
                <a:srgbClr val="FFFFFF"/>
              </a:solidFill>
              <a:latin typeface="Arial"/>
            </a:endParaRPr>
          </a:p>
        </p:txBody>
      </p:sp>
      <p:sp>
        <p:nvSpPr>
          <p:cNvPr id="11" name="TextBox 10"/>
          <p:cNvSpPr txBox="1"/>
          <p:nvPr/>
        </p:nvSpPr>
        <p:spPr>
          <a:xfrm>
            <a:off x="5608037" y="4445780"/>
            <a:ext cx="2504093" cy="461665"/>
          </a:xfrm>
          <a:prstGeom prst="rect">
            <a:avLst/>
          </a:prstGeom>
          <a:noFill/>
        </p:spPr>
        <p:txBody>
          <a:bodyPr wrap="square" rtlCol="0">
            <a:spAutoFit/>
          </a:bodyPr>
          <a:lstStyle/>
          <a:p>
            <a:pPr algn="ctr"/>
            <a:r>
              <a:rPr lang="en-US" sz="2400" b="1" dirty="0" smtClean="0">
                <a:solidFill>
                  <a:srgbClr val="FFFFFF"/>
                </a:solidFill>
                <a:latin typeface="Arial"/>
              </a:rPr>
              <a:t>Phenotypic</a:t>
            </a:r>
            <a:endParaRPr lang="en-US" sz="2400" b="1" dirty="0">
              <a:solidFill>
                <a:srgbClr val="FFFFFF"/>
              </a:solidFill>
              <a:latin typeface="Arial"/>
            </a:endParaRPr>
          </a:p>
        </p:txBody>
      </p:sp>
      <p:sp>
        <p:nvSpPr>
          <p:cNvPr id="12" name="TextBox 11"/>
          <p:cNvSpPr txBox="1"/>
          <p:nvPr/>
        </p:nvSpPr>
        <p:spPr>
          <a:xfrm>
            <a:off x="5608037" y="6427502"/>
            <a:ext cx="2504093" cy="461665"/>
          </a:xfrm>
          <a:prstGeom prst="rect">
            <a:avLst/>
          </a:prstGeom>
          <a:noFill/>
        </p:spPr>
        <p:txBody>
          <a:bodyPr wrap="square" rtlCol="0">
            <a:spAutoFit/>
          </a:bodyPr>
          <a:lstStyle/>
          <a:p>
            <a:pPr algn="ctr"/>
            <a:r>
              <a:rPr lang="en-US" sz="2400" b="1" dirty="0" smtClean="0">
                <a:solidFill>
                  <a:srgbClr val="FFFFFF"/>
                </a:solidFill>
                <a:latin typeface="Arial"/>
              </a:rPr>
              <a:t>Clinical</a:t>
            </a:r>
            <a:endParaRPr lang="en-US" sz="2400" b="1" dirty="0">
              <a:solidFill>
                <a:srgbClr val="FFFFFF"/>
              </a:solidFill>
              <a:latin typeface="Arial"/>
            </a:endParaRPr>
          </a:p>
        </p:txBody>
      </p:sp>
      <p:grpSp>
        <p:nvGrpSpPr>
          <p:cNvPr id="9" name="Group 8" descr="Pictures for Genomic, Other Omic, Imaging, Phenotypic, Exposure, and Clinical" title="Data Types"/>
          <p:cNvGrpSpPr/>
          <p:nvPr/>
        </p:nvGrpSpPr>
        <p:grpSpPr>
          <a:xfrm>
            <a:off x="5089648" y="3257060"/>
            <a:ext cx="3540871" cy="1188720"/>
            <a:chOff x="-3730492" y="4420500"/>
            <a:chExt cx="3540871" cy="1188720"/>
          </a:xfrm>
        </p:grpSpPr>
        <p:pic>
          <p:nvPicPr>
            <p:cNvPr id="1026" name="Picture 2" descr="http://bloodpressure-machine.com/wp-content/uploads/2012/08/blood-pressure-measuremen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730492" y="4420500"/>
              <a:ext cx="1571519"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http://www.sciencephoto.com/image/203746/350wm/F0027812-Height_measurement-SP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995399" y="4420500"/>
              <a:ext cx="1805778"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17" name="Group 16" descr="Pictures for Genomic, Other Omic, Imaging, Phenotypic, Exposure, and Clinical" title="Data Types"/>
          <p:cNvGrpSpPr/>
          <p:nvPr/>
        </p:nvGrpSpPr>
        <p:grpSpPr>
          <a:xfrm>
            <a:off x="5070485" y="5229261"/>
            <a:ext cx="3579196" cy="1188720"/>
            <a:chOff x="5041132" y="4420500"/>
            <a:chExt cx="3730992" cy="1188720"/>
          </a:xfrm>
        </p:grpSpPr>
        <p:pic>
          <p:nvPicPr>
            <p:cNvPr id="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1132" y="4420500"/>
              <a:ext cx="1789476" cy="1188720"/>
            </a:xfrm>
            <a:prstGeom prst="rect">
              <a:avLst/>
            </a:prstGeom>
            <a:noFill/>
            <a:ln w="9525">
              <a:noFill/>
              <a:miter lim="800000"/>
              <a:headEnd/>
              <a:tailEnd/>
            </a:ln>
            <a:effectLst>
              <a:glow rad="228600">
                <a:schemeClr val="accent6">
                  <a:satMod val="175000"/>
                  <a:alpha val="40000"/>
                </a:schemeClr>
              </a:glow>
            </a:effec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9603" y="4420500"/>
              <a:ext cx="1782521" cy="1188720"/>
            </a:xfrm>
            <a:prstGeom prst="rect">
              <a:avLst/>
            </a:prstGeom>
            <a:noFill/>
            <a:ln w="9525">
              <a:noFill/>
              <a:miter lim="800000"/>
              <a:headEnd/>
              <a:tailEnd/>
            </a:ln>
            <a:effectLst>
              <a:glow rad="228600">
                <a:schemeClr val="accent6">
                  <a:satMod val="175000"/>
                  <a:alpha val="40000"/>
                </a:schemeClr>
              </a:glow>
            </a:effectLst>
          </p:spPr>
        </p:pic>
      </p:grpSp>
      <p:grpSp>
        <p:nvGrpSpPr>
          <p:cNvPr id="19" name="Group 18" descr="Pictures for Genomic, Other Omic, Imaging, Phenotypic, Exposure, and Clinical" title="Data Types"/>
          <p:cNvGrpSpPr/>
          <p:nvPr/>
        </p:nvGrpSpPr>
        <p:grpSpPr>
          <a:xfrm>
            <a:off x="5087677" y="1270069"/>
            <a:ext cx="3544813" cy="1188720"/>
            <a:chOff x="422382" y="1713777"/>
            <a:chExt cx="3544813" cy="1188720"/>
          </a:xfrm>
        </p:grpSpPr>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46974" y="1713777"/>
              <a:ext cx="1820221" cy="1188720"/>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egreen\Desktop\Myriad Data Slide\fragment_sp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2382" y="1713777"/>
              <a:ext cx="1560423"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20" name="Group 19" descr="Pictures for Genomic, Other Omic, Imaging, Phenotypic, Exposure, and Clinical" title="Data Types"/>
          <p:cNvGrpSpPr/>
          <p:nvPr/>
        </p:nvGrpSpPr>
        <p:grpSpPr>
          <a:xfrm>
            <a:off x="515241" y="1270069"/>
            <a:ext cx="3760330" cy="1188720"/>
            <a:chOff x="195082" y="274031"/>
            <a:chExt cx="3760330" cy="1188720"/>
          </a:xfrm>
        </p:grpSpPr>
        <p:pic>
          <p:nvPicPr>
            <p:cNvPr id="15" name="Picture 14" descr="IL-4 IL-13 IL-5 Locus.pd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41756" y="274031"/>
              <a:ext cx="1813656" cy="118872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egreen\Desktop\Myriad Data Slide\13616003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082" y="274031"/>
              <a:ext cx="1782430"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13" name="Group 12" descr="Pictures for Genomic, Other Omic, Imaging, Phenotypic, Exposure, and Clinical" title="Data Types"/>
          <p:cNvGrpSpPr/>
          <p:nvPr/>
        </p:nvGrpSpPr>
        <p:grpSpPr>
          <a:xfrm>
            <a:off x="531982" y="5229261"/>
            <a:ext cx="3726849" cy="1188720"/>
            <a:chOff x="583400" y="4340329"/>
            <a:chExt cx="3726849" cy="1188720"/>
          </a:xfrm>
        </p:grpSpPr>
        <p:pic>
          <p:nvPicPr>
            <p:cNvPr id="1027" name="Picture 3" descr="C:\Users\egreen\Desktop\Myriad Data Slide\8648656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8391" y="4340329"/>
              <a:ext cx="1781858"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Users\egreen\Desktop\Myriad Data Slide\13626515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3400" y="4340329"/>
              <a:ext cx="1782430" cy="118872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1143360" y="2458789"/>
            <a:ext cx="2504093" cy="461665"/>
          </a:xfrm>
          <a:prstGeom prst="rect">
            <a:avLst/>
          </a:prstGeom>
          <a:noFill/>
        </p:spPr>
        <p:txBody>
          <a:bodyPr wrap="square" rtlCol="0">
            <a:spAutoFit/>
          </a:bodyPr>
          <a:lstStyle/>
          <a:p>
            <a:pPr algn="ctr"/>
            <a:r>
              <a:rPr lang="en-US" sz="2400" b="1" dirty="0" smtClean="0">
                <a:solidFill>
                  <a:srgbClr val="FFFFFF"/>
                </a:solidFill>
                <a:latin typeface="Arial"/>
              </a:rPr>
              <a:t>Genomic</a:t>
            </a:r>
            <a:endParaRPr lang="en-US" sz="2400" b="1" dirty="0">
              <a:solidFill>
                <a:srgbClr val="FFFFFF"/>
              </a:solidFill>
              <a:latin typeface="Arial"/>
            </a:endParaRPr>
          </a:p>
        </p:txBody>
      </p:sp>
      <p:sp>
        <p:nvSpPr>
          <p:cNvPr id="24" name="TextBox 23"/>
          <p:cNvSpPr txBox="1"/>
          <p:nvPr/>
        </p:nvSpPr>
        <p:spPr>
          <a:xfrm>
            <a:off x="1143360" y="6417981"/>
            <a:ext cx="2504093" cy="461665"/>
          </a:xfrm>
          <a:prstGeom prst="rect">
            <a:avLst/>
          </a:prstGeom>
          <a:noFill/>
        </p:spPr>
        <p:txBody>
          <a:bodyPr wrap="square" rtlCol="0">
            <a:spAutoFit/>
          </a:bodyPr>
          <a:lstStyle/>
          <a:p>
            <a:pPr algn="ctr"/>
            <a:r>
              <a:rPr lang="en-US" sz="2400" b="1" dirty="0" smtClean="0">
                <a:solidFill>
                  <a:srgbClr val="FFFFFF"/>
                </a:solidFill>
                <a:latin typeface="Arial"/>
              </a:rPr>
              <a:t>Exposure</a:t>
            </a:r>
            <a:endParaRPr lang="en-US" sz="2400" b="1" dirty="0">
              <a:solidFill>
                <a:srgbClr val="FFFFFF"/>
              </a:solidFill>
              <a:latin typeface="Arial"/>
            </a:endParaRPr>
          </a:p>
        </p:txBody>
      </p:sp>
    </p:spTree>
    <p:extLst>
      <p:ext uri="{BB962C8B-B14F-4D97-AF65-F5344CB8AC3E}">
        <p14:creationId xmlns:p14="http://schemas.microsoft.com/office/powerpoint/2010/main" val="169896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Growth </a:t>
            </a:r>
            <a:r>
              <a:rPr lang="en-US" dirty="0"/>
              <a:t>of </a:t>
            </a:r>
            <a:r>
              <a:rPr lang="en-US" dirty="0" smtClean="0"/>
              <a:t>Biological Databases</a:t>
            </a:r>
            <a:endParaRPr lang="en-US" dirty="0"/>
          </a:p>
        </p:txBody>
      </p:sp>
      <p:graphicFrame>
        <p:nvGraphicFramePr>
          <p:cNvPr id="6" name="Chart 5" descr="Chart shows Number of growth of Biological Databases throughout the years" title="Database chart"/>
          <p:cNvGraphicFramePr>
            <a:graphicFrameLocks/>
          </p:cNvGraphicFramePr>
          <p:nvPr>
            <p:extLst>
              <p:ext uri="{D42A27DB-BD31-4B8C-83A1-F6EECF244321}">
                <p14:modId xmlns:p14="http://schemas.microsoft.com/office/powerpoint/2010/main" val="1785132166"/>
              </p:ext>
            </p:extLst>
          </p:nvPr>
        </p:nvGraphicFramePr>
        <p:xfrm>
          <a:off x="522513" y="1410790"/>
          <a:ext cx="8112035" cy="467650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87827" y="6424248"/>
            <a:ext cx="6544491" cy="307777"/>
          </a:xfrm>
          <a:prstGeom prst="rect">
            <a:avLst/>
          </a:prstGeom>
        </p:spPr>
        <p:txBody>
          <a:bodyPr wrap="square">
            <a:spAutoFit/>
          </a:bodyPr>
          <a:lstStyle/>
          <a:p>
            <a:r>
              <a:rPr lang="en-US" sz="1400" dirty="0" smtClean="0">
                <a:solidFill>
                  <a:prstClr val="white"/>
                </a:solidFill>
                <a:latin typeface="Arial"/>
              </a:rPr>
              <a:t>Source: Michael Bell, Newcastle University, U.K.</a:t>
            </a:r>
            <a:endParaRPr lang="en-US" sz="1400" dirty="0">
              <a:solidFill>
                <a:prstClr val="white"/>
              </a:solidFill>
              <a:latin typeface="Arial"/>
            </a:endParaRPr>
          </a:p>
        </p:txBody>
      </p:sp>
      <p:sp>
        <p:nvSpPr>
          <p:cNvPr id="7" name="Rectangle 6"/>
          <p:cNvSpPr/>
          <p:nvPr/>
        </p:nvSpPr>
        <p:spPr>
          <a:xfrm rot="16200000">
            <a:off x="-874800" y="3244334"/>
            <a:ext cx="2428870" cy="369332"/>
          </a:xfrm>
          <a:prstGeom prst="rect">
            <a:avLst/>
          </a:prstGeom>
        </p:spPr>
        <p:txBody>
          <a:bodyPr wrap="none">
            <a:spAutoFit/>
          </a:bodyPr>
          <a:lstStyle/>
          <a:p>
            <a:r>
              <a:rPr lang="en-US" dirty="0">
                <a:solidFill>
                  <a:prstClr val="white"/>
                </a:solidFill>
                <a:latin typeface="Arial"/>
              </a:rPr>
              <a:t>Number of Databases</a:t>
            </a:r>
          </a:p>
        </p:txBody>
      </p:sp>
    </p:spTree>
    <p:extLst>
      <p:ext uri="{BB962C8B-B14F-4D97-AF65-F5344CB8AC3E}">
        <p14:creationId xmlns:p14="http://schemas.microsoft.com/office/powerpoint/2010/main" val="1983222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2133600" y="5334000"/>
            <a:ext cx="5434013" cy="7620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spcBef>
                <a:spcPct val="50000"/>
              </a:spcBef>
            </a:pPr>
            <a:r>
              <a:rPr lang="en-US" sz="4400" b="1" dirty="0">
                <a:solidFill>
                  <a:srgbClr val="A50021"/>
                </a:solidFill>
              </a:rPr>
              <a:t>NIH Campus -- 1947</a:t>
            </a:r>
          </a:p>
        </p:txBody>
      </p:sp>
      <p:pic>
        <p:nvPicPr>
          <p:cNvPr id="73731" name="Picture 4" descr="Picture of NIH campus in 1948 with an arrow pointing in a location where a Building will be built" title="NIH Campus 19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10674350" cy="743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78" name="Line 6" descr="Picture of NIH campus in 1948 with an arrow pointing in a location" title="NIH Campus 1948"/>
          <p:cNvSpPr>
            <a:spLocks noChangeShapeType="1"/>
          </p:cNvSpPr>
          <p:nvPr/>
        </p:nvSpPr>
        <p:spPr bwMode="auto">
          <a:xfrm flipV="1">
            <a:off x="152400" y="3429000"/>
            <a:ext cx="2514600" cy="0"/>
          </a:xfrm>
          <a:prstGeom prst="line">
            <a:avLst/>
          </a:prstGeom>
          <a:noFill/>
          <a:ln w="104775">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2" name="Title 1"/>
          <p:cNvSpPr>
            <a:spLocks noGrp="1"/>
          </p:cNvSpPr>
          <p:nvPr>
            <p:ph type="ctrTitle"/>
          </p:nvPr>
        </p:nvSpPr>
        <p:spPr>
          <a:xfrm>
            <a:off x="914400" y="308769"/>
            <a:ext cx="8458200" cy="986632"/>
          </a:xfrm>
        </p:spPr>
        <p:txBody>
          <a:bodyPr/>
          <a:lstStyle/>
          <a:p>
            <a:r>
              <a:rPr lang="en-US" sz="3600" b="1" dirty="0">
                <a:ln w="3175">
                  <a:solidFill>
                    <a:schemeClr val="tx1"/>
                  </a:solidFill>
                </a:ln>
                <a:solidFill>
                  <a:srgbClr val="FFFF00"/>
                </a:solidFill>
                <a:effectLst>
                  <a:outerShdw blurRad="50800" dist="38100" dir="2700000" algn="tl" rotWithShape="0">
                    <a:prstClr val="black">
                      <a:alpha val="40000"/>
                    </a:prstClr>
                  </a:outerShdw>
                </a:effectLst>
              </a:rPr>
              <a:t>NIH Campus </a:t>
            </a:r>
            <a:r>
              <a:rPr lang="en-US" sz="3600" b="1" dirty="0" smtClean="0">
                <a:ln w="3175">
                  <a:solidFill>
                    <a:schemeClr val="tx1"/>
                  </a:solidFill>
                </a:ln>
                <a:solidFill>
                  <a:srgbClr val="FFFF00"/>
                </a:solidFill>
                <a:effectLst>
                  <a:outerShdw blurRad="50800" dist="38100" dir="2700000" algn="tl" rotWithShape="0">
                    <a:prstClr val="black">
                      <a:alpha val="40000"/>
                    </a:prstClr>
                  </a:outerShdw>
                </a:effectLst>
              </a:rPr>
              <a:t>1948</a:t>
            </a:r>
            <a:endParaRPr lang="en-US" sz="3600" dirty="0"/>
          </a:p>
        </p:txBody>
      </p:sp>
    </p:spTree>
    <p:extLst>
      <p:ext uri="{BB962C8B-B14F-4D97-AF65-F5344CB8AC3E}">
        <p14:creationId xmlns:p14="http://schemas.microsoft.com/office/powerpoint/2010/main" val="3690275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06278"/>
                                        </p:tgtEl>
                                        <p:attrNameLst>
                                          <p:attrName>style.visibility</p:attrName>
                                        </p:attrNameLst>
                                      </p:cBhvr>
                                      <p:to>
                                        <p:strVal val="visible"/>
                                      </p:to>
                                    </p:set>
                                    <p:anim calcmode="lin" valueType="num">
                                      <p:cBhvr>
                                        <p:cTn id="7" dur="500" fill="hold"/>
                                        <p:tgtEl>
                                          <p:spTgt spid="1206278"/>
                                        </p:tgtEl>
                                        <p:attrNameLst>
                                          <p:attrName>ppt_w</p:attrName>
                                        </p:attrNameLst>
                                      </p:cBhvr>
                                      <p:tavLst>
                                        <p:tav tm="0">
                                          <p:val>
                                            <p:strVal val="#ppt_w*0.05"/>
                                          </p:val>
                                        </p:tav>
                                        <p:tav tm="100000">
                                          <p:val>
                                            <p:strVal val="#ppt_w"/>
                                          </p:val>
                                        </p:tav>
                                      </p:tavLst>
                                    </p:anim>
                                    <p:anim calcmode="lin" valueType="num">
                                      <p:cBhvr>
                                        <p:cTn id="8" dur="500" fill="hold"/>
                                        <p:tgtEl>
                                          <p:spTgt spid="1206278"/>
                                        </p:tgtEl>
                                        <p:attrNameLst>
                                          <p:attrName>ppt_h</p:attrName>
                                        </p:attrNameLst>
                                      </p:cBhvr>
                                      <p:tavLst>
                                        <p:tav tm="0">
                                          <p:val>
                                            <p:strVal val="#ppt_h"/>
                                          </p:val>
                                        </p:tav>
                                        <p:tav tm="100000">
                                          <p:val>
                                            <p:strVal val="#ppt_h"/>
                                          </p:val>
                                        </p:tav>
                                      </p:tavLst>
                                    </p:anim>
                                    <p:anim calcmode="lin" valueType="num">
                                      <p:cBhvr>
                                        <p:cTn id="9" dur="500" fill="hold"/>
                                        <p:tgtEl>
                                          <p:spTgt spid="1206278"/>
                                        </p:tgtEl>
                                        <p:attrNameLst>
                                          <p:attrName>ppt_x</p:attrName>
                                        </p:attrNameLst>
                                      </p:cBhvr>
                                      <p:tavLst>
                                        <p:tav tm="0">
                                          <p:val>
                                            <p:strVal val="#ppt_x-.2"/>
                                          </p:val>
                                        </p:tav>
                                        <p:tav tm="100000">
                                          <p:val>
                                            <p:strVal val="#ppt_x"/>
                                          </p:val>
                                        </p:tav>
                                      </p:tavLst>
                                    </p:anim>
                                    <p:anim calcmode="lin" valueType="num">
                                      <p:cBhvr>
                                        <p:cTn id="10" dur="500" fill="hold"/>
                                        <p:tgtEl>
                                          <p:spTgt spid="1206278"/>
                                        </p:tgtEl>
                                        <p:attrNameLst>
                                          <p:attrName>ppt_y</p:attrName>
                                        </p:attrNameLst>
                                      </p:cBhvr>
                                      <p:tavLst>
                                        <p:tav tm="0">
                                          <p:val>
                                            <p:strVal val="#ppt_y"/>
                                          </p:val>
                                        </p:tav>
                                        <p:tav tm="100000">
                                          <p:val>
                                            <p:strVal val="#ppt_y"/>
                                          </p:val>
                                        </p:tav>
                                      </p:tavLst>
                                    </p:anim>
                                    <p:animEffect transition="in" filter="fade">
                                      <p:cBhvr>
                                        <p:cTn id="11" dur="500"/>
                                        <p:tgtEl>
                                          <p:spTgt spid="1206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Daily Data Processing at NCBI</a:t>
            </a:r>
          </a:p>
        </p:txBody>
      </p:sp>
      <p:sp>
        <p:nvSpPr>
          <p:cNvPr id="153" name="Title 1"/>
          <p:cNvSpPr txBox="1">
            <a:spLocks/>
          </p:cNvSpPr>
          <p:nvPr/>
        </p:nvSpPr>
        <p:spPr>
          <a:xfrm>
            <a:off x="457200" y="1524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dirty="0">
              <a:solidFill>
                <a:prstClr val="black"/>
              </a:solidFill>
            </a:endParaRPr>
          </a:p>
        </p:txBody>
      </p:sp>
      <p:grpSp>
        <p:nvGrpSpPr>
          <p:cNvPr id="4" name="Group 3" descr="Picture is a cycle of each work day for Daily data processing at NCBI" title="Daily Data Processing at NCBI Cycle"/>
          <p:cNvGrpSpPr/>
          <p:nvPr/>
        </p:nvGrpSpPr>
        <p:grpSpPr>
          <a:xfrm>
            <a:off x="97364" y="1620032"/>
            <a:ext cx="8949272" cy="3595781"/>
            <a:chOff x="1" y="1620032"/>
            <a:chExt cx="8949272" cy="3595781"/>
          </a:xfrm>
        </p:grpSpPr>
        <p:sp>
          <p:nvSpPr>
            <p:cNvPr id="154" name="TextBox 153"/>
            <p:cNvSpPr txBox="1"/>
            <p:nvPr/>
          </p:nvSpPr>
          <p:spPr>
            <a:xfrm>
              <a:off x="7597962" y="1882092"/>
              <a:ext cx="1249061" cy="646331"/>
            </a:xfrm>
            <a:prstGeom prst="rect">
              <a:avLst/>
            </a:prstGeom>
            <a:noFill/>
          </p:spPr>
          <p:txBody>
            <a:bodyPr wrap="none" rtlCol="0">
              <a:spAutoFit/>
            </a:bodyPr>
            <a:lstStyle/>
            <a:p>
              <a:pPr algn="ctr"/>
              <a:r>
                <a:rPr lang="en-US" dirty="0" smtClean="0">
                  <a:solidFill>
                    <a:prstClr val="white"/>
                  </a:solidFill>
                  <a:latin typeface="Arial"/>
                </a:rPr>
                <a:t>Interactive</a:t>
              </a:r>
            </a:p>
            <a:p>
              <a:pPr algn="ctr"/>
              <a:r>
                <a:rPr lang="en-US" dirty="0" smtClean="0">
                  <a:solidFill>
                    <a:prstClr val="white"/>
                  </a:solidFill>
                  <a:latin typeface="Arial"/>
                </a:rPr>
                <a:t>Web</a:t>
              </a:r>
              <a:endParaRPr lang="en-US" dirty="0">
                <a:solidFill>
                  <a:prstClr val="white"/>
                </a:solidFill>
                <a:latin typeface="Arial"/>
              </a:endParaRPr>
            </a:p>
          </p:txBody>
        </p:sp>
        <p:sp>
          <p:nvSpPr>
            <p:cNvPr id="155" name="TextBox 154"/>
            <p:cNvSpPr txBox="1"/>
            <p:nvPr/>
          </p:nvSpPr>
          <p:spPr>
            <a:xfrm>
              <a:off x="7623269" y="3426483"/>
              <a:ext cx="1326004" cy="646331"/>
            </a:xfrm>
            <a:prstGeom prst="rect">
              <a:avLst/>
            </a:prstGeom>
            <a:noFill/>
          </p:spPr>
          <p:txBody>
            <a:bodyPr wrap="none" rtlCol="0">
              <a:spAutoFit/>
            </a:bodyPr>
            <a:lstStyle/>
            <a:p>
              <a:pPr algn="ctr"/>
              <a:r>
                <a:rPr lang="en-US" dirty="0" smtClean="0">
                  <a:solidFill>
                    <a:prstClr val="white"/>
                  </a:solidFill>
                  <a:latin typeface="Arial"/>
                </a:rPr>
                <a:t>Data</a:t>
              </a:r>
            </a:p>
            <a:p>
              <a:pPr algn="ctr"/>
              <a:r>
                <a:rPr lang="en-US" dirty="0" smtClean="0">
                  <a:solidFill>
                    <a:prstClr val="white"/>
                  </a:solidFill>
                  <a:latin typeface="Arial"/>
                </a:rPr>
                <a:t>Downloads</a:t>
              </a:r>
              <a:endParaRPr lang="en-US" dirty="0">
                <a:solidFill>
                  <a:prstClr val="white"/>
                </a:solidFill>
                <a:latin typeface="Arial"/>
              </a:endParaRPr>
            </a:p>
          </p:txBody>
        </p:sp>
        <p:grpSp>
          <p:nvGrpSpPr>
            <p:cNvPr id="2" name="Group 1"/>
            <p:cNvGrpSpPr/>
            <p:nvPr/>
          </p:nvGrpSpPr>
          <p:grpSpPr>
            <a:xfrm>
              <a:off x="2286000" y="1818074"/>
              <a:ext cx="468276" cy="2950559"/>
              <a:chOff x="2286000" y="1649453"/>
              <a:chExt cx="468276" cy="2950559"/>
            </a:xfrm>
          </p:grpSpPr>
          <p:grpSp>
            <p:nvGrpSpPr>
              <p:cNvPr id="173" name="Group 172"/>
              <p:cNvGrpSpPr/>
              <p:nvPr/>
            </p:nvGrpSpPr>
            <p:grpSpPr>
              <a:xfrm>
                <a:off x="2286000" y="2032780"/>
                <a:ext cx="468276" cy="394689"/>
                <a:chOff x="2092771" y="2074967"/>
                <a:chExt cx="468276" cy="394689"/>
              </a:xfrm>
              <a:solidFill>
                <a:schemeClr val="tx2">
                  <a:lumMod val="20000"/>
                  <a:lumOff val="80000"/>
                </a:schemeClr>
              </a:solidFill>
            </p:grpSpPr>
            <p:grpSp>
              <p:nvGrpSpPr>
                <p:cNvPr id="174" name="Group 173"/>
                <p:cNvGrpSpPr/>
                <p:nvPr/>
              </p:nvGrpSpPr>
              <p:grpSpPr>
                <a:xfrm>
                  <a:off x="2092771" y="2074967"/>
                  <a:ext cx="209484" cy="394689"/>
                  <a:chOff x="524774" y="571500"/>
                  <a:chExt cx="533400" cy="502489"/>
                </a:xfrm>
                <a:grpFill/>
              </p:grpSpPr>
              <p:sp>
                <p:nvSpPr>
                  <p:cNvPr id="181" name="Rectangle 18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2" name="Rectangle 18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3" name="Rectangle 18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4" name="Rectangle 18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5" name="Rectangle 18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75" name="Group 174"/>
                <p:cNvGrpSpPr/>
                <p:nvPr/>
              </p:nvGrpSpPr>
              <p:grpSpPr>
                <a:xfrm>
                  <a:off x="2351563" y="2074967"/>
                  <a:ext cx="209484" cy="394689"/>
                  <a:chOff x="524774" y="571500"/>
                  <a:chExt cx="533400" cy="502489"/>
                </a:xfrm>
                <a:grpFill/>
              </p:grpSpPr>
              <p:sp>
                <p:nvSpPr>
                  <p:cNvPr id="176" name="Rectangle 17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7" name="Rectangle 17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8" name="Rectangle 17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9" name="Rectangle 17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0" name="Rectangle 17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80" name="Flowchart: Magnetic Disk 579"/>
              <p:cNvSpPr/>
              <p:nvPr/>
            </p:nvSpPr>
            <p:spPr>
              <a:xfrm>
                <a:off x="2335475" y="1649453"/>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138" name="Group 137"/>
              <p:cNvGrpSpPr/>
              <p:nvPr/>
            </p:nvGrpSpPr>
            <p:grpSpPr>
              <a:xfrm>
                <a:off x="2286000" y="2927387"/>
                <a:ext cx="468276" cy="394689"/>
                <a:chOff x="2092771" y="2074967"/>
                <a:chExt cx="468276" cy="394689"/>
              </a:xfrm>
              <a:solidFill>
                <a:schemeClr val="tx2">
                  <a:lumMod val="20000"/>
                  <a:lumOff val="80000"/>
                </a:schemeClr>
              </a:solidFill>
            </p:grpSpPr>
            <p:grpSp>
              <p:nvGrpSpPr>
                <p:cNvPr id="139" name="Group 138"/>
                <p:cNvGrpSpPr/>
                <p:nvPr/>
              </p:nvGrpSpPr>
              <p:grpSpPr>
                <a:xfrm>
                  <a:off x="2092771" y="2074967"/>
                  <a:ext cx="209484" cy="394689"/>
                  <a:chOff x="524774" y="571500"/>
                  <a:chExt cx="533400" cy="502489"/>
                </a:xfrm>
                <a:grpFill/>
              </p:grpSpPr>
              <p:sp>
                <p:nvSpPr>
                  <p:cNvPr id="146" name="Rectangle 14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7" name="Rectangle 14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8" name="Rectangle 14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9" name="Rectangle 14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0" name="Rectangle 14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0" name="Group 139"/>
                <p:cNvGrpSpPr/>
                <p:nvPr/>
              </p:nvGrpSpPr>
              <p:grpSpPr>
                <a:xfrm>
                  <a:off x="2351563" y="2074967"/>
                  <a:ext cx="209484" cy="394689"/>
                  <a:chOff x="524774" y="571500"/>
                  <a:chExt cx="533400" cy="502489"/>
                </a:xfrm>
                <a:grpFill/>
              </p:grpSpPr>
              <p:sp>
                <p:nvSpPr>
                  <p:cNvPr id="141" name="Rectangle 14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2" name="Rectangle 14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3" name="Rectangle 14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4" name="Rectangle 14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5" name="Rectangle 14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161" name="Group 160"/>
              <p:cNvGrpSpPr/>
              <p:nvPr/>
            </p:nvGrpSpPr>
            <p:grpSpPr>
              <a:xfrm>
                <a:off x="2286000" y="3821994"/>
                <a:ext cx="468276" cy="394689"/>
                <a:chOff x="2092771" y="2074967"/>
                <a:chExt cx="468276" cy="394689"/>
              </a:xfrm>
              <a:solidFill>
                <a:schemeClr val="tx2">
                  <a:lumMod val="20000"/>
                  <a:lumOff val="80000"/>
                </a:schemeClr>
              </a:solidFill>
            </p:grpSpPr>
            <p:grpSp>
              <p:nvGrpSpPr>
                <p:cNvPr id="168" name="Group 167"/>
                <p:cNvGrpSpPr/>
                <p:nvPr/>
              </p:nvGrpSpPr>
              <p:grpSpPr>
                <a:xfrm>
                  <a:off x="2092771" y="2074967"/>
                  <a:ext cx="209484" cy="394689"/>
                  <a:chOff x="524774" y="571500"/>
                  <a:chExt cx="533400" cy="502489"/>
                </a:xfrm>
                <a:grpFill/>
              </p:grpSpPr>
              <p:sp>
                <p:nvSpPr>
                  <p:cNvPr id="188" name="Rectangle 18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9" name="Rectangle 18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1" name="Rectangle 190"/>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2" name="Rectangle 191"/>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3" name="Rectangle 192"/>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69" name="Group 168"/>
                <p:cNvGrpSpPr/>
                <p:nvPr/>
              </p:nvGrpSpPr>
              <p:grpSpPr>
                <a:xfrm>
                  <a:off x="2351563" y="2074967"/>
                  <a:ext cx="209484" cy="394689"/>
                  <a:chOff x="524774" y="571500"/>
                  <a:chExt cx="533400" cy="502489"/>
                </a:xfrm>
                <a:grpFill/>
              </p:grpSpPr>
              <p:sp>
                <p:nvSpPr>
                  <p:cNvPr id="170" name="Rectangle 16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1" name="Rectangle 17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2" name="Rectangle 17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6" name="Rectangle 18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7" name="Rectangle 18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195" name="Flowchart: Magnetic Disk 194"/>
              <p:cNvSpPr/>
              <p:nvPr/>
            </p:nvSpPr>
            <p:spPr>
              <a:xfrm>
                <a:off x="2335475" y="2544060"/>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196" name="Flowchart: Magnetic Disk 195"/>
              <p:cNvSpPr/>
              <p:nvPr/>
            </p:nvSpPr>
            <p:spPr>
              <a:xfrm>
                <a:off x="2335475" y="3438667"/>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197" name="Flowchart: Magnetic Disk 196"/>
              <p:cNvSpPr/>
              <p:nvPr/>
            </p:nvSpPr>
            <p:spPr>
              <a:xfrm>
                <a:off x="2335475" y="4333276"/>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grpSp>
          <p:nvGrpSpPr>
            <p:cNvPr id="3" name="Group 2"/>
            <p:cNvGrpSpPr/>
            <p:nvPr/>
          </p:nvGrpSpPr>
          <p:grpSpPr>
            <a:xfrm>
              <a:off x="2827175" y="1786814"/>
              <a:ext cx="468276" cy="3013079"/>
              <a:chOff x="2832264" y="1625060"/>
              <a:chExt cx="468276" cy="3013079"/>
            </a:xfrm>
          </p:grpSpPr>
          <p:grpSp>
            <p:nvGrpSpPr>
              <p:cNvPr id="370" name="Group 369"/>
              <p:cNvGrpSpPr/>
              <p:nvPr/>
            </p:nvGrpSpPr>
            <p:grpSpPr>
              <a:xfrm>
                <a:off x="2832264" y="2497857"/>
                <a:ext cx="468276" cy="394689"/>
                <a:chOff x="2092771" y="2074967"/>
                <a:chExt cx="468276" cy="394689"/>
              </a:xfrm>
              <a:solidFill>
                <a:schemeClr val="tx2">
                  <a:lumMod val="20000"/>
                  <a:lumOff val="80000"/>
                </a:schemeClr>
              </a:solidFill>
            </p:grpSpPr>
            <p:grpSp>
              <p:nvGrpSpPr>
                <p:cNvPr id="371" name="Group 370"/>
                <p:cNvGrpSpPr/>
                <p:nvPr/>
              </p:nvGrpSpPr>
              <p:grpSpPr>
                <a:xfrm>
                  <a:off x="2092771" y="2074967"/>
                  <a:ext cx="209484" cy="394689"/>
                  <a:chOff x="524774" y="571500"/>
                  <a:chExt cx="533400" cy="502489"/>
                </a:xfrm>
                <a:grpFill/>
              </p:grpSpPr>
              <p:sp>
                <p:nvSpPr>
                  <p:cNvPr id="378" name="Rectangle 37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9" name="Rectangle 37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0" name="Rectangle 37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1" name="Rectangle 38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2" name="Rectangle 38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72" name="Group 371"/>
                <p:cNvGrpSpPr/>
                <p:nvPr/>
              </p:nvGrpSpPr>
              <p:grpSpPr>
                <a:xfrm>
                  <a:off x="2351563" y="2074967"/>
                  <a:ext cx="209484" cy="394689"/>
                  <a:chOff x="524774" y="571500"/>
                  <a:chExt cx="533400" cy="502489"/>
                </a:xfrm>
                <a:grpFill/>
              </p:grpSpPr>
              <p:sp>
                <p:nvSpPr>
                  <p:cNvPr id="373" name="Rectangle 37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4" name="Rectangle 37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5" name="Rectangle 37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6" name="Rectangle 37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7" name="Rectangle 37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83" name="Flowchart: Magnetic Disk 382"/>
              <p:cNvSpPr/>
              <p:nvPr/>
            </p:nvSpPr>
            <p:spPr>
              <a:xfrm>
                <a:off x="2881739" y="2125435"/>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384" name="Group 383"/>
              <p:cNvGrpSpPr/>
              <p:nvPr/>
            </p:nvGrpSpPr>
            <p:grpSpPr>
              <a:xfrm>
                <a:off x="2832264" y="3370654"/>
                <a:ext cx="468276" cy="394689"/>
                <a:chOff x="2092771" y="2074967"/>
                <a:chExt cx="468276" cy="394689"/>
              </a:xfrm>
              <a:solidFill>
                <a:schemeClr val="tx2">
                  <a:lumMod val="20000"/>
                  <a:lumOff val="80000"/>
                </a:schemeClr>
              </a:solidFill>
            </p:grpSpPr>
            <p:grpSp>
              <p:nvGrpSpPr>
                <p:cNvPr id="385" name="Group 384"/>
                <p:cNvGrpSpPr/>
                <p:nvPr/>
              </p:nvGrpSpPr>
              <p:grpSpPr>
                <a:xfrm>
                  <a:off x="2092771" y="2074967"/>
                  <a:ext cx="209484" cy="394689"/>
                  <a:chOff x="524774" y="571500"/>
                  <a:chExt cx="533400" cy="502489"/>
                </a:xfrm>
                <a:grpFill/>
              </p:grpSpPr>
              <p:sp>
                <p:nvSpPr>
                  <p:cNvPr id="392" name="Rectangle 39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3" name="Rectangle 39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4" name="Rectangle 39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5" name="Rectangle 394"/>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6" name="Rectangle 395"/>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86" name="Group 385"/>
                <p:cNvGrpSpPr/>
                <p:nvPr/>
              </p:nvGrpSpPr>
              <p:grpSpPr>
                <a:xfrm>
                  <a:off x="2351563" y="2074967"/>
                  <a:ext cx="209484" cy="394689"/>
                  <a:chOff x="524774" y="571500"/>
                  <a:chExt cx="533400" cy="502489"/>
                </a:xfrm>
                <a:grpFill/>
              </p:grpSpPr>
              <p:sp>
                <p:nvSpPr>
                  <p:cNvPr id="387" name="Rectangle 386"/>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8" name="Rectangle 387"/>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9" name="Rectangle 388"/>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0" name="Rectangle 389"/>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1" name="Rectangle 390"/>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97" name="Group 396"/>
              <p:cNvGrpSpPr/>
              <p:nvPr/>
            </p:nvGrpSpPr>
            <p:grpSpPr>
              <a:xfrm>
                <a:off x="2832264" y="4243450"/>
                <a:ext cx="468276" cy="394689"/>
                <a:chOff x="2092771" y="2074967"/>
                <a:chExt cx="468276" cy="394689"/>
              </a:xfrm>
              <a:solidFill>
                <a:schemeClr val="tx2">
                  <a:lumMod val="20000"/>
                  <a:lumOff val="80000"/>
                </a:schemeClr>
              </a:solidFill>
            </p:grpSpPr>
            <p:grpSp>
              <p:nvGrpSpPr>
                <p:cNvPr id="398" name="Group 397"/>
                <p:cNvGrpSpPr/>
                <p:nvPr/>
              </p:nvGrpSpPr>
              <p:grpSpPr>
                <a:xfrm>
                  <a:off x="2092771" y="2074967"/>
                  <a:ext cx="209484" cy="394689"/>
                  <a:chOff x="524774" y="571500"/>
                  <a:chExt cx="533400" cy="502489"/>
                </a:xfrm>
                <a:grpFill/>
              </p:grpSpPr>
              <p:sp>
                <p:nvSpPr>
                  <p:cNvPr id="405" name="Rectangle 404"/>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6" name="Rectangle 405"/>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7" name="Rectangle 406"/>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8" name="Rectangle 407"/>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9" name="Rectangle 408"/>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99" name="Group 398"/>
                <p:cNvGrpSpPr/>
                <p:nvPr/>
              </p:nvGrpSpPr>
              <p:grpSpPr>
                <a:xfrm>
                  <a:off x="2351563" y="2074967"/>
                  <a:ext cx="209484" cy="394689"/>
                  <a:chOff x="524774" y="571500"/>
                  <a:chExt cx="533400" cy="502489"/>
                </a:xfrm>
                <a:grpFill/>
              </p:grpSpPr>
              <p:sp>
                <p:nvSpPr>
                  <p:cNvPr id="400" name="Rectangle 39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1" name="Rectangle 40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2" name="Rectangle 40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3" name="Rectangle 402"/>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4" name="Rectangle 403"/>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10" name="Flowchart: Magnetic Disk 409"/>
              <p:cNvSpPr/>
              <p:nvPr/>
            </p:nvSpPr>
            <p:spPr>
              <a:xfrm>
                <a:off x="2881739" y="2998232"/>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411" name="Flowchart: Magnetic Disk 410"/>
              <p:cNvSpPr/>
              <p:nvPr/>
            </p:nvSpPr>
            <p:spPr>
              <a:xfrm>
                <a:off x="2881739" y="3871029"/>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413" name="Group 412"/>
              <p:cNvGrpSpPr/>
              <p:nvPr/>
            </p:nvGrpSpPr>
            <p:grpSpPr>
              <a:xfrm>
                <a:off x="2832264" y="1625060"/>
                <a:ext cx="468276" cy="394689"/>
                <a:chOff x="2092771" y="2074967"/>
                <a:chExt cx="468276" cy="394689"/>
              </a:xfrm>
              <a:solidFill>
                <a:schemeClr val="tx2">
                  <a:lumMod val="20000"/>
                  <a:lumOff val="80000"/>
                </a:schemeClr>
              </a:solidFill>
            </p:grpSpPr>
            <p:grpSp>
              <p:nvGrpSpPr>
                <p:cNvPr id="414" name="Group 413"/>
                <p:cNvGrpSpPr/>
                <p:nvPr/>
              </p:nvGrpSpPr>
              <p:grpSpPr>
                <a:xfrm>
                  <a:off x="2092771" y="2074967"/>
                  <a:ext cx="209484" cy="394689"/>
                  <a:chOff x="524774" y="571500"/>
                  <a:chExt cx="533400" cy="502489"/>
                </a:xfrm>
                <a:grpFill/>
              </p:grpSpPr>
              <p:sp>
                <p:nvSpPr>
                  <p:cNvPr id="421" name="Rectangle 42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2" name="Rectangle 42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3" name="Rectangle 42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4" name="Rectangle 42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5" name="Rectangle 42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15" name="Group 414"/>
                <p:cNvGrpSpPr/>
                <p:nvPr/>
              </p:nvGrpSpPr>
              <p:grpSpPr>
                <a:xfrm>
                  <a:off x="2351563" y="2074967"/>
                  <a:ext cx="209484" cy="394689"/>
                  <a:chOff x="524774" y="571500"/>
                  <a:chExt cx="533400" cy="502489"/>
                </a:xfrm>
                <a:grpFill/>
              </p:grpSpPr>
              <p:sp>
                <p:nvSpPr>
                  <p:cNvPr id="416" name="Rectangle 41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7" name="Rectangle 41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8" name="Rectangle 41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 name="Rectangle 41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0" name="Rectangle 41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grpSp>
          <p:nvGrpSpPr>
            <p:cNvPr id="426" name="Group 425"/>
            <p:cNvGrpSpPr/>
            <p:nvPr/>
          </p:nvGrpSpPr>
          <p:grpSpPr>
            <a:xfrm>
              <a:off x="3368350" y="1818074"/>
              <a:ext cx="468276" cy="2950559"/>
              <a:chOff x="2286000" y="1649453"/>
              <a:chExt cx="468276" cy="2950559"/>
            </a:xfrm>
          </p:grpSpPr>
          <p:grpSp>
            <p:nvGrpSpPr>
              <p:cNvPr id="427" name="Group 426"/>
              <p:cNvGrpSpPr/>
              <p:nvPr/>
            </p:nvGrpSpPr>
            <p:grpSpPr>
              <a:xfrm>
                <a:off x="2286000" y="2032780"/>
                <a:ext cx="468276" cy="394689"/>
                <a:chOff x="2092771" y="2074967"/>
                <a:chExt cx="468276" cy="394689"/>
              </a:xfrm>
              <a:solidFill>
                <a:schemeClr val="tx2">
                  <a:lumMod val="20000"/>
                  <a:lumOff val="80000"/>
                </a:schemeClr>
              </a:solidFill>
            </p:grpSpPr>
            <p:grpSp>
              <p:nvGrpSpPr>
                <p:cNvPr id="460" name="Group 459"/>
                <p:cNvGrpSpPr/>
                <p:nvPr/>
              </p:nvGrpSpPr>
              <p:grpSpPr>
                <a:xfrm>
                  <a:off x="2092771" y="2074967"/>
                  <a:ext cx="209484" cy="394689"/>
                  <a:chOff x="524774" y="571500"/>
                  <a:chExt cx="533400" cy="502489"/>
                </a:xfrm>
                <a:grpFill/>
              </p:grpSpPr>
              <p:sp>
                <p:nvSpPr>
                  <p:cNvPr id="471" name="Rectangle 47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2" name="Rectangle 47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3" name="Rectangle 47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4" name="Rectangle 47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5" name="Rectangle 47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61" name="Group 460"/>
                <p:cNvGrpSpPr/>
                <p:nvPr/>
              </p:nvGrpSpPr>
              <p:grpSpPr>
                <a:xfrm>
                  <a:off x="2351563" y="2074967"/>
                  <a:ext cx="209484" cy="394689"/>
                  <a:chOff x="524774" y="571500"/>
                  <a:chExt cx="533400" cy="502489"/>
                </a:xfrm>
                <a:grpFill/>
              </p:grpSpPr>
              <p:sp>
                <p:nvSpPr>
                  <p:cNvPr id="462" name="Rectangle 46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3" name="Rectangle 46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6" name="Rectangle 465"/>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9" name="Rectangle 46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0" name="Rectangle 46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29" name="Flowchart: Magnetic Disk 428"/>
              <p:cNvSpPr/>
              <p:nvPr/>
            </p:nvSpPr>
            <p:spPr>
              <a:xfrm>
                <a:off x="2335475" y="1649453"/>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430" name="Group 429"/>
              <p:cNvGrpSpPr/>
              <p:nvPr/>
            </p:nvGrpSpPr>
            <p:grpSpPr>
              <a:xfrm>
                <a:off x="2286000" y="2927387"/>
                <a:ext cx="468276" cy="394689"/>
                <a:chOff x="2092771" y="2074967"/>
                <a:chExt cx="468276" cy="394689"/>
              </a:xfrm>
              <a:solidFill>
                <a:schemeClr val="tx2">
                  <a:lumMod val="20000"/>
                  <a:lumOff val="80000"/>
                </a:schemeClr>
              </a:solidFill>
            </p:grpSpPr>
            <p:grpSp>
              <p:nvGrpSpPr>
                <p:cNvPr id="448" name="Group 447"/>
                <p:cNvGrpSpPr/>
                <p:nvPr/>
              </p:nvGrpSpPr>
              <p:grpSpPr>
                <a:xfrm>
                  <a:off x="2092771" y="2074967"/>
                  <a:ext cx="209484" cy="394689"/>
                  <a:chOff x="524774" y="571500"/>
                  <a:chExt cx="533400" cy="502489"/>
                </a:xfrm>
                <a:grpFill/>
              </p:grpSpPr>
              <p:sp>
                <p:nvSpPr>
                  <p:cNvPr id="455" name="Rectangle 454"/>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6" name="Rectangle 455"/>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7" name="Rectangle 456"/>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8" name="Rectangle 457"/>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9" name="Rectangle 458"/>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49" name="Group 448"/>
                <p:cNvGrpSpPr/>
                <p:nvPr/>
              </p:nvGrpSpPr>
              <p:grpSpPr>
                <a:xfrm>
                  <a:off x="2351563" y="2074967"/>
                  <a:ext cx="209484" cy="394689"/>
                  <a:chOff x="524774" y="571500"/>
                  <a:chExt cx="533400" cy="502489"/>
                </a:xfrm>
                <a:grpFill/>
              </p:grpSpPr>
              <p:sp>
                <p:nvSpPr>
                  <p:cNvPr id="450" name="Rectangle 44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1" name="Rectangle 45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2" name="Rectangle 45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3" name="Rectangle 452"/>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4" name="Rectangle 453"/>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31" name="Group 430"/>
              <p:cNvGrpSpPr/>
              <p:nvPr/>
            </p:nvGrpSpPr>
            <p:grpSpPr>
              <a:xfrm>
                <a:off x="2286000" y="3821994"/>
                <a:ext cx="468276" cy="394689"/>
                <a:chOff x="2092771" y="2074967"/>
                <a:chExt cx="468276" cy="394689"/>
              </a:xfrm>
              <a:solidFill>
                <a:schemeClr val="tx2">
                  <a:lumMod val="20000"/>
                  <a:lumOff val="80000"/>
                </a:schemeClr>
              </a:solidFill>
            </p:grpSpPr>
            <p:grpSp>
              <p:nvGrpSpPr>
                <p:cNvPr id="436" name="Group 435"/>
                <p:cNvGrpSpPr/>
                <p:nvPr/>
              </p:nvGrpSpPr>
              <p:grpSpPr>
                <a:xfrm>
                  <a:off x="2092771" y="2074967"/>
                  <a:ext cx="209484" cy="394689"/>
                  <a:chOff x="524774" y="571500"/>
                  <a:chExt cx="533400" cy="502489"/>
                </a:xfrm>
                <a:grpFill/>
              </p:grpSpPr>
              <p:sp>
                <p:nvSpPr>
                  <p:cNvPr id="443" name="Rectangle 44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4" name="Rectangle 44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5" name="Rectangle 44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6" name="Rectangle 44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7" name="Rectangle 44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37" name="Group 436"/>
                <p:cNvGrpSpPr/>
                <p:nvPr/>
              </p:nvGrpSpPr>
              <p:grpSpPr>
                <a:xfrm>
                  <a:off x="2351563" y="2074967"/>
                  <a:ext cx="209484" cy="394689"/>
                  <a:chOff x="524774" y="571500"/>
                  <a:chExt cx="533400" cy="502489"/>
                </a:xfrm>
                <a:grpFill/>
              </p:grpSpPr>
              <p:sp>
                <p:nvSpPr>
                  <p:cNvPr id="438" name="Rectangle 43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9" name="Rectangle 43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 name="Rectangle 43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1" name="Rectangle 44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2" name="Rectangle 44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33" name="Flowchart: Magnetic Disk 432"/>
              <p:cNvSpPr/>
              <p:nvPr/>
            </p:nvSpPr>
            <p:spPr>
              <a:xfrm>
                <a:off x="2335475" y="2544060"/>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434" name="Flowchart: Magnetic Disk 433"/>
              <p:cNvSpPr/>
              <p:nvPr/>
            </p:nvSpPr>
            <p:spPr>
              <a:xfrm>
                <a:off x="2335475" y="3438667"/>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435" name="Flowchart: Magnetic Disk 434"/>
              <p:cNvSpPr/>
              <p:nvPr/>
            </p:nvSpPr>
            <p:spPr>
              <a:xfrm>
                <a:off x="2335475" y="4333276"/>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grpSp>
          <p:nvGrpSpPr>
            <p:cNvPr id="476" name="Group 475"/>
            <p:cNvGrpSpPr/>
            <p:nvPr/>
          </p:nvGrpSpPr>
          <p:grpSpPr>
            <a:xfrm>
              <a:off x="3909525" y="1786814"/>
              <a:ext cx="468276" cy="3013079"/>
              <a:chOff x="2832264" y="1625060"/>
              <a:chExt cx="468276" cy="3013079"/>
            </a:xfrm>
          </p:grpSpPr>
          <p:grpSp>
            <p:nvGrpSpPr>
              <p:cNvPr id="477" name="Group 476"/>
              <p:cNvGrpSpPr/>
              <p:nvPr/>
            </p:nvGrpSpPr>
            <p:grpSpPr>
              <a:xfrm>
                <a:off x="2832264" y="2497857"/>
                <a:ext cx="468276" cy="394689"/>
                <a:chOff x="2092771" y="2074967"/>
                <a:chExt cx="468276" cy="394689"/>
              </a:xfrm>
              <a:solidFill>
                <a:schemeClr val="tx2">
                  <a:lumMod val="20000"/>
                  <a:lumOff val="80000"/>
                </a:schemeClr>
              </a:solidFill>
            </p:grpSpPr>
            <p:grpSp>
              <p:nvGrpSpPr>
                <p:cNvPr id="520" name="Group 519"/>
                <p:cNvGrpSpPr/>
                <p:nvPr/>
              </p:nvGrpSpPr>
              <p:grpSpPr>
                <a:xfrm>
                  <a:off x="2092771" y="2074967"/>
                  <a:ext cx="209484" cy="394689"/>
                  <a:chOff x="524774" y="571500"/>
                  <a:chExt cx="533400" cy="502489"/>
                </a:xfrm>
                <a:grpFill/>
              </p:grpSpPr>
              <p:sp>
                <p:nvSpPr>
                  <p:cNvPr id="583" name="Rectangle 58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4" name="Rectangle 58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5" name="Rectangle 58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6" name="Rectangle 58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7" name="Rectangle 58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21" name="Group 520"/>
                <p:cNvGrpSpPr/>
                <p:nvPr/>
              </p:nvGrpSpPr>
              <p:grpSpPr>
                <a:xfrm>
                  <a:off x="2351563" y="2074967"/>
                  <a:ext cx="209484" cy="394689"/>
                  <a:chOff x="524774" y="571500"/>
                  <a:chExt cx="533400" cy="502489"/>
                </a:xfrm>
                <a:grpFill/>
              </p:grpSpPr>
              <p:sp>
                <p:nvSpPr>
                  <p:cNvPr id="522" name="Rectangle 52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3" name="Rectangle 52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4" name="Rectangle 52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1" name="Rectangle 58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2" name="Rectangle 58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78" name="Flowchart: Magnetic Disk 477"/>
              <p:cNvSpPr/>
              <p:nvPr/>
            </p:nvSpPr>
            <p:spPr>
              <a:xfrm>
                <a:off x="2881739" y="2125435"/>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479" name="Group 478"/>
              <p:cNvGrpSpPr/>
              <p:nvPr/>
            </p:nvGrpSpPr>
            <p:grpSpPr>
              <a:xfrm>
                <a:off x="2832264" y="3370654"/>
                <a:ext cx="468276" cy="394689"/>
                <a:chOff x="2092771" y="2074967"/>
                <a:chExt cx="468276" cy="394689"/>
              </a:xfrm>
              <a:solidFill>
                <a:schemeClr val="tx2">
                  <a:lumMod val="20000"/>
                  <a:lumOff val="80000"/>
                </a:schemeClr>
              </a:solidFill>
            </p:grpSpPr>
            <p:grpSp>
              <p:nvGrpSpPr>
                <p:cNvPr id="508" name="Group 507"/>
                <p:cNvGrpSpPr/>
                <p:nvPr/>
              </p:nvGrpSpPr>
              <p:grpSpPr>
                <a:xfrm>
                  <a:off x="2092771" y="2074967"/>
                  <a:ext cx="209484" cy="394689"/>
                  <a:chOff x="524774" y="571500"/>
                  <a:chExt cx="533400" cy="502489"/>
                </a:xfrm>
                <a:grpFill/>
              </p:grpSpPr>
              <p:sp>
                <p:nvSpPr>
                  <p:cNvPr id="515" name="Rectangle 514"/>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6" name="Rectangle 515"/>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7" name="Rectangle 516"/>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8" name="Rectangle 517"/>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9" name="Rectangle 518"/>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09" name="Group 508"/>
                <p:cNvGrpSpPr/>
                <p:nvPr/>
              </p:nvGrpSpPr>
              <p:grpSpPr>
                <a:xfrm>
                  <a:off x="2351563" y="2074967"/>
                  <a:ext cx="209484" cy="394689"/>
                  <a:chOff x="524774" y="571500"/>
                  <a:chExt cx="533400" cy="502489"/>
                </a:xfrm>
                <a:grpFill/>
              </p:grpSpPr>
              <p:sp>
                <p:nvSpPr>
                  <p:cNvPr id="510" name="Rectangle 50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1" name="Rectangle 51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 name="Rectangle 51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3" name="Rectangle 512"/>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4" name="Rectangle 513"/>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80" name="Group 479"/>
              <p:cNvGrpSpPr/>
              <p:nvPr/>
            </p:nvGrpSpPr>
            <p:grpSpPr>
              <a:xfrm>
                <a:off x="2832264" y="4243450"/>
                <a:ext cx="468276" cy="394689"/>
                <a:chOff x="2092771" y="2074967"/>
                <a:chExt cx="468276" cy="394689"/>
              </a:xfrm>
              <a:solidFill>
                <a:schemeClr val="tx2">
                  <a:lumMod val="20000"/>
                  <a:lumOff val="80000"/>
                </a:schemeClr>
              </a:solidFill>
            </p:grpSpPr>
            <p:grpSp>
              <p:nvGrpSpPr>
                <p:cNvPr id="496" name="Group 495"/>
                <p:cNvGrpSpPr/>
                <p:nvPr/>
              </p:nvGrpSpPr>
              <p:grpSpPr>
                <a:xfrm>
                  <a:off x="2092771" y="2074967"/>
                  <a:ext cx="209484" cy="394689"/>
                  <a:chOff x="524774" y="571500"/>
                  <a:chExt cx="533400" cy="502489"/>
                </a:xfrm>
                <a:grpFill/>
              </p:grpSpPr>
              <p:sp>
                <p:nvSpPr>
                  <p:cNvPr id="503" name="Rectangle 50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4" name="Rectangle 50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5" name="Rectangle 50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6" name="Rectangle 50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7" name="Rectangle 50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97" name="Group 496"/>
                <p:cNvGrpSpPr/>
                <p:nvPr/>
              </p:nvGrpSpPr>
              <p:grpSpPr>
                <a:xfrm>
                  <a:off x="2351563" y="2074967"/>
                  <a:ext cx="209484" cy="394689"/>
                  <a:chOff x="524774" y="571500"/>
                  <a:chExt cx="533400" cy="502489"/>
                </a:xfrm>
                <a:grpFill/>
              </p:grpSpPr>
              <p:sp>
                <p:nvSpPr>
                  <p:cNvPr id="498" name="Rectangle 49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9" name="Rectangle 49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0" name="Rectangle 49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1" name="Rectangle 50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2" name="Rectangle 50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81" name="Flowchart: Magnetic Disk 480"/>
              <p:cNvSpPr/>
              <p:nvPr/>
            </p:nvSpPr>
            <p:spPr>
              <a:xfrm>
                <a:off x="2881739" y="2998232"/>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482" name="Flowchart: Magnetic Disk 481"/>
              <p:cNvSpPr/>
              <p:nvPr/>
            </p:nvSpPr>
            <p:spPr>
              <a:xfrm>
                <a:off x="2881739" y="3871029"/>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483" name="Group 482"/>
              <p:cNvGrpSpPr/>
              <p:nvPr/>
            </p:nvGrpSpPr>
            <p:grpSpPr>
              <a:xfrm>
                <a:off x="2832264" y="1625060"/>
                <a:ext cx="468276" cy="394689"/>
                <a:chOff x="2092771" y="2074967"/>
                <a:chExt cx="468276" cy="394689"/>
              </a:xfrm>
              <a:solidFill>
                <a:schemeClr val="tx2">
                  <a:lumMod val="20000"/>
                  <a:lumOff val="80000"/>
                </a:schemeClr>
              </a:solidFill>
            </p:grpSpPr>
            <p:grpSp>
              <p:nvGrpSpPr>
                <p:cNvPr id="484" name="Group 483"/>
                <p:cNvGrpSpPr/>
                <p:nvPr/>
              </p:nvGrpSpPr>
              <p:grpSpPr>
                <a:xfrm>
                  <a:off x="2092771" y="2074967"/>
                  <a:ext cx="209484" cy="394689"/>
                  <a:chOff x="524774" y="571500"/>
                  <a:chExt cx="533400" cy="502489"/>
                </a:xfrm>
                <a:grpFill/>
              </p:grpSpPr>
              <p:sp>
                <p:nvSpPr>
                  <p:cNvPr id="491" name="Rectangle 49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2" name="Rectangle 49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3" name="Rectangle 49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4" name="Rectangle 49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5" name="Rectangle 49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85" name="Group 484"/>
                <p:cNvGrpSpPr/>
                <p:nvPr/>
              </p:nvGrpSpPr>
              <p:grpSpPr>
                <a:xfrm>
                  <a:off x="2351563" y="2074967"/>
                  <a:ext cx="209484" cy="394689"/>
                  <a:chOff x="524774" y="571500"/>
                  <a:chExt cx="533400" cy="502489"/>
                </a:xfrm>
                <a:grpFill/>
              </p:grpSpPr>
              <p:sp>
                <p:nvSpPr>
                  <p:cNvPr id="486" name="Rectangle 48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7" name="Rectangle 48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8" name="Rectangle 48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9" name="Rectangle 48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0" name="Rectangle 48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grpSp>
          <p:nvGrpSpPr>
            <p:cNvPr id="588" name="Group 587"/>
            <p:cNvGrpSpPr/>
            <p:nvPr/>
          </p:nvGrpSpPr>
          <p:grpSpPr>
            <a:xfrm>
              <a:off x="4450700" y="1818074"/>
              <a:ext cx="468276" cy="2950559"/>
              <a:chOff x="2286000" y="1649453"/>
              <a:chExt cx="468276" cy="2950559"/>
            </a:xfrm>
          </p:grpSpPr>
          <p:grpSp>
            <p:nvGrpSpPr>
              <p:cNvPr id="589" name="Group 588"/>
              <p:cNvGrpSpPr/>
              <p:nvPr/>
            </p:nvGrpSpPr>
            <p:grpSpPr>
              <a:xfrm>
                <a:off x="2286000" y="2032780"/>
                <a:ext cx="468276" cy="394689"/>
                <a:chOff x="2092771" y="2074967"/>
                <a:chExt cx="468276" cy="394689"/>
              </a:xfrm>
              <a:solidFill>
                <a:schemeClr val="tx2">
                  <a:lumMod val="20000"/>
                  <a:lumOff val="80000"/>
                </a:schemeClr>
              </a:solidFill>
            </p:grpSpPr>
            <p:grpSp>
              <p:nvGrpSpPr>
                <p:cNvPr id="620" name="Group 619"/>
                <p:cNvGrpSpPr/>
                <p:nvPr/>
              </p:nvGrpSpPr>
              <p:grpSpPr>
                <a:xfrm>
                  <a:off x="2092771" y="2074967"/>
                  <a:ext cx="209484" cy="394689"/>
                  <a:chOff x="524774" y="571500"/>
                  <a:chExt cx="533400" cy="502489"/>
                </a:xfrm>
                <a:grpFill/>
              </p:grpSpPr>
              <p:sp>
                <p:nvSpPr>
                  <p:cNvPr id="627" name="Rectangle 626"/>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8" name="Rectangle 627"/>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9" name="Rectangle 628"/>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0" name="Rectangle 629"/>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1" name="Rectangle 630"/>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1" name="Group 620"/>
                <p:cNvGrpSpPr/>
                <p:nvPr/>
              </p:nvGrpSpPr>
              <p:grpSpPr>
                <a:xfrm>
                  <a:off x="2351563" y="2074967"/>
                  <a:ext cx="209484" cy="394689"/>
                  <a:chOff x="524774" y="571500"/>
                  <a:chExt cx="533400" cy="502489"/>
                </a:xfrm>
                <a:grpFill/>
              </p:grpSpPr>
              <p:sp>
                <p:nvSpPr>
                  <p:cNvPr id="622" name="Rectangle 62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3" name="Rectangle 62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4" name="Rectangle 62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5" name="Rectangle 624"/>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6" name="Rectangle 625"/>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90" name="Flowchart: Magnetic Disk 589"/>
              <p:cNvSpPr/>
              <p:nvPr/>
            </p:nvSpPr>
            <p:spPr>
              <a:xfrm>
                <a:off x="2335475" y="1649453"/>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591" name="Group 590"/>
              <p:cNvGrpSpPr/>
              <p:nvPr/>
            </p:nvGrpSpPr>
            <p:grpSpPr>
              <a:xfrm>
                <a:off x="2286000" y="2927387"/>
                <a:ext cx="468276" cy="394689"/>
                <a:chOff x="2092771" y="2074967"/>
                <a:chExt cx="468276" cy="394689"/>
              </a:xfrm>
              <a:solidFill>
                <a:schemeClr val="tx2">
                  <a:lumMod val="20000"/>
                  <a:lumOff val="80000"/>
                </a:schemeClr>
              </a:solidFill>
            </p:grpSpPr>
            <p:grpSp>
              <p:nvGrpSpPr>
                <p:cNvPr id="608" name="Group 607"/>
                <p:cNvGrpSpPr/>
                <p:nvPr/>
              </p:nvGrpSpPr>
              <p:grpSpPr>
                <a:xfrm>
                  <a:off x="2092771" y="2074967"/>
                  <a:ext cx="209484" cy="394689"/>
                  <a:chOff x="524774" y="571500"/>
                  <a:chExt cx="533400" cy="502489"/>
                </a:xfrm>
                <a:grpFill/>
              </p:grpSpPr>
              <p:sp>
                <p:nvSpPr>
                  <p:cNvPr id="615" name="Rectangle 614"/>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6" name="Rectangle 615"/>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7" name="Rectangle 616"/>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8" name="Rectangle 617"/>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9" name="Rectangle 618"/>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09" name="Group 608"/>
                <p:cNvGrpSpPr/>
                <p:nvPr/>
              </p:nvGrpSpPr>
              <p:grpSpPr>
                <a:xfrm>
                  <a:off x="2351563" y="2074967"/>
                  <a:ext cx="209484" cy="394689"/>
                  <a:chOff x="524774" y="571500"/>
                  <a:chExt cx="533400" cy="502489"/>
                </a:xfrm>
                <a:grpFill/>
              </p:grpSpPr>
              <p:sp>
                <p:nvSpPr>
                  <p:cNvPr id="610" name="Rectangle 60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1" name="Rectangle 61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2" name="Rectangle 61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3" name="Rectangle 612"/>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4" name="Rectangle 613"/>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592" name="Group 591"/>
              <p:cNvGrpSpPr/>
              <p:nvPr/>
            </p:nvGrpSpPr>
            <p:grpSpPr>
              <a:xfrm>
                <a:off x="2286000" y="3821994"/>
                <a:ext cx="468276" cy="394689"/>
                <a:chOff x="2092771" y="2074967"/>
                <a:chExt cx="468276" cy="394689"/>
              </a:xfrm>
              <a:solidFill>
                <a:schemeClr val="tx2">
                  <a:lumMod val="20000"/>
                  <a:lumOff val="80000"/>
                </a:schemeClr>
              </a:solidFill>
            </p:grpSpPr>
            <p:grpSp>
              <p:nvGrpSpPr>
                <p:cNvPr id="596" name="Group 595"/>
                <p:cNvGrpSpPr/>
                <p:nvPr/>
              </p:nvGrpSpPr>
              <p:grpSpPr>
                <a:xfrm>
                  <a:off x="2092771" y="2074967"/>
                  <a:ext cx="209484" cy="394689"/>
                  <a:chOff x="524774" y="571500"/>
                  <a:chExt cx="533400" cy="502489"/>
                </a:xfrm>
                <a:grpFill/>
              </p:grpSpPr>
              <p:sp>
                <p:nvSpPr>
                  <p:cNvPr id="603" name="Rectangle 60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4" name="Rectangle 60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5" name="Rectangle 60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6" name="Rectangle 60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7" name="Rectangle 60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97" name="Group 596"/>
                <p:cNvGrpSpPr/>
                <p:nvPr/>
              </p:nvGrpSpPr>
              <p:grpSpPr>
                <a:xfrm>
                  <a:off x="2351563" y="2074967"/>
                  <a:ext cx="209484" cy="394689"/>
                  <a:chOff x="524774" y="571500"/>
                  <a:chExt cx="533400" cy="502489"/>
                </a:xfrm>
                <a:grpFill/>
              </p:grpSpPr>
              <p:sp>
                <p:nvSpPr>
                  <p:cNvPr id="598" name="Rectangle 59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9" name="Rectangle 59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0" name="Rectangle 59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1" name="Rectangle 60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2" name="Rectangle 60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93" name="Flowchart: Magnetic Disk 592"/>
              <p:cNvSpPr/>
              <p:nvPr/>
            </p:nvSpPr>
            <p:spPr>
              <a:xfrm>
                <a:off x="2335475" y="2544060"/>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594" name="Flowchart: Magnetic Disk 593"/>
              <p:cNvSpPr/>
              <p:nvPr/>
            </p:nvSpPr>
            <p:spPr>
              <a:xfrm>
                <a:off x="2335475" y="3438667"/>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595" name="Flowchart: Magnetic Disk 594"/>
              <p:cNvSpPr/>
              <p:nvPr/>
            </p:nvSpPr>
            <p:spPr>
              <a:xfrm>
                <a:off x="2335475" y="4333276"/>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grpSp>
          <p:nvGrpSpPr>
            <p:cNvPr id="632" name="Group 631"/>
            <p:cNvGrpSpPr/>
            <p:nvPr/>
          </p:nvGrpSpPr>
          <p:grpSpPr>
            <a:xfrm>
              <a:off x="4991875" y="1786814"/>
              <a:ext cx="468276" cy="3013079"/>
              <a:chOff x="2832264" y="1625060"/>
              <a:chExt cx="468276" cy="3013079"/>
            </a:xfrm>
          </p:grpSpPr>
          <p:grpSp>
            <p:nvGrpSpPr>
              <p:cNvPr id="633" name="Group 632"/>
              <p:cNvGrpSpPr/>
              <p:nvPr/>
            </p:nvGrpSpPr>
            <p:grpSpPr>
              <a:xfrm>
                <a:off x="2832264" y="2497857"/>
                <a:ext cx="468276" cy="394689"/>
                <a:chOff x="2092771" y="2074967"/>
                <a:chExt cx="468276" cy="394689"/>
              </a:xfrm>
              <a:solidFill>
                <a:schemeClr val="tx2">
                  <a:lumMod val="20000"/>
                  <a:lumOff val="80000"/>
                </a:schemeClr>
              </a:solidFill>
            </p:grpSpPr>
            <p:grpSp>
              <p:nvGrpSpPr>
                <p:cNvPr id="676" name="Group 675"/>
                <p:cNvGrpSpPr/>
                <p:nvPr/>
              </p:nvGrpSpPr>
              <p:grpSpPr>
                <a:xfrm>
                  <a:off x="2092771" y="2074967"/>
                  <a:ext cx="209484" cy="394689"/>
                  <a:chOff x="524774" y="571500"/>
                  <a:chExt cx="533400" cy="502489"/>
                </a:xfrm>
                <a:grpFill/>
              </p:grpSpPr>
              <p:sp>
                <p:nvSpPr>
                  <p:cNvPr id="683" name="Rectangle 68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4" name="Rectangle 68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5" name="Rectangle 68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6" name="Rectangle 68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7" name="Rectangle 68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77" name="Group 676"/>
                <p:cNvGrpSpPr/>
                <p:nvPr/>
              </p:nvGrpSpPr>
              <p:grpSpPr>
                <a:xfrm>
                  <a:off x="2351563" y="2074967"/>
                  <a:ext cx="209484" cy="394689"/>
                  <a:chOff x="524774" y="571500"/>
                  <a:chExt cx="533400" cy="502489"/>
                </a:xfrm>
                <a:grpFill/>
              </p:grpSpPr>
              <p:sp>
                <p:nvSpPr>
                  <p:cNvPr id="678" name="Rectangle 67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9" name="Rectangle 67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0" name="Rectangle 67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1" name="Rectangle 68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2" name="Rectangle 68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34" name="Flowchart: Magnetic Disk 633"/>
              <p:cNvSpPr/>
              <p:nvPr/>
            </p:nvSpPr>
            <p:spPr>
              <a:xfrm>
                <a:off x="2881739" y="2125435"/>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635" name="Group 634"/>
              <p:cNvGrpSpPr/>
              <p:nvPr/>
            </p:nvGrpSpPr>
            <p:grpSpPr>
              <a:xfrm>
                <a:off x="2832264" y="3370654"/>
                <a:ext cx="468276" cy="394689"/>
                <a:chOff x="2092771" y="2074967"/>
                <a:chExt cx="468276" cy="394689"/>
              </a:xfrm>
              <a:solidFill>
                <a:schemeClr val="tx2">
                  <a:lumMod val="20000"/>
                  <a:lumOff val="80000"/>
                </a:schemeClr>
              </a:solidFill>
            </p:grpSpPr>
            <p:grpSp>
              <p:nvGrpSpPr>
                <p:cNvPr id="664" name="Group 663"/>
                <p:cNvGrpSpPr/>
                <p:nvPr/>
              </p:nvGrpSpPr>
              <p:grpSpPr>
                <a:xfrm>
                  <a:off x="2092771" y="2074967"/>
                  <a:ext cx="209484" cy="394689"/>
                  <a:chOff x="524774" y="571500"/>
                  <a:chExt cx="533400" cy="502489"/>
                </a:xfrm>
                <a:grpFill/>
              </p:grpSpPr>
              <p:sp>
                <p:nvSpPr>
                  <p:cNvPr id="671" name="Rectangle 67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2" name="Rectangle 67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3" name="Rectangle 67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4" name="Rectangle 67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5" name="Rectangle 67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65" name="Group 664"/>
                <p:cNvGrpSpPr/>
                <p:nvPr/>
              </p:nvGrpSpPr>
              <p:grpSpPr>
                <a:xfrm>
                  <a:off x="2351563" y="2074967"/>
                  <a:ext cx="209484" cy="394689"/>
                  <a:chOff x="524774" y="571500"/>
                  <a:chExt cx="533400" cy="502489"/>
                </a:xfrm>
                <a:grpFill/>
              </p:grpSpPr>
              <p:sp>
                <p:nvSpPr>
                  <p:cNvPr id="666" name="Rectangle 66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7" name="Rectangle 66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8" name="Rectangle 66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9" name="Rectangle 66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0" name="Rectangle 66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636" name="Group 635"/>
              <p:cNvGrpSpPr/>
              <p:nvPr/>
            </p:nvGrpSpPr>
            <p:grpSpPr>
              <a:xfrm>
                <a:off x="2832264" y="4243450"/>
                <a:ext cx="468276" cy="394689"/>
                <a:chOff x="2092771" y="2074967"/>
                <a:chExt cx="468276" cy="394689"/>
              </a:xfrm>
              <a:solidFill>
                <a:schemeClr val="tx2">
                  <a:lumMod val="20000"/>
                  <a:lumOff val="80000"/>
                </a:schemeClr>
              </a:solidFill>
            </p:grpSpPr>
            <p:grpSp>
              <p:nvGrpSpPr>
                <p:cNvPr id="652" name="Group 651"/>
                <p:cNvGrpSpPr/>
                <p:nvPr/>
              </p:nvGrpSpPr>
              <p:grpSpPr>
                <a:xfrm>
                  <a:off x="2092771" y="2074967"/>
                  <a:ext cx="209484" cy="394689"/>
                  <a:chOff x="524774" y="571500"/>
                  <a:chExt cx="533400" cy="502489"/>
                </a:xfrm>
                <a:grpFill/>
              </p:grpSpPr>
              <p:sp>
                <p:nvSpPr>
                  <p:cNvPr id="659" name="Rectangle 658"/>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0" name="Rectangle 659"/>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1" name="Rectangle 660"/>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2" name="Rectangle 661"/>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3" name="Rectangle 662"/>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53" name="Group 652"/>
                <p:cNvGrpSpPr/>
                <p:nvPr/>
              </p:nvGrpSpPr>
              <p:grpSpPr>
                <a:xfrm>
                  <a:off x="2351563" y="2074967"/>
                  <a:ext cx="209484" cy="394689"/>
                  <a:chOff x="524774" y="571500"/>
                  <a:chExt cx="533400" cy="502489"/>
                </a:xfrm>
                <a:grpFill/>
              </p:grpSpPr>
              <p:sp>
                <p:nvSpPr>
                  <p:cNvPr id="654" name="Rectangle 653"/>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5" name="Rectangle 654"/>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6" name="Rectangle 655"/>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7" name="Rectangle 656"/>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8" name="Rectangle 657"/>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37" name="Flowchart: Magnetic Disk 636"/>
              <p:cNvSpPr/>
              <p:nvPr/>
            </p:nvSpPr>
            <p:spPr>
              <a:xfrm>
                <a:off x="2881739" y="2998232"/>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638" name="Flowchart: Magnetic Disk 637"/>
              <p:cNvSpPr/>
              <p:nvPr/>
            </p:nvSpPr>
            <p:spPr>
              <a:xfrm>
                <a:off x="2881739" y="3871029"/>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639" name="Group 638"/>
              <p:cNvGrpSpPr/>
              <p:nvPr/>
            </p:nvGrpSpPr>
            <p:grpSpPr>
              <a:xfrm>
                <a:off x="2832264" y="1625060"/>
                <a:ext cx="468276" cy="394689"/>
                <a:chOff x="2092771" y="2074967"/>
                <a:chExt cx="468276" cy="394689"/>
              </a:xfrm>
              <a:solidFill>
                <a:schemeClr val="tx2">
                  <a:lumMod val="20000"/>
                  <a:lumOff val="80000"/>
                </a:schemeClr>
              </a:solidFill>
            </p:grpSpPr>
            <p:grpSp>
              <p:nvGrpSpPr>
                <p:cNvPr id="640" name="Group 639"/>
                <p:cNvGrpSpPr/>
                <p:nvPr/>
              </p:nvGrpSpPr>
              <p:grpSpPr>
                <a:xfrm>
                  <a:off x="2092771" y="2074967"/>
                  <a:ext cx="209484" cy="394689"/>
                  <a:chOff x="524774" y="571500"/>
                  <a:chExt cx="533400" cy="502489"/>
                </a:xfrm>
                <a:grpFill/>
              </p:grpSpPr>
              <p:sp>
                <p:nvSpPr>
                  <p:cNvPr id="647" name="Rectangle 646"/>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8" name="Rectangle 647"/>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9" name="Rectangle 648"/>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0" name="Rectangle 649"/>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1" name="Rectangle 650"/>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1" name="Group 640"/>
                <p:cNvGrpSpPr/>
                <p:nvPr/>
              </p:nvGrpSpPr>
              <p:grpSpPr>
                <a:xfrm>
                  <a:off x="2351563" y="2074967"/>
                  <a:ext cx="209484" cy="394689"/>
                  <a:chOff x="524774" y="571500"/>
                  <a:chExt cx="533400" cy="502489"/>
                </a:xfrm>
                <a:grpFill/>
              </p:grpSpPr>
              <p:sp>
                <p:nvSpPr>
                  <p:cNvPr id="642" name="Rectangle 64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3" name="Rectangle 64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4" name="Rectangle 64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5" name="Rectangle 644"/>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6" name="Rectangle 645"/>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grpSp>
          <p:nvGrpSpPr>
            <p:cNvPr id="688" name="Group 687"/>
            <p:cNvGrpSpPr/>
            <p:nvPr/>
          </p:nvGrpSpPr>
          <p:grpSpPr>
            <a:xfrm>
              <a:off x="5533050" y="1818074"/>
              <a:ext cx="468276" cy="2950559"/>
              <a:chOff x="2286000" y="1649453"/>
              <a:chExt cx="468276" cy="2950559"/>
            </a:xfrm>
          </p:grpSpPr>
          <p:grpSp>
            <p:nvGrpSpPr>
              <p:cNvPr id="689" name="Group 688"/>
              <p:cNvGrpSpPr/>
              <p:nvPr/>
            </p:nvGrpSpPr>
            <p:grpSpPr>
              <a:xfrm>
                <a:off x="2286000" y="2032780"/>
                <a:ext cx="468276" cy="394689"/>
                <a:chOff x="2092771" y="2074967"/>
                <a:chExt cx="468276" cy="394689"/>
              </a:xfrm>
              <a:solidFill>
                <a:schemeClr val="tx2">
                  <a:lumMod val="20000"/>
                  <a:lumOff val="80000"/>
                </a:schemeClr>
              </a:solidFill>
            </p:grpSpPr>
            <p:grpSp>
              <p:nvGrpSpPr>
                <p:cNvPr id="720" name="Group 719"/>
                <p:cNvGrpSpPr/>
                <p:nvPr/>
              </p:nvGrpSpPr>
              <p:grpSpPr>
                <a:xfrm>
                  <a:off x="2092771" y="2074967"/>
                  <a:ext cx="209484" cy="394689"/>
                  <a:chOff x="524774" y="571500"/>
                  <a:chExt cx="533400" cy="502489"/>
                </a:xfrm>
                <a:grpFill/>
              </p:grpSpPr>
              <p:sp>
                <p:nvSpPr>
                  <p:cNvPr id="727" name="Rectangle 726"/>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8" name="Rectangle 727"/>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9" name="Rectangle 728"/>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0" name="Rectangle 729"/>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1" name="Rectangle 730"/>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21" name="Group 720"/>
                <p:cNvGrpSpPr/>
                <p:nvPr/>
              </p:nvGrpSpPr>
              <p:grpSpPr>
                <a:xfrm>
                  <a:off x="2351563" y="2074967"/>
                  <a:ext cx="209484" cy="394689"/>
                  <a:chOff x="524774" y="571500"/>
                  <a:chExt cx="533400" cy="502489"/>
                </a:xfrm>
                <a:grpFill/>
              </p:grpSpPr>
              <p:sp>
                <p:nvSpPr>
                  <p:cNvPr id="722" name="Rectangle 72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3" name="Rectangle 72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4" name="Rectangle 72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5" name="Rectangle 724"/>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6" name="Rectangle 725"/>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90" name="Flowchart: Magnetic Disk 689"/>
              <p:cNvSpPr/>
              <p:nvPr/>
            </p:nvSpPr>
            <p:spPr>
              <a:xfrm>
                <a:off x="2335475" y="1649453"/>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691" name="Group 690"/>
              <p:cNvGrpSpPr/>
              <p:nvPr/>
            </p:nvGrpSpPr>
            <p:grpSpPr>
              <a:xfrm>
                <a:off x="2286000" y="2927387"/>
                <a:ext cx="468276" cy="394689"/>
                <a:chOff x="2092771" y="2074967"/>
                <a:chExt cx="468276" cy="394689"/>
              </a:xfrm>
              <a:solidFill>
                <a:schemeClr val="tx2">
                  <a:lumMod val="20000"/>
                  <a:lumOff val="80000"/>
                </a:schemeClr>
              </a:solidFill>
            </p:grpSpPr>
            <p:grpSp>
              <p:nvGrpSpPr>
                <p:cNvPr id="708" name="Group 707"/>
                <p:cNvGrpSpPr/>
                <p:nvPr/>
              </p:nvGrpSpPr>
              <p:grpSpPr>
                <a:xfrm>
                  <a:off x="2092771" y="2074967"/>
                  <a:ext cx="209484" cy="394689"/>
                  <a:chOff x="524774" y="571500"/>
                  <a:chExt cx="533400" cy="502489"/>
                </a:xfrm>
                <a:grpFill/>
              </p:grpSpPr>
              <p:sp>
                <p:nvSpPr>
                  <p:cNvPr id="715" name="Rectangle 714"/>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6" name="Rectangle 715"/>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7" name="Rectangle 716"/>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8" name="Rectangle 717"/>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9" name="Rectangle 718"/>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09" name="Group 708"/>
                <p:cNvGrpSpPr/>
                <p:nvPr/>
              </p:nvGrpSpPr>
              <p:grpSpPr>
                <a:xfrm>
                  <a:off x="2351563" y="2074967"/>
                  <a:ext cx="209484" cy="394689"/>
                  <a:chOff x="524774" y="571500"/>
                  <a:chExt cx="533400" cy="502489"/>
                </a:xfrm>
                <a:grpFill/>
              </p:grpSpPr>
              <p:sp>
                <p:nvSpPr>
                  <p:cNvPr id="710" name="Rectangle 709"/>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1" name="Rectangle 710"/>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2" name="Rectangle 711"/>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3" name="Rectangle 712"/>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4" name="Rectangle 713"/>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692" name="Group 691"/>
              <p:cNvGrpSpPr/>
              <p:nvPr/>
            </p:nvGrpSpPr>
            <p:grpSpPr>
              <a:xfrm>
                <a:off x="2286000" y="3821994"/>
                <a:ext cx="468276" cy="394689"/>
                <a:chOff x="2092771" y="2074967"/>
                <a:chExt cx="468276" cy="394689"/>
              </a:xfrm>
              <a:solidFill>
                <a:schemeClr val="tx2">
                  <a:lumMod val="20000"/>
                  <a:lumOff val="80000"/>
                </a:schemeClr>
              </a:solidFill>
            </p:grpSpPr>
            <p:grpSp>
              <p:nvGrpSpPr>
                <p:cNvPr id="696" name="Group 695"/>
                <p:cNvGrpSpPr/>
                <p:nvPr/>
              </p:nvGrpSpPr>
              <p:grpSpPr>
                <a:xfrm>
                  <a:off x="2092771" y="2074967"/>
                  <a:ext cx="209484" cy="394689"/>
                  <a:chOff x="524774" y="571500"/>
                  <a:chExt cx="533400" cy="502489"/>
                </a:xfrm>
                <a:grpFill/>
              </p:grpSpPr>
              <p:sp>
                <p:nvSpPr>
                  <p:cNvPr id="703" name="Rectangle 70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4" name="Rectangle 70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5" name="Rectangle 70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6" name="Rectangle 70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7" name="Rectangle 70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97" name="Group 696"/>
                <p:cNvGrpSpPr/>
                <p:nvPr/>
              </p:nvGrpSpPr>
              <p:grpSpPr>
                <a:xfrm>
                  <a:off x="2351563" y="2074967"/>
                  <a:ext cx="209484" cy="394689"/>
                  <a:chOff x="524774" y="571500"/>
                  <a:chExt cx="533400" cy="502489"/>
                </a:xfrm>
                <a:grpFill/>
              </p:grpSpPr>
              <p:sp>
                <p:nvSpPr>
                  <p:cNvPr id="698" name="Rectangle 69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9" name="Rectangle 69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0" name="Rectangle 69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1" name="Rectangle 70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2" name="Rectangle 70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93" name="Flowchart: Magnetic Disk 692"/>
              <p:cNvSpPr/>
              <p:nvPr/>
            </p:nvSpPr>
            <p:spPr>
              <a:xfrm>
                <a:off x="2335475" y="2544060"/>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694" name="Flowchart: Magnetic Disk 693"/>
              <p:cNvSpPr/>
              <p:nvPr/>
            </p:nvSpPr>
            <p:spPr>
              <a:xfrm>
                <a:off x="2335475" y="3438667"/>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695" name="Flowchart: Magnetic Disk 694"/>
              <p:cNvSpPr/>
              <p:nvPr/>
            </p:nvSpPr>
            <p:spPr>
              <a:xfrm>
                <a:off x="2335475" y="4333276"/>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grpSp>
          <p:nvGrpSpPr>
            <p:cNvPr id="732" name="Group 731"/>
            <p:cNvGrpSpPr/>
            <p:nvPr/>
          </p:nvGrpSpPr>
          <p:grpSpPr>
            <a:xfrm>
              <a:off x="6074228" y="1786814"/>
              <a:ext cx="468276" cy="3013079"/>
              <a:chOff x="2832264" y="1625060"/>
              <a:chExt cx="468276" cy="3013079"/>
            </a:xfrm>
          </p:grpSpPr>
          <p:grpSp>
            <p:nvGrpSpPr>
              <p:cNvPr id="733" name="Group 732"/>
              <p:cNvGrpSpPr/>
              <p:nvPr/>
            </p:nvGrpSpPr>
            <p:grpSpPr>
              <a:xfrm>
                <a:off x="2832264" y="2497857"/>
                <a:ext cx="468276" cy="394689"/>
                <a:chOff x="2092771" y="2074967"/>
                <a:chExt cx="468276" cy="394689"/>
              </a:xfrm>
              <a:solidFill>
                <a:schemeClr val="tx2">
                  <a:lumMod val="20000"/>
                  <a:lumOff val="80000"/>
                </a:schemeClr>
              </a:solidFill>
            </p:grpSpPr>
            <p:grpSp>
              <p:nvGrpSpPr>
                <p:cNvPr id="776" name="Group 775"/>
                <p:cNvGrpSpPr/>
                <p:nvPr/>
              </p:nvGrpSpPr>
              <p:grpSpPr>
                <a:xfrm>
                  <a:off x="2092771" y="2074967"/>
                  <a:ext cx="209484" cy="394689"/>
                  <a:chOff x="524774" y="571500"/>
                  <a:chExt cx="533400" cy="502489"/>
                </a:xfrm>
                <a:grpFill/>
              </p:grpSpPr>
              <p:sp>
                <p:nvSpPr>
                  <p:cNvPr id="783" name="Rectangle 782"/>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4" name="Rectangle 783"/>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5" name="Rectangle 784"/>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6" name="Rectangle 785"/>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7" name="Rectangle 786"/>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77" name="Group 776"/>
                <p:cNvGrpSpPr/>
                <p:nvPr/>
              </p:nvGrpSpPr>
              <p:grpSpPr>
                <a:xfrm>
                  <a:off x="2351563" y="2074967"/>
                  <a:ext cx="209484" cy="394689"/>
                  <a:chOff x="524774" y="571500"/>
                  <a:chExt cx="533400" cy="502489"/>
                </a:xfrm>
                <a:grpFill/>
              </p:grpSpPr>
              <p:sp>
                <p:nvSpPr>
                  <p:cNvPr id="778" name="Rectangle 777"/>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9" name="Rectangle 778"/>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0" name="Rectangle 779"/>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1" name="Rectangle 780"/>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2" name="Rectangle 781"/>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734" name="Flowchart: Magnetic Disk 733"/>
              <p:cNvSpPr/>
              <p:nvPr/>
            </p:nvSpPr>
            <p:spPr>
              <a:xfrm>
                <a:off x="2881739" y="2125435"/>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735" name="Group 734"/>
              <p:cNvGrpSpPr/>
              <p:nvPr/>
            </p:nvGrpSpPr>
            <p:grpSpPr>
              <a:xfrm>
                <a:off x="2832264" y="3370654"/>
                <a:ext cx="468276" cy="394689"/>
                <a:chOff x="2092771" y="2074967"/>
                <a:chExt cx="468276" cy="394689"/>
              </a:xfrm>
              <a:solidFill>
                <a:schemeClr val="tx2">
                  <a:lumMod val="20000"/>
                  <a:lumOff val="80000"/>
                </a:schemeClr>
              </a:solidFill>
            </p:grpSpPr>
            <p:grpSp>
              <p:nvGrpSpPr>
                <p:cNvPr id="764" name="Group 763"/>
                <p:cNvGrpSpPr/>
                <p:nvPr/>
              </p:nvGrpSpPr>
              <p:grpSpPr>
                <a:xfrm>
                  <a:off x="2092771" y="2074967"/>
                  <a:ext cx="209484" cy="394689"/>
                  <a:chOff x="524774" y="571500"/>
                  <a:chExt cx="533400" cy="502489"/>
                </a:xfrm>
                <a:grpFill/>
              </p:grpSpPr>
              <p:sp>
                <p:nvSpPr>
                  <p:cNvPr id="771" name="Rectangle 770"/>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2" name="Rectangle 771"/>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3" name="Rectangle 772"/>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4" name="Rectangle 773"/>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5" name="Rectangle 774"/>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65" name="Group 764"/>
                <p:cNvGrpSpPr/>
                <p:nvPr/>
              </p:nvGrpSpPr>
              <p:grpSpPr>
                <a:xfrm>
                  <a:off x="2351563" y="2074967"/>
                  <a:ext cx="209484" cy="394689"/>
                  <a:chOff x="524774" y="571500"/>
                  <a:chExt cx="533400" cy="502489"/>
                </a:xfrm>
                <a:grpFill/>
              </p:grpSpPr>
              <p:sp>
                <p:nvSpPr>
                  <p:cNvPr id="766" name="Rectangle 765"/>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7" name="Rectangle 766"/>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8" name="Rectangle 767"/>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9" name="Rectangle 768"/>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0" name="Rectangle 769"/>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736" name="Group 735"/>
              <p:cNvGrpSpPr/>
              <p:nvPr/>
            </p:nvGrpSpPr>
            <p:grpSpPr>
              <a:xfrm>
                <a:off x="2832264" y="4243450"/>
                <a:ext cx="468276" cy="394689"/>
                <a:chOff x="2092771" y="2074967"/>
                <a:chExt cx="468276" cy="394689"/>
              </a:xfrm>
              <a:solidFill>
                <a:schemeClr val="tx2">
                  <a:lumMod val="20000"/>
                  <a:lumOff val="80000"/>
                </a:schemeClr>
              </a:solidFill>
            </p:grpSpPr>
            <p:grpSp>
              <p:nvGrpSpPr>
                <p:cNvPr id="752" name="Group 751"/>
                <p:cNvGrpSpPr/>
                <p:nvPr/>
              </p:nvGrpSpPr>
              <p:grpSpPr>
                <a:xfrm>
                  <a:off x="2092771" y="2074967"/>
                  <a:ext cx="209484" cy="394689"/>
                  <a:chOff x="524774" y="571500"/>
                  <a:chExt cx="533400" cy="502489"/>
                </a:xfrm>
                <a:grpFill/>
              </p:grpSpPr>
              <p:sp>
                <p:nvSpPr>
                  <p:cNvPr id="759" name="Rectangle 758"/>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0" name="Rectangle 759"/>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1" name="Rectangle 760"/>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2" name="Rectangle 761"/>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3" name="Rectangle 762"/>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53" name="Group 752"/>
                <p:cNvGrpSpPr/>
                <p:nvPr/>
              </p:nvGrpSpPr>
              <p:grpSpPr>
                <a:xfrm>
                  <a:off x="2351563" y="2074967"/>
                  <a:ext cx="209484" cy="394689"/>
                  <a:chOff x="524774" y="571500"/>
                  <a:chExt cx="533400" cy="502489"/>
                </a:xfrm>
                <a:grpFill/>
              </p:grpSpPr>
              <p:sp>
                <p:nvSpPr>
                  <p:cNvPr id="754" name="Rectangle 753"/>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5" name="Rectangle 754"/>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6" name="Rectangle 755"/>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7" name="Rectangle 756"/>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8" name="Rectangle 757"/>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737" name="Flowchart: Magnetic Disk 736"/>
              <p:cNvSpPr/>
              <p:nvPr/>
            </p:nvSpPr>
            <p:spPr>
              <a:xfrm>
                <a:off x="2881739" y="2998232"/>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sp>
            <p:nvSpPr>
              <p:cNvPr id="738" name="Flowchart: Magnetic Disk 737"/>
              <p:cNvSpPr/>
              <p:nvPr/>
            </p:nvSpPr>
            <p:spPr>
              <a:xfrm>
                <a:off x="2881739" y="3871029"/>
                <a:ext cx="369327" cy="266736"/>
              </a:xfrm>
              <a:prstGeom prst="flowChartMagneticDisk">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prstClr val="black"/>
                  </a:solidFill>
                </a:endParaRPr>
              </a:p>
            </p:txBody>
          </p:sp>
          <p:grpSp>
            <p:nvGrpSpPr>
              <p:cNvPr id="739" name="Group 738"/>
              <p:cNvGrpSpPr/>
              <p:nvPr/>
            </p:nvGrpSpPr>
            <p:grpSpPr>
              <a:xfrm>
                <a:off x="2832264" y="1625060"/>
                <a:ext cx="468276" cy="394689"/>
                <a:chOff x="2092771" y="2074967"/>
                <a:chExt cx="468276" cy="394689"/>
              </a:xfrm>
              <a:solidFill>
                <a:schemeClr val="tx2">
                  <a:lumMod val="20000"/>
                  <a:lumOff val="80000"/>
                </a:schemeClr>
              </a:solidFill>
            </p:grpSpPr>
            <p:grpSp>
              <p:nvGrpSpPr>
                <p:cNvPr id="740" name="Group 739"/>
                <p:cNvGrpSpPr/>
                <p:nvPr/>
              </p:nvGrpSpPr>
              <p:grpSpPr>
                <a:xfrm>
                  <a:off x="2092771" y="2074967"/>
                  <a:ext cx="209484" cy="394689"/>
                  <a:chOff x="524774" y="571500"/>
                  <a:chExt cx="533400" cy="502489"/>
                </a:xfrm>
                <a:grpFill/>
              </p:grpSpPr>
              <p:sp>
                <p:nvSpPr>
                  <p:cNvPr id="747" name="Rectangle 746"/>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8" name="Rectangle 747"/>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9" name="Rectangle 748"/>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0" name="Rectangle 749"/>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1" name="Rectangle 750"/>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1" name="Group 740"/>
                <p:cNvGrpSpPr/>
                <p:nvPr/>
              </p:nvGrpSpPr>
              <p:grpSpPr>
                <a:xfrm>
                  <a:off x="2351563" y="2074967"/>
                  <a:ext cx="209484" cy="394689"/>
                  <a:chOff x="524774" y="571500"/>
                  <a:chExt cx="533400" cy="502489"/>
                </a:xfrm>
                <a:grpFill/>
              </p:grpSpPr>
              <p:sp>
                <p:nvSpPr>
                  <p:cNvPr id="742" name="Rectangle 741"/>
                  <p:cNvSpPr/>
                  <p:nvPr/>
                </p:nvSpPr>
                <p:spPr>
                  <a:xfrm>
                    <a:off x="524774" y="571500"/>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3" name="Rectangle 742"/>
                  <p:cNvSpPr/>
                  <p:nvPr/>
                </p:nvSpPr>
                <p:spPr>
                  <a:xfrm>
                    <a:off x="524774" y="668547"/>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4" name="Rectangle 743"/>
                  <p:cNvSpPr/>
                  <p:nvPr/>
                </p:nvSpPr>
                <p:spPr>
                  <a:xfrm>
                    <a:off x="524774" y="765594"/>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5" name="Rectangle 744"/>
                  <p:cNvSpPr/>
                  <p:nvPr/>
                </p:nvSpPr>
                <p:spPr>
                  <a:xfrm>
                    <a:off x="524774" y="862641"/>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6" name="Rectangle 745"/>
                  <p:cNvSpPr/>
                  <p:nvPr/>
                </p:nvSpPr>
                <p:spPr>
                  <a:xfrm>
                    <a:off x="524774" y="959689"/>
                    <a:ext cx="533400" cy="114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sp>
          <p:nvSpPr>
            <p:cNvPr id="156" name="Right Arrow 155"/>
            <p:cNvSpPr/>
            <p:nvPr/>
          </p:nvSpPr>
          <p:spPr>
            <a:xfrm>
              <a:off x="156754" y="2834763"/>
              <a:ext cx="2088092" cy="773692"/>
            </a:xfrm>
            <a:prstGeom prst="rightArrow">
              <a:avLst>
                <a:gd name="adj1" fmla="val 50000"/>
                <a:gd name="adj2" fmla="val 35744"/>
              </a:avLst>
            </a:prstGeom>
            <a:solidFill>
              <a:schemeClr val="accent5">
                <a:lumMod val="40000"/>
                <a:lumOff val="60000"/>
              </a:schemeClr>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b="1" dirty="0">
                <a:solidFill>
                  <a:prstClr val="black"/>
                </a:solidFill>
              </a:endParaRPr>
            </a:p>
          </p:txBody>
        </p:sp>
        <p:sp>
          <p:nvSpPr>
            <p:cNvPr id="157" name="Right Arrow 156"/>
            <p:cNvSpPr/>
            <p:nvPr/>
          </p:nvSpPr>
          <p:spPr>
            <a:xfrm>
              <a:off x="6577148" y="1957277"/>
              <a:ext cx="1134374" cy="640080"/>
            </a:xfrm>
            <a:prstGeom prst="rightArrow">
              <a:avLst/>
            </a:prstGeom>
            <a:ln>
              <a:no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dirty="0">
                <a:solidFill>
                  <a:prstClr val="white"/>
                </a:solidFill>
              </a:endParaRPr>
            </a:p>
          </p:txBody>
        </p:sp>
        <p:sp>
          <p:nvSpPr>
            <p:cNvPr id="158" name="Right Arrow 157"/>
            <p:cNvSpPr/>
            <p:nvPr/>
          </p:nvSpPr>
          <p:spPr>
            <a:xfrm>
              <a:off x="6585774" y="3065487"/>
              <a:ext cx="1134374" cy="1295841"/>
            </a:xfrm>
            <a:prstGeom prst="rightArrow">
              <a:avLst>
                <a:gd name="adj1" fmla="val 50000"/>
                <a:gd name="adj2" fmla="val 35744"/>
              </a:avLst>
            </a:prstGeom>
            <a:ln>
              <a:no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dirty="0">
                <a:solidFill>
                  <a:prstClr val="black"/>
                </a:solidFill>
              </a:endParaRPr>
            </a:p>
          </p:txBody>
        </p:sp>
        <p:sp>
          <p:nvSpPr>
            <p:cNvPr id="6" name="Rectangle 5"/>
            <p:cNvSpPr/>
            <p:nvPr/>
          </p:nvSpPr>
          <p:spPr>
            <a:xfrm>
              <a:off x="2256720" y="1748683"/>
              <a:ext cx="4297680" cy="3108960"/>
            </a:xfrm>
            <a:prstGeom prst="rect">
              <a:avLst/>
            </a:prstGeom>
            <a:solidFill>
              <a:schemeClr val="bg1">
                <a:alpha val="5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8" name="Curved Right Arrow 787"/>
            <p:cNvSpPr/>
            <p:nvPr/>
          </p:nvSpPr>
          <p:spPr>
            <a:xfrm>
              <a:off x="2595104" y="2001032"/>
              <a:ext cx="1824496" cy="3214781"/>
            </a:xfrm>
            <a:prstGeom prst="curv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89" name="Curved Right Arrow 788"/>
            <p:cNvSpPr/>
            <p:nvPr/>
          </p:nvSpPr>
          <p:spPr>
            <a:xfrm rot="10800000">
              <a:off x="4347704" y="1620032"/>
              <a:ext cx="1824496" cy="3214781"/>
            </a:xfrm>
            <a:prstGeom prst="curv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90" name="TextBox 789"/>
            <p:cNvSpPr txBox="1"/>
            <p:nvPr/>
          </p:nvSpPr>
          <p:spPr>
            <a:xfrm>
              <a:off x="3712126" y="4420322"/>
              <a:ext cx="1469474"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b="1" dirty="0" smtClean="0">
                  <a:solidFill>
                    <a:prstClr val="white"/>
                  </a:solidFill>
                  <a:latin typeface="Arial"/>
                </a:rPr>
                <a:t>365TB/day</a:t>
              </a:r>
            </a:p>
          </p:txBody>
        </p:sp>
        <p:sp>
          <p:nvSpPr>
            <p:cNvPr id="791" name="TextBox 790"/>
            <p:cNvSpPr txBox="1"/>
            <p:nvPr/>
          </p:nvSpPr>
          <p:spPr>
            <a:xfrm>
              <a:off x="3200400" y="2058122"/>
              <a:ext cx="2373444"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b="1" dirty="0" smtClean="0">
                  <a:solidFill>
                    <a:prstClr val="white"/>
                  </a:solidFill>
                  <a:latin typeface="Arial"/>
                </a:rPr>
                <a:t>126 Petabytes/year</a:t>
              </a:r>
            </a:p>
          </p:txBody>
        </p:sp>
        <p:sp>
          <p:nvSpPr>
            <p:cNvPr id="5" name="TextBox 4"/>
            <p:cNvSpPr txBox="1"/>
            <p:nvPr/>
          </p:nvSpPr>
          <p:spPr>
            <a:xfrm>
              <a:off x="6584920" y="2087023"/>
              <a:ext cx="1082348" cy="369332"/>
            </a:xfrm>
            <a:prstGeom prst="rect">
              <a:avLst/>
            </a:prstGeom>
            <a:noFill/>
            <a:scene3d>
              <a:camera prst="orthographicFront"/>
              <a:lightRig rig="threePt" dir="t"/>
            </a:scene3d>
            <a:sp3d>
              <a:bevelT/>
            </a:sp3d>
          </p:spPr>
          <p:txBody>
            <a:bodyPr wrap="none" rtlCol="0">
              <a:spAutoFit/>
            </a:bodyPr>
            <a:lstStyle/>
            <a:p>
              <a:r>
                <a:rPr lang="en-US" dirty="0" smtClean="0">
                  <a:solidFill>
                    <a:prstClr val="black"/>
                  </a:solidFill>
                  <a:latin typeface="Arial"/>
                </a:rPr>
                <a:t>3TB/day</a:t>
              </a:r>
              <a:endParaRPr lang="en-US" dirty="0">
                <a:solidFill>
                  <a:prstClr val="black"/>
                </a:solidFill>
                <a:latin typeface="Arial"/>
              </a:endParaRPr>
            </a:p>
          </p:txBody>
        </p:sp>
        <p:sp>
          <p:nvSpPr>
            <p:cNvPr id="464" name="TextBox 463"/>
            <p:cNvSpPr txBox="1"/>
            <p:nvPr/>
          </p:nvSpPr>
          <p:spPr>
            <a:xfrm>
              <a:off x="6519998" y="3531285"/>
              <a:ext cx="1274708" cy="369332"/>
            </a:xfrm>
            <a:prstGeom prst="rect">
              <a:avLst/>
            </a:prstGeom>
            <a:noFill/>
          </p:spPr>
          <p:txBody>
            <a:bodyPr wrap="none" rtlCol="0">
              <a:spAutoFit/>
            </a:bodyPr>
            <a:lstStyle/>
            <a:p>
              <a:r>
                <a:rPr lang="en-US" dirty="0" smtClean="0">
                  <a:solidFill>
                    <a:prstClr val="black"/>
                  </a:solidFill>
                  <a:latin typeface="Arial"/>
                </a:rPr>
                <a:t>35 TB/day</a:t>
              </a:r>
              <a:endParaRPr lang="en-US" dirty="0">
                <a:solidFill>
                  <a:prstClr val="black"/>
                </a:solidFill>
                <a:latin typeface="Arial"/>
              </a:endParaRPr>
            </a:p>
          </p:txBody>
        </p:sp>
        <p:sp>
          <p:nvSpPr>
            <p:cNvPr id="465" name="TextBox 464"/>
            <p:cNvSpPr txBox="1"/>
            <p:nvPr/>
          </p:nvSpPr>
          <p:spPr>
            <a:xfrm>
              <a:off x="1" y="3052738"/>
              <a:ext cx="2235888" cy="338554"/>
            </a:xfrm>
            <a:prstGeom prst="rect">
              <a:avLst/>
            </a:prstGeom>
            <a:noFill/>
          </p:spPr>
          <p:txBody>
            <a:bodyPr wrap="square" rtlCol="0">
              <a:spAutoFit/>
            </a:bodyPr>
            <a:lstStyle/>
            <a:p>
              <a:pPr algn="ctr"/>
              <a:r>
                <a:rPr lang="en-US" sz="1600" dirty="0">
                  <a:solidFill>
                    <a:prstClr val="black"/>
                  </a:solidFill>
                  <a:latin typeface="Arial"/>
                </a:rPr>
                <a:t>4 Terabytes </a:t>
              </a:r>
              <a:r>
                <a:rPr lang="en-US" sz="1600" dirty="0" smtClean="0">
                  <a:solidFill>
                    <a:prstClr val="black"/>
                  </a:solidFill>
                  <a:latin typeface="Arial"/>
                </a:rPr>
                <a:t>(TB)/</a:t>
              </a:r>
              <a:r>
                <a:rPr lang="en-US" sz="1600" dirty="0">
                  <a:solidFill>
                    <a:prstClr val="black"/>
                  </a:solidFill>
                  <a:latin typeface="Arial"/>
                </a:rPr>
                <a:t>day</a:t>
              </a:r>
            </a:p>
          </p:txBody>
        </p:sp>
      </p:grpSp>
    </p:spTree>
    <p:extLst>
      <p:ext uri="{BB962C8B-B14F-4D97-AF65-F5344CB8AC3E}">
        <p14:creationId xmlns:p14="http://schemas.microsoft.com/office/powerpoint/2010/main" val="2400901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NIH Is Tackling the “Big Data” Problem:</a:t>
            </a:r>
            <a:br>
              <a:rPr lang="en-US" dirty="0" smtClean="0"/>
            </a:br>
            <a:r>
              <a:rPr lang="en-US" dirty="0" smtClean="0"/>
              <a:t>The NIH Digital Enterprise</a:t>
            </a:r>
            <a:endParaRPr lang="en-US" dirty="0"/>
          </a:p>
        </p:txBody>
      </p:sp>
      <p:sp>
        <p:nvSpPr>
          <p:cNvPr id="4" name="Content Placeholder 3"/>
          <p:cNvSpPr>
            <a:spLocks noGrp="1"/>
          </p:cNvSpPr>
          <p:nvPr>
            <p:ph idx="1"/>
          </p:nvPr>
        </p:nvSpPr>
        <p:spPr/>
        <p:txBody>
          <a:bodyPr/>
          <a:lstStyle/>
          <a:p>
            <a:pPr>
              <a:spcBef>
                <a:spcPts val="1800"/>
              </a:spcBef>
            </a:pPr>
            <a:r>
              <a:rPr lang="en-US" dirty="0" smtClean="0"/>
              <a:t>New leadership position: Associate Director for </a:t>
            </a:r>
            <a:r>
              <a:rPr lang="en-US" dirty="0"/>
              <a:t>Data </a:t>
            </a:r>
            <a:r>
              <a:rPr lang="en-US" dirty="0" smtClean="0"/>
              <a:t>Science (ADDS), Dr. Philip Bourne</a:t>
            </a:r>
          </a:p>
          <a:p>
            <a:pPr>
              <a:spcBef>
                <a:spcPts val="1800"/>
              </a:spcBef>
            </a:pPr>
            <a:r>
              <a:rPr lang="en-US" dirty="0"/>
              <a:t>Scientific Data </a:t>
            </a:r>
            <a:r>
              <a:rPr lang="en-US" dirty="0" smtClean="0"/>
              <a:t>Council and External Advisory Board</a:t>
            </a:r>
          </a:p>
          <a:p>
            <a:pPr>
              <a:spcBef>
                <a:spcPts val="1800"/>
              </a:spcBef>
            </a:pPr>
            <a:r>
              <a:rPr lang="en-US" dirty="0" smtClean="0"/>
              <a:t>Big </a:t>
            </a:r>
            <a:r>
              <a:rPr lang="en-US" dirty="0"/>
              <a:t>Data to </a:t>
            </a:r>
            <a:r>
              <a:rPr lang="en-US" dirty="0" smtClean="0"/>
              <a:t>Knowledge (</a:t>
            </a:r>
            <a:r>
              <a:rPr lang="en-US" dirty="0"/>
              <a:t>BD2K</a:t>
            </a:r>
            <a:r>
              <a:rPr lang="en-US" dirty="0" smtClean="0"/>
              <a:t>)</a:t>
            </a:r>
          </a:p>
          <a:p>
            <a:pPr>
              <a:spcBef>
                <a:spcPts val="1800"/>
              </a:spcBef>
            </a:pPr>
            <a:r>
              <a:rPr lang="en-US" dirty="0"/>
              <a:t>Data Commons</a:t>
            </a:r>
          </a:p>
          <a:p>
            <a:pPr>
              <a:spcBef>
                <a:spcPts val="1800"/>
              </a:spcBef>
            </a:pPr>
            <a:endParaRPr lang="en-US" dirty="0"/>
          </a:p>
        </p:txBody>
      </p:sp>
      <p:pic>
        <p:nvPicPr>
          <p:cNvPr id="5" name="Picture 4" descr="Picture of a man pointing at a screen, magnifing glass with the word DATA , nature article, stethoscope" title="BIg Data Probl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76164"/>
            <a:ext cx="9144000" cy="1371600"/>
          </a:xfrm>
          <a:prstGeom prst="rect">
            <a:avLst/>
          </a:prstGeom>
        </p:spPr>
      </p:pic>
    </p:spTree>
    <p:extLst>
      <p:ext uri="{BB962C8B-B14F-4D97-AF65-F5344CB8AC3E}">
        <p14:creationId xmlns:p14="http://schemas.microsoft.com/office/powerpoint/2010/main" val="4104496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Big </a:t>
            </a:r>
            <a:r>
              <a:rPr lang="en-US" dirty="0"/>
              <a:t>Data to Knowledge (</a:t>
            </a:r>
            <a:r>
              <a:rPr lang="en-US" dirty="0" smtClean="0"/>
              <a:t>BD2K)</a:t>
            </a:r>
            <a:endParaRPr lang="en-US" dirty="0"/>
          </a:p>
        </p:txBody>
      </p:sp>
      <p:sp>
        <p:nvSpPr>
          <p:cNvPr id="3" name="Content Placeholder 2"/>
          <p:cNvSpPr>
            <a:spLocks noGrp="1"/>
          </p:cNvSpPr>
          <p:nvPr>
            <p:ph idx="1"/>
          </p:nvPr>
        </p:nvSpPr>
        <p:spPr/>
        <p:txBody>
          <a:bodyPr/>
          <a:lstStyle/>
          <a:p>
            <a:r>
              <a:rPr lang="en-US" dirty="0" smtClean="0"/>
              <a:t>Initiative </a:t>
            </a:r>
            <a:r>
              <a:rPr lang="en-US" dirty="0"/>
              <a:t>to </a:t>
            </a:r>
            <a:r>
              <a:rPr lang="en-US" dirty="0" smtClean="0"/>
              <a:t>develop innovative, transformative </a:t>
            </a:r>
            <a:r>
              <a:rPr lang="en-US" dirty="0"/>
              <a:t>approaches </a:t>
            </a:r>
            <a:r>
              <a:rPr lang="en-US" dirty="0" smtClean="0"/>
              <a:t>and tools – to make </a:t>
            </a:r>
            <a:r>
              <a:rPr lang="en-US" dirty="0"/>
              <a:t>Big Data </a:t>
            </a:r>
            <a:r>
              <a:rPr lang="en-US" dirty="0" smtClean="0"/>
              <a:t>a </a:t>
            </a:r>
            <a:r>
              <a:rPr lang="en-US" dirty="0"/>
              <a:t>more prominent component of biomedical </a:t>
            </a:r>
            <a:r>
              <a:rPr lang="en-US" dirty="0" smtClean="0"/>
              <a:t>research</a:t>
            </a:r>
          </a:p>
          <a:p>
            <a:r>
              <a:rPr lang="en-US" dirty="0" smtClean="0"/>
              <a:t>Will lead to:</a:t>
            </a:r>
          </a:p>
          <a:p>
            <a:pPr lvl="1"/>
            <a:r>
              <a:rPr lang="en-US" dirty="0" smtClean="0"/>
              <a:t>Appropriate </a:t>
            </a:r>
            <a:r>
              <a:rPr lang="en-US" dirty="0"/>
              <a:t>access to shareable biomedical data </a:t>
            </a:r>
            <a:endParaRPr lang="en-US" dirty="0" smtClean="0"/>
          </a:p>
          <a:p>
            <a:pPr lvl="1"/>
            <a:r>
              <a:rPr lang="en-US" dirty="0" smtClean="0"/>
              <a:t>Development of, </a:t>
            </a:r>
            <a:r>
              <a:rPr lang="en-US" dirty="0"/>
              <a:t>and access </a:t>
            </a:r>
            <a:r>
              <a:rPr lang="en-US" dirty="0" smtClean="0"/>
              <a:t>to, appropriate </a:t>
            </a:r>
            <a:r>
              <a:rPr lang="en-US" dirty="0"/>
              <a:t>algorithms, methods, software, and tools </a:t>
            </a:r>
            <a:endParaRPr lang="en-US" dirty="0" smtClean="0"/>
          </a:p>
          <a:p>
            <a:pPr lvl="1"/>
            <a:r>
              <a:rPr lang="en-US" dirty="0" smtClean="0"/>
              <a:t>Appropriate </a:t>
            </a:r>
            <a:r>
              <a:rPr lang="en-US" dirty="0"/>
              <a:t>protections for privacy and intellectual </a:t>
            </a:r>
            <a:r>
              <a:rPr lang="en-US" dirty="0" smtClean="0"/>
              <a:t>property</a:t>
            </a:r>
            <a:endParaRPr lang="en-US" dirty="0"/>
          </a:p>
          <a:p>
            <a:pPr lvl="1"/>
            <a:r>
              <a:rPr lang="en-US" dirty="0"/>
              <a:t>Development of a sufficient cadre of </a:t>
            </a:r>
            <a:r>
              <a:rPr lang="en-US" dirty="0" smtClean="0"/>
              <a:t>skilled researchers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76164"/>
            <a:ext cx="9144000" cy="1371600"/>
          </a:xfrm>
          <a:prstGeom prst="rect">
            <a:avLst/>
          </a:prstGeom>
        </p:spPr>
      </p:pic>
    </p:spTree>
    <p:extLst>
      <p:ext uri="{BB962C8B-B14F-4D97-AF65-F5344CB8AC3E}">
        <p14:creationId xmlns:p14="http://schemas.microsoft.com/office/powerpoint/2010/main" val="136023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BD2K: Activities</a:t>
            </a:r>
            <a:endParaRPr lang="en-US" dirty="0"/>
          </a:p>
        </p:txBody>
      </p:sp>
      <p:sp>
        <p:nvSpPr>
          <p:cNvPr id="3" name="Content Placeholder 2"/>
          <p:cNvSpPr>
            <a:spLocks noGrp="1"/>
          </p:cNvSpPr>
          <p:nvPr>
            <p:ph idx="1"/>
          </p:nvPr>
        </p:nvSpPr>
        <p:spPr/>
        <p:txBody>
          <a:bodyPr/>
          <a:lstStyle/>
          <a:p>
            <a:r>
              <a:rPr lang="en-US" dirty="0" smtClean="0"/>
              <a:t>Data sharing</a:t>
            </a:r>
          </a:p>
          <a:p>
            <a:pPr lvl="1"/>
            <a:r>
              <a:rPr lang="en-US" dirty="0" smtClean="0"/>
              <a:t>Data Discovery Index</a:t>
            </a:r>
          </a:p>
          <a:p>
            <a:pPr lvl="1"/>
            <a:r>
              <a:rPr lang="en-US" dirty="0" smtClean="0"/>
              <a:t>Data/metadata standards</a:t>
            </a:r>
          </a:p>
          <a:p>
            <a:r>
              <a:rPr lang="en-US" dirty="0" smtClean="0"/>
              <a:t>Software development</a:t>
            </a:r>
          </a:p>
          <a:p>
            <a:r>
              <a:rPr lang="en-US" dirty="0" smtClean="0"/>
              <a:t>Training, including</a:t>
            </a:r>
          </a:p>
          <a:p>
            <a:pPr lvl="1"/>
            <a:r>
              <a:rPr lang="en-US" dirty="0" smtClean="0"/>
              <a:t>K01 Mentored Career Development awards; new training grants</a:t>
            </a:r>
          </a:p>
          <a:p>
            <a:r>
              <a:rPr lang="en-US" dirty="0" smtClean="0"/>
              <a:t>Centers of Excellence</a:t>
            </a:r>
          </a:p>
          <a:p>
            <a:pPr lvl="1"/>
            <a:r>
              <a:rPr lang="en-US" dirty="0" smtClean="0"/>
              <a:t>Applications have been received; reviewed</a:t>
            </a:r>
          </a:p>
          <a:p>
            <a:pPr lvl="1"/>
            <a:r>
              <a:rPr lang="en-US" dirty="0" smtClean="0"/>
              <a:t>Awards FY 2014</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76164"/>
            <a:ext cx="9144000" cy="1371600"/>
          </a:xfrm>
          <a:prstGeom prst="rect">
            <a:avLst/>
          </a:prstGeom>
        </p:spPr>
      </p:pic>
    </p:spTree>
    <p:extLst>
      <p:ext uri="{BB962C8B-B14F-4D97-AF65-F5344CB8AC3E}">
        <p14:creationId xmlns:p14="http://schemas.microsoft.com/office/powerpoint/2010/main" val="1300146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457200" y="609600"/>
            <a:ext cx="8229600" cy="1069848"/>
          </a:xfrm>
        </p:spPr>
        <p:txBody>
          <a:bodyPr/>
          <a:lstStyle/>
          <a:p>
            <a:pPr algn="ctr"/>
            <a:r>
              <a:rPr lang="en-US" altLang="en-US" b="1" dirty="0" smtClean="0"/>
              <a:t>Biomedical Workforce</a:t>
            </a:r>
          </a:p>
        </p:txBody>
      </p:sp>
      <p:pic>
        <p:nvPicPr>
          <p:cNvPr id="198659" name="Picture 2" descr="Picture of 3 stick people holdnig hands while standing on connected puzzle pieces trying to grab hold of the 4th person who is also on a puzzle but thats not connected." title="Biomedical Workfo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335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839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2"/>
          <p:cNvSpPr>
            <a:spLocks noGrp="1"/>
          </p:cNvSpPr>
          <p:nvPr>
            <p:ph type="title"/>
          </p:nvPr>
        </p:nvSpPr>
        <p:spPr/>
        <p:txBody>
          <a:bodyPr/>
          <a:lstStyle/>
          <a:p>
            <a:pPr algn="ctr"/>
            <a:r>
              <a:rPr lang="en-US" altLang="en-US" sz="2400" dirty="0" smtClean="0"/>
              <a:t>Biomedical Research Workforce Working Group</a:t>
            </a:r>
            <a:br>
              <a:rPr lang="en-US" altLang="en-US" sz="2400" dirty="0" smtClean="0"/>
            </a:br>
            <a:r>
              <a:rPr lang="en-US" altLang="en-US" sz="2400" dirty="0" smtClean="0"/>
              <a:t>Implementation Update </a:t>
            </a:r>
          </a:p>
        </p:txBody>
      </p:sp>
      <p:sp>
        <p:nvSpPr>
          <p:cNvPr id="4" name="Content Placeholder 3"/>
          <p:cNvSpPr>
            <a:spLocks noGrp="1"/>
          </p:cNvSpPr>
          <p:nvPr>
            <p:ph idx="1"/>
          </p:nvPr>
        </p:nvSpPr>
        <p:spPr>
          <a:xfrm>
            <a:off x="152400" y="1066800"/>
            <a:ext cx="8229600" cy="5257800"/>
          </a:xfrm>
        </p:spPr>
        <p:txBody>
          <a:bodyPr/>
          <a:lstStyle/>
          <a:p>
            <a:pPr>
              <a:spcBef>
                <a:spcPts val="600"/>
              </a:spcBef>
              <a:buClr>
                <a:schemeClr val="tx2"/>
              </a:buClr>
              <a:defRPr/>
            </a:pPr>
            <a:r>
              <a:rPr lang="en-US" sz="2000" dirty="0">
                <a:solidFill>
                  <a:schemeClr val="tx1"/>
                </a:solidFill>
              </a:rPr>
              <a:t>A </a:t>
            </a:r>
            <a:r>
              <a:rPr lang="en-US" sz="2000" dirty="0" smtClean="0">
                <a:solidFill>
                  <a:schemeClr val="tx1"/>
                </a:solidFill>
              </a:rPr>
              <a:t>working group </a:t>
            </a:r>
            <a:r>
              <a:rPr lang="en-US" sz="2000" dirty="0">
                <a:solidFill>
                  <a:schemeClr val="tx1"/>
                </a:solidFill>
              </a:rPr>
              <a:t>of the </a:t>
            </a:r>
            <a:r>
              <a:rPr lang="en-US" sz="2000" dirty="0" smtClean="0">
                <a:solidFill>
                  <a:schemeClr val="tx1"/>
                </a:solidFill>
              </a:rPr>
              <a:t>Advisory </a:t>
            </a:r>
            <a:r>
              <a:rPr lang="en-US" sz="2000" dirty="0">
                <a:solidFill>
                  <a:schemeClr val="tx1"/>
                </a:solidFill>
              </a:rPr>
              <a:t>Committee to the NIH Director </a:t>
            </a:r>
            <a:endParaRPr lang="en-US" sz="2000" dirty="0" smtClean="0">
              <a:solidFill>
                <a:schemeClr val="tx1"/>
              </a:solidFill>
            </a:endParaRPr>
          </a:p>
          <a:p>
            <a:pPr>
              <a:spcBef>
                <a:spcPts val="600"/>
              </a:spcBef>
              <a:buClr>
                <a:schemeClr val="tx2"/>
              </a:buClr>
              <a:defRPr/>
            </a:pPr>
            <a:r>
              <a:rPr lang="en-US" sz="2000" dirty="0" smtClean="0">
                <a:solidFill>
                  <a:schemeClr val="tx1"/>
                </a:solidFill>
              </a:rPr>
              <a:t>Chaired by Shirley Tilghman (Princeton) and Sally Rockey (NIH)</a:t>
            </a:r>
          </a:p>
          <a:p>
            <a:pPr>
              <a:spcBef>
                <a:spcPts val="600"/>
              </a:spcBef>
              <a:buClr>
                <a:schemeClr val="tx2"/>
              </a:buClr>
              <a:defRPr/>
            </a:pPr>
            <a:r>
              <a:rPr lang="en-US" sz="2000" u="sng" dirty="0" smtClean="0">
                <a:solidFill>
                  <a:schemeClr val="tx1"/>
                </a:solidFill>
              </a:rPr>
              <a:t>Charge</a:t>
            </a:r>
          </a:p>
          <a:p>
            <a:pPr lvl="1">
              <a:spcBef>
                <a:spcPts val="600"/>
              </a:spcBef>
              <a:defRPr/>
            </a:pPr>
            <a:r>
              <a:rPr lang="en-US" sz="2000" dirty="0" smtClean="0">
                <a:solidFill>
                  <a:schemeClr val="tx1"/>
                </a:solidFill>
              </a:rPr>
              <a:t>Develop a model for a sustainable and diverse U.S. biomedical research workforce that can inform decisions about training of the optimal number of people for the appropriate types of positions that will advance science and promote health.  </a:t>
            </a:r>
          </a:p>
          <a:p>
            <a:pPr lvl="1">
              <a:spcBef>
                <a:spcPts val="600"/>
              </a:spcBef>
              <a:defRPr/>
            </a:pPr>
            <a:r>
              <a:rPr lang="en-US" sz="2000" dirty="0" smtClean="0">
                <a:solidFill>
                  <a:schemeClr val="tx1"/>
                </a:solidFill>
              </a:rPr>
              <a:t>Based on this analysis and input from the extramural community, make recommendations for actions that NIH should take to support a future sustainable biomedical infrastructure. </a:t>
            </a:r>
          </a:p>
          <a:p>
            <a:pPr marL="365125" lvl="1" indent="-255588">
              <a:spcBef>
                <a:spcPts val="600"/>
              </a:spcBef>
              <a:buClr>
                <a:schemeClr val="tx2"/>
              </a:buClr>
              <a:buFont typeface="Georgia" pitchFamily="18" charset="0"/>
              <a:buChar char="•"/>
              <a:defRPr/>
            </a:pPr>
            <a:r>
              <a:rPr lang="en-US" sz="2000" u="sng" dirty="0">
                <a:solidFill>
                  <a:schemeClr val="tx1"/>
                </a:solidFill>
              </a:rPr>
              <a:t>Report</a:t>
            </a:r>
          </a:p>
          <a:p>
            <a:pPr lvl="1">
              <a:lnSpc>
                <a:spcPct val="90000"/>
              </a:lnSpc>
              <a:spcBef>
                <a:spcPts val="600"/>
              </a:spcBef>
              <a:defRPr/>
            </a:pPr>
            <a:r>
              <a:rPr lang="en-US" sz="2000" dirty="0" smtClean="0">
                <a:solidFill>
                  <a:schemeClr val="tx1"/>
                </a:solidFill>
              </a:rPr>
              <a:t>Executive Summary </a:t>
            </a:r>
            <a:r>
              <a:rPr lang="en-US" sz="2000" dirty="0" smtClean="0">
                <a:hlinkClick r:id="rId2"/>
              </a:rPr>
              <a:t>http://acd.od.nih.gov/bmw_report.pdf</a:t>
            </a:r>
            <a:r>
              <a:rPr lang="en-US" sz="2000" dirty="0" smtClean="0"/>
              <a:t> </a:t>
            </a:r>
          </a:p>
          <a:p>
            <a:pPr lvl="1">
              <a:lnSpc>
                <a:spcPct val="90000"/>
              </a:lnSpc>
              <a:spcBef>
                <a:spcPts val="600"/>
              </a:spcBef>
              <a:defRPr/>
            </a:pPr>
            <a:r>
              <a:rPr lang="en-US" sz="2000" dirty="0" smtClean="0">
                <a:solidFill>
                  <a:schemeClr val="tx1"/>
                </a:solidFill>
              </a:rPr>
              <a:t>Report </a:t>
            </a:r>
            <a:r>
              <a:rPr lang="en-US" sz="2000" dirty="0" smtClean="0">
                <a:solidFill>
                  <a:schemeClr val="tx2"/>
                </a:solidFill>
                <a:hlinkClick r:id="rId3"/>
              </a:rPr>
              <a:t>http://acd.od.nih.gov/Biomedical_research_wgreport.pdf</a:t>
            </a:r>
            <a:r>
              <a:rPr lang="en-US" sz="2000" dirty="0" smtClean="0">
                <a:solidFill>
                  <a:schemeClr val="tx2"/>
                </a:solidFill>
              </a:rPr>
              <a:t> </a:t>
            </a:r>
          </a:p>
          <a:p>
            <a:pPr lvl="1">
              <a:lnSpc>
                <a:spcPct val="90000"/>
              </a:lnSpc>
              <a:spcBef>
                <a:spcPts val="600"/>
              </a:spcBef>
              <a:defRPr/>
            </a:pPr>
            <a:r>
              <a:rPr lang="en-US" sz="2000" dirty="0" smtClean="0">
                <a:solidFill>
                  <a:schemeClr val="tx1"/>
                </a:solidFill>
              </a:rPr>
              <a:t>Supplementary Web Site </a:t>
            </a:r>
            <a:r>
              <a:rPr lang="en-US" sz="2000" dirty="0" smtClean="0">
                <a:hlinkClick r:id="rId4"/>
              </a:rPr>
              <a:t>http://report.nih.gov/investigators_and_trainees/ACD_BWF</a:t>
            </a:r>
            <a:r>
              <a:rPr lang="en-US" sz="2000" dirty="0" smtClean="0">
                <a:hlinkClick r:id="rId5"/>
              </a:rPr>
              <a:t> </a:t>
            </a:r>
          </a:p>
          <a:p>
            <a:pPr marL="365125" lvl="1" indent="-255588">
              <a:buClr>
                <a:srgbClr val="CBCBFF"/>
              </a:buClr>
              <a:buFont typeface="Georgia" pitchFamily="18" charset="0"/>
              <a:buChar char="•"/>
              <a:defRPr/>
            </a:pPr>
            <a:endParaRPr lang="en-US" sz="1800" dirty="0" smtClean="0">
              <a:solidFill>
                <a:srgbClr val="00B050"/>
              </a:solidFill>
            </a:endParaRPr>
          </a:p>
          <a:p>
            <a:pPr lvl="1">
              <a:defRPr/>
            </a:pPr>
            <a:endParaRPr lang="en-US" dirty="0" smtClean="0"/>
          </a:p>
          <a:p>
            <a:pPr lvl="1">
              <a:defRPr/>
            </a:pPr>
            <a:endParaRPr lang="en-US" dirty="0"/>
          </a:p>
        </p:txBody>
      </p:sp>
    </p:spTree>
    <p:extLst>
      <p:ext uri="{BB962C8B-B14F-4D97-AF65-F5344CB8AC3E}">
        <p14:creationId xmlns:p14="http://schemas.microsoft.com/office/powerpoint/2010/main" val="23325858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smtClean="0"/>
              <a:t>Age at First PhD, First Non Postdoctoral Job, First Tenure Track Job, for US trained Doctorates</a:t>
            </a:r>
            <a:endParaRPr lang="en-US" sz="2400" dirty="0"/>
          </a:p>
        </p:txBody>
      </p:sp>
      <p:pic>
        <p:nvPicPr>
          <p:cNvPr id="7" name="Content Placeholder 6" descr="Ages biomedical and Chemistry" title="chart"/>
          <p:cNvPicPr>
            <a:picLocks noGrp="1" noChangeAspect="1"/>
          </p:cNvPicPr>
          <p:nvPr>
            <p:ph idx="1"/>
          </p:nvPr>
        </p:nvPicPr>
        <p:blipFill>
          <a:blip r:embed="rId3" cstate="print"/>
          <a:stretch>
            <a:fillRect/>
          </a:stretch>
        </p:blipFill>
        <p:spPr>
          <a:xfrm>
            <a:off x="152400" y="1371600"/>
            <a:ext cx="8229600" cy="4324350"/>
          </a:xfrm>
        </p:spPr>
      </p:pic>
      <p:sp>
        <p:nvSpPr>
          <p:cNvPr id="4" name="TextBox 3"/>
          <p:cNvSpPr txBox="1"/>
          <p:nvPr/>
        </p:nvSpPr>
        <p:spPr>
          <a:xfrm>
            <a:off x="609600" y="6019812"/>
            <a:ext cx="2672526" cy="276999"/>
          </a:xfrm>
          <a:prstGeom prst="rect">
            <a:avLst/>
          </a:prstGeom>
          <a:noFill/>
        </p:spPr>
        <p:txBody>
          <a:bodyPr wrap="none" rtlCol="0">
            <a:spAutoFit/>
          </a:bodyPr>
          <a:lstStyle/>
          <a:p>
            <a:pPr>
              <a:spcBef>
                <a:spcPct val="20000"/>
              </a:spcBef>
            </a:pPr>
            <a:r>
              <a:rPr lang="en-US" sz="1200" dirty="0" smtClean="0">
                <a:solidFill>
                  <a:prstClr val="black"/>
                </a:solidFill>
                <a:latin typeface="Arial"/>
              </a:rPr>
              <a:t>Source: Survey of Earned Doctorates</a:t>
            </a:r>
          </a:p>
        </p:txBody>
      </p:sp>
    </p:spTree>
    <p:extLst>
      <p:ext uri="{BB962C8B-B14F-4D97-AF65-F5344CB8AC3E}">
        <p14:creationId xmlns:p14="http://schemas.microsoft.com/office/powerpoint/2010/main" val="2943030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65"/>
          <p:cNvSpPr>
            <a:spLocks noChangeArrowheads="1"/>
          </p:cNvSpPr>
          <p:nvPr/>
        </p:nvSpPr>
        <p:spPr bwMode="auto">
          <a:xfrm>
            <a:off x="6126163" y="4313238"/>
            <a:ext cx="3389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Wingdings" pitchFamily="2" charset="2"/>
              <a:buChar char="§"/>
            </a:pPr>
            <a:r>
              <a:rPr lang="en-US" altLang="en-US" sz="800" b="1" dirty="0" smtClean="0">
                <a:solidFill>
                  <a:srgbClr val="FFFFFF"/>
                </a:solidFill>
                <a:latin typeface="Arial" pitchFamily="34" charset="0"/>
              </a:rPr>
              <a:t>Total of </a:t>
            </a:r>
            <a:r>
              <a:rPr lang="en-US" altLang="en-US" sz="800" b="1" dirty="0" smtClean="0">
                <a:solidFill>
                  <a:srgbClr val="FF0000"/>
                </a:solidFill>
                <a:latin typeface="Arial" pitchFamily="34" charset="0"/>
              </a:rPr>
              <a:t>~150,000</a:t>
            </a:r>
            <a:r>
              <a:rPr lang="en-US" altLang="en-US" sz="800" b="1" dirty="0" smtClean="0">
                <a:solidFill>
                  <a:srgbClr val="FFFF00"/>
                </a:solidFill>
                <a:latin typeface="Arial" pitchFamily="34" charset="0"/>
              </a:rPr>
              <a:t> </a:t>
            </a:r>
            <a:r>
              <a:rPr lang="en-US" altLang="en-US" sz="800" b="1" dirty="0" smtClean="0">
                <a:solidFill>
                  <a:srgbClr val="FFFFFF"/>
                </a:solidFill>
                <a:latin typeface="Arial" pitchFamily="34" charset="0"/>
              </a:rPr>
              <a:t>Biomedical US-trained PhD’s</a:t>
            </a:r>
          </a:p>
        </p:txBody>
      </p:sp>
      <p:sp>
        <p:nvSpPr>
          <p:cNvPr id="44" name="Rectangle 43" descr="Chart of Graduate Education and training" title="Organizational Chart"/>
          <p:cNvSpPr/>
          <p:nvPr/>
        </p:nvSpPr>
        <p:spPr>
          <a:xfrm>
            <a:off x="257175" y="4151313"/>
            <a:ext cx="8396288" cy="2500312"/>
          </a:xfrm>
          <a:prstGeom prst="rect">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cxnSp>
        <p:nvCxnSpPr>
          <p:cNvPr id="195" name="Straight Arrow Connector 194"/>
          <p:cNvCxnSpPr>
            <a:cxnSpLocks noChangeShapeType="1"/>
            <a:stCxn id="23" idx="1"/>
          </p:cNvCxnSpPr>
          <p:nvPr/>
        </p:nvCxnSpPr>
        <p:spPr bwMode="auto">
          <a:xfrm flipH="1">
            <a:off x="1673225" y="2154238"/>
            <a:ext cx="1793875" cy="1997075"/>
          </a:xfrm>
          <a:prstGeom prst="straightConnector1">
            <a:avLst/>
          </a:prstGeom>
          <a:ln w="28575">
            <a:solidFill>
              <a:schemeClr val="tx1">
                <a:lumMod val="50000"/>
              </a:schemeClr>
            </a:solidFill>
            <a:headEnd/>
            <a:tailEnd type="triangle" w="med" len="med"/>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a:cxnSpLocks noChangeShapeType="1"/>
          </p:cNvCxnSpPr>
          <p:nvPr/>
        </p:nvCxnSpPr>
        <p:spPr bwMode="auto">
          <a:xfrm flipH="1">
            <a:off x="4565650" y="1250950"/>
            <a:ext cx="0" cy="411163"/>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sp>
        <p:nvSpPr>
          <p:cNvPr id="22" name="Rectangle 21" descr="Chart of Graduate Education and training" title="Organizational Chart"/>
          <p:cNvSpPr/>
          <p:nvPr/>
        </p:nvSpPr>
        <p:spPr bwMode="auto">
          <a:xfrm>
            <a:off x="3467100" y="3011488"/>
            <a:ext cx="2195513"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500" b="1" dirty="0">
                <a:solidFill>
                  <a:prstClr val="black"/>
                </a:solidFill>
                <a:latin typeface="Arial" charset="0"/>
                <a:ea typeface="ＭＳ Ｐゴシック" charset="-128"/>
                <a:cs typeface="Arial" charset="0"/>
              </a:rPr>
              <a:t>Postdoctoral</a:t>
            </a:r>
            <a:r>
              <a:rPr lang="en-US" sz="1500" b="1" dirty="0">
                <a:solidFill>
                  <a:prstClr val="black"/>
                </a:solidFill>
                <a:effectLst>
                  <a:outerShdw blurRad="38100" dist="38100" dir="2700000" algn="tl">
                    <a:srgbClr val="C0C0C0"/>
                  </a:outerShdw>
                </a:effectLst>
                <a:latin typeface="Arial" charset="0"/>
                <a:ea typeface="ＭＳ Ｐゴシック" charset="-128"/>
                <a:cs typeface="Arial" charset="0"/>
              </a:rPr>
              <a:t> </a:t>
            </a:r>
            <a:r>
              <a:rPr lang="en-US" sz="1500" b="1" dirty="0">
                <a:solidFill>
                  <a:prstClr val="black"/>
                </a:solidFill>
                <a:latin typeface="Arial" charset="0"/>
                <a:ea typeface="ＭＳ Ｐゴシック" charset="-128"/>
                <a:cs typeface="Arial" charset="0"/>
              </a:rPr>
              <a:t>Training</a:t>
            </a:r>
          </a:p>
          <a:p>
            <a:pPr algn="ctr">
              <a:defRPr/>
            </a:pPr>
            <a:endParaRPr lang="en-US" sz="800" b="1" dirty="0">
              <a:solidFill>
                <a:srgbClr val="FFFFFF"/>
              </a:solidFill>
              <a:latin typeface="Arial" charset="0"/>
              <a:ea typeface="ＭＳ Ｐゴシック" charset="-128"/>
              <a:cs typeface="Arial" charset="0"/>
            </a:endParaRPr>
          </a:p>
          <a:p>
            <a:pPr algn="ctr">
              <a:defRPr/>
            </a:pPr>
            <a:r>
              <a:rPr lang="en-US" sz="1000" b="1" dirty="0">
                <a:solidFill>
                  <a:prstClr val="black"/>
                </a:solidFill>
                <a:latin typeface="Arial" charset="0"/>
                <a:ea typeface="ＭＳ Ｐゴシック" charset="-128"/>
                <a:cs typeface="Arial" charset="0"/>
              </a:rPr>
              <a:t>2009 Total: </a:t>
            </a:r>
            <a:r>
              <a:rPr lang="en-US" sz="1200" b="1" dirty="0">
                <a:solidFill>
                  <a:srgbClr val="C00000"/>
                </a:solidFill>
                <a:latin typeface="Arial" charset="0"/>
                <a:ea typeface="ＭＳ Ｐゴシック" charset="-128"/>
                <a:cs typeface="Arial" charset="0"/>
              </a:rPr>
              <a:t>37,000</a:t>
            </a:r>
            <a:r>
              <a:rPr lang="en-US" sz="1200" b="1" dirty="0">
                <a:solidFill>
                  <a:prstClr val="white"/>
                </a:solidFill>
                <a:latin typeface="Arial" charset="0"/>
                <a:ea typeface="ＭＳ Ｐゴシック" charset="-128"/>
                <a:cs typeface="Arial" charset="0"/>
              </a:rPr>
              <a:t> </a:t>
            </a:r>
            <a:r>
              <a:rPr lang="en-US" sz="1200" b="1" dirty="0">
                <a:solidFill>
                  <a:prstClr val="black"/>
                </a:solidFill>
                <a:latin typeface="Arial" charset="0"/>
                <a:ea typeface="ＭＳ Ｐゴシック" charset="-128"/>
                <a:cs typeface="Arial" charset="0"/>
              </a:rPr>
              <a:t>to</a:t>
            </a:r>
            <a:r>
              <a:rPr lang="en-US" sz="1200" b="1" dirty="0">
                <a:solidFill>
                  <a:prstClr val="white"/>
                </a:solidFill>
                <a:latin typeface="Arial" charset="0"/>
                <a:ea typeface="ＭＳ Ｐゴシック" charset="-128"/>
                <a:cs typeface="Arial" charset="0"/>
              </a:rPr>
              <a:t> </a:t>
            </a:r>
            <a:r>
              <a:rPr lang="en-US" sz="1200" b="1" dirty="0">
                <a:solidFill>
                  <a:srgbClr val="C00000"/>
                </a:solidFill>
                <a:latin typeface="Arial" charset="0"/>
                <a:ea typeface="ＭＳ Ｐゴシック" charset="-128"/>
                <a:cs typeface="Arial" charset="0"/>
              </a:rPr>
              <a:t>68,000 </a:t>
            </a:r>
            <a:endParaRPr lang="en-US" sz="1000" b="1" dirty="0">
              <a:solidFill>
                <a:srgbClr val="C00000"/>
              </a:solidFill>
              <a:latin typeface="Arial" charset="0"/>
              <a:ea typeface="ＭＳ Ｐゴシック" charset="-128"/>
              <a:cs typeface="Arial" charset="0"/>
            </a:endParaRPr>
          </a:p>
          <a:p>
            <a:pPr algn="ctr">
              <a:defRPr/>
            </a:pPr>
            <a:r>
              <a:rPr lang="en-US" sz="1000" b="1" dirty="0">
                <a:solidFill>
                  <a:prstClr val="black"/>
                </a:solidFill>
                <a:latin typeface="Arial" charset="0"/>
                <a:ea typeface="ＭＳ Ｐゴシック" charset="-128"/>
                <a:cs typeface="Arial" charset="0"/>
              </a:rPr>
              <a:t>Median Length</a:t>
            </a:r>
            <a:r>
              <a:rPr lang="en-US" sz="1000" b="1" dirty="0">
                <a:solidFill>
                  <a:prstClr val="white"/>
                </a:solidFill>
                <a:latin typeface="Arial" charset="0"/>
                <a:ea typeface="ＭＳ Ｐゴシック" charset="-128"/>
                <a:cs typeface="Arial" charset="0"/>
              </a:rPr>
              <a:t>: </a:t>
            </a:r>
            <a:r>
              <a:rPr lang="en-US" sz="1000" b="1" dirty="0">
                <a:solidFill>
                  <a:srgbClr val="C00000"/>
                </a:solidFill>
                <a:latin typeface="Arial" charset="0"/>
                <a:ea typeface="ＭＳ Ｐゴシック" charset="-128"/>
                <a:cs typeface="Arial" charset="0"/>
              </a:rPr>
              <a:t>4 years</a:t>
            </a:r>
          </a:p>
        </p:txBody>
      </p:sp>
      <p:sp>
        <p:nvSpPr>
          <p:cNvPr id="41" name="Rectangle 40" descr="Chart of Graduate Education and training" title="Organizational Chart"/>
          <p:cNvSpPr/>
          <p:nvPr/>
        </p:nvSpPr>
        <p:spPr bwMode="auto">
          <a:xfrm>
            <a:off x="6624638" y="1697038"/>
            <a:ext cx="2028825"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b="1" dirty="0">
                <a:solidFill>
                  <a:prstClr val="black"/>
                </a:solidFill>
                <a:latin typeface="Arial" charset="0"/>
                <a:ea typeface="ＭＳ Ｐゴシック" charset="-128"/>
                <a:cs typeface="Arial" charset="0"/>
              </a:rPr>
              <a:t>International</a:t>
            </a:r>
          </a:p>
        </p:txBody>
      </p:sp>
      <p:cxnSp>
        <p:nvCxnSpPr>
          <p:cNvPr id="56" name="Straight Arrow Connector 55"/>
          <p:cNvCxnSpPr>
            <a:cxnSpLocks noChangeShapeType="1"/>
            <a:stCxn id="41" idx="2"/>
          </p:cNvCxnSpPr>
          <p:nvPr/>
        </p:nvCxnSpPr>
        <p:spPr bwMode="auto">
          <a:xfrm>
            <a:off x="7639050" y="2611438"/>
            <a:ext cx="82550" cy="1539875"/>
          </a:xfrm>
          <a:prstGeom prst="straightConnector1">
            <a:avLst/>
          </a:prstGeom>
          <a:noFill/>
          <a:ln w="28575">
            <a:solidFill>
              <a:schemeClr val="tx1">
                <a:lumMod val="50000"/>
              </a:schemeClr>
            </a:solidFill>
            <a:round/>
            <a:headEnd/>
            <a:tailEnd type="triangle" w="med" len="med"/>
          </a:ln>
          <a:effectLst>
            <a:outerShdw dist="23000" dir="5400000" rotWithShape="0">
              <a:srgbClr val="808080">
                <a:alpha val="34999"/>
              </a:srgbClr>
            </a:outerShdw>
          </a:effectLst>
        </p:spPr>
      </p:cxnSp>
      <p:sp>
        <p:nvSpPr>
          <p:cNvPr id="242698" name="TextBox 45"/>
          <p:cNvSpPr txBox="1">
            <a:spLocks noChangeArrowheads="1"/>
          </p:cNvSpPr>
          <p:nvPr/>
        </p:nvSpPr>
        <p:spPr bwMode="auto">
          <a:xfrm>
            <a:off x="3282950" y="4249738"/>
            <a:ext cx="256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solidFill>
                  <a:srgbClr val="000000"/>
                </a:solidFill>
                <a:latin typeface="Arial" pitchFamily="34" charset="0"/>
              </a:rPr>
              <a:t>Post-Training Workforce</a:t>
            </a:r>
          </a:p>
        </p:txBody>
      </p:sp>
      <p:cxnSp>
        <p:nvCxnSpPr>
          <p:cNvPr id="69" name="Straight Arrow Connector 68"/>
          <p:cNvCxnSpPr>
            <a:cxnSpLocks noChangeShapeType="1"/>
            <a:stCxn id="41" idx="1"/>
            <a:endCxn id="23" idx="3"/>
          </p:cNvCxnSpPr>
          <p:nvPr/>
        </p:nvCxnSpPr>
        <p:spPr bwMode="auto">
          <a:xfrm flipH="1">
            <a:off x="5662613" y="2154238"/>
            <a:ext cx="962025" cy="0"/>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sp>
        <p:nvSpPr>
          <p:cNvPr id="242700" name="Rectangle 4"/>
          <p:cNvSpPr>
            <a:spLocks noChangeArrowheads="1"/>
          </p:cNvSpPr>
          <p:nvPr/>
        </p:nvSpPr>
        <p:spPr bwMode="auto">
          <a:xfrm>
            <a:off x="3452813" y="915988"/>
            <a:ext cx="222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smtClean="0">
                <a:solidFill>
                  <a:srgbClr val="000000"/>
                </a:solidFill>
                <a:latin typeface="Arial" pitchFamily="34" charset="0"/>
              </a:rPr>
              <a:t>College Graduates</a:t>
            </a:r>
          </a:p>
        </p:txBody>
      </p:sp>
      <p:sp>
        <p:nvSpPr>
          <p:cNvPr id="31" name="TextBox 30"/>
          <p:cNvSpPr txBox="1"/>
          <p:nvPr/>
        </p:nvSpPr>
        <p:spPr>
          <a:xfrm>
            <a:off x="5629275" y="2154238"/>
            <a:ext cx="1130300" cy="584200"/>
          </a:xfrm>
          <a:prstGeom prst="rect">
            <a:avLst/>
          </a:prstGeom>
          <a:noFill/>
          <a:ln w="3175">
            <a:noFill/>
          </a:ln>
        </p:spPr>
        <p:txBody>
          <a:bodyPr>
            <a:spAutoFit/>
          </a:bodyPr>
          <a:lstStyle/>
          <a:p>
            <a:pPr algn="ctr">
              <a:defRPr/>
            </a:pPr>
            <a:r>
              <a:rPr lang="en-US" sz="1200" b="1" dirty="0">
                <a:solidFill>
                  <a:srgbClr val="FFFF00"/>
                </a:solidFill>
                <a:effectLst>
                  <a:outerShdw blurRad="38100" dist="38100" dir="2700000" algn="tl">
                    <a:srgbClr val="000000">
                      <a:alpha val="43137"/>
                    </a:srgbClr>
                  </a:outerShdw>
                </a:effectLst>
              </a:rPr>
              <a:t>8% </a:t>
            </a:r>
            <a:r>
              <a:rPr lang="en-US" sz="1000" b="1" dirty="0">
                <a:solidFill>
                  <a:prstClr val="black"/>
                </a:solidFill>
              </a:rPr>
              <a:t>of graduates </a:t>
            </a:r>
          </a:p>
          <a:p>
            <a:pPr algn="ctr">
              <a:defRPr/>
            </a:pPr>
            <a:r>
              <a:rPr lang="en-US" sz="1000" b="1" dirty="0">
                <a:solidFill>
                  <a:prstClr val="black"/>
                </a:solidFill>
              </a:rPr>
              <a:t>leave the US</a:t>
            </a:r>
          </a:p>
        </p:txBody>
      </p:sp>
      <p:sp>
        <p:nvSpPr>
          <p:cNvPr id="33" name="TextBox 32"/>
          <p:cNvSpPr txBox="1"/>
          <p:nvPr/>
        </p:nvSpPr>
        <p:spPr>
          <a:xfrm>
            <a:off x="628684" y="2438518"/>
            <a:ext cx="2316261" cy="931024"/>
          </a:xfrm>
          <a:prstGeom prst="rect">
            <a:avLst/>
          </a:prstGeom>
          <a:noFill/>
        </p:spPr>
        <p:txBody>
          <a:bodyPr>
            <a:spAutoFit/>
          </a:bodyPr>
          <a:lstStyle/>
          <a:p>
            <a:pPr>
              <a:defRPr/>
            </a:pPr>
            <a:r>
              <a:rPr lang="en-US" sz="1050" b="1" dirty="0">
                <a:solidFill>
                  <a:prstClr val="black"/>
                </a:solidFill>
              </a:rPr>
              <a:t>Of graduates who stay in the US</a:t>
            </a:r>
          </a:p>
          <a:p>
            <a:pPr algn="ctr">
              <a:defRPr/>
            </a:pPr>
            <a:r>
              <a:rPr lang="en-US" sz="1400" dirty="0">
                <a:ln>
                  <a:solidFill>
                    <a:srgbClr val="FFFF00"/>
                  </a:solidFill>
                </a:ln>
                <a:solidFill>
                  <a:srgbClr val="FFFF00"/>
                </a:solidFill>
                <a:effectLst>
                  <a:outerShdw blurRad="38100" dist="38100" dir="2700000" algn="tl">
                    <a:srgbClr val="000000">
                      <a:alpha val="43137"/>
                    </a:srgbClr>
                  </a:outerShdw>
                </a:effectLst>
              </a:rPr>
              <a:t>30%</a:t>
            </a:r>
            <a:r>
              <a:rPr lang="en-US" sz="1400" dirty="0">
                <a:solidFill>
                  <a:srgbClr val="FFFF00"/>
                </a:solidFill>
                <a:effectLst>
                  <a:outerShdw blurRad="38100" dist="38100" dir="2700000" algn="tl">
                    <a:srgbClr val="000000">
                      <a:alpha val="43137"/>
                    </a:srgbClr>
                  </a:outerShdw>
                </a:effectLst>
              </a:rPr>
              <a:t> </a:t>
            </a:r>
            <a:r>
              <a:rPr lang="en-US" sz="1000" b="1" dirty="0">
                <a:solidFill>
                  <a:prstClr val="black"/>
                </a:solidFill>
              </a:rPr>
              <a:t>skip a postdoc</a:t>
            </a:r>
          </a:p>
          <a:p>
            <a:pPr algn="ctr">
              <a:defRPr/>
            </a:pPr>
            <a:r>
              <a:rPr lang="en-US" sz="1400" dirty="0">
                <a:ln>
                  <a:solidFill>
                    <a:srgbClr val="FFFF00"/>
                  </a:solidFill>
                </a:ln>
                <a:solidFill>
                  <a:srgbClr val="FFFF00"/>
                </a:solidFill>
                <a:effectLst>
                  <a:outerShdw blurRad="38100" dist="38100" dir="2700000" algn="tl">
                    <a:srgbClr val="000000">
                      <a:alpha val="43137"/>
                    </a:srgbClr>
                  </a:outerShdw>
                </a:effectLst>
              </a:rPr>
              <a:t>70% </a:t>
            </a:r>
            <a:r>
              <a:rPr lang="en-US" sz="1000" b="1" dirty="0">
                <a:solidFill>
                  <a:prstClr val="black"/>
                </a:solidFill>
              </a:rPr>
              <a:t>do a postdoc</a:t>
            </a:r>
          </a:p>
          <a:p>
            <a:pPr>
              <a:defRPr/>
            </a:pPr>
            <a:endParaRPr lang="en-US" sz="800" b="1" dirty="0">
              <a:solidFill>
                <a:prstClr val="black"/>
              </a:solidFill>
            </a:endParaRPr>
          </a:p>
          <a:p>
            <a:pPr>
              <a:defRPr/>
            </a:pPr>
            <a:endParaRPr lang="en-US" sz="800" b="1" dirty="0">
              <a:solidFill>
                <a:prstClr val="black"/>
              </a:solidFill>
            </a:endParaRPr>
          </a:p>
        </p:txBody>
      </p:sp>
      <p:sp>
        <p:nvSpPr>
          <p:cNvPr id="36" name="TextBox 35"/>
          <p:cNvSpPr txBox="1"/>
          <p:nvPr/>
        </p:nvSpPr>
        <p:spPr>
          <a:xfrm>
            <a:off x="5654675" y="3470275"/>
            <a:ext cx="1143000" cy="431800"/>
          </a:xfrm>
          <a:prstGeom prst="rect">
            <a:avLst/>
          </a:prstGeom>
          <a:noFill/>
        </p:spPr>
        <p:txBody>
          <a:bodyPr wrap="none">
            <a:spAutoFit/>
          </a:bodyPr>
          <a:lstStyle/>
          <a:p>
            <a:pPr algn="ctr">
              <a:defRPr/>
            </a:pPr>
            <a:r>
              <a:rPr lang="en-US" sz="1200" b="1" dirty="0">
                <a:solidFill>
                  <a:srgbClr val="C00000"/>
                </a:solidFill>
              </a:rPr>
              <a:t>1,900</a:t>
            </a:r>
            <a:r>
              <a:rPr lang="en-US" sz="1000" b="1" dirty="0">
                <a:solidFill>
                  <a:srgbClr val="FF0000"/>
                </a:solidFill>
              </a:rPr>
              <a:t> </a:t>
            </a:r>
            <a:r>
              <a:rPr lang="en-US" sz="1000" b="1" dirty="0">
                <a:solidFill>
                  <a:prstClr val="black"/>
                </a:solidFill>
              </a:rPr>
              <a:t>to</a:t>
            </a:r>
            <a:r>
              <a:rPr lang="en-US" sz="1000" b="1" dirty="0">
                <a:solidFill>
                  <a:srgbClr val="FF0000"/>
                </a:solidFill>
              </a:rPr>
              <a:t> </a:t>
            </a:r>
            <a:r>
              <a:rPr lang="en-US" sz="1200" b="1" dirty="0">
                <a:solidFill>
                  <a:srgbClr val="C00000"/>
                </a:solidFill>
              </a:rPr>
              <a:t>3,900</a:t>
            </a:r>
            <a:endParaRPr lang="en-US" sz="1000" b="1" dirty="0">
              <a:solidFill>
                <a:srgbClr val="C00000"/>
              </a:solidFill>
            </a:endParaRPr>
          </a:p>
          <a:p>
            <a:pPr marL="228600" indent="-228600" algn="ctr">
              <a:defRPr/>
            </a:pPr>
            <a:r>
              <a:rPr lang="en-US" sz="1000" b="1" dirty="0">
                <a:solidFill>
                  <a:prstClr val="black"/>
                </a:solidFill>
              </a:rPr>
              <a:t>in 2009</a:t>
            </a:r>
          </a:p>
        </p:txBody>
      </p:sp>
      <p:sp>
        <p:nvSpPr>
          <p:cNvPr id="242704" name="TextBox 36"/>
          <p:cNvSpPr txBox="1">
            <a:spLocks noChangeArrowheads="1"/>
          </p:cNvSpPr>
          <p:nvPr/>
        </p:nvSpPr>
        <p:spPr bwMode="auto">
          <a:xfrm>
            <a:off x="5624513" y="1870075"/>
            <a:ext cx="104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smtClean="0">
                <a:solidFill>
                  <a:srgbClr val="00FF00"/>
                </a:solidFill>
                <a:latin typeface="Arial" pitchFamily="34" charset="0"/>
              </a:rPr>
              <a:t>4,000 </a:t>
            </a:r>
            <a:r>
              <a:rPr lang="en-US" altLang="en-US" sz="1000" b="1" dirty="0" smtClean="0">
                <a:solidFill>
                  <a:srgbClr val="000000"/>
                </a:solidFill>
                <a:latin typeface="Arial" pitchFamily="34" charset="0"/>
              </a:rPr>
              <a:t>in 2009</a:t>
            </a:r>
          </a:p>
        </p:txBody>
      </p:sp>
      <p:sp>
        <p:nvSpPr>
          <p:cNvPr id="23" name="Rectangle 22" descr="Chart of Graduate Education and training" title="Organizational Chart"/>
          <p:cNvSpPr/>
          <p:nvPr/>
        </p:nvSpPr>
        <p:spPr bwMode="auto">
          <a:xfrm>
            <a:off x="3467100" y="1697038"/>
            <a:ext cx="2195513"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500" b="1" dirty="0">
                <a:solidFill>
                  <a:prstClr val="black"/>
                </a:solidFill>
                <a:latin typeface="Arial" charset="0"/>
                <a:ea typeface="ＭＳ Ｐゴシック" charset="-128"/>
                <a:cs typeface="Arial" charset="0"/>
              </a:rPr>
              <a:t>Graduate Education &amp;  Training</a:t>
            </a:r>
          </a:p>
          <a:p>
            <a:pPr algn="ctr">
              <a:defRPr/>
            </a:pPr>
            <a:r>
              <a:rPr lang="en-US" sz="1000" b="1" dirty="0">
                <a:solidFill>
                  <a:prstClr val="black"/>
                </a:solidFill>
                <a:latin typeface="Arial" charset="0"/>
                <a:ea typeface="ＭＳ Ｐゴシック" charset="-128"/>
                <a:cs typeface="Arial" charset="0"/>
              </a:rPr>
              <a:t>2009 Total:</a:t>
            </a:r>
            <a:r>
              <a:rPr lang="en-US" sz="1000" b="1" dirty="0">
                <a:solidFill>
                  <a:prstClr val="white"/>
                </a:solidFill>
                <a:latin typeface="Arial" charset="0"/>
                <a:ea typeface="ＭＳ Ｐゴシック" charset="-128"/>
                <a:cs typeface="Arial" charset="0"/>
              </a:rPr>
              <a:t> </a:t>
            </a:r>
            <a:r>
              <a:rPr lang="en-US" sz="1000" b="1" dirty="0">
                <a:solidFill>
                  <a:srgbClr val="339966"/>
                </a:solidFill>
                <a:latin typeface="Arial" charset="0"/>
                <a:ea typeface="ＭＳ Ｐゴシック" charset="-128"/>
                <a:cs typeface="Arial" charset="0"/>
              </a:rPr>
              <a:t>83,000</a:t>
            </a:r>
          </a:p>
          <a:p>
            <a:pPr algn="ctr">
              <a:defRPr/>
            </a:pPr>
            <a:r>
              <a:rPr lang="en-US" sz="1000" b="1" dirty="0">
                <a:solidFill>
                  <a:prstClr val="black"/>
                </a:solidFill>
                <a:latin typeface="Arial" charset="0"/>
                <a:ea typeface="ＭＳ Ｐゴシック" charset="-128"/>
                <a:cs typeface="Arial" charset="0"/>
              </a:rPr>
              <a:t>Time to Degree </a:t>
            </a:r>
            <a:r>
              <a:rPr lang="en-US" sz="1050" b="1" dirty="0">
                <a:solidFill>
                  <a:prstClr val="black"/>
                </a:solidFill>
                <a:latin typeface="Arial" charset="0"/>
                <a:ea typeface="ＭＳ Ｐゴシック" charset="-128"/>
                <a:cs typeface="Arial" charset="0"/>
              </a:rPr>
              <a:t>:</a:t>
            </a:r>
            <a:r>
              <a:rPr lang="en-US" sz="1050" b="1" dirty="0">
                <a:solidFill>
                  <a:srgbClr val="FFFF00"/>
                </a:solidFill>
                <a:effectLst>
                  <a:outerShdw blurRad="38100" dist="38100" dir="2700000" algn="tl">
                    <a:srgbClr val="000000">
                      <a:alpha val="43137"/>
                    </a:srgbClr>
                  </a:outerShdw>
                </a:effectLst>
                <a:latin typeface="Arial" charset="0"/>
                <a:ea typeface="ＭＳ Ｐゴシック" charset="-128"/>
                <a:cs typeface="Arial" charset="0"/>
              </a:rPr>
              <a:t>5.5-7yrs</a:t>
            </a:r>
          </a:p>
          <a:p>
            <a:pPr algn="ctr">
              <a:defRPr/>
            </a:pPr>
            <a:r>
              <a:rPr lang="en-US" sz="1000" b="1" dirty="0">
                <a:solidFill>
                  <a:prstClr val="black"/>
                </a:solidFill>
                <a:latin typeface="Arial" charset="0"/>
                <a:ea typeface="ＭＳ Ｐゴシック" charset="-128"/>
                <a:cs typeface="Arial" charset="0"/>
              </a:rPr>
              <a:t>2009 Graduates</a:t>
            </a:r>
            <a:r>
              <a:rPr lang="en-US" sz="1000" b="1" dirty="0">
                <a:solidFill>
                  <a:prstClr val="white"/>
                </a:solidFill>
                <a:latin typeface="Arial" charset="0"/>
                <a:ea typeface="ＭＳ Ｐゴシック" charset="-128"/>
                <a:cs typeface="Arial" charset="0"/>
              </a:rPr>
              <a:t>: </a:t>
            </a:r>
            <a:r>
              <a:rPr lang="en-US" sz="1000" b="1" dirty="0">
                <a:solidFill>
                  <a:srgbClr val="339966"/>
                </a:solidFill>
                <a:latin typeface="Arial" charset="0"/>
                <a:ea typeface="ＭＳ Ｐゴシック" charset="-128"/>
                <a:cs typeface="Arial" charset="0"/>
              </a:rPr>
              <a:t>9,000</a:t>
            </a:r>
          </a:p>
        </p:txBody>
      </p:sp>
      <p:cxnSp>
        <p:nvCxnSpPr>
          <p:cNvPr id="63" name="Straight Arrow Connector 62"/>
          <p:cNvCxnSpPr>
            <a:cxnSpLocks noChangeShapeType="1"/>
            <a:stCxn id="41" idx="2"/>
            <a:endCxn id="22" idx="3"/>
          </p:cNvCxnSpPr>
          <p:nvPr/>
        </p:nvCxnSpPr>
        <p:spPr bwMode="auto">
          <a:xfrm flipH="1">
            <a:off x="5662613" y="2611438"/>
            <a:ext cx="1976437" cy="857250"/>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cxnSp>
        <p:nvCxnSpPr>
          <p:cNvPr id="47" name="Straight Arrow Connector 46"/>
          <p:cNvCxnSpPr>
            <a:cxnSpLocks noChangeShapeType="1"/>
          </p:cNvCxnSpPr>
          <p:nvPr/>
        </p:nvCxnSpPr>
        <p:spPr bwMode="auto">
          <a:xfrm>
            <a:off x="4565650" y="2628900"/>
            <a:ext cx="0" cy="398463"/>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cxnSp>
        <p:nvCxnSpPr>
          <p:cNvPr id="50" name="Straight Arrow Connector 49"/>
          <p:cNvCxnSpPr>
            <a:cxnSpLocks noChangeShapeType="1"/>
            <a:stCxn id="22" idx="2"/>
          </p:cNvCxnSpPr>
          <p:nvPr/>
        </p:nvCxnSpPr>
        <p:spPr bwMode="auto">
          <a:xfrm>
            <a:off x="4565650" y="3925888"/>
            <a:ext cx="0" cy="225425"/>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sp>
        <p:nvSpPr>
          <p:cNvPr id="242709" name="TextBox 53"/>
          <p:cNvSpPr txBox="1">
            <a:spLocks noChangeArrowheads="1"/>
          </p:cNvSpPr>
          <p:nvPr/>
        </p:nvSpPr>
        <p:spPr bwMode="auto">
          <a:xfrm>
            <a:off x="3411538" y="1343025"/>
            <a:ext cx="1217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smtClean="0">
                <a:solidFill>
                  <a:srgbClr val="00FF00"/>
                </a:solidFill>
                <a:latin typeface="Arial" pitchFamily="34" charset="0"/>
              </a:rPr>
              <a:t>16,000</a:t>
            </a:r>
            <a:r>
              <a:rPr lang="en-US" altLang="en-US" sz="1200" b="1" dirty="0" smtClean="0">
                <a:solidFill>
                  <a:srgbClr val="339966"/>
                </a:solidFill>
                <a:latin typeface="Arial" pitchFamily="34" charset="0"/>
              </a:rPr>
              <a:t> </a:t>
            </a:r>
            <a:r>
              <a:rPr lang="en-US" altLang="en-US" sz="1200" b="1" dirty="0" smtClean="0">
                <a:solidFill>
                  <a:srgbClr val="000000"/>
                </a:solidFill>
                <a:latin typeface="Arial" pitchFamily="34" charset="0"/>
              </a:rPr>
              <a:t>in 2009</a:t>
            </a:r>
          </a:p>
        </p:txBody>
      </p:sp>
      <p:sp>
        <p:nvSpPr>
          <p:cNvPr id="38" name="TextBox 37"/>
          <p:cNvSpPr txBox="1"/>
          <p:nvPr/>
        </p:nvSpPr>
        <p:spPr>
          <a:xfrm>
            <a:off x="4652963" y="2703513"/>
            <a:ext cx="1033462" cy="276225"/>
          </a:xfrm>
          <a:prstGeom prst="rect">
            <a:avLst/>
          </a:prstGeom>
          <a:noFill/>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rPr>
              <a:t>5,800</a:t>
            </a:r>
            <a:r>
              <a:rPr lang="en-US" sz="1000" b="1" dirty="0">
                <a:solidFill>
                  <a:prstClr val="black"/>
                </a:solidFill>
              </a:rPr>
              <a:t> in 2009</a:t>
            </a:r>
          </a:p>
        </p:txBody>
      </p:sp>
      <p:cxnSp>
        <p:nvCxnSpPr>
          <p:cNvPr id="53" name="Straight Arrow Connector 52"/>
          <p:cNvCxnSpPr>
            <a:cxnSpLocks noChangeShapeType="1"/>
            <a:stCxn id="41" idx="0"/>
          </p:cNvCxnSpPr>
          <p:nvPr/>
        </p:nvCxnSpPr>
        <p:spPr bwMode="auto">
          <a:xfrm flipH="1" flipV="1">
            <a:off x="5564188" y="1085850"/>
            <a:ext cx="2074862" cy="611188"/>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grpSp>
        <p:nvGrpSpPr>
          <p:cNvPr id="242712" name="Group 12"/>
          <p:cNvGrpSpPr>
            <a:grpSpLocks/>
          </p:cNvGrpSpPr>
          <p:nvPr/>
        </p:nvGrpSpPr>
        <p:grpSpPr bwMode="auto">
          <a:xfrm>
            <a:off x="442913" y="4613275"/>
            <a:ext cx="7934325" cy="1787525"/>
            <a:chOff x="769640" y="4942060"/>
            <a:chExt cx="7634847" cy="1625013"/>
          </a:xfrm>
        </p:grpSpPr>
        <p:grpSp>
          <p:nvGrpSpPr>
            <p:cNvPr id="242714" name="Group 11"/>
            <p:cNvGrpSpPr>
              <a:grpSpLocks/>
            </p:cNvGrpSpPr>
            <p:nvPr/>
          </p:nvGrpSpPr>
          <p:grpSpPr bwMode="auto">
            <a:xfrm>
              <a:off x="4650149" y="4976391"/>
              <a:ext cx="1167333" cy="1590664"/>
              <a:chOff x="257576" y="1240527"/>
              <a:chExt cx="1167333" cy="1590664"/>
            </a:xfrm>
          </p:grpSpPr>
          <p:sp>
            <p:nvSpPr>
              <p:cNvPr id="65" name="Rectangle 64"/>
              <p:cNvSpPr/>
              <p:nvPr/>
            </p:nvSpPr>
            <p:spPr>
              <a:xfrm>
                <a:off x="257121"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18%</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 2008 </a:t>
                </a:r>
              </a:p>
              <a:p>
                <a:pPr algn="ctr" fontAlgn="auto">
                  <a:spcBef>
                    <a:spcPts val="0"/>
                  </a:spcBef>
                  <a:spcAft>
                    <a:spcPts val="0"/>
                  </a:spcAft>
                  <a:defRPr/>
                </a:pPr>
                <a:endParaRPr lang="en-US" sz="1000" b="1" dirty="0">
                  <a:solidFill>
                    <a:prstClr val="black"/>
                  </a:solidFill>
                  <a:latin typeface="Arial" pitchFamily="34" charset="0"/>
                  <a:cs typeface="Arial" pitchFamily="34" charset="0"/>
                </a:endParaRPr>
              </a:p>
              <a:p>
                <a:pPr algn="ctr" fontAlgn="auto">
                  <a:spcBef>
                    <a:spcPts val="0"/>
                  </a:spcBef>
                  <a:spcAft>
                    <a:spcPts val="0"/>
                  </a:spcAft>
                  <a:defRPr/>
                </a:pPr>
                <a:r>
                  <a:rPr lang="en-US" sz="1200" b="1" dirty="0">
                    <a:solidFill>
                      <a:srgbClr val="C00000"/>
                    </a:solidFill>
                    <a:latin typeface="Arial" pitchFamily="34" charset="0"/>
                    <a:cs typeface="Arial" pitchFamily="34" charset="0"/>
                  </a:rPr>
                  <a:t>~22,500</a:t>
                </a:r>
                <a:endParaRPr lang="en-US" sz="1000" b="1" dirty="0">
                  <a:solidFill>
                    <a:srgbClr val="C00000"/>
                  </a:solidFill>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31" name="TextBox 50"/>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Industrial Research</a:t>
                </a:r>
              </a:p>
              <a:p>
                <a:pPr algn="ctr" eaLnBrk="1" hangingPunct="1">
                  <a:spcBef>
                    <a:spcPct val="0"/>
                  </a:spcBef>
                  <a:buFontTx/>
                  <a:buNone/>
                </a:pPr>
                <a:endParaRPr lang="en-US" altLang="en-US" sz="1200" b="1" dirty="0" smtClean="0">
                  <a:solidFill>
                    <a:srgbClr val="000000"/>
                  </a:solidFill>
                  <a:latin typeface="Arial" pitchFamily="34" charset="0"/>
                </a:endParaRPr>
              </a:p>
            </p:txBody>
          </p:sp>
        </p:grpSp>
        <p:grpSp>
          <p:nvGrpSpPr>
            <p:cNvPr id="242715" name="Group 66"/>
            <p:cNvGrpSpPr>
              <a:grpSpLocks/>
            </p:cNvGrpSpPr>
            <p:nvPr/>
          </p:nvGrpSpPr>
          <p:grpSpPr bwMode="auto">
            <a:xfrm>
              <a:off x="3356646" y="4976404"/>
              <a:ext cx="1167333" cy="1590669"/>
              <a:chOff x="257576" y="1240540"/>
              <a:chExt cx="1167333" cy="1590669"/>
            </a:xfrm>
          </p:grpSpPr>
          <p:sp>
            <p:nvSpPr>
              <p:cNvPr id="68" name="Rectangle 67"/>
              <p:cNvSpPr/>
              <p:nvPr/>
            </p:nvSpPr>
            <p:spPr>
              <a:xfrm>
                <a:off x="258291"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43%</a:t>
                </a:r>
              </a:p>
              <a:p>
                <a:pPr algn="ctr" fontAlgn="auto">
                  <a:spcBef>
                    <a:spcPts val="0"/>
                  </a:spcBef>
                  <a:spcAft>
                    <a:spcPts val="0"/>
                  </a:spcAft>
                  <a:defRPr/>
                </a:pPr>
                <a:r>
                  <a:rPr lang="en-US" sz="1000" b="1" dirty="0">
                    <a:solidFill>
                      <a:prstClr val="black"/>
                    </a:solidFill>
                    <a:latin typeface="Arial" pitchFamily="34" charset="0"/>
                    <a:cs typeface="Arial" pitchFamily="34" charset="0"/>
                  </a:rPr>
                  <a:t>(</a:t>
                </a:r>
                <a:r>
                  <a:rPr lang="en-US" sz="1000" b="1" dirty="0">
                    <a:solidFill>
                      <a:srgbClr val="FFFF00"/>
                    </a:solidFill>
                    <a:latin typeface="Arial" pitchFamily="34" charset="0"/>
                    <a:cs typeface="Arial" pitchFamily="34" charset="0"/>
                  </a:rPr>
                  <a:t>23%</a:t>
                </a:r>
                <a:r>
                  <a:rPr lang="en-US" sz="1000" b="1" dirty="0">
                    <a:solidFill>
                      <a:prstClr val="black"/>
                    </a:solidFill>
                    <a:latin typeface="Arial" pitchFamily="34" charset="0"/>
                    <a:cs typeface="Arial" pitchFamily="34" charset="0"/>
                  </a:rPr>
                  <a:t> tenured)</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a:t>
                </a:r>
              </a:p>
              <a:p>
                <a:pPr algn="ctr" fontAlgn="auto">
                  <a:spcBef>
                    <a:spcPts val="0"/>
                  </a:spcBef>
                  <a:spcAft>
                    <a:spcPts val="0"/>
                  </a:spcAft>
                  <a:defRPr/>
                </a:pPr>
                <a:r>
                  <a:rPr lang="en-US" sz="1050" b="1" dirty="0">
                    <a:solidFill>
                      <a:prstClr val="black"/>
                    </a:solidFill>
                    <a:latin typeface="Arial" pitchFamily="34" charset="0"/>
                    <a:cs typeface="Arial" pitchFamily="34" charset="0"/>
                  </a:rPr>
                  <a:t>2008 </a:t>
                </a:r>
              </a:p>
              <a:p>
                <a:pPr algn="ctr" fontAlgn="auto">
                  <a:spcBef>
                    <a:spcPts val="0"/>
                  </a:spcBef>
                  <a:spcAft>
                    <a:spcPts val="0"/>
                  </a:spcAft>
                  <a:defRPr/>
                </a:pPr>
                <a:r>
                  <a:rPr lang="en-US" sz="1200" b="1" dirty="0">
                    <a:solidFill>
                      <a:srgbClr val="C00000"/>
                    </a:solidFill>
                    <a:latin typeface="Arial" pitchFamily="34" charset="0"/>
                    <a:cs typeface="Arial" pitchFamily="34" charset="0"/>
                  </a:rPr>
                  <a:t>~55,000</a:t>
                </a: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9" name="TextBox 69"/>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Academic Research or Teaching</a:t>
                </a:r>
              </a:p>
            </p:txBody>
          </p:sp>
        </p:grpSp>
        <p:grpSp>
          <p:nvGrpSpPr>
            <p:cNvPr id="242716" name="Group 70"/>
            <p:cNvGrpSpPr>
              <a:grpSpLocks/>
            </p:cNvGrpSpPr>
            <p:nvPr/>
          </p:nvGrpSpPr>
          <p:grpSpPr bwMode="auto">
            <a:xfrm>
              <a:off x="2063143" y="4976391"/>
              <a:ext cx="1167333" cy="1590664"/>
              <a:chOff x="257576" y="1240527"/>
              <a:chExt cx="1167333" cy="1590664"/>
            </a:xfrm>
          </p:grpSpPr>
          <p:sp>
            <p:nvSpPr>
              <p:cNvPr id="72" name="Rectangle 71"/>
              <p:cNvSpPr/>
              <p:nvPr/>
            </p:nvSpPr>
            <p:spPr>
              <a:xfrm>
                <a:off x="257933"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6%</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 2008 </a:t>
                </a:r>
              </a:p>
              <a:p>
                <a:pPr algn="ctr" fontAlgn="auto">
                  <a:spcBef>
                    <a:spcPts val="0"/>
                  </a:spcBef>
                  <a:spcAft>
                    <a:spcPts val="0"/>
                  </a:spcAft>
                  <a:defRPr/>
                </a:pPr>
                <a:endParaRPr lang="en-US" sz="1000" b="1" dirty="0">
                  <a:solidFill>
                    <a:prstClr val="black"/>
                  </a:solidFill>
                  <a:latin typeface="Arial" pitchFamily="34" charset="0"/>
                  <a:cs typeface="Arial" pitchFamily="34" charset="0"/>
                </a:endParaRPr>
              </a:p>
              <a:p>
                <a:pPr algn="ctr" fontAlgn="auto">
                  <a:spcBef>
                    <a:spcPts val="0"/>
                  </a:spcBef>
                  <a:spcAft>
                    <a:spcPts val="0"/>
                  </a:spcAft>
                  <a:defRPr/>
                </a:pPr>
                <a:r>
                  <a:rPr lang="en-US" sz="1200" b="1" dirty="0">
                    <a:solidFill>
                      <a:srgbClr val="C00000"/>
                    </a:solidFill>
                    <a:latin typeface="Arial" pitchFamily="34" charset="0"/>
                    <a:cs typeface="Arial" pitchFamily="34" charset="0"/>
                  </a:rPr>
                  <a:t>~7,000</a:t>
                </a:r>
                <a:endParaRPr lang="en-US" sz="1000" b="1" dirty="0">
                  <a:solidFill>
                    <a:srgbClr val="C00000"/>
                  </a:solidFill>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7" name="TextBox 72"/>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Government Research </a:t>
                </a:r>
              </a:p>
              <a:p>
                <a:pPr algn="ctr" eaLnBrk="1" hangingPunct="1">
                  <a:spcBef>
                    <a:spcPct val="0"/>
                  </a:spcBef>
                  <a:buFontTx/>
                  <a:buNone/>
                </a:pPr>
                <a:endParaRPr lang="en-US" altLang="en-US" sz="1200" b="1" dirty="0" smtClean="0">
                  <a:solidFill>
                    <a:srgbClr val="000000"/>
                  </a:solidFill>
                  <a:latin typeface="Arial" pitchFamily="34" charset="0"/>
                </a:endParaRPr>
              </a:p>
            </p:txBody>
          </p:sp>
        </p:grpSp>
        <p:grpSp>
          <p:nvGrpSpPr>
            <p:cNvPr id="242717" name="Group 73"/>
            <p:cNvGrpSpPr>
              <a:grpSpLocks/>
            </p:cNvGrpSpPr>
            <p:nvPr/>
          </p:nvGrpSpPr>
          <p:grpSpPr bwMode="auto">
            <a:xfrm>
              <a:off x="769640" y="4976391"/>
              <a:ext cx="1167333" cy="1590682"/>
              <a:chOff x="257576" y="1240527"/>
              <a:chExt cx="1167333" cy="1590682"/>
            </a:xfrm>
          </p:grpSpPr>
          <p:sp>
            <p:nvSpPr>
              <p:cNvPr id="75" name="Rectangle 74"/>
              <p:cNvSpPr/>
              <p:nvPr/>
            </p:nvSpPr>
            <p:spPr>
              <a:xfrm>
                <a:off x="257576" y="1240832"/>
                <a:ext cx="1167071" cy="1590377"/>
              </a:xfrm>
              <a:prstGeom prst="rect">
                <a:avLst/>
              </a:prstGeom>
              <a:solidFill>
                <a:srgbClr val="297DB1"/>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18%</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 2008 </a:t>
                </a:r>
              </a:p>
              <a:p>
                <a:pPr algn="ctr" fontAlgn="auto">
                  <a:spcBef>
                    <a:spcPts val="0"/>
                  </a:spcBef>
                  <a:spcAft>
                    <a:spcPts val="0"/>
                  </a:spcAft>
                  <a:defRPr/>
                </a:pPr>
                <a:endParaRPr lang="en-US" sz="1000" b="1" dirty="0">
                  <a:solidFill>
                    <a:prstClr val="black"/>
                  </a:solidFill>
                  <a:latin typeface="Arial" pitchFamily="34" charset="0"/>
                  <a:cs typeface="Arial" pitchFamily="34" charset="0"/>
                </a:endParaRPr>
              </a:p>
              <a:p>
                <a:pPr algn="ctr" fontAlgn="auto">
                  <a:spcBef>
                    <a:spcPts val="0"/>
                  </a:spcBef>
                  <a:spcAft>
                    <a:spcPts val="0"/>
                  </a:spcAft>
                  <a:defRPr/>
                </a:pPr>
                <a:r>
                  <a:rPr lang="en-US" sz="1200" b="1" dirty="0">
                    <a:solidFill>
                      <a:srgbClr val="C00000"/>
                    </a:solidFill>
                    <a:latin typeface="Arial" pitchFamily="34" charset="0"/>
                    <a:cs typeface="Arial" pitchFamily="34" charset="0"/>
                  </a:rPr>
                  <a:t>~24,000</a:t>
                </a:r>
                <a:endParaRPr lang="en-US" sz="1000" b="1" dirty="0">
                  <a:solidFill>
                    <a:srgbClr val="C00000"/>
                  </a:solidFill>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5" name="TextBox 75"/>
              <p:cNvSpPr txBox="1">
                <a:spLocks noChangeArrowheads="1"/>
              </p:cNvSpPr>
              <p:nvPr/>
            </p:nvSpPr>
            <p:spPr bwMode="auto">
              <a:xfrm>
                <a:off x="257576" y="1374105"/>
                <a:ext cx="1167333" cy="419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Research- Related</a:t>
                </a:r>
              </a:p>
            </p:txBody>
          </p:sp>
        </p:grpSp>
        <p:grpSp>
          <p:nvGrpSpPr>
            <p:cNvPr id="242718" name="Group 76"/>
            <p:cNvGrpSpPr>
              <a:grpSpLocks/>
            </p:cNvGrpSpPr>
            <p:nvPr/>
          </p:nvGrpSpPr>
          <p:grpSpPr bwMode="auto">
            <a:xfrm>
              <a:off x="5943555" y="4942060"/>
              <a:ext cx="1167430" cy="1625013"/>
              <a:chOff x="257479" y="1206196"/>
              <a:chExt cx="1167430" cy="1625013"/>
            </a:xfrm>
          </p:grpSpPr>
          <p:sp>
            <p:nvSpPr>
              <p:cNvPr id="78" name="Rectangle 77"/>
              <p:cNvSpPr/>
              <p:nvPr/>
            </p:nvSpPr>
            <p:spPr>
              <a:xfrm>
                <a:off x="257478" y="1240832"/>
                <a:ext cx="1167071" cy="1590377"/>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13%</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 2008</a:t>
                </a:r>
              </a:p>
              <a:p>
                <a:pPr algn="ctr" fontAlgn="auto">
                  <a:spcBef>
                    <a:spcPts val="0"/>
                  </a:spcBef>
                  <a:spcAft>
                    <a:spcPts val="0"/>
                  </a:spcAft>
                  <a:defRPr/>
                </a:pPr>
                <a:endParaRPr lang="en-US" sz="1000" b="1" dirty="0">
                  <a:solidFill>
                    <a:prstClr val="black"/>
                  </a:solidFill>
                  <a:latin typeface="Arial" pitchFamily="34" charset="0"/>
                  <a:cs typeface="Arial" pitchFamily="34" charset="0"/>
                </a:endParaRPr>
              </a:p>
              <a:p>
                <a:pPr algn="ctr" fontAlgn="auto">
                  <a:spcBef>
                    <a:spcPts val="0"/>
                  </a:spcBef>
                  <a:spcAft>
                    <a:spcPts val="0"/>
                  </a:spcAft>
                  <a:defRPr/>
                </a:pPr>
                <a:r>
                  <a:rPr lang="en-US" sz="1000" b="1" dirty="0">
                    <a:solidFill>
                      <a:prstClr val="black"/>
                    </a:solidFill>
                    <a:latin typeface="Arial" pitchFamily="34" charset="0"/>
                    <a:cs typeface="Arial" pitchFamily="34" charset="0"/>
                  </a:rPr>
                  <a:t> </a:t>
                </a:r>
                <a:r>
                  <a:rPr lang="en-US" sz="1200" b="1" dirty="0">
                    <a:solidFill>
                      <a:srgbClr val="C00000"/>
                    </a:solidFill>
                    <a:latin typeface="Arial" pitchFamily="34" charset="0"/>
                    <a:cs typeface="Arial" pitchFamily="34" charset="0"/>
                  </a:rPr>
                  <a:t>~17,000</a:t>
                </a:r>
                <a:endParaRPr lang="en-US" sz="1000" b="1" dirty="0">
                  <a:solidFill>
                    <a:srgbClr val="C00000"/>
                  </a:solidFill>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3" name="TextBox 78"/>
              <p:cNvSpPr txBox="1">
                <a:spLocks noChangeArrowheads="1"/>
              </p:cNvSpPr>
              <p:nvPr/>
            </p:nvSpPr>
            <p:spPr bwMode="auto">
              <a:xfrm>
                <a:off x="257576" y="1206196"/>
                <a:ext cx="1167333" cy="7555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Non-Research Related</a:t>
                </a:r>
              </a:p>
              <a:p>
                <a:pPr algn="ctr" eaLnBrk="1" hangingPunct="1">
                  <a:spcBef>
                    <a:spcPct val="0"/>
                  </a:spcBef>
                  <a:buFontTx/>
                  <a:buNone/>
                </a:pPr>
                <a:endParaRPr lang="en-US" altLang="en-US" sz="1200" b="1" dirty="0" smtClean="0">
                  <a:solidFill>
                    <a:srgbClr val="000000"/>
                  </a:solidFill>
                  <a:latin typeface="Arial" pitchFamily="34" charset="0"/>
                </a:endParaRPr>
              </a:p>
            </p:txBody>
          </p:sp>
        </p:grpSp>
        <p:grpSp>
          <p:nvGrpSpPr>
            <p:cNvPr id="242719" name="Group 79"/>
            <p:cNvGrpSpPr>
              <a:grpSpLocks/>
            </p:cNvGrpSpPr>
            <p:nvPr/>
          </p:nvGrpSpPr>
          <p:grpSpPr bwMode="auto">
            <a:xfrm>
              <a:off x="7237154" y="4976391"/>
              <a:ext cx="1167333" cy="1590664"/>
              <a:chOff x="257576" y="1240527"/>
              <a:chExt cx="1167333" cy="1590664"/>
            </a:xfrm>
          </p:grpSpPr>
          <p:sp>
            <p:nvSpPr>
              <p:cNvPr id="81" name="Rectangle 80"/>
              <p:cNvSpPr/>
              <p:nvPr/>
            </p:nvSpPr>
            <p:spPr>
              <a:xfrm>
                <a:off x="257838" y="1240832"/>
                <a:ext cx="1167071" cy="1590377"/>
              </a:xfrm>
              <a:prstGeom prst="rect">
                <a:avLst/>
              </a:prstGeom>
              <a:solidFill>
                <a:schemeClr val="accent6"/>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endParaRPr lang="en-US" sz="1100" b="1" dirty="0">
                  <a:solidFill>
                    <a:srgbClr val="FFFF00"/>
                  </a:solidFill>
                  <a:latin typeface="Arial" pitchFamily="34" charset="0"/>
                  <a:cs typeface="Arial" pitchFamily="34" charset="0"/>
                </a:endParaRPr>
              </a:p>
              <a:p>
                <a:pPr algn="ctr" fontAlgn="auto">
                  <a:spcBef>
                    <a:spcPts val="0"/>
                  </a:spcBef>
                  <a:spcAft>
                    <a:spcPts val="0"/>
                  </a:spcAft>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2%</a:t>
                </a:r>
              </a:p>
              <a:p>
                <a:pPr algn="ctr" fontAlgn="auto">
                  <a:spcBef>
                    <a:spcPts val="0"/>
                  </a:spcBef>
                  <a:spcAft>
                    <a:spcPts val="0"/>
                  </a:spcAft>
                  <a:defRPr/>
                </a:pPr>
                <a:r>
                  <a:rPr lang="en-US" sz="1000" b="1" dirty="0">
                    <a:solidFill>
                      <a:prstClr val="black"/>
                    </a:solidFill>
                    <a:latin typeface="Arial" pitchFamily="34" charset="0"/>
                    <a:cs typeface="Arial" pitchFamily="34" charset="0"/>
                  </a:rPr>
                  <a:t>Biomedical US- trained PhD 2008 </a:t>
                </a:r>
              </a:p>
              <a:p>
                <a:pPr algn="ctr" fontAlgn="auto">
                  <a:spcBef>
                    <a:spcPts val="0"/>
                  </a:spcBef>
                  <a:spcAft>
                    <a:spcPts val="0"/>
                  </a:spcAft>
                  <a:defRPr/>
                </a:pPr>
                <a:endParaRPr lang="en-US" sz="1000" b="1" dirty="0">
                  <a:solidFill>
                    <a:prstClr val="black"/>
                  </a:solidFill>
                  <a:latin typeface="Arial" pitchFamily="34" charset="0"/>
                  <a:cs typeface="Arial" pitchFamily="34" charset="0"/>
                </a:endParaRPr>
              </a:p>
              <a:p>
                <a:pPr algn="ctr" fontAlgn="auto">
                  <a:spcBef>
                    <a:spcPts val="0"/>
                  </a:spcBef>
                  <a:spcAft>
                    <a:spcPts val="0"/>
                  </a:spcAft>
                  <a:defRPr/>
                </a:pPr>
                <a:r>
                  <a:rPr lang="en-US" sz="1200" b="1" dirty="0">
                    <a:solidFill>
                      <a:srgbClr val="C00000"/>
                    </a:solidFill>
                    <a:latin typeface="Arial" pitchFamily="34" charset="0"/>
                    <a:cs typeface="Arial" pitchFamily="34" charset="0"/>
                  </a:rPr>
                  <a:t>~2,500</a:t>
                </a: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1" name="TextBox 81"/>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solidFill>
                      <a:srgbClr val="000000"/>
                    </a:solidFill>
                    <a:latin typeface="Arial" pitchFamily="34" charset="0"/>
                  </a:rPr>
                  <a:t>Unemployed</a:t>
                </a:r>
              </a:p>
              <a:p>
                <a:pPr algn="ctr" eaLnBrk="1" hangingPunct="1">
                  <a:spcBef>
                    <a:spcPct val="0"/>
                  </a:spcBef>
                  <a:buFontTx/>
                  <a:buNone/>
                </a:pPr>
                <a:endParaRPr lang="en-US" altLang="en-US" sz="1200" b="1" dirty="0" smtClean="0">
                  <a:solidFill>
                    <a:srgbClr val="000000"/>
                  </a:solidFill>
                  <a:latin typeface="Arial" pitchFamily="34" charset="0"/>
                </a:endParaRPr>
              </a:p>
              <a:p>
                <a:pPr algn="ctr" eaLnBrk="1" hangingPunct="1">
                  <a:spcBef>
                    <a:spcPct val="0"/>
                  </a:spcBef>
                  <a:buFontTx/>
                  <a:buNone/>
                </a:pPr>
                <a:endParaRPr lang="en-US" altLang="en-US" sz="1200" b="1" dirty="0" smtClean="0">
                  <a:solidFill>
                    <a:srgbClr val="000000"/>
                  </a:solidFill>
                  <a:latin typeface="Arial" pitchFamily="34" charset="0"/>
                </a:endParaRPr>
              </a:p>
            </p:txBody>
          </p:sp>
        </p:grpSp>
      </p:grpSp>
      <p:sp>
        <p:nvSpPr>
          <p:cNvPr id="242713" name="TextBox 82"/>
          <p:cNvSpPr txBox="1">
            <a:spLocks noChangeArrowheads="1"/>
          </p:cNvSpPr>
          <p:nvPr/>
        </p:nvSpPr>
        <p:spPr bwMode="auto">
          <a:xfrm>
            <a:off x="6051550" y="4316413"/>
            <a:ext cx="2601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smtClean="0">
                <a:solidFill>
                  <a:srgbClr val="000000"/>
                </a:solidFill>
                <a:latin typeface="Arial" pitchFamily="34" charset="0"/>
              </a:rPr>
              <a:t>(</a:t>
            </a:r>
            <a:r>
              <a:rPr lang="en-US" altLang="en-US" sz="1200" b="1" dirty="0" smtClean="0">
                <a:solidFill>
                  <a:srgbClr val="C00000"/>
                </a:solidFill>
                <a:latin typeface="Arial" pitchFamily="34" charset="0"/>
              </a:rPr>
              <a:t>128,000</a:t>
            </a:r>
            <a:r>
              <a:rPr lang="en-US" altLang="en-US" sz="1200" b="1" dirty="0" smtClean="0">
                <a:solidFill>
                  <a:srgbClr val="FF0000"/>
                </a:solidFill>
                <a:latin typeface="Arial" pitchFamily="34" charset="0"/>
              </a:rPr>
              <a:t> </a:t>
            </a:r>
            <a:r>
              <a:rPr lang="en-US" altLang="en-US" sz="1000" b="1" dirty="0" smtClean="0">
                <a:solidFill>
                  <a:srgbClr val="000000"/>
                </a:solidFill>
                <a:latin typeface="Arial" pitchFamily="34" charset="0"/>
              </a:rPr>
              <a:t>Biomedical US-trained PhDs)</a:t>
            </a:r>
          </a:p>
        </p:txBody>
      </p:sp>
      <p:sp>
        <p:nvSpPr>
          <p:cNvPr id="2" name="Title 1"/>
          <p:cNvSpPr>
            <a:spLocks noGrp="1"/>
          </p:cNvSpPr>
          <p:nvPr>
            <p:ph type="title"/>
          </p:nvPr>
        </p:nvSpPr>
        <p:spPr>
          <a:xfrm>
            <a:off x="340519" y="285202"/>
            <a:ext cx="8229600" cy="594392"/>
          </a:xfrm>
        </p:spPr>
        <p:txBody>
          <a:bodyPr/>
          <a:lstStyle/>
          <a:p>
            <a:r>
              <a:rPr lang="en-US" altLang="en-US" sz="3200" b="1" dirty="0">
                <a:solidFill>
                  <a:srgbClr val="000000"/>
                </a:solidFill>
                <a:latin typeface="Arial" pitchFamily="34" charset="0"/>
              </a:rPr>
              <a:t>PhD Biomedical Research </a:t>
            </a:r>
            <a:r>
              <a:rPr lang="en-US" altLang="en-US" sz="3200" b="1" dirty="0" smtClean="0">
                <a:solidFill>
                  <a:srgbClr val="000000"/>
                </a:solidFill>
                <a:latin typeface="Arial" pitchFamily="34" charset="0"/>
              </a:rPr>
              <a:t>Workforce</a:t>
            </a:r>
            <a:endParaRPr lang="en-US" dirty="0"/>
          </a:p>
        </p:txBody>
      </p:sp>
    </p:spTree>
    <p:extLst>
      <p:ext uri="{BB962C8B-B14F-4D97-AF65-F5344CB8AC3E}">
        <p14:creationId xmlns:p14="http://schemas.microsoft.com/office/powerpoint/2010/main" val="3490112766"/>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7" descr="Picture of the process of a growing flower" title="BMW Working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304" y="4953000"/>
            <a:ext cx="5715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52400"/>
            <a:ext cx="8229600" cy="639763"/>
          </a:xfrm>
        </p:spPr>
        <p:txBody>
          <a:bodyPr>
            <a:noAutofit/>
          </a:bodyPr>
          <a:lstStyle/>
          <a:p>
            <a:pPr algn="ctr">
              <a:defRPr/>
            </a:pPr>
            <a:r>
              <a:rPr lang="en-US" sz="2400" dirty="0" smtClean="0"/>
              <a:t>Recommendations from the BMW Working Group</a:t>
            </a:r>
            <a:endParaRPr lang="en-US" sz="2400" dirty="0"/>
          </a:p>
        </p:txBody>
      </p:sp>
      <p:sp>
        <p:nvSpPr>
          <p:cNvPr id="3" name="Content Placeholder 2"/>
          <p:cNvSpPr>
            <a:spLocks noGrp="1"/>
          </p:cNvSpPr>
          <p:nvPr>
            <p:ph idx="1"/>
          </p:nvPr>
        </p:nvSpPr>
        <p:spPr>
          <a:xfrm>
            <a:off x="228600" y="762000"/>
            <a:ext cx="8458200" cy="4724400"/>
          </a:xfrm>
        </p:spPr>
        <p:txBody>
          <a:bodyPr>
            <a:normAutofit fontScale="92500" lnSpcReduction="20000"/>
          </a:bodyPr>
          <a:lstStyle/>
          <a:p>
            <a:pPr marL="109537" lvl="1" indent="0">
              <a:lnSpc>
                <a:spcPct val="120000"/>
              </a:lnSpc>
              <a:spcBef>
                <a:spcPts val="600"/>
              </a:spcBef>
              <a:buClr>
                <a:srgbClr val="CBCBFF"/>
              </a:buClr>
              <a:buFont typeface="Georgia" pitchFamily="18" charset="0"/>
              <a:buNone/>
              <a:defRPr/>
            </a:pPr>
            <a:r>
              <a:rPr lang="en-US" sz="2000" dirty="0" smtClean="0">
                <a:solidFill>
                  <a:schemeClr val="tx1"/>
                </a:solidFill>
              </a:rPr>
              <a:t>The working group made specific recommendations on:</a:t>
            </a:r>
          </a:p>
          <a:p>
            <a:pPr lvl="1">
              <a:spcBef>
                <a:spcPts val="1200"/>
              </a:spcBef>
              <a:defRPr/>
            </a:pPr>
            <a:r>
              <a:rPr lang="en-US" sz="1800" b="1" dirty="0" smtClean="0">
                <a:solidFill>
                  <a:schemeClr val="tx1"/>
                </a:solidFill>
              </a:rPr>
              <a:t>Graduate Students </a:t>
            </a:r>
            <a:r>
              <a:rPr lang="en-US" sz="1800" dirty="0" smtClean="0">
                <a:solidFill>
                  <a:schemeClr val="tx1"/>
                </a:solidFill>
              </a:rPr>
              <a:t>- diversify and shorten the PhD and increase support on training grants and fellowships.</a:t>
            </a:r>
          </a:p>
          <a:p>
            <a:pPr lvl="1">
              <a:spcBef>
                <a:spcPts val="1200"/>
              </a:spcBef>
              <a:defRPr/>
            </a:pPr>
            <a:r>
              <a:rPr lang="en-US" sz="1800" b="1" dirty="0" smtClean="0">
                <a:solidFill>
                  <a:schemeClr val="tx1"/>
                </a:solidFill>
              </a:rPr>
              <a:t>Postdoctoral Researchers</a:t>
            </a:r>
            <a:r>
              <a:rPr lang="en-US" sz="1800" dirty="0" smtClean="0">
                <a:solidFill>
                  <a:schemeClr val="tx1"/>
                </a:solidFill>
              </a:rPr>
              <a:t> - shorten the pathway to an independent career, increase support on training grants and fellowships, enhance the training aspects of the postdoc, and improve pay and benefits.</a:t>
            </a:r>
          </a:p>
          <a:p>
            <a:pPr lvl="1">
              <a:spcBef>
                <a:spcPts val="1200"/>
              </a:spcBef>
              <a:defRPr/>
            </a:pPr>
            <a:r>
              <a:rPr lang="en-US" sz="1800" b="1" dirty="0" smtClean="0">
                <a:solidFill>
                  <a:schemeClr val="tx1"/>
                </a:solidFill>
              </a:rPr>
              <a:t>Information Collection, Analysis and Dissemination </a:t>
            </a:r>
            <a:r>
              <a:rPr lang="en-US" sz="1800" dirty="0" smtClean="0">
                <a:solidFill>
                  <a:schemeClr val="tx1"/>
                </a:solidFill>
              </a:rPr>
              <a:t>- fill data gaps, routinely tracking of student and postdoc career outcomes, and  institute ongoing analysis of the workforce</a:t>
            </a:r>
          </a:p>
          <a:p>
            <a:pPr lvl="1">
              <a:spcBef>
                <a:spcPts val="1200"/>
              </a:spcBef>
              <a:defRPr/>
            </a:pPr>
            <a:r>
              <a:rPr lang="en-US" sz="1800" b="1" dirty="0" smtClean="0">
                <a:solidFill>
                  <a:schemeClr val="tx1"/>
                </a:solidFill>
              </a:rPr>
              <a:t>Physician Scientists </a:t>
            </a:r>
            <a:r>
              <a:rPr lang="en-US" sz="1800" dirty="0" smtClean="0">
                <a:solidFill>
                  <a:schemeClr val="tx1"/>
                </a:solidFill>
              </a:rPr>
              <a:t>- conduct a focused follow-on study.</a:t>
            </a:r>
          </a:p>
          <a:p>
            <a:pPr lvl="1">
              <a:spcBef>
                <a:spcPts val="1200"/>
              </a:spcBef>
              <a:defRPr/>
            </a:pPr>
            <a:r>
              <a:rPr lang="en-US" sz="1800" b="1" dirty="0" smtClean="0">
                <a:solidFill>
                  <a:schemeClr val="tx1"/>
                </a:solidFill>
              </a:rPr>
              <a:t>Staff Scientists </a:t>
            </a:r>
            <a:r>
              <a:rPr lang="en-US" sz="1800" dirty="0" smtClean="0">
                <a:solidFill>
                  <a:schemeClr val="tx1"/>
                </a:solidFill>
              </a:rPr>
              <a:t>-  study sections should be receptive to these positions in applications.</a:t>
            </a:r>
          </a:p>
          <a:p>
            <a:pPr lvl="1">
              <a:spcBef>
                <a:spcPts val="1200"/>
              </a:spcBef>
              <a:defRPr/>
            </a:pPr>
            <a:r>
              <a:rPr lang="en-US" sz="1800" b="1" dirty="0" smtClean="0">
                <a:solidFill>
                  <a:schemeClr val="tx1"/>
                </a:solidFill>
              </a:rPr>
              <a:t>Salary Support </a:t>
            </a:r>
            <a:r>
              <a:rPr lang="en-US" sz="1800" dirty="0" smtClean="0">
                <a:solidFill>
                  <a:schemeClr val="tx1"/>
                </a:solidFill>
              </a:rPr>
              <a:t>– long term approach to gradually reduce the percent of funds from NIH.</a:t>
            </a:r>
          </a:p>
          <a:p>
            <a:pPr lvl="1">
              <a:spcBef>
                <a:spcPts val="1200"/>
              </a:spcBef>
              <a:defRPr/>
            </a:pPr>
            <a:r>
              <a:rPr lang="en-US" sz="1800" b="1" dirty="0" smtClean="0">
                <a:solidFill>
                  <a:schemeClr val="tx1"/>
                </a:solidFill>
              </a:rPr>
              <a:t>Diversity</a:t>
            </a:r>
            <a:r>
              <a:rPr lang="en-US" sz="1800" dirty="0" smtClean="0">
                <a:solidFill>
                  <a:schemeClr val="tx1"/>
                </a:solidFill>
              </a:rPr>
              <a:t> – stronger coordination of programs and rigorous evaluation.</a:t>
            </a:r>
          </a:p>
          <a:p>
            <a:pPr>
              <a:defRPr/>
            </a:pPr>
            <a:endParaRPr lang="en-US" dirty="0"/>
          </a:p>
        </p:txBody>
      </p:sp>
    </p:spTree>
    <p:extLst>
      <p:ext uri="{BB962C8B-B14F-4D97-AF65-F5344CB8AC3E}">
        <p14:creationId xmlns:p14="http://schemas.microsoft.com/office/powerpoint/2010/main" val="3071336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rtlCol="0">
            <a:normAutofit fontScale="90000"/>
          </a:bodyPr>
          <a:lstStyle/>
          <a:p>
            <a:pPr algn="r" eaLnBrk="1" fontAlgn="auto" hangingPunct="1">
              <a:spcAft>
                <a:spcPts val="0"/>
              </a:spcAft>
              <a:defRPr/>
            </a:pPr>
            <a:r>
              <a:rPr lang="en-US" dirty="0" smtClean="0"/>
              <a:t>1980 &amp; 2012</a:t>
            </a:r>
            <a:br>
              <a:rPr lang="en-US" dirty="0" smtClean="0"/>
            </a:br>
            <a:endParaRPr lang="en-US" dirty="0"/>
          </a:p>
        </p:txBody>
      </p:sp>
      <p:pic>
        <p:nvPicPr>
          <p:cNvPr id="239619" name="Picture 3" descr="Percent of PI's\Faculty and age" title="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0" name="TextBox 6"/>
          <p:cNvSpPr txBox="1">
            <a:spLocks noChangeArrowheads="1"/>
          </p:cNvSpPr>
          <p:nvPr/>
        </p:nvSpPr>
        <p:spPr bwMode="auto">
          <a:xfrm>
            <a:off x="1371600" y="2819400"/>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rPr>
              <a:t>1980</a:t>
            </a:r>
          </a:p>
        </p:txBody>
      </p:sp>
      <p:sp>
        <p:nvSpPr>
          <p:cNvPr id="239621" name="TextBox 7"/>
          <p:cNvSpPr txBox="1">
            <a:spLocks noChangeArrowheads="1"/>
          </p:cNvSpPr>
          <p:nvPr/>
        </p:nvSpPr>
        <p:spPr bwMode="auto">
          <a:xfrm>
            <a:off x="4343400" y="2819400"/>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rPr>
              <a:t>2012</a:t>
            </a:r>
          </a:p>
        </p:txBody>
      </p:sp>
    </p:spTree>
    <p:extLst>
      <p:ext uri="{BB962C8B-B14F-4D97-AF65-F5344CB8AC3E}">
        <p14:creationId xmlns:p14="http://schemas.microsoft.com/office/powerpoint/2010/main" val="1676207429"/>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An arrow pointing at a building that was built and a circle around building 1" title="NIH Campus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755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5" title="NIH Campus tod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71463"/>
            <a:ext cx="48768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Oval 4"/>
          <p:cNvSpPr>
            <a:spLocks noChangeArrowheads="1"/>
          </p:cNvSpPr>
          <p:nvPr/>
        </p:nvSpPr>
        <p:spPr bwMode="auto">
          <a:xfrm>
            <a:off x="4953000" y="1524000"/>
            <a:ext cx="1524000" cy="1600200"/>
          </a:xfrm>
          <a:prstGeom prst="ellipse">
            <a:avLst/>
          </a:prstGeom>
          <a:noFill/>
          <a:ln w="41275">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74757" name="Rectangle 2" title="NIH Campus today"/>
          <p:cNvSpPr>
            <a:spLocks noChangeArrowheads="1"/>
          </p:cNvSpPr>
          <p:nvPr/>
        </p:nvSpPr>
        <p:spPr bwMode="auto">
          <a:xfrm>
            <a:off x="152400" y="381000"/>
            <a:ext cx="3962400" cy="8683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r"/>
            <a:endParaRPr lang="en-US" sz="3200" b="1" dirty="0">
              <a:ln>
                <a:solidFill>
                  <a:schemeClr val="tx1"/>
                </a:solidFill>
              </a:ln>
              <a:solidFill>
                <a:srgbClr val="FFFF00"/>
              </a:solidFill>
              <a:effectLst>
                <a:outerShdw blurRad="50800" dist="38100" dir="2700000" algn="tl" rotWithShape="0">
                  <a:prstClr val="black">
                    <a:alpha val="40000"/>
                  </a:prstClr>
                </a:outerShdw>
              </a:effectLst>
            </a:endParaRPr>
          </a:p>
        </p:txBody>
      </p:sp>
      <p:sp>
        <p:nvSpPr>
          <p:cNvPr id="9" name="Line 6" title="NIH Campus today"/>
          <p:cNvSpPr>
            <a:spLocks noChangeShapeType="1"/>
          </p:cNvSpPr>
          <p:nvPr/>
        </p:nvSpPr>
        <p:spPr bwMode="auto">
          <a:xfrm flipV="1">
            <a:off x="685800" y="2286000"/>
            <a:ext cx="2514600" cy="0"/>
          </a:xfrm>
          <a:prstGeom prst="line">
            <a:avLst/>
          </a:prstGeom>
          <a:noFill/>
          <a:ln w="104775">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2" name="Title 1"/>
          <p:cNvSpPr>
            <a:spLocks noGrp="1"/>
          </p:cNvSpPr>
          <p:nvPr>
            <p:ph type="ctrTitle"/>
          </p:nvPr>
        </p:nvSpPr>
        <p:spPr>
          <a:xfrm>
            <a:off x="152400" y="-132557"/>
            <a:ext cx="7162800" cy="1027113"/>
          </a:xfrm>
        </p:spPr>
        <p:txBody>
          <a:bodyPr/>
          <a:lstStyle/>
          <a:p>
            <a:r>
              <a:rPr lang="en-US" sz="3600" b="1" dirty="0">
                <a:ln>
                  <a:solidFill>
                    <a:schemeClr val="tx1"/>
                  </a:solidFill>
                </a:ln>
                <a:solidFill>
                  <a:srgbClr val="FFFF00"/>
                </a:solidFill>
                <a:effectLst>
                  <a:outerShdw blurRad="50800" dist="38100" dir="2700000" algn="tl" rotWithShape="0">
                    <a:prstClr val="black">
                      <a:alpha val="40000"/>
                    </a:prstClr>
                  </a:outerShdw>
                </a:effectLst>
              </a:rPr>
              <a:t>NIH Campus </a:t>
            </a:r>
            <a:r>
              <a:rPr lang="en-US" sz="3600" b="1" dirty="0" smtClean="0">
                <a:ln>
                  <a:solidFill>
                    <a:schemeClr val="tx1"/>
                  </a:solidFill>
                </a:ln>
                <a:solidFill>
                  <a:srgbClr val="FFFF00"/>
                </a:solidFill>
                <a:effectLst>
                  <a:outerShdw blurRad="50800" dist="38100" dir="2700000" algn="tl" rotWithShape="0">
                    <a:prstClr val="black">
                      <a:alpha val="40000"/>
                    </a:prstClr>
                  </a:outerShdw>
                </a:effectLst>
              </a:rPr>
              <a:t>Today</a:t>
            </a:r>
            <a:endParaRPr lang="en-US" sz="3600" dirty="0"/>
          </a:p>
        </p:txBody>
      </p:sp>
    </p:spTree>
    <p:extLst>
      <p:ext uri="{BB962C8B-B14F-4D97-AF65-F5344CB8AC3E}">
        <p14:creationId xmlns:p14="http://schemas.microsoft.com/office/powerpoint/2010/main" val="1816816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p:cTn id="7" dur="1000" fill="hold"/>
                                        <p:tgtEl>
                                          <p:spTgt spid="11272"/>
                                        </p:tgtEl>
                                        <p:attrNameLst>
                                          <p:attrName>ppt_w</p:attrName>
                                        </p:attrNameLst>
                                      </p:cBhvr>
                                      <p:tavLst>
                                        <p:tav tm="0">
                                          <p:val>
                                            <p:strVal val="#ppt_w*0.70"/>
                                          </p:val>
                                        </p:tav>
                                        <p:tav tm="100000">
                                          <p:val>
                                            <p:strVal val="#ppt_w"/>
                                          </p:val>
                                        </p:tav>
                                      </p:tavLst>
                                    </p:anim>
                                    <p:anim calcmode="lin" valueType="num">
                                      <p:cBhvr>
                                        <p:cTn id="8" dur="1000" fill="hold"/>
                                        <p:tgtEl>
                                          <p:spTgt spid="11272"/>
                                        </p:tgtEl>
                                        <p:attrNameLst>
                                          <p:attrName>ppt_h</p:attrName>
                                        </p:attrNameLst>
                                      </p:cBhvr>
                                      <p:tavLst>
                                        <p:tav tm="0">
                                          <p:val>
                                            <p:strVal val="#ppt_h"/>
                                          </p:val>
                                        </p:tav>
                                        <p:tav tm="100000">
                                          <p:val>
                                            <p:strVal val="#ppt_h"/>
                                          </p:val>
                                        </p:tav>
                                      </p:tavLst>
                                    </p:anim>
                                    <p:animEffect transition="in" filter="fade">
                                      <p:cBhvr>
                                        <p:cTn id="9" dur="1000"/>
                                        <p:tgtEl>
                                          <p:spTgt spid="11272"/>
                                        </p:tgtEl>
                                      </p:cBhvr>
                                    </p:animEffect>
                                  </p:childTnLst>
                                  <p:subTnLst>
                                    <p:set>
                                      <p:cBhvr override="childStyle">
                                        <p:cTn dur="1" fill="hold" display="0" masterRel="nextClick" afterEffect="1"/>
                                        <p:tgtEl>
                                          <p:spTgt spid="11272"/>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1271"/>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11271"/>
                                        </p:tgtEl>
                                      </p:cBhvr>
                                      <p:by x="200000" y="200000"/>
                                    </p:animScale>
                                  </p:childTnLst>
                                </p:cTn>
                              </p:par>
                            </p:childTnLst>
                          </p:cTn>
                        </p:par>
                        <p:par>
                          <p:cTn id="16" fill="hold" nodeType="afterGroup">
                            <p:stCondLst>
                              <p:cond delay="2000"/>
                            </p:stCondLst>
                            <p:childTnLst>
                              <p:par>
                                <p:cTn id="17" presetID="23" presetClass="entr" presetSubtype="16"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lstStyle/>
          <a:p>
            <a:pPr algn="ctr"/>
            <a:r>
              <a:rPr lang="en-US" sz="3600" b="1" dirty="0" smtClean="0"/>
              <a:t>The Physician Scientist Pool is Aging</a:t>
            </a:r>
            <a:endParaRPr lang="en-US" sz="3600" b="1" dirty="0"/>
          </a:p>
        </p:txBody>
      </p:sp>
      <p:pic>
        <p:nvPicPr>
          <p:cNvPr id="1026" name="Picture 2" descr="Tabel shows the Percent of PI's\Physicians and their age" title="Pool of Aging tabl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7242" y="1100138"/>
            <a:ext cx="9115358" cy="575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213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Physician-Scientist Pathway</a:t>
            </a:r>
            <a:endParaRPr lang="en-US" dirty="0"/>
          </a:p>
        </p:txBody>
      </p:sp>
      <p:pic>
        <p:nvPicPr>
          <p:cNvPr id="2050" name="Picture 2" descr="This is an image of an info graphic that shows the Physician-Scientist Pathway" title="This is an image of an info graphic that shows the Physician-Scientist Pathway"/>
          <p:cNvPicPr>
            <a:picLocks noGrp="1" noChangeAspect="1" noChangeArrowheads="1"/>
          </p:cNvPicPr>
          <p:nvPr>
            <p:ph idx="1"/>
          </p:nvPr>
        </p:nvPicPr>
        <p:blipFill>
          <a:blip r:embed="rId3" cstate="print"/>
          <a:stretch>
            <a:fillRect/>
          </a:stretch>
        </p:blipFill>
        <p:spPr bwMode="auto">
          <a:xfrm>
            <a:off x="166048" y="1443965"/>
            <a:ext cx="8802422" cy="417962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803634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Recommendations from the PSW Working Group</a:t>
            </a:r>
            <a:endParaRPr lang="en-US" sz="2800" dirty="0"/>
          </a:p>
        </p:txBody>
      </p:sp>
      <p:sp>
        <p:nvSpPr>
          <p:cNvPr id="3" name="Content Placeholder 2"/>
          <p:cNvSpPr>
            <a:spLocks noGrp="1"/>
          </p:cNvSpPr>
          <p:nvPr>
            <p:ph idx="1"/>
          </p:nvPr>
        </p:nvSpPr>
        <p:spPr>
          <a:xfrm>
            <a:off x="152400" y="990600"/>
            <a:ext cx="8229600" cy="5410200"/>
          </a:xfrm>
        </p:spPr>
        <p:txBody>
          <a:bodyPr/>
          <a:lstStyle/>
          <a:p>
            <a:pPr>
              <a:spcBef>
                <a:spcPts val="1200"/>
              </a:spcBef>
            </a:pPr>
            <a:r>
              <a:rPr lang="en-US" sz="2200" dirty="0" smtClean="0"/>
              <a:t>Sustain strong support </a:t>
            </a:r>
            <a:r>
              <a:rPr lang="en-US" sz="2200" dirty="0"/>
              <a:t>for MD/PhD </a:t>
            </a:r>
            <a:r>
              <a:rPr lang="en-US" sz="2200" dirty="0" smtClean="0"/>
              <a:t>programs</a:t>
            </a:r>
          </a:p>
          <a:p>
            <a:pPr>
              <a:spcBef>
                <a:spcPts val="1200"/>
              </a:spcBef>
            </a:pPr>
            <a:r>
              <a:rPr lang="en-US" sz="2200" dirty="0" smtClean="0"/>
              <a:t>Shift </a:t>
            </a:r>
            <a:r>
              <a:rPr lang="en-US" sz="2200" dirty="0"/>
              <a:t>NRSA </a:t>
            </a:r>
            <a:r>
              <a:rPr lang="en-US" sz="2200" dirty="0" smtClean="0"/>
              <a:t>postdoc training awards </a:t>
            </a:r>
            <a:r>
              <a:rPr lang="en-US" sz="2200" dirty="0"/>
              <a:t>to </a:t>
            </a:r>
            <a:r>
              <a:rPr lang="en-US" sz="2200" dirty="0" smtClean="0"/>
              <a:t>support proportionately more individual fellowships </a:t>
            </a:r>
            <a:r>
              <a:rPr lang="en-US" sz="2200" dirty="0"/>
              <a:t>vs </a:t>
            </a:r>
            <a:r>
              <a:rPr lang="en-US" sz="2200" dirty="0" smtClean="0"/>
              <a:t>institutional grants </a:t>
            </a:r>
          </a:p>
          <a:p>
            <a:pPr>
              <a:spcBef>
                <a:spcPts val="1200"/>
              </a:spcBef>
            </a:pPr>
            <a:r>
              <a:rPr lang="en-US" sz="2200" dirty="0" smtClean="0"/>
              <a:t>Establish PS-</a:t>
            </a:r>
            <a:r>
              <a:rPr lang="en-US" sz="2200" dirty="0"/>
              <a:t>s</a:t>
            </a:r>
            <a:r>
              <a:rPr lang="en-US" sz="2200" dirty="0" smtClean="0"/>
              <a:t>pecific K99/R00-equivalent </a:t>
            </a:r>
            <a:r>
              <a:rPr lang="en-US" sz="2200" dirty="0"/>
              <a:t>g</a:t>
            </a:r>
            <a:r>
              <a:rPr lang="en-US" sz="2200" dirty="0" smtClean="0"/>
              <a:t>ranting mechanism</a:t>
            </a:r>
          </a:p>
          <a:p>
            <a:pPr>
              <a:spcBef>
                <a:spcPts val="1200"/>
              </a:spcBef>
            </a:pPr>
            <a:r>
              <a:rPr lang="en-US" sz="2200" dirty="0"/>
              <a:t>Expand loan repayment programs &amp; increase dollar amounts of loan forgiven</a:t>
            </a:r>
          </a:p>
          <a:p>
            <a:pPr>
              <a:spcBef>
                <a:spcPts val="1200"/>
              </a:spcBef>
            </a:pPr>
            <a:r>
              <a:rPr lang="en-US" sz="2200" dirty="0"/>
              <a:t>Support pilot grant programs to test existing &amp; novel approaches to improve and/or shorten research training </a:t>
            </a:r>
          </a:p>
          <a:p>
            <a:pPr>
              <a:spcBef>
                <a:spcPts val="1200"/>
              </a:spcBef>
            </a:pPr>
            <a:r>
              <a:rPr lang="en-US" sz="2200" dirty="0"/>
              <a:t>Intensify efforts to increase diversity in the physician-scientist workforce</a:t>
            </a:r>
          </a:p>
          <a:p>
            <a:pPr>
              <a:spcBef>
                <a:spcPts val="1200"/>
              </a:spcBef>
            </a:pPr>
            <a:r>
              <a:rPr lang="en-US" sz="2200" dirty="0"/>
              <a:t>Leverage the existing resources of the CTSA program to obtain maximum benefit for training and career development</a:t>
            </a:r>
          </a:p>
          <a:p>
            <a:pPr>
              <a:spcBef>
                <a:spcPts val="1200"/>
              </a:spcBef>
            </a:pPr>
            <a:endParaRPr lang="en-US" sz="2200" dirty="0" smtClean="0"/>
          </a:p>
          <a:p>
            <a:endParaRPr lang="en-US" sz="2200" dirty="0"/>
          </a:p>
        </p:txBody>
      </p:sp>
    </p:spTree>
    <p:extLst>
      <p:ext uri="{BB962C8B-B14F-4D97-AF65-F5344CB8AC3E}">
        <p14:creationId xmlns:p14="http://schemas.microsoft.com/office/powerpoint/2010/main" val="33368047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0"/>
            <a:ext cx="8229600" cy="685800"/>
          </a:xfrm>
        </p:spPr>
        <p:txBody>
          <a:bodyPr/>
          <a:lstStyle/>
          <a:p>
            <a:r>
              <a:rPr lang="en-US" sz="1800" dirty="0" smtClean="0"/>
              <a:t>Webpage of Grants and Funding</a:t>
            </a:r>
            <a:endParaRPr lang="en-US" sz="1800" dirty="0"/>
          </a:p>
        </p:txBody>
      </p:sp>
      <p:sp>
        <p:nvSpPr>
          <p:cNvPr id="2560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eaLnBrk="1" hangingPunct="1">
              <a:spcBef>
                <a:spcPct val="0"/>
              </a:spcBef>
              <a:buClrTx/>
              <a:buFontTx/>
              <a:buNone/>
            </a:pPr>
            <a:fld id="{D81338E6-9825-43C8-AA83-62D586182C20}" type="slidenum">
              <a:rPr lang="en-US" altLang="en-US" sz="1800" smtClean="0">
                <a:solidFill>
                  <a:srgbClr val="000000"/>
                </a:solidFill>
                <a:latin typeface="Arial" pitchFamily="34" charset="0"/>
              </a:rPr>
              <a:pPr eaLnBrk="1" hangingPunct="1">
                <a:spcBef>
                  <a:spcPct val="0"/>
                </a:spcBef>
                <a:buClrTx/>
                <a:buFontTx/>
                <a:buNone/>
              </a:pPr>
              <a:t>53</a:t>
            </a:fld>
            <a:endParaRPr lang="en-US" altLang="en-US" sz="1800" dirty="0" smtClean="0">
              <a:solidFill>
                <a:srgbClr val="000000"/>
              </a:solidFill>
              <a:latin typeface="Arial" pitchFamily="34" charset="0"/>
            </a:endParaRPr>
          </a:p>
        </p:txBody>
      </p:sp>
      <p:pic>
        <p:nvPicPr>
          <p:cNvPr id="256003" name="Picture 2"/>
          <p:cNvPicPr>
            <a:picLocks noChangeAspect="1" noChangeArrowheads="1"/>
          </p:cNvPicPr>
          <p:nvPr/>
        </p:nvPicPr>
        <p:blipFill>
          <a:blip r:embed="rId2">
            <a:extLst>
              <a:ext uri="{28A0092B-C50C-407E-A947-70E740481C1C}">
                <a14:useLocalDpi xmlns:a14="http://schemas.microsoft.com/office/drawing/2010/main" val="0"/>
              </a:ext>
            </a:extLst>
          </a:blip>
          <a:srcRect r="984"/>
          <a:stretch>
            <a:fillRect/>
          </a:stretch>
        </p:blipFill>
        <p:spPr bwMode="auto">
          <a:xfrm>
            <a:off x="0" y="-13648"/>
            <a:ext cx="9247188"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0" y="76200"/>
            <a:ext cx="22860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i="1" dirty="0">
              <a:solidFill>
                <a:prstClr val="white"/>
              </a:solidFill>
            </a:endParaRPr>
          </a:p>
        </p:txBody>
      </p:sp>
    </p:spTree>
    <p:extLst>
      <p:ext uri="{BB962C8B-B14F-4D97-AF65-F5344CB8AC3E}">
        <p14:creationId xmlns:p14="http://schemas.microsoft.com/office/powerpoint/2010/main" val="40731513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descr="Webpage for RePORT" title="NIH RePORT"/>
          <p:cNvPicPr>
            <a:picLocks noChangeAspect="1"/>
          </p:cNvPicPr>
          <p:nvPr/>
        </p:nvPicPr>
        <p:blipFill>
          <a:blip r:embed="rId3">
            <a:extLst>
              <a:ext uri="{28A0092B-C50C-407E-A947-70E740481C1C}">
                <a14:useLocalDpi xmlns:a14="http://schemas.microsoft.com/office/drawing/2010/main" val="0"/>
              </a:ext>
            </a:extLst>
          </a:blip>
          <a:srcRect b="37373"/>
          <a:stretch>
            <a:fillRect/>
          </a:stretch>
        </p:blipFill>
        <p:spPr bwMode="auto">
          <a:xfrm>
            <a:off x="571500" y="887413"/>
            <a:ext cx="78105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Title 8"/>
          <p:cNvSpPr>
            <a:spLocks noGrp="1"/>
          </p:cNvSpPr>
          <p:nvPr>
            <p:ph type="title"/>
          </p:nvPr>
        </p:nvSpPr>
        <p:spPr>
          <a:xfrm>
            <a:off x="152400" y="76200"/>
            <a:ext cx="8991600" cy="762000"/>
          </a:xfrm>
        </p:spPr>
        <p:txBody>
          <a:bodyPr/>
          <a:lstStyle/>
          <a:p>
            <a:r>
              <a:rPr lang="en-US" altLang="en-US" sz="2800" b="1" dirty="0" smtClean="0">
                <a:latin typeface="Arial" pitchFamily="34" charset="0"/>
                <a:cs typeface="Arial" pitchFamily="34" charset="0"/>
              </a:rPr>
              <a:t>Finding Funded Research:  http://RePORT.NIH.Gov</a:t>
            </a:r>
          </a:p>
        </p:txBody>
      </p:sp>
      <p:sp>
        <p:nvSpPr>
          <p:cNvPr id="257028" name="Text Box 7"/>
          <p:cNvSpPr txBox="1">
            <a:spLocks noChangeArrowheads="1"/>
          </p:cNvSpPr>
          <p:nvPr/>
        </p:nvSpPr>
        <p:spPr bwMode="auto">
          <a:xfrm>
            <a:off x="-152400" y="5029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300"/>
              </a:spcBef>
              <a:buClr>
                <a:srgbClr val="CBCBFF"/>
              </a:buClr>
              <a:buFont typeface="Georgia" pitchFamily="18" charset="0"/>
              <a:buChar char="•"/>
              <a:defRPr sz="2800">
                <a:solidFill>
                  <a:schemeClr val="tx1"/>
                </a:solidFill>
                <a:latin typeface="Georgia" pitchFamily="18" charset="0"/>
              </a:defRPr>
            </a:lvl1pPr>
            <a:lvl2pPr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lvl="1" eaLnBrk="1" hangingPunct="1">
              <a:spcBef>
                <a:spcPct val="0"/>
              </a:spcBef>
              <a:buClrTx/>
              <a:buFontTx/>
              <a:buChar char="•"/>
            </a:pPr>
            <a:r>
              <a:rPr lang="en-US" altLang="en-US" sz="1800" b="1" i="1" dirty="0" smtClean="0">
                <a:solidFill>
                  <a:srgbClr val="000000"/>
                </a:solidFill>
                <a:latin typeface="Arial" pitchFamily="34" charset="0"/>
              </a:rPr>
              <a:t>Quick access to “Frequently Requested Reports” (e.g. Funding by State,  </a:t>
            </a:r>
          </a:p>
          <a:p>
            <a:pPr lvl="1" eaLnBrk="1" hangingPunct="1">
              <a:spcBef>
                <a:spcPct val="0"/>
              </a:spcBef>
              <a:buClrTx/>
              <a:buFontTx/>
              <a:buNone/>
            </a:pPr>
            <a:r>
              <a:rPr lang="en-US" altLang="en-US" sz="1800" b="1" i="1" dirty="0" smtClean="0">
                <a:solidFill>
                  <a:srgbClr val="000000"/>
                </a:solidFill>
                <a:latin typeface="Arial" pitchFamily="34" charset="0"/>
              </a:rPr>
              <a:t>  Funding by Award Mechanism, etc.)</a:t>
            </a:r>
          </a:p>
          <a:p>
            <a:pPr lvl="1" eaLnBrk="1" hangingPunct="1">
              <a:spcBef>
                <a:spcPct val="0"/>
              </a:spcBef>
              <a:buClrTx/>
              <a:buFontTx/>
              <a:buChar char="•"/>
            </a:pPr>
            <a:r>
              <a:rPr lang="en-US" altLang="en-US" sz="1800" b="1" i="1" dirty="0" smtClean="0">
                <a:solidFill>
                  <a:srgbClr val="000000"/>
                </a:solidFill>
                <a:latin typeface="Arial" pitchFamily="34" charset="0"/>
              </a:rPr>
              <a:t>Efficient search tools for locating data and reports</a:t>
            </a:r>
          </a:p>
          <a:p>
            <a:pPr lvl="1" eaLnBrk="1" hangingPunct="1">
              <a:spcBef>
                <a:spcPct val="0"/>
              </a:spcBef>
              <a:buClrTx/>
              <a:buFontTx/>
              <a:buChar char="•"/>
            </a:pPr>
            <a:r>
              <a:rPr lang="en-US" altLang="en-US" sz="1800" b="1" i="1" dirty="0" smtClean="0">
                <a:solidFill>
                  <a:srgbClr val="000000"/>
                </a:solidFill>
                <a:latin typeface="Arial" pitchFamily="34" charset="0"/>
              </a:rPr>
              <a:t>Links to funding estimates for certain research areas, conditions, &amp; diseases.</a:t>
            </a:r>
          </a:p>
        </p:txBody>
      </p:sp>
    </p:spTree>
    <p:extLst>
      <p:ext uri="{BB962C8B-B14F-4D97-AF65-F5344CB8AC3E}">
        <p14:creationId xmlns:p14="http://schemas.microsoft.com/office/powerpoint/2010/main" val="592403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ricature of Dr. Sally Rockey from an article and her twitter account, @RockTalking" title="Two years of Blogging the NI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6" y="190500"/>
            <a:ext cx="4613441" cy="6515100"/>
          </a:xfrm>
          <a:prstGeom prst="rect">
            <a:avLst/>
          </a:prstGeom>
          <a:noFill/>
          <a:ln>
            <a:noFill/>
          </a:ln>
          <a:effectLst>
            <a:glow rad="152400">
              <a:schemeClr val="accent6">
                <a:satMod val="175000"/>
                <a:alpha val="37000"/>
              </a:schemeClr>
            </a:glo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81400" y="4419600"/>
            <a:ext cx="5486400" cy="457200"/>
          </a:xfrm>
          <a:solidFill>
            <a:schemeClr val="bg1"/>
          </a:solidFill>
          <a:ln>
            <a:miter lim="800000"/>
            <a:headEnd/>
            <a:tailEnd/>
          </a:ln>
          <a:effectLst>
            <a:outerShdw blurRad="50800" dist="38100" dir="2700000" algn="tl" rotWithShape="0">
              <a:prstClr val="black">
                <a:alpha val="40000"/>
              </a:prstClr>
            </a:outerShdw>
          </a:effectLst>
          <a:extLst/>
        </p:spPr>
        <p:txBody>
          <a:bodyPr/>
          <a:lstStyle/>
          <a:p>
            <a:pPr algn="ctr" eaLnBrk="1" hangingPunct="1">
              <a:defRPr/>
            </a:pPr>
            <a:r>
              <a:rPr lang="en-US" sz="2400" dirty="0" smtClean="0">
                <a:solidFill>
                  <a:schemeClr val="accent2">
                    <a:lumMod val="75000"/>
                  </a:schemeClr>
                </a:solidFill>
              </a:rPr>
              <a:t>http://nexus.od.nih.gov/all/rock-talk</a:t>
            </a:r>
            <a:endParaRPr lang="en-US" sz="2800" dirty="0">
              <a:solidFill>
                <a:schemeClr val="accent2">
                  <a:lumMod val="75000"/>
                </a:schemeClr>
              </a:solidFill>
            </a:endParaRPr>
          </a:p>
        </p:txBody>
      </p:sp>
      <p:sp>
        <p:nvSpPr>
          <p:cNvPr id="58371" name="Text Placeholder 2"/>
          <p:cNvSpPr>
            <a:spLocks noGrp="1"/>
          </p:cNvSpPr>
          <p:nvPr>
            <p:ph type="body" idx="1"/>
          </p:nvPr>
        </p:nvSpPr>
        <p:spPr>
          <a:xfrm>
            <a:off x="3886200" y="762000"/>
            <a:ext cx="4875213" cy="2438400"/>
          </a:xfrm>
          <a:solidFill>
            <a:schemeClr val="bg1"/>
          </a:solidFill>
          <a:effectLst>
            <a:outerShdw blurRad="50800" dist="38100" dir="2700000" algn="tl" rotWithShape="0">
              <a:prstClr val="black">
                <a:alpha val="40000"/>
              </a:prstClr>
            </a:outerShdw>
          </a:effectLst>
        </p:spPr>
        <p:txBody>
          <a:bodyPr/>
          <a:lstStyle/>
          <a:p>
            <a:pPr marL="44450" algn="ctr" eaLnBrk="1" hangingPunct="1">
              <a:defRPr/>
            </a:pPr>
            <a:r>
              <a:rPr lang="en-US" sz="4800" b="1" dirty="0" smtClean="0"/>
              <a:t>Get Connected </a:t>
            </a:r>
          </a:p>
          <a:p>
            <a:pPr marL="44450" algn="ctr" eaLnBrk="1" hangingPunct="1">
              <a:defRPr/>
            </a:pPr>
            <a:r>
              <a:rPr lang="en-US" sz="4800" b="1" dirty="0" smtClean="0"/>
              <a:t>to the </a:t>
            </a:r>
          </a:p>
          <a:p>
            <a:pPr marL="44450" algn="ctr" eaLnBrk="1" hangingPunct="1">
              <a:defRPr/>
            </a:pPr>
            <a:r>
              <a:rPr lang="en-US" sz="4800" b="1" dirty="0" smtClean="0"/>
              <a:t>Rock Talk Blog</a:t>
            </a:r>
          </a:p>
        </p:txBody>
      </p:sp>
      <p:grpSp>
        <p:nvGrpSpPr>
          <p:cNvPr id="3" name="Group 2"/>
          <p:cNvGrpSpPr>
            <a:grpSpLocks/>
          </p:cNvGrpSpPr>
          <p:nvPr/>
        </p:nvGrpSpPr>
        <p:grpSpPr bwMode="auto">
          <a:xfrm>
            <a:off x="4191000" y="1295400"/>
            <a:ext cx="4186238" cy="2039938"/>
            <a:chOff x="4126211" y="3658324"/>
            <a:chExt cx="4186579" cy="2039835"/>
          </a:xfrm>
        </p:grpSpPr>
        <p:sp>
          <p:nvSpPr>
            <p:cNvPr id="15" name="Rectangle 4"/>
            <p:cNvSpPr>
              <a:spLocks noChangeArrowheads="1"/>
            </p:cNvSpPr>
            <p:nvPr/>
          </p:nvSpPr>
          <p:spPr bwMode="auto">
            <a:xfrm rot="9832701" flipV="1">
              <a:off x="4126211" y="3658324"/>
              <a:ext cx="4186579" cy="2039835"/>
            </a:xfrm>
            <a:prstGeom prst="rect">
              <a:avLst/>
            </a:prstGeom>
            <a:gradFill rotWithShape="1">
              <a:gsLst>
                <a:gs pos="0">
                  <a:srgbClr val="4BACC6">
                    <a:tint val="1000"/>
                    <a:satMod val="255000"/>
                  </a:srgbClr>
                </a:gs>
                <a:gs pos="55000">
                  <a:srgbClr val="4BACC6">
                    <a:tint val="12000"/>
                    <a:satMod val="255000"/>
                  </a:srgbClr>
                </a:gs>
                <a:gs pos="100000">
                  <a:srgbClr val="4BACC6">
                    <a:tint val="45000"/>
                    <a:satMod val="250000"/>
                  </a:srgbClr>
                </a:gs>
              </a:gsLst>
              <a:path path="circle">
                <a:fillToRect l="-40000" t="-90000" r="140000" b="190000"/>
              </a:path>
            </a:gradFill>
            <a:ln w="9525" cap="flat" cmpd="sng" algn="ctr">
              <a:solidFill>
                <a:srgbClr val="4BACC6"/>
              </a:solidFill>
              <a:prstDash val="solid"/>
              <a:headEnd type="none" w="sm" len="sm"/>
              <a:tailEnd type="none" w="sm" len="sm"/>
            </a:ln>
            <a:effectLst>
              <a:outerShdw blurRad="51500" dist="25400" dir="5400000" rotWithShape="0">
                <a:srgbClr val="000000">
                  <a:alpha val="40000"/>
                </a:srgbClr>
              </a:outerShdw>
            </a:effectLst>
          </p:spPr>
          <p:txBody>
            <a:bodyPr wrap="none"/>
            <a:lstStyle/>
            <a:p>
              <a:pPr algn="r" eaLnBrk="0" fontAlgn="auto" hangingPunct="0">
                <a:spcBef>
                  <a:spcPts val="0"/>
                </a:spcBef>
                <a:spcAft>
                  <a:spcPts val="0"/>
                </a:spcAft>
                <a:defRPr/>
              </a:pPr>
              <a:endParaRPr lang="en-US" sz="2800" kern="0" dirty="0">
                <a:solidFill>
                  <a:prstClr val="black"/>
                </a:solidFill>
                <a:latin typeface="Arial"/>
              </a:endParaRPr>
            </a:p>
            <a:p>
              <a:pPr algn="r" eaLnBrk="0" fontAlgn="auto" hangingPunct="0">
                <a:spcBef>
                  <a:spcPts val="0"/>
                </a:spcBef>
                <a:spcAft>
                  <a:spcPts val="600"/>
                </a:spcAft>
                <a:defRPr/>
              </a:pPr>
              <a:r>
                <a:rPr lang="en-US" sz="2800" kern="0" dirty="0">
                  <a:solidFill>
                    <a:prstClr val="black"/>
                  </a:solidFill>
                  <a:latin typeface="Arial"/>
                </a:rPr>
                <a:t>I’m Tweeting!!</a:t>
              </a:r>
            </a:p>
            <a:p>
              <a:pPr algn="r" eaLnBrk="0" fontAlgn="auto" hangingPunct="0">
                <a:spcBef>
                  <a:spcPts val="0"/>
                </a:spcBef>
                <a:spcAft>
                  <a:spcPts val="600"/>
                </a:spcAft>
                <a:defRPr/>
              </a:pPr>
              <a:r>
                <a:rPr lang="en-US" sz="2800" kern="0" dirty="0">
                  <a:solidFill>
                    <a:srgbClr val="0033CC"/>
                  </a:solidFill>
                  <a:latin typeface="Arial"/>
                </a:rPr>
                <a:t>@RockTalking</a:t>
              </a:r>
            </a:p>
          </p:txBody>
        </p:sp>
        <p:pic>
          <p:nvPicPr>
            <p:cNvPr id="25805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26760">
              <a:off x="4432996" y="4204396"/>
              <a:ext cx="1264522" cy="126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rot="20590499">
              <a:off x="4402459" y="5379087"/>
              <a:ext cx="3408641" cy="306373"/>
            </a:xfrm>
            <a:prstGeom prst="rect">
              <a:avLst/>
            </a:prstGeom>
            <a:noFill/>
          </p:spPr>
          <p:txBody>
            <a:bodyPr>
              <a:spAutoFit/>
            </a:bodyPr>
            <a:lstStyle/>
            <a:p>
              <a:pPr fontAlgn="auto">
                <a:spcBef>
                  <a:spcPts val="0"/>
                </a:spcBef>
                <a:spcAft>
                  <a:spcPts val="0"/>
                </a:spcAft>
                <a:defRPr/>
              </a:pPr>
              <a:r>
                <a:rPr lang="en-US" sz="1400" kern="0" dirty="0">
                  <a:solidFill>
                    <a:prstClr val="black"/>
                  </a:solidFill>
                </a:rPr>
                <a:t>Conference hashtag: #nihsem</a:t>
              </a:r>
            </a:p>
          </p:txBody>
        </p:sp>
      </p:grpSp>
    </p:spTree>
    <p:extLst>
      <p:ext uri="{BB962C8B-B14F-4D97-AF65-F5344CB8AC3E}">
        <p14:creationId xmlns:p14="http://schemas.microsoft.com/office/powerpoint/2010/main" val="382330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oup of scientific-related photos&#10;" title="Group of scientific-related photos"/>
          <p:cNvPicPr>
            <a:picLocks noChangeAspect="1" noChangeArrowheads="1"/>
          </p:cNvPicPr>
          <p:nvPr/>
        </p:nvPicPr>
        <p:blipFill>
          <a:blip r:embed="rId3" cstate="print">
            <a:duotone>
              <a:prstClr val="black"/>
              <a:srgbClr val="D9C3A5">
                <a:tint val="50000"/>
                <a:satMod val="180000"/>
              </a:srgbClr>
            </a:duotone>
            <a:lum bright="96000" contrast="96000"/>
            <a:alphaModFix amt="50000"/>
          </a:blip>
          <a:srcRect l="10278"/>
          <a:stretch>
            <a:fillRect/>
          </a:stretch>
        </p:blipFill>
        <p:spPr bwMode="auto">
          <a:xfrm>
            <a:off x="0" y="-199072"/>
            <a:ext cx="9144000" cy="6858000"/>
          </a:xfrm>
          <a:prstGeom prst="rect">
            <a:avLst/>
          </a:prstGeom>
          <a:solidFill>
            <a:schemeClr val="tx2">
              <a:lumMod val="60000"/>
              <a:lumOff val="40000"/>
            </a:schemeClr>
          </a:solidFill>
          <a:ln w="9525">
            <a:noFill/>
            <a:miter lim="800000"/>
            <a:headEnd/>
            <a:tailEnd/>
          </a:ln>
          <a:effectLst>
            <a:softEdge rad="635000"/>
          </a:effectLst>
        </p:spPr>
      </p:pic>
      <p:grpSp>
        <p:nvGrpSpPr>
          <p:cNvPr id="9" name="Group 8" descr="Scientific related Photos" title="NIH...Turning discovery into Health"/>
          <p:cNvGrpSpPr/>
          <p:nvPr/>
        </p:nvGrpSpPr>
        <p:grpSpPr>
          <a:xfrm>
            <a:off x="131762" y="4144960"/>
            <a:ext cx="9562232" cy="2636840"/>
            <a:chOff x="131762" y="4144960"/>
            <a:chExt cx="9562232" cy="2636840"/>
          </a:xfrm>
        </p:grpSpPr>
        <p:grpSp>
          <p:nvGrpSpPr>
            <p:cNvPr id="3" name="Group 12"/>
            <p:cNvGrpSpPr>
              <a:grpSpLocks/>
            </p:cNvGrpSpPr>
            <p:nvPr/>
          </p:nvGrpSpPr>
          <p:grpSpPr bwMode="auto">
            <a:xfrm>
              <a:off x="609600" y="5730982"/>
              <a:ext cx="9084394" cy="1050818"/>
              <a:chOff x="603912" y="3241675"/>
              <a:chExt cx="9084394" cy="1050818"/>
            </a:xfrm>
          </p:grpSpPr>
          <p:sp>
            <p:nvSpPr>
              <p:cNvPr id="21" name="Rectangle 3"/>
              <p:cNvSpPr>
                <a:spLocks noChangeArrowheads="1"/>
              </p:cNvSpPr>
              <p:nvPr/>
            </p:nvSpPr>
            <p:spPr bwMode="auto">
              <a:xfrm>
                <a:off x="603912" y="3241675"/>
                <a:ext cx="4335462" cy="882650"/>
              </a:xfrm>
              <a:prstGeom prst="rect">
                <a:avLst/>
              </a:prstGeom>
              <a:noFill/>
              <a:ln w="9525">
                <a:noFill/>
                <a:miter lim="800000"/>
                <a:headEnd/>
                <a:tailEnd/>
              </a:ln>
            </p:spPr>
            <p:txBody>
              <a:bodyPr anchor="ctr"/>
              <a:lstStyle/>
              <a:p>
                <a:pPr>
                  <a:defRPr/>
                </a:pP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r>
                  <a:rPr lang="en-US" sz="5400" b="1" dirty="0">
                    <a:solidFill>
                      <a:srgbClr val="073E87"/>
                    </a:solidFill>
                    <a:effectLst>
                      <a:outerShdw blurRad="38100" dist="38100" dir="2700000" algn="tl">
                        <a:srgbClr val="000000">
                          <a:alpha val="43137"/>
                        </a:srgbClr>
                      </a:outerShdw>
                    </a:effectLst>
                    <a:latin typeface="Arial"/>
                    <a:ea typeface="ＭＳ Ｐゴシック" pitchFamily="34" charset="-128"/>
                  </a:rPr>
                  <a:t>NIH</a:t>
                </a:r>
                <a:r>
                  <a:rPr lang="en-US" sz="8800" b="1" dirty="0">
                    <a:solidFill>
                      <a:srgbClr val="073E87"/>
                    </a:solidFill>
                    <a:effectLst>
                      <a:outerShdw blurRad="38100" dist="38100" dir="2700000" algn="tl">
                        <a:srgbClr val="000000">
                          <a:alpha val="43137"/>
                        </a:srgbClr>
                      </a:outerShdw>
                    </a:effectLst>
                    <a:latin typeface="Arial"/>
                    <a:ea typeface="ＭＳ Ｐゴシック" pitchFamily="34" charset="-128"/>
                  </a:rPr>
                  <a:t>…</a:t>
                </a: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endPar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sp>
            <p:nvSpPr>
              <p:cNvPr id="22" name="Text Box 4"/>
              <p:cNvSpPr txBox="1">
                <a:spLocks noChangeArrowheads="1"/>
              </p:cNvSpPr>
              <p:nvPr/>
            </p:nvSpPr>
            <p:spPr bwMode="auto">
              <a:xfrm>
                <a:off x="3042312" y="3535363"/>
                <a:ext cx="6645994" cy="757130"/>
              </a:xfrm>
              <a:prstGeom prst="rect">
                <a:avLst/>
              </a:prstGeom>
              <a:noFill/>
              <a:ln w="9525">
                <a:noFill/>
                <a:miter lim="800000"/>
                <a:headEnd/>
                <a:tailEnd/>
              </a:ln>
            </p:spPr>
            <p:txBody>
              <a:bodyPr wrap="square">
                <a:spAutoFit/>
              </a:bodyPr>
              <a:lstStyle/>
              <a:p>
                <a:pPr>
                  <a:lnSpc>
                    <a:spcPct val="90000"/>
                  </a:lnSpc>
                  <a:spcBef>
                    <a:spcPct val="50000"/>
                  </a:spcBef>
                  <a:defRPr/>
                </a:pP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Turning</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Discovery</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Into</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smtClean="0">
                    <a:solidFill>
                      <a:srgbClr val="073E87"/>
                    </a:solidFill>
                    <a:effectLst>
                      <a:outerShdw blurRad="38100" dist="38100" dir="2700000" algn="tl">
                        <a:srgbClr val="000000">
                          <a:alpha val="43137"/>
                        </a:srgbClr>
                      </a:outerShdw>
                    </a:effectLst>
                    <a:latin typeface="Arial"/>
                    <a:ea typeface="ＭＳ Ｐゴシック" pitchFamily="34" charset="-128"/>
                  </a:rPr>
                  <a:t>Health</a:t>
                </a:r>
                <a:endParaRPr lang="en-US" sz="4800" spc="70" baseline="30000"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grpSp>
        <p:grpSp>
          <p:nvGrpSpPr>
            <p:cNvPr id="8" name="Group 7"/>
            <p:cNvGrpSpPr/>
            <p:nvPr/>
          </p:nvGrpSpPr>
          <p:grpSpPr>
            <a:xfrm>
              <a:off x="131762" y="4144960"/>
              <a:ext cx="8707438" cy="1646240"/>
              <a:chOff x="241300" y="4952998"/>
              <a:chExt cx="8707438" cy="1646240"/>
            </a:xfrm>
          </p:grpSpPr>
          <p:pic>
            <p:nvPicPr>
              <p:cNvPr id="17" name="Picture 16" descr="nci-Doctor Patient.jpg"/>
              <p:cNvPicPr>
                <a:picLocks noChangeAspect="1"/>
              </p:cNvPicPr>
              <p:nvPr/>
            </p:nvPicPr>
            <p:blipFill>
              <a:blip r:embed="rId4" cstate="print"/>
              <a:stretch>
                <a:fillRect/>
              </a:stretch>
            </p:blipFill>
            <p:spPr bwMode="auto">
              <a:xfrm>
                <a:off x="6477000" y="4952998"/>
                <a:ext cx="2471738" cy="164623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stretch>
                <a:fillRect/>
              </a:stretch>
            </p:blipFill>
            <p:spPr bwMode="auto">
              <a:xfrm>
                <a:off x="2438627" y="4953000"/>
                <a:ext cx="2147887" cy="1646238"/>
              </a:xfrm>
              <a:prstGeom prst="rect">
                <a:avLst/>
              </a:prstGeom>
              <a:ln>
                <a:noFill/>
              </a:ln>
              <a:effectLst>
                <a:outerShdw blurRad="292100" dist="139700" dir="2700000" algn="tl" rotWithShape="0">
                  <a:srgbClr val="333333">
                    <a:alpha val="65000"/>
                  </a:srgbClr>
                </a:outerShdw>
              </a:effectLst>
            </p:spPr>
          </p:pic>
          <p:pic>
            <p:nvPicPr>
              <p:cNvPr id="27" name="Picture 26" descr="Hybrid cells with biomarker.JPG"/>
              <p:cNvPicPr>
                <a:picLocks noChangeAspect="1"/>
              </p:cNvPicPr>
              <p:nvPr/>
            </p:nvPicPr>
            <p:blipFill>
              <a:blip r:embed="rId6" cstate="print"/>
              <a:stretch>
                <a:fillRect/>
              </a:stretch>
            </p:blipFill>
            <p:spPr bwMode="auto">
              <a:xfrm>
                <a:off x="241300" y="4953000"/>
                <a:ext cx="2117725" cy="1646237"/>
              </a:xfrm>
              <a:prstGeom prst="rect">
                <a:avLst/>
              </a:prstGeom>
              <a:ln>
                <a:noFill/>
              </a:ln>
              <a:effectLst>
                <a:outerShdw blurRad="292100" dist="139700" dir="2700000" algn="tl" rotWithShape="0">
                  <a:srgbClr val="333333">
                    <a:alpha val="65000"/>
                  </a:srgbClr>
                </a:outerShdw>
              </a:effectLst>
            </p:spPr>
          </p:pic>
          <p:pic>
            <p:nvPicPr>
              <p:cNvPr id="29698" name="Picture 2"/>
              <p:cNvPicPr>
                <a:picLocks noChangeAspect="1" noChangeArrowheads="1"/>
              </p:cNvPicPr>
              <p:nvPr/>
            </p:nvPicPr>
            <p:blipFill>
              <a:blip r:embed="rId7" cstate="print"/>
              <a:stretch>
                <a:fillRect/>
              </a:stretch>
            </p:blipFill>
            <p:spPr bwMode="auto">
              <a:xfrm>
                <a:off x="4659313" y="4952999"/>
                <a:ext cx="1739900" cy="1646237"/>
              </a:xfrm>
              <a:prstGeom prst="rect">
                <a:avLst/>
              </a:prstGeom>
              <a:ln>
                <a:noFill/>
              </a:ln>
              <a:effectLst>
                <a:outerShdw blurRad="292100" dist="139700" dir="2700000" algn="tl" rotWithShape="0">
                  <a:srgbClr val="333333">
                    <a:alpha val="65000"/>
                  </a:srgbClr>
                </a:outerShdw>
              </a:effectLst>
            </p:spPr>
          </p:pic>
        </p:grpSp>
      </p:grpSp>
      <p:sp>
        <p:nvSpPr>
          <p:cNvPr id="6" name="Title 5"/>
          <p:cNvSpPr>
            <a:spLocks noGrp="1"/>
          </p:cNvSpPr>
          <p:nvPr>
            <p:ph type="ctrTitle"/>
          </p:nvPr>
        </p:nvSpPr>
        <p:spPr>
          <a:xfrm>
            <a:off x="685800" y="228600"/>
            <a:ext cx="7772400" cy="1470025"/>
          </a:xfrm>
        </p:spPr>
        <p:txBody>
          <a:bodyPr>
            <a:normAutofit/>
          </a:bodyPr>
          <a:lstStyle/>
          <a:p>
            <a:r>
              <a:rPr lang="en-US" sz="3600" dirty="0" smtClean="0">
                <a:latin typeface="Impact" panose="020B0806030902050204" pitchFamily="34" charset="0"/>
              </a:rPr>
              <a:t>WE VALUE YOUR INPUT!</a:t>
            </a:r>
            <a:endParaRPr lang="en-US" sz="3600" dirty="0">
              <a:latin typeface="Impact" panose="020B0806030902050204" pitchFamily="34" charset="0"/>
            </a:endParaRPr>
          </a:p>
        </p:txBody>
      </p:sp>
      <p:sp>
        <p:nvSpPr>
          <p:cNvPr id="7" name="Subtitle 6"/>
          <p:cNvSpPr>
            <a:spLocks noGrp="1"/>
          </p:cNvSpPr>
          <p:nvPr>
            <p:ph type="subTitle" idx="1"/>
          </p:nvPr>
        </p:nvSpPr>
        <p:spPr>
          <a:xfrm>
            <a:off x="0" y="1981200"/>
            <a:ext cx="9144000" cy="2133600"/>
          </a:xfrm>
        </p:spPr>
        <p:txBody>
          <a:bodyPr>
            <a:normAutofit fontScale="40000" lnSpcReduction="20000"/>
          </a:bodyPr>
          <a:lstStyle/>
          <a:p>
            <a:pPr fontAlgn="base">
              <a:spcBef>
                <a:spcPct val="0"/>
              </a:spcBef>
              <a:spcAft>
                <a:spcPct val="0"/>
              </a:spcAft>
            </a:pPr>
            <a:r>
              <a:rPr lang="en-US" sz="7000" b="1" dirty="0" smtClean="0">
                <a:solidFill>
                  <a:srgbClr val="002060"/>
                </a:solidFill>
                <a:latin typeface="Arial Black" pitchFamily="34" charset="0"/>
              </a:rPr>
              <a:t>2014 NIH REGIONAL SEMINAR</a:t>
            </a:r>
          </a:p>
          <a:p>
            <a:pPr fontAlgn="base">
              <a:spcBef>
                <a:spcPct val="0"/>
              </a:spcBef>
              <a:spcAft>
                <a:spcPct val="0"/>
              </a:spcAft>
            </a:pPr>
            <a:endParaRPr lang="en-US" sz="4900" b="1" dirty="0" smtClean="0">
              <a:solidFill>
                <a:schemeClr val="tx1"/>
              </a:solidFill>
              <a:latin typeface="Arial Black" pitchFamily="34" charset="0"/>
            </a:endParaRPr>
          </a:p>
          <a:p>
            <a:pPr algn="l" fontAlgn="base">
              <a:spcBef>
                <a:spcPct val="0"/>
              </a:spcBef>
              <a:spcAft>
                <a:spcPct val="0"/>
              </a:spcAft>
            </a:pPr>
            <a:r>
              <a:rPr lang="en-US" sz="4900" b="1" dirty="0" smtClean="0">
                <a:solidFill>
                  <a:schemeClr val="tx1"/>
                </a:solidFill>
                <a:latin typeface="Arial Black" pitchFamily="34" charset="0"/>
              </a:rPr>
              <a:t>   Session Evaluations: http://surveymonkey.com/s/nihsessions</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Overall Evaluations:  http://surveymonkey.com/s/nihoverall</a:t>
            </a:r>
            <a:endParaRPr lang="en-US" sz="4900" dirty="0" smtClean="0">
              <a:solidFill>
                <a:schemeClr val="tx1"/>
              </a:solidFill>
            </a:endParaRPr>
          </a:p>
          <a:p>
            <a:endParaRPr lang="en-US" sz="4900" b="1" dirty="0">
              <a:solidFill>
                <a:srgbClr val="00518E"/>
              </a:solidFill>
              <a:latin typeface="Arial Black" pitchFamily="34" charset="0"/>
            </a:endParaRPr>
          </a:p>
          <a:p>
            <a:endParaRPr lang="en-US" sz="4900" dirty="0" smtClean="0">
              <a:solidFill>
                <a:prstClr val="black"/>
              </a:solidFill>
            </a:endParaRPr>
          </a:p>
          <a:p>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9EAAFBBC-5701-4823-B1B4-67B5041A6657}"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5896518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77800" y="31845"/>
            <a:ext cx="8839200" cy="1066800"/>
          </a:xfrm>
        </p:spPr>
        <p:txBody>
          <a:bodyPr/>
          <a:lstStyle/>
          <a:p>
            <a:pPr algn="ctr"/>
            <a:r>
              <a:rPr lang="en-US" altLang="en-US" sz="3600" dirty="0" smtClean="0">
                <a:latin typeface="Arial" charset="0"/>
                <a:cs typeface="Arial" charset="0"/>
              </a:rPr>
              <a:t>U.S. Dept. of Health &amp; Human Services</a:t>
            </a:r>
          </a:p>
        </p:txBody>
      </p:sp>
      <p:grpSp>
        <p:nvGrpSpPr>
          <p:cNvPr id="137219" name="Group 3" descr="Chart of all the HHS departments and NIH is highlighted in blue" title="Secretary of Health and Human Services chart"/>
          <p:cNvGrpSpPr>
            <a:grpSpLocks/>
          </p:cNvGrpSpPr>
          <p:nvPr/>
        </p:nvGrpSpPr>
        <p:grpSpPr bwMode="auto">
          <a:xfrm>
            <a:off x="241300" y="990600"/>
            <a:ext cx="8661400" cy="4484688"/>
            <a:chOff x="152" y="632"/>
            <a:chExt cx="5456" cy="2825"/>
          </a:xfrm>
        </p:grpSpPr>
        <p:sp>
          <p:nvSpPr>
            <p:cNvPr id="137224" name="Line 3"/>
            <p:cNvSpPr>
              <a:spLocks noChangeShapeType="1"/>
            </p:cNvSpPr>
            <p:nvPr/>
          </p:nvSpPr>
          <p:spPr bwMode="auto">
            <a:xfrm>
              <a:off x="2880" y="1448"/>
              <a:ext cx="0" cy="2008"/>
            </a:xfrm>
            <a:prstGeom prst="line">
              <a:avLst/>
            </a:prstGeom>
            <a:noFill/>
            <a:ln w="254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i="1" dirty="0" smtClean="0">
                <a:solidFill>
                  <a:prstClr val="black"/>
                </a:solidFill>
                <a:latin typeface="Arial" charset="0"/>
                <a:cs typeface="Arial" charset="0"/>
              </a:endParaRPr>
            </a:p>
          </p:txBody>
        </p:sp>
        <p:sp>
          <p:nvSpPr>
            <p:cNvPr id="137225" name="Freeform 4"/>
            <p:cNvSpPr>
              <a:spLocks/>
            </p:cNvSpPr>
            <p:nvPr/>
          </p:nvSpPr>
          <p:spPr bwMode="auto">
            <a:xfrm>
              <a:off x="806" y="1440"/>
              <a:ext cx="1259" cy="145"/>
            </a:xfrm>
            <a:custGeom>
              <a:avLst/>
              <a:gdLst>
                <a:gd name="T0" fmla="*/ 0 w 1259"/>
                <a:gd name="T1" fmla="*/ 144 h 145"/>
                <a:gd name="T2" fmla="*/ 0 w 1259"/>
                <a:gd name="T3" fmla="*/ 0 h 145"/>
                <a:gd name="T4" fmla="*/ 1258 w 1259"/>
                <a:gd name="T5" fmla="*/ 0 h 145"/>
                <a:gd name="T6" fmla="*/ 0 60000 65536"/>
                <a:gd name="T7" fmla="*/ 0 60000 65536"/>
                <a:gd name="T8" fmla="*/ 0 60000 65536"/>
                <a:gd name="T9" fmla="*/ 0 w 1259"/>
                <a:gd name="T10" fmla="*/ 0 h 145"/>
                <a:gd name="T11" fmla="*/ 1259 w 1259"/>
                <a:gd name="T12" fmla="*/ 145 h 145"/>
              </a:gdLst>
              <a:ahLst/>
              <a:cxnLst>
                <a:cxn ang="T6">
                  <a:pos x="T0" y="T1"/>
                </a:cxn>
                <a:cxn ang="T7">
                  <a:pos x="T2" y="T3"/>
                </a:cxn>
                <a:cxn ang="T8">
                  <a:pos x="T4" y="T5"/>
                </a:cxn>
              </a:cxnLst>
              <a:rect l="T9" t="T10" r="T11" b="T12"/>
              <a:pathLst>
                <a:path w="1259" h="145">
                  <a:moveTo>
                    <a:pt x="0" y="144"/>
                  </a:moveTo>
                  <a:lnTo>
                    <a:pt x="0" y="0"/>
                  </a:lnTo>
                  <a:lnTo>
                    <a:pt x="1258"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26" name="Rectangle 5"/>
            <p:cNvSpPr>
              <a:spLocks noChangeArrowheads="1"/>
            </p:cNvSpPr>
            <p:nvPr/>
          </p:nvSpPr>
          <p:spPr bwMode="auto">
            <a:xfrm>
              <a:off x="152" y="1592"/>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Administration for</a:t>
              </a:r>
            </a:p>
            <a:p>
              <a:pPr algn="ctr">
                <a:spcBef>
                  <a:spcPct val="0"/>
                </a:spcBef>
                <a:buClrTx/>
                <a:buFontTx/>
                <a:buNone/>
              </a:pPr>
              <a:r>
                <a:rPr lang="en-US" altLang="en-US" sz="1400" b="1" i="1" dirty="0" smtClean="0">
                  <a:solidFill>
                    <a:srgbClr val="000000"/>
                  </a:solidFill>
                  <a:latin typeface="Book Antiqua" pitchFamily="18" charset="0"/>
                  <a:cs typeface="Arial" charset="0"/>
                </a:rPr>
                <a:t>Children and Families</a:t>
              </a:r>
            </a:p>
            <a:p>
              <a:pPr algn="ctr">
                <a:spcBef>
                  <a:spcPct val="0"/>
                </a:spcBef>
                <a:buClrTx/>
                <a:buFontTx/>
                <a:buNone/>
              </a:pPr>
              <a:r>
                <a:rPr lang="en-US" altLang="en-US" sz="1400" b="1" i="1" dirty="0" smtClean="0">
                  <a:solidFill>
                    <a:srgbClr val="000000"/>
                  </a:solidFill>
                  <a:latin typeface="Book Antiqua" pitchFamily="18" charset="0"/>
                  <a:cs typeface="Arial" charset="0"/>
                </a:rPr>
                <a:t>(ACF)</a:t>
              </a:r>
            </a:p>
          </p:txBody>
        </p:sp>
        <p:sp>
          <p:nvSpPr>
            <p:cNvPr id="137227" name="Freeform 6"/>
            <p:cNvSpPr>
              <a:spLocks/>
            </p:cNvSpPr>
            <p:nvPr/>
          </p:nvSpPr>
          <p:spPr bwMode="auto">
            <a:xfrm>
              <a:off x="2880" y="1440"/>
              <a:ext cx="880" cy="145"/>
            </a:xfrm>
            <a:custGeom>
              <a:avLst/>
              <a:gdLst>
                <a:gd name="T0" fmla="*/ 879 w 880"/>
                <a:gd name="T1" fmla="*/ 144 h 145"/>
                <a:gd name="T2" fmla="*/ 879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28" name="Rectangle 7"/>
            <p:cNvSpPr>
              <a:spLocks noChangeArrowheads="1"/>
            </p:cNvSpPr>
            <p:nvPr/>
          </p:nvSpPr>
          <p:spPr bwMode="auto">
            <a:xfrm>
              <a:off x="3032" y="1592"/>
              <a:ext cx="1232"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Food and Drug</a:t>
              </a:r>
            </a:p>
            <a:p>
              <a:pPr algn="ctr">
                <a:spcBef>
                  <a:spcPct val="0"/>
                </a:spcBef>
                <a:buClrTx/>
                <a:buFontTx/>
                <a:buNone/>
              </a:pPr>
              <a:r>
                <a:rPr lang="en-US" altLang="en-US" sz="1400" b="1" i="1" dirty="0" smtClean="0">
                  <a:solidFill>
                    <a:srgbClr val="000000"/>
                  </a:solidFill>
                  <a:latin typeface="Book Antiqua" pitchFamily="18" charset="0"/>
                  <a:cs typeface="Arial" charset="0"/>
                </a:rPr>
                <a:t>Administration</a:t>
              </a:r>
            </a:p>
            <a:p>
              <a:pPr algn="ctr">
                <a:spcBef>
                  <a:spcPct val="0"/>
                </a:spcBef>
                <a:buClrTx/>
                <a:buFontTx/>
                <a:buNone/>
              </a:pPr>
              <a:r>
                <a:rPr lang="en-US" altLang="en-US" sz="1400" b="1" i="1" dirty="0" smtClean="0">
                  <a:solidFill>
                    <a:srgbClr val="000000"/>
                  </a:solidFill>
                  <a:latin typeface="Book Antiqua" pitchFamily="18" charset="0"/>
                  <a:cs typeface="Arial" charset="0"/>
                </a:rPr>
                <a:t>(FDA)</a:t>
              </a:r>
            </a:p>
          </p:txBody>
        </p:sp>
        <p:sp>
          <p:nvSpPr>
            <p:cNvPr id="137229" name="Freeform 8"/>
            <p:cNvSpPr>
              <a:spLocks/>
            </p:cNvSpPr>
            <p:nvPr/>
          </p:nvSpPr>
          <p:spPr bwMode="auto">
            <a:xfrm>
              <a:off x="3744" y="1440"/>
              <a:ext cx="1276" cy="145"/>
            </a:xfrm>
            <a:custGeom>
              <a:avLst/>
              <a:gdLst>
                <a:gd name="T0" fmla="*/ 1275 w 1276"/>
                <a:gd name="T1" fmla="*/ 144 h 145"/>
                <a:gd name="T2" fmla="*/ 1275 w 1276"/>
                <a:gd name="T3" fmla="*/ 0 h 145"/>
                <a:gd name="T4" fmla="*/ 0 w 1276"/>
                <a:gd name="T5" fmla="*/ 0 h 145"/>
                <a:gd name="T6" fmla="*/ 0 60000 65536"/>
                <a:gd name="T7" fmla="*/ 0 60000 65536"/>
                <a:gd name="T8" fmla="*/ 0 60000 65536"/>
                <a:gd name="T9" fmla="*/ 0 w 1276"/>
                <a:gd name="T10" fmla="*/ 0 h 145"/>
                <a:gd name="T11" fmla="*/ 1276 w 1276"/>
                <a:gd name="T12" fmla="*/ 145 h 145"/>
              </a:gdLst>
              <a:ahLst/>
              <a:cxnLst>
                <a:cxn ang="T6">
                  <a:pos x="T0" y="T1"/>
                </a:cxn>
                <a:cxn ang="T7">
                  <a:pos x="T2" y="T3"/>
                </a:cxn>
                <a:cxn ang="T8">
                  <a:pos x="T4" y="T5"/>
                </a:cxn>
              </a:cxnLst>
              <a:rect l="T9" t="T10" r="T11" b="T12"/>
              <a:pathLst>
                <a:path w="1276" h="145">
                  <a:moveTo>
                    <a:pt x="1275" y="144"/>
                  </a:moveTo>
                  <a:lnTo>
                    <a:pt x="1275"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30" name="Rectangle 9"/>
            <p:cNvSpPr>
              <a:spLocks noChangeArrowheads="1"/>
            </p:cNvSpPr>
            <p:nvPr/>
          </p:nvSpPr>
          <p:spPr bwMode="auto">
            <a:xfrm>
              <a:off x="4424" y="1592"/>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Health Resources</a:t>
              </a:r>
            </a:p>
            <a:p>
              <a:pPr algn="ctr">
                <a:spcBef>
                  <a:spcPct val="0"/>
                </a:spcBef>
                <a:buClrTx/>
                <a:buFontTx/>
                <a:buNone/>
              </a:pPr>
              <a:r>
                <a:rPr lang="en-US" altLang="en-US" sz="1400" b="1" i="1" dirty="0" smtClean="0">
                  <a:solidFill>
                    <a:srgbClr val="000000"/>
                  </a:solidFill>
                  <a:latin typeface="Book Antiqua" pitchFamily="18" charset="0"/>
                  <a:cs typeface="Arial" charset="0"/>
                </a:rPr>
                <a:t>and Services</a:t>
              </a:r>
            </a:p>
            <a:p>
              <a:pPr algn="ctr">
                <a:spcBef>
                  <a:spcPct val="0"/>
                </a:spcBef>
                <a:buClrTx/>
                <a:buFontTx/>
                <a:buNone/>
              </a:pPr>
              <a:r>
                <a:rPr lang="en-US" altLang="en-US" sz="1400" b="1" i="1" dirty="0" smtClean="0">
                  <a:solidFill>
                    <a:srgbClr val="000000"/>
                  </a:solidFill>
                  <a:latin typeface="Book Antiqua" pitchFamily="18" charset="0"/>
                  <a:cs typeface="Arial" charset="0"/>
                </a:rPr>
                <a:t>Administration</a:t>
              </a:r>
            </a:p>
            <a:p>
              <a:pPr algn="ctr">
                <a:spcBef>
                  <a:spcPct val="0"/>
                </a:spcBef>
                <a:buClrTx/>
                <a:buFontTx/>
                <a:buNone/>
              </a:pPr>
              <a:r>
                <a:rPr lang="en-US" altLang="en-US" sz="1400" b="1" i="1" dirty="0" smtClean="0">
                  <a:solidFill>
                    <a:srgbClr val="000000"/>
                  </a:solidFill>
                  <a:latin typeface="Book Antiqua" pitchFamily="18" charset="0"/>
                  <a:cs typeface="Arial" charset="0"/>
                </a:rPr>
                <a:t>(HRSA)</a:t>
              </a:r>
            </a:p>
          </p:txBody>
        </p:sp>
        <p:sp useBgFill="1">
          <p:nvSpPr>
            <p:cNvPr id="137231" name="Rectangle 10"/>
            <p:cNvSpPr>
              <a:spLocks noChangeArrowheads="1"/>
            </p:cNvSpPr>
            <p:nvPr/>
          </p:nvSpPr>
          <p:spPr bwMode="auto">
            <a:xfrm>
              <a:off x="2360" y="632"/>
              <a:ext cx="1040" cy="560"/>
            </a:xfrm>
            <a:prstGeom prst="rect">
              <a:avLst/>
            </a:prstGeom>
            <a:ln w="25400">
              <a:solidFill>
                <a:srgbClr val="00DFCA"/>
              </a:solidFill>
              <a:miter lim="800000"/>
              <a:headEnd/>
              <a:tailEnd/>
            </a:ln>
            <a:effectLst>
              <a:outerShdw dist="53882" dir="2700000" algn="ctr" rotWithShape="0">
                <a:srgbClr val="00DFCA"/>
              </a:outerShdw>
            </a:effectLst>
          </p:spPr>
          <p:txBody>
            <a:bodyPr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Secretary of Health and Human Services</a:t>
              </a:r>
            </a:p>
          </p:txBody>
        </p:sp>
        <p:sp>
          <p:nvSpPr>
            <p:cNvPr id="137232" name="Line 11"/>
            <p:cNvSpPr>
              <a:spLocks noChangeShapeType="1"/>
            </p:cNvSpPr>
            <p:nvPr/>
          </p:nvSpPr>
          <p:spPr bwMode="auto">
            <a:xfrm>
              <a:off x="2880" y="1230"/>
              <a:ext cx="0" cy="202"/>
            </a:xfrm>
            <a:prstGeom prst="line">
              <a:avLst/>
            </a:prstGeom>
            <a:noFill/>
            <a:ln w="254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i="1" dirty="0" smtClean="0">
                <a:solidFill>
                  <a:prstClr val="black"/>
                </a:solidFill>
                <a:latin typeface="Arial" charset="0"/>
                <a:cs typeface="Arial" charset="0"/>
              </a:endParaRPr>
            </a:p>
          </p:txBody>
        </p:sp>
        <p:sp>
          <p:nvSpPr>
            <p:cNvPr id="137233" name="Freeform 12"/>
            <p:cNvSpPr>
              <a:spLocks/>
            </p:cNvSpPr>
            <p:nvPr/>
          </p:nvSpPr>
          <p:spPr bwMode="auto">
            <a:xfrm>
              <a:off x="2064" y="1440"/>
              <a:ext cx="817" cy="145"/>
            </a:xfrm>
            <a:custGeom>
              <a:avLst/>
              <a:gdLst>
                <a:gd name="T0" fmla="*/ 0 w 817"/>
                <a:gd name="T1" fmla="*/ 144 h 145"/>
                <a:gd name="T2" fmla="*/ 0 w 817"/>
                <a:gd name="T3" fmla="*/ 0 h 145"/>
                <a:gd name="T4" fmla="*/ 816 w 817"/>
                <a:gd name="T5" fmla="*/ 0 h 145"/>
                <a:gd name="T6" fmla="*/ 0 60000 65536"/>
                <a:gd name="T7" fmla="*/ 0 60000 65536"/>
                <a:gd name="T8" fmla="*/ 0 60000 65536"/>
                <a:gd name="T9" fmla="*/ 0 w 817"/>
                <a:gd name="T10" fmla="*/ 0 h 145"/>
                <a:gd name="T11" fmla="*/ 817 w 817"/>
                <a:gd name="T12" fmla="*/ 145 h 145"/>
              </a:gdLst>
              <a:ahLst/>
              <a:cxnLst>
                <a:cxn ang="T6">
                  <a:pos x="T0" y="T1"/>
                </a:cxn>
                <a:cxn ang="T7">
                  <a:pos x="T2" y="T3"/>
                </a:cxn>
                <a:cxn ang="T8">
                  <a:pos x="T4" y="T5"/>
                </a:cxn>
              </a:cxnLst>
              <a:rect l="T9" t="T10" r="T11" b="T12"/>
              <a:pathLst>
                <a:path w="817" h="145">
                  <a:moveTo>
                    <a:pt x="0" y="144"/>
                  </a:moveTo>
                  <a:lnTo>
                    <a:pt x="0" y="0"/>
                  </a:lnTo>
                  <a:lnTo>
                    <a:pt x="81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34" name="Rectangle 13"/>
            <p:cNvSpPr>
              <a:spLocks noChangeArrowheads="1"/>
            </p:cNvSpPr>
            <p:nvPr/>
          </p:nvSpPr>
          <p:spPr bwMode="auto">
            <a:xfrm>
              <a:off x="1496" y="1592"/>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Administration on</a:t>
              </a:r>
            </a:p>
            <a:p>
              <a:pPr algn="ctr">
                <a:spcBef>
                  <a:spcPct val="0"/>
                </a:spcBef>
                <a:buClrTx/>
                <a:buFontTx/>
                <a:buNone/>
              </a:pPr>
              <a:r>
                <a:rPr lang="en-US" altLang="en-US" sz="1400" b="1" i="1" dirty="0" smtClean="0">
                  <a:solidFill>
                    <a:srgbClr val="000000"/>
                  </a:solidFill>
                  <a:latin typeface="Book Antiqua" pitchFamily="18" charset="0"/>
                  <a:cs typeface="Arial" charset="0"/>
                </a:rPr>
                <a:t>Aging</a:t>
              </a:r>
            </a:p>
            <a:p>
              <a:pPr algn="ctr">
                <a:spcBef>
                  <a:spcPct val="0"/>
                </a:spcBef>
                <a:buClrTx/>
                <a:buFontTx/>
                <a:buNone/>
              </a:pPr>
              <a:r>
                <a:rPr lang="en-US" altLang="en-US" sz="1400" b="1" i="1" dirty="0" smtClean="0">
                  <a:solidFill>
                    <a:srgbClr val="000000"/>
                  </a:solidFill>
                  <a:latin typeface="Book Antiqua" pitchFamily="18" charset="0"/>
                  <a:cs typeface="Arial" charset="0"/>
                </a:rPr>
                <a:t>(AoA)</a:t>
              </a:r>
            </a:p>
          </p:txBody>
        </p:sp>
        <p:sp>
          <p:nvSpPr>
            <p:cNvPr id="137235" name="Freeform 14"/>
            <p:cNvSpPr>
              <a:spLocks/>
            </p:cNvSpPr>
            <p:nvPr/>
          </p:nvSpPr>
          <p:spPr bwMode="auto">
            <a:xfrm>
              <a:off x="806" y="2400"/>
              <a:ext cx="1259" cy="145"/>
            </a:xfrm>
            <a:custGeom>
              <a:avLst/>
              <a:gdLst>
                <a:gd name="T0" fmla="*/ 0 w 1259"/>
                <a:gd name="T1" fmla="*/ 144 h 145"/>
                <a:gd name="T2" fmla="*/ 0 w 1259"/>
                <a:gd name="T3" fmla="*/ 0 h 145"/>
                <a:gd name="T4" fmla="*/ 1258 w 1259"/>
                <a:gd name="T5" fmla="*/ 0 h 145"/>
                <a:gd name="T6" fmla="*/ 0 60000 65536"/>
                <a:gd name="T7" fmla="*/ 0 60000 65536"/>
                <a:gd name="T8" fmla="*/ 0 60000 65536"/>
                <a:gd name="T9" fmla="*/ 0 w 1259"/>
                <a:gd name="T10" fmla="*/ 0 h 145"/>
                <a:gd name="T11" fmla="*/ 1259 w 1259"/>
                <a:gd name="T12" fmla="*/ 145 h 145"/>
              </a:gdLst>
              <a:ahLst/>
              <a:cxnLst>
                <a:cxn ang="T6">
                  <a:pos x="T0" y="T1"/>
                </a:cxn>
                <a:cxn ang="T7">
                  <a:pos x="T2" y="T3"/>
                </a:cxn>
                <a:cxn ang="T8">
                  <a:pos x="T4" y="T5"/>
                </a:cxn>
              </a:cxnLst>
              <a:rect l="T9" t="T10" r="T11" b="T12"/>
              <a:pathLst>
                <a:path w="1259" h="145">
                  <a:moveTo>
                    <a:pt x="0" y="144"/>
                  </a:moveTo>
                  <a:lnTo>
                    <a:pt x="0" y="0"/>
                  </a:lnTo>
                  <a:lnTo>
                    <a:pt x="1258"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36" name="Rectangle 15"/>
            <p:cNvSpPr>
              <a:spLocks noChangeArrowheads="1"/>
            </p:cNvSpPr>
            <p:nvPr/>
          </p:nvSpPr>
          <p:spPr bwMode="auto">
            <a:xfrm>
              <a:off x="152" y="2552"/>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Center for Medicare &amp;  Medicaid Services</a:t>
              </a:r>
            </a:p>
            <a:p>
              <a:pPr algn="ctr">
                <a:spcBef>
                  <a:spcPct val="0"/>
                </a:spcBef>
                <a:buClrTx/>
                <a:buFontTx/>
                <a:buNone/>
              </a:pPr>
              <a:r>
                <a:rPr lang="en-US" altLang="en-US" sz="1400" b="1" i="1" dirty="0" smtClean="0">
                  <a:solidFill>
                    <a:srgbClr val="000000"/>
                  </a:solidFill>
                  <a:latin typeface="Book Antiqua" pitchFamily="18" charset="0"/>
                  <a:cs typeface="Arial" charset="0"/>
                </a:rPr>
                <a:t>(CMS)</a:t>
              </a:r>
            </a:p>
          </p:txBody>
        </p:sp>
        <p:sp>
          <p:nvSpPr>
            <p:cNvPr id="137237" name="Freeform 16"/>
            <p:cNvSpPr>
              <a:spLocks/>
            </p:cNvSpPr>
            <p:nvPr/>
          </p:nvSpPr>
          <p:spPr bwMode="auto">
            <a:xfrm>
              <a:off x="2880" y="2400"/>
              <a:ext cx="880" cy="145"/>
            </a:xfrm>
            <a:custGeom>
              <a:avLst/>
              <a:gdLst>
                <a:gd name="T0" fmla="*/ 879 w 880"/>
                <a:gd name="T1" fmla="*/ 144 h 145"/>
                <a:gd name="T2" fmla="*/ 879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38" name="Rectangle 17"/>
            <p:cNvSpPr>
              <a:spLocks noChangeArrowheads="1"/>
            </p:cNvSpPr>
            <p:nvPr/>
          </p:nvSpPr>
          <p:spPr bwMode="auto">
            <a:xfrm>
              <a:off x="3032" y="2552"/>
              <a:ext cx="1232"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Indian Health</a:t>
              </a:r>
            </a:p>
            <a:p>
              <a:pPr algn="ctr">
                <a:spcBef>
                  <a:spcPct val="0"/>
                </a:spcBef>
                <a:buClrTx/>
                <a:buFontTx/>
                <a:buNone/>
              </a:pPr>
              <a:r>
                <a:rPr lang="en-US" altLang="en-US" sz="1400" b="1" i="1" dirty="0" smtClean="0">
                  <a:solidFill>
                    <a:srgbClr val="000000"/>
                  </a:solidFill>
                  <a:latin typeface="Book Antiqua" pitchFamily="18" charset="0"/>
                  <a:cs typeface="Arial" charset="0"/>
                </a:rPr>
                <a:t>Services</a:t>
              </a:r>
            </a:p>
            <a:p>
              <a:pPr algn="ctr">
                <a:spcBef>
                  <a:spcPct val="0"/>
                </a:spcBef>
                <a:buClrTx/>
                <a:buFontTx/>
                <a:buNone/>
              </a:pPr>
              <a:r>
                <a:rPr lang="en-US" altLang="en-US" sz="1400" b="1" i="1" dirty="0" smtClean="0">
                  <a:solidFill>
                    <a:srgbClr val="000000"/>
                  </a:solidFill>
                  <a:latin typeface="Book Antiqua" pitchFamily="18" charset="0"/>
                  <a:cs typeface="Arial" charset="0"/>
                </a:rPr>
                <a:t>(IHS)</a:t>
              </a:r>
            </a:p>
          </p:txBody>
        </p:sp>
        <p:sp>
          <p:nvSpPr>
            <p:cNvPr id="137239" name="Freeform 18"/>
            <p:cNvSpPr>
              <a:spLocks/>
            </p:cNvSpPr>
            <p:nvPr/>
          </p:nvSpPr>
          <p:spPr bwMode="auto">
            <a:xfrm>
              <a:off x="3744" y="2400"/>
              <a:ext cx="1276" cy="145"/>
            </a:xfrm>
            <a:custGeom>
              <a:avLst/>
              <a:gdLst>
                <a:gd name="T0" fmla="*/ 1275 w 1276"/>
                <a:gd name="T1" fmla="*/ 144 h 145"/>
                <a:gd name="T2" fmla="*/ 1275 w 1276"/>
                <a:gd name="T3" fmla="*/ 0 h 145"/>
                <a:gd name="T4" fmla="*/ 0 w 1276"/>
                <a:gd name="T5" fmla="*/ 0 h 145"/>
                <a:gd name="T6" fmla="*/ 0 60000 65536"/>
                <a:gd name="T7" fmla="*/ 0 60000 65536"/>
                <a:gd name="T8" fmla="*/ 0 60000 65536"/>
                <a:gd name="T9" fmla="*/ 0 w 1276"/>
                <a:gd name="T10" fmla="*/ 0 h 145"/>
                <a:gd name="T11" fmla="*/ 1276 w 1276"/>
                <a:gd name="T12" fmla="*/ 145 h 145"/>
              </a:gdLst>
              <a:ahLst/>
              <a:cxnLst>
                <a:cxn ang="T6">
                  <a:pos x="T0" y="T1"/>
                </a:cxn>
                <a:cxn ang="T7">
                  <a:pos x="T2" y="T3"/>
                </a:cxn>
                <a:cxn ang="T8">
                  <a:pos x="T4" y="T5"/>
                </a:cxn>
              </a:cxnLst>
              <a:rect l="T9" t="T10" r="T11" b="T12"/>
              <a:pathLst>
                <a:path w="1276" h="145">
                  <a:moveTo>
                    <a:pt x="1275" y="144"/>
                  </a:moveTo>
                  <a:lnTo>
                    <a:pt x="1275"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p:nvSpPr>
            <p:cNvPr id="137240" name="Rectangle 19"/>
            <p:cNvSpPr>
              <a:spLocks noChangeArrowheads="1"/>
            </p:cNvSpPr>
            <p:nvPr/>
          </p:nvSpPr>
          <p:spPr bwMode="auto">
            <a:xfrm>
              <a:off x="4424" y="2552"/>
              <a:ext cx="1184" cy="560"/>
            </a:xfrm>
            <a:prstGeom prst="rect">
              <a:avLst/>
            </a:prstGeom>
            <a:solidFill>
              <a:schemeClr val="accent1"/>
            </a:solidFill>
            <a:ln w="25400">
              <a:solidFill>
                <a:schemeClr val="tx2"/>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FFFF00"/>
                  </a:solidFill>
                  <a:latin typeface="Book Antiqua" pitchFamily="18" charset="0"/>
                  <a:cs typeface="Arial" charset="0"/>
                </a:rPr>
                <a:t>National Institutes</a:t>
              </a:r>
            </a:p>
            <a:p>
              <a:pPr algn="ctr">
                <a:spcBef>
                  <a:spcPct val="0"/>
                </a:spcBef>
                <a:buClrTx/>
                <a:buFontTx/>
                <a:buNone/>
              </a:pPr>
              <a:r>
                <a:rPr lang="en-US" altLang="en-US" sz="1400" b="1" i="1" dirty="0" smtClean="0">
                  <a:solidFill>
                    <a:srgbClr val="FFFF00"/>
                  </a:solidFill>
                  <a:latin typeface="Book Antiqua" pitchFamily="18" charset="0"/>
                  <a:cs typeface="Arial" charset="0"/>
                </a:rPr>
                <a:t>of Health</a:t>
              </a:r>
            </a:p>
            <a:p>
              <a:pPr algn="ctr">
                <a:spcBef>
                  <a:spcPct val="0"/>
                </a:spcBef>
                <a:buClrTx/>
                <a:buFontTx/>
                <a:buNone/>
              </a:pPr>
              <a:r>
                <a:rPr lang="en-US" altLang="en-US" sz="1400" b="1" i="1" dirty="0" smtClean="0">
                  <a:solidFill>
                    <a:srgbClr val="FFFF00"/>
                  </a:solidFill>
                  <a:latin typeface="Book Antiqua" pitchFamily="18" charset="0"/>
                  <a:cs typeface="Arial" charset="0"/>
                </a:rPr>
                <a:t>(NIH)</a:t>
              </a:r>
            </a:p>
          </p:txBody>
        </p:sp>
        <p:sp>
          <p:nvSpPr>
            <p:cNvPr id="137241" name="Freeform 20"/>
            <p:cNvSpPr>
              <a:spLocks/>
            </p:cNvSpPr>
            <p:nvPr/>
          </p:nvSpPr>
          <p:spPr bwMode="auto">
            <a:xfrm>
              <a:off x="1440" y="3312"/>
              <a:ext cx="1440" cy="145"/>
            </a:xfrm>
            <a:custGeom>
              <a:avLst/>
              <a:gdLst>
                <a:gd name="T0" fmla="*/ 0 w 1307"/>
                <a:gd name="T1" fmla="*/ 144 h 145"/>
                <a:gd name="T2" fmla="*/ 0 w 1307"/>
                <a:gd name="T3" fmla="*/ 0 h 145"/>
                <a:gd name="T4" fmla="*/ 1585 w 1307"/>
                <a:gd name="T5" fmla="*/ 0 h 145"/>
                <a:gd name="T6" fmla="*/ 0 60000 65536"/>
                <a:gd name="T7" fmla="*/ 0 60000 65536"/>
                <a:gd name="T8" fmla="*/ 0 60000 65536"/>
                <a:gd name="T9" fmla="*/ 0 w 1307"/>
                <a:gd name="T10" fmla="*/ 0 h 145"/>
                <a:gd name="T11" fmla="*/ 1307 w 1307"/>
                <a:gd name="T12" fmla="*/ 145 h 145"/>
              </a:gdLst>
              <a:ahLst/>
              <a:cxnLst>
                <a:cxn ang="T6">
                  <a:pos x="T0" y="T1"/>
                </a:cxn>
                <a:cxn ang="T7">
                  <a:pos x="T2" y="T3"/>
                </a:cxn>
                <a:cxn ang="T8">
                  <a:pos x="T4" y="T5"/>
                </a:cxn>
              </a:cxnLst>
              <a:rect l="T9" t="T10" r="T11" b="T12"/>
              <a:pathLst>
                <a:path w="1307" h="145">
                  <a:moveTo>
                    <a:pt x="0" y="144"/>
                  </a:moveTo>
                  <a:lnTo>
                    <a:pt x="0" y="0"/>
                  </a:lnTo>
                  <a:lnTo>
                    <a:pt x="130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p:nvSpPr>
            <p:cNvPr id="137242" name="Freeform 22"/>
            <p:cNvSpPr>
              <a:spLocks/>
            </p:cNvSpPr>
            <p:nvPr/>
          </p:nvSpPr>
          <p:spPr bwMode="auto">
            <a:xfrm>
              <a:off x="2688" y="3312"/>
              <a:ext cx="1744" cy="145"/>
            </a:xfrm>
            <a:custGeom>
              <a:avLst/>
              <a:gdLst>
                <a:gd name="T0" fmla="*/ 3452 w 880"/>
                <a:gd name="T1" fmla="*/ 144 h 145"/>
                <a:gd name="T2" fmla="*/ 3452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p:nvSpPr>
            <p:cNvPr id="137243" name="Freeform 25"/>
            <p:cNvSpPr>
              <a:spLocks/>
            </p:cNvSpPr>
            <p:nvPr/>
          </p:nvSpPr>
          <p:spPr bwMode="auto">
            <a:xfrm>
              <a:off x="2064" y="2400"/>
              <a:ext cx="817" cy="145"/>
            </a:xfrm>
            <a:custGeom>
              <a:avLst/>
              <a:gdLst>
                <a:gd name="T0" fmla="*/ 0 w 817"/>
                <a:gd name="T1" fmla="*/ 144 h 145"/>
                <a:gd name="T2" fmla="*/ 0 w 817"/>
                <a:gd name="T3" fmla="*/ 0 h 145"/>
                <a:gd name="T4" fmla="*/ 816 w 817"/>
                <a:gd name="T5" fmla="*/ 0 h 145"/>
                <a:gd name="T6" fmla="*/ 0 60000 65536"/>
                <a:gd name="T7" fmla="*/ 0 60000 65536"/>
                <a:gd name="T8" fmla="*/ 0 60000 65536"/>
                <a:gd name="T9" fmla="*/ 0 w 817"/>
                <a:gd name="T10" fmla="*/ 0 h 145"/>
                <a:gd name="T11" fmla="*/ 817 w 817"/>
                <a:gd name="T12" fmla="*/ 145 h 145"/>
              </a:gdLst>
              <a:ahLst/>
              <a:cxnLst>
                <a:cxn ang="T6">
                  <a:pos x="T0" y="T1"/>
                </a:cxn>
                <a:cxn ang="T7">
                  <a:pos x="T2" y="T3"/>
                </a:cxn>
                <a:cxn ang="T8">
                  <a:pos x="T4" y="T5"/>
                </a:cxn>
              </a:cxnLst>
              <a:rect l="T9" t="T10" r="T11" b="T12"/>
              <a:pathLst>
                <a:path w="817" h="145">
                  <a:moveTo>
                    <a:pt x="0" y="144"/>
                  </a:moveTo>
                  <a:lnTo>
                    <a:pt x="0" y="0"/>
                  </a:lnTo>
                  <a:lnTo>
                    <a:pt x="81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i="1" dirty="0" smtClean="0">
                <a:solidFill>
                  <a:prstClr val="black"/>
                </a:solidFill>
                <a:latin typeface="Arial" charset="0"/>
                <a:cs typeface="Arial" charset="0"/>
              </a:endParaRPr>
            </a:p>
          </p:txBody>
        </p:sp>
        <p:sp useBgFill="1">
          <p:nvSpPr>
            <p:cNvPr id="137244" name="Rectangle 26"/>
            <p:cNvSpPr>
              <a:spLocks noChangeArrowheads="1"/>
            </p:cNvSpPr>
            <p:nvPr/>
          </p:nvSpPr>
          <p:spPr bwMode="auto">
            <a:xfrm>
              <a:off x="1496" y="2552"/>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300" b="1" i="1" dirty="0" smtClean="0">
                  <a:solidFill>
                    <a:srgbClr val="000000"/>
                  </a:solidFill>
                  <a:latin typeface="Book Antiqua" pitchFamily="18" charset="0"/>
                  <a:cs typeface="Arial" charset="0"/>
                </a:rPr>
                <a:t>Agency  for </a:t>
              </a:r>
            </a:p>
            <a:p>
              <a:pPr algn="ctr">
                <a:spcBef>
                  <a:spcPct val="0"/>
                </a:spcBef>
                <a:buClrTx/>
                <a:buFontTx/>
                <a:buNone/>
              </a:pPr>
              <a:r>
                <a:rPr lang="en-US" altLang="en-US" sz="1300" b="1" i="1" dirty="0" smtClean="0">
                  <a:solidFill>
                    <a:srgbClr val="000000"/>
                  </a:solidFill>
                  <a:latin typeface="Book Antiqua" pitchFamily="18" charset="0"/>
                  <a:cs typeface="Arial" charset="0"/>
                </a:rPr>
                <a:t>Healthcare Research and  Quality</a:t>
              </a:r>
            </a:p>
            <a:p>
              <a:pPr algn="ctr">
                <a:spcBef>
                  <a:spcPct val="0"/>
                </a:spcBef>
                <a:buClrTx/>
                <a:buFontTx/>
                <a:buNone/>
              </a:pPr>
              <a:r>
                <a:rPr lang="en-US" altLang="en-US" sz="1300" b="1" i="1" dirty="0" smtClean="0">
                  <a:solidFill>
                    <a:srgbClr val="000000"/>
                  </a:solidFill>
                  <a:latin typeface="Book Antiqua" pitchFamily="18" charset="0"/>
                  <a:cs typeface="Arial" charset="0"/>
                </a:rPr>
                <a:t>(AHRQ)</a:t>
              </a:r>
            </a:p>
          </p:txBody>
        </p:sp>
      </p:grpSp>
      <p:grpSp>
        <p:nvGrpSpPr>
          <p:cNvPr id="137220" name="Group 25"/>
          <p:cNvGrpSpPr>
            <a:grpSpLocks/>
          </p:cNvGrpSpPr>
          <p:nvPr/>
        </p:nvGrpSpPr>
        <p:grpSpPr bwMode="auto">
          <a:xfrm>
            <a:off x="1295400" y="5486400"/>
            <a:ext cx="6680200" cy="889000"/>
            <a:chOff x="816" y="3456"/>
            <a:chExt cx="4208" cy="560"/>
          </a:xfrm>
        </p:grpSpPr>
        <p:sp useBgFill="1">
          <p:nvSpPr>
            <p:cNvPr id="137221" name="Rectangle 21"/>
            <p:cNvSpPr>
              <a:spLocks noChangeArrowheads="1"/>
            </p:cNvSpPr>
            <p:nvPr/>
          </p:nvSpPr>
          <p:spPr bwMode="auto">
            <a:xfrm>
              <a:off x="816" y="3456"/>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Centers for </a:t>
              </a:r>
            </a:p>
            <a:p>
              <a:pPr algn="ctr">
                <a:spcBef>
                  <a:spcPct val="0"/>
                </a:spcBef>
                <a:buClrTx/>
                <a:buFontTx/>
                <a:buNone/>
              </a:pPr>
              <a:r>
                <a:rPr lang="en-US" altLang="en-US" sz="1400" b="1" i="1" dirty="0" smtClean="0">
                  <a:solidFill>
                    <a:srgbClr val="000000"/>
                  </a:solidFill>
                  <a:latin typeface="Book Antiqua" pitchFamily="18" charset="0"/>
                  <a:cs typeface="Arial" charset="0"/>
                </a:rPr>
                <a:t>Disease Control</a:t>
              </a:r>
            </a:p>
            <a:p>
              <a:pPr algn="ctr">
                <a:spcBef>
                  <a:spcPct val="0"/>
                </a:spcBef>
                <a:buClrTx/>
                <a:buFontTx/>
                <a:buNone/>
              </a:pPr>
              <a:r>
                <a:rPr lang="en-US" altLang="en-US" sz="1400" b="1" i="1" dirty="0" smtClean="0">
                  <a:solidFill>
                    <a:srgbClr val="000000"/>
                  </a:solidFill>
                  <a:latin typeface="Book Antiqua" pitchFamily="18" charset="0"/>
                  <a:cs typeface="Arial" charset="0"/>
                </a:rPr>
                <a:t>and Prevention</a:t>
              </a:r>
            </a:p>
            <a:p>
              <a:pPr algn="ctr">
                <a:spcBef>
                  <a:spcPct val="0"/>
                </a:spcBef>
                <a:buClrTx/>
                <a:buFontTx/>
                <a:buNone/>
              </a:pPr>
              <a:r>
                <a:rPr lang="en-US" altLang="en-US" sz="1400" b="1" i="1" dirty="0" smtClean="0">
                  <a:solidFill>
                    <a:srgbClr val="000000"/>
                  </a:solidFill>
                  <a:latin typeface="Book Antiqua" pitchFamily="18" charset="0"/>
                  <a:cs typeface="Arial" charset="0"/>
                </a:rPr>
                <a:t>(CDC)</a:t>
              </a:r>
            </a:p>
          </p:txBody>
        </p:sp>
        <p:sp useBgFill="1">
          <p:nvSpPr>
            <p:cNvPr id="137222" name="Rectangle 23"/>
            <p:cNvSpPr>
              <a:spLocks noChangeArrowheads="1"/>
            </p:cNvSpPr>
            <p:nvPr/>
          </p:nvSpPr>
          <p:spPr bwMode="auto">
            <a:xfrm>
              <a:off x="3792" y="3456"/>
              <a:ext cx="1232"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Substance Abuse and</a:t>
              </a:r>
            </a:p>
            <a:p>
              <a:pPr algn="ctr">
                <a:spcBef>
                  <a:spcPct val="0"/>
                </a:spcBef>
                <a:buClrTx/>
                <a:buFontTx/>
                <a:buNone/>
              </a:pPr>
              <a:r>
                <a:rPr lang="en-US" altLang="en-US" sz="1400" b="1" i="1" dirty="0" smtClean="0">
                  <a:solidFill>
                    <a:srgbClr val="000000"/>
                  </a:solidFill>
                  <a:latin typeface="Book Antiqua" pitchFamily="18" charset="0"/>
                  <a:cs typeface="Arial" charset="0"/>
                </a:rPr>
                <a:t>Mental Health Services</a:t>
              </a:r>
            </a:p>
            <a:p>
              <a:pPr algn="ctr">
                <a:spcBef>
                  <a:spcPct val="0"/>
                </a:spcBef>
                <a:buClrTx/>
                <a:buFontTx/>
                <a:buNone/>
              </a:pPr>
              <a:r>
                <a:rPr lang="en-US" altLang="en-US" sz="1400" b="1" i="1" dirty="0" smtClean="0">
                  <a:solidFill>
                    <a:srgbClr val="000000"/>
                  </a:solidFill>
                  <a:latin typeface="Book Antiqua" pitchFamily="18" charset="0"/>
                  <a:cs typeface="Arial" charset="0"/>
                </a:rPr>
                <a:t>Administration</a:t>
              </a:r>
            </a:p>
            <a:p>
              <a:pPr algn="ctr">
                <a:spcBef>
                  <a:spcPct val="0"/>
                </a:spcBef>
                <a:buClrTx/>
                <a:buFontTx/>
                <a:buNone/>
              </a:pPr>
              <a:r>
                <a:rPr lang="en-US" altLang="en-US" sz="1400" b="1" i="1" dirty="0" smtClean="0">
                  <a:solidFill>
                    <a:srgbClr val="000000"/>
                  </a:solidFill>
                  <a:latin typeface="Book Antiqua" pitchFamily="18" charset="0"/>
                  <a:cs typeface="Arial" charset="0"/>
                </a:rPr>
                <a:t>(SAMHSA)</a:t>
              </a:r>
            </a:p>
          </p:txBody>
        </p:sp>
        <p:sp useBgFill="1">
          <p:nvSpPr>
            <p:cNvPr id="137223" name="Rectangle 24"/>
            <p:cNvSpPr>
              <a:spLocks noChangeArrowheads="1"/>
            </p:cNvSpPr>
            <p:nvPr/>
          </p:nvSpPr>
          <p:spPr bwMode="auto">
            <a:xfrm>
              <a:off x="2304" y="3456"/>
              <a:ext cx="1184" cy="560"/>
            </a:xfrm>
            <a:prstGeom prst="rect">
              <a:avLst/>
            </a:prstGeom>
            <a:ln w="25400">
              <a:solidFill>
                <a:srgbClr val="00DFCA"/>
              </a:solidFill>
              <a:miter lim="800000"/>
              <a:headEnd/>
              <a:tailEnd/>
            </a:ln>
            <a:effectLst>
              <a:outerShdw dist="53882" dir="2700000" algn="ctr" rotWithShape="0">
                <a:srgbClr val="00DFCA"/>
              </a:outerShdw>
            </a:effectLst>
          </p:spPr>
          <p:txBody>
            <a:bodyPr wrap="none" lIns="90488" tIns="44450" rIns="90488" bIns="44450" anchor="ct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algn="ctr">
                <a:spcBef>
                  <a:spcPct val="0"/>
                </a:spcBef>
                <a:buClrTx/>
                <a:buFontTx/>
                <a:buNone/>
              </a:pPr>
              <a:r>
                <a:rPr lang="en-US" altLang="en-US" sz="1400" b="1" i="1" dirty="0" smtClean="0">
                  <a:solidFill>
                    <a:srgbClr val="000000"/>
                  </a:solidFill>
                  <a:latin typeface="Book Antiqua" pitchFamily="18" charset="0"/>
                  <a:cs typeface="Arial" charset="0"/>
                </a:rPr>
                <a:t>Agency for Toxic</a:t>
              </a:r>
            </a:p>
            <a:p>
              <a:pPr algn="ctr">
                <a:spcBef>
                  <a:spcPct val="0"/>
                </a:spcBef>
                <a:buClrTx/>
                <a:buFontTx/>
                <a:buNone/>
              </a:pPr>
              <a:r>
                <a:rPr lang="en-US" altLang="en-US" sz="1400" b="1" i="1" dirty="0" smtClean="0">
                  <a:solidFill>
                    <a:srgbClr val="000000"/>
                  </a:solidFill>
                  <a:latin typeface="Book Antiqua" pitchFamily="18" charset="0"/>
                  <a:cs typeface="Arial" charset="0"/>
                </a:rPr>
                <a:t>Substances and</a:t>
              </a:r>
            </a:p>
            <a:p>
              <a:pPr algn="ctr">
                <a:spcBef>
                  <a:spcPct val="0"/>
                </a:spcBef>
                <a:buClrTx/>
                <a:buFontTx/>
                <a:buNone/>
              </a:pPr>
              <a:r>
                <a:rPr lang="en-US" altLang="en-US" sz="1400" b="1" i="1" dirty="0" smtClean="0">
                  <a:solidFill>
                    <a:srgbClr val="000000"/>
                  </a:solidFill>
                  <a:latin typeface="Book Antiqua" pitchFamily="18" charset="0"/>
                  <a:cs typeface="Arial" charset="0"/>
                </a:rPr>
                <a:t>Disease Registry</a:t>
              </a:r>
            </a:p>
            <a:p>
              <a:pPr algn="ctr">
                <a:spcBef>
                  <a:spcPct val="0"/>
                </a:spcBef>
                <a:buClrTx/>
                <a:buFontTx/>
                <a:buNone/>
              </a:pPr>
              <a:r>
                <a:rPr lang="en-US" altLang="en-US" sz="1400" b="1" i="1" dirty="0" smtClean="0">
                  <a:solidFill>
                    <a:srgbClr val="000000"/>
                  </a:solidFill>
                  <a:latin typeface="Book Antiqua" pitchFamily="18" charset="0"/>
                  <a:cs typeface="Arial" charset="0"/>
                </a:rPr>
                <a:t>(ATSDR)</a:t>
              </a:r>
            </a:p>
          </p:txBody>
        </p:sp>
      </p:grpSp>
    </p:spTree>
    <p:extLst>
      <p:ext uri="{BB962C8B-B14F-4D97-AF65-F5344CB8AC3E}">
        <p14:creationId xmlns:p14="http://schemas.microsoft.com/office/powerpoint/2010/main" val="36085142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0"/>
          </p:nvPr>
        </p:nvSpPr>
        <p:spPr bwMode="auto">
          <a:xfrm>
            <a:off x="6553200" y="6245225"/>
            <a:ext cx="2133600" cy="476250"/>
          </a:xfrm>
          <a:noFill/>
          <a:ln>
            <a:miter lim="800000"/>
            <a:headEnd/>
            <a:tailEnd/>
          </a:ln>
        </p:spPr>
        <p:txBody>
          <a:bodyPr wrap="square" lIns="91440" tIns="45720" rIns="91440" bIns="45720" numCol="1" anchorCtr="0" compatLnSpc="1">
            <a:prstTxWarp prst="textNoShape">
              <a:avLst/>
            </a:prstTxWarp>
          </a:bodyPr>
          <a:lstStyle/>
          <a:p>
            <a:fld id="{34DA3A23-477D-45A3-95E1-34A95025F983}" type="slidenum">
              <a:rPr lang="en-US" smtClean="0"/>
              <a:pPr/>
              <a:t>7</a:t>
            </a:fld>
            <a:endParaRPr lang="en-US" dirty="0" smtClean="0"/>
          </a:p>
        </p:txBody>
      </p:sp>
      <p:sp>
        <p:nvSpPr>
          <p:cNvPr id="17411" name="Rectangle 2"/>
          <p:cNvSpPr>
            <a:spLocks noChangeArrowheads="1"/>
          </p:cNvSpPr>
          <p:nvPr/>
        </p:nvSpPr>
        <p:spPr bwMode="auto">
          <a:xfrm>
            <a:off x="152400" y="1447800"/>
            <a:ext cx="8686800" cy="5257800"/>
          </a:xfrm>
          <a:prstGeom prst="rect">
            <a:avLst/>
          </a:prstGeom>
          <a:solidFill>
            <a:srgbClr val="FFCCFF"/>
          </a:solidFill>
          <a:ln w="12700">
            <a:solidFill>
              <a:schemeClr val="tx1"/>
            </a:solidFill>
            <a:miter lim="800000"/>
            <a:headEnd type="none" w="sm" len="sm"/>
            <a:tailEnd type="none" w="sm" len="sm"/>
          </a:ln>
        </p:spPr>
        <p:txBody>
          <a:bodyPr wrap="none" anchor="ctr"/>
          <a:lstStyle/>
          <a:p>
            <a:endParaRPr lang="en-US" dirty="0">
              <a:solidFill>
                <a:prstClr val="black"/>
              </a:solidFill>
            </a:endParaRPr>
          </a:p>
        </p:txBody>
      </p:sp>
      <p:sp>
        <p:nvSpPr>
          <p:cNvPr id="17412" name="Rectangle 3"/>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endParaRPr lang="en-US" sz="4400" b="1" dirty="0">
              <a:solidFill>
                <a:srgbClr val="000000"/>
              </a:solidFill>
            </a:endParaRPr>
          </a:p>
        </p:txBody>
      </p:sp>
      <p:sp>
        <p:nvSpPr>
          <p:cNvPr id="17413" name="Rectangle 4"/>
          <p:cNvSpPr>
            <a:spLocks noChangeArrowheads="1"/>
          </p:cNvSpPr>
          <p:nvPr/>
        </p:nvSpPr>
        <p:spPr bwMode="auto">
          <a:xfrm>
            <a:off x="3200400" y="838200"/>
            <a:ext cx="2667000" cy="5969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14" name="Line 5"/>
          <p:cNvSpPr>
            <a:spLocks noChangeShapeType="1"/>
          </p:cNvSpPr>
          <p:nvPr/>
        </p:nvSpPr>
        <p:spPr bwMode="auto">
          <a:xfrm>
            <a:off x="4572000" y="1460500"/>
            <a:ext cx="0" cy="127000"/>
          </a:xfrm>
          <a:prstGeom prst="line">
            <a:avLst/>
          </a:prstGeom>
          <a:noFill/>
          <a:ln w="25400">
            <a:solidFill>
              <a:schemeClr val="bg2"/>
            </a:solidFill>
            <a:round/>
            <a:headEnd/>
            <a:tailEnd/>
          </a:ln>
        </p:spPr>
        <p:txBody>
          <a:bodyPr wrap="none" anchor="ctr"/>
          <a:lstStyle/>
          <a:p>
            <a:endParaRPr lang="en-US" dirty="0">
              <a:solidFill>
                <a:prstClr val="black"/>
              </a:solidFill>
            </a:endParaRPr>
          </a:p>
        </p:txBody>
      </p:sp>
      <p:sp>
        <p:nvSpPr>
          <p:cNvPr id="17415" name="Line 6"/>
          <p:cNvSpPr>
            <a:spLocks noChangeShapeType="1"/>
          </p:cNvSpPr>
          <p:nvPr/>
        </p:nvSpPr>
        <p:spPr bwMode="auto">
          <a:xfrm>
            <a:off x="4572000" y="1676400"/>
            <a:ext cx="0" cy="4191000"/>
          </a:xfrm>
          <a:prstGeom prst="line">
            <a:avLst/>
          </a:prstGeom>
          <a:noFill/>
          <a:ln w="25400">
            <a:solidFill>
              <a:schemeClr val="bg2"/>
            </a:solidFill>
            <a:round/>
            <a:headEnd/>
            <a:tailEnd/>
          </a:ln>
        </p:spPr>
        <p:txBody>
          <a:bodyPr wrap="none" anchor="ctr"/>
          <a:lstStyle/>
          <a:p>
            <a:endParaRPr lang="en-US" dirty="0">
              <a:solidFill>
                <a:prstClr val="black"/>
              </a:solidFill>
            </a:endParaRPr>
          </a:p>
        </p:txBody>
      </p:sp>
      <p:sp>
        <p:nvSpPr>
          <p:cNvPr id="17416" name="Freeform 7"/>
          <p:cNvSpPr>
            <a:spLocks/>
          </p:cNvSpPr>
          <p:nvPr/>
        </p:nvSpPr>
        <p:spPr bwMode="auto">
          <a:xfrm>
            <a:off x="2281238" y="1600200"/>
            <a:ext cx="1606550" cy="230188"/>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17" name="Rectangle 8"/>
          <p:cNvSpPr>
            <a:spLocks noChangeArrowheads="1"/>
          </p:cNvSpPr>
          <p:nvPr/>
        </p:nvSpPr>
        <p:spPr bwMode="auto">
          <a:xfrm>
            <a:off x="1651000" y="18415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18" name="Freeform 9"/>
          <p:cNvSpPr>
            <a:spLocks/>
          </p:cNvSpPr>
          <p:nvPr/>
        </p:nvSpPr>
        <p:spPr bwMode="auto">
          <a:xfrm>
            <a:off x="4572000" y="16002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19" name="Rectangle 10"/>
          <p:cNvSpPr>
            <a:spLocks noChangeArrowheads="1"/>
          </p:cNvSpPr>
          <p:nvPr/>
        </p:nvSpPr>
        <p:spPr bwMode="auto">
          <a:xfrm>
            <a:off x="4708525" y="18415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20" name="Freeform 11"/>
          <p:cNvSpPr>
            <a:spLocks/>
          </p:cNvSpPr>
          <p:nvPr/>
        </p:nvSpPr>
        <p:spPr bwMode="auto">
          <a:xfrm>
            <a:off x="5257800" y="16002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21" name="Rectangle 12"/>
          <p:cNvSpPr>
            <a:spLocks noChangeArrowheads="1"/>
          </p:cNvSpPr>
          <p:nvPr/>
        </p:nvSpPr>
        <p:spPr bwMode="auto">
          <a:xfrm>
            <a:off x="6194425" y="18415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22" name="Freeform 13"/>
          <p:cNvSpPr>
            <a:spLocks/>
          </p:cNvSpPr>
          <p:nvPr/>
        </p:nvSpPr>
        <p:spPr bwMode="auto">
          <a:xfrm>
            <a:off x="3765550" y="2667000"/>
            <a:ext cx="808038" cy="230188"/>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23" name="Rectangle 14"/>
          <p:cNvSpPr>
            <a:spLocks noChangeArrowheads="1"/>
          </p:cNvSpPr>
          <p:nvPr/>
        </p:nvSpPr>
        <p:spPr bwMode="auto">
          <a:xfrm>
            <a:off x="3098800" y="29083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24" name="Freeform 15"/>
          <p:cNvSpPr>
            <a:spLocks/>
          </p:cNvSpPr>
          <p:nvPr/>
        </p:nvSpPr>
        <p:spPr bwMode="auto">
          <a:xfrm>
            <a:off x="2279650" y="2667000"/>
            <a:ext cx="1608138" cy="230188"/>
          </a:xfrm>
          <a:custGeom>
            <a:avLst/>
            <a:gdLst>
              <a:gd name="T0" fmla="*/ 0 w 1013"/>
              <a:gd name="T1" fmla="*/ 2147483647 h 145"/>
              <a:gd name="T2" fmla="*/ 0 w 1013"/>
              <a:gd name="T3" fmla="*/ 0 h 145"/>
              <a:gd name="T4" fmla="*/ 2147483647 w 1013"/>
              <a:gd name="T5" fmla="*/ 0 h 145"/>
              <a:gd name="T6" fmla="*/ 0 60000 65536"/>
              <a:gd name="T7" fmla="*/ 0 60000 65536"/>
              <a:gd name="T8" fmla="*/ 0 60000 65536"/>
              <a:gd name="T9" fmla="*/ 0 w 1013"/>
              <a:gd name="T10" fmla="*/ 0 h 145"/>
              <a:gd name="T11" fmla="*/ 1013 w 1013"/>
              <a:gd name="T12" fmla="*/ 145 h 145"/>
            </a:gdLst>
            <a:ahLst/>
            <a:cxnLst>
              <a:cxn ang="T6">
                <a:pos x="T0" y="T1"/>
              </a:cxn>
              <a:cxn ang="T7">
                <a:pos x="T2" y="T3"/>
              </a:cxn>
              <a:cxn ang="T8">
                <a:pos x="T4" y="T5"/>
              </a:cxn>
            </a:cxnLst>
            <a:rect l="T9" t="T10" r="T11" b="T12"/>
            <a:pathLst>
              <a:path w="1013" h="145">
                <a:moveTo>
                  <a:pt x="0" y="144"/>
                </a:moveTo>
                <a:lnTo>
                  <a:pt x="0" y="0"/>
                </a:lnTo>
                <a:lnTo>
                  <a:pt x="1012"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25" name="Rectangle 16"/>
          <p:cNvSpPr>
            <a:spLocks noChangeArrowheads="1"/>
          </p:cNvSpPr>
          <p:nvPr/>
        </p:nvSpPr>
        <p:spPr bwMode="auto">
          <a:xfrm>
            <a:off x="1651000" y="29083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26" name="Freeform 17"/>
          <p:cNvSpPr>
            <a:spLocks/>
          </p:cNvSpPr>
          <p:nvPr/>
        </p:nvSpPr>
        <p:spPr bwMode="auto">
          <a:xfrm>
            <a:off x="4572000" y="26670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27" name="Rectangle 18"/>
          <p:cNvSpPr>
            <a:spLocks noChangeArrowheads="1"/>
          </p:cNvSpPr>
          <p:nvPr/>
        </p:nvSpPr>
        <p:spPr bwMode="auto">
          <a:xfrm>
            <a:off x="4708525" y="29083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28" name="Freeform 19"/>
          <p:cNvSpPr>
            <a:spLocks/>
          </p:cNvSpPr>
          <p:nvPr/>
        </p:nvSpPr>
        <p:spPr bwMode="auto">
          <a:xfrm>
            <a:off x="5257800" y="26670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29" name="Rectangle 20"/>
          <p:cNvSpPr>
            <a:spLocks noChangeArrowheads="1"/>
          </p:cNvSpPr>
          <p:nvPr/>
        </p:nvSpPr>
        <p:spPr bwMode="auto">
          <a:xfrm>
            <a:off x="6194425" y="29083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30" name="Freeform 21"/>
          <p:cNvSpPr>
            <a:spLocks/>
          </p:cNvSpPr>
          <p:nvPr/>
        </p:nvSpPr>
        <p:spPr bwMode="auto">
          <a:xfrm>
            <a:off x="795338" y="1600200"/>
            <a:ext cx="1606550" cy="230188"/>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31" name="Rectangle 22"/>
          <p:cNvSpPr>
            <a:spLocks noChangeArrowheads="1"/>
          </p:cNvSpPr>
          <p:nvPr/>
        </p:nvSpPr>
        <p:spPr bwMode="auto">
          <a:xfrm>
            <a:off x="165100" y="18415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32" name="Freeform 23"/>
          <p:cNvSpPr>
            <a:spLocks/>
          </p:cNvSpPr>
          <p:nvPr/>
        </p:nvSpPr>
        <p:spPr bwMode="auto">
          <a:xfrm>
            <a:off x="6705600" y="16002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33" name="Rectangle 24"/>
          <p:cNvSpPr>
            <a:spLocks noChangeArrowheads="1"/>
          </p:cNvSpPr>
          <p:nvPr/>
        </p:nvSpPr>
        <p:spPr bwMode="auto">
          <a:xfrm>
            <a:off x="7642225" y="18415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34" name="Freeform 25"/>
          <p:cNvSpPr>
            <a:spLocks/>
          </p:cNvSpPr>
          <p:nvPr/>
        </p:nvSpPr>
        <p:spPr bwMode="auto">
          <a:xfrm>
            <a:off x="806450" y="26670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35" name="Rectangle 26"/>
          <p:cNvSpPr>
            <a:spLocks noChangeArrowheads="1"/>
          </p:cNvSpPr>
          <p:nvPr/>
        </p:nvSpPr>
        <p:spPr bwMode="auto">
          <a:xfrm>
            <a:off x="165100" y="29083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36" name="Freeform 27"/>
          <p:cNvSpPr>
            <a:spLocks/>
          </p:cNvSpPr>
          <p:nvPr/>
        </p:nvSpPr>
        <p:spPr bwMode="auto">
          <a:xfrm>
            <a:off x="6781800" y="2667000"/>
            <a:ext cx="1514475" cy="230188"/>
          </a:xfrm>
          <a:custGeom>
            <a:avLst/>
            <a:gdLst>
              <a:gd name="T0" fmla="*/ 2147483647 w 954"/>
              <a:gd name="T1" fmla="*/ 2147483647 h 145"/>
              <a:gd name="T2" fmla="*/ 2147483647 w 954"/>
              <a:gd name="T3" fmla="*/ 0 h 145"/>
              <a:gd name="T4" fmla="*/ 0 w 954"/>
              <a:gd name="T5" fmla="*/ 0 h 145"/>
              <a:gd name="T6" fmla="*/ 0 60000 65536"/>
              <a:gd name="T7" fmla="*/ 0 60000 65536"/>
              <a:gd name="T8" fmla="*/ 0 60000 65536"/>
              <a:gd name="T9" fmla="*/ 0 w 954"/>
              <a:gd name="T10" fmla="*/ 0 h 145"/>
              <a:gd name="T11" fmla="*/ 954 w 954"/>
              <a:gd name="T12" fmla="*/ 145 h 145"/>
            </a:gdLst>
            <a:ahLst/>
            <a:cxnLst>
              <a:cxn ang="T6">
                <a:pos x="T0" y="T1"/>
              </a:cxn>
              <a:cxn ang="T7">
                <a:pos x="T2" y="T3"/>
              </a:cxn>
              <a:cxn ang="T8">
                <a:pos x="T4" y="T5"/>
              </a:cxn>
            </a:cxnLst>
            <a:rect l="T9" t="T10" r="T11" b="T12"/>
            <a:pathLst>
              <a:path w="954" h="145">
                <a:moveTo>
                  <a:pt x="953" y="144"/>
                </a:moveTo>
                <a:lnTo>
                  <a:pt x="953"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37" name="Rectangle 28"/>
          <p:cNvSpPr>
            <a:spLocks noChangeArrowheads="1"/>
          </p:cNvSpPr>
          <p:nvPr/>
        </p:nvSpPr>
        <p:spPr bwMode="auto">
          <a:xfrm>
            <a:off x="7686675" y="2908300"/>
            <a:ext cx="12160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38" name="Freeform 29"/>
          <p:cNvSpPr>
            <a:spLocks/>
          </p:cNvSpPr>
          <p:nvPr/>
        </p:nvSpPr>
        <p:spPr bwMode="auto">
          <a:xfrm>
            <a:off x="3786188" y="3733800"/>
            <a:ext cx="787400" cy="230188"/>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39" name="Rectangle 30"/>
          <p:cNvSpPr>
            <a:spLocks noChangeArrowheads="1"/>
          </p:cNvSpPr>
          <p:nvPr/>
        </p:nvSpPr>
        <p:spPr bwMode="auto">
          <a:xfrm>
            <a:off x="3136900" y="39751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40" name="Freeform 31"/>
          <p:cNvSpPr>
            <a:spLocks/>
          </p:cNvSpPr>
          <p:nvPr/>
        </p:nvSpPr>
        <p:spPr bwMode="auto">
          <a:xfrm>
            <a:off x="2254250" y="37338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41" name="Rectangle 32"/>
          <p:cNvSpPr>
            <a:spLocks noChangeArrowheads="1"/>
          </p:cNvSpPr>
          <p:nvPr/>
        </p:nvSpPr>
        <p:spPr bwMode="auto">
          <a:xfrm>
            <a:off x="1612900" y="39751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42" name="Freeform 33"/>
          <p:cNvSpPr>
            <a:spLocks/>
          </p:cNvSpPr>
          <p:nvPr/>
        </p:nvSpPr>
        <p:spPr bwMode="auto">
          <a:xfrm>
            <a:off x="4572000" y="37338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43" name="Rectangle 34"/>
          <p:cNvSpPr>
            <a:spLocks noChangeArrowheads="1"/>
          </p:cNvSpPr>
          <p:nvPr/>
        </p:nvSpPr>
        <p:spPr bwMode="auto">
          <a:xfrm>
            <a:off x="4708525" y="39751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44" name="Freeform 35"/>
          <p:cNvSpPr>
            <a:spLocks/>
          </p:cNvSpPr>
          <p:nvPr/>
        </p:nvSpPr>
        <p:spPr bwMode="auto">
          <a:xfrm>
            <a:off x="5257800" y="37338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45" name="Rectangle 36"/>
          <p:cNvSpPr>
            <a:spLocks noChangeArrowheads="1"/>
          </p:cNvSpPr>
          <p:nvPr/>
        </p:nvSpPr>
        <p:spPr bwMode="auto">
          <a:xfrm>
            <a:off x="6194425" y="39751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46" name="Freeform 37"/>
          <p:cNvSpPr>
            <a:spLocks/>
          </p:cNvSpPr>
          <p:nvPr/>
        </p:nvSpPr>
        <p:spPr bwMode="auto">
          <a:xfrm>
            <a:off x="806450" y="37338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47" name="Rectangle 38"/>
          <p:cNvSpPr>
            <a:spLocks noChangeArrowheads="1"/>
          </p:cNvSpPr>
          <p:nvPr/>
        </p:nvSpPr>
        <p:spPr bwMode="auto">
          <a:xfrm>
            <a:off x="165100" y="39751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48" name="Freeform 39"/>
          <p:cNvSpPr>
            <a:spLocks/>
          </p:cNvSpPr>
          <p:nvPr/>
        </p:nvSpPr>
        <p:spPr bwMode="auto">
          <a:xfrm>
            <a:off x="6705600" y="37338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49" name="Rectangle 40"/>
          <p:cNvSpPr>
            <a:spLocks noChangeArrowheads="1"/>
          </p:cNvSpPr>
          <p:nvPr/>
        </p:nvSpPr>
        <p:spPr bwMode="auto">
          <a:xfrm>
            <a:off x="7642225" y="39751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0" name="Freeform 41"/>
          <p:cNvSpPr>
            <a:spLocks/>
          </p:cNvSpPr>
          <p:nvPr/>
        </p:nvSpPr>
        <p:spPr bwMode="auto">
          <a:xfrm>
            <a:off x="5334000" y="48006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51" name="Rectangle 42"/>
          <p:cNvSpPr>
            <a:spLocks noChangeArrowheads="1"/>
          </p:cNvSpPr>
          <p:nvPr/>
        </p:nvSpPr>
        <p:spPr bwMode="auto">
          <a:xfrm>
            <a:off x="6270625" y="50419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2" name="Rectangle 43"/>
          <p:cNvSpPr>
            <a:spLocks noChangeArrowheads="1"/>
          </p:cNvSpPr>
          <p:nvPr/>
        </p:nvSpPr>
        <p:spPr bwMode="auto">
          <a:xfrm>
            <a:off x="39624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3" name="Rectangle 44"/>
          <p:cNvSpPr>
            <a:spLocks noChangeArrowheads="1"/>
          </p:cNvSpPr>
          <p:nvPr/>
        </p:nvSpPr>
        <p:spPr bwMode="auto">
          <a:xfrm>
            <a:off x="55626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4" name="Freeform 45"/>
          <p:cNvSpPr>
            <a:spLocks/>
          </p:cNvSpPr>
          <p:nvPr/>
        </p:nvSpPr>
        <p:spPr bwMode="auto">
          <a:xfrm>
            <a:off x="2252663" y="4800600"/>
            <a:ext cx="1635125" cy="230188"/>
          </a:xfrm>
          <a:custGeom>
            <a:avLst/>
            <a:gdLst>
              <a:gd name="T0" fmla="*/ 0 w 1030"/>
              <a:gd name="T1" fmla="*/ 2147483647 h 145"/>
              <a:gd name="T2" fmla="*/ 0 w 1030"/>
              <a:gd name="T3" fmla="*/ 0 h 145"/>
              <a:gd name="T4" fmla="*/ 2147483647 w 1030"/>
              <a:gd name="T5" fmla="*/ 0 h 145"/>
              <a:gd name="T6" fmla="*/ 0 60000 65536"/>
              <a:gd name="T7" fmla="*/ 0 60000 65536"/>
              <a:gd name="T8" fmla="*/ 0 60000 65536"/>
              <a:gd name="T9" fmla="*/ 0 w 1030"/>
              <a:gd name="T10" fmla="*/ 0 h 145"/>
              <a:gd name="T11" fmla="*/ 1030 w 1030"/>
              <a:gd name="T12" fmla="*/ 145 h 145"/>
            </a:gdLst>
            <a:ahLst/>
            <a:cxnLst>
              <a:cxn ang="T6">
                <a:pos x="T0" y="T1"/>
              </a:cxn>
              <a:cxn ang="T7">
                <a:pos x="T2" y="T3"/>
              </a:cxn>
              <a:cxn ang="T8">
                <a:pos x="T4" y="T5"/>
              </a:cxn>
            </a:cxnLst>
            <a:rect l="T9" t="T10" r="T11" b="T12"/>
            <a:pathLst>
              <a:path w="1030" h="145">
                <a:moveTo>
                  <a:pt x="0" y="144"/>
                </a:moveTo>
                <a:lnTo>
                  <a:pt x="0" y="0"/>
                </a:lnTo>
                <a:lnTo>
                  <a:pt x="1029"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55" name="Rectangle 46"/>
          <p:cNvSpPr>
            <a:spLocks noChangeArrowheads="1"/>
          </p:cNvSpPr>
          <p:nvPr/>
        </p:nvSpPr>
        <p:spPr bwMode="auto">
          <a:xfrm>
            <a:off x="1524000" y="50292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6" name="Freeform 47"/>
          <p:cNvSpPr>
            <a:spLocks/>
          </p:cNvSpPr>
          <p:nvPr/>
        </p:nvSpPr>
        <p:spPr bwMode="auto">
          <a:xfrm>
            <a:off x="3765550" y="1600200"/>
            <a:ext cx="808038" cy="230188"/>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57" name="Rectangle 48"/>
          <p:cNvSpPr>
            <a:spLocks noChangeArrowheads="1"/>
          </p:cNvSpPr>
          <p:nvPr/>
        </p:nvSpPr>
        <p:spPr bwMode="auto">
          <a:xfrm>
            <a:off x="3098800" y="18415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58" name="Freeform 49"/>
          <p:cNvSpPr>
            <a:spLocks/>
          </p:cNvSpPr>
          <p:nvPr/>
        </p:nvSpPr>
        <p:spPr bwMode="auto">
          <a:xfrm>
            <a:off x="3786188" y="4800600"/>
            <a:ext cx="787400" cy="230188"/>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59" name="Rectangle 50"/>
          <p:cNvSpPr>
            <a:spLocks noChangeArrowheads="1"/>
          </p:cNvSpPr>
          <p:nvPr/>
        </p:nvSpPr>
        <p:spPr bwMode="auto">
          <a:xfrm>
            <a:off x="3136900" y="50419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60" name="Freeform 51"/>
          <p:cNvSpPr>
            <a:spLocks/>
          </p:cNvSpPr>
          <p:nvPr/>
        </p:nvSpPr>
        <p:spPr bwMode="auto">
          <a:xfrm>
            <a:off x="4572000" y="48006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61" name="Rectangle 52"/>
          <p:cNvSpPr>
            <a:spLocks noChangeArrowheads="1"/>
          </p:cNvSpPr>
          <p:nvPr/>
        </p:nvSpPr>
        <p:spPr bwMode="auto">
          <a:xfrm>
            <a:off x="4708525" y="50419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62" name="Rectangle 53"/>
          <p:cNvSpPr>
            <a:spLocks noChangeArrowheads="1"/>
          </p:cNvSpPr>
          <p:nvPr/>
        </p:nvSpPr>
        <p:spPr bwMode="auto">
          <a:xfrm>
            <a:off x="22860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0000"/>
                </a:solidFill>
              </a:rPr>
              <a:t> </a:t>
            </a:r>
          </a:p>
        </p:txBody>
      </p:sp>
      <p:sp>
        <p:nvSpPr>
          <p:cNvPr id="17463" name="Line 54"/>
          <p:cNvSpPr>
            <a:spLocks noChangeShapeType="1"/>
          </p:cNvSpPr>
          <p:nvPr/>
        </p:nvSpPr>
        <p:spPr bwMode="auto">
          <a:xfrm>
            <a:off x="2971800" y="5867400"/>
            <a:ext cx="3352800" cy="0"/>
          </a:xfrm>
          <a:prstGeom prst="line">
            <a:avLst/>
          </a:prstGeom>
          <a:noFill/>
          <a:ln w="12700">
            <a:solidFill>
              <a:schemeClr val="bg2"/>
            </a:solidFill>
            <a:round/>
            <a:headEnd/>
            <a:tailEnd/>
          </a:ln>
        </p:spPr>
        <p:txBody>
          <a:bodyPr wrap="none" anchor="ctr"/>
          <a:lstStyle/>
          <a:p>
            <a:endParaRPr lang="en-US" dirty="0">
              <a:solidFill>
                <a:prstClr val="black"/>
              </a:solidFill>
            </a:endParaRPr>
          </a:p>
        </p:txBody>
      </p:sp>
      <p:sp>
        <p:nvSpPr>
          <p:cNvPr id="17464" name="Line 55"/>
          <p:cNvSpPr>
            <a:spLocks noChangeShapeType="1"/>
          </p:cNvSpPr>
          <p:nvPr/>
        </p:nvSpPr>
        <p:spPr bwMode="auto">
          <a:xfrm>
            <a:off x="4572000" y="5867400"/>
            <a:ext cx="0" cy="152400"/>
          </a:xfrm>
          <a:prstGeom prst="line">
            <a:avLst/>
          </a:prstGeom>
          <a:noFill/>
          <a:ln w="12700">
            <a:solidFill>
              <a:schemeClr val="bg2"/>
            </a:solidFill>
            <a:round/>
            <a:headEnd/>
            <a:tailEnd/>
          </a:ln>
        </p:spPr>
        <p:txBody>
          <a:bodyPr wrap="none" anchor="ctr"/>
          <a:lstStyle/>
          <a:p>
            <a:endParaRPr lang="en-US" dirty="0">
              <a:solidFill>
                <a:prstClr val="black"/>
              </a:solidFill>
            </a:endParaRPr>
          </a:p>
        </p:txBody>
      </p:sp>
      <p:sp>
        <p:nvSpPr>
          <p:cNvPr id="17465" name="Line 56"/>
          <p:cNvSpPr>
            <a:spLocks noChangeShapeType="1"/>
          </p:cNvSpPr>
          <p:nvPr/>
        </p:nvSpPr>
        <p:spPr bwMode="auto">
          <a:xfrm>
            <a:off x="2971800" y="5867400"/>
            <a:ext cx="0" cy="152400"/>
          </a:xfrm>
          <a:prstGeom prst="line">
            <a:avLst/>
          </a:prstGeom>
          <a:noFill/>
          <a:ln w="12700">
            <a:solidFill>
              <a:schemeClr val="bg2"/>
            </a:solidFill>
            <a:round/>
            <a:headEnd/>
            <a:tailEnd/>
          </a:ln>
        </p:spPr>
        <p:txBody>
          <a:bodyPr wrap="none" anchor="ctr"/>
          <a:lstStyle/>
          <a:p>
            <a:endParaRPr lang="en-US" dirty="0">
              <a:solidFill>
                <a:prstClr val="black"/>
              </a:solidFill>
            </a:endParaRPr>
          </a:p>
        </p:txBody>
      </p:sp>
      <p:sp>
        <p:nvSpPr>
          <p:cNvPr id="17466" name="Line 57"/>
          <p:cNvSpPr>
            <a:spLocks noChangeShapeType="1"/>
          </p:cNvSpPr>
          <p:nvPr/>
        </p:nvSpPr>
        <p:spPr bwMode="auto">
          <a:xfrm>
            <a:off x="6324600" y="5867400"/>
            <a:ext cx="0" cy="152400"/>
          </a:xfrm>
          <a:prstGeom prst="line">
            <a:avLst/>
          </a:prstGeom>
          <a:noFill/>
          <a:ln w="12700">
            <a:solidFill>
              <a:schemeClr val="bg2"/>
            </a:solidFill>
            <a:round/>
            <a:headEnd/>
            <a:tailEnd/>
          </a:ln>
        </p:spPr>
        <p:txBody>
          <a:bodyPr wrap="none" anchor="ctr"/>
          <a:lstStyle/>
          <a:p>
            <a:endParaRPr lang="en-US" dirty="0">
              <a:solidFill>
                <a:prstClr val="black"/>
              </a:solidFill>
            </a:endParaRPr>
          </a:p>
        </p:txBody>
      </p:sp>
      <p:sp>
        <p:nvSpPr>
          <p:cNvPr id="17467" name="Rectangle 58"/>
          <p:cNvSpPr>
            <a:spLocks noChangeArrowheads="1"/>
          </p:cNvSpPr>
          <p:nvPr/>
        </p:nvSpPr>
        <p:spPr bwMode="auto">
          <a:xfrm>
            <a:off x="7696200" y="5029200"/>
            <a:ext cx="1143000" cy="6858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68" name="Rectangle 59"/>
          <p:cNvSpPr>
            <a:spLocks noChangeArrowheads="1"/>
          </p:cNvSpPr>
          <p:nvPr/>
        </p:nvSpPr>
        <p:spPr bwMode="auto">
          <a:xfrm>
            <a:off x="228600" y="5029200"/>
            <a:ext cx="1184275" cy="7620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dirty="0">
              <a:solidFill>
                <a:srgbClr val="000000"/>
              </a:solidFill>
            </a:endParaRPr>
          </a:p>
        </p:txBody>
      </p:sp>
      <p:sp>
        <p:nvSpPr>
          <p:cNvPr id="17469" name="Freeform 60"/>
          <p:cNvSpPr>
            <a:spLocks/>
          </p:cNvSpPr>
          <p:nvPr/>
        </p:nvSpPr>
        <p:spPr bwMode="auto">
          <a:xfrm>
            <a:off x="6858000" y="48006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sp>
        <p:nvSpPr>
          <p:cNvPr id="17470" name="Freeform 61"/>
          <p:cNvSpPr>
            <a:spLocks/>
          </p:cNvSpPr>
          <p:nvPr/>
        </p:nvSpPr>
        <p:spPr bwMode="auto">
          <a:xfrm>
            <a:off x="609600" y="48006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008000"/>
          </a:solidFill>
          <a:ln w="25400" cap="rnd" cmpd="sng">
            <a:solidFill>
              <a:srgbClr val="808080"/>
            </a:solidFill>
            <a:prstDash val="solid"/>
            <a:round/>
            <a:headEnd type="none" w="med" len="med"/>
            <a:tailEnd type="none" w="med" len="med"/>
          </a:ln>
        </p:spPr>
        <p:txBody>
          <a:bodyPr/>
          <a:lstStyle/>
          <a:p>
            <a:endParaRPr lang="en-US" dirty="0">
              <a:solidFill>
                <a:prstClr val="black"/>
              </a:solidFill>
            </a:endParaRPr>
          </a:p>
        </p:txBody>
      </p:sp>
      <p:pic>
        <p:nvPicPr>
          <p:cNvPr id="17471" name="Picture 62" descr="ncca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52600" y="5181600"/>
            <a:ext cx="800100" cy="400050"/>
          </a:xfrm>
          <a:prstGeom prst="rect">
            <a:avLst/>
          </a:prstGeom>
          <a:solidFill>
            <a:srgbClr val="FFCCFF"/>
          </a:solidFill>
          <a:ln w="9525">
            <a:noFill/>
            <a:miter lim="800000"/>
            <a:headEnd/>
            <a:tailEnd/>
          </a:ln>
        </p:spPr>
      </p:pic>
      <p:pic>
        <p:nvPicPr>
          <p:cNvPr id="17472" name="Picture 63" descr="nci"/>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0800" y="1905000"/>
            <a:ext cx="838200" cy="523875"/>
          </a:xfrm>
          <a:prstGeom prst="rect">
            <a:avLst/>
          </a:prstGeom>
          <a:solidFill>
            <a:srgbClr val="FFCCFF"/>
          </a:solidFill>
          <a:ln w="9525">
            <a:noFill/>
            <a:miter lim="800000"/>
            <a:headEnd/>
            <a:tailEnd/>
          </a:ln>
        </p:spPr>
      </p:pic>
      <p:pic>
        <p:nvPicPr>
          <p:cNvPr id="17473" name="Picture 64" descr="nei"/>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01000" y="2971800"/>
            <a:ext cx="503238" cy="446088"/>
          </a:xfrm>
          <a:prstGeom prst="rect">
            <a:avLst/>
          </a:prstGeom>
          <a:solidFill>
            <a:srgbClr val="FFCCFF"/>
          </a:solidFill>
          <a:ln w="9525">
            <a:noFill/>
            <a:miter lim="800000"/>
            <a:headEnd/>
            <a:tailEnd/>
          </a:ln>
        </p:spPr>
      </p:pic>
      <p:pic>
        <p:nvPicPr>
          <p:cNvPr id="17474" name="Picture 65" descr="newnind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53200" y="4038600"/>
            <a:ext cx="503238" cy="563563"/>
          </a:xfrm>
          <a:prstGeom prst="rect">
            <a:avLst/>
          </a:prstGeom>
          <a:solidFill>
            <a:srgbClr val="FFCCFF"/>
          </a:solidFill>
          <a:ln w="9525">
            <a:noFill/>
            <a:miter lim="800000"/>
            <a:headEnd/>
            <a:tailEnd/>
          </a:ln>
        </p:spPr>
      </p:pic>
      <p:pic>
        <p:nvPicPr>
          <p:cNvPr id="17475" name="Picture 66" descr="nhgri"/>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29000" y="4038600"/>
            <a:ext cx="514350" cy="514350"/>
          </a:xfrm>
          <a:prstGeom prst="rect">
            <a:avLst/>
          </a:prstGeom>
          <a:solidFill>
            <a:srgbClr val="FFCCFF"/>
          </a:solidFill>
          <a:ln w="9525">
            <a:noFill/>
            <a:miter lim="800000"/>
            <a:headEnd/>
            <a:tailEnd/>
          </a:ln>
        </p:spPr>
      </p:pic>
      <p:pic>
        <p:nvPicPr>
          <p:cNvPr id="17476" name="Picture 67" descr="nhlbi"/>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81200" y="4038600"/>
            <a:ext cx="514350" cy="457200"/>
          </a:xfrm>
          <a:prstGeom prst="rect">
            <a:avLst/>
          </a:prstGeom>
          <a:solidFill>
            <a:srgbClr val="FFCCFF"/>
          </a:solidFill>
          <a:ln w="9525">
            <a:noFill/>
            <a:miter lim="800000"/>
            <a:headEnd/>
            <a:tailEnd/>
          </a:ln>
        </p:spPr>
      </p:pic>
      <p:pic>
        <p:nvPicPr>
          <p:cNvPr id="17477" name="Picture 68" descr="nia"/>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1000" y="1905000"/>
            <a:ext cx="685800" cy="479425"/>
          </a:xfrm>
          <a:prstGeom prst="rect">
            <a:avLst/>
          </a:prstGeom>
          <a:solidFill>
            <a:srgbClr val="FFCCFF"/>
          </a:solidFill>
          <a:ln w="9525">
            <a:noFill/>
            <a:miter lim="800000"/>
            <a:headEnd/>
            <a:tailEnd/>
          </a:ln>
        </p:spPr>
      </p:pic>
      <p:pic>
        <p:nvPicPr>
          <p:cNvPr id="17478" name="Picture 69" descr="niaa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828800" y="2057400"/>
            <a:ext cx="868363" cy="250825"/>
          </a:xfrm>
          <a:prstGeom prst="rect">
            <a:avLst/>
          </a:prstGeom>
          <a:solidFill>
            <a:srgbClr val="FFCCFF"/>
          </a:solidFill>
          <a:ln w="9525">
            <a:noFill/>
            <a:miter lim="800000"/>
            <a:headEnd/>
            <a:tailEnd/>
          </a:ln>
        </p:spPr>
      </p:pic>
      <p:pic>
        <p:nvPicPr>
          <p:cNvPr id="17479" name="Picture 70" descr="niaid"/>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05200" y="1905000"/>
            <a:ext cx="514350" cy="514350"/>
          </a:xfrm>
          <a:prstGeom prst="rect">
            <a:avLst/>
          </a:prstGeom>
          <a:solidFill>
            <a:srgbClr val="FFCCFF"/>
          </a:solidFill>
          <a:ln w="9525">
            <a:noFill/>
            <a:miter lim="800000"/>
            <a:headEnd/>
            <a:tailEnd/>
          </a:ln>
        </p:spPr>
      </p:pic>
      <p:pic>
        <p:nvPicPr>
          <p:cNvPr id="17480" name="Picture 71" descr="nibib"/>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48600" y="5200650"/>
            <a:ext cx="857250" cy="285750"/>
          </a:xfrm>
          <a:prstGeom prst="rect">
            <a:avLst/>
          </a:prstGeom>
          <a:solidFill>
            <a:srgbClr val="FFCCFF"/>
          </a:solidFill>
          <a:ln w="9525">
            <a:noFill/>
            <a:miter lim="800000"/>
            <a:headEnd/>
            <a:tailEnd/>
          </a:ln>
        </p:spPr>
      </p:pic>
      <p:pic>
        <p:nvPicPr>
          <p:cNvPr id="17481" name="Picture 72" descr="nichd"/>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01000" y="1905000"/>
            <a:ext cx="411163" cy="514350"/>
          </a:xfrm>
          <a:prstGeom prst="rect">
            <a:avLst/>
          </a:prstGeom>
          <a:solidFill>
            <a:srgbClr val="FFCCFF"/>
          </a:solidFill>
          <a:ln w="9525">
            <a:noFill/>
            <a:miter lim="800000"/>
            <a:headEnd/>
            <a:tailEnd/>
          </a:ln>
        </p:spPr>
      </p:pic>
      <p:pic>
        <p:nvPicPr>
          <p:cNvPr id="17482" name="Picture 73" descr="nid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953000" y="2971800"/>
            <a:ext cx="685800" cy="446088"/>
          </a:xfrm>
          <a:prstGeom prst="rect">
            <a:avLst/>
          </a:prstGeom>
          <a:solidFill>
            <a:srgbClr val="FFCCFF"/>
          </a:solidFill>
          <a:ln w="9525">
            <a:noFill/>
            <a:miter lim="800000"/>
            <a:headEnd/>
            <a:tailEnd/>
          </a:ln>
        </p:spPr>
      </p:pic>
      <p:pic>
        <p:nvPicPr>
          <p:cNvPr id="17483" name="Picture 74" descr="nidc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981200" y="2971800"/>
            <a:ext cx="514350" cy="514350"/>
          </a:xfrm>
          <a:prstGeom prst="rect">
            <a:avLst/>
          </a:prstGeom>
          <a:solidFill>
            <a:srgbClr val="FFCCFF"/>
          </a:solidFill>
          <a:ln w="9525">
            <a:noFill/>
            <a:miter lim="800000"/>
            <a:headEnd/>
            <a:tailEnd/>
          </a:ln>
        </p:spPr>
      </p:pic>
      <p:pic>
        <p:nvPicPr>
          <p:cNvPr id="17484" name="Picture 75" descr="niddk"/>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505200" y="3048000"/>
            <a:ext cx="514350" cy="457200"/>
          </a:xfrm>
          <a:prstGeom prst="rect">
            <a:avLst/>
          </a:prstGeom>
          <a:solidFill>
            <a:srgbClr val="FFCCFF"/>
          </a:solidFill>
          <a:ln w="9525">
            <a:noFill/>
            <a:miter lim="800000"/>
            <a:headEnd/>
            <a:tailEnd/>
          </a:ln>
        </p:spPr>
      </p:pic>
      <p:pic>
        <p:nvPicPr>
          <p:cNvPr id="17485" name="Picture 76" descr="niehs"/>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477000" y="2895600"/>
            <a:ext cx="571500" cy="606425"/>
          </a:xfrm>
          <a:prstGeom prst="rect">
            <a:avLst/>
          </a:prstGeom>
          <a:solidFill>
            <a:srgbClr val="FFCCFF"/>
          </a:solidFill>
          <a:ln w="9525">
            <a:noFill/>
            <a:miter lim="800000"/>
            <a:headEnd/>
            <a:tailEnd/>
          </a:ln>
        </p:spPr>
      </p:pic>
      <p:pic>
        <p:nvPicPr>
          <p:cNvPr id="17486" name="Picture 77" descr="nigms-50"/>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33400" y="4038600"/>
            <a:ext cx="571500" cy="571500"/>
          </a:xfrm>
          <a:prstGeom prst="rect">
            <a:avLst/>
          </a:prstGeom>
          <a:solidFill>
            <a:srgbClr val="FFCCFF"/>
          </a:solidFill>
          <a:ln w="9525">
            <a:noFill/>
            <a:miter lim="800000"/>
            <a:headEnd/>
            <a:tailEnd/>
          </a:ln>
        </p:spPr>
      </p:pic>
      <p:pic>
        <p:nvPicPr>
          <p:cNvPr id="17487" name="Picture 78" descr="nimh"/>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105400" y="4038600"/>
            <a:ext cx="571500" cy="434975"/>
          </a:xfrm>
          <a:prstGeom prst="rect">
            <a:avLst/>
          </a:prstGeom>
          <a:solidFill>
            <a:srgbClr val="FFCCFF"/>
          </a:solidFill>
          <a:ln w="9525">
            <a:noFill/>
            <a:miter lim="800000"/>
            <a:headEnd/>
            <a:tailEnd/>
          </a:ln>
        </p:spPr>
      </p:pic>
      <p:pic>
        <p:nvPicPr>
          <p:cNvPr id="17488" name="Picture 79" descr="nin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848600" y="4038600"/>
            <a:ext cx="720725" cy="503238"/>
          </a:xfrm>
          <a:prstGeom prst="rect">
            <a:avLst/>
          </a:prstGeom>
          <a:solidFill>
            <a:srgbClr val="FFCCFF"/>
          </a:solidFill>
          <a:ln w="9525">
            <a:noFill/>
            <a:miter lim="800000"/>
            <a:headEnd/>
            <a:tailEnd/>
          </a:ln>
        </p:spPr>
      </p:pic>
      <p:pic>
        <p:nvPicPr>
          <p:cNvPr id="17489" name="Picture 80" descr="nlm"/>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629400" y="5105400"/>
            <a:ext cx="571500" cy="571500"/>
          </a:xfrm>
          <a:prstGeom prst="rect">
            <a:avLst/>
          </a:prstGeom>
          <a:solidFill>
            <a:srgbClr val="FFCCFF"/>
          </a:solidFill>
          <a:ln w="9525">
            <a:noFill/>
            <a:miter lim="800000"/>
            <a:headEnd/>
            <a:tailEnd/>
          </a:ln>
        </p:spPr>
      </p:pic>
      <p:pic>
        <p:nvPicPr>
          <p:cNvPr id="17490" name="Picture 81" descr="ncr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105400" y="5105400"/>
            <a:ext cx="514350" cy="457200"/>
          </a:xfrm>
          <a:prstGeom prst="rect">
            <a:avLst/>
          </a:prstGeom>
          <a:solidFill>
            <a:srgbClr val="FFCCFF"/>
          </a:solidFill>
          <a:ln w="9525">
            <a:noFill/>
            <a:miter lim="800000"/>
            <a:headEnd/>
            <a:tailEnd/>
          </a:ln>
        </p:spPr>
      </p:pic>
      <p:pic>
        <p:nvPicPr>
          <p:cNvPr id="17491" name="Picture 82" descr="nidcd"/>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57200" y="3048000"/>
            <a:ext cx="571500" cy="354013"/>
          </a:xfrm>
          <a:prstGeom prst="rect">
            <a:avLst/>
          </a:prstGeom>
          <a:solidFill>
            <a:srgbClr val="FFCCFF"/>
          </a:solidFill>
          <a:ln w="9525">
            <a:noFill/>
            <a:miter lim="800000"/>
            <a:headEnd/>
            <a:tailEnd/>
          </a:ln>
        </p:spPr>
      </p:pic>
      <p:pic>
        <p:nvPicPr>
          <p:cNvPr id="17492" name="Picture 83" descr="niams"/>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105400" y="1905000"/>
            <a:ext cx="536575" cy="492125"/>
          </a:xfrm>
          <a:prstGeom prst="rect">
            <a:avLst/>
          </a:prstGeom>
          <a:solidFill>
            <a:srgbClr val="FFCCFF"/>
          </a:solidFill>
          <a:ln w="9525">
            <a:noFill/>
            <a:miter lim="800000"/>
            <a:headEnd/>
            <a:tailEnd/>
          </a:ln>
        </p:spPr>
      </p:pic>
      <p:pic>
        <p:nvPicPr>
          <p:cNvPr id="17493" name="Picture 84" descr="cit"/>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343400" y="6172200"/>
            <a:ext cx="457200" cy="422275"/>
          </a:xfrm>
          <a:prstGeom prst="rect">
            <a:avLst/>
          </a:prstGeom>
          <a:solidFill>
            <a:srgbClr val="FFCCFF"/>
          </a:solidFill>
          <a:ln w="9525">
            <a:noFill/>
            <a:miter lim="800000"/>
            <a:headEnd/>
            <a:tailEnd/>
          </a:ln>
        </p:spPr>
      </p:pic>
      <p:pic>
        <p:nvPicPr>
          <p:cNvPr id="17494" name="Picture 85" descr="cs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5791200" y="6172200"/>
            <a:ext cx="914400" cy="334963"/>
          </a:xfrm>
          <a:prstGeom prst="rect">
            <a:avLst/>
          </a:prstGeom>
          <a:solidFill>
            <a:srgbClr val="FFCCFF"/>
          </a:solidFill>
          <a:ln w="9525">
            <a:noFill/>
            <a:miter lim="800000"/>
            <a:headEnd/>
            <a:tailEnd/>
          </a:ln>
        </p:spPr>
      </p:pic>
      <p:pic>
        <p:nvPicPr>
          <p:cNvPr id="17495" name="Picture 86" descr="cc"/>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667000" y="6096000"/>
            <a:ext cx="514350" cy="514350"/>
          </a:xfrm>
          <a:prstGeom prst="rect">
            <a:avLst/>
          </a:prstGeom>
          <a:solidFill>
            <a:srgbClr val="FFCCFF"/>
          </a:solidFill>
          <a:ln w="9525">
            <a:noFill/>
            <a:miter lim="800000"/>
            <a:headEnd/>
            <a:tailEnd/>
          </a:ln>
        </p:spPr>
      </p:pic>
      <p:pic>
        <p:nvPicPr>
          <p:cNvPr id="17496" name="Picture 87" descr="fic"/>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505200" y="5105400"/>
            <a:ext cx="514350" cy="514350"/>
          </a:xfrm>
          <a:prstGeom prst="rect">
            <a:avLst/>
          </a:prstGeom>
          <a:solidFill>
            <a:srgbClr val="FFCCFF"/>
          </a:solidFill>
          <a:ln w="9525">
            <a:noFill/>
            <a:miter lim="800000"/>
            <a:headEnd/>
            <a:tailEnd/>
          </a:ln>
        </p:spPr>
      </p:pic>
      <p:sp>
        <p:nvSpPr>
          <p:cNvPr id="17498" name="Rectangle 89"/>
          <p:cNvSpPr>
            <a:spLocks noChangeArrowheads="1"/>
          </p:cNvSpPr>
          <p:nvPr/>
        </p:nvSpPr>
        <p:spPr bwMode="auto">
          <a:xfrm>
            <a:off x="1663700" y="1854200"/>
            <a:ext cx="1258888"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on Alcohol Abuse</a:t>
            </a:r>
          </a:p>
          <a:p>
            <a:pPr algn="ctr" eaLnBrk="0" hangingPunct="0"/>
            <a:r>
              <a:rPr lang="en-US" sz="1000" b="1" dirty="0">
                <a:solidFill>
                  <a:prstClr val="white"/>
                </a:solidFill>
              </a:rPr>
              <a:t>and Alcoholism</a:t>
            </a:r>
          </a:p>
        </p:txBody>
      </p:sp>
      <p:sp>
        <p:nvSpPr>
          <p:cNvPr id="17499" name="Rectangle 90"/>
          <p:cNvSpPr>
            <a:spLocks noChangeArrowheads="1"/>
          </p:cNvSpPr>
          <p:nvPr/>
        </p:nvSpPr>
        <p:spPr bwMode="auto">
          <a:xfrm>
            <a:off x="4721225" y="18542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Arthritis and</a:t>
            </a:r>
          </a:p>
          <a:p>
            <a:pPr algn="ctr" eaLnBrk="0" hangingPunct="0"/>
            <a:r>
              <a:rPr lang="en-US" sz="1000" b="1" dirty="0">
                <a:solidFill>
                  <a:prstClr val="white"/>
                </a:solidFill>
              </a:rPr>
              <a:t>Musculoskeletal</a:t>
            </a:r>
          </a:p>
          <a:p>
            <a:pPr algn="ctr" eaLnBrk="0" hangingPunct="0"/>
            <a:r>
              <a:rPr lang="en-US" sz="1000" b="1" dirty="0">
                <a:solidFill>
                  <a:prstClr val="white"/>
                </a:solidFill>
              </a:rPr>
              <a:t>and Skin Diseases</a:t>
            </a:r>
          </a:p>
        </p:txBody>
      </p:sp>
      <p:sp>
        <p:nvSpPr>
          <p:cNvPr id="17500" name="Rectangle 91"/>
          <p:cNvSpPr>
            <a:spLocks noChangeArrowheads="1"/>
          </p:cNvSpPr>
          <p:nvPr/>
        </p:nvSpPr>
        <p:spPr bwMode="auto">
          <a:xfrm>
            <a:off x="6172200" y="1854200"/>
            <a:ext cx="12604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Cancer</a:t>
            </a:r>
          </a:p>
          <a:p>
            <a:pPr algn="ctr" eaLnBrk="0" hangingPunct="0"/>
            <a:r>
              <a:rPr lang="en-US" sz="1000" b="1" dirty="0">
                <a:solidFill>
                  <a:prstClr val="white"/>
                </a:solidFill>
              </a:rPr>
              <a:t>Institute</a:t>
            </a:r>
          </a:p>
        </p:txBody>
      </p:sp>
      <p:sp>
        <p:nvSpPr>
          <p:cNvPr id="17501" name="Rectangle 92"/>
          <p:cNvSpPr>
            <a:spLocks noChangeArrowheads="1"/>
          </p:cNvSpPr>
          <p:nvPr/>
        </p:nvSpPr>
        <p:spPr bwMode="auto">
          <a:xfrm>
            <a:off x="152400" y="1854200"/>
            <a:ext cx="1258888"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on Aging</a:t>
            </a:r>
          </a:p>
        </p:txBody>
      </p:sp>
      <p:sp>
        <p:nvSpPr>
          <p:cNvPr id="17502" name="Rectangle 93"/>
          <p:cNvSpPr>
            <a:spLocks noChangeArrowheads="1"/>
          </p:cNvSpPr>
          <p:nvPr/>
        </p:nvSpPr>
        <p:spPr bwMode="auto">
          <a:xfrm>
            <a:off x="7654925" y="1854200"/>
            <a:ext cx="12604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Child Health</a:t>
            </a:r>
          </a:p>
          <a:p>
            <a:pPr algn="ctr" eaLnBrk="0" hangingPunct="0"/>
            <a:r>
              <a:rPr lang="en-US" sz="1000" b="1" dirty="0">
                <a:solidFill>
                  <a:prstClr val="white"/>
                </a:solidFill>
              </a:rPr>
              <a:t>and Human</a:t>
            </a:r>
          </a:p>
          <a:p>
            <a:pPr algn="ctr" eaLnBrk="0" hangingPunct="0"/>
            <a:r>
              <a:rPr lang="en-US" sz="1000" b="1" dirty="0">
                <a:solidFill>
                  <a:prstClr val="white"/>
                </a:solidFill>
              </a:rPr>
              <a:t>Development</a:t>
            </a:r>
          </a:p>
        </p:txBody>
      </p:sp>
      <p:sp>
        <p:nvSpPr>
          <p:cNvPr id="17503" name="Rectangle 94"/>
          <p:cNvSpPr>
            <a:spLocks noChangeArrowheads="1"/>
          </p:cNvSpPr>
          <p:nvPr/>
        </p:nvSpPr>
        <p:spPr bwMode="auto">
          <a:xfrm>
            <a:off x="3124200" y="1854200"/>
            <a:ext cx="1333500"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Allergy and</a:t>
            </a:r>
          </a:p>
          <a:p>
            <a:pPr algn="ctr" eaLnBrk="0" hangingPunct="0"/>
            <a:r>
              <a:rPr lang="en-US" sz="1000" b="1" dirty="0">
                <a:solidFill>
                  <a:prstClr val="white"/>
                </a:solidFill>
              </a:rPr>
              <a:t>Infectious Diseases</a:t>
            </a:r>
          </a:p>
        </p:txBody>
      </p:sp>
      <p:sp>
        <p:nvSpPr>
          <p:cNvPr id="17504" name="Rectangle 95"/>
          <p:cNvSpPr>
            <a:spLocks noChangeArrowheads="1"/>
          </p:cNvSpPr>
          <p:nvPr/>
        </p:nvSpPr>
        <p:spPr bwMode="auto">
          <a:xfrm>
            <a:off x="3124200" y="2908300"/>
            <a:ext cx="1333500"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Diabetes and</a:t>
            </a:r>
          </a:p>
          <a:p>
            <a:pPr algn="ctr" eaLnBrk="0" hangingPunct="0"/>
            <a:r>
              <a:rPr lang="en-US" sz="1000" b="1" dirty="0">
                <a:solidFill>
                  <a:prstClr val="white"/>
                </a:solidFill>
              </a:rPr>
              <a:t>Digestive and</a:t>
            </a:r>
          </a:p>
          <a:p>
            <a:pPr algn="ctr" eaLnBrk="0" hangingPunct="0"/>
            <a:r>
              <a:rPr lang="en-US" sz="1000" b="1" dirty="0">
                <a:solidFill>
                  <a:prstClr val="white"/>
                </a:solidFill>
              </a:rPr>
              <a:t>Kidney Diseases</a:t>
            </a:r>
          </a:p>
        </p:txBody>
      </p:sp>
      <p:sp>
        <p:nvSpPr>
          <p:cNvPr id="17505" name="Rectangle 96"/>
          <p:cNvSpPr>
            <a:spLocks noChangeArrowheads="1"/>
          </p:cNvSpPr>
          <p:nvPr/>
        </p:nvSpPr>
        <p:spPr bwMode="auto">
          <a:xfrm>
            <a:off x="1636713" y="2895600"/>
            <a:ext cx="1258887"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Dental and</a:t>
            </a:r>
          </a:p>
          <a:p>
            <a:pPr algn="ctr" eaLnBrk="0" hangingPunct="0"/>
            <a:r>
              <a:rPr lang="en-US" sz="1000" b="1" dirty="0">
                <a:solidFill>
                  <a:prstClr val="white"/>
                </a:solidFill>
              </a:rPr>
              <a:t>Craniofacial</a:t>
            </a:r>
          </a:p>
          <a:p>
            <a:pPr algn="ctr" eaLnBrk="0" hangingPunct="0"/>
            <a:r>
              <a:rPr lang="en-US" sz="1000" b="1" dirty="0">
                <a:solidFill>
                  <a:prstClr val="white"/>
                </a:solidFill>
              </a:rPr>
              <a:t>Research</a:t>
            </a:r>
          </a:p>
        </p:txBody>
      </p:sp>
      <p:sp>
        <p:nvSpPr>
          <p:cNvPr id="17506" name="Rectangle 97"/>
          <p:cNvSpPr>
            <a:spLocks noChangeArrowheads="1"/>
          </p:cNvSpPr>
          <p:nvPr/>
        </p:nvSpPr>
        <p:spPr bwMode="auto">
          <a:xfrm>
            <a:off x="4695825" y="29083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on Drug Abuse</a:t>
            </a:r>
          </a:p>
        </p:txBody>
      </p:sp>
      <p:sp>
        <p:nvSpPr>
          <p:cNvPr id="17507" name="Rectangle 98"/>
          <p:cNvSpPr>
            <a:spLocks noChangeArrowheads="1"/>
          </p:cNvSpPr>
          <p:nvPr/>
        </p:nvSpPr>
        <p:spPr bwMode="auto">
          <a:xfrm>
            <a:off x="6181725" y="2908300"/>
            <a:ext cx="12604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Environmental</a:t>
            </a:r>
          </a:p>
          <a:p>
            <a:pPr algn="ctr" eaLnBrk="0" hangingPunct="0"/>
            <a:r>
              <a:rPr lang="en-US" sz="1000" b="1" dirty="0">
                <a:solidFill>
                  <a:prstClr val="white"/>
                </a:solidFill>
              </a:rPr>
              <a:t> Health Sciences</a:t>
            </a:r>
          </a:p>
        </p:txBody>
      </p:sp>
      <p:sp>
        <p:nvSpPr>
          <p:cNvPr id="17508" name="Rectangle 99"/>
          <p:cNvSpPr>
            <a:spLocks noChangeArrowheads="1"/>
          </p:cNvSpPr>
          <p:nvPr/>
        </p:nvSpPr>
        <p:spPr bwMode="auto">
          <a:xfrm>
            <a:off x="152400" y="2908300"/>
            <a:ext cx="1281113"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 on</a:t>
            </a:r>
          </a:p>
          <a:p>
            <a:pPr algn="ctr" eaLnBrk="0" hangingPunct="0"/>
            <a:r>
              <a:rPr lang="en-US" sz="1000" b="1" dirty="0">
                <a:solidFill>
                  <a:prstClr val="white"/>
                </a:solidFill>
              </a:rPr>
              <a:t>Deafness and Other</a:t>
            </a:r>
          </a:p>
          <a:p>
            <a:pPr algn="ctr" eaLnBrk="0" hangingPunct="0"/>
            <a:r>
              <a:rPr lang="en-US" sz="1000" b="1" dirty="0">
                <a:solidFill>
                  <a:prstClr val="white"/>
                </a:solidFill>
              </a:rPr>
              <a:t>Communication</a:t>
            </a:r>
          </a:p>
          <a:p>
            <a:pPr algn="ctr" eaLnBrk="0" hangingPunct="0"/>
            <a:r>
              <a:rPr lang="en-US" sz="1000" b="1" dirty="0">
                <a:solidFill>
                  <a:prstClr val="white"/>
                </a:solidFill>
              </a:rPr>
              <a:t>Disorders</a:t>
            </a:r>
          </a:p>
        </p:txBody>
      </p:sp>
      <p:sp>
        <p:nvSpPr>
          <p:cNvPr id="17509" name="Rectangle 100"/>
          <p:cNvSpPr>
            <a:spLocks noChangeArrowheads="1"/>
          </p:cNvSpPr>
          <p:nvPr/>
        </p:nvSpPr>
        <p:spPr bwMode="auto">
          <a:xfrm>
            <a:off x="7673975" y="2908300"/>
            <a:ext cx="121602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Eye</a:t>
            </a:r>
          </a:p>
          <a:p>
            <a:pPr algn="ctr" eaLnBrk="0" hangingPunct="0"/>
            <a:r>
              <a:rPr lang="en-US" sz="1000" b="1" dirty="0">
                <a:solidFill>
                  <a:prstClr val="white"/>
                </a:solidFill>
              </a:rPr>
              <a:t>Institute</a:t>
            </a:r>
          </a:p>
        </p:txBody>
      </p:sp>
      <p:sp>
        <p:nvSpPr>
          <p:cNvPr id="17510" name="Rectangle 101"/>
          <p:cNvSpPr>
            <a:spLocks noChangeArrowheads="1"/>
          </p:cNvSpPr>
          <p:nvPr/>
        </p:nvSpPr>
        <p:spPr bwMode="auto">
          <a:xfrm>
            <a:off x="3149600" y="39624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Human</a:t>
            </a:r>
          </a:p>
          <a:p>
            <a:pPr algn="ctr" eaLnBrk="0" hangingPunct="0"/>
            <a:r>
              <a:rPr lang="en-US" sz="1000" b="1" dirty="0">
                <a:solidFill>
                  <a:prstClr val="white"/>
                </a:solidFill>
              </a:rPr>
              <a:t>Genome Research</a:t>
            </a:r>
          </a:p>
          <a:p>
            <a:pPr algn="ctr" eaLnBrk="0" hangingPunct="0"/>
            <a:r>
              <a:rPr lang="en-US" sz="1000" b="1" dirty="0">
                <a:solidFill>
                  <a:prstClr val="white"/>
                </a:solidFill>
              </a:rPr>
              <a:t>Institute</a:t>
            </a:r>
          </a:p>
        </p:txBody>
      </p:sp>
      <p:sp>
        <p:nvSpPr>
          <p:cNvPr id="17511" name="Rectangle 102"/>
          <p:cNvSpPr>
            <a:spLocks noChangeArrowheads="1"/>
          </p:cNvSpPr>
          <p:nvPr/>
        </p:nvSpPr>
        <p:spPr bwMode="auto">
          <a:xfrm>
            <a:off x="1625600" y="3962400"/>
            <a:ext cx="127952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Heart,</a:t>
            </a:r>
          </a:p>
          <a:p>
            <a:pPr algn="ctr" eaLnBrk="0" hangingPunct="0"/>
            <a:r>
              <a:rPr lang="en-US" sz="1000" b="1" dirty="0">
                <a:solidFill>
                  <a:prstClr val="white"/>
                </a:solidFill>
              </a:rPr>
              <a:t>Lung, and Blood</a:t>
            </a:r>
          </a:p>
          <a:p>
            <a:pPr algn="ctr" eaLnBrk="0" hangingPunct="0"/>
            <a:r>
              <a:rPr lang="en-US" sz="1000" b="1" dirty="0">
                <a:solidFill>
                  <a:prstClr val="white"/>
                </a:solidFill>
              </a:rPr>
              <a:t>Institute</a:t>
            </a:r>
          </a:p>
        </p:txBody>
      </p:sp>
      <p:sp>
        <p:nvSpPr>
          <p:cNvPr id="17512" name="Rectangle 103"/>
          <p:cNvSpPr>
            <a:spLocks noChangeArrowheads="1"/>
          </p:cNvSpPr>
          <p:nvPr/>
        </p:nvSpPr>
        <p:spPr bwMode="auto">
          <a:xfrm>
            <a:off x="4721225" y="39624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Mental Health</a:t>
            </a:r>
          </a:p>
        </p:txBody>
      </p:sp>
      <p:sp>
        <p:nvSpPr>
          <p:cNvPr id="17513" name="Rectangle 104"/>
          <p:cNvSpPr>
            <a:spLocks noChangeArrowheads="1"/>
          </p:cNvSpPr>
          <p:nvPr/>
        </p:nvSpPr>
        <p:spPr bwMode="auto">
          <a:xfrm>
            <a:off x="6172200" y="3962400"/>
            <a:ext cx="12604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Neurological</a:t>
            </a:r>
          </a:p>
          <a:p>
            <a:pPr algn="ctr" eaLnBrk="0" hangingPunct="0"/>
            <a:r>
              <a:rPr lang="en-US" sz="1000" b="1" dirty="0">
                <a:solidFill>
                  <a:prstClr val="white"/>
                </a:solidFill>
              </a:rPr>
              <a:t>Disorders and</a:t>
            </a:r>
          </a:p>
          <a:p>
            <a:pPr algn="ctr" eaLnBrk="0" hangingPunct="0"/>
            <a:r>
              <a:rPr lang="en-US" sz="1000" b="1" dirty="0">
                <a:solidFill>
                  <a:prstClr val="white"/>
                </a:solidFill>
              </a:rPr>
              <a:t>Stroke</a:t>
            </a:r>
          </a:p>
        </p:txBody>
      </p:sp>
      <p:sp>
        <p:nvSpPr>
          <p:cNvPr id="17514" name="Rectangle 105"/>
          <p:cNvSpPr>
            <a:spLocks noChangeArrowheads="1"/>
          </p:cNvSpPr>
          <p:nvPr/>
        </p:nvSpPr>
        <p:spPr bwMode="auto">
          <a:xfrm>
            <a:off x="177800" y="3962400"/>
            <a:ext cx="127952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General</a:t>
            </a:r>
          </a:p>
          <a:p>
            <a:pPr algn="ctr" eaLnBrk="0" hangingPunct="0"/>
            <a:r>
              <a:rPr lang="en-US" sz="1000" b="1" dirty="0">
                <a:solidFill>
                  <a:prstClr val="white"/>
                </a:solidFill>
              </a:rPr>
              <a:t>Medical Sciences</a:t>
            </a:r>
          </a:p>
        </p:txBody>
      </p:sp>
      <p:sp>
        <p:nvSpPr>
          <p:cNvPr id="17515" name="Rectangle 106"/>
          <p:cNvSpPr>
            <a:spLocks noChangeArrowheads="1"/>
          </p:cNvSpPr>
          <p:nvPr/>
        </p:nvSpPr>
        <p:spPr bwMode="auto">
          <a:xfrm>
            <a:off x="7620000" y="3962400"/>
            <a:ext cx="1295400" cy="6858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Nursing</a:t>
            </a:r>
            <a:r>
              <a:rPr lang="en-US" sz="1000" b="1" dirty="0">
                <a:solidFill>
                  <a:srgbClr val="000000"/>
                </a:solidFill>
              </a:rPr>
              <a:t> </a:t>
            </a:r>
            <a:r>
              <a:rPr lang="en-US" sz="1000" b="1" dirty="0">
                <a:solidFill>
                  <a:prstClr val="white"/>
                </a:solidFill>
              </a:rPr>
              <a:t>Research</a:t>
            </a:r>
          </a:p>
        </p:txBody>
      </p:sp>
      <p:sp>
        <p:nvSpPr>
          <p:cNvPr id="17516" name="Rectangle 107"/>
          <p:cNvSpPr>
            <a:spLocks noChangeArrowheads="1"/>
          </p:cNvSpPr>
          <p:nvPr/>
        </p:nvSpPr>
        <p:spPr bwMode="auto">
          <a:xfrm>
            <a:off x="6270625" y="5054600"/>
            <a:ext cx="12604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Library</a:t>
            </a:r>
          </a:p>
          <a:p>
            <a:pPr algn="ctr" eaLnBrk="0" hangingPunct="0"/>
            <a:r>
              <a:rPr lang="en-US" sz="1000" b="1" dirty="0">
                <a:solidFill>
                  <a:prstClr val="white"/>
                </a:solidFill>
              </a:rPr>
              <a:t>of Medicine</a:t>
            </a:r>
          </a:p>
        </p:txBody>
      </p:sp>
      <p:sp>
        <p:nvSpPr>
          <p:cNvPr id="17517" name="Rectangle 108"/>
          <p:cNvSpPr>
            <a:spLocks noChangeArrowheads="1"/>
          </p:cNvSpPr>
          <p:nvPr/>
        </p:nvSpPr>
        <p:spPr bwMode="auto">
          <a:xfrm>
            <a:off x="1524000" y="5041900"/>
            <a:ext cx="1281113"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Center</a:t>
            </a:r>
          </a:p>
          <a:p>
            <a:pPr algn="ctr" eaLnBrk="0" hangingPunct="0"/>
            <a:r>
              <a:rPr lang="en-US" sz="1000" b="1" dirty="0">
                <a:solidFill>
                  <a:prstClr val="white"/>
                </a:solidFill>
              </a:rPr>
              <a:t>for Complementary</a:t>
            </a:r>
          </a:p>
          <a:p>
            <a:pPr algn="ctr" eaLnBrk="0" hangingPunct="0"/>
            <a:r>
              <a:rPr lang="en-US" sz="1000" b="1" dirty="0">
                <a:solidFill>
                  <a:prstClr val="white"/>
                </a:solidFill>
              </a:rPr>
              <a:t>and Alternative</a:t>
            </a:r>
          </a:p>
          <a:p>
            <a:pPr algn="ctr" eaLnBrk="0" hangingPunct="0"/>
            <a:r>
              <a:rPr lang="en-US" sz="1000" b="1" dirty="0">
                <a:solidFill>
                  <a:prstClr val="white"/>
                </a:solidFill>
              </a:rPr>
              <a:t>Medicine</a:t>
            </a:r>
          </a:p>
        </p:txBody>
      </p:sp>
      <p:sp>
        <p:nvSpPr>
          <p:cNvPr id="17518" name="Rectangle 109"/>
          <p:cNvSpPr>
            <a:spLocks noChangeArrowheads="1"/>
          </p:cNvSpPr>
          <p:nvPr/>
        </p:nvSpPr>
        <p:spPr bwMode="auto">
          <a:xfrm>
            <a:off x="3136900" y="50546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Fogarty</a:t>
            </a:r>
          </a:p>
          <a:p>
            <a:pPr algn="ctr" eaLnBrk="0" hangingPunct="0"/>
            <a:r>
              <a:rPr lang="en-US" sz="1000" b="1" dirty="0">
                <a:solidFill>
                  <a:prstClr val="white"/>
                </a:solidFill>
              </a:rPr>
              <a:t>International</a:t>
            </a:r>
          </a:p>
          <a:p>
            <a:pPr algn="ctr" eaLnBrk="0" hangingPunct="0"/>
            <a:r>
              <a:rPr lang="en-US" sz="1000" b="1" dirty="0">
                <a:solidFill>
                  <a:prstClr val="white"/>
                </a:solidFill>
              </a:rPr>
              <a:t>Center</a:t>
            </a:r>
          </a:p>
        </p:txBody>
      </p:sp>
      <p:sp>
        <p:nvSpPr>
          <p:cNvPr id="17519" name="Rectangle 110"/>
          <p:cNvSpPr>
            <a:spLocks noChangeArrowheads="1"/>
          </p:cNvSpPr>
          <p:nvPr/>
        </p:nvSpPr>
        <p:spPr bwMode="auto">
          <a:xfrm>
            <a:off x="4708525" y="50546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smtClean="0">
                <a:solidFill>
                  <a:prstClr val="white"/>
                </a:solidFill>
              </a:rPr>
              <a:t>National Center</a:t>
            </a:r>
          </a:p>
          <a:p>
            <a:pPr algn="ctr" eaLnBrk="0" hangingPunct="0"/>
            <a:r>
              <a:rPr lang="en-US" sz="1000" b="1" dirty="0" smtClean="0">
                <a:solidFill>
                  <a:prstClr val="white"/>
                </a:solidFill>
              </a:rPr>
              <a:t>for Advancing</a:t>
            </a:r>
          </a:p>
          <a:p>
            <a:pPr algn="ctr" eaLnBrk="0" hangingPunct="0"/>
            <a:r>
              <a:rPr lang="en-US" sz="1000" b="1" dirty="0" smtClean="0">
                <a:solidFill>
                  <a:prstClr val="white"/>
                </a:solidFill>
              </a:rPr>
              <a:t>Translational </a:t>
            </a:r>
          </a:p>
          <a:p>
            <a:pPr algn="ctr" eaLnBrk="0" hangingPunct="0"/>
            <a:r>
              <a:rPr lang="en-US" sz="1000" b="1" dirty="0" smtClean="0">
                <a:solidFill>
                  <a:prstClr val="white"/>
                </a:solidFill>
              </a:rPr>
              <a:t>Sciences</a:t>
            </a:r>
            <a:endParaRPr lang="en-US" sz="1000" b="1" dirty="0">
              <a:solidFill>
                <a:prstClr val="white"/>
              </a:solidFill>
            </a:endParaRPr>
          </a:p>
        </p:txBody>
      </p:sp>
      <p:sp>
        <p:nvSpPr>
          <p:cNvPr id="17520" name="Rectangle 111"/>
          <p:cNvSpPr>
            <a:spLocks noChangeArrowheads="1"/>
          </p:cNvSpPr>
          <p:nvPr/>
        </p:nvSpPr>
        <p:spPr bwMode="auto">
          <a:xfrm>
            <a:off x="7696200" y="5029200"/>
            <a:ext cx="1143000" cy="7620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Institute</a:t>
            </a:r>
          </a:p>
          <a:p>
            <a:pPr algn="ctr" eaLnBrk="0" hangingPunct="0"/>
            <a:r>
              <a:rPr lang="en-US" sz="1000" b="1" dirty="0">
                <a:solidFill>
                  <a:prstClr val="white"/>
                </a:solidFill>
              </a:rPr>
              <a:t>of Biomedical </a:t>
            </a:r>
          </a:p>
          <a:p>
            <a:pPr algn="ctr" eaLnBrk="0" hangingPunct="0"/>
            <a:r>
              <a:rPr lang="en-US" sz="1000" b="1" dirty="0">
                <a:solidFill>
                  <a:prstClr val="white"/>
                </a:solidFill>
              </a:rPr>
              <a:t>Imaging and </a:t>
            </a:r>
          </a:p>
          <a:p>
            <a:pPr algn="ctr" eaLnBrk="0" hangingPunct="0"/>
            <a:r>
              <a:rPr lang="en-US" sz="1000" b="1" dirty="0">
                <a:solidFill>
                  <a:prstClr val="white"/>
                </a:solidFill>
              </a:rPr>
              <a:t>Bioengineering</a:t>
            </a:r>
          </a:p>
        </p:txBody>
      </p:sp>
      <p:sp>
        <p:nvSpPr>
          <p:cNvPr id="494704" name="Text Box 112"/>
          <p:cNvSpPr txBox="1">
            <a:spLocks noChangeArrowheads="1"/>
          </p:cNvSpPr>
          <p:nvPr/>
        </p:nvSpPr>
        <p:spPr bwMode="auto">
          <a:xfrm>
            <a:off x="7391400" y="5943600"/>
            <a:ext cx="1595438" cy="701675"/>
          </a:xfrm>
          <a:prstGeom prst="rect">
            <a:avLst/>
          </a:prstGeom>
          <a:noFill/>
          <a:ln w="9525">
            <a:noFill/>
            <a:miter lim="800000"/>
            <a:headEnd/>
            <a:tailEnd/>
          </a:ln>
        </p:spPr>
        <p:txBody>
          <a:bodyPr wrap="none">
            <a:spAutoFit/>
          </a:bodyPr>
          <a:lstStyle/>
          <a:p>
            <a:r>
              <a:rPr lang="en-US" sz="2000" b="1" dirty="0">
                <a:solidFill>
                  <a:srgbClr val="008000"/>
                </a:solidFill>
              </a:rPr>
              <a:t>No funding </a:t>
            </a:r>
          </a:p>
          <a:p>
            <a:r>
              <a:rPr lang="en-US" sz="2000" b="1" dirty="0">
                <a:solidFill>
                  <a:srgbClr val="008000"/>
                </a:solidFill>
              </a:rPr>
              <a:t>authority</a:t>
            </a:r>
          </a:p>
        </p:txBody>
      </p:sp>
      <p:sp>
        <p:nvSpPr>
          <p:cNvPr id="17522" name="Rectangle 113"/>
          <p:cNvSpPr>
            <a:spLocks noChangeArrowheads="1"/>
          </p:cNvSpPr>
          <p:nvPr/>
        </p:nvSpPr>
        <p:spPr bwMode="auto">
          <a:xfrm>
            <a:off x="2286000" y="60198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NIH</a:t>
            </a:r>
          </a:p>
          <a:p>
            <a:pPr algn="ctr" eaLnBrk="0" hangingPunct="0"/>
            <a:r>
              <a:rPr lang="en-US" sz="1000" b="1" dirty="0">
                <a:solidFill>
                  <a:prstClr val="white"/>
                </a:solidFill>
              </a:rPr>
              <a:t>Clinical Center</a:t>
            </a:r>
          </a:p>
        </p:txBody>
      </p:sp>
      <p:sp>
        <p:nvSpPr>
          <p:cNvPr id="17523" name="Rectangle 114"/>
          <p:cNvSpPr>
            <a:spLocks noChangeArrowheads="1"/>
          </p:cNvSpPr>
          <p:nvPr/>
        </p:nvSpPr>
        <p:spPr bwMode="auto">
          <a:xfrm>
            <a:off x="3962400" y="6019800"/>
            <a:ext cx="1298575"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Center</a:t>
            </a:r>
          </a:p>
          <a:p>
            <a:pPr algn="ctr" eaLnBrk="0" hangingPunct="0"/>
            <a:r>
              <a:rPr lang="en-US" sz="1000" b="1" dirty="0">
                <a:solidFill>
                  <a:prstClr val="white"/>
                </a:solidFill>
              </a:rPr>
              <a:t>for Information </a:t>
            </a:r>
          </a:p>
          <a:p>
            <a:pPr algn="ctr" eaLnBrk="0" hangingPunct="0"/>
            <a:r>
              <a:rPr lang="en-US" sz="1000" b="1" dirty="0">
                <a:solidFill>
                  <a:prstClr val="white"/>
                </a:solidFill>
              </a:rPr>
              <a:t>Technology</a:t>
            </a:r>
          </a:p>
        </p:txBody>
      </p:sp>
      <p:sp>
        <p:nvSpPr>
          <p:cNvPr id="17524" name="Rectangle 115"/>
          <p:cNvSpPr>
            <a:spLocks noChangeArrowheads="1"/>
          </p:cNvSpPr>
          <p:nvPr/>
        </p:nvSpPr>
        <p:spPr bwMode="auto">
          <a:xfrm>
            <a:off x="5562600" y="6019800"/>
            <a:ext cx="1295400" cy="6604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Center </a:t>
            </a:r>
          </a:p>
          <a:p>
            <a:pPr algn="ctr" eaLnBrk="0" hangingPunct="0"/>
            <a:r>
              <a:rPr lang="en-US" sz="1000" b="1" dirty="0">
                <a:solidFill>
                  <a:prstClr val="white"/>
                </a:solidFill>
              </a:rPr>
              <a:t>for Scientific </a:t>
            </a:r>
          </a:p>
          <a:p>
            <a:pPr algn="ctr" eaLnBrk="0" hangingPunct="0"/>
            <a:r>
              <a:rPr lang="en-US" sz="1000" b="1" dirty="0">
                <a:solidFill>
                  <a:prstClr val="white"/>
                </a:solidFill>
              </a:rPr>
              <a:t>Review</a:t>
            </a:r>
          </a:p>
        </p:txBody>
      </p:sp>
      <p:pic>
        <p:nvPicPr>
          <p:cNvPr id="17525" name="Picture 116"/>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654050" y="5105400"/>
            <a:ext cx="336550" cy="609600"/>
          </a:xfrm>
          <a:prstGeom prst="rect">
            <a:avLst/>
          </a:prstGeom>
          <a:noFill/>
          <a:ln w="9525" algn="ctr">
            <a:noFill/>
            <a:miter lim="800000"/>
            <a:headEnd/>
            <a:tailEnd/>
          </a:ln>
        </p:spPr>
      </p:pic>
      <p:sp>
        <p:nvSpPr>
          <p:cNvPr id="17526" name="Rectangle 117"/>
          <p:cNvSpPr>
            <a:spLocks noChangeArrowheads="1"/>
          </p:cNvSpPr>
          <p:nvPr/>
        </p:nvSpPr>
        <p:spPr bwMode="auto">
          <a:xfrm>
            <a:off x="228600" y="5029200"/>
            <a:ext cx="1184275" cy="7620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000" b="1" dirty="0">
                <a:solidFill>
                  <a:prstClr val="white"/>
                </a:solidFill>
              </a:rPr>
              <a:t>National Center on </a:t>
            </a:r>
          </a:p>
          <a:p>
            <a:pPr algn="ctr" eaLnBrk="0" hangingPunct="0"/>
            <a:r>
              <a:rPr lang="en-US" sz="1000" b="1" dirty="0">
                <a:solidFill>
                  <a:prstClr val="white"/>
                </a:solidFill>
              </a:rPr>
              <a:t>Minority Health </a:t>
            </a:r>
          </a:p>
          <a:p>
            <a:pPr algn="ctr" eaLnBrk="0" hangingPunct="0"/>
            <a:r>
              <a:rPr lang="en-US" sz="1000" b="1" dirty="0">
                <a:solidFill>
                  <a:prstClr val="white"/>
                </a:solidFill>
              </a:rPr>
              <a:t>and Health </a:t>
            </a:r>
          </a:p>
          <a:p>
            <a:pPr algn="ctr" eaLnBrk="0" hangingPunct="0"/>
            <a:r>
              <a:rPr lang="en-US" sz="1000" b="1" dirty="0">
                <a:solidFill>
                  <a:prstClr val="white"/>
                </a:solidFill>
              </a:rPr>
              <a:t>Disparities</a:t>
            </a:r>
          </a:p>
        </p:txBody>
      </p:sp>
      <p:pic>
        <p:nvPicPr>
          <p:cNvPr id="17527" name="Picture 118" descr="nih logo"/>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300538" y="914400"/>
            <a:ext cx="500062" cy="457200"/>
          </a:xfrm>
          <a:prstGeom prst="rect">
            <a:avLst/>
          </a:prstGeom>
          <a:solidFill>
            <a:schemeClr val="accent1">
              <a:alpha val="0"/>
            </a:schemeClr>
          </a:solidFill>
          <a:ln w="9525">
            <a:noFill/>
            <a:miter lim="800000"/>
            <a:headEnd/>
            <a:tailEnd/>
          </a:ln>
        </p:spPr>
      </p:pic>
      <p:sp>
        <p:nvSpPr>
          <p:cNvPr id="17528" name="Rectangle 119"/>
          <p:cNvSpPr>
            <a:spLocks noChangeArrowheads="1"/>
          </p:cNvSpPr>
          <p:nvPr/>
        </p:nvSpPr>
        <p:spPr bwMode="auto">
          <a:xfrm>
            <a:off x="3200400" y="838200"/>
            <a:ext cx="2667000" cy="609600"/>
          </a:xfrm>
          <a:prstGeom prst="rect">
            <a:avLst/>
          </a:prstGeom>
          <a:solidFill>
            <a:srgbClr val="0033CC"/>
          </a:solidFill>
          <a:ln w="25400">
            <a:solidFill>
              <a:srgbClr val="808080"/>
            </a:solidFill>
            <a:miter lim="800000"/>
            <a:headEnd/>
            <a:tailEnd/>
          </a:ln>
        </p:spPr>
        <p:txBody>
          <a:bodyPr wrap="none" lIns="90488" tIns="44450" rIns="90488" bIns="44450" anchor="ctr"/>
          <a:lstStyle/>
          <a:p>
            <a:pPr algn="ctr" eaLnBrk="0" hangingPunct="0"/>
            <a:r>
              <a:rPr lang="en-US" sz="1200" b="1" dirty="0">
                <a:solidFill>
                  <a:prstClr val="white"/>
                </a:solidFill>
              </a:rPr>
              <a:t>Office of the Director</a:t>
            </a:r>
            <a:endParaRPr lang="en-US" sz="1000" b="1" dirty="0">
              <a:solidFill>
                <a:prstClr val="white"/>
              </a:solidFill>
            </a:endParaRPr>
          </a:p>
        </p:txBody>
      </p:sp>
      <p:sp>
        <p:nvSpPr>
          <p:cNvPr id="494712" name="Rectangle 120"/>
          <p:cNvSpPr>
            <a:spLocks noChangeArrowheads="1"/>
          </p:cNvSpPr>
          <p:nvPr/>
        </p:nvSpPr>
        <p:spPr bwMode="auto">
          <a:xfrm>
            <a:off x="2133600" y="5943600"/>
            <a:ext cx="4876800" cy="762000"/>
          </a:xfrm>
          <a:prstGeom prst="rect">
            <a:avLst/>
          </a:prstGeom>
          <a:noFill/>
          <a:ln w="38100" algn="ctr">
            <a:solidFill>
              <a:srgbClr val="008000"/>
            </a:solidFill>
            <a:miter lim="800000"/>
            <a:headEnd/>
            <a:tailEnd type="none" w="lg" len="lg"/>
          </a:ln>
        </p:spPr>
        <p:txBody>
          <a:bodyPr wrap="none" anchor="ctr"/>
          <a:lstStyle/>
          <a:p>
            <a:endParaRPr lang="en-US" dirty="0">
              <a:solidFill>
                <a:prstClr val="black"/>
              </a:solidFill>
            </a:endParaRPr>
          </a:p>
        </p:txBody>
      </p:sp>
      <p:sp>
        <p:nvSpPr>
          <p:cNvPr id="17530" name="Line 121"/>
          <p:cNvSpPr>
            <a:spLocks noChangeShapeType="1"/>
          </p:cNvSpPr>
          <p:nvPr/>
        </p:nvSpPr>
        <p:spPr bwMode="auto">
          <a:xfrm flipH="1">
            <a:off x="7010400" y="6324600"/>
            <a:ext cx="457200" cy="0"/>
          </a:xfrm>
          <a:prstGeom prst="line">
            <a:avLst/>
          </a:prstGeom>
          <a:noFill/>
          <a:ln w="44450">
            <a:solidFill>
              <a:srgbClr val="008000"/>
            </a:solidFill>
            <a:round/>
            <a:headEnd/>
            <a:tailEnd type="triangle" w="lg" len="lg"/>
          </a:ln>
        </p:spPr>
        <p:txBody>
          <a:bodyPr/>
          <a:lstStyle/>
          <a:p>
            <a:endParaRPr lang="en-US" dirty="0">
              <a:solidFill>
                <a:prstClr val="black"/>
              </a:solidFill>
            </a:endParaRPr>
          </a:p>
        </p:txBody>
      </p:sp>
      <p:sp>
        <p:nvSpPr>
          <p:cNvPr id="17531" name="Rectangle 122"/>
          <p:cNvSpPr>
            <a:spLocks noChangeArrowheads="1"/>
          </p:cNvSpPr>
          <p:nvPr/>
        </p:nvSpPr>
        <p:spPr bwMode="auto">
          <a:xfrm>
            <a:off x="6324600" y="838200"/>
            <a:ext cx="1371600" cy="660400"/>
          </a:xfrm>
          <a:prstGeom prst="rect">
            <a:avLst/>
          </a:prstGeom>
          <a:solidFill>
            <a:srgbClr val="0033CC"/>
          </a:solidFill>
          <a:ln w="38100">
            <a:solidFill>
              <a:srgbClr val="FFFF00"/>
            </a:solidFill>
            <a:miter lim="800000"/>
            <a:headEnd/>
            <a:tailEnd/>
          </a:ln>
        </p:spPr>
        <p:txBody>
          <a:bodyPr wrap="none" lIns="90488" tIns="44450" rIns="90488" bIns="44450" anchor="ctr"/>
          <a:lstStyle/>
          <a:p>
            <a:pPr algn="ctr" eaLnBrk="0" hangingPunct="0"/>
            <a:r>
              <a:rPr lang="en-US" sz="1000" b="1" dirty="0">
                <a:solidFill>
                  <a:prstClr val="white"/>
                </a:solidFill>
              </a:rPr>
              <a:t>Office of </a:t>
            </a:r>
          </a:p>
          <a:p>
            <a:pPr algn="ctr" eaLnBrk="0" hangingPunct="0"/>
            <a:r>
              <a:rPr lang="en-US" sz="1000" b="1" dirty="0">
                <a:solidFill>
                  <a:prstClr val="white"/>
                </a:solidFill>
              </a:rPr>
              <a:t>Extramural Research</a:t>
            </a:r>
          </a:p>
        </p:txBody>
      </p:sp>
      <p:sp>
        <p:nvSpPr>
          <p:cNvPr id="17532" name="AutoShape 123"/>
          <p:cNvSpPr>
            <a:spLocks noChangeArrowheads="1"/>
          </p:cNvSpPr>
          <p:nvPr/>
        </p:nvSpPr>
        <p:spPr bwMode="auto">
          <a:xfrm>
            <a:off x="5943600" y="1066800"/>
            <a:ext cx="381000" cy="228600"/>
          </a:xfrm>
          <a:prstGeom prst="leftArrow">
            <a:avLst>
              <a:gd name="adj1" fmla="val 50000"/>
              <a:gd name="adj2" fmla="val 41667"/>
            </a:avLst>
          </a:prstGeom>
          <a:solidFill>
            <a:srgbClr val="008000"/>
          </a:solidFill>
          <a:ln w="9525">
            <a:solidFill>
              <a:schemeClr val="tx1"/>
            </a:solidFill>
            <a:miter lim="800000"/>
            <a:headEnd/>
            <a:tailEnd/>
          </a:ln>
        </p:spPr>
        <p:txBody>
          <a:bodyPr wrap="none" anchor="ctr"/>
          <a:lstStyle/>
          <a:p>
            <a:endParaRPr lang="en-US" dirty="0">
              <a:solidFill>
                <a:prstClr val="black"/>
              </a:solidFill>
            </a:endParaRPr>
          </a:p>
        </p:txBody>
      </p:sp>
      <p:sp>
        <p:nvSpPr>
          <p:cNvPr id="3" name="Title 2"/>
          <p:cNvSpPr>
            <a:spLocks noGrp="1"/>
          </p:cNvSpPr>
          <p:nvPr>
            <p:ph type="title" idx="4294967295"/>
          </p:nvPr>
        </p:nvSpPr>
        <p:spPr>
          <a:xfrm>
            <a:off x="606425" y="76200"/>
            <a:ext cx="6784975" cy="838200"/>
          </a:xfrm>
        </p:spPr>
        <p:txBody>
          <a:bodyPr/>
          <a:lstStyle/>
          <a:p>
            <a:pPr>
              <a:lnSpc>
                <a:spcPct val="90000"/>
              </a:lnSpc>
              <a:defRPr/>
            </a:pPr>
            <a:r>
              <a:rPr lang="en-US" sz="3600" b="1" dirty="0">
                <a:solidFill>
                  <a:srgbClr val="0037A4">
                    <a:lumMod val="75000"/>
                  </a:srgbClr>
                </a:solidFill>
              </a:rPr>
              <a:t>National Institute</a:t>
            </a:r>
            <a:r>
              <a:rPr lang="en-US" sz="3600" b="1" dirty="0">
                <a:solidFill>
                  <a:srgbClr val="990000"/>
                </a:solidFill>
              </a:rPr>
              <a:t>s</a:t>
            </a:r>
            <a:r>
              <a:rPr lang="en-US" sz="3600" b="1" dirty="0">
                <a:solidFill>
                  <a:srgbClr val="0037A4">
                    <a:lumMod val="75000"/>
                  </a:srgbClr>
                </a:solidFill>
              </a:rPr>
              <a:t> of Health</a:t>
            </a:r>
          </a:p>
        </p:txBody>
      </p:sp>
    </p:spTree>
    <p:extLst>
      <p:ext uri="{BB962C8B-B14F-4D97-AF65-F5344CB8AC3E}">
        <p14:creationId xmlns:p14="http://schemas.microsoft.com/office/powerpoint/2010/main" val="2081079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4712"/>
                                        </p:tgtEl>
                                        <p:attrNameLst>
                                          <p:attrName>style.visibility</p:attrName>
                                        </p:attrNameLst>
                                      </p:cBhvr>
                                      <p:to>
                                        <p:strVal val="visible"/>
                                      </p:to>
                                    </p:set>
                                    <p:animEffect transition="in" filter="blinds(horizontal)">
                                      <p:cBhvr>
                                        <p:cTn id="7" dur="500"/>
                                        <p:tgtEl>
                                          <p:spTgt spid="4947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94704"/>
                                        </p:tgtEl>
                                        <p:attrNameLst>
                                          <p:attrName>style.visibility</p:attrName>
                                        </p:attrNameLst>
                                      </p:cBhvr>
                                      <p:to>
                                        <p:strVal val="visible"/>
                                      </p:to>
                                    </p:set>
                                    <p:animEffect transition="in" filter="blinds(horizontal)">
                                      <p:cBhvr>
                                        <p:cTn id="10" dur="500"/>
                                        <p:tgtEl>
                                          <p:spTgt spid="494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704" grpId="0"/>
      <p:bldP spid="4947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title"/>
          </p:nvPr>
        </p:nvSpPr>
        <p:spPr>
          <a:xfrm>
            <a:off x="152400" y="76200"/>
            <a:ext cx="8915400" cy="990600"/>
          </a:xfrm>
        </p:spPr>
        <p:txBody>
          <a:bodyPr/>
          <a:lstStyle/>
          <a:p>
            <a:pPr eaLnBrk="1" hangingPunct="1"/>
            <a:r>
              <a:rPr lang="en-US" sz="3600" dirty="0" smtClean="0"/>
              <a:t>Understanding the Dual Nature of NIH</a:t>
            </a:r>
          </a:p>
        </p:txBody>
      </p:sp>
      <p:sp>
        <p:nvSpPr>
          <p:cNvPr id="75779" name="Rectangle 2" descr="Picture of NIH Clinical Center and a map of the US stating FY 2005 NIH Extramural Grants by Research institution" title="Understanding the Dual nature of NIH"/>
          <p:cNvSpPr>
            <a:spLocks noChangeArrowheads="1"/>
          </p:cNvSpPr>
          <p:nvPr/>
        </p:nvSpPr>
        <p:spPr bwMode="auto">
          <a:xfrm>
            <a:off x="0" y="1143000"/>
            <a:ext cx="9144000" cy="5715000"/>
          </a:xfrm>
          <a:prstGeom prst="rect">
            <a:avLst/>
          </a:prstGeom>
          <a:blipFill dpi="0" rotWithShape="1">
            <a:blip r:embed="rId3">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000000"/>
              </a:solidFill>
            </a:endParaRPr>
          </a:p>
        </p:txBody>
      </p:sp>
      <p:pic>
        <p:nvPicPr>
          <p:cNvPr id="63283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235075"/>
            <a:ext cx="4724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32837" name="Text Box 5"/>
          <p:cNvSpPr txBox="1">
            <a:spLocks noChangeArrowheads="1"/>
          </p:cNvSpPr>
          <p:nvPr/>
        </p:nvSpPr>
        <p:spPr bwMode="auto">
          <a:xfrm>
            <a:off x="3886200" y="4851400"/>
            <a:ext cx="51911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algn="ctr" eaLnBrk="1" hangingPunct="1"/>
            <a:r>
              <a:rPr lang="en-US" sz="2400" b="1" dirty="0">
                <a:solidFill>
                  <a:srgbClr val="000000"/>
                </a:solidFill>
                <a:ea typeface="ＭＳ Ｐゴシック" pitchFamily="34" charset="-128"/>
              </a:rPr>
              <a:t>NIH supports institutions &amp; people</a:t>
            </a:r>
          </a:p>
          <a:p>
            <a:pPr algn="ctr" eaLnBrk="1" hangingPunct="1"/>
            <a:r>
              <a:rPr lang="en-US" b="1" dirty="0">
                <a:solidFill>
                  <a:srgbClr val="000000"/>
                </a:solidFill>
                <a:ea typeface="ＭＳ Ｐゴシック" pitchFamily="34" charset="-128"/>
              </a:rPr>
              <a:t>(Extramural Research)</a:t>
            </a:r>
          </a:p>
        </p:txBody>
      </p:sp>
      <p:sp>
        <p:nvSpPr>
          <p:cNvPr id="632838" name="Text Box 6"/>
          <p:cNvSpPr txBox="1">
            <a:spLocks noChangeArrowheads="1"/>
          </p:cNvSpPr>
          <p:nvPr/>
        </p:nvSpPr>
        <p:spPr bwMode="auto">
          <a:xfrm>
            <a:off x="3962400" y="5562600"/>
            <a:ext cx="5156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000" b="1" dirty="0">
                <a:solidFill>
                  <a:srgbClr val="000000"/>
                </a:solidFill>
                <a:ea typeface="ＭＳ Ｐゴシック" pitchFamily="34" charset="-128"/>
              </a:rPr>
              <a:t>&gt;4,000 institutions</a:t>
            </a:r>
          </a:p>
          <a:p>
            <a:pPr eaLnBrk="1" hangingPunct="1"/>
            <a:r>
              <a:rPr lang="en-US" sz="2000" b="1" dirty="0">
                <a:solidFill>
                  <a:srgbClr val="000000"/>
                </a:solidFill>
                <a:ea typeface="ＭＳ Ｐゴシック" pitchFamily="34" charset="-128"/>
              </a:rPr>
              <a:t>&gt;300,000 scientists &amp; research personnel</a:t>
            </a:r>
          </a:p>
          <a:p>
            <a:pPr eaLnBrk="1" hangingPunct="1"/>
            <a:r>
              <a:rPr lang="en-US" sz="2000" b="1" dirty="0">
                <a:solidFill>
                  <a:srgbClr val="000000"/>
                </a:solidFill>
                <a:ea typeface="ＭＳ Ｐゴシック" pitchFamily="34" charset="-128"/>
              </a:rPr>
              <a:t>~Approx. 80% of the NIH budget</a:t>
            </a:r>
          </a:p>
        </p:txBody>
      </p:sp>
      <p:grpSp>
        <p:nvGrpSpPr>
          <p:cNvPr id="75783" name="Group 7"/>
          <p:cNvGrpSpPr>
            <a:grpSpLocks/>
          </p:cNvGrpSpPr>
          <p:nvPr/>
        </p:nvGrpSpPr>
        <p:grpSpPr bwMode="auto">
          <a:xfrm>
            <a:off x="420688" y="1836738"/>
            <a:ext cx="3236912" cy="4054475"/>
            <a:chOff x="240" y="576"/>
            <a:chExt cx="2039" cy="2554"/>
          </a:xfrm>
        </p:grpSpPr>
        <p:sp>
          <p:nvSpPr>
            <p:cNvPr id="75784" name="Text Box 8"/>
            <p:cNvSpPr txBox="1">
              <a:spLocks noChangeArrowheads="1"/>
            </p:cNvSpPr>
            <p:nvPr/>
          </p:nvSpPr>
          <p:spPr bwMode="auto">
            <a:xfrm>
              <a:off x="240" y="2016"/>
              <a:ext cx="1916"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algn="ctr" eaLnBrk="1" hangingPunct="1"/>
              <a:r>
                <a:rPr lang="en-US" sz="2400" b="1" dirty="0">
                  <a:solidFill>
                    <a:srgbClr val="000000"/>
                  </a:solidFill>
                  <a:ea typeface="ＭＳ Ｐゴシック" pitchFamily="34" charset="-128"/>
                </a:rPr>
                <a:t>NIH is an institution</a:t>
              </a:r>
            </a:p>
            <a:p>
              <a:pPr algn="ctr" eaLnBrk="1" hangingPunct="1"/>
              <a:r>
                <a:rPr lang="en-US" b="1" dirty="0">
                  <a:solidFill>
                    <a:srgbClr val="000000"/>
                  </a:solidFill>
                  <a:ea typeface="ＭＳ Ｐゴシック" pitchFamily="34" charset="-128"/>
                </a:rPr>
                <a:t>(Intramural Research)</a:t>
              </a:r>
            </a:p>
          </p:txBody>
        </p:sp>
        <p:sp>
          <p:nvSpPr>
            <p:cNvPr id="75785" name="Text Box 9"/>
            <p:cNvSpPr txBox="1">
              <a:spLocks noChangeArrowheads="1"/>
            </p:cNvSpPr>
            <p:nvPr/>
          </p:nvSpPr>
          <p:spPr bwMode="auto">
            <a:xfrm>
              <a:off x="240" y="2496"/>
              <a:ext cx="203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000" b="1" dirty="0">
                  <a:solidFill>
                    <a:srgbClr val="000000"/>
                  </a:solidFill>
                  <a:ea typeface="ＭＳ Ｐゴシック" pitchFamily="34" charset="-128"/>
                </a:rPr>
                <a:t>~Approx. 6,000 scientists</a:t>
              </a:r>
            </a:p>
            <a:p>
              <a:pPr eaLnBrk="1" hangingPunct="1"/>
              <a:r>
                <a:rPr lang="en-US" sz="2000" b="1" dirty="0">
                  <a:solidFill>
                    <a:srgbClr val="000000"/>
                  </a:solidFill>
                  <a:ea typeface="ＭＳ Ｐゴシック" pitchFamily="34" charset="-128"/>
                </a:rPr>
                <a:t>~Approx. 10% of NIH </a:t>
              </a:r>
            </a:p>
            <a:p>
              <a:pPr eaLnBrk="1" hangingPunct="1"/>
              <a:r>
                <a:rPr lang="en-US" sz="2000" b="1" dirty="0">
                  <a:solidFill>
                    <a:srgbClr val="000000"/>
                  </a:solidFill>
                  <a:ea typeface="ＭＳ Ｐゴシック" pitchFamily="34" charset="-128"/>
                </a:rPr>
                <a:t>  budget</a:t>
              </a:r>
            </a:p>
          </p:txBody>
        </p:sp>
        <p:pic>
          <p:nvPicPr>
            <p:cNvPr id="75786" name="Picture 10" descr="clinical cent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 y="576"/>
              <a:ext cx="1872"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0290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28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283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2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7" grpId="0"/>
      <p:bldP spid="6328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a:r>
              <a:rPr lang="en-US" sz="2600" dirty="0" smtClean="0"/>
              <a:t>OER Preserves Public Trust in Biomedical Research</a:t>
            </a:r>
          </a:p>
        </p:txBody>
      </p:sp>
      <p:sp>
        <p:nvSpPr>
          <p:cNvPr id="614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C85B824-4AE1-42D5-863A-086CEC9A4FC4}" type="slidenum">
              <a:rPr lang="en-US" smtClean="0">
                <a:solidFill>
                  <a:prstClr val="white"/>
                </a:solidFill>
              </a:rPr>
              <a:pPr eaLnBrk="1" hangingPunct="1"/>
              <a:t>9</a:t>
            </a:fld>
            <a:endParaRPr lang="en-US" dirty="0" smtClean="0">
              <a:solidFill>
                <a:prstClr val="white"/>
              </a:solidFill>
            </a:endParaRPr>
          </a:p>
        </p:txBody>
      </p:sp>
      <p:sp>
        <p:nvSpPr>
          <p:cNvPr id="6148" name="TextBox 22"/>
          <p:cNvSpPr txBox="1">
            <a:spLocks noChangeArrowheads="1"/>
          </p:cNvSpPr>
          <p:nvPr/>
        </p:nvSpPr>
        <p:spPr bwMode="auto">
          <a:xfrm>
            <a:off x="1487488" y="927100"/>
            <a:ext cx="2055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dirty="0">
                <a:solidFill>
                  <a:prstClr val="black"/>
                </a:solidFill>
              </a:rPr>
              <a:t>Scientific</a:t>
            </a:r>
          </a:p>
          <a:p>
            <a:pPr algn="ctr" eaLnBrk="1" hangingPunct="1"/>
            <a:r>
              <a:rPr lang="en-US" sz="1600" b="1" dirty="0">
                <a:solidFill>
                  <a:prstClr val="black"/>
                </a:solidFill>
              </a:rPr>
              <a:t> Integrity</a:t>
            </a:r>
          </a:p>
        </p:txBody>
      </p:sp>
      <p:sp>
        <p:nvSpPr>
          <p:cNvPr id="6149" name="TextBox 23"/>
          <p:cNvSpPr txBox="1">
            <a:spLocks noChangeArrowheads="1"/>
          </p:cNvSpPr>
          <p:nvPr/>
        </p:nvSpPr>
        <p:spPr bwMode="auto">
          <a:xfrm>
            <a:off x="3810000" y="9271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dirty="0">
                <a:solidFill>
                  <a:prstClr val="black"/>
                </a:solidFill>
              </a:rPr>
              <a:t>Public Accountability</a:t>
            </a:r>
          </a:p>
        </p:txBody>
      </p:sp>
      <p:sp>
        <p:nvSpPr>
          <p:cNvPr id="6150" name="TextBox 24"/>
          <p:cNvSpPr txBox="1">
            <a:spLocks noChangeArrowheads="1"/>
          </p:cNvSpPr>
          <p:nvPr/>
        </p:nvSpPr>
        <p:spPr bwMode="auto">
          <a:xfrm>
            <a:off x="5915025" y="941388"/>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dirty="0">
                <a:solidFill>
                  <a:prstClr val="black"/>
                </a:solidFill>
              </a:rPr>
              <a:t>Program Stewardship</a:t>
            </a:r>
          </a:p>
        </p:txBody>
      </p:sp>
      <p:sp>
        <p:nvSpPr>
          <p:cNvPr id="6151" name="TextBox 32"/>
          <p:cNvSpPr txBox="1">
            <a:spLocks noChangeArrowheads="1"/>
          </p:cNvSpPr>
          <p:nvPr/>
        </p:nvSpPr>
        <p:spPr bwMode="auto">
          <a:xfrm>
            <a:off x="2179638" y="6142038"/>
            <a:ext cx="50752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solidFill>
                  <a:prstClr val="black"/>
                </a:solidFill>
              </a:rPr>
              <a:t>Services and Infrastructure</a:t>
            </a:r>
          </a:p>
        </p:txBody>
      </p:sp>
      <p:pic>
        <p:nvPicPr>
          <p:cNvPr id="615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0038" y="1519238"/>
            <a:ext cx="614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7013" y="3889375"/>
            <a:ext cx="629126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5213" y="2989263"/>
            <a:ext cx="2074862" cy="2068512"/>
          </a:xfrm>
          <a:prstGeom prst="ellipse">
            <a:avLst/>
          </a:prstGeom>
          <a:noFill/>
          <a:ln w="9525">
            <a:noFill/>
            <a:miter lim="800000"/>
            <a:headEnd/>
            <a:tailEnd/>
          </a:ln>
          <a:effectLst/>
        </p:spPr>
      </p:pic>
      <p:sp>
        <p:nvSpPr>
          <p:cNvPr id="6155" name="TextBox 30"/>
          <p:cNvSpPr txBox="1">
            <a:spLocks noChangeArrowheads="1"/>
          </p:cNvSpPr>
          <p:nvPr/>
        </p:nvSpPr>
        <p:spPr bwMode="auto">
          <a:xfrm>
            <a:off x="3706813" y="3865563"/>
            <a:ext cx="190976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prstClr val="black"/>
                </a:solidFill>
              </a:rPr>
              <a:t>Development, </a:t>
            </a:r>
          </a:p>
          <a:p>
            <a:pPr algn="ctr" eaLnBrk="1" hangingPunct="1"/>
            <a:r>
              <a:rPr lang="en-US" sz="1400" b="1" dirty="0">
                <a:solidFill>
                  <a:prstClr val="black"/>
                </a:solidFill>
              </a:rPr>
              <a:t>Implementation, and Oversight</a:t>
            </a:r>
          </a:p>
        </p:txBody>
      </p:sp>
      <p:sp>
        <p:nvSpPr>
          <p:cNvPr id="21" name="TextBox 20"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SpPr txBox="1"/>
          <p:nvPr/>
        </p:nvSpPr>
        <p:spPr bwMode="auto">
          <a:xfrm rot="251023">
            <a:off x="3788931" y="3281361"/>
            <a:ext cx="1727971" cy="1502487"/>
          </a:xfrm>
          <a:prstGeom prst="rect">
            <a:avLst/>
          </a:prstGeom>
          <a:noFill/>
        </p:spPr>
        <p:txBody>
          <a:bodyPr spcFirstLastPara="1">
            <a:prstTxWarp prst="textButton">
              <a:avLst>
                <a:gd name="adj" fmla="val 10701443"/>
              </a:avLst>
            </a:prstTxWarp>
            <a:spAutoFit/>
          </a:bodyPr>
          <a:lstStyle/>
          <a:p>
            <a:pPr algn="ctr">
              <a:defRPr/>
            </a:pPr>
            <a:r>
              <a:rPr lang="en-US" b="1" dirty="0">
                <a:solidFill>
                  <a:prstClr val="black"/>
                </a:solidFill>
              </a:rPr>
              <a:t>Policy &amp; Procedures </a:t>
            </a:r>
          </a:p>
        </p:txBody>
      </p:sp>
      <p:pic>
        <p:nvPicPr>
          <p:cNvPr id="2" name="Picture 2"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05941" y="1540043"/>
            <a:ext cx="1865376" cy="1101588"/>
          </a:xfrm>
          <a:prstGeom prst="roundRect">
            <a:avLst/>
          </a:prstGeom>
          <a:noFill/>
          <a:ln w="28575">
            <a:solidFill>
              <a:schemeClr val="bg1">
                <a:lumMod val="50000"/>
              </a:schemeClr>
            </a:solidFill>
            <a:miter lim="800000"/>
            <a:headEnd/>
            <a:tailEnd/>
          </a:ln>
          <a:effectLst/>
        </p:spPr>
      </p:pic>
      <p:pic>
        <p:nvPicPr>
          <p:cNvPr id="6156" name="Picture 3"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08399" y="1545617"/>
            <a:ext cx="1865376" cy="1088136"/>
          </a:xfrm>
          <a:prstGeom prst="roundRect">
            <a:avLst/>
          </a:prstGeom>
          <a:noFill/>
          <a:ln w="28575">
            <a:solidFill>
              <a:schemeClr val="tx1">
                <a:lumMod val="65000"/>
                <a:lumOff val="35000"/>
              </a:schemeClr>
            </a:solidFill>
            <a:miter lim="800000"/>
            <a:headEnd/>
            <a:tailEnd/>
          </a:ln>
          <a:effectLst/>
        </p:spPr>
      </p:pic>
      <p:pic>
        <p:nvPicPr>
          <p:cNvPr id="6157" name="Picture 4"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19167" y="1546787"/>
            <a:ext cx="1865376" cy="1088136"/>
          </a:xfrm>
          <a:prstGeom prst="roundRect">
            <a:avLst/>
          </a:prstGeom>
          <a:noFill/>
          <a:ln w="28575">
            <a:solidFill>
              <a:schemeClr val="bg1">
                <a:lumMod val="50000"/>
              </a:schemeClr>
            </a:solidFill>
            <a:miter lim="800000"/>
            <a:headEnd/>
            <a:tailEnd/>
          </a:ln>
          <a:effectLst/>
        </p:spPr>
      </p:pic>
      <p:grpSp>
        <p:nvGrpSpPr>
          <p:cNvPr id="6160" name="Group 33"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GrpSpPr>
            <a:grpSpLocks/>
          </p:cNvGrpSpPr>
          <p:nvPr/>
        </p:nvGrpSpPr>
        <p:grpSpPr bwMode="auto">
          <a:xfrm>
            <a:off x="1487488" y="5118100"/>
            <a:ext cx="1406525" cy="831850"/>
            <a:chOff x="-1236372" y="2025509"/>
            <a:chExt cx="1580538" cy="1452731"/>
          </a:xfrm>
        </p:grpSpPr>
        <p:sp>
          <p:nvSpPr>
            <p:cNvPr id="34" name="Isosceles Triangle 33"/>
            <p:cNvSpPr/>
            <p:nvPr/>
          </p:nvSpPr>
          <p:spPr>
            <a:xfrm>
              <a:off x="-1163233" y="2025509"/>
              <a:ext cx="1446746" cy="13168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169" name="Picture 2"/>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36372" y="2046809"/>
              <a:ext cx="1580538" cy="14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61" name="Picture 3"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90875" y="5119688"/>
            <a:ext cx="12715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02188" y="5118100"/>
            <a:ext cx="12827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 descr="Scientific Integrity has a pciture of books&#10;Public Access has a picture of a scale&#10;Program Stewardship has a picture of Pillars from NIH building 1&#10;Systems &amp; Data has a picture of a laptop&#10;communications has a picture of a keyboard&#10;Admin Support has a picture of people&#10;Education &amp; training has a picture of a classroom" title="Policy &amp; Procedures: Development, Implementations, and Oversight"/>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54775" y="5111750"/>
            <a:ext cx="12842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TextBox 25"/>
          <p:cNvSpPr txBox="1">
            <a:spLocks noChangeArrowheads="1"/>
          </p:cNvSpPr>
          <p:nvPr/>
        </p:nvSpPr>
        <p:spPr bwMode="auto">
          <a:xfrm>
            <a:off x="1563688" y="5854700"/>
            <a:ext cx="1238250" cy="254000"/>
          </a:xfrm>
          <a:prstGeom prst="rect">
            <a:avLst/>
          </a:prstGeom>
          <a:noFill/>
          <a:ln w="9525">
            <a:noFill/>
            <a:miter lim="800000"/>
            <a:headEnd/>
            <a:tailEnd/>
          </a:ln>
        </p:spPr>
        <p:txBody>
          <a:bodyPr anchor="ctr">
            <a:spAutoFit/>
          </a:bodyPr>
          <a:lstStyle/>
          <a:p>
            <a:pPr algn="r">
              <a:defRPr/>
            </a:pPr>
            <a:r>
              <a:rPr lang="en-US" sz="1050" b="1" dirty="0">
                <a:solidFill>
                  <a:prstClr val="black"/>
                </a:solidFill>
              </a:rPr>
              <a:t>Systems &amp; Data</a:t>
            </a:r>
          </a:p>
        </p:txBody>
      </p:sp>
      <p:sp>
        <p:nvSpPr>
          <p:cNvPr id="5144" name="TextBox 34"/>
          <p:cNvSpPr txBox="1">
            <a:spLocks noChangeArrowheads="1"/>
          </p:cNvSpPr>
          <p:nvPr/>
        </p:nvSpPr>
        <p:spPr bwMode="auto">
          <a:xfrm>
            <a:off x="3168650" y="5854700"/>
            <a:ext cx="1306513" cy="254000"/>
          </a:xfrm>
          <a:prstGeom prst="rect">
            <a:avLst/>
          </a:prstGeom>
          <a:noFill/>
          <a:ln w="9525">
            <a:noFill/>
            <a:miter lim="800000"/>
            <a:headEnd/>
            <a:tailEnd/>
          </a:ln>
        </p:spPr>
        <p:txBody>
          <a:bodyPr anchor="ctr">
            <a:spAutoFit/>
          </a:bodyPr>
          <a:lstStyle/>
          <a:p>
            <a:pPr algn="ctr">
              <a:defRPr/>
            </a:pPr>
            <a:r>
              <a:rPr lang="en-US" sz="1050" b="1" dirty="0">
                <a:solidFill>
                  <a:prstClr val="black"/>
                </a:solidFill>
              </a:rPr>
              <a:t>Communications</a:t>
            </a:r>
          </a:p>
        </p:txBody>
      </p:sp>
      <p:sp>
        <p:nvSpPr>
          <p:cNvPr id="5145" name="TextBox 35"/>
          <p:cNvSpPr txBox="1">
            <a:spLocks noChangeArrowheads="1"/>
          </p:cNvSpPr>
          <p:nvPr/>
        </p:nvSpPr>
        <p:spPr bwMode="auto">
          <a:xfrm>
            <a:off x="4827588" y="5854700"/>
            <a:ext cx="1270000" cy="254000"/>
          </a:xfrm>
          <a:prstGeom prst="rect">
            <a:avLst/>
          </a:prstGeom>
          <a:noFill/>
          <a:ln w="9525">
            <a:noFill/>
            <a:miter lim="800000"/>
            <a:headEnd/>
            <a:tailEnd/>
          </a:ln>
        </p:spPr>
        <p:txBody>
          <a:bodyPr anchor="ctr">
            <a:spAutoFit/>
          </a:bodyPr>
          <a:lstStyle/>
          <a:p>
            <a:pPr algn="ctr">
              <a:defRPr/>
            </a:pPr>
            <a:r>
              <a:rPr lang="en-US" sz="1050" b="1" dirty="0">
                <a:solidFill>
                  <a:prstClr val="black"/>
                </a:solidFill>
              </a:rPr>
              <a:t>Admin Support</a:t>
            </a:r>
          </a:p>
        </p:txBody>
      </p:sp>
      <p:sp>
        <p:nvSpPr>
          <p:cNvPr id="5146" name="TextBox 36"/>
          <p:cNvSpPr txBox="1">
            <a:spLocks noChangeArrowheads="1"/>
          </p:cNvSpPr>
          <p:nvPr/>
        </p:nvSpPr>
        <p:spPr bwMode="auto">
          <a:xfrm>
            <a:off x="6302375" y="5854700"/>
            <a:ext cx="1606550" cy="254000"/>
          </a:xfrm>
          <a:prstGeom prst="rect">
            <a:avLst/>
          </a:prstGeom>
          <a:noFill/>
          <a:ln w="9525">
            <a:noFill/>
            <a:miter lim="800000"/>
            <a:headEnd/>
            <a:tailEnd/>
          </a:ln>
        </p:spPr>
        <p:txBody>
          <a:bodyPr anchor="ctr">
            <a:spAutoFit/>
          </a:bodyPr>
          <a:lstStyle/>
          <a:p>
            <a:pPr algn="ctr">
              <a:defRPr/>
            </a:pPr>
            <a:r>
              <a:rPr lang="en-US" sz="1050" b="1" dirty="0">
                <a:solidFill>
                  <a:prstClr val="black"/>
                </a:solidFill>
              </a:rPr>
              <a:t>Education &amp; Training</a:t>
            </a:r>
          </a:p>
        </p:txBody>
      </p:sp>
    </p:spTree>
    <p:extLst>
      <p:ext uri="{BB962C8B-B14F-4D97-AF65-F5344CB8AC3E}">
        <p14:creationId xmlns:p14="http://schemas.microsoft.com/office/powerpoint/2010/main" val="269950384"/>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5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ER PowerPoint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mple presentation slides">
  <a:themeElements>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presentation slides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SROER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4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6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1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ssigned_x0020_To0 xmlns="e64061a7-bc73-4e36-8b6e-74220a960d58">
      <UserInfo>
        <DisplayName>Rockey, Sally (NIH/OD) [E]</DisplayName>
        <AccountId>251</AccountId>
        <AccountType/>
      </UserInfo>
    </Assigned_x0020_To0>
    <username xmlns="e64061a7-bc73-4e36-8b6e-74220a960d58" xsi:nil="true"/>
  </documentManagement>
</p:properties>
</file>

<file path=customXml/itemProps1.xml><?xml version="1.0" encoding="utf-8"?>
<ds:datastoreItem xmlns:ds="http://schemas.openxmlformats.org/officeDocument/2006/customXml" ds:itemID="{92FAC11F-4B09-4284-958C-081128C65D32}"/>
</file>

<file path=customXml/itemProps2.xml><?xml version="1.0" encoding="utf-8"?>
<ds:datastoreItem xmlns:ds="http://schemas.openxmlformats.org/officeDocument/2006/customXml" ds:itemID="{20FA8D8A-DF55-4030-87A2-1CF8DF902843}"/>
</file>

<file path=customXml/itemProps3.xml><?xml version="1.0" encoding="utf-8"?>
<ds:datastoreItem xmlns:ds="http://schemas.openxmlformats.org/officeDocument/2006/customXml" ds:itemID="{03ED9886-8626-4258-9E3C-8AC46B353C98}"/>
</file>

<file path=docProps/app.xml><?xml version="1.0" encoding="utf-8"?>
<Properties xmlns="http://schemas.openxmlformats.org/officeDocument/2006/extended-properties" xmlns:vt="http://schemas.openxmlformats.org/officeDocument/2006/docPropsVTypes">
  <Template/>
  <TotalTime>22859</TotalTime>
  <Words>2699</Words>
  <Application>Microsoft Office PowerPoint</Application>
  <PresentationFormat>On-screen Show (4:3)</PresentationFormat>
  <Paragraphs>621</Paragraphs>
  <Slides>56</Slides>
  <Notes>35</Notes>
  <HiddenSlides>0</HiddenSlides>
  <MMClips>0</MMClips>
  <ScaleCrop>false</ScaleCrop>
  <HeadingPairs>
    <vt:vector size="4" baseType="variant">
      <vt:variant>
        <vt:lpstr>Theme</vt:lpstr>
      </vt:variant>
      <vt:variant>
        <vt:i4>19</vt:i4>
      </vt:variant>
      <vt:variant>
        <vt:lpstr>Slide Titles</vt:lpstr>
      </vt:variant>
      <vt:variant>
        <vt:i4>56</vt:i4>
      </vt:variant>
    </vt:vector>
  </HeadingPairs>
  <TitlesOfParts>
    <vt:vector size="75" baseType="lpstr">
      <vt:lpstr>Urban</vt:lpstr>
      <vt:lpstr>OER PowerPoint template</vt:lpstr>
      <vt:lpstr>Sample presentation slides</vt:lpstr>
      <vt:lpstr>3_Urban</vt:lpstr>
      <vt:lpstr>SROERtitle</vt:lpstr>
      <vt:lpstr>1_Urban</vt:lpstr>
      <vt:lpstr>4_Urban</vt:lpstr>
      <vt:lpstr>6_Urban</vt:lpstr>
      <vt:lpstr>1_Default Design</vt:lpstr>
      <vt:lpstr>5_Custom Design</vt:lpstr>
      <vt:lpstr>4_Custom Design</vt:lpstr>
      <vt:lpstr>2_Default Design</vt:lpstr>
      <vt:lpstr>8_Urban</vt:lpstr>
      <vt:lpstr>1_Office Theme</vt:lpstr>
      <vt:lpstr>9_Urban</vt:lpstr>
      <vt:lpstr>3_Office Theme</vt:lpstr>
      <vt:lpstr>6_Custom Design</vt:lpstr>
      <vt:lpstr>2_Urban</vt:lpstr>
      <vt:lpstr>Office Theme</vt:lpstr>
      <vt:lpstr>NIH: The View from 10,000 Feet </vt:lpstr>
      <vt:lpstr>NIH: Steward of Biomedical &amp;                                                Behavioral Research for the Nation </vt:lpstr>
      <vt:lpstr>Birthplace of the NIH:  1887</vt:lpstr>
      <vt:lpstr>NIH Campus 1948</vt:lpstr>
      <vt:lpstr>NIH Campus Today</vt:lpstr>
      <vt:lpstr>U.S. Dept. of Health &amp; Human Services</vt:lpstr>
      <vt:lpstr>National Institutes of Health</vt:lpstr>
      <vt:lpstr>Understanding the Dual Nature of NIH</vt:lpstr>
      <vt:lpstr>OER Preserves Public Trust in Biomedical Research</vt:lpstr>
      <vt:lpstr>OER Organizational Structure</vt:lpstr>
      <vt:lpstr>NIH Leadership</vt:lpstr>
      <vt:lpstr>NIH Director Dr. Francis Collins sings  Knock Out Disease                                                      on the Diane Rehm Show </vt:lpstr>
      <vt:lpstr> Challenging times!!!!! </vt:lpstr>
      <vt:lpstr>Compound Annual Growth Rate of Biomedical R&amp;D Expenditures by Country, Adjusted for Inflation 2007–2012</vt:lpstr>
      <vt:lpstr>Biomedical Research and Development Price Index (BRDPI)</vt:lpstr>
      <vt:lpstr>Trends Over Time in Growth Rates of BRDPI and GDP Price Index, 1959 to 2012</vt:lpstr>
      <vt:lpstr>National Institutes of Health Funding  1990-2041</vt:lpstr>
      <vt:lpstr>NIH Program Level in Nominal Dollars and Constant 1998 Dollars, FY1998 – FY2014</vt:lpstr>
      <vt:lpstr>Research Project Grants: Competing  Applications, Awards, and Success Rates
</vt:lpstr>
      <vt:lpstr>Shutdown</vt:lpstr>
      <vt:lpstr>Thank You</vt:lpstr>
      <vt:lpstr>Policy &amp; Program News</vt:lpstr>
      <vt:lpstr>NIH Application Resubmission Policy</vt:lpstr>
      <vt:lpstr>The Modified Biographical Sketch (Biosketch) in NIH Applications</vt:lpstr>
      <vt:lpstr>Upcoming Changes:  New HHS Closeout Requirements</vt:lpstr>
      <vt:lpstr>Upcoming Changes: Subaccounts</vt:lpstr>
      <vt:lpstr>PowerPoint Presentation</vt:lpstr>
      <vt:lpstr>BRAIN Initiative “The Next Great American Project”</vt:lpstr>
      <vt:lpstr>Brain Research through Advancing Innovative Neurotechnologies (BRAIN) Initiative – NIH goals</vt:lpstr>
      <vt:lpstr>FY 2014 Investments</vt:lpstr>
      <vt:lpstr>Accelerating Medicines Partnership (AMP) www.nih.gov/amp</vt:lpstr>
      <vt:lpstr>Accelerating Medicines Partnership (AMP) www.nih.gov/amp</vt:lpstr>
      <vt:lpstr>Accelerating Medicines Partnership</vt:lpstr>
      <vt:lpstr>Antimicrobial Resistance</vt:lpstr>
      <vt:lpstr>Antimicrobial Resistance: Obama Administration Activities</vt:lpstr>
      <vt:lpstr>Antimicrobial Resistance:  NIH-FDA Joint Leadership Council (JLC)</vt:lpstr>
      <vt:lpstr>Big Data and Biomedical Research</vt:lpstr>
      <vt:lpstr>Myriad Data Types</vt:lpstr>
      <vt:lpstr>Growth of Biological Databases</vt:lpstr>
      <vt:lpstr>Daily Data Processing at NCBI</vt:lpstr>
      <vt:lpstr>NIH Is Tackling the “Big Data” Problem: The NIH Digital Enterprise</vt:lpstr>
      <vt:lpstr>Big Data to Knowledge (BD2K)</vt:lpstr>
      <vt:lpstr>BD2K: Activities</vt:lpstr>
      <vt:lpstr>Biomedical Workforce</vt:lpstr>
      <vt:lpstr>Biomedical Research Workforce Working Group Implementation Update </vt:lpstr>
      <vt:lpstr>Age at First PhD, First Non Postdoctoral Job, First Tenure Track Job, for US trained Doctorates</vt:lpstr>
      <vt:lpstr>PhD Biomedical Research Workforce</vt:lpstr>
      <vt:lpstr>Recommendations from the BMW Working Group</vt:lpstr>
      <vt:lpstr>1980 &amp; 2012 </vt:lpstr>
      <vt:lpstr>The Physician Scientist Pool is Aging</vt:lpstr>
      <vt:lpstr>Physician-Scientist Pathway</vt:lpstr>
      <vt:lpstr>Recommendations from the PSW Working Group</vt:lpstr>
      <vt:lpstr>Webpage of Grants and Funding</vt:lpstr>
      <vt:lpstr>Finding Funded Research:  http://RePORT.NIH.Gov</vt:lpstr>
      <vt:lpstr>http://nexus.od.nih.gov/all/rock-talk</vt:lpstr>
      <vt:lpstr>WE VALUE YOUR INPUT!</vt:lpstr>
    </vt:vector>
  </TitlesOfParts>
  <Company>NIH/OER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from 10,000 Feet with Dr. Rockey -NIH Regional Seminar 2014</dc:title>
  <dc:subject>OER PPT</dc:subject>
  <dc:creator>NIH/OER</dc:creator>
  <cp:lastModifiedBy>dwyerc</cp:lastModifiedBy>
  <cp:revision>882</cp:revision>
  <cp:lastPrinted>2013-05-08T13:09:51Z</cp:lastPrinted>
  <dcterms:created xsi:type="dcterms:W3CDTF">2006-12-01T15:20:27Z</dcterms:created>
  <dcterms:modified xsi:type="dcterms:W3CDTF">2014-06-23T20:51:00Z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y fmtid="{D5CDD505-2E9C-101B-9397-08002B2CF9AE}" pid="3" name="Language">
    <vt:lpwstr>English</vt:lpwstr>
  </property>
</Properties>
</file>