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9.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ppt/slides/slide29.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0.xml" ContentType="application/vnd.openxmlformats-officedocument.presentationml.slide+xml"/>
  <Override PartName="/ppt/slides/slide1.xml" ContentType="application/vnd.openxmlformats-officedocument.presentationml.slide+xml"/>
  <Override PartName="/ppt/slides/slide68.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51.xml" ContentType="application/vnd.openxmlformats-officedocument.presentationml.slide+xml"/>
  <Override PartName="/ppt/slides/slide69.xml" ContentType="application/vnd.openxmlformats-officedocument.presentationml.slide+xml"/>
  <Override PartName="/ppt/slides/slide53.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0.xml" ContentType="application/vnd.openxmlformats-officedocument.presentationml.slide+xml"/>
  <Override PartName="/ppt/slides/slide52.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52.xml" ContentType="application/vnd.openxmlformats-officedocument.presentationml.notesSlide+xml"/>
  <Override PartName="/ppt/notesSlides/notesSlide4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slideMasters/slideMaster1.xml" ContentType="application/vnd.openxmlformats-officedocument.presentationml.slideMaster+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3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73"/>
  </p:notesMasterIdLst>
  <p:handoutMasterIdLst>
    <p:handoutMasterId r:id="rId74"/>
  </p:handoutMasterIdLst>
  <p:sldIdLst>
    <p:sldId id="515" r:id="rId2"/>
    <p:sldId id="516" r:id="rId3"/>
    <p:sldId id="517" r:id="rId4"/>
    <p:sldId id="518" r:id="rId5"/>
    <p:sldId id="519" r:id="rId6"/>
    <p:sldId id="520" r:id="rId7"/>
    <p:sldId id="606" r:id="rId8"/>
    <p:sldId id="521" r:id="rId9"/>
    <p:sldId id="522" r:id="rId10"/>
    <p:sldId id="523" r:id="rId11"/>
    <p:sldId id="607" r:id="rId12"/>
    <p:sldId id="524" r:id="rId13"/>
    <p:sldId id="525" r:id="rId14"/>
    <p:sldId id="527" r:id="rId15"/>
    <p:sldId id="526" r:id="rId16"/>
    <p:sldId id="528" r:id="rId17"/>
    <p:sldId id="529" r:id="rId18"/>
    <p:sldId id="530" r:id="rId19"/>
    <p:sldId id="531" r:id="rId20"/>
    <p:sldId id="596" r:id="rId21"/>
    <p:sldId id="533" r:id="rId22"/>
    <p:sldId id="534" r:id="rId23"/>
    <p:sldId id="535" r:id="rId24"/>
    <p:sldId id="536" r:id="rId25"/>
    <p:sldId id="547" r:id="rId26"/>
    <p:sldId id="537" r:id="rId27"/>
    <p:sldId id="538" r:id="rId28"/>
    <p:sldId id="539" r:id="rId29"/>
    <p:sldId id="548" r:id="rId30"/>
    <p:sldId id="549" r:id="rId31"/>
    <p:sldId id="600" r:id="rId32"/>
    <p:sldId id="550" r:id="rId33"/>
    <p:sldId id="552" r:id="rId34"/>
    <p:sldId id="610" r:id="rId35"/>
    <p:sldId id="554" r:id="rId36"/>
    <p:sldId id="612" r:id="rId37"/>
    <p:sldId id="556" r:id="rId38"/>
    <p:sldId id="611" r:id="rId39"/>
    <p:sldId id="562" r:id="rId40"/>
    <p:sldId id="563" r:id="rId41"/>
    <p:sldId id="564" r:id="rId42"/>
    <p:sldId id="565" r:id="rId43"/>
    <p:sldId id="597" r:id="rId44"/>
    <p:sldId id="599" r:id="rId45"/>
    <p:sldId id="601" r:id="rId46"/>
    <p:sldId id="613" r:id="rId47"/>
    <p:sldId id="603" r:id="rId48"/>
    <p:sldId id="604" r:id="rId49"/>
    <p:sldId id="605" r:id="rId50"/>
    <p:sldId id="567" r:id="rId51"/>
    <p:sldId id="568" r:id="rId52"/>
    <p:sldId id="571" r:id="rId53"/>
    <p:sldId id="570" r:id="rId54"/>
    <p:sldId id="584" r:id="rId55"/>
    <p:sldId id="583" r:id="rId56"/>
    <p:sldId id="585" r:id="rId57"/>
    <p:sldId id="573" r:id="rId58"/>
    <p:sldId id="574" r:id="rId59"/>
    <p:sldId id="575" r:id="rId60"/>
    <p:sldId id="614" r:id="rId61"/>
    <p:sldId id="577" r:id="rId62"/>
    <p:sldId id="615" r:id="rId63"/>
    <p:sldId id="616" r:id="rId64"/>
    <p:sldId id="579" r:id="rId65"/>
    <p:sldId id="580" r:id="rId66"/>
    <p:sldId id="581" r:id="rId67"/>
    <p:sldId id="582" r:id="rId68"/>
    <p:sldId id="544" r:id="rId69"/>
    <p:sldId id="543" r:id="rId70"/>
    <p:sldId id="545" r:id="rId71"/>
    <p:sldId id="617" r:id="rId7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17851A"/>
    <a:srgbClr val="FAFFD9"/>
    <a:srgbClr val="FFD9D9"/>
    <a:srgbClr val="FEA4A4"/>
    <a:srgbClr val="D5E1EF"/>
    <a:srgbClr val="1F497D"/>
    <a:srgbClr val="993300"/>
    <a:srgbClr val="FF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9" autoAdjust="0"/>
    <p:restoredTop sz="86375" autoAdjust="0"/>
  </p:normalViewPr>
  <p:slideViewPr>
    <p:cSldViewPr>
      <p:cViewPr varScale="1">
        <p:scale>
          <a:sx n="81" d="100"/>
          <a:sy n="81" d="100"/>
        </p:scale>
        <p:origin x="-78"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handoutMaster" Target="handoutMasters/handoutMaster1.xml"/><Relationship Id="rId79"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8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rtlCol="0"/>
          <a:lstStyle>
            <a:lvl1pPr algn="r" fontAlgn="auto">
              <a:spcBef>
                <a:spcPts val="0"/>
              </a:spcBef>
              <a:spcAft>
                <a:spcPts val="0"/>
              </a:spcAft>
              <a:defRPr sz="1200">
                <a:latin typeface="+mn-lt"/>
              </a:defRPr>
            </a:lvl1pPr>
          </a:lstStyle>
          <a:p>
            <a:pPr>
              <a:defRPr/>
            </a:pPr>
            <a:fld id="{883090ED-F84E-4702-8628-4EFC554E2090}" type="datetimeFigureOut">
              <a:rPr lang="en-US"/>
              <a:pPr>
                <a:defRPr/>
              </a:pPr>
              <a:t>5/5/2014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rtlCol="0" anchor="b"/>
          <a:lstStyle>
            <a:lvl1pPr algn="r" fontAlgn="auto">
              <a:spcBef>
                <a:spcPts val="0"/>
              </a:spcBef>
              <a:spcAft>
                <a:spcPts val="0"/>
              </a:spcAft>
              <a:defRPr sz="1200">
                <a:latin typeface="+mn-lt"/>
              </a:defRPr>
            </a:lvl1pPr>
          </a:lstStyle>
          <a:p>
            <a:pPr>
              <a:defRPr/>
            </a:pPr>
            <a:fld id="{21F3931D-20C8-4A83-A683-04A5575D7158}" type="slidenum">
              <a:rPr lang="en-US"/>
              <a:pPr>
                <a:defRPr/>
              </a:pPr>
              <a:t>‹#›</a:t>
            </a:fld>
            <a:endParaRPr lang="en-US"/>
          </a:p>
        </p:txBody>
      </p:sp>
    </p:spTree>
    <p:extLst>
      <p:ext uri="{BB962C8B-B14F-4D97-AF65-F5344CB8AC3E}">
        <p14:creationId xmlns:p14="http://schemas.microsoft.com/office/powerpoint/2010/main" val="1260683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rtlCol="0"/>
          <a:lstStyle>
            <a:lvl1pPr algn="r" fontAlgn="auto">
              <a:spcBef>
                <a:spcPts val="0"/>
              </a:spcBef>
              <a:spcAft>
                <a:spcPts val="0"/>
              </a:spcAft>
              <a:defRPr sz="1200">
                <a:latin typeface="+mn-lt"/>
              </a:defRPr>
            </a:lvl1pPr>
          </a:lstStyle>
          <a:p>
            <a:pPr>
              <a:defRPr/>
            </a:pPr>
            <a:fld id="{82ECC29C-75CC-46FE-8B5A-86290649DD64}" type="datetimeFigureOut">
              <a:rPr lang="en-US"/>
              <a:pPr>
                <a:defRPr/>
              </a:pPr>
              <a:t>5/5/2014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rtlCol="0" anchor="b"/>
          <a:lstStyle>
            <a:lvl1pPr algn="r" fontAlgn="auto">
              <a:spcBef>
                <a:spcPts val="0"/>
              </a:spcBef>
              <a:spcAft>
                <a:spcPts val="0"/>
              </a:spcAft>
              <a:defRPr sz="1200">
                <a:latin typeface="+mn-lt"/>
              </a:defRPr>
            </a:lvl1pPr>
          </a:lstStyle>
          <a:p>
            <a:pPr>
              <a:defRPr/>
            </a:pPr>
            <a:fld id="{D7AD43B8-FF20-4D5F-A0AE-68337BAD22D9}" type="slidenum">
              <a:rPr lang="en-US"/>
              <a:pPr>
                <a:defRPr/>
              </a:pPr>
              <a:t>‹#›</a:t>
            </a:fld>
            <a:endParaRPr lang="en-US"/>
          </a:p>
        </p:txBody>
      </p:sp>
    </p:spTree>
    <p:extLst>
      <p:ext uri="{BB962C8B-B14F-4D97-AF65-F5344CB8AC3E}">
        <p14:creationId xmlns:p14="http://schemas.microsoft.com/office/powerpoint/2010/main" val="568687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7E4866-AE39-4BBE-A8FF-D3507388D14B}" type="slidenum">
              <a:rPr lang="en-US" smtClean="0"/>
              <a:pPr eaLnBrk="1" hangingPunct="1"/>
              <a:t>1</a:t>
            </a:fld>
            <a:endParaRPr lang="en-US" smtClean="0"/>
          </a:p>
        </p:txBody>
      </p:sp>
    </p:spTree>
    <p:extLst>
      <p:ext uri="{BB962C8B-B14F-4D97-AF65-F5344CB8AC3E}">
        <p14:creationId xmlns:p14="http://schemas.microsoft.com/office/powerpoint/2010/main" val="161699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6DFE14-002E-4198-AF23-DCFA931ABF63}" type="slidenum">
              <a:rPr lang="en-US" smtClean="0"/>
              <a:pPr eaLnBrk="1" hangingPunct="1"/>
              <a:t>11</a:t>
            </a:fld>
            <a:endParaRPr lang="en-US" smtClean="0"/>
          </a:p>
        </p:txBody>
      </p:sp>
    </p:spTree>
    <p:extLst>
      <p:ext uri="{BB962C8B-B14F-4D97-AF65-F5344CB8AC3E}">
        <p14:creationId xmlns:p14="http://schemas.microsoft.com/office/powerpoint/2010/main" val="1894592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4DE534-7D9E-4343-8DD6-9D55B573B37E}" type="slidenum">
              <a:rPr lang="en-US" smtClean="0"/>
              <a:pPr eaLnBrk="1" hangingPunct="1"/>
              <a:t>12</a:t>
            </a:fld>
            <a:endParaRPr lang="en-US" smtClean="0"/>
          </a:p>
        </p:txBody>
      </p:sp>
    </p:spTree>
    <p:extLst>
      <p:ext uri="{BB962C8B-B14F-4D97-AF65-F5344CB8AC3E}">
        <p14:creationId xmlns:p14="http://schemas.microsoft.com/office/powerpoint/2010/main" val="3821109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4" tIns="46116" rIns="92234" bIns="46116" anchor="b"/>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eaLnBrk="1" hangingPunct="1"/>
            <a:fld id="{6F946F37-1CDF-42BD-B804-09B7B7DEBC44}" type="slidenum">
              <a:rPr lang="en-US" sz="1100"/>
              <a:pPr algn="r" eaLnBrk="1" hangingPunct="1"/>
              <a:t>13</a:t>
            </a:fld>
            <a:endParaRPr lang="en-US" sz="1100"/>
          </a:p>
        </p:txBody>
      </p:sp>
      <p:sp>
        <p:nvSpPr>
          <p:cNvPr id="61443" name="Rectangle 2"/>
          <p:cNvSpPr>
            <a:spLocks noGrp="1" noRot="1" noChangeAspect="1" noChangeArrowheads="1" noTextEdit="1"/>
          </p:cNvSpPr>
          <p:nvPr>
            <p:ph type="sldImg"/>
          </p:nvPr>
        </p:nvSpPr>
        <p:spPr bwMode="auto">
          <a:xfrm>
            <a:off x="1112838" y="701675"/>
            <a:ext cx="4630737" cy="3475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15988" y="4418013"/>
            <a:ext cx="50260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00" tIns="45499" rIns="91000" bIns="45499" numCol="1" anchor="t" anchorCtr="0" compatLnSpc="1">
            <a:prstTxWarp prst="textNoShape">
              <a:avLst/>
            </a:prstTxWarp>
          </a:bodyPr>
          <a:lstStyle/>
          <a:p>
            <a:pPr eaLnBrk="1" hangingPunct="1"/>
            <a:r>
              <a:rPr lang="en-US" smtClean="0">
                <a:latin typeface="Arial" charset="0"/>
              </a:rPr>
              <a:t>Review, programt and grants management each have a role in the application/award process, so we’ll go into those a little bit now.</a:t>
            </a:r>
          </a:p>
        </p:txBody>
      </p:sp>
    </p:spTree>
    <p:extLst>
      <p:ext uri="{BB962C8B-B14F-4D97-AF65-F5344CB8AC3E}">
        <p14:creationId xmlns:p14="http://schemas.microsoft.com/office/powerpoint/2010/main" val="332316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4" tIns="46116" rIns="92234" bIns="46116" anchor="b"/>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eaLnBrk="1" hangingPunct="1"/>
            <a:fld id="{EA5FED6F-4E16-4A72-92D6-E12EC142DA5A}" type="slidenum">
              <a:rPr lang="en-US" sz="1100"/>
              <a:pPr algn="r" eaLnBrk="1" hangingPunct="1"/>
              <a:t>14</a:t>
            </a:fld>
            <a:endParaRPr lang="en-US" sz="1100"/>
          </a:p>
        </p:txBody>
      </p:sp>
      <p:sp>
        <p:nvSpPr>
          <p:cNvPr id="63491" name="Rectangle 2"/>
          <p:cNvSpPr>
            <a:spLocks noGrp="1" noRot="1" noChangeAspect="1" noChangeArrowheads="1" noTextEdit="1"/>
          </p:cNvSpPr>
          <p:nvPr>
            <p:ph type="sldImg"/>
          </p:nvPr>
        </p:nvSpPr>
        <p:spPr bwMode="auto">
          <a:xfrm>
            <a:off x="1112838" y="701675"/>
            <a:ext cx="4630737" cy="3475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915988" y="4418013"/>
            <a:ext cx="50260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00" tIns="45499" rIns="91000" bIns="45499" numCol="1" anchor="t" anchorCtr="0" compatLnSpc="1">
            <a:prstTxWarp prst="textNoShape">
              <a:avLst/>
            </a:prstTxWarp>
          </a:bodyPr>
          <a:lstStyle/>
          <a:p>
            <a:pPr eaLnBrk="1" hangingPunct="1"/>
            <a:endParaRPr lang="en-US" smtClean="0">
              <a:latin typeface="Arial" charset="0"/>
            </a:endParaRPr>
          </a:p>
        </p:txBody>
      </p:sp>
    </p:spTree>
    <p:extLst>
      <p:ext uri="{BB962C8B-B14F-4D97-AF65-F5344CB8AC3E}">
        <p14:creationId xmlns:p14="http://schemas.microsoft.com/office/powerpoint/2010/main" val="1351623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4" tIns="46116" rIns="92234" bIns="46116" anchor="b"/>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eaLnBrk="1" hangingPunct="1"/>
            <a:fld id="{F2D28220-EA40-4C81-B859-9206165CD702}" type="slidenum">
              <a:rPr lang="en-US" sz="1100"/>
              <a:pPr algn="r" eaLnBrk="1" hangingPunct="1"/>
              <a:t>15</a:t>
            </a:fld>
            <a:endParaRPr lang="en-US" sz="1100"/>
          </a:p>
        </p:txBody>
      </p:sp>
      <p:sp>
        <p:nvSpPr>
          <p:cNvPr id="62467" name="Rectangle 2"/>
          <p:cNvSpPr>
            <a:spLocks noGrp="1" noRot="1" noChangeAspect="1" noChangeArrowheads="1" noTextEdit="1"/>
          </p:cNvSpPr>
          <p:nvPr>
            <p:ph type="sldImg"/>
          </p:nvPr>
        </p:nvSpPr>
        <p:spPr bwMode="auto">
          <a:xfrm>
            <a:off x="1112838" y="701675"/>
            <a:ext cx="4630737" cy="3475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915988" y="4418013"/>
            <a:ext cx="50260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00" tIns="45499" rIns="91000" bIns="45499" numCol="1" anchor="t" anchorCtr="0" compatLnSpc="1">
            <a:prstTxWarp prst="textNoShape">
              <a:avLst/>
            </a:prstTxWarp>
          </a:bodyPr>
          <a:lstStyle/>
          <a:p>
            <a:pPr eaLnBrk="1" hangingPunct="1"/>
            <a:endParaRPr lang="en-US" smtClean="0">
              <a:latin typeface="Arial" charset="0"/>
            </a:endParaRPr>
          </a:p>
        </p:txBody>
      </p:sp>
    </p:spTree>
    <p:extLst>
      <p:ext uri="{BB962C8B-B14F-4D97-AF65-F5344CB8AC3E}">
        <p14:creationId xmlns:p14="http://schemas.microsoft.com/office/powerpoint/2010/main" val="3795922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4" tIns="46116" rIns="92234" bIns="46116" anchor="b"/>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eaLnBrk="1" hangingPunct="1"/>
            <a:fld id="{43882555-57A2-4686-B3C5-8F1E5D94F6DD}" type="slidenum">
              <a:rPr lang="en-US" sz="1100"/>
              <a:pPr algn="r" eaLnBrk="1" hangingPunct="1"/>
              <a:t>16</a:t>
            </a:fld>
            <a:endParaRPr lang="en-US" sz="1100"/>
          </a:p>
        </p:txBody>
      </p:sp>
      <p:sp>
        <p:nvSpPr>
          <p:cNvPr id="64515" name="Rectangle 2"/>
          <p:cNvSpPr>
            <a:spLocks noGrp="1" noRot="1" noChangeAspect="1" noChangeArrowheads="1" noTextEdit="1"/>
          </p:cNvSpPr>
          <p:nvPr>
            <p:ph type="sldImg"/>
          </p:nvPr>
        </p:nvSpPr>
        <p:spPr bwMode="auto">
          <a:xfrm>
            <a:off x="1112838" y="701675"/>
            <a:ext cx="4630737" cy="3475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xfrm>
            <a:off x="915988" y="4418013"/>
            <a:ext cx="50260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00" tIns="45499" rIns="91000" bIns="45499" numCol="1" anchor="t" anchorCtr="0" compatLnSpc="1">
            <a:prstTxWarp prst="textNoShape">
              <a:avLst/>
            </a:prstTxWarp>
          </a:bodyPr>
          <a:lstStyle/>
          <a:p>
            <a:pPr eaLnBrk="1" hangingPunct="1"/>
            <a:r>
              <a:rPr lang="en-US" smtClean="0">
                <a:latin typeface="Arial" charset="0"/>
              </a:rPr>
              <a:t>Just as an official request must come from the aor, the official response must come from grants management.</a:t>
            </a:r>
          </a:p>
        </p:txBody>
      </p:sp>
    </p:spTree>
    <p:extLst>
      <p:ext uri="{BB962C8B-B14F-4D97-AF65-F5344CB8AC3E}">
        <p14:creationId xmlns:p14="http://schemas.microsoft.com/office/powerpoint/2010/main" val="3969640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682E38-D88D-4A0B-819B-0B75C8652623}" type="slidenum">
              <a:rPr lang="en-US" smtClean="0"/>
              <a:pPr eaLnBrk="1" hangingPunct="1"/>
              <a:t>17</a:t>
            </a:fld>
            <a:endParaRPr lang="en-US" smtClean="0"/>
          </a:p>
        </p:txBody>
      </p:sp>
    </p:spTree>
    <p:extLst>
      <p:ext uri="{BB962C8B-B14F-4D97-AF65-F5344CB8AC3E}">
        <p14:creationId xmlns:p14="http://schemas.microsoft.com/office/powerpoint/2010/main" val="1863576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4" tIns="46116" rIns="92234" bIns="46116" anchor="b"/>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eaLnBrk="1" hangingPunct="1"/>
            <a:fld id="{E478F150-5C79-4F84-99B2-EDDB3476438D}" type="slidenum">
              <a:rPr lang="en-US" sz="1100"/>
              <a:pPr algn="r" eaLnBrk="1" hangingPunct="1"/>
              <a:t>18</a:t>
            </a:fld>
            <a:endParaRPr lang="en-US" sz="110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xfrm>
            <a:off x="685800" y="4418013"/>
            <a:ext cx="548640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charset="0"/>
            </a:endParaRPr>
          </a:p>
        </p:txBody>
      </p:sp>
    </p:spTree>
    <p:extLst>
      <p:ext uri="{BB962C8B-B14F-4D97-AF65-F5344CB8AC3E}">
        <p14:creationId xmlns:p14="http://schemas.microsoft.com/office/powerpoint/2010/main" val="3142913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7288AF-7C66-4E68-B233-DF26AC7B4840}" type="slidenum">
              <a:rPr lang="en-US" smtClean="0"/>
              <a:pPr eaLnBrk="1" hangingPunct="1"/>
              <a:t>19</a:t>
            </a:fld>
            <a:endParaRPr lang="en-US" smtClean="0"/>
          </a:p>
        </p:txBody>
      </p:sp>
    </p:spTree>
    <p:extLst>
      <p:ext uri="{BB962C8B-B14F-4D97-AF65-F5344CB8AC3E}">
        <p14:creationId xmlns:p14="http://schemas.microsoft.com/office/powerpoint/2010/main" val="4241880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ADE81B-8E3F-4BBF-9DA4-97EE53D6895F}" type="slidenum">
              <a:rPr lang="en-US" smtClean="0"/>
              <a:pPr eaLnBrk="1" hangingPunct="1"/>
              <a:t>21</a:t>
            </a:fld>
            <a:endParaRPr lang="en-US" smtClean="0"/>
          </a:p>
        </p:txBody>
      </p:sp>
    </p:spTree>
    <p:extLst>
      <p:ext uri="{BB962C8B-B14F-4D97-AF65-F5344CB8AC3E}">
        <p14:creationId xmlns:p14="http://schemas.microsoft.com/office/powerpoint/2010/main" val="127496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8971EE-7684-470F-A4C0-9EE2803F061E}" type="slidenum">
              <a:rPr lang="en-US" smtClean="0"/>
              <a:pPr eaLnBrk="1" hangingPunct="1"/>
              <a:t>2</a:t>
            </a:fld>
            <a:endParaRPr lang="en-US" smtClean="0"/>
          </a:p>
        </p:txBody>
      </p:sp>
    </p:spTree>
    <p:extLst>
      <p:ext uri="{BB962C8B-B14F-4D97-AF65-F5344CB8AC3E}">
        <p14:creationId xmlns:p14="http://schemas.microsoft.com/office/powerpoint/2010/main" val="2586368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6BA087-324A-4C10-8ED2-A207D696A4D9}" type="slidenum">
              <a:rPr lang="en-US" smtClean="0"/>
              <a:pPr eaLnBrk="1" hangingPunct="1"/>
              <a:t>22</a:t>
            </a:fld>
            <a:endParaRPr lang="en-US" smtClean="0"/>
          </a:p>
        </p:txBody>
      </p:sp>
    </p:spTree>
    <p:extLst>
      <p:ext uri="{BB962C8B-B14F-4D97-AF65-F5344CB8AC3E}">
        <p14:creationId xmlns:p14="http://schemas.microsoft.com/office/powerpoint/2010/main" val="1480200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31F5E7-4F0C-4687-A453-2FE716F9E033}" type="slidenum">
              <a:rPr lang="en-US" smtClean="0"/>
              <a:pPr eaLnBrk="1" hangingPunct="1"/>
              <a:t>23</a:t>
            </a:fld>
            <a:endParaRPr lang="en-US" smtClean="0"/>
          </a:p>
        </p:txBody>
      </p:sp>
    </p:spTree>
    <p:extLst>
      <p:ext uri="{BB962C8B-B14F-4D97-AF65-F5344CB8AC3E}">
        <p14:creationId xmlns:p14="http://schemas.microsoft.com/office/powerpoint/2010/main" val="4179547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4" tIns="46116" rIns="92234" bIns="46116" anchor="b"/>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algn="r" eaLnBrk="1" hangingPunct="1"/>
            <a:fld id="{E6B7C535-0624-408B-B91B-7A475A3B13FC}" type="slidenum">
              <a:rPr lang="en-US" sz="1100"/>
              <a:pPr algn="r" eaLnBrk="1" hangingPunct="1"/>
              <a:t>24</a:t>
            </a:fld>
            <a:endParaRPr lang="en-US" sz="110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915988" y="4418013"/>
            <a:ext cx="50260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charset="0"/>
            </a:endParaRPr>
          </a:p>
        </p:txBody>
      </p:sp>
    </p:spTree>
    <p:extLst>
      <p:ext uri="{BB962C8B-B14F-4D97-AF65-F5344CB8AC3E}">
        <p14:creationId xmlns:p14="http://schemas.microsoft.com/office/powerpoint/2010/main" val="2558917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1459C51A-76D6-4EEC-920A-66278D10AB70}" type="slidenum">
              <a:rPr lang="en-US" sz="1200" smtClean="0"/>
              <a:pPr/>
              <a:t>25</a:t>
            </a:fld>
            <a:endParaRPr lang="en-US"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400" smtClean="0">
                <a:latin typeface="Arial" pitchFamily="34" charset="0"/>
              </a:rPr>
              <a:t>The standard terms and conditions are located in the NIHGPS.  The NIHGPS incorporates the applicable grant regulations that apply to NIH awards.  </a:t>
            </a:r>
          </a:p>
          <a:p>
            <a:pPr eaLnBrk="1" hangingPunct="1">
              <a:lnSpc>
                <a:spcPct val="80000"/>
              </a:lnSpc>
            </a:pPr>
            <a:r>
              <a:rPr lang="en-US" sz="1400" smtClean="0">
                <a:latin typeface="Arial" pitchFamily="34" charset="0"/>
              </a:rPr>
              <a:t>An award that includes a conditional restriction should include the appropriate details as to how to lift that restriction, eg who to submit info to </a:t>
            </a:r>
          </a:p>
          <a:p>
            <a:pPr eaLnBrk="1" hangingPunct="1">
              <a:lnSpc>
                <a:spcPct val="80000"/>
              </a:lnSpc>
            </a:pPr>
            <a:endParaRPr lang="en-US" sz="1400" smtClean="0">
              <a:latin typeface="Arial" pitchFamily="34" charset="0"/>
            </a:endParaRPr>
          </a:p>
          <a:p>
            <a:pPr eaLnBrk="1" hangingPunct="1">
              <a:lnSpc>
                <a:spcPct val="80000"/>
              </a:lnSpc>
            </a:pPr>
            <a:r>
              <a:rPr lang="en-US" sz="1400" smtClean="0">
                <a:latin typeface="Arial" pitchFamily="34" charset="0"/>
              </a:rPr>
              <a:t>The award-specific terms are located on the awards document, including a mention of the appropriate use of unobligated funds, and whether or not those funds are available for automatic carryover.</a:t>
            </a:r>
          </a:p>
          <a:p>
            <a:pPr eaLnBrk="1" hangingPunct="1">
              <a:lnSpc>
                <a:spcPct val="80000"/>
              </a:lnSpc>
            </a:pPr>
            <a:endParaRPr lang="en-US" sz="1400" smtClean="0">
              <a:latin typeface="Arial" pitchFamily="34" charset="0"/>
            </a:endParaRPr>
          </a:p>
          <a:p>
            <a:pPr eaLnBrk="1" hangingPunct="1">
              <a:lnSpc>
                <a:spcPct val="80000"/>
              </a:lnSpc>
            </a:pPr>
            <a:r>
              <a:rPr lang="en-US" sz="1400" smtClean="0">
                <a:latin typeface="Arial" pitchFamily="34" charset="0"/>
              </a:rPr>
              <a:t>There are informational terms, including appropriate URLs and addresses for submitting information.  </a:t>
            </a:r>
          </a:p>
          <a:p>
            <a:pPr eaLnBrk="1" hangingPunct="1">
              <a:lnSpc>
                <a:spcPct val="80000"/>
              </a:lnSpc>
            </a:pPr>
            <a:endParaRPr lang="en-US" sz="1400" smtClean="0">
              <a:latin typeface="Arial" pitchFamily="34" charset="0"/>
            </a:endParaRPr>
          </a:p>
          <a:p>
            <a:pPr eaLnBrk="1" hangingPunct="1">
              <a:lnSpc>
                <a:spcPct val="80000"/>
              </a:lnSpc>
            </a:pPr>
            <a:r>
              <a:rPr lang="en-US" sz="1400" smtClean="0">
                <a:latin typeface="Arial" pitchFamily="34" charset="0"/>
              </a:rPr>
              <a:t>And the most helpful information bits are the names and contact information of your grants management specialist and program official.  The contact information will include the telephone number and e-mail address</a:t>
            </a:r>
          </a:p>
        </p:txBody>
      </p:sp>
    </p:spTree>
    <p:extLst>
      <p:ext uri="{BB962C8B-B14F-4D97-AF65-F5344CB8AC3E}">
        <p14:creationId xmlns:p14="http://schemas.microsoft.com/office/powerpoint/2010/main" val="4231919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F2BC83-63D7-4AAE-955D-2BFB0E04595E}" type="slidenum">
              <a:rPr lang="en-US" smtClean="0"/>
              <a:pPr eaLnBrk="1" hangingPunct="1"/>
              <a:t>26</a:t>
            </a:fld>
            <a:endParaRPr lang="en-US" smtClean="0"/>
          </a:p>
        </p:txBody>
      </p:sp>
    </p:spTree>
    <p:extLst>
      <p:ext uri="{BB962C8B-B14F-4D97-AF65-F5344CB8AC3E}">
        <p14:creationId xmlns:p14="http://schemas.microsoft.com/office/powerpoint/2010/main" val="169728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DE09B4-5312-452F-8DDB-0558ED8D0767}" type="slidenum">
              <a:rPr lang="en-US" smtClean="0"/>
              <a:pPr eaLnBrk="1" hangingPunct="1"/>
              <a:t>27</a:t>
            </a:fld>
            <a:endParaRPr lang="en-US" smtClean="0"/>
          </a:p>
        </p:txBody>
      </p:sp>
    </p:spTree>
    <p:extLst>
      <p:ext uri="{BB962C8B-B14F-4D97-AF65-F5344CB8AC3E}">
        <p14:creationId xmlns:p14="http://schemas.microsoft.com/office/powerpoint/2010/main" val="3122897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6EE383-79D6-4286-AE95-C6B81E22C786}" type="slidenum">
              <a:rPr lang="en-US" smtClean="0"/>
              <a:pPr eaLnBrk="1" hangingPunct="1"/>
              <a:t>28</a:t>
            </a:fld>
            <a:endParaRPr lang="en-US" smtClean="0"/>
          </a:p>
        </p:txBody>
      </p:sp>
    </p:spTree>
    <p:extLst>
      <p:ext uri="{BB962C8B-B14F-4D97-AF65-F5344CB8AC3E}">
        <p14:creationId xmlns:p14="http://schemas.microsoft.com/office/powerpoint/2010/main" val="3303263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8D937D1E-4438-48A6-B4FD-3E20AB3825F3}" type="slidenum">
              <a:rPr lang="en-US" sz="1200" smtClean="0"/>
              <a:pPr/>
              <a:t>30</a:t>
            </a:fld>
            <a:endParaRPr lang="en-US" sz="1200" smtClean="0"/>
          </a:p>
        </p:txBody>
      </p:sp>
    </p:spTree>
    <p:extLst>
      <p:ext uri="{BB962C8B-B14F-4D97-AF65-F5344CB8AC3E}">
        <p14:creationId xmlns:p14="http://schemas.microsoft.com/office/powerpoint/2010/main" val="2102985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8D937D1E-4438-48A6-B4FD-3E20AB3825F3}" type="slidenum">
              <a:rPr lang="en-US" sz="1200" smtClean="0"/>
              <a:pPr/>
              <a:t>31</a:t>
            </a:fld>
            <a:endParaRPr lang="en-US" sz="1200" smtClean="0"/>
          </a:p>
        </p:txBody>
      </p:sp>
    </p:spTree>
    <p:extLst>
      <p:ext uri="{BB962C8B-B14F-4D97-AF65-F5344CB8AC3E}">
        <p14:creationId xmlns:p14="http://schemas.microsoft.com/office/powerpoint/2010/main" val="331560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25C55047-18BA-4F0D-BE37-E1DAD8D9D3E2}" type="slidenum">
              <a:rPr lang="en-US" sz="1200" smtClean="0"/>
              <a:pPr/>
              <a:t>33</a:t>
            </a:fld>
            <a:endParaRPr lang="en-US" sz="1200" smtClean="0"/>
          </a:p>
        </p:txBody>
      </p:sp>
    </p:spTree>
    <p:extLst>
      <p:ext uri="{BB962C8B-B14F-4D97-AF65-F5344CB8AC3E}">
        <p14:creationId xmlns:p14="http://schemas.microsoft.com/office/powerpoint/2010/main" val="29126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7B266-2396-46D6-891E-B3575F110061}" type="slidenum">
              <a:rPr lang="en-US" smtClean="0"/>
              <a:pPr eaLnBrk="1" hangingPunct="1"/>
              <a:t>3</a:t>
            </a:fld>
            <a:endParaRPr lang="en-US" smtClean="0"/>
          </a:p>
        </p:txBody>
      </p:sp>
    </p:spTree>
    <p:extLst>
      <p:ext uri="{BB962C8B-B14F-4D97-AF65-F5344CB8AC3E}">
        <p14:creationId xmlns:p14="http://schemas.microsoft.com/office/powerpoint/2010/main" val="520822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7066" indent="-291179">
              <a:defRPr sz="2400">
                <a:solidFill>
                  <a:schemeClr val="tx1"/>
                </a:solidFill>
                <a:latin typeface="Arial" pitchFamily="34" charset="0"/>
              </a:defRPr>
            </a:lvl2pPr>
            <a:lvl3pPr marL="1164717" indent="-232943">
              <a:defRPr sz="2400">
                <a:solidFill>
                  <a:schemeClr val="tx1"/>
                </a:solidFill>
                <a:latin typeface="Arial" pitchFamily="34" charset="0"/>
              </a:defRPr>
            </a:lvl3pPr>
            <a:lvl4pPr marL="1630604" indent="-232943">
              <a:defRPr sz="2400">
                <a:solidFill>
                  <a:schemeClr val="tx1"/>
                </a:solidFill>
                <a:latin typeface="Arial" pitchFamily="34" charset="0"/>
              </a:defRPr>
            </a:lvl4pPr>
            <a:lvl5pPr marL="2096491" indent="-232943">
              <a:defRPr sz="2400">
                <a:solidFill>
                  <a:schemeClr val="tx1"/>
                </a:solidFill>
                <a:latin typeface="Arial" pitchFamily="34" charset="0"/>
              </a:defRPr>
            </a:lvl5pPr>
            <a:lvl6pPr marL="2562377" indent="-232943" eaLnBrk="0" fontAlgn="base" hangingPunct="0">
              <a:spcBef>
                <a:spcPct val="0"/>
              </a:spcBef>
              <a:spcAft>
                <a:spcPct val="0"/>
              </a:spcAft>
              <a:defRPr sz="2400">
                <a:solidFill>
                  <a:schemeClr val="tx1"/>
                </a:solidFill>
                <a:latin typeface="Arial" pitchFamily="34" charset="0"/>
              </a:defRPr>
            </a:lvl6pPr>
            <a:lvl7pPr marL="3028264" indent="-232943" eaLnBrk="0" fontAlgn="base" hangingPunct="0">
              <a:spcBef>
                <a:spcPct val="0"/>
              </a:spcBef>
              <a:spcAft>
                <a:spcPct val="0"/>
              </a:spcAft>
              <a:defRPr sz="2400">
                <a:solidFill>
                  <a:schemeClr val="tx1"/>
                </a:solidFill>
                <a:latin typeface="Arial" pitchFamily="34" charset="0"/>
              </a:defRPr>
            </a:lvl7pPr>
            <a:lvl8pPr marL="3494151" indent="-232943" eaLnBrk="0" fontAlgn="base" hangingPunct="0">
              <a:spcBef>
                <a:spcPct val="0"/>
              </a:spcBef>
              <a:spcAft>
                <a:spcPct val="0"/>
              </a:spcAft>
              <a:defRPr sz="2400">
                <a:solidFill>
                  <a:schemeClr val="tx1"/>
                </a:solidFill>
                <a:latin typeface="Arial" pitchFamily="34" charset="0"/>
              </a:defRPr>
            </a:lvl8pPr>
            <a:lvl9pPr marL="3960038" indent="-232943" eaLnBrk="0" fontAlgn="base" hangingPunct="0">
              <a:spcBef>
                <a:spcPct val="0"/>
              </a:spcBef>
              <a:spcAft>
                <a:spcPct val="0"/>
              </a:spcAft>
              <a:defRPr sz="2400">
                <a:solidFill>
                  <a:schemeClr val="tx1"/>
                </a:solidFill>
                <a:latin typeface="Arial" pitchFamily="34" charset="0"/>
              </a:defRPr>
            </a:lvl9pPr>
          </a:lstStyle>
          <a:p>
            <a:fld id="{08CB3471-64BE-4BDE-8A76-229F8FC0C234}" type="slidenum">
              <a:rPr lang="en-US" sz="1200"/>
              <a:pPr/>
              <a:t>34</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4E6D98F7-CABE-4519-B665-78E0548E7166}" type="slidenum">
              <a:rPr lang="en-US" sz="1200" smtClean="0"/>
              <a:pPr/>
              <a:t>35</a:t>
            </a:fld>
            <a:endParaRPr lang="en-US" sz="1200" smtClean="0"/>
          </a:p>
        </p:txBody>
      </p:sp>
    </p:spTree>
    <p:extLst>
      <p:ext uri="{BB962C8B-B14F-4D97-AF65-F5344CB8AC3E}">
        <p14:creationId xmlns:p14="http://schemas.microsoft.com/office/powerpoint/2010/main" val="2022703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91140" name="Slide Number Placeholder 3"/>
          <p:cNvSpPr txBox="1">
            <a:spLocks noGrp="1"/>
          </p:cNvSpPr>
          <p:nvPr/>
        </p:nvSpPr>
        <p:spPr bwMode="auto">
          <a:xfrm>
            <a:off x="3884613" y="8830473"/>
            <a:ext cx="2971800" cy="46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fld id="{2D8932BA-7424-474F-A9AC-F615BE5FB3CD}" type="slidenum">
              <a:rPr lang="en-US" sz="1200"/>
              <a:pPr algn="r" eaLnBrk="1" hangingPunct="1"/>
              <a:t>36</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92164" name="Slide Number Placeholder 3"/>
          <p:cNvSpPr txBox="1">
            <a:spLocks noGrp="1"/>
          </p:cNvSpPr>
          <p:nvPr/>
        </p:nvSpPr>
        <p:spPr bwMode="auto">
          <a:xfrm>
            <a:off x="3884613" y="8830471"/>
            <a:ext cx="2971800" cy="46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fld id="{CE8F31B5-33A7-49C9-856B-589601FCA5F9}" type="slidenum">
              <a:rPr lang="en-US" sz="1200"/>
              <a:pPr algn="r" eaLnBrk="1" hangingPunct="1"/>
              <a:t>37</a:t>
            </a:fld>
            <a:endParaRPr lang="en-US" sz="1200"/>
          </a:p>
        </p:txBody>
      </p:sp>
    </p:spTree>
    <p:extLst>
      <p:ext uri="{BB962C8B-B14F-4D97-AF65-F5344CB8AC3E}">
        <p14:creationId xmlns:p14="http://schemas.microsoft.com/office/powerpoint/2010/main" val="2170668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97284" name="Slide Number Placeholder 3"/>
          <p:cNvSpPr txBox="1">
            <a:spLocks noGrp="1"/>
          </p:cNvSpPr>
          <p:nvPr/>
        </p:nvSpPr>
        <p:spPr bwMode="auto">
          <a:xfrm>
            <a:off x="3884613" y="8830473"/>
            <a:ext cx="2971800" cy="46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fld id="{4C2AB06B-93BE-48D8-92CE-580769C275C6}" type="slidenum">
              <a:rPr lang="en-US" sz="1200"/>
              <a:pPr algn="r" eaLnBrk="1" hangingPunct="1"/>
              <a:t>38</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33853C46-2941-4673-A3FB-8DFDD4DE250B}" type="slidenum">
              <a:rPr lang="en-US" sz="1200" smtClean="0"/>
              <a:pPr/>
              <a:t>39</a:t>
            </a:fld>
            <a:endParaRPr lang="en-US" sz="1200" smtClean="0"/>
          </a:p>
        </p:txBody>
      </p:sp>
    </p:spTree>
    <p:extLst>
      <p:ext uri="{BB962C8B-B14F-4D97-AF65-F5344CB8AC3E}">
        <p14:creationId xmlns:p14="http://schemas.microsoft.com/office/powerpoint/2010/main" val="2809315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71A9F31E-7F91-4669-B9D3-C970530A0EF1}" type="slidenum">
              <a:rPr lang="en-US" sz="1200" smtClean="0"/>
              <a:pPr/>
              <a:t>40</a:t>
            </a:fld>
            <a:endParaRPr lang="en-US" sz="1200" smtClean="0"/>
          </a:p>
        </p:txBody>
      </p:sp>
    </p:spTree>
    <p:extLst>
      <p:ext uri="{BB962C8B-B14F-4D97-AF65-F5344CB8AC3E}">
        <p14:creationId xmlns:p14="http://schemas.microsoft.com/office/powerpoint/2010/main" val="3691526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4ED24AEA-0CB7-4D8B-9266-C52A9A12436A}" type="slidenum">
              <a:rPr lang="en-US" sz="1200" smtClean="0"/>
              <a:pPr/>
              <a:t>41</a:t>
            </a:fld>
            <a:endParaRPr lang="en-US" sz="1200" smtClean="0"/>
          </a:p>
        </p:txBody>
      </p:sp>
    </p:spTree>
    <p:extLst>
      <p:ext uri="{BB962C8B-B14F-4D97-AF65-F5344CB8AC3E}">
        <p14:creationId xmlns:p14="http://schemas.microsoft.com/office/powerpoint/2010/main" val="1173386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1E9E9F41-AE42-4570-BD51-95FFB7F0CA72}" type="slidenum">
              <a:rPr lang="en-US" sz="1200" smtClean="0"/>
              <a:pPr/>
              <a:t>42</a:t>
            </a:fld>
            <a:endParaRPr lang="en-US" sz="1200" smtClean="0"/>
          </a:p>
        </p:txBody>
      </p:sp>
    </p:spTree>
    <p:extLst>
      <p:ext uri="{BB962C8B-B14F-4D97-AF65-F5344CB8AC3E}">
        <p14:creationId xmlns:p14="http://schemas.microsoft.com/office/powerpoint/2010/main" val="3158790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3A9A13FB-6A5E-445D-A3B8-9E5DCD91F3D8}" type="slidenum">
              <a:rPr lang="en-US" sz="1200" smtClean="0"/>
              <a:pPr/>
              <a:t>43</a:t>
            </a:fld>
            <a:endParaRPr lang="en-US" sz="1200" smtClean="0"/>
          </a:p>
        </p:txBody>
      </p:sp>
    </p:spTree>
    <p:extLst>
      <p:ext uri="{BB962C8B-B14F-4D97-AF65-F5344CB8AC3E}">
        <p14:creationId xmlns:p14="http://schemas.microsoft.com/office/powerpoint/2010/main" val="425854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1CE843-9CBF-4BD2-94DE-275976C07CDA}" type="slidenum">
              <a:rPr lang="en-US" smtClean="0"/>
              <a:pPr eaLnBrk="1" hangingPunct="1"/>
              <a:t>4</a:t>
            </a:fld>
            <a:endParaRPr lang="en-US" smtClean="0"/>
          </a:p>
        </p:txBody>
      </p:sp>
    </p:spTree>
    <p:extLst>
      <p:ext uri="{BB962C8B-B14F-4D97-AF65-F5344CB8AC3E}">
        <p14:creationId xmlns:p14="http://schemas.microsoft.com/office/powerpoint/2010/main" val="1477259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F0D4D0D5-E666-4827-B7EA-D8144306280C}" type="slidenum">
              <a:rPr lang="en-US" sz="1200" smtClean="0"/>
              <a:pPr/>
              <a:t>44</a:t>
            </a:fld>
            <a:endParaRPr lang="en-US" sz="1200" smtClean="0"/>
          </a:p>
        </p:txBody>
      </p:sp>
    </p:spTree>
    <p:extLst>
      <p:ext uri="{BB962C8B-B14F-4D97-AF65-F5344CB8AC3E}">
        <p14:creationId xmlns:p14="http://schemas.microsoft.com/office/powerpoint/2010/main" val="36911849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A095C9B-3A55-4C2C-9D29-57755C236308}" type="slidenum">
              <a:rPr lang="en-US" sz="1200" smtClean="0"/>
              <a:pPr/>
              <a:t>45</a:t>
            </a:fld>
            <a:endParaRPr lang="en-US" sz="1200" smtClean="0"/>
          </a:p>
        </p:txBody>
      </p:sp>
    </p:spTree>
    <p:extLst>
      <p:ext uri="{BB962C8B-B14F-4D97-AF65-F5344CB8AC3E}">
        <p14:creationId xmlns:p14="http://schemas.microsoft.com/office/powerpoint/2010/main" val="2539918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A095C9B-3A55-4C2C-9D29-57755C236308}" type="slidenum">
              <a:rPr lang="en-US" sz="1200" smtClean="0"/>
              <a:pPr/>
              <a:t>50</a:t>
            </a:fld>
            <a:endParaRPr lang="en-US" sz="1200" smtClean="0"/>
          </a:p>
        </p:txBody>
      </p:sp>
    </p:spTree>
    <p:extLst>
      <p:ext uri="{BB962C8B-B14F-4D97-AF65-F5344CB8AC3E}">
        <p14:creationId xmlns:p14="http://schemas.microsoft.com/office/powerpoint/2010/main" val="3010324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11107BD3-6EAE-494A-A0CE-C9DDC1E621BE}" type="slidenum">
              <a:rPr lang="en-US" sz="1200" smtClean="0"/>
              <a:pPr/>
              <a:t>51</a:t>
            </a:fld>
            <a:endParaRPr lang="en-US" sz="1200" smtClean="0"/>
          </a:p>
        </p:txBody>
      </p:sp>
    </p:spTree>
    <p:extLst>
      <p:ext uri="{BB962C8B-B14F-4D97-AF65-F5344CB8AC3E}">
        <p14:creationId xmlns:p14="http://schemas.microsoft.com/office/powerpoint/2010/main" val="7508736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A5525923-1A40-4082-B672-58E1C88D1D93}" type="slidenum">
              <a:rPr lang="en-US" sz="1200" smtClean="0"/>
              <a:pPr/>
              <a:t>52</a:t>
            </a:fld>
            <a:endParaRPr lang="en-US" sz="1200" smtClean="0"/>
          </a:p>
        </p:txBody>
      </p:sp>
    </p:spTree>
    <p:extLst>
      <p:ext uri="{BB962C8B-B14F-4D97-AF65-F5344CB8AC3E}">
        <p14:creationId xmlns:p14="http://schemas.microsoft.com/office/powerpoint/2010/main" val="2862139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A271D8D3-9EB5-4E01-AAE1-DB1BCDB67A3C}" type="slidenum">
              <a:rPr lang="en-US" sz="1200" smtClean="0"/>
              <a:pPr/>
              <a:t>53</a:t>
            </a:fld>
            <a:endParaRPr lang="en-US" sz="1200" smtClean="0"/>
          </a:p>
        </p:txBody>
      </p:sp>
    </p:spTree>
    <p:extLst>
      <p:ext uri="{BB962C8B-B14F-4D97-AF65-F5344CB8AC3E}">
        <p14:creationId xmlns:p14="http://schemas.microsoft.com/office/powerpoint/2010/main" val="1991493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A271D8D3-9EB5-4E01-AAE1-DB1BCDB67A3C}" type="slidenum">
              <a:rPr lang="en-US" sz="1200" smtClean="0"/>
              <a:pPr/>
              <a:t>54</a:t>
            </a:fld>
            <a:endParaRPr lang="en-US" sz="1200" smtClean="0"/>
          </a:p>
        </p:txBody>
      </p:sp>
    </p:spTree>
    <p:extLst>
      <p:ext uri="{BB962C8B-B14F-4D97-AF65-F5344CB8AC3E}">
        <p14:creationId xmlns:p14="http://schemas.microsoft.com/office/powerpoint/2010/main" val="3890070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00310C87-A23C-4964-8689-27D91AA9CE48}" type="slidenum">
              <a:rPr lang="en-US" sz="1200" smtClean="0"/>
              <a:pPr/>
              <a:t>55</a:t>
            </a:fld>
            <a:endParaRPr lang="en-US" sz="1200" smtClean="0"/>
          </a:p>
        </p:txBody>
      </p:sp>
    </p:spTree>
    <p:extLst>
      <p:ext uri="{BB962C8B-B14F-4D97-AF65-F5344CB8AC3E}">
        <p14:creationId xmlns:p14="http://schemas.microsoft.com/office/powerpoint/2010/main" val="1182176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A2EDEBCB-824E-4987-94DD-4E21A74CC57A}" type="slidenum">
              <a:rPr lang="en-US" sz="1200" smtClean="0"/>
              <a:pPr/>
              <a:t>57</a:t>
            </a:fld>
            <a:endParaRPr lang="en-US" sz="1200" smtClean="0"/>
          </a:p>
        </p:txBody>
      </p:sp>
    </p:spTree>
    <p:extLst>
      <p:ext uri="{BB962C8B-B14F-4D97-AF65-F5344CB8AC3E}">
        <p14:creationId xmlns:p14="http://schemas.microsoft.com/office/powerpoint/2010/main" val="1721811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E5FA4206-1D5A-48BD-B3D7-9DB7D5E89D68}" type="slidenum">
              <a:rPr lang="en-US" sz="1200" smtClean="0"/>
              <a:pPr/>
              <a:t>58</a:t>
            </a:fld>
            <a:endParaRPr lang="en-US" sz="1200" smtClean="0"/>
          </a:p>
        </p:txBody>
      </p:sp>
    </p:spTree>
    <p:extLst>
      <p:ext uri="{BB962C8B-B14F-4D97-AF65-F5344CB8AC3E}">
        <p14:creationId xmlns:p14="http://schemas.microsoft.com/office/powerpoint/2010/main" val="171986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A4354D-4ED3-4DBD-A5D9-C8AF30DB69F7}" type="slidenum">
              <a:rPr lang="en-US" smtClean="0"/>
              <a:pPr eaLnBrk="1" hangingPunct="1"/>
              <a:t>5</a:t>
            </a:fld>
            <a:endParaRPr lang="en-US" smtClean="0"/>
          </a:p>
        </p:txBody>
      </p:sp>
    </p:spTree>
    <p:extLst>
      <p:ext uri="{BB962C8B-B14F-4D97-AF65-F5344CB8AC3E}">
        <p14:creationId xmlns:p14="http://schemas.microsoft.com/office/powerpoint/2010/main" val="25145325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BC40D077-90FB-4F2F-BF2B-78D120061830}" type="slidenum">
              <a:rPr lang="en-US" sz="1200" smtClean="0"/>
              <a:pPr/>
              <a:t>59</a:t>
            </a:fld>
            <a:endParaRPr lang="en-US" sz="1200" smtClean="0"/>
          </a:p>
        </p:txBody>
      </p:sp>
    </p:spTree>
    <p:extLst>
      <p:ext uri="{BB962C8B-B14F-4D97-AF65-F5344CB8AC3E}">
        <p14:creationId xmlns:p14="http://schemas.microsoft.com/office/powerpoint/2010/main" val="11639395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CB5927C3-E732-410E-B220-A7BDE8FC9552}" type="slidenum">
              <a:rPr lang="en-US" sz="1200" smtClean="0"/>
              <a:pPr/>
              <a:t>61</a:t>
            </a:fld>
            <a:endParaRPr lang="en-US" sz="1200" smtClean="0"/>
          </a:p>
        </p:txBody>
      </p:sp>
    </p:spTree>
    <p:extLst>
      <p:ext uri="{BB962C8B-B14F-4D97-AF65-F5344CB8AC3E}">
        <p14:creationId xmlns:p14="http://schemas.microsoft.com/office/powerpoint/2010/main" val="5206466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035B5B9E-1250-4A14-A5AE-926A4D3BF1DC}" type="slidenum">
              <a:rPr lang="en-US" sz="1200" smtClean="0"/>
              <a:pPr/>
              <a:t>64</a:t>
            </a:fld>
            <a:endParaRPr lang="en-US" sz="1200" smtClean="0"/>
          </a:p>
        </p:txBody>
      </p:sp>
    </p:spTree>
    <p:extLst>
      <p:ext uri="{BB962C8B-B14F-4D97-AF65-F5344CB8AC3E}">
        <p14:creationId xmlns:p14="http://schemas.microsoft.com/office/powerpoint/2010/main" val="28902075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5F43F70D-ADF3-48D4-93DA-A8327F318744}" type="slidenum">
              <a:rPr lang="en-US" sz="1200" smtClean="0"/>
              <a:pPr/>
              <a:t>65</a:t>
            </a:fld>
            <a:endParaRPr lang="en-US" sz="1200" smtClean="0"/>
          </a:p>
        </p:txBody>
      </p:sp>
    </p:spTree>
    <p:extLst>
      <p:ext uri="{BB962C8B-B14F-4D97-AF65-F5344CB8AC3E}">
        <p14:creationId xmlns:p14="http://schemas.microsoft.com/office/powerpoint/2010/main" val="40010065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3E843911-2985-43B8-A55A-D11E012D82FA}" type="slidenum">
              <a:rPr lang="en-US" sz="1200" smtClean="0"/>
              <a:pPr/>
              <a:t>66</a:t>
            </a:fld>
            <a:endParaRPr lang="en-US" sz="1200" smtClean="0"/>
          </a:p>
        </p:txBody>
      </p:sp>
    </p:spTree>
    <p:extLst>
      <p:ext uri="{BB962C8B-B14F-4D97-AF65-F5344CB8AC3E}">
        <p14:creationId xmlns:p14="http://schemas.microsoft.com/office/powerpoint/2010/main" val="7430966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36D6EFD4-90A3-4F43-B6BD-D6FEA808125B}" type="slidenum">
              <a:rPr lang="en-US" sz="1200" smtClean="0"/>
              <a:pPr/>
              <a:t>67</a:t>
            </a:fld>
            <a:endParaRPr lang="en-US" sz="1200" smtClean="0"/>
          </a:p>
        </p:txBody>
      </p:sp>
    </p:spTree>
    <p:extLst>
      <p:ext uri="{BB962C8B-B14F-4D97-AF65-F5344CB8AC3E}">
        <p14:creationId xmlns:p14="http://schemas.microsoft.com/office/powerpoint/2010/main" val="10024374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F4A243-04C6-468D-B8FC-E46F1FB13725}" type="slidenum">
              <a:rPr lang="en-US" smtClean="0"/>
              <a:pPr eaLnBrk="1" hangingPunct="1"/>
              <a:t>68</a:t>
            </a:fld>
            <a:endParaRPr lang="en-US" smtClean="0"/>
          </a:p>
        </p:txBody>
      </p:sp>
    </p:spTree>
    <p:extLst>
      <p:ext uri="{BB962C8B-B14F-4D97-AF65-F5344CB8AC3E}">
        <p14:creationId xmlns:p14="http://schemas.microsoft.com/office/powerpoint/2010/main" val="22814574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644849-9879-4F1D-B899-BC4D3C2447D7}" type="slidenum">
              <a:rPr lang="en-US" smtClean="0"/>
              <a:pPr eaLnBrk="1" hangingPunct="1"/>
              <a:t>69</a:t>
            </a:fld>
            <a:endParaRPr lang="en-US" smtClean="0"/>
          </a:p>
        </p:txBody>
      </p:sp>
    </p:spTree>
    <p:extLst>
      <p:ext uri="{BB962C8B-B14F-4D97-AF65-F5344CB8AC3E}">
        <p14:creationId xmlns:p14="http://schemas.microsoft.com/office/powerpoint/2010/main" val="1806724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9B78BB-1F0C-48E9-9D5F-AE23D81CD10A}" type="slidenum">
              <a:rPr lang="en-US" smtClean="0"/>
              <a:pPr eaLnBrk="1" hangingPunct="1"/>
              <a:t>70</a:t>
            </a:fld>
            <a:endParaRPr lang="en-US" smtClean="0"/>
          </a:p>
        </p:txBody>
      </p:sp>
    </p:spTree>
    <p:extLst>
      <p:ext uri="{BB962C8B-B14F-4D97-AF65-F5344CB8AC3E}">
        <p14:creationId xmlns:p14="http://schemas.microsoft.com/office/powerpoint/2010/main" val="387640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4C2703-2878-434E-A205-444BB75F3457}" type="slidenum">
              <a:rPr lang="en-US" smtClean="0"/>
              <a:pPr eaLnBrk="1" hangingPunct="1"/>
              <a:t>6</a:t>
            </a:fld>
            <a:endParaRPr lang="en-US" smtClean="0"/>
          </a:p>
        </p:txBody>
      </p:sp>
    </p:spTree>
    <p:extLst>
      <p:ext uri="{BB962C8B-B14F-4D97-AF65-F5344CB8AC3E}">
        <p14:creationId xmlns:p14="http://schemas.microsoft.com/office/powerpoint/2010/main" val="89136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769E53-1B26-45A0-B964-8F425EFE5810}" type="slidenum">
              <a:rPr lang="en-US" smtClean="0"/>
              <a:pPr eaLnBrk="1" hangingPunct="1"/>
              <a:t>8</a:t>
            </a:fld>
            <a:endParaRPr lang="en-US" smtClean="0"/>
          </a:p>
        </p:txBody>
      </p:sp>
    </p:spTree>
    <p:extLst>
      <p:ext uri="{BB962C8B-B14F-4D97-AF65-F5344CB8AC3E}">
        <p14:creationId xmlns:p14="http://schemas.microsoft.com/office/powerpoint/2010/main" val="1764156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8A36B6-3016-4AEE-9CA3-2646A08D217D}" type="slidenum">
              <a:rPr lang="en-US" smtClean="0"/>
              <a:pPr eaLnBrk="1" hangingPunct="1"/>
              <a:t>9</a:t>
            </a:fld>
            <a:endParaRPr lang="en-US" smtClean="0"/>
          </a:p>
        </p:txBody>
      </p:sp>
    </p:spTree>
    <p:extLst>
      <p:ext uri="{BB962C8B-B14F-4D97-AF65-F5344CB8AC3E}">
        <p14:creationId xmlns:p14="http://schemas.microsoft.com/office/powerpoint/2010/main" val="270141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6DFE14-002E-4198-AF23-DCFA931ABF63}" type="slidenum">
              <a:rPr lang="en-US" smtClean="0"/>
              <a:pPr eaLnBrk="1" hangingPunct="1"/>
              <a:t>10</a:t>
            </a:fld>
            <a:endParaRPr lang="en-US" smtClean="0"/>
          </a:p>
        </p:txBody>
      </p:sp>
    </p:spTree>
    <p:extLst>
      <p:ext uri="{BB962C8B-B14F-4D97-AF65-F5344CB8AC3E}">
        <p14:creationId xmlns:p14="http://schemas.microsoft.com/office/powerpoint/2010/main" val="883346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52400" y="64008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55575"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0"/>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3131E5E2-8DB1-43E7-9F30-43DCA2DED281}" type="datetime1">
              <a:rPr lang="en-US" smtClean="0"/>
              <a:pPr>
                <a:defRPr/>
              </a:pPr>
              <a:t>5/5/2014</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75BECE6F-C8B3-4AFE-ABE6-79691508103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6698043" cy="664536"/>
          </a:xfrm>
        </p:spPr>
        <p:txBody>
          <a:bodyPr>
            <a:noAutofit/>
          </a:bodyPr>
          <a:lstStyle>
            <a:lvl1pPr marL="0" algn="r">
              <a:buNone/>
              <a:defRPr sz="3200" b="1"/>
            </a:lvl1pPr>
            <a:extLst/>
          </a:lstStyle>
          <a:p>
            <a:r>
              <a:rPr lang="en-US" dirty="0" smtClean="0"/>
              <a:t>Click to edit Master title style</a:t>
            </a:r>
            <a:endParaRPr lang="en-US" dirty="0"/>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4"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E35723F9-6162-4C23-AB0E-F982BA2E6A5B}" type="datetimeFigureOut">
              <a:rPr lang="en-US"/>
              <a:pPr>
                <a:defRPr/>
              </a:pPr>
              <a:t>5/5/2014</a:t>
            </a:fld>
            <a:endParaRPr lang="en-US"/>
          </a:p>
        </p:txBody>
      </p:sp>
      <p:sp>
        <p:nvSpPr>
          <p:cNvPr id="5"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3715B0D6-F89A-4093-979A-CC65C5E0F62A}" type="slidenum">
              <a:rPr lang="en-US"/>
              <a:pPr>
                <a:defRPr/>
              </a:pPr>
              <a:t>‹#›</a:t>
            </a:fld>
            <a:endParaRPr lang="en-US"/>
          </a:p>
        </p:txBody>
      </p:sp>
      <p:sp>
        <p:nvSpPr>
          <p:cNvPr id="6"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6732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6698043" cy="664536"/>
          </a:xfrm>
        </p:spPr>
        <p:txBody>
          <a:bodyPr>
            <a:noAutofit/>
          </a:bodyPr>
          <a:lstStyle>
            <a:lvl1pPr marL="0" algn="r">
              <a:buNone/>
              <a:defRPr sz="3200" b="1"/>
            </a:lvl1pPr>
            <a:extLst/>
          </a:lstStyle>
          <a:p>
            <a:r>
              <a:rPr lang="en-US" dirty="0" smtClean="0"/>
              <a:t>Click to edit Master title style</a:t>
            </a:r>
            <a:endParaRPr lang="en-US" dirty="0"/>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4"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E35723F9-6162-4C23-AB0E-F982BA2E6A5B}" type="datetimeFigureOut">
              <a:rPr lang="en-US"/>
              <a:pPr>
                <a:defRPr/>
              </a:pPr>
              <a:t>5/5/2014</a:t>
            </a:fld>
            <a:endParaRPr lang="en-US"/>
          </a:p>
        </p:txBody>
      </p:sp>
      <p:sp>
        <p:nvSpPr>
          <p:cNvPr id="5"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3715B0D6-F89A-4093-979A-CC65C5E0F62A}" type="slidenum">
              <a:rPr lang="en-US"/>
              <a:pPr>
                <a:defRPr/>
              </a:pPr>
              <a:t>‹#›</a:t>
            </a:fld>
            <a:endParaRPr lang="en-US"/>
          </a:p>
        </p:txBody>
      </p:sp>
      <p:sp>
        <p:nvSpPr>
          <p:cNvPr id="6"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67324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6698043" cy="664536"/>
          </a:xfrm>
        </p:spPr>
        <p:txBody>
          <a:bodyPr>
            <a:noAutofit/>
          </a:bodyPr>
          <a:lstStyle>
            <a:lvl1pPr marL="0" algn="r">
              <a:buNone/>
              <a:defRPr sz="3200" b="1"/>
            </a:lvl1pPr>
            <a:extLst/>
          </a:lstStyle>
          <a:p>
            <a:r>
              <a:rPr lang="en-US" dirty="0" smtClean="0"/>
              <a:t>Click to edit Master title style</a:t>
            </a:r>
            <a:endParaRPr lang="en-US" dirty="0"/>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4"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E35723F9-6162-4C23-AB0E-F982BA2E6A5B}" type="datetimeFigureOut">
              <a:rPr lang="en-US"/>
              <a:pPr>
                <a:defRPr/>
              </a:pPr>
              <a:t>5/5/2014</a:t>
            </a:fld>
            <a:endParaRPr lang="en-US"/>
          </a:p>
        </p:txBody>
      </p:sp>
      <p:sp>
        <p:nvSpPr>
          <p:cNvPr id="5"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3715B0D6-F89A-4093-979A-CC65C5E0F62A}" type="slidenum">
              <a:rPr lang="en-US"/>
              <a:pPr>
                <a:defRPr/>
              </a:pPr>
              <a:t>‹#›</a:t>
            </a:fld>
            <a:endParaRPr lang="en-US"/>
          </a:p>
        </p:txBody>
      </p:sp>
      <p:sp>
        <p:nvSpPr>
          <p:cNvPr id="6"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67324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6698043" cy="664536"/>
          </a:xfrm>
        </p:spPr>
        <p:txBody>
          <a:bodyPr>
            <a:noAutofit/>
          </a:bodyPr>
          <a:lstStyle>
            <a:lvl1pPr marL="0" algn="r">
              <a:buNone/>
              <a:defRPr sz="3200" b="1"/>
            </a:lvl1pPr>
            <a:extLst/>
          </a:lstStyle>
          <a:p>
            <a:r>
              <a:rPr lang="en-US" dirty="0" smtClean="0"/>
              <a:t>Click to edit Master title style</a:t>
            </a:r>
            <a:endParaRPr lang="en-US" dirty="0"/>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4"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E35723F9-6162-4C23-AB0E-F982BA2E6A5B}" type="datetimeFigureOut">
              <a:rPr lang="en-US"/>
              <a:pPr>
                <a:defRPr/>
              </a:pPr>
              <a:t>5/5/2014</a:t>
            </a:fld>
            <a:endParaRPr lang="en-US"/>
          </a:p>
        </p:txBody>
      </p:sp>
      <p:sp>
        <p:nvSpPr>
          <p:cNvPr id="5"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3715B0D6-F89A-4093-979A-CC65C5E0F62A}" type="slidenum">
              <a:rPr lang="en-US"/>
              <a:pPr>
                <a:defRPr/>
              </a:pPr>
              <a:t>‹#›</a:t>
            </a:fld>
            <a:endParaRPr lang="en-US"/>
          </a:p>
        </p:txBody>
      </p:sp>
      <p:sp>
        <p:nvSpPr>
          <p:cNvPr id="6"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67324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6698043" cy="664536"/>
          </a:xfrm>
        </p:spPr>
        <p:txBody>
          <a:bodyPr>
            <a:noAutofit/>
          </a:bodyPr>
          <a:lstStyle>
            <a:lvl1pPr marL="0" algn="r">
              <a:buNone/>
              <a:defRPr sz="3200" b="1"/>
            </a:lvl1pPr>
            <a:extLst/>
          </a:lstStyle>
          <a:p>
            <a:r>
              <a:rPr lang="en-US" dirty="0" smtClean="0"/>
              <a:t>Click to edit Master title style</a:t>
            </a:r>
            <a:endParaRPr lang="en-US" dirty="0"/>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4"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E35723F9-6162-4C23-AB0E-F982BA2E6A5B}" type="datetimeFigureOut">
              <a:rPr lang="en-US"/>
              <a:pPr>
                <a:defRPr/>
              </a:pPr>
              <a:t>5/5/2014</a:t>
            </a:fld>
            <a:endParaRPr lang="en-US"/>
          </a:p>
        </p:txBody>
      </p:sp>
      <p:sp>
        <p:nvSpPr>
          <p:cNvPr id="5"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3715B0D6-F89A-4093-979A-CC65C5E0F62A}" type="slidenum">
              <a:rPr lang="en-US"/>
              <a:pPr>
                <a:defRPr/>
              </a:pPr>
              <a:t>‹#›</a:t>
            </a:fld>
            <a:endParaRPr lang="en-US"/>
          </a:p>
        </p:txBody>
      </p:sp>
      <p:sp>
        <p:nvSpPr>
          <p:cNvPr id="6"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67324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6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6698043" cy="664536"/>
          </a:xfrm>
        </p:spPr>
        <p:txBody>
          <a:bodyPr>
            <a:noAutofit/>
          </a:bodyPr>
          <a:lstStyle>
            <a:lvl1pPr marL="0" algn="r">
              <a:buNone/>
              <a:defRPr sz="3200" b="1"/>
            </a:lvl1pPr>
            <a:extLst/>
          </a:lstStyle>
          <a:p>
            <a:r>
              <a:rPr lang="en-US" dirty="0" smtClean="0"/>
              <a:t>Click to edit Master title style</a:t>
            </a:r>
            <a:endParaRPr lang="en-US" dirty="0"/>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4"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E35723F9-6162-4C23-AB0E-F982BA2E6A5B}" type="datetimeFigureOut">
              <a:rPr lang="en-US"/>
              <a:pPr>
                <a:defRPr/>
              </a:pPr>
              <a:t>5/5/2014</a:t>
            </a:fld>
            <a:endParaRPr lang="en-US"/>
          </a:p>
        </p:txBody>
      </p:sp>
      <p:sp>
        <p:nvSpPr>
          <p:cNvPr id="5"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3715B0D6-F89A-4093-979A-CC65C5E0F62A}" type="slidenum">
              <a:rPr lang="en-US"/>
              <a:pPr>
                <a:defRPr/>
              </a:pPr>
              <a:t>‹#›</a:t>
            </a:fld>
            <a:endParaRPr lang="en-US"/>
          </a:p>
        </p:txBody>
      </p:sp>
      <p:sp>
        <p:nvSpPr>
          <p:cNvPr id="6"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67324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8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6698043" cy="664536"/>
          </a:xfrm>
        </p:spPr>
        <p:txBody>
          <a:bodyPr>
            <a:noAutofit/>
          </a:bodyPr>
          <a:lstStyle>
            <a:lvl1pPr marL="0" algn="r">
              <a:buNone/>
              <a:defRPr sz="3200" b="1"/>
            </a:lvl1pPr>
            <a:extLst/>
          </a:lstStyle>
          <a:p>
            <a:r>
              <a:rPr lang="en-US" dirty="0" smtClean="0"/>
              <a:t>Click to edit Master title style</a:t>
            </a:r>
            <a:endParaRPr lang="en-US" dirty="0"/>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4"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E35723F9-6162-4C23-AB0E-F982BA2E6A5B}" type="datetimeFigureOut">
              <a:rPr lang="en-US"/>
              <a:pPr>
                <a:defRPr/>
              </a:pPr>
              <a:t>5/5/2014</a:t>
            </a:fld>
            <a:endParaRPr lang="en-US"/>
          </a:p>
        </p:txBody>
      </p:sp>
      <p:sp>
        <p:nvSpPr>
          <p:cNvPr id="5"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3715B0D6-F89A-4093-979A-CC65C5E0F62A}" type="slidenum">
              <a:rPr lang="en-US"/>
              <a:pPr>
                <a:defRPr/>
              </a:pPr>
              <a:t>‹#›</a:t>
            </a:fld>
            <a:endParaRPr lang="en-US"/>
          </a:p>
        </p:txBody>
      </p:sp>
      <p:sp>
        <p:nvSpPr>
          <p:cNvPr id="6"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66732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4"/>
          </p:nvPr>
        </p:nvSpPr>
        <p:spPr/>
        <p:txBody>
          <a:bodyPr/>
          <a:lstStyle>
            <a:lvl1pPr>
              <a:defRPr/>
            </a:lvl1pPr>
          </a:lstStyle>
          <a:p>
            <a:pPr>
              <a:defRPr/>
            </a:pPr>
            <a:fld id="{01A75D32-94B1-43D8-A037-FE67FB015E27}" type="datetime1">
              <a:rPr lang="en-US" smtClean="0"/>
              <a:pPr>
                <a:defRPr/>
              </a:pPr>
              <a:t>5/5/2014</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1303DC8-D049-4606-B080-DDC65A2B61F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49225" y="6383338"/>
            <a:ext cx="8832850"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68426" y="2743200"/>
            <a:ext cx="6480174" cy="1673225"/>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52A12B73-6AA9-43D6-828E-9D5759009A62}" type="datetime1">
              <a:rPr lang="en-US" smtClean="0"/>
              <a:pPr>
                <a:defRPr/>
              </a:pPr>
              <a:t>5/5/2014</a:t>
            </a:fld>
            <a:endParaRPr lang="en-US"/>
          </a:p>
        </p:txBody>
      </p:sp>
      <p:sp>
        <p:nvSpPr>
          <p:cNvPr id="17" name="Slide Number Placeholder 5"/>
          <p:cNvSpPr>
            <a:spLocks noGrp="1"/>
          </p:cNvSpPr>
          <p:nvPr>
            <p:ph type="sldNum" sz="quarter" idx="12"/>
          </p:nvPr>
        </p:nvSpPr>
        <p:spPr>
          <a:xfrm>
            <a:off x="4343400" y="2178050"/>
            <a:ext cx="457200" cy="441325"/>
          </a:xfrm>
        </p:spPr>
        <p:txBody>
          <a:bodyPr/>
          <a:lstStyle>
            <a:lvl1pPr>
              <a:defRPr>
                <a:solidFill>
                  <a:schemeClr val="accent3">
                    <a:shade val="75000"/>
                  </a:schemeClr>
                </a:solidFill>
              </a:defRPr>
            </a:lvl1pPr>
          </a:lstStyle>
          <a:p>
            <a:pPr>
              <a:defRPr/>
            </a:pPr>
            <a:fld id="{22A70DE3-2F75-431A-9D09-64CA1AB2227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72000" y="1549400"/>
            <a:ext cx="0" cy="4845050"/>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301752" y="1371600"/>
            <a:ext cx="4038600" cy="46817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4800600" y="1371600"/>
            <a:ext cx="4038600" cy="46817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a:xfrm>
            <a:off x="5791200" y="6410325"/>
            <a:ext cx="3044825" cy="365125"/>
          </a:xfrm>
        </p:spPr>
        <p:txBody>
          <a:bodyPr/>
          <a:lstStyle>
            <a:lvl1pPr>
              <a:defRPr/>
            </a:lvl1pPr>
          </a:lstStyle>
          <a:p>
            <a:pPr>
              <a:defRPr/>
            </a:pPr>
            <a:fld id="{554C86F5-7B55-4F9B-9C6C-C8D64859BA57}" type="datetime1">
              <a:rPr lang="en-US" smtClean="0"/>
              <a:pPr>
                <a:defRPr/>
              </a:pPr>
              <a:t>5/5/2014</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6A5609F-50E7-4B9A-B62F-6598EDD47D6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295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p:nvPr/>
        </p:nvSpPr>
        <p:spPr>
          <a:xfrm>
            <a:off x="152400" y="1304925"/>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4264025" y="915988"/>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83338"/>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52400" y="1220788"/>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Straight Connector 14"/>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Oval 15"/>
          <p:cNvSpPr/>
          <p:nvPr/>
        </p:nvSpPr>
        <p:spPr>
          <a:xfrm>
            <a:off x="4359275" y="1009650"/>
            <a:ext cx="420688"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a:spLocks noChangeArrowheads="1"/>
          </p:cNvSpPr>
          <p:nvPr/>
        </p:nvSpPr>
        <p:spPr bwMode="auto">
          <a:xfrm>
            <a:off x="152400" y="155575"/>
            <a:ext cx="8832850"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3" name="Text Placeholder 2"/>
          <p:cNvSpPr>
            <a:spLocks noGrp="1"/>
          </p:cNvSpPr>
          <p:nvPr>
            <p:ph type="body" idx="1"/>
          </p:nvPr>
        </p:nvSpPr>
        <p:spPr>
          <a:xfrm>
            <a:off x="301752" y="1447800"/>
            <a:ext cx="4040188"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2"/>
          </p:nvPr>
        </p:nvSpPr>
        <p:spPr>
          <a:xfrm>
            <a:off x="4791329" y="1447800"/>
            <a:ext cx="4041775"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 name="Title 1"/>
          <p:cNvSpPr>
            <a:spLocks noGrp="1"/>
          </p:cNvSpPr>
          <p:nvPr>
            <p:ph type="title"/>
          </p:nvPr>
        </p:nvSpPr>
        <p:spPr>
          <a:xfrm>
            <a:off x="304800" y="228600"/>
            <a:ext cx="8531352" cy="758952"/>
          </a:xfrm>
        </p:spPr>
        <p:txBody>
          <a:bodyPr/>
          <a:lstStyle>
            <a:lvl1pPr>
              <a:defRPr/>
            </a:lvl1pPr>
          </a:lstStyle>
          <a:p>
            <a:r>
              <a:rPr lang="en-US" smtClean="0"/>
              <a:t>Click to edit Master title style</a:t>
            </a:r>
            <a:endParaRPr lang="en-US" dirty="0"/>
          </a:p>
        </p:txBody>
      </p:sp>
      <p:sp>
        <p:nvSpPr>
          <p:cNvPr id="24" name="Content Placeholder 23"/>
          <p:cNvSpPr>
            <a:spLocks noGrp="1"/>
          </p:cNvSpPr>
          <p:nvPr>
            <p:ph sz="quarter" idx="13"/>
          </p:nvPr>
        </p:nvSpPr>
        <p:spPr>
          <a:xfrm>
            <a:off x="301752" y="2286000"/>
            <a:ext cx="4041648" cy="39319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25"/>
          <p:cNvSpPr>
            <a:spLocks noGrp="1"/>
          </p:cNvSpPr>
          <p:nvPr>
            <p:ph sz="quarter" idx="14"/>
          </p:nvPr>
        </p:nvSpPr>
        <p:spPr>
          <a:xfrm>
            <a:off x="4800600" y="2286000"/>
            <a:ext cx="4038600" cy="39319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Date Placeholder 6"/>
          <p:cNvSpPr>
            <a:spLocks noGrp="1"/>
          </p:cNvSpPr>
          <p:nvPr>
            <p:ph type="dt" sz="half" idx="15"/>
          </p:nvPr>
        </p:nvSpPr>
        <p:spPr/>
        <p:txBody>
          <a:bodyPr/>
          <a:lstStyle>
            <a:lvl1pPr>
              <a:defRPr/>
            </a:lvl1pPr>
          </a:lstStyle>
          <a:p>
            <a:pPr>
              <a:defRPr/>
            </a:pPr>
            <a:fld id="{B883D102-3436-4C70-948A-2E06042B4189}" type="datetime1">
              <a:rPr lang="en-US" smtClean="0"/>
              <a:pPr>
                <a:defRPr/>
              </a:pPr>
              <a:t>5/5/2014</a:t>
            </a:fld>
            <a:endParaRPr lang="en-US"/>
          </a:p>
        </p:txBody>
      </p:sp>
      <p:sp>
        <p:nvSpPr>
          <p:cNvPr id="19" name="Footer Placeholder 7"/>
          <p:cNvSpPr>
            <a:spLocks noGrp="1"/>
          </p:cNvSpPr>
          <p:nvPr>
            <p:ph type="ftr" sz="quarter" idx="16"/>
          </p:nvPr>
        </p:nvSpPr>
        <p:spPr/>
        <p:txBody>
          <a:bodyPr/>
          <a:lstStyle>
            <a:lvl1pPr>
              <a:defRPr/>
            </a:lvl1pPr>
          </a:lstStyle>
          <a:p>
            <a:pPr>
              <a:defRPr/>
            </a:pPr>
            <a:endParaRPr lang="en-US"/>
          </a:p>
        </p:txBody>
      </p:sp>
      <p:sp>
        <p:nvSpPr>
          <p:cNvPr id="20" name="Slide Number Placeholder 8"/>
          <p:cNvSpPr>
            <a:spLocks noGrp="1"/>
          </p:cNvSpPr>
          <p:nvPr>
            <p:ph type="sldNum" sz="quarter" idx="17"/>
          </p:nvPr>
        </p:nvSpPr>
        <p:spPr>
          <a:xfrm>
            <a:off x="4340225" y="1000125"/>
            <a:ext cx="457200" cy="441325"/>
          </a:xfrm>
        </p:spPr>
        <p:txBody>
          <a:bodyPr/>
          <a:lstStyle>
            <a:lvl1pPr algn="ctr">
              <a:defRPr/>
            </a:lvl1pPr>
          </a:lstStyle>
          <a:p>
            <a:pPr>
              <a:defRPr/>
            </a:pPr>
            <a:fld id="{3A4FF90E-4C55-4D59-BE6A-CE57DBB6E3F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9F07B7B-168F-4CA2-B7C0-9C0234D0AAA4}" type="datetime1">
              <a:rPr lang="en-US" smtClean="0"/>
              <a:pPr>
                <a:defRPr/>
              </a:pPr>
              <a:t>5/5/2014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D535206B-4A4A-47B0-BA21-D142872E963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149225" y="6383338"/>
            <a:ext cx="8832850"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2"/>
          <p:cNvSpPr>
            <a:spLocks noChangeArrowheads="1"/>
          </p:cNvSpPr>
          <p:nvPr/>
        </p:nvSpPr>
        <p:spPr bwMode="auto">
          <a:xfrm>
            <a:off x="152400" y="155575"/>
            <a:ext cx="8832850"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Rectangle 3"/>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Date Placeholder 1"/>
          <p:cNvSpPr>
            <a:spLocks noGrp="1"/>
          </p:cNvSpPr>
          <p:nvPr>
            <p:ph type="dt" sz="half" idx="10"/>
          </p:nvPr>
        </p:nvSpPr>
        <p:spPr/>
        <p:txBody>
          <a:bodyPr/>
          <a:lstStyle>
            <a:lvl1pPr>
              <a:defRPr/>
            </a:lvl1pPr>
          </a:lstStyle>
          <a:p>
            <a:pPr>
              <a:defRPr/>
            </a:pPr>
            <a:fld id="{7E9ECA61-1D6E-4EF8-96C1-58BE1EB49553}" type="datetime1">
              <a:rPr lang="en-US" smtClean="0"/>
              <a:pPr>
                <a:defRPr/>
              </a:pPr>
              <a:t>5/5/2014</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1E5F9C02-60A3-4AB1-8821-EDEFB4936DE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a:spLocks noChangeArrowheads="1"/>
          </p:cNvSpPr>
          <p:nvPr/>
        </p:nvSpPr>
        <p:spPr bwMode="auto">
          <a:xfrm>
            <a:off x="152400" y="6430963"/>
            <a:ext cx="8832850"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auto">
          <a:xfrm>
            <a:off x="155575" y="119063"/>
            <a:ext cx="8832850"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3"/>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4"/>
          <p:cNvSpPr>
            <a:spLocks noGrp="1"/>
          </p:cNvSpPr>
          <p:nvPr>
            <p:ph type="dt" sz="half" idx="14"/>
          </p:nvPr>
        </p:nvSpPr>
        <p:spPr/>
        <p:txBody>
          <a:bodyPr/>
          <a:lstStyle>
            <a:lvl1pPr>
              <a:defRPr/>
            </a:lvl1pPr>
          </a:lstStyle>
          <a:p>
            <a:pPr>
              <a:defRPr/>
            </a:pPr>
            <a:fld id="{8BDCC166-2605-4167-A7CB-707BA64C0BF4}" type="datetime1">
              <a:rPr lang="en-US" smtClean="0"/>
              <a:pPr>
                <a:defRPr/>
              </a:pPr>
              <a:t>5/5/2014</a:t>
            </a:fld>
            <a:endParaRPr lang="en-US"/>
          </a:p>
        </p:txBody>
      </p:sp>
      <p:sp>
        <p:nvSpPr>
          <p:cNvPr id="16" name="Footer Placeholder 5"/>
          <p:cNvSpPr>
            <a:spLocks noGrp="1"/>
          </p:cNvSpPr>
          <p:nvPr>
            <p:ph type="ftr" sz="quarter" idx="15"/>
          </p:nvPr>
        </p:nvSpPr>
        <p:spPr>
          <a:xfrm>
            <a:off x="381000" y="6410325"/>
            <a:ext cx="2895600" cy="365125"/>
          </a:xfrm>
        </p:spPr>
        <p:txBody>
          <a:bodyPr/>
          <a:lstStyle>
            <a:lvl1pPr>
              <a:defRPr/>
            </a:lvl1pPr>
          </a:lstStyle>
          <a:p>
            <a:pPr>
              <a:defRPr/>
            </a:pPr>
            <a:endParaRPr lang="en-US"/>
          </a:p>
        </p:txBody>
      </p:sp>
      <p:sp>
        <p:nvSpPr>
          <p:cNvPr id="17" name="Slide Number Placeholder 6"/>
          <p:cNvSpPr>
            <a:spLocks noGrp="1"/>
          </p:cNvSpPr>
          <p:nvPr>
            <p:ph type="sldNum" sz="quarter" idx="16"/>
          </p:nvPr>
        </p:nvSpPr>
        <p:spPr>
          <a:xfrm>
            <a:off x="1371600" y="304800"/>
            <a:ext cx="457200" cy="441325"/>
          </a:xfrm>
        </p:spPr>
        <p:txBody>
          <a:bodyPr/>
          <a:lstStyle>
            <a:lvl1pPr>
              <a:defRPr>
                <a:solidFill>
                  <a:schemeClr val="accent3">
                    <a:shade val="75000"/>
                  </a:schemeClr>
                </a:solidFill>
              </a:defRPr>
            </a:lvl1pPr>
          </a:lstStyle>
          <a:p>
            <a:pPr>
              <a:defRPr/>
            </a:pPr>
            <a:fld id="{0057A446-9BC9-43AE-8342-D14CD2C5672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2400" y="152400"/>
            <a:ext cx="8832850" cy="3810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161925" y="5270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000375" y="609600"/>
            <a:ext cx="5867400" cy="4267200"/>
          </a:xfrm>
        </p:spPr>
        <p:txBody>
          <a:bodyPr>
            <a:normAutofit/>
          </a:bodyPr>
          <a:lstStyle>
            <a:lvl1pPr>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Date Placeholder 4"/>
          <p:cNvSpPr>
            <a:spLocks noGrp="1"/>
          </p:cNvSpPr>
          <p:nvPr>
            <p:ph type="dt" sz="half" idx="10"/>
          </p:nvPr>
        </p:nvSpPr>
        <p:spPr>
          <a:xfrm>
            <a:off x="5788025" y="6405563"/>
            <a:ext cx="3044825" cy="365125"/>
          </a:xfrm>
        </p:spPr>
        <p:txBody>
          <a:bodyPr/>
          <a:lstStyle>
            <a:lvl1pPr>
              <a:defRPr/>
            </a:lvl1pPr>
          </a:lstStyle>
          <a:p>
            <a:pPr>
              <a:defRPr/>
            </a:pPr>
            <a:fld id="{E47774A6-CAF0-4AEC-8C1D-35A027BB91C9}" type="datetime1">
              <a:rPr lang="en-US" smtClean="0"/>
              <a:pPr>
                <a:defRPr/>
              </a:pPr>
              <a:t>5/5/2014</a:t>
            </a:fld>
            <a:endParaRPr lang="en-US"/>
          </a:p>
        </p:txBody>
      </p:sp>
      <p:sp>
        <p:nvSpPr>
          <p:cNvPr id="17" name="Footer Placeholder 5"/>
          <p:cNvSpPr>
            <a:spLocks noGrp="1"/>
          </p:cNvSpPr>
          <p:nvPr>
            <p:ph type="ftr" sz="quarter" idx="11"/>
          </p:nvPr>
        </p:nvSpPr>
        <p:spPr>
          <a:xfrm>
            <a:off x="301625" y="6410325"/>
            <a:ext cx="3584575" cy="366713"/>
          </a:xfrm>
        </p:spPr>
        <p:txBody>
          <a:bodyPr/>
          <a:lstStyle>
            <a:lvl1pPr>
              <a:defRPr/>
            </a:lvl1pPr>
          </a:lstStyle>
          <a:p>
            <a:pPr>
              <a:defRPr/>
            </a:pPr>
            <a:endParaRPr lang="en-US"/>
          </a:p>
        </p:txBody>
      </p:sp>
      <p:sp>
        <p:nvSpPr>
          <p:cNvPr id="18" name="Slide Number Placeholder 6"/>
          <p:cNvSpPr>
            <a:spLocks noGrp="1"/>
          </p:cNvSpPr>
          <p:nvPr>
            <p:ph type="sldNum" sz="quarter" idx="12"/>
          </p:nvPr>
        </p:nvSpPr>
        <p:spPr>
          <a:xfrm>
            <a:off x="1371600" y="309563"/>
            <a:ext cx="457200" cy="441325"/>
          </a:xfrm>
        </p:spPr>
        <p:txBody>
          <a:bodyPr/>
          <a:lstStyle>
            <a:lvl1pPr>
              <a:defRPr/>
            </a:lvl1pPr>
          </a:lstStyle>
          <a:p>
            <a:pPr>
              <a:defRPr/>
            </a:pPr>
            <a:fld id="{20119ED5-8942-4B81-BD67-FB5B28D591C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auto">
          <a:xfrm>
            <a:off x="0" y="0"/>
            <a:ext cx="9144000" cy="1371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DCB83A63-723B-4EF9-AF25-40ABF8B3FA4E}" type="datetime1">
              <a:rPr lang="en-US" smtClean="0"/>
              <a:pPr>
                <a:defRPr/>
              </a:pPr>
              <a:t>5/5/2014</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fontAlgn="auto">
              <a:spcBef>
                <a:spcPts val="0"/>
              </a:spcBef>
              <a:spcAft>
                <a:spcPts val="0"/>
              </a:spcAft>
              <a:defRPr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55713"/>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27113"/>
            <a:ext cx="4572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A48F9F7B-CFD3-427C-AA27-636EAEBF988C}" type="slidenum">
              <a:rPr lang="en-US"/>
              <a:pPr>
                <a:defRPr/>
              </a:pPr>
              <a:t>‹#›</a:t>
            </a:fld>
            <a:endParaRPr lang="en-US" dirty="0"/>
          </a:p>
        </p:txBody>
      </p:sp>
      <p:sp>
        <p:nvSpPr>
          <p:cNvPr id="22" name="Title Placeholder 21"/>
          <p:cNvSpPr>
            <a:spLocks noGrp="1"/>
          </p:cNvSpPr>
          <p:nvPr>
            <p:ph type="title"/>
          </p:nvPr>
        </p:nvSpPr>
        <p:spPr>
          <a:xfrm>
            <a:off x="301625" y="228600"/>
            <a:ext cx="8534400" cy="758825"/>
          </a:xfrm>
          <a:prstGeom prst="rect">
            <a:avLst/>
          </a:prstGeom>
        </p:spPr>
        <p:txBody>
          <a:bodyPr vert="horz" anchor="b">
            <a:normAutofit/>
            <a:scene3d>
              <a:camera prst="orthographicFront"/>
              <a:lightRig rig="threePt" dir="t"/>
            </a:scene3d>
            <a:sp3d extrusionH="57150">
              <a:bevelT w="38100" h="38100"/>
            </a:sp3d>
          </a:bodyPr>
          <a:lstStyle/>
          <a:p>
            <a:r>
              <a:rPr lang="en-US" smtClean="0"/>
              <a:t>Click to edit Master title style</a:t>
            </a:r>
            <a:endParaRPr lang="en-US" dirty="0"/>
          </a:p>
        </p:txBody>
      </p:sp>
      <p:sp>
        <p:nvSpPr>
          <p:cNvPr id="4111"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3" r:id="rId16"/>
  </p:sldLayoutIdLst>
  <p:hf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ommons.era.nih.gov/"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hyperlink" Target="http://commons.era.nih.gov/"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hyperlink" Target="http://grants.nih.gov/grants/grants_process.ht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grants.nih.gov/grants/funding/funding_program.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grants.go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www.grants.gov/" TargetMode="Externa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hyperlink" Target="http://www.grants.nih.gov/" TargetMode="External"/><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hyperlink" Target="http://www.grants.nih.gov/" TargetMode="External"/><Relationship Id="rId4" Type="http://schemas.openxmlformats.org/officeDocument/2006/relationships/image" Target="../media/image78.png"/></Relationships>
</file>

<file path=ppt/slides/_rels/slide5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openxmlformats.org/officeDocument/2006/relationships/hyperlink" Target="http://www.nigms.nih.gov/" TargetMode="External"/><Relationship Id="rId26" Type="http://schemas.openxmlformats.org/officeDocument/2006/relationships/hyperlink" Target="http://upload.wikimedia.org/wikipedia/commons/1/16/US-NIH-FogartyInternationalCenter-2008Logo.svg" TargetMode="External"/><Relationship Id="rId39" Type="http://schemas.openxmlformats.org/officeDocument/2006/relationships/image" Target="../media/image27.png"/><Relationship Id="rId3" Type="http://schemas.openxmlformats.org/officeDocument/2006/relationships/hyperlink" Target="http://upload.wikimedia.org/wikipedia/commons/4/46/US-NIH-CIT-Logo.svg" TargetMode="External"/><Relationship Id="rId21" Type="http://schemas.openxmlformats.org/officeDocument/2006/relationships/image" Target="../media/image17.png"/><Relationship Id="rId34" Type="http://schemas.openxmlformats.org/officeDocument/2006/relationships/image" Target="../media/image24.png"/><Relationship Id="rId42" Type="http://schemas.openxmlformats.org/officeDocument/2006/relationships/hyperlink" Target="http://upload.wikimedia.org/wikipedia/commons/2/23/US-NIH-NICHD-2008Logo.svg" TargetMode="External"/><Relationship Id="rId47" Type="http://schemas.openxmlformats.org/officeDocument/2006/relationships/image" Target="../media/image31.png"/><Relationship Id="rId7" Type="http://schemas.openxmlformats.org/officeDocument/2006/relationships/image" Target="../media/image8.png"/><Relationship Id="rId12" Type="http://schemas.openxmlformats.org/officeDocument/2006/relationships/hyperlink" Target="http://upload.wikimedia.org/wikipedia/commons/7/79/US-NIH-NCCAM-Logo.svg" TargetMode="External"/><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hyperlink" Target="http://upload.wikimedia.org/wikipedia/commons/4/44/US-NIH-NIBIB-Logo.svg" TargetMode="External"/><Relationship Id="rId38" Type="http://schemas.openxmlformats.org/officeDocument/2006/relationships/hyperlink" Target="http://upload.wikimedia.org/wikipedia/commons/1/1f/US-NIH-NHGRI-Logo.svg" TargetMode="External"/><Relationship Id="rId46" Type="http://schemas.openxmlformats.org/officeDocument/2006/relationships/hyperlink" Target="http://upload.wikimedia.org/wikipedia/commons/2/22/US-NIH-NCI-Logo.svg" TargetMode="External"/><Relationship Id="rId2" Type="http://schemas.openxmlformats.org/officeDocument/2006/relationships/notesSlide" Target="../notesSlides/notesSlide6.xml"/><Relationship Id="rId16" Type="http://schemas.openxmlformats.org/officeDocument/2006/relationships/hyperlink" Target="http://upload.wikimedia.org/wikipedia/commons/3/3b/US-NIH-NIEHS-Logo.svg" TargetMode="External"/><Relationship Id="rId20" Type="http://schemas.openxmlformats.org/officeDocument/2006/relationships/hyperlink" Target="http://www.nlm.nih.gov/" TargetMode="External"/><Relationship Id="rId29" Type="http://schemas.openxmlformats.org/officeDocument/2006/relationships/hyperlink" Target="http://upload.wikimedia.org/wikipedia/commons/5/59/US-NIH-NHLBI-Logo.svg" TargetMode="External"/><Relationship Id="rId41"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1.png"/><Relationship Id="rId24" Type="http://schemas.openxmlformats.org/officeDocument/2006/relationships/hyperlink" Target="http://clinicalcenter.nih.gov/" TargetMode="External"/><Relationship Id="rId32" Type="http://schemas.openxmlformats.org/officeDocument/2006/relationships/image" Target="../media/image23.png"/><Relationship Id="rId37" Type="http://schemas.openxmlformats.org/officeDocument/2006/relationships/image" Target="../media/image26.jpeg"/><Relationship Id="rId40" Type="http://schemas.openxmlformats.org/officeDocument/2006/relationships/hyperlink" Target="http://upload.wikimedia.org/wikipedia/commons/6/6a/US-NIH-NIDA-Logo.svg" TargetMode="External"/><Relationship Id="rId45" Type="http://schemas.openxmlformats.org/officeDocument/2006/relationships/image" Target="../media/image30.png"/><Relationship Id="rId5" Type="http://schemas.openxmlformats.org/officeDocument/2006/relationships/hyperlink" Target="http://ncrr.pnl.gov/images/logo_ncrr.png" TargetMode="External"/><Relationship Id="rId15" Type="http://schemas.openxmlformats.org/officeDocument/2006/relationships/image" Target="../media/image14.jpeg"/><Relationship Id="rId23" Type="http://schemas.openxmlformats.org/officeDocument/2006/relationships/image" Target="../media/image18.jpeg"/><Relationship Id="rId28" Type="http://schemas.openxmlformats.org/officeDocument/2006/relationships/image" Target="../media/image21.png"/><Relationship Id="rId36" Type="http://schemas.openxmlformats.org/officeDocument/2006/relationships/hyperlink" Target="http://www.jhu.edu/wctb/coms/nei.gif" TargetMode="External"/><Relationship Id="rId10" Type="http://schemas.openxmlformats.org/officeDocument/2006/relationships/image" Target="../media/image10.jpeg"/><Relationship Id="rId19" Type="http://schemas.openxmlformats.org/officeDocument/2006/relationships/image" Target="../media/image16.jpeg"/><Relationship Id="rId31" Type="http://schemas.openxmlformats.org/officeDocument/2006/relationships/hyperlink" Target="http://www.niams.nih.gov/" TargetMode="External"/><Relationship Id="rId44" Type="http://schemas.openxmlformats.org/officeDocument/2006/relationships/hyperlink" Target="http://upload.wikimedia.org/wikipedia/commons/5/5a/US-NIH-NIDCR-Logo.svg" TargetMode="External"/><Relationship Id="rId4" Type="http://schemas.openxmlformats.org/officeDocument/2006/relationships/image" Target="../media/image6.png"/><Relationship Id="rId9" Type="http://schemas.openxmlformats.org/officeDocument/2006/relationships/hyperlink" Target="http://www.jhu.edu/nthakor/images/logos/NINDS_logo.png" TargetMode="External"/><Relationship Id="rId14" Type="http://schemas.openxmlformats.org/officeDocument/2006/relationships/image" Target="../media/image13.png"/><Relationship Id="rId22" Type="http://schemas.openxmlformats.org/officeDocument/2006/relationships/hyperlink" Target="http://upload.wikimedia.org/wikipedia/commons/thumb/7/72/US-NIH-NCMHD-Logo.svg/597px-US-NIH-NCMHD-Logo.svg.png" TargetMode="External"/><Relationship Id="rId27" Type="http://schemas.openxmlformats.org/officeDocument/2006/relationships/image" Target="../media/image20.png"/><Relationship Id="rId30" Type="http://schemas.openxmlformats.org/officeDocument/2006/relationships/image" Target="../media/image22.png"/><Relationship Id="rId35" Type="http://schemas.openxmlformats.org/officeDocument/2006/relationships/image" Target="../media/image25.png"/><Relationship Id="rId43" Type="http://schemas.openxmlformats.org/officeDocument/2006/relationships/image" Target="../media/image29.png"/><Relationship Id="rId48" Type="http://schemas.openxmlformats.org/officeDocument/2006/relationships/image" Target="../media/image32.png"/></Relationships>
</file>

<file path=ppt/slides/_rels/slide6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6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92.jpeg"/></Relationships>
</file>

<file path=ppt/slides/_rels/slide6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www.nih.gov/"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hyperlink" Target="http://ned.nih.gov/" TargetMode="External"/><Relationship Id="rId4" Type="http://schemas.openxmlformats.org/officeDocument/2006/relationships/hyperlink" Target="http://projectreporter.nih.gov/"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609600"/>
            <a:ext cx="8062912" cy="1470025"/>
          </a:xfrm>
        </p:spPr>
        <p:txBody>
          <a:bodyPr/>
          <a:lstStyle/>
          <a:p>
            <a:pPr marL="484632" indent="0" eaLnBrk="1" fontAlgn="auto" hangingPunct="1">
              <a:spcAft>
                <a:spcPts val="0"/>
              </a:spcAft>
              <a:defRPr/>
            </a:pPr>
            <a:r>
              <a:rPr lang="en-US" b="1" dirty="0" smtClean="0">
                <a:solidFill>
                  <a:schemeClr val="accent1">
                    <a:tint val="83000"/>
                    <a:satMod val="150000"/>
                  </a:schemeClr>
                </a:solidFill>
              </a:rPr>
              <a:t>The Nuts and Bolts</a:t>
            </a:r>
            <a:br>
              <a:rPr lang="en-US" b="1" dirty="0" smtClean="0">
                <a:solidFill>
                  <a:schemeClr val="accent1">
                    <a:tint val="83000"/>
                    <a:satMod val="150000"/>
                  </a:schemeClr>
                </a:solidFill>
              </a:rPr>
            </a:br>
            <a:r>
              <a:rPr lang="en-US" b="1" dirty="0" smtClean="0">
                <a:solidFill>
                  <a:schemeClr val="accent1">
                    <a:tint val="83000"/>
                    <a:satMod val="150000"/>
                  </a:schemeClr>
                </a:solidFill>
              </a:rPr>
              <a:t>of NIH Funding</a:t>
            </a:r>
          </a:p>
        </p:txBody>
      </p:sp>
      <p:sp>
        <p:nvSpPr>
          <p:cNvPr id="3" name="Subtitle 2"/>
          <p:cNvSpPr>
            <a:spLocks noGrp="1"/>
          </p:cNvSpPr>
          <p:nvPr>
            <p:ph type="subTitle" idx="1"/>
          </p:nvPr>
        </p:nvSpPr>
        <p:spPr>
          <a:xfrm>
            <a:off x="3200400" y="3124200"/>
            <a:ext cx="4336256" cy="2819400"/>
          </a:xfrm>
          <a:ln>
            <a:miter lim="800000"/>
            <a:headEnd/>
            <a:tailEnd/>
          </a:ln>
        </p:spPr>
        <p:txBody>
          <a:bodyPr rtlCol="0">
            <a:normAutofit/>
          </a:bodyPr>
          <a:lstStyle/>
          <a:p>
            <a:pPr eaLnBrk="1" fontAlgn="auto" hangingPunct="1">
              <a:spcAft>
                <a:spcPts val="0"/>
              </a:spcAft>
              <a:buFont typeface="Arial" pitchFamily="34" charset="0"/>
              <a:buNone/>
              <a:defRPr/>
            </a:pPr>
            <a:r>
              <a:rPr lang="en-US" sz="3600" b="1" dirty="0" smtClean="0"/>
              <a:t>NIH TOP 10</a:t>
            </a:r>
          </a:p>
          <a:p>
            <a:pPr eaLnBrk="1" fontAlgn="auto" hangingPunct="1">
              <a:spcAft>
                <a:spcPts val="0"/>
              </a:spcAft>
              <a:buFont typeface="Arial" pitchFamily="34" charset="0"/>
              <a:buNone/>
              <a:defRPr/>
            </a:pPr>
            <a:endParaRPr lang="en-US" sz="4400" b="1" dirty="0" smtClean="0"/>
          </a:p>
          <a:p>
            <a:pPr eaLnBrk="1" fontAlgn="auto" hangingPunct="1">
              <a:spcAft>
                <a:spcPts val="0"/>
              </a:spcAft>
              <a:buFont typeface="Arial" pitchFamily="34" charset="0"/>
              <a:buNone/>
              <a:defRPr/>
            </a:pPr>
            <a:endParaRPr lang="en-US" b="1" dirty="0" smtClean="0"/>
          </a:p>
          <a:p>
            <a:pPr eaLnBrk="1" fontAlgn="auto" hangingPunct="1">
              <a:spcAft>
                <a:spcPts val="0"/>
              </a:spcAft>
              <a:buFont typeface="Arial" pitchFamily="34" charset="0"/>
              <a:buNone/>
              <a:defRPr/>
            </a:pPr>
            <a:r>
              <a:rPr lang="en-US" sz="2400" b="1" dirty="0" smtClean="0"/>
              <a:t>Megan Columbus</a:t>
            </a:r>
          </a:p>
        </p:txBody>
      </p:sp>
      <p:pic>
        <p:nvPicPr>
          <p:cNvPr id="4" name="Picture 3" descr="&quot;&quot;"/>
          <p:cNvPicPr>
            <a:picLocks noChangeAspect="1"/>
          </p:cNvPicPr>
          <p:nvPr/>
        </p:nvPicPr>
        <p:blipFill>
          <a:blip r:embed="rId3" cstate="print"/>
          <a:stretch>
            <a:fillRect/>
          </a:stretch>
        </p:blipFill>
        <p:spPr>
          <a:xfrm>
            <a:off x="304800" y="2667000"/>
            <a:ext cx="2581437" cy="3864428"/>
          </a:xfrm>
          <a:prstGeom prst="rect">
            <a:avLst/>
          </a:prstGeom>
          <a:effectLst>
            <a:softEdge rad="635000"/>
          </a:effectLst>
        </p:spPr>
      </p:pic>
    </p:spTree>
    <p:extLst>
      <p:ext uri="{BB962C8B-B14F-4D97-AF65-F5344CB8AC3E}">
        <p14:creationId xmlns:p14="http://schemas.microsoft.com/office/powerpoint/2010/main" val="3110703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534400" cy="758825"/>
          </a:xfrm>
        </p:spPr>
        <p:txBody>
          <a:bodyPr/>
          <a:lstStyle/>
          <a:p>
            <a:pPr>
              <a:defRPr/>
            </a:pPr>
            <a:r>
              <a:rPr lang="en-US" sz="3600" dirty="0"/>
              <a:t>Where to start</a:t>
            </a:r>
            <a:endParaRPr lang="en-US" dirty="0"/>
          </a:p>
        </p:txBody>
      </p:sp>
      <p:sp>
        <p:nvSpPr>
          <p:cNvPr id="5123" name="Content Placeholder 2"/>
          <p:cNvSpPr>
            <a:spLocks noGrp="1"/>
          </p:cNvSpPr>
          <p:nvPr>
            <p:ph idx="4294967295"/>
          </p:nvPr>
        </p:nvSpPr>
        <p:spPr>
          <a:xfrm>
            <a:off x="381000" y="1371600"/>
            <a:ext cx="8610600" cy="5715000"/>
          </a:xfrm>
        </p:spPr>
        <p:txBody>
          <a:bodyPr>
            <a:normAutofit/>
          </a:bodyPr>
          <a:lstStyle/>
          <a:p>
            <a:pPr eaLnBrk="1" fontAlgn="auto" hangingPunct="1">
              <a:spcBef>
                <a:spcPts val="0"/>
              </a:spcBef>
              <a:spcAft>
                <a:spcPts val="0"/>
              </a:spcAft>
              <a:buFont typeface="Wingdings 2"/>
              <a:buChar char=""/>
              <a:defRPr/>
            </a:pPr>
            <a:r>
              <a:rPr lang="en-US" dirty="0" smtClean="0"/>
              <a:t>Develop your research idea </a:t>
            </a:r>
          </a:p>
          <a:p>
            <a:pPr lvl="1" eaLnBrk="1" fontAlgn="auto" hangingPunct="1">
              <a:spcBef>
                <a:spcPts val="0"/>
              </a:spcBef>
              <a:spcAft>
                <a:spcPts val="0"/>
              </a:spcAft>
              <a:buFont typeface="Wingdings 2"/>
              <a:buChar char=""/>
              <a:defRPr/>
            </a:pPr>
            <a:r>
              <a:rPr lang="en-US" dirty="0" smtClean="0"/>
              <a:t>Should </a:t>
            </a:r>
            <a:r>
              <a:rPr lang="en-US" dirty="0"/>
              <a:t>be important (have high </a:t>
            </a:r>
            <a:r>
              <a:rPr lang="en-US" dirty="0" smtClean="0"/>
              <a:t>impact)</a:t>
            </a:r>
          </a:p>
          <a:p>
            <a:pPr lvl="1" eaLnBrk="1" fontAlgn="auto" hangingPunct="1">
              <a:spcBef>
                <a:spcPts val="0"/>
              </a:spcBef>
              <a:spcAft>
                <a:spcPts val="0"/>
              </a:spcAft>
              <a:buFont typeface="Wingdings 2"/>
              <a:buChar char=""/>
              <a:defRPr/>
            </a:pPr>
            <a:r>
              <a:rPr lang="en-US" dirty="0" smtClean="0"/>
              <a:t>Needs to align with an IC mission</a:t>
            </a:r>
          </a:p>
          <a:p>
            <a:pPr eaLnBrk="1" fontAlgn="auto" hangingPunct="1">
              <a:spcBef>
                <a:spcPts val="0"/>
              </a:spcBef>
              <a:spcAft>
                <a:spcPts val="0"/>
              </a:spcAft>
              <a:buFont typeface="Wingdings 2"/>
              <a:buChar char=""/>
              <a:defRPr/>
            </a:pPr>
            <a:endParaRPr lang="en-US" sz="2000" dirty="0" smtClean="0"/>
          </a:p>
          <a:p>
            <a:pPr eaLnBrk="1" fontAlgn="auto" hangingPunct="1">
              <a:spcBef>
                <a:spcPts val="0"/>
              </a:spcBef>
              <a:spcAft>
                <a:spcPts val="0"/>
              </a:spcAft>
              <a:buFont typeface="Wingdings 2"/>
              <a:buChar char=""/>
              <a:defRPr/>
            </a:pPr>
            <a:r>
              <a:rPr lang="en-US" dirty="0" smtClean="0"/>
              <a:t>Identify a funding opportunity </a:t>
            </a:r>
          </a:p>
          <a:p>
            <a:pPr lvl="1" eaLnBrk="1" fontAlgn="auto" hangingPunct="1">
              <a:spcBef>
                <a:spcPts val="0"/>
              </a:spcBef>
              <a:spcAft>
                <a:spcPts val="0"/>
              </a:spcAft>
              <a:buFont typeface="Wingdings 2"/>
              <a:buChar char=""/>
              <a:defRPr/>
            </a:pPr>
            <a:r>
              <a:rPr lang="en-US" dirty="0" smtClean="0"/>
              <a:t>If no FOA specific to your area, look for a “parent” announcement.</a:t>
            </a:r>
          </a:p>
          <a:p>
            <a:pPr eaLnBrk="1" fontAlgn="auto" hangingPunct="1">
              <a:spcBef>
                <a:spcPts val="0"/>
              </a:spcBef>
              <a:spcAft>
                <a:spcPts val="0"/>
              </a:spcAft>
              <a:buFont typeface="Wingdings 2"/>
              <a:buChar char=""/>
              <a:defRPr/>
            </a:pPr>
            <a:endParaRPr lang="en-US" sz="2000" dirty="0" smtClean="0"/>
          </a:p>
          <a:p>
            <a:pPr eaLnBrk="1" fontAlgn="auto" hangingPunct="1">
              <a:spcBef>
                <a:spcPts val="0"/>
              </a:spcBef>
              <a:spcAft>
                <a:spcPts val="0"/>
              </a:spcAft>
              <a:buFont typeface="Wingdings 2"/>
              <a:buChar char=""/>
              <a:defRPr/>
            </a:pPr>
            <a:r>
              <a:rPr lang="en-US" dirty="0" smtClean="0"/>
              <a:t>Talk with NIH staff about your idea and where it fits</a:t>
            </a:r>
          </a:p>
          <a:p>
            <a:pPr marL="0" indent="0" eaLnBrk="1" fontAlgn="auto" hangingPunct="1">
              <a:spcBef>
                <a:spcPts val="0"/>
              </a:spcBef>
              <a:spcAft>
                <a:spcPts val="0"/>
              </a:spcAft>
              <a:buNone/>
              <a:defRPr/>
            </a:pPr>
            <a:endParaRPr lang="en-US" sz="2000" dirty="0" smtClean="0"/>
          </a:p>
          <a:p>
            <a:pPr eaLnBrk="1" fontAlgn="auto" hangingPunct="1">
              <a:spcBef>
                <a:spcPts val="0"/>
              </a:spcBef>
              <a:spcAft>
                <a:spcPts val="0"/>
              </a:spcAft>
              <a:buFont typeface="Wingdings 2"/>
              <a:buChar char=""/>
              <a:defRPr/>
            </a:pPr>
            <a:r>
              <a:rPr lang="en-US" dirty="0" smtClean="0"/>
              <a:t>Write a strong proposal that addresses review criteria</a:t>
            </a:r>
          </a:p>
          <a:p>
            <a:pPr lvl="1" eaLnBrk="1" fontAlgn="auto" hangingPunct="1">
              <a:spcBef>
                <a:spcPts val="0"/>
              </a:spcBef>
              <a:spcAft>
                <a:spcPts val="0"/>
              </a:spcAft>
              <a:buFont typeface="Wingdings 2"/>
              <a:buChar char=""/>
              <a:defRPr/>
            </a:pPr>
            <a:endParaRPr lang="en-US" dirty="0"/>
          </a:p>
          <a:p>
            <a:pPr eaLnBrk="1" fontAlgn="auto" hangingPunct="1">
              <a:spcBef>
                <a:spcPts val="0"/>
              </a:spcBef>
              <a:spcAft>
                <a:spcPts val="0"/>
              </a:spcAft>
              <a:buFont typeface="Wingdings 2"/>
              <a:buChar char=""/>
              <a:defRPr/>
            </a:pPr>
            <a:endParaRPr lang="en-US" dirty="0" smtClean="0"/>
          </a:p>
          <a:p>
            <a:pPr eaLnBrk="1" fontAlgn="auto" hangingPunct="1">
              <a:spcBef>
                <a:spcPts val="0"/>
              </a:spcBef>
              <a:spcAft>
                <a:spcPts val="0"/>
              </a:spcAft>
              <a:buFont typeface="Wingdings 2"/>
              <a:buChar char=""/>
              <a:defRPr/>
            </a:pPr>
            <a:endParaRPr lang="en-US" dirty="0" smtClean="0"/>
          </a:p>
          <a:p>
            <a:pPr eaLnBrk="1" fontAlgn="auto" hangingPunct="1">
              <a:spcBef>
                <a:spcPts val="0"/>
              </a:spcBef>
              <a:spcAft>
                <a:spcPts val="0"/>
              </a:spcAft>
              <a:buFont typeface="Wingdings 2"/>
              <a:buChar char=""/>
              <a:defRPr/>
            </a:pPr>
            <a:endParaRPr lang="en-US" dirty="0" smtClean="0"/>
          </a:p>
        </p:txBody>
      </p:sp>
      <p:pic>
        <p:nvPicPr>
          <p:cNvPr id="5" name="Picture 4" descr="&quot;&quot;"/>
          <p:cNvPicPr>
            <a:picLocks noChangeAspect="1"/>
          </p:cNvPicPr>
          <p:nvPr/>
        </p:nvPicPr>
        <p:blipFill>
          <a:blip r:embed="rId3" cstate="print"/>
          <a:stretch>
            <a:fillRect/>
          </a:stretch>
        </p:blipFill>
        <p:spPr>
          <a:xfrm>
            <a:off x="1752601" y="5632963"/>
            <a:ext cx="1905000" cy="1266634"/>
          </a:xfrm>
          <a:prstGeom prst="rect">
            <a:avLst/>
          </a:prstGeom>
          <a:effectLst>
            <a:softEdge rad="317500"/>
          </a:effectLst>
        </p:spPr>
      </p:pic>
      <p:sp>
        <p:nvSpPr>
          <p:cNvPr id="2" name="TextBox 1" descr="Go to Nuts and Bolts Session later in the day:&#10;- Grants Writing for Success&#10;- Writing an Effective K Application&#10;- Working with Program Pre and Post Award&#10;    and more….&#10;"/>
          <p:cNvSpPr txBox="1"/>
          <p:nvPr/>
        </p:nvSpPr>
        <p:spPr>
          <a:xfrm>
            <a:off x="3657601" y="5610761"/>
            <a:ext cx="5562600" cy="1323439"/>
          </a:xfrm>
          <a:prstGeom prst="rect">
            <a:avLst/>
          </a:prstGeom>
          <a:solidFill>
            <a:schemeClr val="bg1"/>
          </a:solidFill>
        </p:spPr>
        <p:txBody>
          <a:bodyPr wrap="square" rtlCol="0">
            <a:spAutoFit/>
          </a:bodyPr>
          <a:lstStyle/>
          <a:p>
            <a:r>
              <a:rPr lang="en-US" sz="1600" b="1" dirty="0" smtClean="0"/>
              <a:t>Nuts and Bolts:</a:t>
            </a:r>
          </a:p>
          <a:p>
            <a:r>
              <a:rPr lang="en-US" sz="1600" dirty="0" smtClean="0"/>
              <a:t>- Grants Writing for Success</a:t>
            </a:r>
          </a:p>
          <a:p>
            <a:r>
              <a:rPr lang="en-US" sz="1600" dirty="0" smtClean="0"/>
              <a:t>- Writing an Effective K Application</a:t>
            </a:r>
          </a:p>
          <a:p>
            <a:r>
              <a:rPr lang="en-US" sz="1600" dirty="0"/>
              <a:t>-</a:t>
            </a:r>
            <a:r>
              <a:rPr lang="en-US" sz="1600" dirty="0" smtClean="0"/>
              <a:t> Working with Program Pre and </a:t>
            </a:r>
            <a:r>
              <a:rPr lang="en-US" sz="1600" dirty="0"/>
              <a:t>P</a:t>
            </a:r>
            <a:r>
              <a:rPr lang="en-US" sz="1600" dirty="0" smtClean="0"/>
              <a:t>ost Award</a:t>
            </a:r>
          </a:p>
          <a:p>
            <a:r>
              <a:rPr lang="en-US" sz="1600" dirty="0" smtClean="0"/>
              <a:t>				and more….</a:t>
            </a:r>
            <a:endParaRPr lang="en-US" sz="1600" dirty="0"/>
          </a:p>
        </p:txBody>
      </p:sp>
      <p:sp>
        <p:nvSpPr>
          <p:cNvPr id="7" name="Title 1"/>
          <p:cNvSpPr txBox="1">
            <a:spLocks/>
          </p:cNvSpPr>
          <p:nvPr/>
        </p:nvSpPr>
        <p:spPr>
          <a:xfrm>
            <a:off x="228600" y="304800"/>
            <a:ext cx="8534400" cy="758825"/>
          </a:xfrm>
          <a:prstGeom prst="rect">
            <a:avLst/>
          </a:prstGeom>
        </p:spPr>
        <p:txBody>
          <a:bodyPr/>
          <a:lst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a:lstStyle>
          <a:p>
            <a:pPr>
              <a:defRPr/>
            </a:pPr>
            <a:endParaRPr lang="en-US" dirty="0"/>
          </a:p>
        </p:txBody>
      </p:sp>
    </p:spTree>
    <p:extLst>
      <p:ext uri="{BB962C8B-B14F-4D97-AF65-F5344CB8AC3E}">
        <p14:creationId xmlns:p14="http://schemas.microsoft.com/office/powerpoint/2010/main" val="2414340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534400" cy="758825"/>
          </a:xfrm>
        </p:spPr>
        <p:txBody>
          <a:bodyPr/>
          <a:lstStyle/>
          <a:p>
            <a:r>
              <a:rPr lang="en-US" dirty="0" smtClean="0"/>
              <a:t>Where to start </a:t>
            </a:r>
            <a:r>
              <a:rPr lang="en-US" sz="2400" dirty="0" smtClean="0"/>
              <a:t>(cont.)</a:t>
            </a:r>
            <a:endParaRPr lang="en-US" dirty="0"/>
          </a:p>
        </p:txBody>
      </p:sp>
      <p:sp>
        <p:nvSpPr>
          <p:cNvPr id="5123" name="Content Placeholder 2"/>
          <p:cNvSpPr>
            <a:spLocks noGrp="1"/>
          </p:cNvSpPr>
          <p:nvPr>
            <p:ph idx="4294967295"/>
          </p:nvPr>
        </p:nvSpPr>
        <p:spPr>
          <a:xfrm>
            <a:off x="533400" y="1066800"/>
            <a:ext cx="8610600" cy="4876800"/>
          </a:xfrm>
        </p:spPr>
        <p:txBody>
          <a:bodyPr>
            <a:normAutofit/>
          </a:bodyPr>
          <a:lstStyle/>
          <a:p>
            <a:pPr eaLnBrk="1" fontAlgn="auto" hangingPunct="1">
              <a:spcBef>
                <a:spcPts val="0"/>
              </a:spcBef>
              <a:spcAft>
                <a:spcPts val="0"/>
              </a:spcAft>
              <a:buFont typeface="Wingdings 2"/>
              <a:buChar char=""/>
              <a:defRPr/>
            </a:pPr>
            <a:r>
              <a:rPr lang="en-US" dirty="0" smtClean="0"/>
              <a:t>Complete/renew required registrations </a:t>
            </a:r>
            <a:r>
              <a:rPr lang="en-US" sz="2400" dirty="0" smtClean="0">
                <a:solidFill>
                  <a:srgbClr val="C00000"/>
                </a:solidFill>
              </a:rPr>
              <a:t>(Start now!)</a:t>
            </a:r>
          </a:p>
          <a:p>
            <a:pPr lvl="1" eaLnBrk="1" fontAlgn="auto" hangingPunct="1">
              <a:spcBef>
                <a:spcPts val="0"/>
              </a:spcBef>
              <a:spcAft>
                <a:spcPts val="0"/>
              </a:spcAft>
              <a:buFont typeface="Wingdings 2"/>
              <a:buChar char=""/>
              <a:defRPr/>
            </a:pPr>
            <a:r>
              <a:rPr lang="en-US" dirty="0" smtClean="0"/>
              <a:t>Institutions are </a:t>
            </a:r>
            <a:r>
              <a:rPr lang="en-US" dirty="0" err="1" smtClean="0"/>
              <a:t>requireWhere</a:t>
            </a:r>
            <a:r>
              <a:rPr lang="en-US" dirty="0" smtClean="0"/>
              <a:t> to start (cont.)d to register in multiple systems</a:t>
            </a:r>
          </a:p>
          <a:p>
            <a:pPr lvl="1" eaLnBrk="1" fontAlgn="auto" hangingPunct="1">
              <a:spcBef>
                <a:spcPts val="0"/>
              </a:spcBef>
              <a:spcAft>
                <a:spcPts val="0"/>
              </a:spcAft>
              <a:buFont typeface="Wingdings 2"/>
              <a:buChar char=""/>
              <a:defRPr/>
            </a:pPr>
            <a:r>
              <a:rPr lang="en-US" dirty="0" smtClean="0"/>
              <a:t>Investigators must register in the eRA Commons</a:t>
            </a:r>
          </a:p>
          <a:p>
            <a:pPr eaLnBrk="1" fontAlgn="auto" hangingPunct="1">
              <a:spcBef>
                <a:spcPts val="0"/>
              </a:spcBef>
              <a:spcAft>
                <a:spcPts val="0"/>
              </a:spcAft>
              <a:buFont typeface="Wingdings 2"/>
              <a:buChar char=""/>
              <a:defRPr/>
            </a:pPr>
            <a:endParaRPr lang="en-US" sz="2800" dirty="0" smtClean="0"/>
          </a:p>
          <a:p>
            <a:pPr eaLnBrk="1" fontAlgn="auto" hangingPunct="1">
              <a:spcBef>
                <a:spcPts val="0"/>
              </a:spcBef>
              <a:spcAft>
                <a:spcPts val="0"/>
              </a:spcAft>
              <a:buFont typeface="Wingdings 2"/>
              <a:buChar char=""/>
              <a:defRPr/>
            </a:pPr>
            <a:r>
              <a:rPr lang="en-US" dirty="0"/>
              <a:t>D</a:t>
            </a:r>
            <a:r>
              <a:rPr lang="en-US" dirty="0" smtClean="0"/>
              <a:t>evelop the application</a:t>
            </a:r>
          </a:p>
          <a:p>
            <a:pPr lvl="1" eaLnBrk="1" fontAlgn="auto" hangingPunct="1">
              <a:spcBef>
                <a:spcPts val="0"/>
              </a:spcBef>
              <a:spcAft>
                <a:spcPts val="0"/>
              </a:spcAft>
              <a:buFont typeface="Wingdings 2"/>
              <a:buChar char=""/>
              <a:defRPr/>
            </a:pPr>
            <a:r>
              <a:rPr lang="en-US" u="dbl" dirty="0">
                <a:solidFill>
                  <a:srgbClr val="C00000"/>
                </a:solidFill>
              </a:rPr>
              <a:t>Carefully read</a:t>
            </a:r>
            <a:r>
              <a:rPr lang="en-US" dirty="0"/>
              <a:t> </a:t>
            </a:r>
            <a:r>
              <a:rPr lang="en-US" dirty="0" smtClean="0"/>
              <a:t>the </a:t>
            </a:r>
            <a:r>
              <a:rPr lang="en-US" dirty="0"/>
              <a:t>funding opportunity </a:t>
            </a:r>
            <a:r>
              <a:rPr lang="en-US" dirty="0" smtClean="0"/>
              <a:t>and </a:t>
            </a:r>
            <a:r>
              <a:rPr lang="en-US" dirty="0"/>
              <a:t>application instructions!!</a:t>
            </a:r>
          </a:p>
          <a:p>
            <a:pPr lvl="1" eaLnBrk="1" fontAlgn="auto" hangingPunct="1">
              <a:spcBef>
                <a:spcPts val="0"/>
              </a:spcBef>
              <a:spcAft>
                <a:spcPts val="0"/>
              </a:spcAft>
              <a:buFont typeface="Wingdings 2"/>
              <a:buChar char=""/>
              <a:defRPr/>
            </a:pPr>
            <a:r>
              <a:rPr lang="en-US" dirty="0"/>
              <a:t>Download </a:t>
            </a:r>
            <a:r>
              <a:rPr lang="en-US" dirty="0" smtClean="0"/>
              <a:t>application </a:t>
            </a:r>
            <a:r>
              <a:rPr lang="en-US" dirty="0"/>
              <a:t>from </a:t>
            </a:r>
            <a:r>
              <a:rPr lang="en-US" dirty="0" smtClean="0"/>
              <a:t>funding </a:t>
            </a:r>
            <a:r>
              <a:rPr lang="en-US" dirty="0"/>
              <a:t>opportunity </a:t>
            </a:r>
            <a:r>
              <a:rPr lang="en-US" dirty="0" smtClean="0"/>
              <a:t>announcement</a:t>
            </a:r>
          </a:p>
          <a:p>
            <a:pPr lvl="1" eaLnBrk="1" fontAlgn="auto" hangingPunct="1">
              <a:spcBef>
                <a:spcPts val="0"/>
              </a:spcBef>
              <a:spcAft>
                <a:spcPts val="0"/>
              </a:spcAft>
              <a:buFont typeface="Wingdings 2"/>
              <a:buChar char=""/>
              <a:defRPr/>
            </a:pPr>
            <a:endParaRPr lang="en-US" dirty="0" smtClean="0"/>
          </a:p>
          <a:p>
            <a:pPr eaLnBrk="1" fontAlgn="auto" hangingPunct="1">
              <a:spcBef>
                <a:spcPts val="0"/>
              </a:spcBef>
              <a:spcAft>
                <a:spcPts val="0"/>
              </a:spcAft>
              <a:buFont typeface="Wingdings 2"/>
              <a:buChar char=""/>
              <a:defRPr/>
            </a:pPr>
            <a:r>
              <a:rPr lang="en-US" dirty="0" smtClean="0"/>
              <a:t>Learn about the electronic application submission process well before the application due date</a:t>
            </a:r>
          </a:p>
          <a:p>
            <a:pPr lvl="1" eaLnBrk="1" fontAlgn="auto" hangingPunct="1">
              <a:spcBef>
                <a:spcPts val="0"/>
              </a:spcBef>
              <a:spcAft>
                <a:spcPts val="0"/>
              </a:spcAft>
              <a:buFont typeface="Wingdings 2"/>
              <a:buChar char=""/>
              <a:defRPr/>
            </a:pPr>
            <a:endParaRPr lang="en-US" dirty="0"/>
          </a:p>
          <a:p>
            <a:pPr eaLnBrk="1" fontAlgn="auto" hangingPunct="1">
              <a:spcBef>
                <a:spcPts val="0"/>
              </a:spcBef>
              <a:spcAft>
                <a:spcPts val="0"/>
              </a:spcAft>
              <a:buFont typeface="Wingdings 2"/>
              <a:buChar char=""/>
              <a:defRPr/>
            </a:pPr>
            <a:endParaRPr lang="en-US" dirty="0" smtClean="0"/>
          </a:p>
          <a:p>
            <a:pPr eaLnBrk="1" fontAlgn="auto" hangingPunct="1">
              <a:spcBef>
                <a:spcPts val="0"/>
              </a:spcBef>
              <a:spcAft>
                <a:spcPts val="0"/>
              </a:spcAft>
              <a:buFont typeface="Wingdings 2"/>
              <a:buChar char=""/>
              <a:defRPr/>
            </a:pPr>
            <a:endParaRPr lang="en-US" dirty="0" smtClean="0"/>
          </a:p>
        </p:txBody>
      </p:sp>
      <p:pic>
        <p:nvPicPr>
          <p:cNvPr id="5" name="Picture 4" descr="&quot;&quot;&#10;"/>
          <p:cNvPicPr>
            <a:picLocks noChangeAspect="1"/>
          </p:cNvPicPr>
          <p:nvPr/>
        </p:nvPicPr>
        <p:blipFill>
          <a:blip r:embed="rId3" cstate="print"/>
          <a:stretch>
            <a:fillRect/>
          </a:stretch>
        </p:blipFill>
        <p:spPr>
          <a:xfrm>
            <a:off x="2438400" y="5683792"/>
            <a:ext cx="1905000" cy="1266634"/>
          </a:xfrm>
          <a:prstGeom prst="rect">
            <a:avLst/>
          </a:prstGeom>
          <a:effectLst>
            <a:softEdge rad="317500"/>
          </a:effectLst>
        </p:spPr>
      </p:pic>
      <p:sp>
        <p:nvSpPr>
          <p:cNvPr id="2" name="TextBox 1"/>
          <p:cNvSpPr txBox="1"/>
          <p:nvPr/>
        </p:nvSpPr>
        <p:spPr>
          <a:xfrm>
            <a:off x="4419600" y="6027003"/>
            <a:ext cx="4572000" cy="584775"/>
          </a:xfrm>
          <a:prstGeom prst="rect">
            <a:avLst/>
          </a:prstGeom>
          <a:solidFill>
            <a:schemeClr val="bg1"/>
          </a:solidFill>
        </p:spPr>
        <p:txBody>
          <a:bodyPr wrap="square" rtlCol="0">
            <a:spAutoFit/>
          </a:bodyPr>
          <a:lstStyle/>
          <a:p>
            <a:r>
              <a:rPr lang="en-US" sz="1600" b="1" dirty="0" smtClean="0"/>
              <a:t>Nuts and Bolts:</a:t>
            </a:r>
          </a:p>
          <a:p>
            <a:r>
              <a:rPr lang="en-US" sz="1600" dirty="0" smtClean="0"/>
              <a:t>- Interacting Electronically with NIH</a:t>
            </a:r>
            <a:endParaRPr lang="en-US" sz="1600" dirty="0"/>
          </a:p>
        </p:txBody>
      </p:sp>
    </p:spTree>
    <p:extLst>
      <p:ext uri="{BB962C8B-B14F-4D97-AF65-F5344CB8AC3E}">
        <p14:creationId xmlns:p14="http://schemas.microsoft.com/office/powerpoint/2010/main" val="70392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               </a:t>
            </a:r>
            <a:r>
              <a:rPr lang="en-US" sz="4000" dirty="0" smtClean="0"/>
              <a:t>Know Your Institution</a:t>
            </a:r>
            <a:endParaRPr lang="en-US" dirty="0"/>
          </a:p>
        </p:txBody>
      </p:sp>
      <p:sp>
        <p:nvSpPr>
          <p:cNvPr id="27651" name="Content Placeholder 2"/>
          <p:cNvSpPr>
            <a:spLocks noGrp="1"/>
          </p:cNvSpPr>
          <p:nvPr>
            <p:ph idx="4294967295"/>
          </p:nvPr>
        </p:nvSpPr>
        <p:spPr>
          <a:xfrm>
            <a:off x="457200" y="1524000"/>
            <a:ext cx="8458200" cy="4525963"/>
          </a:xfrm>
          <a:prstGeom prst="rect">
            <a:avLst/>
          </a:prstGeom>
        </p:spPr>
        <p:txBody>
          <a:bodyPr/>
          <a:lstStyle/>
          <a:p>
            <a:pPr eaLnBrk="1" hangingPunct="1"/>
            <a:r>
              <a:rPr lang="en-US" dirty="0" smtClean="0"/>
              <a:t>What is your role?</a:t>
            </a:r>
          </a:p>
          <a:p>
            <a:pPr eaLnBrk="1" hangingPunct="1"/>
            <a:endParaRPr lang="en-US" sz="1400" dirty="0" smtClean="0"/>
          </a:p>
          <a:p>
            <a:pPr eaLnBrk="1" hangingPunct="1"/>
            <a:r>
              <a:rPr lang="en-US" dirty="0" smtClean="0"/>
              <a:t>What roles do other people play?</a:t>
            </a:r>
          </a:p>
          <a:p>
            <a:pPr lvl="1" eaLnBrk="1" hangingPunct="1"/>
            <a:r>
              <a:rPr lang="en-US" dirty="0" smtClean="0"/>
              <a:t>Authorized Organizational Representative</a:t>
            </a:r>
          </a:p>
          <a:p>
            <a:pPr lvl="1" eaLnBrk="1" hangingPunct="1"/>
            <a:r>
              <a:rPr lang="en-US" dirty="0" smtClean="0"/>
              <a:t>Principal Investigator</a:t>
            </a:r>
          </a:p>
          <a:p>
            <a:pPr lvl="1" eaLnBrk="1" hangingPunct="1"/>
            <a:r>
              <a:rPr lang="en-US" dirty="0" smtClean="0"/>
              <a:t>Administrator</a:t>
            </a:r>
          </a:p>
          <a:p>
            <a:pPr eaLnBrk="1" hangingPunct="1"/>
            <a:endParaRPr lang="en-US" sz="1400" dirty="0" smtClean="0"/>
          </a:p>
          <a:p>
            <a:pPr eaLnBrk="1" hangingPunct="1"/>
            <a:r>
              <a:rPr lang="en-US" dirty="0" smtClean="0"/>
              <a:t>Coordination and respect for each other’s roles is key</a:t>
            </a:r>
          </a:p>
          <a:p>
            <a:pPr eaLnBrk="1" hangingPunct="1"/>
            <a:endParaRPr lang="en-US" sz="1400" dirty="0" smtClean="0"/>
          </a:p>
          <a:p>
            <a:pPr eaLnBrk="1" hangingPunct="1"/>
            <a:r>
              <a:rPr lang="en-US" dirty="0" smtClean="0"/>
              <a:t>Understand your institutional processes and timelines for grant related activities</a:t>
            </a:r>
          </a:p>
        </p:txBody>
      </p:sp>
    </p:spTree>
    <p:extLst>
      <p:ext uri="{BB962C8B-B14F-4D97-AF65-F5344CB8AC3E}">
        <p14:creationId xmlns:p14="http://schemas.microsoft.com/office/powerpoint/2010/main" val="2944642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8"/>
          <p:cNvSpPr>
            <a:spLocks noGrp="1" noChangeArrowheads="1"/>
          </p:cNvSpPr>
          <p:nvPr>
            <p:ph type="title" idx="4294967295"/>
          </p:nvPr>
        </p:nvSpPr>
        <p:spPr>
          <a:xfrm>
            <a:off x="76200" y="152400"/>
            <a:ext cx="8991600" cy="914400"/>
          </a:xfrm>
        </p:spPr>
        <p:txBody>
          <a:bodyPr>
            <a:noAutofit/>
          </a:bodyPr>
          <a:lstStyle/>
          <a:p>
            <a:pPr algn="ctr" eaLnBrk="1" hangingPunct="1">
              <a:defRPr/>
            </a:pPr>
            <a:r>
              <a:rPr lang="en-US" sz="4000" dirty="0" smtClean="0"/>
              <a:t>Understand the NIH Extramural Team</a:t>
            </a:r>
          </a:p>
        </p:txBody>
      </p:sp>
      <p:pic>
        <p:nvPicPr>
          <p:cNvPr id="1026" name="Picture 2" descr="ven diagram of program, grants management, and review - each of these staff work together at N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395413"/>
            <a:ext cx="60960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4138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4000" dirty="0" smtClean="0"/>
              <a:t>Program Official</a:t>
            </a:r>
          </a:p>
        </p:txBody>
      </p:sp>
      <p:sp>
        <p:nvSpPr>
          <p:cNvPr id="30723" name="Rectangle 3"/>
          <p:cNvSpPr>
            <a:spLocks noGrp="1" noChangeArrowheads="1"/>
          </p:cNvSpPr>
          <p:nvPr>
            <p:ph sz="quarter" idx="4294967295"/>
          </p:nvPr>
        </p:nvSpPr>
        <p:spPr>
          <a:xfrm>
            <a:off x="457200" y="1557338"/>
            <a:ext cx="8504238" cy="4572000"/>
          </a:xfrm>
        </p:spPr>
        <p:txBody>
          <a:bodyPr/>
          <a:lstStyle/>
          <a:p>
            <a:pPr>
              <a:lnSpc>
                <a:spcPct val="90000"/>
              </a:lnSpc>
            </a:pPr>
            <a:r>
              <a:rPr lang="en-US" dirty="0" smtClean="0"/>
              <a:t>Responsible for the programmatic, scientific, and/or technical aspects of a grant</a:t>
            </a:r>
          </a:p>
          <a:p>
            <a:pPr>
              <a:lnSpc>
                <a:spcPct val="90000"/>
              </a:lnSpc>
              <a:buFont typeface="Wingdings 2" pitchFamily="18" charset="2"/>
              <a:buNone/>
            </a:pPr>
            <a:endParaRPr lang="en-US" sz="2000" dirty="0" smtClean="0"/>
          </a:p>
          <a:p>
            <a:pPr>
              <a:lnSpc>
                <a:spcPct val="90000"/>
              </a:lnSpc>
            </a:pPr>
            <a:r>
              <a:rPr lang="en-US" dirty="0" smtClean="0"/>
              <a:t>Provides scientific guidance to investigators pre- and post-award</a:t>
            </a:r>
          </a:p>
          <a:p>
            <a:pPr>
              <a:lnSpc>
                <a:spcPct val="90000"/>
              </a:lnSpc>
            </a:pPr>
            <a:endParaRPr lang="en-US" sz="2000" dirty="0" smtClean="0"/>
          </a:p>
          <a:p>
            <a:pPr>
              <a:lnSpc>
                <a:spcPct val="90000"/>
              </a:lnSpc>
            </a:pPr>
            <a:r>
              <a:rPr lang="en-US" dirty="0" smtClean="0"/>
              <a:t>Develops initiatives </a:t>
            </a:r>
          </a:p>
          <a:p>
            <a:pPr>
              <a:lnSpc>
                <a:spcPct val="90000"/>
              </a:lnSpc>
            </a:pPr>
            <a:endParaRPr lang="en-US" sz="2000" dirty="0" smtClean="0"/>
          </a:p>
          <a:p>
            <a:pPr>
              <a:lnSpc>
                <a:spcPct val="90000"/>
              </a:lnSpc>
            </a:pPr>
            <a:r>
              <a:rPr lang="en-US" dirty="0" smtClean="0"/>
              <a:t>Provides post-award oversight</a:t>
            </a:r>
          </a:p>
          <a:p>
            <a:pPr lvl="1">
              <a:lnSpc>
                <a:spcPct val="90000"/>
              </a:lnSpc>
            </a:pPr>
            <a:endParaRPr lang="en-US" b="1" dirty="0" smtClean="0">
              <a:solidFill>
                <a:srgbClr val="008000"/>
              </a:solidFill>
            </a:endParaRPr>
          </a:p>
          <a:p>
            <a:pPr eaLnBrk="1" hangingPunct="1">
              <a:lnSpc>
                <a:spcPct val="90000"/>
              </a:lnSpc>
              <a:spcBef>
                <a:spcPct val="50000"/>
              </a:spcBef>
              <a:buClr>
                <a:srgbClr val="008000"/>
              </a:buClr>
            </a:pPr>
            <a:endParaRPr lang="en-US" b="1" dirty="0" smtClean="0">
              <a:solidFill>
                <a:srgbClr val="008000"/>
              </a:solidFill>
            </a:endParaRPr>
          </a:p>
        </p:txBody>
      </p:sp>
      <p:sp>
        <p:nvSpPr>
          <p:cNvPr id="558088" name="Text Box 8"/>
          <p:cNvSpPr txBox="1">
            <a:spLocks noChangeArrowheads="1"/>
          </p:cNvSpPr>
          <p:nvPr/>
        </p:nvSpPr>
        <p:spPr bwMode="auto">
          <a:xfrm>
            <a:off x="6267450" y="58674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
                <a:miter lim="800000"/>
                <a:headEnd/>
                <a:tailEnd type="none" w="lg"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800" b="1">
              <a:solidFill>
                <a:srgbClr val="008000"/>
              </a:solidFill>
            </a:endParaRPr>
          </a:p>
        </p:txBody>
      </p:sp>
      <p:grpSp>
        <p:nvGrpSpPr>
          <p:cNvPr id="8" name="Group 7" descr="&quot;&quot;"/>
          <p:cNvGrpSpPr/>
          <p:nvPr/>
        </p:nvGrpSpPr>
        <p:grpSpPr>
          <a:xfrm>
            <a:off x="7874000" y="5410200"/>
            <a:ext cx="704850" cy="708025"/>
            <a:chOff x="7874000" y="5421313"/>
            <a:chExt cx="704850" cy="708025"/>
          </a:xfrm>
        </p:grpSpPr>
        <p:sp>
          <p:nvSpPr>
            <p:cNvPr id="9" name="Oval 4"/>
            <p:cNvSpPr>
              <a:spLocks noChangeAspect="1" noChangeArrowheads="1"/>
            </p:cNvSpPr>
            <p:nvPr/>
          </p:nvSpPr>
          <p:spPr bwMode="auto">
            <a:xfrm>
              <a:off x="8212138" y="5665788"/>
              <a:ext cx="366712" cy="427037"/>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sz="1400" b="1" dirty="0">
                <a:solidFill>
                  <a:srgbClr val="0000CC"/>
                </a:solidFill>
                <a:latin typeface="Bookman Old Style" pitchFamily="18" charset="0"/>
              </a:endParaRPr>
            </a:p>
          </p:txBody>
        </p:sp>
        <p:sp>
          <p:nvSpPr>
            <p:cNvPr id="10" name="Oval 5"/>
            <p:cNvSpPr>
              <a:spLocks noChangeAspect="1" noChangeArrowheads="1"/>
            </p:cNvSpPr>
            <p:nvPr/>
          </p:nvSpPr>
          <p:spPr bwMode="auto">
            <a:xfrm>
              <a:off x="8027988" y="5421313"/>
              <a:ext cx="361950" cy="4270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sz="1400" b="1" dirty="0">
                <a:solidFill>
                  <a:srgbClr val="0000CC"/>
                </a:solidFill>
                <a:latin typeface="Bookman Old Style" pitchFamily="18" charset="0"/>
              </a:endParaRPr>
            </a:p>
          </p:txBody>
        </p:sp>
        <p:sp>
          <p:nvSpPr>
            <p:cNvPr id="11" name="Oval 6"/>
            <p:cNvSpPr>
              <a:spLocks noChangeAspect="1" noChangeArrowheads="1"/>
            </p:cNvSpPr>
            <p:nvPr/>
          </p:nvSpPr>
          <p:spPr bwMode="auto">
            <a:xfrm>
              <a:off x="7874000" y="5700713"/>
              <a:ext cx="392113" cy="428625"/>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sz="1400" b="1">
                <a:solidFill>
                  <a:srgbClr val="0000CC"/>
                </a:solidFill>
                <a:latin typeface="Bookman Old Style" pitchFamily="18" charset="0"/>
              </a:endParaRPr>
            </a:p>
          </p:txBody>
        </p:sp>
      </p:grpSp>
      <p:sp>
        <p:nvSpPr>
          <p:cNvPr id="15" name="TextBox 4" descr="footnote highlighting related session &#10;&quot;Working with Program Officials Preaward &amp; PostAward&quot;&#10;"/>
          <p:cNvSpPr txBox="1">
            <a:spLocks noChangeArrowheads="1"/>
          </p:cNvSpPr>
          <p:nvPr/>
        </p:nvSpPr>
        <p:spPr bwMode="auto">
          <a:xfrm>
            <a:off x="1752600" y="6135688"/>
            <a:ext cx="7391400" cy="646112"/>
          </a:xfrm>
          <a:prstGeom prst="rect">
            <a:avLst/>
          </a:prstGeom>
          <a:solidFill>
            <a:schemeClr val="bg1"/>
          </a:solid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800" b="1" dirty="0"/>
              <a:t>Nuts and </a:t>
            </a:r>
            <a:r>
              <a:rPr lang="en-US" sz="1800" b="1" dirty="0" smtClean="0"/>
              <a:t>Bolts:</a:t>
            </a:r>
            <a:endParaRPr lang="en-US" sz="1800" b="1" dirty="0"/>
          </a:p>
          <a:p>
            <a:pPr eaLnBrk="1" hangingPunct="1"/>
            <a:r>
              <a:rPr lang="en-US" sz="1800" dirty="0" smtClean="0"/>
              <a:t>Working </a:t>
            </a:r>
            <a:r>
              <a:rPr lang="en-US" sz="1800" dirty="0"/>
              <a:t>with Program Officials </a:t>
            </a:r>
            <a:r>
              <a:rPr lang="en-US" sz="1800" dirty="0" err="1"/>
              <a:t>Preaward</a:t>
            </a:r>
            <a:r>
              <a:rPr lang="en-US" sz="1800" dirty="0"/>
              <a:t> &amp; </a:t>
            </a:r>
            <a:r>
              <a:rPr lang="en-US" sz="1800" dirty="0" err="1"/>
              <a:t>PostAward</a:t>
            </a:r>
            <a:endParaRPr lang="en-US" sz="1800" dirty="0"/>
          </a:p>
        </p:txBody>
      </p:sp>
      <p:pic>
        <p:nvPicPr>
          <p:cNvPr id="16" name="Picture 15" descr="&quot;&quot;"/>
          <p:cNvPicPr>
            <a:picLocks noChangeAspect="1"/>
          </p:cNvPicPr>
          <p:nvPr/>
        </p:nvPicPr>
        <p:blipFill>
          <a:blip r:embed="rId3" cstate="print"/>
          <a:stretch>
            <a:fillRect/>
          </a:stretch>
        </p:blipFill>
        <p:spPr>
          <a:xfrm>
            <a:off x="32657" y="5591366"/>
            <a:ext cx="1905000" cy="1266634"/>
          </a:xfrm>
          <a:prstGeom prst="rect">
            <a:avLst/>
          </a:prstGeom>
          <a:effectLst>
            <a:softEdge rad="317500"/>
          </a:effectLst>
        </p:spPr>
      </p:pic>
    </p:spTree>
    <p:extLst>
      <p:ext uri="{BB962C8B-B14F-4D97-AF65-F5344CB8AC3E}">
        <p14:creationId xmlns:p14="http://schemas.microsoft.com/office/powerpoint/2010/main" val="28555184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58088"/>
                                        </p:tgtEl>
                                        <p:attrNameLst>
                                          <p:attrName>style.visibility</p:attrName>
                                        </p:attrNameLst>
                                      </p:cBhvr>
                                      <p:to>
                                        <p:strVal val="visible"/>
                                      </p:to>
                                    </p:set>
                                    <p:anim calcmode="lin" valueType="num">
                                      <p:cBhvr additive="base">
                                        <p:cTn id="7" dur="500" fill="hold"/>
                                        <p:tgtEl>
                                          <p:spTgt spid="558088"/>
                                        </p:tgtEl>
                                        <p:attrNameLst>
                                          <p:attrName>ppt_x</p:attrName>
                                        </p:attrNameLst>
                                      </p:cBhvr>
                                      <p:tavLst>
                                        <p:tav tm="0">
                                          <p:val>
                                            <p:strVal val="#ppt_x"/>
                                          </p:val>
                                        </p:tav>
                                        <p:tav tm="100000">
                                          <p:val>
                                            <p:strVal val="#ppt_x"/>
                                          </p:val>
                                        </p:tav>
                                      </p:tavLst>
                                    </p:anim>
                                    <p:anim calcmode="lin" valueType="num">
                                      <p:cBhvr additive="base">
                                        <p:cTn id="8" dur="500" fill="hold"/>
                                        <p:tgtEl>
                                          <p:spTgt spid="5580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defRPr/>
            </a:pPr>
            <a:r>
              <a:rPr lang="en-US" sz="4000" dirty="0" smtClean="0"/>
              <a:t> </a:t>
            </a:r>
            <a:r>
              <a:rPr lang="en-US" sz="4400" dirty="0" smtClean="0"/>
              <a:t>Scientific Review Officer</a:t>
            </a:r>
            <a:endParaRPr lang="en-US" sz="4000" dirty="0" smtClean="0"/>
          </a:p>
        </p:txBody>
      </p:sp>
      <p:sp>
        <p:nvSpPr>
          <p:cNvPr id="29699" name="Rectangle 3"/>
          <p:cNvSpPr>
            <a:spLocks noGrp="1" noChangeArrowheads="1"/>
          </p:cNvSpPr>
          <p:nvPr>
            <p:ph sz="quarter" idx="4294967295"/>
          </p:nvPr>
        </p:nvSpPr>
        <p:spPr>
          <a:xfrm>
            <a:off x="457200" y="1066800"/>
            <a:ext cx="8504238" cy="4572000"/>
          </a:xfrm>
        </p:spPr>
        <p:txBody>
          <a:bodyPr/>
          <a:lstStyle/>
          <a:p>
            <a:pPr eaLnBrk="1" hangingPunct="1">
              <a:lnSpc>
                <a:spcPct val="90000"/>
              </a:lnSpc>
              <a:spcBef>
                <a:spcPct val="50000"/>
              </a:spcBef>
              <a:buClr>
                <a:srgbClr val="008000"/>
              </a:buClr>
            </a:pPr>
            <a:endParaRPr lang="en-US" sz="2800" b="1" dirty="0" smtClean="0">
              <a:solidFill>
                <a:srgbClr val="008000"/>
              </a:solidFill>
            </a:endParaRPr>
          </a:p>
          <a:p>
            <a:pPr>
              <a:lnSpc>
                <a:spcPct val="90000"/>
              </a:lnSpc>
            </a:pPr>
            <a:r>
              <a:rPr lang="en-US" dirty="0" smtClean="0"/>
              <a:t>Responsible for scientific and technical review</a:t>
            </a:r>
          </a:p>
          <a:p>
            <a:pPr lvl="1">
              <a:lnSpc>
                <a:spcPct val="90000"/>
              </a:lnSpc>
            </a:pPr>
            <a:r>
              <a:rPr lang="en-US" sz="2800" dirty="0" smtClean="0"/>
              <a:t>Ensures fair and unbiased evaluation of scientific and technical merit</a:t>
            </a:r>
          </a:p>
          <a:p>
            <a:pPr lvl="1">
              <a:lnSpc>
                <a:spcPct val="90000"/>
              </a:lnSpc>
            </a:pPr>
            <a:r>
              <a:rPr lang="en-US" sz="2800" dirty="0" smtClean="0"/>
              <a:t>Provides a summary of the evaluation</a:t>
            </a:r>
            <a:endParaRPr lang="en-US" sz="2400" dirty="0" smtClean="0"/>
          </a:p>
          <a:p>
            <a:pPr lvl="1">
              <a:lnSpc>
                <a:spcPct val="90000"/>
              </a:lnSpc>
            </a:pPr>
            <a:r>
              <a:rPr lang="en-US" sz="2800" dirty="0" smtClean="0"/>
              <a:t>Reviews applications for completeness and conformance with application requirements</a:t>
            </a:r>
          </a:p>
          <a:p>
            <a:pPr lvl="1">
              <a:lnSpc>
                <a:spcPct val="90000"/>
              </a:lnSpc>
              <a:buFontTx/>
              <a:buNone/>
            </a:pPr>
            <a:endParaRPr lang="en-US" sz="1000" dirty="0" smtClean="0"/>
          </a:p>
          <a:p>
            <a:pPr>
              <a:lnSpc>
                <a:spcPct val="90000"/>
              </a:lnSpc>
            </a:pPr>
            <a:r>
              <a:rPr lang="en-US" dirty="0" smtClean="0"/>
              <a:t>Point of contact for applicants during the review process</a:t>
            </a:r>
          </a:p>
        </p:txBody>
      </p:sp>
      <p:sp>
        <p:nvSpPr>
          <p:cNvPr id="516108" name="Text Box 12"/>
          <p:cNvSpPr txBox="1">
            <a:spLocks noChangeArrowheads="1"/>
          </p:cNvSpPr>
          <p:nvPr/>
        </p:nvSpPr>
        <p:spPr bwMode="auto">
          <a:xfrm>
            <a:off x="6267450" y="58674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
                <a:miter lim="800000"/>
                <a:headEnd/>
                <a:tailEnd type="none" w="lg"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800" b="1">
              <a:solidFill>
                <a:srgbClr val="008000"/>
              </a:solidFill>
            </a:endParaRPr>
          </a:p>
        </p:txBody>
      </p:sp>
      <p:sp>
        <p:nvSpPr>
          <p:cNvPr id="10" name="TextBox 4" descr="Related sessions: &#10;- The NIH Peer Review Process&#10;- For Your Review – Inside a NIH Study Section Meeting&#10;"/>
          <p:cNvSpPr txBox="1">
            <a:spLocks noChangeArrowheads="1"/>
          </p:cNvSpPr>
          <p:nvPr/>
        </p:nvSpPr>
        <p:spPr bwMode="auto">
          <a:xfrm>
            <a:off x="1752600" y="5934075"/>
            <a:ext cx="7391400" cy="923925"/>
          </a:xfrm>
          <a:prstGeom prst="rect">
            <a:avLst/>
          </a:prstGeom>
          <a:solidFill>
            <a:schemeClr val="bg1"/>
          </a:solid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800" b="1" dirty="0"/>
              <a:t>Nuts and </a:t>
            </a:r>
            <a:r>
              <a:rPr lang="en-US" sz="1800" b="1" dirty="0" smtClean="0"/>
              <a:t>Bolts:</a:t>
            </a:r>
            <a:endParaRPr lang="en-US" sz="1800" b="1" dirty="0"/>
          </a:p>
          <a:p>
            <a:pPr eaLnBrk="1" hangingPunct="1"/>
            <a:r>
              <a:rPr lang="en-US" sz="1800" dirty="0" smtClean="0"/>
              <a:t>- The </a:t>
            </a:r>
            <a:r>
              <a:rPr lang="en-US" sz="1800" dirty="0"/>
              <a:t>NIH Peer Review Process</a:t>
            </a:r>
          </a:p>
          <a:p>
            <a:pPr eaLnBrk="1" hangingPunct="1"/>
            <a:r>
              <a:rPr lang="en-US" sz="1800" dirty="0" smtClean="0"/>
              <a:t>- For </a:t>
            </a:r>
            <a:r>
              <a:rPr lang="en-US" sz="1800" dirty="0"/>
              <a:t>Your Review – Inside a NIH Study Section Meeting</a:t>
            </a:r>
          </a:p>
        </p:txBody>
      </p:sp>
      <p:pic>
        <p:nvPicPr>
          <p:cNvPr id="13" name="Picture 12" descr="&quot;&quot;"/>
          <p:cNvPicPr>
            <a:picLocks noChangeAspect="1"/>
          </p:cNvPicPr>
          <p:nvPr/>
        </p:nvPicPr>
        <p:blipFill>
          <a:blip r:embed="rId3" cstate="print"/>
          <a:stretch>
            <a:fillRect/>
          </a:stretch>
        </p:blipFill>
        <p:spPr>
          <a:xfrm>
            <a:off x="32657" y="5591366"/>
            <a:ext cx="1905000" cy="1266634"/>
          </a:xfrm>
          <a:prstGeom prst="rect">
            <a:avLst/>
          </a:prstGeom>
          <a:effectLst>
            <a:softEdge rad="317500"/>
          </a:effectLst>
        </p:spPr>
      </p:pic>
      <p:grpSp>
        <p:nvGrpSpPr>
          <p:cNvPr id="3" name="Group 2" descr="&quot;&quot;"/>
          <p:cNvGrpSpPr/>
          <p:nvPr/>
        </p:nvGrpSpPr>
        <p:grpSpPr>
          <a:xfrm>
            <a:off x="7874000" y="5410200"/>
            <a:ext cx="704850" cy="708025"/>
            <a:chOff x="7874000" y="5421313"/>
            <a:chExt cx="704850" cy="708025"/>
          </a:xfrm>
        </p:grpSpPr>
        <p:sp>
          <p:nvSpPr>
            <p:cNvPr id="11" name="Oval 4"/>
            <p:cNvSpPr>
              <a:spLocks noChangeAspect="1" noChangeArrowheads="1"/>
            </p:cNvSpPr>
            <p:nvPr/>
          </p:nvSpPr>
          <p:spPr bwMode="auto">
            <a:xfrm>
              <a:off x="8212138" y="5665788"/>
              <a:ext cx="366712" cy="427037"/>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sz="1400" b="1" dirty="0">
                <a:solidFill>
                  <a:srgbClr val="0000CC"/>
                </a:solidFill>
                <a:latin typeface="Bookman Old Style" pitchFamily="18" charset="0"/>
              </a:endParaRPr>
            </a:p>
          </p:txBody>
        </p:sp>
        <p:sp>
          <p:nvSpPr>
            <p:cNvPr id="12" name="Oval 5"/>
            <p:cNvSpPr>
              <a:spLocks noChangeAspect="1" noChangeArrowheads="1"/>
            </p:cNvSpPr>
            <p:nvPr/>
          </p:nvSpPr>
          <p:spPr bwMode="auto">
            <a:xfrm>
              <a:off x="8027988" y="5421313"/>
              <a:ext cx="361950" cy="4270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sz="1400" b="1" dirty="0">
                <a:solidFill>
                  <a:srgbClr val="0000CC"/>
                </a:solidFill>
                <a:latin typeface="Bookman Old Style" pitchFamily="18" charset="0"/>
              </a:endParaRPr>
            </a:p>
          </p:txBody>
        </p:sp>
        <p:sp>
          <p:nvSpPr>
            <p:cNvPr id="29703" name="Oval 6"/>
            <p:cNvSpPr>
              <a:spLocks noChangeAspect="1" noChangeArrowheads="1"/>
            </p:cNvSpPr>
            <p:nvPr/>
          </p:nvSpPr>
          <p:spPr bwMode="auto">
            <a:xfrm>
              <a:off x="7874000" y="5700713"/>
              <a:ext cx="392113" cy="428625"/>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sz="1400" b="1">
                <a:solidFill>
                  <a:srgbClr val="0000CC"/>
                </a:solidFill>
                <a:latin typeface="Bookman Old Style" pitchFamily="18" charset="0"/>
              </a:endParaRPr>
            </a:p>
          </p:txBody>
        </p:sp>
      </p:grpSp>
    </p:spTree>
    <p:extLst>
      <p:ext uri="{BB962C8B-B14F-4D97-AF65-F5344CB8AC3E}">
        <p14:creationId xmlns:p14="http://schemas.microsoft.com/office/powerpoint/2010/main" val="36292182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6108"/>
                                        </p:tgtEl>
                                        <p:attrNameLst>
                                          <p:attrName>style.visibility</p:attrName>
                                        </p:attrNameLst>
                                      </p:cBhvr>
                                      <p:to>
                                        <p:strVal val="visible"/>
                                      </p:to>
                                    </p:set>
                                    <p:anim calcmode="lin" valueType="num">
                                      <p:cBhvr additive="base">
                                        <p:cTn id="7" dur="500" fill="hold"/>
                                        <p:tgtEl>
                                          <p:spTgt spid="516108"/>
                                        </p:tgtEl>
                                        <p:attrNameLst>
                                          <p:attrName>ppt_x</p:attrName>
                                        </p:attrNameLst>
                                      </p:cBhvr>
                                      <p:tavLst>
                                        <p:tav tm="0">
                                          <p:val>
                                            <p:strVal val="#ppt_x"/>
                                          </p:val>
                                        </p:tav>
                                        <p:tav tm="100000">
                                          <p:val>
                                            <p:strVal val="#ppt_x"/>
                                          </p:val>
                                        </p:tav>
                                      </p:tavLst>
                                    </p:anim>
                                    <p:anim calcmode="lin" valueType="num">
                                      <p:cBhvr additive="base">
                                        <p:cTn id="8" dur="500" fill="hold"/>
                                        <p:tgtEl>
                                          <p:spTgt spid="516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4000" dirty="0" smtClean="0"/>
              <a:t>Grants Management Officer</a:t>
            </a:r>
          </a:p>
        </p:txBody>
      </p:sp>
      <p:sp>
        <p:nvSpPr>
          <p:cNvPr id="31747" name="Rectangle 3"/>
          <p:cNvSpPr>
            <a:spLocks noGrp="1" noChangeArrowheads="1"/>
          </p:cNvSpPr>
          <p:nvPr>
            <p:ph sz="quarter" idx="4294967295"/>
          </p:nvPr>
        </p:nvSpPr>
        <p:spPr>
          <a:xfrm>
            <a:off x="381000" y="1800452"/>
            <a:ext cx="8504238" cy="3304948"/>
          </a:xfrm>
        </p:spPr>
        <p:txBody>
          <a:bodyPr/>
          <a:lstStyle/>
          <a:p>
            <a:pPr>
              <a:lnSpc>
                <a:spcPct val="90000"/>
              </a:lnSpc>
              <a:buFont typeface="Wingdings 2" pitchFamily="18" charset="2"/>
              <a:buNone/>
            </a:pPr>
            <a:r>
              <a:rPr lang="en-US" dirty="0" smtClean="0"/>
              <a:t>Responsible for completion of business management requirements</a:t>
            </a:r>
          </a:p>
          <a:p>
            <a:pPr lvl="1">
              <a:lnSpc>
                <a:spcPct val="90000"/>
              </a:lnSpc>
            </a:pPr>
            <a:r>
              <a:rPr lang="en-US" sz="2800" dirty="0" smtClean="0"/>
              <a:t>Evaluates applications for administrative content and compliance with policy</a:t>
            </a:r>
          </a:p>
          <a:p>
            <a:pPr lvl="1">
              <a:lnSpc>
                <a:spcPct val="90000"/>
              </a:lnSpc>
            </a:pPr>
            <a:r>
              <a:rPr lang="en-US" sz="2800" dirty="0" smtClean="0"/>
              <a:t>Negotiates Awards</a:t>
            </a:r>
          </a:p>
          <a:p>
            <a:pPr lvl="1">
              <a:lnSpc>
                <a:spcPct val="90000"/>
              </a:lnSpc>
            </a:pPr>
            <a:r>
              <a:rPr lang="en-US" sz="2800" dirty="0" smtClean="0"/>
              <a:t>Interprets grants administration policies</a:t>
            </a:r>
          </a:p>
          <a:p>
            <a:pPr eaLnBrk="1" hangingPunct="1">
              <a:lnSpc>
                <a:spcPct val="90000"/>
              </a:lnSpc>
              <a:spcBef>
                <a:spcPct val="50000"/>
              </a:spcBef>
              <a:buClr>
                <a:srgbClr val="008000"/>
              </a:buClr>
            </a:pPr>
            <a:endParaRPr lang="en-US" b="1" dirty="0" smtClean="0">
              <a:solidFill>
                <a:srgbClr val="008000"/>
              </a:solidFill>
            </a:endParaRPr>
          </a:p>
        </p:txBody>
      </p:sp>
      <p:sp>
        <p:nvSpPr>
          <p:cNvPr id="560136" name="Text Box 8"/>
          <p:cNvSpPr txBox="1">
            <a:spLocks noChangeArrowheads="1"/>
          </p:cNvSpPr>
          <p:nvPr/>
        </p:nvSpPr>
        <p:spPr bwMode="auto">
          <a:xfrm>
            <a:off x="6267450" y="58674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prstDash val="dash"/>
                <a:miter lim="800000"/>
                <a:headEnd/>
                <a:tailEnd type="none" w="lg"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800" b="1">
              <a:solidFill>
                <a:srgbClr val="008000"/>
              </a:solidFill>
            </a:endParaRPr>
          </a:p>
        </p:txBody>
      </p:sp>
      <p:sp>
        <p:nvSpPr>
          <p:cNvPr id="14" name="TextBox 4" descr="Footnote highlighting related sessions:&#10; - Budget Basics for Administrators &#10;- All About Costs Primer&#10;"/>
          <p:cNvSpPr txBox="1">
            <a:spLocks noChangeArrowheads="1"/>
          </p:cNvSpPr>
          <p:nvPr/>
        </p:nvSpPr>
        <p:spPr bwMode="auto">
          <a:xfrm>
            <a:off x="1981200" y="5943600"/>
            <a:ext cx="7391400" cy="923925"/>
          </a:xfrm>
          <a:prstGeom prst="rect">
            <a:avLst/>
          </a:prstGeom>
          <a:solidFill>
            <a:schemeClr val="bg1"/>
          </a:solid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800" b="1" dirty="0"/>
              <a:t>Nuts and </a:t>
            </a:r>
            <a:r>
              <a:rPr lang="en-US" sz="1800" b="1" dirty="0" smtClean="0"/>
              <a:t>Bolts:</a:t>
            </a:r>
            <a:endParaRPr lang="en-US" sz="1800" b="1" dirty="0"/>
          </a:p>
          <a:p>
            <a:pPr eaLnBrk="1" hangingPunct="1"/>
            <a:r>
              <a:rPr lang="en-US" sz="1800" dirty="0" smtClean="0"/>
              <a:t>- Budget Basics for Administrators </a:t>
            </a:r>
            <a:endParaRPr lang="en-US" sz="1800" dirty="0"/>
          </a:p>
          <a:p>
            <a:pPr eaLnBrk="1" hangingPunct="1"/>
            <a:r>
              <a:rPr lang="en-US" sz="1800" dirty="0" smtClean="0"/>
              <a:t>- All </a:t>
            </a:r>
            <a:r>
              <a:rPr lang="en-US" sz="1800" dirty="0"/>
              <a:t>About </a:t>
            </a:r>
            <a:r>
              <a:rPr lang="en-US" sz="1800" dirty="0" smtClean="0"/>
              <a:t>Costs Primer</a:t>
            </a:r>
            <a:endParaRPr lang="en-US" sz="1800" dirty="0"/>
          </a:p>
        </p:txBody>
      </p:sp>
      <p:pic>
        <p:nvPicPr>
          <p:cNvPr id="15" name="Picture 14" descr="&quot;&quot;"/>
          <p:cNvPicPr>
            <a:picLocks noChangeAspect="1"/>
          </p:cNvPicPr>
          <p:nvPr/>
        </p:nvPicPr>
        <p:blipFill>
          <a:blip r:embed="rId3" cstate="print"/>
          <a:stretch>
            <a:fillRect/>
          </a:stretch>
        </p:blipFill>
        <p:spPr>
          <a:xfrm>
            <a:off x="32657" y="5591366"/>
            <a:ext cx="1905000" cy="1266634"/>
          </a:xfrm>
          <a:prstGeom prst="rect">
            <a:avLst/>
          </a:prstGeom>
          <a:effectLst>
            <a:softEdge rad="317500"/>
          </a:effectLst>
        </p:spPr>
      </p:pic>
      <p:grpSp>
        <p:nvGrpSpPr>
          <p:cNvPr id="8" name="Group 7" descr="&quot;&quot;"/>
          <p:cNvGrpSpPr/>
          <p:nvPr/>
        </p:nvGrpSpPr>
        <p:grpSpPr>
          <a:xfrm>
            <a:off x="7874000" y="5421313"/>
            <a:ext cx="704850" cy="708025"/>
            <a:chOff x="7874000" y="5421313"/>
            <a:chExt cx="704850" cy="708025"/>
          </a:xfrm>
        </p:grpSpPr>
        <p:sp>
          <p:nvSpPr>
            <p:cNvPr id="9" name="Oval 4"/>
            <p:cNvSpPr>
              <a:spLocks noChangeAspect="1" noChangeArrowheads="1"/>
            </p:cNvSpPr>
            <p:nvPr/>
          </p:nvSpPr>
          <p:spPr bwMode="auto">
            <a:xfrm>
              <a:off x="8212138" y="5665788"/>
              <a:ext cx="366712" cy="427037"/>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sz="1400" b="1" dirty="0">
                <a:solidFill>
                  <a:srgbClr val="0000CC"/>
                </a:solidFill>
                <a:latin typeface="Bookman Old Style" pitchFamily="18" charset="0"/>
              </a:endParaRPr>
            </a:p>
          </p:txBody>
        </p:sp>
        <p:sp>
          <p:nvSpPr>
            <p:cNvPr id="10" name="Oval 5"/>
            <p:cNvSpPr>
              <a:spLocks noChangeAspect="1" noChangeArrowheads="1"/>
            </p:cNvSpPr>
            <p:nvPr/>
          </p:nvSpPr>
          <p:spPr bwMode="auto">
            <a:xfrm>
              <a:off x="8027988" y="5421313"/>
              <a:ext cx="361950" cy="4270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sz="1400" b="1" dirty="0">
                <a:solidFill>
                  <a:srgbClr val="0000CC"/>
                </a:solidFill>
                <a:latin typeface="Bookman Old Style" pitchFamily="18" charset="0"/>
              </a:endParaRPr>
            </a:p>
          </p:txBody>
        </p:sp>
        <p:sp>
          <p:nvSpPr>
            <p:cNvPr id="11" name="Oval 6"/>
            <p:cNvSpPr>
              <a:spLocks noChangeAspect="1" noChangeArrowheads="1"/>
            </p:cNvSpPr>
            <p:nvPr/>
          </p:nvSpPr>
          <p:spPr bwMode="auto">
            <a:xfrm>
              <a:off x="7874000" y="5700713"/>
              <a:ext cx="392113" cy="428625"/>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sz="1400" b="1">
                <a:solidFill>
                  <a:srgbClr val="0000CC"/>
                </a:solidFill>
                <a:latin typeface="Bookman Old Style" pitchFamily="18" charset="0"/>
              </a:endParaRPr>
            </a:p>
          </p:txBody>
        </p:sp>
      </p:grpSp>
    </p:spTree>
    <p:extLst>
      <p:ext uri="{BB962C8B-B14F-4D97-AF65-F5344CB8AC3E}">
        <p14:creationId xmlns:p14="http://schemas.microsoft.com/office/powerpoint/2010/main" val="11138495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60136"/>
                                        </p:tgtEl>
                                        <p:attrNameLst>
                                          <p:attrName>style.visibility</p:attrName>
                                        </p:attrNameLst>
                                      </p:cBhvr>
                                      <p:to>
                                        <p:strVal val="visible"/>
                                      </p:to>
                                    </p:set>
                                    <p:anim calcmode="lin" valueType="num">
                                      <p:cBhvr additive="base">
                                        <p:cTn id="7" dur="500" fill="hold"/>
                                        <p:tgtEl>
                                          <p:spTgt spid="560136"/>
                                        </p:tgtEl>
                                        <p:attrNameLst>
                                          <p:attrName>ppt_x</p:attrName>
                                        </p:attrNameLst>
                                      </p:cBhvr>
                                      <p:tavLst>
                                        <p:tav tm="0">
                                          <p:val>
                                            <p:strVal val="#ppt_x"/>
                                          </p:val>
                                        </p:tav>
                                        <p:tav tm="100000">
                                          <p:val>
                                            <p:strVal val="#ppt_x"/>
                                          </p:val>
                                        </p:tav>
                                      </p:tavLst>
                                    </p:anim>
                                    <p:anim calcmode="lin" valueType="num">
                                      <p:cBhvr additive="base">
                                        <p:cTn id="8" dur="500" fill="hold"/>
                                        <p:tgtEl>
                                          <p:spTgt spid="560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slide: #3:  Do I Contact NIH Before Applying?&#10;"/>
          <p:cNvSpPr txBox="1">
            <a:spLocks/>
          </p:cNvSpPr>
          <p:nvPr/>
        </p:nvSpPr>
        <p:spPr>
          <a:xfrm>
            <a:off x="533400" y="5181600"/>
            <a:ext cx="8305800" cy="665163"/>
          </a:xfrm>
          <a:prstGeom prst="rect">
            <a:avLst/>
          </a:prstGeom>
        </p:spPr>
        <p:txBody>
          <a:bodyPr/>
          <a:lstStyle/>
          <a:p>
            <a:pPr marL="53975" algn="r" fontAlgn="auto">
              <a:spcAft>
                <a:spcPts val="0"/>
              </a:spcAft>
              <a:defRPr/>
            </a:pPr>
            <a:r>
              <a:rPr lang="en-US" sz="32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#3:  Do I Contact NIH Before Applying?</a:t>
            </a:r>
          </a:p>
        </p:txBody>
      </p:sp>
      <p:pic>
        <p:nvPicPr>
          <p:cNvPr id="3" name="Picture 2" descr="Graphic - Ghostbusters"/>
          <p:cNvPicPr>
            <a:picLocks noChangeAspect="1"/>
          </p:cNvPicPr>
          <p:nvPr/>
        </p:nvPicPr>
        <p:blipFill>
          <a:blip r:embed="rId3" cstate="print"/>
          <a:stretch>
            <a:fillRect/>
          </a:stretch>
        </p:blipFill>
        <p:spPr>
          <a:xfrm>
            <a:off x="2362200" y="457200"/>
            <a:ext cx="4582915" cy="42071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itle 3"/>
          <p:cNvSpPr>
            <a:spLocks noGrp="1"/>
          </p:cNvSpPr>
          <p:nvPr>
            <p:ph type="title"/>
          </p:nvPr>
        </p:nvSpPr>
        <p:spPr>
          <a:xfrm>
            <a:off x="152400" y="5524120"/>
            <a:ext cx="8534400" cy="758825"/>
          </a:xfrm>
        </p:spPr>
        <p:txBody>
          <a:bodyPr>
            <a:normAutofit fontScale="90000"/>
          </a:bodyPr>
          <a:lstStyle/>
          <a:p>
            <a:r>
              <a:rPr lang="en-US" sz="36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#3:  Do I Contact NIH Before Applying?</a:t>
            </a:r>
            <a:br>
              <a:rPr lang="en-US" sz="36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endParaRPr lang="en-US" dirty="0"/>
          </a:p>
        </p:txBody>
      </p:sp>
    </p:spTree>
    <p:extLst>
      <p:ext uri="{BB962C8B-B14F-4D97-AF65-F5344CB8AC3E}">
        <p14:creationId xmlns:p14="http://schemas.microsoft.com/office/powerpoint/2010/main" val="1190383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noAutofit/>
          </a:bodyPr>
          <a:lstStyle/>
          <a:p>
            <a:pPr eaLnBrk="1" hangingPunct="1">
              <a:defRPr/>
            </a:pPr>
            <a:r>
              <a:rPr lang="en-US" sz="4000" dirty="0" smtClean="0"/>
              <a:t>Do I Contact NIH </a:t>
            </a:r>
            <a:r>
              <a:rPr lang="en-US" sz="4000" i="1" dirty="0" smtClean="0"/>
              <a:t>Before</a:t>
            </a:r>
            <a:r>
              <a:rPr lang="en-US" sz="4000" dirty="0" smtClean="0"/>
              <a:t> Applying?</a:t>
            </a:r>
            <a:endParaRPr lang="en-US" sz="4000" i="1" dirty="0" smtClean="0"/>
          </a:p>
        </p:txBody>
      </p:sp>
      <p:sp>
        <p:nvSpPr>
          <p:cNvPr id="33795" name="Rectangle 3"/>
          <p:cNvSpPr>
            <a:spLocks noGrp="1" noChangeArrowheads="1"/>
          </p:cNvSpPr>
          <p:nvPr>
            <p:ph sz="quarter" idx="4294967295"/>
          </p:nvPr>
        </p:nvSpPr>
        <p:spPr>
          <a:xfrm>
            <a:off x="304800" y="2057400"/>
            <a:ext cx="8504238" cy="4572000"/>
          </a:xfrm>
        </p:spPr>
        <p:txBody>
          <a:bodyPr/>
          <a:lstStyle/>
          <a:p>
            <a:pPr eaLnBrk="1" hangingPunct="1">
              <a:buFontTx/>
              <a:buNone/>
            </a:pPr>
            <a:r>
              <a:rPr lang="en-US" b="1" dirty="0" smtClean="0"/>
              <a:t>Mandatory</a:t>
            </a:r>
          </a:p>
          <a:p>
            <a:pPr eaLnBrk="1" hangingPunct="1"/>
            <a:r>
              <a:rPr lang="en-US" sz="2800" dirty="0" smtClean="0"/>
              <a:t>Application with budget </a:t>
            </a:r>
            <a:r>
              <a:rPr lang="en-US" sz="2800" u="sng" dirty="0" smtClean="0"/>
              <a:t>&gt;</a:t>
            </a:r>
            <a:r>
              <a:rPr lang="en-US" sz="2800" dirty="0" smtClean="0"/>
              <a:t>$500,000 direct costs for any single year</a:t>
            </a:r>
          </a:p>
          <a:p>
            <a:pPr eaLnBrk="1" hangingPunct="1"/>
            <a:r>
              <a:rPr lang="en-US" sz="2800" dirty="0" smtClean="0"/>
              <a:t>R13 Conference Grants</a:t>
            </a:r>
          </a:p>
          <a:p>
            <a:pPr eaLnBrk="1" hangingPunct="1">
              <a:buFont typeface="Wingdings 2" pitchFamily="18" charset="2"/>
              <a:buNone/>
            </a:pPr>
            <a:endParaRPr lang="en-US" sz="1000" dirty="0" smtClean="0"/>
          </a:p>
          <a:p>
            <a:pPr eaLnBrk="1" hangingPunct="1">
              <a:buFontTx/>
              <a:buNone/>
            </a:pPr>
            <a:r>
              <a:rPr lang="en-US" b="1" dirty="0" smtClean="0"/>
              <a:t>Optional</a:t>
            </a:r>
          </a:p>
          <a:p>
            <a:pPr eaLnBrk="1" hangingPunct="1"/>
            <a:r>
              <a:rPr lang="en-US" sz="2800" dirty="0" smtClean="0"/>
              <a:t>When RFA’s request a Letter of Intent</a:t>
            </a:r>
          </a:p>
          <a:p>
            <a:pPr eaLnBrk="1" hangingPunct="1">
              <a:buFontTx/>
              <a:buNone/>
            </a:pPr>
            <a:endParaRPr lang="en-US" sz="1000" b="1" dirty="0" smtClean="0">
              <a:solidFill>
                <a:srgbClr val="FFFF00"/>
              </a:solidFill>
            </a:endParaRPr>
          </a:p>
          <a:p>
            <a:pPr eaLnBrk="1" hangingPunct="1">
              <a:buFontTx/>
              <a:buNone/>
            </a:pPr>
            <a:r>
              <a:rPr lang="en-US" b="1" dirty="0" smtClean="0">
                <a:solidFill>
                  <a:srgbClr val="FF0000"/>
                </a:solidFill>
              </a:rPr>
              <a:t>Always Recommended</a:t>
            </a:r>
          </a:p>
          <a:p>
            <a:pPr eaLnBrk="1" hangingPunct="1"/>
            <a:r>
              <a:rPr lang="en-US" sz="2800" dirty="0" smtClean="0"/>
              <a:t>When you think about applying for </a:t>
            </a:r>
            <a:r>
              <a:rPr lang="en-US" sz="2800" i="1" dirty="0" smtClean="0"/>
              <a:t>any</a:t>
            </a:r>
            <a:r>
              <a:rPr lang="en-US" sz="2800" dirty="0" smtClean="0"/>
              <a:t> grant</a:t>
            </a:r>
          </a:p>
        </p:txBody>
      </p:sp>
      <p:sp>
        <p:nvSpPr>
          <p:cNvPr id="2" name="TextBox 1" descr="Yes!&#10;"/>
          <p:cNvSpPr txBox="1"/>
          <p:nvPr/>
        </p:nvSpPr>
        <p:spPr>
          <a:xfrm>
            <a:off x="3809999" y="1600200"/>
            <a:ext cx="971741" cy="523220"/>
          </a:xfrm>
          <a:prstGeom prst="rect">
            <a:avLst/>
          </a:prstGeom>
          <a:noFill/>
        </p:spPr>
        <p:txBody>
          <a:bodyPr wrap="none" rtlCol="0">
            <a:spAutoFit/>
          </a:bodyPr>
          <a:lstStyle/>
          <a:p>
            <a:r>
              <a:rPr lang="en-US" sz="2800" b="1" dirty="0" smtClean="0">
                <a:solidFill>
                  <a:srgbClr val="FF0000"/>
                </a:solidFill>
                <a:latin typeface="+mn-lt"/>
              </a:rPr>
              <a:t>Yes!</a:t>
            </a:r>
            <a:endParaRPr lang="en-US" sz="2800" b="1" dirty="0">
              <a:solidFill>
                <a:srgbClr val="FF0000"/>
              </a:solidFill>
              <a:latin typeface="+mn-lt"/>
            </a:endParaRPr>
          </a:p>
        </p:txBody>
      </p:sp>
    </p:spTree>
    <p:extLst>
      <p:ext uri="{BB962C8B-B14F-4D97-AF65-F5344CB8AC3E}">
        <p14:creationId xmlns:p14="http://schemas.microsoft.com/office/powerpoint/2010/main" val="2280878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slide #4 #4:  How Long Does It Take to Get Funded?&#10;"/>
          <p:cNvSpPr>
            <a:spLocks noGrp="1"/>
          </p:cNvSpPr>
          <p:nvPr>
            <p:ph type="title" idx="4294967295"/>
          </p:nvPr>
        </p:nvSpPr>
        <p:spPr>
          <a:xfrm>
            <a:off x="381000" y="4876800"/>
            <a:ext cx="6400800" cy="1274763"/>
          </a:xfrm>
        </p:spPr>
        <p:txBody>
          <a:bodyPr>
            <a:normAutofit/>
          </a:bodyPr>
          <a:lstStyle/>
          <a:p>
            <a:pPr indent="0" eaLnBrk="1" fontAlgn="auto" hangingPunct="1">
              <a:spcAft>
                <a:spcPts val="0"/>
              </a:spcAft>
              <a:defRPr/>
            </a:pPr>
            <a:r>
              <a:rPr lang="en-US" dirty="0" smtClean="0">
                <a:solidFill>
                  <a:schemeClr val="tx2">
                    <a:tint val="100000"/>
                    <a:shade val="90000"/>
                    <a:satMod val="250000"/>
                    <a:alpha val="100000"/>
                  </a:schemeClr>
                </a:solidFill>
              </a:rPr>
              <a:t>#4:  How Long Does It Take to Get Funded?</a:t>
            </a:r>
            <a:endParaRPr lang="en-US" dirty="0">
              <a:solidFill>
                <a:schemeClr val="tx2">
                  <a:tint val="100000"/>
                  <a:shade val="90000"/>
                  <a:satMod val="250000"/>
                  <a:alpha val="100000"/>
                </a:schemeClr>
              </a:solidFill>
            </a:endParaRPr>
          </a:p>
        </p:txBody>
      </p:sp>
      <p:pic>
        <p:nvPicPr>
          <p:cNvPr id="8" name="Picture Placeholder 7" descr="Graphic of seasons changing"/>
          <p:cNvPicPr>
            <a:picLocks noGrp="1" noChangeAspect="1"/>
          </p:cNvPicPr>
          <p:nvPr>
            <p:ph type="pic" idx="4294967295"/>
          </p:nvPr>
        </p:nvPicPr>
        <p:blipFill>
          <a:blip r:embed="rId3" cstate="print"/>
          <a:srcRect t="16071" b="16071"/>
          <a:stretch>
            <a:fillRect/>
          </a:stretch>
        </p:blipFill>
        <p:spPr>
          <a:xfrm>
            <a:off x="0" y="249238"/>
            <a:ext cx="8534400" cy="394176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50849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uts-bolts-assorted.jpg"/>
          <p:cNvPicPr>
            <a:picLocks noChangeAspect="1"/>
          </p:cNvPicPr>
          <p:nvPr/>
        </p:nvPicPr>
        <p:blipFill>
          <a:blip r:embed="rId3" cstate="print"/>
          <a:stretch>
            <a:fillRect/>
          </a:stretch>
        </p:blipFill>
        <p:spPr>
          <a:xfrm>
            <a:off x="1764323" y="990600"/>
            <a:ext cx="5715000" cy="4216893"/>
          </a:xfrm>
          <a:prstGeom prst="rect">
            <a:avLst/>
          </a:prstGeom>
          <a:ln w="2286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a:xfrm>
            <a:off x="2945423" y="2514600"/>
            <a:ext cx="3352800" cy="1346445"/>
          </a:xfrm>
          <a:solidFill>
            <a:schemeClr val="bg2">
              <a:tint val="85000"/>
              <a:shade val="90000"/>
              <a:satMod val="150000"/>
            </a:schemeClr>
          </a:solidFill>
        </p:spPr>
        <p:txBody>
          <a:bodyPr>
            <a:normAutofit/>
          </a:bodyPr>
          <a:lstStyle/>
          <a:p>
            <a:r>
              <a:rPr lang="en-US" sz="3600" dirty="0"/>
              <a:t> Finding the Right </a:t>
            </a:r>
            <a:r>
              <a:rPr lang="en-US" sz="3600" dirty="0" smtClean="0"/>
              <a:t>Fit</a:t>
            </a:r>
            <a:r>
              <a:rPr lang="en-US" sz="700" dirty="0" smtClean="0"/>
              <a:t/>
            </a:r>
            <a:br>
              <a:rPr lang="en-US" sz="700" dirty="0" smtClean="0"/>
            </a:br>
            <a:endParaRPr lang="en-US" sz="700" dirty="0"/>
          </a:p>
        </p:txBody>
      </p:sp>
    </p:spTree>
    <p:extLst>
      <p:ext uri="{BB962C8B-B14F-4D97-AF65-F5344CB8AC3E}">
        <p14:creationId xmlns:p14="http://schemas.microsoft.com/office/powerpoint/2010/main" val="1016678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graphic shows investigator submits idea to their institution"/>
          <p:cNvGrpSpPr/>
          <p:nvPr/>
        </p:nvGrpSpPr>
        <p:grpSpPr>
          <a:xfrm>
            <a:off x="1539875" y="1981200"/>
            <a:ext cx="3182697" cy="2286000"/>
            <a:chOff x="1539875" y="1981200"/>
            <a:chExt cx="3182697" cy="2286000"/>
          </a:xfrm>
        </p:grpSpPr>
        <p:pic>
          <p:nvPicPr>
            <p:cNvPr id="1026" name="Picture 2" descr="C:\Documents and Settings\schumakerjk\Local Settings\Temporary Internet Files\Content.IE5\LFF06TTL\MC900036334[1].wmf"/>
            <p:cNvPicPr>
              <a:picLocks noChangeAspect="1" noChangeArrowheads="1"/>
            </p:cNvPicPr>
            <p:nvPr/>
          </p:nvPicPr>
          <p:blipFill>
            <a:blip r:embed="rId2" cstate="print"/>
            <a:srcRect/>
            <a:stretch>
              <a:fillRect/>
            </a:stretch>
          </p:blipFill>
          <p:spPr bwMode="auto">
            <a:xfrm>
              <a:off x="2734666" y="1981200"/>
              <a:ext cx="1987906" cy="2286000"/>
            </a:xfrm>
            <a:prstGeom prst="rect">
              <a:avLst/>
            </a:prstGeom>
            <a:noFill/>
            <a:effectLst>
              <a:reflection blurRad="6350" stA="52000" endA="300" endPos="35000" dir="5400000" sy="-100000" algn="bl" rotWithShape="0"/>
            </a:effectLst>
          </p:spPr>
        </p:pic>
        <p:sp>
          <p:nvSpPr>
            <p:cNvPr id="71" name="Freeform 70"/>
            <p:cNvSpPr/>
            <p:nvPr/>
          </p:nvSpPr>
          <p:spPr>
            <a:xfrm>
              <a:off x="1539875" y="2592388"/>
              <a:ext cx="1273175" cy="339725"/>
            </a:xfrm>
            <a:custGeom>
              <a:avLst/>
              <a:gdLst>
                <a:gd name="connsiteX0" fmla="*/ 0 w 1180618"/>
                <a:gd name="connsiteY0" fmla="*/ 81023 h 339525"/>
                <a:gd name="connsiteX1" fmla="*/ 798654 w 1180618"/>
                <a:gd name="connsiteY1" fmla="*/ 34724 h 339525"/>
                <a:gd name="connsiteX2" fmla="*/ 787079 w 1180618"/>
                <a:gd name="connsiteY2" fmla="*/ 289368 h 339525"/>
                <a:gd name="connsiteX3" fmla="*/ 1180618 w 1180618"/>
                <a:gd name="connsiteY3" fmla="*/ 335666 h 339525"/>
                <a:gd name="connsiteX4" fmla="*/ 1180618 w 1180618"/>
                <a:gd name="connsiteY4" fmla="*/ 335666 h 33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618" h="339525">
                  <a:moveTo>
                    <a:pt x="0" y="81023"/>
                  </a:moveTo>
                  <a:cubicBezTo>
                    <a:pt x="333737" y="40511"/>
                    <a:pt x="667474" y="0"/>
                    <a:pt x="798654" y="34724"/>
                  </a:cubicBezTo>
                  <a:cubicBezTo>
                    <a:pt x="929834" y="69448"/>
                    <a:pt x="723418" y="239211"/>
                    <a:pt x="787079" y="289368"/>
                  </a:cubicBezTo>
                  <a:cubicBezTo>
                    <a:pt x="850740" y="339525"/>
                    <a:pt x="1180618" y="335666"/>
                    <a:pt x="1180618" y="335666"/>
                  </a:cubicBezTo>
                  <a:lnTo>
                    <a:pt x="1180618" y="335666"/>
                  </a:lnTo>
                </a:path>
              </a:pathLst>
            </a:custGeom>
            <a:ln w="57150">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4" name="Group 3" descr="graphc showing institution submitting idea to the NIH, where it goes to the center of scientific review. They assign the app to the IC and study section, which reviews the application for scientific merit. The IC evaluates for relevance, Advisory councils and board recommend action, the IC director makes funding decisions. Grantee instittions then allocate funds to the investigaotr who does the work. &#10;"/>
          <p:cNvGrpSpPr/>
          <p:nvPr/>
        </p:nvGrpSpPr>
        <p:grpSpPr>
          <a:xfrm>
            <a:off x="4559893" y="1026018"/>
            <a:ext cx="4319905" cy="5359196"/>
            <a:chOff x="4606925" y="995423"/>
            <a:chExt cx="4319905" cy="5359196"/>
          </a:xfrm>
        </p:grpSpPr>
        <p:sp>
          <p:nvSpPr>
            <p:cNvPr id="22" name="Rounded Rectangle 21"/>
            <p:cNvSpPr/>
            <p:nvPr/>
          </p:nvSpPr>
          <p:spPr>
            <a:xfrm>
              <a:off x="5292090" y="995423"/>
              <a:ext cx="3634740" cy="5359196"/>
            </a:xfrm>
            <a:prstGeom prst="roundRect">
              <a:avLst>
                <a:gd name="adj" fmla="val 7265"/>
              </a:avLst>
            </a:prstGeom>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ounded Rectangle 19" descr="&quot;&quot;"/>
            <p:cNvSpPr/>
            <p:nvPr/>
          </p:nvSpPr>
          <p:spPr>
            <a:xfrm>
              <a:off x="5375246" y="1487065"/>
              <a:ext cx="3472873" cy="895927"/>
            </a:xfrm>
            <a:prstGeom prst="roundRect">
              <a:avLst/>
            </a:prstGeom>
            <a:solidFill>
              <a:srgbClr val="00B0F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66" name="TextBox 20"/>
            <p:cNvSpPr txBox="1">
              <a:spLocks noChangeArrowheads="1"/>
            </p:cNvSpPr>
            <p:nvPr/>
          </p:nvSpPr>
          <p:spPr bwMode="auto">
            <a:xfrm>
              <a:off x="5341938" y="1065213"/>
              <a:ext cx="3460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latin typeface="Georgia" pitchFamily="18" charset="0"/>
                </a:rPr>
                <a:t>National Institutes of Health</a:t>
              </a:r>
            </a:p>
            <a:p>
              <a:pPr eaLnBrk="1" hangingPunct="1"/>
              <a:endParaRPr lang="en-US" dirty="0">
                <a:latin typeface="Georgia" pitchFamily="18" charset="0"/>
              </a:endParaRPr>
            </a:p>
          </p:txBody>
        </p:sp>
        <p:sp>
          <p:nvSpPr>
            <p:cNvPr id="23578" name="TextBox 20"/>
            <p:cNvSpPr txBox="1">
              <a:spLocks noChangeArrowheads="1"/>
            </p:cNvSpPr>
            <p:nvPr/>
          </p:nvSpPr>
          <p:spPr bwMode="auto">
            <a:xfrm>
              <a:off x="5835650" y="1514475"/>
              <a:ext cx="255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Center for Scientific Review</a:t>
              </a:r>
            </a:p>
          </p:txBody>
        </p:sp>
        <p:sp>
          <p:nvSpPr>
            <p:cNvPr id="69" name="Freeform 68"/>
            <p:cNvSpPr/>
            <p:nvPr/>
          </p:nvSpPr>
          <p:spPr>
            <a:xfrm>
              <a:off x="4606925" y="1920875"/>
              <a:ext cx="658813" cy="995363"/>
            </a:xfrm>
            <a:custGeom>
              <a:avLst/>
              <a:gdLst>
                <a:gd name="connsiteX0" fmla="*/ 57873 w 544010"/>
                <a:gd name="connsiteY0" fmla="*/ 983848 h 983848"/>
                <a:gd name="connsiteX1" fmla="*/ 266218 w 544010"/>
                <a:gd name="connsiteY1" fmla="*/ 775504 h 983848"/>
                <a:gd name="connsiteX2" fmla="*/ 46299 w 544010"/>
                <a:gd name="connsiteY2" fmla="*/ 150471 h 983848"/>
                <a:gd name="connsiteX3" fmla="*/ 544010 w 544010"/>
                <a:gd name="connsiteY3" fmla="*/ 0 h 983848"/>
                <a:gd name="connsiteX4" fmla="*/ 544010 w 544010"/>
                <a:gd name="connsiteY4" fmla="*/ 0 h 983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010" h="983848">
                  <a:moveTo>
                    <a:pt x="57873" y="983848"/>
                  </a:moveTo>
                  <a:cubicBezTo>
                    <a:pt x="163010" y="949124"/>
                    <a:pt x="268147" y="914400"/>
                    <a:pt x="266218" y="775504"/>
                  </a:cubicBezTo>
                  <a:cubicBezTo>
                    <a:pt x="264289" y="636608"/>
                    <a:pt x="0" y="279722"/>
                    <a:pt x="46299" y="150471"/>
                  </a:cubicBezTo>
                  <a:cubicBezTo>
                    <a:pt x="92598" y="21220"/>
                    <a:pt x="544010" y="0"/>
                    <a:pt x="544010" y="0"/>
                  </a:cubicBezTo>
                  <a:lnTo>
                    <a:pt x="544010" y="0"/>
                  </a:lnTo>
                </a:path>
              </a:pathLst>
            </a:custGeom>
            <a:ln w="57150">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13319" name="TextBox 10" descr="&quot;&quot;&#10;"/>
          <p:cNvSpPr txBox="1">
            <a:spLocks noChangeArrowheads="1"/>
          </p:cNvSpPr>
          <p:nvPr/>
        </p:nvSpPr>
        <p:spPr bwMode="auto">
          <a:xfrm>
            <a:off x="244475" y="4535487"/>
            <a:ext cx="2014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smtClean="0">
                <a:latin typeface="Georgia" pitchFamily="18" charset="0"/>
              </a:rPr>
              <a:t>Performs </a:t>
            </a:r>
            <a:r>
              <a:rPr lang="en-US" dirty="0">
                <a:latin typeface="Georgia" pitchFamily="18" charset="0"/>
              </a:rPr>
              <a:t>the Research </a:t>
            </a:r>
          </a:p>
        </p:txBody>
      </p:sp>
      <p:sp>
        <p:nvSpPr>
          <p:cNvPr id="23564" name="Title 19"/>
          <p:cNvSpPr>
            <a:spLocks noGrp="1"/>
          </p:cNvSpPr>
          <p:nvPr>
            <p:ph type="title"/>
          </p:nvPr>
        </p:nvSpPr>
        <p:spPr/>
        <p:txBody>
          <a:bodyPr/>
          <a:lstStyle/>
          <a:p>
            <a:pPr eaLnBrk="1" hangingPunct="1"/>
            <a:r>
              <a:rPr lang="en-US" dirty="0" smtClean="0"/>
              <a:t>How does a grant get funded?</a:t>
            </a:r>
          </a:p>
        </p:txBody>
      </p:sp>
      <p:sp>
        <p:nvSpPr>
          <p:cNvPr id="18" name="Slide Number Placeholder 17"/>
          <p:cNvSpPr>
            <a:spLocks noGrp="1"/>
          </p:cNvSpPr>
          <p:nvPr>
            <p:ph type="sldNum" sz="quarter" idx="12"/>
          </p:nvPr>
        </p:nvSpPr>
        <p:spPr/>
        <p:txBody>
          <a:bodyPr/>
          <a:lstStyle/>
          <a:p>
            <a:pPr>
              <a:defRPr/>
            </a:pPr>
            <a:fld id="{B6F7ECED-9116-4DD2-B4A9-99AD257A6956}" type="slidenum">
              <a:rPr lang="en-US"/>
              <a:pPr>
                <a:defRPr/>
              </a:pPr>
              <a:t>20</a:t>
            </a:fld>
            <a:endParaRPr lang="en-US"/>
          </a:p>
        </p:txBody>
      </p:sp>
      <p:sp>
        <p:nvSpPr>
          <p:cNvPr id="23567" name="TextBox 9"/>
          <p:cNvSpPr txBox="1">
            <a:spLocks noChangeArrowheads="1"/>
          </p:cNvSpPr>
          <p:nvPr/>
        </p:nvSpPr>
        <p:spPr bwMode="auto">
          <a:xfrm>
            <a:off x="3090863" y="2312988"/>
            <a:ext cx="1279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chemeClr val="bg1"/>
                </a:solidFill>
                <a:latin typeface="Georgia" pitchFamily="18" charset="0"/>
              </a:rPr>
              <a:t>Institution</a:t>
            </a:r>
          </a:p>
        </p:txBody>
      </p:sp>
      <p:grpSp>
        <p:nvGrpSpPr>
          <p:cNvPr id="2" name="Group 1" descr="graphic - investigator has great reasearch idea"/>
          <p:cNvGrpSpPr/>
          <p:nvPr/>
        </p:nvGrpSpPr>
        <p:grpSpPr>
          <a:xfrm>
            <a:off x="244475" y="2224088"/>
            <a:ext cx="2041525" cy="2347912"/>
            <a:chOff x="244475" y="2224088"/>
            <a:chExt cx="2041525" cy="2347912"/>
          </a:xfrm>
        </p:grpSpPr>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51830"/>
              <a:ext cx="1447800" cy="149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5" name="TextBox 4"/>
            <p:cNvSpPr txBox="1">
              <a:spLocks noChangeArrowheads="1"/>
            </p:cNvSpPr>
            <p:nvPr/>
          </p:nvSpPr>
          <p:spPr bwMode="auto">
            <a:xfrm>
              <a:off x="768804" y="4202113"/>
              <a:ext cx="1495425" cy="369887"/>
            </a:xfrm>
            <a:prstGeom prst="rect">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6200000" scaled="1"/>
              <a:tileRect/>
            </a:gradFill>
            <a:ln w="952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en-US" dirty="0">
                  <a:solidFill>
                    <a:schemeClr val="bg1"/>
                  </a:solidFill>
                  <a:latin typeface="Georgia" pitchFamily="18" charset="0"/>
                </a:rPr>
                <a:t>Investigator</a:t>
              </a:r>
            </a:p>
          </p:txBody>
        </p:sp>
        <p:sp>
          <p:nvSpPr>
            <p:cNvPr id="13" name="TextBox 10" descr="Graphic showing that investigator comes up with the research idea"/>
            <p:cNvSpPr txBox="1">
              <a:spLocks noChangeArrowheads="1"/>
            </p:cNvSpPr>
            <p:nvPr/>
          </p:nvSpPr>
          <p:spPr bwMode="auto">
            <a:xfrm>
              <a:off x="244475" y="2224088"/>
              <a:ext cx="2014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smtClean="0">
                  <a:latin typeface="Georgia" pitchFamily="18" charset="0"/>
                </a:rPr>
                <a:t>Great </a:t>
              </a:r>
              <a:r>
                <a:rPr lang="en-US" dirty="0">
                  <a:latin typeface="Georgia" pitchFamily="18" charset="0"/>
                </a:rPr>
                <a:t>Research </a:t>
              </a:r>
              <a:r>
                <a:rPr lang="en-US" dirty="0" smtClean="0">
                  <a:latin typeface="Georgia" pitchFamily="18" charset="0"/>
                </a:rPr>
                <a:t>Idea! </a:t>
              </a:r>
              <a:endParaRPr lang="en-US" dirty="0">
                <a:latin typeface="Georgia" pitchFamily="18" charset="0"/>
              </a:endParaRPr>
            </a:p>
          </p:txBody>
        </p:sp>
      </p:grpSp>
      <p:sp>
        <p:nvSpPr>
          <p:cNvPr id="15" name="Rounded Rectangle 14"/>
          <p:cNvSpPr/>
          <p:nvPr/>
        </p:nvSpPr>
        <p:spPr>
          <a:xfrm>
            <a:off x="2878874" y="2687782"/>
            <a:ext cx="1681019" cy="452582"/>
          </a:xfrm>
          <a:prstGeom prst="roundRect">
            <a:avLst/>
          </a:prstGeom>
          <a:solidFill>
            <a:srgbClr val="99FF99"/>
          </a:solidFill>
          <a:ln>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Submits Application</a:t>
            </a:r>
          </a:p>
        </p:txBody>
      </p:sp>
      <p:sp>
        <p:nvSpPr>
          <p:cNvPr id="23579" name="TextBox 22" descr="graphic showingCSR assigns applicaiton to NIH institute or center and study section"/>
          <p:cNvSpPr txBox="1">
            <a:spLocks noChangeArrowheads="1"/>
          </p:cNvSpPr>
          <p:nvPr/>
        </p:nvSpPr>
        <p:spPr bwMode="auto">
          <a:xfrm>
            <a:off x="5502275" y="1981200"/>
            <a:ext cx="3217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solidFill>
                  <a:schemeClr val="bg1"/>
                </a:solidFill>
              </a:rPr>
              <a:t>Assigns to IC &amp; IRG / Study Section</a:t>
            </a:r>
          </a:p>
        </p:txBody>
      </p:sp>
      <p:grpSp>
        <p:nvGrpSpPr>
          <p:cNvPr id="11" name="Group 10" descr="&quot;&quot;"/>
          <p:cNvGrpSpPr/>
          <p:nvPr/>
        </p:nvGrpSpPr>
        <p:grpSpPr>
          <a:xfrm>
            <a:off x="5368295" y="2452233"/>
            <a:ext cx="3472873" cy="895927"/>
            <a:chOff x="5368295" y="2452233"/>
            <a:chExt cx="3472873" cy="895927"/>
          </a:xfrm>
        </p:grpSpPr>
        <p:grpSp>
          <p:nvGrpSpPr>
            <p:cNvPr id="5" name="Group 4"/>
            <p:cNvGrpSpPr/>
            <p:nvPr/>
          </p:nvGrpSpPr>
          <p:grpSpPr>
            <a:xfrm>
              <a:off x="5368295" y="2452233"/>
              <a:ext cx="3472873" cy="895927"/>
              <a:chOff x="5368295" y="2452233"/>
              <a:chExt cx="3472873" cy="895927"/>
            </a:xfrm>
          </p:grpSpPr>
          <p:sp>
            <p:nvSpPr>
              <p:cNvPr id="24" name="Rounded Rectangle 23" descr="graphic showin study section reviews application for scientific merit"/>
              <p:cNvSpPr/>
              <p:nvPr/>
            </p:nvSpPr>
            <p:spPr>
              <a:xfrm>
                <a:off x="5368295" y="2452233"/>
                <a:ext cx="3472873" cy="895927"/>
              </a:xfrm>
              <a:prstGeom prst="roundRect">
                <a:avLst/>
              </a:prstGeom>
              <a:solidFill>
                <a:srgbClr val="00B0F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86" name="TextBox 25" descr="graphic showin study section reviews application for scientific merit"/>
              <p:cNvSpPr txBox="1">
                <a:spLocks noChangeArrowheads="1"/>
              </p:cNvSpPr>
              <p:nvPr/>
            </p:nvSpPr>
            <p:spPr bwMode="auto">
              <a:xfrm>
                <a:off x="6416675" y="2479675"/>
                <a:ext cx="1376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Study Section</a:t>
                </a:r>
              </a:p>
            </p:txBody>
          </p:sp>
        </p:grpSp>
        <p:sp>
          <p:nvSpPr>
            <p:cNvPr id="23587" name="TextBox 26"/>
            <p:cNvSpPr txBox="1">
              <a:spLocks noChangeArrowheads="1"/>
            </p:cNvSpPr>
            <p:nvPr/>
          </p:nvSpPr>
          <p:spPr bwMode="auto">
            <a:xfrm>
              <a:off x="5848350" y="2968625"/>
              <a:ext cx="2513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solidFill>
                    <a:schemeClr val="bg1"/>
                  </a:solidFill>
                </a:rPr>
                <a:t>Reviews for Scientific Merit</a:t>
              </a:r>
            </a:p>
          </p:txBody>
        </p:sp>
      </p:grpSp>
      <p:grpSp>
        <p:nvGrpSpPr>
          <p:cNvPr id="6" name="Group 5" descr="&quot;&quot;"/>
          <p:cNvGrpSpPr/>
          <p:nvPr/>
        </p:nvGrpSpPr>
        <p:grpSpPr>
          <a:xfrm>
            <a:off x="5368295" y="3412777"/>
            <a:ext cx="3472873" cy="895927"/>
            <a:chOff x="5368295" y="3412777"/>
            <a:chExt cx="3472873" cy="895927"/>
          </a:xfrm>
        </p:grpSpPr>
        <p:sp>
          <p:nvSpPr>
            <p:cNvPr id="28" name="Rounded Rectangle 27" descr="&quot;&quot;"/>
            <p:cNvSpPr/>
            <p:nvPr/>
          </p:nvSpPr>
          <p:spPr>
            <a:xfrm>
              <a:off x="5368295" y="3412777"/>
              <a:ext cx="3472873" cy="895927"/>
            </a:xfrm>
            <a:prstGeom prst="roundRect">
              <a:avLst/>
            </a:prstGeom>
            <a:solidFill>
              <a:srgbClr val="00B0F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94" name="TextBox 29"/>
            <p:cNvSpPr txBox="1">
              <a:spLocks noChangeArrowheads="1"/>
            </p:cNvSpPr>
            <p:nvPr/>
          </p:nvSpPr>
          <p:spPr bwMode="auto">
            <a:xfrm>
              <a:off x="6665913" y="3440113"/>
              <a:ext cx="877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Institute</a:t>
              </a:r>
            </a:p>
          </p:txBody>
        </p:sp>
        <p:sp>
          <p:nvSpPr>
            <p:cNvPr id="23595" name="TextBox 30"/>
            <p:cNvSpPr txBox="1">
              <a:spLocks noChangeArrowheads="1"/>
            </p:cNvSpPr>
            <p:nvPr/>
          </p:nvSpPr>
          <p:spPr bwMode="auto">
            <a:xfrm>
              <a:off x="5983288" y="3886200"/>
              <a:ext cx="2243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solidFill>
                    <a:schemeClr val="bg1"/>
                  </a:solidFill>
                </a:rPr>
                <a:t>Evaluates for Relevance</a:t>
              </a:r>
            </a:p>
          </p:txBody>
        </p:sp>
      </p:grpSp>
      <p:grpSp>
        <p:nvGrpSpPr>
          <p:cNvPr id="10" name="Group 9" descr="&quot;&quot;"/>
          <p:cNvGrpSpPr/>
          <p:nvPr/>
        </p:nvGrpSpPr>
        <p:grpSpPr>
          <a:xfrm>
            <a:off x="5372919" y="4368709"/>
            <a:ext cx="3472873" cy="895927"/>
            <a:chOff x="5372919" y="4368709"/>
            <a:chExt cx="3472873" cy="895927"/>
          </a:xfrm>
        </p:grpSpPr>
        <p:grpSp>
          <p:nvGrpSpPr>
            <p:cNvPr id="9" name="Group 8"/>
            <p:cNvGrpSpPr/>
            <p:nvPr/>
          </p:nvGrpSpPr>
          <p:grpSpPr>
            <a:xfrm>
              <a:off x="5372919" y="4368709"/>
              <a:ext cx="3472873" cy="895927"/>
              <a:chOff x="5372919" y="4368709"/>
              <a:chExt cx="3472873" cy="895927"/>
            </a:xfrm>
          </p:grpSpPr>
          <p:sp>
            <p:nvSpPr>
              <p:cNvPr id="32" name="Rounded Rectangle 31" descr="Advisory Councils and Boards recommend action (fund or not fund)"/>
              <p:cNvSpPr/>
              <p:nvPr/>
            </p:nvSpPr>
            <p:spPr>
              <a:xfrm>
                <a:off x="5372919" y="4368709"/>
                <a:ext cx="3472873" cy="895927"/>
              </a:xfrm>
              <a:prstGeom prst="roundRect">
                <a:avLst/>
              </a:prstGeom>
              <a:solidFill>
                <a:srgbClr val="00B0F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02" name="TextBox 33" descr="Advisory Councils and Boards recommend action (fund or not fund)"/>
              <p:cNvSpPr txBox="1">
                <a:spLocks noChangeArrowheads="1"/>
              </p:cNvSpPr>
              <p:nvPr/>
            </p:nvSpPr>
            <p:spPr bwMode="auto">
              <a:xfrm>
                <a:off x="5857875" y="4395788"/>
                <a:ext cx="2503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Advisory Councils &amp; Board</a:t>
                </a:r>
              </a:p>
            </p:txBody>
          </p:sp>
        </p:grpSp>
        <p:sp>
          <p:nvSpPr>
            <p:cNvPr id="23603" name="TextBox 34" descr="Advisory Councils and Boards recommend action (fund or not fund)"/>
            <p:cNvSpPr txBox="1">
              <a:spLocks noChangeArrowheads="1"/>
            </p:cNvSpPr>
            <p:nvPr/>
          </p:nvSpPr>
          <p:spPr bwMode="auto">
            <a:xfrm>
              <a:off x="6129338" y="4876800"/>
              <a:ext cx="1958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solidFill>
                    <a:schemeClr val="bg1"/>
                  </a:solidFill>
                </a:rPr>
                <a:t>Recommends Action</a:t>
              </a:r>
            </a:p>
          </p:txBody>
        </p:sp>
      </p:grpSp>
      <p:grpSp>
        <p:nvGrpSpPr>
          <p:cNvPr id="7" name="Group 6" descr="&quot;&quot;"/>
          <p:cNvGrpSpPr/>
          <p:nvPr/>
        </p:nvGrpSpPr>
        <p:grpSpPr>
          <a:xfrm>
            <a:off x="5368307" y="5343113"/>
            <a:ext cx="3472873" cy="895927"/>
            <a:chOff x="5368307" y="5343113"/>
            <a:chExt cx="3472873" cy="895927"/>
          </a:xfrm>
        </p:grpSpPr>
        <p:sp>
          <p:nvSpPr>
            <p:cNvPr id="36" name="Rounded Rectangle 35"/>
            <p:cNvSpPr/>
            <p:nvPr/>
          </p:nvSpPr>
          <p:spPr>
            <a:xfrm>
              <a:off x="5368307" y="5343113"/>
              <a:ext cx="3472873" cy="895927"/>
            </a:xfrm>
            <a:prstGeom prst="roundRect">
              <a:avLst/>
            </a:prstGeom>
            <a:solidFill>
              <a:srgbClr val="00B0F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10" name="TextBox 37"/>
            <p:cNvSpPr txBox="1">
              <a:spLocks noChangeArrowheads="1"/>
            </p:cNvSpPr>
            <p:nvPr/>
          </p:nvSpPr>
          <p:spPr bwMode="auto">
            <a:xfrm>
              <a:off x="6296025" y="5370513"/>
              <a:ext cx="1616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Institute Director</a:t>
              </a:r>
            </a:p>
          </p:txBody>
        </p:sp>
        <p:sp>
          <p:nvSpPr>
            <p:cNvPr id="23611" name="TextBox 38"/>
            <p:cNvSpPr txBox="1">
              <a:spLocks noChangeArrowheads="1"/>
            </p:cNvSpPr>
            <p:nvPr/>
          </p:nvSpPr>
          <p:spPr bwMode="auto">
            <a:xfrm>
              <a:off x="6096000" y="5867400"/>
              <a:ext cx="22797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schemeClr val="bg1"/>
                  </a:solidFill>
                </a:rPr>
                <a:t>Makes Funding Decision</a:t>
              </a:r>
              <a:endParaRPr lang="en-US" sz="1400" b="1" dirty="0">
                <a:solidFill>
                  <a:schemeClr val="bg1"/>
                </a:solidFill>
              </a:endParaRPr>
            </a:p>
          </p:txBody>
        </p:sp>
      </p:grpSp>
      <p:sp>
        <p:nvSpPr>
          <p:cNvPr id="72" name="Freeform 71" descr="graphic showing institution allocates funds to investigator who performs the research"/>
          <p:cNvSpPr/>
          <p:nvPr/>
        </p:nvSpPr>
        <p:spPr>
          <a:xfrm>
            <a:off x="2176461" y="3629024"/>
            <a:ext cx="601663" cy="1178413"/>
          </a:xfrm>
          <a:custGeom>
            <a:avLst/>
            <a:gdLst>
              <a:gd name="connsiteX0" fmla="*/ 844952 w 844952"/>
              <a:gd name="connsiteY0" fmla="*/ 133109 h 1105383"/>
              <a:gd name="connsiteX1" fmla="*/ 520861 w 844952"/>
              <a:gd name="connsiteY1" fmla="*/ 133109 h 1105383"/>
              <a:gd name="connsiteX2" fmla="*/ 659757 w 844952"/>
              <a:gd name="connsiteY2" fmla="*/ 931762 h 1105383"/>
              <a:gd name="connsiteX3" fmla="*/ 0 w 844952"/>
              <a:gd name="connsiteY3" fmla="*/ 1105383 h 1105383"/>
            </a:gdLst>
            <a:ahLst/>
            <a:cxnLst>
              <a:cxn ang="0">
                <a:pos x="connsiteX0" y="connsiteY0"/>
              </a:cxn>
              <a:cxn ang="0">
                <a:pos x="connsiteX1" y="connsiteY1"/>
              </a:cxn>
              <a:cxn ang="0">
                <a:pos x="connsiteX2" y="connsiteY2"/>
              </a:cxn>
              <a:cxn ang="0">
                <a:pos x="connsiteX3" y="connsiteY3"/>
              </a:cxn>
            </a:cxnLst>
            <a:rect l="l" t="t" r="r" b="b"/>
            <a:pathLst>
              <a:path w="844952" h="1105383">
                <a:moveTo>
                  <a:pt x="844952" y="133109"/>
                </a:moveTo>
                <a:cubicBezTo>
                  <a:pt x="698339" y="66554"/>
                  <a:pt x="551727" y="0"/>
                  <a:pt x="520861" y="133109"/>
                </a:cubicBezTo>
                <a:cubicBezTo>
                  <a:pt x="489995" y="266218"/>
                  <a:pt x="746567" y="769716"/>
                  <a:pt x="659757" y="931762"/>
                </a:cubicBezTo>
                <a:cubicBezTo>
                  <a:pt x="572947" y="1093808"/>
                  <a:pt x="286473" y="1099595"/>
                  <a:pt x="0" y="1105383"/>
                </a:cubicBezTo>
              </a:path>
            </a:pathLst>
          </a:custGeom>
          <a:ln w="57150">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8" name="Group 7" descr="graphic showing funds being given to the instittuion, who allocates the funds"/>
          <p:cNvGrpSpPr/>
          <p:nvPr/>
        </p:nvGrpSpPr>
        <p:grpSpPr>
          <a:xfrm>
            <a:off x="2883498" y="3588298"/>
            <a:ext cx="2313977" cy="2187027"/>
            <a:chOff x="2883498" y="3588298"/>
            <a:chExt cx="2313977" cy="2187027"/>
          </a:xfrm>
        </p:grpSpPr>
        <p:sp>
          <p:nvSpPr>
            <p:cNvPr id="16" name="Rounded Rectangle 15" descr="&quot;&quot;"/>
            <p:cNvSpPr/>
            <p:nvPr/>
          </p:nvSpPr>
          <p:spPr>
            <a:xfrm>
              <a:off x="2883498" y="3588298"/>
              <a:ext cx="1681019" cy="452582"/>
            </a:xfrm>
            <a:prstGeom prst="roundRect">
              <a:avLst/>
            </a:prstGeom>
            <a:solidFill>
              <a:srgbClr val="008000"/>
            </a:solidFill>
            <a:ln>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rPr>
                <a:t>Allocates Funds</a:t>
              </a:r>
            </a:p>
          </p:txBody>
        </p:sp>
        <p:sp>
          <p:nvSpPr>
            <p:cNvPr id="74" name="Freeform 73"/>
            <p:cNvSpPr/>
            <p:nvPr/>
          </p:nvSpPr>
          <p:spPr>
            <a:xfrm>
              <a:off x="4606925" y="3730625"/>
              <a:ext cx="590550" cy="2044700"/>
            </a:xfrm>
            <a:custGeom>
              <a:avLst/>
              <a:gdLst>
                <a:gd name="connsiteX0" fmla="*/ 590309 w 590309"/>
                <a:gd name="connsiteY0" fmla="*/ 2044861 h 2044861"/>
                <a:gd name="connsiteX1" fmla="*/ 115747 w 590309"/>
                <a:gd name="connsiteY1" fmla="*/ 1743919 h 2044861"/>
                <a:gd name="connsiteX2" fmla="*/ 509286 w 590309"/>
                <a:gd name="connsiteY2" fmla="*/ 285509 h 2044861"/>
                <a:gd name="connsiteX3" fmla="*/ 0 w 590309"/>
                <a:gd name="connsiteY3" fmla="*/ 30866 h 2044861"/>
              </a:gdLst>
              <a:ahLst/>
              <a:cxnLst>
                <a:cxn ang="0">
                  <a:pos x="connsiteX0" y="connsiteY0"/>
                </a:cxn>
                <a:cxn ang="0">
                  <a:pos x="connsiteX1" y="connsiteY1"/>
                </a:cxn>
                <a:cxn ang="0">
                  <a:pos x="connsiteX2" y="connsiteY2"/>
                </a:cxn>
                <a:cxn ang="0">
                  <a:pos x="connsiteX3" y="connsiteY3"/>
                </a:cxn>
              </a:cxnLst>
              <a:rect l="l" t="t" r="r" b="b"/>
              <a:pathLst>
                <a:path w="590309" h="2044861">
                  <a:moveTo>
                    <a:pt x="590309" y="2044861"/>
                  </a:moveTo>
                  <a:cubicBezTo>
                    <a:pt x="359780" y="2041002"/>
                    <a:pt x="129251" y="2037144"/>
                    <a:pt x="115747" y="1743919"/>
                  </a:cubicBezTo>
                  <a:cubicBezTo>
                    <a:pt x="102243" y="1450694"/>
                    <a:pt x="528577" y="571018"/>
                    <a:pt x="509286" y="285509"/>
                  </a:cubicBezTo>
                  <a:cubicBezTo>
                    <a:pt x="489995" y="0"/>
                    <a:pt x="244997" y="15433"/>
                    <a:pt x="0" y="30866"/>
                  </a:cubicBezTo>
                </a:path>
              </a:pathLst>
            </a:custGeom>
            <a:ln w="57150">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extLst>
      <p:ext uri="{BB962C8B-B14F-4D97-AF65-F5344CB8AC3E}">
        <p14:creationId xmlns:p14="http://schemas.microsoft.com/office/powerpoint/2010/main" val="2473816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fade">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319"/>
                                        </p:tgtEl>
                                        <p:attrNameLst>
                                          <p:attrName>style.visibility</p:attrName>
                                        </p:attrNameLst>
                                      </p:cBhvr>
                                      <p:to>
                                        <p:strVal val="visible"/>
                                      </p:to>
                                    </p:set>
                                    <p:animEffect transition="in" filter="fade">
                                      <p:cBhvr>
                                        <p:cTn id="59"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5" grpId="0" animBg="1"/>
      <p:bldP spid="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4000" dirty="0" smtClean="0"/>
              <a:t>Ready for Award…When?</a:t>
            </a:r>
            <a:endParaRPr lang="en-US" sz="4000" dirty="0"/>
          </a:p>
        </p:txBody>
      </p:sp>
      <p:sp>
        <p:nvSpPr>
          <p:cNvPr id="36867" name="Content Placeholder 2"/>
          <p:cNvSpPr>
            <a:spLocks noGrp="1"/>
          </p:cNvSpPr>
          <p:nvPr>
            <p:ph idx="4294967295"/>
          </p:nvPr>
        </p:nvSpPr>
        <p:spPr>
          <a:xfrm>
            <a:off x="609600" y="1646238"/>
            <a:ext cx="8534400" cy="3557587"/>
          </a:xfrm>
          <a:prstGeom prst="rect">
            <a:avLst/>
          </a:prstGeom>
        </p:spPr>
        <p:txBody>
          <a:bodyPr/>
          <a:lstStyle/>
          <a:p>
            <a:pPr eaLnBrk="1" hangingPunct="1"/>
            <a:r>
              <a:rPr lang="en-US" dirty="0" smtClean="0"/>
              <a:t>All pre-award issues are resolved</a:t>
            </a:r>
          </a:p>
          <a:p>
            <a:pPr lvl="1" eaLnBrk="1" hangingPunct="1"/>
            <a:r>
              <a:rPr lang="en-US" sz="2400" dirty="0" smtClean="0"/>
              <a:t>Budget Negotiation</a:t>
            </a:r>
          </a:p>
          <a:p>
            <a:pPr lvl="1" eaLnBrk="1" hangingPunct="1"/>
            <a:r>
              <a:rPr lang="en-US" sz="2400" dirty="0" smtClean="0"/>
              <a:t>Certification on Education on Human Subjects</a:t>
            </a:r>
          </a:p>
          <a:p>
            <a:pPr lvl="1" eaLnBrk="1" hangingPunct="1"/>
            <a:r>
              <a:rPr lang="en-US" sz="2400" dirty="0" smtClean="0"/>
              <a:t>Animals &amp; Human Subject Protection Issues</a:t>
            </a:r>
          </a:p>
          <a:p>
            <a:pPr lvl="1" eaLnBrk="1" hangingPunct="1"/>
            <a:r>
              <a:rPr lang="en-US" sz="2400" dirty="0" smtClean="0"/>
              <a:t>Other Support Documentation</a:t>
            </a:r>
          </a:p>
          <a:p>
            <a:pPr lvl="1" eaLnBrk="1" hangingPunct="1">
              <a:buFontTx/>
              <a:buNone/>
            </a:pPr>
            <a:endParaRPr lang="en-US" sz="1600" dirty="0" smtClean="0"/>
          </a:p>
          <a:p>
            <a:pPr eaLnBrk="1" hangingPunct="1"/>
            <a:r>
              <a:rPr lang="en-US" sz="3000" dirty="0" smtClean="0"/>
              <a:t>Application to award takes ~9-10 months</a:t>
            </a:r>
          </a:p>
          <a:p>
            <a:pPr eaLnBrk="1" hangingPunct="1"/>
            <a:endParaRPr lang="en-US" dirty="0" smtClean="0"/>
          </a:p>
        </p:txBody>
      </p:sp>
      <p:pic>
        <p:nvPicPr>
          <p:cNvPr id="6" name="Picture 5" descr="&quot;&quot;"/>
          <p:cNvPicPr>
            <a:picLocks noChangeAspect="1"/>
          </p:cNvPicPr>
          <p:nvPr/>
        </p:nvPicPr>
        <p:blipFill>
          <a:blip r:embed="rId3" cstate="print"/>
          <a:stretch>
            <a:fillRect/>
          </a:stretch>
        </p:blipFill>
        <p:spPr>
          <a:xfrm>
            <a:off x="87086" y="5558709"/>
            <a:ext cx="1905000" cy="1266634"/>
          </a:xfrm>
          <a:prstGeom prst="rect">
            <a:avLst/>
          </a:prstGeom>
          <a:effectLst>
            <a:softEdge rad="317500"/>
          </a:effectLst>
        </p:spPr>
      </p:pic>
      <p:sp>
        <p:nvSpPr>
          <p:cNvPr id="36869" name="TextBox 6" descr="Related sessions:&#10;- Budget Building Blocks for Investigators&#10;- All About Costs&#10;- Working with Program Officials: PreAward &amp; PostAward&#10;"/>
          <p:cNvSpPr txBox="1">
            <a:spLocks noChangeArrowheads="1"/>
          </p:cNvSpPr>
          <p:nvPr/>
        </p:nvSpPr>
        <p:spPr bwMode="auto">
          <a:xfrm>
            <a:off x="2133600" y="5549184"/>
            <a:ext cx="7391400" cy="1200150"/>
          </a:xfrm>
          <a:prstGeom prst="rect">
            <a:avLst/>
          </a:prstGeom>
          <a:solidFill>
            <a:schemeClr val="bg1"/>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Nuts and </a:t>
            </a:r>
            <a:r>
              <a:rPr lang="en-US" b="1" dirty="0" smtClean="0"/>
              <a:t>Bolts:</a:t>
            </a:r>
            <a:endParaRPr lang="en-US" b="1" dirty="0"/>
          </a:p>
          <a:p>
            <a:pPr eaLnBrk="1" hangingPunct="1"/>
            <a:r>
              <a:rPr lang="en-US" dirty="0" smtClean="0"/>
              <a:t>- Budget Building Blocks for Investigators</a:t>
            </a:r>
            <a:endParaRPr lang="en-US" dirty="0"/>
          </a:p>
          <a:p>
            <a:pPr eaLnBrk="1" hangingPunct="1"/>
            <a:r>
              <a:rPr lang="en-US" dirty="0" smtClean="0"/>
              <a:t>- All </a:t>
            </a:r>
            <a:r>
              <a:rPr lang="en-US" dirty="0"/>
              <a:t>About Costs</a:t>
            </a:r>
          </a:p>
          <a:p>
            <a:pPr eaLnBrk="1" hangingPunct="1"/>
            <a:r>
              <a:rPr lang="en-US" dirty="0" smtClean="0"/>
              <a:t>- Working </a:t>
            </a:r>
            <a:r>
              <a:rPr lang="en-US" dirty="0"/>
              <a:t>with Program Officials: </a:t>
            </a:r>
            <a:r>
              <a:rPr lang="en-US" dirty="0" err="1"/>
              <a:t>PreAward</a:t>
            </a:r>
            <a:r>
              <a:rPr lang="en-US" dirty="0"/>
              <a:t> &amp; </a:t>
            </a:r>
            <a:r>
              <a:rPr lang="en-US" dirty="0" err="1"/>
              <a:t>PostAward</a:t>
            </a:r>
            <a:endParaRPr lang="en-US" dirty="0"/>
          </a:p>
        </p:txBody>
      </p:sp>
    </p:spTree>
    <p:extLst>
      <p:ext uri="{BB962C8B-B14F-4D97-AF65-F5344CB8AC3E}">
        <p14:creationId xmlns:p14="http://schemas.microsoft.com/office/powerpoint/2010/main" val="84153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descr="Title: What’s the Right Type of Grant for My Idea (and Me)?"/>
          <p:cNvSpPr>
            <a:spLocks noGrp="1"/>
          </p:cNvSpPr>
          <p:nvPr>
            <p:ph type="title" idx="4294967295"/>
          </p:nvPr>
        </p:nvSpPr>
        <p:spPr>
          <a:xfrm>
            <a:off x="2819400" y="4495800"/>
            <a:ext cx="6324600" cy="990600"/>
          </a:xfrm>
        </p:spPr>
        <p:txBody>
          <a:bodyPr>
            <a:normAutofit fontScale="90000"/>
          </a:bodyPr>
          <a:lstStyle/>
          <a:p>
            <a:pPr indent="0" eaLnBrk="1" fontAlgn="auto" hangingPunct="1">
              <a:spcAft>
                <a:spcPts val="0"/>
              </a:spcAft>
              <a:defRPr/>
            </a:pPr>
            <a:r>
              <a:rPr lang="en-US" dirty="0" smtClean="0">
                <a:solidFill>
                  <a:schemeClr val="tx2">
                    <a:tint val="100000"/>
                    <a:shade val="90000"/>
                    <a:satMod val="250000"/>
                    <a:alpha val="100000"/>
                  </a:schemeClr>
                </a:solidFill>
              </a:rPr>
              <a:t>#5:  What’s the Right Type of Grant for My Idea (and Me)?</a:t>
            </a:r>
            <a:endParaRPr lang="en-US" dirty="0">
              <a:solidFill>
                <a:schemeClr val="tx2">
                  <a:tint val="100000"/>
                  <a:shade val="90000"/>
                  <a:satMod val="250000"/>
                  <a:alpha val="100000"/>
                </a:schemeClr>
              </a:solidFill>
            </a:endParaRPr>
          </a:p>
        </p:txBody>
      </p:sp>
      <p:pic>
        <p:nvPicPr>
          <p:cNvPr id="6" name="Picture Placeholder 5" descr="Graphic - person looking down the road at different paths to take for research project, small business, trianing, and center grants"/>
          <p:cNvPicPr>
            <a:picLocks noGrp="1" noChangeAspect="1"/>
          </p:cNvPicPr>
          <p:nvPr>
            <p:ph type="pic" idx="4294967295"/>
          </p:nvPr>
        </p:nvPicPr>
        <p:blipFill>
          <a:blip r:embed="rId3" cstate="print"/>
          <a:srcRect/>
          <a:stretch>
            <a:fillRect/>
          </a:stretch>
        </p:blipFill>
        <p:spPr>
          <a:xfrm>
            <a:off x="0" y="228600"/>
            <a:ext cx="8534400" cy="4343400"/>
          </a:xfrm>
        </p:spPr>
      </p:pic>
      <p:grpSp>
        <p:nvGrpSpPr>
          <p:cNvPr id="2" name="Group 1" descr="Graphic - person looking down the road at different paths to take for research project, small business, trianing, and center grants"/>
          <p:cNvGrpSpPr/>
          <p:nvPr/>
        </p:nvGrpSpPr>
        <p:grpSpPr>
          <a:xfrm>
            <a:off x="3276600" y="304800"/>
            <a:ext cx="5715000" cy="1973997"/>
            <a:chOff x="3276600" y="304800"/>
            <a:chExt cx="5715000" cy="1973997"/>
          </a:xfrm>
        </p:grpSpPr>
        <p:sp>
          <p:nvSpPr>
            <p:cNvPr id="7" name="TextBox 6"/>
            <p:cNvSpPr txBox="1"/>
            <p:nvPr/>
          </p:nvSpPr>
          <p:spPr>
            <a:xfrm>
              <a:off x="3276600" y="381000"/>
              <a:ext cx="1295400" cy="646331"/>
            </a:xfrm>
            <a:prstGeom prst="rect">
              <a:avLst/>
            </a:prstGeom>
            <a:solidFill>
              <a:srgbClr val="FFC000"/>
            </a:solidFill>
            <a:effectLst>
              <a:innerShdw blurRad="63500" dist="50800" dir="8100000">
                <a:prstClr val="black">
                  <a:alpha val="50000"/>
                </a:prstClr>
              </a:inn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t>Research  Projects </a:t>
              </a:r>
            </a:p>
          </p:txBody>
        </p:sp>
        <p:sp>
          <p:nvSpPr>
            <p:cNvPr id="9" name="TextBox 8"/>
            <p:cNvSpPr txBox="1"/>
            <p:nvPr/>
          </p:nvSpPr>
          <p:spPr>
            <a:xfrm>
              <a:off x="4953000" y="304800"/>
              <a:ext cx="1143000" cy="646331"/>
            </a:xfrm>
            <a:prstGeom prst="rect">
              <a:avLst/>
            </a:prstGeom>
            <a:solidFill>
              <a:srgbClr val="FFC000"/>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t>Small Business</a:t>
              </a:r>
            </a:p>
          </p:txBody>
        </p:sp>
        <p:sp>
          <p:nvSpPr>
            <p:cNvPr id="11" name="TextBox 10"/>
            <p:cNvSpPr txBox="1"/>
            <p:nvPr/>
          </p:nvSpPr>
          <p:spPr>
            <a:xfrm>
              <a:off x="6553200" y="381000"/>
              <a:ext cx="1638300" cy="923330"/>
            </a:xfrm>
            <a:prstGeom prst="rect">
              <a:avLst/>
            </a:prstGeom>
            <a:solidFill>
              <a:srgbClr val="FFC000"/>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dirty="0">
                  <a:solidFill>
                    <a:schemeClr val="tx1"/>
                  </a:solidFill>
                </a:rPr>
                <a:t>Training &amp; Career </a:t>
              </a:r>
              <a:r>
                <a:rPr lang="en-US" dirty="0" smtClean="0">
                  <a:solidFill>
                    <a:schemeClr val="tx1"/>
                  </a:solidFill>
                </a:rPr>
                <a:t>Development</a:t>
              </a:r>
              <a:endParaRPr lang="en-US" dirty="0">
                <a:solidFill>
                  <a:schemeClr val="tx1"/>
                </a:solidFill>
              </a:endParaRPr>
            </a:p>
          </p:txBody>
        </p:sp>
        <p:sp>
          <p:nvSpPr>
            <p:cNvPr id="8" name="TextBox 7"/>
            <p:cNvSpPr txBox="1"/>
            <p:nvPr/>
          </p:nvSpPr>
          <p:spPr>
            <a:xfrm>
              <a:off x="7848600" y="1632466"/>
              <a:ext cx="1143000" cy="646331"/>
            </a:xfrm>
            <a:prstGeom prst="rect">
              <a:avLst/>
            </a:prstGeom>
            <a:solidFill>
              <a:srgbClr val="FFC000"/>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dirty="0" smtClean="0">
                  <a:solidFill>
                    <a:schemeClr val="tx1"/>
                  </a:solidFill>
                </a:rPr>
                <a:t>Research Centers</a:t>
              </a:r>
              <a:endParaRPr lang="en-US" dirty="0">
                <a:solidFill>
                  <a:schemeClr val="tx1"/>
                </a:solidFill>
              </a:endParaRPr>
            </a:p>
          </p:txBody>
        </p:sp>
      </p:grpSp>
      <p:sp>
        <p:nvSpPr>
          <p:cNvPr id="10" name="TextBox 4" descr="Related sessios: - Mapping Your Career with NIH, Part I &amp; II&#10;- Primetime with NIH Program: Understanding RPGs&#10;- Working with Program Officials Preaward &amp; PostAward&#10;"/>
          <p:cNvSpPr txBox="1">
            <a:spLocks noChangeArrowheads="1"/>
          </p:cNvSpPr>
          <p:nvPr/>
        </p:nvSpPr>
        <p:spPr bwMode="auto">
          <a:xfrm>
            <a:off x="1741714" y="5624608"/>
            <a:ext cx="7391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800" b="1" dirty="0"/>
              <a:t>Nuts and </a:t>
            </a:r>
            <a:r>
              <a:rPr lang="en-US" sz="1800" b="1" dirty="0" smtClean="0"/>
              <a:t>Bolts:</a:t>
            </a:r>
            <a:endParaRPr lang="en-US" sz="1800" b="1" dirty="0"/>
          </a:p>
          <a:p>
            <a:pPr eaLnBrk="1" hangingPunct="1"/>
            <a:r>
              <a:rPr lang="en-US" sz="1800" dirty="0" smtClean="0"/>
              <a:t>- Mapping </a:t>
            </a:r>
            <a:r>
              <a:rPr lang="en-US" sz="1800" dirty="0"/>
              <a:t>Your Career with NIH, Part I &amp; II</a:t>
            </a:r>
          </a:p>
          <a:p>
            <a:pPr eaLnBrk="1" hangingPunct="1"/>
            <a:r>
              <a:rPr lang="en-US" sz="1800" dirty="0" smtClean="0"/>
              <a:t>- Primetime </a:t>
            </a:r>
            <a:r>
              <a:rPr lang="en-US" sz="1800" dirty="0"/>
              <a:t>with NIH Program: Understanding RPGs</a:t>
            </a:r>
          </a:p>
          <a:p>
            <a:pPr eaLnBrk="1" hangingPunct="1"/>
            <a:r>
              <a:rPr lang="en-US" sz="1800" dirty="0" smtClean="0"/>
              <a:t>- Working </a:t>
            </a:r>
            <a:r>
              <a:rPr lang="en-US" sz="1800" dirty="0"/>
              <a:t>with Program Officials </a:t>
            </a:r>
            <a:r>
              <a:rPr lang="en-US" sz="1800" dirty="0" err="1"/>
              <a:t>Preaward</a:t>
            </a:r>
            <a:r>
              <a:rPr lang="en-US" sz="1800" dirty="0"/>
              <a:t> &amp; </a:t>
            </a:r>
            <a:r>
              <a:rPr lang="en-US" sz="1800" dirty="0" err="1"/>
              <a:t>PostAward</a:t>
            </a:r>
            <a:endParaRPr lang="en-US" sz="1800" dirty="0"/>
          </a:p>
        </p:txBody>
      </p:sp>
      <p:pic>
        <p:nvPicPr>
          <p:cNvPr id="12" name="Picture 11" descr="&quot;&quot;"/>
          <p:cNvPicPr>
            <a:picLocks noChangeAspect="1"/>
          </p:cNvPicPr>
          <p:nvPr/>
        </p:nvPicPr>
        <p:blipFill>
          <a:blip r:embed="rId4" cstate="print"/>
          <a:stretch>
            <a:fillRect/>
          </a:stretch>
        </p:blipFill>
        <p:spPr>
          <a:xfrm>
            <a:off x="32657" y="5591366"/>
            <a:ext cx="1905000" cy="1266634"/>
          </a:xfrm>
          <a:prstGeom prst="rect">
            <a:avLst/>
          </a:prstGeom>
          <a:effectLst>
            <a:softEdge rad="317500"/>
          </a:effectLst>
        </p:spPr>
      </p:pic>
    </p:spTree>
    <p:extLst>
      <p:ext uri="{BB962C8B-B14F-4D97-AF65-F5344CB8AC3E}">
        <p14:creationId xmlns:p14="http://schemas.microsoft.com/office/powerpoint/2010/main" val="2660861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slide: #6:  Got Funded…Now What?"/>
          <p:cNvSpPr>
            <a:spLocks noGrp="1"/>
          </p:cNvSpPr>
          <p:nvPr>
            <p:ph type="title" idx="4294967295"/>
          </p:nvPr>
        </p:nvSpPr>
        <p:spPr>
          <a:xfrm>
            <a:off x="2446338" y="4724400"/>
            <a:ext cx="6697662" cy="665163"/>
          </a:xfrm>
        </p:spPr>
        <p:txBody>
          <a:bodyPr/>
          <a:lstStyle/>
          <a:p>
            <a:pPr indent="0" eaLnBrk="1" fontAlgn="auto" hangingPunct="1">
              <a:spcAft>
                <a:spcPts val="0"/>
              </a:spcAft>
              <a:defRPr/>
            </a:pPr>
            <a:r>
              <a:rPr lang="en-US" dirty="0" smtClean="0">
                <a:solidFill>
                  <a:schemeClr val="tx2">
                    <a:tint val="100000"/>
                    <a:shade val="90000"/>
                    <a:satMod val="250000"/>
                    <a:alpha val="100000"/>
                  </a:schemeClr>
                </a:solidFill>
              </a:rPr>
              <a:t>#6:  Got Funded…Now What?</a:t>
            </a:r>
            <a:endParaRPr lang="en-US" dirty="0">
              <a:solidFill>
                <a:schemeClr val="tx2">
                  <a:tint val="100000"/>
                  <a:shade val="90000"/>
                  <a:satMod val="250000"/>
                  <a:alpha val="100000"/>
                </a:schemeClr>
              </a:solidFill>
            </a:endParaRPr>
          </a:p>
        </p:txBody>
      </p:sp>
      <p:pic>
        <p:nvPicPr>
          <p:cNvPr id="4" name="Picture Placeholder 3" descr="&quot;&quot;&#10;"/>
          <p:cNvPicPr>
            <a:picLocks noGrp="1" noChangeAspect="1"/>
          </p:cNvPicPr>
          <p:nvPr>
            <p:ph type="pic" idx="4294967295"/>
          </p:nvPr>
        </p:nvPicPr>
        <p:blipFill>
          <a:blip r:embed="rId3" cstate="print"/>
          <a:srcRect/>
          <a:stretch>
            <a:fillRect/>
          </a:stretch>
        </p:blipFill>
        <p:spPr>
          <a:xfrm>
            <a:off x="0" y="249238"/>
            <a:ext cx="8534400" cy="4343400"/>
          </a:xfrm>
        </p:spPr>
      </p:pic>
    </p:spTree>
    <p:extLst>
      <p:ext uri="{BB962C8B-B14F-4D97-AF65-F5344CB8AC3E}">
        <p14:creationId xmlns:p14="http://schemas.microsoft.com/office/powerpoint/2010/main" val="1647169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defRPr/>
            </a:pPr>
            <a:r>
              <a:rPr lang="en-US" sz="4000" dirty="0" smtClean="0"/>
              <a:t>You’ll Receive a Notice of Award (</a:t>
            </a:r>
            <a:r>
              <a:rPr lang="en-US" sz="4000" dirty="0" err="1" smtClean="0"/>
              <a:t>NoA</a:t>
            </a:r>
            <a:r>
              <a:rPr lang="en-US" sz="4000" dirty="0" smtClean="0"/>
              <a:t>)</a:t>
            </a:r>
          </a:p>
        </p:txBody>
      </p:sp>
      <p:pic>
        <p:nvPicPr>
          <p:cNvPr id="11" name="Picture 8" descr="&quot;&quot;&#10;"/>
          <p:cNvPicPr>
            <a:picLocks noChangeAspect="1" noChangeArrowheads="1"/>
          </p:cNvPicPr>
          <p:nvPr/>
        </p:nvPicPr>
        <p:blipFill>
          <a:blip r:embed="rId3" cstate="print"/>
          <a:srcRect/>
          <a:stretch>
            <a:fillRect/>
          </a:stretch>
        </p:blipFill>
        <p:spPr bwMode="auto">
          <a:xfrm>
            <a:off x="6400800" y="3886200"/>
            <a:ext cx="2830256" cy="3124200"/>
          </a:xfrm>
          <a:prstGeom prst="rect">
            <a:avLst/>
          </a:prstGeom>
          <a:noFill/>
          <a:ln w="9525">
            <a:noFill/>
            <a:miter lim="800000"/>
            <a:headEnd/>
            <a:tailEnd/>
          </a:ln>
          <a:effectLst>
            <a:softEdge rad="635000"/>
          </a:effectLst>
        </p:spPr>
      </p:pic>
      <p:sp>
        <p:nvSpPr>
          <p:cNvPr id="12" name="Rectangle 3"/>
          <p:cNvSpPr txBox="1">
            <a:spLocks noChangeArrowheads="1"/>
          </p:cNvSpPr>
          <p:nvPr/>
        </p:nvSpPr>
        <p:spPr bwMode="auto">
          <a:xfrm>
            <a:off x="685800" y="1763486"/>
            <a:ext cx="6324600" cy="5105400"/>
          </a:xfrm>
          <a:prstGeom prst="rect">
            <a:avLst/>
          </a:prstGeom>
          <a:noFill/>
          <a:ln w="9525">
            <a:noFill/>
            <a:miter lim="800000"/>
            <a:headEnd/>
            <a:tailEnd/>
          </a:ln>
        </p:spPr>
        <p:txBody>
          <a:bodyPr/>
          <a:lstStyle/>
          <a:p>
            <a:pPr marL="292100" indent="-292100" eaLnBrk="0" hangingPunct="0">
              <a:lnSpc>
                <a:spcPct val="90000"/>
              </a:lnSpc>
              <a:buClr>
                <a:schemeClr val="accent1"/>
              </a:buClr>
              <a:buSzPct val="70000"/>
              <a:buFont typeface="Wingdings 2" pitchFamily="18" charset="2"/>
              <a:buChar char=""/>
              <a:defRPr/>
            </a:pPr>
            <a:r>
              <a:rPr lang="en-US" sz="3200" dirty="0">
                <a:latin typeface="+mn-lt"/>
              </a:rPr>
              <a:t>Legally binding document</a:t>
            </a:r>
          </a:p>
          <a:p>
            <a:pPr marL="749300" lvl="1" indent="-292100" eaLnBrk="0" hangingPunct="0">
              <a:lnSpc>
                <a:spcPct val="90000"/>
              </a:lnSpc>
              <a:buClr>
                <a:schemeClr val="accent1"/>
              </a:buClr>
              <a:buSzPct val="70000"/>
              <a:buFont typeface="Arial" pitchFamily="34" charset="0"/>
              <a:buChar char="•"/>
              <a:defRPr/>
            </a:pPr>
            <a:r>
              <a:rPr lang="en-US" sz="2800" dirty="0">
                <a:latin typeface="+mn-lt"/>
              </a:rPr>
              <a:t>Award data and fiscal information</a:t>
            </a:r>
          </a:p>
          <a:p>
            <a:pPr marL="749300" lvl="1" indent="-292100" eaLnBrk="0" hangingPunct="0">
              <a:lnSpc>
                <a:spcPct val="90000"/>
              </a:lnSpc>
              <a:buClr>
                <a:schemeClr val="accent1"/>
              </a:buClr>
              <a:buSzPct val="70000"/>
              <a:buFont typeface="Arial" pitchFamily="34" charset="0"/>
              <a:buChar char="•"/>
              <a:defRPr/>
            </a:pPr>
            <a:r>
              <a:rPr lang="en-US" sz="2800" dirty="0">
                <a:latin typeface="+mn-lt"/>
              </a:rPr>
              <a:t>Grant payment info</a:t>
            </a:r>
          </a:p>
          <a:p>
            <a:pPr marL="749300" lvl="1" indent="-292100" eaLnBrk="0" hangingPunct="0">
              <a:lnSpc>
                <a:spcPct val="90000"/>
              </a:lnSpc>
              <a:buClr>
                <a:schemeClr val="accent1"/>
              </a:buClr>
              <a:buSzPct val="70000"/>
              <a:buFont typeface="Arial" pitchFamily="34" charset="0"/>
              <a:buChar char="•"/>
              <a:defRPr/>
            </a:pPr>
            <a:r>
              <a:rPr lang="en-US" sz="2800" dirty="0">
                <a:latin typeface="+mn-lt"/>
              </a:rPr>
              <a:t>Terms and conditions of award</a:t>
            </a:r>
          </a:p>
          <a:p>
            <a:pPr marL="292100" indent="-292100" eaLnBrk="0" hangingPunct="0">
              <a:lnSpc>
                <a:spcPct val="90000"/>
              </a:lnSpc>
              <a:buClr>
                <a:schemeClr val="accent1"/>
              </a:buClr>
              <a:buSzPct val="70000"/>
              <a:buFont typeface="Arial" pitchFamily="34" charset="0"/>
              <a:buChar char="•"/>
              <a:defRPr/>
            </a:pPr>
            <a:endParaRPr lang="en-US" sz="2800" dirty="0">
              <a:latin typeface="+mn-lt"/>
            </a:endParaRPr>
          </a:p>
          <a:p>
            <a:pPr marL="292100" indent="-292100" eaLnBrk="0" hangingPunct="0">
              <a:lnSpc>
                <a:spcPct val="90000"/>
              </a:lnSpc>
              <a:buClr>
                <a:schemeClr val="accent1"/>
              </a:buClr>
              <a:buSzPct val="70000"/>
              <a:buFont typeface="Wingdings 2" pitchFamily="18" charset="2"/>
              <a:buChar char=""/>
              <a:defRPr/>
            </a:pPr>
            <a:r>
              <a:rPr lang="en-US" sz="3200" dirty="0">
                <a:latin typeface="+mn-lt"/>
              </a:rPr>
              <a:t>Grantee accepts terms and conditions of award when draws down funds</a:t>
            </a:r>
          </a:p>
          <a:p>
            <a:pPr marL="292100" indent="-292100" eaLnBrk="0" hangingPunct="0">
              <a:lnSpc>
                <a:spcPct val="90000"/>
              </a:lnSpc>
              <a:buClr>
                <a:schemeClr val="accent1"/>
              </a:buClr>
              <a:buSzPct val="70000"/>
              <a:buFont typeface="Arial" pitchFamily="34" charset="0"/>
              <a:buChar char="•"/>
              <a:defRPr/>
            </a:pPr>
            <a:endParaRPr lang="en-US" sz="2800" dirty="0">
              <a:latin typeface="+mn-lt"/>
            </a:endParaRPr>
          </a:p>
          <a:p>
            <a:pPr marL="749300" lvl="1" indent="-292100" eaLnBrk="0" hangingPunct="0">
              <a:lnSpc>
                <a:spcPct val="90000"/>
              </a:lnSpc>
              <a:buClr>
                <a:schemeClr val="accent1"/>
              </a:buClr>
              <a:buSzPct val="70000"/>
              <a:buFont typeface="Arial" pitchFamily="34" charset="0"/>
              <a:buChar char="•"/>
              <a:defRPr/>
            </a:pPr>
            <a:endParaRPr lang="en-US" sz="2800" dirty="0">
              <a:latin typeface="+mn-lt"/>
            </a:endParaRPr>
          </a:p>
        </p:txBody>
      </p:sp>
    </p:spTree>
    <p:extLst>
      <p:ext uri="{BB962C8B-B14F-4D97-AF65-F5344CB8AC3E}">
        <p14:creationId xmlns:p14="http://schemas.microsoft.com/office/powerpoint/2010/main" val="19497625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8"/>
          <p:cNvSpPr>
            <a:spLocks noGrp="1" noChangeArrowheads="1"/>
          </p:cNvSpPr>
          <p:nvPr>
            <p:ph type="body" sz="half" idx="4294967295"/>
          </p:nvPr>
        </p:nvSpPr>
        <p:spPr>
          <a:xfrm>
            <a:off x="1524000" y="6400800"/>
            <a:ext cx="8763000" cy="4572000"/>
          </a:xfrm>
          <a:prstGeom prst="rect">
            <a:avLst/>
          </a:prstGeom>
        </p:spPr>
        <p:txBody>
          <a:bodyPr/>
          <a:lstStyle/>
          <a:p>
            <a:pPr lvl="1" eaLnBrk="1" hangingPunct="1">
              <a:lnSpc>
                <a:spcPct val="80000"/>
              </a:lnSpc>
              <a:buFontTx/>
              <a:buNone/>
            </a:pPr>
            <a:r>
              <a:rPr lang="en-US" sz="2000" b="1" dirty="0" smtClean="0"/>
              <a:t>grants.nih.gov/grants/policy/nihgps_2013</a:t>
            </a:r>
          </a:p>
        </p:txBody>
      </p:sp>
      <p:sp>
        <p:nvSpPr>
          <p:cNvPr id="5" name="Title 4"/>
          <p:cNvSpPr>
            <a:spLocks noGrp="1"/>
          </p:cNvSpPr>
          <p:nvPr>
            <p:ph type="title"/>
          </p:nvPr>
        </p:nvSpPr>
        <p:spPr>
          <a:xfrm>
            <a:off x="301625" y="228600"/>
            <a:ext cx="8534400" cy="758825"/>
          </a:xfrm>
        </p:spPr>
        <p:txBody>
          <a:bodyPr/>
          <a:lstStyle/>
          <a:p>
            <a:pPr>
              <a:defRPr/>
            </a:pPr>
            <a:r>
              <a:rPr lang="en-US" sz="4000" dirty="0" smtClean="0"/>
              <a:t>NIH Grants Policy Statement</a:t>
            </a:r>
            <a:endParaRPr lang="en-US" sz="4000" dirty="0"/>
          </a:p>
        </p:txBody>
      </p:sp>
      <p:sp>
        <p:nvSpPr>
          <p:cNvPr id="6" name="Rectangle 3"/>
          <p:cNvSpPr txBox="1">
            <a:spLocks noChangeArrowheads="1"/>
          </p:cNvSpPr>
          <p:nvPr/>
        </p:nvSpPr>
        <p:spPr bwMode="auto">
          <a:xfrm>
            <a:off x="304800" y="1371600"/>
            <a:ext cx="4343400" cy="4038600"/>
          </a:xfrm>
          <a:prstGeom prst="rect">
            <a:avLst/>
          </a:prstGeom>
          <a:noFill/>
          <a:ln w="9525">
            <a:noFill/>
            <a:miter lim="800000"/>
            <a:headEnd/>
            <a:tailEnd/>
          </a:ln>
        </p:spPr>
        <p:txBody>
          <a:bodyPr/>
          <a:lstStyle/>
          <a:p>
            <a:pPr marL="292100" indent="-292100" eaLnBrk="0" hangingPunct="0">
              <a:lnSpc>
                <a:spcPct val="90000"/>
              </a:lnSpc>
              <a:buClr>
                <a:schemeClr val="accent1"/>
              </a:buClr>
              <a:buSzPct val="70000"/>
              <a:buFont typeface="Wingdings 2" pitchFamily="18" charset="2"/>
              <a:buChar char=""/>
              <a:defRPr/>
            </a:pPr>
            <a:r>
              <a:rPr lang="en-US" sz="3200" dirty="0">
                <a:latin typeface="+mn-lt"/>
              </a:rPr>
              <a:t>Is a term and condition of all grant awards</a:t>
            </a:r>
          </a:p>
          <a:p>
            <a:pPr marL="292100" indent="-292100" eaLnBrk="0" hangingPunct="0">
              <a:lnSpc>
                <a:spcPct val="90000"/>
              </a:lnSpc>
              <a:buClr>
                <a:schemeClr val="accent1"/>
              </a:buClr>
              <a:buSzPct val="70000"/>
              <a:buFont typeface="Arial" pitchFamily="34" charset="0"/>
              <a:buChar char="•"/>
              <a:defRPr/>
            </a:pPr>
            <a:endParaRPr lang="en-US" sz="2800" dirty="0">
              <a:latin typeface="+mn-lt"/>
            </a:endParaRPr>
          </a:p>
          <a:p>
            <a:pPr marL="292100" indent="-292100" eaLnBrk="0" hangingPunct="0">
              <a:lnSpc>
                <a:spcPct val="90000"/>
              </a:lnSpc>
              <a:buClr>
                <a:schemeClr val="accent1"/>
              </a:buClr>
              <a:buSzPct val="70000"/>
              <a:buFont typeface="Wingdings 2" pitchFamily="18" charset="2"/>
              <a:buChar char=""/>
              <a:defRPr/>
            </a:pPr>
            <a:r>
              <a:rPr lang="en-US" sz="3200" dirty="0">
                <a:latin typeface="+mn-lt"/>
              </a:rPr>
              <a:t>Explicitly defines roles, responsibilities </a:t>
            </a:r>
          </a:p>
          <a:p>
            <a:pPr marL="292100" indent="-292100" eaLnBrk="0" hangingPunct="0">
              <a:lnSpc>
                <a:spcPct val="90000"/>
              </a:lnSpc>
              <a:buClr>
                <a:schemeClr val="accent1"/>
              </a:buClr>
              <a:buSzPct val="70000"/>
              <a:buFont typeface="Arial" pitchFamily="34" charset="0"/>
              <a:buChar char="•"/>
              <a:defRPr/>
            </a:pPr>
            <a:endParaRPr lang="en-US" sz="2800" dirty="0">
              <a:latin typeface="+mn-lt"/>
            </a:endParaRPr>
          </a:p>
          <a:p>
            <a:pPr marL="749300" lvl="1" indent="-292100" eaLnBrk="0" hangingPunct="0">
              <a:lnSpc>
                <a:spcPct val="90000"/>
              </a:lnSpc>
              <a:buClr>
                <a:schemeClr val="accent1"/>
              </a:buClr>
              <a:buSzPct val="70000"/>
              <a:buFont typeface="Arial" pitchFamily="34" charset="0"/>
              <a:buChar char="•"/>
              <a:defRPr/>
            </a:pPr>
            <a:endParaRPr lang="en-US" sz="2800"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24184">
            <a:off x="4964538" y="1638058"/>
            <a:ext cx="3619282" cy="4308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014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marL="54864" indent="0" eaLnBrk="1" fontAlgn="auto" hangingPunct="1">
              <a:spcAft>
                <a:spcPts val="0"/>
              </a:spcAft>
              <a:defRPr/>
            </a:pPr>
            <a:r>
              <a:rPr lang="en-US" sz="4000" dirty="0" smtClean="0">
                <a:solidFill>
                  <a:schemeClr val="tx2">
                    <a:tint val="100000"/>
                    <a:shade val="90000"/>
                    <a:satMod val="250000"/>
                    <a:alpha val="100000"/>
                  </a:schemeClr>
                </a:solidFill>
              </a:rPr>
              <a:t>Post Award Management</a:t>
            </a:r>
          </a:p>
        </p:txBody>
      </p:sp>
      <p:sp>
        <p:nvSpPr>
          <p:cNvPr id="40963" name="Content Placeholder 2"/>
          <p:cNvSpPr>
            <a:spLocks noGrp="1"/>
          </p:cNvSpPr>
          <p:nvPr>
            <p:ph idx="4294967295"/>
          </p:nvPr>
        </p:nvSpPr>
        <p:spPr>
          <a:xfrm>
            <a:off x="914400" y="1752600"/>
            <a:ext cx="8229600" cy="4525963"/>
          </a:xfrm>
          <a:prstGeom prst="rect">
            <a:avLst/>
          </a:prstGeom>
        </p:spPr>
        <p:txBody>
          <a:bodyPr/>
          <a:lstStyle/>
          <a:p>
            <a:pPr eaLnBrk="1" hangingPunct="1"/>
            <a:r>
              <a:rPr lang="en-US" dirty="0" smtClean="0"/>
              <a:t>Annual progress reporting</a:t>
            </a:r>
          </a:p>
          <a:p>
            <a:pPr eaLnBrk="1" hangingPunct="1"/>
            <a:r>
              <a:rPr lang="en-US" dirty="0" smtClean="0"/>
              <a:t>Annual federal financial reporting</a:t>
            </a:r>
          </a:p>
          <a:p>
            <a:pPr eaLnBrk="1" hangingPunct="1"/>
            <a:r>
              <a:rPr lang="en-US" dirty="0" smtClean="0"/>
              <a:t>Invention reporting</a:t>
            </a:r>
          </a:p>
          <a:p>
            <a:pPr eaLnBrk="1" hangingPunct="1"/>
            <a:r>
              <a:rPr lang="en-US" dirty="0" smtClean="0"/>
              <a:t>Yearly audits (as applicable) </a:t>
            </a:r>
          </a:p>
          <a:p>
            <a:pPr eaLnBrk="1" hangingPunct="1"/>
            <a:r>
              <a:rPr lang="en-US" dirty="0" smtClean="0"/>
              <a:t>Closeout reporting</a:t>
            </a:r>
          </a:p>
        </p:txBody>
      </p:sp>
      <p:pic>
        <p:nvPicPr>
          <p:cNvPr id="4" name="Picture 3" descr="''"/>
          <p:cNvPicPr>
            <a:picLocks noChangeAspect="1"/>
          </p:cNvPicPr>
          <p:nvPr/>
        </p:nvPicPr>
        <p:blipFill>
          <a:blip r:embed="rId3" cstate="print"/>
          <a:stretch>
            <a:fillRect/>
          </a:stretch>
        </p:blipFill>
        <p:spPr>
          <a:xfrm>
            <a:off x="838200" y="5298498"/>
            <a:ext cx="2177470" cy="1447800"/>
          </a:xfrm>
          <a:prstGeom prst="rect">
            <a:avLst/>
          </a:prstGeom>
          <a:effectLst>
            <a:softEdge rad="317500"/>
          </a:effectLst>
        </p:spPr>
      </p:pic>
      <p:sp>
        <p:nvSpPr>
          <p:cNvPr id="40965" name="TextBox 4" descr="related sessions: - After the Award is Made…Then What?&#10;- All About Costs Primer&#10;- Working with Program Officials: PreAward &amp; PostAward&#10;"/>
          <p:cNvSpPr txBox="1">
            <a:spLocks noChangeArrowheads="1"/>
          </p:cNvSpPr>
          <p:nvPr/>
        </p:nvSpPr>
        <p:spPr bwMode="auto">
          <a:xfrm>
            <a:off x="2895600" y="5422323"/>
            <a:ext cx="7162800" cy="1200150"/>
          </a:xfrm>
          <a:prstGeom prst="rect">
            <a:avLst/>
          </a:prstGeom>
          <a:solidFill>
            <a:schemeClr val="bg1"/>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Nuts and </a:t>
            </a:r>
            <a:r>
              <a:rPr lang="en-US" b="1" dirty="0" smtClean="0"/>
              <a:t>Bolts:</a:t>
            </a:r>
            <a:endParaRPr lang="en-US" b="1" dirty="0"/>
          </a:p>
          <a:p>
            <a:pPr eaLnBrk="1" hangingPunct="1"/>
            <a:r>
              <a:rPr lang="en-US" dirty="0" smtClean="0"/>
              <a:t>- After </a:t>
            </a:r>
            <a:r>
              <a:rPr lang="en-US" dirty="0"/>
              <a:t>the Award is Made…Then What?</a:t>
            </a:r>
          </a:p>
          <a:p>
            <a:pPr eaLnBrk="1" hangingPunct="1"/>
            <a:r>
              <a:rPr lang="en-US" dirty="0" smtClean="0"/>
              <a:t>- All </a:t>
            </a:r>
            <a:r>
              <a:rPr lang="en-US" dirty="0"/>
              <a:t>About </a:t>
            </a:r>
            <a:r>
              <a:rPr lang="en-US" dirty="0" smtClean="0"/>
              <a:t>Costs Primer</a:t>
            </a:r>
            <a:endParaRPr lang="en-US" dirty="0"/>
          </a:p>
          <a:p>
            <a:pPr eaLnBrk="1" hangingPunct="1"/>
            <a:r>
              <a:rPr lang="en-US" dirty="0" smtClean="0"/>
              <a:t>- Working </a:t>
            </a:r>
            <a:r>
              <a:rPr lang="en-US" dirty="0"/>
              <a:t>with Program Officials: </a:t>
            </a:r>
            <a:r>
              <a:rPr lang="en-US" dirty="0" err="1"/>
              <a:t>PreAward</a:t>
            </a:r>
            <a:r>
              <a:rPr lang="en-US" dirty="0"/>
              <a:t> &amp; </a:t>
            </a:r>
            <a:r>
              <a:rPr lang="en-US" dirty="0" err="1"/>
              <a:t>PostAward</a:t>
            </a:r>
            <a:endParaRPr lang="en-US" dirty="0"/>
          </a:p>
        </p:txBody>
      </p:sp>
    </p:spTree>
    <p:extLst>
      <p:ext uri="{BB962C8B-B14F-4D97-AF65-F5344CB8AC3E}">
        <p14:creationId xmlns:p14="http://schemas.microsoft.com/office/powerpoint/2010/main" val="3555303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5181600"/>
            <a:ext cx="6697662" cy="665163"/>
          </a:xfrm>
        </p:spPr>
        <p:txBody>
          <a:bodyPr/>
          <a:lstStyle/>
          <a:p>
            <a:pPr>
              <a:defRPr/>
            </a:pPr>
            <a:r>
              <a:rPr lang="en-US" dirty="0" smtClean="0"/>
              <a:t>#7:  Not Funded!  Now What?</a:t>
            </a:r>
            <a:endParaRPr lang="en-US" dirty="0"/>
          </a:p>
        </p:txBody>
      </p:sp>
      <p:pic>
        <p:nvPicPr>
          <p:cNvPr id="4" name="Picture Placeholder 3" descr="graphic: signoposts saying resubmission avenue and new proposal lane"/>
          <p:cNvPicPr>
            <a:picLocks noGrp="1" noChangeAspect="1"/>
          </p:cNvPicPr>
          <p:nvPr>
            <p:ph type="pic" idx="4294967295"/>
          </p:nvPr>
        </p:nvPicPr>
        <p:blipFill>
          <a:blip r:embed="rId3" cstate="print">
            <a:extLst>
              <a:ext uri="{BEBA8EAE-BF5A-486C-A8C5-ECC9F3942E4B}">
                <a14:imgProps xmlns:a14="http://schemas.microsoft.com/office/drawing/2010/main">
                  <a14:imgLayer r:embed="rId4">
                    <a14:imgEffect>
                      <a14:brightnessContrast bright="-31000"/>
                    </a14:imgEffect>
                  </a14:imgLayer>
                </a14:imgProps>
              </a:ext>
            </a:extLst>
          </a:blip>
          <a:srcRect t="11792" b="11792"/>
          <a:stretch>
            <a:fillRect/>
          </a:stretch>
        </p:blipFill>
        <p:spPr>
          <a:xfrm>
            <a:off x="533400" y="325438"/>
            <a:ext cx="8194396" cy="4170362"/>
          </a:xfrm>
        </p:spPr>
      </p:pic>
      <p:sp>
        <p:nvSpPr>
          <p:cNvPr id="41988" name="TextBox 4"/>
          <p:cNvSpPr txBox="1">
            <a:spLocks noChangeArrowheads="1"/>
          </p:cNvSpPr>
          <p:nvPr/>
        </p:nvSpPr>
        <p:spPr bwMode="auto">
          <a:xfrm rot="250829">
            <a:off x="3362825" y="1210357"/>
            <a:ext cx="3425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dirty="0">
                <a:solidFill>
                  <a:schemeClr val="bg1"/>
                </a:solidFill>
              </a:rPr>
              <a:t>RESUBMISSION AVENUE</a:t>
            </a:r>
          </a:p>
        </p:txBody>
      </p:sp>
      <p:sp>
        <p:nvSpPr>
          <p:cNvPr id="7" name="TextBox 6"/>
          <p:cNvSpPr txBox="1"/>
          <p:nvPr/>
        </p:nvSpPr>
        <p:spPr>
          <a:xfrm rot="2329460">
            <a:off x="3834022" y="3280848"/>
            <a:ext cx="3579463" cy="461665"/>
          </a:xfrm>
          <a:prstGeom prst="rect">
            <a:avLst/>
          </a:prstGeom>
          <a:noFill/>
          <a:scene3d>
            <a:camera prst="perspectiveContrastingRightFacing"/>
            <a:lightRig rig="threePt" dir="t"/>
          </a:scene3d>
        </p:spPr>
        <p:txBody>
          <a:bodyPr>
            <a:spAutoFit/>
          </a:bodyPr>
          <a:lstStyle/>
          <a:p>
            <a:pPr>
              <a:defRPr/>
            </a:pPr>
            <a:r>
              <a:rPr lang="en-US" sz="2000" b="1" dirty="0">
                <a:solidFill>
                  <a:schemeClr val="bg1"/>
                </a:solidFill>
              </a:rPr>
              <a:t>NEW</a:t>
            </a:r>
            <a:r>
              <a:rPr lang="en-US" sz="2400" b="1" dirty="0">
                <a:solidFill>
                  <a:schemeClr val="bg1"/>
                </a:solidFill>
              </a:rPr>
              <a:t> </a:t>
            </a:r>
            <a:r>
              <a:rPr lang="en-US" sz="2000" b="1" dirty="0">
                <a:solidFill>
                  <a:schemeClr val="bg1"/>
                </a:solidFill>
              </a:rPr>
              <a:t>PROPOSAL  LANE </a:t>
            </a:r>
            <a:endParaRPr lang="en-US" sz="2000" dirty="0"/>
          </a:p>
        </p:txBody>
      </p:sp>
    </p:spTree>
    <p:extLst>
      <p:ext uri="{BB962C8B-B14F-4D97-AF65-F5344CB8AC3E}">
        <p14:creationId xmlns:p14="http://schemas.microsoft.com/office/powerpoint/2010/main" val="211407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Regroup</a:t>
            </a:r>
            <a:endParaRPr lang="en-US" sz="4000" dirty="0"/>
          </a:p>
        </p:txBody>
      </p:sp>
      <p:sp>
        <p:nvSpPr>
          <p:cNvPr id="43011" name="Content Placeholder 2"/>
          <p:cNvSpPr>
            <a:spLocks noGrp="1"/>
          </p:cNvSpPr>
          <p:nvPr>
            <p:ph idx="4294967295"/>
          </p:nvPr>
        </p:nvSpPr>
        <p:spPr>
          <a:xfrm>
            <a:off x="881743" y="1524000"/>
            <a:ext cx="8229600" cy="4525962"/>
          </a:xfrm>
          <a:prstGeom prst="rect">
            <a:avLst/>
          </a:prstGeom>
        </p:spPr>
        <p:txBody>
          <a:bodyPr/>
          <a:lstStyle/>
          <a:p>
            <a:r>
              <a:rPr lang="en-US" dirty="0" smtClean="0"/>
              <a:t>Take a deep </a:t>
            </a:r>
            <a:r>
              <a:rPr lang="en-US" dirty="0"/>
              <a:t>b</a:t>
            </a:r>
            <a:r>
              <a:rPr lang="en-US" dirty="0" smtClean="0"/>
              <a:t>reath</a:t>
            </a:r>
          </a:p>
          <a:p>
            <a:r>
              <a:rPr lang="en-US" dirty="0" smtClean="0"/>
              <a:t>Read summary </a:t>
            </a:r>
            <a:r>
              <a:rPr lang="en-US" dirty="0"/>
              <a:t>s</a:t>
            </a:r>
            <a:r>
              <a:rPr lang="en-US" dirty="0" smtClean="0"/>
              <a:t>tatement</a:t>
            </a:r>
          </a:p>
          <a:p>
            <a:r>
              <a:rPr lang="en-US" dirty="0" smtClean="0"/>
              <a:t>Read it again</a:t>
            </a:r>
          </a:p>
          <a:p>
            <a:r>
              <a:rPr lang="en-US" dirty="0" smtClean="0"/>
              <a:t>Talk with your NIH program </a:t>
            </a:r>
            <a:r>
              <a:rPr lang="en-US" dirty="0"/>
              <a:t>o</a:t>
            </a:r>
            <a:r>
              <a:rPr lang="en-US" dirty="0" smtClean="0"/>
              <a:t>fficial</a:t>
            </a:r>
          </a:p>
          <a:p>
            <a:r>
              <a:rPr lang="en-US" dirty="0" smtClean="0"/>
              <a:t>Evaluate </a:t>
            </a:r>
            <a:r>
              <a:rPr lang="en-US" dirty="0"/>
              <a:t>y</a:t>
            </a:r>
            <a:r>
              <a:rPr lang="en-US" dirty="0" smtClean="0"/>
              <a:t>our options</a:t>
            </a:r>
          </a:p>
          <a:p>
            <a:pPr lvl="1"/>
            <a:r>
              <a:rPr lang="en-US" dirty="0" smtClean="0"/>
              <a:t>Revise &amp; submit </a:t>
            </a:r>
            <a:r>
              <a:rPr lang="en-US" dirty="0"/>
              <a:t>a</a:t>
            </a:r>
            <a:r>
              <a:rPr lang="en-US" dirty="0" smtClean="0"/>
              <a:t>gain?</a:t>
            </a:r>
          </a:p>
          <a:p>
            <a:pPr lvl="1"/>
            <a:r>
              <a:rPr lang="en-US" dirty="0" smtClean="0"/>
              <a:t>Choose a new </a:t>
            </a:r>
            <a:r>
              <a:rPr lang="en-US" dirty="0"/>
              <a:t>r</a:t>
            </a:r>
            <a:r>
              <a:rPr lang="en-US" dirty="0" smtClean="0"/>
              <a:t>esearch </a:t>
            </a:r>
            <a:r>
              <a:rPr lang="en-US" dirty="0"/>
              <a:t>d</a:t>
            </a:r>
            <a:r>
              <a:rPr lang="en-US" dirty="0" smtClean="0"/>
              <a:t>irection?</a:t>
            </a:r>
          </a:p>
        </p:txBody>
      </p:sp>
      <p:sp>
        <p:nvSpPr>
          <p:cNvPr id="43012" name="TextBox 3" descr="Related sessions:&#10;- After the Award is Made…Then What?&#10;- All About Costs Primer&#10;- Working with Program Officials: PreAward &amp; PostAward&#10;"/>
          <p:cNvSpPr txBox="1">
            <a:spLocks noChangeArrowheads="1"/>
          </p:cNvSpPr>
          <p:nvPr/>
        </p:nvSpPr>
        <p:spPr bwMode="auto">
          <a:xfrm>
            <a:off x="1828800" y="5810250"/>
            <a:ext cx="7772400" cy="1200150"/>
          </a:xfrm>
          <a:prstGeom prst="rect">
            <a:avLst/>
          </a:prstGeom>
          <a:solidFill>
            <a:schemeClr val="bg1"/>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Nuts and Bolts Sessions:</a:t>
            </a:r>
          </a:p>
          <a:p>
            <a:pPr eaLnBrk="1" hangingPunct="1"/>
            <a:r>
              <a:rPr lang="en-US" dirty="0" smtClean="0"/>
              <a:t>- Grant </a:t>
            </a:r>
            <a:r>
              <a:rPr lang="en-US" dirty="0"/>
              <a:t>Writing for Success</a:t>
            </a:r>
          </a:p>
          <a:p>
            <a:pPr eaLnBrk="1" hangingPunct="1"/>
            <a:r>
              <a:rPr lang="en-US" dirty="0" smtClean="0"/>
              <a:t>- Working </a:t>
            </a:r>
            <a:r>
              <a:rPr lang="en-US" dirty="0"/>
              <a:t>with Program Officials: </a:t>
            </a:r>
            <a:r>
              <a:rPr lang="en-US" dirty="0" err="1"/>
              <a:t>PreAward</a:t>
            </a:r>
            <a:r>
              <a:rPr lang="en-US" dirty="0"/>
              <a:t> &amp; </a:t>
            </a:r>
            <a:r>
              <a:rPr lang="en-US" dirty="0" err="1"/>
              <a:t>PostAward</a:t>
            </a:r>
            <a:endParaRPr lang="en-US" dirty="0"/>
          </a:p>
          <a:p>
            <a:pPr eaLnBrk="1" hangingPunct="1"/>
            <a:endParaRPr lang="en-US" dirty="0"/>
          </a:p>
        </p:txBody>
      </p:sp>
      <p:pic>
        <p:nvPicPr>
          <p:cNvPr id="5" name="Picture 4" descr="&quot;&quot;"/>
          <p:cNvPicPr>
            <a:picLocks noChangeAspect="1"/>
          </p:cNvPicPr>
          <p:nvPr/>
        </p:nvPicPr>
        <p:blipFill>
          <a:blip r:embed="rId3" cstate="print"/>
          <a:stretch>
            <a:fillRect/>
          </a:stretch>
        </p:blipFill>
        <p:spPr>
          <a:xfrm>
            <a:off x="0" y="5557342"/>
            <a:ext cx="2054352" cy="1365938"/>
          </a:xfrm>
          <a:prstGeom prst="rect">
            <a:avLst/>
          </a:prstGeom>
          <a:effectLst>
            <a:softEdge rad="317500"/>
          </a:effectLst>
        </p:spPr>
      </p:pic>
    </p:spTree>
    <p:extLst>
      <p:ext uri="{BB962C8B-B14F-4D97-AF65-F5344CB8AC3E}">
        <p14:creationId xmlns:p14="http://schemas.microsoft.com/office/powerpoint/2010/main" val="1806025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535206B-4A4A-47B0-BA21-D142872E963A}" type="slidenum">
              <a:rPr lang="en-US" smtClean="0"/>
              <a:pPr>
                <a:defRPr/>
              </a:pPr>
              <a:t>29</a:t>
            </a:fld>
            <a:endParaRPr lang="en-US" dirty="0"/>
          </a:p>
        </p:txBody>
      </p:sp>
      <p:sp>
        <p:nvSpPr>
          <p:cNvPr id="5" name="Title 1" descr="slide title: #8:  How do I track my application?&#10;"/>
          <p:cNvSpPr txBox="1">
            <a:spLocks/>
          </p:cNvSpPr>
          <p:nvPr/>
        </p:nvSpPr>
        <p:spPr>
          <a:xfrm>
            <a:off x="381000" y="1981200"/>
            <a:ext cx="6697662" cy="665163"/>
          </a:xfrm>
          <a:prstGeom prst="rect">
            <a:avLst/>
          </a:prstGeom>
        </p:spPr>
        <p:txBody>
          <a:bodyPr vert="horz" anchor="b">
            <a:normAutofit fontScale="92500"/>
            <a:scene3d>
              <a:camera prst="orthographicFront"/>
              <a:lightRig rig="threePt" dir="t"/>
            </a:scene3d>
            <a:sp3d extrusionH="57150">
              <a:bevelT w="38100" h="38100"/>
            </a:sp3d>
          </a:bodyPr>
          <a:lst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a:lstStyle>
          <a:p>
            <a:pPr>
              <a:defRPr/>
            </a:pPr>
            <a:r>
              <a:rPr lang="en-US" dirty="0" smtClean="0"/>
              <a:t>#8:  How do I track my application?</a:t>
            </a:r>
            <a:endParaRPr lang="en-US" dirty="0"/>
          </a:p>
        </p:txBody>
      </p:sp>
      <p:pic>
        <p:nvPicPr>
          <p:cNvPr id="73730" name="Picture 2" descr="graphic of logo for eRA Commons"/>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90600" y="3933091"/>
            <a:ext cx="7162800" cy="128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439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pPr>
              <a:defRPr/>
            </a:pPr>
            <a:r>
              <a:rPr lang="en-US" sz="4400" dirty="0" smtClean="0"/>
              <a:t>Top 10 Questions</a:t>
            </a:r>
            <a:endParaRPr lang="en-US" sz="4400" dirty="0"/>
          </a:p>
        </p:txBody>
      </p:sp>
      <p:sp>
        <p:nvSpPr>
          <p:cNvPr id="20483" name="Content Placeholder 4"/>
          <p:cNvSpPr>
            <a:spLocks noGrp="1"/>
          </p:cNvSpPr>
          <p:nvPr>
            <p:ph idx="4294967295"/>
          </p:nvPr>
        </p:nvSpPr>
        <p:spPr>
          <a:xfrm>
            <a:off x="457200" y="1524000"/>
            <a:ext cx="8686800" cy="4525962"/>
          </a:xfrm>
          <a:prstGeom prst="rect">
            <a:avLst/>
          </a:prstGeom>
        </p:spPr>
        <p:txBody>
          <a:bodyPr/>
          <a:lstStyle/>
          <a:p>
            <a:pPr>
              <a:buFont typeface="Wingdings 2" pitchFamily="18" charset="2"/>
              <a:buNone/>
            </a:pPr>
            <a:r>
              <a:rPr lang="en-US" sz="2400" dirty="0" smtClean="0"/>
              <a:t>#1: </a:t>
            </a:r>
            <a:r>
              <a:rPr lang="en-US" dirty="0" smtClean="0"/>
              <a:t>	</a:t>
            </a:r>
            <a:r>
              <a:rPr lang="en-US" sz="2400" dirty="0" smtClean="0"/>
              <a:t>Where’s the money?</a:t>
            </a:r>
          </a:p>
          <a:p>
            <a:pPr>
              <a:buFont typeface="Wingdings 2" pitchFamily="18" charset="2"/>
              <a:buNone/>
            </a:pPr>
            <a:r>
              <a:rPr lang="en-US" sz="2400" dirty="0" smtClean="0"/>
              <a:t>#2:	How do I </a:t>
            </a:r>
            <a:r>
              <a:rPr lang="en-US" sz="2400" dirty="0"/>
              <a:t>g</a:t>
            </a:r>
            <a:r>
              <a:rPr lang="en-US" sz="2400" dirty="0" smtClean="0"/>
              <a:t>et </a:t>
            </a:r>
            <a:r>
              <a:rPr lang="en-US" sz="2400" dirty="0"/>
              <a:t>s</a:t>
            </a:r>
            <a:r>
              <a:rPr lang="en-US" sz="2400" dirty="0" smtClean="0"/>
              <a:t>ome?</a:t>
            </a:r>
          </a:p>
          <a:p>
            <a:pPr>
              <a:buFont typeface="Wingdings 2" pitchFamily="18" charset="2"/>
              <a:buNone/>
            </a:pPr>
            <a:r>
              <a:rPr lang="en-US" sz="2400" dirty="0" smtClean="0"/>
              <a:t>#3:	Do I </a:t>
            </a:r>
            <a:r>
              <a:rPr lang="en-US" sz="2400" dirty="0"/>
              <a:t>c</a:t>
            </a:r>
            <a:r>
              <a:rPr lang="en-US" sz="2400" dirty="0" smtClean="0"/>
              <a:t>all NIH before </a:t>
            </a:r>
            <a:r>
              <a:rPr lang="en-US" sz="2400" dirty="0"/>
              <a:t>a</a:t>
            </a:r>
            <a:r>
              <a:rPr lang="en-US" sz="2400" dirty="0" smtClean="0"/>
              <a:t>pplying?		</a:t>
            </a:r>
          </a:p>
          <a:p>
            <a:pPr>
              <a:buFont typeface="Wingdings 2" pitchFamily="18" charset="2"/>
              <a:buNone/>
            </a:pPr>
            <a:r>
              <a:rPr lang="en-US" sz="2400" dirty="0" smtClean="0"/>
              <a:t>#4:	How </a:t>
            </a:r>
            <a:r>
              <a:rPr lang="en-US" sz="2400" dirty="0"/>
              <a:t>l</a:t>
            </a:r>
            <a:r>
              <a:rPr lang="en-US" sz="2400" dirty="0" smtClean="0"/>
              <a:t>ong does it take to </a:t>
            </a:r>
            <a:r>
              <a:rPr lang="en-US" sz="2400" dirty="0"/>
              <a:t>g</a:t>
            </a:r>
            <a:r>
              <a:rPr lang="en-US" sz="2400" dirty="0" smtClean="0"/>
              <a:t>et funded?</a:t>
            </a:r>
          </a:p>
          <a:p>
            <a:pPr>
              <a:buFont typeface="Wingdings 2" pitchFamily="18" charset="2"/>
              <a:buNone/>
            </a:pPr>
            <a:r>
              <a:rPr lang="en-US" sz="2400" dirty="0" smtClean="0"/>
              <a:t>#5:	What’s the right </a:t>
            </a:r>
            <a:r>
              <a:rPr lang="en-US" sz="2400" dirty="0"/>
              <a:t>t</a:t>
            </a:r>
            <a:r>
              <a:rPr lang="en-US" sz="2400" dirty="0" smtClean="0"/>
              <a:t>ype of grant for </a:t>
            </a:r>
            <a:r>
              <a:rPr lang="en-US" sz="2400" dirty="0"/>
              <a:t>m</a:t>
            </a:r>
            <a:r>
              <a:rPr lang="en-US" sz="2400" dirty="0" smtClean="0"/>
              <a:t>y </a:t>
            </a:r>
            <a:r>
              <a:rPr lang="en-US" sz="2400" dirty="0"/>
              <a:t>i</a:t>
            </a:r>
            <a:r>
              <a:rPr lang="en-US" sz="2400" dirty="0" smtClean="0"/>
              <a:t>dea (and me)?</a:t>
            </a:r>
          </a:p>
          <a:p>
            <a:pPr>
              <a:buFont typeface="Wingdings 2" pitchFamily="18" charset="2"/>
              <a:buNone/>
            </a:pPr>
            <a:r>
              <a:rPr lang="en-US" sz="2400" dirty="0" smtClean="0"/>
              <a:t>#6:	Got Funded! Now What? </a:t>
            </a:r>
          </a:p>
          <a:p>
            <a:pPr>
              <a:buFont typeface="Wingdings 2" pitchFamily="18" charset="2"/>
              <a:buNone/>
            </a:pPr>
            <a:r>
              <a:rPr lang="en-US" sz="2400" dirty="0" smtClean="0"/>
              <a:t>#7:	Not Funded! Now What?</a:t>
            </a:r>
          </a:p>
          <a:p>
            <a:pPr>
              <a:buFont typeface="Wingdings 2" pitchFamily="18" charset="2"/>
              <a:buNone/>
            </a:pPr>
            <a:r>
              <a:rPr lang="en-US" sz="2400" dirty="0" smtClean="0"/>
              <a:t>#8:	How do I track my application?</a:t>
            </a:r>
          </a:p>
          <a:p>
            <a:pPr>
              <a:buFont typeface="Wingdings 2" pitchFamily="18" charset="2"/>
              <a:buNone/>
            </a:pPr>
            <a:r>
              <a:rPr lang="en-US" sz="2400" dirty="0" smtClean="0"/>
              <a:t>#</a:t>
            </a:r>
            <a:r>
              <a:rPr lang="en-US" sz="2400" dirty="0"/>
              <a:t>9</a:t>
            </a:r>
            <a:r>
              <a:rPr lang="en-US" sz="2400" dirty="0" smtClean="0"/>
              <a:t>:	Where is my “go-to” place for info?</a:t>
            </a:r>
          </a:p>
          <a:p>
            <a:pPr>
              <a:buFont typeface="Wingdings 2" pitchFamily="18" charset="2"/>
              <a:buNone/>
            </a:pPr>
            <a:r>
              <a:rPr lang="en-US" sz="2400" dirty="0" smtClean="0"/>
              <a:t>#10:	Final Pieces of Advice?</a:t>
            </a:r>
          </a:p>
          <a:p>
            <a:endParaRPr lang="en-US" sz="2400" dirty="0" smtClean="0"/>
          </a:p>
        </p:txBody>
      </p:sp>
    </p:spTree>
    <p:extLst>
      <p:ext uri="{BB962C8B-B14F-4D97-AF65-F5344CB8AC3E}">
        <p14:creationId xmlns:p14="http://schemas.microsoft.com/office/powerpoint/2010/main" val="4040682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2" descr="Ttitle: eRA Common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90500"/>
            <a:ext cx="79089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itle 1" descr="http://commons.era.nih.gov"/>
          <p:cNvSpPr>
            <a:spLocks noGrp="1"/>
          </p:cNvSpPr>
          <p:nvPr>
            <p:ph type="title"/>
          </p:nvPr>
        </p:nvSpPr>
        <p:spPr bwMode="auto">
          <a:xfrm>
            <a:off x="3048000" y="6324600"/>
            <a:ext cx="7162800" cy="609600"/>
          </a:xfrm>
          <a:noFill/>
          <a:ln>
            <a:noFill/>
            <a:miter lim="800000"/>
            <a:headEnd/>
            <a:tailEnd/>
          </a:ln>
        </p:spPr>
        <p:txBody>
          <a:bodyPr vert="horz" wrap="square" lIns="91440" tIns="45720" rIns="91440" bIns="45720" numCol="1" anchor="t" anchorCtr="0" compatLnSpc="1">
            <a:prstTxWarp prst="textNoShape">
              <a:avLst/>
            </a:prstTxWarp>
            <a:normAutofit/>
          </a:bodyPr>
          <a:lstStyle/>
          <a:p>
            <a:r>
              <a:rPr lang="en-US" sz="2400" dirty="0">
                <a:solidFill>
                  <a:schemeClr val="tx1">
                    <a:lumMod val="85000"/>
                    <a:lumOff val="15000"/>
                  </a:schemeClr>
                </a:solidFill>
              </a:rPr>
              <a:t>C</a:t>
            </a:r>
            <a:r>
              <a:rPr lang="en-US" sz="2400" dirty="0" smtClean="0">
                <a:solidFill>
                  <a:schemeClr val="tx1">
                    <a:lumMod val="85000"/>
                    <a:lumOff val="15000"/>
                  </a:schemeClr>
                </a:solidFill>
              </a:rPr>
              <a:t>ommons.era.nih.gov</a:t>
            </a:r>
          </a:p>
        </p:txBody>
      </p:sp>
      <p:sp>
        <p:nvSpPr>
          <p:cNvPr id="48131" name="Content Placeholder 2"/>
          <p:cNvSpPr>
            <a:spLocks noGrp="1"/>
          </p:cNvSpPr>
          <p:nvPr>
            <p:ph idx="4294967295"/>
          </p:nvPr>
        </p:nvSpPr>
        <p:spPr>
          <a:xfrm>
            <a:off x="914400" y="1600200"/>
            <a:ext cx="8229600" cy="4724400"/>
          </a:xfrm>
          <a:prstGeom prst="rect">
            <a:avLst/>
          </a:prstGeom>
        </p:spPr>
        <p:txBody>
          <a:bodyPr/>
          <a:lstStyle/>
          <a:p>
            <a:pPr>
              <a:buFontTx/>
              <a:buNone/>
            </a:pPr>
            <a:r>
              <a:rPr lang="en-US" sz="2800" dirty="0" smtClean="0"/>
              <a:t>In Commons you can find:</a:t>
            </a:r>
          </a:p>
          <a:p>
            <a:pPr>
              <a:buFontTx/>
              <a:buNone/>
            </a:pPr>
            <a:r>
              <a:rPr lang="en-US" dirty="0" smtClean="0"/>
              <a:t>	</a:t>
            </a:r>
            <a:r>
              <a:rPr lang="en-US" sz="2400" dirty="0" smtClean="0"/>
              <a:t>Application image	</a:t>
            </a:r>
          </a:p>
          <a:p>
            <a:pPr>
              <a:buFontTx/>
              <a:buNone/>
            </a:pPr>
            <a:r>
              <a:rPr lang="en-US" sz="2400" dirty="0" smtClean="0"/>
              <a:t>	Application status	</a:t>
            </a:r>
          </a:p>
          <a:p>
            <a:pPr>
              <a:buFontTx/>
              <a:buNone/>
            </a:pPr>
            <a:r>
              <a:rPr lang="en-US" sz="2400" dirty="0" smtClean="0"/>
              <a:t>	Assignments (institute, review group)</a:t>
            </a:r>
          </a:p>
          <a:p>
            <a:pPr>
              <a:buNone/>
            </a:pPr>
            <a:r>
              <a:rPr lang="en-US" sz="2400" dirty="0" smtClean="0"/>
              <a:t>	</a:t>
            </a:r>
            <a:r>
              <a:rPr lang="en-US" sz="2400" dirty="0"/>
              <a:t>NIH staff </a:t>
            </a:r>
            <a:r>
              <a:rPr lang="en-US" sz="2400" dirty="0" smtClean="0"/>
              <a:t>contacts (SRO, program, grants </a:t>
            </a:r>
            <a:r>
              <a:rPr lang="en-US" sz="2400" dirty="0"/>
              <a:t>m</a:t>
            </a:r>
            <a:r>
              <a:rPr lang="en-US" sz="2400" dirty="0" smtClean="0"/>
              <a:t>anagement)</a:t>
            </a:r>
            <a:endParaRPr lang="en-US" sz="2400" dirty="0"/>
          </a:p>
          <a:p>
            <a:pPr>
              <a:buNone/>
            </a:pPr>
            <a:r>
              <a:rPr lang="en-US" sz="2400" dirty="0"/>
              <a:t>	Scores</a:t>
            </a:r>
          </a:p>
          <a:p>
            <a:pPr>
              <a:buFontTx/>
              <a:buNone/>
            </a:pPr>
            <a:r>
              <a:rPr lang="en-US" sz="2400" dirty="0" smtClean="0"/>
              <a:t>	Summary statement (PI only)</a:t>
            </a:r>
          </a:p>
          <a:p>
            <a:pPr>
              <a:buFontTx/>
              <a:buNone/>
            </a:pPr>
            <a:r>
              <a:rPr lang="en-US" sz="2400" dirty="0" smtClean="0"/>
              <a:t>	Notice of Award</a:t>
            </a:r>
          </a:p>
          <a:p>
            <a:pPr>
              <a:buFontTx/>
              <a:buNone/>
            </a:pPr>
            <a:r>
              <a:rPr lang="en-US" sz="2400" dirty="0" smtClean="0"/>
              <a:t>	Links to tools for reporting, no cost extensions, etc.</a:t>
            </a:r>
          </a:p>
          <a:p>
            <a:pPr>
              <a:buFontTx/>
              <a:buNone/>
            </a:pPr>
            <a:r>
              <a:rPr lang="en-US" sz="2400" dirty="0" smtClean="0"/>
              <a:t>			and more…</a:t>
            </a:r>
          </a:p>
        </p:txBody>
      </p:sp>
    </p:spTree>
    <p:extLst>
      <p:ext uri="{BB962C8B-B14F-4D97-AF65-F5344CB8AC3E}">
        <p14:creationId xmlns:p14="http://schemas.microsoft.com/office/powerpoint/2010/main" val="3794975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2" descr="COMMONS_log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90500"/>
            <a:ext cx="79089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itle 1" descr="https://commons.era.nih.gov"/>
          <p:cNvSpPr>
            <a:spLocks noGrp="1"/>
          </p:cNvSpPr>
          <p:nvPr>
            <p:ph type="title"/>
          </p:nvPr>
        </p:nvSpPr>
        <p:spPr bwMode="auto">
          <a:xfrm>
            <a:off x="3048000" y="6248400"/>
            <a:ext cx="7162800" cy="609600"/>
          </a:xfrm>
          <a:noFill/>
          <a:ln>
            <a:noFill/>
            <a:miter lim="800000"/>
            <a:headEnd/>
            <a:tailEnd/>
          </a:ln>
        </p:spPr>
        <p:txBody>
          <a:bodyPr vert="horz" wrap="square" lIns="91440" tIns="45720" rIns="91440" bIns="45720" numCol="1" anchor="t" anchorCtr="0" compatLnSpc="1">
            <a:prstTxWarp prst="textNoShape">
              <a:avLst/>
            </a:prstTxWarp>
            <a:normAutofit/>
          </a:bodyPr>
          <a:lstStyle/>
          <a:p>
            <a:r>
              <a:rPr lang="en-US" sz="2400" dirty="0" smtClean="0">
                <a:solidFill>
                  <a:schemeClr val="tx1">
                    <a:lumMod val="85000"/>
                    <a:lumOff val="15000"/>
                  </a:schemeClr>
                </a:solidFill>
              </a:rPr>
              <a:t>commons.era.nih.gov</a:t>
            </a:r>
          </a:p>
        </p:txBody>
      </p:sp>
      <p:sp>
        <p:nvSpPr>
          <p:cNvPr id="48131" name="Content Placeholder 2"/>
          <p:cNvSpPr>
            <a:spLocks noGrp="1"/>
          </p:cNvSpPr>
          <p:nvPr>
            <p:ph idx="4294967295"/>
          </p:nvPr>
        </p:nvSpPr>
        <p:spPr>
          <a:xfrm>
            <a:off x="914400" y="2133600"/>
            <a:ext cx="8229600" cy="4191000"/>
          </a:xfrm>
          <a:prstGeom prst="rect">
            <a:avLst/>
          </a:prstGeom>
        </p:spPr>
        <p:txBody>
          <a:bodyPr/>
          <a:lstStyle/>
          <a:p>
            <a:pPr>
              <a:buFontTx/>
              <a:buNone/>
            </a:pPr>
            <a:r>
              <a:rPr lang="en-US" sz="2800" dirty="0" smtClean="0"/>
              <a:t>Work with your institution’s office of sponsored </a:t>
            </a:r>
            <a:r>
              <a:rPr lang="en-US" sz="2800" dirty="0"/>
              <a:t>r</a:t>
            </a:r>
            <a:r>
              <a:rPr lang="en-US" sz="2800" dirty="0" smtClean="0"/>
              <a:t>esearch to be sure you are registered and your account is affiliated with your institution BEFORE you apply.</a:t>
            </a:r>
          </a:p>
          <a:p>
            <a:pPr>
              <a:buFontTx/>
              <a:buNone/>
            </a:pPr>
            <a:endParaRPr lang="en-US" sz="2800" dirty="0"/>
          </a:p>
          <a:p>
            <a:pPr>
              <a:buFontTx/>
              <a:buNone/>
            </a:pPr>
            <a:r>
              <a:rPr lang="en-US" sz="2800" dirty="0" smtClean="0"/>
              <a:t>2 weeks lead time – PI registration in Commons</a:t>
            </a:r>
          </a:p>
          <a:p>
            <a:pPr>
              <a:buFontTx/>
              <a:buNone/>
            </a:pPr>
            <a:r>
              <a:rPr lang="en-US" sz="2800" dirty="0" smtClean="0"/>
              <a:t>6-8 weeks – All institutional registrations and renewals</a:t>
            </a:r>
            <a:endParaRPr lang="en-US" sz="2400" dirty="0" smtClean="0"/>
          </a:p>
        </p:txBody>
      </p:sp>
    </p:spTree>
    <p:extLst>
      <p:ext uri="{BB962C8B-B14F-4D97-AF65-F5344CB8AC3E}">
        <p14:creationId xmlns:p14="http://schemas.microsoft.com/office/powerpoint/2010/main" val="3934648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22" y="5750379"/>
            <a:ext cx="8534400" cy="758825"/>
          </a:xfrm>
        </p:spPr>
        <p:txBody>
          <a:bodyPr>
            <a:normAutofit fontScale="90000"/>
          </a:bodyPr>
          <a:lstStyle/>
          <a:p>
            <a:r>
              <a:rPr lang="en-US" dirty="0"/>
              <a:t>#9:  Where is my “go-to” place when I get home?</a:t>
            </a:r>
            <a:br>
              <a:rPr lang="en-US" dirty="0"/>
            </a:br>
            <a:endParaRPr lang="en-US" dirty="0"/>
          </a:p>
        </p:txBody>
      </p:sp>
      <p:sp>
        <p:nvSpPr>
          <p:cNvPr id="3" name="Slide Number Placeholder 2"/>
          <p:cNvSpPr>
            <a:spLocks noGrp="1"/>
          </p:cNvSpPr>
          <p:nvPr>
            <p:ph type="sldNum" sz="quarter" idx="12"/>
          </p:nvPr>
        </p:nvSpPr>
        <p:spPr/>
        <p:txBody>
          <a:bodyPr/>
          <a:lstStyle/>
          <a:p>
            <a:pPr>
              <a:defRPr/>
            </a:pPr>
            <a:fld id="{D535206B-4A4A-47B0-BA21-D142872E963A}" type="slidenum">
              <a:rPr lang="en-US" smtClean="0"/>
              <a:pPr>
                <a:defRPr/>
              </a:pPr>
              <a:t>32</a:t>
            </a:fld>
            <a:endParaRPr lang="en-US" dirty="0"/>
          </a:p>
        </p:txBody>
      </p:sp>
      <p:sp>
        <p:nvSpPr>
          <p:cNvPr id="5" name="Title 1" descr="Title slide#9:  Where is my “go-to” place when I get home?&#10;"/>
          <p:cNvSpPr txBox="1">
            <a:spLocks/>
          </p:cNvSpPr>
          <p:nvPr/>
        </p:nvSpPr>
        <p:spPr>
          <a:xfrm>
            <a:off x="304800" y="5464629"/>
            <a:ext cx="8534400" cy="665163"/>
          </a:xfrm>
          <a:prstGeom prst="rect">
            <a:avLst/>
          </a:prstGeom>
        </p:spPr>
        <p:txBody>
          <a:bodyPr vert="horz" anchor="b">
            <a:normAutofit/>
            <a:scene3d>
              <a:camera prst="orthographicFront"/>
              <a:lightRig rig="threePt" dir="t"/>
            </a:scene3d>
            <a:sp3d extrusionH="57150">
              <a:bevelT w="38100" h="38100"/>
            </a:sp3d>
          </a:bodyPr>
          <a:lst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a:lstStyle>
          <a:p>
            <a:pPr>
              <a:defRPr/>
            </a:pPr>
            <a:endParaRPr lang="en-US" dirty="0"/>
          </a:p>
        </p:txBody>
      </p:sp>
      <p:grpSp>
        <p:nvGrpSpPr>
          <p:cNvPr id="7" name="Group 6"/>
          <p:cNvGrpSpPr/>
          <p:nvPr/>
        </p:nvGrpSpPr>
        <p:grpSpPr>
          <a:xfrm>
            <a:off x="1900310" y="922673"/>
            <a:ext cx="5562600" cy="4292876"/>
            <a:chOff x="2209800" y="1905000"/>
            <a:chExt cx="5562600" cy="4292876"/>
          </a:xfrm>
        </p:grpSpPr>
        <p:pic>
          <p:nvPicPr>
            <p:cNvPr id="8" name="Picture 6" descr="graphic of cart tipping up the donkey that is pulling it because it is overloaded with NIH grant related inform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905000"/>
              <a:ext cx="5562600" cy="429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rot="2422828">
              <a:off x="5019159" y="4130527"/>
              <a:ext cx="1313180" cy="369332"/>
            </a:xfrm>
            <a:prstGeom prst="rect">
              <a:avLst/>
            </a:prstGeom>
            <a:noFill/>
          </p:spPr>
          <p:txBody>
            <a:bodyPr wrap="none" rtlCol="0">
              <a:spAutoFit/>
            </a:bodyPr>
            <a:lstStyle/>
            <a:p>
              <a:r>
                <a:rPr lang="en-US" dirty="0" smtClean="0"/>
                <a:t>Application</a:t>
              </a:r>
            </a:p>
          </p:txBody>
        </p:sp>
        <p:sp>
          <p:nvSpPr>
            <p:cNvPr id="10" name="TextBox 9"/>
            <p:cNvSpPr txBox="1"/>
            <p:nvPr/>
          </p:nvSpPr>
          <p:spPr>
            <a:xfrm rot="2547511">
              <a:off x="5995867" y="5104133"/>
              <a:ext cx="1767340" cy="584775"/>
            </a:xfrm>
            <a:prstGeom prst="rect">
              <a:avLst/>
            </a:prstGeom>
            <a:noFill/>
          </p:spPr>
          <p:txBody>
            <a:bodyPr wrap="square" rtlCol="0">
              <a:spAutoFit/>
            </a:bodyPr>
            <a:lstStyle/>
            <a:p>
              <a:pPr algn="ctr"/>
              <a:r>
                <a:rPr lang="en-US" sz="1600" dirty="0" smtClean="0">
                  <a:latin typeface="Aharoni" pitchFamily="2" charset="-79"/>
                  <a:cs typeface="Aharoni" pitchFamily="2" charset="-79"/>
                </a:rPr>
                <a:t>Grants Policy </a:t>
              </a:r>
            </a:p>
            <a:p>
              <a:pPr algn="ctr"/>
              <a:r>
                <a:rPr lang="en-US" sz="1600" dirty="0" smtClean="0">
                  <a:latin typeface="Aharoni" pitchFamily="2" charset="-79"/>
                  <a:cs typeface="Aharoni" pitchFamily="2" charset="-79"/>
                </a:rPr>
                <a:t>Statement</a:t>
              </a:r>
              <a:endParaRPr lang="en-US" sz="1600" dirty="0">
                <a:latin typeface="Aharoni" pitchFamily="2" charset="-79"/>
                <a:cs typeface="Aharoni" pitchFamily="2" charset="-79"/>
              </a:endParaRPr>
            </a:p>
          </p:txBody>
        </p:sp>
        <p:sp>
          <p:nvSpPr>
            <p:cNvPr id="11" name="TextBox 10"/>
            <p:cNvSpPr txBox="1"/>
            <p:nvPr/>
          </p:nvSpPr>
          <p:spPr>
            <a:xfrm rot="3469596">
              <a:off x="6772388" y="3749158"/>
              <a:ext cx="668773" cy="369332"/>
            </a:xfrm>
            <a:prstGeom prst="rect">
              <a:avLst/>
            </a:prstGeom>
            <a:noFill/>
          </p:spPr>
          <p:txBody>
            <a:bodyPr wrap="none" rtlCol="0">
              <a:spAutoFit/>
            </a:bodyPr>
            <a:lstStyle/>
            <a:p>
              <a:r>
                <a:rPr lang="en-US" dirty="0" err="1" smtClean="0">
                  <a:latin typeface="Batang" pitchFamily="18" charset="-127"/>
                  <a:ea typeface="Batang" pitchFamily="18" charset="-127"/>
                </a:rPr>
                <a:t>NoA</a:t>
              </a:r>
              <a:endParaRPr lang="en-US" dirty="0">
                <a:latin typeface="Batang" pitchFamily="18" charset="-127"/>
                <a:ea typeface="Batang" pitchFamily="18" charset="-127"/>
              </a:endParaRPr>
            </a:p>
          </p:txBody>
        </p:sp>
        <p:sp>
          <p:nvSpPr>
            <p:cNvPr id="12" name="TextBox 11"/>
            <p:cNvSpPr txBox="1"/>
            <p:nvPr/>
          </p:nvSpPr>
          <p:spPr>
            <a:xfrm rot="3052340">
              <a:off x="5986079" y="3847003"/>
              <a:ext cx="1066800" cy="646331"/>
            </a:xfrm>
            <a:prstGeom prst="rect">
              <a:avLst/>
            </a:prstGeom>
            <a:noFill/>
          </p:spPr>
          <p:txBody>
            <a:bodyPr wrap="square" rtlCol="0">
              <a:spAutoFit/>
            </a:bodyPr>
            <a:lstStyle/>
            <a:p>
              <a:pPr algn="ctr"/>
              <a:r>
                <a:rPr lang="en-US" dirty="0" smtClean="0">
                  <a:latin typeface="Broadway" pitchFamily="82" charset="0"/>
                </a:rPr>
                <a:t>NIH Guide</a:t>
              </a:r>
              <a:endParaRPr lang="en-US" dirty="0">
                <a:latin typeface="Broadway" pitchFamily="82" charset="0"/>
              </a:endParaRPr>
            </a:p>
          </p:txBody>
        </p:sp>
        <p:sp>
          <p:nvSpPr>
            <p:cNvPr id="13" name="TextBox 12"/>
            <p:cNvSpPr txBox="1"/>
            <p:nvPr/>
          </p:nvSpPr>
          <p:spPr>
            <a:xfrm rot="2932093">
              <a:off x="6060911" y="3214921"/>
              <a:ext cx="633507" cy="369332"/>
            </a:xfrm>
            <a:prstGeom prst="rect">
              <a:avLst/>
            </a:prstGeom>
            <a:noFill/>
          </p:spPr>
          <p:txBody>
            <a:bodyPr wrap="none" rtlCol="0">
              <a:spAutoFit/>
            </a:bodyPr>
            <a:lstStyle/>
            <a:p>
              <a:r>
                <a:rPr lang="en-US" dirty="0" smtClean="0"/>
                <a:t>eRA</a:t>
              </a:r>
              <a:endParaRPr lang="en-US" dirty="0"/>
            </a:p>
          </p:txBody>
        </p:sp>
        <p:sp>
          <p:nvSpPr>
            <p:cNvPr id="14" name="TextBox 13"/>
            <p:cNvSpPr txBox="1"/>
            <p:nvPr/>
          </p:nvSpPr>
          <p:spPr>
            <a:xfrm rot="2704622">
              <a:off x="6637672" y="4696576"/>
              <a:ext cx="938206" cy="369332"/>
            </a:xfrm>
            <a:prstGeom prst="rect">
              <a:avLst/>
            </a:prstGeom>
            <a:noFill/>
          </p:spPr>
          <p:txBody>
            <a:bodyPr wrap="none" rtlCol="0">
              <a:spAutoFit/>
            </a:bodyPr>
            <a:lstStyle/>
            <a:p>
              <a:r>
                <a:rPr lang="en-US" dirty="0" smtClean="0">
                  <a:latin typeface="Curlz MT" pitchFamily="82" charset="0"/>
                </a:rPr>
                <a:t>RePORT</a:t>
              </a:r>
              <a:endParaRPr lang="en-US" dirty="0">
                <a:latin typeface="Curlz MT" pitchFamily="82" charset="0"/>
              </a:endParaRPr>
            </a:p>
          </p:txBody>
        </p:sp>
        <p:sp>
          <p:nvSpPr>
            <p:cNvPr id="15" name="TextBox 14"/>
            <p:cNvSpPr txBox="1"/>
            <p:nvPr/>
          </p:nvSpPr>
          <p:spPr>
            <a:xfrm rot="3929986">
              <a:off x="5401433" y="3425977"/>
              <a:ext cx="848309" cy="646331"/>
            </a:xfrm>
            <a:prstGeom prst="rect">
              <a:avLst/>
            </a:prstGeom>
            <a:noFill/>
          </p:spPr>
          <p:txBody>
            <a:bodyPr wrap="none" rtlCol="0">
              <a:spAutoFit/>
            </a:bodyPr>
            <a:lstStyle/>
            <a:p>
              <a:r>
                <a:rPr lang="en-US" dirty="0" smtClean="0">
                  <a:latin typeface="Gungsuh" pitchFamily="18" charset="-127"/>
                  <a:ea typeface="Gungsuh" pitchFamily="18" charset="-127"/>
                </a:rPr>
                <a:t>Web-</a:t>
              </a:r>
            </a:p>
            <a:p>
              <a:r>
                <a:rPr lang="en-US" dirty="0" smtClean="0">
                  <a:latin typeface="Gungsuh" pitchFamily="18" charset="-127"/>
                  <a:ea typeface="Gungsuh" pitchFamily="18" charset="-127"/>
                </a:rPr>
                <a:t>sites</a:t>
              </a:r>
              <a:endParaRPr lang="en-US" dirty="0">
                <a:latin typeface="Gungsuh" pitchFamily="18" charset="-127"/>
                <a:ea typeface="Gungsuh" pitchFamily="18" charset="-127"/>
              </a:endParaRPr>
            </a:p>
          </p:txBody>
        </p:sp>
      </p:grpSp>
    </p:spTree>
    <p:extLst>
      <p:ext uri="{BB962C8B-B14F-4D97-AF65-F5344CB8AC3E}">
        <p14:creationId xmlns:p14="http://schemas.microsoft.com/office/powerpoint/2010/main" val="3031837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71" y="-76199"/>
            <a:ext cx="9143999" cy="6934199"/>
            <a:chOff x="-471" y="-76199"/>
            <a:chExt cx="9143999" cy="6934199"/>
          </a:xfrm>
        </p:grpSpPr>
        <p:pic>
          <p:nvPicPr>
            <p:cNvPr id="4" name="Picture 3" descr="screen shot of http://nih.gov, showing that second navidation tab sends to the grants information"/>
            <p:cNvPicPr>
              <a:picLocks noChangeAspect="1"/>
            </p:cNvPicPr>
            <p:nvPr/>
          </p:nvPicPr>
          <p:blipFill rotWithShape="1">
            <a:blip r:embed="rId3" cstate="print">
              <a:alphaModFix/>
              <a:extLst>
                <a:ext uri="{28A0092B-C50C-407E-A947-70E740481C1C}">
                  <a14:useLocalDpi xmlns:a14="http://schemas.microsoft.com/office/drawing/2010/main" val="0"/>
                </a:ext>
              </a:extLst>
            </a:blip>
            <a:srcRect/>
            <a:stretch/>
          </p:blipFill>
          <p:spPr>
            <a:xfrm>
              <a:off x="-471" y="-76199"/>
              <a:ext cx="9143999" cy="6934199"/>
            </a:xfrm>
            <a:prstGeom prst="rect">
              <a:avLst/>
            </a:prstGeom>
          </p:spPr>
        </p:pic>
        <p:sp>
          <p:nvSpPr>
            <p:cNvPr id="10243" name="Text Box 5"/>
            <p:cNvSpPr txBox="1">
              <a:spLocks noChangeArrowheads="1"/>
            </p:cNvSpPr>
            <p:nvPr/>
          </p:nvSpPr>
          <p:spPr bwMode="auto">
            <a:xfrm>
              <a:off x="4191000" y="685800"/>
              <a:ext cx="2743200" cy="830997"/>
            </a:xfrm>
            <a:prstGeom prst="rect">
              <a:avLst/>
            </a:prstGeom>
            <a:solidFill>
              <a:srgbClr val="FFFF99"/>
            </a:solidFill>
            <a:ln w="12700">
              <a:solidFill>
                <a:schemeClr val="tx2"/>
              </a:solidFill>
              <a:miter lim="800000"/>
              <a:headEnd type="none" w="sm" len="sm"/>
              <a:tailEnd type="none" w="sm" len="sm"/>
            </a:ln>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b="1" dirty="0" smtClean="0">
                  <a:solidFill>
                    <a:srgbClr val="FF0000"/>
                  </a:solidFill>
                </a:rPr>
                <a:t>Bookmark NIH.gov</a:t>
              </a:r>
              <a:endParaRPr lang="en-US" b="1" dirty="0">
                <a:solidFill>
                  <a:srgbClr val="FF0000"/>
                </a:solidFill>
              </a:endParaRPr>
            </a:p>
          </p:txBody>
        </p:sp>
        <p:sp>
          <p:nvSpPr>
            <p:cNvPr id="191496" name="AutoShape 8"/>
            <p:cNvSpPr>
              <a:spLocks noChangeArrowheads="1"/>
            </p:cNvSpPr>
            <p:nvPr/>
          </p:nvSpPr>
          <p:spPr bwMode="auto">
            <a:xfrm rot="8732810">
              <a:off x="3488127" y="977422"/>
              <a:ext cx="618490" cy="407355"/>
            </a:xfrm>
            <a:prstGeom prst="rightArrow">
              <a:avLst>
                <a:gd name="adj1" fmla="val 50000"/>
                <a:gd name="adj2" fmla="val 75000"/>
              </a:avLst>
            </a:prstGeom>
            <a:solidFill>
              <a:srgbClr val="FF0000"/>
            </a:solidFill>
            <a:ln w="12700">
              <a:solidFill>
                <a:schemeClr val="tx1"/>
              </a:solidFill>
              <a:miter lim="800000"/>
              <a:headEnd type="none" w="sm" len="sm"/>
              <a:tailEnd type="none" w="sm" len="sm"/>
            </a:ln>
          </p:spPr>
          <p:txBody>
            <a:bodyPr wrap="none" anchor="ctr"/>
            <a:lstStyle/>
            <a:p>
              <a:endParaRPr lang="en-US"/>
            </a:p>
          </p:txBody>
        </p:sp>
        <p:sp>
          <p:nvSpPr>
            <p:cNvPr id="8197" name="Oval 19"/>
            <p:cNvSpPr>
              <a:spLocks noChangeArrowheads="1"/>
            </p:cNvSpPr>
            <p:nvPr/>
          </p:nvSpPr>
          <p:spPr bwMode="auto">
            <a:xfrm>
              <a:off x="1752600" y="4953000"/>
              <a:ext cx="20574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 name="Title 2"/>
          <p:cNvSpPr>
            <a:spLocks noGrp="1"/>
          </p:cNvSpPr>
          <p:nvPr>
            <p:ph type="title"/>
          </p:nvPr>
        </p:nvSpPr>
        <p:spPr>
          <a:xfrm>
            <a:off x="301625" y="-1143000"/>
            <a:ext cx="8534400" cy="758825"/>
          </a:xfrm>
        </p:spPr>
        <p:txBody>
          <a:bodyPr/>
          <a:lstStyle/>
          <a:p>
            <a:r>
              <a:rPr lang="en-US" dirty="0" smtClean="0"/>
              <a:t>Bookmark NIH.gov</a:t>
            </a:r>
            <a:endParaRPr lang="en-US" dirty="0"/>
          </a:p>
        </p:txBody>
      </p:sp>
    </p:spTree>
    <p:extLst>
      <p:ext uri="{BB962C8B-B14F-4D97-AF65-F5344CB8AC3E}">
        <p14:creationId xmlns:p14="http://schemas.microsoft.com/office/powerpoint/2010/main" val="3534593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Screenshot asking to bookmark http://grants.nih.gov"/>
          <p:cNvGrpSpPr/>
          <p:nvPr/>
        </p:nvGrpSpPr>
        <p:grpSpPr>
          <a:xfrm>
            <a:off x="0" y="0"/>
            <a:ext cx="9067800" cy="6858000"/>
            <a:chOff x="0" y="0"/>
            <a:chExt cx="9067800" cy="685800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7" name="Text Box 5"/>
            <p:cNvSpPr txBox="1">
              <a:spLocks noChangeArrowheads="1"/>
            </p:cNvSpPr>
            <p:nvPr/>
          </p:nvSpPr>
          <p:spPr bwMode="auto">
            <a:xfrm>
              <a:off x="4343400" y="1295400"/>
              <a:ext cx="2737644" cy="830997"/>
            </a:xfrm>
            <a:prstGeom prst="rect">
              <a:avLst/>
            </a:prstGeom>
            <a:solidFill>
              <a:srgbClr val="FFFF99"/>
            </a:solidFill>
            <a:ln w="12700">
              <a:solidFill>
                <a:schemeClr val="tx2"/>
              </a:solidFill>
              <a:miter lim="800000"/>
              <a:headEnd type="none" w="sm" len="sm"/>
              <a:tailEnd type="none" w="sm" len="sm"/>
            </a:ln>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b="1" dirty="0" smtClean="0">
                  <a:solidFill>
                    <a:srgbClr val="FF0000"/>
                  </a:solidFill>
                </a:rPr>
                <a:t>Bookmark GRANTS.nih.gov</a:t>
              </a:r>
              <a:endParaRPr lang="en-US" b="1" dirty="0">
                <a:solidFill>
                  <a:srgbClr val="FF0000"/>
                </a:solidFill>
              </a:endParaRPr>
            </a:p>
          </p:txBody>
        </p:sp>
      </p:grpSp>
      <p:sp>
        <p:nvSpPr>
          <p:cNvPr id="5" name="Title 4"/>
          <p:cNvSpPr>
            <a:spLocks noGrp="1"/>
          </p:cNvSpPr>
          <p:nvPr>
            <p:ph type="title"/>
          </p:nvPr>
        </p:nvSpPr>
        <p:spPr>
          <a:xfrm>
            <a:off x="301625" y="-1066800"/>
            <a:ext cx="8534400" cy="758825"/>
          </a:xfrm>
        </p:spPr>
        <p:txBody>
          <a:bodyPr/>
          <a:lstStyle/>
          <a:p>
            <a:r>
              <a:rPr lang="en-US" dirty="0" smtClean="0"/>
              <a:t>Bookmark Grant.nih.gov</a:t>
            </a:r>
            <a:endParaRPr lang="en-US" dirty="0"/>
          </a:p>
        </p:txBody>
      </p:sp>
      <p:sp>
        <p:nvSpPr>
          <p:cNvPr id="6" name="Content Placeholder 5"/>
          <p:cNvSpPr>
            <a:spLocks noGrp="1"/>
          </p:cNvSpPr>
          <p:nvPr>
            <p:ph sz="quarter" idx="13"/>
          </p:nvPr>
        </p:nvSpPr>
        <p:spPr/>
        <p:txBody>
          <a:bodyPr/>
          <a:lstStyle/>
          <a:p>
            <a:endParaRPr lang="en-US"/>
          </a:p>
        </p:txBody>
      </p:sp>
    </p:spTree>
    <p:extLst>
      <p:ext uri="{BB962C8B-B14F-4D97-AF65-F5344CB8AC3E}">
        <p14:creationId xmlns:p14="http://schemas.microsoft.com/office/powerpoint/2010/main" val="887957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87" y="381000"/>
            <a:ext cx="8534400" cy="758825"/>
          </a:xfrm>
        </p:spPr>
        <p:txBody>
          <a:bodyPr>
            <a:normAutofit fontScale="90000"/>
          </a:bodyPr>
          <a:lstStyle/>
          <a:p>
            <a:r>
              <a:rPr lang="en-US" dirty="0">
                <a:solidFill>
                  <a:srgbClr val="008000"/>
                </a:solidFill>
              </a:rPr>
              <a:t>Trying to make heads or tails of the grants process</a:t>
            </a:r>
            <a:r>
              <a:rPr lang="en-US" dirty="0" smtClean="0">
                <a:solidFill>
                  <a:srgbClr val="008000"/>
                </a:solidFill>
              </a:rPr>
              <a:t>?</a:t>
            </a:r>
            <a:endParaRPr lang="en-US" dirty="0"/>
          </a:p>
        </p:txBody>
      </p:sp>
      <p:pic>
        <p:nvPicPr>
          <p:cNvPr id="12291" name="Picture 7" descr="graphic of man starting at a complicated diagram on a white 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 y="2362200"/>
            <a:ext cx="9115425"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766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 highilghting the about grants section, pointing to the overvie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674"/>
            <a:ext cx="9296400" cy="6906674"/>
          </a:xfrm>
          <a:prstGeom prst="rect">
            <a:avLst/>
          </a:prstGeom>
        </p:spPr>
      </p:pic>
      <p:sp>
        <p:nvSpPr>
          <p:cNvPr id="13316" name="Rectangle 7" descr="&quot;&quot;"/>
          <p:cNvSpPr>
            <a:spLocks noChangeArrowheads="1"/>
          </p:cNvSpPr>
          <p:nvPr/>
        </p:nvSpPr>
        <p:spPr bwMode="auto">
          <a:xfrm>
            <a:off x="76200" y="1828800"/>
            <a:ext cx="2133600" cy="1981200"/>
          </a:xfrm>
          <a:prstGeom prst="rect">
            <a:avLst/>
          </a:prstGeom>
          <a:noFill/>
          <a:ln w="57150" cmpd="thickThin">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11" descr="&quot;&quot;"/>
          <p:cNvGrpSpPr>
            <a:grpSpLocks/>
          </p:cNvGrpSpPr>
          <p:nvPr/>
        </p:nvGrpSpPr>
        <p:grpSpPr bwMode="auto">
          <a:xfrm>
            <a:off x="1714500" y="1065213"/>
            <a:ext cx="5715000" cy="5792788"/>
            <a:chOff x="960" y="575"/>
            <a:chExt cx="3600" cy="3649"/>
          </a:xfrm>
        </p:grpSpPr>
        <p:pic>
          <p:nvPicPr>
            <p:cNvPr id="13319"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88" y="575"/>
              <a:ext cx="3572" cy="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8"/>
            <p:cNvSpPr>
              <a:spLocks noChangeArrowheads="1"/>
            </p:cNvSpPr>
            <p:nvPr/>
          </p:nvSpPr>
          <p:spPr bwMode="auto">
            <a:xfrm>
              <a:off x="960" y="576"/>
              <a:ext cx="3600" cy="3648"/>
            </a:xfrm>
            <a:prstGeom prst="rect">
              <a:avLst/>
            </a:prstGeom>
            <a:noFill/>
            <a:ln w="57150" cmpd="thickThin">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 name="Down Arrow 6" descr="&quot;&quot;"/>
          <p:cNvSpPr>
            <a:spLocks noChangeArrowheads="1"/>
          </p:cNvSpPr>
          <p:nvPr/>
        </p:nvSpPr>
        <p:spPr bwMode="auto">
          <a:xfrm rot="3465579">
            <a:off x="6841227" y="1211489"/>
            <a:ext cx="492125" cy="952500"/>
          </a:xfrm>
          <a:prstGeom prst="downArrow">
            <a:avLst>
              <a:gd name="adj1" fmla="val 50000"/>
              <a:gd name="adj2" fmla="val 50027"/>
            </a:avLst>
          </a:prstGeom>
          <a:solidFill>
            <a:srgbClr val="FF0000"/>
          </a:solidFill>
          <a:ln w="12700" algn="ctr">
            <a:solidFill>
              <a:schemeClr val="tx1"/>
            </a:solidFill>
            <a:round/>
            <a:headEnd type="none" w="sm" len="sm"/>
            <a:tailEnd type="none" w="sm" len="sm"/>
          </a:ln>
        </p:spPr>
        <p:txBody>
          <a:bodyPr/>
          <a:lstStyle/>
          <a:p>
            <a:endParaRPr lang="en-US"/>
          </a:p>
        </p:txBody>
      </p:sp>
      <p:sp>
        <p:nvSpPr>
          <p:cNvPr id="3" name="Title 2"/>
          <p:cNvSpPr>
            <a:spLocks noGrp="1"/>
          </p:cNvSpPr>
          <p:nvPr>
            <p:ph type="title"/>
          </p:nvPr>
        </p:nvSpPr>
        <p:spPr>
          <a:xfrm>
            <a:off x="301625" y="-914400"/>
            <a:ext cx="8534400" cy="758825"/>
          </a:xfrm>
        </p:spPr>
        <p:txBody>
          <a:bodyPr/>
          <a:lstStyle/>
          <a:p>
            <a:r>
              <a:rPr lang="en-US" dirty="0" smtClean="0"/>
              <a:t>Check out grants process overview</a:t>
            </a:r>
            <a:endParaRPr lang="en-US" dirty="0"/>
          </a:p>
        </p:txBody>
      </p:sp>
    </p:spTree>
    <p:extLst>
      <p:ext uri="{BB962C8B-B14F-4D97-AF65-F5344CB8AC3E}">
        <p14:creationId xmlns:p14="http://schemas.microsoft.com/office/powerpoint/2010/main" val="200965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graphic of the grants process at http://grants.nih.gov/grants/grants_process.htm&#10;"/>
          <p:cNvGrpSpPr/>
          <p:nvPr/>
        </p:nvGrpSpPr>
        <p:grpSpPr>
          <a:xfrm>
            <a:off x="-1905000" y="-1317171"/>
            <a:ext cx="12192000" cy="9467850"/>
            <a:chOff x="-1905000" y="-1317171"/>
            <a:chExt cx="12192000" cy="9467850"/>
          </a:xfrm>
        </p:grpSpPr>
        <p:pic>
          <p:nvPicPr>
            <p:cNvPr id="1026" name="Picture 2" descr="graphic showing the grants process that is available at http://grants.nih.gov/grants/grants_process.htm&#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317171"/>
              <a:ext cx="12192000" cy="946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ext Box 6" descr="Graphic of the "/>
            <p:cNvSpPr txBox="1">
              <a:spLocks noChangeArrowheads="1"/>
            </p:cNvSpPr>
            <p:nvPr/>
          </p:nvSpPr>
          <p:spPr bwMode="auto">
            <a:xfrm>
              <a:off x="2857273" y="152400"/>
              <a:ext cx="6324600" cy="469900"/>
            </a:xfrm>
            <a:prstGeom prst="rect">
              <a:avLst/>
            </a:prstGeom>
            <a:solidFill>
              <a:srgbClr val="FFFF99"/>
            </a:solidFill>
            <a:ln w="12700">
              <a:solidFill>
                <a:schemeClr val="tx2"/>
              </a:solidFill>
              <a:miter lim="800000"/>
              <a:headEnd type="none" w="sm" len="sm"/>
              <a:tailEnd type="none" w="sm" len="sm"/>
            </a:ln>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US" b="1" dirty="0" smtClean="0">
                  <a:solidFill>
                    <a:schemeClr val="tx2"/>
                  </a:solidFill>
                  <a:hlinkClick r:id="rId4"/>
                </a:rPr>
                <a:t>grants.nih.gov/grants/grants_process.htm</a:t>
              </a:r>
              <a:endParaRPr lang="en-US" b="1" dirty="0">
                <a:solidFill>
                  <a:schemeClr val="tx2"/>
                </a:solidFill>
              </a:endParaRPr>
            </a:p>
          </p:txBody>
        </p:sp>
      </p:grpSp>
      <p:pic>
        <p:nvPicPr>
          <p:cNvPr id="1434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2590800"/>
            <a:ext cx="815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301625" y="-1676400"/>
            <a:ext cx="8534400" cy="758825"/>
          </a:xfrm>
        </p:spPr>
        <p:txBody>
          <a:bodyPr/>
          <a:lstStyle/>
          <a:p>
            <a:r>
              <a:rPr lang="en-US" dirty="0" smtClean="0"/>
              <a:t>Grants process overview chart</a:t>
            </a:r>
            <a:endParaRPr lang="en-US" dirty="0"/>
          </a:p>
        </p:txBody>
      </p:sp>
    </p:spTree>
    <p:extLst>
      <p:ext uri="{BB962C8B-B14F-4D97-AF65-F5344CB8AC3E}">
        <p14:creationId xmlns:p14="http://schemas.microsoft.com/office/powerpoint/2010/main" val="32922880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3429000" y="838200"/>
            <a:ext cx="4648200" cy="774700"/>
          </a:xfrm>
          <a:prstGeom prst="rect">
            <a:avLst/>
          </a:prstGeom>
          <a:solidFill>
            <a:srgbClr val="FFFF00"/>
          </a:solidFill>
          <a:ln w="12700">
            <a:solidFill>
              <a:schemeClr val="tx2"/>
            </a:solidFill>
            <a:miter lim="800000"/>
            <a:headEnd type="none" w="sm" len="sm"/>
            <a:tailEnd type="none" w="sm" len="sm"/>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sz="2200" b="1">
                <a:solidFill>
                  <a:schemeClr val="tx2"/>
                </a:solidFill>
              </a:rPr>
              <a:t>Find Grants Info at: http://www.grants.nih.gov/</a:t>
            </a:r>
          </a:p>
        </p:txBody>
      </p:sp>
      <p:pic>
        <p:nvPicPr>
          <p:cNvPr id="19459" name="Picture 2" descr="graphic of http://grants.nih.ogv graphic highilghting the about grants section, pointing to the types of grant program link"/>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72524"/>
            <a:ext cx="9144000" cy="679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04807" name="Rectangle 7" descr="&quot;&quot;"/>
          <p:cNvSpPr>
            <a:spLocks noChangeArrowheads="1"/>
          </p:cNvSpPr>
          <p:nvPr/>
        </p:nvSpPr>
        <p:spPr bwMode="auto">
          <a:xfrm>
            <a:off x="76200" y="1600200"/>
            <a:ext cx="2133600" cy="1905000"/>
          </a:xfrm>
          <a:prstGeom prst="rect">
            <a:avLst/>
          </a:prstGeom>
          <a:noFill/>
          <a:ln w="57150" cmpd="thickThin">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463"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68450" y="913146"/>
            <a:ext cx="5670550" cy="575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8" descr="&quot;&quot;"/>
          <p:cNvSpPr>
            <a:spLocks noChangeArrowheads="1"/>
          </p:cNvSpPr>
          <p:nvPr/>
        </p:nvSpPr>
        <p:spPr bwMode="auto">
          <a:xfrm>
            <a:off x="1524000" y="914400"/>
            <a:ext cx="5715000" cy="5791200"/>
          </a:xfrm>
          <a:prstGeom prst="rect">
            <a:avLst/>
          </a:prstGeom>
          <a:noFill/>
          <a:ln w="57150" cmpd="thickThin">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Down Arrow 6" descr="&quot;&quot;"/>
          <p:cNvSpPr>
            <a:spLocks noChangeArrowheads="1"/>
          </p:cNvSpPr>
          <p:nvPr/>
        </p:nvSpPr>
        <p:spPr bwMode="auto">
          <a:xfrm rot="3465579">
            <a:off x="6688825" y="2271939"/>
            <a:ext cx="492125" cy="952500"/>
          </a:xfrm>
          <a:prstGeom prst="downArrow">
            <a:avLst>
              <a:gd name="adj1" fmla="val 50000"/>
              <a:gd name="adj2" fmla="val 50027"/>
            </a:avLst>
          </a:prstGeom>
          <a:solidFill>
            <a:srgbClr val="FF0000"/>
          </a:solidFill>
          <a:ln w="12700" algn="ctr">
            <a:solidFill>
              <a:schemeClr val="tx1"/>
            </a:solidFill>
            <a:round/>
            <a:headEnd type="none" w="sm" len="sm"/>
            <a:tailEnd type="none" w="sm" len="sm"/>
          </a:ln>
        </p:spPr>
        <p:txBody>
          <a:bodyPr/>
          <a:lstStyle/>
          <a:p>
            <a:endParaRPr lang="en-US"/>
          </a:p>
        </p:txBody>
      </p:sp>
      <p:sp>
        <p:nvSpPr>
          <p:cNvPr id="2" name="Title 1"/>
          <p:cNvSpPr>
            <a:spLocks noGrp="1"/>
          </p:cNvSpPr>
          <p:nvPr>
            <p:ph type="title"/>
          </p:nvPr>
        </p:nvSpPr>
        <p:spPr>
          <a:xfrm>
            <a:off x="301625" y="-1143000"/>
            <a:ext cx="8534400" cy="758825"/>
          </a:xfrm>
        </p:spPr>
        <p:txBody>
          <a:bodyPr/>
          <a:lstStyle/>
          <a:p>
            <a:r>
              <a:rPr lang="en-US" dirty="0" smtClean="0"/>
              <a:t>Types of grant Programs link</a:t>
            </a:r>
            <a:endParaRPr lang="en-US" dirty="0"/>
          </a:p>
        </p:txBody>
      </p:sp>
    </p:spTree>
    <p:extLst>
      <p:ext uri="{BB962C8B-B14F-4D97-AF65-F5344CB8AC3E}">
        <p14:creationId xmlns:p14="http://schemas.microsoft.com/office/powerpoint/2010/main" val="3133298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7"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928688"/>
            <a:ext cx="12725400" cy="9586913"/>
            <a:chOff x="304800" y="-900113"/>
            <a:chExt cx="12725400" cy="9586913"/>
          </a:xfrm>
        </p:grpSpPr>
        <p:pic>
          <p:nvPicPr>
            <p:cNvPr id="2048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00113"/>
              <a:ext cx="12725400" cy="958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0483" name="Text Box 5" descr="graphic showing screenshot of types of grant program web page at http://grants.nih.gov/grants/funding/funding_program.htm&#10;"/>
            <p:cNvSpPr txBox="1">
              <a:spLocks noChangeArrowheads="1"/>
            </p:cNvSpPr>
            <p:nvPr/>
          </p:nvSpPr>
          <p:spPr bwMode="auto">
            <a:xfrm>
              <a:off x="1295400" y="6388100"/>
              <a:ext cx="7239000" cy="469900"/>
            </a:xfrm>
            <a:prstGeom prst="rect">
              <a:avLst/>
            </a:prstGeom>
            <a:solidFill>
              <a:srgbClr val="FFFF99"/>
            </a:solidFill>
            <a:ln w="12700">
              <a:solidFill>
                <a:schemeClr val="tx2"/>
              </a:solidFill>
              <a:miter lim="800000"/>
              <a:headEnd type="none" w="sm" len="sm"/>
              <a:tailEnd type="none" w="sm" len="sm"/>
            </a:ln>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US" dirty="0" smtClean="0">
                  <a:solidFill>
                    <a:srgbClr val="FFFF99"/>
                  </a:solidFill>
                  <a:hlinkClick r:id="rId4"/>
                </a:rPr>
                <a:t>grants.nih.gov/grants/funding/funding_program.htm</a:t>
              </a:r>
              <a:endParaRPr lang="en-US" dirty="0">
                <a:solidFill>
                  <a:srgbClr val="FFFF99"/>
                </a:solidFill>
              </a:endParaRPr>
            </a:p>
          </p:txBody>
        </p:sp>
        <p:sp>
          <p:nvSpPr>
            <p:cNvPr id="20485" name="Text Box 5"/>
            <p:cNvSpPr txBox="1">
              <a:spLocks noChangeArrowheads="1"/>
            </p:cNvSpPr>
            <p:nvPr/>
          </p:nvSpPr>
          <p:spPr bwMode="auto">
            <a:xfrm>
              <a:off x="6781800" y="1752600"/>
              <a:ext cx="2057400" cy="2308225"/>
            </a:xfrm>
            <a:prstGeom prst="rect">
              <a:avLst/>
            </a:prstGeom>
            <a:solidFill>
              <a:srgbClr val="FFFF99"/>
            </a:solidFill>
            <a:ln w="25400">
              <a:solidFill>
                <a:schemeClr val="tx1"/>
              </a:solidFill>
              <a:miter lim="800000"/>
              <a:headEnd type="none" w="sm" len="sm"/>
              <a:tailEnd type="none" w="sm" len="sm"/>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b="1" dirty="0"/>
                <a:t>What is an R03, F31, X02, </a:t>
              </a:r>
              <a:r>
                <a:rPr lang="en-US" b="1" dirty="0" err="1"/>
                <a:t>etc</a:t>
              </a:r>
              <a:r>
                <a:rPr lang="en-US" b="1" dirty="0"/>
                <a:t>?</a:t>
              </a:r>
            </a:p>
            <a:p>
              <a:pPr eaLnBrk="1" hangingPunct="1"/>
              <a:endParaRPr lang="en-US" b="1" dirty="0"/>
            </a:p>
            <a:p>
              <a:pPr eaLnBrk="1" hangingPunct="1"/>
              <a:r>
                <a:rPr lang="en-US" b="1" dirty="0"/>
                <a:t>Find out here!</a:t>
              </a:r>
            </a:p>
          </p:txBody>
        </p:sp>
      </p:grpSp>
      <p:sp>
        <p:nvSpPr>
          <p:cNvPr id="3" name="Title 2"/>
          <p:cNvSpPr>
            <a:spLocks noGrp="1"/>
          </p:cNvSpPr>
          <p:nvPr>
            <p:ph type="title"/>
          </p:nvPr>
        </p:nvSpPr>
        <p:spPr>
          <a:xfrm>
            <a:off x="301625" y="-1600200"/>
            <a:ext cx="8534400" cy="758825"/>
          </a:xfrm>
        </p:spPr>
        <p:txBody>
          <a:bodyPr/>
          <a:lstStyle/>
          <a:p>
            <a:r>
              <a:rPr lang="en-US" dirty="0" smtClean="0"/>
              <a:t>Types of grant programs page</a:t>
            </a:r>
            <a:endParaRPr lang="en-US" dirty="0"/>
          </a:p>
        </p:txBody>
      </p:sp>
    </p:spTree>
    <p:extLst>
      <p:ext uri="{BB962C8B-B14F-4D97-AF65-F5344CB8AC3E}">
        <p14:creationId xmlns:p14="http://schemas.microsoft.com/office/powerpoint/2010/main" val="1249123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46338" y="4953000"/>
            <a:ext cx="6697662" cy="665163"/>
          </a:xfrm>
        </p:spPr>
        <p:txBody>
          <a:bodyPr/>
          <a:lstStyle/>
          <a:p>
            <a:pPr indent="0" eaLnBrk="1" fontAlgn="auto" hangingPunct="1">
              <a:spcAft>
                <a:spcPts val="0"/>
              </a:spcAft>
              <a:defRPr/>
            </a:pPr>
            <a:r>
              <a:rPr lang="en-US" dirty="0" smtClean="0">
                <a:solidFill>
                  <a:schemeClr val="tx2">
                    <a:tint val="100000"/>
                    <a:shade val="90000"/>
                    <a:satMod val="250000"/>
                    <a:alpha val="100000"/>
                  </a:schemeClr>
                </a:solidFill>
              </a:rPr>
              <a:t>#1 Where is the Money?</a:t>
            </a:r>
            <a:endParaRPr lang="en-US" dirty="0">
              <a:solidFill>
                <a:schemeClr val="tx2">
                  <a:tint val="100000"/>
                  <a:shade val="90000"/>
                  <a:satMod val="250000"/>
                  <a:alpha val="100000"/>
                </a:schemeClr>
              </a:solidFill>
            </a:endParaRPr>
          </a:p>
        </p:txBody>
      </p:sp>
      <p:pic>
        <p:nvPicPr>
          <p:cNvPr id="4" name="Picture Placeholder 3" descr="Picture of Tom Cruise yelling &quot;Show Me the Money!&quot;"/>
          <p:cNvPicPr>
            <a:picLocks noGrp="1" noChangeAspect="1"/>
          </p:cNvPicPr>
          <p:nvPr>
            <p:ph type="pic" idx="4294967295"/>
          </p:nvPr>
        </p:nvPicPr>
        <p:blipFill>
          <a:blip r:embed="rId3" cstate="print"/>
          <a:srcRect t="2877" b="2877"/>
          <a:stretch>
            <a:fillRect/>
          </a:stretch>
        </p:blipFill>
        <p:spPr>
          <a:xfrm>
            <a:off x="1524000" y="1066800"/>
            <a:ext cx="5943600" cy="3024188"/>
          </a:xfrm>
        </p:spPr>
      </p:pic>
    </p:spTree>
    <p:extLst>
      <p:ext uri="{BB962C8B-B14F-4D97-AF65-F5344CB8AC3E}">
        <p14:creationId xmlns:p14="http://schemas.microsoft.com/office/powerpoint/2010/main" val="446272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ctrTitle"/>
          </p:nvPr>
        </p:nvSpPr>
        <p:spPr/>
        <p:txBody>
          <a:bodyPr>
            <a:normAutofit fontScale="90000"/>
          </a:bodyPr>
          <a:lstStyle/>
          <a:p>
            <a:pPr eaLnBrk="1" hangingPunct="1"/>
            <a:r>
              <a:rPr lang="en-US" dirty="0" smtClean="0">
                <a:solidFill>
                  <a:srgbClr val="3333CC"/>
                </a:solidFill>
              </a:rPr>
              <a:t/>
            </a:r>
            <a:br>
              <a:rPr lang="en-US" dirty="0" smtClean="0">
                <a:solidFill>
                  <a:srgbClr val="3333CC"/>
                </a:solidFill>
              </a:rPr>
            </a:br>
            <a:r>
              <a:rPr lang="en-US" dirty="0" smtClean="0">
                <a:solidFill>
                  <a:schemeClr val="accent3">
                    <a:lumMod val="75000"/>
                  </a:schemeClr>
                </a:solidFill>
              </a:rPr>
              <a:t>Looking for the latest grants policy changes or</a:t>
            </a:r>
            <a:r>
              <a:rPr lang="en-US" dirty="0">
                <a:solidFill>
                  <a:schemeClr val="accent3">
                    <a:lumMod val="75000"/>
                  </a:schemeClr>
                </a:solidFill>
              </a:rPr>
              <a:t> </a:t>
            </a:r>
            <a:r>
              <a:rPr lang="en-US" dirty="0" smtClean="0">
                <a:solidFill>
                  <a:schemeClr val="accent3">
                    <a:lumMod val="75000"/>
                  </a:schemeClr>
                </a:solidFill>
              </a:rPr>
              <a:t>funding announcements?</a:t>
            </a:r>
          </a:p>
        </p:txBody>
      </p:sp>
    </p:spTree>
    <p:extLst>
      <p:ext uri="{BB962C8B-B14F-4D97-AF65-F5344CB8AC3E}">
        <p14:creationId xmlns:p14="http://schemas.microsoft.com/office/powerpoint/2010/main" val="1504479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0" y="0"/>
            <a:ext cx="9144000" cy="1219200"/>
          </a:xfrm>
          <a:solidFill>
            <a:schemeClr val="accent1"/>
          </a:solidFill>
        </p:spPr>
        <p:txBody>
          <a:bodyPr/>
          <a:lstStyle/>
          <a:p>
            <a:pPr eaLnBrk="1" hangingPunct="1"/>
            <a:r>
              <a:rPr lang="en-US" sz="2000" dirty="0" smtClean="0"/>
              <a:t>Search Grants.gov to Identify </a:t>
            </a:r>
            <a:br>
              <a:rPr lang="en-US" sz="2000" dirty="0" smtClean="0"/>
            </a:br>
            <a:r>
              <a:rPr lang="en-US" sz="2000" dirty="0" smtClean="0"/>
              <a:t>Potential Funding Agencies</a:t>
            </a:r>
          </a:p>
        </p:txBody>
      </p:sp>
      <p:pic>
        <p:nvPicPr>
          <p:cNvPr id="22531" name="Picture 12" descr="screenshot of grants.g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47800"/>
            <a:ext cx="9144000"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2532" name="Text Box 3" descr="Search http://www.grants.gov, fed-wide portal for finding grant opportunities&#10;"/>
          <p:cNvSpPr txBox="1">
            <a:spLocks noChangeArrowheads="1"/>
          </p:cNvSpPr>
          <p:nvPr/>
        </p:nvSpPr>
        <p:spPr bwMode="auto">
          <a:xfrm>
            <a:off x="3962400" y="152400"/>
            <a:ext cx="3505200" cy="1754326"/>
          </a:xfrm>
          <a:prstGeom prst="rect">
            <a:avLst/>
          </a:prstGeom>
          <a:solidFill>
            <a:srgbClr val="FFFF99"/>
          </a:solidFill>
          <a:ln w="12700">
            <a:solidFill>
              <a:schemeClr val="tx2"/>
            </a:solidFill>
            <a:miter lim="800000"/>
            <a:headEnd type="none" w="sm" len="sm"/>
            <a:tailEnd type="none" w="sm" len="sm"/>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b="1" dirty="0" smtClean="0">
                <a:solidFill>
                  <a:schemeClr val="tx2"/>
                </a:solidFill>
                <a:hlinkClick r:id="rId4"/>
              </a:rPr>
              <a:t>www.grants.gov</a:t>
            </a:r>
            <a:r>
              <a:rPr lang="en-US" b="1" dirty="0" smtClean="0">
                <a:solidFill>
                  <a:schemeClr val="tx2"/>
                </a:solidFill>
              </a:rPr>
              <a:t> </a:t>
            </a:r>
            <a:endParaRPr lang="en-US" b="1" dirty="0">
              <a:solidFill>
                <a:schemeClr val="tx2"/>
              </a:solidFill>
            </a:endParaRPr>
          </a:p>
          <a:p>
            <a:pPr algn="ctr">
              <a:spcBef>
                <a:spcPct val="50000"/>
              </a:spcBef>
            </a:pPr>
            <a:r>
              <a:rPr lang="en-US" b="1" dirty="0">
                <a:solidFill>
                  <a:schemeClr val="tx2"/>
                </a:solidFill>
              </a:rPr>
              <a:t>Fed-wide portal for finding grant opportunities</a:t>
            </a:r>
          </a:p>
        </p:txBody>
      </p:sp>
    </p:spTree>
    <p:extLst>
      <p:ext uri="{BB962C8B-B14F-4D97-AF65-F5344CB8AC3E}">
        <p14:creationId xmlns:p14="http://schemas.microsoft.com/office/powerpoint/2010/main" val="20118577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http://grants.nih.gov, highlighting Funding bx as the place to go to find funding opportuniteis in the NIH Guid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31632"/>
            <a:ext cx="9144000" cy="7039095"/>
          </a:xfrm>
          <a:prstGeom prst="rect">
            <a:avLst/>
          </a:prstGeom>
        </p:spPr>
      </p:pic>
      <p:sp>
        <p:nvSpPr>
          <p:cNvPr id="23555" name="Rectangle 4" descr="&quot;&quot;"/>
          <p:cNvSpPr>
            <a:spLocks noChangeArrowheads="1"/>
          </p:cNvSpPr>
          <p:nvPr/>
        </p:nvSpPr>
        <p:spPr bwMode="auto">
          <a:xfrm>
            <a:off x="1828800" y="3810000"/>
            <a:ext cx="4648200" cy="3048000"/>
          </a:xfrm>
          <a:prstGeom prst="rect">
            <a:avLst/>
          </a:prstGeom>
          <a:noFill/>
          <a:ln w="57150" cmpd="tri">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 name="Picture 3" descr="&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914400"/>
            <a:ext cx="6502400" cy="44196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5" name="Text Box 3" descr="&quot;&quot;"/>
          <p:cNvSpPr txBox="1">
            <a:spLocks noChangeArrowheads="1"/>
          </p:cNvSpPr>
          <p:nvPr/>
        </p:nvSpPr>
        <p:spPr bwMode="auto">
          <a:xfrm>
            <a:off x="6172200" y="235803"/>
            <a:ext cx="2438400" cy="830997"/>
          </a:xfrm>
          <a:prstGeom prst="rect">
            <a:avLst/>
          </a:prstGeom>
          <a:solidFill>
            <a:srgbClr val="FFFF99"/>
          </a:solidFill>
          <a:ln w="12700">
            <a:solidFill>
              <a:schemeClr val="tx2"/>
            </a:solidFill>
            <a:miter lim="800000"/>
            <a:headEnd type="none" w="sm" len="sm"/>
            <a:tailEnd type="none" w="sm" len="sm"/>
          </a:ln>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b="1" dirty="0">
                <a:solidFill>
                  <a:schemeClr val="tx2"/>
                </a:solidFill>
              </a:rPr>
              <a:t>NIH </a:t>
            </a:r>
            <a:r>
              <a:rPr lang="en-US" b="1" dirty="0" smtClean="0">
                <a:solidFill>
                  <a:schemeClr val="tx2"/>
                </a:solidFill>
              </a:rPr>
              <a:t>Guide </a:t>
            </a:r>
            <a:r>
              <a:rPr lang="en-US" b="1" dirty="0" smtClean="0">
                <a:solidFill>
                  <a:schemeClr val="tx2"/>
                </a:solidFill>
                <a:hlinkClick r:id="rId5"/>
              </a:rPr>
              <a:t>Grants.nih.gov</a:t>
            </a:r>
            <a:endParaRPr lang="en-US" b="1" dirty="0">
              <a:solidFill>
                <a:schemeClr val="tx2"/>
              </a:solidFill>
            </a:endParaRPr>
          </a:p>
        </p:txBody>
      </p:sp>
    </p:spTree>
    <p:extLst>
      <p:ext uri="{BB962C8B-B14F-4D97-AF65-F5344CB8AC3E}">
        <p14:creationId xmlns:p14="http://schemas.microsoft.com/office/powerpoint/2010/main" val="153333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90600" y="76200"/>
            <a:ext cx="7772400" cy="1066800"/>
          </a:xfrm>
        </p:spPr>
        <p:txBody>
          <a:bodyPr>
            <a:normAutofit/>
          </a:bodyPr>
          <a:lstStyle/>
          <a:p>
            <a:pPr algn="l" eaLnBrk="1" hangingPunct="1"/>
            <a:r>
              <a:rPr lang="en-US" sz="3200" dirty="0"/>
              <a:t>What can I find in t</a:t>
            </a:r>
            <a:r>
              <a:rPr lang="en-US" sz="3200" dirty="0" smtClean="0"/>
              <a:t>he NIH Guide</a:t>
            </a:r>
            <a:r>
              <a:rPr lang="en-US" sz="3200" dirty="0"/>
              <a:t> </a:t>
            </a:r>
            <a:r>
              <a:rPr lang="en-US" sz="3200" dirty="0" smtClean="0"/>
              <a:t>to Grants and Contracts?</a:t>
            </a:r>
            <a:endParaRPr lang="en-US" sz="3200" dirty="0"/>
          </a:p>
        </p:txBody>
      </p:sp>
      <p:sp>
        <p:nvSpPr>
          <p:cNvPr id="24579" name="Rectangle 3"/>
          <p:cNvSpPr>
            <a:spLocks noGrp="1" noChangeArrowheads="1"/>
          </p:cNvSpPr>
          <p:nvPr>
            <p:ph type="body" idx="4294967295"/>
          </p:nvPr>
        </p:nvSpPr>
        <p:spPr>
          <a:xfrm>
            <a:off x="457200" y="1219200"/>
            <a:ext cx="8382000" cy="5181600"/>
          </a:xfrm>
          <a:prstGeom prst="rect">
            <a:avLst/>
          </a:prstGeom>
        </p:spPr>
        <p:txBody>
          <a:bodyPr/>
          <a:lstStyle/>
          <a:p>
            <a:pPr lvl="1" eaLnBrk="1" hangingPunct="1">
              <a:lnSpc>
                <a:spcPct val="80000"/>
              </a:lnSpc>
            </a:pPr>
            <a:endParaRPr lang="en-US" dirty="0" smtClean="0"/>
          </a:p>
          <a:p>
            <a:pPr lvl="1" eaLnBrk="1" hangingPunct="1">
              <a:lnSpc>
                <a:spcPct val="80000"/>
              </a:lnSpc>
            </a:pPr>
            <a:endParaRPr lang="en-US" dirty="0" smtClean="0"/>
          </a:p>
          <a:p>
            <a:pPr lvl="1" eaLnBrk="1" hangingPunct="1">
              <a:lnSpc>
                <a:spcPct val="80000"/>
              </a:lnSpc>
            </a:pPr>
            <a:r>
              <a:rPr lang="en-US" dirty="0" smtClean="0"/>
              <a:t>NIH specific funding opportunity announcements</a:t>
            </a:r>
          </a:p>
          <a:p>
            <a:pPr lvl="1" eaLnBrk="1" hangingPunct="1">
              <a:lnSpc>
                <a:spcPct val="80000"/>
              </a:lnSpc>
            </a:pPr>
            <a:endParaRPr lang="en-US" dirty="0" smtClean="0"/>
          </a:p>
          <a:p>
            <a:pPr lvl="1" eaLnBrk="1" hangingPunct="1">
              <a:lnSpc>
                <a:spcPct val="80000"/>
              </a:lnSpc>
            </a:pPr>
            <a:r>
              <a:rPr lang="en-US" dirty="0" smtClean="0"/>
              <a:t>NIH policy notices</a:t>
            </a:r>
          </a:p>
          <a:p>
            <a:pPr lvl="1" eaLnBrk="1" hangingPunct="1">
              <a:lnSpc>
                <a:spcPct val="80000"/>
              </a:lnSpc>
            </a:pPr>
            <a:endParaRPr lang="en-US" dirty="0"/>
          </a:p>
          <a:p>
            <a:pPr lvl="1" eaLnBrk="1" hangingPunct="1">
              <a:lnSpc>
                <a:spcPct val="80000"/>
              </a:lnSpc>
            </a:pPr>
            <a:r>
              <a:rPr lang="en-US" dirty="0" smtClean="0"/>
              <a:t>Other announcements </a:t>
            </a:r>
          </a:p>
          <a:p>
            <a:pPr lvl="2" eaLnBrk="1" hangingPunct="1">
              <a:lnSpc>
                <a:spcPct val="80000"/>
              </a:lnSpc>
            </a:pPr>
            <a:r>
              <a:rPr lang="en-US" dirty="0"/>
              <a:t>C</a:t>
            </a:r>
            <a:r>
              <a:rPr lang="en-US" dirty="0" smtClean="0"/>
              <a:t>hanges to FOAs </a:t>
            </a:r>
          </a:p>
          <a:p>
            <a:pPr lvl="2" eaLnBrk="1" hangingPunct="1">
              <a:lnSpc>
                <a:spcPct val="80000"/>
              </a:lnSpc>
            </a:pPr>
            <a:r>
              <a:rPr lang="en-US" dirty="0" smtClean="0"/>
              <a:t>Events like this regional seminar</a:t>
            </a:r>
          </a:p>
          <a:p>
            <a:pPr lvl="2" eaLnBrk="1" hangingPunct="1">
              <a:lnSpc>
                <a:spcPct val="80000"/>
              </a:lnSpc>
            </a:pPr>
            <a:r>
              <a:rPr lang="en-US" dirty="0" smtClean="0"/>
              <a:t>NIH response to natural disasters or electronic system problems</a:t>
            </a:r>
          </a:p>
          <a:p>
            <a:pPr lvl="2" eaLnBrk="1" hangingPunct="1">
              <a:lnSpc>
                <a:spcPct val="80000"/>
              </a:lnSpc>
            </a:pPr>
            <a:r>
              <a:rPr lang="en-US" dirty="0" smtClean="0"/>
              <a:t>Etc.</a:t>
            </a:r>
          </a:p>
          <a:p>
            <a:pPr eaLnBrk="1" hangingPunct="1">
              <a:lnSpc>
                <a:spcPct val="80000"/>
              </a:lnSpc>
            </a:pPr>
            <a:endParaRPr lang="en-US" sz="2000" dirty="0" smtClean="0"/>
          </a:p>
          <a:p>
            <a:pPr eaLnBrk="1" hangingPunct="1">
              <a:lnSpc>
                <a:spcPct val="80000"/>
              </a:lnSpc>
              <a:buFontTx/>
              <a:buNone/>
            </a:pPr>
            <a:r>
              <a:rPr lang="en-US" sz="2000" dirty="0" smtClean="0"/>
              <a:t>                 </a:t>
            </a:r>
          </a:p>
          <a:p>
            <a:pPr eaLnBrk="1" hangingPunct="1">
              <a:lnSpc>
                <a:spcPct val="80000"/>
              </a:lnSpc>
              <a:buFontTx/>
              <a:buNone/>
            </a:pPr>
            <a:endParaRPr lang="en-US" sz="2000" dirty="0"/>
          </a:p>
          <a:p>
            <a:pPr eaLnBrk="1" hangingPunct="1">
              <a:lnSpc>
                <a:spcPct val="80000"/>
              </a:lnSpc>
              <a:buFontTx/>
              <a:buNone/>
            </a:pPr>
            <a:endParaRPr lang="en-US" sz="2000" dirty="0"/>
          </a:p>
          <a:p>
            <a:pPr marL="0" indent="0" eaLnBrk="1" hangingPunct="1">
              <a:lnSpc>
                <a:spcPct val="80000"/>
              </a:lnSpc>
              <a:buNone/>
            </a:pPr>
            <a:endParaRPr lang="en-US" sz="2000" dirty="0" smtClean="0"/>
          </a:p>
          <a:p>
            <a:pPr eaLnBrk="1" hangingPunct="1">
              <a:lnSpc>
                <a:spcPct val="80000"/>
              </a:lnSpc>
              <a:buFontTx/>
              <a:buNone/>
            </a:pPr>
            <a:endParaRPr lang="en-US" sz="2000" dirty="0" smtClean="0"/>
          </a:p>
          <a:p>
            <a:pPr eaLnBrk="1" hangingPunct="1">
              <a:lnSpc>
                <a:spcPct val="80000"/>
              </a:lnSpc>
              <a:buFontTx/>
              <a:buNone/>
            </a:pPr>
            <a:endParaRPr lang="en-US" sz="2000" dirty="0" smtClean="0"/>
          </a:p>
          <a:p>
            <a:pPr eaLnBrk="1" hangingPunct="1">
              <a:lnSpc>
                <a:spcPct val="80000"/>
              </a:lnSpc>
            </a:pPr>
            <a:endParaRPr lang="en-US" sz="2000" dirty="0" smtClean="0"/>
          </a:p>
          <a:p>
            <a:pPr eaLnBrk="1" hangingPunct="1">
              <a:lnSpc>
                <a:spcPct val="80000"/>
              </a:lnSpc>
              <a:buFontTx/>
              <a:buNone/>
            </a:pPr>
            <a:endParaRPr lang="en-US" sz="2000" dirty="0" smtClean="0"/>
          </a:p>
        </p:txBody>
      </p:sp>
    </p:spTree>
    <p:extLst>
      <p:ext uri="{BB962C8B-B14F-4D97-AF65-F5344CB8AC3E}">
        <p14:creationId xmlns:p14="http://schemas.microsoft.com/office/powerpoint/2010/main" val="17474324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59075" name="AutoShape 3" descr="&quot;&quot;"/>
          <p:cNvSpPr>
            <a:spLocks noChangeArrowheads="1"/>
          </p:cNvSpPr>
          <p:nvPr/>
        </p:nvSpPr>
        <p:spPr bwMode="auto">
          <a:xfrm flipH="1">
            <a:off x="838200" y="5791200"/>
            <a:ext cx="533400" cy="533400"/>
          </a:xfrm>
          <a:prstGeom prst="curvedLeftArrow">
            <a:avLst>
              <a:gd name="adj1" fmla="val 20000"/>
              <a:gd name="adj2" fmla="val 40000"/>
              <a:gd name="adj3" fmla="val 33333"/>
            </a:avLst>
          </a:prstGeom>
          <a:solidFill>
            <a:srgbClr val="FF0000"/>
          </a:solidFill>
          <a:ln w="12700">
            <a:solidFill>
              <a:schemeClr val="tx1"/>
            </a:solidFill>
            <a:miter lim="800000"/>
            <a:headEnd type="none" w="sm" len="sm"/>
            <a:tailEnd type="none" w="sm" len="sm"/>
          </a:ln>
        </p:spPr>
        <p:txBody>
          <a:bodyPr wrap="none" anchor="ctr"/>
          <a:lstStyle/>
          <a:p>
            <a:endParaRPr lang="en-US"/>
          </a:p>
        </p:txBody>
      </p:sp>
      <p:sp>
        <p:nvSpPr>
          <p:cNvPr id="29700" name="Text Box 5" descr="NIH Guide is published daily.&#10;&#10;Subscribe to listserv to receive table of contents each Friday…&#10;&#10;or subscribe to our RSS feed or follow us on Twitter&#10;"/>
          <p:cNvSpPr txBox="1">
            <a:spLocks noChangeArrowheads="1"/>
          </p:cNvSpPr>
          <p:nvPr/>
        </p:nvSpPr>
        <p:spPr bwMode="auto">
          <a:xfrm>
            <a:off x="4724400" y="2514600"/>
            <a:ext cx="3200400" cy="4154488"/>
          </a:xfrm>
          <a:prstGeom prst="rect">
            <a:avLst/>
          </a:prstGeom>
          <a:solidFill>
            <a:srgbClr val="FFFF99"/>
          </a:solidFill>
          <a:ln w="25400">
            <a:solidFill>
              <a:srgbClr val="FF0000"/>
            </a:solidFill>
            <a:miter lim="800000"/>
            <a:headEnd type="none" w="sm" len="sm"/>
            <a:tailEnd type="none" w="sm" len="sm"/>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dirty="0"/>
              <a:t>NIH Guide is published daily.</a:t>
            </a:r>
          </a:p>
          <a:p>
            <a:endParaRPr lang="en-US" dirty="0"/>
          </a:p>
          <a:p>
            <a:r>
              <a:rPr lang="en-US" dirty="0">
                <a:solidFill>
                  <a:srgbClr val="FF0000"/>
                </a:solidFill>
              </a:rPr>
              <a:t>Subscribe to listserv </a:t>
            </a:r>
            <a:r>
              <a:rPr lang="en-US" dirty="0"/>
              <a:t>to receive table of contents each Friday…</a:t>
            </a:r>
          </a:p>
          <a:p>
            <a:endParaRPr lang="en-US" dirty="0"/>
          </a:p>
          <a:p>
            <a:r>
              <a:rPr lang="en-US" dirty="0"/>
              <a:t>or subscribe to our RSS feed or follow us on Twitter</a:t>
            </a:r>
          </a:p>
        </p:txBody>
      </p:sp>
    </p:spTree>
    <p:extLst>
      <p:ext uri="{BB962C8B-B14F-4D97-AF65-F5344CB8AC3E}">
        <p14:creationId xmlns:p14="http://schemas.microsoft.com/office/powerpoint/2010/main" val="2765186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59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533400" y="381000"/>
            <a:ext cx="8229600" cy="6049963"/>
          </a:xfrm>
          <a:prstGeom prst="rect">
            <a:avLst/>
          </a:prstGeom>
        </p:spPr>
        <p:txBody>
          <a:bodyPr/>
          <a:lstStyle/>
          <a:p>
            <a:pPr marL="566738" indent="-566738" eaLnBrk="1" hangingPunct="1">
              <a:buFontTx/>
              <a:buNone/>
            </a:pPr>
            <a:r>
              <a:rPr lang="en-US" sz="3200" dirty="0" smtClean="0">
                <a:solidFill>
                  <a:schemeClr val="accent3">
                    <a:lumMod val="75000"/>
                  </a:schemeClr>
                </a:solidFill>
              </a:rPr>
              <a:t>When are applications due?</a:t>
            </a:r>
          </a:p>
        </p:txBody>
      </p:sp>
      <p:pic>
        <p:nvPicPr>
          <p:cNvPr id="3074" name="Picture 2" descr="&quot;&quo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600200"/>
            <a:ext cx="4648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1576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 y="-928565"/>
            <a:ext cx="10763540" cy="799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3251971" y="2231571"/>
            <a:ext cx="5116817" cy="3178629"/>
            <a:chOff x="3251971" y="2231571"/>
            <a:chExt cx="5116817" cy="3178629"/>
          </a:xfrm>
        </p:grpSpPr>
        <p:pic>
          <p:nvPicPr>
            <p:cNvPr id="13315" name="Picture 3" descr="screenshot of http:/grants.nih.gov highlighting forms and deadlines section, potining to link for due dates and submission polici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51971" y="2231571"/>
              <a:ext cx="5116817" cy="317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51971" y="2231571"/>
              <a:ext cx="5116817" cy="31786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4294967295"/>
          </p:nvPr>
        </p:nvSpPr>
        <p:spPr>
          <a:xfrm>
            <a:off x="4343400" y="1027113"/>
            <a:ext cx="457200" cy="441325"/>
          </a:xfrm>
          <a:prstGeom prst="rect">
            <a:avLst/>
          </a:prstGeom>
        </p:spPr>
        <p:txBody>
          <a:bodyPr/>
          <a:lstStyle/>
          <a:p>
            <a:pPr>
              <a:defRPr/>
            </a:pPr>
            <a:fld id="{41303DC8-D049-4606-B080-DDC65A2B61F5}" type="slidenum">
              <a:rPr lang="en-US" smtClean="0"/>
              <a:pPr>
                <a:defRPr/>
              </a:pPr>
              <a:t>46</a:t>
            </a:fld>
            <a:endParaRPr lang="en-US" dirty="0"/>
          </a:p>
        </p:txBody>
      </p:sp>
      <p:sp>
        <p:nvSpPr>
          <p:cNvPr id="6" name="Rectangle 4"/>
          <p:cNvSpPr>
            <a:spLocks noChangeArrowheads="1"/>
          </p:cNvSpPr>
          <p:nvPr/>
        </p:nvSpPr>
        <p:spPr bwMode="auto">
          <a:xfrm>
            <a:off x="-152400" y="4724400"/>
            <a:ext cx="2133600" cy="1524000"/>
          </a:xfrm>
          <a:prstGeom prst="rect">
            <a:avLst/>
          </a:prstGeom>
          <a:noFill/>
          <a:ln w="57150" cmpd="tri">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Down Arrow 7"/>
          <p:cNvSpPr>
            <a:spLocks noChangeArrowheads="1"/>
          </p:cNvSpPr>
          <p:nvPr/>
        </p:nvSpPr>
        <p:spPr bwMode="auto">
          <a:xfrm rot="3465579">
            <a:off x="8060426" y="3055710"/>
            <a:ext cx="492125" cy="952500"/>
          </a:xfrm>
          <a:prstGeom prst="downArrow">
            <a:avLst>
              <a:gd name="adj1" fmla="val 50000"/>
              <a:gd name="adj2" fmla="val 50027"/>
            </a:avLst>
          </a:prstGeom>
          <a:solidFill>
            <a:srgbClr val="FF0000"/>
          </a:solidFill>
          <a:ln w="12700" algn="ctr">
            <a:solidFill>
              <a:schemeClr val="tx1"/>
            </a:solidFill>
            <a:round/>
            <a:headEnd type="none" w="sm" len="sm"/>
            <a:tailEnd type="none" w="sm" len="sm"/>
          </a:ln>
        </p:spPr>
        <p:txBody>
          <a:bodyPr/>
          <a:lstStyle/>
          <a:p>
            <a:endParaRPr lang="en-US"/>
          </a:p>
        </p:txBody>
      </p:sp>
    </p:spTree>
    <p:extLst>
      <p:ext uri="{BB962C8B-B14F-4D97-AF65-F5344CB8AC3E}">
        <p14:creationId xmlns:p14="http://schemas.microsoft.com/office/powerpoint/2010/main" val="426782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a:p>
        </p:txBody>
      </p:sp>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47</a:t>
            </a:fld>
            <a:endParaRPr lang="en-US" dirty="0"/>
          </a:p>
        </p:txBody>
      </p:sp>
      <p:pic>
        <p:nvPicPr>
          <p:cNvPr id="14338" name="Picture 2" descr="applicaiton due date table at http://grants.nih.gov/grants/funding/submissionschedule.htm shows that we have three standard receipt dates a year that varies for each type of grant. Scrolling down the page gives timelines for each &quot;round&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3999" cy="800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descr="&quot;&quot;"/>
          <p:cNvSpPr txBox="1">
            <a:spLocks noChangeArrowheads="1"/>
          </p:cNvSpPr>
          <p:nvPr/>
        </p:nvSpPr>
        <p:spPr bwMode="auto">
          <a:xfrm>
            <a:off x="1676400" y="1828800"/>
            <a:ext cx="3352800" cy="830997"/>
          </a:xfrm>
          <a:prstGeom prst="rect">
            <a:avLst/>
          </a:prstGeom>
          <a:solidFill>
            <a:srgbClr val="FFFF99"/>
          </a:solidFill>
          <a:ln w="25400">
            <a:solidFill>
              <a:srgbClr val="FF0000"/>
            </a:solidFill>
            <a:miter lim="800000"/>
            <a:headEnd type="none" w="sm" len="sm"/>
            <a:tailEnd type="none" w="sm" len="sm"/>
          </a:ln>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dirty="0" smtClean="0"/>
              <a:t>Standard receipt dates for each type of grant</a:t>
            </a:r>
            <a:endParaRPr lang="en-US" dirty="0"/>
          </a:p>
        </p:txBody>
      </p:sp>
      <p:sp>
        <p:nvSpPr>
          <p:cNvPr id="8" name="Down Arrow 7" descr="&quot;&quot;"/>
          <p:cNvSpPr>
            <a:spLocks noChangeArrowheads="1"/>
          </p:cNvSpPr>
          <p:nvPr/>
        </p:nvSpPr>
        <p:spPr bwMode="auto">
          <a:xfrm rot="18814254">
            <a:off x="6217880" y="306082"/>
            <a:ext cx="297411" cy="674350"/>
          </a:xfrm>
          <a:prstGeom prst="downArrow">
            <a:avLst>
              <a:gd name="adj1" fmla="val 50000"/>
              <a:gd name="adj2" fmla="val 50027"/>
            </a:avLst>
          </a:prstGeom>
          <a:solidFill>
            <a:srgbClr val="FF0000"/>
          </a:solidFill>
          <a:ln w="12700" algn="ctr">
            <a:solidFill>
              <a:schemeClr val="tx1"/>
            </a:solidFill>
            <a:round/>
            <a:headEnd type="none" w="sm" len="sm"/>
            <a:tailEnd type="none" w="sm" len="sm"/>
          </a:ln>
        </p:spPr>
        <p:txBody>
          <a:bodyPr/>
          <a:lstStyle/>
          <a:p>
            <a:endParaRPr lang="en-US"/>
          </a:p>
        </p:txBody>
      </p:sp>
      <p:sp>
        <p:nvSpPr>
          <p:cNvPr id="9" name="Down Arrow 8" descr="&quot;&quot;"/>
          <p:cNvSpPr>
            <a:spLocks noChangeArrowheads="1"/>
          </p:cNvSpPr>
          <p:nvPr/>
        </p:nvSpPr>
        <p:spPr bwMode="auto">
          <a:xfrm rot="17337227">
            <a:off x="6614057" y="-148480"/>
            <a:ext cx="297411" cy="1307838"/>
          </a:xfrm>
          <a:prstGeom prst="downArrow">
            <a:avLst>
              <a:gd name="adj1" fmla="val 50000"/>
              <a:gd name="adj2" fmla="val 50027"/>
            </a:avLst>
          </a:prstGeom>
          <a:solidFill>
            <a:srgbClr val="FF0000"/>
          </a:solidFill>
          <a:ln w="12700" algn="ctr">
            <a:solidFill>
              <a:schemeClr val="tx1"/>
            </a:solidFill>
            <a:round/>
            <a:headEnd type="none" w="sm" len="sm"/>
            <a:tailEnd type="none" w="sm" len="sm"/>
          </a:ln>
        </p:spPr>
        <p:txBody>
          <a:bodyPr/>
          <a:lstStyle/>
          <a:p>
            <a:endParaRPr lang="en-US"/>
          </a:p>
        </p:txBody>
      </p:sp>
      <p:sp>
        <p:nvSpPr>
          <p:cNvPr id="10" name="Down Arrow 9" descr="&quot;&quot;"/>
          <p:cNvSpPr>
            <a:spLocks noChangeArrowheads="1"/>
          </p:cNvSpPr>
          <p:nvPr/>
        </p:nvSpPr>
        <p:spPr bwMode="auto">
          <a:xfrm rot="17109905">
            <a:off x="7136806" y="-736738"/>
            <a:ext cx="297411" cy="2384252"/>
          </a:xfrm>
          <a:prstGeom prst="downArrow">
            <a:avLst>
              <a:gd name="adj1" fmla="val 50000"/>
              <a:gd name="adj2" fmla="val 50027"/>
            </a:avLst>
          </a:prstGeom>
          <a:solidFill>
            <a:srgbClr val="FF0000"/>
          </a:solidFill>
          <a:ln w="12700" algn="ctr">
            <a:solidFill>
              <a:schemeClr val="tx1"/>
            </a:solidFill>
            <a:round/>
            <a:headEnd type="none" w="sm" len="sm"/>
            <a:tailEnd type="none" w="sm" len="sm"/>
          </a:ln>
        </p:spPr>
        <p:txBody>
          <a:bodyPr/>
          <a:lstStyle/>
          <a:p>
            <a:endParaRPr lang="en-US"/>
          </a:p>
        </p:txBody>
      </p:sp>
      <p:sp>
        <p:nvSpPr>
          <p:cNvPr id="7" name="Text Box 5" descr="&quot;&quot;"/>
          <p:cNvSpPr txBox="1">
            <a:spLocks noChangeArrowheads="1"/>
          </p:cNvSpPr>
          <p:nvPr/>
        </p:nvSpPr>
        <p:spPr bwMode="auto">
          <a:xfrm>
            <a:off x="2808513" y="76200"/>
            <a:ext cx="3352800" cy="830997"/>
          </a:xfrm>
          <a:prstGeom prst="rect">
            <a:avLst/>
          </a:prstGeom>
          <a:solidFill>
            <a:srgbClr val="FFFF99"/>
          </a:solidFill>
          <a:ln w="25400">
            <a:solidFill>
              <a:srgbClr val="FF0000"/>
            </a:solidFill>
            <a:miter lim="800000"/>
            <a:headEnd type="none" w="sm" len="sm"/>
            <a:tailEnd type="none" w="sm" len="sm"/>
          </a:ln>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dirty="0" smtClean="0"/>
              <a:t>3 standard receipt dates a year. </a:t>
            </a:r>
            <a:endParaRPr lang="en-US" dirty="0"/>
          </a:p>
        </p:txBody>
      </p:sp>
      <p:sp>
        <p:nvSpPr>
          <p:cNvPr id="11" name="Text Box 5" descr="&quot;&quot;"/>
          <p:cNvSpPr txBox="1">
            <a:spLocks noChangeArrowheads="1"/>
          </p:cNvSpPr>
          <p:nvPr/>
        </p:nvSpPr>
        <p:spPr bwMode="auto">
          <a:xfrm>
            <a:off x="3046442" y="5181600"/>
            <a:ext cx="3352800" cy="1200329"/>
          </a:xfrm>
          <a:prstGeom prst="rect">
            <a:avLst/>
          </a:prstGeom>
          <a:solidFill>
            <a:srgbClr val="FFFF99"/>
          </a:solidFill>
          <a:ln w="25400">
            <a:solidFill>
              <a:srgbClr val="FF0000"/>
            </a:solidFill>
            <a:miter lim="800000"/>
            <a:headEnd type="none" w="sm" len="sm"/>
            <a:tailEnd type="none" w="sm" len="sm"/>
          </a:ln>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dirty="0" smtClean="0"/>
              <a:t>Scroll further on page for timelines for each “round”</a:t>
            </a:r>
            <a:endParaRPr lang="en-US" dirty="0"/>
          </a:p>
        </p:txBody>
      </p:sp>
      <p:sp>
        <p:nvSpPr>
          <p:cNvPr id="12" name="Down Arrow 11" descr="&quot;&quot;"/>
          <p:cNvSpPr>
            <a:spLocks noChangeArrowheads="1"/>
          </p:cNvSpPr>
          <p:nvPr/>
        </p:nvSpPr>
        <p:spPr bwMode="auto">
          <a:xfrm>
            <a:off x="4574136" y="6384894"/>
            <a:ext cx="297411" cy="337175"/>
          </a:xfrm>
          <a:prstGeom prst="downArrow">
            <a:avLst>
              <a:gd name="adj1" fmla="val 50000"/>
              <a:gd name="adj2" fmla="val 50027"/>
            </a:avLst>
          </a:prstGeom>
          <a:solidFill>
            <a:srgbClr val="FF0000"/>
          </a:solidFill>
          <a:ln w="12700" algn="ctr">
            <a:solidFill>
              <a:schemeClr val="tx1"/>
            </a:solidFill>
            <a:round/>
            <a:headEnd type="none" w="sm" len="sm"/>
            <a:tailEnd type="none" w="sm" len="sm"/>
          </a:ln>
        </p:spPr>
        <p:txBody>
          <a:bodyPr/>
          <a:lstStyle/>
          <a:p>
            <a:endParaRPr lang="en-US"/>
          </a:p>
        </p:txBody>
      </p:sp>
    </p:spTree>
    <p:extLst>
      <p:ext uri="{BB962C8B-B14F-4D97-AF65-F5344CB8AC3E}">
        <p14:creationId xmlns:p14="http://schemas.microsoft.com/office/powerpoint/2010/main" val="14393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descr="http://grants.nih.gov/grants/funding/submissionschedule.htm shows review dates and earliers start date by submission round."/>
          <p:cNvSpPr>
            <a:spLocks noGrp="1"/>
          </p:cNvSpPr>
          <p:nvPr>
            <p:ph type="title"/>
          </p:nvPr>
        </p:nvSpPr>
        <p:spPr>
          <a:xfrm>
            <a:off x="60552" y="6251575"/>
            <a:ext cx="9143999" cy="606425"/>
          </a:xfrm>
        </p:spPr>
        <p:txBody>
          <a:bodyPr>
            <a:normAutofit fontScale="90000"/>
          </a:bodyPr>
          <a:lstStyle/>
          <a:p>
            <a:r>
              <a:rPr lang="en-US" dirty="0"/>
              <a:t>grants.nih.gov/grants/funding/</a:t>
            </a:r>
            <a:r>
              <a:rPr lang="en-US" dirty="0" err="1"/>
              <a:t>submissionschedule</a:t>
            </a:r>
            <a:endParaRPr lang="en-US" dirty="0"/>
          </a:p>
        </p:txBody>
      </p:sp>
      <p:sp>
        <p:nvSpPr>
          <p:cNvPr id="3" name="Content Placeholder 2"/>
          <p:cNvSpPr>
            <a:spLocks noGrp="1"/>
          </p:cNvSpPr>
          <p:nvPr>
            <p:ph sz="quarter" idx="13"/>
          </p:nvPr>
        </p:nvSpPr>
        <p:spPr/>
        <p:txBody>
          <a:bodyPr/>
          <a:lstStyle/>
          <a:p>
            <a:endParaRPr lang="en-US" dirty="0"/>
          </a:p>
        </p:txBody>
      </p:sp>
      <p:grpSp>
        <p:nvGrpSpPr>
          <p:cNvPr id="5" name="Group 4" descr="http://grants.nih.gov/grants/funding/submissionschedule.htm shows review dates and earliers start date by submission round."/>
          <p:cNvGrpSpPr/>
          <p:nvPr/>
        </p:nvGrpSpPr>
        <p:grpSpPr>
          <a:xfrm>
            <a:off x="60552" y="1524000"/>
            <a:ext cx="9072562" cy="2695575"/>
            <a:chOff x="71438" y="1828800"/>
            <a:chExt cx="7740423" cy="1857375"/>
          </a:xfrm>
        </p:grpSpPr>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8" y="1828800"/>
              <a:ext cx="30003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8875" y="2399620"/>
              <a:ext cx="21431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686" y="2399620"/>
              <a:ext cx="18478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3111" y="2418670"/>
              <a:ext cx="14287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 Box 5" descr="http://grants.nih.gov/grants/funding/submissionschedule.htm shows review dates and earliers start date by submission round."/>
          <p:cNvSpPr txBox="1">
            <a:spLocks noChangeArrowheads="1"/>
          </p:cNvSpPr>
          <p:nvPr/>
        </p:nvSpPr>
        <p:spPr bwMode="auto">
          <a:xfrm>
            <a:off x="4191000" y="533400"/>
            <a:ext cx="3352800" cy="1200329"/>
          </a:xfrm>
          <a:prstGeom prst="rect">
            <a:avLst/>
          </a:prstGeom>
          <a:solidFill>
            <a:srgbClr val="FFFF99"/>
          </a:solidFill>
          <a:ln w="25400">
            <a:solidFill>
              <a:srgbClr val="FF0000"/>
            </a:solidFill>
            <a:miter lim="800000"/>
            <a:headEnd type="none" w="sm" len="sm"/>
            <a:tailEnd type="none" w="sm" len="sm"/>
          </a:ln>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dirty="0" smtClean="0"/>
              <a:t>Review dates and earliest start date by submission round</a:t>
            </a:r>
            <a:endParaRPr lang="en-US" dirty="0"/>
          </a:p>
        </p:txBody>
      </p:sp>
    </p:spTree>
    <p:extLst>
      <p:ext uri="{BB962C8B-B14F-4D97-AF65-F5344CB8AC3E}">
        <p14:creationId xmlns:p14="http://schemas.microsoft.com/office/powerpoint/2010/main" val="3256978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07975"/>
            <a:ext cx="8534400" cy="758825"/>
          </a:xfrm>
        </p:spPr>
        <p:txBody>
          <a:bodyPr>
            <a:normAutofit/>
          </a:bodyPr>
          <a:lstStyle/>
          <a:p>
            <a:r>
              <a:rPr lang="en-US" dirty="0" smtClean="0"/>
              <a:t>Submission Policy Page</a:t>
            </a:r>
            <a:endParaRPr lang="en-US" dirty="0"/>
          </a:p>
        </p:txBody>
      </p:sp>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49</a:t>
            </a:fld>
            <a:endParaRPr lang="en-US" dirty="0"/>
          </a:p>
        </p:txBody>
      </p:sp>
      <p:sp>
        <p:nvSpPr>
          <p:cNvPr id="5" name="Title 1"/>
          <p:cNvSpPr>
            <a:spLocks noGrp="1"/>
          </p:cNvSpPr>
          <p:nvPr>
            <p:ph sz="quarter" idx="13"/>
          </p:nvPr>
        </p:nvSpPr>
        <p:spPr>
          <a:xfrm>
            <a:off x="228600" y="1600200"/>
            <a:ext cx="8503920" cy="4721352"/>
          </a:xfrm>
        </p:spPr>
        <p:txBody>
          <a:bodyPr>
            <a:normAutofit fontScale="90000" lnSpcReduction="20000"/>
          </a:bodyPr>
          <a:lstStyle/>
          <a:p>
            <a:pPr marL="0" indent="0">
              <a:buNone/>
            </a:pPr>
            <a:r>
              <a:rPr lang="en-US" dirty="0" smtClean="0"/>
              <a:t>Answers common questions on:</a:t>
            </a:r>
          </a:p>
          <a:p>
            <a:pPr marL="0" indent="0">
              <a:buNone/>
            </a:pPr>
            <a:endParaRPr lang="en-US" dirty="0" smtClean="0"/>
          </a:p>
          <a:p>
            <a:r>
              <a:rPr lang="en-US" dirty="0" smtClean="0"/>
              <a:t>On time submission</a:t>
            </a:r>
          </a:p>
          <a:p>
            <a:r>
              <a:rPr lang="en-US" dirty="0" smtClean="0"/>
              <a:t>Standard due dates falling on a weekend or holiday</a:t>
            </a:r>
          </a:p>
          <a:p>
            <a:r>
              <a:rPr lang="en-US" dirty="0" smtClean="0"/>
              <a:t>Late applications</a:t>
            </a:r>
          </a:p>
          <a:p>
            <a:r>
              <a:rPr lang="en-US" dirty="0" smtClean="0"/>
              <a:t>Post submission application materials</a:t>
            </a:r>
          </a:p>
          <a:p>
            <a:r>
              <a:rPr lang="en-US" dirty="0" smtClean="0"/>
              <a:t>Time limits for resubmitting application</a:t>
            </a:r>
          </a:p>
          <a:p>
            <a:r>
              <a:rPr lang="en-US" dirty="0" smtClean="0"/>
              <a:t>Resubmission timelines for new investigator R01 applications</a:t>
            </a:r>
          </a:p>
          <a:p>
            <a:r>
              <a:rPr lang="en-US" dirty="0" smtClean="0"/>
              <a:t>Etc…</a:t>
            </a:r>
          </a:p>
          <a:p>
            <a:endParaRPr lang="en-US" dirty="0" smtClean="0"/>
          </a:p>
          <a:p>
            <a:pPr marL="0" indent="0">
              <a:buNone/>
            </a:pPr>
            <a:endParaRPr lang="en-US" dirty="0"/>
          </a:p>
          <a:p>
            <a:pPr marL="0" indent="0">
              <a:buNone/>
            </a:pPr>
            <a:r>
              <a:rPr lang="en-US" dirty="0" smtClean="0">
                <a:solidFill>
                  <a:schemeClr val="accent3"/>
                </a:solidFill>
              </a:rPr>
              <a:t>grants.nih.gov/grants/funding/submissionpolicies.htm</a:t>
            </a:r>
            <a:endParaRPr lang="en-US" dirty="0">
              <a:solidFill>
                <a:schemeClr val="accent3"/>
              </a:solidFill>
            </a:endParaRPr>
          </a:p>
        </p:txBody>
      </p:sp>
    </p:spTree>
    <p:extLst>
      <p:ext uri="{BB962C8B-B14F-4D97-AF65-F5344CB8AC3E}">
        <p14:creationId xmlns:p14="http://schemas.microsoft.com/office/powerpoint/2010/main" val="1408656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2895600"/>
            <a:ext cx="8382000" cy="3352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a:defRPr/>
            </a:pPr>
            <a:r>
              <a:rPr lang="en-US" sz="4000" dirty="0" smtClean="0"/>
              <a:t>Understanding NIH </a:t>
            </a:r>
            <a:endParaRPr lang="en-US" sz="4000" dirty="0"/>
          </a:p>
        </p:txBody>
      </p:sp>
      <p:sp>
        <p:nvSpPr>
          <p:cNvPr id="22532" name="Content Placeholder 2" descr="Our mission: to acquire new knowledge to help prevent, detect, diagnose, and treat disease and disability …&#10;&#10; … from the rarest genetic disorder to the common cold&#10;&#10;"/>
          <p:cNvSpPr>
            <a:spLocks noGrp="1"/>
          </p:cNvSpPr>
          <p:nvPr>
            <p:ph idx="4294967295"/>
          </p:nvPr>
        </p:nvSpPr>
        <p:spPr>
          <a:xfrm>
            <a:off x="381000" y="1711552"/>
            <a:ext cx="8229600" cy="4525962"/>
          </a:xfrm>
          <a:prstGeom prst="rect">
            <a:avLst/>
          </a:prstGeom>
        </p:spPr>
        <p:txBody>
          <a:bodyPr/>
          <a:lstStyle/>
          <a:p>
            <a:pPr algn="ctr">
              <a:buSzPct val="125000"/>
              <a:buFontTx/>
              <a:buNone/>
            </a:pPr>
            <a:r>
              <a:rPr lang="en-US" b="1" dirty="0" smtClean="0"/>
              <a:t>   NIH is the steward of medical and behavioral research for the Nation</a:t>
            </a:r>
          </a:p>
          <a:p>
            <a:pPr>
              <a:buSzPct val="125000"/>
              <a:buFontTx/>
              <a:buNone/>
            </a:pPr>
            <a:endParaRPr lang="en-US" b="1" dirty="0" smtClean="0"/>
          </a:p>
          <a:p>
            <a:pPr>
              <a:buSzPct val="125000"/>
              <a:buFontTx/>
              <a:buNone/>
            </a:pPr>
            <a:r>
              <a:rPr lang="en-US" dirty="0" smtClean="0"/>
              <a:t>	</a:t>
            </a:r>
            <a:r>
              <a:rPr lang="en-US" b="1" dirty="0" smtClean="0"/>
              <a:t>Our mission:</a:t>
            </a:r>
            <a:r>
              <a:rPr lang="en-US" dirty="0" smtClean="0"/>
              <a:t> to acquire new knowledge to help prevent, detect, diagnose, and treat disease and disability …</a:t>
            </a:r>
          </a:p>
          <a:p>
            <a:pPr>
              <a:buSzPct val="125000"/>
              <a:buFontTx/>
              <a:buNone/>
            </a:pPr>
            <a:endParaRPr lang="en-US" dirty="0" smtClean="0"/>
          </a:p>
          <a:p>
            <a:pPr>
              <a:buSzPct val="125000"/>
              <a:buFontTx/>
              <a:buNone/>
            </a:pPr>
            <a:r>
              <a:rPr lang="en-US" dirty="0" smtClean="0"/>
              <a:t>	… </a:t>
            </a:r>
            <a:r>
              <a:rPr lang="en-US" i="1" dirty="0" smtClean="0"/>
              <a:t>from the rarest genetic disorder to the common cold</a:t>
            </a:r>
          </a:p>
        </p:txBody>
      </p:sp>
      <p:pic>
        <p:nvPicPr>
          <p:cNvPr id="22533" name="Picture 2" descr="http://www.nih.gov/icd/od/ocpl/images/gif/NIH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04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2043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3">
                    <a:lumMod val="75000"/>
                  </a:schemeClr>
                </a:solidFill>
              </a:rPr>
              <a:t>Doing the right </a:t>
            </a:r>
            <a:r>
              <a:rPr lang="en-US" sz="3600" dirty="0" smtClean="0">
                <a:solidFill>
                  <a:schemeClr val="accent3">
                    <a:lumMod val="75000"/>
                  </a:schemeClr>
                </a:solidFill>
              </a:rPr>
              <a:t>thing</a:t>
            </a:r>
            <a:endParaRPr lang="en-US" dirty="0"/>
          </a:p>
        </p:txBody>
      </p:sp>
      <p:pic>
        <p:nvPicPr>
          <p:cNvPr id="34819" name="Picture 7" descr="&quot;&quo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7321" y="1752600"/>
            <a:ext cx="42862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2834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rants Policy section of http://grants.nih.gov has info on grants policy, peer review, human subjects, public access and mo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713388" cy="6858000"/>
          </a:xfrm>
          <a:prstGeom prst="rect">
            <a:avLst/>
          </a:prstGeom>
        </p:spPr>
      </p:pic>
      <p:sp>
        <p:nvSpPr>
          <p:cNvPr id="35844" name="Rectangle 4" descr="&quot;&quot;"/>
          <p:cNvSpPr>
            <a:spLocks noChangeArrowheads="1"/>
          </p:cNvSpPr>
          <p:nvPr/>
        </p:nvSpPr>
        <p:spPr bwMode="auto">
          <a:xfrm>
            <a:off x="0" y="5486400"/>
            <a:ext cx="1981200" cy="1371600"/>
          </a:xfrm>
          <a:prstGeom prst="rect">
            <a:avLst/>
          </a:prstGeom>
          <a:noFill/>
          <a:ln w="57150" cmpd="tri">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 name="Picture 3" descr="&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533400"/>
            <a:ext cx="3962400" cy="5663431"/>
          </a:xfrm>
          <a:prstGeom prst="rect">
            <a:avLst/>
          </a:prstGeom>
          <a:ln w="88900" cap="sq" cmpd="thickThin">
            <a:solidFill>
              <a:srgbClr val="FF0000"/>
            </a:solidFill>
            <a:prstDash val="solid"/>
            <a:miter lim="800000"/>
          </a:ln>
          <a:effectLst>
            <a:innerShdw blurRad="76200">
              <a:srgbClr val="000000"/>
            </a:innerShdw>
          </a:effectLst>
        </p:spPr>
      </p:pic>
      <p:sp>
        <p:nvSpPr>
          <p:cNvPr id="35843" name="Text Box 3" descr="&quot;&quot;"/>
          <p:cNvSpPr txBox="1">
            <a:spLocks noChangeArrowheads="1"/>
          </p:cNvSpPr>
          <p:nvPr/>
        </p:nvSpPr>
        <p:spPr bwMode="auto">
          <a:xfrm>
            <a:off x="4953000" y="228600"/>
            <a:ext cx="3505200" cy="379412"/>
          </a:xfrm>
          <a:prstGeom prst="rect">
            <a:avLst/>
          </a:prstGeom>
          <a:solidFill>
            <a:srgbClr val="FFFF00"/>
          </a:solidFill>
          <a:ln w="12700">
            <a:solidFill>
              <a:schemeClr val="tx2"/>
            </a:solidFill>
            <a:miter lim="800000"/>
            <a:headEnd type="none" w="sm" len="sm"/>
            <a:tailEnd type="none" w="sm" len="sm"/>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sz="1800" b="1" dirty="0">
                <a:solidFill>
                  <a:schemeClr val="tx2"/>
                </a:solidFill>
                <a:hlinkClick r:id="rId5"/>
              </a:rPr>
              <a:t>http://www.grants.nih.gov/</a:t>
            </a:r>
            <a:endParaRPr lang="en-US" sz="1800" b="1" dirty="0">
              <a:solidFill>
                <a:schemeClr val="tx2"/>
              </a:solidFill>
            </a:endParaRPr>
          </a:p>
        </p:txBody>
      </p:sp>
      <p:sp>
        <p:nvSpPr>
          <p:cNvPr id="6" name="Right Arrow 5" descr="&quot;&quot;"/>
          <p:cNvSpPr/>
          <p:nvPr/>
        </p:nvSpPr>
        <p:spPr>
          <a:xfrm rot="8472502">
            <a:off x="5571314" y="733529"/>
            <a:ext cx="1179998" cy="49331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descr="&quot;&quot;"/>
          <p:cNvSpPr/>
          <p:nvPr/>
        </p:nvSpPr>
        <p:spPr>
          <a:xfrm rot="8472502">
            <a:off x="5522982" y="1889945"/>
            <a:ext cx="1179998" cy="49331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descr="&quot;&quot;"/>
          <p:cNvSpPr/>
          <p:nvPr/>
        </p:nvSpPr>
        <p:spPr>
          <a:xfrm rot="8472502">
            <a:off x="5610065" y="3013703"/>
            <a:ext cx="1179998" cy="49331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descr="&quot;&quot;"/>
          <p:cNvSpPr/>
          <p:nvPr/>
        </p:nvSpPr>
        <p:spPr>
          <a:xfrm rot="8472502">
            <a:off x="5522982" y="4425846"/>
            <a:ext cx="1179998" cy="49331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8988" y="-990600"/>
            <a:ext cx="8534400" cy="758825"/>
          </a:xfrm>
        </p:spPr>
        <p:txBody>
          <a:bodyPr/>
          <a:lstStyle/>
          <a:p>
            <a:r>
              <a:rPr lang="en-US" dirty="0" smtClean="0"/>
              <a:t>Grants Policy Resources</a:t>
            </a:r>
            <a:endParaRPr lang="en-US" dirty="0"/>
          </a:p>
        </p:txBody>
      </p:sp>
    </p:spTree>
    <p:extLst>
      <p:ext uri="{BB962C8B-B14F-4D97-AF65-F5344CB8AC3E}">
        <p14:creationId xmlns:p14="http://schemas.microsoft.com/office/powerpoint/2010/main" val="271370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0" grpId="0" animBg="1"/>
      <p:bldP spid="10" grpId="1" animBg="1"/>
      <p:bldP spid="11" grpId="0" animBg="1"/>
      <p:bldP spid="11"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n http://grants.nih.gov the global resources section has somewhere to find help, centralized FAQs, and gllossary and acrony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5" name="Rectangle 4"/>
          <p:cNvSpPr>
            <a:spLocks noChangeArrowheads="1"/>
          </p:cNvSpPr>
          <p:nvPr/>
        </p:nvSpPr>
        <p:spPr bwMode="auto">
          <a:xfrm>
            <a:off x="6629400" y="4953000"/>
            <a:ext cx="2362200" cy="1828800"/>
          </a:xfrm>
          <a:prstGeom prst="rect">
            <a:avLst/>
          </a:prstGeom>
          <a:noFill/>
          <a:ln w="57150" cmpd="tri">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16" name="Text Box 3"/>
          <p:cNvSpPr txBox="1">
            <a:spLocks noChangeArrowheads="1"/>
          </p:cNvSpPr>
          <p:nvPr/>
        </p:nvSpPr>
        <p:spPr bwMode="auto">
          <a:xfrm>
            <a:off x="6172200" y="-19587"/>
            <a:ext cx="2667000" cy="461665"/>
          </a:xfrm>
          <a:prstGeom prst="rect">
            <a:avLst/>
          </a:prstGeom>
          <a:solidFill>
            <a:srgbClr val="FFFF00"/>
          </a:solidFill>
          <a:ln w="12700">
            <a:solidFill>
              <a:schemeClr val="tx2"/>
            </a:solidFill>
            <a:miter lim="800000"/>
            <a:headEnd type="none" w="sm" len="sm"/>
            <a:tailEnd type="none" w="sm" len="sm"/>
          </a:ln>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b="1" dirty="0" smtClean="0">
                <a:solidFill>
                  <a:schemeClr val="tx2"/>
                </a:solidFill>
              </a:rPr>
              <a:t>grants.nih.gov</a:t>
            </a:r>
            <a:endParaRPr lang="en-US" b="1" dirty="0">
              <a:solidFill>
                <a:schemeClr val="tx2"/>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76400"/>
            <a:ext cx="5739197"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8472502">
            <a:off x="4596391" y="2620466"/>
            <a:ext cx="1179998" cy="49331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1625" y="-1066800"/>
            <a:ext cx="8534400" cy="758825"/>
          </a:xfrm>
        </p:spPr>
        <p:txBody>
          <a:bodyPr/>
          <a:lstStyle/>
          <a:p>
            <a:r>
              <a:rPr lang="en-US" dirty="0" smtClean="0"/>
              <a:t>Global Resources</a:t>
            </a:r>
            <a:endParaRPr lang="en-US" dirty="0"/>
          </a:p>
        </p:txBody>
      </p:sp>
    </p:spTree>
    <p:extLst>
      <p:ext uri="{BB962C8B-B14F-4D97-AF65-F5344CB8AC3E}">
        <p14:creationId xmlns:p14="http://schemas.microsoft.com/office/powerpoint/2010/main" val="269632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sz="3600" dirty="0">
                <a:solidFill>
                  <a:srgbClr val="669900"/>
                </a:solidFill>
              </a:rPr>
              <a:t>Who speaks </a:t>
            </a:r>
            <a:r>
              <a:rPr lang="en-US" sz="3600" dirty="0" err="1">
                <a:solidFill>
                  <a:srgbClr val="669900"/>
                </a:solidFill>
              </a:rPr>
              <a:t>acronymese</a:t>
            </a:r>
            <a:r>
              <a:rPr lang="en-US" sz="3600" dirty="0" smtClean="0">
                <a:solidFill>
                  <a:srgbClr val="669900"/>
                </a:solidFill>
              </a:rPr>
              <a:t>?!</a:t>
            </a:r>
            <a:endParaRPr lang="en-US" dirty="0"/>
          </a:p>
        </p:txBody>
      </p:sp>
      <p:sp>
        <p:nvSpPr>
          <p:cNvPr id="37890" name="Rectangle 3"/>
          <p:cNvSpPr>
            <a:spLocks noGrp="1" noChangeArrowheads="1"/>
          </p:cNvSpPr>
          <p:nvPr>
            <p:ph type="body" idx="4294967295"/>
          </p:nvPr>
        </p:nvSpPr>
        <p:spPr>
          <a:xfrm>
            <a:off x="3581400" y="1676400"/>
            <a:ext cx="5562600" cy="4449763"/>
          </a:xfrm>
          <a:prstGeom prst="rect">
            <a:avLst/>
          </a:prstGeom>
        </p:spPr>
        <p:txBody>
          <a:bodyPr/>
          <a:lstStyle/>
          <a:p>
            <a:pPr eaLnBrk="1" hangingPunct="1">
              <a:buFontTx/>
              <a:buNone/>
            </a:pPr>
            <a:endParaRPr lang="en-US" sz="2400" dirty="0" smtClean="0">
              <a:solidFill>
                <a:schemeClr val="accent2"/>
              </a:solidFill>
            </a:endParaRPr>
          </a:p>
          <a:p>
            <a:pPr lvl="2" eaLnBrk="1" hangingPunct="1">
              <a:buFontTx/>
              <a:buNone/>
            </a:pPr>
            <a:r>
              <a:rPr lang="en-US" sz="2400" i="1" dirty="0" smtClean="0"/>
              <a:t>NIH FOAs (RFAs, PAs, PARs) issued by our ICs (NIAID, NCI, NIAAA, NIDA, NCI, NICHD, etc.) for AREA, SBIR and other programs reflect updates to GWAS, multiple PI, EPR and other policies.</a:t>
            </a:r>
          </a:p>
        </p:txBody>
      </p:sp>
      <p:pic>
        <p:nvPicPr>
          <p:cNvPr id="37891" name="Picture 7" descr="graphic of a Life-Preser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5146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9143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rot="837356">
            <a:off x="4467237" y="5752773"/>
            <a:ext cx="2257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b="1" dirty="0">
                <a:solidFill>
                  <a:srgbClr val="FF0000"/>
                </a:solidFill>
              </a:rPr>
              <a:t>Success rates</a:t>
            </a:r>
          </a:p>
        </p:txBody>
      </p:sp>
      <p:pic>
        <p:nvPicPr>
          <p:cNvPr id="6" name="Picture 5" descr="graphic RePORT opens the black box to award trends, grntees in your area, workforce data, staff contacts, success rates and mo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870" y="4314037"/>
            <a:ext cx="3185214" cy="233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 name="TextBox 2"/>
          <p:cNvSpPr txBox="1">
            <a:spLocks noChangeArrowheads="1"/>
          </p:cNvSpPr>
          <p:nvPr/>
        </p:nvSpPr>
        <p:spPr bwMode="auto">
          <a:xfrm rot="2699155">
            <a:off x="341546" y="2719266"/>
            <a:ext cx="3466989" cy="79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b="1" dirty="0">
                <a:solidFill>
                  <a:srgbClr val="FF0000"/>
                </a:solidFill>
              </a:rPr>
              <a:t>Which ICs fund</a:t>
            </a:r>
          </a:p>
          <a:p>
            <a:r>
              <a:rPr lang="en-US" b="1" dirty="0">
                <a:solidFill>
                  <a:srgbClr val="FF0000"/>
                </a:solidFill>
              </a:rPr>
              <a:t> research  like yours</a:t>
            </a:r>
          </a:p>
        </p:txBody>
      </p:sp>
      <p:sp>
        <p:nvSpPr>
          <p:cNvPr id="8" name="TextBox 3"/>
          <p:cNvSpPr txBox="1">
            <a:spLocks noChangeArrowheads="1"/>
          </p:cNvSpPr>
          <p:nvPr/>
        </p:nvSpPr>
        <p:spPr bwMode="auto">
          <a:xfrm rot="19496135">
            <a:off x="4090310" y="2941509"/>
            <a:ext cx="4272768" cy="43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b="1">
                <a:solidFill>
                  <a:srgbClr val="FF0000"/>
                </a:solidFill>
              </a:rPr>
              <a:t>NIH-funded workforce data</a:t>
            </a:r>
          </a:p>
        </p:txBody>
      </p:sp>
      <p:sp>
        <p:nvSpPr>
          <p:cNvPr id="9" name="TextBox 4"/>
          <p:cNvSpPr txBox="1">
            <a:spLocks noChangeArrowheads="1"/>
          </p:cNvSpPr>
          <p:nvPr/>
        </p:nvSpPr>
        <p:spPr bwMode="auto">
          <a:xfrm rot="18436841">
            <a:off x="3566916" y="2501433"/>
            <a:ext cx="3348776" cy="4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b="1">
                <a:solidFill>
                  <a:srgbClr val="FF0000"/>
                </a:solidFill>
              </a:rPr>
              <a:t>Potential collaborators</a:t>
            </a:r>
          </a:p>
        </p:txBody>
      </p:sp>
      <p:sp>
        <p:nvSpPr>
          <p:cNvPr id="10" name="TextBox 5"/>
          <p:cNvSpPr txBox="1">
            <a:spLocks noChangeArrowheads="1"/>
          </p:cNvSpPr>
          <p:nvPr/>
        </p:nvSpPr>
        <p:spPr bwMode="auto">
          <a:xfrm rot="20816034">
            <a:off x="4737899" y="4593976"/>
            <a:ext cx="4061847" cy="43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b="1" dirty="0">
                <a:solidFill>
                  <a:srgbClr val="FF0000"/>
                </a:solidFill>
              </a:rPr>
              <a:t>NIH grantees in your area</a:t>
            </a:r>
          </a:p>
        </p:txBody>
      </p:sp>
      <p:sp>
        <p:nvSpPr>
          <p:cNvPr id="11" name="TextBox 7"/>
          <p:cNvSpPr txBox="1">
            <a:spLocks noChangeArrowheads="1"/>
          </p:cNvSpPr>
          <p:nvPr/>
        </p:nvSpPr>
        <p:spPr bwMode="auto">
          <a:xfrm rot="3384380">
            <a:off x="1648123" y="2321625"/>
            <a:ext cx="3020701" cy="86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b="1">
                <a:solidFill>
                  <a:srgbClr val="FF0000"/>
                </a:solidFill>
              </a:rPr>
              <a:t>Organizational</a:t>
            </a:r>
          </a:p>
          <a:p>
            <a:r>
              <a:rPr lang="en-US" b="1">
                <a:solidFill>
                  <a:srgbClr val="FF0000"/>
                </a:solidFill>
              </a:rPr>
              <a:t> funding information</a:t>
            </a:r>
          </a:p>
        </p:txBody>
      </p:sp>
      <p:sp>
        <p:nvSpPr>
          <p:cNvPr id="12" name="TextBox 8"/>
          <p:cNvSpPr txBox="1">
            <a:spLocks noChangeArrowheads="1"/>
          </p:cNvSpPr>
          <p:nvPr/>
        </p:nvSpPr>
        <p:spPr bwMode="auto">
          <a:xfrm rot="1678940">
            <a:off x="188562" y="3379951"/>
            <a:ext cx="1257277" cy="79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b="1" dirty="0">
                <a:solidFill>
                  <a:srgbClr val="FF0000"/>
                </a:solidFill>
              </a:rPr>
              <a:t>Award</a:t>
            </a:r>
          </a:p>
          <a:p>
            <a:r>
              <a:rPr lang="en-US" b="1" dirty="0">
                <a:solidFill>
                  <a:srgbClr val="FF0000"/>
                </a:solidFill>
              </a:rPr>
              <a:t> trends</a:t>
            </a:r>
          </a:p>
        </p:txBody>
      </p:sp>
      <p:sp>
        <p:nvSpPr>
          <p:cNvPr id="13" name="TextBox 3"/>
          <p:cNvSpPr txBox="1">
            <a:spLocks noChangeArrowheads="1"/>
          </p:cNvSpPr>
          <p:nvPr/>
        </p:nvSpPr>
        <p:spPr bwMode="auto">
          <a:xfrm rot="20104604">
            <a:off x="4701647" y="3921196"/>
            <a:ext cx="2908381" cy="43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b="1">
                <a:solidFill>
                  <a:srgbClr val="FF0000"/>
                </a:solidFill>
              </a:rPr>
              <a:t>NIH staff contacts</a:t>
            </a:r>
          </a:p>
        </p:txBody>
      </p:sp>
      <p:sp>
        <p:nvSpPr>
          <p:cNvPr id="4" name="Title 3"/>
          <p:cNvSpPr>
            <a:spLocks noGrp="1"/>
          </p:cNvSpPr>
          <p:nvPr>
            <p:ph type="title"/>
          </p:nvPr>
        </p:nvSpPr>
        <p:spPr/>
        <p:txBody>
          <a:bodyPr>
            <a:normAutofit/>
          </a:bodyPr>
          <a:lstStyle/>
          <a:p>
            <a:pPr lvl="0"/>
            <a:r>
              <a:rPr lang="en-US" sz="3600" dirty="0">
                <a:solidFill>
                  <a:srgbClr val="669900"/>
                </a:solidFill>
              </a:rPr>
              <a:t>Get a sense of who and what NIH </a:t>
            </a:r>
            <a:r>
              <a:rPr lang="en-US" sz="3600" dirty="0" smtClean="0">
                <a:solidFill>
                  <a:srgbClr val="669900"/>
                </a:solidFill>
              </a:rPr>
              <a:t>funds</a:t>
            </a:r>
            <a:endParaRPr lang="en-US" dirty="0"/>
          </a:p>
        </p:txBody>
      </p:sp>
    </p:spTree>
    <p:extLst>
      <p:ext uri="{BB962C8B-B14F-4D97-AF65-F5344CB8AC3E}">
        <p14:creationId xmlns:p14="http://schemas.microsoft.com/office/powerpoint/2010/main" val="26078960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of http://grants.nih.gov highlighting the RePORT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3715"/>
            <a:ext cx="9185880" cy="7162800"/>
          </a:xfrm>
          <a:prstGeom prst="rect">
            <a:avLst/>
          </a:prstGeom>
        </p:spPr>
      </p:pic>
      <p:pic>
        <p:nvPicPr>
          <p:cNvPr id="2" name="Picture 1" descr="&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73" y="189706"/>
            <a:ext cx="7840133" cy="3352800"/>
          </a:xfrm>
          <a:prstGeom prst="rect">
            <a:avLst/>
          </a:prstGeom>
          <a:ln w="88900" cap="sq" cmpd="thickThin">
            <a:solidFill>
              <a:srgbClr val="FF0000"/>
            </a:solidFill>
            <a:prstDash val="solid"/>
            <a:miter lim="800000"/>
          </a:ln>
          <a:effectLst>
            <a:innerShdw blurRad="76200">
              <a:srgbClr val="000000"/>
            </a:innerShdw>
          </a:effectLst>
        </p:spPr>
      </p:pic>
      <p:sp>
        <p:nvSpPr>
          <p:cNvPr id="3" name="Rectangle 2" descr="&quot;&quot;"/>
          <p:cNvSpPr/>
          <p:nvPr/>
        </p:nvSpPr>
        <p:spPr>
          <a:xfrm>
            <a:off x="1981200" y="3581400"/>
            <a:ext cx="4343400" cy="1828800"/>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9" name="Down Arrow 8" descr="&quot;&quot;"/>
          <p:cNvSpPr>
            <a:spLocks noChangeArrowheads="1"/>
          </p:cNvSpPr>
          <p:nvPr/>
        </p:nvSpPr>
        <p:spPr bwMode="auto">
          <a:xfrm rot="18660047">
            <a:off x="570883" y="447105"/>
            <a:ext cx="631984" cy="993146"/>
          </a:xfrm>
          <a:prstGeom prst="downArrow">
            <a:avLst>
              <a:gd name="adj1" fmla="val 50000"/>
              <a:gd name="adj2" fmla="val 50048"/>
            </a:avLst>
          </a:prstGeom>
          <a:solidFill>
            <a:srgbClr val="FF0000"/>
          </a:solidFill>
          <a:ln w="12700" algn="ctr">
            <a:solidFill>
              <a:schemeClr val="tx1"/>
            </a:solidFill>
            <a:round/>
            <a:headEnd type="none" w="sm" len="sm"/>
            <a:tailEnd type="none" w="sm" len="sm"/>
          </a:ln>
        </p:spPr>
        <p:txBody>
          <a:bodyPr/>
          <a:lstStyle/>
          <a:p>
            <a:endParaRPr lang="en-US"/>
          </a:p>
        </p:txBody>
      </p:sp>
      <p:sp>
        <p:nvSpPr>
          <p:cNvPr id="57347" name="Text Box 3" descr="&quot;&quot;"/>
          <p:cNvSpPr txBox="1">
            <a:spLocks noChangeArrowheads="1"/>
          </p:cNvSpPr>
          <p:nvPr/>
        </p:nvSpPr>
        <p:spPr bwMode="auto">
          <a:xfrm>
            <a:off x="4996543" y="189706"/>
            <a:ext cx="3080657" cy="379413"/>
          </a:xfrm>
          <a:prstGeom prst="rect">
            <a:avLst/>
          </a:prstGeom>
          <a:solidFill>
            <a:srgbClr val="FFFF00"/>
          </a:solidFill>
          <a:ln w="12700">
            <a:solidFill>
              <a:schemeClr val="tx2"/>
            </a:solidFill>
            <a:miter lim="800000"/>
            <a:headEnd type="none" w="sm" len="sm"/>
            <a:tailEnd type="none" w="sm" len="sm"/>
          </a:ln>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sz="1800" b="1" dirty="0" smtClean="0">
                <a:solidFill>
                  <a:schemeClr val="tx2"/>
                </a:solidFill>
                <a:hlinkClick r:id="rId5"/>
              </a:rPr>
              <a:t>www.grants.nih.gov</a:t>
            </a:r>
            <a:r>
              <a:rPr lang="en-US" sz="1800" b="1" dirty="0">
                <a:solidFill>
                  <a:schemeClr val="tx2"/>
                </a:solidFill>
                <a:hlinkClick r:id="rId5"/>
              </a:rPr>
              <a:t>/</a:t>
            </a:r>
            <a:endParaRPr lang="en-US" sz="1800" b="1" dirty="0">
              <a:solidFill>
                <a:schemeClr val="tx2"/>
              </a:solidFill>
            </a:endParaRPr>
          </a:p>
        </p:txBody>
      </p:sp>
      <p:sp>
        <p:nvSpPr>
          <p:cNvPr id="4" name="Title 3"/>
          <p:cNvSpPr>
            <a:spLocks noGrp="1"/>
          </p:cNvSpPr>
          <p:nvPr>
            <p:ph type="title"/>
          </p:nvPr>
        </p:nvSpPr>
        <p:spPr>
          <a:xfrm>
            <a:off x="152400" y="-1524000"/>
            <a:ext cx="8534400" cy="758825"/>
          </a:xfrm>
        </p:spPr>
        <p:txBody>
          <a:bodyPr/>
          <a:lstStyle/>
          <a:p>
            <a:r>
              <a:rPr lang="en-US" dirty="0" smtClean="0"/>
              <a:t>Finding RePORT</a:t>
            </a:r>
            <a:endParaRPr lang="en-US" dirty="0"/>
          </a:p>
        </p:txBody>
      </p:sp>
    </p:spTree>
    <p:extLst>
      <p:ext uri="{BB962C8B-B14F-4D97-AF65-F5344CB8AC3E}">
        <p14:creationId xmlns:p14="http://schemas.microsoft.com/office/powerpoint/2010/main" val="71471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screenshot of report.nih.go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6800"/>
            <a:ext cx="11353800" cy="908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228600" y="-1600200"/>
            <a:ext cx="8534400" cy="758825"/>
          </a:xfrm>
        </p:spPr>
        <p:txBody>
          <a:bodyPr/>
          <a:lstStyle/>
          <a:p>
            <a:r>
              <a:rPr lang="en-US" dirty="0" smtClean="0"/>
              <a:t>Report Website</a:t>
            </a:r>
            <a:endParaRPr lang="en-US" dirty="0"/>
          </a:p>
        </p:txBody>
      </p:sp>
      <p:sp>
        <p:nvSpPr>
          <p:cNvPr id="4" name="Slide Number Placeholder 3"/>
          <p:cNvSpPr>
            <a:spLocks noGrp="1"/>
          </p:cNvSpPr>
          <p:nvPr>
            <p:ph type="sldNum" sz="quarter" idx="12"/>
          </p:nvPr>
        </p:nvSpPr>
        <p:spPr/>
        <p:txBody>
          <a:bodyPr/>
          <a:lstStyle/>
          <a:p>
            <a:pPr>
              <a:defRPr/>
            </a:pPr>
            <a:fld id="{41303DC8-D049-4606-B080-DDC65A2B61F5}" type="slidenum">
              <a:rPr lang="en-US" smtClean="0"/>
              <a:pPr>
                <a:defRPr/>
              </a:pPr>
              <a:t>56</a:t>
            </a:fld>
            <a:endParaRPr lang="en-US" dirty="0"/>
          </a:p>
        </p:txBody>
      </p:sp>
      <p:sp>
        <p:nvSpPr>
          <p:cNvPr id="6" name="Text Box 3" descr="&quot;&quot;"/>
          <p:cNvSpPr txBox="1">
            <a:spLocks noChangeArrowheads="1"/>
          </p:cNvSpPr>
          <p:nvPr/>
        </p:nvSpPr>
        <p:spPr bwMode="auto">
          <a:xfrm>
            <a:off x="5181600" y="1676400"/>
            <a:ext cx="3080657" cy="379413"/>
          </a:xfrm>
          <a:prstGeom prst="rect">
            <a:avLst/>
          </a:prstGeom>
          <a:solidFill>
            <a:srgbClr val="FFFF99"/>
          </a:solidFill>
          <a:ln w="12700">
            <a:solidFill>
              <a:schemeClr val="tx2"/>
            </a:solidFill>
            <a:miter lim="800000"/>
            <a:headEnd type="none" w="sm" len="sm"/>
            <a:tailEnd type="none" w="sm" len="sm"/>
          </a:ln>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sz="1800" b="1" dirty="0" smtClean="0">
                <a:solidFill>
                  <a:schemeClr val="tx2"/>
                </a:solidFill>
              </a:rPr>
              <a:t>RePORT.nih.gov</a:t>
            </a:r>
            <a:endParaRPr lang="en-US" sz="1800" b="1" dirty="0">
              <a:solidFill>
                <a:schemeClr val="tx2"/>
              </a:solidFill>
            </a:endParaRPr>
          </a:p>
        </p:txBody>
      </p:sp>
    </p:spTree>
    <p:extLst>
      <p:ext uri="{BB962C8B-B14F-4D97-AF65-F5344CB8AC3E}">
        <p14:creationId xmlns:p14="http://schemas.microsoft.com/office/powerpoint/2010/main" val="19522297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9" descr="change_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514600"/>
            <a:ext cx="48577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533400" y="14478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en-US" sz="2800" dirty="0">
              <a:solidFill>
                <a:srgbClr val="008000"/>
              </a:solidFill>
            </a:endParaRPr>
          </a:p>
        </p:txBody>
      </p:sp>
      <p:sp>
        <p:nvSpPr>
          <p:cNvPr id="2" name="Title 1"/>
          <p:cNvSpPr>
            <a:spLocks noGrp="1"/>
          </p:cNvSpPr>
          <p:nvPr>
            <p:ph type="title"/>
          </p:nvPr>
        </p:nvSpPr>
        <p:spPr>
          <a:xfrm>
            <a:off x="228600" y="228600"/>
            <a:ext cx="8534400" cy="758825"/>
          </a:xfrm>
        </p:spPr>
        <p:txBody>
          <a:bodyPr>
            <a:normAutofit fontScale="90000"/>
          </a:bodyPr>
          <a:lstStyle/>
          <a:p>
            <a:pPr marL="273050" lvl="0" indent="-273050">
              <a:spcBef>
                <a:spcPct val="20000"/>
              </a:spcBef>
            </a:pPr>
            <a:r>
              <a:rPr lang="en-US" sz="3600" dirty="0">
                <a:solidFill>
                  <a:srgbClr val="669900"/>
                </a:solidFill>
              </a:rPr>
              <a:t>Make sense of our ever changing environment</a:t>
            </a:r>
          </a:p>
        </p:txBody>
      </p:sp>
    </p:spTree>
    <p:extLst>
      <p:ext uri="{BB962C8B-B14F-4D97-AF65-F5344CB8AC3E}">
        <p14:creationId xmlns:p14="http://schemas.microsoft.com/office/powerpoint/2010/main" val="1840195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reenshot of http://grants.nih.gov highlighting right hand column with blog, new and events, social media and m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06017"/>
            <a:ext cx="9479019"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7" name="Rectangle 4" descr="&quot;&quot;"/>
          <p:cNvSpPr>
            <a:spLocks noChangeArrowheads="1"/>
          </p:cNvSpPr>
          <p:nvPr/>
        </p:nvSpPr>
        <p:spPr bwMode="auto">
          <a:xfrm>
            <a:off x="6781800" y="1143000"/>
            <a:ext cx="2362200" cy="4419600"/>
          </a:xfrm>
          <a:prstGeom prst="rect">
            <a:avLst/>
          </a:prstGeom>
          <a:noFill/>
          <a:ln w="57150" cmpd="tri">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88" name="Text Box 3" descr="&quot;&quot;"/>
          <p:cNvSpPr txBox="1">
            <a:spLocks noChangeArrowheads="1"/>
          </p:cNvSpPr>
          <p:nvPr/>
        </p:nvSpPr>
        <p:spPr bwMode="auto">
          <a:xfrm>
            <a:off x="5410200" y="136412"/>
            <a:ext cx="3084593" cy="830997"/>
          </a:xfrm>
          <a:prstGeom prst="rect">
            <a:avLst/>
          </a:prstGeom>
          <a:solidFill>
            <a:srgbClr val="FFFF99"/>
          </a:solidFill>
          <a:ln w="12700">
            <a:solidFill>
              <a:schemeClr val="tx2"/>
            </a:solidFill>
            <a:miter lim="800000"/>
            <a:headEnd type="none" w="sm" len="sm"/>
            <a:tailEnd type="none" w="sm" len="sm"/>
          </a:ln>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b="1" dirty="0" smtClean="0">
                <a:solidFill>
                  <a:schemeClr val="tx2"/>
                </a:solidFill>
              </a:rPr>
              <a:t>Get Connected @ grants.nih.gov</a:t>
            </a:r>
            <a:endParaRPr lang="en-US" b="1" dirty="0">
              <a:solidFill>
                <a:schemeClr val="tx2"/>
              </a:solidFill>
            </a:endParaRPr>
          </a:p>
        </p:txBody>
      </p:sp>
      <p:pic>
        <p:nvPicPr>
          <p:cNvPr id="4100" name="Picture 4" descr="&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896" y="967409"/>
            <a:ext cx="3252787" cy="5870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301625" y="-990600"/>
            <a:ext cx="8534400" cy="758825"/>
          </a:xfrm>
        </p:spPr>
        <p:txBody>
          <a:bodyPr/>
          <a:lstStyle/>
          <a:p>
            <a:r>
              <a:rPr lang="en-US" dirty="0" smtClean="0"/>
              <a:t>Get Connected @ Grants.nih.gov</a:t>
            </a:r>
            <a:endParaRPr lang="en-US" dirty="0"/>
          </a:p>
        </p:txBody>
      </p:sp>
    </p:spTree>
    <p:extLst>
      <p:ext uri="{BB962C8B-B14F-4D97-AF65-F5344CB8AC3E}">
        <p14:creationId xmlns:p14="http://schemas.microsoft.com/office/powerpoint/2010/main" val="109537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ubscribe to the monthly Nexus for a summary of NIH grant happenings, resources, events.&#10;Join the discussion on the Rock Talk blog!  http://nexus.od.nih.gov&#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1" name="Text Box 5" descr="&quot;&quot;"/>
          <p:cNvSpPr txBox="1">
            <a:spLocks noChangeArrowheads="1"/>
          </p:cNvSpPr>
          <p:nvPr/>
        </p:nvSpPr>
        <p:spPr bwMode="auto">
          <a:xfrm>
            <a:off x="914400" y="5257800"/>
            <a:ext cx="3352800" cy="469900"/>
          </a:xfrm>
          <a:prstGeom prst="rect">
            <a:avLst/>
          </a:prstGeom>
          <a:solidFill>
            <a:srgbClr val="FFFF99"/>
          </a:solidFill>
          <a:ln w="12700">
            <a:solidFill>
              <a:schemeClr val="tx2"/>
            </a:solidFill>
            <a:miter lim="800000"/>
            <a:headEnd type="none" w="sm" len="sm"/>
            <a:tailEnd type="none" w="sm" len="sm"/>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dirty="0"/>
              <a:t>http://</a:t>
            </a:r>
            <a:r>
              <a:rPr lang="en-US" dirty="0" err="1"/>
              <a:t>nexus.od.nih.gov</a:t>
            </a:r>
            <a:endParaRPr lang="en-US" dirty="0"/>
          </a:p>
        </p:txBody>
      </p:sp>
      <p:sp>
        <p:nvSpPr>
          <p:cNvPr id="43012" name="Text Box 5" descr="&quot;&quot;"/>
          <p:cNvSpPr txBox="1">
            <a:spLocks noChangeArrowheads="1"/>
          </p:cNvSpPr>
          <p:nvPr/>
        </p:nvSpPr>
        <p:spPr bwMode="auto">
          <a:xfrm>
            <a:off x="5105400" y="3962400"/>
            <a:ext cx="3886200" cy="2514600"/>
          </a:xfrm>
          <a:prstGeom prst="rect">
            <a:avLst/>
          </a:prstGeom>
          <a:solidFill>
            <a:srgbClr val="FFFF99"/>
          </a:solidFill>
          <a:ln w="12700">
            <a:solidFill>
              <a:schemeClr val="tx2"/>
            </a:solidFill>
            <a:miter lim="800000"/>
            <a:headEnd type="none" w="sm" len="sm"/>
            <a:tailEnd type="none" w="sm" len="sm"/>
          </a:ln>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dirty="0"/>
              <a:t>Subscribe to the monthly Nexus for a summary of NIH grant happenings, resources, events.</a:t>
            </a:r>
          </a:p>
          <a:p>
            <a:pPr algn="ctr">
              <a:spcBef>
                <a:spcPct val="50000"/>
              </a:spcBef>
            </a:pPr>
            <a:r>
              <a:rPr lang="en-US" b="1" dirty="0">
                <a:solidFill>
                  <a:srgbClr val="FF0000"/>
                </a:solidFill>
              </a:rPr>
              <a:t>Join the discussion on the Rock Talk blog!</a:t>
            </a:r>
          </a:p>
          <a:p>
            <a:pPr algn="ctr">
              <a:spcBef>
                <a:spcPct val="50000"/>
              </a:spcBef>
            </a:pPr>
            <a:endParaRPr lang="en-US" dirty="0"/>
          </a:p>
          <a:p>
            <a:pPr algn="ctr">
              <a:spcBef>
                <a:spcPct val="50000"/>
              </a:spcBef>
            </a:pPr>
            <a:endParaRPr lang="en-US" dirty="0"/>
          </a:p>
          <a:p>
            <a:pPr algn="ctr">
              <a:spcBef>
                <a:spcPct val="50000"/>
              </a:spcBef>
            </a:pPr>
            <a:r>
              <a:rPr lang="en-US" dirty="0"/>
              <a:t> </a:t>
            </a:r>
          </a:p>
        </p:txBody>
      </p:sp>
      <p:sp>
        <p:nvSpPr>
          <p:cNvPr id="43013" name="Text Box 5"/>
          <p:cNvSpPr txBox="1">
            <a:spLocks noChangeArrowheads="1"/>
          </p:cNvSpPr>
          <p:nvPr/>
        </p:nvSpPr>
        <p:spPr bwMode="auto">
          <a:xfrm>
            <a:off x="-609600" y="9067800"/>
            <a:ext cx="3352800" cy="469900"/>
          </a:xfrm>
          <a:prstGeom prst="rect">
            <a:avLst/>
          </a:prstGeom>
          <a:solidFill>
            <a:srgbClr val="FFFF00"/>
          </a:solidFill>
          <a:ln w="12700">
            <a:solidFill>
              <a:schemeClr val="tx2"/>
            </a:solidFill>
            <a:miter lim="800000"/>
            <a:headEnd type="none" w="sm" len="sm"/>
            <a:tailEnd type="none" w="sm" len="sm"/>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t>http://nexus.od.nih.gov</a:t>
            </a:r>
          </a:p>
        </p:txBody>
      </p:sp>
      <p:sp>
        <p:nvSpPr>
          <p:cNvPr id="3" name="Title 2"/>
          <p:cNvSpPr>
            <a:spLocks noGrp="1"/>
          </p:cNvSpPr>
          <p:nvPr>
            <p:ph type="title"/>
          </p:nvPr>
        </p:nvSpPr>
        <p:spPr>
          <a:xfrm>
            <a:off x="301625" y="-914400"/>
            <a:ext cx="8534400" cy="758825"/>
          </a:xfrm>
        </p:spPr>
        <p:txBody>
          <a:bodyPr/>
          <a:lstStyle/>
          <a:p>
            <a:r>
              <a:rPr lang="en-US" dirty="0" smtClean="0"/>
              <a:t>Extramural Nexus and Rock Talk Blog</a:t>
            </a:r>
            <a:endParaRPr lang="en-US" dirty="0"/>
          </a:p>
        </p:txBody>
      </p:sp>
    </p:spTree>
    <p:extLst>
      <p:ext uri="{BB962C8B-B14F-4D97-AF65-F5344CB8AC3E}">
        <p14:creationId xmlns:p14="http://schemas.microsoft.com/office/powerpoint/2010/main" val="4283157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29" descr="File:US-NIH-CIT-Logo.sv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884612"/>
            <a:ext cx="9144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pPr algn="ctr">
              <a:defRPr/>
            </a:pPr>
            <a:r>
              <a:rPr lang="en-US" sz="4000" dirty="0" smtClean="0"/>
              <a:t>     27 Institutes and Centers (IC) </a:t>
            </a:r>
            <a:endParaRPr lang="en-US" sz="4000" dirty="0"/>
          </a:p>
        </p:txBody>
      </p:sp>
      <p:sp>
        <p:nvSpPr>
          <p:cNvPr id="23555" name="Content Placeholder 2"/>
          <p:cNvSpPr>
            <a:spLocks noGrp="1"/>
          </p:cNvSpPr>
          <p:nvPr>
            <p:ph idx="4294967295"/>
          </p:nvPr>
        </p:nvSpPr>
        <p:spPr>
          <a:xfrm>
            <a:off x="1371600" y="1646238"/>
            <a:ext cx="7772400" cy="4830762"/>
          </a:xfrm>
          <a:prstGeom prst="rect">
            <a:avLst/>
          </a:prstGeom>
        </p:spPr>
        <p:txBody>
          <a:bodyPr/>
          <a:lstStyle/>
          <a:p>
            <a:pPr eaLnBrk="1" hangingPunct="1">
              <a:buFont typeface="Wingdings 2" pitchFamily="18" charset="2"/>
              <a:buNone/>
            </a:pPr>
            <a:r>
              <a:rPr lang="en-US" dirty="0" smtClean="0"/>
              <a:t>Each with a different:</a:t>
            </a:r>
          </a:p>
          <a:p>
            <a:pPr lvl="1" eaLnBrk="1" hangingPunct="1"/>
            <a:r>
              <a:rPr lang="en-US" dirty="0" smtClean="0"/>
              <a:t>mission &amp; priorities</a:t>
            </a:r>
          </a:p>
          <a:p>
            <a:pPr lvl="1" eaLnBrk="1" hangingPunct="1"/>
            <a:r>
              <a:rPr lang="en-US" dirty="0" smtClean="0"/>
              <a:t>budget</a:t>
            </a:r>
          </a:p>
          <a:p>
            <a:pPr lvl="1" eaLnBrk="1" hangingPunct="1"/>
            <a:r>
              <a:rPr lang="en-US" dirty="0" smtClean="0"/>
              <a:t>funding strategy</a:t>
            </a:r>
          </a:p>
          <a:p>
            <a:pPr lvl="1" eaLnBrk="1" hangingPunct="1"/>
            <a:endParaRPr lang="en-US" dirty="0" smtClean="0"/>
          </a:p>
        </p:txBody>
      </p:sp>
      <p:grpSp>
        <p:nvGrpSpPr>
          <p:cNvPr id="3" name="Group 2" descr="graphic of NIH=26 different institutes and centers"/>
          <p:cNvGrpSpPr/>
          <p:nvPr/>
        </p:nvGrpSpPr>
        <p:grpSpPr>
          <a:xfrm>
            <a:off x="195942" y="3886200"/>
            <a:ext cx="8567058" cy="2438400"/>
            <a:chOff x="195942" y="3886200"/>
            <a:chExt cx="8567058" cy="2438400"/>
          </a:xfrm>
        </p:grpSpPr>
        <p:grpSp>
          <p:nvGrpSpPr>
            <p:cNvPr id="23556" name="Group 40" descr="picture showing 26 NIH institutes"/>
            <p:cNvGrpSpPr>
              <a:grpSpLocks/>
            </p:cNvGrpSpPr>
            <p:nvPr/>
          </p:nvGrpSpPr>
          <p:grpSpPr bwMode="auto">
            <a:xfrm>
              <a:off x="3581400" y="3886200"/>
              <a:ext cx="5181600" cy="2438400"/>
              <a:chOff x="304800" y="4191000"/>
              <a:chExt cx="5486400" cy="2540933"/>
            </a:xfrm>
          </p:grpSpPr>
          <p:pic>
            <p:nvPicPr>
              <p:cNvPr id="23560" name="Picture 20" descr="See full size imag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5638800"/>
                <a:ext cx="876300" cy="59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5" descr="NINR_Master"/>
              <p:cNvPicPr>
                <a:picLocks noChangeAspect="1" noChangeArrowheads="1"/>
              </p:cNvPicPr>
              <p:nvPr/>
            </p:nvPicPr>
            <p:blipFill>
              <a:blip r:embed="rId7" cstate="print">
                <a:extLst>
                  <a:ext uri="{28A0092B-C50C-407E-A947-70E740481C1C}">
                    <a14:useLocalDpi xmlns:a14="http://schemas.microsoft.com/office/drawing/2010/main" val="0"/>
                  </a:ext>
                </a:extLst>
              </a:blip>
              <a:srcRect t="9599" b="9599"/>
              <a:stretch>
                <a:fillRect/>
              </a:stretch>
            </p:blipFill>
            <p:spPr bwMode="auto">
              <a:xfrm rot="2389885">
                <a:off x="2103837" y="4399925"/>
                <a:ext cx="1259914"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6" descr="National Institutes of Health Center for Scientific Review"/>
              <p:cNvPicPr>
                <a:picLocks noChangeAspect="1" noChangeArrowheads="1"/>
              </p:cNvPicPr>
              <p:nvPr/>
            </p:nvPicPr>
            <p:blipFill>
              <a:blip r:embed="rId8" cstate="print">
                <a:extLst>
                  <a:ext uri="{28A0092B-C50C-407E-A947-70E740481C1C}">
                    <a14:useLocalDpi xmlns:a14="http://schemas.microsoft.com/office/drawing/2010/main" val="0"/>
                  </a:ext>
                </a:extLst>
              </a:blip>
              <a:srcRect t="25262"/>
              <a:stretch>
                <a:fillRect/>
              </a:stretch>
            </p:blipFill>
            <p:spPr bwMode="auto">
              <a:xfrm>
                <a:off x="3886200" y="4648200"/>
                <a:ext cx="14763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9" descr="See full size image">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48200" y="6096000"/>
                <a:ext cx="1143000" cy="63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0" descr="nialogo_me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19600" y="4191000"/>
                <a:ext cx="1219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1" descr="File:US-NIH-NCCAM-Logo.sv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52800" y="5410200"/>
                <a:ext cx="9144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2" descr="NIAID_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71600" y="4876800"/>
                <a:ext cx="5286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3" descr="NIDCD_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439192">
                <a:off x="762000" y="4495800"/>
                <a:ext cx="7157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15" descr="File:US-NIH-NIEHS-Logo.sv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4800" y="4267200"/>
                <a:ext cx="465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69" name="Group 16"/>
              <p:cNvGrpSpPr>
                <a:grpSpLocks/>
              </p:cNvGrpSpPr>
              <p:nvPr/>
            </p:nvGrpSpPr>
            <p:grpSpPr bwMode="auto">
              <a:xfrm>
                <a:off x="3276600" y="4724400"/>
                <a:ext cx="641350" cy="711200"/>
                <a:chOff x="5329" y="192"/>
                <a:chExt cx="454" cy="498"/>
              </a:xfrm>
            </p:grpSpPr>
            <p:pic>
              <p:nvPicPr>
                <p:cNvPr id="23589" name="Picture 17" descr="NIGMS logo">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76" y="192"/>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0" name="Text Box 18"/>
                <p:cNvSpPr txBox="1">
                  <a:spLocks noChangeArrowheads="1"/>
                </p:cNvSpPr>
                <p:nvPr/>
              </p:nvSpPr>
              <p:spPr bwMode="auto">
                <a:xfrm>
                  <a:off x="5329" y="508"/>
                  <a:ext cx="454"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b="1">
                      <a:solidFill>
                        <a:srgbClr val="000066"/>
                      </a:solidFill>
                    </a:rPr>
                    <a:t>NIGMS</a:t>
                  </a:r>
                </a:p>
              </p:txBody>
            </p:sp>
          </p:grpSp>
          <p:pic>
            <p:nvPicPr>
              <p:cNvPr id="23570" name="Picture 19" descr="NLM logo">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886200" y="4876800"/>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21" descr="See full size image">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05400" y="5486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72" name="Group 22"/>
              <p:cNvGrpSpPr>
                <a:grpSpLocks/>
              </p:cNvGrpSpPr>
              <p:nvPr/>
            </p:nvGrpSpPr>
            <p:grpSpPr bwMode="auto">
              <a:xfrm>
                <a:off x="4495800" y="5029200"/>
                <a:ext cx="1052513" cy="581025"/>
                <a:chOff x="5097" y="3954"/>
                <a:chExt cx="663" cy="366"/>
              </a:xfrm>
            </p:grpSpPr>
            <p:pic>
              <p:nvPicPr>
                <p:cNvPr id="23587" name="Picture 23" descr="CC logo">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328" y="3954"/>
                  <a:ext cx="2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8" name="Text Box 24"/>
                <p:cNvSpPr txBox="1">
                  <a:spLocks noChangeArrowheads="1"/>
                </p:cNvSpPr>
                <p:nvPr/>
              </p:nvSpPr>
              <p:spPr bwMode="auto">
                <a:xfrm>
                  <a:off x="5097" y="4166"/>
                  <a:ext cx="6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336699"/>
                      </a:solidFill>
                      <a:latin typeface="AvantGarde Md BT" pitchFamily="34" charset="0"/>
                    </a:rPr>
                    <a:t>Clinical Center</a:t>
                  </a:r>
                </a:p>
              </p:txBody>
            </p:sp>
          </p:grpSp>
          <p:grpSp>
            <p:nvGrpSpPr>
              <p:cNvPr id="23573" name="Group 25"/>
              <p:cNvGrpSpPr>
                <a:grpSpLocks/>
              </p:cNvGrpSpPr>
              <p:nvPr/>
            </p:nvGrpSpPr>
            <p:grpSpPr bwMode="auto">
              <a:xfrm>
                <a:off x="1752600" y="4953000"/>
                <a:ext cx="965200" cy="714375"/>
                <a:chOff x="3014" y="3648"/>
                <a:chExt cx="608" cy="450"/>
              </a:xfrm>
            </p:grpSpPr>
            <p:pic>
              <p:nvPicPr>
                <p:cNvPr id="23585" name="Picture 26" descr="File:US-NIH-FogartyInternationalCenter-2008Logo.svg">
                  <a:hlinkClick r:id="rId26"/>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168" y="3648"/>
                  <a:ext cx="305"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6" name="Text Box 27"/>
                <p:cNvSpPr txBox="1">
                  <a:spLocks noChangeArrowheads="1"/>
                </p:cNvSpPr>
                <p:nvPr/>
              </p:nvSpPr>
              <p:spPr bwMode="auto">
                <a:xfrm>
                  <a:off x="3014" y="3973"/>
                  <a:ext cx="60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00">
                      <a:solidFill>
                        <a:srgbClr val="777777"/>
                      </a:solidFill>
                    </a:rPr>
                    <a:t>International Center</a:t>
                  </a:r>
                </a:p>
              </p:txBody>
            </p:sp>
          </p:grpSp>
          <p:pic>
            <p:nvPicPr>
              <p:cNvPr id="23574" name="Picture 28" descr="720px-US-NIH-NIMH-Logo"/>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667000" y="5105400"/>
                <a:ext cx="6096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5" name="Picture 30" descr="File:US-NIH-NHLBI-Logo.svg">
                <a:hlinkClick r:id="rId29"/>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04800" y="6096000"/>
                <a:ext cx="152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Picture 31" descr="NIAMS logo">
                <a:hlinkClick r:id="rId31"/>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819400" y="5867400"/>
                <a:ext cx="990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32" descr="File:US-NIH-NIBIB-Logo.svg">
                <a:hlinkClick r:id="rId33"/>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286000" y="5410200"/>
                <a:ext cx="64452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8" name="Picture 34" descr="NIDDK_Logo_400pxls"/>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819400" y="6324600"/>
                <a:ext cx="17526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9" name="Picture 35" descr="See full size image">
                <a:hlinkClick r:id="rId36"/>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04800" y="5648325"/>
                <a:ext cx="9429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0" name="Picture 36" descr="File:US-NIH-NHGRI-Logo.svg">
                <a:hlinkClick r:id="rId38"/>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971800" y="4191000"/>
                <a:ext cx="1295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1" name="Picture 37" descr="File:US-NIH-NIDA-Logo.svg">
                <a:hlinkClick r:id="rId40"/>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rot="-1705148">
                <a:off x="1295400" y="5638800"/>
                <a:ext cx="685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2" name="Picture 38" descr="File:US-NIH-NICHD-2008Logo.svg">
                <a:hlinkClick r:id="rId42"/>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304800" y="5105400"/>
                <a:ext cx="102082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3" name="Picture 39" descr="File:US-NIH-NIDCR-Logo.svg">
                <a:hlinkClick r:id="rId44"/>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1828800" y="5791200"/>
                <a:ext cx="6858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4" name="Picture 40" descr="File:US-NIH-NCI-Logo.svg">
                <a:hlinkClick r:id="rId46"/>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640541" y="4419600"/>
                <a:ext cx="7620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Equal 38" descr="equals sign"/>
            <p:cNvSpPr/>
            <p:nvPr/>
          </p:nvSpPr>
          <p:spPr>
            <a:xfrm>
              <a:off x="1981200" y="4724400"/>
              <a:ext cx="1524000" cy="838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026" name="Picture 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95942" y="4552160"/>
              <a:ext cx="2032035" cy="155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60310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758825"/>
          </a:xfrm>
        </p:spPr>
        <p:txBody>
          <a:bodyPr>
            <a:normAutofit fontScale="90000"/>
          </a:bodyPr>
          <a:lstStyle/>
          <a:p>
            <a:r>
              <a:rPr lang="en-US" dirty="0" smtClean="0"/>
              <a:t>OER’s social </a:t>
            </a:r>
            <a:r>
              <a:rPr lang="en-US" dirty="0"/>
              <a:t>media presence</a:t>
            </a:r>
            <a:br>
              <a:rPr lang="en-US" dirty="0"/>
            </a:br>
            <a:r>
              <a:rPr lang="en-US" dirty="0" smtClean="0"/>
              <a:t>grants.nih.gov/grants/social_media.htm</a:t>
            </a:r>
            <a:endParaRPr lang="en-US" dirty="0"/>
          </a:p>
        </p:txBody>
      </p:sp>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60</a:t>
            </a:fld>
            <a:endParaRPr lang="en-US" dirty="0"/>
          </a:p>
        </p:txBody>
      </p:sp>
      <p:grpSp>
        <p:nvGrpSpPr>
          <p:cNvPr id="6" name="Group 5" descr="blog - rock talk, podcast called all about grants, google plus page called nIH grants, Twitter feeds @NIHgrnts, @NIHfunding, @Rocktlaking, and more.  LinkedIn page called the NIH Office of Extramural research, YouTube channel called NIHgrants, Facebook page for Loan Repayment Program and AREA."/>
          <p:cNvGrpSpPr/>
          <p:nvPr/>
        </p:nvGrpSpPr>
        <p:grpSpPr>
          <a:xfrm>
            <a:off x="2184976" y="1447800"/>
            <a:ext cx="3200400" cy="1162370"/>
            <a:chOff x="2184976" y="1600200"/>
            <a:chExt cx="3200400" cy="1162370"/>
          </a:xfrm>
        </p:grpSpPr>
        <p:pic>
          <p:nvPicPr>
            <p:cNvPr id="718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976" y="1600200"/>
              <a:ext cx="3200400" cy="1154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57600" y="2362460"/>
              <a:ext cx="1292983" cy="400110"/>
            </a:xfrm>
            <a:prstGeom prst="rect">
              <a:avLst/>
            </a:prstGeom>
            <a:noFill/>
          </p:spPr>
          <p:txBody>
            <a:bodyPr wrap="none" rtlCol="0">
              <a:spAutoFit/>
            </a:bodyPr>
            <a:lstStyle/>
            <a:p>
              <a:r>
                <a:rPr lang="en-US" sz="2000" dirty="0" smtClean="0">
                  <a:solidFill>
                    <a:schemeClr val="tx1">
                      <a:lumMod val="65000"/>
                      <a:lumOff val="35000"/>
                    </a:schemeClr>
                  </a:solidFill>
                </a:rPr>
                <a:t>Rock Talk</a:t>
              </a:r>
              <a:endParaRPr lang="en-US" sz="2000" dirty="0">
                <a:solidFill>
                  <a:schemeClr val="tx1">
                    <a:lumMod val="65000"/>
                    <a:lumOff val="35000"/>
                  </a:schemeClr>
                </a:solidFill>
              </a:endParaRPr>
            </a:p>
          </p:txBody>
        </p:sp>
      </p:grpSp>
      <p:grpSp>
        <p:nvGrpSpPr>
          <p:cNvPr id="12" name="Group 11" descr="&quot;&quot;"/>
          <p:cNvGrpSpPr/>
          <p:nvPr/>
        </p:nvGrpSpPr>
        <p:grpSpPr>
          <a:xfrm>
            <a:off x="5317729" y="1923232"/>
            <a:ext cx="3405187" cy="1347507"/>
            <a:chOff x="5510213" y="2133600"/>
            <a:chExt cx="3405187" cy="1347507"/>
          </a:xfrm>
        </p:grpSpPr>
        <p:pic>
          <p:nvPicPr>
            <p:cNvPr id="717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213" y="2133600"/>
              <a:ext cx="3405187" cy="134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6682874" y="3080997"/>
              <a:ext cx="2036391" cy="400110"/>
            </a:xfrm>
            <a:prstGeom prst="rect">
              <a:avLst/>
            </a:prstGeom>
            <a:noFill/>
          </p:spPr>
          <p:txBody>
            <a:bodyPr wrap="none" rtlCol="0">
              <a:spAutoFit/>
            </a:bodyPr>
            <a:lstStyle/>
            <a:p>
              <a:r>
                <a:rPr lang="en-US" sz="2000" dirty="0" smtClean="0">
                  <a:solidFill>
                    <a:schemeClr val="tx1">
                      <a:lumMod val="65000"/>
                      <a:lumOff val="35000"/>
                    </a:schemeClr>
                  </a:solidFill>
                </a:rPr>
                <a:t>All About Grants</a:t>
              </a:r>
              <a:endParaRPr lang="en-US" sz="2000" dirty="0">
                <a:solidFill>
                  <a:schemeClr val="tx1">
                    <a:lumMod val="65000"/>
                    <a:lumOff val="35000"/>
                  </a:schemeClr>
                </a:solidFill>
              </a:endParaRPr>
            </a:p>
          </p:txBody>
        </p:sp>
      </p:grpSp>
      <p:grpSp>
        <p:nvGrpSpPr>
          <p:cNvPr id="7" name="Group 6" descr="&quot;&quot;"/>
          <p:cNvGrpSpPr/>
          <p:nvPr/>
        </p:nvGrpSpPr>
        <p:grpSpPr>
          <a:xfrm>
            <a:off x="46350" y="2990863"/>
            <a:ext cx="3227138" cy="1009369"/>
            <a:chOff x="46350" y="2990863"/>
            <a:chExt cx="3227138" cy="1009369"/>
          </a:xfrm>
        </p:grpSpPr>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901388">
              <a:off x="46350" y="2990863"/>
              <a:ext cx="3227138" cy="1009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rot="19878304">
              <a:off x="1652666" y="3311240"/>
              <a:ext cx="1465466" cy="400110"/>
            </a:xfrm>
            <a:prstGeom prst="rect">
              <a:avLst/>
            </a:prstGeom>
            <a:noFill/>
          </p:spPr>
          <p:txBody>
            <a:bodyPr wrap="none" rtlCol="0">
              <a:spAutoFit/>
            </a:bodyPr>
            <a:lstStyle/>
            <a:p>
              <a:r>
                <a:rPr lang="en-US" sz="2000" dirty="0" smtClean="0">
                  <a:solidFill>
                    <a:schemeClr val="tx1">
                      <a:lumMod val="65000"/>
                      <a:lumOff val="35000"/>
                    </a:schemeClr>
                  </a:solidFill>
                </a:rPr>
                <a:t>NIH Grants</a:t>
              </a:r>
              <a:endParaRPr lang="en-US" sz="2000" dirty="0">
                <a:solidFill>
                  <a:schemeClr val="tx1">
                    <a:lumMod val="65000"/>
                    <a:lumOff val="35000"/>
                  </a:schemeClr>
                </a:solidFill>
              </a:endParaRPr>
            </a:p>
          </p:txBody>
        </p:sp>
      </p:grpSp>
      <p:grpSp>
        <p:nvGrpSpPr>
          <p:cNvPr id="8" name="Group 7" descr="&quot;&quot;"/>
          <p:cNvGrpSpPr/>
          <p:nvPr/>
        </p:nvGrpSpPr>
        <p:grpSpPr>
          <a:xfrm>
            <a:off x="2971800" y="3327737"/>
            <a:ext cx="3372370" cy="1549063"/>
            <a:chOff x="2971800" y="3581400"/>
            <a:chExt cx="3372370" cy="1549063"/>
          </a:xfrm>
        </p:grpSpPr>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581400"/>
              <a:ext cx="3092391" cy="91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116829" y="4114800"/>
              <a:ext cx="2227341" cy="1015663"/>
            </a:xfrm>
            <a:prstGeom prst="rect">
              <a:avLst/>
            </a:prstGeom>
            <a:noFill/>
          </p:spPr>
          <p:txBody>
            <a:bodyPr wrap="none" rtlCol="0">
              <a:spAutoFit/>
            </a:bodyPr>
            <a:lstStyle/>
            <a:p>
              <a:r>
                <a:rPr lang="en-US" sz="2000" dirty="0" smtClean="0">
                  <a:solidFill>
                    <a:schemeClr val="tx1">
                      <a:lumMod val="65000"/>
                      <a:lumOff val="35000"/>
                    </a:schemeClr>
                  </a:solidFill>
                </a:rPr>
                <a:t>@</a:t>
              </a:r>
              <a:r>
                <a:rPr lang="en-US" sz="2000" dirty="0" err="1" smtClean="0">
                  <a:solidFill>
                    <a:schemeClr val="tx1">
                      <a:lumMod val="65000"/>
                      <a:lumOff val="35000"/>
                    </a:schemeClr>
                  </a:solidFill>
                </a:rPr>
                <a:t>NIHgrants</a:t>
              </a:r>
              <a:endParaRPr lang="en-US" sz="2000" dirty="0" smtClean="0">
                <a:solidFill>
                  <a:schemeClr val="tx1">
                    <a:lumMod val="65000"/>
                    <a:lumOff val="35000"/>
                  </a:schemeClr>
                </a:solidFill>
              </a:endParaRPr>
            </a:p>
            <a:p>
              <a:r>
                <a:rPr lang="en-US" sz="2000" dirty="0" smtClean="0">
                  <a:solidFill>
                    <a:schemeClr val="tx1">
                      <a:lumMod val="65000"/>
                      <a:lumOff val="35000"/>
                    </a:schemeClr>
                  </a:solidFill>
                </a:rPr>
                <a:t>@</a:t>
              </a:r>
              <a:r>
                <a:rPr lang="en-US" sz="2000" dirty="0" err="1" smtClean="0">
                  <a:solidFill>
                    <a:schemeClr val="tx1">
                      <a:lumMod val="65000"/>
                      <a:lumOff val="35000"/>
                    </a:schemeClr>
                  </a:solidFill>
                </a:rPr>
                <a:t>NIHfunding</a:t>
              </a:r>
              <a:endParaRPr lang="en-US" sz="2000" dirty="0" smtClean="0">
                <a:solidFill>
                  <a:schemeClr val="tx1">
                    <a:lumMod val="65000"/>
                    <a:lumOff val="35000"/>
                  </a:schemeClr>
                </a:solidFill>
              </a:endParaRPr>
            </a:p>
            <a:p>
              <a:r>
                <a:rPr lang="en-US" sz="2000" dirty="0" smtClean="0">
                  <a:solidFill>
                    <a:schemeClr val="tx1">
                      <a:lumMod val="65000"/>
                      <a:lumOff val="35000"/>
                    </a:schemeClr>
                  </a:solidFill>
                </a:rPr>
                <a:t>@</a:t>
              </a:r>
              <a:r>
                <a:rPr lang="en-US" sz="2000" dirty="0" err="1" smtClean="0">
                  <a:solidFill>
                    <a:schemeClr val="tx1">
                      <a:lumMod val="65000"/>
                      <a:lumOff val="35000"/>
                    </a:schemeClr>
                  </a:solidFill>
                </a:rPr>
                <a:t>RockTalking</a:t>
              </a:r>
              <a:r>
                <a:rPr lang="en-US" sz="2000" dirty="0" smtClean="0">
                  <a:solidFill>
                    <a:schemeClr val="tx1">
                      <a:lumMod val="65000"/>
                      <a:lumOff val="35000"/>
                    </a:schemeClr>
                  </a:solidFill>
                </a:rPr>
                <a:t> …</a:t>
              </a:r>
              <a:endParaRPr lang="en-US" sz="2000" dirty="0">
                <a:solidFill>
                  <a:schemeClr val="tx1">
                    <a:lumMod val="65000"/>
                    <a:lumOff val="35000"/>
                  </a:schemeClr>
                </a:solidFill>
              </a:endParaRPr>
            </a:p>
          </p:txBody>
        </p:sp>
      </p:grpSp>
      <p:grpSp>
        <p:nvGrpSpPr>
          <p:cNvPr id="10" name="Group 9" descr="&quot;&quot;"/>
          <p:cNvGrpSpPr/>
          <p:nvPr/>
        </p:nvGrpSpPr>
        <p:grpSpPr>
          <a:xfrm>
            <a:off x="3125857" y="5448472"/>
            <a:ext cx="3960743" cy="1320248"/>
            <a:chOff x="2971799" y="5448472"/>
            <a:chExt cx="3960743" cy="1320248"/>
          </a:xfrm>
        </p:grpSpPr>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799" y="5448472"/>
              <a:ext cx="3960743" cy="1320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4149959" y="6341720"/>
              <a:ext cx="1338828" cy="400110"/>
            </a:xfrm>
            <a:prstGeom prst="rect">
              <a:avLst/>
            </a:prstGeom>
            <a:noFill/>
          </p:spPr>
          <p:txBody>
            <a:bodyPr wrap="none" rtlCol="0">
              <a:spAutoFit/>
            </a:bodyPr>
            <a:lstStyle/>
            <a:p>
              <a:r>
                <a:rPr lang="en-US" sz="2000" dirty="0" err="1" smtClean="0">
                  <a:solidFill>
                    <a:schemeClr val="tx1">
                      <a:lumMod val="65000"/>
                      <a:lumOff val="35000"/>
                    </a:schemeClr>
                  </a:solidFill>
                </a:rPr>
                <a:t>NIHgrants</a:t>
              </a:r>
              <a:endParaRPr lang="en-US" sz="2000" dirty="0">
                <a:solidFill>
                  <a:schemeClr val="tx1">
                    <a:lumMod val="65000"/>
                    <a:lumOff val="35000"/>
                  </a:schemeClr>
                </a:solidFill>
              </a:endParaRPr>
            </a:p>
          </p:txBody>
        </p:sp>
      </p:grpSp>
      <p:grpSp>
        <p:nvGrpSpPr>
          <p:cNvPr id="9" name="Group 8" descr="&quot;&quot;"/>
          <p:cNvGrpSpPr/>
          <p:nvPr/>
        </p:nvGrpSpPr>
        <p:grpSpPr>
          <a:xfrm>
            <a:off x="6054451" y="4572000"/>
            <a:ext cx="3165749" cy="1454313"/>
            <a:chOff x="6086429" y="4866619"/>
            <a:chExt cx="3165749" cy="1454313"/>
          </a:xfrm>
        </p:grpSpPr>
        <p:pic>
          <p:nvPicPr>
            <p:cNvPr id="717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56522">
              <a:off x="6253270" y="4866619"/>
              <a:ext cx="2895600" cy="108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rot="1777686">
              <a:off x="6086429" y="5613046"/>
              <a:ext cx="3165749" cy="707886"/>
            </a:xfrm>
            <a:prstGeom prst="rect">
              <a:avLst/>
            </a:prstGeom>
            <a:noFill/>
          </p:spPr>
          <p:txBody>
            <a:bodyPr wrap="square" rtlCol="0">
              <a:spAutoFit/>
            </a:bodyPr>
            <a:lstStyle/>
            <a:p>
              <a:r>
                <a:rPr lang="en-US" sz="2000" dirty="0" smtClean="0">
                  <a:solidFill>
                    <a:schemeClr val="tx1">
                      <a:lumMod val="65000"/>
                      <a:lumOff val="35000"/>
                    </a:schemeClr>
                  </a:solidFill>
                </a:rPr>
                <a:t>NIH Office of Extramural Research</a:t>
              </a:r>
              <a:endParaRPr lang="en-US" sz="2000" dirty="0">
                <a:solidFill>
                  <a:schemeClr val="tx1">
                    <a:lumMod val="65000"/>
                    <a:lumOff val="35000"/>
                  </a:schemeClr>
                </a:solidFill>
              </a:endParaRPr>
            </a:p>
          </p:txBody>
        </p:sp>
      </p:grpSp>
      <p:grpSp>
        <p:nvGrpSpPr>
          <p:cNvPr id="11" name="Group 10" descr="&quot;&quot;"/>
          <p:cNvGrpSpPr/>
          <p:nvPr/>
        </p:nvGrpSpPr>
        <p:grpSpPr>
          <a:xfrm>
            <a:off x="228600" y="4674723"/>
            <a:ext cx="3914869" cy="1235833"/>
            <a:chOff x="228600" y="4674723"/>
            <a:chExt cx="3914869" cy="1235833"/>
          </a:xfrm>
        </p:grpSpPr>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818596">
              <a:off x="228600" y="4674723"/>
              <a:ext cx="3732569" cy="1014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rot="20867811">
              <a:off x="953172" y="5202670"/>
              <a:ext cx="3190297" cy="707886"/>
            </a:xfrm>
            <a:prstGeom prst="rect">
              <a:avLst/>
            </a:prstGeom>
            <a:noFill/>
          </p:spPr>
          <p:txBody>
            <a:bodyPr wrap="none" rtlCol="0">
              <a:spAutoFit/>
            </a:bodyPr>
            <a:lstStyle/>
            <a:p>
              <a:r>
                <a:rPr lang="en-US" sz="2000" dirty="0" smtClean="0">
                  <a:solidFill>
                    <a:schemeClr val="tx1">
                      <a:lumMod val="65000"/>
                      <a:lumOff val="35000"/>
                    </a:schemeClr>
                  </a:solidFill>
                </a:rPr>
                <a:t>Loan Repayment Program</a:t>
              </a:r>
            </a:p>
            <a:p>
              <a:r>
                <a:rPr lang="en-US" sz="2000" dirty="0" smtClean="0">
                  <a:solidFill>
                    <a:schemeClr val="tx1">
                      <a:lumMod val="65000"/>
                      <a:lumOff val="35000"/>
                    </a:schemeClr>
                  </a:solidFill>
                </a:rPr>
                <a:t>AREA</a:t>
              </a:r>
              <a:endParaRPr lang="en-US" sz="2000" dirty="0">
                <a:solidFill>
                  <a:schemeClr val="tx1">
                    <a:lumMod val="65000"/>
                    <a:lumOff val="35000"/>
                  </a:schemeClr>
                </a:solidFill>
              </a:endParaRPr>
            </a:p>
          </p:txBody>
        </p:sp>
      </p:grpSp>
    </p:spTree>
    <p:extLst>
      <p:ext uri="{BB962C8B-B14F-4D97-AF65-F5344CB8AC3E}">
        <p14:creationId xmlns:p14="http://schemas.microsoft.com/office/powerpoint/2010/main" val="49186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2698" y="-73025"/>
            <a:ext cx="8534400" cy="758825"/>
          </a:xfrm>
        </p:spPr>
        <p:txBody>
          <a:bodyPr/>
          <a:lstStyle/>
          <a:p>
            <a:r>
              <a:rPr lang="en-US" dirty="0" smtClean="0"/>
              <a:t>All About Grants Podcast</a:t>
            </a:r>
            <a:endParaRPr lang="en-US" dirty="0"/>
          </a:p>
        </p:txBody>
      </p:sp>
      <p:pic>
        <p:nvPicPr>
          <p:cNvPr id="45060" name="Picture 6" descr="graphic showing episone examples on preparing a successful grnt application and understaind hw your grant is review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38200"/>
            <a:ext cx="631825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 name="Text Box 5" descr="&quot;&quot;"/>
          <p:cNvSpPr txBox="1">
            <a:spLocks noChangeArrowheads="1"/>
          </p:cNvSpPr>
          <p:nvPr/>
        </p:nvSpPr>
        <p:spPr bwMode="auto">
          <a:xfrm>
            <a:off x="5791200" y="632698"/>
            <a:ext cx="3048000" cy="2339102"/>
          </a:xfrm>
          <a:prstGeom prst="rect">
            <a:avLst/>
          </a:prstGeom>
          <a:solidFill>
            <a:srgbClr val="FFFF99"/>
          </a:solidFill>
          <a:ln w="12700">
            <a:solidFill>
              <a:schemeClr val="tx2"/>
            </a:solidFill>
            <a:miter lim="800000"/>
            <a:headEnd type="none" w="sm" len="sm"/>
            <a:tailEnd type="none" w="sm" len="sm"/>
          </a:ln>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dirty="0"/>
              <a:t>All About Grants Channel on </a:t>
            </a:r>
            <a:r>
              <a:rPr lang="en-US" dirty="0" smtClean="0"/>
              <a:t>iTunes or download directly from webpage</a:t>
            </a:r>
          </a:p>
          <a:p>
            <a:pPr algn="ctr">
              <a:spcBef>
                <a:spcPct val="50000"/>
              </a:spcBef>
            </a:pPr>
            <a:r>
              <a:rPr lang="en-US" sz="2000" dirty="0" smtClean="0"/>
              <a:t>grants.nih.gov/podcasts/</a:t>
            </a:r>
            <a:r>
              <a:rPr lang="en-US" sz="2000" dirty="0" err="1" smtClean="0"/>
              <a:t>All_About_Grants</a:t>
            </a:r>
            <a:r>
              <a:rPr lang="en-US" sz="2000" dirty="0" smtClean="0"/>
              <a:t> </a:t>
            </a:r>
            <a:endParaRPr lang="en-US" sz="2000" dirty="0"/>
          </a:p>
        </p:txBody>
      </p:sp>
      <p:pic>
        <p:nvPicPr>
          <p:cNvPr id="8" name="Picture 14" descr="&quot;&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14844">
            <a:off x="7533377" y="3181350"/>
            <a:ext cx="11366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639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914400"/>
            <a:ext cx="8534400" cy="758825"/>
          </a:xfrm>
        </p:spPr>
        <p:txBody>
          <a:bodyPr/>
          <a:lstStyle/>
          <a:p>
            <a:r>
              <a:rPr lang="en-US" dirty="0" smtClean="0"/>
              <a:t>NIH Grants YouTube Channel</a:t>
            </a:r>
            <a:endParaRPr lang="en-US" dirty="0"/>
          </a:p>
        </p:txBody>
      </p:sp>
      <p:sp>
        <p:nvSpPr>
          <p:cNvPr id="3" name="Content Placeholder 2"/>
          <p:cNvSpPr>
            <a:spLocks noGrp="1"/>
          </p:cNvSpPr>
          <p:nvPr>
            <p:ph sz="quarter" idx="13"/>
          </p:nvPr>
        </p:nvSpPr>
        <p:spPr/>
        <p:txBody>
          <a:bodyPr/>
          <a:lstStyle/>
          <a:p>
            <a:endParaRPr lang="en-US"/>
          </a:p>
        </p:txBody>
      </p:sp>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62</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
            <a:ext cx="9067800" cy="701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152400" y="2267926"/>
            <a:ext cx="2514600" cy="1200329"/>
          </a:xfrm>
          <a:prstGeom prst="rect">
            <a:avLst/>
          </a:prstGeom>
          <a:solidFill>
            <a:srgbClr val="FFFF99"/>
          </a:solidFill>
          <a:ln w="12700">
            <a:solidFill>
              <a:schemeClr val="tx2"/>
            </a:solidFill>
            <a:miter lim="800000"/>
            <a:headEnd type="none" w="sm" len="sm"/>
            <a:tailEnd type="none" w="sm" len="sm"/>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dirty="0" err="1" smtClean="0"/>
              <a:t>NIHGrants</a:t>
            </a:r>
            <a:r>
              <a:rPr lang="en-US" dirty="0" smtClean="0"/>
              <a:t> </a:t>
            </a:r>
            <a:r>
              <a:rPr lang="en-US" dirty="0"/>
              <a:t>Channel on </a:t>
            </a:r>
            <a:r>
              <a:rPr lang="en-US" dirty="0" smtClean="0"/>
              <a:t>YouTube </a:t>
            </a:r>
            <a:endParaRPr lang="en-US" dirty="0"/>
          </a:p>
        </p:txBody>
      </p:sp>
    </p:spTree>
    <p:extLst>
      <p:ext uri="{BB962C8B-B14F-4D97-AF65-F5344CB8AC3E}">
        <p14:creationId xmlns:p14="http://schemas.microsoft.com/office/powerpoint/2010/main" val="8200133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327" y="1524000"/>
            <a:ext cx="7229476" cy="5508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28600"/>
            <a:ext cx="9067799" cy="758825"/>
          </a:xfrm>
        </p:spPr>
        <p:txBody>
          <a:bodyPr>
            <a:normAutofit/>
          </a:bodyPr>
          <a:lstStyle/>
          <a:p>
            <a:r>
              <a:rPr lang="en-US" dirty="0" err="1" smtClean="0"/>
              <a:t>Listservs</a:t>
            </a:r>
            <a:r>
              <a:rPr lang="en-US" dirty="0" smtClean="0"/>
              <a:t> and RSS feeds provide valuable info</a:t>
            </a:r>
            <a:endParaRPr lang="en-US" dirty="0"/>
          </a:p>
        </p:txBody>
      </p:sp>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63</a:t>
            </a:fld>
            <a:endParaRPr lang="en-US" dirty="0"/>
          </a:p>
        </p:txBody>
      </p:sp>
    </p:spTree>
    <p:extLst>
      <p:ext uri="{BB962C8B-B14F-4D97-AF65-F5344CB8AC3E}">
        <p14:creationId xmlns:p14="http://schemas.microsoft.com/office/powerpoint/2010/main" val="39541277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75211"/>
            <a:ext cx="8534400" cy="758825"/>
          </a:xfrm>
        </p:spPr>
        <p:txBody>
          <a:bodyPr>
            <a:normAutofit fontScale="90000"/>
          </a:bodyPr>
          <a:lstStyle/>
          <a:p>
            <a:r>
              <a:rPr lang="en-US" dirty="0"/>
              <a:t>#9: Who do I talk to?</a:t>
            </a:r>
            <a:br>
              <a:rPr lang="en-US" dirty="0"/>
            </a:br>
            <a:endParaRPr lang="en-US" dirty="0"/>
          </a:p>
        </p:txBody>
      </p:sp>
      <p:sp>
        <p:nvSpPr>
          <p:cNvPr id="49154" name="Rectangle 3"/>
          <p:cNvSpPr>
            <a:spLocks noGrp="1" noChangeArrowheads="1"/>
          </p:cNvSpPr>
          <p:nvPr>
            <p:ph type="body" idx="4294967295"/>
          </p:nvPr>
        </p:nvSpPr>
        <p:spPr>
          <a:xfrm>
            <a:off x="0" y="1447800"/>
            <a:ext cx="7239000" cy="4983163"/>
          </a:xfrm>
          <a:prstGeom prst="rect">
            <a:avLst/>
          </a:prstGeom>
        </p:spPr>
        <p:txBody>
          <a:bodyPr/>
          <a:lstStyle/>
          <a:p>
            <a:pPr eaLnBrk="1" hangingPunct="1">
              <a:buFontTx/>
              <a:buNone/>
            </a:pPr>
            <a:endParaRPr lang="en-US" sz="2400" dirty="0" smtClean="0">
              <a:solidFill>
                <a:srgbClr val="008000"/>
              </a:solidFill>
            </a:endParaRPr>
          </a:p>
          <a:p>
            <a:pPr eaLnBrk="1" hangingPunct="1">
              <a:buFontTx/>
              <a:buNone/>
            </a:pPr>
            <a:endParaRPr lang="en-US" sz="2400" dirty="0" smtClean="0">
              <a:solidFill>
                <a:srgbClr val="008000"/>
              </a:solidFill>
            </a:endParaRPr>
          </a:p>
          <a:p>
            <a:pPr eaLnBrk="1" hangingPunct="1">
              <a:buFontTx/>
              <a:buNone/>
            </a:pPr>
            <a:endParaRPr lang="en-US" sz="2400" dirty="0" smtClean="0">
              <a:solidFill>
                <a:srgbClr val="008000"/>
              </a:solidFill>
            </a:endParaRPr>
          </a:p>
        </p:txBody>
      </p:sp>
      <p:pic>
        <p:nvPicPr>
          <p:cNvPr id="49155" name="Picture 7" descr="graphic of a sign with a man that says I will talk with anyone about anything - f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900" y="1752600"/>
            <a:ext cx="66675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914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572248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eaLnBrk="1" hangingPunct="1"/>
            <a:r>
              <a:rPr lang="en-US" dirty="0" smtClean="0"/>
              <a:t>Finding the Right Staff Contacts</a:t>
            </a:r>
          </a:p>
        </p:txBody>
      </p:sp>
      <p:sp>
        <p:nvSpPr>
          <p:cNvPr id="51203" name="Rectangle 3"/>
          <p:cNvSpPr>
            <a:spLocks noGrp="1" noChangeArrowheads="1"/>
          </p:cNvSpPr>
          <p:nvPr>
            <p:ph type="body" idx="4294967295"/>
          </p:nvPr>
        </p:nvSpPr>
        <p:spPr>
          <a:xfrm>
            <a:off x="762000" y="1066800"/>
            <a:ext cx="8382000" cy="5029200"/>
          </a:xfrm>
          <a:prstGeom prst="rect">
            <a:avLst/>
          </a:prstGeom>
        </p:spPr>
        <p:txBody>
          <a:bodyPr/>
          <a:lstStyle/>
          <a:p>
            <a:pPr eaLnBrk="1" hangingPunct="1">
              <a:buFontTx/>
              <a:buNone/>
            </a:pPr>
            <a:r>
              <a:rPr lang="en-US" sz="2400" dirty="0" smtClean="0"/>
              <a:t>	</a:t>
            </a:r>
          </a:p>
          <a:p>
            <a:pPr eaLnBrk="1" hangingPunct="1">
              <a:buClr>
                <a:schemeClr val="tx1"/>
              </a:buClr>
            </a:pPr>
            <a:r>
              <a:rPr lang="en-US" sz="2400" dirty="0" smtClean="0">
                <a:solidFill>
                  <a:srgbClr val="FF0000"/>
                </a:solidFill>
              </a:rPr>
              <a:t>FOAs</a:t>
            </a:r>
            <a:r>
              <a:rPr lang="en-US" sz="2400" dirty="0" smtClean="0"/>
              <a:t> include contact names for program, review and grants management staff.</a:t>
            </a:r>
          </a:p>
          <a:p>
            <a:pPr eaLnBrk="1" hangingPunct="1">
              <a:buFontTx/>
              <a:buNone/>
            </a:pPr>
            <a:endParaRPr lang="en-US" sz="2400" dirty="0" smtClean="0"/>
          </a:p>
          <a:p>
            <a:pPr eaLnBrk="1" hangingPunct="1">
              <a:buClr>
                <a:schemeClr val="tx1"/>
              </a:buClr>
            </a:pPr>
            <a:r>
              <a:rPr lang="en-US" sz="2400" dirty="0" smtClean="0">
                <a:solidFill>
                  <a:srgbClr val="FF0000"/>
                </a:solidFill>
              </a:rPr>
              <a:t>Institute websites </a:t>
            </a:r>
            <a:r>
              <a:rPr lang="en-US" sz="2400" dirty="0" smtClean="0"/>
              <a:t>have org charts or contact lists so to help you find a name.  </a:t>
            </a:r>
            <a:r>
              <a:rPr lang="en-US" sz="2400" dirty="0" smtClean="0">
                <a:hlinkClick r:id="rId3"/>
              </a:rPr>
              <a:t>www.nih.gov</a:t>
            </a:r>
            <a:endParaRPr lang="en-US" sz="2400" dirty="0" smtClean="0"/>
          </a:p>
          <a:p>
            <a:pPr eaLnBrk="1" hangingPunct="1"/>
            <a:endParaRPr lang="en-US" sz="2400" dirty="0" smtClean="0"/>
          </a:p>
          <a:p>
            <a:pPr eaLnBrk="1" hangingPunct="1">
              <a:buClr>
                <a:schemeClr val="tx1"/>
              </a:buClr>
            </a:pPr>
            <a:r>
              <a:rPr lang="en-US" sz="2400" dirty="0" smtClean="0">
                <a:solidFill>
                  <a:srgbClr val="FF0000"/>
                </a:solidFill>
              </a:rPr>
              <a:t>RePORTER</a:t>
            </a:r>
            <a:r>
              <a:rPr lang="en-US" sz="2400" dirty="0" smtClean="0"/>
              <a:t> provides the NIH program official’s name for funded projects</a:t>
            </a:r>
            <a:r>
              <a:rPr lang="en-US" sz="2400" dirty="0"/>
              <a:t>. </a:t>
            </a:r>
            <a:r>
              <a:rPr lang="en-US" sz="2400" dirty="0" smtClean="0">
                <a:hlinkClick r:id="rId4"/>
              </a:rPr>
              <a:t>projectreporter.nih.gov</a:t>
            </a:r>
            <a:r>
              <a:rPr lang="en-US" sz="2400" dirty="0" smtClean="0"/>
              <a:t>   </a:t>
            </a:r>
          </a:p>
          <a:p>
            <a:pPr eaLnBrk="1" hangingPunct="1">
              <a:buFontTx/>
              <a:buNone/>
            </a:pPr>
            <a:endParaRPr lang="en-US" sz="2400" dirty="0" smtClean="0"/>
          </a:p>
          <a:p>
            <a:pPr eaLnBrk="1" hangingPunct="1"/>
            <a:r>
              <a:rPr lang="en-US" sz="2400" dirty="0" smtClean="0"/>
              <a:t>Use the </a:t>
            </a:r>
            <a:r>
              <a:rPr lang="en-US" sz="2400" dirty="0" smtClean="0">
                <a:solidFill>
                  <a:srgbClr val="FF0000"/>
                </a:solidFill>
              </a:rPr>
              <a:t>NIH Staff Directory </a:t>
            </a:r>
            <a:r>
              <a:rPr lang="en-US" sz="2400" dirty="0" smtClean="0"/>
              <a:t>if you already have a name </a:t>
            </a:r>
            <a:r>
              <a:rPr lang="en-US" sz="2400" dirty="0" smtClean="0">
                <a:hlinkClick r:id="rId5"/>
              </a:rPr>
              <a:t>ned.nih.gov</a:t>
            </a:r>
            <a:endParaRPr lang="en-US" sz="2400" dirty="0" smtClean="0"/>
          </a:p>
          <a:p>
            <a:pPr eaLnBrk="1" hangingPunct="1">
              <a:buFontTx/>
              <a:buNone/>
            </a:pPr>
            <a:endParaRPr lang="en-US" sz="2400" dirty="0" smtClean="0"/>
          </a:p>
          <a:p>
            <a:pPr eaLnBrk="1" hangingPunct="1">
              <a:buFontTx/>
              <a:buNone/>
            </a:pPr>
            <a:endParaRPr lang="en-US" sz="2400" dirty="0" smtClean="0"/>
          </a:p>
          <a:p>
            <a:pPr eaLnBrk="1" hangingPunct="1">
              <a:buFontTx/>
              <a:buNone/>
            </a:pPr>
            <a:endParaRPr lang="en-US" dirty="0" smtClean="0"/>
          </a:p>
        </p:txBody>
      </p:sp>
    </p:spTree>
    <p:extLst>
      <p:ext uri="{BB962C8B-B14F-4D97-AF65-F5344CB8AC3E}">
        <p14:creationId xmlns:p14="http://schemas.microsoft.com/office/powerpoint/2010/main" val="32847019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7" descr="screenshot of http://www.nih.gov shoting tab for Instittues at NI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963" y="-1143000"/>
            <a:ext cx="11561763" cy="922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2227" name="Text Box 5" descr="&quot;&quot;"/>
          <p:cNvSpPr txBox="1">
            <a:spLocks noChangeArrowheads="1"/>
          </p:cNvSpPr>
          <p:nvPr/>
        </p:nvSpPr>
        <p:spPr bwMode="auto">
          <a:xfrm>
            <a:off x="3124200" y="457200"/>
            <a:ext cx="2133600" cy="469900"/>
          </a:xfrm>
          <a:prstGeom prst="rect">
            <a:avLst/>
          </a:prstGeom>
          <a:solidFill>
            <a:srgbClr val="FFFF99"/>
          </a:solidFill>
          <a:ln w="12700">
            <a:solidFill>
              <a:schemeClr val="tx2"/>
            </a:solidFill>
            <a:miter lim="800000"/>
            <a:headEnd type="none" w="sm" len="sm"/>
            <a:tailEnd type="none" w="sm" len="sm"/>
          </a:ln>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US" b="1" dirty="0" smtClean="0">
                <a:solidFill>
                  <a:schemeClr val="tx2"/>
                </a:solidFill>
              </a:rPr>
              <a:t>www.nih.gov</a:t>
            </a:r>
            <a:endParaRPr lang="en-US" b="1" dirty="0">
              <a:solidFill>
                <a:schemeClr val="tx2"/>
              </a:solidFill>
            </a:endParaRPr>
          </a:p>
        </p:txBody>
      </p:sp>
      <p:sp>
        <p:nvSpPr>
          <p:cNvPr id="191496" name="AutoShape 8" descr="&quot;&quot;"/>
          <p:cNvSpPr>
            <a:spLocks noChangeArrowheads="1"/>
          </p:cNvSpPr>
          <p:nvPr/>
        </p:nvSpPr>
        <p:spPr bwMode="auto">
          <a:xfrm rot="8732810">
            <a:off x="7091363" y="631825"/>
            <a:ext cx="685800" cy="228600"/>
          </a:xfrm>
          <a:prstGeom prst="rightArrow">
            <a:avLst>
              <a:gd name="adj1" fmla="val 50000"/>
              <a:gd name="adj2" fmla="val 75000"/>
            </a:avLst>
          </a:prstGeom>
          <a:solidFill>
            <a:srgbClr val="FF0000"/>
          </a:solidFill>
          <a:ln w="12700">
            <a:solidFill>
              <a:schemeClr val="tx1"/>
            </a:solidFill>
            <a:miter lim="800000"/>
            <a:headEnd type="none" w="sm" len="sm"/>
            <a:tailEnd type="none" w="sm" len="sm"/>
          </a:ln>
        </p:spPr>
        <p:txBody>
          <a:bodyPr wrap="none" anchor="ctr"/>
          <a:lstStyle/>
          <a:p>
            <a:endParaRPr lang="en-US"/>
          </a:p>
        </p:txBody>
      </p:sp>
      <p:sp>
        <p:nvSpPr>
          <p:cNvPr id="8197" name="Oval 19" descr="&quot;&quot;"/>
          <p:cNvSpPr>
            <a:spLocks noChangeArrowheads="1"/>
          </p:cNvSpPr>
          <p:nvPr/>
        </p:nvSpPr>
        <p:spPr bwMode="auto">
          <a:xfrm>
            <a:off x="6400800" y="914400"/>
            <a:ext cx="2057400" cy="762000"/>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Title 1"/>
          <p:cNvSpPr>
            <a:spLocks noGrp="1"/>
          </p:cNvSpPr>
          <p:nvPr>
            <p:ph type="title"/>
          </p:nvPr>
        </p:nvSpPr>
        <p:spPr>
          <a:xfrm>
            <a:off x="301625" y="-1905000"/>
            <a:ext cx="8534400" cy="758825"/>
          </a:xfrm>
        </p:spPr>
        <p:txBody>
          <a:bodyPr/>
          <a:lstStyle/>
          <a:p>
            <a:r>
              <a:rPr lang="en-US" dirty="0" smtClean="0"/>
              <a:t>NIH Home page</a:t>
            </a:r>
            <a:endParaRPr lang="en-US" dirty="0"/>
          </a:p>
        </p:txBody>
      </p:sp>
    </p:spTree>
    <p:extLst>
      <p:ext uri="{BB962C8B-B14F-4D97-AF65-F5344CB8AC3E}">
        <p14:creationId xmlns:p14="http://schemas.microsoft.com/office/powerpoint/2010/main" val="185337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1496"/>
                                        </p:tgtEl>
                                        <p:attrNameLst>
                                          <p:attrName>style.visibility</p:attrName>
                                        </p:attrNameLst>
                                      </p:cBhvr>
                                      <p:to>
                                        <p:strVal val="visible"/>
                                      </p:to>
                                    </p:set>
                                    <p:animEffect transition="in" filter="dissolve">
                                      <p:cBhvr>
                                        <p:cTn id="7" dur="500"/>
                                        <p:tgtEl>
                                          <p:spTgt spid="1914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6" grpId="0" animBg="1"/>
      <p:bldP spid="819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http://www.nih.gov/icd - bookmark your favorite institt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
            <a:ext cx="9144000" cy="6711193"/>
          </a:xfrm>
          <a:prstGeom prst="rect">
            <a:avLst/>
          </a:prstGeom>
        </p:spPr>
      </p:pic>
      <p:sp>
        <p:nvSpPr>
          <p:cNvPr id="53251" name="Text Box 6" descr="&quot;&quot;"/>
          <p:cNvSpPr txBox="1">
            <a:spLocks noChangeArrowheads="1"/>
          </p:cNvSpPr>
          <p:nvPr/>
        </p:nvSpPr>
        <p:spPr bwMode="auto">
          <a:xfrm>
            <a:off x="533400" y="5257800"/>
            <a:ext cx="4572000" cy="1015663"/>
          </a:xfrm>
          <a:prstGeom prst="rect">
            <a:avLst/>
          </a:prstGeom>
          <a:solidFill>
            <a:srgbClr val="FFFF99"/>
          </a:solidFill>
          <a:ln w="12700">
            <a:solidFill>
              <a:schemeClr val="tx2"/>
            </a:solidFill>
            <a:miter lim="800000"/>
            <a:headEnd type="none" w="sm" len="sm"/>
            <a:tailEnd type="none" w="sm" len="sm"/>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spcBef>
                <a:spcPct val="50000"/>
              </a:spcBef>
            </a:pPr>
            <a:r>
              <a:rPr lang="en-US" dirty="0" smtClean="0">
                <a:solidFill>
                  <a:srgbClr val="FF0000"/>
                </a:solidFill>
              </a:rPr>
              <a:t>Bookmark your favorite Institute!</a:t>
            </a:r>
          </a:p>
          <a:p>
            <a:pPr algn="ctr">
              <a:spcBef>
                <a:spcPct val="50000"/>
              </a:spcBef>
            </a:pPr>
            <a:r>
              <a:rPr lang="en-US" dirty="0" smtClean="0">
                <a:solidFill>
                  <a:schemeClr val="tx2"/>
                </a:solidFill>
              </a:rPr>
              <a:t>www.nih.gov/icd </a:t>
            </a:r>
            <a:endParaRPr lang="en-US" dirty="0">
              <a:solidFill>
                <a:schemeClr val="tx2"/>
              </a:solidFill>
            </a:endParaRPr>
          </a:p>
        </p:txBody>
      </p:sp>
      <p:sp>
        <p:nvSpPr>
          <p:cNvPr id="2" name="Title 1"/>
          <p:cNvSpPr>
            <a:spLocks noGrp="1"/>
          </p:cNvSpPr>
          <p:nvPr>
            <p:ph type="title"/>
          </p:nvPr>
        </p:nvSpPr>
        <p:spPr>
          <a:xfrm>
            <a:off x="301625" y="-1219200"/>
            <a:ext cx="8534400" cy="758825"/>
          </a:xfrm>
        </p:spPr>
        <p:txBody>
          <a:bodyPr/>
          <a:lstStyle/>
          <a:p>
            <a:r>
              <a:rPr lang="en-US" dirty="0" smtClean="0"/>
              <a:t>Central institute, center and office info</a:t>
            </a:r>
            <a:endParaRPr lang="en-US" dirty="0"/>
          </a:p>
        </p:txBody>
      </p:sp>
    </p:spTree>
    <p:extLst>
      <p:ext uri="{BB962C8B-B14F-4D97-AF65-F5344CB8AC3E}">
        <p14:creationId xmlns:p14="http://schemas.microsoft.com/office/powerpoint/2010/main" val="40965574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29200"/>
            <a:ext cx="8534400" cy="758825"/>
          </a:xfrm>
        </p:spPr>
        <p:txBody>
          <a:bodyPr/>
          <a:lstStyle/>
          <a:p>
            <a:pPr indent="0" eaLnBrk="1" fontAlgn="auto" hangingPunct="1">
              <a:spcAft>
                <a:spcPts val="0"/>
              </a:spcAft>
              <a:defRPr/>
            </a:pPr>
            <a:r>
              <a:rPr lang="en-US" dirty="0" smtClean="0">
                <a:solidFill>
                  <a:schemeClr val="tx2">
                    <a:tint val="100000"/>
                    <a:shade val="90000"/>
                    <a:satMod val="250000"/>
                    <a:alpha val="100000"/>
                  </a:schemeClr>
                </a:solidFill>
              </a:rPr>
              <a:t>#10:  Final Pieces of Advice?</a:t>
            </a:r>
            <a:endParaRPr lang="en-US" dirty="0">
              <a:solidFill>
                <a:schemeClr val="tx2">
                  <a:tint val="100000"/>
                  <a:shade val="90000"/>
                  <a:satMod val="250000"/>
                  <a:alpha val="100000"/>
                </a:schemeClr>
              </a:solidFill>
            </a:endParaRPr>
          </a:p>
        </p:txBody>
      </p:sp>
      <p:pic>
        <p:nvPicPr>
          <p:cNvPr id="4" name="Picture Placeholder 3" descr="graphic of fortune cookie, with fortune that says &quot;you will be successful!&quot;"/>
          <p:cNvPicPr>
            <a:picLocks noGrp="1" noChangeAspect="1"/>
          </p:cNvPicPr>
          <p:nvPr>
            <p:ph type="pic" idx="4294967295"/>
          </p:nvPr>
        </p:nvPicPr>
        <p:blipFill>
          <a:blip r:embed="rId3" cstate="print"/>
          <a:srcRect t="10982" b="10982"/>
          <a:stretch>
            <a:fillRect/>
          </a:stretch>
        </p:blipFill>
        <p:spPr>
          <a:xfrm>
            <a:off x="304800" y="228600"/>
            <a:ext cx="8534400" cy="4343400"/>
          </a:xfrm>
        </p:spPr>
      </p:pic>
      <p:sp>
        <p:nvSpPr>
          <p:cNvPr id="5" name="Rectangle 4"/>
          <p:cNvSpPr/>
          <p:nvPr/>
        </p:nvSpPr>
        <p:spPr>
          <a:xfrm rot="19260317">
            <a:off x="4426190" y="1263866"/>
            <a:ext cx="4664909" cy="461665"/>
          </a:xfrm>
          <a:prstGeom prst="rect">
            <a:avLst/>
          </a:prstGeom>
          <a:noFill/>
        </p:spPr>
        <p:txBody>
          <a:bodyPr>
            <a:spAutoFit/>
          </a:bodyPr>
          <a:lstStyle/>
          <a:p>
            <a:pPr algn="ctr">
              <a:defRPr/>
            </a:pPr>
            <a:r>
              <a:rPr lang="en-US" sz="2400" b="1"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Bauhaus 93" pitchFamily="82" charset="0"/>
              </a:rPr>
              <a:t>You will be successful</a:t>
            </a:r>
          </a:p>
        </p:txBody>
      </p:sp>
    </p:spTree>
    <p:extLst>
      <p:ext uri="{BB962C8B-B14F-4D97-AF65-F5344CB8AC3E}">
        <p14:creationId xmlns:p14="http://schemas.microsoft.com/office/powerpoint/2010/main" val="30104305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47106" name="Content Placeholder 2"/>
          <p:cNvSpPr>
            <a:spLocks noGrp="1"/>
          </p:cNvSpPr>
          <p:nvPr>
            <p:ph idx="4294967295"/>
          </p:nvPr>
        </p:nvSpPr>
        <p:spPr>
          <a:xfrm>
            <a:off x="609600" y="1600200"/>
            <a:ext cx="8229600" cy="5440362"/>
          </a:xfrm>
        </p:spPr>
        <p:txBody>
          <a:bodyPr/>
          <a:lstStyle/>
          <a:p>
            <a:pPr eaLnBrk="1" hangingPunct="1"/>
            <a:r>
              <a:rPr lang="en-US" dirty="0" smtClean="0"/>
              <a:t>Do your research</a:t>
            </a:r>
          </a:p>
          <a:p>
            <a:pPr lvl="1" eaLnBrk="1" hangingPunct="1"/>
            <a:r>
              <a:rPr lang="en-US" dirty="0" smtClean="0"/>
              <a:t>Understand the NIH process, policies, &amp; expectations</a:t>
            </a:r>
          </a:p>
          <a:p>
            <a:pPr lvl="1" eaLnBrk="1" hangingPunct="1">
              <a:buFontTx/>
              <a:buNone/>
            </a:pPr>
            <a:endParaRPr lang="en-US" dirty="0" smtClean="0"/>
          </a:p>
          <a:p>
            <a:pPr eaLnBrk="1" hangingPunct="1"/>
            <a:r>
              <a:rPr lang="en-US" dirty="0" smtClean="0"/>
              <a:t>Build support</a:t>
            </a:r>
          </a:p>
          <a:p>
            <a:pPr lvl="1" eaLnBrk="1" hangingPunct="1"/>
            <a:r>
              <a:rPr lang="en-US" dirty="0" smtClean="0"/>
              <a:t>Learn who can help you at your institution</a:t>
            </a:r>
          </a:p>
          <a:p>
            <a:pPr eaLnBrk="1" hangingPunct="1"/>
            <a:endParaRPr lang="en-US" dirty="0" smtClean="0"/>
          </a:p>
          <a:p>
            <a:pPr eaLnBrk="1" hangingPunct="1"/>
            <a:r>
              <a:rPr lang="en-US" dirty="0" smtClean="0"/>
              <a:t>Reach out</a:t>
            </a:r>
          </a:p>
          <a:p>
            <a:pPr lvl="1" eaLnBrk="1" hangingPunct="1"/>
            <a:r>
              <a:rPr lang="en-US" dirty="0" smtClean="0"/>
              <a:t>Contact us</a:t>
            </a:r>
          </a:p>
          <a:p>
            <a:pPr lvl="1" eaLnBrk="1" hangingPunct="1"/>
            <a:r>
              <a:rPr lang="en-US" dirty="0" smtClean="0"/>
              <a:t>Stay connected and monitor what is happening at NIH</a:t>
            </a:r>
          </a:p>
          <a:p>
            <a:pPr lvl="1" eaLnBrk="1" hangingPunct="1"/>
            <a:endParaRPr lang="en-US" dirty="0"/>
          </a:p>
          <a:p>
            <a:pPr marL="274638" lvl="1" indent="0" eaLnBrk="1" hangingPunct="1">
              <a:buNone/>
            </a:pPr>
            <a:endParaRPr lang="en-US" dirty="0"/>
          </a:p>
          <a:p>
            <a:pPr eaLnBrk="1" hangingPunct="1"/>
            <a:endParaRPr lang="en-US" dirty="0" smtClean="0"/>
          </a:p>
        </p:txBody>
      </p:sp>
    </p:spTree>
    <p:extLst>
      <p:ext uri="{BB962C8B-B14F-4D97-AF65-F5344CB8AC3E}">
        <p14:creationId xmlns:p14="http://schemas.microsoft.com/office/powerpoint/2010/main" val="441419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Opportunities</a:t>
            </a:r>
            <a:endParaRPr lang="en-US" dirty="0"/>
          </a:p>
        </p:txBody>
      </p:sp>
      <p:sp>
        <p:nvSpPr>
          <p:cNvPr id="3" name="Slide Number Placeholder 2"/>
          <p:cNvSpPr>
            <a:spLocks noGrp="1"/>
          </p:cNvSpPr>
          <p:nvPr>
            <p:ph type="sldNum" sz="quarter" idx="12"/>
          </p:nvPr>
        </p:nvSpPr>
        <p:spPr/>
        <p:txBody>
          <a:bodyPr/>
          <a:lstStyle/>
          <a:p>
            <a:pPr>
              <a:defRPr/>
            </a:pPr>
            <a:fld id="{D535206B-4A4A-47B0-BA21-D142872E963A}" type="slidenum">
              <a:rPr lang="en-US" smtClean="0"/>
              <a:pPr>
                <a:defRPr/>
              </a:pPr>
              <a:t>7</a:t>
            </a:fld>
            <a:endParaRPr lang="en-US" dirty="0"/>
          </a:p>
        </p:txBody>
      </p:sp>
      <p:sp>
        <p:nvSpPr>
          <p:cNvPr id="4" name="Content Placeholder 2"/>
          <p:cNvSpPr txBox="1">
            <a:spLocks/>
          </p:cNvSpPr>
          <p:nvPr/>
        </p:nvSpPr>
        <p:spPr bwMode="auto">
          <a:xfrm>
            <a:off x="457200" y="1524000"/>
            <a:ext cx="8458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eaLnBrk="1" hangingPunct="1"/>
            <a:r>
              <a:rPr lang="en-US" sz="2800" dirty="0" smtClean="0"/>
              <a:t>Advertised through</a:t>
            </a:r>
          </a:p>
          <a:p>
            <a:pPr lvl="1" eaLnBrk="1" hangingPunct="1"/>
            <a:r>
              <a:rPr lang="en-US" sz="2400" dirty="0" smtClean="0"/>
              <a:t>Grants.gov</a:t>
            </a:r>
          </a:p>
          <a:p>
            <a:pPr lvl="1" eaLnBrk="1" hangingPunct="1"/>
            <a:r>
              <a:rPr lang="en-US" sz="2400" dirty="0" smtClean="0"/>
              <a:t>NIH Guide for Grants and Contracts</a:t>
            </a:r>
          </a:p>
          <a:p>
            <a:pPr lvl="1" eaLnBrk="1" hangingPunct="1"/>
            <a:endParaRPr lang="en-US" sz="2400" dirty="0" smtClean="0"/>
          </a:p>
          <a:p>
            <a:pPr eaLnBrk="1" hangingPunct="1"/>
            <a:r>
              <a:rPr lang="en-US" sz="2800" dirty="0" smtClean="0"/>
              <a:t>Issued by </a:t>
            </a:r>
          </a:p>
          <a:p>
            <a:pPr lvl="1" eaLnBrk="1" hangingPunct="1"/>
            <a:r>
              <a:rPr lang="en-US" sz="2400" dirty="0" smtClean="0"/>
              <a:t>Each IC</a:t>
            </a:r>
          </a:p>
          <a:p>
            <a:pPr lvl="1" eaLnBrk="1" hangingPunct="1"/>
            <a:r>
              <a:rPr lang="en-US" sz="2400" dirty="0" smtClean="0"/>
              <a:t>“</a:t>
            </a:r>
            <a:r>
              <a:rPr lang="en-US" sz="2400" dirty="0"/>
              <a:t>P</a:t>
            </a:r>
            <a:r>
              <a:rPr lang="en-US" sz="2400" dirty="0" smtClean="0"/>
              <a:t>arent” announcements span the breadth of the NIH mission, include many ICs</a:t>
            </a:r>
          </a:p>
        </p:txBody>
      </p:sp>
      <p:pic>
        <p:nvPicPr>
          <p:cNvPr id="5" name="Picture 4" descr="town_crier"/>
          <p:cNvPicPr>
            <a:picLocks noChangeAspect="1" noChangeArrowheads="1"/>
          </p:cNvPicPr>
          <p:nvPr/>
        </p:nvPicPr>
        <p:blipFill>
          <a:blip r:embed="rId2" cstate="print"/>
          <a:srcRect/>
          <a:stretch>
            <a:fillRect/>
          </a:stretch>
        </p:blipFill>
        <p:spPr bwMode="auto">
          <a:xfrm>
            <a:off x="6076496" y="228600"/>
            <a:ext cx="2860675" cy="4596122"/>
          </a:xfrm>
          <a:prstGeom prst="rect">
            <a:avLst/>
          </a:prstGeom>
          <a:noFill/>
          <a:ln w="9525">
            <a:noFill/>
            <a:miter lim="800000"/>
            <a:headEnd/>
            <a:tailEnd/>
          </a:ln>
          <a:effectLst>
            <a:softEdge rad="635000"/>
          </a:effectLst>
        </p:spPr>
      </p:pic>
    </p:spTree>
    <p:extLst>
      <p:ext uri="{BB962C8B-B14F-4D97-AF65-F5344CB8AC3E}">
        <p14:creationId xmlns:p14="http://schemas.microsoft.com/office/powerpoint/2010/main" val="624199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1" algn="l">
              <a:defRPr/>
            </a:pPr>
            <a:r>
              <a:rPr lang="en-US" sz="3600" b="1" dirty="0" smtClean="0">
                <a:solidFill>
                  <a:srgbClr val="92D050"/>
                </a:solidFill>
              </a:rPr>
              <a:t>Make the most of this conference!</a:t>
            </a:r>
            <a:endParaRPr lang="en-US" b="1" dirty="0">
              <a:solidFill>
                <a:schemeClr val="tx1"/>
              </a:solidFill>
            </a:endParaRPr>
          </a:p>
        </p:txBody>
      </p:sp>
      <p:sp>
        <p:nvSpPr>
          <p:cNvPr id="6" name="Content Placeholder 5"/>
          <p:cNvSpPr>
            <a:spLocks noGrp="1"/>
          </p:cNvSpPr>
          <p:nvPr>
            <p:ph sz="quarter" idx="13"/>
          </p:nvPr>
        </p:nvSpPr>
        <p:spPr>
          <a:xfrm>
            <a:off x="2133600" y="1981200"/>
            <a:ext cx="6672072" cy="4117848"/>
          </a:xfrm>
        </p:spPr>
        <p:txBody>
          <a:bodyPr/>
          <a:lstStyle/>
          <a:p>
            <a:r>
              <a:rPr lang="en-US" dirty="0" smtClean="0"/>
              <a:t>Ask questions</a:t>
            </a:r>
          </a:p>
          <a:p>
            <a:pPr marL="0" indent="0">
              <a:buNone/>
            </a:pPr>
            <a:r>
              <a:rPr lang="en-US" dirty="0" smtClean="0"/>
              <a:t> </a:t>
            </a:r>
          </a:p>
          <a:p>
            <a:r>
              <a:rPr lang="en-US" dirty="0" smtClean="0"/>
              <a:t>Get answers</a:t>
            </a:r>
          </a:p>
          <a:p>
            <a:pPr marL="0" indent="0">
              <a:buNone/>
            </a:pPr>
            <a:r>
              <a:rPr lang="en-US" dirty="0" smtClean="0"/>
              <a:t> </a:t>
            </a:r>
          </a:p>
          <a:p>
            <a:r>
              <a:rPr lang="en-US" dirty="0" smtClean="0"/>
              <a:t>Make connections.</a:t>
            </a:r>
          </a:p>
          <a:p>
            <a:endParaRPr lang="en-US" dirty="0"/>
          </a:p>
        </p:txBody>
      </p:sp>
    </p:spTree>
    <p:extLst>
      <p:ext uri="{BB962C8B-B14F-4D97-AF65-F5344CB8AC3E}">
        <p14:creationId xmlns:p14="http://schemas.microsoft.com/office/powerpoint/2010/main" val="3767658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819400"/>
            <a:ext cx="6400800" cy="3124200"/>
          </a:xfrm>
        </p:spPr>
        <p:txBody>
          <a:bodyPr/>
          <a:lstStyle/>
          <a:p>
            <a:r>
              <a:rPr lang="en-US" dirty="0" smtClean="0"/>
              <a:t>Megan Columbus</a:t>
            </a:r>
          </a:p>
          <a:p>
            <a:r>
              <a:rPr lang="en-US" dirty="0" smtClean="0"/>
              <a:t>Director, Division of </a:t>
            </a:r>
            <a:r>
              <a:rPr lang="en-US" dirty="0" err="1" smtClean="0"/>
              <a:t>Communiction</a:t>
            </a:r>
            <a:r>
              <a:rPr lang="en-US" dirty="0" smtClean="0"/>
              <a:t> and Outreach, NIH Office of Extramural Research</a:t>
            </a:r>
          </a:p>
          <a:p>
            <a:r>
              <a:rPr lang="en-US" dirty="0" smtClean="0"/>
              <a:t>and</a:t>
            </a:r>
          </a:p>
          <a:p>
            <a:r>
              <a:rPr lang="en-US" dirty="0" smtClean="0"/>
              <a:t>NIH Program Manager for Electronic submission of grant applications</a:t>
            </a:r>
          </a:p>
          <a:p>
            <a:endParaRPr lang="en-US" dirty="0"/>
          </a:p>
          <a:p>
            <a:r>
              <a:rPr lang="en-US" dirty="0" smtClean="0"/>
              <a:t>301-435-2496</a:t>
            </a:r>
          </a:p>
          <a:p>
            <a:r>
              <a:rPr lang="en-US" dirty="0" smtClean="0"/>
              <a:t>Megan.columbus@nih.gov</a:t>
            </a:r>
            <a:endParaRPr lang="en-US" dirty="0"/>
          </a:p>
        </p:txBody>
      </p:sp>
      <p:sp>
        <p:nvSpPr>
          <p:cNvPr id="3" name="Title 2"/>
          <p:cNvSpPr>
            <a:spLocks noGrp="1"/>
          </p:cNvSpPr>
          <p:nvPr>
            <p:ph type="ctrTitle"/>
          </p:nvPr>
        </p:nvSpPr>
        <p:spPr/>
        <p:txBody>
          <a:bodyPr>
            <a:normAutofit fontScale="90000"/>
          </a:bodyPr>
          <a:lstStyle/>
          <a:p>
            <a:r>
              <a:rPr lang="en-US" dirty="0" smtClean="0"/>
              <a:t>I am here for you, both during and after this conference, if you need help navigating NIH</a:t>
            </a:r>
            <a:endParaRPr lang="en-US" dirty="0"/>
          </a:p>
        </p:txBody>
      </p:sp>
    </p:spTree>
    <p:extLst>
      <p:ext uri="{BB962C8B-B14F-4D97-AF65-F5344CB8AC3E}">
        <p14:creationId xmlns:p14="http://schemas.microsoft.com/office/powerpoint/2010/main" val="424461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32" y="351517"/>
            <a:ext cx="8534400" cy="758825"/>
          </a:xfrm>
        </p:spPr>
        <p:txBody>
          <a:bodyPr>
            <a:noAutofit/>
          </a:bodyPr>
          <a:lstStyle/>
          <a:p>
            <a:pPr>
              <a:defRPr/>
            </a:pPr>
            <a:r>
              <a:rPr lang="en-US" sz="3200" dirty="0" smtClean="0"/>
              <a:t>Types of </a:t>
            </a:r>
            <a:br>
              <a:rPr lang="en-US" sz="3200" dirty="0" smtClean="0"/>
            </a:br>
            <a:r>
              <a:rPr lang="en-US" sz="3200" dirty="0" smtClean="0"/>
              <a:t>Funding Opportunity Announcements (FOA)</a:t>
            </a:r>
          </a:p>
        </p:txBody>
      </p:sp>
      <p:graphicFrame>
        <p:nvGraphicFramePr>
          <p:cNvPr id="4" name="Group 58"/>
          <p:cNvGraphicFramePr>
            <a:graphicFrameLocks noGrp="1"/>
          </p:cNvGraphicFramePr>
          <p:nvPr>
            <p:extLst>
              <p:ext uri="{D42A27DB-BD31-4B8C-83A1-F6EECF244321}">
                <p14:modId xmlns:p14="http://schemas.microsoft.com/office/powerpoint/2010/main" val="3884853169"/>
              </p:ext>
            </p:extLst>
          </p:nvPr>
        </p:nvGraphicFramePr>
        <p:xfrm>
          <a:off x="152400" y="1371600"/>
          <a:ext cx="8839200" cy="5074935"/>
        </p:xfrm>
        <a:graphic>
          <a:graphicData uri="http://schemas.openxmlformats.org/drawingml/2006/table">
            <a:tbl>
              <a:tblPr firstRow="1"/>
              <a:tblGrid>
                <a:gridCol w="2892829"/>
                <a:gridCol w="5946371"/>
              </a:tblGrid>
              <a:tr h="48950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n-lt"/>
                        </a:rPr>
                        <a:t>Type of FOA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2"/>
                          </a:solidFill>
                          <a:effectLst/>
                          <a:latin typeface="+mn-lt"/>
                        </a:rPr>
                        <a:t>Description</a:t>
                      </a:r>
                      <a:endParaRPr kumimoji="0" lang="en-US"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30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Program Announcements (PA, PAR, PAS)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mn-lt"/>
                        </a:rPr>
                        <a:t>Highlights areas of focus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mn-lt"/>
                        </a:rPr>
                        <a:t>Usually ongoing (3 </a:t>
                      </a:r>
                      <a:r>
                        <a:rPr kumimoji="0" lang="en-US" sz="2000" b="0" i="0" u="none" strike="noStrike" cap="none" normalizeH="0" baseline="0" dirty="0" err="1" smtClean="0">
                          <a:ln>
                            <a:noFill/>
                          </a:ln>
                          <a:solidFill>
                            <a:schemeClr val="tx1"/>
                          </a:solidFill>
                          <a:effectLst/>
                          <a:latin typeface="+mn-lt"/>
                        </a:rPr>
                        <a:t>yrs</a:t>
                      </a:r>
                      <a:r>
                        <a:rPr kumimoji="0" lang="en-US" sz="2000" b="0" i="0" u="none" strike="noStrike" cap="none" normalizeH="0" baseline="0" dirty="0" smtClean="0">
                          <a:ln>
                            <a:noFill/>
                          </a:ln>
                          <a:solidFill>
                            <a:schemeClr val="tx1"/>
                          </a:solidFill>
                          <a:effectLst/>
                          <a:latin typeface="+mn-lt"/>
                        </a:rPr>
                        <a:t>)</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mn-lt"/>
                        </a:rPr>
                        <a:t>Often use standard receipt dates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Requests for Applications (RFA)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mn-lt"/>
                        </a:rPr>
                        <a:t>Narrowly defined scope</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mn-lt"/>
                        </a:rPr>
                        <a:t>Usually single receipt date </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mn-lt"/>
                        </a:rPr>
                        <a:t>Set aside funds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mn-lt"/>
                        </a:rPr>
                        <a:t>IC usually convenes review panel</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833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Parent Announcements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mn-lt"/>
                        </a:rPr>
                        <a:t>Type of program announcement</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mn-lt"/>
                        </a:rPr>
                        <a:t>Generally span the breadth of NIH mission</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mn-lt"/>
                        </a:rPr>
                        <a:t>By activity code (R01, R03, </a:t>
                      </a:r>
                      <a:r>
                        <a:rPr kumimoji="0" lang="en-US" sz="2000" b="0" i="0" u="none" strike="noStrike" cap="none" normalizeH="0" baseline="0" dirty="0" err="1" smtClean="0">
                          <a:ln>
                            <a:noFill/>
                          </a:ln>
                          <a:solidFill>
                            <a:schemeClr val="tx1"/>
                          </a:solidFill>
                          <a:effectLst/>
                          <a:latin typeface="+mn-lt"/>
                        </a:rPr>
                        <a:t>etc</a:t>
                      </a:r>
                      <a:r>
                        <a:rPr kumimoji="0" lang="en-US" sz="2000" b="0" i="0" u="none" strike="noStrike" cap="none" normalizeH="0" baseline="0" dirty="0" smtClean="0">
                          <a:ln>
                            <a:noFill/>
                          </a:ln>
                          <a:solidFill>
                            <a:schemeClr val="tx1"/>
                          </a:solidFill>
                          <a:effectLst/>
                          <a:latin typeface="+mn-lt"/>
                        </a:rPr>
                        <a:t>)</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2000" b="0" i="0" u="none" strike="noStrike" cap="none" normalizeH="0" baseline="0" dirty="0" smtClean="0">
                          <a:ln>
                            <a:noFill/>
                          </a:ln>
                          <a:solidFill>
                            <a:schemeClr val="tx1"/>
                          </a:solidFill>
                          <a:effectLst/>
                          <a:latin typeface="+mn-lt"/>
                        </a:rPr>
                        <a:t>For “investigator initiated” or “unsolicited” research ideas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00860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46338" y="4724400"/>
            <a:ext cx="6697662" cy="665163"/>
          </a:xfrm>
        </p:spPr>
        <p:txBody>
          <a:bodyPr>
            <a:normAutofit/>
          </a:bodyPr>
          <a:lstStyle/>
          <a:p>
            <a:pPr indent="0" eaLnBrk="1" fontAlgn="auto" hangingPunct="1">
              <a:spcAft>
                <a:spcPts val="0"/>
              </a:spcAft>
              <a:defRPr/>
            </a:pPr>
            <a:r>
              <a:rPr lang="en-US" dirty="0" smtClean="0">
                <a:solidFill>
                  <a:schemeClr val="tx2">
                    <a:tint val="100000"/>
                    <a:shade val="90000"/>
                    <a:satMod val="250000"/>
                    <a:alpha val="100000"/>
                  </a:schemeClr>
                </a:solidFill>
              </a:rPr>
              <a:t>#2: How Do I Get Some?</a:t>
            </a:r>
            <a:endParaRPr lang="en-US" dirty="0">
              <a:solidFill>
                <a:schemeClr val="tx2">
                  <a:tint val="100000"/>
                  <a:shade val="90000"/>
                  <a:satMod val="250000"/>
                  <a:alpha val="100000"/>
                </a:schemeClr>
              </a:solidFill>
            </a:endParaRPr>
          </a:p>
        </p:txBody>
      </p:sp>
      <p:pic>
        <p:nvPicPr>
          <p:cNvPr id="5" name="Picture Placeholder 4" descr="Make money.jpg"/>
          <p:cNvPicPr>
            <a:picLocks noGrp="1" noChangeAspect="1"/>
          </p:cNvPicPr>
          <p:nvPr>
            <p:ph type="pic" idx="4294967295"/>
          </p:nvPr>
        </p:nvPicPr>
        <p:blipFill>
          <a:blip r:embed="rId3" cstate="print"/>
          <a:srcRect/>
          <a:stretch>
            <a:fillRect/>
          </a:stretch>
        </p:blipFill>
        <p:spPr>
          <a:xfrm>
            <a:off x="0" y="249238"/>
            <a:ext cx="8534400" cy="4343400"/>
          </a:xfrm>
        </p:spPr>
      </p:pic>
    </p:spTree>
    <p:extLst>
      <p:ext uri="{BB962C8B-B14F-4D97-AF65-F5344CB8AC3E}">
        <p14:creationId xmlns:p14="http://schemas.microsoft.com/office/powerpoint/2010/main" val="2459127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cessDia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06E598776B79408DE98D0C79F14201" ma:contentTypeVersion="4" ma:contentTypeDescription="Create a new document." ma:contentTypeScope="" ma:versionID="74804a151ccd934a2f99bdedab4b878b">
  <xsd:schema xmlns:xsd="http://www.w3.org/2001/XMLSchema" xmlns:xs="http://www.w3.org/2001/XMLSchema" xmlns:p="http://schemas.microsoft.com/office/2006/metadata/properties" xmlns:ns2="e64061a7-bc73-4e36-8b6e-74220a960d58" targetNamespace="http://schemas.microsoft.com/office/2006/metadata/properties" ma:root="true" ma:fieldsID="381f62e2a68e65fe632c2feb79df998c" ns2:_="">
    <xsd:import namespace="e64061a7-bc73-4e36-8b6e-74220a960d58"/>
    <xsd:element name="properties">
      <xsd:complexType>
        <xsd:sequence>
          <xsd:element name="documentManagement">
            <xsd:complexType>
              <xsd:all>
                <xsd:element ref="ns2:Assigned_x0020_To0"/>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61a7-bc73-4e36-8b6e-74220a960d58" elementFormDefault="qualified">
    <xsd:import namespace="http://schemas.microsoft.com/office/2006/documentManagement/types"/>
    <xsd:import namespace="http://schemas.microsoft.com/office/infopath/2007/PartnerControls"/>
    <xsd:element name="Assigned_x0020_To0" ma:index="8" ma:displayName="Assigned To" ma:description="Your name"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ssigned_x0020_To0 xmlns="e64061a7-bc73-4e36-8b6e-74220a960d58">
      <UserInfo>
        <DisplayName>Columbus, Megan (NIH/OD) [E]</DisplayName>
        <AccountId>98</AccountId>
        <AccountType/>
      </UserInfo>
    </Assigned_x0020_To0>
    <username xmlns="e64061a7-bc73-4e36-8b6e-74220a960d58" xsi:nil="true"/>
  </documentManagement>
</p:properties>
</file>

<file path=customXml/itemProps1.xml><?xml version="1.0" encoding="utf-8"?>
<ds:datastoreItem xmlns:ds="http://schemas.openxmlformats.org/officeDocument/2006/customXml" ds:itemID="{D5F19DAD-0B1D-4604-A2B2-23FEB9C7CC2E}"/>
</file>

<file path=customXml/itemProps2.xml><?xml version="1.0" encoding="utf-8"?>
<ds:datastoreItem xmlns:ds="http://schemas.openxmlformats.org/officeDocument/2006/customXml" ds:itemID="{E369647C-C915-4ABB-83D5-E8166AB9715C}"/>
</file>

<file path=customXml/itemProps3.xml><?xml version="1.0" encoding="utf-8"?>
<ds:datastoreItem xmlns:ds="http://schemas.openxmlformats.org/officeDocument/2006/customXml" ds:itemID="{2DE551DA-0040-44EA-A57A-8F8527539201}"/>
</file>

<file path=docProps/app.xml><?xml version="1.0" encoding="utf-8"?>
<Properties xmlns="http://schemas.openxmlformats.org/officeDocument/2006/extended-properties" xmlns:vt="http://schemas.openxmlformats.org/officeDocument/2006/docPropsVTypes">
  <Template>ProcessDiagram</Template>
  <TotalTime>0</TotalTime>
  <Words>1879</Words>
  <Application>Microsoft Office PowerPoint</Application>
  <PresentationFormat>On-screen Show (4:3)</PresentationFormat>
  <Paragraphs>485</Paragraphs>
  <Slides>71</Slides>
  <Notes>58</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ProcessDiagram</vt:lpstr>
      <vt:lpstr>The Nuts and Bolts of NIH Funding</vt:lpstr>
      <vt:lpstr> Finding the Right Fit </vt:lpstr>
      <vt:lpstr>Top 10 Questions</vt:lpstr>
      <vt:lpstr>#1 Where is the Money?</vt:lpstr>
      <vt:lpstr>Understanding NIH </vt:lpstr>
      <vt:lpstr>     27 Institutes and Centers (IC) </vt:lpstr>
      <vt:lpstr>Funding Opportunities</vt:lpstr>
      <vt:lpstr>Types of  Funding Opportunity Announcements (FOA)</vt:lpstr>
      <vt:lpstr>#2: How Do I Get Some?</vt:lpstr>
      <vt:lpstr>Where to start</vt:lpstr>
      <vt:lpstr>Where to start (cont.)</vt:lpstr>
      <vt:lpstr>               Know Your Institution</vt:lpstr>
      <vt:lpstr>Understand the NIH Extramural Team</vt:lpstr>
      <vt:lpstr>Program Official</vt:lpstr>
      <vt:lpstr> Scientific Review Officer</vt:lpstr>
      <vt:lpstr>Grants Management Officer</vt:lpstr>
      <vt:lpstr>#3:  Do I Contact NIH Before Applying? </vt:lpstr>
      <vt:lpstr>Do I Contact NIH Before Applying?</vt:lpstr>
      <vt:lpstr>#4:  How Long Does It Take to Get Funded?</vt:lpstr>
      <vt:lpstr>How does a grant get funded?</vt:lpstr>
      <vt:lpstr>Ready for Award…When?</vt:lpstr>
      <vt:lpstr>#5:  What’s the Right Type of Grant for My Idea (and Me)?</vt:lpstr>
      <vt:lpstr>#6:  Got Funded…Now What?</vt:lpstr>
      <vt:lpstr>You’ll Receive a Notice of Award (NoA)</vt:lpstr>
      <vt:lpstr>NIH Grants Policy Statement</vt:lpstr>
      <vt:lpstr>Post Award Management</vt:lpstr>
      <vt:lpstr>#7:  Not Funded!  Now What?</vt:lpstr>
      <vt:lpstr>Regroup</vt:lpstr>
      <vt:lpstr>PowerPoint Presentation</vt:lpstr>
      <vt:lpstr>Commons.era.nih.gov</vt:lpstr>
      <vt:lpstr>commons.era.nih.gov</vt:lpstr>
      <vt:lpstr>#9:  Where is my “go-to” place when I get home? </vt:lpstr>
      <vt:lpstr>Bookmark NIH.gov</vt:lpstr>
      <vt:lpstr>Bookmark Grant.nih.gov</vt:lpstr>
      <vt:lpstr>Trying to make heads or tails of the grants process?</vt:lpstr>
      <vt:lpstr>Check out grants process overview</vt:lpstr>
      <vt:lpstr>Grants process overview chart</vt:lpstr>
      <vt:lpstr>Types of grant Programs link</vt:lpstr>
      <vt:lpstr>Types of grant programs page</vt:lpstr>
      <vt:lpstr> Looking for the latest grants policy changes or funding announcements?</vt:lpstr>
      <vt:lpstr>Search Grants.gov to Identify  Potential Funding Agencies</vt:lpstr>
      <vt:lpstr>PowerPoint Presentation</vt:lpstr>
      <vt:lpstr>What can I find in the NIH Guide to Grants and Contracts?</vt:lpstr>
      <vt:lpstr>PowerPoint Presentation</vt:lpstr>
      <vt:lpstr>PowerPoint Presentation</vt:lpstr>
      <vt:lpstr>PowerPoint Presentation</vt:lpstr>
      <vt:lpstr>PowerPoint Presentation</vt:lpstr>
      <vt:lpstr>grants.nih.gov/grants/funding/submissionschedule</vt:lpstr>
      <vt:lpstr>Submission Policy Page</vt:lpstr>
      <vt:lpstr>Doing the right thing</vt:lpstr>
      <vt:lpstr>Grants Policy Resources</vt:lpstr>
      <vt:lpstr>Global Resources</vt:lpstr>
      <vt:lpstr>Who speaks acronymese?!</vt:lpstr>
      <vt:lpstr>Get a sense of who and what NIH funds</vt:lpstr>
      <vt:lpstr>Finding RePORT</vt:lpstr>
      <vt:lpstr>Report Website</vt:lpstr>
      <vt:lpstr>Make sense of our ever changing environment</vt:lpstr>
      <vt:lpstr>Get Connected @ Grants.nih.gov</vt:lpstr>
      <vt:lpstr>Extramural Nexus and Rock Talk Blog</vt:lpstr>
      <vt:lpstr>OER’s social media presence grants.nih.gov/grants/social_media.htm</vt:lpstr>
      <vt:lpstr>All About Grants Podcast</vt:lpstr>
      <vt:lpstr>NIH Grants YouTube Channel</vt:lpstr>
      <vt:lpstr>Listservs and RSS feeds provide valuable info</vt:lpstr>
      <vt:lpstr>#9: Who do I talk to? </vt:lpstr>
      <vt:lpstr>Finding the Right Staff Contacts</vt:lpstr>
      <vt:lpstr>NIH Home page</vt:lpstr>
      <vt:lpstr>Central institute, center and office info</vt:lpstr>
      <vt:lpstr>#10:  Final Pieces of Advice?</vt:lpstr>
      <vt:lpstr>Remember</vt:lpstr>
      <vt:lpstr>Make the most of this conference!</vt:lpstr>
      <vt:lpstr>I am here for you, both during and after this conference, if you need help navigating NIH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Top 10 - Fundamentals of the NIH Grants Process - Regional Seminar 2014</dc:title>
  <dc:creator/>
  <cp:lastModifiedBy/>
  <cp:revision>1</cp:revision>
  <dcterms:created xsi:type="dcterms:W3CDTF">2014-04-29T18:34:53Z</dcterms:created>
  <dcterms:modified xsi:type="dcterms:W3CDTF">2014-05-05T13:28:46Z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0x0101004E06E598776B79408DE98D0C79F14201</vt:lpwstr>
  </property>
</Properties>
</file>