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4"/>
    <p:sldMasterId id="2147485426" r:id="rId5"/>
  </p:sldMasterIdLst>
  <p:notesMasterIdLst>
    <p:notesMasterId r:id="rId40"/>
  </p:notesMasterIdLst>
  <p:handoutMasterIdLst>
    <p:handoutMasterId r:id="rId41"/>
  </p:handoutMasterIdLst>
  <p:sldIdLst>
    <p:sldId id="1228" r:id="rId6"/>
    <p:sldId id="1231" r:id="rId7"/>
    <p:sldId id="1232" r:id="rId8"/>
    <p:sldId id="1233" r:id="rId9"/>
    <p:sldId id="1234" r:id="rId10"/>
    <p:sldId id="1235" r:id="rId11"/>
    <p:sldId id="1237" r:id="rId12"/>
    <p:sldId id="1238" r:id="rId13"/>
    <p:sldId id="1239" r:id="rId14"/>
    <p:sldId id="1240" r:id="rId15"/>
    <p:sldId id="1241" r:id="rId16"/>
    <p:sldId id="1242" r:id="rId17"/>
    <p:sldId id="1243" r:id="rId18"/>
    <p:sldId id="1244" r:id="rId19"/>
    <p:sldId id="1245" r:id="rId20"/>
    <p:sldId id="1246" r:id="rId21"/>
    <p:sldId id="1247" r:id="rId22"/>
    <p:sldId id="1248" r:id="rId23"/>
    <p:sldId id="1249" r:id="rId24"/>
    <p:sldId id="1250" r:id="rId25"/>
    <p:sldId id="1251" r:id="rId26"/>
    <p:sldId id="1252" r:id="rId27"/>
    <p:sldId id="1253" r:id="rId28"/>
    <p:sldId id="1254" r:id="rId29"/>
    <p:sldId id="1255" r:id="rId30"/>
    <p:sldId id="1256" r:id="rId31"/>
    <p:sldId id="1257" r:id="rId32"/>
    <p:sldId id="1258" r:id="rId33"/>
    <p:sldId id="1259" r:id="rId34"/>
    <p:sldId id="1260" r:id="rId35"/>
    <p:sldId id="1261" r:id="rId36"/>
    <p:sldId id="1262" r:id="rId37"/>
    <p:sldId id="1263" r:id="rId38"/>
    <p:sldId id="1265"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000"/>
    <a:srgbClr val="5F5F5F"/>
    <a:srgbClr val="CCFFCC"/>
    <a:srgbClr val="33CCFF"/>
    <a:srgbClr val="00CCFF"/>
    <a:srgbClr val="336699"/>
    <a:srgbClr val="002774"/>
    <a:srgbClr val="1008D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457" autoAdjust="0"/>
    <p:restoredTop sz="92569" autoAdjust="0"/>
  </p:normalViewPr>
  <p:slideViewPr>
    <p:cSldViewPr>
      <p:cViewPr>
        <p:scale>
          <a:sx n="90" d="100"/>
          <a:sy n="90" d="100"/>
        </p:scale>
        <p:origin x="-2244" y="-6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076" y="-9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A616D-788C-496D-A1B1-2E65D93A6A9B}" type="doc">
      <dgm:prSet loTypeId="urn:microsoft.com/office/officeart/2005/8/layout/hProcess9" loCatId="process" qsTypeId="urn:microsoft.com/office/officeart/2005/8/quickstyle/simple1" qsCatId="simple" csTypeId="urn:microsoft.com/office/officeart/2005/8/colors/accent1_2" csCatId="accent1" phldr="1"/>
      <dgm:spPr/>
    </dgm:pt>
    <dgm:pt modelId="{CCABF290-E244-4153-BC59-E7FF8CF2C500}">
      <dgm:prSet phldrT="[Text]"/>
      <dgm:spPr>
        <a:solidFill>
          <a:schemeClr val="accent1">
            <a:lumMod val="20000"/>
            <a:lumOff val="80000"/>
          </a:schemeClr>
        </a:solidFill>
        <a:ln>
          <a:solidFill>
            <a:schemeClr val="accent1">
              <a:lumMod val="75000"/>
            </a:schemeClr>
          </a:solidFill>
        </a:ln>
      </dgm:spPr>
      <dgm:t>
        <a:bodyPr/>
        <a:lstStyle/>
        <a:p>
          <a:pPr algn="ctr"/>
          <a:r>
            <a:rPr lang="en-US" dirty="0" smtClean="0">
              <a:solidFill>
                <a:schemeClr val="tx1"/>
              </a:solidFill>
            </a:rPr>
            <a:t>Receipt and Referral</a:t>
          </a:r>
          <a:endParaRPr lang="en-US" dirty="0">
            <a:solidFill>
              <a:schemeClr val="tx1"/>
            </a:solidFill>
          </a:endParaRPr>
        </a:p>
      </dgm:t>
    </dgm:pt>
    <dgm:pt modelId="{A61E6A25-8A71-4D2D-9019-2F680E47F2AB}" type="parTrans" cxnId="{2D2F7A2E-B981-47F0-8850-C0D5D5C4642C}">
      <dgm:prSet/>
      <dgm:spPr/>
      <dgm:t>
        <a:bodyPr/>
        <a:lstStyle/>
        <a:p>
          <a:pPr algn="ctr"/>
          <a:endParaRPr lang="en-US"/>
        </a:p>
      </dgm:t>
    </dgm:pt>
    <dgm:pt modelId="{5529147E-3C76-4E72-B491-9C369529F706}" type="sibTrans" cxnId="{2D2F7A2E-B981-47F0-8850-C0D5D5C4642C}">
      <dgm:prSet/>
      <dgm:spPr/>
      <dgm:t>
        <a:bodyPr/>
        <a:lstStyle/>
        <a:p>
          <a:pPr algn="ctr"/>
          <a:endParaRPr lang="en-US"/>
        </a:p>
      </dgm:t>
    </dgm:pt>
    <dgm:pt modelId="{6AB213CB-602F-4873-8FD9-19EA1CE25988}">
      <dgm:prSet phldrT="[Text]"/>
      <dgm:spPr>
        <a:solidFill>
          <a:schemeClr val="accent1">
            <a:lumMod val="20000"/>
            <a:lumOff val="80000"/>
          </a:schemeClr>
        </a:solidFill>
        <a:ln>
          <a:solidFill>
            <a:schemeClr val="accent1">
              <a:lumMod val="75000"/>
            </a:schemeClr>
          </a:solidFill>
        </a:ln>
      </dgm:spPr>
      <dgm:t>
        <a:bodyPr/>
        <a:lstStyle/>
        <a:p>
          <a:pPr algn="ctr"/>
          <a:r>
            <a:rPr lang="en-US" dirty="0" smtClean="0">
              <a:solidFill>
                <a:schemeClr val="tx1"/>
              </a:solidFill>
            </a:rPr>
            <a:t>Initial Peer Review</a:t>
          </a:r>
          <a:endParaRPr lang="en-US" dirty="0">
            <a:solidFill>
              <a:schemeClr val="tx1"/>
            </a:solidFill>
          </a:endParaRPr>
        </a:p>
      </dgm:t>
    </dgm:pt>
    <dgm:pt modelId="{9307A43D-18E5-414C-BF6F-924FA4860873}" type="parTrans" cxnId="{F3CBB8D2-AA61-4D29-AC07-09CB49A624C7}">
      <dgm:prSet/>
      <dgm:spPr/>
      <dgm:t>
        <a:bodyPr/>
        <a:lstStyle/>
        <a:p>
          <a:pPr algn="ctr"/>
          <a:endParaRPr lang="en-US"/>
        </a:p>
      </dgm:t>
    </dgm:pt>
    <dgm:pt modelId="{BA381449-A26A-48B9-87F9-B181F67989DB}" type="sibTrans" cxnId="{F3CBB8D2-AA61-4D29-AC07-09CB49A624C7}">
      <dgm:prSet/>
      <dgm:spPr/>
      <dgm:t>
        <a:bodyPr/>
        <a:lstStyle/>
        <a:p>
          <a:pPr algn="ctr"/>
          <a:endParaRPr lang="en-US"/>
        </a:p>
      </dgm:t>
    </dgm:pt>
    <dgm:pt modelId="{C1F0495A-C248-479D-97A8-62FFCA683353}">
      <dgm:prSet phldrT="[Text]"/>
      <dgm:spPr>
        <a:solidFill>
          <a:schemeClr val="accent1">
            <a:lumMod val="20000"/>
            <a:lumOff val="80000"/>
          </a:schemeClr>
        </a:solidFill>
        <a:ln>
          <a:solidFill>
            <a:schemeClr val="accent1">
              <a:lumMod val="75000"/>
            </a:schemeClr>
          </a:solidFill>
        </a:ln>
      </dgm:spPr>
      <dgm:t>
        <a:bodyPr/>
        <a:lstStyle/>
        <a:p>
          <a:pPr algn="ctr"/>
          <a:r>
            <a:rPr lang="en-US" dirty="0" smtClean="0">
              <a:solidFill>
                <a:schemeClr val="tx1"/>
              </a:solidFill>
            </a:rPr>
            <a:t>National Advisory Councils</a:t>
          </a:r>
          <a:endParaRPr lang="en-US" dirty="0">
            <a:solidFill>
              <a:schemeClr val="tx1"/>
            </a:solidFill>
          </a:endParaRPr>
        </a:p>
      </dgm:t>
    </dgm:pt>
    <dgm:pt modelId="{DC1C4166-1D4C-465E-BBAB-80800AD745E1}" type="parTrans" cxnId="{786A7217-FF0A-49ED-A6B3-FE0C2C8ADB47}">
      <dgm:prSet/>
      <dgm:spPr/>
      <dgm:t>
        <a:bodyPr/>
        <a:lstStyle/>
        <a:p>
          <a:pPr algn="ctr"/>
          <a:endParaRPr lang="en-US"/>
        </a:p>
      </dgm:t>
    </dgm:pt>
    <dgm:pt modelId="{CE20B537-11FA-43DE-A327-241066B780CE}" type="sibTrans" cxnId="{786A7217-FF0A-49ED-A6B3-FE0C2C8ADB47}">
      <dgm:prSet/>
      <dgm:spPr/>
      <dgm:t>
        <a:bodyPr/>
        <a:lstStyle/>
        <a:p>
          <a:pPr algn="ctr"/>
          <a:endParaRPr lang="en-US"/>
        </a:p>
      </dgm:t>
    </dgm:pt>
    <dgm:pt modelId="{9858B830-C6B8-49D7-A0B6-2065602A247E}" type="pres">
      <dgm:prSet presAssocID="{008A616D-788C-496D-A1B1-2E65D93A6A9B}" presName="CompostProcess" presStyleCnt="0">
        <dgm:presLayoutVars>
          <dgm:dir/>
          <dgm:resizeHandles val="exact"/>
        </dgm:presLayoutVars>
      </dgm:prSet>
      <dgm:spPr/>
    </dgm:pt>
    <dgm:pt modelId="{B687BED4-C0C4-461F-A1F0-A52557EE59BC}" type="pres">
      <dgm:prSet presAssocID="{008A616D-788C-496D-A1B1-2E65D93A6A9B}" presName="arrow" presStyleLbl="bgShp" presStyleIdx="0" presStyleCnt="1" custScaleX="117647" custLinFactY="-38587" custLinFactNeighborX="5656" custLinFactNeighborY="-100000"/>
      <dgm:spPr>
        <a:solidFill>
          <a:srgbClr val="0070C0"/>
        </a:solidFill>
        <a:ln>
          <a:solidFill>
            <a:schemeClr val="accent1">
              <a:lumMod val="75000"/>
            </a:schemeClr>
          </a:solidFill>
        </a:ln>
      </dgm:spPr>
    </dgm:pt>
    <dgm:pt modelId="{7465E5F8-47C6-438C-AABB-44D01397241A}" type="pres">
      <dgm:prSet presAssocID="{008A616D-788C-496D-A1B1-2E65D93A6A9B}" presName="linearProcess" presStyleCnt="0"/>
      <dgm:spPr/>
    </dgm:pt>
    <dgm:pt modelId="{67A759F8-4EA0-4AD3-8B6C-2CD3AB4A4A95}" type="pres">
      <dgm:prSet presAssocID="{CCABF290-E244-4153-BC59-E7FF8CF2C500}" presName="textNode" presStyleLbl="node1" presStyleIdx="0" presStyleCnt="3" custLinFactNeighborX="-19346" custLinFactNeighborY="581">
        <dgm:presLayoutVars>
          <dgm:bulletEnabled val="1"/>
        </dgm:presLayoutVars>
      </dgm:prSet>
      <dgm:spPr/>
      <dgm:t>
        <a:bodyPr/>
        <a:lstStyle/>
        <a:p>
          <a:endParaRPr lang="en-US"/>
        </a:p>
      </dgm:t>
    </dgm:pt>
    <dgm:pt modelId="{B6BF61EA-7624-4B32-9DD0-4E6D0DA5362D}" type="pres">
      <dgm:prSet presAssocID="{5529147E-3C76-4E72-B491-9C369529F706}" presName="sibTrans" presStyleCnt="0"/>
      <dgm:spPr/>
    </dgm:pt>
    <dgm:pt modelId="{AFFFD6BB-3A68-4896-AD9C-C896987AE075}" type="pres">
      <dgm:prSet presAssocID="{6AB213CB-602F-4873-8FD9-19EA1CE25988}" presName="textNode" presStyleLbl="node1" presStyleIdx="1" presStyleCnt="3">
        <dgm:presLayoutVars>
          <dgm:bulletEnabled val="1"/>
        </dgm:presLayoutVars>
      </dgm:prSet>
      <dgm:spPr/>
      <dgm:t>
        <a:bodyPr/>
        <a:lstStyle/>
        <a:p>
          <a:endParaRPr lang="en-US"/>
        </a:p>
      </dgm:t>
    </dgm:pt>
    <dgm:pt modelId="{1B3734F9-CE4E-49C5-9A29-26F7D1BC6030}" type="pres">
      <dgm:prSet presAssocID="{BA381449-A26A-48B9-87F9-B181F67989DB}" presName="sibTrans" presStyleCnt="0"/>
      <dgm:spPr/>
    </dgm:pt>
    <dgm:pt modelId="{1156BD30-4BC7-4DB7-ACB4-7424877C543E}" type="pres">
      <dgm:prSet presAssocID="{C1F0495A-C248-479D-97A8-62FFCA683353}" presName="textNode" presStyleLbl="node1" presStyleIdx="2" presStyleCnt="3">
        <dgm:presLayoutVars>
          <dgm:bulletEnabled val="1"/>
        </dgm:presLayoutVars>
      </dgm:prSet>
      <dgm:spPr/>
      <dgm:t>
        <a:bodyPr/>
        <a:lstStyle/>
        <a:p>
          <a:endParaRPr lang="en-US"/>
        </a:p>
      </dgm:t>
    </dgm:pt>
  </dgm:ptLst>
  <dgm:cxnLst>
    <dgm:cxn modelId="{F3CBB8D2-AA61-4D29-AC07-09CB49A624C7}" srcId="{008A616D-788C-496D-A1B1-2E65D93A6A9B}" destId="{6AB213CB-602F-4873-8FD9-19EA1CE25988}" srcOrd="1" destOrd="0" parTransId="{9307A43D-18E5-414C-BF6F-924FA4860873}" sibTransId="{BA381449-A26A-48B9-87F9-B181F67989DB}"/>
    <dgm:cxn modelId="{2D2F7A2E-B981-47F0-8850-C0D5D5C4642C}" srcId="{008A616D-788C-496D-A1B1-2E65D93A6A9B}" destId="{CCABF290-E244-4153-BC59-E7FF8CF2C500}" srcOrd="0" destOrd="0" parTransId="{A61E6A25-8A71-4D2D-9019-2F680E47F2AB}" sibTransId="{5529147E-3C76-4E72-B491-9C369529F706}"/>
    <dgm:cxn modelId="{C838C34C-1B97-471E-882B-B6F0843B8935}" type="presOf" srcId="{C1F0495A-C248-479D-97A8-62FFCA683353}" destId="{1156BD30-4BC7-4DB7-ACB4-7424877C543E}" srcOrd="0" destOrd="0" presId="urn:microsoft.com/office/officeart/2005/8/layout/hProcess9"/>
    <dgm:cxn modelId="{786A7217-FF0A-49ED-A6B3-FE0C2C8ADB47}" srcId="{008A616D-788C-496D-A1B1-2E65D93A6A9B}" destId="{C1F0495A-C248-479D-97A8-62FFCA683353}" srcOrd="2" destOrd="0" parTransId="{DC1C4166-1D4C-465E-BBAB-80800AD745E1}" sibTransId="{CE20B537-11FA-43DE-A327-241066B780CE}"/>
    <dgm:cxn modelId="{AE5E7102-CAAF-4F85-9647-D00DB9853C66}" type="presOf" srcId="{6AB213CB-602F-4873-8FD9-19EA1CE25988}" destId="{AFFFD6BB-3A68-4896-AD9C-C896987AE075}" srcOrd="0" destOrd="0" presId="urn:microsoft.com/office/officeart/2005/8/layout/hProcess9"/>
    <dgm:cxn modelId="{CFD627D0-7ED0-4F8B-A618-5D3EC43A216B}" type="presOf" srcId="{008A616D-788C-496D-A1B1-2E65D93A6A9B}" destId="{9858B830-C6B8-49D7-A0B6-2065602A247E}" srcOrd="0" destOrd="0" presId="urn:microsoft.com/office/officeart/2005/8/layout/hProcess9"/>
    <dgm:cxn modelId="{8783C532-7E12-44F7-83EE-63B1EC05E9F5}" type="presOf" srcId="{CCABF290-E244-4153-BC59-E7FF8CF2C500}" destId="{67A759F8-4EA0-4AD3-8B6C-2CD3AB4A4A95}" srcOrd="0" destOrd="0" presId="urn:microsoft.com/office/officeart/2005/8/layout/hProcess9"/>
    <dgm:cxn modelId="{930CEF85-0019-4D15-A8AB-601EC66362A0}" type="presParOf" srcId="{9858B830-C6B8-49D7-A0B6-2065602A247E}" destId="{B687BED4-C0C4-461F-A1F0-A52557EE59BC}" srcOrd="0" destOrd="0" presId="urn:microsoft.com/office/officeart/2005/8/layout/hProcess9"/>
    <dgm:cxn modelId="{796CB9A2-CDB3-413F-8C53-B7FB2771CAB7}" type="presParOf" srcId="{9858B830-C6B8-49D7-A0B6-2065602A247E}" destId="{7465E5F8-47C6-438C-AABB-44D01397241A}" srcOrd="1" destOrd="0" presId="urn:microsoft.com/office/officeart/2005/8/layout/hProcess9"/>
    <dgm:cxn modelId="{1EB71701-6755-4494-9109-AF5D55EC7F3D}" type="presParOf" srcId="{7465E5F8-47C6-438C-AABB-44D01397241A}" destId="{67A759F8-4EA0-4AD3-8B6C-2CD3AB4A4A95}" srcOrd="0" destOrd="0" presId="urn:microsoft.com/office/officeart/2005/8/layout/hProcess9"/>
    <dgm:cxn modelId="{6A0AFDCF-F1D8-4A54-9F50-BFFEE04475AF}" type="presParOf" srcId="{7465E5F8-47C6-438C-AABB-44D01397241A}" destId="{B6BF61EA-7624-4B32-9DD0-4E6D0DA5362D}" srcOrd="1" destOrd="0" presId="urn:microsoft.com/office/officeart/2005/8/layout/hProcess9"/>
    <dgm:cxn modelId="{3E34CE10-4764-4A6B-A9A1-943FCA9CAE47}" type="presParOf" srcId="{7465E5F8-47C6-438C-AABB-44D01397241A}" destId="{AFFFD6BB-3A68-4896-AD9C-C896987AE075}" srcOrd="2" destOrd="0" presId="urn:microsoft.com/office/officeart/2005/8/layout/hProcess9"/>
    <dgm:cxn modelId="{D6837E75-FF8B-4037-933C-FDA849600DB4}" type="presParOf" srcId="{7465E5F8-47C6-438C-AABB-44D01397241A}" destId="{1B3734F9-CE4E-49C5-9A29-26F7D1BC6030}" srcOrd="3" destOrd="0" presId="urn:microsoft.com/office/officeart/2005/8/layout/hProcess9"/>
    <dgm:cxn modelId="{39F9603C-1AD7-43DC-AECA-467FD97D4177}" type="presParOf" srcId="{7465E5F8-47C6-438C-AABB-44D01397241A}" destId="{1156BD30-4BC7-4DB7-ACB4-7424877C543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983A58-9068-40A7-989E-7F427739DAA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34FA508D-187C-44CF-81A5-81EEEE1E2A5D}">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effectLst/>
            </a:rPr>
            <a:t>Study Section</a:t>
          </a:r>
          <a:endParaRPr lang="en-US" sz="2000" dirty="0">
            <a:ln>
              <a:solidFill>
                <a:schemeClr val="accent1">
                  <a:lumMod val="75000"/>
                </a:schemeClr>
              </a:solidFill>
            </a:ln>
            <a:solidFill>
              <a:schemeClr val="tx1"/>
            </a:solidFill>
            <a:effectLst/>
          </a:endParaRPr>
        </a:p>
      </dgm:t>
    </dgm:pt>
    <dgm:pt modelId="{516A3E03-F157-4A7F-B6EE-6B1F4D61060B}" type="parTrans" cxnId="{251836E7-17DD-47CB-A2E3-6FC56C66C7A8}">
      <dgm:prSet/>
      <dgm:spPr/>
      <dgm:t>
        <a:bodyPr/>
        <a:lstStyle/>
        <a:p>
          <a:endParaRPr lang="en-US"/>
        </a:p>
      </dgm:t>
    </dgm:pt>
    <dgm:pt modelId="{D2C7F992-AAA1-4661-8B22-2AECE70801D7}" type="sibTrans" cxnId="{251836E7-17DD-47CB-A2E3-6FC56C66C7A8}">
      <dgm:prSet/>
      <dgm:spPr/>
      <dgm:t>
        <a:bodyPr/>
        <a:lstStyle/>
        <a:p>
          <a:endParaRPr lang="en-US"/>
        </a:p>
      </dgm:t>
    </dgm:pt>
    <dgm:pt modelId="{B5742C2F-B5BB-4736-A668-29E66BC22CB7}">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rPr>
            <a:t>IC(s)</a:t>
          </a:r>
          <a:endParaRPr lang="en-US" sz="2000" dirty="0">
            <a:solidFill>
              <a:schemeClr val="tx1"/>
            </a:solidFill>
          </a:endParaRPr>
        </a:p>
      </dgm:t>
    </dgm:pt>
    <dgm:pt modelId="{8324B3EB-1B34-423A-B633-7CDCA7735BD6}" type="parTrans" cxnId="{6F1F9524-16ED-48A4-BF2F-5BF1932FB907}">
      <dgm:prSet/>
      <dgm:spPr/>
      <dgm:t>
        <a:bodyPr/>
        <a:lstStyle/>
        <a:p>
          <a:endParaRPr lang="en-US"/>
        </a:p>
      </dgm:t>
    </dgm:pt>
    <dgm:pt modelId="{EFDE80F4-709C-4D54-AC1E-B3C4EBB738B8}" type="sibTrans" cxnId="{6F1F9524-16ED-48A4-BF2F-5BF1932FB907}">
      <dgm:prSet/>
      <dgm:spPr/>
      <dgm:t>
        <a:bodyPr/>
        <a:lstStyle/>
        <a:p>
          <a:endParaRPr lang="en-US"/>
        </a:p>
      </dgm:t>
    </dgm:pt>
    <dgm:pt modelId="{8A044857-CBAB-4485-BF47-78893EE0507F}">
      <dgm:prSet phldrT="[Text]"/>
      <dgm:spPr>
        <a:ln>
          <a:solidFill>
            <a:schemeClr val="accent1">
              <a:lumMod val="75000"/>
              <a:alpha val="90000"/>
            </a:schemeClr>
          </a:solidFill>
        </a:ln>
      </dgm:spPr>
      <dgm:t>
        <a:bodyPr/>
        <a:lstStyle/>
        <a:p>
          <a:r>
            <a:rPr lang="en-US" dirty="0" smtClean="0"/>
            <a:t>Scientific focus &amp; mission relevance </a:t>
          </a:r>
          <a:endParaRPr lang="en-US" dirty="0"/>
        </a:p>
      </dgm:t>
    </dgm:pt>
    <dgm:pt modelId="{98047C9D-2DAA-4903-B363-70647602E9E3}" type="parTrans" cxnId="{06D6C95B-4BBC-40FD-81BD-031E569520F9}">
      <dgm:prSet/>
      <dgm:spPr/>
      <dgm:t>
        <a:bodyPr/>
        <a:lstStyle/>
        <a:p>
          <a:endParaRPr lang="en-US"/>
        </a:p>
      </dgm:t>
    </dgm:pt>
    <dgm:pt modelId="{98636048-66D7-41B6-AFA8-1D70305B6E0E}" type="sibTrans" cxnId="{06D6C95B-4BBC-40FD-81BD-031E569520F9}">
      <dgm:prSet/>
      <dgm:spPr/>
      <dgm:t>
        <a:bodyPr/>
        <a:lstStyle/>
        <a:p>
          <a:endParaRPr lang="en-US"/>
        </a:p>
      </dgm:t>
    </dgm:pt>
    <dgm:pt modelId="{36EC9C6A-85A4-4519-9159-B7E53640C872}">
      <dgm:prSet phldrT="[Text]"/>
      <dgm:spPr>
        <a:ln>
          <a:solidFill>
            <a:schemeClr val="accent1">
              <a:lumMod val="75000"/>
              <a:alpha val="90000"/>
            </a:schemeClr>
          </a:solidFill>
        </a:ln>
      </dgm:spPr>
      <dgm:t>
        <a:bodyPr/>
        <a:lstStyle/>
        <a:p>
          <a:pPr algn="ctr"/>
          <a:r>
            <a:rPr lang="en-US" dirty="0" smtClean="0"/>
            <a:t>Initial peer review     (CSR or IC)</a:t>
          </a:r>
          <a:endParaRPr lang="en-US" dirty="0"/>
        </a:p>
      </dgm:t>
    </dgm:pt>
    <dgm:pt modelId="{B3758EED-5EFA-4ADB-8C22-310F310671E5}" type="parTrans" cxnId="{B7D77FE8-14D5-458A-AE53-C9CEDD6CCDE7}">
      <dgm:prSet/>
      <dgm:spPr/>
      <dgm:t>
        <a:bodyPr/>
        <a:lstStyle/>
        <a:p>
          <a:endParaRPr lang="en-US"/>
        </a:p>
      </dgm:t>
    </dgm:pt>
    <dgm:pt modelId="{D9235BE8-7611-4AC8-89EE-CDC4DBD553BA}" type="sibTrans" cxnId="{B7D77FE8-14D5-458A-AE53-C9CEDD6CCDE7}">
      <dgm:prSet/>
      <dgm:spPr/>
      <dgm:t>
        <a:bodyPr/>
        <a:lstStyle/>
        <a:p>
          <a:endParaRPr lang="en-US"/>
        </a:p>
      </dgm:t>
    </dgm:pt>
    <dgm:pt modelId="{DA68AB03-6F87-46F0-BB9A-413BBB128EBC}">
      <dgm:prSet phldrT="[Text]"/>
      <dgm:spPr>
        <a:ln>
          <a:solidFill>
            <a:schemeClr val="accent1">
              <a:lumMod val="75000"/>
              <a:alpha val="90000"/>
            </a:schemeClr>
          </a:solidFill>
        </a:ln>
      </dgm:spPr>
      <dgm:t>
        <a:bodyPr/>
        <a:lstStyle/>
        <a:p>
          <a:pPr algn="ctr"/>
          <a:r>
            <a:rPr lang="en-US" dirty="0" smtClean="0"/>
            <a:t>Scientific Review Officers</a:t>
          </a:r>
          <a:endParaRPr lang="en-US" dirty="0"/>
        </a:p>
      </dgm:t>
    </dgm:pt>
    <dgm:pt modelId="{91A5BC4E-14B2-4511-B692-5C254FBD84E3}" type="parTrans" cxnId="{A044520E-FF10-4392-A7CF-591C0FF07D47}">
      <dgm:prSet/>
      <dgm:spPr/>
      <dgm:t>
        <a:bodyPr/>
        <a:lstStyle/>
        <a:p>
          <a:endParaRPr lang="en-US"/>
        </a:p>
      </dgm:t>
    </dgm:pt>
    <dgm:pt modelId="{6E5145AB-8B33-484A-9BEA-46151D9371B7}" type="sibTrans" cxnId="{A044520E-FF10-4392-A7CF-591C0FF07D47}">
      <dgm:prSet/>
      <dgm:spPr/>
      <dgm:t>
        <a:bodyPr/>
        <a:lstStyle/>
        <a:p>
          <a:endParaRPr lang="en-US"/>
        </a:p>
      </dgm:t>
    </dgm:pt>
    <dgm:pt modelId="{F4150FC1-2120-42E3-9178-D499F93076DE}">
      <dgm:prSet phldrT="[Text]"/>
      <dgm:spPr>
        <a:ln>
          <a:solidFill>
            <a:schemeClr val="accent1">
              <a:lumMod val="75000"/>
              <a:alpha val="90000"/>
            </a:schemeClr>
          </a:solidFill>
        </a:ln>
      </dgm:spPr>
      <dgm:t>
        <a:bodyPr/>
        <a:lstStyle/>
        <a:p>
          <a:r>
            <a:rPr lang="en-US" dirty="0" smtClean="0"/>
            <a:t>Program Officials</a:t>
          </a:r>
          <a:endParaRPr lang="en-US" dirty="0"/>
        </a:p>
      </dgm:t>
    </dgm:pt>
    <dgm:pt modelId="{7714D7AF-FAE2-44C0-B249-2CB644D118A7}" type="parTrans" cxnId="{84891F18-ECAF-4520-B026-90623F9EC418}">
      <dgm:prSet/>
      <dgm:spPr/>
      <dgm:t>
        <a:bodyPr/>
        <a:lstStyle/>
        <a:p>
          <a:endParaRPr lang="en-US"/>
        </a:p>
      </dgm:t>
    </dgm:pt>
    <dgm:pt modelId="{9699D367-CE9C-44B2-801D-4B0D3E7245F8}" type="sibTrans" cxnId="{84891F18-ECAF-4520-B026-90623F9EC418}">
      <dgm:prSet/>
      <dgm:spPr/>
      <dgm:t>
        <a:bodyPr/>
        <a:lstStyle/>
        <a:p>
          <a:endParaRPr lang="en-US"/>
        </a:p>
      </dgm:t>
    </dgm:pt>
    <dgm:pt modelId="{0B0E2A24-DDA7-44E5-A005-06936B6F401A}" type="pres">
      <dgm:prSet presAssocID="{69983A58-9068-40A7-989E-7F427739DAA3}" presName="Name0" presStyleCnt="0">
        <dgm:presLayoutVars>
          <dgm:dir/>
          <dgm:animLvl val="lvl"/>
          <dgm:resizeHandles/>
        </dgm:presLayoutVars>
      </dgm:prSet>
      <dgm:spPr/>
      <dgm:t>
        <a:bodyPr/>
        <a:lstStyle/>
        <a:p>
          <a:endParaRPr lang="en-US"/>
        </a:p>
      </dgm:t>
    </dgm:pt>
    <dgm:pt modelId="{5B19F787-B6F6-4A24-9610-E058F06B8C3B}" type="pres">
      <dgm:prSet presAssocID="{34FA508D-187C-44CF-81A5-81EEEE1E2A5D}" presName="linNode" presStyleCnt="0"/>
      <dgm:spPr/>
    </dgm:pt>
    <dgm:pt modelId="{01186633-12D8-4985-9219-28BDAE0EEF0A}" type="pres">
      <dgm:prSet presAssocID="{34FA508D-187C-44CF-81A5-81EEEE1E2A5D}" presName="parentShp" presStyleLbl="node1" presStyleIdx="0" presStyleCnt="2" custLinFactNeighborY="-1338">
        <dgm:presLayoutVars>
          <dgm:bulletEnabled val="1"/>
        </dgm:presLayoutVars>
      </dgm:prSet>
      <dgm:spPr/>
      <dgm:t>
        <a:bodyPr/>
        <a:lstStyle/>
        <a:p>
          <a:endParaRPr lang="en-US"/>
        </a:p>
      </dgm:t>
    </dgm:pt>
    <dgm:pt modelId="{AB49D215-D4A7-47F1-A04E-5CF63F626EF3}" type="pres">
      <dgm:prSet presAssocID="{34FA508D-187C-44CF-81A5-81EEEE1E2A5D}" presName="childShp" presStyleLbl="bgAccFollowNode1" presStyleIdx="0" presStyleCnt="2" custLinFactNeighborX="24000" custLinFactNeighborY="677">
        <dgm:presLayoutVars>
          <dgm:bulletEnabled val="1"/>
        </dgm:presLayoutVars>
      </dgm:prSet>
      <dgm:spPr/>
      <dgm:t>
        <a:bodyPr/>
        <a:lstStyle/>
        <a:p>
          <a:endParaRPr lang="en-US"/>
        </a:p>
      </dgm:t>
    </dgm:pt>
    <dgm:pt modelId="{FC1E812D-29AB-49AA-99B8-37F23BB00E9A}" type="pres">
      <dgm:prSet presAssocID="{D2C7F992-AAA1-4661-8B22-2AECE70801D7}" presName="spacing" presStyleCnt="0"/>
      <dgm:spPr/>
    </dgm:pt>
    <dgm:pt modelId="{3B2279E7-AD69-46B8-80E0-B523992994C5}" type="pres">
      <dgm:prSet presAssocID="{B5742C2F-B5BB-4736-A668-29E66BC22CB7}" presName="linNode" presStyleCnt="0"/>
      <dgm:spPr/>
    </dgm:pt>
    <dgm:pt modelId="{8C6F8CCA-A798-4514-9451-179F9303D37F}" type="pres">
      <dgm:prSet presAssocID="{B5742C2F-B5BB-4736-A668-29E66BC22CB7}" presName="parentShp" presStyleLbl="node1" presStyleIdx="1" presStyleCnt="2">
        <dgm:presLayoutVars>
          <dgm:bulletEnabled val="1"/>
        </dgm:presLayoutVars>
      </dgm:prSet>
      <dgm:spPr/>
      <dgm:t>
        <a:bodyPr/>
        <a:lstStyle/>
        <a:p>
          <a:endParaRPr lang="en-US"/>
        </a:p>
      </dgm:t>
    </dgm:pt>
    <dgm:pt modelId="{69F150DD-AE10-4501-9DE7-6879E3E8AC9D}" type="pres">
      <dgm:prSet presAssocID="{B5742C2F-B5BB-4736-A668-29E66BC22CB7}" presName="childShp" presStyleLbl="bgAccFollowNode1" presStyleIdx="1" presStyleCnt="2" custLinFactNeighborY="229">
        <dgm:presLayoutVars>
          <dgm:bulletEnabled val="1"/>
        </dgm:presLayoutVars>
      </dgm:prSet>
      <dgm:spPr/>
      <dgm:t>
        <a:bodyPr/>
        <a:lstStyle/>
        <a:p>
          <a:endParaRPr lang="en-US"/>
        </a:p>
      </dgm:t>
    </dgm:pt>
  </dgm:ptLst>
  <dgm:cxnLst>
    <dgm:cxn modelId="{A044520E-FF10-4392-A7CF-591C0FF07D47}" srcId="{34FA508D-187C-44CF-81A5-81EEEE1E2A5D}" destId="{DA68AB03-6F87-46F0-BB9A-413BBB128EBC}" srcOrd="1" destOrd="0" parTransId="{91A5BC4E-14B2-4511-B692-5C254FBD84E3}" sibTransId="{6E5145AB-8B33-484A-9BEA-46151D9371B7}"/>
    <dgm:cxn modelId="{A609CBC6-900A-4356-841E-422A62841EFC}" type="presOf" srcId="{69983A58-9068-40A7-989E-7F427739DAA3}" destId="{0B0E2A24-DDA7-44E5-A005-06936B6F401A}" srcOrd="0" destOrd="0" presId="urn:microsoft.com/office/officeart/2005/8/layout/vList6"/>
    <dgm:cxn modelId="{7C17CC18-A9C3-4B6E-B822-9E018F92E70A}" type="presOf" srcId="{F4150FC1-2120-42E3-9178-D499F93076DE}" destId="{69F150DD-AE10-4501-9DE7-6879E3E8AC9D}" srcOrd="0" destOrd="1" presId="urn:microsoft.com/office/officeart/2005/8/layout/vList6"/>
    <dgm:cxn modelId="{6F1F9524-16ED-48A4-BF2F-5BF1932FB907}" srcId="{69983A58-9068-40A7-989E-7F427739DAA3}" destId="{B5742C2F-B5BB-4736-A668-29E66BC22CB7}" srcOrd="1" destOrd="0" parTransId="{8324B3EB-1B34-423A-B633-7CDCA7735BD6}" sibTransId="{EFDE80F4-709C-4D54-AC1E-B3C4EBB738B8}"/>
    <dgm:cxn modelId="{3C9AFBC8-7F1B-4896-B2D2-46A791F9F896}" type="presOf" srcId="{34FA508D-187C-44CF-81A5-81EEEE1E2A5D}" destId="{01186633-12D8-4985-9219-28BDAE0EEF0A}" srcOrd="0" destOrd="0" presId="urn:microsoft.com/office/officeart/2005/8/layout/vList6"/>
    <dgm:cxn modelId="{E6602346-9B82-4607-AC7E-C75430247A13}" type="presOf" srcId="{8A044857-CBAB-4485-BF47-78893EE0507F}" destId="{69F150DD-AE10-4501-9DE7-6879E3E8AC9D}" srcOrd="0" destOrd="0" presId="urn:microsoft.com/office/officeart/2005/8/layout/vList6"/>
    <dgm:cxn modelId="{251836E7-17DD-47CB-A2E3-6FC56C66C7A8}" srcId="{69983A58-9068-40A7-989E-7F427739DAA3}" destId="{34FA508D-187C-44CF-81A5-81EEEE1E2A5D}" srcOrd="0" destOrd="0" parTransId="{516A3E03-F157-4A7F-B6EE-6B1F4D61060B}" sibTransId="{D2C7F992-AAA1-4661-8B22-2AECE70801D7}"/>
    <dgm:cxn modelId="{84891F18-ECAF-4520-B026-90623F9EC418}" srcId="{B5742C2F-B5BB-4736-A668-29E66BC22CB7}" destId="{F4150FC1-2120-42E3-9178-D499F93076DE}" srcOrd="1" destOrd="0" parTransId="{7714D7AF-FAE2-44C0-B249-2CB644D118A7}" sibTransId="{9699D367-CE9C-44B2-801D-4B0D3E7245F8}"/>
    <dgm:cxn modelId="{B7D77FE8-14D5-458A-AE53-C9CEDD6CCDE7}" srcId="{34FA508D-187C-44CF-81A5-81EEEE1E2A5D}" destId="{36EC9C6A-85A4-4519-9159-B7E53640C872}" srcOrd="0" destOrd="0" parTransId="{B3758EED-5EFA-4ADB-8C22-310F310671E5}" sibTransId="{D9235BE8-7611-4AC8-89EE-CDC4DBD553BA}"/>
    <dgm:cxn modelId="{1CCA72B5-637D-4E1B-A40C-485988A3232F}" type="presOf" srcId="{DA68AB03-6F87-46F0-BB9A-413BBB128EBC}" destId="{AB49D215-D4A7-47F1-A04E-5CF63F626EF3}" srcOrd="0" destOrd="1" presId="urn:microsoft.com/office/officeart/2005/8/layout/vList6"/>
    <dgm:cxn modelId="{06D6C95B-4BBC-40FD-81BD-031E569520F9}" srcId="{B5742C2F-B5BB-4736-A668-29E66BC22CB7}" destId="{8A044857-CBAB-4485-BF47-78893EE0507F}" srcOrd="0" destOrd="0" parTransId="{98047C9D-2DAA-4903-B363-70647602E9E3}" sibTransId="{98636048-66D7-41B6-AFA8-1D70305B6E0E}"/>
    <dgm:cxn modelId="{1A751B77-B5A4-466F-BA2C-058467BF33B0}" type="presOf" srcId="{B5742C2F-B5BB-4736-A668-29E66BC22CB7}" destId="{8C6F8CCA-A798-4514-9451-179F9303D37F}" srcOrd="0" destOrd="0" presId="urn:microsoft.com/office/officeart/2005/8/layout/vList6"/>
    <dgm:cxn modelId="{59336DFC-58B3-4C20-858D-95E6747DBA6D}" type="presOf" srcId="{36EC9C6A-85A4-4519-9159-B7E53640C872}" destId="{AB49D215-D4A7-47F1-A04E-5CF63F626EF3}" srcOrd="0" destOrd="0" presId="urn:microsoft.com/office/officeart/2005/8/layout/vList6"/>
    <dgm:cxn modelId="{D55F088F-C073-406E-9CDE-6FD9BA91A76D}" type="presParOf" srcId="{0B0E2A24-DDA7-44E5-A005-06936B6F401A}" destId="{5B19F787-B6F6-4A24-9610-E058F06B8C3B}" srcOrd="0" destOrd="0" presId="urn:microsoft.com/office/officeart/2005/8/layout/vList6"/>
    <dgm:cxn modelId="{A49962FD-F2B5-4358-B447-F450D1893648}" type="presParOf" srcId="{5B19F787-B6F6-4A24-9610-E058F06B8C3B}" destId="{01186633-12D8-4985-9219-28BDAE0EEF0A}" srcOrd="0" destOrd="0" presId="urn:microsoft.com/office/officeart/2005/8/layout/vList6"/>
    <dgm:cxn modelId="{194A89AE-2877-4387-8587-1E5594582BB3}" type="presParOf" srcId="{5B19F787-B6F6-4A24-9610-E058F06B8C3B}" destId="{AB49D215-D4A7-47F1-A04E-5CF63F626EF3}" srcOrd="1" destOrd="0" presId="urn:microsoft.com/office/officeart/2005/8/layout/vList6"/>
    <dgm:cxn modelId="{8E6E2B61-F5D0-431A-B745-6BB69B759646}" type="presParOf" srcId="{0B0E2A24-DDA7-44E5-A005-06936B6F401A}" destId="{FC1E812D-29AB-49AA-99B8-37F23BB00E9A}" srcOrd="1" destOrd="0" presId="urn:microsoft.com/office/officeart/2005/8/layout/vList6"/>
    <dgm:cxn modelId="{0C3DB221-0DBC-4629-A0D5-46610591200E}" type="presParOf" srcId="{0B0E2A24-DDA7-44E5-A005-06936B6F401A}" destId="{3B2279E7-AD69-46B8-80E0-B523992994C5}" srcOrd="2" destOrd="0" presId="urn:microsoft.com/office/officeart/2005/8/layout/vList6"/>
    <dgm:cxn modelId="{E9FC1C73-E0B7-46A5-AA7A-9838D892D3C2}" type="presParOf" srcId="{3B2279E7-AD69-46B8-80E0-B523992994C5}" destId="{8C6F8CCA-A798-4514-9451-179F9303D37F}" srcOrd="0" destOrd="0" presId="urn:microsoft.com/office/officeart/2005/8/layout/vList6"/>
    <dgm:cxn modelId="{F6AD1515-E2A7-465C-91D1-4DD6B447D50F}" type="presParOf" srcId="{3B2279E7-AD69-46B8-80E0-B523992994C5}" destId="{69F150DD-AE10-4501-9DE7-6879E3E8AC9D}"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1846116-3B2F-4A2C-8ED3-8B0E36DC2991}">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rPr>
            <a:t>1 – high impact</a:t>
          </a:r>
          <a:endParaRPr lang="en-US" sz="2000" dirty="0">
            <a:solidFill>
              <a:schemeClr val="tx1"/>
            </a:solidFill>
          </a:endParaRPr>
        </a:p>
      </dgm: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rPr>
            <a:t>9 – low impact</a:t>
          </a:r>
          <a:endParaRPr lang="en-US" sz="2000" dirty="0">
            <a:solidFill>
              <a:schemeClr val="tx1"/>
            </a:solidFill>
          </a:endParaRPr>
        </a:p>
      </dgm: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t>
        <a:bodyPr/>
        <a:lstStyle/>
        <a:p>
          <a:endParaRPr lang="en-US"/>
        </a:p>
      </dgm:t>
    </dgm:pt>
    <dgm:pt modelId="{14F2A801-5449-4D9D-AA52-8EBF2C273C3E}" type="pres">
      <dgm:prSet presAssocID="{E1846116-3B2F-4A2C-8ED3-8B0E36DC2991}" presName="arrow" presStyleLbl="node1" presStyleIdx="0" presStyleCnt="2">
        <dgm:presLayoutVars>
          <dgm:bulletEnabled val="1"/>
        </dgm:presLayoutVars>
      </dgm:prSet>
      <dgm:spPr/>
      <dgm:t>
        <a:bodyPr/>
        <a:lstStyle/>
        <a:p>
          <a:endParaRPr lang="en-US"/>
        </a:p>
      </dgm:t>
    </dgm:pt>
    <dgm:pt modelId="{678F1EC2-DAB8-4ECB-B4D4-E2D21C35D749}" type="pres">
      <dgm:prSet presAssocID="{F703CEAB-C056-4077-B5BE-3205D3042F8A}" presName="arrow" presStyleLbl="node1" presStyleIdx="1" presStyleCnt="2">
        <dgm:presLayoutVars>
          <dgm:bulletEnabled val="1"/>
        </dgm:presLayoutVars>
      </dgm:prSet>
      <dgm:spPr/>
      <dgm:t>
        <a:bodyPr/>
        <a:lstStyle/>
        <a:p>
          <a:endParaRPr lang="en-US"/>
        </a:p>
      </dgm:t>
    </dgm:pt>
  </dgm:ptLst>
  <dgm:cxnLst>
    <dgm:cxn modelId="{D100E986-20EE-449E-A241-2AD7C56BC3E0}" type="presOf" srcId="{E1846116-3B2F-4A2C-8ED3-8B0E36DC2991}" destId="{14F2A801-5449-4D9D-AA52-8EBF2C273C3E}" srcOrd="0" destOrd="0" presId="urn:microsoft.com/office/officeart/2005/8/layout/arrow1"/>
    <dgm:cxn modelId="{A5181A61-5DF8-4F28-996A-D83EA6668C8B}" type="presOf" srcId="{903B16BE-8294-4F3B-B502-6A94E3D3F4D8}" destId="{A58DD199-F80F-4485-9847-8A3C76C4DCE3}" srcOrd="0" destOrd="0" presId="urn:microsoft.com/office/officeart/2005/8/layout/arrow1"/>
    <dgm:cxn modelId="{AEB7128B-9ED7-40F5-8562-78BEE56B5BA0}" srcId="{903B16BE-8294-4F3B-B502-6A94E3D3F4D8}" destId="{E1846116-3B2F-4A2C-8ED3-8B0E36DC2991}" srcOrd="0" destOrd="0" parTransId="{FDF88F46-5047-463F-8E0D-0B5E5068F206}" sibTransId="{588C50D1-CD75-4A94-BC6B-A9F44744B351}"/>
    <dgm:cxn modelId="{67EFAF48-0BE2-421F-8271-20B49A2A71E9}" srcId="{903B16BE-8294-4F3B-B502-6A94E3D3F4D8}" destId="{F703CEAB-C056-4077-B5BE-3205D3042F8A}" srcOrd="1" destOrd="0" parTransId="{4F126B1C-C9CC-4A94-BD12-0271D348AD9D}" sibTransId="{3AE29973-1D08-48E6-A439-C2E9E6A991AD}"/>
    <dgm:cxn modelId="{74A31ECB-DFA6-4E92-A6C7-07659E6E5FFE}" type="presOf" srcId="{F703CEAB-C056-4077-B5BE-3205D3042F8A}" destId="{678F1EC2-DAB8-4ECB-B4D4-E2D21C35D749}" srcOrd="0" destOrd="0" presId="urn:microsoft.com/office/officeart/2005/8/layout/arrow1"/>
    <dgm:cxn modelId="{92B8C18E-E2F5-4A73-8053-65644AB7E176}" type="presParOf" srcId="{A58DD199-F80F-4485-9847-8A3C76C4DCE3}" destId="{14F2A801-5449-4D9D-AA52-8EBF2C273C3E}" srcOrd="0" destOrd="0" presId="urn:microsoft.com/office/officeart/2005/8/layout/arrow1"/>
    <dgm:cxn modelId="{F641BD8F-28AA-47DD-85E2-3147E2BFFEAA}" type="presParOf" srcId="{A58DD199-F80F-4485-9847-8A3C76C4DCE3}" destId="{678F1EC2-DAB8-4ECB-B4D4-E2D21C35D74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1846116-3B2F-4A2C-8ED3-8B0E36DC2991}">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rPr>
            <a:t>10 – Highest Impact</a:t>
          </a:r>
          <a:endParaRPr lang="en-US" sz="2000" dirty="0">
            <a:solidFill>
              <a:schemeClr val="tx1"/>
            </a:solidFill>
          </a:endParaRPr>
        </a:p>
      </dgm:t>
      <dgm:extLst>
        <a:ext uri="{E40237B7-FDA0-4F09-8148-C483321AD2D9}">
          <dgm14:cNvPr xmlns:dgm14="http://schemas.microsoft.com/office/drawing/2010/diagram" id="0" name="" descr="represents highest impact scores" title="Left Arrow"/>
        </a:ext>
      </dgm:extLs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rPr>
            <a:t>90 – Lowest Impact</a:t>
          </a:r>
          <a:endParaRPr lang="en-US" sz="2000" i="0" dirty="0">
            <a:solidFill>
              <a:schemeClr val="tx1"/>
            </a:solidFill>
          </a:endParaRPr>
        </a:p>
      </dgm:t>
      <dgm:extLst>
        <a:ext uri="{E40237B7-FDA0-4F09-8148-C483321AD2D9}">
          <dgm14:cNvPr xmlns:dgm14="http://schemas.microsoft.com/office/drawing/2010/diagram" id="0" name="" descr="represents  lowest impact scores" title="Right arrow"/>
        </a:ext>
      </dgm:extLs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t>
        <a:bodyPr/>
        <a:lstStyle/>
        <a:p>
          <a:endParaRPr lang="en-US"/>
        </a:p>
      </dgm:t>
    </dgm:pt>
    <dgm:pt modelId="{14F2A801-5449-4D9D-AA52-8EBF2C273C3E}" type="pres">
      <dgm:prSet presAssocID="{E1846116-3B2F-4A2C-8ED3-8B0E36DC2991}" presName="arrow" presStyleLbl="node1" presStyleIdx="0" presStyleCnt="2" custScaleX="127531" custScaleY="100194">
        <dgm:presLayoutVars>
          <dgm:bulletEnabled val="1"/>
        </dgm:presLayoutVars>
      </dgm:prSet>
      <dgm:spPr/>
      <dgm:t>
        <a:bodyPr/>
        <a:lstStyle/>
        <a:p>
          <a:endParaRPr lang="en-US"/>
        </a:p>
      </dgm:t>
    </dgm:pt>
    <dgm:pt modelId="{678F1EC2-DAB8-4ECB-B4D4-E2D21C35D749}" type="pres">
      <dgm:prSet presAssocID="{F703CEAB-C056-4077-B5BE-3205D3042F8A}" presName="arrow" presStyleLbl="node1" presStyleIdx="1" presStyleCnt="2" custScaleX="127531" custScaleY="100094">
        <dgm:presLayoutVars>
          <dgm:bulletEnabled val="1"/>
        </dgm:presLayoutVars>
      </dgm:prSet>
      <dgm:spPr/>
      <dgm:t>
        <a:bodyPr/>
        <a:lstStyle/>
        <a:p>
          <a:endParaRPr lang="en-US"/>
        </a:p>
      </dgm:t>
    </dgm:pt>
  </dgm:ptLst>
  <dgm:cxnLst>
    <dgm:cxn modelId="{01FEF4D1-0E0A-440F-9908-08165C066B5D}" type="presOf" srcId="{E1846116-3B2F-4A2C-8ED3-8B0E36DC2991}" destId="{14F2A801-5449-4D9D-AA52-8EBF2C273C3E}" srcOrd="0" destOrd="0" presId="urn:microsoft.com/office/officeart/2005/8/layout/arrow1"/>
    <dgm:cxn modelId="{1CCFE11F-1C4C-4BDF-B502-5DFE295C8B1F}" type="presOf" srcId="{F703CEAB-C056-4077-B5BE-3205D3042F8A}" destId="{678F1EC2-DAB8-4ECB-B4D4-E2D21C35D749}" srcOrd="0" destOrd="0" presId="urn:microsoft.com/office/officeart/2005/8/layout/arrow1"/>
    <dgm:cxn modelId="{025EBB63-B8BD-4806-9400-1DD7097B3FC3}" type="presOf" srcId="{903B16BE-8294-4F3B-B502-6A94E3D3F4D8}" destId="{A58DD199-F80F-4485-9847-8A3C76C4DCE3}" srcOrd="0" destOrd="0" presId="urn:microsoft.com/office/officeart/2005/8/layout/arrow1"/>
    <dgm:cxn modelId="{AEB7128B-9ED7-40F5-8562-78BEE56B5BA0}" srcId="{903B16BE-8294-4F3B-B502-6A94E3D3F4D8}" destId="{E1846116-3B2F-4A2C-8ED3-8B0E36DC2991}" srcOrd="0" destOrd="0" parTransId="{FDF88F46-5047-463F-8E0D-0B5E5068F206}" sibTransId="{588C50D1-CD75-4A94-BC6B-A9F44744B351}"/>
    <dgm:cxn modelId="{67EFAF48-0BE2-421F-8271-20B49A2A71E9}" srcId="{903B16BE-8294-4F3B-B502-6A94E3D3F4D8}" destId="{F703CEAB-C056-4077-B5BE-3205D3042F8A}" srcOrd="1" destOrd="0" parTransId="{4F126B1C-C9CC-4A94-BD12-0271D348AD9D}" sibTransId="{3AE29973-1D08-48E6-A439-C2E9E6A991AD}"/>
    <dgm:cxn modelId="{B21EBE01-C783-4C42-A337-260350BD0F08}" type="presParOf" srcId="{A58DD199-F80F-4485-9847-8A3C76C4DCE3}" destId="{14F2A801-5449-4D9D-AA52-8EBF2C273C3E}" srcOrd="0" destOrd="0" presId="urn:microsoft.com/office/officeart/2005/8/layout/arrow1"/>
    <dgm:cxn modelId="{FDF40429-6A14-4ADF-8B92-E4EF0E7AA414}" type="presParOf" srcId="{A58DD199-F80F-4485-9847-8A3C76C4DCE3}" destId="{678F1EC2-DAB8-4ECB-B4D4-E2D21C35D74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1846116-3B2F-4A2C-8ED3-8B0E36DC2991}">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rPr>
            <a:t>1 – high impact</a:t>
          </a:r>
          <a:endParaRPr lang="en-US" sz="2000" dirty="0">
            <a:solidFill>
              <a:schemeClr val="tx1"/>
            </a:solidFill>
          </a:endParaRPr>
        </a:p>
      </dgm:t>
      <dgm:extLst>
        <a:ext uri="{E40237B7-FDA0-4F09-8148-C483321AD2D9}">
          <dgm14:cNvPr xmlns:dgm14="http://schemas.microsoft.com/office/drawing/2010/diagram" id="0" name="" descr="a score of 1 represents HIGH impact" title="Left arrow"/>
        </a:ext>
      </dgm:extLs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rPr>
            <a:t>9 – low impact</a:t>
          </a:r>
          <a:endParaRPr lang="en-US" sz="2000" dirty="0">
            <a:solidFill>
              <a:schemeClr val="tx1"/>
            </a:solidFill>
          </a:endParaRPr>
        </a:p>
      </dgm:t>
      <dgm:extLst>
        <a:ext uri="{E40237B7-FDA0-4F09-8148-C483321AD2D9}">
          <dgm14:cNvPr xmlns:dgm14="http://schemas.microsoft.com/office/drawing/2010/diagram" id="0" name="" descr="a score of 9 represents LOW impact" title="Right Arrow"/>
        </a:ext>
      </dgm:extLs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t>
        <a:bodyPr/>
        <a:lstStyle/>
        <a:p>
          <a:endParaRPr lang="en-US"/>
        </a:p>
      </dgm:t>
    </dgm:pt>
    <dgm:pt modelId="{14F2A801-5449-4D9D-AA52-8EBF2C273C3E}" type="pres">
      <dgm:prSet presAssocID="{E1846116-3B2F-4A2C-8ED3-8B0E36DC2991}" presName="arrow" presStyleLbl="node1" presStyleIdx="0" presStyleCnt="2">
        <dgm:presLayoutVars>
          <dgm:bulletEnabled val="1"/>
        </dgm:presLayoutVars>
      </dgm:prSet>
      <dgm:spPr/>
      <dgm:t>
        <a:bodyPr/>
        <a:lstStyle/>
        <a:p>
          <a:endParaRPr lang="en-US"/>
        </a:p>
      </dgm:t>
    </dgm:pt>
    <dgm:pt modelId="{678F1EC2-DAB8-4ECB-B4D4-E2D21C35D749}" type="pres">
      <dgm:prSet presAssocID="{F703CEAB-C056-4077-B5BE-3205D3042F8A}" presName="arrow" presStyleLbl="node1" presStyleIdx="1" presStyleCnt="2">
        <dgm:presLayoutVars>
          <dgm:bulletEnabled val="1"/>
        </dgm:presLayoutVars>
      </dgm:prSet>
      <dgm:spPr/>
      <dgm:t>
        <a:bodyPr/>
        <a:lstStyle/>
        <a:p>
          <a:endParaRPr lang="en-US"/>
        </a:p>
      </dgm:t>
    </dgm:pt>
  </dgm:ptLst>
  <dgm:cxnLst>
    <dgm:cxn modelId="{2892E81D-2974-4355-8FCB-7D7AD57A3C8F}" type="presOf" srcId="{903B16BE-8294-4F3B-B502-6A94E3D3F4D8}" destId="{A58DD199-F80F-4485-9847-8A3C76C4DCE3}" srcOrd="0" destOrd="0" presId="urn:microsoft.com/office/officeart/2005/8/layout/arrow1"/>
    <dgm:cxn modelId="{AEB7128B-9ED7-40F5-8562-78BEE56B5BA0}" srcId="{903B16BE-8294-4F3B-B502-6A94E3D3F4D8}" destId="{E1846116-3B2F-4A2C-8ED3-8B0E36DC2991}" srcOrd="0" destOrd="0" parTransId="{FDF88F46-5047-463F-8E0D-0B5E5068F206}" sibTransId="{588C50D1-CD75-4A94-BC6B-A9F44744B351}"/>
    <dgm:cxn modelId="{67EFAF48-0BE2-421F-8271-20B49A2A71E9}" srcId="{903B16BE-8294-4F3B-B502-6A94E3D3F4D8}" destId="{F703CEAB-C056-4077-B5BE-3205D3042F8A}" srcOrd="1" destOrd="0" parTransId="{4F126B1C-C9CC-4A94-BD12-0271D348AD9D}" sibTransId="{3AE29973-1D08-48E6-A439-C2E9E6A991AD}"/>
    <dgm:cxn modelId="{D58AB276-309B-43FE-A935-843618565AD1}" type="presOf" srcId="{E1846116-3B2F-4A2C-8ED3-8B0E36DC2991}" destId="{14F2A801-5449-4D9D-AA52-8EBF2C273C3E}" srcOrd="0" destOrd="0" presId="urn:microsoft.com/office/officeart/2005/8/layout/arrow1"/>
    <dgm:cxn modelId="{A3A1EAC2-3E93-4C3D-8292-749E3A575537}" type="presOf" srcId="{F703CEAB-C056-4077-B5BE-3205D3042F8A}" destId="{678F1EC2-DAB8-4ECB-B4D4-E2D21C35D749}" srcOrd="0" destOrd="0" presId="urn:microsoft.com/office/officeart/2005/8/layout/arrow1"/>
    <dgm:cxn modelId="{14ECE6E0-163E-4475-B587-55AC508093C7}" type="presParOf" srcId="{A58DD199-F80F-4485-9847-8A3C76C4DCE3}" destId="{14F2A801-5449-4D9D-AA52-8EBF2C273C3E}" srcOrd="0" destOrd="0" presId="urn:microsoft.com/office/officeart/2005/8/layout/arrow1"/>
    <dgm:cxn modelId="{3E28F776-539E-4CA5-97AF-7DEEC662185A}" type="presParOf" srcId="{A58DD199-F80F-4485-9847-8A3C76C4DCE3}" destId="{678F1EC2-DAB8-4ECB-B4D4-E2D21C35D74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1846116-3B2F-4A2C-8ED3-8B0E36DC2991}">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rPr>
            <a:t>1  </a:t>
          </a:r>
          <a:endParaRPr lang="en-US" sz="2000" dirty="0">
            <a:solidFill>
              <a:schemeClr val="tx1"/>
            </a:solidFill>
          </a:endParaRPr>
        </a:p>
      </dgm:t>
      <dgm:extLst>
        <a:ext uri="{E40237B7-FDA0-4F09-8148-C483321AD2D9}">
          <dgm14:cNvPr xmlns:dgm14="http://schemas.microsoft.com/office/drawing/2010/diagram" id="0" name="" descr="represents Discussed applications" title="Left arrow"/>
        </a:ext>
      </dgm:extLs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rPr>
            <a:t>ND</a:t>
          </a:r>
          <a:endParaRPr lang="en-US" sz="2000" dirty="0">
            <a:solidFill>
              <a:schemeClr val="tx1"/>
            </a:solidFill>
          </a:endParaRPr>
        </a:p>
      </dgm:t>
      <dgm:extLst>
        <a:ext uri="{E40237B7-FDA0-4F09-8148-C483321AD2D9}">
          <dgm14:cNvPr xmlns:dgm14="http://schemas.microsoft.com/office/drawing/2010/diagram" id="0" name="" descr="represents Not Discussed applications" title="Right arrow"/>
        </a:ext>
      </dgm:extLs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t>
        <a:bodyPr/>
        <a:lstStyle/>
        <a:p>
          <a:endParaRPr lang="en-US"/>
        </a:p>
      </dgm:t>
    </dgm:pt>
    <dgm:pt modelId="{14F2A801-5449-4D9D-AA52-8EBF2C273C3E}" type="pres">
      <dgm:prSet presAssocID="{E1846116-3B2F-4A2C-8ED3-8B0E36DC2991}" presName="arrow" presStyleLbl="node1" presStyleIdx="0" presStyleCnt="2" custScaleX="124652" custRadScaleRad="99986" custRadScaleInc="19">
        <dgm:presLayoutVars>
          <dgm:bulletEnabled val="1"/>
        </dgm:presLayoutVars>
      </dgm:prSet>
      <dgm:spPr/>
      <dgm:t>
        <a:bodyPr/>
        <a:lstStyle/>
        <a:p>
          <a:endParaRPr lang="en-US"/>
        </a:p>
      </dgm:t>
    </dgm:pt>
    <dgm:pt modelId="{678F1EC2-DAB8-4ECB-B4D4-E2D21C35D749}" type="pres">
      <dgm:prSet presAssocID="{F703CEAB-C056-4077-B5BE-3205D3042F8A}" presName="arrow" presStyleLbl="node1" presStyleIdx="1" presStyleCnt="2" custScaleX="124718">
        <dgm:presLayoutVars>
          <dgm:bulletEnabled val="1"/>
        </dgm:presLayoutVars>
      </dgm:prSet>
      <dgm:spPr/>
      <dgm:t>
        <a:bodyPr/>
        <a:lstStyle/>
        <a:p>
          <a:endParaRPr lang="en-US"/>
        </a:p>
      </dgm:t>
    </dgm:pt>
  </dgm:ptLst>
  <dgm:cxnLst>
    <dgm:cxn modelId="{CADD1EFB-6B40-4D7E-B2CD-87287BEFD622}" type="presOf" srcId="{903B16BE-8294-4F3B-B502-6A94E3D3F4D8}" destId="{A58DD199-F80F-4485-9847-8A3C76C4DCE3}" srcOrd="0" destOrd="0" presId="urn:microsoft.com/office/officeart/2005/8/layout/arrow1"/>
    <dgm:cxn modelId="{AEB7128B-9ED7-40F5-8562-78BEE56B5BA0}" srcId="{903B16BE-8294-4F3B-B502-6A94E3D3F4D8}" destId="{E1846116-3B2F-4A2C-8ED3-8B0E36DC2991}" srcOrd="0" destOrd="0" parTransId="{FDF88F46-5047-463F-8E0D-0B5E5068F206}" sibTransId="{588C50D1-CD75-4A94-BC6B-A9F44744B351}"/>
    <dgm:cxn modelId="{67EFAF48-0BE2-421F-8271-20B49A2A71E9}" srcId="{903B16BE-8294-4F3B-B502-6A94E3D3F4D8}" destId="{F703CEAB-C056-4077-B5BE-3205D3042F8A}" srcOrd="1" destOrd="0" parTransId="{4F126B1C-C9CC-4A94-BD12-0271D348AD9D}" sibTransId="{3AE29973-1D08-48E6-A439-C2E9E6A991AD}"/>
    <dgm:cxn modelId="{2BB7183B-0EE5-4F32-AA07-AFA11856CA4F}" type="presOf" srcId="{F703CEAB-C056-4077-B5BE-3205D3042F8A}" destId="{678F1EC2-DAB8-4ECB-B4D4-E2D21C35D749}" srcOrd="0" destOrd="0" presId="urn:microsoft.com/office/officeart/2005/8/layout/arrow1"/>
    <dgm:cxn modelId="{B5F0A8F1-8FDC-41A3-9BC6-DDB19ACB1745}" type="presOf" srcId="{E1846116-3B2F-4A2C-8ED3-8B0E36DC2991}" destId="{14F2A801-5449-4D9D-AA52-8EBF2C273C3E}" srcOrd="0" destOrd="0" presId="urn:microsoft.com/office/officeart/2005/8/layout/arrow1"/>
    <dgm:cxn modelId="{8385AA0D-D8BD-4AC8-9A61-DEAC23E61F1D}" type="presParOf" srcId="{A58DD199-F80F-4485-9847-8A3C76C4DCE3}" destId="{14F2A801-5449-4D9D-AA52-8EBF2C273C3E}" srcOrd="0" destOrd="0" presId="urn:microsoft.com/office/officeart/2005/8/layout/arrow1"/>
    <dgm:cxn modelId="{93CF1E7C-D634-40D9-B926-35DDFAC5437E}" type="presParOf" srcId="{A58DD199-F80F-4485-9847-8A3C76C4DCE3}" destId="{678F1EC2-DAB8-4ECB-B4D4-E2D21C35D74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7BED4-C0C4-461F-A1F0-A52557EE59BC}">
      <dsp:nvSpPr>
        <dsp:cNvPr id="0" name=""/>
        <dsp:cNvSpPr/>
      </dsp:nvSpPr>
      <dsp:spPr>
        <a:xfrm>
          <a:off x="2" y="0"/>
          <a:ext cx="4343397" cy="2362199"/>
        </a:xfrm>
        <a:prstGeom prst="rightArrow">
          <a:avLst/>
        </a:prstGeom>
        <a:solidFill>
          <a:srgbClr val="0070C0"/>
        </a:solidFill>
        <a:ln>
          <a:solidFill>
            <a:schemeClr val="accent1">
              <a:lumMod val="75000"/>
            </a:schemeClr>
          </a:solidFill>
        </a:ln>
        <a:effectLst/>
      </dsp:spPr>
      <dsp:style>
        <a:lnRef idx="0">
          <a:scrgbClr r="0" g="0" b="0"/>
        </a:lnRef>
        <a:fillRef idx="1">
          <a:scrgbClr r="0" g="0" b="0"/>
        </a:fillRef>
        <a:effectRef idx="0">
          <a:scrgbClr r="0" g="0" b="0"/>
        </a:effectRef>
        <a:fontRef idx="minor"/>
      </dsp:style>
    </dsp:sp>
    <dsp:sp modelId="{67A759F8-4EA0-4AD3-8B6C-2CD3AB4A4A95}">
      <dsp:nvSpPr>
        <dsp:cNvPr id="0" name=""/>
        <dsp:cNvSpPr/>
      </dsp:nvSpPr>
      <dsp:spPr>
        <a:xfrm>
          <a:off x="133644" y="714149"/>
          <a:ext cx="1303020" cy="944880"/>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Receipt and Referral</a:t>
          </a:r>
          <a:endParaRPr lang="en-US" sz="1800" kern="1200" dirty="0">
            <a:solidFill>
              <a:schemeClr val="tx1"/>
            </a:solidFill>
          </a:endParaRPr>
        </a:p>
      </dsp:txBody>
      <dsp:txXfrm>
        <a:off x="179769" y="760274"/>
        <a:ext cx="1210770" cy="852630"/>
      </dsp:txXfrm>
    </dsp:sp>
    <dsp:sp modelId="{AFFFD6BB-3A68-4896-AD9C-C896987AE075}">
      <dsp:nvSpPr>
        <dsp:cNvPr id="0" name=""/>
        <dsp:cNvSpPr/>
      </dsp:nvSpPr>
      <dsp:spPr>
        <a:xfrm>
          <a:off x="1520189" y="708659"/>
          <a:ext cx="1303020" cy="944880"/>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Initial Peer Review</a:t>
          </a:r>
          <a:endParaRPr lang="en-US" sz="1800" kern="1200" dirty="0">
            <a:solidFill>
              <a:schemeClr val="tx1"/>
            </a:solidFill>
          </a:endParaRPr>
        </a:p>
      </dsp:txBody>
      <dsp:txXfrm>
        <a:off x="1566314" y="754784"/>
        <a:ext cx="1210770" cy="852630"/>
      </dsp:txXfrm>
    </dsp:sp>
    <dsp:sp modelId="{1156BD30-4BC7-4DB7-ACB4-7424877C543E}">
      <dsp:nvSpPr>
        <dsp:cNvPr id="0" name=""/>
        <dsp:cNvSpPr/>
      </dsp:nvSpPr>
      <dsp:spPr>
        <a:xfrm>
          <a:off x="2893196" y="708659"/>
          <a:ext cx="1303020" cy="944880"/>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National Advisory Councils</a:t>
          </a:r>
          <a:endParaRPr lang="en-US" sz="1800" kern="1200" dirty="0">
            <a:solidFill>
              <a:schemeClr val="tx1"/>
            </a:solidFill>
          </a:endParaRPr>
        </a:p>
      </dsp:txBody>
      <dsp:txXfrm>
        <a:off x="2939321" y="754784"/>
        <a:ext cx="1210770" cy="852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9D215-D4A7-47F1-A04E-5CF63F626EF3}">
      <dsp:nvSpPr>
        <dsp:cNvPr id="0" name=""/>
        <dsp:cNvSpPr/>
      </dsp:nvSpPr>
      <dsp:spPr>
        <a:xfrm>
          <a:off x="1554479" y="7391"/>
          <a:ext cx="2331720" cy="105202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a:lnSpc>
              <a:spcPct val="90000"/>
            </a:lnSpc>
            <a:spcBef>
              <a:spcPct val="0"/>
            </a:spcBef>
            <a:spcAft>
              <a:spcPct val="15000"/>
            </a:spcAft>
            <a:buChar char="••"/>
          </a:pPr>
          <a:r>
            <a:rPr lang="en-US" sz="1400" kern="1200" dirty="0" smtClean="0"/>
            <a:t>Initial peer review     (CSR or IC)</a:t>
          </a:r>
          <a:endParaRPr lang="en-US" sz="1400" kern="1200" dirty="0"/>
        </a:p>
        <a:p>
          <a:pPr marL="114300" lvl="1" indent="-114300" algn="ctr" defTabSz="622300">
            <a:lnSpc>
              <a:spcPct val="90000"/>
            </a:lnSpc>
            <a:spcBef>
              <a:spcPct val="0"/>
            </a:spcBef>
            <a:spcAft>
              <a:spcPct val="15000"/>
            </a:spcAft>
            <a:buChar char="••"/>
          </a:pPr>
          <a:r>
            <a:rPr lang="en-US" sz="1400" kern="1200" dirty="0" smtClean="0"/>
            <a:t>Scientific Review Officers</a:t>
          </a:r>
          <a:endParaRPr lang="en-US" sz="1400" kern="1200" dirty="0"/>
        </a:p>
      </dsp:txBody>
      <dsp:txXfrm>
        <a:off x="1554479" y="138895"/>
        <a:ext cx="1937210" cy="789021"/>
      </dsp:txXfrm>
    </dsp:sp>
    <dsp:sp modelId="{01186633-12D8-4985-9219-28BDAE0EEF0A}">
      <dsp:nvSpPr>
        <dsp:cNvPr id="0" name=""/>
        <dsp:cNvSpPr/>
      </dsp:nvSpPr>
      <dsp:spPr>
        <a:xfrm>
          <a:off x="0" y="0"/>
          <a:ext cx="1554480" cy="1052028"/>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effectLst/>
            </a:rPr>
            <a:t>Study Section</a:t>
          </a:r>
          <a:endParaRPr lang="en-US" sz="2000" kern="1200" dirty="0">
            <a:ln>
              <a:solidFill>
                <a:schemeClr val="accent1">
                  <a:lumMod val="75000"/>
                </a:schemeClr>
              </a:solidFill>
            </a:ln>
            <a:solidFill>
              <a:schemeClr val="tx1"/>
            </a:solidFill>
            <a:effectLst/>
          </a:endParaRPr>
        </a:p>
      </dsp:txBody>
      <dsp:txXfrm>
        <a:off x="51356" y="51356"/>
        <a:ext cx="1451768" cy="949316"/>
      </dsp:txXfrm>
    </dsp:sp>
    <dsp:sp modelId="{69F150DD-AE10-4501-9DE7-6879E3E8AC9D}">
      <dsp:nvSpPr>
        <dsp:cNvPr id="0" name=""/>
        <dsp:cNvSpPr/>
      </dsp:nvSpPr>
      <dsp:spPr>
        <a:xfrm>
          <a:off x="1554480" y="1157771"/>
          <a:ext cx="2331720" cy="105202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Scientific focus &amp; mission relevance </a:t>
          </a:r>
          <a:endParaRPr lang="en-US" sz="1400" kern="1200" dirty="0"/>
        </a:p>
        <a:p>
          <a:pPr marL="114300" lvl="1" indent="-114300" algn="l" defTabSz="622300">
            <a:lnSpc>
              <a:spcPct val="90000"/>
            </a:lnSpc>
            <a:spcBef>
              <a:spcPct val="0"/>
            </a:spcBef>
            <a:spcAft>
              <a:spcPct val="15000"/>
            </a:spcAft>
            <a:buChar char="••"/>
          </a:pPr>
          <a:r>
            <a:rPr lang="en-US" sz="1400" kern="1200" dirty="0" smtClean="0"/>
            <a:t>Program Officials</a:t>
          </a:r>
          <a:endParaRPr lang="en-US" sz="1400" kern="1200" dirty="0"/>
        </a:p>
      </dsp:txBody>
      <dsp:txXfrm>
        <a:off x="1554480" y="1289275"/>
        <a:ext cx="1937210" cy="789021"/>
      </dsp:txXfrm>
    </dsp:sp>
    <dsp:sp modelId="{8C6F8CCA-A798-4514-9451-179F9303D37F}">
      <dsp:nvSpPr>
        <dsp:cNvPr id="0" name=""/>
        <dsp:cNvSpPr/>
      </dsp:nvSpPr>
      <dsp:spPr>
        <a:xfrm>
          <a:off x="0" y="1157501"/>
          <a:ext cx="1554480" cy="1052028"/>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IC(s)</a:t>
          </a:r>
          <a:endParaRPr lang="en-US" sz="2000" kern="1200" dirty="0">
            <a:solidFill>
              <a:schemeClr val="tx1"/>
            </a:solidFill>
          </a:endParaRPr>
        </a:p>
      </dsp:txBody>
      <dsp:txXfrm>
        <a:off x="51356" y="1208857"/>
        <a:ext cx="1451768" cy="949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A801-5449-4D9D-AA52-8EBF2C273C3E}">
      <dsp:nvSpPr>
        <dsp:cNvPr id="0" name=""/>
        <dsp:cNvSpPr/>
      </dsp:nvSpPr>
      <dsp:spPr>
        <a:xfrm rot="16200000">
          <a:off x="139" y="65509"/>
          <a:ext cx="1596181" cy="1596181"/>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1 – high impact</a:t>
          </a:r>
          <a:endParaRPr lang="en-US" sz="2000" kern="1200" dirty="0">
            <a:solidFill>
              <a:schemeClr val="tx1"/>
            </a:solidFill>
          </a:endParaRPr>
        </a:p>
      </dsp:txBody>
      <dsp:txXfrm rot="5400000">
        <a:off x="279471" y="464554"/>
        <a:ext cx="1316849" cy="798091"/>
      </dsp:txXfrm>
    </dsp:sp>
    <dsp:sp modelId="{678F1EC2-DAB8-4ECB-B4D4-E2D21C35D749}">
      <dsp:nvSpPr>
        <dsp:cNvPr id="0" name=""/>
        <dsp:cNvSpPr/>
      </dsp:nvSpPr>
      <dsp:spPr>
        <a:xfrm rot="5400000">
          <a:off x="1756479" y="65509"/>
          <a:ext cx="1596181" cy="1596181"/>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9 – low impact</a:t>
          </a:r>
          <a:endParaRPr lang="en-US" sz="2000" kern="1200" dirty="0">
            <a:solidFill>
              <a:schemeClr val="tx1"/>
            </a:solidFill>
          </a:endParaRPr>
        </a:p>
      </dsp:txBody>
      <dsp:txXfrm rot="-5400000">
        <a:off x="1756479" y="464554"/>
        <a:ext cx="1316849" cy="7980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A801-5449-4D9D-AA52-8EBF2C273C3E}">
      <dsp:nvSpPr>
        <dsp:cNvPr id="0" name=""/>
        <dsp:cNvSpPr/>
      </dsp:nvSpPr>
      <dsp:spPr>
        <a:xfrm rot="16200000">
          <a:off x="-197985" y="142"/>
          <a:ext cx="1842455" cy="1447514"/>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10 – Highest Impact</a:t>
          </a:r>
          <a:endParaRPr lang="en-US" sz="2000" kern="1200" dirty="0">
            <a:solidFill>
              <a:schemeClr val="tx1"/>
            </a:solidFill>
          </a:endParaRPr>
        </a:p>
      </dsp:txBody>
      <dsp:txXfrm rot="5400000">
        <a:off x="252801" y="263285"/>
        <a:ext cx="1194199" cy="921227"/>
      </dsp:txXfrm>
    </dsp:sp>
    <dsp:sp modelId="{678F1EC2-DAB8-4ECB-B4D4-E2D21C35D749}">
      <dsp:nvSpPr>
        <dsp:cNvPr id="0" name=""/>
        <dsp:cNvSpPr/>
      </dsp:nvSpPr>
      <dsp:spPr>
        <a:xfrm rot="5400000">
          <a:off x="1632129" y="865"/>
          <a:ext cx="1842455" cy="1446069"/>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90 – Lowest Impact</a:t>
          </a:r>
          <a:endParaRPr lang="en-US" sz="2000" i="0" kern="1200" dirty="0">
            <a:solidFill>
              <a:schemeClr val="tx1"/>
            </a:solidFill>
          </a:endParaRPr>
        </a:p>
      </dsp:txBody>
      <dsp:txXfrm rot="-5400000">
        <a:off x="1830322" y="263286"/>
        <a:ext cx="1193007" cy="9212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A801-5449-4D9D-AA52-8EBF2C273C3E}">
      <dsp:nvSpPr>
        <dsp:cNvPr id="0" name=""/>
        <dsp:cNvSpPr/>
      </dsp:nvSpPr>
      <dsp:spPr>
        <a:xfrm rot="16200000">
          <a:off x="139" y="65509"/>
          <a:ext cx="1596181" cy="1596181"/>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1 – high impact</a:t>
          </a:r>
          <a:endParaRPr lang="en-US" sz="2000" kern="1200" dirty="0">
            <a:solidFill>
              <a:schemeClr val="tx1"/>
            </a:solidFill>
          </a:endParaRPr>
        </a:p>
      </dsp:txBody>
      <dsp:txXfrm rot="5400000">
        <a:off x="279471" y="464554"/>
        <a:ext cx="1316849" cy="798091"/>
      </dsp:txXfrm>
    </dsp:sp>
    <dsp:sp modelId="{678F1EC2-DAB8-4ECB-B4D4-E2D21C35D749}">
      <dsp:nvSpPr>
        <dsp:cNvPr id="0" name=""/>
        <dsp:cNvSpPr/>
      </dsp:nvSpPr>
      <dsp:spPr>
        <a:xfrm rot="5400000">
          <a:off x="1756479" y="65509"/>
          <a:ext cx="1596181" cy="1596181"/>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9 – low impact</a:t>
          </a:r>
          <a:endParaRPr lang="en-US" sz="2000" kern="1200" dirty="0">
            <a:solidFill>
              <a:schemeClr val="tx1"/>
            </a:solidFill>
          </a:endParaRPr>
        </a:p>
      </dsp:txBody>
      <dsp:txXfrm rot="-5400000">
        <a:off x="1756479" y="464554"/>
        <a:ext cx="1316849" cy="7980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A801-5449-4D9D-AA52-8EBF2C273C3E}">
      <dsp:nvSpPr>
        <dsp:cNvPr id="0" name=""/>
        <dsp:cNvSpPr/>
      </dsp:nvSpPr>
      <dsp:spPr>
        <a:xfrm rot="16200000">
          <a:off x="-143088" y="219289"/>
          <a:ext cx="1447034" cy="1160859"/>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1  </a:t>
          </a:r>
          <a:endParaRPr lang="en-US" sz="2000" kern="1200" dirty="0">
            <a:solidFill>
              <a:schemeClr val="tx1"/>
            </a:solidFill>
          </a:endParaRPr>
        </a:p>
      </dsp:txBody>
      <dsp:txXfrm rot="5400000">
        <a:off x="203150" y="437959"/>
        <a:ext cx="957709" cy="723517"/>
      </dsp:txXfrm>
    </dsp:sp>
    <dsp:sp modelId="{678F1EC2-DAB8-4ECB-B4D4-E2D21C35D749}">
      <dsp:nvSpPr>
        <dsp:cNvPr id="0" name=""/>
        <dsp:cNvSpPr/>
      </dsp:nvSpPr>
      <dsp:spPr>
        <a:xfrm rot="5400000">
          <a:off x="1133777" y="219670"/>
          <a:ext cx="1447800" cy="1160859"/>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ND</a:t>
          </a:r>
          <a:endParaRPr lang="en-US" sz="2000" kern="1200" dirty="0">
            <a:solidFill>
              <a:schemeClr val="tx1"/>
            </a:solidFill>
          </a:endParaRPr>
        </a:p>
      </dsp:txBody>
      <dsp:txXfrm rot="-5400000">
        <a:off x="1277248" y="438149"/>
        <a:ext cx="957709" cy="7239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defTabSz="931863">
              <a:defRPr sz="1200"/>
            </a:lvl1pPr>
          </a:lstStyle>
          <a:p>
            <a:pPr>
              <a:defRPr/>
            </a:pPr>
            <a:endParaRPr lang="en-US" dirty="0"/>
          </a:p>
        </p:txBody>
      </p:sp>
      <p:sp>
        <p:nvSpPr>
          <p:cNvPr id="1843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algn="r" defTabSz="931863">
              <a:defRPr sz="1200"/>
            </a:lvl1pPr>
          </a:lstStyle>
          <a:p>
            <a:pPr>
              <a:defRPr/>
            </a:pPr>
            <a:endParaRPr lang="en-US" dirty="0"/>
          </a:p>
        </p:txBody>
      </p:sp>
      <p:sp>
        <p:nvSpPr>
          <p:cNvPr id="1843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defTabSz="931863">
              <a:defRPr sz="1200"/>
            </a:lvl1pPr>
          </a:lstStyle>
          <a:p>
            <a:pPr>
              <a:defRPr/>
            </a:pPr>
            <a:endParaRPr lang="en-US" dirty="0"/>
          </a:p>
        </p:txBody>
      </p:sp>
      <p:sp>
        <p:nvSpPr>
          <p:cNvPr id="1843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algn="r" defTabSz="931863">
              <a:defRPr sz="1200"/>
            </a:lvl1pPr>
          </a:lstStyle>
          <a:p>
            <a:pPr>
              <a:defRPr/>
            </a:pPr>
            <a:fld id="{4FFFEF2C-A1AB-4CBC-8C6D-D06F75FB72E5}" type="slidenum">
              <a:rPr lang="en-US"/>
              <a:pPr>
                <a:defRPr/>
              </a:pPr>
              <a:t>‹#›</a:t>
            </a:fld>
            <a:endParaRPr lang="en-US" dirty="0"/>
          </a:p>
        </p:txBody>
      </p:sp>
    </p:spTree>
    <p:extLst>
      <p:ext uri="{BB962C8B-B14F-4D97-AF65-F5344CB8AC3E}">
        <p14:creationId xmlns:p14="http://schemas.microsoft.com/office/powerpoint/2010/main" val="121025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defTabSz="931863">
              <a:defRPr sz="1200"/>
            </a:lvl1pPr>
          </a:lstStyle>
          <a:p>
            <a:pPr>
              <a:defRPr/>
            </a:pPr>
            <a:endParaRPr lang="en-US" dirty="0"/>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algn="r" defTabSz="931863">
              <a:defRPr sz="1200"/>
            </a:lvl1pPr>
          </a:lstStyle>
          <a:p>
            <a:pPr>
              <a:defRPr/>
            </a:pPr>
            <a:endParaRPr lang="en-US" dirty="0"/>
          </a:p>
        </p:txBody>
      </p:sp>
      <p:sp>
        <p:nvSpPr>
          <p:cNvPr id="880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defTabSz="931863">
              <a:defRPr sz="1200"/>
            </a:lvl1pPr>
          </a:lstStyle>
          <a:p>
            <a:pPr>
              <a:defRPr/>
            </a:pPr>
            <a:endParaRPr lang="en-US" dirty="0"/>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algn="r" defTabSz="931863">
              <a:defRPr sz="1200"/>
            </a:lvl1pPr>
          </a:lstStyle>
          <a:p>
            <a:pPr>
              <a:defRPr/>
            </a:pPr>
            <a:fld id="{6DB84531-532E-4955-9D8E-510EA9476B6B}" type="slidenum">
              <a:rPr lang="en-US"/>
              <a:pPr>
                <a:defRPr/>
              </a:pPr>
              <a:t>‹#›</a:t>
            </a:fld>
            <a:endParaRPr lang="en-US" dirty="0"/>
          </a:p>
        </p:txBody>
      </p:sp>
    </p:spTree>
    <p:extLst>
      <p:ext uri="{BB962C8B-B14F-4D97-AF65-F5344CB8AC3E}">
        <p14:creationId xmlns:p14="http://schemas.microsoft.com/office/powerpoint/2010/main" val="358135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r>
              <a:rPr lang="en-US" dirty="0"/>
              <a:t>DESIGN SAMPLE DEC 1</a:t>
            </a:r>
          </a:p>
        </p:txBody>
      </p:sp>
      <p:sp>
        <p:nvSpPr>
          <p:cNvPr id="19" name="Slide Number Placeholder 28"/>
          <p:cNvSpPr>
            <a:spLocks noGrp="1"/>
          </p:cNvSpPr>
          <p:nvPr>
            <p:ph type="sldNum" sz="quarter" idx="12"/>
          </p:nvPr>
        </p:nvSpPr>
        <p:spPr>
          <a:xfrm>
            <a:off x="76200" y="6400800"/>
            <a:ext cx="747713" cy="365125"/>
          </a:xfrm>
        </p:spPr>
        <p:txBody>
          <a:bodyPr/>
          <a:lstStyle>
            <a:lvl1pPr algn="r">
              <a:defRPr sz="1800">
                <a:solidFill>
                  <a:schemeClr val="tx1"/>
                </a:solidFill>
              </a:defRPr>
            </a:lvl1pPr>
          </a:lstStyle>
          <a:p>
            <a:pPr>
              <a:defRPr/>
            </a:pPr>
            <a:fld id="{2D830D10-542A-447B-87CA-BD3ADA618F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61627A0-52BE-49C3-90CB-787EE860760A}" type="slidenum">
              <a:rPr lang="en-US" smtClean="0"/>
              <a:pPr>
                <a:defRPr/>
              </a:pPr>
              <a:t>‹#›</a:t>
            </a:fld>
            <a:endParaRPr lang="en-US" dirty="0"/>
          </a:p>
        </p:txBody>
      </p:sp>
    </p:spTree>
    <p:extLst>
      <p:ext uri="{BB962C8B-B14F-4D97-AF65-F5344CB8AC3E}">
        <p14:creationId xmlns:p14="http://schemas.microsoft.com/office/powerpoint/2010/main" val="193517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C44F9A-9CE8-4653-A3D7-6121B0D6C7B6}" type="slidenum">
              <a:rPr lang="en-US"/>
              <a:pPr>
                <a:defRPr/>
              </a:pPr>
              <a:t>‹#›</a:t>
            </a:fld>
            <a:endParaRPr lang="en-US" dirty="0"/>
          </a:p>
        </p:txBody>
      </p:sp>
    </p:spTree>
    <p:extLst>
      <p:ext uri="{BB962C8B-B14F-4D97-AF65-F5344CB8AC3E}">
        <p14:creationId xmlns:p14="http://schemas.microsoft.com/office/powerpoint/2010/main" val="3474713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B1515FC-D72B-4CAF-A499-034D60B6BD18}" type="slidenum">
              <a:rPr lang="en-US" smtClean="0"/>
              <a:pPr>
                <a:defRPr/>
              </a:pPr>
              <a:t>‹#›</a:t>
            </a:fld>
            <a:endParaRPr lang="en-US" dirty="0"/>
          </a:p>
        </p:txBody>
      </p:sp>
    </p:spTree>
    <p:extLst>
      <p:ext uri="{BB962C8B-B14F-4D97-AF65-F5344CB8AC3E}">
        <p14:creationId xmlns:p14="http://schemas.microsoft.com/office/powerpoint/2010/main" val="38905513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1716559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39E8EE1-BCC5-4FFC-9D02-CA3B48317ABE}" type="slidenum">
              <a:rPr lang="en-US" smtClean="0"/>
              <a:pPr>
                <a:defRPr/>
              </a:pPr>
              <a:t>‹#›</a:t>
            </a:fld>
            <a:endParaRPr lang="en-US" dirty="0"/>
          </a:p>
        </p:txBody>
      </p:sp>
    </p:spTree>
    <p:extLst>
      <p:ext uri="{BB962C8B-B14F-4D97-AF65-F5344CB8AC3E}">
        <p14:creationId xmlns:p14="http://schemas.microsoft.com/office/powerpoint/2010/main" val="306709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B76949-AF80-435D-9E97-14B6AAF2E0ED}" type="slidenum">
              <a:rPr lang="en-US" smtClean="0"/>
              <a:pPr>
                <a:defRPr/>
              </a:pPr>
              <a:t>‹#›</a:t>
            </a:fld>
            <a:endParaRPr lang="en-US" dirty="0"/>
          </a:p>
        </p:txBody>
      </p:sp>
    </p:spTree>
    <p:extLst>
      <p:ext uri="{BB962C8B-B14F-4D97-AF65-F5344CB8AC3E}">
        <p14:creationId xmlns:p14="http://schemas.microsoft.com/office/powerpoint/2010/main" val="3129795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5509455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272093846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2767456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83370766"/>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371600"/>
            <a:ext cx="8229600" cy="4324350"/>
          </a:xfrm>
        </p:spPr>
        <p:txBody>
          <a:bodyPr/>
          <a:lstStyle>
            <a:lvl1pPr>
              <a:defRPr>
                <a:solidFill>
                  <a:schemeClr val="tx1"/>
                </a:solidFill>
                <a:latin typeface="Arial" pitchFamily="34" charset="0"/>
                <a:cs typeface="Arial" pitchFamily="34" charset="0"/>
              </a:defRPr>
            </a:lvl1pPr>
            <a:lvl2pPr>
              <a:defRPr>
                <a:solidFill>
                  <a:srgbClr val="008000"/>
                </a:solidFill>
                <a:latin typeface="Arial" pitchFamily="34" charset="0"/>
                <a:cs typeface="Arial" pitchFamily="34" charset="0"/>
              </a:defRPr>
            </a:lvl2pPr>
            <a:lvl3pPr>
              <a:defRPr>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161627A0-52BE-49C3-90CB-787EE860760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lvl1pPr>
              <a:defRPr sz="3600"/>
            </a:lvl1pPr>
          </a:lstStyle>
          <a:p>
            <a:r>
              <a:rPr lang="en-US" dirty="0" smtClean="0"/>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DESIGN SAMPLE DEC 1</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3048000"/>
            <a:ext cx="9144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152400" y="5257800"/>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pic>
        <p:nvPicPr>
          <p:cNvPr id="7" name="Picture 6" descr="People and Plac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152400"/>
            <a:ext cx="9144000" cy="2811203"/>
          </a:xfrm>
          <a:prstGeom prst="rect">
            <a:avLst/>
          </a:prstGeom>
        </p:spPr>
      </p:pic>
      <p:sp>
        <p:nvSpPr>
          <p:cNvPr id="11" name="Text Placeholder 10"/>
          <p:cNvSpPr>
            <a:spLocks noGrp="1"/>
          </p:cNvSpPr>
          <p:nvPr>
            <p:ph type="body" sz="quarter" idx="10" hasCustomPrompt="1"/>
          </p:nvPr>
        </p:nvSpPr>
        <p:spPr>
          <a:xfrm>
            <a:off x="0" y="4648200"/>
            <a:ext cx="9124950" cy="457200"/>
          </a:xfrm>
        </p:spPr>
        <p:txBody>
          <a:bodyPr/>
          <a:lstStyle>
            <a:lvl1pPr marL="109537" indent="0" algn="ctr">
              <a:buNone/>
              <a:defRPr sz="2000">
                <a:solidFill>
                  <a:srgbClr val="008000"/>
                </a:solidFill>
              </a:defRPr>
            </a:lvl1pPr>
          </a:lstStyle>
          <a:p>
            <a:pPr lvl="0"/>
            <a:r>
              <a:rPr lang="en-US" dirty="0" smtClean="0"/>
              <a:t>Date</a:t>
            </a:r>
          </a:p>
        </p:txBody>
      </p:sp>
    </p:spTree>
    <p:extLst>
      <p:ext uri="{BB962C8B-B14F-4D97-AF65-F5344CB8AC3E}">
        <p14:creationId xmlns:p14="http://schemas.microsoft.com/office/powerpoint/2010/main" val="3120230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DESIGN SAMPLE DEC 1</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B1515FC-D72B-4CAF-A499-034D60B6BD1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39E8EE1-BCC5-4FFC-9D02-CA3B48317A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F7B76949-AF80-435D-9E97-14B6AAF2E0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D830D10-542A-447B-87CA-BD3ADA618F6A}" type="slidenum">
              <a:rPr lang="en-US" smtClean="0"/>
              <a:pPr>
                <a:defRPr/>
              </a:pPr>
              <a:t>‹#›</a:t>
            </a:fld>
            <a:endParaRPr lang="en-US" dirty="0"/>
          </a:p>
        </p:txBody>
      </p:sp>
    </p:spTree>
    <p:extLst>
      <p:ext uri="{BB962C8B-B14F-4D97-AF65-F5344CB8AC3E}">
        <p14:creationId xmlns:p14="http://schemas.microsoft.com/office/powerpoint/2010/main" val="15200467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8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r>
              <a:rPr lang="en-US" dirty="0"/>
              <a:t>DESIGN SAMPLE DEC 1</a:t>
            </a:r>
          </a:p>
        </p:txBody>
      </p:sp>
      <p:sp>
        <p:nvSpPr>
          <p:cNvPr id="23" name="Slide Number Placeholder 22"/>
          <p:cNvSpPr>
            <a:spLocks noGrp="1"/>
          </p:cNvSpPr>
          <p:nvPr>
            <p:ph type="sldNum" sz="quarter" idx="4"/>
          </p:nvPr>
        </p:nvSpPr>
        <p:spPr>
          <a:xfrm>
            <a:off x="152400" y="6324600"/>
            <a:ext cx="762000" cy="366713"/>
          </a:xfrm>
          <a:prstGeom prst="rect">
            <a:avLst/>
          </a:prstGeom>
        </p:spPr>
        <p:txBody>
          <a:bodyPr vert="horz" anchor="b"/>
          <a:lstStyle>
            <a:lvl1pPr algn="r" eaLnBrk="1" latinLnBrk="0" hangingPunct="1">
              <a:defRPr kumimoji="0" sz="1800">
                <a:solidFill>
                  <a:srgbClr val="FFFFFF"/>
                </a:solidFill>
              </a:defRPr>
            </a:lvl1pPr>
          </a:lstStyle>
          <a:p>
            <a:pPr>
              <a:defRPr/>
            </a:pPr>
            <a:fld id="{28F09152-4AE8-43EA-B2CC-655DE9FC6C96}" type="slidenum">
              <a:rPr lang="en-US"/>
              <a:pPr>
                <a:defRPr/>
              </a:pPr>
              <a:t>‹#›</a:t>
            </a:fld>
            <a:endParaRPr lang="en-US" dirty="0"/>
          </a:p>
        </p:txBody>
      </p:sp>
      <p:sp>
        <p:nvSpPr>
          <p:cNvPr id="22" name="Rectangle 21"/>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6" name="Picture 15"/>
          <p:cNvPicPr>
            <a:picLocks noChangeAspect="1"/>
          </p:cNvPicPr>
          <p:nvPr userDrawn="1"/>
        </p:nvPicPr>
        <p:blipFill>
          <a:blip r:embed="rId10"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7000874" y="6321576"/>
            <a:ext cx="403226" cy="384024"/>
          </a:xfrm>
          <a:prstGeom prst="rect">
            <a:avLst/>
          </a:prstGeom>
          <a:ln>
            <a:noFill/>
          </a:ln>
        </p:spPr>
      </p:pic>
      <p:pic>
        <p:nvPicPr>
          <p:cNvPr id="2" name="Picture 1" descr="NIH_OER_Master_Logo_2Color.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67600" y="6363696"/>
            <a:ext cx="1524000" cy="303804"/>
          </a:xfrm>
          <a:prstGeom prst="rect">
            <a:avLst/>
          </a:prstGeom>
        </p:spPr>
      </p:pic>
    </p:spTree>
  </p:cSld>
  <p:clrMap bg1="lt1" tx1="dk1" bg2="lt2" tx2="dk2" accent1="accent1" accent2="accent2" accent3="accent3" accent4="accent4" accent5="accent5" accent6="accent6" hlink="hlink" folHlink="folHlink"/>
  <p:sldLayoutIdLst>
    <p:sldLayoutId id="2147485419" r:id="rId1"/>
    <p:sldLayoutId id="2147485420" r:id="rId2"/>
    <p:sldLayoutId id="2147485421" r:id="rId3"/>
    <p:sldLayoutId id="2147485422" r:id="rId4"/>
    <p:sldLayoutId id="2147485450" r:id="rId5"/>
    <p:sldLayoutId id="2147485423" r:id="rId6"/>
    <p:sldLayoutId id="2147485424" r:id="rId7"/>
    <p:sldLayoutId id="2147485425"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7" descr="top_heade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143000" y="228600"/>
            <a:ext cx="762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New investigator</a:t>
            </a:r>
          </a:p>
        </p:txBody>
      </p:sp>
      <p:sp>
        <p:nvSpPr>
          <p:cNvPr id="2052" name="Rectangle 3"/>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fld id="{28F09152-4AE8-43EA-B2CC-655DE9FC6C96}" type="slidenum">
              <a:rPr lang="en-US" smtClean="0"/>
              <a:pPr>
                <a:defRPr/>
              </a:pPr>
              <a:t>‹#›</a:t>
            </a:fld>
            <a:endParaRPr lang="en-US" dirty="0"/>
          </a:p>
        </p:txBody>
      </p:sp>
      <p:sp>
        <p:nvSpPr>
          <p:cNvPr id="9" name="Rectangle 8"/>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3" name="Picture 2" descr="NIH_OER_Master_Logo_2Color.eps"/>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1000" y="6172200"/>
            <a:ext cx="1651000" cy="281740"/>
          </a:xfrm>
          <a:prstGeom prst="rect">
            <a:avLst/>
          </a:prstGeom>
        </p:spPr>
      </p:pic>
    </p:spTree>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Lst>
  <p:timing>
    <p:tnLst>
      <p:par>
        <p:cTn id="1" dur="indefinite" restart="never" nodeType="tmRoot"/>
      </p:par>
    </p:tnLst>
  </p:timing>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grants.nih.gov/grants/peer/reviewer_guidelines.ht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hyperlink" Target="http://era.nih.gov/commons/index.cfm"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grants.nih.gov/grants/guide/notice-files/NOT-OD-11-064.html"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grants.nih.gov/grants/peer/peer.htm" TargetMode="External"/><Relationship Id="rId2" Type="http://schemas.openxmlformats.org/officeDocument/2006/relationships/hyperlink" Target="http://grants.nih.gov/grants/peer_review_process.htm" TargetMode="External"/><Relationship Id="rId1" Type="http://schemas.openxmlformats.org/officeDocument/2006/relationships/slideLayout" Target="../slideLayouts/slideLayout3.xml"/><Relationship Id="rId4" Type="http://schemas.openxmlformats.org/officeDocument/2006/relationships/hyperlink" Target="http://public.csr.nih.gov/Pages/default.aspx"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public.csr.nih.gov/StudySections/IntegratedReviewGroups/Pages/default.aspx" TargetMode="External"/><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hyperlink" Target="http://era.nih.gov/services_for_applicants/like_this/likethis.cfm" TargetMode="External"/><Relationship Id="rId5" Type="http://schemas.openxmlformats.org/officeDocument/2006/relationships/hyperlink" Target="http://www.csr.nih.gov/committees/rosterindex.asp" TargetMode="External"/><Relationship Id="rId4" Type="http://schemas.openxmlformats.org/officeDocument/2006/relationships/hyperlink" Target="http://era.nih.gov/roster/index.cf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838200"/>
          </a:xfrm>
        </p:spPr>
        <p:txBody>
          <a:bodyPr/>
          <a:lstStyle/>
          <a:p>
            <a:r>
              <a:rPr lang="en-US" sz="4400" dirty="0" smtClean="0">
                <a:solidFill>
                  <a:schemeClr val="bg1"/>
                </a:solidFill>
              </a:rPr>
              <a:t>The NIH Peer Review Process</a:t>
            </a:r>
            <a:endParaRPr lang="en-US" dirty="0"/>
          </a:p>
        </p:txBody>
      </p:sp>
      <p:sp>
        <p:nvSpPr>
          <p:cNvPr id="4" name="TextBox 3"/>
          <p:cNvSpPr txBox="1"/>
          <p:nvPr/>
        </p:nvSpPr>
        <p:spPr>
          <a:xfrm>
            <a:off x="0" y="4648200"/>
            <a:ext cx="9144000" cy="369332"/>
          </a:xfrm>
          <a:prstGeom prst="rect">
            <a:avLst/>
          </a:prstGeom>
          <a:noFill/>
        </p:spPr>
        <p:txBody>
          <a:bodyPr wrap="square" rtlCol="0">
            <a:spAutoFit/>
          </a:bodyPr>
          <a:lstStyle/>
          <a:p>
            <a:pPr algn="ctr"/>
            <a:r>
              <a:rPr lang="en-US" dirty="0" smtClean="0">
                <a:solidFill>
                  <a:srgbClr val="008000"/>
                </a:solidFill>
              </a:rPr>
              <a:t>NIH Regional Seminars 2014</a:t>
            </a:r>
            <a:endParaRPr lang="en-US" dirty="0">
              <a:solidFill>
                <a:srgbClr val="008000"/>
              </a:solidFill>
            </a:endParaRPr>
          </a:p>
        </p:txBody>
      </p:sp>
      <p:sp>
        <p:nvSpPr>
          <p:cNvPr id="3" name="Text Placeholder 2"/>
          <p:cNvSpPr>
            <a:spLocks noGrp="1"/>
          </p:cNvSpPr>
          <p:nvPr>
            <p:ph type="body" idx="1"/>
          </p:nvPr>
        </p:nvSpPr>
        <p:spPr>
          <a:xfrm>
            <a:off x="152400" y="5257800"/>
            <a:ext cx="8839200" cy="990600"/>
          </a:xfrm>
        </p:spPr>
        <p:txBody>
          <a:bodyPr/>
          <a:lstStyle/>
          <a:p>
            <a:pPr>
              <a:defRPr/>
            </a:pPr>
            <a:r>
              <a:rPr lang="en-US" sz="1600" dirty="0" smtClean="0">
                <a:solidFill>
                  <a:schemeClr val="tx2">
                    <a:lumMod val="75000"/>
                  </a:schemeClr>
                </a:solidFill>
                <a:effectLst>
                  <a:outerShdw blurRad="38100" dist="38100" dir="2700000" algn="tl">
                    <a:srgbClr val="000000">
                      <a:alpha val="43137"/>
                    </a:srgbClr>
                  </a:outerShdw>
                </a:effectLst>
              </a:rPr>
              <a:t>Sally A. Amero, Ph.D.			Dana Plude, Ph.D.</a:t>
            </a:r>
          </a:p>
          <a:p>
            <a:r>
              <a:rPr lang="en-US" sz="1600" dirty="0" smtClean="0">
                <a:solidFill>
                  <a:schemeClr val="tx2">
                    <a:lumMod val="75000"/>
                  </a:schemeClr>
                </a:solidFill>
                <a:effectLst>
                  <a:outerShdw blurRad="38100" dist="38100" dir="2700000" algn="tl">
                    <a:srgbClr val="000000">
                      <a:alpha val="43137"/>
                    </a:srgbClr>
                  </a:outerShdw>
                </a:effectLst>
              </a:rPr>
              <a:t>NIH Review Policy Officer			Biobehavioral and Behavioral Processes IRG</a:t>
            </a:r>
          </a:p>
          <a:p>
            <a:pPr>
              <a:defRPr/>
            </a:pPr>
            <a:r>
              <a:rPr lang="en-US" sz="1600" dirty="0" smtClean="0">
                <a:solidFill>
                  <a:schemeClr val="tx2">
                    <a:lumMod val="75000"/>
                  </a:schemeClr>
                </a:solidFill>
                <a:effectLst>
                  <a:outerShdw blurRad="38100" dist="38100" dir="2700000" algn="tl">
                    <a:srgbClr val="000000">
                      <a:alpha val="43137"/>
                    </a:srgbClr>
                  </a:outerShdw>
                </a:effectLst>
              </a:rPr>
              <a:t>National Institutes of Health			NIH Center for Scientific Review</a:t>
            </a:r>
          </a:p>
          <a:p>
            <a:endParaRPr lang="en-US" sz="1600" dirty="0"/>
          </a:p>
        </p:txBody>
      </p:sp>
    </p:spTree>
    <p:extLst>
      <p:ext uri="{BB962C8B-B14F-4D97-AF65-F5344CB8AC3E}">
        <p14:creationId xmlns:p14="http://schemas.microsoft.com/office/powerpoint/2010/main" val="3513551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a:t>
            </a:r>
          </a:p>
        </p:txBody>
      </p:sp>
      <p:pic>
        <p:nvPicPr>
          <p:cNvPr id="5" name="Picture 2" descr="This symbolizes caution that should be taken in considering conflicts of interest related to the NIH Peer Review Process. The image is found at this url:&#10;&#10;C:\Users\pluded\AppData\Local\Microsoft\Windows\Temporary Internet Files\Content.IE5\H2XZ97BG\MC900432546[1].png" title="Red Circle with X throught its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118" y="228600"/>
            <a:ext cx="1714286" cy="1714286"/>
          </a:xfrm>
          <a:prstGeom prst="rect">
            <a:avLst/>
          </a:prstGeom>
          <a:blipFill>
            <a:blip r:embed="rId3"/>
            <a:tile tx="0" ty="0" sx="100000" sy="100000" flip="none" algn="tl"/>
          </a:blipFill>
        </p:spPr>
      </p:pic>
      <p:sp>
        <p:nvSpPr>
          <p:cNvPr id="4" name="Content Placeholder 2"/>
          <p:cNvSpPr txBox="1">
            <a:spLocks/>
          </p:cNvSpPr>
          <p:nvPr/>
        </p:nvSpPr>
        <p:spPr>
          <a:xfrm>
            <a:off x="228600" y="1219200"/>
            <a:ext cx="8610600" cy="4906963"/>
          </a:xfrm>
          <a:prstGeom prst="rect">
            <a:avLst/>
          </a:prstGeom>
        </p:spPr>
        <p:txBody>
          <a:bodyPr>
            <a:normAutofit/>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Bef>
                <a:spcPts val="675"/>
              </a:spcBef>
              <a:buClr>
                <a:schemeClr val="tx1"/>
              </a:buClr>
              <a:buFont typeface="Arial" panose="020B0604020202020204" pitchFamily="34" charset="0"/>
              <a:buChar char="•"/>
            </a:pPr>
            <a:r>
              <a:rPr lang="en-US" dirty="0" smtClean="0"/>
              <a:t>Bases for Conflict of Interest (COI) </a:t>
            </a:r>
          </a:p>
          <a:p>
            <a:pPr lvl="1">
              <a:spcBef>
                <a:spcPts val="675"/>
              </a:spcBef>
              <a:buClr>
                <a:schemeClr val="tx1"/>
              </a:buClr>
              <a:buFont typeface="Arial" panose="020B0604020202020204" pitchFamily="34" charset="0"/>
              <a:buChar char="̶"/>
            </a:pPr>
            <a:r>
              <a:rPr lang="en-US" sz="2400" dirty="0" smtClean="0"/>
              <a:t> </a:t>
            </a:r>
            <a:r>
              <a:rPr lang="en-US" sz="2400" dirty="0" smtClean="0">
                <a:solidFill>
                  <a:schemeClr val="tx1"/>
                </a:solidFill>
              </a:rPr>
              <a:t>Financial		- Professional</a:t>
            </a:r>
          </a:p>
          <a:p>
            <a:pPr lvl="1">
              <a:spcBef>
                <a:spcPts val="675"/>
              </a:spcBef>
              <a:buClr>
                <a:schemeClr val="tx1"/>
              </a:buClr>
              <a:buFont typeface="Arial" panose="020B0604020202020204" pitchFamily="34" charset="0"/>
              <a:buChar char="̶"/>
            </a:pPr>
            <a:r>
              <a:rPr lang="en-US" sz="2400" dirty="0" smtClean="0">
                <a:solidFill>
                  <a:schemeClr val="tx1"/>
                </a:solidFill>
              </a:rPr>
              <a:t> Employment		- Study Section membership</a:t>
            </a:r>
          </a:p>
          <a:p>
            <a:pPr lvl="1">
              <a:spcBef>
                <a:spcPts val="675"/>
              </a:spcBef>
              <a:buClr>
                <a:schemeClr val="tx1"/>
              </a:buClr>
              <a:buFont typeface="Arial" panose="020B0604020202020204" pitchFamily="34" charset="0"/>
              <a:buChar char="̶"/>
            </a:pPr>
            <a:r>
              <a:rPr lang="en-US" sz="2400" dirty="0" smtClean="0">
                <a:solidFill>
                  <a:schemeClr val="tx1"/>
                </a:solidFill>
              </a:rPr>
              <a:t> Personal		- Other interests</a:t>
            </a:r>
          </a:p>
          <a:p>
            <a:pPr>
              <a:spcBef>
                <a:spcPts val="675"/>
              </a:spcBef>
              <a:buClr>
                <a:schemeClr val="tx1"/>
              </a:buClr>
              <a:buFont typeface="Arial" charset="0"/>
              <a:buChar char="•"/>
            </a:pPr>
            <a:r>
              <a:rPr lang="en-US" dirty="0" smtClean="0"/>
              <a:t>Appearance of COI</a:t>
            </a:r>
          </a:p>
          <a:p>
            <a:pPr>
              <a:spcBef>
                <a:spcPts val="675"/>
              </a:spcBef>
              <a:buClr>
                <a:schemeClr val="tx1"/>
              </a:buClr>
              <a:buFont typeface="Arial" charset="0"/>
              <a:buChar char="•"/>
            </a:pPr>
            <a:r>
              <a:rPr lang="en-US" dirty="0" smtClean="0"/>
              <a:t>Depending on nature of COI, individual with a COI:</a:t>
            </a:r>
          </a:p>
          <a:p>
            <a:pPr lvl="1">
              <a:spcBef>
                <a:spcPts val="675"/>
              </a:spcBef>
              <a:buClr>
                <a:schemeClr val="tx1"/>
              </a:buClr>
              <a:buFont typeface="Arial" panose="020B0604020202020204" pitchFamily="34" charset="0"/>
              <a:buChar char="̶"/>
            </a:pPr>
            <a:r>
              <a:rPr lang="en-US" sz="2400" dirty="0" smtClean="0">
                <a:solidFill>
                  <a:schemeClr val="tx1"/>
                </a:solidFill>
              </a:rPr>
              <a:t>must be excluded from serving on the Study Section, or </a:t>
            </a:r>
          </a:p>
          <a:p>
            <a:pPr lvl="1">
              <a:spcBef>
                <a:spcPts val="675"/>
              </a:spcBef>
              <a:buClr>
                <a:schemeClr val="tx1"/>
              </a:buClr>
              <a:buFont typeface="Arial" panose="020B0604020202020204" pitchFamily="34" charset="0"/>
              <a:buChar char="̶"/>
            </a:pPr>
            <a:r>
              <a:rPr lang="en-US" sz="2400" dirty="0" smtClean="0">
                <a:solidFill>
                  <a:schemeClr val="tx1"/>
                </a:solidFill>
              </a:rPr>
              <a:t>must be recused from discussion and scoring of application.</a:t>
            </a:r>
            <a:r>
              <a:rPr lang="en-US" dirty="0" smtClean="0">
                <a:solidFill>
                  <a:schemeClr val="tx1"/>
                </a:solidFill>
              </a:rPr>
              <a:t> </a:t>
            </a:r>
            <a:endParaRPr lang="en-US" dirty="0">
              <a:solidFill>
                <a:schemeClr val="tx1"/>
              </a:solidFill>
            </a:endParaRP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10</a:t>
            </a:fld>
            <a:endParaRPr lang="en-US" dirty="0"/>
          </a:p>
        </p:txBody>
      </p:sp>
    </p:spTree>
    <p:extLst>
      <p:ext uri="{BB962C8B-B14F-4D97-AF65-F5344CB8AC3E}">
        <p14:creationId xmlns:p14="http://schemas.microsoft.com/office/powerpoint/2010/main" val="222217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Level 1 of NIH Peer Review</a:t>
            </a:r>
            <a:br>
              <a:rPr lang="en-US" dirty="0"/>
            </a:br>
            <a:r>
              <a:rPr lang="en-US" sz="2000" dirty="0"/>
              <a:t>Review of Scientific Merit</a:t>
            </a:r>
            <a:endParaRPr lang="en-US" dirty="0"/>
          </a:p>
        </p:txBody>
      </p:sp>
      <p:sp>
        <p:nvSpPr>
          <p:cNvPr id="4" name="Content Placeholder 2"/>
          <p:cNvSpPr txBox="1">
            <a:spLocks/>
          </p:cNvSpPr>
          <p:nvPr/>
        </p:nvSpPr>
        <p:spPr>
          <a:xfrm>
            <a:off x="228600" y="1447799"/>
            <a:ext cx="8229600" cy="4525963"/>
          </a:xfrm>
          <a:prstGeom prst="rect">
            <a:avLst/>
          </a:prstGeom>
        </p:spPr>
        <p:txBody>
          <a:bodyPr>
            <a:normAutofit/>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r>
              <a:rPr lang="en-US" dirty="0" smtClean="0"/>
              <a:t>This part of NIH peer review is </a:t>
            </a:r>
          </a:p>
          <a:p>
            <a:pPr marL="109537" indent="0">
              <a:buNone/>
            </a:pPr>
            <a:r>
              <a:rPr lang="en-US" dirty="0" smtClean="0"/>
              <a:t>managed by the Scientific Review Officer (SRO).</a:t>
            </a:r>
          </a:p>
          <a:p>
            <a:pPr lvl="1">
              <a:spcBef>
                <a:spcPts val="672"/>
              </a:spcBef>
              <a:buClr>
                <a:schemeClr val="tx1"/>
              </a:buClr>
              <a:buFont typeface="Arial" panose="020B0604020202020204" pitchFamily="34" charset="0"/>
              <a:buChar char="•"/>
              <a:defRPr/>
            </a:pPr>
            <a:r>
              <a:rPr lang="en-US" sz="2400" dirty="0" smtClean="0">
                <a:solidFill>
                  <a:schemeClr val="tx1"/>
                </a:solidFill>
              </a:rPr>
              <a:t>Identifies and recruits reviewers</a:t>
            </a:r>
          </a:p>
          <a:p>
            <a:pPr lvl="1">
              <a:spcBef>
                <a:spcPts val="672"/>
              </a:spcBef>
              <a:buClr>
                <a:schemeClr val="tx1"/>
              </a:buClr>
              <a:buFont typeface="Arial" panose="020B0604020202020204" pitchFamily="34" charset="0"/>
              <a:buChar char="•"/>
              <a:defRPr/>
            </a:pPr>
            <a:r>
              <a:rPr lang="en-US" sz="2400" dirty="0" smtClean="0">
                <a:solidFill>
                  <a:schemeClr val="tx1"/>
                </a:solidFill>
              </a:rPr>
              <a:t>Assigns reviewers to individual applications</a:t>
            </a:r>
          </a:p>
          <a:p>
            <a:pPr lvl="1">
              <a:spcBef>
                <a:spcPts val="672"/>
              </a:spcBef>
              <a:buClr>
                <a:schemeClr val="tx1"/>
              </a:buClr>
              <a:buFont typeface="Arial" panose="020B0604020202020204" pitchFamily="34" charset="0"/>
              <a:buChar char="•"/>
              <a:defRPr/>
            </a:pPr>
            <a:r>
              <a:rPr lang="en-US" sz="2400" dirty="0" smtClean="0">
                <a:solidFill>
                  <a:schemeClr val="tx1"/>
                </a:solidFill>
              </a:rPr>
              <a:t>Manages conflicts of interest</a:t>
            </a:r>
          </a:p>
          <a:p>
            <a:pPr lvl="1">
              <a:spcBef>
                <a:spcPts val="672"/>
              </a:spcBef>
              <a:buClr>
                <a:schemeClr val="tx1"/>
              </a:buClr>
              <a:buFont typeface="Arial" panose="020B0604020202020204" pitchFamily="34" charset="0"/>
              <a:buChar char="•"/>
              <a:defRPr/>
            </a:pPr>
            <a:r>
              <a:rPr lang="en-US" sz="2400" dirty="0" smtClean="0">
                <a:solidFill>
                  <a:schemeClr val="tx1"/>
                </a:solidFill>
              </a:rPr>
              <a:t>Arranges and presides at review meetings</a:t>
            </a:r>
          </a:p>
          <a:p>
            <a:pPr lvl="1">
              <a:spcBef>
                <a:spcPts val="672"/>
              </a:spcBef>
              <a:buClr>
                <a:schemeClr val="tx1"/>
              </a:buClr>
              <a:buFont typeface="Arial" panose="020B0604020202020204" pitchFamily="34" charset="0"/>
              <a:buChar char="•"/>
              <a:defRPr/>
            </a:pPr>
            <a:r>
              <a:rPr lang="en-US" sz="2400" dirty="0" smtClean="0">
                <a:solidFill>
                  <a:schemeClr val="tx1"/>
                </a:solidFill>
              </a:rPr>
              <a:t>Prepares summary statements – </a:t>
            </a:r>
          </a:p>
          <a:p>
            <a:pPr marL="411162" lvl="1" indent="0">
              <a:spcBef>
                <a:spcPts val="672"/>
              </a:spcBef>
              <a:buClr>
                <a:schemeClr val="tx1"/>
              </a:buClr>
              <a:buNone/>
              <a:defRPr/>
            </a:pPr>
            <a:r>
              <a:rPr lang="en-US" sz="2400" dirty="0" smtClean="0">
                <a:solidFill>
                  <a:schemeClr val="tx1"/>
                </a:solidFill>
              </a:rPr>
              <a:t>   the official written outcome </a:t>
            </a:r>
          </a:p>
          <a:p>
            <a:pPr marL="411162" lvl="1" indent="0">
              <a:spcBef>
                <a:spcPts val="672"/>
              </a:spcBef>
              <a:buClr>
                <a:schemeClr val="tx1"/>
              </a:buClr>
              <a:buNone/>
              <a:defRPr/>
            </a:pPr>
            <a:r>
              <a:rPr lang="en-US" sz="2400" dirty="0">
                <a:solidFill>
                  <a:schemeClr val="tx1"/>
                </a:solidFill>
              </a:rPr>
              <a:t> </a:t>
            </a:r>
            <a:r>
              <a:rPr lang="en-US" sz="2400" dirty="0" smtClean="0">
                <a:solidFill>
                  <a:schemeClr val="tx1"/>
                </a:solidFill>
              </a:rPr>
              <a:t>  of initial peer review</a:t>
            </a:r>
          </a:p>
          <a:p>
            <a:pPr marL="457200" lvl="1" indent="0">
              <a:buFont typeface="Georgia" pitchFamily="18" charset="0"/>
              <a:buNone/>
            </a:pPr>
            <a:endParaRPr lang="en-US" dirty="0"/>
          </a:p>
        </p:txBody>
      </p:sp>
      <p:pic>
        <p:nvPicPr>
          <p:cNvPr id="5" name="Picture 11" descr="This picture depicts a scientific review officer (SRO) and several reviewers seated at a table." title="Picture of an ongoing study sectio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1002" y="4419600"/>
            <a:ext cx="2748405" cy="1828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11</a:t>
            </a:fld>
            <a:endParaRPr lang="en-US" dirty="0"/>
          </a:p>
        </p:txBody>
      </p:sp>
    </p:spTree>
    <p:extLst>
      <p:ext uri="{BB962C8B-B14F-4D97-AF65-F5344CB8AC3E}">
        <p14:creationId xmlns:p14="http://schemas.microsoft.com/office/powerpoint/2010/main" val="4259106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a:t>
            </a:r>
          </a:p>
        </p:txBody>
      </p:sp>
      <p:sp>
        <p:nvSpPr>
          <p:cNvPr id="4" name="Rectangle 3"/>
          <p:cNvSpPr/>
          <p:nvPr/>
        </p:nvSpPr>
        <p:spPr>
          <a:xfrm>
            <a:off x="304800" y="1371600"/>
            <a:ext cx="8610600" cy="2085186"/>
          </a:xfrm>
          <a:prstGeom prst="rect">
            <a:avLst/>
          </a:prstGeom>
        </p:spPr>
        <p:txBody>
          <a:bodyPr wrap="square">
            <a:spAutoFit/>
          </a:bodyPr>
          <a:lstStyle/>
          <a:p>
            <a:pPr>
              <a:spcBef>
                <a:spcPts val="675"/>
              </a:spcBef>
              <a:buClr>
                <a:schemeClr val="tx1"/>
              </a:buClr>
              <a:buFont typeface="Arial" charset="0"/>
              <a:buChar char="•"/>
            </a:pPr>
            <a:r>
              <a:rPr lang="en-US" sz="2800" dirty="0" smtClean="0"/>
              <a:t> All </a:t>
            </a:r>
            <a:r>
              <a:rPr lang="en-US" sz="2800" dirty="0"/>
              <a:t>confidential materials, discussions, </a:t>
            </a:r>
            <a:r>
              <a:rPr lang="en-US" sz="2800" dirty="0" smtClean="0"/>
              <a:t>documents</a:t>
            </a:r>
          </a:p>
          <a:p>
            <a:pPr>
              <a:spcBef>
                <a:spcPts val="675"/>
              </a:spcBef>
              <a:buClr>
                <a:schemeClr val="tx1"/>
              </a:buClr>
            </a:pPr>
            <a:r>
              <a:rPr lang="en-US" sz="2800" dirty="0" smtClean="0"/>
              <a:t>  are </a:t>
            </a:r>
            <a:r>
              <a:rPr lang="en-US" sz="2800" dirty="0"/>
              <a:t>deleted, retrieved or destroyed. </a:t>
            </a:r>
          </a:p>
          <a:p>
            <a:pPr>
              <a:spcBef>
                <a:spcPts val="675"/>
              </a:spcBef>
              <a:buClr>
                <a:schemeClr val="tx1"/>
              </a:buClr>
              <a:buFont typeface="Arial" charset="0"/>
              <a:buChar char="•"/>
            </a:pPr>
            <a:r>
              <a:rPr lang="en-US" sz="2800" dirty="0"/>
              <a:t> All questions must be referred to the SRO. </a:t>
            </a:r>
          </a:p>
          <a:p>
            <a:pPr>
              <a:spcBef>
                <a:spcPts val="675"/>
              </a:spcBef>
              <a:buFont typeface="Arial" charset="0"/>
              <a:buChar char="•"/>
            </a:pPr>
            <a:r>
              <a:rPr lang="en-US" sz="2800" dirty="0"/>
              <a:t> </a:t>
            </a:r>
            <a:r>
              <a:rPr lang="en-US" sz="2800" i="1" dirty="0"/>
              <a:t>Applicants: Do not contact reviewers directly! </a:t>
            </a:r>
          </a:p>
        </p:txBody>
      </p:sp>
      <p:pic>
        <p:nvPicPr>
          <p:cNvPr id="5" name="Picture 4" descr="This picture depicts a study section meeting involving a large number of reviewers; the word &quot;Confidential&quot; is stamped over the image to represent the confidential nature of the deliberations that take place at a study section meeting" title="CONFIDENTIAL study s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733800"/>
            <a:ext cx="3398838" cy="247479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This symbolizes the confidential nature of the peer review process.&#10;&#10;C:\Documents and Settings\ameros\Local Settings\Temporary Internet Files\Content.IE5\NFSUVS5O\MP900175622[1].jpg" title="CONFIDENTIAL STAMP"/>
          <p:cNvPicPr>
            <a:picLocks noChangeAspect="1" noChangeArrowheads="1"/>
          </p:cNvPicPr>
          <p:nvPr/>
        </p:nvPicPr>
        <p:blipFill>
          <a:blip r:embed="rId3" cstate="print"/>
          <a:srcRect/>
          <a:stretch>
            <a:fillRect/>
          </a:stretch>
        </p:blipFill>
        <p:spPr bwMode="auto">
          <a:xfrm>
            <a:off x="3604419" y="4366196"/>
            <a:ext cx="1828800" cy="127260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12</a:t>
            </a:fld>
            <a:endParaRPr lang="en-US" dirty="0"/>
          </a:p>
        </p:txBody>
      </p:sp>
    </p:spTree>
    <p:extLst>
      <p:ext uri="{BB962C8B-B14F-4D97-AF65-F5344CB8AC3E}">
        <p14:creationId xmlns:p14="http://schemas.microsoft.com/office/powerpoint/2010/main" val="2305598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Sections</a:t>
            </a:r>
          </a:p>
        </p:txBody>
      </p:sp>
      <p:sp>
        <p:nvSpPr>
          <p:cNvPr id="4" name="Rectangle 3"/>
          <p:cNvSpPr/>
          <p:nvPr/>
        </p:nvSpPr>
        <p:spPr>
          <a:xfrm>
            <a:off x="228600" y="1447800"/>
            <a:ext cx="5773878" cy="3003386"/>
          </a:xfrm>
          <a:prstGeom prst="rect">
            <a:avLst/>
          </a:prstGeom>
        </p:spPr>
        <p:txBody>
          <a:bodyPr wrap="square">
            <a:spAutoFit/>
          </a:bodyPr>
          <a:lstStyle/>
          <a:p>
            <a:pPr>
              <a:spcBef>
                <a:spcPts val="675"/>
              </a:spcBef>
            </a:pPr>
            <a:r>
              <a:rPr lang="en-US" sz="2800" dirty="0"/>
              <a:t>Make recommendations on:</a:t>
            </a:r>
          </a:p>
          <a:p>
            <a:pPr marL="800100" lvl="1" indent="-342900">
              <a:spcBef>
                <a:spcPts val="675"/>
              </a:spcBef>
              <a:buFont typeface="Arial" panose="020B0604020202020204" pitchFamily="34" charset="0"/>
              <a:buChar char="•"/>
            </a:pPr>
            <a:r>
              <a:rPr lang="en-US" sz="2400" dirty="0"/>
              <a:t>Scientific and technical merit</a:t>
            </a:r>
          </a:p>
          <a:p>
            <a:pPr marL="800100" lvl="1" indent="-342900">
              <a:spcBef>
                <a:spcPts val="675"/>
              </a:spcBef>
              <a:buFont typeface="Arial" panose="020B0604020202020204" pitchFamily="34" charset="0"/>
              <a:buChar char="•"/>
            </a:pPr>
            <a:r>
              <a:rPr lang="en-US" sz="2400" dirty="0"/>
              <a:t>Impact</a:t>
            </a:r>
            <a:endParaRPr lang="en-US" sz="2400" i="1" dirty="0"/>
          </a:p>
          <a:p>
            <a:pPr marL="1257300" lvl="2" indent="-342900">
              <a:spcBef>
                <a:spcPts val="675"/>
              </a:spcBef>
              <a:buFont typeface="Arial" panose="020B0604020202020204" pitchFamily="34" charset="0"/>
              <a:buChar char="̶"/>
            </a:pPr>
            <a:r>
              <a:rPr lang="en-US" sz="2000" dirty="0">
                <a:solidFill>
                  <a:srgbClr val="000000"/>
                </a:solidFill>
              </a:rPr>
              <a:t>Impact scores</a:t>
            </a:r>
          </a:p>
          <a:p>
            <a:pPr marL="1257300" lvl="2" indent="-342900">
              <a:spcBef>
                <a:spcPts val="675"/>
              </a:spcBef>
              <a:buFont typeface="Arial" panose="020B0604020202020204" pitchFamily="34" charset="0"/>
              <a:buChar char="̶"/>
            </a:pPr>
            <a:r>
              <a:rPr lang="en-US" sz="2000" dirty="0">
                <a:solidFill>
                  <a:srgbClr val="000000"/>
                </a:solidFill>
              </a:rPr>
              <a:t>Criterion scores</a:t>
            </a:r>
          </a:p>
          <a:p>
            <a:pPr marL="1257300" lvl="2" indent="-342900">
              <a:spcBef>
                <a:spcPts val="675"/>
              </a:spcBef>
              <a:buFont typeface="Arial" panose="020B0604020202020204" pitchFamily="34" charset="0"/>
              <a:buChar char="̶"/>
            </a:pPr>
            <a:r>
              <a:rPr lang="en-US" sz="2000" dirty="0" smtClean="0">
                <a:solidFill>
                  <a:srgbClr val="000000"/>
                </a:solidFill>
              </a:rPr>
              <a:t>Written </a:t>
            </a:r>
            <a:r>
              <a:rPr lang="en-US" sz="2000" dirty="0">
                <a:solidFill>
                  <a:srgbClr val="000000"/>
                </a:solidFill>
              </a:rPr>
              <a:t>critiques</a:t>
            </a:r>
            <a:endParaRPr lang="en-US" sz="2000" dirty="0"/>
          </a:p>
          <a:p>
            <a:pPr marL="800100" lvl="1" indent="-342900">
              <a:buFont typeface="Arial" panose="020B0604020202020204" pitchFamily="34" charset="0"/>
              <a:buChar char="•"/>
            </a:pPr>
            <a:r>
              <a:rPr lang="en-US" sz="2400" dirty="0"/>
              <a:t>Other review considerations</a:t>
            </a:r>
          </a:p>
        </p:txBody>
      </p:sp>
      <p:pic>
        <p:nvPicPr>
          <p:cNvPr id="5" name="Picture 37" descr="This picture shows two reviewers seated at a table during discussion of an application; here is its url:&#10;C:\Documents and Settings\ameros\Local Settings\Temporary Internet Files\Content.IE5\0XC5UR0X\MPj04016690000[1].jpg" title="Reviewers at a study section meeting #1"/>
          <p:cNvPicPr>
            <a:picLocks noChangeAspect="1" noChangeArrowheads="1"/>
          </p:cNvPicPr>
          <p:nvPr/>
        </p:nvPicPr>
        <p:blipFill>
          <a:blip r:embed="rId2" cstate="print"/>
          <a:srcRect/>
          <a:stretch>
            <a:fillRect/>
          </a:stretch>
        </p:blipFill>
        <p:spPr bwMode="auto">
          <a:xfrm>
            <a:off x="6875321" y="1143000"/>
            <a:ext cx="2057400" cy="1371126"/>
          </a:xfrm>
          <a:prstGeom prst="rect">
            <a:avLst/>
          </a:prstGeom>
          <a:noFill/>
          <a:ln w="9525">
            <a:noFill/>
            <a:miter lim="800000"/>
            <a:headEnd/>
            <a:tailEnd/>
          </a:ln>
        </p:spPr>
      </p:pic>
      <p:pic>
        <p:nvPicPr>
          <p:cNvPr id="6" name="Picture 4" descr="This is a picture of a large study section meeting." title="Reviewers at a study section meeting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2478" y="2514126"/>
            <a:ext cx="293024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his a picture of a study section meeting in which one reviewer is addressing the rest of the committee members" title="Reviewers at a study section meeting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4647726"/>
            <a:ext cx="263828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13</a:t>
            </a:fld>
            <a:endParaRPr lang="en-US" dirty="0"/>
          </a:p>
        </p:txBody>
      </p:sp>
    </p:spTree>
    <p:extLst>
      <p:ext uri="{BB962C8B-B14F-4D97-AF65-F5344CB8AC3E}">
        <p14:creationId xmlns:p14="http://schemas.microsoft.com/office/powerpoint/2010/main" val="3060004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Reviewers</a:t>
            </a:r>
          </a:p>
        </p:txBody>
      </p:sp>
      <p:pic>
        <p:nvPicPr>
          <p:cNvPr id="5" name="Picture 4" descr="This is a picture of a reviewer referencing his laptop computer while addressing other reviewers during a study section meeting" title="Reviewers at a study section meeting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800725" y="1143000"/>
            <a:ext cx="3001297" cy="2067560"/>
          </a:xfrm>
          <a:prstGeom prst="rect">
            <a:avLst/>
          </a:prstGeom>
        </p:spPr>
      </p:pic>
      <p:pic>
        <p:nvPicPr>
          <p:cNvPr id="6" name="Picture 14" descr="Reviewers discussing an application during a meeting&#10;&#10;C:\Documents and Settings\ameros\Local Settings\Temporary Internet Files\Content.IE5\8EB6JQM3\MP900285128[1].jpg" title="This is a picture of three people holding a discussion while seated at a table"/>
          <p:cNvPicPr>
            <a:picLocks noChangeAspect="1" noChangeArrowheads="1"/>
          </p:cNvPicPr>
          <p:nvPr/>
        </p:nvPicPr>
        <p:blipFill>
          <a:blip r:embed="rId3" cstate="print"/>
          <a:srcRect/>
          <a:stretch>
            <a:fillRect/>
          </a:stretch>
        </p:blipFill>
        <p:spPr bwMode="auto">
          <a:xfrm>
            <a:off x="7023037" y="3341204"/>
            <a:ext cx="1778985" cy="2675891"/>
          </a:xfrm>
          <a:prstGeom prst="rect">
            <a:avLst/>
          </a:prstGeom>
          <a:noFill/>
          <a:ln w="9525">
            <a:noFill/>
            <a:miter lim="800000"/>
            <a:headEnd/>
            <a:tailEnd/>
          </a:ln>
        </p:spPr>
      </p:pic>
      <p:sp>
        <p:nvSpPr>
          <p:cNvPr id="4" name="Rectangle 3"/>
          <p:cNvSpPr/>
          <p:nvPr/>
        </p:nvSpPr>
        <p:spPr>
          <a:xfrm>
            <a:off x="228600" y="1295400"/>
            <a:ext cx="6172200" cy="4167808"/>
          </a:xfrm>
          <a:prstGeom prst="rect">
            <a:avLst/>
          </a:prstGeom>
        </p:spPr>
        <p:txBody>
          <a:bodyPr wrap="square">
            <a:spAutoFit/>
          </a:bodyPr>
          <a:lstStyle/>
          <a:p>
            <a:pPr lvl="1">
              <a:spcBef>
                <a:spcPts val="672"/>
              </a:spcBef>
              <a:buFont typeface="Arial" pitchFamily="34" charset="0"/>
              <a:buChar char="•"/>
              <a:defRPr/>
            </a:pPr>
            <a:r>
              <a:rPr lang="en-US" sz="2800" dirty="0" smtClean="0"/>
              <a:t> Expertise</a:t>
            </a:r>
            <a:endParaRPr lang="en-US" sz="2800" dirty="0"/>
          </a:p>
          <a:p>
            <a:pPr lvl="1">
              <a:spcBef>
                <a:spcPts val="672"/>
              </a:spcBef>
              <a:buFont typeface="Arial" pitchFamily="34" charset="0"/>
              <a:buChar char="•"/>
              <a:defRPr/>
            </a:pPr>
            <a:r>
              <a:rPr lang="en-US" sz="2800" dirty="0"/>
              <a:t> Stature in field</a:t>
            </a:r>
          </a:p>
          <a:p>
            <a:pPr lvl="1">
              <a:spcBef>
                <a:spcPts val="672"/>
              </a:spcBef>
              <a:buFont typeface="Arial" pitchFamily="34" charset="0"/>
              <a:buChar char="•"/>
              <a:defRPr/>
            </a:pPr>
            <a:r>
              <a:rPr lang="en-US" sz="2800" dirty="0"/>
              <a:t> Mature judgment</a:t>
            </a:r>
          </a:p>
          <a:p>
            <a:pPr lvl="1">
              <a:spcBef>
                <a:spcPts val="672"/>
              </a:spcBef>
              <a:buFont typeface="Arial" pitchFamily="34" charset="0"/>
              <a:buChar char="•"/>
              <a:defRPr/>
            </a:pPr>
            <a:r>
              <a:rPr lang="en-US" sz="2800" dirty="0"/>
              <a:t> Impartiality</a:t>
            </a:r>
          </a:p>
          <a:p>
            <a:pPr lvl="1">
              <a:spcBef>
                <a:spcPts val="672"/>
              </a:spcBef>
              <a:buFont typeface="Arial" pitchFamily="34" charset="0"/>
              <a:buChar char="•"/>
              <a:defRPr/>
            </a:pPr>
            <a:r>
              <a:rPr lang="en-US" sz="2800" dirty="0"/>
              <a:t> Ability to work well in a group</a:t>
            </a:r>
          </a:p>
          <a:p>
            <a:pPr lvl="1">
              <a:spcBef>
                <a:spcPts val="672"/>
              </a:spcBef>
              <a:buFont typeface="Arial" pitchFamily="34" charset="0"/>
              <a:buChar char="•"/>
              <a:defRPr/>
            </a:pPr>
            <a:r>
              <a:rPr lang="en-US" sz="2800" dirty="0"/>
              <a:t> Managed conflicts of interest</a:t>
            </a:r>
          </a:p>
          <a:p>
            <a:pPr lvl="1">
              <a:spcBef>
                <a:spcPts val="672"/>
              </a:spcBef>
              <a:buFont typeface="Arial" pitchFamily="34" charset="0"/>
              <a:buChar char="•"/>
              <a:defRPr/>
            </a:pPr>
            <a:r>
              <a:rPr lang="en-US" sz="2800" dirty="0"/>
              <a:t> Balanced representation</a:t>
            </a:r>
          </a:p>
          <a:p>
            <a:pPr lvl="1">
              <a:spcBef>
                <a:spcPts val="672"/>
              </a:spcBef>
              <a:buFont typeface="Arial" pitchFamily="34" charset="0"/>
              <a:buChar char="•"/>
              <a:defRPr/>
            </a:pPr>
            <a:r>
              <a:rPr lang="en-US" sz="2800" dirty="0"/>
              <a:t> </a:t>
            </a:r>
            <a:r>
              <a:rPr lang="en-US" sz="2800" i="1" dirty="0"/>
              <a:t>Availability</a:t>
            </a:r>
            <a:endParaRPr lang="en-US" sz="28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14</a:t>
            </a:fld>
            <a:endParaRPr lang="en-US" dirty="0"/>
          </a:p>
        </p:txBody>
      </p:sp>
    </p:spTree>
    <p:extLst>
      <p:ext uri="{BB962C8B-B14F-4D97-AF65-F5344CB8AC3E}">
        <p14:creationId xmlns:p14="http://schemas.microsoft.com/office/powerpoint/2010/main" val="3915204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Reviewer Assignments</a:t>
            </a:r>
          </a:p>
        </p:txBody>
      </p:sp>
      <p:sp>
        <p:nvSpPr>
          <p:cNvPr id="4" name="Rectangle 3"/>
          <p:cNvSpPr/>
          <p:nvPr/>
        </p:nvSpPr>
        <p:spPr>
          <a:xfrm>
            <a:off x="152400" y="1238657"/>
            <a:ext cx="8686800" cy="4319131"/>
          </a:xfrm>
          <a:prstGeom prst="rect">
            <a:avLst/>
          </a:prstGeom>
        </p:spPr>
        <p:txBody>
          <a:bodyPr wrap="square">
            <a:spAutoFit/>
          </a:bodyPr>
          <a:lstStyle/>
          <a:p>
            <a:pPr>
              <a:buFontTx/>
              <a:buChar char="•"/>
            </a:pPr>
            <a:r>
              <a:rPr lang="en-US" sz="2800" dirty="0" smtClean="0">
                <a:cs typeface="Arial" charset="0"/>
              </a:rPr>
              <a:t> For </a:t>
            </a:r>
            <a:r>
              <a:rPr lang="en-US" sz="2800" dirty="0">
                <a:cs typeface="Arial" charset="0"/>
              </a:rPr>
              <a:t>each application: </a:t>
            </a:r>
          </a:p>
          <a:p>
            <a:pPr lvl="1">
              <a:spcBef>
                <a:spcPts val="675"/>
              </a:spcBef>
              <a:buFont typeface="Arial" charset="0"/>
              <a:buChar char="–"/>
            </a:pPr>
            <a:r>
              <a:rPr lang="en-US" sz="2400" dirty="0">
                <a:cs typeface="Arial" charset="0"/>
              </a:rPr>
              <a:t> ≥</a:t>
            </a:r>
            <a:r>
              <a:rPr lang="en-US" sz="2400" dirty="0"/>
              <a:t> Three qualified reviewers are assigned for in-depth assessment</a:t>
            </a:r>
          </a:p>
          <a:p>
            <a:pPr lvl="1">
              <a:spcBef>
                <a:spcPts val="675"/>
              </a:spcBef>
              <a:buFont typeface="Arial" charset="0"/>
              <a:buChar char="–"/>
            </a:pPr>
            <a:r>
              <a:rPr lang="en-US" sz="2400" dirty="0"/>
              <a:t>  Assignments are made by the SRO </a:t>
            </a:r>
          </a:p>
          <a:p>
            <a:pPr lvl="2">
              <a:spcBef>
                <a:spcPts val="675"/>
              </a:spcBef>
              <a:buFont typeface="Wingdings" pitchFamily="2" charset="2"/>
              <a:buChar char="§"/>
            </a:pPr>
            <a:r>
              <a:rPr lang="en-US" dirty="0"/>
              <a:t> </a:t>
            </a:r>
            <a:r>
              <a:rPr lang="en-US" sz="2000" dirty="0"/>
              <a:t>Expertise of the reviewer</a:t>
            </a:r>
          </a:p>
          <a:p>
            <a:pPr lvl="2">
              <a:spcBef>
                <a:spcPts val="675"/>
              </a:spcBef>
              <a:buFont typeface="Wingdings" pitchFamily="2" charset="2"/>
              <a:buChar char="§"/>
            </a:pPr>
            <a:r>
              <a:rPr lang="en-US" sz="2000" dirty="0"/>
              <a:t> Suggestions from the PI on expertise – </a:t>
            </a:r>
            <a:r>
              <a:rPr lang="en-US" sz="2000" i="1" dirty="0"/>
              <a:t>not names!</a:t>
            </a:r>
          </a:p>
          <a:p>
            <a:pPr lvl="2">
              <a:spcBef>
                <a:spcPts val="675"/>
              </a:spcBef>
              <a:buFont typeface="Wingdings" pitchFamily="2" charset="2"/>
              <a:buChar char="§"/>
            </a:pPr>
            <a:r>
              <a:rPr lang="en-US" sz="2000" dirty="0"/>
              <a:t> Suggestions from Program staff and Study Section members</a:t>
            </a:r>
          </a:p>
          <a:p>
            <a:pPr lvl="2">
              <a:spcBef>
                <a:spcPts val="675"/>
              </a:spcBef>
              <a:buFont typeface="Wingdings" pitchFamily="2" charset="2"/>
              <a:buChar char="§"/>
            </a:pPr>
            <a:r>
              <a:rPr lang="en-US" sz="2000" dirty="0"/>
              <a:t> Managing conflicts of interest</a:t>
            </a:r>
          </a:p>
          <a:p>
            <a:pPr lvl="2">
              <a:spcBef>
                <a:spcPts val="675"/>
              </a:spcBef>
              <a:buFont typeface="Wingdings" pitchFamily="2" charset="2"/>
              <a:buChar char="§"/>
            </a:pPr>
            <a:r>
              <a:rPr lang="en-US" sz="2000" dirty="0"/>
              <a:t> Balancing workload</a:t>
            </a:r>
          </a:p>
          <a:p>
            <a:pPr>
              <a:spcBef>
                <a:spcPts val="675"/>
              </a:spcBef>
              <a:buFont typeface="Arial" charset="0"/>
              <a:buChar char="•"/>
            </a:pPr>
            <a:r>
              <a:rPr lang="en-US" sz="2800" b="1" dirty="0"/>
              <a:t> </a:t>
            </a:r>
            <a:r>
              <a:rPr lang="en-US" sz="2800" dirty="0"/>
              <a:t>Assignments are confidential</a:t>
            </a:r>
          </a:p>
        </p:txBody>
      </p:sp>
      <p:pic>
        <p:nvPicPr>
          <p:cNvPr id="5" name="Picture 14" descr="This is a picture of a Scientific Review Officer (SRO) making review assignments; the word &quot;Confidential&quot; is stamped on the picture to represent the confidential nature of these review assignments.&#10;&#10;C:\Documents and Settings\ameros\Local Settings\Temporary Internet Files\Content.IE5\8EB6JQM3\MP900409452[1].jpg" title="Scientific Review Officer Making Assignments"/>
          <p:cNvPicPr>
            <a:picLocks noChangeAspect="1" noChangeArrowheads="1"/>
          </p:cNvPicPr>
          <p:nvPr/>
        </p:nvPicPr>
        <p:blipFill>
          <a:blip r:embed="rId2" cstate="print"/>
          <a:srcRect/>
          <a:stretch>
            <a:fillRect/>
          </a:stretch>
        </p:blipFill>
        <p:spPr bwMode="auto">
          <a:xfrm>
            <a:off x="6019800" y="4267200"/>
            <a:ext cx="1316530" cy="1981200"/>
          </a:xfrm>
          <a:prstGeom prst="rect">
            <a:avLst/>
          </a:prstGeom>
          <a:noFill/>
          <a:ln w="9525">
            <a:noFill/>
            <a:miter lim="800000"/>
            <a:headEnd/>
            <a:tailEnd/>
          </a:ln>
        </p:spPr>
      </p:pic>
      <p:pic>
        <p:nvPicPr>
          <p:cNvPr id="6" name="Picture 5" descr="This represents the confidential nature of the review assignments made by the Scientific Review Officer&#10;&#10;C:\Documents and Settings\ameros\Local Settings\Temporary Internet Files\Content.IE5\NFSUVS5O\MP900175622[1].jpg" title="CONFIDENTIAL stamp"/>
          <p:cNvPicPr>
            <a:picLocks noChangeAspect="1" noChangeArrowheads="1"/>
          </p:cNvPicPr>
          <p:nvPr/>
        </p:nvPicPr>
        <p:blipFill>
          <a:blip r:embed="rId3" cstate="print"/>
          <a:srcRect/>
          <a:stretch>
            <a:fillRect/>
          </a:stretch>
        </p:blipFill>
        <p:spPr bwMode="auto">
          <a:xfrm>
            <a:off x="6858000" y="4686721"/>
            <a:ext cx="1316530" cy="87106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15</a:t>
            </a:fld>
            <a:endParaRPr lang="en-US" dirty="0"/>
          </a:p>
        </p:txBody>
      </p:sp>
    </p:spTree>
    <p:extLst>
      <p:ext uri="{BB962C8B-B14F-4D97-AF65-F5344CB8AC3E}">
        <p14:creationId xmlns:p14="http://schemas.microsoft.com/office/powerpoint/2010/main" val="2211607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the Meeting</a:t>
            </a:r>
          </a:p>
        </p:txBody>
      </p:sp>
      <p:sp>
        <p:nvSpPr>
          <p:cNvPr id="4" name="Rectangle 3"/>
          <p:cNvSpPr/>
          <p:nvPr/>
        </p:nvSpPr>
        <p:spPr>
          <a:xfrm>
            <a:off x="152400" y="1143000"/>
            <a:ext cx="8839200" cy="3736920"/>
          </a:xfrm>
          <a:prstGeom prst="rect">
            <a:avLst/>
          </a:prstGeom>
        </p:spPr>
        <p:txBody>
          <a:bodyPr wrap="square">
            <a:spAutoFit/>
          </a:bodyPr>
          <a:lstStyle/>
          <a:p>
            <a:pPr>
              <a:spcBef>
                <a:spcPts val="675"/>
              </a:spcBef>
              <a:buClr>
                <a:schemeClr val="tx1"/>
              </a:buClr>
            </a:pPr>
            <a:r>
              <a:rPr lang="en-US" sz="2800" dirty="0"/>
              <a:t>Reviewers </a:t>
            </a:r>
          </a:p>
          <a:p>
            <a:pPr marL="800100" lvl="1" indent="-342900">
              <a:spcBef>
                <a:spcPts val="675"/>
              </a:spcBef>
              <a:buClr>
                <a:schemeClr val="tx1"/>
              </a:buClr>
              <a:buFont typeface="Arial" panose="020B0604020202020204" pitchFamily="34" charset="0"/>
              <a:buChar char="•"/>
            </a:pPr>
            <a:r>
              <a:rPr lang="en-US" sz="2400" dirty="0"/>
              <a:t>Examine assignments (~ six weeks in advance)</a:t>
            </a:r>
          </a:p>
          <a:p>
            <a:pPr marL="800100" lvl="1" indent="-342900">
              <a:spcBef>
                <a:spcPts val="675"/>
              </a:spcBef>
              <a:buClr>
                <a:schemeClr val="tx1"/>
              </a:buClr>
              <a:buFont typeface="Arial" panose="020B0604020202020204" pitchFamily="34" charset="0"/>
              <a:buChar char="•"/>
            </a:pPr>
            <a:r>
              <a:rPr lang="en-US" sz="2400" dirty="0"/>
              <a:t>Often participate in an SRO orientation teleconference</a:t>
            </a:r>
          </a:p>
          <a:p>
            <a:pPr marL="800100" lvl="1" indent="-342900">
              <a:spcBef>
                <a:spcPts val="675"/>
              </a:spcBef>
              <a:buClr>
                <a:schemeClr val="tx1"/>
              </a:buClr>
              <a:buFont typeface="Arial" panose="020B0604020202020204" pitchFamily="34" charset="0"/>
              <a:buChar char="•"/>
            </a:pPr>
            <a:r>
              <a:rPr lang="en-US" sz="2400" dirty="0"/>
              <a:t>Sign Conflict of Interest and </a:t>
            </a:r>
            <a:r>
              <a:rPr lang="en-US" sz="2400" dirty="0" smtClean="0"/>
              <a:t>Confidentiality certifications</a:t>
            </a:r>
            <a:endParaRPr lang="en-US" sz="2400" dirty="0"/>
          </a:p>
          <a:p>
            <a:pPr marL="800100" lvl="1" indent="-342900">
              <a:spcBef>
                <a:spcPts val="675"/>
              </a:spcBef>
              <a:buClr>
                <a:schemeClr val="tx1"/>
              </a:buClr>
              <a:buFont typeface="Arial" panose="020B0604020202020204" pitchFamily="34" charset="0"/>
              <a:buChar char="•"/>
            </a:pPr>
            <a:r>
              <a:rPr lang="en-US" sz="2400" dirty="0"/>
              <a:t>Read applications, prepare written critiques </a:t>
            </a:r>
          </a:p>
          <a:p>
            <a:pPr marL="800100" lvl="1" indent="-342900">
              <a:spcBef>
                <a:spcPts val="675"/>
              </a:spcBef>
              <a:buClr>
                <a:schemeClr val="tx1"/>
              </a:buClr>
              <a:buFont typeface="Arial" panose="020B0604020202020204" pitchFamily="34" charset="0"/>
              <a:buChar char="•"/>
            </a:pPr>
            <a:r>
              <a:rPr lang="en-US" sz="2400" dirty="0"/>
              <a:t>Enter preliminary scores and critiques into </a:t>
            </a:r>
            <a:r>
              <a:rPr lang="en-US" sz="2400" dirty="0" smtClean="0"/>
              <a:t>secure website</a:t>
            </a:r>
            <a:endParaRPr lang="en-US" sz="2400" dirty="0"/>
          </a:p>
          <a:p>
            <a:pPr marL="800100" lvl="1" indent="-342900">
              <a:spcBef>
                <a:spcPts val="675"/>
              </a:spcBef>
              <a:buClr>
                <a:schemeClr val="tx1"/>
              </a:buClr>
              <a:buFont typeface="Arial" panose="020B0604020202020204" pitchFamily="34" charset="0"/>
              <a:buChar char="•"/>
            </a:pPr>
            <a:r>
              <a:rPr lang="en-US" sz="2400" dirty="0"/>
              <a:t>Read and consider critiques and preliminary </a:t>
            </a:r>
            <a:r>
              <a:rPr lang="en-US" sz="2400" dirty="0" smtClean="0"/>
              <a:t>scores from </a:t>
            </a:r>
            <a:r>
              <a:rPr lang="en-US" sz="2400" dirty="0"/>
              <a:t>other Study Section members</a:t>
            </a:r>
          </a:p>
        </p:txBody>
      </p:sp>
      <p:pic>
        <p:nvPicPr>
          <p:cNvPr id="5" name="Picture 3" descr="The picture of the calendar is meant to imply the need for long-term planning in running a study section meeting&#10;&#10;C:\Documents and Settings\ameros\Local Settings\Temporary Internet Files\Content.IE5\LS64DSTK\MC900432664[1].png" title="Picture of a calendar"/>
          <p:cNvPicPr>
            <a:picLocks noChangeAspect="1" noChangeArrowheads="1"/>
          </p:cNvPicPr>
          <p:nvPr/>
        </p:nvPicPr>
        <p:blipFill>
          <a:blip r:embed="rId2" cstate="print"/>
          <a:srcRect/>
          <a:stretch>
            <a:fillRect/>
          </a:stretch>
        </p:blipFill>
        <p:spPr bwMode="auto">
          <a:xfrm>
            <a:off x="6724650" y="4514850"/>
            <a:ext cx="1581150" cy="1581150"/>
          </a:xfrm>
          <a:prstGeom prst="rect">
            <a:avLst/>
          </a:prstGeom>
          <a:noFill/>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16</a:t>
            </a:fld>
            <a:endParaRPr lang="en-US" dirty="0"/>
          </a:p>
        </p:txBody>
      </p:sp>
    </p:spTree>
    <p:extLst>
      <p:ext uri="{BB962C8B-B14F-4D97-AF65-F5344CB8AC3E}">
        <p14:creationId xmlns:p14="http://schemas.microsoft.com/office/powerpoint/2010/main" val="947190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Critique Templates</a:t>
            </a:r>
          </a:p>
        </p:txBody>
      </p:sp>
      <p:pic>
        <p:nvPicPr>
          <p:cNvPr id="4" name="Picture 1" descr="this is a picture of part of the critique template used in NIH peer review" title="Picture of NIH Peer Review critique template"/>
          <p:cNvPicPr>
            <a:picLocks noChangeAspect="1" noChangeArrowheads="1"/>
          </p:cNvPicPr>
          <p:nvPr/>
        </p:nvPicPr>
        <p:blipFill>
          <a:blip r:embed="rId2" cstate="print"/>
          <a:stretch>
            <a:fillRect/>
          </a:stretch>
        </p:blipFill>
        <p:spPr bwMode="auto">
          <a:xfrm>
            <a:off x="1828800" y="1371600"/>
            <a:ext cx="6140982" cy="4525963"/>
          </a:xfrm>
          <a:prstGeom prst="rect">
            <a:avLst/>
          </a:prstGeom>
          <a:noFill/>
          <a:ln w="9525">
            <a:noFill/>
            <a:miter lim="800000"/>
            <a:headEnd/>
            <a:tailEnd/>
          </a:ln>
        </p:spPr>
      </p:pic>
      <p:sp>
        <p:nvSpPr>
          <p:cNvPr id="5" name="TextBox 8"/>
          <p:cNvSpPr txBox="1">
            <a:spLocks noChangeArrowheads="1"/>
          </p:cNvSpPr>
          <p:nvPr/>
        </p:nvSpPr>
        <p:spPr bwMode="auto">
          <a:xfrm>
            <a:off x="533400" y="3962400"/>
            <a:ext cx="1295400" cy="1200150"/>
          </a:xfrm>
          <a:prstGeom prst="rect">
            <a:avLst/>
          </a:prstGeom>
          <a:noFill/>
          <a:ln w="9525">
            <a:noFill/>
            <a:miter lim="800000"/>
            <a:headEnd/>
            <a:tailEnd/>
          </a:ln>
        </p:spPr>
        <p:txBody>
          <a:bodyPr>
            <a:spAutoFit/>
          </a:bodyPr>
          <a:lstStyle/>
          <a:p>
            <a:r>
              <a:rPr lang="en-US" dirty="0"/>
              <a:t>Links to </a:t>
            </a:r>
          </a:p>
          <a:p>
            <a:r>
              <a:rPr lang="en-US" dirty="0"/>
              <a:t>definitions</a:t>
            </a:r>
          </a:p>
          <a:p>
            <a:r>
              <a:rPr lang="en-US" dirty="0"/>
              <a:t>of review</a:t>
            </a:r>
          </a:p>
          <a:p>
            <a:r>
              <a:rPr lang="en-US" dirty="0"/>
              <a:t>criteria</a:t>
            </a:r>
          </a:p>
        </p:txBody>
      </p:sp>
      <p:sp>
        <p:nvSpPr>
          <p:cNvPr id="7" name="Right Arrow 6" descr="This highlights the &quot;Significance&quot; criterion in the NIH critique template." title="Right Arrow"/>
          <p:cNvSpPr/>
          <p:nvPr/>
        </p:nvSpPr>
        <p:spPr>
          <a:xfrm>
            <a:off x="1809750" y="4867275"/>
            <a:ext cx="609600" cy="3048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dirty="0">
              <a:solidFill>
                <a:srgbClr val="FFFFFF"/>
              </a:solidFill>
            </a:endParaRPr>
          </a:p>
        </p:txBody>
      </p:sp>
      <p:sp>
        <p:nvSpPr>
          <p:cNvPr id="6" name="Right Arrow 5" descr="This indicates the &quot;Overall Impact&quot; criterion in the NIH critique template." title="Right Arrow"/>
          <p:cNvSpPr/>
          <p:nvPr/>
        </p:nvSpPr>
        <p:spPr>
          <a:xfrm>
            <a:off x="1857375" y="4114800"/>
            <a:ext cx="609600" cy="3048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dirty="0">
              <a:solidFill>
                <a:srgbClr val="FFFFFF"/>
              </a:solidFill>
            </a:endParaRP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17</a:t>
            </a:fld>
            <a:endParaRPr lang="en-US" dirty="0"/>
          </a:p>
        </p:txBody>
      </p:sp>
    </p:spTree>
    <p:extLst>
      <p:ext uri="{BB962C8B-B14F-4D97-AF65-F5344CB8AC3E}">
        <p14:creationId xmlns:p14="http://schemas.microsoft.com/office/powerpoint/2010/main" val="1385803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Impact</a:t>
            </a:r>
          </a:p>
        </p:txBody>
      </p:sp>
      <p:sp>
        <p:nvSpPr>
          <p:cNvPr id="4" name="Rectangle 3" descr="This link proivds access to the NIH website for peer-review guidelines" title="Hyperlink to &quot;review criteria at a glance&quot;"/>
          <p:cNvSpPr/>
          <p:nvPr/>
        </p:nvSpPr>
        <p:spPr>
          <a:xfrm>
            <a:off x="152400" y="1446406"/>
            <a:ext cx="8839200" cy="3529171"/>
          </a:xfrm>
          <a:prstGeom prst="rect">
            <a:avLst/>
          </a:prstGeom>
        </p:spPr>
        <p:txBody>
          <a:bodyPr wrap="square">
            <a:spAutoFit/>
          </a:bodyPr>
          <a:lstStyle/>
          <a:p>
            <a:pPr>
              <a:spcBef>
                <a:spcPts val="675"/>
              </a:spcBef>
              <a:buFont typeface="Arial" charset="0"/>
              <a:buChar char="•"/>
            </a:pPr>
            <a:r>
              <a:rPr lang="en-US" sz="2800" dirty="0" smtClean="0"/>
              <a:t> Overall </a:t>
            </a:r>
            <a:r>
              <a:rPr lang="en-US" sz="2800" dirty="0"/>
              <a:t>consideration for </a:t>
            </a:r>
            <a:r>
              <a:rPr lang="en-US" sz="2800" i="1" dirty="0"/>
              <a:t>all</a:t>
            </a:r>
            <a:r>
              <a:rPr lang="en-US" sz="2800" dirty="0"/>
              <a:t> NIH applications</a:t>
            </a:r>
          </a:p>
          <a:p>
            <a:pPr>
              <a:spcBef>
                <a:spcPts val="675"/>
              </a:spcBef>
              <a:buFont typeface="Arial" charset="0"/>
              <a:buChar char="•"/>
            </a:pPr>
            <a:r>
              <a:rPr lang="en-US" sz="2800" dirty="0" smtClean="0"/>
              <a:t> Defined </a:t>
            </a:r>
            <a:r>
              <a:rPr lang="en-US" sz="2800" dirty="0"/>
              <a:t>differently for different types of  applications</a:t>
            </a:r>
          </a:p>
          <a:p>
            <a:pPr lvl="1">
              <a:spcBef>
                <a:spcPts val="675"/>
              </a:spcBef>
              <a:buFont typeface="Arial" charset="0"/>
              <a:buChar char="–"/>
            </a:pPr>
            <a:r>
              <a:rPr lang="en-US" sz="2400" dirty="0"/>
              <a:t> Research grant applications: </a:t>
            </a:r>
            <a:r>
              <a:rPr lang="en-US" sz="2400" i="1" dirty="0"/>
              <a:t>Likelihood for the project </a:t>
            </a:r>
            <a:r>
              <a:rPr lang="en-US" sz="2400" i="1" dirty="0" smtClean="0"/>
              <a:t>to</a:t>
            </a:r>
          </a:p>
          <a:p>
            <a:pPr lvl="1">
              <a:spcBef>
                <a:spcPts val="675"/>
              </a:spcBef>
            </a:pPr>
            <a:r>
              <a:rPr lang="en-US" sz="2400" i="1" dirty="0" smtClean="0"/>
              <a:t>  exert </a:t>
            </a:r>
            <a:r>
              <a:rPr lang="en-US" sz="2400" i="1" dirty="0"/>
              <a:t>a sustained, powerful influence on the research </a:t>
            </a:r>
            <a:endParaRPr lang="en-US" sz="2400" i="1" dirty="0" smtClean="0"/>
          </a:p>
          <a:p>
            <a:pPr lvl="1">
              <a:spcBef>
                <a:spcPts val="675"/>
              </a:spcBef>
            </a:pPr>
            <a:r>
              <a:rPr lang="en-US" sz="2400" i="1" dirty="0" smtClean="0"/>
              <a:t>  field(s</a:t>
            </a:r>
            <a:r>
              <a:rPr lang="en-US" sz="2400" i="1" dirty="0"/>
              <a:t>) involved</a:t>
            </a:r>
          </a:p>
          <a:p>
            <a:pPr marL="800100" lvl="1" indent="-342900">
              <a:spcBef>
                <a:spcPts val="0"/>
              </a:spcBef>
              <a:buFont typeface="Arial" panose="020B0604020202020204" pitchFamily="34" charset="0"/>
              <a:buChar char="̶"/>
            </a:pPr>
            <a:r>
              <a:rPr lang="en-US" sz="2400" dirty="0" smtClean="0"/>
              <a:t>See </a:t>
            </a:r>
            <a:r>
              <a:rPr lang="en-US" sz="2400" dirty="0"/>
              <a:t>“Review Criteria at a Glance” </a:t>
            </a:r>
            <a:r>
              <a:rPr lang="en-US" sz="2400" dirty="0">
                <a:solidFill>
                  <a:srgbClr val="4597A0"/>
                </a:solidFill>
              </a:rPr>
              <a:t>         </a:t>
            </a:r>
            <a:r>
              <a:rPr lang="en-US" sz="2400" b="1" dirty="0" smtClean="0">
                <a:solidFill>
                  <a:srgbClr val="4597A0"/>
                </a:solidFill>
                <a:hlinkClick r:id="rId2" tooltip="Link for NIH review criteria at a glance"/>
              </a:rPr>
              <a:t>http</a:t>
            </a:r>
            <a:r>
              <a:rPr lang="en-US" sz="2400" b="1" dirty="0">
                <a:solidFill>
                  <a:srgbClr val="4597A0"/>
                </a:solidFill>
                <a:hlinkClick r:id="rId2" tooltip="Link for NIH review criteria at a glance"/>
              </a:rPr>
              <a:t>://</a:t>
            </a:r>
            <a:r>
              <a:rPr lang="en-US" sz="2400" b="1" dirty="0" smtClean="0">
                <a:solidFill>
                  <a:srgbClr val="4597A0"/>
                </a:solidFill>
                <a:hlinkClick r:id="rId2" tooltip="Link for NIH review criteria at a glance"/>
              </a:rPr>
              <a:t>grants.nih.gov/grants/peer/reviewer_guidelines.htm</a:t>
            </a:r>
            <a:r>
              <a:rPr lang="en-US" sz="2400" b="1" dirty="0" smtClean="0">
                <a:hlinkClick r:id="rId2" tooltip="Link for NIH review criteria at a glance"/>
              </a:rPr>
              <a:t> </a:t>
            </a:r>
            <a:endParaRPr lang="en-US" sz="2400" b="1" dirty="0">
              <a:solidFill>
                <a:srgbClr val="993366"/>
              </a:solidFill>
            </a:endParaRPr>
          </a:p>
        </p:txBody>
      </p:sp>
      <p:pic>
        <p:nvPicPr>
          <p:cNvPr id="5" name="Picture 4" descr="This is meant to represent the interdependent natuer of the NIH core review criteria&#10;&#10;C:\Documents and Settings\ameros\Local Settings\Temporary Internet Files\Content.IE5\TYV9MQC7\MP910216450[1].jpg" title="Picture of Dominoes tumbling"/>
          <p:cNvPicPr>
            <a:picLocks noChangeAspect="1" noChangeArrowheads="1"/>
          </p:cNvPicPr>
          <p:nvPr/>
        </p:nvPicPr>
        <p:blipFill>
          <a:blip r:embed="rId3" cstate="print"/>
          <a:srcRect/>
          <a:stretch>
            <a:fillRect/>
          </a:stretch>
        </p:blipFill>
        <p:spPr bwMode="auto">
          <a:xfrm>
            <a:off x="5807014" y="4724400"/>
            <a:ext cx="1892422" cy="126206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18</a:t>
            </a:fld>
            <a:endParaRPr lang="en-US" dirty="0"/>
          </a:p>
        </p:txBody>
      </p:sp>
    </p:spTree>
    <p:extLst>
      <p:ext uri="{BB962C8B-B14F-4D97-AF65-F5344CB8AC3E}">
        <p14:creationId xmlns:p14="http://schemas.microsoft.com/office/powerpoint/2010/main" val="183884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Scored Review Criteria</a:t>
            </a:r>
          </a:p>
        </p:txBody>
      </p:sp>
      <p:sp>
        <p:nvSpPr>
          <p:cNvPr id="4" name="Rectangle 3"/>
          <p:cNvSpPr/>
          <p:nvPr/>
        </p:nvSpPr>
        <p:spPr>
          <a:xfrm>
            <a:off x="228600" y="1865752"/>
            <a:ext cx="8763000" cy="2941831"/>
          </a:xfrm>
          <a:prstGeom prst="rect">
            <a:avLst/>
          </a:prstGeom>
        </p:spPr>
        <p:txBody>
          <a:bodyPr wrap="square">
            <a:spAutoFit/>
          </a:bodyPr>
          <a:lstStyle/>
          <a:p>
            <a:pPr>
              <a:spcBef>
                <a:spcPts val="675"/>
              </a:spcBef>
              <a:buFont typeface="Arial" charset="0"/>
              <a:buChar char="•"/>
            </a:pPr>
            <a:r>
              <a:rPr lang="en-US" sz="2800" dirty="0" smtClean="0"/>
              <a:t> Receive </a:t>
            </a:r>
            <a:r>
              <a:rPr lang="en-US" sz="2800" dirty="0"/>
              <a:t>individual, numerical scores from </a:t>
            </a:r>
            <a:r>
              <a:rPr lang="en-US" sz="2800" dirty="0" smtClean="0"/>
              <a:t>assigned</a:t>
            </a:r>
          </a:p>
          <a:p>
            <a:pPr>
              <a:spcBef>
                <a:spcPts val="675"/>
              </a:spcBef>
            </a:pPr>
            <a:r>
              <a:rPr lang="en-US" sz="2800" dirty="0" smtClean="0"/>
              <a:t>  reviewers</a:t>
            </a:r>
            <a:r>
              <a:rPr lang="en-US" sz="2800" dirty="0"/>
              <a:t>. </a:t>
            </a:r>
          </a:p>
          <a:p>
            <a:pPr>
              <a:spcBef>
                <a:spcPts val="675"/>
              </a:spcBef>
              <a:buFont typeface="Arial" charset="0"/>
              <a:buChar char="•"/>
            </a:pPr>
            <a:r>
              <a:rPr lang="en-US" sz="2800" dirty="0"/>
              <a:t> For research grant applications:</a:t>
            </a:r>
          </a:p>
          <a:p>
            <a:pPr lvl="1">
              <a:spcBef>
                <a:spcPts val="675"/>
              </a:spcBef>
              <a:buFont typeface="Arial" charset="0"/>
              <a:buChar char="–"/>
            </a:pPr>
            <a:r>
              <a:rPr lang="en-US" sz="2400" dirty="0"/>
              <a:t> Significance		</a:t>
            </a:r>
            <a:r>
              <a:rPr lang="en-US" sz="2400" dirty="0" smtClean="0"/>
              <a:t>- </a:t>
            </a:r>
            <a:r>
              <a:rPr lang="en-US" sz="2400" dirty="0"/>
              <a:t>Approach</a:t>
            </a:r>
          </a:p>
          <a:p>
            <a:pPr lvl="1">
              <a:spcBef>
                <a:spcPts val="675"/>
              </a:spcBef>
              <a:buFont typeface="Arial" charset="0"/>
              <a:buChar char="–"/>
            </a:pPr>
            <a:r>
              <a:rPr lang="en-US" sz="2400" dirty="0"/>
              <a:t> Investigator(s)		- Environment</a:t>
            </a:r>
          </a:p>
          <a:p>
            <a:pPr lvl="1">
              <a:spcBef>
                <a:spcPts val="675"/>
              </a:spcBef>
              <a:buFont typeface="Arial" charset="0"/>
              <a:buChar char="–"/>
            </a:pPr>
            <a:r>
              <a:rPr lang="en-US" sz="2400" dirty="0"/>
              <a:t> Innovation </a:t>
            </a:r>
            <a:endParaRPr lang="en-US" sz="2400" b="1" dirty="0">
              <a:solidFill>
                <a:srgbClr val="993366"/>
              </a:solidFill>
            </a:endParaRPr>
          </a:p>
        </p:txBody>
      </p:sp>
      <p:pic>
        <p:nvPicPr>
          <p:cNvPr id="5" name="Picture 2" descr="This picture represents the five main review criteria: Significance, Investigator(s), Innovation, Approach and Environment. &#10;&#10;C:\Documents and Settings\ameros\Local Settings\Temporary Internet Files\Content.IE5\TYV9MQC7\MC900297177[1].wmf" title="Clipboard checklist"/>
          <p:cNvPicPr>
            <a:picLocks noChangeAspect="1" noChangeArrowheads="1"/>
          </p:cNvPicPr>
          <p:nvPr/>
        </p:nvPicPr>
        <p:blipFill>
          <a:blip r:embed="rId2" cstate="print"/>
          <a:srcRect/>
          <a:stretch>
            <a:fillRect/>
          </a:stretch>
        </p:blipFill>
        <p:spPr bwMode="auto">
          <a:xfrm>
            <a:off x="6869870" y="4114800"/>
            <a:ext cx="1798638" cy="15557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19</a:t>
            </a:fld>
            <a:endParaRPr lang="en-US" dirty="0"/>
          </a:p>
        </p:txBody>
      </p:sp>
    </p:spTree>
    <p:extLst>
      <p:ext uri="{BB962C8B-B14F-4D97-AF65-F5344CB8AC3E}">
        <p14:creationId xmlns:p14="http://schemas.microsoft.com/office/powerpoint/2010/main" val="2038845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12"/>
          </p:nvPr>
        </p:nvSpPr>
        <p:spPr/>
        <p:txBody>
          <a:bodyPr/>
          <a:lstStyle/>
          <a:p>
            <a:pPr>
              <a:defRPr/>
            </a:pPr>
            <a:fld id="{371CDBCC-57D6-4AF4-91B3-EB8BA5111C2A}" type="slidenum">
              <a:rPr lang="en-US" smtClean="0"/>
              <a:pPr>
                <a:defRPr/>
              </a:pPr>
              <a:t>2</a:t>
            </a:fld>
            <a:endParaRPr lang="en-US" dirty="0"/>
          </a:p>
        </p:txBody>
      </p:sp>
      <p:sp>
        <p:nvSpPr>
          <p:cNvPr id="4" name="Rectangle 3"/>
          <p:cNvSpPr/>
          <p:nvPr/>
        </p:nvSpPr>
        <p:spPr>
          <a:xfrm>
            <a:off x="228600" y="1524000"/>
            <a:ext cx="8077200" cy="3108543"/>
          </a:xfrm>
          <a:prstGeom prst="rect">
            <a:avLst/>
          </a:prstGeom>
        </p:spPr>
        <p:txBody>
          <a:bodyPr wrap="square">
            <a:spAutoFit/>
          </a:bodyPr>
          <a:lstStyle/>
          <a:p>
            <a:pPr marL="457200" indent="-457200">
              <a:buFont typeface="Arial" panose="020B0604020202020204" pitchFamily="34" charset="0"/>
              <a:buChar char="•"/>
            </a:pPr>
            <a:r>
              <a:rPr lang="en-US" sz="2800" dirty="0"/>
              <a:t>Cornerstone of the NIH extramural mission</a:t>
            </a:r>
          </a:p>
          <a:p>
            <a:pPr marL="457200" indent="-457200">
              <a:buFont typeface="Arial" panose="020B0604020202020204" pitchFamily="34" charset="0"/>
              <a:buChar char="•"/>
            </a:pPr>
            <a:r>
              <a:rPr lang="en-US" sz="2800" dirty="0"/>
              <a:t>Standard of excellence worldwide</a:t>
            </a:r>
          </a:p>
          <a:p>
            <a:pPr marL="457200" indent="-457200">
              <a:buFont typeface="Arial" panose="020B0604020202020204" pitchFamily="34" charset="0"/>
              <a:buChar char="•"/>
            </a:pPr>
            <a:r>
              <a:rPr lang="en-US" sz="2800" dirty="0"/>
              <a:t>Partnership between NIH and the scientific community</a:t>
            </a:r>
          </a:p>
          <a:p>
            <a:pPr marL="457200" indent="-457200">
              <a:buFont typeface="Arial" panose="020B0604020202020204" pitchFamily="34" charset="0"/>
              <a:buChar char="•"/>
            </a:pPr>
            <a:r>
              <a:rPr lang="en-US" sz="2800" dirty="0"/>
              <a:t>Per year:</a:t>
            </a:r>
          </a:p>
          <a:p>
            <a:pPr lvl="1">
              <a:buNone/>
            </a:pPr>
            <a:r>
              <a:rPr lang="en-US" sz="2800" dirty="0"/>
              <a:t>~ </a:t>
            </a:r>
            <a:r>
              <a:rPr lang="en-US" sz="2800" dirty="0" smtClean="0"/>
              <a:t>70,000 - 80,000 </a:t>
            </a:r>
            <a:r>
              <a:rPr lang="en-US" sz="2800" dirty="0"/>
              <a:t>applications</a:t>
            </a:r>
          </a:p>
          <a:p>
            <a:pPr lvl="1">
              <a:buNone/>
            </a:pPr>
            <a:r>
              <a:rPr lang="en-US" sz="2800" dirty="0"/>
              <a:t>~ </a:t>
            </a:r>
            <a:r>
              <a:rPr lang="en-US" sz="2800" dirty="0" smtClean="0"/>
              <a:t>25,000 </a:t>
            </a:r>
            <a:r>
              <a:rPr lang="en-US" sz="2800" dirty="0"/>
              <a:t>reviewers</a:t>
            </a:r>
          </a:p>
        </p:txBody>
      </p:sp>
      <p:pic>
        <p:nvPicPr>
          <p:cNvPr id="5" name="Picture 2" descr="thi is a picure of Building 1 on the NIH main campus. The jpeg for this picture is found at this url:&#10;&#10;H:\My Documents\Slide preparation\hi_OD56532980[1].JPG" title="Picture of Building One on NIH Main Campus"/>
          <p:cNvPicPr>
            <a:picLocks noChangeAspect="1" noChangeArrowheads="1"/>
          </p:cNvPicPr>
          <p:nvPr/>
        </p:nvPicPr>
        <p:blipFill>
          <a:blip r:embed="rId2" cstate="print"/>
          <a:srcRect/>
          <a:stretch>
            <a:fillRect/>
          </a:stretch>
        </p:blipFill>
        <p:spPr bwMode="auto">
          <a:xfrm>
            <a:off x="6248400" y="4343400"/>
            <a:ext cx="2525712" cy="1676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NIH Peer Review</a:t>
            </a:r>
          </a:p>
        </p:txBody>
      </p:sp>
    </p:spTree>
    <p:extLst>
      <p:ext uri="{BB962C8B-B14F-4D97-AF65-F5344CB8AC3E}">
        <p14:creationId xmlns:p14="http://schemas.microsoft.com/office/powerpoint/2010/main" val="1111231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Review Criteria</a:t>
            </a:r>
          </a:p>
        </p:txBody>
      </p:sp>
      <p:sp>
        <p:nvSpPr>
          <p:cNvPr id="4" name="Rectangle 3"/>
          <p:cNvSpPr/>
          <p:nvPr/>
        </p:nvSpPr>
        <p:spPr>
          <a:xfrm>
            <a:off x="152400" y="1498985"/>
            <a:ext cx="8839200" cy="3770263"/>
          </a:xfrm>
          <a:prstGeom prst="rect">
            <a:avLst/>
          </a:prstGeom>
        </p:spPr>
        <p:txBody>
          <a:bodyPr wrap="square">
            <a:spAutoFit/>
          </a:bodyPr>
          <a:lstStyle/>
          <a:p>
            <a:pPr>
              <a:spcBef>
                <a:spcPts val="675"/>
              </a:spcBef>
              <a:buFont typeface="Arial" charset="0"/>
              <a:buChar char="•"/>
            </a:pPr>
            <a:r>
              <a:rPr lang="en-US" sz="2800" dirty="0" smtClean="0">
                <a:cs typeface="Arial" charset="0"/>
              </a:rPr>
              <a:t> Are </a:t>
            </a:r>
            <a:r>
              <a:rPr lang="en-US" sz="2800" dirty="0">
                <a:cs typeface="Arial" charset="0"/>
              </a:rPr>
              <a:t>considered in determining the impact score, as </a:t>
            </a:r>
            <a:r>
              <a:rPr lang="en-US" sz="2800" dirty="0" smtClean="0">
                <a:cs typeface="Arial" charset="0"/>
              </a:rPr>
              <a:t>   applicable </a:t>
            </a:r>
            <a:r>
              <a:rPr lang="en-US" sz="2800" dirty="0">
                <a:cs typeface="Arial" charset="0"/>
              </a:rPr>
              <a:t>for the project proposed</a:t>
            </a:r>
          </a:p>
          <a:p>
            <a:pPr>
              <a:spcBef>
                <a:spcPts val="675"/>
              </a:spcBef>
              <a:buFont typeface="Arial" charset="0"/>
              <a:buChar char="•"/>
            </a:pPr>
            <a:r>
              <a:rPr lang="en-US" sz="2800" dirty="0">
                <a:cs typeface="Arial" charset="0"/>
              </a:rPr>
              <a:t> For research grant applications: </a:t>
            </a:r>
          </a:p>
          <a:p>
            <a:pPr lvl="1">
              <a:spcBef>
                <a:spcPts val="675"/>
              </a:spcBef>
              <a:buFont typeface="Arial" charset="0"/>
              <a:buChar char="–"/>
            </a:pPr>
            <a:r>
              <a:rPr lang="en-US" sz="2400" dirty="0">
                <a:cs typeface="Arial" charset="0"/>
              </a:rPr>
              <a:t> Protections for Human Subjects</a:t>
            </a:r>
          </a:p>
          <a:p>
            <a:pPr lvl="1">
              <a:spcBef>
                <a:spcPts val="675"/>
              </a:spcBef>
              <a:buFont typeface="Arial" charset="0"/>
              <a:buChar char="–"/>
            </a:pPr>
            <a:r>
              <a:rPr lang="en-US" sz="2400" dirty="0">
                <a:cs typeface="Arial" charset="0"/>
              </a:rPr>
              <a:t> Inclusion of Women, Minorities </a:t>
            </a:r>
            <a:r>
              <a:rPr lang="en-US" sz="2400" dirty="0" smtClean="0">
                <a:cs typeface="Arial" charset="0"/>
              </a:rPr>
              <a:t>and </a:t>
            </a:r>
            <a:r>
              <a:rPr lang="en-US" sz="2400" dirty="0">
                <a:cs typeface="Arial" charset="0"/>
              </a:rPr>
              <a:t>Children </a:t>
            </a:r>
          </a:p>
          <a:p>
            <a:pPr lvl="1">
              <a:spcBef>
                <a:spcPts val="675"/>
              </a:spcBef>
              <a:buFont typeface="Arial" charset="0"/>
              <a:buChar char="–"/>
            </a:pPr>
            <a:r>
              <a:rPr lang="en-US" sz="2400" dirty="0">
                <a:cs typeface="Arial" charset="0"/>
              </a:rPr>
              <a:t> Vertebrate Animals </a:t>
            </a:r>
          </a:p>
          <a:p>
            <a:pPr lvl="1">
              <a:spcBef>
                <a:spcPts val="675"/>
              </a:spcBef>
              <a:buFont typeface="Arial" charset="0"/>
              <a:buChar char="–"/>
            </a:pPr>
            <a:r>
              <a:rPr lang="en-US" sz="2400" dirty="0">
                <a:cs typeface="Arial" charset="0"/>
              </a:rPr>
              <a:t> Resubmission, </a:t>
            </a:r>
            <a:r>
              <a:rPr lang="en-US" sz="2400" dirty="0" smtClean="0">
                <a:cs typeface="Arial" charset="0"/>
              </a:rPr>
              <a:t>Renewal and </a:t>
            </a:r>
            <a:r>
              <a:rPr lang="en-US" sz="2400" dirty="0">
                <a:cs typeface="Arial" charset="0"/>
              </a:rPr>
              <a:t>Revision Applications</a:t>
            </a:r>
          </a:p>
          <a:p>
            <a:pPr lvl="1">
              <a:spcBef>
                <a:spcPts val="675"/>
              </a:spcBef>
              <a:buFont typeface="Arial" charset="0"/>
              <a:buChar char="–"/>
            </a:pPr>
            <a:r>
              <a:rPr lang="en-US" sz="2400" dirty="0">
                <a:cs typeface="Arial" charset="0"/>
              </a:rPr>
              <a:t> Biohazards</a:t>
            </a:r>
          </a:p>
        </p:txBody>
      </p:sp>
      <p:pic>
        <p:nvPicPr>
          <p:cNvPr id="5" name="Picture 4" descr="This pictures shows a group of reviewers discussing an application during a meeting." title="Picture of Reviewers discussing an application during a meeti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876800"/>
            <a:ext cx="2088654" cy="162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20</a:t>
            </a:fld>
            <a:endParaRPr lang="en-US" dirty="0"/>
          </a:p>
        </p:txBody>
      </p:sp>
    </p:spTree>
    <p:extLst>
      <p:ext uri="{BB962C8B-B14F-4D97-AF65-F5344CB8AC3E}">
        <p14:creationId xmlns:p14="http://schemas.microsoft.com/office/powerpoint/2010/main" val="1958153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Review Considerations</a:t>
            </a:r>
          </a:p>
        </p:txBody>
      </p:sp>
      <p:sp>
        <p:nvSpPr>
          <p:cNvPr id="4" name="Rectangle 3"/>
          <p:cNvSpPr/>
          <p:nvPr/>
        </p:nvSpPr>
        <p:spPr>
          <a:xfrm>
            <a:off x="123825" y="1447800"/>
            <a:ext cx="8839200" cy="3400931"/>
          </a:xfrm>
          <a:prstGeom prst="rect">
            <a:avLst/>
          </a:prstGeom>
        </p:spPr>
        <p:txBody>
          <a:bodyPr wrap="square">
            <a:spAutoFit/>
          </a:bodyPr>
          <a:lstStyle/>
          <a:p>
            <a:pPr>
              <a:spcBef>
                <a:spcPts val="675"/>
              </a:spcBef>
              <a:buFont typeface="Arial" charset="0"/>
              <a:buChar char="•"/>
            </a:pPr>
            <a:r>
              <a:rPr lang="en-US" sz="2800" dirty="0" smtClean="0">
                <a:cs typeface="Arial" charset="0"/>
              </a:rPr>
              <a:t> Are </a:t>
            </a:r>
            <a:r>
              <a:rPr lang="en-US" sz="2800" dirty="0">
                <a:cs typeface="Arial" charset="0"/>
              </a:rPr>
              <a:t>not considered in determining impact score but </a:t>
            </a:r>
            <a:endParaRPr lang="en-US" sz="2800" dirty="0" smtClean="0">
              <a:cs typeface="Arial" charset="0"/>
            </a:endParaRPr>
          </a:p>
          <a:p>
            <a:pPr>
              <a:spcBef>
                <a:spcPts val="675"/>
              </a:spcBef>
            </a:pPr>
            <a:r>
              <a:rPr lang="en-US" sz="2800" dirty="0" smtClean="0">
                <a:cs typeface="Arial" charset="0"/>
              </a:rPr>
              <a:t>  are </a:t>
            </a:r>
            <a:r>
              <a:rPr lang="en-US" sz="2800" dirty="0">
                <a:cs typeface="Arial" charset="0"/>
              </a:rPr>
              <a:t>for Program Officials to consider</a:t>
            </a:r>
          </a:p>
          <a:p>
            <a:pPr>
              <a:spcBef>
                <a:spcPts val="675"/>
              </a:spcBef>
              <a:buFont typeface="Arial" charset="0"/>
              <a:buChar char="•"/>
            </a:pPr>
            <a:r>
              <a:rPr lang="en-US" sz="2800" dirty="0" smtClean="0">
                <a:cs typeface="Arial" charset="0"/>
              </a:rPr>
              <a:t> For </a:t>
            </a:r>
            <a:r>
              <a:rPr lang="en-US" sz="2800" dirty="0">
                <a:cs typeface="Arial" charset="0"/>
              </a:rPr>
              <a:t>research grant applications: </a:t>
            </a:r>
          </a:p>
          <a:p>
            <a:pPr lvl="1">
              <a:spcBef>
                <a:spcPts val="675"/>
              </a:spcBef>
              <a:buFont typeface="Arial" charset="0"/>
              <a:buChar char="–"/>
            </a:pPr>
            <a:r>
              <a:rPr lang="en-US" sz="2400" dirty="0">
                <a:cs typeface="Arial" charset="0"/>
              </a:rPr>
              <a:t> Applications from Foreign Organizations</a:t>
            </a:r>
          </a:p>
          <a:p>
            <a:pPr lvl="1">
              <a:spcBef>
                <a:spcPts val="675"/>
              </a:spcBef>
              <a:buFont typeface="Arial" charset="0"/>
              <a:buChar char="–"/>
            </a:pPr>
            <a:r>
              <a:rPr lang="en-US" sz="2400" dirty="0">
                <a:cs typeface="Arial" charset="0"/>
              </a:rPr>
              <a:t> Select Agent Research</a:t>
            </a:r>
          </a:p>
          <a:p>
            <a:pPr lvl="1">
              <a:spcBef>
                <a:spcPts val="675"/>
              </a:spcBef>
              <a:buFont typeface="Arial" charset="0"/>
              <a:buChar char="–"/>
            </a:pPr>
            <a:r>
              <a:rPr lang="en-US" sz="2400" dirty="0">
                <a:cs typeface="Arial" charset="0"/>
              </a:rPr>
              <a:t> Resource Sharing Plans</a:t>
            </a:r>
          </a:p>
          <a:p>
            <a:pPr lvl="1">
              <a:spcBef>
                <a:spcPts val="675"/>
              </a:spcBef>
              <a:buFont typeface="Arial" charset="0"/>
              <a:buChar char="–"/>
            </a:pPr>
            <a:r>
              <a:rPr lang="en-US" sz="2400" dirty="0">
                <a:cs typeface="Arial" charset="0"/>
              </a:rPr>
              <a:t> Budget and Period of Support </a:t>
            </a:r>
          </a:p>
        </p:txBody>
      </p:sp>
      <p:pic>
        <p:nvPicPr>
          <p:cNvPr id="5" name="Picture 2" descr="This picture represents additional considerations within the NIH peer reiview process.&#10;&#10;C:\Users\pluded\AppData\Local\Microsoft\Windows\Temporary Internet Files\Content.IE5\W2GB6TLT\MM900283063[1].gif" title="Clipboard with lin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8999" y="3148265"/>
            <a:ext cx="1385635" cy="138563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21</a:t>
            </a:fld>
            <a:endParaRPr lang="en-US" dirty="0"/>
          </a:p>
        </p:txBody>
      </p:sp>
    </p:spTree>
    <p:extLst>
      <p:ext uri="{BB962C8B-B14F-4D97-AF65-F5344CB8AC3E}">
        <p14:creationId xmlns:p14="http://schemas.microsoft.com/office/powerpoint/2010/main" val="2104998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Scoring System</a:t>
            </a:r>
          </a:p>
        </p:txBody>
      </p:sp>
      <p:sp>
        <p:nvSpPr>
          <p:cNvPr id="4" name="Rectangle 3"/>
          <p:cNvSpPr/>
          <p:nvPr/>
        </p:nvSpPr>
        <p:spPr>
          <a:xfrm>
            <a:off x="228600" y="1447800"/>
            <a:ext cx="8610600" cy="2880276"/>
          </a:xfrm>
          <a:prstGeom prst="rect">
            <a:avLst/>
          </a:prstGeom>
        </p:spPr>
        <p:txBody>
          <a:bodyPr wrap="square">
            <a:spAutoFit/>
          </a:bodyPr>
          <a:lstStyle/>
          <a:p>
            <a:pPr>
              <a:spcBef>
                <a:spcPts val="672"/>
              </a:spcBef>
              <a:buFontTx/>
              <a:buChar char="•"/>
            </a:pPr>
            <a:r>
              <a:rPr lang="en-US" sz="2800" dirty="0" smtClean="0"/>
              <a:t> Reviewers </a:t>
            </a:r>
            <a:r>
              <a:rPr lang="en-US" sz="2800" dirty="0"/>
              <a:t>give numerical scores </a:t>
            </a:r>
          </a:p>
          <a:p>
            <a:pPr lvl="1">
              <a:spcBef>
                <a:spcPts val="672"/>
              </a:spcBef>
              <a:buFont typeface="Arial" charset="0"/>
              <a:buChar char="–"/>
            </a:pPr>
            <a:r>
              <a:rPr lang="en-US" sz="2400" dirty="0"/>
              <a:t> 1 (exceptional) to 9 (poor) </a:t>
            </a:r>
          </a:p>
          <a:p>
            <a:pPr lvl="1">
              <a:spcBef>
                <a:spcPts val="672"/>
              </a:spcBef>
              <a:buFont typeface="Arial" charset="0"/>
              <a:buChar char="–"/>
            </a:pPr>
            <a:r>
              <a:rPr lang="en-US" sz="2400" dirty="0"/>
              <a:t> Integers</a:t>
            </a:r>
          </a:p>
          <a:p>
            <a:pPr>
              <a:spcBef>
                <a:spcPts val="672"/>
              </a:spcBef>
              <a:buFont typeface="Arial" charset="0"/>
              <a:buChar char="•"/>
            </a:pPr>
            <a:r>
              <a:rPr lang="en-US" sz="2800" dirty="0"/>
              <a:t> Used for:</a:t>
            </a:r>
          </a:p>
          <a:p>
            <a:pPr marL="800100" lvl="1" indent="-342900">
              <a:spcBef>
                <a:spcPts val="672"/>
              </a:spcBef>
              <a:buFont typeface="Arial" panose="020B0604020202020204" pitchFamily="34" charset="0"/>
              <a:buChar char="̶"/>
            </a:pPr>
            <a:r>
              <a:rPr lang="en-US" sz="2400" dirty="0" smtClean="0"/>
              <a:t>Final </a:t>
            </a:r>
            <a:r>
              <a:rPr lang="en-US" sz="2400" dirty="0"/>
              <a:t>impact scores</a:t>
            </a:r>
          </a:p>
          <a:p>
            <a:pPr marL="800100" lvl="1" indent="-342900">
              <a:spcBef>
                <a:spcPts val="672"/>
              </a:spcBef>
              <a:buFont typeface="Arial" panose="020B0604020202020204" pitchFamily="34" charset="0"/>
              <a:buChar char="̶"/>
            </a:pPr>
            <a:r>
              <a:rPr lang="en-US" sz="2400" dirty="0" smtClean="0"/>
              <a:t>Individual </a:t>
            </a:r>
            <a:r>
              <a:rPr lang="en-US" sz="2400" dirty="0"/>
              <a:t>criterion scores </a:t>
            </a:r>
          </a:p>
        </p:txBody>
      </p:sp>
      <p:graphicFrame>
        <p:nvGraphicFramePr>
          <p:cNvPr id="5" name="Diagram 4" descr="A score of 1 is high impact; a score of 9 is low impact" title="Arrows representing the endpoints of the NIH Scoring System"/>
          <p:cNvGraphicFramePr/>
          <p:nvPr>
            <p:extLst>
              <p:ext uri="{D42A27DB-BD31-4B8C-83A1-F6EECF244321}">
                <p14:modId xmlns:p14="http://schemas.microsoft.com/office/powerpoint/2010/main" val="2582844801"/>
              </p:ext>
            </p:extLst>
          </p:nvPr>
        </p:nvGraphicFramePr>
        <p:xfrm>
          <a:off x="5334000" y="4114800"/>
          <a:ext cx="3352800" cy="172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22</a:t>
            </a:fld>
            <a:endParaRPr lang="en-US" dirty="0"/>
          </a:p>
        </p:txBody>
      </p:sp>
    </p:spTree>
    <p:extLst>
      <p:ext uri="{BB962C8B-B14F-4D97-AF65-F5344CB8AC3E}">
        <p14:creationId xmlns:p14="http://schemas.microsoft.com/office/powerpoint/2010/main" val="1120874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Score Descriptors</a:t>
            </a:r>
          </a:p>
        </p:txBody>
      </p:sp>
      <p:graphicFrame>
        <p:nvGraphicFramePr>
          <p:cNvPr id="4" name="Table 3" descr="scores of 1 to 3 represent high impact; scores between 4 and 6 represent moderate impact; and, scores between 7 and 9 represent low impact." title="Table of integer scores within the NIH Scoring System"/>
          <p:cNvGraphicFramePr>
            <a:graphicFrameLocks noGrp="1"/>
          </p:cNvGraphicFramePr>
          <p:nvPr>
            <p:extLst>
              <p:ext uri="{D42A27DB-BD31-4B8C-83A1-F6EECF244321}">
                <p14:modId xmlns:p14="http://schemas.microsoft.com/office/powerpoint/2010/main" val="4016953679"/>
              </p:ext>
            </p:extLst>
          </p:nvPr>
        </p:nvGraphicFramePr>
        <p:xfrm>
          <a:off x="1676400" y="1600200"/>
          <a:ext cx="6096000" cy="4032250"/>
        </p:xfrm>
        <a:graphic>
          <a:graphicData uri="http://schemas.openxmlformats.org/drawingml/2006/table">
            <a:tbl>
              <a:tblPr firstRow="1"/>
              <a:tblGrid>
                <a:gridCol w="2032000"/>
                <a:gridCol w="939800"/>
                <a:gridCol w="3124200"/>
              </a:tblGrid>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Impact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Score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Descriptor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r h="40322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High Impact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Exceptional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0322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Outstanding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0322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Excellent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0322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Moderate Impact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Very Good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0322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Good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0322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Satisfactory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0322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Low Impact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Fair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0322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Marginal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0322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Poor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23</a:t>
            </a:fld>
            <a:endParaRPr lang="en-US" dirty="0"/>
          </a:p>
        </p:txBody>
      </p:sp>
    </p:spTree>
    <p:extLst>
      <p:ext uri="{BB962C8B-B14F-4D97-AF65-F5344CB8AC3E}">
        <p14:creationId xmlns:p14="http://schemas.microsoft.com/office/powerpoint/2010/main" val="3685741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Impact Scores</a:t>
            </a:r>
          </a:p>
        </p:txBody>
      </p:sp>
      <p:sp>
        <p:nvSpPr>
          <p:cNvPr id="4" name="Rectangle 3"/>
          <p:cNvSpPr/>
          <p:nvPr/>
        </p:nvSpPr>
        <p:spPr>
          <a:xfrm>
            <a:off x="228600" y="1295400"/>
            <a:ext cx="8686800" cy="3524042"/>
          </a:xfrm>
          <a:prstGeom prst="rect">
            <a:avLst/>
          </a:prstGeom>
        </p:spPr>
        <p:txBody>
          <a:bodyPr wrap="square">
            <a:spAutoFit/>
          </a:bodyPr>
          <a:lstStyle/>
          <a:p>
            <a:pPr marL="285750" indent="-285750">
              <a:spcBef>
                <a:spcPts val="672"/>
              </a:spcBef>
              <a:buFont typeface="Arial" panose="020B0604020202020204" pitchFamily="34" charset="0"/>
              <a:buChar char="•"/>
            </a:pPr>
            <a:r>
              <a:rPr lang="en-US" sz="2800" dirty="0"/>
              <a:t>Voted by all eligible (w/o COI) SRG members</a:t>
            </a:r>
          </a:p>
          <a:p>
            <a:pPr marL="285750" indent="-285750">
              <a:spcBef>
                <a:spcPts val="672"/>
              </a:spcBef>
              <a:buFont typeface="Arial" panose="020B0604020202020204" pitchFamily="34" charset="0"/>
              <a:buChar char="•"/>
            </a:pPr>
            <a:r>
              <a:rPr lang="en-US" sz="2800" dirty="0" smtClean="0"/>
              <a:t>Voted </a:t>
            </a:r>
            <a:r>
              <a:rPr lang="en-US" sz="2800" dirty="0"/>
              <a:t>by private ballot at the meeting</a:t>
            </a:r>
          </a:p>
          <a:p>
            <a:pPr marL="285750" indent="-285750">
              <a:spcBef>
                <a:spcPts val="672"/>
              </a:spcBef>
              <a:buFont typeface="Arial" panose="020B0604020202020204" pitchFamily="34" charset="0"/>
              <a:buChar char="•"/>
            </a:pPr>
            <a:r>
              <a:rPr lang="en-US" sz="2800" dirty="0" smtClean="0"/>
              <a:t>Calculated </a:t>
            </a:r>
            <a:r>
              <a:rPr lang="en-US" sz="2800" dirty="0"/>
              <a:t>by:</a:t>
            </a:r>
          </a:p>
          <a:p>
            <a:pPr marL="742950" lvl="1" indent="-285750">
              <a:spcBef>
                <a:spcPts val="672"/>
              </a:spcBef>
              <a:buFont typeface="Arial" panose="020B0604020202020204" pitchFamily="34" charset="0"/>
              <a:buChar char="̶"/>
            </a:pPr>
            <a:r>
              <a:rPr lang="en-US" sz="2400" dirty="0" smtClean="0"/>
              <a:t>Averaging </a:t>
            </a:r>
            <a:r>
              <a:rPr lang="en-US" sz="2400" dirty="0"/>
              <a:t>all reviewers’ votes</a:t>
            </a:r>
          </a:p>
          <a:p>
            <a:pPr marL="800100" lvl="1" indent="-342900">
              <a:spcBef>
                <a:spcPts val="672"/>
              </a:spcBef>
              <a:buFont typeface="Arial" panose="020B0604020202020204" pitchFamily="34" charset="0"/>
              <a:buChar char="̶"/>
            </a:pPr>
            <a:r>
              <a:rPr lang="en-US" sz="2400" dirty="0" smtClean="0"/>
              <a:t>Multiplying </a:t>
            </a:r>
            <a:r>
              <a:rPr lang="en-US" sz="2400" dirty="0"/>
              <a:t>by 10</a:t>
            </a:r>
          </a:p>
          <a:p>
            <a:pPr marL="285750" indent="-285750">
              <a:spcBef>
                <a:spcPts val="672"/>
              </a:spcBef>
              <a:buFont typeface="Arial" panose="020B0604020202020204" pitchFamily="34" charset="0"/>
              <a:buChar char="•"/>
            </a:pPr>
            <a:r>
              <a:rPr lang="en-US" sz="2800" dirty="0" smtClean="0"/>
              <a:t>Range </a:t>
            </a:r>
            <a:r>
              <a:rPr lang="en-US" sz="2800" dirty="0"/>
              <a:t>from 10 through 90</a:t>
            </a:r>
          </a:p>
          <a:p>
            <a:pPr marL="285750" indent="-285750">
              <a:spcBef>
                <a:spcPts val="672"/>
              </a:spcBef>
              <a:buFont typeface="Arial" panose="020B0604020202020204" pitchFamily="34" charset="0"/>
              <a:buChar char="•"/>
            </a:pPr>
            <a:r>
              <a:rPr lang="en-US" sz="2800" dirty="0" err="1"/>
              <a:t>P</a:t>
            </a:r>
            <a:r>
              <a:rPr lang="en-US" sz="2800" dirty="0" err="1" smtClean="0"/>
              <a:t>ercentiled</a:t>
            </a:r>
            <a:r>
              <a:rPr lang="en-US" sz="2800" dirty="0" smtClean="0"/>
              <a:t> </a:t>
            </a:r>
            <a:r>
              <a:rPr lang="en-US" sz="2800" dirty="0"/>
              <a:t>for some mechanisms</a:t>
            </a:r>
            <a:r>
              <a:rPr lang="en-US" dirty="0"/>
              <a:t>	</a:t>
            </a:r>
          </a:p>
        </p:txBody>
      </p:sp>
      <p:graphicFrame>
        <p:nvGraphicFramePr>
          <p:cNvPr id="5" name="Diagram 4" descr="The best possible score is 10; the worst possible score is 90;" title="These arrows represent the endpoints of Final Impact Scores"/>
          <p:cNvGraphicFramePr/>
          <p:nvPr>
            <p:extLst>
              <p:ext uri="{D42A27DB-BD31-4B8C-83A1-F6EECF244321}">
                <p14:modId xmlns:p14="http://schemas.microsoft.com/office/powerpoint/2010/main" val="719626760"/>
              </p:ext>
            </p:extLst>
          </p:nvPr>
        </p:nvGraphicFramePr>
        <p:xfrm>
          <a:off x="4191000" y="4790763"/>
          <a:ext cx="3276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24</a:t>
            </a:fld>
            <a:endParaRPr lang="en-US" dirty="0"/>
          </a:p>
        </p:txBody>
      </p:sp>
    </p:spTree>
    <p:extLst>
      <p:ext uri="{BB962C8B-B14F-4D97-AF65-F5344CB8AC3E}">
        <p14:creationId xmlns:p14="http://schemas.microsoft.com/office/powerpoint/2010/main" val="4127179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Criterion Scores</a:t>
            </a:r>
          </a:p>
        </p:txBody>
      </p:sp>
      <p:sp>
        <p:nvSpPr>
          <p:cNvPr id="4" name="Rectangle 3"/>
          <p:cNvSpPr/>
          <p:nvPr/>
        </p:nvSpPr>
        <p:spPr>
          <a:xfrm>
            <a:off x="228600" y="1297647"/>
            <a:ext cx="8763000" cy="2085186"/>
          </a:xfrm>
          <a:prstGeom prst="rect">
            <a:avLst/>
          </a:prstGeom>
        </p:spPr>
        <p:txBody>
          <a:bodyPr wrap="square">
            <a:spAutoFit/>
          </a:bodyPr>
          <a:lstStyle/>
          <a:p>
            <a:pPr marL="285750" indent="-285750">
              <a:spcBef>
                <a:spcPts val="672"/>
              </a:spcBef>
              <a:buFont typeface="Arial" panose="020B0604020202020204" pitchFamily="34" charset="0"/>
              <a:buChar char="•"/>
            </a:pPr>
            <a:r>
              <a:rPr lang="en-US" sz="2800" dirty="0"/>
              <a:t>Minimum of five scored criteria </a:t>
            </a:r>
          </a:p>
          <a:p>
            <a:pPr marL="285750" indent="-285750">
              <a:spcBef>
                <a:spcPts val="672"/>
              </a:spcBef>
              <a:buFont typeface="Arial" panose="020B0604020202020204" pitchFamily="34" charset="0"/>
              <a:buChar char="•"/>
            </a:pPr>
            <a:r>
              <a:rPr lang="en-US" sz="2800" dirty="0" smtClean="0"/>
              <a:t>Given </a:t>
            </a:r>
            <a:r>
              <a:rPr lang="en-US" sz="2800" dirty="0"/>
              <a:t>by assigned reviewers </a:t>
            </a:r>
            <a:r>
              <a:rPr lang="en-US" sz="2800" dirty="0" smtClean="0"/>
              <a:t>in their critiques</a:t>
            </a:r>
            <a:endParaRPr lang="en-US" sz="2800" dirty="0"/>
          </a:p>
          <a:p>
            <a:pPr marL="285750" indent="-285750">
              <a:spcBef>
                <a:spcPts val="672"/>
              </a:spcBef>
              <a:buFont typeface="Arial" panose="020B0604020202020204" pitchFamily="34" charset="0"/>
              <a:buChar char="•"/>
            </a:pPr>
            <a:r>
              <a:rPr lang="en-US" sz="2800" dirty="0" smtClean="0"/>
              <a:t>Generally </a:t>
            </a:r>
            <a:r>
              <a:rPr lang="en-US" sz="2800" dirty="0"/>
              <a:t>not discussed at the meeting</a:t>
            </a:r>
          </a:p>
          <a:p>
            <a:pPr marL="285750" indent="-285750">
              <a:spcBef>
                <a:spcPts val="672"/>
              </a:spcBef>
              <a:buFont typeface="Arial" panose="020B0604020202020204" pitchFamily="34" charset="0"/>
              <a:buChar char="•"/>
            </a:pPr>
            <a:r>
              <a:rPr lang="en-US" sz="2800" dirty="0" smtClean="0"/>
              <a:t>Reported </a:t>
            </a:r>
            <a:r>
              <a:rPr lang="en-US" sz="2800" dirty="0"/>
              <a:t>on the summary statement</a:t>
            </a:r>
          </a:p>
        </p:txBody>
      </p:sp>
      <p:graphicFrame>
        <p:nvGraphicFramePr>
          <p:cNvPr id="5" name="Diagram 4" descr="A score of 1 represents high overall impact; whereas, a score of 9 represents low impact" title="Figure representing high and low impact scores"/>
          <p:cNvGraphicFramePr/>
          <p:nvPr>
            <p:extLst>
              <p:ext uri="{D42A27DB-BD31-4B8C-83A1-F6EECF244321}">
                <p14:modId xmlns:p14="http://schemas.microsoft.com/office/powerpoint/2010/main" val="3857594847"/>
              </p:ext>
            </p:extLst>
          </p:nvPr>
        </p:nvGraphicFramePr>
        <p:xfrm>
          <a:off x="5181600" y="3886200"/>
          <a:ext cx="3352800" cy="172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25</a:t>
            </a:fld>
            <a:endParaRPr lang="en-US" dirty="0"/>
          </a:p>
        </p:txBody>
      </p:sp>
    </p:spTree>
    <p:extLst>
      <p:ext uri="{BB962C8B-B14F-4D97-AF65-F5344CB8AC3E}">
        <p14:creationId xmlns:p14="http://schemas.microsoft.com/office/powerpoint/2010/main" val="2960254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Discussed Applications</a:t>
            </a:r>
          </a:p>
        </p:txBody>
      </p:sp>
      <p:sp>
        <p:nvSpPr>
          <p:cNvPr id="4" name="Rectangle 3"/>
          <p:cNvSpPr/>
          <p:nvPr/>
        </p:nvSpPr>
        <p:spPr>
          <a:xfrm>
            <a:off x="152400" y="1728535"/>
            <a:ext cx="8763000" cy="3831818"/>
          </a:xfrm>
          <a:prstGeom prst="rect">
            <a:avLst/>
          </a:prstGeom>
        </p:spPr>
        <p:txBody>
          <a:bodyPr wrap="square">
            <a:spAutoFit/>
          </a:bodyPr>
          <a:lstStyle/>
          <a:p>
            <a:pPr marL="457200" indent="-457200">
              <a:spcBef>
                <a:spcPts val="675"/>
              </a:spcBef>
              <a:buFont typeface="Arial" panose="020B0604020202020204" pitchFamily="34" charset="0"/>
              <a:buChar char="•"/>
            </a:pPr>
            <a:r>
              <a:rPr lang="en-US" sz="2800" dirty="0" smtClean="0"/>
              <a:t> Allows </a:t>
            </a:r>
            <a:r>
              <a:rPr lang="en-US" sz="2800" dirty="0"/>
              <a:t>discussion of more meritorious applications</a:t>
            </a:r>
          </a:p>
          <a:p>
            <a:pPr lvl="1">
              <a:spcBef>
                <a:spcPts val="675"/>
              </a:spcBef>
              <a:buFont typeface="Arial" charset="0"/>
              <a:buChar char="–"/>
            </a:pPr>
            <a:r>
              <a:rPr lang="en-US" sz="2400" dirty="0"/>
              <a:t> </a:t>
            </a:r>
            <a:r>
              <a:rPr lang="en-US" sz="2400" dirty="0" smtClean="0"/>
              <a:t>Less </a:t>
            </a:r>
            <a:r>
              <a:rPr lang="en-US" sz="2400" dirty="0"/>
              <a:t>meritorious applications are tabled</a:t>
            </a:r>
          </a:p>
          <a:p>
            <a:pPr lvl="1">
              <a:spcBef>
                <a:spcPts val="675"/>
              </a:spcBef>
              <a:buFont typeface="Arial" charset="0"/>
              <a:buChar char="–"/>
            </a:pPr>
            <a:r>
              <a:rPr lang="en-US" sz="2400" dirty="0"/>
              <a:t> Designated Not Discussed (ND) </a:t>
            </a:r>
          </a:p>
          <a:p>
            <a:pPr marL="514350" indent="-514350">
              <a:spcBef>
                <a:spcPts val="675"/>
              </a:spcBef>
              <a:buFont typeface="Arial" panose="020B0604020202020204" pitchFamily="34" charset="0"/>
              <a:buChar char="•"/>
            </a:pPr>
            <a:r>
              <a:rPr lang="en-US" sz="2800" dirty="0"/>
              <a:t>Requires full concurrence of the entire </a:t>
            </a:r>
            <a:r>
              <a:rPr lang="en-US" sz="2800" dirty="0" smtClean="0"/>
              <a:t>study section</a:t>
            </a:r>
            <a:endParaRPr lang="en-US" sz="2800" dirty="0"/>
          </a:p>
          <a:p>
            <a:pPr marL="514350" indent="-514350">
              <a:spcBef>
                <a:spcPts val="675"/>
              </a:spcBef>
              <a:buFont typeface="Arial" panose="020B0604020202020204" pitchFamily="34" charset="0"/>
              <a:buChar char="•"/>
            </a:pPr>
            <a:r>
              <a:rPr lang="en-US" sz="2800" dirty="0"/>
              <a:t>Summary statements contain:</a:t>
            </a:r>
          </a:p>
          <a:p>
            <a:pPr lvl="1">
              <a:spcBef>
                <a:spcPts val="675"/>
              </a:spcBef>
              <a:buFont typeface="Calibri" pitchFamily="34" charset="0"/>
              <a:buChar char="–"/>
            </a:pPr>
            <a:r>
              <a:rPr lang="en-US" sz="2400" dirty="0" smtClean="0"/>
              <a:t> Reviewer </a:t>
            </a:r>
            <a:r>
              <a:rPr lang="en-US" sz="2400" dirty="0"/>
              <a:t>critiques</a:t>
            </a:r>
          </a:p>
          <a:p>
            <a:pPr lvl="1">
              <a:spcBef>
                <a:spcPts val="675"/>
              </a:spcBef>
              <a:buFont typeface="Calibri" pitchFamily="34" charset="0"/>
              <a:buChar char="–"/>
            </a:pPr>
            <a:r>
              <a:rPr lang="en-US" sz="2400" dirty="0"/>
              <a:t> Criterion scores  </a:t>
            </a:r>
          </a:p>
        </p:txBody>
      </p:sp>
      <p:graphicFrame>
        <p:nvGraphicFramePr>
          <p:cNvPr id="5" name="Diagram 4" descr="Approximately one half of the applications are targeted for discussion within a given meeting; applications with average Overall Impact scores closer to 1 are typically discussed, whereas scores closer to 5 and above are typically not discussed" title="Figure representing Discussed versus Not Discussed applications"/>
          <p:cNvGraphicFramePr/>
          <p:nvPr>
            <p:extLst>
              <p:ext uri="{D42A27DB-BD31-4B8C-83A1-F6EECF244321}">
                <p14:modId xmlns:p14="http://schemas.microsoft.com/office/powerpoint/2010/main" val="2471457287"/>
              </p:ext>
            </p:extLst>
          </p:nvPr>
        </p:nvGraphicFramePr>
        <p:xfrm>
          <a:off x="5943600" y="4114800"/>
          <a:ext cx="24384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26</a:t>
            </a:fld>
            <a:endParaRPr lang="en-US" dirty="0"/>
          </a:p>
        </p:txBody>
      </p:sp>
    </p:spTree>
    <p:extLst>
      <p:ext uri="{BB962C8B-B14F-4D97-AF65-F5344CB8AC3E}">
        <p14:creationId xmlns:p14="http://schemas.microsoft.com/office/powerpoint/2010/main" val="3781395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Review</a:t>
            </a:r>
          </a:p>
        </p:txBody>
      </p:sp>
      <p:sp>
        <p:nvSpPr>
          <p:cNvPr id="4" name="Rectangle 3" descr="This hyperlink provides access to the eRA Commons where investigators can look up important information about their applications, including the final summary statement" title="hyper link for eRA Commons"/>
          <p:cNvSpPr/>
          <p:nvPr/>
        </p:nvSpPr>
        <p:spPr>
          <a:xfrm>
            <a:off x="152400" y="1524000"/>
            <a:ext cx="8763000" cy="3708708"/>
          </a:xfrm>
          <a:prstGeom prst="rect">
            <a:avLst/>
          </a:prstGeom>
        </p:spPr>
        <p:txBody>
          <a:bodyPr wrap="square">
            <a:spAutoFit/>
          </a:bodyPr>
          <a:lstStyle/>
          <a:p>
            <a:pPr>
              <a:spcBef>
                <a:spcPts val="675"/>
              </a:spcBef>
              <a:buClr>
                <a:schemeClr val="tx1"/>
              </a:buClr>
            </a:pPr>
            <a:r>
              <a:rPr lang="en-US" sz="2800" dirty="0"/>
              <a:t>eRA Commons (</a:t>
            </a:r>
            <a:r>
              <a:rPr lang="en-US" sz="2800" b="1" dirty="0">
                <a:hlinkClick r:id="rId2" tooltip="Link for NIH eRA Commons website"/>
              </a:rPr>
              <a:t>http://era.nih.gov/commons/index.cfm</a:t>
            </a:r>
            <a:r>
              <a:rPr lang="en-US" sz="2800" dirty="0"/>
              <a:t>)</a:t>
            </a:r>
          </a:p>
          <a:p>
            <a:pPr marL="800100" lvl="1" indent="-342900">
              <a:spcBef>
                <a:spcPts val="675"/>
              </a:spcBef>
              <a:buClr>
                <a:schemeClr val="tx1"/>
              </a:buClr>
              <a:buFont typeface="Arial" panose="020B0604020202020204" pitchFamily="34" charset="0"/>
              <a:buChar char="•"/>
            </a:pPr>
            <a:r>
              <a:rPr lang="en-US" sz="2400" dirty="0">
                <a:solidFill>
                  <a:srgbClr val="000000"/>
                </a:solidFill>
              </a:rPr>
              <a:t> Final Impact Score within 3 days  </a:t>
            </a:r>
          </a:p>
          <a:p>
            <a:pPr marL="800100" lvl="1" indent="-342900">
              <a:spcBef>
                <a:spcPts val="675"/>
              </a:spcBef>
              <a:buClr>
                <a:schemeClr val="tx1"/>
              </a:buClr>
              <a:buFont typeface="Arial" panose="020B0604020202020204" pitchFamily="34" charset="0"/>
              <a:buChar char="•"/>
            </a:pPr>
            <a:r>
              <a:rPr lang="en-US" sz="2400" dirty="0" smtClean="0">
                <a:solidFill>
                  <a:srgbClr val="000000"/>
                </a:solidFill>
              </a:rPr>
              <a:t> Summary </a:t>
            </a:r>
            <a:r>
              <a:rPr lang="en-US" sz="2400" dirty="0">
                <a:solidFill>
                  <a:srgbClr val="000000"/>
                </a:solidFill>
              </a:rPr>
              <a:t>statement </a:t>
            </a:r>
            <a:r>
              <a:rPr lang="en-US" sz="2400" dirty="0" smtClean="0">
                <a:solidFill>
                  <a:srgbClr val="000000"/>
                </a:solidFill>
              </a:rPr>
              <a:t>available within </a:t>
            </a:r>
            <a:r>
              <a:rPr lang="en-US" sz="2400" dirty="0">
                <a:solidFill>
                  <a:srgbClr val="000000"/>
                </a:solidFill>
              </a:rPr>
              <a:t>4 – 8 </a:t>
            </a:r>
            <a:r>
              <a:rPr lang="en-US" sz="2400" dirty="0" smtClean="0">
                <a:solidFill>
                  <a:srgbClr val="000000"/>
                </a:solidFill>
              </a:rPr>
              <a:t>weeks to:</a:t>
            </a:r>
            <a:endParaRPr lang="en-US" sz="2400" dirty="0">
              <a:solidFill>
                <a:srgbClr val="000000"/>
              </a:solidFill>
            </a:endParaRPr>
          </a:p>
          <a:p>
            <a:pPr lvl="3">
              <a:spcBef>
                <a:spcPts val="675"/>
              </a:spcBef>
              <a:buClr>
                <a:schemeClr val="tx1"/>
              </a:buClr>
              <a:buFont typeface="Arial" charset="0"/>
              <a:buChar char="–"/>
            </a:pPr>
            <a:r>
              <a:rPr lang="en-US" sz="2400" dirty="0" smtClean="0">
                <a:solidFill>
                  <a:srgbClr val="000000"/>
                </a:solidFill>
              </a:rPr>
              <a:t> PD/PI </a:t>
            </a:r>
            <a:endParaRPr lang="en-US" sz="2400" dirty="0">
              <a:solidFill>
                <a:srgbClr val="000000"/>
              </a:solidFill>
            </a:endParaRPr>
          </a:p>
          <a:p>
            <a:pPr lvl="3">
              <a:spcBef>
                <a:spcPts val="675"/>
              </a:spcBef>
              <a:buClr>
                <a:schemeClr val="tx1"/>
              </a:buClr>
              <a:buFont typeface="Arial" charset="0"/>
              <a:buChar char="–"/>
            </a:pPr>
            <a:r>
              <a:rPr lang="en-US" sz="2400" dirty="0" smtClean="0">
                <a:solidFill>
                  <a:srgbClr val="000000"/>
                </a:solidFill>
              </a:rPr>
              <a:t> NIH Officials </a:t>
            </a:r>
            <a:endParaRPr lang="en-US" sz="2400" dirty="0">
              <a:solidFill>
                <a:srgbClr val="000000"/>
              </a:solidFill>
            </a:endParaRPr>
          </a:p>
          <a:p>
            <a:pPr lvl="3">
              <a:spcBef>
                <a:spcPts val="675"/>
              </a:spcBef>
              <a:buClr>
                <a:schemeClr val="tx1"/>
              </a:buClr>
              <a:buFont typeface="Arial" charset="0"/>
              <a:buChar char="–"/>
            </a:pPr>
            <a:r>
              <a:rPr lang="en-US" sz="2400" dirty="0" smtClean="0">
                <a:solidFill>
                  <a:srgbClr val="000000"/>
                </a:solidFill>
              </a:rPr>
              <a:t> Advisory </a:t>
            </a:r>
            <a:r>
              <a:rPr lang="en-US" sz="2400" dirty="0">
                <a:solidFill>
                  <a:srgbClr val="000000"/>
                </a:solidFill>
              </a:rPr>
              <a:t>Council </a:t>
            </a:r>
            <a:r>
              <a:rPr lang="en-US" sz="2400" dirty="0" smtClean="0">
                <a:solidFill>
                  <a:srgbClr val="000000"/>
                </a:solidFill>
              </a:rPr>
              <a:t>members </a:t>
            </a:r>
            <a:endParaRPr lang="en-US" sz="2400" dirty="0">
              <a:solidFill>
                <a:srgbClr val="000000"/>
              </a:solidFill>
            </a:endParaRPr>
          </a:p>
          <a:p>
            <a:pPr lvl="3">
              <a:spcBef>
                <a:spcPts val="675"/>
              </a:spcBef>
              <a:buClr>
                <a:schemeClr val="tx1"/>
              </a:buClr>
              <a:buFont typeface="Arial" charset="0"/>
              <a:buChar char="–"/>
            </a:pPr>
            <a:r>
              <a:rPr lang="en-US" sz="2400" dirty="0" smtClean="0">
                <a:solidFill>
                  <a:srgbClr val="000000"/>
                </a:solidFill>
              </a:rPr>
              <a:t> NIH </a:t>
            </a:r>
            <a:r>
              <a:rPr lang="en-US" sz="2400" dirty="0">
                <a:solidFill>
                  <a:srgbClr val="000000"/>
                </a:solidFill>
              </a:rPr>
              <a:t>Program Officer (Point of Contact)</a:t>
            </a:r>
          </a:p>
        </p:txBody>
      </p:sp>
      <p:pic>
        <p:nvPicPr>
          <p:cNvPr id="5" name="Picture 3" descr="This is meant to depict the importance of carefully studying the feedback provided in a smmary statement&#10;&#10;C:\Users\pluded\AppData\Local\Microsoft\Windows\Temporary Internet Files\Content.IE5\W2GB6TLT\dglxasset[1].aspx" title="cartoon of a person using a magnifying glass to read a rep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3184" y="3733800"/>
            <a:ext cx="2101291" cy="17986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27</a:t>
            </a:fld>
            <a:endParaRPr lang="en-US" dirty="0"/>
          </a:p>
        </p:txBody>
      </p:sp>
    </p:spTree>
    <p:extLst>
      <p:ext uri="{BB962C8B-B14F-4D97-AF65-F5344CB8AC3E}">
        <p14:creationId xmlns:p14="http://schemas.microsoft.com/office/powerpoint/2010/main" val="1061122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kern="0" dirty="0">
                <a:cs typeface="ＭＳ Ｐゴシック"/>
              </a:rPr>
              <a:t>Check the Status of Your Application in the NIH Commons</a:t>
            </a:r>
            <a:r>
              <a:rPr lang="en-US" b="1" kern="0" dirty="0">
                <a:cs typeface="ＭＳ Ｐゴシック"/>
              </a:rPr>
              <a:t/>
            </a:r>
            <a:br>
              <a:rPr lang="en-US" b="1" kern="0" dirty="0">
                <a:cs typeface="ＭＳ Ｐゴシック"/>
              </a:rPr>
            </a:br>
            <a:endParaRPr lang="en-US" dirty="0"/>
          </a:p>
        </p:txBody>
      </p:sp>
      <p:pic>
        <p:nvPicPr>
          <p:cNvPr id="4" name="Picture 6" descr="This picture depicts the eRA Commons summary page for a given application" title="Snapshot of an eRA Commons p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444080"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152400" y="6491287"/>
            <a:ext cx="762000" cy="366713"/>
          </a:xfrm>
        </p:spPr>
        <p:txBody>
          <a:bodyPr/>
          <a:lstStyle/>
          <a:p>
            <a:pPr>
              <a:defRPr/>
            </a:pPr>
            <a:fld id="{371CDBCC-57D6-4AF4-91B3-EB8BA5111C2A}" type="slidenum">
              <a:rPr lang="en-US" smtClean="0"/>
              <a:pPr>
                <a:defRPr/>
              </a:pPr>
              <a:t>28</a:t>
            </a:fld>
            <a:endParaRPr lang="en-US" dirty="0"/>
          </a:p>
        </p:txBody>
      </p:sp>
    </p:spTree>
    <p:extLst>
      <p:ext uri="{BB962C8B-B14F-4D97-AF65-F5344CB8AC3E}">
        <p14:creationId xmlns:p14="http://schemas.microsoft.com/office/powerpoint/2010/main" val="246222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Statement</a:t>
            </a:r>
          </a:p>
        </p:txBody>
      </p:sp>
      <p:sp>
        <p:nvSpPr>
          <p:cNvPr id="4" name="Rectangle 3"/>
          <p:cNvSpPr/>
          <p:nvPr/>
        </p:nvSpPr>
        <p:spPr>
          <a:xfrm>
            <a:off x="152400" y="1466925"/>
            <a:ext cx="8763000" cy="3339376"/>
          </a:xfrm>
          <a:prstGeom prst="rect">
            <a:avLst/>
          </a:prstGeom>
        </p:spPr>
        <p:txBody>
          <a:bodyPr wrap="square">
            <a:spAutoFit/>
          </a:bodyPr>
          <a:lstStyle/>
          <a:p>
            <a:pPr>
              <a:spcBef>
                <a:spcPts val="675"/>
              </a:spcBef>
              <a:buClr>
                <a:schemeClr val="tx1"/>
              </a:buClr>
              <a:buFont typeface="Arial" charset="0"/>
              <a:buChar char="•"/>
            </a:pPr>
            <a:r>
              <a:rPr lang="en-US" sz="2800" dirty="0" smtClean="0"/>
              <a:t> First </a:t>
            </a:r>
            <a:r>
              <a:rPr lang="en-US" sz="2800" dirty="0"/>
              <a:t>page</a:t>
            </a:r>
          </a:p>
          <a:p>
            <a:pPr lvl="1">
              <a:spcBef>
                <a:spcPts val="675"/>
              </a:spcBef>
              <a:buFont typeface="Arial" charset="0"/>
              <a:buChar char="–"/>
            </a:pPr>
            <a:r>
              <a:rPr lang="en-US" sz="2400" b="1" dirty="0">
                <a:solidFill>
                  <a:srgbClr val="000000"/>
                </a:solidFill>
              </a:rPr>
              <a:t> </a:t>
            </a:r>
            <a:r>
              <a:rPr lang="en-US" sz="2400" dirty="0">
                <a:solidFill>
                  <a:srgbClr val="000000"/>
                </a:solidFill>
              </a:rPr>
              <a:t>NIH Program Officer (upper left corner)</a:t>
            </a:r>
          </a:p>
          <a:p>
            <a:pPr lvl="1">
              <a:spcBef>
                <a:spcPts val="675"/>
              </a:spcBef>
              <a:buFont typeface="Arial" charset="0"/>
              <a:buChar char="–"/>
            </a:pPr>
            <a:r>
              <a:rPr lang="en-US" sz="2400" dirty="0">
                <a:solidFill>
                  <a:srgbClr val="000000"/>
                </a:solidFill>
              </a:rPr>
              <a:t> Final Impact Score or other designation</a:t>
            </a:r>
          </a:p>
          <a:p>
            <a:pPr lvl="1">
              <a:spcBef>
                <a:spcPts val="675"/>
              </a:spcBef>
              <a:buFont typeface="Arial" charset="0"/>
              <a:buChar char="–"/>
            </a:pPr>
            <a:r>
              <a:rPr lang="en-US" sz="2400" dirty="0">
                <a:solidFill>
                  <a:srgbClr val="000000"/>
                </a:solidFill>
              </a:rPr>
              <a:t> Percentile (if applicable)</a:t>
            </a:r>
          </a:p>
          <a:p>
            <a:pPr lvl="1">
              <a:spcBef>
                <a:spcPts val="675"/>
              </a:spcBef>
              <a:buFont typeface="Arial" charset="0"/>
              <a:buChar char="–"/>
            </a:pPr>
            <a:r>
              <a:rPr lang="en-US" sz="2400" dirty="0">
                <a:solidFill>
                  <a:srgbClr val="000000"/>
                </a:solidFill>
              </a:rPr>
              <a:t> Codes (human subjects, vertebrate animals, inclusion) </a:t>
            </a:r>
            <a:endParaRPr lang="en-US" sz="2400" dirty="0"/>
          </a:p>
          <a:p>
            <a:pPr lvl="1">
              <a:spcBef>
                <a:spcPts val="675"/>
              </a:spcBef>
              <a:buClr>
                <a:schemeClr val="tx1"/>
              </a:buClr>
              <a:buFont typeface="Arial" charset="0"/>
              <a:buChar char="–"/>
            </a:pPr>
            <a:r>
              <a:rPr lang="en-US" sz="2400" dirty="0"/>
              <a:t> Budget request</a:t>
            </a:r>
          </a:p>
          <a:p>
            <a:pPr>
              <a:spcBef>
                <a:spcPts val="675"/>
              </a:spcBef>
              <a:buClr>
                <a:schemeClr val="tx1"/>
              </a:buClr>
              <a:buFont typeface="Arial" charset="0"/>
              <a:buChar char="•"/>
            </a:pPr>
            <a:r>
              <a:rPr lang="en-US" sz="2800" dirty="0"/>
              <a:t> A favorable score does not guarantee funding!</a:t>
            </a:r>
          </a:p>
        </p:txBody>
      </p:sp>
      <p:pic>
        <p:nvPicPr>
          <p:cNvPr id="5" name="Picture 9" descr="This image represents a final summar statement (which is actually an e-document available via the NIH Commons)&#10;&#10;C:\Documents and Settings\ameros\Local Settings\Temporary Internet Files\Content.IE5\NFSUVS5O\MC900280162[1].wmf" title="Cartoon image of document"/>
          <p:cNvPicPr>
            <a:picLocks noChangeAspect="1" noChangeArrowheads="1"/>
          </p:cNvPicPr>
          <p:nvPr/>
        </p:nvPicPr>
        <p:blipFill>
          <a:blip r:embed="rId2" cstate="print"/>
          <a:srcRect/>
          <a:stretch>
            <a:fillRect/>
          </a:stretch>
        </p:blipFill>
        <p:spPr bwMode="auto">
          <a:xfrm>
            <a:off x="6934200" y="1466925"/>
            <a:ext cx="1516181" cy="10064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29</a:t>
            </a:fld>
            <a:endParaRPr lang="en-US" dirty="0"/>
          </a:p>
        </p:txBody>
      </p:sp>
    </p:spTree>
    <p:extLst>
      <p:ext uri="{BB962C8B-B14F-4D97-AF65-F5344CB8AC3E}">
        <p14:creationId xmlns:p14="http://schemas.microsoft.com/office/powerpoint/2010/main" val="2543836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2" y="206671"/>
            <a:ext cx="9144000" cy="838200"/>
          </a:xfrm>
        </p:spPr>
        <p:txBody>
          <a:bodyPr/>
          <a:lstStyle/>
          <a:p>
            <a:r>
              <a:rPr lang="en-US" dirty="0"/>
              <a:t>National Institutes of Health</a:t>
            </a:r>
          </a:p>
        </p:txBody>
      </p:sp>
      <p:grpSp>
        <p:nvGrpSpPr>
          <p:cNvPr id="4" name="Group 120" descr="This figure depicts the 27 Institues and Centers that comprise the National Institutes of Health." title="NIH Institutes and Centers"/>
          <p:cNvGrpSpPr>
            <a:grpSpLocks/>
          </p:cNvGrpSpPr>
          <p:nvPr/>
        </p:nvGrpSpPr>
        <p:grpSpPr bwMode="auto">
          <a:xfrm>
            <a:off x="135694" y="1181174"/>
            <a:ext cx="8810625" cy="5572623"/>
            <a:chOff x="190500" y="1107577"/>
            <a:chExt cx="8810625" cy="5572623"/>
          </a:xfrm>
        </p:grpSpPr>
        <p:sp>
          <p:nvSpPr>
            <p:cNvPr id="55" name="Rectangle 54"/>
            <p:cNvSpPr>
              <a:spLocks noChangeArrowheads="1"/>
            </p:cNvSpPr>
            <p:nvPr/>
          </p:nvSpPr>
          <p:spPr bwMode="auto">
            <a:xfrm>
              <a:off x="3860800" y="1107577"/>
              <a:ext cx="1498600" cy="4318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charset="0"/>
                  <a:ea typeface="ＭＳ Ｐゴシック"/>
                </a:rPr>
                <a:t>Office of the Director</a:t>
              </a:r>
            </a:p>
          </p:txBody>
        </p:sp>
        <p:sp>
          <p:nvSpPr>
            <p:cNvPr id="19" name="Rectangle 18"/>
            <p:cNvSpPr>
              <a:spLocks noChangeArrowheads="1"/>
            </p:cNvSpPr>
            <p:nvPr/>
          </p:nvSpPr>
          <p:spPr bwMode="auto">
            <a:xfrm>
              <a:off x="190500" y="2032000"/>
              <a:ext cx="125888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on Aging</a:t>
              </a:r>
            </a:p>
          </p:txBody>
        </p:sp>
        <p:sp>
          <p:nvSpPr>
            <p:cNvPr id="9" name="Rectangle 8"/>
            <p:cNvSpPr>
              <a:spLocks noChangeArrowheads="1"/>
            </p:cNvSpPr>
            <p:nvPr/>
          </p:nvSpPr>
          <p:spPr bwMode="auto">
            <a:xfrm>
              <a:off x="1676400" y="2006600"/>
              <a:ext cx="125888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on Alcohol Abuse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and Alcoholism</a:t>
              </a:r>
            </a:p>
          </p:txBody>
        </p:sp>
        <p:sp>
          <p:nvSpPr>
            <p:cNvPr id="42" name="Rectangle 41"/>
            <p:cNvSpPr>
              <a:spLocks noChangeArrowheads="1"/>
            </p:cNvSpPr>
            <p:nvPr/>
          </p:nvSpPr>
          <p:spPr bwMode="auto">
            <a:xfrm>
              <a:off x="3124200" y="2006600"/>
              <a:ext cx="1333500"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Allergy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Infectious Diseases</a:t>
              </a:r>
            </a:p>
          </p:txBody>
        </p:sp>
        <p:sp>
          <p:nvSpPr>
            <p:cNvPr id="11" name="Rectangle 10"/>
            <p:cNvSpPr>
              <a:spLocks noChangeArrowheads="1"/>
            </p:cNvSpPr>
            <p:nvPr/>
          </p:nvSpPr>
          <p:spPr bwMode="auto">
            <a:xfrm>
              <a:off x="4733925" y="2006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Arthritis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Musculoskeletal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and Skin Diseases</a:t>
              </a:r>
            </a:p>
          </p:txBody>
        </p:sp>
        <p:sp>
          <p:nvSpPr>
            <p:cNvPr id="13" name="Rectangle 12"/>
            <p:cNvSpPr>
              <a:spLocks noChangeArrowheads="1"/>
            </p:cNvSpPr>
            <p:nvPr/>
          </p:nvSpPr>
          <p:spPr bwMode="auto">
            <a:xfrm>
              <a:off x="6219825" y="2006600"/>
              <a:ext cx="12604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Cancer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Institute</a:t>
              </a:r>
            </a:p>
          </p:txBody>
        </p:sp>
        <p:sp>
          <p:nvSpPr>
            <p:cNvPr id="21" name="Rectangle 20"/>
            <p:cNvSpPr>
              <a:spLocks noChangeArrowheads="1"/>
            </p:cNvSpPr>
            <p:nvPr/>
          </p:nvSpPr>
          <p:spPr bwMode="auto">
            <a:xfrm>
              <a:off x="7667625" y="2006600"/>
              <a:ext cx="1333500"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Eunice Kennedy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Shriver 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Child Health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Human Development</a:t>
              </a:r>
            </a:p>
          </p:txBody>
        </p:sp>
        <p:sp>
          <p:nvSpPr>
            <p:cNvPr id="23" name="Rectangle 22"/>
            <p:cNvSpPr>
              <a:spLocks noChangeArrowheads="1"/>
            </p:cNvSpPr>
            <p:nvPr/>
          </p:nvSpPr>
          <p:spPr bwMode="auto">
            <a:xfrm>
              <a:off x="190500" y="3022600"/>
              <a:ext cx="1281113"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 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Deafness and Other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Communication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Disorders</a:t>
              </a:r>
            </a:p>
          </p:txBody>
        </p:sp>
        <p:sp>
          <p:nvSpPr>
            <p:cNvPr id="60" name="Rectangle 59"/>
            <p:cNvSpPr>
              <a:spLocks noChangeArrowheads="1"/>
            </p:cNvSpPr>
            <p:nvPr/>
          </p:nvSpPr>
          <p:spPr bwMode="auto">
            <a:xfrm>
              <a:off x="1676400" y="3022600"/>
              <a:ext cx="125888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Dental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Craniofacial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Research</a:t>
              </a:r>
            </a:p>
          </p:txBody>
        </p:sp>
        <p:sp>
          <p:nvSpPr>
            <p:cNvPr id="62" name="Rectangle 61"/>
            <p:cNvSpPr>
              <a:spLocks noChangeArrowheads="1"/>
            </p:cNvSpPr>
            <p:nvPr/>
          </p:nvSpPr>
          <p:spPr bwMode="auto">
            <a:xfrm>
              <a:off x="3124200" y="3022600"/>
              <a:ext cx="1333500"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Diabetes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Digestive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Kidney Diseases</a:t>
              </a:r>
            </a:p>
          </p:txBody>
        </p:sp>
        <p:sp>
          <p:nvSpPr>
            <p:cNvPr id="15" name="Rectangle 14"/>
            <p:cNvSpPr>
              <a:spLocks noChangeArrowheads="1"/>
            </p:cNvSpPr>
            <p:nvPr/>
          </p:nvSpPr>
          <p:spPr bwMode="auto">
            <a:xfrm>
              <a:off x="4733925" y="3022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on Drug Abuse</a:t>
              </a:r>
            </a:p>
          </p:txBody>
        </p:sp>
        <p:sp>
          <p:nvSpPr>
            <p:cNvPr id="17" name="Rectangle 16"/>
            <p:cNvSpPr>
              <a:spLocks noChangeArrowheads="1"/>
            </p:cNvSpPr>
            <p:nvPr/>
          </p:nvSpPr>
          <p:spPr bwMode="auto">
            <a:xfrm>
              <a:off x="6219825" y="3022600"/>
              <a:ext cx="12604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Environmental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Health Sciences</a:t>
              </a:r>
            </a:p>
          </p:txBody>
        </p:sp>
        <p:sp>
          <p:nvSpPr>
            <p:cNvPr id="25" name="Rectangle 24"/>
            <p:cNvSpPr>
              <a:spLocks noChangeArrowheads="1"/>
            </p:cNvSpPr>
            <p:nvPr/>
          </p:nvSpPr>
          <p:spPr bwMode="auto">
            <a:xfrm>
              <a:off x="7712075" y="3022600"/>
              <a:ext cx="121602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Eye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Institute</a:t>
              </a:r>
            </a:p>
          </p:txBody>
        </p:sp>
        <p:sp>
          <p:nvSpPr>
            <p:cNvPr id="33" name="Rectangle 32"/>
            <p:cNvSpPr>
              <a:spLocks noChangeArrowheads="1"/>
            </p:cNvSpPr>
            <p:nvPr/>
          </p:nvSpPr>
          <p:spPr bwMode="auto">
            <a:xfrm>
              <a:off x="190500" y="4038600"/>
              <a:ext cx="127952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General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Arial" charset="0"/>
                  <a:ea typeface="ＭＳ Ｐゴシック"/>
                </a:rPr>
                <a:t>Medical </a:t>
              </a:r>
              <a:r>
                <a:rPr kumimoji="0" lang="en-US" sz="900" b="0" i="0" u="none" strike="noStrike" kern="0" cap="none" spc="0" normalizeH="0" baseline="0" noProof="0" dirty="0">
                  <a:ln>
                    <a:noFill/>
                  </a:ln>
                  <a:solidFill>
                    <a:srgbClr val="000000"/>
                  </a:solidFill>
                  <a:effectLst/>
                  <a:uLnTx/>
                  <a:uFillTx/>
                  <a:latin typeface="Arial" charset="0"/>
                  <a:ea typeface="ＭＳ Ｐゴシック"/>
                </a:rPr>
                <a:t>Sciences</a:t>
              </a:r>
            </a:p>
          </p:txBody>
        </p:sp>
        <p:sp>
          <p:nvSpPr>
            <p:cNvPr id="58" name="Rectangle 57"/>
            <p:cNvSpPr>
              <a:spLocks noChangeArrowheads="1"/>
            </p:cNvSpPr>
            <p:nvPr/>
          </p:nvSpPr>
          <p:spPr bwMode="auto">
            <a:xfrm>
              <a:off x="1638300" y="4038600"/>
              <a:ext cx="127952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Heart,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Lung, and Blood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Institute</a:t>
              </a:r>
            </a:p>
          </p:txBody>
        </p:sp>
        <p:sp>
          <p:nvSpPr>
            <p:cNvPr id="27" name="Rectangle 26"/>
            <p:cNvSpPr>
              <a:spLocks noChangeArrowheads="1"/>
            </p:cNvSpPr>
            <p:nvPr/>
          </p:nvSpPr>
          <p:spPr bwMode="auto">
            <a:xfrm>
              <a:off x="3162300" y="4038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Human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Arial" charset="0"/>
                  <a:ea typeface="ＭＳ Ｐゴシック"/>
                </a:rPr>
                <a:t>Genome </a:t>
              </a:r>
              <a:r>
                <a:rPr kumimoji="0" lang="en-US" sz="900" b="0" i="0" u="none" strike="noStrike" kern="0" cap="none" spc="0" normalizeH="0" baseline="0" noProof="0" dirty="0">
                  <a:ln>
                    <a:noFill/>
                  </a:ln>
                  <a:solidFill>
                    <a:srgbClr val="000000"/>
                  </a:solidFill>
                  <a:effectLst/>
                  <a:uLnTx/>
                  <a:uFillTx/>
                  <a:latin typeface="Arial" charset="0"/>
                  <a:ea typeface="ＭＳ Ｐゴシック"/>
                </a:rPr>
                <a:t>Research</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Institute</a:t>
              </a:r>
            </a:p>
          </p:txBody>
        </p:sp>
        <p:sp>
          <p:nvSpPr>
            <p:cNvPr id="29" name="Rectangle 28"/>
            <p:cNvSpPr>
              <a:spLocks noChangeArrowheads="1"/>
            </p:cNvSpPr>
            <p:nvPr/>
          </p:nvSpPr>
          <p:spPr bwMode="auto">
            <a:xfrm>
              <a:off x="4733925" y="4038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a:t>
              </a:r>
              <a:r>
                <a:rPr kumimoji="0" lang="en-US" sz="900" b="0" i="0" u="none" strike="noStrike" kern="0" cap="none" spc="0" normalizeH="0" baseline="0" noProof="0" dirty="0" smtClean="0">
                  <a:ln>
                    <a:noFill/>
                  </a:ln>
                  <a:solidFill>
                    <a:srgbClr val="000000"/>
                  </a:solidFill>
                  <a:effectLst/>
                  <a:uLnTx/>
                  <a:uFillTx/>
                  <a:latin typeface="Arial" charset="0"/>
                  <a:ea typeface="ＭＳ Ｐゴシック"/>
                </a:rPr>
                <a:t>Mental </a:t>
              </a:r>
              <a:r>
                <a:rPr kumimoji="0" lang="en-US" sz="900" b="0" i="0" u="none" strike="noStrike" kern="0" cap="none" spc="0" normalizeH="0" baseline="0" noProof="0" dirty="0">
                  <a:ln>
                    <a:noFill/>
                  </a:ln>
                  <a:solidFill>
                    <a:srgbClr val="000000"/>
                  </a:solidFill>
                  <a:effectLst/>
                  <a:uLnTx/>
                  <a:uFillTx/>
                  <a:latin typeface="Arial" charset="0"/>
                  <a:ea typeface="ＭＳ Ｐゴシック"/>
                </a:rPr>
                <a:t>Health</a:t>
              </a:r>
            </a:p>
          </p:txBody>
        </p:sp>
        <p:sp>
          <p:nvSpPr>
            <p:cNvPr id="31" name="Rectangle 30"/>
            <p:cNvSpPr>
              <a:spLocks noChangeArrowheads="1"/>
            </p:cNvSpPr>
            <p:nvPr/>
          </p:nvSpPr>
          <p:spPr bwMode="auto">
            <a:xfrm>
              <a:off x="6219825" y="4038600"/>
              <a:ext cx="12604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Neurological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Disorders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Stroke</a:t>
              </a:r>
            </a:p>
          </p:txBody>
        </p:sp>
        <p:sp>
          <p:nvSpPr>
            <p:cNvPr id="35" name="Rectangle 34"/>
            <p:cNvSpPr>
              <a:spLocks noChangeArrowheads="1"/>
            </p:cNvSpPr>
            <p:nvPr/>
          </p:nvSpPr>
          <p:spPr bwMode="auto">
            <a:xfrm>
              <a:off x="7667625" y="4038600"/>
              <a:ext cx="12604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Nursing Research</a:t>
              </a:r>
            </a:p>
          </p:txBody>
        </p:sp>
        <p:sp>
          <p:nvSpPr>
            <p:cNvPr id="54" name="Rectangle 53"/>
            <p:cNvSpPr>
              <a:spLocks noChangeArrowheads="1"/>
            </p:cNvSpPr>
            <p:nvPr/>
          </p:nvSpPr>
          <p:spPr bwMode="auto">
            <a:xfrm>
              <a:off x="228600" y="5041900"/>
              <a:ext cx="1282700"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 of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Biomedical Imaging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and Bioengineering</a:t>
              </a:r>
            </a:p>
          </p:txBody>
        </p:sp>
        <p:sp>
          <p:nvSpPr>
            <p:cNvPr id="40" name="Rectangle 39"/>
            <p:cNvSpPr>
              <a:spLocks noChangeArrowheads="1"/>
            </p:cNvSpPr>
            <p:nvPr/>
          </p:nvSpPr>
          <p:spPr bwMode="auto">
            <a:xfrm>
              <a:off x="1651000" y="5041900"/>
              <a:ext cx="1281113"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Center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for Complementary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and Alternative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Medicine</a:t>
              </a:r>
            </a:p>
          </p:txBody>
        </p:sp>
        <p:sp>
          <p:nvSpPr>
            <p:cNvPr id="44" name="Rectangle 43"/>
            <p:cNvSpPr>
              <a:spLocks noChangeArrowheads="1"/>
            </p:cNvSpPr>
            <p:nvPr/>
          </p:nvSpPr>
          <p:spPr bwMode="auto">
            <a:xfrm>
              <a:off x="3162300" y="5054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John E. Fogarty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International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Center</a:t>
              </a:r>
            </a:p>
          </p:txBody>
        </p:sp>
        <p:sp>
          <p:nvSpPr>
            <p:cNvPr id="46" name="Rectangle 45"/>
            <p:cNvSpPr>
              <a:spLocks noChangeArrowheads="1"/>
            </p:cNvSpPr>
            <p:nvPr/>
          </p:nvSpPr>
          <p:spPr bwMode="auto">
            <a:xfrm>
              <a:off x="4733925" y="5054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Center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for Research</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Resources</a:t>
              </a:r>
            </a:p>
          </p:txBody>
        </p:sp>
        <p:sp>
          <p:nvSpPr>
            <p:cNvPr id="37" name="Rectangle 36"/>
            <p:cNvSpPr>
              <a:spLocks noChangeArrowheads="1"/>
            </p:cNvSpPr>
            <p:nvPr/>
          </p:nvSpPr>
          <p:spPr bwMode="auto">
            <a:xfrm>
              <a:off x="6189663" y="5041900"/>
              <a:ext cx="1258887"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Library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Medicine</a:t>
              </a:r>
            </a:p>
          </p:txBody>
        </p:sp>
        <p:sp>
          <p:nvSpPr>
            <p:cNvPr id="52" name="Rectangle 51"/>
            <p:cNvSpPr>
              <a:spLocks noChangeArrowheads="1"/>
            </p:cNvSpPr>
            <p:nvPr/>
          </p:nvSpPr>
          <p:spPr bwMode="auto">
            <a:xfrm>
              <a:off x="7610475" y="5041900"/>
              <a:ext cx="131603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 on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Minority Health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Health Disparities</a:t>
              </a:r>
            </a:p>
          </p:txBody>
        </p:sp>
        <p:sp>
          <p:nvSpPr>
            <p:cNvPr id="47" name="Rectangle 46"/>
            <p:cNvSpPr>
              <a:spLocks noChangeArrowheads="1"/>
            </p:cNvSpPr>
            <p:nvPr/>
          </p:nvSpPr>
          <p:spPr bwMode="auto">
            <a:xfrm>
              <a:off x="2336800" y="6019800"/>
              <a:ext cx="129698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Clinical Center</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rial" charset="0"/>
                <a:ea typeface="ＭＳ Ｐゴシック"/>
              </a:endParaRPr>
            </a:p>
          </p:txBody>
        </p:sp>
        <p:sp>
          <p:nvSpPr>
            <p:cNvPr id="56" name="Rectangle 55"/>
            <p:cNvSpPr>
              <a:spLocks noChangeArrowheads="1"/>
            </p:cNvSpPr>
            <p:nvPr/>
          </p:nvSpPr>
          <p:spPr bwMode="auto">
            <a:xfrm>
              <a:off x="3949700" y="60198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Center for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Information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Technology</a:t>
              </a:r>
            </a:p>
          </p:txBody>
        </p:sp>
        <p:sp>
          <p:nvSpPr>
            <p:cNvPr id="65" name="Rectangle 64"/>
            <p:cNvSpPr>
              <a:spLocks noChangeArrowheads="1"/>
            </p:cNvSpPr>
            <p:nvPr/>
          </p:nvSpPr>
          <p:spPr bwMode="auto">
            <a:xfrm>
              <a:off x="5700712" y="60198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Center for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Arial" charset="0"/>
                  <a:ea typeface="ＭＳ Ｐゴシック"/>
                </a:rPr>
                <a:t>Scientific Review</a:t>
              </a:r>
              <a:endParaRPr kumimoji="0" lang="en-US" sz="900" b="0" i="0" u="none" strike="noStrike" kern="0" cap="none" spc="0" normalizeH="0" baseline="0" noProof="0" dirty="0">
                <a:ln>
                  <a:noFill/>
                </a:ln>
                <a:solidFill>
                  <a:srgbClr val="000000"/>
                </a:solidFill>
                <a:effectLst/>
                <a:uLnTx/>
                <a:uFillTx/>
                <a:latin typeface="Arial" charset="0"/>
                <a:ea typeface="ＭＳ Ｐゴシック"/>
              </a:endParaRPr>
            </a:p>
          </p:txBody>
        </p:sp>
        <p:sp>
          <p:nvSpPr>
            <p:cNvPr id="6" name="Line 5"/>
            <p:cNvSpPr>
              <a:spLocks noChangeShapeType="1"/>
            </p:cNvSpPr>
            <p:nvPr/>
          </p:nvSpPr>
          <p:spPr bwMode="auto">
            <a:xfrm>
              <a:off x="4597400" y="1577975"/>
              <a:ext cx="0" cy="2254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7" name="Line 6"/>
            <p:cNvSpPr>
              <a:spLocks noChangeShapeType="1"/>
            </p:cNvSpPr>
            <p:nvPr/>
          </p:nvSpPr>
          <p:spPr bwMode="auto">
            <a:xfrm>
              <a:off x="4597400" y="1828800"/>
              <a:ext cx="0" cy="4191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8" name="Freeform 7"/>
            <p:cNvSpPr>
              <a:spLocks/>
            </p:cNvSpPr>
            <p:nvPr/>
          </p:nvSpPr>
          <p:spPr bwMode="auto">
            <a:xfrm>
              <a:off x="2306638" y="1816100"/>
              <a:ext cx="1606550" cy="230188"/>
            </a:xfrm>
            <a:custGeom>
              <a:avLst/>
              <a:gdLst>
                <a:gd name="T0" fmla="*/ 0 w 1012"/>
                <a:gd name="T1" fmla="*/ 2147483647 h 145"/>
                <a:gd name="T2" fmla="*/ 0 w 1012"/>
                <a:gd name="T3" fmla="*/ 0 h 145"/>
                <a:gd name="T4" fmla="*/ 2147483647 w 1012"/>
                <a:gd name="T5" fmla="*/ 0 h 145"/>
                <a:gd name="T6" fmla="*/ 0 60000 65536"/>
                <a:gd name="T7" fmla="*/ 0 60000 65536"/>
                <a:gd name="T8" fmla="*/ 0 60000 65536"/>
                <a:gd name="T9" fmla="*/ 0 w 1012"/>
                <a:gd name="T10" fmla="*/ 0 h 145"/>
                <a:gd name="T11" fmla="*/ 1012 w 1012"/>
                <a:gd name="T12" fmla="*/ 145 h 145"/>
              </a:gdLst>
              <a:ahLst/>
              <a:cxnLst>
                <a:cxn ang="T6">
                  <a:pos x="T0" y="T1"/>
                </a:cxn>
                <a:cxn ang="T7">
                  <a:pos x="T2" y="T3"/>
                </a:cxn>
                <a:cxn ang="T8">
                  <a:pos x="T4" y="T5"/>
                </a:cxn>
              </a:cxnLst>
              <a:rect l="T9" t="T10" r="T11" b="T12"/>
              <a:pathLst>
                <a:path w="1012" h="145">
                  <a:moveTo>
                    <a:pt x="0" y="144"/>
                  </a:moveTo>
                  <a:lnTo>
                    <a:pt x="0" y="0"/>
                  </a:lnTo>
                  <a:lnTo>
                    <a:pt x="1011"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10" name="Freeform 9"/>
            <p:cNvSpPr>
              <a:spLocks/>
            </p:cNvSpPr>
            <p:nvPr/>
          </p:nvSpPr>
          <p:spPr bwMode="auto">
            <a:xfrm>
              <a:off x="4597400" y="18161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12" name="Freeform 11"/>
            <p:cNvSpPr>
              <a:spLocks/>
            </p:cNvSpPr>
            <p:nvPr/>
          </p:nvSpPr>
          <p:spPr bwMode="auto">
            <a:xfrm>
              <a:off x="5283200" y="1816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14" name="Freeform 13"/>
            <p:cNvSpPr>
              <a:spLocks/>
            </p:cNvSpPr>
            <p:nvPr/>
          </p:nvSpPr>
          <p:spPr bwMode="auto">
            <a:xfrm>
              <a:off x="4597400" y="28321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16" name="Freeform 15"/>
            <p:cNvSpPr>
              <a:spLocks/>
            </p:cNvSpPr>
            <p:nvPr/>
          </p:nvSpPr>
          <p:spPr bwMode="auto">
            <a:xfrm>
              <a:off x="5283200" y="2832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18" name="Freeform 17"/>
            <p:cNvSpPr>
              <a:spLocks/>
            </p:cNvSpPr>
            <p:nvPr/>
          </p:nvSpPr>
          <p:spPr bwMode="auto">
            <a:xfrm>
              <a:off x="822325" y="1816100"/>
              <a:ext cx="1604963" cy="230188"/>
            </a:xfrm>
            <a:custGeom>
              <a:avLst/>
              <a:gdLst>
                <a:gd name="T0" fmla="*/ 0 w 1012"/>
                <a:gd name="T1" fmla="*/ 2147483647 h 145"/>
                <a:gd name="T2" fmla="*/ 0 w 1012"/>
                <a:gd name="T3" fmla="*/ 0 h 145"/>
                <a:gd name="T4" fmla="*/ 2147483647 w 1012"/>
                <a:gd name="T5" fmla="*/ 0 h 145"/>
                <a:gd name="T6" fmla="*/ 0 60000 65536"/>
                <a:gd name="T7" fmla="*/ 0 60000 65536"/>
                <a:gd name="T8" fmla="*/ 0 60000 65536"/>
                <a:gd name="T9" fmla="*/ 0 w 1012"/>
                <a:gd name="T10" fmla="*/ 0 h 145"/>
                <a:gd name="T11" fmla="*/ 1012 w 1012"/>
                <a:gd name="T12" fmla="*/ 145 h 145"/>
              </a:gdLst>
              <a:ahLst/>
              <a:cxnLst>
                <a:cxn ang="T6">
                  <a:pos x="T0" y="T1"/>
                </a:cxn>
                <a:cxn ang="T7">
                  <a:pos x="T2" y="T3"/>
                </a:cxn>
                <a:cxn ang="T8">
                  <a:pos x="T4" y="T5"/>
                </a:cxn>
              </a:cxnLst>
              <a:rect l="T9" t="T10" r="T11" b="T12"/>
              <a:pathLst>
                <a:path w="1012" h="145">
                  <a:moveTo>
                    <a:pt x="0" y="144"/>
                  </a:moveTo>
                  <a:lnTo>
                    <a:pt x="0" y="0"/>
                  </a:lnTo>
                  <a:lnTo>
                    <a:pt x="1011"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5" name="Freeform 4"/>
            <p:cNvSpPr>
              <a:spLocks/>
            </p:cNvSpPr>
            <p:nvPr/>
          </p:nvSpPr>
          <p:spPr bwMode="auto">
            <a:xfrm>
              <a:off x="6934200" y="4864100"/>
              <a:ext cx="1570038"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20" name="Freeform 19"/>
            <p:cNvSpPr>
              <a:spLocks/>
            </p:cNvSpPr>
            <p:nvPr/>
          </p:nvSpPr>
          <p:spPr bwMode="auto">
            <a:xfrm>
              <a:off x="6731000" y="1816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22" name="Freeform 21"/>
            <p:cNvSpPr>
              <a:spLocks/>
            </p:cNvSpPr>
            <p:nvPr/>
          </p:nvSpPr>
          <p:spPr bwMode="auto">
            <a:xfrm>
              <a:off x="831850" y="2832100"/>
              <a:ext cx="1633538" cy="230188"/>
            </a:xfrm>
            <a:custGeom>
              <a:avLst/>
              <a:gdLst>
                <a:gd name="T0" fmla="*/ 0 w 1029"/>
                <a:gd name="T1" fmla="*/ 2147483647 h 145"/>
                <a:gd name="T2" fmla="*/ 0 w 1029"/>
                <a:gd name="T3" fmla="*/ 0 h 145"/>
                <a:gd name="T4" fmla="*/ 2147483647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24" name="Freeform 23"/>
            <p:cNvSpPr>
              <a:spLocks/>
            </p:cNvSpPr>
            <p:nvPr/>
          </p:nvSpPr>
          <p:spPr bwMode="auto">
            <a:xfrm>
              <a:off x="6807200" y="2832100"/>
              <a:ext cx="1514475" cy="230188"/>
            </a:xfrm>
            <a:custGeom>
              <a:avLst/>
              <a:gdLst>
                <a:gd name="T0" fmla="*/ 2147483647 w 954"/>
                <a:gd name="T1" fmla="*/ 2147483647 h 145"/>
                <a:gd name="T2" fmla="*/ 2147483647 w 954"/>
                <a:gd name="T3" fmla="*/ 0 h 145"/>
                <a:gd name="T4" fmla="*/ 0 w 954"/>
                <a:gd name="T5" fmla="*/ 0 h 145"/>
                <a:gd name="T6" fmla="*/ 0 60000 65536"/>
                <a:gd name="T7" fmla="*/ 0 60000 65536"/>
                <a:gd name="T8" fmla="*/ 0 60000 65536"/>
                <a:gd name="T9" fmla="*/ 0 w 954"/>
                <a:gd name="T10" fmla="*/ 0 h 145"/>
                <a:gd name="T11" fmla="*/ 954 w 954"/>
                <a:gd name="T12" fmla="*/ 145 h 145"/>
              </a:gdLst>
              <a:ahLst/>
              <a:cxnLst>
                <a:cxn ang="T6">
                  <a:pos x="T0" y="T1"/>
                </a:cxn>
                <a:cxn ang="T7">
                  <a:pos x="T2" y="T3"/>
                </a:cxn>
                <a:cxn ang="T8">
                  <a:pos x="T4" y="T5"/>
                </a:cxn>
              </a:cxnLst>
              <a:rect l="T9" t="T10" r="T11" b="T12"/>
              <a:pathLst>
                <a:path w="954" h="145">
                  <a:moveTo>
                    <a:pt x="953" y="144"/>
                  </a:moveTo>
                  <a:lnTo>
                    <a:pt x="953"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26" name="Freeform 25"/>
            <p:cNvSpPr>
              <a:spLocks/>
            </p:cNvSpPr>
            <p:nvPr/>
          </p:nvSpPr>
          <p:spPr bwMode="auto">
            <a:xfrm>
              <a:off x="3811588" y="3848100"/>
              <a:ext cx="787400" cy="230188"/>
            </a:xfrm>
            <a:custGeom>
              <a:avLst/>
              <a:gdLst>
                <a:gd name="T0" fmla="*/ 0 w 496"/>
                <a:gd name="T1" fmla="*/ 2147483647 h 145"/>
                <a:gd name="T2" fmla="*/ 0 w 496"/>
                <a:gd name="T3" fmla="*/ 0 h 145"/>
                <a:gd name="T4" fmla="*/ 2147483647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0" y="144"/>
                  </a:moveTo>
                  <a:lnTo>
                    <a:pt x="0" y="0"/>
                  </a:lnTo>
                  <a:lnTo>
                    <a:pt x="495"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28" name="Freeform 27"/>
            <p:cNvSpPr>
              <a:spLocks/>
            </p:cNvSpPr>
            <p:nvPr/>
          </p:nvSpPr>
          <p:spPr bwMode="auto">
            <a:xfrm>
              <a:off x="4597400" y="38481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30" name="Freeform 29"/>
            <p:cNvSpPr>
              <a:spLocks/>
            </p:cNvSpPr>
            <p:nvPr/>
          </p:nvSpPr>
          <p:spPr bwMode="auto">
            <a:xfrm>
              <a:off x="5283200" y="3848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32" name="Freeform 31"/>
            <p:cNvSpPr>
              <a:spLocks/>
            </p:cNvSpPr>
            <p:nvPr/>
          </p:nvSpPr>
          <p:spPr bwMode="auto">
            <a:xfrm>
              <a:off x="831850" y="3848100"/>
              <a:ext cx="1633538" cy="230188"/>
            </a:xfrm>
            <a:custGeom>
              <a:avLst/>
              <a:gdLst>
                <a:gd name="T0" fmla="*/ 0 w 1029"/>
                <a:gd name="T1" fmla="*/ 2147483647 h 145"/>
                <a:gd name="T2" fmla="*/ 0 w 1029"/>
                <a:gd name="T3" fmla="*/ 0 h 145"/>
                <a:gd name="T4" fmla="*/ 2147483647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34" name="Freeform 33"/>
            <p:cNvSpPr>
              <a:spLocks/>
            </p:cNvSpPr>
            <p:nvPr/>
          </p:nvSpPr>
          <p:spPr bwMode="auto">
            <a:xfrm>
              <a:off x="6731000" y="3848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36" name="Freeform 35"/>
            <p:cNvSpPr>
              <a:spLocks/>
            </p:cNvSpPr>
            <p:nvPr/>
          </p:nvSpPr>
          <p:spPr bwMode="auto">
            <a:xfrm>
              <a:off x="5359400" y="4864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39" name="Freeform 38"/>
            <p:cNvSpPr>
              <a:spLocks/>
            </p:cNvSpPr>
            <p:nvPr/>
          </p:nvSpPr>
          <p:spPr bwMode="auto">
            <a:xfrm>
              <a:off x="2276475" y="4864100"/>
              <a:ext cx="1636713" cy="230188"/>
            </a:xfrm>
            <a:custGeom>
              <a:avLst/>
              <a:gdLst>
                <a:gd name="T0" fmla="*/ 0 w 1030"/>
                <a:gd name="T1" fmla="*/ 2147483647 h 145"/>
                <a:gd name="T2" fmla="*/ 0 w 1030"/>
                <a:gd name="T3" fmla="*/ 0 h 145"/>
                <a:gd name="T4" fmla="*/ 2147483647 w 1030"/>
                <a:gd name="T5" fmla="*/ 0 h 145"/>
                <a:gd name="T6" fmla="*/ 0 60000 65536"/>
                <a:gd name="T7" fmla="*/ 0 60000 65536"/>
                <a:gd name="T8" fmla="*/ 0 60000 65536"/>
                <a:gd name="T9" fmla="*/ 0 w 1030"/>
                <a:gd name="T10" fmla="*/ 0 h 145"/>
                <a:gd name="T11" fmla="*/ 1030 w 1030"/>
                <a:gd name="T12" fmla="*/ 145 h 145"/>
              </a:gdLst>
              <a:ahLst/>
              <a:cxnLst>
                <a:cxn ang="T6">
                  <a:pos x="T0" y="T1"/>
                </a:cxn>
                <a:cxn ang="T7">
                  <a:pos x="T2" y="T3"/>
                </a:cxn>
                <a:cxn ang="T8">
                  <a:pos x="T4" y="T5"/>
                </a:cxn>
              </a:cxnLst>
              <a:rect l="T9" t="T10" r="T11" b="T12"/>
              <a:pathLst>
                <a:path w="1030" h="145">
                  <a:moveTo>
                    <a:pt x="0" y="144"/>
                  </a:moveTo>
                  <a:lnTo>
                    <a:pt x="0" y="0"/>
                  </a:lnTo>
                  <a:lnTo>
                    <a:pt x="1029"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41" name="Freeform 40"/>
            <p:cNvSpPr>
              <a:spLocks/>
            </p:cNvSpPr>
            <p:nvPr/>
          </p:nvSpPr>
          <p:spPr bwMode="auto">
            <a:xfrm>
              <a:off x="3792538" y="1816100"/>
              <a:ext cx="806450" cy="230188"/>
            </a:xfrm>
            <a:custGeom>
              <a:avLst/>
              <a:gdLst>
                <a:gd name="T0" fmla="*/ 0 w 509"/>
                <a:gd name="T1" fmla="*/ 2147483647 h 145"/>
                <a:gd name="T2" fmla="*/ 0 w 509"/>
                <a:gd name="T3" fmla="*/ 0 h 145"/>
                <a:gd name="T4" fmla="*/ 2147483647 w 509"/>
                <a:gd name="T5" fmla="*/ 0 h 145"/>
                <a:gd name="T6" fmla="*/ 0 60000 65536"/>
                <a:gd name="T7" fmla="*/ 0 60000 65536"/>
                <a:gd name="T8" fmla="*/ 0 60000 65536"/>
                <a:gd name="T9" fmla="*/ 0 w 509"/>
                <a:gd name="T10" fmla="*/ 0 h 145"/>
                <a:gd name="T11" fmla="*/ 509 w 509"/>
                <a:gd name="T12" fmla="*/ 145 h 145"/>
              </a:gdLst>
              <a:ahLst/>
              <a:cxnLst>
                <a:cxn ang="T6">
                  <a:pos x="T0" y="T1"/>
                </a:cxn>
                <a:cxn ang="T7">
                  <a:pos x="T2" y="T3"/>
                </a:cxn>
                <a:cxn ang="T8">
                  <a:pos x="T4" y="T5"/>
                </a:cxn>
              </a:cxnLst>
              <a:rect l="T9" t="T10" r="T11" b="T12"/>
              <a:pathLst>
                <a:path w="509" h="145">
                  <a:moveTo>
                    <a:pt x="0" y="144"/>
                  </a:moveTo>
                  <a:lnTo>
                    <a:pt x="0" y="0"/>
                  </a:lnTo>
                  <a:lnTo>
                    <a:pt x="50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43" name="Freeform 42"/>
            <p:cNvSpPr>
              <a:spLocks/>
            </p:cNvSpPr>
            <p:nvPr/>
          </p:nvSpPr>
          <p:spPr bwMode="auto">
            <a:xfrm>
              <a:off x="3811588" y="4864100"/>
              <a:ext cx="787400" cy="230188"/>
            </a:xfrm>
            <a:custGeom>
              <a:avLst/>
              <a:gdLst>
                <a:gd name="T0" fmla="*/ 0 w 496"/>
                <a:gd name="T1" fmla="*/ 2147483647 h 145"/>
                <a:gd name="T2" fmla="*/ 0 w 496"/>
                <a:gd name="T3" fmla="*/ 0 h 145"/>
                <a:gd name="T4" fmla="*/ 2147483647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0" y="144"/>
                  </a:moveTo>
                  <a:lnTo>
                    <a:pt x="0" y="0"/>
                  </a:lnTo>
                  <a:lnTo>
                    <a:pt x="495"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45" name="Freeform 44"/>
            <p:cNvSpPr>
              <a:spLocks/>
            </p:cNvSpPr>
            <p:nvPr/>
          </p:nvSpPr>
          <p:spPr bwMode="auto">
            <a:xfrm>
              <a:off x="4597400" y="48641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48" name="Line 47"/>
            <p:cNvSpPr>
              <a:spLocks noChangeShapeType="1"/>
            </p:cNvSpPr>
            <p:nvPr/>
          </p:nvSpPr>
          <p:spPr bwMode="auto">
            <a:xfrm>
              <a:off x="2997200" y="5870575"/>
              <a:ext cx="335280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49" name="Line 48"/>
            <p:cNvSpPr>
              <a:spLocks noChangeShapeType="1"/>
            </p:cNvSpPr>
            <p:nvPr/>
          </p:nvSpPr>
          <p:spPr bwMode="auto">
            <a:xfrm>
              <a:off x="4597400" y="5880100"/>
              <a:ext cx="0" cy="152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50" name="Line 49"/>
            <p:cNvSpPr>
              <a:spLocks noChangeShapeType="1"/>
            </p:cNvSpPr>
            <p:nvPr/>
          </p:nvSpPr>
          <p:spPr bwMode="auto">
            <a:xfrm>
              <a:off x="2997200" y="5867400"/>
              <a:ext cx="0" cy="152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51" name="Line 50"/>
            <p:cNvSpPr>
              <a:spLocks noChangeShapeType="1"/>
            </p:cNvSpPr>
            <p:nvPr/>
          </p:nvSpPr>
          <p:spPr bwMode="auto">
            <a:xfrm>
              <a:off x="6350000" y="5867400"/>
              <a:ext cx="0" cy="152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53" name="Freeform 52"/>
            <p:cNvSpPr>
              <a:spLocks/>
            </p:cNvSpPr>
            <p:nvPr/>
          </p:nvSpPr>
          <p:spPr bwMode="auto">
            <a:xfrm>
              <a:off x="838200" y="4864100"/>
              <a:ext cx="1500188" cy="230188"/>
            </a:xfrm>
            <a:custGeom>
              <a:avLst/>
              <a:gdLst>
                <a:gd name="T0" fmla="*/ 0 w 1030"/>
                <a:gd name="T1" fmla="*/ 2147483647 h 145"/>
                <a:gd name="T2" fmla="*/ 0 w 1030"/>
                <a:gd name="T3" fmla="*/ 0 h 145"/>
                <a:gd name="T4" fmla="*/ 2147483647 w 1030"/>
                <a:gd name="T5" fmla="*/ 0 h 145"/>
                <a:gd name="T6" fmla="*/ 0 60000 65536"/>
                <a:gd name="T7" fmla="*/ 0 60000 65536"/>
                <a:gd name="T8" fmla="*/ 0 60000 65536"/>
                <a:gd name="T9" fmla="*/ 0 w 1030"/>
                <a:gd name="T10" fmla="*/ 0 h 145"/>
                <a:gd name="T11" fmla="*/ 1030 w 1030"/>
                <a:gd name="T12" fmla="*/ 145 h 145"/>
              </a:gdLst>
              <a:ahLst/>
              <a:cxnLst>
                <a:cxn ang="T6">
                  <a:pos x="T0" y="T1"/>
                </a:cxn>
                <a:cxn ang="T7">
                  <a:pos x="T2" y="T3"/>
                </a:cxn>
                <a:cxn ang="T8">
                  <a:pos x="T4" y="T5"/>
                </a:cxn>
              </a:cxnLst>
              <a:rect l="T9" t="T10" r="T11" b="T12"/>
              <a:pathLst>
                <a:path w="1030" h="145">
                  <a:moveTo>
                    <a:pt x="0" y="144"/>
                  </a:moveTo>
                  <a:lnTo>
                    <a:pt x="0" y="0"/>
                  </a:lnTo>
                  <a:lnTo>
                    <a:pt x="1029"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57" name="Freeform 56"/>
            <p:cNvSpPr>
              <a:spLocks/>
            </p:cNvSpPr>
            <p:nvPr/>
          </p:nvSpPr>
          <p:spPr bwMode="auto">
            <a:xfrm>
              <a:off x="2286000" y="3841750"/>
              <a:ext cx="1627188" cy="228600"/>
            </a:xfrm>
            <a:custGeom>
              <a:avLst/>
              <a:gdLst>
                <a:gd name="T0" fmla="*/ 0 w 1029"/>
                <a:gd name="T1" fmla="*/ 2147483647 h 145"/>
                <a:gd name="T2" fmla="*/ 0 w 1029"/>
                <a:gd name="T3" fmla="*/ 0 h 145"/>
                <a:gd name="T4" fmla="*/ 2147483647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59" name="Freeform 58"/>
            <p:cNvSpPr>
              <a:spLocks/>
            </p:cNvSpPr>
            <p:nvPr/>
          </p:nvSpPr>
          <p:spPr bwMode="auto">
            <a:xfrm>
              <a:off x="2305050" y="2832100"/>
              <a:ext cx="1608138" cy="230188"/>
            </a:xfrm>
            <a:custGeom>
              <a:avLst/>
              <a:gdLst>
                <a:gd name="T0" fmla="*/ 0 w 1013"/>
                <a:gd name="T1" fmla="*/ 2147483647 h 145"/>
                <a:gd name="T2" fmla="*/ 0 w 1013"/>
                <a:gd name="T3" fmla="*/ 0 h 145"/>
                <a:gd name="T4" fmla="*/ 2147483647 w 1013"/>
                <a:gd name="T5" fmla="*/ 0 h 145"/>
                <a:gd name="T6" fmla="*/ 0 60000 65536"/>
                <a:gd name="T7" fmla="*/ 0 60000 65536"/>
                <a:gd name="T8" fmla="*/ 0 60000 65536"/>
                <a:gd name="T9" fmla="*/ 0 w 1013"/>
                <a:gd name="T10" fmla="*/ 0 h 145"/>
                <a:gd name="T11" fmla="*/ 1013 w 1013"/>
                <a:gd name="T12" fmla="*/ 145 h 145"/>
              </a:gdLst>
              <a:ahLst/>
              <a:cxnLst>
                <a:cxn ang="T6">
                  <a:pos x="T0" y="T1"/>
                </a:cxn>
                <a:cxn ang="T7">
                  <a:pos x="T2" y="T3"/>
                </a:cxn>
                <a:cxn ang="T8">
                  <a:pos x="T4" y="T5"/>
                </a:cxn>
              </a:cxnLst>
              <a:rect l="T9" t="T10" r="T11" b="T12"/>
              <a:pathLst>
                <a:path w="1013" h="145">
                  <a:moveTo>
                    <a:pt x="0" y="144"/>
                  </a:moveTo>
                  <a:lnTo>
                    <a:pt x="0" y="0"/>
                  </a:lnTo>
                  <a:lnTo>
                    <a:pt x="1012"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61" name="Freeform 60"/>
            <p:cNvSpPr>
              <a:spLocks/>
            </p:cNvSpPr>
            <p:nvPr/>
          </p:nvSpPr>
          <p:spPr bwMode="auto">
            <a:xfrm>
              <a:off x="3792538" y="2832100"/>
              <a:ext cx="804862" cy="115094"/>
            </a:xfrm>
            <a:custGeom>
              <a:avLst/>
              <a:gdLst>
                <a:gd name="T0" fmla="*/ 0 w 509"/>
                <a:gd name="T1" fmla="*/ 2147483647 h 145"/>
                <a:gd name="T2" fmla="*/ 0 w 509"/>
                <a:gd name="T3" fmla="*/ 0 h 145"/>
                <a:gd name="T4" fmla="*/ 2147483647 w 509"/>
                <a:gd name="T5" fmla="*/ 0 h 145"/>
                <a:gd name="T6" fmla="*/ 0 60000 65536"/>
                <a:gd name="T7" fmla="*/ 0 60000 65536"/>
                <a:gd name="T8" fmla="*/ 0 60000 65536"/>
                <a:gd name="T9" fmla="*/ 0 w 509"/>
                <a:gd name="T10" fmla="*/ 0 h 145"/>
                <a:gd name="T11" fmla="*/ 509 w 509"/>
                <a:gd name="T12" fmla="*/ 145 h 145"/>
              </a:gdLst>
              <a:ahLst/>
              <a:cxnLst>
                <a:cxn ang="T6">
                  <a:pos x="T0" y="T1"/>
                </a:cxn>
                <a:cxn ang="T7">
                  <a:pos x="T2" y="T3"/>
                </a:cxn>
                <a:cxn ang="T8">
                  <a:pos x="T4" y="T5"/>
                </a:cxn>
              </a:cxnLst>
              <a:rect l="T9" t="T10" r="T11" b="T12"/>
              <a:pathLst>
                <a:path w="509" h="145">
                  <a:moveTo>
                    <a:pt x="0" y="144"/>
                  </a:moveTo>
                  <a:lnTo>
                    <a:pt x="0" y="0"/>
                  </a:lnTo>
                  <a:lnTo>
                    <a:pt x="50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gr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a:t>
            </a:fld>
            <a:endParaRPr lang="en-US" dirty="0"/>
          </a:p>
        </p:txBody>
      </p:sp>
    </p:spTree>
    <p:extLst>
      <p:ext uri="{BB962C8B-B14F-4D97-AF65-F5344CB8AC3E}">
        <p14:creationId xmlns:p14="http://schemas.microsoft.com/office/powerpoint/2010/main" val="1050025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Statement - continued</a:t>
            </a:r>
          </a:p>
        </p:txBody>
      </p:sp>
      <p:sp>
        <p:nvSpPr>
          <p:cNvPr id="4" name="Rectangle 3"/>
          <p:cNvSpPr/>
          <p:nvPr/>
        </p:nvSpPr>
        <p:spPr>
          <a:xfrm>
            <a:off x="152400" y="1447800"/>
            <a:ext cx="8763000" cy="2818720"/>
          </a:xfrm>
          <a:prstGeom prst="rect">
            <a:avLst/>
          </a:prstGeom>
        </p:spPr>
        <p:txBody>
          <a:bodyPr wrap="square">
            <a:spAutoFit/>
          </a:bodyPr>
          <a:lstStyle/>
          <a:p>
            <a:pPr>
              <a:spcBef>
                <a:spcPts val="675"/>
              </a:spcBef>
              <a:buClr>
                <a:schemeClr val="tx1"/>
              </a:buClr>
              <a:buFont typeface="Arial" charset="0"/>
              <a:buChar char="•"/>
            </a:pPr>
            <a:r>
              <a:rPr lang="en-US" sz="2800" dirty="0" smtClean="0"/>
              <a:t> Subsequent </a:t>
            </a:r>
            <a:r>
              <a:rPr lang="en-US" sz="2800" dirty="0"/>
              <a:t>Pages</a:t>
            </a:r>
          </a:p>
          <a:p>
            <a:pPr lvl="1">
              <a:spcBef>
                <a:spcPts val="675"/>
              </a:spcBef>
              <a:buFont typeface="Arial" charset="0"/>
              <a:buChar char="–"/>
            </a:pPr>
            <a:r>
              <a:rPr lang="en-US" sz="2400" dirty="0" smtClean="0"/>
              <a:t> Resum</a:t>
            </a:r>
            <a:r>
              <a:rPr lang="en-US" sz="2400" dirty="0" smtClean="0">
                <a:cs typeface="Arial" charset="0"/>
              </a:rPr>
              <a:t>é </a:t>
            </a:r>
            <a:r>
              <a:rPr lang="en-US" sz="2400" dirty="0">
                <a:cs typeface="Arial" charset="0"/>
              </a:rPr>
              <a:t>and Summary of Discussion (if discussed)</a:t>
            </a:r>
          </a:p>
          <a:p>
            <a:pPr lvl="1">
              <a:spcBef>
                <a:spcPts val="675"/>
              </a:spcBef>
              <a:buFont typeface="Arial" charset="0"/>
              <a:buChar char="–"/>
            </a:pPr>
            <a:r>
              <a:rPr lang="en-US" sz="2400" dirty="0" smtClean="0"/>
              <a:t> Description </a:t>
            </a:r>
            <a:r>
              <a:rPr lang="en-US" sz="2400" dirty="0"/>
              <a:t>(provided by applicant)</a:t>
            </a:r>
          </a:p>
          <a:p>
            <a:pPr lvl="1">
              <a:spcBef>
                <a:spcPts val="675"/>
              </a:spcBef>
              <a:buFont typeface="Arial" charset="0"/>
              <a:buChar char="–"/>
            </a:pPr>
            <a:r>
              <a:rPr lang="en-US" sz="2400" dirty="0" smtClean="0">
                <a:cs typeface="Arial" charset="0"/>
              </a:rPr>
              <a:t> Reviewer </a:t>
            </a:r>
            <a:r>
              <a:rPr lang="en-US" sz="2400" dirty="0">
                <a:cs typeface="Arial" charset="0"/>
              </a:rPr>
              <a:t>critiques – essentially unedited</a:t>
            </a:r>
          </a:p>
          <a:p>
            <a:pPr lvl="1">
              <a:spcBef>
                <a:spcPts val="675"/>
              </a:spcBef>
              <a:buFont typeface="Arial" charset="0"/>
              <a:buChar char="–"/>
            </a:pPr>
            <a:r>
              <a:rPr lang="en-US" sz="2400" dirty="0">
                <a:cs typeface="Arial" charset="0"/>
              </a:rPr>
              <a:t> Administrative Notes</a:t>
            </a:r>
          </a:p>
          <a:p>
            <a:pPr lvl="1">
              <a:spcBef>
                <a:spcPts val="675"/>
              </a:spcBef>
              <a:buFont typeface="Arial" charset="0"/>
              <a:buChar char="–"/>
            </a:pPr>
            <a:r>
              <a:rPr lang="en-US" sz="2400" dirty="0">
                <a:cs typeface="Arial" charset="0"/>
              </a:rPr>
              <a:t> Meeting roster</a:t>
            </a:r>
            <a:endParaRPr lang="en-US" sz="2400" dirty="0"/>
          </a:p>
        </p:txBody>
      </p:sp>
      <p:pic>
        <p:nvPicPr>
          <p:cNvPr id="5" name="Picture 4" descr="This image is meant to depict the importance of carefully studying the summary statement once it is available" title="Picture of a document being held up over a laptop comput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114800"/>
            <a:ext cx="2819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30</a:t>
            </a:fld>
            <a:endParaRPr lang="en-US" dirty="0"/>
          </a:p>
        </p:txBody>
      </p:sp>
    </p:spTree>
    <p:extLst>
      <p:ext uri="{BB962C8B-B14F-4D97-AF65-F5344CB8AC3E}">
        <p14:creationId xmlns:p14="http://schemas.microsoft.com/office/powerpoint/2010/main" val="1964810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Outcome</a:t>
            </a:r>
          </a:p>
        </p:txBody>
      </p:sp>
      <p:sp>
        <p:nvSpPr>
          <p:cNvPr id="4" name="Rectangle 3"/>
          <p:cNvSpPr/>
          <p:nvPr/>
        </p:nvSpPr>
        <p:spPr>
          <a:xfrm>
            <a:off x="152400" y="1219200"/>
            <a:ext cx="8763000" cy="2677656"/>
          </a:xfrm>
          <a:prstGeom prst="rect">
            <a:avLst/>
          </a:prstGeom>
        </p:spPr>
        <p:txBody>
          <a:bodyPr wrap="square">
            <a:spAutoFit/>
          </a:bodyPr>
          <a:lstStyle/>
          <a:p>
            <a:pPr>
              <a:buClr>
                <a:schemeClr val="tx1"/>
              </a:buClr>
              <a:buFont typeface="Arial" charset="0"/>
              <a:buChar char="•"/>
            </a:pPr>
            <a:r>
              <a:rPr lang="en-US" sz="2800" dirty="0" smtClean="0"/>
              <a:t> If </a:t>
            </a:r>
            <a:r>
              <a:rPr lang="en-US" sz="2800" dirty="0"/>
              <a:t>the outcome is favorable, congratulations!</a:t>
            </a:r>
          </a:p>
          <a:p>
            <a:pPr>
              <a:buFont typeface="Arial" charset="0"/>
              <a:buChar char="•"/>
            </a:pPr>
            <a:r>
              <a:rPr lang="en-US" sz="2800" dirty="0" smtClean="0"/>
              <a:t> If </a:t>
            </a:r>
            <a:r>
              <a:rPr lang="en-US" sz="2800" dirty="0"/>
              <a:t>the outcome is unfavorable, consider your options:</a:t>
            </a:r>
          </a:p>
          <a:p>
            <a:pPr lvl="1">
              <a:buFont typeface="Arial" charset="0"/>
              <a:buChar char="–"/>
            </a:pPr>
            <a:r>
              <a:rPr lang="en-US" sz="2400" dirty="0" smtClean="0"/>
              <a:t> Submit a new application </a:t>
            </a:r>
          </a:p>
          <a:p>
            <a:pPr lvl="1">
              <a:buFont typeface="Arial" charset="0"/>
              <a:buChar char="–"/>
            </a:pPr>
            <a:r>
              <a:rPr lang="en-US" sz="2400" dirty="0" smtClean="0"/>
              <a:t> Revise </a:t>
            </a:r>
            <a:r>
              <a:rPr lang="en-US" sz="2400" dirty="0"/>
              <a:t>and resubmit your application</a:t>
            </a:r>
          </a:p>
          <a:p>
            <a:pPr lvl="1">
              <a:buFont typeface="Arial" charset="0"/>
              <a:buChar char="–"/>
            </a:pPr>
            <a:r>
              <a:rPr lang="en-US" sz="2400" dirty="0"/>
              <a:t> Appeal the review outcome</a:t>
            </a:r>
          </a:p>
          <a:p>
            <a:pPr marL="1257300" lvl="2" indent="-342900">
              <a:buClr>
                <a:schemeClr val="tx1"/>
              </a:buClr>
              <a:buFont typeface="Wingdings" panose="05000000000000000000" pitchFamily="2" charset="2"/>
              <a:buChar char="§"/>
            </a:pPr>
            <a:r>
              <a:rPr lang="en-US" sz="2000" dirty="0"/>
              <a:t>Acceptable reasons (</a:t>
            </a:r>
            <a:r>
              <a:rPr lang="en-US" sz="2000" b="1" dirty="0">
                <a:hlinkClick r:id="rId2"/>
              </a:rPr>
              <a:t>NOT-OD-11-064</a:t>
            </a:r>
            <a:r>
              <a:rPr lang="en-US" sz="2000" dirty="0"/>
              <a:t>)</a:t>
            </a:r>
          </a:p>
          <a:p>
            <a:pPr marL="1257300" lvl="2" indent="-342900">
              <a:buClr>
                <a:schemeClr val="tx1"/>
              </a:buClr>
              <a:buFont typeface="Wingdings" panose="05000000000000000000" pitchFamily="2" charset="2"/>
              <a:buChar char="§"/>
            </a:pPr>
            <a:r>
              <a:rPr lang="en-US" sz="2000" dirty="0" smtClean="0"/>
              <a:t>Differences </a:t>
            </a:r>
            <a:r>
              <a:rPr lang="en-US" sz="2000" dirty="0"/>
              <a:t>of Scientific Opinion Cannot be Appealed</a:t>
            </a:r>
          </a:p>
        </p:txBody>
      </p:sp>
      <p:pic>
        <p:nvPicPr>
          <p:cNvPr id="5" name="Picture 13" descr="This picture is meant to depict the decisions an investigator must make in evaluating the outcome of the NIH peer review process&#10;&#10;C:\Documents and Settings\ameros\Local Settings\Temporary Internet Files\Content.IE5\UFYPVEGQ\MP900431239[1].jpg" title="Picture of pensive face"/>
          <p:cNvPicPr>
            <a:picLocks noChangeAspect="1" noChangeArrowheads="1"/>
          </p:cNvPicPr>
          <p:nvPr/>
        </p:nvPicPr>
        <p:blipFill>
          <a:blip r:embed="rId3" cstate="print"/>
          <a:srcRect/>
          <a:stretch>
            <a:fillRect/>
          </a:stretch>
        </p:blipFill>
        <p:spPr bwMode="auto">
          <a:xfrm>
            <a:off x="6905625" y="4114800"/>
            <a:ext cx="1676400" cy="1676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31</a:t>
            </a:fld>
            <a:endParaRPr lang="en-US" dirty="0"/>
          </a:p>
        </p:txBody>
      </p:sp>
    </p:spTree>
    <p:extLst>
      <p:ext uri="{BB962C8B-B14F-4D97-AF65-F5344CB8AC3E}">
        <p14:creationId xmlns:p14="http://schemas.microsoft.com/office/powerpoint/2010/main" val="4023967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Level 2 of NIH Peer Review</a:t>
            </a:r>
            <a:br>
              <a:rPr lang="en-US" dirty="0"/>
            </a:br>
            <a:r>
              <a:rPr lang="en-US" sz="1800" dirty="0"/>
              <a:t>Funding </a:t>
            </a:r>
            <a:r>
              <a:rPr lang="en-US" sz="1800" dirty="0" smtClean="0"/>
              <a:t>Recommendations</a:t>
            </a:r>
            <a:endParaRPr lang="en-US" dirty="0"/>
          </a:p>
        </p:txBody>
      </p:sp>
      <p:sp>
        <p:nvSpPr>
          <p:cNvPr id="4" name="Rectangle 3"/>
          <p:cNvSpPr/>
          <p:nvPr/>
        </p:nvSpPr>
        <p:spPr>
          <a:xfrm>
            <a:off x="152400" y="1447800"/>
            <a:ext cx="8763000" cy="3293209"/>
          </a:xfrm>
          <a:prstGeom prst="rect">
            <a:avLst/>
          </a:prstGeom>
        </p:spPr>
        <p:txBody>
          <a:bodyPr wrap="square">
            <a:spAutoFit/>
          </a:bodyPr>
          <a:lstStyle/>
          <a:p>
            <a:pPr>
              <a:buClr>
                <a:schemeClr val="tx1"/>
              </a:buClr>
            </a:pPr>
            <a:r>
              <a:rPr lang="en-US" sz="2800" dirty="0"/>
              <a:t>National Advisory Councils</a:t>
            </a:r>
          </a:p>
          <a:p>
            <a:pPr lvl="1">
              <a:buClr>
                <a:schemeClr val="tx1"/>
              </a:buClr>
              <a:buFont typeface="Arial" charset="0"/>
              <a:buChar char="•"/>
            </a:pPr>
            <a:r>
              <a:rPr lang="en-US" sz="2400" dirty="0" smtClean="0"/>
              <a:t> Broad </a:t>
            </a:r>
            <a:r>
              <a:rPr lang="en-US" sz="2400" dirty="0"/>
              <a:t>and diverse membership</a:t>
            </a:r>
          </a:p>
          <a:p>
            <a:pPr lvl="2">
              <a:buFont typeface="Arial" charset="0"/>
              <a:buChar char="–"/>
            </a:pPr>
            <a:r>
              <a:rPr lang="en-US" sz="2000" dirty="0" smtClean="0"/>
              <a:t> </a:t>
            </a:r>
            <a:r>
              <a:rPr lang="en-US" sz="2000" dirty="0" smtClean="0"/>
              <a:t>Basic/research </a:t>
            </a:r>
            <a:r>
              <a:rPr lang="en-US" sz="2000" dirty="0"/>
              <a:t>scientists</a:t>
            </a:r>
          </a:p>
          <a:p>
            <a:pPr lvl="2">
              <a:buFont typeface="Arial" charset="0"/>
              <a:buChar char="–"/>
            </a:pPr>
            <a:r>
              <a:rPr lang="en-US" sz="2000" dirty="0" smtClean="0"/>
              <a:t> Clinician </a:t>
            </a:r>
            <a:r>
              <a:rPr lang="en-US" sz="2000" dirty="0"/>
              <a:t>scientists</a:t>
            </a:r>
          </a:p>
          <a:p>
            <a:pPr lvl="2">
              <a:buFont typeface="Arial" charset="0"/>
              <a:buChar char="–"/>
            </a:pPr>
            <a:r>
              <a:rPr lang="en-US" sz="2000" dirty="0" smtClean="0"/>
              <a:t> “</a:t>
            </a:r>
            <a:r>
              <a:rPr lang="en-US" sz="2000" dirty="0"/>
              <a:t>Public” members</a:t>
            </a:r>
          </a:p>
          <a:p>
            <a:pPr marL="800100" lvl="1" indent="-342900">
              <a:buFont typeface="Arial" panose="020B0604020202020204" pitchFamily="34" charset="0"/>
              <a:buChar char="•"/>
            </a:pPr>
            <a:r>
              <a:rPr lang="en-US" sz="2400" dirty="0"/>
              <a:t>Nominated by Institutes; approved by HHS (or the President in a few cases)</a:t>
            </a:r>
          </a:p>
          <a:p>
            <a:pPr marL="800100" lvl="1" indent="-342900">
              <a:buFont typeface="Arial" panose="020B0604020202020204" pitchFamily="34" charset="0"/>
              <a:buChar char="•"/>
            </a:pPr>
            <a:r>
              <a:rPr lang="en-US" sz="2400" dirty="0"/>
              <a:t>Awards cannot be made without Council  approval</a:t>
            </a:r>
          </a:p>
          <a:p>
            <a:pPr marL="800100" lvl="1" indent="-342900">
              <a:buFont typeface="Arial" panose="020B0604020202020204" pitchFamily="34" charset="0"/>
              <a:buChar char="•"/>
            </a:pPr>
            <a:r>
              <a:rPr lang="en-US" sz="2400" dirty="0"/>
              <a:t>Council procedures vary across IC’s</a:t>
            </a:r>
          </a:p>
        </p:txBody>
      </p:sp>
      <p:pic>
        <p:nvPicPr>
          <p:cNvPr id="5" name="Picture 2" descr="This is meant to convey the stature of the Advisory Council members who provide guidance to IC Directors regarding funding decisions&#10;&#10;&#10;C:\Documents and Settings\ameros\Local Settings\Temporary Internet Files\Content.IE5\LS64DSTK\MP900433139[1].jpg" title="Picture of silhoutte figures in front of a global map"/>
          <p:cNvPicPr>
            <a:picLocks noChangeAspect="1" noChangeArrowheads="1"/>
          </p:cNvPicPr>
          <p:nvPr/>
        </p:nvPicPr>
        <p:blipFill>
          <a:blip r:embed="rId2" cstate="print"/>
          <a:srcRect/>
          <a:stretch>
            <a:fillRect/>
          </a:stretch>
        </p:blipFill>
        <p:spPr bwMode="auto">
          <a:xfrm>
            <a:off x="6324600" y="1466469"/>
            <a:ext cx="2295602" cy="1353312"/>
          </a:xfrm>
          <a:prstGeom prst="rect">
            <a:avLst/>
          </a:prstGeom>
          <a:noFill/>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32</a:t>
            </a:fld>
            <a:endParaRPr lang="en-US" dirty="0"/>
          </a:p>
        </p:txBody>
      </p:sp>
    </p:spTree>
    <p:extLst>
      <p:ext uri="{BB962C8B-B14F-4D97-AF65-F5344CB8AC3E}">
        <p14:creationId xmlns:p14="http://schemas.microsoft.com/office/powerpoint/2010/main" val="1816990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Advisory Councils</a:t>
            </a:r>
          </a:p>
        </p:txBody>
      </p:sp>
      <p:sp>
        <p:nvSpPr>
          <p:cNvPr id="4" name="Rectangle 3"/>
          <p:cNvSpPr/>
          <p:nvPr/>
        </p:nvSpPr>
        <p:spPr>
          <a:xfrm>
            <a:off x="219074" y="1447800"/>
            <a:ext cx="8696326" cy="3600986"/>
          </a:xfrm>
          <a:prstGeom prst="rect">
            <a:avLst/>
          </a:prstGeom>
        </p:spPr>
        <p:txBody>
          <a:bodyPr wrap="square">
            <a:spAutoFit/>
          </a:bodyPr>
          <a:lstStyle/>
          <a:p>
            <a:pPr marL="285750" indent="-285750">
              <a:buClr>
                <a:schemeClr val="tx1"/>
              </a:buClr>
              <a:buFont typeface="Arial" panose="020B0604020202020204" pitchFamily="34" charset="0"/>
              <a:buChar char="•"/>
            </a:pPr>
            <a:r>
              <a:rPr lang="en-US" sz="2800" dirty="0"/>
              <a:t>Advise IC Director about</a:t>
            </a:r>
          </a:p>
          <a:p>
            <a:pPr lvl="1">
              <a:buClr>
                <a:schemeClr val="tx1"/>
              </a:buClr>
              <a:buFont typeface="Arial" charset="0"/>
              <a:buChar char="–"/>
            </a:pPr>
            <a:r>
              <a:rPr lang="en-US" sz="2400" dirty="0" smtClean="0"/>
              <a:t> Research </a:t>
            </a:r>
            <a:r>
              <a:rPr lang="en-US" sz="2400" dirty="0"/>
              <a:t>priority areas</a:t>
            </a:r>
          </a:p>
          <a:p>
            <a:pPr lvl="1">
              <a:buClr>
                <a:schemeClr val="tx1"/>
              </a:buClr>
              <a:buFont typeface="Arial" charset="0"/>
              <a:buChar char="–"/>
            </a:pPr>
            <a:r>
              <a:rPr lang="en-US" sz="2400" dirty="0"/>
              <a:t> Diverse policy issues</a:t>
            </a:r>
          </a:p>
          <a:p>
            <a:pPr lvl="1">
              <a:buClr>
                <a:schemeClr val="tx1"/>
              </a:buClr>
              <a:buFont typeface="Arial" charset="0"/>
              <a:buChar char="–"/>
            </a:pPr>
            <a:r>
              <a:rPr lang="en-US" sz="2400" dirty="0"/>
              <a:t> Concept Clearance for future initiatives</a:t>
            </a:r>
          </a:p>
          <a:p>
            <a:pPr lvl="1">
              <a:buClr>
                <a:schemeClr val="tx1"/>
              </a:buClr>
              <a:buFont typeface="Arial" charset="0"/>
              <a:buChar char="–"/>
            </a:pPr>
            <a:r>
              <a:rPr lang="en-US" sz="2400" dirty="0"/>
              <a:t> Funding priorities</a:t>
            </a:r>
          </a:p>
          <a:p>
            <a:pPr marL="285750" indent="-285750">
              <a:buClr>
                <a:schemeClr val="tx1"/>
              </a:buClr>
              <a:buFont typeface="Arial" panose="020B0604020202020204" pitchFamily="34" charset="0"/>
              <a:buChar char="•"/>
            </a:pPr>
            <a:r>
              <a:rPr lang="en-US" sz="2800" dirty="0"/>
              <a:t>Recommend applications for funding</a:t>
            </a:r>
          </a:p>
          <a:p>
            <a:pPr lvl="1">
              <a:buClr>
                <a:schemeClr val="tx1"/>
              </a:buClr>
              <a:buFont typeface="Arial" charset="0"/>
              <a:buChar char="–"/>
            </a:pPr>
            <a:r>
              <a:rPr lang="en-US" sz="2400" dirty="0" smtClean="0"/>
              <a:t> Expedited </a:t>
            </a:r>
            <a:r>
              <a:rPr lang="en-US" sz="2400" dirty="0"/>
              <a:t>awards</a:t>
            </a:r>
          </a:p>
          <a:p>
            <a:pPr lvl="1">
              <a:buClr>
                <a:schemeClr val="tx1"/>
              </a:buClr>
              <a:buFont typeface="Arial" charset="0"/>
              <a:buChar char="–"/>
            </a:pPr>
            <a:r>
              <a:rPr lang="en-US" sz="2400" dirty="0"/>
              <a:t> En bloc </a:t>
            </a:r>
            <a:r>
              <a:rPr lang="en-US" sz="2400" dirty="0" smtClean="0"/>
              <a:t>concurrence</a:t>
            </a:r>
          </a:p>
          <a:p>
            <a:pPr marL="342900" indent="-342900">
              <a:buClr>
                <a:schemeClr val="tx1"/>
              </a:buClr>
              <a:buFont typeface="Arial" panose="020B0604020202020204" pitchFamily="34" charset="0"/>
              <a:buChar char="•"/>
            </a:pPr>
            <a:r>
              <a:rPr lang="en-US" sz="2800" dirty="0"/>
              <a:t>Consider unresolved appeals </a:t>
            </a:r>
            <a:r>
              <a:rPr lang="en-US" sz="2800" dirty="0" smtClean="0"/>
              <a:t>and grievances</a:t>
            </a:r>
            <a:endParaRPr lang="en-US" sz="2800" dirty="0"/>
          </a:p>
        </p:txBody>
      </p:sp>
      <p:pic>
        <p:nvPicPr>
          <p:cNvPr id="5" name="Picture 2" descr="This is meant to represent the AdvisoryCouncil members who provide advice and guidance to the Institute Directors regarding funding decisions &#10;&#10;C:\Users\pluded\AppData\Local\Microsoft\Windows\Temporary Internet Files\Content.IE5\04F6LSJL\MP900411828[1].jpg" title="Group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8475" y="1905000"/>
            <a:ext cx="1790402" cy="1524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33</a:t>
            </a:fld>
            <a:endParaRPr lang="en-US" dirty="0"/>
          </a:p>
        </p:txBody>
      </p:sp>
    </p:spTree>
    <p:extLst>
      <p:ext uri="{BB962C8B-B14F-4D97-AF65-F5344CB8AC3E}">
        <p14:creationId xmlns:p14="http://schemas.microsoft.com/office/powerpoint/2010/main" val="23947314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a:t>
            </a:r>
          </a:p>
        </p:txBody>
      </p:sp>
      <p:sp>
        <p:nvSpPr>
          <p:cNvPr id="4" name="Rectangle 3" descr="These links provide access to various NIH resources for grant applicants: The first is a link to information about the NIH peer review process offered by the Office of Extramural Research, the second is a link to NIH Peer Review Policies and Practices, and the third is a link to the Center for Scientific Review." title="Hyperlinks to NIH resources"/>
          <p:cNvSpPr/>
          <p:nvPr/>
        </p:nvSpPr>
        <p:spPr>
          <a:xfrm>
            <a:off x="228600" y="1295400"/>
            <a:ext cx="8763000" cy="3539430"/>
          </a:xfrm>
          <a:prstGeom prst="rect">
            <a:avLst/>
          </a:prstGeom>
        </p:spPr>
        <p:txBody>
          <a:bodyPr wrap="square">
            <a:spAutoFit/>
          </a:bodyPr>
          <a:lstStyle/>
          <a:p>
            <a:pPr>
              <a:buFontTx/>
              <a:buChar char="•"/>
            </a:pPr>
            <a:r>
              <a:rPr lang="en-US" sz="2800" dirty="0" smtClean="0"/>
              <a:t> Office </a:t>
            </a:r>
            <a:r>
              <a:rPr lang="en-US" sz="2800" dirty="0"/>
              <a:t>of Extramural Research Peer Review Process</a:t>
            </a:r>
          </a:p>
          <a:p>
            <a:pPr>
              <a:buNone/>
            </a:pPr>
            <a:r>
              <a:rPr lang="en-US" sz="2800" dirty="0"/>
              <a:t>    </a:t>
            </a:r>
            <a:r>
              <a:rPr lang="en-US" sz="2400" b="1" dirty="0">
                <a:hlinkClick r:id="rId2" tooltip="Link for Office of Extramural Research"/>
              </a:rPr>
              <a:t>http://grants.nih.gov/grants/peer_review_process.htm</a:t>
            </a:r>
            <a:endParaRPr lang="en-US" sz="2400" b="1" dirty="0"/>
          </a:p>
          <a:p>
            <a:endParaRPr lang="en-US" sz="2800" dirty="0"/>
          </a:p>
          <a:p>
            <a:pPr>
              <a:buFontTx/>
              <a:buChar char="•"/>
            </a:pPr>
            <a:r>
              <a:rPr lang="en-US" sz="2800" dirty="0"/>
              <a:t> Peer Review Policies &amp; Practices</a:t>
            </a:r>
          </a:p>
          <a:p>
            <a:pPr>
              <a:buNone/>
            </a:pPr>
            <a:r>
              <a:rPr lang="en-US" sz="2800" dirty="0"/>
              <a:t>     </a:t>
            </a:r>
            <a:r>
              <a:rPr lang="en-US" sz="2400" b="1" dirty="0">
                <a:hlinkClick r:id="rId3" tooltip="Link for NIH Peer Review Process"/>
              </a:rPr>
              <a:t>http://grants.nih.gov/grants/peer/peer.htm</a:t>
            </a:r>
            <a:endParaRPr lang="en-US" sz="2400" b="1" dirty="0"/>
          </a:p>
          <a:p>
            <a:endParaRPr lang="en-US" sz="2800" dirty="0"/>
          </a:p>
          <a:p>
            <a:pPr>
              <a:buFontTx/>
              <a:buChar char="•"/>
            </a:pPr>
            <a:r>
              <a:rPr lang="en-US" sz="2800" dirty="0"/>
              <a:t> Center for Scientific Review</a:t>
            </a:r>
          </a:p>
          <a:p>
            <a:pPr>
              <a:buNone/>
            </a:pPr>
            <a:r>
              <a:rPr lang="en-US" sz="2400" b="1" dirty="0"/>
              <a:t>     </a:t>
            </a:r>
            <a:r>
              <a:rPr lang="en-US" sz="2400" b="1" dirty="0">
                <a:hlinkClick r:id="rId4" tooltip="Link for NIH Center for Scientific Review"/>
              </a:rPr>
              <a:t>http://public.csr.nih.gov/Pages/default.aspx</a:t>
            </a:r>
            <a:endParaRPr lang="en-US" sz="2400" b="1"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34</a:t>
            </a:fld>
            <a:endParaRPr lang="en-US" dirty="0"/>
          </a:p>
        </p:txBody>
      </p:sp>
    </p:spTree>
    <p:extLst>
      <p:ext uri="{BB962C8B-B14F-4D97-AF65-F5344CB8AC3E}">
        <p14:creationId xmlns:p14="http://schemas.microsoft.com/office/powerpoint/2010/main" val="3263574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Process</a:t>
            </a:r>
          </a:p>
        </p:txBody>
      </p:sp>
      <p:sp>
        <p:nvSpPr>
          <p:cNvPr id="5" name="Right Arrow 4" descr="This arrow represents the first step in submitting a grant application to NIH - Submit Your Application" title="Right-facing arrow"/>
          <p:cNvSpPr/>
          <p:nvPr/>
        </p:nvSpPr>
        <p:spPr>
          <a:xfrm>
            <a:off x="762000" y="2667000"/>
            <a:ext cx="1524000" cy="12192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62000" y="2972484"/>
            <a:ext cx="1415772" cy="646331"/>
          </a:xfrm>
          <a:prstGeom prst="rect">
            <a:avLst/>
          </a:prstGeom>
          <a:noFill/>
        </p:spPr>
        <p:txBody>
          <a:bodyPr wrap="none" rtlCol="0">
            <a:spAutoFit/>
          </a:bodyPr>
          <a:lstStyle/>
          <a:p>
            <a:r>
              <a:rPr lang="en-US" dirty="0" smtClean="0"/>
              <a:t>Submit your</a:t>
            </a:r>
          </a:p>
          <a:p>
            <a:r>
              <a:rPr lang="en-US" dirty="0" smtClean="0"/>
              <a:t>application</a:t>
            </a:r>
            <a:endParaRPr lang="en-US" dirty="0"/>
          </a:p>
        </p:txBody>
      </p:sp>
      <p:graphicFrame>
        <p:nvGraphicFramePr>
          <p:cNvPr id="4" name="Diagram 3" descr="This arrow represents the three main steps within the NIH peer review process: Receipt and Referral of submitted applications, Initial Peer Review then followed by National Advisory Councils which are advisory to the Institute Directors who ultimately make funding decisions." title="The NIH Peer Review Process"/>
          <p:cNvGraphicFramePr/>
          <p:nvPr>
            <p:extLst>
              <p:ext uri="{D42A27DB-BD31-4B8C-83A1-F6EECF244321}">
                <p14:modId xmlns:p14="http://schemas.microsoft.com/office/powerpoint/2010/main" val="1307884807"/>
              </p:ext>
            </p:extLst>
          </p:nvPr>
        </p:nvGraphicFramePr>
        <p:xfrm>
          <a:off x="2438400" y="2133600"/>
          <a:ext cx="43434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descr="The third arrow represents 'funding decision' and is the final decision point of the NIH peer-review process." title="Third Arrow in NIH Peer Review"/>
          <p:cNvSpPr/>
          <p:nvPr/>
        </p:nvSpPr>
        <p:spPr>
          <a:xfrm>
            <a:off x="6934200" y="2686050"/>
            <a:ext cx="1524000" cy="12192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962775" y="2972484"/>
            <a:ext cx="1031051" cy="646331"/>
          </a:xfrm>
          <a:prstGeom prst="rect">
            <a:avLst/>
          </a:prstGeom>
          <a:noFill/>
        </p:spPr>
        <p:txBody>
          <a:bodyPr wrap="none" rtlCol="0">
            <a:spAutoFit/>
          </a:bodyPr>
          <a:lstStyle/>
          <a:p>
            <a:r>
              <a:rPr lang="en-US" dirty="0" smtClean="0"/>
              <a:t>Funding</a:t>
            </a:r>
          </a:p>
          <a:p>
            <a:r>
              <a:rPr lang="en-US" dirty="0" smtClean="0"/>
              <a:t>decision</a:t>
            </a:r>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4</a:t>
            </a:fld>
            <a:endParaRPr lang="en-US" dirty="0"/>
          </a:p>
        </p:txBody>
      </p:sp>
    </p:spTree>
    <p:extLst>
      <p:ext uri="{BB962C8B-B14F-4D97-AF65-F5344CB8AC3E}">
        <p14:creationId xmlns:p14="http://schemas.microsoft.com/office/powerpoint/2010/main" val="2469732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NIH Peer Review </a:t>
            </a:r>
            <a:r>
              <a:rPr lang="en-US" dirty="0" smtClean="0"/>
              <a:t>Revealed</a:t>
            </a:r>
            <a:r>
              <a:rPr lang="en-US" dirty="0"/>
              <a:t/>
            </a:r>
            <a:br>
              <a:rPr lang="en-US" dirty="0"/>
            </a:br>
            <a:r>
              <a:rPr lang="en-US" sz="2000" dirty="0"/>
              <a:t>Video</a:t>
            </a:r>
            <a:endParaRPr lang="en-US" dirty="0"/>
          </a:p>
        </p:txBody>
      </p:sp>
      <p:pic>
        <p:nvPicPr>
          <p:cNvPr id="5" name="Picture 4" descr="This picture depicts the first frame of the video entitled, &quot;NIH Peer Review Process Revealed&quot;" title="Picture of NIH Peer Review Process Revealed Video h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28600"/>
            <a:ext cx="3294769" cy="2143125"/>
          </a:xfrm>
          <a:prstGeom prst="rect">
            <a:avLst/>
          </a:prstGeom>
        </p:spPr>
      </p:pic>
      <p:sp>
        <p:nvSpPr>
          <p:cNvPr id="4" name="Rectangle 3"/>
          <p:cNvSpPr/>
          <p:nvPr/>
        </p:nvSpPr>
        <p:spPr>
          <a:xfrm>
            <a:off x="228600" y="1524000"/>
            <a:ext cx="8610600" cy="3662541"/>
          </a:xfrm>
          <a:prstGeom prst="rect">
            <a:avLst/>
          </a:prstGeom>
        </p:spPr>
        <p:txBody>
          <a:bodyPr wrap="square">
            <a:spAutoFit/>
          </a:bodyPr>
          <a:lstStyle/>
          <a:p>
            <a:pPr marL="457200" indent="-457200">
              <a:buFont typeface="Arial" panose="020B0604020202020204" pitchFamily="34" charset="0"/>
              <a:buChar char="•"/>
            </a:pPr>
            <a:r>
              <a:rPr lang="en-US" sz="2800" dirty="0" smtClean="0"/>
              <a:t>Overall </a:t>
            </a:r>
            <a:r>
              <a:rPr lang="en-US" sz="2800" dirty="0"/>
              <a:t>Mission</a:t>
            </a:r>
          </a:p>
          <a:p>
            <a:pPr marL="457200" indent="-457200">
              <a:buFont typeface="Arial" panose="020B0604020202020204" pitchFamily="34" charset="0"/>
              <a:buChar char="•"/>
            </a:pPr>
            <a:r>
              <a:rPr lang="en-US" sz="2800" dirty="0"/>
              <a:t>Receipt &amp; </a:t>
            </a:r>
            <a:r>
              <a:rPr lang="en-US" sz="2800" dirty="0" smtClean="0"/>
              <a:t>Referral</a:t>
            </a:r>
          </a:p>
          <a:p>
            <a:pPr marL="457200" indent="-457200">
              <a:buFont typeface="Arial" panose="020B0604020202020204" pitchFamily="34" charset="0"/>
              <a:buChar char="•"/>
            </a:pPr>
            <a:r>
              <a:rPr lang="en-US" sz="2800" dirty="0" smtClean="0"/>
              <a:t>Level </a:t>
            </a:r>
            <a:r>
              <a:rPr lang="en-US" sz="2800" dirty="0"/>
              <a:t>1 – review of scientific merit</a:t>
            </a:r>
          </a:p>
          <a:p>
            <a:pPr marL="800100" lvl="1" indent="-342900">
              <a:buFont typeface="Arial" panose="020B0604020202020204" pitchFamily="34" charset="0"/>
              <a:buChar char="̶"/>
            </a:pPr>
            <a:r>
              <a:rPr lang="en-US" sz="2400" dirty="0"/>
              <a:t>SRO, Study Section and Review </a:t>
            </a:r>
          </a:p>
          <a:p>
            <a:pPr marL="800100" lvl="1" indent="-342900">
              <a:buFont typeface="Arial" panose="020B0604020202020204" pitchFamily="34" charset="0"/>
              <a:buChar char="̶"/>
            </a:pPr>
            <a:r>
              <a:rPr lang="en-US" sz="2400" dirty="0"/>
              <a:t>Summary Statement</a:t>
            </a:r>
          </a:p>
          <a:p>
            <a:pPr marL="457200" indent="-457200">
              <a:buFont typeface="Arial" panose="020B0604020202020204" pitchFamily="34" charset="0"/>
              <a:buChar char="•"/>
            </a:pPr>
            <a:r>
              <a:rPr lang="en-US" sz="2800" dirty="0"/>
              <a:t>Level 2 – funding decisions</a:t>
            </a:r>
          </a:p>
          <a:p>
            <a:pPr marL="800100" lvl="1" indent="-342900">
              <a:buFont typeface="Arial" panose="020B0604020202020204" pitchFamily="34" charset="0"/>
              <a:buChar char="̶"/>
            </a:pPr>
            <a:r>
              <a:rPr lang="en-US" sz="2400" dirty="0"/>
              <a:t>Program </a:t>
            </a:r>
            <a:r>
              <a:rPr lang="en-US" sz="2400" dirty="0" smtClean="0"/>
              <a:t>Officer</a:t>
            </a:r>
          </a:p>
          <a:p>
            <a:pPr marL="800100" lvl="1" indent="-342900">
              <a:buFont typeface="Arial" panose="020B0604020202020204" pitchFamily="34" charset="0"/>
              <a:buChar char="̶"/>
            </a:pPr>
            <a:r>
              <a:rPr lang="en-US" sz="2400" dirty="0" smtClean="0"/>
              <a:t>National </a:t>
            </a:r>
            <a:r>
              <a:rPr lang="en-US" sz="2400" dirty="0"/>
              <a:t>Advisory </a:t>
            </a:r>
            <a:r>
              <a:rPr lang="en-US" sz="2400" dirty="0" smtClean="0"/>
              <a:t>Council</a:t>
            </a:r>
          </a:p>
          <a:p>
            <a:pPr marL="800100" lvl="1" indent="-342900">
              <a:buFont typeface="Arial" panose="020B0604020202020204" pitchFamily="34" charset="0"/>
              <a:buChar char="̶"/>
            </a:pPr>
            <a:r>
              <a:rPr lang="en-US" sz="2400" dirty="0" smtClean="0"/>
              <a:t>IC </a:t>
            </a:r>
            <a:r>
              <a:rPr lang="en-US" sz="2400" dirty="0"/>
              <a:t>Director</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5</a:t>
            </a:fld>
            <a:endParaRPr lang="en-US" dirty="0"/>
          </a:p>
        </p:txBody>
      </p:sp>
    </p:spTree>
    <p:extLst>
      <p:ext uri="{BB962C8B-B14F-4D97-AF65-F5344CB8AC3E}">
        <p14:creationId xmlns:p14="http://schemas.microsoft.com/office/powerpoint/2010/main" val="955761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76200"/>
            <a:ext cx="8229600" cy="1069848"/>
          </a:xfrm>
        </p:spPr>
        <p:txBody>
          <a:bodyPr/>
          <a:lstStyle/>
          <a:p>
            <a:r>
              <a:rPr lang="en-US" dirty="0" smtClean="0"/>
              <a:t>President Obama on Peer Review</a:t>
            </a:r>
            <a:endParaRPr lang="en-US" dirty="0"/>
          </a:p>
        </p:txBody>
      </p:sp>
      <p:pic>
        <p:nvPicPr>
          <p:cNvPr id="5" name="Picture 4" descr="This is a photo of President Obama's address to the National Academy of Sciences on April 29, 2013" title="President Obama addressing The Natoinal Academy of Scienc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 y="1295400"/>
            <a:ext cx="3370704" cy="2362200"/>
          </a:xfrm>
          <a:prstGeom prst="rect">
            <a:avLst/>
          </a:prstGeom>
        </p:spPr>
      </p:pic>
      <p:sp>
        <p:nvSpPr>
          <p:cNvPr id="6" name="Title 4"/>
          <p:cNvSpPr txBox="1">
            <a:spLocks/>
          </p:cNvSpPr>
          <p:nvPr/>
        </p:nvSpPr>
        <p:spPr bwMode="auto">
          <a:xfrm>
            <a:off x="543145" y="3835400"/>
            <a:ext cx="3008313" cy="977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45000" lnSpcReduction="20000"/>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r>
              <a:rPr lang="en-US" dirty="0" smtClean="0"/>
              <a:t>President Obama</a:t>
            </a:r>
          </a:p>
          <a:p>
            <a:r>
              <a:rPr lang="en-US" dirty="0" smtClean="0"/>
              <a:t>April 29, 2013</a:t>
            </a:r>
          </a:p>
          <a:p>
            <a:r>
              <a:rPr lang="en-US" dirty="0" smtClean="0"/>
              <a:t>National Academy of Sciences</a:t>
            </a:r>
            <a:endParaRPr lang="en-US" dirty="0"/>
          </a:p>
        </p:txBody>
      </p:sp>
      <p:sp>
        <p:nvSpPr>
          <p:cNvPr id="4" name="Content Placeholder 5"/>
          <p:cNvSpPr txBox="1">
            <a:spLocks/>
          </p:cNvSpPr>
          <p:nvPr/>
        </p:nvSpPr>
        <p:spPr>
          <a:xfrm>
            <a:off x="3810000" y="1066800"/>
            <a:ext cx="5111750" cy="4876800"/>
          </a:xfrm>
          <a:prstGeom prst="rect">
            <a:avLst/>
          </a:prstGeom>
        </p:spPr>
        <p:txBody>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r>
              <a:rPr lang="en-US" i="1" dirty="0" smtClean="0"/>
              <a:t>"To maintain our edge . . . we've got to protect our rigorous peer review system and ensure that we only fund proposals that promise the biggest bang for taxpayer dollars . . . that's what's going to maintain our standards of scientific excellence for years to come."</a:t>
            </a:r>
            <a:endParaRPr lang="en-US" dirty="0" smtClean="0"/>
          </a:p>
          <a:p>
            <a:endParaRPr lang="en-US" dirty="0"/>
          </a:p>
        </p:txBody>
      </p:sp>
      <p:sp>
        <p:nvSpPr>
          <p:cNvPr id="3" name="Slide Number Placeholder 2"/>
          <p:cNvSpPr>
            <a:spLocks noGrp="1"/>
          </p:cNvSpPr>
          <p:nvPr>
            <p:ph type="sldNum" sz="quarter" idx="12"/>
          </p:nvPr>
        </p:nvSpPr>
        <p:spPr/>
        <p:txBody>
          <a:bodyPr/>
          <a:lstStyle/>
          <a:p>
            <a:fld id="{371CDBCC-57D6-4AF4-91B3-EB8BA5111C2A}" type="slidenum">
              <a:rPr lang="en-US" smtClean="0"/>
              <a:pPr/>
              <a:t>6</a:t>
            </a:fld>
            <a:endParaRPr lang="en-US" dirty="0"/>
          </a:p>
        </p:txBody>
      </p:sp>
    </p:spTree>
    <p:extLst>
      <p:ext uri="{BB962C8B-B14F-4D97-AF65-F5344CB8AC3E}">
        <p14:creationId xmlns:p14="http://schemas.microsoft.com/office/powerpoint/2010/main" val="2578242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228600"/>
            <a:ext cx="9144000" cy="838200"/>
          </a:xfrm>
        </p:spPr>
        <p:txBody>
          <a:bodyPr/>
          <a:lstStyle/>
          <a:p>
            <a:r>
              <a:rPr lang="en-US" dirty="0" smtClean="0"/>
              <a:t>Division of Receipt </a:t>
            </a:r>
            <a:r>
              <a:rPr lang="en-US" dirty="0"/>
              <a:t>and Referral</a:t>
            </a:r>
          </a:p>
        </p:txBody>
      </p:sp>
      <p:sp>
        <p:nvSpPr>
          <p:cNvPr id="5" name="Rectangle 7"/>
          <p:cNvSpPr txBox="1">
            <a:spLocks noChangeArrowheads="1"/>
          </p:cNvSpPr>
          <p:nvPr/>
        </p:nvSpPr>
        <p:spPr>
          <a:xfrm>
            <a:off x="304800" y="1093787"/>
            <a:ext cx="8153400" cy="2563813"/>
          </a:xfrm>
          <a:prstGeom prst="rect">
            <a:avLst/>
          </a:prstGeom>
          <a:solidFill>
            <a:schemeClr val="bg1"/>
          </a:solidFill>
          <a:ln w="28575"/>
        </p:spPr>
        <p:txBody>
          <a:bodyPr>
            <a:normAutofit/>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eaLnBrk="1" hangingPunct="1">
              <a:buNone/>
              <a:defRPr/>
            </a:pPr>
            <a:r>
              <a:rPr lang="en-US" dirty="0" smtClean="0"/>
              <a:t>Key decisions</a:t>
            </a:r>
          </a:p>
          <a:p>
            <a:pPr lvl="1">
              <a:buClrTx/>
              <a:buFont typeface="Arial" panose="020B0604020202020204" pitchFamily="34" charset="0"/>
              <a:buChar char="•"/>
              <a:defRPr/>
            </a:pPr>
            <a:r>
              <a:rPr lang="en-US" dirty="0" smtClean="0">
                <a:solidFill>
                  <a:schemeClr val="tx1"/>
                </a:solidFill>
              </a:rPr>
              <a:t>Format compliance</a:t>
            </a:r>
          </a:p>
          <a:p>
            <a:pPr lvl="1">
              <a:buClrTx/>
              <a:buFont typeface="Arial" panose="020B0604020202020204" pitchFamily="34" charset="0"/>
              <a:buChar char="•"/>
              <a:defRPr/>
            </a:pPr>
            <a:r>
              <a:rPr lang="en-US" dirty="0" smtClean="0">
                <a:solidFill>
                  <a:schemeClr val="tx1"/>
                </a:solidFill>
              </a:rPr>
              <a:t>Timeliness</a:t>
            </a:r>
          </a:p>
          <a:p>
            <a:pPr lvl="1">
              <a:buClrTx/>
              <a:buFont typeface="Arial" panose="020B0604020202020204" pitchFamily="34" charset="0"/>
              <a:buChar char="•"/>
              <a:defRPr/>
            </a:pPr>
            <a:r>
              <a:rPr lang="en-US" dirty="0" smtClean="0">
                <a:solidFill>
                  <a:schemeClr val="tx1"/>
                </a:solidFill>
              </a:rPr>
              <a:t>Assignment to study section for initial peer review</a:t>
            </a:r>
          </a:p>
          <a:p>
            <a:pPr lvl="1">
              <a:buClrTx/>
              <a:buFont typeface="Arial" panose="020B0604020202020204" pitchFamily="34" charset="0"/>
              <a:buChar char="•"/>
              <a:defRPr/>
            </a:pPr>
            <a:r>
              <a:rPr lang="en-US" dirty="0" smtClean="0">
                <a:solidFill>
                  <a:schemeClr val="tx1"/>
                </a:solidFill>
              </a:rPr>
              <a:t>Assignment to IC(s) for funding consideration</a:t>
            </a:r>
            <a:endParaRPr lang="en-US" sz="2800" dirty="0" smtClean="0">
              <a:solidFill>
                <a:schemeClr val="tx1"/>
              </a:solidFill>
            </a:endParaRPr>
          </a:p>
        </p:txBody>
      </p:sp>
      <p:sp>
        <p:nvSpPr>
          <p:cNvPr id="9" name="Right Arrow 8" descr="This is intended to depict a grant application being submitted to NIH" title="The first arrow represents a grant application"/>
          <p:cNvSpPr/>
          <p:nvPr/>
        </p:nvSpPr>
        <p:spPr>
          <a:xfrm>
            <a:off x="228600" y="4686300"/>
            <a:ext cx="1066800" cy="914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10878" y="4989611"/>
            <a:ext cx="1061509" cy="307777"/>
          </a:xfrm>
          <a:prstGeom prst="rect">
            <a:avLst/>
          </a:prstGeom>
          <a:noFill/>
        </p:spPr>
        <p:txBody>
          <a:bodyPr wrap="none" rtlCol="0">
            <a:spAutoFit/>
          </a:bodyPr>
          <a:lstStyle/>
          <a:p>
            <a:r>
              <a:rPr lang="en-US" sz="1400" dirty="0" smtClean="0"/>
              <a:t>Application</a:t>
            </a:r>
            <a:endParaRPr lang="en-US" sz="1400" dirty="0"/>
          </a:p>
        </p:txBody>
      </p:sp>
      <p:sp>
        <p:nvSpPr>
          <p:cNvPr id="6" name="Right Arrow 5" descr="A grant application comes into the Division of Receipt and Referral which considers both the potential funding institute and the initial review group" title="The second arrow represents the Division of Receipt and Referral"/>
          <p:cNvSpPr/>
          <p:nvPr/>
        </p:nvSpPr>
        <p:spPr>
          <a:xfrm>
            <a:off x="1590673" y="4572000"/>
            <a:ext cx="1000125"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DRR</a:t>
            </a:r>
            <a:endParaRPr lang="en-US" sz="2000" dirty="0">
              <a:solidFill>
                <a:schemeClr val="tx1"/>
              </a:solidFill>
            </a:endParaRPr>
          </a:p>
        </p:txBody>
      </p:sp>
      <p:sp>
        <p:nvSpPr>
          <p:cNvPr id="13" name="Rectangle 12" descr="The red box highlights the Division of Receipt and Referral (DRR) that is the main focus of this slide" title="Red Box"/>
          <p:cNvSpPr/>
          <p:nvPr/>
        </p:nvSpPr>
        <p:spPr>
          <a:xfrm>
            <a:off x="1362074" y="4419601"/>
            <a:ext cx="1228724"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Diagram 6" descr="The Division of Receipt and Referral makes two assignments, one assignment involves the potential funding institue with NIH and the other assignment involves the initial peer review group that will evaluate the application" title="Assignments by the Division of Receipt and Referral"/>
          <p:cNvGraphicFramePr/>
          <p:nvPr>
            <p:extLst>
              <p:ext uri="{D42A27DB-BD31-4B8C-83A1-F6EECF244321}">
                <p14:modId xmlns:p14="http://schemas.microsoft.com/office/powerpoint/2010/main" val="3886996168"/>
              </p:ext>
            </p:extLst>
          </p:nvPr>
        </p:nvGraphicFramePr>
        <p:xfrm>
          <a:off x="2659226" y="4038600"/>
          <a:ext cx="38862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descr="The results of the initial peer review are fowarded to the National Advisory Council of the designated institute within NIH which fulfills an advisory role for the institute director." title="National Advisory Council Recommendation"/>
          <p:cNvSpPr/>
          <p:nvPr/>
        </p:nvSpPr>
        <p:spPr>
          <a:xfrm>
            <a:off x="6545426" y="4572000"/>
            <a:ext cx="1371600"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Council</a:t>
            </a:r>
            <a:endParaRPr lang="en-US" sz="2000" dirty="0">
              <a:solidFill>
                <a:schemeClr val="tx1"/>
              </a:solidFill>
            </a:endParaRPr>
          </a:p>
        </p:txBody>
      </p:sp>
      <p:sp>
        <p:nvSpPr>
          <p:cNvPr id="11" name="Right Arrow 10" descr="Ultimately, decisions about funding are made by the Director of the Institute to which the application is assigned." title="IC Director"/>
          <p:cNvSpPr/>
          <p:nvPr/>
        </p:nvSpPr>
        <p:spPr>
          <a:xfrm>
            <a:off x="7962900" y="4619626"/>
            <a:ext cx="990600" cy="11239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917025" y="4858435"/>
            <a:ext cx="992579" cy="646331"/>
          </a:xfrm>
          <a:prstGeom prst="rect">
            <a:avLst/>
          </a:prstGeom>
          <a:noFill/>
        </p:spPr>
        <p:txBody>
          <a:bodyPr wrap="none" rtlCol="0">
            <a:spAutoFit/>
          </a:bodyPr>
          <a:lstStyle/>
          <a:p>
            <a:pPr algn="ctr"/>
            <a:r>
              <a:rPr lang="en-US" dirty="0" smtClean="0"/>
              <a:t>IC</a:t>
            </a:r>
          </a:p>
          <a:p>
            <a:pPr algn="ctr"/>
            <a:r>
              <a:rPr lang="en-US" dirty="0" smtClean="0"/>
              <a:t>Director</a:t>
            </a:r>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7</a:t>
            </a:fld>
            <a:endParaRPr lang="en-US" dirty="0"/>
          </a:p>
        </p:txBody>
      </p:sp>
    </p:spTree>
    <p:extLst>
      <p:ext uri="{BB962C8B-B14F-4D97-AF65-F5344CB8AC3E}">
        <p14:creationId xmlns:p14="http://schemas.microsoft.com/office/powerpoint/2010/main" val="1514317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Requesting a Study Section</a:t>
            </a:r>
          </a:p>
        </p:txBody>
      </p:sp>
      <p:pic>
        <p:nvPicPr>
          <p:cNvPr id="5" name="Picture 7" descr="Image from the CSR video of reviewers sitting around a table." title="Picture of a mock study s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27317"/>
            <a:ext cx="2972097" cy="160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descr="These three hyperlinks provide access to various NIH resources. The first links to the descriptions of study sections within the Center for Scientific Review. The second links to the rosters of study sections within the Center for Scientific Review. And, the third provides access to a thesauras-based search tool called &quot;Like&quot; that is useful when searching the NIH grant database for applications that are 'like' a given application" title="Hyperlinks to NIH resources"/>
          <p:cNvSpPr/>
          <p:nvPr/>
        </p:nvSpPr>
        <p:spPr>
          <a:xfrm>
            <a:off x="304800" y="2133600"/>
            <a:ext cx="8686800" cy="3803605"/>
          </a:xfrm>
          <a:prstGeom prst="rect">
            <a:avLst/>
          </a:prstGeom>
          <a:noFill/>
        </p:spPr>
        <p:txBody>
          <a:bodyPr wrap="square">
            <a:spAutoFit/>
          </a:bodyPr>
          <a:lstStyle/>
          <a:p>
            <a:pPr marL="457200" indent="-457200">
              <a:spcBef>
                <a:spcPts val="675"/>
              </a:spcBef>
              <a:buFont typeface="Arial" panose="020B0604020202020204" pitchFamily="34" charset="0"/>
              <a:buChar char="•"/>
            </a:pPr>
            <a:r>
              <a:rPr lang="en-US" sz="2800" dirty="0"/>
              <a:t>Locus of review is </a:t>
            </a:r>
            <a:r>
              <a:rPr lang="en-US" sz="2800" dirty="0" smtClean="0"/>
              <a:t>usually stated </a:t>
            </a:r>
            <a:r>
              <a:rPr lang="en-US" sz="2800" dirty="0"/>
              <a:t>in the FOA. </a:t>
            </a:r>
          </a:p>
          <a:p>
            <a:pPr marL="457200" indent="-457200">
              <a:spcBef>
                <a:spcPts val="675"/>
              </a:spcBef>
              <a:buFont typeface="Arial" panose="020B0604020202020204" pitchFamily="34" charset="0"/>
              <a:buChar char="•"/>
            </a:pPr>
            <a:r>
              <a:rPr lang="en-US" sz="2800" dirty="0"/>
              <a:t>Descriptions of CSR study sections: </a:t>
            </a:r>
            <a:r>
              <a:rPr lang="en-US" sz="2000" b="1" dirty="0">
                <a:hlinkClick r:id="rId3" tooltip="Link for CSR Study Section descriptions"/>
              </a:rPr>
              <a:t>http://</a:t>
            </a:r>
            <a:r>
              <a:rPr lang="en-US" sz="2000" b="1" dirty="0" smtClean="0">
                <a:hlinkClick r:id="rId3" tooltip="Link for CSR Study Section descriptions"/>
              </a:rPr>
              <a:t>public.csr.nih.gov/StudySections/IntegratedReviewGroups/Pages/default.aspx</a:t>
            </a:r>
            <a:endParaRPr lang="en-US" sz="2000" b="1" dirty="0"/>
          </a:p>
          <a:p>
            <a:pPr marL="457200" indent="-457200">
              <a:spcBef>
                <a:spcPts val="675"/>
              </a:spcBef>
              <a:buFont typeface="Arial" panose="020B0604020202020204" pitchFamily="34" charset="0"/>
              <a:buChar char="•"/>
            </a:pPr>
            <a:r>
              <a:rPr lang="en-US" sz="2800" dirty="0"/>
              <a:t>Rosters are available on NIH websites </a:t>
            </a:r>
            <a:r>
              <a:rPr lang="en-US" sz="2000" dirty="0" smtClean="0"/>
              <a:t>          </a:t>
            </a:r>
            <a:r>
              <a:rPr lang="en-US" sz="2000" b="1" i="1" dirty="0" smtClean="0">
                <a:hlinkClick r:id="rId4" tooltip="Link for study section rosters via eRA Commons"/>
              </a:rPr>
              <a:t>http://era.nih.gov/roster/index.cfm</a:t>
            </a:r>
            <a:endParaRPr lang="en-US" sz="2000" b="1" i="1" dirty="0" smtClean="0"/>
          </a:p>
          <a:p>
            <a:pPr marL="0" indent="0">
              <a:spcBef>
                <a:spcPts val="675"/>
              </a:spcBef>
              <a:buNone/>
            </a:pPr>
            <a:r>
              <a:rPr lang="en-US" sz="2000" b="1" i="1" dirty="0" smtClean="0"/>
              <a:t>      </a:t>
            </a:r>
            <a:r>
              <a:rPr lang="en-US" sz="2000" b="1" i="1" dirty="0" smtClean="0">
                <a:hlinkClick r:id="rId5" tooltip="Link for study section rosters via Center for Scientif Review"/>
              </a:rPr>
              <a:t>http://www.csr.nih.gov/committees/rosterindex.asp</a:t>
            </a:r>
            <a:endParaRPr lang="en-US" sz="2800" b="1" dirty="0" smtClean="0"/>
          </a:p>
          <a:p>
            <a:pPr marL="457200" indent="-457200">
              <a:spcBef>
                <a:spcPts val="675"/>
              </a:spcBef>
              <a:buFont typeface="Arial" panose="020B0604020202020204" pitchFamily="34" charset="0"/>
              <a:buChar char="•"/>
            </a:pPr>
            <a:r>
              <a:rPr lang="en-US" sz="2800" dirty="0" smtClean="0"/>
              <a:t>eRA Like (A Thesaurus-based Search Tool)</a:t>
            </a:r>
          </a:p>
          <a:p>
            <a:pPr marL="296863" lvl="1" indent="0">
              <a:spcBef>
                <a:spcPts val="675"/>
              </a:spcBef>
              <a:buNone/>
            </a:pPr>
            <a:r>
              <a:rPr lang="en-US" sz="2000" b="1" dirty="0" smtClean="0">
                <a:hlinkClick r:id="rId6" tooltip="Link for eRA Like - a thesaurus-based search tool"/>
              </a:rPr>
              <a:t>http</a:t>
            </a:r>
            <a:r>
              <a:rPr lang="en-US" sz="2000" b="1" dirty="0">
                <a:hlinkClick r:id="rId6" tooltip="Link for eRA Like - a thesaurus-based search tool"/>
              </a:rPr>
              <a:t>://era.nih.gov/services_for_applicants/like_this/likethis.cfm </a:t>
            </a:r>
            <a:r>
              <a:rPr lang="en-US" sz="2000" dirty="0">
                <a:hlinkClick r:id="rId6" tooltip="Link for eRA Like - a thesaurus-based search tool"/>
              </a:rPr>
              <a:t>  </a:t>
            </a:r>
            <a:endParaRPr lang="en-US" sz="20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8</a:t>
            </a:fld>
            <a:endParaRPr lang="en-US" dirty="0"/>
          </a:p>
        </p:txBody>
      </p:sp>
    </p:spTree>
    <p:extLst>
      <p:ext uri="{BB962C8B-B14F-4D97-AF65-F5344CB8AC3E}">
        <p14:creationId xmlns:p14="http://schemas.microsoft.com/office/powerpoint/2010/main" val="1919649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a Cover Letter</a:t>
            </a:r>
          </a:p>
        </p:txBody>
      </p:sp>
      <p:sp>
        <p:nvSpPr>
          <p:cNvPr id="4" name="Content Placeholder 2"/>
          <p:cNvSpPr txBox="1">
            <a:spLocks/>
          </p:cNvSpPr>
          <p:nvPr/>
        </p:nvSpPr>
        <p:spPr>
          <a:xfrm>
            <a:off x="228600" y="1143000"/>
            <a:ext cx="86868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2600" dirty="0" smtClean="0"/>
              <a:t>The cover letter conveys important information:  </a:t>
            </a:r>
          </a:p>
          <a:p>
            <a:pPr>
              <a:defRPr/>
            </a:pPr>
            <a:endParaRPr lang="en-US" sz="200" dirty="0" smtClean="0"/>
          </a:p>
          <a:p>
            <a:pPr>
              <a:defRPr/>
            </a:pPr>
            <a:endParaRPr lang="en-US" sz="200" dirty="0" smtClean="0"/>
          </a:p>
          <a:p>
            <a:pPr>
              <a:defRPr/>
            </a:pPr>
            <a:r>
              <a:rPr lang="en-US" sz="2400" dirty="0" smtClean="0"/>
              <a:t>Application title</a:t>
            </a:r>
          </a:p>
          <a:p>
            <a:pPr>
              <a:defRPr/>
            </a:pPr>
            <a:r>
              <a:rPr lang="en-US" sz="2400" dirty="0" smtClean="0"/>
              <a:t>FOA # and title</a:t>
            </a:r>
          </a:p>
          <a:p>
            <a:pPr>
              <a:defRPr/>
            </a:pPr>
            <a:r>
              <a:rPr lang="en-US" sz="2400" dirty="0" smtClean="0"/>
              <a:t>Suggested Institute/Center assignment</a:t>
            </a:r>
          </a:p>
          <a:p>
            <a:pPr>
              <a:defRPr/>
            </a:pPr>
            <a:r>
              <a:rPr lang="en-US" sz="2400" dirty="0" smtClean="0"/>
              <a:t>Suggested review assignment</a:t>
            </a:r>
          </a:p>
          <a:p>
            <a:pPr>
              <a:defRPr/>
            </a:pPr>
            <a:r>
              <a:rPr lang="en-US" sz="2400" dirty="0" smtClean="0"/>
              <a:t>Individuals in potential conflict and explain why</a:t>
            </a:r>
          </a:p>
          <a:p>
            <a:pPr>
              <a:defRPr/>
            </a:pPr>
            <a:r>
              <a:rPr lang="en-US" sz="2400" dirty="0"/>
              <a:t>A</a:t>
            </a:r>
            <a:r>
              <a:rPr lang="en-US" sz="2400" dirty="0" smtClean="0"/>
              <a:t>reas of expertise needed to evaluate the application</a:t>
            </a:r>
          </a:p>
          <a:p>
            <a:pPr>
              <a:defRPr/>
            </a:pPr>
            <a:r>
              <a:rPr lang="en-US" sz="2400" dirty="0"/>
              <a:t>A</a:t>
            </a:r>
            <a:r>
              <a:rPr lang="en-US" sz="2400" dirty="0" smtClean="0"/>
              <a:t>ny special situations</a:t>
            </a:r>
          </a:p>
          <a:p>
            <a:pPr marL="321638" indent="-321638">
              <a:buFontTx/>
              <a:buNone/>
              <a:defRPr/>
            </a:pPr>
            <a:endParaRPr lang="en-US" sz="200" dirty="0" smtClean="0"/>
          </a:p>
          <a:p>
            <a:pPr marL="321638" indent="-321638">
              <a:buFontTx/>
              <a:buNone/>
              <a:defRPr/>
            </a:pPr>
            <a:endParaRPr lang="en-US" sz="200" dirty="0" smtClean="0"/>
          </a:p>
          <a:p>
            <a:pPr marL="0" indent="0">
              <a:buFontTx/>
              <a:buNone/>
              <a:defRPr/>
            </a:pPr>
            <a:r>
              <a:rPr lang="en-US" sz="2600" dirty="0" smtClean="0"/>
              <a:t>It is NOT appropriate to use the cover letter to suggest specific reviewers.  </a:t>
            </a:r>
          </a:p>
          <a:p>
            <a:pPr marL="0" indent="0">
              <a:buFontTx/>
              <a:buNone/>
              <a:defRPr/>
            </a:pPr>
            <a:r>
              <a:rPr lang="en-US" sz="2600" dirty="0" smtClean="0"/>
              <a:t>Not all study section/IC requests can be honored.</a:t>
            </a:r>
          </a:p>
          <a:p>
            <a:pPr marL="321638" indent="-321638">
              <a:buFontTx/>
              <a:buNone/>
              <a:defRPr/>
            </a:pPr>
            <a:endParaRPr lang="en-US" sz="2300" dirty="0" smtClean="0"/>
          </a:p>
          <a:p>
            <a:pPr marL="321638" indent="-321638">
              <a:buFontTx/>
              <a:buNone/>
              <a:defRPr/>
            </a:pPr>
            <a:endParaRPr lang="en-US" sz="2300" dirty="0" smtClean="0"/>
          </a:p>
          <a:p>
            <a:pPr marL="321638" indent="-321638">
              <a:buFontTx/>
              <a:buNone/>
              <a:defRPr/>
            </a:pPr>
            <a:endParaRPr lang="en-US" sz="2300" dirty="0" smtClean="0"/>
          </a:p>
          <a:p>
            <a:pPr marL="321638" indent="-321638">
              <a:buFontTx/>
              <a:buNone/>
              <a:defRPr/>
            </a:pPr>
            <a:endParaRPr lang="en-US" sz="2300" dirty="0" smtClean="0"/>
          </a:p>
          <a:p>
            <a:pPr marL="321638" indent="-321638">
              <a:buFontTx/>
              <a:buNone/>
              <a:defRPr/>
            </a:pPr>
            <a:endParaRPr lang="en-US" sz="2300" dirty="0" smtClean="0"/>
          </a:p>
        </p:txBody>
      </p:sp>
      <p:pic>
        <p:nvPicPr>
          <p:cNvPr id="5" name="Picture 3" descr="This image is meant to depict a cover letter that should accompany any grant submission. Its link is found at this url:&#10;&#10;C:\Users\pluded\AppData\Local\Microsoft\Windows\Temporary Internet Files\Content.IE5\04F6LSJL\MC900431536[1].png" title="Picture of a document in an envel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600200"/>
            <a:ext cx="1828800" cy="179832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9</a:t>
            </a:fld>
            <a:endParaRPr lang="en-US" dirty="0"/>
          </a:p>
        </p:txBody>
      </p:sp>
    </p:spTree>
    <p:extLst>
      <p:ext uri="{BB962C8B-B14F-4D97-AF65-F5344CB8AC3E}">
        <p14:creationId xmlns:p14="http://schemas.microsoft.com/office/powerpoint/2010/main" val="42885432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NIH COLORS">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5F9BAF"/>
      </a:hlink>
      <a:folHlink>
        <a:srgbClr val="6C3A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ER Power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06E598776B79408DE98D0C79F14201" ma:contentTypeVersion="4" ma:contentTypeDescription="Create a new document." ma:contentTypeScope="" ma:versionID="74804a151ccd934a2f99bdedab4b878b">
  <xsd:schema xmlns:xsd="http://www.w3.org/2001/XMLSchema" xmlns:xs="http://www.w3.org/2001/XMLSchema" xmlns:p="http://schemas.microsoft.com/office/2006/metadata/properties" xmlns:ns2="e64061a7-bc73-4e36-8b6e-74220a960d58" targetNamespace="http://schemas.microsoft.com/office/2006/metadata/properties" ma:root="true" ma:fieldsID="381f62e2a68e65fe632c2feb79df998c" ns2:_="">
    <xsd:import namespace="e64061a7-bc73-4e36-8b6e-74220a960d58"/>
    <xsd:element name="properties">
      <xsd:complexType>
        <xsd:sequence>
          <xsd:element name="documentManagement">
            <xsd:complexType>
              <xsd:all>
                <xsd:element ref="ns2:Assigned_x0020_To0"/>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61a7-bc73-4e36-8b6e-74220a960d58" elementFormDefault="qualified">
    <xsd:import namespace="http://schemas.microsoft.com/office/2006/documentManagement/types"/>
    <xsd:import namespace="http://schemas.microsoft.com/office/infopath/2007/PartnerControls"/>
    <xsd:element name="Assigned_x0020_To0" ma:index="8" ma:displayName="Assigned To" ma:description="Your name"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Assigned_x0020_To0 xmlns="e64061a7-bc73-4e36-8b6e-74220a960d58">
      <UserInfo>
        <DisplayName>Amero, Sally (NIH/OD) [E]</DisplayName>
        <AccountId>61</AccountId>
        <AccountType/>
      </UserInfo>
    </Assigned_x0020_To0>
    <username xmlns="e64061a7-bc73-4e36-8b6e-74220a960d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93C0B9-5832-43E0-8696-A41A82465344}"/>
</file>

<file path=customXml/itemProps2.xml><?xml version="1.0" encoding="utf-8"?>
<ds:datastoreItem xmlns:ds="http://schemas.openxmlformats.org/officeDocument/2006/customXml" ds:itemID="{03ED9886-8626-4258-9E3C-8AC46B353C98}"/>
</file>

<file path=customXml/itemProps3.xml><?xml version="1.0" encoding="utf-8"?>
<ds:datastoreItem xmlns:ds="http://schemas.openxmlformats.org/officeDocument/2006/customXml" ds:itemID="{92FAC11F-4B09-4284-958C-081128C65D32}"/>
</file>

<file path=docProps/app.xml><?xml version="1.0" encoding="utf-8"?>
<Properties xmlns="http://schemas.openxmlformats.org/officeDocument/2006/extended-properties" xmlns:vt="http://schemas.openxmlformats.org/officeDocument/2006/docPropsVTypes">
  <Template/>
  <TotalTime>19290</TotalTime>
  <Words>1465</Words>
  <Application>Microsoft Office PowerPoint</Application>
  <PresentationFormat>On-screen Show (4:3)</PresentationFormat>
  <Paragraphs>409</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Urban</vt:lpstr>
      <vt:lpstr>OER PowerPoint template</vt:lpstr>
      <vt:lpstr>The NIH Peer Review Process</vt:lpstr>
      <vt:lpstr>NIH Peer Review</vt:lpstr>
      <vt:lpstr>National Institutes of Health</vt:lpstr>
      <vt:lpstr>Review Process</vt:lpstr>
      <vt:lpstr>NIH Peer Review Revealed Video</vt:lpstr>
      <vt:lpstr>President Obama on Peer Review</vt:lpstr>
      <vt:lpstr>Division of Receipt and Referral</vt:lpstr>
      <vt:lpstr>Requesting a Study Section</vt:lpstr>
      <vt:lpstr>Submit a Cover Letter</vt:lpstr>
      <vt:lpstr>Conflict of Interest</vt:lpstr>
      <vt:lpstr>Level 1 of NIH Peer Review Review of Scientific Merit</vt:lpstr>
      <vt:lpstr>Confidentiality</vt:lpstr>
      <vt:lpstr>Study Sections</vt:lpstr>
      <vt:lpstr>Reviewers</vt:lpstr>
      <vt:lpstr>Reviewer Assignments</vt:lpstr>
      <vt:lpstr>Before the Meeting</vt:lpstr>
      <vt:lpstr>Critique Templates</vt:lpstr>
      <vt:lpstr>Overall Impact</vt:lpstr>
      <vt:lpstr>Scored Review Criteria</vt:lpstr>
      <vt:lpstr>Additional Review Criteria</vt:lpstr>
      <vt:lpstr>Additional Review Considerations</vt:lpstr>
      <vt:lpstr>NIH Scoring System</vt:lpstr>
      <vt:lpstr>Score Descriptors</vt:lpstr>
      <vt:lpstr>Final Impact Scores</vt:lpstr>
      <vt:lpstr>Criterion Scores</vt:lpstr>
      <vt:lpstr>Not Discussed Applications</vt:lpstr>
      <vt:lpstr>After the Review</vt:lpstr>
      <vt:lpstr>Check the Status of Your Application in the NIH Commons </vt:lpstr>
      <vt:lpstr>Summary Statement</vt:lpstr>
      <vt:lpstr>Summary Statement - continued</vt:lpstr>
      <vt:lpstr>Review Outcome</vt:lpstr>
      <vt:lpstr>Level 2 of NIH Peer Review Funding Recommendations</vt:lpstr>
      <vt:lpstr>National Advisory Councils</vt:lpstr>
      <vt:lpstr>Additional Information</vt:lpstr>
    </vt:vector>
  </TitlesOfParts>
  <Company>NIH/OER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Peer Review Process - NIH Regional Seminar 2014</dc:title>
  <dc:subject>OER PPT</dc:subject>
  <dc:creator>NIH/OER</dc:creator>
  <cp:lastModifiedBy>Hanna, Carol (NIH/OD) [C]</cp:lastModifiedBy>
  <cp:revision>792</cp:revision>
  <dcterms:created xsi:type="dcterms:W3CDTF">2006-12-01T15:20:27Z</dcterms:created>
  <dcterms:modified xsi:type="dcterms:W3CDTF">2014-05-21T17:36:44Z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0x0101004E06E598776B79408DE98D0C79F14201</vt:lpwstr>
  </property>
</Properties>
</file>