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4"/>
    <p:sldMasterId id="2147483704" r:id="rId5"/>
  </p:sldMasterIdLst>
  <p:notesMasterIdLst>
    <p:notesMasterId r:id="rId25"/>
  </p:notesMasterIdLst>
  <p:handoutMasterIdLst>
    <p:handoutMasterId r:id="rId26"/>
  </p:handoutMasterIdLst>
  <p:sldIdLst>
    <p:sldId id="256" r:id="rId6"/>
    <p:sldId id="344" r:id="rId7"/>
    <p:sldId id="345" r:id="rId8"/>
    <p:sldId id="360" r:id="rId9"/>
    <p:sldId id="347" r:id="rId10"/>
    <p:sldId id="346" r:id="rId11"/>
    <p:sldId id="348" r:id="rId12"/>
    <p:sldId id="361" r:id="rId13"/>
    <p:sldId id="349" r:id="rId14"/>
    <p:sldId id="350" r:id="rId15"/>
    <p:sldId id="362" r:id="rId16"/>
    <p:sldId id="363" r:id="rId17"/>
    <p:sldId id="352" r:id="rId18"/>
    <p:sldId id="353" r:id="rId19"/>
    <p:sldId id="354" r:id="rId20"/>
    <p:sldId id="355" r:id="rId21"/>
    <p:sldId id="359" r:id="rId22"/>
    <p:sldId id="358" r:id="rId23"/>
    <p:sldId id="364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  <a:srgbClr val="008000"/>
    <a:srgbClr val="0070C0"/>
    <a:srgbClr val="CC3300"/>
    <a:srgbClr val="E46C0A"/>
    <a:srgbClr val="FFC9AC"/>
    <a:srgbClr val="FF9999"/>
    <a:srgbClr val="3071D0"/>
    <a:srgbClr val="AA5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0220" autoAdjust="0"/>
  </p:normalViewPr>
  <p:slideViewPr>
    <p:cSldViewPr>
      <p:cViewPr>
        <p:scale>
          <a:sx n="90" d="100"/>
          <a:sy n="90" d="100"/>
        </p:scale>
        <p:origin x="1050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653FB-884B-41CE-84DC-823ECC8B43FB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7A50AC-611F-44DD-B991-C8446A83F3C5}">
      <dgm:prSet phldrT="[Text]"/>
      <dgm:spPr/>
      <dgm:t>
        <a:bodyPr/>
        <a:lstStyle/>
        <a:p>
          <a:pPr algn="l"/>
          <a:r>
            <a:rPr lang="en-US" b="1" dirty="0" smtClean="0">
              <a:latin typeface="Calibri" pitchFamily="34" charset="0"/>
              <a:cs typeface="Calibri" pitchFamily="34" charset="0"/>
            </a:rPr>
            <a:t>Division of Loan Repayment</a:t>
          </a:r>
          <a:endParaRPr lang="en-US" b="1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of the Review Proces, step one being Division of Loan Repayment" title="This is a diagram of the Review Proces, step one being Division of Loan Repayment"/>
        </a:ext>
      </dgm:extLst>
    </dgm:pt>
    <dgm:pt modelId="{5F4FDCFB-CD70-4675-ADBB-0126036076BD}" type="parTrans" cxnId="{36050579-2FC5-4657-B6EF-2FF2CFD3AE98}">
      <dgm:prSet/>
      <dgm:spPr/>
      <dgm:t>
        <a:bodyPr/>
        <a:lstStyle/>
        <a:p>
          <a:pPr algn="l"/>
          <a:endParaRPr lang="en-US"/>
        </a:p>
      </dgm:t>
    </dgm:pt>
    <dgm:pt modelId="{F4F6B8AC-F079-4F7C-B627-A5CB293CBADE}" type="sibTrans" cxnId="{36050579-2FC5-4657-B6EF-2FF2CFD3AE98}">
      <dgm:prSet/>
      <dgm:spPr>
        <a:solidFill>
          <a:srgbClr val="008000">
            <a:alpha val="90000"/>
          </a:srgbClr>
        </a:solidFill>
        <a:ln>
          <a:noFill/>
        </a:ln>
      </dgm:spPr>
      <dgm:t>
        <a:bodyPr/>
        <a:lstStyle/>
        <a:p>
          <a:pPr algn="l"/>
          <a:endParaRPr lang="en-US" dirty="0">
            <a:noFill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BA8F0675-C82C-4E77-8198-24DEDC9B530D}">
      <dgm:prSet phldrT="[Text]"/>
      <dgm:spPr/>
      <dgm:t>
        <a:bodyPr/>
        <a:lstStyle/>
        <a:p>
          <a:pPr algn="l"/>
          <a:r>
            <a:rPr lang="en-US" b="1" dirty="0" smtClean="0">
              <a:latin typeface="Calibri" pitchFamily="34" charset="0"/>
              <a:cs typeface="Calibri" pitchFamily="34" charset="0"/>
            </a:rPr>
            <a:t>Center for Scientific Review</a:t>
          </a:r>
          <a:endParaRPr lang="en-US" b="1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of the Review Proces, step two being Center for Scientific Review" title="This is a diagram of the Review Proces, step two being Center for Scientific Review"/>
        </a:ext>
      </dgm:extLst>
    </dgm:pt>
    <dgm:pt modelId="{82297B3A-CD98-47D7-B999-EB2234BF1069}" type="parTrans" cxnId="{CB4B9C33-23BD-47A5-B9AA-5BF9629FF2A3}">
      <dgm:prSet/>
      <dgm:spPr/>
      <dgm:t>
        <a:bodyPr/>
        <a:lstStyle/>
        <a:p>
          <a:pPr algn="l"/>
          <a:endParaRPr lang="en-US"/>
        </a:p>
      </dgm:t>
    </dgm:pt>
    <dgm:pt modelId="{F109FE64-7C74-46AE-8F54-4B71072B70FB}" type="sibTrans" cxnId="{CB4B9C33-23BD-47A5-B9AA-5BF9629FF2A3}">
      <dgm:prSet/>
      <dgm:spPr>
        <a:solidFill>
          <a:srgbClr val="008000">
            <a:alpha val="90000"/>
          </a:srgbClr>
        </a:solidFill>
        <a:ln>
          <a:noFill/>
        </a:ln>
      </dgm:spPr>
      <dgm:t>
        <a:bodyPr/>
        <a:lstStyle/>
        <a:p>
          <a:pPr algn="l"/>
          <a:endParaRPr lang="en-US" dirty="0">
            <a:noFill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866FCD1F-9B79-4528-BCDF-0D34E1AB00B9}">
      <dgm:prSet phldrT="[Text]"/>
      <dgm:spPr/>
      <dgm:t>
        <a:bodyPr/>
        <a:lstStyle/>
        <a:p>
          <a:pPr algn="l"/>
          <a:r>
            <a:rPr lang="en-US" b="1" dirty="0" smtClean="0">
              <a:latin typeface="Calibri" pitchFamily="34" charset="0"/>
              <a:cs typeface="Calibri" pitchFamily="34" charset="0"/>
            </a:rPr>
            <a:t>NIH Institute or Center</a:t>
          </a:r>
          <a:endParaRPr lang="en-US" b="1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of the Review Proces, step three being NIH Institute of Center" title="This is a diagram of the Review Proces, step three being NIH Institute of Center"/>
        </a:ext>
      </dgm:extLst>
    </dgm:pt>
    <dgm:pt modelId="{42A9DAD8-EDFD-40BB-AA35-421C0EAB22E6}" type="parTrans" cxnId="{23AAD27D-D680-415C-8F17-ED3408C32152}">
      <dgm:prSet/>
      <dgm:spPr/>
      <dgm:t>
        <a:bodyPr/>
        <a:lstStyle/>
        <a:p>
          <a:pPr algn="l"/>
          <a:endParaRPr lang="en-US"/>
        </a:p>
      </dgm:t>
    </dgm:pt>
    <dgm:pt modelId="{5FE7F3B8-262C-45D8-B01F-CAD9DE46F856}" type="sibTrans" cxnId="{23AAD27D-D680-415C-8F17-ED3408C32152}">
      <dgm:prSet/>
      <dgm:spPr>
        <a:solidFill>
          <a:srgbClr val="008000">
            <a:alpha val="89804"/>
          </a:srgbClr>
        </a:solidFill>
        <a:ln>
          <a:noFill/>
        </a:ln>
      </dgm:spPr>
      <dgm:t>
        <a:bodyPr/>
        <a:lstStyle/>
        <a:p>
          <a:endParaRPr lang="en-US" dirty="0">
            <a:solidFill>
              <a:srgbClr val="CC3300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62836489-46B5-4EE0-9A50-6510F4D2CFA4}">
      <dgm:prSet phldrT="[Text]"/>
      <dgm:spPr/>
      <dgm:t>
        <a:bodyPr/>
        <a:lstStyle/>
        <a:p>
          <a:pPr algn="l"/>
          <a:r>
            <a:rPr lang="en-US" b="1" dirty="0" smtClean="0">
              <a:latin typeface="Calibri" pitchFamily="34" charset="0"/>
              <a:cs typeface="Calibri" pitchFamily="34" charset="0"/>
            </a:rPr>
            <a:t>Peer Review</a:t>
          </a:r>
          <a:endParaRPr lang="en-US" b="1" dirty="0"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of the Review Proces, step four being Peer Review" title="This is a diagram of the Review Proces, step four being Peer Review"/>
        </a:ext>
      </dgm:extLst>
    </dgm:pt>
    <dgm:pt modelId="{95C56FB8-8CC6-4F91-B88F-05DABE741684}" type="parTrans" cxnId="{051E03A1-6AB9-4C6F-801E-E3198EC766BF}">
      <dgm:prSet/>
      <dgm:spPr/>
      <dgm:t>
        <a:bodyPr/>
        <a:lstStyle/>
        <a:p>
          <a:pPr algn="l"/>
          <a:endParaRPr lang="en-US"/>
        </a:p>
      </dgm:t>
    </dgm:pt>
    <dgm:pt modelId="{C2AAD4D1-7159-4D68-96B4-0B4B40DFFD35}" type="sibTrans" cxnId="{051E03A1-6AB9-4C6F-801E-E3198EC766BF}">
      <dgm:prSet/>
      <dgm:spPr/>
      <dgm:t>
        <a:bodyPr/>
        <a:lstStyle/>
        <a:p>
          <a:pPr algn="l"/>
          <a:endParaRPr lang="en-US"/>
        </a:p>
      </dgm:t>
    </dgm:pt>
    <dgm:pt modelId="{47F35B26-CE02-4200-8A68-5745242BE359}" type="pres">
      <dgm:prSet presAssocID="{45B653FB-884B-41CE-84DC-823ECC8B43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EFF0F-6DE8-4484-B9E5-DAF80704B0A2}" type="pres">
      <dgm:prSet presAssocID="{45B653FB-884B-41CE-84DC-823ECC8B43FB}" presName="dummyMaxCanvas" presStyleCnt="0">
        <dgm:presLayoutVars/>
      </dgm:prSet>
      <dgm:spPr/>
    </dgm:pt>
    <dgm:pt modelId="{BCCA0500-440F-443F-A277-A4A5770370FE}" type="pres">
      <dgm:prSet presAssocID="{45B653FB-884B-41CE-84DC-823ECC8B43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16D3E-713A-424E-9316-1FE78ACEE5C6}" type="pres">
      <dgm:prSet presAssocID="{45B653FB-884B-41CE-84DC-823ECC8B43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B5C15-60AB-4A32-B837-DC0AC5D94162}" type="pres">
      <dgm:prSet presAssocID="{45B653FB-884B-41CE-84DC-823ECC8B43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711F9-9118-491D-B11F-8A7B49899DDB}" type="pres">
      <dgm:prSet presAssocID="{45B653FB-884B-41CE-84DC-823ECC8B43F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EC5D7-B7EC-46E1-9D2B-818846E70E36}" type="pres">
      <dgm:prSet presAssocID="{45B653FB-884B-41CE-84DC-823ECC8B43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D483E-7AAE-4EA2-94FC-8EB61AF48A65}" type="pres">
      <dgm:prSet presAssocID="{45B653FB-884B-41CE-84DC-823ECC8B43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3CA99-E4F7-439B-8379-75DB54EB528E}" type="pres">
      <dgm:prSet presAssocID="{45B653FB-884B-41CE-84DC-823ECC8B43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57A6D-0F59-4419-BC03-51775E33C5C8}" type="pres">
      <dgm:prSet presAssocID="{45B653FB-884B-41CE-84DC-823ECC8B43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F7CD-545F-4DA8-A80E-F71C8B8B0666}" type="pres">
      <dgm:prSet presAssocID="{45B653FB-884B-41CE-84DC-823ECC8B43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32C57-9F3B-40E4-8843-14547E66E563}" type="pres">
      <dgm:prSet presAssocID="{45B653FB-884B-41CE-84DC-823ECC8B43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6843E-21EA-4E8C-821C-DA3B87D5D049}" type="pres">
      <dgm:prSet presAssocID="{45B653FB-884B-41CE-84DC-823ECC8B43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50579-2FC5-4657-B6EF-2FF2CFD3AE98}" srcId="{45B653FB-884B-41CE-84DC-823ECC8B43FB}" destId="{9E7A50AC-611F-44DD-B991-C8446A83F3C5}" srcOrd="0" destOrd="0" parTransId="{5F4FDCFB-CD70-4675-ADBB-0126036076BD}" sibTransId="{F4F6B8AC-F079-4F7C-B627-A5CB293CBADE}"/>
    <dgm:cxn modelId="{2E3DE8A1-0226-4389-B665-A2328B5275BB}" type="presOf" srcId="{9E7A50AC-611F-44DD-B991-C8446A83F3C5}" destId="{BCCA0500-440F-443F-A277-A4A5770370FE}" srcOrd="0" destOrd="0" presId="urn:microsoft.com/office/officeart/2005/8/layout/vProcess5"/>
    <dgm:cxn modelId="{CB4B9C33-23BD-47A5-B9AA-5BF9629FF2A3}" srcId="{45B653FB-884B-41CE-84DC-823ECC8B43FB}" destId="{BA8F0675-C82C-4E77-8198-24DEDC9B530D}" srcOrd="1" destOrd="0" parTransId="{82297B3A-CD98-47D7-B999-EB2234BF1069}" sibTransId="{F109FE64-7C74-46AE-8F54-4B71072B70FB}"/>
    <dgm:cxn modelId="{D08E2614-CFF1-4AF7-BB84-114174594B6B}" type="presOf" srcId="{866FCD1F-9B79-4528-BCDF-0D34E1AB00B9}" destId="{49032C57-9F3B-40E4-8843-14547E66E563}" srcOrd="1" destOrd="0" presId="urn:microsoft.com/office/officeart/2005/8/layout/vProcess5"/>
    <dgm:cxn modelId="{E356BAB0-C148-4CDE-9696-99482E05C45F}" type="presOf" srcId="{F4F6B8AC-F079-4F7C-B627-A5CB293CBADE}" destId="{0DDEC5D7-B7EC-46E1-9D2B-818846E70E36}" srcOrd="0" destOrd="0" presId="urn:microsoft.com/office/officeart/2005/8/layout/vProcess5"/>
    <dgm:cxn modelId="{335EEC83-5186-4F40-9328-1867A3E16515}" type="presOf" srcId="{45B653FB-884B-41CE-84DC-823ECC8B43FB}" destId="{47F35B26-CE02-4200-8A68-5745242BE359}" srcOrd="0" destOrd="0" presId="urn:microsoft.com/office/officeart/2005/8/layout/vProcess5"/>
    <dgm:cxn modelId="{AF877DDE-CB59-48DE-B296-E510876EE806}" type="presOf" srcId="{F109FE64-7C74-46AE-8F54-4B71072B70FB}" destId="{BD8D483E-7AAE-4EA2-94FC-8EB61AF48A65}" srcOrd="0" destOrd="0" presId="urn:microsoft.com/office/officeart/2005/8/layout/vProcess5"/>
    <dgm:cxn modelId="{23AAD27D-D680-415C-8F17-ED3408C32152}" srcId="{45B653FB-884B-41CE-84DC-823ECC8B43FB}" destId="{866FCD1F-9B79-4528-BCDF-0D34E1AB00B9}" srcOrd="2" destOrd="0" parTransId="{42A9DAD8-EDFD-40BB-AA35-421C0EAB22E6}" sibTransId="{5FE7F3B8-262C-45D8-B01F-CAD9DE46F856}"/>
    <dgm:cxn modelId="{BF4BBE7A-FD3C-43EE-BBB5-6D95310A4D05}" type="presOf" srcId="{9E7A50AC-611F-44DD-B991-C8446A83F3C5}" destId="{4F757A6D-0F59-4419-BC03-51775E33C5C8}" srcOrd="1" destOrd="0" presId="urn:microsoft.com/office/officeart/2005/8/layout/vProcess5"/>
    <dgm:cxn modelId="{051E03A1-6AB9-4C6F-801E-E3198EC766BF}" srcId="{45B653FB-884B-41CE-84DC-823ECC8B43FB}" destId="{62836489-46B5-4EE0-9A50-6510F4D2CFA4}" srcOrd="3" destOrd="0" parTransId="{95C56FB8-8CC6-4F91-B88F-05DABE741684}" sibTransId="{C2AAD4D1-7159-4D68-96B4-0B4B40DFFD35}"/>
    <dgm:cxn modelId="{EDF32471-B6EF-452F-8C7C-E8A1F6F404E9}" type="presOf" srcId="{62836489-46B5-4EE0-9A50-6510F4D2CFA4}" destId="{07A6843E-21EA-4E8C-821C-DA3B87D5D049}" srcOrd="1" destOrd="0" presId="urn:microsoft.com/office/officeart/2005/8/layout/vProcess5"/>
    <dgm:cxn modelId="{0CBABC61-140E-4C9B-98BE-00B69B1FD137}" type="presOf" srcId="{866FCD1F-9B79-4528-BCDF-0D34E1AB00B9}" destId="{F5CB5C15-60AB-4A32-B837-DC0AC5D94162}" srcOrd="0" destOrd="0" presId="urn:microsoft.com/office/officeart/2005/8/layout/vProcess5"/>
    <dgm:cxn modelId="{A2319158-1940-4802-A3F4-CBA446E5499B}" type="presOf" srcId="{BA8F0675-C82C-4E77-8198-24DEDC9B530D}" destId="{6F66F7CD-545F-4DA8-A80E-F71C8B8B0666}" srcOrd="1" destOrd="0" presId="urn:microsoft.com/office/officeart/2005/8/layout/vProcess5"/>
    <dgm:cxn modelId="{4F995863-E0DD-4AD7-B86A-4D16CADDA7C1}" type="presOf" srcId="{5FE7F3B8-262C-45D8-B01F-CAD9DE46F856}" destId="{4323CA99-E4F7-439B-8379-75DB54EB528E}" srcOrd="0" destOrd="0" presId="urn:microsoft.com/office/officeart/2005/8/layout/vProcess5"/>
    <dgm:cxn modelId="{B110F8F9-C023-40E4-AB8E-0505AB2A463E}" type="presOf" srcId="{BA8F0675-C82C-4E77-8198-24DEDC9B530D}" destId="{57516D3E-713A-424E-9316-1FE78ACEE5C6}" srcOrd="0" destOrd="0" presId="urn:microsoft.com/office/officeart/2005/8/layout/vProcess5"/>
    <dgm:cxn modelId="{A372AB42-F4A4-4199-8253-5273DAE91E3E}" type="presOf" srcId="{62836489-46B5-4EE0-9A50-6510F4D2CFA4}" destId="{0F1711F9-9118-491D-B11F-8A7B49899DDB}" srcOrd="0" destOrd="0" presId="urn:microsoft.com/office/officeart/2005/8/layout/vProcess5"/>
    <dgm:cxn modelId="{1DEDA3C7-A8C2-475A-BBF7-7FA345A0BFD9}" type="presParOf" srcId="{47F35B26-CE02-4200-8A68-5745242BE359}" destId="{653EFF0F-6DE8-4484-B9E5-DAF80704B0A2}" srcOrd="0" destOrd="0" presId="urn:microsoft.com/office/officeart/2005/8/layout/vProcess5"/>
    <dgm:cxn modelId="{8C8A631D-3334-4426-B35A-5E59B05B1D5F}" type="presParOf" srcId="{47F35B26-CE02-4200-8A68-5745242BE359}" destId="{BCCA0500-440F-443F-A277-A4A5770370FE}" srcOrd="1" destOrd="0" presId="urn:microsoft.com/office/officeart/2005/8/layout/vProcess5"/>
    <dgm:cxn modelId="{8C88C6B0-AD53-4056-A49C-25FFBCC35BE5}" type="presParOf" srcId="{47F35B26-CE02-4200-8A68-5745242BE359}" destId="{57516D3E-713A-424E-9316-1FE78ACEE5C6}" srcOrd="2" destOrd="0" presId="urn:microsoft.com/office/officeart/2005/8/layout/vProcess5"/>
    <dgm:cxn modelId="{4D270AA8-60AB-4CF6-9637-C13D400FFF7A}" type="presParOf" srcId="{47F35B26-CE02-4200-8A68-5745242BE359}" destId="{F5CB5C15-60AB-4A32-B837-DC0AC5D94162}" srcOrd="3" destOrd="0" presId="urn:microsoft.com/office/officeart/2005/8/layout/vProcess5"/>
    <dgm:cxn modelId="{19D18B43-DB8A-4F8F-A963-9359ACBE367B}" type="presParOf" srcId="{47F35B26-CE02-4200-8A68-5745242BE359}" destId="{0F1711F9-9118-491D-B11F-8A7B49899DDB}" srcOrd="4" destOrd="0" presId="urn:microsoft.com/office/officeart/2005/8/layout/vProcess5"/>
    <dgm:cxn modelId="{6E4DDF29-ED65-4591-B402-39E885102E33}" type="presParOf" srcId="{47F35B26-CE02-4200-8A68-5745242BE359}" destId="{0DDEC5D7-B7EC-46E1-9D2B-818846E70E36}" srcOrd="5" destOrd="0" presId="urn:microsoft.com/office/officeart/2005/8/layout/vProcess5"/>
    <dgm:cxn modelId="{4A0CA0FB-CC2F-4656-8ED8-8CEF99D42863}" type="presParOf" srcId="{47F35B26-CE02-4200-8A68-5745242BE359}" destId="{BD8D483E-7AAE-4EA2-94FC-8EB61AF48A65}" srcOrd="6" destOrd="0" presId="urn:microsoft.com/office/officeart/2005/8/layout/vProcess5"/>
    <dgm:cxn modelId="{2252CB6C-F3C0-4A8E-BBC7-DE544E3A48A8}" type="presParOf" srcId="{47F35B26-CE02-4200-8A68-5745242BE359}" destId="{4323CA99-E4F7-439B-8379-75DB54EB528E}" srcOrd="7" destOrd="0" presId="urn:microsoft.com/office/officeart/2005/8/layout/vProcess5"/>
    <dgm:cxn modelId="{E3B25F84-5343-4AD5-A548-1A321F892F6D}" type="presParOf" srcId="{47F35B26-CE02-4200-8A68-5745242BE359}" destId="{4F757A6D-0F59-4419-BC03-51775E33C5C8}" srcOrd="8" destOrd="0" presId="urn:microsoft.com/office/officeart/2005/8/layout/vProcess5"/>
    <dgm:cxn modelId="{79BDC4CD-E796-459E-A143-6D203FBD25F6}" type="presParOf" srcId="{47F35B26-CE02-4200-8A68-5745242BE359}" destId="{6F66F7CD-545F-4DA8-A80E-F71C8B8B0666}" srcOrd="9" destOrd="0" presId="urn:microsoft.com/office/officeart/2005/8/layout/vProcess5"/>
    <dgm:cxn modelId="{B3E27750-7C6E-4EA0-8E04-6113112D9E90}" type="presParOf" srcId="{47F35B26-CE02-4200-8A68-5745242BE359}" destId="{49032C57-9F3B-40E4-8843-14547E66E563}" srcOrd="10" destOrd="0" presId="urn:microsoft.com/office/officeart/2005/8/layout/vProcess5"/>
    <dgm:cxn modelId="{2E52CA1E-4DDB-44E6-86E5-838A4FB57060}" type="presParOf" srcId="{47F35B26-CE02-4200-8A68-5745242BE359}" destId="{07A6843E-21EA-4E8C-821C-DA3B87D5D04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E5C3A-3A5F-49D3-B83F-9FF03A376837}" type="doc">
      <dgm:prSet loTypeId="urn:microsoft.com/office/officeart/2005/8/layout/bProcess3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C471C46-2602-4615-AEBE-6097E2E19C9B}">
      <dgm:prSet phldrT="[Text]"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+mn-lt"/>
              <a:cs typeface="Calibri" pitchFamily="34" charset="0"/>
            </a:rPr>
            <a:t>September 1 – November 15: Application</a:t>
          </a:r>
          <a:r>
            <a:rPr lang="en-US" sz="1600" b="1" baseline="0" dirty="0" smtClean="0">
              <a:solidFill>
                <a:srgbClr val="00359E"/>
              </a:solidFill>
              <a:latin typeface="+mn-lt"/>
              <a:cs typeface="Calibri" pitchFamily="34" charset="0"/>
            </a:rPr>
            <a:t> Cycle</a:t>
          </a:r>
          <a:endParaRPr lang="en-US" sz="1600" b="1" dirty="0">
            <a:solidFill>
              <a:srgbClr val="00359E"/>
            </a:solidFill>
            <a:latin typeface="+mn-lt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F22CB86A-7FA4-4DB0-A246-86C5D031012A}" type="parTrans" cxnId="{B0BA5EBC-2AE0-422B-BE06-1CBD085E77CA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30144D47-62B9-4887-9265-62942B6DF7A0}" type="sibTrans" cxnId="{B0BA5EBC-2AE0-422B-BE06-1CBD085E77CA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967BDA4C-BB33-4164-B5F4-7B9CB86CA01B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+mn-lt"/>
              <a:cs typeface="Calibri" pitchFamily="34" charset="0"/>
            </a:rPr>
            <a:t>November 15: Application Deadline</a:t>
          </a:r>
          <a:endParaRPr lang="en-US" sz="1600" b="1" baseline="0" dirty="0" smtClean="0">
            <a:solidFill>
              <a:srgbClr val="00359E"/>
            </a:solidFill>
            <a:latin typeface="+mn-lt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3559D981-9272-4F7A-B867-AEBFEE40F6E9}" type="parTrans" cxnId="{7B8D5421-9036-41D8-A40C-A883D972C44E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8BD48F6D-3045-489B-8213-D244D198E779}" type="sibTrans" cxnId="{7B8D5421-9036-41D8-A40C-A883D972C44E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EEABDD4D-9959-4F15-8219-C62B82F22E1E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+mn-lt"/>
              <a:cs typeface="Calibri" pitchFamily="34" charset="0"/>
            </a:rPr>
            <a:t>December 1: Colleague Deadline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657F4EAF-64CB-4CD5-9D89-08D3692D47AA}" type="parTrans" cxnId="{2CB5704C-8F5C-43A1-AE16-E9CF83E8C2B5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8B5F6F4C-D8D9-43F2-8225-1800DD19CC1A}" type="sibTrans" cxnId="{2CB5704C-8F5C-43A1-AE16-E9CF83E8C2B5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BDFB1869-E0C6-42B6-845A-961373885725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December 31: Contract and Online Certification &amp; Citizenship Forms Deadline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4F4BB04E-BDF4-416F-BCDF-83D2F61D194E}" type="parTrans" cxnId="{D63B6C4B-2CCD-411B-972A-55F91806ECAC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F4D63EBC-668D-47CD-93B9-5B4D6C7DB59E}" type="sibTrans" cxnId="{D63B6C4B-2CCD-411B-972A-55F91806ECAC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593E0EF4-EFA4-4910-87FB-4605038CE7A8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+mn-lt"/>
              <a:cs typeface="Calibri" pitchFamily="34" charset="0"/>
            </a:rPr>
            <a:t>February – May: Application Peer Review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36CD41CE-30A6-4764-A45C-1FBF9E40033C}" type="parTrans" cxnId="{17A14EF0-9777-4A82-803F-3CE1AEE4A8CC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98CCC567-E377-468A-B86D-7DBC8EA5902A}" type="sibTrans" cxnId="{17A14EF0-9777-4A82-803F-3CE1AEE4A8CC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8D9205F6-8E23-4995-A452-448C34234A0B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+mn-lt"/>
              <a:cs typeface="Calibri" pitchFamily="34" charset="0"/>
            </a:rPr>
            <a:t>May: Initial Selection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98C03D9A-5400-458B-8770-E699F2E64EF1}" type="parTrans" cxnId="{F4B89355-518B-4BD7-8151-1D380AA86D0D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397CA82D-B7B9-49C9-A553-0CDCA3B2729D}" type="sibTrans" cxnId="{F4B89355-518B-4BD7-8151-1D380AA86D0D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685F48B9-E6BA-4960-9476-3EF116A454AC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+mn-lt"/>
              <a:cs typeface="Calibri" pitchFamily="34" charset="0"/>
            </a:rPr>
            <a:t>May – July: Financial Vetting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This is a diagram showing the Application Cycle Timeline"/>
        </a:ext>
      </dgm:extLst>
    </dgm:pt>
    <dgm:pt modelId="{85B4D3ED-3C90-47D7-AD90-6B88E7AF8429}" type="parTrans" cxnId="{EDA23CBD-EB22-4849-AB6A-8F33588E1736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271A8071-F7A6-41EF-B5E9-EB2658F099B9}" type="sibTrans" cxnId="{EDA23CBD-EB22-4849-AB6A-8F33588E1736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58349912-A00F-4C9F-8757-9CB5945C165D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July 1: Contract Start Date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246D86C8-7C10-4BFA-9D9F-58F76613980E}" type="parTrans" cxnId="{BEBC6391-823F-4B07-819E-EBDE10D2708D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53D128E8-C01B-4548-8820-507E48F5847F}" type="sibTrans" cxnId="{BEBC6391-823F-4B07-819E-EBDE10D2708D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ACAD834F-596B-4825-AFAB-288DC2C05247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Mid-July: Final Funding Decisions and Recipient Notification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3E37E1E2-4BB1-4114-965F-E452A0190BF9}" type="parTrans" cxnId="{27B4CBC0-CD3B-45AB-9EC8-4AE741BCC846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04632979-D5C1-4E55-B077-8B6234B88FCE}" type="sibTrans" cxnId="{27B4CBC0-CD3B-45AB-9EC8-4AE741BCC846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4EA48C9B-5F4D-458A-BA8F-57784B64A538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August – September: Contract Signing</a:t>
          </a: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8D5A9466-D423-44FF-8E0A-A733E696A229}" type="parTrans" cxnId="{43F68DA0-0662-48D9-8C82-1FE473661D05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4A376941-E349-4C27-B095-83D149251152}" type="sibTrans" cxnId="{43F68DA0-0662-48D9-8C82-1FE473661D05}">
      <dgm:prSet/>
      <dgm:spPr>
        <a:ln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b="1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rrow" title="Arrow"/>
        </a:ext>
      </dgm:extLst>
    </dgm:pt>
    <dgm:pt modelId="{9433AE58-89C8-4CFD-8567-9BAD70C69A80}">
      <dgm:prSet custT="1"/>
      <dgm:spPr>
        <a:ln>
          <a:solidFill>
            <a:srgbClr val="008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October: First Payment to Lender</a:t>
          </a:r>
          <a:endParaRPr lang="en-US" sz="1600" b="1" dirty="0">
            <a:solidFill>
              <a:srgbClr val="00359E"/>
            </a:solidFill>
            <a:latin typeface="Calibri" pitchFamily="34" charset="0"/>
            <a:cs typeface="Calibri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his is a diagram showing the Application Cycle Timeline" title="This is a diagram showing the Application Cycle Timeline"/>
        </a:ext>
      </dgm:extLst>
    </dgm:pt>
    <dgm:pt modelId="{40219F0E-6F85-49E3-8720-0A48C0E32F82}" type="parTrans" cxnId="{893DEAC2-F288-438F-A1AD-E54383D18900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7BB78ABD-1FF7-4E05-8D28-97C0108F5E53}" type="sibTrans" cxnId="{893DEAC2-F288-438F-A1AD-E54383D18900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+mn-lt"/>
          </a:endParaRPr>
        </a:p>
      </dgm:t>
    </dgm:pt>
    <dgm:pt modelId="{72CBD728-098B-4B23-A3C9-051BA60D157E}" type="pres">
      <dgm:prSet presAssocID="{9F2E5C3A-3A5F-49D3-B83F-9FF03A3768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C127CC-1EC3-4C54-961F-1A8B3BB1D508}" type="pres">
      <dgm:prSet presAssocID="{4C471C46-2602-4615-AEBE-6097E2E19C9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5B940-672C-43C3-8A62-B38C51A9069F}" type="pres">
      <dgm:prSet presAssocID="{30144D47-62B9-4887-9265-62942B6DF7A0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217B0C77-3465-4292-BBC2-D3670F19FBD5}" type="pres">
      <dgm:prSet presAssocID="{30144D47-62B9-4887-9265-62942B6DF7A0}" presName="connectorText" presStyleLbl="sibTrans1D1" presStyleIdx="0" presStyleCnt="10"/>
      <dgm:spPr/>
      <dgm:t>
        <a:bodyPr/>
        <a:lstStyle/>
        <a:p>
          <a:endParaRPr lang="en-US"/>
        </a:p>
      </dgm:t>
    </dgm:pt>
    <dgm:pt modelId="{B42CE9E8-305B-4ED1-903A-D81076C119C9}" type="pres">
      <dgm:prSet presAssocID="{967BDA4C-BB33-4164-B5F4-7B9CB86CA01B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2AA9C-91FD-4942-AAEE-7395A1C00453}" type="pres">
      <dgm:prSet presAssocID="{8BD48F6D-3045-489B-8213-D244D198E779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A62875FD-F873-4752-975E-0F55BFBE0F7A}" type="pres">
      <dgm:prSet presAssocID="{8BD48F6D-3045-489B-8213-D244D198E779}" presName="connectorText" presStyleLbl="sibTrans1D1" presStyleIdx="1" presStyleCnt="10"/>
      <dgm:spPr/>
      <dgm:t>
        <a:bodyPr/>
        <a:lstStyle/>
        <a:p>
          <a:endParaRPr lang="en-US"/>
        </a:p>
      </dgm:t>
    </dgm:pt>
    <dgm:pt modelId="{660AB46D-825E-420A-968C-A59651C4D861}" type="pres">
      <dgm:prSet presAssocID="{EEABDD4D-9959-4F15-8219-C62B82F22E1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65283-501E-44AC-9917-67357E02CEA4}" type="pres">
      <dgm:prSet presAssocID="{8B5F6F4C-D8D9-43F2-8225-1800DD19CC1A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C87DE5F2-C7CF-4D0C-A804-997AF1773B2E}" type="pres">
      <dgm:prSet presAssocID="{8B5F6F4C-D8D9-43F2-8225-1800DD19CC1A}" presName="connectorText" presStyleLbl="sibTrans1D1" presStyleIdx="2" presStyleCnt="10"/>
      <dgm:spPr/>
      <dgm:t>
        <a:bodyPr/>
        <a:lstStyle/>
        <a:p>
          <a:endParaRPr lang="en-US"/>
        </a:p>
      </dgm:t>
    </dgm:pt>
    <dgm:pt modelId="{79521F30-2469-486A-BDC0-AE6B73459AB7}" type="pres">
      <dgm:prSet presAssocID="{BDFB1869-E0C6-42B6-845A-961373885725}" presName="node" presStyleLbl="node1" presStyleIdx="3" presStyleCnt="11" custScaleY="150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CCEA-7967-4283-93D9-6A3B490F18B4}" type="pres">
      <dgm:prSet presAssocID="{F4D63EBC-668D-47CD-93B9-5B4D6C7DB59E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C3389620-546C-4C44-9056-2C6540A77E2C}" type="pres">
      <dgm:prSet presAssocID="{F4D63EBC-668D-47CD-93B9-5B4D6C7DB59E}" presName="connectorText" presStyleLbl="sibTrans1D1" presStyleIdx="3" presStyleCnt="10"/>
      <dgm:spPr/>
      <dgm:t>
        <a:bodyPr/>
        <a:lstStyle/>
        <a:p>
          <a:endParaRPr lang="en-US"/>
        </a:p>
      </dgm:t>
    </dgm:pt>
    <dgm:pt modelId="{570B3D0E-BF01-486D-8127-01E4005D1AAE}" type="pres">
      <dgm:prSet presAssocID="{593E0EF4-EFA4-4910-87FB-4605038CE7A8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00D5-9CB6-4542-B6DD-C4BF57731C69}" type="pres">
      <dgm:prSet presAssocID="{98CCC567-E377-468A-B86D-7DBC8EA5902A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AA158D53-9CE0-4ED8-9643-EDE61F1C194C}" type="pres">
      <dgm:prSet presAssocID="{98CCC567-E377-468A-B86D-7DBC8EA5902A}" presName="connectorText" presStyleLbl="sibTrans1D1" presStyleIdx="4" presStyleCnt="10"/>
      <dgm:spPr/>
      <dgm:t>
        <a:bodyPr/>
        <a:lstStyle/>
        <a:p>
          <a:endParaRPr lang="en-US"/>
        </a:p>
      </dgm:t>
    </dgm:pt>
    <dgm:pt modelId="{52D3204C-1BC5-43FA-9817-EDF9FBA5EAB0}" type="pres">
      <dgm:prSet presAssocID="{8D9205F6-8E23-4995-A452-448C34234A0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E43E1-8751-4EAC-9088-C9F2B7020556}" type="pres">
      <dgm:prSet presAssocID="{397CA82D-B7B9-49C9-A553-0CDCA3B2729D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CD48685C-7714-4A59-9D18-3AFC19E4556A}" type="pres">
      <dgm:prSet presAssocID="{397CA82D-B7B9-49C9-A553-0CDCA3B2729D}" presName="connectorText" presStyleLbl="sibTrans1D1" presStyleIdx="5" presStyleCnt="10"/>
      <dgm:spPr/>
      <dgm:t>
        <a:bodyPr/>
        <a:lstStyle/>
        <a:p>
          <a:endParaRPr lang="en-US"/>
        </a:p>
      </dgm:t>
    </dgm:pt>
    <dgm:pt modelId="{BDC400A1-05BF-4ACF-9C71-AC00B90ACF7C}" type="pres">
      <dgm:prSet presAssocID="{685F48B9-E6BA-4960-9476-3EF116A454AC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8173-1D2C-42AB-8B68-D6D49FD8994B}" type="pres">
      <dgm:prSet presAssocID="{271A8071-F7A6-41EF-B5E9-EB2658F099B9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94D84B53-16D0-4E75-9815-13EDA18430AC}" type="pres">
      <dgm:prSet presAssocID="{271A8071-F7A6-41EF-B5E9-EB2658F099B9}" presName="connectorText" presStyleLbl="sibTrans1D1" presStyleIdx="6" presStyleCnt="10"/>
      <dgm:spPr/>
      <dgm:t>
        <a:bodyPr/>
        <a:lstStyle/>
        <a:p>
          <a:endParaRPr lang="en-US"/>
        </a:p>
      </dgm:t>
    </dgm:pt>
    <dgm:pt modelId="{404DB031-A4E8-4C04-9AD1-AA30BC2D01C6}" type="pres">
      <dgm:prSet presAssocID="{58349912-A00F-4C9F-8757-9CB5945C165D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053EF-E4D1-4B51-BFCB-602A0E0D754C}" type="pres">
      <dgm:prSet presAssocID="{53D128E8-C01B-4548-8820-507E48F5847F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B2EA53D9-3371-4B15-B142-9DFC0A65DBCF}" type="pres">
      <dgm:prSet presAssocID="{53D128E8-C01B-4548-8820-507E48F5847F}" presName="connectorText" presStyleLbl="sibTrans1D1" presStyleIdx="7" presStyleCnt="10"/>
      <dgm:spPr/>
      <dgm:t>
        <a:bodyPr/>
        <a:lstStyle/>
        <a:p>
          <a:endParaRPr lang="en-US"/>
        </a:p>
      </dgm:t>
    </dgm:pt>
    <dgm:pt modelId="{65EB444D-E2C9-4F0D-B904-96344DF7CFEA}" type="pres">
      <dgm:prSet presAssocID="{ACAD834F-596B-4825-AFAB-288DC2C0524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92872-72AD-474B-8DC0-65F93E8DB9C7}" type="pres">
      <dgm:prSet presAssocID="{04632979-D5C1-4E55-B077-8B6234B88FCE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01A8F9D4-2644-432A-BA3D-BEF89EFD2B10}" type="pres">
      <dgm:prSet presAssocID="{04632979-D5C1-4E55-B077-8B6234B88FCE}" presName="connectorText" presStyleLbl="sibTrans1D1" presStyleIdx="8" presStyleCnt="10"/>
      <dgm:spPr/>
      <dgm:t>
        <a:bodyPr/>
        <a:lstStyle/>
        <a:p>
          <a:endParaRPr lang="en-US"/>
        </a:p>
      </dgm:t>
    </dgm:pt>
    <dgm:pt modelId="{A8680B9A-3665-4EB9-961C-626359975D70}" type="pres">
      <dgm:prSet presAssocID="{4EA48C9B-5F4D-458A-BA8F-57784B64A53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19B50-02E9-4B1F-8CAC-11EED122F257}" type="pres">
      <dgm:prSet presAssocID="{4A376941-E349-4C27-B095-83D149251152}" presName="sibTrans" presStyleLbl="sibTrans1D1" presStyleIdx="9" presStyleCnt="10"/>
      <dgm:spPr/>
      <dgm:t>
        <a:bodyPr/>
        <a:lstStyle/>
        <a:p>
          <a:endParaRPr lang="en-US"/>
        </a:p>
      </dgm:t>
    </dgm:pt>
    <dgm:pt modelId="{6D9C21E8-E651-44CA-9742-B46137C6F733}" type="pres">
      <dgm:prSet presAssocID="{4A376941-E349-4C27-B095-83D149251152}" presName="connectorText" presStyleLbl="sibTrans1D1" presStyleIdx="9" presStyleCnt="10"/>
      <dgm:spPr/>
      <dgm:t>
        <a:bodyPr/>
        <a:lstStyle/>
        <a:p>
          <a:endParaRPr lang="en-US"/>
        </a:p>
      </dgm:t>
    </dgm:pt>
    <dgm:pt modelId="{13210107-6DB9-4575-B1C3-4D29436D2601}" type="pres">
      <dgm:prSet presAssocID="{9433AE58-89C8-4CFD-8567-9BAD70C69A8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55A1F9-B09A-4274-B9F0-97E34FC0405C}" type="presOf" srcId="{58349912-A00F-4C9F-8757-9CB5945C165D}" destId="{404DB031-A4E8-4C04-9AD1-AA30BC2D01C6}" srcOrd="0" destOrd="0" presId="urn:microsoft.com/office/officeart/2005/8/layout/bProcess3"/>
    <dgm:cxn modelId="{BCCCD612-9B14-435A-B115-C5C63AC9B3B3}" type="presOf" srcId="{8BD48F6D-3045-489B-8213-D244D198E779}" destId="{A62875FD-F873-4752-975E-0F55BFBE0F7A}" srcOrd="1" destOrd="0" presId="urn:microsoft.com/office/officeart/2005/8/layout/bProcess3"/>
    <dgm:cxn modelId="{B0BA5EBC-2AE0-422B-BE06-1CBD085E77CA}" srcId="{9F2E5C3A-3A5F-49D3-B83F-9FF03A376837}" destId="{4C471C46-2602-4615-AEBE-6097E2E19C9B}" srcOrd="0" destOrd="0" parTransId="{F22CB86A-7FA4-4DB0-A246-86C5D031012A}" sibTransId="{30144D47-62B9-4887-9265-62942B6DF7A0}"/>
    <dgm:cxn modelId="{BEBC6391-823F-4B07-819E-EBDE10D2708D}" srcId="{9F2E5C3A-3A5F-49D3-B83F-9FF03A376837}" destId="{58349912-A00F-4C9F-8757-9CB5945C165D}" srcOrd="7" destOrd="0" parTransId="{246D86C8-7C10-4BFA-9D9F-58F76613980E}" sibTransId="{53D128E8-C01B-4548-8820-507E48F5847F}"/>
    <dgm:cxn modelId="{F4B89355-518B-4BD7-8151-1D380AA86D0D}" srcId="{9F2E5C3A-3A5F-49D3-B83F-9FF03A376837}" destId="{8D9205F6-8E23-4995-A452-448C34234A0B}" srcOrd="5" destOrd="0" parTransId="{98C03D9A-5400-458B-8770-E699F2E64EF1}" sibTransId="{397CA82D-B7B9-49C9-A553-0CDCA3B2729D}"/>
    <dgm:cxn modelId="{93FC832E-7A4E-48D3-9A2E-E42F3D54E88C}" type="presOf" srcId="{4C471C46-2602-4615-AEBE-6097E2E19C9B}" destId="{CAC127CC-1EC3-4C54-961F-1A8B3BB1D508}" srcOrd="0" destOrd="0" presId="urn:microsoft.com/office/officeart/2005/8/layout/bProcess3"/>
    <dgm:cxn modelId="{EDA23CBD-EB22-4849-AB6A-8F33588E1736}" srcId="{9F2E5C3A-3A5F-49D3-B83F-9FF03A376837}" destId="{685F48B9-E6BA-4960-9476-3EF116A454AC}" srcOrd="6" destOrd="0" parTransId="{85B4D3ED-3C90-47D7-AD90-6B88E7AF8429}" sibTransId="{271A8071-F7A6-41EF-B5E9-EB2658F099B9}"/>
    <dgm:cxn modelId="{08690C8A-B2EE-4F84-886C-467BCEFA650F}" type="presOf" srcId="{F4D63EBC-668D-47CD-93B9-5B4D6C7DB59E}" destId="{C3389620-546C-4C44-9056-2C6540A77E2C}" srcOrd="1" destOrd="0" presId="urn:microsoft.com/office/officeart/2005/8/layout/bProcess3"/>
    <dgm:cxn modelId="{E5D8D05B-2B36-480B-8714-0871D44CB424}" type="presOf" srcId="{9F2E5C3A-3A5F-49D3-B83F-9FF03A376837}" destId="{72CBD728-098B-4B23-A3C9-051BA60D157E}" srcOrd="0" destOrd="0" presId="urn:microsoft.com/office/officeart/2005/8/layout/bProcess3"/>
    <dgm:cxn modelId="{893DEAC2-F288-438F-A1AD-E54383D18900}" srcId="{9F2E5C3A-3A5F-49D3-B83F-9FF03A376837}" destId="{9433AE58-89C8-4CFD-8567-9BAD70C69A80}" srcOrd="10" destOrd="0" parTransId="{40219F0E-6F85-49E3-8720-0A48C0E32F82}" sibTransId="{7BB78ABD-1FF7-4E05-8D28-97C0108F5E53}"/>
    <dgm:cxn modelId="{86468DB0-32F0-4964-8790-466228550816}" type="presOf" srcId="{53D128E8-C01B-4548-8820-507E48F5847F}" destId="{B2EA53D9-3371-4B15-B142-9DFC0A65DBCF}" srcOrd="1" destOrd="0" presId="urn:microsoft.com/office/officeart/2005/8/layout/bProcess3"/>
    <dgm:cxn modelId="{0472DDCE-2296-4CA5-80CA-56C961B72D0D}" type="presOf" srcId="{397CA82D-B7B9-49C9-A553-0CDCA3B2729D}" destId="{6A2E43E1-8751-4EAC-9088-C9F2B7020556}" srcOrd="0" destOrd="0" presId="urn:microsoft.com/office/officeart/2005/8/layout/bProcess3"/>
    <dgm:cxn modelId="{12B51BB3-EF74-4098-9990-C5C96B4C2107}" type="presOf" srcId="{967BDA4C-BB33-4164-B5F4-7B9CB86CA01B}" destId="{B42CE9E8-305B-4ED1-903A-D81076C119C9}" srcOrd="0" destOrd="0" presId="urn:microsoft.com/office/officeart/2005/8/layout/bProcess3"/>
    <dgm:cxn modelId="{2CB5704C-8F5C-43A1-AE16-E9CF83E8C2B5}" srcId="{9F2E5C3A-3A5F-49D3-B83F-9FF03A376837}" destId="{EEABDD4D-9959-4F15-8219-C62B82F22E1E}" srcOrd="2" destOrd="0" parTransId="{657F4EAF-64CB-4CD5-9D89-08D3692D47AA}" sibTransId="{8B5F6F4C-D8D9-43F2-8225-1800DD19CC1A}"/>
    <dgm:cxn modelId="{EF37F33C-E3F0-4A4A-8294-D7C791BB1AC8}" type="presOf" srcId="{98CCC567-E377-468A-B86D-7DBC8EA5902A}" destId="{841400D5-9CB6-4542-B6DD-C4BF57731C69}" srcOrd="0" destOrd="0" presId="urn:microsoft.com/office/officeart/2005/8/layout/bProcess3"/>
    <dgm:cxn modelId="{103B7D88-45F6-454F-9054-CE9DF2464CD9}" type="presOf" srcId="{BDFB1869-E0C6-42B6-845A-961373885725}" destId="{79521F30-2469-486A-BDC0-AE6B73459AB7}" srcOrd="0" destOrd="0" presId="urn:microsoft.com/office/officeart/2005/8/layout/bProcess3"/>
    <dgm:cxn modelId="{2DDC9D8E-3BAC-4CB5-9782-823EEA2EF0A8}" type="presOf" srcId="{685F48B9-E6BA-4960-9476-3EF116A454AC}" destId="{BDC400A1-05BF-4ACF-9C71-AC00B90ACF7C}" srcOrd="0" destOrd="0" presId="urn:microsoft.com/office/officeart/2005/8/layout/bProcess3"/>
    <dgm:cxn modelId="{402E85BD-B7AD-40BE-B68B-270286AAC9DA}" type="presOf" srcId="{98CCC567-E377-468A-B86D-7DBC8EA5902A}" destId="{AA158D53-9CE0-4ED8-9643-EDE61F1C194C}" srcOrd="1" destOrd="0" presId="urn:microsoft.com/office/officeart/2005/8/layout/bProcess3"/>
    <dgm:cxn modelId="{F8C92C88-80B5-402F-9568-A4B497BD56D9}" type="presOf" srcId="{8BD48F6D-3045-489B-8213-D244D198E779}" destId="{64A2AA9C-91FD-4942-AAEE-7395A1C00453}" srcOrd="0" destOrd="0" presId="urn:microsoft.com/office/officeart/2005/8/layout/bProcess3"/>
    <dgm:cxn modelId="{A8FA859B-9466-4269-AF21-1DF9064C47FC}" type="presOf" srcId="{8D9205F6-8E23-4995-A452-448C34234A0B}" destId="{52D3204C-1BC5-43FA-9817-EDF9FBA5EAB0}" srcOrd="0" destOrd="0" presId="urn:microsoft.com/office/officeart/2005/8/layout/bProcess3"/>
    <dgm:cxn modelId="{8B2430B2-7C98-4742-8FA3-2395CB049A7B}" type="presOf" srcId="{593E0EF4-EFA4-4910-87FB-4605038CE7A8}" destId="{570B3D0E-BF01-486D-8127-01E4005D1AAE}" srcOrd="0" destOrd="0" presId="urn:microsoft.com/office/officeart/2005/8/layout/bProcess3"/>
    <dgm:cxn modelId="{78447122-608C-424A-99C9-F3A595B8C516}" type="presOf" srcId="{04632979-D5C1-4E55-B077-8B6234B88FCE}" destId="{43492872-72AD-474B-8DC0-65F93E8DB9C7}" srcOrd="0" destOrd="0" presId="urn:microsoft.com/office/officeart/2005/8/layout/bProcess3"/>
    <dgm:cxn modelId="{5E30D7DA-A000-4A4E-AC30-25DB0D8C96AB}" type="presOf" srcId="{53D128E8-C01B-4548-8820-507E48F5847F}" destId="{504053EF-E4D1-4B51-BFCB-602A0E0D754C}" srcOrd="0" destOrd="0" presId="urn:microsoft.com/office/officeart/2005/8/layout/bProcess3"/>
    <dgm:cxn modelId="{325F40DD-B60B-453F-A7E8-618DA3F17FB6}" type="presOf" srcId="{271A8071-F7A6-41EF-B5E9-EB2658F099B9}" destId="{94D84B53-16D0-4E75-9815-13EDA18430AC}" srcOrd="1" destOrd="0" presId="urn:microsoft.com/office/officeart/2005/8/layout/bProcess3"/>
    <dgm:cxn modelId="{FA2A4C94-C76A-4639-9E68-25C59B379BD2}" type="presOf" srcId="{30144D47-62B9-4887-9265-62942B6DF7A0}" destId="{217B0C77-3465-4292-BBC2-D3670F19FBD5}" srcOrd="1" destOrd="0" presId="urn:microsoft.com/office/officeart/2005/8/layout/bProcess3"/>
    <dgm:cxn modelId="{59E36D11-5F85-4148-A281-E6A0FC1AD77E}" type="presOf" srcId="{271A8071-F7A6-41EF-B5E9-EB2658F099B9}" destId="{22E88173-1D2C-42AB-8B68-D6D49FD8994B}" srcOrd="0" destOrd="0" presId="urn:microsoft.com/office/officeart/2005/8/layout/bProcess3"/>
    <dgm:cxn modelId="{D2E364EA-58FF-4610-AA44-402425F2E6DB}" type="presOf" srcId="{F4D63EBC-668D-47CD-93B9-5B4D6C7DB59E}" destId="{BA08CCEA-7967-4283-93D9-6A3B490F18B4}" srcOrd="0" destOrd="0" presId="urn:microsoft.com/office/officeart/2005/8/layout/bProcess3"/>
    <dgm:cxn modelId="{8324168B-5448-4E20-9AAA-955241E5F0A6}" type="presOf" srcId="{04632979-D5C1-4E55-B077-8B6234B88FCE}" destId="{01A8F9D4-2644-432A-BA3D-BEF89EFD2B10}" srcOrd="1" destOrd="0" presId="urn:microsoft.com/office/officeart/2005/8/layout/bProcess3"/>
    <dgm:cxn modelId="{E2C06B7B-AE0D-42D7-93DE-826C9FAFD6F5}" type="presOf" srcId="{EEABDD4D-9959-4F15-8219-C62B82F22E1E}" destId="{660AB46D-825E-420A-968C-A59651C4D861}" srcOrd="0" destOrd="0" presId="urn:microsoft.com/office/officeart/2005/8/layout/bProcess3"/>
    <dgm:cxn modelId="{50CC14B2-B9C7-458D-846E-8526021C9D2E}" type="presOf" srcId="{4A376941-E349-4C27-B095-83D149251152}" destId="{6D9C21E8-E651-44CA-9742-B46137C6F733}" srcOrd="1" destOrd="0" presId="urn:microsoft.com/office/officeart/2005/8/layout/bProcess3"/>
    <dgm:cxn modelId="{17A14EF0-9777-4A82-803F-3CE1AEE4A8CC}" srcId="{9F2E5C3A-3A5F-49D3-B83F-9FF03A376837}" destId="{593E0EF4-EFA4-4910-87FB-4605038CE7A8}" srcOrd="4" destOrd="0" parTransId="{36CD41CE-30A6-4764-A45C-1FBF9E40033C}" sibTransId="{98CCC567-E377-468A-B86D-7DBC8EA5902A}"/>
    <dgm:cxn modelId="{3F4D107C-CC00-4816-9594-B3AFCAD3B3E7}" type="presOf" srcId="{4EA48C9B-5F4D-458A-BA8F-57784B64A538}" destId="{A8680B9A-3665-4EB9-961C-626359975D70}" srcOrd="0" destOrd="0" presId="urn:microsoft.com/office/officeart/2005/8/layout/bProcess3"/>
    <dgm:cxn modelId="{A9C97A6D-03C8-4515-B15C-22E5F8325C01}" type="presOf" srcId="{8B5F6F4C-D8D9-43F2-8225-1800DD19CC1A}" destId="{2B465283-501E-44AC-9917-67357E02CEA4}" srcOrd="0" destOrd="0" presId="urn:microsoft.com/office/officeart/2005/8/layout/bProcess3"/>
    <dgm:cxn modelId="{27B4CBC0-CD3B-45AB-9EC8-4AE741BCC846}" srcId="{9F2E5C3A-3A5F-49D3-B83F-9FF03A376837}" destId="{ACAD834F-596B-4825-AFAB-288DC2C05247}" srcOrd="8" destOrd="0" parTransId="{3E37E1E2-4BB1-4114-965F-E452A0190BF9}" sibTransId="{04632979-D5C1-4E55-B077-8B6234B88FCE}"/>
    <dgm:cxn modelId="{E812A9E1-95D8-4511-A969-5AD0ADB523AC}" type="presOf" srcId="{4A376941-E349-4C27-B095-83D149251152}" destId="{04019B50-02E9-4B1F-8CAC-11EED122F257}" srcOrd="0" destOrd="0" presId="urn:microsoft.com/office/officeart/2005/8/layout/bProcess3"/>
    <dgm:cxn modelId="{974FA3C3-EE79-450C-ABAC-115D3190ADEE}" type="presOf" srcId="{ACAD834F-596B-4825-AFAB-288DC2C05247}" destId="{65EB444D-E2C9-4F0D-B904-96344DF7CFEA}" srcOrd="0" destOrd="0" presId="urn:microsoft.com/office/officeart/2005/8/layout/bProcess3"/>
    <dgm:cxn modelId="{821A8B6D-B5DE-4708-A352-1EF9FB5B71C2}" type="presOf" srcId="{8B5F6F4C-D8D9-43F2-8225-1800DD19CC1A}" destId="{C87DE5F2-C7CF-4D0C-A804-997AF1773B2E}" srcOrd="1" destOrd="0" presId="urn:microsoft.com/office/officeart/2005/8/layout/bProcess3"/>
    <dgm:cxn modelId="{F4C0A96E-3E95-4C53-B566-3CBF3D38E588}" type="presOf" srcId="{30144D47-62B9-4887-9265-62942B6DF7A0}" destId="{4F45B940-672C-43C3-8A62-B38C51A9069F}" srcOrd="0" destOrd="0" presId="urn:microsoft.com/office/officeart/2005/8/layout/bProcess3"/>
    <dgm:cxn modelId="{64145BBD-4143-4352-97FB-4F340BCBFACE}" type="presOf" srcId="{9433AE58-89C8-4CFD-8567-9BAD70C69A80}" destId="{13210107-6DB9-4575-B1C3-4D29436D2601}" srcOrd="0" destOrd="0" presId="urn:microsoft.com/office/officeart/2005/8/layout/bProcess3"/>
    <dgm:cxn modelId="{B29808FE-1090-47AA-90CC-57A9F4A35349}" type="presOf" srcId="{397CA82D-B7B9-49C9-A553-0CDCA3B2729D}" destId="{CD48685C-7714-4A59-9D18-3AFC19E4556A}" srcOrd="1" destOrd="0" presId="urn:microsoft.com/office/officeart/2005/8/layout/bProcess3"/>
    <dgm:cxn modelId="{7B8D5421-9036-41D8-A40C-A883D972C44E}" srcId="{9F2E5C3A-3A5F-49D3-B83F-9FF03A376837}" destId="{967BDA4C-BB33-4164-B5F4-7B9CB86CA01B}" srcOrd="1" destOrd="0" parTransId="{3559D981-9272-4F7A-B867-AEBFEE40F6E9}" sibTransId="{8BD48F6D-3045-489B-8213-D244D198E779}"/>
    <dgm:cxn modelId="{43F68DA0-0662-48D9-8C82-1FE473661D05}" srcId="{9F2E5C3A-3A5F-49D3-B83F-9FF03A376837}" destId="{4EA48C9B-5F4D-458A-BA8F-57784B64A538}" srcOrd="9" destOrd="0" parTransId="{8D5A9466-D423-44FF-8E0A-A733E696A229}" sibTransId="{4A376941-E349-4C27-B095-83D149251152}"/>
    <dgm:cxn modelId="{D63B6C4B-2CCD-411B-972A-55F91806ECAC}" srcId="{9F2E5C3A-3A5F-49D3-B83F-9FF03A376837}" destId="{BDFB1869-E0C6-42B6-845A-961373885725}" srcOrd="3" destOrd="0" parTransId="{4F4BB04E-BDF4-416F-BCDF-83D2F61D194E}" sibTransId="{F4D63EBC-668D-47CD-93B9-5B4D6C7DB59E}"/>
    <dgm:cxn modelId="{2F752538-6EB3-497C-B76C-B43B8548E1BB}" type="presParOf" srcId="{72CBD728-098B-4B23-A3C9-051BA60D157E}" destId="{CAC127CC-1EC3-4C54-961F-1A8B3BB1D508}" srcOrd="0" destOrd="0" presId="urn:microsoft.com/office/officeart/2005/8/layout/bProcess3"/>
    <dgm:cxn modelId="{12D92D7F-B487-4E2F-8018-20F3FC24B1F4}" type="presParOf" srcId="{72CBD728-098B-4B23-A3C9-051BA60D157E}" destId="{4F45B940-672C-43C3-8A62-B38C51A9069F}" srcOrd="1" destOrd="0" presId="urn:microsoft.com/office/officeart/2005/8/layout/bProcess3"/>
    <dgm:cxn modelId="{8140A15F-776C-4D39-A60B-CA7F27E8BE99}" type="presParOf" srcId="{4F45B940-672C-43C3-8A62-B38C51A9069F}" destId="{217B0C77-3465-4292-BBC2-D3670F19FBD5}" srcOrd="0" destOrd="0" presId="urn:microsoft.com/office/officeart/2005/8/layout/bProcess3"/>
    <dgm:cxn modelId="{C8906534-1C50-4AC1-8A4D-E451F5B38D76}" type="presParOf" srcId="{72CBD728-098B-4B23-A3C9-051BA60D157E}" destId="{B42CE9E8-305B-4ED1-903A-D81076C119C9}" srcOrd="2" destOrd="0" presId="urn:microsoft.com/office/officeart/2005/8/layout/bProcess3"/>
    <dgm:cxn modelId="{5D4CC89F-F0C0-45A9-A862-4EE6D96CD85C}" type="presParOf" srcId="{72CBD728-098B-4B23-A3C9-051BA60D157E}" destId="{64A2AA9C-91FD-4942-AAEE-7395A1C00453}" srcOrd="3" destOrd="0" presId="urn:microsoft.com/office/officeart/2005/8/layout/bProcess3"/>
    <dgm:cxn modelId="{6E47908A-DB86-49BF-BE1A-6128BB81CDA3}" type="presParOf" srcId="{64A2AA9C-91FD-4942-AAEE-7395A1C00453}" destId="{A62875FD-F873-4752-975E-0F55BFBE0F7A}" srcOrd="0" destOrd="0" presId="urn:microsoft.com/office/officeart/2005/8/layout/bProcess3"/>
    <dgm:cxn modelId="{D78F40E4-B80C-44F4-86B2-789D787C5A85}" type="presParOf" srcId="{72CBD728-098B-4B23-A3C9-051BA60D157E}" destId="{660AB46D-825E-420A-968C-A59651C4D861}" srcOrd="4" destOrd="0" presId="urn:microsoft.com/office/officeart/2005/8/layout/bProcess3"/>
    <dgm:cxn modelId="{0BEE1B90-D5FF-4F5F-95FC-AE8E4F4392C5}" type="presParOf" srcId="{72CBD728-098B-4B23-A3C9-051BA60D157E}" destId="{2B465283-501E-44AC-9917-67357E02CEA4}" srcOrd="5" destOrd="0" presId="urn:microsoft.com/office/officeart/2005/8/layout/bProcess3"/>
    <dgm:cxn modelId="{CD0CCC3C-E2D8-4A91-A8EE-91E7C8EEAF25}" type="presParOf" srcId="{2B465283-501E-44AC-9917-67357E02CEA4}" destId="{C87DE5F2-C7CF-4D0C-A804-997AF1773B2E}" srcOrd="0" destOrd="0" presId="urn:microsoft.com/office/officeart/2005/8/layout/bProcess3"/>
    <dgm:cxn modelId="{90A4AD04-9560-4FD7-83AB-47CAF0C3C960}" type="presParOf" srcId="{72CBD728-098B-4B23-A3C9-051BA60D157E}" destId="{79521F30-2469-486A-BDC0-AE6B73459AB7}" srcOrd="6" destOrd="0" presId="urn:microsoft.com/office/officeart/2005/8/layout/bProcess3"/>
    <dgm:cxn modelId="{735D328F-E69E-4C5A-9F94-3995670486A2}" type="presParOf" srcId="{72CBD728-098B-4B23-A3C9-051BA60D157E}" destId="{BA08CCEA-7967-4283-93D9-6A3B490F18B4}" srcOrd="7" destOrd="0" presId="urn:microsoft.com/office/officeart/2005/8/layout/bProcess3"/>
    <dgm:cxn modelId="{D41B5104-120E-43B7-97A8-4268C01EB2C6}" type="presParOf" srcId="{BA08CCEA-7967-4283-93D9-6A3B490F18B4}" destId="{C3389620-546C-4C44-9056-2C6540A77E2C}" srcOrd="0" destOrd="0" presId="urn:microsoft.com/office/officeart/2005/8/layout/bProcess3"/>
    <dgm:cxn modelId="{47D4183C-A046-429D-BF0F-055489C339D2}" type="presParOf" srcId="{72CBD728-098B-4B23-A3C9-051BA60D157E}" destId="{570B3D0E-BF01-486D-8127-01E4005D1AAE}" srcOrd="8" destOrd="0" presId="urn:microsoft.com/office/officeart/2005/8/layout/bProcess3"/>
    <dgm:cxn modelId="{0ADD2C0B-414D-451A-B89E-9088C3A1B917}" type="presParOf" srcId="{72CBD728-098B-4B23-A3C9-051BA60D157E}" destId="{841400D5-9CB6-4542-B6DD-C4BF57731C69}" srcOrd="9" destOrd="0" presId="urn:microsoft.com/office/officeart/2005/8/layout/bProcess3"/>
    <dgm:cxn modelId="{D188C988-C825-4133-AAF8-248978F1BC60}" type="presParOf" srcId="{841400D5-9CB6-4542-B6DD-C4BF57731C69}" destId="{AA158D53-9CE0-4ED8-9643-EDE61F1C194C}" srcOrd="0" destOrd="0" presId="urn:microsoft.com/office/officeart/2005/8/layout/bProcess3"/>
    <dgm:cxn modelId="{F1A1F384-D600-4167-8736-7761C4656692}" type="presParOf" srcId="{72CBD728-098B-4B23-A3C9-051BA60D157E}" destId="{52D3204C-1BC5-43FA-9817-EDF9FBA5EAB0}" srcOrd="10" destOrd="0" presId="urn:microsoft.com/office/officeart/2005/8/layout/bProcess3"/>
    <dgm:cxn modelId="{6C653DF3-343A-4ECB-8293-2A9AA5557614}" type="presParOf" srcId="{72CBD728-098B-4B23-A3C9-051BA60D157E}" destId="{6A2E43E1-8751-4EAC-9088-C9F2B7020556}" srcOrd="11" destOrd="0" presId="urn:microsoft.com/office/officeart/2005/8/layout/bProcess3"/>
    <dgm:cxn modelId="{A7B2EA2D-D2A1-4FDF-8160-FD7813D643BE}" type="presParOf" srcId="{6A2E43E1-8751-4EAC-9088-C9F2B7020556}" destId="{CD48685C-7714-4A59-9D18-3AFC19E4556A}" srcOrd="0" destOrd="0" presId="urn:microsoft.com/office/officeart/2005/8/layout/bProcess3"/>
    <dgm:cxn modelId="{3457E390-3B25-4B4D-AAF0-A5F2E5DF3870}" type="presParOf" srcId="{72CBD728-098B-4B23-A3C9-051BA60D157E}" destId="{BDC400A1-05BF-4ACF-9C71-AC00B90ACF7C}" srcOrd="12" destOrd="0" presId="urn:microsoft.com/office/officeart/2005/8/layout/bProcess3"/>
    <dgm:cxn modelId="{432C22C7-30AB-4B54-886E-F7699B7E3690}" type="presParOf" srcId="{72CBD728-098B-4B23-A3C9-051BA60D157E}" destId="{22E88173-1D2C-42AB-8B68-D6D49FD8994B}" srcOrd="13" destOrd="0" presId="urn:microsoft.com/office/officeart/2005/8/layout/bProcess3"/>
    <dgm:cxn modelId="{F15AC15F-F314-4473-9341-A390DA2A3B51}" type="presParOf" srcId="{22E88173-1D2C-42AB-8B68-D6D49FD8994B}" destId="{94D84B53-16D0-4E75-9815-13EDA18430AC}" srcOrd="0" destOrd="0" presId="urn:microsoft.com/office/officeart/2005/8/layout/bProcess3"/>
    <dgm:cxn modelId="{42DC6E05-6307-409D-A56E-944F8EA56749}" type="presParOf" srcId="{72CBD728-098B-4B23-A3C9-051BA60D157E}" destId="{404DB031-A4E8-4C04-9AD1-AA30BC2D01C6}" srcOrd="14" destOrd="0" presId="urn:microsoft.com/office/officeart/2005/8/layout/bProcess3"/>
    <dgm:cxn modelId="{66443DBA-1159-47EE-BD42-835B942B7BFE}" type="presParOf" srcId="{72CBD728-098B-4B23-A3C9-051BA60D157E}" destId="{504053EF-E4D1-4B51-BFCB-602A0E0D754C}" srcOrd="15" destOrd="0" presId="urn:microsoft.com/office/officeart/2005/8/layout/bProcess3"/>
    <dgm:cxn modelId="{8681C674-13F3-4968-B6F3-B838A68496A3}" type="presParOf" srcId="{504053EF-E4D1-4B51-BFCB-602A0E0D754C}" destId="{B2EA53D9-3371-4B15-B142-9DFC0A65DBCF}" srcOrd="0" destOrd="0" presId="urn:microsoft.com/office/officeart/2005/8/layout/bProcess3"/>
    <dgm:cxn modelId="{909EE09C-232E-4CF3-8638-5D02D0EE6C51}" type="presParOf" srcId="{72CBD728-098B-4B23-A3C9-051BA60D157E}" destId="{65EB444D-E2C9-4F0D-B904-96344DF7CFEA}" srcOrd="16" destOrd="0" presId="urn:microsoft.com/office/officeart/2005/8/layout/bProcess3"/>
    <dgm:cxn modelId="{AD8DAF0A-3FBB-4995-B093-CF219E8C1E24}" type="presParOf" srcId="{72CBD728-098B-4B23-A3C9-051BA60D157E}" destId="{43492872-72AD-474B-8DC0-65F93E8DB9C7}" srcOrd="17" destOrd="0" presId="urn:microsoft.com/office/officeart/2005/8/layout/bProcess3"/>
    <dgm:cxn modelId="{5E7A6DC5-6D82-4C19-9A0F-1C230B034668}" type="presParOf" srcId="{43492872-72AD-474B-8DC0-65F93E8DB9C7}" destId="{01A8F9D4-2644-432A-BA3D-BEF89EFD2B10}" srcOrd="0" destOrd="0" presId="urn:microsoft.com/office/officeart/2005/8/layout/bProcess3"/>
    <dgm:cxn modelId="{BB438F57-B05B-4F73-8A17-88F5DDAC26A3}" type="presParOf" srcId="{72CBD728-098B-4B23-A3C9-051BA60D157E}" destId="{A8680B9A-3665-4EB9-961C-626359975D70}" srcOrd="18" destOrd="0" presId="urn:microsoft.com/office/officeart/2005/8/layout/bProcess3"/>
    <dgm:cxn modelId="{50CEFA00-02DE-4F21-A295-BA49AFCC7660}" type="presParOf" srcId="{72CBD728-098B-4B23-A3C9-051BA60D157E}" destId="{04019B50-02E9-4B1F-8CAC-11EED122F257}" srcOrd="19" destOrd="0" presId="urn:microsoft.com/office/officeart/2005/8/layout/bProcess3"/>
    <dgm:cxn modelId="{23CF01E3-B9AE-4748-930D-7901419306AE}" type="presParOf" srcId="{04019B50-02E9-4B1F-8CAC-11EED122F257}" destId="{6D9C21E8-E651-44CA-9742-B46137C6F733}" srcOrd="0" destOrd="0" presId="urn:microsoft.com/office/officeart/2005/8/layout/bProcess3"/>
    <dgm:cxn modelId="{8BCA31F1-28DB-4E48-8C40-4088A11885DF}" type="presParOf" srcId="{72CBD728-098B-4B23-A3C9-051BA60D157E}" destId="{13210107-6DB9-4575-B1C3-4D29436D2601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5B940-672C-43C3-8A62-B38C51A9069F}">
      <dsp:nvSpPr>
        <dsp:cNvPr id="0" name=""/>
        <dsp:cNvSpPr/>
      </dsp:nvSpPr>
      <dsp:spPr>
        <a:xfrm>
          <a:off x="1790259" y="1105996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1970112" y="1149660"/>
        <a:ext cx="20542" cy="4112"/>
      </dsp:txXfrm>
    </dsp:sp>
    <dsp:sp modelId="{CAC127CC-1EC3-4C54-961F-1A8B3BB1D508}">
      <dsp:nvSpPr>
        <dsp:cNvPr id="0" name=""/>
        <dsp:cNvSpPr/>
      </dsp:nvSpPr>
      <dsp:spPr>
        <a:xfrm>
          <a:off x="5763" y="615828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+mn-lt"/>
              <a:cs typeface="Calibri" pitchFamily="34" charset="0"/>
            </a:rPr>
            <a:t>September 1 – November 15: Application</a:t>
          </a:r>
          <a:r>
            <a:rPr lang="en-US" sz="1600" b="1" kern="1200" baseline="0" dirty="0" smtClean="0">
              <a:solidFill>
                <a:srgbClr val="00359E"/>
              </a:solidFill>
              <a:latin typeface="+mn-lt"/>
              <a:cs typeface="Calibri" pitchFamily="34" charset="0"/>
            </a:rPr>
            <a:t> Cycle</a:t>
          </a:r>
          <a:endParaRPr lang="en-US" sz="1600" b="1" kern="1200" dirty="0">
            <a:solidFill>
              <a:srgbClr val="00359E"/>
            </a:solidFill>
            <a:latin typeface="+mn-lt"/>
            <a:cs typeface="Calibri" pitchFamily="34" charset="0"/>
          </a:endParaRPr>
        </a:p>
      </dsp:txBody>
      <dsp:txXfrm>
        <a:off x="5763" y="615828"/>
        <a:ext cx="1786295" cy="1071777"/>
      </dsp:txXfrm>
    </dsp:sp>
    <dsp:sp modelId="{64A2AA9C-91FD-4942-AAEE-7395A1C00453}">
      <dsp:nvSpPr>
        <dsp:cNvPr id="0" name=""/>
        <dsp:cNvSpPr/>
      </dsp:nvSpPr>
      <dsp:spPr>
        <a:xfrm>
          <a:off x="3987403" y="1105996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4167256" y="1149660"/>
        <a:ext cx="20542" cy="4112"/>
      </dsp:txXfrm>
    </dsp:sp>
    <dsp:sp modelId="{B42CE9E8-305B-4ED1-903A-D81076C119C9}">
      <dsp:nvSpPr>
        <dsp:cNvPr id="0" name=""/>
        <dsp:cNvSpPr/>
      </dsp:nvSpPr>
      <dsp:spPr>
        <a:xfrm>
          <a:off x="2202907" y="615828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+mn-lt"/>
              <a:cs typeface="Calibri" pitchFamily="34" charset="0"/>
            </a:rPr>
            <a:t>November 15: Application Deadline</a:t>
          </a:r>
          <a:endParaRPr lang="en-US" sz="1600" b="1" kern="1200" baseline="0" dirty="0" smtClean="0">
            <a:solidFill>
              <a:srgbClr val="00359E"/>
            </a:solidFill>
            <a:latin typeface="+mn-lt"/>
            <a:cs typeface="Calibri" pitchFamily="34" charset="0"/>
          </a:endParaRPr>
        </a:p>
      </dsp:txBody>
      <dsp:txXfrm>
        <a:off x="2202907" y="615828"/>
        <a:ext cx="1786295" cy="1071777"/>
      </dsp:txXfrm>
    </dsp:sp>
    <dsp:sp modelId="{2B465283-501E-44AC-9917-67357E02CEA4}">
      <dsp:nvSpPr>
        <dsp:cNvPr id="0" name=""/>
        <dsp:cNvSpPr/>
      </dsp:nvSpPr>
      <dsp:spPr>
        <a:xfrm>
          <a:off x="6184548" y="1105996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6364400" y="1149660"/>
        <a:ext cx="20542" cy="4112"/>
      </dsp:txXfrm>
    </dsp:sp>
    <dsp:sp modelId="{660AB46D-825E-420A-968C-A59651C4D861}">
      <dsp:nvSpPr>
        <dsp:cNvPr id="0" name=""/>
        <dsp:cNvSpPr/>
      </dsp:nvSpPr>
      <dsp:spPr>
        <a:xfrm>
          <a:off x="4400052" y="615828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+mn-lt"/>
              <a:cs typeface="Calibri" pitchFamily="34" charset="0"/>
            </a:rPr>
            <a:t>December 1: Colleague Deadline</a:t>
          </a:r>
        </a:p>
      </dsp:txBody>
      <dsp:txXfrm>
        <a:off x="4400052" y="615828"/>
        <a:ext cx="1786295" cy="1071777"/>
      </dsp:txXfrm>
    </dsp:sp>
    <dsp:sp modelId="{BA08CCEA-7967-4283-93D9-6A3B490F18B4}">
      <dsp:nvSpPr>
        <dsp:cNvPr id="0" name=""/>
        <dsp:cNvSpPr/>
      </dsp:nvSpPr>
      <dsp:spPr>
        <a:xfrm>
          <a:off x="898911" y="1954923"/>
          <a:ext cx="6591432" cy="380248"/>
        </a:xfrm>
        <a:custGeom>
          <a:avLst/>
          <a:gdLst/>
          <a:ahLst/>
          <a:cxnLst/>
          <a:rect l="0" t="0" r="0" b="0"/>
          <a:pathLst>
            <a:path>
              <a:moveTo>
                <a:pt x="6591432" y="0"/>
              </a:moveTo>
              <a:lnTo>
                <a:pt x="6591432" y="207224"/>
              </a:lnTo>
              <a:lnTo>
                <a:pt x="0" y="207224"/>
              </a:lnTo>
              <a:lnTo>
                <a:pt x="0" y="380248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4029522" y="2142991"/>
        <a:ext cx="330211" cy="4112"/>
      </dsp:txXfrm>
    </dsp:sp>
    <dsp:sp modelId="{79521F30-2469-486A-BDC0-AE6B73459AB7}">
      <dsp:nvSpPr>
        <dsp:cNvPr id="0" name=""/>
        <dsp:cNvSpPr/>
      </dsp:nvSpPr>
      <dsp:spPr>
        <a:xfrm>
          <a:off x="6597196" y="346710"/>
          <a:ext cx="1786295" cy="16100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December 31: Contract and Online Certification &amp; Citizenship Forms Deadline</a:t>
          </a:r>
        </a:p>
      </dsp:txBody>
      <dsp:txXfrm>
        <a:off x="6597196" y="346710"/>
        <a:ext cx="1786295" cy="1610013"/>
      </dsp:txXfrm>
    </dsp:sp>
    <dsp:sp modelId="{841400D5-9CB6-4542-B6DD-C4BF57731C69}">
      <dsp:nvSpPr>
        <dsp:cNvPr id="0" name=""/>
        <dsp:cNvSpPr/>
      </dsp:nvSpPr>
      <dsp:spPr>
        <a:xfrm>
          <a:off x="1790259" y="2857740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1970112" y="2901404"/>
        <a:ext cx="20542" cy="4112"/>
      </dsp:txXfrm>
    </dsp:sp>
    <dsp:sp modelId="{570B3D0E-BF01-486D-8127-01E4005D1AAE}">
      <dsp:nvSpPr>
        <dsp:cNvPr id="0" name=""/>
        <dsp:cNvSpPr/>
      </dsp:nvSpPr>
      <dsp:spPr>
        <a:xfrm>
          <a:off x="5763" y="2367571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+mn-lt"/>
              <a:cs typeface="Calibri" pitchFamily="34" charset="0"/>
            </a:rPr>
            <a:t>February – May: Application Peer Review</a:t>
          </a:r>
        </a:p>
      </dsp:txBody>
      <dsp:txXfrm>
        <a:off x="5763" y="2367571"/>
        <a:ext cx="1786295" cy="1071777"/>
      </dsp:txXfrm>
    </dsp:sp>
    <dsp:sp modelId="{6A2E43E1-8751-4EAC-9088-C9F2B7020556}">
      <dsp:nvSpPr>
        <dsp:cNvPr id="0" name=""/>
        <dsp:cNvSpPr/>
      </dsp:nvSpPr>
      <dsp:spPr>
        <a:xfrm>
          <a:off x="3987403" y="2857740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4167256" y="2901404"/>
        <a:ext cx="20542" cy="4112"/>
      </dsp:txXfrm>
    </dsp:sp>
    <dsp:sp modelId="{52D3204C-1BC5-43FA-9817-EDF9FBA5EAB0}">
      <dsp:nvSpPr>
        <dsp:cNvPr id="0" name=""/>
        <dsp:cNvSpPr/>
      </dsp:nvSpPr>
      <dsp:spPr>
        <a:xfrm>
          <a:off x="2202907" y="2367571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+mn-lt"/>
              <a:cs typeface="Calibri" pitchFamily="34" charset="0"/>
            </a:rPr>
            <a:t>May: Initial Selection</a:t>
          </a:r>
        </a:p>
      </dsp:txBody>
      <dsp:txXfrm>
        <a:off x="2202907" y="2367571"/>
        <a:ext cx="1786295" cy="1071777"/>
      </dsp:txXfrm>
    </dsp:sp>
    <dsp:sp modelId="{22E88173-1D2C-42AB-8B68-D6D49FD8994B}">
      <dsp:nvSpPr>
        <dsp:cNvPr id="0" name=""/>
        <dsp:cNvSpPr/>
      </dsp:nvSpPr>
      <dsp:spPr>
        <a:xfrm>
          <a:off x="6184548" y="2857740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6364400" y="2901404"/>
        <a:ext cx="20542" cy="4112"/>
      </dsp:txXfrm>
    </dsp:sp>
    <dsp:sp modelId="{BDC400A1-05BF-4ACF-9C71-AC00B90ACF7C}">
      <dsp:nvSpPr>
        <dsp:cNvPr id="0" name=""/>
        <dsp:cNvSpPr/>
      </dsp:nvSpPr>
      <dsp:spPr>
        <a:xfrm>
          <a:off x="4400052" y="2367571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+mn-lt"/>
              <a:cs typeface="Calibri" pitchFamily="34" charset="0"/>
            </a:rPr>
            <a:t>May – July: Financial Vetting</a:t>
          </a:r>
        </a:p>
      </dsp:txBody>
      <dsp:txXfrm>
        <a:off x="4400052" y="2367571"/>
        <a:ext cx="1786295" cy="1071777"/>
      </dsp:txXfrm>
    </dsp:sp>
    <dsp:sp modelId="{504053EF-E4D1-4B51-BFCB-602A0E0D754C}">
      <dsp:nvSpPr>
        <dsp:cNvPr id="0" name=""/>
        <dsp:cNvSpPr/>
      </dsp:nvSpPr>
      <dsp:spPr>
        <a:xfrm>
          <a:off x="898911" y="3437549"/>
          <a:ext cx="6591432" cy="380248"/>
        </a:xfrm>
        <a:custGeom>
          <a:avLst/>
          <a:gdLst/>
          <a:ahLst/>
          <a:cxnLst/>
          <a:rect l="0" t="0" r="0" b="0"/>
          <a:pathLst>
            <a:path>
              <a:moveTo>
                <a:pt x="6591432" y="0"/>
              </a:moveTo>
              <a:lnTo>
                <a:pt x="6591432" y="207224"/>
              </a:lnTo>
              <a:lnTo>
                <a:pt x="0" y="207224"/>
              </a:lnTo>
              <a:lnTo>
                <a:pt x="0" y="380248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4029522" y="3625617"/>
        <a:ext cx="330211" cy="4112"/>
      </dsp:txXfrm>
    </dsp:sp>
    <dsp:sp modelId="{404DB031-A4E8-4C04-9AD1-AA30BC2D01C6}">
      <dsp:nvSpPr>
        <dsp:cNvPr id="0" name=""/>
        <dsp:cNvSpPr/>
      </dsp:nvSpPr>
      <dsp:spPr>
        <a:xfrm>
          <a:off x="6597196" y="2367571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July 1: Contract Start Date</a:t>
          </a:r>
        </a:p>
      </dsp:txBody>
      <dsp:txXfrm>
        <a:off x="6597196" y="2367571"/>
        <a:ext cx="1786295" cy="1071777"/>
      </dsp:txXfrm>
    </dsp:sp>
    <dsp:sp modelId="{43492872-72AD-474B-8DC0-65F93E8DB9C7}">
      <dsp:nvSpPr>
        <dsp:cNvPr id="0" name=""/>
        <dsp:cNvSpPr/>
      </dsp:nvSpPr>
      <dsp:spPr>
        <a:xfrm>
          <a:off x="1790259" y="4340366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1970112" y="4384029"/>
        <a:ext cx="20542" cy="4112"/>
      </dsp:txXfrm>
    </dsp:sp>
    <dsp:sp modelId="{65EB444D-E2C9-4F0D-B904-96344DF7CFEA}">
      <dsp:nvSpPr>
        <dsp:cNvPr id="0" name=""/>
        <dsp:cNvSpPr/>
      </dsp:nvSpPr>
      <dsp:spPr>
        <a:xfrm>
          <a:off x="5763" y="3850197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Mid-July: Final Funding Decisions and Recipient Notification</a:t>
          </a:r>
        </a:p>
      </dsp:txBody>
      <dsp:txXfrm>
        <a:off x="5763" y="3850197"/>
        <a:ext cx="1786295" cy="1071777"/>
      </dsp:txXfrm>
    </dsp:sp>
    <dsp:sp modelId="{04019B50-02E9-4B1F-8CAC-11EED122F257}">
      <dsp:nvSpPr>
        <dsp:cNvPr id="0" name=""/>
        <dsp:cNvSpPr/>
      </dsp:nvSpPr>
      <dsp:spPr>
        <a:xfrm>
          <a:off x="3987403" y="4340366"/>
          <a:ext cx="3802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48" y="45720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>
            <a:latin typeface="+mn-lt"/>
          </a:endParaRPr>
        </a:p>
      </dsp:txBody>
      <dsp:txXfrm>
        <a:off x="4167256" y="4384029"/>
        <a:ext cx="20542" cy="4112"/>
      </dsp:txXfrm>
    </dsp:sp>
    <dsp:sp modelId="{A8680B9A-3665-4EB9-961C-626359975D70}">
      <dsp:nvSpPr>
        <dsp:cNvPr id="0" name=""/>
        <dsp:cNvSpPr/>
      </dsp:nvSpPr>
      <dsp:spPr>
        <a:xfrm>
          <a:off x="2202907" y="3850197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August – September: Contract Signing</a:t>
          </a:r>
        </a:p>
      </dsp:txBody>
      <dsp:txXfrm>
        <a:off x="2202907" y="3850197"/>
        <a:ext cx="1786295" cy="1071777"/>
      </dsp:txXfrm>
    </dsp:sp>
    <dsp:sp modelId="{13210107-6DB9-4575-B1C3-4D29436D2601}">
      <dsp:nvSpPr>
        <dsp:cNvPr id="0" name=""/>
        <dsp:cNvSpPr/>
      </dsp:nvSpPr>
      <dsp:spPr>
        <a:xfrm>
          <a:off x="4400052" y="3850197"/>
          <a:ext cx="1786295" cy="1071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359E"/>
              </a:solidFill>
              <a:latin typeface="Calibri" pitchFamily="34" charset="0"/>
              <a:cs typeface="Calibri" pitchFamily="34" charset="0"/>
            </a:rPr>
            <a:t>October: First Payment to Lender</a:t>
          </a:r>
          <a:endParaRPr lang="en-US" sz="1600" b="1" kern="1200" dirty="0">
            <a:solidFill>
              <a:srgbClr val="00359E"/>
            </a:solidFill>
            <a:latin typeface="Calibri" pitchFamily="34" charset="0"/>
            <a:cs typeface="Calibri" pitchFamily="34" charset="0"/>
          </a:endParaRPr>
        </a:p>
      </dsp:txBody>
      <dsp:txXfrm>
        <a:off x="4400052" y="3850197"/>
        <a:ext cx="1786295" cy="107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79B28-DCF5-4EFC-9DE7-C7E1A0A2109A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1BD2-55CE-411E-AC04-8960FB248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3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F7B4-1207-4F18-8C2C-3E9DBD6AFD50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3806-A51B-479B-9DFB-71085E555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7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13560-7703-468E-BAA5-8D73BD32AD1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300059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73B3C-02A6-4A60-9BF0-16B8F93C9AF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35278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38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1888-8FEF-4B58-8102-473B8EEF5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7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B5EC7-45E5-40D2-802D-1DAA52CC8182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83855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1888-8FEF-4B58-8102-473B8EEF5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0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3832" indent="-223832"/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1888-8FEF-4B58-8102-473B8EEF5A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3832" indent="-223832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1888-8FEF-4B58-8102-473B8EEF5A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87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1888-8FEF-4B58-8102-473B8EEF5A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73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9D9E1-D852-487A-97E4-AB054F0BAC6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31206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0FABE23-DC57-493D-AA1D-81D403AD9DA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4" y="4415792"/>
            <a:ext cx="5032375" cy="418499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1888-8FEF-4B58-8102-473B8EEF5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6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85667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272456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99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936816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6E4BF-24A2-438D-9BB2-ABF81E7B6FF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21335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6E4BF-24A2-438D-9BB2-ABF81E7B6FF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0688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73B3C-02A6-4A60-9BF0-16B8F93C9AF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3646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747713" cy="365125"/>
          </a:xfrm>
        </p:spPr>
        <p:txBody>
          <a:bodyPr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830D10-542A-447B-87CA-BD3ADA618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4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/>
          <a:lstStyle>
            <a:lvl1pPr marL="227013" indent="0">
              <a:defRPr sz="3500" b="0" i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3243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8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1627A0-52BE-49C3-90CB-787EE8607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4600"/>
            <a:ext cx="914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0"/>
            <a:ext cx="9144000" cy="1295400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257800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People and Plac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52400"/>
            <a:ext cx="9144000" cy="28112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9124950" cy="457200"/>
          </a:xfrm>
        </p:spPr>
        <p:txBody>
          <a:bodyPr/>
          <a:lstStyle>
            <a:lvl1pPr marL="109537" indent="0" algn="ctr">
              <a:buNone/>
              <a:defRPr sz="200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023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1515FC-D72B-4CAF-A499-034D60B6BD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9E8EE1-BCC5-4FFC-9D02-CA3B48317A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B76949-AF80-435D-9E97-14B6AAF2E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F5E4-51B4-4EE3-8A54-552E3BF2065D}" type="datetime1">
              <a:rPr lang="en-US"/>
              <a:pPr>
                <a:defRPr/>
              </a:pPr>
              <a:t>6/19/2014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A352-3E9A-49C6-ACBE-75EF3735C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2400" y="6324600"/>
            <a:ext cx="762000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 bwMode="auto">
          <a:xfrm>
            <a:off x="7000874" y="6321576"/>
            <a:ext cx="403226" cy="384024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NIH_OER_Master_Logo_2Colo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63696"/>
            <a:ext cx="1524000" cy="303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BCBFF"/>
        </a:buClr>
        <a:buFont typeface="Georgia" pitchFamily="18" charset="0"/>
        <a:buChar char="▫"/>
        <a:defRPr sz="2000" kern="1200">
          <a:solidFill>
            <a:srgbClr val="CBCBF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061F-504D-41DC-8086-360FA13D9D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0D57-8306-43F0-A863-37E4F56F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erry Mills, M.D., M.P.H.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Calibri" pitchFamily="34" charset="0"/>
              </a:rPr>
              <a:t>Sherry Mills, M.D., M.P.H.</a:t>
            </a:r>
          </a:p>
          <a:p>
            <a:r>
              <a:rPr lang="en-US" dirty="0" smtClean="0">
                <a:cs typeface="Calibri" pitchFamily="34" charset="0"/>
              </a:rPr>
              <a:t>Director, Office of Extramural Programs</a:t>
            </a:r>
          </a:p>
          <a:p>
            <a:r>
              <a:rPr lang="en-US" dirty="0" smtClean="0">
                <a:cs typeface="Calibri" pitchFamily="34" charset="0"/>
              </a:rPr>
              <a:t>NIH Office of Extramural Research</a:t>
            </a:r>
            <a:endParaRPr lang="en-US" dirty="0">
              <a:cs typeface="Calibri" pitchFamily="34" charset="0"/>
            </a:endParaRPr>
          </a:p>
        </p:txBody>
      </p:sp>
      <p:sp>
        <p:nvSpPr>
          <p:cNvPr id="22" name="June 27, 20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smtClean="0">
                <a:cs typeface="Calibri" pitchFamily="34" charset="0"/>
              </a:rPr>
              <a:t>June 27, 2014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2" name="NIH Loan Repayment Programs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 Loan Repayment Programs</a:t>
            </a:r>
            <a: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3" name="Home slide set of Photos" descr="This is a series of images representing science and the Loan repayment programs" title="This is a series of images representing science and the Loan repayment programs"/>
          <p:cNvGrpSpPr/>
          <p:nvPr/>
        </p:nvGrpSpPr>
        <p:grpSpPr>
          <a:xfrm>
            <a:off x="304800" y="102870"/>
            <a:ext cx="8479362" cy="2487930"/>
            <a:chOff x="304800" y="-152400"/>
            <a:chExt cx="8479362" cy="2590800"/>
          </a:xfrm>
        </p:grpSpPr>
        <p:pic>
          <p:nvPicPr>
            <p:cNvPr id="6" name="Picture 5" descr="NIH Bldg. 1.jpg"/>
            <p:cNvPicPr>
              <a:picLocks noChangeAspect="1"/>
            </p:cNvPicPr>
            <p:nvPr/>
          </p:nvPicPr>
          <p:blipFill>
            <a:blip r:embed="rId3" cstate="print"/>
            <a:srcRect b="6250"/>
            <a:stretch>
              <a:fillRect/>
            </a:stretch>
          </p:blipFill>
          <p:spPr>
            <a:xfrm>
              <a:off x="6705600" y="152400"/>
              <a:ext cx="2078562" cy="2286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  <a:softEdge rad="127000"/>
            </a:effectLst>
          </p:spPr>
        </p:pic>
        <p:pic>
          <p:nvPicPr>
            <p:cNvPr id="12" name="Picture 11" descr="Lab pic.jpg"/>
            <p:cNvPicPr>
              <a:picLocks noChangeAspect="1"/>
            </p:cNvPicPr>
            <p:nvPr/>
          </p:nvPicPr>
          <p:blipFill>
            <a:blip r:embed="rId4" cstate="print"/>
            <a:srcRect l="13597" t="-10794" r="4568"/>
            <a:stretch>
              <a:fillRect/>
            </a:stretch>
          </p:blipFill>
          <p:spPr>
            <a:xfrm>
              <a:off x="304800" y="-152400"/>
              <a:ext cx="2209800" cy="2590800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9" name="Picture 18" descr="Glob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0800" y="152400"/>
              <a:ext cx="4038600" cy="2286000"/>
            </a:xfrm>
            <a:prstGeom prst="rect">
              <a:avLst/>
            </a:prstGeom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2136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ose:"/>
          <p:cNvSpPr txBox="1">
            <a:spLocks/>
          </p:cNvSpPr>
          <p:nvPr/>
        </p:nvSpPr>
        <p:spPr bwMode="auto">
          <a:xfrm>
            <a:off x="457200" y="13716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Purpose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Recruit and retain highly qualified health professionals to research careers that focus health disparity issues. </a:t>
            </a:r>
          </a:p>
          <a:p>
            <a:pPr marL="339725" lvl="0" indent="-222250" eaLnBrk="0" fontAlgn="base" hangingPunct="0">
              <a:spcAft>
                <a:spcPct val="0"/>
              </a:spcAft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50% of awards to applicants from health disparity populations</a:t>
            </a:r>
            <a:endParaRPr lang="en-US" sz="2200" b="1" dirty="0"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u="sng" dirty="0">
                <a:solidFill>
                  <a:srgbClr val="0070C0"/>
                </a:solidFill>
                <a:cs typeface="Calibri" pitchFamily="34" charset="0"/>
              </a:rPr>
              <a:t>Qualifying research:</a:t>
            </a:r>
          </a:p>
          <a:p>
            <a:pPr marL="120650" indent="-342900">
              <a:spcBef>
                <a:spcPts val="0"/>
              </a:spcBef>
              <a:buClr>
                <a:srgbClr val="00359E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Within health disparity populations</a:t>
            </a:r>
          </a:p>
          <a:p>
            <a:pPr marL="120650" indent="-342900">
              <a:spcBef>
                <a:spcPts val="0"/>
              </a:spcBef>
              <a:buClr>
                <a:srgbClr val="00359E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Causes of health disparities </a:t>
            </a:r>
          </a:p>
          <a:p>
            <a:pPr marL="120650" indent="-342900">
              <a:spcBef>
                <a:spcPts val="0"/>
              </a:spcBef>
              <a:buClr>
                <a:srgbClr val="00359E"/>
              </a:buClr>
              <a:buFont typeface="Arial" pitchFamily="34" charset="0"/>
              <a:buChar char="•"/>
            </a:pP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Methods to prevent, diagnose, and treat such conditions</a:t>
            </a:r>
          </a:p>
          <a:p>
            <a:pPr marL="117475" lvl="0" eaLnBrk="0" fontAlgn="base" hangingPunct="0">
              <a:spcAft>
                <a:spcPct val="0"/>
              </a:spcAft>
              <a:buClr>
                <a:schemeClr val="tx1"/>
              </a:buClr>
            </a:pPr>
            <a:endParaRPr lang="en-US" sz="2000" dirty="0" smtClean="0"/>
          </a:p>
        </p:txBody>
      </p:sp>
      <p:sp>
        <p:nvSpPr>
          <p:cNvPr id="9" name="Extramural LRP for Health Disparities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latin typeface="+mj-lt"/>
                <a:cs typeface="Calibri" pitchFamily="34" charset="0"/>
              </a:rPr>
              <a:t>Extramural LRP for Health Disparities</a:t>
            </a:r>
            <a:br>
              <a:rPr lang="en-US" sz="3200" b="1" dirty="0" smtClean="0">
                <a:latin typeface="+mj-lt"/>
                <a:cs typeface="Calibri" pitchFamily="34" charset="0"/>
              </a:rPr>
            </a:br>
            <a:r>
              <a:rPr lang="en-US" sz="3200" b="1" dirty="0" smtClean="0">
                <a:latin typeface="+mj-lt"/>
                <a:cs typeface="Calibri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548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ose and Qualifying Research"/>
          <p:cNvSpPr txBox="1">
            <a:spLocks/>
          </p:cNvSpPr>
          <p:nvPr/>
        </p:nvSpPr>
        <p:spPr bwMode="auto">
          <a:xfrm>
            <a:off x="322006" y="1371600"/>
            <a:ext cx="784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Purpose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Recruit and retain highly qualified health and/or allied health professionals as contraception and/or infertility investigators.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itchFamily="34" charset="0"/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buClr>
                <a:prstClr val="black"/>
              </a:buClr>
            </a:pPr>
            <a:r>
              <a:rPr lang="en-US" sz="2400" b="1" u="sng" dirty="0">
                <a:solidFill>
                  <a:srgbClr val="0070C0"/>
                </a:solidFill>
                <a:cs typeface="Calibri" pitchFamily="34" charset="0"/>
              </a:rPr>
              <a:t>Qualifying research:</a:t>
            </a:r>
          </a:p>
          <a:p>
            <a:pPr marL="342900" marR="0" lvl="0" indent="-342900">
              <a:buClr>
                <a:srgbClr val="00359E"/>
              </a:buClr>
              <a:buFont typeface="Georgia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ea typeface="Calibri"/>
                <a:cs typeface="Times New Roman"/>
              </a:rPr>
              <a:t>Evaluate, treat or ameliorate conditions which result in the failure of couples to either conceive or bear young</a:t>
            </a:r>
            <a:endParaRPr lang="en-US" sz="2200" dirty="0">
              <a:ea typeface="Calibri"/>
              <a:cs typeface="Times New Roman"/>
            </a:endParaRPr>
          </a:p>
          <a:p>
            <a:pPr marL="342900" marR="0" lvl="0" indent="-342900">
              <a:buClr>
                <a:srgbClr val="00359E"/>
              </a:buClr>
              <a:buFont typeface="Georgia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ea typeface="Calibri"/>
                <a:cs typeface="Times New Roman"/>
              </a:rPr>
              <a:t>Provide new or improved methods of preventing pregnancy</a:t>
            </a:r>
            <a:endParaRPr lang="en-US" sz="2200" dirty="0">
              <a:ea typeface="Calibri"/>
              <a:cs typeface="Times New Roman"/>
            </a:endParaRPr>
          </a:p>
          <a:p>
            <a:pPr lvl="0" eaLnBrk="0" fontAlgn="base" hangingPunct="0">
              <a:buClr>
                <a:schemeClr val="tx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9" name="Extramural LRP for Contraceptive and Infertility Research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latin typeface="+mj-lt"/>
                <a:cs typeface="Calibri" pitchFamily="34" charset="0"/>
              </a:rPr>
              <a:t>Extramural LRP for </a:t>
            </a:r>
            <a:br>
              <a:rPr lang="en-US" sz="3600" b="1" dirty="0" smtClean="0">
                <a:latin typeface="+mj-lt"/>
                <a:cs typeface="Calibri" pitchFamily="34" charset="0"/>
              </a:rPr>
            </a:br>
            <a:r>
              <a:rPr lang="en-US" sz="3600" b="1" dirty="0" smtClean="0">
                <a:latin typeface="+mj-lt"/>
                <a:cs typeface="Calibri" pitchFamily="34" charset="0"/>
              </a:rPr>
              <a:t>Contraceptive and Infertility Research</a:t>
            </a:r>
          </a:p>
        </p:txBody>
      </p:sp>
    </p:spTree>
    <p:extLst>
      <p:ext uri="{BB962C8B-B14F-4D97-AF65-F5344CB8AC3E}">
        <p14:creationId xmlns:p14="http://schemas.microsoft.com/office/powerpoint/2010/main" val="21811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view Process diagram"/>
          <p:cNvGraphicFramePr/>
          <p:nvPr>
            <p:extLst>
              <p:ext uri="{D42A27DB-BD31-4B8C-83A1-F6EECF244321}">
                <p14:modId xmlns:p14="http://schemas.microsoft.com/office/powerpoint/2010/main" val="93266722"/>
              </p:ext>
            </p:extLst>
          </p:nvPr>
        </p:nvGraphicFramePr>
        <p:xfrm>
          <a:off x="1066800" y="1371600"/>
          <a:ext cx="6858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view Process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j-lt"/>
                <a:cs typeface="Calibri" pitchFamily="34" charset="0"/>
              </a:rPr>
              <a:t>Review Process</a:t>
            </a:r>
            <a:endParaRPr lang="en-US" sz="4000" b="1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CA0500-440F-443F-A277-A4A577037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CCA0500-440F-443F-A277-A4A577037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DEC5D7-B7EC-46E1-9D2B-818846E70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DDEC5D7-B7EC-46E1-9D2B-818846E70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16D3E-713A-424E-9316-1FE78ACEE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7516D3E-713A-424E-9316-1FE78ACEE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8D483E-7AAE-4EA2-94FC-8EB61AF48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D8D483E-7AAE-4EA2-94FC-8EB61AF48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CB5C15-60AB-4A32-B837-DC0AC5D94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5CB5C15-60AB-4A32-B837-DC0AC5D94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23CA99-E4F7-439B-8379-75DB54EB5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323CA99-E4F7-439B-8379-75DB54EB5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711F9-9118-491D-B11F-8A7B49899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F1711F9-9118-491D-B11F-8A7B49899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nels evaluate each applicant’s potential to succeed in a research career by rating: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32435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Panels evaluate each applicant’s 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potential to succeed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 in a research career by rating: </a:t>
            </a:r>
          </a:p>
          <a:p>
            <a:pPr marL="800100" lvl="1" indent="-342900">
              <a:spcAft>
                <a:spcPts val="12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Applicant’s previous training and research experience </a:t>
            </a:r>
          </a:p>
          <a:p>
            <a:pPr marL="800100" lvl="1" indent="-342900">
              <a:spcAft>
                <a:spcPts val="12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Applicant’s commitment to a research career</a:t>
            </a:r>
          </a:p>
          <a:p>
            <a:pPr marL="800100" lvl="1" indent="-342900">
              <a:spcAft>
                <a:spcPts val="12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Current research environment</a:t>
            </a:r>
          </a:p>
          <a:p>
            <a:pPr marL="800100" lvl="1" indent="-342900">
              <a:spcAft>
                <a:spcPts val="1200"/>
              </a:spcAft>
              <a:buFontTx/>
              <a:buAutoNum type="arabicPeriod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Research progress </a:t>
            </a:r>
            <a:r>
              <a:rPr lang="en-US" sz="1800" b="1" dirty="0" smtClean="0">
                <a:latin typeface="+mn-lt"/>
                <a:cs typeface="Calibri" pitchFamily="34" charset="0"/>
              </a:rPr>
              <a:t>(</a:t>
            </a:r>
            <a:r>
              <a:rPr lang="en-US" sz="1800" b="1" i="1" dirty="0" smtClean="0">
                <a:latin typeface="+mn-lt"/>
                <a:cs typeface="Calibri" pitchFamily="34" charset="0"/>
              </a:rPr>
              <a:t>for Renewal applications only)</a:t>
            </a:r>
            <a:endParaRPr lang="en-US" sz="1800" b="1" dirty="0">
              <a:latin typeface="+mn-lt"/>
              <a:cs typeface="Calibri" pitchFamily="34" charset="0"/>
            </a:endParaRPr>
          </a:p>
        </p:txBody>
      </p:sp>
      <p:sp>
        <p:nvSpPr>
          <p:cNvPr id="21507" name="Peer Review Criteri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>
                <a:latin typeface="+mj-lt"/>
                <a:cs typeface="Calibri" pitchFamily="34" charset="0"/>
              </a:rPr>
              <a:t>Peer Review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e LRP application is divided into three sections: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2435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The LRP application is divided into three sections: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Personal</a:t>
            </a:r>
            <a:r>
              <a:rPr lang="en-US" sz="2200" b="1" baseline="0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 Information</a:t>
            </a:r>
          </a:p>
          <a:p>
            <a:pPr marL="914400" lvl="1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200" b="1" baseline="0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Research</a:t>
            </a:r>
            <a:endParaRPr lang="en-US" sz="2200" b="1" dirty="0" smtClean="0">
              <a:solidFill>
                <a:srgbClr val="00359E"/>
              </a:solidFill>
              <a:latin typeface="+mn-lt"/>
              <a:cs typeface="Calibri" pitchFamily="34" charset="0"/>
            </a:endParaRPr>
          </a:p>
          <a:p>
            <a:pPr marL="914400" lvl="1" indent="-457200">
              <a:spcBef>
                <a:spcPts val="2400"/>
              </a:spcBef>
              <a:buAutoNum type="arabicPeriod" startAt="3"/>
            </a:pPr>
            <a:r>
              <a:rPr lang="en-US" sz="2200" b="1" baseline="0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Loans </a:t>
            </a:r>
            <a:r>
              <a:rPr lang="en-US" sz="1800" b="1" i="1" baseline="0" dirty="0" smtClean="0">
                <a:latin typeface="+mn-lt"/>
                <a:cs typeface="Calibri" pitchFamily="34" charset="0"/>
              </a:rPr>
              <a:t>(new</a:t>
            </a:r>
            <a:r>
              <a:rPr lang="en-US" sz="1800" b="1" i="1" dirty="0" smtClean="0">
                <a:latin typeface="+mn-lt"/>
                <a:cs typeface="Calibri" pitchFamily="34" charset="0"/>
              </a:rPr>
              <a:t> applicants only)</a:t>
            </a:r>
            <a:endParaRPr lang="en-US" sz="1800" b="1" i="1" baseline="0" dirty="0" smtClean="0">
              <a:latin typeface="+mn-lt"/>
              <a:cs typeface="Calibri" pitchFamily="34" charset="0"/>
            </a:endParaRPr>
          </a:p>
        </p:txBody>
      </p:sp>
      <p:sp>
        <p:nvSpPr>
          <p:cNvPr id="2" name="The Applica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+mj-lt"/>
                <a:cs typeface="Calibri" pitchFamily="34" charset="0"/>
              </a:rPr>
              <a:t>The Application</a:t>
            </a:r>
            <a:endParaRPr lang="en-US" sz="40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ese tips will help you strengthen your application.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24350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These tips will help you strengthen your application.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cs typeface="Calibri" pitchFamily="34" charset="0"/>
              </a:rPr>
              <a:t>Know the funding priorities of your NIH Institute or Center.</a:t>
            </a:r>
            <a:endParaRPr lang="en-US" sz="2200" b="1" dirty="0">
              <a:noFill/>
              <a:latin typeface="+mn-lt"/>
              <a:cs typeface="Calibri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cs typeface="Calibri" pitchFamily="34" charset="0"/>
              </a:rPr>
              <a:t>Effectively demonstrate your qualifications and commitment to research.</a:t>
            </a:r>
            <a:endParaRPr lang="en-US" sz="2200" b="1" dirty="0">
              <a:noFill/>
              <a:latin typeface="+mn-lt"/>
              <a:cs typeface="Calibri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cs typeface="Calibri" pitchFamily="34" charset="0"/>
              </a:rPr>
              <a:t>Describe resources and support thoroughly.</a:t>
            </a:r>
            <a:endParaRPr lang="en-US" sz="2200" b="1" dirty="0">
              <a:noFill/>
              <a:latin typeface="+mn-lt"/>
              <a:cs typeface="Calibri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cs typeface="Calibri" pitchFamily="34" charset="0"/>
              </a:rPr>
              <a:t>Write a strong research plan.</a:t>
            </a:r>
            <a:endParaRPr lang="en-US" sz="2200" b="1" dirty="0">
              <a:noFill/>
              <a:latin typeface="+mn-lt"/>
              <a:cs typeface="Calibri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cs typeface="Calibri" pitchFamily="34" charset="0"/>
              </a:rPr>
              <a:t>Provide strong letters of </a:t>
            </a: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recommendation.</a:t>
            </a:r>
            <a:endParaRPr lang="en-US" sz="2200" b="1" dirty="0" smtClean="0">
              <a:solidFill>
                <a:srgbClr val="002060"/>
              </a:solidFill>
              <a:latin typeface="+mn-lt"/>
              <a:cs typeface="Calibri" pitchFamily="34" charset="0"/>
            </a:endParaRPr>
          </a:p>
          <a:p>
            <a:pPr algn="ctr">
              <a:buNone/>
            </a:pPr>
            <a:endParaRPr lang="en-US" sz="2400" i="1" dirty="0" smtClean="0">
              <a:solidFill>
                <a:srgbClr val="0070C0"/>
              </a:solidFill>
              <a:latin typeface="+mn-lt"/>
              <a:cs typeface="Calibri" pitchFamily="34" charset="0"/>
            </a:endParaRPr>
          </a:p>
          <a:p>
            <a:pPr algn="ctr">
              <a:buNone/>
            </a:pPr>
            <a:r>
              <a:rPr lang="en-US" sz="2000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To download this complete document, visit </a:t>
            </a:r>
            <a:r>
              <a:rPr lang="en-US" sz="2000" i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http://</a:t>
            </a:r>
            <a:r>
              <a:rPr lang="en-US" sz="2000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www.lrp.nih.gov/pdf/0310_1_application_tips.pdf</a:t>
            </a:r>
            <a:r>
              <a:rPr lang="en-US" sz="2000" i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 </a:t>
            </a:r>
            <a:endParaRPr lang="en-US" sz="2000" i="1" dirty="0">
              <a:solidFill>
                <a:srgbClr val="3071D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ips for Writing a Competitive LRP Application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  <a:cs typeface="Calibri" pitchFamily="34" charset="0"/>
              </a:rPr>
              <a:t>Tips for Writing a Competitive LRP Application</a:t>
            </a:r>
            <a:endParaRPr lang="en-US" sz="28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e following conditions often weaken an applicant’s competitiveness.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476750"/>
          </a:xfrm>
        </p:spPr>
        <p:txBody>
          <a:bodyPr>
            <a:normAutofit/>
          </a:bodyPr>
          <a:lstStyle/>
          <a:p>
            <a:pPr marL="57150" indent="-57150">
              <a:spcAft>
                <a:spcPts val="600"/>
              </a:spcAft>
              <a:buClr>
                <a:srgbClr val="002060"/>
              </a:buCl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The following conditions often weaken an applicant’s competitiveness.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ea typeface="Calibri"/>
                <a:cs typeface="Times New Roman"/>
              </a:rPr>
              <a:t>Weak or lukewarm recommendation letters</a:t>
            </a:r>
            <a:endParaRPr lang="en-US" sz="2200" dirty="0">
              <a:noFill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ea typeface="Calibri"/>
                <a:cs typeface="Times New Roman"/>
              </a:rPr>
              <a:t>Questionable research commitment</a:t>
            </a:r>
            <a:endParaRPr lang="en-US" sz="2200" dirty="0">
              <a:noFill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ea typeface="Calibri"/>
                <a:cs typeface="Times New Roman"/>
              </a:rPr>
              <a:t>Mediocre research plan</a:t>
            </a:r>
            <a:endParaRPr lang="en-US" sz="2200" dirty="0">
              <a:noFill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ea typeface="Calibri"/>
                <a:cs typeface="Times New Roman"/>
              </a:rPr>
              <a:t>Rushed application</a:t>
            </a:r>
            <a:endParaRPr lang="en-US" sz="2200" dirty="0">
              <a:noFill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ea typeface="Calibri"/>
                <a:cs typeface="Times New Roman"/>
              </a:rPr>
              <a:t>Inadequate research environment</a:t>
            </a:r>
            <a:endParaRPr lang="en-US" sz="2200" dirty="0">
              <a:noFill/>
              <a:latin typeface="+mn-lt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latin typeface="+mn-lt"/>
                <a:ea typeface="Calibri"/>
                <a:cs typeface="Times New Roman"/>
              </a:rPr>
              <a:t>Slim publication record</a:t>
            </a:r>
            <a:endParaRPr lang="en-US" sz="2200" dirty="0">
              <a:noFill/>
              <a:latin typeface="+mn-lt"/>
              <a:ea typeface="Calibri"/>
              <a:cs typeface="Times New Roman"/>
            </a:endParaRPr>
          </a:p>
          <a:p>
            <a:pPr marL="57150" indent="-57150">
              <a:spcAft>
                <a:spcPts val="600"/>
              </a:spcAft>
              <a:buClr>
                <a:srgbClr val="002060"/>
              </a:buClr>
              <a:buNone/>
            </a:pPr>
            <a:endParaRPr lang="en-US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mmon Mistakes to Avoid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j-lt"/>
                <a:cs typeface="Calibri" pitchFamily="34" charset="0"/>
              </a:rPr>
              <a:t>Common Mistakes to Avoid</a:t>
            </a:r>
            <a:endParaRPr lang="en-US" sz="4000" b="1" dirty="0">
              <a:latin typeface="+mj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Application Cycle Timeline flow chart"/>
          <p:cNvGraphicFramePr/>
          <p:nvPr>
            <p:extLst>
              <p:ext uri="{D42A27DB-BD31-4B8C-83A1-F6EECF244321}">
                <p14:modId xmlns:p14="http://schemas.microsoft.com/office/powerpoint/2010/main" val="2079439628"/>
              </p:ext>
            </p:extLst>
          </p:nvPr>
        </p:nvGraphicFramePr>
        <p:xfrm>
          <a:off x="304800" y="990600"/>
          <a:ext cx="8389256" cy="526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pplication Cycle Timelin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+mj-lt"/>
                <a:cs typeface="Calibri" pitchFamily="34" charset="0"/>
              </a:rPr>
              <a:t>Application Cycle Timeline</a:t>
            </a:r>
            <a:endParaRPr lang="en-US" sz="4000" b="1" dirty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C127CC-1EC3-4C54-961F-1A8B3BB1D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AC127CC-1EC3-4C54-961F-1A8B3BB1D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45B940-672C-43C3-8A62-B38C51A90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F45B940-672C-43C3-8A62-B38C51A90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2CE9E8-305B-4ED1-903A-D81076C11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42CE9E8-305B-4ED1-903A-D81076C11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A2AA9C-91FD-4942-AAEE-7395A1C00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4A2AA9C-91FD-4942-AAEE-7395A1C00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0AB46D-825E-420A-968C-A59651C4D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60AB46D-825E-420A-968C-A59651C4D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465283-501E-44AC-9917-67357E02C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B465283-501E-44AC-9917-67357E02C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21F30-2469-486A-BDC0-AE6B73459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9521F30-2469-486A-BDC0-AE6B73459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8CCEA-7967-4283-93D9-6A3B490F1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BA08CCEA-7967-4283-93D9-6A3B490F1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0B3D0E-BF01-486D-8127-01E4005D1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70B3D0E-BF01-486D-8127-01E4005D1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1400D5-9CB6-4542-B6DD-C4BF57731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841400D5-9CB6-4542-B6DD-C4BF57731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D3204C-1BC5-43FA-9817-EDF9FBA5E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2D3204C-1BC5-43FA-9817-EDF9FBA5E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2E43E1-8751-4EAC-9088-C9F2B7020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A2E43E1-8751-4EAC-9088-C9F2B7020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C400A1-05BF-4ACF-9C71-AC00B90AC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BDC400A1-05BF-4ACF-9C71-AC00B90AC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88173-1D2C-42AB-8B68-D6D49FD8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2E88173-1D2C-42AB-8B68-D6D49FD8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4DB031-A4E8-4C04-9AD1-AA30BC2D0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404DB031-A4E8-4C04-9AD1-AA30BC2D0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4053EF-E4D1-4B51-BFCB-602A0E0D7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504053EF-E4D1-4B51-BFCB-602A0E0D7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EB444D-E2C9-4F0D-B904-96344DF7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65EB444D-E2C9-4F0D-B904-96344DF7C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492872-72AD-474B-8DC0-65F93E8DB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43492872-72AD-474B-8DC0-65F93E8DB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680B9A-3665-4EB9-961C-626359975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A8680B9A-3665-4EB9-961C-626359975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019B50-02E9-4B1F-8CAC-11EED122F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04019B50-02E9-4B1F-8CAC-11EED122F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210107-6DB9-4575-B1C3-4D29436D2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13210107-6DB9-4575-B1C3-4D29436D2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descr="Divider line" title="Divider line"/>
          <p:cNvGrpSpPr/>
          <p:nvPr/>
        </p:nvGrpSpPr>
        <p:grpSpPr>
          <a:xfrm>
            <a:off x="390522" y="2743200"/>
            <a:ext cx="8296275" cy="1066800"/>
            <a:chOff x="390522" y="2743200"/>
            <a:chExt cx="8296275" cy="1066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90522" y="2743200"/>
              <a:ext cx="829627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0522" y="3810000"/>
              <a:ext cx="829627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Facebook icon" descr="This is the Facebook icon" title="This is the Facebook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24400"/>
            <a:ext cx="331858" cy="347472"/>
          </a:xfrm>
          <a:prstGeom prst="rect">
            <a:avLst/>
          </a:prstGeom>
        </p:spPr>
      </p:pic>
      <p:pic>
        <p:nvPicPr>
          <p:cNvPr id="1026" name="Twitter Icon" descr="This is the Twitter icon" title="This is the Twitt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1500"/>
            <a:ext cx="342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st of additional resources"/>
          <p:cNvSpPr>
            <a:spLocks noGrp="1"/>
          </p:cNvSpPr>
          <p:nvPr>
            <p:ph idx="1"/>
          </p:nvPr>
        </p:nvSpPr>
        <p:spPr>
          <a:xfrm>
            <a:off x="390522" y="1371600"/>
            <a:ext cx="8229600" cy="43243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LRP Information Center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Open each weekday from 9 a.m. to 5 p.m. ET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(866) 849-4047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or</a:t>
            </a:r>
            <a:r>
              <a:rPr lang="en-US" sz="2400" b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 LRP@nih.gov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Webinar: Overview of Loan Repayment Programs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http://go.usa.gov/aHx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endParaRPr lang="en-US" sz="2400" dirty="0" smtClean="0">
              <a:solidFill>
                <a:srgbClr val="002060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LRP Web site: </a:t>
            </a:r>
            <a:r>
              <a:rPr lang="en-US" sz="2400" b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http://www.lrp.nih.gov</a:t>
            </a:r>
            <a:endParaRPr lang="en-US" sz="2400" b="1" dirty="0" smtClean="0">
              <a:solidFill>
                <a:schemeClr val="accent2"/>
              </a:solidFill>
              <a:latin typeface="+mn-lt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Twitter: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@NIH_LRP</a:t>
            </a:r>
          </a:p>
          <a:p>
            <a:pPr marL="0" indent="0" algn="ctr">
              <a:spcBef>
                <a:spcPts val="0"/>
              </a:spcBef>
              <a:buClr>
                <a:srgbClr val="FF9900"/>
              </a:buClr>
              <a:buSzPct val="100000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     </a:t>
            </a:r>
            <a:r>
              <a:rPr lang="en-US" sz="24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Facebook: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http://www.facebook.com/nihlrp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US" sz="2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699" name="Additional Resourc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>
                <a:latin typeface="+mj-lt"/>
                <a:cs typeface="Calibri" pitchFamily="34" charset="0"/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559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roup of scientific-related photos&#10;" title="Group of scientific-related photo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96000" contrast="96000"/>
            <a:alphaModFix amt="50000"/>
          </a:blip>
          <a:srcRect l="10278"/>
          <a:stretch>
            <a:fillRect/>
          </a:stretch>
        </p:blipFill>
        <p:spPr bwMode="auto">
          <a:xfrm>
            <a:off x="0" y="-199072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pSp>
        <p:nvGrpSpPr>
          <p:cNvPr id="9" name="Group 8" descr="Scientific related Photos" title="NIH...Turning discovery into Health"/>
          <p:cNvGrpSpPr/>
          <p:nvPr/>
        </p:nvGrpSpPr>
        <p:grpSpPr>
          <a:xfrm>
            <a:off x="131762" y="4144960"/>
            <a:ext cx="9562232" cy="2636840"/>
            <a:chOff x="131762" y="4144960"/>
            <a:chExt cx="9562232" cy="263684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09600" y="5730982"/>
              <a:ext cx="9084394" cy="1050818"/>
              <a:chOff x="603912" y="3241675"/>
              <a:chExt cx="9084394" cy="1050818"/>
            </a:xfrm>
          </p:grpSpPr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603912" y="3241675"/>
                <a:ext cx="4335462" cy="88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/>
                </a:r>
                <a:b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</a:br>
                <a:r>
                  <a:rPr lang="en-US" sz="54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NIH</a:t>
                </a:r>
                <a:r>
                  <a:rPr lang="en-US" sz="88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…</a:t>
                </a:r>
                <a: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/>
                </a:r>
                <a:br>
                  <a:rPr lang="en-US" sz="9600" b="1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</a:br>
                <a:endParaRPr lang="en-US" sz="9600" b="1" dirty="0">
                  <a:solidFill>
                    <a:srgbClr val="073E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2312" y="3535363"/>
                <a:ext cx="6645994" cy="75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Turning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Discovery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Into</a:t>
                </a:r>
                <a:r>
                  <a:rPr lang="en-US" sz="4800" spc="70" dirty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 </a:t>
                </a:r>
                <a:r>
                  <a:rPr lang="en-US" sz="2800" spc="70" dirty="0" smtClean="0">
                    <a:solidFill>
                      <a:srgbClr val="073E8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ＭＳ Ｐゴシック" pitchFamily="34" charset="-128"/>
                  </a:rPr>
                  <a:t>Health</a:t>
                </a:r>
                <a:endParaRPr lang="en-US" sz="4800" spc="70" baseline="30000" dirty="0">
                  <a:solidFill>
                    <a:srgbClr val="073E8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ＭＳ Ｐゴシック" pitchFamily="34" charset="-128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31762" y="4144960"/>
              <a:ext cx="8707438" cy="1646240"/>
              <a:chOff x="241300" y="4952998"/>
              <a:chExt cx="8707438" cy="1646240"/>
            </a:xfrm>
          </p:grpSpPr>
          <p:pic>
            <p:nvPicPr>
              <p:cNvPr id="17" name="Picture 16" descr="nci-Doctor Patient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6477000" y="4952998"/>
                <a:ext cx="2471738" cy="16462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2438627" y="4953000"/>
                <a:ext cx="2147887" cy="16462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" name="Picture 26" descr="Hybrid cells with biomarker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 bwMode="auto">
              <a:xfrm>
                <a:off x="241300" y="4953000"/>
                <a:ext cx="2117725" cy="16462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969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 bwMode="auto">
              <a:xfrm>
                <a:off x="4659313" y="4952999"/>
                <a:ext cx="1739900" cy="16462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WE VALUE YOUR INPUT!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2133600"/>
          </a:xfrm>
        </p:spPr>
        <p:txBody>
          <a:bodyPr>
            <a:normAutofit fontScale="40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 smtClean="0">
                <a:solidFill>
                  <a:srgbClr val="002060"/>
                </a:solidFill>
                <a:latin typeface="Arial Black" pitchFamily="34" charset="0"/>
              </a:rPr>
              <a:t>2014 NIH REGIONAL SEMINAR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9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>   Session Evaluations: http://surveymonkey.com/s/nihsessions</a:t>
            </a:r>
            <a:b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Arial Black" pitchFamily="34" charset="0"/>
              </a:rPr>
              <a:t>   Overall Evaluations:  http://surveymonkey.com/s/nihoverall</a:t>
            </a:r>
            <a:endParaRPr lang="en-US" sz="4900" dirty="0" smtClean="0">
              <a:solidFill>
                <a:schemeClr val="tx1"/>
              </a:solidFill>
            </a:endParaRPr>
          </a:p>
          <a:p>
            <a:endParaRPr lang="en-US" sz="4900" b="1" dirty="0" smtClean="0">
              <a:solidFill>
                <a:srgbClr val="00518E"/>
              </a:solidFill>
              <a:latin typeface="Arial Black" pitchFamily="34" charset="0"/>
            </a:endParaRPr>
          </a:p>
          <a:p>
            <a:endParaRPr lang="en-US" sz="4900" b="1" dirty="0">
              <a:solidFill>
                <a:srgbClr val="00518E"/>
              </a:solidFill>
              <a:latin typeface="Arial Black" pitchFamily="34" charset="0"/>
            </a:endParaRPr>
          </a:p>
          <a:p>
            <a:endParaRPr lang="en-US" sz="4900" dirty="0" smtClean="0">
              <a:solidFill>
                <a:prstClr val="black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FBBC-5701-4823-B1B4-67B5041A66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H Loan Repayment flyer has the headline &quot;NIH Repays Your Student Loans.&quot; Image shows a young female researcher using scissors to cut through educational debt." hidden="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6961" y="1265238"/>
            <a:ext cx="3541077" cy="4525962"/>
          </a:xfrm>
          <a:prstGeom prst="rect">
            <a:avLst/>
          </a:prstGeom>
        </p:spPr>
      </p:pic>
      <p:pic>
        <p:nvPicPr>
          <p:cNvPr id="6" name="Image - NIH Repays your Student Loans" descr="This is an image of the LRP flyer, with the text saying &quot;NIH Repays Your Student Loans&quot;" title="This is an image of the LRP flyer, with the text saying &quot;NIH Repays Your Student Loans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640" y="1143000"/>
            <a:ext cx="370772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Summary"/>
          <p:cNvSpPr>
            <a:spLocks noGrp="1"/>
          </p:cNvSpPr>
          <p:nvPr>
            <p:ph sz="half" idx="1"/>
          </p:nvPr>
        </p:nvSpPr>
        <p:spPr>
          <a:xfrm>
            <a:off x="457200" y="1265237"/>
            <a:ext cx="4038600" cy="5287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i="1" dirty="0" smtClean="0">
                <a:solidFill>
                  <a:srgbClr val="0070C0"/>
                </a:solidFill>
                <a:cs typeface="Calibri" pitchFamily="34" charset="0"/>
              </a:rPr>
              <a:t>Summary</a:t>
            </a:r>
          </a:p>
          <a:p>
            <a:pPr marL="342900" indent="-342900">
              <a:spcAft>
                <a:spcPts val="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Up to $35k/year in educational loan 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repayment</a:t>
            </a:r>
            <a:endParaRPr lang="en-US" sz="2200" dirty="0" smtClean="0">
              <a:solidFill>
                <a:srgbClr val="00359E"/>
              </a:solidFill>
              <a:cs typeface="Calibri" pitchFamily="34" charset="0"/>
            </a:endParaRPr>
          </a:p>
          <a:p>
            <a:pPr marL="635000" lvl="1" indent="-342900">
              <a:spcBef>
                <a:spcPts val="0"/>
              </a:spcBef>
              <a:spcAft>
                <a:spcPts val="600"/>
              </a:spcAft>
              <a:buClr>
                <a:srgbClr val="00359E"/>
              </a:buClr>
              <a:tabLst>
                <a:tab pos="457200" algn="l"/>
              </a:tabLst>
            </a:pPr>
            <a:r>
              <a:rPr lang="en-US" sz="1600" b="1" dirty="0" smtClean="0">
                <a:solidFill>
                  <a:srgbClr val="00359E"/>
                </a:solidFill>
                <a:cs typeface="Calibri" pitchFamily="34" charset="0"/>
              </a:rPr>
              <a:t>Depending </a:t>
            </a:r>
            <a:r>
              <a:rPr lang="en-US" sz="1600" b="1" dirty="0">
                <a:solidFill>
                  <a:srgbClr val="00359E"/>
                </a:solidFill>
                <a:cs typeface="Calibri" pitchFamily="34" charset="0"/>
              </a:rPr>
              <a:t>on debt level</a:t>
            </a:r>
            <a:endParaRPr lang="en-US" sz="1600" dirty="0"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Coverage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of most Federal taxes resulting from the NIH LRP</a:t>
            </a:r>
            <a:endParaRPr lang="en-US" sz="2200" dirty="0"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2 year initial contracts </a:t>
            </a:r>
            <a:endParaRPr lang="en-US" sz="2200" dirty="0" smtClean="0">
              <a:cs typeface="Calibri" pitchFamily="34" charset="0"/>
            </a:endParaRPr>
          </a:p>
          <a:p>
            <a:pPr marL="635000" lvl="1" indent="-342900">
              <a:spcBef>
                <a:spcPts val="0"/>
              </a:spcBef>
              <a:spcAft>
                <a:spcPts val="600"/>
              </a:spcAft>
              <a:buClr>
                <a:srgbClr val="00359E"/>
              </a:buClr>
              <a:tabLst>
                <a:tab pos="457200" algn="l"/>
              </a:tabLst>
            </a:pPr>
            <a:r>
              <a:rPr lang="en-US" sz="1600" b="1" dirty="0" smtClean="0">
                <a:solidFill>
                  <a:srgbClr val="00359E"/>
                </a:solidFill>
                <a:cs typeface="Calibri" pitchFamily="34" charset="0"/>
              </a:rPr>
              <a:t>1 </a:t>
            </a:r>
            <a:r>
              <a:rPr lang="en-US" sz="1600" b="1" dirty="0">
                <a:solidFill>
                  <a:srgbClr val="00359E"/>
                </a:solidFill>
                <a:cs typeface="Calibri" pitchFamily="34" charset="0"/>
              </a:rPr>
              <a:t>or 2 year competitive renewal</a:t>
            </a:r>
            <a:endParaRPr lang="en-US" sz="1600" dirty="0"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Approximately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1,600 researchers funded yearly </a:t>
            </a:r>
            <a:endParaRPr lang="en-US" sz="2200" dirty="0"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50% 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application success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rate</a:t>
            </a:r>
            <a:endParaRPr lang="en-US" sz="2200" dirty="0">
              <a:ea typeface="Times New Roman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600" b="1" i="1" dirty="0" smtClean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225282" name="NIH Loan Repayment Programs (LRPs)"/>
          <p:cNvSpPr>
            <a:spLocks noGrp="1"/>
          </p:cNvSpPr>
          <p:nvPr>
            <p:ph type="title"/>
          </p:nvPr>
        </p:nvSpPr>
        <p:spPr>
          <a:xfrm>
            <a:off x="457200" y="158813"/>
            <a:ext cx="86868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Calibri" pitchFamily="34" charset="0"/>
              </a:rPr>
              <a:t>NIH Loan Repayment Programs (LRPs)</a:t>
            </a:r>
          </a:p>
        </p:txBody>
      </p:sp>
    </p:spTree>
    <p:extLst>
      <p:ext uri="{BB962C8B-B14F-4D97-AF65-F5344CB8AC3E}">
        <p14:creationId xmlns:p14="http://schemas.microsoft.com/office/powerpoint/2010/main" val="2189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linical Research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359E"/>
                </a:solidFill>
                <a:ea typeface="Calibri"/>
                <a:cs typeface="Times New Roman"/>
              </a:rPr>
              <a:t>Clinical Research</a:t>
            </a:r>
            <a:endParaRPr lang="en-US" sz="1050" dirty="0">
              <a:noFill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359E"/>
                </a:solidFill>
                <a:ea typeface="Calibri"/>
                <a:cs typeface="Times New Roman"/>
              </a:rPr>
              <a:t>Clinical Research for Individuals from Disadvantaged Backgrounds </a:t>
            </a:r>
            <a:endParaRPr lang="en-US" sz="1050" dirty="0">
              <a:noFill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359E"/>
                </a:solidFill>
                <a:ea typeface="Calibri"/>
                <a:cs typeface="Times New Roman"/>
              </a:rPr>
              <a:t>Pediatric Research</a:t>
            </a:r>
            <a:endParaRPr lang="en-US" sz="1050" dirty="0">
              <a:noFill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359E"/>
                </a:solidFill>
                <a:ea typeface="Calibri"/>
                <a:cs typeface="Times New Roman"/>
              </a:rPr>
              <a:t>Health Disparities </a:t>
            </a:r>
            <a:r>
              <a:rPr lang="en-US" sz="2400" b="1" dirty="0" smtClean="0">
                <a:solidFill>
                  <a:srgbClr val="00359E"/>
                </a:solidFill>
                <a:ea typeface="Calibri"/>
                <a:cs typeface="Times New Roman"/>
              </a:rPr>
              <a:t>Research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359E"/>
                </a:solidFill>
                <a:ea typeface="Calibri"/>
                <a:cs typeface="Times New Roman"/>
              </a:rPr>
              <a:t>Contraception </a:t>
            </a:r>
            <a:r>
              <a:rPr lang="en-US" sz="2400" b="1" dirty="0">
                <a:solidFill>
                  <a:srgbClr val="00359E"/>
                </a:solidFill>
                <a:ea typeface="Calibri"/>
                <a:cs typeface="Times New Roman"/>
              </a:rPr>
              <a:t>and Infertility Research</a:t>
            </a:r>
            <a:endParaRPr lang="en-US" sz="2200" b="1" dirty="0" smtClean="0">
              <a:solidFill>
                <a:srgbClr val="00359E"/>
              </a:solidFill>
              <a:cs typeface="Calibri" pitchFamily="34" charset="0"/>
            </a:endParaRPr>
          </a:p>
        </p:txBody>
      </p:sp>
      <p:sp>
        <p:nvSpPr>
          <p:cNvPr id="19458" name="Five Extramural LRPs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  <a:cs typeface="Calibri" pitchFamily="34" charset="0"/>
              </a:rPr>
              <a:t>Five Extramural LRPs</a:t>
            </a:r>
          </a:p>
        </p:txBody>
      </p:sp>
    </p:spTree>
    <p:extLst>
      <p:ext uri="{BB962C8B-B14F-4D97-AF65-F5344CB8AC3E}">
        <p14:creationId xmlns:p14="http://schemas.microsoft.com/office/powerpoint/2010/main" val="5429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leted List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1200"/>
              </a:spcBef>
              <a:spcAft>
                <a:spcPts val="1200"/>
              </a:spcAft>
              <a:buClrTx/>
            </a:pP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Citizenship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:  U.S. citizen, U.S. national or permanent resident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Doctoral degree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:  biomedical professional degree (M.D., Ph.D. or equivalent)</a:t>
            </a:r>
          </a:p>
          <a:p>
            <a:pPr marL="792163" lvl="2" indent="-234950">
              <a:spcBef>
                <a:spcPts val="0"/>
              </a:spcBef>
              <a:spcAft>
                <a:spcPts val="1200"/>
              </a:spcAft>
              <a:buClrTx/>
            </a:pPr>
            <a:r>
              <a:rPr lang="en-US" b="1" i="1" u="sng" dirty="0" smtClean="0">
                <a:solidFill>
                  <a:srgbClr val="008000"/>
                </a:solidFill>
                <a:cs typeface="Calibri" pitchFamily="34" charset="0"/>
              </a:rPr>
              <a:t>EXCEPTION</a:t>
            </a:r>
            <a:r>
              <a:rPr lang="en-US" b="1" i="1" dirty="0" smtClean="0">
                <a:solidFill>
                  <a:srgbClr val="008000"/>
                </a:solidFill>
                <a:cs typeface="Calibri" pitchFamily="34" charset="0"/>
              </a:rPr>
              <a:t> </a:t>
            </a:r>
            <a:r>
              <a:rPr lang="en-US" b="1" i="1" dirty="0">
                <a:solidFill>
                  <a:srgbClr val="008000"/>
                </a:solidFill>
                <a:cs typeface="Calibri" pitchFamily="34" charset="0"/>
              </a:rPr>
              <a:t>= Contraception &amp; Infertility Research </a:t>
            </a:r>
            <a:r>
              <a:rPr lang="en-US" b="1" i="1" dirty="0" smtClean="0">
                <a:solidFill>
                  <a:srgbClr val="008000"/>
                </a:solidFill>
                <a:cs typeface="Calibri" pitchFamily="34" charset="0"/>
              </a:rPr>
              <a:t>LRP</a:t>
            </a:r>
            <a:endParaRPr lang="en-US" b="1" i="1" dirty="0">
              <a:solidFill>
                <a:srgbClr val="008000"/>
              </a:solidFill>
              <a:cs typeface="Calibri" pitchFamily="34" charset="0"/>
            </a:endParaRP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Qualified educational debt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: Educational loan debt </a:t>
            </a: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&gt;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 20% of your annual salary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Domestic, non-profit research funding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: including university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or government 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organization</a:t>
            </a:r>
          </a:p>
          <a:p>
            <a:pPr marL="234950" indent="-234950">
              <a:spcBef>
                <a:spcPts val="0"/>
              </a:spcBef>
              <a:spcAft>
                <a:spcPts val="1200"/>
              </a:spcAft>
              <a:buClrTx/>
            </a:pP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Qualified research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: must be conducting </a:t>
            </a: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&gt;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 20 hours/week (50% effort)</a:t>
            </a:r>
            <a:endParaRPr lang="en-US" sz="2200" b="1" dirty="0">
              <a:solidFill>
                <a:srgbClr val="00359E"/>
              </a:solidFill>
              <a:cs typeface="Calibri" pitchFamily="34" charset="0"/>
            </a:endParaRPr>
          </a:p>
        </p:txBody>
      </p:sp>
      <p:sp>
        <p:nvSpPr>
          <p:cNvPr id="19458" name="LRP Applicant General Eligibility Requirements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cs typeface="Calibri" pitchFamily="34" charset="0"/>
              </a:rPr>
              <a:t>LRP Applicant General Eligibility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5429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Individuals are not eligible for the NIH LRPs if they: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3243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Individuals are </a:t>
            </a:r>
            <a:r>
              <a:rPr lang="en-US" sz="2400" b="1" i="1" u="sng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not</a:t>
            </a:r>
            <a:r>
              <a:rPr lang="en-US" sz="2400" b="1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 eligible for the NIH LRPs if they: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66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Have a Federal judgment lien against their property arising from a Federal debt</a:t>
            </a:r>
          </a:p>
          <a:p>
            <a:pPr rtl="0" eaLnBrk="0" fontAlgn="base" hangingPunct="0">
              <a:lnSpc>
                <a:spcPct val="100000"/>
              </a:lnSpc>
              <a:spcAft>
                <a:spcPts val="600"/>
              </a:spcAft>
              <a:buClr>
                <a:srgbClr val="003366"/>
              </a:buClr>
              <a:buSzPct val="100000"/>
            </a:pPr>
            <a:r>
              <a:rPr lang="en-US" sz="2200" b="1" kern="1200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Are a full-time Federal government employee or VA Fellow</a:t>
            </a:r>
            <a:endParaRPr lang="en-US" sz="2200" b="1" dirty="0" smtClean="0">
              <a:solidFill>
                <a:srgbClr val="00359E"/>
              </a:solidFill>
              <a:latin typeface="+mn-lt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3366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Owe an obligation of health professional service to the Federal government, a state, or other entity, unless deferrals are granted for the length of their LRP service obligation</a:t>
            </a:r>
          </a:p>
          <a:p>
            <a:pPr marL="1085850" lvl="1" indent="-342900">
              <a:buClr>
                <a:srgbClr val="008000"/>
              </a:buClr>
            </a:pPr>
            <a:r>
              <a:rPr lang="en-US" sz="1800" b="1" i="1" dirty="0" smtClean="0">
                <a:latin typeface="+mn-lt"/>
                <a:cs typeface="Calibri" pitchFamily="34" charset="0"/>
              </a:rPr>
              <a:t>NRSA T32, T90 and F32 awardees are eligible. NIH grants a deferral of the NRSA service obligation.</a:t>
            </a:r>
          </a:p>
        </p:txBody>
      </p:sp>
      <p:sp>
        <p:nvSpPr>
          <p:cNvPr id="8" name="Other Eligibility Issues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715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j-lt"/>
                <a:cs typeface="Calibri" pitchFamily="34" charset="0"/>
              </a:rPr>
              <a:t>Other Eligibility Issues</a:t>
            </a:r>
          </a:p>
        </p:txBody>
      </p:sp>
    </p:spTree>
    <p:extLst>
      <p:ext uri="{BB962C8B-B14F-4D97-AF65-F5344CB8AC3E}">
        <p14:creationId xmlns:p14="http://schemas.microsoft.com/office/powerpoint/2010/main" val="31923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NIH will repay educational loans that are: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b="1" i="1" dirty="0" smtClean="0">
                <a:solidFill>
                  <a:srgbClr val="3071D0"/>
                </a:solidFill>
                <a:latin typeface="+mn-lt"/>
                <a:cs typeface="Calibri" pitchFamily="34" charset="0"/>
              </a:rPr>
              <a:t>NIH will repay educational loans that are:</a:t>
            </a:r>
          </a:p>
          <a:p>
            <a:pPr>
              <a:spcBef>
                <a:spcPts val="0"/>
              </a:spcBef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Guaranteed by the U.S. Government</a:t>
            </a:r>
          </a:p>
          <a:p>
            <a:pPr>
              <a:spcBef>
                <a:spcPts val="0"/>
              </a:spcBef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From accredited U.S. academic institutions and commercial lenders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F9900"/>
              </a:buClr>
              <a:buFontTx/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NIH will not repay:</a:t>
            </a:r>
            <a:endParaRPr lang="en-US" sz="2400" b="1" dirty="0" smtClean="0">
              <a:solidFill>
                <a:srgbClr val="0070C0"/>
              </a:solidFill>
              <a:latin typeface="+mn-lt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Non-education loans (e.g., home equity loans)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Loans consolidated with another individual (e.g., spouse or child)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PLUS loans to parents</a:t>
            </a:r>
          </a:p>
          <a:p>
            <a:pPr marL="457200" lvl="1" indent="0">
              <a:spcBef>
                <a:spcPts val="0"/>
              </a:spcBef>
              <a:buClr>
                <a:srgbClr val="FF9900"/>
              </a:buClr>
              <a:buNone/>
            </a:pPr>
            <a:r>
              <a:rPr lang="en-US" sz="2000" b="1" i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	</a:t>
            </a:r>
            <a:r>
              <a:rPr lang="en-US" sz="1800" b="1" i="1" u="sng" dirty="0" smtClean="0">
                <a:latin typeface="+mn-lt"/>
                <a:cs typeface="Calibri" pitchFamily="34" charset="0"/>
              </a:rPr>
              <a:t>EXCEPTION</a:t>
            </a:r>
            <a:r>
              <a:rPr lang="en-US" sz="1800" b="1" i="1" dirty="0" smtClean="0">
                <a:latin typeface="+mn-lt"/>
                <a:cs typeface="Calibri" pitchFamily="34" charset="0"/>
              </a:rPr>
              <a:t>:  PLUS loans disbursed to graduate and professional  students on or after July 1, 2006, qualify for LRP repayment</a:t>
            </a:r>
          </a:p>
          <a:p>
            <a:pPr>
              <a:spcBef>
                <a:spcPts val="0"/>
              </a:spcBef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Loans that have been converted to a service obligation</a:t>
            </a:r>
          </a:p>
          <a:p>
            <a:pPr>
              <a:spcBef>
                <a:spcPts val="0"/>
              </a:spcBef>
              <a:buClr>
                <a:srgbClr val="00359E"/>
              </a:buClr>
              <a:buFontTx/>
              <a:buChar char="•"/>
            </a:pPr>
            <a:r>
              <a:rPr lang="en-US" sz="2200" b="1" dirty="0" smtClean="0">
                <a:solidFill>
                  <a:srgbClr val="00359E"/>
                </a:solidFill>
                <a:latin typeface="+mn-lt"/>
                <a:cs typeface="Calibri" pitchFamily="34" charset="0"/>
              </a:rPr>
              <a:t>Delinquent loans, loans in default, or loans not current in repayment</a:t>
            </a:r>
          </a:p>
        </p:txBody>
      </p:sp>
      <p:sp>
        <p:nvSpPr>
          <p:cNvPr id="19458" name="Qualified Educational Debt"/>
          <p:cNvSpPr>
            <a:spLocks noGrp="1"/>
          </p:cNvSpPr>
          <p:nvPr>
            <p:ph type="title"/>
          </p:nvPr>
        </p:nvSpPr>
        <p:spPr>
          <a:xfrm>
            <a:off x="152400" y="247650"/>
            <a:ext cx="88392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j-lt"/>
                <a:cs typeface="Calibri" pitchFamily="34" charset="0"/>
              </a:rPr>
              <a:t>Qualified Educational Debt</a:t>
            </a:r>
          </a:p>
        </p:txBody>
      </p:sp>
    </p:spTree>
    <p:extLst>
      <p:ext uri="{BB962C8B-B14F-4D97-AF65-F5344CB8AC3E}">
        <p14:creationId xmlns:p14="http://schemas.microsoft.com/office/powerpoint/2010/main" val="2411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ose:"/>
          <p:cNvSpPr txBox="1">
            <a:spLocks/>
          </p:cNvSpPr>
          <p:nvPr/>
        </p:nvSpPr>
        <p:spPr bwMode="auto">
          <a:xfrm>
            <a:off x="467032" y="1295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Purpose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2400" b="1" noProof="0" dirty="0" smtClean="0">
                <a:solidFill>
                  <a:srgbClr val="00359E"/>
                </a:solidFill>
                <a:cs typeface="Calibri" pitchFamily="34" charset="0"/>
              </a:rPr>
              <a:t>R</a:t>
            </a:r>
            <a:r>
              <a:rPr lang="en-US" sz="2400" b="1" dirty="0" smtClean="0">
                <a:solidFill>
                  <a:srgbClr val="00359E"/>
                </a:solidFill>
                <a:cs typeface="Calibri" pitchFamily="34" charset="0"/>
              </a:rPr>
              <a:t>ecruit and retain highly qualified health professionals as clinical investigators. </a:t>
            </a:r>
            <a:endParaRPr lang="en-US" sz="2000" b="1" u="sng" dirty="0" smtClean="0">
              <a:solidFill>
                <a:srgbClr val="002060"/>
              </a:solidFill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u="sng" dirty="0" smtClean="0">
                <a:solidFill>
                  <a:srgbClr val="0070C0"/>
                </a:solidFill>
                <a:cs typeface="Calibri" pitchFamily="34" charset="0"/>
              </a:rPr>
              <a:t>Qualifying </a:t>
            </a:r>
            <a:r>
              <a:rPr lang="en-US" sz="2400" b="1" u="sng" dirty="0">
                <a:solidFill>
                  <a:srgbClr val="0070C0"/>
                </a:solidFill>
                <a:cs typeface="Calibri" pitchFamily="34" charset="0"/>
              </a:rPr>
              <a:t>research</a:t>
            </a:r>
            <a:r>
              <a:rPr lang="en-US" sz="2400" b="1" dirty="0">
                <a:solidFill>
                  <a:srgbClr val="0070C0"/>
                </a:solidFill>
                <a:cs typeface="Calibri" pitchFamily="34" charset="0"/>
              </a:rPr>
              <a:t>:</a:t>
            </a:r>
          </a:p>
          <a:p>
            <a:pPr indent="-222250">
              <a:spcBef>
                <a:spcPts val="0"/>
              </a:spcBef>
            </a:pPr>
            <a:r>
              <a:rPr lang="en-US" sz="2400" b="1" dirty="0">
                <a:solidFill>
                  <a:srgbClr val="00359E"/>
                </a:solidFill>
                <a:cs typeface="Calibri" pitchFamily="34" charset="0"/>
              </a:rPr>
              <a:t>Must have direct interaction with patients</a:t>
            </a:r>
          </a:p>
          <a:p>
            <a:pPr marL="342900" lvl="1" indent="-34290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359E"/>
                </a:solidFill>
                <a:cs typeface="Calibri" pitchFamily="34" charset="0"/>
              </a:rPr>
              <a:t>Patient-oriented clinical research</a:t>
            </a:r>
          </a:p>
          <a:p>
            <a:pPr marL="342900" lvl="1" indent="-34290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359E"/>
                </a:solidFill>
                <a:cs typeface="Calibri" pitchFamily="34" charset="0"/>
              </a:rPr>
              <a:t>Research on the causes and consequences of disease </a:t>
            </a:r>
          </a:p>
          <a:p>
            <a:pPr marL="342900" lvl="1" indent="-34290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359E"/>
                </a:solidFill>
                <a:cs typeface="Calibri" pitchFamily="34" charset="0"/>
              </a:rPr>
              <a:t>Clarify a problem in human physiology, pathophysiology or disease, </a:t>
            </a:r>
          </a:p>
          <a:p>
            <a:pPr marL="342900" lvl="1" indent="-34290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359E"/>
                </a:solidFill>
                <a:cs typeface="Calibri" pitchFamily="34" charset="0"/>
              </a:rPr>
              <a:t>Epidemiologic or behavioral studies</a:t>
            </a:r>
          </a:p>
          <a:p>
            <a:pPr marL="342900" lvl="1" indent="-34290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359E"/>
                </a:solidFill>
                <a:cs typeface="Calibri" pitchFamily="34" charset="0"/>
              </a:rPr>
              <a:t>Outcomes research or health services research</a:t>
            </a:r>
          </a:p>
          <a:p>
            <a:pPr marL="342900" lvl="1" indent="-34290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359E"/>
                </a:solidFill>
                <a:cs typeface="Calibri" pitchFamily="34" charset="0"/>
              </a:rPr>
              <a:t>Develop new technologies, therapeutic interventions, or clinical trials</a:t>
            </a: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388" name="Extramural LRP for Clinical Research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latin typeface="+mj-lt"/>
                <a:cs typeface="Calibri" pitchFamily="34" charset="0"/>
              </a:rPr>
              <a:t>Extramural LRP for Clinical Research</a:t>
            </a:r>
          </a:p>
        </p:txBody>
      </p:sp>
    </p:spTree>
    <p:extLst>
      <p:ext uri="{BB962C8B-B14F-4D97-AF65-F5344CB8AC3E}">
        <p14:creationId xmlns:p14="http://schemas.microsoft.com/office/powerpoint/2010/main" val="981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ose:"/>
          <p:cNvSpPr txBox="1">
            <a:spLocks/>
          </p:cNvSpPr>
          <p:nvPr/>
        </p:nvSpPr>
        <p:spPr bwMode="auto">
          <a:xfrm>
            <a:off x="457200" y="12954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Purpose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2200" b="1" noProof="0" dirty="0" smtClean="0">
                <a:solidFill>
                  <a:srgbClr val="00359E"/>
                </a:solidFill>
                <a:cs typeface="Calibri" pitchFamily="34" charset="0"/>
              </a:rPr>
              <a:t>R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ecruit and retain highly qualified health professionals from disadvantaged backgrounds as clinical investigators.</a:t>
            </a:r>
            <a:r>
              <a:rPr lang="en-US" sz="2400" dirty="0" smtClean="0">
                <a:solidFill>
                  <a:srgbClr val="00359E"/>
                </a:solidFill>
                <a:cs typeface="Calibri" pitchFamily="34" charset="0"/>
              </a:rPr>
              <a:t> </a:t>
            </a:r>
            <a:endParaRPr lang="en-US" sz="2400" dirty="0" smtClean="0">
              <a:cs typeface="Calibri" pitchFamily="34" charset="0"/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sz="2200" b="1" u="sng" dirty="0" smtClean="0">
                <a:solidFill>
                  <a:srgbClr val="00359E"/>
                </a:solidFill>
                <a:cs typeface="Calibri" pitchFamily="34" charset="0"/>
              </a:rPr>
              <a:t>An individual from a disadvantaged background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:</a:t>
            </a:r>
          </a:p>
          <a:p>
            <a:pPr marL="571500" marR="0" lvl="0" indent="-457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ea typeface="Times New Roman"/>
              </a:rPr>
              <a:t>Comes from an environment that inhibited the individual from obtaining the knowledge, skill and ability required to enroll in and graduate from a health professions school; </a:t>
            </a:r>
            <a:r>
              <a:rPr lang="en-US" sz="2200" b="1" u="sng" dirty="0">
                <a:solidFill>
                  <a:srgbClr val="00359E"/>
                </a:solidFill>
                <a:ea typeface="Times New Roman"/>
              </a:rPr>
              <a:t>or</a:t>
            </a:r>
            <a:endParaRPr lang="en-US" sz="2200" b="1" u="sng" dirty="0">
              <a:ea typeface="Times New Roman"/>
            </a:endParaRPr>
          </a:p>
          <a:p>
            <a:pPr marL="571500" marR="0" lvl="0" indent="-457200" eaLnBrk="0" fontAlgn="base" hangingPunct="0"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en-US" sz="2200" b="1" dirty="0">
                <a:solidFill>
                  <a:srgbClr val="00359E"/>
                </a:solidFill>
                <a:ea typeface="Times New Roman"/>
              </a:rPr>
              <a:t>Comes from a family with an annual income below a level based on low-income thresholds according to family size</a:t>
            </a:r>
            <a:r>
              <a:rPr lang="en-US" sz="2200" b="1" dirty="0" smtClean="0">
                <a:solidFill>
                  <a:srgbClr val="00359E"/>
                </a:solidFill>
                <a:ea typeface="Times New Roman"/>
              </a:rPr>
              <a:t>.</a:t>
            </a:r>
            <a:endParaRPr lang="en-US" sz="2000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u="sng" dirty="0">
                <a:solidFill>
                  <a:srgbClr val="0070C0"/>
                </a:solidFill>
                <a:cs typeface="Calibri" pitchFamily="34" charset="0"/>
              </a:rPr>
              <a:t>Qualifying research</a:t>
            </a:r>
            <a:r>
              <a:rPr lang="en-US" sz="2400" b="1" dirty="0">
                <a:solidFill>
                  <a:srgbClr val="0070C0"/>
                </a:solidFill>
                <a:cs typeface="Calibri" pitchFamily="34" charset="0"/>
              </a:rPr>
              <a:t>:</a:t>
            </a:r>
          </a:p>
          <a:p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As described for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Extramural LRP for Clinical Research</a:t>
            </a:r>
          </a:p>
          <a:p>
            <a:pPr marL="234950" lvl="0" eaLnBrk="0" fontAlgn="base" hangingPunct="0">
              <a:spcAft>
                <a:spcPct val="0"/>
              </a:spcAft>
              <a:buClr>
                <a:schemeClr val="tx1"/>
              </a:buClr>
            </a:pPr>
            <a:endParaRPr lang="en-US" sz="2200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388" name="Extramural Clinical Research LRP for Individuals from Disadvantaged Backgrounds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latin typeface="+mj-lt"/>
                <a:cs typeface="Calibri" pitchFamily="34" charset="0"/>
              </a:rPr>
              <a:t>Extramural Clinical Research LRP for Individuals from Disadvantaged Backgrounds</a:t>
            </a:r>
          </a:p>
        </p:txBody>
      </p:sp>
    </p:spTree>
    <p:extLst>
      <p:ext uri="{BB962C8B-B14F-4D97-AF65-F5344CB8AC3E}">
        <p14:creationId xmlns:p14="http://schemas.microsoft.com/office/powerpoint/2010/main" val="9814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rpose:"/>
          <p:cNvSpPr txBox="1">
            <a:spLocks/>
          </p:cNvSpPr>
          <p:nvPr/>
        </p:nvSpPr>
        <p:spPr bwMode="auto">
          <a:xfrm>
            <a:off x="381000" y="1143000"/>
            <a:ext cx="784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Purpose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Calibri" pitchFamily="34" charset="0"/>
              </a:rPr>
              <a:t>  </a:t>
            </a:r>
          </a:p>
          <a:p>
            <a:pPr lvl="0" eaLnBrk="0" fontAlgn="base" hangingPunct="0">
              <a:spcAft>
                <a:spcPct val="0"/>
              </a:spcAft>
              <a:buClr>
                <a:schemeClr val="tx1"/>
              </a:buClr>
            </a:pPr>
            <a:r>
              <a:rPr lang="en-US" sz="2200" b="1" noProof="0" dirty="0" smtClean="0">
                <a:solidFill>
                  <a:srgbClr val="00359E"/>
                </a:solidFill>
                <a:cs typeface="Calibri" pitchFamily="34" charset="0"/>
              </a:rPr>
              <a:t>     R</a:t>
            </a:r>
            <a:r>
              <a:rPr lang="en-US" sz="2200" b="1" dirty="0" err="1" smtClean="0">
                <a:solidFill>
                  <a:srgbClr val="00359E"/>
                </a:solidFill>
                <a:cs typeface="Calibri" pitchFamily="34" charset="0"/>
              </a:rPr>
              <a:t>ecruit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 and retain highly qualified health professionals as clinical investigators.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u="sng" dirty="0">
                <a:solidFill>
                  <a:srgbClr val="0070C0"/>
                </a:solidFill>
                <a:cs typeface="Calibri" pitchFamily="34" charset="0"/>
              </a:rPr>
              <a:t>Qualifying Research</a:t>
            </a:r>
            <a:r>
              <a:rPr lang="en-US" sz="2400" b="1" dirty="0">
                <a:solidFill>
                  <a:srgbClr val="0070C0"/>
                </a:solidFill>
                <a:cs typeface="Calibri" pitchFamily="34" charset="0"/>
              </a:rPr>
              <a:t>:</a:t>
            </a:r>
          </a:p>
          <a:p>
            <a:pPr>
              <a:spcBef>
                <a:spcPts val="0"/>
              </a:spcBef>
              <a:buClr>
                <a:srgbClr val="00359E"/>
              </a:buClr>
            </a:pP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     Directly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related to diseases, disorders, and other 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conditions in </a:t>
            </a:r>
            <a:r>
              <a:rPr lang="en-US" sz="2200" b="1" dirty="0">
                <a:solidFill>
                  <a:srgbClr val="00359E"/>
                </a:solidFill>
                <a:cs typeface="Calibri" pitchFamily="34" charset="0"/>
              </a:rPr>
              <a:t>children, including pediatric pharmacology</a:t>
            </a:r>
            <a:r>
              <a:rPr lang="en-US" sz="2200" b="1" dirty="0" smtClean="0">
                <a:solidFill>
                  <a:srgbClr val="00359E"/>
                </a:solidFill>
                <a:cs typeface="Calibri" pitchFamily="34" charset="0"/>
              </a:rPr>
              <a:t>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</a:t>
            </a:r>
          </a:p>
        </p:txBody>
      </p:sp>
      <p:sp>
        <p:nvSpPr>
          <p:cNvPr id="9" name="Extramural Pediatric Research LRP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359E"/>
                </a:solidFill>
                <a:latin typeface="+mj-lt"/>
                <a:cs typeface="Calibri" pitchFamily="34" charset="0"/>
              </a:rPr>
              <a:t>Extramural Pediatric Research LRP</a:t>
            </a:r>
          </a:p>
        </p:txBody>
      </p:sp>
    </p:spTree>
    <p:extLst>
      <p:ext uri="{BB962C8B-B14F-4D97-AF65-F5344CB8AC3E}">
        <p14:creationId xmlns:p14="http://schemas.microsoft.com/office/powerpoint/2010/main" val="21811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7635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Mills, Sherry (NIH/OD) [E]</DisplayName>
        <AccountId>218</AccountId>
        <AccountType/>
      </UserInfo>
    </Assigned_x0020_To0>
    <username xmlns="e64061a7-bc73-4e36-8b6e-74220a960d5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CE336-9D69-46C4-BE18-A25567EFDB90}"/>
</file>

<file path=customXml/itemProps2.xml><?xml version="1.0" encoding="utf-8"?>
<ds:datastoreItem xmlns:ds="http://schemas.openxmlformats.org/officeDocument/2006/customXml" ds:itemID="{4F8338E6-185E-44EF-831F-74606557CE06}"/>
</file>

<file path=customXml/itemProps3.xml><?xml version="1.0" encoding="utf-8"?>
<ds:datastoreItem xmlns:ds="http://schemas.openxmlformats.org/officeDocument/2006/customXml" ds:itemID="{5A8B300B-4499-44E3-9930-F408285407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956</Words>
  <Application>Microsoft Office PowerPoint</Application>
  <PresentationFormat>On-screen Show (4:3)</PresentationFormat>
  <Paragraphs>164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Urban</vt:lpstr>
      <vt:lpstr>Office Theme</vt:lpstr>
      <vt:lpstr>NIH Loan Repayment Programs </vt:lpstr>
      <vt:lpstr>NIH Loan Repayment Programs (LRPs)</vt:lpstr>
      <vt:lpstr>Five Extramural LRPs</vt:lpstr>
      <vt:lpstr>LRP Applicant General Eligibility Requirements</vt:lpstr>
      <vt:lpstr>Other Eligibility Issues</vt:lpstr>
      <vt:lpstr>Qualified Educational Debt</vt:lpstr>
      <vt:lpstr>Extramural LRP for Clinical Research</vt:lpstr>
      <vt:lpstr>Extramural Clinical Research LRP for Individuals from Disadvantaged Backgrounds</vt:lpstr>
      <vt:lpstr>Extramural Pediatric Research LRP</vt:lpstr>
      <vt:lpstr>Extramural LRP for Health Disparities Research</vt:lpstr>
      <vt:lpstr>Extramural LRP for  Contraceptive and Infertility Research</vt:lpstr>
      <vt:lpstr>Review Process</vt:lpstr>
      <vt:lpstr>Peer Review Criteria</vt:lpstr>
      <vt:lpstr>The Application</vt:lpstr>
      <vt:lpstr>Tips for Writing a Competitive LRP Application</vt:lpstr>
      <vt:lpstr>Common Mistakes to Avoid</vt:lpstr>
      <vt:lpstr>Application Cycle Timeline</vt:lpstr>
      <vt:lpstr>Additional Resources</vt:lpstr>
      <vt:lpstr>WE VALUE YOUR INPUT!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Loan Repayment Programs - Regional Seminar</dc:title>
  <dc:creator/>
  <cp:lastModifiedBy/>
  <cp:revision>1</cp:revision>
  <dcterms:created xsi:type="dcterms:W3CDTF">2011-10-14T05:24:25Z</dcterms:created>
  <dcterms:modified xsi:type="dcterms:W3CDTF">2014-06-19T22:27:46Z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  <property fmtid="{D5CDD505-2E9C-101B-9397-08002B2CF9AE}" pid="3" name="ContentTypeId">
    <vt:lpwstr>0x0101004E06E598776B79408DE98D0C79F14201</vt:lpwstr>
  </property>
</Properties>
</file>