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diagrams/data1.xml" ContentType="application/vnd.openxmlformats-officedocument.drawingml.diagramData+xml"/>
  <Override PartName="/ppt/diagrams/data5.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77.xml" ContentType="application/vnd.openxmlformats-officedocument.presentationml.slide+xml"/>
  <Override PartName="/ppt/slides/slide14.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55.xml" ContentType="application/vnd.openxmlformats-officedocument.presentationml.slide+xml"/>
  <Override PartName="/ppt/slides/slide78.xml" ContentType="application/vnd.openxmlformats-officedocument.presentationml.slide+xml"/>
  <Override PartName="/ppt/slides/slide53.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54.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3.xml" ContentType="application/vnd.openxmlformats-officedocument.presentationml.slide+xml"/>
  <Override PartName="/ppt/slides/slide18.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43.xml" ContentType="application/vnd.openxmlformats-officedocument.presentationml.slide+xml"/>
  <Override PartName="/ppt/slides/slide34.xml" ContentType="application/vnd.openxmlformats-officedocument.presentationml.slide+xml"/>
  <Override PartName="/ppt/slides/slide41.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2.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4.xml" ContentType="application/vnd.openxmlformats-officedocument.presentationml.notesSlide+xml"/>
  <Override PartName="/ppt/slideMasters/slideMaster1.xml" ContentType="application/vnd.openxmlformats-officedocument.presentationml.slideMaster+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notesSlides/notesSlide41.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33.xml" ContentType="application/vnd.openxmlformats-officedocument.presentationml.notesSlid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4.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10.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9.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slideMasters/slideMaster2.xml" ContentType="application/vnd.openxmlformats-officedocument.presentationml.slideMaster+xml"/>
  <Override PartName="/ppt/theme/theme1.xml" ContentType="application/vnd.openxmlformats-officedocument.theme+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handoutMasters/handoutMaster1.xml" ContentType="application/vnd.openxmlformats-officedocument.presentationml.handoutMaster+xml"/>
  <Override PartName="/ppt/diagrams/layout4.xml" ContentType="application/vnd.openxmlformats-officedocument.drawingml.diagramLayout+xml"/>
  <Override PartName="/ppt/diagrams/quickStyle4.xml" ContentType="application/vnd.openxmlformats-officedocument.drawingml.diagramStyle+xml"/>
  <Override PartName="/ppt/diagrams/drawing4.xml" ContentType="application/vnd.ms-office.drawingml.diagramDrawing+xml"/>
  <Override PartName="/ppt/diagrams/colors4.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drawing1.xml" ContentType="application/vnd.ms-office.drawingml.diagramDrawing+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diagrams/drawing5.xml" ContentType="application/vnd.ms-office.drawingml.diagramDrawing+xml"/>
  <Override PartName="/ppt/diagrams/colors5.xml" ContentType="application/vnd.openxmlformats-officedocument.drawingml.diagramColors+xml"/>
  <Override PartName="/ppt/diagrams/quickStyle5.xml" ContentType="application/vnd.openxmlformats-officedocument.drawingml.diagramStyle+xml"/>
  <Override PartName="/ppt/diagrams/layout5.xml" ContentType="application/vnd.openxmlformats-officedocument.drawingml.diagramLayout+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ppt/tags/tag1.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76" r:id="rId2"/>
    <p:sldMasterId id="2147483688" r:id="rId3"/>
    <p:sldMasterId id="2147483700" r:id="rId4"/>
  </p:sldMasterIdLst>
  <p:notesMasterIdLst>
    <p:notesMasterId r:id="rId85"/>
  </p:notesMasterIdLst>
  <p:handoutMasterIdLst>
    <p:handoutMasterId r:id="rId86"/>
  </p:handoutMasterIdLst>
  <p:sldIdLst>
    <p:sldId id="393" r:id="rId5"/>
    <p:sldId id="654" r:id="rId6"/>
    <p:sldId id="561" r:id="rId7"/>
    <p:sldId id="524" r:id="rId8"/>
    <p:sldId id="525" r:id="rId9"/>
    <p:sldId id="637" r:id="rId10"/>
    <p:sldId id="636" r:id="rId11"/>
    <p:sldId id="794" r:id="rId12"/>
    <p:sldId id="650" r:id="rId13"/>
    <p:sldId id="594" r:id="rId14"/>
    <p:sldId id="784" r:id="rId15"/>
    <p:sldId id="777" r:id="rId16"/>
    <p:sldId id="778" r:id="rId17"/>
    <p:sldId id="779" r:id="rId18"/>
    <p:sldId id="780" r:id="rId19"/>
    <p:sldId id="781" r:id="rId20"/>
    <p:sldId id="689" r:id="rId21"/>
    <p:sldId id="590" r:id="rId22"/>
    <p:sldId id="589" r:id="rId23"/>
    <p:sldId id="651" r:id="rId24"/>
    <p:sldId id="608" r:id="rId25"/>
    <p:sldId id="613" r:id="rId26"/>
    <p:sldId id="675" r:id="rId27"/>
    <p:sldId id="795" r:id="rId28"/>
    <p:sldId id="754" r:id="rId29"/>
    <p:sldId id="755" r:id="rId30"/>
    <p:sldId id="798" r:id="rId31"/>
    <p:sldId id="799" r:id="rId32"/>
    <p:sldId id="800" r:id="rId33"/>
    <p:sldId id="801" r:id="rId34"/>
    <p:sldId id="802" r:id="rId35"/>
    <p:sldId id="803" r:id="rId36"/>
    <p:sldId id="655" r:id="rId37"/>
    <p:sldId id="676" r:id="rId38"/>
    <p:sldId id="678" r:id="rId39"/>
    <p:sldId id="797" r:id="rId40"/>
    <p:sldId id="817" r:id="rId41"/>
    <p:sldId id="680" r:id="rId42"/>
    <p:sldId id="790" r:id="rId43"/>
    <p:sldId id="791" r:id="rId44"/>
    <p:sldId id="681" r:id="rId45"/>
    <p:sldId id="682" r:id="rId46"/>
    <p:sldId id="786" r:id="rId47"/>
    <p:sldId id="683" r:id="rId48"/>
    <p:sldId id="787" r:id="rId49"/>
    <p:sldId id="788" r:id="rId50"/>
    <p:sldId id="684" r:id="rId51"/>
    <p:sldId id="789" r:id="rId52"/>
    <p:sldId id="792" r:id="rId53"/>
    <p:sldId id="664" r:id="rId54"/>
    <p:sldId id="615" r:id="rId55"/>
    <p:sldId id="686" r:id="rId56"/>
    <p:sldId id="796" r:id="rId57"/>
    <p:sldId id="805" r:id="rId58"/>
    <p:sldId id="806" r:id="rId59"/>
    <p:sldId id="807" r:id="rId60"/>
    <p:sldId id="808" r:id="rId61"/>
    <p:sldId id="809" r:id="rId62"/>
    <p:sldId id="810" r:id="rId63"/>
    <p:sldId id="811" r:id="rId64"/>
    <p:sldId id="715" r:id="rId65"/>
    <p:sldId id="643" r:id="rId66"/>
    <p:sldId id="644" r:id="rId67"/>
    <p:sldId id="751" r:id="rId68"/>
    <p:sldId id="804" r:id="rId69"/>
    <p:sldId id="720" r:id="rId70"/>
    <p:sldId id="783" r:id="rId71"/>
    <p:sldId id="759" r:id="rId72"/>
    <p:sldId id="762" r:id="rId73"/>
    <p:sldId id="763" r:id="rId74"/>
    <p:sldId id="764" r:id="rId75"/>
    <p:sldId id="765" r:id="rId76"/>
    <p:sldId id="769" r:id="rId77"/>
    <p:sldId id="757" r:id="rId78"/>
    <p:sldId id="767" r:id="rId79"/>
    <p:sldId id="771" r:id="rId80"/>
    <p:sldId id="772" r:id="rId81"/>
    <p:sldId id="773" r:id="rId82"/>
    <p:sldId id="774" r:id="rId83"/>
    <p:sldId id="818" r:id="rId84"/>
  </p:sldIdLst>
  <p:sldSz cx="9144000" cy="6858000" type="screen4x3"/>
  <p:notesSz cx="7010400" cy="9236075"/>
  <p:custDataLst>
    <p:tags r:id="rId87"/>
  </p:custDataLst>
  <p:defaultTextStyle>
    <a:defPPr>
      <a:defRPr lang="en-US"/>
    </a:defPPr>
    <a:lvl1pPr algn="l" rtl="0" fontAlgn="base">
      <a:spcBef>
        <a:spcPct val="20000"/>
      </a:spcBef>
      <a:spcAft>
        <a:spcPct val="0"/>
      </a:spcAft>
      <a:buChar char="•"/>
      <a:defRPr sz="2400" kern="1200">
        <a:solidFill>
          <a:schemeClr val="tx1"/>
        </a:solidFill>
        <a:latin typeface="Arial" pitchFamily="34" charset="0"/>
        <a:ea typeface="+mn-ea"/>
        <a:cs typeface="Arial" pitchFamily="34" charset="0"/>
      </a:defRPr>
    </a:lvl1pPr>
    <a:lvl2pPr marL="457200" algn="l" rtl="0" fontAlgn="base">
      <a:spcBef>
        <a:spcPct val="20000"/>
      </a:spcBef>
      <a:spcAft>
        <a:spcPct val="0"/>
      </a:spcAft>
      <a:buChar char="•"/>
      <a:defRPr sz="2400" kern="1200">
        <a:solidFill>
          <a:schemeClr val="tx1"/>
        </a:solidFill>
        <a:latin typeface="Arial" pitchFamily="34" charset="0"/>
        <a:ea typeface="+mn-ea"/>
        <a:cs typeface="Arial" pitchFamily="34" charset="0"/>
      </a:defRPr>
    </a:lvl2pPr>
    <a:lvl3pPr marL="914400" algn="l" rtl="0" fontAlgn="base">
      <a:spcBef>
        <a:spcPct val="20000"/>
      </a:spcBef>
      <a:spcAft>
        <a:spcPct val="0"/>
      </a:spcAft>
      <a:buChar char="•"/>
      <a:defRPr sz="2400" kern="1200">
        <a:solidFill>
          <a:schemeClr val="tx1"/>
        </a:solidFill>
        <a:latin typeface="Arial" pitchFamily="34" charset="0"/>
        <a:ea typeface="+mn-ea"/>
        <a:cs typeface="Arial" pitchFamily="34" charset="0"/>
      </a:defRPr>
    </a:lvl3pPr>
    <a:lvl4pPr marL="1371600" algn="l" rtl="0" fontAlgn="base">
      <a:spcBef>
        <a:spcPct val="20000"/>
      </a:spcBef>
      <a:spcAft>
        <a:spcPct val="0"/>
      </a:spcAft>
      <a:buChar char="•"/>
      <a:defRPr sz="2400" kern="1200">
        <a:solidFill>
          <a:schemeClr val="tx1"/>
        </a:solidFill>
        <a:latin typeface="Arial" pitchFamily="34" charset="0"/>
        <a:ea typeface="+mn-ea"/>
        <a:cs typeface="Arial" pitchFamily="34" charset="0"/>
      </a:defRPr>
    </a:lvl4pPr>
    <a:lvl5pPr marL="1828800" algn="l" rtl="0" fontAlgn="base">
      <a:spcBef>
        <a:spcPct val="20000"/>
      </a:spcBef>
      <a:spcAft>
        <a:spcPct val="0"/>
      </a:spcAft>
      <a:buChar char="•"/>
      <a:defRPr sz="2400" kern="1200">
        <a:solidFill>
          <a:schemeClr val="tx1"/>
        </a:solidFill>
        <a:latin typeface="Arial" pitchFamily="34" charset="0"/>
        <a:ea typeface="+mn-ea"/>
        <a:cs typeface="Arial" pitchFamily="34" charset="0"/>
      </a:defRPr>
    </a:lvl5pPr>
    <a:lvl6pPr marL="2286000" algn="l" defTabSz="914400" rtl="0" eaLnBrk="1" latinLnBrk="0" hangingPunct="1">
      <a:defRPr sz="2400" kern="1200">
        <a:solidFill>
          <a:schemeClr val="tx1"/>
        </a:solidFill>
        <a:latin typeface="Arial" pitchFamily="34" charset="0"/>
        <a:ea typeface="+mn-ea"/>
        <a:cs typeface="Arial" pitchFamily="34" charset="0"/>
      </a:defRPr>
    </a:lvl6pPr>
    <a:lvl7pPr marL="2743200" algn="l" defTabSz="914400" rtl="0" eaLnBrk="1" latinLnBrk="0" hangingPunct="1">
      <a:defRPr sz="2400" kern="1200">
        <a:solidFill>
          <a:schemeClr val="tx1"/>
        </a:solidFill>
        <a:latin typeface="Arial" pitchFamily="34" charset="0"/>
        <a:ea typeface="+mn-ea"/>
        <a:cs typeface="Arial" pitchFamily="34" charset="0"/>
      </a:defRPr>
    </a:lvl7pPr>
    <a:lvl8pPr marL="3200400" algn="l" defTabSz="914400" rtl="0" eaLnBrk="1" latinLnBrk="0" hangingPunct="1">
      <a:defRPr sz="2400" kern="1200">
        <a:solidFill>
          <a:schemeClr val="tx1"/>
        </a:solidFill>
        <a:latin typeface="Arial" pitchFamily="34" charset="0"/>
        <a:ea typeface="+mn-ea"/>
        <a:cs typeface="Arial" pitchFamily="34" charset="0"/>
      </a:defRPr>
    </a:lvl8pPr>
    <a:lvl9pPr marL="3657600" algn="l" defTabSz="914400" rtl="0" eaLnBrk="1" latinLnBrk="0" hangingPunct="1">
      <a:defRPr sz="2400"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9900"/>
    <a:srgbClr val="003366"/>
    <a:srgbClr val="A9B2F5"/>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587" autoAdjust="0"/>
    <p:restoredTop sz="86359" autoAdjust="0"/>
  </p:normalViewPr>
  <p:slideViewPr>
    <p:cSldViewPr snapToGrid="0">
      <p:cViewPr>
        <p:scale>
          <a:sx n="75" d="100"/>
          <a:sy n="75" d="100"/>
        </p:scale>
        <p:origin x="-1926" y="-594"/>
      </p:cViewPr>
      <p:guideLst>
        <p:guide orient="horz" pos="2160"/>
        <p:guide pos="2880"/>
      </p:guideLst>
    </p:cSldViewPr>
  </p:slideViewPr>
  <p:outlineViewPr>
    <p:cViewPr>
      <p:scale>
        <a:sx n="25" d="100"/>
        <a:sy n="25" d="100"/>
      </p:scale>
      <p:origin x="0" y="11088"/>
    </p:cViewPr>
    <p:sldLst>
      <p:sld r:id="rId1" collapse="1"/>
    </p:sldLst>
  </p:outlineViewPr>
  <p:notesTextViewPr>
    <p:cViewPr>
      <p:scale>
        <a:sx n="100" d="100"/>
        <a:sy n="100" d="100"/>
      </p:scale>
      <p:origin x="0" y="0"/>
    </p:cViewPr>
  </p:notesTextViewPr>
  <p:sorterViewPr>
    <p:cViewPr>
      <p:scale>
        <a:sx n="102" d="100"/>
        <a:sy n="102" d="100"/>
      </p:scale>
      <p:origin x="0" y="32430"/>
    </p:cViewPr>
  </p:sorterViewPr>
  <p:notesViewPr>
    <p:cSldViewPr snapToGrid="0">
      <p:cViewPr varScale="1">
        <p:scale>
          <a:sx n="78" d="100"/>
          <a:sy n="78" d="100"/>
        </p:scale>
        <p:origin x="-2022" y="-90"/>
      </p:cViewPr>
      <p:guideLst>
        <p:guide orient="horz" pos="290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viewProps" Target="view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theme" Target="theme/theme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notesMaster" Target="notesMasters/notesMaster1.xml"/><Relationship Id="rId93" Type="http://schemas.openxmlformats.org/officeDocument/2006/relationships/customXml" Target="../customXml/item2.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handoutMaster" Target="handoutMasters/handoutMaster1.xml"/><Relationship Id="rId94" Type="http://schemas.openxmlformats.org/officeDocument/2006/relationships/customXml" Target="../customXml/item3.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customXml" Target="../customXml/item1.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tags" Target="tags/tag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_rels/viewProps.xml.rels><?xml version="1.0" encoding="UTF-8" standalone="yes"?>
<Relationships xmlns="http://schemas.openxmlformats.org/package/2006/relationships"><Relationship Id="rId1" Type="http://schemas.openxmlformats.org/officeDocument/2006/relationships/slide" Target="slides/slide5.xml"/></Relationships>
</file>

<file path=ppt/diagrams/_rels/data3.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image" Target="../media/image19.tiff"/><Relationship Id="rId1" Type="http://schemas.openxmlformats.org/officeDocument/2006/relationships/image" Target="../media/image18.tiff"/></Relationships>
</file>

<file path=ppt/diagrams/_rels/drawing3.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image" Target="../media/image19.tiff"/><Relationship Id="rId1" Type="http://schemas.openxmlformats.org/officeDocument/2006/relationships/image" Target="../media/image18.tiff"/></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45C858-CCA7-944A-B56D-2BD46B9E7351}" type="doc">
      <dgm:prSet loTypeId="urn:microsoft.com/office/officeart/2005/8/layout/hProcess7" loCatId="" qsTypeId="urn:microsoft.com/office/officeart/2005/8/quickstyle/simple2" qsCatId="simple" csTypeId="urn:microsoft.com/office/officeart/2005/8/colors/accent6_2" csCatId="accent6" phldr="1"/>
      <dgm:spPr/>
      <dgm:t>
        <a:bodyPr/>
        <a:lstStyle/>
        <a:p>
          <a:endParaRPr lang="en-US"/>
        </a:p>
      </dgm:t>
    </dgm:pt>
    <dgm:pt modelId="{C0FD16B7-40A8-C24A-8B5D-2F5C3A65CD2A}">
      <dgm:prSet phldrT="[Text]" custT="1"/>
      <dgm:spPr/>
      <dgm:t>
        <a:bodyPr/>
        <a:lstStyle/>
        <a:p>
          <a:r>
            <a:rPr lang="en-US" sz="2400" b="0" dirty="0" smtClean="0"/>
            <a:t>Method C</a:t>
          </a:r>
          <a:endParaRPr lang="en-US" sz="2400" b="0" dirty="0"/>
        </a:p>
      </dgm:t>
    </dgm:pt>
    <dgm:pt modelId="{8EE7CD62-7DB6-AA41-ABD3-6549F5E5C1B2}" type="parTrans" cxnId="{F4329A6C-293A-FD46-8792-A22D482440B0}">
      <dgm:prSet/>
      <dgm:spPr/>
      <dgm:t>
        <a:bodyPr/>
        <a:lstStyle/>
        <a:p>
          <a:endParaRPr lang="en-US"/>
        </a:p>
      </dgm:t>
    </dgm:pt>
    <dgm:pt modelId="{9541ABCD-1584-5F4D-87CE-72C3EE02D25A}" type="sibTrans" cxnId="{F4329A6C-293A-FD46-8792-A22D482440B0}">
      <dgm:prSet/>
      <dgm:spPr/>
      <dgm:t>
        <a:bodyPr/>
        <a:lstStyle/>
        <a:p>
          <a:endParaRPr lang="en-US"/>
        </a:p>
      </dgm:t>
    </dgm:pt>
    <dgm:pt modelId="{C9F0380D-714E-5D43-B33E-3AA6531FEEE7}">
      <dgm:prSet phldrT="[Text]"/>
      <dgm:spPr/>
      <dgm:t>
        <a:bodyPr/>
        <a:lstStyle/>
        <a:p>
          <a:r>
            <a:rPr lang="en-US" dirty="0" smtClean="0"/>
            <a:t>Author or delegate deposits manuscript files in NIHMS</a:t>
          </a:r>
          <a:endParaRPr lang="en-US" u="sng" dirty="0"/>
        </a:p>
      </dgm:t>
    </dgm:pt>
    <dgm:pt modelId="{C3B6248D-B0F6-E644-8DD8-7B31DE737368}" type="parTrans" cxnId="{997B0E51-74C6-8246-B1F9-9F4943EF9E4F}">
      <dgm:prSet/>
      <dgm:spPr/>
      <dgm:t>
        <a:bodyPr/>
        <a:lstStyle/>
        <a:p>
          <a:endParaRPr lang="en-US"/>
        </a:p>
      </dgm:t>
    </dgm:pt>
    <dgm:pt modelId="{B875C35B-696C-8240-A886-997BA9E57076}" type="sibTrans" cxnId="{997B0E51-74C6-8246-B1F9-9F4943EF9E4F}">
      <dgm:prSet/>
      <dgm:spPr/>
      <dgm:t>
        <a:bodyPr/>
        <a:lstStyle/>
        <a:p>
          <a:endParaRPr lang="en-US"/>
        </a:p>
      </dgm:t>
    </dgm:pt>
    <dgm:pt modelId="{273D27B4-ED80-3B41-B894-082E993667BA}">
      <dgm:prSet phldrT="[Text]" custT="1"/>
      <dgm:spPr/>
      <dgm:t>
        <a:bodyPr/>
        <a:lstStyle/>
        <a:p>
          <a:r>
            <a:rPr lang="en-US" sz="1600" u="none" dirty="0" smtClean="0"/>
            <a:t>Which articles?</a:t>
          </a:r>
          <a:endParaRPr lang="en-US" sz="1600" u="none" dirty="0"/>
        </a:p>
      </dgm:t>
    </dgm:pt>
    <dgm:pt modelId="{D3952157-7B90-6746-86DB-C17C1F6E0C20}" type="parTrans" cxnId="{91E37BE3-D28C-A744-B312-8B5A0E610554}">
      <dgm:prSet/>
      <dgm:spPr/>
      <dgm:t>
        <a:bodyPr/>
        <a:lstStyle/>
        <a:p>
          <a:endParaRPr lang="en-US"/>
        </a:p>
      </dgm:t>
    </dgm:pt>
    <dgm:pt modelId="{75130042-26EC-5547-B93B-A75ECDB48BC9}" type="sibTrans" cxnId="{91E37BE3-D28C-A744-B312-8B5A0E610554}">
      <dgm:prSet/>
      <dgm:spPr/>
      <dgm:t>
        <a:bodyPr/>
        <a:lstStyle/>
        <a:p>
          <a:endParaRPr lang="en-US"/>
        </a:p>
      </dgm:t>
    </dgm:pt>
    <dgm:pt modelId="{951C73B6-CEB8-E142-ADC1-92FD997B6F10}">
      <dgm:prSet phldrT="[Text]"/>
      <dgm:spPr/>
      <dgm:t>
        <a:bodyPr/>
        <a:lstStyle/>
        <a:p>
          <a:r>
            <a:rPr lang="en-US" dirty="0" smtClean="0"/>
            <a:t>Associate funding</a:t>
          </a:r>
          <a:endParaRPr lang="en-US" dirty="0"/>
        </a:p>
      </dgm:t>
    </dgm:pt>
    <dgm:pt modelId="{8081C416-7B48-2349-890C-A8D65053446F}" type="parTrans" cxnId="{D41385F6-449C-5247-AFE5-33715A37AE75}">
      <dgm:prSet/>
      <dgm:spPr/>
      <dgm:t>
        <a:bodyPr/>
        <a:lstStyle/>
        <a:p>
          <a:endParaRPr lang="en-US"/>
        </a:p>
      </dgm:t>
    </dgm:pt>
    <dgm:pt modelId="{E98200AC-5A1E-864B-89F5-B3FBC01E4189}" type="sibTrans" cxnId="{D41385F6-449C-5247-AFE5-33715A37AE75}">
      <dgm:prSet/>
      <dgm:spPr/>
      <dgm:t>
        <a:bodyPr/>
        <a:lstStyle/>
        <a:p>
          <a:endParaRPr lang="en-US"/>
        </a:p>
      </dgm:t>
    </dgm:pt>
    <dgm:pt modelId="{16F19D50-4E64-6941-8EBE-4732D9EA579B}">
      <dgm:prSet phldrT="[Text]"/>
      <dgm:spPr/>
      <dgm:t>
        <a:bodyPr/>
        <a:lstStyle/>
        <a:p>
          <a:r>
            <a:rPr lang="en-US" dirty="0" smtClean="0"/>
            <a:t>Approve deposit</a:t>
          </a:r>
          <a:endParaRPr lang="en-US" dirty="0"/>
        </a:p>
      </dgm:t>
    </dgm:pt>
    <dgm:pt modelId="{4D42209E-FD25-4548-978E-02189882357F}" type="parTrans" cxnId="{D029E92A-E05F-9749-A16E-46F3CF6F7BE4}">
      <dgm:prSet/>
      <dgm:spPr/>
      <dgm:t>
        <a:bodyPr/>
        <a:lstStyle/>
        <a:p>
          <a:endParaRPr lang="en-US"/>
        </a:p>
      </dgm:t>
    </dgm:pt>
    <dgm:pt modelId="{56D2F988-2C79-EA4A-8D15-19AAD62B81A5}" type="sibTrans" cxnId="{D029E92A-E05F-9749-A16E-46F3CF6F7BE4}">
      <dgm:prSet/>
      <dgm:spPr/>
      <dgm:t>
        <a:bodyPr/>
        <a:lstStyle/>
        <a:p>
          <a:endParaRPr lang="en-US"/>
        </a:p>
      </dgm:t>
    </dgm:pt>
    <dgm:pt modelId="{C75DCA3E-B76C-424D-A218-D72596552773}">
      <dgm:prSet phldrT="[Text]"/>
      <dgm:spPr/>
      <dgm:t>
        <a:bodyPr/>
        <a:lstStyle/>
        <a:p>
          <a:r>
            <a:rPr lang="en-US" dirty="0" smtClean="0"/>
            <a:t>Review &amp; approve PMC web version</a:t>
          </a:r>
          <a:endParaRPr lang="en-US" dirty="0"/>
        </a:p>
      </dgm:t>
    </dgm:pt>
    <dgm:pt modelId="{BC9F245C-FBE4-2343-A6C1-50F1999FC775}" type="parTrans" cxnId="{6895633F-ABB1-7F4B-97D5-FBFC653D3361}">
      <dgm:prSet/>
      <dgm:spPr/>
      <dgm:t>
        <a:bodyPr/>
        <a:lstStyle/>
        <a:p>
          <a:endParaRPr lang="en-US"/>
        </a:p>
      </dgm:t>
    </dgm:pt>
    <dgm:pt modelId="{DCAC98AA-2C91-0C4A-83B3-07C3457DBD10}" type="sibTrans" cxnId="{6895633F-ABB1-7F4B-97D5-FBFC653D3361}">
      <dgm:prSet/>
      <dgm:spPr/>
      <dgm:t>
        <a:bodyPr/>
        <a:lstStyle/>
        <a:p>
          <a:endParaRPr lang="en-US"/>
        </a:p>
      </dgm:t>
    </dgm:pt>
    <dgm:pt modelId="{1C5345A1-CBA8-4F42-A1A9-F284A8EDEF2D}">
      <dgm:prSet phldrT="[Text]"/>
      <dgm:spPr/>
      <dgm:t>
        <a:bodyPr/>
        <a:lstStyle/>
        <a:p>
          <a:r>
            <a:rPr lang="en-US" dirty="0" smtClean="0"/>
            <a:t>Deposit files</a:t>
          </a:r>
          <a:endParaRPr lang="en-US" dirty="0"/>
        </a:p>
      </dgm:t>
    </dgm:pt>
    <dgm:pt modelId="{86026F10-4C12-5A41-8317-64DA1195F59C}" type="sibTrans" cxnId="{A94AE700-FFCB-104F-B448-62742FC79171}">
      <dgm:prSet/>
      <dgm:spPr/>
      <dgm:t>
        <a:bodyPr/>
        <a:lstStyle/>
        <a:p>
          <a:endParaRPr lang="en-US"/>
        </a:p>
      </dgm:t>
    </dgm:pt>
    <dgm:pt modelId="{C8C8FABB-9726-CF4F-B0E5-CBAA781B4D4B}" type="parTrans" cxnId="{A94AE700-FFCB-104F-B448-62742FC79171}">
      <dgm:prSet/>
      <dgm:spPr/>
      <dgm:t>
        <a:bodyPr/>
        <a:lstStyle/>
        <a:p>
          <a:endParaRPr lang="en-US"/>
        </a:p>
      </dgm:t>
    </dgm:pt>
    <dgm:pt modelId="{E8414653-06B7-774A-A5BC-D4E56351962F}">
      <dgm:prSet phldrT="[Text]"/>
      <dgm:spPr/>
      <dgm:t>
        <a:bodyPr/>
        <a:lstStyle/>
        <a:p>
          <a:r>
            <a:rPr lang="en-US" dirty="0" smtClean="0"/>
            <a:t>Author responsibility?</a:t>
          </a:r>
          <a:endParaRPr lang="en-US" dirty="0"/>
        </a:p>
      </dgm:t>
    </dgm:pt>
    <dgm:pt modelId="{EA4DD066-B7CC-164D-BC91-D5026B85E311}" type="sibTrans" cxnId="{0E4B0735-F7B5-A348-9EC6-9E54E2D1FE97}">
      <dgm:prSet/>
      <dgm:spPr/>
      <dgm:t>
        <a:bodyPr/>
        <a:lstStyle/>
        <a:p>
          <a:endParaRPr lang="en-US"/>
        </a:p>
      </dgm:t>
    </dgm:pt>
    <dgm:pt modelId="{10266074-DB55-BC4F-94B6-CA1443EF12C4}" type="parTrans" cxnId="{0E4B0735-F7B5-A348-9EC6-9E54E2D1FE97}">
      <dgm:prSet/>
      <dgm:spPr/>
      <dgm:t>
        <a:bodyPr/>
        <a:lstStyle/>
        <a:p>
          <a:endParaRPr lang="en-US"/>
        </a:p>
      </dgm:t>
    </dgm:pt>
    <dgm:pt modelId="{B26DEC5B-D29D-3944-9460-47C52CDE7A66}">
      <dgm:prSet phldrT="[Text]"/>
      <dgm:spPr/>
      <dgm:t>
        <a:bodyPr/>
        <a:lstStyle/>
        <a:p>
          <a:r>
            <a:rPr lang="en-US" dirty="0" smtClean="0"/>
            <a:t>At the time the paper is accepted for publication</a:t>
          </a:r>
          <a:endParaRPr lang="en-US" dirty="0"/>
        </a:p>
      </dgm:t>
    </dgm:pt>
    <dgm:pt modelId="{7E0C1685-0C48-E046-A4E6-BC0DFBAC4745}" type="sibTrans" cxnId="{8A95D5CF-E0F2-DF4F-816B-774F518F6CCA}">
      <dgm:prSet/>
      <dgm:spPr/>
      <dgm:t>
        <a:bodyPr/>
        <a:lstStyle/>
        <a:p>
          <a:endParaRPr lang="en-US"/>
        </a:p>
      </dgm:t>
    </dgm:pt>
    <dgm:pt modelId="{43B511F6-E28E-FF4B-9931-62FB7B109299}" type="parTrans" cxnId="{8A95D5CF-E0F2-DF4F-816B-774F518F6CCA}">
      <dgm:prSet/>
      <dgm:spPr/>
      <dgm:t>
        <a:bodyPr/>
        <a:lstStyle/>
        <a:p>
          <a:endParaRPr lang="en-US"/>
        </a:p>
      </dgm:t>
    </dgm:pt>
    <dgm:pt modelId="{8766ADD7-6B80-374F-B32C-9E3820F75016}">
      <dgm:prSet phldrT="[Text]" custT="1"/>
      <dgm:spPr/>
      <dgm:t>
        <a:bodyPr/>
        <a:lstStyle/>
        <a:p>
          <a:r>
            <a:rPr lang="en-US" sz="1600" dirty="0" smtClean="0"/>
            <a:t>When?</a:t>
          </a:r>
          <a:endParaRPr lang="en-US" sz="1600" dirty="0"/>
        </a:p>
      </dgm:t>
    </dgm:pt>
    <dgm:pt modelId="{F77CC383-CA85-CE4D-9BD6-DC6F1219AFAC}" type="sibTrans" cxnId="{168C0505-D753-AF46-AB56-C1772A90AD03}">
      <dgm:prSet/>
      <dgm:spPr/>
      <dgm:t>
        <a:bodyPr/>
        <a:lstStyle/>
        <a:p>
          <a:endParaRPr lang="en-US"/>
        </a:p>
      </dgm:t>
    </dgm:pt>
    <dgm:pt modelId="{DB4B4664-3733-5642-890C-14386A2D59B9}" type="parTrans" cxnId="{168C0505-D753-AF46-AB56-C1772A90AD03}">
      <dgm:prSet/>
      <dgm:spPr/>
      <dgm:t>
        <a:bodyPr/>
        <a:lstStyle/>
        <a:p>
          <a:endParaRPr lang="en-US"/>
        </a:p>
      </dgm:t>
    </dgm:pt>
    <dgm:pt modelId="{A420F6C2-B3F8-294C-A3A3-EE8EF50BD080}">
      <dgm:prSet phldrT="[Text]"/>
      <dgm:spPr/>
      <dgm:t>
        <a:bodyPr/>
        <a:lstStyle/>
        <a:p>
          <a:r>
            <a:rPr lang="en-US" u="none" dirty="0" smtClean="0"/>
            <a:t>Manuscripts that meet the criteria of the NIH Public Access Policy</a:t>
          </a:r>
          <a:endParaRPr lang="en-US" u="none" dirty="0"/>
        </a:p>
      </dgm:t>
    </dgm:pt>
    <dgm:pt modelId="{0EB40BFF-9DAD-0D43-B3B5-C70DD7578E0B}" type="sibTrans" cxnId="{67D9EA0D-88F3-B74F-9483-E3B9AE3CBE7E}">
      <dgm:prSet/>
      <dgm:spPr/>
      <dgm:t>
        <a:bodyPr/>
        <a:lstStyle/>
        <a:p>
          <a:endParaRPr lang="en-US"/>
        </a:p>
      </dgm:t>
    </dgm:pt>
    <dgm:pt modelId="{7EE2E6B3-9E05-EE45-902E-2109B379CABB}" type="parTrans" cxnId="{67D9EA0D-88F3-B74F-9483-E3B9AE3CBE7E}">
      <dgm:prSet/>
      <dgm:spPr/>
      <dgm:t>
        <a:bodyPr/>
        <a:lstStyle/>
        <a:p>
          <a:endParaRPr lang="en-US"/>
        </a:p>
      </dgm:t>
    </dgm:pt>
    <dgm:pt modelId="{CCABE4F5-A3FD-4F41-8ADB-4FBE9D2F1ADF}" type="pres">
      <dgm:prSet presAssocID="{1845C858-CCA7-944A-B56D-2BD46B9E7351}" presName="Name0" presStyleCnt="0">
        <dgm:presLayoutVars>
          <dgm:dir/>
          <dgm:animLvl val="lvl"/>
          <dgm:resizeHandles val="exact"/>
        </dgm:presLayoutVars>
      </dgm:prSet>
      <dgm:spPr/>
      <dgm:t>
        <a:bodyPr/>
        <a:lstStyle/>
        <a:p>
          <a:endParaRPr lang="en-US"/>
        </a:p>
      </dgm:t>
    </dgm:pt>
    <dgm:pt modelId="{E1C5D7D7-E9F8-5E41-9900-5AC74461418C}" type="pres">
      <dgm:prSet presAssocID="{C0FD16B7-40A8-C24A-8B5D-2F5C3A65CD2A}" presName="compositeNode" presStyleCnt="0">
        <dgm:presLayoutVars>
          <dgm:bulletEnabled val="1"/>
        </dgm:presLayoutVars>
      </dgm:prSet>
      <dgm:spPr/>
      <dgm:t>
        <a:bodyPr/>
        <a:lstStyle/>
        <a:p>
          <a:endParaRPr lang="en-US"/>
        </a:p>
      </dgm:t>
    </dgm:pt>
    <dgm:pt modelId="{5250E749-6248-AA42-AAF6-12C4CB583A20}" type="pres">
      <dgm:prSet presAssocID="{C0FD16B7-40A8-C24A-8B5D-2F5C3A65CD2A}" presName="bgRect" presStyleLbl="node1" presStyleIdx="0" presStyleCnt="4"/>
      <dgm:spPr/>
      <dgm:t>
        <a:bodyPr/>
        <a:lstStyle/>
        <a:p>
          <a:endParaRPr lang="en-US"/>
        </a:p>
      </dgm:t>
    </dgm:pt>
    <dgm:pt modelId="{CE7D65CC-AEA1-3C43-87F3-01CDA8E5B1B5}" type="pres">
      <dgm:prSet presAssocID="{C0FD16B7-40A8-C24A-8B5D-2F5C3A65CD2A}" presName="parentNode" presStyleLbl="node1" presStyleIdx="0" presStyleCnt="4">
        <dgm:presLayoutVars>
          <dgm:chMax val="0"/>
          <dgm:bulletEnabled val="1"/>
        </dgm:presLayoutVars>
      </dgm:prSet>
      <dgm:spPr/>
      <dgm:t>
        <a:bodyPr/>
        <a:lstStyle/>
        <a:p>
          <a:endParaRPr lang="en-US"/>
        </a:p>
      </dgm:t>
    </dgm:pt>
    <dgm:pt modelId="{D41BA785-6AFD-C848-A612-BFA4F8D8D59C}" type="pres">
      <dgm:prSet presAssocID="{C0FD16B7-40A8-C24A-8B5D-2F5C3A65CD2A}" presName="childNode" presStyleLbl="node1" presStyleIdx="0" presStyleCnt="4">
        <dgm:presLayoutVars>
          <dgm:bulletEnabled val="1"/>
        </dgm:presLayoutVars>
      </dgm:prSet>
      <dgm:spPr/>
      <dgm:t>
        <a:bodyPr/>
        <a:lstStyle/>
        <a:p>
          <a:endParaRPr lang="en-US"/>
        </a:p>
      </dgm:t>
    </dgm:pt>
    <dgm:pt modelId="{2ED6E7A0-A6E9-D749-B2A9-911B682B9F29}" type="pres">
      <dgm:prSet presAssocID="{9541ABCD-1584-5F4D-87CE-72C3EE02D25A}" presName="hSp" presStyleCnt="0"/>
      <dgm:spPr/>
      <dgm:t>
        <a:bodyPr/>
        <a:lstStyle/>
        <a:p>
          <a:endParaRPr lang="en-US"/>
        </a:p>
      </dgm:t>
    </dgm:pt>
    <dgm:pt modelId="{DE13A88D-1E64-2940-B8D4-0F78CCB0B8D0}" type="pres">
      <dgm:prSet presAssocID="{9541ABCD-1584-5F4D-87CE-72C3EE02D25A}" presName="vProcSp" presStyleCnt="0"/>
      <dgm:spPr/>
      <dgm:t>
        <a:bodyPr/>
        <a:lstStyle/>
        <a:p>
          <a:endParaRPr lang="en-US"/>
        </a:p>
      </dgm:t>
    </dgm:pt>
    <dgm:pt modelId="{AD0F7B2A-A645-C54B-B6AA-3AA0AFABC9B6}" type="pres">
      <dgm:prSet presAssocID="{9541ABCD-1584-5F4D-87CE-72C3EE02D25A}" presName="vSp1" presStyleCnt="0"/>
      <dgm:spPr/>
      <dgm:t>
        <a:bodyPr/>
        <a:lstStyle/>
        <a:p>
          <a:endParaRPr lang="en-US"/>
        </a:p>
      </dgm:t>
    </dgm:pt>
    <dgm:pt modelId="{3949F3C1-194E-DA41-8B97-376EC3FDABF5}" type="pres">
      <dgm:prSet presAssocID="{9541ABCD-1584-5F4D-87CE-72C3EE02D25A}" presName="simulatedConn" presStyleLbl="solidFgAcc1" presStyleIdx="0" presStyleCnt="3"/>
      <dgm:spPr/>
      <dgm:t>
        <a:bodyPr/>
        <a:lstStyle/>
        <a:p>
          <a:endParaRPr lang="en-US"/>
        </a:p>
      </dgm:t>
    </dgm:pt>
    <dgm:pt modelId="{8F00391D-A7D5-A34B-AA3C-2EF103F00A99}" type="pres">
      <dgm:prSet presAssocID="{9541ABCD-1584-5F4D-87CE-72C3EE02D25A}" presName="vSp2" presStyleCnt="0"/>
      <dgm:spPr/>
      <dgm:t>
        <a:bodyPr/>
        <a:lstStyle/>
        <a:p>
          <a:endParaRPr lang="en-US"/>
        </a:p>
      </dgm:t>
    </dgm:pt>
    <dgm:pt modelId="{24ADF5D4-D6A5-0142-A906-7CD0C8549180}" type="pres">
      <dgm:prSet presAssocID="{9541ABCD-1584-5F4D-87CE-72C3EE02D25A}" presName="sibTrans" presStyleCnt="0"/>
      <dgm:spPr/>
      <dgm:t>
        <a:bodyPr/>
        <a:lstStyle/>
        <a:p>
          <a:endParaRPr lang="en-US"/>
        </a:p>
      </dgm:t>
    </dgm:pt>
    <dgm:pt modelId="{7ABB19BB-9DD1-CB45-8A05-DF5D53AF40E5}" type="pres">
      <dgm:prSet presAssocID="{273D27B4-ED80-3B41-B894-082E993667BA}" presName="compositeNode" presStyleCnt="0">
        <dgm:presLayoutVars>
          <dgm:bulletEnabled val="1"/>
        </dgm:presLayoutVars>
      </dgm:prSet>
      <dgm:spPr/>
    </dgm:pt>
    <dgm:pt modelId="{CDE44EB4-FA89-E84B-9325-859D937B82A0}" type="pres">
      <dgm:prSet presAssocID="{273D27B4-ED80-3B41-B894-082E993667BA}" presName="bgRect" presStyleLbl="node1" presStyleIdx="1" presStyleCnt="4"/>
      <dgm:spPr/>
      <dgm:t>
        <a:bodyPr/>
        <a:lstStyle/>
        <a:p>
          <a:endParaRPr lang="en-US"/>
        </a:p>
      </dgm:t>
    </dgm:pt>
    <dgm:pt modelId="{49A6C772-0634-7545-83D2-9E57C01EA981}" type="pres">
      <dgm:prSet presAssocID="{273D27B4-ED80-3B41-B894-082E993667BA}" presName="parentNode" presStyleLbl="node1" presStyleIdx="1" presStyleCnt="4">
        <dgm:presLayoutVars>
          <dgm:chMax val="0"/>
          <dgm:bulletEnabled val="1"/>
        </dgm:presLayoutVars>
      </dgm:prSet>
      <dgm:spPr/>
      <dgm:t>
        <a:bodyPr/>
        <a:lstStyle/>
        <a:p>
          <a:endParaRPr lang="en-US"/>
        </a:p>
      </dgm:t>
    </dgm:pt>
    <dgm:pt modelId="{7931CD39-34C1-8F42-BC0D-6E1F56A383ED}" type="pres">
      <dgm:prSet presAssocID="{273D27B4-ED80-3B41-B894-082E993667BA}" presName="childNode" presStyleLbl="node1" presStyleIdx="1" presStyleCnt="4">
        <dgm:presLayoutVars>
          <dgm:bulletEnabled val="1"/>
        </dgm:presLayoutVars>
      </dgm:prSet>
      <dgm:spPr/>
      <dgm:t>
        <a:bodyPr/>
        <a:lstStyle/>
        <a:p>
          <a:endParaRPr lang="en-US"/>
        </a:p>
      </dgm:t>
    </dgm:pt>
    <dgm:pt modelId="{674947A1-6281-F24D-923A-DAF604DD4426}" type="pres">
      <dgm:prSet presAssocID="{75130042-26EC-5547-B93B-A75ECDB48BC9}" presName="hSp" presStyleCnt="0"/>
      <dgm:spPr/>
    </dgm:pt>
    <dgm:pt modelId="{7DB39904-70ED-3B44-A94F-624174803E19}" type="pres">
      <dgm:prSet presAssocID="{75130042-26EC-5547-B93B-A75ECDB48BC9}" presName="vProcSp" presStyleCnt="0"/>
      <dgm:spPr/>
    </dgm:pt>
    <dgm:pt modelId="{4538138A-D71D-BE4D-987F-316E7E60C881}" type="pres">
      <dgm:prSet presAssocID="{75130042-26EC-5547-B93B-A75ECDB48BC9}" presName="vSp1" presStyleCnt="0"/>
      <dgm:spPr/>
    </dgm:pt>
    <dgm:pt modelId="{BD4EFC3F-4550-7D48-8721-858A28A4BF1C}" type="pres">
      <dgm:prSet presAssocID="{75130042-26EC-5547-B93B-A75ECDB48BC9}" presName="simulatedConn" presStyleLbl="solidFgAcc1" presStyleIdx="1" presStyleCnt="3"/>
      <dgm:spPr/>
    </dgm:pt>
    <dgm:pt modelId="{EB6DF769-F2F5-914F-BC6C-424340A01B74}" type="pres">
      <dgm:prSet presAssocID="{75130042-26EC-5547-B93B-A75ECDB48BC9}" presName="vSp2" presStyleCnt="0"/>
      <dgm:spPr/>
    </dgm:pt>
    <dgm:pt modelId="{3D5EFBFF-4994-6B41-9DF5-0FCA7847C2A0}" type="pres">
      <dgm:prSet presAssocID="{75130042-26EC-5547-B93B-A75ECDB48BC9}" presName="sibTrans" presStyleCnt="0"/>
      <dgm:spPr/>
    </dgm:pt>
    <dgm:pt modelId="{F044F3CF-807E-DB44-9F03-1EDF1D8F020E}" type="pres">
      <dgm:prSet presAssocID="{8766ADD7-6B80-374F-B32C-9E3820F75016}" presName="compositeNode" presStyleCnt="0">
        <dgm:presLayoutVars>
          <dgm:bulletEnabled val="1"/>
        </dgm:presLayoutVars>
      </dgm:prSet>
      <dgm:spPr/>
      <dgm:t>
        <a:bodyPr/>
        <a:lstStyle/>
        <a:p>
          <a:endParaRPr lang="en-US"/>
        </a:p>
      </dgm:t>
    </dgm:pt>
    <dgm:pt modelId="{C6774D9D-042E-A44D-93CE-4C585ED71BF2}" type="pres">
      <dgm:prSet presAssocID="{8766ADD7-6B80-374F-B32C-9E3820F75016}" presName="bgRect" presStyleLbl="node1" presStyleIdx="2" presStyleCnt="4"/>
      <dgm:spPr/>
      <dgm:t>
        <a:bodyPr/>
        <a:lstStyle/>
        <a:p>
          <a:endParaRPr lang="en-US"/>
        </a:p>
      </dgm:t>
    </dgm:pt>
    <dgm:pt modelId="{95FA1F13-0FFA-5746-A377-D743D1B7BAB3}" type="pres">
      <dgm:prSet presAssocID="{8766ADD7-6B80-374F-B32C-9E3820F75016}" presName="parentNode" presStyleLbl="node1" presStyleIdx="2" presStyleCnt="4">
        <dgm:presLayoutVars>
          <dgm:chMax val="0"/>
          <dgm:bulletEnabled val="1"/>
        </dgm:presLayoutVars>
      </dgm:prSet>
      <dgm:spPr/>
      <dgm:t>
        <a:bodyPr/>
        <a:lstStyle/>
        <a:p>
          <a:endParaRPr lang="en-US"/>
        </a:p>
      </dgm:t>
    </dgm:pt>
    <dgm:pt modelId="{AF210088-9592-8E4D-AD0A-AF1ECEB8D0EE}" type="pres">
      <dgm:prSet presAssocID="{8766ADD7-6B80-374F-B32C-9E3820F75016}" presName="childNode" presStyleLbl="node1" presStyleIdx="2" presStyleCnt="4">
        <dgm:presLayoutVars>
          <dgm:bulletEnabled val="1"/>
        </dgm:presLayoutVars>
      </dgm:prSet>
      <dgm:spPr/>
      <dgm:t>
        <a:bodyPr/>
        <a:lstStyle/>
        <a:p>
          <a:endParaRPr lang="en-US"/>
        </a:p>
      </dgm:t>
    </dgm:pt>
    <dgm:pt modelId="{2378756A-6906-AD44-BCB5-6CC42D7B9935}" type="pres">
      <dgm:prSet presAssocID="{F77CC383-CA85-CE4D-9BD6-DC6F1219AFAC}" presName="hSp" presStyleCnt="0"/>
      <dgm:spPr/>
      <dgm:t>
        <a:bodyPr/>
        <a:lstStyle/>
        <a:p>
          <a:endParaRPr lang="en-US"/>
        </a:p>
      </dgm:t>
    </dgm:pt>
    <dgm:pt modelId="{674E39EC-9534-8F4B-A953-3DCF91A7A15C}" type="pres">
      <dgm:prSet presAssocID="{F77CC383-CA85-CE4D-9BD6-DC6F1219AFAC}" presName="vProcSp" presStyleCnt="0"/>
      <dgm:spPr/>
      <dgm:t>
        <a:bodyPr/>
        <a:lstStyle/>
        <a:p>
          <a:endParaRPr lang="en-US"/>
        </a:p>
      </dgm:t>
    </dgm:pt>
    <dgm:pt modelId="{DD094DB2-9957-A04F-ABEE-6BC1470CB875}" type="pres">
      <dgm:prSet presAssocID="{F77CC383-CA85-CE4D-9BD6-DC6F1219AFAC}" presName="vSp1" presStyleCnt="0"/>
      <dgm:spPr/>
      <dgm:t>
        <a:bodyPr/>
        <a:lstStyle/>
        <a:p>
          <a:endParaRPr lang="en-US"/>
        </a:p>
      </dgm:t>
    </dgm:pt>
    <dgm:pt modelId="{48808A51-2A8E-544D-B6BC-CE0E2DC44912}" type="pres">
      <dgm:prSet presAssocID="{F77CC383-CA85-CE4D-9BD6-DC6F1219AFAC}" presName="simulatedConn" presStyleLbl="solidFgAcc1" presStyleIdx="2" presStyleCnt="3"/>
      <dgm:spPr/>
      <dgm:t>
        <a:bodyPr/>
        <a:lstStyle/>
        <a:p>
          <a:endParaRPr lang="en-US"/>
        </a:p>
      </dgm:t>
    </dgm:pt>
    <dgm:pt modelId="{0AC75E62-0824-FE48-A359-A236D2AC2C58}" type="pres">
      <dgm:prSet presAssocID="{F77CC383-CA85-CE4D-9BD6-DC6F1219AFAC}" presName="vSp2" presStyleCnt="0"/>
      <dgm:spPr/>
      <dgm:t>
        <a:bodyPr/>
        <a:lstStyle/>
        <a:p>
          <a:endParaRPr lang="en-US"/>
        </a:p>
      </dgm:t>
    </dgm:pt>
    <dgm:pt modelId="{7FE5FB1B-2494-6B4F-BDBA-D352A5537EF3}" type="pres">
      <dgm:prSet presAssocID="{F77CC383-CA85-CE4D-9BD6-DC6F1219AFAC}" presName="sibTrans" presStyleCnt="0"/>
      <dgm:spPr/>
      <dgm:t>
        <a:bodyPr/>
        <a:lstStyle/>
        <a:p>
          <a:endParaRPr lang="en-US"/>
        </a:p>
      </dgm:t>
    </dgm:pt>
    <dgm:pt modelId="{20C34504-6537-3B47-94A9-79A04FC59394}" type="pres">
      <dgm:prSet presAssocID="{E8414653-06B7-774A-A5BC-D4E56351962F}" presName="compositeNode" presStyleCnt="0">
        <dgm:presLayoutVars>
          <dgm:bulletEnabled val="1"/>
        </dgm:presLayoutVars>
      </dgm:prSet>
      <dgm:spPr/>
      <dgm:t>
        <a:bodyPr/>
        <a:lstStyle/>
        <a:p>
          <a:endParaRPr lang="en-US"/>
        </a:p>
      </dgm:t>
    </dgm:pt>
    <dgm:pt modelId="{EF9C2733-F643-9643-AD93-90DCD97B81A5}" type="pres">
      <dgm:prSet presAssocID="{E8414653-06B7-774A-A5BC-D4E56351962F}" presName="bgRect" presStyleLbl="node1" presStyleIdx="3" presStyleCnt="4"/>
      <dgm:spPr/>
      <dgm:t>
        <a:bodyPr/>
        <a:lstStyle/>
        <a:p>
          <a:endParaRPr lang="en-US"/>
        </a:p>
      </dgm:t>
    </dgm:pt>
    <dgm:pt modelId="{CF8FDD75-28EF-4C4A-A1E9-2C2A73325381}" type="pres">
      <dgm:prSet presAssocID="{E8414653-06B7-774A-A5BC-D4E56351962F}" presName="parentNode" presStyleLbl="node1" presStyleIdx="3" presStyleCnt="4">
        <dgm:presLayoutVars>
          <dgm:chMax val="0"/>
          <dgm:bulletEnabled val="1"/>
        </dgm:presLayoutVars>
      </dgm:prSet>
      <dgm:spPr/>
      <dgm:t>
        <a:bodyPr/>
        <a:lstStyle/>
        <a:p>
          <a:endParaRPr lang="en-US"/>
        </a:p>
      </dgm:t>
    </dgm:pt>
    <dgm:pt modelId="{27A45EF4-50B7-0849-BF43-BB46495DFE6D}" type="pres">
      <dgm:prSet presAssocID="{E8414653-06B7-774A-A5BC-D4E56351962F}" presName="childNode" presStyleLbl="node1" presStyleIdx="3" presStyleCnt="4">
        <dgm:presLayoutVars>
          <dgm:bulletEnabled val="1"/>
        </dgm:presLayoutVars>
      </dgm:prSet>
      <dgm:spPr/>
      <dgm:t>
        <a:bodyPr/>
        <a:lstStyle/>
        <a:p>
          <a:endParaRPr lang="en-US"/>
        </a:p>
      </dgm:t>
    </dgm:pt>
  </dgm:ptLst>
  <dgm:cxnLst>
    <dgm:cxn modelId="{D41385F6-449C-5247-AFE5-33715A37AE75}" srcId="{E8414653-06B7-774A-A5BC-D4E56351962F}" destId="{951C73B6-CEB8-E142-ADC1-92FD997B6F10}" srcOrd="1" destOrd="0" parTransId="{8081C416-7B48-2349-890C-A8D65053446F}" sibTransId="{E98200AC-5A1E-864B-89F5-B3FBC01E4189}"/>
    <dgm:cxn modelId="{30FCA366-BA39-4745-A80A-33977AB3B8D8}" type="presOf" srcId="{273D27B4-ED80-3B41-B894-082E993667BA}" destId="{49A6C772-0634-7545-83D2-9E57C01EA981}" srcOrd="1" destOrd="0" presId="urn:microsoft.com/office/officeart/2005/8/layout/hProcess7"/>
    <dgm:cxn modelId="{41CA5EF7-B09E-9644-BFAE-497FFAD6CB84}" type="presOf" srcId="{B26DEC5B-D29D-3944-9460-47C52CDE7A66}" destId="{AF210088-9592-8E4D-AD0A-AF1ECEB8D0EE}" srcOrd="0" destOrd="0" presId="urn:microsoft.com/office/officeart/2005/8/layout/hProcess7"/>
    <dgm:cxn modelId="{A94AE700-FFCB-104F-B448-62742FC79171}" srcId="{E8414653-06B7-774A-A5BC-D4E56351962F}" destId="{1C5345A1-CBA8-4F42-A1A9-F284A8EDEF2D}" srcOrd="0" destOrd="0" parTransId="{C8C8FABB-9726-CF4F-B0E5-CBAA781B4D4B}" sibTransId="{86026F10-4C12-5A41-8317-64DA1195F59C}"/>
    <dgm:cxn modelId="{6895633F-ABB1-7F4B-97D5-FBFC653D3361}" srcId="{E8414653-06B7-774A-A5BC-D4E56351962F}" destId="{C75DCA3E-B76C-424D-A218-D72596552773}" srcOrd="3" destOrd="0" parTransId="{BC9F245C-FBE4-2343-A6C1-50F1999FC775}" sibTransId="{DCAC98AA-2C91-0C4A-83B3-07C3457DBD10}"/>
    <dgm:cxn modelId="{0CB4DFBE-8A06-A346-B771-5FCF828C6C5E}" type="presOf" srcId="{8766ADD7-6B80-374F-B32C-9E3820F75016}" destId="{95FA1F13-0FFA-5746-A377-D743D1B7BAB3}" srcOrd="1" destOrd="0" presId="urn:microsoft.com/office/officeart/2005/8/layout/hProcess7"/>
    <dgm:cxn modelId="{2EDF2D40-B8C1-934D-87F6-37F4DD51EDDB}" type="presOf" srcId="{951C73B6-CEB8-E142-ADC1-92FD997B6F10}" destId="{27A45EF4-50B7-0849-BF43-BB46495DFE6D}" srcOrd="0" destOrd="1" presId="urn:microsoft.com/office/officeart/2005/8/layout/hProcess7"/>
    <dgm:cxn modelId="{67D9EA0D-88F3-B74F-9483-E3B9AE3CBE7E}" srcId="{273D27B4-ED80-3B41-B894-082E993667BA}" destId="{A420F6C2-B3F8-294C-A3A3-EE8EF50BD080}" srcOrd="0" destOrd="0" parTransId="{7EE2E6B3-9E05-EE45-902E-2109B379CABB}" sibTransId="{0EB40BFF-9DAD-0D43-B3B5-C70DD7578E0B}"/>
    <dgm:cxn modelId="{F4329A6C-293A-FD46-8792-A22D482440B0}" srcId="{1845C858-CCA7-944A-B56D-2BD46B9E7351}" destId="{C0FD16B7-40A8-C24A-8B5D-2F5C3A65CD2A}" srcOrd="0" destOrd="0" parTransId="{8EE7CD62-7DB6-AA41-ABD3-6549F5E5C1B2}" sibTransId="{9541ABCD-1584-5F4D-87CE-72C3EE02D25A}"/>
    <dgm:cxn modelId="{3BC90E4F-DD3B-8444-A526-5AF1F6122129}" type="presOf" srcId="{16F19D50-4E64-6941-8EBE-4732D9EA579B}" destId="{27A45EF4-50B7-0849-BF43-BB46495DFE6D}" srcOrd="0" destOrd="2" presId="urn:microsoft.com/office/officeart/2005/8/layout/hProcess7"/>
    <dgm:cxn modelId="{B1822656-97E8-F947-96CE-BD84BA9F81B7}" type="presOf" srcId="{E8414653-06B7-774A-A5BC-D4E56351962F}" destId="{EF9C2733-F643-9643-AD93-90DCD97B81A5}" srcOrd="0" destOrd="0" presId="urn:microsoft.com/office/officeart/2005/8/layout/hProcess7"/>
    <dgm:cxn modelId="{D080DE26-A5DE-1B47-BF0D-FA417DA75921}" type="presOf" srcId="{1845C858-CCA7-944A-B56D-2BD46B9E7351}" destId="{CCABE4F5-A3FD-4F41-8ADB-4FBE9D2F1ADF}" srcOrd="0" destOrd="0" presId="urn:microsoft.com/office/officeart/2005/8/layout/hProcess7"/>
    <dgm:cxn modelId="{D029E92A-E05F-9749-A16E-46F3CF6F7BE4}" srcId="{E8414653-06B7-774A-A5BC-D4E56351962F}" destId="{16F19D50-4E64-6941-8EBE-4732D9EA579B}" srcOrd="2" destOrd="0" parTransId="{4D42209E-FD25-4548-978E-02189882357F}" sibTransId="{56D2F988-2C79-EA4A-8D15-19AAD62B81A5}"/>
    <dgm:cxn modelId="{44FC3361-D33F-1C4E-BCE5-E55E2B13262C}" type="presOf" srcId="{C0FD16B7-40A8-C24A-8B5D-2F5C3A65CD2A}" destId="{CE7D65CC-AEA1-3C43-87F3-01CDA8E5B1B5}" srcOrd="1" destOrd="0" presId="urn:microsoft.com/office/officeart/2005/8/layout/hProcess7"/>
    <dgm:cxn modelId="{25D5CBA6-2D49-3B42-AF7E-D2165FA3C0FD}" type="presOf" srcId="{A420F6C2-B3F8-294C-A3A3-EE8EF50BD080}" destId="{7931CD39-34C1-8F42-BC0D-6E1F56A383ED}" srcOrd="0" destOrd="0" presId="urn:microsoft.com/office/officeart/2005/8/layout/hProcess7"/>
    <dgm:cxn modelId="{E351F823-4DE7-4345-A81E-68093CE0EF36}" type="presOf" srcId="{E8414653-06B7-774A-A5BC-D4E56351962F}" destId="{CF8FDD75-28EF-4C4A-A1E9-2C2A73325381}" srcOrd="1" destOrd="0" presId="urn:microsoft.com/office/officeart/2005/8/layout/hProcess7"/>
    <dgm:cxn modelId="{0E4B0735-F7B5-A348-9EC6-9E54E2D1FE97}" srcId="{1845C858-CCA7-944A-B56D-2BD46B9E7351}" destId="{E8414653-06B7-774A-A5BC-D4E56351962F}" srcOrd="3" destOrd="0" parTransId="{10266074-DB55-BC4F-94B6-CA1443EF12C4}" sibTransId="{EA4DD066-B7CC-164D-BC91-D5026B85E311}"/>
    <dgm:cxn modelId="{5F2641DE-5ECC-3342-B27E-FFA5E43B9314}" type="presOf" srcId="{C75DCA3E-B76C-424D-A218-D72596552773}" destId="{27A45EF4-50B7-0849-BF43-BB46495DFE6D}" srcOrd="0" destOrd="3" presId="urn:microsoft.com/office/officeart/2005/8/layout/hProcess7"/>
    <dgm:cxn modelId="{AD34FE60-F016-184A-A2C3-6DA10154E214}" type="presOf" srcId="{1C5345A1-CBA8-4F42-A1A9-F284A8EDEF2D}" destId="{27A45EF4-50B7-0849-BF43-BB46495DFE6D}" srcOrd="0" destOrd="0" presId="urn:microsoft.com/office/officeart/2005/8/layout/hProcess7"/>
    <dgm:cxn modelId="{91E37BE3-D28C-A744-B312-8B5A0E610554}" srcId="{1845C858-CCA7-944A-B56D-2BD46B9E7351}" destId="{273D27B4-ED80-3B41-B894-082E993667BA}" srcOrd="1" destOrd="0" parTransId="{D3952157-7B90-6746-86DB-C17C1F6E0C20}" sibTransId="{75130042-26EC-5547-B93B-A75ECDB48BC9}"/>
    <dgm:cxn modelId="{E5CA6DE0-78C1-0F4D-B9FA-670E534DE8B9}" type="presOf" srcId="{8766ADD7-6B80-374F-B32C-9E3820F75016}" destId="{C6774D9D-042E-A44D-93CE-4C585ED71BF2}" srcOrd="0" destOrd="0" presId="urn:microsoft.com/office/officeart/2005/8/layout/hProcess7"/>
    <dgm:cxn modelId="{997B0E51-74C6-8246-B1F9-9F4943EF9E4F}" srcId="{C0FD16B7-40A8-C24A-8B5D-2F5C3A65CD2A}" destId="{C9F0380D-714E-5D43-B33E-3AA6531FEEE7}" srcOrd="0" destOrd="0" parTransId="{C3B6248D-B0F6-E644-8DD8-7B31DE737368}" sibTransId="{B875C35B-696C-8240-A886-997BA9E57076}"/>
    <dgm:cxn modelId="{C46B260C-5A8A-D641-9A8B-66E69B0B756C}" type="presOf" srcId="{273D27B4-ED80-3B41-B894-082E993667BA}" destId="{CDE44EB4-FA89-E84B-9325-859D937B82A0}" srcOrd="0" destOrd="0" presId="urn:microsoft.com/office/officeart/2005/8/layout/hProcess7"/>
    <dgm:cxn modelId="{D2E73066-D948-DB43-86EC-ACB5E0B8813F}" type="presOf" srcId="{C9F0380D-714E-5D43-B33E-3AA6531FEEE7}" destId="{D41BA785-6AFD-C848-A612-BFA4F8D8D59C}" srcOrd="0" destOrd="0" presId="urn:microsoft.com/office/officeart/2005/8/layout/hProcess7"/>
    <dgm:cxn modelId="{8A95D5CF-E0F2-DF4F-816B-774F518F6CCA}" srcId="{8766ADD7-6B80-374F-B32C-9E3820F75016}" destId="{B26DEC5B-D29D-3944-9460-47C52CDE7A66}" srcOrd="0" destOrd="0" parTransId="{43B511F6-E28E-FF4B-9931-62FB7B109299}" sibTransId="{7E0C1685-0C48-E046-A4E6-BC0DFBAC4745}"/>
    <dgm:cxn modelId="{744EF143-4882-1441-BE80-E79601159458}" type="presOf" srcId="{C0FD16B7-40A8-C24A-8B5D-2F5C3A65CD2A}" destId="{5250E749-6248-AA42-AAF6-12C4CB583A20}" srcOrd="0" destOrd="0" presId="urn:microsoft.com/office/officeart/2005/8/layout/hProcess7"/>
    <dgm:cxn modelId="{168C0505-D753-AF46-AB56-C1772A90AD03}" srcId="{1845C858-CCA7-944A-B56D-2BD46B9E7351}" destId="{8766ADD7-6B80-374F-B32C-9E3820F75016}" srcOrd="2" destOrd="0" parTransId="{DB4B4664-3733-5642-890C-14386A2D59B9}" sibTransId="{F77CC383-CA85-CE4D-9BD6-DC6F1219AFAC}"/>
    <dgm:cxn modelId="{00E60CE6-C385-D648-A0ED-34C9DD253949}" type="presParOf" srcId="{CCABE4F5-A3FD-4F41-8ADB-4FBE9D2F1ADF}" destId="{E1C5D7D7-E9F8-5E41-9900-5AC74461418C}" srcOrd="0" destOrd="0" presId="urn:microsoft.com/office/officeart/2005/8/layout/hProcess7"/>
    <dgm:cxn modelId="{192D4E45-2D1C-4841-8127-19A5E48C6C4A}" type="presParOf" srcId="{E1C5D7D7-E9F8-5E41-9900-5AC74461418C}" destId="{5250E749-6248-AA42-AAF6-12C4CB583A20}" srcOrd="0" destOrd="0" presId="urn:microsoft.com/office/officeart/2005/8/layout/hProcess7"/>
    <dgm:cxn modelId="{5621631D-06D1-AE49-B09E-FF75649F9E87}" type="presParOf" srcId="{E1C5D7D7-E9F8-5E41-9900-5AC74461418C}" destId="{CE7D65CC-AEA1-3C43-87F3-01CDA8E5B1B5}" srcOrd="1" destOrd="0" presId="urn:microsoft.com/office/officeart/2005/8/layout/hProcess7"/>
    <dgm:cxn modelId="{B1D3FFD7-F91C-6948-AEA3-7137E7ED5403}" type="presParOf" srcId="{E1C5D7D7-E9F8-5E41-9900-5AC74461418C}" destId="{D41BA785-6AFD-C848-A612-BFA4F8D8D59C}" srcOrd="2" destOrd="0" presId="urn:microsoft.com/office/officeart/2005/8/layout/hProcess7"/>
    <dgm:cxn modelId="{4153BA1D-BDB0-2B4C-B96C-AC85849C71B7}" type="presParOf" srcId="{CCABE4F5-A3FD-4F41-8ADB-4FBE9D2F1ADF}" destId="{2ED6E7A0-A6E9-D749-B2A9-911B682B9F29}" srcOrd="1" destOrd="0" presId="urn:microsoft.com/office/officeart/2005/8/layout/hProcess7"/>
    <dgm:cxn modelId="{9B8AFDF7-8D57-8341-84C7-B24FE0725876}" type="presParOf" srcId="{CCABE4F5-A3FD-4F41-8ADB-4FBE9D2F1ADF}" destId="{DE13A88D-1E64-2940-B8D4-0F78CCB0B8D0}" srcOrd="2" destOrd="0" presId="urn:microsoft.com/office/officeart/2005/8/layout/hProcess7"/>
    <dgm:cxn modelId="{C1227461-D420-6143-B0E5-AFCF23CA9802}" type="presParOf" srcId="{DE13A88D-1E64-2940-B8D4-0F78CCB0B8D0}" destId="{AD0F7B2A-A645-C54B-B6AA-3AA0AFABC9B6}" srcOrd="0" destOrd="0" presId="urn:microsoft.com/office/officeart/2005/8/layout/hProcess7"/>
    <dgm:cxn modelId="{2E7960A1-7B14-434F-88F3-274C0F0B805D}" type="presParOf" srcId="{DE13A88D-1E64-2940-B8D4-0F78CCB0B8D0}" destId="{3949F3C1-194E-DA41-8B97-376EC3FDABF5}" srcOrd="1" destOrd="0" presId="urn:microsoft.com/office/officeart/2005/8/layout/hProcess7"/>
    <dgm:cxn modelId="{4BDA6585-E9DD-0E48-B7E8-DA221FBFCB4E}" type="presParOf" srcId="{DE13A88D-1E64-2940-B8D4-0F78CCB0B8D0}" destId="{8F00391D-A7D5-A34B-AA3C-2EF103F00A99}" srcOrd="2" destOrd="0" presId="urn:microsoft.com/office/officeart/2005/8/layout/hProcess7"/>
    <dgm:cxn modelId="{3A14237D-3BB0-084D-90C6-E2E694113670}" type="presParOf" srcId="{CCABE4F5-A3FD-4F41-8ADB-4FBE9D2F1ADF}" destId="{24ADF5D4-D6A5-0142-A906-7CD0C8549180}" srcOrd="3" destOrd="0" presId="urn:microsoft.com/office/officeart/2005/8/layout/hProcess7"/>
    <dgm:cxn modelId="{7341B282-C6BD-2741-AB3B-E0BF83B85DDA}" type="presParOf" srcId="{CCABE4F5-A3FD-4F41-8ADB-4FBE9D2F1ADF}" destId="{7ABB19BB-9DD1-CB45-8A05-DF5D53AF40E5}" srcOrd="4" destOrd="0" presId="urn:microsoft.com/office/officeart/2005/8/layout/hProcess7"/>
    <dgm:cxn modelId="{710A9A00-3918-0844-82C4-FD1546715074}" type="presParOf" srcId="{7ABB19BB-9DD1-CB45-8A05-DF5D53AF40E5}" destId="{CDE44EB4-FA89-E84B-9325-859D937B82A0}" srcOrd="0" destOrd="0" presId="urn:microsoft.com/office/officeart/2005/8/layout/hProcess7"/>
    <dgm:cxn modelId="{D7537F7B-977B-5242-A8E7-E876F636A673}" type="presParOf" srcId="{7ABB19BB-9DD1-CB45-8A05-DF5D53AF40E5}" destId="{49A6C772-0634-7545-83D2-9E57C01EA981}" srcOrd="1" destOrd="0" presId="urn:microsoft.com/office/officeart/2005/8/layout/hProcess7"/>
    <dgm:cxn modelId="{1D2434A8-582F-CE42-939A-0E91444CA52F}" type="presParOf" srcId="{7ABB19BB-9DD1-CB45-8A05-DF5D53AF40E5}" destId="{7931CD39-34C1-8F42-BC0D-6E1F56A383ED}" srcOrd="2" destOrd="0" presId="urn:microsoft.com/office/officeart/2005/8/layout/hProcess7"/>
    <dgm:cxn modelId="{9A220081-85AE-2241-A0E8-B14D8591D9D5}" type="presParOf" srcId="{CCABE4F5-A3FD-4F41-8ADB-4FBE9D2F1ADF}" destId="{674947A1-6281-F24D-923A-DAF604DD4426}" srcOrd="5" destOrd="0" presId="urn:microsoft.com/office/officeart/2005/8/layout/hProcess7"/>
    <dgm:cxn modelId="{2D150E14-9B5F-DF43-979B-13083C182A8B}" type="presParOf" srcId="{CCABE4F5-A3FD-4F41-8ADB-4FBE9D2F1ADF}" destId="{7DB39904-70ED-3B44-A94F-624174803E19}" srcOrd="6" destOrd="0" presId="urn:microsoft.com/office/officeart/2005/8/layout/hProcess7"/>
    <dgm:cxn modelId="{C594033F-6850-3E44-9B26-17C29ED7D1A0}" type="presParOf" srcId="{7DB39904-70ED-3B44-A94F-624174803E19}" destId="{4538138A-D71D-BE4D-987F-316E7E60C881}" srcOrd="0" destOrd="0" presId="urn:microsoft.com/office/officeart/2005/8/layout/hProcess7"/>
    <dgm:cxn modelId="{ABC59CAB-83FC-A346-99C7-D7778F1820ED}" type="presParOf" srcId="{7DB39904-70ED-3B44-A94F-624174803E19}" destId="{BD4EFC3F-4550-7D48-8721-858A28A4BF1C}" srcOrd="1" destOrd="0" presId="urn:microsoft.com/office/officeart/2005/8/layout/hProcess7"/>
    <dgm:cxn modelId="{9AF45FF2-F8F8-044E-9C22-19997C9D11A1}" type="presParOf" srcId="{7DB39904-70ED-3B44-A94F-624174803E19}" destId="{EB6DF769-F2F5-914F-BC6C-424340A01B74}" srcOrd="2" destOrd="0" presId="urn:microsoft.com/office/officeart/2005/8/layout/hProcess7"/>
    <dgm:cxn modelId="{5672D9F1-CABB-0249-9337-09CE016C0BD9}" type="presParOf" srcId="{CCABE4F5-A3FD-4F41-8ADB-4FBE9D2F1ADF}" destId="{3D5EFBFF-4994-6B41-9DF5-0FCA7847C2A0}" srcOrd="7" destOrd="0" presId="urn:microsoft.com/office/officeart/2005/8/layout/hProcess7"/>
    <dgm:cxn modelId="{3A404DA3-7D1E-FE43-BF4D-6F923F593285}" type="presParOf" srcId="{CCABE4F5-A3FD-4F41-8ADB-4FBE9D2F1ADF}" destId="{F044F3CF-807E-DB44-9F03-1EDF1D8F020E}" srcOrd="8" destOrd="0" presId="urn:microsoft.com/office/officeart/2005/8/layout/hProcess7"/>
    <dgm:cxn modelId="{F199B0D9-95CD-6F4F-BEF1-BAF916539154}" type="presParOf" srcId="{F044F3CF-807E-DB44-9F03-1EDF1D8F020E}" destId="{C6774D9D-042E-A44D-93CE-4C585ED71BF2}" srcOrd="0" destOrd="0" presId="urn:microsoft.com/office/officeart/2005/8/layout/hProcess7"/>
    <dgm:cxn modelId="{2BA02399-95C3-BE40-B499-99782DDA9BE0}" type="presParOf" srcId="{F044F3CF-807E-DB44-9F03-1EDF1D8F020E}" destId="{95FA1F13-0FFA-5746-A377-D743D1B7BAB3}" srcOrd="1" destOrd="0" presId="urn:microsoft.com/office/officeart/2005/8/layout/hProcess7"/>
    <dgm:cxn modelId="{4D4939E3-15C2-CB40-9AA8-0DEC13F11114}" type="presParOf" srcId="{F044F3CF-807E-DB44-9F03-1EDF1D8F020E}" destId="{AF210088-9592-8E4D-AD0A-AF1ECEB8D0EE}" srcOrd="2" destOrd="0" presId="urn:microsoft.com/office/officeart/2005/8/layout/hProcess7"/>
    <dgm:cxn modelId="{BFA3EE2C-646D-4A47-8010-F6B8360FA1D4}" type="presParOf" srcId="{CCABE4F5-A3FD-4F41-8ADB-4FBE9D2F1ADF}" destId="{2378756A-6906-AD44-BCB5-6CC42D7B9935}" srcOrd="9" destOrd="0" presId="urn:microsoft.com/office/officeart/2005/8/layout/hProcess7"/>
    <dgm:cxn modelId="{347A4051-56D9-4B40-9127-7382A78EDB6D}" type="presParOf" srcId="{CCABE4F5-A3FD-4F41-8ADB-4FBE9D2F1ADF}" destId="{674E39EC-9534-8F4B-A953-3DCF91A7A15C}" srcOrd="10" destOrd="0" presId="urn:microsoft.com/office/officeart/2005/8/layout/hProcess7"/>
    <dgm:cxn modelId="{AC7C0BFC-1EE7-7447-9565-A64DF46B892F}" type="presParOf" srcId="{674E39EC-9534-8F4B-A953-3DCF91A7A15C}" destId="{DD094DB2-9957-A04F-ABEE-6BC1470CB875}" srcOrd="0" destOrd="0" presId="urn:microsoft.com/office/officeart/2005/8/layout/hProcess7"/>
    <dgm:cxn modelId="{8840802B-46DF-084B-B9C5-D9926DACA17E}" type="presParOf" srcId="{674E39EC-9534-8F4B-A953-3DCF91A7A15C}" destId="{48808A51-2A8E-544D-B6BC-CE0E2DC44912}" srcOrd="1" destOrd="0" presId="urn:microsoft.com/office/officeart/2005/8/layout/hProcess7"/>
    <dgm:cxn modelId="{185A9164-F0C1-834F-B956-44E48135DA57}" type="presParOf" srcId="{674E39EC-9534-8F4B-A953-3DCF91A7A15C}" destId="{0AC75E62-0824-FE48-A359-A236D2AC2C58}" srcOrd="2" destOrd="0" presId="urn:microsoft.com/office/officeart/2005/8/layout/hProcess7"/>
    <dgm:cxn modelId="{C48DAC97-0047-4E4D-8AD6-03DC5E1E057E}" type="presParOf" srcId="{CCABE4F5-A3FD-4F41-8ADB-4FBE9D2F1ADF}" destId="{7FE5FB1B-2494-6B4F-BDBA-D352A5537EF3}" srcOrd="11" destOrd="0" presId="urn:microsoft.com/office/officeart/2005/8/layout/hProcess7"/>
    <dgm:cxn modelId="{089BB944-1784-D246-A409-612DDC814A94}" type="presParOf" srcId="{CCABE4F5-A3FD-4F41-8ADB-4FBE9D2F1ADF}" destId="{20C34504-6537-3B47-94A9-79A04FC59394}" srcOrd="12" destOrd="0" presId="urn:microsoft.com/office/officeart/2005/8/layout/hProcess7"/>
    <dgm:cxn modelId="{F3395666-C02A-3149-B339-23D21EE3E0C3}" type="presParOf" srcId="{20C34504-6537-3B47-94A9-79A04FC59394}" destId="{EF9C2733-F643-9643-AD93-90DCD97B81A5}" srcOrd="0" destOrd="0" presId="urn:microsoft.com/office/officeart/2005/8/layout/hProcess7"/>
    <dgm:cxn modelId="{EB362EAA-A5E9-AE4F-97DA-34ACFC0D5155}" type="presParOf" srcId="{20C34504-6537-3B47-94A9-79A04FC59394}" destId="{CF8FDD75-28EF-4C4A-A1E9-2C2A73325381}" srcOrd="1" destOrd="0" presId="urn:microsoft.com/office/officeart/2005/8/layout/hProcess7"/>
    <dgm:cxn modelId="{AF7BB871-0BD5-AD45-9549-48E5B9CBD27E}" type="presParOf" srcId="{20C34504-6537-3B47-94A9-79A04FC59394}" destId="{27A45EF4-50B7-0849-BF43-BB46495DFE6D}"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45C858-CCA7-944A-B56D-2BD46B9E7351}" type="doc">
      <dgm:prSet loTypeId="urn:microsoft.com/office/officeart/2005/8/layout/hProcess7" loCatId="" qsTypeId="urn:microsoft.com/office/officeart/2005/8/quickstyle/simple2" qsCatId="simple" csTypeId="urn:microsoft.com/office/officeart/2005/8/colors/accent1_2" csCatId="accent1" phldr="1"/>
      <dgm:spPr/>
      <dgm:t>
        <a:bodyPr/>
        <a:lstStyle/>
        <a:p>
          <a:endParaRPr lang="en-US"/>
        </a:p>
      </dgm:t>
    </dgm:pt>
    <dgm:pt modelId="{C0FD16B7-40A8-C24A-8B5D-2F5C3A65CD2A}">
      <dgm:prSet phldrT="[Text]" custT="1"/>
      <dgm:spPr/>
      <dgm:t>
        <a:bodyPr/>
        <a:lstStyle/>
        <a:p>
          <a:r>
            <a:rPr lang="en-US" sz="2400" dirty="0" smtClean="0"/>
            <a:t>Method D</a:t>
          </a:r>
          <a:endParaRPr lang="en-US" sz="2400" dirty="0"/>
        </a:p>
      </dgm:t>
    </dgm:pt>
    <dgm:pt modelId="{8EE7CD62-7DB6-AA41-ABD3-6549F5E5C1B2}" type="parTrans" cxnId="{F4329A6C-293A-FD46-8792-A22D482440B0}">
      <dgm:prSet/>
      <dgm:spPr/>
      <dgm:t>
        <a:bodyPr/>
        <a:lstStyle/>
        <a:p>
          <a:endParaRPr lang="en-US"/>
        </a:p>
      </dgm:t>
    </dgm:pt>
    <dgm:pt modelId="{9541ABCD-1584-5F4D-87CE-72C3EE02D25A}" type="sibTrans" cxnId="{F4329A6C-293A-FD46-8792-A22D482440B0}">
      <dgm:prSet/>
      <dgm:spPr/>
      <dgm:t>
        <a:bodyPr/>
        <a:lstStyle/>
        <a:p>
          <a:endParaRPr lang="en-US"/>
        </a:p>
      </dgm:t>
    </dgm:pt>
    <dgm:pt modelId="{C9F0380D-714E-5D43-B33E-3AA6531FEEE7}">
      <dgm:prSet phldrT="[Text]"/>
      <dgm:spPr/>
      <dgm:t>
        <a:bodyPr/>
        <a:lstStyle/>
        <a:p>
          <a:r>
            <a:rPr lang="en-US" dirty="0" smtClean="0"/>
            <a:t>Publisher deposits manuscript files in NIHMS</a:t>
          </a:r>
          <a:endParaRPr lang="en-US" i="0" u="sng" dirty="0"/>
        </a:p>
      </dgm:t>
    </dgm:pt>
    <dgm:pt modelId="{C3B6248D-B0F6-E644-8DD8-7B31DE737368}" type="parTrans" cxnId="{997B0E51-74C6-8246-B1F9-9F4943EF9E4F}">
      <dgm:prSet/>
      <dgm:spPr/>
      <dgm:t>
        <a:bodyPr/>
        <a:lstStyle/>
        <a:p>
          <a:endParaRPr lang="en-US"/>
        </a:p>
      </dgm:t>
    </dgm:pt>
    <dgm:pt modelId="{B875C35B-696C-8240-A886-997BA9E57076}" type="sibTrans" cxnId="{997B0E51-74C6-8246-B1F9-9F4943EF9E4F}">
      <dgm:prSet/>
      <dgm:spPr/>
      <dgm:t>
        <a:bodyPr/>
        <a:lstStyle/>
        <a:p>
          <a:endParaRPr lang="en-US"/>
        </a:p>
      </dgm:t>
    </dgm:pt>
    <dgm:pt modelId="{8766ADD7-6B80-374F-B32C-9E3820F75016}">
      <dgm:prSet phldrT="[Text]"/>
      <dgm:spPr/>
      <dgm:t>
        <a:bodyPr/>
        <a:lstStyle/>
        <a:p>
          <a:r>
            <a:rPr lang="en-US" dirty="0" smtClean="0"/>
            <a:t>Which articles?</a:t>
          </a:r>
          <a:endParaRPr lang="en-US" dirty="0"/>
        </a:p>
      </dgm:t>
    </dgm:pt>
    <dgm:pt modelId="{DB4B4664-3733-5642-890C-14386A2D59B9}" type="parTrans" cxnId="{168C0505-D753-AF46-AB56-C1772A90AD03}">
      <dgm:prSet/>
      <dgm:spPr/>
      <dgm:t>
        <a:bodyPr/>
        <a:lstStyle/>
        <a:p>
          <a:endParaRPr lang="en-US"/>
        </a:p>
      </dgm:t>
    </dgm:pt>
    <dgm:pt modelId="{F77CC383-CA85-CE4D-9BD6-DC6F1219AFAC}" type="sibTrans" cxnId="{168C0505-D753-AF46-AB56-C1772A90AD03}">
      <dgm:prSet/>
      <dgm:spPr/>
      <dgm:t>
        <a:bodyPr/>
        <a:lstStyle/>
        <a:p>
          <a:endParaRPr lang="en-US"/>
        </a:p>
      </dgm:t>
    </dgm:pt>
    <dgm:pt modelId="{B26DEC5B-D29D-3944-9460-47C52CDE7A66}">
      <dgm:prSet phldrT="[Text]"/>
      <dgm:spPr/>
      <dgm:t>
        <a:bodyPr/>
        <a:lstStyle/>
        <a:p>
          <a:r>
            <a:rPr lang="en-US" dirty="0" smtClean="0"/>
            <a:t>Manuscripts that meet the criteria of the NIH Public Access Policy</a:t>
          </a:r>
          <a:endParaRPr lang="en-US" dirty="0"/>
        </a:p>
      </dgm:t>
    </dgm:pt>
    <dgm:pt modelId="{43B511F6-E28E-FF4B-9931-62FB7B109299}" type="parTrans" cxnId="{8A95D5CF-E0F2-DF4F-816B-774F518F6CCA}">
      <dgm:prSet/>
      <dgm:spPr/>
      <dgm:t>
        <a:bodyPr/>
        <a:lstStyle/>
        <a:p>
          <a:endParaRPr lang="en-US"/>
        </a:p>
      </dgm:t>
    </dgm:pt>
    <dgm:pt modelId="{7E0C1685-0C48-E046-A4E6-BC0DFBAC4745}" type="sibTrans" cxnId="{8A95D5CF-E0F2-DF4F-816B-774F518F6CCA}">
      <dgm:prSet/>
      <dgm:spPr/>
      <dgm:t>
        <a:bodyPr/>
        <a:lstStyle/>
        <a:p>
          <a:endParaRPr lang="en-US"/>
        </a:p>
      </dgm:t>
    </dgm:pt>
    <dgm:pt modelId="{E8414653-06B7-774A-A5BC-D4E56351962F}">
      <dgm:prSet phldrT="[Text]"/>
      <dgm:spPr/>
      <dgm:t>
        <a:bodyPr/>
        <a:lstStyle/>
        <a:p>
          <a:r>
            <a:rPr lang="en-US" dirty="0" smtClean="0"/>
            <a:t>When?</a:t>
          </a:r>
          <a:endParaRPr lang="en-US" dirty="0"/>
        </a:p>
      </dgm:t>
    </dgm:pt>
    <dgm:pt modelId="{10266074-DB55-BC4F-94B6-CA1443EF12C4}" type="parTrans" cxnId="{0E4B0735-F7B5-A348-9EC6-9E54E2D1FE97}">
      <dgm:prSet/>
      <dgm:spPr/>
      <dgm:t>
        <a:bodyPr/>
        <a:lstStyle/>
        <a:p>
          <a:endParaRPr lang="en-US"/>
        </a:p>
      </dgm:t>
    </dgm:pt>
    <dgm:pt modelId="{EA4DD066-B7CC-164D-BC91-D5026B85E311}" type="sibTrans" cxnId="{0E4B0735-F7B5-A348-9EC6-9E54E2D1FE97}">
      <dgm:prSet/>
      <dgm:spPr/>
      <dgm:t>
        <a:bodyPr/>
        <a:lstStyle/>
        <a:p>
          <a:endParaRPr lang="en-US"/>
        </a:p>
      </dgm:t>
    </dgm:pt>
    <dgm:pt modelId="{1C5345A1-CBA8-4F42-A1A9-F284A8EDEF2D}">
      <dgm:prSet phldrT="[Text]"/>
      <dgm:spPr/>
      <dgm:t>
        <a:bodyPr/>
        <a:lstStyle/>
        <a:p>
          <a:r>
            <a:rPr lang="en-US" dirty="0" smtClean="0"/>
            <a:t>At the time the paper is accepted for publication</a:t>
          </a:r>
          <a:endParaRPr lang="en-US" dirty="0"/>
        </a:p>
      </dgm:t>
    </dgm:pt>
    <dgm:pt modelId="{C8C8FABB-9726-CF4F-B0E5-CBAA781B4D4B}" type="parTrans" cxnId="{A94AE700-FFCB-104F-B448-62742FC79171}">
      <dgm:prSet/>
      <dgm:spPr/>
      <dgm:t>
        <a:bodyPr/>
        <a:lstStyle/>
        <a:p>
          <a:endParaRPr lang="en-US"/>
        </a:p>
      </dgm:t>
    </dgm:pt>
    <dgm:pt modelId="{86026F10-4C12-5A41-8317-64DA1195F59C}" type="sibTrans" cxnId="{A94AE700-FFCB-104F-B448-62742FC79171}">
      <dgm:prSet/>
      <dgm:spPr/>
      <dgm:t>
        <a:bodyPr/>
        <a:lstStyle/>
        <a:p>
          <a:endParaRPr lang="en-US"/>
        </a:p>
      </dgm:t>
    </dgm:pt>
    <dgm:pt modelId="{7DD157C7-33D1-BE45-ABC1-69966AC9E5F2}">
      <dgm:prSet phldrT="[Text]"/>
      <dgm:spPr/>
      <dgm:t>
        <a:bodyPr/>
        <a:lstStyle/>
        <a:p>
          <a:r>
            <a:rPr lang="en-US" dirty="0" smtClean="0"/>
            <a:t>Author responsibility?</a:t>
          </a:r>
          <a:endParaRPr lang="en-US" dirty="0"/>
        </a:p>
      </dgm:t>
    </dgm:pt>
    <dgm:pt modelId="{10B6E1D0-AE2C-AE42-97EC-B8DA16B89489}" type="parTrans" cxnId="{1E13E367-5875-FB4F-BE68-85AEC259C427}">
      <dgm:prSet/>
      <dgm:spPr/>
      <dgm:t>
        <a:bodyPr/>
        <a:lstStyle/>
        <a:p>
          <a:endParaRPr lang="en-US"/>
        </a:p>
      </dgm:t>
    </dgm:pt>
    <dgm:pt modelId="{EC0EBB9A-5465-6143-9714-72B6CB88CB2A}" type="sibTrans" cxnId="{1E13E367-5875-FB4F-BE68-85AEC259C427}">
      <dgm:prSet/>
      <dgm:spPr/>
      <dgm:t>
        <a:bodyPr/>
        <a:lstStyle/>
        <a:p>
          <a:endParaRPr lang="en-US"/>
        </a:p>
      </dgm:t>
    </dgm:pt>
    <dgm:pt modelId="{49610010-B935-BA41-BB4F-E68B7268AA31}">
      <dgm:prSet phldrT="[Text]"/>
      <dgm:spPr/>
      <dgm:t>
        <a:bodyPr/>
        <a:lstStyle/>
        <a:p>
          <a:r>
            <a:rPr lang="en-US" dirty="0" smtClean="0"/>
            <a:t>Notify publisher of NIH support</a:t>
          </a:r>
          <a:endParaRPr lang="en-US" dirty="0"/>
        </a:p>
      </dgm:t>
    </dgm:pt>
    <dgm:pt modelId="{DA74F69C-8C55-8D48-AD40-01C3F2AA71AE}" type="parTrans" cxnId="{2CE216A5-3997-2B4B-B2A5-3ED88DC256D3}">
      <dgm:prSet/>
      <dgm:spPr/>
      <dgm:t>
        <a:bodyPr/>
        <a:lstStyle/>
        <a:p>
          <a:endParaRPr lang="en-US"/>
        </a:p>
      </dgm:t>
    </dgm:pt>
    <dgm:pt modelId="{94597D0E-D101-814C-A4AB-D76E9D47F14C}" type="sibTrans" cxnId="{2CE216A5-3997-2B4B-B2A5-3ED88DC256D3}">
      <dgm:prSet/>
      <dgm:spPr/>
      <dgm:t>
        <a:bodyPr/>
        <a:lstStyle/>
        <a:p>
          <a:endParaRPr lang="en-US"/>
        </a:p>
      </dgm:t>
    </dgm:pt>
    <dgm:pt modelId="{9A9BCAB4-E66E-A643-BA69-D3596425BFB1}">
      <dgm:prSet phldrT="[Text]"/>
      <dgm:spPr/>
      <dgm:t>
        <a:bodyPr/>
        <a:lstStyle/>
        <a:p>
          <a:r>
            <a:rPr lang="en-US" dirty="0" smtClean="0"/>
            <a:t>Associate funding</a:t>
          </a:r>
          <a:endParaRPr lang="en-US" dirty="0"/>
        </a:p>
      </dgm:t>
    </dgm:pt>
    <dgm:pt modelId="{58D02BA8-5E91-2342-B1D4-B4064DA4A001}" type="parTrans" cxnId="{3166C6D1-A7F1-1848-B659-E3C0F6F6E21B}">
      <dgm:prSet/>
      <dgm:spPr/>
      <dgm:t>
        <a:bodyPr/>
        <a:lstStyle/>
        <a:p>
          <a:endParaRPr lang="en-US"/>
        </a:p>
      </dgm:t>
    </dgm:pt>
    <dgm:pt modelId="{53209E25-6155-4F41-872F-37879192D834}" type="sibTrans" cxnId="{3166C6D1-A7F1-1848-B659-E3C0F6F6E21B}">
      <dgm:prSet/>
      <dgm:spPr/>
      <dgm:t>
        <a:bodyPr/>
        <a:lstStyle/>
        <a:p>
          <a:endParaRPr lang="en-US"/>
        </a:p>
      </dgm:t>
    </dgm:pt>
    <dgm:pt modelId="{E84C1A0E-1A5C-A649-82DA-F21BE9C249CA}">
      <dgm:prSet phldrT="[Text]"/>
      <dgm:spPr/>
      <dgm:t>
        <a:bodyPr/>
        <a:lstStyle/>
        <a:p>
          <a:r>
            <a:rPr lang="en-US" dirty="0" smtClean="0"/>
            <a:t>Approve deposit</a:t>
          </a:r>
          <a:endParaRPr lang="en-US" dirty="0"/>
        </a:p>
      </dgm:t>
    </dgm:pt>
    <dgm:pt modelId="{BA51A29C-1A5D-624C-BA48-01140DF987AD}" type="parTrans" cxnId="{7FD0D30E-9B8A-144E-AD45-3F03C2DF8C41}">
      <dgm:prSet/>
      <dgm:spPr/>
      <dgm:t>
        <a:bodyPr/>
        <a:lstStyle/>
        <a:p>
          <a:endParaRPr lang="en-US"/>
        </a:p>
      </dgm:t>
    </dgm:pt>
    <dgm:pt modelId="{86B91EA8-087B-9B4B-8B38-E1ECD033C646}" type="sibTrans" cxnId="{7FD0D30E-9B8A-144E-AD45-3F03C2DF8C41}">
      <dgm:prSet/>
      <dgm:spPr/>
      <dgm:t>
        <a:bodyPr/>
        <a:lstStyle/>
        <a:p>
          <a:endParaRPr lang="en-US"/>
        </a:p>
      </dgm:t>
    </dgm:pt>
    <dgm:pt modelId="{15E0A3C0-40A9-C949-AE12-DFD9F4B188D6}">
      <dgm:prSet phldrT="[Text]"/>
      <dgm:spPr/>
      <dgm:t>
        <a:bodyPr/>
        <a:lstStyle/>
        <a:p>
          <a:r>
            <a:rPr lang="en-US" dirty="0" smtClean="0"/>
            <a:t>Review &amp; approve PMC web version</a:t>
          </a:r>
          <a:endParaRPr lang="en-US" dirty="0"/>
        </a:p>
      </dgm:t>
    </dgm:pt>
    <dgm:pt modelId="{FDCD7B4E-F888-E446-81C5-3B3B7FDF7CEF}" type="parTrans" cxnId="{08ECD6CC-D05B-1E44-80F3-D3AD10940E8C}">
      <dgm:prSet/>
      <dgm:spPr/>
      <dgm:t>
        <a:bodyPr/>
        <a:lstStyle/>
        <a:p>
          <a:endParaRPr lang="en-US"/>
        </a:p>
      </dgm:t>
    </dgm:pt>
    <dgm:pt modelId="{1F12171F-0166-624C-AB21-01E964A2E873}" type="sibTrans" cxnId="{08ECD6CC-D05B-1E44-80F3-D3AD10940E8C}">
      <dgm:prSet/>
      <dgm:spPr/>
      <dgm:t>
        <a:bodyPr/>
        <a:lstStyle/>
        <a:p>
          <a:endParaRPr lang="en-US"/>
        </a:p>
      </dgm:t>
    </dgm:pt>
    <dgm:pt modelId="{CCABE4F5-A3FD-4F41-8ADB-4FBE9D2F1ADF}" type="pres">
      <dgm:prSet presAssocID="{1845C858-CCA7-944A-B56D-2BD46B9E7351}" presName="Name0" presStyleCnt="0">
        <dgm:presLayoutVars>
          <dgm:dir/>
          <dgm:animLvl val="lvl"/>
          <dgm:resizeHandles val="exact"/>
        </dgm:presLayoutVars>
      </dgm:prSet>
      <dgm:spPr/>
      <dgm:t>
        <a:bodyPr/>
        <a:lstStyle/>
        <a:p>
          <a:endParaRPr lang="en-US"/>
        </a:p>
      </dgm:t>
    </dgm:pt>
    <dgm:pt modelId="{E1C5D7D7-E9F8-5E41-9900-5AC74461418C}" type="pres">
      <dgm:prSet presAssocID="{C0FD16B7-40A8-C24A-8B5D-2F5C3A65CD2A}" presName="compositeNode" presStyleCnt="0">
        <dgm:presLayoutVars>
          <dgm:bulletEnabled val="1"/>
        </dgm:presLayoutVars>
      </dgm:prSet>
      <dgm:spPr/>
      <dgm:t>
        <a:bodyPr/>
        <a:lstStyle/>
        <a:p>
          <a:endParaRPr lang="en-US"/>
        </a:p>
      </dgm:t>
    </dgm:pt>
    <dgm:pt modelId="{5250E749-6248-AA42-AAF6-12C4CB583A20}" type="pres">
      <dgm:prSet presAssocID="{C0FD16B7-40A8-C24A-8B5D-2F5C3A65CD2A}" presName="bgRect" presStyleLbl="node1" presStyleIdx="0" presStyleCnt="4"/>
      <dgm:spPr/>
      <dgm:t>
        <a:bodyPr/>
        <a:lstStyle/>
        <a:p>
          <a:endParaRPr lang="en-US"/>
        </a:p>
      </dgm:t>
    </dgm:pt>
    <dgm:pt modelId="{CE7D65CC-AEA1-3C43-87F3-01CDA8E5B1B5}" type="pres">
      <dgm:prSet presAssocID="{C0FD16B7-40A8-C24A-8B5D-2F5C3A65CD2A}" presName="parentNode" presStyleLbl="node1" presStyleIdx="0" presStyleCnt="4">
        <dgm:presLayoutVars>
          <dgm:chMax val="0"/>
          <dgm:bulletEnabled val="1"/>
        </dgm:presLayoutVars>
      </dgm:prSet>
      <dgm:spPr/>
      <dgm:t>
        <a:bodyPr/>
        <a:lstStyle/>
        <a:p>
          <a:endParaRPr lang="en-US"/>
        </a:p>
      </dgm:t>
    </dgm:pt>
    <dgm:pt modelId="{D41BA785-6AFD-C848-A612-BFA4F8D8D59C}" type="pres">
      <dgm:prSet presAssocID="{C0FD16B7-40A8-C24A-8B5D-2F5C3A65CD2A}" presName="childNode" presStyleLbl="node1" presStyleIdx="0" presStyleCnt="4">
        <dgm:presLayoutVars>
          <dgm:bulletEnabled val="1"/>
        </dgm:presLayoutVars>
      </dgm:prSet>
      <dgm:spPr/>
      <dgm:t>
        <a:bodyPr/>
        <a:lstStyle/>
        <a:p>
          <a:endParaRPr lang="en-US"/>
        </a:p>
      </dgm:t>
    </dgm:pt>
    <dgm:pt modelId="{2ED6E7A0-A6E9-D749-B2A9-911B682B9F29}" type="pres">
      <dgm:prSet presAssocID="{9541ABCD-1584-5F4D-87CE-72C3EE02D25A}" presName="hSp" presStyleCnt="0"/>
      <dgm:spPr/>
      <dgm:t>
        <a:bodyPr/>
        <a:lstStyle/>
        <a:p>
          <a:endParaRPr lang="en-US"/>
        </a:p>
      </dgm:t>
    </dgm:pt>
    <dgm:pt modelId="{DE13A88D-1E64-2940-B8D4-0F78CCB0B8D0}" type="pres">
      <dgm:prSet presAssocID="{9541ABCD-1584-5F4D-87CE-72C3EE02D25A}" presName="vProcSp" presStyleCnt="0"/>
      <dgm:spPr/>
      <dgm:t>
        <a:bodyPr/>
        <a:lstStyle/>
        <a:p>
          <a:endParaRPr lang="en-US"/>
        </a:p>
      </dgm:t>
    </dgm:pt>
    <dgm:pt modelId="{AD0F7B2A-A645-C54B-B6AA-3AA0AFABC9B6}" type="pres">
      <dgm:prSet presAssocID="{9541ABCD-1584-5F4D-87CE-72C3EE02D25A}" presName="vSp1" presStyleCnt="0"/>
      <dgm:spPr/>
      <dgm:t>
        <a:bodyPr/>
        <a:lstStyle/>
        <a:p>
          <a:endParaRPr lang="en-US"/>
        </a:p>
      </dgm:t>
    </dgm:pt>
    <dgm:pt modelId="{3949F3C1-194E-DA41-8B97-376EC3FDABF5}" type="pres">
      <dgm:prSet presAssocID="{9541ABCD-1584-5F4D-87CE-72C3EE02D25A}" presName="simulatedConn" presStyleLbl="solidFgAcc1" presStyleIdx="0" presStyleCnt="3"/>
      <dgm:spPr/>
      <dgm:t>
        <a:bodyPr/>
        <a:lstStyle/>
        <a:p>
          <a:endParaRPr lang="en-US"/>
        </a:p>
      </dgm:t>
    </dgm:pt>
    <dgm:pt modelId="{8F00391D-A7D5-A34B-AA3C-2EF103F00A99}" type="pres">
      <dgm:prSet presAssocID="{9541ABCD-1584-5F4D-87CE-72C3EE02D25A}" presName="vSp2" presStyleCnt="0"/>
      <dgm:spPr/>
      <dgm:t>
        <a:bodyPr/>
        <a:lstStyle/>
        <a:p>
          <a:endParaRPr lang="en-US"/>
        </a:p>
      </dgm:t>
    </dgm:pt>
    <dgm:pt modelId="{24ADF5D4-D6A5-0142-A906-7CD0C8549180}" type="pres">
      <dgm:prSet presAssocID="{9541ABCD-1584-5F4D-87CE-72C3EE02D25A}" presName="sibTrans" presStyleCnt="0"/>
      <dgm:spPr/>
      <dgm:t>
        <a:bodyPr/>
        <a:lstStyle/>
        <a:p>
          <a:endParaRPr lang="en-US"/>
        </a:p>
      </dgm:t>
    </dgm:pt>
    <dgm:pt modelId="{F044F3CF-807E-DB44-9F03-1EDF1D8F020E}" type="pres">
      <dgm:prSet presAssocID="{8766ADD7-6B80-374F-B32C-9E3820F75016}" presName="compositeNode" presStyleCnt="0">
        <dgm:presLayoutVars>
          <dgm:bulletEnabled val="1"/>
        </dgm:presLayoutVars>
      </dgm:prSet>
      <dgm:spPr/>
      <dgm:t>
        <a:bodyPr/>
        <a:lstStyle/>
        <a:p>
          <a:endParaRPr lang="en-US"/>
        </a:p>
      </dgm:t>
    </dgm:pt>
    <dgm:pt modelId="{C6774D9D-042E-A44D-93CE-4C585ED71BF2}" type="pres">
      <dgm:prSet presAssocID="{8766ADD7-6B80-374F-B32C-9E3820F75016}" presName="bgRect" presStyleLbl="node1" presStyleIdx="1" presStyleCnt="4"/>
      <dgm:spPr/>
      <dgm:t>
        <a:bodyPr/>
        <a:lstStyle/>
        <a:p>
          <a:endParaRPr lang="en-US"/>
        </a:p>
      </dgm:t>
    </dgm:pt>
    <dgm:pt modelId="{95FA1F13-0FFA-5746-A377-D743D1B7BAB3}" type="pres">
      <dgm:prSet presAssocID="{8766ADD7-6B80-374F-B32C-9E3820F75016}" presName="parentNode" presStyleLbl="node1" presStyleIdx="1" presStyleCnt="4">
        <dgm:presLayoutVars>
          <dgm:chMax val="0"/>
          <dgm:bulletEnabled val="1"/>
        </dgm:presLayoutVars>
      </dgm:prSet>
      <dgm:spPr/>
      <dgm:t>
        <a:bodyPr/>
        <a:lstStyle/>
        <a:p>
          <a:endParaRPr lang="en-US"/>
        </a:p>
      </dgm:t>
    </dgm:pt>
    <dgm:pt modelId="{AF210088-9592-8E4D-AD0A-AF1ECEB8D0EE}" type="pres">
      <dgm:prSet presAssocID="{8766ADD7-6B80-374F-B32C-9E3820F75016}" presName="childNode" presStyleLbl="node1" presStyleIdx="1" presStyleCnt="4">
        <dgm:presLayoutVars>
          <dgm:bulletEnabled val="1"/>
        </dgm:presLayoutVars>
      </dgm:prSet>
      <dgm:spPr/>
      <dgm:t>
        <a:bodyPr/>
        <a:lstStyle/>
        <a:p>
          <a:endParaRPr lang="en-US"/>
        </a:p>
      </dgm:t>
    </dgm:pt>
    <dgm:pt modelId="{2378756A-6906-AD44-BCB5-6CC42D7B9935}" type="pres">
      <dgm:prSet presAssocID="{F77CC383-CA85-CE4D-9BD6-DC6F1219AFAC}" presName="hSp" presStyleCnt="0"/>
      <dgm:spPr/>
      <dgm:t>
        <a:bodyPr/>
        <a:lstStyle/>
        <a:p>
          <a:endParaRPr lang="en-US"/>
        </a:p>
      </dgm:t>
    </dgm:pt>
    <dgm:pt modelId="{674E39EC-9534-8F4B-A953-3DCF91A7A15C}" type="pres">
      <dgm:prSet presAssocID="{F77CC383-CA85-CE4D-9BD6-DC6F1219AFAC}" presName="vProcSp" presStyleCnt="0"/>
      <dgm:spPr/>
      <dgm:t>
        <a:bodyPr/>
        <a:lstStyle/>
        <a:p>
          <a:endParaRPr lang="en-US"/>
        </a:p>
      </dgm:t>
    </dgm:pt>
    <dgm:pt modelId="{DD094DB2-9957-A04F-ABEE-6BC1470CB875}" type="pres">
      <dgm:prSet presAssocID="{F77CC383-CA85-CE4D-9BD6-DC6F1219AFAC}" presName="vSp1" presStyleCnt="0"/>
      <dgm:spPr/>
      <dgm:t>
        <a:bodyPr/>
        <a:lstStyle/>
        <a:p>
          <a:endParaRPr lang="en-US"/>
        </a:p>
      </dgm:t>
    </dgm:pt>
    <dgm:pt modelId="{48808A51-2A8E-544D-B6BC-CE0E2DC44912}" type="pres">
      <dgm:prSet presAssocID="{F77CC383-CA85-CE4D-9BD6-DC6F1219AFAC}" presName="simulatedConn" presStyleLbl="solidFgAcc1" presStyleIdx="1" presStyleCnt="3"/>
      <dgm:spPr/>
      <dgm:t>
        <a:bodyPr/>
        <a:lstStyle/>
        <a:p>
          <a:endParaRPr lang="en-US"/>
        </a:p>
      </dgm:t>
    </dgm:pt>
    <dgm:pt modelId="{0AC75E62-0824-FE48-A359-A236D2AC2C58}" type="pres">
      <dgm:prSet presAssocID="{F77CC383-CA85-CE4D-9BD6-DC6F1219AFAC}" presName="vSp2" presStyleCnt="0"/>
      <dgm:spPr/>
      <dgm:t>
        <a:bodyPr/>
        <a:lstStyle/>
        <a:p>
          <a:endParaRPr lang="en-US"/>
        </a:p>
      </dgm:t>
    </dgm:pt>
    <dgm:pt modelId="{7FE5FB1B-2494-6B4F-BDBA-D352A5537EF3}" type="pres">
      <dgm:prSet presAssocID="{F77CC383-CA85-CE4D-9BD6-DC6F1219AFAC}" presName="sibTrans" presStyleCnt="0"/>
      <dgm:spPr/>
      <dgm:t>
        <a:bodyPr/>
        <a:lstStyle/>
        <a:p>
          <a:endParaRPr lang="en-US"/>
        </a:p>
      </dgm:t>
    </dgm:pt>
    <dgm:pt modelId="{20C34504-6537-3B47-94A9-79A04FC59394}" type="pres">
      <dgm:prSet presAssocID="{E8414653-06B7-774A-A5BC-D4E56351962F}" presName="compositeNode" presStyleCnt="0">
        <dgm:presLayoutVars>
          <dgm:bulletEnabled val="1"/>
        </dgm:presLayoutVars>
      </dgm:prSet>
      <dgm:spPr/>
      <dgm:t>
        <a:bodyPr/>
        <a:lstStyle/>
        <a:p>
          <a:endParaRPr lang="en-US"/>
        </a:p>
      </dgm:t>
    </dgm:pt>
    <dgm:pt modelId="{EF9C2733-F643-9643-AD93-90DCD97B81A5}" type="pres">
      <dgm:prSet presAssocID="{E8414653-06B7-774A-A5BC-D4E56351962F}" presName="bgRect" presStyleLbl="node1" presStyleIdx="2" presStyleCnt="4"/>
      <dgm:spPr/>
      <dgm:t>
        <a:bodyPr/>
        <a:lstStyle/>
        <a:p>
          <a:endParaRPr lang="en-US"/>
        </a:p>
      </dgm:t>
    </dgm:pt>
    <dgm:pt modelId="{CF8FDD75-28EF-4C4A-A1E9-2C2A73325381}" type="pres">
      <dgm:prSet presAssocID="{E8414653-06B7-774A-A5BC-D4E56351962F}" presName="parentNode" presStyleLbl="node1" presStyleIdx="2" presStyleCnt="4">
        <dgm:presLayoutVars>
          <dgm:chMax val="0"/>
          <dgm:bulletEnabled val="1"/>
        </dgm:presLayoutVars>
      </dgm:prSet>
      <dgm:spPr/>
      <dgm:t>
        <a:bodyPr/>
        <a:lstStyle/>
        <a:p>
          <a:endParaRPr lang="en-US"/>
        </a:p>
      </dgm:t>
    </dgm:pt>
    <dgm:pt modelId="{27A45EF4-50B7-0849-BF43-BB46495DFE6D}" type="pres">
      <dgm:prSet presAssocID="{E8414653-06B7-774A-A5BC-D4E56351962F}" presName="childNode" presStyleLbl="node1" presStyleIdx="2" presStyleCnt="4">
        <dgm:presLayoutVars>
          <dgm:bulletEnabled val="1"/>
        </dgm:presLayoutVars>
      </dgm:prSet>
      <dgm:spPr/>
      <dgm:t>
        <a:bodyPr/>
        <a:lstStyle/>
        <a:p>
          <a:endParaRPr lang="en-US"/>
        </a:p>
      </dgm:t>
    </dgm:pt>
    <dgm:pt modelId="{EE13A096-A5C1-0D40-9952-D6275BAFC6E6}" type="pres">
      <dgm:prSet presAssocID="{EA4DD066-B7CC-164D-BC91-D5026B85E311}" presName="hSp" presStyleCnt="0"/>
      <dgm:spPr/>
    </dgm:pt>
    <dgm:pt modelId="{FF3B8566-B392-0144-A288-1E66342E2D0D}" type="pres">
      <dgm:prSet presAssocID="{EA4DD066-B7CC-164D-BC91-D5026B85E311}" presName="vProcSp" presStyleCnt="0"/>
      <dgm:spPr/>
    </dgm:pt>
    <dgm:pt modelId="{3C4CBA40-FD3E-AE48-850B-5C78DB77A7F0}" type="pres">
      <dgm:prSet presAssocID="{EA4DD066-B7CC-164D-BC91-D5026B85E311}" presName="vSp1" presStyleCnt="0"/>
      <dgm:spPr/>
    </dgm:pt>
    <dgm:pt modelId="{9DD0464F-71EC-3A4F-8013-D109919FE4BC}" type="pres">
      <dgm:prSet presAssocID="{EA4DD066-B7CC-164D-BC91-D5026B85E311}" presName="simulatedConn" presStyleLbl="solidFgAcc1" presStyleIdx="2" presStyleCnt="3"/>
      <dgm:spPr/>
    </dgm:pt>
    <dgm:pt modelId="{ECB8E3E9-68E2-E347-8E5B-3618ABD8C10F}" type="pres">
      <dgm:prSet presAssocID="{EA4DD066-B7CC-164D-BC91-D5026B85E311}" presName="vSp2" presStyleCnt="0"/>
      <dgm:spPr/>
    </dgm:pt>
    <dgm:pt modelId="{B27000D9-6126-6145-A7C0-184678164777}" type="pres">
      <dgm:prSet presAssocID="{EA4DD066-B7CC-164D-BC91-D5026B85E311}" presName="sibTrans" presStyleCnt="0"/>
      <dgm:spPr/>
    </dgm:pt>
    <dgm:pt modelId="{82A5B3D3-9C39-0348-A84B-468B4A843B12}" type="pres">
      <dgm:prSet presAssocID="{7DD157C7-33D1-BE45-ABC1-69966AC9E5F2}" presName="compositeNode" presStyleCnt="0">
        <dgm:presLayoutVars>
          <dgm:bulletEnabled val="1"/>
        </dgm:presLayoutVars>
      </dgm:prSet>
      <dgm:spPr/>
    </dgm:pt>
    <dgm:pt modelId="{47A6D1CF-F2F4-6440-9509-7D8A18A461A5}" type="pres">
      <dgm:prSet presAssocID="{7DD157C7-33D1-BE45-ABC1-69966AC9E5F2}" presName="bgRect" presStyleLbl="node1" presStyleIdx="3" presStyleCnt="4"/>
      <dgm:spPr/>
      <dgm:t>
        <a:bodyPr/>
        <a:lstStyle/>
        <a:p>
          <a:endParaRPr lang="en-US"/>
        </a:p>
      </dgm:t>
    </dgm:pt>
    <dgm:pt modelId="{402B5E6E-CB04-9B4D-99AF-E65BB157CE90}" type="pres">
      <dgm:prSet presAssocID="{7DD157C7-33D1-BE45-ABC1-69966AC9E5F2}" presName="parentNode" presStyleLbl="node1" presStyleIdx="3" presStyleCnt="4">
        <dgm:presLayoutVars>
          <dgm:chMax val="0"/>
          <dgm:bulletEnabled val="1"/>
        </dgm:presLayoutVars>
      </dgm:prSet>
      <dgm:spPr/>
      <dgm:t>
        <a:bodyPr/>
        <a:lstStyle/>
        <a:p>
          <a:endParaRPr lang="en-US"/>
        </a:p>
      </dgm:t>
    </dgm:pt>
    <dgm:pt modelId="{FF8ADF0F-8016-AC42-AA80-5F05481D97C3}" type="pres">
      <dgm:prSet presAssocID="{7DD157C7-33D1-BE45-ABC1-69966AC9E5F2}" presName="childNode" presStyleLbl="node1" presStyleIdx="3" presStyleCnt="4">
        <dgm:presLayoutVars>
          <dgm:bulletEnabled val="1"/>
        </dgm:presLayoutVars>
      </dgm:prSet>
      <dgm:spPr/>
      <dgm:t>
        <a:bodyPr/>
        <a:lstStyle/>
        <a:p>
          <a:endParaRPr lang="en-US"/>
        </a:p>
      </dgm:t>
    </dgm:pt>
  </dgm:ptLst>
  <dgm:cxnLst>
    <dgm:cxn modelId="{5FF7BDB9-FBB6-2C4F-AD99-90ACA53F2BBF}" type="presOf" srcId="{1C5345A1-CBA8-4F42-A1A9-F284A8EDEF2D}" destId="{27A45EF4-50B7-0849-BF43-BB46495DFE6D}" srcOrd="0" destOrd="0" presId="urn:microsoft.com/office/officeart/2005/8/layout/hProcess7"/>
    <dgm:cxn modelId="{F4329A6C-293A-FD46-8792-A22D482440B0}" srcId="{1845C858-CCA7-944A-B56D-2BD46B9E7351}" destId="{C0FD16B7-40A8-C24A-8B5D-2F5C3A65CD2A}" srcOrd="0" destOrd="0" parTransId="{8EE7CD62-7DB6-AA41-ABD3-6549F5E5C1B2}" sibTransId="{9541ABCD-1584-5F4D-87CE-72C3EE02D25A}"/>
    <dgm:cxn modelId="{168C0505-D753-AF46-AB56-C1772A90AD03}" srcId="{1845C858-CCA7-944A-B56D-2BD46B9E7351}" destId="{8766ADD7-6B80-374F-B32C-9E3820F75016}" srcOrd="1" destOrd="0" parTransId="{DB4B4664-3733-5642-890C-14386A2D59B9}" sibTransId="{F77CC383-CA85-CE4D-9BD6-DC6F1219AFAC}"/>
    <dgm:cxn modelId="{2CE216A5-3997-2B4B-B2A5-3ED88DC256D3}" srcId="{7DD157C7-33D1-BE45-ABC1-69966AC9E5F2}" destId="{49610010-B935-BA41-BB4F-E68B7268AA31}" srcOrd="0" destOrd="0" parTransId="{DA74F69C-8C55-8D48-AD40-01C3F2AA71AE}" sibTransId="{94597D0E-D101-814C-A4AB-D76E9D47F14C}"/>
    <dgm:cxn modelId="{BB85C6C8-2464-C24B-8925-5675EB060E8F}" type="presOf" srcId="{9A9BCAB4-E66E-A643-BA69-D3596425BFB1}" destId="{FF8ADF0F-8016-AC42-AA80-5F05481D97C3}" srcOrd="0" destOrd="1" presId="urn:microsoft.com/office/officeart/2005/8/layout/hProcess7"/>
    <dgm:cxn modelId="{A94AE700-FFCB-104F-B448-62742FC79171}" srcId="{E8414653-06B7-774A-A5BC-D4E56351962F}" destId="{1C5345A1-CBA8-4F42-A1A9-F284A8EDEF2D}" srcOrd="0" destOrd="0" parTransId="{C8C8FABB-9726-CF4F-B0E5-CBAA781B4D4B}" sibTransId="{86026F10-4C12-5A41-8317-64DA1195F59C}"/>
    <dgm:cxn modelId="{BFC0A759-BF22-CF4C-9632-C8CF45B0277B}" type="presOf" srcId="{8766ADD7-6B80-374F-B32C-9E3820F75016}" destId="{C6774D9D-042E-A44D-93CE-4C585ED71BF2}" srcOrd="0" destOrd="0" presId="urn:microsoft.com/office/officeart/2005/8/layout/hProcess7"/>
    <dgm:cxn modelId="{C42024D3-C501-304E-8BE0-0D2EC89D9F1D}" type="presOf" srcId="{C9F0380D-714E-5D43-B33E-3AA6531FEEE7}" destId="{D41BA785-6AFD-C848-A612-BFA4F8D8D59C}" srcOrd="0" destOrd="0" presId="urn:microsoft.com/office/officeart/2005/8/layout/hProcess7"/>
    <dgm:cxn modelId="{6D68BAC9-A0D8-814E-89FA-E55F014B5104}" type="presOf" srcId="{15E0A3C0-40A9-C949-AE12-DFD9F4B188D6}" destId="{FF8ADF0F-8016-AC42-AA80-5F05481D97C3}" srcOrd="0" destOrd="3" presId="urn:microsoft.com/office/officeart/2005/8/layout/hProcess7"/>
    <dgm:cxn modelId="{7FD0D30E-9B8A-144E-AD45-3F03C2DF8C41}" srcId="{7DD157C7-33D1-BE45-ABC1-69966AC9E5F2}" destId="{E84C1A0E-1A5C-A649-82DA-F21BE9C249CA}" srcOrd="2" destOrd="0" parTransId="{BA51A29C-1A5D-624C-BA48-01140DF987AD}" sibTransId="{86B91EA8-087B-9B4B-8B38-E1ECD033C646}"/>
    <dgm:cxn modelId="{3166C6D1-A7F1-1848-B659-E3C0F6F6E21B}" srcId="{7DD157C7-33D1-BE45-ABC1-69966AC9E5F2}" destId="{9A9BCAB4-E66E-A643-BA69-D3596425BFB1}" srcOrd="1" destOrd="0" parTransId="{58D02BA8-5E91-2342-B1D4-B4064DA4A001}" sibTransId="{53209E25-6155-4F41-872F-37879192D834}"/>
    <dgm:cxn modelId="{1C1A8A74-61E3-7F43-98BC-8ADA574CB03E}" type="presOf" srcId="{E8414653-06B7-774A-A5BC-D4E56351962F}" destId="{EF9C2733-F643-9643-AD93-90DCD97B81A5}" srcOrd="0" destOrd="0" presId="urn:microsoft.com/office/officeart/2005/8/layout/hProcess7"/>
    <dgm:cxn modelId="{E7DE21AB-153B-1A4C-B794-DD8FC656B1AA}" type="presOf" srcId="{1845C858-CCA7-944A-B56D-2BD46B9E7351}" destId="{CCABE4F5-A3FD-4F41-8ADB-4FBE9D2F1ADF}" srcOrd="0" destOrd="0" presId="urn:microsoft.com/office/officeart/2005/8/layout/hProcess7"/>
    <dgm:cxn modelId="{0E4B0735-F7B5-A348-9EC6-9E54E2D1FE97}" srcId="{1845C858-CCA7-944A-B56D-2BD46B9E7351}" destId="{E8414653-06B7-774A-A5BC-D4E56351962F}" srcOrd="2" destOrd="0" parTransId="{10266074-DB55-BC4F-94B6-CA1443EF12C4}" sibTransId="{EA4DD066-B7CC-164D-BC91-D5026B85E311}"/>
    <dgm:cxn modelId="{B92CEA0F-A329-5049-BC72-ED5E44E768C5}" type="presOf" srcId="{8766ADD7-6B80-374F-B32C-9E3820F75016}" destId="{95FA1F13-0FFA-5746-A377-D743D1B7BAB3}" srcOrd="1" destOrd="0" presId="urn:microsoft.com/office/officeart/2005/8/layout/hProcess7"/>
    <dgm:cxn modelId="{B17FC1ED-54BA-0543-A88E-D4818DCF90C7}" type="presOf" srcId="{E84C1A0E-1A5C-A649-82DA-F21BE9C249CA}" destId="{FF8ADF0F-8016-AC42-AA80-5F05481D97C3}" srcOrd="0" destOrd="2" presId="urn:microsoft.com/office/officeart/2005/8/layout/hProcess7"/>
    <dgm:cxn modelId="{3603230B-23DA-FE4F-BC8F-779EF434550F}" type="presOf" srcId="{7DD157C7-33D1-BE45-ABC1-69966AC9E5F2}" destId="{47A6D1CF-F2F4-6440-9509-7D8A18A461A5}" srcOrd="0" destOrd="0" presId="urn:microsoft.com/office/officeart/2005/8/layout/hProcess7"/>
    <dgm:cxn modelId="{9ABB3C55-5953-C048-B824-230E18FCDDF5}" type="presOf" srcId="{C0FD16B7-40A8-C24A-8B5D-2F5C3A65CD2A}" destId="{5250E749-6248-AA42-AAF6-12C4CB583A20}" srcOrd="0" destOrd="0" presId="urn:microsoft.com/office/officeart/2005/8/layout/hProcess7"/>
    <dgm:cxn modelId="{42B04487-0837-CF4F-83E6-005BAAB572BA}" type="presOf" srcId="{E8414653-06B7-774A-A5BC-D4E56351962F}" destId="{CF8FDD75-28EF-4C4A-A1E9-2C2A73325381}" srcOrd="1" destOrd="0" presId="urn:microsoft.com/office/officeart/2005/8/layout/hProcess7"/>
    <dgm:cxn modelId="{1E13E367-5875-FB4F-BE68-85AEC259C427}" srcId="{1845C858-CCA7-944A-B56D-2BD46B9E7351}" destId="{7DD157C7-33D1-BE45-ABC1-69966AC9E5F2}" srcOrd="3" destOrd="0" parTransId="{10B6E1D0-AE2C-AE42-97EC-B8DA16B89489}" sibTransId="{EC0EBB9A-5465-6143-9714-72B6CB88CB2A}"/>
    <dgm:cxn modelId="{827F77C1-0774-BC4B-86A7-76DB8E642E0B}" type="presOf" srcId="{7DD157C7-33D1-BE45-ABC1-69966AC9E5F2}" destId="{402B5E6E-CB04-9B4D-99AF-E65BB157CE90}" srcOrd="1" destOrd="0" presId="urn:microsoft.com/office/officeart/2005/8/layout/hProcess7"/>
    <dgm:cxn modelId="{8A95D5CF-E0F2-DF4F-816B-774F518F6CCA}" srcId="{8766ADD7-6B80-374F-B32C-9E3820F75016}" destId="{B26DEC5B-D29D-3944-9460-47C52CDE7A66}" srcOrd="0" destOrd="0" parTransId="{43B511F6-E28E-FF4B-9931-62FB7B109299}" sibTransId="{7E0C1685-0C48-E046-A4E6-BC0DFBAC4745}"/>
    <dgm:cxn modelId="{4A3F529D-72CC-464F-8DCE-071ED9CA2AAC}" type="presOf" srcId="{B26DEC5B-D29D-3944-9460-47C52CDE7A66}" destId="{AF210088-9592-8E4D-AD0A-AF1ECEB8D0EE}" srcOrd="0" destOrd="0" presId="urn:microsoft.com/office/officeart/2005/8/layout/hProcess7"/>
    <dgm:cxn modelId="{8DD7262D-ED19-EB4D-A3E5-84366B0050AC}" type="presOf" srcId="{49610010-B935-BA41-BB4F-E68B7268AA31}" destId="{FF8ADF0F-8016-AC42-AA80-5F05481D97C3}" srcOrd="0" destOrd="0" presId="urn:microsoft.com/office/officeart/2005/8/layout/hProcess7"/>
    <dgm:cxn modelId="{08ECD6CC-D05B-1E44-80F3-D3AD10940E8C}" srcId="{7DD157C7-33D1-BE45-ABC1-69966AC9E5F2}" destId="{15E0A3C0-40A9-C949-AE12-DFD9F4B188D6}" srcOrd="3" destOrd="0" parTransId="{FDCD7B4E-F888-E446-81C5-3B3B7FDF7CEF}" sibTransId="{1F12171F-0166-624C-AB21-01E964A2E873}"/>
    <dgm:cxn modelId="{751B94AA-8008-7847-97A6-1B3209F7672D}" type="presOf" srcId="{C0FD16B7-40A8-C24A-8B5D-2F5C3A65CD2A}" destId="{CE7D65CC-AEA1-3C43-87F3-01CDA8E5B1B5}" srcOrd="1" destOrd="0" presId="urn:microsoft.com/office/officeart/2005/8/layout/hProcess7"/>
    <dgm:cxn modelId="{997B0E51-74C6-8246-B1F9-9F4943EF9E4F}" srcId="{C0FD16B7-40A8-C24A-8B5D-2F5C3A65CD2A}" destId="{C9F0380D-714E-5D43-B33E-3AA6531FEEE7}" srcOrd="0" destOrd="0" parTransId="{C3B6248D-B0F6-E644-8DD8-7B31DE737368}" sibTransId="{B875C35B-696C-8240-A886-997BA9E57076}"/>
    <dgm:cxn modelId="{747E48B7-0BFD-DB46-925D-CEBD0C8819E6}" type="presParOf" srcId="{CCABE4F5-A3FD-4F41-8ADB-4FBE9D2F1ADF}" destId="{E1C5D7D7-E9F8-5E41-9900-5AC74461418C}" srcOrd="0" destOrd="0" presId="urn:microsoft.com/office/officeart/2005/8/layout/hProcess7"/>
    <dgm:cxn modelId="{44C89440-0624-674F-A3B8-1625DB628CBC}" type="presParOf" srcId="{E1C5D7D7-E9F8-5E41-9900-5AC74461418C}" destId="{5250E749-6248-AA42-AAF6-12C4CB583A20}" srcOrd="0" destOrd="0" presId="urn:microsoft.com/office/officeart/2005/8/layout/hProcess7"/>
    <dgm:cxn modelId="{B40BCFEE-49EA-2946-A21E-45A62FDCDA79}" type="presParOf" srcId="{E1C5D7D7-E9F8-5E41-9900-5AC74461418C}" destId="{CE7D65CC-AEA1-3C43-87F3-01CDA8E5B1B5}" srcOrd="1" destOrd="0" presId="urn:microsoft.com/office/officeart/2005/8/layout/hProcess7"/>
    <dgm:cxn modelId="{5E75AC30-600B-F145-A236-C74B06B3CF55}" type="presParOf" srcId="{E1C5D7D7-E9F8-5E41-9900-5AC74461418C}" destId="{D41BA785-6AFD-C848-A612-BFA4F8D8D59C}" srcOrd="2" destOrd="0" presId="urn:microsoft.com/office/officeart/2005/8/layout/hProcess7"/>
    <dgm:cxn modelId="{11D049B2-2FE3-2E45-B7AD-84152A869D3E}" type="presParOf" srcId="{CCABE4F5-A3FD-4F41-8ADB-4FBE9D2F1ADF}" destId="{2ED6E7A0-A6E9-D749-B2A9-911B682B9F29}" srcOrd="1" destOrd="0" presId="urn:microsoft.com/office/officeart/2005/8/layout/hProcess7"/>
    <dgm:cxn modelId="{68D350B5-34AA-D849-B9F7-3E3A94ACC5F7}" type="presParOf" srcId="{CCABE4F5-A3FD-4F41-8ADB-4FBE9D2F1ADF}" destId="{DE13A88D-1E64-2940-B8D4-0F78CCB0B8D0}" srcOrd="2" destOrd="0" presId="urn:microsoft.com/office/officeart/2005/8/layout/hProcess7"/>
    <dgm:cxn modelId="{3235D53A-9EEE-A041-B6F3-FAA86C40D346}" type="presParOf" srcId="{DE13A88D-1E64-2940-B8D4-0F78CCB0B8D0}" destId="{AD0F7B2A-A645-C54B-B6AA-3AA0AFABC9B6}" srcOrd="0" destOrd="0" presId="urn:microsoft.com/office/officeart/2005/8/layout/hProcess7"/>
    <dgm:cxn modelId="{4C5CDD87-538E-4444-B569-9BB1294486C0}" type="presParOf" srcId="{DE13A88D-1E64-2940-B8D4-0F78CCB0B8D0}" destId="{3949F3C1-194E-DA41-8B97-376EC3FDABF5}" srcOrd="1" destOrd="0" presId="urn:microsoft.com/office/officeart/2005/8/layout/hProcess7"/>
    <dgm:cxn modelId="{3EE35189-7FF3-E640-AC46-F8CB7BB086A0}" type="presParOf" srcId="{DE13A88D-1E64-2940-B8D4-0F78CCB0B8D0}" destId="{8F00391D-A7D5-A34B-AA3C-2EF103F00A99}" srcOrd="2" destOrd="0" presId="urn:microsoft.com/office/officeart/2005/8/layout/hProcess7"/>
    <dgm:cxn modelId="{339C2FC1-BEA3-6E44-95EA-1C317F58E6FA}" type="presParOf" srcId="{CCABE4F5-A3FD-4F41-8ADB-4FBE9D2F1ADF}" destId="{24ADF5D4-D6A5-0142-A906-7CD0C8549180}" srcOrd="3" destOrd="0" presId="urn:microsoft.com/office/officeart/2005/8/layout/hProcess7"/>
    <dgm:cxn modelId="{C8BC8D75-17AF-9949-B1E8-82EE51197614}" type="presParOf" srcId="{CCABE4F5-A3FD-4F41-8ADB-4FBE9D2F1ADF}" destId="{F044F3CF-807E-DB44-9F03-1EDF1D8F020E}" srcOrd="4" destOrd="0" presId="urn:microsoft.com/office/officeart/2005/8/layout/hProcess7"/>
    <dgm:cxn modelId="{3072E4EE-BE5E-734A-B394-6E4C50BC3D38}" type="presParOf" srcId="{F044F3CF-807E-DB44-9F03-1EDF1D8F020E}" destId="{C6774D9D-042E-A44D-93CE-4C585ED71BF2}" srcOrd="0" destOrd="0" presId="urn:microsoft.com/office/officeart/2005/8/layout/hProcess7"/>
    <dgm:cxn modelId="{2A2631E3-92FF-B346-BCA4-9CB411AF53CD}" type="presParOf" srcId="{F044F3CF-807E-DB44-9F03-1EDF1D8F020E}" destId="{95FA1F13-0FFA-5746-A377-D743D1B7BAB3}" srcOrd="1" destOrd="0" presId="urn:microsoft.com/office/officeart/2005/8/layout/hProcess7"/>
    <dgm:cxn modelId="{30C80472-6526-604C-818C-A41484F74D09}" type="presParOf" srcId="{F044F3CF-807E-DB44-9F03-1EDF1D8F020E}" destId="{AF210088-9592-8E4D-AD0A-AF1ECEB8D0EE}" srcOrd="2" destOrd="0" presId="urn:microsoft.com/office/officeart/2005/8/layout/hProcess7"/>
    <dgm:cxn modelId="{3F639865-F1E1-CE4F-9A59-E56AD7789268}" type="presParOf" srcId="{CCABE4F5-A3FD-4F41-8ADB-4FBE9D2F1ADF}" destId="{2378756A-6906-AD44-BCB5-6CC42D7B9935}" srcOrd="5" destOrd="0" presId="urn:microsoft.com/office/officeart/2005/8/layout/hProcess7"/>
    <dgm:cxn modelId="{DFAE943B-0BF1-DF4F-850D-682E3AE337C0}" type="presParOf" srcId="{CCABE4F5-A3FD-4F41-8ADB-4FBE9D2F1ADF}" destId="{674E39EC-9534-8F4B-A953-3DCF91A7A15C}" srcOrd="6" destOrd="0" presId="urn:microsoft.com/office/officeart/2005/8/layout/hProcess7"/>
    <dgm:cxn modelId="{4703255D-41C2-174A-911B-B1FA4EABD79F}" type="presParOf" srcId="{674E39EC-9534-8F4B-A953-3DCF91A7A15C}" destId="{DD094DB2-9957-A04F-ABEE-6BC1470CB875}" srcOrd="0" destOrd="0" presId="urn:microsoft.com/office/officeart/2005/8/layout/hProcess7"/>
    <dgm:cxn modelId="{0712E95C-C3A3-4140-BE31-9695DFB16BCB}" type="presParOf" srcId="{674E39EC-9534-8F4B-A953-3DCF91A7A15C}" destId="{48808A51-2A8E-544D-B6BC-CE0E2DC44912}" srcOrd="1" destOrd="0" presId="urn:microsoft.com/office/officeart/2005/8/layout/hProcess7"/>
    <dgm:cxn modelId="{8C18456E-31F7-7747-A6A1-C03804C4187C}" type="presParOf" srcId="{674E39EC-9534-8F4B-A953-3DCF91A7A15C}" destId="{0AC75E62-0824-FE48-A359-A236D2AC2C58}" srcOrd="2" destOrd="0" presId="urn:microsoft.com/office/officeart/2005/8/layout/hProcess7"/>
    <dgm:cxn modelId="{27FC8785-6143-6A48-9333-3E22725557D6}" type="presParOf" srcId="{CCABE4F5-A3FD-4F41-8ADB-4FBE9D2F1ADF}" destId="{7FE5FB1B-2494-6B4F-BDBA-D352A5537EF3}" srcOrd="7" destOrd="0" presId="urn:microsoft.com/office/officeart/2005/8/layout/hProcess7"/>
    <dgm:cxn modelId="{9FCD8304-4249-F844-A2AA-7DCE39EF21A5}" type="presParOf" srcId="{CCABE4F5-A3FD-4F41-8ADB-4FBE9D2F1ADF}" destId="{20C34504-6537-3B47-94A9-79A04FC59394}" srcOrd="8" destOrd="0" presId="urn:microsoft.com/office/officeart/2005/8/layout/hProcess7"/>
    <dgm:cxn modelId="{F58F9178-DCA0-FC42-ACB9-20B4664661FA}" type="presParOf" srcId="{20C34504-6537-3B47-94A9-79A04FC59394}" destId="{EF9C2733-F643-9643-AD93-90DCD97B81A5}" srcOrd="0" destOrd="0" presId="urn:microsoft.com/office/officeart/2005/8/layout/hProcess7"/>
    <dgm:cxn modelId="{E5B3D868-429A-5847-B7AC-B72F8C8B11A9}" type="presParOf" srcId="{20C34504-6537-3B47-94A9-79A04FC59394}" destId="{CF8FDD75-28EF-4C4A-A1E9-2C2A73325381}" srcOrd="1" destOrd="0" presId="urn:microsoft.com/office/officeart/2005/8/layout/hProcess7"/>
    <dgm:cxn modelId="{7C1269E1-94E6-4047-BF6B-BDB68B20766A}" type="presParOf" srcId="{20C34504-6537-3B47-94A9-79A04FC59394}" destId="{27A45EF4-50B7-0849-BF43-BB46495DFE6D}" srcOrd="2" destOrd="0" presId="urn:microsoft.com/office/officeart/2005/8/layout/hProcess7"/>
    <dgm:cxn modelId="{5BA09A24-0C06-D94E-9F77-070213F5CC3B}" type="presParOf" srcId="{CCABE4F5-A3FD-4F41-8ADB-4FBE9D2F1ADF}" destId="{EE13A096-A5C1-0D40-9952-D6275BAFC6E6}" srcOrd="9" destOrd="0" presId="urn:microsoft.com/office/officeart/2005/8/layout/hProcess7"/>
    <dgm:cxn modelId="{46DCC145-9D4B-A842-845D-5DF19E7FB897}" type="presParOf" srcId="{CCABE4F5-A3FD-4F41-8ADB-4FBE9D2F1ADF}" destId="{FF3B8566-B392-0144-A288-1E66342E2D0D}" srcOrd="10" destOrd="0" presId="urn:microsoft.com/office/officeart/2005/8/layout/hProcess7"/>
    <dgm:cxn modelId="{5A1ACB92-BF1D-1044-8989-8657E3A983D5}" type="presParOf" srcId="{FF3B8566-B392-0144-A288-1E66342E2D0D}" destId="{3C4CBA40-FD3E-AE48-850B-5C78DB77A7F0}" srcOrd="0" destOrd="0" presId="urn:microsoft.com/office/officeart/2005/8/layout/hProcess7"/>
    <dgm:cxn modelId="{20A80499-D54A-984C-A285-E491A9DD4E7C}" type="presParOf" srcId="{FF3B8566-B392-0144-A288-1E66342E2D0D}" destId="{9DD0464F-71EC-3A4F-8013-D109919FE4BC}" srcOrd="1" destOrd="0" presId="urn:microsoft.com/office/officeart/2005/8/layout/hProcess7"/>
    <dgm:cxn modelId="{F053F887-6019-C444-82A0-9EAE6EE0C28C}" type="presParOf" srcId="{FF3B8566-B392-0144-A288-1E66342E2D0D}" destId="{ECB8E3E9-68E2-E347-8E5B-3618ABD8C10F}" srcOrd="2" destOrd="0" presId="urn:microsoft.com/office/officeart/2005/8/layout/hProcess7"/>
    <dgm:cxn modelId="{C883BB73-1366-9647-ABB6-C1038EC4B8C3}" type="presParOf" srcId="{CCABE4F5-A3FD-4F41-8ADB-4FBE9D2F1ADF}" destId="{B27000D9-6126-6145-A7C0-184678164777}" srcOrd="11" destOrd="0" presId="urn:microsoft.com/office/officeart/2005/8/layout/hProcess7"/>
    <dgm:cxn modelId="{7B67F02C-3C3D-BC43-98C5-4D92CB7A348C}" type="presParOf" srcId="{CCABE4F5-A3FD-4F41-8ADB-4FBE9D2F1ADF}" destId="{82A5B3D3-9C39-0348-A84B-468B4A843B12}" srcOrd="12" destOrd="0" presId="urn:microsoft.com/office/officeart/2005/8/layout/hProcess7"/>
    <dgm:cxn modelId="{6DAE51B8-AB17-AA4A-B961-9D4E1AA096A3}" type="presParOf" srcId="{82A5B3D3-9C39-0348-A84B-468B4A843B12}" destId="{47A6D1CF-F2F4-6440-9509-7D8A18A461A5}" srcOrd="0" destOrd="0" presId="urn:microsoft.com/office/officeart/2005/8/layout/hProcess7"/>
    <dgm:cxn modelId="{4B044FF9-6BB7-E64C-A885-CFBD881735EB}" type="presParOf" srcId="{82A5B3D3-9C39-0348-A84B-468B4A843B12}" destId="{402B5E6E-CB04-9B4D-99AF-E65BB157CE90}" srcOrd="1" destOrd="0" presId="urn:microsoft.com/office/officeart/2005/8/layout/hProcess7"/>
    <dgm:cxn modelId="{296595F1-D122-F149-8734-EA74DBC6DB43}" type="presParOf" srcId="{82A5B3D3-9C39-0348-A84B-468B4A843B12}" destId="{FF8ADF0F-8016-AC42-AA80-5F05481D97C3}" srcOrd="2" destOrd="0" presId="urn:microsoft.com/office/officeart/2005/8/layout/hProcess7"/>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5DB458-8132-BB49-9793-B2B759AE0FE3}" type="doc">
      <dgm:prSet loTypeId="urn:microsoft.com/office/officeart/2005/8/layout/hProcess10" loCatId="" qsTypeId="urn:microsoft.com/office/officeart/2005/8/quickstyle/3D1" qsCatId="3D" csTypeId="urn:microsoft.com/office/officeart/2005/8/colors/accent1_2" csCatId="accent1" phldr="1"/>
      <dgm:spPr/>
      <dgm:t>
        <a:bodyPr/>
        <a:lstStyle/>
        <a:p>
          <a:endParaRPr lang="en-US"/>
        </a:p>
      </dgm:t>
    </dgm:pt>
    <dgm:pt modelId="{3B98D126-086F-B24B-8029-E2AA17F12A45}">
      <dgm:prSet phldrT="[Text]"/>
      <dgm:spPr/>
      <dgm:t>
        <a:bodyPr/>
        <a:lstStyle/>
        <a:p>
          <a:r>
            <a:rPr lang="en-US" dirty="0" smtClean="0"/>
            <a:t>Manuscript files submitted to NIHMS</a:t>
          </a:r>
          <a:endParaRPr lang="en-US" dirty="0"/>
        </a:p>
      </dgm:t>
    </dgm:pt>
    <dgm:pt modelId="{FD03AAA0-04CA-DF43-8CB0-F0A8061FD2C6}" type="parTrans" cxnId="{F3B81C58-7B10-C24D-B519-C03D5B076E9F}">
      <dgm:prSet/>
      <dgm:spPr/>
      <dgm:t>
        <a:bodyPr/>
        <a:lstStyle/>
        <a:p>
          <a:endParaRPr lang="en-US"/>
        </a:p>
      </dgm:t>
    </dgm:pt>
    <dgm:pt modelId="{C0C46213-9CC0-B94B-B07B-088CF5901FE0}" type="sibTrans" cxnId="{F3B81C58-7B10-C24D-B519-C03D5B076E9F}">
      <dgm:prSet/>
      <dgm:spPr/>
      <dgm:t>
        <a:bodyPr/>
        <a:lstStyle/>
        <a:p>
          <a:endParaRPr lang="en-US"/>
        </a:p>
      </dgm:t>
    </dgm:pt>
    <dgm:pt modelId="{43424576-C7DA-4346-839C-615CBFFDF671}">
      <dgm:prSet phldrT="[Text]"/>
      <dgm:spPr/>
      <dgm:t>
        <a:bodyPr/>
        <a:lstStyle/>
        <a:p>
          <a:r>
            <a:rPr lang="en-US" dirty="0" smtClean="0"/>
            <a:t>Manuscript tagged in XML</a:t>
          </a:r>
          <a:endParaRPr lang="en-US" dirty="0"/>
        </a:p>
      </dgm:t>
    </dgm:pt>
    <dgm:pt modelId="{84747749-5640-1743-BF2A-07AC246B61A8}" type="parTrans" cxnId="{A268D134-0540-1846-BEA9-4AA6DB0ECFFB}">
      <dgm:prSet/>
      <dgm:spPr/>
      <dgm:t>
        <a:bodyPr/>
        <a:lstStyle/>
        <a:p>
          <a:endParaRPr lang="en-US"/>
        </a:p>
      </dgm:t>
    </dgm:pt>
    <dgm:pt modelId="{30D5F3F7-F0DF-7E47-A538-243ACCC86976}" type="sibTrans" cxnId="{A268D134-0540-1846-BEA9-4AA6DB0ECFFB}">
      <dgm:prSet/>
      <dgm:spPr/>
      <dgm:t>
        <a:bodyPr/>
        <a:lstStyle/>
        <a:p>
          <a:endParaRPr lang="en-US"/>
        </a:p>
      </dgm:t>
    </dgm:pt>
    <dgm:pt modelId="{317DF98D-76DB-344E-95FE-81DBA0D0EB42}">
      <dgm:prSet phldrT="[Text]"/>
      <dgm:spPr/>
      <dgm:t>
        <a:bodyPr/>
        <a:lstStyle/>
        <a:p>
          <a:r>
            <a:rPr lang="en-US" dirty="0" smtClean="0"/>
            <a:t>Manuscript in available in PMC (after embargo)</a:t>
          </a:r>
          <a:endParaRPr lang="en-US" dirty="0"/>
        </a:p>
      </dgm:t>
    </dgm:pt>
    <dgm:pt modelId="{7AF93F4A-0E10-A04A-8306-0E426201A0B1}" type="parTrans" cxnId="{C7F010B7-9E52-5E46-827F-7A68E3860BED}">
      <dgm:prSet/>
      <dgm:spPr/>
      <dgm:t>
        <a:bodyPr/>
        <a:lstStyle/>
        <a:p>
          <a:endParaRPr lang="en-US"/>
        </a:p>
      </dgm:t>
    </dgm:pt>
    <dgm:pt modelId="{5BC3C74A-C456-4240-A129-112B81F2CE6A}" type="sibTrans" cxnId="{C7F010B7-9E52-5E46-827F-7A68E3860BED}">
      <dgm:prSet/>
      <dgm:spPr/>
      <dgm:t>
        <a:bodyPr/>
        <a:lstStyle/>
        <a:p>
          <a:endParaRPr lang="en-US"/>
        </a:p>
      </dgm:t>
    </dgm:pt>
    <dgm:pt modelId="{BE715943-B1B7-104E-89AF-3E9061AAD3C3}" type="pres">
      <dgm:prSet presAssocID="{B45DB458-8132-BB49-9793-B2B759AE0FE3}" presName="Name0" presStyleCnt="0">
        <dgm:presLayoutVars>
          <dgm:dir/>
          <dgm:resizeHandles val="exact"/>
        </dgm:presLayoutVars>
      </dgm:prSet>
      <dgm:spPr/>
      <dgm:t>
        <a:bodyPr/>
        <a:lstStyle/>
        <a:p>
          <a:endParaRPr lang="en-US"/>
        </a:p>
      </dgm:t>
    </dgm:pt>
    <dgm:pt modelId="{592981DE-911E-D14A-8899-6C0F8E2BAA90}" type="pres">
      <dgm:prSet presAssocID="{3B98D126-086F-B24B-8029-E2AA17F12A45}" presName="composite" presStyleCnt="0"/>
      <dgm:spPr/>
    </dgm:pt>
    <dgm:pt modelId="{37B4963D-21ED-FA4A-8F41-062EC7786D08}" type="pres">
      <dgm:prSet presAssocID="{3B98D126-086F-B24B-8029-E2AA17F12A45}" presName="imagSh" presStyleLbl="b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US"/>
        </a:p>
      </dgm:t>
    </dgm:pt>
    <dgm:pt modelId="{5EF8335F-2FE5-4340-89B4-EFF4D2D6BD0E}" type="pres">
      <dgm:prSet presAssocID="{3B98D126-086F-B24B-8029-E2AA17F12A45}" presName="txNode" presStyleLbl="node1" presStyleIdx="0" presStyleCnt="3">
        <dgm:presLayoutVars>
          <dgm:bulletEnabled val="1"/>
        </dgm:presLayoutVars>
      </dgm:prSet>
      <dgm:spPr/>
      <dgm:t>
        <a:bodyPr/>
        <a:lstStyle/>
        <a:p>
          <a:endParaRPr lang="en-US"/>
        </a:p>
      </dgm:t>
    </dgm:pt>
    <dgm:pt modelId="{4DDAE875-8209-CF4D-9B5E-8A15F2044C0E}" type="pres">
      <dgm:prSet presAssocID="{C0C46213-9CC0-B94B-B07B-088CF5901FE0}" presName="sibTrans" presStyleLbl="sibTrans2D1" presStyleIdx="0" presStyleCnt="2"/>
      <dgm:spPr/>
      <dgm:t>
        <a:bodyPr/>
        <a:lstStyle/>
        <a:p>
          <a:endParaRPr lang="en-US"/>
        </a:p>
      </dgm:t>
    </dgm:pt>
    <dgm:pt modelId="{7E9A52EA-90ED-9640-98EA-8B7C3518AC8E}" type="pres">
      <dgm:prSet presAssocID="{C0C46213-9CC0-B94B-B07B-088CF5901FE0}" presName="connTx" presStyleLbl="sibTrans2D1" presStyleIdx="0" presStyleCnt="2"/>
      <dgm:spPr/>
      <dgm:t>
        <a:bodyPr/>
        <a:lstStyle/>
        <a:p>
          <a:endParaRPr lang="en-US"/>
        </a:p>
      </dgm:t>
    </dgm:pt>
    <dgm:pt modelId="{7AAB0E71-AF2F-3F41-9155-284BA6090570}" type="pres">
      <dgm:prSet presAssocID="{43424576-C7DA-4346-839C-615CBFFDF671}" presName="composite" presStyleCnt="0"/>
      <dgm:spPr/>
    </dgm:pt>
    <dgm:pt modelId="{A5484057-FE52-0F4A-BBB4-A918BF7D4B89}" type="pres">
      <dgm:prSet presAssocID="{43424576-C7DA-4346-839C-615CBFFDF671}" presName="imagSh" presStyleLbl="b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dgm:spPr>
    </dgm:pt>
    <dgm:pt modelId="{635197FB-C667-DA4C-A49B-46FB170B68F7}" type="pres">
      <dgm:prSet presAssocID="{43424576-C7DA-4346-839C-615CBFFDF671}" presName="txNode" presStyleLbl="node1" presStyleIdx="1" presStyleCnt="3">
        <dgm:presLayoutVars>
          <dgm:bulletEnabled val="1"/>
        </dgm:presLayoutVars>
      </dgm:prSet>
      <dgm:spPr/>
      <dgm:t>
        <a:bodyPr/>
        <a:lstStyle/>
        <a:p>
          <a:endParaRPr lang="en-US"/>
        </a:p>
      </dgm:t>
    </dgm:pt>
    <dgm:pt modelId="{D6A903E5-4655-7F42-B0DD-83B3FCB74307}" type="pres">
      <dgm:prSet presAssocID="{30D5F3F7-F0DF-7E47-A538-243ACCC86976}" presName="sibTrans" presStyleLbl="sibTrans2D1" presStyleIdx="1" presStyleCnt="2"/>
      <dgm:spPr/>
      <dgm:t>
        <a:bodyPr/>
        <a:lstStyle/>
        <a:p>
          <a:endParaRPr lang="en-US"/>
        </a:p>
      </dgm:t>
    </dgm:pt>
    <dgm:pt modelId="{AC3FD283-2F3C-CA41-868F-6E6AB407230C}" type="pres">
      <dgm:prSet presAssocID="{30D5F3F7-F0DF-7E47-A538-243ACCC86976}" presName="connTx" presStyleLbl="sibTrans2D1" presStyleIdx="1" presStyleCnt="2"/>
      <dgm:spPr/>
      <dgm:t>
        <a:bodyPr/>
        <a:lstStyle/>
        <a:p>
          <a:endParaRPr lang="en-US"/>
        </a:p>
      </dgm:t>
    </dgm:pt>
    <dgm:pt modelId="{36F2DBA4-6152-914E-8D04-7FF540069D1C}" type="pres">
      <dgm:prSet presAssocID="{317DF98D-76DB-344E-95FE-81DBA0D0EB42}" presName="composite" presStyleCnt="0"/>
      <dgm:spPr/>
    </dgm:pt>
    <dgm:pt modelId="{1E6C90BA-2C75-1F45-926C-CAACD1F48660}" type="pres">
      <dgm:prSet presAssocID="{317DF98D-76DB-344E-95FE-81DBA0D0EB42}" presName="imagSh" presStyleLbl="b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t>
        <a:bodyPr/>
        <a:lstStyle/>
        <a:p>
          <a:endParaRPr lang="en-US"/>
        </a:p>
      </dgm:t>
    </dgm:pt>
    <dgm:pt modelId="{94E5004B-0236-014A-9025-426FBDC44D61}" type="pres">
      <dgm:prSet presAssocID="{317DF98D-76DB-344E-95FE-81DBA0D0EB42}" presName="txNode" presStyleLbl="node1" presStyleIdx="2" presStyleCnt="3">
        <dgm:presLayoutVars>
          <dgm:bulletEnabled val="1"/>
        </dgm:presLayoutVars>
      </dgm:prSet>
      <dgm:spPr/>
      <dgm:t>
        <a:bodyPr/>
        <a:lstStyle/>
        <a:p>
          <a:endParaRPr lang="en-US"/>
        </a:p>
      </dgm:t>
    </dgm:pt>
  </dgm:ptLst>
  <dgm:cxnLst>
    <dgm:cxn modelId="{A268D134-0540-1846-BEA9-4AA6DB0ECFFB}" srcId="{B45DB458-8132-BB49-9793-B2B759AE0FE3}" destId="{43424576-C7DA-4346-839C-615CBFFDF671}" srcOrd="1" destOrd="0" parTransId="{84747749-5640-1743-BF2A-07AC246B61A8}" sibTransId="{30D5F3F7-F0DF-7E47-A538-243ACCC86976}"/>
    <dgm:cxn modelId="{F71A5772-2C7C-2844-9C07-C37522B20087}" type="presOf" srcId="{30D5F3F7-F0DF-7E47-A538-243ACCC86976}" destId="{D6A903E5-4655-7F42-B0DD-83B3FCB74307}" srcOrd="0" destOrd="0" presId="urn:microsoft.com/office/officeart/2005/8/layout/hProcess10"/>
    <dgm:cxn modelId="{F66D2B22-BA8B-B44D-BCCD-EEB5AB186BC6}" type="presOf" srcId="{3B98D126-086F-B24B-8029-E2AA17F12A45}" destId="{5EF8335F-2FE5-4340-89B4-EFF4D2D6BD0E}" srcOrd="0" destOrd="0" presId="urn:microsoft.com/office/officeart/2005/8/layout/hProcess10"/>
    <dgm:cxn modelId="{4D5F3AEA-1486-8C42-9E31-5DD61EC6FC47}" type="presOf" srcId="{30D5F3F7-F0DF-7E47-A538-243ACCC86976}" destId="{AC3FD283-2F3C-CA41-868F-6E6AB407230C}" srcOrd="1" destOrd="0" presId="urn:microsoft.com/office/officeart/2005/8/layout/hProcess10"/>
    <dgm:cxn modelId="{BC61AD8E-9FBF-BC49-A2DD-99057D6AA786}" type="presOf" srcId="{B45DB458-8132-BB49-9793-B2B759AE0FE3}" destId="{BE715943-B1B7-104E-89AF-3E9061AAD3C3}" srcOrd="0" destOrd="0" presId="urn:microsoft.com/office/officeart/2005/8/layout/hProcess10"/>
    <dgm:cxn modelId="{F3B81C58-7B10-C24D-B519-C03D5B076E9F}" srcId="{B45DB458-8132-BB49-9793-B2B759AE0FE3}" destId="{3B98D126-086F-B24B-8029-E2AA17F12A45}" srcOrd="0" destOrd="0" parTransId="{FD03AAA0-04CA-DF43-8CB0-F0A8061FD2C6}" sibTransId="{C0C46213-9CC0-B94B-B07B-088CF5901FE0}"/>
    <dgm:cxn modelId="{5A88DD83-CDDB-B940-AC73-899E49D9E3CD}" type="presOf" srcId="{43424576-C7DA-4346-839C-615CBFFDF671}" destId="{635197FB-C667-DA4C-A49B-46FB170B68F7}" srcOrd="0" destOrd="0" presId="urn:microsoft.com/office/officeart/2005/8/layout/hProcess10"/>
    <dgm:cxn modelId="{78A59014-2F49-9849-BC94-99EBD9BBC630}" type="presOf" srcId="{C0C46213-9CC0-B94B-B07B-088CF5901FE0}" destId="{4DDAE875-8209-CF4D-9B5E-8A15F2044C0E}" srcOrd="0" destOrd="0" presId="urn:microsoft.com/office/officeart/2005/8/layout/hProcess10"/>
    <dgm:cxn modelId="{C7F010B7-9E52-5E46-827F-7A68E3860BED}" srcId="{B45DB458-8132-BB49-9793-B2B759AE0FE3}" destId="{317DF98D-76DB-344E-95FE-81DBA0D0EB42}" srcOrd="2" destOrd="0" parTransId="{7AF93F4A-0E10-A04A-8306-0E426201A0B1}" sibTransId="{5BC3C74A-C456-4240-A129-112B81F2CE6A}"/>
    <dgm:cxn modelId="{57DF45EC-A5E8-6B4A-97FF-08529FE90065}" type="presOf" srcId="{317DF98D-76DB-344E-95FE-81DBA0D0EB42}" destId="{94E5004B-0236-014A-9025-426FBDC44D61}" srcOrd="0" destOrd="0" presId="urn:microsoft.com/office/officeart/2005/8/layout/hProcess10"/>
    <dgm:cxn modelId="{C2340840-743F-CC42-A8AC-5CDCA7023333}" type="presOf" srcId="{C0C46213-9CC0-B94B-B07B-088CF5901FE0}" destId="{7E9A52EA-90ED-9640-98EA-8B7C3518AC8E}" srcOrd="1" destOrd="0" presId="urn:microsoft.com/office/officeart/2005/8/layout/hProcess10"/>
    <dgm:cxn modelId="{C3776419-53B4-ED44-8AB5-9B837DA9DA04}" type="presParOf" srcId="{BE715943-B1B7-104E-89AF-3E9061AAD3C3}" destId="{592981DE-911E-D14A-8899-6C0F8E2BAA90}" srcOrd="0" destOrd="0" presId="urn:microsoft.com/office/officeart/2005/8/layout/hProcess10"/>
    <dgm:cxn modelId="{9E42DC4E-EC30-F345-84EB-3DE3C30A2E5D}" type="presParOf" srcId="{592981DE-911E-D14A-8899-6C0F8E2BAA90}" destId="{37B4963D-21ED-FA4A-8F41-062EC7786D08}" srcOrd="0" destOrd="0" presId="urn:microsoft.com/office/officeart/2005/8/layout/hProcess10"/>
    <dgm:cxn modelId="{43EE9DF0-70AB-154C-B412-E77C59A84479}" type="presParOf" srcId="{592981DE-911E-D14A-8899-6C0F8E2BAA90}" destId="{5EF8335F-2FE5-4340-89B4-EFF4D2D6BD0E}" srcOrd="1" destOrd="0" presId="urn:microsoft.com/office/officeart/2005/8/layout/hProcess10"/>
    <dgm:cxn modelId="{BF151578-CFCC-0747-B83B-76BBDBA1052D}" type="presParOf" srcId="{BE715943-B1B7-104E-89AF-3E9061AAD3C3}" destId="{4DDAE875-8209-CF4D-9B5E-8A15F2044C0E}" srcOrd="1" destOrd="0" presId="urn:microsoft.com/office/officeart/2005/8/layout/hProcess10"/>
    <dgm:cxn modelId="{C0B867DD-3CFB-E64C-A78A-F51E61F8075F}" type="presParOf" srcId="{4DDAE875-8209-CF4D-9B5E-8A15F2044C0E}" destId="{7E9A52EA-90ED-9640-98EA-8B7C3518AC8E}" srcOrd="0" destOrd="0" presId="urn:microsoft.com/office/officeart/2005/8/layout/hProcess10"/>
    <dgm:cxn modelId="{0B1B7E06-DCB5-7346-8241-E4A1D598DD15}" type="presParOf" srcId="{BE715943-B1B7-104E-89AF-3E9061AAD3C3}" destId="{7AAB0E71-AF2F-3F41-9155-284BA6090570}" srcOrd="2" destOrd="0" presId="urn:microsoft.com/office/officeart/2005/8/layout/hProcess10"/>
    <dgm:cxn modelId="{BC3A0266-7D34-8B44-9B2B-980199317BF7}" type="presParOf" srcId="{7AAB0E71-AF2F-3F41-9155-284BA6090570}" destId="{A5484057-FE52-0F4A-BBB4-A918BF7D4B89}" srcOrd="0" destOrd="0" presId="urn:microsoft.com/office/officeart/2005/8/layout/hProcess10"/>
    <dgm:cxn modelId="{90E659D5-0919-2C47-B898-AAD134396191}" type="presParOf" srcId="{7AAB0E71-AF2F-3F41-9155-284BA6090570}" destId="{635197FB-C667-DA4C-A49B-46FB170B68F7}" srcOrd="1" destOrd="0" presId="urn:microsoft.com/office/officeart/2005/8/layout/hProcess10"/>
    <dgm:cxn modelId="{68C5A393-DBB8-154D-BC64-849E981CCD1A}" type="presParOf" srcId="{BE715943-B1B7-104E-89AF-3E9061AAD3C3}" destId="{D6A903E5-4655-7F42-B0DD-83B3FCB74307}" srcOrd="3" destOrd="0" presId="urn:microsoft.com/office/officeart/2005/8/layout/hProcess10"/>
    <dgm:cxn modelId="{98FEED9A-F00E-4745-8E05-0A95076795D7}" type="presParOf" srcId="{D6A903E5-4655-7F42-B0DD-83B3FCB74307}" destId="{AC3FD283-2F3C-CA41-868F-6E6AB407230C}" srcOrd="0" destOrd="0" presId="urn:microsoft.com/office/officeart/2005/8/layout/hProcess10"/>
    <dgm:cxn modelId="{963324B7-F0AF-6045-9FF6-F17C242EB89C}" type="presParOf" srcId="{BE715943-B1B7-104E-89AF-3E9061AAD3C3}" destId="{36F2DBA4-6152-914E-8D04-7FF540069D1C}" srcOrd="4" destOrd="0" presId="urn:microsoft.com/office/officeart/2005/8/layout/hProcess10"/>
    <dgm:cxn modelId="{D0F14619-A9FF-064E-9511-FD06895812E8}" type="presParOf" srcId="{36F2DBA4-6152-914E-8D04-7FF540069D1C}" destId="{1E6C90BA-2C75-1F45-926C-CAACD1F48660}" srcOrd="0" destOrd="0" presId="urn:microsoft.com/office/officeart/2005/8/layout/hProcess10"/>
    <dgm:cxn modelId="{58431897-3C05-0646-926B-CDFD58B04B84}" type="presParOf" srcId="{36F2DBA4-6152-914E-8D04-7FF540069D1C}" destId="{94E5004B-0236-014A-9025-426FBDC44D61}"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9054C9-75F3-7F40-8599-5B5B0E3FBFB2}" type="doc">
      <dgm:prSet loTypeId="urn:microsoft.com/office/officeart/2005/8/layout/process4" loCatId="" qsTypeId="urn:microsoft.com/office/officeart/2005/8/quickstyle/simple3" qsCatId="simple" csTypeId="urn:microsoft.com/office/officeart/2005/8/colors/accent5_2" csCatId="accent5" phldr="1"/>
      <dgm:spPr/>
      <dgm:t>
        <a:bodyPr/>
        <a:lstStyle/>
        <a:p>
          <a:endParaRPr lang="en-US"/>
        </a:p>
      </dgm:t>
    </dgm:pt>
    <dgm:pt modelId="{2E2F8D3D-3AB1-AA47-85D3-39D40631E8EA}">
      <dgm:prSet>
        <dgm:style>
          <a:lnRef idx="2">
            <a:schemeClr val="accent5">
              <a:shade val="50000"/>
            </a:schemeClr>
          </a:lnRef>
          <a:fillRef idx="1">
            <a:schemeClr val="accent5"/>
          </a:fillRef>
          <a:effectRef idx="0">
            <a:schemeClr val="accent5"/>
          </a:effectRef>
          <a:fontRef idx="minor">
            <a:schemeClr val="lt1"/>
          </a:fontRef>
        </dgm:style>
      </dgm:prSet>
      <dgm:spPr/>
      <dgm:t>
        <a:bodyPr/>
        <a:lstStyle/>
        <a:p>
          <a:pPr rtl="0"/>
          <a:r>
            <a:rPr lang="en-US" dirty="0" smtClean="0">
              <a:solidFill>
                <a:srgbClr val="000000"/>
              </a:solidFill>
            </a:rPr>
            <a:t>Submitter deposits files</a:t>
          </a:r>
          <a:endParaRPr lang="en-US" dirty="0">
            <a:solidFill>
              <a:srgbClr val="000000"/>
            </a:solidFill>
          </a:endParaRPr>
        </a:p>
      </dgm:t>
    </dgm:pt>
    <dgm:pt modelId="{9442459A-B359-FF49-9AAB-80E1ADEFE98C}" type="parTrans" cxnId="{CA9D0D09-4CEB-0E49-99FA-ACB33ACAF7CD}">
      <dgm:prSet/>
      <dgm:spPr/>
      <dgm:t>
        <a:bodyPr/>
        <a:lstStyle/>
        <a:p>
          <a:endParaRPr lang="en-US"/>
        </a:p>
      </dgm:t>
    </dgm:pt>
    <dgm:pt modelId="{1228ACAB-B0D7-3B4D-9ED5-B105E8E5E348}" type="sibTrans" cxnId="{CA9D0D09-4CEB-0E49-99FA-ACB33ACAF7CD}">
      <dgm:prSet/>
      <dgm:spPr/>
      <dgm:t>
        <a:bodyPr/>
        <a:lstStyle/>
        <a:p>
          <a:endParaRPr lang="en-US"/>
        </a:p>
      </dgm:t>
    </dgm:pt>
    <dgm:pt modelId="{0E6A6F16-13FB-254E-9546-91DEA6A1F12E}">
      <dgm:prSet>
        <dgm:style>
          <a:lnRef idx="2">
            <a:schemeClr val="accent5">
              <a:shade val="50000"/>
            </a:schemeClr>
          </a:lnRef>
          <a:fillRef idx="1">
            <a:schemeClr val="accent5"/>
          </a:fillRef>
          <a:effectRef idx="0">
            <a:schemeClr val="accent5"/>
          </a:effectRef>
          <a:fontRef idx="minor">
            <a:schemeClr val="lt1"/>
          </a:fontRef>
        </dgm:style>
      </dgm:prSet>
      <dgm:spPr/>
      <dgm:t>
        <a:bodyPr/>
        <a:lstStyle/>
        <a:p>
          <a:pPr rtl="0"/>
          <a:r>
            <a:rPr lang="en-US" dirty="0" smtClean="0">
              <a:solidFill>
                <a:srgbClr val="000000"/>
              </a:solidFill>
            </a:rPr>
            <a:t>Author approves submission</a:t>
          </a:r>
          <a:endParaRPr lang="en-US" dirty="0">
            <a:solidFill>
              <a:srgbClr val="000000"/>
            </a:solidFill>
          </a:endParaRPr>
        </a:p>
      </dgm:t>
    </dgm:pt>
    <dgm:pt modelId="{4122DC7A-965C-474C-9339-E9DA569E4A83}" type="parTrans" cxnId="{90005F73-86EC-704F-875E-21BF339E1B7D}">
      <dgm:prSet/>
      <dgm:spPr/>
      <dgm:t>
        <a:bodyPr/>
        <a:lstStyle/>
        <a:p>
          <a:endParaRPr lang="en-US"/>
        </a:p>
      </dgm:t>
    </dgm:pt>
    <dgm:pt modelId="{DB6B3BCF-BBD1-8B46-891D-6F2BF2D1FC01}" type="sibTrans" cxnId="{90005F73-86EC-704F-875E-21BF339E1B7D}">
      <dgm:prSet/>
      <dgm:spPr/>
      <dgm:t>
        <a:bodyPr/>
        <a:lstStyle/>
        <a:p>
          <a:endParaRPr lang="en-US"/>
        </a:p>
      </dgm:t>
    </dgm:pt>
    <dgm:pt modelId="{AD5EE3B5-D2D6-DA44-BFF3-D3F4FB57611E}">
      <dgm:prSet>
        <dgm:style>
          <a:lnRef idx="2">
            <a:schemeClr val="accent5"/>
          </a:lnRef>
          <a:fillRef idx="1">
            <a:schemeClr val="lt1"/>
          </a:fillRef>
          <a:effectRef idx="0">
            <a:schemeClr val="accent5"/>
          </a:effectRef>
          <a:fontRef idx="minor">
            <a:schemeClr val="dk1"/>
          </a:fontRef>
        </dgm:style>
      </dgm:prSet>
      <dgm:spPr/>
      <dgm:t>
        <a:bodyPr/>
        <a:lstStyle/>
        <a:p>
          <a:pPr rtl="0"/>
          <a:r>
            <a:rPr lang="en-US" dirty="0" smtClean="0"/>
            <a:t>QA of submitted materials</a:t>
          </a:r>
          <a:endParaRPr lang="en-US" dirty="0"/>
        </a:p>
      </dgm:t>
    </dgm:pt>
    <dgm:pt modelId="{1DAEAA48-0223-DC49-987C-050F3CDA8FAF}" type="parTrans" cxnId="{26188530-ACFA-3F4E-8B16-8CFECA4FFE9D}">
      <dgm:prSet/>
      <dgm:spPr/>
      <dgm:t>
        <a:bodyPr/>
        <a:lstStyle/>
        <a:p>
          <a:endParaRPr lang="en-US"/>
        </a:p>
      </dgm:t>
    </dgm:pt>
    <dgm:pt modelId="{7D347B4D-91A3-8546-8551-568FC8720792}" type="sibTrans" cxnId="{26188530-ACFA-3F4E-8B16-8CFECA4FFE9D}">
      <dgm:prSet/>
      <dgm:spPr/>
      <dgm:t>
        <a:bodyPr/>
        <a:lstStyle/>
        <a:p>
          <a:endParaRPr lang="en-US"/>
        </a:p>
      </dgm:t>
    </dgm:pt>
    <dgm:pt modelId="{8ED74333-8A94-7442-B04E-5E1A6FDDD35F}">
      <dgm:prSet>
        <dgm:style>
          <a:lnRef idx="2">
            <a:schemeClr val="accent5"/>
          </a:lnRef>
          <a:fillRef idx="1">
            <a:schemeClr val="lt1"/>
          </a:fillRef>
          <a:effectRef idx="0">
            <a:schemeClr val="accent5"/>
          </a:effectRef>
          <a:fontRef idx="minor">
            <a:schemeClr val="dk1"/>
          </a:fontRef>
        </dgm:style>
      </dgm:prSet>
      <dgm:spPr/>
      <dgm:t>
        <a:bodyPr/>
        <a:lstStyle/>
        <a:p>
          <a:pPr rtl="0"/>
          <a:r>
            <a:rPr lang="en-US" smtClean="0"/>
            <a:t>Taggers convert files to XML</a:t>
          </a:r>
          <a:endParaRPr lang="en-US"/>
        </a:p>
      </dgm:t>
    </dgm:pt>
    <dgm:pt modelId="{4901C111-8CA9-714E-83B2-7C3D439226E7}" type="parTrans" cxnId="{86CE6B78-3275-C34C-B685-5D7D3C39F0DD}">
      <dgm:prSet/>
      <dgm:spPr/>
      <dgm:t>
        <a:bodyPr/>
        <a:lstStyle/>
        <a:p>
          <a:endParaRPr lang="en-US"/>
        </a:p>
      </dgm:t>
    </dgm:pt>
    <dgm:pt modelId="{677C2063-E621-594D-9F3F-4D0E1570EF40}" type="sibTrans" cxnId="{86CE6B78-3275-C34C-B685-5D7D3C39F0DD}">
      <dgm:prSet/>
      <dgm:spPr/>
      <dgm:t>
        <a:bodyPr/>
        <a:lstStyle/>
        <a:p>
          <a:endParaRPr lang="en-US"/>
        </a:p>
      </dgm:t>
    </dgm:pt>
    <dgm:pt modelId="{D27701B4-B937-E34E-8862-9E0163D56238}">
      <dgm:prSet>
        <dgm:style>
          <a:lnRef idx="2">
            <a:schemeClr val="accent5"/>
          </a:lnRef>
          <a:fillRef idx="1">
            <a:schemeClr val="lt1"/>
          </a:fillRef>
          <a:effectRef idx="0">
            <a:schemeClr val="accent5"/>
          </a:effectRef>
          <a:fontRef idx="minor">
            <a:schemeClr val="dk1"/>
          </a:fontRef>
        </dgm:style>
      </dgm:prSet>
      <dgm:spPr/>
      <dgm:t>
        <a:bodyPr/>
        <a:lstStyle/>
        <a:p>
          <a:pPr rtl="0"/>
          <a:r>
            <a:rPr lang="en-US" dirty="0" smtClean="0"/>
            <a:t>NIHMS generates standard format documents</a:t>
          </a:r>
          <a:endParaRPr lang="en-US" dirty="0"/>
        </a:p>
      </dgm:t>
    </dgm:pt>
    <dgm:pt modelId="{94802F75-56F7-3342-A616-6B497727D426}" type="parTrans" cxnId="{A0F0D072-8C1B-384A-A1C2-151E114BF9A6}">
      <dgm:prSet/>
      <dgm:spPr/>
      <dgm:t>
        <a:bodyPr/>
        <a:lstStyle/>
        <a:p>
          <a:endParaRPr lang="en-US"/>
        </a:p>
      </dgm:t>
    </dgm:pt>
    <dgm:pt modelId="{70B7C438-C1C2-C742-A607-674CD1E04E87}" type="sibTrans" cxnId="{A0F0D072-8C1B-384A-A1C2-151E114BF9A6}">
      <dgm:prSet/>
      <dgm:spPr/>
      <dgm:t>
        <a:bodyPr/>
        <a:lstStyle/>
        <a:p>
          <a:endParaRPr lang="en-US"/>
        </a:p>
      </dgm:t>
    </dgm:pt>
    <dgm:pt modelId="{E8BFC0DD-A048-9743-AC38-A3655ED9CEEA}">
      <dgm:prSet>
        <dgm:style>
          <a:lnRef idx="2">
            <a:schemeClr val="accent5"/>
          </a:lnRef>
          <a:fillRef idx="1">
            <a:schemeClr val="lt1"/>
          </a:fillRef>
          <a:effectRef idx="0">
            <a:schemeClr val="accent5"/>
          </a:effectRef>
          <a:fontRef idx="minor">
            <a:schemeClr val="dk1"/>
          </a:fontRef>
        </dgm:style>
      </dgm:prSet>
      <dgm:spPr/>
      <dgm:t>
        <a:bodyPr/>
        <a:lstStyle/>
        <a:p>
          <a:pPr rtl="0"/>
          <a:r>
            <a:rPr lang="en-US" dirty="0" smtClean="0"/>
            <a:t>QA of XML/HTML/PDF versions</a:t>
          </a:r>
          <a:endParaRPr lang="en-US" dirty="0"/>
        </a:p>
      </dgm:t>
    </dgm:pt>
    <dgm:pt modelId="{C0B419EA-45A1-4E44-B82E-8C33D1434801}" type="parTrans" cxnId="{243157E9-9649-4040-BBC4-74BF050D2D51}">
      <dgm:prSet/>
      <dgm:spPr/>
      <dgm:t>
        <a:bodyPr/>
        <a:lstStyle/>
        <a:p>
          <a:endParaRPr lang="en-US"/>
        </a:p>
      </dgm:t>
    </dgm:pt>
    <dgm:pt modelId="{81124E1D-A799-6744-A06C-F4F0A7EFC750}" type="sibTrans" cxnId="{243157E9-9649-4040-BBC4-74BF050D2D51}">
      <dgm:prSet/>
      <dgm:spPr/>
      <dgm:t>
        <a:bodyPr/>
        <a:lstStyle/>
        <a:p>
          <a:endParaRPr lang="en-US"/>
        </a:p>
      </dgm:t>
    </dgm:pt>
    <dgm:pt modelId="{2CD1164D-F5BC-E942-93A7-B58CDB51ED94}">
      <dgm:prSet>
        <dgm:style>
          <a:lnRef idx="2">
            <a:schemeClr val="accent5">
              <a:shade val="50000"/>
            </a:schemeClr>
          </a:lnRef>
          <a:fillRef idx="1">
            <a:schemeClr val="accent5"/>
          </a:fillRef>
          <a:effectRef idx="0">
            <a:schemeClr val="accent5"/>
          </a:effectRef>
          <a:fontRef idx="minor">
            <a:schemeClr val="lt1"/>
          </a:fontRef>
        </dgm:style>
      </dgm:prSet>
      <dgm:spPr/>
      <dgm:t>
        <a:bodyPr/>
        <a:lstStyle/>
        <a:p>
          <a:pPr rtl="0"/>
          <a:r>
            <a:rPr lang="en-US" dirty="0" smtClean="0">
              <a:solidFill>
                <a:srgbClr val="000000"/>
              </a:solidFill>
            </a:rPr>
            <a:t>Author reviews PMC web version</a:t>
          </a:r>
          <a:endParaRPr lang="en-US" dirty="0">
            <a:solidFill>
              <a:srgbClr val="000000"/>
            </a:solidFill>
          </a:endParaRPr>
        </a:p>
      </dgm:t>
    </dgm:pt>
    <dgm:pt modelId="{1A3386A9-19BF-5E43-8BA4-DA930B4A9CC3}" type="parTrans" cxnId="{D1CF7574-02A2-794D-AE31-6A65987BD45B}">
      <dgm:prSet/>
      <dgm:spPr/>
      <dgm:t>
        <a:bodyPr/>
        <a:lstStyle/>
        <a:p>
          <a:endParaRPr lang="en-US"/>
        </a:p>
      </dgm:t>
    </dgm:pt>
    <dgm:pt modelId="{84DCA6B2-F232-4C43-8EB2-6F78CAC82A7F}" type="sibTrans" cxnId="{D1CF7574-02A2-794D-AE31-6A65987BD45B}">
      <dgm:prSet/>
      <dgm:spPr/>
      <dgm:t>
        <a:bodyPr/>
        <a:lstStyle/>
        <a:p>
          <a:endParaRPr lang="en-US"/>
        </a:p>
      </dgm:t>
    </dgm:pt>
    <dgm:pt modelId="{24ACF40C-99BC-374F-836C-CF60DC370A4E}">
      <dgm:prSet>
        <dgm:style>
          <a:lnRef idx="2">
            <a:schemeClr val="accent5"/>
          </a:lnRef>
          <a:fillRef idx="1">
            <a:schemeClr val="lt1"/>
          </a:fillRef>
          <a:effectRef idx="0">
            <a:schemeClr val="accent5"/>
          </a:effectRef>
          <a:fontRef idx="minor">
            <a:schemeClr val="dk1"/>
          </a:fontRef>
        </dgm:style>
      </dgm:prSet>
      <dgm:spPr/>
      <dgm:t>
        <a:bodyPr/>
        <a:lstStyle/>
        <a:p>
          <a:pPr rtl="0"/>
          <a:r>
            <a:rPr lang="en-US" dirty="0" smtClean="0"/>
            <a:t>Approved documents are sent to PMC (once final citation information available) </a:t>
          </a:r>
          <a:endParaRPr lang="en-US" dirty="0"/>
        </a:p>
      </dgm:t>
    </dgm:pt>
    <dgm:pt modelId="{4ACEF188-C46B-CE40-A0E6-1A272767F84F}" type="parTrans" cxnId="{72B8F8F8-0F9F-2642-B7D3-480455BBFD26}">
      <dgm:prSet/>
      <dgm:spPr/>
      <dgm:t>
        <a:bodyPr/>
        <a:lstStyle/>
        <a:p>
          <a:endParaRPr lang="en-US"/>
        </a:p>
      </dgm:t>
    </dgm:pt>
    <dgm:pt modelId="{BD0A502E-8A09-C54C-8756-6A8B272309F8}" type="sibTrans" cxnId="{72B8F8F8-0F9F-2642-B7D3-480455BBFD26}">
      <dgm:prSet/>
      <dgm:spPr/>
      <dgm:t>
        <a:bodyPr/>
        <a:lstStyle/>
        <a:p>
          <a:endParaRPr lang="en-US"/>
        </a:p>
      </dgm:t>
    </dgm:pt>
    <dgm:pt modelId="{A3B4F505-6121-4D42-98A0-8E296799E69A}" type="pres">
      <dgm:prSet presAssocID="{489054C9-75F3-7F40-8599-5B5B0E3FBFB2}" presName="Name0" presStyleCnt="0">
        <dgm:presLayoutVars>
          <dgm:dir/>
          <dgm:animLvl val="lvl"/>
          <dgm:resizeHandles val="exact"/>
        </dgm:presLayoutVars>
      </dgm:prSet>
      <dgm:spPr/>
      <dgm:t>
        <a:bodyPr/>
        <a:lstStyle/>
        <a:p>
          <a:endParaRPr lang="en-US"/>
        </a:p>
      </dgm:t>
    </dgm:pt>
    <dgm:pt modelId="{522FF45E-5EBE-1F4B-9976-96475771E462}" type="pres">
      <dgm:prSet presAssocID="{24ACF40C-99BC-374F-836C-CF60DC370A4E}" presName="boxAndChildren" presStyleCnt="0"/>
      <dgm:spPr/>
      <dgm:t>
        <a:bodyPr/>
        <a:lstStyle/>
        <a:p>
          <a:endParaRPr lang="en-US"/>
        </a:p>
      </dgm:t>
    </dgm:pt>
    <dgm:pt modelId="{BEB8518D-3F44-104C-BAE6-126C5AA6C383}" type="pres">
      <dgm:prSet presAssocID="{24ACF40C-99BC-374F-836C-CF60DC370A4E}" presName="parentTextBox" presStyleLbl="node1" presStyleIdx="0" presStyleCnt="8"/>
      <dgm:spPr/>
      <dgm:t>
        <a:bodyPr/>
        <a:lstStyle/>
        <a:p>
          <a:endParaRPr lang="en-US"/>
        </a:p>
      </dgm:t>
    </dgm:pt>
    <dgm:pt modelId="{0F01A73C-F300-AE49-AEF3-287EE4327244}" type="pres">
      <dgm:prSet presAssocID="{84DCA6B2-F232-4C43-8EB2-6F78CAC82A7F}" presName="sp" presStyleCnt="0"/>
      <dgm:spPr/>
      <dgm:t>
        <a:bodyPr/>
        <a:lstStyle/>
        <a:p>
          <a:endParaRPr lang="en-US"/>
        </a:p>
      </dgm:t>
    </dgm:pt>
    <dgm:pt modelId="{DC9B2E6C-7F63-7E4F-AF2B-62D5C1D614B2}" type="pres">
      <dgm:prSet presAssocID="{2CD1164D-F5BC-E942-93A7-B58CDB51ED94}" presName="arrowAndChildren" presStyleCnt="0"/>
      <dgm:spPr/>
      <dgm:t>
        <a:bodyPr/>
        <a:lstStyle/>
        <a:p>
          <a:endParaRPr lang="en-US"/>
        </a:p>
      </dgm:t>
    </dgm:pt>
    <dgm:pt modelId="{FF56BAD6-5BA0-D544-8218-E22EF5EB03BE}" type="pres">
      <dgm:prSet presAssocID="{2CD1164D-F5BC-E942-93A7-B58CDB51ED94}" presName="parentTextArrow" presStyleLbl="node1" presStyleIdx="1" presStyleCnt="8"/>
      <dgm:spPr/>
      <dgm:t>
        <a:bodyPr/>
        <a:lstStyle/>
        <a:p>
          <a:endParaRPr lang="en-US"/>
        </a:p>
      </dgm:t>
    </dgm:pt>
    <dgm:pt modelId="{3066CC2C-90D6-D84A-9602-8AC28D6E3241}" type="pres">
      <dgm:prSet presAssocID="{81124E1D-A799-6744-A06C-F4F0A7EFC750}" presName="sp" presStyleCnt="0"/>
      <dgm:spPr/>
      <dgm:t>
        <a:bodyPr/>
        <a:lstStyle/>
        <a:p>
          <a:endParaRPr lang="en-US"/>
        </a:p>
      </dgm:t>
    </dgm:pt>
    <dgm:pt modelId="{D74B7891-9357-0842-BFDB-66835AD46672}" type="pres">
      <dgm:prSet presAssocID="{E8BFC0DD-A048-9743-AC38-A3655ED9CEEA}" presName="arrowAndChildren" presStyleCnt="0"/>
      <dgm:spPr/>
      <dgm:t>
        <a:bodyPr/>
        <a:lstStyle/>
        <a:p>
          <a:endParaRPr lang="en-US"/>
        </a:p>
      </dgm:t>
    </dgm:pt>
    <dgm:pt modelId="{82AC9B14-C61A-044F-ADFB-0FAACEA75CBD}" type="pres">
      <dgm:prSet presAssocID="{E8BFC0DD-A048-9743-AC38-A3655ED9CEEA}" presName="parentTextArrow" presStyleLbl="node1" presStyleIdx="2" presStyleCnt="8"/>
      <dgm:spPr/>
      <dgm:t>
        <a:bodyPr/>
        <a:lstStyle/>
        <a:p>
          <a:endParaRPr lang="en-US"/>
        </a:p>
      </dgm:t>
    </dgm:pt>
    <dgm:pt modelId="{330D6981-3342-D746-B924-3BDE1619282B}" type="pres">
      <dgm:prSet presAssocID="{70B7C438-C1C2-C742-A607-674CD1E04E87}" presName="sp" presStyleCnt="0"/>
      <dgm:spPr/>
      <dgm:t>
        <a:bodyPr/>
        <a:lstStyle/>
        <a:p>
          <a:endParaRPr lang="en-US"/>
        </a:p>
      </dgm:t>
    </dgm:pt>
    <dgm:pt modelId="{A0546B8D-8626-8B47-9EB2-A2EE84DFAC93}" type="pres">
      <dgm:prSet presAssocID="{D27701B4-B937-E34E-8862-9E0163D56238}" presName="arrowAndChildren" presStyleCnt="0"/>
      <dgm:spPr/>
      <dgm:t>
        <a:bodyPr/>
        <a:lstStyle/>
        <a:p>
          <a:endParaRPr lang="en-US"/>
        </a:p>
      </dgm:t>
    </dgm:pt>
    <dgm:pt modelId="{295EA43E-9937-9F48-8C06-D845DC92175C}" type="pres">
      <dgm:prSet presAssocID="{D27701B4-B937-E34E-8862-9E0163D56238}" presName="parentTextArrow" presStyleLbl="node1" presStyleIdx="3" presStyleCnt="8"/>
      <dgm:spPr/>
      <dgm:t>
        <a:bodyPr/>
        <a:lstStyle/>
        <a:p>
          <a:endParaRPr lang="en-US"/>
        </a:p>
      </dgm:t>
    </dgm:pt>
    <dgm:pt modelId="{0235B9D4-F424-A34B-B108-8DEAC84251AD}" type="pres">
      <dgm:prSet presAssocID="{677C2063-E621-594D-9F3F-4D0E1570EF40}" presName="sp" presStyleCnt="0"/>
      <dgm:spPr/>
      <dgm:t>
        <a:bodyPr/>
        <a:lstStyle/>
        <a:p>
          <a:endParaRPr lang="en-US"/>
        </a:p>
      </dgm:t>
    </dgm:pt>
    <dgm:pt modelId="{1EAB1F47-70AD-2B43-818E-F7305D59F784}" type="pres">
      <dgm:prSet presAssocID="{8ED74333-8A94-7442-B04E-5E1A6FDDD35F}" presName="arrowAndChildren" presStyleCnt="0"/>
      <dgm:spPr/>
      <dgm:t>
        <a:bodyPr/>
        <a:lstStyle/>
        <a:p>
          <a:endParaRPr lang="en-US"/>
        </a:p>
      </dgm:t>
    </dgm:pt>
    <dgm:pt modelId="{695BDAB6-5A57-6D42-A489-23B8250FBADA}" type="pres">
      <dgm:prSet presAssocID="{8ED74333-8A94-7442-B04E-5E1A6FDDD35F}" presName="parentTextArrow" presStyleLbl="node1" presStyleIdx="4" presStyleCnt="8"/>
      <dgm:spPr/>
      <dgm:t>
        <a:bodyPr/>
        <a:lstStyle/>
        <a:p>
          <a:endParaRPr lang="en-US"/>
        </a:p>
      </dgm:t>
    </dgm:pt>
    <dgm:pt modelId="{511BF8B4-F897-2947-A88E-ABBCDB4771AD}" type="pres">
      <dgm:prSet presAssocID="{7D347B4D-91A3-8546-8551-568FC8720792}" presName="sp" presStyleCnt="0"/>
      <dgm:spPr/>
      <dgm:t>
        <a:bodyPr/>
        <a:lstStyle/>
        <a:p>
          <a:endParaRPr lang="en-US"/>
        </a:p>
      </dgm:t>
    </dgm:pt>
    <dgm:pt modelId="{51BEE789-C552-5340-AA6D-E35BADFA51E5}" type="pres">
      <dgm:prSet presAssocID="{AD5EE3B5-D2D6-DA44-BFF3-D3F4FB57611E}" presName="arrowAndChildren" presStyleCnt="0"/>
      <dgm:spPr/>
      <dgm:t>
        <a:bodyPr/>
        <a:lstStyle/>
        <a:p>
          <a:endParaRPr lang="en-US"/>
        </a:p>
      </dgm:t>
    </dgm:pt>
    <dgm:pt modelId="{0B0B59AF-BE15-034E-B9C9-C2777F473E79}" type="pres">
      <dgm:prSet presAssocID="{AD5EE3B5-D2D6-DA44-BFF3-D3F4FB57611E}" presName="parentTextArrow" presStyleLbl="node1" presStyleIdx="5" presStyleCnt="8"/>
      <dgm:spPr/>
      <dgm:t>
        <a:bodyPr/>
        <a:lstStyle/>
        <a:p>
          <a:endParaRPr lang="en-US"/>
        </a:p>
      </dgm:t>
    </dgm:pt>
    <dgm:pt modelId="{F47B7978-1E8C-F54A-AC20-4625510682A6}" type="pres">
      <dgm:prSet presAssocID="{DB6B3BCF-BBD1-8B46-891D-6F2BF2D1FC01}" presName="sp" presStyleCnt="0"/>
      <dgm:spPr/>
      <dgm:t>
        <a:bodyPr/>
        <a:lstStyle/>
        <a:p>
          <a:endParaRPr lang="en-US"/>
        </a:p>
      </dgm:t>
    </dgm:pt>
    <dgm:pt modelId="{7DE259CA-1BF6-F943-ABE4-FB3297E611B5}" type="pres">
      <dgm:prSet presAssocID="{0E6A6F16-13FB-254E-9546-91DEA6A1F12E}" presName="arrowAndChildren" presStyleCnt="0"/>
      <dgm:spPr/>
      <dgm:t>
        <a:bodyPr/>
        <a:lstStyle/>
        <a:p>
          <a:endParaRPr lang="en-US"/>
        </a:p>
      </dgm:t>
    </dgm:pt>
    <dgm:pt modelId="{0C884092-CFC8-CA4A-AF6E-11B47F1D914E}" type="pres">
      <dgm:prSet presAssocID="{0E6A6F16-13FB-254E-9546-91DEA6A1F12E}" presName="parentTextArrow" presStyleLbl="node1" presStyleIdx="6" presStyleCnt="8"/>
      <dgm:spPr/>
      <dgm:t>
        <a:bodyPr/>
        <a:lstStyle/>
        <a:p>
          <a:endParaRPr lang="en-US"/>
        </a:p>
      </dgm:t>
    </dgm:pt>
    <dgm:pt modelId="{98B19FC1-69B9-5F47-AE95-CF262A683E76}" type="pres">
      <dgm:prSet presAssocID="{1228ACAB-B0D7-3B4D-9ED5-B105E8E5E348}" presName="sp" presStyleCnt="0"/>
      <dgm:spPr/>
      <dgm:t>
        <a:bodyPr/>
        <a:lstStyle/>
        <a:p>
          <a:endParaRPr lang="en-US"/>
        </a:p>
      </dgm:t>
    </dgm:pt>
    <dgm:pt modelId="{EBDA9370-2C54-3D4A-AF7C-F81D9C8D51A4}" type="pres">
      <dgm:prSet presAssocID="{2E2F8D3D-3AB1-AA47-85D3-39D40631E8EA}" presName="arrowAndChildren" presStyleCnt="0"/>
      <dgm:spPr/>
      <dgm:t>
        <a:bodyPr/>
        <a:lstStyle/>
        <a:p>
          <a:endParaRPr lang="en-US"/>
        </a:p>
      </dgm:t>
    </dgm:pt>
    <dgm:pt modelId="{09FC94AC-8875-7244-80F3-F865F984C2DB}" type="pres">
      <dgm:prSet presAssocID="{2E2F8D3D-3AB1-AA47-85D3-39D40631E8EA}" presName="parentTextArrow" presStyleLbl="node1" presStyleIdx="7" presStyleCnt="8" custLinFactNeighborX="4313" custLinFactNeighborY="-277"/>
      <dgm:spPr/>
      <dgm:t>
        <a:bodyPr/>
        <a:lstStyle/>
        <a:p>
          <a:endParaRPr lang="en-US"/>
        </a:p>
      </dgm:t>
    </dgm:pt>
  </dgm:ptLst>
  <dgm:cxnLst>
    <dgm:cxn modelId="{86CE6B78-3275-C34C-B685-5D7D3C39F0DD}" srcId="{489054C9-75F3-7F40-8599-5B5B0E3FBFB2}" destId="{8ED74333-8A94-7442-B04E-5E1A6FDDD35F}" srcOrd="3" destOrd="0" parTransId="{4901C111-8CA9-714E-83B2-7C3D439226E7}" sibTransId="{677C2063-E621-594D-9F3F-4D0E1570EF40}"/>
    <dgm:cxn modelId="{5D26735E-0362-2644-B75F-C01DA3DA81E7}" type="presOf" srcId="{2E2F8D3D-3AB1-AA47-85D3-39D40631E8EA}" destId="{09FC94AC-8875-7244-80F3-F865F984C2DB}" srcOrd="0" destOrd="0" presId="urn:microsoft.com/office/officeart/2005/8/layout/process4"/>
    <dgm:cxn modelId="{26188530-ACFA-3F4E-8B16-8CFECA4FFE9D}" srcId="{489054C9-75F3-7F40-8599-5B5B0E3FBFB2}" destId="{AD5EE3B5-D2D6-DA44-BFF3-D3F4FB57611E}" srcOrd="2" destOrd="0" parTransId="{1DAEAA48-0223-DC49-987C-050F3CDA8FAF}" sibTransId="{7D347B4D-91A3-8546-8551-568FC8720792}"/>
    <dgm:cxn modelId="{72B8F8F8-0F9F-2642-B7D3-480455BBFD26}" srcId="{489054C9-75F3-7F40-8599-5B5B0E3FBFB2}" destId="{24ACF40C-99BC-374F-836C-CF60DC370A4E}" srcOrd="7" destOrd="0" parTransId="{4ACEF188-C46B-CE40-A0E6-1A272767F84F}" sibTransId="{BD0A502E-8A09-C54C-8756-6A8B272309F8}"/>
    <dgm:cxn modelId="{243157E9-9649-4040-BBC4-74BF050D2D51}" srcId="{489054C9-75F3-7F40-8599-5B5B0E3FBFB2}" destId="{E8BFC0DD-A048-9743-AC38-A3655ED9CEEA}" srcOrd="5" destOrd="0" parTransId="{C0B419EA-45A1-4E44-B82E-8C33D1434801}" sibTransId="{81124E1D-A799-6744-A06C-F4F0A7EFC750}"/>
    <dgm:cxn modelId="{53DEB266-3E47-A54F-84BF-A99C50EB7F54}" type="presOf" srcId="{8ED74333-8A94-7442-B04E-5E1A6FDDD35F}" destId="{695BDAB6-5A57-6D42-A489-23B8250FBADA}" srcOrd="0" destOrd="0" presId="urn:microsoft.com/office/officeart/2005/8/layout/process4"/>
    <dgm:cxn modelId="{90005F73-86EC-704F-875E-21BF339E1B7D}" srcId="{489054C9-75F3-7F40-8599-5B5B0E3FBFB2}" destId="{0E6A6F16-13FB-254E-9546-91DEA6A1F12E}" srcOrd="1" destOrd="0" parTransId="{4122DC7A-965C-474C-9339-E9DA569E4A83}" sibTransId="{DB6B3BCF-BBD1-8B46-891D-6F2BF2D1FC01}"/>
    <dgm:cxn modelId="{A0F0D072-8C1B-384A-A1C2-151E114BF9A6}" srcId="{489054C9-75F3-7F40-8599-5B5B0E3FBFB2}" destId="{D27701B4-B937-E34E-8862-9E0163D56238}" srcOrd="4" destOrd="0" parTransId="{94802F75-56F7-3342-A616-6B497727D426}" sibTransId="{70B7C438-C1C2-C742-A607-674CD1E04E87}"/>
    <dgm:cxn modelId="{75F0756B-53E8-AD43-90E6-703627CA481A}" type="presOf" srcId="{2CD1164D-F5BC-E942-93A7-B58CDB51ED94}" destId="{FF56BAD6-5BA0-D544-8218-E22EF5EB03BE}" srcOrd="0" destOrd="0" presId="urn:microsoft.com/office/officeart/2005/8/layout/process4"/>
    <dgm:cxn modelId="{630457F6-3236-D04C-A155-2B52D65A5768}" type="presOf" srcId="{AD5EE3B5-D2D6-DA44-BFF3-D3F4FB57611E}" destId="{0B0B59AF-BE15-034E-B9C9-C2777F473E79}" srcOrd="0" destOrd="0" presId="urn:microsoft.com/office/officeart/2005/8/layout/process4"/>
    <dgm:cxn modelId="{CA9D0D09-4CEB-0E49-99FA-ACB33ACAF7CD}" srcId="{489054C9-75F3-7F40-8599-5B5B0E3FBFB2}" destId="{2E2F8D3D-3AB1-AA47-85D3-39D40631E8EA}" srcOrd="0" destOrd="0" parTransId="{9442459A-B359-FF49-9AAB-80E1ADEFE98C}" sibTransId="{1228ACAB-B0D7-3B4D-9ED5-B105E8E5E348}"/>
    <dgm:cxn modelId="{D1CF7574-02A2-794D-AE31-6A65987BD45B}" srcId="{489054C9-75F3-7F40-8599-5B5B0E3FBFB2}" destId="{2CD1164D-F5BC-E942-93A7-B58CDB51ED94}" srcOrd="6" destOrd="0" parTransId="{1A3386A9-19BF-5E43-8BA4-DA930B4A9CC3}" sibTransId="{84DCA6B2-F232-4C43-8EB2-6F78CAC82A7F}"/>
    <dgm:cxn modelId="{E2604F6C-53BB-6A46-81B7-A04D7A71417B}" type="presOf" srcId="{E8BFC0DD-A048-9743-AC38-A3655ED9CEEA}" destId="{82AC9B14-C61A-044F-ADFB-0FAACEA75CBD}" srcOrd="0" destOrd="0" presId="urn:microsoft.com/office/officeart/2005/8/layout/process4"/>
    <dgm:cxn modelId="{BFD06D81-A5F2-DF4F-BCD3-464C6692DC2D}" type="presOf" srcId="{489054C9-75F3-7F40-8599-5B5B0E3FBFB2}" destId="{A3B4F505-6121-4D42-98A0-8E296799E69A}" srcOrd="0" destOrd="0" presId="urn:microsoft.com/office/officeart/2005/8/layout/process4"/>
    <dgm:cxn modelId="{DF791AE0-C784-8C40-AD3B-2E6ECAA2567F}" type="presOf" srcId="{D27701B4-B937-E34E-8862-9E0163D56238}" destId="{295EA43E-9937-9F48-8C06-D845DC92175C}" srcOrd="0" destOrd="0" presId="urn:microsoft.com/office/officeart/2005/8/layout/process4"/>
    <dgm:cxn modelId="{06033B93-A58D-4845-A9F0-30EC6489C6E9}" type="presOf" srcId="{0E6A6F16-13FB-254E-9546-91DEA6A1F12E}" destId="{0C884092-CFC8-CA4A-AF6E-11B47F1D914E}" srcOrd="0" destOrd="0" presId="urn:microsoft.com/office/officeart/2005/8/layout/process4"/>
    <dgm:cxn modelId="{4C5CFEE5-96A6-8641-B75B-1EAA723528FD}" type="presOf" srcId="{24ACF40C-99BC-374F-836C-CF60DC370A4E}" destId="{BEB8518D-3F44-104C-BAE6-126C5AA6C383}" srcOrd="0" destOrd="0" presId="urn:microsoft.com/office/officeart/2005/8/layout/process4"/>
    <dgm:cxn modelId="{A3822916-A3EC-EF47-8AD2-EFDA586E5DBE}" type="presParOf" srcId="{A3B4F505-6121-4D42-98A0-8E296799E69A}" destId="{522FF45E-5EBE-1F4B-9976-96475771E462}" srcOrd="0" destOrd="0" presId="urn:microsoft.com/office/officeart/2005/8/layout/process4"/>
    <dgm:cxn modelId="{4F2279A9-310E-DC48-A409-E9D667B05E6D}" type="presParOf" srcId="{522FF45E-5EBE-1F4B-9976-96475771E462}" destId="{BEB8518D-3F44-104C-BAE6-126C5AA6C383}" srcOrd="0" destOrd="0" presId="urn:microsoft.com/office/officeart/2005/8/layout/process4"/>
    <dgm:cxn modelId="{F6C8E845-62A2-8D41-8ED5-4EEF6B87C56D}" type="presParOf" srcId="{A3B4F505-6121-4D42-98A0-8E296799E69A}" destId="{0F01A73C-F300-AE49-AEF3-287EE4327244}" srcOrd="1" destOrd="0" presId="urn:microsoft.com/office/officeart/2005/8/layout/process4"/>
    <dgm:cxn modelId="{42CCB01C-6F78-D24C-BAC1-7A4A47B35FF7}" type="presParOf" srcId="{A3B4F505-6121-4D42-98A0-8E296799E69A}" destId="{DC9B2E6C-7F63-7E4F-AF2B-62D5C1D614B2}" srcOrd="2" destOrd="0" presId="urn:microsoft.com/office/officeart/2005/8/layout/process4"/>
    <dgm:cxn modelId="{393836CC-6FA4-054B-8A64-ACF016E21ED5}" type="presParOf" srcId="{DC9B2E6C-7F63-7E4F-AF2B-62D5C1D614B2}" destId="{FF56BAD6-5BA0-D544-8218-E22EF5EB03BE}" srcOrd="0" destOrd="0" presId="urn:microsoft.com/office/officeart/2005/8/layout/process4"/>
    <dgm:cxn modelId="{2AA947D3-1816-A441-AC09-AADA85A19524}" type="presParOf" srcId="{A3B4F505-6121-4D42-98A0-8E296799E69A}" destId="{3066CC2C-90D6-D84A-9602-8AC28D6E3241}" srcOrd="3" destOrd="0" presId="urn:microsoft.com/office/officeart/2005/8/layout/process4"/>
    <dgm:cxn modelId="{59505510-4F7F-5343-8C9A-7AA0B63B4675}" type="presParOf" srcId="{A3B4F505-6121-4D42-98A0-8E296799E69A}" destId="{D74B7891-9357-0842-BFDB-66835AD46672}" srcOrd="4" destOrd="0" presId="urn:microsoft.com/office/officeart/2005/8/layout/process4"/>
    <dgm:cxn modelId="{9A883B25-9D75-5C47-9AD5-7E0DD3BFE431}" type="presParOf" srcId="{D74B7891-9357-0842-BFDB-66835AD46672}" destId="{82AC9B14-C61A-044F-ADFB-0FAACEA75CBD}" srcOrd="0" destOrd="0" presId="urn:microsoft.com/office/officeart/2005/8/layout/process4"/>
    <dgm:cxn modelId="{1244CD95-545D-144E-A728-92F3936B0831}" type="presParOf" srcId="{A3B4F505-6121-4D42-98A0-8E296799E69A}" destId="{330D6981-3342-D746-B924-3BDE1619282B}" srcOrd="5" destOrd="0" presId="urn:microsoft.com/office/officeart/2005/8/layout/process4"/>
    <dgm:cxn modelId="{E75E5B59-B3C3-9943-ACCF-8B09B5BA07CC}" type="presParOf" srcId="{A3B4F505-6121-4D42-98A0-8E296799E69A}" destId="{A0546B8D-8626-8B47-9EB2-A2EE84DFAC93}" srcOrd="6" destOrd="0" presId="urn:microsoft.com/office/officeart/2005/8/layout/process4"/>
    <dgm:cxn modelId="{C03DD97B-929B-9849-AA37-37FD221085C1}" type="presParOf" srcId="{A0546B8D-8626-8B47-9EB2-A2EE84DFAC93}" destId="{295EA43E-9937-9F48-8C06-D845DC92175C}" srcOrd="0" destOrd="0" presId="urn:microsoft.com/office/officeart/2005/8/layout/process4"/>
    <dgm:cxn modelId="{3443669A-6E1A-0340-BD19-2485F7169615}" type="presParOf" srcId="{A3B4F505-6121-4D42-98A0-8E296799E69A}" destId="{0235B9D4-F424-A34B-B108-8DEAC84251AD}" srcOrd="7" destOrd="0" presId="urn:microsoft.com/office/officeart/2005/8/layout/process4"/>
    <dgm:cxn modelId="{CA4DC000-F215-8241-86C4-24FD86A1785A}" type="presParOf" srcId="{A3B4F505-6121-4D42-98A0-8E296799E69A}" destId="{1EAB1F47-70AD-2B43-818E-F7305D59F784}" srcOrd="8" destOrd="0" presId="urn:microsoft.com/office/officeart/2005/8/layout/process4"/>
    <dgm:cxn modelId="{AA81C49D-78A4-CF49-BD5E-0D3A44774086}" type="presParOf" srcId="{1EAB1F47-70AD-2B43-818E-F7305D59F784}" destId="{695BDAB6-5A57-6D42-A489-23B8250FBADA}" srcOrd="0" destOrd="0" presId="urn:microsoft.com/office/officeart/2005/8/layout/process4"/>
    <dgm:cxn modelId="{73E7F1C0-384C-8D46-B3CD-037CC456D980}" type="presParOf" srcId="{A3B4F505-6121-4D42-98A0-8E296799E69A}" destId="{511BF8B4-F897-2947-A88E-ABBCDB4771AD}" srcOrd="9" destOrd="0" presId="urn:microsoft.com/office/officeart/2005/8/layout/process4"/>
    <dgm:cxn modelId="{2F294A3A-45CC-9F4B-9857-5AE8F8D22DAA}" type="presParOf" srcId="{A3B4F505-6121-4D42-98A0-8E296799E69A}" destId="{51BEE789-C552-5340-AA6D-E35BADFA51E5}" srcOrd="10" destOrd="0" presId="urn:microsoft.com/office/officeart/2005/8/layout/process4"/>
    <dgm:cxn modelId="{61E0F465-AB83-5E48-8D81-8492BD559F65}" type="presParOf" srcId="{51BEE789-C552-5340-AA6D-E35BADFA51E5}" destId="{0B0B59AF-BE15-034E-B9C9-C2777F473E79}" srcOrd="0" destOrd="0" presId="urn:microsoft.com/office/officeart/2005/8/layout/process4"/>
    <dgm:cxn modelId="{A316BDB7-2A60-604E-B35D-B61110BE4A1E}" type="presParOf" srcId="{A3B4F505-6121-4D42-98A0-8E296799E69A}" destId="{F47B7978-1E8C-F54A-AC20-4625510682A6}" srcOrd="11" destOrd="0" presId="urn:microsoft.com/office/officeart/2005/8/layout/process4"/>
    <dgm:cxn modelId="{DD135BA4-F299-8349-8FF1-C8C07675C5D6}" type="presParOf" srcId="{A3B4F505-6121-4D42-98A0-8E296799E69A}" destId="{7DE259CA-1BF6-F943-ABE4-FB3297E611B5}" srcOrd="12" destOrd="0" presId="urn:microsoft.com/office/officeart/2005/8/layout/process4"/>
    <dgm:cxn modelId="{243D2F79-9B8B-5848-9C04-EE36FBA9085C}" type="presParOf" srcId="{7DE259CA-1BF6-F943-ABE4-FB3297E611B5}" destId="{0C884092-CFC8-CA4A-AF6E-11B47F1D914E}" srcOrd="0" destOrd="0" presId="urn:microsoft.com/office/officeart/2005/8/layout/process4"/>
    <dgm:cxn modelId="{9B1F43B7-18D9-9445-9BCD-33419776C637}" type="presParOf" srcId="{A3B4F505-6121-4D42-98A0-8E296799E69A}" destId="{98B19FC1-69B9-5F47-AE95-CF262A683E76}" srcOrd="13" destOrd="0" presId="urn:microsoft.com/office/officeart/2005/8/layout/process4"/>
    <dgm:cxn modelId="{12788E2A-D201-9F49-9550-8BDA0680AEAB}" type="presParOf" srcId="{A3B4F505-6121-4D42-98A0-8E296799E69A}" destId="{EBDA9370-2C54-3D4A-AF7C-F81D9C8D51A4}" srcOrd="14" destOrd="0" presId="urn:microsoft.com/office/officeart/2005/8/layout/process4"/>
    <dgm:cxn modelId="{64EF09E6-33D8-DD45-9A32-42252A878439}" type="presParOf" srcId="{EBDA9370-2C54-3D4A-AF7C-F81D9C8D51A4}" destId="{09FC94AC-8875-7244-80F3-F865F984C2DB}" srcOrd="0" destOrd="0" presId="urn:microsoft.com/office/officeart/2005/8/layout/process4"/>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86E9344-B77D-4340-986F-3AC2997FF6A7}" type="doc">
      <dgm:prSet loTypeId="urn:microsoft.com/office/officeart/2005/8/layout/radial4" loCatId="" qsTypeId="urn:microsoft.com/office/officeart/2005/8/quickstyle/simple4" qsCatId="simple" csTypeId="urn:microsoft.com/office/officeart/2005/8/colors/accent1_2" csCatId="accent1" phldr="1"/>
      <dgm:spPr/>
      <dgm:t>
        <a:bodyPr/>
        <a:lstStyle/>
        <a:p>
          <a:endParaRPr lang="en-US"/>
        </a:p>
      </dgm:t>
    </dgm:pt>
    <dgm:pt modelId="{5F2A55BE-348E-884B-9DA7-3BB2F845AF53}">
      <dgm:prSet phldrT="[Text]">
        <dgm:style>
          <a:lnRef idx="1">
            <a:schemeClr val="accent5"/>
          </a:lnRef>
          <a:fillRef idx="2">
            <a:schemeClr val="accent5"/>
          </a:fillRef>
          <a:effectRef idx="1">
            <a:schemeClr val="accent5"/>
          </a:effectRef>
          <a:fontRef idx="minor">
            <a:schemeClr val="dk1"/>
          </a:fontRef>
        </dgm:style>
      </dgm:prSet>
      <dgm:spPr/>
      <dgm:t>
        <a:bodyPr/>
        <a:lstStyle/>
        <a:p>
          <a:r>
            <a:rPr lang="en-US" dirty="0" smtClean="0"/>
            <a:t>PACM</a:t>
          </a:r>
          <a:endParaRPr lang="en-US" dirty="0"/>
        </a:p>
      </dgm:t>
    </dgm:pt>
    <dgm:pt modelId="{AD46DEE8-739D-B443-8278-52A3BDCA1457}" type="parTrans" cxnId="{67E346FD-91F3-104A-AB38-2FE63B20DC7F}">
      <dgm:prSet/>
      <dgm:spPr/>
      <dgm:t>
        <a:bodyPr/>
        <a:lstStyle/>
        <a:p>
          <a:endParaRPr lang="en-US"/>
        </a:p>
      </dgm:t>
    </dgm:pt>
    <dgm:pt modelId="{72EA6C60-C671-4641-AF57-F4915E5E8B74}" type="sibTrans" cxnId="{67E346FD-91F3-104A-AB38-2FE63B20DC7F}">
      <dgm:prSet/>
      <dgm:spPr/>
      <dgm:t>
        <a:bodyPr/>
        <a:lstStyle/>
        <a:p>
          <a:endParaRPr lang="en-US"/>
        </a:p>
      </dgm:t>
    </dgm:pt>
    <dgm:pt modelId="{77962E14-BBDD-2641-A21D-929C50A813E2}">
      <dgm:prSet phldrT="[Text]">
        <dgm:style>
          <a:lnRef idx="1">
            <a:schemeClr val="accent3"/>
          </a:lnRef>
          <a:fillRef idx="2">
            <a:schemeClr val="accent3"/>
          </a:fillRef>
          <a:effectRef idx="1">
            <a:schemeClr val="accent3"/>
          </a:effectRef>
          <a:fontRef idx="minor">
            <a:schemeClr val="dk1"/>
          </a:fontRef>
        </dgm:style>
      </dgm:prSet>
      <dgm:spPr/>
      <dgm:t>
        <a:bodyPr/>
        <a:lstStyle/>
        <a:p>
          <a:r>
            <a:rPr lang="en-US" dirty="0" smtClean="0"/>
            <a:t>MEDLINE Indexing</a:t>
          </a:r>
          <a:endParaRPr lang="en-US" dirty="0"/>
        </a:p>
      </dgm:t>
    </dgm:pt>
    <dgm:pt modelId="{35F928BC-5792-BE4D-9CD3-487C8AC82156}" type="parTrans" cxnId="{C8536DD2-8900-BB41-BBFE-E579286B79EB}">
      <dgm:prSet/>
      <dgm:spPr/>
      <dgm:t>
        <a:bodyPr/>
        <a:lstStyle/>
        <a:p>
          <a:endParaRPr lang="en-US"/>
        </a:p>
      </dgm:t>
    </dgm:pt>
    <dgm:pt modelId="{476ACCDB-D583-134A-A084-4F58089DDA35}" type="sibTrans" cxnId="{C8536DD2-8900-BB41-BBFE-E579286B79EB}">
      <dgm:prSet/>
      <dgm:spPr/>
      <dgm:t>
        <a:bodyPr/>
        <a:lstStyle/>
        <a:p>
          <a:endParaRPr lang="en-US"/>
        </a:p>
      </dgm:t>
    </dgm:pt>
    <dgm:pt modelId="{BB3972F3-9404-4B4E-896F-594EB9D54F11}">
      <dgm:prSet phldrT="[Text]">
        <dgm:style>
          <a:lnRef idx="1">
            <a:schemeClr val="accent3"/>
          </a:lnRef>
          <a:fillRef idx="2">
            <a:schemeClr val="accent3"/>
          </a:fillRef>
          <a:effectRef idx="1">
            <a:schemeClr val="accent3"/>
          </a:effectRef>
          <a:fontRef idx="minor">
            <a:schemeClr val="dk1"/>
          </a:fontRef>
        </dgm:style>
      </dgm:prSet>
      <dgm:spPr/>
      <dgm:t>
        <a:bodyPr/>
        <a:lstStyle/>
        <a:p>
          <a:r>
            <a:rPr lang="en-US" dirty="0" smtClean="0"/>
            <a:t>My Bibliography</a:t>
          </a:r>
          <a:endParaRPr lang="en-US" dirty="0"/>
        </a:p>
      </dgm:t>
    </dgm:pt>
    <dgm:pt modelId="{11179F64-668A-2545-AFD5-39EF1FD287D4}" type="parTrans" cxnId="{345477EA-ECF8-F54D-B542-C870F243B73C}">
      <dgm:prSet/>
      <dgm:spPr/>
      <dgm:t>
        <a:bodyPr/>
        <a:lstStyle/>
        <a:p>
          <a:endParaRPr lang="en-US"/>
        </a:p>
      </dgm:t>
    </dgm:pt>
    <dgm:pt modelId="{B630CBE6-8FB7-1548-9618-63A2F9776C19}" type="sibTrans" cxnId="{345477EA-ECF8-F54D-B542-C870F243B73C}">
      <dgm:prSet/>
      <dgm:spPr/>
      <dgm:t>
        <a:bodyPr/>
        <a:lstStyle/>
        <a:p>
          <a:endParaRPr lang="en-US"/>
        </a:p>
      </dgm:t>
    </dgm:pt>
    <dgm:pt modelId="{154A3246-E189-FD4A-9F83-58FD90609066}">
      <dgm:prSet phldrT="[Text]">
        <dgm:style>
          <a:lnRef idx="1">
            <a:schemeClr val="accent3"/>
          </a:lnRef>
          <a:fillRef idx="2">
            <a:schemeClr val="accent3"/>
          </a:fillRef>
          <a:effectRef idx="1">
            <a:schemeClr val="accent3"/>
          </a:effectRef>
          <a:fontRef idx="minor">
            <a:schemeClr val="dk1"/>
          </a:fontRef>
        </dgm:style>
      </dgm:prSet>
      <dgm:spPr/>
      <dgm:t>
        <a:bodyPr/>
        <a:lstStyle/>
        <a:p>
          <a:r>
            <a:rPr lang="en-US" dirty="0" smtClean="0"/>
            <a:t>NIHMS</a:t>
          </a:r>
          <a:endParaRPr lang="en-US" dirty="0"/>
        </a:p>
      </dgm:t>
    </dgm:pt>
    <dgm:pt modelId="{2CFC68CB-EF51-AB41-BD35-3247A4D856E1}" type="parTrans" cxnId="{2A88377E-541B-9A4D-8EF1-DEC3EE0F5506}">
      <dgm:prSet/>
      <dgm:spPr/>
      <dgm:t>
        <a:bodyPr/>
        <a:lstStyle/>
        <a:p>
          <a:endParaRPr lang="en-US"/>
        </a:p>
      </dgm:t>
    </dgm:pt>
    <dgm:pt modelId="{DFB0773D-EE55-954A-B83D-6DBDC545C99C}" type="sibTrans" cxnId="{2A88377E-541B-9A4D-8EF1-DEC3EE0F5506}">
      <dgm:prSet/>
      <dgm:spPr/>
      <dgm:t>
        <a:bodyPr/>
        <a:lstStyle/>
        <a:p>
          <a:endParaRPr lang="en-US"/>
        </a:p>
      </dgm:t>
    </dgm:pt>
    <dgm:pt modelId="{4641A8BC-1EEA-AB41-9038-F8ECE2194ACE}" type="pres">
      <dgm:prSet presAssocID="{786E9344-B77D-4340-986F-3AC2997FF6A7}" presName="cycle" presStyleCnt="0">
        <dgm:presLayoutVars>
          <dgm:chMax val="1"/>
          <dgm:dir/>
          <dgm:animLvl val="ctr"/>
          <dgm:resizeHandles val="exact"/>
        </dgm:presLayoutVars>
      </dgm:prSet>
      <dgm:spPr/>
      <dgm:t>
        <a:bodyPr/>
        <a:lstStyle/>
        <a:p>
          <a:endParaRPr lang="en-US"/>
        </a:p>
      </dgm:t>
    </dgm:pt>
    <dgm:pt modelId="{EFE51E25-C6F6-C044-9C1F-29D39BE109C0}" type="pres">
      <dgm:prSet presAssocID="{5F2A55BE-348E-884B-9DA7-3BB2F845AF53}" presName="centerShape" presStyleLbl="node0" presStyleIdx="0" presStyleCnt="1"/>
      <dgm:spPr/>
      <dgm:t>
        <a:bodyPr/>
        <a:lstStyle/>
        <a:p>
          <a:endParaRPr lang="en-US"/>
        </a:p>
      </dgm:t>
    </dgm:pt>
    <dgm:pt modelId="{C68C4E37-A81F-884E-AE64-57BC8723F918}" type="pres">
      <dgm:prSet presAssocID="{35F928BC-5792-BE4D-9CD3-487C8AC82156}" presName="parTrans" presStyleLbl="bgSibTrans2D1" presStyleIdx="0" presStyleCnt="3"/>
      <dgm:spPr/>
      <dgm:t>
        <a:bodyPr/>
        <a:lstStyle/>
        <a:p>
          <a:endParaRPr lang="en-US"/>
        </a:p>
      </dgm:t>
    </dgm:pt>
    <dgm:pt modelId="{5C27E1DA-4480-5646-9F3F-61A46663A6C7}" type="pres">
      <dgm:prSet presAssocID="{77962E14-BBDD-2641-A21D-929C50A813E2}" presName="node" presStyleLbl="node1" presStyleIdx="0" presStyleCnt="3">
        <dgm:presLayoutVars>
          <dgm:bulletEnabled val="1"/>
        </dgm:presLayoutVars>
      </dgm:prSet>
      <dgm:spPr/>
      <dgm:t>
        <a:bodyPr/>
        <a:lstStyle/>
        <a:p>
          <a:endParaRPr lang="en-US"/>
        </a:p>
      </dgm:t>
    </dgm:pt>
    <dgm:pt modelId="{AB564D8D-056B-C945-B93E-6764908AF9F3}" type="pres">
      <dgm:prSet presAssocID="{11179F64-668A-2545-AFD5-39EF1FD287D4}" presName="parTrans" presStyleLbl="bgSibTrans2D1" presStyleIdx="1" presStyleCnt="3"/>
      <dgm:spPr/>
      <dgm:t>
        <a:bodyPr/>
        <a:lstStyle/>
        <a:p>
          <a:endParaRPr lang="en-US"/>
        </a:p>
      </dgm:t>
    </dgm:pt>
    <dgm:pt modelId="{BE207BE8-8DE9-BC48-8764-AC12BE508A2B}" type="pres">
      <dgm:prSet presAssocID="{BB3972F3-9404-4B4E-896F-594EB9D54F11}" presName="node" presStyleLbl="node1" presStyleIdx="1" presStyleCnt="3">
        <dgm:presLayoutVars>
          <dgm:bulletEnabled val="1"/>
        </dgm:presLayoutVars>
      </dgm:prSet>
      <dgm:spPr/>
      <dgm:t>
        <a:bodyPr/>
        <a:lstStyle/>
        <a:p>
          <a:endParaRPr lang="en-US"/>
        </a:p>
      </dgm:t>
    </dgm:pt>
    <dgm:pt modelId="{78223D13-4B22-5C4D-8D73-A4EA926430FE}" type="pres">
      <dgm:prSet presAssocID="{2CFC68CB-EF51-AB41-BD35-3247A4D856E1}" presName="parTrans" presStyleLbl="bgSibTrans2D1" presStyleIdx="2" presStyleCnt="3"/>
      <dgm:spPr/>
      <dgm:t>
        <a:bodyPr/>
        <a:lstStyle/>
        <a:p>
          <a:endParaRPr lang="en-US"/>
        </a:p>
      </dgm:t>
    </dgm:pt>
    <dgm:pt modelId="{73F4CEF5-BAD3-6D42-9B91-167AA67BF93E}" type="pres">
      <dgm:prSet presAssocID="{154A3246-E189-FD4A-9F83-58FD90609066}" presName="node" presStyleLbl="node1" presStyleIdx="2" presStyleCnt="3">
        <dgm:presLayoutVars>
          <dgm:bulletEnabled val="1"/>
        </dgm:presLayoutVars>
      </dgm:prSet>
      <dgm:spPr/>
      <dgm:t>
        <a:bodyPr/>
        <a:lstStyle/>
        <a:p>
          <a:endParaRPr lang="en-US"/>
        </a:p>
      </dgm:t>
    </dgm:pt>
  </dgm:ptLst>
  <dgm:cxnLst>
    <dgm:cxn modelId="{CB3DA752-415C-B64F-AAFA-C57C9B62BF3B}" type="presOf" srcId="{35F928BC-5792-BE4D-9CD3-487C8AC82156}" destId="{C68C4E37-A81F-884E-AE64-57BC8723F918}" srcOrd="0" destOrd="0" presId="urn:microsoft.com/office/officeart/2005/8/layout/radial4"/>
    <dgm:cxn modelId="{345477EA-ECF8-F54D-B542-C870F243B73C}" srcId="{5F2A55BE-348E-884B-9DA7-3BB2F845AF53}" destId="{BB3972F3-9404-4B4E-896F-594EB9D54F11}" srcOrd="1" destOrd="0" parTransId="{11179F64-668A-2545-AFD5-39EF1FD287D4}" sibTransId="{B630CBE6-8FB7-1548-9618-63A2F9776C19}"/>
    <dgm:cxn modelId="{2A88377E-541B-9A4D-8EF1-DEC3EE0F5506}" srcId="{5F2A55BE-348E-884B-9DA7-3BB2F845AF53}" destId="{154A3246-E189-FD4A-9F83-58FD90609066}" srcOrd="2" destOrd="0" parTransId="{2CFC68CB-EF51-AB41-BD35-3247A4D856E1}" sibTransId="{DFB0773D-EE55-954A-B83D-6DBDC545C99C}"/>
    <dgm:cxn modelId="{1A72CE58-E3CC-BD49-95F2-F225064F7A49}" type="presOf" srcId="{BB3972F3-9404-4B4E-896F-594EB9D54F11}" destId="{BE207BE8-8DE9-BC48-8764-AC12BE508A2B}" srcOrd="0" destOrd="0" presId="urn:microsoft.com/office/officeart/2005/8/layout/radial4"/>
    <dgm:cxn modelId="{6C6123AC-9B18-5840-857A-955692830EB3}" type="presOf" srcId="{154A3246-E189-FD4A-9F83-58FD90609066}" destId="{73F4CEF5-BAD3-6D42-9B91-167AA67BF93E}" srcOrd="0" destOrd="0" presId="urn:microsoft.com/office/officeart/2005/8/layout/radial4"/>
    <dgm:cxn modelId="{C8536DD2-8900-BB41-BBFE-E579286B79EB}" srcId="{5F2A55BE-348E-884B-9DA7-3BB2F845AF53}" destId="{77962E14-BBDD-2641-A21D-929C50A813E2}" srcOrd="0" destOrd="0" parTransId="{35F928BC-5792-BE4D-9CD3-487C8AC82156}" sibTransId="{476ACCDB-D583-134A-A084-4F58089DDA35}"/>
    <dgm:cxn modelId="{D727D194-439C-7346-9F6B-B3715D996689}" type="presOf" srcId="{11179F64-668A-2545-AFD5-39EF1FD287D4}" destId="{AB564D8D-056B-C945-B93E-6764908AF9F3}" srcOrd="0" destOrd="0" presId="urn:microsoft.com/office/officeart/2005/8/layout/radial4"/>
    <dgm:cxn modelId="{DD17826F-7A58-0747-AE87-313219251DF1}" type="presOf" srcId="{786E9344-B77D-4340-986F-3AC2997FF6A7}" destId="{4641A8BC-1EEA-AB41-9038-F8ECE2194ACE}" srcOrd="0" destOrd="0" presId="urn:microsoft.com/office/officeart/2005/8/layout/radial4"/>
    <dgm:cxn modelId="{67E346FD-91F3-104A-AB38-2FE63B20DC7F}" srcId="{786E9344-B77D-4340-986F-3AC2997FF6A7}" destId="{5F2A55BE-348E-884B-9DA7-3BB2F845AF53}" srcOrd="0" destOrd="0" parTransId="{AD46DEE8-739D-B443-8278-52A3BDCA1457}" sibTransId="{72EA6C60-C671-4641-AF57-F4915E5E8B74}"/>
    <dgm:cxn modelId="{7056E02B-D137-0740-BC48-8015E6BF8BF0}" type="presOf" srcId="{2CFC68CB-EF51-AB41-BD35-3247A4D856E1}" destId="{78223D13-4B22-5C4D-8D73-A4EA926430FE}" srcOrd="0" destOrd="0" presId="urn:microsoft.com/office/officeart/2005/8/layout/radial4"/>
    <dgm:cxn modelId="{59B4FF17-97BD-7743-911F-FA65F36850BF}" type="presOf" srcId="{77962E14-BBDD-2641-A21D-929C50A813E2}" destId="{5C27E1DA-4480-5646-9F3F-61A46663A6C7}" srcOrd="0" destOrd="0" presId="urn:microsoft.com/office/officeart/2005/8/layout/radial4"/>
    <dgm:cxn modelId="{9A4CE967-4561-CE4C-BE0A-0F736CB9708A}" type="presOf" srcId="{5F2A55BE-348E-884B-9DA7-3BB2F845AF53}" destId="{EFE51E25-C6F6-C044-9C1F-29D39BE109C0}" srcOrd="0" destOrd="0" presId="urn:microsoft.com/office/officeart/2005/8/layout/radial4"/>
    <dgm:cxn modelId="{ACCDE19B-2C9C-C544-8CB1-8AF7DD5FB908}" type="presParOf" srcId="{4641A8BC-1EEA-AB41-9038-F8ECE2194ACE}" destId="{EFE51E25-C6F6-C044-9C1F-29D39BE109C0}" srcOrd="0" destOrd="0" presId="urn:microsoft.com/office/officeart/2005/8/layout/radial4"/>
    <dgm:cxn modelId="{EAD1211E-0D69-6C48-8345-7EB0D797EDA5}" type="presParOf" srcId="{4641A8BC-1EEA-AB41-9038-F8ECE2194ACE}" destId="{C68C4E37-A81F-884E-AE64-57BC8723F918}" srcOrd="1" destOrd="0" presId="urn:microsoft.com/office/officeart/2005/8/layout/radial4"/>
    <dgm:cxn modelId="{ED0B23A3-775C-774A-AEDF-F487989252A4}" type="presParOf" srcId="{4641A8BC-1EEA-AB41-9038-F8ECE2194ACE}" destId="{5C27E1DA-4480-5646-9F3F-61A46663A6C7}" srcOrd="2" destOrd="0" presId="urn:microsoft.com/office/officeart/2005/8/layout/radial4"/>
    <dgm:cxn modelId="{57C3CD0B-2BFC-8947-9B18-6974D98706D0}" type="presParOf" srcId="{4641A8BC-1EEA-AB41-9038-F8ECE2194ACE}" destId="{AB564D8D-056B-C945-B93E-6764908AF9F3}" srcOrd="3" destOrd="0" presId="urn:microsoft.com/office/officeart/2005/8/layout/radial4"/>
    <dgm:cxn modelId="{07E464E3-A6A7-AE41-A21D-A64E9FE5363E}" type="presParOf" srcId="{4641A8BC-1EEA-AB41-9038-F8ECE2194ACE}" destId="{BE207BE8-8DE9-BC48-8764-AC12BE508A2B}" srcOrd="4" destOrd="0" presId="urn:microsoft.com/office/officeart/2005/8/layout/radial4"/>
    <dgm:cxn modelId="{D3DDD153-0B2F-A34A-B35C-3B651A6B27DA}" type="presParOf" srcId="{4641A8BC-1EEA-AB41-9038-F8ECE2194ACE}" destId="{78223D13-4B22-5C4D-8D73-A4EA926430FE}" srcOrd="5" destOrd="0" presId="urn:microsoft.com/office/officeart/2005/8/layout/radial4"/>
    <dgm:cxn modelId="{679AB1CE-A685-CC4F-AD13-C3355926C22D}" type="presParOf" srcId="{4641A8BC-1EEA-AB41-9038-F8ECE2194ACE}" destId="{73F4CEF5-BAD3-6D42-9B91-167AA67BF93E}"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50E749-6248-AA42-AAF6-12C4CB583A20}">
      <dsp:nvSpPr>
        <dsp:cNvPr id="0" name=""/>
        <dsp:cNvSpPr/>
      </dsp:nvSpPr>
      <dsp:spPr>
        <a:xfrm>
          <a:off x="3330" y="0"/>
          <a:ext cx="2003152" cy="2010985"/>
        </a:xfrm>
        <a:prstGeom prst="roundRect">
          <a:avLst>
            <a:gd name="adj" fmla="val 5000"/>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82296" rIns="106680" bIns="0" numCol="1" spcCol="1270" anchor="t" anchorCtr="0">
          <a:noAutofit/>
        </a:bodyPr>
        <a:lstStyle/>
        <a:p>
          <a:pPr lvl="0" algn="r" defTabSz="1066800">
            <a:lnSpc>
              <a:spcPct val="90000"/>
            </a:lnSpc>
            <a:spcBef>
              <a:spcPct val="0"/>
            </a:spcBef>
            <a:spcAft>
              <a:spcPct val="35000"/>
            </a:spcAft>
          </a:pPr>
          <a:r>
            <a:rPr lang="en-US" sz="2400" b="0" kern="1200" dirty="0" smtClean="0"/>
            <a:t>Method C</a:t>
          </a:r>
          <a:endParaRPr lang="en-US" sz="2400" b="0" kern="1200" dirty="0"/>
        </a:p>
      </dsp:txBody>
      <dsp:txXfrm rot="16200000">
        <a:off x="-620858" y="624188"/>
        <a:ext cx="1649007" cy="400630"/>
      </dsp:txXfrm>
    </dsp:sp>
    <dsp:sp modelId="{D41BA785-6AFD-C848-A612-BFA4F8D8D59C}">
      <dsp:nvSpPr>
        <dsp:cNvPr id="0" name=""/>
        <dsp:cNvSpPr/>
      </dsp:nvSpPr>
      <dsp:spPr>
        <a:xfrm>
          <a:off x="403960" y="0"/>
          <a:ext cx="1492348" cy="2010985"/>
        </a:xfrm>
        <a:prstGeom prst="rect">
          <a:avLst/>
        </a:prstGeom>
        <a:noFill/>
        <a:ln w="38100" cap="flat" cmpd="sng" algn="ctr">
          <a:noFill/>
          <a:prstDash val="solid"/>
        </a:ln>
        <a:effectLst>
          <a:outerShdw blurRad="40000" dist="20000" dir="5400000" rotWithShape="0">
            <a:srgbClr val="000000">
              <a:alpha val="38000"/>
            </a:srgbClr>
          </a:outerShdw>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r>
            <a:rPr lang="en-US" sz="1600" kern="1200" dirty="0" smtClean="0"/>
            <a:t>Author or delegate deposits manuscript files in NIHMS</a:t>
          </a:r>
          <a:endParaRPr lang="en-US" sz="1600" u="sng" kern="1200" dirty="0"/>
        </a:p>
      </dsp:txBody>
      <dsp:txXfrm>
        <a:off x="403960" y="0"/>
        <a:ext cx="1492348" cy="2010985"/>
      </dsp:txXfrm>
    </dsp:sp>
    <dsp:sp modelId="{CDE44EB4-FA89-E84B-9325-859D937B82A0}">
      <dsp:nvSpPr>
        <dsp:cNvPr id="0" name=""/>
        <dsp:cNvSpPr/>
      </dsp:nvSpPr>
      <dsp:spPr>
        <a:xfrm>
          <a:off x="2076592" y="0"/>
          <a:ext cx="2003152" cy="2010985"/>
        </a:xfrm>
        <a:prstGeom prst="roundRect">
          <a:avLst>
            <a:gd name="adj" fmla="val 5000"/>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54864" rIns="71120" bIns="0" numCol="1" spcCol="1270" anchor="t" anchorCtr="0">
          <a:noAutofit/>
        </a:bodyPr>
        <a:lstStyle/>
        <a:p>
          <a:pPr lvl="0" algn="r" defTabSz="711200">
            <a:lnSpc>
              <a:spcPct val="90000"/>
            </a:lnSpc>
            <a:spcBef>
              <a:spcPct val="0"/>
            </a:spcBef>
            <a:spcAft>
              <a:spcPct val="35000"/>
            </a:spcAft>
          </a:pPr>
          <a:r>
            <a:rPr lang="en-US" sz="1600" u="none" kern="1200" dirty="0" smtClean="0"/>
            <a:t>Which articles?</a:t>
          </a:r>
          <a:endParaRPr lang="en-US" sz="1600" u="none" kern="1200" dirty="0"/>
        </a:p>
      </dsp:txBody>
      <dsp:txXfrm rot="16200000">
        <a:off x="1452404" y="624188"/>
        <a:ext cx="1649007" cy="400630"/>
      </dsp:txXfrm>
    </dsp:sp>
    <dsp:sp modelId="{3949F3C1-194E-DA41-8B97-376EC3FDABF5}">
      <dsp:nvSpPr>
        <dsp:cNvPr id="0" name=""/>
        <dsp:cNvSpPr/>
      </dsp:nvSpPr>
      <dsp:spPr>
        <a:xfrm rot="5400000">
          <a:off x="1938783" y="1574393"/>
          <a:ext cx="295650" cy="300472"/>
        </a:xfrm>
        <a:prstGeom prst="flowChartExtract">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31CD39-34C1-8F42-BC0D-6E1F56A383ED}">
      <dsp:nvSpPr>
        <dsp:cNvPr id="0" name=""/>
        <dsp:cNvSpPr/>
      </dsp:nvSpPr>
      <dsp:spPr>
        <a:xfrm>
          <a:off x="2477223" y="0"/>
          <a:ext cx="1492348" cy="2010985"/>
        </a:xfrm>
        <a:prstGeom prst="rect">
          <a:avLst/>
        </a:prstGeom>
        <a:noFill/>
        <a:ln w="38100" cap="flat" cmpd="sng" algn="ctr">
          <a:noFill/>
          <a:prstDash val="solid"/>
        </a:ln>
        <a:effectLst>
          <a:outerShdw blurRad="40000" dist="20000" dir="5400000" rotWithShape="0">
            <a:srgbClr val="000000">
              <a:alpha val="38000"/>
            </a:srgbClr>
          </a:outerShdw>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r>
            <a:rPr lang="en-US" sz="1600" u="none" kern="1200" dirty="0" smtClean="0"/>
            <a:t>Manuscripts that meet the criteria of the NIH Public Access Policy</a:t>
          </a:r>
          <a:endParaRPr lang="en-US" sz="1600" u="none" kern="1200" dirty="0"/>
        </a:p>
      </dsp:txBody>
      <dsp:txXfrm>
        <a:off x="2477223" y="0"/>
        <a:ext cx="1492348" cy="2010985"/>
      </dsp:txXfrm>
    </dsp:sp>
    <dsp:sp modelId="{C6774D9D-042E-A44D-93CE-4C585ED71BF2}">
      <dsp:nvSpPr>
        <dsp:cNvPr id="0" name=""/>
        <dsp:cNvSpPr/>
      </dsp:nvSpPr>
      <dsp:spPr>
        <a:xfrm>
          <a:off x="4149855" y="0"/>
          <a:ext cx="2003152" cy="2010985"/>
        </a:xfrm>
        <a:prstGeom prst="roundRect">
          <a:avLst>
            <a:gd name="adj" fmla="val 5000"/>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54864" rIns="71120" bIns="0" numCol="1" spcCol="1270" anchor="t" anchorCtr="0">
          <a:noAutofit/>
        </a:bodyPr>
        <a:lstStyle/>
        <a:p>
          <a:pPr lvl="0" algn="r" defTabSz="711200">
            <a:lnSpc>
              <a:spcPct val="90000"/>
            </a:lnSpc>
            <a:spcBef>
              <a:spcPct val="0"/>
            </a:spcBef>
            <a:spcAft>
              <a:spcPct val="35000"/>
            </a:spcAft>
          </a:pPr>
          <a:r>
            <a:rPr lang="en-US" sz="1600" kern="1200" dirty="0" smtClean="0"/>
            <a:t>When?</a:t>
          </a:r>
          <a:endParaRPr lang="en-US" sz="1600" kern="1200" dirty="0"/>
        </a:p>
      </dsp:txBody>
      <dsp:txXfrm rot="16200000">
        <a:off x="3525666" y="624188"/>
        <a:ext cx="1649007" cy="400630"/>
      </dsp:txXfrm>
    </dsp:sp>
    <dsp:sp modelId="{BD4EFC3F-4550-7D48-8721-858A28A4BF1C}">
      <dsp:nvSpPr>
        <dsp:cNvPr id="0" name=""/>
        <dsp:cNvSpPr/>
      </dsp:nvSpPr>
      <dsp:spPr>
        <a:xfrm rot="5400000">
          <a:off x="4012045" y="1574393"/>
          <a:ext cx="295650" cy="300472"/>
        </a:xfrm>
        <a:prstGeom prst="flowChartExtract">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210088-9592-8E4D-AD0A-AF1ECEB8D0EE}">
      <dsp:nvSpPr>
        <dsp:cNvPr id="0" name=""/>
        <dsp:cNvSpPr/>
      </dsp:nvSpPr>
      <dsp:spPr>
        <a:xfrm>
          <a:off x="4550485" y="0"/>
          <a:ext cx="1492348" cy="2010985"/>
        </a:xfrm>
        <a:prstGeom prst="rect">
          <a:avLst/>
        </a:prstGeom>
        <a:noFill/>
        <a:ln w="38100" cap="flat" cmpd="sng" algn="ctr">
          <a:noFill/>
          <a:prstDash val="solid"/>
        </a:ln>
        <a:effectLst>
          <a:outerShdw blurRad="40000" dist="20000" dir="5400000" rotWithShape="0">
            <a:srgbClr val="000000">
              <a:alpha val="38000"/>
            </a:srgbClr>
          </a:outerShdw>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r>
            <a:rPr lang="en-US" sz="1600" kern="1200" dirty="0" smtClean="0"/>
            <a:t>At the time the paper is accepted for publication</a:t>
          </a:r>
          <a:endParaRPr lang="en-US" sz="1600" kern="1200" dirty="0"/>
        </a:p>
      </dsp:txBody>
      <dsp:txXfrm>
        <a:off x="4550485" y="0"/>
        <a:ext cx="1492348" cy="2010985"/>
      </dsp:txXfrm>
    </dsp:sp>
    <dsp:sp modelId="{EF9C2733-F643-9643-AD93-90DCD97B81A5}">
      <dsp:nvSpPr>
        <dsp:cNvPr id="0" name=""/>
        <dsp:cNvSpPr/>
      </dsp:nvSpPr>
      <dsp:spPr>
        <a:xfrm>
          <a:off x="6223117" y="0"/>
          <a:ext cx="2003152" cy="2010985"/>
        </a:xfrm>
        <a:prstGeom prst="roundRect">
          <a:avLst>
            <a:gd name="adj" fmla="val 5000"/>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44577" rIns="57785" bIns="0" numCol="1" spcCol="1270" anchor="t" anchorCtr="0">
          <a:noAutofit/>
        </a:bodyPr>
        <a:lstStyle/>
        <a:p>
          <a:pPr lvl="0" algn="r" defTabSz="577850">
            <a:lnSpc>
              <a:spcPct val="90000"/>
            </a:lnSpc>
            <a:spcBef>
              <a:spcPct val="0"/>
            </a:spcBef>
            <a:spcAft>
              <a:spcPct val="35000"/>
            </a:spcAft>
          </a:pPr>
          <a:r>
            <a:rPr lang="en-US" sz="1300" kern="1200" dirty="0" smtClean="0"/>
            <a:t>Author responsibility?</a:t>
          </a:r>
          <a:endParaRPr lang="en-US" sz="1300" kern="1200" dirty="0"/>
        </a:p>
      </dsp:txBody>
      <dsp:txXfrm rot="16200000">
        <a:off x="5598929" y="624188"/>
        <a:ext cx="1649007" cy="400630"/>
      </dsp:txXfrm>
    </dsp:sp>
    <dsp:sp modelId="{48808A51-2A8E-544D-B6BC-CE0E2DC44912}">
      <dsp:nvSpPr>
        <dsp:cNvPr id="0" name=""/>
        <dsp:cNvSpPr/>
      </dsp:nvSpPr>
      <dsp:spPr>
        <a:xfrm rot="5400000">
          <a:off x="6085308" y="1574393"/>
          <a:ext cx="295650" cy="300472"/>
        </a:xfrm>
        <a:prstGeom prst="flowChartExtract">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A45EF4-50B7-0849-BF43-BB46495DFE6D}">
      <dsp:nvSpPr>
        <dsp:cNvPr id="0" name=""/>
        <dsp:cNvSpPr/>
      </dsp:nvSpPr>
      <dsp:spPr>
        <a:xfrm>
          <a:off x="6623748" y="0"/>
          <a:ext cx="1492348" cy="2010985"/>
        </a:xfrm>
        <a:prstGeom prst="rect">
          <a:avLst/>
        </a:prstGeom>
        <a:noFill/>
        <a:ln w="38100" cap="flat" cmpd="sng" algn="ctr">
          <a:noFill/>
          <a:prstDash val="solid"/>
        </a:ln>
        <a:effectLst>
          <a:outerShdw blurRad="40000" dist="20000" dir="5400000" rotWithShape="0">
            <a:srgbClr val="000000">
              <a:alpha val="38000"/>
            </a:srgbClr>
          </a:outerShdw>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r>
            <a:rPr lang="en-US" sz="1600" kern="1200" dirty="0" smtClean="0"/>
            <a:t>Deposit files</a:t>
          </a:r>
          <a:endParaRPr lang="en-US" sz="1600" kern="1200" dirty="0"/>
        </a:p>
        <a:p>
          <a:pPr lvl="0" algn="l" defTabSz="711200">
            <a:lnSpc>
              <a:spcPct val="90000"/>
            </a:lnSpc>
            <a:spcBef>
              <a:spcPct val="0"/>
            </a:spcBef>
            <a:spcAft>
              <a:spcPct val="35000"/>
            </a:spcAft>
          </a:pPr>
          <a:r>
            <a:rPr lang="en-US" sz="1600" kern="1200" dirty="0" smtClean="0"/>
            <a:t>Associate funding</a:t>
          </a:r>
          <a:endParaRPr lang="en-US" sz="1600" kern="1200" dirty="0"/>
        </a:p>
        <a:p>
          <a:pPr lvl="0" algn="l" defTabSz="711200">
            <a:lnSpc>
              <a:spcPct val="90000"/>
            </a:lnSpc>
            <a:spcBef>
              <a:spcPct val="0"/>
            </a:spcBef>
            <a:spcAft>
              <a:spcPct val="35000"/>
            </a:spcAft>
          </a:pPr>
          <a:r>
            <a:rPr lang="en-US" sz="1600" kern="1200" dirty="0" smtClean="0"/>
            <a:t>Approve deposit</a:t>
          </a:r>
          <a:endParaRPr lang="en-US" sz="1600" kern="1200" dirty="0"/>
        </a:p>
        <a:p>
          <a:pPr lvl="0" algn="l" defTabSz="711200">
            <a:lnSpc>
              <a:spcPct val="90000"/>
            </a:lnSpc>
            <a:spcBef>
              <a:spcPct val="0"/>
            </a:spcBef>
            <a:spcAft>
              <a:spcPct val="35000"/>
            </a:spcAft>
          </a:pPr>
          <a:r>
            <a:rPr lang="en-US" sz="1600" kern="1200" dirty="0" smtClean="0"/>
            <a:t>Review &amp; approve PMC web version</a:t>
          </a:r>
          <a:endParaRPr lang="en-US" sz="1600" kern="1200" dirty="0"/>
        </a:p>
      </dsp:txBody>
      <dsp:txXfrm>
        <a:off x="6623748" y="0"/>
        <a:ext cx="1492348" cy="20109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50E749-6248-AA42-AAF6-12C4CB583A20}">
      <dsp:nvSpPr>
        <dsp:cNvPr id="0" name=""/>
        <dsp:cNvSpPr/>
      </dsp:nvSpPr>
      <dsp:spPr>
        <a:xfrm>
          <a:off x="3300" y="0"/>
          <a:ext cx="1985488" cy="2134575"/>
        </a:xfrm>
        <a:prstGeom prst="roundRect">
          <a:avLst>
            <a:gd name="adj" fmla="val 5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82296" rIns="106680" bIns="0" numCol="1" spcCol="1270" anchor="t" anchorCtr="0">
          <a:noAutofit/>
        </a:bodyPr>
        <a:lstStyle/>
        <a:p>
          <a:pPr lvl="0" algn="r" defTabSz="1066800">
            <a:lnSpc>
              <a:spcPct val="90000"/>
            </a:lnSpc>
            <a:spcBef>
              <a:spcPct val="0"/>
            </a:spcBef>
            <a:spcAft>
              <a:spcPct val="35000"/>
            </a:spcAft>
          </a:pPr>
          <a:r>
            <a:rPr lang="en-US" sz="2400" kern="1200" dirty="0" smtClean="0"/>
            <a:t>Method D</a:t>
          </a:r>
          <a:endParaRPr lang="en-US" sz="2400" kern="1200" dirty="0"/>
        </a:p>
      </dsp:txBody>
      <dsp:txXfrm rot="16200000">
        <a:off x="-673326" y="676626"/>
        <a:ext cx="1750351" cy="397097"/>
      </dsp:txXfrm>
    </dsp:sp>
    <dsp:sp modelId="{D41BA785-6AFD-C848-A612-BFA4F8D8D59C}">
      <dsp:nvSpPr>
        <dsp:cNvPr id="0" name=""/>
        <dsp:cNvSpPr/>
      </dsp:nvSpPr>
      <dsp:spPr>
        <a:xfrm>
          <a:off x="400398" y="0"/>
          <a:ext cx="1479188" cy="2134575"/>
        </a:xfrm>
        <a:prstGeom prst="rect">
          <a:avLst/>
        </a:prstGeom>
        <a:noFill/>
        <a:ln w="38100" cap="flat" cmpd="sng" algn="ctr">
          <a:noFill/>
          <a:prstDash val="solid"/>
        </a:ln>
        <a:effectLst>
          <a:outerShdw blurRad="40000" dist="20000" dir="5400000" rotWithShape="0">
            <a:srgbClr val="000000">
              <a:alpha val="38000"/>
            </a:srgbClr>
          </a:outerShdw>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r>
            <a:rPr lang="en-US" sz="1600" kern="1200" dirty="0" smtClean="0"/>
            <a:t>Publisher deposits manuscript files in NIHMS</a:t>
          </a:r>
          <a:endParaRPr lang="en-US" sz="1600" i="0" u="sng" kern="1200" dirty="0"/>
        </a:p>
      </dsp:txBody>
      <dsp:txXfrm>
        <a:off x="400398" y="0"/>
        <a:ext cx="1479188" cy="2134575"/>
      </dsp:txXfrm>
    </dsp:sp>
    <dsp:sp modelId="{C6774D9D-042E-A44D-93CE-4C585ED71BF2}">
      <dsp:nvSpPr>
        <dsp:cNvPr id="0" name=""/>
        <dsp:cNvSpPr/>
      </dsp:nvSpPr>
      <dsp:spPr>
        <a:xfrm>
          <a:off x="2058280" y="0"/>
          <a:ext cx="1985488" cy="2134575"/>
        </a:xfrm>
        <a:prstGeom prst="roundRect">
          <a:avLst>
            <a:gd name="adj" fmla="val 5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44577" rIns="57785" bIns="0" numCol="1" spcCol="1270" anchor="t" anchorCtr="0">
          <a:noAutofit/>
        </a:bodyPr>
        <a:lstStyle/>
        <a:p>
          <a:pPr lvl="0" algn="r" defTabSz="577850">
            <a:lnSpc>
              <a:spcPct val="90000"/>
            </a:lnSpc>
            <a:spcBef>
              <a:spcPct val="0"/>
            </a:spcBef>
            <a:spcAft>
              <a:spcPct val="35000"/>
            </a:spcAft>
          </a:pPr>
          <a:r>
            <a:rPr lang="en-US" sz="1300" kern="1200" dirty="0" smtClean="0"/>
            <a:t>Which articles?</a:t>
          </a:r>
          <a:endParaRPr lang="en-US" sz="1300" kern="1200" dirty="0"/>
        </a:p>
      </dsp:txBody>
      <dsp:txXfrm rot="16200000">
        <a:off x="1381653" y="676626"/>
        <a:ext cx="1750351" cy="397097"/>
      </dsp:txXfrm>
    </dsp:sp>
    <dsp:sp modelId="{3949F3C1-194E-DA41-8B97-376EC3FDABF5}">
      <dsp:nvSpPr>
        <dsp:cNvPr id="0" name=""/>
        <dsp:cNvSpPr/>
      </dsp:nvSpPr>
      <dsp:spPr>
        <a:xfrm rot="5400000">
          <a:off x="1911380" y="1680744"/>
          <a:ext cx="313655" cy="297823"/>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210088-9592-8E4D-AD0A-AF1ECEB8D0EE}">
      <dsp:nvSpPr>
        <dsp:cNvPr id="0" name=""/>
        <dsp:cNvSpPr/>
      </dsp:nvSpPr>
      <dsp:spPr>
        <a:xfrm>
          <a:off x="2455378" y="0"/>
          <a:ext cx="1479188" cy="2134575"/>
        </a:xfrm>
        <a:prstGeom prst="rect">
          <a:avLst/>
        </a:prstGeom>
        <a:noFill/>
        <a:ln w="38100" cap="flat" cmpd="sng" algn="ctr">
          <a:noFill/>
          <a:prstDash val="solid"/>
        </a:ln>
        <a:effectLst>
          <a:outerShdw blurRad="40000" dist="20000" dir="5400000" rotWithShape="0">
            <a:srgbClr val="000000">
              <a:alpha val="38000"/>
            </a:srgbClr>
          </a:outerShdw>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r>
            <a:rPr lang="en-US" sz="1600" kern="1200" dirty="0" smtClean="0"/>
            <a:t>Manuscripts that meet the criteria of the NIH Public Access Policy</a:t>
          </a:r>
          <a:endParaRPr lang="en-US" sz="1600" kern="1200" dirty="0"/>
        </a:p>
      </dsp:txBody>
      <dsp:txXfrm>
        <a:off x="2455378" y="0"/>
        <a:ext cx="1479188" cy="2134575"/>
      </dsp:txXfrm>
    </dsp:sp>
    <dsp:sp modelId="{EF9C2733-F643-9643-AD93-90DCD97B81A5}">
      <dsp:nvSpPr>
        <dsp:cNvPr id="0" name=""/>
        <dsp:cNvSpPr/>
      </dsp:nvSpPr>
      <dsp:spPr>
        <a:xfrm>
          <a:off x="4113261" y="0"/>
          <a:ext cx="1985488" cy="2134575"/>
        </a:xfrm>
        <a:prstGeom prst="roundRect">
          <a:avLst>
            <a:gd name="adj" fmla="val 5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44577" rIns="57785" bIns="0" numCol="1" spcCol="1270" anchor="t" anchorCtr="0">
          <a:noAutofit/>
        </a:bodyPr>
        <a:lstStyle/>
        <a:p>
          <a:pPr lvl="0" algn="r" defTabSz="577850">
            <a:lnSpc>
              <a:spcPct val="90000"/>
            </a:lnSpc>
            <a:spcBef>
              <a:spcPct val="0"/>
            </a:spcBef>
            <a:spcAft>
              <a:spcPct val="35000"/>
            </a:spcAft>
          </a:pPr>
          <a:r>
            <a:rPr lang="en-US" sz="1300" kern="1200" dirty="0" smtClean="0"/>
            <a:t>When?</a:t>
          </a:r>
          <a:endParaRPr lang="en-US" sz="1300" kern="1200" dirty="0"/>
        </a:p>
      </dsp:txBody>
      <dsp:txXfrm rot="16200000">
        <a:off x="3436634" y="676626"/>
        <a:ext cx="1750351" cy="397097"/>
      </dsp:txXfrm>
    </dsp:sp>
    <dsp:sp modelId="{48808A51-2A8E-544D-B6BC-CE0E2DC44912}">
      <dsp:nvSpPr>
        <dsp:cNvPr id="0" name=""/>
        <dsp:cNvSpPr/>
      </dsp:nvSpPr>
      <dsp:spPr>
        <a:xfrm rot="5400000">
          <a:off x="3966360" y="1680744"/>
          <a:ext cx="313655" cy="297823"/>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A45EF4-50B7-0849-BF43-BB46495DFE6D}">
      <dsp:nvSpPr>
        <dsp:cNvPr id="0" name=""/>
        <dsp:cNvSpPr/>
      </dsp:nvSpPr>
      <dsp:spPr>
        <a:xfrm>
          <a:off x="4510358" y="0"/>
          <a:ext cx="1479188" cy="2134575"/>
        </a:xfrm>
        <a:prstGeom prst="rect">
          <a:avLst/>
        </a:prstGeom>
        <a:noFill/>
        <a:ln w="38100" cap="flat" cmpd="sng" algn="ctr">
          <a:noFill/>
          <a:prstDash val="solid"/>
        </a:ln>
        <a:effectLst>
          <a:outerShdw blurRad="40000" dist="20000" dir="5400000" rotWithShape="0">
            <a:srgbClr val="000000">
              <a:alpha val="38000"/>
            </a:srgbClr>
          </a:outerShdw>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r>
            <a:rPr lang="en-US" sz="1600" kern="1200" dirty="0" smtClean="0"/>
            <a:t>At the time the paper is accepted for publication</a:t>
          </a:r>
          <a:endParaRPr lang="en-US" sz="1600" kern="1200" dirty="0"/>
        </a:p>
      </dsp:txBody>
      <dsp:txXfrm>
        <a:off x="4510358" y="0"/>
        <a:ext cx="1479188" cy="2134575"/>
      </dsp:txXfrm>
    </dsp:sp>
    <dsp:sp modelId="{47A6D1CF-F2F4-6440-9509-7D8A18A461A5}">
      <dsp:nvSpPr>
        <dsp:cNvPr id="0" name=""/>
        <dsp:cNvSpPr/>
      </dsp:nvSpPr>
      <dsp:spPr>
        <a:xfrm>
          <a:off x="6168241" y="0"/>
          <a:ext cx="1985488" cy="2134575"/>
        </a:xfrm>
        <a:prstGeom prst="roundRect">
          <a:avLst>
            <a:gd name="adj" fmla="val 5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44577" rIns="57785" bIns="0" numCol="1" spcCol="1270" anchor="t" anchorCtr="0">
          <a:noAutofit/>
        </a:bodyPr>
        <a:lstStyle/>
        <a:p>
          <a:pPr lvl="0" algn="r" defTabSz="577850">
            <a:lnSpc>
              <a:spcPct val="90000"/>
            </a:lnSpc>
            <a:spcBef>
              <a:spcPct val="0"/>
            </a:spcBef>
            <a:spcAft>
              <a:spcPct val="35000"/>
            </a:spcAft>
          </a:pPr>
          <a:r>
            <a:rPr lang="en-US" sz="1300" kern="1200" dirty="0" smtClean="0"/>
            <a:t>Author responsibility?</a:t>
          </a:r>
          <a:endParaRPr lang="en-US" sz="1300" kern="1200" dirty="0"/>
        </a:p>
      </dsp:txBody>
      <dsp:txXfrm rot="16200000">
        <a:off x="5491614" y="676626"/>
        <a:ext cx="1750351" cy="397097"/>
      </dsp:txXfrm>
    </dsp:sp>
    <dsp:sp modelId="{9DD0464F-71EC-3A4F-8013-D109919FE4BC}">
      <dsp:nvSpPr>
        <dsp:cNvPr id="0" name=""/>
        <dsp:cNvSpPr/>
      </dsp:nvSpPr>
      <dsp:spPr>
        <a:xfrm rot="5400000">
          <a:off x="6021340" y="1680744"/>
          <a:ext cx="313655" cy="297823"/>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8ADF0F-8016-AC42-AA80-5F05481D97C3}">
      <dsp:nvSpPr>
        <dsp:cNvPr id="0" name=""/>
        <dsp:cNvSpPr/>
      </dsp:nvSpPr>
      <dsp:spPr>
        <a:xfrm>
          <a:off x="6565338" y="0"/>
          <a:ext cx="1479188" cy="2134575"/>
        </a:xfrm>
        <a:prstGeom prst="rect">
          <a:avLst/>
        </a:prstGeom>
        <a:noFill/>
        <a:ln w="38100" cap="flat" cmpd="sng" algn="ctr">
          <a:noFill/>
          <a:prstDash val="solid"/>
        </a:ln>
        <a:effectLst>
          <a:outerShdw blurRad="40000" dist="20000" dir="5400000" rotWithShape="0">
            <a:srgbClr val="000000">
              <a:alpha val="38000"/>
            </a:srgbClr>
          </a:outerShdw>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r>
            <a:rPr lang="en-US" sz="1600" kern="1200" dirty="0" smtClean="0"/>
            <a:t>Notify publisher of NIH support</a:t>
          </a:r>
          <a:endParaRPr lang="en-US" sz="1600" kern="1200" dirty="0"/>
        </a:p>
        <a:p>
          <a:pPr lvl="0" algn="l" defTabSz="711200">
            <a:lnSpc>
              <a:spcPct val="90000"/>
            </a:lnSpc>
            <a:spcBef>
              <a:spcPct val="0"/>
            </a:spcBef>
            <a:spcAft>
              <a:spcPct val="35000"/>
            </a:spcAft>
          </a:pPr>
          <a:r>
            <a:rPr lang="en-US" sz="1600" kern="1200" dirty="0" smtClean="0"/>
            <a:t>Associate funding</a:t>
          </a:r>
          <a:endParaRPr lang="en-US" sz="1600" kern="1200" dirty="0"/>
        </a:p>
        <a:p>
          <a:pPr lvl="0" algn="l" defTabSz="711200">
            <a:lnSpc>
              <a:spcPct val="90000"/>
            </a:lnSpc>
            <a:spcBef>
              <a:spcPct val="0"/>
            </a:spcBef>
            <a:spcAft>
              <a:spcPct val="35000"/>
            </a:spcAft>
          </a:pPr>
          <a:r>
            <a:rPr lang="en-US" sz="1600" kern="1200" dirty="0" smtClean="0"/>
            <a:t>Approve deposit</a:t>
          </a:r>
          <a:endParaRPr lang="en-US" sz="1600" kern="1200" dirty="0"/>
        </a:p>
        <a:p>
          <a:pPr lvl="0" algn="l" defTabSz="711200">
            <a:lnSpc>
              <a:spcPct val="90000"/>
            </a:lnSpc>
            <a:spcBef>
              <a:spcPct val="0"/>
            </a:spcBef>
            <a:spcAft>
              <a:spcPct val="35000"/>
            </a:spcAft>
          </a:pPr>
          <a:r>
            <a:rPr lang="en-US" sz="1600" kern="1200" dirty="0" smtClean="0"/>
            <a:t>Review &amp; approve PMC web version</a:t>
          </a:r>
          <a:endParaRPr lang="en-US" sz="1600" kern="1200" dirty="0"/>
        </a:p>
      </dsp:txBody>
      <dsp:txXfrm>
        <a:off x="6565338" y="0"/>
        <a:ext cx="1479188" cy="21345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B4963D-21ED-FA4A-8F41-062EC7786D08}">
      <dsp:nvSpPr>
        <dsp:cNvPr id="0" name=""/>
        <dsp:cNvSpPr/>
      </dsp:nvSpPr>
      <dsp:spPr>
        <a:xfrm>
          <a:off x="4093" y="720317"/>
          <a:ext cx="1928330" cy="192833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5EF8335F-2FE5-4340-89B4-EFF4D2D6BD0E}">
      <dsp:nvSpPr>
        <dsp:cNvPr id="0" name=""/>
        <dsp:cNvSpPr/>
      </dsp:nvSpPr>
      <dsp:spPr>
        <a:xfrm>
          <a:off x="318007" y="1877315"/>
          <a:ext cx="1928330" cy="192833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Manuscript files submitted to NIHMS</a:t>
          </a:r>
          <a:endParaRPr lang="en-US" sz="2400" kern="1200" dirty="0"/>
        </a:p>
      </dsp:txBody>
      <dsp:txXfrm>
        <a:off x="374486" y="1933794"/>
        <a:ext cx="1815372" cy="1815372"/>
      </dsp:txXfrm>
    </dsp:sp>
    <dsp:sp modelId="{4DDAE875-8209-CF4D-9B5E-8A15F2044C0E}">
      <dsp:nvSpPr>
        <dsp:cNvPr id="0" name=""/>
        <dsp:cNvSpPr/>
      </dsp:nvSpPr>
      <dsp:spPr>
        <a:xfrm>
          <a:off x="2303862" y="1452806"/>
          <a:ext cx="371439" cy="463350"/>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2303862" y="1545476"/>
        <a:ext cx="260007" cy="278010"/>
      </dsp:txXfrm>
    </dsp:sp>
    <dsp:sp modelId="{A5484057-FE52-0F4A-BBB4-A918BF7D4B89}">
      <dsp:nvSpPr>
        <dsp:cNvPr id="0" name=""/>
        <dsp:cNvSpPr/>
      </dsp:nvSpPr>
      <dsp:spPr>
        <a:xfrm>
          <a:off x="2993677" y="720317"/>
          <a:ext cx="1928330" cy="192833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a:ln>
          <a:noFill/>
        </a:ln>
        <a:effectLst>
          <a:outerShdw blurRad="40000" dist="23000" dir="5400000" rotWithShape="0">
            <a:srgbClr val="000000">
              <a:alpha val="35000"/>
            </a:srgbClr>
          </a:outerShdw>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635197FB-C667-DA4C-A49B-46FB170B68F7}">
      <dsp:nvSpPr>
        <dsp:cNvPr id="0" name=""/>
        <dsp:cNvSpPr/>
      </dsp:nvSpPr>
      <dsp:spPr>
        <a:xfrm>
          <a:off x="3307591" y="1877315"/>
          <a:ext cx="1928330" cy="192833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Manuscript tagged in XML</a:t>
          </a:r>
          <a:endParaRPr lang="en-US" sz="2400" kern="1200" dirty="0"/>
        </a:p>
      </dsp:txBody>
      <dsp:txXfrm>
        <a:off x="3364070" y="1933794"/>
        <a:ext cx="1815372" cy="1815372"/>
      </dsp:txXfrm>
    </dsp:sp>
    <dsp:sp modelId="{D6A903E5-4655-7F42-B0DD-83B3FCB74307}">
      <dsp:nvSpPr>
        <dsp:cNvPr id="0" name=""/>
        <dsp:cNvSpPr/>
      </dsp:nvSpPr>
      <dsp:spPr>
        <a:xfrm>
          <a:off x="5293447" y="1452806"/>
          <a:ext cx="371439" cy="463350"/>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5293447" y="1545476"/>
        <a:ext cx="260007" cy="278010"/>
      </dsp:txXfrm>
    </dsp:sp>
    <dsp:sp modelId="{1E6C90BA-2C75-1F45-926C-CAACD1F48660}">
      <dsp:nvSpPr>
        <dsp:cNvPr id="0" name=""/>
        <dsp:cNvSpPr/>
      </dsp:nvSpPr>
      <dsp:spPr>
        <a:xfrm>
          <a:off x="5983262" y="720317"/>
          <a:ext cx="1928330" cy="1928330"/>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94E5004B-0236-014A-9025-426FBDC44D61}">
      <dsp:nvSpPr>
        <dsp:cNvPr id="0" name=""/>
        <dsp:cNvSpPr/>
      </dsp:nvSpPr>
      <dsp:spPr>
        <a:xfrm>
          <a:off x="6297176" y="1877315"/>
          <a:ext cx="1928330" cy="192833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Manuscript in available in PMC (after embargo)</a:t>
          </a:r>
          <a:endParaRPr lang="en-US" sz="2400" kern="1200" dirty="0"/>
        </a:p>
      </dsp:txBody>
      <dsp:txXfrm>
        <a:off x="6353655" y="1933794"/>
        <a:ext cx="1815372" cy="18153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B8518D-3F44-104C-BAE6-126C5AA6C383}">
      <dsp:nvSpPr>
        <dsp:cNvPr id="0" name=""/>
        <dsp:cNvSpPr/>
      </dsp:nvSpPr>
      <dsp:spPr>
        <a:xfrm>
          <a:off x="0" y="4136466"/>
          <a:ext cx="4966850" cy="387844"/>
        </a:xfrm>
        <a:prstGeom prst="rect">
          <a:avLst/>
        </a:prstGeom>
        <a:solidFill>
          <a:schemeClr val="lt1"/>
        </a:solidFill>
        <a:ln w="25400" cap="flat" cmpd="sng" algn="ctr">
          <a:solidFill>
            <a:schemeClr val="accent5"/>
          </a:solidFill>
          <a:prstDash val="solid"/>
        </a:ln>
        <a:effectLst/>
        <a:scene3d>
          <a:camera prst="orthographicFront"/>
          <a:lightRig rig="flat" dir="t"/>
        </a:scene3d>
        <a:sp3d/>
      </dsp:spPr>
      <dsp:style>
        <a:lnRef idx="2">
          <a:schemeClr val="accent5"/>
        </a:lnRef>
        <a:fillRef idx="1">
          <a:schemeClr val="lt1"/>
        </a:fillRef>
        <a:effectRef idx="0">
          <a:schemeClr val="accent5"/>
        </a:effectRef>
        <a:fontRef idx="minor">
          <a:schemeClr val="dk1"/>
        </a:fontRef>
      </dsp:style>
      <dsp:txBody>
        <a:bodyPr spcFirstLastPara="0" vert="horz" wrap="square" lIns="71120" tIns="71120" rIns="71120" bIns="71120" numCol="1" spcCol="1270" anchor="ctr" anchorCtr="0">
          <a:noAutofit/>
        </a:bodyPr>
        <a:lstStyle/>
        <a:p>
          <a:pPr lvl="0" algn="ctr" defTabSz="444500" rtl="0">
            <a:lnSpc>
              <a:spcPct val="90000"/>
            </a:lnSpc>
            <a:spcBef>
              <a:spcPct val="0"/>
            </a:spcBef>
            <a:spcAft>
              <a:spcPct val="35000"/>
            </a:spcAft>
          </a:pPr>
          <a:r>
            <a:rPr lang="en-US" sz="1000" kern="1200" dirty="0" smtClean="0"/>
            <a:t>Approved documents are sent to PMC (once final citation information available) </a:t>
          </a:r>
          <a:endParaRPr lang="en-US" sz="1000" kern="1200" dirty="0"/>
        </a:p>
      </dsp:txBody>
      <dsp:txXfrm>
        <a:off x="0" y="4136466"/>
        <a:ext cx="4966850" cy="387844"/>
      </dsp:txXfrm>
    </dsp:sp>
    <dsp:sp modelId="{FF56BAD6-5BA0-D544-8218-E22EF5EB03BE}">
      <dsp:nvSpPr>
        <dsp:cNvPr id="0" name=""/>
        <dsp:cNvSpPr/>
      </dsp:nvSpPr>
      <dsp:spPr>
        <a:xfrm rot="10800000">
          <a:off x="0" y="3545778"/>
          <a:ext cx="4966850" cy="596505"/>
        </a:xfrm>
        <a:prstGeom prst="upArrowCallout">
          <a:avLst/>
        </a:prstGeom>
        <a:solidFill>
          <a:schemeClr val="accent5"/>
        </a:solidFill>
        <a:ln w="25400" cap="flat" cmpd="sng" algn="ctr">
          <a:solidFill>
            <a:schemeClr val="accent5">
              <a:shade val="50000"/>
            </a:schemeClr>
          </a:solidFill>
          <a:prstDash val="solid"/>
        </a:ln>
        <a:effectLst/>
        <a:scene3d>
          <a:camera prst="orthographicFront"/>
          <a:lightRig rig="flat" dir="t"/>
        </a:scene3d>
        <a:sp3d/>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1120" tIns="71120" rIns="71120" bIns="71120" numCol="1" spcCol="1270" anchor="ctr" anchorCtr="0">
          <a:noAutofit/>
        </a:bodyPr>
        <a:lstStyle/>
        <a:p>
          <a:pPr lvl="0" algn="ctr" defTabSz="444500" rtl="0">
            <a:lnSpc>
              <a:spcPct val="90000"/>
            </a:lnSpc>
            <a:spcBef>
              <a:spcPct val="0"/>
            </a:spcBef>
            <a:spcAft>
              <a:spcPct val="35000"/>
            </a:spcAft>
          </a:pPr>
          <a:r>
            <a:rPr lang="en-US" sz="1000" kern="1200" dirty="0" smtClean="0">
              <a:solidFill>
                <a:srgbClr val="000000"/>
              </a:solidFill>
            </a:rPr>
            <a:t>Author reviews PMC web version</a:t>
          </a:r>
          <a:endParaRPr lang="en-US" sz="1000" kern="1200" dirty="0">
            <a:solidFill>
              <a:srgbClr val="000000"/>
            </a:solidFill>
          </a:endParaRPr>
        </a:p>
      </dsp:txBody>
      <dsp:txXfrm rot="10800000">
        <a:off x="0" y="3545778"/>
        <a:ext cx="4966850" cy="387591"/>
      </dsp:txXfrm>
    </dsp:sp>
    <dsp:sp modelId="{82AC9B14-C61A-044F-ADFB-0FAACEA75CBD}">
      <dsp:nvSpPr>
        <dsp:cNvPr id="0" name=""/>
        <dsp:cNvSpPr/>
      </dsp:nvSpPr>
      <dsp:spPr>
        <a:xfrm rot="10800000">
          <a:off x="0" y="2955090"/>
          <a:ext cx="4966850" cy="596505"/>
        </a:xfrm>
        <a:prstGeom prst="upArrowCallout">
          <a:avLst/>
        </a:prstGeom>
        <a:solidFill>
          <a:schemeClr val="lt1"/>
        </a:solidFill>
        <a:ln w="25400" cap="flat" cmpd="sng" algn="ctr">
          <a:solidFill>
            <a:schemeClr val="accent5"/>
          </a:solidFill>
          <a:prstDash val="solid"/>
        </a:ln>
        <a:effectLst/>
        <a:scene3d>
          <a:camera prst="orthographicFront"/>
          <a:lightRig rig="flat" dir="t"/>
        </a:scene3d>
        <a:sp3d/>
      </dsp:spPr>
      <dsp:style>
        <a:lnRef idx="2">
          <a:schemeClr val="accent5"/>
        </a:lnRef>
        <a:fillRef idx="1">
          <a:schemeClr val="lt1"/>
        </a:fillRef>
        <a:effectRef idx="0">
          <a:schemeClr val="accent5"/>
        </a:effectRef>
        <a:fontRef idx="minor">
          <a:schemeClr val="dk1"/>
        </a:fontRef>
      </dsp:style>
      <dsp:txBody>
        <a:bodyPr spcFirstLastPara="0" vert="horz" wrap="square" lIns="71120" tIns="71120" rIns="71120" bIns="71120" numCol="1" spcCol="1270" anchor="ctr" anchorCtr="0">
          <a:noAutofit/>
        </a:bodyPr>
        <a:lstStyle/>
        <a:p>
          <a:pPr lvl="0" algn="ctr" defTabSz="444500" rtl="0">
            <a:lnSpc>
              <a:spcPct val="90000"/>
            </a:lnSpc>
            <a:spcBef>
              <a:spcPct val="0"/>
            </a:spcBef>
            <a:spcAft>
              <a:spcPct val="35000"/>
            </a:spcAft>
          </a:pPr>
          <a:r>
            <a:rPr lang="en-US" sz="1000" kern="1200" dirty="0" smtClean="0"/>
            <a:t>QA of XML/HTML/PDF versions</a:t>
          </a:r>
          <a:endParaRPr lang="en-US" sz="1000" kern="1200" dirty="0"/>
        </a:p>
      </dsp:txBody>
      <dsp:txXfrm rot="10800000">
        <a:off x="0" y="2955090"/>
        <a:ext cx="4966850" cy="387591"/>
      </dsp:txXfrm>
    </dsp:sp>
    <dsp:sp modelId="{295EA43E-9937-9F48-8C06-D845DC92175C}">
      <dsp:nvSpPr>
        <dsp:cNvPr id="0" name=""/>
        <dsp:cNvSpPr/>
      </dsp:nvSpPr>
      <dsp:spPr>
        <a:xfrm rot="10800000">
          <a:off x="0" y="2364402"/>
          <a:ext cx="4966850" cy="596505"/>
        </a:xfrm>
        <a:prstGeom prst="upArrowCallout">
          <a:avLst/>
        </a:prstGeom>
        <a:solidFill>
          <a:schemeClr val="lt1"/>
        </a:solidFill>
        <a:ln w="25400" cap="flat" cmpd="sng" algn="ctr">
          <a:solidFill>
            <a:schemeClr val="accent5"/>
          </a:solidFill>
          <a:prstDash val="solid"/>
        </a:ln>
        <a:effectLst/>
        <a:scene3d>
          <a:camera prst="orthographicFront"/>
          <a:lightRig rig="flat" dir="t"/>
        </a:scene3d>
        <a:sp3d/>
      </dsp:spPr>
      <dsp:style>
        <a:lnRef idx="2">
          <a:schemeClr val="accent5"/>
        </a:lnRef>
        <a:fillRef idx="1">
          <a:schemeClr val="lt1"/>
        </a:fillRef>
        <a:effectRef idx="0">
          <a:schemeClr val="accent5"/>
        </a:effectRef>
        <a:fontRef idx="minor">
          <a:schemeClr val="dk1"/>
        </a:fontRef>
      </dsp:style>
      <dsp:txBody>
        <a:bodyPr spcFirstLastPara="0" vert="horz" wrap="square" lIns="71120" tIns="71120" rIns="71120" bIns="71120" numCol="1" spcCol="1270" anchor="ctr" anchorCtr="0">
          <a:noAutofit/>
        </a:bodyPr>
        <a:lstStyle/>
        <a:p>
          <a:pPr lvl="0" algn="ctr" defTabSz="444500" rtl="0">
            <a:lnSpc>
              <a:spcPct val="90000"/>
            </a:lnSpc>
            <a:spcBef>
              <a:spcPct val="0"/>
            </a:spcBef>
            <a:spcAft>
              <a:spcPct val="35000"/>
            </a:spcAft>
          </a:pPr>
          <a:r>
            <a:rPr lang="en-US" sz="1000" kern="1200" dirty="0" smtClean="0"/>
            <a:t>NIHMS generates standard format documents</a:t>
          </a:r>
          <a:endParaRPr lang="en-US" sz="1000" kern="1200" dirty="0"/>
        </a:p>
      </dsp:txBody>
      <dsp:txXfrm rot="10800000">
        <a:off x="0" y="2364402"/>
        <a:ext cx="4966850" cy="387591"/>
      </dsp:txXfrm>
    </dsp:sp>
    <dsp:sp modelId="{695BDAB6-5A57-6D42-A489-23B8250FBADA}">
      <dsp:nvSpPr>
        <dsp:cNvPr id="0" name=""/>
        <dsp:cNvSpPr/>
      </dsp:nvSpPr>
      <dsp:spPr>
        <a:xfrm rot="10800000">
          <a:off x="0" y="1773715"/>
          <a:ext cx="4966850" cy="596505"/>
        </a:xfrm>
        <a:prstGeom prst="upArrowCallout">
          <a:avLst/>
        </a:prstGeom>
        <a:solidFill>
          <a:schemeClr val="lt1"/>
        </a:solidFill>
        <a:ln w="25400" cap="flat" cmpd="sng" algn="ctr">
          <a:solidFill>
            <a:schemeClr val="accent5"/>
          </a:solidFill>
          <a:prstDash val="solid"/>
        </a:ln>
        <a:effectLst/>
        <a:scene3d>
          <a:camera prst="orthographicFront"/>
          <a:lightRig rig="flat" dir="t"/>
        </a:scene3d>
        <a:sp3d/>
      </dsp:spPr>
      <dsp:style>
        <a:lnRef idx="2">
          <a:schemeClr val="accent5"/>
        </a:lnRef>
        <a:fillRef idx="1">
          <a:schemeClr val="lt1"/>
        </a:fillRef>
        <a:effectRef idx="0">
          <a:schemeClr val="accent5"/>
        </a:effectRef>
        <a:fontRef idx="minor">
          <a:schemeClr val="dk1"/>
        </a:fontRef>
      </dsp:style>
      <dsp:txBody>
        <a:bodyPr spcFirstLastPara="0" vert="horz" wrap="square" lIns="71120" tIns="71120" rIns="71120" bIns="71120" numCol="1" spcCol="1270" anchor="ctr" anchorCtr="0">
          <a:noAutofit/>
        </a:bodyPr>
        <a:lstStyle/>
        <a:p>
          <a:pPr lvl="0" algn="ctr" defTabSz="444500" rtl="0">
            <a:lnSpc>
              <a:spcPct val="90000"/>
            </a:lnSpc>
            <a:spcBef>
              <a:spcPct val="0"/>
            </a:spcBef>
            <a:spcAft>
              <a:spcPct val="35000"/>
            </a:spcAft>
          </a:pPr>
          <a:r>
            <a:rPr lang="en-US" sz="1000" kern="1200" smtClean="0"/>
            <a:t>Taggers convert files to XML</a:t>
          </a:r>
          <a:endParaRPr lang="en-US" sz="1000" kern="1200"/>
        </a:p>
      </dsp:txBody>
      <dsp:txXfrm rot="10800000">
        <a:off x="0" y="1773715"/>
        <a:ext cx="4966850" cy="387591"/>
      </dsp:txXfrm>
    </dsp:sp>
    <dsp:sp modelId="{0B0B59AF-BE15-034E-B9C9-C2777F473E79}">
      <dsp:nvSpPr>
        <dsp:cNvPr id="0" name=""/>
        <dsp:cNvSpPr/>
      </dsp:nvSpPr>
      <dsp:spPr>
        <a:xfrm rot="10800000">
          <a:off x="0" y="1183027"/>
          <a:ext cx="4966850" cy="596505"/>
        </a:xfrm>
        <a:prstGeom prst="upArrowCallout">
          <a:avLst/>
        </a:prstGeom>
        <a:solidFill>
          <a:schemeClr val="lt1"/>
        </a:solidFill>
        <a:ln w="25400" cap="flat" cmpd="sng" algn="ctr">
          <a:solidFill>
            <a:schemeClr val="accent5"/>
          </a:solidFill>
          <a:prstDash val="solid"/>
        </a:ln>
        <a:effectLst/>
        <a:scene3d>
          <a:camera prst="orthographicFront"/>
          <a:lightRig rig="flat" dir="t"/>
        </a:scene3d>
        <a:sp3d/>
      </dsp:spPr>
      <dsp:style>
        <a:lnRef idx="2">
          <a:schemeClr val="accent5"/>
        </a:lnRef>
        <a:fillRef idx="1">
          <a:schemeClr val="lt1"/>
        </a:fillRef>
        <a:effectRef idx="0">
          <a:schemeClr val="accent5"/>
        </a:effectRef>
        <a:fontRef idx="minor">
          <a:schemeClr val="dk1"/>
        </a:fontRef>
      </dsp:style>
      <dsp:txBody>
        <a:bodyPr spcFirstLastPara="0" vert="horz" wrap="square" lIns="71120" tIns="71120" rIns="71120" bIns="71120" numCol="1" spcCol="1270" anchor="ctr" anchorCtr="0">
          <a:noAutofit/>
        </a:bodyPr>
        <a:lstStyle/>
        <a:p>
          <a:pPr lvl="0" algn="ctr" defTabSz="444500" rtl="0">
            <a:lnSpc>
              <a:spcPct val="90000"/>
            </a:lnSpc>
            <a:spcBef>
              <a:spcPct val="0"/>
            </a:spcBef>
            <a:spcAft>
              <a:spcPct val="35000"/>
            </a:spcAft>
          </a:pPr>
          <a:r>
            <a:rPr lang="en-US" sz="1000" kern="1200" dirty="0" smtClean="0"/>
            <a:t>QA of submitted materials</a:t>
          </a:r>
          <a:endParaRPr lang="en-US" sz="1000" kern="1200" dirty="0"/>
        </a:p>
      </dsp:txBody>
      <dsp:txXfrm rot="10800000">
        <a:off x="0" y="1183027"/>
        <a:ext cx="4966850" cy="387591"/>
      </dsp:txXfrm>
    </dsp:sp>
    <dsp:sp modelId="{0C884092-CFC8-CA4A-AF6E-11B47F1D914E}">
      <dsp:nvSpPr>
        <dsp:cNvPr id="0" name=""/>
        <dsp:cNvSpPr/>
      </dsp:nvSpPr>
      <dsp:spPr>
        <a:xfrm rot="10800000">
          <a:off x="0" y="592339"/>
          <a:ext cx="4966850" cy="596505"/>
        </a:xfrm>
        <a:prstGeom prst="upArrowCallout">
          <a:avLst/>
        </a:prstGeom>
        <a:solidFill>
          <a:schemeClr val="accent5"/>
        </a:solidFill>
        <a:ln w="25400" cap="flat" cmpd="sng" algn="ctr">
          <a:solidFill>
            <a:schemeClr val="accent5">
              <a:shade val="50000"/>
            </a:schemeClr>
          </a:solidFill>
          <a:prstDash val="solid"/>
        </a:ln>
        <a:effectLst/>
        <a:scene3d>
          <a:camera prst="orthographicFront"/>
          <a:lightRig rig="flat" dir="t"/>
        </a:scene3d>
        <a:sp3d/>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1120" tIns="71120" rIns="71120" bIns="71120" numCol="1" spcCol="1270" anchor="ctr" anchorCtr="0">
          <a:noAutofit/>
        </a:bodyPr>
        <a:lstStyle/>
        <a:p>
          <a:pPr lvl="0" algn="ctr" defTabSz="444500" rtl="0">
            <a:lnSpc>
              <a:spcPct val="90000"/>
            </a:lnSpc>
            <a:spcBef>
              <a:spcPct val="0"/>
            </a:spcBef>
            <a:spcAft>
              <a:spcPct val="35000"/>
            </a:spcAft>
          </a:pPr>
          <a:r>
            <a:rPr lang="en-US" sz="1000" kern="1200" dirty="0" smtClean="0">
              <a:solidFill>
                <a:srgbClr val="000000"/>
              </a:solidFill>
            </a:rPr>
            <a:t>Author approves submission</a:t>
          </a:r>
          <a:endParaRPr lang="en-US" sz="1000" kern="1200" dirty="0">
            <a:solidFill>
              <a:srgbClr val="000000"/>
            </a:solidFill>
          </a:endParaRPr>
        </a:p>
      </dsp:txBody>
      <dsp:txXfrm rot="10800000">
        <a:off x="0" y="592339"/>
        <a:ext cx="4966850" cy="387591"/>
      </dsp:txXfrm>
    </dsp:sp>
    <dsp:sp modelId="{09FC94AC-8875-7244-80F3-F865F984C2DB}">
      <dsp:nvSpPr>
        <dsp:cNvPr id="0" name=""/>
        <dsp:cNvSpPr/>
      </dsp:nvSpPr>
      <dsp:spPr>
        <a:xfrm rot="10800000">
          <a:off x="0" y="0"/>
          <a:ext cx="4966850" cy="596505"/>
        </a:xfrm>
        <a:prstGeom prst="upArrowCallout">
          <a:avLst/>
        </a:prstGeom>
        <a:solidFill>
          <a:schemeClr val="accent5"/>
        </a:solidFill>
        <a:ln w="25400" cap="flat" cmpd="sng" algn="ctr">
          <a:solidFill>
            <a:schemeClr val="accent5">
              <a:shade val="50000"/>
            </a:schemeClr>
          </a:solidFill>
          <a:prstDash val="solid"/>
        </a:ln>
        <a:effectLst/>
        <a:scene3d>
          <a:camera prst="orthographicFront"/>
          <a:lightRig rig="flat" dir="t"/>
        </a:scene3d>
        <a:sp3d/>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1120" tIns="71120" rIns="71120" bIns="71120" numCol="1" spcCol="1270" anchor="ctr" anchorCtr="0">
          <a:noAutofit/>
        </a:bodyPr>
        <a:lstStyle/>
        <a:p>
          <a:pPr lvl="0" algn="ctr" defTabSz="444500" rtl="0">
            <a:lnSpc>
              <a:spcPct val="90000"/>
            </a:lnSpc>
            <a:spcBef>
              <a:spcPct val="0"/>
            </a:spcBef>
            <a:spcAft>
              <a:spcPct val="35000"/>
            </a:spcAft>
          </a:pPr>
          <a:r>
            <a:rPr lang="en-US" sz="1000" kern="1200" dirty="0" smtClean="0">
              <a:solidFill>
                <a:srgbClr val="000000"/>
              </a:solidFill>
            </a:rPr>
            <a:t>Submitter deposits files</a:t>
          </a:r>
          <a:endParaRPr lang="en-US" sz="1000" kern="1200" dirty="0">
            <a:solidFill>
              <a:srgbClr val="000000"/>
            </a:solidFill>
          </a:endParaRPr>
        </a:p>
      </dsp:txBody>
      <dsp:txXfrm rot="10800000">
        <a:off x="0" y="0"/>
        <a:ext cx="4966850" cy="3875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E51E25-C6F6-C044-9C1F-29D39BE109C0}">
      <dsp:nvSpPr>
        <dsp:cNvPr id="0" name=""/>
        <dsp:cNvSpPr/>
      </dsp:nvSpPr>
      <dsp:spPr>
        <a:xfrm>
          <a:off x="1660845" y="2403401"/>
          <a:ext cx="1531920" cy="1531920"/>
        </a:xfrm>
        <a:prstGeom prst="ellipse">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t>PACM</a:t>
          </a:r>
          <a:endParaRPr lang="en-US" sz="2900" kern="1200" dirty="0"/>
        </a:p>
      </dsp:txBody>
      <dsp:txXfrm>
        <a:off x="1885189" y="2627745"/>
        <a:ext cx="1083232" cy="1083232"/>
      </dsp:txXfrm>
    </dsp:sp>
    <dsp:sp modelId="{C68C4E37-A81F-884E-AE64-57BC8723F918}">
      <dsp:nvSpPr>
        <dsp:cNvPr id="0" name=""/>
        <dsp:cNvSpPr/>
      </dsp:nvSpPr>
      <dsp:spPr>
        <a:xfrm rot="12900000">
          <a:off x="618193" y="2116660"/>
          <a:ext cx="1233921" cy="436597"/>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C27E1DA-4480-5646-9F3F-61A46663A6C7}">
      <dsp:nvSpPr>
        <dsp:cNvPr id="0" name=""/>
        <dsp:cNvSpPr/>
      </dsp:nvSpPr>
      <dsp:spPr>
        <a:xfrm>
          <a:off x="2107" y="1398955"/>
          <a:ext cx="1455324" cy="1164259"/>
        </a:xfrm>
        <a:prstGeom prst="roundRect">
          <a:avLst>
            <a:gd name="adj" fmla="val 1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t>MEDLINE Indexing</a:t>
          </a:r>
          <a:endParaRPr lang="en-US" sz="1800" kern="1200" dirty="0"/>
        </a:p>
      </dsp:txBody>
      <dsp:txXfrm>
        <a:off x="36207" y="1433055"/>
        <a:ext cx="1387124" cy="1096059"/>
      </dsp:txXfrm>
    </dsp:sp>
    <dsp:sp modelId="{AB564D8D-056B-C945-B93E-6764908AF9F3}">
      <dsp:nvSpPr>
        <dsp:cNvPr id="0" name=""/>
        <dsp:cNvSpPr/>
      </dsp:nvSpPr>
      <dsp:spPr>
        <a:xfrm rot="16200000">
          <a:off x="1809844" y="1496326"/>
          <a:ext cx="1233921" cy="436597"/>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E207BE8-8DE9-BC48-8764-AC12BE508A2B}">
      <dsp:nvSpPr>
        <dsp:cNvPr id="0" name=""/>
        <dsp:cNvSpPr/>
      </dsp:nvSpPr>
      <dsp:spPr>
        <a:xfrm>
          <a:off x="1699143" y="515534"/>
          <a:ext cx="1455324" cy="1164259"/>
        </a:xfrm>
        <a:prstGeom prst="roundRect">
          <a:avLst>
            <a:gd name="adj" fmla="val 1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t>My Bibliography</a:t>
          </a:r>
          <a:endParaRPr lang="en-US" sz="1800" kern="1200" dirty="0"/>
        </a:p>
      </dsp:txBody>
      <dsp:txXfrm>
        <a:off x="1733243" y="549634"/>
        <a:ext cx="1387124" cy="1096059"/>
      </dsp:txXfrm>
    </dsp:sp>
    <dsp:sp modelId="{78223D13-4B22-5C4D-8D73-A4EA926430FE}">
      <dsp:nvSpPr>
        <dsp:cNvPr id="0" name=""/>
        <dsp:cNvSpPr/>
      </dsp:nvSpPr>
      <dsp:spPr>
        <a:xfrm rot="19500000">
          <a:off x="3001495" y="2116660"/>
          <a:ext cx="1233921" cy="436597"/>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3F4CEF5-BAD3-6D42-9B91-167AA67BF93E}">
      <dsp:nvSpPr>
        <dsp:cNvPr id="0" name=""/>
        <dsp:cNvSpPr/>
      </dsp:nvSpPr>
      <dsp:spPr>
        <a:xfrm>
          <a:off x="3396178" y="1398955"/>
          <a:ext cx="1455324" cy="1164259"/>
        </a:xfrm>
        <a:prstGeom prst="roundRect">
          <a:avLst>
            <a:gd name="adj" fmla="val 1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t>NIHMS</a:t>
          </a:r>
          <a:endParaRPr lang="en-US" sz="1800" kern="1200" dirty="0"/>
        </a:p>
      </dsp:txBody>
      <dsp:txXfrm>
        <a:off x="3430278" y="1433055"/>
        <a:ext cx="1387124" cy="109605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3038475" cy="461963"/>
          </a:xfrm>
          <a:prstGeom prst="rect">
            <a:avLst/>
          </a:prstGeom>
          <a:noFill/>
          <a:ln w="9525">
            <a:noFill/>
            <a:miter lim="800000"/>
            <a:headEnd/>
            <a:tailEnd/>
          </a:ln>
          <a:effectLst/>
        </p:spPr>
        <p:txBody>
          <a:bodyPr vert="horz" wrap="square" lIns="93176" tIns="46588" rIns="93176" bIns="46588" numCol="1" anchor="t" anchorCtr="0" compatLnSpc="1">
            <a:prstTxWarp prst="textNoShape">
              <a:avLst/>
            </a:prstTxWarp>
          </a:bodyPr>
          <a:lstStyle>
            <a:lvl1pPr defTabSz="931863">
              <a:spcBef>
                <a:spcPct val="0"/>
              </a:spcBef>
              <a:buFontTx/>
              <a:buNone/>
              <a:defRPr sz="1200">
                <a:latin typeface="Arial" charset="0"/>
                <a:cs typeface="Arial" charset="0"/>
              </a:defRPr>
            </a:lvl1pPr>
          </a:lstStyle>
          <a:p>
            <a:pPr>
              <a:defRPr/>
            </a:pPr>
            <a:endParaRPr lang="en-US" dirty="0"/>
          </a:p>
        </p:txBody>
      </p:sp>
      <p:sp>
        <p:nvSpPr>
          <p:cNvPr id="25603" name="Rectangle 3"/>
          <p:cNvSpPr>
            <a:spLocks noGrp="1" noChangeArrowheads="1"/>
          </p:cNvSpPr>
          <p:nvPr>
            <p:ph type="dt" sz="quarter" idx="1"/>
          </p:nvPr>
        </p:nvSpPr>
        <p:spPr bwMode="auto">
          <a:xfrm>
            <a:off x="3970338" y="0"/>
            <a:ext cx="3038475" cy="461963"/>
          </a:xfrm>
          <a:prstGeom prst="rect">
            <a:avLst/>
          </a:prstGeom>
          <a:noFill/>
          <a:ln w="9525">
            <a:noFill/>
            <a:miter lim="800000"/>
            <a:headEnd/>
            <a:tailEnd/>
          </a:ln>
          <a:effectLst/>
        </p:spPr>
        <p:txBody>
          <a:bodyPr vert="horz" wrap="square" lIns="93176" tIns="46588" rIns="93176" bIns="46588" numCol="1" anchor="t" anchorCtr="0" compatLnSpc="1">
            <a:prstTxWarp prst="textNoShape">
              <a:avLst/>
            </a:prstTxWarp>
          </a:bodyPr>
          <a:lstStyle>
            <a:lvl1pPr algn="r" defTabSz="931863">
              <a:spcBef>
                <a:spcPct val="0"/>
              </a:spcBef>
              <a:buFontTx/>
              <a:buNone/>
              <a:defRPr sz="1200">
                <a:latin typeface="Arial" charset="0"/>
                <a:cs typeface="Arial" charset="0"/>
              </a:defRPr>
            </a:lvl1pPr>
          </a:lstStyle>
          <a:p>
            <a:pPr>
              <a:defRPr/>
            </a:pPr>
            <a:endParaRPr lang="en-US" dirty="0"/>
          </a:p>
        </p:txBody>
      </p:sp>
      <p:sp>
        <p:nvSpPr>
          <p:cNvPr id="25604" name="Rectangle 4"/>
          <p:cNvSpPr>
            <a:spLocks noGrp="1" noChangeArrowheads="1"/>
          </p:cNvSpPr>
          <p:nvPr>
            <p:ph type="ftr" sz="quarter" idx="2"/>
          </p:nvPr>
        </p:nvSpPr>
        <p:spPr bwMode="auto">
          <a:xfrm>
            <a:off x="0" y="8772525"/>
            <a:ext cx="3038475" cy="461963"/>
          </a:xfrm>
          <a:prstGeom prst="rect">
            <a:avLst/>
          </a:prstGeom>
          <a:noFill/>
          <a:ln w="9525">
            <a:noFill/>
            <a:miter lim="800000"/>
            <a:headEnd/>
            <a:tailEnd/>
          </a:ln>
          <a:effectLst/>
        </p:spPr>
        <p:txBody>
          <a:bodyPr vert="horz" wrap="square" lIns="93176" tIns="46588" rIns="93176" bIns="46588" numCol="1" anchor="b" anchorCtr="0" compatLnSpc="1">
            <a:prstTxWarp prst="textNoShape">
              <a:avLst/>
            </a:prstTxWarp>
          </a:bodyPr>
          <a:lstStyle>
            <a:lvl1pPr defTabSz="931863">
              <a:spcBef>
                <a:spcPct val="0"/>
              </a:spcBef>
              <a:buFontTx/>
              <a:buNone/>
              <a:defRPr sz="1200">
                <a:latin typeface="Arial" charset="0"/>
                <a:cs typeface="Arial" charset="0"/>
              </a:defRPr>
            </a:lvl1pPr>
          </a:lstStyle>
          <a:p>
            <a:pPr>
              <a:defRPr/>
            </a:pPr>
            <a:endParaRPr lang="en-US" dirty="0"/>
          </a:p>
        </p:txBody>
      </p:sp>
      <p:sp>
        <p:nvSpPr>
          <p:cNvPr id="25605" name="Rectangle 5"/>
          <p:cNvSpPr>
            <a:spLocks noGrp="1" noChangeArrowheads="1"/>
          </p:cNvSpPr>
          <p:nvPr>
            <p:ph type="sldNum" sz="quarter" idx="3"/>
          </p:nvPr>
        </p:nvSpPr>
        <p:spPr bwMode="auto">
          <a:xfrm>
            <a:off x="3970338" y="8772525"/>
            <a:ext cx="3038475" cy="461963"/>
          </a:xfrm>
          <a:prstGeom prst="rect">
            <a:avLst/>
          </a:prstGeom>
          <a:noFill/>
          <a:ln w="9525">
            <a:noFill/>
            <a:miter lim="800000"/>
            <a:headEnd/>
            <a:tailEnd/>
          </a:ln>
          <a:effectLst/>
        </p:spPr>
        <p:txBody>
          <a:bodyPr vert="horz" wrap="square" lIns="93176" tIns="46588" rIns="93176" bIns="46588" numCol="1" anchor="b" anchorCtr="0" compatLnSpc="1">
            <a:prstTxWarp prst="textNoShape">
              <a:avLst/>
            </a:prstTxWarp>
          </a:bodyPr>
          <a:lstStyle>
            <a:lvl1pPr algn="r" defTabSz="931863">
              <a:spcBef>
                <a:spcPct val="0"/>
              </a:spcBef>
              <a:buFontTx/>
              <a:buNone/>
              <a:defRPr sz="1200">
                <a:latin typeface="Arial" charset="0"/>
                <a:cs typeface="Arial" charset="0"/>
              </a:defRPr>
            </a:lvl1pPr>
          </a:lstStyle>
          <a:p>
            <a:pPr>
              <a:defRPr/>
            </a:pPr>
            <a:fld id="{29E98236-6C8F-4DAF-A7E0-EF83C9EE2F33}" type="slidenum">
              <a:rPr lang="en-US"/>
              <a:pPr>
                <a:defRPr/>
              </a:pPr>
              <a:t>‹#›</a:t>
            </a:fld>
            <a:endParaRPr lang="en-US" dirty="0"/>
          </a:p>
        </p:txBody>
      </p:sp>
    </p:spTree>
    <p:extLst>
      <p:ext uri="{BB962C8B-B14F-4D97-AF65-F5344CB8AC3E}">
        <p14:creationId xmlns:p14="http://schemas.microsoft.com/office/powerpoint/2010/main" val="11023879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038475"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200">
                <a:latin typeface="Arial" charset="0"/>
                <a:cs typeface="Arial" charset="0"/>
              </a:defRPr>
            </a:lvl1pPr>
          </a:lstStyle>
          <a:p>
            <a:pPr>
              <a:defRPr/>
            </a:pPr>
            <a:endParaRPr lang="en-US" dirty="0"/>
          </a:p>
        </p:txBody>
      </p:sp>
      <p:sp>
        <p:nvSpPr>
          <p:cNvPr id="30723" name="Rectangle 3"/>
          <p:cNvSpPr>
            <a:spLocks noGrp="1" noChangeArrowheads="1"/>
          </p:cNvSpPr>
          <p:nvPr>
            <p:ph type="dt" idx="1"/>
          </p:nvPr>
        </p:nvSpPr>
        <p:spPr bwMode="auto">
          <a:xfrm>
            <a:off x="3970338" y="0"/>
            <a:ext cx="3038475"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200">
                <a:latin typeface="Arial" charset="0"/>
                <a:cs typeface="Arial" charset="0"/>
              </a:defRPr>
            </a:lvl1pPr>
          </a:lstStyle>
          <a:p>
            <a:pPr>
              <a:defRPr/>
            </a:pPr>
            <a:endParaRPr lang="en-US" dirty="0"/>
          </a:p>
        </p:txBody>
      </p:sp>
      <p:sp>
        <p:nvSpPr>
          <p:cNvPr id="75780" name="Rectangle 4"/>
          <p:cNvSpPr>
            <a:spLocks noGrp="1" noRot="1" noChangeAspect="1" noChangeArrowheads="1" noTextEdit="1"/>
          </p:cNvSpPr>
          <p:nvPr>
            <p:ph type="sldImg" idx="2"/>
          </p:nvPr>
        </p:nvSpPr>
        <p:spPr bwMode="auto">
          <a:xfrm>
            <a:off x="1195388" y="692150"/>
            <a:ext cx="4619625"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p:cNvSpPr>
            <a:spLocks noGrp="1" noChangeArrowheads="1"/>
          </p:cNvSpPr>
          <p:nvPr>
            <p:ph type="body" sz="quarter" idx="3"/>
          </p:nvPr>
        </p:nvSpPr>
        <p:spPr bwMode="auto">
          <a:xfrm>
            <a:off x="357188" y="4387850"/>
            <a:ext cx="6296025" cy="4156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0" y="8772525"/>
            <a:ext cx="3038475"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FontTx/>
              <a:buNone/>
              <a:defRPr sz="1200">
                <a:latin typeface="Arial" charset="0"/>
                <a:cs typeface="Arial" charset="0"/>
              </a:defRPr>
            </a:lvl1pPr>
          </a:lstStyle>
          <a:p>
            <a:pPr>
              <a:defRPr/>
            </a:pPr>
            <a:endParaRPr lang="en-US" dirty="0"/>
          </a:p>
        </p:txBody>
      </p:sp>
      <p:sp>
        <p:nvSpPr>
          <p:cNvPr id="30727" name="Rectangle 7"/>
          <p:cNvSpPr>
            <a:spLocks noGrp="1" noChangeArrowheads="1"/>
          </p:cNvSpPr>
          <p:nvPr>
            <p:ph type="sldNum" sz="quarter" idx="5"/>
          </p:nvPr>
        </p:nvSpPr>
        <p:spPr bwMode="auto">
          <a:xfrm>
            <a:off x="3970338" y="8772525"/>
            <a:ext cx="3038475"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FontTx/>
              <a:buNone/>
              <a:defRPr sz="1200">
                <a:latin typeface="Arial" charset="0"/>
                <a:cs typeface="Arial" charset="0"/>
              </a:defRPr>
            </a:lvl1pPr>
          </a:lstStyle>
          <a:p>
            <a:pPr>
              <a:defRPr/>
            </a:pPr>
            <a:fld id="{7B2F39A5-D343-41F7-9EE5-3AAD5631D088}" type="slidenum">
              <a:rPr lang="en-US"/>
              <a:pPr>
                <a:defRPr/>
              </a:pPr>
              <a:t>‹#›</a:t>
            </a:fld>
            <a:endParaRPr lang="en-US" dirty="0"/>
          </a:p>
        </p:txBody>
      </p:sp>
    </p:spTree>
    <p:extLst>
      <p:ext uri="{BB962C8B-B14F-4D97-AF65-F5344CB8AC3E}">
        <p14:creationId xmlns:p14="http://schemas.microsoft.com/office/powerpoint/2010/main" val="7082430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www.ncbi.nlm.nih.gov/pubmed" TargetMode="External"/><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publicaccess.nih.gov/FAQ.htm"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grants.nih.gov/grants/policy/nihgps_2003/NIHGPS_Part2.htm"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fld id="{A6697B17-0AC1-4CB6-82E1-B1C373F1EE2E}" type="slidenum">
              <a:rPr lang="en-US" sz="1200" smtClean="0"/>
              <a:pPr eaLnBrk="1" hangingPunct="1"/>
              <a:t>1</a:t>
            </a:fld>
            <a:endParaRPr lang="en-US" sz="1200" dirty="0"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800"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fld id="{7CD8C9AC-7D4A-4F20-86A5-497620C86C3E}" type="slidenum">
              <a:rPr lang="en-US" sz="1200" smtClean="0"/>
              <a:pPr eaLnBrk="1" hangingPunct="1"/>
              <a:t>10</a:t>
            </a:fld>
            <a:endParaRPr lang="en-US" sz="1200" dirty="0"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rPr>
              <a:t>Authors own the original copyrights to materials they write. Consistent with individual arrangements with authors' employing institutions, authors often transfer some or all of these rights to the publisher when the journal agrees to publish their paper. Some publishers may ask authors to transfer copyrights for a manuscript when it is first submitted to a journal for review. </a:t>
            </a:r>
            <a:br>
              <a:rPr lang="en-US" dirty="0" smtClean="0">
                <a:latin typeface="Arial" pitchFamily="34" charset="0"/>
              </a:rPr>
            </a:br>
            <a:r>
              <a:rPr lang="en-US" dirty="0" smtClean="0">
                <a:latin typeface="Arial" pitchFamily="34" charset="0"/>
              </a:rPr>
              <a:t/>
            </a:r>
            <a:br>
              <a:rPr lang="en-US" dirty="0" smtClean="0">
                <a:latin typeface="Arial" pitchFamily="34" charset="0"/>
              </a:rPr>
            </a:br>
            <a:r>
              <a:rPr lang="en-US" dirty="0" smtClean="0">
                <a:latin typeface="Arial" pitchFamily="34" charset="0"/>
              </a:rPr>
              <a:t>Authors should work with the publisher before any rights are transferred to ensure that all conditions of the NIH Public Access Policy can be met. Authors should avoid signing any agreements with publishers that do not allow the author to comply with the NIH Public Access Policy. </a:t>
            </a:r>
            <a:br>
              <a:rPr lang="en-US" dirty="0" smtClean="0">
                <a:latin typeface="Arial" pitchFamily="34" charset="0"/>
              </a:rPr>
            </a:br>
            <a:r>
              <a:rPr lang="en-US" dirty="0" smtClean="0">
                <a:latin typeface="Arial" pitchFamily="34" charset="0"/>
              </a:rPr>
              <a:t/>
            </a:r>
            <a:br>
              <a:rPr lang="en-US" dirty="0" smtClean="0">
                <a:latin typeface="Arial" pitchFamily="34" charset="0"/>
              </a:rPr>
            </a:br>
            <a:r>
              <a:rPr lang="en-US" dirty="0" smtClean="0">
                <a:latin typeface="Arial" pitchFamily="34" charset="0"/>
              </a:rPr>
              <a:t>Federal employees always may submit their final peer-reviewed manuscript to PubMed Central, because government works are not subject to copyright protection in the United States. </a:t>
            </a:r>
          </a:p>
          <a:p>
            <a:pPr eaLnBrk="1" hangingPunct="1"/>
            <a:endParaRPr lang="en-US" dirty="0" smtClean="0">
              <a:latin typeface="Arial" pitchFamily="34" charset="0"/>
            </a:endParaRPr>
          </a:p>
          <a:p>
            <a:pPr eaLnBrk="1" hangingPunct="1"/>
            <a:r>
              <a:rPr lang="en-US" dirty="0" smtClean="0">
                <a:latin typeface="Arial" pitchFamily="34" charset="0"/>
              </a:rPr>
              <a:t>Points to consider section added 3/11/09</a:t>
            </a:r>
          </a:p>
          <a:p>
            <a:pPr eaLnBrk="1" hangingPunct="1"/>
            <a:endParaRPr lang="en-US" dirty="0" smtClean="0">
              <a:latin typeface="Arial" pitchFamily="34" charset="0"/>
            </a:endParaRPr>
          </a:p>
          <a:p>
            <a:pPr eaLnBrk="1" hangingPunct="1"/>
            <a:endParaRPr lang="en-US" dirty="0"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fld id="{E03797BA-12F8-44F3-9B09-B8D70FB99230}" type="slidenum">
              <a:rPr lang="en-US" sz="1200" smtClean="0"/>
              <a:pPr eaLnBrk="1" hangingPunct="1"/>
              <a:t>11</a:t>
            </a:fld>
            <a:endParaRPr lang="en-US" sz="1200" dirty="0"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rPr>
              <a:t>The first thing awardees must do is address copyright.</a:t>
            </a:r>
          </a:p>
          <a:p>
            <a:pPr eaLnBrk="1" hangingPunct="1"/>
            <a:endParaRPr lang="en-US" b="1" dirty="0" smtClean="0">
              <a:latin typeface="Arial" pitchFamily="34" charset="0"/>
            </a:endParaRPr>
          </a:p>
          <a:p>
            <a:pPr eaLnBrk="1" hangingPunct="1"/>
            <a:endParaRPr lang="en-US" dirty="0" smtClean="0">
              <a:latin typeface="Arial" pitchFamily="34" charset="0"/>
            </a:endParaRPr>
          </a:p>
          <a:p>
            <a:pPr eaLnBrk="1" hangingPunct="1"/>
            <a:r>
              <a:rPr lang="en-US" dirty="0" smtClean="0">
                <a:latin typeface="Arial" pitchFamily="34" charset="0"/>
              </a:rPr>
              <a:t>Revised 9/17/08  to reflect clarifications on deposit methods, as described at http://publicaccess.nih.gov/submit_process.htm </a:t>
            </a:r>
          </a:p>
          <a:p>
            <a:pPr eaLnBrk="1" hangingPunct="1"/>
            <a:r>
              <a:rPr lang="en-US" dirty="0" smtClean="0">
                <a:latin typeface="Arial" pitchFamily="34" charset="0"/>
              </a:rPr>
              <a:t>Revised 3/18/09 to include the Citation Methods Page</a:t>
            </a:r>
          </a:p>
          <a:p>
            <a:pPr eaLnBrk="1" hangingPunct="1"/>
            <a:endParaRPr lang="en-US" dirty="0"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r>
              <a:rPr lang="en-US" dirty="0" smtClean="0">
                <a:latin typeface="Arial" pitchFamily="34" charset="0"/>
                <a:ea typeface="ＭＳ Ｐゴシック"/>
                <a:cs typeface="Arial" pitchFamily="34" charset="0"/>
              </a:rPr>
              <a:t>http://publicaccess.nih.gov/submit_process_journals.htm#journals</a:t>
            </a:r>
          </a:p>
          <a:p>
            <a:r>
              <a:rPr lang="en-US" dirty="0" smtClean="0">
                <a:latin typeface="Arial" pitchFamily="34" charset="0"/>
                <a:ea typeface="ＭＳ Ｐゴシック"/>
                <a:cs typeface="Arial" pitchFamily="34" charset="0"/>
              </a:rPr>
              <a:t>Over 800 journals participate in the Method A process</a:t>
            </a:r>
          </a:p>
          <a:p>
            <a:endParaRPr lang="en-US" dirty="0" smtClean="0">
              <a:latin typeface="Arial" pitchFamily="34" charset="0"/>
              <a:ea typeface="ＭＳ Ｐゴシック"/>
              <a:cs typeface="Arial" pitchFamily="34" charset="0"/>
            </a:endParaRPr>
          </a:p>
          <a:p>
            <a:endParaRPr lang="en-US" dirty="0" smtClean="0">
              <a:latin typeface="Arial" pitchFamily="34" charset="0"/>
              <a:ea typeface="ＭＳ Ｐゴシック"/>
              <a:cs typeface="Arial" pitchFamily="34" charset="0"/>
            </a:endParaRPr>
          </a:p>
          <a:p>
            <a:r>
              <a:rPr lang="en-US" dirty="0" smtClean="0">
                <a:latin typeface="Arial" pitchFamily="34" charset="0"/>
                <a:ea typeface="ＭＳ Ｐゴシック"/>
                <a:cs typeface="Arial" pitchFamily="34" charset="0"/>
              </a:rPr>
              <a:t>PMC ID generally assigned in a week.</a:t>
            </a:r>
          </a:p>
        </p:txBody>
      </p:sp>
      <p:sp>
        <p:nvSpPr>
          <p:cNvPr id="107524" name="Slide Number Placeholder 3"/>
          <p:cNvSpPr>
            <a:spLocks noGrp="1"/>
          </p:cNvSpPr>
          <p:nvPr>
            <p:ph type="sldNum" sz="quarter" idx="5"/>
          </p:nvPr>
        </p:nvSpPr>
        <p:spPr>
          <a:noFill/>
        </p:spPr>
        <p:txBody>
          <a:bodyPr/>
          <a:lstStyle/>
          <a:p>
            <a:fld id="{7F620A69-E5BA-47AE-B31A-924E808E0544}" type="slidenum">
              <a:rPr lang="en-US" smtClean="0">
                <a:solidFill>
                  <a:prstClr val="black"/>
                </a:solidFill>
              </a:rPr>
              <a:pPr/>
              <a:t>12</a:t>
            </a:fld>
            <a:endParaRPr lang="en-US" dirty="0" smtClean="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pPr>
              <a:lnSpc>
                <a:spcPct val="90000"/>
              </a:lnSpc>
            </a:pPr>
            <a:endParaRPr lang="en-US" dirty="0" smtClean="0">
              <a:latin typeface="Arial" pitchFamily="34" charset="0"/>
              <a:ea typeface="ＭＳ Ｐゴシック"/>
              <a:cs typeface="Arial" pitchFamily="34" charset="0"/>
            </a:endParaRPr>
          </a:p>
          <a:p>
            <a:pPr>
              <a:lnSpc>
                <a:spcPct val="90000"/>
              </a:lnSpc>
            </a:pPr>
            <a:r>
              <a:rPr lang="en-US" dirty="0" smtClean="0">
                <a:latin typeface="Arial" pitchFamily="34" charset="0"/>
                <a:ea typeface="ＭＳ Ｐゴシック"/>
                <a:cs typeface="Arial" pitchFamily="34" charset="0"/>
              </a:rPr>
              <a:t>Manuscript files may be submitted to NIHMS by the author, the publisher, or anyone given access to the author's files (administrative personnel, graduate students, librarians, etc.).</a:t>
            </a:r>
          </a:p>
          <a:p>
            <a:pPr>
              <a:lnSpc>
                <a:spcPct val="90000"/>
              </a:lnSpc>
            </a:pPr>
            <a:endParaRPr lang="en-US" dirty="0" smtClean="0">
              <a:latin typeface="Arial" pitchFamily="34" charset="0"/>
              <a:ea typeface="ＭＳ Ｐゴシック"/>
              <a:cs typeface="Arial" pitchFamily="34" charset="0"/>
            </a:endParaRPr>
          </a:p>
          <a:p>
            <a:pPr>
              <a:lnSpc>
                <a:spcPct val="90000"/>
              </a:lnSpc>
            </a:pPr>
            <a:r>
              <a:rPr lang="en-US" dirty="0" smtClean="0">
                <a:latin typeface="Arial" pitchFamily="34" charset="0"/>
                <a:ea typeface="ＭＳ Ｐゴシック"/>
                <a:cs typeface="Arial" pitchFamily="34" charset="0"/>
              </a:rPr>
              <a:t>Approval of the PDF Receipt and web version of the manuscript requires </a:t>
            </a:r>
            <a:r>
              <a:rPr lang="en-US" b="1" dirty="0" smtClean="0">
                <a:latin typeface="Arial" pitchFamily="34" charset="0"/>
                <a:ea typeface="ＭＳ Ｐゴシック"/>
                <a:cs typeface="Arial" pitchFamily="34" charset="0"/>
              </a:rPr>
              <a:t>author</a:t>
            </a:r>
            <a:r>
              <a:rPr lang="en-US" dirty="0" smtClean="0">
                <a:latin typeface="Arial" pitchFamily="34" charset="0"/>
                <a:ea typeface="ＭＳ Ｐゴシック"/>
                <a:cs typeface="Arial" pitchFamily="34" charset="0"/>
              </a:rPr>
              <a:t> review and authorization.</a:t>
            </a:r>
          </a:p>
          <a:p>
            <a:pPr>
              <a:lnSpc>
                <a:spcPct val="90000"/>
              </a:lnSpc>
            </a:pPr>
            <a:endParaRPr lang="en-US" dirty="0" smtClean="0">
              <a:latin typeface="Arial" pitchFamily="34" charset="0"/>
              <a:ea typeface="ＭＳ Ｐゴシック"/>
              <a:cs typeface="Arial" pitchFamily="34" charset="0"/>
            </a:endParaRPr>
          </a:p>
          <a:p>
            <a:pPr>
              <a:lnSpc>
                <a:spcPct val="90000"/>
              </a:lnSpc>
            </a:pPr>
            <a:r>
              <a:rPr lang="en-US" dirty="0" smtClean="0">
                <a:latin typeface="Arial" pitchFamily="34" charset="0"/>
                <a:ea typeface="ＭＳ Ｐゴシック"/>
                <a:cs typeface="Arial" pitchFamily="34" charset="0"/>
              </a:rPr>
              <a:t>NIHMS accounts will be kept separate between login routes. For this reason, submitters must continue to use the same login method for subsequent visits to NIHMS. For example, manuscripts that are submitted via your NIH login will not be viewable if you were to subsequently log in to NIHMS through an eRA Commons account.</a:t>
            </a:r>
          </a:p>
          <a:p>
            <a:pPr>
              <a:lnSpc>
                <a:spcPct val="90000"/>
              </a:lnSpc>
            </a:pPr>
            <a:endParaRPr lang="en-US" dirty="0" smtClean="0">
              <a:latin typeface="Arial" pitchFamily="34" charset="0"/>
              <a:ea typeface="ＭＳ Ｐゴシック"/>
              <a:cs typeface="Arial" pitchFamily="34" charset="0"/>
            </a:endParaRPr>
          </a:p>
        </p:txBody>
      </p:sp>
      <p:sp>
        <p:nvSpPr>
          <p:cNvPr id="108548" name="Slide Number Placeholder 3"/>
          <p:cNvSpPr>
            <a:spLocks noGrp="1"/>
          </p:cNvSpPr>
          <p:nvPr>
            <p:ph type="sldNum" sz="quarter" idx="5"/>
          </p:nvPr>
        </p:nvSpPr>
        <p:spPr>
          <a:noFill/>
        </p:spPr>
        <p:txBody>
          <a:bodyPr/>
          <a:lstStyle/>
          <a:p>
            <a:fld id="{4ACD1E49-B080-4D74-939B-EF996834A0CE}" type="slidenum">
              <a:rPr lang="en-US" smtClean="0">
                <a:solidFill>
                  <a:prstClr val="black"/>
                </a:solidFill>
              </a:rPr>
              <a:pPr/>
              <a:t>13</a:t>
            </a:fld>
            <a:endParaRPr lang="en-US" dirty="0" smtClean="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r>
              <a:rPr lang="en-US" dirty="0" smtClean="0">
                <a:latin typeface="Arial" pitchFamily="34" charset="0"/>
                <a:ea typeface="ＭＳ Ｐゴシック"/>
                <a:cs typeface="Arial" pitchFamily="34" charset="0"/>
              </a:rPr>
              <a:t>http://publicaccess.nih.gov/submit_process_journals.htm#journals</a:t>
            </a:r>
          </a:p>
          <a:p>
            <a:endParaRPr lang="en-US" dirty="0" smtClean="0">
              <a:latin typeface="Arial" pitchFamily="34" charset="0"/>
              <a:ea typeface="ＭＳ Ｐゴシック"/>
              <a:cs typeface="Arial" pitchFamily="34" charset="0"/>
            </a:endParaRPr>
          </a:p>
          <a:p>
            <a:r>
              <a:rPr lang="en-US" dirty="0" smtClean="0">
                <a:latin typeface="Arial" pitchFamily="34" charset="0"/>
                <a:ea typeface="ＭＳ Ｐゴシック"/>
                <a:cs typeface="Arial" pitchFamily="34" charset="0"/>
              </a:rPr>
              <a:t>Two Routes to deposit a final peer-reviewed author manuscript in PMC: Methods C and D through NIHMS</a:t>
            </a:r>
          </a:p>
          <a:p>
            <a:endParaRPr lang="en-US" dirty="0" smtClean="0">
              <a:latin typeface="Arial" pitchFamily="34" charset="0"/>
              <a:ea typeface="ＭＳ Ｐゴシック"/>
              <a:cs typeface="Arial" pitchFamily="34" charset="0"/>
            </a:endParaRPr>
          </a:p>
        </p:txBody>
      </p:sp>
      <p:sp>
        <p:nvSpPr>
          <p:cNvPr id="109572" name="Slide Number Placeholder 3"/>
          <p:cNvSpPr>
            <a:spLocks noGrp="1"/>
          </p:cNvSpPr>
          <p:nvPr>
            <p:ph type="sldNum" sz="quarter" idx="5"/>
          </p:nvPr>
        </p:nvSpPr>
        <p:spPr>
          <a:noFill/>
        </p:spPr>
        <p:txBody>
          <a:bodyPr/>
          <a:lstStyle/>
          <a:p>
            <a:fld id="{562253A9-1845-42C1-A255-3FF5631B35DE}" type="slidenum">
              <a:rPr lang="en-US" smtClean="0">
                <a:solidFill>
                  <a:prstClr val="black"/>
                </a:solidFill>
              </a:rPr>
              <a:pPr/>
              <a:t>14</a:t>
            </a:fld>
            <a:endParaRPr lang="en-US" dirty="0" smtClean="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r>
              <a:rPr lang="en-US" dirty="0" smtClean="0">
                <a:latin typeface="Arial" pitchFamily="34" charset="0"/>
                <a:ea typeface="ＭＳ Ｐゴシック"/>
                <a:cs typeface="Arial" pitchFamily="34" charset="0"/>
              </a:rPr>
              <a:t>http://publicaccess.nih.gov/submit_process_journals.htm#journals</a:t>
            </a:r>
          </a:p>
          <a:p>
            <a:r>
              <a:rPr lang="en-US" dirty="0" smtClean="0">
                <a:latin typeface="Arial" pitchFamily="34" charset="0"/>
                <a:ea typeface="ＭＳ Ｐゴシック"/>
                <a:cs typeface="Arial" pitchFamily="34" charset="0"/>
              </a:rPr>
              <a:t>Over 800 journals participate in the Method A process</a:t>
            </a:r>
          </a:p>
        </p:txBody>
      </p:sp>
      <p:sp>
        <p:nvSpPr>
          <p:cNvPr id="110596" name="Slide Number Placeholder 3"/>
          <p:cNvSpPr>
            <a:spLocks noGrp="1"/>
          </p:cNvSpPr>
          <p:nvPr>
            <p:ph type="sldNum" sz="quarter" idx="5"/>
          </p:nvPr>
        </p:nvSpPr>
        <p:spPr>
          <a:noFill/>
        </p:spPr>
        <p:txBody>
          <a:bodyPr/>
          <a:lstStyle/>
          <a:p>
            <a:fld id="{D1A3C315-17DA-477D-971E-89E0A0B02C57}" type="slidenum">
              <a:rPr lang="en-US" smtClean="0">
                <a:solidFill>
                  <a:prstClr val="black"/>
                </a:solidFill>
              </a:rPr>
              <a:pPr/>
              <a:t>15</a:t>
            </a:fld>
            <a:endParaRPr lang="en-US" dirty="0" smtClean="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p:spPr>
        <p:txBody>
          <a:bodyPr/>
          <a:lstStyle/>
          <a:p>
            <a:r>
              <a:rPr lang="en-US" dirty="0" smtClean="0">
                <a:latin typeface="Arial" pitchFamily="34" charset="0"/>
                <a:ea typeface="ＭＳ Ｐゴシック"/>
                <a:cs typeface="Arial" pitchFamily="34" charset="0"/>
              </a:rPr>
              <a:t>http://publicaccess.nih.gov/submit_process_journals.htm#journals</a:t>
            </a:r>
          </a:p>
          <a:p>
            <a:r>
              <a:rPr lang="en-US" dirty="0" smtClean="0">
                <a:latin typeface="Arial" pitchFamily="34" charset="0"/>
                <a:ea typeface="ＭＳ Ｐゴシック"/>
                <a:cs typeface="Arial" pitchFamily="34" charset="0"/>
              </a:rPr>
              <a:t>Over 800 journals participate in the Method A process</a:t>
            </a:r>
          </a:p>
        </p:txBody>
      </p:sp>
      <p:sp>
        <p:nvSpPr>
          <p:cNvPr id="111620" name="Slide Number Placeholder 3"/>
          <p:cNvSpPr>
            <a:spLocks noGrp="1"/>
          </p:cNvSpPr>
          <p:nvPr>
            <p:ph type="sldNum" sz="quarter" idx="5"/>
          </p:nvPr>
        </p:nvSpPr>
        <p:spPr>
          <a:noFill/>
        </p:spPr>
        <p:txBody>
          <a:bodyPr/>
          <a:lstStyle/>
          <a:p>
            <a:fld id="{C486F4D2-0A3F-425A-AFAB-2F48B9E4BD86}" type="slidenum">
              <a:rPr lang="en-US" smtClean="0">
                <a:solidFill>
                  <a:prstClr val="black"/>
                </a:solidFill>
              </a:rPr>
              <a:pPr/>
              <a:t>16</a:t>
            </a:fld>
            <a:endParaRPr lang="en-US" dirty="0" smtClean="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txBox="1">
            <a:spLocks noGrp="1" noChangeArrowheads="1"/>
          </p:cNvSpPr>
          <p:nvPr/>
        </p:nvSpPr>
        <p:spPr bwMode="auto">
          <a:xfrm>
            <a:off x="3970338" y="8772525"/>
            <a:ext cx="3038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algn="r" eaLnBrk="1" hangingPunct="1">
              <a:spcBef>
                <a:spcPct val="0"/>
              </a:spcBef>
            </a:pPr>
            <a:fld id="{F803699E-C6BD-4CF4-9772-D7B8B2A2E6CE}" type="slidenum">
              <a:rPr lang="en-US" sz="1200"/>
              <a:pPr algn="r" eaLnBrk="1" hangingPunct="1">
                <a:spcBef>
                  <a:spcPct val="0"/>
                </a:spcBef>
              </a:pPr>
              <a:t>18</a:t>
            </a:fld>
            <a:endParaRPr lang="en-US" sz="120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See http://publicaccess.nih.gov/citation_methods.htm for more information</a:t>
            </a:r>
          </a:p>
          <a:p>
            <a:pPr eaLnBrk="1" hangingPunct="1"/>
            <a:endParaRPr lang="en-US" smtClean="0">
              <a:latin typeface="Arial" pitchFamily="34" charset="0"/>
            </a:endParaRPr>
          </a:p>
          <a:p>
            <a:pPr eaLnBrk="1" hangingPunct="1"/>
            <a:r>
              <a:rPr lang="en-US" smtClean="0">
                <a:latin typeface="Arial" pitchFamily="34" charset="0"/>
              </a:rPr>
              <a:t>Updated for SF424 Compliance 11/26/08</a:t>
            </a:r>
          </a:p>
          <a:p>
            <a:pPr eaLnBrk="1" hangingPunct="1"/>
            <a:r>
              <a:rPr lang="en-US" smtClean="0">
                <a:latin typeface="Arial" pitchFamily="34" charset="0"/>
              </a:rPr>
              <a:t>Website updated 3/19/09</a:t>
            </a:r>
          </a:p>
          <a:p>
            <a:pPr eaLnBrk="1" hangingPunct="1"/>
            <a:r>
              <a:rPr lang="en-US" smtClean="0">
                <a:latin typeface="Arial" pitchFamily="34" charset="0"/>
              </a:rPr>
              <a:t>Updated 9/4/09 to reflect NOT-OD-09-136, Clarification on the Use of an NIHMSID to Indicate Compliance with the NIH Public Access Policy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fld id="{8DFFEB46-F1FF-4F87-AF9D-5E391925B5BA}" type="slidenum">
              <a:rPr lang="en-US" sz="1200" smtClean="0"/>
              <a:pPr eaLnBrk="1" hangingPunct="1"/>
              <a:t>19</a:t>
            </a:fld>
            <a:endParaRPr lang="en-US" sz="1200" dirty="0"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rPr>
              <a:t>If a PMCID is not yet available, include the NIH Manuscript Submission system reference number (NIHMS ID) instead.</a:t>
            </a:r>
          </a:p>
          <a:p>
            <a:pPr eaLnBrk="1" hangingPunct="1"/>
            <a:endParaRPr lang="en-US" dirty="0" smtClean="0">
              <a:latin typeface="Arial" pitchFamily="34" charset="0"/>
            </a:endParaRPr>
          </a:p>
          <a:p>
            <a:pPr eaLnBrk="1" hangingPunct="1"/>
            <a:r>
              <a:rPr lang="en-US" dirty="0" smtClean="0">
                <a:latin typeface="Arial" pitchFamily="34" charset="0"/>
              </a:rPr>
              <a:t>Please use the PMC prefix in front of a PubMed Central reference number</a:t>
            </a:r>
          </a:p>
          <a:p>
            <a:pPr eaLnBrk="1" hangingPunct="1"/>
            <a:endParaRPr lang="en-US" dirty="0" smtClean="0">
              <a:latin typeface="Arial" pitchFamily="34" charset="0"/>
            </a:endParaRPr>
          </a:p>
          <a:p>
            <a:pPr eaLnBrk="1" hangingPunct="1"/>
            <a:r>
              <a:rPr lang="en-US" dirty="0" smtClean="0">
                <a:latin typeface="Arial" pitchFamily="34" charset="0"/>
              </a:rPr>
              <a:t>Revised 9/29/08 to include Guide Notice reference</a:t>
            </a:r>
          </a:p>
          <a:p>
            <a:pPr eaLnBrk="1" hangingPunct="1"/>
            <a:r>
              <a:rPr lang="en-US" dirty="0" smtClean="0">
                <a:latin typeface="Arial" pitchFamily="34" charset="0"/>
              </a:rPr>
              <a:t>Revised 11/26/08 to include all authors in example citation</a:t>
            </a:r>
          </a:p>
          <a:p>
            <a:pPr eaLnBrk="1" hangingPunct="1"/>
            <a:r>
              <a:rPr lang="en-US" dirty="0" smtClean="0">
                <a:latin typeface="Arial" pitchFamily="34" charset="0"/>
              </a:rPr>
              <a:t>Revised 3/19/09 to change reference from a guide notice to Citation methods Page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endParaRPr>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fld id="{6D9B5067-454F-4EA4-BFB2-6C1911B9E036}" type="slidenum">
              <a:rPr lang="en-US" sz="1200" smtClean="0"/>
              <a:pPr eaLnBrk="1" hangingPunct="1"/>
              <a:t>20</a:t>
            </a:fld>
            <a:endParaRPr lang="en-US" sz="120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fld id="{7831DDFA-B8A2-4B5E-8638-E183669EB4BE}" type="slidenum">
              <a:rPr lang="en-US" sz="1200" smtClean="0"/>
              <a:pPr eaLnBrk="1" hangingPunct="1"/>
              <a:t>2</a:t>
            </a:fld>
            <a:endParaRPr lang="en-US" sz="1200" dirty="0"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dirty="0" smtClean="0">
              <a:latin typeface="Arial" pitchFamily="34" charset="0"/>
            </a:endParaRPr>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fld id="{7C8BBF4C-CDF6-4C73-B5A4-8E2D8BE65639}" type="slidenum">
              <a:rPr lang="en-US" sz="1200" smtClean="0"/>
              <a:pPr eaLnBrk="1" hangingPunct="1"/>
              <a:t>23</a:t>
            </a:fld>
            <a:endParaRPr lang="en-US" sz="1200" dirty="0" smtClean="0"/>
          </a:p>
        </p:txBody>
      </p:sp>
      <p:sp>
        <p:nvSpPr>
          <p:cNvPr id="9114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endParaRPr lang="en-US" sz="1200"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endParaRPr>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fld id="{C142A468-FDFA-406C-8C60-6A03C09DB3FA}" type="slidenum">
              <a:rPr lang="en-US" sz="1200" smtClean="0"/>
              <a:pPr eaLnBrk="1" hangingPunct="1"/>
              <a:t>24</a:t>
            </a:fld>
            <a:endParaRPr lang="en-US" sz="1200"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468965" indent="-468965">
              <a:buFont typeface="Wingdings" pitchFamily="2" charset="2"/>
              <a:buChar char="§"/>
              <a:defRPr/>
            </a:pPr>
            <a:r>
              <a:rPr lang="en-US" dirty="0" smtClean="0">
                <a:ea typeface="+mn-ea"/>
              </a:rPr>
              <a:t>NIHMS accounts will be kept separate between login routes. </a:t>
            </a:r>
          </a:p>
          <a:p>
            <a:pPr marL="468965" indent="-468965">
              <a:buFont typeface="Wingdings" pitchFamily="2" charset="2"/>
              <a:buChar char="§"/>
              <a:defRPr/>
            </a:pPr>
            <a:r>
              <a:rPr lang="en-US" dirty="0" smtClean="0">
                <a:ea typeface="+mn-ea"/>
              </a:rPr>
              <a:t>Submitters must continue to use the same login method for subsequent visits to NIHMS. </a:t>
            </a:r>
          </a:p>
          <a:p>
            <a:pPr>
              <a:defRPr/>
            </a:pPr>
            <a:endParaRPr lang="en-US" dirty="0">
              <a:ea typeface="+mn-ea"/>
            </a:endParaRPr>
          </a:p>
        </p:txBody>
      </p:sp>
      <p:sp>
        <p:nvSpPr>
          <p:cNvPr id="121860" name="Slide Number Placeholder 3"/>
          <p:cNvSpPr>
            <a:spLocks noGrp="1"/>
          </p:cNvSpPr>
          <p:nvPr>
            <p:ph type="sldNum" sz="quarter" idx="5"/>
          </p:nvPr>
        </p:nvSpPr>
        <p:spPr>
          <a:noFill/>
        </p:spPr>
        <p:txBody>
          <a:bodyPr/>
          <a:lstStyle/>
          <a:p>
            <a:fld id="{A721FAA1-62A5-4C4B-81CC-2E600D5CC405}" type="slidenum">
              <a:rPr lang="en-US" smtClean="0">
                <a:solidFill>
                  <a:prstClr val="black"/>
                </a:solidFill>
              </a:rPr>
              <a:pPr/>
              <a:t>25</a:t>
            </a:fld>
            <a:endParaRPr lang="en-US" dirty="0" smtClean="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p:spPr>
        <p:txBody>
          <a:bodyPr/>
          <a:lstStyle/>
          <a:p>
            <a:r>
              <a:rPr lang="en-US" dirty="0" smtClean="0">
                <a:latin typeface="Arial" pitchFamily="34" charset="0"/>
                <a:ea typeface="ＭＳ Ｐゴシック"/>
                <a:cs typeface="Arial" pitchFamily="34" charset="0"/>
              </a:rPr>
              <a:t>Chose reviewer section of NIHMS Review and Approve Submission </a:t>
            </a:r>
          </a:p>
        </p:txBody>
      </p:sp>
      <p:sp>
        <p:nvSpPr>
          <p:cNvPr id="122884" name="Slide Number Placeholder 3"/>
          <p:cNvSpPr>
            <a:spLocks noGrp="1"/>
          </p:cNvSpPr>
          <p:nvPr>
            <p:ph type="sldNum" sz="quarter" idx="5"/>
          </p:nvPr>
        </p:nvSpPr>
        <p:spPr>
          <a:noFill/>
        </p:spPr>
        <p:txBody>
          <a:bodyPr/>
          <a:lstStyle/>
          <a:p>
            <a:fld id="{C3E7353C-1239-496C-B319-26E50D0230C6}" type="slidenum">
              <a:rPr lang="en-US" smtClean="0">
                <a:solidFill>
                  <a:prstClr val="black"/>
                </a:solidFill>
              </a:rPr>
              <a:pPr/>
              <a:t>26</a:t>
            </a:fld>
            <a:endParaRPr lang="en-US" dirty="0" smtClean="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endParaRPr>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fld id="{C142A468-FDFA-406C-8C60-6A03C09DB3FA}" type="slidenum">
              <a:rPr lang="en-US" sz="1200" smtClean="0"/>
              <a:pPr eaLnBrk="1" hangingPunct="1"/>
              <a:t>33</a:t>
            </a:fld>
            <a:endParaRPr lang="en-US" sz="1200"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Neil will</a:t>
            </a:r>
            <a:r>
              <a:rPr lang="en-US" baseline="0" dirty="0" smtClean="0"/>
              <a:t> ask Bart</a:t>
            </a:r>
            <a:endParaRPr lang="en-US" dirty="0"/>
          </a:p>
        </p:txBody>
      </p:sp>
      <p:sp>
        <p:nvSpPr>
          <p:cNvPr id="4" name="Slide Number Placeholder 3"/>
          <p:cNvSpPr>
            <a:spLocks noGrp="1"/>
          </p:cNvSpPr>
          <p:nvPr>
            <p:ph type="sldNum" sz="quarter" idx="10"/>
          </p:nvPr>
        </p:nvSpPr>
        <p:spPr/>
        <p:txBody>
          <a:bodyPr/>
          <a:lstStyle/>
          <a:p>
            <a:pPr>
              <a:defRPr/>
            </a:pPr>
            <a:fld id="{7B2F39A5-D343-41F7-9EE5-3AAD5631D088}" type="slidenum">
              <a:rPr lang="en-US" smtClean="0"/>
              <a:pPr>
                <a:defRPr/>
              </a:pPr>
              <a:t>34</a:t>
            </a:fld>
            <a:endParaRPr lang="en-US" dirty="0"/>
          </a:p>
        </p:txBody>
      </p:sp>
    </p:spTree>
    <p:extLst>
      <p:ext uri="{BB962C8B-B14F-4D97-AF65-F5344CB8AC3E}">
        <p14:creationId xmlns:p14="http://schemas.microsoft.com/office/powerpoint/2010/main" val="27339220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this slide is drawn from early test data, and labeled the</a:t>
            </a:r>
            <a:r>
              <a:rPr lang="en-US" baseline="0" dirty="0" smtClean="0"/>
              <a:t> first citation as non-compliant, when it should be N/A because it was published in 2006. However, to make it clear how an Non-Compliant paper will display, I changed the publication year on the slide to 2010.</a:t>
            </a:r>
            <a:endParaRPr lang="en-US" dirty="0"/>
          </a:p>
        </p:txBody>
      </p:sp>
      <p:sp>
        <p:nvSpPr>
          <p:cNvPr id="4" name="Slide Number Placeholder 3"/>
          <p:cNvSpPr>
            <a:spLocks noGrp="1"/>
          </p:cNvSpPr>
          <p:nvPr>
            <p:ph type="sldNum" sz="quarter" idx="10"/>
          </p:nvPr>
        </p:nvSpPr>
        <p:spPr/>
        <p:txBody>
          <a:bodyPr/>
          <a:lstStyle/>
          <a:p>
            <a:pPr>
              <a:defRPr/>
            </a:pPr>
            <a:fld id="{7B2F39A5-D343-41F7-9EE5-3AAD5631D088}" type="slidenum">
              <a:rPr lang="en-US" smtClean="0"/>
              <a:pPr>
                <a:defRPr/>
              </a:pPr>
              <a:t>50</a:t>
            </a:fld>
            <a:endParaRPr lang="en-US" dirty="0"/>
          </a:p>
        </p:txBody>
      </p:sp>
    </p:spTree>
    <p:extLst>
      <p:ext uri="{BB962C8B-B14F-4D97-AF65-F5344CB8AC3E}">
        <p14:creationId xmlns:p14="http://schemas.microsoft.com/office/powerpoint/2010/main" val="30322237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endParaRPr>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fld id="{C142A468-FDFA-406C-8C60-6A03C09DB3FA}" type="slidenum">
              <a:rPr lang="en-US" sz="1200" smtClean="0"/>
              <a:pPr eaLnBrk="1" hangingPunct="1"/>
              <a:t>53</a:t>
            </a:fld>
            <a:endParaRPr lang="en-US" sz="1200"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The compliance monitor contains a list of all articles that NIH believes a particular grantee institution (IPF number) is responsible for under the terms of the Public Access Policy. An article published in 2008 or later is included in the list if it has been associated with NIH funding (a grant, contract, etc.) provided to the institution. The funding connection may come from an acknowledgement statement in the article or from a separate association made by an author, e.g., during the process of submitting the manuscript to the NIH Manuscript Submission (NIHMS) system, or through the My Bibliography feature (http://</a:t>
            </a:r>
            <a:r>
              <a:rPr lang="en-US" dirty="0" err="1">
                <a:latin typeface="+mn-lt"/>
              </a:rPr>
              <a:t>www.ncbi.nlm.nih.gov</a:t>
            </a:r>
            <a:r>
              <a:rPr lang="en-US" dirty="0">
                <a:latin typeface="+mn-lt"/>
              </a:rPr>
              <a:t>/sites/books/NBK53595/) of the My NCBI service. </a:t>
            </a:r>
          </a:p>
          <a:p>
            <a:r>
              <a:rPr lang="en-US" dirty="0">
                <a:latin typeface="+mn-lt"/>
              </a:rPr>
              <a:t> </a:t>
            </a:r>
          </a:p>
          <a:p>
            <a:r>
              <a:rPr lang="en-US" dirty="0">
                <a:latin typeface="+mn-lt"/>
              </a:rPr>
              <a:t>These inclusion criteria are not perfect, and this database may miss papers that are NIH supported and fall under the NIH Public Access policy (e.g. papers posted to PMC without being associated with your institution’s award). It also may include papers that do not fall under the policy, such as papers that are directly supported by NIH but are not peer reviewed. For information on how to correct these errors, please see the Q&amp;A section at the end of this guide. </a:t>
            </a:r>
          </a:p>
          <a:p>
            <a:r>
              <a:rPr lang="en-US" dirty="0">
                <a:latin typeface="+mn-lt"/>
              </a:rPr>
              <a:t> </a:t>
            </a:r>
          </a:p>
          <a:p>
            <a:r>
              <a:rPr lang="en-US" dirty="0">
                <a:latin typeface="+mn-lt"/>
              </a:rPr>
              <a:t>The compliance monitor classifies articles according to compliance status and provides detailed information about each article—a full citation; associated grants and principal investigators (PIs); the PubMed ID and related IDs where available; and a link to the PubMed record. </a:t>
            </a:r>
          </a:p>
          <a:p>
            <a:endParaRPr lang="en-US" dirty="0"/>
          </a:p>
        </p:txBody>
      </p:sp>
      <p:sp>
        <p:nvSpPr>
          <p:cNvPr id="4" name="Slide Number Placeholder 3"/>
          <p:cNvSpPr>
            <a:spLocks noGrp="1"/>
          </p:cNvSpPr>
          <p:nvPr>
            <p:ph type="sldNum" sz="quarter" idx="10"/>
          </p:nvPr>
        </p:nvSpPr>
        <p:spPr/>
        <p:txBody>
          <a:bodyPr/>
          <a:lstStyle/>
          <a:p>
            <a:fld id="{764EA33F-6861-DC49-A81C-8019E074C5E6}" type="slidenum">
              <a:rPr lang="en-US" smtClean="0"/>
              <a:t>54</a:t>
            </a:fld>
            <a:endParaRPr lang="en-US"/>
          </a:p>
        </p:txBody>
      </p:sp>
    </p:spTree>
    <p:extLst>
      <p:ext uri="{BB962C8B-B14F-4D97-AF65-F5344CB8AC3E}">
        <p14:creationId xmlns:p14="http://schemas.microsoft.com/office/powerpoint/2010/main" val="3819817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4149" eaLnBrk="1" fontAlgn="auto" hangingPunct="1">
              <a:spcBef>
                <a:spcPts val="0"/>
              </a:spcBef>
              <a:spcAft>
                <a:spcPts val="0"/>
              </a:spcAft>
              <a:defRPr/>
            </a:pPr>
            <a:r>
              <a:rPr lang="en-US" dirty="0">
                <a:latin typeface="+mn-lt"/>
              </a:rPr>
              <a:t>To gain access to the compliance monitor, users must first be assigned a “PACR” role by an administrator at their institution who is authorized to assign roles in NIH’s </a:t>
            </a:r>
            <a:r>
              <a:rPr lang="en-US" dirty="0" err="1">
                <a:latin typeface="+mn-lt"/>
              </a:rPr>
              <a:t>eRA</a:t>
            </a:r>
            <a:r>
              <a:rPr lang="en-US" dirty="0">
                <a:latin typeface="+mn-lt"/>
              </a:rPr>
              <a:t> Commons grants administration system. Users with a PACR role have access to the compliance reports for their institution. The reports are organized by IPF (Institutional Profile File) number, the unique ID assigned to a grantee organization in the </a:t>
            </a:r>
            <a:r>
              <a:rPr lang="en-US" dirty="0" err="1">
                <a:latin typeface="+mn-lt"/>
              </a:rPr>
              <a:t>eRA</a:t>
            </a:r>
            <a:r>
              <a:rPr lang="en-US" dirty="0">
                <a:latin typeface="+mn-lt"/>
              </a:rPr>
              <a:t> system. If your institution has multiple IPF numbers, you must be assigned a PACR role for each IPF that you wish to monitor and you must log in to the compliance monitor separately for each IPF number. </a:t>
            </a:r>
          </a:p>
          <a:p>
            <a:endParaRPr lang="en-US" dirty="0"/>
          </a:p>
        </p:txBody>
      </p:sp>
      <p:sp>
        <p:nvSpPr>
          <p:cNvPr id="4" name="Slide Number Placeholder 3"/>
          <p:cNvSpPr>
            <a:spLocks noGrp="1"/>
          </p:cNvSpPr>
          <p:nvPr>
            <p:ph type="sldNum" sz="quarter" idx="10"/>
          </p:nvPr>
        </p:nvSpPr>
        <p:spPr/>
        <p:txBody>
          <a:bodyPr/>
          <a:lstStyle/>
          <a:p>
            <a:fld id="{764EA33F-6861-DC49-A81C-8019E074C5E6}" type="slidenum">
              <a:rPr lang="en-US" smtClean="0"/>
              <a:t>55</a:t>
            </a:fld>
            <a:endParaRPr lang="en-US"/>
          </a:p>
        </p:txBody>
      </p:sp>
    </p:spTree>
    <p:extLst>
      <p:ext uri="{BB962C8B-B14F-4D97-AF65-F5344CB8AC3E}">
        <p14:creationId xmlns:p14="http://schemas.microsoft.com/office/powerpoint/2010/main" val="1372852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endParaRP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fld id="{E7066690-9ABE-4D07-AC17-4F25C4A392C3}" type="slidenum">
              <a:rPr lang="en-US" sz="1200" smtClean="0"/>
              <a:pPr eaLnBrk="1" hangingPunct="1"/>
              <a:t>3</a:t>
            </a:fld>
            <a:endParaRPr lang="en-US" sz="1200"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b="1" dirty="0">
              <a:latin typeface="+mn-lt"/>
            </a:endParaRPr>
          </a:p>
          <a:p>
            <a:pPr marL="232075" indent="-232075">
              <a:buAutoNum type="arabicPeriod"/>
            </a:pPr>
            <a:r>
              <a:rPr lang="en-US" b="1" dirty="0">
                <a:latin typeface="+mn-lt"/>
              </a:rPr>
              <a:t>Set timeframe</a:t>
            </a:r>
          </a:p>
          <a:p>
            <a:pPr defTabSz="464149" eaLnBrk="1" fontAlgn="auto" hangingPunct="1">
              <a:spcBef>
                <a:spcPts val="0"/>
              </a:spcBef>
              <a:spcAft>
                <a:spcPts val="0"/>
              </a:spcAft>
              <a:defRPr/>
            </a:pPr>
            <a:r>
              <a:rPr lang="en-US" dirty="0">
                <a:latin typeface="+mn-lt"/>
              </a:rPr>
              <a:t>	By default, the report shows compliance status for articles published in the last year (current month plus 12 months). Use the date boxes at the top of the page to change the date range. </a:t>
            </a:r>
            <a:endParaRPr lang="en-US" b="1" dirty="0">
              <a:latin typeface="+mn-lt"/>
            </a:endParaRPr>
          </a:p>
          <a:p>
            <a:pPr lvl="0"/>
            <a:endParaRPr lang="en-US" b="1" dirty="0">
              <a:latin typeface="+mn-lt"/>
            </a:endParaRPr>
          </a:p>
          <a:p>
            <a:pPr lvl="0"/>
            <a:r>
              <a:rPr lang="en-US" b="1" dirty="0">
                <a:latin typeface="+mn-lt"/>
              </a:rPr>
              <a:t>2. Total articles</a:t>
            </a:r>
          </a:p>
          <a:p>
            <a:pPr lvl="0"/>
            <a:endParaRPr lang="en-US" b="1" dirty="0">
              <a:latin typeface="+mn-lt"/>
            </a:endParaRPr>
          </a:p>
          <a:p>
            <a:pPr lvl="0"/>
            <a:r>
              <a:rPr lang="en-US" b="1" dirty="0">
                <a:latin typeface="+mn-lt"/>
              </a:rPr>
              <a:t>3. Compliant </a:t>
            </a:r>
            <a:endParaRPr lang="en-US" sz="1400" dirty="0">
              <a:latin typeface="+mn-lt"/>
            </a:endParaRPr>
          </a:p>
          <a:p>
            <a:pPr lvl="1"/>
            <a:r>
              <a:rPr lang="en-US" dirty="0">
                <a:latin typeface="+mn-lt"/>
              </a:rPr>
              <a:t>The article has a PMCID (PubMed Central ID), indicating that it has been or is ready to be made public on PubMed Central, </a:t>
            </a:r>
            <a:endParaRPr lang="en-US" sz="1400" dirty="0">
              <a:latin typeface="+mn-lt"/>
            </a:endParaRPr>
          </a:p>
          <a:p>
            <a:pPr lvl="1"/>
            <a:r>
              <a:rPr lang="en-US" dirty="0">
                <a:latin typeface="+mn-lt"/>
              </a:rPr>
              <a:t>OR the article has been published in a Method A journal (see http://</a:t>
            </a:r>
            <a:r>
              <a:rPr lang="en-US" dirty="0" err="1">
                <a:latin typeface="+mn-lt"/>
              </a:rPr>
              <a:t>publicaccess.nih.gov</a:t>
            </a:r>
            <a:r>
              <a:rPr lang="en-US" dirty="0">
                <a:latin typeface="+mn-lt"/>
              </a:rPr>
              <a:t>/</a:t>
            </a:r>
            <a:r>
              <a:rPr lang="en-US" dirty="0" err="1">
                <a:latin typeface="+mn-lt"/>
              </a:rPr>
              <a:t>submit_process.htm</a:t>
            </a:r>
            <a:r>
              <a:rPr lang="en-US" dirty="0">
                <a:latin typeface="+mn-lt"/>
              </a:rPr>
              <a:t>). </a:t>
            </a:r>
            <a:endParaRPr lang="en-US" sz="1400" dirty="0">
              <a:latin typeface="+mn-lt"/>
            </a:endParaRPr>
          </a:p>
          <a:p>
            <a:r>
              <a:rPr lang="en-US" dirty="0">
                <a:latin typeface="+mn-lt"/>
              </a:rPr>
              <a:t> </a:t>
            </a:r>
            <a:endParaRPr lang="en-US" sz="1400" dirty="0">
              <a:latin typeface="+mn-lt"/>
            </a:endParaRPr>
          </a:p>
          <a:p>
            <a:pPr lvl="0"/>
            <a:r>
              <a:rPr lang="en-US" b="1" dirty="0">
                <a:latin typeface="+mn-lt"/>
              </a:rPr>
              <a:t>4. In Process </a:t>
            </a:r>
            <a:endParaRPr lang="en-US" sz="1400" dirty="0">
              <a:latin typeface="+mn-lt"/>
            </a:endParaRPr>
          </a:p>
          <a:p>
            <a:pPr lvl="1"/>
            <a:r>
              <a:rPr lang="en-US" dirty="0">
                <a:latin typeface="+mn-lt"/>
              </a:rPr>
              <a:t>The article is NOT from a Method A journal, </a:t>
            </a:r>
            <a:endParaRPr lang="en-US" sz="1400" dirty="0">
              <a:latin typeface="+mn-lt"/>
            </a:endParaRPr>
          </a:p>
          <a:p>
            <a:pPr lvl="1"/>
            <a:r>
              <a:rPr lang="en-US" dirty="0">
                <a:latin typeface="+mn-lt"/>
              </a:rPr>
              <a:t>AND it is less than 3 months past its final publication date, </a:t>
            </a:r>
            <a:endParaRPr lang="en-US" sz="1400" dirty="0">
              <a:latin typeface="+mn-lt"/>
            </a:endParaRPr>
          </a:p>
          <a:p>
            <a:pPr lvl="1"/>
            <a:r>
              <a:rPr lang="en-US" dirty="0">
                <a:latin typeface="+mn-lt"/>
              </a:rPr>
              <a:t>AND it is still somewhere in the NIHMS processing cycle, i.e., manuscript files have been deposited, but the cycle has not been completed and the article does not yet have a PMCID. </a:t>
            </a:r>
            <a:endParaRPr lang="en-US" sz="1400" dirty="0">
              <a:latin typeface="+mn-lt"/>
            </a:endParaRPr>
          </a:p>
          <a:p>
            <a:r>
              <a:rPr lang="en-US" dirty="0">
                <a:latin typeface="+mn-lt"/>
              </a:rPr>
              <a:t> </a:t>
            </a:r>
            <a:endParaRPr lang="en-US" sz="1400" dirty="0">
              <a:latin typeface="+mn-lt"/>
            </a:endParaRPr>
          </a:p>
          <a:p>
            <a:pPr lvl="0"/>
            <a:r>
              <a:rPr lang="en-US" b="1" dirty="0">
                <a:latin typeface="+mn-lt"/>
              </a:rPr>
              <a:t>5. Non-Compliant </a:t>
            </a:r>
            <a:endParaRPr lang="en-US" sz="1400" dirty="0">
              <a:latin typeface="+mn-lt"/>
            </a:endParaRPr>
          </a:p>
          <a:p>
            <a:pPr lvl="1"/>
            <a:r>
              <a:rPr lang="en-US" dirty="0">
                <a:latin typeface="+mn-lt"/>
              </a:rPr>
              <a:t>The article is NOT from a Method A journal, </a:t>
            </a:r>
            <a:endParaRPr lang="en-US" sz="1400" dirty="0">
              <a:latin typeface="+mn-lt"/>
            </a:endParaRPr>
          </a:p>
          <a:p>
            <a:pPr lvl="1"/>
            <a:r>
              <a:rPr lang="en-US" dirty="0">
                <a:latin typeface="+mn-lt"/>
              </a:rPr>
              <a:t>AND it does not have a PMCID, </a:t>
            </a:r>
            <a:endParaRPr lang="en-US" sz="1400" dirty="0">
              <a:latin typeface="+mn-lt"/>
            </a:endParaRPr>
          </a:p>
          <a:p>
            <a:pPr lvl="1"/>
            <a:r>
              <a:rPr lang="en-US" dirty="0">
                <a:latin typeface="+mn-lt"/>
              </a:rPr>
              <a:t>AND it is not “in process” as defined above. (This includes articles less than 3 months past publication that have not yet begun the NIHMS submission process.) </a:t>
            </a:r>
          </a:p>
          <a:p>
            <a:pPr lvl="1"/>
            <a:endParaRPr lang="en-US" dirty="0">
              <a:latin typeface="+mn-lt"/>
            </a:endParaRPr>
          </a:p>
          <a:p>
            <a:pPr lvl="0"/>
            <a:r>
              <a:rPr lang="en-US" sz="1400" b="1" dirty="0">
                <a:latin typeface="+mn-lt"/>
              </a:rPr>
              <a:t>6. Compliance Rate</a:t>
            </a:r>
          </a:p>
          <a:p>
            <a:pPr lvl="0"/>
            <a:endParaRPr lang="en-US" sz="1400" b="1" dirty="0">
              <a:latin typeface="+mn-lt"/>
            </a:endParaRPr>
          </a:p>
          <a:p>
            <a:pPr defTabSz="464149" eaLnBrk="1" fontAlgn="auto" hangingPunct="1">
              <a:spcBef>
                <a:spcPts val="0"/>
              </a:spcBef>
              <a:spcAft>
                <a:spcPts val="0"/>
              </a:spcAft>
              <a:defRPr/>
            </a:pPr>
            <a:r>
              <a:rPr lang="en-US" sz="1400" dirty="0">
                <a:latin typeface="+mn-lt"/>
              </a:rPr>
              <a:t>Click on the </a:t>
            </a:r>
            <a:r>
              <a:rPr lang="en-US" sz="1400" i="1" dirty="0">
                <a:latin typeface="+mn-lt"/>
              </a:rPr>
              <a:t>Compliant</a:t>
            </a:r>
            <a:r>
              <a:rPr lang="en-US" sz="1400" dirty="0">
                <a:latin typeface="+mn-lt"/>
              </a:rPr>
              <a:t>, </a:t>
            </a:r>
            <a:r>
              <a:rPr lang="en-US" sz="1400" i="1" dirty="0">
                <a:latin typeface="+mn-lt"/>
              </a:rPr>
              <a:t>Non-Compliant</a:t>
            </a:r>
            <a:r>
              <a:rPr lang="en-US" sz="1400" dirty="0">
                <a:latin typeface="+mn-lt"/>
              </a:rPr>
              <a:t>, or </a:t>
            </a:r>
            <a:r>
              <a:rPr lang="en-US" sz="1400" i="1" dirty="0">
                <a:latin typeface="+mn-lt"/>
              </a:rPr>
              <a:t>In Process </a:t>
            </a:r>
            <a:r>
              <a:rPr lang="en-US" sz="1400" dirty="0">
                <a:latin typeface="+mn-lt"/>
              </a:rPr>
              <a:t>number to go to an Institution Details page that lists the articles that are in each of these three states. </a:t>
            </a:r>
          </a:p>
          <a:p>
            <a:pPr lvl="0"/>
            <a:endParaRPr lang="en-US" sz="1400" b="1" dirty="0">
              <a:latin typeface="+mn-lt"/>
            </a:endParaRPr>
          </a:p>
          <a:p>
            <a:endParaRPr lang="en-US" dirty="0"/>
          </a:p>
        </p:txBody>
      </p:sp>
      <p:sp>
        <p:nvSpPr>
          <p:cNvPr id="4" name="Slide Number Placeholder 3"/>
          <p:cNvSpPr>
            <a:spLocks noGrp="1"/>
          </p:cNvSpPr>
          <p:nvPr>
            <p:ph type="sldNum" sz="quarter" idx="10"/>
          </p:nvPr>
        </p:nvSpPr>
        <p:spPr/>
        <p:txBody>
          <a:bodyPr/>
          <a:lstStyle/>
          <a:p>
            <a:fld id="{764EA33F-6861-DC49-A81C-8019E074C5E6}" type="slidenum">
              <a:rPr lang="en-US" smtClean="0"/>
              <a:t>57</a:t>
            </a:fld>
            <a:endParaRPr lang="en-US"/>
          </a:p>
        </p:txBody>
      </p:sp>
    </p:spTree>
    <p:extLst>
      <p:ext uri="{BB962C8B-B14F-4D97-AF65-F5344CB8AC3E}">
        <p14:creationId xmlns:p14="http://schemas.microsoft.com/office/powerpoint/2010/main" val="16812478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056" indent="-174056">
              <a:buFont typeface="Arial"/>
              <a:buChar char="•"/>
            </a:pPr>
            <a:r>
              <a:rPr lang="en-US" dirty="0">
                <a:latin typeface="+mn-lt"/>
              </a:rPr>
              <a:t>Hold your cursor over any PMID to see the corresponding article title, authors, and journal name. Click the PMID to get a full Article Details page for the article. </a:t>
            </a:r>
          </a:p>
          <a:p>
            <a:endParaRPr lang="en-US" dirty="0">
              <a:latin typeface="+mn-lt"/>
            </a:endParaRPr>
          </a:p>
          <a:p>
            <a:pPr marL="174056" indent="-174056">
              <a:buFont typeface="Arial"/>
              <a:buChar char="•"/>
            </a:pPr>
            <a:r>
              <a:rPr lang="en-US" dirty="0">
                <a:latin typeface="+mn-lt"/>
              </a:rPr>
              <a:t>Click any column heading in the table to sort the list by that field. </a:t>
            </a:r>
          </a:p>
          <a:p>
            <a:pPr marL="174056" indent="-174056">
              <a:buFont typeface="Arial"/>
              <a:buChar char="•"/>
            </a:pPr>
            <a:endParaRPr lang="en-US" dirty="0">
              <a:latin typeface="+mn-lt"/>
            </a:endParaRPr>
          </a:p>
          <a:p>
            <a:pPr marL="174056" indent="-174056">
              <a:buFont typeface="Arial"/>
              <a:buChar char="•"/>
            </a:pPr>
            <a:r>
              <a:rPr lang="en-US" dirty="0">
                <a:latin typeface="+mn-lt"/>
              </a:rPr>
              <a:t>Use Page size, at the top left of the table, to change the number of lines that are displayed on each page of the report. </a:t>
            </a:r>
          </a:p>
          <a:p>
            <a:pPr marL="174056" indent="-174056">
              <a:buFont typeface="Arial"/>
              <a:buChar char="•"/>
            </a:pPr>
            <a:endParaRPr lang="en-US" dirty="0">
              <a:latin typeface="+mn-lt"/>
            </a:endParaRPr>
          </a:p>
          <a:p>
            <a:pPr marL="174056" indent="-174056">
              <a:buFont typeface="Arial"/>
              <a:buChar char="•"/>
            </a:pPr>
            <a:r>
              <a:rPr lang="en-US" dirty="0">
                <a:latin typeface="+mn-lt"/>
              </a:rPr>
              <a:t>The “</a:t>
            </a:r>
            <a:r>
              <a:rPr lang="en-US" b="1" dirty="0">
                <a:latin typeface="+mn-lt"/>
              </a:rPr>
              <a:t>Download as CSV file</a:t>
            </a:r>
            <a:r>
              <a:rPr lang="en-US" dirty="0">
                <a:latin typeface="+mn-lt"/>
              </a:rPr>
              <a:t>” link in the upper right corner lets you download the current list to an Excel spreadsheet. Items in the file will be sorted in the same order as you have them in the online display. In addition to the columns in the Institution Details table, the CSV file also includes sortable columns identifying article title, first author name and affiliation, journal title and publisher, and the person who is currently responsible for any actions needed to complete the NIHMS submission process. </a:t>
            </a:r>
          </a:p>
          <a:p>
            <a:pPr marL="174056" indent="-174056">
              <a:buFont typeface="Arial"/>
              <a:buChar char="•"/>
            </a:pPr>
            <a:endParaRPr lang="en-US" dirty="0">
              <a:latin typeface="+mn-lt"/>
            </a:endParaRPr>
          </a:p>
          <a:p>
            <a:pPr marL="174056" indent="-174056">
              <a:buFont typeface="Arial"/>
              <a:buChar char="•"/>
            </a:pPr>
            <a:r>
              <a:rPr lang="en-US" dirty="0">
                <a:latin typeface="+mn-lt"/>
              </a:rPr>
              <a:t>Click on PMID to view Article Details</a:t>
            </a:r>
          </a:p>
          <a:p>
            <a:pPr marL="174056" indent="-174056">
              <a:buFont typeface="Arial"/>
              <a:buChar char="•"/>
            </a:pPr>
            <a:endParaRPr lang="en-US" dirty="0">
              <a:latin typeface="+mn-lt"/>
            </a:endParaRPr>
          </a:p>
          <a:p>
            <a:r>
              <a:rPr lang="en-US" u="sng" dirty="0">
                <a:latin typeface="+mn-lt"/>
              </a:rPr>
              <a:t>Additional notes:</a:t>
            </a:r>
          </a:p>
          <a:p>
            <a:endParaRPr lang="en-US" dirty="0">
              <a:latin typeface="+mn-lt"/>
            </a:endParaRPr>
          </a:p>
          <a:p>
            <a:r>
              <a:rPr lang="en-US" b="1" i="1" dirty="0">
                <a:latin typeface="+mn-lt"/>
              </a:rPr>
              <a:t>PMID</a:t>
            </a:r>
            <a:r>
              <a:rPr lang="en-US" dirty="0">
                <a:latin typeface="+mn-lt"/>
              </a:rPr>
              <a:t>, </a:t>
            </a:r>
            <a:r>
              <a:rPr lang="en-US" b="1" i="1" dirty="0">
                <a:latin typeface="+mn-lt"/>
              </a:rPr>
              <a:t>PMCID</a:t>
            </a:r>
            <a:r>
              <a:rPr lang="en-US" dirty="0">
                <a:latin typeface="+mn-lt"/>
              </a:rPr>
              <a:t>, and </a:t>
            </a:r>
            <a:r>
              <a:rPr lang="en-US" b="1" i="1" dirty="0">
                <a:latin typeface="+mn-lt"/>
              </a:rPr>
              <a:t>NIHMSID </a:t>
            </a:r>
            <a:r>
              <a:rPr lang="en-US" dirty="0">
                <a:latin typeface="+mn-lt"/>
              </a:rPr>
              <a:t>are the unique article identifiers assigned to each article in PubMed, PMC, and the NIHMS, respectively. Every article in the list has a record in PubMed, and therefore a PMID. If an article does not show a PMCID or an NIHMSID, it means the article does not exist (has not been deposited) in the respective system. </a:t>
            </a:r>
          </a:p>
          <a:p>
            <a:r>
              <a:rPr lang="en-US" dirty="0">
                <a:latin typeface="+mn-lt"/>
              </a:rPr>
              <a:t> </a:t>
            </a:r>
          </a:p>
          <a:p>
            <a:r>
              <a:rPr lang="en-US" dirty="0">
                <a:latin typeface="+mn-lt"/>
              </a:rPr>
              <a:t>Under submission methods A and B (http://</a:t>
            </a:r>
            <a:r>
              <a:rPr lang="en-US" dirty="0" err="1">
                <a:latin typeface="+mn-lt"/>
              </a:rPr>
              <a:t>publicaccess.nih.gov</a:t>
            </a:r>
            <a:r>
              <a:rPr lang="en-US" dirty="0">
                <a:latin typeface="+mn-lt"/>
              </a:rPr>
              <a:t>/</a:t>
            </a:r>
            <a:r>
              <a:rPr lang="en-US" dirty="0" err="1">
                <a:latin typeface="+mn-lt"/>
              </a:rPr>
              <a:t>submit_process.htm</a:t>
            </a:r>
            <a:r>
              <a:rPr lang="en-US" dirty="0">
                <a:latin typeface="+mn-lt"/>
              </a:rPr>
              <a:t>), a publisher deposits the final published version of an article directly in PMC, without ever going through the NIHMS. In this case, the article will get a PMCID without having an NIHMSID. </a:t>
            </a:r>
          </a:p>
          <a:p>
            <a:r>
              <a:rPr lang="en-US" dirty="0">
                <a:latin typeface="+mn-lt"/>
              </a:rPr>
              <a:t> </a:t>
            </a:r>
          </a:p>
          <a:p>
            <a:r>
              <a:rPr lang="en-US" dirty="0">
                <a:latin typeface="+mn-lt"/>
              </a:rPr>
              <a:t>Under submission methods C and D, an article receives an NIHMSID when the accepted manuscript files are first deposited in the NIHMS system. The four “NIHMS” columns on the right end of the Institution Details table mark progressive stages in the submission process described for methods C and D at http://</a:t>
            </a:r>
            <a:r>
              <a:rPr lang="en-US" dirty="0" err="1">
                <a:latin typeface="+mn-lt"/>
              </a:rPr>
              <a:t>publicaccess.nih.gov</a:t>
            </a:r>
            <a:r>
              <a:rPr lang="en-US" dirty="0">
                <a:latin typeface="+mn-lt"/>
              </a:rPr>
              <a:t>/</a:t>
            </a:r>
            <a:r>
              <a:rPr lang="en-US" dirty="0" err="1">
                <a:latin typeface="+mn-lt"/>
              </a:rPr>
              <a:t>submit_process.htm#c</a:t>
            </a:r>
            <a:r>
              <a:rPr lang="en-US" dirty="0">
                <a:latin typeface="+mn-lt"/>
              </a:rPr>
              <a:t>. Each date represents the completion of that stage: </a:t>
            </a:r>
          </a:p>
          <a:p>
            <a:endParaRPr lang="en-US" dirty="0">
              <a:latin typeface="+mn-lt"/>
            </a:endParaRPr>
          </a:p>
          <a:p>
            <a:pPr marL="174056" indent="-174056">
              <a:buFont typeface="Arial"/>
              <a:buChar char="•"/>
            </a:pPr>
            <a:r>
              <a:rPr lang="en-US" b="1" i="1" dirty="0">
                <a:latin typeface="+mn-lt"/>
              </a:rPr>
              <a:t>NIHMS file deposited </a:t>
            </a:r>
            <a:r>
              <a:rPr lang="en-US" dirty="0">
                <a:latin typeface="+mn-lt"/>
              </a:rPr>
              <a:t>– author or publisher has deposited the accepted manuscript files. </a:t>
            </a:r>
          </a:p>
          <a:p>
            <a:pPr marL="174056" indent="-174056">
              <a:buFont typeface="Arial"/>
              <a:buChar char="•"/>
            </a:pPr>
            <a:r>
              <a:rPr lang="en-US" b="1" i="1" dirty="0">
                <a:latin typeface="+mn-lt"/>
              </a:rPr>
              <a:t>NIHMS initial approval </a:t>
            </a:r>
            <a:r>
              <a:rPr lang="en-US" dirty="0">
                <a:latin typeface="+mn-lt"/>
              </a:rPr>
              <a:t>– author / PI has linked the manuscript to specific NIH funding and authorized NIH to begin processing the manuscript. </a:t>
            </a:r>
          </a:p>
          <a:p>
            <a:pPr marL="174056" indent="-174056">
              <a:buFont typeface="Arial"/>
              <a:buChar char="•"/>
            </a:pPr>
            <a:r>
              <a:rPr lang="en-US" b="1" i="1" dirty="0">
                <a:latin typeface="+mn-lt"/>
              </a:rPr>
              <a:t>NIHMS tagging complete </a:t>
            </a:r>
            <a:r>
              <a:rPr lang="en-US" dirty="0">
                <a:latin typeface="+mn-lt"/>
              </a:rPr>
              <a:t>– NIH has converted the manuscript files to the standard PMC format and sent the author an email request to review this version in the NIHMS and approve its release to PMC. </a:t>
            </a:r>
          </a:p>
          <a:p>
            <a:pPr marL="174056" indent="-174056">
              <a:buFont typeface="Arial"/>
              <a:buChar char="•"/>
            </a:pPr>
            <a:r>
              <a:rPr lang="en-US" b="1" i="1" dirty="0">
                <a:latin typeface="+mn-lt"/>
              </a:rPr>
              <a:t>NIHMS final approval </a:t>
            </a:r>
            <a:r>
              <a:rPr lang="en-US" dirty="0">
                <a:latin typeface="+mn-lt"/>
              </a:rPr>
              <a:t>– author has approved release of the PMC-formatted manuscript. </a:t>
            </a:r>
          </a:p>
          <a:p>
            <a:r>
              <a:rPr lang="en-US" dirty="0">
                <a:latin typeface="+mn-lt"/>
              </a:rPr>
              <a:t> </a:t>
            </a:r>
          </a:p>
          <a:p>
            <a:r>
              <a:rPr lang="en-US" dirty="0">
                <a:latin typeface="+mn-lt"/>
              </a:rPr>
              <a:t>The article receives a PMCID after the completion of the last stage.</a:t>
            </a:r>
          </a:p>
          <a:p>
            <a:endParaRPr lang="en-US" dirty="0">
              <a:latin typeface="+mn-lt"/>
            </a:endParaRPr>
          </a:p>
          <a:p>
            <a:endParaRPr lang="en-US" dirty="0"/>
          </a:p>
        </p:txBody>
      </p:sp>
      <p:sp>
        <p:nvSpPr>
          <p:cNvPr id="4" name="Slide Number Placeholder 3"/>
          <p:cNvSpPr>
            <a:spLocks noGrp="1"/>
          </p:cNvSpPr>
          <p:nvPr>
            <p:ph type="sldNum" sz="quarter" idx="10"/>
          </p:nvPr>
        </p:nvSpPr>
        <p:spPr/>
        <p:txBody>
          <a:bodyPr/>
          <a:lstStyle/>
          <a:p>
            <a:fld id="{764EA33F-6861-DC49-A81C-8019E074C5E6}" type="slidenum">
              <a:rPr lang="en-US" smtClean="0"/>
              <a:t>58</a:t>
            </a:fld>
            <a:endParaRPr lang="en-US"/>
          </a:p>
        </p:txBody>
      </p:sp>
    </p:spTree>
    <p:extLst>
      <p:ext uri="{BB962C8B-B14F-4D97-AF65-F5344CB8AC3E}">
        <p14:creationId xmlns:p14="http://schemas.microsoft.com/office/powerpoint/2010/main" val="39044996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When you click on a PMID in the Institution Details table, you get an Article Details page with more information about the article. From here: </a:t>
            </a:r>
          </a:p>
          <a:p>
            <a:endParaRPr lang="en-US" dirty="0">
              <a:latin typeface="+mn-lt"/>
            </a:endParaRPr>
          </a:p>
          <a:p>
            <a:pPr marL="232075" indent="-232075">
              <a:buFont typeface="Arial"/>
              <a:buAutoNum type="arabicPeriod"/>
            </a:pPr>
            <a:r>
              <a:rPr lang="en-US" dirty="0">
                <a:latin typeface="+mn-lt"/>
              </a:rPr>
              <a:t>Associated IDs and Compliance Status</a:t>
            </a:r>
          </a:p>
          <a:p>
            <a:r>
              <a:rPr lang="en-US" dirty="0">
                <a:latin typeface="+mn-lt"/>
              </a:rPr>
              <a:t>	</a:t>
            </a:r>
          </a:p>
          <a:p>
            <a:r>
              <a:rPr lang="en-US" dirty="0">
                <a:latin typeface="+mn-lt"/>
              </a:rPr>
              <a:t>	Click the PMID number to see the PubMed record for this article. (Click “XML” to get the XML version of the record.) </a:t>
            </a:r>
          </a:p>
          <a:p>
            <a:pPr marL="174056" indent="-174056">
              <a:buFont typeface="Arial"/>
              <a:buChar char="•"/>
            </a:pPr>
            <a:endParaRPr lang="en-US" dirty="0">
              <a:latin typeface="+mn-lt"/>
            </a:endParaRPr>
          </a:p>
          <a:p>
            <a:r>
              <a:rPr lang="en-US" dirty="0">
                <a:latin typeface="+mn-lt"/>
              </a:rPr>
              <a:t>	If a PMCID is shown, click it to get the complete article in PMC. (An article receives a PMCID as soon as it is deposited in PMC, but it may still be embargoed for public release for up to 12 months after publication. In the 	event that the article is still embargoed, PMC will display a message with the date on which the article will be publicly available.) </a:t>
            </a:r>
          </a:p>
          <a:p>
            <a:r>
              <a:rPr lang="en-US" dirty="0">
                <a:latin typeface="+mn-lt"/>
              </a:rPr>
              <a:t> </a:t>
            </a:r>
          </a:p>
          <a:p>
            <a:r>
              <a:rPr lang="en-US" dirty="0">
                <a:latin typeface="+mn-lt"/>
              </a:rPr>
              <a:t>2. Lists all grants, PIs, and institutions associated with the article.</a:t>
            </a:r>
          </a:p>
          <a:p>
            <a:r>
              <a:rPr lang="en-US" dirty="0">
                <a:latin typeface="+mn-lt"/>
              </a:rPr>
              <a:t> </a:t>
            </a:r>
          </a:p>
          <a:p>
            <a:r>
              <a:rPr lang="en-US" b="1" u="sng" dirty="0">
                <a:latin typeface="+mn-lt"/>
              </a:rPr>
              <a:t>Explanation of terms used on the Article Details page </a:t>
            </a:r>
            <a:endParaRPr lang="en-US" dirty="0">
              <a:latin typeface="+mn-lt"/>
            </a:endParaRPr>
          </a:p>
          <a:p>
            <a:r>
              <a:rPr lang="en-US" dirty="0">
                <a:latin typeface="+mn-lt"/>
              </a:rPr>
              <a:t> </a:t>
            </a:r>
          </a:p>
          <a:p>
            <a:r>
              <a:rPr lang="en-US" dirty="0">
                <a:latin typeface="+mn-lt"/>
              </a:rPr>
              <a:t>The Article Details page repeats many of the terms used on the Institution Details page. Those terms are not explained again here</a:t>
            </a:r>
            <a:r>
              <a:rPr lang="en-US" i="1" dirty="0">
                <a:latin typeface="+mn-lt"/>
              </a:rPr>
              <a:t>. </a:t>
            </a:r>
            <a:endParaRPr lang="en-US" dirty="0">
              <a:latin typeface="+mn-lt"/>
            </a:endParaRPr>
          </a:p>
          <a:p>
            <a:endParaRPr lang="en-US" dirty="0">
              <a:latin typeface="+mn-lt"/>
            </a:endParaRPr>
          </a:p>
          <a:p>
            <a:r>
              <a:rPr lang="en-US" dirty="0">
                <a:latin typeface="+mn-lt"/>
              </a:rPr>
              <a:t>3. Method A/Publisher </a:t>
            </a:r>
          </a:p>
          <a:p>
            <a:endParaRPr lang="en-US" dirty="0">
              <a:latin typeface="+mn-lt"/>
            </a:endParaRPr>
          </a:p>
          <a:p>
            <a:pPr lvl="0"/>
            <a:r>
              <a:rPr lang="en-US" b="1" i="1" dirty="0">
                <a:latin typeface="+mn-lt"/>
              </a:rPr>
              <a:t>Method A journal </a:t>
            </a:r>
            <a:r>
              <a:rPr lang="en-US" dirty="0">
                <a:latin typeface="+mn-lt"/>
              </a:rPr>
              <a:t>– a “Yes” here means that the article was published in a journal during the active period of a Method A agreement between the journal and NIH. See http://</a:t>
            </a:r>
            <a:r>
              <a:rPr lang="en-US" dirty="0" err="1">
                <a:latin typeface="+mn-lt"/>
              </a:rPr>
              <a:t>publicaccess.nih.gov</a:t>
            </a:r>
            <a:r>
              <a:rPr lang="en-US" dirty="0">
                <a:latin typeface="+mn-lt"/>
              </a:rPr>
              <a:t>/</a:t>
            </a:r>
            <a:r>
              <a:rPr lang="en-US" dirty="0" err="1">
                <a:latin typeface="+mn-lt"/>
              </a:rPr>
              <a:t>submit_process_journals.htm</a:t>
            </a:r>
            <a:r>
              <a:rPr lang="en-US" dirty="0">
                <a:latin typeface="+mn-lt"/>
              </a:rPr>
              <a:t> for the effective start dates (and, in a few cases, end dates) of participation for each Method A journal. Papers published in Method A journals are automatically marked compliant because the publisher has committed to providing PMC with the final published version of all articles that fall under the NIH Public Access Policy. However, if you know of a paper that has been published in a Method A journal but has not received a PMCID more than three months after publication, please inform the public access helpdesk (</a:t>
            </a:r>
            <a:r>
              <a:rPr lang="en-US" dirty="0" err="1">
                <a:latin typeface="+mn-lt"/>
              </a:rPr>
              <a:t>PublicAccess@nih.gov</a:t>
            </a:r>
            <a:r>
              <a:rPr lang="en-US" dirty="0">
                <a:latin typeface="+mn-lt"/>
              </a:rPr>
              <a:t>).  </a:t>
            </a:r>
          </a:p>
          <a:p>
            <a:r>
              <a:rPr lang="en-US" dirty="0">
                <a:latin typeface="+mn-lt"/>
              </a:rPr>
              <a:t> </a:t>
            </a:r>
          </a:p>
          <a:p>
            <a:pPr lvl="0"/>
            <a:r>
              <a:rPr lang="en-US" b="1" i="1" dirty="0">
                <a:latin typeface="+mn-lt"/>
              </a:rPr>
              <a:t>Journal Publisher </a:t>
            </a:r>
            <a:r>
              <a:rPr lang="en-US" dirty="0">
                <a:latin typeface="+mn-lt"/>
              </a:rPr>
              <a:t>– the publisher name on the Article Details page is taken from the NLM catalog and may be different from the publisher name you commonly associate with the journal. </a:t>
            </a:r>
          </a:p>
          <a:p>
            <a:pPr lvl="0"/>
            <a:endParaRPr lang="en-US" dirty="0">
              <a:latin typeface="+mn-lt"/>
            </a:endParaRPr>
          </a:p>
          <a:p>
            <a:pPr lvl="0"/>
            <a:r>
              <a:rPr lang="en-US" dirty="0">
                <a:latin typeface="+mn-lt"/>
              </a:rPr>
              <a:t>4. NIHMS</a:t>
            </a:r>
          </a:p>
          <a:p>
            <a:pPr lvl="0"/>
            <a:endParaRPr lang="en-US" dirty="0">
              <a:latin typeface="+mn-lt"/>
            </a:endParaRPr>
          </a:p>
          <a:p>
            <a:pPr lvl="0"/>
            <a:r>
              <a:rPr lang="en-US" dirty="0">
                <a:latin typeface="+mn-lt"/>
              </a:rPr>
              <a:t>In the NIHMS section of the page, the “</a:t>
            </a:r>
            <a:r>
              <a:rPr lang="en-US" b="1" i="1" dirty="0">
                <a:latin typeface="+mn-lt"/>
              </a:rPr>
              <a:t>Initial actor</a:t>
            </a:r>
            <a:r>
              <a:rPr lang="en-US" dirty="0">
                <a:latin typeface="+mn-lt"/>
              </a:rPr>
              <a:t>” is the person or organization that made the initial deposit of manuscript files in the NIHMS. The “</a:t>
            </a:r>
            <a:r>
              <a:rPr lang="en-US" b="1" i="1" dirty="0">
                <a:latin typeface="+mn-lt"/>
              </a:rPr>
              <a:t>Latest</a:t>
            </a:r>
            <a:r>
              <a:rPr lang="en-US" dirty="0">
                <a:latin typeface="+mn-lt"/>
              </a:rPr>
              <a:t>” actor is the person who currently is responsible for any actions needed to complete the processing of a manuscript. If the page shows a </a:t>
            </a:r>
            <a:r>
              <a:rPr lang="en-US" i="1" dirty="0">
                <a:latin typeface="+mn-lt"/>
              </a:rPr>
              <a:t>Final approval </a:t>
            </a:r>
            <a:r>
              <a:rPr lang="en-US" dirty="0">
                <a:latin typeface="+mn-lt"/>
              </a:rPr>
              <a:t>date, processing of the manuscript has been completed and the article is considered to be compliant. So in the Article Details page shown above, the </a:t>
            </a:r>
            <a:r>
              <a:rPr lang="en-US" b="1" i="1" dirty="0">
                <a:latin typeface="+mn-lt"/>
              </a:rPr>
              <a:t>Latest </a:t>
            </a:r>
            <a:r>
              <a:rPr lang="en-US" dirty="0">
                <a:latin typeface="+mn-lt"/>
              </a:rPr>
              <a:t>actor is the person who completed the process. </a:t>
            </a:r>
          </a:p>
          <a:p>
            <a:endParaRPr lang="en-US" dirty="0"/>
          </a:p>
        </p:txBody>
      </p:sp>
      <p:sp>
        <p:nvSpPr>
          <p:cNvPr id="4" name="Slide Number Placeholder 3"/>
          <p:cNvSpPr>
            <a:spLocks noGrp="1"/>
          </p:cNvSpPr>
          <p:nvPr>
            <p:ph type="sldNum" sz="quarter" idx="10"/>
          </p:nvPr>
        </p:nvSpPr>
        <p:spPr/>
        <p:txBody>
          <a:bodyPr/>
          <a:lstStyle/>
          <a:p>
            <a:fld id="{764EA33F-6861-DC49-A81C-8019E074C5E6}" type="slidenum">
              <a:rPr lang="en-US" smtClean="0"/>
              <a:t>59</a:t>
            </a:fld>
            <a:endParaRPr lang="en-US"/>
          </a:p>
        </p:txBody>
      </p:sp>
    </p:spTree>
    <p:extLst>
      <p:ext uri="{BB962C8B-B14F-4D97-AF65-F5344CB8AC3E}">
        <p14:creationId xmlns:p14="http://schemas.microsoft.com/office/powerpoint/2010/main" val="16112569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4EA33F-6861-DC49-A81C-8019E074C5E6}" type="slidenum">
              <a:rPr lang="en-US" smtClean="0"/>
              <a:t>60</a:t>
            </a:fld>
            <a:endParaRPr lang="en-US"/>
          </a:p>
        </p:txBody>
      </p:sp>
    </p:spTree>
    <p:extLst>
      <p:ext uri="{BB962C8B-B14F-4D97-AF65-F5344CB8AC3E}">
        <p14:creationId xmlns:p14="http://schemas.microsoft.com/office/powerpoint/2010/main" val="13911973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endParaRPr>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fld id="{C142A468-FDFA-406C-8C60-6A03C09DB3FA}" type="slidenum">
              <a:rPr lang="en-US" sz="1200" smtClean="0"/>
              <a:pPr eaLnBrk="1" hangingPunct="1"/>
              <a:t>61</a:t>
            </a:fld>
            <a:endParaRPr lang="en-US" sz="1200"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endParaRP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fld id="{C9A76DA8-718B-4C62-A53A-AB4303E39EB8}" type="slidenum">
              <a:rPr lang="en-US" sz="1200" smtClean="0"/>
              <a:pPr eaLnBrk="1" hangingPunct="1"/>
              <a:t>64</a:t>
            </a:fld>
            <a:endParaRPr lang="en-US" sz="1200"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endParaRP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fld id="{C9A76DA8-718B-4C62-A53A-AB4303E39EB8}" type="slidenum">
              <a:rPr lang="en-US" sz="1200" smtClean="0"/>
              <a:pPr eaLnBrk="1" hangingPunct="1"/>
              <a:t>65</a:t>
            </a:fld>
            <a:endParaRPr lang="en-US" sz="1200"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p:spPr>
        <p:txBody>
          <a:bodyPr/>
          <a:lstStyle/>
          <a:p>
            <a:endParaRPr lang="en-US" dirty="0" smtClean="0">
              <a:latin typeface="Arial" pitchFamily="34" charset="0"/>
              <a:ea typeface="ＭＳ Ｐゴシック"/>
              <a:cs typeface="Arial" pitchFamily="34" charset="0"/>
            </a:endParaRPr>
          </a:p>
        </p:txBody>
      </p:sp>
      <p:sp>
        <p:nvSpPr>
          <p:cNvPr id="120836" name="Slide Number Placeholder 3"/>
          <p:cNvSpPr>
            <a:spLocks noGrp="1"/>
          </p:cNvSpPr>
          <p:nvPr>
            <p:ph type="sldNum" sz="quarter" idx="5"/>
          </p:nvPr>
        </p:nvSpPr>
        <p:spPr>
          <a:noFill/>
        </p:spPr>
        <p:txBody>
          <a:bodyPr/>
          <a:lstStyle/>
          <a:p>
            <a:fld id="{2898686F-45A7-4C1E-8772-72FFF5B64B55}" type="slidenum">
              <a:rPr lang="en-US" smtClean="0">
                <a:ea typeface="ＭＳ Ｐゴシック"/>
                <a:cs typeface="ＭＳ Ｐゴシック"/>
              </a:rPr>
              <a:pPr/>
              <a:t>66</a:t>
            </a:fld>
            <a:endParaRPr lang="en-US" dirty="0" smtClean="0">
              <a:ea typeface="ＭＳ Ｐゴシック"/>
              <a:cs typeface="ＭＳ Ｐゴシック"/>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p:spPr>
        <p:txBody>
          <a:bodyPr/>
          <a:lstStyle/>
          <a:p>
            <a:r>
              <a:rPr lang="en-US" dirty="0" smtClean="0">
                <a:latin typeface="Arial" pitchFamily="34" charset="0"/>
                <a:ea typeface="ＭＳ Ｐゴシック"/>
                <a:cs typeface="Arial" pitchFamily="34" charset="0"/>
              </a:rPr>
              <a:t>PubMed Central is a free digital archive of biomedical and life sciences journal literature at the U.S. National Institutes of Health (NIH), developed and managed by NIH's National Center for Biotechnology Information (NCBI) in the National Library of Medicine (NLM). </a:t>
            </a:r>
          </a:p>
          <a:p>
            <a:endParaRPr lang="en-US" dirty="0" smtClean="0">
              <a:latin typeface="Arial" pitchFamily="34" charset="0"/>
              <a:ea typeface="ＭＳ Ｐゴシック"/>
              <a:cs typeface="Arial" pitchFamily="34" charset="0"/>
            </a:endParaRPr>
          </a:p>
          <a:p>
            <a:endParaRPr lang="en-US" dirty="0" smtClean="0">
              <a:latin typeface="Arial" pitchFamily="34" charset="0"/>
              <a:ea typeface="ＭＳ Ｐゴシック"/>
              <a:cs typeface="Arial" pitchFamily="34" charset="0"/>
            </a:endParaRPr>
          </a:p>
          <a:p>
            <a:r>
              <a:rPr lang="en-US" dirty="0" smtClean="0">
                <a:latin typeface="Arial" pitchFamily="34" charset="0"/>
                <a:ea typeface="ＭＳ Ｐゴシック"/>
                <a:cs typeface="Arial" pitchFamily="34" charset="0"/>
              </a:rPr>
              <a:t>PubMed Central homepage with links to PMC information and resources, including search. </a:t>
            </a:r>
          </a:p>
          <a:p>
            <a:endParaRPr lang="en-US" dirty="0" smtClean="0">
              <a:latin typeface="Arial" pitchFamily="34" charset="0"/>
              <a:ea typeface="ＭＳ Ｐゴシック"/>
              <a:cs typeface="Arial" pitchFamily="34" charset="0"/>
            </a:endParaRPr>
          </a:p>
        </p:txBody>
      </p:sp>
      <p:sp>
        <p:nvSpPr>
          <p:cNvPr id="126980" name="Slide Number Placeholder 3"/>
          <p:cNvSpPr>
            <a:spLocks noGrp="1"/>
          </p:cNvSpPr>
          <p:nvPr>
            <p:ph type="sldNum" sz="quarter" idx="5"/>
          </p:nvPr>
        </p:nvSpPr>
        <p:spPr>
          <a:noFill/>
        </p:spPr>
        <p:txBody>
          <a:bodyPr/>
          <a:lstStyle/>
          <a:p>
            <a:fld id="{B550C64C-6072-4292-B78D-76108B97E074}" type="slidenum">
              <a:rPr lang="en-US" smtClean="0">
                <a:solidFill>
                  <a:prstClr val="black"/>
                </a:solidFill>
              </a:rPr>
              <a:pPr/>
              <a:t>68</a:t>
            </a:fld>
            <a:endParaRPr lang="en-US" dirty="0" smtClean="0">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p:spPr>
        <p:txBody>
          <a:bodyPr/>
          <a:lstStyle/>
          <a:p>
            <a:endParaRPr lang="en-US" dirty="0" smtClean="0">
              <a:latin typeface="Arial" pitchFamily="34" charset="0"/>
              <a:ea typeface="ＭＳ Ｐゴシック"/>
              <a:cs typeface="Arial" pitchFamily="34" charset="0"/>
            </a:endParaRPr>
          </a:p>
        </p:txBody>
      </p:sp>
      <p:sp>
        <p:nvSpPr>
          <p:cNvPr id="130052" name="Slide Number Placeholder 3"/>
          <p:cNvSpPr>
            <a:spLocks noGrp="1"/>
          </p:cNvSpPr>
          <p:nvPr>
            <p:ph type="sldNum" sz="quarter" idx="5"/>
          </p:nvPr>
        </p:nvSpPr>
        <p:spPr>
          <a:noFill/>
        </p:spPr>
        <p:txBody>
          <a:bodyPr/>
          <a:lstStyle/>
          <a:p>
            <a:fld id="{C2EAD289-CCAB-4EA2-A622-59497F588303}" type="slidenum">
              <a:rPr lang="en-US" smtClean="0">
                <a:solidFill>
                  <a:prstClr val="black"/>
                </a:solidFill>
              </a:rPr>
              <a:pPr/>
              <a:t>69</a:t>
            </a:fld>
            <a:endParaRPr lang="en-US" dirty="0" smtClean="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fld id="{9EFB5C37-3314-4477-8E48-292A69EA1336}" type="slidenum">
              <a:rPr lang="en-US" sz="1200" smtClean="0"/>
              <a:pPr eaLnBrk="1" hangingPunct="1"/>
              <a:t>4</a:t>
            </a:fld>
            <a:endParaRPr lang="en-US" sz="1200" dirty="0" smtClean="0"/>
          </a:p>
        </p:txBody>
      </p:sp>
      <p:sp>
        <p:nvSpPr>
          <p:cNvPr id="79875" name="Rectangle 7"/>
          <p:cNvSpPr txBox="1">
            <a:spLocks noGrp="1" noChangeArrowheads="1"/>
          </p:cNvSpPr>
          <p:nvPr/>
        </p:nvSpPr>
        <p:spPr bwMode="auto">
          <a:xfrm>
            <a:off x="3970338" y="8772525"/>
            <a:ext cx="3038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algn="r" eaLnBrk="1" hangingPunct="1">
              <a:spcBef>
                <a:spcPct val="0"/>
              </a:spcBef>
              <a:buFontTx/>
              <a:buNone/>
            </a:pPr>
            <a:fld id="{2D587179-F4A2-4BDD-9EAA-1B939C974308}" type="slidenum">
              <a:rPr lang="en-US" sz="1200"/>
              <a:pPr algn="r" eaLnBrk="1" hangingPunct="1">
                <a:spcBef>
                  <a:spcPct val="0"/>
                </a:spcBef>
                <a:buFontTx/>
                <a:buNone/>
              </a:pPr>
              <a:t>4</a:t>
            </a:fld>
            <a:endParaRPr lang="en-US" sz="1200" dirty="0"/>
          </a:p>
        </p:txBody>
      </p:sp>
      <p:sp>
        <p:nvSpPr>
          <p:cNvPr id="79876" name="Rectangle 2"/>
          <p:cNvSpPr>
            <a:spLocks noGrp="1" noRot="1" noChangeAspect="1" noChangeArrowheads="1" noTextEdit="1"/>
          </p:cNvSpPr>
          <p:nvPr>
            <p:ph type="sldImg"/>
          </p:nvPr>
        </p:nvSpPr>
        <p:spPr>
          <a:xfrm>
            <a:off x="1196975" y="692150"/>
            <a:ext cx="4621213" cy="3465513"/>
          </a:xfrm>
          <a:ln/>
        </p:spPr>
      </p:sp>
      <p:sp>
        <p:nvSpPr>
          <p:cNvPr id="79877" name="Rectangle 3"/>
          <p:cNvSpPr>
            <a:spLocks noGrp="1" noChangeArrowheads="1"/>
          </p:cNvSpPr>
          <p:nvPr>
            <p:ph type="body" idx="1"/>
          </p:nvPr>
        </p:nvSpPr>
        <p:spPr>
          <a:xfrm>
            <a:off x="355600" y="4387850"/>
            <a:ext cx="6299200" cy="4156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rPr>
              <a:t>NIH must implement this policy because it is the law. </a:t>
            </a:r>
          </a:p>
          <a:p>
            <a:pPr eaLnBrk="1" hangingPunct="1"/>
            <a:endParaRPr lang="en-US" dirty="0" smtClean="0">
              <a:latin typeface="Arial" pitchFamily="34" charset="0"/>
            </a:endParaRPr>
          </a:p>
          <a:p>
            <a:pPr eaLnBrk="1" hangingPunct="1"/>
            <a:r>
              <a:rPr lang="en-US" dirty="0" smtClean="0">
                <a:latin typeface="Arial" pitchFamily="34" charset="0"/>
              </a:rPr>
              <a:t>Making published research funded by NIH publicly available is an important opportunity to advance science and improve human health. </a:t>
            </a:r>
          </a:p>
          <a:p>
            <a:pPr eaLnBrk="1" hangingPunct="1"/>
            <a:endParaRPr lang="en-US" dirty="0" smtClean="0">
              <a:latin typeface="Arial" pitchFamily="34" charset="0"/>
            </a:endParaRPr>
          </a:p>
          <a:p>
            <a:pPr eaLnBrk="1" hangingPunct="1"/>
            <a:r>
              <a:rPr lang="en-US" dirty="0" smtClean="0">
                <a:latin typeface="Arial" pitchFamily="34" charset="0"/>
              </a:rPr>
              <a:t>What to submit?  Final, peer-reviewed manuscripts</a:t>
            </a:r>
          </a:p>
          <a:p>
            <a:pPr eaLnBrk="1" hangingPunct="1"/>
            <a:r>
              <a:rPr lang="en-US" dirty="0" smtClean="0">
                <a:latin typeface="Arial" pitchFamily="34" charset="0"/>
              </a:rPr>
              <a:t>When to submit?  Upon acceptance for publication</a:t>
            </a:r>
          </a:p>
          <a:p>
            <a:pPr eaLnBrk="1" hangingPunct="1"/>
            <a:r>
              <a:rPr lang="en-US" dirty="0" smtClean="0">
                <a:latin typeface="Arial" pitchFamily="34" charset="0"/>
              </a:rPr>
              <a:t>When to make public?  No later than 12 months after the official date of publication</a:t>
            </a:r>
          </a:p>
          <a:p>
            <a:pPr eaLnBrk="1" hangingPunct="1"/>
            <a:r>
              <a:rPr lang="en-US" dirty="0" smtClean="0">
                <a:latin typeface="Arial" pitchFamily="34" charset="0"/>
              </a:rPr>
              <a:t>Where to make public?  The National Library of Medicine’s Pubmed Central</a:t>
            </a:r>
          </a:p>
          <a:p>
            <a:pPr eaLnBrk="1" hangingPunct="1"/>
            <a:endParaRPr lang="en-US" dirty="0" smtClean="0">
              <a:latin typeface="Arial" pitchFamily="34" charset="0"/>
            </a:endParaRPr>
          </a:p>
          <a:p>
            <a:pPr eaLnBrk="1" hangingPunct="1"/>
            <a:r>
              <a:rPr lang="en-US" dirty="0" smtClean="0">
                <a:latin typeface="Arial" pitchFamily="34" charset="0"/>
              </a:rPr>
              <a:t>Speakers notes Revised 9/29/08</a:t>
            </a:r>
          </a:p>
          <a:p>
            <a:pPr eaLnBrk="1" hangingPunct="1"/>
            <a:r>
              <a:rPr lang="en-US" dirty="0" smtClean="0">
                <a:latin typeface="Arial" pitchFamily="34" charset="0"/>
              </a:rPr>
              <a:t>3/9/09- updated with new guide notice</a:t>
            </a:r>
          </a:p>
          <a:p>
            <a:pPr eaLnBrk="1" hangingPunct="1"/>
            <a:endParaRPr lang="en-US" dirty="0" smtClean="0">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p:spPr>
        <p:txBody>
          <a:bodyPr/>
          <a:lstStyle/>
          <a:p>
            <a:r>
              <a:rPr lang="en-US" dirty="0" smtClean="0">
                <a:latin typeface="Arial" pitchFamily="34" charset="0"/>
                <a:ea typeface="ＭＳ Ｐゴシック"/>
                <a:cs typeface="Arial" pitchFamily="34" charset="0"/>
              </a:rPr>
              <a:t>PMC full text view identifies that text is the final peer reviewed manuscript </a:t>
            </a:r>
          </a:p>
          <a:p>
            <a:endParaRPr lang="en-US" dirty="0" smtClean="0">
              <a:latin typeface="Arial" pitchFamily="34" charset="0"/>
              <a:ea typeface="ＭＳ Ｐゴシック"/>
              <a:cs typeface="Arial" pitchFamily="34" charset="0"/>
            </a:endParaRPr>
          </a:p>
          <a:p>
            <a:r>
              <a:rPr lang="en-US" dirty="0" smtClean="0">
                <a:latin typeface="Arial" pitchFamily="34" charset="0"/>
                <a:ea typeface="ＭＳ Ｐゴシック"/>
                <a:cs typeface="Arial" pitchFamily="34" charset="0"/>
              </a:rPr>
              <a:t>Provides link to publisher</a:t>
            </a:r>
            <a:r>
              <a:rPr lang="ja-JP" altLang="en-US" smtClean="0">
                <a:latin typeface="Arial" pitchFamily="34" charset="0"/>
                <a:ea typeface="ＭＳ Ｐゴシック"/>
                <a:cs typeface="Arial" pitchFamily="34" charset="0"/>
              </a:rPr>
              <a:t>’</a:t>
            </a:r>
            <a:r>
              <a:rPr lang="en-US" altLang="ja-JP" dirty="0" smtClean="0">
                <a:latin typeface="Arial" pitchFamily="34" charset="0"/>
                <a:ea typeface="ＭＳ Ｐゴシック"/>
                <a:cs typeface="Arial" pitchFamily="34" charset="0"/>
              </a:rPr>
              <a:t>s online version – addresses author</a:t>
            </a:r>
            <a:r>
              <a:rPr lang="ja-JP" altLang="en-US" smtClean="0">
                <a:latin typeface="Arial" pitchFamily="34" charset="0"/>
                <a:ea typeface="ＭＳ Ｐゴシック"/>
                <a:cs typeface="Arial" pitchFamily="34" charset="0"/>
              </a:rPr>
              <a:t>’</a:t>
            </a:r>
            <a:r>
              <a:rPr lang="en-US" altLang="ja-JP" dirty="0" smtClean="0">
                <a:latin typeface="Arial" pitchFamily="34" charset="0"/>
                <a:ea typeface="ＭＳ Ｐゴシック"/>
                <a:cs typeface="Arial" pitchFamily="34" charset="0"/>
              </a:rPr>
              <a:t>s concerns about access to final version of paper</a:t>
            </a:r>
            <a:endParaRPr lang="en-US" dirty="0" smtClean="0">
              <a:latin typeface="Arial" pitchFamily="34" charset="0"/>
              <a:ea typeface="ＭＳ Ｐゴシック"/>
              <a:cs typeface="Arial" pitchFamily="34" charset="0"/>
            </a:endParaRPr>
          </a:p>
        </p:txBody>
      </p:sp>
      <p:sp>
        <p:nvSpPr>
          <p:cNvPr id="131076" name="Slide Number Placeholder 3"/>
          <p:cNvSpPr>
            <a:spLocks noGrp="1"/>
          </p:cNvSpPr>
          <p:nvPr>
            <p:ph type="sldNum" sz="quarter" idx="5"/>
          </p:nvPr>
        </p:nvSpPr>
        <p:spPr>
          <a:noFill/>
        </p:spPr>
        <p:txBody>
          <a:bodyPr/>
          <a:lstStyle/>
          <a:p>
            <a:fld id="{DFB41C9E-846F-4D2D-95D6-D48D9B6ECEB5}" type="slidenum">
              <a:rPr lang="en-US" smtClean="0">
                <a:solidFill>
                  <a:prstClr val="black"/>
                </a:solidFill>
              </a:rPr>
              <a:pPr/>
              <a:t>71</a:t>
            </a:fld>
            <a:endParaRPr lang="en-US" dirty="0" smtClean="0">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p:spPr>
        <p:txBody>
          <a:bodyPr/>
          <a:lstStyle/>
          <a:p>
            <a:r>
              <a:rPr lang="en-US" dirty="0" smtClean="0">
                <a:latin typeface="Arial" pitchFamily="34" charset="0"/>
                <a:ea typeface="ＭＳ Ｐゴシック"/>
                <a:cs typeface="Arial" pitchFamily="34" charset="0"/>
              </a:rPr>
              <a:t>Method A Journal deposits directly to PMC.</a:t>
            </a:r>
          </a:p>
          <a:p>
            <a:endParaRPr lang="en-US" dirty="0" smtClean="0">
              <a:latin typeface="Arial" pitchFamily="34" charset="0"/>
              <a:ea typeface="ＭＳ Ｐゴシック"/>
              <a:cs typeface="Arial" pitchFamily="34" charset="0"/>
            </a:endParaRPr>
          </a:p>
          <a:p>
            <a:r>
              <a:rPr lang="en-US" dirty="0" smtClean="0">
                <a:latin typeface="Arial" pitchFamily="34" charset="0"/>
                <a:ea typeface="ＭＳ Ｐゴシック"/>
                <a:cs typeface="Arial" pitchFamily="34" charset="0"/>
              </a:rPr>
              <a:t>Final published paper version will show Journal Banner</a:t>
            </a:r>
          </a:p>
        </p:txBody>
      </p:sp>
      <p:sp>
        <p:nvSpPr>
          <p:cNvPr id="132100" name="Slide Number Placeholder 3"/>
          <p:cNvSpPr>
            <a:spLocks noGrp="1"/>
          </p:cNvSpPr>
          <p:nvPr>
            <p:ph type="sldNum" sz="quarter" idx="5"/>
          </p:nvPr>
        </p:nvSpPr>
        <p:spPr>
          <a:noFill/>
        </p:spPr>
        <p:txBody>
          <a:bodyPr/>
          <a:lstStyle/>
          <a:p>
            <a:fld id="{F15627FF-BB64-4856-9C3B-86BEACF64652}" type="slidenum">
              <a:rPr lang="en-US" smtClean="0">
                <a:solidFill>
                  <a:prstClr val="black"/>
                </a:solidFill>
              </a:rPr>
              <a:pPr/>
              <a:t>72</a:t>
            </a:fld>
            <a:endParaRPr lang="en-US" dirty="0" smtClean="0">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p:spPr>
        <p:txBody>
          <a:bodyPr/>
          <a:lstStyle/>
          <a:p>
            <a:endParaRPr lang="en-US" dirty="0" smtClean="0">
              <a:latin typeface="Arial" pitchFamily="34" charset="0"/>
              <a:ea typeface="ＭＳ Ｐゴシック"/>
              <a:cs typeface="Arial" pitchFamily="34" charset="0"/>
            </a:endParaRPr>
          </a:p>
        </p:txBody>
      </p:sp>
      <p:sp>
        <p:nvSpPr>
          <p:cNvPr id="124932" name="Slide Number Placeholder 3"/>
          <p:cNvSpPr>
            <a:spLocks noGrp="1"/>
          </p:cNvSpPr>
          <p:nvPr>
            <p:ph type="sldNum" sz="quarter" idx="5"/>
          </p:nvPr>
        </p:nvSpPr>
        <p:spPr>
          <a:noFill/>
        </p:spPr>
        <p:txBody>
          <a:bodyPr/>
          <a:lstStyle/>
          <a:p>
            <a:fld id="{D52E21EA-AABE-498D-9BAD-F5B57D82B614}" type="slidenum">
              <a:rPr lang="en-US" smtClean="0">
                <a:solidFill>
                  <a:prstClr val="black"/>
                </a:solidFill>
              </a:rPr>
              <a:pPr/>
              <a:t>74</a:t>
            </a:fld>
            <a:endParaRPr lang="en-US" dirty="0" smtClean="0">
              <a:solidFill>
                <a:prstClr val="black"/>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p:spPr>
        <p:txBody>
          <a:bodyPr/>
          <a:lstStyle/>
          <a:p>
            <a:pPr eaLnBrk="1" hangingPunct="1"/>
            <a:r>
              <a:rPr lang="en-US" dirty="0" smtClean="0">
                <a:latin typeface="Arial" pitchFamily="34" charset="0"/>
                <a:ea typeface="ＭＳ Ｐゴシック"/>
                <a:cs typeface="Arial" pitchFamily="34" charset="0"/>
              </a:rPr>
              <a:t>Entering PMCID in the PubMed search window will look up the abstract.</a:t>
            </a:r>
          </a:p>
          <a:p>
            <a:pPr eaLnBrk="1" hangingPunct="1"/>
            <a:endParaRPr lang="en-US" dirty="0" smtClean="0">
              <a:latin typeface="Arial" pitchFamily="34" charset="0"/>
              <a:ea typeface="ＭＳ Ｐゴシック"/>
              <a:cs typeface="Arial" pitchFamily="34" charset="0"/>
            </a:endParaRPr>
          </a:p>
          <a:p>
            <a:pPr eaLnBrk="1" hangingPunct="1"/>
            <a:r>
              <a:rPr lang="en-US" dirty="0" smtClean="0">
                <a:latin typeface="Arial" pitchFamily="34" charset="0"/>
                <a:ea typeface="ＭＳ Ｐゴシック"/>
                <a:cs typeface="Arial" pitchFamily="34" charset="0"/>
              </a:rPr>
              <a:t>This article has been posted to PubMed Central. </a:t>
            </a:r>
          </a:p>
          <a:p>
            <a:pPr eaLnBrk="1" hangingPunct="1"/>
            <a:endParaRPr lang="en-US" dirty="0" smtClean="0">
              <a:latin typeface="Arial" pitchFamily="34" charset="0"/>
              <a:ea typeface="ＭＳ Ｐゴシック"/>
              <a:cs typeface="Arial" pitchFamily="34" charset="0"/>
            </a:endParaRPr>
          </a:p>
          <a:p>
            <a:pPr eaLnBrk="1" hangingPunct="1"/>
            <a:r>
              <a:rPr lang="en-US" dirty="0" smtClean="0">
                <a:latin typeface="Arial" pitchFamily="34" charset="0"/>
                <a:ea typeface="ＭＳ Ｐゴシック"/>
                <a:cs typeface="Arial" pitchFamily="34" charset="0"/>
              </a:rPr>
              <a:t>From the abstract view, the user can see links to the Journal webpage and the PMC article on the right side. The PMCID is in the left corner.</a:t>
            </a:r>
          </a:p>
          <a:p>
            <a:endParaRPr lang="en-US" dirty="0" smtClean="0">
              <a:latin typeface="Arial" pitchFamily="34" charset="0"/>
              <a:ea typeface="ＭＳ Ｐゴシック"/>
              <a:cs typeface="Arial" pitchFamily="34" charset="0"/>
            </a:endParaRPr>
          </a:p>
        </p:txBody>
      </p:sp>
      <p:sp>
        <p:nvSpPr>
          <p:cNvPr id="134148" name="Slide Number Placeholder 3"/>
          <p:cNvSpPr>
            <a:spLocks noGrp="1"/>
          </p:cNvSpPr>
          <p:nvPr>
            <p:ph type="sldNum" sz="quarter" idx="5"/>
          </p:nvPr>
        </p:nvSpPr>
        <p:spPr>
          <a:noFill/>
        </p:spPr>
        <p:txBody>
          <a:bodyPr/>
          <a:lstStyle/>
          <a:p>
            <a:fld id="{1CC579B5-C0FB-428E-B0FD-60AF3F478170}" type="slidenum">
              <a:rPr lang="en-US" smtClean="0">
                <a:solidFill>
                  <a:prstClr val="black"/>
                </a:solidFill>
              </a:rPr>
              <a:pPr/>
              <a:t>75</a:t>
            </a:fld>
            <a:endParaRPr lang="en-US" dirty="0" smtClean="0">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p:spPr>
        <p:txBody>
          <a:bodyPr/>
          <a:lstStyle/>
          <a:p>
            <a:r>
              <a:rPr lang="en-US" dirty="0" smtClean="0">
                <a:latin typeface="Arial" pitchFamily="34" charset="0"/>
                <a:ea typeface="ＭＳ Ｐゴシック"/>
                <a:cs typeface="Arial" pitchFamily="34" charset="0"/>
                <a:hlinkClick r:id="rId3"/>
              </a:rPr>
              <a:t>http://www.ncbi.nlm.nih.gov/pubmed</a:t>
            </a:r>
            <a:endParaRPr lang="en-US" dirty="0" smtClean="0">
              <a:latin typeface="Arial" pitchFamily="34" charset="0"/>
              <a:ea typeface="ＭＳ Ｐゴシック"/>
              <a:cs typeface="Arial" pitchFamily="34" charset="0"/>
            </a:endParaRPr>
          </a:p>
          <a:p>
            <a:endParaRPr lang="en-US" dirty="0" smtClean="0">
              <a:latin typeface="Arial" pitchFamily="34" charset="0"/>
              <a:ea typeface="ＭＳ Ｐゴシック"/>
              <a:cs typeface="Arial" pitchFamily="34" charset="0"/>
            </a:endParaRPr>
          </a:p>
        </p:txBody>
      </p:sp>
      <p:sp>
        <p:nvSpPr>
          <p:cNvPr id="136196" name="Slide Number Placeholder 3"/>
          <p:cNvSpPr>
            <a:spLocks noGrp="1"/>
          </p:cNvSpPr>
          <p:nvPr>
            <p:ph type="sldNum" sz="quarter" idx="5"/>
          </p:nvPr>
        </p:nvSpPr>
        <p:spPr>
          <a:noFill/>
        </p:spPr>
        <p:txBody>
          <a:bodyPr/>
          <a:lstStyle/>
          <a:p>
            <a:fld id="{8EEA7ACA-AEE8-447B-BAE6-A0137E0FFAD5}" type="slidenum">
              <a:rPr lang="en-US" smtClean="0">
                <a:solidFill>
                  <a:prstClr val="black"/>
                </a:solidFill>
              </a:rPr>
              <a:pPr/>
              <a:t>76</a:t>
            </a:fld>
            <a:endParaRPr lang="en-US" dirty="0" smtClean="0">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p:spPr>
        <p:txBody>
          <a:bodyPr/>
          <a:lstStyle/>
          <a:p>
            <a:pPr eaLnBrk="1" hangingPunct="1"/>
            <a:r>
              <a:rPr lang="en-US" dirty="0" smtClean="0">
                <a:latin typeface="Arial" pitchFamily="34" charset="0"/>
                <a:ea typeface="ＭＳ Ｐゴシック"/>
                <a:cs typeface="Arial" pitchFamily="34" charset="0"/>
              </a:rPr>
              <a:t>Entering PMCID in the PubMed search window will look up the abstract.</a:t>
            </a:r>
          </a:p>
          <a:p>
            <a:pPr eaLnBrk="1" hangingPunct="1"/>
            <a:endParaRPr lang="en-US" dirty="0" smtClean="0">
              <a:latin typeface="Arial" pitchFamily="34" charset="0"/>
              <a:ea typeface="ＭＳ Ｐゴシック"/>
              <a:cs typeface="Arial" pitchFamily="34" charset="0"/>
            </a:endParaRPr>
          </a:p>
          <a:p>
            <a:pPr eaLnBrk="1" hangingPunct="1"/>
            <a:r>
              <a:rPr lang="en-US" dirty="0" smtClean="0">
                <a:latin typeface="Arial" pitchFamily="34" charset="0"/>
                <a:ea typeface="ＭＳ Ｐゴシック"/>
                <a:cs typeface="Arial" pitchFamily="34" charset="0"/>
              </a:rPr>
              <a:t>This article has been posted to PubMed Central. </a:t>
            </a:r>
          </a:p>
          <a:p>
            <a:pPr eaLnBrk="1" hangingPunct="1"/>
            <a:endParaRPr lang="en-US" dirty="0" smtClean="0">
              <a:latin typeface="Arial" pitchFamily="34" charset="0"/>
              <a:ea typeface="ＭＳ Ｐゴシック"/>
              <a:cs typeface="Arial" pitchFamily="34" charset="0"/>
            </a:endParaRPr>
          </a:p>
          <a:p>
            <a:pPr eaLnBrk="1" hangingPunct="1"/>
            <a:r>
              <a:rPr lang="en-US" dirty="0" smtClean="0">
                <a:latin typeface="Arial" pitchFamily="34" charset="0"/>
                <a:ea typeface="ＭＳ Ｐゴシック"/>
                <a:cs typeface="Arial" pitchFamily="34" charset="0"/>
              </a:rPr>
              <a:t>From the PubMed </a:t>
            </a:r>
            <a:r>
              <a:rPr lang="en-US" b="1" dirty="0" smtClean="0">
                <a:latin typeface="Arial" pitchFamily="34" charset="0"/>
                <a:ea typeface="ＭＳ Ｐゴシック"/>
                <a:cs typeface="Arial" pitchFamily="34" charset="0"/>
              </a:rPr>
              <a:t>Abstract</a:t>
            </a:r>
            <a:r>
              <a:rPr lang="en-US" dirty="0" smtClean="0">
                <a:latin typeface="Arial" pitchFamily="34" charset="0"/>
                <a:ea typeface="ＭＳ Ｐゴシック"/>
                <a:cs typeface="Arial" pitchFamily="34" charset="0"/>
              </a:rPr>
              <a:t> view, the user can see on the upper right side of the page,  links to the </a:t>
            </a:r>
            <a:r>
              <a:rPr lang="en-US" b="1" dirty="0" smtClean="0">
                <a:latin typeface="Arial" pitchFamily="34" charset="0"/>
                <a:ea typeface="ＭＳ Ｐゴシック"/>
                <a:cs typeface="Arial" pitchFamily="34" charset="0"/>
              </a:rPr>
              <a:t>Journal webpage </a:t>
            </a:r>
            <a:r>
              <a:rPr lang="en-US" dirty="0" smtClean="0">
                <a:latin typeface="Arial" pitchFamily="34" charset="0"/>
                <a:ea typeface="ＭＳ Ｐゴシック"/>
                <a:cs typeface="Arial" pitchFamily="34" charset="0"/>
              </a:rPr>
              <a:t>and the </a:t>
            </a:r>
            <a:r>
              <a:rPr lang="en-US" b="1" dirty="0" smtClean="0">
                <a:latin typeface="Arial" pitchFamily="34" charset="0"/>
                <a:ea typeface="ＭＳ Ｐゴシック"/>
                <a:cs typeface="Arial" pitchFamily="34" charset="0"/>
              </a:rPr>
              <a:t>full text of the article in PMC</a:t>
            </a:r>
            <a:r>
              <a:rPr lang="en-US" dirty="0" smtClean="0">
                <a:latin typeface="Arial" pitchFamily="34" charset="0"/>
                <a:ea typeface="ＭＳ Ｐゴシック"/>
                <a:cs typeface="Arial" pitchFamily="34" charset="0"/>
              </a:rPr>
              <a:t>. </a:t>
            </a:r>
          </a:p>
          <a:p>
            <a:pPr eaLnBrk="1" hangingPunct="1"/>
            <a:endParaRPr lang="en-US" dirty="0" smtClean="0">
              <a:latin typeface="Arial" pitchFamily="34" charset="0"/>
              <a:ea typeface="ＭＳ Ｐゴシック"/>
              <a:cs typeface="Arial" pitchFamily="34" charset="0"/>
            </a:endParaRPr>
          </a:p>
          <a:p>
            <a:pPr eaLnBrk="1" hangingPunct="1"/>
            <a:r>
              <a:rPr lang="en-US" dirty="0" smtClean="0">
                <a:latin typeface="Arial" pitchFamily="34" charset="0"/>
                <a:ea typeface="ＭＳ Ｐゴシック"/>
                <a:cs typeface="Arial" pitchFamily="34" charset="0"/>
              </a:rPr>
              <a:t>The </a:t>
            </a:r>
            <a:r>
              <a:rPr lang="en-US" b="1" dirty="0" smtClean="0">
                <a:latin typeface="Arial" pitchFamily="34" charset="0"/>
                <a:ea typeface="ＭＳ Ｐゴシック"/>
                <a:cs typeface="Arial" pitchFamily="34" charset="0"/>
              </a:rPr>
              <a:t>PMCID</a:t>
            </a:r>
            <a:r>
              <a:rPr lang="en-US" dirty="0" smtClean="0">
                <a:latin typeface="Arial" pitchFamily="34" charset="0"/>
                <a:ea typeface="ＭＳ Ｐゴシック"/>
                <a:cs typeface="Arial" pitchFamily="34" charset="0"/>
              </a:rPr>
              <a:t> is located to the right of the </a:t>
            </a:r>
            <a:r>
              <a:rPr lang="en-US" b="1" dirty="0" smtClean="0">
                <a:latin typeface="Arial" pitchFamily="34" charset="0"/>
                <a:ea typeface="ＭＳ Ｐゴシック"/>
                <a:cs typeface="Arial" pitchFamily="34" charset="0"/>
              </a:rPr>
              <a:t>PMID</a:t>
            </a:r>
            <a:r>
              <a:rPr lang="en-US" dirty="0" smtClean="0">
                <a:latin typeface="Arial" pitchFamily="34" charset="0"/>
                <a:ea typeface="ＭＳ Ｐゴシック"/>
                <a:cs typeface="Arial" pitchFamily="34" charset="0"/>
              </a:rPr>
              <a:t> underneath the Abstract text. </a:t>
            </a:r>
          </a:p>
          <a:p>
            <a:endParaRPr lang="en-US" dirty="0" smtClean="0">
              <a:latin typeface="Arial" pitchFamily="34" charset="0"/>
              <a:ea typeface="ＭＳ Ｐゴシック"/>
              <a:cs typeface="Arial" pitchFamily="34" charset="0"/>
            </a:endParaRPr>
          </a:p>
        </p:txBody>
      </p:sp>
      <p:sp>
        <p:nvSpPr>
          <p:cNvPr id="137220" name="Slide Number Placeholder 3"/>
          <p:cNvSpPr>
            <a:spLocks noGrp="1"/>
          </p:cNvSpPr>
          <p:nvPr>
            <p:ph type="sldNum" sz="quarter" idx="5"/>
          </p:nvPr>
        </p:nvSpPr>
        <p:spPr>
          <a:noFill/>
        </p:spPr>
        <p:txBody>
          <a:bodyPr/>
          <a:lstStyle/>
          <a:p>
            <a:fld id="{8B7682D0-DCCF-4950-8DEA-0B96F68B9FC3}" type="slidenum">
              <a:rPr lang="en-US" smtClean="0">
                <a:solidFill>
                  <a:prstClr val="black"/>
                </a:solidFill>
              </a:rPr>
              <a:pPr/>
              <a:t>77</a:t>
            </a:fld>
            <a:endParaRPr lang="en-US" dirty="0" smtClean="0">
              <a:solidFill>
                <a:prstClr val="black"/>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p:spPr>
        <p:txBody>
          <a:bodyPr/>
          <a:lstStyle/>
          <a:p>
            <a:pPr eaLnBrk="1" hangingPunct="1"/>
            <a:r>
              <a:rPr lang="en-US" dirty="0" smtClean="0">
                <a:latin typeface="Arial" pitchFamily="34" charset="0"/>
                <a:ea typeface="ＭＳ Ｐゴシック"/>
                <a:cs typeface="Arial" pitchFamily="34" charset="0"/>
              </a:rPr>
              <a:t>This Journal fulfills the submission requirement of the Public Access Policy on behalf of its authors [Method A]. It posts its NIH funded content to PubMed Central to be made publicly available after a delay period.  </a:t>
            </a:r>
          </a:p>
          <a:p>
            <a:pPr eaLnBrk="1" hangingPunct="1"/>
            <a:endParaRPr lang="en-US" dirty="0" smtClean="0">
              <a:latin typeface="Arial" pitchFamily="34" charset="0"/>
              <a:ea typeface="ＭＳ Ｐゴシック"/>
              <a:cs typeface="Arial" pitchFamily="34" charset="0"/>
            </a:endParaRPr>
          </a:p>
          <a:p>
            <a:pPr eaLnBrk="1" hangingPunct="1"/>
            <a:r>
              <a:rPr lang="en-US" dirty="0" smtClean="0">
                <a:latin typeface="Arial" pitchFamily="34" charset="0"/>
                <a:ea typeface="ＭＳ Ｐゴシック"/>
                <a:cs typeface="Arial" pitchFamily="34" charset="0"/>
              </a:rPr>
              <a:t>Note there is a link to the Journal website that the publisher provided in the upper right. There is no link to PMC, as the article is not publicly available on PMC yet. </a:t>
            </a:r>
          </a:p>
          <a:p>
            <a:pPr eaLnBrk="1" hangingPunct="1"/>
            <a:endParaRPr lang="en-US" dirty="0" smtClean="0">
              <a:latin typeface="Arial" pitchFamily="34" charset="0"/>
              <a:ea typeface="ＭＳ Ｐゴシック"/>
              <a:cs typeface="Arial" pitchFamily="34" charset="0"/>
            </a:endParaRPr>
          </a:p>
          <a:p>
            <a:pPr eaLnBrk="1" hangingPunct="1"/>
            <a:endParaRPr lang="en-US" dirty="0" smtClean="0">
              <a:latin typeface="Arial" pitchFamily="34" charset="0"/>
              <a:ea typeface="ＭＳ Ｐゴシック"/>
              <a:cs typeface="Arial" pitchFamily="34" charset="0"/>
            </a:endParaRPr>
          </a:p>
          <a:p>
            <a:pPr eaLnBrk="1" hangingPunct="1"/>
            <a:r>
              <a:rPr lang="en-US" dirty="0" smtClean="0">
                <a:latin typeface="Arial" pitchFamily="34" charset="0"/>
                <a:ea typeface="ＭＳ Ｐゴシック"/>
                <a:cs typeface="Arial" pitchFamily="34" charset="0"/>
              </a:rPr>
              <a:t>** The presence of a PMC ID does not necessarily mean journal fulfills the Public Access submission requirement on behalf of their authors</a:t>
            </a:r>
          </a:p>
          <a:p>
            <a:endParaRPr lang="en-US" dirty="0" smtClean="0">
              <a:latin typeface="Arial" pitchFamily="34" charset="0"/>
              <a:ea typeface="ＭＳ Ｐゴシック"/>
              <a:cs typeface="Arial" pitchFamily="34" charset="0"/>
            </a:endParaRPr>
          </a:p>
        </p:txBody>
      </p:sp>
      <p:sp>
        <p:nvSpPr>
          <p:cNvPr id="138244" name="Slide Number Placeholder 3"/>
          <p:cNvSpPr>
            <a:spLocks noGrp="1"/>
          </p:cNvSpPr>
          <p:nvPr>
            <p:ph type="sldNum" sz="quarter" idx="5"/>
          </p:nvPr>
        </p:nvSpPr>
        <p:spPr>
          <a:noFill/>
        </p:spPr>
        <p:txBody>
          <a:bodyPr/>
          <a:lstStyle/>
          <a:p>
            <a:fld id="{52ABB406-4DBC-470D-846C-E167CA84AD1F}" type="slidenum">
              <a:rPr lang="en-US" smtClean="0">
                <a:solidFill>
                  <a:prstClr val="black"/>
                </a:solidFill>
              </a:rPr>
              <a:pPr/>
              <a:t>78</a:t>
            </a:fld>
            <a:endParaRPr lang="en-US" dirty="0" smtClean="0">
              <a:solidFill>
                <a:prstClr val="black"/>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0FABE23-DC57-493D-AA1D-81D403AD9DAE}" type="slidenum">
              <a:rPr lang="en-US" smtClean="0">
                <a:solidFill>
                  <a:srgbClr val="000000"/>
                </a:solidFill>
              </a:rPr>
              <a:pPr>
                <a:defRPr/>
              </a:pPr>
              <a:t>80</a:t>
            </a:fld>
            <a:endParaRPr lang="en-US" smtClean="0">
              <a:solidFill>
                <a:srgbClr val="000000"/>
              </a:solidFill>
            </a:endParaRPr>
          </a:p>
        </p:txBody>
      </p:sp>
      <p:sp>
        <p:nvSpPr>
          <p:cNvPr id="194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60" name="Rectangle 3"/>
          <p:cNvSpPr>
            <a:spLocks noGrp="1" noChangeArrowheads="1"/>
          </p:cNvSpPr>
          <p:nvPr>
            <p:ph type="body" idx="1"/>
          </p:nvPr>
        </p:nvSpPr>
        <p:spPr bwMode="auto">
          <a:xfrm>
            <a:off x="933099" y="4387137"/>
            <a:ext cx="5144206" cy="4157837"/>
          </a:xfrm>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fld id="{26A85C42-C06A-4668-8380-C43C240B1627}" type="slidenum">
              <a:rPr lang="en-US" sz="1200" smtClean="0"/>
              <a:pPr eaLnBrk="1" hangingPunct="1"/>
              <a:t>5</a:t>
            </a:fld>
            <a:endParaRPr lang="en-US" sz="1200" dirty="0" smtClean="0"/>
          </a:p>
        </p:txBody>
      </p:sp>
      <p:sp>
        <p:nvSpPr>
          <p:cNvPr id="84995" name="Rectangle 7"/>
          <p:cNvSpPr txBox="1">
            <a:spLocks noGrp="1" noChangeArrowheads="1"/>
          </p:cNvSpPr>
          <p:nvPr/>
        </p:nvSpPr>
        <p:spPr bwMode="auto">
          <a:xfrm>
            <a:off x="3970338" y="8772525"/>
            <a:ext cx="3038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algn="r" eaLnBrk="1" hangingPunct="1">
              <a:spcBef>
                <a:spcPct val="0"/>
              </a:spcBef>
              <a:buFontTx/>
              <a:buNone/>
            </a:pPr>
            <a:fld id="{51B37341-4C6B-4D70-BA2A-7C6F221EC26A}" type="slidenum">
              <a:rPr lang="en-US" sz="1200"/>
              <a:pPr algn="r" eaLnBrk="1" hangingPunct="1">
                <a:spcBef>
                  <a:spcPct val="0"/>
                </a:spcBef>
                <a:buFontTx/>
                <a:buNone/>
              </a:pPr>
              <a:t>5</a:t>
            </a:fld>
            <a:endParaRPr lang="en-US" sz="1200" dirty="0"/>
          </a:p>
        </p:txBody>
      </p:sp>
      <p:sp>
        <p:nvSpPr>
          <p:cNvPr id="84996" name="Rectangle 2"/>
          <p:cNvSpPr>
            <a:spLocks noGrp="1" noRot="1" noChangeAspect="1" noChangeArrowheads="1" noTextEdit="1"/>
          </p:cNvSpPr>
          <p:nvPr>
            <p:ph type="sldImg"/>
          </p:nvPr>
        </p:nvSpPr>
        <p:spPr>
          <a:ln/>
        </p:spPr>
      </p:sp>
      <p:sp>
        <p:nvSpPr>
          <p:cNvPr id="849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dirty="0" smtClean="0">
                <a:latin typeface="Arial" pitchFamily="34" charset="0"/>
              </a:rPr>
              <a:t>The Policy applies to all final peer-reviewed manuscripts. The Policy does not apply to non-peer-reviewed materials such as correspondence, book chapters, and editorials. </a:t>
            </a:r>
          </a:p>
          <a:p>
            <a:pPr eaLnBrk="1" hangingPunct="1"/>
            <a:endParaRPr lang="en-US" sz="1000" dirty="0" smtClean="0">
              <a:latin typeface="Arial" pitchFamily="34" charset="0"/>
            </a:endParaRPr>
          </a:p>
          <a:p>
            <a:pPr eaLnBrk="1" hangingPunct="1"/>
            <a:r>
              <a:rPr lang="en-US" sz="1000" dirty="0" smtClean="0">
                <a:latin typeface="Arial" pitchFamily="34" charset="0"/>
              </a:rPr>
              <a:t>The NIH Public Access Policy applies to all final peer-reviewed manuscripts that arise from the NIH intramural program or any amount of direct costs</a:t>
            </a:r>
            <a:r>
              <a:rPr lang="en-US" sz="1000" dirty="0" smtClean="0">
                <a:latin typeface="Arial" pitchFamily="34" charset="0"/>
                <a:hlinkClick r:id="rId3"/>
              </a:rPr>
              <a:t>1</a:t>
            </a:r>
            <a:r>
              <a:rPr lang="en-US" sz="1000" dirty="0" smtClean="0">
                <a:latin typeface="Arial" pitchFamily="34" charset="0"/>
              </a:rPr>
              <a:t> funded by NIH, regardless of the source or amount of other funding. </a:t>
            </a:r>
          </a:p>
          <a:p>
            <a:pPr eaLnBrk="1" hangingPunct="1"/>
            <a:endParaRPr lang="en-US" sz="1000" dirty="0" smtClean="0">
              <a:latin typeface="Arial" pitchFamily="34" charset="0"/>
            </a:endParaRPr>
          </a:p>
          <a:p>
            <a:pPr eaLnBrk="1" hangingPunct="1"/>
            <a:r>
              <a:rPr lang="en-US" sz="1000" dirty="0" smtClean="0">
                <a:latin typeface="Arial" pitchFamily="34" charset="0"/>
              </a:rPr>
              <a:t/>
            </a:r>
            <a:br>
              <a:rPr lang="en-US" sz="1000" dirty="0" smtClean="0">
                <a:latin typeface="Arial" pitchFamily="34" charset="0"/>
              </a:rPr>
            </a:br>
            <a:r>
              <a:rPr lang="en-US" sz="1000" dirty="0" smtClean="0">
                <a:latin typeface="Arial" pitchFamily="34" charset="0"/>
              </a:rPr>
              <a:t>1   Costs that can be specifically identified with a particular project or activity. NIH Grants Policy Statement, Rev. 12/2003; </a:t>
            </a:r>
            <a:r>
              <a:rPr lang="en-US" sz="1000" dirty="0" smtClean="0">
                <a:latin typeface="Arial" pitchFamily="34" charset="0"/>
                <a:hlinkClick r:id="rId4"/>
              </a:rPr>
              <a:t>http://grants.nih.gov/grants/policy/nihgps_2003/NIHGPS_Part2.htm#_Toc54600040</a:t>
            </a:r>
            <a:r>
              <a:rPr lang="en-US" sz="1000" dirty="0" smtClean="0">
                <a:latin typeface="Arial" pitchFamily="34" charset="0"/>
              </a:rPr>
              <a:t>.</a:t>
            </a:r>
          </a:p>
          <a:p>
            <a:pPr eaLnBrk="1" hangingPunct="1"/>
            <a:endParaRPr lang="en-US" sz="1000" dirty="0" smtClean="0">
              <a:latin typeface="Arial" pitchFamily="34" charset="0"/>
            </a:endParaRPr>
          </a:p>
          <a:p>
            <a:pPr eaLnBrk="1" hangingPunct="1"/>
            <a:r>
              <a:rPr lang="en-US" sz="1000" dirty="0" smtClean="0">
                <a:latin typeface="Arial" pitchFamily="34" charset="0"/>
              </a:rPr>
              <a:t>Updated 4/22/08</a:t>
            </a:r>
            <a:endParaRPr lang="en-US" sz="1000" b="1" i="1" dirty="0" smtClean="0">
              <a:latin typeface="Arial" pitchFamily="34" charset="0"/>
            </a:endParaRPr>
          </a:p>
          <a:p>
            <a:pPr eaLnBrk="1" hangingPunct="1"/>
            <a:r>
              <a:rPr lang="en-US" sz="1000" dirty="0" smtClean="0">
                <a:latin typeface="Arial" pitchFamily="34" charset="0"/>
              </a:rPr>
              <a:t>Updated 3/23/09 to comply with  Division F Section 217 of PL 111-8 (Omnibus Appropriations Act, 2009) </a:t>
            </a:r>
          </a:p>
          <a:p>
            <a:pPr eaLnBrk="1" hangingPunct="1"/>
            <a:r>
              <a:rPr lang="en-US" sz="1000" dirty="0" smtClean="0">
                <a:latin typeface="Arial" pitchFamily="34" charset="0"/>
              </a:rPr>
              <a:t>Updated 11/16/09</a:t>
            </a:r>
          </a:p>
          <a:p>
            <a:pPr eaLnBrk="1" hangingPunct="1"/>
            <a:r>
              <a:rPr lang="en-US" sz="1000" dirty="0" smtClean="0">
                <a:latin typeface="Arial" pitchFamily="34" charset="0"/>
              </a:rPr>
              <a:t>** Until further notice, papers written in scripts other than Latin (e.g., Russian, Japanese) cannot be processed by the </a:t>
            </a:r>
            <a:r>
              <a:rPr lang="en-US" sz="1000" u="sng" dirty="0" smtClean="0">
                <a:latin typeface="Arial" pitchFamily="34" charset="0"/>
              </a:rPr>
              <a:t>NIHMS</a:t>
            </a:r>
            <a:r>
              <a:rPr lang="en-US" sz="1000" dirty="0" smtClean="0">
                <a:latin typeface="Arial" pitchFamily="34" charset="0"/>
              </a:rPr>
              <a:t>.  These papers are not required to be posted on PubMed Central and do not require evidence of compliance on applications, proposals or reports.  The NIHMS continues to process papers written in Latin (Roman) script that contain characters and fonts used in standard mathematical notation.  See http://grants.nih.gov/grants/guide/notice-files/NOT-OD-10-009.html for details.</a:t>
            </a:r>
          </a:p>
          <a:p>
            <a:pPr eaLnBrk="1" hangingPunct="1"/>
            <a:endParaRPr lang="en-US" sz="1000" dirty="0" smtClean="0">
              <a:latin typeface="Arial" pitchFamily="34" charset="0"/>
            </a:endParaRPr>
          </a:p>
          <a:p>
            <a:pPr eaLnBrk="1" hangingPunct="1"/>
            <a:r>
              <a:rPr lang="en-US" sz="1000" dirty="0" smtClean="0">
                <a:latin typeface="Arial" pitchFamily="34" charset="0"/>
              </a:rPr>
              <a:t>Updated 11/19/09 to include Guide Notice Link</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smtClean="0">
                <a:latin typeface="Arial" pitchFamily="34" charset="0"/>
                <a:ea typeface="ＭＳ Ｐゴシック"/>
                <a:cs typeface="Arial" pitchFamily="34" charset="0"/>
              </a:rPr>
              <a:t>Through out the presentation and website, we use the word </a:t>
            </a:r>
            <a:r>
              <a:rPr lang="ja-JP" altLang="en-US" smtClean="0">
                <a:latin typeface="Arial" pitchFamily="34" charset="0"/>
                <a:cs typeface="Arial" pitchFamily="34" charset="0"/>
              </a:rPr>
              <a:t>‘</a:t>
            </a:r>
            <a:r>
              <a:rPr lang="en-US" altLang="ja-JP" dirty="0" smtClean="0">
                <a:latin typeface="Arial" pitchFamily="34" charset="0"/>
                <a:cs typeface="Arial" pitchFamily="34" charset="0"/>
              </a:rPr>
              <a:t>paper</a:t>
            </a:r>
            <a:r>
              <a:rPr lang="ja-JP" altLang="en-US" smtClean="0">
                <a:latin typeface="Arial" pitchFamily="34" charset="0"/>
                <a:cs typeface="Arial" pitchFamily="34" charset="0"/>
              </a:rPr>
              <a:t>’</a:t>
            </a:r>
            <a:r>
              <a:rPr lang="en-US" altLang="ja-JP" dirty="0" smtClean="0">
                <a:latin typeface="Arial" pitchFamily="34" charset="0"/>
                <a:cs typeface="Arial" pitchFamily="34" charset="0"/>
              </a:rPr>
              <a:t> as a generic word for all versions of a scientific peer-reviewed article, including final peer review manuscripts and final published articles</a:t>
            </a:r>
          </a:p>
          <a:p>
            <a:pPr eaLnBrk="1" hangingPunct="1">
              <a:spcBef>
                <a:spcPct val="0"/>
              </a:spcBef>
            </a:pPr>
            <a:endParaRPr lang="en-US" dirty="0" smtClean="0">
              <a:latin typeface="Arial" pitchFamily="34" charset="0"/>
              <a:ea typeface="ＭＳ Ｐゴシック"/>
              <a:cs typeface="Arial" pitchFamily="34" charset="0"/>
            </a:endParaRPr>
          </a:p>
          <a:p>
            <a:pPr eaLnBrk="1" hangingPunct="1">
              <a:spcBef>
                <a:spcPct val="0"/>
              </a:spcBef>
            </a:pPr>
            <a:endParaRPr lang="en-US" dirty="0" smtClean="0">
              <a:latin typeface="Arial" pitchFamily="34" charset="0"/>
              <a:ea typeface="ＭＳ Ｐゴシック"/>
              <a:cs typeface="Arial" pitchFamily="34" charset="0"/>
            </a:endParaRPr>
          </a:p>
          <a:p>
            <a:pPr eaLnBrk="1" hangingPunct="1">
              <a:spcBef>
                <a:spcPct val="0"/>
              </a:spcBef>
            </a:pPr>
            <a:r>
              <a:rPr lang="en-US" dirty="0" smtClean="0">
                <a:latin typeface="Arial" pitchFamily="34" charset="0"/>
                <a:ea typeface="ＭＳ Ｐゴシック"/>
                <a:cs typeface="Arial" pitchFamily="34" charset="0"/>
              </a:rPr>
              <a:t>Genes and Development is a </a:t>
            </a:r>
            <a:r>
              <a:rPr lang="ja-JP" altLang="en-US" smtClean="0">
                <a:latin typeface="Arial" pitchFamily="34" charset="0"/>
                <a:cs typeface="Arial" pitchFamily="34" charset="0"/>
              </a:rPr>
              <a:t>“</a:t>
            </a:r>
            <a:r>
              <a:rPr lang="en-US" altLang="ja-JP" dirty="0" smtClean="0">
                <a:latin typeface="Arial" pitchFamily="34" charset="0"/>
                <a:cs typeface="Arial" pitchFamily="34" charset="0"/>
              </a:rPr>
              <a:t>Method A Journal</a:t>
            </a:r>
            <a:r>
              <a:rPr lang="ja-JP" altLang="en-US" smtClean="0">
                <a:latin typeface="Arial" pitchFamily="34" charset="0"/>
                <a:cs typeface="Arial" pitchFamily="34" charset="0"/>
              </a:rPr>
              <a:t>”</a:t>
            </a:r>
            <a:r>
              <a:rPr lang="en-US" altLang="ja-JP" dirty="0" smtClean="0">
                <a:latin typeface="Arial" pitchFamily="34" charset="0"/>
                <a:cs typeface="Arial" pitchFamily="34" charset="0"/>
              </a:rPr>
              <a:t>  (5/17/20100</a:t>
            </a:r>
            <a:endParaRPr lang="en-US" dirty="0" smtClean="0">
              <a:latin typeface="Arial" pitchFamily="34" charset="0"/>
              <a:ea typeface="ＭＳ Ｐゴシック"/>
              <a:cs typeface="Arial" pitchFamily="34" charset="0"/>
            </a:endParaRP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fld id="{074E5E79-BF21-4A59-A47E-C81EEFFD1FFC}" type="slidenum">
              <a:rPr lang="en-US" sz="1200" smtClean="0"/>
              <a:pPr eaLnBrk="1" hangingPunct="1"/>
              <a:t>6</a:t>
            </a:fld>
            <a:endParaRPr lang="en-US" sz="120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ln/>
        </p:spPr>
        <p:txBody>
          <a:bodyPr/>
          <a:lstStyle/>
          <a:p>
            <a:pPr eaLnBrk="1" fontAlgn="auto" hangingPunct="1">
              <a:spcBef>
                <a:spcPts val="0"/>
              </a:spcBef>
              <a:spcAft>
                <a:spcPts val="0"/>
              </a:spcAft>
              <a:defRPr/>
            </a:pPr>
            <a:r>
              <a:rPr lang="en-US" b="1" kern="0" dirty="0" smtClean="0"/>
              <a:t>PubMed </a:t>
            </a:r>
            <a:r>
              <a:rPr lang="en-US" kern="0" dirty="0" smtClean="0"/>
              <a:t>and </a:t>
            </a:r>
            <a:r>
              <a:rPr lang="en-US" b="1" kern="0" dirty="0" smtClean="0"/>
              <a:t>PubMed Central (PMC) </a:t>
            </a:r>
            <a:r>
              <a:rPr lang="en-US" kern="0" dirty="0" smtClean="0"/>
              <a:t>are free resources that are developed and maintained by the National Center for Biotechnology Information (NCBI), at the National Library of Medicine (NLM), at the National Institutes of Health (NIH).</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PubMed comprises more than 19 million citations for biomedical literature from MEDLINE, life science journals, and online books. Citations may include links to full-text content from PubMed Central and publisher web sites.</a:t>
            </a:r>
          </a:p>
          <a:p>
            <a:pPr eaLnBrk="1" fontAlgn="auto" hangingPunct="1">
              <a:spcBef>
                <a:spcPts val="0"/>
              </a:spcBef>
              <a:spcAft>
                <a:spcPts val="0"/>
              </a:spcAft>
              <a:defRPr/>
            </a:pPr>
            <a:endParaRPr lang="en-US" dirty="0" smtClean="0"/>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fld id="{D181B0B3-0A62-409C-B53E-9B62CE5DE45B}" type="slidenum">
              <a:rPr lang="en-US" sz="1200" smtClean="0"/>
              <a:pPr eaLnBrk="1" hangingPunct="1"/>
              <a:t>7</a:t>
            </a:fld>
            <a:endParaRPr lang="en-US" sz="120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ln/>
        </p:spPr>
        <p:txBody>
          <a:bodyPr/>
          <a:lstStyle/>
          <a:p>
            <a:pPr eaLnBrk="1" fontAlgn="auto" hangingPunct="1">
              <a:spcBef>
                <a:spcPts val="0"/>
              </a:spcBef>
              <a:spcAft>
                <a:spcPts val="0"/>
              </a:spcAft>
              <a:defRPr/>
            </a:pPr>
            <a:r>
              <a:rPr lang="en-US" b="1" kern="0" dirty="0" smtClean="0"/>
              <a:t>PubMed </a:t>
            </a:r>
            <a:r>
              <a:rPr lang="en-US" kern="0" dirty="0" smtClean="0"/>
              <a:t>and </a:t>
            </a:r>
            <a:r>
              <a:rPr lang="en-US" b="1" kern="0" dirty="0" smtClean="0"/>
              <a:t>PubMed Central (PMC) </a:t>
            </a:r>
            <a:r>
              <a:rPr lang="en-US" kern="0" dirty="0" smtClean="0"/>
              <a:t>are free resources that are developed and maintained by the National Center for Biotechnology Information (NCBI), at the National Library of Medicine (NLM), at the National Institutes of Health (NIH).</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PubMed comprises more than 19 million citations for biomedical literature from MEDLINE, life science journals, and online books. Citations may include links to full-text content from PubMed Central and publisher web sites.</a:t>
            </a:r>
          </a:p>
          <a:p>
            <a:pPr eaLnBrk="1" fontAlgn="auto" hangingPunct="1">
              <a:spcBef>
                <a:spcPts val="0"/>
              </a:spcBef>
              <a:spcAft>
                <a:spcPts val="0"/>
              </a:spcAft>
              <a:defRPr/>
            </a:pPr>
            <a:endParaRPr lang="en-US" dirty="0" smtClean="0"/>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fld id="{D181B0B3-0A62-409C-B53E-9B62CE5DE45B}" type="slidenum">
              <a:rPr lang="en-US" sz="1200" smtClean="0"/>
              <a:pPr eaLnBrk="1" hangingPunct="1"/>
              <a:t>8</a:t>
            </a:fld>
            <a:endParaRPr lang="en-US" sz="120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endParaRP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fld id="{C9A76DA8-718B-4C62-A53A-AB4303E39EB8}" type="slidenum">
              <a:rPr lang="en-US" sz="1200" smtClean="0"/>
              <a:pPr eaLnBrk="1" hangingPunct="1"/>
              <a:t>9</a:t>
            </a:fld>
            <a:endParaRPr lang="en-US" sz="1200"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8AF9C943-2129-4C43-9E0F-DC34781EB45C}" type="slidenum">
              <a:rPr lang="en-US"/>
              <a:pPr>
                <a:defRPr/>
              </a:pPr>
              <a:t>‹#›</a:t>
            </a:fld>
            <a:endParaRPr lang="en-US" dirty="0"/>
          </a:p>
        </p:txBody>
      </p:sp>
    </p:spTree>
    <p:extLst>
      <p:ext uri="{BB962C8B-B14F-4D97-AF65-F5344CB8AC3E}">
        <p14:creationId xmlns:p14="http://schemas.microsoft.com/office/powerpoint/2010/main" val="2826176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200D1B2C-EF99-4BDC-85E2-7C297F000121}" type="slidenum">
              <a:rPr lang="en-US"/>
              <a:pPr>
                <a:defRPr/>
              </a:pPr>
              <a:t>‹#›</a:t>
            </a:fld>
            <a:endParaRPr lang="en-US" dirty="0"/>
          </a:p>
        </p:txBody>
      </p:sp>
    </p:spTree>
    <p:extLst>
      <p:ext uri="{BB962C8B-B14F-4D97-AF65-F5344CB8AC3E}">
        <p14:creationId xmlns:p14="http://schemas.microsoft.com/office/powerpoint/2010/main" val="21220591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228600"/>
            <a:ext cx="20764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769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EF0642F6-6B6A-4403-A29B-DA43B5FB5B17}" type="slidenum">
              <a:rPr lang="en-US"/>
              <a:pPr>
                <a:defRPr/>
              </a:pPr>
              <a:t>‹#›</a:t>
            </a:fld>
            <a:endParaRPr lang="en-US" dirty="0"/>
          </a:p>
        </p:txBody>
      </p:sp>
    </p:spTree>
    <p:extLst>
      <p:ext uri="{BB962C8B-B14F-4D97-AF65-F5344CB8AC3E}">
        <p14:creationId xmlns:p14="http://schemas.microsoft.com/office/powerpoint/2010/main" val="3944198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620000" cy="5635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40386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143000"/>
            <a:ext cx="40386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1096E75B-866B-4CC8-AF1B-08FDCDAB2BB0}" type="slidenum">
              <a:rPr lang="en-US"/>
              <a:pPr>
                <a:defRPr/>
              </a:pPr>
              <a:t>‹#›</a:t>
            </a:fld>
            <a:endParaRPr lang="en-US" dirty="0"/>
          </a:p>
        </p:txBody>
      </p:sp>
    </p:spTree>
    <p:extLst>
      <p:ext uri="{BB962C8B-B14F-4D97-AF65-F5344CB8AC3E}">
        <p14:creationId xmlns:p14="http://schemas.microsoft.com/office/powerpoint/2010/main" val="2783230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620000" cy="5635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143000"/>
            <a:ext cx="40386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0386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7DD4A833-5200-4859-879A-C51B7605F699}" type="slidenum">
              <a:rPr lang="en-US"/>
              <a:pPr>
                <a:defRPr/>
              </a:pPr>
              <a:t>‹#›</a:t>
            </a:fld>
            <a:endParaRPr lang="en-US" dirty="0"/>
          </a:p>
        </p:txBody>
      </p:sp>
    </p:spTree>
    <p:extLst>
      <p:ext uri="{BB962C8B-B14F-4D97-AF65-F5344CB8AC3E}">
        <p14:creationId xmlns:p14="http://schemas.microsoft.com/office/powerpoint/2010/main" val="30354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620000" cy="5635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143000"/>
            <a:ext cx="8229600" cy="4800600"/>
          </a:xfrm>
        </p:spPr>
        <p:txBody>
          <a:bodyPr/>
          <a:lstStyle/>
          <a:p>
            <a:pPr lvl="0"/>
            <a:r>
              <a:rPr lang="en-US" noProof="0" smtClean="0"/>
              <a:t>Click icon to add table</a:t>
            </a:r>
            <a:endParaRPr lang="en-US" noProof="0" dirty="0" smtClean="0"/>
          </a:p>
        </p:txBody>
      </p:sp>
      <p:sp>
        <p:nvSpPr>
          <p:cNvPr id="4" name="Rectangle 5"/>
          <p:cNvSpPr>
            <a:spLocks noGrp="1" noChangeArrowheads="1"/>
          </p:cNvSpPr>
          <p:nvPr>
            <p:ph type="sldNum" sz="quarter" idx="10"/>
          </p:nvPr>
        </p:nvSpPr>
        <p:spPr>
          <a:ln/>
        </p:spPr>
        <p:txBody>
          <a:bodyPr/>
          <a:lstStyle>
            <a:lvl1pPr>
              <a:defRPr/>
            </a:lvl1pPr>
          </a:lstStyle>
          <a:p>
            <a:pPr>
              <a:defRPr/>
            </a:pPr>
            <a:fld id="{14C1CE6A-24E2-48F1-9B1C-7E1BBE6C816F}" type="slidenum">
              <a:rPr lang="en-US"/>
              <a:pPr>
                <a:defRPr/>
              </a:pPr>
              <a:t>‹#›</a:t>
            </a:fld>
            <a:endParaRPr lang="en-US" dirty="0"/>
          </a:p>
        </p:txBody>
      </p:sp>
    </p:spTree>
    <p:extLst>
      <p:ext uri="{BB962C8B-B14F-4D97-AF65-F5344CB8AC3E}">
        <p14:creationId xmlns:p14="http://schemas.microsoft.com/office/powerpoint/2010/main" val="2141268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10D4A647-FEAB-45BB-9393-A3C452DF87D1}"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8441851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A54E52F-813F-427D-B34B-1B126C44F78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37156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3941E3A0-B2F3-417C-951A-3EBB5815B47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612137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6FA3F0B4-22F8-4EF2-8280-48952634AC4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746601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8F30F8CC-675C-4E07-8CA5-F5D1DD7A2BE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92212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4B002F4B-4586-49B6-B1AC-A2F32D535C25}" type="slidenum">
              <a:rPr lang="en-US"/>
              <a:pPr>
                <a:defRPr/>
              </a:pPr>
              <a:t>‹#›</a:t>
            </a:fld>
            <a:endParaRPr lang="en-US" dirty="0"/>
          </a:p>
        </p:txBody>
      </p:sp>
    </p:spTree>
    <p:extLst>
      <p:ext uri="{BB962C8B-B14F-4D97-AF65-F5344CB8AC3E}">
        <p14:creationId xmlns:p14="http://schemas.microsoft.com/office/powerpoint/2010/main" val="30843463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D0CC99C4-A0DC-4BC9-B5E5-29C276DCDB93}"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06296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buNone/>
              <a:defRPr/>
            </a:lvl1pPr>
          </a:lstStyle>
          <a:p>
            <a:pPr>
              <a:defRPr/>
            </a:pPr>
            <a:fld id="{C93AA5DC-7D85-49CE-B849-5A92CD2EC840}"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171500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61ACCDF-5E9A-4B86-837D-0CBD5E28D1AE}"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04309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91F6EB0B-B4DF-4D09-B053-30729FC8F202}"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9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8DEF95F-38C7-46CE-9395-A2B0E4C2BCE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2191330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228600"/>
            <a:ext cx="20764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769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C6B4723-2737-4AB5-81EF-478D3E73556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326902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10D4A647-FEAB-45BB-9393-A3C452DF87D1}"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291998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A54E52F-813F-427D-B34B-1B126C44F78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184441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3941E3A0-B2F3-417C-951A-3EBB5815B47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175002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6FA3F0B4-22F8-4EF2-8280-48952634AC4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34682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FA3A8173-CE43-414B-9F04-EEE22EA5B59C}" type="slidenum">
              <a:rPr lang="en-US"/>
              <a:pPr>
                <a:defRPr/>
              </a:pPr>
              <a:t>‹#›</a:t>
            </a:fld>
            <a:endParaRPr lang="en-US" dirty="0"/>
          </a:p>
        </p:txBody>
      </p:sp>
    </p:spTree>
    <p:extLst>
      <p:ext uri="{BB962C8B-B14F-4D97-AF65-F5344CB8AC3E}">
        <p14:creationId xmlns:p14="http://schemas.microsoft.com/office/powerpoint/2010/main" val="42554189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8F30F8CC-675C-4E07-8CA5-F5D1DD7A2BE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54214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D0CC99C4-A0DC-4BC9-B5E5-29C276DCDB93}"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333250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C93AA5DC-7D85-49CE-B849-5A92CD2EC8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1223575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61ACCDF-5E9A-4B86-837D-0CBD5E28D1AE}"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547971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91F6EB0B-B4DF-4D09-B053-30729FC8F202}"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447543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8DEF95F-38C7-46CE-9395-A2B0E4C2BCE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055388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228600"/>
            <a:ext cx="20764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769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C6B4723-2737-4AB5-81EF-478D3E73556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079780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BF061F-504D-41DC-8086-360FA13D9DAD}" type="datetimeFigureOut">
              <a:rPr lang="en-US" smtClean="0">
                <a:solidFill>
                  <a:prstClr val="black">
                    <a:tint val="75000"/>
                  </a:prstClr>
                </a:solidFill>
              </a:rPr>
              <a:pPr/>
              <a:t>6/24/2014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730D57-8306-43F0-A863-37E4F56F0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3740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3D25BB91-9983-4695-9B81-17BBE83A4981}" type="slidenum">
              <a:rPr lang="en-US"/>
              <a:pPr>
                <a:defRPr/>
              </a:pPr>
              <a:t>‹#›</a:t>
            </a:fld>
            <a:endParaRPr lang="en-US" dirty="0"/>
          </a:p>
        </p:txBody>
      </p:sp>
    </p:spTree>
    <p:extLst>
      <p:ext uri="{BB962C8B-B14F-4D97-AF65-F5344CB8AC3E}">
        <p14:creationId xmlns:p14="http://schemas.microsoft.com/office/powerpoint/2010/main" val="2873524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0E9B427E-D401-4190-8D7D-2D666CEB3BA9}" type="slidenum">
              <a:rPr lang="en-US"/>
              <a:pPr>
                <a:defRPr/>
              </a:pPr>
              <a:t>‹#›</a:t>
            </a:fld>
            <a:endParaRPr lang="en-US" dirty="0"/>
          </a:p>
        </p:txBody>
      </p:sp>
    </p:spTree>
    <p:extLst>
      <p:ext uri="{BB962C8B-B14F-4D97-AF65-F5344CB8AC3E}">
        <p14:creationId xmlns:p14="http://schemas.microsoft.com/office/powerpoint/2010/main" val="3026586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DA0DFC02-28F5-4477-B07D-5F7A4325B98B}" type="slidenum">
              <a:rPr lang="en-US"/>
              <a:pPr>
                <a:defRPr/>
              </a:pPr>
              <a:t>‹#›</a:t>
            </a:fld>
            <a:endParaRPr lang="en-US" dirty="0"/>
          </a:p>
        </p:txBody>
      </p:sp>
    </p:spTree>
    <p:extLst>
      <p:ext uri="{BB962C8B-B14F-4D97-AF65-F5344CB8AC3E}">
        <p14:creationId xmlns:p14="http://schemas.microsoft.com/office/powerpoint/2010/main" val="942218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77453F6D-48C3-468A-98D8-A8A8BFD93361}" type="slidenum">
              <a:rPr lang="en-US"/>
              <a:pPr>
                <a:defRPr/>
              </a:pPr>
              <a:t>‹#›</a:t>
            </a:fld>
            <a:endParaRPr lang="en-US" dirty="0"/>
          </a:p>
        </p:txBody>
      </p:sp>
    </p:spTree>
    <p:extLst>
      <p:ext uri="{BB962C8B-B14F-4D97-AF65-F5344CB8AC3E}">
        <p14:creationId xmlns:p14="http://schemas.microsoft.com/office/powerpoint/2010/main" val="344301264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8721D60B-11AB-461B-A96A-47877F306BEB}" type="slidenum">
              <a:rPr lang="en-US"/>
              <a:pPr>
                <a:defRPr/>
              </a:pPr>
              <a:t>‹#›</a:t>
            </a:fld>
            <a:endParaRPr lang="en-US" dirty="0"/>
          </a:p>
        </p:txBody>
      </p:sp>
    </p:spTree>
    <p:extLst>
      <p:ext uri="{BB962C8B-B14F-4D97-AF65-F5344CB8AC3E}">
        <p14:creationId xmlns:p14="http://schemas.microsoft.com/office/powerpoint/2010/main" val="2738685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F54F64B8-FDE9-48E0-A0F1-3E5916406DA2}" type="slidenum">
              <a:rPr lang="en-US"/>
              <a:pPr>
                <a:defRPr/>
              </a:pPr>
              <a:t>‹#›</a:t>
            </a:fld>
            <a:endParaRPr lang="en-US" dirty="0"/>
          </a:p>
        </p:txBody>
      </p:sp>
    </p:spTree>
    <p:extLst>
      <p:ext uri="{BB962C8B-B14F-4D97-AF65-F5344CB8AC3E}">
        <p14:creationId xmlns:p14="http://schemas.microsoft.com/office/powerpoint/2010/main" val="2353586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hyperlink" Target="http://grants.nih.gov/grants/oer.ht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17" Type="http://schemas.openxmlformats.org/officeDocument/2006/relationships/image" Target="../media/image7.png"/><Relationship Id="rId2" Type="http://schemas.openxmlformats.org/officeDocument/2006/relationships/slideLayout" Target="../slideLayouts/slideLayout16.xml"/><Relationship Id="rId16" Type="http://schemas.openxmlformats.org/officeDocument/2006/relationships/image" Target="../media/image6.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3.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17" Type="http://schemas.openxmlformats.org/officeDocument/2006/relationships/image" Target="../media/image7.png"/><Relationship Id="rId2" Type="http://schemas.openxmlformats.org/officeDocument/2006/relationships/slideLayout" Target="../slideLayouts/slideLayout27.xml"/><Relationship Id="rId16" Type="http://schemas.openxmlformats.org/officeDocument/2006/relationships/image" Target="../media/image6.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3.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pic>
        <p:nvPicPr>
          <p:cNvPr id="1026" name="Picture 2" descr="top_headers"/>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04800" y="127000"/>
            <a:ext cx="85598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1143000" y="228600"/>
            <a:ext cx="76200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457200" y="1143000"/>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677" name="Rectangle 5"/>
          <p:cNvSpPr>
            <a:spLocks noGrp="1" noChangeArrowheads="1"/>
          </p:cNvSpPr>
          <p:nvPr>
            <p:ph type="sldNum" sz="quarter" idx="4"/>
          </p:nvPr>
        </p:nvSpPr>
        <p:spPr bwMode="auto">
          <a:xfrm>
            <a:off x="7772400" y="6553200"/>
            <a:ext cx="1371600" cy="155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000" b="1">
                <a:solidFill>
                  <a:schemeClr val="bg1"/>
                </a:solidFill>
                <a:latin typeface="Arial" charset="0"/>
                <a:cs typeface="Arial" charset="0"/>
              </a:defRPr>
            </a:lvl1pPr>
          </a:lstStyle>
          <a:p>
            <a:pPr>
              <a:defRPr/>
            </a:pPr>
            <a:fld id="{2305C4D8-A626-46A4-B1B2-181C8C5059B1}" type="slidenum">
              <a:rPr lang="en-US"/>
              <a:pPr>
                <a:defRPr/>
              </a:pPr>
              <a:t>‹#›</a:t>
            </a:fld>
            <a:endParaRPr lang="en-US" dirty="0"/>
          </a:p>
        </p:txBody>
      </p:sp>
      <p:pic>
        <p:nvPicPr>
          <p:cNvPr id="1030" name="Picture 6" descr="logo1"/>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393700" y="6080125"/>
            <a:ext cx="3683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Box 10"/>
          <p:cNvSpPr txBox="1">
            <a:spLocks noChangeArrowheads="1"/>
          </p:cNvSpPr>
          <p:nvPr/>
        </p:nvSpPr>
        <p:spPr bwMode="auto">
          <a:xfrm>
            <a:off x="228600" y="6583363"/>
            <a:ext cx="20281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spcBef>
                <a:spcPct val="0"/>
              </a:spcBef>
              <a:buFontTx/>
              <a:buNone/>
            </a:pPr>
            <a:r>
              <a:rPr lang="en-US" sz="1200" dirty="0" smtClean="0">
                <a:solidFill>
                  <a:schemeClr val="bg1"/>
                </a:solidFill>
              </a:rPr>
              <a:t>http</a:t>
            </a:r>
            <a:r>
              <a:rPr lang="en-US" sz="1200" dirty="0">
                <a:solidFill>
                  <a:schemeClr val="bg1"/>
                </a:solidFill>
              </a:rPr>
              <a:t>://publicaccess.nih.gov/</a:t>
            </a:r>
          </a:p>
        </p:txBody>
      </p:sp>
      <p:pic>
        <p:nvPicPr>
          <p:cNvPr id="2" name="Picture 2" descr="NIH - Office of Extramural Research Logo">
            <a:hlinkClick r:id="rId19"/>
          </p:cNvPr>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777108" y="6042167"/>
            <a:ext cx="2539788" cy="447389"/>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timing>
    <p:tnLst>
      <p:par>
        <p:cTn id="1" dur="indefinite" restart="never" nodeType="tmRoot"/>
      </p:par>
    </p:tnLst>
  </p:timing>
  <p:hf hdr="0" ftr="0" dt="0"/>
  <p:txStyles>
    <p:titleStyle>
      <a:lvl1pPr algn="r" rtl="0" eaLnBrk="1" fontAlgn="base" hangingPunct="1">
        <a:spcBef>
          <a:spcPct val="0"/>
        </a:spcBef>
        <a:spcAft>
          <a:spcPct val="0"/>
        </a:spcAft>
        <a:defRPr sz="2400" b="1">
          <a:solidFill>
            <a:schemeClr val="bg1"/>
          </a:solidFill>
          <a:latin typeface="+mj-lt"/>
          <a:ea typeface="+mj-ea"/>
          <a:cs typeface="+mj-cs"/>
        </a:defRPr>
      </a:lvl1pPr>
      <a:lvl2pPr algn="r" rtl="0" eaLnBrk="1" fontAlgn="base" hangingPunct="1">
        <a:spcBef>
          <a:spcPct val="0"/>
        </a:spcBef>
        <a:spcAft>
          <a:spcPct val="0"/>
        </a:spcAft>
        <a:defRPr sz="2400" b="1">
          <a:solidFill>
            <a:schemeClr val="bg1"/>
          </a:solidFill>
          <a:latin typeface="Arial" charset="0"/>
          <a:cs typeface="Arial" charset="0"/>
        </a:defRPr>
      </a:lvl2pPr>
      <a:lvl3pPr algn="r" rtl="0" eaLnBrk="1" fontAlgn="base" hangingPunct="1">
        <a:spcBef>
          <a:spcPct val="0"/>
        </a:spcBef>
        <a:spcAft>
          <a:spcPct val="0"/>
        </a:spcAft>
        <a:defRPr sz="2400" b="1">
          <a:solidFill>
            <a:schemeClr val="bg1"/>
          </a:solidFill>
          <a:latin typeface="Arial" charset="0"/>
          <a:cs typeface="Arial" charset="0"/>
        </a:defRPr>
      </a:lvl3pPr>
      <a:lvl4pPr algn="r" rtl="0" eaLnBrk="1" fontAlgn="base" hangingPunct="1">
        <a:spcBef>
          <a:spcPct val="0"/>
        </a:spcBef>
        <a:spcAft>
          <a:spcPct val="0"/>
        </a:spcAft>
        <a:defRPr sz="2400" b="1">
          <a:solidFill>
            <a:schemeClr val="bg1"/>
          </a:solidFill>
          <a:latin typeface="Arial" charset="0"/>
          <a:cs typeface="Arial" charset="0"/>
        </a:defRPr>
      </a:lvl4pPr>
      <a:lvl5pPr algn="r" rtl="0" eaLnBrk="1" fontAlgn="base" hangingPunct="1">
        <a:spcBef>
          <a:spcPct val="0"/>
        </a:spcBef>
        <a:spcAft>
          <a:spcPct val="0"/>
        </a:spcAft>
        <a:defRPr sz="2400" b="1">
          <a:solidFill>
            <a:schemeClr val="bg1"/>
          </a:solidFill>
          <a:latin typeface="Arial" charset="0"/>
          <a:cs typeface="Arial" charset="0"/>
        </a:defRPr>
      </a:lvl5pPr>
      <a:lvl6pPr marL="457200" algn="r" rtl="0" eaLnBrk="1" fontAlgn="base" hangingPunct="1">
        <a:spcBef>
          <a:spcPct val="0"/>
        </a:spcBef>
        <a:spcAft>
          <a:spcPct val="0"/>
        </a:spcAft>
        <a:defRPr sz="2400" b="1">
          <a:solidFill>
            <a:schemeClr val="bg1"/>
          </a:solidFill>
          <a:latin typeface="Arial" charset="0"/>
          <a:cs typeface="Arial" charset="0"/>
        </a:defRPr>
      </a:lvl6pPr>
      <a:lvl7pPr marL="914400" algn="r" rtl="0" eaLnBrk="1" fontAlgn="base" hangingPunct="1">
        <a:spcBef>
          <a:spcPct val="0"/>
        </a:spcBef>
        <a:spcAft>
          <a:spcPct val="0"/>
        </a:spcAft>
        <a:defRPr sz="2400" b="1">
          <a:solidFill>
            <a:schemeClr val="bg1"/>
          </a:solidFill>
          <a:latin typeface="Arial" charset="0"/>
          <a:cs typeface="Arial" charset="0"/>
        </a:defRPr>
      </a:lvl7pPr>
      <a:lvl8pPr marL="1371600" algn="r" rtl="0" eaLnBrk="1" fontAlgn="base" hangingPunct="1">
        <a:spcBef>
          <a:spcPct val="0"/>
        </a:spcBef>
        <a:spcAft>
          <a:spcPct val="0"/>
        </a:spcAft>
        <a:defRPr sz="2400" b="1">
          <a:solidFill>
            <a:schemeClr val="bg1"/>
          </a:solidFill>
          <a:latin typeface="Arial" charset="0"/>
          <a:cs typeface="Arial" charset="0"/>
        </a:defRPr>
      </a:lvl8pPr>
      <a:lvl9pPr marL="1828800" algn="r" rtl="0" eaLnBrk="1" fontAlgn="base" hangingPunct="1">
        <a:spcBef>
          <a:spcPct val="0"/>
        </a:spcBef>
        <a:spcAft>
          <a:spcPct val="0"/>
        </a:spcAft>
        <a:defRPr sz="2400" b="1">
          <a:solidFill>
            <a:schemeClr val="bg1"/>
          </a:solidFill>
          <a:latin typeface="Arial" charset="0"/>
          <a:cs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rgbClr val="003366"/>
          </a:solidFill>
          <a:latin typeface="+mn-lt"/>
          <a:cs typeface="+mn-cs"/>
        </a:defRPr>
      </a:lvl2pPr>
      <a:lvl3pPr marL="1143000" indent="-228600" algn="l" rtl="0" eaLnBrk="1" fontAlgn="base" hangingPunct="1">
        <a:spcBef>
          <a:spcPct val="20000"/>
        </a:spcBef>
        <a:spcAft>
          <a:spcPct val="0"/>
        </a:spcAft>
        <a:buChar char="•"/>
        <a:defRPr>
          <a:solidFill>
            <a:schemeClr val="tx1"/>
          </a:solidFill>
          <a:latin typeface="+mn-lt"/>
          <a:cs typeface="+mn-cs"/>
        </a:defRPr>
      </a:lvl3pPr>
      <a:lvl4pPr marL="1600200" indent="-228600" algn="l" rtl="0" eaLnBrk="1" fontAlgn="base" hangingPunct="1">
        <a:spcBef>
          <a:spcPct val="20000"/>
        </a:spcBef>
        <a:spcAft>
          <a:spcPct val="0"/>
        </a:spcAft>
        <a:buChar char="–"/>
        <a:defRPr>
          <a:solidFill>
            <a:schemeClr val="tx1"/>
          </a:solidFill>
          <a:latin typeface="+mn-lt"/>
          <a:cs typeface="+mn-cs"/>
        </a:defRPr>
      </a:lvl4pPr>
      <a:lvl5pPr marL="2057400" indent="-228600" algn="l" rtl="0" eaLnBrk="1" fontAlgn="base" hangingPunct="1">
        <a:spcBef>
          <a:spcPct val="20000"/>
        </a:spcBef>
        <a:spcAft>
          <a:spcPct val="0"/>
        </a:spcAft>
        <a:buChar char="»"/>
        <a:defRPr>
          <a:solidFill>
            <a:schemeClr val="tx1"/>
          </a:solidFill>
          <a:latin typeface="+mn-lt"/>
          <a:cs typeface="+mn-cs"/>
        </a:defRPr>
      </a:lvl5pPr>
      <a:lvl6pPr marL="2514600" indent="-228600" algn="l" rtl="0" eaLnBrk="1" fontAlgn="base" hangingPunct="1">
        <a:spcBef>
          <a:spcPct val="20000"/>
        </a:spcBef>
        <a:spcAft>
          <a:spcPct val="0"/>
        </a:spcAft>
        <a:buChar char="»"/>
        <a:defRPr>
          <a:solidFill>
            <a:schemeClr val="tx1"/>
          </a:solidFill>
          <a:latin typeface="+mn-lt"/>
          <a:cs typeface="+mn-cs"/>
        </a:defRPr>
      </a:lvl6pPr>
      <a:lvl7pPr marL="2971800" indent="-228600" algn="l" rtl="0" eaLnBrk="1" fontAlgn="base" hangingPunct="1">
        <a:spcBef>
          <a:spcPct val="20000"/>
        </a:spcBef>
        <a:spcAft>
          <a:spcPct val="0"/>
        </a:spcAft>
        <a:buChar char="»"/>
        <a:defRPr>
          <a:solidFill>
            <a:schemeClr val="tx1"/>
          </a:solidFill>
          <a:latin typeface="+mn-lt"/>
          <a:cs typeface="+mn-cs"/>
        </a:defRPr>
      </a:lvl7pPr>
      <a:lvl8pPr marL="3429000" indent="-228600" algn="l" rtl="0" eaLnBrk="1" fontAlgn="base" hangingPunct="1">
        <a:spcBef>
          <a:spcPct val="20000"/>
        </a:spcBef>
        <a:spcAft>
          <a:spcPct val="0"/>
        </a:spcAft>
        <a:buChar char="»"/>
        <a:defRPr>
          <a:solidFill>
            <a:schemeClr val="tx1"/>
          </a:solidFill>
          <a:latin typeface="+mn-lt"/>
          <a:cs typeface="+mn-cs"/>
        </a:defRPr>
      </a:lvl8pPr>
      <a:lvl9pPr marL="3886200" indent="-228600" algn="l" rtl="0" eaLnBrk="1" fontAlgn="base" hangingPunct="1">
        <a:spcBef>
          <a:spcPct val="20000"/>
        </a:spcBef>
        <a:spcAft>
          <a:spcPct val="0"/>
        </a:spcAft>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1026" name="Picture 7" descr="top_headers"/>
          <p:cNvPicPr>
            <a:picLocks noChangeAspect="1" noChangeArrowheads="1"/>
          </p:cNvPicPr>
          <p:nvPr/>
        </p:nvPicPr>
        <p:blipFill>
          <a:blip r:embed="rId14" cstate="print"/>
          <a:srcRect/>
          <a:stretch>
            <a:fillRect/>
          </a:stretch>
        </p:blipFill>
        <p:spPr bwMode="auto">
          <a:xfrm>
            <a:off x="304800" y="127000"/>
            <a:ext cx="8559800" cy="752475"/>
          </a:xfrm>
          <a:prstGeom prst="rect">
            <a:avLst/>
          </a:prstGeom>
          <a:noFill/>
          <a:ln w="9525">
            <a:noFill/>
            <a:miter lim="800000"/>
            <a:headEnd/>
            <a:tailEnd/>
          </a:ln>
        </p:spPr>
      </p:pic>
      <p:sp>
        <p:nvSpPr>
          <p:cNvPr id="1027" name="Rectangle 2"/>
          <p:cNvSpPr>
            <a:spLocks noGrp="1" noChangeArrowheads="1"/>
          </p:cNvSpPr>
          <p:nvPr>
            <p:ph type="title"/>
          </p:nvPr>
        </p:nvSpPr>
        <p:spPr bwMode="auto">
          <a:xfrm>
            <a:off x="1143000" y="228600"/>
            <a:ext cx="7620000" cy="563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New investigator</a:t>
            </a:r>
          </a:p>
        </p:txBody>
      </p:sp>
      <p:sp>
        <p:nvSpPr>
          <p:cNvPr id="1028" name="Rectangle 3"/>
          <p:cNvSpPr>
            <a:spLocks noGrp="1" noChangeArrowheads="1"/>
          </p:cNvSpPr>
          <p:nvPr>
            <p:ph type="body" idx="1"/>
          </p:nvPr>
        </p:nvSpPr>
        <p:spPr bwMode="auto">
          <a:xfrm>
            <a:off x="457200" y="1143000"/>
            <a:ext cx="82296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7772400" y="6553200"/>
            <a:ext cx="1371600" cy="155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solidFill>
                  <a:schemeClr val="bg1"/>
                </a:solidFill>
                <a:ea typeface="ＭＳ Ｐゴシック" charset="-128"/>
                <a:cs typeface="+mn-cs"/>
              </a:defRPr>
            </a:lvl1pPr>
          </a:lstStyle>
          <a:p>
            <a:pPr>
              <a:spcBef>
                <a:spcPct val="0"/>
              </a:spcBef>
              <a:buFontTx/>
              <a:buNone/>
              <a:defRPr/>
            </a:pPr>
            <a:fld id="{2D74D72F-F224-46FA-A2A1-EF0E16381A8A}" type="slidenum">
              <a:rPr lang="en-US">
                <a:solidFill>
                  <a:srgbClr val="FFFFFF"/>
                </a:solidFill>
              </a:rPr>
              <a:pPr>
                <a:spcBef>
                  <a:spcPct val="0"/>
                </a:spcBef>
                <a:buFontTx/>
                <a:buNone/>
                <a:defRPr/>
              </a:pPr>
              <a:t>‹#›</a:t>
            </a:fld>
            <a:endParaRPr lang="en-US" dirty="0">
              <a:solidFill>
                <a:srgbClr val="FFFFFF"/>
              </a:solidFill>
            </a:endParaRPr>
          </a:p>
        </p:txBody>
      </p:sp>
      <p:pic>
        <p:nvPicPr>
          <p:cNvPr id="2" name="Picture 8" descr="logo1"/>
          <p:cNvPicPr>
            <a:picLocks noChangeAspect="1" noChangeArrowheads="1"/>
          </p:cNvPicPr>
          <p:nvPr/>
        </p:nvPicPr>
        <p:blipFill>
          <a:blip r:embed="rId15" cstate="print"/>
          <a:srcRect/>
          <a:stretch>
            <a:fillRect/>
          </a:stretch>
        </p:blipFill>
        <p:spPr bwMode="auto">
          <a:xfrm>
            <a:off x="393700" y="6080125"/>
            <a:ext cx="368300" cy="371475"/>
          </a:xfrm>
          <a:prstGeom prst="rect">
            <a:avLst/>
          </a:prstGeom>
          <a:noFill/>
          <a:ln w="9525">
            <a:noFill/>
            <a:miter lim="800000"/>
            <a:headEnd/>
            <a:tailEnd/>
          </a:ln>
        </p:spPr>
      </p:pic>
      <p:pic>
        <p:nvPicPr>
          <p:cNvPr id="1031" name="Picture 9" descr="logo2"/>
          <p:cNvPicPr>
            <a:picLocks noChangeAspect="1" noChangeArrowheads="1"/>
          </p:cNvPicPr>
          <p:nvPr/>
        </p:nvPicPr>
        <p:blipFill>
          <a:blip r:embed="rId16" cstate="print"/>
          <a:srcRect/>
          <a:stretch>
            <a:fillRect/>
          </a:stretch>
        </p:blipFill>
        <p:spPr bwMode="auto">
          <a:xfrm>
            <a:off x="838200" y="6080125"/>
            <a:ext cx="381000" cy="371475"/>
          </a:xfrm>
          <a:prstGeom prst="rect">
            <a:avLst/>
          </a:prstGeom>
          <a:noFill/>
          <a:ln w="9525">
            <a:noFill/>
            <a:miter lim="800000"/>
            <a:headEnd/>
            <a:tailEnd/>
          </a:ln>
        </p:spPr>
      </p:pic>
      <p:pic>
        <p:nvPicPr>
          <p:cNvPr id="1032" name="Picture 10" descr="oer"/>
          <p:cNvPicPr>
            <a:picLocks noChangeAspect="1" noChangeArrowheads="1"/>
          </p:cNvPicPr>
          <p:nvPr/>
        </p:nvPicPr>
        <p:blipFill>
          <a:blip r:embed="rId17" cstate="print"/>
          <a:srcRect/>
          <a:stretch>
            <a:fillRect/>
          </a:stretch>
        </p:blipFill>
        <p:spPr bwMode="auto">
          <a:xfrm>
            <a:off x="342900" y="114300"/>
            <a:ext cx="723900" cy="723900"/>
          </a:xfrm>
          <a:prstGeom prst="rect">
            <a:avLst/>
          </a:prstGeom>
          <a:noFill/>
          <a:ln w="9525">
            <a:noFill/>
            <a:miter lim="800000"/>
            <a:headEnd/>
            <a:tailEnd/>
          </a:ln>
        </p:spPr>
      </p:pic>
    </p:spTree>
    <p:extLst>
      <p:ext uri="{BB962C8B-B14F-4D97-AF65-F5344CB8AC3E}">
        <p14:creationId xmlns:p14="http://schemas.microsoft.com/office/powerpoint/2010/main" val="278141844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iming>
    <p:tnLst>
      <p:par>
        <p:cTn id="1" dur="indefinite" restart="never" nodeType="tmRoot"/>
      </p:par>
    </p:tnLst>
  </p:timing>
  <p:hf hdr="0" ftr="0" dt="0"/>
  <p:txStyles>
    <p:titleStyle>
      <a:lvl1pPr algn="r" rtl="0" eaLnBrk="0" fontAlgn="base" hangingPunct="0">
        <a:spcBef>
          <a:spcPct val="0"/>
        </a:spcBef>
        <a:spcAft>
          <a:spcPct val="0"/>
        </a:spcAft>
        <a:defRPr sz="2400" b="1">
          <a:solidFill>
            <a:schemeClr val="bg1"/>
          </a:solidFill>
          <a:latin typeface="+mj-lt"/>
          <a:ea typeface="ＭＳ Ｐゴシック" charset="0"/>
          <a:cs typeface="+mj-cs"/>
        </a:defRPr>
      </a:lvl1pPr>
      <a:lvl2pPr algn="r" rtl="0" eaLnBrk="0" fontAlgn="base" hangingPunct="0">
        <a:spcBef>
          <a:spcPct val="0"/>
        </a:spcBef>
        <a:spcAft>
          <a:spcPct val="0"/>
        </a:spcAft>
        <a:defRPr sz="2400" b="1">
          <a:solidFill>
            <a:schemeClr val="bg1"/>
          </a:solidFill>
          <a:latin typeface="Arial" charset="0"/>
          <a:ea typeface="ＭＳ Ｐゴシック" charset="0"/>
          <a:cs typeface="Arial" charset="0"/>
        </a:defRPr>
      </a:lvl2pPr>
      <a:lvl3pPr algn="r" rtl="0" eaLnBrk="0" fontAlgn="base" hangingPunct="0">
        <a:spcBef>
          <a:spcPct val="0"/>
        </a:spcBef>
        <a:spcAft>
          <a:spcPct val="0"/>
        </a:spcAft>
        <a:defRPr sz="2400" b="1">
          <a:solidFill>
            <a:schemeClr val="bg1"/>
          </a:solidFill>
          <a:latin typeface="Arial" charset="0"/>
          <a:ea typeface="ＭＳ Ｐゴシック" charset="0"/>
          <a:cs typeface="Arial" charset="0"/>
        </a:defRPr>
      </a:lvl3pPr>
      <a:lvl4pPr algn="r" rtl="0" eaLnBrk="0" fontAlgn="base" hangingPunct="0">
        <a:spcBef>
          <a:spcPct val="0"/>
        </a:spcBef>
        <a:spcAft>
          <a:spcPct val="0"/>
        </a:spcAft>
        <a:defRPr sz="2400" b="1">
          <a:solidFill>
            <a:schemeClr val="bg1"/>
          </a:solidFill>
          <a:latin typeface="Arial" charset="0"/>
          <a:ea typeface="ＭＳ Ｐゴシック" charset="0"/>
          <a:cs typeface="Arial" charset="0"/>
        </a:defRPr>
      </a:lvl4pPr>
      <a:lvl5pPr algn="r" rtl="0" eaLnBrk="0" fontAlgn="base" hangingPunct="0">
        <a:spcBef>
          <a:spcPct val="0"/>
        </a:spcBef>
        <a:spcAft>
          <a:spcPct val="0"/>
        </a:spcAft>
        <a:defRPr sz="2400" b="1">
          <a:solidFill>
            <a:schemeClr val="bg1"/>
          </a:solidFill>
          <a:latin typeface="Arial" charset="0"/>
          <a:ea typeface="ＭＳ Ｐゴシック" charset="0"/>
          <a:cs typeface="Arial" charset="0"/>
        </a:defRPr>
      </a:lvl5pPr>
      <a:lvl6pPr marL="457200" algn="r" rtl="0" fontAlgn="base">
        <a:spcBef>
          <a:spcPct val="0"/>
        </a:spcBef>
        <a:spcAft>
          <a:spcPct val="0"/>
        </a:spcAft>
        <a:defRPr sz="2400" b="1">
          <a:solidFill>
            <a:schemeClr val="bg1"/>
          </a:solidFill>
          <a:latin typeface="Arial" charset="0"/>
          <a:cs typeface="Arial" charset="0"/>
        </a:defRPr>
      </a:lvl6pPr>
      <a:lvl7pPr marL="914400" algn="r" rtl="0" fontAlgn="base">
        <a:spcBef>
          <a:spcPct val="0"/>
        </a:spcBef>
        <a:spcAft>
          <a:spcPct val="0"/>
        </a:spcAft>
        <a:defRPr sz="2400" b="1">
          <a:solidFill>
            <a:schemeClr val="bg1"/>
          </a:solidFill>
          <a:latin typeface="Arial" charset="0"/>
          <a:cs typeface="Arial" charset="0"/>
        </a:defRPr>
      </a:lvl7pPr>
      <a:lvl8pPr marL="1371600" algn="r" rtl="0" fontAlgn="base">
        <a:spcBef>
          <a:spcPct val="0"/>
        </a:spcBef>
        <a:spcAft>
          <a:spcPct val="0"/>
        </a:spcAft>
        <a:defRPr sz="2400" b="1">
          <a:solidFill>
            <a:schemeClr val="bg1"/>
          </a:solidFill>
          <a:latin typeface="Arial" charset="0"/>
          <a:cs typeface="Arial" charset="0"/>
        </a:defRPr>
      </a:lvl8pPr>
      <a:lvl9pPr marL="1828800" algn="r" rtl="0" fontAlgn="base">
        <a:spcBef>
          <a:spcPct val="0"/>
        </a:spcBef>
        <a:spcAft>
          <a:spcPct val="0"/>
        </a:spcAft>
        <a:defRPr sz="2400" b="1">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rgbClr val="003366"/>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1026" name="Picture 7" descr="top_headers"/>
          <p:cNvPicPr>
            <a:picLocks noChangeAspect="1" noChangeArrowheads="1"/>
          </p:cNvPicPr>
          <p:nvPr/>
        </p:nvPicPr>
        <p:blipFill>
          <a:blip r:embed="rId14" cstate="print"/>
          <a:srcRect/>
          <a:stretch>
            <a:fillRect/>
          </a:stretch>
        </p:blipFill>
        <p:spPr bwMode="auto">
          <a:xfrm>
            <a:off x="304800" y="127000"/>
            <a:ext cx="8559800" cy="752475"/>
          </a:xfrm>
          <a:prstGeom prst="rect">
            <a:avLst/>
          </a:prstGeom>
          <a:noFill/>
          <a:ln w="9525">
            <a:noFill/>
            <a:miter lim="800000"/>
            <a:headEnd/>
            <a:tailEnd/>
          </a:ln>
        </p:spPr>
      </p:pic>
      <p:sp>
        <p:nvSpPr>
          <p:cNvPr id="1027" name="Rectangle 2"/>
          <p:cNvSpPr>
            <a:spLocks noGrp="1" noChangeArrowheads="1"/>
          </p:cNvSpPr>
          <p:nvPr>
            <p:ph type="title"/>
          </p:nvPr>
        </p:nvSpPr>
        <p:spPr bwMode="auto">
          <a:xfrm>
            <a:off x="1143000" y="228600"/>
            <a:ext cx="7620000" cy="563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New investigator</a:t>
            </a:r>
          </a:p>
        </p:txBody>
      </p:sp>
      <p:sp>
        <p:nvSpPr>
          <p:cNvPr id="1028" name="Rectangle 3"/>
          <p:cNvSpPr>
            <a:spLocks noGrp="1" noChangeArrowheads="1"/>
          </p:cNvSpPr>
          <p:nvPr>
            <p:ph type="body" idx="1"/>
          </p:nvPr>
        </p:nvSpPr>
        <p:spPr bwMode="auto">
          <a:xfrm>
            <a:off x="457200" y="1143000"/>
            <a:ext cx="82296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7772400" y="6553200"/>
            <a:ext cx="1371600" cy="155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solidFill>
                  <a:schemeClr val="bg1"/>
                </a:solidFill>
                <a:ea typeface="ＭＳ Ｐゴシック" charset="-128"/>
                <a:cs typeface="+mn-cs"/>
              </a:defRPr>
            </a:lvl1pPr>
          </a:lstStyle>
          <a:p>
            <a:pPr>
              <a:spcBef>
                <a:spcPct val="0"/>
              </a:spcBef>
              <a:buFontTx/>
              <a:buNone/>
              <a:defRPr/>
            </a:pPr>
            <a:fld id="{2D74D72F-F224-46FA-A2A1-EF0E16381A8A}" type="slidenum">
              <a:rPr lang="en-US">
                <a:solidFill>
                  <a:srgbClr val="FFFFFF"/>
                </a:solidFill>
              </a:rPr>
              <a:pPr>
                <a:spcBef>
                  <a:spcPct val="0"/>
                </a:spcBef>
                <a:buFontTx/>
                <a:buNone/>
                <a:defRPr/>
              </a:pPr>
              <a:t>‹#›</a:t>
            </a:fld>
            <a:endParaRPr lang="en-US" dirty="0">
              <a:solidFill>
                <a:srgbClr val="FFFFFF"/>
              </a:solidFill>
            </a:endParaRPr>
          </a:p>
        </p:txBody>
      </p:sp>
      <p:pic>
        <p:nvPicPr>
          <p:cNvPr id="2" name="Picture 8" descr="logo1"/>
          <p:cNvPicPr>
            <a:picLocks noChangeAspect="1" noChangeArrowheads="1"/>
          </p:cNvPicPr>
          <p:nvPr/>
        </p:nvPicPr>
        <p:blipFill>
          <a:blip r:embed="rId15" cstate="print"/>
          <a:srcRect/>
          <a:stretch>
            <a:fillRect/>
          </a:stretch>
        </p:blipFill>
        <p:spPr bwMode="auto">
          <a:xfrm>
            <a:off x="393700" y="6080125"/>
            <a:ext cx="368300" cy="371475"/>
          </a:xfrm>
          <a:prstGeom prst="rect">
            <a:avLst/>
          </a:prstGeom>
          <a:noFill/>
          <a:ln w="9525">
            <a:noFill/>
            <a:miter lim="800000"/>
            <a:headEnd/>
            <a:tailEnd/>
          </a:ln>
        </p:spPr>
      </p:pic>
      <p:pic>
        <p:nvPicPr>
          <p:cNvPr id="1031" name="Picture 9" descr="logo2"/>
          <p:cNvPicPr>
            <a:picLocks noChangeAspect="1" noChangeArrowheads="1"/>
          </p:cNvPicPr>
          <p:nvPr/>
        </p:nvPicPr>
        <p:blipFill>
          <a:blip r:embed="rId16" cstate="print"/>
          <a:srcRect/>
          <a:stretch>
            <a:fillRect/>
          </a:stretch>
        </p:blipFill>
        <p:spPr bwMode="auto">
          <a:xfrm>
            <a:off x="838200" y="6080125"/>
            <a:ext cx="381000" cy="371475"/>
          </a:xfrm>
          <a:prstGeom prst="rect">
            <a:avLst/>
          </a:prstGeom>
          <a:noFill/>
          <a:ln w="9525">
            <a:noFill/>
            <a:miter lim="800000"/>
            <a:headEnd/>
            <a:tailEnd/>
          </a:ln>
        </p:spPr>
      </p:pic>
      <p:pic>
        <p:nvPicPr>
          <p:cNvPr id="1032" name="Picture 10" descr="oer"/>
          <p:cNvPicPr>
            <a:picLocks noChangeAspect="1" noChangeArrowheads="1"/>
          </p:cNvPicPr>
          <p:nvPr/>
        </p:nvPicPr>
        <p:blipFill>
          <a:blip r:embed="rId17" cstate="print"/>
          <a:srcRect/>
          <a:stretch>
            <a:fillRect/>
          </a:stretch>
        </p:blipFill>
        <p:spPr bwMode="auto">
          <a:xfrm>
            <a:off x="342900" y="114300"/>
            <a:ext cx="723900" cy="723900"/>
          </a:xfrm>
          <a:prstGeom prst="rect">
            <a:avLst/>
          </a:prstGeom>
          <a:noFill/>
          <a:ln w="9525">
            <a:noFill/>
            <a:miter lim="800000"/>
            <a:headEnd/>
            <a:tailEnd/>
          </a:ln>
        </p:spPr>
      </p:pic>
    </p:spTree>
    <p:extLst>
      <p:ext uri="{BB962C8B-B14F-4D97-AF65-F5344CB8AC3E}">
        <p14:creationId xmlns:p14="http://schemas.microsoft.com/office/powerpoint/2010/main" val="124772913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iming>
    <p:tnLst>
      <p:par>
        <p:cTn id="1" dur="indefinite" restart="never" nodeType="tmRoot"/>
      </p:par>
    </p:tnLst>
  </p:timing>
  <p:hf hdr="0" ftr="0" dt="0"/>
  <p:txStyles>
    <p:titleStyle>
      <a:lvl1pPr algn="r" rtl="0" eaLnBrk="0" fontAlgn="base" hangingPunct="0">
        <a:spcBef>
          <a:spcPct val="0"/>
        </a:spcBef>
        <a:spcAft>
          <a:spcPct val="0"/>
        </a:spcAft>
        <a:defRPr sz="2400" b="1">
          <a:solidFill>
            <a:schemeClr val="bg1"/>
          </a:solidFill>
          <a:latin typeface="+mj-lt"/>
          <a:ea typeface="ＭＳ Ｐゴシック" charset="0"/>
          <a:cs typeface="+mj-cs"/>
        </a:defRPr>
      </a:lvl1pPr>
      <a:lvl2pPr algn="r" rtl="0" eaLnBrk="0" fontAlgn="base" hangingPunct="0">
        <a:spcBef>
          <a:spcPct val="0"/>
        </a:spcBef>
        <a:spcAft>
          <a:spcPct val="0"/>
        </a:spcAft>
        <a:defRPr sz="2400" b="1">
          <a:solidFill>
            <a:schemeClr val="bg1"/>
          </a:solidFill>
          <a:latin typeface="Arial" charset="0"/>
          <a:ea typeface="ＭＳ Ｐゴシック" charset="0"/>
          <a:cs typeface="Arial" charset="0"/>
        </a:defRPr>
      </a:lvl2pPr>
      <a:lvl3pPr algn="r" rtl="0" eaLnBrk="0" fontAlgn="base" hangingPunct="0">
        <a:spcBef>
          <a:spcPct val="0"/>
        </a:spcBef>
        <a:spcAft>
          <a:spcPct val="0"/>
        </a:spcAft>
        <a:defRPr sz="2400" b="1">
          <a:solidFill>
            <a:schemeClr val="bg1"/>
          </a:solidFill>
          <a:latin typeface="Arial" charset="0"/>
          <a:ea typeface="ＭＳ Ｐゴシック" charset="0"/>
          <a:cs typeface="Arial" charset="0"/>
        </a:defRPr>
      </a:lvl3pPr>
      <a:lvl4pPr algn="r" rtl="0" eaLnBrk="0" fontAlgn="base" hangingPunct="0">
        <a:spcBef>
          <a:spcPct val="0"/>
        </a:spcBef>
        <a:spcAft>
          <a:spcPct val="0"/>
        </a:spcAft>
        <a:defRPr sz="2400" b="1">
          <a:solidFill>
            <a:schemeClr val="bg1"/>
          </a:solidFill>
          <a:latin typeface="Arial" charset="0"/>
          <a:ea typeface="ＭＳ Ｐゴシック" charset="0"/>
          <a:cs typeface="Arial" charset="0"/>
        </a:defRPr>
      </a:lvl4pPr>
      <a:lvl5pPr algn="r" rtl="0" eaLnBrk="0" fontAlgn="base" hangingPunct="0">
        <a:spcBef>
          <a:spcPct val="0"/>
        </a:spcBef>
        <a:spcAft>
          <a:spcPct val="0"/>
        </a:spcAft>
        <a:defRPr sz="2400" b="1">
          <a:solidFill>
            <a:schemeClr val="bg1"/>
          </a:solidFill>
          <a:latin typeface="Arial" charset="0"/>
          <a:ea typeface="ＭＳ Ｐゴシック" charset="0"/>
          <a:cs typeface="Arial" charset="0"/>
        </a:defRPr>
      </a:lvl5pPr>
      <a:lvl6pPr marL="457200" algn="r" rtl="0" fontAlgn="base">
        <a:spcBef>
          <a:spcPct val="0"/>
        </a:spcBef>
        <a:spcAft>
          <a:spcPct val="0"/>
        </a:spcAft>
        <a:defRPr sz="2400" b="1">
          <a:solidFill>
            <a:schemeClr val="bg1"/>
          </a:solidFill>
          <a:latin typeface="Arial" charset="0"/>
          <a:cs typeface="Arial" charset="0"/>
        </a:defRPr>
      </a:lvl6pPr>
      <a:lvl7pPr marL="914400" algn="r" rtl="0" fontAlgn="base">
        <a:spcBef>
          <a:spcPct val="0"/>
        </a:spcBef>
        <a:spcAft>
          <a:spcPct val="0"/>
        </a:spcAft>
        <a:defRPr sz="2400" b="1">
          <a:solidFill>
            <a:schemeClr val="bg1"/>
          </a:solidFill>
          <a:latin typeface="Arial" charset="0"/>
          <a:cs typeface="Arial" charset="0"/>
        </a:defRPr>
      </a:lvl7pPr>
      <a:lvl8pPr marL="1371600" algn="r" rtl="0" fontAlgn="base">
        <a:spcBef>
          <a:spcPct val="0"/>
        </a:spcBef>
        <a:spcAft>
          <a:spcPct val="0"/>
        </a:spcAft>
        <a:defRPr sz="2400" b="1">
          <a:solidFill>
            <a:schemeClr val="bg1"/>
          </a:solidFill>
          <a:latin typeface="Arial" charset="0"/>
          <a:cs typeface="Arial" charset="0"/>
        </a:defRPr>
      </a:lvl8pPr>
      <a:lvl9pPr marL="1828800" algn="r" rtl="0" fontAlgn="base">
        <a:spcBef>
          <a:spcPct val="0"/>
        </a:spcBef>
        <a:spcAft>
          <a:spcPct val="0"/>
        </a:spcAft>
        <a:defRPr sz="2400" b="1">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rgbClr val="003366"/>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buFontTx/>
              <a:buNone/>
            </a:pPr>
            <a:fld id="{E9BF061F-504D-41DC-8086-360FA13D9DAD}" type="datetimeFigureOut">
              <a:rPr lang="en-US" smtClean="0">
                <a:solidFill>
                  <a:prstClr val="black">
                    <a:tint val="75000"/>
                  </a:prstClr>
                </a:solidFill>
                <a:latin typeface="Calibri"/>
              </a:rPr>
              <a:pPr fontAlgn="auto">
                <a:spcBef>
                  <a:spcPts val="0"/>
                </a:spcBef>
                <a:spcAft>
                  <a:spcPts val="0"/>
                </a:spcAft>
                <a:buFontTx/>
                <a:buNone/>
              </a:pPr>
              <a:t>6/24/2014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buFontTx/>
              <a:buNone/>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buFontTx/>
              <a:buNone/>
            </a:pPr>
            <a:fld id="{AE730D57-8306-43F0-A863-37E4F56F06F9}" type="slidenum">
              <a:rPr lang="en-US" smtClean="0">
                <a:solidFill>
                  <a:prstClr val="black">
                    <a:tint val="75000"/>
                  </a:prstClr>
                </a:solidFill>
                <a:latin typeface="Calibri"/>
              </a:rPr>
              <a:pPr fontAlgn="auto">
                <a:spcBef>
                  <a:spcPts val="0"/>
                </a:spcBef>
                <a:spcAft>
                  <a:spcPts val="0"/>
                </a:spcAft>
                <a:buFontTx/>
                <a:buNone/>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3286597"/>
      </p:ext>
    </p:extLst>
  </p:cSld>
  <p:clrMap bg1="lt1" tx1="dk1" bg2="lt2" tx2="dk2" accent1="accent1" accent2="accent2" accent3="accent3" accent4="accent4" accent5="accent5" accent6="accent6" hlink="hlink" folHlink="folHlink"/>
  <p:sldLayoutIdLst>
    <p:sldLayoutId id="214748370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ublicaccess.nih.gov/communications.ht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publicaccess.nih.gov/select_deposit_publishers.ht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www.nihms.nih.gov/" TargetMode="External"/><Relationship Id="rId4" Type="http://schemas.openxmlformats.org/officeDocument/2006/relationships/hyperlink" Target="http://www.pubmedcentral.nih.gov/"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3" Type="http://schemas.openxmlformats.org/officeDocument/2006/relationships/hyperlink" Target="http://publicaccess.nih.gov" TargetMode="External"/><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hyperlink" Target="http://era.nih.gov/files/eRA_Commons_Roles.pdf" TargetMode="Externa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pubmedcentral.nih.gov/utils/pacm/" TargetMode="External"/><Relationship Id="rId2" Type="http://schemas.openxmlformats.org/officeDocument/2006/relationships/image" Target="../media/image48.tiff"/><Relationship Id="rId1" Type="http://schemas.openxmlformats.org/officeDocument/2006/relationships/slideLayout" Target="../slideLayouts/slideLayout2.xml"/><Relationship Id="rId4" Type="http://schemas.openxmlformats.org/officeDocument/2006/relationships/image" Target="../media/image49.tiff"/></Relationships>
</file>

<file path=ppt/slides/_rels/slide5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hyperlink" Target="http://genesdev.cshlp.org/content/current" TargetMode="Externa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publicaccess.nih.gov/"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publicaccess.nih.gov/nih_employee_procedures.htm" TargetMode="Externa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hyperlink" Target="http://www.nihms.nih.gov/web-help/" TargetMode="External"/><Relationship Id="rId3" Type="http://schemas.openxmlformats.org/officeDocument/2006/relationships/hyperlink" Target="http://publicaccess.nih.gov/" TargetMode="External"/><Relationship Id="rId7" Type="http://schemas.openxmlformats.org/officeDocument/2006/relationships/hyperlink" Target="http://www.nihms.nih.gov/"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hyperlink" Target="mailto:PublicAccess@NIH.GOV" TargetMode="External"/><Relationship Id="rId5" Type="http://schemas.openxmlformats.org/officeDocument/2006/relationships/hyperlink" Target="http://publicaccess.nih.gov/communications.htm" TargetMode="External"/><Relationship Id="rId10" Type="http://schemas.openxmlformats.org/officeDocument/2006/relationships/hyperlink" Target="http://www.pubmedcentral.nih.gov/about/pubinfo.html" TargetMode="External"/><Relationship Id="rId4" Type="http://schemas.openxmlformats.org/officeDocument/2006/relationships/hyperlink" Target="http://publicaccess.nih.gov/sponsored.htm" TargetMode="External"/><Relationship Id="rId9" Type="http://schemas.openxmlformats.org/officeDocument/2006/relationships/hyperlink" Target="http://www.pubmedcentral.nih.gov/"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grants.nih.gov/grants/guide/notice-files/NOT-OD-09-071.html" TargetMode="External"/><Relationship Id="rId2" Type="http://schemas.openxmlformats.org/officeDocument/2006/relationships/hyperlink" Target="http://grants.nih.gov/grants/guide/notice-files/NOT-OD-08-033.html" TargetMode="External"/><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8.xml"/><Relationship Id="rId1" Type="http://schemas.openxmlformats.org/officeDocument/2006/relationships/slideLayout" Target="../slideLayouts/slideLayout21.xml"/><Relationship Id="rId4" Type="http://schemas.openxmlformats.org/officeDocument/2006/relationships/hyperlink" Target="http://www.pubmedcentral.nih.gov/"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9.xml"/><Relationship Id="rId1" Type="http://schemas.openxmlformats.org/officeDocument/2006/relationships/slideLayout" Target="../slideLayouts/slideLayout21.xml"/><Relationship Id="rId4" Type="http://schemas.openxmlformats.org/officeDocument/2006/relationships/image" Target="../media/image55.png"/></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1.xml"/></Relationships>
</file>

<file path=ppt/slides/_rels/slide7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0.xml"/><Relationship Id="rId1" Type="http://schemas.openxmlformats.org/officeDocument/2006/relationships/slideLayout" Target="../slideLayouts/slideLayout21.xml"/></Relationships>
</file>

<file path=ppt/slides/_rels/slide7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1.xml"/><Relationship Id="rId1" Type="http://schemas.openxmlformats.org/officeDocument/2006/relationships/slideLayout" Target="../slideLayouts/slideLayout21.xml"/></Relationships>
</file>

<file path=ppt/slides/_rels/slide7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1.xml"/></Relationships>
</file>

<file path=ppt/slides/_rels/slide7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3.xml"/><Relationship Id="rId1" Type="http://schemas.openxmlformats.org/officeDocument/2006/relationships/slideLayout" Target="../slideLayouts/slideLayout21.xml"/></Relationships>
</file>

<file path=ppt/slides/_rels/slide7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4.xml"/><Relationship Id="rId1" Type="http://schemas.openxmlformats.org/officeDocument/2006/relationships/slideLayout" Target="../slideLayouts/slideLayout21.xml"/><Relationship Id="rId5" Type="http://schemas.openxmlformats.org/officeDocument/2006/relationships/hyperlink" Target="http://www.ncbi.nlm.nih.gov/pubmed" TargetMode="External"/><Relationship Id="rId4" Type="http://schemas.openxmlformats.org/officeDocument/2006/relationships/image" Target="../media/image62.png"/></Relationships>
</file>

<file path=ppt/slides/_rels/slide7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5.xml"/><Relationship Id="rId1" Type="http://schemas.openxmlformats.org/officeDocument/2006/relationships/slideLayout" Target="../slideLayouts/slideLayout21.xml"/></Relationships>
</file>

<file path=ppt/slides/_rels/slide7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6.xml"/><Relationship Id="rId1" Type="http://schemas.openxmlformats.org/officeDocument/2006/relationships/slideLayout" Target="../slideLayouts/slideLayout21.xml"/></Relationships>
</file>

<file path=ppt/slides/_rels/slide7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hyperlink" Target="http://www.ncbi.nlm.nih.gov/sites/pmctopmid" TargetMode="Externa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0.emf"/><Relationship Id="rId5" Type="http://schemas.openxmlformats.org/officeDocument/2006/relationships/image" Target="../media/image13.png"/><Relationship Id="rId4" Type="http://schemas.openxmlformats.org/officeDocument/2006/relationships/image" Target="../media/image12.png"/></Relationships>
</file>

<file path=ppt/slides/_rels/slide80.xml.rels><?xml version="1.0" encoding="UTF-8" standalone="yes"?>
<Relationships xmlns="http://schemas.openxmlformats.org/package/2006/relationships"><Relationship Id="rId3" Type="http://schemas.openxmlformats.org/officeDocument/2006/relationships/image" Target="../media/image65.jpeg"/><Relationship Id="rId7" Type="http://schemas.openxmlformats.org/officeDocument/2006/relationships/image" Target="../media/image69.png"/><Relationship Id="rId2" Type="http://schemas.openxmlformats.org/officeDocument/2006/relationships/notesSlide" Target="../notesSlides/notesSlide47.xml"/><Relationship Id="rId1" Type="http://schemas.openxmlformats.org/officeDocument/2006/relationships/slideLayout" Target="../slideLayouts/slideLayout37.xml"/><Relationship Id="rId6" Type="http://schemas.openxmlformats.org/officeDocument/2006/relationships/image" Target="../media/image68.jpeg"/><Relationship Id="rId5" Type="http://schemas.openxmlformats.org/officeDocument/2006/relationships/image" Target="../media/image67.png"/><Relationship Id="rId4" Type="http://schemas.openxmlformats.org/officeDocument/2006/relationships/image" Target="../media/image6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p:nvPr>
        </p:nvSpPr>
        <p:spPr>
          <a:xfrm>
            <a:off x="458788" y="923925"/>
            <a:ext cx="8299450" cy="1689100"/>
          </a:xfrm>
        </p:spPr>
        <p:txBody>
          <a:bodyPr/>
          <a:lstStyle/>
          <a:p>
            <a:pPr algn="ctr" eaLnBrk="1" hangingPunct="1"/>
            <a:r>
              <a:rPr lang="en-US" sz="3600" dirty="0" smtClean="0">
                <a:solidFill>
                  <a:srgbClr val="009900"/>
                </a:solidFill>
              </a:rPr>
              <a:t>The NIH Public Access Policy</a:t>
            </a:r>
            <a:endParaRPr lang="en-US" sz="3200" dirty="0" smtClean="0">
              <a:solidFill>
                <a:srgbClr val="009900"/>
              </a:solidFill>
            </a:endParaRPr>
          </a:p>
        </p:txBody>
      </p:sp>
      <p:sp>
        <p:nvSpPr>
          <p:cNvPr id="4" name="Rectangle 3"/>
          <p:cNvSpPr txBox="1">
            <a:spLocks noChangeArrowheads="1"/>
          </p:cNvSpPr>
          <p:nvPr/>
        </p:nvSpPr>
        <p:spPr bwMode="auto">
          <a:xfrm>
            <a:off x="657223" y="2811463"/>
            <a:ext cx="81629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algn="ctr" eaLnBrk="1" hangingPunct="1">
              <a:buFontTx/>
              <a:buNone/>
            </a:pPr>
            <a:endParaRPr lang="en-US" dirty="0"/>
          </a:p>
          <a:p>
            <a:pPr algn="ctr" eaLnBrk="1" hangingPunct="1">
              <a:buFontTx/>
              <a:buNone/>
            </a:pPr>
            <a:endParaRPr lang="en-US" dirty="0" smtClean="0"/>
          </a:p>
          <a:p>
            <a:pPr algn="ctr" eaLnBrk="1" hangingPunct="1">
              <a:buFontTx/>
              <a:buNone/>
            </a:pPr>
            <a:r>
              <a:rPr lang="en-US" dirty="0" smtClean="0"/>
              <a:t>Neil Thakur, Bart </a:t>
            </a:r>
            <a:r>
              <a:rPr lang="en-US" dirty="0" err="1" smtClean="0"/>
              <a:t>Trawick</a:t>
            </a:r>
            <a:r>
              <a:rPr lang="en-US" dirty="0" smtClean="0"/>
              <a:t>, Katie Funk</a:t>
            </a:r>
          </a:p>
          <a:p>
            <a:pPr algn="ctr" eaLnBrk="1" hangingPunct="1">
              <a:buFontTx/>
              <a:buNone/>
            </a:pPr>
            <a:endParaRPr lang="en-US" dirty="0"/>
          </a:p>
          <a:p>
            <a:pPr algn="ctr" eaLnBrk="1" hangingPunct="1">
              <a:buFontTx/>
              <a:buNone/>
            </a:pPr>
            <a:r>
              <a:rPr lang="en-US" dirty="0" smtClean="0"/>
              <a:t>June 26, 2014</a:t>
            </a:r>
            <a:endParaRPr lang="en-US" dirty="0"/>
          </a:p>
          <a:p>
            <a:pPr algn="ctr" eaLnBrk="1" hangingPunct="1">
              <a:buFontTx/>
              <a:buNone/>
            </a:pPr>
            <a:endParaRPr lang="en-US" sz="2000" dirty="0" smtClean="0"/>
          </a:p>
          <a:p>
            <a:pPr algn="ctr" eaLnBrk="1" hangingPunct="1">
              <a:buFontTx/>
              <a:buNone/>
            </a:pPr>
            <a:r>
              <a:rPr lang="en-US" sz="1400" dirty="0" smtClean="0"/>
              <a:t>Posted at </a:t>
            </a:r>
            <a:r>
              <a:rPr lang="en-US" sz="1400" dirty="0" smtClean="0">
                <a:hlinkClick r:id="rId3"/>
              </a:rPr>
              <a:t>http</a:t>
            </a:r>
            <a:r>
              <a:rPr lang="en-US" sz="1600" dirty="0">
                <a:hlinkClick r:id="rId3"/>
              </a:rPr>
              <a:t>://</a:t>
            </a:r>
            <a:r>
              <a:rPr lang="en-US" sz="1400" dirty="0" smtClean="0">
                <a:hlinkClick r:id="rId3"/>
              </a:rPr>
              <a:t>publicaccess.nih.gov/communications.htm</a:t>
            </a:r>
            <a:endParaRPr lang="en-US"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fld id="{D281AF03-F81E-4A25-BBB7-0236F48470C0}" type="slidenum">
              <a:rPr lang="en-US" sz="1000" smtClean="0">
                <a:solidFill>
                  <a:schemeClr val="bg1"/>
                </a:solidFill>
              </a:rPr>
              <a:pPr eaLnBrk="1" hangingPunct="1"/>
              <a:t>10</a:t>
            </a:fld>
            <a:endParaRPr lang="en-US" sz="1000" dirty="0" smtClean="0">
              <a:solidFill>
                <a:schemeClr val="bg1"/>
              </a:solidFill>
            </a:endParaRPr>
          </a:p>
        </p:txBody>
      </p:sp>
      <p:sp>
        <p:nvSpPr>
          <p:cNvPr id="13315" name="Rectangle 5"/>
          <p:cNvSpPr txBox="1">
            <a:spLocks noGrp="1" noChangeArrowheads="1"/>
          </p:cNvSpPr>
          <p:nvPr/>
        </p:nvSpPr>
        <p:spPr bwMode="auto">
          <a:xfrm>
            <a:off x="7772400" y="6553200"/>
            <a:ext cx="13716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algn="r" eaLnBrk="1" hangingPunct="1">
              <a:spcBef>
                <a:spcPct val="0"/>
              </a:spcBef>
            </a:pPr>
            <a:fld id="{F1504489-3C6E-43E7-B3A7-CE73BB834523}" type="slidenum">
              <a:rPr lang="en-US" sz="1000" b="1">
                <a:solidFill>
                  <a:schemeClr val="bg1"/>
                </a:solidFill>
              </a:rPr>
              <a:pPr algn="r" eaLnBrk="1" hangingPunct="1">
                <a:spcBef>
                  <a:spcPct val="0"/>
                </a:spcBef>
              </a:pPr>
              <a:t>10</a:t>
            </a:fld>
            <a:endParaRPr lang="en-US" sz="1000" b="1" dirty="0">
              <a:solidFill>
                <a:schemeClr val="bg1"/>
              </a:solidFill>
            </a:endParaRPr>
          </a:p>
        </p:txBody>
      </p:sp>
      <p:sp>
        <p:nvSpPr>
          <p:cNvPr id="13316" name="Slide Number Placeholder 3"/>
          <p:cNvSpPr txBox="1">
            <a:spLocks noGrp="1"/>
          </p:cNvSpPr>
          <p:nvPr/>
        </p:nvSpPr>
        <p:spPr bwMode="auto">
          <a:xfrm>
            <a:off x="7772400" y="6553200"/>
            <a:ext cx="13716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algn="r" eaLnBrk="1" hangingPunct="1">
              <a:spcBef>
                <a:spcPct val="0"/>
              </a:spcBef>
            </a:pPr>
            <a:fld id="{0DFC762B-F5A4-4E21-AC8C-C1C833276074}" type="slidenum">
              <a:rPr lang="en-US" sz="1000" b="1">
                <a:solidFill>
                  <a:schemeClr val="bg1"/>
                </a:solidFill>
              </a:rPr>
              <a:pPr algn="r" eaLnBrk="1" hangingPunct="1">
                <a:spcBef>
                  <a:spcPct val="0"/>
                </a:spcBef>
              </a:pPr>
              <a:t>10</a:t>
            </a:fld>
            <a:endParaRPr lang="en-US" sz="1000" b="1" dirty="0">
              <a:solidFill>
                <a:schemeClr val="bg1"/>
              </a:solidFill>
            </a:endParaRPr>
          </a:p>
        </p:txBody>
      </p:sp>
      <p:sp>
        <p:nvSpPr>
          <p:cNvPr id="13317" name="Rectangle 2"/>
          <p:cNvSpPr>
            <a:spLocks noGrp="1" noChangeArrowheads="1"/>
          </p:cNvSpPr>
          <p:nvPr>
            <p:ph type="title"/>
          </p:nvPr>
        </p:nvSpPr>
        <p:spPr/>
        <p:txBody>
          <a:bodyPr/>
          <a:lstStyle/>
          <a:p>
            <a:pPr eaLnBrk="1" hangingPunct="1"/>
            <a:r>
              <a:rPr lang="en-US" dirty="0" smtClean="0"/>
              <a:t>Address Copyright</a:t>
            </a:r>
          </a:p>
        </p:txBody>
      </p:sp>
      <p:sp>
        <p:nvSpPr>
          <p:cNvPr id="13318" name="Rectangle 3"/>
          <p:cNvSpPr>
            <a:spLocks noGrp="1" noChangeArrowheads="1"/>
          </p:cNvSpPr>
          <p:nvPr>
            <p:ph type="body" idx="1"/>
          </p:nvPr>
        </p:nvSpPr>
        <p:spPr>
          <a:xfrm>
            <a:off x="431800" y="1454728"/>
            <a:ext cx="8229600" cy="4577772"/>
          </a:xfrm>
        </p:spPr>
        <p:txBody>
          <a:bodyPr/>
          <a:lstStyle/>
          <a:p>
            <a:pPr marL="342900" lvl="1" indent="-342900" algn="ctr">
              <a:buNone/>
            </a:pPr>
            <a:r>
              <a:rPr lang="en-US" sz="2400" i="1" dirty="0">
                <a:solidFill>
                  <a:srgbClr val="FF0000"/>
                </a:solidFill>
              </a:rPr>
              <a:t>Institutions and investigators are responsible for ensuring full compliance with the Public Access Policy.</a:t>
            </a:r>
          </a:p>
          <a:p>
            <a:pPr eaLnBrk="1" hangingPunct="1">
              <a:buFontTx/>
              <a:buNone/>
            </a:pPr>
            <a:endParaRPr lang="en-US" sz="2000" dirty="0" smtClean="0"/>
          </a:p>
          <a:p>
            <a:pPr eaLnBrk="1" hangingPunct="1">
              <a:buFontTx/>
              <a:buNone/>
            </a:pPr>
            <a:r>
              <a:rPr lang="en-US" sz="2000" dirty="0" smtClean="0"/>
              <a:t>Make sure the copyright transfer agreement allows the final peer-reviewed manuscript to be submitted to NIH.</a:t>
            </a:r>
          </a:p>
          <a:p>
            <a:pPr eaLnBrk="1" hangingPunct="1">
              <a:buFontTx/>
              <a:buNone/>
            </a:pPr>
            <a:endParaRPr lang="en-US" sz="2000" b="1" dirty="0" smtClean="0"/>
          </a:p>
          <a:p>
            <a:pPr eaLnBrk="1" hangingPunct="1">
              <a:buFontTx/>
              <a:buNone/>
            </a:pPr>
            <a:r>
              <a:rPr lang="en-US" sz="2000" b="1" dirty="0" smtClean="0"/>
              <a:t>We encourage authors to consider</a:t>
            </a:r>
          </a:p>
          <a:p>
            <a:r>
              <a:rPr lang="en-US" sz="1800" dirty="0"/>
              <a:t>Who will submit the paper and/or approve the submission?</a:t>
            </a:r>
          </a:p>
          <a:p>
            <a:pPr eaLnBrk="1" hangingPunct="1"/>
            <a:r>
              <a:rPr lang="en-US" sz="1800" dirty="0" smtClean="0"/>
              <a:t>What version of the paper will be made available on PMC?</a:t>
            </a:r>
          </a:p>
          <a:p>
            <a:pPr eaLnBrk="1" hangingPunct="1"/>
            <a:r>
              <a:rPr lang="en-US" sz="1800" dirty="0" smtClean="0"/>
              <a:t>When will it be submitted and when will the paper be made public on PMC?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8">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31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fld id="{4CB71592-7B36-4C79-9C5D-7FAA3DA67470}" type="slidenum">
              <a:rPr lang="en-US" sz="1000" smtClean="0">
                <a:solidFill>
                  <a:schemeClr val="bg1"/>
                </a:solidFill>
              </a:rPr>
              <a:pPr eaLnBrk="1" hangingPunct="1"/>
              <a:t>11</a:t>
            </a:fld>
            <a:endParaRPr lang="en-US" sz="1000" dirty="0" smtClean="0">
              <a:solidFill>
                <a:schemeClr val="bg1"/>
              </a:solidFill>
            </a:endParaRPr>
          </a:p>
        </p:txBody>
      </p:sp>
      <p:sp>
        <p:nvSpPr>
          <p:cNvPr id="12291" name="Rectangle 5"/>
          <p:cNvSpPr txBox="1">
            <a:spLocks noGrp="1" noChangeArrowheads="1"/>
          </p:cNvSpPr>
          <p:nvPr/>
        </p:nvSpPr>
        <p:spPr bwMode="auto">
          <a:xfrm>
            <a:off x="7772400" y="6553200"/>
            <a:ext cx="13716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algn="r" eaLnBrk="1" hangingPunct="1">
              <a:spcBef>
                <a:spcPct val="0"/>
              </a:spcBef>
            </a:pPr>
            <a:fld id="{FD507B35-0C9A-40A0-A305-0EA6ACA37230}" type="slidenum">
              <a:rPr lang="en-US" sz="1000" b="1">
                <a:solidFill>
                  <a:schemeClr val="bg1"/>
                </a:solidFill>
              </a:rPr>
              <a:pPr algn="r" eaLnBrk="1" hangingPunct="1">
                <a:spcBef>
                  <a:spcPct val="0"/>
                </a:spcBef>
              </a:pPr>
              <a:t>11</a:t>
            </a:fld>
            <a:endParaRPr lang="en-US" sz="1000" b="1" dirty="0">
              <a:solidFill>
                <a:schemeClr val="bg1"/>
              </a:solidFill>
            </a:endParaRPr>
          </a:p>
        </p:txBody>
      </p:sp>
      <p:sp>
        <p:nvSpPr>
          <p:cNvPr id="12292" name="Slide Number Placeholder 3"/>
          <p:cNvSpPr txBox="1">
            <a:spLocks noGrp="1"/>
          </p:cNvSpPr>
          <p:nvPr/>
        </p:nvSpPr>
        <p:spPr bwMode="auto">
          <a:xfrm>
            <a:off x="7772400" y="6553200"/>
            <a:ext cx="13716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algn="r" eaLnBrk="1" hangingPunct="1">
              <a:spcBef>
                <a:spcPct val="0"/>
              </a:spcBef>
            </a:pPr>
            <a:fld id="{FC90C9B2-BFFE-46CC-8491-BA09B80B3DA7}" type="slidenum">
              <a:rPr lang="en-US" sz="1000" b="1">
                <a:solidFill>
                  <a:schemeClr val="bg1"/>
                </a:solidFill>
              </a:rPr>
              <a:pPr algn="r" eaLnBrk="1" hangingPunct="1">
                <a:spcBef>
                  <a:spcPct val="0"/>
                </a:spcBef>
              </a:pPr>
              <a:t>11</a:t>
            </a:fld>
            <a:endParaRPr lang="en-US" sz="1000" b="1" dirty="0">
              <a:solidFill>
                <a:schemeClr val="bg1"/>
              </a:solidFill>
            </a:endParaRPr>
          </a:p>
        </p:txBody>
      </p:sp>
      <p:sp>
        <p:nvSpPr>
          <p:cNvPr id="12293" name="Rectangle 2"/>
          <p:cNvSpPr>
            <a:spLocks noGrp="1" noChangeArrowheads="1"/>
          </p:cNvSpPr>
          <p:nvPr>
            <p:ph type="title"/>
          </p:nvPr>
        </p:nvSpPr>
        <p:spPr/>
        <p:txBody>
          <a:bodyPr/>
          <a:lstStyle/>
          <a:p>
            <a:pPr eaLnBrk="1" hangingPunct="1"/>
            <a:r>
              <a:rPr lang="en-US" dirty="0" smtClean="0"/>
              <a:t>Posting Papers</a:t>
            </a:r>
          </a:p>
        </p:txBody>
      </p:sp>
      <p:sp>
        <p:nvSpPr>
          <p:cNvPr id="14342" name="Rectangle 3"/>
          <p:cNvSpPr>
            <a:spLocks noGrp="1" noChangeArrowheads="1"/>
          </p:cNvSpPr>
          <p:nvPr>
            <p:ph type="body" idx="1"/>
          </p:nvPr>
        </p:nvSpPr>
        <p:spPr>
          <a:xfrm>
            <a:off x="449503" y="1739515"/>
            <a:ext cx="8305800" cy="3717637"/>
          </a:xfrm>
        </p:spPr>
        <p:txBody>
          <a:bodyPr/>
          <a:lstStyle/>
          <a:p>
            <a:pPr marL="0" indent="0">
              <a:lnSpc>
                <a:spcPct val="80000"/>
              </a:lnSpc>
              <a:buNone/>
            </a:pPr>
            <a:r>
              <a:rPr lang="en-US" b="1" dirty="0" smtClean="0"/>
              <a:t>The 4 ways papers make their way into PMC:</a:t>
            </a:r>
          </a:p>
          <a:p>
            <a:pPr marL="0" indent="0">
              <a:lnSpc>
                <a:spcPct val="80000"/>
              </a:lnSpc>
              <a:buNone/>
            </a:pPr>
            <a:endParaRPr lang="en-US" b="1" dirty="0"/>
          </a:p>
          <a:p>
            <a:pPr marL="838200" lvl="1" indent="-381000">
              <a:lnSpc>
                <a:spcPct val="80000"/>
              </a:lnSpc>
            </a:pPr>
            <a:r>
              <a:rPr lang="en-US" sz="2400" b="1" dirty="0"/>
              <a:t>Method A</a:t>
            </a:r>
            <a:r>
              <a:rPr lang="en-US" sz="2400" dirty="0"/>
              <a:t>: Publish in a PMC-participating journal.</a:t>
            </a:r>
          </a:p>
          <a:p>
            <a:pPr marL="838200" lvl="1" indent="-381000">
              <a:lnSpc>
                <a:spcPct val="80000"/>
              </a:lnSpc>
            </a:pPr>
            <a:r>
              <a:rPr lang="en-US" sz="2400" b="1" dirty="0"/>
              <a:t>Method B</a:t>
            </a:r>
            <a:r>
              <a:rPr lang="en-US" sz="2400" dirty="0"/>
              <a:t>: Arrange to have a </a:t>
            </a:r>
            <a:r>
              <a:rPr lang="en-US" sz="2400" dirty="0">
                <a:hlinkClick r:id="rId3"/>
              </a:rPr>
              <a:t>publisher</a:t>
            </a:r>
            <a:r>
              <a:rPr lang="en-US" sz="2400" dirty="0"/>
              <a:t> deposit the final published article in </a:t>
            </a:r>
            <a:r>
              <a:rPr lang="en-US" sz="2400" dirty="0">
                <a:hlinkClick r:id="rId4"/>
              </a:rPr>
              <a:t>PMC</a:t>
            </a:r>
            <a:r>
              <a:rPr lang="en-US" sz="2400" dirty="0"/>
              <a:t>.</a:t>
            </a:r>
          </a:p>
          <a:p>
            <a:pPr marL="838200" lvl="1" indent="-381000">
              <a:lnSpc>
                <a:spcPct val="80000"/>
              </a:lnSpc>
            </a:pPr>
            <a:r>
              <a:rPr lang="en-US" sz="2400" b="1" dirty="0"/>
              <a:t>Method C</a:t>
            </a:r>
            <a:r>
              <a:rPr lang="en-US" sz="2400" dirty="0"/>
              <a:t>: Submit the final peer-reviewed manuscript to the </a:t>
            </a:r>
            <a:r>
              <a:rPr lang="en-US" sz="2400" dirty="0">
                <a:hlinkClick r:id="rId5"/>
              </a:rPr>
              <a:t>NIHMS</a:t>
            </a:r>
            <a:r>
              <a:rPr lang="en-US" sz="2400" dirty="0"/>
              <a:t>. </a:t>
            </a:r>
          </a:p>
          <a:p>
            <a:pPr marL="838200" lvl="1" indent="-381000">
              <a:lnSpc>
                <a:spcPct val="80000"/>
              </a:lnSpc>
            </a:pPr>
            <a:r>
              <a:rPr lang="en-US" sz="2400" b="1" dirty="0"/>
              <a:t>Method D</a:t>
            </a:r>
            <a:r>
              <a:rPr lang="en-US" sz="2400" dirty="0"/>
              <a:t>: </a:t>
            </a:r>
            <a:r>
              <a:rPr lang="en-US" sz="2400" dirty="0" smtClean="0"/>
              <a:t>A publisher begins the submission </a:t>
            </a:r>
            <a:r>
              <a:rPr lang="en-US" sz="2400" dirty="0"/>
              <a:t>process for a manuscript </a:t>
            </a:r>
            <a:r>
              <a:rPr lang="en-US" sz="2400" dirty="0" smtClean="0"/>
              <a:t>via </a:t>
            </a:r>
            <a:r>
              <a:rPr lang="en-US" sz="2400" dirty="0"/>
              <a:t>the </a:t>
            </a:r>
            <a:r>
              <a:rPr lang="en-US" sz="2400" dirty="0">
                <a:hlinkClick r:id="rId5"/>
              </a:rPr>
              <a:t>NIHMS</a:t>
            </a:r>
            <a:r>
              <a:rPr lang="en-US" sz="2400" dirty="0" smtClean="0"/>
              <a:t>.</a:t>
            </a:r>
            <a:endParaRPr lang="en-US" sz="2400" dirty="0"/>
          </a:p>
        </p:txBody>
      </p:sp>
    </p:spTree>
    <p:extLst>
      <p:ext uri="{BB962C8B-B14F-4D97-AF65-F5344CB8AC3E}">
        <p14:creationId xmlns:p14="http://schemas.microsoft.com/office/powerpoint/2010/main" val="1495678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4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4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4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1"/>
          <p:cNvSpPr>
            <a:spLocks noGrp="1"/>
          </p:cNvSpPr>
          <p:nvPr>
            <p:ph type="sldNum" sz="quarter" idx="10"/>
          </p:nvPr>
        </p:nvSpPr>
        <p:spPr>
          <a:noFill/>
        </p:spPr>
        <p:txBody>
          <a:bodyPr/>
          <a:lstStyle/>
          <a:p>
            <a:fld id="{43545C2A-97EB-45DC-B077-D6F7B58C0B15}" type="slidenum">
              <a:rPr lang="en-US" smtClean="0">
                <a:solidFill>
                  <a:srgbClr val="FFFFFF"/>
                </a:solidFill>
                <a:ea typeface="ＭＳ Ｐゴシック"/>
                <a:cs typeface="ＭＳ Ｐゴシック"/>
              </a:rPr>
              <a:pPr/>
              <a:t>12</a:t>
            </a:fld>
            <a:endParaRPr lang="en-US" dirty="0" smtClean="0">
              <a:solidFill>
                <a:srgbClr val="FFFFFF"/>
              </a:solidFill>
              <a:ea typeface="ＭＳ Ｐゴシック"/>
              <a:cs typeface="ＭＳ Ｐゴシック"/>
            </a:endParaRPr>
          </a:p>
        </p:txBody>
      </p:sp>
      <p:sp>
        <p:nvSpPr>
          <p:cNvPr id="3" name="Rectangle 2"/>
          <p:cNvSpPr txBox="1">
            <a:spLocks noChangeArrowheads="1"/>
          </p:cNvSpPr>
          <p:nvPr/>
        </p:nvSpPr>
        <p:spPr bwMode="auto">
          <a:xfrm>
            <a:off x="1143000" y="228600"/>
            <a:ext cx="7620000" cy="563563"/>
          </a:xfrm>
          <a:prstGeom prst="rect">
            <a:avLst/>
          </a:prstGeom>
          <a:noFill/>
          <a:ln w="9525">
            <a:noFill/>
            <a:miter lim="800000"/>
            <a:headEnd/>
            <a:tailEnd/>
          </a:ln>
        </p:spPr>
        <p:txBody>
          <a:bodyPr anchor="ctr"/>
          <a:lstStyle/>
          <a:p>
            <a:pPr algn="r" eaLnBrk="0" hangingPunct="0">
              <a:spcBef>
                <a:spcPct val="0"/>
              </a:spcBef>
              <a:buFontTx/>
              <a:buNone/>
              <a:defRPr/>
            </a:pPr>
            <a:r>
              <a:rPr lang="en-US" b="1" kern="0" dirty="0" smtClean="0">
                <a:solidFill>
                  <a:srgbClr val="FFFFFF"/>
                </a:solidFill>
                <a:latin typeface="Arial"/>
                <a:ea typeface="ＭＳ Ｐゴシック"/>
                <a:cs typeface="Arial"/>
              </a:rPr>
              <a:t>Posting Papers: Methods A and B straight to PMC</a:t>
            </a:r>
            <a:endParaRPr lang="en-US" b="1" kern="0" dirty="0">
              <a:solidFill>
                <a:srgbClr val="FFFFFF"/>
              </a:solidFill>
              <a:latin typeface="Arial"/>
              <a:ea typeface="ＭＳ Ｐゴシック"/>
              <a:cs typeface="Arial"/>
            </a:endParaRPr>
          </a:p>
        </p:txBody>
      </p:sp>
      <p:grpSp>
        <p:nvGrpSpPr>
          <p:cNvPr id="4" name="Group 3"/>
          <p:cNvGrpSpPr/>
          <p:nvPr/>
        </p:nvGrpSpPr>
        <p:grpSpPr>
          <a:xfrm>
            <a:off x="1658698" y="1928427"/>
            <a:ext cx="2514600" cy="954087"/>
            <a:chOff x="388697" y="1528184"/>
            <a:chExt cx="2514600" cy="954087"/>
          </a:xfrm>
        </p:grpSpPr>
        <p:sp>
          <p:nvSpPr>
            <p:cNvPr id="17412" name="TextBox 8"/>
            <p:cNvSpPr txBox="1">
              <a:spLocks noChangeArrowheads="1"/>
            </p:cNvSpPr>
            <p:nvPr/>
          </p:nvSpPr>
          <p:spPr bwMode="auto">
            <a:xfrm>
              <a:off x="388697" y="1796471"/>
              <a:ext cx="533400" cy="461963"/>
            </a:xfrm>
            <a:prstGeom prst="rect">
              <a:avLst/>
            </a:prstGeom>
            <a:noFill/>
            <a:ln w="9525">
              <a:noFill/>
              <a:miter lim="800000"/>
              <a:headEnd/>
              <a:tailEnd/>
            </a:ln>
          </p:spPr>
          <p:txBody>
            <a:bodyPr>
              <a:spAutoFit/>
            </a:bodyPr>
            <a:lstStyle/>
            <a:p>
              <a:pPr>
                <a:spcBef>
                  <a:spcPct val="0"/>
                </a:spcBef>
                <a:buFontTx/>
                <a:buNone/>
              </a:pPr>
              <a:r>
                <a:rPr lang="en-US" b="1" dirty="0">
                  <a:solidFill>
                    <a:srgbClr val="0000FF"/>
                  </a:solidFill>
                  <a:ea typeface="ＭＳ Ｐゴシック"/>
                </a:rPr>
                <a:t> A</a:t>
              </a:r>
            </a:p>
          </p:txBody>
        </p:sp>
        <p:sp>
          <p:nvSpPr>
            <p:cNvPr id="17415" name="Rectangle 34"/>
            <p:cNvSpPr>
              <a:spLocks noChangeArrowheads="1"/>
            </p:cNvSpPr>
            <p:nvPr/>
          </p:nvSpPr>
          <p:spPr bwMode="auto">
            <a:xfrm>
              <a:off x="998297" y="1528184"/>
              <a:ext cx="1905000" cy="954087"/>
            </a:xfrm>
            <a:prstGeom prst="rect">
              <a:avLst/>
            </a:prstGeom>
            <a:noFill/>
            <a:ln w="28575">
              <a:solidFill>
                <a:srgbClr val="0000FF"/>
              </a:solidFill>
              <a:miter lim="800000"/>
              <a:headEnd/>
              <a:tailEnd/>
            </a:ln>
          </p:spPr>
          <p:txBody>
            <a:bodyPr>
              <a:spAutoFit/>
            </a:bodyPr>
            <a:lstStyle/>
            <a:p>
              <a:pPr>
                <a:spcBef>
                  <a:spcPct val="0"/>
                </a:spcBef>
                <a:buFontTx/>
                <a:buNone/>
              </a:pPr>
              <a:r>
                <a:rPr lang="en-US" sz="1400" b="1" dirty="0" smtClean="0">
                  <a:solidFill>
                    <a:srgbClr val="000000"/>
                  </a:solidFill>
                  <a:ea typeface="ＭＳ Ｐゴシック"/>
                </a:rPr>
                <a:t>Journal</a:t>
              </a:r>
              <a:r>
                <a:rPr lang="en-US" sz="1400" b="1" baseline="30000" dirty="0" smtClean="0">
                  <a:solidFill>
                    <a:srgbClr val="0000FF"/>
                  </a:solidFill>
                  <a:ea typeface="ＭＳ Ｐゴシック"/>
                </a:rPr>
                <a:t> </a:t>
              </a:r>
              <a:r>
                <a:rPr lang="en-US" sz="1400" dirty="0">
                  <a:solidFill>
                    <a:srgbClr val="000000"/>
                  </a:solidFill>
                  <a:ea typeface="ＭＳ Ｐゴシック"/>
                </a:rPr>
                <a:t>deposits the published version of all NIH-funded articles in </a:t>
              </a:r>
              <a:r>
                <a:rPr lang="en-US" sz="1400" b="1" dirty="0">
                  <a:solidFill>
                    <a:srgbClr val="0000FF"/>
                  </a:solidFill>
                  <a:ea typeface="ＭＳ Ｐゴシック"/>
                </a:rPr>
                <a:t>PMC</a:t>
              </a:r>
              <a:r>
                <a:rPr lang="en-US" sz="1400" dirty="0">
                  <a:solidFill>
                    <a:srgbClr val="000000"/>
                  </a:solidFill>
                  <a:ea typeface="ＭＳ Ｐゴシック"/>
                </a:rPr>
                <a:t>.       </a:t>
              </a:r>
            </a:p>
          </p:txBody>
        </p:sp>
      </p:grpSp>
      <p:sp>
        <p:nvSpPr>
          <p:cNvPr id="17413" name="TextBox 9"/>
          <p:cNvSpPr txBox="1">
            <a:spLocks noChangeArrowheads="1"/>
          </p:cNvSpPr>
          <p:nvPr/>
        </p:nvSpPr>
        <p:spPr bwMode="auto">
          <a:xfrm>
            <a:off x="1666394" y="4067078"/>
            <a:ext cx="431800" cy="461963"/>
          </a:xfrm>
          <a:prstGeom prst="rect">
            <a:avLst/>
          </a:prstGeom>
          <a:noFill/>
          <a:ln w="9525">
            <a:noFill/>
            <a:miter lim="800000"/>
            <a:headEnd/>
            <a:tailEnd/>
          </a:ln>
        </p:spPr>
        <p:txBody>
          <a:bodyPr>
            <a:spAutoFit/>
          </a:bodyPr>
          <a:lstStyle/>
          <a:p>
            <a:pPr>
              <a:spcBef>
                <a:spcPct val="0"/>
              </a:spcBef>
              <a:buFontTx/>
              <a:buNone/>
            </a:pPr>
            <a:r>
              <a:rPr lang="en-US" b="1" dirty="0">
                <a:solidFill>
                  <a:srgbClr val="0000FF"/>
                </a:solidFill>
                <a:ea typeface="ＭＳ Ｐゴシック"/>
              </a:rPr>
              <a:t>B</a:t>
            </a:r>
          </a:p>
        </p:txBody>
      </p:sp>
      <p:sp>
        <p:nvSpPr>
          <p:cNvPr id="17414" name="Rectangle 33"/>
          <p:cNvSpPr>
            <a:spLocks noChangeArrowheads="1"/>
          </p:cNvSpPr>
          <p:nvPr/>
        </p:nvSpPr>
        <p:spPr bwMode="auto">
          <a:xfrm>
            <a:off x="2275994" y="3850794"/>
            <a:ext cx="2011218" cy="954107"/>
          </a:xfrm>
          <a:prstGeom prst="rect">
            <a:avLst/>
          </a:prstGeom>
          <a:noFill/>
          <a:ln w="28575">
            <a:solidFill>
              <a:srgbClr val="0000FF"/>
            </a:solidFill>
            <a:miter lim="800000"/>
            <a:headEnd/>
            <a:tailEnd/>
          </a:ln>
        </p:spPr>
        <p:txBody>
          <a:bodyPr wrap="square">
            <a:spAutoFit/>
          </a:bodyPr>
          <a:lstStyle/>
          <a:p>
            <a:pPr>
              <a:spcBef>
                <a:spcPct val="0"/>
              </a:spcBef>
              <a:buFontTx/>
              <a:buNone/>
            </a:pPr>
            <a:r>
              <a:rPr lang="en-US" sz="1400" dirty="0" smtClean="0">
                <a:solidFill>
                  <a:srgbClr val="000000"/>
                </a:solidFill>
                <a:ea typeface="ＭＳ Ｐゴシック"/>
              </a:rPr>
              <a:t>Author </a:t>
            </a:r>
            <a:r>
              <a:rPr lang="en-US" sz="1400" dirty="0">
                <a:solidFill>
                  <a:srgbClr val="000000"/>
                </a:solidFill>
                <a:ea typeface="ＭＳ Ｐゴシック"/>
              </a:rPr>
              <a:t>arranges </a:t>
            </a:r>
            <a:r>
              <a:rPr lang="en-US" sz="1400" dirty="0" smtClean="0">
                <a:solidFill>
                  <a:srgbClr val="000000"/>
                </a:solidFill>
                <a:ea typeface="ＭＳ Ｐゴシック"/>
              </a:rPr>
              <a:t>for </a:t>
            </a:r>
            <a:r>
              <a:rPr lang="en-US" sz="1400" b="1" dirty="0" smtClean="0">
                <a:solidFill>
                  <a:srgbClr val="000000"/>
                </a:solidFill>
                <a:ea typeface="ＭＳ Ｐゴシック"/>
              </a:rPr>
              <a:t>Publisher</a:t>
            </a:r>
            <a:r>
              <a:rPr lang="en-US" sz="1400" dirty="0" smtClean="0">
                <a:solidFill>
                  <a:srgbClr val="000000"/>
                </a:solidFill>
                <a:ea typeface="ＭＳ Ｐゴシック"/>
              </a:rPr>
              <a:t> </a:t>
            </a:r>
            <a:r>
              <a:rPr lang="en-US" sz="1400" dirty="0">
                <a:solidFill>
                  <a:srgbClr val="000000"/>
                </a:solidFill>
                <a:ea typeface="ＭＳ Ｐゴシック"/>
              </a:rPr>
              <a:t>to deposit published version of </a:t>
            </a:r>
            <a:r>
              <a:rPr lang="en-US" sz="1400" dirty="0" smtClean="0">
                <a:solidFill>
                  <a:srgbClr val="000000"/>
                </a:solidFill>
                <a:ea typeface="ＭＳ Ｐゴシック"/>
              </a:rPr>
              <a:t>specific article </a:t>
            </a:r>
            <a:r>
              <a:rPr lang="en-US" sz="1400" dirty="0">
                <a:solidFill>
                  <a:srgbClr val="000000"/>
                </a:solidFill>
                <a:ea typeface="ＭＳ Ｐゴシック"/>
              </a:rPr>
              <a:t>in </a:t>
            </a:r>
            <a:r>
              <a:rPr lang="en-US" sz="1400" b="1" dirty="0">
                <a:solidFill>
                  <a:srgbClr val="0000FF"/>
                </a:solidFill>
                <a:ea typeface="ＭＳ Ｐゴシック"/>
              </a:rPr>
              <a:t>PMC</a:t>
            </a:r>
            <a:r>
              <a:rPr lang="en-US" sz="1400" dirty="0">
                <a:solidFill>
                  <a:srgbClr val="000000"/>
                </a:solidFill>
                <a:ea typeface="ＭＳ Ｐゴシック"/>
              </a:rPr>
              <a:t>.</a:t>
            </a:r>
          </a:p>
        </p:txBody>
      </p:sp>
      <p:sp>
        <p:nvSpPr>
          <p:cNvPr id="17420" name="TextBox 97"/>
          <p:cNvSpPr txBox="1">
            <a:spLocks noChangeArrowheads="1"/>
          </p:cNvSpPr>
          <p:nvPr/>
        </p:nvSpPr>
        <p:spPr bwMode="auto">
          <a:xfrm>
            <a:off x="5611091" y="2462694"/>
            <a:ext cx="1905000" cy="646112"/>
          </a:xfrm>
          <a:prstGeom prst="rect">
            <a:avLst/>
          </a:prstGeom>
          <a:noFill/>
          <a:ln w="28575">
            <a:solidFill>
              <a:srgbClr val="FF0000"/>
            </a:solidFill>
            <a:miter lim="800000"/>
            <a:headEnd/>
            <a:tailEnd/>
          </a:ln>
        </p:spPr>
        <p:txBody>
          <a:bodyPr>
            <a:spAutoFit/>
          </a:bodyPr>
          <a:lstStyle/>
          <a:p>
            <a:pPr algn="ctr">
              <a:spcBef>
                <a:spcPct val="0"/>
              </a:spcBef>
              <a:buFontTx/>
              <a:buNone/>
            </a:pPr>
            <a:r>
              <a:rPr lang="en-US" sz="1800" b="1" i="1" dirty="0">
                <a:solidFill>
                  <a:srgbClr val="000000"/>
                </a:solidFill>
                <a:ea typeface="ＭＳ Ｐゴシック"/>
              </a:rPr>
              <a:t>Final published article in PMC</a:t>
            </a:r>
          </a:p>
        </p:txBody>
      </p:sp>
      <p:sp>
        <p:nvSpPr>
          <p:cNvPr id="5" name="Right Brace 4"/>
          <p:cNvSpPr/>
          <p:nvPr/>
        </p:nvSpPr>
        <p:spPr>
          <a:xfrm>
            <a:off x="4833697" y="1670242"/>
            <a:ext cx="500303" cy="3448242"/>
          </a:xfrm>
          <a:prstGeom prst="rightBrace">
            <a:avLst>
              <a:gd name="adj1" fmla="val 96025"/>
              <a:gd name="adj2" fmla="val 50000"/>
            </a:avLst>
          </a:prstGeom>
          <a:ln w="47625">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2" name="Picture 11" title="PMC logo"/>
          <p:cNvPicPr>
            <a:picLocks noChangeAspect="1"/>
          </p:cNvPicPr>
          <p:nvPr/>
        </p:nvPicPr>
        <p:blipFill>
          <a:blip r:embed="rId3"/>
          <a:stretch>
            <a:fillRect/>
          </a:stretch>
        </p:blipFill>
        <p:spPr>
          <a:xfrm>
            <a:off x="5611091" y="3335477"/>
            <a:ext cx="2121170" cy="1193564"/>
          </a:xfrm>
          <a:prstGeom prst="rect">
            <a:avLst/>
          </a:prstGeom>
        </p:spPr>
      </p:pic>
    </p:spTree>
    <p:extLst>
      <p:ext uri="{BB962C8B-B14F-4D97-AF65-F5344CB8AC3E}">
        <p14:creationId xmlns:p14="http://schemas.microsoft.com/office/powerpoint/2010/main" val="28227054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1"/>
          <p:cNvSpPr>
            <a:spLocks noGrp="1"/>
          </p:cNvSpPr>
          <p:nvPr>
            <p:ph type="sldNum" sz="quarter" idx="10"/>
          </p:nvPr>
        </p:nvSpPr>
        <p:spPr>
          <a:noFill/>
        </p:spPr>
        <p:txBody>
          <a:bodyPr/>
          <a:lstStyle/>
          <a:p>
            <a:fld id="{437F9EBD-18FF-4137-9D6F-32D06E4FF5CA}" type="slidenum">
              <a:rPr lang="en-US" smtClean="0">
                <a:solidFill>
                  <a:srgbClr val="FFFFFF"/>
                </a:solidFill>
                <a:ea typeface="ＭＳ Ｐゴシック"/>
                <a:cs typeface="ＭＳ Ｐゴシック"/>
              </a:rPr>
              <a:pPr/>
              <a:t>13</a:t>
            </a:fld>
            <a:endParaRPr lang="en-US" dirty="0" smtClean="0">
              <a:solidFill>
                <a:srgbClr val="FFFFFF"/>
              </a:solidFill>
              <a:ea typeface="ＭＳ Ｐゴシック"/>
              <a:cs typeface="ＭＳ Ｐゴシック"/>
            </a:endParaRPr>
          </a:p>
        </p:txBody>
      </p:sp>
      <p:sp>
        <p:nvSpPr>
          <p:cNvPr id="3" name="Rectangle 2"/>
          <p:cNvSpPr txBox="1">
            <a:spLocks noChangeArrowheads="1"/>
          </p:cNvSpPr>
          <p:nvPr/>
        </p:nvSpPr>
        <p:spPr>
          <a:xfrm>
            <a:off x="1752600" y="304800"/>
            <a:ext cx="7010400" cy="533400"/>
          </a:xfrm>
          <a:prstGeom prst="rect">
            <a:avLst/>
          </a:prstGeom>
        </p:spPr>
        <p:txBody>
          <a:bodyPr/>
          <a:lstStyle/>
          <a:p>
            <a:pPr algn="r" eaLnBrk="0" hangingPunct="0">
              <a:spcBef>
                <a:spcPct val="0"/>
              </a:spcBef>
              <a:buFontTx/>
              <a:buNone/>
              <a:defRPr/>
            </a:pPr>
            <a:r>
              <a:rPr lang="en-US" b="1" kern="0" dirty="0" smtClean="0">
                <a:solidFill>
                  <a:srgbClr val="FFFFFF"/>
                </a:solidFill>
                <a:latin typeface="Arial"/>
                <a:ea typeface="ＭＳ Ｐゴシック"/>
                <a:cs typeface="Arial"/>
              </a:rPr>
              <a:t>Posting Papers: Methods C&amp;D via the NIHMS</a:t>
            </a:r>
            <a:endParaRPr lang="en-US" b="1" kern="0" dirty="0">
              <a:solidFill>
                <a:srgbClr val="FFFFFF"/>
              </a:solidFill>
              <a:latin typeface="Arial"/>
              <a:ea typeface="ＭＳ Ｐゴシック"/>
              <a:cs typeface="Arial"/>
            </a:endParaRPr>
          </a:p>
        </p:txBody>
      </p:sp>
      <p:sp>
        <p:nvSpPr>
          <p:cNvPr id="4" name="Rectangle 3"/>
          <p:cNvSpPr/>
          <p:nvPr/>
        </p:nvSpPr>
        <p:spPr>
          <a:xfrm>
            <a:off x="594206" y="2376430"/>
            <a:ext cx="7924800" cy="2923877"/>
          </a:xfrm>
          <a:prstGeom prst="rect">
            <a:avLst/>
          </a:prstGeom>
        </p:spPr>
        <p:txBody>
          <a:bodyPr>
            <a:spAutoFit/>
          </a:bodyPr>
          <a:lstStyle/>
          <a:p>
            <a:pPr marL="457200" indent="-457200">
              <a:spcBef>
                <a:spcPct val="0"/>
              </a:spcBef>
              <a:buFontTx/>
              <a:buNone/>
              <a:defRPr/>
            </a:pPr>
            <a:r>
              <a:rPr lang="en-US" sz="2000" b="1" dirty="0">
                <a:solidFill>
                  <a:srgbClr val="000066"/>
                </a:solidFill>
                <a:latin typeface="Arial" charset="0"/>
                <a:ea typeface="ＭＳ Ｐゴシック"/>
                <a:cs typeface="Arial"/>
              </a:rPr>
              <a:t>Who can deposit manuscripts in the NIHMS? </a:t>
            </a:r>
          </a:p>
          <a:p>
            <a:pPr marL="457200" indent="-457200">
              <a:spcBef>
                <a:spcPct val="0"/>
              </a:spcBef>
              <a:buFont typeface="Arial" pitchFamily="34" charset="0"/>
              <a:buChar char="•"/>
              <a:defRPr/>
            </a:pPr>
            <a:r>
              <a:rPr lang="en-US" sz="2000" dirty="0" smtClean="0">
                <a:solidFill>
                  <a:srgbClr val="000000"/>
                </a:solidFill>
                <a:latin typeface="Arial" charset="0"/>
                <a:ea typeface="ＭＳ Ｐゴシック"/>
                <a:cs typeface="Arial"/>
              </a:rPr>
              <a:t>An Author</a:t>
            </a:r>
            <a:endParaRPr lang="en-US" sz="2000" dirty="0">
              <a:solidFill>
                <a:srgbClr val="000000"/>
              </a:solidFill>
              <a:latin typeface="Arial" charset="0"/>
              <a:ea typeface="ＭＳ Ｐゴシック"/>
              <a:cs typeface="Arial"/>
            </a:endParaRPr>
          </a:p>
          <a:p>
            <a:pPr marL="457200" indent="-457200">
              <a:spcBef>
                <a:spcPct val="0"/>
              </a:spcBef>
              <a:buFont typeface="Arial" pitchFamily="34" charset="0"/>
              <a:buChar char="•"/>
              <a:defRPr/>
            </a:pPr>
            <a:r>
              <a:rPr lang="en-US" sz="2000" dirty="0" smtClean="0">
                <a:solidFill>
                  <a:srgbClr val="000000"/>
                </a:solidFill>
                <a:latin typeface="Arial" charset="0"/>
                <a:ea typeface="ＭＳ Ｐゴシック"/>
                <a:cs typeface="Arial"/>
              </a:rPr>
              <a:t>A Delegate</a:t>
            </a:r>
            <a:r>
              <a:rPr lang="en-US" sz="2000" dirty="0">
                <a:solidFill>
                  <a:srgbClr val="000000"/>
                </a:solidFill>
                <a:latin typeface="Arial" charset="0"/>
                <a:ea typeface="ＭＳ Ｐゴシック"/>
                <a:cs typeface="Arial"/>
              </a:rPr>
              <a:t>: anyone given access to the author's </a:t>
            </a:r>
            <a:r>
              <a:rPr lang="en-US" sz="2000" dirty="0" smtClean="0">
                <a:solidFill>
                  <a:srgbClr val="000000"/>
                </a:solidFill>
                <a:latin typeface="Arial" charset="0"/>
                <a:ea typeface="ＭＳ Ｐゴシック"/>
                <a:cs typeface="Arial"/>
              </a:rPr>
              <a:t>files</a:t>
            </a:r>
          </a:p>
          <a:p>
            <a:pPr marL="457200" indent="-457200">
              <a:spcBef>
                <a:spcPct val="0"/>
              </a:spcBef>
              <a:buFont typeface="Arial" pitchFamily="34" charset="0"/>
              <a:buChar char="•"/>
              <a:defRPr/>
            </a:pPr>
            <a:r>
              <a:rPr lang="en-US" sz="2000" dirty="0" smtClean="0">
                <a:solidFill>
                  <a:srgbClr val="000000"/>
                </a:solidFill>
                <a:latin typeface="Arial" charset="0"/>
                <a:ea typeface="ＭＳ Ｐゴシック"/>
                <a:cs typeface="Arial"/>
              </a:rPr>
              <a:t>The Publisher</a:t>
            </a:r>
            <a:endParaRPr lang="en-US" sz="2000" dirty="0">
              <a:solidFill>
                <a:srgbClr val="000000"/>
              </a:solidFill>
              <a:latin typeface="Arial" charset="0"/>
              <a:ea typeface="ＭＳ Ｐゴシック"/>
              <a:cs typeface="Arial"/>
            </a:endParaRPr>
          </a:p>
          <a:p>
            <a:pPr>
              <a:spcBef>
                <a:spcPct val="0"/>
              </a:spcBef>
              <a:buFontTx/>
              <a:buNone/>
              <a:defRPr/>
            </a:pPr>
            <a:endParaRPr lang="en-US" sz="1600" dirty="0" smtClean="0">
              <a:solidFill>
                <a:srgbClr val="000000"/>
              </a:solidFill>
              <a:latin typeface="Arial" charset="0"/>
              <a:ea typeface="ＭＳ Ｐゴシック"/>
              <a:cs typeface="Arial"/>
            </a:endParaRPr>
          </a:p>
          <a:p>
            <a:pPr>
              <a:spcBef>
                <a:spcPct val="0"/>
              </a:spcBef>
              <a:buFontTx/>
              <a:buNone/>
              <a:defRPr/>
            </a:pPr>
            <a:endParaRPr lang="en-US" sz="1600" dirty="0">
              <a:solidFill>
                <a:srgbClr val="000000"/>
              </a:solidFill>
              <a:latin typeface="Arial" charset="0"/>
              <a:ea typeface="ＭＳ Ｐゴシック"/>
              <a:cs typeface="Arial"/>
            </a:endParaRPr>
          </a:p>
          <a:p>
            <a:pPr>
              <a:spcBef>
                <a:spcPct val="0"/>
              </a:spcBef>
              <a:buFontTx/>
              <a:buNone/>
              <a:defRPr/>
            </a:pPr>
            <a:endParaRPr lang="en-US" sz="1600" dirty="0" smtClean="0">
              <a:solidFill>
                <a:srgbClr val="000000"/>
              </a:solidFill>
              <a:latin typeface="Arial" charset="0"/>
              <a:ea typeface="ＭＳ Ｐゴシック"/>
              <a:cs typeface="Arial"/>
            </a:endParaRPr>
          </a:p>
          <a:p>
            <a:pPr>
              <a:spcBef>
                <a:spcPct val="0"/>
              </a:spcBef>
              <a:buNone/>
              <a:defRPr/>
            </a:pPr>
            <a:r>
              <a:rPr lang="en-US" b="1" i="1" dirty="0" smtClean="0">
                <a:solidFill>
                  <a:srgbClr val="000066"/>
                </a:solidFill>
                <a:latin typeface="Arial" charset="0"/>
                <a:ea typeface="ＭＳ Ｐゴシック"/>
                <a:cs typeface="Arial"/>
              </a:rPr>
              <a:t>Remember:</a:t>
            </a:r>
            <a:endParaRPr lang="en-US" b="1" i="1" dirty="0">
              <a:solidFill>
                <a:srgbClr val="000066"/>
              </a:solidFill>
              <a:latin typeface="Arial" charset="0"/>
              <a:ea typeface="ＭＳ Ｐゴシック"/>
              <a:cs typeface="Arial"/>
            </a:endParaRPr>
          </a:p>
          <a:p>
            <a:pPr>
              <a:spcBef>
                <a:spcPct val="0"/>
              </a:spcBef>
              <a:buNone/>
              <a:defRPr/>
            </a:pPr>
            <a:r>
              <a:rPr lang="en-US" sz="1600" dirty="0">
                <a:solidFill>
                  <a:srgbClr val="000000"/>
                </a:solidFill>
                <a:latin typeface="Arial" charset="0"/>
                <a:ea typeface="ＭＳ Ｐゴシック"/>
                <a:cs typeface="Arial"/>
              </a:rPr>
              <a:t>Only Authors can approve </a:t>
            </a:r>
            <a:r>
              <a:rPr lang="en-US" sz="1600" dirty="0" smtClean="0">
                <a:solidFill>
                  <a:srgbClr val="000000"/>
                </a:solidFill>
                <a:latin typeface="Arial" charset="0"/>
                <a:ea typeface="ＭＳ Ｐゴシック"/>
                <a:cs typeface="Arial"/>
              </a:rPr>
              <a:t>the </a:t>
            </a:r>
            <a:r>
              <a:rPr lang="en-US" sz="1600" dirty="0">
                <a:solidFill>
                  <a:srgbClr val="000000"/>
                </a:solidFill>
                <a:latin typeface="Arial" charset="0"/>
                <a:ea typeface="ＭＳ Ｐゴシック"/>
                <a:cs typeface="Arial"/>
              </a:rPr>
              <a:t>submission and web </a:t>
            </a:r>
            <a:r>
              <a:rPr lang="en-US" sz="1600" dirty="0" smtClean="0">
                <a:solidFill>
                  <a:srgbClr val="000000"/>
                </a:solidFill>
                <a:latin typeface="Arial" charset="0"/>
                <a:ea typeface="ＭＳ Ｐゴシック"/>
                <a:cs typeface="Arial"/>
              </a:rPr>
              <a:t>versions </a:t>
            </a:r>
            <a:r>
              <a:rPr lang="en-US" sz="1600" dirty="0">
                <a:solidFill>
                  <a:srgbClr val="000000"/>
                </a:solidFill>
                <a:latin typeface="Arial" charset="0"/>
                <a:ea typeface="ＭＳ Ｐゴシック"/>
                <a:cs typeface="Arial"/>
              </a:rPr>
              <a:t>of the </a:t>
            </a:r>
            <a:r>
              <a:rPr lang="en-US" sz="1600" dirty="0" smtClean="0">
                <a:solidFill>
                  <a:srgbClr val="000000"/>
                </a:solidFill>
                <a:latin typeface="Arial" charset="0"/>
                <a:ea typeface="ＭＳ Ｐゴシック"/>
                <a:cs typeface="Arial"/>
              </a:rPr>
              <a:t>manuscript.</a:t>
            </a:r>
            <a:endParaRPr lang="en-US" sz="1600" dirty="0">
              <a:solidFill>
                <a:srgbClr val="000000"/>
              </a:solidFill>
              <a:latin typeface="Arial" charset="0"/>
              <a:ea typeface="ＭＳ Ｐゴシック"/>
              <a:cs typeface="Arial"/>
            </a:endParaRPr>
          </a:p>
          <a:p>
            <a:pPr>
              <a:spcBef>
                <a:spcPct val="0"/>
              </a:spcBef>
              <a:buNone/>
              <a:defRPr/>
            </a:pPr>
            <a:r>
              <a:rPr lang="en-US" sz="1600" dirty="0">
                <a:solidFill>
                  <a:srgbClr val="000000"/>
                </a:solidFill>
                <a:latin typeface="Arial" charset="0"/>
                <a:ea typeface="ＭＳ Ｐゴシック"/>
                <a:cs typeface="Arial"/>
              </a:rPr>
              <a:t>Awardees need an NIHMSID </a:t>
            </a:r>
            <a:r>
              <a:rPr lang="en-US" sz="1600" b="1" i="1" dirty="0">
                <a:solidFill>
                  <a:srgbClr val="000000"/>
                </a:solidFill>
                <a:latin typeface="Arial" charset="0"/>
                <a:ea typeface="ＭＳ Ｐゴシック"/>
                <a:cs typeface="Arial"/>
              </a:rPr>
              <a:t>upon acceptance for </a:t>
            </a:r>
            <a:r>
              <a:rPr lang="en-US" sz="1600" b="1" i="1" dirty="0" smtClean="0">
                <a:solidFill>
                  <a:srgbClr val="000000"/>
                </a:solidFill>
                <a:latin typeface="Arial" charset="0"/>
                <a:ea typeface="ＭＳ Ｐゴシック"/>
                <a:cs typeface="Arial"/>
              </a:rPr>
              <a:t>publication.</a:t>
            </a:r>
          </a:p>
        </p:txBody>
      </p:sp>
      <p:sp>
        <p:nvSpPr>
          <p:cNvPr id="2" name="TextBox 1"/>
          <p:cNvSpPr txBox="1"/>
          <p:nvPr/>
        </p:nvSpPr>
        <p:spPr>
          <a:xfrm>
            <a:off x="685030" y="1069879"/>
            <a:ext cx="7666182" cy="430887"/>
          </a:xfrm>
          <a:prstGeom prst="rect">
            <a:avLst/>
          </a:prstGeom>
          <a:noFill/>
        </p:spPr>
        <p:txBody>
          <a:bodyPr wrap="square" rtlCol="0">
            <a:spAutoFit/>
          </a:bodyPr>
          <a:lstStyle/>
          <a:p>
            <a:pPr algn="ctr">
              <a:buNone/>
            </a:pPr>
            <a:r>
              <a:rPr lang="en-US" sz="2200" b="1" dirty="0" smtClean="0"/>
              <a:t>Methods C&amp;D: Manuscript submission to the NIHMS</a:t>
            </a:r>
            <a:endParaRPr lang="en-US" sz="2200" b="1" dirty="0"/>
          </a:p>
        </p:txBody>
      </p:sp>
    </p:spTree>
    <p:extLst>
      <p:ext uri="{BB962C8B-B14F-4D97-AF65-F5344CB8AC3E}">
        <p14:creationId xmlns:p14="http://schemas.microsoft.com/office/powerpoint/2010/main" val="6823547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1"/>
          <p:cNvSpPr>
            <a:spLocks noGrp="1"/>
          </p:cNvSpPr>
          <p:nvPr>
            <p:ph type="sldNum" sz="quarter" idx="10"/>
          </p:nvPr>
        </p:nvSpPr>
        <p:spPr>
          <a:noFill/>
        </p:spPr>
        <p:txBody>
          <a:bodyPr/>
          <a:lstStyle/>
          <a:p>
            <a:fld id="{54115AC2-0187-43D9-B0D7-7A6F09629C14}" type="slidenum">
              <a:rPr lang="en-US" smtClean="0">
                <a:solidFill>
                  <a:srgbClr val="FFFFFF"/>
                </a:solidFill>
                <a:ea typeface="ＭＳ Ｐゴシック"/>
                <a:cs typeface="ＭＳ Ｐゴシック"/>
              </a:rPr>
              <a:pPr/>
              <a:t>14</a:t>
            </a:fld>
            <a:endParaRPr lang="en-US" dirty="0" smtClean="0">
              <a:solidFill>
                <a:srgbClr val="FFFFFF"/>
              </a:solidFill>
              <a:ea typeface="ＭＳ Ｐゴシック"/>
              <a:cs typeface="ＭＳ Ｐゴシック"/>
            </a:endParaRPr>
          </a:p>
        </p:txBody>
      </p:sp>
      <p:sp>
        <p:nvSpPr>
          <p:cNvPr id="3" name="Rectangle 2"/>
          <p:cNvSpPr txBox="1">
            <a:spLocks noChangeArrowheads="1"/>
          </p:cNvSpPr>
          <p:nvPr/>
        </p:nvSpPr>
        <p:spPr bwMode="auto">
          <a:xfrm>
            <a:off x="1143000" y="228600"/>
            <a:ext cx="7620000" cy="563563"/>
          </a:xfrm>
          <a:prstGeom prst="rect">
            <a:avLst/>
          </a:prstGeom>
          <a:noFill/>
          <a:ln w="9525">
            <a:noFill/>
            <a:miter lim="800000"/>
            <a:headEnd/>
            <a:tailEnd/>
          </a:ln>
        </p:spPr>
        <p:txBody>
          <a:bodyPr anchor="ctr"/>
          <a:lstStyle/>
          <a:p>
            <a:pPr algn="r" eaLnBrk="0" hangingPunct="0">
              <a:spcBef>
                <a:spcPct val="0"/>
              </a:spcBef>
              <a:buFontTx/>
              <a:buNone/>
              <a:defRPr/>
            </a:pPr>
            <a:r>
              <a:rPr lang="en-US" b="1" kern="0" dirty="0" smtClean="0">
                <a:solidFill>
                  <a:srgbClr val="FFFFFF"/>
                </a:solidFill>
                <a:latin typeface="Arial"/>
                <a:ea typeface="ＭＳ Ｐゴシック"/>
                <a:cs typeface="Arial"/>
              </a:rPr>
              <a:t>Posting Papers</a:t>
            </a:r>
            <a:endParaRPr lang="en-US" b="1" kern="0" dirty="0">
              <a:solidFill>
                <a:srgbClr val="FFFFFF"/>
              </a:solidFill>
              <a:latin typeface="Arial"/>
              <a:ea typeface="ＭＳ Ｐゴシック"/>
              <a:cs typeface="Arial"/>
            </a:endParaRPr>
          </a:p>
        </p:txBody>
      </p:sp>
      <p:sp>
        <p:nvSpPr>
          <p:cNvPr id="19460" name="TextBox 10"/>
          <p:cNvSpPr txBox="1">
            <a:spLocks noChangeArrowheads="1"/>
          </p:cNvSpPr>
          <p:nvPr/>
        </p:nvSpPr>
        <p:spPr bwMode="auto">
          <a:xfrm>
            <a:off x="3005666" y="3435927"/>
            <a:ext cx="482600" cy="461963"/>
          </a:xfrm>
          <a:prstGeom prst="rect">
            <a:avLst/>
          </a:prstGeom>
          <a:noFill/>
          <a:ln w="9525">
            <a:noFill/>
            <a:miter lim="800000"/>
            <a:headEnd/>
            <a:tailEnd/>
          </a:ln>
        </p:spPr>
        <p:txBody>
          <a:bodyPr>
            <a:spAutoFit/>
          </a:bodyPr>
          <a:lstStyle/>
          <a:p>
            <a:pPr>
              <a:spcBef>
                <a:spcPct val="0"/>
              </a:spcBef>
              <a:buFontTx/>
              <a:buNone/>
            </a:pPr>
            <a:r>
              <a:rPr lang="en-US" b="1" dirty="0">
                <a:solidFill>
                  <a:srgbClr val="33CC33"/>
                </a:solidFill>
                <a:ea typeface="ＭＳ Ｐゴシック"/>
              </a:rPr>
              <a:t>C</a:t>
            </a:r>
          </a:p>
        </p:txBody>
      </p:sp>
      <p:sp>
        <p:nvSpPr>
          <p:cNvPr id="19461" name="TextBox 11"/>
          <p:cNvSpPr txBox="1">
            <a:spLocks noChangeArrowheads="1"/>
          </p:cNvSpPr>
          <p:nvPr/>
        </p:nvSpPr>
        <p:spPr bwMode="auto">
          <a:xfrm>
            <a:off x="3005666" y="4553527"/>
            <a:ext cx="381000" cy="461963"/>
          </a:xfrm>
          <a:prstGeom prst="rect">
            <a:avLst/>
          </a:prstGeom>
          <a:noFill/>
          <a:ln w="9525">
            <a:noFill/>
            <a:miter lim="800000"/>
            <a:headEnd/>
            <a:tailEnd/>
          </a:ln>
        </p:spPr>
        <p:txBody>
          <a:bodyPr>
            <a:spAutoFit/>
          </a:bodyPr>
          <a:lstStyle/>
          <a:p>
            <a:pPr>
              <a:spcBef>
                <a:spcPct val="0"/>
              </a:spcBef>
              <a:buFontTx/>
              <a:buNone/>
            </a:pPr>
            <a:r>
              <a:rPr lang="en-US" b="1" dirty="0">
                <a:solidFill>
                  <a:srgbClr val="33CC33"/>
                </a:solidFill>
                <a:ea typeface="ＭＳ Ｐゴシック"/>
              </a:rPr>
              <a:t>D</a:t>
            </a:r>
          </a:p>
        </p:txBody>
      </p:sp>
      <p:sp>
        <p:nvSpPr>
          <p:cNvPr id="15369" name="Rectangle 26"/>
          <p:cNvSpPr>
            <a:spLocks noChangeArrowheads="1"/>
          </p:cNvSpPr>
          <p:nvPr/>
        </p:nvSpPr>
        <p:spPr bwMode="auto">
          <a:xfrm>
            <a:off x="719668" y="2182332"/>
            <a:ext cx="7469909" cy="707373"/>
          </a:xfrm>
          <a:prstGeom prst="rect">
            <a:avLst/>
          </a:prstGeom>
          <a:noFill/>
          <a:ln w="9525">
            <a:noFill/>
            <a:miter lim="800000"/>
            <a:headEnd/>
            <a:tailEnd/>
          </a:ln>
        </p:spPr>
        <p:txBody>
          <a:bodyPr wrap="square">
            <a:spAutoFit/>
          </a:bodyPr>
          <a:lstStyle/>
          <a:p>
            <a:pPr marL="457200" indent="-457200">
              <a:lnSpc>
                <a:spcPct val="90000"/>
              </a:lnSpc>
              <a:spcBef>
                <a:spcPct val="0"/>
              </a:spcBef>
              <a:buFontTx/>
              <a:buAutoNum type="arabicPeriod"/>
              <a:defRPr/>
            </a:pPr>
            <a:r>
              <a:rPr lang="en-US" sz="2200" b="1" dirty="0" smtClean="0">
                <a:solidFill>
                  <a:srgbClr val="000000"/>
                </a:solidFill>
                <a:latin typeface="Arial" charset="0"/>
                <a:ea typeface="ＭＳ Ｐゴシック"/>
                <a:cs typeface="Arial"/>
              </a:rPr>
              <a:t>Deposit </a:t>
            </a:r>
            <a:r>
              <a:rPr lang="en-US" sz="2200" b="1" dirty="0">
                <a:solidFill>
                  <a:srgbClr val="000000"/>
                </a:solidFill>
                <a:latin typeface="Arial" charset="0"/>
                <a:ea typeface="ＭＳ Ｐゴシック"/>
                <a:cs typeface="Arial"/>
              </a:rPr>
              <a:t>manuscript files  </a:t>
            </a:r>
            <a:r>
              <a:rPr lang="en-US" sz="2200" dirty="0">
                <a:solidFill>
                  <a:srgbClr val="000000"/>
                </a:solidFill>
                <a:latin typeface="Arial" charset="0"/>
                <a:ea typeface="ＭＳ Ｐゴシック"/>
                <a:cs typeface="Arial"/>
              </a:rPr>
              <a:t>- </a:t>
            </a:r>
            <a:r>
              <a:rPr lang="en-US" sz="2200" dirty="0" smtClean="0">
                <a:solidFill>
                  <a:srgbClr val="000000"/>
                </a:solidFill>
                <a:latin typeface="Arial" charset="0"/>
                <a:ea typeface="ＭＳ Ｐゴシック"/>
                <a:cs typeface="Arial"/>
              </a:rPr>
              <a:t>An NIHMSID is assigned to the submission.</a:t>
            </a:r>
            <a:endParaRPr lang="en-US" sz="2200" dirty="0">
              <a:solidFill>
                <a:srgbClr val="000000"/>
              </a:solidFill>
              <a:latin typeface="Arial" charset="0"/>
              <a:ea typeface="ＭＳ Ｐゴシック"/>
              <a:cs typeface="Arial"/>
            </a:endParaRPr>
          </a:p>
        </p:txBody>
      </p:sp>
      <p:sp>
        <p:nvSpPr>
          <p:cNvPr id="19467" name="TextBox 35"/>
          <p:cNvSpPr txBox="1">
            <a:spLocks noChangeArrowheads="1"/>
          </p:cNvSpPr>
          <p:nvPr/>
        </p:nvSpPr>
        <p:spPr bwMode="auto">
          <a:xfrm>
            <a:off x="3615266" y="3181927"/>
            <a:ext cx="1905000" cy="954088"/>
          </a:xfrm>
          <a:prstGeom prst="rect">
            <a:avLst/>
          </a:prstGeom>
          <a:noFill/>
          <a:ln w="76200">
            <a:solidFill>
              <a:srgbClr val="33CC33"/>
            </a:solidFill>
            <a:miter lim="800000"/>
            <a:headEnd/>
            <a:tailEnd/>
          </a:ln>
        </p:spPr>
        <p:txBody>
          <a:bodyPr>
            <a:spAutoFit/>
          </a:bodyPr>
          <a:lstStyle/>
          <a:p>
            <a:pPr>
              <a:spcBef>
                <a:spcPct val="0"/>
              </a:spcBef>
              <a:buFontTx/>
              <a:buNone/>
            </a:pPr>
            <a:r>
              <a:rPr lang="en-US" sz="1400" b="1" dirty="0">
                <a:solidFill>
                  <a:srgbClr val="000000"/>
                </a:solidFill>
                <a:ea typeface="ＭＳ Ｐゴシック"/>
              </a:rPr>
              <a:t>Author </a:t>
            </a:r>
            <a:r>
              <a:rPr lang="en-US" sz="1400" dirty="0">
                <a:solidFill>
                  <a:srgbClr val="000000"/>
                </a:solidFill>
                <a:ea typeface="ＭＳ Ｐゴシック"/>
              </a:rPr>
              <a:t>or </a:t>
            </a:r>
            <a:r>
              <a:rPr lang="en-US" sz="1400" b="1" dirty="0">
                <a:solidFill>
                  <a:srgbClr val="000000"/>
                </a:solidFill>
                <a:ea typeface="ＭＳ Ｐゴシック"/>
              </a:rPr>
              <a:t>delegate</a:t>
            </a:r>
            <a:r>
              <a:rPr lang="en-US" sz="1400" dirty="0">
                <a:solidFill>
                  <a:srgbClr val="000000"/>
                </a:solidFill>
                <a:ea typeface="ＭＳ Ｐゴシック"/>
              </a:rPr>
              <a:t> submits final peer reviewed manuscript to the </a:t>
            </a:r>
            <a:r>
              <a:rPr lang="en-US" sz="1400" b="1" dirty="0">
                <a:solidFill>
                  <a:srgbClr val="000000"/>
                </a:solidFill>
                <a:ea typeface="ＭＳ Ｐゴシック"/>
              </a:rPr>
              <a:t>NIHMS</a:t>
            </a:r>
            <a:r>
              <a:rPr lang="en-US" sz="1400" dirty="0">
                <a:solidFill>
                  <a:srgbClr val="000000"/>
                </a:solidFill>
                <a:ea typeface="ＭＳ Ｐゴシック"/>
              </a:rPr>
              <a:t>. </a:t>
            </a:r>
          </a:p>
        </p:txBody>
      </p:sp>
      <p:sp>
        <p:nvSpPr>
          <p:cNvPr id="19468" name="TextBox 56"/>
          <p:cNvSpPr txBox="1">
            <a:spLocks noChangeArrowheads="1"/>
          </p:cNvSpPr>
          <p:nvPr/>
        </p:nvSpPr>
        <p:spPr bwMode="auto">
          <a:xfrm>
            <a:off x="3615266" y="4361440"/>
            <a:ext cx="1905000" cy="954087"/>
          </a:xfrm>
          <a:prstGeom prst="rect">
            <a:avLst/>
          </a:prstGeom>
          <a:noFill/>
          <a:ln w="76200">
            <a:solidFill>
              <a:srgbClr val="33CC33"/>
            </a:solidFill>
            <a:miter lim="800000"/>
            <a:headEnd/>
            <a:tailEnd/>
          </a:ln>
        </p:spPr>
        <p:txBody>
          <a:bodyPr>
            <a:spAutoFit/>
          </a:bodyPr>
          <a:lstStyle/>
          <a:p>
            <a:pPr>
              <a:spcBef>
                <a:spcPct val="0"/>
              </a:spcBef>
              <a:buFontTx/>
              <a:buNone/>
            </a:pPr>
            <a:r>
              <a:rPr lang="en-US" sz="1400" b="1" dirty="0">
                <a:solidFill>
                  <a:srgbClr val="000000"/>
                </a:solidFill>
                <a:ea typeface="ＭＳ Ｐゴシック"/>
              </a:rPr>
              <a:t>Journal publisher </a:t>
            </a:r>
            <a:r>
              <a:rPr lang="en-US" sz="1400" dirty="0">
                <a:solidFill>
                  <a:srgbClr val="000000"/>
                </a:solidFill>
                <a:ea typeface="ＭＳ Ｐゴシック"/>
              </a:rPr>
              <a:t>submits final peer reviewed manuscript to the </a:t>
            </a:r>
            <a:r>
              <a:rPr lang="en-US" sz="1400" b="1" dirty="0">
                <a:solidFill>
                  <a:srgbClr val="000000"/>
                </a:solidFill>
                <a:ea typeface="ＭＳ Ｐゴシック"/>
              </a:rPr>
              <a:t>NIHMS</a:t>
            </a:r>
            <a:r>
              <a:rPr lang="en-US" sz="1400" dirty="0">
                <a:solidFill>
                  <a:srgbClr val="000000"/>
                </a:solidFill>
                <a:ea typeface="ＭＳ Ｐゴシック"/>
              </a:rPr>
              <a:t>.</a:t>
            </a:r>
          </a:p>
        </p:txBody>
      </p:sp>
      <p:sp>
        <p:nvSpPr>
          <p:cNvPr id="18" name="TextBox 17"/>
          <p:cNvSpPr txBox="1"/>
          <p:nvPr/>
        </p:nvSpPr>
        <p:spPr>
          <a:xfrm>
            <a:off x="685030" y="1069879"/>
            <a:ext cx="7666182" cy="430887"/>
          </a:xfrm>
          <a:prstGeom prst="rect">
            <a:avLst/>
          </a:prstGeom>
          <a:noFill/>
        </p:spPr>
        <p:txBody>
          <a:bodyPr wrap="square" rtlCol="0">
            <a:spAutoFit/>
          </a:bodyPr>
          <a:lstStyle/>
          <a:p>
            <a:pPr algn="ctr">
              <a:buNone/>
            </a:pPr>
            <a:r>
              <a:rPr lang="en-US" sz="2200" b="1" dirty="0" smtClean="0"/>
              <a:t>Methods C&amp;D: Manuscript submission to the NIHMS</a:t>
            </a:r>
            <a:endParaRPr lang="en-US" sz="2200" b="1" dirty="0"/>
          </a:p>
        </p:txBody>
      </p:sp>
    </p:spTree>
    <p:extLst>
      <p:ext uri="{BB962C8B-B14F-4D97-AF65-F5344CB8AC3E}">
        <p14:creationId xmlns:p14="http://schemas.microsoft.com/office/powerpoint/2010/main" val="14974714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1"/>
          <p:cNvSpPr>
            <a:spLocks noGrp="1"/>
          </p:cNvSpPr>
          <p:nvPr>
            <p:ph type="sldNum" sz="quarter" idx="10"/>
          </p:nvPr>
        </p:nvSpPr>
        <p:spPr>
          <a:noFill/>
        </p:spPr>
        <p:txBody>
          <a:bodyPr/>
          <a:lstStyle/>
          <a:p>
            <a:fld id="{6C50A1D8-B3D8-4F1E-AE66-2AF1DA762BC3}" type="slidenum">
              <a:rPr lang="en-US" smtClean="0">
                <a:solidFill>
                  <a:srgbClr val="FFFFFF"/>
                </a:solidFill>
                <a:ea typeface="ＭＳ Ｐゴシック"/>
                <a:cs typeface="ＭＳ Ｐゴシック"/>
              </a:rPr>
              <a:pPr/>
              <a:t>15</a:t>
            </a:fld>
            <a:endParaRPr lang="en-US" dirty="0" smtClean="0">
              <a:solidFill>
                <a:srgbClr val="FFFFFF"/>
              </a:solidFill>
              <a:ea typeface="ＭＳ Ｐゴシック"/>
              <a:cs typeface="ＭＳ Ｐゴシック"/>
            </a:endParaRPr>
          </a:p>
        </p:txBody>
      </p:sp>
      <p:sp>
        <p:nvSpPr>
          <p:cNvPr id="20484" name="TextBox 10"/>
          <p:cNvSpPr txBox="1">
            <a:spLocks noChangeArrowheads="1"/>
          </p:cNvSpPr>
          <p:nvPr/>
        </p:nvSpPr>
        <p:spPr bwMode="auto">
          <a:xfrm>
            <a:off x="1387764" y="3716098"/>
            <a:ext cx="482600" cy="461963"/>
          </a:xfrm>
          <a:prstGeom prst="rect">
            <a:avLst/>
          </a:prstGeom>
          <a:noFill/>
          <a:ln w="9525">
            <a:noFill/>
            <a:miter lim="800000"/>
            <a:headEnd/>
            <a:tailEnd/>
          </a:ln>
        </p:spPr>
        <p:txBody>
          <a:bodyPr>
            <a:spAutoFit/>
          </a:bodyPr>
          <a:lstStyle/>
          <a:p>
            <a:pPr>
              <a:spcBef>
                <a:spcPct val="0"/>
              </a:spcBef>
              <a:buFontTx/>
              <a:buNone/>
            </a:pPr>
            <a:r>
              <a:rPr lang="en-US" b="1" dirty="0">
                <a:solidFill>
                  <a:srgbClr val="33CC33"/>
                </a:solidFill>
                <a:ea typeface="ＭＳ Ｐゴシック"/>
              </a:rPr>
              <a:t>C</a:t>
            </a:r>
          </a:p>
        </p:txBody>
      </p:sp>
      <p:sp>
        <p:nvSpPr>
          <p:cNvPr id="20485" name="TextBox 11"/>
          <p:cNvSpPr txBox="1">
            <a:spLocks noChangeArrowheads="1"/>
          </p:cNvSpPr>
          <p:nvPr/>
        </p:nvSpPr>
        <p:spPr bwMode="auto">
          <a:xfrm>
            <a:off x="1387764" y="4833698"/>
            <a:ext cx="381000" cy="461963"/>
          </a:xfrm>
          <a:prstGeom prst="rect">
            <a:avLst/>
          </a:prstGeom>
          <a:noFill/>
          <a:ln w="9525">
            <a:noFill/>
            <a:miter lim="800000"/>
            <a:headEnd/>
            <a:tailEnd/>
          </a:ln>
        </p:spPr>
        <p:txBody>
          <a:bodyPr>
            <a:spAutoFit/>
          </a:bodyPr>
          <a:lstStyle/>
          <a:p>
            <a:pPr>
              <a:spcBef>
                <a:spcPct val="0"/>
              </a:spcBef>
              <a:buFontTx/>
              <a:buNone/>
            </a:pPr>
            <a:r>
              <a:rPr lang="en-US" b="1" dirty="0">
                <a:solidFill>
                  <a:srgbClr val="33CC33"/>
                </a:solidFill>
                <a:ea typeface="ＭＳ Ｐゴシック"/>
              </a:rPr>
              <a:t>D</a:t>
            </a:r>
          </a:p>
        </p:txBody>
      </p:sp>
      <p:sp>
        <p:nvSpPr>
          <p:cNvPr id="20489" name="TextBox 33"/>
          <p:cNvSpPr txBox="1">
            <a:spLocks noChangeArrowheads="1"/>
          </p:cNvSpPr>
          <p:nvPr/>
        </p:nvSpPr>
        <p:spPr bwMode="auto">
          <a:xfrm>
            <a:off x="769697" y="1978554"/>
            <a:ext cx="7848600" cy="707373"/>
          </a:xfrm>
          <a:prstGeom prst="rect">
            <a:avLst/>
          </a:prstGeom>
          <a:noFill/>
          <a:ln w="9525">
            <a:noFill/>
            <a:miter lim="800000"/>
            <a:headEnd/>
            <a:tailEnd/>
          </a:ln>
        </p:spPr>
        <p:txBody>
          <a:bodyPr>
            <a:spAutoFit/>
          </a:bodyPr>
          <a:lstStyle/>
          <a:p>
            <a:pPr marL="347663" lvl="1" indent="-347663">
              <a:lnSpc>
                <a:spcPct val="90000"/>
              </a:lnSpc>
              <a:spcBef>
                <a:spcPct val="0"/>
              </a:spcBef>
              <a:buNone/>
            </a:pPr>
            <a:r>
              <a:rPr lang="en-US" sz="2200" b="1" dirty="0">
                <a:solidFill>
                  <a:srgbClr val="000000"/>
                </a:solidFill>
                <a:ea typeface="ＭＳ Ｐゴシック"/>
              </a:rPr>
              <a:t>2.	Author approves PDF receipt, </a:t>
            </a:r>
            <a:r>
              <a:rPr lang="en-US" sz="2200" dirty="0">
                <a:solidFill>
                  <a:srgbClr val="000000"/>
                </a:solidFill>
                <a:ea typeface="ＭＳ Ｐゴシック"/>
              </a:rPr>
              <a:t>gives permission to NIH to process the manuscript: </a:t>
            </a:r>
            <a:r>
              <a:rPr lang="en-US" sz="2200" b="1" dirty="0">
                <a:solidFill>
                  <a:srgbClr val="000000"/>
                </a:solidFill>
                <a:ea typeface="ＭＳ Ｐゴシック"/>
              </a:rPr>
              <a:t>Methods C and D</a:t>
            </a:r>
            <a:r>
              <a:rPr lang="en-US" sz="2200" dirty="0" smtClean="0">
                <a:solidFill>
                  <a:srgbClr val="000000"/>
                </a:solidFill>
                <a:ea typeface="ＭＳ Ｐゴシック"/>
              </a:rPr>
              <a:t>.</a:t>
            </a:r>
            <a:endParaRPr lang="en-US" sz="2200" dirty="0">
              <a:solidFill>
                <a:srgbClr val="000000"/>
              </a:solidFill>
              <a:ea typeface="ＭＳ Ｐゴシック"/>
            </a:endParaRPr>
          </a:p>
        </p:txBody>
      </p:sp>
      <p:sp>
        <p:nvSpPr>
          <p:cNvPr id="20490" name="TextBox 40"/>
          <p:cNvSpPr txBox="1">
            <a:spLocks noChangeArrowheads="1"/>
          </p:cNvSpPr>
          <p:nvPr/>
        </p:nvSpPr>
        <p:spPr bwMode="auto">
          <a:xfrm>
            <a:off x="4639349" y="4010460"/>
            <a:ext cx="2209800" cy="954087"/>
          </a:xfrm>
          <a:prstGeom prst="rect">
            <a:avLst/>
          </a:prstGeom>
          <a:noFill/>
          <a:ln w="76200">
            <a:solidFill>
              <a:srgbClr val="33CC33"/>
            </a:solidFill>
            <a:miter lim="800000"/>
            <a:headEnd/>
            <a:tailEnd/>
          </a:ln>
        </p:spPr>
        <p:txBody>
          <a:bodyPr>
            <a:spAutoFit/>
          </a:bodyPr>
          <a:lstStyle/>
          <a:p>
            <a:pPr>
              <a:spcBef>
                <a:spcPct val="0"/>
              </a:spcBef>
              <a:buFontTx/>
              <a:buNone/>
            </a:pPr>
            <a:r>
              <a:rPr lang="en-US" sz="1400" dirty="0">
                <a:solidFill>
                  <a:srgbClr val="000000"/>
                </a:solidFill>
                <a:ea typeface="ＭＳ Ｐゴシック"/>
              </a:rPr>
              <a:t>NIHMS sends</a:t>
            </a:r>
            <a:r>
              <a:rPr lang="en-US" sz="1400" b="1" dirty="0">
                <a:solidFill>
                  <a:srgbClr val="000000"/>
                </a:solidFill>
                <a:ea typeface="ＭＳ Ｐゴシック"/>
              </a:rPr>
              <a:t> author </a:t>
            </a:r>
            <a:r>
              <a:rPr lang="en-US" sz="1400" dirty="0">
                <a:solidFill>
                  <a:srgbClr val="000000"/>
                </a:solidFill>
                <a:ea typeface="ＭＳ Ｐゴシック"/>
              </a:rPr>
              <a:t>an email asking author to approve the submitted materials for processing.</a:t>
            </a:r>
          </a:p>
        </p:txBody>
      </p:sp>
      <p:sp>
        <p:nvSpPr>
          <p:cNvPr id="20492" name="TextBox 35"/>
          <p:cNvSpPr txBox="1">
            <a:spLocks noChangeArrowheads="1"/>
          </p:cNvSpPr>
          <p:nvPr/>
        </p:nvSpPr>
        <p:spPr bwMode="auto">
          <a:xfrm>
            <a:off x="1997364" y="3462098"/>
            <a:ext cx="1905000" cy="954088"/>
          </a:xfrm>
          <a:prstGeom prst="rect">
            <a:avLst/>
          </a:prstGeom>
          <a:noFill/>
          <a:ln w="28575">
            <a:solidFill>
              <a:srgbClr val="33CC33"/>
            </a:solidFill>
            <a:miter lim="800000"/>
            <a:headEnd/>
            <a:tailEnd/>
          </a:ln>
        </p:spPr>
        <p:txBody>
          <a:bodyPr>
            <a:spAutoFit/>
          </a:bodyPr>
          <a:lstStyle/>
          <a:p>
            <a:pPr>
              <a:spcBef>
                <a:spcPct val="0"/>
              </a:spcBef>
              <a:buFontTx/>
              <a:buNone/>
            </a:pPr>
            <a:r>
              <a:rPr lang="en-US" sz="1400" dirty="0">
                <a:solidFill>
                  <a:srgbClr val="000000"/>
                </a:solidFill>
                <a:ea typeface="ＭＳ Ｐゴシック"/>
              </a:rPr>
              <a:t>Author or delegate submits final peer reviewed manuscript to the NIHMS. </a:t>
            </a:r>
          </a:p>
        </p:txBody>
      </p:sp>
      <p:sp>
        <p:nvSpPr>
          <p:cNvPr id="20493" name="TextBox 56"/>
          <p:cNvSpPr txBox="1">
            <a:spLocks noChangeArrowheads="1"/>
          </p:cNvSpPr>
          <p:nvPr/>
        </p:nvSpPr>
        <p:spPr bwMode="auto">
          <a:xfrm>
            <a:off x="1997364" y="4641611"/>
            <a:ext cx="1905000" cy="954087"/>
          </a:xfrm>
          <a:prstGeom prst="rect">
            <a:avLst/>
          </a:prstGeom>
          <a:noFill/>
          <a:ln w="28575">
            <a:solidFill>
              <a:srgbClr val="33CC33"/>
            </a:solidFill>
            <a:miter lim="800000"/>
            <a:headEnd/>
            <a:tailEnd/>
          </a:ln>
        </p:spPr>
        <p:txBody>
          <a:bodyPr>
            <a:spAutoFit/>
          </a:bodyPr>
          <a:lstStyle/>
          <a:p>
            <a:pPr>
              <a:spcBef>
                <a:spcPct val="0"/>
              </a:spcBef>
              <a:buFontTx/>
              <a:buNone/>
            </a:pPr>
            <a:r>
              <a:rPr lang="en-US" sz="1400" dirty="0">
                <a:solidFill>
                  <a:srgbClr val="000000"/>
                </a:solidFill>
                <a:ea typeface="ＭＳ Ｐゴシック"/>
              </a:rPr>
              <a:t>Journal publisher submits final peer reviewed manuscript to the NIHMS.</a:t>
            </a:r>
          </a:p>
        </p:txBody>
      </p:sp>
      <p:sp>
        <p:nvSpPr>
          <p:cNvPr id="20497" name="TextBox 26"/>
          <p:cNvSpPr txBox="1">
            <a:spLocks noChangeArrowheads="1"/>
          </p:cNvSpPr>
          <p:nvPr/>
        </p:nvSpPr>
        <p:spPr bwMode="auto">
          <a:xfrm>
            <a:off x="4273357" y="2955637"/>
            <a:ext cx="2895600" cy="369888"/>
          </a:xfrm>
          <a:prstGeom prst="rect">
            <a:avLst/>
          </a:prstGeom>
          <a:noFill/>
          <a:ln w="9525">
            <a:noFill/>
            <a:miter lim="800000"/>
            <a:headEnd/>
            <a:tailEnd/>
          </a:ln>
        </p:spPr>
        <p:txBody>
          <a:bodyPr>
            <a:spAutoFit/>
          </a:bodyPr>
          <a:lstStyle/>
          <a:p>
            <a:pPr algn="ctr">
              <a:spcBef>
                <a:spcPct val="0"/>
              </a:spcBef>
              <a:buFontTx/>
              <a:buNone/>
            </a:pPr>
            <a:r>
              <a:rPr lang="en-US" sz="1800" b="1" dirty="0">
                <a:solidFill>
                  <a:srgbClr val="000000"/>
                </a:solidFill>
                <a:ea typeface="ＭＳ Ｐゴシック"/>
              </a:rPr>
              <a:t>Author Approval</a:t>
            </a:r>
          </a:p>
        </p:txBody>
      </p:sp>
      <p:cxnSp>
        <p:nvCxnSpPr>
          <p:cNvPr id="19" name="Straight Arrow Connector 18"/>
          <p:cNvCxnSpPr/>
          <p:nvPr/>
        </p:nvCxnSpPr>
        <p:spPr>
          <a:xfrm rot="5400000">
            <a:off x="5415564" y="3564443"/>
            <a:ext cx="457200" cy="1587"/>
          </a:xfrm>
          <a:prstGeom prst="straightConnector1">
            <a:avLst/>
          </a:prstGeom>
          <a:ln w="57150">
            <a:solidFill>
              <a:srgbClr val="33CC33"/>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20492" idx="3"/>
          </p:cNvCxnSpPr>
          <p:nvPr/>
        </p:nvCxnSpPr>
        <p:spPr>
          <a:xfrm>
            <a:off x="3902364" y="3939142"/>
            <a:ext cx="708121" cy="394252"/>
          </a:xfrm>
          <a:prstGeom prst="straightConnector1">
            <a:avLst/>
          </a:prstGeom>
          <a:ln w="57150">
            <a:solidFill>
              <a:srgbClr val="33CC33"/>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20493" idx="3"/>
          </p:cNvCxnSpPr>
          <p:nvPr/>
        </p:nvCxnSpPr>
        <p:spPr>
          <a:xfrm flipV="1">
            <a:off x="3902364" y="4610485"/>
            <a:ext cx="715818" cy="508170"/>
          </a:xfrm>
          <a:prstGeom prst="straightConnector1">
            <a:avLst/>
          </a:prstGeom>
          <a:ln w="57150">
            <a:solidFill>
              <a:srgbClr val="33CC33"/>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85030" y="1069879"/>
            <a:ext cx="7666182" cy="430887"/>
          </a:xfrm>
          <a:prstGeom prst="rect">
            <a:avLst/>
          </a:prstGeom>
          <a:noFill/>
        </p:spPr>
        <p:txBody>
          <a:bodyPr wrap="square" rtlCol="0">
            <a:spAutoFit/>
          </a:bodyPr>
          <a:lstStyle/>
          <a:p>
            <a:pPr algn="ctr">
              <a:buNone/>
            </a:pPr>
            <a:r>
              <a:rPr lang="en-US" sz="2200" b="1" dirty="0" smtClean="0"/>
              <a:t>Methods C&amp;D: Manuscript submission to the NIHMS</a:t>
            </a:r>
            <a:endParaRPr lang="en-US" sz="2200" b="1" dirty="0"/>
          </a:p>
        </p:txBody>
      </p:sp>
      <p:sp>
        <p:nvSpPr>
          <p:cNvPr id="27" name="Rectangle 2"/>
          <p:cNvSpPr txBox="1">
            <a:spLocks noChangeArrowheads="1"/>
          </p:cNvSpPr>
          <p:nvPr/>
        </p:nvSpPr>
        <p:spPr bwMode="auto">
          <a:xfrm>
            <a:off x="1260695" y="228599"/>
            <a:ext cx="7620000" cy="563563"/>
          </a:xfrm>
          <a:prstGeom prst="rect">
            <a:avLst/>
          </a:prstGeom>
          <a:noFill/>
          <a:ln w="9525">
            <a:noFill/>
            <a:miter lim="800000"/>
            <a:headEnd/>
            <a:tailEnd/>
          </a:ln>
        </p:spPr>
        <p:txBody>
          <a:bodyPr anchor="ctr"/>
          <a:lstStyle/>
          <a:p>
            <a:pPr algn="r" eaLnBrk="0" hangingPunct="0">
              <a:spcBef>
                <a:spcPct val="0"/>
              </a:spcBef>
              <a:buNone/>
              <a:defRPr/>
            </a:pPr>
            <a:r>
              <a:rPr lang="en-US" b="1" kern="0" dirty="0">
                <a:solidFill>
                  <a:srgbClr val="FFFFFF"/>
                </a:solidFill>
                <a:latin typeface="Arial"/>
                <a:ea typeface="ＭＳ Ｐゴシック"/>
                <a:cs typeface="Arial"/>
              </a:rPr>
              <a:t>Posting Papers: Methods C&amp;D via the </a:t>
            </a:r>
            <a:r>
              <a:rPr lang="en-US" b="1" kern="0" dirty="0" smtClean="0">
                <a:solidFill>
                  <a:srgbClr val="FFFFFF"/>
                </a:solidFill>
                <a:latin typeface="Arial"/>
                <a:ea typeface="ＭＳ Ｐゴシック"/>
                <a:cs typeface="Arial"/>
              </a:rPr>
              <a:t>NIHMS</a:t>
            </a:r>
            <a:endParaRPr lang="en-US" b="1" kern="0" dirty="0">
              <a:solidFill>
                <a:srgbClr val="FFFFFF"/>
              </a:solidFill>
              <a:latin typeface="Arial"/>
              <a:ea typeface="ＭＳ Ｐゴシック"/>
              <a:cs typeface="Arial"/>
            </a:endParaRPr>
          </a:p>
        </p:txBody>
      </p:sp>
    </p:spTree>
    <p:extLst>
      <p:ext uri="{BB962C8B-B14F-4D97-AF65-F5344CB8AC3E}">
        <p14:creationId xmlns:p14="http://schemas.microsoft.com/office/powerpoint/2010/main" val="9638330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1"/>
          <p:cNvSpPr>
            <a:spLocks noGrp="1"/>
          </p:cNvSpPr>
          <p:nvPr>
            <p:ph type="sldNum" sz="quarter" idx="10"/>
          </p:nvPr>
        </p:nvSpPr>
        <p:spPr>
          <a:noFill/>
        </p:spPr>
        <p:txBody>
          <a:bodyPr/>
          <a:lstStyle/>
          <a:p>
            <a:fld id="{E7D160B0-E122-4D93-8BE4-A0E88B16E0B4}" type="slidenum">
              <a:rPr lang="en-US" smtClean="0">
                <a:solidFill>
                  <a:srgbClr val="FFFFFF"/>
                </a:solidFill>
                <a:ea typeface="ＭＳ Ｐゴシック"/>
                <a:cs typeface="ＭＳ Ｐゴシック"/>
              </a:rPr>
              <a:pPr/>
              <a:t>16</a:t>
            </a:fld>
            <a:endParaRPr lang="en-US" dirty="0" smtClean="0">
              <a:solidFill>
                <a:srgbClr val="FFFFFF"/>
              </a:solidFill>
              <a:ea typeface="ＭＳ Ｐゴシック"/>
              <a:cs typeface="ＭＳ Ｐゴシック"/>
            </a:endParaRPr>
          </a:p>
        </p:txBody>
      </p:sp>
      <p:sp>
        <p:nvSpPr>
          <p:cNvPr id="21508" name="TextBox 10"/>
          <p:cNvSpPr txBox="1">
            <a:spLocks noChangeArrowheads="1"/>
          </p:cNvSpPr>
          <p:nvPr/>
        </p:nvSpPr>
        <p:spPr bwMode="auto">
          <a:xfrm>
            <a:off x="381000" y="3428233"/>
            <a:ext cx="482600" cy="461963"/>
          </a:xfrm>
          <a:prstGeom prst="rect">
            <a:avLst/>
          </a:prstGeom>
          <a:noFill/>
          <a:ln w="9525">
            <a:noFill/>
            <a:miter lim="800000"/>
            <a:headEnd/>
            <a:tailEnd/>
          </a:ln>
        </p:spPr>
        <p:txBody>
          <a:bodyPr>
            <a:spAutoFit/>
          </a:bodyPr>
          <a:lstStyle/>
          <a:p>
            <a:pPr>
              <a:spcBef>
                <a:spcPct val="0"/>
              </a:spcBef>
              <a:buFontTx/>
              <a:buNone/>
            </a:pPr>
            <a:r>
              <a:rPr lang="en-US" b="1" dirty="0">
                <a:solidFill>
                  <a:srgbClr val="33CC33"/>
                </a:solidFill>
                <a:ea typeface="ＭＳ Ｐゴシック"/>
              </a:rPr>
              <a:t>C</a:t>
            </a:r>
          </a:p>
        </p:txBody>
      </p:sp>
      <p:sp>
        <p:nvSpPr>
          <p:cNvPr id="21509" name="TextBox 11"/>
          <p:cNvSpPr txBox="1">
            <a:spLocks noChangeArrowheads="1"/>
          </p:cNvSpPr>
          <p:nvPr/>
        </p:nvSpPr>
        <p:spPr bwMode="auto">
          <a:xfrm>
            <a:off x="381000" y="4545833"/>
            <a:ext cx="381000" cy="461963"/>
          </a:xfrm>
          <a:prstGeom prst="rect">
            <a:avLst/>
          </a:prstGeom>
          <a:noFill/>
          <a:ln w="9525">
            <a:noFill/>
            <a:miter lim="800000"/>
            <a:headEnd/>
            <a:tailEnd/>
          </a:ln>
        </p:spPr>
        <p:txBody>
          <a:bodyPr>
            <a:spAutoFit/>
          </a:bodyPr>
          <a:lstStyle/>
          <a:p>
            <a:pPr>
              <a:spcBef>
                <a:spcPct val="0"/>
              </a:spcBef>
              <a:buFontTx/>
              <a:buNone/>
            </a:pPr>
            <a:r>
              <a:rPr lang="en-US" b="1" dirty="0">
                <a:solidFill>
                  <a:srgbClr val="33CC33"/>
                </a:solidFill>
                <a:ea typeface="ＭＳ Ｐゴシック"/>
              </a:rPr>
              <a:t>D</a:t>
            </a:r>
          </a:p>
        </p:txBody>
      </p:sp>
      <p:sp>
        <p:nvSpPr>
          <p:cNvPr id="21510" name="TextBox 35"/>
          <p:cNvSpPr txBox="1">
            <a:spLocks noChangeArrowheads="1"/>
          </p:cNvSpPr>
          <p:nvPr/>
        </p:nvSpPr>
        <p:spPr bwMode="auto">
          <a:xfrm>
            <a:off x="990600" y="3174233"/>
            <a:ext cx="1905000" cy="954088"/>
          </a:xfrm>
          <a:prstGeom prst="rect">
            <a:avLst/>
          </a:prstGeom>
          <a:noFill/>
          <a:ln w="28575">
            <a:solidFill>
              <a:srgbClr val="33CC33"/>
            </a:solidFill>
            <a:miter lim="800000"/>
            <a:headEnd/>
            <a:tailEnd/>
          </a:ln>
        </p:spPr>
        <p:txBody>
          <a:bodyPr>
            <a:spAutoFit/>
          </a:bodyPr>
          <a:lstStyle/>
          <a:p>
            <a:pPr>
              <a:spcBef>
                <a:spcPct val="0"/>
              </a:spcBef>
              <a:buFontTx/>
              <a:buNone/>
            </a:pPr>
            <a:r>
              <a:rPr lang="en-US" sz="1400" dirty="0">
                <a:solidFill>
                  <a:srgbClr val="000000"/>
                </a:solidFill>
                <a:ea typeface="ＭＳ Ｐゴシック"/>
              </a:rPr>
              <a:t>Author or other  submits final peer reviewed manuscript to the NIHMS. </a:t>
            </a:r>
          </a:p>
        </p:txBody>
      </p:sp>
      <p:sp>
        <p:nvSpPr>
          <p:cNvPr id="21511" name="TextBox 56"/>
          <p:cNvSpPr txBox="1">
            <a:spLocks noChangeArrowheads="1"/>
          </p:cNvSpPr>
          <p:nvPr/>
        </p:nvSpPr>
        <p:spPr bwMode="auto">
          <a:xfrm>
            <a:off x="990600" y="4353746"/>
            <a:ext cx="1905000" cy="954087"/>
          </a:xfrm>
          <a:prstGeom prst="rect">
            <a:avLst/>
          </a:prstGeom>
          <a:noFill/>
          <a:ln w="28575">
            <a:solidFill>
              <a:srgbClr val="33CC33"/>
            </a:solidFill>
            <a:miter lim="800000"/>
            <a:headEnd/>
            <a:tailEnd/>
          </a:ln>
        </p:spPr>
        <p:txBody>
          <a:bodyPr>
            <a:spAutoFit/>
          </a:bodyPr>
          <a:lstStyle/>
          <a:p>
            <a:pPr>
              <a:spcBef>
                <a:spcPct val="0"/>
              </a:spcBef>
              <a:buFontTx/>
              <a:buNone/>
            </a:pPr>
            <a:r>
              <a:rPr lang="en-US" sz="1400" dirty="0">
                <a:solidFill>
                  <a:srgbClr val="000000"/>
                </a:solidFill>
                <a:ea typeface="ＭＳ Ｐゴシック"/>
              </a:rPr>
              <a:t>Journal publisher submits final peer reviewed manuscript to the NIHMS.</a:t>
            </a:r>
          </a:p>
        </p:txBody>
      </p:sp>
      <p:sp>
        <p:nvSpPr>
          <p:cNvPr id="21512" name="TextBox 40"/>
          <p:cNvSpPr txBox="1">
            <a:spLocks noChangeArrowheads="1"/>
          </p:cNvSpPr>
          <p:nvPr/>
        </p:nvSpPr>
        <p:spPr bwMode="auto">
          <a:xfrm>
            <a:off x="3070706" y="3784170"/>
            <a:ext cx="2209800" cy="954087"/>
          </a:xfrm>
          <a:prstGeom prst="rect">
            <a:avLst/>
          </a:prstGeom>
          <a:noFill/>
          <a:ln w="28575">
            <a:solidFill>
              <a:srgbClr val="33CC33"/>
            </a:solidFill>
            <a:miter lim="800000"/>
            <a:headEnd/>
            <a:tailEnd/>
          </a:ln>
        </p:spPr>
        <p:txBody>
          <a:bodyPr>
            <a:spAutoFit/>
          </a:bodyPr>
          <a:lstStyle/>
          <a:p>
            <a:pPr>
              <a:spcBef>
                <a:spcPct val="0"/>
              </a:spcBef>
              <a:buFontTx/>
              <a:buNone/>
            </a:pPr>
            <a:r>
              <a:rPr lang="en-US" sz="1400" dirty="0">
                <a:solidFill>
                  <a:srgbClr val="000000"/>
                </a:solidFill>
                <a:ea typeface="ＭＳ Ｐゴシック"/>
              </a:rPr>
              <a:t>NIHMS sends author an email asking author to approve the submitted materials for processing.</a:t>
            </a:r>
          </a:p>
        </p:txBody>
      </p:sp>
      <p:sp>
        <p:nvSpPr>
          <p:cNvPr id="21513" name="TextBox 51"/>
          <p:cNvSpPr txBox="1">
            <a:spLocks noChangeArrowheads="1"/>
          </p:cNvSpPr>
          <p:nvPr/>
        </p:nvSpPr>
        <p:spPr bwMode="auto">
          <a:xfrm>
            <a:off x="5471006" y="3784170"/>
            <a:ext cx="1828800" cy="954087"/>
          </a:xfrm>
          <a:prstGeom prst="rect">
            <a:avLst/>
          </a:prstGeom>
          <a:noFill/>
          <a:ln w="76200">
            <a:solidFill>
              <a:srgbClr val="33CC33"/>
            </a:solidFill>
            <a:miter lim="800000"/>
            <a:headEnd/>
            <a:tailEnd/>
          </a:ln>
        </p:spPr>
        <p:txBody>
          <a:bodyPr>
            <a:spAutoFit/>
          </a:bodyPr>
          <a:lstStyle/>
          <a:p>
            <a:pPr>
              <a:spcBef>
                <a:spcPct val="0"/>
              </a:spcBef>
              <a:buFontTx/>
              <a:buNone/>
            </a:pPr>
            <a:r>
              <a:rPr lang="en-US" sz="1400" b="1" dirty="0">
                <a:solidFill>
                  <a:srgbClr val="000000"/>
                </a:solidFill>
                <a:ea typeface="ＭＳ Ｐゴシック"/>
              </a:rPr>
              <a:t>Author</a:t>
            </a:r>
            <a:r>
              <a:rPr lang="en-US" sz="1400" dirty="0">
                <a:solidFill>
                  <a:srgbClr val="000000"/>
                </a:solidFill>
                <a:ea typeface="ＭＳ Ｐゴシック"/>
              </a:rPr>
              <a:t> reviews and approves the PMC-formatted manuscript . </a:t>
            </a:r>
          </a:p>
        </p:txBody>
      </p:sp>
      <p:sp>
        <p:nvSpPr>
          <p:cNvPr id="21518" name="TextBox 50"/>
          <p:cNvSpPr txBox="1">
            <a:spLocks noChangeArrowheads="1"/>
          </p:cNvSpPr>
          <p:nvPr/>
        </p:nvSpPr>
        <p:spPr bwMode="auto">
          <a:xfrm>
            <a:off x="799715" y="1853432"/>
            <a:ext cx="7696200" cy="769441"/>
          </a:xfrm>
          <a:prstGeom prst="rect">
            <a:avLst/>
          </a:prstGeom>
          <a:noFill/>
          <a:ln w="9525">
            <a:noFill/>
            <a:miter lim="800000"/>
            <a:headEnd/>
            <a:tailEnd/>
          </a:ln>
        </p:spPr>
        <p:txBody>
          <a:bodyPr>
            <a:spAutoFit/>
          </a:bodyPr>
          <a:lstStyle/>
          <a:p>
            <a:pPr marL="347663" indent="-347663">
              <a:spcBef>
                <a:spcPct val="0"/>
              </a:spcBef>
              <a:buFontTx/>
              <a:buNone/>
            </a:pPr>
            <a:r>
              <a:rPr lang="en-US" sz="2200" b="1" dirty="0">
                <a:solidFill>
                  <a:srgbClr val="000000"/>
                </a:solidFill>
                <a:ea typeface="ＭＳ Ｐゴシック"/>
              </a:rPr>
              <a:t>3. 	Author</a:t>
            </a:r>
            <a:r>
              <a:rPr lang="en-US" sz="2200" dirty="0">
                <a:solidFill>
                  <a:srgbClr val="000000"/>
                </a:solidFill>
                <a:ea typeface="ＭＳ Ｐゴシック"/>
              </a:rPr>
              <a:t> approves PMC-formatted manuscript for public display: </a:t>
            </a:r>
            <a:r>
              <a:rPr lang="en-US" sz="2200" b="1" dirty="0">
                <a:solidFill>
                  <a:srgbClr val="000000"/>
                </a:solidFill>
                <a:ea typeface="ＭＳ Ｐゴシック"/>
              </a:rPr>
              <a:t>Methods C and D</a:t>
            </a:r>
            <a:r>
              <a:rPr lang="en-US" sz="2200" dirty="0">
                <a:solidFill>
                  <a:srgbClr val="000000"/>
                </a:solidFill>
                <a:ea typeface="ＭＳ Ｐゴシック"/>
              </a:rPr>
              <a:t>.</a:t>
            </a:r>
          </a:p>
        </p:txBody>
      </p:sp>
      <p:sp>
        <p:nvSpPr>
          <p:cNvPr id="21520" name="Rectangle 27"/>
          <p:cNvSpPr>
            <a:spLocks noChangeArrowheads="1"/>
          </p:cNvSpPr>
          <p:nvPr/>
        </p:nvSpPr>
        <p:spPr bwMode="auto">
          <a:xfrm>
            <a:off x="869757" y="5514110"/>
            <a:ext cx="7481455" cy="289823"/>
          </a:xfrm>
          <a:prstGeom prst="rect">
            <a:avLst/>
          </a:prstGeom>
          <a:noFill/>
          <a:ln w="9525">
            <a:noFill/>
            <a:miter lim="800000"/>
            <a:headEnd/>
            <a:tailEnd/>
          </a:ln>
        </p:spPr>
        <p:txBody>
          <a:bodyPr wrap="square">
            <a:spAutoFit/>
          </a:bodyPr>
          <a:lstStyle/>
          <a:p>
            <a:pPr marL="457200">
              <a:lnSpc>
                <a:spcPct val="90000"/>
              </a:lnSpc>
              <a:spcBef>
                <a:spcPct val="0"/>
              </a:spcBef>
              <a:buFontTx/>
              <a:buNone/>
            </a:pPr>
            <a:r>
              <a:rPr lang="en-US" sz="1400" i="1" dirty="0">
                <a:solidFill>
                  <a:srgbClr val="000066"/>
                </a:solidFill>
                <a:ea typeface="ＭＳ Ｐゴシック"/>
              </a:rPr>
              <a:t>After submission is complete, NIHMS emails the citation with PMCID to author and PIs</a:t>
            </a:r>
          </a:p>
        </p:txBody>
      </p:sp>
      <p:cxnSp>
        <p:nvCxnSpPr>
          <p:cNvPr id="20" name="Straight Arrow Connector 19"/>
          <p:cNvCxnSpPr/>
          <p:nvPr/>
        </p:nvCxnSpPr>
        <p:spPr>
          <a:xfrm rot="5400000">
            <a:off x="6072501" y="3316219"/>
            <a:ext cx="533400" cy="1587"/>
          </a:xfrm>
          <a:prstGeom prst="straightConnector1">
            <a:avLst/>
          </a:prstGeom>
          <a:ln w="57150">
            <a:solidFill>
              <a:srgbClr val="33CC33"/>
            </a:solidFill>
            <a:tailEnd type="arrow"/>
          </a:ln>
        </p:spPr>
        <p:style>
          <a:lnRef idx="1">
            <a:schemeClr val="accent1"/>
          </a:lnRef>
          <a:fillRef idx="0">
            <a:schemeClr val="accent1"/>
          </a:fillRef>
          <a:effectRef idx="0">
            <a:schemeClr val="accent1"/>
          </a:effectRef>
          <a:fontRef idx="minor">
            <a:schemeClr val="tx1"/>
          </a:fontRef>
        </p:style>
      </p:cxnSp>
      <p:sp>
        <p:nvSpPr>
          <p:cNvPr id="21522" name="TextBox 26"/>
          <p:cNvSpPr txBox="1">
            <a:spLocks noChangeArrowheads="1"/>
          </p:cNvSpPr>
          <p:nvPr/>
        </p:nvSpPr>
        <p:spPr bwMode="auto">
          <a:xfrm>
            <a:off x="5196994" y="2593113"/>
            <a:ext cx="2286000" cy="369888"/>
          </a:xfrm>
          <a:prstGeom prst="rect">
            <a:avLst/>
          </a:prstGeom>
          <a:noFill/>
          <a:ln w="9525">
            <a:noFill/>
            <a:miter lim="800000"/>
            <a:headEnd/>
            <a:tailEnd/>
          </a:ln>
        </p:spPr>
        <p:txBody>
          <a:bodyPr>
            <a:spAutoFit/>
          </a:bodyPr>
          <a:lstStyle/>
          <a:p>
            <a:pPr algn="ctr">
              <a:spcBef>
                <a:spcPct val="0"/>
              </a:spcBef>
              <a:buFontTx/>
              <a:buNone/>
            </a:pPr>
            <a:r>
              <a:rPr lang="en-US" sz="1800" b="1" dirty="0">
                <a:solidFill>
                  <a:srgbClr val="000000"/>
                </a:solidFill>
                <a:ea typeface="ＭＳ Ｐゴシック"/>
              </a:rPr>
              <a:t>Author Approval</a:t>
            </a:r>
          </a:p>
        </p:txBody>
      </p:sp>
      <p:sp>
        <p:nvSpPr>
          <p:cNvPr id="19" name="TextBox 97"/>
          <p:cNvSpPr txBox="1">
            <a:spLocks noChangeArrowheads="1"/>
          </p:cNvSpPr>
          <p:nvPr/>
        </p:nvSpPr>
        <p:spPr bwMode="auto">
          <a:xfrm>
            <a:off x="7620000" y="3363242"/>
            <a:ext cx="1169939" cy="738664"/>
          </a:xfrm>
          <a:prstGeom prst="rect">
            <a:avLst/>
          </a:prstGeom>
          <a:noFill/>
          <a:ln w="28575">
            <a:solidFill>
              <a:srgbClr val="FF0000"/>
            </a:solidFill>
            <a:miter lim="800000"/>
            <a:headEnd/>
            <a:tailEnd/>
          </a:ln>
        </p:spPr>
        <p:txBody>
          <a:bodyPr wrap="square">
            <a:spAutoFit/>
          </a:bodyPr>
          <a:lstStyle/>
          <a:p>
            <a:pPr algn="ctr">
              <a:spcBef>
                <a:spcPct val="0"/>
              </a:spcBef>
              <a:buFontTx/>
              <a:buNone/>
            </a:pPr>
            <a:r>
              <a:rPr lang="en-US" sz="1400" b="1" i="1" dirty="0" smtClean="0">
                <a:solidFill>
                  <a:srgbClr val="000000"/>
                </a:solidFill>
                <a:ea typeface="ＭＳ Ｐゴシック"/>
              </a:rPr>
              <a:t>Manuscript archived in </a:t>
            </a:r>
            <a:r>
              <a:rPr lang="en-US" sz="1400" b="1" i="1" dirty="0">
                <a:solidFill>
                  <a:srgbClr val="000000"/>
                </a:solidFill>
                <a:ea typeface="ＭＳ Ｐゴシック"/>
              </a:rPr>
              <a:t>PMC</a:t>
            </a:r>
          </a:p>
        </p:txBody>
      </p:sp>
      <p:sp>
        <p:nvSpPr>
          <p:cNvPr id="21" name="Right Brace 20"/>
          <p:cNvSpPr/>
          <p:nvPr/>
        </p:nvSpPr>
        <p:spPr>
          <a:xfrm>
            <a:off x="7296728" y="3632972"/>
            <a:ext cx="284787" cy="1270000"/>
          </a:xfrm>
          <a:prstGeom prst="rightBrace">
            <a:avLst>
              <a:gd name="adj1" fmla="val 96025"/>
              <a:gd name="adj2" fmla="val 50000"/>
            </a:avLst>
          </a:prstGeom>
          <a:ln w="47625">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TextBox 22"/>
          <p:cNvSpPr txBox="1"/>
          <p:nvPr/>
        </p:nvSpPr>
        <p:spPr>
          <a:xfrm>
            <a:off x="685030" y="1069879"/>
            <a:ext cx="7666182" cy="430887"/>
          </a:xfrm>
          <a:prstGeom prst="rect">
            <a:avLst/>
          </a:prstGeom>
          <a:noFill/>
        </p:spPr>
        <p:txBody>
          <a:bodyPr wrap="square" rtlCol="0">
            <a:spAutoFit/>
          </a:bodyPr>
          <a:lstStyle/>
          <a:p>
            <a:pPr algn="ctr">
              <a:buNone/>
            </a:pPr>
            <a:r>
              <a:rPr lang="en-US" sz="2200" b="1" dirty="0" smtClean="0"/>
              <a:t>Methods C&amp;D: Manuscript submission to the NIHMS</a:t>
            </a:r>
            <a:endParaRPr lang="en-US" sz="2200" b="1" dirty="0"/>
          </a:p>
        </p:txBody>
      </p:sp>
      <p:sp>
        <p:nvSpPr>
          <p:cNvPr id="24" name="Rectangle 2"/>
          <p:cNvSpPr txBox="1">
            <a:spLocks noChangeArrowheads="1"/>
          </p:cNvSpPr>
          <p:nvPr/>
        </p:nvSpPr>
        <p:spPr bwMode="auto">
          <a:xfrm>
            <a:off x="1143000" y="228600"/>
            <a:ext cx="7620000" cy="563563"/>
          </a:xfrm>
          <a:prstGeom prst="rect">
            <a:avLst/>
          </a:prstGeom>
          <a:noFill/>
          <a:ln w="9525">
            <a:noFill/>
            <a:miter lim="800000"/>
            <a:headEnd/>
            <a:tailEnd/>
          </a:ln>
        </p:spPr>
        <p:txBody>
          <a:bodyPr anchor="ctr"/>
          <a:lstStyle/>
          <a:p>
            <a:pPr algn="r" eaLnBrk="0" hangingPunct="0">
              <a:spcBef>
                <a:spcPct val="0"/>
              </a:spcBef>
              <a:buFontTx/>
              <a:buNone/>
              <a:defRPr/>
            </a:pPr>
            <a:r>
              <a:rPr lang="en-US" b="1" kern="0" dirty="0">
                <a:solidFill>
                  <a:srgbClr val="FFFFFF"/>
                </a:solidFill>
                <a:latin typeface="Arial"/>
                <a:ea typeface="ＭＳ Ｐゴシック"/>
                <a:cs typeface="Arial"/>
              </a:rPr>
              <a:t>Posting Papers: Methods C&amp;D via the NIHMS</a:t>
            </a:r>
          </a:p>
        </p:txBody>
      </p:sp>
      <p:pic>
        <p:nvPicPr>
          <p:cNvPr id="18" name="Picture 17" title="PMC logo"/>
          <p:cNvPicPr>
            <a:picLocks noChangeAspect="1"/>
          </p:cNvPicPr>
          <p:nvPr/>
        </p:nvPicPr>
        <p:blipFill>
          <a:blip r:embed="rId3"/>
          <a:stretch>
            <a:fillRect/>
          </a:stretch>
        </p:blipFill>
        <p:spPr>
          <a:xfrm>
            <a:off x="7615630" y="4398717"/>
            <a:ext cx="1162360" cy="654050"/>
          </a:xfrm>
          <a:prstGeom prst="rect">
            <a:avLst/>
          </a:prstGeom>
        </p:spPr>
      </p:pic>
    </p:spTree>
    <p:extLst>
      <p:ext uri="{BB962C8B-B14F-4D97-AF65-F5344CB8AC3E}">
        <p14:creationId xmlns:p14="http://schemas.microsoft.com/office/powerpoint/2010/main" val="30412397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Submission Method by Journal Name</a:t>
            </a:r>
            <a:endParaRPr lang="en-US" dirty="0"/>
          </a:p>
        </p:txBody>
      </p:sp>
      <p:sp>
        <p:nvSpPr>
          <p:cNvPr id="5" name="Slide Number Placeholder 4"/>
          <p:cNvSpPr>
            <a:spLocks noGrp="1"/>
          </p:cNvSpPr>
          <p:nvPr>
            <p:ph type="sldNum" sz="quarter" idx="10"/>
          </p:nvPr>
        </p:nvSpPr>
        <p:spPr/>
        <p:txBody>
          <a:bodyPr/>
          <a:lstStyle/>
          <a:p>
            <a:pPr>
              <a:defRPr/>
            </a:pPr>
            <a:fld id="{3D25BB91-9983-4695-9B81-17BBE83A4981}" type="slidenum">
              <a:rPr lang="en-US" smtClean="0"/>
              <a:pPr>
                <a:defRPr/>
              </a:pPr>
              <a:t>17</a:t>
            </a:fld>
            <a:endParaRPr lang="en-US" dirty="0"/>
          </a:p>
        </p:txBody>
      </p:sp>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5095" t="7866" r="5155" b="2963"/>
          <a:stretch/>
        </p:blipFill>
        <p:spPr bwMode="auto">
          <a:xfrm>
            <a:off x="310340" y="1380671"/>
            <a:ext cx="8361683" cy="5058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bwMode="auto">
          <a:xfrm>
            <a:off x="12139386" y="4269108"/>
            <a:ext cx="1567543" cy="922821"/>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9" name="Oval 8"/>
          <p:cNvSpPr/>
          <p:nvPr/>
        </p:nvSpPr>
        <p:spPr bwMode="auto">
          <a:xfrm>
            <a:off x="3574802" y="3521841"/>
            <a:ext cx="3492747" cy="775888"/>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3" name="TextBox 2"/>
          <p:cNvSpPr txBox="1"/>
          <p:nvPr/>
        </p:nvSpPr>
        <p:spPr>
          <a:xfrm>
            <a:off x="2093576" y="928239"/>
            <a:ext cx="4795212" cy="904863"/>
          </a:xfrm>
          <a:prstGeom prst="rect">
            <a:avLst/>
          </a:prstGeom>
          <a:noFill/>
        </p:spPr>
        <p:txBody>
          <a:bodyPr wrap="square" rtlCol="0">
            <a:spAutoFit/>
          </a:bodyPr>
          <a:lstStyle/>
          <a:p>
            <a:pPr algn="ctr">
              <a:buNone/>
            </a:pPr>
            <a:r>
              <a:rPr lang="en-US" dirty="0" smtClean="0">
                <a:hlinkClick r:id="rId3"/>
              </a:rPr>
              <a:t>http://publicaccess.nih.gov</a:t>
            </a:r>
            <a:endParaRPr lang="en-US" dirty="0" smtClean="0"/>
          </a:p>
          <a:p>
            <a:pPr algn="ctr">
              <a:buNone/>
            </a:pPr>
            <a:endParaRPr lang="en-US" dirty="0"/>
          </a:p>
        </p:txBody>
      </p:sp>
    </p:spTree>
    <p:extLst>
      <p:ext uri="{BB962C8B-B14F-4D97-AF65-F5344CB8AC3E}">
        <p14:creationId xmlns:p14="http://schemas.microsoft.com/office/powerpoint/2010/main" val="4922035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fld id="{50B8DCC4-AD7A-49F7-A692-740DEF61D8C3}" type="slidenum">
              <a:rPr lang="en-US" sz="1000" smtClean="0">
                <a:solidFill>
                  <a:schemeClr val="bg1"/>
                </a:solidFill>
              </a:rPr>
              <a:pPr eaLnBrk="1" hangingPunct="1"/>
              <a:t>18</a:t>
            </a:fld>
            <a:endParaRPr lang="en-US" sz="1000" dirty="0" smtClean="0">
              <a:solidFill>
                <a:schemeClr val="bg1"/>
              </a:solidFill>
            </a:endParaRPr>
          </a:p>
        </p:txBody>
      </p:sp>
      <p:sp>
        <p:nvSpPr>
          <p:cNvPr id="17411" name="Rectangle 5"/>
          <p:cNvSpPr txBox="1">
            <a:spLocks noGrp="1" noChangeArrowheads="1"/>
          </p:cNvSpPr>
          <p:nvPr/>
        </p:nvSpPr>
        <p:spPr bwMode="auto">
          <a:xfrm>
            <a:off x="7772400" y="6553200"/>
            <a:ext cx="13716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algn="r" eaLnBrk="1" hangingPunct="1">
              <a:spcBef>
                <a:spcPct val="0"/>
              </a:spcBef>
            </a:pPr>
            <a:fld id="{755C6C03-D3A6-461E-86BA-76004FD47C1C}" type="slidenum">
              <a:rPr lang="en-US" sz="1000" b="1">
                <a:solidFill>
                  <a:schemeClr val="bg1"/>
                </a:solidFill>
              </a:rPr>
              <a:pPr algn="r" eaLnBrk="1" hangingPunct="1">
                <a:spcBef>
                  <a:spcPct val="0"/>
                </a:spcBef>
              </a:pPr>
              <a:t>18</a:t>
            </a:fld>
            <a:endParaRPr lang="en-US" sz="1000" b="1" dirty="0">
              <a:solidFill>
                <a:schemeClr val="bg1"/>
              </a:solidFill>
            </a:endParaRPr>
          </a:p>
        </p:txBody>
      </p:sp>
      <p:sp>
        <p:nvSpPr>
          <p:cNvPr id="17412" name="Slide Number Placeholder 3"/>
          <p:cNvSpPr txBox="1">
            <a:spLocks noGrp="1"/>
          </p:cNvSpPr>
          <p:nvPr/>
        </p:nvSpPr>
        <p:spPr bwMode="auto">
          <a:xfrm>
            <a:off x="7772400" y="6553200"/>
            <a:ext cx="13716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algn="r" eaLnBrk="1" hangingPunct="1">
              <a:spcBef>
                <a:spcPct val="0"/>
              </a:spcBef>
            </a:pPr>
            <a:fld id="{2BDC1A3D-3365-4220-B33C-AF4C25A36063}" type="slidenum">
              <a:rPr lang="en-US" sz="1000" b="1">
                <a:solidFill>
                  <a:schemeClr val="bg1"/>
                </a:solidFill>
              </a:rPr>
              <a:pPr algn="r" eaLnBrk="1" hangingPunct="1">
                <a:spcBef>
                  <a:spcPct val="0"/>
                </a:spcBef>
              </a:pPr>
              <a:t>18</a:t>
            </a:fld>
            <a:endParaRPr lang="en-US" sz="1000" b="1" dirty="0">
              <a:solidFill>
                <a:schemeClr val="bg1"/>
              </a:solidFill>
            </a:endParaRPr>
          </a:p>
        </p:txBody>
      </p:sp>
      <p:sp>
        <p:nvSpPr>
          <p:cNvPr id="17413" name="Rectangle 2"/>
          <p:cNvSpPr>
            <a:spLocks noGrp="1" noChangeArrowheads="1"/>
          </p:cNvSpPr>
          <p:nvPr>
            <p:ph type="title" idx="4294967295"/>
          </p:nvPr>
        </p:nvSpPr>
        <p:spPr>
          <a:xfrm>
            <a:off x="723275" y="1137246"/>
            <a:ext cx="7674964" cy="564188"/>
          </a:xfrm>
        </p:spPr>
        <p:txBody>
          <a:bodyPr/>
          <a:lstStyle/>
          <a:p>
            <a:pPr algn="ctr" eaLnBrk="1" hangingPunct="1"/>
            <a:r>
              <a:rPr lang="en-US" dirty="0" smtClean="0">
                <a:solidFill>
                  <a:schemeClr val="tx1"/>
                </a:solidFill>
              </a:rPr>
              <a:t>How to cite papers in press (</a:t>
            </a:r>
            <a:r>
              <a:rPr lang="en-US" dirty="0" err="1" smtClean="0">
                <a:solidFill>
                  <a:schemeClr val="tx1"/>
                </a:solidFill>
              </a:rPr>
              <a:t>epub</a:t>
            </a:r>
            <a:r>
              <a:rPr lang="en-US" dirty="0" smtClean="0">
                <a:solidFill>
                  <a:schemeClr val="tx1"/>
                </a:solidFill>
              </a:rPr>
              <a:t> ahead of print), </a:t>
            </a:r>
            <a:br>
              <a:rPr lang="en-US" dirty="0" smtClean="0">
                <a:solidFill>
                  <a:schemeClr val="tx1"/>
                </a:solidFill>
              </a:rPr>
            </a:br>
            <a:r>
              <a:rPr lang="en-US" dirty="0" smtClean="0">
                <a:solidFill>
                  <a:schemeClr val="tx1"/>
                </a:solidFill>
              </a:rPr>
              <a:t>or within 3 months of publication…</a:t>
            </a:r>
          </a:p>
        </p:txBody>
      </p:sp>
      <p:sp>
        <p:nvSpPr>
          <p:cNvPr id="425987" name="Rectangle 3"/>
          <p:cNvSpPr>
            <a:spLocks noGrp="1" noChangeArrowheads="1"/>
          </p:cNvSpPr>
          <p:nvPr>
            <p:ph type="body" idx="4294967295"/>
          </p:nvPr>
        </p:nvSpPr>
        <p:spPr>
          <a:xfrm>
            <a:off x="559620" y="2489634"/>
            <a:ext cx="8229600" cy="3471910"/>
          </a:xfrm>
        </p:spPr>
        <p:txBody>
          <a:bodyPr/>
          <a:lstStyle/>
          <a:p>
            <a:pPr marL="0" indent="0" eaLnBrk="1" hangingPunct="1">
              <a:lnSpc>
                <a:spcPct val="80000"/>
              </a:lnSpc>
              <a:buNone/>
            </a:pPr>
            <a:r>
              <a:rPr lang="en-US" sz="2200" dirty="0" smtClean="0"/>
              <a:t>For Method A and B Journals, use “</a:t>
            </a:r>
            <a:r>
              <a:rPr lang="en-US" sz="2200" b="1" dirty="0" smtClean="0"/>
              <a:t>PMC Journal - In Process</a:t>
            </a:r>
            <a:r>
              <a:rPr lang="en-US" sz="2200" dirty="0" smtClean="0"/>
              <a:t>”. </a:t>
            </a:r>
          </a:p>
          <a:p>
            <a:pPr lvl="1" eaLnBrk="1" hangingPunct="1">
              <a:lnSpc>
                <a:spcPct val="80000"/>
              </a:lnSpc>
            </a:pPr>
            <a:r>
              <a:rPr lang="en-US" sz="1600" dirty="0" smtClean="0"/>
              <a:t>Example: Sala-Torra O, et al.</a:t>
            </a:r>
            <a:r>
              <a:rPr lang="en-US" sz="1800" dirty="0" smtClean="0"/>
              <a:t> </a:t>
            </a:r>
            <a:r>
              <a:rPr lang="en-US" sz="1600" dirty="0" smtClean="0"/>
              <a:t>Connective tissue growth factor (CTGF) expression and outcome in adult patients with acute lymphoblastic leukemia. </a:t>
            </a:r>
            <a:r>
              <a:rPr lang="en-US" sz="1600" i="1" dirty="0" smtClean="0"/>
              <a:t>Blood.</a:t>
            </a:r>
            <a:r>
              <a:rPr lang="en-US" sz="1600" dirty="0" smtClean="0"/>
              <a:t> PMCID: PMC Journal - In Process</a:t>
            </a:r>
          </a:p>
          <a:p>
            <a:pPr lvl="1" eaLnBrk="1" hangingPunct="1">
              <a:lnSpc>
                <a:spcPct val="80000"/>
              </a:lnSpc>
            </a:pPr>
            <a:endParaRPr lang="en-US" sz="1600" dirty="0" smtClean="0"/>
          </a:p>
          <a:p>
            <a:pPr eaLnBrk="1" hangingPunct="1">
              <a:lnSpc>
                <a:spcPct val="80000"/>
              </a:lnSpc>
            </a:pPr>
            <a:endParaRPr lang="en-US" sz="900" dirty="0" smtClean="0"/>
          </a:p>
          <a:p>
            <a:pPr marL="0" indent="0" eaLnBrk="1" hangingPunct="1">
              <a:lnSpc>
                <a:spcPct val="80000"/>
              </a:lnSpc>
              <a:buNone/>
            </a:pPr>
            <a:r>
              <a:rPr lang="en-US" sz="2200" dirty="0" smtClean="0"/>
              <a:t>For Method C and D Journals, use the </a:t>
            </a:r>
            <a:r>
              <a:rPr lang="en-US" sz="2200" b="1" dirty="0" smtClean="0"/>
              <a:t>NIHMSID</a:t>
            </a:r>
            <a:r>
              <a:rPr lang="en-US" sz="2200" dirty="0" smtClean="0"/>
              <a:t>.  </a:t>
            </a:r>
          </a:p>
          <a:p>
            <a:pPr lvl="1" eaLnBrk="1" hangingPunct="1">
              <a:lnSpc>
                <a:spcPct val="80000"/>
              </a:lnSpc>
            </a:pPr>
            <a:r>
              <a:rPr lang="en-US" sz="1600" dirty="0" smtClean="0"/>
              <a:t>Example:  </a:t>
            </a:r>
            <a:r>
              <a:rPr lang="en-US" sz="1600" dirty="0" err="1" smtClean="0"/>
              <a:t>Cerrato</a:t>
            </a:r>
            <a:r>
              <a:rPr lang="en-US" sz="1600" dirty="0" smtClean="0"/>
              <a:t> A, et al. Genetic interactions between </a:t>
            </a:r>
            <a:r>
              <a:rPr lang="en-US" sz="1600" i="1" dirty="0" smtClean="0"/>
              <a:t>Drosophila melanogaster</a:t>
            </a:r>
            <a:r>
              <a:rPr lang="en-US" sz="1600" dirty="0" smtClean="0"/>
              <a:t> </a:t>
            </a:r>
            <a:r>
              <a:rPr lang="en-US" sz="1600" dirty="0" err="1" smtClean="0"/>
              <a:t>menin</a:t>
            </a:r>
            <a:r>
              <a:rPr lang="en-US" sz="1600" dirty="0" smtClean="0"/>
              <a:t> and Jun/</a:t>
            </a:r>
            <a:r>
              <a:rPr lang="en-US" sz="1600" dirty="0" err="1" smtClean="0"/>
              <a:t>Fos</a:t>
            </a:r>
            <a:r>
              <a:rPr lang="en-US" sz="1600" dirty="0" smtClean="0"/>
              <a:t>. </a:t>
            </a:r>
            <a:r>
              <a:rPr lang="en-US" sz="1600" i="1" dirty="0" err="1" smtClean="0"/>
              <a:t>Dev</a:t>
            </a:r>
            <a:r>
              <a:rPr lang="en-US" sz="1600" i="1" dirty="0" smtClean="0"/>
              <a:t> Biol</a:t>
            </a:r>
            <a:r>
              <a:rPr lang="en-US" sz="1600" dirty="0" smtClean="0"/>
              <a:t>. In press. NIHMSID: NIHMS44135</a:t>
            </a:r>
            <a:endParaRPr lang="en-US" sz="900" dirty="0" smtClean="0"/>
          </a:p>
          <a:p>
            <a:pPr eaLnBrk="1" hangingPunct="1">
              <a:lnSpc>
                <a:spcPct val="80000"/>
              </a:lnSpc>
            </a:pPr>
            <a:endParaRPr lang="en-US" sz="700" dirty="0" smtClean="0"/>
          </a:p>
          <a:p>
            <a:pPr eaLnBrk="1" hangingPunct="1">
              <a:lnSpc>
                <a:spcPct val="80000"/>
              </a:lnSpc>
            </a:pPr>
            <a:endParaRPr lang="en-US" sz="1600" dirty="0" smtClean="0"/>
          </a:p>
          <a:p>
            <a:pPr marL="0" indent="0" eaLnBrk="1" hangingPunct="1">
              <a:lnSpc>
                <a:spcPct val="80000"/>
              </a:lnSpc>
              <a:buNone/>
            </a:pPr>
            <a:r>
              <a:rPr lang="en-US" sz="2000" b="1" i="1" dirty="0" smtClean="0">
                <a:solidFill>
                  <a:srgbClr val="FF0000"/>
                </a:solidFill>
              </a:rPr>
              <a:t>NIHMSIDs will not be accepted 3 months after publication.</a:t>
            </a:r>
            <a:r>
              <a:rPr lang="en-US" sz="2000" i="1" dirty="0" smtClean="0">
                <a:solidFill>
                  <a:srgbClr val="FF0000"/>
                </a:solidFill>
              </a:rPr>
              <a:t> </a:t>
            </a:r>
          </a:p>
          <a:p>
            <a:pPr lvl="2" eaLnBrk="1" hangingPunct="1">
              <a:lnSpc>
                <a:spcPct val="80000"/>
              </a:lnSpc>
            </a:pPr>
            <a:r>
              <a:rPr lang="en-US" sz="1600" dirty="0" smtClean="0">
                <a:solidFill>
                  <a:srgbClr val="003366"/>
                </a:solidFill>
              </a:rPr>
              <a:t>PMCIDs are assigned around the time of publication. </a:t>
            </a:r>
          </a:p>
          <a:p>
            <a:pPr lvl="2" eaLnBrk="1" hangingPunct="1">
              <a:lnSpc>
                <a:spcPct val="80000"/>
              </a:lnSpc>
            </a:pPr>
            <a:r>
              <a:rPr lang="en-US" sz="1600" dirty="0" smtClean="0">
                <a:solidFill>
                  <a:srgbClr val="003366"/>
                </a:solidFill>
              </a:rPr>
              <a:t>Use the PMCID once it is assigned.  </a:t>
            </a:r>
          </a:p>
        </p:txBody>
      </p:sp>
      <p:sp>
        <p:nvSpPr>
          <p:cNvPr id="9" name="Rectangle 2"/>
          <p:cNvSpPr txBox="1">
            <a:spLocks noChangeArrowheads="1"/>
          </p:cNvSpPr>
          <p:nvPr/>
        </p:nvSpPr>
        <p:spPr bwMode="auto">
          <a:xfrm>
            <a:off x="1226127" y="173182"/>
            <a:ext cx="76200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2400" b="1">
                <a:solidFill>
                  <a:schemeClr val="bg1"/>
                </a:solidFill>
                <a:latin typeface="+mj-lt"/>
                <a:ea typeface="+mj-ea"/>
                <a:cs typeface="+mj-cs"/>
              </a:defRPr>
            </a:lvl1pPr>
            <a:lvl2pPr algn="r" rtl="0" eaLnBrk="1" fontAlgn="base" hangingPunct="1">
              <a:spcBef>
                <a:spcPct val="0"/>
              </a:spcBef>
              <a:spcAft>
                <a:spcPct val="0"/>
              </a:spcAft>
              <a:defRPr sz="2400" b="1">
                <a:solidFill>
                  <a:schemeClr val="bg1"/>
                </a:solidFill>
                <a:latin typeface="Arial" charset="0"/>
                <a:cs typeface="Arial" charset="0"/>
              </a:defRPr>
            </a:lvl2pPr>
            <a:lvl3pPr algn="r" rtl="0" eaLnBrk="1" fontAlgn="base" hangingPunct="1">
              <a:spcBef>
                <a:spcPct val="0"/>
              </a:spcBef>
              <a:spcAft>
                <a:spcPct val="0"/>
              </a:spcAft>
              <a:defRPr sz="2400" b="1">
                <a:solidFill>
                  <a:schemeClr val="bg1"/>
                </a:solidFill>
                <a:latin typeface="Arial" charset="0"/>
                <a:cs typeface="Arial" charset="0"/>
              </a:defRPr>
            </a:lvl3pPr>
            <a:lvl4pPr algn="r" rtl="0" eaLnBrk="1" fontAlgn="base" hangingPunct="1">
              <a:spcBef>
                <a:spcPct val="0"/>
              </a:spcBef>
              <a:spcAft>
                <a:spcPct val="0"/>
              </a:spcAft>
              <a:defRPr sz="2400" b="1">
                <a:solidFill>
                  <a:schemeClr val="bg1"/>
                </a:solidFill>
                <a:latin typeface="Arial" charset="0"/>
                <a:cs typeface="Arial" charset="0"/>
              </a:defRPr>
            </a:lvl4pPr>
            <a:lvl5pPr algn="r" rtl="0" eaLnBrk="1" fontAlgn="base" hangingPunct="1">
              <a:spcBef>
                <a:spcPct val="0"/>
              </a:spcBef>
              <a:spcAft>
                <a:spcPct val="0"/>
              </a:spcAft>
              <a:defRPr sz="2400" b="1">
                <a:solidFill>
                  <a:schemeClr val="bg1"/>
                </a:solidFill>
                <a:latin typeface="Arial" charset="0"/>
                <a:cs typeface="Arial" charset="0"/>
              </a:defRPr>
            </a:lvl5pPr>
            <a:lvl6pPr marL="457200" algn="r" rtl="0" eaLnBrk="1" fontAlgn="base" hangingPunct="1">
              <a:spcBef>
                <a:spcPct val="0"/>
              </a:spcBef>
              <a:spcAft>
                <a:spcPct val="0"/>
              </a:spcAft>
              <a:defRPr sz="2400" b="1">
                <a:solidFill>
                  <a:schemeClr val="bg1"/>
                </a:solidFill>
                <a:latin typeface="Arial" charset="0"/>
                <a:cs typeface="Arial" charset="0"/>
              </a:defRPr>
            </a:lvl6pPr>
            <a:lvl7pPr marL="914400" algn="r" rtl="0" eaLnBrk="1" fontAlgn="base" hangingPunct="1">
              <a:spcBef>
                <a:spcPct val="0"/>
              </a:spcBef>
              <a:spcAft>
                <a:spcPct val="0"/>
              </a:spcAft>
              <a:defRPr sz="2400" b="1">
                <a:solidFill>
                  <a:schemeClr val="bg1"/>
                </a:solidFill>
                <a:latin typeface="Arial" charset="0"/>
                <a:cs typeface="Arial" charset="0"/>
              </a:defRPr>
            </a:lvl7pPr>
            <a:lvl8pPr marL="1371600" algn="r" rtl="0" eaLnBrk="1" fontAlgn="base" hangingPunct="1">
              <a:spcBef>
                <a:spcPct val="0"/>
              </a:spcBef>
              <a:spcAft>
                <a:spcPct val="0"/>
              </a:spcAft>
              <a:defRPr sz="2400" b="1">
                <a:solidFill>
                  <a:schemeClr val="bg1"/>
                </a:solidFill>
                <a:latin typeface="Arial" charset="0"/>
                <a:cs typeface="Arial" charset="0"/>
              </a:defRPr>
            </a:lvl8pPr>
            <a:lvl9pPr marL="1828800" algn="r" rtl="0" eaLnBrk="1" fontAlgn="base" hangingPunct="1">
              <a:spcBef>
                <a:spcPct val="0"/>
              </a:spcBef>
              <a:spcAft>
                <a:spcPct val="0"/>
              </a:spcAft>
              <a:defRPr sz="2400" b="1">
                <a:solidFill>
                  <a:schemeClr val="bg1"/>
                </a:solidFill>
                <a:latin typeface="Arial" charset="0"/>
                <a:cs typeface="Arial" charset="0"/>
              </a:defRPr>
            </a:lvl9pPr>
          </a:lstStyle>
          <a:p>
            <a:pPr>
              <a:buNone/>
            </a:pPr>
            <a:r>
              <a:rPr lang="en-US" dirty="0" smtClean="0"/>
              <a:t>Documenting Compliance</a:t>
            </a:r>
          </a:p>
        </p:txBody>
      </p:sp>
      <p:sp>
        <p:nvSpPr>
          <p:cNvPr id="8" name="Oval 7"/>
          <p:cNvSpPr/>
          <p:nvPr/>
        </p:nvSpPr>
        <p:spPr bwMode="auto">
          <a:xfrm>
            <a:off x="2596353" y="3083085"/>
            <a:ext cx="2905037" cy="549421"/>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10" name="Oval 9"/>
          <p:cNvSpPr/>
          <p:nvPr/>
        </p:nvSpPr>
        <p:spPr bwMode="auto">
          <a:xfrm>
            <a:off x="5731794" y="4204956"/>
            <a:ext cx="2905037" cy="549421"/>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59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598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598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598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25987">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25987">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2598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5987" grpId="0" uiExpand="1" build="p"/>
      <p:bldP spid="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fld id="{BDFA2561-CEFA-4BC5-B3EC-C833A93FEDE6}" type="slidenum">
              <a:rPr lang="en-US" sz="1000" smtClean="0">
                <a:solidFill>
                  <a:schemeClr val="bg1"/>
                </a:solidFill>
              </a:rPr>
              <a:pPr eaLnBrk="1" hangingPunct="1"/>
              <a:t>19</a:t>
            </a:fld>
            <a:endParaRPr lang="en-US" sz="1000" dirty="0" smtClean="0">
              <a:solidFill>
                <a:schemeClr val="bg1"/>
              </a:solidFill>
            </a:endParaRPr>
          </a:p>
        </p:txBody>
      </p:sp>
      <p:sp>
        <p:nvSpPr>
          <p:cNvPr id="16387" name="Rectangle 5"/>
          <p:cNvSpPr txBox="1">
            <a:spLocks noGrp="1" noChangeArrowheads="1"/>
          </p:cNvSpPr>
          <p:nvPr/>
        </p:nvSpPr>
        <p:spPr bwMode="auto">
          <a:xfrm>
            <a:off x="7772400" y="6553200"/>
            <a:ext cx="13716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algn="r" eaLnBrk="1" hangingPunct="1">
              <a:spcBef>
                <a:spcPct val="0"/>
              </a:spcBef>
            </a:pPr>
            <a:fld id="{9DAAB9CE-9ECE-442E-B0A4-F66A7580C843}" type="slidenum">
              <a:rPr lang="en-US" sz="1000" b="1">
                <a:solidFill>
                  <a:schemeClr val="bg1"/>
                </a:solidFill>
              </a:rPr>
              <a:pPr algn="r" eaLnBrk="1" hangingPunct="1">
                <a:spcBef>
                  <a:spcPct val="0"/>
                </a:spcBef>
              </a:pPr>
              <a:t>19</a:t>
            </a:fld>
            <a:endParaRPr lang="en-US" sz="1000" b="1" dirty="0">
              <a:solidFill>
                <a:schemeClr val="bg1"/>
              </a:solidFill>
            </a:endParaRPr>
          </a:p>
        </p:txBody>
      </p:sp>
      <p:sp>
        <p:nvSpPr>
          <p:cNvPr id="16389" name="Slide Number Placeholder 3"/>
          <p:cNvSpPr txBox="1">
            <a:spLocks noGrp="1"/>
          </p:cNvSpPr>
          <p:nvPr/>
        </p:nvSpPr>
        <p:spPr bwMode="auto">
          <a:xfrm>
            <a:off x="7772400" y="6553200"/>
            <a:ext cx="13716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algn="r" eaLnBrk="1" hangingPunct="1">
              <a:spcBef>
                <a:spcPct val="0"/>
              </a:spcBef>
            </a:pPr>
            <a:fld id="{37ADD7D9-0978-4397-B645-B32AD2E15623}" type="slidenum">
              <a:rPr lang="en-US" sz="1000" b="1">
                <a:solidFill>
                  <a:schemeClr val="bg1"/>
                </a:solidFill>
              </a:rPr>
              <a:pPr algn="r" eaLnBrk="1" hangingPunct="1">
                <a:spcBef>
                  <a:spcPct val="0"/>
                </a:spcBef>
              </a:pPr>
              <a:t>19</a:t>
            </a:fld>
            <a:endParaRPr lang="en-US" sz="1000" b="1" dirty="0">
              <a:solidFill>
                <a:schemeClr val="bg1"/>
              </a:solidFill>
            </a:endParaRPr>
          </a:p>
        </p:txBody>
      </p:sp>
      <p:sp>
        <p:nvSpPr>
          <p:cNvPr id="409603" name="Rectangle 3"/>
          <p:cNvSpPr>
            <a:spLocks noGrp="1" noChangeArrowheads="1"/>
          </p:cNvSpPr>
          <p:nvPr>
            <p:ph type="body" idx="1"/>
          </p:nvPr>
        </p:nvSpPr>
        <p:spPr>
          <a:xfrm>
            <a:off x="407231" y="1949804"/>
            <a:ext cx="8229600" cy="3902365"/>
          </a:xfrm>
        </p:spPr>
        <p:txBody>
          <a:bodyPr/>
          <a:lstStyle/>
          <a:p>
            <a:pPr lvl="1" eaLnBrk="1" hangingPunct="1"/>
            <a:r>
              <a:rPr lang="en-US" dirty="0" smtClean="0">
                <a:solidFill>
                  <a:schemeClr val="tx1"/>
                </a:solidFill>
              </a:rPr>
              <a:t>When citing a paper in NIH applications, proposals, and progress reports, include the PMCID at the end of the full citation. </a:t>
            </a:r>
          </a:p>
          <a:p>
            <a:pPr lvl="1" eaLnBrk="1" hangingPunct="1"/>
            <a:r>
              <a:rPr lang="en-US" dirty="0" smtClean="0">
                <a:solidFill>
                  <a:schemeClr val="tx1"/>
                </a:solidFill>
              </a:rPr>
              <a:t>Applies to papers that fall under the Policy and are authored or co-authored by you.</a:t>
            </a:r>
          </a:p>
          <a:p>
            <a:pPr lvl="1" eaLnBrk="1" hangingPunct="1"/>
            <a:endParaRPr lang="en-US" dirty="0">
              <a:solidFill>
                <a:schemeClr val="tx1"/>
              </a:solidFill>
            </a:endParaRPr>
          </a:p>
          <a:p>
            <a:pPr lvl="1" eaLnBrk="1" hangingPunct="1"/>
            <a:endParaRPr lang="en-US" dirty="0" smtClean="0">
              <a:solidFill>
                <a:schemeClr val="tx1"/>
              </a:solidFill>
            </a:endParaRPr>
          </a:p>
          <a:p>
            <a:pPr lvl="1" eaLnBrk="1" hangingPunct="1">
              <a:buFontTx/>
              <a:buNone/>
            </a:pPr>
            <a:r>
              <a:rPr lang="en-US" b="1" dirty="0" smtClean="0"/>
              <a:t>Example</a:t>
            </a:r>
          </a:p>
          <a:p>
            <a:pPr lvl="2" eaLnBrk="1" hangingPunct="1">
              <a:buFontTx/>
              <a:buNone/>
            </a:pPr>
            <a:r>
              <a:rPr lang="en-US" dirty="0" smtClean="0"/>
              <a:t>Varmus H, Klausner R, Zerhouni E, Acharya T, Daar A, Singer P. 2003. PUBLIC HEALTH: Grand Challenges in Global Health. Science 302(5644): 398–399. PMCID: PMC243493 </a:t>
            </a:r>
          </a:p>
        </p:txBody>
      </p:sp>
      <p:sp>
        <p:nvSpPr>
          <p:cNvPr id="11" name="Rectangle 2"/>
          <p:cNvSpPr txBox="1">
            <a:spLocks noChangeArrowheads="1"/>
          </p:cNvSpPr>
          <p:nvPr/>
        </p:nvSpPr>
        <p:spPr bwMode="auto">
          <a:xfrm>
            <a:off x="1226127" y="173182"/>
            <a:ext cx="76200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2400" b="1">
                <a:solidFill>
                  <a:schemeClr val="bg1"/>
                </a:solidFill>
                <a:latin typeface="+mj-lt"/>
                <a:ea typeface="+mj-ea"/>
                <a:cs typeface="+mj-cs"/>
              </a:defRPr>
            </a:lvl1pPr>
            <a:lvl2pPr algn="r" rtl="0" eaLnBrk="1" fontAlgn="base" hangingPunct="1">
              <a:spcBef>
                <a:spcPct val="0"/>
              </a:spcBef>
              <a:spcAft>
                <a:spcPct val="0"/>
              </a:spcAft>
              <a:defRPr sz="2400" b="1">
                <a:solidFill>
                  <a:schemeClr val="bg1"/>
                </a:solidFill>
                <a:latin typeface="Arial" charset="0"/>
                <a:cs typeface="Arial" charset="0"/>
              </a:defRPr>
            </a:lvl2pPr>
            <a:lvl3pPr algn="r" rtl="0" eaLnBrk="1" fontAlgn="base" hangingPunct="1">
              <a:spcBef>
                <a:spcPct val="0"/>
              </a:spcBef>
              <a:spcAft>
                <a:spcPct val="0"/>
              </a:spcAft>
              <a:defRPr sz="2400" b="1">
                <a:solidFill>
                  <a:schemeClr val="bg1"/>
                </a:solidFill>
                <a:latin typeface="Arial" charset="0"/>
                <a:cs typeface="Arial" charset="0"/>
              </a:defRPr>
            </a:lvl3pPr>
            <a:lvl4pPr algn="r" rtl="0" eaLnBrk="1" fontAlgn="base" hangingPunct="1">
              <a:spcBef>
                <a:spcPct val="0"/>
              </a:spcBef>
              <a:spcAft>
                <a:spcPct val="0"/>
              </a:spcAft>
              <a:defRPr sz="2400" b="1">
                <a:solidFill>
                  <a:schemeClr val="bg1"/>
                </a:solidFill>
                <a:latin typeface="Arial" charset="0"/>
                <a:cs typeface="Arial" charset="0"/>
              </a:defRPr>
            </a:lvl4pPr>
            <a:lvl5pPr algn="r" rtl="0" eaLnBrk="1" fontAlgn="base" hangingPunct="1">
              <a:spcBef>
                <a:spcPct val="0"/>
              </a:spcBef>
              <a:spcAft>
                <a:spcPct val="0"/>
              </a:spcAft>
              <a:defRPr sz="2400" b="1">
                <a:solidFill>
                  <a:schemeClr val="bg1"/>
                </a:solidFill>
                <a:latin typeface="Arial" charset="0"/>
                <a:cs typeface="Arial" charset="0"/>
              </a:defRPr>
            </a:lvl5pPr>
            <a:lvl6pPr marL="457200" algn="r" rtl="0" eaLnBrk="1" fontAlgn="base" hangingPunct="1">
              <a:spcBef>
                <a:spcPct val="0"/>
              </a:spcBef>
              <a:spcAft>
                <a:spcPct val="0"/>
              </a:spcAft>
              <a:defRPr sz="2400" b="1">
                <a:solidFill>
                  <a:schemeClr val="bg1"/>
                </a:solidFill>
                <a:latin typeface="Arial" charset="0"/>
                <a:cs typeface="Arial" charset="0"/>
              </a:defRPr>
            </a:lvl6pPr>
            <a:lvl7pPr marL="914400" algn="r" rtl="0" eaLnBrk="1" fontAlgn="base" hangingPunct="1">
              <a:spcBef>
                <a:spcPct val="0"/>
              </a:spcBef>
              <a:spcAft>
                <a:spcPct val="0"/>
              </a:spcAft>
              <a:defRPr sz="2400" b="1">
                <a:solidFill>
                  <a:schemeClr val="bg1"/>
                </a:solidFill>
                <a:latin typeface="Arial" charset="0"/>
                <a:cs typeface="Arial" charset="0"/>
              </a:defRPr>
            </a:lvl7pPr>
            <a:lvl8pPr marL="1371600" algn="r" rtl="0" eaLnBrk="1" fontAlgn="base" hangingPunct="1">
              <a:spcBef>
                <a:spcPct val="0"/>
              </a:spcBef>
              <a:spcAft>
                <a:spcPct val="0"/>
              </a:spcAft>
              <a:defRPr sz="2400" b="1">
                <a:solidFill>
                  <a:schemeClr val="bg1"/>
                </a:solidFill>
                <a:latin typeface="Arial" charset="0"/>
                <a:cs typeface="Arial" charset="0"/>
              </a:defRPr>
            </a:lvl8pPr>
            <a:lvl9pPr marL="1828800" algn="r" rtl="0" eaLnBrk="1" fontAlgn="base" hangingPunct="1">
              <a:spcBef>
                <a:spcPct val="0"/>
              </a:spcBef>
              <a:spcAft>
                <a:spcPct val="0"/>
              </a:spcAft>
              <a:defRPr sz="2400" b="1">
                <a:solidFill>
                  <a:schemeClr val="bg1"/>
                </a:solidFill>
                <a:latin typeface="Arial" charset="0"/>
                <a:cs typeface="Arial" charset="0"/>
              </a:defRPr>
            </a:lvl9pPr>
          </a:lstStyle>
          <a:p>
            <a:pPr>
              <a:buNone/>
            </a:pPr>
            <a:r>
              <a:rPr lang="en-US" dirty="0" smtClean="0"/>
              <a:t>Documenting Compliance</a:t>
            </a:r>
          </a:p>
        </p:txBody>
      </p:sp>
      <p:sp>
        <p:nvSpPr>
          <p:cNvPr id="12" name="Rectangle 2"/>
          <p:cNvSpPr>
            <a:spLocks noGrp="1" noChangeArrowheads="1"/>
          </p:cNvSpPr>
          <p:nvPr>
            <p:ph type="title" idx="4294967295"/>
          </p:nvPr>
        </p:nvSpPr>
        <p:spPr>
          <a:xfrm>
            <a:off x="1308487" y="1152236"/>
            <a:ext cx="6388484" cy="564188"/>
          </a:xfrm>
        </p:spPr>
        <p:txBody>
          <a:bodyPr/>
          <a:lstStyle/>
          <a:p>
            <a:pPr algn="ctr" eaLnBrk="1" hangingPunct="1"/>
            <a:r>
              <a:rPr lang="en-US" sz="2600" dirty="0" smtClean="0">
                <a:solidFill>
                  <a:schemeClr val="tx1"/>
                </a:solidFill>
              </a:rPr>
              <a:t>How to cite papers archived in PMC</a:t>
            </a:r>
          </a:p>
        </p:txBody>
      </p:sp>
      <p:sp>
        <p:nvSpPr>
          <p:cNvPr id="9" name="Oval 8"/>
          <p:cNvSpPr/>
          <p:nvPr/>
        </p:nvSpPr>
        <p:spPr bwMode="auto">
          <a:xfrm>
            <a:off x="4472620" y="5194307"/>
            <a:ext cx="2905037" cy="549421"/>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0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60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960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960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3" grpId="0" build="p"/>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fld id="{8134ACB5-271A-4B79-92FD-9C369173361A}" type="slidenum">
              <a:rPr lang="en-US" sz="1000" smtClean="0">
                <a:solidFill>
                  <a:schemeClr val="bg1"/>
                </a:solidFill>
              </a:rPr>
              <a:pPr eaLnBrk="1" hangingPunct="1"/>
              <a:t>2</a:t>
            </a:fld>
            <a:endParaRPr lang="en-US" sz="1000" dirty="0" smtClean="0">
              <a:solidFill>
                <a:schemeClr val="bg1"/>
              </a:solidFill>
            </a:endParaRPr>
          </a:p>
        </p:txBody>
      </p:sp>
      <p:sp>
        <p:nvSpPr>
          <p:cNvPr id="3075" name="Rectangle 2"/>
          <p:cNvSpPr>
            <a:spLocks noGrp="1" noChangeArrowheads="1"/>
          </p:cNvSpPr>
          <p:nvPr>
            <p:ph type="title"/>
          </p:nvPr>
        </p:nvSpPr>
        <p:spPr/>
        <p:txBody>
          <a:bodyPr/>
          <a:lstStyle/>
          <a:p>
            <a:pPr eaLnBrk="1" hangingPunct="1"/>
            <a:r>
              <a:rPr lang="en-US" dirty="0" smtClean="0"/>
              <a:t>Today’s Discussion: </a:t>
            </a:r>
            <a:r>
              <a:rPr lang="en-US" dirty="0"/>
              <a:t>The NIH Public Access Policy </a:t>
            </a:r>
            <a:r>
              <a:rPr lang="en-US" dirty="0" smtClean="0"/>
              <a:t> </a:t>
            </a:r>
          </a:p>
        </p:txBody>
      </p:sp>
      <p:sp>
        <p:nvSpPr>
          <p:cNvPr id="3076" name="Rectangle 3"/>
          <p:cNvSpPr>
            <a:spLocks noGrp="1" noChangeArrowheads="1"/>
          </p:cNvSpPr>
          <p:nvPr>
            <p:ph type="body" idx="1"/>
          </p:nvPr>
        </p:nvSpPr>
        <p:spPr>
          <a:xfrm>
            <a:off x="1400925" y="1516519"/>
            <a:ext cx="6342151" cy="4294693"/>
          </a:xfrm>
        </p:spPr>
        <p:txBody>
          <a:bodyPr/>
          <a:lstStyle/>
          <a:p>
            <a:pPr marL="457200" indent="-457200" eaLnBrk="1" hangingPunct="1">
              <a:lnSpc>
                <a:spcPct val="140000"/>
              </a:lnSpc>
              <a:buFont typeface="+mj-lt"/>
              <a:buAutoNum type="arabicPeriod"/>
            </a:pPr>
            <a:r>
              <a:rPr lang="en-US" dirty="0" smtClean="0"/>
              <a:t>The </a:t>
            </a:r>
            <a:r>
              <a:rPr lang="en-US" dirty="0"/>
              <a:t>Basics</a:t>
            </a:r>
          </a:p>
          <a:p>
            <a:pPr marL="457200" indent="-457200" eaLnBrk="1" hangingPunct="1">
              <a:lnSpc>
                <a:spcPct val="140000"/>
              </a:lnSpc>
              <a:buFont typeface="+mj-lt"/>
              <a:buAutoNum type="arabicPeriod"/>
            </a:pPr>
            <a:r>
              <a:rPr lang="en-US" dirty="0"/>
              <a:t>Awardee Tasks</a:t>
            </a:r>
          </a:p>
          <a:p>
            <a:pPr marL="457200" indent="-457200" eaLnBrk="1" hangingPunct="1">
              <a:lnSpc>
                <a:spcPct val="140000"/>
              </a:lnSpc>
              <a:buFont typeface="+mj-lt"/>
              <a:buAutoNum type="arabicPeriod"/>
            </a:pPr>
            <a:r>
              <a:rPr lang="en-US" dirty="0" smtClean="0"/>
              <a:t>Enhancing Compliance</a:t>
            </a:r>
            <a:endParaRPr lang="en-US" dirty="0"/>
          </a:p>
          <a:p>
            <a:pPr marL="457200" indent="-457200">
              <a:lnSpc>
                <a:spcPct val="140000"/>
              </a:lnSpc>
              <a:buFont typeface="+mj-lt"/>
              <a:buAutoNum type="arabicPeriod"/>
            </a:pPr>
            <a:r>
              <a:rPr lang="en-US" dirty="0" smtClean="0"/>
              <a:t>NIHMS: Processing Manuscripts</a:t>
            </a:r>
          </a:p>
          <a:p>
            <a:pPr marL="457200" indent="-457200">
              <a:lnSpc>
                <a:spcPct val="140000"/>
              </a:lnSpc>
              <a:buFont typeface="+mj-lt"/>
              <a:buAutoNum type="arabicPeriod"/>
            </a:pPr>
            <a:r>
              <a:rPr lang="en-US" dirty="0" smtClean="0"/>
              <a:t>My </a:t>
            </a:r>
            <a:r>
              <a:rPr lang="en-US" dirty="0"/>
              <a:t>NCBI Features: A </a:t>
            </a:r>
            <a:r>
              <a:rPr lang="en-US" dirty="0" smtClean="0"/>
              <a:t>Primer</a:t>
            </a:r>
            <a:endParaRPr lang="en-US" dirty="0"/>
          </a:p>
          <a:p>
            <a:pPr marL="457200" indent="-457200" eaLnBrk="1" hangingPunct="1">
              <a:lnSpc>
                <a:spcPct val="140000"/>
              </a:lnSpc>
              <a:buFont typeface="+mj-lt"/>
              <a:buAutoNum type="arabicPeriod"/>
            </a:pPr>
            <a:r>
              <a:rPr lang="en-US" dirty="0" smtClean="0"/>
              <a:t>Compliance Monitoring for Institutions</a:t>
            </a:r>
            <a:endParaRPr lang="en-US" dirty="0"/>
          </a:p>
          <a:p>
            <a:pPr marL="457200" indent="-457200" eaLnBrk="1" hangingPunct="1">
              <a:lnSpc>
                <a:spcPct val="140000"/>
              </a:lnSpc>
              <a:buFont typeface="+mj-lt"/>
              <a:buAutoNum type="arabicPeriod"/>
            </a:pPr>
            <a:r>
              <a:rPr lang="en-US" dirty="0" smtClean="0"/>
              <a:t>Ways Institutions Can Ensure Compliance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fld id="{C090532C-8A16-4771-9ECC-4945AB755D39}" type="slidenum">
              <a:rPr lang="en-US" sz="1000" smtClean="0">
                <a:solidFill>
                  <a:schemeClr val="bg1"/>
                </a:solidFill>
              </a:rPr>
              <a:pPr eaLnBrk="1" hangingPunct="1"/>
              <a:t>20</a:t>
            </a:fld>
            <a:endParaRPr lang="en-US" sz="1000" dirty="0" smtClean="0">
              <a:solidFill>
                <a:schemeClr val="bg1"/>
              </a:solidFill>
            </a:endParaRPr>
          </a:p>
        </p:txBody>
      </p:sp>
      <p:sp>
        <p:nvSpPr>
          <p:cNvPr id="21507" name="Rectangle 3"/>
          <p:cNvSpPr>
            <a:spLocks noGrp="1" noChangeArrowheads="1"/>
          </p:cNvSpPr>
          <p:nvPr>
            <p:ph type="body" idx="1"/>
          </p:nvPr>
        </p:nvSpPr>
        <p:spPr>
          <a:xfrm>
            <a:off x="569576" y="2362970"/>
            <a:ext cx="7566121" cy="1916545"/>
          </a:xfrm>
        </p:spPr>
        <p:txBody>
          <a:bodyPr/>
          <a:lstStyle/>
          <a:p>
            <a:pPr eaLnBrk="1" hangingPunct="1">
              <a:buFontTx/>
              <a:buNone/>
              <a:defRPr/>
            </a:pPr>
            <a:r>
              <a:rPr lang="en-US" sz="3600" b="1" dirty="0" smtClean="0">
                <a:solidFill>
                  <a:srgbClr val="009900"/>
                </a:solidFill>
              </a:rPr>
              <a:t>			3) Enhancing compliance</a:t>
            </a:r>
          </a:p>
          <a:p>
            <a:pPr marL="2568575" lvl="4" indent="-457200" eaLnBrk="1" hangingPunct="1">
              <a:buFont typeface="Arial" pitchFamily="34" charset="0"/>
              <a:buChar char="•"/>
              <a:tabLst>
                <a:tab pos="2403475" algn="l"/>
              </a:tabLst>
              <a:defRPr/>
            </a:pPr>
            <a:r>
              <a:rPr lang="en-US" sz="2600" dirty="0" smtClean="0"/>
              <a:t>Scope</a:t>
            </a:r>
          </a:p>
          <a:p>
            <a:pPr marL="2568575" lvl="4" indent="-457200" eaLnBrk="1" hangingPunct="1">
              <a:buFont typeface="Arial" pitchFamily="34" charset="0"/>
              <a:buChar char="•"/>
              <a:tabLst>
                <a:tab pos="2403475" algn="l"/>
              </a:tabLst>
              <a:defRPr/>
            </a:pPr>
            <a:r>
              <a:rPr lang="en-US" sz="2600" dirty="0" smtClean="0"/>
              <a:t>My NCBI, RPPR and PHS 2590</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smtClean="0"/>
              <a:t>For non-competing continuation awards</a:t>
            </a:r>
            <a:endParaRPr lang="en-US" dirty="0"/>
          </a:p>
        </p:txBody>
      </p:sp>
      <p:sp>
        <p:nvSpPr>
          <p:cNvPr id="21507" name="Content Placeholder 2"/>
          <p:cNvSpPr>
            <a:spLocks noGrp="1"/>
          </p:cNvSpPr>
          <p:nvPr>
            <p:ph idx="1"/>
          </p:nvPr>
        </p:nvSpPr>
        <p:spPr/>
        <p:txBody>
          <a:bodyPr/>
          <a:lstStyle/>
          <a:p>
            <a:pPr eaLnBrk="1" hangingPunct="1">
              <a:spcAft>
                <a:spcPts val="600"/>
              </a:spcAft>
              <a:buFontTx/>
              <a:buNone/>
            </a:pPr>
            <a:r>
              <a:rPr lang="en-US" sz="2200" b="1" dirty="0" smtClean="0">
                <a:solidFill>
                  <a:srgbClr val="000066"/>
                </a:solidFill>
              </a:rPr>
              <a:t>(NOT-OD-12-160) </a:t>
            </a:r>
            <a:r>
              <a:rPr lang="en-US" sz="2200" dirty="0" smtClean="0">
                <a:solidFill>
                  <a:srgbClr val="000066"/>
                </a:solidFill>
              </a:rPr>
              <a:t>For </a:t>
            </a:r>
            <a:r>
              <a:rPr lang="en-US" sz="2200" dirty="0">
                <a:solidFill>
                  <a:srgbClr val="000066"/>
                </a:solidFill>
              </a:rPr>
              <a:t>non-competing continuation with a start date of July 1, 2013 and beyond</a:t>
            </a:r>
          </a:p>
          <a:p>
            <a:pPr eaLnBrk="1" hangingPunct="1">
              <a:spcAft>
                <a:spcPts val="1200"/>
              </a:spcAft>
              <a:buFont typeface="Arial" pitchFamily="34" charset="0"/>
              <a:buChar char="•"/>
            </a:pPr>
            <a:r>
              <a:rPr lang="en-US" dirty="0" smtClean="0">
                <a:solidFill>
                  <a:srgbClr val="000066"/>
                </a:solidFill>
              </a:rPr>
              <a:t>Awards will be placed on hold until grantees have demonstrated compliance</a:t>
            </a:r>
          </a:p>
          <a:p>
            <a:r>
              <a:rPr lang="en-US" dirty="0" smtClean="0">
                <a:solidFill>
                  <a:srgbClr val="000066"/>
                </a:solidFill>
              </a:rPr>
              <a:t>My </a:t>
            </a:r>
            <a:r>
              <a:rPr lang="en-US" dirty="0">
                <a:solidFill>
                  <a:srgbClr val="000066"/>
                </a:solidFill>
              </a:rPr>
              <a:t>NCBI </a:t>
            </a:r>
            <a:r>
              <a:rPr lang="en-US" dirty="0" smtClean="0">
                <a:solidFill>
                  <a:srgbClr val="000066"/>
                </a:solidFill>
              </a:rPr>
              <a:t>is required </a:t>
            </a:r>
            <a:r>
              <a:rPr lang="en-US" dirty="0">
                <a:solidFill>
                  <a:srgbClr val="000066"/>
                </a:solidFill>
              </a:rPr>
              <a:t>to report papers, when electronically submitting progress reports using the  Research Performance Progress Report (RPPR)</a:t>
            </a:r>
          </a:p>
          <a:p>
            <a:endParaRPr lang="en-US" sz="1600" dirty="0" smtClean="0">
              <a:solidFill>
                <a:srgbClr val="000066"/>
              </a:solidFill>
            </a:endParaRPr>
          </a:p>
          <a:p>
            <a:pPr eaLnBrk="1" hangingPunct="1">
              <a:spcAft>
                <a:spcPts val="1200"/>
              </a:spcAft>
              <a:buFont typeface="Arial" pitchFamily="34" charset="0"/>
              <a:buChar char="•"/>
            </a:pPr>
            <a:r>
              <a:rPr lang="en-US" dirty="0" smtClean="0">
                <a:solidFill>
                  <a:srgbClr val="000066"/>
                </a:solidFill>
              </a:rPr>
              <a:t>PDF reports generated from My NCBI are required, when submitting paper progress reports using the form PHS 2590 (replaces publication section)</a:t>
            </a:r>
          </a:p>
        </p:txBody>
      </p:sp>
      <p:sp>
        <p:nvSpPr>
          <p:cNvPr id="2150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fld id="{6ABCAF2A-F00A-4FBF-93D1-964333902B1A}" type="slidenum">
              <a:rPr lang="en-US" sz="1000" smtClean="0">
                <a:solidFill>
                  <a:schemeClr val="bg1"/>
                </a:solidFill>
              </a:rPr>
              <a:pPr eaLnBrk="1" hangingPunct="1"/>
              <a:t>21</a:t>
            </a:fld>
            <a:endParaRPr lang="en-US" sz="1000"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dirty="0" smtClean="0"/>
              <a:t>RPPR and E Notification</a:t>
            </a:r>
          </a:p>
        </p:txBody>
      </p:sp>
      <p:sp>
        <p:nvSpPr>
          <p:cNvPr id="25603"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fld id="{A73AA1E3-B450-4908-B974-D1412121DDE1}" type="slidenum">
              <a:rPr lang="en-US" sz="1000" smtClean="0">
                <a:solidFill>
                  <a:schemeClr val="bg1"/>
                </a:solidFill>
              </a:rPr>
              <a:pPr eaLnBrk="1" hangingPunct="1"/>
              <a:t>22</a:t>
            </a:fld>
            <a:endParaRPr lang="en-US" sz="1000" dirty="0" smtClean="0">
              <a:solidFill>
                <a:schemeClr val="bg1"/>
              </a:solidFill>
            </a:endParaRPr>
          </a:p>
        </p:txBody>
      </p:sp>
      <p:sp>
        <p:nvSpPr>
          <p:cNvPr id="9" name="Rectangle 8"/>
          <p:cNvSpPr>
            <a:spLocks noChangeArrowheads="1"/>
          </p:cNvSpPr>
          <p:nvPr/>
        </p:nvSpPr>
        <p:spPr bwMode="auto">
          <a:xfrm>
            <a:off x="574675" y="1243013"/>
            <a:ext cx="762635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None/>
            </a:pPr>
            <a:r>
              <a:rPr lang="en-US" b="1" dirty="0"/>
              <a:t>Trigger</a:t>
            </a:r>
            <a:r>
              <a:rPr lang="en-US" dirty="0"/>
              <a:t>: When a grantee submits a RPPR to NIH that associates 1 or more publications with the award for which the public access compliance status is “Noncompliant</a:t>
            </a:r>
            <a:r>
              <a:rPr lang="en-US" dirty="0" smtClean="0"/>
              <a:t>”.  </a:t>
            </a:r>
          </a:p>
          <a:p>
            <a:pPr>
              <a:buFontTx/>
              <a:buNone/>
            </a:pPr>
            <a:endParaRPr lang="en-US" sz="1400" dirty="0"/>
          </a:p>
          <a:p>
            <a:pPr>
              <a:buFontTx/>
              <a:buNone/>
            </a:pPr>
            <a:r>
              <a:rPr lang="en-US" b="1" dirty="0"/>
              <a:t>Recipients</a:t>
            </a:r>
            <a:r>
              <a:rPr lang="en-US" dirty="0"/>
              <a:t>: to the PD/PI, with a cc to the AO, SO, GMS, IC mailbox, and PO.</a:t>
            </a:r>
          </a:p>
          <a:p>
            <a:pPr>
              <a:buFontTx/>
              <a:buNone/>
            </a:pPr>
            <a:endParaRPr lang="en-US" sz="1400" dirty="0"/>
          </a:p>
          <a:p>
            <a:pPr>
              <a:buFontTx/>
              <a:buNone/>
            </a:pPr>
            <a:r>
              <a:rPr lang="en-US" b="1" dirty="0"/>
              <a:t>Response</a:t>
            </a:r>
            <a:r>
              <a:rPr lang="en-US" dirty="0"/>
              <a:t>: The grantee may respond to the eNotification via email or through the Progress Report Additional Materials (PRAM) link.</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200" y="182564"/>
            <a:ext cx="8229600" cy="702654"/>
          </a:xfrm>
        </p:spPr>
        <p:txBody>
          <a:bodyPr/>
          <a:lstStyle/>
          <a:p>
            <a:r>
              <a:rPr lang="en-US" dirty="0" smtClean="0"/>
              <a:t>Example: PRAM for Public Access</a:t>
            </a:r>
          </a:p>
        </p:txBody>
      </p:sp>
      <p:sp>
        <p:nvSpPr>
          <p:cNvPr id="3" name="Text Placeholder 2"/>
          <p:cNvSpPr>
            <a:spLocks noGrp="1"/>
          </p:cNvSpPr>
          <p:nvPr>
            <p:ph type="body" sz="half" idx="4294967295"/>
          </p:nvPr>
        </p:nvSpPr>
        <p:spPr>
          <a:xfrm>
            <a:off x="381000" y="1600200"/>
            <a:ext cx="8534400" cy="5029200"/>
          </a:xfrm>
        </p:spPr>
        <p:txBody>
          <a:bodyPr rtlCol="0">
            <a:normAutofit/>
          </a:bodyPr>
          <a:lstStyle/>
          <a:p>
            <a:pPr marL="457200" lvl="1" indent="0" algn="r" fontAlgn="auto">
              <a:spcAft>
                <a:spcPts val="0"/>
              </a:spcAft>
              <a:buFont typeface="Courier New" pitchFamily="49" charset="0"/>
              <a:buNone/>
              <a:defRPr/>
            </a:pPr>
            <a:endParaRPr lang="en-US" sz="2400" dirty="0" smtClean="0">
              <a:solidFill>
                <a:schemeClr val="accent3">
                  <a:lumMod val="25000"/>
                </a:schemeClr>
              </a:solidFill>
            </a:endParaRPr>
          </a:p>
          <a:p>
            <a:pPr lvl="1" fontAlgn="auto">
              <a:spcAft>
                <a:spcPts val="0"/>
              </a:spcAft>
              <a:defRPr/>
            </a:pPr>
            <a:endParaRPr lang="en-US" dirty="0"/>
          </a:p>
          <a:p>
            <a:pPr lvl="1" fontAlgn="auto">
              <a:spcAft>
                <a:spcPts val="0"/>
              </a:spcAft>
              <a:defRPr/>
            </a:pPr>
            <a:endParaRPr lang="en-US" dirty="0" smtClean="0"/>
          </a:p>
        </p:txBody>
      </p:sp>
      <p:sp>
        <p:nvSpPr>
          <p:cNvPr id="51204" name="Slide Number Placeholder 3"/>
          <p:cNvSpPr>
            <a:spLocks noGrp="1"/>
          </p:cNvSpPr>
          <p:nvPr>
            <p:ph type="sldNum" sz="quarter" idx="10"/>
          </p:nvPr>
        </p:nvSpPr>
        <p:spPr>
          <a:xfrm>
            <a:off x="7007323" y="6548775"/>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fld id="{EE7B85D6-F42A-4261-B300-75829823A491}" type="slidenum">
              <a:rPr lang="en-US" sz="1000" smtClean="0">
                <a:solidFill>
                  <a:schemeClr val="bg1"/>
                </a:solidFill>
              </a:rPr>
              <a:pPr eaLnBrk="1" hangingPunct="1"/>
              <a:t>23</a:t>
            </a:fld>
            <a:endParaRPr lang="en-US" sz="1000" dirty="0" smtClean="0">
              <a:solidFill>
                <a:schemeClr val="bg1"/>
              </a:solidFill>
            </a:endParaRPr>
          </a:p>
        </p:txBody>
      </p:sp>
      <p:pic>
        <p:nvPicPr>
          <p:cNvPr id="5120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09800"/>
            <a:ext cx="8623300" cy="297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27147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fld id="{4E945227-DD91-491E-B4E1-79184DDE6232}" type="slidenum">
              <a:rPr lang="en-US" sz="1000" smtClean="0">
                <a:solidFill>
                  <a:schemeClr val="bg1"/>
                </a:solidFill>
              </a:rPr>
              <a:pPr eaLnBrk="1" hangingPunct="1"/>
              <a:t>24</a:t>
            </a:fld>
            <a:endParaRPr lang="en-US" sz="1000" dirty="0" smtClean="0">
              <a:solidFill>
                <a:schemeClr val="bg1"/>
              </a:solidFill>
            </a:endParaRPr>
          </a:p>
        </p:txBody>
      </p:sp>
      <p:sp>
        <p:nvSpPr>
          <p:cNvPr id="27651" name="Rectangle 3"/>
          <p:cNvSpPr>
            <a:spLocks noGrp="1" noChangeArrowheads="1"/>
          </p:cNvSpPr>
          <p:nvPr>
            <p:ph type="body" idx="1"/>
          </p:nvPr>
        </p:nvSpPr>
        <p:spPr>
          <a:xfrm>
            <a:off x="457200" y="3148061"/>
            <a:ext cx="8229600" cy="2795538"/>
          </a:xfrm>
        </p:spPr>
        <p:txBody>
          <a:bodyPr/>
          <a:lstStyle/>
          <a:p>
            <a:pPr algn="ctr" eaLnBrk="1" hangingPunct="1">
              <a:buFontTx/>
              <a:buNone/>
            </a:pPr>
            <a:r>
              <a:rPr lang="en-US" sz="3600" b="1" dirty="0" smtClean="0">
                <a:solidFill>
                  <a:srgbClr val="009900"/>
                </a:solidFill>
              </a:rPr>
              <a:t>4) NIH Manuscript Submission System: Processing manuscripts</a:t>
            </a:r>
          </a:p>
        </p:txBody>
      </p:sp>
    </p:spTree>
    <p:extLst>
      <p:ext uri="{BB962C8B-B14F-4D97-AF65-F5344CB8AC3E}">
        <p14:creationId xmlns:p14="http://schemas.microsoft.com/office/powerpoint/2010/main" val="5885274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1"/>
          <p:cNvSpPr>
            <a:spLocks noGrp="1"/>
          </p:cNvSpPr>
          <p:nvPr>
            <p:ph type="sldNum" sz="quarter" idx="10"/>
          </p:nvPr>
        </p:nvSpPr>
        <p:spPr>
          <a:noFill/>
        </p:spPr>
        <p:txBody>
          <a:bodyPr/>
          <a:lstStyle/>
          <a:p>
            <a:fld id="{9285C3E8-A3EC-4B83-8063-BE56C02C0409}" type="slidenum">
              <a:rPr lang="en-US" smtClean="0">
                <a:solidFill>
                  <a:srgbClr val="FFFFFF"/>
                </a:solidFill>
                <a:ea typeface="ＭＳ Ｐゴシック"/>
                <a:cs typeface="ＭＳ Ｐゴシック"/>
              </a:rPr>
              <a:pPr/>
              <a:t>25</a:t>
            </a:fld>
            <a:endParaRPr lang="en-US" dirty="0" smtClean="0">
              <a:solidFill>
                <a:srgbClr val="FFFFFF"/>
              </a:solidFill>
              <a:ea typeface="ＭＳ Ｐゴシック"/>
              <a:cs typeface="ＭＳ Ｐゴシック"/>
            </a:endParaRPr>
          </a:p>
        </p:txBody>
      </p:sp>
      <p:pic>
        <p:nvPicPr>
          <p:cNvPr id="65539" name="Picture 2" title="NIHMS log in screen"/>
          <p:cNvPicPr>
            <a:picLocks noChangeAspect="1" noChangeArrowheads="1"/>
          </p:cNvPicPr>
          <p:nvPr/>
        </p:nvPicPr>
        <p:blipFill>
          <a:blip r:embed="rId3" cstate="print"/>
          <a:srcRect t="11961" r="22038" b="8000"/>
          <a:stretch>
            <a:fillRect/>
          </a:stretch>
        </p:blipFill>
        <p:spPr bwMode="auto">
          <a:xfrm>
            <a:off x="0" y="685800"/>
            <a:ext cx="9144000" cy="5867400"/>
          </a:xfrm>
          <a:prstGeom prst="rect">
            <a:avLst/>
          </a:prstGeom>
          <a:noFill/>
          <a:ln w="9525">
            <a:noFill/>
            <a:miter lim="800000"/>
            <a:headEnd/>
            <a:tailEnd/>
          </a:ln>
        </p:spPr>
      </p:pic>
      <p:sp>
        <p:nvSpPr>
          <p:cNvPr id="65540" name="TextBox 5"/>
          <p:cNvSpPr txBox="1">
            <a:spLocks noChangeArrowheads="1"/>
          </p:cNvSpPr>
          <p:nvPr/>
        </p:nvSpPr>
        <p:spPr bwMode="auto">
          <a:xfrm>
            <a:off x="2971800" y="1419225"/>
            <a:ext cx="6172200" cy="1016000"/>
          </a:xfrm>
          <a:prstGeom prst="rect">
            <a:avLst/>
          </a:prstGeom>
          <a:solidFill>
            <a:srgbClr val="CCECFF"/>
          </a:solidFill>
          <a:ln w="9525">
            <a:noFill/>
            <a:miter lim="800000"/>
            <a:headEnd/>
            <a:tailEnd/>
          </a:ln>
        </p:spPr>
        <p:txBody>
          <a:bodyPr>
            <a:spAutoFit/>
          </a:bodyPr>
          <a:lstStyle/>
          <a:p>
            <a:pPr marL="466725" indent="-466725">
              <a:spcBef>
                <a:spcPct val="0"/>
              </a:spcBef>
              <a:buFont typeface="Wingdings" pitchFamily="2" charset="2"/>
              <a:buChar char="§"/>
            </a:pPr>
            <a:r>
              <a:rPr lang="en-US" sz="2000" b="1" dirty="0">
                <a:solidFill>
                  <a:srgbClr val="000000"/>
                </a:solidFill>
                <a:ea typeface="ＭＳ Ｐゴシック"/>
              </a:rPr>
              <a:t>Each Login route has its own NIHMS account</a:t>
            </a:r>
          </a:p>
          <a:p>
            <a:pPr marL="466725" indent="-466725">
              <a:spcBef>
                <a:spcPct val="0"/>
              </a:spcBef>
              <a:buFont typeface="Wingdings" pitchFamily="2" charset="2"/>
              <a:buChar char="§"/>
            </a:pPr>
            <a:r>
              <a:rPr lang="en-US" sz="2000" b="1" dirty="0">
                <a:solidFill>
                  <a:srgbClr val="000000"/>
                </a:solidFill>
                <a:ea typeface="ＭＳ Ｐゴシック"/>
              </a:rPr>
              <a:t>Submitters must continue to use the same login method for subsequent visits to NIHMS. </a:t>
            </a:r>
          </a:p>
        </p:txBody>
      </p:sp>
      <p:sp>
        <p:nvSpPr>
          <p:cNvPr id="7" name="Rounded Rectangle 6"/>
          <p:cNvSpPr/>
          <p:nvPr/>
        </p:nvSpPr>
        <p:spPr>
          <a:xfrm>
            <a:off x="76200" y="6019800"/>
            <a:ext cx="838200" cy="457200"/>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buFontTx/>
              <a:buNone/>
              <a:defRPr/>
            </a:pPr>
            <a:endParaRPr lang="en-US" sz="1800" dirty="0">
              <a:solidFill>
                <a:srgbClr val="FFFFFF"/>
              </a:solidFill>
            </a:endParaRPr>
          </a:p>
        </p:txBody>
      </p:sp>
      <p:sp>
        <p:nvSpPr>
          <p:cNvPr id="8" name="Rectangle 2"/>
          <p:cNvSpPr txBox="1">
            <a:spLocks noChangeArrowheads="1"/>
          </p:cNvSpPr>
          <p:nvPr/>
        </p:nvSpPr>
        <p:spPr>
          <a:xfrm>
            <a:off x="4114800" y="228600"/>
            <a:ext cx="4343400" cy="685800"/>
          </a:xfrm>
          <a:prstGeom prst="rect">
            <a:avLst/>
          </a:prstGeom>
        </p:spPr>
        <p:txBody>
          <a:bodyPr/>
          <a:lstStyle/>
          <a:p>
            <a:pPr algn="r">
              <a:spcBef>
                <a:spcPct val="0"/>
              </a:spcBef>
              <a:buFontTx/>
              <a:buNone/>
              <a:defRPr/>
            </a:pPr>
            <a:r>
              <a:rPr lang="en-US" b="1" kern="0" dirty="0">
                <a:solidFill>
                  <a:srgbClr val="FFFFFF"/>
                </a:solidFill>
                <a:latin typeface="Arial"/>
                <a:ea typeface="ＭＳ Ｐゴシック"/>
                <a:cs typeface="Arial"/>
              </a:rPr>
              <a:t>NIHMS Login Options</a:t>
            </a:r>
          </a:p>
        </p:txBody>
      </p:sp>
    </p:spTree>
    <p:extLst>
      <p:ext uri="{BB962C8B-B14F-4D97-AF65-F5344CB8AC3E}">
        <p14:creationId xmlns:p14="http://schemas.microsoft.com/office/powerpoint/2010/main" val="6835382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Shows the stages of manuscript conversion to the PMC XML format" title="NIHMS process"/>
          <p:cNvSpPr/>
          <p:nvPr/>
        </p:nvSpPr>
        <p:spPr>
          <a:xfrm>
            <a:off x="361758" y="1577878"/>
            <a:ext cx="8420484" cy="4087091"/>
          </a:xfrm>
          <a:prstGeom prst="rect">
            <a:avLst/>
          </a:prstGeom>
          <a:gradFill flip="none" rotWithShape="1">
            <a:gsLst>
              <a:gs pos="0">
                <a:schemeClr val="bg2">
                  <a:lumMod val="75000"/>
                </a:schemeClr>
              </a:gs>
              <a:gs pos="100000">
                <a:schemeClr val="bg2">
                  <a:lumMod val="60000"/>
                  <a:lumOff val="40000"/>
                </a:schemeClr>
              </a:gs>
            </a:gsLst>
            <a:lin ang="16200000" scaled="0"/>
            <a:tileRect/>
          </a:gradFill>
          <a:ln>
            <a:noFill/>
          </a:ln>
          <a:effectLst>
            <a:outerShdw blurRad="165100" dist="508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562" name="Slide Number Placeholder 1"/>
          <p:cNvSpPr>
            <a:spLocks noGrp="1"/>
          </p:cNvSpPr>
          <p:nvPr>
            <p:ph type="sldNum" sz="quarter" idx="10"/>
          </p:nvPr>
        </p:nvSpPr>
        <p:spPr>
          <a:xfrm>
            <a:off x="7620000" y="6553200"/>
            <a:ext cx="1371600" cy="155575"/>
          </a:xfrm>
          <a:noFill/>
        </p:spPr>
        <p:txBody>
          <a:bodyPr/>
          <a:lstStyle/>
          <a:p>
            <a:fld id="{D1330FD2-45BF-415B-B47D-DF9EDB66559E}" type="slidenum">
              <a:rPr lang="en-US" smtClean="0">
                <a:solidFill>
                  <a:srgbClr val="FFFFFF"/>
                </a:solidFill>
                <a:ea typeface="ＭＳ Ｐゴシック"/>
                <a:cs typeface="ＭＳ Ｐゴシック"/>
              </a:rPr>
              <a:pPr/>
              <a:t>26</a:t>
            </a:fld>
            <a:endParaRPr lang="en-US" dirty="0" smtClean="0">
              <a:solidFill>
                <a:srgbClr val="FFFFFF"/>
              </a:solidFill>
              <a:ea typeface="ＭＳ Ｐゴシック"/>
              <a:cs typeface="ＭＳ Ｐゴシック"/>
            </a:endParaRPr>
          </a:p>
        </p:txBody>
      </p:sp>
      <p:sp>
        <p:nvSpPr>
          <p:cNvPr id="13" name="Rectangle 2"/>
          <p:cNvSpPr txBox="1">
            <a:spLocks noChangeArrowheads="1"/>
          </p:cNvSpPr>
          <p:nvPr/>
        </p:nvSpPr>
        <p:spPr>
          <a:xfrm>
            <a:off x="1828800" y="228600"/>
            <a:ext cx="7010400" cy="457200"/>
          </a:xfrm>
          <a:prstGeom prst="rect">
            <a:avLst/>
          </a:prstGeom>
        </p:spPr>
        <p:txBody>
          <a:bodyPr/>
          <a:lstStyle/>
          <a:p>
            <a:pPr algn="r">
              <a:spcBef>
                <a:spcPct val="0"/>
              </a:spcBef>
              <a:buFontTx/>
              <a:buNone/>
              <a:defRPr/>
            </a:pPr>
            <a:r>
              <a:rPr lang="en-US" b="1" dirty="0">
                <a:solidFill>
                  <a:srgbClr val="FFFFFF"/>
                </a:solidFill>
                <a:latin typeface="Arial" charset="0"/>
                <a:ea typeface="ＭＳ Ｐゴシック"/>
                <a:cs typeface="Arial"/>
              </a:rPr>
              <a:t>NIHMS </a:t>
            </a:r>
            <a:r>
              <a:rPr lang="en-US" b="1" dirty="0" smtClean="0">
                <a:solidFill>
                  <a:srgbClr val="FFFFFF"/>
                </a:solidFill>
                <a:latin typeface="Arial" charset="0"/>
                <a:ea typeface="ＭＳ Ｐゴシック"/>
                <a:cs typeface="Arial"/>
              </a:rPr>
              <a:t>Processing Overview</a:t>
            </a:r>
            <a:endParaRPr lang="en-US" b="1" kern="0" dirty="0">
              <a:solidFill>
                <a:srgbClr val="FFFFFF"/>
              </a:solidFill>
              <a:latin typeface="Arial"/>
              <a:ea typeface="ＭＳ Ｐゴシック"/>
              <a:cs typeface="Arial"/>
            </a:endParaRPr>
          </a:p>
        </p:txBody>
      </p:sp>
      <p:pic>
        <p:nvPicPr>
          <p:cNvPr id="12" name="Picture 1"/>
          <p:cNvPicPr>
            <a:picLocks noChangeAspect="1" noChangeArrowheads="1"/>
          </p:cNvPicPr>
          <p:nvPr/>
        </p:nvPicPr>
        <p:blipFill>
          <a:blip r:embed="rId3"/>
          <a:srcRect/>
          <a:stretch>
            <a:fillRect/>
          </a:stretch>
        </p:blipFill>
        <p:spPr bwMode="auto">
          <a:xfrm>
            <a:off x="492606" y="2185939"/>
            <a:ext cx="8139187" cy="2456897"/>
          </a:xfrm>
          <a:prstGeom prst="rect">
            <a:avLst/>
          </a:prstGeom>
          <a:noFill/>
          <a:ln w="12700" cap="flat">
            <a:noFill/>
            <a:miter lim="800000"/>
            <a:headEnd/>
            <a:tailEnd/>
          </a:ln>
        </p:spPr>
      </p:pic>
    </p:spTree>
    <p:extLst>
      <p:ext uri="{BB962C8B-B14F-4D97-AF65-F5344CB8AC3E}">
        <p14:creationId xmlns:p14="http://schemas.microsoft.com/office/powerpoint/2010/main" val="34196030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NIHMS: Methods C &amp; D</a:t>
            </a:r>
            <a:endParaRPr lang="en-US" dirty="0"/>
          </a:p>
        </p:txBody>
      </p:sp>
      <p:graphicFrame>
        <p:nvGraphicFramePr>
          <p:cNvPr id="4" name="Content Placeholder 9"/>
          <p:cNvGraphicFramePr>
            <a:graphicFrameLocks noGrp="1"/>
          </p:cNvGraphicFramePr>
          <p:nvPr>
            <p:ph idx="1"/>
            <p:extLst>
              <p:ext uri="{D42A27DB-BD31-4B8C-83A1-F6EECF244321}">
                <p14:modId xmlns:p14="http://schemas.microsoft.com/office/powerpoint/2010/main" val="3962683728"/>
              </p:ext>
            </p:extLst>
          </p:nvPr>
        </p:nvGraphicFramePr>
        <p:xfrm>
          <a:off x="457200" y="1600200"/>
          <a:ext cx="8229600" cy="20109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9"/>
          <p:cNvGraphicFramePr>
            <a:graphicFrameLocks/>
          </p:cNvGraphicFramePr>
          <p:nvPr>
            <p:extLst>
              <p:ext uri="{D42A27DB-BD31-4B8C-83A1-F6EECF244321}">
                <p14:modId xmlns:p14="http://schemas.microsoft.com/office/powerpoint/2010/main" val="577865873"/>
              </p:ext>
            </p:extLst>
          </p:nvPr>
        </p:nvGraphicFramePr>
        <p:xfrm>
          <a:off x="457201" y="3917218"/>
          <a:ext cx="8157030" cy="21345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1893112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Document processing overview</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6016445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61052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Three Steps for Authors in NIHMS</a:t>
            </a:r>
            <a:endParaRPr lang="en-US" dirty="0"/>
          </a:p>
        </p:txBody>
      </p:sp>
      <p:graphicFrame>
        <p:nvGraphicFramePr>
          <p:cNvPr id="4" name="Content Placeholder 5"/>
          <p:cNvGraphicFramePr>
            <a:graphicFrameLocks noGrp="1"/>
          </p:cNvGraphicFramePr>
          <p:nvPr>
            <p:ph idx="1"/>
            <p:extLst>
              <p:ext uri="{D42A27DB-BD31-4B8C-83A1-F6EECF244321}">
                <p14:modId xmlns:p14="http://schemas.microsoft.com/office/powerpoint/2010/main" val="2840232107"/>
              </p:ext>
            </p:extLst>
          </p:nvPr>
        </p:nvGraphicFramePr>
        <p:xfrm>
          <a:off x="870316" y="1284531"/>
          <a:ext cx="496685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ight Bracket 4"/>
          <p:cNvSpPr/>
          <p:nvPr/>
        </p:nvSpPr>
        <p:spPr>
          <a:xfrm>
            <a:off x="6036072" y="2561038"/>
            <a:ext cx="475563" cy="1905053"/>
          </a:xfrm>
          <a:prstGeom prst="rightBracket">
            <a:avLst>
              <a:gd name="adj" fmla="val 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p:cNvSpPr txBox="1"/>
          <p:nvPr/>
        </p:nvSpPr>
        <p:spPr>
          <a:xfrm rot="16200000">
            <a:off x="6024977" y="3172253"/>
            <a:ext cx="1864595" cy="830997"/>
          </a:xfrm>
          <a:prstGeom prst="rect">
            <a:avLst/>
          </a:prstGeom>
          <a:noFill/>
        </p:spPr>
        <p:txBody>
          <a:bodyPr wrap="square" rtlCol="0">
            <a:spAutoFit/>
          </a:bodyPr>
          <a:lstStyle/>
          <a:p>
            <a:pPr algn="ctr">
              <a:buNone/>
            </a:pPr>
            <a:r>
              <a:rPr lang="en-US" dirty="0" smtClean="0"/>
              <a:t>Conversion Process</a:t>
            </a:r>
            <a:endParaRPr lang="en-US" dirty="0"/>
          </a:p>
        </p:txBody>
      </p:sp>
      <p:sp>
        <p:nvSpPr>
          <p:cNvPr id="7" name="Left Arrow 6"/>
          <p:cNvSpPr/>
          <p:nvPr/>
        </p:nvSpPr>
        <p:spPr>
          <a:xfrm>
            <a:off x="5967127" y="4842181"/>
            <a:ext cx="405464" cy="198921"/>
          </a:xfrm>
          <a:prstGeom prst="lef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6372591" y="4733269"/>
            <a:ext cx="2004374" cy="461665"/>
          </a:xfrm>
          <a:prstGeom prst="rect">
            <a:avLst/>
          </a:prstGeom>
          <a:noFill/>
        </p:spPr>
        <p:txBody>
          <a:bodyPr wrap="square" rtlCol="0">
            <a:spAutoFit/>
          </a:bodyPr>
          <a:lstStyle/>
          <a:p>
            <a:pPr>
              <a:buNone/>
            </a:pPr>
            <a:r>
              <a:rPr lang="en-US" sz="1200" dirty="0" smtClean="0"/>
              <a:t>Notification sent to assigned reviewing author</a:t>
            </a:r>
            <a:endParaRPr lang="en-US" sz="1200" dirty="0"/>
          </a:p>
        </p:txBody>
      </p:sp>
      <p:sp>
        <p:nvSpPr>
          <p:cNvPr id="9" name="Left Arrow 8"/>
          <p:cNvSpPr/>
          <p:nvPr/>
        </p:nvSpPr>
        <p:spPr>
          <a:xfrm>
            <a:off x="5898369" y="1672927"/>
            <a:ext cx="405464" cy="198921"/>
          </a:xfrm>
          <a:prstGeom prst="lef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6303833" y="1602500"/>
            <a:ext cx="2004374" cy="461665"/>
          </a:xfrm>
          <a:prstGeom prst="rect">
            <a:avLst/>
          </a:prstGeom>
          <a:noFill/>
        </p:spPr>
        <p:txBody>
          <a:bodyPr wrap="square" rtlCol="0">
            <a:spAutoFit/>
          </a:bodyPr>
          <a:lstStyle/>
          <a:p>
            <a:pPr>
              <a:buNone/>
            </a:pPr>
            <a:r>
              <a:rPr lang="en-US" sz="1200" dirty="0" smtClean="0"/>
              <a:t>Notification sent to assigned reviewing author</a:t>
            </a:r>
            <a:endParaRPr lang="en-US" sz="1200" dirty="0"/>
          </a:p>
        </p:txBody>
      </p:sp>
    </p:spTree>
    <p:extLst>
      <p:ext uri="{BB962C8B-B14F-4D97-AF65-F5344CB8AC3E}">
        <p14:creationId xmlns:p14="http://schemas.microsoft.com/office/powerpoint/2010/main" val="40313919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fld id="{F4528273-EA4F-4ED1-9C2A-2F4F5DD2A478}" type="slidenum">
              <a:rPr lang="en-US" sz="1000" smtClean="0">
                <a:solidFill>
                  <a:schemeClr val="bg1"/>
                </a:solidFill>
              </a:rPr>
              <a:pPr eaLnBrk="1" hangingPunct="1"/>
              <a:t>3</a:t>
            </a:fld>
            <a:endParaRPr lang="en-US" sz="1000" dirty="0" smtClean="0">
              <a:solidFill>
                <a:schemeClr val="bg1"/>
              </a:solidFill>
            </a:endParaRPr>
          </a:p>
        </p:txBody>
      </p:sp>
      <p:sp>
        <p:nvSpPr>
          <p:cNvPr id="4099" name="Rectangle 3"/>
          <p:cNvSpPr>
            <a:spLocks noGrp="1" noChangeArrowheads="1"/>
          </p:cNvSpPr>
          <p:nvPr>
            <p:ph type="body" idx="1"/>
          </p:nvPr>
        </p:nvSpPr>
        <p:spPr>
          <a:xfrm>
            <a:off x="1279202" y="1617140"/>
            <a:ext cx="5336094" cy="2466824"/>
          </a:xfrm>
        </p:spPr>
        <p:txBody>
          <a:bodyPr/>
          <a:lstStyle/>
          <a:p>
            <a:pPr eaLnBrk="1" hangingPunct="1">
              <a:buFontTx/>
              <a:buNone/>
            </a:pPr>
            <a:endParaRPr lang="en-US" sz="3200" dirty="0" smtClean="0"/>
          </a:p>
          <a:p>
            <a:pPr lvl="4" eaLnBrk="1" hangingPunct="1">
              <a:buFontTx/>
              <a:buNone/>
            </a:pPr>
            <a:r>
              <a:rPr lang="en-US" sz="3000" b="1" dirty="0" smtClean="0">
                <a:solidFill>
                  <a:srgbClr val="009900"/>
                </a:solidFill>
              </a:rPr>
              <a:t>1) The Basics:  </a:t>
            </a:r>
          </a:p>
          <a:p>
            <a:pPr lvl="4" eaLnBrk="1" hangingPunct="1"/>
            <a:endParaRPr lang="en-US" sz="2600" dirty="0" smtClean="0"/>
          </a:p>
          <a:p>
            <a:pPr lvl="4" eaLnBrk="1" hangingPunct="1">
              <a:buFont typeface="Arial" pitchFamily="34" charset="0"/>
              <a:buChar char="•"/>
            </a:pPr>
            <a:r>
              <a:rPr lang="en-US" sz="2600" dirty="0" smtClean="0"/>
              <a:t>The Policy</a:t>
            </a:r>
          </a:p>
          <a:p>
            <a:pPr lvl="4" eaLnBrk="1" hangingPunct="1">
              <a:buFont typeface="Arial" pitchFamily="34" charset="0"/>
              <a:buChar char="•"/>
            </a:pPr>
            <a:r>
              <a:rPr lang="en-US" sz="2600" dirty="0" smtClean="0"/>
              <a:t>Its Implications</a:t>
            </a:r>
          </a:p>
          <a:p>
            <a:pPr eaLnBrk="1" hangingPunct="1">
              <a:buFontTx/>
              <a:buNone/>
            </a:pPr>
            <a:endParaRPr lang="en-US" sz="3200" dirty="0" smtClean="0"/>
          </a:p>
        </p:txBody>
      </p:sp>
      <p:sp>
        <p:nvSpPr>
          <p:cNvPr id="4" name="Rectangle 2"/>
          <p:cNvSpPr>
            <a:spLocks noGrp="1" noChangeArrowheads="1"/>
          </p:cNvSpPr>
          <p:nvPr>
            <p:ph type="title"/>
          </p:nvPr>
        </p:nvSpPr>
        <p:spPr>
          <a:xfrm>
            <a:off x="1143000" y="228600"/>
            <a:ext cx="7620000" cy="563563"/>
          </a:xfrm>
        </p:spPr>
        <p:txBody>
          <a:bodyPr/>
          <a:lstStyle/>
          <a:p>
            <a:pPr algn="ctr" eaLnBrk="1" hangingPunct="1"/>
            <a:r>
              <a:rPr lang="en-US" dirty="0" smtClean="0"/>
              <a:t>The </a:t>
            </a:r>
            <a:r>
              <a:rPr lang="en-US" dirty="0"/>
              <a:t>NIH Public Access Policy </a:t>
            </a:r>
            <a:r>
              <a:rPr lang="en-US" dirty="0" smtClean="0"/>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Submitter Deposits Files</a:t>
            </a:r>
            <a:endParaRPr lang="en-US" dirty="0"/>
          </a:p>
        </p:txBody>
      </p:sp>
      <p:pic>
        <p:nvPicPr>
          <p:cNvPr id="4" name="Content Placeholder 3" descr="author initial deposit.png"/>
          <p:cNvPicPr>
            <a:picLocks noGrp="1" noChangeAspect="1"/>
          </p:cNvPicPr>
          <p:nvPr>
            <p:ph idx="1"/>
          </p:nvPr>
        </p:nvPicPr>
        <p:blipFill>
          <a:blip r:embed="rId2" cstate="email">
            <a:extLst>
              <a:ext uri="{28A0092B-C50C-407E-A947-70E740481C1C}">
                <a14:useLocalDpi xmlns:a14="http://schemas.microsoft.com/office/drawing/2010/main" val="0"/>
              </a:ext>
            </a:extLst>
          </a:blip>
          <a:srcRect l="-29303" r="-29303"/>
          <a:stretch>
            <a:fillRect/>
          </a:stretch>
        </p:blipFill>
        <p:spPr>
          <a:xfrm>
            <a:off x="130629" y="948128"/>
            <a:ext cx="9013371" cy="5257800"/>
          </a:xfrm>
        </p:spPr>
      </p:pic>
    </p:spTree>
    <p:extLst>
      <p:ext uri="{BB962C8B-B14F-4D97-AF65-F5344CB8AC3E}">
        <p14:creationId xmlns:p14="http://schemas.microsoft.com/office/powerpoint/2010/main" val="24507044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 Approves Submission</a:t>
            </a:r>
            <a:endParaRPr lang="en-US" dirty="0"/>
          </a:p>
        </p:txBody>
      </p:sp>
      <p:pic>
        <p:nvPicPr>
          <p:cNvPr id="4" name="Content Placeholder 3" descr="Author Statement.tiff"/>
          <p:cNvPicPr>
            <a:picLocks noGrp="1" noChangeAspect="1"/>
          </p:cNvPicPr>
          <p:nvPr>
            <p:ph idx="1"/>
          </p:nvPr>
        </p:nvPicPr>
        <p:blipFill>
          <a:blip r:embed="rId2">
            <a:extLst>
              <a:ext uri="{28A0092B-C50C-407E-A947-70E740481C1C}">
                <a14:useLocalDpi xmlns:a14="http://schemas.microsoft.com/office/drawing/2010/main" val="0"/>
              </a:ext>
            </a:extLst>
          </a:blip>
          <a:srcRect l="-10132" r="-10132"/>
          <a:stretch>
            <a:fillRect/>
          </a:stretch>
        </p:blipFill>
        <p:spPr>
          <a:xfrm>
            <a:off x="-1" y="933137"/>
            <a:ext cx="9244647" cy="5392711"/>
          </a:xfrm>
        </p:spPr>
      </p:pic>
    </p:spTree>
    <p:extLst>
      <p:ext uri="{BB962C8B-B14F-4D97-AF65-F5344CB8AC3E}">
        <p14:creationId xmlns:p14="http://schemas.microsoft.com/office/powerpoint/2010/main" val="20720867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Author Reviews PMC Web Version</a:t>
            </a:r>
            <a:endParaRPr lang="en-US" dirty="0"/>
          </a:p>
        </p:txBody>
      </p:sp>
      <p:pic>
        <p:nvPicPr>
          <p:cNvPr id="6" name="Content Placeholder 5" descr="Web Review.tiff"/>
          <p:cNvPicPr>
            <a:picLocks noGrp="1" noChangeAspect="1"/>
          </p:cNvPicPr>
          <p:nvPr>
            <p:ph idx="1"/>
          </p:nvPr>
        </p:nvPicPr>
        <p:blipFill>
          <a:blip r:embed="rId2">
            <a:extLst>
              <a:ext uri="{28A0092B-C50C-407E-A947-70E740481C1C}">
                <a14:useLocalDpi xmlns:a14="http://schemas.microsoft.com/office/drawing/2010/main" val="0"/>
              </a:ext>
            </a:extLst>
          </a:blip>
          <a:srcRect t="-31317" b="-31317"/>
          <a:stretch>
            <a:fillRect/>
          </a:stretch>
        </p:blipFill>
        <p:spPr/>
      </p:pic>
    </p:spTree>
    <p:extLst>
      <p:ext uri="{BB962C8B-B14F-4D97-AF65-F5344CB8AC3E}">
        <p14:creationId xmlns:p14="http://schemas.microsoft.com/office/powerpoint/2010/main" val="9543113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fld id="{4E945227-DD91-491E-B4E1-79184DDE6232}" type="slidenum">
              <a:rPr lang="en-US" sz="1000" smtClean="0">
                <a:solidFill>
                  <a:schemeClr val="bg1"/>
                </a:solidFill>
              </a:rPr>
              <a:pPr eaLnBrk="1" hangingPunct="1"/>
              <a:t>33</a:t>
            </a:fld>
            <a:endParaRPr lang="en-US" sz="1000" dirty="0" smtClean="0">
              <a:solidFill>
                <a:schemeClr val="bg1"/>
              </a:solidFill>
            </a:endParaRPr>
          </a:p>
        </p:txBody>
      </p:sp>
      <p:sp>
        <p:nvSpPr>
          <p:cNvPr id="27651" name="Rectangle 3"/>
          <p:cNvSpPr>
            <a:spLocks noGrp="1" noChangeArrowheads="1"/>
          </p:cNvSpPr>
          <p:nvPr>
            <p:ph type="body" idx="1"/>
          </p:nvPr>
        </p:nvSpPr>
        <p:spPr>
          <a:xfrm>
            <a:off x="457200" y="3148061"/>
            <a:ext cx="8229600" cy="2795538"/>
          </a:xfrm>
        </p:spPr>
        <p:txBody>
          <a:bodyPr/>
          <a:lstStyle/>
          <a:p>
            <a:pPr algn="ctr" eaLnBrk="1" hangingPunct="1">
              <a:buFontTx/>
              <a:buNone/>
            </a:pPr>
            <a:r>
              <a:rPr lang="en-US" sz="3600" b="1" dirty="0">
                <a:solidFill>
                  <a:srgbClr val="009900"/>
                </a:solidFill>
              </a:rPr>
              <a:t>5</a:t>
            </a:r>
            <a:r>
              <a:rPr lang="en-US" sz="3600" b="1" dirty="0" smtClean="0">
                <a:solidFill>
                  <a:srgbClr val="009900"/>
                </a:solidFill>
              </a:rPr>
              <a:t>) My NCBI: a Primer</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pPr eaLnBrk="1" hangingPunct="1"/>
            <a:r>
              <a:rPr lang="en-US" dirty="0" smtClean="0">
                <a:latin typeface="Calibri" pitchFamily="34" charset="0"/>
                <a:ea typeface="ＭＳ Ｐゴシック" charset="-128"/>
              </a:rPr>
              <a:t>What is My NCBI?</a:t>
            </a:r>
          </a:p>
        </p:txBody>
      </p:sp>
      <p:sp>
        <p:nvSpPr>
          <p:cNvPr id="52226" name="Content Placeholder 2"/>
          <p:cNvSpPr>
            <a:spLocks noGrp="1"/>
          </p:cNvSpPr>
          <p:nvPr>
            <p:ph idx="1"/>
          </p:nvPr>
        </p:nvSpPr>
        <p:spPr>
          <a:xfrm>
            <a:off x="593436" y="2840182"/>
            <a:ext cx="7980989" cy="2658694"/>
          </a:xfrm>
        </p:spPr>
        <p:txBody>
          <a:bodyPr/>
          <a:lstStyle/>
          <a:p>
            <a:pPr marL="0" indent="0" eaLnBrk="1" hangingPunct="1">
              <a:buNone/>
            </a:pPr>
            <a:r>
              <a:rPr lang="en-US" b="1" dirty="0" smtClean="0">
                <a:latin typeface="Calibri" pitchFamily="34" charset="0"/>
                <a:ea typeface="ＭＳ Ｐゴシック" charset="-128"/>
              </a:rPr>
              <a:t>Key features for our discussion:</a:t>
            </a:r>
          </a:p>
          <a:p>
            <a:pPr eaLnBrk="1" hangingPunct="1"/>
            <a:r>
              <a:rPr lang="en-US" sz="2000" dirty="0" smtClean="0">
                <a:latin typeface="Calibri" pitchFamily="34" charset="0"/>
                <a:ea typeface="ＭＳ Ｐゴシック" charset="-128"/>
              </a:rPr>
              <a:t>Can be linked to eRA Commons accounts</a:t>
            </a:r>
          </a:p>
          <a:p>
            <a:pPr eaLnBrk="1" hangingPunct="1"/>
            <a:r>
              <a:rPr lang="en-US" sz="2000" dirty="0" smtClean="0">
                <a:latin typeface="Calibri" pitchFamily="34" charset="0"/>
                <a:ea typeface="ＭＳ Ｐゴシック" charset="-128"/>
              </a:rPr>
              <a:t>Commons-linked users can associate publications with NIH grants</a:t>
            </a:r>
          </a:p>
          <a:p>
            <a:pPr eaLnBrk="1" hangingPunct="1"/>
            <a:r>
              <a:rPr lang="en-US" sz="2000" dirty="0" smtClean="0">
                <a:latin typeface="Calibri" pitchFamily="34" charset="0"/>
                <a:ea typeface="ＭＳ Ｐゴシック" charset="-128"/>
              </a:rPr>
              <a:t>Tracks NIH Public Access compliance</a:t>
            </a:r>
          </a:p>
          <a:p>
            <a:pPr eaLnBrk="1" hangingPunct="1"/>
            <a:r>
              <a:rPr lang="en-US" sz="2000" dirty="0" smtClean="0">
                <a:latin typeface="Calibri" pitchFamily="34" charset="0"/>
                <a:ea typeface="ＭＳ Ｐゴシック" charset="-128"/>
              </a:rPr>
              <a:t>The </a:t>
            </a:r>
            <a:r>
              <a:rPr lang="en-US" sz="2000" dirty="0">
                <a:latin typeface="Calibri" pitchFamily="34" charset="0"/>
                <a:ea typeface="ＭＳ Ｐゴシック" charset="-128"/>
              </a:rPr>
              <a:t>only way to enter publications into RPPR</a:t>
            </a:r>
          </a:p>
          <a:p>
            <a:pPr eaLnBrk="1" hangingPunct="1"/>
            <a:r>
              <a:rPr lang="en-US" sz="2000" dirty="0" smtClean="0">
                <a:latin typeface="Calibri" pitchFamily="34" charset="0"/>
                <a:ea typeface="ＭＳ Ｐゴシック" charset="-128"/>
              </a:rPr>
              <a:t>Creates the publications section (Section E) of PHS 2590s</a:t>
            </a:r>
          </a:p>
        </p:txBody>
      </p:sp>
      <p:sp>
        <p:nvSpPr>
          <p:cNvPr id="2" name="Slide Number Placeholder 1"/>
          <p:cNvSpPr>
            <a:spLocks noGrp="1"/>
          </p:cNvSpPr>
          <p:nvPr>
            <p:ph type="sldNum" sz="quarter" idx="10"/>
          </p:nvPr>
        </p:nvSpPr>
        <p:spPr/>
        <p:txBody>
          <a:bodyPr/>
          <a:lstStyle/>
          <a:p>
            <a:pPr>
              <a:defRPr/>
            </a:pPr>
            <a:fld id="{4B002F4B-4586-49B6-B1AC-A2F32D535C25}" type="slidenum">
              <a:rPr lang="en-US" smtClean="0"/>
              <a:pPr>
                <a:defRPr/>
              </a:pPr>
              <a:t>34</a:t>
            </a:fld>
            <a:endParaRPr lang="en-US" dirty="0"/>
          </a:p>
        </p:txBody>
      </p:sp>
      <p:sp>
        <p:nvSpPr>
          <p:cNvPr id="3" name="Rectangle 2"/>
          <p:cNvSpPr/>
          <p:nvPr/>
        </p:nvSpPr>
        <p:spPr>
          <a:xfrm>
            <a:off x="692727" y="1066169"/>
            <a:ext cx="7081212" cy="1200328"/>
          </a:xfrm>
          <a:prstGeom prst="rect">
            <a:avLst/>
          </a:prstGeom>
        </p:spPr>
        <p:txBody>
          <a:bodyPr wrap="square">
            <a:spAutoFit/>
          </a:bodyPr>
          <a:lstStyle/>
          <a:p>
            <a:pPr marL="0" indent="0" algn="ctr" eaLnBrk="1" hangingPunct="1">
              <a:buNone/>
            </a:pPr>
            <a:r>
              <a:rPr lang="en-US" dirty="0"/>
              <a:t>My NCBI is a </a:t>
            </a:r>
            <a:r>
              <a:rPr lang="en-US" dirty="0" smtClean="0"/>
              <a:t>free account system that provides </a:t>
            </a:r>
            <a:r>
              <a:rPr lang="en-US" dirty="0"/>
              <a:t>customized services for many NCBI </a:t>
            </a:r>
            <a:r>
              <a:rPr lang="en-US" dirty="0" smtClean="0"/>
              <a:t>databases, such as PubMed.</a:t>
            </a:r>
            <a:endParaRPr lang="en-US" b="1" dirty="0">
              <a:latin typeface="Calibri" pitchFamily="34" charset="0"/>
              <a:ea typeface="ＭＳ Ｐゴシック" charset="-128"/>
            </a:endParaRPr>
          </a:p>
        </p:txBody>
      </p:sp>
    </p:spTree>
    <p:extLst>
      <p:ext uri="{BB962C8B-B14F-4D97-AF65-F5344CB8AC3E}">
        <p14:creationId xmlns:p14="http://schemas.microsoft.com/office/powerpoint/2010/main" val="2164781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2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22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22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22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222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3" title="My NCBI log in link from PubMe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371600"/>
            <a:ext cx="7510463"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77453F6D-48C3-468A-98D8-A8A8BFD93361}" type="slidenum">
              <a:rPr lang="en-US" smtClean="0"/>
              <a:pPr>
                <a:defRPr/>
              </a:pPr>
              <a:t>35</a:t>
            </a:fld>
            <a:endParaRPr lang="en-US" dirty="0"/>
          </a:p>
        </p:txBody>
      </p:sp>
      <p:sp>
        <p:nvSpPr>
          <p:cNvPr id="4" name="Title 2"/>
          <p:cNvSpPr txBox="1">
            <a:spLocks/>
          </p:cNvSpPr>
          <p:nvPr/>
        </p:nvSpPr>
        <p:spPr bwMode="auto">
          <a:xfrm>
            <a:off x="1828800" y="228600"/>
            <a:ext cx="6954838" cy="609600"/>
          </a:xfrm>
          <a:prstGeom prst="rect">
            <a:avLst/>
          </a:prstGeom>
          <a:noFill/>
          <a:ln w="9525">
            <a:noFill/>
            <a:miter lim="800000"/>
            <a:headEnd/>
            <a:tailEnd/>
          </a:ln>
        </p:spPr>
        <p:txBody>
          <a:bodyPr anchor="ctr"/>
          <a:lstStyle/>
          <a:p>
            <a:pPr algn="r" eaLnBrk="0" hangingPunct="0">
              <a:buFontTx/>
              <a:buNone/>
              <a:defRPr/>
            </a:pPr>
            <a:r>
              <a:rPr lang="en-US" sz="2800" b="1" kern="0" dirty="0" smtClean="0">
                <a:solidFill>
                  <a:srgbClr val="FFFFFF"/>
                </a:solidFill>
                <a:latin typeface="+mj-lt"/>
                <a:ea typeface="+mj-ea"/>
                <a:cs typeface="+mj-cs"/>
              </a:rPr>
              <a:t>Signing in to My NCBI</a:t>
            </a:r>
            <a:endParaRPr lang="en-US" sz="2800" b="1" kern="0" dirty="0">
              <a:solidFill>
                <a:srgbClr val="FFFFFF"/>
              </a:solidFill>
              <a:latin typeface="+mj-lt"/>
              <a:ea typeface="+mj-ea"/>
              <a:cs typeface="+mj-cs"/>
            </a:endParaRPr>
          </a:p>
        </p:txBody>
      </p:sp>
    </p:spTree>
    <p:extLst>
      <p:ext uri="{BB962C8B-B14F-4D97-AF65-F5344CB8AC3E}">
        <p14:creationId xmlns:p14="http://schemas.microsoft.com/office/powerpoint/2010/main" val="23999415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77453F6D-48C3-468A-98D8-A8A8BFD93361}" type="slidenum">
              <a:rPr lang="en-US" smtClean="0"/>
              <a:pPr>
                <a:defRPr/>
              </a:pPr>
              <a:t>36</a:t>
            </a:fld>
            <a:endParaRPr lang="en-US" dirty="0"/>
          </a:p>
        </p:txBody>
      </p:sp>
      <p:sp>
        <p:nvSpPr>
          <p:cNvPr id="4" name="Title 2"/>
          <p:cNvSpPr txBox="1">
            <a:spLocks/>
          </p:cNvSpPr>
          <p:nvPr/>
        </p:nvSpPr>
        <p:spPr bwMode="auto">
          <a:xfrm>
            <a:off x="1828800" y="228600"/>
            <a:ext cx="6954838" cy="609600"/>
          </a:xfrm>
          <a:prstGeom prst="rect">
            <a:avLst/>
          </a:prstGeom>
          <a:noFill/>
          <a:ln w="9525">
            <a:noFill/>
            <a:miter lim="800000"/>
            <a:headEnd/>
            <a:tailEnd/>
          </a:ln>
        </p:spPr>
        <p:txBody>
          <a:bodyPr anchor="ctr"/>
          <a:lstStyle/>
          <a:p>
            <a:pPr algn="r" eaLnBrk="0" hangingPunct="0">
              <a:buFontTx/>
              <a:buNone/>
              <a:defRPr/>
            </a:pPr>
            <a:r>
              <a:rPr lang="en-US" sz="2800" b="1" kern="0" dirty="0" smtClean="0">
                <a:solidFill>
                  <a:srgbClr val="FFFFFF"/>
                </a:solidFill>
                <a:latin typeface="+mj-lt"/>
                <a:ea typeface="+mj-ea"/>
                <a:cs typeface="+mj-cs"/>
              </a:rPr>
              <a:t>Signing in to My NCBI</a:t>
            </a:r>
            <a:endParaRPr lang="en-US" sz="2800" b="1" kern="0" dirty="0">
              <a:solidFill>
                <a:srgbClr val="FFFFFF"/>
              </a:solidFill>
              <a:latin typeface="+mj-lt"/>
              <a:ea typeface="+mj-ea"/>
              <a:cs typeface="+mj-cs"/>
            </a:endParaRPr>
          </a:p>
        </p:txBody>
      </p:sp>
      <p:pic>
        <p:nvPicPr>
          <p:cNvPr id="3" name="Picture 2" title="My NCBI log in screenshot"/>
          <p:cNvPicPr>
            <a:picLocks noChangeAspect="1"/>
          </p:cNvPicPr>
          <p:nvPr/>
        </p:nvPicPr>
        <p:blipFill>
          <a:blip r:embed="rId2"/>
          <a:stretch>
            <a:fillRect/>
          </a:stretch>
        </p:blipFill>
        <p:spPr>
          <a:xfrm>
            <a:off x="1562484" y="1651015"/>
            <a:ext cx="6072909" cy="4128541"/>
          </a:xfrm>
          <a:prstGeom prst="rect">
            <a:avLst/>
          </a:prstGeom>
          <a:effectLst>
            <a:outerShdw blurRad="50800" dist="38100" dir="2700000" algn="tl" rotWithShape="0">
              <a:srgbClr val="000000">
                <a:alpha val="43000"/>
              </a:srgbClr>
            </a:outerShdw>
          </a:effectLst>
        </p:spPr>
      </p:pic>
      <p:sp>
        <p:nvSpPr>
          <p:cNvPr id="6" name="Donut 5"/>
          <p:cNvSpPr/>
          <p:nvPr/>
        </p:nvSpPr>
        <p:spPr bwMode="auto">
          <a:xfrm>
            <a:off x="2370666" y="2262909"/>
            <a:ext cx="931334" cy="469515"/>
          </a:xfrm>
          <a:prstGeom prst="donut">
            <a:avLst>
              <a:gd name="adj" fmla="val 6944"/>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cs typeface="Arial" charset="0"/>
            </a:endParaRPr>
          </a:p>
        </p:txBody>
      </p:sp>
      <p:cxnSp>
        <p:nvCxnSpPr>
          <p:cNvPr id="8" name="Straight Arrow Connector 7"/>
          <p:cNvCxnSpPr>
            <a:endCxn id="6" idx="7"/>
          </p:cNvCxnSpPr>
          <p:nvPr/>
        </p:nvCxnSpPr>
        <p:spPr bwMode="auto">
          <a:xfrm flipH="1">
            <a:off x="3165609" y="1516303"/>
            <a:ext cx="767543" cy="815365"/>
          </a:xfrm>
          <a:prstGeom prst="straightConnector1">
            <a:avLst/>
          </a:prstGeom>
          <a:noFill/>
          <a:ln w="31750" cap="flat" cmpd="sng" algn="ctr">
            <a:solidFill>
              <a:srgbClr val="FF0000"/>
            </a:solidFill>
            <a:prstDash val="solid"/>
            <a:round/>
            <a:headEnd type="none" w="med" len="med"/>
            <a:tailEnd type="triangle" w="med" len="lg"/>
          </a:ln>
          <a:effectLst/>
        </p:spPr>
      </p:cxnSp>
    </p:spTree>
    <p:extLst>
      <p:ext uri="{BB962C8B-B14F-4D97-AF65-F5344CB8AC3E}">
        <p14:creationId xmlns:p14="http://schemas.microsoft.com/office/powerpoint/2010/main" val="840687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pPr eaLnBrk="1" hangingPunct="1"/>
            <a:r>
              <a:rPr lang="en-US" dirty="0" smtClean="0">
                <a:solidFill>
                  <a:srgbClr val="FFFFFF"/>
                </a:solidFill>
                <a:ea typeface="ＭＳ Ｐゴシック" charset="-128"/>
              </a:rPr>
              <a:t>Which eRA users should have linked My Bibliography accounts?</a:t>
            </a:r>
          </a:p>
        </p:txBody>
      </p:sp>
      <p:sp>
        <p:nvSpPr>
          <p:cNvPr id="2" name="Slide Number Placeholder 1"/>
          <p:cNvSpPr>
            <a:spLocks noGrp="1"/>
          </p:cNvSpPr>
          <p:nvPr>
            <p:ph type="sldNum" sz="quarter" idx="10"/>
          </p:nvPr>
        </p:nvSpPr>
        <p:spPr/>
        <p:txBody>
          <a:bodyPr/>
          <a:lstStyle/>
          <a:p>
            <a:pPr>
              <a:defRPr/>
            </a:pPr>
            <a:fld id="{DA0DFC02-28F5-4477-B07D-5F7A4325B98B}" type="slidenum">
              <a:rPr lang="en-US" smtClean="0"/>
              <a:pPr>
                <a:defRPr/>
              </a:pPr>
              <a:t>37</a:t>
            </a:fld>
            <a:endParaRPr lang="en-US" dirty="0"/>
          </a:p>
        </p:txBody>
      </p:sp>
      <p:sp>
        <p:nvSpPr>
          <p:cNvPr id="4" name="TextBox 3"/>
          <p:cNvSpPr txBox="1"/>
          <p:nvPr/>
        </p:nvSpPr>
        <p:spPr>
          <a:xfrm>
            <a:off x="742384" y="941560"/>
            <a:ext cx="7224665" cy="5336846"/>
          </a:xfrm>
          <a:prstGeom prst="rect">
            <a:avLst/>
          </a:prstGeom>
          <a:noFill/>
        </p:spPr>
        <p:txBody>
          <a:bodyPr wrap="square" rtlCol="0">
            <a:spAutoFit/>
          </a:bodyPr>
          <a:lstStyle/>
          <a:p>
            <a:pPr>
              <a:buNone/>
            </a:pPr>
            <a:endParaRPr lang="en-US" dirty="0" smtClean="0"/>
          </a:p>
          <a:p>
            <a:pPr marL="342900" indent="-342900"/>
            <a:r>
              <a:rPr lang="en-US" dirty="0" smtClean="0"/>
              <a:t>Principal Investigators</a:t>
            </a:r>
          </a:p>
          <a:p>
            <a:pPr marL="342900" indent="-342900"/>
            <a:endParaRPr lang="en-US" dirty="0" smtClean="0"/>
          </a:p>
          <a:p>
            <a:pPr marL="342900" indent="-342900"/>
            <a:r>
              <a:rPr lang="en-US" dirty="0" smtClean="0"/>
              <a:t>Anyone else with NIH support who is or was an author</a:t>
            </a:r>
          </a:p>
          <a:p>
            <a:pPr marL="742950" lvl="1" indent="-285750"/>
            <a:r>
              <a:rPr lang="en-US" sz="1800" dirty="0" smtClean="0"/>
              <a:t>Post-Doctoral Role</a:t>
            </a:r>
          </a:p>
          <a:p>
            <a:pPr marL="742950" lvl="1" indent="-285750"/>
            <a:r>
              <a:rPr lang="en-US" sz="1800" dirty="0" smtClean="0"/>
              <a:t>Graduate </a:t>
            </a:r>
            <a:r>
              <a:rPr lang="en-US" sz="1800" dirty="0"/>
              <a:t>Student Role </a:t>
            </a:r>
            <a:r>
              <a:rPr lang="en-US" sz="1800" dirty="0" smtClean="0"/>
              <a:t> </a:t>
            </a:r>
          </a:p>
          <a:p>
            <a:pPr marL="742950" lvl="1" indent="-285750"/>
            <a:r>
              <a:rPr lang="en-US" sz="1800" dirty="0" smtClean="0"/>
              <a:t>Scientist Role</a:t>
            </a:r>
          </a:p>
          <a:p>
            <a:pPr marL="742950" lvl="1" indent="-285750"/>
            <a:r>
              <a:rPr lang="en-US" sz="1800" dirty="0"/>
              <a:t>Project Personnel Role </a:t>
            </a:r>
            <a:endParaRPr lang="en-US" sz="1800" dirty="0" smtClean="0"/>
          </a:p>
          <a:p>
            <a:pPr marL="285750" indent="-285750"/>
            <a:endParaRPr lang="en-US" sz="1600" dirty="0"/>
          </a:p>
          <a:p>
            <a:pPr marL="285750" indent="-285750"/>
            <a:endParaRPr lang="en-US" sz="1600" dirty="0" smtClean="0"/>
          </a:p>
          <a:p>
            <a:pPr marL="285750" indent="-285750"/>
            <a:endParaRPr lang="en-US" sz="1600" dirty="0" smtClean="0"/>
          </a:p>
          <a:p>
            <a:pPr>
              <a:buNone/>
            </a:pPr>
            <a:r>
              <a:rPr lang="en-US" sz="1600" dirty="0">
                <a:hlinkClick r:id="rId2"/>
              </a:rPr>
              <a:t>http://</a:t>
            </a:r>
            <a:r>
              <a:rPr lang="en-US" sz="1600" dirty="0" smtClean="0">
                <a:hlinkClick r:id="rId2"/>
              </a:rPr>
              <a:t>era.nih.gov/files/eRA_Commons_Roles.pdf</a:t>
            </a:r>
            <a:r>
              <a:rPr lang="en-US" sz="1600" dirty="0" smtClean="0"/>
              <a:t> </a:t>
            </a:r>
            <a:endParaRPr lang="en-US" sz="2000" dirty="0"/>
          </a:p>
          <a:p>
            <a:pPr>
              <a:buNone/>
            </a:pPr>
            <a:endParaRPr lang="en-US" sz="1800" b="1" dirty="0" smtClean="0"/>
          </a:p>
          <a:p>
            <a:pPr>
              <a:buNone/>
            </a:pPr>
            <a:endParaRPr lang="en-US" sz="1800" dirty="0"/>
          </a:p>
        </p:txBody>
      </p:sp>
    </p:spTree>
    <p:extLst>
      <p:ext uri="{BB962C8B-B14F-4D97-AF65-F5344CB8AC3E}">
        <p14:creationId xmlns:p14="http://schemas.microsoft.com/office/powerpoint/2010/main" val="22921838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1828800" y="228600"/>
            <a:ext cx="6954838" cy="609600"/>
          </a:xfrm>
          <a:prstGeom prst="rect">
            <a:avLst/>
          </a:prstGeom>
          <a:noFill/>
          <a:ln w="9525">
            <a:noFill/>
            <a:miter lim="800000"/>
            <a:headEnd/>
            <a:tailEnd/>
          </a:ln>
        </p:spPr>
        <p:txBody>
          <a:bodyPr anchor="ctr"/>
          <a:lstStyle/>
          <a:p>
            <a:pPr algn="r" eaLnBrk="0" hangingPunct="0">
              <a:buFontTx/>
              <a:buNone/>
              <a:defRPr/>
            </a:pPr>
            <a:r>
              <a:rPr lang="en-US" sz="2800" b="1" kern="0" dirty="0">
                <a:solidFill>
                  <a:srgbClr val="FFFFFF"/>
                </a:solidFill>
                <a:latin typeface="+mj-lt"/>
                <a:ea typeface="+mj-ea"/>
                <a:cs typeface="+mj-cs"/>
              </a:rPr>
              <a:t>Adding PubMed Citations</a:t>
            </a:r>
          </a:p>
        </p:txBody>
      </p:sp>
      <p:pic>
        <p:nvPicPr>
          <p:cNvPr id="61442" name="Picture 2" title="Send to function of PubMe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4518" y="1073046"/>
            <a:ext cx="7550056" cy="466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DA0DFC02-28F5-4477-B07D-5F7A4325B98B}" type="slidenum">
              <a:rPr lang="en-US" smtClean="0"/>
              <a:pPr>
                <a:defRPr/>
              </a:pPr>
              <a:t>38</a:t>
            </a:fld>
            <a:endParaRPr lang="en-US" dirty="0"/>
          </a:p>
        </p:txBody>
      </p:sp>
    </p:spTree>
    <p:extLst>
      <p:ext uri="{BB962C8B-B14F-4D97-AF65-F5344CB8AC3E}">
        <p14:creationId xmlns:p14="http://schemas.microsoft.com/office/powerpoint/2010/main" val="9808689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1"/>
          <p:cNvSpPr>
            <a:spLocks noGrp="1" noChangeArrowheads="1"/>
          </p:cNvSpPr>
          <p:nvPr>
            <p:ph type="title"/>
          </p:nvPr>
        </p:nvSpPr>
        <p:spPr>
          <a:xfrm>
            <a:off x="891539" y="115454"/>
            <a:ext cx="7975369" cy="769697"/>
          </a:xfrm>
          <a:noFill/>
          <a:ln>
            <a:noFill/>
          </a:ln>
        </p:spPr>
        <p:txBody>
          <a:bodyPr vert="horz" wrap="square" lIns="91440" tIns="45720" rIns="91440" bIns="45720" numCol="1" anchor="ctr" anchorCtr="0" compatLnSpc="1">
            <a:prstTxWarp prst="textNoShape">
              <a:avLst/>
            </a:prstTxWarp>
            <a:normAutofit/>
          </a:bodyPr>
          <a:lstStyle/>
          <a:p>
            <a:r>
              <a:rPr lang="en-US" dirty="0" smtClean="0">
                <a:solidFill>
                  <a:srgbClr val="FFFFFF"/>
                </a:solidFill>
                <a:ea typeface="ＭＳ Ｐゴシック" charset="-128"/>
              </a:rPr>
              <a:t>Adding non-PubMed citations</a:t>
            </a:r>
            <a:endParaRPr lang="en-US" dirty="0">
              <a:solidFill>
                <a:srgbClr val="FFFFFF"/>
              </a:solidFill>
              <a:ea typeface="ＭＳ Ｐゴシック" charset="-128"/>
            </a:endParaRPr>
          </a:p>
        </p:txBody>
      </p:sp>
      <p:pic>
        <p:nvPicPr>
          <p:cNvPr id="3" name="Picture 2" title="Screen shot of adding citations to My NCBI"/>
          <p:cNvPicPr>
            <a:picLocks noChangeAspect="1"/>
          </p:cNvPicPr>
          <p:nvPr/>
        </p:nvPicPr>
        <p:blipFill>
          <a:blip r:embed="rId2"/>
          <a:stretch>
            <a:fillRect/>
          </a:stretch>
        </p:blipFill>
        <p:spPr>
          <a:xfrm>
            <a:off x="1005160" y="1709798"/>
            <a:ext cx="7133681" cy="3740507"/>
          </a:xfrm>
          <a:prstGeom prst="rect">
            <a:avLst/>
          </a:prstGeom>
          <a:effectLst>
            <a:outerShdw blurRad="50800" dist="38100" dir="2700000" algn="tl" rotWithShape="0">
              <a:prstClr val="black">
                <a:alpha val="40000"/>
              </a:prstClr>
            </a:outerShdw>
          </a:effectLst>
        </p:spPr>
      </p:pic>
      <p:sp>
        <p:nvSpPr>
          <p:cNvPr id="2" name="Slide Number Placeholder 1"/>
          <p:cNvSpPr>
            <a:spLocks noGrp="1"/>
          </p:cNvSpPr>
          <p:nvPr>
            <p:ph type="sldNum" sz="quarter" idx="10"/>
          </p:nvPr>
        </p:nvSpPr>
        <p:spPr/>
        <p:txBody>
          <a:bodyPr/>
          <a:lstStyle/>
          <a:p>
            <a:pPr>
              <a:defRPr/>
            </a:pPr>
            <a:fld id="{4B002F4B-4586-49B6-B1AC-A2F32D535C25}" type="slidenum">
              <a:rPr lang="en-US" smtClean="0"/>
              <a:pPr>
                <a:defRPr/>
              </a:pPr>
              <a:t>39</a:t>
            </a:fld>
            <a:endParaRPr lang="en-US" dirty="0"/>
          </a:p>
        </p:txBody>
      </p:sp>
    </p:spTree>
    <p:extLst>
      <p:ext uri="{BB962C8B-B14F-4D97-AF65-F5344CB8AC3E}">
        <p14:creationId xmlns:p14="http://schemas.microsoft.com/office/powerpoint/2010/main" val="111189388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fld id="{F8AEB372-5198-4B73-AF79-2EC797DF2B5C}" type="slidenum">
              <a:rPr lang="en-US" sz="1000" smtClean="0">
                <a:solidFill>
                  <a:schemeClr val="bg1"/>
                </a:solidFill>
              </a:rPr>
              <a:pPr eaLnBrk="1" hangingPunct="1"/>
              <a:t>4</a:t>
            </a:fld>
            <a:endParaRPr lang="en-US" sz="1000" dirty="0" smtClean="0">
              <a:solidFill>
                <a:schemeClr val="bg1"/>
              </a:solidFill>
            </a:endParaRPr>
          </a:p>
        </p:txBody>
      </p:sp>
      <p:sp>
        <p:nvSpPr>
          <p:cNvPr id="5123" name="Rectangle 5"/>
          <p:cNvSpPr txBox="1">
            <a:spLocks noGrp="1" noChangeArrowheads="1"/>
          </p:cNvSpPr>
          <p:nvPr/>
        </p:nvSpPr>
        <p:spPr bwMode="auto">
          <a:xfrm>
            <a:off x="7772400" y="6553200"/>
            <a:ext cx="13716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algn="r" eaLnBrk="1" hangingPunct="1">
              <a:spcBef>
                <a:spcPct val="0"/>
              </a:spcBef>
              <a:buFontTx/>
              <a:buNone/>
            </a:pPr>
            <a:fld id="{57325430-16FE-4EDB-9C9A-289E64D6D61E}" type="slidenum">
              <a:rPr lang="en-US" sz="1000" b="1">
                <a:solidFill>
                  <a:schemeClr val="bg1"/>
                </a:solidFill>
              </a:rPr>
              <a:pPr algn="r" eaLnBrk="1" hangingPunct="1">
                <a:spcBef>
                  <a:spcPct val="0"/>
                </a:spcBef>
                <a:buFontTx/>
                <a:buNone/>
              </a:pPr>
              <a:t>4</a:t>
            </a:fld>
            <a:endParaRPr lang="en-US" sz="1000" b="1" dirty="0">
              <a:solidFill>
                <a:schemeClr val="bg1"/>
              </a:solidFill>
            </a:endParaRPr>
          </a:p>
        </p:txBody>
      </p:sp>
      <p:sp>
        <p:nvSpPr>
          <p:cNvPr id="5124" name="Slide Number Placeholder 3"/>
          <p:cNvSpPr txBox="1">
            <a:spLocks noGrp="1"/>
          </p:cNvSpPr>
          <p:nvPr/>
        </p:nvSpPr>
        <p:spPr bwMode="auto">
          <a:xfrm>
            <a:off x="7772400" y="6553200"/>
            <a:ext cx="13716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algn="r" eaLnBrk="1" hangingPunct="1">
              <a:spcBef>
                <a:spcPct val="0"/>
              </a:spcBef>
              <a:buFontTx/>
              <a:buNone/>
            </a:pPr>
            <a:fld id="{1E115589-A427-4CBE-898A-5E2942DD2BE8}" type="slidenum">
              <a:rPr lang="en-US" sz="1000" b="1">
                <a:solidFill>
                  <a:schemeClr val="bg1"/>
                </a:solidFill>
              </a:rPr>
              <a:pPr algn="r" eaLnBrk="1" hangingPunct="1">
                <a:spcBef>
                  <a:spcPct val="0"/>
                </a:spcBef>
                <a:buFontTx/>
                <a:buNone/>
              </a:pPr>
              <a:t>4</a:t>
            </a:fld>
            <a:endParaRPr lang="en-US" sz="1000" b="1" dirty="0">
              <a:solidFill>
                <a:schemeClr val="bg1"/>
              </a:solidFill>
            </a:endParaRPr>
          </a:p>
        </p:txBody>
      </p:sp>
      <p:sp>
        <p:nvSpPr>
          <p:cNvPr id="5125" name="Rectangle 2"/>
          <p:cNvSpPr>
            <a:spLocks noGrp="1" noChangeArrowheads="1"/>
          </p:cNvSpPr>
          <p:nvPr>
            <p:ph type="title" idx="4294967295"/>
          </p:nvPr>
        </p:nvSpPr>
        <p:spPr>
          <a:xfrm>
            <a:off x="1143000" y="228600"/>
            <a:ext cx="7620000" cy="685800"/>
          </a:xfrm>
        </p:spPr>
        <p:txBody>
          <a:bodyPr/>
          <a:lstStyle/>
          <a:p>
            <a:pPr eaLnBrk="1" hangingPunct="1"/>
            <a:r>
              <a:rPr lang="en-US" dirty="0" smtClean="0"/>
              <a:t>The NIH Public Access Policy Is </a:t>
            </a:r>
            <a:r>
              <a:rPr lang="en-US" i="1" u="sng" dirty="0" smtClean="0"/>
              <a:t>Mandatory</a:t>
            </a:r>
          </a:p>
        </p:txBody>
      </p:sp>
      <p:sp>
        <p:nvSpPr>
          <p:cNvPr id="5126" name="Rectangle 3"/>
          <p:cNvSpPr>
            <a:spLocks noGrp="1" noChangeArrowheads="1"/>
          </p:cNvSpPr>
          <p:nvPr>
            <p:ph type="body" idx="4294967295"/>
          </p:nvPr>
        </p:nvSpPr>
        <p:spPr>
          <a:xfrm>
            <a:off x="444500" y="1003300"/>
            <a:ext cx="8229600" cy="5308600"/>
          </a:xfrm>
        </p:spPr>
        <p:txBody>
          <a:bodyPr/>
          <a:lstStyle/>
          <a:p>
            <a:pPr eaLnBrk="1" hangingPunct="1">
              <a:lnSpc>
                <a:spcPct val="80000"/>
              </a:lnSpc>
            </a:pPr>
            <a:r>
              <a:rPr lang="en-US" sz="2200" dirty="0" smtClean="0"/>
              <a:t>The Policy implements Division G, Title II, Section 218 of PL 110-161</a:t>
            </a:r>
            <a:r>
              <a:rPr lang="en-US" sz="2200" b="1" dirty="0" smtClean="0"/>
              <a:t> </a:t>
            </a:r>
            <a:r>
              <a:rPr lang="en-US" sz="2200" dirty="0" smtClean="0"/>
              <a:t>(Consolidated Appropriations Act, 2008) which states: </a:t>
            </a:r>
          </a:p>
          <a:p>
            <a:pPr eaLnBrk="1" hangingPunct="1">
              <a:lnSpc>
                <a:spcPct val="130000"/>
              </a:lnSpc>
              <a:buFontTx/>
              <a:buNone/>
            </a:pPr>
            <a:r>
              <a:rPr lang="en-US" sz="3200" i="1" dirty="0" smtClean="0"/>
              <a:t>	</a:t>
            </a:r>
            <a:r>
              <a:rPr lang="en-US" sz="2200" i="1" dirty="0" smtClean="0"/>
              <a:t>The Director of the National Institutes of Health shall require that all investigators funded by the NIH submit or have submitted for them to the National Library of Medicine’s PubMed Central an electronic version of their final, peer-reviewed manuscripts upon acceptance for publication, to be made publicly available no later than 12 months after the official date of publication: Provided, That the NIH shall implement the public access policy in a manner consistent with copyright law.</a:t>
            </a:r>
            <a:r>
              <a:rPr lang="en-US" sz="2200" dirty="0" smtClean="0"/>
              <a:t> </a:t>
            </a:r>
          </a:p>
          <a:p>
            <a:pPr marL="0" indent="0" eaLnBrk="1" hangingPunct="1">
              <a:lnSpc>
                <a:spcPct val="60000"/>
              </a:lnSpc>
              <a:buNone/>
            </a:pPr>
            <a:endParaRPr lang="en-US" sz="2000" dirty="0" smtClean="0"/>
          </a:p>
        </p:txBody>
      </p:sp>
      <p:grpSp>
        <p:nvGrpSpPr>
          <p:cNvPr id="2" name="Group 6"/>
          <p:cNvGrpSpPr>
            <a:grpSpLocks/>
          </p:cNvGrpSpPr>
          <p:nvPr/>
        </p:nvGrpSpPr>
        <p:grpSpPr bwMode="auto">
          <a:xfrm>
            <a:off x="818284" y="2418965"/>
            <a:ext cx="7127875" cy="1905000"/>
            <a:chOff x="530" y="1068"/>
            <a:chExt cx="4490" cy="1200"/>
          </a:xfrm>
        </p:grpSpPr>
        <p:sp>
          <p:nvSpPr>
            <p:cNvPr id="5138" name="Rectangle 7"/>
            <p:cNvSpPr>
              <a:spLocks noChangeArrowheads="1"/>
            </p:cNvSpPr>
            <p:nvPr/>
          </p:nvSpPr>
          <p:spPr bwMode="auto">
            <a:xfrm>
              <a:off x="4100" y="1808"/>
              <a:ext cx="920" cy="180"/>
            </a:xfrm>
            <a:prstGeom prst="rect">
              <a:avLst/>
            </a:prstGeom>
            <a:solidFill>
              <a:srgbClr val="009900">
                <a:alpha val="34117"/>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5139" name="Rectangle 8"/>
            <p:cNvSpPr>
              <a:spLocks noChangeArrowheads="1"/>
            </p:cNvSpPr>
            <p:nvPr/>
          </p:nvSpPr>
          <p:spPr bwMode="auto">
            <a:xfrm>
              <a:off x="530" y="2088"/>
              <a:ext cx="1756" cy="180"/>
            </a:xfrm>
            <a:prstGeom prst="rect">
              <a:avLst/>
            </a:prstGeom>
            <a:solidFill>
              <a:srgbClr val="009900">
                <a:alpha val="34117"/>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5140" name="AutoShape 9"/>
            <p:cNvSpPr>
              <a:spLocks noChangeArrowheads="1"/>
            </p:cNvSpPr>
            <p:nvPr/>
          </p:nvSpPr>
          <p:spPr bwMode="auto">
            <a:xfrm>
              <a:off x="2028" y="1068"/>
              <a:ext cx="1812" cy="456"/>
            </a:xfrm>
            <a:prstGeom prst="wedgeRoundRectCallout">
              <a:avLst>
                <a:gd name="adj1" fmla="val -51324"/>
                <a:gd name="adj2" fmla="val 141667"/>
                <a:gd name="adj3" fmla="val 16667"/>
              </a:avLst>
            </a:prstGeom>
            <a:solidFill>
              <a:schemeClr val="bg1"/>
            </a:solidFill>
            <a:ln w="9525" algn="ctr">
              <a:solidFill>
                <a:schemeClr val="tx1"/>
              </a:solidFill>
              <a:miter lim="800000"/>
              <a:headEnd/>
              <a:tailEnd/>
            </a:ln>
          </p:spPr>
          <p:txBody>
            <a:bodyPr/>
            <a:lstStyle/>
            <a:p>
              <a:pPr algn="ctr">
                <a:lnSpc>
                  <a:spcPct val="90000"/>
                </a:lnSpc>
                <a:buFontTx/>
                <a:buNone/>
              </a:pPr>
              <a:r>
                <a:rPr lang="en-US" sz="2800" b="1" dirty="0">
                  <a:solidFill>
                    <a:srgbClr val="FF0000"/>
                  </a:solidFill>
                </a:rPr>
                <a:t>What</a:t>
              </a:r>
              <a:r>
                <a:rPr lang="en-US" sz="2800" dirty="0"/>
                <a:t> to Submit</a:t>
              </a:r>
            </a:p>
          </p:txBody>
        </p:sp>
      </p:grpSp>
      <p:grpSp>
        <p:nvGrpSpPr>
          <p:cNvPr id="3" name="Group 10"/>
          <p:cNvGrpSpPr>
            <a:grpSpLocks/>
          </p:cNvGrpSpPr>
          <p:nvPr/>
        </p:nvGrpSpPr>
        <p:grpSpPr bwMode="auto">
          <a:xfrm>
            <a:off x="3402637" y="2717607"/>
            <a:ext cx="4235450" cy="1574800"/>
            <a:chOff x="2124" y="1164"/>
            <a:chExt cx="2668" cy="992"/>
          </a:xfrm>
        </p:grpSpPr>
        <p:sp>
          <p:nvSpPr>
            <p:cNvPr id="5136" name="Rectangle 11"/>
            <p:cNvSpPr>
              <a:spLocks noChangeArrowheads="1"/>
            </p:cNvSpPr>
            <p:nvPr/>
          </p:nvSpPr>
          <p:spPr bwMode="auto">
            <a:xfrm>
              <a:off x="2304" y="1976"/>
              <a:ext cx="2488" cy="180"/>
            </a:xfrm>
            <a:prstGeom prst="rect">
              <a:avLst/>
            </a:prstGeom>
            <a:solidFill>
              <a:srgbClr val="009900">
                <a:alpha val="34117"/>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5137" name="AutoShape 12"/>
            <p:cNvSpPr>
              <a:spLocks noChangeArrowheads="1"/>
            </p:cNvSpPr>
            <p:nvPr/>
          </p:nvSpPr>
          <p:spPr bwMode="auto">
            <a:xfrm>
              <a:off x="2124" y="1164"/>
              <a:ext cx="1944" cy="456"/>
            </a:xfrm>
            <a:prstGeom prst="wedgeRoundRectCallout">
              <a:avLst>
                <a:gd name="adj1" fmla="val -4319"/>
                <a:gd name="adj2" fmla="val 117981"/>
                <a:gd name="adj3" fmla="val 16667"/>
              </a:avLst>
            </a:prstGeom>
            <a:solidFill>
              <a:schemeClr val="bg1"/>
            </a:solidFill>
            <a:ln w="9525" algn="ctr">
              <a:solidFill>
                <a:schemeClr val="tx1"/>
              </a:solidFill>
              <a:miter lim="800000"/>
              <a:headEnd/>
              <a:tailEnd/>
            </a:ln>
          </p:spPr>
          <p:txBody>
            <a:bodyPr/>
            <a:lstStyle/>
            <a:p>
              <a:pPr algn="ctr">
                <a:lnSpc>
                  <a:spcPct val="90000"/>
                </a:lnSpc>
                <a:buFontTx/>
                <a:buNone/>
              </a:pPr>
              <a:r>
                <a:rPr lang="en-US" sz="2800" b="1" dirty="0">
                  <a:solidFill>
                    <a:srgbClr val="FF0000"/>
                  </a:solidFill>
                </a:rPr>
                <a:t>When</a:t>
              </a:r>
              <a:r>
                <a:rPr lang="en-US" sz="2800" dirty="0"/>
                <a:t> to Submit</a:t>
              </a:r>
            </a:p>
          </p:txBody>
        </p:sp>
      </p:grpSp>
      <p:grpSp>
        <p:nvGrpSpPr>
          <p:cNvPr id="4" name="Group 13"/>
          <p:cNvGrpSpPr>
            <a:grpSpLocks/>
          </p:cNvGrpSpPr>
          <p:nvPr/>
        </p:nvGrpSpPr>
        <p:grpSpPr bwMode="auto">
          <a:xfrm>
            <a:off x="868988" y="3392633"/>
            <a:ext cx="7061200" cy="1773238"/>
            <a:chOff x="528" y="1468"/>
            <a:chExt cx="4448" cy="1117"/>
          </a:xfrm>
        </p:grpSpPr>
        <p:sp>
          <p:nvSpPr>
            <p:cNvPr id="5133" name="Rectangle 14"/>
            <p:cNvSpPr>
              <a:spLocks noChangeArrowheads="1"/>
            </p:cNvSpPr>
            <p:nvPr/>
          </p:nvSpPr>
          <p:spPr bwMode="auto">
            <a:xfrm>
              <a:off x="2392" y="2148"/>
              <a:ext cx="2584" cy="180"/>
            </a:xfrm>
            <a:prstGeom prst="rect">
              <a:avLst/>
            </a:prstGeom>
            <a:solidFill>
              <a:srgbClr val="009900">
                <a:alpha val="34117"/>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5134" name="Rectangle 15"/>
            <p:cNvSpPr>
              <a:spLocks noChangeArrowheads="1"/>
            </p:cNvSpPr>
            <p:nvPr/>
          </p:nvSpPr>
          <p:spPr bwMode="auto">
            <a:xfrm>
              <a:off x="528" y="2405"/>
              <a:ext cx="2008" cy="180"/>
            </a:xfrm>
            <a:prstGeom prst="rect">
              <a:avLst/>
            </a:prstGeom>
            <a:solidFill>
              <a:srgbClr val="009900">
                <a:alpha val="34117"/>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5135" name="AutoShape 16"/>
            <p:cNvSpPr>
              <a:spLocks noChangeArrowheads="1"/>
            </p:cNvSpPr>
            <p:nvPr/>
          </p:nvSpPr>
          <p:spPr bwMode="auto">
            <a:xfrm>
              <a:off x="1374" y="1468"/>
              <a:ext cx="1944" cy="528"/>
            </a:xfrm>
            <a:prstGeom prst="wedgeRoundRectCallout">
              <a:avLst>
                <a:gd name="adj1" fmla="val -2676"/>
                <a:gd name="adj2" fmla="val 93560"/>
                <a:gd name="adj3" fmla="val 16667"/>
              </a:avLst>
            </a:prstGeom>
            <a:solidFill>
              <a:schemeClr val="bg1"/>
            </a:solidFill>
            <a:ln w="9525" algn="ctr">
              <a:solidFill>
                <a:schemeClr val="tx1"/>
              </a:solidFill>
              <a:miter lim="800000"/>
              <a:headEnd/>
              <a:tailEnd/>
            </a:ln>
          </p:spPr>
          <p:txBody>
            <a:bodyPr/>
            <a:lstStyle/>
            <a:p>
              <a:pPr algn="ctr">
                <a:lnSpc>
                  <a:spcPct val="90000"/>
                </a:lnSpc>
                <a:buFontTx/>
                <a:buNone/>
              </a:pPr>
              <a:r>
                <a:rPr lang="en-US" sz="2800" b="1" dirty="0">
                  <a:solidFill>
                    <a:srgbClr val="FF0000"/>
                  </a:solidFill>
                </a:rPr>
                <a:t>When</a:t>
              </a:r>
              <a:r>
                <a:rPr lang="en-US" sz="2800" dirty="0"/>
                <a:t> to Make Public</a:t>
              </a:r>
            </a:p>
          </p:txBody>
        </p:sp>
      </p:grpSp>
      <p:grpSp>
        <p:nvGrpSpPr>
          <p:cNvPr id="5" name="Group 17"/>
          <p:cNvGrpSpPr>
            <a:grpSpLocks/>
          </p:cNvGrpSpPr>
          <p:nvPr/>
        </p:nvGrpSpPr>
        <p:grpSpPr bwMode="auto">
          <a:xfrm>
            <a:off x="806787" y="2294274"/>
            <a:ext cx="3163888" cy="1566863"/>
            <a:chOff x="867" y="1004"/>
            <a:chExt cx="1993" cy="987"/>
          </a:xfrm>
        </p:grpSpPr>
        <p:sp>
          <p:nvSpPr>
            <p:cNvPr id="5131" name="Rectangle 18"/>
            <p:cNvSpPr>
              <a:spLocks noChangeArrowheads="1"/>
            </p:cNvSpPr>
            <p:nvPr/>
          </p:nvSpPr>
          <p:spPr bwMode="auto">
            <a:xfrm>
              <a:off x="867" y="1811"/>
              <a:ext cx="1344" cy="180"/>
            </a:xfrm>
            <a:prstGeom prst="rect">
              <a:avLst/>
            </a:prstGeom>
            <a:solidFill>
              <a:srgbClr val="009900">
                <a:alpha val="34117"/>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5132" name="AutoShape 19"/>
            <p:cNvSpPr>
              <a:spLocks noChangeArrowheads="1"/>
            </p:cNvSpPr>
            <p:nvPr/>
          </p:nvSpPr>
          <p:spPr bwMode="auto">
            <a:xfrm>
              <a:off x="916" y="1004"/>
              <a:ext cx="1944" cy="528"/>
            </a:xfrm>
            <a:prstGeom prst="wedgeRoundRectCallout">
              <a:avLst>
                <a:gd name="adj1" fmla="val -9463"/>
                <a:gd name="adj2" fmla="val 94319"/>
                <a:gd name="adj3" fmla="val 16667"/>
              </a:avLst>
            </a:prstGeom>
            <a:solidFill>
              <a:schemeClr val="bg1"/>
            </a:solidFill>
            <a:ln w="9525" algn="ctr">
              <a:solidFill>
                <a:schemeClr val="tx1"/>
              </a:solidFill>
              <a:miter lim="800000"/>
              <a:headEnd/>
              <a:tailEnd/>
            </a:ln>
          </p:spPr>
          <p:txBody>
            <a:bodyPr/>
            <a:lstStyle/>
            <a:p>
              <a:pPr algn="ctr">
                <a:lnSpc>
                  <a:spcPct val="90000"/>
                </a:lnSpc>
                <a:buFontTx/>
                <a:buNone/>
              </a:pPr>
              <a:r>
                <a:rPr lang="en-US" sz="2800" b="1" dirty="0">
                  <a:solidFill>
                    <a:srgbClr val="FF0000"/>
                  </a:solidFill>
                </a:rPr>
                <a:t>Where</a:t>
              </a:r>
              <a:r>
                <a:rPr lang="en-US" sz="2800" dirty="0"/>
                <a:t> to Make Public</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nodeType="clickEffect">
                                  <p:stCondLst>
                                    <p:cond delay="0"/>
                                  </p:stCondLst>
                                  <p:childTnLst>
                                    <p:set>
                                      <p:cBhvr>
                                        <p:cTn id="16" dur="1" fill="hold">
                                          <p:stCondLst>
                                            <p:cond delay="0"/>
                                          </p:stCondLst>
                                        </p:cTn>
                                        <p:tgtEl>
                                          <p:spTgt spid="3"/>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nodeType="clickEffect">
                                  <p:stCondLst>
                                    <p:cond delay="0"/>
                                  </p:stCondLst>
                                  <p:childTnLst>
                                    <p:set>
                                      <p:cBhvr>
                                        <p:cTn id="22" dur="1" fill="hold">
                                          <p:stCondLst>
                                            <p:cond delay="0"/>
                                          </p:stCondLst>
                                        </p:cTn>
                                        <p:tgtEl>
                                          <p:spTgt spid="4"/>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xit" presetSubtype="0" fill="hold" nodeType="clickEffect">
                                  <p:stCondLst>
                                    <p:cond delay="0"/>
                                  </p:stCondLst>
                                  <p:childTnLst>
                                    <p:set>
                                      <p:cBhvr>
                                        <p:cTn id="28"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Manually addng citations to My Bibliography"/>
          <p:cNvPicPr>
            <a:picLocks noChangeAspect="1"/>
          </p:cNvPicPr>
          <p:nvPr/>
        </p:nvPicPr>
        <p:blipFill>
          <a:blip r:embed="rId2"/>
          <a:stretch>
            <a:fillRect/>
          </a:stretch>
        </p:blipFill>
        <p:spPr>
          <a:xfrm>
            <a:off x="1845505" y="988640"/>
            <a:ext cx="5529655" cy="5145460"/>
          </a:xfrm>
          <a:prstGeom prst="rect">
            <a:avLst/>
          </a:prstGeom>
          <a:effectLst>
            <a:outerShdw blurRad="50800" dist="38100" dir="2700000" algn="tl" rotWithShape="0">
              <a:prstClr val="black">
                <a:alpha val="40000"/>
              </a:prstClr>
            </a:outerShdw>
          </a:effectLst>
        </p:spPr>
      </p:pic>
      <p:sp>
        <p:nvSpPr>
          <p:cNvPr id="5" name="Rectangle 1"/>
          <p:cNvSpPr txBox="1">
            <a:spLocks noChangeArrowheads="1"/>
          </p:cNvSpPr>
          <p:nvPr/>
        </p:nvSpPr>
        <p:spPr bwMode="auto">
          <a:xfrm>
            <a:off x="891539" y="115454"/>
            <a:ext cx="7975369" cy="769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r" rtl="0" eaLnBrk="1" fontAlgn="base" hangingPunct="1">
              <a:spcBef>
                <a:spcPct val="0"/>
              </a:spcBef>
              <a:spcAft>
                <a:spcPct val="0"/>
              </a:spcAft>
              <a:defRPr sz="2400" b="1">
                <a:solidFill>
                  <a:schemeClr val="bg1"/>
                </a:solidFill>
                <a:latin typeface="+mj-lt"/>
                <a:ea typeface="+mj-ea"/>
                <a:cs typeface="+mj-cs"/>
              </a:defRPr>
            </a:lvl1pPr>
            <a:lvl2pPr algn="r" rtl="0" eaLnBrk="1" fontAlgn="base" hangingPunct="1">
              <a:spcBef>
                <a:spcPct val="0"/>
              </a:spcBef>
              <a:spcAft>
                <a:spcPct val="0"/>
              </a:spcAft>
              <a:defRPr sz="2400" b="1">
                <a:solidFill>
                  <a:schemeClr val="bg1"/>
                </a:solidFill>
                <a:latin typeface="Arial" charset="0"/>
                <a:cs typeface="Arial" charset="0"/>
              </a:defRPr>
            </a:lvl2pPr>
            <a:lvl3pPr algn="r" rtl="0" eaLnBrk="1" fontAlgn="base" hangingPunct="1">
              <a:spcBef>
                <a:spcPct val="0"/>
              </a:spcBef>
              <a:spcAft>
                <a:spcPct val="0"/>
              </a:spcAft>
              <a:defRPr sz="2400" b="1">
                <a:solidFill>
                  <a:schemeClr val="bg1"/>
                </a:solidFill>
                <a:latin typeface="Arial" charset="0"/>
                <a:cs typeface="Arial" charset="0"/>
              </a:defRPr>
            </a:lvl3pPr>
            <a:lvl4pPr algn="r" rtl="0" eaLnBrk="1" fontAlgn="base" hangingPunct="1">
              <a:spcBef>
                <a:spcPct val="0"/>
              </a:spcBef>
              <a:spcAft>
                <a:spcPct val="0"/>
              </a:spcAft>
              <a:defRPr sz="2400" b="1">
                <a:solidFill>
                  <a:schemeClr val="bg1"/>
                </a:solidFill>
                <a:latin typeface="Arial" charset="0"/>
                <a:cs typeface="Arial" charset="0"/>
              </a:defRPr>
            </a:lvl4pPr>
            <a:lvl5pPr algn="r" rtl="0" eaLnBrk="1" fontAlgn="base" hangingPunct="1">
              <a:spcBef>
                <a:spcPct val="0"/>
              </a:spcBef>
              <a:spcAft>
                <a:spcPct val="0"/>
              </a:spcAft>
              <a:defRPr sz="2400" b="1">
                <a:solidFill>
                  <a:schemeClr val="bg1"/>
                </a:solidFill>
                <a:latin typeface="Arial" charset="0"/>
                <a:cs typeface="Arial" charset="0"/>
              </a:defRPr>
            </a:lvl5pPr>
            <a:lvl6pPr marL="457200" algn="r" rtl="0" eaLnBrk="1" fontAlgn="base" hangingPunct="1">
              <a:spcBef>
                <a:spcPct val="0"/>
              </a:spcBef>
              <a:spcAft>
                <a:spcPct val="0"/>
              </a:spcAft>
              <a:defRPr sz="2400" b="1">
                <a:solidFill>
                  <a:schemeClr val="bg1"/>
                </a:solidFill>
                <a:latin typeface="Arial" charset="0"/>
                <a:cs typeface="Arial" charset="0"/>
              </a:defRPr>
            </a:lvl6pPr>
            <a:lvl7pPr marL="914400" algn="r" rtl="0" eaLnBrk="1" fontAlgn="base" hangingPunct="1">
              <a:spcBef>
                <a:spcPct val="0"/>
              </a:spcBef>
              <a:spcAft>
                <a:spcPct val="0"/>
              </a:spcAft>
              <a:defRPr sz="2400" b="1">
                <a:solidFill>
                  <a:schemeClr val="bg1"/>
                </a:solidFill>
                <a:latin typeface="Arial" charset="0"/>
                <a:cs typeface="Arial" charset="0"/>
              </a:defRPr>
            </a:lvl7pPr>
            <a:lvl8pPr marL="1371600" algn="r" rtl="0" eaLnBrk="1" fontAlgn="base" hangingPunct="1">
              <a:spcBef>
                <a:spcPct val="0"/>
              </a:spcBef>
              <a:spcAft>
                <a:spcPct val="0"/>
              </a:spcAft>
              <a:defRPr sz="2400" b="1">
                <a:solidFill>
                  <a:schemeClr val="bg1"/>
                </a:solidFill>
                <a:latin typeface="Arial" charset="0"/>
                <a:cs typeface="Arial" charset="0"/>
              </a:defRPr>
            </a:lvl8pPr>
            <a:lvl9pPr marL="1828800" algn="r" rtl="0" eaLnBrk="1" fontAlgn="base" hangingPunct="1">
              <a:spcBef>
                <a:spcPct val="0"/>
              </a:spcBef>
              <a:spcAft>
                <a:spcPct val="0"/>
              </a:spcAft>
              <a:defRPr sz="2400" b="1">
                <a:solidFill>
                  <a:schemeClr val="bg1"/>
                </a:solidFill>
                <a:latin typeface="Arial" charset="0"/>
                <a:cs typeface="Arial" charset="0"/>
              </a:defRPr>
            </a:lvl9pPr>
          </a:lstStyle>
          <a:p>
            <a:pPr>
              <a:buNone/>
            </a:pPr>
            <a:r>
              <a:rPr lang="en-US" dirty="0" smtClean="0">
                <a:solidFill>
                  <a:srgbClr val="FFFFFF"/>
                </a:solidFill>
                <a:ea typeface="ＭＳ Ｐゴシック" charset="-128"/>
              </a:rPr>
              <a:t>Adding non-PubMed citations</a:t>
            </a:r>
            <a:endParaRPr lang="en-US" dirty="0">
              <a:solidFill>
                <a:srgbClr val="FFFFFF"/>
              </a:solidFill>
              <a:ea typeface="ＭＳ Ｐゴシック" charset="-128"/>
            </a:endParaRPr>
          </a:p>
        </p:txBody>
      </p:sp>
      <p:sp>
        <p:nvSpPr>
          <p:cNvPr id="6" name="Slide Number Placeholder 5"/>
          <p:cNvSpPr>
            <a:spLocks noGrp="1"/>
          </p:cNvSpPr>
          <p:nvPr>
            <p:ph type="sldNum" sz="quarter" idx="10"/>
          </p:nvPr>
        </p:nvSpPr>
        <p:spPr/>
        <p:txBody>
          <a:bodyPr/>
          <a:lstStyle/>
          <a:p>
            <a:pPr>
              <a:defRPr/>
            </a:pPr>
            <a:fld id="{77453F6D-48C3-468A-98D8-A8A8BFD93361}" type="slidenum">
              <a:rPr lang="en-US" smtClean="0"/>
              <a:pPr>
                <a:defRPr/>
              </a:pPr>
              <a:t>40</a:t>
            </a:fld>
            <a:endParaRPr lang="en-US" dirty="0"/>
          </a:p>
        </p:txBody>
      </p:sp>
    </p:spTree>
    <p:extLst>
      <p:ext uri="{BB962C8B-B14F-4D97-AF65-F5344CB8AC3E}">
        <p14:creationId xmlns:p14="http://schemas.microsoft.com/office/powerpoint/2010/main" val="3379162430"/>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pPr eaLnBrk="1" hangingPunct="1"/>
            <a:r>
              <a:rPr lang="en-US" dirty="0" smtClean="0">
                <a:solidFill>
                  <a:srgbClr val="FFFFFF"/>
                </a:solidFill>
                <a:ea typeface="ＭＳ Ｐゴシック" charset="-128"/>
              </a:rPr>
              <a:t>Award View option for eRA-linked users</a:t>
            </a:r>
          </a:p>
        </p:txBody>
      </p:sp>
      <p:sp>
        <p:nvSpPr>
          <p:cNvPr id="2" name="Slide Number Placeholder 1"/>
          <p:cNvSpPr>
            <a:spLocks noGrp="1"/>
          </p:cNvSpPr>
          <p:nvPr>
            <p:ph type="sldNum" sz="quarter" idx="10"/>
          </p:nvPr>
        </p:nvSpPr>
        <p:spPr/>
        <p:txBody>
          <a:bodyPr/>
          <a:lstStyle/>
          <a:p>
            <a:pPr>
              <a:defRPr/>
            </a:pPr>
            <a:fld id="{DA0DFC02-28F5-4477-B07D-5F7A4325B98B}" type="slidenum">
              <a:rPr lang="en-US" smtClean="0"/>
              <a:pPr>
                <a:defRPr/>
              </a:pPr>
              <a:t>41</a:t>
            </a:fld>
            <a:endParaRPr lang="en-US" dirty="0"/>
          </a:p>
        </p:txBody>
      </p:sp>
      <p:pic>
        <p:nvPicPr>
          <p:cNvPr id="3" name="Picture 2" title="My Bibliography showing the eRA link"/>
          <p:cNvPicPr>
            <a:picLocks noChangeAspect="1"/>
          </p:cNvPicPr>
          <p:nvPr/>
        </p:nvPicPr>
        <p:blipFill>
          <a:blip r:embed="rId2"/>
          <a:stretch>
            <a:fillRect/>
          </a:stretch>
        </p:blipFill>
        <p:spPr>
          <a:xfrm>
            <a:off x="905347" y="1380553"/>
            <a:ext cx="7337956" cy="4240766"/>
          </a:xfrm>
          <a:prstGeom prst="rect">
            <a:avLst/>
          </a:prstGeom>
          <a:ln>
            <a:solidFill>
              <a:schemeClr val="tx1">
                <a:lumMod val="50000"/>
                <a:lumOff val="50000"/>
              </a:schemeClr>
            </a:solidFill>
          </a:ln>
          <a:effectLst>
            <a:outerShdw blurRad="50800" dist="38100" dir="2700000" algn="tl" rotWithShape="0">
              <a:srgbClr val="000000">
                <a:alpha val="43000"/>
              </a:srgbClr>
            </a:outerShdw>
          </a:effectLst>
        </p:spPr>
      </p:pic>
      <p:cxnSp>
        <p:nvCxnSpPr>
          <p:cNvPr id="5" name="Straight Arrow Connector 4"/>
          <p:cNvCxnSpPr/>
          <p:nvPr/>
        </p:nvCxnSpPr>
        <p:spPr bwMode="auto">
          <a:xfrm flipH="1">
            <a:off x="2669994" y="2172832"/>
            <a:ext cx="1159622" cy="1794263"/>
          </a:xfrm>
          <a:prstGeom prst="straightConnector1">
            <a:avLst/>
          </a:prstGeom>
          <a:noFill/>
          <a:ln w="47625" cap="flat" cmpd="sng" algn="ctr">
            <a:solidFill>
              <a:srgbClr val="FF0000"/>
            </a:solidFill>
            <a:prstDash val="solid"/>
            <a:round/>
            <a:headEnd type="triangle" w="med" len="lg"/>
            <a:tailEnd type="triangle" w="med" len="lg"/>
          </a:ln>
          <a:effectLst/>
        </p:spPr>
      </p:cxnSp>
    </p:spTree>
    <p:extLst>
      <p:ext uri="{BB962C8B-B14F-4D97-AF65-F5344CB8AC3E}">
        <p14:creationId xmlns:p14="http://schemas.microsoft.com/office/powerpoint/2010/main" val="12231106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2"/>
          <p:cNvSpPr>
            <a:spLocks noGrp="1"/>
          </p:cNvSpPr>
          <p:nvPr>
            <p:ph type="title"/>
          </p:nvPr>
        </p:nvSpPr>
        <p:spPr>
          <a:xfrm>
            <a:off x="1000607" y="152400"/>
            <a:ext cx="7838594" cy="715963"/>
          </a:xfrm>
        </p:spPr>
        <p:txBody>
          <a:bodyPr/>
          <a:lstStyle/>
          <a:p>
            <a:pPr eaLnBrk="1" hangingPunct="1"/>
            <a:r>
              <a:rPr lang="en-US" dirty="0" smtClean="0">
                <a:solidFill>
                  <a:srgbClr val="FFFFFF"/>
                </a:solidFill>
                <a:ea typeface="ＭＳ Ｐゴシック" charset="-128"/>
              </a:rPr>
              <a:t>Award View NIHPA compliance codes</a:t>
            </a:r>
          </a:p>
        </p:txBody>
      </p:sp>
      <p:sp>
        <p:nvSpPr>
          <p:cNvPr id="2" name="Slide Number Placeholder 1"/>
          <p:cNvSpPr>
            <a:spLocks noGrp="1"/>
          </p:cNvSpPr>
          <p:nvPr>
            <p:ph type="sldNum" sz="quarter" idx="10"/>
          </p:nvPr>
        </p:nvSpPr>
        <p:spPr/>
        <p:txBody>
          <a:bodyPr/>
          <a:lstStyle/>
          <a:p>
            <a:pPr>
              <a:defRPr/>
            </a:pPr>
            <a:fld id="{DA0DFC02-28F5-4477-B07D-5F7A4325B98B}" type="slidenum">
              <a:rPr lang="en-US" smtClean="0"/>
              <a:pPr>
                <a:defRPr/>
              </a:pPr>
              <a:t>42</a:t>
            </a:fld>
            <a:endParaRPr lang="en-US" dirty="0"/>
          </a:p>
        </p:txBody>
      </p:sp>
      <p:pic>
        <p:nvPicPr>
          <p:cNvPr id="2050" name="Picture 2" descr="Compliant status from http://www.ncbi.nlm.nih.gov/books/NBK53595/#mybibliography.Managing_Compliance_to_th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0605" y="2122496"/>
            <a:ext cx="4114800" cy="8858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rovisionally compliant status from http://www.ncbi.nlm.nih.gov/books/NBK53595/#mybibliography.Managing_Compliance_to_th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4368" y="3389667"/>
            <a:ext cx="4867275" cy="86677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Non compliant status from http://www.ncbi.nlm.nih.gov/books/NBK53595/#mybibliography.Managing_Compliance_to_th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8155" y="4637788"/>
            <a:ext cx="5219700" cy="39052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Unknown compliance status from http://www.ncbi.nlm.nih.gov/books/NBK53595/#mybibliography.Managing_Compliance_to_t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7293" y="5409659"/>
            <a:ext cx="3781425" cy="447675"/>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N/A status from http://www.ncbi.nlm.nih.gov/books/NBK53595/#mybibliography.Managing_Compliance_to_t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17293" y="1302999"/>
            <a:ext cx="3781425" cy="438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8867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23879" y="123152"/>
            <a:ext cx="7527635" cy="762000"/>
          </a:xfrm>
        </p:spPr>
        <p:txBody>
          <a:bodyPr>
            <a:normAutofit/>
          </a:bodyPr>
          <a:lstStyle/>
          <a:p>
            <a:r>
              <a:rPr lang="en-US" dirty="0">
                <a:solidFill>
                  <a:srgbClr val="FFFFFF"/>
                </a:solidFill>
                <a:ea typeface="ＭＳ Ｐゴシック" charset="-128"/>
              </a:rPr>
              <a:t>My Bibliography, Award View</a:t>
            </a:r>
          </a:p>
        </p:txBody>
      </p:sp>
      <p:pic>
        <p:nvPicPr>
          <p:cNvPr id="4" name="Picture 3" title="screenshot of award view"/>
          <p:cNvPicPr>
            <a:picLocks noChangeAspect="1"/>
          </p:cNvPicPr>
          <p:nvPr/>
        </p:nvPicPr>
        <p:blipFill>
          <a:blip r:embed="rId2"/>
          <a:stretch>
            <a:fillRect/>
          </a:stretch>
        </p:blipFill>
        <p:spPr>
          <a:xfrm>
            <a:off x="1241382" y="1123756"/>
            <a:ext cx="6318349" cy="4849091"/>
          </a:xfrm>
          <a:prstGeom prst="rect">
            <a:avLst/>
          </a:prstGeom>
          <a:ln>
            <a:solidFill>
              <a:schemeClr val="accent5">
                <a:lumMod val="90000"/>
              </a:schemeClr>
            </a:solidFill>
          </a:ln>
          <a:effectLst>
            <a:outerShdw blurRad="50800" dist="38100" dir="2700000" algn="tl" rotWithShape="0">
              <a:srgbClr val="000000">
                <a:alpha val="43000"/>
              </a:srgbClr>
            </a:outerShdw>
          </a:effectLst>
        </p:spPr>
      </p:pic>
      <p:sp>
        <p:nvSpPr>
          <p:cNvPr id="5" name="Slide Number Placeholder 4"/>
          <p:cNvSpPr>
            <a:spLocks noGrp="1"/>
          </p:cNvSpPr>
          <p:nvPr>
            <p:ph type="sldNum" sz="quarter" idx="10"/>
          </p:nvPr>
        </p:nvSpPr>
        <p:spPr/>
        <p:txBody>
          <a:bodyPr/>
          <a:lstStyle/>
          <a:p>
            <a:pPr>
              <a:defRPr/>
            </a:pPr>
            <a:fld id="{DA0DFC02-28F5-4477-B07D-5F7A4325B98B}" type="slidenum">
              <a:rPr lang="en-US" smtClean="0"/>
              <a:pPr>
                <a:defRPr/>
              </a:pPr>
              <a:t>43</a:t>
            </a:fld>
            <a:endParaRPr lang="en-US" dirty="0"/>
          </a:p>
        </p:txBody>
      </p:sp>
    </p:spTree>
    <p:extLst>
      <p:ext uri="{BB962C8B-B14F-4D97-AF65-F5344CB8AC3E}">
        <p14:creationId xmlns:p14="http://schemas.microsoft.com/office/powerpoint/2010/main" val="4628806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46795" y="1092969"/>
            <a:ext cx="5949043" cy="3540607"/>
          </a:xfrm>
          <a:prstGeom prst="rect">
            <a:avLst/>
          </a:prstGeom>
        </p:spPr>
      </p:pic>
      <p:sp>
        <p:nvSpPr>
          <p:cNvPr id="64513" name="Title 4"/>
          <p:cNvSpPr>
            <a:spLocks noGrp="1"/>
          </p:cNvSpPr>
          <p:nvPr>
            <p:ph type="title"/>
          </p:nvPr>
        </p:nvSpPr>
        <p:spPr>
          <a:xfrm>
            <a:off x="152400" y="228600"/>
            <a:ext cx="8610600" cy="563563"/>
          </a:xfrm>
        </p:spPr>
        <p:txBody>
          <a:bodyPr/>
          <a:lstStyle/>
          <a:p>
            <a:pPr eaLnBrk="1" hangingPunct="1"/>
            <a:r>
              <a:rPr lang="en-US" dirty="0" smtClean="0">
                <a:solidFill>
                  <a:srgbClr val="FFFFFF"/>
                </a:solidFill>
                <a:ea typeface="ＭＳ Ｐゴシック" charset="-128"/>
              </a:rPr>
              <a:t>Delegation in My Bibliography</a:t>
            </a:r>
          </a:p>
        </p:txBody>
      </p:sp>
      <p:sp>
        <p:nvSpPr>
          <p:cNvPr id="2" name="Slide Number Placeholder 1"/>
          <p:cNvSpPr>
            <a:spLocks noGrp="1"/>
          </p:cNvSpPr>
          <p:nvPr>
            <p:ph type="sldNum" sz="quarter" idx="10"/>
          </p:nvPr>
        </p:nvSpPr>
        <p:spPr/>
        <p:txBody>
          <a:bodyPr/>
          <a:lstStyle/>
          <a:p>
            <a:pPr>
              <a:defRPr/>
            </a:pPr>
            <a:fld id="{DA0DFC02-28F5-4477-B07D-5F7A4325B98B}" type="slidenum">
              <a:rPr lang="en-US" smtClean="0"/>
              <a:pPr>
                <a:defRPr/>
              </a:pPr>
              <a:t>44</a:t>
            </a:fld>
            <a:endParaRPr lang="en-US" dirty="0"/>
          </a:p>
        </p:txBody>
      </p:sp>
      <p:pic>
        <p:nvPicPr>
          <p:cNvPr id="4" name="Picture 3" title="Screenshot of delegation"/>
          <p:cNvPicPr>
            <a:picLocks noChangeAspect="1"/>
          </p:cNvPicPr>
          <p:nvPr/>
        </p:nvPicPr>
        <p:blipFill>
          <a:blip r:embed="rId3"/>
          <a:stretch>
            <a:fillRect/>
          </a:stretch>
        </p:blipFill>
        <p:spPr>
          <a:xfrm>
            <a:off x="3325091" y="4149279"/>
            <a:ext cx="4975706" cy="1509148"/>
          </a:xfrm>
          <a:prstGeom prst="rect">
            <a:avLst/>
          </a:prstGeom>
          <a:effectLst>
            <a:outerShdw blurRad="92075" dist="50800" dir="2700000" algn="tl" rotWithShape="0">
              <a:srgbClr val="000000">
                <a:alpha val="43000"/>
              </a:srgbClr>
            </a:outerShdw>
          </a:effectLst>
        </p:spPr>
      </p:pic>
      <p:cxnSp>
        <p:nvCxnSpPr>
          <p:cNvPr id="7" name="Straight Arrow Connector 6"/>
          <p:cNvCxnSpPr/>
          <p:nvPr/>
        </p:nvCxnSpPr>
        <p:spPr bwMode="auto">
          <a:xfrm flipH="1">
            <a:off x="4464243" y="1300788"/>
            <a:ext cx="1054484" cy="3086485"/>
          </a:xfrm>
          <a:prstGeom prst="straightConnector1">
            <a:avLst/>
          </a:prstGeom>
          <a:noFill/>
          <a:ln w="47625"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35633446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1"/>
          <p:cNvSpPr>
            <a:spLocks noGrp="1" noChangeArrowheads="1"/>
          </p:cNvSpPr>
          <p:nvPr>
            <p:ph type="title"/>
          </p:nvPr>
        </p:nvSpPr>
        <p:spPr>
          <a:xfrm>
            <a:off x="891539" y="153939"/>
            <a:ext cx="7959975" cy="708122"/>
          </a:xfrm>
        </p:spPr>
        <p:txBody>
          <a:bodyPr>
            <a:normAutofit/>
          </a:bodyPr>
          <a:lstStyle/>
          <a:p>
            <a:r>
              <a:rPr lang="en-US" dirty="0">
                <a:solidFill>
                  <a:srgbClr val="FFFFFF"/>
                </a:solidFill>
                <a:ea typeface="ＭＳ Ｐゴシック" charset="-128"/>
              </a:rPr>
              <a:t>PI adds a new citation to </a:t>
            </a:r>
            <a:r>
              <a:rPr lang="en-US" dirty="0" smtClean="0">
                <a:solidFill>
                  <a:srgbClr val="FFFFFF"/>
                </a:solidFill>
                <a:ea typeface="ＭＳ Ｐゴシック" charset="-128"/>
              </a:rPr>
              <a:t>their My </a:t>
            </a:r>
            <a:r>
              <a:rPr lang="en-US" dirty="0">
                <a:solidFill>
                  <a:srgbClr val="FFFFFF"/>
                </a:solidFill>
                <a:ea typeface="ＭＳ Ｐゴシック" charset="-128"/>
              </a:rPr>
              <a:t>Bibliography</a:t>
            </a:r>
          </a:p>
        </p:txBody>
      </p:sp>
      <p:pic>
        <p:nvPicPr>
          <p:cNvPr id="2" name="Picture 1"/>
          <p:cNvPicPr>
            <a:picLocks noChangeAspect="1"/>
          </p:cNvPicPr>
          <p:nvPr/>
        </p:nvPicPr>
        <p:blipFill>
          <a:blip r:embed="rId2"/>
          <a:stretch>
            <a:fillRect/>
          </a:stretch>
        </p:blipFill>
        <p:spPr>
          <a:xfrm>
            <a:off x="1143000" y="1600200"/>
            <a:ext cx="6934200" cy="1249868"/>
          </a:xfrm>
          <a:prstGeom prst="rect">
            <a:avLst/>
          </a:prstGeom>
          <a:ln>
            <a:solidFill>
              <a:srgbClr val="D9D9D9"/>
            </a:solidFill>
          </a:ln>
        </p:spPr>
      </p:pic>
      <p:grpSp>
        <p:nvGrpSpPr>
          <p:cNvPr id="10" name="Group 9" title="Screenshot of edit status"/>
          <p:cNvGrpSpPr/>
          <p:nvPr/>
        </p:nvGrpSpPr>
        <p:grpSpPr>
          <a:xfrm>
            <a:off x="3581400" y="2057400"/>
            <a:ext cx="4967617" cy="3810000"/>
            <a:chOff x="3581400" y="2057400"/>
            <a:chExt cx="4967617" cy="3810000"/>
          </a:xfrm>
        </p:grpSpPr>
        <p:pic>
          <p:nvPicPr>
            <p:cNvPr id="3" name="Picture 2"/>
            <p:cNvPicPr>
              <a:picLocks noChangeAspect="1"/>
            </p:cNvPicPr>
            <p:nvPr/>
          </p:nvPicPr>
          <p:blipFill>
            <a:blip r:embed="rId3"/>
            <a:stretch>
              <a:fillRect/>
            </a:stretch>
          </p:blipFill>
          <p:spPr>
            <a:xfrm>
              <a:off x="4876800" y="2057400"/>
              <a:ext cx="3672217" cy="3810000"/>
            </a:xfrm>
            <a:prstGeom prst="rect">
              <a:avLst/>
            </a:prstGeom>
            <a:effectLst>
              <a:outerShdw blurRad="50800" dist="38100" dir="10800000" algn="r" rotWithShape="0">
                <a:prstClr val="black">
                  <a:alpha val="40000"/>
                </a:prstClr>
              </a:outerShdw>
            </a:effectLst>
          </p:spPr>
        </p:pic>
        <p:cxnSp>
          <p:nvCxnSpPr>
            <p:cNvPr id="9" name="Straight Arrow Connector 8"/>
            <p:cNvCxnSpPr/>
            <p:nvPr/>
          </p:nvCxnSpPr>
          <p:spPr>
            <a:xfrm>
              <a:off x="3581400" y="2362200"/>
              <a:ext cx="1524000" cy="3810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
        <p:nvSpPr>
          <p:cNvPr id="4" name="Slide Number Placeholder 3"/>
          <p:cNvSpPr>
            <a:spLocks noGrp="1"/>
          </p:cNvSpPr>
          <p:nvPr>
            <p:ph type="sldNum" sz="quarter" idx="10"/>
          </p:nvPr>
        </p:nvSpPr>
        <p:spPr/>
        <p:txBody>
          <a:bodyPr/>
          <a:lstStyle/>
          <a:p>
            <a:pPr>
              <a:defRPr/>
            </a:pPr>
            <a:fld id="{4B002F4B-4586-49B6-B1AC-A2F32D535C25}" type="slidenum">
              <a:rPr lang="en-US" smtClean="0"/>
              <a:pPr>
                <a:defRPr/>
              </a:pPr>
              <a:t>45</a:t>
            </a:fld>
            <a:endParaRPr lang="en-US" dirty="0"/>
          </a:p>
        </p:txBody>
      </p:sp>
    </p:spTree>
    <p:extLst>
      <p:ext uri="{BB962C8B-B14F-4D97-AF65-F5344CB8AC3E}">
        <p14:creationId xmlns:p14="http://schemas.microsoft.com/office/powerpoint/2010/main" val="25020444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1"/>
          <p:cNvSpPr>
            <a:spLocks noGrp="1" noChangeArrowheads="1"/>
          </p:cNvSpPr>
          <p:nvPr>
            <p:ph type="title"/>
          </p:nvPr>
        </p:nvSpPr>
        <p:spPr>
          <a:xfrm>
            <a:off x="1491904" y="123152"/>
            <a:ext cx="7360920" cy="746607"/>
          </a:xfrm>
        </p:spPr>
        <p:txBody>
          <a:bodyPr>
            <a:normAutofit/>
          </a:bodyPr>
          <a:lstStyle/>
          <a:p>
            <a:pPr eaLnBrk="1" hangingPunct="1"/>
            <a:r>
              <a:rPr lang="en-US" dirty="0">
                <a:solidFill>
                  <a:srgbClr val="FFFFFF"/>
                </a:solidFill>
                <a:ea typeface="ＭＳ Ｐゴシック" charset="-128"/>
              </a:rPr>
              <a:t>PI adds a new citation to </a:t>
            </a:r>
            <a:r>
              <a:rPr lang="en-US" dirty="0" smtClean="0">
                <a:solidFill>
                  <a:srgbClr val="FFFFFF"/>
                </a:solidFill>
                <a:ea typeface="ＭＳ Ｐゴシック" charset="-128"/>
              </a:rPr>
              <a:t>their My </a:t>
            </a:r>
            <a:r>
              <a:rPr lang="en-US" dirty="0">
                <a:solidFill>
                  <a:srgbClr val="FFFFFF"/>
                </a:solidFill>
                <a:ea typeface="ＭＳ Ｐゴシック" charset="-128"/>
              </a:rPr>
              <a:t>Bibliography</a:t>
            </a:r>
          </a:p>
        </p:txBody>
      </p:sp>
      <p:pic>
        <p:nvPicPr>
          <p:cNvPr id="2" name="Picture 1"/>
          <p:cNvPicPr>
            <a:picLocks noChangeAspect="1"/>
          </p:cNvPicPr>
          <p:nvPr/>
        </p:nvPicPr>
        <p:blipFill>
          <a:blip r:embed="rId2"/>
          <a:stretch>
            <a:fillRect/>
          </a:stretch>
        </p:blipFill>
        <p:spPr>
          <a:xfrm>
            <a:off x="1143000" y="1600200"/>
            <a:ext cx="6934200" cy="1249868"/>
          </a:xfrm>
          <a:prstGeom prst="rect">
            <a:avLst/>
          </a:prstGeom>
          <a:ln>
            <a:solidFill>
              <a:srgbClr val="D9D9D9"/>
            </a:solidFill>
          </a:ln>
        </p:spPr>
      </p:pic>
      <p:pic>
        <p:nvPicPr>
          <p:cNvPr id="11" name="Picture 10" title="screenshot of selecting awards"/>
          <p:cNvPicPr>
            <a:picLocks noChangeAspect="1"/>
          </p:cNvPicPr>
          <p:nvPr/>
        </p:nvPicPr>
        <p:blipFill>
          <a:blip r:embed="rId3"/>
          <a:stretch>
            <a:fillRect/>
          </a:stretch>
        </p:blipFill>
        <p:spPr>
          <a:xfrm>
            <a:off x="4267200" y="1295400"/>
            <a:ext cx="3124200" cy="4887665"/>
          </a:xfrm>
          <a:prstGeom prst="rect">
            <a:avLst/>
          </a:prstGeom>
          <a:effectLst>
            <a:outerShdw blurRad="50800" dist="38100" dir="13500000" algn="br" rotWithShape="0">
              <a:prstClr val="black">
                <a:alpha val="40000"/>
              </a:prstClr>
            </a:outerShdw>
          </a:effectLst>
        </p:spPr>
      </p:pic>
      <p:cxnSp>
        <p:nvCxnSpPr>
          <p:cNvPr id="5" name="Straight Arrow Connector 4"/>
          <p:cNvCxnSpPr/>
          <p:nvPr/>
        </p:nvCxnSpPr>
        <p:spPr>
          <a:xfrm>
            <a:off x="2209800" y="2667000"/>
            <a:ext cx="2286000" cy="7620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0"/>
          </p:nvPr>
        </p:nvSpPr>
        <p:spPr/>
        <p:txBody>
          <a:bodyPr/>
          <a:lstStyle/>
          <a:p>
            <a:pPr>
              <a:defRPr/>
            </a:pPr>
            <a:fld id="{4B002F4B-4586-49B6-B1AC-A2F32D535C25}" type="slidenum">
              <a:rPr lang="en-US" smtClean="0"/>
              <a:pPr>
                <a:defRPr/>
              </a:pPr>
              <a:t>46</a:t>
            </a:fld>
            <a:endParaRPr lang="en-US" dirty="0"/>
          </a:p>
        </p:txBody>
      </p:sp>
    </p:spTree>
    <p:extLst>
      <p:ext uri="{BB962C8B-B14F-4D97-AF65-F5344CB8AC3E}">
        <p14:creationId xmlns:p14="http://schemas.microsoft.com/office/powerpoint/2010/main" val="388585967"/>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1219200" y="304800"/>
            <a:ext cx="7620000" cy="411163"/>
          </a:xfrm>
        </p:spPr>
        <p:txBody>
          <a:bodyPr/>
          <a:lstStyle/>
          <a:p>
            <a:pPr eaLnBrk="1" hangingPunct="1"/>
            <a:r>
              <a:rPr lang="en-US" dirty="0" smtClean="0">
                <a:solidFill>
                  <a:srgbClr val="FFFFFF"/>
                </a:solidFill>
                <a:ea typeface="ＭＳ Ｐゴシック" charset="-128"/>
              </a:rPr>
              <a:t>PI/author collaboration</a:t>
            </a:r>
          </a:p>
        </p:txBody>
      </p:sp>
      <p:pic>
        <p:nvPicPr>
          <p:cNvPr id="6553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76400"/>
            <a:ext cx="4406900" cy="369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title="screenshot of selecting awards in My Bibliography"/>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143000"/>
            <a:ext cx="3313113" cy="5105400"/>
          </a:xfrm>
          <a:prstGeom prst="rect">
            <a:avLst/>
          </a:prstGeom>
          <a:noFill/>
          <a:ln>
            <a:noFill/>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DA0DFC02-28F5-4477-B07D-5F7A4325B98B}" type="slidenum">
              <a:rPr lang="en-US" smtClean="0"/>
              <a:pPr>
                <a:defRPr/>
              </a:pPr>
              <a:t>47</a:t>
            </a:fld>
            <a:endParaRPr lang="en-US" dirty="0"/>
          </a:p>
        </p:txBody>
      </p:sp>
    </p:spTree>
    <p:extLst>
      <p:ext uri="{BB962C8B-B14F-4D97-AF65-F5344CB8AC3E}">
        <p14:creationId xmlns:p14="http://schemas.microsoft.com/office/powerpoint/2010/main" val="77815295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1"/>
          <p:cNvSpPr>
            <a:spLocks noGrp="1" noChangeArrowheads="1"/>
          </p:cNvSpPr>
          <p:nvPr>
            <p:ph type="title"/>
          </p:nvPr>
        </p:nvSpPr>
        <p:spPr>
          <a:xfrm>
            <a:off x="891539" y="138545"/>
            <a:ext cx="7975369" cy="754304"/>
          </a:xfrm>
        </p:spPr>
        <p:txBody>
          <a:bodyPr>
            <a:normAutofit/>
          </a:bodyPr>
          <a:lstStyle/>
          <a:p>
            <a:pPr eaLnBrk="1" hangingPunct="1"/>
            <a:r>
              <a:rPr lang="en-US" dirty="0">
                <a:solidFill>
                  <a:srgbClr val="FFFFFF"/>
                </a:solidFill>
                <a:ea typeface="ＭＳ Ｐゴシック" charset="-128"/>
              </a:rPr>
              <a:t>Another user links a PI’s </a:t>
            </a:r>
            <a:r>
              <a:rPr lang="en-US" dirty="0" smtClean="0">
                <a:solidFill>
                  <a:srgbClr val="FFFFFF"/>
                </a:solidFill>
                <a:ea typeface="ＭＳ Ｐゴシック" charset="-128"/>
              </a:rPr>
              <a:t>grant to </a:t>
            </a:r>
            <a:r>
              <a:rPr lang="en-US" dirty="0">
                <a:solidFill>
                  <a:srgbClr val="FFFFFF"/>
                </a:solidFill>
                <a:ea typeface="ＭＳ Ｐゴシック" charset="-128"/>
              </a:rPr>
              <a:t>a citation</a:t>
            </a:r>
          </a:p>
        </p:txBody>
      </p:sp>
      <p:pic>
        <p:nvPicPr>
          <p:cNvPr id="3" name="Picture 2" title="notification of papers being added to a bibliography"/>
          <p:cNvPicPr>
            <a:picLocks noChangeAspect="1"/>
          </p:cNvPicPr>
          <p:nvPr/>
        </p:nvPicPr>
        <p:blipFill>
          <a:blip r:embed="rId2"/>
          <a:stretch>
            <a:fillRect/>
          </a:stretch>
        </p:blipFill>
        <p:spPr>
          <a:xfrm>
            <a:off x="762000" y="2286000"/>
            <a:ext cx="7620000" cy="2299939"/>
          </a:xfrm>
          <a:prstGeom prst="rect">
            <a:avLst/>
          </a:prstGeom>
          <a:effectLst>
            <a:outerShdw blurRad="50800" dist="38100" dir="2700000" algn="tl" rotWithShape="0">
              <a:prstClr val="black">
                <a:alpha val="40000"/>
              </a:prstClr>
            </a:outerShdw>
          </a:effectLst>
        </p:spPr>
      </p:pic>
      <p:sp>
        <p:nvSpPr>
          <p:cNvPr id="2" name="Rectangle 1"/>
          <p:cNvSpPr/>
          <p:nvPr/>
        </p:nvSpPr>
        <p:spPr>
          <a:xfrm>
            <a:off x="2252135" y="3979331"/>
            <a:ext cx="3699933" cy="40640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0"/>
          </p:nvPr>
        </p:nvSpPr>
        <p:spPr/>
        <p:txBody>
          <a:bodyPr/>
          <a:lstStyle/>
          <a:p>
            <a:pPr>
              <a:defRPr/>
            </a:pPr>
            <a:fld id="{4B002F4B-4586-49B6-B1AC-A2F32D535C25}" type="slidenum">
              <a:rPr lang="en-US" smtClean="0"/>
              <a:pPr>
                <a:defRPr/>
              </a:pPr>
              <a:t>48</a:t>
            </a:fld>
            <a:endParaRPr lang="en-US" dirty="0"/>
          </a:p>
        </p:txBody>
      </p:sp>
    </p:spTree>
    <p:extLst>
      <p:ext uri="{BB962C8B-B14F-4D97-AF65-F5344CB8AC3E}">
        <p14:creationId xmlns:p14="http://schemas.microsoft.com/office/powerpoint/2010/main" val="3232081559"/>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bosc-workflow4.png" title="Overview of My Bibliography, eRA, and PubMed dataflow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7664" y="1797306"/>
            <a:ext cx="6680771" cy="3870702"/>
          </a:xfrm>
          <a:prstGeom prst="rect">
            <a:avLst/>
          </a:prstGeom>
        </p:spPr>
      </p:pic>
      <p:sp>
        <p:nvSpPr>
          <p:cNvPr id="5" name="Rectangle 1"/>
          <p:cNvSpPr txBox="1">
            <a:spLocks noChangeArrowheads="1"/>
          </p:cNvSpPr>
          <p:nvPr/>
        </p:nvSpPr>
        <p:spPr>
          <a:xfrm>
            <a:off x="906933" y="238606"/>
            <a:ext cx="7959975" cy="769698"/>
          </a:xfrm>
          <a:prstGeom prst="rect">
            <a:avLst/>
          </a:prstGeom>
        </p:spPr>
        <p:txBody>
          <a:bodyPr>
            <a:normAutofit/>
          </a:bodyPr>
          <a:lstStyle>
            <a:lvl1pPr algn="r" rtl="0" eaLnBrk="1" fontAlgn="base" hangingPunct="1">
              <a:spcBef>
                <a:spcPct val="0"/>
              </a:spcBef>
              <a:spcAft>
                <a:spcPct val="0"/>
              </a:spcAft>
              <a:defRPr sz="2400" b="1">
                <a:solidFill>
                  <a:schemeClr val="bg1"/>
                </a:solidFill>
                <a:latin typeface="+mj-lt"/>
                <a:ea typeface="+mj-ea"/>
                <a:cs typeface="+mj-cs"/>
              </a:defRPr>
            </a:lvl1pPr>
            <a:lvl2pPr algn="r" rtl="0" eaLnBrk="1" fontAlgn="base" hangingPunct="1">
              <a:spcBef>
                <a:spcPct val="0"/>
              </a:spcBef>
              <a:spcAft>
                <a:spcPct val="0"/>
              </a:spcAft>
              <a:defRPr sz="2400" b="1">
                <a:solidFill>
                  <a:schemeClr val="bg1"/>
                </a:solidFill>
                <a:latin typeface="Arial" charset="0"/>
                <a:cs typeface="Arial" charset="0"/>
              </a:defRPr>
            </a:lvl2pPr>
            <a:lvl3pPr algn="r" rtl="0" eaLnBrk="1" fontAlgn="base" hangingPunct="1">
              <a:spcBef>
                <a:spcPct val="0"/>
              </a:spcBef>
              <a:spcAft>
                <a:spcPct val="0"/>
              </a:spcAft>
              <a:defRPr sz="2400" b="1">
                <a:solidFill>
                  <a:schemeClr val="bg1"/>
                </a:solidFill>
                <a:latin typeface="Arial" charset="0"/>
                <a:cs typeface="Arial" charset="0"/>
              </a:defRPr>
            </a:lvl3pPr>
            <a:lvl4pPr algn="r" rtl="0" eaLnBrk="1" fontAlgn="base" hangingPunct="1">
              <a:spcBef>
                <a:spcPct val="0"/>
              </a:spcBef>
              <a:spcAft>
                <a:spcPct val="0"/>
              </a:spcAft>
              <a:defRPr sz="2400" b="1">
                <a:solidFill>
                  <a:schemeClr val="bg1"/>
                </a:solidFill>
                <a:latin typeface="Arial" charset="0"/>
                <a:cs typeface="Arial" charset="0"/>
              </a:defRPr>
            </a:lvl4pPr>
            <a:lvl5pPr algn="r" rtl="0" eaLnBrk="1" fontAlgn="base" hangingPunct="1">
              <a:spcBef>
                <a:spcPct val="0"/>
              </a:spcBef>
              <a:spcAft>
                <a:spcPct val="0"/>
              </a:spcAft>
              <a:defRPr sz="2400" b="1">
                <a:solidFill>
                  <a:schemeClr val="bg1"/>
                </a:solidFill>
                <a:latin typeface="Arial" charset="0"/>
                <a:cs typeface="Arial" charset="0"/>
              </a:defRPr>
            </a:lvl5pPr>
            <a:lvl6pPr marL="457200" algn="r" rtl="0" eaLnBrk="1" fontAlgn="base" hangingPunct="1">
              <a:spcBef>
                <a:spcPct val="0"/>
              </a:spcBef>
              <a:spcAft>
                <a:spcPct val="0"/>
              </a:spcAft>
              <a:defRPr sz="2400" b="1">
                <a:solidFill>
                  <a:schemeClr val="bg1"/>
                </a:solidFill>
                <a:latin typeface="Arial" charset="0"/>
                <a:cs typeface="Arial" charset="0"/>
              </a:defRPr>
            </a:lvl6pPr>
            <a:lvl7pPr marL="914400" algn="r" rtl="0" eaLnBrk="1" fontAlgn="base" hangingPunct="1">
              <a:spcBef>
                <a:spcPct val="0"/>
              </a:spcBef>
              <a:spcAft>
                <a:spcPct val="0"/>
              </a:spcAft>
              <a:defRPr sz="2400" b="1">
                <a:solidFill>
                  <a:schemeClr val="bg1"/>
                </a:solidFill>
                <a:latin typeface="Arial" charset="0"/>
                <a:cs typeface="Arial" charset="0"/>
              </a:defRPr>
            </a:lvl7pPr>
            <a:lvl8pPr marL="1371600" algn="r" rtl="0" eaLnBrk="1" fontAlgn="base" hangingPunct="1">
              <a:spcBef>
                <a:spcPct val="0"/>
              </a:spcBef>
              <a:spcAft>
                <a:spcPct val="0"/>
              </a:spcAft>
              <a:defRPr sz="2400" b="1">
                <a:solidFill>
                  <a:schemeClr val="bg1"/>
                </a:solidFill>
                <a:latin typeface="Arial" charset="0"/>
                <a:cs typeface="Arial" charset="0"/>
              </a:defRPr>
            </a:lvl8pPr>
            <a:lvl9pPr marL="1828800" algn="r" rtl="0" eaLnBrk="1" fontAlgn="base" hangingPunct="1">
              <a:spcBef>
                <a:spcPct val="0"/>
              </a:spcBef>
              <a:spcAft>
                <a:spcPct val="0"/>
              </a:spcAft>
              <a:defRPr sz="2400" b="1">
                <a:solidFill>
                  <a:schemeClr val="bg1"/>
                </a:solidFill>
                <a:latin typeface="Arial" charset="0"/>
                <a:cs typeface="Arial" charset="0"/>
              </a:defRPr>
            </a:lvl9pPr>
          </a:lstStyle>
          <a:p>
            <a:pPr>
              <a:buNone/>
            </a:pPr>
            <a:r>
              <a:rPr lang="en-US" kern="1200" dirty="0" smtClean="0">
                <a:solidFill>
                  <a:srgbClr val="FFFFFF"/>
                </a:solidFill>
                <a:ea typeface="ＭＳ Ｐゴシック" charset="-128"/>
              </a:rPr>
              <a:t>Compliance management with My NCBI</a:t>
            </a:r>
            <a:endParaRPr lang="en-US" kern="1200" dirty="0">
              <a:solidFill>
                <a:srgbClr val="FFFFFF"/>
              </a:solidFill>
              <a:ea typeface="ＭＳ Ｐゴシック" charset="-128"/>
            </a:endParaRPr>
          </a:p>
        </p:txBody>
      </p:sp>
      <p:sp>
        <p:nvSpPr>
          <p:cNvPr id="2" name="Slide Number Placeholder 1"/>
          <p:cNvSpPr>
            <a:spLocks noGrp="1"/>
          </p:cNvSpPr>
          <p:nvPr>
            <p:ph type="sldNum" sz="quarter" idx="10"/>
          </p:nvPr>
        </p:nvSpPr>
        <p:spPr/>
        <p:txBody>
          <a:bodyPr/>
          <a:lstStyle/>
          <a:p>
            <a:pPr>
              <a:defRPr/>
            </a:pPr>
            <a:fld id="{77453F6D-48C3-468A-98D8-A8A8BFD93361}" type="slidenum">
              <a:rPr lang="en-US" smtClean="0"/>
              <a:pPr>
                <a:defRPr/>
              </a:pPr>
              <a:t>49</a:t>
            </a:fld>
            <a:endParaRPr lang="en-US" dirty="0"/>
          </a:p>
        </p:txBody>
      </p:sp>
    </p:spTree>
    <p:extLst>
      <p:ext uri="{BB962C8B-B14F-4D97-AF65-F5344CB8AC3E}">
        <p14:creationId xmlns:p14="http://schemas.microsoft.com/office/powerpoint/2010/main" val="27113313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fld id="{F780F8FC-60A4-4B4D-9D06-A394CC0BF4E6}" type="slidenum">
              <a:rPr lang="en-US" sz="1000" smtClean="0">
                <a:solidFill>
                  <a:schemeClr val="bg1"/>
                </a:solidFill>
              </a:rPr>
              <a:pPr eaLnBrk="1" hangingPunct="1"/>
              <a:t>5</a:t>
            </a:fld>
            <a:endParaRPr lang="en-US" sz="1000" dirty="0" smtClean="0">
              <a:solidFill>
                <a:schemeClr val="bg1"/>
              </a:solidFill>
            </a:endParaRPr>
          </a:p>
        </p:txBody>
      </p:sp>
      <p:sp>
        <p:nvSpPr>
          <p:cNvPr id="11267" name="Rectangle 5"/>
          <p:cNvSpPr txBox="1">
            <a:spLocks noGrp="1" noChangeArrowheads="1"/>
          </p:cNvSpPr>
          <p:nvPr/>
        </p:nvSpPr>
        <p:spPr bwMode="auto">
          <a:xfrm>
            <a:off x="7772400" y="6553200"/>
            <a:ext cx="13716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algn="r" eaLnBrk="1" hangingPunct="1">
              <a:spcBef>
                <a:spcPct val="0"/>
              </a:spcBef>
              <a:buFontTx/>
              <a:buNone/>
            </a:pPr>
            <a:fld id="{C4CEB520-16AB-4AEF-B0DA-271B3A845335}" type="slidenum">
              <a:rPr lang="en-US" sz="1000" b="1">
                <a:solidFill>
                  <a:schemeClr val="bg1"/>
                </a:solidFill>
              </a:rPr>
              <a:pPr algn="r" eaLnBrk="1" hangingPunct="1">
                <a:spcBef>
                  <a:spcPct val="0"/>
                </a:spcBef>
                <a:buFontTx/>
                <a:buNone/>
              </a:pPr>
              <a:t>5</a:t>
            </a:fld>
            <a:endParaRPr lang="en-US" sz="1000" b="1" dirty="0">
              <a:solidFill>
                <a:schemeClr val="bg1"/>
              </a:solidFill>
            </a:endParaRPr>
          </a:p>
        </p:txBody>
      </p:sp>
      <p:sp>
        <p:nvSpPr>
          <p:cNvPr id="11268" name="Slide Number Placeholder 3"/>
          <p:cNvSpPr txBox="1">
            <a:spLocks noGrp="1"/>
          </p:cNvSpPr>
          <p:nvPr/>
        </p:nvSpPr>
        <p:spPr bwMode="auto">
          <a:xfrm>
            <a:off x="7772400" y="6553200"/>
            <a:ext cx="13716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algn="r" eaLnBrk="1" hangingPunct="1">
              <a:spcBef>
                <a:spcPct val="0"/>
              </a:spcBef>
              <a:buFontTx/>
              <a:buNone/>
            </a:pPr>
            <a:fld id="{5B27C7FC-1D74-4FE8-B9EE-C6597C148DFC}" type="slidenum">
              <a:rPr lang="en-US" sz="1000" b="1">
                <a:solidFill>
                  <a:schemeClr val="bg1"/>
                </a:solidFill>
              </a:rPr>
              <a:pPr algn="r" eaLnBrk="1" hangingPunct="1">
                <a:spcBef>
                  <a:spcPct val="0"/>
                </a:spcBef>
                <a:buFontTx/>
                <a:buNone/>
              </a:pPr>
              <a:t>5</a:t>
            </a:fld>
            <a:endParaRPr lang="en-US" sz="1000" b="1" dirty="0">
              <a:solidFill>
                <a:schemeClr val="bg1"/>
              </a:solidFill>
            </a:endParaRPr>
          </a:p>
        </p:txBody>
      </p:sp>
      <p:sp>
        <p:nvSpPr>
          <p:cNvPr id="11269" name="Rectangle 2"/>
          <p:cNvSpPr>
            <a:spLocks noGrp="1" noChangeArrowheads="1"/>
          </p:cNvSpPr>
          <p:nvPr>
            <p:ph type="title" idx="4294967295"/>
          </p:nvPr>
        </p:nvSpPr>
        <p:spPr>
          <a:xfrm>
            <a:off x="914400" y="228600"/>
            <a:ext cx="7848600" cy="563563"/>
          </a:xfrm>
        </p:spPr>
        <p:txBody>
          <a:bodyPr/>
          <a:lstStyle/>
          <a:p>
            <a:pPr eaLnBrk="1" hangingPunct="1"/>
            <a:r>
              <a:rPr lang="en-US" dirty="0" smtClean="0"/>
              <a:t>The Policy Applies to Any Manuscript That…</a:t>
            </a:r>
          </a:p>
        </p:txBody>
      </p:sp>
      <p:sp>
        <p:nvSpPr>
          <p:cNvPr id="9222" name="Rectangle 3"/>
          <p:cNvSpPr>
            <a:spLocks noGrp="1" noChangeArrowheads="1"/>
          </p:cNvSpPr>
          <p:nvPr>
            <p:ph type="body" idx="4294967295"/>
          </p:nvPr>
        </p:nvSpPr>
        <p:spPr>
          <a:xfrm>
            <a:off x="817676" y="1129275"/>
            <a:ext cx="7766244" cy="4010121"/>
          </a:xfrm>
        </p:spPr>
        <p:txBody>
          <a:bodyPr/>
          <a:lstStyle/>
          <a:p>
            <a:pPr marL="0" indent="0" eaLnBrk="1" hangingPunct="1">
              <a:lnSpc>
                <a:spcPct val="80000"/>
              </a:lnSpc>
              <a:buNone/>
            </a:pPr>
            <a:r>
              <a:rPr lang="en-US" b="1" dirty="0" smtClean="0"/>
              <a:t>Is peer-reviewed;</a:t>
            </a:r>
          </a:p>
          <a:p>
            <a:pPr marL="0" indent="0" eaLnBrk="1" hangingPunct="1">
              <a:lnSpc>
                <a:spcPct val="80000"/>
              </a:lnSpc>
              <a:buNone/>
            </a:pPr>
            <a:endParaRPr lang="en-US" b="1" dirty="0" smtClean="0">
              <a:solidFill>
                <a:srgbClr val="009900"/>
              </a:solidFill>
            </a:endParaRPr>
          </a:p>
          <a:p>
            <a:pPr marL="0" indent="0" eaLnBrk="1" hangingPunct="1">
              <a:lnSpc>
                <a:spcPct val="80000"/>
              </a:lnSpc>
              <a:buNone/>
            </a:pPr>
            <a:r>
              <a:rPr lang="en-US" b="1" dirty="0" smtClean="0"/>
              <a:t>Is accepted for publication in a journal on or after April 7, 2008;</a:t>
            </a:r>
          </a:p>
          <a:p>
            <a:pPr marL="0" indent="0" eaLnBrk="1" hangingPunct="1">
              <a:lnSpc>
                <a:spcPct val="80000"/>
              </a:lnSpc>
              <a:buNone/>
            </a:pPr>
            <a:endParaRPr lang="en-US" b="1" dirty="0" smtClean="0"/>
          </a:p>
          <a:p>
            <a:pPr marL="0" indent="0" eaLnBrk="1" hangingPunct="1">
              <a:lnSpc>
                <a:spcPct val="80000"/>
              </a:lnSpc>
              <a:buNone/>
            </a:pPr>
            <a:r>
              <a:rPr lang="en-US" b="1" dirty="0" smtClean="0"/>
              <a:t>And, arises from:</a:t>
            </a:r>
          </a:p>
          <a:p>
            <a:pPr marL="838200" lvl="1" indent="-381000" eaLnBrk="1" hangingPunct="1">
              <a:lnSpc>
                <a:spcPct val="80000"/>
              </a:lnSpc>
              <a:spcBef>
                <a:spcPts val="1080"/>
              </a:spcBef>
              <a:spcAft>
                <a:spcPts val="1200"/>
              </a:spcAft>
            </a:pPr>
            <a:r>
              <a:rPr lang="en-US" sz="1800" dirty="0" smtClean="0"/>
              <a:t>Any direct funding from an NIH grant or cooperative agreement active in Fiscal Year 2008 or beyond, or;</a:t>
            </a:r>
            <a:endParaRPr lang="en-US" sz="1800" dirty="0" smtClean="0">
              <a:solidFill>
                <a:schemeClr val="tx1"/>
              </a:solidFill>
            </a:endParaRPr>
          </a:p>
          <a:p>
            <a:pPr marL="838200" lvl="1" indent="-381000" eaLnBrk="1" hangingPunct="1">
              <a:lnSpc>
                <a:spcPct val="80000"/>
              </a:lnSpc>
              <a:spcBef>
                <a:spcPts val="1080"/>
              </a:spcBef>
              <a:spcAft>
                <a:spcPts val="1200"/>
              </a:spcAft>
            </a:pPr>
            <a:r>
              <a:rPr lang="en-US" sz="1800" dirty="0" smtClean="0"/>
              <a:t>Any direct funding from an NIH contract signed on or after April 7, 2008, or;</a:t>
            </a:r>
            <a:endParaRPr lang="en-US" sz="1800" dirty="0" smtClean="0">
              <a:solidFill>
                <a:schemeClr val="tx1"/>
              </a:solidFill>
            </a:endParaRPr>
          </a:p>
          <a:p>
            <a:pPr marL="838200" lvl="1" indent="-381000" eaLnBrk="1" hangingPunct="1">
              <a:lnSpc>
                <a:spcPct val="80000"/>
              </a:lnSpc>
              <a:spcBef>
                <a:spcPts val="1080"/>
              </a:spcBef>
              <a:spcAft>
                <a:spcPts val="1200"/>
              </a:spcAft>
            </a:pPr>
            <a:r>
              <a:rPr lang="en-US" sz="1800" dirty="0" smtClean="0"/>
              <a:t>Any direct funding from the NIH Intramural Program, or; </a:t>
            </a:r>
            <a:endParaRPr lang="en-US" sz="1800" dirty="0" smtClean="0">
              <a:solidFill>
                <a:schemeClr val="tx1"/>
              </a:solidFill>
            </a:endParaRPr>
          </a:p>
          <a:p>
            <a:pPr marL="838200" lvl="1" indent="-381000" eaLnBrk="1" hangingPunct="1">
              <a:lnSpc>
                <a:spcPct val="80000"/>
              </a:lnSpc>
              <a:spcBef>
                <a:spcPts val="1080"/>
              </a:spcBef>
              <a:spcAft>
                <a:spcPts val="1200"/>
              </a:spcAft>
            </a:pPr>
            <a:r>
              <a:rPr lang="en-US" sz="1800" dirty="0" smtClean="0"/>
              <a:t>An NIH employee.</a:t>
            </a:r>
          </a:p>
          <a:p>
            <a:pPr marL="838200" lvl="1" indent="-381000" eaLnBrk="1" hangingPunct="1">
              <a:lnSpc>
                <a:spcPct val="80000"/>
              </a:lnSpc>
              <a:buFontTx/>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2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2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22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22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22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22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22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smtClean="0"/>
              <a:t>Display on RPPR</a:t>
            </a:r>
          </a:p>
        </p:txBody>
      </p:sp>
      <p:sp>
        <p:nvSpPr>
          <p:cNvPr id="21507"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fld id="{032E7C5A-F377-44E5-BB6D-45F2520C1FF7}" type="slidenum">
              <a:rPr lang="en-US" sz="1000" smtClean="0">
                <a:solidFill>
                  <a:schemeClr val="bg1"/>
                </a:solidFill>
              </a:rPr>
              <a:pPr eaLnBrk="1" hangingPunct="1"/>
              <a:t>50</a:t>
            </a:fld>
            <a:endParaRPr lang="en-US" sz="1000" dirty="0" smtClean="0">
              <a:solidFill>
                <a:schemeClr val="bg1"/>
              </a:solidFill>
            </a:endParaRPr>
          </a:p>
        </p:txBody>
      </p:sp>
      <p:pic>
        <p:nvPicPr>
          <p:cNvPr id="21508" name="Picture 3" title="RPPR section C1 screensh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801" y="1182098"/>
            <a:ext cx="8077462" cy="4334282"/>
          </a:xfrm>
          <a:prstGeom prst="rect">
            <a:avLst/>
          </a:prstGeom>
          <a:noFill/>
          <a:ln>
            <a:noFill/>
          </a:ln>
          <a:effectLst>
            <a:outerShdw blurRad="161925" dist="50800"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3" name="TextBox 2"/>
          <p:cNvSpPr txBox="1"/>
          <p:nvPr/>
        </p:nvSpPr>
        <p:spPr>
          <a:xfrm>
            <a:off x="5197791" y="3988593"/>
            <a:ext cx="115416" cy="123111"/>
          </a:xfrm>
          <a:prstGeom prst="rect">
            <a:avLst/>
          </a:prstGeom>
          <a:pattFill prst="pct20">
            <a:fgClr>
              <a:schemeClr val="bg2">
                <a:lumMod val="40000"/>
                <a:lumOff val="60000"/>
              </a:schemeClr>
            </a:fgClr>
            <a:bgClr>
              <a:schemeClr val="bg2">
                <a:lumMod val="20000"/>
                <a:lumOff val="80000"/>
              </a:schemeClr>
            </a:bgClr>
          </a:pattFill>
        </p:spPr>
        <p:txBody>
          <a:bodyPr wrap="none" lIns="0" tIns="0" rIns="0" bIns="0" rtlCol="0">
            <a:spAutoFit/>
          </a:bodyPr>
          <a:lstStyle/>
          <a:p>
            <a:pPr>
              <a:buNone/>
            </a:pPr>
            <a:r>
              <a:rPr lang="en-US" sz="800" dirty="0" smtClean="0"/>
              <a:t>10</a:t>
            </a:r>
            <a:endParaRPr lang="en-US" sz="800" dirty="0"/>
          </a:p>
        </p:txBody>
      </p:sp>
    </p:spTree>
    <p:extLst>
      <p:ext uri="{BB962C8B-B14F-4D97-AF65-F5344CB8AC3E}">
        <p14:creationId xmlns:p14="http://schemas.microsoft.com/office/powerpoint/2010/main" val="25055027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dirty="0" smtClean="0"/>
              <a:t>My NCBI PDF reports</a:t>
            </a:r>
          </a:p>
        </p:txBody>
      </p:sp>
      <p:sp>
        <p:nvSpPr>
          <p:cNvPr id="24579"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fld id="{18104FBB-8D10-4CEC-8B47-7C4AEBC57E2C}" type="slidenum">
              <a:rPr lang="en-US" sz="1000" smtClean="0">
                <a:solidFill>
                  <a:schemeClr val="bg1"/>
                </a:solidFill>
              </a:rPr>
              <a:pPr eaLnBrk="1" hangingPunct="1"/>
              <a:t>51</a:t>
            </a:fld>
            <a:endParaRPr lang="en-US" sz="1000" dirty="0" smtClean="0">
              <a:solidFill>
                <a:schemeClr val="bg1"/>
              </a:solidFill>
            </a:endParaRPr>
          </a:p>
        </p:txBody>
      </p:sp>
      <p:pic>
        <p:nvPicPr>
          <p:cNvPr id="10" name="Picture 2"/>
          <p:cNvPicPr>
            <a:picLocks noChangeAspect="1" noChangeArrowheads="1"/>
          </p:cNvPicPr>
          <p:nvPr/>
        </p:nvPicPr>
        <p:blipFill rotWithShape="1">
          <a:blip r:embed="rId2" cstate="print">
            <a:extLst/>
          </a:blip>
          <a:srcRect l="14029" t="53918" r="65166" b="10262"/>
          <a:stretch/>
        </p:blipFill>
        <p:spPr bwMode="auto">
          <a:xfrm>
            <a:off x="1793393" y="2446386"/>
            <a:ext cx="6577639" cy="38220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19139" name="Picture 3" title="Screenshot of My NCBI PDF report"/>
          <p:cNvPicPr>
            <a:picLocks noChangeAspect="1" noChangeArrowheads="1"/>
          </p:cNvPicPr>
          <p:nvPr/>
        </p:nvPicPr>
        <p:blipFill rotWithShape="1">
          <a:blip r:embed="rId3" cstate="print">
            <a:extLst/>
          </a:blip>
          <a:srcRect l="14250" t="11481" r="65156" b="58889"/>
          <a:stretch/>
        </p:blipFill>
        <p:spPr bwMode="auto">
          <a:xfrm>
            <a:off x="475414" y="1003106"/>
            <a:ext cx="5938956" cy="28838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r>
              <a:rPr lang="en-US" dirty="0" smtClean="0">
                <a:ea typeface="ＭＳ Ｐゴシック" charset="-128"/>
              </a:rPr>
              <a:t>How My NCBI Reduces PI Workload</a:t>
            </a:r>
          </a:p>
        </p:txBody>
      </p:sp>
      <p:sp>
        <p:nvSpPr>
          <p:cNvPr id="14339" name="Content Placeholder 2"/>
          <p:cNvSpPr>
            <a:spLocks noGrp="1"/>
          </p:cNvSpPr>
          <p:nvPr>
            <p:ph idx="1"/>
          </p:nvPr>
        </p:nvSpPr>
        <p:spPr>
          <a:xfrm>
            <a:off x="457200" y="1346970"/>
            <a:ext cx="8229600" cy="4071697"/>
          </a:xfrm>
        </p:spPr>
        <p:txBody>
          <a:bodyPr/>
          <a:lstStyle/>
          <a:p>
            <a:endParaRPr lang="en-US" sz="1100" b="1" dirty="0" smtClean="0">
              <a:latin typeface="Calibri" pitchFamily="34" charset="0"/>
              <a:ea typeface="ＭＳ Ｐゴシック" charset="-128"/>
            </a:endParaRPr>
          </a:p>
          <a:p>
            <a:r>
              <a:rPr lang="en-US" sz="2000" b="1" dirty="0" smtClean="0">
                <a:latin typeface="Calibri" pitchFamily="34" charset="0"/>
                <a:ea typeface="ＭＳ Ｐゴシック" charset="-128"/>
              </a:rPr>
              <a:t>Automated and Collaborative Methods to Track Publications</a:t>
            </a:r>
          </a:p>
          <a:p>
            <a:pPr marL="571500" lvl="1" indent="-171450"/>
            <a:r>
              <a:rPr lang="en-US" dirty="0" smtClean="0">
                <a:latin typeface="Calibri" pitchFamily="34" charset="0"/>
                <a:ea typeface="Arial" pitchFamily="34" charset="0"/>
              </a:rPr>
              <a:t>Import citations directly from PubMed</a:t>
            </a:r>
          </a:p>
          <a:p>
            <a:pPr marL="571500" lvl="1" indent="-171450"/>
            <a:r>
              <a:rPr lang="en-US" dirty="0" smtClean="0">
                <a:latin typeface="Calibri" pitchFamily="34" charset="0"/>
                <a:ea typeface="Arial" pitchFamily="34" charset="0"/>
              </a:rPr>
              <a:t>Automated matches of manuscript citations to PubMed records</a:t>
            </a:r>
          </a:p>
          <a:p>
            <a:pPr marL="571500" lvl="1" indent="-171450"/>
            <a:r>
              <a:rPr lang="en-US" dirty="0" smtClean="0">
                <a:latin typeface="Calibri" pitchFamily="34" charset="0"/>
                <a:ea typeface="Arial" pitchFamily="34" charset="0"/>
              </a:rPr>
              <a:t>NIHMS paper-grant suggestions</a:t>
            </a:r>
          </a:p>
          <a:p>
            <a:pPr marL="571500" lvl="1" indent="-171450"/>
            <a:r>
              <a:rPr lang="en-US" dirty="0" smtClean="0">
                <a:latin typeface="Calibri" pitchFamily="34" charset="0"/>
                <a:ea typeface="Arial" pitchFamily="34" charset="0"/>
              </a:rPr>
              <a:t>Recommendations from other authors</a:t>
            </a:r>
          </a:p>
          <a:p>
            <a:pPr marL="571500" lvl="1" indent="-171450"/>
            <a:r>
              <a:rPr lang="en-US" dirty="0" smtClean="0">
                <a:latin typeface="Calibri" pitchFamily="34" charset="0"/>
                <a:ea typeface="Arial" pitchFamily="34" charset="0"/>
              </a:rPr>
              <a:t>Paper- grant associations by other PI authors</a:t>
            </a:r>
          </a:p>
          <a:p>
            <a:pPr>
              <a:lnSpc>
                <a:spcPct val="150000"/>
              </a:lnSpc>
            </a:pPr>
            <a:r>
              <a:rPr lang="en-US" sz="2000" b="1" dirty="0" smtClean="0">
                <a:latin typeface="Calibri" pitchFamily="34" charset="0"/>
                <a:ea typeface="ＭＳ Ｐゴシック" charset="-128"/>
              </a:rPr>
              <a:t>Year round management</a:t>
            </a:r>
          </a:p>
          <a:p>
            <a:r>
              <a:rPr lang="en-US" sz="2000" b="1" dirty="0" smtClean="0">
                <a:latin typeface="Calibri" pitchFamily="34" charset="0"/>
                <a:ea typeface="ＭＳ Ｐゴシック" charset="-128"/>
              </a:rPr>
              <a:t>Live Public Access compliance status for every record</a:t>
            </a:r>
          </a:p>
          <a:p>
            <a:pPr>
              <a:lnSpc>
                <a:spcPct val="150000"/>
              </a:lnSpc>
            </a:pPr>
            <a:r>
              <a:rPr lang="en-US" sz="2000" b="1" dirty="0" smtClean="0">
                <a:latin typeface="Calibri" pitchFamily="34" charset="0"/>
                <a:ea typeface="ＭＳ Ｐゴシック" charset="-128"/>
              </a:rPr>
              <a:t>Delegation</a:t>
            </a:r>
          </a:p>
        </p:txBody>
      </p:sp>
    </p:spTree>
    <p:extLst>
      <p:ext uri="{BB962C8B-B14F-4D97-AF65-F5344CB8AC3E}">
        <p14:creationId xmlns:p14="http://schemas.microsoft.com/office/powerpoint/2010/main" val="65317556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fld id="{4E945227-DD91-491E-B4E1-79184DDE6232}" type="slidenum">
              <a:rPr lang="en-US" sz="1000" smtClean="0">
                <a:solidFill>
                  <a:schemeClr val="bg1"/>
                </a:solidFill>
              </a:rPr>
              <a:pPr eaLnBrk="1" hangingPunct="1"/>
              <a:t>53</a:t>
            </a:fld>
            <a:endParaRPr lang="en-US" sz="1000" dirty="0" smtClean="0">
              <a:solidFill>
                <a:schemeClr val="bg1"/>
              </a:solidFill>
            </a:endParaRPr>
          </a:p>
        </p:txBody>
      </p:sp>
      <p:sp>
        <p:nvSpPr>
          <p:cNvPr id="27651" name="Rectangle 3"/>
          <p:cNvSpPr>
            <a:spLocks noGrp="1" noChangeArrowheads="1"/>
          </p:cNvSpPr>
          <p:nvPr>
            <p:ph type="body" idx="1"/>
          </p:nvPr>
        </p:nvSpPr>
        <p:spPr>
          <a:xfrm>
            <a:off x="457200" y="3148061"/>
            <a:ext cx="8229600" cy="2795538"/>
          </a:xfrm>
        </p:spPr>
        <p:txBody>
          <a:bodyPr/>
          <a:lstStyle/>
          <a:p>
            <a:pPr algn="ctr" eaLnBrk="1" hangingPunct="1">
              <a:buFontTx/>
              <a:buNone/>
            </a:pPr>
            <a:r>
              <a:rPr lang="en-US" sz="3600" b="1" dirty="0" smtClean="0">
                <a:solidFill>
                  <a:srgbClr val="009900"/>
                </a:solidFill>
              </a:rPr>
              <a:t>6) Public Access Compliance Monitor</a:t>
            </a:r>
          </a:p>
        </p:txBody>
      </p:sp>
    </p:spTree>
    <p:extLst>
      <p:ext uri="{BB962C8B-B14F-4D97-AF65-F5344CB8AC3E}">
        <p14:creationId xmlns:p14="http://schemas.microsoft.com/office/powerpoint/2010/main" val="364650223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0389"/>
          </a:xfrm>
        </p:spPr>
        <p:txBody>
          <a:bodyPr>
            <a:normAutofit/>
          </a:bodyPr>
          <a:lstStyle/>
          <a:p>
            <a:r>
              <a:rPr lang="en-US" b="1" dirty="0"/>
              <a:t>What is </a:t>
            </a:r>
            <a:r>
              <a:rPr lang="en-US" b="1" dirty="0" smtClean="0"/>
              <a:t>the Compliance Monitor? </a:t>
            </a:r>
            <a:endParaRPr lang="en-US" dirty="0"/>
          </a:p>
        </p:txBody>
      </p:sp>
      <p:sp>
        <p:nvSpPr>
          <p:cNvPr id="3" name="Content Placeholder 2"/>
          <p:cNvSpPr>
            <a:spLocks noGrp="1"/>
          </p:cNvSpPr>
          <p:nvPr>
            <p:ph idx="1"/>
          </p:nvPr>
        </p:nvSpPr>
        <p:spPr>
          <a:xfrm>
            <a:off x="614791" y="1260434"/>
            <a:ext cx="7717239" cy="1379627"/>
          </a:xfrm>
        </p:spPr>
        <p:txBody>
          <a:bodyPr>
            <a:noAutofit/>
          </a:bodyPr>
          <a:lstStyle/>
          <a:p>
            <a:pPr marL="0" indent="0" algn="ctr">
              <a:buNone/>
            </a:pPr>
            <a:r>
              <a:rPr lang="en-US" dirty="0" smtClean="0"/>
              <a:t>Database of articles, including current compliance status, that are associated with an institution’s (IPF) grants and fall under the NIH Public Access Policy</a:t>
            </a:r>
          </a:p>
          <a:p>
            <a:pPr marL="0" indent="0">
              <a:buNone/>
            </a:pPr>
            <a:endParaRPr lang="en-US" dirty="0" smtClean="0"/>
          </a:p>
          <a:p>
            <a:pPr marL="0" indent="0">
              <a:buNone/>
            </a:pPr>
            <a:endParaRPr lang="en-US" dirty="0" smtClean="0"/>
          </a:p>
          <a:p>
            <a:pPr marL="0" indent="0">
              <a:buNone/>
            </a:pPr>
            <a:r>
              <a:rPr lang="en-US" dirty="0"/>
              <a:t> </a:t>
            </a:r>
          </a:p>
          <a:p>
            <a:pPr marL="0" indent="0">
              <a:buNone/>
            </a:pPr>
            <a:r>
              <a:rPr lang="en-US" dirty="0"/>
              <a:t> </a:t>
            </a:r>
          </a:p>
          <a:p>
            <a:pPr marL="0" indent="0">
              <a:buNone/>
            </a:pPr>
            <a:endParaRPr lang="en-US" dirty="0"/>
          </a:p>
        </p:txBody>
      </p:sp>
      <p:graphicFrame>
        <p:nvGraphicFramePr>
          <p:cNvPr id="5" name="Diagram 4"/>
          <p:cNvGraphicFramePr/>
          <p:nvPr>
            <p:extLst>
              <p:ext uri="{D42A27DB-BD31-4B8C-83A1-F6EECF244321}">
                <p14:modId xmlns:p14="http://schemas.microsoft.com/office/powerpoint/2010/main" val="3858028649"/>
              </p:ext>
            </p:extLst>
          </p:nvPr>
        </p:nvGraphicFramePr>
        <p:xfrm>
          <a:off x="1994295" y="2104959"/>
          <a:ext cx="4853611" cy="44508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337853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Who has access to </a:t>
            </a:r>
            <a:r>
              <a:rPr lang="en-US" b="1" dirty="0" smtClean="0"/>
              <a:t>the Compliance Monitor?</a:t>
            </a:r>
            <a:endParaRPr lang="en-US" dirty="0"/>
          </a:p>
        </p:txBody>
      </p:sp>
      <p:sp>
        <p:nvSpPr>
          <p:cNvPr id="3" name="Content Placeholder 2"/>
          <p:cNvSpPr>
            <a:spLocks noGrp="1"/>
          </p:cNvSpPr>
          <p:nvPr>
            <p:ph idx="1"/>
          </p:nvPr>
        </p:nvSpPr>
        <p:spPr>
          <a:xfrm>
            <a:off x="457200" y="1662544"/>
            <a:ext cx="8229600" cy="4102485"/>
          </a:xfrm>
        </p:spPr>
        <p:txBody>
          <a:bodyPr>
            <a:normAutofit/>
          </a:bodyPr>
          <a:lstStyle/>
          <a:p>
            <a:pPr marL="0" indent="0" algn="ctr">
              <a:buNone/>
            </a:pPr>
            <a:r>
              <a:rPr lang="en-US" sz="3200" b="1" dirty="0" smtClean="0"/>
              <a:t>PACR role</a:t>
            </a:r>
          </a:p>
          <a:p>
            <a:pPr marL="0" indent="0" algn="ctr">
              <a:buNone/>
            </a:pPr>
            <a:endParaRPr lang="en-US" dirty="0" smtClean="0"/>
          </a:p>
          <a:p>
            <a:r>
              <a:rPr lang="en-US" sz="2800" dirty="0" smtClean="0"/>
              <a:t>Assigned by administrator authorized to assign roles in </a:t>
            </a:r>
            <a:r>
              <a:rPr lang="en-US" sz="2800" dirty="0" err="1" smtClean="0"/>
              <a:t>eRA</a:t>
            </a:r>
            <a:r>
              <a:rPr lang="en-US" sz="2800" dirty="0" smtClean="0"/>
              <a:t> Commons</a:t>
            </a:r>
          </a:p>
          <a:p>
            <a:pPr marL="0" indent="0">
              <a:buNone/>
            </a:pPr>
            <a:endParaRPr lang="en-US" sz="2800" dirty="0" smtClean="0"/>
          </a:p>
          <a:p>
            <a:r>
              <a:rPr lang="en-US" sz="2800" dirty="0" smtClean="0"/>
              <a:t>Gives user access to PACM to run compliance reports for institution</a:t>
            </a:r>
          </a:p>
          <a:p>
            <a:pPr marL="0" indent="0">
              <a:buNone/>
            </a:pPr>
            <a:endParaRPr lang="en-US" sz="2400" dirty="0"/>
          </a:p>
          <a:p>
            <a:pPr marL="0" indent="0">
              <a:buNone/>
            </a:pPr>
            <a:endParaRPr lang="en-US" sz="2400" dirty="0" smtClean="0"/>
          </a:p>
          <a:p>
            <a:pPr marL="0" indent="0">
              <a:buNone/>
            </a:pPr>
            <a:endParaRPr lang="en-US" sz="2400" dirty="0" smtClean="0"/>
          </a:p>
          <a:p>
            <a:pPr marL="0" indent="0">
              <a:buNone/>
            </a:pPr>
            <a:endParaRPr lang="en-US" dirty="0"/>
          </a:p>
        </p:txBody>
      </p:sp>
    </p:spTree>
    <p:extLst>
      <p:ext uri="{BB962C8B-B14F-4D97-AF65-F5344CB8AC3E}">
        <p14:creationId xmlns:p14="http://schemas.microsoft.com/office/powerpoint/2010/main" val="294562168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Logging in to </a:t>
            </a:r>
            <a:r>
              <a:rPr lang="en-US" b="1" dirty="0" smtClean="0"/>
              <a:t>the Compliance Monitor</a:t>
            </a:r>
            <a:endParaRPr lang="en-US" dirty="0"/>
          </a:p>
        </p:txBody>
      </p:sp>
      <p:sp>
        <p:nvSpPr>
          <p:cNvPr id="3" name="Content Placeholder 2"/>
          <p:cNvSpPr>
            <a:spLocks noGrp="1"/>
          </p:cNvSpPr>
          <p:nvPr>
            <p:ph idx="1"/>
          </p:nvPr>
        </p:nvSpPr>
        <p:spPr/>
        <p:txBody>
          <a:bodyPr>
            <a:normAutofit/>
          </a:bodyPr>
          <a:lstStyle/>
          <a:p>
            <a:pPr marL="0" indent="0">
              <a:buNone/>
            </a:pPr>
            <a:r>
              <a:rPr lang="en-US" dirty="0"/>
              <a:t> </a:t>
            </a:r>
          </a:p>
          <a:p>
            <a:pPr marL="0" indent="0">
              <a:buNone/>
            </a:pPr>
            <a:r>
              <a:rPr lang="en-US" dirty="0"/>
              <a:t> </a:t>
            </a:r>
          </a:p>
          <a:p>
            <a:pPr marL="0" indent="0">
              <a:buNone/>
            </a:pPr>
            <a:r>
              <a:rPr lang="en-US" dirty="0"/>
              <a:t> </a:t>
            </a:r>
          </a:p>
          <a:p>
            <a:pPr marL="0" indent="0">
              <a:buNone/>
            </a:pPr>
            <a:r>
              <a:rPr lang="en-US" dirty="0"/>
              <a:t> </a:t>
            </a:r>
          </a:p>
          <a:p>
            <a:pPr marL="0" indent="0">
              <a:buNone/>
            </a:pPr>
            <a:endParaRPr lang="en-US" dirty="0"/>
          </a:p>
        </p:txBody>
      </p:sp>
      <p:pic>
        <p:nvPicPr>
          <p:cNvPr id="5" name="Picture 4" descr="PACM log in.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021" y="1757740"/>
            <a:ext cx="7451116" cy="1639913"/>
          </a:xfrm>
          <a:prstGeom prst="rect">
            <a:avLst/>
          </a:prstGeom>
        </p:spPr>
      </p:pic>
      <p:sp>
        <p:nvSpPr>
          <p:cNvPr id="6" name="TextBox 5"/>
          <p:cNvSpPr txBox="1"/>
          <p:nvPr/>
        </p:nvSpPr>
        <p:spPr>
          <a:xfrm>
            <a:off x="364021" y="3527087"/>
            <a:ext cx="4457232" cy="307777"/>
          </a:xfrm>
          <a:prstGeom prst="rect">
            <a:avLst/>
          </a:prstGeom>
          <a:noFill/>
        </p:spPr>
        <p:txBody>
          <a:bodyPr wrap="square" rtlCol="0">
            <a:spAutoFit/>
          </a:bodyPr>
          <a:lstStyle/>
          <a:p>
            <a:r>
              <a:rPr lang="en-US" sz="1400" dirty="0" smtClean="0">
                <a:hlinkClick r:id="rId3"/>
              </a:rPr>
              <a:t>http://www.pubmedcentral.nih.gov/utils/pacm/</a:t>
            </a:r>
            <a:r>
              <a:rPr lang="en-US" sz="1400" dirty="0" smtClean="0"/>
              <a:t> </a:t>
            </a:r>
            <a:endParaRPr lang="en-US" sz="1400" dirty="0"/>
          </a:p>
        </p:txBody>
      </p:sp>
      <p:sp>
        <p:nvSpPr>
          <p:cNvPr id="7" name="Rounded Rectangle 6"/>
          <p:cNvSpPr/>
          <p:nvPr/>
        </p:nvSpPr>
        <p:spPr>
          <a:xfrm>
            <a:off x="3769638" y="2345998"/>
            <a:ext cx="792756" cy="186062"/>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8" name="Picture 7" descr="My NCBI.tiff" title="Compliance Monitor Log i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6737" y="2604867"/>
            <a:ext cx="2655732" cy="3614050"/>
          </a:xfrm>
          <a:prstGeom prst="rect">
            <a:avLst/>
          </a:prstGeom>
        </p:spPr>
      </p:pic>
      <p:sp>
        <p:nvSpPr>
          <p:cNvPr id="9" name="Bent Arrow 8"/>
          <p:cNvSpPr/>
          <p:nvPr/>
        </p:nvSpPr>
        <p:spPr>
          <a:xfrm rot="5400000">
            <a:off x="5115834" y="1913898"/>
            <a:ext cx="909427" cy="1789814"/>
          </a:xfrm>
          <a:prstGeom prst="bentArrow">
            <a:avLst>
              <a:gd name="adj1" fmla="val 12196"/>
              <a:gd name="adj2" fmla="val 14757"/>
              <a:gd name="adj3" fmla="val 25000"/>
              <a:gd name="adj4" fmla="val 35214"/>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Rounded Rectangle 9"/>
          <p:cNvSpPr/>
          <p:nvPr/>
        </p:nvSpPr>
        <p:spPr>
          <a:xfrm>
            <a:off x="5839214" y="3304622"/>
            <a:ext cx="792756" cy="186062"/>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43974092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Institution Summary</a:t>
            </a:r>
            <a:endParaRPr lang="en-US" dirty="0"/>
          </a:p>
        </p:txBody>
      </p:sp>
      <p:pic>
        <p:nvPicPr>
          <p:cNvPr id="5" name="Content Placeholder 4" title="Institution Summary screenshot"/>
          <p:cNvPicPr>
            <a:picLocks noGrp="1"/>
          </p:cNvPicPr>
          <p:nvPr>
            <p:ph idx="1"/>
          </p:nvPr>
        </p:nvPicPr>
        <p:blipFill>
          <a:blip r:embed="rId3">
            <a:extLst>
              <a:ext uri="{28A0092B-C50C-407E-A947-70E740481C1C}">
                <a14:useLocalDpi xmlns:a14="http://schemas.microsoft.com/office/drawing/2010/main" val="0"/>
              </a:ext>
            </a:extLst>
          </a:blip>
          <a:srcRect t="-42418" b="-42418"/>
          <a:stretch>
            <a:fillRect/>
          </a:stretch>
        </p:blipFill>
        <p:spPr bwMode="auto">
          <a:xfrm>
            <a:off x="457200" y="1600200"/>
            <a:ext cx="8229600" cy="4525963"/>
          </a:xfrm>
          <a:prstGeom prst="rect">
            <a:avLst/>
          </a:prstGeom>
          <a:noFill/>
          <a:ln>
            <a:noFill/>
          </a:ln>
        </p:spPr>
      </p:pic>
      <p:sp>
        <p:nvSpPr>
          <p:cNvPr id="6" name="Rounded Rectangle 5"/>
          <p:cNvSpPr/>
          <p:nvPr/>
        </p:nvSpPr>
        <p:spPr>
          <a:xfrm>
            <a:off x="370813" y="3300578"/>
            <a:ext cx="7888414" cy="339764"/>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Up Arrow 6"/>
          <p:cNvSpPr/>
          <p:nvPr/>
        </p:nvSpPr>
        <p:spPr>
          <a:xfrm>
            <a:off x="3274712" y="4776446"/>
            <a:ext cx="484632" cy="694756"/>
          </a:xfrm>
          <a:prstGeom prst="upArrow">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Up Arrow 7"/>
          <p:cNvSpPr/>
          <p:nvPr/>
        </p:nvSpPr>
        <p:spPr>
          <a:xfrm>
            <a:off x="4450990" y="4776446"/>
            <a:ext cx="484632" cy="694756"/>
          </a:xfrm>
          <a:prstGeom prst="up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Up Arrow 8"/>
          <p:cNvSpPr/>
          <p:nvPr/>
        </p:nvSpPr>
        <p:spPr>
          <a:xfrm>
            <a:off x="5731883" y="4776446"/>
            <a:ext cx="484632" cy="694756"/>
          </a:xfrm>
          <a:prstGeom prst="up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Up Arrow 9"/>
          <p:cNvSpPr/>
          <p:nvPr/>
        </p:nvSpPr>
        <p:spPr>
          <a:xfrm>
            <a:off x="6708405" y="4776446"/>
            <a:ext cx="484632" cy="694756"/>
          </a:xfrm>
          <a:prstGeom prst="up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Up Arrow 10"/>
          <p:cNvSpPr/>
          <p:nvPr/>
        </p:nvSpPr>
        <p:spPr>
          <a:xfrm>
            <a:off x="7862881" y="4776446"/>
            <a:ext cx="484632" cy="694756"/>
          </a:xfrm>
          <a:prstGeom prst="upArrow">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4324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Institution Details</a:t>
            </a:r>
            <a:endParaRPr lang="en-US" dirty="0"/>
          </a:p>
        </p:txBody>
      </p:sp>
      <p:pic>
        <p:nvPicPr>
          <p:cNvPr id="4" name="Content Placeholder 3" title="screenshot of the details view of the institutional summary"/>
          <p:cNvPicPr>
            <a:picLocks noGrp="1"/>
          </p:cNvPicPr>
          <p:nvPr>
            <p:ph idx="1"/>
          </p:nvPr>
        </p:nvPicPr>
        <p:blipFill>
          <a:blip r:embed="rId3">
            <a:extLst>
              <a:ext uri="{28A0092B-C50C-407E-A947-70E740481C1C}">
                <a14:useLocalDpi xmlns:a14="http://schemas.microsoft.com/office/drawing/2010/main" val="0"/>
              </a:ext>
            </a:extLst>
          </a:blip>
          <a:srcRect l="-9156" r="-9156"/>
          <a:stretch>
            <a:fillRect/>
          </a:stretch>
        </p:blipFill>
        <p:spPr bwMode="auto">
          <a:prstGeom prst="rect">
            <a:avLst/>
          </a:prstGeom>
          <a:noFill/>
          <a:ln>
            <a:noFill/>
          </a:ln>
        </p:spPr>
      </p:pic>
      <p:sp>
        <p:nvSpPr>
          <p:cNvPr id="5" name="Rounded Rectangle 4"/>
          <p:cNvSpPr/>
          <p:nvPr/>
        </p:nvSpPr>
        <p:spPr>
          <a:xfrm>
            <a:off x="2431525" y="2345288"/>
            <a:ext cx="4200894" cy="339764"/>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Rounded Rectangle 5"/>
          <p:cNvSpPr/>
          <p:nvPr/>
        </p:nvSpPr>
        <p:spPr>
          <a:xfrm>
            <a:off x="6892939" y="2496779"/>
            <a:ext cx="1183197" cy="188273"/>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98887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 Details</a:t>
            </a:r>
            <a:endParaRPr lang="en-US" dirty="0"/>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t="-7685" b="-7685"/>
          <a:stretch>
            <a:fillRect/>
          </a:stretch>
        </p:blipFill>
        <p:spPr bwMode="auto">
          <a:xfrm>
            <a:off x="457200" y="1446490"/>
            <a:ext cx="8229600" cy="4525963"/>
          </a:xfrm>
          <a:prstGeom prst="rect">
            <a:avLst/>
          </a:prstGeom>
          <a:noFill/>
          <a:ln>
            <a:noFill/>
          </a:ln>
        </p:spPr>
      </p:pic>
      <p:sp>
        <p:nvSpPr>
          <p:cNvPr id="5" name="Rounded Rectangle 4"/>
          <p:cNvSpPr/>
          <p:nvPr/>
        </p:nvSpPr>
        <p:spPr>
          <a:xfrm>
            <a:off x="857546" y="2421277"/>
            <a:ext cx="7283721" cy="339764"/>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Rounded Rectangle 6"/>
          <p:cNvSpPr/>
          <p:nvPr/>
        </p:nvSpPr>
        <p:spPr>
          <a:xfrm>
            <a:off x="293514" y="4777354"/>
            <a:ext cx="6447455" cy="889247"/>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Rounded Rectangle 7"/>
          <p:cNvSpPr/>
          <p:nvPr/>
        </p:nvSpPr>
        <p:spPr>
          <a:xfrm>
            <a:off x="369500" y="3550677"/>
            <a:ext cx="2593921" cy="339764"/>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Rounded Rectangle 8"/>
          <p:cNvSpPr/>
          <p:nvPr/>
        </p:nvSpPr>
        <p:spPr>
          <a:xfrm>
            <a:off x="369500" y="4036558"/>
            <a:ext cx="5524777" cy="653044"/>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701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1"/>
          <p:cNvSpPr>
            <a:spLocks noGrp="1"/>
          </p:cNvSpPr>
          <p:nvPr>
            <p:ph type="sldNum" sz="quarter" idx="10"/>
          </p:nvPr>
        </p:nvSpPr>
        <p:spPr>
          <a:xfrm>
            <a:off x="457200" y="635635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algn="l" eaLnBrk="1" hangingPunct="1"/>
            <a:fld id="{7231B303-03DD-46BA-B8EE-9551DAD50D80}" type="slidenum">
              <a:rPr lang="en-US" sz="1000" smtClean="0">
                <a:solidFill>
                  <a:schemeClr val="bg1"/>
                </a:solidFill>
              </a:rPr>
              <a:pPr algn="l" eaLnBrk="1" hangingPunct="1"/>
              <a:t>6</a:t>
            </a:fld>
            <a:endParaRPr lang="en-US" sz="1000" dirty="0" smtClean="0">
              <a:solidFill>
                <a:schemeClr val="bg1"/>
              </a:solidFill>
            </a:endParaRPr>
          </a:p>
        </p:txBody>
      </p:sp>
      <p:sp>
        <p:nvSpPr>
          <p:cNvPr id="6147" name="Rectangle 2"/>
          <p:cNvSpPr>
            <a:spLocks noChangeArrowheads="1"/>
          </p:cNvSpPr>
          <p:nvPr/>
        </p:nvSpPr>
        <p:spPr bwMode="auto">
          <a:xfrm>
            <a:off x="685800" y="1047750"/>
            <a:ext cx="6248400" cy="5076261"/>
          </a:xfrm>
          <a:prstGeom prst="rect">
            <a:avLst/>
          </a:prstGeom>
          <a:noFill/>
          <a:ln w="9525">
            <a:noFill/>
            <a:miter lim="800000"/>
            <a:headEnd/>
            <a:tailEnd/>
          </a:ln>
        </p:spPr>
        <p:txBody>
          <a:bodyPr>
            <a:spAutoFit/>
          </a:bodyPr>
          <a:lstStyle/>
          <a:p>
            <a:pPr>
              <a:lnSpc>
                <a:spcPct val="80000"/>
              </a:lnSpc>
              <a:buFontTx/>
              <a:buNone/>
              <a:defRPr/>
            </a:pPr>
            <a:r>
              <a:rPr lang="en-US" b="1" i="1" dirty="0" smtClean="0">
                <a:solidFill>
                  <a:srgbClr val="000066"/>
                </a:solidFill>
                <a:latin typeface="Calibri" pitchFamily="34" charset="0"/>
              </a:rPr>
              <a:t>Final </a:t>
            </a:r>
            <a:r>
              <a:rPr lang="en-US" b="1" i="1" dirty="0">
                <a:solidFill>
                  <a:srgbClr val="000066"/>
                </a:solidFill>
                <a:latin typeface="Calibri" pitchFamily="34" charset="0"/>
              </a:rPr>
              <a:t>Published Article</a:t>
            </a:r>
          </a:p>
          <a:p>
            <a:pPr marL="914400" indent="-914400">
              <a:lnSpc>
                <a:spcPct val="80000"/>
              </a:lnSpc>
              <a:buFont typeface="Wingdings" pitchFamily="2" charset="2"/>
              <a:buChar char="Ø"/>
              <a:defRPr/>
            </a:pPr>
            <a:r>
              <a:rPr lang="en-US" sz="2000" dirty="0">
                <a:latin typeface="Calibri" pitchFamily="34" charset="0"/>
              </a:rPr>
              <a:t>Journal</a:t>
            </a:r>
            <a:r>
              <a:rPr lang="ja-JP" altLang="en-US" sz="2000" dirty="0">
                <a:latin typeface="Calibri" pitchFamily="34" charset="0"/>
                <a:cs typeface="ＭＳ Ｐゴシック"/>
              </a:rPr>
              <a:t>’</a:t>
            </a:r>
            <a:r>
              <a:rPr lang="en-US" altLang="ja-JP" sz="2000" dirty="0">
                <a:latin typeface="Calibri" pitchFamily="34" charset="0"/>
                <a:cs typeface="ＭＳ Ｐゴシック"/>
              </a:rPr>
              <a:t>s authoritative copy of the paper</a:t>
            </a:r>
          </a:p>
          <a:p>
            <a:pPr marL="914400" indent="-914400">
              <a:lnSpc>
                <a:spcPct val="80000"/>
              </a:lnSpc>
              <a:buFont typeface="Wingdings" pitchFamily="2" charset="2"/>
              <a:buChar char="Ø"/>
              <a:defRPr/>
            </a:pPr>
            <a:r>
              <a:rPr lang="en-US" sz="2000" dirty="0">
                <a:latin typeface="Calibri" pitchFamily="34" charset="0"/>
              </a:rPr>
              <a:t>Includes </a:t>
            </a:r>
            <a:r>
              <a:rPr lang="en-US" sz="2000" dirty="0" smtClean="0">
                <a:latin typeface="Calibri" pitchFamily="34" charset="0"/>
              </a:rPr>
              <a:t>peer </a:t>
            </a:r>
            <a:r>
              <a:rPr lang="en-US" sz="2000" dirty="0">
                <a:latin typeface="Calibri" pitchFamily="34" charset="0"/>
              </a:rPr>
              <a:t>review </a:t>
            </a:r>
            <a:r>
              <a:rPr lang="en-US" sz="2000" dirty="0" smtClean="0">
                <a:latin typeface="Calibri" pitchFamily="34" charset="0"/>
              </a:rPr>
              <a:t>modifications plus copyediting </a:t>
            </a:r>
            <a:r>
              <a:rPr lang="en-US" sz="2000" dirty="0">
                <a:latin typeface="Calibri" pitchFamily="34" charset="0"/>
              </a:rPr>
              <a:t>and formatting changes</a:t>
            </a:r>
          </a:p>
          <a:p>
            <a:pPr marL="914400" indent="-914400">
              <a:lnSpc>
                <a:spcPct val="80000"/>
              </a:lnSpc>
              <a:buFont typeface="Wingdings" pitchFamily="2" charset="2"/>
              <a:buChar char="Ø"/>
              <a:defRPr/>
            </a:pPr>
            <a:r>
              <a:rPr lang="en-US" sz="2000" i="1" dirty="0">
                <a:latin typeface="Calibri" pitchFamily="34" charset="0"/>
              </a:rPr>
              <a:t>Submitted by Publishers/Journals to </a:t>
            </a:r>
            <a:r>
              <a:rPr lang="en-US" sz="2000" i="1" dirty="0" smtClean="0">
                <a:latin typeface="Calibri" pitchFamily="34" charset="0"/>
              </a:rPr>
              <a:t>PMC </a:t>
            </a:r>
            <a:r>
              <a:rPr lang="en-US" sz="2000" b="1" dirty="0">
                <a:solidFill>
                  <a:srgbClr val="FF0000"/>
                </a:solidFill>
                <a:latin typeface="Calibri" pitchFamily="34" charset="0"/>
              </a:rPr>
              <a:t>(Methods </a:t>
            </a:r>
            <a:r>
              <a:rPr lang="en-US" sz="2000" b="1" dirty="0" smtClean="0">
                <a:solidFill>
                  <a:srgbClr val="FF0000"/>
                </a:solidFill>
                <a:latin typeface="Calibri" pitchFamily="34" charset="0"/>
              </a:rPr>
              <a:t>A&amp;B)</a:t>
            </a:r>
            <a:endParaRPr lang="en-US" sz="2000" b="1" dirty="0">
              <a:solidFill>
                <a:srgbClr val="FF0000"/>
              </a:solidFill>
              <a:latin typeface="Calibri" pitchFamily="34" charset="0"/>
            </a:endParaRPr>
          </a:p>
          <a:p>
            <a:pPr marL="914400" indent="-914400">
              <a:lnSpc>
                <a:spcPct val="80000"/>
              </a:lnSpc>
              <a:buFont typeface="Wingdings" pitchFamily="2" charset="2"/>
              <a:buChar char="Ø"/>
              <a:defRPr/>
            </a:pPr>
            <a:endParaRPr lang="en-US" sz="2000" i="1" dirty="0" smtClean="0">
              <a:latin typeface="Calibri" pitchFamily="34" charset="0"/>
            </a:endParaRPr>
          </a:p>
          <a:p>
            <a:pPr marL="914400" indent="-914400">
              <a:lnSpc>
                <a:spcPct val="80000"/>
              </a:lnSpc>
              <a:buFont typeface="Wingdings" pitchFamily="2" charset="2"/>
              <a:buChar char="Ø"/>
              <a:defRPr/>
            </a:pPr>
            <a:endParaRPr lang="en-US" sz="2000" i="1" dirty="0">
              <a:latin typeface="Calibri" pitchFamily="34" charset="0"/>
            </a:endParaRPr>
          </a:p>
          <a:p>
            <a:pPr marL="914400" indent="-914400">
              <a:lnSpc>
                <a:spcPct val="80000"/>
              </a:lnSpc>
              <a:buFont typeface="Wingdings" pitchFamily="2" charset="2"/>
              <a:buChar char="Ø"/>
              <a:defRPr/>
            </a:pPr>
            <a:endParaRPr lang="en-US" sz="2000" i="1" dirty="0" smtClean="0">
              <a:latin typeface="Calibri" pitchFamily="34" charset="0"/>
            </a:endParaRPr>
          </a:p>
          <a:p>
            <a:pPr>
              <a:lnSpc>
                <a:spcPct val="80000"/>
              </a:lnSpc>
              <a:buFontTx/>
              <a:buNone/>
              <a:defRPr/>
            </a:pPr>
            <a:r>
              <a:rPr lang="en-US" sz="2000" b="1" i="1" dirty="0">
                <a:solidFill>
                  <a:srgbClr val="000066"/>
                </a:solidFill>
                <a:latin typeface="Calibri" pitchFamily="34" charset="0"/>
              </a:rPr>
              <a:t>Final Peer-Reviewed Manuscript:</a:t>
            </a:r>
          </a:p>
          <a:p>
            <a:pPr marL="914400" indent="-914400">
              <a:lnSpc>
                <a:spcPct val="80000"/>
              </a:lnSpc>
              <a:buFont typeface="Wingdings" pitchFamily="2" charset="2"/>
              <a:buChar char="Ø"/>
              <a:defRPr/>
            </a:pPr>
            <a:r>
              <a:rPr lang="en-US" sz="2000" dirty="0">
                <a:latin typeface="Calibri" pitchFamily="34" charset="0"/>
              </a:rPr>
              <a:t>Author</a:t>
            </a:r>
            <a:r>
              <a:rPr lang="ja-JP" altLang="en-US" sz="2000" dirty="0">
                <a:latin typeface="Calibri" pitchFamily="34" charset="0"/>
                <a:cs typeface="ＭＳ Ｐゴシック"/>
              </a:rPr>
              <a:t>’</a:t>
            </a:r>
            <a:r>
              <a:rPr lang="en-US" altLang="ja-JP" sz="2000" dirty="0">
                <a:latin typeface="Calibri" pitchFamily="34" charset="0"/>
                <a:cs typeface="ＭＳ Ｐゴシック"/>
              </a:rPr>
              <a:t>s final manuscript of a peer-reviewed paper accepted for journal publication</a:t>
            </a:r>
          </a:p>
          <a:p>
            <a:pPr marL="914400" indent="-914400">
              <a:lnSpc>
                <a:spcPct val="80000"/>
              </a:lnSpc>
              <a:buFont typeface="Wingdings" pitchFamily="2" charset="2"/>
              <a:buChar char="Ø"/>
              <a:defRPr/>
            </a:pPr>
            <a:r>
              <a:rPr lang="en-US" sz="2000" dirty="0">
                <a:latin typeface="Calibri" pitchFamily="34" charset="0"/>
              </a:rPr>
              <a:t>Includes all modifications from the peer review process</a:t>
            </a:r>
          </a:p>
          <a:p>
            <a:pPr marL="914400" indent="-914400">
              <a:lnSpc>
                <a:spcPct val="80000"/>
              </a:lnSpc>
              <a:buFont typeface="Wingdings" pitchFamily="2" charset="2"/>
              <a:buChar char="Ø"/>
              <a:defRPr/>
            </a:pPr>
            <a:r>
              <a:rPr lang="en-US" sz="2000" i="1" dirty="0">
                <a:latin typeface="Calibri" pitchFamily="34" charset="0"/>
              </a:rPr>
              <a:t>Submitted by Authors and Publishers/Journals to PMC </a:t>
            </a:r>
            <a:r>
              <a:rPr lang="en-US" sz="2000" b="1" dirty="0">
                <a:solidFill>
                  <a:srgbClr val="FF0000"/>
                </a:solidFill>
                <a:latin typeface="Calibri" pitchFamily="34" charset="0"/>
              </a:rPr>
              <a:t>(Methods C&amp;D)</a:t>
            </a:r>
          </a:p>
          <a:p>
            <a:pPr marL="914400" indent="-914400">
              <a:lnSpc>
                <a:spcPct val="80000"/>
              </a:lnSpc>
              <a:buFont typeface="Wingdings" pitchFamily="2" charset="2"/>
              <a:buChar char="Ø"/>
              <a:defRPr/>
            </a:pPr>
            <a:endParaRPr lang="en-US" sz="2000" i="1" dirty="0">
              <a:latin typeface="Calibri" pitchFamily="34" charset="0"/>
            </a:endParaRPr>
          </a:p>
        </p:txBody>
      </p:sp>
      <p:sp>
        <p:nvSpPr>
          <p:cNvPr id="4" name="Rectangle 2"/>
          <p:cNvSpPr txBox="1">
            <a:spLocks noChangeArrowheads="1"/>
          </p:cNvSpPr>
          <p:nvPr/>
        </p:nvSpPr>
        <p:spPr>
          <a:xfrm>
            <a:off x="3336587" y="228600"/>
            <a:ext cx="5121613" cy="685800"/>
          </a:xfrm>
          <a:prstGeom prst="rect">
            <a:avLst/>
          </a:prstGeom>
        </p:spPr>
        <p:txBody>
          <a:bodyPr/>
          <a:lstStyle/>
          <a:p>
            <a:pPr algn="r" fontAlgn="auto">
              <a:spcBef>
                <a:spcPts val="0"/>
              </a:spcBef>
              <a:spcAft>
                <a:spcPts val="0"/>
              </a:spcAft>
              <a:buFontTx/>
              <a:buNone/>
              <a:defRPr/>
            </a:pPr>
            <a:r>
              <a:rPr lang="en-US" b="1" kern="0" dirty="0">
                <a:solidFill>
                  <a:schemeClr val="bg1"/>
                </a:solidFill>
                <a:latin typeface="+mj-lt"/>
                <a:ea typeface="+mj-ea"/>
                <a:cs typeface="+mj-cs"/>
              </a:rPr>
              <a:t>Definitions: Article </a:t>
            </a:r>
            <a:r>
              <a:rPr lang="en-US" b="1" kern="0" dirty="0" smtClean="0">
                <a:solidFill>
                  <a:schemeClr val="bg1"/>
                </a:solidFill>
                <a:latin typeface="+mj-lt"/>
                <a:ea typeface="+mj-ea"/>
                <a:cs typeface="+mj-cs"/>
              </a:rPr>
              <a:t>Types</a:t>
            </a:r>
            <a:endParaRPr lang="en-US" b="1" kern="0" dirty="0">
              <a:solidFill>
                <a:schemeClr val="bg1"/>
              </a:solidFill>
              <a:latin typeface="+mj-lt"/>
              <a:ea typeface="+mj-ea"/>
              <a:cs typeface="+mj-cs"/>
            </a:endParaRPr>
          </a:p>
        </p:txBody>
      </p:sp>
      <p:pic>
        <p:nvPicPr>
          <p:cNvPr id="7173" name="Picture 5" descr="j0438585[1]" title="image of a person writing"/>
          <p:cNvPicPr>
            <a:picLocks noChangeAspect="1" noChangeArrowheads="1"/>
          </p:cNvPicPr>
          <p:nvPr/>
        </p:nvPicPr>
        <p:blipFill>
          <a:blip r:embed="rId3">
            <a:extLst>
              <a:ext uri="{28A0092B-C50C-407E-A947-70E740481C1C}">
                <a14:useLocalDpi xmlns:a14="http://schemas.microsoft.com/office/drawing/2010/main" val="0"/>
              </a:ext>
            </a:extLst>
          </a:blip>
          <a:srcRect l="8261" r="870"/>
          <a:stretch>
            <a:fillRect/>
          </a:stretch>
        </p:blipFill>
        <p:spPr bwMode="auto">
          <a:xfrm>
            <a:off x="6781972" y="4412073"/>
            <a:ext cx="1676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7" descr="Current Issue Cover">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1059882"/>
            <a:ext cx="144780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using the Compliance Monitor</a:t>
            </a:r>
            <a:endParaRPr lang="en-US" dirty="0"/>
          </a:p>
        </p:txBody>
      </p:sp>
      <p:sp>
        <p:nvSpPr>
          <p:cNvPr id="3" name="Content Placeholder 2"/>
          <p:cNvSpPr>
            <a:spLocks noGrp="1"/>
          </p:cNvSpPr>
          <p:nvPr>
            <p:ph idx="1"/>
          </p:nvPr>
        </p:nvSpPr>
        <p:spPr>
          <a:xfrm>
            <a:off x="457200" y="1447030"/>
            <a:ext cx="8229600" cy="4496570"/>
          </a:xfrm>
        </p:spPr>
        <p:txBody>
          <a:bodyPr/>
          <a:lstStyle/>
          <a:p>
            <a:pPr>
              <a:lnSpc>
                <a:spcPct val="130000"/>
              </a:lnSpc>
            </a:pPr>
            <a:r>
              <a:rPr lang="en-US" dirty="0" smtClean="0"/>
              <a:t>Quick summary of institution’s compliance rate </a:t>
            </a:r>
          </a:p>
          <a:p>
            <a:pPr>
              <a:lnSpc>
                <a:spcPct val="130000"/>
              </a:lnSpc>
            </a:pPr>
            <a:r>
              <a:rPr lang="en-US" dirty="0" smtClean="0"/>
              <a:t>Download reports on non-compliant publications</a:t>
            </a:r>
          </a:p>
          <a:p>
            <a:pPr>
              <a:lnSpc>
                <a:spcPct val="130000"/>
              </a:lnSpc>
            </a:pPr>
            <a:r>
              <a:rPr lang="en-US" dirty="0" smtClean="0"/>
              <a:t>Locate associated IDs for a citation</a:t>
            </a:r>
          </a:p>
          <a:p>
            <a:pPr>
              <a:lnSpc>
                <a:spcPct val="130000"/>
              </a:lnSpc>
            </a:pPr>
            <a:r>
              <a:rPr lang="en-US" dirty="0" smtClean="0"/>
              <a:t>Track progress of papers in NIHMS</a:t>
            </a:r>
          </a:p>
          <a:p>
            <a:pPr>
              <a:lnSpc>
                <a:spcPct val="130000"/>
              </a:lnSpc>
            </a:pPr>
            <a:r>
              <a:rPr lang="en-US" dirty="0" smtClean="0"/>
              <a:t>View status changes made in My NCBI, e.g., if a citation is marked as not applicable </a:t>
            </a:r>
            <a:endParaRPr lang="en-US" dirty="0"/>
          </a:p>
        </p:txBody>
      </p:sp>
    </p:spTree>
    <p:extLst>
      <p:ext uri="{BB962C8B-B14F-4D97-AF65-F5344CB8AC3E}">
        <p14:creationId xmlns:p14="http://schemas.microsoft.com/office/powerpoint/2010/main" val="127206864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fld id="{4E945227-DD91-491E-B4E1-79184DDE6232}" type="slidenum">
              <a:rPr lang="en-US" sz="1000" smtClean="0">
                <a:solidFill>
                  <a:schemeClr val="bg1"/>
                </a:solidFill>
              </a:rPr>
              <a:pPr eaLnBrk="1" hangingPunct="1"/>
              <a:t>61</a:t>
            </a:fld>
            <a:endParaRPr lang="en-US" sz="1000" dirty="0" smtClean="0">
              <a:solidFill>
                <a:schemeClr val="bg1"/>
              </a:solidFill>
            </a:endParaRPr>
          </a:p>
        </p:txBody>
      </p:sp>
      <p:sp>
        <p:nvSpPr>
          <p:cNvPr id="27651" name="Rectangle 3"/>
          <p:cNvSpPr>
            <a:spLocks noGrp="1" noChangeArrowheads="1"/>
          </p:cNvSpPr>
          <p:nvPr>
            <p:ph type="body" idx="1"/>
          </p:nvPr>
        </p:nvSpPr>
        <p:spPr>
          <a:xfrm>
            <a:off x="457200" y="2516909"/>
            <a:ext cx="8229600" cy="1516304"/>
          </a:xfrm>
        </p:spPr>
        <p:txBody>
          <a:bodyPr/>
          <a:lstStyle/>
          <a:p>
            <a:pPr algn="ctr" eaLnBrk="1" hangingPunct="1">
              <a:buFontTx/>
              <a:buNone/>
            </a:pPr>
            <a:r>
              <a:rPr lang="en-US" sz="3600" b="1" dirty="0" smtClean="0">
                <a:solidFill>
                  <a:srgbClr val="009900"/>
                </a:solidFill>
              </a:rPr>
              <a:t>7) </a:t>
            </a:r>
            <a:r>
              <a:rPr lang="en-US" sz="3600" b="1" dirty="0">
                <a:solidFill>
                  <a:srgbClr val="009900"/>
                </a:solidFill>
              </a:rPr>
              <a:t>Ways institutions can ensure </a:t>
            </a:r>
            <a:r>
              <a:rPr lang="en-US" sz="3600" b="1" dirty="0" smtClean="0">
                <a:solidFill>
                  <a:srgbClr val="009900"/>
                </a:solidFill>
              </a:rPr>
              <a:t>compliance </a:t>
            </a:r>
          </a:p>
        </p:txBody>
      </p:sp>
    </p:spTree>
    <p:extLst>
      <p:ext uri="{BB962C8B-B14F-4D97-AF65-F5344CB8AC3E}">
        <p14:creationId xmlns:p14="http://schemas.microsoft.com/office/powerpoint/2010/main" val="226255163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2"/>
          <p:cNvSpPr>
            <a:spLocks noGrp="1"/>
          </p:cNvSpPr>
          <p:nvPr>
            <p:ph idx="1"/>
          </p:nvPr>
        </p:nvSpPr>
        <p:spPr/>
        <p:txBody>
          <a:bodyPr/>
          <a:lstStyle/>
          <a:p>
            <a:pPr marL="0" lvl="1" indent="0" eaLnBrk="1" hangingPunct="1">
              <a:spcBef>
                <a:spcPts val="600"/>
              </a:spcBef>
              <a:buNone/>
            </a:pPr>
            <a:r>
              <a:rPr lang="en-US" sz="2200" dirty="0">
                <a:solidFill>
                  <a:srgbClr val="000066"/>
                </a:solidFill>
              </a:rPr>
              <a:t>Do you have a plan that can withstand</a:t>
            </a:r>
          </a:p>
          <a:p>
            <a:pPr marL="742950" lvl="2" indent="-342900" eaLnBrk="1" hangingPunct="1">
              <a:spcBef>
                <a:spcPts val="600"/>
              </a:spcBef>
            </a:pPr>
            <a:r>
              <a:rPr lang="en-US" sz="2000" dirty="0">
                <a:solidFill>
                  <a:srgbClr val="000066"/>
                </a:solidFill>
              </a:rPr>
              <a:t>Miscommunication among authors, and between publishers and </a:t>
            </a:r>
            <a:r>
              <a:rPr lang="en-US" sz="2000" dirty="0" smtClean="0">
                <a:solidFill>
                  <a:srgbClr val="000066"/>
                </a:solidFill>
              </a:rPr>
              <a:t>authors?</a:t>
            </a:r>
            <a:endParaRPr lang="en-US" sz="2000" dirty="0">
              <a:solidFill>
                <a:srgbClr val="000066"/>
              </a:solidFill>
            </a:endParaRPr>
          </a:p>
          <a:p>
            <a:pPr marL="742950" lvl="2" indent="-342900" eaLnBrk="1" hangingPunct="1">
              <a:spcBef>
                <a:spcPts val="600"/>
              </a:spcBef>
            </a:pPr>
            <a:r>
              <a:rPr lang="en-US" sz="2000" dirty="0" smtClean="0">
                <a:solidFill>
                  <a:srgbClr val="000066"/>
                </a:solidFill>
              </a:rPr>
              <a:t>Forgetfulness?</a:t>
            </a:r>
            <a:endParaRPr lang="en-US" sz="2000" dirty="0">
              <a:solidFill>
                <a:srgbClr val="000066"/>
              </a:solidFill>
            </a:endParaRPr>
          </a:p>
          <a:p>
            <a:pPr marL="342900" lvl="1" indent="-342900" eaLnBrk="1" hangingPunct="1">
              <a:spcAft>
                <a:spcPts val="1200"/>
              </a:spcAft>
              <a:buFontTx/>
              <a:buNone/>
            </a:pPr>
            <a:endParaRPr lang="en-US" sz="600" dirty="0" smtClean="0">
              <a:solidFill>
                <a:srgbClr val="000066"/>
              </a:solidFill>
            </a:endParaRPr>
          </a:p>
          <a:p>
            <a:pPr marL="342900" lvl="1" indent="-342900" eaLnBrk="1" hangingPunct="1">
              <a:spcAft>
                <a:spcPts val="1200"/>
              </a:spcAft>
              <a:buFontTx/>
              <a:buNone/>
            </a:pPr>
            <a:r>
              <a:rPr lang="en-US" sz="2400" dirty="0" smtClean="0">
                <a:solidFill>
                  <a:srgbClr val="000066"/>
                </a:solidFill>
              </a:rPr>
              <a:t>Encourage your investigators to: </a:t>
            </a:r>
          </a:p>
          <a:p>
            <a:pPr marL="742950" lvl="2" indent="-342900" eaLnBrk="1" hangingPunct="1">
              <a:spcBef>
                <a:spcPts val="600"/>
              </a:spcBef>
              <a:spcAft>
                <a:spcPts val="600"/>
              </a:spcAft>
            </a:pPr>
            <a:r>
              <a:rPr lang="en-US" sz="2000" dirty="0" smtClean="0">
                <a:solidFill>
                  <a:srgbClr val="000066"/>
                </a:solidFill>
              </a:rPr>
              <a:t>Use My NCBI </a:t>
            </a:r>
            <a:r>
              <a:rPr lang="en-US" sz="2000" b="1" i="1" dirty="0" smtClean="0">
                <a:solidFill>
                  <a:srgbClr val="000066"/>
                </a:solidFill>
              </a:rPr>
              <a:t>now</a:t>
            </a:r>
            <a:r>
              <a:rPr lang="en-US" sz="2000" i="1" dirty="0" smtClean="0">
                <a:solidFill>
                  <a:srgbClr val="000066"/>
                </a:solidFill>
              </a:rPr>
              <a:t> </a:t>
            </a:r>
            <a:r>
              <a:rPr lang="en-US" sz="2000" dirty="0" smtClean="0">
                <a:solidFill>
                  <a:srgbClr val="000066"/>
                </a:solidFill>
              </a:rPr>
              <a:t>to track public access compliance</a:t>
            </a:r>
          </a:p>
          <a:p>
            <a:pPr marL="742950" lvl="2" indent="-342900" eaLnBrk="1" hangingPunct="1">
              <a:spcBef>
                <a:spcPts val="600"/>
              </a:spcBef>
              <a:spcAft>
                <a:spcPts val="600"/>
              </a:spcAft>
            </a:pPr>
            <a:r>
              <a:rPr lang="en-US" sz="2000" dirty="0" smtClean="0">
                <a:solidFill>
                  <a:srgbClr val="000066"/>
                </a:solidFill>
              </a:rPr>
              <a:t>Associate papers with awards </a:t>
            </a:r>
            <a:r>
              <a:rPr lang="en-US" sz="2000" b="1" i="1" dirty="0" smtClean="0">
                <a:solidFill>
                  <a:srgbClr val="000066"/>
                </a:solidFill>
              </a:rPr>
              <a:t>today</a:t>
            </a:r>
          </a:p>
          <a:p>
            <a:pPr marL="742950" lvl="2" indent="-342900" eaLnBrk="1" hangingPunct="1">
              <a:spcBef>
                <a:spcPts val="600"/>
              </a:spcBef>
              <a:spcAft>
                <a:spcPts val="600"/>
              </a:spcAft>
            </a:pPr>
            <a:r>
              <a:rPr lang="en-US" sz="2000" dirty="0" smtClean="0">
                <a:solidFill>
                  <a:srgbClr val="000066"/>
                </a:solidFill>
              </a:rPr>
              <a:t>Ensure compliance </a:t>
            </a:r>
            <a:r>
              <a:rPr lang="en-US" sz="2000" b="1" i="1" dirty="0" smtClean="0">
                <a:solidFill>
                  <a:srgbClr val="000066"/>
                </a:solidFill>
              </a:rPr>
              <a:t>well before </a:t>
            </a:r>
            <a:r>
              <a:rPr lang="en-US" sz="2000" dirty="0" smtClean="0">
                <a:solidFill>
                  <a:srgbClr val="000066"/>
                </a:solidFill>
              </a:rPr>
              <a:t>their annual reports are due, to avoid a last minute scramble</a:t>
            </a:r>
          </a:p>
          <a:p>
            <a:pPr marL="742950" lvl="2" indent="-342900" eaLnBrk="1" hangingPunct="1">
              <a:spcBef>
                <a:spcPts val="600"/>
              </a:spcBef>
              <a:spcAft>
                <a:spcPts val="600"/>
              </a:spcAft>
            </a:pPr>
            <a:r>
              <a:rPr lang="en-US" sz="2000" dirty="0" smtClean="0">
                <a:solidFill>
                  <a:srgbClr val="000066"/>
                </a:solidFill>
              </a:rPr>
              <a:t>Determine their compliance plan as they write their papers</a:t>
            </a:r>
          </a:p>
          <a:p>
            <a:pPr marL="342900" lvl="1" indent="-342900" eaLnBrk="1" hangingPunct="1">
              <a:spcAft>
                <a:spcPts val="1200"/>
              </a:spcAft>
              <a:buFontTx/>
              <a:buNone/>
            </a:pPr>
            <a:r>
              <a:rPr lang="en-US" sz="2400" dirty="0" smtClean="0">
                <a:solidFill>
                  <a:srgbClr val="000066"/>
                </a:solidFill>
              </a:rPr>
              <a:t>Resources at </a:t>
            </a:r>
            <a:r>
              <a:rPr lang="en-US" sz="2400" u="sng" dirty="0" smtClean="0">
                <a:hlinkClick r:id="rId2"/>
              </a:rPr>
              <a:t>http://publicaccess.nih.gov/</a:t>
            </a:r>
            <a:r>
              <a:rPr lang="en-US" sz="2400" dirty="0" smtClean="0"/>
              <a:t> </a:t>
            </a:r>
          </a:p>
          <a:p>
            <a:pPr eaLnBrk="1" hangingPunct="1">
              <a:buFontTx/>
              <a:buNone/>
            </a:pPr>
            <a:endParaRPr lang="en-US" sz="4400" dirty="0" smtClean="0"/>
          </a:p>
        </p:txBody>
      </p:sp>
      <p:sp>
        <p:nvSpPr>
          <p:cNvPr id="59395"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fld id="{CD3B6C2D-7F62-4FE4-A7EE-4339BE70A977}" type="slidenum">
              <a:rPr lang="en-US" sz="1000" smtClean="0">
                <a:solidFill>
                  <a:schemeClr val="bg1"/>
                </a:solidFill>
              </a:rPr>
              <a:pPr eaLnBrk="1" hangingPunct="1"/>
              <a:t>62</a:t>
            </a:fld>
            <a:endParaRPr lang="en-US" sz="1000" dirty="0" smtClean="0">
              <a:solidFill>
                <a:schemeClr val="bg1"/>
              </a:solidFill>
            </a:endParaRPr>
          </a:p>
        </p:txBody>
      </p:sp>
      <p:sp>
        <p:nvSpPr>
          <p:cNvPr id="59396" name="Rectangle 2"/>
          <p:cNvSpPr>
            <a:spLocks noGrp="1" noChangeArrowheads="1"/>
          </p:cNvSpPr>
          <p:nvPr>
            <p:ph type="title"/>
          </p:nvPr>
        </p:nvSpPr>
        <p:spPr/>
        <p:txBody>
          <a:bodyPr/>
          <a:lstStyle/>
          <a:p>
            <a:pPr marL="342900" indent="-342900" eaLnBrk="1" hangingPunct="1">
              <a:spcAft>
                <a:spcPts val="600"/>
              </a:spcAft>
            </a:pPr>
            <a:r>
              <a:rPr lang="en-US" dirty="0" smtClean="0">
                <a:solidFill>
                  <a:srgbClr val="990033"/>
                </a:solidFill>
              </a:rPr>
              <a:t>Preparation is Key to Avoiding Delays in Funding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939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939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39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39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939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939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939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fld id="{600951B4-AA66-4307-AD19-2B5C70BD1D91}" type="slidenum">
              <a:rPr lang="en-US" sz="1000" smtClean="0">
                <a:solidFill>
                  <a:srgbClr val="FFFFFF"/>
                </a:solidFill>
                <a:ea typeface="ＭＳ Ｐゴシック"/>
                <a:cs typeface="ＭＳ Ｐゴシック"/>
              </a:rPr>
              <a:pPr eaLnBrk="1" hangingPunct="1"/>
              <a:t>63</a:t>
            </a:fld>
            <a:endParaRPr lang="en-US" sz="1000" dirty="0" smtClean="0">
              <a:solidFill>
                <a:srgbClr val="FFFFFF"/>
              </a:solidFill>
              <a:ea typeface="ＭＳ Ｐゴシック"/>
              <a:cs typeface="ＭＳ Ｐゴシック"/>
            </a:endParaRPr>
          </a:p>
        </p:txBody>
      </p:sp>
      <p:sp>
        <p:nvSpPr>
          <p:cNvPr id="4" name="Rectangle 2"/>
          <p:cNvSpPr txBox="1">
            <a:spLocks noChangeArrowheads="1"/>
          </p:cNvSpPr>
          <p:nvPr/>
        </p:nvSpPr>
        <p:spPr>
          <a:xfrm>
            <a:off x="1219200" y="228600"/>
            <a:ext cx="7620000" cy="563563"/>
          </a:xfrm>
          <a:prstGeom prst="rect">
            <a:avLst/>
          </a:prstGeom>
        </p:spPr>
        <p:txBody>
          <a:bodyPr/>
          <a:lstStyle/>
          <a:p>
            <a:pPr algn="r" eaLnBrk="0" hangingPunct="0">
              <a:buFontTx/>
              <a:buNone/>
              <a:defRPr/>
            </a:pPr>
            <a:r>
              <a:rPr lang="en-US" b="1" kern="0" dirty="0">
                <a:solidFill>
                  <a:srgbClr val="FFFFFF"/>
                </a:solidFill>
                <a:latin typeface="Arial" charset="0"/>
                <a:ea typeface="ＭＳ Ｐゴシック"/>
                <a:cs typeface="Arial" charset="0"/>
              </a:rPr>
              <a:t>Ways Institutions Can Ensure Compliance</a:t>
            </a:r>
          </a:p>
        </p:txBody>
      </p:sp>
      <p:sp>
        <p:nvSpPr>
          <p:cNvPr id="60420" name="Rectangle 3"/>
          <p:cNvSpPr txBox="1">
            <a:spLocks noChangeArrowheads="1"/>
          </p:cNvSpPr>
          <p:nvPr/>
        </p:nvSpPr>
        <p:spPr bwMode="auto">
          <a:xfrm>
            <a:off x="533400" y="847726"/>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marL="0" indent="0">
              <a:buNone/>
            </a:pPr>
            <a:r>
              <a:rPr lang="en-US" sz="2000" b="1" dirty="0">
                <a:solidFill>
                  <a:srgbClr val="000000"/>
                </a:solidFill>
                <a:ea typeface="ＭＳ Ｐゴシック"/>
                <a:cs typeface="ＭＳ Ｐゴシック"/>
              </a:rPr>
              <a:t>Training</a:t>
            </a:r>
          </a:p>
          <a:p>
            <a:pPr lvl="1">
              <a:buFontTx/>
              <a:buChar char="–"/>
            </a:pPr>
            <a:r>
              <a:rPr lang="en-US" sz="2000" dirty="0">
                <a:solidFill>
                  <a:srgbClr val="003366"/>
                </a:solidFill>
                <a:ea typeface="ＭＳ Ｐゴシック"/>
                <a:cs typeface="ＭＳ Ｐゴシック"/>
              </a:rPr>
              <a:t>Policy awareness, submitting papers, preparing citations</a:t>
            </a:r>
          </a:p>
          <a:p>
            <a:pPr marL="0" indent="0">
              <a:buNone/>
            </a:pPr>
            <a:r>
              <a:rPr lang="en-US" sz="2000" b="1" dirty="0">
                <a:solidFill>
                  <a:srgbClr val="000000"/>
                </a:solidFill>
                <a:ea typeface="ＭＳ Ｐゴシック"/>
                <a:cs typeface="ＭＳ Ｐゴシック"/>
              </a:rPr>
              <a:t>Author Support</a:t>
            </a:r>
          </a:p>
          <a:p>
            <a:pPr lvl="1">
              <a:buFontTx/>
              <a:buChar char="–"/>
            </a:pPr>
            <a:r>
              <a:rPr lang="en-US" sz="2000" dirty="0">
                <a:solidFill>
                  <a:srgbClr val="003366"/>
                </a:solidFill>
                <a:ea typeface="ＭＳ Ｐゴシック"/>
                <a:cs typeface="ＭＳ Ｐゴシック"/>
              </a:rPr>
              <a:t>Submitting manuscripts</a:t>
            </a:r>
          </a:p>
          <a:p>
            <a:pPr lvl="1">
              <a:buFontTx/>
              <a:buChar char="–"/>
            </a:pPr>
            <a:r>
              <a:rPr lang="en-US" sz="2000" dirty="0">
                <a:solidFill>
                  <a:srgbClr val="003366"/>
                </a:solidFill>
                <a:ea typeface="ＭＳ Ｐゴシック"/>
                <a:cs typeface="ＭＳ Ｐゴシック"/>
              </a:rPr>
              <a:t>Answering </a:t>
            </a:r>
            <a:r>
              <a:rPr lang="en-US" sz="2000" dirty="0" smtClean="0">
                <a:solidFill>
                  <a:srgbClr val="003366"/>
                </a:solidFill>
                <a:ea typeface="ＭＳ Ｐゴシック"/>
                <a:cs typeface="ＭＳ Ｐゴシック"/>
              </a:rPr>
              <a:t>questions</a:t>
            </a:r>
          </a:p>
          <a:p>
            <a:pPr lvl="1">
              <a:buFontTx/>
              <a:buChar char="–"/>
            </a:pPr>
            <a:r>
              <a:rPr lang="en-US" sz="2000" dirty="0" smtClean="0">
                <a:solidFill>
                  <a:srgbClr val="003366"/>
                </a:solidFill>
                <a:ea typeface="ＭＳ Ｐゴシック"/>
                <a:cs typeface="ＭＳ Ｐゴシック"/>
              </a:rPr>
              <a:t>Sending out reminders for reports early</a:t>
            </a:r>
          </a:p>
          <a:p>
            <a:pPr lvl="1">
              <a:buFontTx/>
              <a:buChar char="–"/>
            </a:pPr>
            <a:r>
              <a:rPr lang="en-US" sz="2000" dirty="0" smtClean="0">
                <a:solidFill>
                  <a:srgbClr val="003366"/>
                </a:solidFill>
                <a:ea typeface="ＭＳ Ｐゴシック"/>
                <a:cs typeface="ＭＳ Ｐゴシック"/>
              </a:rPr>
              <a:t>Means to ensure </a:t>
            </a:r>
            <a:r>
              <a:rPr lang="en-US" sz="2000" dirty="0">
                <a:solidFill>
                  <a:srgbClr val="003366"/>
                </a:solidFill>
                <a:ea typeface="ＭＳ Ｐゴシック"/>
                <a:cs typeface="ＭＳ Ｐゴシック"/>
              </a:rPr>
              <a:t>collaborators do not prevent compliance</a:t>
            </a:r>
          </a:p>
          <a:p>
            <a:pPr marL="0" indent="0">
              <a:buNone/>
            </a:pPr>
            <a:r>
              <a:rPr lang="en-US" sz="2000" b="1" dirty="0" smtClean="0">
                <a:solidFill>
                  <a:srgbClr val="000000"/>
                </a:solidFill>
                <a:ea typeface="ＭＳ Ｐゴシック"/>
                <a:cs typeface="ＭＳ Ｐゴシック"/>
              </a:rPr>
              <a:t>Support </a:t>
            </a:r>
            <a:r>
              <a:rPr lang="en-US" sz="2000" b="1" dirty="0">
                <a:solidFill>
                  <a:srgbClr val="000000"/>
                </a:solidFill>
                <a:ea typeface="ＭＳ Ｐゴシック"/>
                <a:cs typeface="ＭＳ Ｐゴシック"/>
              </a:rPr>
              <a:t>on Publishing Agreements</a:t>
            </a:r>
          </a:p>
          <a:p>
            <a:pPr lvl="1">
              <a:buFontTx/>
              <a:buChar char="–"/>
            </a:pPr>
            <a:r>
              <a:rPr lang="en-US" sz="2000" dirty="0">
                <a:solidFill>
                  <a:srgbClr val="003366"/>
                </a:solidFill>
                <a:ea typeface="ＭＳ Ｐゴシック"/>
                <a:cs typeface="ＭＳ Ｐゴシック"/>
              </a:rPr>
              <a:t>Policies</a:t>
            </a:r>
          </a:p>
          <a:p>
            <a:pPr lvl="2"/>
            <a:r>
              <a:rPr lang="en-US" sz="2000" dirty="0">
                <a:solidFill>
                  <a:srgbClr val="000000"/>
                </a:solidFill>
                <a:ea typeface="ＭＳ Ｐゴシック"/>
                <a:cs typeface="ＭＳ Ｐゴシック"/>
              </a:rPr>
              <a:t>Coversheets/ </a:t>
            </a:r>
            <a:r>
              <a:rPr lang="en-US" sz="2000" dirty="0" smtClean="0">
                <a:solidFill>
                  <a:srgbClr val="000000"/>
                </a:solidFill>
                <a:ea typeface="ＭＳ Ｐゴシック"/>
                <a:cs typeface="ＭＳ Ｐゴシック"/>
              </a:rPr>
              <a:t>Addenda (NIH</a:t>
            </a:r>
            <a:r>
              <a:rPr lang="ja-JP" altLang="en-US" sz="2000" dirty="0">
                <a:solidFill>
                  <a:srgbClr val="000000"/>
                </a:solidFill>
                <a:ea typeface="ＭＳ Ｐゴシック"/>
                <a:cs typeface="ＭＳ Ｐゴシック"/>
              </a:rPr>
              <a:t>’</a:t>
            </a:r>
            <a:r>
              <a:rPr lang="en-US" altLang="ja-JP" sz="2000" dirty="0">
                <a:solidFill>
                  <a:srgbClr val="000000"/>
                </a:solidFill>
                <a:ea typeface="ＭＳ Ｐゴシック"/>
                <a:cs typeface="ＭＳ Ｐゴシック"/>
              </a:rPr>
              <a:t>s Example: </a:t>
            </a:r>
            <a:r>
              <a:rPr lang="en-US" altLang="ja-JP" sz="1400" dirty="0">
                <a:solidFill>
                  <a:srgbClr val="000000"/>
                </a:solidFill>
                <a:ea typeface="ＭＳ Ｐゴシック"/>
                <a:cs typeface="ＭＳ Ｐゴシック"/>
                <a:hlinkClick r:id="rId2"/>
              </a:rPr>
              <a:t>http://publicaccess.nih.gov/nih_employee_procedures.htm</a:t>
            </a:r>
            <a:r>
              <a:rPr lang="en-US" altLang="ja-JP" sz="2000" dirty="0">
                <a:solidFill>
                  <a:srgbClr val="000000"/>
                </a:solidFill>
                <a:ea typeface="ＭＳ Ｐゴシック"/>
                <a:cs typeface="ＭＳ Ｐゴシック"/>
              </a:rPr>
              <a:t>) </a:t>
            </a:r>
          </a:p>
          <a:p>
            <a:pPr lvl="1">
              <a:buFontTx/>
              <a:buChar char="–"/>
            </a:pPr>
            <a:r>
              <a:rPr lang="en-US" sz="2000" dirty="0" smtClean="0">
                <a:solidFill>
                  <a:srgbClr val="003366"/>
                </a:solidFill>
                <a:ea typeface="ＭＳ Ｐゴシック"/>
                <a:cs typeface="ＭＳ Ｐゴシック"/>
              </a:rPr>
              <a:t>Questions/discussion </a:t>
            </a:r>
            <a:r>
              <a:rPr lang="en-US" sz="2000" dirty="0">
                <a:solidFill>
                  <a:srgbClr val="003366"/>
                </a:solidFill>
                <a:ea typeface="ＭＳ Ｐゴシック"/>
                <a:cs typeface="ＭＳ Ｐゴシック"/>
              </a:rPr>
              <a:t>with publishers</a:t>
            </a:r>
          </a:p>
          <a:p>
            <a:pPr marL="0" indent="0">
              <a:buNone/>
            </a:pPr>
            <a:r>
              <a:rPr lang="en-US" sz="2000" b="1" dirty="0">
                <a:solidFill>
                  <a:srgbClr val="000000"/>
                </a:solidFill>
                <a:ea typeface="ＭＳ Ｐゴシック"/>
                <a:cs typeface="ＭＳ Ｐゴシック"/>
              </a:rPr>
              <a:t>Ensuring compliance</a:t>
            </a:r>
          </a:p>
          <a:p>
            <a:pPr lvl="1">
              <a:buFontTx/>
              <a:buChar char="–"/>
            </a:pPr>
            <a:r>
              <a:rPr lang="en-US" sz="2000" dirty="0">
                <a:solidFill>
                  <a:srgbClr val="003366"/>
                </a:solidFill>
                <a:ea typeface="ＭＳ Ｐゴシック"/>
                <a:cs typeface="ＭＳ Ｐゴシック"/>
              </a:rPr>
              <a:t>Checking applications, proposals and reports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2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0420">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0420">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0420">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0420">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0420">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0420">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0420">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0420">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0420">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0420">
                                            <p:txEl>
                                              <p:pRg st="10" end="1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0420">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0420">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fld id="{4EA04E38-7978-4A1D-B943-B789E5EE3C70}" type="slidenum">
              <a:rPr lang="en-US" sz="1000" smtClean="0">
                <a:solidFill>
                  <a:schemeClr val="bg1"/>
                </a:solidFill>
              </a:rPr>
              <a:pPr eaLnBrk="1" hangingPunct="1"/>
              <a:t>64</a:t>
            </a:fld>
            <a:endParaRPr lang="en-US" sz="1000" dirty="0" smtClean="0">
              <a:solidFill>
                <a:schemeClr val="bg1"/>
              </a:solidFill>
            </a:endParaRPr>
          </a:p>
        </p:txBody>
      </p:sp>
      <p:sp>
        <p:nvSpPr>
          <p:cNvPr id="10243" name="Rectangle 3"/>
          <p:cNvSpPr>
            <a:spLocks noGrp="1" noChangeArrowheads="1"/>
          </p:cNvSpPr>
          <p:nvPr>
            <p:ph type="body" idx="1"/>
          </p:nvPr>
        </p:nvSpPr>
        <p:spPr>
          <a:xfrm>
            <a:off x="2863272" y="2624668"/>
            <a:ext cx="3840789" cy="1223818"/>
          </a:xfrm>
        </p:spPr>
        <p:txBody>
          <a:bodyPr/>
          <a:lstStyle/>
          <a:p>
            <a:pPr algn="ctr" eaLnBrk="1" hangingPunct="1">
              <a:buFontTx/>
              <a:buNone/>
            </a:pPr>
            <a:endParaRPr lang="en-US" sz="3200" dirty="0" smtClean="0"/>
          </a:p>
          <a:p>
            <a:pPr marL="0" indent="0" algn="ctr" eaLnBrk="1" hangingPunct="1">
              <a:spcBef>
                <a:spcPts val="0"/>
              </a:spcBef>
              <a:buFontTx/>
              <a:buNone/>
            </a:pPr>
            <a:r>
              <a:rPr lang="en-US" sz="3200" b="1" dirty="0" smtClean="0">
                <a:solidFill>
                  <a:srgbClr val="009900"/>
                </a:solidFill>
              </a:rPr>
              <a:t>Questions?</a:t>
            </a:r>
            <a:endParaRPr lang="en-US" sz="2600" dirty="0" smtClean="0"/>
          </a:p>
          <a:p>
            <a:pPr algn="ctr" eaLnBrk="1" hangingPunct="1">
              <a:buFontTx/>
              <a:buNone/>
            </a:pPr>
            <a:endParaRPr lang="en-US" sz="3200" dirty="0" smtClean="0"/>
          </a:p>
        </p:txBody>
      </p:sp>
    </p:spTree>
    <p:extLst>
      <p:ext uri="{BB962C8B-B14F-4D97-AF65-F5344CB8AC3E}">
        <p14:creationId xmlns:p14="http://schemas.microsoft.com/office/powerpoint/2010/main" val="416563150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fld id="{4EA04E38-7978-4A1D-B943-B789E5EE3C70}" type="slidenum">
              <a:rPr lang="en-US" sz="1000" smtClean="0">
                <a:solidFill>
                  <a:schemeClr val="bg1"/>
                </a:solidFill>
              </a:rPr>
              <a:pPr eaLnBrk="1" hangingPunct="1"/>
              <a:t>65</a:t>
            </a:fld>
            <a:endParaRPr lang="en-US" sz="1000" dirty="0" smtClean="0">
              <a:solidFill>
                <a:schemeClr val="bg1"/>
              </a:solidFill>
            </a:endParaRPr>
          </a:p>
        </p:txBody>
      </p:sp>
      <p:sp>
        <p:nvSpPr>
          <p:cNvPr id="10243" name="Rectangle 3"/>
          <p:cNvSpPr>
            <a:spLocks noGrp="1" noChangeArrowheads="1"/>
          </p:cNvSpPr>
          <p:nvPr>
            <p:ph type="body" idx="1"/>
          </p:nvPr>
        </p:nvSpPr>
        <p:spPr>
          <a:xfrm>
            <a:off x="2863272" y="2624668"/>
            <a:ext cx="3840789" cy="1223818"/>
          </a:xfrm>
        </p:spPr>
        <p:txBody>
          <a:bodyPr/>
          <a:lstStyle/>
          <a:p>
            <a:pPr algn="ctr" eaLnBrk="1" hangingPunct="1">
              <a:buFontTx/>
              <a:buNone/>
            </a:pPr>
            <a:endParaRPr lang="en-US" sz="3200" dirty="0" smtClean="0"/>
          </a:p>
          <a:p>
            <a:pPr marL="0" indent="0" algn="ctr" eaLnBrk="1" hangingPunct="1">
              <a:spcBef>
                <a:spcPts val="0"/>
              </a:spcBef>
              <a:buFontTx/>
              <a:buNone/>
            </a:pPr>
            <a:r>
              <a:rPr lang="en-US" sz="3200" b="1" dirty="0" smtClean="0">
                <a:solidFill>
                  <a:srgbClr val="009900"/>
                </a:solidFill>
              </a:rPr>
              <a:t>Appendices</a:t>
            </a:r>
            <a:endParaRPr lang="en-US" sz="2600" dirty="0" smtClean="0"/>
          </a:p>
          <a:p>
            <a:pPr algn="ctr" eaLnBrk="1" hangingPunct="1">
              <a:buFontTx/>
              <a:buNone/>
            </a:pPr>
            <a:endParaRPr lang="en-US" sz="3200" dirty="0" smtClean="0"/>
          </a:p>
        </p:txBody>
      </p:sp>
    </p:spTree>
    <p:extLst>
      <p:ext uri="{BB962C8B-B14F-4D97-AF65-F5344CB8AC3E}">
        <p14:creationId xmlns:p14="http://schemas.microsoft.com/office/powerpoint/2010/main" val="290637650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1"/>
          <p:cNvSpPr>
            <a:spLocks noGrp="1"/>
          </p:cNvSpPr>
          <p:nvPr>
            <p:ph type="sldNum" sz="quarter" idx="10"/>
          </p:nvPr>
        </p:nvSpPr>
        <p:spPr>
          <a:noFill/>
        </p:spPr>
        <p:txBody>
          <a:bodyPr/>
          <a:lstStyle/>
          <a:p>
            <a:fld id="{9C248B96-2CCB-49BC-83CC-A9C802007992}" type="slidenum">
              <a:rPr lang="en-US" smtClean="0">
                <a:ea typeface="ＭＳ Ｐゴシック"/>
                <a:cs typeface="ＭＳ Ｐゴシック"/>
              </a:rPr>
              <a:pPr/>
              <a:t>66</a:t>
            </a:fld>
            <a:endParaRPr lang="en-US" dirty="0" smtClean="0">
              <a:ea typeface="ＭＳ Ｐゴシック"/>
              <a:cs typeface="ＭＳ Ｐゴシック"/>
            </a:endParaRPr>
          </a:p>
        </p:txBody>
      </p:sp>
      <p:sp>
        <p:nvSpPr>
          <p:cNvPr id="3" name="Rectangle 2"/>
          <p:cNvSpPr txBox="1">
            <a:spLocks noChangeArrowheads="1"/>
          </p:cNvSpPr>
          <p:nvPr/>
        </p:nvSpPr>
        <p:spPr>
          <a:xfrm>
            <a:off x="1981200" y="228600"/>
            <a:ext cx="6705600" cy="563563"/>
          </a:xfrm>
          <a:prstGeom prst="rect">
            <a:avLst/>
          </a:prstGeom>
        </p:spPr>
        <p:txBody>
          <a:bodyPr/>
          <a:lstStyle/>
          <a:p>
            <a:pPr algn="r">
              <a:buNone/>
              <a:defRPr/>
            </a:pPr>
            <a:r>
              <a:rPr lang="en-US" sz="2400" b="1" kern="0" dirty="0">
                <a:solidFill>
                  <a:schemeClr val="bg1"/>
                </a:solidFill>
                <a:latin typeface="+mj-lt"/>
                <a:ea typeface="+mj-ea"/>
                <a:cs typeface="+mj-cs"/>
              </a:rPr>
              <a:t>Resources</a:t>
            </a:r>
          </a:p>
        </p:txBody>
      </p:sp>
      <p:sp>
        <p:nvSpPr>
          <p:cNvPr id="4" name="Rectangle 3"/>
          <p:cNvSpPr txBox="1">
            <a:spLocks noChangeArrowheads="1"/>
          </p:cNvSpPr>
          <p:nvPr/>
        </p:nvSpPr>
        <p:spPr>
          <a:xfrm>
            <a:off x="457200" y="1143000"/>
            <a:ext cx="8229600" cy="4800600"/>
          </a:xfrm>
          <a:prstGeom prst="rect">
            <a:avLst/>
          </a:prstGeom>
        </p:spPr>
        <p:txBody>
          <a:bodyPr/>
          <a:lstStyle/>
          <a:p>
            <a:pPr>
              <a:lnSpc>
                <a:spcPct val="80000"/>
              </a:lnSpc>
              <a:spcBef>
                <a:spcPct val="20000"/>
              </a:spcBef>
              <a:buNone/>
              <a:defRPr/>
            </a:pPr>
            <a:r>
              <a:rPr lang="en-US" sz="1800" b="1" kern="0" dirty="0">
                <a:latin typeface="+mn-lt"/>
                <a:ea typeface="+mn-ea"/>
                <a:cs typeface="+mn-cs"/>
              </a:rPr>
              <a:t>About the Public Access Policy:</a:t>
            </a:r>
          </a:p>
          <a:p>
            <a:pPr marL="742950" lvl="1" indent="-285750">
              <a:lnSpc>
                <a:spcPct val="80000"/>
              </a:lnSpc>
              <a:spcBef>
                <a:spcPct val="20000"/>
              </a:spcBef>
              <a:buFontTx/>
              <a:buChar char="–"/>
              <a:defRPr/>
            </a:pPr>
            <a:r>
              <a:rPr lang="en-US" sz="2000" kern="0" dirty="0">
                <a:solidFill>
                  <a:srgbClr val="003366"/>
                </a:solidFill>
                <a:latin typeface="+mn-lt"/>
                <a:ea typeface="+mn-ea"/>
                <a:cs typeface="+mn-cs"/>
                <a:hlinkClick r:id="rId3"/>
              </a:rPr>
              <a:t>http://publicaccess.nih.gov/</a:t>
            </a:r>
            <a:endParaRPr lang="en-US" sz="2000" kern="0" dirty="0">
              <a:solidFill>
                <a:srgbClr val="003366"/>
              </a:solidFill>
              <a:latin typeface="+mn-lt"/>
              <a:ea typeface="+mn-ea"/>
              <a:cs typeface="+mn-cs"/>
            </a:endParaRPr>
          </a:p>
          <a:p>
            <a:pPr marL="742950" lvl="1" indent="-285750">
              <a:lnSpc>
                <a:spcPct val="80000"/>
              </a:lnSpc>
              <a:spcBef>
                <a:spcPct val="20000"/>
              </a:spcBef>
              <a:buFontTx/>
              <a:buChar char="–"/>
              <a:defRPr/>
            </a:pPr>
            <a:r>
              <a:rPr lang="en-US" sz="2000" kern="0" dirty="0">
                <a:solidFill>
                  <a:srgbClr val="003366"/>
                </a:solidFill>
                <a:latin typeface="+mn-lt"/>
                <a:ea typeface="+mn-ea"/>
                <a:cs typeface="+mn-cs"/>
              </a:rPr>
              <a:t>For Sponsored Programs: </a:t>
            </a:r>
            <a:r>
              <a:rPr lang="en-US" sz="2000" kern="0" dirty="0">
                <a:solidFill>
                  <a:srgbClr val="003366"/>
                </a:solidFill>
                <a:latin typeface="+mn-lt"/>
                <a:ea typeface="+mn-ea"/>
                <a:cs typeface="+mn-cs"/>
                <a:hlinkClick r:id="rId4"/>
              </a:rPr>
              <a:t>http://publicaccess.nih.gov/sponsored.htm</a:t>
            </a:r>
            <a:endParaRPr lang="en-US" sz="2000" kern="0" dirty="0">
              <a:solidFill>
                <a:srgbClr val="003366"/>
              </a:solidFill>
              <a:latin typeface="+mn-lt"/>
              <a:ea typeface="+mn-ea"/>
              <a:cs typeface="+mn-cs"/>
            </a:endParaRPr>
          </a:p>
          <a:p>
            <a:pPr marL="742950" lvl="1" indent="-285750">
              <a:lnSpc>
                <a:spcPct val="80000"/>
              </a:lnSpc>
              <a:spcBef>
                <a:spcPct val="20000"/>
              </a:spcBef>
              <a:buFontTx/>
              <a:buChar char="–"/>
              <a:defRPr/>
            </a:pPr>
            <a:r>
              <a:rPr lang="en-US" sz="2000" kern="0" dirty="0">
                <a:solidFill>
                  <a:srgbClr val="003366"/>
                </a:solidFill>
                <a:latin typeface="+mn-lt"/>
                <a:ea typeface="+mn-ea"/>
                <a:cs typeface="+mn-cs"/>
              </a:rPr>
              <a:t>Training materials for PIs and other communications: </a:t>
            </a:r>
            <a:r>
              <a:rPr lang="en-US" sz="2000" kern="0" dirty="0">
                <a:solidFill>
                  <a:srgbClr val="003366"/>
                </a:solidFill>
                <a:latin typeface="+mn-lt"/>
                <a:ea typeface="+mn-ea"/>
                <a:cs typeface="+mn-cs"/>
                <a:hlinkClick r:id="rId5"/>
              </a:rPr>
              <a:t>http://publicaccess.nih.gov/communications.htm</a:t>
            </a:r>
            <a:r>
              <a:rPr lang="en-US" sz="2000" kern="0" dirty="0">
                <a:solidFill>
                  <a:srgbClr val="003366"/>
                </a:solidFill>
                <a:latin typeface="+mn-lt"/>
                <a:ea typeface="+mn-ea"/>
                <a:cs typeface="+mn-cs"/>
              </a:rPr>
              <a:t> </a:t>
            </a:r>
          </a:p>
          <a:p>
            <a:pPr marL="742950" lvl="1" indent="-285750">
              <a:lnSpc>
                <a:spcPct val="80000"/>
              </a:lnSpc>
              <a:spcBef>
                <a:spcPct val="20000"/>
              </a:spcBef>
              <a:buFontTx/>
              <a:buChar char="–"/>
              <a:defRPr/>
            </a:pPr>
            <a:r>
              <a:rPr lang="en-US" sz="2000" b="1" kern="0" dirty="0">
                <a:solidFill>
                  <a:srgbClr val="003366"/>
                </a:solidFill>
                <a:latin typeface="+mn-lt"/>
                <a:ea typeface="+mn-ea"/>
                <a:cs typeface="+mn-cs"/>
              </a:rPr>
              <a:t>Questions</a:t>
            </a:r>
            <a:r>
              <a:rPr lang="en-US" sz="2000" kern="0" dirty="0">
                <a:solidFill>
                  <a:srgbClr val="003366"/>
                </a:solidFill>
                <a:latin typeface="+mn-lt"/>
                <a:ea typeface="+mn-ea"/>
                <a:cs typeface="+mn-cs"/>
              </a:rPr>
              <a:t>: </a:t>
            </a:r>
            <a:r>
              <a:rPr lang="en-US" sz="2000" kern="0" dirty="0">
                <a:solidFill>
                  <a:srgbClr val="003366"/>
                </a:solidFill>
                <a:latin typeface="+mn-lt"/>
                <a:ea typeface="+mn-ea"/>
                <a:cs typeface="+mn-cs"/>
                <a:hlinkClick r:id="rId6"/>
              </a:rPr>
              <a:t>PublicAccess@NIH.GOV</a:t>
            </a:r>
            <a:r>
              <a:rPr lang="en-US" sz="2000" kern="0" dirty="0">
                <a:solidFill>
                  <a:srgbClr val="003366"/>
                </a:solidFill>
                <a:latin typeface="+mn-lt"/>
                <a:ea typeface="+mn-ea"/>
                <a:cs typeface="+mn-cs"/>
              </a:rPr>
              <a:t> </a:t>
            </a:r>
          </a:p>
          <a:p>
            <a:pPr marL="342900" indent="-342900">
              <a:lnSpc>
                <a:spcPct val="80000"/>
              </a:lnSpc>
              <a:spcBef>
                <a:spcPct val="20000"/>
              </a:spcBef>
              <a:buFontTx/>
              <a:buChar char="•"/>
              <a:defRPr/>
            </a:pPr>
            <a:endParaRPr lang="en-US" sz="1800" kern="0" dirty="0">
              <a:latin typeface="+mn-lt"/>
              <a:ea typeface="+mn-ea"/>
              <a:cs typeface="+mn-cs"/>
            </a:endParaRPr>
          </a:p>
          <a:p>
            <a:pPr>
              <a:lnSpc>
                <a:spcPct val="80000"/>
              </a:lnSpc>
              <a:spcBef>
                <a:spcPct val="20000"/>
              </a:spcBef>
              <a:buNone/>
              <a:defRPr/>
            </a:pPr>
            <a:r>
              <a:rPr lang="en-US" sz="1800" b="1" kern="0" dirty="0">
                <a:latin typeface="+mn-lt"/>
                <a:ea typeface="+mn-ea"/>
                <a:cs typeface="+mn-cs"/>
              </a:rPr>
              <a:t>The NIH Manuscript Submission System:</a:t>
            </a:r>
          </a:p>
          <a:p>
            <a:pPr marL="742950" lvl="1" indent="-285750">
              <a:lnSpc>
                <a:spcPct val="80000"/>
              </a:lnSpc>
              <a:spcBef>
                <a:spcPct val="20000"/>
              </a:spcBef>
              <a:buFontTx/>
              <a:buChar char="–"/>
              <a:defRPr/>
            </a:pPr>
            <a:r>
              <a:rPr lang="en-US" sz="2000" kern="0" dirty="0">
                <a:solidFill>
                  <a:srgbClr val="003366"/>
                </a:solidFill>
                <a:latin typeface="+mn-lt"/>
                <a:ea typeface="+mn-ea"/>
                <a:cs typeface="+mn-cs"/>
                <a:hlinkClick r:id="rId7"/>
              </a:rPr>
              <a:t>http://www.nihms.nih.gov/</a:t>
            </a:r>
            <a:endParaRPr lang="en-US" sz="2000" kern="0" dirty="0">
              <a:solidFill>
                <a:srgbClr val="003366"/>
              </a:solidFill>
              <a:latin typeface="+mn-lt"/>
              <a:ea typeface="+mn-ea"/>
              <a:cs typeface="+mn-cs"/>
            </a:endParaRPr>
          </a:p>
          <a:p>
            <a:pPr marL="742950" lvl="1" indent="-285750">
              <a:lnSpc>
                <a:spcPct val="80000"/>
              </a:lnSpc>
              <a:spcBef>
                <a:spcPct val="20000"/>
              </a:spcBef>
              <a:buFontTx/>
              <a:buChar char="–"/>
              <a:defRPr/>
            </a:pPr>
            <a:r>
              <a:rPr lang="en-US" sz="2000" kern="0" dirty="0">
                <a:solidFill>
                  <a:srgbClr val="003366"/>
                </a:solidFill>
                <a:latin typeface="+mn-lt"/>
                <a:ea typeface="+mn-ea"/>
                <a:cs typeface="+mn-cs"/>
              </a:rPr>
              <a:t>Tutorials: </a:t>
            </a:r>
            <a:r>
              <a:rPr lang="en-US" sz="2000" kern="0" dirty="0">
                <a:solidFill>
                  <a:srgbClr val="003366"/>
                </a:solidFill>
                <a:latin typeface="+mn-lt"/>
                <a:ea typeface="+mn-ea"/>
                <a:cs typeface="+mn-cs"/>
                <a:hlinkClick r:id="rId8"/>
              </a:rPr>
              <a:t>http://www.nihms.nih.gov/web-help/</a:t>
            </a:r>
            <a:r>
              <a:rPr lang="en-US" sz="2000" kern="0" dirty="0">
                <a:solidFill>
                  <a:srgbClr val="003366"/>
                </a:solidFill>
                <a:latin typeface="+mn-lt"/>
                <a:ea typeface="+mn-ea"/>
                <a:cs typeface="+mn-cs"/>
              </a:rPr>
              <a:t> </a:t>
            </a:r>
          </a:p>
          <a:p>
            <a:pPr marL="742950" lvl="1" indent="-285750">
              <a:lnSpc>
                <a:spcPct val="80000"/>
              </a:lnSpc>
              <a:spcBef>
                <a:spcPct val="20000"/>
              </a:spcBef>
              <a:buFontTx/>
              <a:buChar char="–"/>
              <a:defRPr/>
            </a:pPr>
            <a:endParaRPr lang="en-US" sz="2000" kern="0" dirty="0">
              <a:solidFill>
                <a:srgbClr val="003366"/>
              </a:solidFill>
              <a:latin typeface="+mn-lt"/>
              <a:ea typeface="+mn-ea"/>
              <a:cs typeface="+mn-cs"/>
            </a:endParaRPr>
          </a:p>
          <a:p>
            <a:pPr>
              <a:lnSpc>
                <a:spcPct val="80000"/>
              </a:lnSpc>
              <a:spcBef>
                <a:spcPct val="20000"/>
              </a:spcBef>
              <a:buNone/>
              <a:defRPr/>
            </a:pPr>
            <a:r>
              <a:rPr lang="en-US" sz="1800" b="1" kern="0" dirty="0">
                <a:latin typeface="+mn-lt"/>
                <a:ea typeface="+mn-ea"/>
                <a:cs typeface="+mn-cs"/>
              </a:rPr>
              <a:t>PubMed Central:</a:t>
            </a:r>
          </a:p>
          <a:p>
            <a:pPr marL="742950" lvl="1" indent="-285750">
              <a:lnSpc>
                <a:spcPct val="80000"/>
              </a:lnSpc>
              <a:spcBef>
                <a:spcPct val="20000"/>
              </a:spcBef>
              <a:buFontTx/>
              <a:buChar char="–"/>
              <a:defRPr/>
            </a:pPr>
            <a:r>
              <a:rPr lang="en-US" sz="2000" kern="0" dirty="0">
                <a:solidFill>
                  <a:srgbClr val="003366"/>
                </a:solidFill>
                <a:latin typeface="+mn-lt"/>
                <a:ea typeface="+mn-ea"/>
                <a:cs typeface="+mn-cs"/>
                <a:hlinkClick r:id="rId9"/>
              </a:rPr>
              <a:t>http://www.pubmedcentral.nih.gov/</a:t>
            </a:r>
            <a:endParaRPr lang="en-US" sz="2000" kern="0" dirty="0">
              <a:solidFill>
                <a:srgbClr val="003366"/>
              </a:solidFill>
              <a:latin typeface="+mn-lt"/>
              <a:ea typeface="+mn-ea"/>
              <a:cs typeface="+mn-cs"/>
            </a:endParaRPr>
          </a:p>
          <a:p>
            <a:pPr marL="742950" lvl="1" indent="-285750">
              <a:lnSpc>
                <a:spcPct val="80000"/>
              </a:lnSpc>
              <a:spcBef>
                <a:spcPct val="20000"/>
              </a:spcBef>
              <a:buFontTx/>
              <a:buChar char="–"/>
              <a:defRPr/>
            </a:pPr>
            <a:r>
              <a:rPr lang="en-US" sz="2000" kern="0" dirty="0" smtClean="0">
                <a:solidFill>
                  <a:srgbClr val="003366"/>
                </a:solidFill>
                <a:latin typeface="+mn-lt"/>
                <a:ea typeface="+mn-ea"/>
                <a:cs typeface="+mn-cs"/>
              </a:rPr>
              <a:t>Information </a:t>
            </a:r>
            <a:r>
              <a:rPr lang="en-US" sz="2000" kern="0" dirty="0">
                <a:solidFill>
                  <a:srgbClr val="003366"/>
                </a:solidFill>
                <a:latin typeface="+mn-lt"/>
                <a:ea typeface="+mn-ea"/>
                <a:cs typeface="+mn-cs"/>
              </a:rPr>
              <a:t>for Publishers: </a:t>
            </a:r>
            <a:r>
              <a:rPr lang="en-US" sz="2000" kern="0" dirty="0">
                <a:solidFill>
                  <a:srgbClr val="003366"/>
                </a:solidFill>
                <a:latin typeface="+mn-lt"/>
                <a:ea typeface="+mn-ea"/>
                <a:cs typeface="+mn-cs"/>
                <a:hlinkClick r:id="rId10"/>
              </a:rPr>
              <a:t>http://www.pubmedcentral.nih.gov/about/pubinfo.html</a:t>
            </a:r>
            <a:r>
              <a:rPr lang="en-US" sz="2000" kern="0" dirty="0">
                <a:solidFill>
                  <a:srgbClr val="003366"/>
                </a:solidFill>
                <a:latin typeface="+mn-lt"/>
                <a:ea typeface="+mn-ea"/>
                <a:cs typeface="+mn-cs"/>
              </a:rPr>
              <a:t> </a:t>
            </a:r>
          </a:p>
        </p:txBody>
      </p:sp>
    </p:spTree>
    <p:extLst>
      <p:ext uri="{BB962C8B-B14F-4D97-AF65-F5344CB8AC3E}">
        <p14:creationId xmlns:p14="http://schemas.microsoft.com/office/powerpoint/2010/main" val="121516676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Relevant Guide Notices</a:t>
            </a:r>
            <a:endParaRPr lang="en-US" dirty="0"/>
          </a:p>
        </p:txBody>
      </p:sp>
      <p:sp>
        <p:nvSpPr>
          <p:cNvPr id="3" name="Content Placeholder 2"/>
          <p:cNvSpPr>
            <a:spLocks noGrp="1"/>
          </p:cNvSpPr>
          <p:nvPr>
            <p:ph idx="1"/>
          </p:nvPr>
        </p:nvSpPr>
        <p:spPr>
          <a:xfrm>
            <a:off x="457200" y="1500908"/>
            <a:ext cx="8229600" cy="4442691"/>
          </a:xfrm>
        </p:spPr>
        <p:txBody>
          <a:bodyPr/>
          <a:lstStyle/>
          <a:p>
            <a:pPr eaLnBrk="1" hangingPunct="1">
              <a:lnSpc>
                <a:spcPct val="80000"/>
              </a:lnSpc>
            </a:pPr>
            <a:r>
              <a:rPr lang="en-US" sz="1600" dirty="0"/>
              <a:t>NIH Guide Notice NOT-OD-08-033</a:t>
            </a:r>
          </a:p>
          <a:p>
            <a:pPr lvl="1" eaLnBrk="1" hangingPunct="1">
              <a:lnSpc>
                <a:spcPct val="80000"/>
              </a:lnSpc>
              <a:buFontTx/>
              <a:buNone/>
            </a:pPr>
            <a:r>
              <a:rPr lang="en-US" sz="1200" dirty="0"/>
              <a:t>	</a:t>
            </a:r>
            <a:r>
              <a:rPr lang="en-US" sz="1200" dirty="0">
                <a:hlinkClick r:id="rId2"/>
              </a:rPr>
              <a:t>http://grants.nih.gov/grants/guide/notice-files/NOT-OD-08-033.html</a:t>
            </a:r>
            <a:endParaRPr lang="en-US" sz="1200" dirty="0"/>
          </a:p>
          <a:p>
            <a:pPr eaLnBrk="1" hangingPunct="1">
              <a:lnSpc>
                <a:spcPct val="40000"/>
              </a:lnSpc>
            </a:pPr>
            <a:endParaRPr lang="en-US" sz="1800" b="1" dirty="0"/>
          </a:p>
          <a:p>
            <a:pPr eaLnBrk="1" hangingPunct="1">
              <a:lnSpc>
                <a:spcPct val="80000"/>
              </a:lnSpc>
            </a:pPr>
            <a:r>
              <a:rPr lang="en-US" sz="1600" dirty="0"/>
              <a:t>NIH Guide Notice NOT-OD-09-071 announces the policy is permanent, per the Consolidated Appropriations Act, 2009</a:t>
            </a:r>
            <a:r>
              <a:rPr lang="en-US" sz="1800" dirty="0"/>
              <a:t> </a:t>
            </a:r>
          </a:p>
          <a:p>
            <a:pPr lvl="1" eaLnBrk="1" hangingPunct="1">
              <a:lnSpc>
                <a:spcPct val="80000"/>
              </a:lnSpc>
              <a:buFontTx/>
              <a:buNone/>
            </a:pPr>
            <a:r>
              <a:rPr lang="en-US" sz="1200" dirty="0"/>
              <a:t>	</a:t>
            </a:r>
            <a:r>
              <a:rPr lang="en-US" sz="1200" dirty="0">
                <a:hlinkClick r:id="rId3"/>
              </a:rPr>
              <a:t>http://grants.nih.gov/grants/guide/notice-files/NOT-OD-09-071.html</a:t>
            </a:r>
            <a:r>
              <a:rPr lang="en-US" sz="1200" dirty="0"/>
              <a:t> </a:t>
            </a:r>
          </a:p>
          <a:p>
            <a:pPr lvl="1" eaLnBrk="1" hangingPunct="1">
              <a:lnSpc>
                <a:spcPct val="80000"/>
              </a:lnSpc>
              <a:buFontTx/>
              <a:buNone/>
            </a:pPr>
            <a:endParaRPr lang="en-US" sz="1200" dirty="0" smtClean="0"/>
          </a:p>
        </p:txBody>
      </p:sp>
      <p:sp>
        <p:nvSpPr>
          <p:cNvPr id="4" name="Slide Number Placeholder 3"/>
          <p:cNvSpPr>
            <a:spLocks noGrp="1"/>
          </p:cNvSpPr>
          <p:nvPr>
            <p:ph type="sldNum" sz="quarter" idx="10"/>
          </p:nvPr>
        </p:nvSpPr>
        <p:spPr/>
        <p:txBody>
          <a:bodyPr/>
          <a:lstStyle/>
          <a:p>
            <a:pPr>
              <a:buNone/>
              <a:defRPr/>
            </a:pPr>
            <a:fld id="{7A54E52F-813F-427D-B34B-1B126C44F78C}" type="slidenum">
              <a:rPr lang="en-US" smtClean="0">
                <a:solidFill>
                  <a:srgbClr val="FFFFFF"/>
                </a:solidFill>
              </a:rPr>
              <a:pPr>
                <a:buNone/>
                <a:defRPr/>
              </a:pPr>
              <a:t>67</a:t>
            </a:fld>
            <a:endParaRPr lang="en-US" dirty="0">
              <a:solidFill>
                <a:srgbClr val="FFFFFF"/>
              </a:solidFill>
            </a:endParaRPr>
          </a:p>
        </p:txBody>
      </p:sp>
    </p:spTree>
    <p:extLst>
      <p:ext uri="{BB962C8B-B14F-4D97-AF65-F5344CB8AC3E}">
        <p14:creationId xmlns:p14="http://schemas.microsoft.com/office/powerpoint/2010/main" val="231695946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1"/>
          <p:cNvSpPr>
            <a:spLocks noGrp="1"/>
          </p:cNvSpPr>
          <p:nvPr>
            <p:ph type="sldNum" sz="quarter" idx="10"/>
          </p:nvPr>
        </p:nvSpPr>
        <p:spPr>
          <a:noFill/>
        </p:spPr>
        <p:txBody>
          <a:bodyPr/>
          <a:lstStyle/>
          <a:p>
            <a:fld id="{018FBDD6-F68B-4C2B-8C24-B84AF5C7D1D7}" type="slidenum">
              <a:rPr lang="en-US" sz="1200" smtClean="0">
                <a:solidFill>
                  <a:srgbClr val="FFFFFF"/>
                </a:solidFill>
                <a:ea typeface="ＭＳ Ｐゴシック"/>
                <a:cs typeface="ＭＳ Ｐゴシック"/>
              </a:rPr>
              <a:pPr/>
              <a:t>68</a:t>
            </a:fld>
            <a:endParaRPr lang="en-US" sz="1200" dirty="0" smtClean="0">
              <a:solidFill>
                <a:srgbClr val="FFFFFF"/>
              </a:solidFill>
              <a:ea typeface="ＭＳ Ｐゴシック"/>
              <a:cs typeface="ＭＳ Ｐゴシック"/>
            </a:endParaRPr>
          </a:p>
        </p:txBody>
      </p:sp>
      <p:sp>
        <p:nvSpPr>
          <p:cNvPr id="4" name="Rectangle 2"/>
          <p:cNvSpPr txBox="1">
            <a:spLocks noChangeArrowheads="1"/>
          </p:cNvSpPr>
          <p:nvPr/>
        </p:nvSpPr>
        <p:spPr>
          <a:xfrm>
            <a:off x="3886200" y="152400"/>
            <a:ext cx="4953000" cy="457200"/>
          </a:xfrm>
          <a:prstGeom prst="rect">
            <a:avLst/>
          </a:prstGeom>
        </p:spPr>
        <p:txBody>
          <a:bodyPr/>
          <a:lstStyle/>
          <a:p>
            <a:pPr algn="r">
              <a:spcBef>
                <a:spcPct val="0"/>
              </a:spcBef>
              <a:buFontTx/>
              <a:buNone/>
              <a:defRPr/>
            </a:pPr>
            <a:r>
              <a:rPr lang="en-US" b="1" kern="0" dirty="0">
                <a:solidFill>
                  <a:srgbClr val="FFFFFF"/>
                </a:solidFill>
                <a:latin typeface="Arial"/>
                <a:ea typeface="ＭＳ Ｐゴシック"/>
                <a:cs typeface="Arial"/>
              </a:rPr>
              <a:t>What is PubMed Central?</a:t>
            </a:r>
          </a:p>
        </p:txBody>
      </p:sp>
      <p:pic>
        <p:nvPicPr>
          <p:cNvPr id="70660" name="Picture 2"/>
          <p:cNvPicPr>
            <a:picLocks noChangeAspect="1" noChangeArrowheads="1"/>
          </p:cNvPicPr>
          <p:nvPr/>
        </p:nvPicPr>
        <p:blipFill>
          <a:blip r:embed="rId3" cstate="print"/>
          <a:srcRect t="8122" b="5229"/>
          <a:stretch>
            <a:fillRect/>
          </a:stretch>
        </p:blipFill>
        <p:spPr bwMode="auto">
          <a:xfrm>
            <a:off x="527050" y="1371600"/>
            <a:ext cx="8083550" cy="5105400"/>
          </a:xfrm>
          <a:prstGeom prst="rect">
            <a:avLst/>
          </a:prstGeom>
          <a:noFill/>
          <a:ln w="9525">
            <a:solidFill>
              <a:srgbClr val="0000FF"/>
            </a:solidFill>
            <a:miter lim="800000"/>
            <a:headEnd/>
            <a:tailEnd/>
          </a:ln>
        </p:spPr>
      </p:pic>
      <p:sp>
        <p:nvSpPr>
          <p:cNvPr id="7" name="Oval 6"/>
          <p:cNvSpPr/>
          <p:nvPr/>
        </p:nvSpPr>
        <p:spPr>
          <a:xfrm>
            <a:off x="4876800" y="2743200"/>
            <a:ext cx="1676400" cy="609600"/>
          </a:xfrm>
          <a:prstGeom prst="ellipse">
            <a:avLst/>
          </a:prstGeom>
          <a:no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buFontTx/>
              <a:buNone/>
              <a:defRPr/>
            </a:pPr>
            <a:endParaRPr lang="en-US" sz="1800" dirty="0">
              <a:solidFill>
                <a:srgbClr val="3333FF"/>
              </a:solidFill>
            </a:endParaRPr>
          </a:p>
        </p:txBody>
      </p:sp>
      <p:sp>
        <p:nvSpPr>
          <p:cNvPr id="70662" name="TextBox 7"/>
          <p:cNvSpPr txBox="1">
            <a:spLocks noChangeArrowheads="1"/>
          </p:cNvSpPr>
          <p:nvPr/>
        </p:nvSpPr>
        <p:spPr bwMode="auto">
          <a:xfrm>
            <a:off x="6934200" y="2514600"/>
            <a:ext cx="1524000" cy="923925"/>
          </a:xfrm>
          <a:prstGeom prst="rect">
            <a:avLst/>
          </a:prstGeom>
          <a:noFill/>
          <a:ln w="9525">
            <a:noFill/>
            <a:miter lim="800000"/>
            <a:headEnd/>
            <a:tailEnd/>
          </a:ln>
        </p:spPr>
        <p:txBody>
          <a:bodyPr>
            <a:spAutoFit/>
          </a:bodyPr>
          <a:lstStyle/>
          <a:p>
            <a:pPr>
              <a:spcBef>
                <a:spcPct val="0"/>
              </a:spcBef>
              <a:buFontTx/>
              <a:buNone/>
            </a:pPr>
            <a:r>
              <a:rPr lang="en-US" sz="1800" b="1" dirty="0">
                <a:solidFill>
                  <a:srgbClr val="3333FF"/>
                </a:solidFill>
                <a:ea typeface="ＭＳ Ｐゴシック"/>
              </a:rPr>
              <a:t>Search the PMC database</a:t>
            </a:r>
          </a:p>
        </p:txBody>
      </p:sp>
      <p:sp>
        <p:nvSpPr>
          <p:cNvPr id="70663" name="TextBox 9"/>
          <p:cNvSpPr txBox="1">
            <a:spLocks noChangeArrowheads="1"/>
          </p:cNvSpPr>
          <p:nvPr/>
        </p:nvSpPr>
        <p:spPr bwMode="auto">
          <a:xfrm>
            <a:off x="6934200" y="3810000"/>
            <a:ext cx="1524000" cy="923925"/>
          </a:xfrm>
          <a:prstGeom prst="rect">
            <a:avLst/>
          </a:prstGeom>
          <a:noFill/>
          <a:ln w="9525">
            <a:noFill/>
            <a:miter lim="800000"/>
            <a:headEnd/>
            <a:tailEnd/>
          </a:ln>
        </p:spPr>
        <p:txBody>
          <a:bodyPr>
            <a:spAutoFit/>
          </a:bodyPr>
          <a:lstStyle/>
          <a:p>
            <a:pPr>
              <a:spcBef>
                <a:spcPct val="0"/>
              </a:spcBef>
              <a:buFontTx/>
              <a:buNone/>
            </a:pPr>
            <a:r>
              <a:rPr lang="en-US" sz="1800" b="1" dirty="0">
                <a:solidFill>
                  <a:srgbClr val="3333FF"/>
                </a:solidFill>
                <a:ea typeface="ＭＳ Ｐゴシック"/>
              </a:rPr>
              <a:t>View the </a:t>
            </a:r>
            <a:r>
              <a:rPr lang="en-US" sz="1800" b="1" dirty="0" smtClean="0">
                <a:solidFill>
                  <a:srgbClr val="3333FF"/>
                </a:solidFill>
                <a:ea typeface="ＭＳ Ｐゴシック"/>
              </a:rPr>
              <a:t>PMC Journal </a:t>
            </a:r>
            <a:r>
              <a:rPr lang="en-US" sz="1800" b="1" dirty="0">
                <a:solidFill>
                  <a:srgbClr val="3333FF"/>
                </a:solidFill>
                <a:ea typeface="ＭＳ Ｐゴシック"/>
              </a:rPr>
              <a:t>List</a:t>
            </a:r>
          </a:p>
        </p:txBody>
      </p:sp>
      <p:sp>
        <p:nvSpPr>
          <p:cNvPr id="11" name="Oval 10"/>
          <p:cNvSpPr/>
          <p:nvPr/>
        </p:nvSpPr>
        <p:spPr>
          <a:xfrm>
            <a:off x="3962400" y="5867400"/>
            <a:ext cx="2286000" cy="685800"/>
          </a:xfrm>
          <a:prstGeom prst="ellipse">
            <a:avLst/>
          </a:prstGeom>
          <a:no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buFontTx/>
              <a:buNone/>
              <a:defRPr/>
            </a:pPr>
            <a:endParaRPr lang="en-US" sz="1800" dirty="0">
              <a:solidFill>
                <a:srgbClr val="3333FF"/>
              </a:solidFill>
            </a:endParaRPr>
          </a:p>
        </p:txBody>
      </p:sp>
      <p:sp>
        <p:nvSpPr>
          <p:cNvPr id="12" name="Oval 11"/>
          <p:cNvSpPr/>
          <p:nvPr/>
        </p:nvSpPr>
        <p:spPr>
          <a:xfrm>
            <a:off x="3886200" y="3962400"/>
            <a:ext cx="1676400" cy="609600"/>
          </a:xfrm>
          <a:prstGeom prst="ellipse">
            <a:avLst/>
          </a:prstGeom>
          <a:no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buFontTx/>
              <a:buNone/>
              <a:defRPr/>
            </a:pPr>
            <a:endParaRPr lang="en-US" sz="1800" dirty="0">
              <a:solidFill>
                <a:srgbClr val="3333FF"/>
              </a:solidFill>
            </a:endParaRPr>
          </a:p>
        </p:txBody>
      </p:sp>
      <p:sp>
        <p:nvSpPr>
          <p:cNvPr id="70666" name="TextBox 12"/>
          <p:cNvSpPr txBox="1">
            <a:spLocks noChangeArrowheads="1"/>
          </p:cNvSpPr>
          <p:nvPr/>
        </p:nvSpPr>
        <p:spPr bwMode="auto">
          <a:xfrm>
            <a:off x="6858000" y="5075238"/>
            <a:ext cx="1752600" cy="1477962"/>
          </a:xfrm>
          <a:prstGeom prst="rect">
            <a:avLst/>
          </a:prstGeom>
          <a:noFill/>
          <a:ln w="9525">
            <a:noFill/>
            <a:miter lim="800000"/>
            <a:headEnd/>
            <a:tailEnd/>
          </a:ln>
        </p:spPr>
        <p:txBody>
          <a:bodyPr>
            <a:spAutoFit/>
          </a:bodyPr>
          <a:lstStyle/>
          <a:p>
            <a:pPr>
              <a:spcBef>
                <a:spcPct val="0"/>
              </a:spcBef>
              <a:buFontTx/>
              <a:buNone/>
            </a:pPr>
            <a:r>
              <a:rPr lang="en-US" sz="1800" b="1" dirty="0">
                <a:solidFill>
                  <a:srgbClr val="3333FF"/>
                </a:solidFill>
                <a:ea typeface="ＭＳ Ｐゴシック"/>
              </a:rPr>
              <a:t>Submit manuscripts to NIHMS for inclusion in PMC</a:t>
            </a:r>
          </a:p>
        </p:txBody>
      </p:sp>
      <p:sp>
        <p:nvSpPr>
          <p:cNvPr id="13" name="Rectangle 12"/>
          <p:cNvSpPr/>
          <p:nvPr/>
        </p:nvSpPr>
        <p:spPr>
          <a:xfrm>
            <a:off x="304800" y="784225"/>
            <a:ext cx="8534400" cy="577850"/>
          </a:xfrm>
          <a:prstGeom prst="rect">
            <a:avLst/>
          </a:prstGeom>
        </p:spPr>
        <p:txBody>
          <a:bodyPr>
            <a:spAutoFit/>
          </a:bodyPr>
          <a:lstStyle/>
          <a:p>
            <a:pPr marL="107950" indent="-107950" algn="ctr">
              <a:lnSpc>
                <a:spcPct val="150000"/>
              </a:lnSpc>
              <a:spcBef>
                <a:spcPts val="0"/>
              </a:spcBef>
              <a:buFontTx/>
              <a:buNone/>
              <a:defRPr/>
            </a:pPr>
            <a:r>
              <a:rPr lang="en-US" b="1" kern="0" dirty="0">
                <a:solidFill>
                  <a:srgbClr val="000000"/>
                </a:solidFill>
                <a:latin typeface="Arial" charset="0"/>
                <a:ea typeface="ＭＳ Ｐゴシック"/>
                <a:cs typeface="Arial"/>
                <a:hlinkClick r:id="rId4"/>
              </a:rPr>
              <a:t>http://www.pubmedcentral.nih.gov/</a:t>
            </a:r>
            <a:endParaRPr lang="en-US" b="1" kern="0" dirty="0">
              <a:solidFill>
                <a:srgbClr val="000000"/>
              </a:solidFill>
              <a:latin typeface="Arial" charset="0"/>
              <a:ea typeface="ＭＳ Ｐゴシック"/>
              <a:cs typeface="Arial"/>
            </a:endParaRPr>
          </a:p>
        </p:txBody>
      </p:sp>
    </p:spTree>
    <p:extLst>
      <p:ext uri="{BB962C8B-B14F-4D97-AF65-F5344CB8AC3E}">
        <p14:creationId xmlns:p14="http://schemas.microsoft.com/office/powerpoint/2010/main" val="241967093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1"/>
          <p:cNvSpPr>
            <a:spLocks noGrp="1"/>
          </p:cNvSpPr>
          <p:nvPr>
            <p:ph type="sldNum" sz="quarter" idx="10"/>
          </p:nvPr>
        </p:nvSpPr>
        <p:spPr>
          <a:noFill/>
        </p:spPr>
        <p:txBody>
          <a:bodyPr/>
          <a:lstStyle/>
          <a:p>
            <a:fld id="{386BBAA8-0E3C-4589-9C05-BAE3EF258FE4}" type="slidenum">
              <a:rPr lang="en-US" smtClean="0">
                <a:solidFill>
                  <a:srgbClr val="FFFFFF"/>
                </a:solidFill>
                <a:ea typeface="ＭＳ Ｐゴシック"/>
                <a:cs typeface="ＭＳ Ｐゴシック"/>
              </a:rPr>
              <a:pPr/>
              <a:t>69</a:t>
            </a:fld>
            <a:endParaRPr lang="en-US" dirty="0" smtClean="0">
              <a:solidFill>
                <a:srgbClr val="FFFFFF"/>
              </a:solidFill>
              <a:ea typeface="ＭＳ Ｐゴシック"/>
              <a:cs typeface="ＭＳ Ｐゴシック"/>
            </a:endParaRPr>
          </a:p>
        </p:txBody>
      </p:sp>
      <p:pic>
        <p:nvPicPr>
          <p:cNvPr id="73731" name="Picture 4"/>
          <p:cNvPicPr>
            <a:picLocks noChangeAspect="1" noChangeArrowheads="1"/>
          </p:cNvPicPr>
          <p:nvPr/>
        </p:nvPicPr>
        <p:blipFill>
          <a:blip r:embed="rId3" cstate="print"/>
          <a:srcRect l="1385" t="22771" r="3944" b="21475"/>
          <a:stretch>
            <a:fillRect/>
          </a:stretch>
        </p:blipFill>
        <p:spPr bwMode="auto">
          <a:xfrm>
            <a:off x="457200" y="3276600"/>
            <a:ext cx="8077200" cy="3128963"/>
          </a:xfrm>
          <a:prstGeom prst="rect">
            <a:avLst/>
          </a:prstGeom>
          <a:noFill/>
          <a:ln w="38100">
            <a:solidFill>
              <a:schemeClr val="tx1"/>
            </a:solidFill>
            <a:miter lim="800000"/>
            <a:headEnd/>
            <a:tailEnd/>
          </a:ln>
        </p:spPr>
      </p:pic>
      <p:pic>
        <p:nvPicPr>
          <p:cNvPr id="73732" name="Picture 5"/>
          <p:cNvPicPr>
            <a:picLocks noChangeAspect="1" noChangeArrowheads="1"/>
          </p:cNvPicPr>
          <p:nvPr/>
        </p:nvPicPr>
        <p:blipFill>
          <a:blip r:embed="rId4" cstate="print"/>
          <a:srcRect t="18240" b="8795"/>
          <a:stretch>
            <a:fillRect/>
          </a:stretch>
        </p:blipFill>
        <p:spPr bwMode="auto">
          <a:xfrm>
            <a:off x="457200" y="914400"/>
            <a:ext cx="8001000" cy="2182813"/>
          </a:xfrm>
          <a:prstGeom prst="rect">
            <a:avLst/>
          </a:prstGeom>
          <a:noFill/>
          <a:ln w="38100">
            <a:solidFill>
              <a:schemeClr val="tx1"/>
            </a:solidFill>
            <a:miter lim="800000"/>
            <a:headEnd/>
            <a:tailEnd/>
          </a:ln>
        </p:spPr>
      </p:pic>
      <p:sp>
        <p:nvSpPr>
          <p:cNvPr id="8" name="Rectangle 2"/>
          <p:cNvSpPr txBox="1">
            <a:spLocks noChangeArrowheads="1"/>
          </p:cNvSpPr>
          <p:nvPr/>
        </p:nvSpPr>
        <p:spPr>
          <a:xfrm>
            <a:off x="3886200" y="304800"/>
            <a:ext cx="4953000" cy="457200"/>
          </a:xfrm>
          <a:prstGeom prst="rect">
            <a:avLst/>
          </a:prstGeom>
        </p:spPr>
        <p:txBody>
          <a:bodyPr/>
          <a:lstStyle/>
          <a:p>
            <a:pPr algn="r">
              <a:spcBef>
                <a:spcPct val="0"/>
              </a:spcBef>
              <a:buFontTx/>
              <a:buNone/>
              <a:defRPr/>
            </a:pPr>
            <a:r>
              <a:rPr lang="en-US" b="1" kern="0" dirty="0">
                <a:solidFill>
                  <a:srgbClr val="FFFFFF"/>
                </a:solidFill>
                <a:latin typeface="Arial"/>
                <a:ea typeface="ＭＳ Ｐゴシック"/>
                <a:cs typeface="Arial"/>
              </a:rPr>
              <a:t>Search PubMed Central</a:t>
            </a:r>
          </a:p>
        </p:txBody>
      </p:sp>
      <p:sp>
        <p:nvSpPr>
          <p:cNvPr id="9" name="Rounded Rectangular Callout 8"/>
          <p:cNvSpPr/>
          <p:nvPr/>
        </p:nvSpPr>
        <p:spPr>
          <a:xfrm>
            <a:off x="2971800" y="1981200"/>
            <a:ext cx="2209800" cy="533400"/>
          </a:xfrm>
          <a:prstGeom prst="wedgeRoundRectCallout">
            <a:avLst>
              <a:gd name="adj1" fmla="val -59030"/>
              <a:gd name="adj2" fmla="val 99423"/>
              <a:gd name="adj3" fmla="val 16667"/>
            </a:avLst>
          </a:prstGeom>
          <a:solidFill>
            <a:srgbClr val="CCECFF"/>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buFontTx/>
              <a:buNone/>
              <a:defRPr/>
            </a:pPr>
            <a:r>
              <a:rPr lang="en-US" sz="1800" b="1" dirty="0">
                <a:solidFill>
                  <a:srgbClr val="000000"/>
                </a:solidFill>
              </a:rPr>
              <a:t>Search all articles by name</a:t>
            </a:r>
          </a:p>
        </p:txBody>
      </p:sp>
      <p:sp>
        <p:nvSpPr>
          <p:cNvPr id="10" name="Rounded Rectangular Callout 9"/>
          <p:cNvSpPr/>
          <p:nvPr/>
        </p:nvSpPr>
        <p:spPr>
          <a:xfrm>
            <a:off x="3505200" y="4495800"/>
            <a:ext cx="2209800" cy="533400"/>
          </a:xfrm>
          <a:prstGeom prst="wedgeRoundRectCallout">
            <a:avLst>
              <a:gd name="adj1" fmla="val -114414"/>
              <a:gd name="adj2" fmla="val 75688"/>
              <a:gd name="adj3" fmla="val 16667"/>
            </a:avLst>
          </a:prstGeom>
          <a:solidFill>
            <a:srgbClr val="CCECFF"/>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buFontTx/>
              <a:buNone/>
              <a:defRPr/>
            </a:pPr>
            <a:r>
              <a:rPr lang="en-US" sz="1800" b="1" dirty="0">
                <a:solidFill>
                  <a:srgbClr val="000000"/>
                </a:solidFill>
              </a:rPr>
              <a:t>151 Results</a:t>
            </a:r>
          </a:p>
        </p:txBody>
      </p:sp>
    </p:spTree>
    <p:extLst>
      <p:ext uri="{BB962C8B-B14F-4D97-AF65-F5344CB8AC3E}">
        <p14:creationId xmlns:p14="http://schemas.microsoft.com/office/powerpoint/2010/main" val="35403357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990600"/>
            <a:ext cx="7848600" cy="400110"/>
          </a:xfrm>
          <a:prstGeom prst="rect">
            <a:avLst/>
          </a:prstGeom>
        </p:spPr>
        <p:txBody>
          <a:bodyPr>
            <a:spAutoFit/>
          </a:bodyPr>
          <a:lstStyle/>
          <a:p>
            <a:pPr marL="47625" lvl="1" fontAlgn="auto">
              <a:spcBef>
                <a:spcPts val="0"/>
              </a:spcBef>
              <a:spcAft>
                <a:spcPts val="0"/>
              </a:spcAft>
              <a:buFontTx/>
              <a:buNone/>
              <a:defRPr/>
            </a:pPr>
            <a:r>
              <a:rPr lang="en-US" sz="2000" kern="0" dirty="0">
                <a:latin typeface="Arial" charset="0"/>
              </a:rPr>
              <a:t>Free resources developed by the U. S. National Library of Medicine </a:t>
            </a:r>
          </a:p>
        </p:txBody>
      </p:sp>
      <p:sp>
        <p:nvSpPr>
          <p:cNvPr id="5" name="Rectangle 2"/>
          <p:cNvSpPr txBox="1">
            <a:spLocks noChangeArrowheads="1"/>
          </p:cNvSpPr>
          <p:nvPr/>
        </p:nvSpPr>
        <p:spPr>
          <a:xfrm>
            <a:off x="55563" y="228600"/>
            <a:ext cx="8728075" cy="685800"/>
          </a:xfrm>
          <a:prstGeom prst="rect">
            <a:avLst/>
          </a:prstGeom>
        </p:spPr>
        <p:txBody>
          <a:bodyPr/>
          <a:lstStyle/>
          <a:p>
            <a:pPr algn="r" fontAlgn="auto">
              <a:spcBef>
                <a:spcPts val="0"/>
              </a:spcBef>
              <a:spcAft>
                <a:spcPts val="0"/>
              </a:spcAft>
              <a:buFontTx/>
              <a:buNone/>
              <a:defRPr/>
            </a:pPr>
            <a:r>
              <a:rPr lang="en-US" b="1" kern="0" dirty="0" smtClean="0">
                <a:solidFill>
                  <a:schemeClr val="bg1"/>
                </a:solidFill>
                <a:latin typeface="+mj-lt"/>
                <a:ea typeface="+mj-ea"/>
                <a:cs typeface="+mj-cs"/>
              </a:rPr>
              <a:t>PubMed </a:t>
            </a:r>
            <a:r>
              <a:rPr lang="en-US" b="1" kern="0" dirty="0" err="1" smtClean="0">
                <a:solidFill>
                  <a:schemeClr val="bg1"/>
                </a:solidFill>
                <a:latin typeface="+mj-lt"/>
                <a:ea typeface="+mj-ea"/>
                <a:cs typeface="+mj-cs"/>
              </a:rPr>
              <a:t>vs</a:t>
            </a:r>
            <a:r>
              <a:rPr lang="en-US" b="1" kern="0" dirty="0" smtClean="0">
                <a:solidFill>
                  <a:schemeClr val="bg1"/>
                </a:solidFill>
                <a:latin typeface="+mj-lt"/>
                <a:ea typeface="+mj-ea"/>
                <a:cs typeface="+mj-cs"/>
              </a:rPr>
              <a:t> PubMed </a:t>
            </a:r>
            <a:r>
              <a:rPr lang="en-US" b="1" kern="0" dirty="0">
                <a:solidFill>
                  <a:schemeClr val="bg1"/>
                </a:solidFill>
                <a:latin typeface="+mj-lt"/>
                <a:ea typeface="+mj-ea"/>
                <a:cs typeface="+mj-cs"/>
              </a:rPr>
              <a:t>Central (PMC</a:t>
            </a:r>
            <a:r>
              <a:rPr lang="en-US" b="1" kern="0" dirty="0" smtClean="0">
                <a:solidFill>
                  <a:schemeClr val="bg1"/>
                </a:solidFill>
                <a:latin typeface="+mj-lt"/>
                <a:ea typeface="+mj-ea"/>
                <a:cs typeface="+mj-cs"/>
              </a:rPr>
              <a:t>)</a:t>
            </a:r>
            <a:endParaRPr lang="en-US" b="1" kern="0" dirty="0">
              <a:solidFill>
                <a:schemeClr val="bg1"/>
              </a:solidFill>
              <a:latin typeface="+mj-lt"/>
              <a:ea typeface="+mj-ea"/>
              <a:cs typeface="+mj-cs"/>
            </a:endParaRPr>
          </a:p>
        </p:txBody>
      </p:sp>
      <p:sp>
        <p:nvSpPr>
          <p:cNvPr id="2" name="Slide Number Placeholder 1"/>
          <p:cNvSpPr>
            <a:spLocks noGrp="1"/>
          </p:cNvSpPr>
          <p:nvPr>
            <p:ph type="sldNum" sz="quarter" idx="10"/>
          </p:nvPr>
        </p:nvSpPr>
        <p:spPr/>
        <p:txBody>
          <a:bodyPr/>
          <a:lstStyle/>
          <a:p>
            <a:pPr>
              <a:defRPr/>
            </a:pPr>
            <a:fld id="{77453F6D-48C3-468A-98D8-A8A8BFD93361}" type="slidenum">
              <a:rPr lang="en-US" smtClean="0"/>
              <a:pPr>
                <a:defRPr/>
              </a:pPr>
              <a:t>7</a:t>
            </a:fld>
            <a:endParaRPr lang="en-US" dirty="0"/>
          </a:p>
        </p:txBody>
      </p:sp>
      <p:pic>
        <p:nvPicPr>
          <p:cNvPr id="4" name="Picture 3" title="PubMed.gov"/>
          <p:cNvPicPr>
            <a:picLocks noChangeAspect="1"/>
          </p:cNvPicPr>
          <p:nvPr/>
        </p:nvPicPr>
        <p:blipFill>
          <a:blip r:embed="rId3"/>
          <a:stretch>
            <a:fillRect/>
          </a:stretch>
        </p:blipFill>
        <p:spPr>
          <a:xfrm>
            <a:off x="932487" y="2321790"/>
            <a:ext cx="2755900" cy="736600"/>
          </a:xfrm>
          <a:prstGeom prst="rect">
            <a:avLst/>
          </a:prstGeom>
        </p:spPr>
      </p:pic>
      <p:sp>
        <p:nvSpPr>
          <p:cNvPr id="6" name="TextBox 5"/>
          <p:cNvSpPr txBox="1"/>
          <p:nvPr/>
        </p:nvSpPr>
        <p:spPr>
          <a:xfrm>
            <a:off x="3871575" y="1862667"/>
            <a:ext cx="4456546" cy="1918987"/>
          </a:xfrm>
          <a:prstGeom prst="rect">
            <a:avLst/>
          </a:prstGeom>
          <a:noFill/>
        </p:spPr>
        <p:txBody>
          <a:bodyPr wrap="square" rtlCol="0">
            <a:spAutoFit/>
          </a:bodyPr>
          <a:lstStyle/>
          <a:p>
            <a:pPr marL="280988" indent="-280988" fontAlgn="auto">
              <a:lnSpc>
                <a:spcPct val="110000"/>
              </a:lnSpc>
              <a:spcBef>
                <a:spcPts val="0"/>
              </a:spcBef>
              <a:spcAft>
                <a:spcPts val="1200"/>
              </a:spcAft>
              <a:buFont typeface="Arial" pitchFamily="34" charset="0"/>
              <a:buChar char="•"/>
              <a:defRPr/>
            </a:pPr>
            <a:r>
              <a:rPr lang="en-US" sz="1800" kern="0" dirty="0">
                <a:latin typeface="Arial" charset="0"/>
              </a:rPr>
              <a:t>Biomedical journal citations + abstracts</a:t>
            </a:r>
          </a:p>
          <a:p>
            <a:pPr marL="280988" indent="-280988" fontAlgn="auto">
              <a:lnSpc>
                <a:spcPct val="110000"/>
              </a:lnSpc>
              <a:spcBef>
                <a:spcPts val="0"/>
              </a:spcBef>
              <a:spcAft>
                <a:spcPts val="1200"/>
              </a:spcAft>
              <a:buFont typeface="Arial" pitchFamily="34" charset="0"/>
              <a:buChar char="•"/>
              <a:defRPr/>
            </a:pPr>
            <a:r>
              <a:rPr lang="en-US" sz="1800" kern="0" dirty="0" smtClean="0">
                <a:latin typeface="Arial" charset="0"/>
              </a:rPr>
              <a:t>Some links to </a:t>
            </a:r>
            <a:r>
              <a:rPr lang="en-US" sz="1800" kern="0" dirty="0">
                <a:latin typeface="Arial" charset="0"/>
              </a:rPr>
              <a:t>full text articles </a:t>
            </a:r>
            <a:r>
              <a:rPr lang="en-US" sz="1800" kern="0" dirty="0" smtClean="0">
                <a:latin typeface="Arial" charset="0"/>
              </a:rPr>
              <a:t>at PMC </a:t>
            </a:r>
            <a:r>
              <a:rPr lang="en-US" sz="1800" kern="0" dirty="0">
                <a:latin typeface="Arial" charset="0"/>
              </a:rPr>
              <a:t>and publisher websites.</a:t>
            </a:r>
          </a:p>
          <a:p>
            <a:pPr marL="280988" indent="-280988" fontAlgn="auto">
              <a:lnSpc>
                <a:spcPct val="110000"/>
              </a:lnSpc>
              <a:spcBef>
                <a:spcPts val="0"/>
              </a:spcBef>
              <a:spcAft>
                <a:spcPts val="1200"/>
              </a:spcAft>
              <a:buFont typeface="Arial" pitchFamily="34" charset="0"/>
              <a:buChar char="•"/>
              <a:defRPr/>
            </a:pPr>
            <a:r>
              <a:rPr lang="en-US" sz="1800" kern="0" dirty="0">
                <a:latin typeface="Arial" charset="0"/>
              </a:rPr>
              <a:t>Unique identifier: </a:t>
            </a:r>
            <a:r>
              <a:rPr lang="en-US" sz="1800" b="1" kern="0" dirty="0">
                <a:latin typeface="Arial" charset="0"/>
              </a:rPr>
              <a:t>PMID</a:t>
            </a:r>
            <a:r>
              <a:rPr lang="en-US" sz="1800" kern="0" dirty="0">
                <a:latin typeface="Arial" charset="0"/>
              </a:rPr>
              <a:t> followed by a series of numbers.</a:t>
            </a:r>
          </a:p>
        </p:txBody>
      </p:sp>
      <p:sp>
        <p:nvSpPr>
          <p:cNvPr id="7" name="TextBox 6"/>
          <p:cNvSpPr txBox="1"/>
          <p:nvPr/>
        </p:nvSpPr>
        <p:spPr>
          <a:xfrm>
            <a:off x="3871576" y="4587394"/>
            <a:ext cx="4364182" cy="1460400"/>
          </a:xfrm>
          <a:prstGeom prst="rect">
            <a:avLst/>
          </a:prstGeom>
          <a:noFill/>
        </p:spPr>
        <p:txBody>
          <a:bodyPr wrap="square" rtlCol="0">
            <a:spAutoFit/>
          </a:bodyPr>
          <a:lstStyle/>
          <a:p>
            <a:pPr marL="280988" indent="-280988" fontAlgn="auto">
              <a:lnSpc>
                <a:spcPct val="110000"/>
              </a:lnSpc>
              <a:spcBef>
                <a:spcPts val="0"/>
              </a:spcBef>
              <a:spcAft>
                <a:spcPts val="1200"/>
              </a:spcAft>
              <a:buFont typeface="Arial" pitchFamily="34" charset="0"/>
              <a:buChar char="•"/>
              <a:defRPr/>
            </a:pPr>
            <a:r>
              <a:rPr lang="en-US" sz="1800" kern="0" dirty="0">
                <a:latin typeface="Arial" charset="0"/>
              </a:rPr>
              <a:t>Digital archive of full-text, peer-reviewed journal papers.</a:t>
            </a:r>
          </a:p>
          <a:p>
            <a:pPr marL="280988" indent="-280988" fontAlgn="auto">
              <a:lnSpc>
                <a:spcPct val="110000"/>
              </a:lnSpc>
              <a:spcBef>
                <a:spcPts val="0"/>
              </a:spcBef>
              <a:spcAft>
                <a:spcPts val="1200"/>
              </a:spcAft>
              <a:buFont typeface="Arial" pitchFamily="34" charset="0"/>
              <a:buChar char="•"/>
              <a:defRPr/>
            </a:pPr>
            <a:r>
              <a:rPr lang="en-US" sz="1800" kern="0" dirty="0">
                <a:latin typeface="Arial" charset="0"/>
              </a:rPr>
              <a:t>Unique identifier: </a:t>
            </a:r>
            <a:r>
              <a:rPr lang="en-US" sz="1800" b="1" kern="0" dirty="0">
                <a:latin typeface="Arial" charset="0"/>
              </a:rPr>
              <a:t>PMCID</a:t>
            </a:r>
            <a:r>
              <a:rPr lang="en-US" sz="1800" kern="0" dirty="0">
                <a:latin typeface="Arial" charset="0"/>
              </a:rPr>
              <a:t> followed by a series of numbers</a:t>
            </a:r>
            <a:r>
              <a:rPr lang="en-US" sz="1800" kern="0" dirty="0" smtClean="0">
                <a:latin typeface="Arial" charset="0"/>
              </a:rPr>
              <a:t>.</a:t>
            </a:r>
            <a:endParaRPr lang="en-US" sz="1800" dirty="0"/>
          </a:p>
        </p:txBody>
      </p:sp>
      <p:sp>
        <p:nvSpPr>
          <p:cNvPr id="9" name="TextBox 8"/>
          <p:cNvSpPr txBox="1"/>
          <p:nvPr/>
        </p:nvSpPr>
        <p:spPr>
          <a:xfrm>
            <a:off x="1762606" y="3532909"/>
            <a:ext cx="760581" cy="646331"/>
          </a:xfrm>
          <a:prstGeom prst="rect">
            <a:avLst/>
          </a:prstGeom>
          <a:noFill/>
        </p:spPr>
        <p:txBody>
          <a:bodyPr wrap="none" rtlCol="0">
            <a:spAutoFit/>
          </a:bodyPr>
          <a:lstStyle/>
          <a:p>
            <a:pPr>
              <a:buNone/>
            </a:pPr>
            <a:r>
              <a:rPr lang="en-US" sz="3600" i="1" dirty="0" err="1" smtClean="0">
                <a:solidFill>
                  <a:srgbClr val="FF0000"/>
                </a:solidFill>
              </a:rPr>
              <a:t>vs</a:t>
            </a:r>
            <a:endParaRPr lang="en-US" sz="3600" i="1" dirty="0">
              <a:solidFill>
                <a:srgbClr val="FF0000"/>
              </a:solidFill>
            </a:endParaRPr>
          </a:p>
        </p:txBody>
      </p:sp>
      <p:pic>
        <p:nvPicPr>
          <p:cNvPr id="10" name="Picture 9" title="PMC logo"/>
          <p:cNvPicPr>
            <a:picLocks noChangeAspect="1"/>
          </p:cNvPicPr>
          <p:nvPr/>
        </p:nvPicPr>
        <p:blipFill>
          <a:blip r:embed="rId4"/>
          <a:stretch>
            <a:fillRect/>
          </a:stretch>
        </p:blipFill>
        <p:spPr>
          <a:xfrm>
            <a:off x="1488595" y="4813400"/>
            <a:ext cx="1490133" cy="838485"/>
          </a:xfrm>
          <a:prstGeom prst="rect">
            <a:avLst/>
          </a:prstGeo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762000" y="304800"/>
            <a:ext cx="8077200" cy="457200"/>
          </a:xfrm>
          <a:prstGeom prst="rect">
            <a:avLst/>
          </a:prstGeom>
        </p:spPr>
        <p:txBody>
          <a:bodyPr/>
          <a:lstStyle/>
          <a:p>
            <a:pPr algn="r">
              <a:spcBef>
                <a:spcPct val="0"/>
              </a:spcBef>
              <a:buFontTx/>
              <a:buNone/>
              <a:defRPr/>
            </a:pPr>
            <a:r>
              <a:rPr lang="en-US" b="1" kern="0" dirty="0">
                <a:solidFill>
                  <a:srgbClr val="FFFFFF"/>
                </a:solidFill>
                <a:latin typeface="Arial"/>
                <a:ea typeface="ＭＳ Ｐゴシック"/>
                <a:cs typeface="Arial"/>
              </a:rPr>
              <a:t>Search Results Identify PMCID &amp; Paper Version</a:t>
            </a:r>
          </a:p>
        </p:txBody>
      </p:sp>
      <p:pic>
        <p:nvPicPr>
          <p:cNvPr id="74755" name="Picture 3"/>
          <p:cNvPicPr>
            <a:picLocks noChangeAspect="1" noChangeArrowheads="1"/>
          </p:cNvPicPr>
          <p:nvPr/>
        </p:nvPicPr>
        <p:blipFill>
          <a:blip r:embed="rId2" cstate="print"/>
          <a:srcRect l="1776" t="12013" r="52055"/>
          <a:stretch>
            <a:fillRect/>
          </a:stretch>
        </p:blipFill>
        <p:spPr bwMode="auto">
          <a:xfrm>
            <a:off x="381000" y="914400"/>
            <a:ext cx="8382000" cy="5649913"/>
          </a:xfrm>
          <a:prstGeom prst="rect">
            <a:avLst/>
          </a:prstGeom>
          <a:noFill/>
          <a:ln w="9525">
            <a:noFill/>
            <a:miter lim="800000"/>
            <a:headEnd/>
            <a:tailEnd/>
          </a:ln>
        </p:spPr>
      </p:pic>
      <p:sp>
        <p:nvSpPr>
          <p:cNvPr id="6" name="Rounded Rectangle 5"/>
          <p:cNvSpPr/>
          <p:nvPr/>
        </p:nvSpPr>
        <p:spPr>
          <a:xfrm>
            <a:off x="5715000" y="5334000"/>
            <a:ext cx="2819400" cy="838200"/>
          </a:xfrm>
          <a:prstGeom prst="roundRect">
            <a:avLst/>
          </a:prstGeom>
          <a:solidFill>
            <a:srgbClr val="CCECFF"/>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buFontTx/>
              <a:buNone/>
              <a:defRPr/>
            </a:pPr>
            <a:r>
              <a:rPr lang="en-US" sz="1800" b="1" dirty="0">
                <a:solidFill>
                  <a:srgbClr val="000000"/>
                </a:solidFill>
              </a:rPr>
              <a:t>Author manuscript, PMCID &amp; final published version </a:t>
            </a:r>
          </a:p>
        </p:txBody>
      </p:sp>
      <p:sp>
        <p:nvSpPr>
          <p:cNvPr id="7" name="Rounded Rectangle 6"/>
          <p:cNvSpPr/>
          <p:nvPr/>
        </p:nvSpPr>
        <p:spPr>
          <a:xfrm>
            <a:off x="1905000" y="5562600"/>
            <a:ext cx="3048000" cy="228600"/>
          </a:xfrm>
          <a:prstGeom prst="round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buFontTx/>
              <a:buNone/>
              <a:defRPr/>
            </a:pPr>
            <a:endParaRPr lang="en-US" sz="1800" dirty="0">
              <a:solidFill>
                <a:srgbClr val="FFFFFF"/>
              </a:solidFill>
            </a:endParaRPr>
          </a:p>
        </p:txBody>
      </p:sp>
      <p:sp>
        <p:nvSpPr>
          <p:cNvPr id="8" name="Rounded Rectangle 7"/>
          <p:cNvSpPr/>
          <p:nvPr/>
        </p:nvSpPr>
        <p:spPr>
          <a:xfrm>
            <a:off x="762000" y="3124200"/>
            <a:ext cx="5562600" cy="457200"/>
          </a:xfrm>
          <a:prstGeom prst="round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buFontTx/>
              <a:buNone/>
              <a:defRPr/>
            </a:pPr>
            <a:endParaRPr lang="en-US" sz="1800" dirty="0">
              <a:solidFill>
                <a:srgbClr val="FFFFFF"/>
              </a:solidFill>
            </a:endParaRPr>
          </a:p>
        </p:txBody>
      </p:sp>
      <p:sp>
        <p:nvSpPr>
          <p:cNvPr id="10" name="Rounded Rectangle 9"/>
          <p:cNvSpPr/>
          <p:nvPr/>
        </p:nvSpPr>
        <p:spPr>
          <a:xfrm>
            <a:off x="838200" y="5791200"/>
            <a:ext cx="4800600" cy="381000"/>
          </a:xfrm>
          <a:prstGeom prst="round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buFontTx/>
              <a:buNone/>
              <a:defRPr/>
            </a:pPr>
            <a:endParaRPr lang="en-US" sz="1800" dirty="0">
              <a:solidFill>
                <a:srgbClr val="FFFFFF"/>
              </a:solidFill>
            </a:endParaRPr>
          </a:p>
        </p:txBody>
      </p:sp>
      <p:sp>
        <p:nvSpPr>
          <p:cNvPr id="11" name="Rounded Rectangle 10"/>
          <p:cNvSpPr/>
          <p:nvPr/>
        </p:nvSpPr>
        <p:spPr>
          <a:xfrm>
            <a:off x="6477000" y="3124200"/>
            <a:ext cx="2057400" cy="609600"/>
          </a:xfrm>
          <a:prstGeom prst="roundRect">
            <a:avLst/>
          </a:prstGeom>
          <a:solidFill>
            <a:srgbClr val="CCECFF"/>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buFontTx/>
              <a:buNone/>
              <a:defRPr/>
            </a:pPr>
            <a:r>
              <a:rPr lang="en-US" sz="1800" b="1" dirty="0">
                <a:solidFill>
                  <a:srgbClr val="000000"/>
                </a:solidFill>
              </a:rPr>
              <a:t>Final published version, PMCID</a:t>
            </a:r>
          </a:p>
        </p:txBody>
      </p:sp>
      <p:sp>
        <p:nvSpPr>
          <p:cNvPr id="74761" name="Slide Number Placeholder 11"/>
          <p:cNvSpPr>
            <a:spLocks noGrp="1"/>
          </p:cNvSpPr>
          <p:nvPr>
            <p:ph type="sldNum" sz="quarter" idx="10"/>
          </p:nvPr>
        </p:nvSpPr>
        <p:spPr>
          <a:noFill/>
        </p:spPr>
        <p:txBody>
          <a:bodyPr/>
          <a:lstStyle/>
          <a:p>
            <a:fld id="{58F153FE-91D1-409C-89B8-E9EF201820FA}" type="slidenum">
              <a:rPr lang="en-US" smtClean="0">
                <a:solidFill>
                  <a:srgbClr val="FFFFFF"/>
                </a:solidFill>
                <a:ea typeface="ＭＳ Ｐゴシック"/>
                <a:cs typeface="ＭＳ Ｐゴシック"/>
              </a:rPr>
              <a:pPr/>
              <a:t>70</a:t>
            </a:fld>
            <a:endParaRPr lang="en-US" dirty="0" smtClean="0">
              <a:solidFill>
                <a:srgbClr val="FFFFFF"/>
              </a:solidFill>
              <a:ea typeface="ＭＳ Ｐゴシック"/>
              <a:cs typeface="ＭＳ Ｐゴシック"/>
            </a:endParaRPr>
          </a:p>
        </p:txBody>
      </p:sp>
    </p:spTree>
    <p:extLst>
      <p:ext uri="{BB962C8B-B14F-4D97-AF65-F5344CB8AC3E}">
        <p14:creationId xmlns:p14="http://schemas.microsoft.com/office/powerpoint/2010/main" val="150707711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1"/>
          <p:cNvSpPr>
            <a:spLocks noGrp="1"/>
          </p:cNvSpPr>
          <p:nvPr>
            <p:ph type="sldNum" sz="quarter" idx="10"/>
          </p:nvPr>
        </p:nvSpPr>
        <p:spPr>
          <a:xfrm>
            <a:off x="7696200" y="6553200"/>
            <a:ext cx="1371600" cy="155575"/>
          </a:xfrm>
          <a:noFill/>
        </p:spPr>
        <p:txBody>
          <a:bodyPr/>
          <a:lstStyle/>
          <a:p>
            <a:fld id="{37BD8070-B296-4542-9E4D-B39E5554D429}" type="slidenum">
              <a:rPr lang="en-US" smtClean="0">
                <a:solidFill>
                  <a:srgbClr val="FFFFFF"/>
                </a:solidFill>
                <a:ea typeface="ＭＳ Ｐゴシック"/>
                <a:cs typeface="ＭＳ Ｐゴシック"/>
              </a:rPr>
              <a:pPr/>
              <a:t>71</a:t>
            </a:fld>
            <a:endParaRPr lang="en-US" dirty="0" smtClean="0">
              <a:solidFill>
                <a:srgbClr val="FFFFFF"/>
              </a:solidFill>
              <a:ea typeface="ＭＳ Ｐゴシック"/>
              <a:cs typeface="ＭＳ Ｐゴシック"/>
            </a:endParaRPr>
          </a:p>
        </p:txBody>
      </p:sp>
      <p:sp>
        <p:nvSpPr>
          <p:cNvPr id="3" name="Rectangle 2"/>
          <p:cNvSpPr txBox="1">
            <a:spLocks noChangeArrowheads="1"/>
          </p:cNvSpPr>
          <p:nvPr/>
        </p:nvSpPr>
        <p:spPr>
          <a:xfrm>
            <a:off x="1371600" y="228600"/>
            <a:ext cx="7391400" cy="685800"/>
          </a:xfrm>
          <a:prstGeom prst="rect">
            <a:avLst/>
          </a:prstGeom>
        </p:spPr>
        <p:txBody>
          <a:bodyPr/>
          <a:lstStyle/>
          <a:p>
            <a:pPr algn="r">
              <a:spcBef>
                <a:spcPct val="0"/>
              </a:spcBef>
              <a:buFontTx/>
              <a:buNone/>
              <a:defRPr/>
            </a:pPr>
            <a:r>
              <a:rPr lang="en-US" sz="2000" b="1" kern="0" dirty="0">
                <a:solidFill>
                  <a:srgbClr val="FFFFFF"/>
                </a:solidFill>
                <a:latin typeface="Arial"/>
                <a:ea typeface="ＭＳ Ｐゴシック"/>
                <a:cs typeface="Arial"/>
              </a:rPr>
              <a:t>PMC Full Text View Identifies Final Peer Reviewed</a:t>
            </a:r>
          </a:p>
          <a:p>
            <a:pPr algn="r">
              <a:spcBef>
                <a:spcPct val="0"/>
              </a:spcBef>
              <a:buFontTx/>
              <a:buNone/>
              <a:defRPr/>
            </a:pPr>
            <a:r>
              <a:rPr lang="en-US" sz="2000" b="1" kern="0" dirty="0">
                <a:solidFill>
                  <a:srgbClr val="FFFFFF"/>
                </a:solidFill>
                <a:latin typeface="Arial"/>
                <a:ea typeface="ＭＳ Ｐゴシック"/>
                <a:cs typeface="Arial"/>
              </a:rPr>
              <a:t> Author Manuscripts  </a:t>
            </a:r>
          </a:p>
        </p:txBody>
      </p:sp>
      <p:pic>
        <p:nvPicPr>
          <p:cNvPr id="75780" name="Picture 3"/>
          <p:cNvPicPr>
            <a:picLocks noChangeAspect="1" noChangeArrowheads="1"/>
          </p:cNvPicPr>
          <p:nvPr/>
        </p:nvPicPr>
        <p:blipFill>
          <a:blip r:embed="rId3" cstate="print"/>
          <a:srcRect t="16705" r="1785" b="1833"/>
          <a:stretch>
            <a:fillRect/>
          </a:stretch>
        </p:blipFill>
        <p:spPr bwMode="auto">
          <a:xfrm>
            <a:off x="304800" y="1066800"/>
            <a:ext cx="8534400" cy="4887913"/>
          </a:xfrm>
          <a:prstGeom prst="rect">
            <a:avLst/>
          </a:prstGeom>
          <a:noFill/>
          <a:ln w="9525">
            <a:noFill/>
            <a:miter lim="800000"/>
            <a:headEnd/>
            <a:tailEnd/>
          </a:ln>
        </p:spPr>
      </p:pic>
      <p:sp>
        <p:nvSpPr>
          <p:cNvPr id="7" name="Rectangle 6"/>
          <p:cNvSpPr/>
          <p:nvPr/>
        </p:nvSpPr>
        <p:spPr>
          <a:xfrm>
            <a:off x="685800" y="5562600"/>
            <a:ext cx="4267200" cy="304800"/>
          </a:xfrm>
          <a:prstGeom prst="rect">
            <a:avLst/>
          </a:prstGeom>
          <a:noFill/>
          <a:ln w="57150">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buFontTx/>
              <a:buNone/>
              <a:defRPr/>
            </a:pPr>
            <a:endParaRPr lang="en-US" sz="1800" dirty="0">
              <a:solidFill>
                <a:srgbClr val="FFFFFF"/>
              </a:solidFill>
            </a:endParaRPr>
          </a:p>
        </p:txBody>
      </p:sp>
      <p:sp>
        <p:nvSpPr>
          <p:cNvPr id="75782" name="TextBox 8"/>
          <p:cNvSpPr txBox="1">
            <a:spLocks noChangeArrowheads="1"/>
          </p:cNvSpPr>
          <p:nvPr/>
        </p:nvSpPr>
        <p:spPr bwMode="auto">
          <a:xfrm>
            <a:off x="2590800" y="6019800"/>
            <a:ext cx="5834063" cy="400050"/>
          </a:xfrm>
          <a:prstGeom prst="rect">
            <a:avLst/>
          </a:prstGeom>
          <a:solidFill>
            <a:srgbClr val="CCECFF"/>
          </a:solidFill>
          <a:ln w="9525">
            <a:solidFill>
              <a:srgbClr val="0000FF"/>
            </a:solidFill>
            <a:miter lim="800000"/>
            <a:headEnd/>
            <a:tailEnd/>
          </a:ln>
        </p:spPr>
        <p:txBody>
          <a:bodyPr wrap="none">
            <a:spAutoFit/>
          </a:bodyPr>
          <a:lstStyle/>
          <a:p>
            <a:pPr>
              <a:spcBef>
                <a:spcPct val="0"/>
              </a:spcBef>
              <a:buFontTx/>
              <a:buNone/>
            </a:pPr>
            <a:r>
              <a:rPr lang="en-US" sz="2000" b="1" dirty="0">
                <a:solidFill>
                  <a:srgbClr val="000000"/>
                </a:solidFill>
                <a:ea typeface="ＭＳ Ｐゴシック"/>
              </a:rPr>
              <a:t>Link to publisher</a:t>
            </a:r>
            <a:r>
              <a:rPr lang="ja-JP" altLang="en-US" sz="2000" b="1">
                <a:solidFill>
                  <a:srgbClr val="000000"/>
                </a:solidFill>
                <a:ea typeface="ＭＳ Ｐゴシック"/>
              </a:rPr>
              <a:t>’</a:t>
            </a:r>
            <a:r>
              <a:rPr lang="en-US" altLang="ja-JP" sz="2000" b="1" dirty="0">
                <a:solidFill>
                  <a:srgbClr val="000000"/>
                </a:solidFill>
                <a:ea typeface="ＭＳ Ｐゴシック"/>
              </a:rPr>
              <a:t>s final edited version online </a:t>
            </a:r>
            <a:endParaRPr lang="en-US" sz="2000" b="1" dirty="0">
              <a:solidFill>
                <a:srgbClr val="000000"/>
              </a:solidFill>
              <a:ea typeface="ＭＳ Ｐゴシック"/>
            </a:endParaRPr>
          </a:p>
        </p:txBody>
      </p:sp>
      <p:sp>
        <p:nvSpPr>
          <p:cNvPr id="75783" name="TextBox 9"/>
          <p:cNvSpPr txBox="1">
            <a:spLocks noChangeArrowheads="1"/>
          </p:cNvSpPr>
          <p:nvPr/>
        </p:nvSpPr>
        <p:spPr bwMode="auto">
          <a:xfrm>
            <a:off x="4419600" y="1916113"/>
            <a:ext cx="2209800" cy="369887"/>
          </a:xfrm>
          <a:prstGeom prst="rect">
            <a:avLst/>
          </a:prstGeom>
          <a:solidFill>
            <a:srgbClr val="CCECFF"/>
          </a:solidFill>
          <a:ln w="9525">
            <a:solidFill>
              <a:srgbClr val="0000FF"/>
            </a:solidFill>
            <a:miter lim="800000"/>
            <a:headEnd/>
            <a:tailEnd/>
          </a:ln>
        </p:spPr>
        <p:txBody>
          <a:bodyPr>
            <a:spAutoFit/>
          </a:bodyPr>
          <a:lstStyle/>
          <a:p>
            <a:pPr>
              <a:spcBef>
                <a:spcPct val="0"/>
              </a:spcBef>
              <a:buFontTx/>
              <a:buNone/>
            </a:pPr>
            <a:r>
              <a:rPr lang="en-US" sz="1800" b="1" dirty="0">
                <a:solidFill>
                  <a:srgbClr val="000000"/>
                </a:solidFill>
                <a:ea typeface="ＭＳ Ｐゴシック"/>
              </a:rPr>
              <a:t>PMCID &amp; NIHMSID</a:t>
            </a:r>
          </a:p>
        </p:txBody>
      </p:sp>
      <p:sp>
        <p:nvSpPr>
          <p:cNvPr id="12" name="Rectangle 11"/>
          <p:cNvSpPr/>
          <p:nvPr/>
        </p:nvSpPr>
        <p:spPr>
          <a:xfrm>
            <a:off x="381000" y="3200400"/>
            <a:ext cx="304800" cy="22098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buFontTx/>
              <a:buNone/>
              <a:defRPr/>
            </a:pPr>
            <a:endParaRPr lang="en-US" sz="1800" dirty="0">
              <a:solidFill>
                <a:srgbClr val="FFFFFF"/>
              </a:solidFill>
            </a:endParaRPr>
          </a:p>
        </p:txBody>
      </p:sp>
      <p:sp>
        <p:nvSpPr>
          <p:cNvPr id="13" name="Rectangle 12"/>
          <p:cNvSpPr/>
          <p:nvPr/>
        </p:nvSpPr>
        <p:spPr>
          <a:xfrm>
            <a:off x="990600" y="1981200"/>
            <a:ext cx="1524000" cy="3810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buFontTx/>
              <a:buNone/>
              <a:defRPr/>
            </a:pPr>
            <a:endParaRPr lang="en-US" sz="1800" dirty="0">
              <a:solidFill>
                <a:srgbClr val="FFFFFF"/>
              </a:solidFill>
            </a:endParaRPr>
          </a:p>
        </p:txBody>
      </p:sp>
      <p:sp>
        <p:nvSpPr>
          <p:cNvPr id="14" name="Rectangle 13"/>
          <p:cNvSpPr/>
          <p:nvPr/>
        </p:nvSpPr>
        <p:spPr>
          <a:xfrm>
            <a:off x="5105400" y="2286000"/>
            <a:ext cx="1524000" cy="3810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buFontTx/>
              <a:buNone/>
              <a:defRPr/>
            </a:pPr>
            <a:endParaRPr lang="en-US" sz="1800" dirty="0">
              <a:solidFill>
                <a:srgbClr val="FFFFFF"/>
              </a:solidFill>
            </a:endParaRPr>
          </a:p>
        </p:txBody>
      </p:sp>
      <p:sp>
        <p:nvSpPr>
          <p:cNvPr id="15" name="Rectangle 14"/>
          <p:cNvSpPr/>
          <p:nvPr/>
        </p:nvSpPr>
        <p:spPr>
          <a:xfrm>
            <a:off x="2590800" y="1066800"/>
            <a:ext cx="1828800" cy="5334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buFontTx/>
              <a:buNone/>
              <a:defRPr/>
            </a:pPr>
            <a:endParaRPr lang="en-US" sz="1800" dirty="0">
              <a:solidFill>
                <a:srgbClr val="FFFFFF"/>
              </a:solidFill>
            </a:endParaRPr>
          </a:p>
        </p:txBody>
      </p:sp>
      <p:sp>
        <p:nvSpPr>
          <p:cNvPr id="16" name="Rectangle 15"/>
          <p:cNvSpPr/>
          <p:nvPr/>
        </p:nvSpPr>
        <p:spPr>
          <a:xfrm>
            <a:off x="7543800" y="2057400"/>
            <a:ext cx="762000" cy="3810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buFontTx/>
              <a:buNone/>
              <a:defRPr/>
            </a:pPr>
            <a:endParaRPr lang="en-US" sz="1800" dirty="0">
              <a:solidFill>
                <a:srgbClr val="FFFFFF"/>
              </a:solidFill>
            </a:endParaRPr>
          </a:p>
        </p:txBody>
      </p:sp>
    </p:spTree>
    <p:extLst>
      <p:ext uri="{BB962C8B-B14F-4D97-AF65-F5344CB8AC3E}">
        <p14:creationId xmlns:p14="http://schemas.microsoft.com/office/powerpoint/2010/main" val="187248493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3" cstate="print"/>
          <a:srcRect t="11005" r="13681" b="2733"/>
          <a:stretch>
            <a:fillRect/>
          </a:stretch>
        </p:blipFill>
        <p:spPr bwMode="auto">
          <a:xfrm>
            <a:off x="304800" y="914400"/>
            <a:ext cx="8534400" cy="5562600"/>
          </a:xfrm>
          <a:prstGeom prst="rect">
            <a:avLst/>
          </a:prstGeom>
          <a:noFill/>
          <a:ln w="9525">
            <a:noFill/>
            <a:miter lim="800000"/>
            <a:headEnd/>
            <a:tailEnd/>
          </a:ln>
        </p:spPr>
      </p:pic>
      <p:sp>
        <p:nvSpPr>
          <p:cNvPr id="4" name="Rectangle 2"/>
          <p:cNvSpPr txBox="1">
            <a:spLocks noChangeArrowheads="1"/>
          </p:cNvSpPr>
          <p:nvPr/>
        </p:nvSpPr>
        <p:spPr>
          <a:xfrm>
            <a:off x="1447800" y="304800"/>
            <a:ext cx="7391400" cy="685800"/>
          </a:xfrm>
          <a:prstGeom prst="rect">
            <a:avLst/>
          </a:prstGeom>
        </p:spPr>
        <p:txBody>
          <a:bodyPr/>
          <a:lstStyle/>
          <a:p>
            <a:pPr algn="r">
              <a:spcBef>
                <a:spcPct val="0"/>
              </a:spcBef>
              <a:buFontTx/>
              <a:buNone/>
              <a:defRPr/>
            </a:pPr>
            <a:r>
              <a:rPr lang="en-US" sz="2000" b="1" kern="0" dirty="0">
                <a:solidFill>
                  <a:srgbClr val="FFFFFF"/>
                </a:solidFill>
                <a:latin typeface="Arial"/>
                <a:ea typeface="ＭＳ Ｐゴシック"/>
                <a:cs typeface="Arial"/>
              </a:rPr>
              <a:t>PMC Full Text View Identifies Final Published Paper  </a:t>
            </a:r>
          </a:p>
        </p:txBody>
      </p:sp>
      <p:sp>
        <p:nvSpPr>
          <p:cNvPr id="5" name="Rectangular Callout 4"/>
          <p:cNvSpPr/>
          <p:nvPr/>
        </p:nvSpPr>
        <p:spPr>
          <a:xfrm>
            <a:off x="3581400" y="914400"/>
            <a:ext cx="1143000" cy="762000"/>
          </a:xfrm>
          <a:prstGeom prst="wedgeRectCallout">
            <a:avLst>
              <a:gd name="adj1" fmla="val -77551"/>
              <a:gd name="adj2" fmla="val -12064"/>
            </a:avLst>
          </a:prstGeom>
          <a:solidFill>
            <a:srgbClr val="CCECFF"/>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buFontTx/>
              <a:buNone/>
              <a:defRPr/>
            </a:pPr>
            <a:r>
              <a:rPr lang="en-US" sz="2000" b="1" dirty="0">
                <a:solidFill>
                  <a:srgbClr val="000000"/>
                </a:solidFill>
              </a:rPr>
              <a:t>Journal Banner</a:t>
            </a:r>
          </a:p>
        </p:txBody>
      </p:sp>
      <p:sp>
        <p:nvSpPr>
          <p:cNvPr id="7" name="Rectangular Callout 6"/>
          <p:cNvSpPr/>
          <p:nvPr/>
        </p:nvSpPr>
        <p:spPr>
          <a:xfrm>
            <a:off x="4876800" y="1219200"/>
            <a:ext cx="1143000" cy="533400"/>
          </a:xfrm>
          <a:prstGeom prst="wedgeRectCallout">
            <a:avLst>
              <a:gd name="adj1" fmla="val -17243"/>
              <a:gd name="adj2" fmla="val 89475"/>
            </a:avLst>
          </a:prstGeom>
          <a:solidFill>
            <a:srgbClr val="CCECFF"/>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buFontTx/>
              <a:buNone/>
              <a:defRPr/>
            </a:pPr>
            <a:r>
              <a:rPr lang="en-US" sz="2000" b="1" dirty="0">
                <a:solidFill>
                  <a:srgbClr val="000000"/>
                </a:solidFill>
              </a:rPr>
              <a:t>PMCID</a:t>
            </a:r>
          </a:p>
        </p:txBody>
      </p:sp>
      <p:sp>
        <p:nvSpPr>
          <p:cNvPr id="8" name="Rectangular Callout 7"/>
          <p:cNvSpPr/>
          <p:nvPr/>
        </p:nvSpPr>
        <p:spPr>
          <a:xfrm>
            <a:off x="6858000" y="2362200"/>
            <a:ext cx="1676400" cy="609600"/>
          </a:xfrm>
          <a:prstGeom prst="wedgeRectCallout">
            <a:avLst>
              <a:gd name="adj1" fmla="val -8919"/>
              <a:gd name="adj2" fmla="val -107339"/>
            </a:avLst>
          </a:prstGeom>
          <a:solidFill>
            <a:srgbClr val="CCECFF"/>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buFontTx/>
              <a:buNone/>
              <a:defRPr/>
            </a:pPr>
            <a:r>
              <a:rPr lang="en-US" sz="2000" b="1" dirty="0">
                <a:solidFill>
                  <a:srgbClr val="000000"/>
                </a:solidFill>
              </a:rPr>
              <a:t>Full Text view in PMC</a:t>
            </a:r>
          </a:p>
        </p:txBody>
      </p:sp>
      <p:sp>
        <p:nvSpPr>
          <p:cNvPr id="9" name="Rectangular Callout 8"/>
          <p:cNvSpPr/>
          <p:nvPr/>
        </p:nvSpPr>
        <p:spPr>
          <a:xfrm>
            <a:off x="7010400" y="1069975"/>
            <a:ext cx="1828800" cy="530225"/>
          </a:xfrm>
          <a:prstGeom prst="wedgeRectCallout">
            <a:avLst>
              <a:gd name="adj1" fmla="val 20518"/>
              <a:gd name="adj2" fmla="val 72772"/>
            </a:avLst>
          </a:prstGeom>
          <a:solidFill>
            <a:srgbClr val="CCECFF"/>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buFontTx/>
              <a:buNone/>
              <a:defRPr/>
            </a:pPr>
            <a:r>
              <a:rPr lang="en-US" sz="2000" b="1" dirty="0">
                <a:solidFill>
                  <a:srgbClr val="000000"/>
                </a:solidFill>
              </a:rPr>
              <a:t>Link to PDF </a:t>
            </a:r>
          </a:p>
        </p:txBody>
      </p:sp>
      <p:sp>
        <p:nvSpPr>
          <p:cNvPr id="10" name="Rectangle 9"/>
          <p:cNvSpPr/>
          <p:nvPr/>
        </p:nvSpPr>
        <p:spPr>
          <a:xfrm>
            <a:off x="381000" y="3124200"/>
            <a:ext cx="304800" cy="1447800"/>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buFontTx/>
              <a:buNone/>
              <a:defRPr/>
            </a:pPr>
            <a:endParaRPr lang="en-US" sz="1800" dirty="0">
              <a:solidFill>
                <a:srgbClr val="FFFFFF"/>
              </a:solidFill>
            </a:endParaRPr>
          </a:p>
        </p:txBody>
      </p:sp>
      <p:sp>
        <p:nvSpPr>
          <p:cNvPr id="76809" name="Slide Number Placeholder 10"/>
          <p:cNvSpPr>
            <a:spLocks noGrp="1"/>
          </p:cNvSpPr>
          <p:nvPr>
            <p:ph type="sldNum" sz="quarter" idx="10"/>
          </p:nvPr>
        </p:nvSpPr>
        <p:spPr>
          <a:noFill/>
        </p:spPr>
        <p:txBody>
          <a:bodyPr/>
          <a:lstStyle/>
          <a:p>
            <a:fld id="{99E27A1D-B385-4B43-889E-1E1DCC203BAD}" type="slidenum">
              <a:rPr lang="en-US" smtClean="0">
                <a:solidFill>
                  <a:srgbClr val="FFFFFF"/>
                </a:solidFill>
                <a:ea typeface="ＭＳ Ｐゴシック"/>
                <a:cs typeface="ＭＳ Ｐゴシック"/>
              </a:rPr>
              <a:pPr/>
              <a:t>72</a:t>
            </a:fld>
            <a:endParaRPr lang="en-US" dirty="0" smtClean="0">
              <a:solidFill>
                <a:srgbClr val="FFFFFF"/>
              </a:solidFill>
              <a:ea typeface="ＭＳ Ｐゴシック"/>
              <a:cs typeface="ＭＳ Ｐゴシック"/>
            </a:endParaRPr>
          </a:p>
        </p:txBody>
      </p:sp>
    </p:spTree>
    <p:extLst>
      <p:ext uri="{BB962C8B-B14F-4D97-AF65-F5344CB8AC3E}">
        <p14:creationId xmlns:p14="http://schemas.microsoft.com/office/powerpoint/2010/main" val="91728642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1"/>
          <p:cNvSpPr>
            <a:spLocks noGrp="1"/>
          </p:cNvSpPr>
          <p:nvPr>
            <p:ph type="sldNum" sz="quarter" idx="10"/>
          </p:nvPr>
        </p:nvSpPr>
        <p:spPr>
          <a:noFill/>
        </p:spPr>
        <p:txBody>
          <a:bodyPr/>
          <a:lstStyle/>
          <a:p>
            <a:fld id="{95C434A7-D4D5-4D08-86E3-FBFC2277FDB7}" type="slidenum">
              <a:rPr lang="en-US" smtClean="0">
                <a:solidFill>
                  <a:srgbClr val="FFFFFF"/>
                </a:solidFill>
                <a:ea typeface="ＭＳ Ｐゴシック"/>
                <a:cs typeface="ＭＳ Ｐゴシック"/>
              </a:rPr>
              <a:pPr/>
              <a:t>73</a:t>
            </a:fld>
            <a:endParaRPr lang="en-US" dirty="0" smtClean="0">
              <a:solidFill>
                <a:srgbClr val="FFFFFF"/>
              </a:solidFill>
              <a:ea typeface="ＭＳ Ｐゴシック"/>
              <a:cs typeface="ＭＳ Ｐゴシック"/>
            </a:endParaRPr>
          </a:p>
        </p:txBody>
      </p:sp>
      <p:sp>
        <p:nvSpPr>
          <p:cNvPr id="4" name="Rectangle 2"/>
          <p:cNvSpPr txBox="1">
            <a:spLocks noChangeArrowheads="1"/>
          </p:cNvSpPr>
          <p:nvPr/>
        </p:nvSpPr>
        <p:spPr>
          <a:xfrm>
            <a:off x="1447800" y="304800"/>
            <a:ext cx="7221538" cy="563563"/>
          </a:xfrm>
          <a:prstGeom prst="rect">
            <a:avLst/>
          </a:prstGeom>
        </p:spPr>
        <p:txBody>
          <a:bodyPr/>
          <a:lstStyle/>
          <a:p>
            <a:pPr algn="r">
              <a:spcBef>
                <a:spcPct val="0"/>
              </a:spcBef>
              <a:buFontTx/>
              <a:buNone/>
              <a:defRPr/>
            </a:pPr>
            <a:r>
              <a:rPr lang="en-US" b="1" kern="0" dirty="0">
                <a:solidFill>
                  <a:srgbClr val="FFFFFF"/>
                </a:solidFill>
                <a:latin typeface="Arial"/>
                <a:ea typeface="ＭＳ Ｐゴシック"/>
                <a:cs typeface="Arial"/>
              </a:rPr>
              <a:t>PDF Science</a:t>
            </a:r>
          </a:p>
        </p:txBody>
      </p:sp>
      <p:pic>
        <p:nvPicPr>
          <p:cNvPr id="80900" name="Picture 2"/>
          <p:cNvPicPr>
            <a:picLocks noChangeAspect="1" noChangeArrowheads="1"/>
          </p:cNvPicPr>
          <p:nvPr/>
        </p:nvPicPr>
        <p:blipFill>
          <a:blip r:embed="rId2" cstate="print"/>
          <a:srcRect l="20193" t="19295" r="14626" b="3159"/>
          <a:stretch>
            <a:fillRect/>
          </a:stretch>
        </p:blipFill>
        <p:spPr bwMode="auto">
          <a:xfrm>
            <a:off x="1524000" y="381000"/>
            <a:ext cx="4459288" cy="5715000"/>
          </a:xfrm>
          <a:prstGeom prst="rect">
            <a:avLst/>
          </a:prstGeom>
          <a:noFill/>
          <a:ln w="9525">
            <a:noFill/>
            <a:miter lim="800000"/>
            <a:headEnd/>
            <a:tailEnd/>
          </a:ln>
        </p:spPr>
      </p:pic>
    </p:spTree>
    <p:extLst>
      <p:ext uri="{BB962C8B-B14F-4D97-AF65-F5344CB8AC3E}">
        <p14:creationId xmlns:p14="http://schemas.microsoft.com/office/powerpoint/2010/main" val="317651136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1"/>
          <p:cNvSpPr>
            <a:spLocks noGrp="1"/>
          </p:cNvSpPr>
          <p:nvPr>
            <p:ph type="sldNum" sz="quarter" idx="10"/>
          </p:nvPr>
        </p:nvSpPr>
        <p:spPr>
          <a:noFill/>
        </p:spPr>
        <p:txBody>
          <a:bodyPr/>
          <a:lstStyle/>
          <a:p>
            <a:fld id="{3148CFCE-06D3-48DE-B17B-A1CB69E28131}" type="slidenum">
              <a:rPr lang="en-US" smtClean="0">
                <a:solidFill>
                  <a:srgbClr val="FFFFFF"/>
                </a:solidFill>
                <a:ea typeface="ＭＳ Ｐゴシック"/>
                <a:cs typeface="ＭＳ Ｐゴシック"/>
              </a:rPr>
              <a:pPr/>
              <a:t>74</a:t>
            </a:fld>
            <a:endParaRPr lang="en-US" dirty="0" smtClean="0">
              <a:solidFill>
                <a:srgbClr val="FFFFFF"/>
              </a:solidFill>
              <a:ea typeface="ＭＳ Ｐゴシック"/>
              <a:cs typeface="ＭＳ Ｐゴシック"/>
            </a:endParaRPr>
          </a:p>
        </p:txBody>
      </p:sp>
      <p:sp>
        <p:nvSpPr>
          <p:cNvPr id="4" name="Rectangle 3"/>
          <p:cNvSpPr txBox="1">
            <a:spLocks noChangeArrowheads="1"/>
          </p:cNvSpPr>
          <p:nvPr/>
        </p:nvSpPr>
        <p:spPr>
          <a:xfrm>
            <a:off x="381000" y="1752600"/>
            <a:ext cx="8153400" cy="3657600"/>
          </a:xfrm>
          <a:prstGeom prst="rect">
            <a:avLst/>
          </a:prstGeom>
        </p:spPr>
        <p:txBody>
          <a:bodyPr/>
          <a:lstStyle/>
          <a:p>
            <a:pPr marL="342900" indent="-342900" algn="ctr">
              <a:buFontTx/>
              <a:buNone/>
              <a:defRPr/>
            </a:pPr>
            <a:endParaRPr lang="en-US" sz="3200" b="1" kern="0" dirty="0">
              <a:solidFill>
                <a:srgbClr val="000000"/>
              </a:solidFill>
              <a:latin typeface="Arial"/>
              <a:ea typeface="ＭＳ Ｐゴシック"/>
              <a:cs typeface="Arial"/>
            </a:endParaRPr>
          </a:p>
          <a:p>
            <a:pPr marL="342900" indent="-342900" algn="ctr">
              <a:buFontTx/>
              <a:buNone/>
              <a:defRPr/>
            </a:pPr>
            <a:r>
              <a:rPr lang="en-US" sz="3200" b="1" kern="0" dirty="0">
                <a:solidFill>
                  <a:srgbClr val="000000"/>
                </a:solidFill>
                <a:latin typeface="Arial"/>
                <a:ea typeface="ＭＳ Ｐゴシック"/>
                <a:cs typeface="Arial"/>
              </a:rPr>
              <a:t>Finding PMCIDs and Using Them in Searches</a:t>
            </a:r>
          </a:p>
          <a:p>
            <a:pPr marL="342900" indent="-342900" algn="ctr">
              <a:buFontTx/>
              <a:buNone/>
              <a:defRPr/>
            </a:pPr>
            <a:endParaRPr lang="en-US" sz="3200" kern="0" dirty="0">
              <a:solidFill>
                <a:srgbClr val="000000"/>
              </a:solidFill>
              <a:latin typeface="Arial"/>
              <a:ea typeface="ＭＳ Ｐゴシック"/>
              <a:cs typeface="Arial"/>
            </a:endParaRPr>
          </a:p>
          <a:p>
            <a:pPr marL="342900" indent="-342900" algn="ctr">
              <a:buFontTx/>
              <a:buNone/>
              <a:defRPr/>
            </a:pPr>
            <a:endParaRPr lang="en-US" sz="3200" kern="0" dirty="0">
              <a:solidFill>
                <a:srgbClr val="000000"/>
              </a:solidFill>
              <a:latin typeface="Arial"/>
              <a:ea typeface="ＭＳ Ｐゴシック"/>
              <a:cs typeface="Arial"/>
            </a:endParaRPr>
          </a:p>
        </p:txBody>
      </p:sp>
    </p:spTree>
    <p:extLst>
      <p:ext uri="{BB962C8B-B14F-4D97-AF65-F5344CB8AC3E}">
        <p14:creationId xmlns:p14="http://schemas.microsoft.com/office/powerpoint/2010/main" val="24101485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1"/>
          <p:cNvSpPr>
            <a:spLocks noGrp="1"/>
          </p:cNvSpPr>
          <p:nvPr>
            <p:ph type="sldNum" sz="quarter" idx="10"/>
          </p:nvPr>
        </p:nvSpPr>
        <p:spPr>
          <a:noFill/>
        </p:spPr>
        <p:txBody>
          <a:bodyPr/>
          <a:lstStyle/>
          <a:p>
            <a:fld id="{D014B159-95DE-44ED-B13F-B0689C374A7E}" type="slidenum">
              <a:rPr lang="en-US" smtClean="0">
                <a:solidFill>
                  <a:srgbClr val="FFFFFF"/>
                </a:solidFill>
                <a:ea typeface="ＭＳ Ｐゴシック"/>
                <a:cs typeface="ＭＳ Ｐゴシック"/>
              </a:rPr>
              <a:pPr/>
              <a:t>75</a:t>
            </a:fld>
            <a:endParaRPr lang="en-US" dirty="0" smtClean="0">
              <a:solidFill>
                <a:srgbClr val="FFFFFF"/>
              </a:solidFill>
              <a:ea typeface="ＭＳ Ｐゴシック"/>
              <a:cs typeface="ＭＳ Ｐゴシック"/>
            </a:endParaRPr>
          </a:p>
        </p:txBody>
      </p:sp>
      <p:sp>
        <p:nvSpPr>
          <p:cNvPr id="3" name="Rectangle 2"/>
          <p:cNvSpPr txBox="1">
            <a:spLocks noChangeArrowheads="1"/>
          </p:cNvSpPr>
          <p:nvPr/>
        </p:nvSpPr>
        <p:spPr>
          <a:xfrm>
            <a:off x="1447800" y="304800"/>
            <a:ext cx="7221538" cy="563563"/>
          </a:xfrm>
          <a:prstGeom prst="rect">
            <a:avLst/>
          </a:prstGeom>
        </p:spPr>
        <p:txBody>
          <a:bodyPr/>
          <a:lstStyle/>
          <a:p>
            <a:pPr algn="r">
              <a:spcBef>
                <a:spcPct val="0"/>
              </a:spcBef>
              <a:buFontTx/>
              <a:buNone/>
              <a:defRPr/>
            </a:pPr>
            <a:r>
              <a:rPr lang="en-US" b="1" kern="0" dirty="0">
                <a:solidFill>
                  <a:srgbClr val="FFFFFF"/>
                </a:solidFill>
                <a:latin typeface="Arial"/>
                <a:ea typeface="ＭＳ Ｐゴシック"/>
                <a:cs typeface="Arial"/>
              </a:rPr>
              <a:t>Look up articles with PMCIDs in PubMed</a:t>
            </a:r>
          </a:p>
        </p:txBody>
      </p:sp>
      <p:pic>
        <p:nvPicPr>
          <p:cNvPr id="78852" name="Picture 2"/>
          <p:cNvPicPr>
            <a:picLocks noChangeAspect="1" noChangeArrowheads="1"/>
          </p:cNvPicPr>
          <p:nvPr/>
        </p:nvPicPr>
        <p:blipFill>
          <a:blip r:embed="rId3" cstate="print"/>
          <a:srcRect t="13680" b="13655"/>
          <a:stretch>
            <a:fillRect/>
          </a:stretch>
        </p:blipFill>
        <p:spPr bwMode="auto">
          <a:xfrm>
            <a:off x="304800" y="838200"/>
            <a:ext cx="8574088" cy="5611813"/>
          </a:xfrm>
          <a:prstGeom prst="rect">
            <a:avLst/>
          </a:prstGeom>
          <a:noFill/>
          <a:ln w="9525">
            <a:noFill/>
            <a:miter lim="800000"/>
            <a:headEnd/>
            <a:tailEnd/>
          </a:ln>
        </p:spPr>
      </p:pic>
      <p:sp>
        <p:nvSpPr>
          <p:cNvPr id="78853" name="Text Box 5"/>
          <p:cNvSpPr txBox="1">
            <a:spLocks noChangeArrowheads="1"/>
          </p:cNvSpPr>
          <p:nvPr/>
        </p:nvSpPr>
        <p:spPr bwMode="auto">
          <a:xfrm>
            <a:off x="3581400" y="1519238"/>
            <a:ext cx="3276600" cy="461962"/>
          </a:xfrm>
          <a:prstGeom prst="rect">
            <a:avLst/>
          </a:prstGeom>
          <a:solidFill>
            <a:srgbClr val="CCECFF"/>
          </a:solidFill>
          <a:ln w="9525">
            <a:noFill/>
            <a:miter lim="800000"/>
            <a:headEnd/>
            <a:tailEnd/>
          </a:ln>
        </p:spPr>
        <p:txBody>
          <a:bodyPr>
            <a:spAutoFit/>
          </a:bodyPr>
          <a:lstStyle/>
          <a:p>
            <a:pPr>
              <a:spcBef>
                <a:spcPct val="0"/>
              </a:spcBef>
              <a:buFontTx/>
              <a:buNone/>
            </a:pPr>
            <a:r>
              <a:rPr lang="en-US" b="1" dirty="0">
                <a:solidFill>
                  <a:srgbClr val="000000"/>
                </a:solidFill>
                <a:ea typeface="ＭＳ Ｐゴシック"/>
              </a:rPr>
              <a:t>Use the </a:t>
            </a:r>
            <a:r>
              <a:rPr lang="ja-JP" altLang="en-US" b="1">
                <a:solidFill>
                  <a:srgbClr val="000000"/>
                </a:solidFill>
                <a:ea typeface="ＭＳ Ｐゴシック"/>
              </a:rPr>
              <a:t>‘</a:t>
            </a:r>
            <a:r>
              <a:rPr lang="en-US" altLang="ja-JP" b="1" dirty="0">
                <a:solidFill>
                  <a:srgbClr val="000000"/>
                </a:solidFill>
                <a:ea typeface="ＭＳ Ｐゴシック"/>
              </a:rPr>
              <a:t>PMC</a:t>
            </a:r>
            <a:r>
              <a:rPr lang="ja-JP" altLang="en-US" b="1">
                <a:solidFill>
                  <a:srgbClr val="000000"/>
                </a:solidFill>
                <a:ea typeface="ＭＳ Ｐゴシック"/>
              </a:rPr>
              <a:t>’</a:t>
            </a:r>
            <a:r>
              <a:rPr lang="en-US" altLang="ja-JP" b="1" dirty="0">
                <a:solidFill>
                  <a:srgbClr val="000000"/>
                </a:solidFill>
                <a:ea typeface="ＭＳ Ｐゴシック"/>
              </a:rPr>
              <a:t> Prefix</a:t>
            </a:r>
            <a:endParaRPr lang="en-US" b="1" dirty="0">
              <a:solidFill>
                <a:srgbClr val="000000"/>
              </a:solidFill>
              <a:ea typeface="ＭＳ Ｐゴシック"/>
            </a:endParaRPr>
          </a:p>
        </p:txBody>
      </p:sp>
      <p:sp>
        <p:nvSpPr>
          <p:cNvPr id="12" name="Oval 11"/>
          <p:cNvSpPr/>
          <p:nvPr/>
        </p:nvSpPr>
        <p:spPr>
          <a:xfrm>
            <a:off x="2819400" y="5257800"/>
            <a:ext cx="2438400" cy="685800"/>
          </a:xfrm>
          <a:prstGeom prst="ellipse">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buFontTx/>
              <a:buNone/>
              <a:defRPr/>
            </a:pPr>
            <a:endParaRPr lang="en-US" sz="1800" dirty="0">
              <a:ln>
                <a:solidFill>
                  <a:srgbClr val="000000"/>
                </a:solidFill>
              </a:ln>
              <a:solidFill>
                <a:srgbClr val="FFFFFF"/>
              </a:solidFill>
            </a:endParaRPr>
          </a:p>
        </p:txBody>
      </p:sp>
      <p:sp>
        <p:nvSpPr>
          <p:cNvPr id="13" name="Oval 12"/>
          <p:cNvSpPr/>
          <p:nvPr/>
        </p:nvSpPr>
        <p:spPr>
          <a:xfrm>
            <a:off x="2209800" y="1371600"/>
            <a:ext cx="1295400" cy="685800"/>
          </a:xfrm>
          <a:prstGeom prst="ellipse">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buFontTx/>
              <a:buNone/>
              <a:defRPr/>
            </a:pPr>
            <a:endParaRPr lang="en-US" sz="1800" dirty="0">
              <a:ln>
                <a:solidFill>
                  <a:srgbClr val="000000"/>
                </a:solidFill>
              </a:ln>
              <a:solidFill>
                <a:srgbClr val="FFFFFF"/>
              </a:solidFill>
            </a:endParaRPr>
          </a:p>
        </p:txBody>
      </p:sp>
      <p:sp>
        <p:nvSpPr>
          <p:cNvPr id="78856" name="Text Box 5"/>
          <p:cNvSpPr txBox="1">
            <a:spLocks noChangeArrowheads="1"/>
          </p:cNvSpPr>
          <p:nvPr/>
        </p:nvSpPr>
        <p:spPr bwMode="auto">
          <a:xfrm>
            <a:off x="3276600" y="4038600"/>
            <a:ext cx="4267200" cy="461963"/>
          </a:xfrm>
          <a:prstGeom prst="rect">
            <a:avLst/>
          </a:prstGeom>
          <a:solidFill>
            <a:srgbClr val="CCECFF"/>
          </a:solidFill>
          <a:ln w="9525">
            <a:noFill/>
            <a:miter lim="800000"/>
            <a:headEnd/>
            <a:tailEnd/>
          </a:ln>
        </p:spPr>
        <p:txBody>
          <a:bodyPr>
            <a:spAutoFit/>
          </a:bodyPr>
          <a:lstStyle/>
          <a:p>
            <a:pPr>
              <a:spcBef>
                <a:spcPct val="0"/>
              </a:spcBef>
              <a:buFontTx/>
              <a:buNone/>
            </a:pPr>
            <a:r>
              <a:rPr lang="en-US" b="1" dirty="0">
                <a:solidFill>
                  <a:srgbClr val="000000"/>
                </a:solidFill>
                <a:ea typeface="ＭＳ Ｐゴシック"/>
              </a:rPr>
              <a:t>Full text available in PMC</a:t>
            </a:r>
          </a:p>
        </p:txBody>
      </p:sp>
      <p:sp>
        <p:nvSpPr>
          <p:cNvPr id="15" name="Oval 14"/>
          <p:cNvSpPr/>
          <p:nvPr/>
        </p:nvSpPr>
        <p:spPr>
          <a:xfrm>
            <a:off x="7162800" y="1752600"/>
            <a:ext cx="1371600" cy="838200"/>
          </a:xfrm>
          <a:prstGeom prst="ellipse">
            <a:avLst/>
          </a:prstGeom>
          <a:noFill/>
          <a:ln w="571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buFontTx/>
              <a:buNone/>
              <a:defRPr/>
            </a:pPr>
            <a:endParaRPr lang="en-US" sz="1800" dirty="0">
              <a:ln>
                <a:solidFill>
                  <a:srgbClr val="000000"/>
                </a:solidFill>
              </a:ln>
              <a:solidFill>
                <a:srgbClr val="FFFFFF"/>
              </a:solidFill>
            </a:endParaRPr>
          </a:p>
        </p:txBody>
      </p:sp>
      <p:cxnSp>
        <p:nvCxnSpPr>
          <p:cNvPr id="18" name="Straight Arrow Connector 17"/>
          <p:cNvCxnSpPr/>
          <p:nvPr/>
        </p:nvCxnSpPr>
        <p:spPr>
          <a:xfrm flipV="1">
            <a:off x="5562600" y="2514600"/>
            <a:ext cx="1752600" cy="1371600"/>
          </a:xfrm>
          <a:prstGeom prst="straightConnector1">
            <a:avLst/>
          </a:prstGeom>
          <a:ln w="57150">
            <a:solidFill>
              <a:srgbClr val="0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627173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1"/>
          <p:cNvSpPr>
            <a:spLocks noGrp="1"/>
          </p:cNvSpPr>
          <p:nvPr>
            <p:ph type="sldNum" sz="quarter" idx="10"/>
          </p:nvPr>
        </p:nvSpPr>
        <p:spPr>
          <a:noFill/>
        </p:spPr>
        <p:txBody>
          <a:bodyPr/>
          <a:lstStyle/>
          <a:p>
            <a:fld id="{F844D04F-8C2D-4019-ADDB-A87F143735F6}" type="slidenum">
              <a:rPr lang="en-US" smtClean="0">
                <a:solidFill>
                  <a:srgbClr val="FFFFFF"/>
                </a:solidFill>
                <a:ea typeface="ＭＳ Ｐゴシック"/>
                <a:cs typeface="ＭＳ Ｐゴシック"/>
              </a:rPr>
              <a:pPr/>
              <a:t>76</a:t>
            </a:fld>
            <a:endParaRPr lang="en-US" dirty="0" smtClean="0">
              <a:solidFill>
                <a:srgbClr val="FFFFFF"/>
              </a:solidFill>
              <a:ea typeface="ＭＳ Ｐゴシック"/>
              <a:cs typeface="ＭＳ Ｐゴシック"/>
            </a:endParaRPr>
          </a:p>
        </p:txBody>
      </p:sp>
      <p:pic>
        <p:nvPicPr>
          <p:cNvPr id="82947" name="Picture 2"/>
          <p:cNvPicPr>
            <a:picLocks noChangeAspect="1" noChangeArrowheads="1"/>
          </p:cNvPicPr>
          <p:nvPr/>
        </p:nvPicPr>
        <p:blipFill>
          <a:blip r:embed="rId3" cstate="print"/>
          <a:srcRect t="14050" r="1869" b="39645"/>
          <a:stretch>
            <a:fillRect/>
          </a:stretch>
        </p:blipFill>
        <p:spPr bwMode="auto">
          <a:xfrm>
            <a:off x="609600" y="1219200"/>
            <a:ext cx="8001000" cy="3028950"/>
          </a:xfrm>
          <a:prstGeom prst="rect">
            <a:avLst/>
          </a:prstGeom>
          <a:noFill/>
          <a:ln w="9525">
            <a:noFill/>
            <a:miter lim="800000"/>
            <a:headEnd/>
            <a:tailEnd/>
          </a:ln>
        </p:spPr>
      </p:pic>
      <p:sp>
        <p:nvSpPr>
          <p:cNvPr id="6" name="Rectangle 2"/>
          <p:cNvSpPr txBox="1">
            <a:spLocks noChangeArrowheads="1"/>
          </p:cNvSpPr>
          <p:nvPr/>
        </p:nvSpPr>
        <p:spPr>
          <a:xfrm>
            <a:off x="1541463" y="228600"/>
            <a:ext cx="7221537" cy="563563"/>
          </a:xfrm>
          <a:prstGeom prst="rect">
            <a:avLst/>
          </a:prstGeom>
        </p:spPr>
        <p:txBody>
          <a:bodyPr/>
          <a:lstStyle/>
          <a:p>
            <a:pPr algn="r">
              <a:spcBef>
                <a:spcPct val="0"/>
              </a:spcBef>
              <a:buFontTx/>
              <a:buNone/>
              <a:defRPr/>
            </a:pPr>
            <a:r>
              <a:rPr lang="en-US" b="1" kern="0" dirty="0">
                <a:solidFill>
                  <a:srgbClr val="FFFFFF"/>
                </a:solidFill>
                <a:latin typeface="Arial"/>
                <a:ea typeface="ＭＳ Ｐゴシック"/>
                <a:cs typeface="Arial"/>
              </a:rPr>
              <a:t>Look up articles with PMCIDs in PubMed/PMC</a:t>
            </a:r>
          </a:p>
        </p:txBody>
      </p:sp>
      <p:sp>
        <p:nvSpPr>
          <p:cNvPr id="8" name="Rounded Rectangle 7"/>
          <p:cNvSpPr/>
          <p:nvPr/>
        </p:nvSpPr>
        <p:spPr>
          <a:xfrm>
            <a:off x="2590800" y="1676400"/>
            <a:ext cx="1828800" cy="685800"/>
          </a:xfrm>
          <a:prstGeom prst="round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buFontTx/>
              <a:buNone/>
              <a:defRPr/>
            </a:pPr>
            <a:r>
              <a:rPr lang="en-US" sz="1800" b="1" dirty="0">
                <a:solidFill>
                  <a:srgbClr val="000000"/>
                </a:solidFill>
              </a:rPr>
              <a:t>Enter PMCID </a:t>
            </a:r>
          </a:p>
        </p:txBody>
      </p:sp>
      <p:pic>
        <p:nvPicPr>
          <p:cNvPr id="82950" name="Picture 6"/>
          <p:cNvPicPr>
            <a:picLocks noChangeAspect="1" noChangeArrowheads="1"/>
          </p:cNvPicPr>
          <p:nvPr/>
        </p:nvPicPr>
        <p:blipFill>
          <a:blip r:embed="rId4" cstate="print"/>
          <a:srcRect t="20409" r="5556" b="51355"/>
          <a:stretch>
            <a:fillRect/>
          </a:stretch>
        </p:blipFill>
        <p:spPr bwMode="auto">
          <a:xfrm>
            <a:off x="609600" y="4281488"/>
            <a:ext cx="7924800" cy="1814512"/>
          </a:xfrm>
          <a:prstGeom prst="rect">
            <a:avLst/>
          </a:prstGeom>
          <a:noFill/>
          <a:ln w="9525">
            <a:noFill/>
            <a:miter lim="800000"/>
            <a:headEnd/>
            <a:tailEnd/>
          </a:ln>
        </p:spPr>
      </p:pic>
      <p:sp>
        <p:nvSpPr>
          <p:cNvPr id="82951" name="TextBox 9"/>
          <p:cNvSpPr txBox="1">
            <a:spLocks noChangeArrowheads="1"/>
          </p:cNvSpPr>
          <p:nvPr/>
        </p:nvSpPr>
        <p:spPr bwMode="auto">
          <a:xfrm>
            <a:off x="2209800" y="815975"/>
            <a:ext cx="4657725" cy="708025"/>
          </a:xfrm>
          <a:prstGeom prst="rect">
            <a:avLst/>
          </a:prstGeom>
          <a:noFill/>
          <a:ln w="9525">
            <a:noFill/>
            <a:miter lim="800000"/>
            <a:headEnd/>
            <a:tailEnd/>
          </a:ln>
        </p:spPr>
        <p:txBody>
          <a:bodyPr wrap="none">
            <a:spAutoFit/>
          </a:bodyPr>
          <a:lstStyle/>
          <a:p>
            <a:pPr>
              <a:spcBef>
                <a:spcPct val="0"/>
              </a:spcBef>
              <a:buFontTx/>
              <a:buNone/>
            </a:pPr>
            <a:r>
              <a:rPr lang="en-US" sz="2000" b="1" dirty="0">
                <a:solidFill>
                  <a:srgbClr val="000000"/>
                </a:solidFill>
                <a:ea typeface="ＭＳ Ｐゴシック"/>
                <a:hlinkClick r:id="rId5"/>
              </a:rPr>
              <a:t>http://www.ncbi.nlm.nih.gov/pubmed</a:t>
            </a:r>
            <a:endParaRPr lang="en-US" sz="2000" b="1" dirty="0">
              <a:solidFill>
                <a:srgbClr val="000000"/>
              </a:solidFill>
              <a:ea typeface="ＭＳ Ｐゴシック"/>
            </a:endParaRPr>
          </a:p>
          <a:p>
            <a:pPr>
              <a:spcBef>
                <a:spcPct val="0"/>
              </a:spcBef>
              <a:buFontTx/>
              <a:buNone/>
            </a:pPr>
            <a:endParaRPr lang="en-US" sz="2000" b="1" dirty="0">
              <a:solidFill>
                <a:srgbClr val="000000"/>
              </a:solidFill>
              <a:ea typeface="ＭＳ Ｐゴシック"/>
            </a:endParaRPr>
          </a:p>
        </p:txBody>
      </p:sp>
      <p:sp>
        <p:nvSpPr>
          <p:cNvPr id="9" name="Rounded Rectangle 8"/>
          <p:cNvSpPr/>
          <p:nvPr/>
        </p:nvSpPr>
        <p:spPr>
          <a:xfrm>
            <a:off x="2514600" y="4648200"/>
            <a:ext cx="1143000" cy="38100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buFontTx/>
              <a:buNone/>
              <a:defRPr/>
            </a:pPr>
            <a:endParaRPr lang="en-US" sz="1800" b="1" dirty="0">
              <a:solidFill>
                <a:srgbClr val="C00000"/>
              </a:solidFill>
            </a:endParaRPr>
          </a:p>
        </p:txBody>
      </p:sp>
    </p:spTree>
    <p:extLst>
      <p:ext uri="{BB962C8B-B14F-4D97-AF65-F5344CB8AC3E}">
        <p14:creationId xmlns:p14="http://schemas.microsoft.com/office/powerpoint/2010/main" val="7899216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1"/>
          <p:cNvSpPr>
            <a:spLocks noGrp="1"/>
          </p:cNvSpPr>
          <p:nvPr>
            <p:ph type="sldNum" sz="quarter" idx="10"/>
          </p:nvPr>
        </p:nvSpPr>
        <p:spPr>
          <a:noFill/>
        </p:spPr>
        <p:txBody>
          <a:bodyPr/>
          <a:lstStyle/>
          <a:p>
            <a:fld id="{82A5E64E-8606-45BE-95D0-0F18C5C36443}" type="slidenum">
              <a:rPr lang="en-US" smtClean="0">
                <a:solidFill>
                  <a:srgbClr val="FFFFFF"/>
                </a:solidFill>
                <a:ea typeface="ＭＳ Ｐゴシック"/>
                <a:cs typeface="ＭＳ Ｐゴシック"/>
              </a:rPr>
              <a:pPr/>
              <a:t>77</a:t>
            </a:fld>
            <a:endParaRPr lang="en-US" dirty="0" smtClean="0">
              <a:solidFill>
                <a:srgbClr val="FFFFFF"/>
              </a:solidFill>
              <a:ea typeface="ＭＳ Ｐゴシック"/>
              <a:cs typeface="ＭＳ Ｐゴシック"/>
            </a:endParaRPr>
          </a:p>
        </p:txBody>
      </p:sp>
      <p:sp>
        <p:nvSpPr>
          <p:cNvPr id="3" name="Rectangle 2"/>
          <p:cNvSpPr txBox="1">
            <a:spLocks noChangeArrowheads="1"/>
          </p:cNvSpPr>
          <p:nvPr/>
        </p:nvSpPr>
        <p:spPr>
          <a:xfrm>
            <a:off x="1447800" y="304800"/>
            <a:ext cx="7221538" cy="563563"/>
          </a:xfrm>
          <a:prstGeom prst="rect">
            <a:avLst/>
          </a:prstGeom>
        </p:spPr>
        <p:txBody>
          <a:bodyPr/>
          <a:lstStyle/>
          <a:p>
            <a:pPr algn="r">
              <a:spcBef>
                <a:spcPct val="0"/>
              </a:spcBef>
              <a:buFontTx/>
              <a:buNone/>
              <a:defRPr/>
            </a:pPr>
            <a:r>
              <a:rPr lang="en-US" b="1" kern="0" dirty="0">
                <a:solidFill>
                  <a:srgbClr val="FFFFFF"/>
                </a:solidFill>
                <a:latin typeface="Arial"/>
                <a:ea typeface="ＭＳ Ｐゴシック"/>
                <a:cs typeface="Arial"/>
              </a:rPr>
              <a:t>Look up articles with PMCIDs in PubMed</a:t>
            </a:r>
          </a:p>
        </p:txBody>
      </p:sp>
      <p:pic>
        <p:nvPicPr>
          <p:cNvPr id="83972" name="Picture 2"/>
          <p:cNvPicPr>
            <a:picLocks noChangeAspect="1" noChangeArrowheads="1"/>
          </p:cNvPicPr>
          <p:nvPr/>
        </p:nvPicPr>
        <p:blipFill>
          <a:blip r:embed="rId3" cstate="print"/>
          <a:srcRect t="13680" b="13655"/>
          <a:stretch>
            <a:fillRect/>
          </a:stretch>
        </p:blipFill>
        <p:spPr bwMode="auto">
          <a:xfrm>
            <a:off x="304800" y="838200"/>
            <a:ext cx="8574088" cy="5611813"/>
          </a:xfrm>
          <a:prstGeom prst="rect">
            <a:avLst/>
          </a:prstGeom>
          <a:noFill/>
          <a:ln w="9525">
            <a:noFill/>
            <a:miter lim="800000"/>
            <a:headEnd/>
            <a:tailEnd/>
          </a:ln>
        </p:spPr>
      </p:pic>
      <p:sp>
        <p:nvSpPr>
          <p:cNvPr id="83973" name="Text Box 5"/>
          <p:cNvSpPr txBox="1">
            <a:spLocks noChangeArrowheads="1"/>
          </p:cNvSpPr>
          <p:nvPr/>
        </p:nvSpPr>
        <p:spPr bwMode="auto">
          <a:xfrm>
            <a:off x="3581400" y="1519238"/>
            <a:ext cx="3276600" cy="461962"/>
          </a:xfrm>
          <a:prstGeom prst="rect">
            <a:avLst/>
          </a:prstGeom>
          <a:solidFill>
            <a:srgbClr val="CCECFF"/>
          </a:solidFill>
          <a:ln w="9525">
            <a:noFill/>
            <a:miter lim="800000"/>
            <a:headEnd/>
            <a:tailEnd/>
          </a:ln>
        </p:spPr>
        <p:txBody>
          <a:bodyPr>
            <a:spAutoFit/>
          </a:bodyPr>
          <a:lstStyle/>
          <a:p>
            <a:pPr>
              <a:spcBef>
                <a:spcPct val="0"/>
              </a:spcBef>
              <a:buFontTx/>
              <a:buNone/>
            </a:pPr>
            <a:r>
              <a:rPr lang="en-US" b="1" dirty="0">
                <a:solidFill>
                  <a:srgbClr val="000000"/>
                </a:solidFill>
                <a:ea typeface="ＭＳ Ｐゴシック"/>
              </a:rPr>
              <a:t>Use the </a:t>
            </a:r>
            <a:r>
              <a:rPr lang="ja-JP" altLang="en-US" b="1">
                <a:solidFill>
                  <a:srgbClr val="000000"/>
                </a:solidFill>
                <a:ea typeface="ＭＳ Ｐゴシック"/>
              </a:rPr>
              <a:t>‘</a:t>
            </a:r>
            <a:r>
              <a:rPr lang="en-US" altLang="ja-JP" b="1" dirty="0">
                <a:solidFill>
                  <a:srgbClr val="000000"/>
                </a:solidFill>
                <a:ea typeface="ＭＳ Ｐゴシック"/>
              </a:rPr>
              <a:t>PMC</a:t>
            </a:r>
            <a:r>
              <a:rPr lang="ja-JP" altLang="en-US" b="1">
                <a:solidFill>
                  <a:srgbClr val="000000"/>
                </a:solidFill>
                <a:ea typeface="ＭＳ Ｐゴシック"/>
              </a:rPr>
              <a:t>’</a:t>
            </a:r>
            <a:r>
              <a:rPr lang="en-US" altLang="ja-JP" b="1" dirty="0">
                <a:solidFill>
                  <a:srgbClr val="000000"/>
                </a:solidFill>
                <a:ea typeface="ＭＳ Ｐゴシック"/>
              </a:rPr>
              <a:t> Prefix</a:t>
            </a:r>
            <a:endParaRPr lang="en-US" b="1" dirty="0">
              <a:solidFill>
                <a:srgbClr val="000000"/>
              </a:solidFill>
              <a:ea typeface="ＭＳ Ｐゴシック"/>
            </a:endParaRPr>
          </a:p>
        </p:txBody>
      </p:sp>
      <p:sp>
        <p:nvSpPr>
          <p:cNvPr id="12" name="Oval 11"/>
          <p:cNvSpPr/>
          <p:nvPr/>
        </p:nvSpPr>
        <p:spPr>
          <a:xfrm>
            <a:off x="2819400" y="5257800"/>
            <a:ext cx="2438400" cy="685800"/>
          </a:xfrm>
          <a:prstGeom prst="ellipse">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buFontTx/>
              <a:buNone/>
              <a:defRPr/>
            </a:pPr>
            <a:endParaRPr lang="en-US" sz="1800" dirty="0">
              <a:ln>
                <a:solidFill>
                  <a:srgbClr val="000000"/>
                </a:solidFill>
              </a:ln>
              <a:solidFill>
                <a:srgbClr val="FFFFFF"/>
              </a:solidFill>
            </a:endParaRPr>
          </a:p>
        </p:txBody>
      </p:sp>
      <p:sp>
        <p:nvSpPr>
          <p:cNvPr id="13" name="Oval 12"/>
          <p:cNvSpPr/>
          <p:nvPr/>
        </p:nvSpPr>
        <p:spPr>
          <a:xfrm>
            <a:off x="2209800" y="1371600"/>
            <a:ext cx="1295400" cy="685800"/>
          </a:xfrm>
          <a:prstGeom prst="ellipse">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buFontTx/>
              <a:buNone/>
              <a:defRPr/>
            </a:pPr>
            <a:endParaRPr lang="en-US" sz="1800" dirty="0">
              <a:ln>
                <a:solidFill>
                  <a:srgbClr val="000000"/>
                </a:solidFill>
              </a:ln>
              <a:solidFill>
                <a:srgbClr val="FFFFFF"/>
              </a:solidFill>
            </a:endParaRPr>
          </a:p>
        </p:txBody>
      </p:sp>
      <p:sp>
        <p:nvSpPr>
          <p:cNvPr id="83976" name="Text Box 5"/>
          <p:cNvSpPr txBox="1">
            <a:spLocks noChangeArrowheads="1"/>
          </p:cNvSpPr>
          <p:nvPr/>
        </p:nvSpPr>
        <p:spPr bwMode="auto">
          <a:xfrm>
            <a:off x="3276600" y="4038600"/>
            <a:ext cx="4267200" cy="461963"/>
          </a:xfrm>
          <a:prstGeom prst="rect">
            <a:avLst/>
          </a:prstGeom>
          <a:solidFill>
            <a:srgbClr val="CCECFF"/>
          </a:solidFill>
          <a:ln w="9525">
            <a:noFill/>
            <a:miter lim="800000"/>
            <a:headEnd/>
            <a:tailEnd/>
          </a:ln>
        </p:spPr>
        <p:txBody>
          <a:bodyPr>
            <a:spAutoFit/>
          </a:bodyPr>
          <a:lstStyle/>
          <a:p>
            <a:pPr>
              <a:spcBef>
                <a:spcPct val="0"/>
              </a:spcBef>
              <a:buFontTx/>
              <a:buNone/>
            </a:pPr>
            <a:r>
              <a:rPr lang="en-US" b="1" dirty="0">
                <a:solidFill>
                  <a:srgbClr val="000000"/>
                </a:solidFill>
                <a:ea typeface="ＭＳ Ｐゴシック"/>
              </a:rPr>
              <a:t>Full text available in PMC</a:t>
            </a:r>
          </a:p>
        </p:txBody>
      </p:sp>
      <p:sp>
        <p:nvSpPr>
          <p:cNvPr id="15" name="Oval 14"/>
          <p:cNvSpPr/>
          <p:nvPr/>
        </p:nvSpPr>
        <p:spPr>
          <a:xfrm>
            <a:off x="7162800" y="1752600"/>
            <a:ext cx="1371600" cy="838200"/>
          </a:xfrm>
          <a:prstGeom prst="ellipse">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buFontTx/>
              <a:buNone/>
              <a:defRPr/>
            </a:pPr>
            <a:endParaRPr lang="en-US" sz="1800" dirty="0">
              <a:ln>
                <a:solidFill>
                  <a:srgbClr val="000000"/>
                </a:solidFill>
              </a:ln>
              <a:solidFill>
                <a:srgbClr val="FFFFFF"/>
              </a:solidFill>
            </a:endParaRPr>
          </a:p>
        </p:txBody>
      </p:sp>
      <p:cxnSp>
        <p:nvCxnSpPr>
          <p:cNvPr id="18" name="Straight Arrow Connector 17"/>
          <p:cNvCxnSpPr/>
          <p:nvPr/>
        </p:nvCxnSpPr>
        <p:spPr>
          <a:xfrm flipV="1">
            <a:off x="5562600" y="2514600"/>
            <a:ext cx="1752600" cy="1371600"/>
          </a:xfrm>
          <a:prstGeom prst="straightConnector1">
            <a:avLst/>
          </a:prstGeom>
          <a:ln w="57150">
            <a:solidFill>
              <a:srgbClr val="0000F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369039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9"/>
          <p:cNvPicPr>
            <a:picLocks noChangeAspect="1" noChangeArrowheads="1"/>
          </p:cNvPicPr>
          <p:nvPr/>
        </p:nvPicPr>
        <p:blipFill>
          <a:blip r:embed="rId3" cstate="print"/>
          <a:srcRect t="19676" r="10938" b="6477"/>
          <a:stretch>
            <a:fillRect/>
          </a:stretch>
        </p:blipFill>
        <p:spPr bwMode="auto">
          <a:xfrm>
            <a:off x="762000" y="838200"/>
            <a:ext cx="7924800" cy="5635625"/>
          </a:xfrm>
          <a:prstGeom prst="rect">
            <a:avLst/>
          </a:prstGeom>
          <a:noFill/>
          <a:ln w="9525">
            <a:noFill/>
            <a:miter lim="800000"/>
            <a:headEnd/>
            <a:tailEnd/>
          </a:ln>
        </p:spPr>
      </p:pic>
      <p:sp>
        <p:nvSpPr>
          <p:cNvPr id="84995" name="Slide Number Placeholder 1"/>
          <p:cNvSpPr>
            <a:spLocks noGrp="1"/>
          </p:cNvSpPr>
          <p:nvPr>
            <p:ph type="sldNum" sz="quarter" idx="10"/>
          </p:nvPr>
        </p:nvSpPr>
        <p:spPr>
          <a:noFill/>
        </p:spPr>
        <p:txBody>
          <a:bodyPr/>
          <a:lstStyle/>
          <a:p>
            <a:fld id="{C9A8EB3E-6ECF-4CE9-8F95-F7611AFDE2FF}" type="slidenum">
              <a:rPr lang="en-US" smtClean="0">
                <a:solidFill>
                  <a:srgbClr val="FFFFFF"/>
                </a:solidFill>
                <a:ea typeface="ＭＳ Ｐゴシック"/>
                <a:cs typeface="ＭＳ Ｐゴシック"/>
              </a:rPr>
              <a:pPr/>
              <a:t>78</a:t>
            </a:fld>
            <a:endParaRPr lang="en-US" dirty="0" smtClean="0">
              <a:solidFill>
                <a:srgbClr val="FFFFFF"/>
              </a:solidFill>
              <a:ea typeface="ＭＳ Ｐゴシック"/>
              <a:cs typeface="ＭＳ Ｐゴシック"/>
            </a:endParaRPr>
          </a:p>
        </p:txBody>
      </p:sp>
      <p:sp>
        <p:nvSpPr>
          <p:cNvPr id="4" name="Oval 3"/>
          <p:cNvSpPr/>
          <p:nvPr/>
        </p:nvSpPr>
        <p:spPr>
          <a:xfrm>
            <a:off x="2895600" y="5867400"/>
            <a:ext cx="2590800" cy="533400"/>
          </a:xfrm>
          <a:prstGeom prst="ellipse">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buFontTx/>
              <a:buNone/>
              <a:defRPr/>
            </a:pPr>
            <a:endParaRPr lang="en-US" sz="1800" dirty="0">
              <a:solidFill>
                <a:srgbClr val="FFFFFF"/>
              </a:solidFill>
            </a:endParaRPr>
          </a:p>
        </p:txBody>
      </p:sp>
      <p:sp>
        <p:nvSpPr>
          <p:cNvPr id="84997" name="Rectangle 2"/>
          <p:cNvSpPr txBox="1">
            <a:spLocks noChangeArrowheads="1"/>
          </p:cNvSpPr>
          <p:nvPr/>
        </p:nvSpPr>
        <p:spPr bwMode="auto">
          <a:xfrm>
            <a:off x="1143000" y="228600"/>
            <a:ext cx="7620000" cy="563563"/>
          </a:xfrm>
          <a:prstGeom prst="rect">
            <a:avLst/>
          </a:prstGeom>
          <a:noFill/>
          <a:ln w="9525">
            <a:noFill/>
            <a:miter lim="800000"/>
            <a:headEnd/>
            <a:tailEnd/>
          </a:ln>
        </p:spPr>
        <p:txBody>
          <a:bodyPr/>
          <a:lstStyle/>
          <a:p>
            <a:pPr algn="r">
              <a:spcBef>
                <a:spcPct val="0"/>
              </a:spcBef>
              <a:buFontTx/>
              <a:buNone/>
            </a:pPr>
            <a:r>
              <a:rPr lang="en-US" b="1" dirty="0">
                <a:solidFill>
                  <a:srgbClr val="FFFFFF"/>
                </a:solidFill>
                <a:ea typeface="ＭＳ Ｐゴシック"/>
              </a:rPr>
              <a:t>Find PMCIDs in PubMed</a:t>
            </a:r>
            <a:r>
              <a:rPr lang="ja-JP" altLang="en-US" b="1">
                <a:solidFill>
                  <a:srgbClr val="FFFFFF"/>
                </a:solidFill>
                <a:ea typeface="ＭＳ Ｐゴシック"/>
              </a:rPr>
              <a:t>’</a:t>
            </a:r>
            <a:r>
              <a:rPr lang="en-US" altLang="ja-JP" b="1" dirty="0">
                <a:solidFill>
                  <a:srgbClr val="FFFFFF"/>
                </a:solidFill>
                <a:ea typeface="ＭＳ Ｐゴシック"/>
              </a:rPr>
              <a:t>s Abstract View</a:t>
            </a:r>
            <a:endParaRPr lang="en-US" b="1" dirty="0">
              <a:solidFill>
                <a:srgbClr val="FFFFFF"/>
              </a:solidFill>
              <a:ea typeface="ＭＳ Ｐゴシック"/>
            </a:endParaRPr>
          </a:p>
        </p:txBody>
      </p:sp>
      <p:sp>
        <p:nvSpPr>
          <p:cNvPr id="84998" name="TextBox 5"/>
          <p:cNvSpPr txBox="1">
            <a:spLocks noChangeArrowheads="1"/>
          </p:cNvSpPr>
          <p:nvPr/>
        </p:nvSpPr>
        <p:spPr bwMode="auto">
          <a:xfrm>
            <a:off x="2133600" y="5181600"/>
            <a:ext cx="4619625" cy="400050"/>
          </a:xfrm>
          <a:prstGeom prst="rect">
            <a:avLst/>
          </a:prstGeom>
          <a:solidFill>
            <a:srgbClr val="CCECFF"/>
          </a:solidFill>
          <a:ln w="38100">
            <a:solidFill>
              <a:srgbClr val="0000FF"/>
            </a:solidFill>
            <a:miter lim="800000"/>
            <a:headEnd/>
            <a:tailEnd/>
          </a:ln>
        </p:spPr>
        <p:txBody>
          <a:bodyPr wrap="none">
            <a:spAutoFit/>
          </a:bodyPr>
          <a:lstStyle/>
          <a:p>
            <a:pPr>
              <a:spcBef>
                <a:spcPct val="0"/>
              </a:spcBef>
              <a:buFontTx/>
              <a:buNone/>
            </a:pPr>
            <a:r>
              <a:rPr lang="en-US" sz="2000" b="1" dirty="0">
                <a:solidFill>
                  <a:srgbClr val="000000"/>
                </a:solidFill>
                <a:ea typeface="ＭＳ Ｐゴシック"/>
              </a:rPr>
              <a:t> PMC2855265 [Available on 2011/5/1]</a:t>
            </a:r>
          </a:p>
        </p:txBody>
      </p:sp>
      <p:sp>
        <p:nvSpPr>
          <p:cNvPr id="84999" name="TextBox 6"/>
          <p:cNvSpPr txBox="1">
            <a:spLocks noChangeArrowheads="1"/>
          </p:cNvSpPr>
          <p:nvPr/>
        </p:nvSpPr>
        <p:spPr bwMode="auto">
          <a:xfrm>
            <a:off x="3276600" y="1600200"/>
            <a:ext cx="3581400" cy="708025"/>
          </a:xfrm>
          <a:prstGeom prst="rect">
            <a:avLst/>
          </a:prstGeom>
          <a:solidFill>
            <a:srgbClr val="CCECFF"/>
          </a:solidFill>
          <a:ln w="38100">
            <a:solidFill>
              <a:srgbClr val="0000FF"/>
            </a:solidFill>
            <a:miter lim="800000"/>
            <a:headEnd/>
            <a:tailEnd/>
          </a:ln>
        </p:spPr>
        <p:txBody>
          <a:bodyPr>
            <a:spAutoFit/>
          </a:bodyPr>
          <a:lstStyle/>
          <a:p>
            <a:pPr>
              <a:spcBef>
                <a:spcPct val="0"/>
              </a:spcBef>
              <a:buFontTx/>
              <a:buNone/>
            </a:pPr>
            <a:r>
              <a:rPr lang="en-US" sz="2000" b="1" dirty="0">
                <a:solidFill>
                  <a:srgbClr val="000000"/>
                </a:solidFill>
                <a:ea typeface="ＭＳ Ｐゴシック"/>
              </a:rPr>
              <a:t> Link to Publisher web site, not yet available in PMC</a:t>
            </a:r>
          </a:p>
        </p:txBody>
      </p:sp>
      <p:cxnSp>
        <p:nvCxnSpPr>
          <p:cNvPr id="9" name="Straight Arrow Connector 8"/>
          <p:cNvCxnSpPr/>
          <p:nvPr/>
        </p:nvCxnSpPr>
        <p:spPr>
          <a:xfrm>
            <a:off x="6934200" y="1905000"/>
            <a:ext cx="457200" cy="1588"/>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711566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1"/>
          <p:cNvSpPr>
            <a:spLocks noGrp="1"/>
          </p:cNvSpPr>
          <p:nvPr>
            <p:ph type="sldNum" sz="quarter" idx="10"/>
          </p:nvPr>
        </p:nvSpPr>
        <p:spPr>
          <a:noFill/>
        </p:spPr>
        <p:txBody>
          <a:bodyPr/>
          <a:lstStyle/>
          <a:p>
            <a:fld id="{2DD9D80A-7830-46E6-B652-1D9020B1EB99}" type="slidenum">
              <a:rPr lang="en-US" smtClean="0">
                <a:solidFill>
                  <a:srgbClr val="FFFFFF"/>
                </a:solidFill>
                <a:ea typeface="ＭＳ Ｐゴシック"/>
                <a:cs typeface="ＭＳ Ｐゴシック"/>
              </a:rPr>
              <a:pPr/>
              <a:t>79</a:t>
            </a:fld>
            <a:endParaRPr lang="en-US" dirty="0" smtClean="0">
              <a:solidFill>
                <a:srgbClr val="FFFFFF"/>
              </a:solidFill>
              <a:ea typeface="ＭＳ Ｐゴシック"/>
              <a:cs typeface="ＭＳ Ｐゴシック"/>
            </a:endParaRPr>
          </a:p>
        </p:txBody>
      </p:sp>
      <p:sp>
        <p:nvSpPr>
          <p:cNvPr id="86019" name="Slide Number Placeholder 1"/>
          <p:cNvSpPr txBox="1">
            <a:spLocks/>
          </p:cNvSpPr>
          <p:nvPr/>
        </p:nvSpPr>
        <p:spPr bwMode="auto">
          <a:xfrm>
            <a:off x="7772400" y="6553200"/>
            <a:ext cx="1371600" cy="155575"/>
          </a:xfrm>
          <a:prstGeom prst="rect">
            <a:avLst/>
          </a:prstGeom>
          <a:noFill/>
          <a:ln w="9525">
            <a:noFill/>
            <a:miter lim="800000"/>
            <a:headEnd/>
            <a:tailEnd/>
          </a:ln>
        </p:spPr>
        <p:txBody>
          <a:bodyPr/>
          <a:lstStyle/>
          <a:p>
            <a:pPr algn="r">
              <a:spcBef>
                <a:spcPct val="0"/>
              </a:spcBef>
              <a:buFontTx/>
              <a:buNone/>
            </a:pPr>
            <a:fld id="{BCC7FA2E-D036-42FF-8AD1-7D6BB88575B6}" type="slidenum">
              <a:rPr lang="en-US" sz="1000" b="1">
                <a:solidFill>
                  <a:srgbClr val="FFFFFF"/>
                </a:solidFill>
                <a:ea typeface="ＭＳ Ｐゴシック"/>
              </a:rPr>
              <a:pPr algn="r">
                <a:spcBef>
                  <a:spcPct val="0"/>
                </a:spcBef>
                <a:buFontTx/>
                <a:buNone/>
              </a:pPr>
              <a:t>79</a:t>
            </a:fld>
            <a:endParaRPr lang="en-US" sz="1000" b="1" dirty="0">
              <a:solidFill>
                <a:srgbClr val="FFFFFF"/>
              </a:solidFill>
              <a:ea typeface="ＭＳ Ｐゴシック"/>
            </a:endParaRPr>
          </a:p>
        </p:txBody>
      </p:sp>
      <p:sp>
        <p:nvSpPr>
          <p:cNvPr id="86020" name="Text Box 9"/>
          <p:cNvSpPr txBox="1">
            <a:spLocks noChangeArrowheads="1"/>
          </p:cNvSpPr>
          <p:nvPr/>
        </p:nvSpPr>
        <p:spPr bwMode="auto">
          <a:xfrm>
            <a:off x="1752600" y="838200"/>
            <a:ext cx="5638800" cy="400050"/>
          </a:xfrm>
          <a:prstGeom prst="rect">
            <a:avLst/>
          </a:prstGeom>
          <a:solidFill>
            <a:schemeClr val="bg1"/>
          </a:solidFill>
          <a:ln w="38100">
            <a:solidFill>
              <a:srgbClr val="0000FF"/>
            </a:solidFill>
            <a:miter lim="800000"/>
            <a:headEnd/>
            <a:tailEnd/>
          </a:ln>
        </p:spPr>
        <p:txBody>
          <a:bodyPr>
            <a:spAutoFit/>
          </a:bodyPr>
          <a:lstStyle/>
          <a:p>
            <a:pPr>
              <a:spcBef>
                <a:spcPct val="0"/>
              </a:spcBef>
              <a:buFontTx/>
              <a:buNone/>
            </a:pPr>
            <a:r>
              <a:rPr lang="en-US" sz="2000" b="1" dirty="0">
                <a:solidFill>
                  <a:srgbClr val="0000FF"/>
                </a:solidFill>
                <a:ea typeface="ＭＳ Ｐゴシック"/>
                <a:hlinkClick r:id="rId2"/>
              </a:rPr>
              <a:t>http://www.ncbi.nlm.nih.gov/sites/pmctopm </a:t>
            </a:r>
            <a:endParaRPr lang="en-US" sz="2000" b="1" dirty="0">
              <a:solidFill>
                <a:srgbClr val="0000FF"/>
              </a:solidFill>
              <a:ea typeface="ＭＳ Ｐゴシック"/>
            </a:endParaRPr>
          </a:p>
        </p:txBody>
      </p:sp>
      <p:sp>
        <p:nvSpPr>
          <p:cNvPr id="86021" name="Rectangle 2"/>
          <p:cNvSpPr txBox="1">
            <a:spLocks noChangeArrowheads="1"/>
          </p:cNvSpPr>
          <p:nvPr/>
        </p:nvSpPr>
        <p:spPr bwMode="auto">
          <a:xfrm>
            <a:off x="1600200" y="228600"/>
            <a:ext cx="7221538" cy="563563"/>
          </a:xfrm>
          <a:prstGeom prst="rect">
            <a:avLst/>
          </a:prstGeom>
          <a:noFill/>
          <a:ln w="9525">
            <a:noFill/>
            <a:miter lim="800000"/>
            <a:headEnd/>
            <a:tailEnd/>
          </a:ln>
        </p:spPr>
        <p:txBody>
          <a:bodyPr/>
          <a:lstStyle/>
          <a:p>
            <a:pPr algn="r">
              <a:spcBef>
                <a:spcPct val="0"/>
              </a:spcBef>
              <a:buFontTx/>
              <a:buNone/>
            </a:pPr>
            <a:r>
              <a:rPr lang="en-US" sz="2000" b="1" dirty="0" smtClean="0">
                <a:solidFill>
                  <a:srgbClr val="FFFFFF"/>
                </a:solidFill>
                <a:ea typeface="ＭＳ Ｐゴシック"/>
              </a:rPr>
              <a:t>Working in Batches: PMID </a:t>
            </a:r>
            <a:r>
              <a:rPr lang="en-US" sz="2000" b="1" dirty="0">
                <a:solidFill>
                  <a:srgbClr val="FFFFFF"/>
                </a:solidFill>
                <a:ea typeface="ＭＳ Ｐゴシック"/>
              </a:rPr>
              <a:t>– PMCID Converter Tool </a:t>
            </a:r>
          </a:p>
        </p:txBody>
      </p:sp>
      <p:pic>
        <p:nvPicPr>
          <p:cNvPr id="86022" name="Picture 3"/>
          <p:cNvPicPr>
            <a:picLocks noChangeAspect="1" noChangeArrowheads="1"/>
          </p:cNvPicPr>
          <p:nvPr/>
        </p:nvPicPr>
        <p:blipFill>
          <a:blip r:embed="rId3" cstate="print"/>
          <a:srcRect t="15878" b="28412"/>
          <a:stretch>
            <a:fillRect/>
          </a:stretch>
        </p:blipFill>
        <p:spPr bwMode="auto">
          <a:xfrm>
            <a:off x="838200" y="1273175"/>
            <a:ext cx="7696200" cy="5233988"/>
          </a:xfrm>
          <a:prstGeom prst="rect">
            <a:avLst/>
          </a:prstGeom>
          <a:noFill/>
          <a:ln w="9525">
            <a:noFill/>
            <a:miter lim="800000"/>
            <a:headEnd/>
            <a:tailEnd/>
          </a:ln>
        </p:spPr>
      </p:pic>
    </p:spTree>
    <p:extLst>
      <p:ext uri="{BB962C8B-B14F-4D97-AF65-F5344CB8AC3E}">
        <p14:creationId xmlns:p14="http://schemas.microsoft.com/office/powerpoint/2010/main" val="42177905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990600"/>
            <a:ext cx="7848600" cy="400110"/>
          </a:xfrm>
          <a:prstGeom prst="rect">
            <a:avLst/>
          </a:prstGeom>
        </p:spPr>
        <p:txBody>
          <a:bodyPr>
            <a:spAutoFit/>
          </a:bodyPr>
          <a:lstStyle/>
          <a:p>
            <a:pPr marL="47625" lvl="1" algn="ctr" fontAlgn="auto">
              <a:spcBef>
                <a:spcPts val="0"/>
              </a:spcBef>
              <a:spcAft>
                <a:spcPts val="0"/>
              </a:spcAft>
              <a:buFontTx/>
              <a:buNone/>
              <a:defRPr/>
            </a:pPr>
            <a:r>
              <a:rPr lang="en-US" sz="2000" kern="0" dirty="0" smtClean="0">
                <a:latin typeface="Arial" charset="0"/>
              </a:rPr>
              <a:t>Or, another way to think about it:</a:t>
            </a:r>
            <a:endParaRPr lang="en-US" sz="2000" kern="0" dirty="0">
              <a:latin typeface="Arial" charset="0"/>
            </a:endParaRPr>
          </a:p>
        </p:txBody>
      </p:sp>
      <p:sp>
        <p:nvSpPr>
          <p:cNvPr id="5" name="Rectangle 2"/>
          <p:cNvSpPr txBox="1">
            <a:spLocks noChangeArrowheads="1"/>
          </p:cNvSpPr>
          <p:nvPr/>
        </p:nvSpPr>
        <p:spPr>
          <a:xfrm>
            <a:off x="55563" y="228600"/>
            <a:ext cx="8728075" cy="685800"/>
          </a:xfrm>
          <a:prstGeom prst="rect">
            <a:avLst/>
          </a:prstGeom>
        </p:spPr>
        <p:txBody>
          <a:bodyPr/>
          <a:lstStyle/>
          <a:p>
            <a:pPr algn="r" fontAlgn="auto">
              <a:spcBef>
                <a:spcPts val="0"/>
              </a:spcBef>
              <a:spcAft>
                <a:spcPts val="0"/>
              </a:spcAft>
              <a:buFontTx/>
              <a:buNone/>
              <a:defRPr/>
            </a:pPr>
            <a:r>
              <a:rPr lang="en-US" b="1" kern="0" dirty="0" smtClean="0">
                <a:solidFill>
                  <a:schemeClr val="bg1"/>
                </a:solidFill>
                <a:latin typeface="+mj-lt"/>
                <a:ea typeface="+mj-ea"/>
                <a:cs typeface="+mj-cs"/>
              </a:rPr>
              <a:t>PubMed </a:t>
            </a:r>
            <a:r>
              <a:rPr lang="en-US" b="1" kern="0" dirty="0" err="1" smtClean="0">
                <a:solidFill>
                  <a:schemeClr val="bg1"/>
                </a:solidFill>
                <a:latin typeface="+mj-lt"/>
                <a:ea typeface="+mj-ea"/>
                <a:cs typeface="+mj-cs"/>
              </a:rPr>
              <a:t>vs</a:t>
            </a:r>
            <a:r>
              <a:rPr lang="en-US" b="1" kern="0" dirty="0" smtClean="0">
                <a:solidFill>
                  <a:schemeClr val="bg1"/>
                </a:solidFill>
                <a:latin typeface="+mj-lt"/>
                <a:ea typeface="+mj-ea"/>
                <a:cs typeface="+mj-cs"/>
              </a:rPr>
              <a:t> PubMed </a:t>
            </a:r>
            <a:r>
              <a:rPr lang="en-US" b="1" kern="0" dirty="0">
                <a:solidFill>
                  <a:schemeClr val="bg1"/>
                </a:solidFill>
                <a:latin typeface="+mj-lt"/>
                <a:ea typeface="+mj-ea"/>
                <a:cs typeface="+mj-cs"/>
              </a:rPr>
              <a:t>Central (PMC</a:t>
            </a:r>
            <a:r>
              <a:rPr lang="en-US" b="1" kern="0" dirty="0" smtClean="0">
                <a:solidFill>
                  <a:schemeClr val="bg1"/>
                </a:solidFill>
                <a:latin typeface="+mj-lt"/>
                <a:ea typeface="+mj-ea"/>
                <a:cs typeface="+mj-cs"/>
              </a:rPr>
              <a:t>)</a:t>
            </a:r>
            <a:endParaRPr lang="en-US" b="1" kern="0" dirty="0">
              <a:solidFill>
                <a:schemeClr val="bg1"/>
              </a:solidFill>
              <a:latin typeface="+mj-lt"/>
              <a:ea typeface="+mj-ea"/>
              <a:cs typeface="+mj-cs"/>
            </a:endParaRPr>
          </a:p>
        </p:txBody>
      </p:sp>
      <p:sp>
        <p:nvSpPr>
          <p:cNvPr id="2" name="Slide Number Placeholder 1"/>
          <p:cNvSpPr>
            <a:spLocks noGrp="1"/>
          </p:cNvSpPr>
          <p:nvPr>
            <p:ph type="sldNum" sz="quarter" idx="10"/>
          </p:nvPr>
        </p:nvSpPr>
        <p:spPr/>
        <p:txBody>
          <a:bodyPr/>
          <a:lstStyle/>
          <a:p>
            <a:pPr>
              <a:defRPr/>
            </a:pPr>
            <a:fld id="{77453F6D-48C3-468A-98D8-A8A8BFD93361}" type="slidenum">
              <a:rPr lang="en-US" smtClean="0"/>
              <a:pPr>
                <a:defRPr/>
              </a:pPr>
              <a:t>8</a:t>
            </a:fld>
            <a:endParaRPr lang="en-US" dirty="0"/>
          </a:p>
        </p:txBody>
      </p:sp>
      <p:pic>
        <p:nvPicPr>
          <p:cNvPr id="8" name="Picture 7" title="PMC logo"/>
          <p:cNvPicPr>
            <a:picLocks noChangeAspect="1"/>
          </p:cNvPicPr>
          <p:nvPr/>
        </p:nvPicPr>
        <p:blipFill>
          <a:blip r:embed="rId3"/>
          <a:stretch>
            <a:fillRect/>
          </a:stretch>
        </p:blipFill>
        <p:spPr>
          <a:xfrm>
            <a:off x="1488595" y="4813400"/>
            <a:ext cx="1490133" cy="838485"/>
          </a:xfrm>
          <a:prstGeom prst="rect">
            <a:avLst/>
          </a:prstGeom>
        </p:spPr>
      </p:pic>
      <p:sp>
        <p:nvSpPr>
          <p:cNvPr id="9" name="TextBox 8"/>
          <p:cNvSpPr txBox="1"/>
          <p:nvPr/>
        </p:nvSpPr>
        <p:spPr>
          <a:xfrm>
            <a:off x="1762606" y="3532909"/>
            <a:ext cx="760581" cy="646331"/>
          </a:xfrm>
          <a:prstGeom prst="rect">
            <a:avLst/>
          </a:prstGeom>
          <a:noFill/>
        </p:spPr>
        <p:txBody>
          <a:bodyPr wrap="none" rtlCol="0">
            <a:spAutoFit/>
          </a:bodyPr>
          <a:lstStyle/>
          <a:p>
            <a:pPr>
              <a:buNone/>
            </a:pPr>
            <a:r>
              <a:rPr lang="en-US" sz="3600" i="1" dirty="0" err="1" smtClean="0">
                <a:solidFill>
                  <a:srgbClr val="FF0000"/>
                </a:solidFill>
              </a:rPr>
              <a:t>vs</a:t>
            </a:r>
            <a:endParaRPr lang="en-US" sz="3600" i="1" dirty="0">
              <a:solidFill>
                <a:srgbClr val="FF0000"/>
              </a:solidFill>
            </a:endParaRPr>
          </a:p>
        </p:txBody>
      </p:sp>
      <p:pic>
        <p:nvPicPr>
          <p:cNvPr id="10" name="Picture 9" title="TV Guide logo"/>
          <p:cNvPicPr>
            <a:picLocks noChangeAspect="1"/>
          </p:cNvPicPr>
          <p:nvPr/>
        </p:nvPicPr>
        <p:blipFill rotWithShape="1">
          <a:blip r:embed="rId4"/>
          <a:srcRect b="5659"/>
          <a:stretch/>
        </p:blipFill>
        <p:spPr>
          <a:xfrm>
            <a:off x="6238393" y="1901152"/>
            <a:ext cx="1570181" cy="1481328"/>
          </a:xfrm>
          <a:prstGeom prst="rect">
            <a:avLst/>
          </a:prstGeom>
        </p:spPr>
      </p:pic>
      <p:sp>
        <p:nvSpPr>
          <p:cNvPr id="11" name="TextBox 10"/>
          <p:cNvSpPr txBox="1"/>
          <p:nvPr/>
        </p:nvSpPr>
        <p:spPr>
          <a:xfrm>
            <a:off x="6602461" y="3531370"/>
            <a:ext cx="760581" cy="646331"/>
          </a:xfrm>
          <a:prstGeom prst="rect">
            <a:avLst/>
          </a:prstGeom>
          <a:noFill/>
        </p:spPr>
        <p:txBody>
          <a:bodyPr wrap="none" rtlCol="0">
            <a:spAutoFit/>
          </a:bodyPr>
          <a:lstStyle/>
          <a:p>
            <a:pPr>
              <a:buNone/>
            </a:pPr>
            <a:r>
              <a:rPr lang="en-US" sz="3600" i="1" dirty="0" err="1" smtClean="0">
                <a:solidFill>
                  <a:srgbClr val="FF0000"/>
                </a:solidFill>
              </a:rPr>
              <a:t>vs</a:t>
            </a:r>
            <a:endParaRPr lang="en-US" sz="3600" i="1" dirty="0">
              <a:solidFill>
                <a:srgbClr val="FF0000"/>
              </a:solidFill>
            </a:endParaRPr>
          </a:p>
        </p:txBody>
      </p:sp>
      <p:pic>
        <p:nvPicPr>
          <p:cNvPr id="12" name="Picture 11" title="PBS logo"/>
          <p:cNvPicPr>
            <a:picLocks noChangeAspect="1"/>
          </p:cNvPicPr>
          <p:nvPr/>
        </p:nvPicPr>
        <p:blipFill>
          <a:blip r:embed="rId5"/>
          <a:stretch>
            <a:fillRect/>
          </a:stretch>
        </p:blipFill>
        <p:spPr>
          <a:xfrm>
            <a:off x="6243373" y="4787515"/>
            <a:ext cx="1561354" cy="874545"/>
          </a:xfrm>
          <a:prstGeom prst="rect">
            <a:avLst/>
          </a:prstGeom>
        </p:spPr>
      </p:pic>
      <p:sp>
        <p:nvSpPr>
          <p:cNvPr id="13" name="TextBox 12"/>
          <p:cNvSpPr txBox="1"/>
          <p:nvPr/>
        </p:nvSpPr>
        <p:spPr>
          <a:xfrm>
            <a:off x="3363577" y="3686850"/>
            <a:ext cx="2424544" cy="461665"/>
          </a:xfrm>
          <a:prstGeom prst="rect">
            <a:avLst/>
          </a:prstGeom>
          <a:noFill/>
        </p:spPr>
        <p:txBody>
          <a:bodyPr wrap="square" rtlCol="0">
            <a:spAutoFit/>
          </a:bodyPr>
          <a:lstStyle/>
          <a:p>
            <a:pPr algn="ctr">
              <a:buNone/>
            </a:pPr>
            <a:r>
              <a:rPr lang="en-US" i="1" dirty="0" smtClean="0"/>
              <a:t>is analogous to</a:t>
            </a:r>
            <a:endParaRPr lang="en-US" i="1" dirty="0"/>
          </a:p>
        </p:txBody>
      </p:sp>
      <p:pic>
        <p:nvPicPr>
          <p:cNvPr id="14" name="Picture 13" title="PubMed.gov"/>
          <p:cNvPicPr>
            <a:picLocks noChangeAspect="1"/>
          </p:cNvPicPr>
          <p:nvPr/>
        </p:nvPicPr>
        <p:blipFill>
          <a:blip r:embed="rId6"/>
          <a:stretch>
            <a:fillRect/>
          </a:stretch>
        </p:blipFill>
        <p:spPr>
          <a:xfrm>
            <a:off x="764946" y="2273516"/>
            <a:ext cx="2755900" cy="736600"/>
          </a:xfrm>
          <a:prstGeom prst="rect">
            <a:avLst/>
          </a:prstGeom>
        </p:spPr>
      </p:pic>
    </p:spTree>
    <p:extLst>
      <p:ext uri="{BB962C8B-B14F-4D97-AF65-F5344CB8AC3E}">
        <p14:creationId xmlns:p14="http://schemas.microsoft.com/office/powerpoint/2010/main" val="222703506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Group of scientific-related photos&#10;" title="Group of scientific-related photos"/>
          <p:cNvPicPr>
            <a:picLocks noChangeAspect="1" noChangeArrowheads="1"/>
          </p:cNvPicPr>
          <p:nvPr/>
        </p:nvPicPr>
        <p:blipFill>
          <a:blip r:embed="rId3" cstate="print">
            <a:duotone>
              <a:prstClr val="black"/>
              <a:srgbClr val="D9C3A5">
                <a:tint val="50000"/>
                <a:satMod val="180000"/>
              </a:srgbClr>
            </a:duotone>
            <a:lum bright="96000" contrast="96000"/>
            <a:alphaModFix amt="50000"/>
          </a:blip>
          <a:srcRect l="10278"/>
          <a:stretch>
            <a:fillRect/>
          </a:stretch>
        </p:blipFill>
        <p:spPr bwMode="auto">
          <a:xfrm>
            <a:off x="0" y="-199072"/>
            <a:ext cx="9144000" cy="6858000"/>
          </a:xfrm>
          <a:prstGeom prst="rect">
            <a:avLst/>
          </a:prstGeom>
          <a:solidFill>
            <a:schemeClr val="tx2">
              <a:lumMod val="60000"/>
              <a:lumOff val="40000"/>
            </a:schemeClr>
          </a:solidFill>
          <a:ln w="9525">
            <a:noFill/>
            <a:miter lim="800000"/>
            <a:headEnd/>
            <a:tailEnd/>
          </a:ln>
          <a:effectLst>
            <a:softEdge rad="635000"/>
          </a:effectLst>
        </p:spPr>
      </p:pic>
      <p:grpSp>
        <p:nvGrpSpPr>
          <p:cNvPr id="9" name="Group 8" descr="Scientific related Photos" title="NIH...Turning discovery into Health"/>
          <p:cNvGrpSpPr/>
          <p:nvPr/>
        </p:nvGrpSpPr>
        <p:grpSpPr>
          <a:xfrm>
            <a:off x="131762" y="4144960"/>
            <a:ext cx="9562232" cy="2636840"/>
            <a:chOff x="131762" y="4144960"/>
            <a:chExt cx="9562232" cy="2636840"/>
          </a:xfrm>
        </p:grpSpPr>
        <p:grpSp>
          <p:nvGrpSpPr>
            <p:cNvPr id="3" name="Group 12"/>
            <p:cNvGrpSpPr>
              <a:grpSpLocks/>
            </p:cNvGrpSpPr>
            <p:nvPr/>
          </p:nvGrpSpPr>
          <p:grpSpPr bwMode="auto">
            <a:xfrm>
              <a:off x="609600" y="5730982"/>
              <a:ext cx="9084394" cy="1050818"/>
              <a:chOff x="603912" y="3241675"/>
              <a:chExt cx="9084394" cy="1050818"/>
            </a:xfrm>
          </p:grpSpPr>
          <p:sp>
            <p:nvSpPr>
              <p:cNvPr id="21" name="Rectangle 3"/>
              <p:cNvSpPr>
                <a:spLocks noChangeArrowheads="1"/>
              </p:cNvSpPr>
              <p:nvPr/>
            </p:nvSpPr>
            <p:spPr bwMode="auto">
              <a:xfrm>
                <a:off x="603912" y="3241675"/>
                <a:ext cx="4335462" cy="882650"/>
              </a:xfrm>
              <a:prstGeom prst="rect">
                <a:avLst/>
              </a:prstGeom>
              <a:noFill/>
              <a:ln w="9525">
                <a:noFill/>
                <a:miter lim="800000"/>
                <a:headEnd/>
                <a:tailEnd/>
              </a:ln>
            </p:spPr>
            <p:txBody>
              <a:bodyPr anchor="ctr"/>
              <a:lstStyle/>
              <a:p>
                <a:pPr>
                  <a:spcBef>
                    <a:spcPct val="0"/>
                  </a:spcBef>
                  <a:buFontTx/>
                  <a:buNone/>
                  <a:defRPr/>
                </a:pPr>
                <a:r>
                  <a:rPr lang="en-US" sz="9600" b="1" dirty="0">
                    <a:solidFill>
                      <a:srgbClr val="073E87"/>
                    </a:solidFill>
                    <a:effectLst>
                      <a:outerShdw blurRad="38100" dist="38100" dir="2700000" algn="tl">
                        <a:srgbClr val="000000">
                          <a:alpha val="43137"/>
                        </a:srgbClr>
                      </a:outerShdw>
                    </a:effectLst>
                    <a:latin typeface="Arial"/>
                    <a:ea typeface="ＭＳ Ｐゴシック" pitchFamily="34" charset="-128"/>
                  </a:rPr>
                  <a:t/>
                </a:r>
                <a:br>
                  <a:rPr lang="en-US" sz="9600" b="1" dirty="0">
                    <a:solidFill>
                      <a:srgbClr val="073E87"/>
                    </a:solidFill>
                    <a:effectLst>
                      <a:outerShdw blurRad="38100" dist="38100" dir="2700000" algn="tl">
                        <a:srgbClr val="000000">
                          <a:alpha val="43137"/>
                        </a:srgbClr>
                      </a:outerShdw>
                    </a:effectLst>
                    <a:latin typeface="Arial"/>
                    <a:ea typeface="ＭＳ Ｐゴシック" pitchFamily="34" charset="-128"/>
                  </a:rPr>
                </a:br>
                <a:r>
                  <a:rPr lang="en-US" sz="5400" b="1" dirty="0">
                    <a:solidFill>
                      <a:srgbClr val="073E87"/>
                    </a:solidFill>
                    <a:effectLst>
                      <a:outerShdw blurRad="38100" dist="38100" dir="2700000" algn="tl">
                        <a:srgbClr val="000000">
                          <a:alpha val="43137"/>
                        </a:srgbClr>
                      </a:outerShdw>
                    </a:effectLst>
                    <a:latin typeface="Arial"/>
                    <a:ea typeface="ＭＳ Ｐゴシック" pitchFamily="34" charset="-128"/>
                  </a:rPr>
                  <a:t>NIH</a:t>
                </a:r>
                <a:r>
                  <a:rPr lang="en-US" sz="8800" b="1" dirty="0">
                    <a:solidFill>
                      <a:srgbClr val="073E87"/>
                    </a:solidFill>
                    <a:effectLst>
                      <a:outerShdw blurRad="38100" dist="38100" dir="2700000" algn="tl">
                        <a:srgbClr val="000000">
                          <a:alpha val="43137"/>
                        </a:srgbClr>
                      </a:outerShdw>
                    </a:effectLst>
                    <a:latin typeface="Arial"/>
                    <a:ea typeface="ＭＳ Ｐゴシック" pitchFamily="34" charset="-128"/>
                  </a:rPr>
                  <a:t>…</a:t>
                </a:r>
                <a:r>
                  <a:rPr lang="en-US" sz="9600" b="1" dirty="0">
                    <a:solidFill>
                      <a:srgbClr val="073E87"/>
                    </a:solidFill>
                    <a:effectLst>
                      <a:outerShdw blurRad="38100" dist="38100" dir="2700000" algn="tl">
                        <a:srgbClr val="000000">
                          <a:alpha val="43137"/>
                        </a:srgbClr>
                      </a:outerShdw>
                    </a:effectLst>
                    <a:latin typeface="Arial"/>
                    <a:ea typeface="ＭＳ Ｐゴシック" pitchFamily="34" charset="-128"/>
                  </a:rPr>
                  <a:t/>
                </a:r>
                <a:br>
                  <a:rPr lang="en-US" sz="9600" b="1" dirty="0">
                    <a:solidFill>
                      <a:srgbClr val="073E87"/>
                    </a:solidFill>
                    <a:effectLst>
                      <a:outerShdw blurRad="38100" dist="38100" dir="2700000" algn="tl">
                        <a:srgbClr val="000000">
                          <a:alpha val="43137"/>
                        </a:srgbClr>
                      </a:outerShdw>
                    </a:effectLst>
                    <a:latin typeface="Arial"/>
                    <a:ea typeface="ＭＳ Ｐゴシック" pitchFamily="34" charset="-128"/>
                  </a:rPr>
                </a:br>
                <a:endParaRPr lang="en-US" sz="9600" b="1" dirty="0">
                  <a:solidFill>
                    <a:srgbClr val="073E87"/>
                  </a:solidFill>
                  <a:effectLst>
                    <a:outerShdw blurRad="38100" dist="38100" dir="2700000" algn="tl">
                      <a:srgbClr val="000000">
                        <a:alpha val="43137"/>
                      </a:srgbClr>
                    </a:outerShdw>
                  </a:effectLst>
                  <a:latin typeface="Arial"/>
                  <a:ea typeface="ＭＳ Ｐゴシック" pitchFamily="34" charset="-128"/>
                </a:endParaRPr>
              </a:p>
            </p:txBody>
          </p:sp>
          <p:sp>
            <p:nvSpPr>
              <p:cNvPr id="22" name="Text Box 4"/>
              <p:cNvSpPr txBox="1">
                <a:spLocks noChangeArrowheads="1"/>
              </p:cNvSpPr>
              <p:nvPr/>
            </p:nvSpPr>
            <p:spPr bwMode="auto">
              <a:xfrm>
                <a:off x="3042312" y="3535363"/>
                <a:ext cx="6645994" cy="757130"/>
              </a:xfrm>
              <a:prstGeom prst="rect">
                <a:avLst/>
              </a:prstGeom>
              <a:noFill/>
              <a:ln w="9525">
                <a:noFill/>
                <a:miter lim="800000"/>
                <a:headEnd/>
                <a:tailEnd/>
              </a:ln>
            </p:spPr>
            <p:txBody>
              <a:bodyPr wrap="square">
                <a:spAutoFit/>
              </a:bodyPr>
              <a:lstStyle/>
              <a:p>
                <a:pPr>
                  <a:lnSpc>
                    <a:spcPct val="90000"/>
                  </a:lnSpc>
                  <a:spcBef>
                    <a:spcPct val="50000"/>
                  </a:spcBef>
                  <a:buFontTx/>
                  <a:buNone/>
                  <a:defRPr/>
                </a:pPr>
                <a:r>
                  <a:rPr lang="en-US" sz="2800" spc="70" dirty="0">
                    <a:solidFill>
                      <a:srgbClr val="073E87"/>
                    </a:solidFill>
                    <a:effectLst>
                      <a:outerShdw blurRad="38100" dist="38100" dir="2700000" algn="tl">
                        <a:srgbClr val="000000">
                          <a:alpha val="43137"/>
                        </a:srgbClr>
                      </a:outerShdw>
                    </a:effectLst>
                    <a:latin typeface="Arial"/>
                    <a:ea typeface="ＭＳ Ｐゴシック" pitchFamily="34" charset="-128"/>
                  </a:rPr>
                  <a:t>Turning</a:t>
                </a:r>
                <a:r>
                  <a:rPr lang="en-US" sz="4800" spc="70" dirty="0">
                    <a:solidFill>
                      <a:srgbClr val="073E87"/>
                    </a:solidFill>
                    <a:effectLst>
                      <a:outerShdw blurRad="38100" dist="38100" dir="2700000" algn="tl">
                        <a:srgbClr val="000000">
                          <a:alpha val="43137"/>
                        </a:srgbClr>
                      </a:outerShdw>
                    </a:effectLst>
                    <a:latin typeface="Arial"/>
                    <a:ea typeface="ＭＳ Ｐゴシック" pitchFamily="34" charset="-128"/>
                  </a:rPr>
                  <a:t> </a:t>
                </a:r>
                <a:r>
                  <a:rPr lang="en-US" sz="2800" spc="70" dirty="0">
                    <a:solidFill>
                      <a:srgbClr val="073E87"/>
                    </a:solidFill>
                    <a:effectLst>
                      <a:outerShdw blurRad="38100" dist="38100" dir="2700000" algn="tl">
                        <a:srgbClr val="000000">
                          <a:alpha val="43137"/>
                        </a:srgbClr>
                      </a:outerShdw>
                    </a:effectLst>
                    <a:latin typeface="Arial"/>
                    <a:ea typeface="ＭＳ Ｐゴシック" pitchFamily="34" charset="-128"/>
                  </a:rPr>
                  <a:t>Discovery</a:t>
                </a:r>
                <a:r>
                  <a:rPr lang="en-US" sz="4800" spc="70" dirty="0">
                    <a:solidFill>
                      <a:srgbClr val="073E87"/>
                    </a:solidFill>
                    <a:effectLst>
                      <a:outerShdw blurRad="38100" dist="38100" dir="2700000" algn="tl">
                        <a:srgbClr val="000000">
                          <a:alpha val="43137"/>
                        </a:srgbClr>
                      </a:outerShdw>
                    </a:effectLst>
                    <a:latin typeface="Arial"/>
                    <a:ea typeface="ＭＳ Ｐゴシック" pitchFamily="34" charset="-128"/>
                  </a:rPr>
                  <a:t> </a:t>
                </a:r>
                <a:r>
                  <a:rPr lang="en-US" sz="2800" spc="70" dirty="0">
                    <a:solidFill>
                      <a:srgbClr val="073E87"/>
                    </a:solidFill>
                    <a:effectLst>
                      <a:outerShdw blurRad="38100" dist="38100" dir="2700000" algn="tl">
                        <a:srgbClr val="000000">
                          <a:alpha val="43137"/>
                        </a:srgbClr>
                      </a:outerShdw>
                    </a:effectLst>
                    <a:latin typeface="Arial"/>
                    <a:ea typeface="ＭＳ Ｐゴシック" pitchFamily="34" charset="-128"/>
                  </a:rPr>
                  <a:t>Into</a:t>
                </a:r>
                <a:r>
                  <a:rPr lang="en-US" sz="4800" spc="70" dirty="0">
                    <a:solidFill>
                      <a:srgbClr val="073E87"/>
                    </a:solidFill>
                    <a:effectLst>
                      <a:outerShdw blurRad="38100" dist="38100" dir="2700000" algn="tl">
                        <a:srgbClr val="000000">
                          <a:alpha val="43137"/>
                        </a:srgbClr>
                      </a:outerShdw>
                    </a:effectLst>
                    <a:latin typeface="Arial"/>
                    <a:ea typeface="ＭＳ Ｐゴシック" pitchFamily="34" charset="-128"/>
                  </a:rPr>
                  <a:t> </a:t>
                </a:r>
                <a:r>
                  <a:rPr lang="en-US" sz="2800" spc="70" dirty="0" smtClean="0">
                    <a:solidFill>
                      <a:srgbClr val="073E87"/>
                    </a:solidFill>
                    <a:effectLst>
                      <a:outerShdw blurRad="38100" dist="38100" dir="2700000" algn="tl">
                        <a:srgbClr val="000000">
                          <a:alpha val="43137"/>
                        </a:srgbClr>
                      </a:outerShdw>
                    </a:effectLst>
                    <a:latin typeface="Arial"/>
                    <a:ea typeface="ＭＳ Ｐゴシック" pitchFamily="34" charset="-128"/>
                  </a:rPr>
                  <a:t>Health</a:t>
                </a:r>
                <a:endParaRPr lang="en-US" sz="4800" spc="70" baseline="30000" dirty="0">
                  <a:solidFill>
                    <a:srgbClr val="073E87"/>
                  </a:solidFill>
                  <a:effectLst>
                    <a:outerShdw blurRad="38100" dist="38100" dir="2700000" algn="tl">
                      <a:srgbClr val="000000">
                        <a:alpha val="43137"/>
                      </a:srgbClr>
                    </a:outerShdw>
                  </a:effectLst>
                  <a:latin typeface="Arial"/>
                  <a:ea typeface="ＭＳ Ｐゴシック" pitchFamily="34" charset="-128"/>
                </a:endParaRPr>
              </a:p>
            </p:txBody>
          </p:sp>
        </p:grpSp>
        <p:grpSp>
          <p:nvGrpSpPr>
            <p:cNvPr id="8" name="Group 7"/>
            <p:cNvGrpSpPr/>
            <p:nvPr/>
          </p:nvGrpSpPr>
          <p:grpSpPr>
            <a:xfrm>
              <a:off x="131762" y="4144960"/>
              <a:ext cx="8707438" cy="1646240"/>
              <a:chOff x="241300" y="4952998"/>
              <a:chExt cx="8707438" cy="1646240"/>
            </a:xfrm>
          </p:grpSpPr>
          <p:pic>
            <p:nvPicPr>
              <p:cNvPr id="17" name="Picture 16" descr="nci-Doctor Patient.jpg"/>
              <p:cNvPicPr>
                <a:picLocks noChangeAspect="1"/>
              </p:cNvPicPr>
              <p:nvPr/>
            </p:nvPicPr>
            <p:blipFill>
              <a:blip r:embed="rId4" cstate="print"/>
              <a:stretch>
                <a:fillRect/>
              </a:stretch>
            </p:blipFill>
            <p:spPr bwMode="auto">
              <a:xfrm>
                <a:off x="6477000" y="4952998"/>
                <a:ext cx="2471738" cy="1646238"/>
              </a:xfrm>
              <a:prstGeom prst="rect">
                <a:avLst/>
              </a:prstGeom>
              <a:ln>
                <a:noFill/>
              </a:ln>
              <a:effectLst>
                <a:outerShdw blurRad="292100" dist="139700" dir="2700000" algn="tl" rotWithShape="0">
                  <a:srgbClr val="333333">
                    <a:alpha val="65000"/>
                  </a:srgbClr>
                </a:outerShdw>
              </a:effectLst>
            </p:spPr>
          </p:pic>
          <p:pic>
            <p:nvPicPr>
              <p:cNvPr id="1026" name="Picture 2"/>
              <p:cNvPicPr>
                <a:picLocks noChangeAspect="1" noChangeArrowheads="1"/>
              </p:cNvPicPr>
              <p:nvPr/>
            </p:nvPicPr>
            <p:blipFill>
              <a:blip r:embed="rId5" cstate="print"/>
              <a:stretch>
                <a:fillRect/>
              </a:stretch>
            </p:blipFill>
            <p:spPr bwMode="auto">
              <a:xfrm>
                <a:off x="2438627" y="4953000"/>
                <a:ext cx="2147887" cy="1646238"/>
              </a:xfrm>
              <a:prstGeom prst="rect">
                <a:avLst/>
              </a:prstGeom>
              <a:ln>
                <a:noFill/>
              </a:ln>
              <a:effectLst>
                <a:outerShdw blurRad="292100" dist="139700" dir="2700000" algn="tl" rotWithShape="0">
                  <a:srgbClr val="333333">
                    <a:alpha val="65000"/>
                  </a:srgbClr>
                </a:outerShdw>
              </a:effectLst>
            </p:spPr>
          </p:pic>
          <p:pic>
            <p:nvPicPr>
              <p:cNvPr id="27" name="Picture 26" descr="Hybrid cells with biomarker.JPG"/>
              <p:cNvPicPr>
                <a:picLocks noChangeAspect="1"/>
              </p:cNvPicPr>
              <p:nvPr/>
            </p:nvPicPr>
            <p:blipFill>
              <a:blip r:embed="rId6" cstate="print"/>
              <a:stretch>
                <a:fillRect/>
              </a:stretch>
            </p:blipFill>
            <p:spPr bwMode="auto">
              <a:xfrm>
                <a:off x="241300" y="4953000"/>
                <a:ext cx="2117725" cy="1646237"/>
              </a:xfrm>
              <a:prstGeom prst="rect">
                <a:avLst/>
              </a:prstGeom>
              <a:ln>
                <a:noFill/>
              </a:ln>
              <a:effectLst>
                <a:outerShdw blurRad="292100" dist="139700" dir="2700000" algn="tl" rotWithShape="0">
                  <a:srgbClr val="333333">
                    <a:alpha val="65000"/>
                  </a:srgbClr>
                </a:outerShdw>
              </a:effectLst>
            </p:spPr>
          </p:pic>
          <p:pic>
            <p:nvPicPr>
              <p:cNvPr id="29698" name="Picture 2"/>
              <p:cNvPicPr>
                <a:picLocks noChangeAspect="1" noChangeArrowheads="1"/>
              </p:cNvPicPr>
              <p:nvPr/>
            </p:nvPicPr>
            <p:blipFill>
              <a:blip r:embed="rId7" cstate="print"/>
              <a:stretch>
                <a:fillRect/>
              </a:stretch>
            </p:blipFill>
            <p:spPr bwMode="auto">
              <a:xfrm>
                <a:off x="4659313" y="4952999"/>
                <a:ext cx="1739900" cy="1646237"/>
              </a:xfrm>
              <a:prstGeom prst="rect">
                <a:avLst/>
              </a:prstGeom>
              <a:ln>
                <a:noFill/>
              </a:ln>
              <a:effectLst>
                <a:outerShdw blurRad="292100" dist="139700" dir="2700000" algn="tl" rotWithShape="0">
                  <a:srgbClr val="333333">
                    <a:alpha val="65000"/>
                  </a:srgbClr>
                </a:outerShdw>
              </a:effectLst>
            </p:spPr>
          </p:pic>
        </p:grpSp>
      </p:grpSp>
      <p:sp>
        <p:nvSpPr>
          <p:cNvPr id="6" name="Title 5"/>
          <p:cNvSpPr>
            <a:spLocks noGrp="1"/>
          </p:cNvSpPr>
          <p:nvPr>
            <p:ph type="ctrTitle"/>
          </p:nvPr>
        </p:nvSpPr>
        <p:spPr>
          <a:xfrm>
            <a:off x="685800" y="228600"/>
            <a:ext cx="7772400" cy="1470025"/>
          </a:xfrm>
        </p:spPr>
        <p:txBody>
          <a:bodyPr>
            <a:normAutofit/>
          </a:bodyPr>
          <a:lstStyle/>
          <a:p>
            <a:r>
              <a:rPr lang="en-US" sz="3600" dirty="0" smtClean="0">
                <a:latin typeface="Impact" panose="020B0806030902050204" pitchFamily="34" charset="0"/>
              </a:rPr>
              <a:t>WE VALUE YOUR INPUT!</a:t>
            </a:r>
            <a:endParaRPr lang="en-US" sz="3600" dirty="0">
              <a:latin typeface="Impact" panose="020B0806030902050204" pitchFamily="34" charset="0"/>
            </a:endParaRPr>
          </a:p>
        </p:txBody>
      </p:sp>
      <p:sp>
        <p:nvSpPr>
          <p:cNvPr id="7" name="Subtitle 6"/>
          <p:cNvSpPr>
            <a:spLocks noGrp="1"/>
          </p:cNvSpPr>
          <p:nvPr>
            <p:ph type="subTitle" idx="1"/>
          </p:nvPr>
        </p:nvSpPr>
        <p:spPr>
          <a:xfrm>
            <a:off x="0" y="1981200"/>
            <a:ext cx="9144000" cy="2133600"/>
          </a:xfrm>
        </p:spPr>
        <p:txBody>
          <a:bodyPr>
            <a:normAutofit fontScale="40000" lnSpcReduction="20000"/>
          </a:bodyPr>
          <a:lstStyle/>
          <a:p>
            <a:pPr fontAlgn="base">
              <a:spcBef>
                <a:spcPct val="0"/>
              </a:spcBef>
              <a:spcAft>
                <a:spcPct val="0"/>
              </a:spcAft>
            </a:pPr>
            <a:r>
              <a:rPr lang="en-US" sz="7000" b="1" dirty="0" smtClean="0">
                <a:solidFill>
                  <a:srgbClr val="002060"/>
                </a:solidFill>
                <a:latin typeface="Arial Black" pitchFamily="34" charset="0"/>
              </a:rPr>
              <a:t>2014 NIH REGIONAL SEMINAR</a:t>
            </a:r>
          </a:p>
          <a:p>
            <a:pPr fontAlgn="base">
              <a:spcBef>
                <a:spcPct val="0"/>
              </a:spcBef>
              <a:spcAft>
                <a:spcPct val="0"/>
              </a:spcAft>
            </a:pPr>
            <a:endParaRPr lang="en-US" sz="4900" b="1" dirty="0" smtClean="0">
              <a:solidFill>
                <a:schemeClr val="tx1"/>
              </a:solidFill>
              <a:latin typeface="Arial Black" pitchFamily="34" charset="0"/>
            </a:endParaRPr>
          </a:p>
          <a:p>
            <a:pPr algn="l" fontAlgn="base">
              <a:spcBef>
                <a:spcPct val="0"/>
              </a:spcBef>
              <a:spcAft>
                <a:spcPct val="0"/>
              </a:spcAft>
            </a:pPr>
            <a:r>
              <a:rPr lang="en-US" sz="4900" b="1" dirty="0" smtClean="0">
                <a:solidFill>
                  <a:schemeClr val="tx1"/>
                </a:solidFill>
                <a:latin typeface="Arial Black" pitchFamily="34" charset="0"/>
              </a:rPr>
              <a:t>   Session Evaluations: http://surveymonkey.com/s/nihsessions</a:t>
            </a:r>
            <a:br>
              <a:rPr lang="en-US" sz="4900" b="1" dirty="0" smtClean="0">
                <a:solidFill>
                  <a:schemeClr val="tx1"/>
                </a:solidFill>
                <a:latin typeface="Arial Black" pitchFamily="34" charset="0"/>
              </a:rPr>
            </a:br>
            <a:r>
              <a:rPr lang="en-US" sz="4900" b="1" dirty="0" smtClean="0">
                <a:solidFill>
                  <a:schemeClr val="tx1"/>
                </a:solidFill>
                <a:latin typeface="Arial Black" pitchFamily="34" charset="0"/>
              </a:rPr>
              <a:t/>
            </a:r>
            <a:br>
              <a:rPr lang="en-US" sz="4900" b="1" dirty="0" smtClean="0">
                <a:solidFill>
                  <a:schemeClr val="tx1"/>
                </a:solidFill>
                <a:latin typeface="Arial Black" pitchFamily="34" charset="0"/>
              </a:rPr>
            </a:br>
            <a:r>
              <a:rPr lang="en-US" sz="4900" b="1" dirty="0" smtClean="0">
                <a:solidFill>
                  <a:schemeClr val="tx1"/>
                </a:solidFill>
                <a:latin typeface="Arial Black" pitchFamily="34" charset="0"/>
              </a:rPr>
              <a:t>   Overall Evaluations:  http://surveymonkey.com/s/nihoverall</a:t>
            </a:r>
            <a:endParaRPr lang="en-US" sz="4900" dirty="0" smtClean="0">
              <a:solidFill>
                <a:schemeClr val="tx1"/>
              </a:solidFill>
            </a:endParaRPr>
          </a:p>
          <a:p>
            <a:endParaRPr lang="en-US" sz="4900" b="1" dirty="0" smtClean="0">
              <a:solidFill>
                <a:srgbClr val="00518E"/>
              </a:solidFill>
              <a:latin typeface="Arial Black" pitchFamily="34" charset="0"/>
            </a:endParaRPr>
          </a:p>
          <a:p>
            <a:endParaRPr lang="en-US" sz="4900" b="1" dirty="0">
              <a:solidFill>
                <a:srgbClr val="00518E"/>
              </a:solidFill>
              <a:latin typeface="Arial Black" pitchFamily="34" charset="0"/>
            </a:endParaRPr>
          </a:p>
          <a:p>
            <a:endParaRPr lang="en-US" sz="4900" dirty="0" smtClean="0">
              <a:solidFill>
                <a:prstClr val="black"/>
              </a:solidFill>
            </a:endParaRPr>
          </a:p>
          <a:p>
            <a:endParaRPr lang="en-US" b="1" dirty="0">
              <a:solidFill>
                <a:srgbClr val="0070C0"/>
              </a:solidFill>
            </a:endParaRPr>
          </a:p>
        </p:txBody>
      </p:sp>
      <p:sp>
        <p:nvSpPr>
          <p:cNvPr id="4" name="Slide Number Placeholder 3"/>
          <p:cNvSpPr>
            <a:spLocks noGrp="1"/>
          </p:cNvSpPr>
          <p:nvPr>
            <p:ph type="sldNum" sz="quarter" idx="12"/>
          </p:nvPr>
        </p:nvSpPr>
        <p:spPr/>
        <p:txBody>
          <a:bodyPr/>
          <a:lstStyle/>
          <a:p>
            <a:fld id="{9EAAFBBC-5701-4823-B1B4-67B5041A6657}" type="slidenum">
              <a:rPr lang="en-US" smtClean="0">
                <a:solidFill>
                  <a:prstClr val="black">
                    <a:tint val="75000"/>
                  </a:prstClr>
                </a:solidFill>
              </a:rPr>
              <a:pPr/>
              <a:t>80</a:t>
            </a:fld>
            <a:endParaRPr lang="en-US">
              <a:solidFill>
                <a:prstClr val="black">
                  <a:tint val="75000"/>
                </a:prstClr>
              </a:solidFill>
            </a:endParaRPr>
          </a:p>
        </p:txBody>
      </p:sp>
    </p:spTree>
    <p:extLst>
      <p:ext uri="{BB962C8B-B14F-4D97-AF65-F5344CB8AC3E}">
        <p14:creationId xmlns:p14="http://schemas.microsoft.com/office/powerpoint/2010/main" val="25896518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fld id="{4EA04E38-7978-4A1D-B943-B789E5EE3C70}" type="slidenum">
              <a:rPr lang="en-US" sz="1000" smtClean="0">
                <a:solidFill>
                  <a:schemeClr val="bg1"/>
                </a:solidFill>
              </a:rPr>
              <a:pPr eaLnBrk="1" hangingPunct="1"/>
              <a:t>9</a:t>
            </a:fld>
            <a:endParaRPr lang="en-US" sz="1000" dirty="0" smtClean="0">
              <a:solidFill>
                <a:schemeClr val="bg1"/>
              </a:solidFill>
            </a:endParaRPr>
          </a:p>
        </p:txBody>
      </p:sp>
      <p:sp>
        <p:nvSpPr>
          <p:cNvPr id="10243" name="Rectangle 3"/>
          <p:cNvSpPr>
            <a:spLocks noGrp="1" noChangeArrowheads="1"/>
          </p:cNvSpPr>
          <p:nvPr>
            <p:ph type="body" idx="1"/>
          </p:nvPr>
        </p:nvSpPr>
        <p:spPr/>
        <p:txBody>
          <a:bodyPr/>
          <a:lstStyle/>
          <a:p>
            <a:pPr algn="ctr" eaLnBrk="1" hangingPunct="1">
              <a:buFontTx/>
              <a:buNone/>
            </a:pPr>
            <a:endParaRPr lang="en-US" sz="3200" dirty="0"/>
          </a:p>
          <a:p>
            <a:pPr algn="ctr" eaLnBrk="1" hangingPunct="1">
              <a:buFontTx/>
              <a:buNone/>
            </a:pPr>
            <a:r>
              <a:rPr lang="en-US" sz="3200" b="1" dirty="0" smtClean="0">
                <a:solidFill>
                  <a:srgbClr val="009900"/>
                </a:solidFill>
              </a:rPr>
              <a:t>2) Awardee Tasks</a:t>
            </a:r>
          </a:p>
          <a:p>
            <a:pPr lvl="4" eaLnBrk="1" hangingPunct="1"/>
            <a:endParaRPr lang="en-US" sz="2600" dirty="0" smtClean="0"/>
          </a:p>
          <a:p>
            <a:pPr marL="2630488" lvl="4" eaLnBrk="1" hangingPunct="1">
              <a:buFont typeface="Arial" pitchFamily="34" charset="0"/>
              <a:buChar char="•"/>
            </a:pPr>
            <a:r>
              <a:rPr lang="en-US" sz="2600" dirty="0" smtClean="0"/>
              <a:t>Address Copyright</a:t>
            </a:r>
          </a:p>
          <a:p>
            <a:pPr marL="2630488" lvl="4" eaLnBrk="1" hangingPunct="1">
              <a:buFont typeface="Arial" pitchFamily="34" charset="0"/>
              <a:buChar char="•"/>
            </a:pPr>
            <a:r>
              <a:rPr lang="en-US" sz="2600" dirty="0" smtClean="0"/>
              <a:t>Posting Papers</a:t>
            </a:r>
          </a:p>
          <a:p>
            <a:pPr marL="2630488" lvl="4" eaLnBrk="1" hangingPunct="1">
              <a:buFont typeface="Arial" pitchFamily="34" charset="0"/>
              <a:buChar char="•"/>
            </a:pPr>
            <a:r>
              <a:rPr lang="en-US" sz="2600" dirty="0" smtClean="0"/>
              <a:t>Documenting Compliance</a:t>
            </a:r>
          </a:p>
          <a:p>
            <a:pPr algn="ctr" eaLnBrk="1" hangingPunct="1">
              <a:buFontTx/>
              <a:buNone/>
            </a:pPr>
            <a:endParaRPr lang="en-US" sz="3200" dirty="0" smtClean="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ASPOLLED" val="E6ED3E5502F24C169C5C45F94CFDBBAD"/>
  <p:tag name="TPVERSION" val="5"/>
  <p:tag name="TPFULLVERSION" val="5.3.1.3337"/>
  <p:tag name="PPTVERSION" val="14"/>
  <p:tag name="TPOS" val="2"/>
</p:tagLst>
</file>

<file path=ppt/theme/theme1.xml><?xml version="1.0" encoding="utf-8"?>
<a:theme xmlns:a="http://schemas.openxmlformats.org/drawingml/2006/main" name="OER template">
  <a:themeElements>
    <a:clrScheme name="MASTER_OER_PPT_TEMPLATE_v9_FINALDRA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STER_OER_PPT_TEMPLATE_v9_FINALDRAF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MASTER_OER_PPT_TEMPLATE_v9_FINALDRA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_OER_PPT_TEMPLATE_v9_FINALDRAF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_OER_PPT_TEMPLATE_v9_FINALDRAF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_OER_PPT_TEMPLATE_v9_FINALDRAF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_OER_PPT_TEMPLATE_v9_FINALDRAF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_OER_PPT_TEMPLATE_v9_FINALDRAF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_OER_PPT_TEMPLATE_v9_FINALDRAF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_OER_PPT_TEMPLATE_v9_FINALDRAF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_OER_PPT_TEMPLATE_v9_FINALDRAF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_OER_PPT_TEMPLATE_v9_FINALDRAF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_OER_PPT_TEMPLATE_v9_FINALDRAF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_OER_PPT_TEMPLATE_v9_FINALDRAF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E06E598776B79408DE98D0C79F14201" ma:contentTypeVersion="4" ma:contentTypeDescription="Create a new document." ma:contentTypeScope="" ma:versionID="74804a151ccd934a2f99bdedab4b878b">
  <xsd:schema xmlns:xsd="http://www.w3.org/2001/XMLSchema" xmlns:xs="http://www.w3.org/2001/XMLSchema" xmlns:p="http://schemas.microsoft.com/office/2006/metadata/properties" xmlns:ns2="e64061a7-bc73-4e36-8b6e-74220a960d58" targetNamespace="http://schemas.microsoft.com/office/2006/metadata/properties" ma:root="true" ma:fieldsID="381f62e2a68e65fe632c2feb79df998c" ns2:_="">
    <xsd:import namespace="e64061a7-bc73-4e36-8b6e-74220a960d58"/>
    <xsd:element name="properties">
      <xsd:complexType>
        <xsd:sequence>
          <xsd:element name="documentManagement">
            <xsd:complexType>
              <xsd:all>
                <xsd:element ref="ns2:Assigned_x0020_To0"/>
                <xsd:element ref="ns2:user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4061a7-bc73-4e36-8b6e-74220a960d58" elementFormDefault="qualified">
    <xsd:import namespace="http://schemas.microsoft.com/office/2006/documentManagement/types"/>
    <xsd:import namespace="http://schemas.microsoft.com/office/infopath/2007/PartnerControls"/>
    <xsd:element name="Assigned_x0020_To0" ma:index="8" ma:displayName="Assigned To" ma:description="Your name" ma:list="UserInfo" ma:SharePointGroup="0" ma:internalName="Assigned_x0020_To0"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username" ma:index="9" nillable="true" ma:displayName="username" ma:internalName="usernam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ssigned_x0020_To0 xmlns="e64061a7-bc73-4e36-8b6e-74220a960d58">
      <UserInfo>
        <DisplayName>Thakur, Neil (NIH/OD) [E]</DisplayName>
        <AccountId>586</AccountId>
        <AccountType/>
      </UserInfo>
    </Assigned_x0020_To0>
    <username xmlns="e64061a7-bc73-4e36-8b6e-74220a960d58" xsi:nil="true"/>
  </documentManagement>
</p:properties>
</file>

<file path=customXml/itemProps1.xml><?xml version="1.0" encoding="utf-8"?>
<ds:datastoreItem xmlns:ds="http://schemas.openxmlformats.org/officeDocument/2006/customXml" ds:itemID="{70FAE342-1199-48FC-98A0-9E42A33797DF}"/>
</file>

<file path=customXml/itemProps2.xml><?xml version="1.0" encoding="utf-8"?>
<ds:datastoreItem xmlns:ds="http://schemas.openxmlformats.org/officeDocument/2006/customXml" ds:itemID="{7688174D-8D14-4EF2-B619-F5740DA420CC}"/>
</file>

<file path=customXml/itemProps3.xml><?xml version="1.0" encoding="utf-8"?>
<ds:datastoreItem xmlns:ds="http://schemas.openxmlformats.org/officeDocument/2006/customXml" ds:itemID="{B03F83E8-4CFB-45B6-BDDF-35DCFB5BF608}"/>
</file>

<file path=docProps/app.xml><?xml version="1.0" encoding="utf-8"?>
<Properties xmlns="http://schemas.openxmlformats.org/officeDocument/2006/extended-properties" xmlns:vt="http://schemas.openxmlformats.org/officeDocument/2006/docPropsVTypes">
  <Template>OER template.potx</Template>
  <TotalTime>37153</TotalTime>
  <Words>4067</Words>
  <Application>Microsoft Office PowerPoint</Application>
  <PresentationFormat>On-screen Show (4:3)</PresentationFormat>
  <Paragraphs>706</Paragraphs>
  <Slides>80</Slides>
  <Notes>47</Notes>
  <HiddenSlides>0</HiddenSlides>
  <MMClips>0</MMClips>
  <ScaleCrop>false</ScaleCrop>
  <HeadingPairs>
    <vt:vector size="4" baseType="variant">
      <vt:variant>
        <vt:lpstr>Theme</vt:lpstr>
      </vt:variant>
      <vt:variant>
        <vt:i4>4</vt:i4>
      </vt:variant>
      <vt:variant>
        <vt:lpstr>Slide Titles</vt:lpstr>
      </vt:variant>
      <vt:variant>
        <vt:i4>80</vt:i4>
      </vt:variant>
    </vt:vector>
  </HeadingPairs>
  <TitlesOfParts>
    <vt:vector size="84" baseType="lpstr">
      <vt:lpstr>OER template</vt:lpstr>
      <vt:lpstr>Default Design</vt:lpstr>
      <vt:lpstr>1_Default Design</vt:lpstr>
      <vt:lpstr>Office Theme</vt:lpstr>
      <vt:lpstr>The NIH Public Access Policy</vt:lpstr>
      <vt:lpstr>Today’s Discussion: The NIH Public Access Policy  </vt:lpstr>
      <vt:lpstr>The NIH Public Access Policy  </vt:lpstr>
      <vt:lpstr>The NIH Public Access Policy Is Mandatory</vt:lpstr>
      <vt:lpstr>The Policy Applies to Any Manuscript That…</vt:lpstr>
      <vt:lpstr>PowerPoint Presentation</vt:lpstr>
      <vt:lpstr>PowerPoint Presentation</vt:lpstr>
      <vt:lpstr>PowerPoint Presentation</vt:lpstr>
      <vt:lpstr>PowerPoint Presentation</vt:lpstr>
      <vt:lpstr>Address Copyright</vt:lpstr>
      <vt:lpstr>Posting Papers</vt:lpstr>
      <vt:lpstr>PowerPoint Presentation</vt:lpstr>
      <vt:lpstr>PowerPoint Presentation</vt:lpstr>
      <vt:lpstr>PowerPoint Presentation</vt:lpstr>
      <vt:lpstr>PowerPoint Presentation</vt:lpstr>
      <vt:lpstr>PowerPoint Presentation</vt:lpstr>
      <vt:lpstr>Identifying Submission Method by Journal Name</vt:lpstr>
      <vt:lpstr>How to cite papers in press (epub ahead of print),  or within 3 months of publication…</vt:lpstr>
      <vt:lpstr>How to cite papers archived in PMC</vt:lpstr>
      <vt:lpstr>PowerPoint Presentation</vt:lpstr>
      <vt:lpstr>For non-competing continuation awards</vt:lpstr>
      <vt:lpstr>RPPR and E Notification</vt:lpstr>
      <vt:lpstr>Example: PRAM for Public Access</vt:lpstr>
      <vt:lpstr>PowerPoint Presentation</vt:lpstr>
      <vt:lpstr>PowerPoint Presentation</vt:lpstr>
      <vt:lpstr>PowerPoint Presentation</vt:lpstr>
      <vt:lpstr>NIHMS: Methods C &amp; D</vt:lpstr>
      <vt:lpstr>Document processing overview</vt:lpstr>
      <vt:lpstr>Three Steps for Authors in NIHMS</vt:lpstr>
      <vt:lpstr>Submitter Deposits Files</vt:lpstr>
      <vt:lpstr>Author Approves Submission</vt:lpstr>
      <vt:lpstr>Author Reviews PMC Web Version</vt:lpstr>
      <vt:lpstr>PowerPoint Presentation</vt:lpstr>
      <vt:lpstr>What is My NCBI?</vt:lpstr>
      <vt:lpstr>PowerPoint Presentation</vt:lpstr>
      <vt:lpstr>PowerPoint Presentation</vt:lpstr>
      <vt:lpstr>Which eRA users should have linked My Bibliography accounts?</vt:lpstr>
      <vt:lpstr>PowerPoint Presentation</vt:lpstr>
      <vt:lpstr>Adding non-PubMed citations</vt:lpstr>
      <vt:lpstr>PowerPoint Presentation</vt:lpstr>
      <vt:lpstr>Award View option for eRA-linked users</vt:lpstr>
      <vt:lpstr>Award View NIHPA compliance codes</vt:lpstr>
      <vt:lpstr>My Bibliography, Award View</vt:lpstr>
      <vt:lpstr>Delegation in My Bibliography</vt:lpstr>
      <vt:lpstr>PI adds a new citation to their My Bibliography</vt:lpstr>
      <vt:lpstr>PI adds a new citation to their My Bibliography</vt:lpstr>
      <vt:lpstr>PI/author collaboration</vt:lpstr>
      <vt:lpstr>Another user links a PI’s grant to a citation</vt:lpstr>
      <vt:lpstr>PowerPoint Presentation</vt:lpstr>
      <vt:lpstr>Display on RPPR</vt:lpstr>
      <vt:lpstr>My NCBI PDF reports</vt:lpstr>
      <vt:lpstr>How My NCBI Reduces PI Workload</vt:lpstr>
      <vt:lpstr>PowerPoint Presentation</vt:lpstr>
      <vt:lpstr>What is the Compliance Monitor? </vt:lpstr>
      <vt:lpstr>Who has access to the Compliance Monitor?</vt:lpstr>
      <vt:lpstr>Logging in to the Compliance Monitor</vt:lpstr>
      <vt:lpstr>Institution Summary</vt:lpstr>
      <vt:lpstr>Institution Details</vt:lpstr>
      <vt:lpstr>Article Details</vt:lpstr>
      <vt:lpstr>Benefits of using the Compliance Monitor</vt:lpstr>
      <vt:lpstr>PowerPoint Presentation</vt:lpstr>
      <vt:lpstr>Preparation is Key to Avoiding Delays in Funding</vt:lpstr>
      <vt:lpstr>PowerPoint Presentation</vt:lpstr>
      <vt:lpstr>PowerPoint Presentation</vt:lpstr>
      <vt:lpstr>PowerPoint Presentation</vt:lpstr>
      <vt:lpstr>PowerPoint Presentation</vt:lpstr>
      <vt:lpstr>Relevant Guide Notices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 VALUE YOUR INPUT!</vt:lpstr>
    </vt:vector>
  </TitlesOfParts>
  <Company>NIH/OD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Compliance with Public Access Policies - 2014 NIH Regional Seminar</dc:title>
  <dc:subject>Extramural Staff Training - NIH Public Access Policy - Neil Thakur, PhD - December 14, 2009</dc:subject>
  <dc:creator>Neil Thakur</dc:creator>
  <cp:keywords>Extramural Staff Training - NIH Public Access Policy - Neil Thakur, PhD - December 14, 2009</cp:keywords>
  <cp:lastModifiedBy>dwyerc</cp:lastModifiedBy>
  <cp:revision>417</cp:revision>
  <cp:lastPrinted>2013-05-06T19:13:16Z</cp:lastPrinted>
  <dcterms:created xsi:type="dcterms:W3CDTF">2007-01-29T20:23:56Z</dcterms:created>
  <dcterms:modified xsi:type="dcterms:W3CDTF">2014-06-24T13:34:24Z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0x0101004E06E598776B79408DE98D0C79F14201</vt:lpwstr>
  </property>
</Properties>
</file>