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4"/>
  </p:sldMasterIdLst>
  <p:notesMasterIdLst>
    <p:notesMasterId r:id="rId68"/>
  </p:notesMasterIdLst>
  <p:handoutMasterIdLst>
    <p:handoutMasterId r:id="rId69"/>
  </p:handoutMasterIdLst>
  <p:sldIdLst>
    <p:sldId id="438" r:id="rId5"/>
    <p:sldId id="355" r:id="rId6"/>
    <p:sldId id="362" r:id="rId7"/>
    <p:sldId id="364" r:id="rId8"/>
    <p:sldId id="457" r:id="rId9"/>
    <p:sldId id="458" r:id="rId10"/>
    <p:sldId id="358" r:id="rId11"/>
    <p:sldId id="359" r:id="rId12"/>
    <p:sldId id="461" r:id="rId13"/>
    <p:sldId id="444" r:id="rId14"/>
    <p:sldId id="445" r:id="rId15"/>
    <p:sldId id="462" r:id="rId16"/>
    <p:sldId id="353" r:id="rId17"/>
    <p:sldId id="459" r:id="rId18"/>
    <p:sldId id="460" r:id="rId19"/>
    <p:sldId id="455" r:id="rId20"/>
    <p:sldId id="469" r:id="rId21"/>
    <p:sldId id="439" r:id="rId22"/>
    <p:sldId id="297" r:id="rId23"/>
    <p:sldId id="298" r:id="rId24"/>
    <p:sldId id="299" r:id="rId25"/>
    <p:sldId id="300" r:id="rId26"/>
    <p:sldId id="301" r:id="rId27"/>
    <p:sldId id="375" r:id="rId28"/>
    <p:sldId id="302" r:id="rId29"/>
    <p:sldId id="376" r:id="rId30"/>
    <p:sldId id="304" r:id="rId31"/>
    <p:sldId id="305" r:id="rId32"/>
    <p:sldId id="306" r:id="rId33"/>
    <p:sldId id="308" r:id="rId34"/>
    <p:sldId id="309" r:id="rId35"/>
    <p:sldId id="310" r:id="rId36"/>
    <p:sldId id="314" r:id="rId37"/>
    <p:sldId id="315" r:id="rId38"/>
    <p:sldId id="316" r:id="rId39"/>
    <p:sldId id="317" r:id="rId40"/>
    <p:sldId id="318" r:id="rId41"/>
    <p:sldId id="319" r:id="rId42"/>
    <p:sldId id="320" r:id="rId43"/>
    <p:sldId id="377" r:id="rId44"/>
    <p:sldId id="385" r:id="rId45"/>
    <p:sldId id="386" r:id="rId46"/>
    <p:sldId id="387" r:id="rId47"/>
    <p:sldId id="388" r:id="rId48"/>
    <p:sldId id="389" r:id="rId49"/>
    <p:sldId id="421" r:id="rId50"/>
    <p:sldId id="422" r:id="rId51"/>
    <p:sldId id="419" r:id="rId52"/>
    <p:sldId id="420" r:id="rId53"/>
    <p:sldId id="390" r:id="rId54"/>
    <p:sldId id="405" r:id="rId55"/>
    <p:sldId id="406" r:id="rId56"/>
    <p:sldId id="407" r:id="rId57"/>
    <p:sldId id="408" r:id="rId58"/>
    <p:sldId id="409" r:id="rId59"/>
    <p:sldId id="446" r:id="rId60"/>
    <p:sldId id="411" r:id="rId61"/>
    <p:sldId id="412" r:id="rId62"/>
    <p:sldId id="413" r:id="rId63"/>
    <p:sldId id="423" r:id="rId64"/>
    <p:sldId id="434" r:id="rId65"/>
    <p:sldId id="435" r:id="rId66"/>
    <p:sldId id="468" r:id="rId67"/>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00" autoAdjust="0"/>
    <p:restoredTop sz="94704" autoAdjust="0"/>
  </p:normalViewPr>
  <p:slideViewPr>
    <p:cSldViewPr>
      <p:cViewPr varScale="1">
        <p:scale>
          <a:sx n="70" d="100"/>
          <a:sy n="70" d="100"/>
        </p:scale>
        <p:origin x="-115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dirty="0" smtClean="0"/>
              <a:t>Institutions Registered</a:t>
            </a:r>
            <a:r>
              <a:rPr lang="en-US" sz="1400" baseline="0" dirty="0" smtClean="0"/>
              <a:t> in Assurance Database</a:t>
            </a:r>
            <a:endParaRPr lang="en-US" sz="1400" dirty="0"/>
          </a:p>
        </c:rich>
      </c:tx>
      <c:layout/>
      <c:overlay val="0"/>
    </c:title>
    <c:autoTitleDeleted val="0"/>
    <c:plotArea>
      <c:layout/>
      <c:barChart>
        <c:barDir val="col"/>
        <c:grouping val="clustered"/>
        <c:varyColors val="0"/>
        <c:ser>
          <c:idx val="0"/>
          <c:order val="0"/>
          <c:tx>
            <c:strRef>
              <c:f>Sheet1!$B$1</c:f>
              <c:strCache>
                <c:ptCount val="1"/>
                <c:pt idx="0">
                  <c:v>Institutions Registered</c:v>
                </c:pt>
              </c:strCache>
            </c:strRef>
          </c:tx>
          <c:invertIfNegative val="0"/>
          <c:cat>
            <c:numRef>
              <c:f>Sheet1!$A$2:$A$4</c:f>
              <c:numCache>
                <c:formatCode>General</c:formatCode>
                <c:ptCount val="3"/>
                <c:pt idx="0">
                  <c:v>2010</c:v>
                </c:pt>
                <c:pt idx="1">
                  <c:v>2011</c:v>
                </c:pt>
                <c:pt idx="2">
                  <c:v>2012</c:v>
                </c:pt>
              </c:numCache>
            </c:numRef>
          </c:cat>
          <c:val>
            <c:numRef>
              <c:f>Sheet1!$B$2:$B$4</c:f>
              <c:numCache>
                <c:formatCode>_(* #,##0_);_(* \(#,##0\);_(* "-"??_);_(@_)</c:formatCode>
                <c:ptCount val="3"/>
                <c:pt idx="0">
                  <c:v>6400</c:v>
                </c:pt>
                <c:pt idx="1">
                  <c:v>6700</c:v>
                </c:pt>
                <c:pt idx="2">
                  <c:v>7100</c:v>
                </c:pt>
              </c:numCache>
            </c:numRef>
          </c:val>
        </c:ser>
        <c:dLbls>
          <c:showLegendKey val="0"/>
          <c:showVal val="0"/>
          <c:showCatName val="0"/>
          <c:showSerName val="0"/>
          <c:showPercent val="0"/>
          <c:showBubbleSize val="0"/>
        </c:dLbls>
        <c:gapWidth val="150"/>
        <c:axId val="159402240"/>
        <c:axId val="159517312"/>
      </c:barChart>
      <c:catAx>
        <c:axId val="159402240"/>
        <c:scaling>
          <c:orientation val="minMax"/>
        </c:scaling>
        <c:delete val="0"/>
        <c:axPos val="b"/>
        <c:numFmt formatCode="General" sourceLinked="1"/>
        <c:majorTickMark val="out"/>
        <c:minorTickMark val="none"/>
        <c:tickLblPos val="nextTo"/>
        <c:crossAx val="159517312"/>
        <c:crosses val="autoZero"/>
        <c:auto val="1"/>
        <c:lblAlgn val="ctr"/>
        <c:lblOffset val="100"/>
        <c:noMultiLvlLbl val="0"/>
      </c:catAx>
      <c:valAx>
        <c:axId val="159517312"/>
        <c:scaling>
          <c:orientation val="minMax"/>
        </c:scaling>
        <c:delete val="0"/>
        <c:axPos val="l"/>
        <c:majorGridlines/>
        <c:numFmt formatCode="_(* #,##0_);_(* \(#,##0\);_(* &quot;-&quot;??_);_(@_)" sourceLinked="1"/>
        <c:majorTickMark val="out"/>
        <c:minorTickMark val="none"/>
        <c:tickLblPos val="nextTo"/>
        <c:crossAx val="159402240"/>
        <c:crosses val="autoZero"/>
        <c:crossBetween val="between"/>
      </c:valAx>
    </c:plotArea>
    <c:plotVisOnly val="1"/>
    <c:dispBlanksAs val="gap"/>
    <c:showDLblsOverMax val="0"/>
  </c:chart>
  <c:txPr>
    <a:bodyPr/>
    <a:lstStyle/>
    <a:p>
      <a:pPr>
        <a:defRPr sz="1400">
          <a:latin typeface="Arial" pitchFamily="34" charset="0"/>
          <a:cs typeface="Arial"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9419921774484089"/>
          <c:y val="4.4516354677363507E-2"/>
          <c:w val="0.62137673763001922"/>
          <c:h val="0.80062985935720365"/>
        </c:manualLayout>
      </c:layout>
      <c:barChart>
        <c:barDir val="col"/>
        <c:grouping val="clustered"/>
        <c:varyColors val="0"/>
        <c:ser>
          <c:idx val="0"/>
          <c:order val="0"/>
          <c:tx>
            <c:strRef>
              <c:f>Sheet1!$B$1</c:f>
              <c:strCache>
                <c:ptCount val="1"/>
                <c:pt idx="0">
                  <c:v>Total Queries </c:v>
                </c:pt>
              </c:strCache>
            </c:strRef>
          </c:tx>
          <c:spPr>
            <a:solidFill>
              <a:srgbClr val="002060"/>
            </a:solidFill>
          </c:spPr>
          <c:invertIfNegative val="0"/>
          <c:dPt>
            <c:idx val="0"/>
            <c:invertIfNegative val="0"/>
            <c:bubble3D val="0"/>
            <c:spPr>
              <a:solidFill>
                <a:srgbClr val="002060"/>
              </a:solidFill>
              <a:ln w="19050"/>
            </c:spPr>
          </c:dPt>
          <c:cat>
            <c:numRef>
              <c:f>Sheet1!$A$2:$A$8</c:f>
              <c:numCache>
                <c:formatCode>General</c:formatCode>
                <c:ptCount val="5"/>
                <c:pt idx="0">
                  <c:v>2007</c:v>
                </c:pt>
                <c:pt idx="1">
                  <c:v>2009</c:v>
                </c:pt>
                <c:pt idx="2">
                  <c:v>2011</c:v>
                </c:pt>
                <c:pt idx="3">
                  <c:v>2012</c:v>
                </c:pt>
                <c:pt idx="4">
                  <c:v>2013</c:v>
                </c:pt>
              </c:numCache>
            </c:numRef>
          </c:cat>
          <c:val>
            <c:numRef>
              <c:f>Sheet1!$B$2:$B$8</c:f>
              <c:numCache>
                <c:formatCode>General</c:formatCode>
                <c:ptCount val="5"/>
                <c:pt idx="0">
                  <c:v>270</c:v>
                </c:pt>
                <c:pt idx="1">
                  <c:v>263</c:v>
                </c:pt>
                <c:pt idx="2">
                  <c:v>238</c:v>
                </c:pt>
                <c:pt idx="3">
                  <c:v>422</c:v>
                </c:pt>
                <c:pt idx="4">
                  <c:v>444</c:v>
                </c:pt>
              </c:numCache>
            </c:numRef>
          </c:val>
        </c:ser>
        <c:ser>
          <c:idx val="1"/>
          <c:order val="1"/>
          <c:tx>
            <c:strRef>
              <c:f>Sheet1!$C$1</c:f>
              <c:strCache>
                <c:ptCount val="1"/>
                <c:pt idx="0">
                  <c:v>Total Cases Opened  </c:v>
                </c:pt>
              </c:strCache>
            </c:strRef>
          </c:tx>
          <c:invertIfNegative val="0"/>
          <c:cat>
            <c:numRef>
              <c:f>Sheet1!$A$2:$A$8</c:f>
              <c:numCache>
                <c:formatCode>General</c:formatCode>
                <c:ptCount val="5"/>
                <c:pt idx="0">
                  <c:v>2007</c:v>
                </c:pt>
                <c:pt idx="1">
                  <c:v>2009</c:v>
                </c:pt>
                <c:pt idx="2">
                  <c:v>2011</c:v>
                </c:pt>
                <c:pt idx="3">
                  <c:v>2012</c:v>
                </c:pt>
                <c:pt idx="4">
                  <c:v>2013</c:v>
                </c:pt>
              </c:numCache>
            </c:numRef>
          </c:cat>
          <c:val>
            <c:numRef>
              <c:f>Sheet1!$C$2:$C$8</c:f>
              <c:numCache>
                <c:formatCode>General</c:formatCode>
                <c:ptCount val="5"/>
                <c:pt idx="0">
                  <c:v>14</c:v>
                </c:pt>
                <c:pt idx="1">
                  <c:v>31</c:v>
                </c:pt>
                <c:pt idx="2">
                  <c:v>44</c:v>
                </c:pt>
                <c:pt idx="3">
                  <c:v>41</c:v>
                </c:pt>
                <c:pt idx="4">
                  <c:v>33</c:v>
                </c:pt>
              </c:numCache>
            </c:numRef>
          </c:val>
        </c:ser>
        <c:dLbls>
          <c:showLegendKey val="0"/>
          <c:showVal val="0"/>
          <c:showCatName val="0"/>
          <c:showSerName val="0"/>
          <c:showPercent val="0"/>
          <c:showBubbleSize val="0"/>
        </c:dLbls>
        <c:gapWidth val="150"/>
        <c:axId val="211484032"/>
        <c:axId val="211522688"/>
      </c:barChart>
      <c:catAx>
        <c:axId val="211484032"/>
        <c:scaling>
          <c:orientation val="minMax"/>
        </c:scaling>
        <c:delete val="0"/>
        <c:axPos val="b"/>
        <c:numFmt formatCode="General" sourceLinked="1"/>
        <c:majorTickMark val="none"/>
        <c:minorTickMark val="none"/>
        <c:tickLblPos val="nextTo"/>
        <c:txPr>
          <a:bodyPr/>
          <a:lstStyle/>
          <a:p>
            <a:pPr>
              <a:defRPr sz="1100">
                <a:latin typeface="Arial" pitchFamily="34" charset="0"/>
                <a:cs typeface="Arial" pitchFamily="34" charset="0"/>
              </a:defRPr>
            </a:pPr>
            <a:endParaRPr lang="en-US"/>
          </a:p>
        </c:txPr>
        <c:crossAx val="211522688"/>
        <c:crosses val="autoZero"/>
        <c:auto val="1"/>
        <c:lblAlgn val="ctr"/>
        <c:lblOffset val="100"/>
        <c:noMultiLvlLbl val="0"/>
      </c:catAx>
      <c:valAx>
        <c:axId val="211522688"/>
        <c:scaling>
          <c:orientation val="minMax"/>
        </c:scaling>
        <c:delete val="0"/>
        <c:axPos val="l"/>
        <c:majorGridlines/>
        <c:title>
          <c:tx>
            <c:rich>
              <a:bodyPr/>
              <a:lstStyle/>
              <a:p>
                <a:pPr>
                  <a:defRPr sz="1400" b="1">
                    <a:latin typeface="Arial" pitchFamily="34" charset="0"/>
                    <a:cs typeface="Arial" pitchFamily="34" charset="0"/>
                  </a:defRPr>
                </a:pPr>
                <a:r>
                  <a:rPr lang="en-US" sz="1400" b="1" dirty="0" smtClean="0">
                    <a:latin typeface="Arial" pitchFamily="34" charset="0"/>
                    <a:cs typeface="Arial" pitchFamily="34" charset="0"/>
                  </a:rPr>
                  <a:t>Number</a:t>
                </a:r>
                <a:endParaRPr lang="en-US" sz="1400" b="1" dirty="0">
                  <a:latin typeface="Arial" pitchFamily="34" charset="0"/>
                  <a:cs typeface="Arial" pitchFamily="34" charset="0"/>
                </a:endParaRPr>
              </a:p>
            </c:rich>
          </c:tx>
          <c:layout/>
          <c:overlay val="0"/>
        </c:title>
        <c:numFmt formatCode="General" sourceLinked="1"/>
        <c:majorTickMark val="out"/>
        <c:minorTickMark val="none"/>
        <c:tickLblPos val="nextTo"/>
        <c:txPr>
          <a:bodyPr/>
          <a:lstStyle/>
          <a:p>
            <a:pPr>
              <a:defRPr sz="1100">
                <a:latin typeface="Arial" pitchFamily="34" charset="0"/>
                <a:cs typeface="Arial" pitchFamily="34" charset="0"/>
              </a:defRPr>
            </a:pPr>
            <a:endParaRPr lang="en-US"/>
          </a:p>
        </c:txPr>
        <c:crossAx val="211484032"/>
        <c:crosses val="autoZero"/>
        <c:crossBetween val="between"/>
      </c:valAx>
    </c:plotArea>
    <c:legend>
      <c:legendPos val="b"/>
      <c:layout/>
      <c:overlay val="0"/>
      <c:txPr>
        <a:bodyPr/>
        <a:lstStyle/>
        <a:p>
          <a:pPr>
            <a:defRPr sz="1400">
              <a:latin typeface="Arial" pitchFamily="34" charset="0"/>
              <a:cs typeface="Arial"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stacked"/>
        <c:varyColors val="0"/>
        <c:ser>
          <c:idx val="0"/>
          <c:order val="0"/>
          <c:tx>
            <c:strRef>
              <c:f>Sheet1!$B$1</c:f>
              <c:strCache>
                <c:ptCount val="1"/>
                <c:pt idx="0">
                  <c:v>Debarment</c:v>
                </c:pt>
              </c:strCache>
            </c:strRef>
          </c:tx>
          <c:spPr>
            <a:solidFill>
              <a:srgbClr val="002060"/>
            </a:solidFill>
          </c:spPr>
          <c:invertIfNegative val="0"/>
          <c:dLbls>
            <c:txPr>
              <a:bodyPr/>
              <a:lstStyle/>
              <a:p>
                <a:pPr>
                  <a:defRPr sz="1400">
                    <a:solidFill>
                      <a:schemeClr val="bg1"/>
                    </a:solidFill>
                    <a:latin typeface="Arial" pitchFamily="34" charset="0"/>
                    <a:cs typeface="Arial" pitchFamily="34" charset="0"/>
                  </a:defRPr>
                </a:pPr>
                <a:endParaRPr lang="en-US"/>
              </a:p>
            </c:txPr>
            <c:showLegendKey val="0"/>
            <c:showVal val="1"/>
            <c:showCatName val="0"/>
            <c:showSerName val="0"/>
            <c:showPercent val="0"/>
            <c:showBubbleSize val="0"/>
            <c:showLeaderLines val="0"/>
          </c:dLbls>
          <c:cat>
            <c:numRef>
              <c:f>Sheet1!$A$2:$A$8</c:f>
              <c:numCache>
                <c:formatCode>General</c:formatCode>
                <c:ptCount val="7"/>
                <c:pt idx="0">
                  <c:v>2007</c:v>
                </c:pt>
                <c:pt idx="1">
                  <c:v>2008</c:v>
                </c:pt>
                <c:pt idx="2">
                  <c:v>2009</c:v>
                </c:pt>
                <c:pt idx="3">
                  <c:v>2010</c:v>
                </c:pt>
                <c:pt idx="4">
                  <c:v>2011</c:v>
                </c:pt>
                <c:pt idx="5">
                  <c:v>2012</c:v>
                </c:pt>
                <c:pt idx="6">
                  <c:v>2013</c:v>
                </c:pt>
              </c:numCache>
            </c:numRef>
          </c:cat>
          <c:val>
            <c:numRef>
              <c:f>Sheet1!$B$2:$B$8</c:f>
              <c:numCache>
                <c:formatCode>General</c:formatCode>
                <c:ptCount val="7"/>
                <c:pt idx="0">
                  <c:v>7</c:v>
                </c:pt>
                <c:pt idx="1">
                  <c:v>7</c:v>
                </c:pt>
                <c:pt idx="2">
                  <c:v>5</c:v>
                </c:pt>
                <c:pt idx="3">
                  <c:v>4</c:v>
                </c:pt>
                <c:pt idx="4">
                  <c:v>4</c:v>
                </c:pt>
                <c:pt idx="5">
                  <c:v>6</c:v>
                </c:pt>
                <c:pt idx="6">
                  <c:v>2</c:v>
                </c:pt>
              </c:numCache>
            </c:numRef>
          </c:val>
        </c:ser>
        <c:ser>
          <c:idx val="1"/>
          <c:order val="1"/>
          <c:tx>
            <c:strRef>
              <c:f>Sheet1!$C$1</c:f>
              <c:strCache>
                <c:ptCount val="1"/>
                <c:pt idx="0">
                  <c:v>Supervision</c:v>
                </c:pt>
              </c:strCache>
            </c:strRef>
          </c:tx>
          <c:invertIfNegative val="0"/>
          <c:dLbls>
            <c:txPr>
              <a:bodyPr/>
              <a:lstStyle/>
              <a:p>
                <a:pPr>
                  <a:defRPr sz="1400">
                    <a:latin typeface="Arial" pitchFamily="34" charset="0"/>
                    <a:cs typeface="Arial" pitchFamily="34" charset="0"/>
                  </a:defRPr>
                </a:pPr>
                <a:endParaRPr lang="en-US"/>
              </a:p>
            </c:txPr>
            <c:showLegendKey val="0"/>
            <c:showVal val="1"/>
            <c:showCatName val="0"/>
            <c:showSerName val="0"/>
            <c:showPercent val="0"/>
            <c:showBubbleSize val="0"/>
            <c:showLeaderLines val="0"/>
          </c:dLbls>
          <c:cat>
            <c:numRef>
              <c:f>Sheet1!$A$2:$A$8</c:f>
              <c:numCache>
                <c:formatCode>General</c:formatCode>
                <c:ptCount val="7"/>
                <c:pt idx="0">
                  <c:v>2007</c:v>
                </c:pt>
                <c:pt idx="1">
                  <c:v>2008</c:v>
                </c:pt>
                <c:pt idx="2">
                  <c:v>2009</c:v>
                </c:pt>
                <c:pt idx="3">
                  <c:v>2010</c:v>
                </c:pt>
                <c:pt idx="4">
                  <c:v>2011</c:v>
                </c:pt>
                <c:pt idx="5">
                  <c:v>2012</c:v>
                </c:pt>
                <c:pt idx="6">
                  <c:v>2013</c:v>
                </c:pt>
              </c:numCache>
            </c:numRef>
          </c:cat>
          <c:val>
            <c:numRef>
              <c:f>Sheet1!$C$2:$C$8</c:f>
              <c:numCache>
                <c:formatCode>General</c:formatCode>
                <c:ptCount val="7"/>
                <c:pt idx="0">
                  <c:v>3</c:v>
                </c:pt>
                <c:pt idx="1">
                  <c:v>5</c:v>
                </c:pt>
                <c:pt idx="2">
                  <c:v>6</c:v>
                </c:pt>
                <c:pt idx="3">
                  <c:v>5</c:v>
                </c:pt>
                <c:pt idx="4">
                  <c:v>9</c:v>
                </c:pt>
                <c:pt idx="5">
                  <c:v>8</c:v>
                </c:pt>
                <c:pt idx="6">
                  <c:v>10</c:v>
                </c:pt>
              </c:numCache>
            </c:numRef>
          </c:val>
        </c:ser>
        <c:dLbls>
          <c:showLegendKey val="0"/>
          <c:showVal val="0"/>
          <c:showCatName val="0"/>
          <c:showSerName val="0"/>
          <c:showPercent val="0"/>
          <c:showBubbleSize val="0"/>
        </c:dLbls>
        <c:gapWidth val="95"/>
        <c:overlap val="100"/>
        <c:axId val="38559744"/>
        <c:axId val="38561280"/>
      </c:barChart>
      <c:catAx>
        <c:axId val="38559744"/>
        <c:scaling>
          <c:orientation val="minMax"/>
        </c:scaling>
        <c:delete val="0"/>
        <c:axPos val="b"/>
        <c:numFmt formatCode="General" sourceLinked="1"/>
        <c:majorTickMark val="none"/>
        <c:minorTickMark val="none"/>
        <c:tickLblPos val="nextTo"/>
        <c:txPr>
          <a:bodyPr/>
          <a:lstStyle/>
          <a:p>
            <a:pPr>
              <a:defRPr sz="1200">
                <a:latin typeface="Arial" pitchFamily="34" charset="0"/>
                <a:cs typeface="Arial" pitchFamily="34" charset="0"/>
              </a:defRPr>
            </a:pPr>
            <a:endParaRPr lang="en-US"/>
          </a:p>
        </c:txPr>
        <c:crossAx val="38561280"/>
        <c:crosses val="autoZero"/>
        <c:auto val="1"/>
        <c:lblAlgn val="ctr"/>
        <c:lblOffset val="100"/>
        <c:noMultiLvlLbl val="0"/>
      </c:catAx>
      <c:valAx>
        <c:axId val="38561280"/>
        <c:scaling>
          <c:orientation val="minMax"/>
        </c:scaling>
        <c:delete val="1"/>
        <c:axPos val="l"/>
        <c:title>
          <c:tx>
            <c:rich>
              <a:bodyPr rot="-5400000" vert="horz"/>
              <a:lstStyle/>
              <a:p>
                <a:pPr>
                  <a:defRPr sz="1400">
                    <a:latin typeface="Arial" pitchFamily="34" charset="0"/>
                    <a:cs typeface="Arial" pitchFamily="34" charset="0"/>
                  </a:defRPr>
                </a:pPr>
                <a:r>
                  <a:rPr lang="en-US" sz="1400" dirty="0" smtClean="0">
                    <a:latin typeface="Arial" pitchFamily="34" charset="0"/>
                    <a:cs typeface="Arial" pitchFamily="34" charset="0"/>
                  </a:rPr>
                  <a:t>Number of Findings</a:t>
                </a:r>
                <a:endParaRPr lang="en-US" sz="1400" dirty="0">
                  <a:latin typeface="Arial" pitchFamily="34" charset="0"/>
                  <a:cs typeface="Arial" pitchFamily="34" charset="0"/>
                </a:endParaRPr>
              </a:p>
            </c:rich>
          </c:tx>
          <c:layout/>
          <c:overlay val="0"/>
        </c:title>
        <c:numFmt formatCode="General" sourceLinked="1"/>
        <c:majorTickMark val="none"/>
        <c:minorTickMark val="none"/>
        <c:tickLblPos val="none"/>
        <c:crossAx val="38559744"/>
        <c:crosses val="autoZero"/>
        <c:crossBetween val="between"/>
      </c:valAx>
    </c:plotArea>
    <c:legend>
      <c:legendPos val="b"/>
      <c:layout/>
      <c:overlay val="0"/>
      <c:txPr>
        <a:bodyPr/>
        <a:lstStyle/>
        <a:p>
          <a:pPr>
            <a:defRPr sz="1400">
              <a:latin typeface="Arial" pitchFamily="34" charset="0"/>
              <a:cs typeface="Arial"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4" Type="http://schemas.openxmlformats.org/officeDocument/2006/relationships/image" Target="../media/image3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3037840" cy="463617"/>
          </a:xfrm>
          <a:prstGeom prst="rect">
            <a:avLst/>
          </a:prstGeom>
          <a:noFill/>
          <a:ln w="9525">
            <a:noFill/>
            <a:miter lim="800000"/>
            <a:headEnd/>
            <a:tailEnd/>
          </a:ln>
          <a:effectLst/>
        </p:spPr>
        <p:txBody>
          <a:bodyPr vert="horz" wrap="square" lIns="91576" tIns="45788" rIns="91576" bIns="45788" numCol="1" anchor="t" anchorCtr="0" compatLnSpc="1">
            <a:prstTxWarp prst="textNoShape">
              <a:avLst/>
            </a:prstTxWarp>
          </a:bodyPr>
          <a:lstStyle>
            <a:lvl1pPr defTabSz="915676" eaLnBrk="1" hangingPunct="1">
              <a:defRPr sz="1200">
                <a:latin typeface="Arial" charset="0"/>
              </a:defRPr>
            </a:lvl1pPr>
          </a:lstStyle>
          <a:p>
            <a:pPr>
              <a:defRPr/>
            </a:pPr>
            <a:endParaRPr lang="en-US"/>
          </a:p>
        </p:txBody>
      </p:sp>
      <p:sp>
        <p:nvSpPr>
          <p:cNvPr id="54275" name="Rectangle 3"/>
          <p:cNvSpPr>
            <a:spLocks noGrp="1" noChangeArrowheads="1"/>
          </p:cNvSpPr>
          <p:nvPr>
            <p:ph type="dt" sz="quarter" idx="1"/>
          </p:nvPr>
        </p:nvSpPr>
        <p:spPr bwMode="auto">
          <a:xfrm>
            <a:off x="3970938" y="0"/>
            <a:ext cx="3037840" cy="463617"/>
          </a:xfrm>
          <a:prstGeom prst="rect">
            <a:avLst/>
          </a:prstGeom>
          <a:noFill/>
          <a:ln w="9525">
            <a:noFill/>
            <a:miter lim="800000"/>
            <a:headEnd/>
            <a:tailEnd/>
          </a:ln>
          <a:effectLst/>
        </p:spPr>
        <p:txBody>
          <a:bodyPr vert="horz" wrap="square" lIns="91576" tIns="45788" rIns="91576" bIns="45788" numCol="1" anchor="t" anchorCtr="0" compatLnSpc="1">
            <a:prstTxWarp prst="textNoShape">
              <a:avLst/>
            </a:prstTxWarp>
          </a:bodyPr>
          <a:lstStyle>
            <a:lvl1pPr algn="r" defTabSz="915676" eaLnBrk="1" hangingPunct="1">
              <a:defRPr sz="1200">
                <a:latin typeface="Arial" charset="0"/>
              </a:defRPr>
            </a:lvl1pPr>
          </a:lstStyle>
          <a:p>
            <a:pPr>
              <a:defRPr/>
            </a:pPr>
            <a:endParaRPr lang="en-US"/>
          </a:p>
        </p:txBody>
      </p:sp>
      <p:sp>
        <p:nvSpPr>
          <p:cNvPr id="54276" name="Rectangle 4"/>
          <p:cNvSpPr>
            <a:spLocks noGrp="1" noChangeArrowheads="1"/>
          </p:cNvSpPr>
          <p:nvPr>
            <p:ph type="ftr" sz="quarter" idx="2"/>
          </p:nvPr>
        </p:nvSpPr>
        <p:spPr bwMode="auto">
          <a:xfrm>
            <a:off x="0" y="8831180"/>
            <a:ext cx="3037840" cy="463616"/>
          </a:xfrm>
          <a:prstGeom prst="rect">
            <a:avLst/>
          </a:prstGeom>
          <a:noFill/>
          <a:ln w="9525">
            <a:noFill/>
            <a:miter lim="800000"/>
            <a:headEnd/>
            <a:tailEnd/>
          </a:ln>
          <a:effectLst/>
        </p:spPr>
        <p:txBody>
          <a:bodyPr vert="horz" wrap="square" lIns="91576" tIns="45788" rIns="91576" bIns="45788" numCol="1" anchor="b" anchorCtr="0" compatLnSpc="1">
            <a:prstTxWarp prst="textNoShape">
              <a:avLst/>
            </a:prstTxWarp>
          </a:bodyPr>
          <a:lstStyle>
            <a:lvl1pPr defTabSz="915676" eaLnBrk="1" hangingPunct="1">
              <a:defRPr sz="1200">
                <a:latin typeface="Arial" charset="0"/>
              </a:defRPr>
            </a:lvl1pPr>
          </a:lstStyle>
          <a:p>
            <a:pPr>
              <a:defRPr/>
            </a:pPr>
            <a:endParaRPr lang="en-US"/>
          </a:p>
        </p:txBody>
      </p:sp>
      <p:sp>
        <p:nvSpPr>
          <p:cNvPr id="54277" name="Rectangle 5"/>
          <p:cNvSpPr>
            <a:spLocks noGrp="1" noChangeArrowheads="1"/>
          </p:cNvSpPr>
          <p:nvPr>
            <p:ph type="sldNum" sz="quarter" idx="3"/>
          </p:nvPr>
        </p:nvSpPr>
        <p:spPr bwMode="auto">
          <a:xfrm>
            <a:off x="3970938" y="8831180"/>
            <a:ext cx="3037840" cy="463616"/>
          </a:xfrm>
          <a:prstGeom prst="rect">
            <a:avLst/>
          </a:prstGeom>
          <a:noFill/>
          <a:ln w="9525">
            <a:noFill/>
            <a:miter lim="800000"/>
            <a:headEnd/>
            <a:tailEnd/>
          </a:ln>
          <a:effectLst/>
        </p:spPr>
        <p:txBody>
          <a:bodyPr vert="horz" wrap="square" lIns="91576" tIns="45788" rIns="91576" bIns="45788" numCol="1" anchor="b" anchorCtr="0" compatLnSpc="1">
            <a:prstTxWarp prst="textNoShape">
              <a:avLst/>
            </a:prstTxWarp>
          </a:bodyPr>
          <a:lstStyle>
            <a:lvl1pPr algn="r" defTabSz="915676" eaLnBrk="1" hangingPunct="1">
              <a:defRPr sz="1200">
                <a:latin typeface="Arial" charset="0"/>
              </a:defRPr>
            </a:lvl1pPr>
          </a:lstStyle>
          <a:p>
            <a:pPr>
              <a:defRPr/>
            </a:pPr>
            <a:fld id="{34B26904-3C16-4DD9-A9E6-6FFD5442E8CB}" type="slidenum">
              <a:rPr lang="en-US"/>
              <a:pPr>
                <a:defRPr/>
              </a:pPr>
              <a:t>‹#›</a:t>
            </a:fld>
            <a:endParaRPr lang="en-US" dirty="0"/>
          </a:p>
        </p:txBody>
      </p:sp>
    </p:spTree>
    <p:extLst>
      <p:ext uri="{BB962C8B-B14F-4D97-AF65-F5344CB8AC3E}">
        <p14:creationId xmlns:p14="http://schemas.microsoft.com/office/powerpoint/2010/main" val="1073006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7840" cy="463617"/>
          </a:xfrm>
          <a:prstGeom prst="rect">
            <a:avLst/>
          </a:prstGeom>
          <a:noFill/>
          <a:ln w="9525">
            <a:noFill/>
            <a:miter lim="800000"/>
            <a:headEnd/>
            <a:tailEnd/>
          </a:ln>
          <a:effectLst/>
        </p:spPr>
        <p:txBody>
          <a:bodyPr vert="horz" wrap="square" lIns="91576" tIns="45788" rIns="91576" bIns="45788" numCol="1" anchor="t" anchorCtr="0" compatLnSpc="1">
            <a:prstTxWarp prst="textNoShape">
              <a:avLst/>
            </a:prstTxWarp>
          </a:bodyPr>
          <a:lstStyle>
            <a:lvl1pPr defTabSz="915676" eaLnBrk="1" hangingPunct="1">
              <a:defRPr sz="1200">
                <a:latin typeface="Arial" charset="0"/>
              </a:defRPr>
            </a:lvl1pPr>
          </a:lstStyle>
          <a:p>
            <a:pPr>
              <a:defRPr/>
            </a:pPr>
            <a:endParaRPr lang="en-US"/>
          </a:p>
        </p:txBody>
      </p:sp>
      <p:sp>
        <p:nvSpPr>
          <p:cNvPr id="10243" name="Rectangle 3"/>
          <p:cNvSpPr>
            <a:spLocks noGrp="1" noChangeArrowheads="1"/>
          </p:cNvSpPr>
          <p:nvPr>
            <p:ph type="dt" idx="1"/>
          </p:nvPr>
        </p:nvSpPr>
        <p:spPr bwMode="auto">
          <a:xfrm>
            <a:off x="3970938" y="0"/>
            <a:ext cx="3037840" cy="463617"/>
          </a:xfrm>
          <a:prstGeom prst="rect">
            <a:avLst/>
          </a:prstGeom>
          <a:noFill/>
          <a:ln w="9525">
            <a:noFill/>
            <a:miter lim="800000"/>
            <a:headEnd/>
            <a:tailEnd/>
          </a:ln>
          <a:effectLst/>
        </p:spPr>
        <p:txBody>
          <a:bodyPr vert="horz" wrap="square" lIns="91576" tIns="45788" rIns="91576" bIns="45788" numCol="1" anchor="t" anchorCtr="0" compatLnSpc="1">
            <a:prstTxWarp prst="textNoShape">
              <a:avLst/>
            </a:prstTxWarp>
          </a:bodyPr>
          <a:lstStyle>
            <a:lvl1pPr algn="r" defTabSz="915676" eaLnBrk="1" hangingPunct="1">
              <a:defRPr sz="1200">
                <a:latin typeface="Arial" charset="0"/>
              </a:defRPr>
            </a:lvl1pPr>
          </a:lstStyle>
          <a:p>
            <a:pPr>
              <a:defRPr/>
            </a:pPr>
            <a:endParaRPr lang="en-US"/>
          </a:p>
        </p:txBody>
      </p:sp>
      <p:sp>
        <p:nvSpPr>
          <p:cNvPr id="87044" name="Rectangle 4"/>
          <p:cNvSpPr>
            <a:spLocks noGrp="1" noRot="1" noChangeAspect="1" noChangeArrowheads="1" noTextEdit="1"/>
          </p:cNvSpPr>
          <p:nvPr>
            <p:ph type="sldImg" idx="2"/>
          </p:nvPr>
        </p:nvSpPr>
        <p:spPr bwMode="auto">
          <a:xfrm>
            <a:off x="1182688" y="698500"/>
            <a:ext cx="4646612" cy="3484563"/>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701040" y="4416392"/>
            <a:ext cx="5608320" cy="4182176"/>
          </a:xfrm>
          <a:prstGeom prst="rect">
            <a:avLst/>
          </a:prstGeom>
          <a:noFill/>
          <a:ln w="9525">
            <a:noFill/>
            <a:miter lim="800000"/>
            <a:headEnd/>
            <a:tailEnd/>
          </a:ln>
          <a:effectLst/>
        </p:spPr>
        <p:txBody>
          <a:bodyPr vert="horz" wrap="square" lIns="91576" tIns="45788" rIns="91576" bIns="4578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831180"/>
            <a:ext cx="3037840" cy="463616"/>
          </a:xfrm>
          <a:prstGeom prst="rect">
            <a:avLst/>
          </a:prstGeom>
          <a:noFill/>
          <a:ln w="9525">
            <a:noFill/>
            <a:miter lim="800000"/>
            <a:headEnd/>
            <a:tailEnd/>
          </a:ln>
          <a:effectLst/>
        </p:spPr>
        <p:txBody>
          <a:bodyPr vert="horz" wrap="square" lIns="91576" tIns="45788" rIns="91576" bIns="45788" numCol="1" anchor="b" anchorCtr="0" compatLnSpc="1">
            <a:prstTxWarp prst="textNoShape">
              <a:avLst/>
            </a:prstTxWarp>
          </a:bodyPr>
          <a:lstStyle>
            <a:lvl1pPr defTabSz="915676" eaLnBrk="1" hangingPunct="1">
              <a:defRPr sz="1200">
                <a:latin typeface="Arial" charset="0"/>
              </a:defRPr>
            </a:lvl1pPr>
          </a:lstStyle>
          <a:p>
            <a:pPr>
              <a:defRPr/>
            </a:pPr>
            <a:endParaRPr lang="en-US"/>
          </a:p>
        </p:txBody>
      </p:sp>
      <p:sp>
        <p:nvSpPr>
          <p:cNvPr id="10247" name="Rectangle 7"/>
          <p:cNvSpPr>
            <a:spLocks noGrp="1" noChangeArrowheads="1"/>
          </p:cNvSpPr>
          <p:nvPr>
            <p:ph type="sldNum" sz="quarter" idx="5"/>
          </p:nvPr>
        </p:nvSpPr>
        <p:spPr bwMode="auto">
          <a:xfrm>
            <a:off x="3970938" y="8831180"/>
            <a:ext cx="3037840" cy="463616"/>
          </a:xfrm>
          <a:prstGeom prst="rect">
            <a:avLst/>
          </a:prstGeom>
          <a:noFill/>
          <a:ln w="9525">
            <a:noFill/>
            <a:miter lim="800000"/>
            <a:headEnd/>
            <a:tailEnd/>
          </a:ln>
          <a:effectLst/>
        </p:spPr>
        <p:txBody>
          <a:bodyPr vert="horz" wrap="square" lIns="91576" tIns="45788" rIns="91576" bIns="45788" numCol="1" anchor="b" anchorCtr="0" compatLnSpc="1">
            <a:prstTxWarp prst="textNoShape">
              <a:avLst/>
            </a:prstTxWarp>
          </a:bodyPr>
          <a:lstStyle>
            <a:lvl1pPr algn="r" defTabSz="915676" eaLnBrk="1" hangingPunct="1">
              <a:defRPr sz="1200">
                <a:latin typeface="Arial" charset="0"/>
              </a:defRPr>
            </a:lvl1pPr>
          </a:lstStyle>
          <a:p>
            <a:pPr>
              <a:defRPr/>
            </a:pPr>
            <a:fld id="{7FB457DD-1742-41A7-B282-FDD948B00187}" type="slidenum">
              <a:rPr lang="en-US"/>
              <a:pPr>
                <a:defRPr/>
              </a:pPr>
              <a:t>‹#›</a:t>
            </a:fld>
            <a:endParaRPr lang="en-US" dirty="0"/>
          </a:p>
        </p:txBody>
      </p:sp>
    </p:spTree>
    <p:extLst>
      <p:ext uri="{BB962C8B-B14F-4D97-AF65-F5344CB8AC3E}">
        <p14:creationId xmlns:p14="http://schemas.microsoft.com/office/powerpoint/2010/main" val="32716653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a:ln/>
        </p:spPr>
      </p:sp>
      <p:sp>
        <p:nvSpPr>
          <p:cNvPr id="90115" name="Rectangle 3"/>
          <p:cNvSpPr>
            <a:spLocks noGrp="1"/>
          </p:cNvSpPr>
          <p:nvPr>
            <p:ph type="body" idx="1"/>
          </p:nvPr>
        </p:nvSpPr>
        <p:spPr>
          <a:noFill/>
          <a:ln/>
        </p:spPr>
        <p:txBody>
          <a:bodyPr lIns="92857" tIns="46429" rIns="92857" bIns="46429"/>
          <a:lstStyle/>
          <a:p>
            <a:pPr>
              <a:spcBef>
                <a:spcPct val="0"/>
              </a:spcBef>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a:ln/>
        </p:spPr>
      </p:sp>
      <p:sp>
        <p:nvSpPr>
          <p:cNvPr id="89091" name="Rectangle 3"/>
          <p:cNvSpPr>
            <a:spLocks noGrp="1"/>
          </p:cNvSpPr>
          <p:nvPr>
            <p:ph type="body" idx="1"/>
          </p:nvPr>
        </p:nvSpPr>
        <p:spPr>
          <a:noFill/>
          <a:ln/>
        </p:spPr>
        <p:txBody>
          <a:bodyPr lIns="92857" tIns="46429" rIns="92857" bIns="46429"/>
          <a:lstStyle/>
          <a:p>
            <a:pPr>
              <a:spcBef>
                <a:spcPct val="0"/>
              </a:spcBef>
            </a:pP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7FB457DD-1742-41A7-B282-FDD948B00187}" type="slidenum">
              <a:rPr lang="en-US" smtClean="0"/>
              <a:pPr>
                <a:defRPr/>
              </a:pPr>
              <a:t>13</a:t>
            </a:fld>
            <a:endParaRPr lang="en-US" dirty="0"/>
          </a:p>
        </p:txBody>
      </p:sp>
    </p:spTree>
    <p:extLst>
      <p:ext uri="{BB962C8B-B14F-4D97-AF65-F5344CB8AC3E}">
        <p14:creationId xmlns:p14="http://schemas.microsoft.com/office/powerpoint/2010/main" val="2599085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n-US" dirty="0" smtClean="0"/>
          </a:p>
        </p:txBody>
      </p:sp>
      <p:sp>
        <p:nvSpPr>
          <p:cNvPr id="91140" name="Slide Number Placeholder 3"/>
          <p:cNvSpPr>
            <a:spLocks noGrp="1"/>
          </p:cNvSpPr>
          <p:nvPr>
            <p:ph type="sldNum" sz="quarter" idx="5"/>
          </p:nvPr>
        </p:nvSpPr>
        <p:spPr>
          <a:noFill/>
        </p:spPr>
        <p:txBody>
          <a:bodyPr/>
          <a:lstStyle/>
          <a:p>
            <a:fld id="{07DD7EFC-6FB7-470E-8526-0065A60B6396}" type="slidenum">
              <a:rPr lang="en-US" smtClean="0"/>
              <a:pPr/>
              <a:t>22</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dirty="0" smtClean="0"/>
          </a:p>
        </p:txBody>
      </p:sp>
      <p:sp>
        <p:nvSpPr>
          <p:cNvPr id="92164" name="Slide Number Placeholder 3"/>
          <p:cNvSpPr>
            <a:spLocks noGrp="1"/>
          </p:cNvSpPr>
          <p:nvPr>
            <p:ph type="sldNum" sz="quarter" idx="5"/>
          </p:nvPr>
        </p:nvSpPr>
        <p:spPr>
          <a:noFill/>
        </p:spPr>
        <p:txBody>
          <a:bodyPr/>
          <a:lstStyle/>
          <a:p>
            <a:fld id="{BF911CDF-290E-499D-B5C6-5FAA593276CB}" type="slidenum">
              <a:rPr lang="en-US" smtClean="0"/>
              <a:pPr/>
              <a:t>32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701040" y="4470935"/>
            <a:ext cx="5608320" cy="4182176"/>
          </a:xfrm>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970938" y="8829575"/>
            <a:ext cx="3037840" cy="465221"/>
          </a:xfrm>
          <a:prstGeom prst="rect">
            <a:avLst/>
          </a:prstGeom>
          <a:noFill/>
          <a:ln>
            <a:miter lim="800000"/>
            <a:headEnd/>
            <a:tailEnd/>
          </a:ln>
        </p:spPr>
        <p:txBody>
          <a:bodyPr lIns="92857" tIns="46429" rIns="92857" bIns="46429" anchor="b"/>
          <a:lstStyle/>
          <a:p>
            <a:pPr algn="r" eaLnBrk="1" hangingPunct="1">
              <a:defRPr/>
            </a:pPr>
            <a:fld id="{94B9133C-5BF3-4C92-9AA2-0223DE88F522}" type="slidenum">
              <a:rPr lang="en-US" sz="1200">
                <a:latin typeface="+mn-lt"/>
              </a:rPr>
              <a:pPr algn="r" eaLnBrk="1" hangingPunct="1">
                <a:defRPr/>
              </a:pPr>
              <a:t>59</a:t>
            </a:fld>
            <a:endParaRPr lang="en-US" sz="1200" dirty="0">
              <a:latin typeface="+mn-lt"/>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lIns="92857" tIns="46429" rIns="92857" bIns="46429"/>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endParaRPr lang="en-US" sz="100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77813"/>
            <a:ext cx="8229600" cy="1143000"/>
          </a:xfrm>
          <a:prstGeom prst="rect">
            <a:avLst/>
          </a:prstGeom>
        </p:spPr>
        <p:txBody>
          <a:bodyPr anchor="ctr"/>
          <a:lstStyle/>
          <a:p>
            <a:pPr algn="ctr">
              <a:defRPr/>
            </a:pPr>
            <a:endParaRPr lang="en-US" sz="4400">
              <a:solidFill>
                <a:schemeClr val="tx2"/>
              </a:solidFill>
              <a:latin typeface="Arial" charset="0"/>
            </a:endParaRPr>
          </a:p>
        </p:txBody>
      </p:sp>
      <p:sp>
        <p:nvSpPr>
          <p:cNvPr id="3" name="Rectangle 3"/>
          <p:cNvSpPr>
            <a:spLocks noGrp="1" noChangeArrowheads="1"/>
          </p:cNvSpPr>
          <p:nvPr/>
        </p:nvSpPr>
        <p:spPr bwMode="auto">
          <a:xfrm>
            <a:off x="457200" y="1600200"/>
            <a:ext cx="8229600" cy="4530725"/>
          </a:xfrm>
          <a:prstGeom prst="rect">
            <a:avLst/>
          </a:prstGeom>
        </p:spPr>
        <p:txBody>
          <a:bodyPr/>
          <a:lstStyle/>
          <a:p>
            <a:pPr marL="342900" indent="-342900">
              <a:spcBef>
                <a:spcPct val="20000"/>
              </a:spcBef>
              <a:buClr>
                <a:schemeClr val="hlink"/>
              </a:buClr>
              <a:buSzPct val="65000"/>
              <a:buFont typeface="Wingdings" pitchFamily="2" charset="2"/>
              <a:buChar char="n"/>
              <a:defRPr/>
            </a:pPr>
            <a:endParaRPr lang="en-US" sz="32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fld id="{48520DF2-B703-4D19-BE50-7A800789CF8D}" type="datetime1">
              <a:rPr lang="en-US"/>
              <a:pPr>
                <a:defRPr/>
              </a:pPr>
              <a:t>5/23/2014</a:t>
            </a:fld>
            <a:endParaRPr lang="en-US"/>
          </a:p>
        </p:txBody>
      </p:sp>
      <p:sp>
        <p:nvSpPr>
          <p:cNvPr id="5" name="Rectangle 40"/>
          <p:cNvSpPr>
            <a:spLocks noGrp="1" noChangeArrowheads="1"/>
          </p:cNvSpPr>
          <p:nvPr>
            <p:ph type="ftr" sz="quarter" idx="11"/>
          </p:nvPr>
        </p:nvSpPr>
        <p:spPr>
          <a:ln/>
        </p:spPr>
        <p:txBody>
          <a:bodyPr/>
          <a:lstStyle>
            <a:lvl1pPr>
              <a:defRPr/>
            </a:lvl1pPr>
          </a:lstStyle>
          <a:p>
            <a:pPr>
              <a:defRPr/>
            </a:pPr>
            <a:r>
              <a:rPr lang="en-US"/>
              <a:t>ORI 1/07</a:t>
            </a:r>
          </a:p>
        </p:txBody>
      </p:sp>
      <p:sp>
        <p:nvSpPr>
          <p:cNvPr id="6" name="Rectangle 41"/>
          <p:cNvSpPr>
            <a:spLocks noGrp="1" noChangeArrowheads="1"/>
          </p:cNvSpPr>
          <p:nvPr>
            <p:ph type="sldNum" sz="quarter" idx="12"/>
          </p:nvPr>
        </p:nvSpPr>
        <p:spPr>
          <a:ln/>
        </p:spPr>
        <p:txBody>
          <a:bodyPr/>
          <a:lstStyle>
            <a:lvl1pPr>
              <a:defRPr/>
            </a:lvl1pPr>
          </a:lstStyle>
          <a:p>
            <a:pPr>
              <a:defRPr/>
            </a:pPr>
            <a:fld id="{64952F16-9BCF-4F05-83A4-29D1F38020D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fld id="{CF7C4F94-CE65-4E70-9B4A-BFC8CA282650}" type="datetime1">
              <a:rPr lang="en-US"/>
              <a:pPr>
                <a:defRPr/>
              </a:pPr>
              <a:t>5/23/2014</a:t>
            </a:fld>
            <a:endParaRPr lang="en-US"/>
          </a:p>
        </p:txBody>
      </p:sp>
      <p:sp>
        <p:nvSpPr>
          <p:cNvPr id="5" name="Rectangle 40"/>
          <p:cNvSpPr>
            <a:spLocks noGrp="1" noChangeArrowheads="1"/>
          </p:cNvSpPr>
          <p:nvPr>
            <p:ph type="ftr" sz="quarter" idx="11"/>
          </p:nvPr>
        </p:nvSpPr>
        <p:spPr>
          <a:ln/>
        </p:spPr>
        <p:txBody>
          <a:bodyPr/>
          <a:lstStyle>
            <a:lvl1pPr>
              <a:defRPr/>
            </a:lvl1pPr>
          </a:lstStyle>
          <a:p>
            <a:pPr>
              <a:defRPr/>
            </a:pPr>
            <a:r>
              <a:rPr lang="en-US"/>
              <a:t>ORI 1/07</a:t>
            </a:r>
          </a:p>
        </p:txBody>
      </p:sp>
      <p:sp>
        <p:nvSpPr>
          <p:cNvPr id="6" name="Rectangle 41"/>
          <p:cNvSpPr>
            <a:spLocks noGrp="1" noChangeArrowheads="1"/>
          </p:cNvSpPr>
          <p:nvPr>
            <p:ph type="sldNum" sz="quarter" idx="12"/>
          </p:nvPr>
        </p:nvSpPr>
        <p:spPr>
          <a:ln/>
        </p:spPr>
        <p:txBody>
          <a:bodyPr/>
          <a:lstStyle>
            <a:lvl1pPr>
              <a:defRPr/>
            </a:lvl1pPr>
          </a:lstStyle>
          <a:p>
            <a:pPr>
              <a:defRPr/>
            </a:pPr>
            <a:fld id="{719F0372-1248-46EB-B818-09C6D3A14AD5}"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fld id="{A8A8DDE8-98E4-462B-A278-709C050ECA73}" type="datetime1">
              <a:rPr lang="en-US"/>
              <a:pPr>
                <a:defRPr/>
              </a:pPr>
              <a:t>5/23/2014</a:t>
            </a:fld>
            <a:endParaRPr lang="en-US"/>
          </a:p>
        </p:txBody>
      </p:sp>
      <p:sp>
        <p:nvSpPr>
          <p:cNvPr id="5" name="Rectangle 40"/>
          <p:cNvSpPr>
            <a:spLocks noGrp="1" noChangeArrowheads="1"/>
          </p:cNvSpPr>
          <p:nvPr>
            <p:ph type="ftr" sz="quarter" idx="11"/>
          </p:nvPr>
        </p:nvSpPr>
        <p:spPr>
          <a:ln/>
        </p:spPr>
        <p:txBody>
          <a:bodyPr/>
          <a:lstStyle>
            <a:lvl1pPr>
              <a:defRPr/>
            </a:lvl1pPr>
          </a:lstStyle>
          <a:p>
            <a:pPr>
              <a:defRPr/>
            </a:pPr>
            <a:r>
              <a:rPr lang="en-US"/>
              <a:t>ORI 1/07</a:t>
            </a:r>
          </a:p>
        </p:txBody>
      </p:sp>
      <p:sp>
        <p:nvSpPr>
          <p:cNvPr id="6" name="Rectangle 41"/>
          <p:cNvSpPr>
            <a:spLocks noGrp="1" noChangeArrowheads="1"/>
          </p:cNvSpPr>
          <p:nvPr>
            <p:ph type="sldNum" sz="quarter" idx="12"/>
          </p:nvPr>
        </p:nvSpPr>
        <p:spPr>
          <a:ln/>
        </p:spPr>
        <p:txBody>
          <a:bodyPr/>
          <a:lstStyle>
            <a:lvl1pPr>
              <a:defRPr/>
            </a:lvl1pPr>
          </a:lstStyle>
          <a:p>
            <a:pPr>
              <a:defRPr/>
            </a:pPr>
            <a:fld id="{C980DD5A-5719-434E-8F88-317EA9D9ED2E}"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fld id="{27D7E9F4-B3CC-4299-8332-D9CFF7577225}" type="datetime1">
              <a:rPr lang="en-US"/>
              <a:pPr>
                <a:defRPr/>
              </a:pPr>
              <a:t>5/23/2014</a:t>
            </a:fld>
            <a:endParaRPr lang="en-US"/>
          </a:p>
        </p:txBody>
      </p:sp>
      <p:sp>
        <p:nvSpPr>
          <p:cNvPr id="5" name="Rectangle 40"/>
          <p:cNvSpPr>
            <a:spLocks noGrp="1" noChangeArrowheads="1"/>
          </p:cNvSpPr>
          <p:nvPr>
            <p:ph type="ftr" sz="quarter" idx="11"/>
          </p:nvPr>
        </p:nvSpPr>
        <p:spPr>
          <a:ln/>
        </p:spPr>
        <p:txBody>
          <a:bodyPr/>
          <a:lstStyle>
            <a:lvl1pPr>
              <a:defRPr/>
            </a:lvl1pPr>
          </a:lstStyle>
          <a:p>
            <a:pPr>
              <a:defRPr/>
            </a:pPr>
            <a:r>
              <a:rPr lang="en-US"/>
              <a:t>ORI 1/07</a:t>
            </a:r>
          </a:p>
        </p:txBody>
      </p:sp>
      <p:sp>
        <p:nvSpPr>
          <p:cNvPr id="6" name="Rectangle 41"/>
          <p:cNvSpPr>
            <a:spLocks noGrp="1" noChangeArrowheads="1"/>
          </p:cNvSpPr>
          <p:nvPr>
            <p:ph type="sldNum" sz="quarter" idx="12"/>
          </p:nvPr>
        </p:nvSpPr>
        <p:spPr>
          <a:ln/>
        </p:spPr>
        <p:txBody>
          <a:bodyPr/>
          <a:lstStyle>
            <a:lvl1pPr>
              <a:defRPr/>
            </a:lvl1pPr>
          </a:lstStyle>
          <a:p>
            <a:pPr>
              <a:defRPr/>
            </a:pPr>
            <a:fld id="{E3C71443-601C-49B6-83A2-74807797880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fld id="{F9FAAE63-3BF0-42AA-977E-2FA23157B873}" type="datetime1">
              <a:rPr lang="en-US"/>
              <a:pPr>
                <a:defRPr/>
              </a:pPr>
              <a:t>5/23/2014</a:t>
            </a:fld>
            <a:endParaRPr lang="en-US"/>
          </a:p>
        </p:txBody>
      </p:sp>
      <p:sp>
        <p:nvSpPr>
          <p:cNvPr id="6" name="Rectangle 40"/>
          <p:cNvSpPr>
            <a:spLocks noGrp="1" noChangeArrowheads="1"/>
          </p:cNvSpPr>
          <p:nvPr>
            <p:ph type="ftr" sz="quarter" idx="11"/>
          </p:nvPr>
        </p:nvSpPr>
        <p:spPr>
          <a:ln/>
        </p:spPr>
        <p:txBody>
          <a:bodyPr/>
          <a:lstStyle>
            <a:lvl1pPr>
              <a:defRPr/>
            </a:lvl1pPr>
          </a:lstStyle>
          <a:p>
            <a:pPr>
              <a:defRPr/>
            </a:pPr>
            <a:r>
              <a:rPr lang="en-US"/>
              <a:t>ORI 1/07</a:t>
            </a:r>
          </a:p>
        </p:txBody>
      </p:sp>
      <p:sp>
        <p:nvSpPr>
          <p:cNvPr id="7" name="Rectangle 41"/>
          <p:cNvSpPr>
            <a:spLocks noGrp="1" noChangeArrowheads="1"/>
          </p:cNvSpPr>
          <p:nvPr>
            <p:ph type="sldNum" sz="quarter" idx="12"/>
          </p:nvPr>
        </p:nvSpPr>
        <p:spPr>
          <a:ln/>
        </p:spPr>
        <p:txBody>
          <a:bodyPr/>
          <a:lstStyle>
            <a:lvl1pPr>
              <a:defRPr/>
            </a:lvl1pPr>
          </a:lstStyle>
          <a:p>
            <a:pPr>
              <a:defRPr/>
            </a:pPr>
            <a:fld id="{40F50817-FE9E-4A42-BFB4-D56EA7F2DCA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pPr>
              <a:defRPr/>
            </a:pPr>
            <a:fld id="{EF1CF048-3C12-4E86-BE11-7AF92FDE119C}" type="datetime1">
              <a:rPr lang="en-US"/>
              <a:pPr>
                <a:defRPr/>
              </a:pPr>
              <a:t>5/23/2014</a:t>
            </a:fld>
            <a:endParaRPr lang="en-US"/>
          </a:p>
        </p:txBody>
      </p:sp>
      <p:sp>
        <p:nvSpPr>
          <p:cNvPr id="8" name="Rectangle 40"/>
          <p:cNvSpPr>
            <a:spLocks noGrp="1" noChangeArrowheads="1"/>
          </p:cNvSpPr>
          <p:nvPr>
            <p:ph type="ftr" sz="quarter" idx="11"/>
          </p:nvPr>
        </p:nvSpPr>
        <p:spPr>
          <a:ln/>
        </p:spPr>
        <p:txBody>
          <a:bodyPr/>
          <a:lstStyle>
            <a:lvl1pPr>
              <a:defRPr/>
            </a:lvl1pPr>
          </a:lstStyle>
          <a:p>
            <a:pPr>
              <a:defRPr/>
            </a:pPr>
            <a:r>
              <a:rPr lang="en-US"/>
              <a:t>ORI 1/07</a:t>
            </a:r>
          </a:p>
        </p:txBody>
      </p:sp>
      <p:sp>
        <p:nvSpPr>
          <p:cNvPr id="9" name="Rectangle 41"/>
          <p:cNvSpPr>
            <a:spLocks noGrp="1" noChangeArrowheads="1"/>
          </p:cNvSpPr>
          <p:nvPr>
            <p:ph type="sldNum" sz="quarter" idx="12"/>
          </p:nvPr>
        </p:nvSpPr>
        <p:spPr>
          <a:ln/>
        </p:spPr>
        <p:txBody>
          <a:bodyPr/>
          <a:lstStyle>
            <a:lvl1pPr>
              <a:defRPr/>
            </a:lvl1pPr>
          </a:lstStyle>
          <a:p>
            <a:pPr>
              <a:defRPr/>
            </a:pPr>
            <a:fld id="{235244B0-CF9C-4C0B-A39D-9428076A734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pPr>
              <a:defRPr/>
            </a:pPr>
            <a:fld id="{6D35784B-AB74-4A10-8119-88EC52FE5386}" type="datetime1">
              <a:rPr lang="en-US"/>
              <a:pPr>
                <a:defRPr/>
              </a:pPr>
              <a:t>5/23/2014</a:t>
            </a:fld>
            <a:endParaRPr lang="en-US"/>
          </a:p>
        </p:txBody>
      </p:sp>
      <p:sp>
        <p:nvSpPr>
          <p:cNvPr id="4" name="Rectangle 40"/>
          <p:cNvSpPr>
            <a:spLocks noGrp="1" noChangeArrowheads="1"/>
          </p:cNvSpPr>
          <p:nvPr>
            <p:ph type="ftr" sz="quarter" idx="11"/>
          </p:nvPr>
        </p:nvSpPr>
        <p:spPr>
          <a:ln/>
        </p:spPr>
        <p:txBody>
          <a:bodyPr/>
          <a:lstStyle>
            <a:lvl1pPr>
              <a:defRPr/>
            </a:lvl1pPr>
          </a:lstStyle>
          <a:p>
            <a:pPr>
              <a:defRPr/>
            </a:pPr>
            <a:r>
              <a:rPr lang="en-US"/>
              <a:t>ORI 1/07</a:t>
            </a:r>
          </a:p>
        </p:txBody>
      </p:sp>
      <p:sp>
        <p:nvSpPr>
          <p:cNvPr id="5" name="Rectangle 41"/>
          <p:cNvSpPr>
            <a:spLocks noGrp="1" noChangeArrowheads="1"/>
          </p:cNvSpPr>
          <p:nvPr>
            <p:ph type="sldNum" sz="quarter" idx="12"/>
          </p:nvPr>
        </p:nvSpPr>
        <p:spPr>
          <a:ln/>
        </p:spPr>
        <p:txBody>
          <a:bodyPr/>
          <a:lstStyle>
            <a:lvl1pPr>
              <a:defRPr/>
            </a:lvl1pPr>
          </a:lstStyle>
          <a:p>
            <a:pPr>
              <a:defRPr/>
            </a:pPr>
            <a:fld id="{AD834B10-1694-4071-A722-FE10EAE116E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fld id="{F1C8E91E-1F6A-4DD1-B600-C9295DE5E3A9}" type="datetime1">
              <a:rPr lang="en-US"/>
              <a:pPr>
                <a:defRPr/>
              </a:pPr>
              <a:t>5/23/2014</a:t>
            </a:fld>
            <a:endParaRPr lang="en-US"/>
          </a:p>
        </p:txBody>
      </p:sp>
      <p:sp>
        <p:nvSpPr>
          <p:cNvPr id="3" name="Rectangle 40"/>
          <p:cNvSpPr>
            <a:spLocks noGrp="1" noChangeArrowheads="1"/>
          </p:cNvSpPr>
          <p:nvPr>
            <p:ph type="ftr" sz="quarter" idx="11"/>
          </p:nvPr>
        </p:nvSpPr>
        <p:spPr>
          <a:ln/>
        </p:spPr>
        <p:txBody>
          <a:bodyPr/>
          <a:lstStyle>
            <a:lvl1pPr>
              <a:defRPr/>
            </a:lvl1pPr>
          </a:lstStyle>
          <a:p>
            <a:pPr>
              <a:defRPr/>
            </a:pPr>
            <a:r>
              <a:rPr lang="en-US"/>
              <a:t>ORI 1/07</a:t>
            </a:r>
          </a:p>
        </p:txBody>
      </p:sp>
      <p:sp>
        <p:nvSpPr>
          <p:cNvPr id="4" name="Rectangle 41"/>
          <p:cNvSpPr>
            <a:spLocks noGrp="1" noChangeArrowheads="1"/>
          </p:cNvSpPr>
          <p:nvPr>
            <p:ph type="sldNum" sz="quarter" idx="12"/>
          </p:nvPr>
        </p:nvSpPr>
        <p:spPr>
          <a:ln/>
        </p:spPr>
        <p:txBody>
          <a:bodyPr/>
          <a:lstStyle>
            <a:lvl1pPr>
              <a:defRPr/>
            </a:lvl1pPr>
          </a:lstStyle>
          <a:p>
            <a:pPr>
              <a:defRPr/>
            </a:pPr>
            <a:fld id="{403EBCEC-18B6-40AD-88BA-936D24BBCE5B}"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fld id="{02936DA2-61D1-455A-982A-CBDA916039A9}" type="datetime1">
              <a:rPr lang="en-US"/>
              <a:pPr>
                <a:defRPr/>
              </a:pPr>
              <a:t>5/23/2014</a:t>
            </a:fld>
            <a:endParaRPr lang="en-US"/>
          </a:p>
        </p:txBody>
      </p:sp>
      <p:sp>
        <p:nvSpPr>
          <p:cNvPr id="6" name="Rectangle 40"/>
          <p:cNvSpPr>
            <a:spLocks noGrp="1" noChangeArrowheads="1"/>
          </p:cNvSpPr>
          <p:nvPr>
            <p:ph type="ftr" sz="quarter" idx="11"/>
          </p:nvPr>
        </p:nvSpPr>
        <p:spPr>
          <a:ln/>
        </p:spPr>
        <p:txBody>
          <a:bodyPr/>
          <a:lstStyle>
            <a:lvl1pPr>
              <a:defRPr/>
            </a:lvl1pPr>
          </a:lstStyle>
          <a:p>
            <a:pPr>
              <a:defRPr/>
            </a:pPr>
            <a:r>
              <a:rPr lang="en-US"/>
              <a:t>ORI 1/07</a:t>
            </a:r>
          </a:p>
        </p:txBody>
      </p:sp>
      <p:sp>
        <p:nvSpPr>
          <p:cNvPr id="7" name="Rectangle 41"/>
          <p:cNvSpPr>
            <a:spLocks noGrp="1" noChangeArrowheads="1"/>
          </p:cNvSpPr>
          <p:nvPr>
            <p:ph type="sldNum" sz="quarter" idx="12"/>
          </p:nvPr>
        </p:nvSpPr>
        <p:spPr>
          <a:ln/>
        </p:spPr>
        <p:txBody>
          <a:bodyPr/>
          <a:lstStyle>
            <a:lvl1pPr>
              <a:defRPr/>
            </a:lvl1pPr>
          </a:lstStyle>
          <a:p>
            <a:pPr>
              <a:defRPr/>
            </a:pPr>
            <a:fld id="{84A8EF56-6D7C-48A5-8047-194A3B700C3D}"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fld id="{E4917663-E54A-473D-9257-0299153C4591}" type="datetime1">
              <a:rPr lang="en-US"/>
              <a:pPr>
                <a:defRPr/>
              </a:pPr>
              <a:t>5/23/2014</a:t>
            </a:fld>
            <a:endParaRPr lang="en-US"/>
          </a:p>
        </p:txBody>
      </p:sp>
      <p:sp>
        <p:nvSpPr>
          <p:cNvPr id="6" name="Rectangle 40"/>
          <p:cNvSpPr>
            <a:spLocks noGrp="1" noChangeArrowheads="1"/>
          </p:cNvSpPr>
          <p:nvPr>
            <p:ph type="ftr" sz="quarter" idx="11"/>
          </p:nvPr>
        </p:nvSpPr>
        <p:spPr>
          <a:ln/>
        </p:spPr>
        <p:txBody>
          <a:bodyPr/>
          <a:lstStyle>
            <a:lvl1pPr>
              <a:defRPr/>
            </a:lvl1pPr>
          </a:lstStyle>
          <a:p>
            <a:pPr>
              <a:defRPr/>
            </a:pPr>
            <a:r>
              <a:rPr lang="en-US"/>
              <a:t>ORI 1/07</a:t>
            </a:r>
          </a:p>
        </p:txBody>
      </p:sp>
      <p:sp>
        <p:nvSpPr>
          <p:cNvPr id="7" name="Rectangle 41"/>
          <p:cNvSpPr>
            <a:spLocks noGrp="1" noChangeArrowheads="1"/>
          </p:cNvSpPr>
          <p:nvPr>
            <p:ph type="sldNum" sz="quarter" idx="12"/>
          </p:nvPr>
        </p:nvSpPr>
        <p:spPr>
          <a:ln/>
        </p:spPr>
        <p:txBody>
          <a:bodyPr/>
          <a:lstStyle>
            <a:lvl1pPr>
              <a:defRPr/>
            </a:lvl1pPr>
          </a:lstStyle>
          <a:p>
            <a:pPr>
              <a:defRPr/>
            </a:pPr>
            <a:fld id="{F49D81AB-4D69-4113-A336-31A594FF524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dirty="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dirty="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dirty="0"/>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dirty="0"/>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dirty="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dirty="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dirty="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dirty="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dirty="0"/>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dirty="0"/>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dirty="0"/>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dirty="0"/>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dirty="0"/>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dirty="0"/>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dirty="0"/>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dirty="0"/>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dirty="0"/>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dirty="0"/>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dirty="0"/>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dirty="0"/>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dirty="0"/>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dirty="0"/>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dirty="0"/>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dirty="0"/>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dirty="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dirty="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dirty="0"/>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dirty="0"/>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dirty="0"/>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dirty="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dirty="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dirty="0"/>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dirty="0"/>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dirty="0"/>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fld id="{FF685BE3-81DF-4411-9124-821ACAD43217}" type="datetime1">
              <a:rPr lang="en-US"/>
              <a:pPr>
                <a:defRPr/>
              </a:pPr>
              <a:t>5/23/2014</a:t>
            </a:fld>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r>
              <a:rPr lang="en-US"/>
              <a:t>ORI 1/07</a:t>
            </a: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42D85E9-46DF-46D8-AB04-990DED33C3EA}"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mailto:AskORI@hhs.gov"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Microsoft_Excel_97-2003_Worksheet1.xls"/></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4.png"/><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8.xml"/><Relationship Id="rId7" Type="http://schemas.openxmlformats.org/officeDocument/2006/relationships/oleObject" Target="../embeddings/oleObject6.bin"/><Relationship Id="rId12"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5.png"/><Relationship Id="rId11" Type="http://schemas.openxmlformats.org/officeDocument/2006/relationships/oleObject" Target="../embeddings/oleObject8.bin"/><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oleObject" Target="../embeddings/oleObject5.bin"/><Relationship Id="rId9"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8.png"/><Relationship Id="rId5" Type="http://schemas.openxmlformats.org/officeDocument/2006/relationships/oleObject" Target="../embeddings/oleObject11.bin"/><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2" Type="http://schemas.openxmlformats.org/officeDocument/2006/relationships/hyperlink" Target="mailto:AskORI@hhs.gov"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idx="4294967295"/>
          </p:nvPr>
        </p:nvSpPr>
        <p:spPr>
          <a:xfrm>
            <a:off x="685800" y="762000"/>
            <a:ext cx="7772400" cy="1470025"/>
          </a:xfrm>
          <a:noFill/>
        </p:spPr>
        <p:txBody>
          <a:bodyPr/>
          <a:lstStyle/>
          <a:p>
            <a:r>
              <a:rPr lang="en-US" b="1" dirty="0" smtClean="0">
                <a:effectLst/>
              </a:rPr>
              <a:t>Office of Research Integrity</a:t>
            </a:r>
          </a:p>
        </p:txBody>
      </p:sp>
      <p:sp>
        <p:nvSpPr>
          <p:cNvPr id="17411" name="Rectangle 3"/>
          <p:cNvSpPr>
            <a:spLocks noGrp="1" noChangeArrowheads="1"/>
          </p:cNvSpPr>
          <p:nvPr>
            <p:ph type="subTitle" idx="4294967295"/>
          </p:nvPr>
        </p:nvSpPr>
        <p:spPr>
          <a:xfrm>
            <a:off x="533400" y="2552700"/>
            <a:ext cx="8077200" cy="1752600"/>
          </a:xfrm>
          <a:noFill/>
        </p:spPr>
        <p:txBody>
          <a:bodyPr/>
          <a:lstStyle/>
          <a:p>
            <a:pPr marL="0" indent="0" algn="ctr">
              <a:lnSpc>
                <a:spcPct val="90000"/>
              </a:lnSpc>
              <a:buFont typeface="Wingdings" pitchFamily="2" charset="2"/>
              <a:buNone/>
            </a:pPr>
            <a:r>
              <a:rPr lang="en-US" sz="4000" dirty="0" smtClean="0">
                <a:effectLst/>
              </a:rPr>
              <a:t>Research Misconduct or Difference of Opinion?</a:t>
            </a:r>
          </a:p>
        </p:txBody>
      </p:sp>
      <p:sp>
        <p:nvSpPr>
          <p:cNvPr id="17412" name="Text Box 4"/>
          <p:cNvSpPr txBox="1">
            <a:spLocks noChangeArrowheads="1"/>
          </p:cNvSpPr>
          <p:nvPr/>
        </p:nvSpPr>
        <p:spPr bwMode="auto">
          <a:xfrm>
            <a:off x="609600" y="4648200"/>
            <a:ext cx="7924800" cy="1569660"/>
          </a:xfrm>
          <a:prstGeom prst="rect">
            <a:avLst/>
          </a:prstGeom>
          <a:noFill/>
          <a:ln w="9525">
            <a:noFill/>
            <a:miter lim="800000"/>
            <a:headEnd/>
            <a:tailEnd/>
          </a:ln>
        </p:spPr>
        <p:txBody>
          <a:bodyPr>
            <a:spAutoFit/>
          </a:bodyPr>
          <a:lstStyle/>
          <a:p>
            <a:pPr algn="ctr" eaLnBrk="1" hangingPunct="1">
              <a:spcBef>
                <a:spcPct val="50000"/>
              </a:spcBef>
            </a:pPr>
            <a:r>
              <a:rPr lang="en-US" sz="2400" dirty="0" smtClean="0">
                <a:latin typeface="Arial" charset="0"/>
                <a:cs typeface="Arial" charset="0"/>
              </a:rPr>
              <a:t>William C Trenkle, </a:t>
            </a:r>
            <a:r>
              <a:rPr lang="en-US" sz="2400" dirty="0">
                <a:latin typeface="Arial" charset="0"/>
                <a:cs typeface="Arial" charset="0"/>
              </a:rPr>
              <a:t>Ph.D.</a:t>
            </a:r>
          </a:p>
          <a:p>
            <a:pPr algn="ctr" eaLnBrk="1" hangingPunct="1">
              <a:spcBef>
                <a:spcPct val="50000"/>
              </a:spcBef>
            </a:pPr>
            <a:r>
              <a:rPr lang="en-US" sz="2400" dirty="0" smtClean="0">
                <a:latin typeface="Arial" charset="0"/>
                <a:cs typeface="Arial" charset="0"/>
              </a:rPr>
              <a:t>Scientist-Investigator, </a:t>
            </a:r>
            <a:r>
              <a:rPr lang="en-US" sz="2400" dirty="0">
                <a:latin typeface="Arial" charset="0"/>
                <a:cs typeface="Arial" charset="0"/>
              </a:rPr>
              <a:t>Division of Investigative </a:t>
            </a:r>
            <a:r>
              <a:rPr lang="en-US" sz="2400" dirty="0" smtClean="0">
                <a:latin typeface="Arial" charset="0"/>
                <a:cs typeface="Arial" charset="0"/>
              </a:rPr>
              <a:t>Oversight</a:t>
            </a:r>
            <a:endParaRPr lang="en-US" sz="2400" dirty="0">
              <a:latin typeface="Arial" charset="0"/>
              <a:cs typeface="Arial" charset="0"/>
            </a:endParaRPr>
          </a:p>
          <a:p>
            <a:pPr algn="ctr" eaLnBrk="1" hangingPunct="1">
              <a:spcBef>
                <a:spcPct val="50000"/>
              </a:spcBef>
            </a:pPr>
            <a:r>
              <a:rPr lang="en-US" sz="2400" dirty="0">
                <a:latin typeface="Arial" charset="0"/>
                <a:cs typeface="Arial" charset="0"/>
              </a:rPr>
              <a:t>Office of Research </a:t>
            </a:r>
            <a:r>
              <a:rPr lang="en-US" sz="2400" dirty="0" smtClean="0">
                <a:latin typeface="Arial" charset="0"/>
                <a:cs typeface="Arial" charset="0"/>
              </a:rPr>
              <a:t>Integrity, HHS</a:t>
            </a:r>
            <a:endParaRPr lang="en-US" sz="2400" dirty="0">
              <a:latin typeface="Arial"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457200" y="152400"/>
            <a:ext cx="8229600" cy="1143000"/>
          </a:xfrm>
        </p:spPr>
        <p:txBody>
          <a:bodyPr>
            <a:normAutofit/>
          </a:bodyPr>
          <a:lstStyle/>
          <a:p>
            <a:pPr>
              <a:defRPr/>
            </a:pPr>
            <a:r>
              <a:rPr lang="en-US" sz="2500" b="1" dirty="0" smtClean="0"/>
              <a:t>Handling Cases of Research Misconduct</a:t>
            </a:r>
          </a:p>
        </p:txBody>
      </p:sp>
      <p:pic>
        <p:nvPicPr>
          <p:cNvPr id="28676" name="Picture 4" descr="logo_reflex"/>
          <p:cNvPicPr>
            <a:picLocks noChangeAspect="1" noChangeArrowheads="1"/>
          </p:cNvPicPr>
          <p:nvPr/>
        </p:nvPicPr>
        <p:blipFill>
          <a:blip r:embed="rId3" cstate="print"/>
          <a:srcRect/>
          <a:stretch>
            <a:fillRect/>
          </a:stretch>
        </p:blipFill>
        <p:spPr bwMode="auto">
          <a:xfrm>
            <a:off x="8615363" y="6324600"/>
            <a:ext cx="528637" cy="533400"/>
          </a:xfrm>
          <a:prstGeom prst="rect">
            <a:avLst/>
          </a:prstGeom>
          <a:noFill/>
          <a:ln w="9525">
            <a:noFill/>
            <a:miter lim="800000"/>
            <a:headEnd/>
            <a:tailEnd/>
          </a:ln>
        </p:spPr>
      </p:pic>
      <p:sp>
        <p:nvSpPr>
          <p:cNvPr id="28692" name="Rectangle 29"/>
          <p:cNvSpPr>
            <a:spLocks noChangeArrowheads="1"/>
          </p:cNvSpPr>
          <p:nvPr/>
        </p:nvSpPr>
        <p:spPr bwMode="auto">
          <a:xfrm>
            <a:off x="0" y="0"/>
            <a:ext cx="827088" cy="1268413"/>
          </a:xfrm>
          <a:prstGeom prst="rect">
            <a:avLst/>
          </a:prstGeom>
          <a:solidFill>
            <a:schemeClr val="bg1"/>
          </a:solidFill>
          <a:ln w="9525">
            <a:noFill/>
            <a:miter lim="800000"/>
            <a:headEnd/>
            <a:tailEnd/>
          </a:ln>
        </p:spPr>
        <p:txBody>
          <a:bodyPr wrap="none" anchor="ctr"/>
          <a:lstStyle/>
          <a:p>
            <a:pPr eaLnBrk="1" hangingPunct="1"/>
            <a:endParaRPr lang="en-US">
              <a:latin typeface="Calibri" pitchFamily="34" charset="0"/>
              <a:cs typeface="Arial" charset="0"/>
            </a:endParaRPr>
          </a:p>
        </p:txBody>
      </p:sp>
      <p:grpSp>
        <p:nvGrpSpPr>
          <p:cNvPr id="30" name="Group 29"/>
          <p:cNvGrpSpPr/>
          <p:nvPr/>
        </p:nvGrpSpPr>
        <p:grpSpPr>
          <a:xfrm>
            <a:off x="304800" y="1371600"/>
            <a:ext cx="8604703" cy="5105400"/>
            <a:chOff x="463097" y="1600200"/>
            <a:chExt cx="8604703" cy="5105400"/>
          </a:xfrm>
        </p:grpSpPr>
        <p:sp>
          <p:nvSpPr>
            <p:cNvPr id="31" name="Rectangle 30"/>
            <p:cNvSpPr/>
            <p:nvPr/>
          </p:nvSpPr>
          <p:spPr>
            <a:xfrm>
              <a:off x="6629400" y="5715000"/>
              <a:ext cx="1295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Admin. Law Judge</a:t>
              </a:r>
              <a:endParaRPr lang="en-US" sz="1400" dirty="0"/>
            </a:p>
          </p:txBody>
        </p:sp>
        <p:sp>
          <p:nvSpPr>
            <p:cNvPr id="32" name="Rectangle 31"/>
            <p:cNvSpPr/>
            <p:nvPr/>
          </p:nvSpPr>
          <p:spPr>
            <a:xfrm>
              <a:off x="1219200" y="1600200"/>
              <a:ext cx="1828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Institution assesses allegation</a:t>
              </a:r>
              <a:endParaRPr lang="en-US" sz="1400" dirty="0"/>
            </a:p>
          </p:txBody>
        </p:sp>
        <p:sp>
          <p:nvSpPr>
            <p:cNvPr id="33" name="Right Arrow 32"/>
            <p:cNvSpPr/>
            <p:nvPr/>
          </p:nvSpPr>
          <p:spPr>
            <a:xfrm>
              <a:off x="533400" y="2133600"/>
              <a:ext cx="609600" cy="228600"/>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Arrow 33"/>
            <p:cNvSpPr/>
            <p:nvPr/>
          </p:nvSpPr>
          <p:spPr>
            <a:xfrm>
              <a:off x="3200400" y="2057400"/>
              <a:ext cx="533400" cy="228600"/>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3810000" y="1600200"/>
              <a:ext cx="1828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Institution conducts an inquiry</a:t>
              </a:r>
              <a:endParaRPr lang="en-US" sz="1400" dirty="0"/>
            </a:p>
          </p:txBody>
        </p:sp>
        <p:sp>
          <p:nvSpPr>
            <p:cNvPr id="36" name="Rectangle 35"/>
            <p:cNvSpPr/>
            <p:nvPr/>
          </p:nvSpPr>
          <p:spPr>
            <a:xfrm>
              <a:off x="6400800" y="1600200"/>
              <a:ext cx="1828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Institution investigates</a:t>
              </a:r>
              <a:endParaRPr lang="en-US" sz="1400" dirty="0"/>
            </a:p>
          </p:txBody>
        </p:sp>
        <p:sp>
          <p:nvSpPr>
            <p:cNvPr id="37" name="Right Arrow 36"/>
            <p:cNvSpPr/>
            <p:nvPr/>
          </p:nvSpPr>
          <p:spPr>
            <a:xfrm>
              <a:off x="5791200" y="1981200"/>
              <a:ext cx="533400" cy="228600"/>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3810000" y="2971800"/>
              <a:ext cx="1828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 DIO opens case</a:t>
              </a:r>
              <a:endParaRPr lang="en-US" sz="1400" dirty="0"/>
            </a:p>
          </p:txBody>
        </p:sp>
        <p:sp>
          <p:nvSpPr>
            <p:cNvPr id="39" name="Rectangle 38"/>
            <p:cNvSpPr/>
            <p:nvPr/>
          </p:nvSpPr>
          <p:spPr>
            <a:xfrm>
              <a:off x="1219200" y="2971800"/>
              <a:ext cx="1828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DIO reviews </a:t>
              </a:r>
              <a:endParaRPr lang="en-US" sz="1400" dirty="0"/>
            </a:p>
          </p:txBody>
        </p:sp>
        <p:sp>
          <p:nvSpPr>
            <p:cNvPr id="40" name="Right Arrow 39"/>
            <p:cNvSpPr/>
            <p:nvPr/>
          </p:nvSpPr>
          <p:spPr>
            <a:xfrm>
              <a:off x="3124200" y="3276600"/>
              <a:ext cx="533400" cy="228600"/>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Arrow 40"/>
            <p:cNvSpPr/>
            <p:nvPr/>
          </p:nvSpPr>
          <p:spPr>
            <a:xfrm>
              <a:off x="533400" y="3352800"/>
              <a:ext cx="533400" cy="228600"/>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ight Arrow 41"/>
            <p:cNvSpPr/>
            <p:nvPr/>
          </p:nvSpPr>
          <p:spPr>
            <a:xfrm>
              <a:off x="5715000" y="3276600"/>
              <a:ext cx="533400" cy="228600"/>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6400800" y="2971800"/>
              <a:ext cx="1828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 DIO oversight review</a:t>
              </a:r>
              <a:endParaRPr lang="en-US" sz="1400" dirty="0"/>
            </a:p>
          </p:txBody>
        </p:sp>
        <p:sp>
          <p:nvSpPr>
            <p:cNvPr id="44" name="Rectangle 43"/>
            <p:cNvSpPr/>
            <p:nvPr/>
          </p:nvSpPr>
          <p:spPr>
            <a:xfrm>
              <a:off x="3810000" y="4876800"/>
              <a:ext cx="1828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ORI settles*   </a:t>
              </a:r>
              <a:endParaRPr lang="en-US" sz="1400" dirty="0"/>
            </a:p>
          </p:txBody>
        </p:sp>
        <p:sp>
          <p:nvSpPr>
            <p:cNvPr id="45" name="Flowchart: Decision 44"/>
            <p:cNvSpPr/>
            <p:nvPr/>
          </p:nvSpPr>
          <p:spPr>
            <a:xfrm>
              <a:off x="1295400" y="4114800"/>
              <a:ext cx="1600200" cy="112776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Finding?</a:t>
              </a:r>
              <a:endParaRPr lang="en-US" sz="1200" dirty="0"/>
            </a:p>
          </p:txBody>
        </p:sp>
        <p:sp>
          <p:nvSpPr>
            <p:cNvPr id="46" name="Right Arrow 45"/>
            <p:cNvSpPr/>
            <p:nvPr/>
          </p:nvSpPr>
          <p:spPr>
            <a:xfrm>
              <a:off x="533400" y="4724400"/>
              <a:ext cx="533400" cy="228600"/>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ight Arrow 46"/>
            <p:cNvSpPr/>
            <p:nvPr/>
          </p:nvSpPr>
          <p:spPr>
            <a:xfrm>
              <a:off x="3048000" y="4648200"/>
              <a:ext cx="533400" cy="228600"/>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Arrow 47"/>
            <p:cNvSpPr/>
            <p:nvPr/>
          </p:nvSpPr>
          <p:spPr>
            <a:xfrm rot="5400000">
              <a:off x="1836420" y="5478780"/>
              <a:ext cx="365760" cy="228600"/>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2133600" y="5410200"/>
              <a:ext cx="533400" cy="307777"/>
            </a:xfrm>
            <a:prstGeom prst="rect">
              <a:avLst/>
            </a:prstGeom>
            <a:noFill/>
          </p:spPr>
          <p:txBody>
            <a:bodyPr wrap="square" rtlCol="0">
              <a:spAutoFit/>
            </a:bodyPr>
            <a:lstStyle/>
            <a:p>
              <a:r>
                <a:rPr lang="en-US" sz="1400" dirty="0" smtClean="0"/>
                <a:t>No</a:t>
              </a:r>
              <a:endParaRPr lang="en-US" sz="1400" dirty="0"/>
            </a:p>
          </p:txBody>
        </p:sp>
        <p:sp>
          <p:nvSpPr>
            <p:cNvPr id="50" name="Oval 49"/>
            <p:cNvSpPr/>
            <p:nvPr/>
          </p:nvSpPr>
          <p:spPr>
            <a:xfrm>
              <a:off x="1722120" y="5867400"/>
              <a:ext cx="640080" cy="548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End</a:t>
              </a:r>
              <a:endParaRPr lang="en-US" sz="1100" dirty="0"/>
            </a:p>
          </p:txBody>
        </p:sp>
        <p:sp>
          <p:nvSpPr>
            <p:cNvPr id="51" name="TextBox 50"/>
            <p:cNvSpPr txBox="1"/>
            <p:nvPr/>
          </p:nvSpPr>
          <p:spPr>
            <a:xfrm>
              <a:off x="3048000" y="4267200"/>
              <a:ext cx="533400" cy="307777"/>
            </a:xfrm>
            <a:prstGeom prst="rect">
              <a:avLst/>
            </a:prstGeom>
            <a:noFill/>
          </p:spPr>
          <p:txBody>
            <a:bodyPr wrap="square" rtlCol="0">
              <a:spAutoFit/>
            </a:bodyPr>
            <a:lstStyle/>
            <a:p>
              <a:r>
                <a:rPr lang="en-US" sz="1400" dirty="0" smtClean="0"/>
                <a:t>Yes</a:t>
              </a:r>
              <a:endParaRPr lang="en-US" sz="1400" dirty="0"/>
            </a:p>
          </p:txBody>
        </p:sp>
        <p:sp>
          <p:nvSpPr>
            <p:cNvPr id="52" name="Right Arrow 51"/>
            <p:cNvSpPr/>
            <p:nvPr/>
          </p:nvSpPr>
          <p:spPr>
            <a:xfrm>
              <a:off x="5715000" y="4419600"/>
              <a:ext cx="533400" cy="228600"/>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lowchart: Decision 52"/>
            <p:cNvSpPr/>
            <p:nvPr/>
          </p:nvSpPr>
          <p:spPr>
            <a:xfrm>
              <a:off x="6477000" y="4038600"/>
              <a:ext cx="1676400" cy="11430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Appeal</a:t>
              </a:r>
              <a:endParaRPr lang="en-US" sz="1400" dirty="0"/>
            </a:p>
          </p:txBody>
        </p:sp>
        <p:sp>
          <p:nvSpPr>
            <p:cNvPr id="54" name="Right Arrow 53"/>
            <p:cNvSpPr/>
            <p:nvPr/>
          </p:nvSpPr>
          <p:spPr>
            <a:xfrm rot="10800000">
              <a:off x="5943601" y="6019800"/>
              <a:ext cx="365760" cy="228600"/>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8427720" y="5867400"/>
              <a:ext cx="640080" cy="5486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End</a:t>
              </a:r>
              <a:endParaRPr lang="en-US" sz="1100" dirty="0"/>
            </a:p>
          </p:txBody>
        </p:sp>
        <p:sp>
          <p:nvSpPr>
            <p:cNvPr id="56" name="Right Arrow 55"/>
            <p:cNvSpPr/>
            <p:nvPr/>
          </p:nvSpPr>
          <p:spPr>
            <a:xfrm rot="5400000">
              <a:off x="7094220" y="5326380"/>
              <a:ext cx="365760" cy="228600"/>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6019800" y="5638800"/>
              <a:ext cx="533400" cy="307777"/>
            </a:xfrm>
            <a:prstGeom prst="rect">
              <a:avLst/>
            </a:prstGeom>
            <a:noFill/>
          </p:spPr>
          <p:txBody>
            <a:bodyPr wrap="square" rtlCol="0">
              <a:spAutoFit/>
            </a:bodyPr>
            <a:lstStyle/>
            <a:p>
              <a:r>
                <a:rPr lang="en-US" sz="1400" dirty="0" smtClean="0"/>
                <a:t>Yes</a:t>
              </a:r>
              <a:endParaRPr lang="en-US" sz="1400" dirty="0"/>
            </a:p>
          </p:txBody>
        </p:sp>
        <p:sp>
          <p:nvSpPr>
            <p:cNvPr id="58" name="Rectangle 57"/>
            <p:cNvSpPr/>
            <p:nvPr/>
          </p:nvSpPr>
          <p:spPr>
            <a:xfrm>
              <a:off x="3810000" y="5791200"/>
              <a:ext cx="1828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ASH Review &amp; Findings of Misconduct Published </a:t>
              </a:r>
              <a:endParaRPr lang="en-US" sz="1400" dirty="0"/>
            </a:p>
          </p:txBody>
        </p:sp>
        <p:sp>
          <p:nvSpPr>
            <p:cNvPr id="59" name="Right Arrow 58"/>
            <p:cNvSpPr/>
            <p:nvPr/>
          </p:nvSpPr>
          <p:spPr>
            <a:xfrm rot="16200000">
              <a:off x="1929439" y="2615239"/>
              <a:ext cx="332121" cy="228600"/>
            </a:xfrm>
            <a:prstGeom prst="rightArrow">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srgbClr val="00B0F0"/>
                </a:solidFill>
              </a:endParaRPr>
            </a:p>
          </p:txBody>
        </p:sp>
        <p:sp>
          <p:nvSpPr>
            <p:cNvPr id="60" name="Rectangle 59"/>
            <p:cNvSpPr/>
            <p:nvPr/>
          </p:nvSpPr>
          <p:spPr>
            <a:xfrm>
              <a:off x="3810000" y="4343400"/>
              <a:ext cx="1828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ORI issues a </a:t>
              </a:r>
            </a:p>
            <a:p>
              <a:pPr algn="ctr"/>
              <a:r>
                <a:rPr lang="en-US" sz="1400" dirty="0" smtClean="0"/>
                <a:t>charge letter  </a:t>
              </a:r>
              <a:endParaRPr lang="en-US" sz="1400" dirty="0"/>
            </a:p>
          </p:txBody>
        </p:sp>
        <p:sp>
          <p:nvSpPr>
            <p:cNvPr id="61" name="TextBox 60"/>
            <p:cNvSpPr txBox="1"/>
            <p:nvPr/>
          </p:nvSpPr>
          <p:spPr>
            <a:xfrm>
              <a:off x="8077200" y="5638800"/>
              <a:ext cx="533400" cy="307777"/>
            </a:xfrm>
            <a:prstGeom prst="rect">
              <a:avLst/>
            </a:prstGeom>
            <a:noFill/>
          </p:spPr>
          <p:txBody>
            <a:bodyPr wrap="square" rtlCol="0">
              <a:spAutoFit/>
            </a:bodyPr>
            <a:lstStyle/>
            <a:p>
              <a:r>
                <a:rPr lang="en-US" sz="1400" dirty="0" smtClean="0"/>
                <a:t>No</a:t>
              </a:r>
              <a:endParaRPr lang="en-US" sz="1400" dirty="0"/>
            </a:p>
          </p:txBody>
        </p:sp>
        <p:sp>
          <p:nvSpPr>
            <p:cNvPr id="62" name="Right Arrow 61"/>
            <p:cNvSpPr/>
            <p:nvPr/>
          </p:nvSpPr>
          <p:spPr>
            <a:xfrm>
              <a:off x="8016240" y="6019800"/>
              <a:ext cx="365760" cy="228600"/>
            </a:xfrm>
            <a:prstGeom prst="rightArrow">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63" name="Right Arrow 62"/>
            <p:cNvSpPr/>
            <p:nvPr/>
          </p:nvSpPr>
          <p:spPr>
            <a:xfrm rot="2275037">
              <a:off x="463097" y="2449179"/>
              <a:ext cx="609600" cy="228600"/>
            </a:xfrm>
            <a:prstGeom prst="rightArrow">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64" name="Right Arrow 63"/>
            <p:cNvSpPr/>
            <p:nvPr/>
          </p:nvSpPr>
          <p:spPr>
            <a:xfrm rot="5400000">
              <a:off x="4520240" y="5449788"/>
              <a:ext cx="332121" cy="228600"/>
            </a:xfrm>
            <a:prstGeom prst="rightArrow">
              <a:avLst/>
            </a:prstGeom>
            <a:solidFill>
              <a:schemeClr val="accent4">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schemeClr val="accent4">
                    <a:lumMod val="50000"/>
                  </a:schemeClr>
                </a:solidFill>
              </a:endParaRPr>
            </a:p>
          </p:txBody>
        </p:sp>
      </p:grpSp>
      <p:sp>
        <p:nvSpPr>
          <p:cNvPr id="65" name="TextBox 64"/>
          <p:cNvSpPr txBox="1"/>
          <p:nvPr/>
        </p:nvSpPr>
        <p:spPr>
          <a:xfrm>
            <a:off x="-228600" y="1600200"/>
            <a:ext cx="1600200" cy="307777"/>
          </a:xfrm>
          <a:prstGeom prst="rect">
            <a:avLst/>
          </a:prstGeom>
          <a:noFill/>
        </p:spPr>
        <p:txBody>
          <a:bodyPr wrap="square" rtlCol="0">
            <a:spAutoFit/>
          </a:bodyPr>
          <a:lstStyle/>
          <a:p>
            <a:pPr algn="ctr"/>
            <a:r>
              <a:rPr lang="en-US" sz="1400" dirty="0" smtClean="0"/>
              <a:t>Allegation</a:t>
            </a:r>
            <a:endParaRPr lang="en-US" sz="1400" dirty="0"/>
          </a:p>
        </p:txBody>
      </p:sp>
      <p:sp>
        <p:nvSpPr>
          <p:cNvPr id="66" name="TextBox 65"/>
          <p:cNvSpPr txBox="1"/>
          <p:nvPr/>
        </p:nvSpPr>
        <p:spPr>
          <a:xfrm>
            <a:off x="228600" y="6400800"/>
            <a:ext cx="2743200" cy="276999"/>
          </a:xfrm>
          <a:prstGeom prst="rect">
            <a:avLst/>
          </a:prstGeom>
          <a:noFill/>
        </p:spPr>
        <p:txBody>
          <a:bodyPr wrap="square" rtlCol="0">
            <a:spAutoFit/>
          </a:bodyPr>
          <a:lstStyle/>
          <a:p>
            <a:r>
              <a:rPr lang="en-US" sz="1200" b="1" dirty="0" smtClean="0">
                <a:solidFill>
                  <a:schemeClr val="accent4">
                    <a:lumMod val="50000"/>
                  </a:schemeClr>
                </a:solidFill>
              </a:rPr>
              <a:t>*</a:t>
            </a:r>
            <a:r>
              <a:rPr lang="en-US" sz="1200" b="1" dirty="0" smtClean="0">
                <a:solidFill>
                  <a:schemeClr val="accent4">
                    <a:lumMod val="75000"/>
                  </a:schemeClr>
                </a:solidFill>
              </a:rPr>
              <a:t>2007-2013 - 93% settled</a:t>
            </a:r>
            <a:endParaRPr lang="en-US" sz="1200" b="1" dirty="0">
              <a:solidFill>
                <a:schemeClr val="accent4">
                  <a:lumMod val="75000"/>
                </a:schemeClr>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457200" y="304800"/>
            <a:ext cx="8229600" cy="1143000"/>
          </a:xfrm>
          <a:noFill/>
        </p:spPr>
        <p:txBody>
          <a:bodyPr/>
          <a:lstStyle/>
          <a:p>
            <a:r>
              <a:rPr lang="en-US" smtClean="0">
                <a:effectLst/>
              </a:rPr>
              <a:t>For Whom Does ORI Serve?</a:t>
            </a:r>
          </a:p>
        </p:txBody>
      </p:sp>
      <p:sp>
        <p:nvSpPr>
          <p:cNvPr id="27651" name="Line 3"/>
          <p:cNvSpPr>
            <a:spLocks noChangeShapeType="1"/>
          </p:cNvSpPr>
          <p:nvPr/>
        </p:nvSpPr>
        <p:spPr bwMode="auto">
          <a:xfrm>
            <a:off x="1828800" y="1600200"/>
            <a:ext cx="0" cy="3124200"/>
          </a:xfrm>
          <a:prstGeom prst="line">
            <a:avLst/>
          </a:prstGeom>
          <a:noFill/>
          <a:ln w="19050">
            <a:solidFill>
              <a:schemeClr val="tx1"/>
            </a:solidFill>
            <a:round/>
            <a:headEnd/>
            <a:tailEnd/>
          </a:ln>
        </p:spPr>
        <p:txBody>
          <a:bodyPr/>
          <a:lstStyle/>
          <a:p>
            <a:endParaRPr lang="en-US"/>
          </a:p>
        </p:txBody>
      </p:sp>
      <p:sp>
        <p:nvSpPr>
          <p:cNvPr id="27652" name="Line 4"/>
          <p:cNvSpPr>
            <a:spLocks noChangeShapeType="1"/>
          </p:cNvSpPr>
          <p:nvPr/>
        </p:nvSpPr>
        <p:spPr bwMode="auto">
          <a:xfrm>
            <a:off x="1828800" y="4724400"/>
            <a:ext cx="5867400" cy="0"/>
          </a:xfrm>
          <a:prstGeom prst="line">
            <a:avLst/>
          </a:prstGeom>
          <a:noFill/>
          <a:ln w="19050">
            <a:solidFill>
              <a:schemeClr val="tx1"/>
            </a:solidFill>
            <a:round/>
            <a:headEnd/>
            <a:tailEnd/>
          </a:ln>
        </p:spPr>
        <p:txBody>
          <a:bodyPr/>
          <a:lstStyle/>
          <a:p>
            <a:endParaRPr lang="en-US"/>
          </a:p>
        </p:txBody>
      </p:sp>
      <p:sp>
        <p:nvSpPr>
          <p:cNvPr id="27653" name="Rectangle 5"/>
          <p:cNvSpPr>
            <a:spLocks noChangeArrowheads="1"/>
          </p:cNvSpPr>
          <p:nvPr/>
        </p:nvSpPr>
        <p:spPr bwMode="auto">
          <a:xfrm>
            <a:off x="2057400" y="4419600"/>
            <a:ext cx="762000" cy="304800"/>
          </a:xfrm>
          <a:prstGeom prst="rect">
            <a:avLst/>
          </a:prstGeom>
          <a:noFill/>
          <a:ln w="19050">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27654" name="Freeform 6" descr="Reference to the research community and that we are involved in poor research practices (not excellent research practices ERP) laboratories.&#10;" title="For Whom Does ORI Serve Graphic"/>
          <p:cNvSpPr>
            <a:spLocks/>
          </p:cNvSpPr>
          <p:nvPr/>
        </p:nvSpPr>
        <p:spPr bwMode="auto">
          <a:xfrm>
            <a:off x="2133600" y="2238375"/>
            <a:ext cx="5549900" cy="2379663"/>
          </a:xfrm>
          <a:custGeom>
            <a:avLst/>
            <a:gdLst>
              <a:gd name="T0" fmla="*/ 0 w 3496"/>
              <a:gd name="T1" fmla="*/ 2147483647 h 1499"/>
              <a:gd name="T2" fmla="*/ 2147483647 w 3496"/>
              <a:gd name="T3" fmla="*/ 2147483647 h 1499"/>
              <a:gd name="T4" fmla="*/ 2147483647 w 3496"/>
              <a:gd name="T5" fmla="*/ 2147483647 h 1499"/>
              <a:gd name="T6" fmla="*/ 2147483647 w 3496"/>
              <a:gd name="T7" fmla="*/ 2147483647 h 1499"/>
              <a:gd name="T8" fmla="*/ 2147483647 w 3496"/>
              <a:gd name="T9" fmla="*/ 2147483647 h 1499"/>
              <a:gd name="T10" fmla="*/ 2147483647 w 3496"/>
              <a:gd name="T11" fmla="*/ 2147483647 h 1499"/>
              <a:gd name="T12" fmla="*/ 2147483647 w 3496"/>
              <a:gd name="T13" fmla="*/ 2147483647 h 1499"/>
              <a:gd name="T14" fmla="*/ 2147483647 w 3496"/>
              <a:gd name="T15" fmla="*/ 2147483647 h 1499"/>
              <a:gd name="T16" fmla="*/ 2147483647 w 3496"/>
              <a:gd name="T17" fmla="*/ 2147483647 h 1499"/>
              <a:gd name="T18" fmla="*/ 2147483647 w 3496"/>
              <a:gd name="T19" fmla="*/ 2147483647 h 1499"/>
              <a:gd name="T20" fmla="*/ 2147483647 w 3496"/>
              <a:gd name="T21" fmla="*/ 2147483647 h 1499"/>
              <a:gd name="T22" fmla="*/ 2147483647 w 3496"/>
              <a:gd name="T23" fmla="*/ 2147483647 h 1499"/>
              <a:gd name="T24" fmla="*/ 2147483647 w 3496"/>
              <a:gd name="T25" fmla="*/ 2147483647 h 1499"/>
              <a:gd name="T26" fmla="*/ 2147483647 w 3496"/>
              <a:gd name="T27" fmla="*/ 2147483647 h 1499"/>
              <a:gd name="T28" fmla="*/ 2147483647 w 3496"/>
              <a:gd name="T29" fmla="*/ 2147483647 h 14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96"/>
              <a:gd name="T46" fmla="*/ 0 h 1499"/>
              <a:gd name="T47" fmla="*/ 3496 w 3496"/>
              <a:gd name="T48" fmla="*/ 1499 h 14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96" h="1499">
                <a:moveTo>
                  <a:pt x="0" y="1499"/>
                </a:moveTo>
                <a:cubicBezTo>
                  <a:pt x="61" y="1491"/>
                  <a:pt x="248" y="1475"/>
                  <a:pt x="367" y="1448"/>
                </a:cubicBezTo>
                <a:cubicBezTo>
                  <a:pt x="486" y="1421"/>
                  <a:pt x="601" y="1397"/>
                  <a:pt x="712" y="1339"/>
                </a:cubicBezTo>
                <a:cubicBezTo>
                  <a:pt x="823" y="1281"/>
                  <a:pt x="941" y="1183"/>
                  <a:pt x="1032" y="1099"/>
                </a:cubicBezTo>
                <a:cubicBezTo>
                  <a:pt x="1123" y="1015"/>
                  <a:pt x="1189" y="916"/>
                  <a:pt x="1256" y="835"/>
                </a:cubicBezTo>
                <a:cubicBezTo>
                  <a:pt x="1323" y="754"/>
                  <a:pt x="1360" y="704"/>
                  <a:pt x="1432" y="611"/>
                </a:cubicBezTo>
                <a:cubicBezTo>
                  <a:pt x="1504" y="518"/>
                  <a:pt x="1616" y="355"/>
                  <a:pt x="1688" y="275"/>
                </a:cubicBezTo>
                <a:cubicBezTo>
                  <a:pt x="1760" y="195"/>
                  <a:pt x="1788" y="176"/>
                  <a:pt x="1864" y="131"/>
                </a:cubicBezTo>
                <a:cubicBezTo>
                  <a:pt x="1940" y="86"/>
                  <a:pt x="2040" y="0"/>
                  <a:pt x="2144" y="3"/>
                </a:cubicBezTo>
                <a:cubicBezTo>
                  <a:pt x="2248" y="6"/>
                  <a:pt x="2388" y="72"/>
                  <a:pt x="2488" y="147"/>
                </a:cubicBezTo>
                <a:cubicBezTo>
                  <a:pt x="2588" y="222"/>
                  <a:pt x="2669" y="354"/>
                  <a:pt x="2744" y="451"/>
                </a:cubicBezTo>
                <a:cubicBezTo>
                  <a:pt x="2819" y="548"/>
                  <a:pt x="2879" y="648"/>
                  <a:pt x="2936" y="731"/>
                </a:cubicBezTo>
                <a:cubicBezTo>
                  <a:pt x="2993" y="814"/>
                  <a:pt x="3036" y="874"/>
                  <a:pt x="3088" y="947"/>
                </a:cubicBezTo>
                <a:cubicBezTo>
                  <a:pt x="3140" y="1020"/>
                  <a:pt x="3180" y="1086"/>
                  <a:pt x="3248" y="1171"/>
                </a:cubicBezTo>
                <a:cubicBezTo>
                  <a:pt x="3316" y="1256"/>
                  <a:pt x="3444" y="1399"/>
                  <a:pt x="3496" y="1459"/>
                </a:cubicBezTo>
              </a:path>
            </a:pathLst>
          </a:custGeom>
          <a:noFill/>
          <a:ln w="76200" cmpd="sng">
            <a:solidFill>
              <a:schemeClr val="tx1"/>
            </a:solidFill>
            <a:round/>
            <a:headEnd/>
            <a:tailEnd/>
          </a:ln>
        </p:spPr>
        <p:txBody>
          <a:bodyPr/>
          <a:lstStyle/>
          <a:p>
            <a:endParaRPr lang="en-US"/>
          </a:p>
        </p:txBody>
      </p:sp>
      <p:sp>
        <p:nvSpPr>
          <p:cNvPr id="27655" name="Text Box 7"/>
          <p:cNvSpPr txBox="1">
            <a:spLocks noChangeArrowheads="1"/>
          </p:cNvSpPr>
          <p:nvPr/>
        </p:nvSpPr>
        <p:spPr bwMode="auto">
          <a:xfrm>
            <a:off x="2743200" y="5105400"/>
            <a:ext cx="4191000" cy="457200"/>
          </a:xfrm>
          <a:prstGeom prst="rect">
            <a:avLst/>
          </a:prstGeom>
          <a:noFill/>
          <a:ln w="9525">
            <a:noFill/>
            <a:miter lim="800000"/>
            <a:headEnd/>
            <a:tailEnd/>
          </a:ln>
        </p:spPr>
        <p:txBody>
          <a:bodyPr>
            <a:spAutoFit/>
          </a:bodyPr>
          <a:lstStyle/>
          <a:p>
            <a:pPr algn="ctr" eaLnBrk="1" hangingPunct="1">
              <a:spcBef>
                <a:spcPct val="50000"/>
              </a:spcBef>
            </a:pPr>
            <a:r>
              <a:rPr lang="en-US">
                <a:latin typeface="Calibri" pitchFamily="34" charset="0"/>
                <a:cs typeface="Arial" charset="0"/>
              </a:rPr>
              <a:t>Research Performance Level</a:t>
            </a:r>
          </a:p>
        </p:txBody>
      </p:sp>
      <p:sp>
        <p:nvSpPr>
          <p:cNvPr id="27656" name="Text Box 8"/>
          <p:cNvSpPr txBox="1">
            <a:spLocks noChangeArrowheads="1"/>
          </p:cNvSpPr>
          <p:nvPr/>
        </p:nvSpPr>
        <p:spPr bwMode="auto">
          <a:xfrm>
            <a:off x="152400" y="2895600"/>
            <a:ext cx="1752600" cy="457200"/>
          </a:xfrm>
          <a:prstGeom prst="rect">
            <a:avLst/>
          </a:prstGeom>
          <a:noFill/>
          <a:ln w="9525">
            <a:noFill/>
            <a:miter lim="800000"/>
            <a:headEnd/>
            <a:tailEnd/>
          </a:ln>
        </p:spPr>
        <p:txBody>
          <a:bodyPr>
            <a:spAutoFit/>
          </a:bodyPr>
          <a:lstStyle/>
          <a:p>
            <a:pPr eaLnBrk="1" hangingPunct="1">
              <a:spcBef>
                <a:spcPct val="50000"/>
              </a:spcBef>
            </a:pPr>
            <a:r>
              <a:rPr lang="en-US">
                <a:latin typeface="Calibri" pitchFamily="34" charset="0"/>
                <a:cs typeface="Arial" charset="0"/>
              </a:rPr>
              <a:t>Frequency</a:t>
            </a:r>
          </a:p>
        </p:txBody>
      </p:sp>
      <p:sp>
        <p:nvSpPr>
          <p:cNvPr id="27657" name="Rectangle 10"/>
          <p:cNvSpPr>
            <a:spLocks noChangeArrowheads="1"/>
          </p:cNvSpPr>
          <p:nvPr/>
        </p:nvSpPr>
        <p:spPr bwMode="auto">
          <a:xfrm>
            <a:off x="2819400" y="4114800"/>
            <a:ext cx="762000" cy="609600"/>
          </a:xfrm>
          <a:prstGeom prst="rect">
            <a:avLst/>
          </a:prstGeom>
          <a:noFill/>
          <a:ln w="19050">
            <a:solidFill>
              <a:schemeClr val="tx1"/>
            </a:solidFill>
            <a:miter lim="800000"/>
            <a:headEnd/>
            <a:tailEnd/>
          </a:ln>
        </p:spPr>
        <p:txBody>
          <a:bodyPr wrap="none" anchor="ctr"/>
          <a:lstStyle/>
          <a:p>
            <a:pPr eaLnBrk="1" hangingPunct="1"/>
            <a:endParaRPr lang="en-US">
              <a:latin typeface="Calibri" pitchFamily="34" charset="0"/>
              <a:cs typeface="Arial" charset="0"/>
            </a:endParaRPr>
          </a:p>
        </p:txBody>
      </p:sp>
      <p:sp>
        <p:nvSpPr>
          <p:cNvPr id="27658" name="Text Box 11"/>
          <p:cNvSpPr txBox="1">
            <a:spLocks noChangeArrowheads="1"/>
          </p:cNvSpPr>
          <p:nvPr/>
        </p:nvSpPr>
        <p:spPr bwMode="auto">
          <a:xfrm>
            <a:off x="2057400" y="4800600"/>
            <a:ext cx="762000" cy="366713"/>
          </a:xfrm>
          <a:prstGeom prst="rect">
            <a:avLst/>
          </a:prstGeom>
          <a:noFill/>
          <a:ln w="9525">
            <a:noFill/>
            <a:miter lim="800000"/>
            <a:headEnd/>
            <a:tailEnd/>
          </a:ln>
        </p:spPr>
        <p:txBody>
          <a:bodyPr>
            <a:spAutoFit/>
          </a:bodyPr>
          <a:lstStyle/>
          <a:p>
            <a:pPr algn="ctr" eaLnBrk="1" hangingPunct="1">
              <a:spcBef>
                <a:spcPct val="50000"/>
              </a:spcBef>
            </a:pPr>
            <a:r>
              <a:rPr lang="en-US">
                <a:latin typeface="Calibri" pitchFamily="34" charset="0"/>
                <a:cs typeface="Arial" charset="0"/>
              </a:rPr>
              <a:t>FFP</a:t>
            </a:r>
          </a:p>
        </p:txBody>
      </p:sp>
      <p:sp>
        <p:nvSpPr>
          <p:cNvPr id="27659" name="Text Box 12"/>
          <p:cNvSpPr txBox="1">
            <a:spLocks noChangeArrowheads="1"/>
          </p:cNvSpPr>
          <p:nvPr/>
        </p:nvSpPr>
        <p:spPr bwMode="auto">
          <a:xfrm>
            <a:off x="2819400" y="4800600"/>
            <a:ext cx="762000" cy="366713"/>
          </a:xfrm>
          <a:prstGeom prst="rect">
            <a:avLst/>
          </a:prstGeom>
          <a:noFill/>
          <a:ln w="9525">
            <a:noFill/>
            <a:miter lim="800000"/>
            <a:headEnd/>
            <a:tailEnd/>
          </a:ln>
        </p:spPr>
        <p:txBody>
          <a:bodyPr>
            <a:spAutoFit/>
          </a:bodyPr>
          <a:lstStyle/>
          <a:p>
            <a:pPr algn="ctr" eaLnBrk="1" hangingPunct="1">
              <a:spcBef>
                <a:spcPct val="50000"/>
              </a:spcBef>
            </a:pPr>
            <a:r>
              <a:rPr lang="en-US">
                <a:latin typeface="Calibri" pitchFamily="34" charset="0"/>
                <a:cs typeface="Arial" charset="0"/>
              </a:rPr>
              <a:t>QRP</a:t>
            </a:r>
          </a:p>
        </p:txBody>
      </p:sp>
      <p:sp>
        <p:nvSpPr>
          <p:cNvPr id="27660" name="Text Box 13"/>
          <p:cNvSpPr txBox="1">
            <a:spLocks noChangeArrowheads="1"/>
          </p:cNvSpPr>
          <p:nvPr/>
        </p:nvSpPr>
        <p:spPr bwMode="auto">
          <a:xfrm>
            <a:off x="4267200" y="4800600"/>
            <a:ext cx="762000" cy="366713"/>
          </a:xfrm>
          <a:prstGeom prst="rect">
            <a:avLst/>
          </a:prstGeom>
          <a:noFill/>
          <a:ln w="9525">
            <a:noFill/>
            <a:miter lim="800000"/>
            <a:headEnd/>
            <a:tailEnd/>
          </a:ln>
        </p:spPr>
        <p:txBody>
          <a:bodyPr>
            <a:spAutoFit/>
          </a:bodyPr>
          <a:lstStyle/>
          <a:p>
            <a:pPr algn="ctr" eaLnBrk="1" hangingPunct="1">
              <a:spcBef>
                <a:spcPct val="50000"/>
              </a:spcBef>
            </a:pPr>
            <a:r>
              <a:rPr lang="en-US">
                <a:latin typeface="Calibri" pitchFamily="34" charset="0"/>
                <a:cs typeface="Arial" charset="0"/>
              </a:rPr>
              <a:t>RCR</a:t>
            </a:r>
          </a:p>
        </p:txBody>
      </p:sp>
      <p:sp>
        <p:nvSpPr>
          <p:cNvPr id="27661" name="Text Box 14"/>
          <p:cNvSpPr txBox="1">
            <a:spLocks noChangeArrowheads="1"/>
          </p:cNvSpPr>
          <p:nvPr/>
        </p:nvSpPr>
        <p:spPr bwMode="auto">
          <a:xfrm>
            <a:off x="7010400" y="4800600"/>
            <a:ext cx="762000" cy="366713"/>
          </a:xfrm>
          <a:prstGeom prst="rect">
            <a:avLst/>
          </a:prstGeom>
          <a:noFill/>
          <a:ln w="9525">
            <a:noFill/>
            <a:miter lim="800000"/>
            <a:headEnd/>
            <a:tailEnd/>
          </a:ln>
        </p:spPr>
        <p:txBody>
          <a:bodyPr>
            <a:spAutoFit/>
          </a:bodyPr>
          <a:lstStyle/>
          <a:p>
            <a:pPr algn="ctr" eaLnBrk="1" hangingPunct="1">
              <a:spcBef>
                <a:spcPct val="50000"/>
              </a:spcBef>
            </a:pPr>
            <a:r>
              <a:rPr lang="en-US">
                <a:latin typeface="Calibri" pitchFamily="34" charset="0"/>
                <a:cs typeface="Arial" charset="0"/>
              </a:rPr>
              <a:t>ERP</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Metrics – Division of Investigative Oversight</a:t>
            </a:r>
            <a:endParaRPr lang="en-US" dirty="0"/>
          </a:p>
        </p:txBody>
      </p:sp>
      <p:graphicFrame>
        <p:nvGraphicFramePr>
          <p:cNvPr id="8" name="Content Placeholder 7"/>
          <p:cNvGraphicFramePr>
            <a:graphicFrameLocks noGrp="1"/>
          </p:cNvGraphicFramePr>
          <p:nvPr>
            <p:ph sz="quarter" idx="2"/>
          </p:nvPr>
        </p:nvGraphicFramePr>
        <p:xfrm>
          <a:off x="533400" y="2438400"/>
          <a:ext cx="4114800"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4294967295"/>
          </p:nvPr>
        </p:nvSpPr>
        <p:spPr>
          <a:xfrm>
            <a:off x="8077200" y="6324600"/>
            <a:ext cx="533400" cy="244476"/>
          </a:xfrm>
          <a:prstGeom prst="rect">
            <a:avLst/>
          </a:prstGeom>
        </p:spPr>
        <p:txBody>
          <a:bodyPr/>
          <a:lstStyle/>
          <a:p>
            <a:fld id="{A6BA8C0D-B4AD-4950-9E27-3FDBEFC1AF85}" type="slidenum">
              <a:rPr lang="en-US" smtClean="0"/>
              <a:pPr/>
              <a:t>12</a:t>
            </a:fld>
            <a:endParaRPr lang="en-US" dirty="0"/>
          </a:p>
        </p:txBody>
      </p:sp>
      <p:sp>
        <p:nvSpPr>
          <p:cNvPr id="6" name="Text Placeholder 5"/>
          <p:cNvSpPr>
            <a:spLocks noGrp="1"/>
          </p:cNvSpPr>
          <p:nvPr>
            <p:ph type="body" sz="quarter" idx="1"/>
          </p:nvPr>
        </p:nvSpPr>
        <p:spPr>
          <a:xfrm>
            <a:off x="685800" y="1905000"/>
            <a:ext cx="3886200" cy="640080"/>
          </a:xfrm>
          <a:noFill/>
          <a:ln>
            <a:noFill/>
          </a:ln>
        </p:spPr>
        <p:style>
          <a:lnRef idx="2">
            <a:schemeClr val="dk1"/>
          </a:lnRef>
          <a:fillRef idx="1">
            <a:schemeClr val="lt1"/>
          </a:fillRef>
          <a:effectRef idx="0">
            <a:schemeClr val="dk1"/>
          </a:effectRef>
          <a:fontRef idx="minor">
            <a:schemeClr val="dk1"/>
          </a:fontRef>
        </p:style>
        <p:txBody>
          <a:bodyPr>
            <a:normAutofit/>
          </a:bodyPr>
          <a:lstStyle/>
          <a:p>
            <a:pPr algn="ctr"/>
            <a:r>
              <a:rPr lang="en-US" sz="1600" dirty="0" smtClean="0">
                <a:solidFill>
                  <a:schemeClr val="tx1"/>
                </a:solidFill>
                <a:latin typeface="Arial" pitchFamily="34" charset="0"/>
                <a:cs typeface="Arial" pitchFamily="34" charset="0"/>
              </a:rPr>
              <a:t>Queries versus Open Cases</a:t>
            </a:r>
            <a:endParaRPr lang="en-US" sz="1600" dirty="0">
              <a:solidFill>
                <a:schemeClr val="tx1"/>
              </a:solidFill>
              <a:latin typeface="Arial" pitchFamily="34" charset="0"/>
              <a:cs typeface="Arial" pitchFamily="34" charset="0"/>
            </a:endParaRPr>
          </a:p>
        </p:txBody>
      </p:sp>
      <p:sp>
        <p:nvSpPr>
          <p:cNvPr id="12" name="Text Placeholder 11"/>
          <p:cNvSpPr>
            <a:spLocks noGrp="1"/>
          </p:cNvSpPr>
          <p:nvPr>
            <p:ph type="body" sz="quarter" idx="3"/>
          </p:nvPr>
        </p:nvSpPr>
        <p:spPr>
          <a:xfrm>
            <a:off x="4800600" y="1981200"/>
            <a:ext cx="3886200" cy="640080"/>
          </a:xfrm>
          <a:noFill/>
          <a:ln>
            <a:noFill/>
          </a:ln>
        </p:spPr>
        <p:txBody>
          <a:bodyPr>
            <a:normAutofit/>
          </a:bodyPr>
          <a:lstStyle/>
          <a:p>
            <a:pPr algn="ctr"/>
            <a:r>
              <a:rPr lang="en-US" sz="1600" dirty="0" smtClean="0">
                <a:latin typeface="Arial" pitchFamily="34" charset="0"/>
                <a:cs typeface="Arial" pitchFamily="34" charset="0"/>
              </a:rPr>
              <a:t>Type of Findings</a:t>
            </a:r>
            <a:endParaRPr lang="en-US" sz="1600" dirty="0">
              <a:latin typeface="Arial" pitchFamily="34" charset="0"/>
              <a:cs typeface="Arial" pitchFamily="34" charset="0"/>
            </a:endParaRPr>
          </a:p>
        </p:txBody>
      </p:sp>
      <p:graphicFrame>
        <p:nvGraphicFramePr>
          <p:cNvPr id="16" name="Content Placeholder 15"/>
          <p:cNvGraphicFramePr>
            <a:graphicFrameLocks noGrp="1"/>
          </p:cNvGraphicFramePr>
          <p:nvPr>
            <p:ph sz="quarter" idx="4"/>
            <p:extLst>
              <p:ext uri="{D42A27DB-BD31-4B8C-83A1-F6EECF244321}">
                <p14:modId xmlns:p14="http://schemas.microsoft.com/office/powerpoint/2010/main" val="3512973544"/>
              </p:ext>
            </p:extLst>
          </p:nvPr>
        </p:nvGraphicFramePr>
        <p:xfrm>
          <a:off x="4876800" y="2667000"/>
          <a:ext cx="3962400" cy="3581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46962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defRPr/>
            </a:pPr>
            <a:r>
              <a:rPr lang="en-US" dirty="0" smtClean="0"/>
              <a:t>Some ORI Statistics </a:t>
            </a:r>
          </a:p>
        </p:txBody>
      </p:sp>
      <p:sp>
        <p:nvSpPr>
          <p:cNvPr id="131075" name="Rectangle 3"/>
          <p:cNvSpPr>
            <a:spLocks noGrp="1" noChangeArrowheads="1"/>
          </p:cNvSpPr>
          <p:nvPr>
            <p:ph type="body" idx="1"/>
          </p:nvPr>
        </p:nvSpPr>
        <p:spPr>
          <a:xfrm>
            <a:off x="457200" y="1600200"/>
            <a:ext cx="8534400" cy="4530725"/>
          </a:xfrm>
        </p:spPr>
        <p:txBody>
          <a:bodyPr/>
          <a:lstStyle/>
          <a:p>
            <a:pPr algn="ctr" eaLnBrk="1" hangingPunct="1">
              <a:buFont typeface="Wingdings" pitchFamily="2" charset="2"/>
              <a:buNone/>
              <a:defRPr/>
            </a:pPr>
            <a:r>
              <a:rPr lang="en-US" dirty="0" smtClean="0"/>
              <a:t>1992 to 2010 statistics:</a:t>
            </a:r>
          </a:p>
          <a:p>
            <a:pPr eaLnBrk="1" hangingPunct="1">
              <a:defRPr/>
            </a:pPr>
            <a:r>
              <a:rPr lang="en-US" dirty="0" smtClean="0"/>
              <a:t>Total misconduct findings           		224</a:t>
            </a:r>
          </a:p>
          <a:p>
            <a:pPr eaLnBrk="1" hangingPunct="1">
              <a:defRPr/>
            </a:pPr>
            <a:r>
              <a:rPr lang="en-US" dirty="0" smtClean="0"/>
              <a:t>Findings involving clinical research     ~30%</a:t>
            </a:r>
          </a:p>
          <a:p>
            <a:pPr eaLnBrk="1" hangingPunct="1">
              <a:defRPr/>
            </a:pPr>
            <a:r>
              <a:rPr lang="en-US" dirty="0" smtClean="0"/>
              <a:t>Total accessions from 1992		     4377  	</a:t>
            </a:r>
          </a:p>
          <a:p>
            <a:pPr eaLnBrk="1" hangingPunct="1">
              <a:defRPr/>
            </a:pPr>
            <a:r>
              <a:rPr lang="en-US" dirty="0" smtClean="0"/>
              <a:t>Total cases opened from 1992 		580</a:t>
            </a:r>
          </a:p>
          <a:p>
            <a:pPr eaLnBrk="1" hangingPunct="1">
              <a:defRPr/>
            </a:pPr>
            <a:r>
              <a:rPr lang="en-US" dirty="0" smtClean="0"/>
              <a:t>Total cases closed from 1992 		630</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277813"/>
            <a:ext cx="8229600" cy="1703387"/>
          </a:xfrm>
        </p:spPr>
        <p:txBody>
          <a:bodyPr/>
          <a:lstStyle/>
          <a:p>
            <a:pPr eaLnBrk="1" hangingPunct="1">
              <a:defRPr/>
            </a:pPr>
            <a:r>
              <a:rPr lang="en-US" sz="3600" dirty="0" smtClean="0"/>
              <a:t>A few key issues that ORI has found contribute most significantly to allowing misconduct</a:t>
            </a:r>
          </a:p>
        </p:txBody>
      </p:sp>
      <p:sp>
        <p:nvSpPr>
          <p:cNvPr id="96259" name="Rectangle 3"/>
          <p:cNvSpPr>
            <a:spLocks noGrp="1" noChangeArrowheads="1"/>
          </p:cNvSpPr>
          <p:nvPr>
            <p:ph type="body" idx="1"/>
          </p:nvPr>
        </p:nvSpPr>
        <p:spPr>
          <a:xfrm>
            <a:off x="685800" y="2057400"/>
            <a:ext cx="7772400" cy="4343400"/>
          </a:xfrm>
        </p:spPr>
        <p:txBody>
          <a:bodyPr/>
          <a:lstStyle/>
          <a:p>
            <a:pPr eaLnBrk="1" hangingPunct="1">
              <a:buFont typeface="Wingdings" pitchFamily="2" charset="2"/>
              <a:buNone/>
              <a:defRPr/>
            </a:pPr>
            <a:r>
              <a:rPr lang="en-US" sz="2800" dirty="0" smtClean="0"/>
              <a:t>1. Inadequate record keeping and lack of guidance from mentors on how to record and retain research data;</a:t>
            </a:r>
          </a:p>
          <a:p>
            <a:pPr eaLnBrk="1" hangingPunct="1">
              <a:buClr>
                <a:schemeClr val="tx1"/>
              </a:buClr>
              <a:buFont typeface="Wingdings" pitchFamily="2" charset="2"/>
              <a:buNone/>
              <a:defRPr/>
            </a:pPr>
            <a:r>
              <a:rPr lang="en-US" sz="2800" dirty="0" smtClean="0"/>
              <a:t>2. Failure of mentors to regularly review raw data; overreliance on derivative data (PowerPoint presentations) at lab meetings</a:t>
            </a:r>
          </a:p>
          <a:p>
            <a:pPr eaLnBrk="1" hangingPunct="1">
              <a:buClr>
                <a:schemeClr val="tx1"/>
              </a:buClr>
              <a:buFont typeface="Wingdings" pitchFamily="2" charset="2"/>
              <a:buNone/>
              <a:defRPr/>
            </a:pPr>
            <a:r>
              <a:rPr lang="en-US" sz="2800" dirty="0" smtClean="0"/>
              <a:t>3. Unquestioning acceptance of data that others consider “too good to be true”</a:t>
            </a:r>
          </a:p>
          <a:p>
            <a:pPr eaLnBrk="1" hangingPunct="1">
              <a:buFont typeface="Wingdings" pitchFamily="2" charset="2"/>
              <a:buNone/>
              <a:defRPr/>
            </a:pPr>
            <a:endParaRPr lang="en-US" dirty="0" smtClean="0"/>
          </a:p>
        </p:txBody>
      </p:sp>
    </p:spTree>
    <p:extLst>
      <p:ext uri="{BB962C8B-B14F-4D97-AF65-F5344CB8AC3E}">
        <p14:creationId xmlns:p14="http://schemas.microsoft.com/office/powerpoint/2010/main" val="30027688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600" dirty="0" smtClean="0"/>
              <a:t>More issues that facilitate misconduct</a:t>
            </a:r>
          </a:p>
        </p:txBody>
      </p:sp>
      <p:sp>
        <p:nvSpPr>
          <p:cNvPr id="3" name="Content Placeholder 2"/>
          <p:cNvSpPr>
            <a:spLocks noGrp="1"/>
          </p:cNvSpPr>
          <p:nvPr>
            <p:ph idx="1"/>
          </p:nvPr>
        </p:nvSpPr>
        <p:spPr>
          <a:xfrm>
            <a:off x="457200" y="1371600"/>
            <a:ext cx="8534400" cy="4759325"/>
          </a:xfrm>
        </p:spPr>
        <p:txBody>
          <a:bodyPr/>
          <a:lstStyle/>
          <a:p>
            <a:pPr eaLnBrk="1" hangingPunct="1">
              <a:defRPr/>
            </a:pPr>
            <a:r>
              <a:rPr lang="en-US" sz="2800" dirty="0" smtClean="0"/>
              <a:t>4. Lack of transparency within the laboratory and among the staff</a:t>
            </a:r>
          </a:p>
          <a:p>
            <a:pPr eaLnBrk="1" hangingPunct="1">
              <a:defRPr/>
            </a:pPr>
            <a:r>
              <a:rPr lang="en-US" sz="2800" dirty="0" smtClean="0"/>
              <a:t>5. Labs so large that authority becomes diffuse </a:t>
            </a:r>
          </a:p>
          <a:p>
            <a:pPr eaLnBrk="1" hangingPunct="1">
              <a:defRPr/>
            </a:pPr>
            <a:r>
              <a:rPr lang="en-US" sz="2800" dirty="0" smtClean="0"/>
              <a:t>6. P.I.s are spread too thin, and do not provide adequate training and guidance to students</a:t>
            </a:r>
          </a:p>
          <a:p>
            <a:pPr eaLnBrk="1" hangingPunct="1">
              <a:buFont typeface="Wingdings" pitchFamily="2" charset="2"/>
              <a:buNone/>
              <a:defRPr/>
            </a:pPr>
            <a:endParaRPr lang="en-US" sz="2800" dirty="0" smtClean="0"/>
          </a:p>
          <a:p>
            <a:pPr eaLnBrk="1" hangingPunct="1">
              <a:buFont typeface="Wingdings" pitchFamily="2" charset="2"/>
              <a:buNone/>
              <a:defRPr/>
            </a:pPr>
            <a:r>
              <a:rPr lang="en-US" sz="2800" dirty="0" smtClean="0"/>
              <a:t>The bottom line – good mentorship and the consistent review of raw data can profoundly reduce the likelihood of research misconduct.</a:t>
            </a:r>
          </a:p>
        </p:txBody>
      </p:sp>
    </p:spTree>
    <p:extLst>
      <p:ext uri="{BB962C8B-B14F-4D97-AF65-F5344CB8AC3E}">
        <p14:creationId xmlns:p14="http://schemas.microsoft.com/office/powerpoint/2010/main" val="2333316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Research Misconduct can happen at any level.</a:t>
            </a:r>
          </a:p>
          <a:p>
            <a:r>
              <a:rPr lang="en-US" dirty="0" smtClean="0"/>
              <a:t>Evaluation of the raw data is critical for early detection of problems.</a:t>
            </a:r>
          </a:p>
          <a:p>
            <a:r>
              <a:rPr lang="en-US" dirty="0" smtClean="0"/>
              <a:t>ORI can provide </a:t>
            </a:r>
            <a:r>
              <a:rPr lang="en-US" smtClean="0"/>
              <a:t>advice confidentially </a:t>
            </a:r>
            <a:r>
              <a:rPr lang="en-US" dirty="0" smtClean="0"/>
              <a:t>regarding potential Research Misconduct questions.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sz="4000" dirty="0" smtClean="0"/>
              <a:t>ORI can provide assistance</a:t>
            </a:r>
            <a:br>
              <a:rPr lang="en-US" sz="4000" dirty="0" smtClean="0"/>
            </a:br>
            <a:r>
              <a:rPr lang="en-US" sz="4000" dirty="0" smtClean="0"/>
              <a:t>240 453 8800; </a:t>
            </a:r>
            <a:r>
              <a:rPr lang="en-US" sz="4000" dirty="0" smtClean="0">
                <a:hlinkClick r:id="rId2"/>
              </a:rPr>
              <a:t>AskORI@hhs.gov</a:t>
            </a:r>
            <a:r>
              <a:rPr lang="en-US" sz="4000" dirty="0" smtClean="0"/>
              <a:t> </a:t>
            </a:r>
          </a:p>
        </p:txBody>
      </p:sp>
      <p:sp>
        <p:nvSpPr>
          <p:cNvPr id="36867" name="Rectangle 3"/>
          <p:cNvSpPr>
            <a:spLocks noGrp="1" noChangeArrowheads="1"/>
          </p:cNvSpPr>
          <p:nvPr>
            <p:ph type="body" idx="1"/>
          </p:nvPr>
        </p:nvSpPr>
        <p:spPr>
          <a:xfrm>
            <a:off x="457200" y="1676400"/>
            <a:ext cx="8229600" cy="4530725"/>
          </a:xfrm>
        </p:spPr>
        <p:txBody>
          <a:bodyPr/>
          <a:lstStyle/>
          <a:p>
            <a:pPr eaLnBrk="1" hangingPunct="1">
              <a:defRPr/>
            </a:pPr>
            <a:r>
              <a:rPr lang="en-US" sz="2400" dirty="0" smtClean="0"/>
              <a:t>Telephone or on site assistance available</a:t>
            </a:r>
          </a:p>
          <a:p>
            <a:pPr eaLnBrk="1" hangingPunct="1">
              <a:defRPr/>
            </a:pPr>
            <a:r>
              <a:rPr lang="en-US" sz="2400" dirty="0" smtClean="0"/>
              <a:t>Allegation assessment </a:t>
            </a:r>
          </a:p>
          <a:p>
            <a:pPr eaLnBrk="1" hangingPunct="1">
              <a:defRPr/>
            </a:pPr>
            <a:r>
              <a:rPr lang="en-US" sz="2400" dirty="0" smtClean="0"/>
              <a:t>Advice on policies and procedures, for example :</a:t>
            </a:r>
          </a:p>
          <a:p>
            <a:pPr lvl="1" eaLnBrk="1" hangingPunct="1">
              <a:defRPr/>
            </a:pPr>
            <a:r>
              <a:rPr lang="en-US" sz="2400" dirty="0" smtClean="0"/>
              <a:t>Sequestration of evidence</a:t>
            </a:r>
          </a:p>
          <a:p>
            <a:pPr lvl="1" eaLnBrk="1" hangingPunct="1">
              <a:defRPr/>
            </a:pPr>
            <a:r>
              <a:rPr lang="en-US" sz="2400" dirty="0" smtClean="0"/>
              <a:t>Acquisition of digital information (forensic imaging of hard drives)</a:t>
            </a:r>
          </a:p>
          <a:p>
            <a:pPr eaLnBrk="1" hangingPunct="1">
              <a:defRPr/>
            </a:pPr>
            <a:r>
              <a:rPr lang="en-US" sz="2400" dirty="0" smtClean="0"/>
              <a:t>Properly getting an inquiry or investigation under way</a:t>
            </a:r>
          </a:p>
          <a:p>
            <a:pPr eaLnBrk="1" hangingPunct="1">
              <a:defRPr/>
            </a:pPr>
            <a:r>
              <a:rPr lang="en-US" sz="2400" dirty="0" smtClean="0"/>
              <a:t>Analysis of the evidence, such as assisting with analysis of questioned images </a:t>
            </a:r>
          </a:p>
          <a:p>
            <a:pPr eaLnBrk="1" hangingPunct="1">
              <a:defRPr/>
            </a:pPr>
            <a:r>
              <a:rPr lang="en-US" sz="2400" dirty="0" smtClean="0"/>
              <a:t>Investigative strategy and legal problems</a:t>
            </a:r>
          </a:p>
        </p:txBody>
      </p:sp>
    </p:spTree>
    <p:extLst>
      <p:ext uri="{BB962C8B-B14F-4D97-AF65-F5344CB8AC3E}">
        <p14:creationId xmlns:p14="http://schemas.microsoft.com/office/powerpoint/2010/main" val="18612067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1066800"/>
            <a:ext cx="8229600" cy="3382963"/>
          </a:xfrm>
          <a:noFill/>
        </p:spPr>
        <p:txBody>
          <a:bodyPr/>
          <a:lstStyle/>
          <a:p>
            <a:r>
              <a:rPr lang="en-US" smtClean="0">
                <a:effectLst/>
              </a:rPr>
              <a:t>A Major Misconduct Case:</a:t>
            </a:r>
            <a:br>
              <a:rPr lang="en-US" smtClean="0">
                <a:effectLst/>
              </a:rPr>
            </a:br>
            <a:r>
              <a:rPr lang="en-US" smtClean="0">
                <a:effectLst/>
              </a:rPr>
              <a:t>‘</a:t>
            </a:r>
            <a:br>
              <a:rPr lang="en-US" smtClean="0">
                <a:effectLst/>
              </a:rPr>
            </a:br>
            <a:r>
              <a:rPr lang="en-US" smtClean="0">
                <a:effectLst/>
              </a:rPr>
              <a:t>Eric Poehlman</a:t>
            </a:r>
            <a:br>
              <a:rPr lang="en-US" smtClean="0">
                <a:effectLst/>
              </a:rPr>
            </a:br>
            <a:r>
              <a:rPr lang="en-US" smtClean="0">
                <a:effectLst/>
              </a:rPr>
              <a:t>University of Vermont</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066800" y="1676400"/>
            <a:ext cx="7086600" cy="4446588"/>
          </a:xfrm>
        </p:spPr>
        <p:txBody>
          <a:bodyPr/>
          <a:lstStyle/>
          <a:p>
            <a:pPr algn="l" eaLnBrk="1" hangingPunct="1">
              <a:defRPr/>
            </a:pPr>
            <a:r>
              <a:rPr lang="en-US" sz="2800" dirty="0" smtClean="0">
                <a:solidFill>
                  <a:schemeClr val="tx1"/>
                </a:solidFill>
              </a:rPr>
              <a:t>The initial allegations arose when  Dr. Poehlman provided a colleague, about a week apart, two versions of a spreadsheet containing physical, dietary, energetic, and metabolic data on elderly men and women seen twice, on average, about six years apart.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In the complainant’s own words:</a:t>
            </a:r>
          </a:p>
        </p:txBody>
      </p:sp>
      <p:sp>
        <p:nvSpPr>
          <p:cNvPr id="59395" name="Rectangle 3"/>
          <p:cNvSpPr>
            <a:spLocks noGrp="1" noChangeArrowheads="1"/>
          </p:cNvSpPr>
          <p:nvPr>
            <p:ph type="body" idx="1"/>
          </p:nvPr>
        </p:nvSpPr>
        <p:spPr>
          <a:xfrm>
            <a:off x="457200" y="533400"/>
            <a:ext cx="8229600" cy="5597525"/>
          </a:xfrm>
        </p:spPr>
        <p:txBody>
          <a:bodyPr/>
          <a:lstStyle/>
          <a:p>
            <a:pPr eaLnBrk="1" hangingPunct="1">
              <a:buFont typeface="Wingdings" pitchFamily="2" charset="2"/>
              <a:buNone/>
              <a:defRPr/>
            </a:pPr>
            <a:r>
              <a:rPr lang="en-US" sz="4400" dirty="0" smtClean="0"/>
              <a:t>Initial Allegations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defRPr/>
            </a:pPr>
            <a:r>
              <a:rPr lang="en-US" dirty="0" smtClean="0"/>
              <a:t>ORI’s Mission</a:t>
            </a:r>
          </a:p>
        </p:txBody>
      </p:sp>
      <p:sp>
        <p:nvSpPr>
          <p:cNvPr id="141315" name="Rectangle 3"/>
          <p:cNvSpPr>
            <a:spLocks noGrp="1" noChangeArrowheads="1"/>
          </p:cNvSpPr>
          <p:nvPr>
            <p:ph type="body" idx="1"/>
          </p:nvPr>
        </p:nvSpPr>
        <p:spPr>
          <a:xfrm>
            <a:off x="457200" y="1600200"/>
            <a:ext cx="8229600" cy="4876800"/>
          </a:xfrm>
        </p:spPr>
        <p:txBody>
          <a:bodyPr/>
          <a:lstStyle/>
          <a:p>
            <a:pPr eaLnBrk="1" hangingPunct="1">
              <a:lnSpc>
                <a:spcPct val="90000"/>
              </a:lnSpc>
              <a:buFont typeface="Wingdings" pitchFamily="2" charset="2"/>
              <a:buNone/>
              <a:defRPr/>
            </a:pPr>
            <a:r>
              <a:rPr lang="en-US" dirty="0" smtClean="0"/>
              <a:t>Mission: 	To promote the integrity of Public 		Health Service supported 			extramural and intramural 			research programs</a:t>
            </a:r>
          </a:p>
          <a:p>
            <a:pPr eaLnBrk="1" hangingPunct="1">
              <a:lnSpc>
                <a:spcPct val="90000"/>
              </a:lnSpc>
              <a:buFont typeface="Wingdings" pitchFamily="2" charset="2"/>
              <a:buNone/>
              <a:defRPr/>
            </a:pPr>
            <a:endParaRPr lang="en-US" sz="1800" dirty="0" smtClean="0"/>
          </a:p>
          <a:p>
            <a:pPr eaLnBrk="1" hangingPunct="1">
              <a:lnSpc>
                <a:spcPct val="90000"/>
              </a:lnSpc>
              <a:defRPr/>
            </a:pPr>
            <a:r>
              <a:rPr lang="en-US" sz="2800" dirty="0" smtClean="0"/>
              <a:t>Respond effectively to allegations of research misconduct</a:t>
            </a:r>
          </a:p>
          <a:p>
            <a:pPr eaLnBrk="1" hangingPunct="1">
              <a:lnSpc>
                <a:spcPct val="90000"/>
              </a:lnSpc>
              <a:buFont typeface="Wingdings" pitchFamily="2" charset="2"/>
              <a:buNone/>
              <a:defRPr/>
            </a:pPr>
            <a:endParaRPr lang="en-US" sz="1200" dirty="0" smtClean="0"/>
          </a:p>
          <a:p>
            <a:pPr eaLnBrk="1" hangingPunct="1">
              <a:lnSpc>
                <a:spcPct val="90000"/>
              </a:lnSpc>
              <a:defRPr/>
            </a:pPr>
            <a:r>
              <a:rPr lang="en-US" sz="2800" dirty="0" smtClean="0"/>
              <a:t>Promote research integrity</a:t>
            </a:r>
          </a:p>
          <a:p>
            <a:pPr eaLnBrk="1" hangingPunct="1">
              <a:lnSpc>
                <a:spcPct val="90000"/>
              </a:lnSpc>
              <a:defRPr/>
            </a:pPr>
            <a:endParaRPr lang="en-US" sz="1200" dirty="0" smtClean="0"/>
          </a:p>
          <a:p>
            <a:pPr eaLnBrk="1" hangingPunct="1">
              <a:lnSpc>
                <a:spcPct val="90000"/>
              </a:lnSpc>
              <a:defRPr/>
            </a:pPr>
            <a:r>
              <a:rPr lang="en-US" sz="2800" dirty="0" smtClean="0"/>
              <a:t>Deter research misconduct through public disclosure of findings and penalties.</a:t>
            </a:r>
          </a:p>
          <a:p>
            <a:pPr eaLnBrk="1" hangingPunct="1">
              <a:lnSpc>
                <a:spcPct val="90000"/>
              </a:lnSpc>
              <a:defRPr/>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457200" y="1371600"/>
            <a:ext cx="8229600" cy="4876800"/>
          </a:xfrm>
        </p:spPr>
        <p:txBody>
          <a:bodyPr/>
          <a:lstStyle/>
          <a:p>
            <a:pPr eaLnBrk="1" hangingPunct="1">
              <a:lnSpc>
                <a:spcPct val="80000"/>
              </a:lnSpc>
              <a:defRPr/>
            </a:pPr>
            <a:r>
              <a:rPr lang="en-US" sz="2800" dirty="0" smtClean="0"/>
              <a:t>The incident that triggered my suspicions occurred in late September, 2000 - I was asked by Dr. Poehlman to write a paper from a longitudinal database (Protocol #678). The paper was to examine the effects of age on lipids in men and women… When I presented him with the data, he was not satisfied with the results and asked for the database in order to verify data entries and check for what he described as "reversed" datapoints, … It was my belief that I was mistakenly given a “true” version of the dataset originally and then given the manipulated version the second time…</a:t>
            </a:r>
            <a:endParaRPr lang="en-US" sz="1200" dirty="0" smtClean="0"/>
          </a:p>
        </p:txBody>
      </p:sp>
      <p:sp>
        <p:nvSpPr>
          <p:cNvPr id="60419" name="Rectangle 3"/>
          <p:cNvSpPr>
            <a:spLocks noGrp="1" noChangeArrowheads="1"/>
          </p:cNvSpPr>
          <p:nvPr>
            <p:ph type="title"/>
          </p:nvPr>
        </p:nvSpPr>
        <p:spPr/>
        <p:txBody>
          <a:bodyPr/>
          <a:lstStyle/>
          <a:p>
            <a:pPr eaLnBrk="1" hangingPunct="1">
              <a:defRPr/>
            </a:pPr>
            <a:r>
              <a:rPr lang="en-US" dirty="0" smtClean="0"/>
              <a:t>Initial allegations (cont)</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r>
              <a:rPr lang="en-US" dirty="0" smtClean="0"/>
              <a:t>The Scope of the Misconduct</a:t>
            </a:r>
          </a:p>
        </p:txBody>
      </p:sp>
      <p:sp>
        <p:nvSpPr>
          <p:cNvPr id="61443" name="Rectangle 3"/>
          <p:cNvSpPr>
            <a:spLocks noGrp="1" noChangeArrowheads="1"/>
          </p:cNvSpPr>
          <p:nvPr>
            <p:ph type="body" idx="1"/>
          </p:nvPr>
        </p:nvSpPr>
        <p:spPr/>
        <p:txBody>
          <a:bodyPr/>
          <a:lstStyle/>
          <a:p>
            <a:pPr eaLnBrk="1" hangingPunct="1">
              <a:defRPr/>
            </a:pPr>
            <a:r>
              <a:rPr lang="en-US" dirty="0" smtClean="0"/>
              <a:t>The following two slides provide a glimpse of the massive scope of Dr. Poehlman’s alterations in the data base for the longitudinal study of aging, protocol #678.</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TEE change"/>
          <p:cNvPicPr>
            <a:picLocks noChangeAspect="1" noChangeArrowheads="1"/>
          </p:cNvPicPr>
          <p:nvPr/>
        </p:nvPicPr>
        <p:blipFill>
          <a:blip r:embed="rId3" cstate="print"/>
          <a:srcRect/>
          <a:stretch>
            <a:fillRect/>
          </a:stretch>
        </p:blipFill>
        <p:spPr bwMode="auto">
          <a:xfrm>
            <a:off x="0" y="0"/>
            <a:ext cx="4138613" cy="7010400"/>
          </a:xfrm>
          <a:prstGeom prst="rect">
            <a:avLst/>
          </a:prstGeom>
          <a:noFill/>
          <a:ln w="9525">
            <a:noFill/>
            <a:miter lim="800000"/>
            <a:headEnd/>
            <a:tailEnd/>
          </a:ln>
        </p:spPr>
      </p:pic>
      <p:pic>
        <p:nvPicPr>
          <p:cNvPr id="34819" name="Picture 3" descr=" TEE complex measurement obtained using D2O-18  Not readily available at the time of claimed experiments&#10;" title="Tee Summary"/>
          <p:cNvPicPr>
            <a:picLocks noChangeAspect="1" noChangeArrowheads="1"/>
          </p:cNvPicPr>
          <p:nvPr/>
        </p:nvPicPr>
        <p:blipFill>
          <a:blip r:embed="rId4" cstate="print"/>
          <a:srcRect/>
          <a:stretch>
            <a:fillRect/>
          </a:stretch>
        </p:blipFill>
        <p:spPr bwMode="auto">
          <a:xfrm>
            <a:off x="4461112" y="5132696"/>
            <a:ext cx="4686300" cy="1739900"/>
          </a:xfrm>
          <a:prstGeom prst="rect">
            <a:avLst/>
          </a:prstGeom>
          <a:noFill/>
          <a:ln w="9525">
            <a:noFill/>
            <a:miter lim="800000"/>
            <a:headEnd/>
            <a:tailEnd/>
          </a:ln>
        </p:spPr>
      </p:pic>
      <p:sp>
        <p:nvSpPr>
          <p:cNvPr id="34820" name="Text Box 4"/>
          <p:cNvSpPr txBox="1">
            <a:spLocks noChangeArrowheads="1"/>
          </p:cNvSpPr>
          <p:nvPr/>
        </p:nvSpPr>
        <p:spPr bwMode="auto">
          <a:xfrm>
            <a:off x="4419600" y="1524000"/>
            <a:ext cx="4419600" cy="2701925"/>
          </a:xfrm>
          <a:prstGeom prst="rect">
            <a:avLst/>
          </a:prstGeom>
          <a:noFill/>
          <a:ln w="9525">
            <a:noFill/>
            <a:miter lim="800000"/>
            <a:headEnd/>
            <a:tailEnd/>
          </a:ln>
        </p:spPr>
        <p:txBody>
          <a:bodyPr>
            <a:spAutoFit/>
          </a:bodyPr>
          <a:lstStyle/>
          <a:p>
            <a:pPr eaLnBrk="1" hangingPunct="1">
              <a:spcBef>
                <a:spcPct val="50000"/>
              </a:spcBef>
            </a:pPr>
            <a:r>
              <a:rPr lang="en-US" b="1">
                <a:cs typeface="Arial" charset="0"/>
              </a:rPr>
              <a:t>Dr. Poehlman’s changes to total energy expenditure values included many fabrications (blue) and reversals of visit one and visit two values (red)</a:t>
            </a:r>
          </a:p>
          <a:p>
            <a:pPr eaLnBrk="1" hangingPunct="1">
              <a:spcBef>
                <a:spcPct val="50000"/>
              </a:spcBef>
            </a:pPr>
            <a:r>
              <a:rPr lang="en-US" b="1">
                <a:cs typeface="Arial" charset="0"/>
              </a:rPr>
              <a:t>The net effects were to greatly inflate the number of subjects and to reverse the apparent effect of aging.</a:t>
            </a:r>
          </a:p>
        </p:txBody>
      </p:sp>
      <p:sp>
        <p:nvSpPr>
          <p:cNvPr id="34821" name="Line 5"/>
          <p:cNvSpPr>
            <a:spLocks noChangeShapeType="1"/>
          </p:cNvSpPr>
          <p:nvPr/>
        </p:nvSpPr>
        <p:spPr bwMode="auto">
          <a:xfrm flipH="1">
            <a:off x="3810000" y="838200"/>
            <a:ext cx="1600200" cy="76200"/>
          </a:xfrm>
          <a:prstGeom prst="line">
            <a:avLst/>
          </a:prstGeom>
          <a:noFill/>
          <a:ln w="34925">
            <a:solidFill>
              <a:srgbClr val="FF0000"/>
            </a:solidFill>
            <a:round/>
            <a:headEnd/>
            <a:tailEnd type="triangle" w="lg" len="lg"/>
          </a:ln>
        </p:spPr>
        <p:txBody>
          <a:bodyPr/>
          <a:lstStyle/>
          <a:p>
            <a:endParaRPr lang="en-US"/>
          </a:p>
        </p:txBody>
      </p:sp>
      <p:sp>
        <p:nvSpPr>
          <p:cNvPr id="34822" name="Line 6"/>
          <p:cNvSpPr>
            <a:spLocks noChangeShapeType="1"/>
          </p:cNvSpPr>
          <p:nvPr/>
        </p:nvSpPr>
        <p:spPr bwMode="auto">
          <a:xfrm flipH="1">
            <a:off x="1600200" y="304800"/>
            <a:ext cx="3657600" cy="533400"/>
          </a:xfrm>
          <a:prstGeom prst="line">
            <a:avLst/>
          </a:prstGeom>
          <a:noFill/>
          <a:ln w="34925">
            <a:solidFill>
              <a:srgbClr val="FF0000"/>
            </a:solidFill>
            <a:round/>
            <a:headEnd/>
            <a:tailEnd type="triangle" w="lg" len="lg"/>
          </a:ln>
        </p:spPr>
        <p:txBody>
          <a:bodyPr/>
          <a:lstStyle/>
          <a:p>
            <a:endParaRPr lang="en-US"/>
          </a:p>
        </p:txBody>
      </p:sp>
      <p:sp>
        <p:nvSpPr>
          <p:cNvPr id="34823" name="Text Box 7"/>
          <p:cNvSpPr txBox="1">
            <a:spLocks noChangeArrowheads="1"/>
          </p:cNvSpPr>
          <p:nvPr/>
        </p:nvSpPr>
        <p:spPr bwMode="auto">
          <a:xfrm>
            <a:off x="5241925" y="112713"/>
            <a:ext cx="2606675" cy="366712"/>
          </a:xfrm>
          <a:prstGeom prst="rect">
            <a:avLst/>
          </a:prstGeom>
          <a:noFill/>
          <a:ln w="9525">
            <a:noFill/>
            <a:miter lim="800000"/>
            <a:headEnd/>
            <a:tailEnd/>
          </a:ln>
        </p:spPr>
        <p:txBody>
          <a:bodyPr>
            <a:spAutoFit/>
          </a:bodyPr>
          <a:lstStyle/>
          <a:p>
            <a:pPr eaLnBrk="1" hangingPunct="1"/>
            <a:r>
              <a:rPr lang="en-US" b="1">
                <a:cs typeface="Arial" charset="0"/>
              </a:rPr>
              <a:t>Correct TEE values</a:t>
            </a:r>
          </a:p>
        </p:txBody>
      </p:sp>
      <p:sp>
        <p:nvSpPr>
          <p:cNvPr id="34824" name="Text Box 8"/>
          <p:cNvSpPr txBox="1">
            <a:spLocks noChangeArrowheads="1"/>
          </p:cNvSpPr>
          <p:nvPr/>
        </p:nvSpPr>
        <p:spPr bwMode="auto">
          <a:xfrm>
            <a:off x="5486400" y="685800"/>
            <a:ext cx="3352800" cy="366713"/>
          </a:xfrm>
          <a:prstGeom prst="rect">
            <a:avLst/>
          </a:prstGeom>
          <a:noFill/>
          <a:ln w="9525">
            <a:noFill/>
            <a:miter lim="800000"/>
            <a:headEnd/>
            <a:tailEnd/>
          </a:ln>
        </p:spPr>
        <p:txBody>
          <a:bodyPr>
            <a:spAutoFit/>
          </a:bodyPr>
          <a:lstStyle/>
          <a:p>
            <a:pPr eaLnBrk="1" hangingPunct="1">
              <a:spcBef>
                <a:spcPct val="50000"/>
              </a:spcBef>
            </a:pPr>
            <a:r>
              <a:rPr lang="en-US" b="1">
                <a:cs typeface="Arial" charset="0"/>
              </a:rPr>
              <a:t>Dr. Poehlman’s TEE values</a:t>
            </a:r>
          </a:p>
        </p:txBody>
      </p:sp>
      <p:sp>
        <p:nvSpPr>
          <p:cNvPr id="34825" name="Line 9"/>
          <p:cNvSpPr>
            <a:spLocks noChangeShapeType="1"/>
          </p:cNvSpPr>
          <p:nvPr/>
        </p:nvSpPr>
        <p:spPr bwMode="auto">
          <a:xfrm>
            <a:off x="5867400" y="3962400"/>
            <a:ext cx="1295400" cy="838200"/>
          </a:xfrm>
          <a:prstGeom prst="line">
            <a:avLst/>
          </a:prstGeom>
          <a:noFill/>
          <a:ln w="34925">
            <a:solidFill>
              <a:srgbClr val="FF0000"/>
            </a:solidFill>
            <a:round/>
            <a:headEnd/>
            <a:tailEnd type="triangle" w="lg" len="lg"/>
          </a:ln>
        </p:spPr>
        <p:txBody>
          <a:bodyPr/>
          <a:lstStyle/>
          <a:p>
            <a:endParaRPr 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glusoe changes"/>
          <p:cNvPicPr>
            <a:picLocks noChangeAspect="1" noChangeArrowheads="1"/>
          </p:cNvPicPr>
          <p:nvPr/>
        </p:nvPicPr>
        <p:blipFill>
          <a:blip r:embed="rId2" cstate="print"/>
          <a:srcRect/>
          <a:stretch>
            <a:fillRect/>
          </a:stretch>
        </p:blipFill>
        <p:spPr bwMode="auto">
          <a:xfrm>
            <a:off x="0" y="0"/>
            <a:ext cx="5549900" cy="6159500"/>
          </a:xfrm>
          <a:prstGeom prst="rect">
            <a:avLst/>
          </a:prstGeom>
          <a:noFill/>
          <a:ln w="9525">
            <a:noFill/>
            <a:miter lim="800000"/>
            <a:headEnd/>
            <a:tailEnd/>
          </a:ln>
        </p:spPr>
      </p:pic>
      <p:pic>
        <p:nvPicPr>
          <p:cNvPr id="35843" name="Picture 3" descr="glucose summary"/>
          <p:cNvPicPr>
            <a:picLocks noChangeAspect="1" noChangeArrowheads="1"/>
          </p:cNvPicPr>
          <p:nvPr/>
        </p:nvPicPr>
        <p:blipFill>
          <a:blip r:embed="rId3" cstate="print"/>
          <a:srcRect/>
          <a:stretch>
            <a:fillRect/>
          </a:stretch>
        </p:blipFill>
        <p:spPr bwMode="auto">
          <a:xfrm>
            <a:off x="3352800" y="5715000"/>
            <a:ext cx="5549900" cy="812800"/>
          </a:xfrm>
          <a:prstGeom prst="rect">
            <a:avLst/>
          </a:prstGeom>
          <a:noFill/>
          <a:ln w="34925">
            <a:solidFill>
              <a:srgbClr val="00CCFF"/>
            </a:solidFill>
            <a:miter lim="800000"/>
            <a:headEnd/>
            <a:tailEnd/>
          </a:ln>
        </p:spPr>
      </p:pic>
      <p:sp>
        <p:nvSpPr>
          <p:cNvPr id="35844" name="Text Box 4"/>
          <p:cNvSpPr txBox="1">
            <a:spLocks noChangeArrowheads="1"/>
          </p:cNvSpPr>
          <p:nvPr/>
        </p:nvSpPr>
        <p:spPr bwMode="auto">
          <a:xfrm>
            <a:off x="5638800" y="2286000"/>
            <a:ext cx="3505200" cy="2014538"/>
          </a:xfrm>
          <a:prstGeom prst="rect">
            <a:avLst/>
          </a:prstGeom>
          <a:noFill/>
          <a:ln w="9525">
            <a:noFill/>
            <a:miter lim="800000"/>
            <a:headEnd/>
            <a:tailEnd/>
          </a:ln>
        </p:spPr>
        <p:txBody>
          <a:bodyPr>
            <a:spAutoFit/>
          </a:bodyPr>
          <a:lstStyle/>
          <a:p>
            <a:pPr eaLnBrk="1" hangingPunct="1">
              <a:spcBef>
                <a:spcPct val="50000"/>
              </a:spcBef>
            </a:pPr>
            <a:r>
              <a:rPr lang="en-US" b="1">
                <a:cs typeface="Arial" charset="0"/>
              </a:rPr>
              <a:t>Dr. Poehlman’s changes to glucose involved near complete reversal of T1 and T2 values, allowing him to claim that glucose levels rose with age when the real data showed the opposite.</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noFill/>
        </p:spPr>
        <p:txBody>
          <a:bodyPr/>
          <a:lstStyle/>
          <a:p>
            <a:r>
              <a:rPr lang="en-US" smtClean="0">
                <a:effectLst/>
              </a:rPr>
              <a:t>Tip of the iceberg</a:t>
            </a:r>
          </a:p>
        </p:txBody>
      </p:sp>
      <p:sp>
        <p:nvSpPr>
          <p:cNvPr id="36867" name="Rectangle 3"/>
          <p:cNvSpPr>
            <a:spLocks noGrp="1" noChangeArrowheads="1"/>
          </p:cNvSpPr>
          <p:nvPr>
            <p:ph type="body" idx="1"/>
          </p:nvPr>
        </p:nvSpPr>
        <p:spPr>
          <a:noFill/>
        </p:spPr>
        <p:txBody>
          <a:bodyPr/>
          <a:lstStyle/>
          <a:p>
            <a:pPr>
              <a:lnSpc>
                <a:spcPct val="90000"/>
              </a:lnSpc>
            </a:pPr>
            <a:r>
              <a:rPr lang="en-US" sz="2800" smtClean="0">
                <a:effectLst/>
              </a:rPr>
              <a:t>The total number of reversals, falsifications and fabrications made by Dr. Poehlman to the 467 database was greater than 4000, all in a small fraction of the hundreds of fields of data.</a:t>
            </a:r>
          </a:p>
          <a:p>
            <a:pPr>
              <a:lnSpc>
                <a:spcPct val="90000"/>
              </a:lnSpc>
            </a:pPr>
            <a:r>
              <a:rPr lang="en-US" sz="2800" smtClean="0">
                <a:effectLst/>
              </a:rPr>
              <a:t>Although he had reported data from this study in three unfunded grant applications, almost nothing was published, and the “harm done,” by itself, was not extensive.</a:t>
            </a:r>
          </a:p>
          <a:p>
            <a:pPr>
              <a:lnSpc>
                <a:spcPct val="90000"/>
              </a:lnSpc>
            </a:pPr>
            <a:r>
              <a:rPr lang="en-US" sz="2800" smtClean="0">
                <a:effectLst/>
              </a:rPr>
              <a:t>However, much more was subsequently revealed….</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defRPr/>
            </a:pPr>
            <a:r>
              <a:rPr lang="en-US" dirty="0" smtClean="0"/>
              <a:t>Additional Issues</a:t>
            </a:r>
          </a:p>
        </p:txBody>
      </p:sp>
      <p:sp>
        <p:nvSpPr>
          <p:cNvPr id="64515" name="Rectangle 3"/>
          <p:cNvSpPr>
            <a:spLocks noGrp="1" noChangeArrowheads="1"/>
          </p:cNvSpPr>
          <p:nvPr>
            <p:ph type="body" idx="1"/>
          </p:nvPr>
        </p:nvSpPr>
        <p:spPr/>
        <p:txBody>
          <a:bodyPr/>
          <a:lstStyle/>
          <a:p>
            <a:pPr eaLnBrk="1" hangingPunct="1">
              <a:defRPr/>
            </a:pPr>
            <a:r>
              <a:rPr lang="en-US" sz="2800" dirty="0" smtClean="0"/>
              <a:t>Dr. Poehlman claimed to have conducted a longitudinal study of the menopause transition involving 35 women seen twice six years apart.</a:t>
            </a:r>
          </a:p>
          <a:p>
            <a:pPr eaLnBrk="1" hangingPunct="1">
              <a:defRPr/>
            </a:pPr>
            <a:r>
              <a:rPr lang="en-US" sz="2800" dirty="0" smtClean="0"/>
              <a:t>This study was reported in a 1995 paper in the </a:t>
            </a:r>
            <a:r>
              <a:rPr lang="en-US" sz="2800" i="1" dirty="0" smtClean="0"/>
              <a:t>Annals of Internal Medicine</a:t>
            </a:r>
            <a:r>
              <a:rPr lang="en-US" sz="2800" dirty="0" smtClean="0"/>
              <a:t> and five follow-up papers as well as in many grant applications.</a:t>
            </a:r>
          </a:p>
          <a:p>
            <a:pPr eaLnBrk="1" hangingPunct="1">
              <a:defRPr/>
            </a:pPr>
            <a:r>
              <a:rPr lang="en-US" sz="2800" dirty="0" smtClean="0"/>
              <a:t>The study was not conducted: Dr. Poehlman falsified the number of subjects at T1 and </a:t>
            </a:r>
            <a:r>
              <a:rPr lang="en-US" sz="2800" u="sng" dirty="0" smtClean="0"/>
              <a:t>never saw the women a second time</a:t>
            </a:r>
            <a:r>
              <a:rPr lang="en-US" sz="2800" dirty="0" smtClean="0"/>
              <a:t>.</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5TT1"/>
          <p:cNvPicPr>
            <a:picLocks noChangeAspect="1" noChangeArrowheads="1"/>
          </p:cNvPicPr>
          <p:nvPr/>
        </p:nvPicPr>
        <p:blipFill>
          <a:blip r:embed="rId2" cstate="print"/>
          <a:srcRect/>
          <a:stretch>
            <a:fillRect/>
          </a:stretch>
        </p:blipFill>
        <p:spPr bwMode="auto">
          <a:xfrm>
            <a:off x="0" y="0"/>
            <a:ext cx="9144000" cy="3540125"/>
          </a:xfrm>
          <a:prstGeom prst="rect">
            <a:avLst/>
          </a:prstGeom>
          <a:noFill/>
          <a:ln w="9525">
            <a:noFill/>
            <a:miter lim="800000"/>
            <a:headEnd/>
            <a:tailEnd/>
          </a:ln>
        </p:spPr>
      </p:pic>
      <p:sp>
        <p:nvSpPr>
          <p:cNvPr id="38915" name="Text Box 3"/>
          <p:cNvSpPr txBox="1">
            <a:spLocks noChangeArrowheads="1"/>
          </p:cNvSpPr>
          <p:nvPr/>
        </p:nvSpPr>
        <p:spPr bwMode="auto">
          <a:xfrm>
            <a:off x="609600" y="3717925"/>
            <a:ext cx="7696200" cy="3140075"/>
          </a:xfrm>
          <a:prstGeom prst="rect">
            <a:avLst/>
          </a:prstGeom>
          <a:noFill/>
          <a:ln w="9525">
            <a:noFill/>
            <a:miter lim="800000"/>
            <a:headEnd/>
            <a:tailEnd/>
          </a:ln>
        </p:spPr>
        <p:txBody>
          <a:bodyPr>
            <a:spAutoFit/>
          </a:bodyPr>
          <a:lstStyle/>
          <a:p>
            <a:pPr eaLnBrk="1" hangingPunct="1">
              <a:spcBef>
                <a:spcPct val="50000"/>
              </a:spcBef>
            </a:pPr>
            <a:r>
              <a:rPr lang="en-US" sz="2000" b="1">
                <a:cs typeface="Arial" charset="0"/>
              </a:rPr>
              <a:t>The data from the Annals paper claimed to show that the menopause transition </a:t>
            </a:r>
            <a:r>
              <a:rPr lang="en-US" sz="2000" b="1" u="sng">
                <a:cs typeface="Arial" charset="0"/>
              </a:rPr>
              <a:t>quickly</a:t>
            </a:r>
            <a:r>
              <a:rPr lang="en-US" sz="2000" b="1">
                <a:cs typeface="Arial" charset="0"/>
              </a:rPr>
              <a:t> leads to undesirable changes in weight, fat mass, resting metabolic rate, leisure time activity, and waist-to-hip ratio.</a:t>
            </a:r>
          </a:p>
          <a:p>
            <a:pPr eaLnBrk="1" hangingPunct="1">
              <a:spcBef>
                <a:spcPct val="50000"/>
              </a:spcBef>
            </a:pPr>
            <a:r>
              <a:rPr lang="en-US" sz="2000" b="1">
                <a:cs typeface="Arial" charset="0"/>
              </a:rPr>
              <a:t>None of these conclusions were legitimate (although cross-sectional studies have suggested that changes do occur eventually).</a:t>
            </a:r>
          </a:p>
          <a:p>
            <a:pPr eaLnBrk="1" hangingPunct="1">
              <a:spcBef>
                <a:spcPct val="50000"/>
              </a:spcBef>
            </a:pPr>
            <a:r>
              <a:rPr lang="en-US" sz="2000" b="1">
                <a:cs typeface="Arial" charset="0"/>
              </a:rPr>
              <a:t>Additional fabricated results from this study were reported in later papers and grant applications.</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defRPr/>
            </a:pPr>
            <a:r>
              <a:rPr lang="en-US" dirty="0" smtClean="0"/>
              <a:t>Additional Issues (cont)</a:t>
            </a:r>
          </a:p>
        </p:txBody>
      </p:sp>
      <p:sp>
        <p:nvSpPr>
          <p:cNvPr id="66563" name="Rectangle 3"/>
          <p:cNvSpPr>
            <a:spLocks noGrp="1" noChangeArrowheads="1"/>
          </p:cNvSpPr>
          <p:nvPr>
            <p:ph type="body" idx="1"/>
          </p:nvPr>
        </p:nvSpPr>
        <p:spPr>
          <a:xfrm>
            <a:off x="457200" y="1600200"/>
            <a:ext cx="8229600" cy="4876800"/>
          </a:xfrm>
        </p:spPr>
        <p:txBody>
          <a:bodyPr/>
          <a:lstStyle/>
          <a:p>
            <a:pPr eaLnBrk="1" hangingPunct="1">
              <a:lnSpc>
                <a:spcPct val="90000"/>
              </a:lnSpc>
              <a:defRPr/>
            </a:pPr>
            <a:r>
              <a:rPr lang="en-US" sz="2800" dirty="0" smtClean="0"/>
              <a:t>The UVM investigation, ORI, and the U.S. Attorney’s office determined that Dr. Poehlman falsified data in additional papers and grant applications in areas as wide ranging as Alzheimer’s disease, the effect of endurance training on RMR, and the effects of hormone replacement therapy on post-menopausal women.</a:t>
            </a:r>
          </a:p>
          <a:p>
            <a:pPr eaLnBrk="1" hangingPunct="1">
              <a:lnSpc>
                <a:spcPct val="90000"/>
              </a:lnSpc>
              <a:defRPr/>
            </a:pPr>
            <a:r>
              <a:rPr lang="en-US" sz="2800" dirty="0" smtClean="0"/>
              <a:t>Many of these false claims were also made in talks given by Dr. Poehlman, some of which were documented, allowing additional findings of scientific misconduct to be made.</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defRPr/>
            </a:pPr>
            <a:r>
              <a:rPr lang="en-US" sz="4000" dirty="0" smtClean="0"/>
              <a:t>Dr. Poehlman’s obstruction efforts</a:t>
            </a:r>
          </a:p>
        </p:txBody>
      </p:sp>
      <p:sp>
        <p:nvSpPr>
          <p:cNvPr id="67587" name="Rectangle 3"/>
          <p:cNvSpPr>
            <a:spLocks noGrp="1" noChangeArrowheads="1"/>
          </p:cNvSpPr>
          <p:nvPr>
            <p:ph type="body" idx="1"/>
          </p:nvPr>
        </p:nvSpPr>
        <p:spPr/>
        <p:txBody>
          <a:bodyPr/>
          <a:lstStyle/>
          <a:p>
            <a:pPr eaLnBrk="1" hangingPunct="1">
              <a:lnSpc>
                <a:spcPct val="90000"/>
              </a:lnSpc>
              <a:defRPr/>
            </a:pPr>
            <a:r>
              <a:rPr lang="en-US" sz="2800" dirty="0" smtClean="0"/>
              <a:t>Starting immediately after being accused of misconduct, Dr. Poehlman aggressively attempted to obstruct the University investigation, and subsequently the Government’s review.</a:t>
            </a:r>
          </a:p>
          <a:p>
            <a:pPr eaLnBrk="1" hangingPunct="1">
              <a:lnSpc>
                <a:spcPct val="90000"/>
              </a:lnSpc>
              <a:defRPr/>
            </a:pPr>
            <a:r>
              <a:rPr lang="en-US" sz="2800" dirty="0" smtClean="0"/>
              <a:t>He accused his young colleagues of having falsified the 678 database.</a:t>
            </a:r>
          </a:p>
          <a:p>
            <a:pPr eaLnBrk="1" hangingPunct="1">
              <a:lnSpc>
                <a:spcPct val="90000"/>
              </a:lnSpc>
              <a:defRPr/>
            </a:pPr>
            <a:r>
              <a:rPr lang="en-US" sz="2800" dirty="0" smtClean="0"/>
              <a:t>He went to Federal court to attempt to block UVM from notifying ORI of the pending investigation.</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dirty="0" smtClean="0"/>
              <a:t>Obstruction (cont)</a:t>
            </a:r>
          </a:p>
        </p:txBody>
      </p:sp>
      <p:sp>
        <p:nvSpPr>
          <p:cNvPr id="68611" name="Rectangle 3"/>
          <p:cNvSpPr>
            <a:spLocks noGrp="1" noChangeArrowheads="1"/>
          </p:cNvSpPr>
          <p:nvPr>
            <p:ph type="body" idx="1"/>
          </p:nvPr>
        </p:nvSpPr>
        <p:spPr/>
        <p:txBody>
          <a:bodyPr/>
          <a:lstStyle/>
          <a:p>
            <a:pPr eaLnBrk="1" hangingPunct="1">
              <a:lnSpc>
                <a:spcPct val="90000"/>
              </a:lnSpc>
              <a:defRPr/>
            </a:pPr>
            <a:r>
              <a:rPr lang="en-US" sz="2800" dirty="0" smtClean="0"/>
              <a:t>During the investigation, he solicited letters of support from collaborators and former technicians who claimed that they had helped with the longitudinal menopause study;  these claims resulted from Dr. Poehlman’s false assurances and edits of the letters, and they placed these witnesses in legal jeopardy.</a:t>
            </a:r>
          </a:p>
          <a:p>
            <a:pPr eaLnBrk="1" hangingPunct="1">
              <a:lnSpc>
                <a:spcPct val="90000"/>
              </a:lnSpc>
              <a:defRPr/>
            </a:pPr>
            <a:r>
              <a:rPr lang="en-US" sz="2800" dirty="0" smtClean="0"/>
              <a:t>Dr. Poehlman submitted falsified and fabricated documents to the UVM committee in an effort to show that the 35 women in the menopause study had visited the GCRC a second time.</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57200" y="0"/>
            <a:ext cx="8229600" cy="914400"/>
          </a:xfrm>
        </p:spPr>
        <p:txBody>
          <a:bodyPr/>
          <a:lstStyle/>
          <a:p>
            <a:pPr eaLnBrk="1" hangingPunct="1">
              <a:defRPr/>
            </a:pPr>
            <a:r>
              <a:rPr lang="en-US" sz="4000" dirty="0" smtClean="0"/>
              <a:t>Definition of Research Misconduct</a:t>
            </a:r>
          </a:p>
        </p:txBody>
      </p:sp>
      <p:sp>
        <p:nvSpPr>
          <p:cNvPr id="148483" name="Rectangle 3"/>
          <p:cNvSpPr>
            <a:spLocks noGrp="1" noChangeArrowheads="1"/>
          </p:cNvSpPr>
          <p:nvPr>
            <p:ph type="body" idx="1"/>
          </p:nvPr>
        </p:nvSpPr>
        <p:spPr>
          <a:xfrm>
            <a:off x="0" y="762000"/>
            <a:ext cx="9144000" cy="6172200"/>
          </a:xfrm>
        </p:spPr>
        <p:txBody>
          <a:bodyPr/>
          <a:lstStyle/>
          <a:p>
            <a:pPr>
              <a:buNone/>
            </a:pPr>
            <a:r>
              <a:rPr lang="en-US" sz="2000" dirty="0" smtClean="0"/>
              <a:t>Title 42: Public Health </a:t>
            </a:r>
          </a:p>
          <a:p>
            <a:pPr>
              <a:buNone/>
            </a:pPr>
            <a:r>
              <a:rPr lang="en-US" sz="2000" dirty="0" smtClean="0"/>
              <a:t>PART 93—PUBLIC HEALTH SERVICE POLICIES ON RESEARCH MISCONDUCT </a:t>
            </a:r>
          </a:p>
          <a:p>
            <a:pPr>
              <a:buNone/>
            </a:pPr>
            <a:r>
              <a:rPr lang="en-US" sz="2000" dirty="0" smtClean="0"/>
              <a:t>Subpart A—General </a:t>
            </a:r>
          </a:p>
          <a:p>
            <a:pPr>
              <a:buNone/>
            </a:pPr>
            <a:r>
              <a:rPr lang="en-US" sz="1000" dirty="0" smtClean="0"/>
              <a:t> </a:t>
            </a:r>
          </a:p>
          <a:p>
            <a:pPr>
              <a:buNone/>
            </a:pPr>
            <a:r>
              <a:rPr lang="en-US" sz="2000" dirty="0" smtClean="0"/>
              <a:t>§ 93.103   Research misconduct.</a:t>
            </a:r>
          </a:p>
          <a:p>
            <a:pPr>
              <a:buNone/>
            </a:pPr>
            <a:r>
              <a:rPr lang="en-US" sz="2000" i="1" dirty="0" smtClean="0"/>
              <a:t>Research misconduct</a:t>
            </a:r>
            <a:r>
              <a:rPr lang="en-US" sz="2000" dirty="0" smtClean="0"/>
              <a:t> means fabrication, falsification, or plagiarism in proposing, performing, or reviewing research, or in reporting research results.</a:t>
            </a:r>
          </a:p>
          <a:p>
            <a:pPr>
              <a:buNone/>
            </a:pPr>
            <a:r>
              <a:rPr lang="en-US" sz="1000" dirty="0" smtClean="0"/>
              <a:t> </a:t>
            </a:r>
          </a:p>
          <a:p>
            <a:pPr>
              <a:buNone/>
            </a:pPr>
            <a:r>
              <a:rPr lang="en-US" sz="2000" dirty="0" smtClean="0"/>
              <a:t>(a) </a:t>
            </a:r>
            <a:r>
              <a:rPr lang="en-US" sz="2000" i="1" u="sng" dirty="0" smtClean="0"/>
              <a:t>Fabrication</a:t>
            </a:r>
            <a:r>
              <a:rPr lang="en-US" sz="2000" dirty="0" smtClean="0"/>
              <a:t> is making up data or results and recording or reporting them.</a:t>
            </a:r>
          </a:p>
          <a:p>
            <a:pPr>
              <a:buNone/>
            </a:pPr>
            <a:r>
              <a:rPr lang="en-US" sz="1000" dirty="0" smtClean="0"/>
              <a:t> </a:t>
            </a:r>
          </a:p>
          <a:p>
            <a:pPr>
              <a:buNone/>
            </a:pPr>
            <a:r>
              <a:rPr lang="en-US" sz="2000" dirty="0" smtClean="0"/>
              <a:t>(b) </a:t>
            </a:r>
            <a:r>
              <a:rPr lang="en-US" sz="2000" i="1" u="sng" dirty="0" smtClean="0"/>
              <a:t>Falsification</a:t>
            </a:r>
            <a:r>
              <a:rPr lang="en-US" sz="2000" dirty="0" smtClean="0"/>
              <a:t> is manipulating research materials, equipment, or processes, or changing or omitting data or results such that the research is not accurately represented in the research record.</a:t>
            </a:r>
          </a:p>
          <a:p>
            <a:pPr>
              <a:buNone/>
            </a:pPr>
            <a:r>
              <a:rPr lang="en-US" sz="1000" dirty="0" smtClean="0"/>
              <a:t> </a:t>
            </a:r>
          </a:p>
          <a:p>
            <a:pPr>
              <a:buNone/>
            </a:pPr>
            <a:r>
              <a:rPr lang="en-US" sz="2000" dirty="0" smtClean="0"/>
              <a:t>(c) </a:t>
            </a:r>
            <a:r>
              <a:rPr lang="en-US" sz="2000" i="1" u="sng" dirty="0" smtClean="0"/>
              <a:t>Plagiarism</a:t>
            </a:r>
            <a:r>
              <a:rPr lang="en-US" sz="2000" dirty="0" smtClean="0"/>
              <a:t> is the appropriation of another person's ideas, processes, results, or words without giving appropriate credit.</a:t>
            </a:r>
          </a:p>
          <a:p>
            <a:pPr>
              <a:buNone/>
            </a:pPr>
            <a:r>
              <a:rPr lang="en-US" sz="1000" dirty="0" smtClean="0"/>
              <a:t> </a:t>
            </a:r>
          </a:p>
          <a:p>
            <a:pPr>
              <a:buNone/>
            </a:pPr>
            <a:r>
              <a:rPr lang="en-US" sz="2000" dirty="0" smtClean="0"/>
              <a:t>(d) </a:t>
            </a:r>
            <a:r>
              <a:rPr lang="en-US" sz="2000" i="1" dirty="0" smtClean="0"/>
              <a:t>Research misconduct </a:t>
            </a:r>
            <a:r>
              <a:rPr lang="en-US" sz="2000" dirty="0" smtClean="0"/>
              <a:t>does not include honest error or differences of opinion.</a:t>
            </a:r>
            <a:endParaRPr lang="en-US" sz="2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defRPr/>
            </a:pPr>
            <a:r>
              <a:rPr lang="en-US" sz="4000" dirty="0" smtClean="0"/>
              <a:t>Why did it take so long to discover? </a:t>
            </a:r>
          </a:p>
        </p:txBody>
      </p:sp>
      <p:sp>
        <p:nvSpPr>
          <p:cNvPr id="70659" name="Rectangle 3"/>
          <p:cNvSpPr>
            <a:spLocks noGrp="1" noChangeArrowheads="1"/>
          </p:cNvSpPr>
          <p:nvPr>
            <p:ph type="body" idx="1"/>
          </p:nvPr>
        </p:nvSpPr>
        <p:spPr/>
        <p:txBody>
          <a:bodyPr/>
          <a:lstStyle/>
          <a:p>
            <a:pPr eaLnBrk="1" hangingPunct="1">
              <a:defRPr/>
            </a:pPr>
            <a:r>
              <a:rPr lang="en-US" dirty="0" smtClean="0"/>
              <a:t>“The reality is that an established and renowned principal investigator with this volume of complex data could easily generate and propagate false values for months, even years, without anyone catching on” (UVM Report, p. 19)</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r>
              <a:rPr lang="en-US" dirty="0" smtClean="0"/>
              <a:t>Summary </a:t>
            </a:r>
          </a:p>
        </p:txBody>
      </p:sp>
      <p:sp>
        <p:nvSpPr>
          <p:cNvPr id="71683" name="Rectangle 3"/>
          <p:cNvSpPr>
            <a:spLocks noGrp="1" noChangeArrowheads="1"/>
          </p:cNvSpPr>
          <p:nvPr>
            <p:ph type="body" idx="1"/>
          </p:nvPr>
        </p:nvSpPr>
        <p:spPr>
          <a:xfrm>
            <a:off x="457200" y="1295400"/>
            <a:ext cx="8229600" cy="5181600"/>
          </a:xfrm>
        </p:spPr>
        <p:txBody>
          <a:bodyPr/>
          <a:lstStyle/>
          <a:p>
            <a:pPr eaLnBrk="1" hangingPunct="1">
              <a:defRPr/>
            </a:pPr>
            <a:r>
              <a:rPr lang="en-US" sz="2800" dirty="0" smtClean="0"/>
              <a:t>Dr. Poehlman falsified and fabricated data in NIH grant applications and in published articles over a 10 year period with NIH funding of almost $3 million</a:t>
            </a:r>
          </a:p>
          <a:p>
            <a:pPr eaLnBrk="1" hangingPunct="1">
              <a:defRPr/>
            </a:pPr>
            <a:r>
              <a:rPr lang="en-US" sz="2800" dirty="0" smtClean="0"/>
              <a:t>Counting two USDA applications, he provided falsified and fabricated preliminary data to government agencies in 17 different competitive and non-competitive applications.</a:t>
            </a:r>
          </a:p>
          <a:p>
            <a:pPr eaLnBrk="1" hangingPunct="1">
              <a:defRPr/>
            </a:pPr>
            <a:r>
              <a:rPr lang="en-US" sz="2800" dirty="0" smtClean="0"/>
              <a:t>Falsifications and fabrications were made in applications worth over $11,000,000 if funding would have been approved. </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7813"/>
            <a:ext cx="8229600" cy="865187"/>
          </a:xfrm>
        </p:spPr>
        <p:txBody>
          <a:bodyPr/>
          <a:lstStyle/>
          <a:p>
            <a:pPr eaLnBrk="1" hangingPunct="1">
              <a:defRPr/>
            </a:pPr>
            <a:r>
              <a:rPr lang="en-US" dirty="0" smtClean="0"/>
              <a:t>Summary</a:t>
            </a:r>
          </a:p>
        </p:txBody>
      </p:sp>
      <p:sp>
        <p:nvSpPr>
          <p:cNvPr id="72707" name="Rectangle 3"/>
          <p:cNvSpPr>
            <a:spLocks noGrp="1" noChangeArrowheads="1"/>
          </p:cNvSpPr>
          <p:nvPr>
            <p:ph type="body" idx="1"/>
          </p:nvPr>
        </p:nvSpPr>
        <p:spPr>
          <a:xfrm>
            <a:off x="457200" y="1371600"/>
            <a:ext cx="8229600" cy="4073525"/>
          </a:xfrm>
        </p:spPr>
        <p:txBody>
          <a:bodyPr/>
          <a:lstStyle/>
          <a:p>
            <a:pPr eaLnBrk="1" hangingPunct="1">
              <a:lnSpc>
                <a:spcPct val="80000"/>
              </a:lnSpc>
              <a:defRPr/>
            </a:pPr>
            <a:r>
              <a:rPr lang="en-US" sz="2800" smtClean="0"/>
              <a:t>The misconduct affected studies related to disease prevention, including research on the health of older men and women, the effect of diet, exercise, menopause status, hormone replacement, and disease status.</a:t>
            </a:r>
          </a:p>
          <a:p>
            <a:pPr eaLnBrk="1" hangingPunct="1">
              <a:lnSpc>
                <a:spcPct val="80000"/>
              </a:lnSpc>
              <a:defRPr/>
            </a:pPr>
            <a:r>
              <a:rPr lang="en-US" sz="2800" smtClean="0"/>
              <a:t>The University of Vermont made 22 findings of scientific misconduct in areas represented by 3 GCRC protocols.</a:t>
            </a:r>
          </a:p>
          <a:p>
            <a:pPr eaLnBrk="1" hangingPunct="1">
              <a:lnSpc>
                <a:spcPct val="80000"/>
              </a:lnSpc>
              <a:defRPr/>
            </a:pPr>
            <a:r>
              <a:rPr lang="en-US" sz="2800" smtClean="0"/>
              <a:t>ORI confirmed 21 of the findings made by UVM and made 35 additional findings in the same plus 2 additional areas ( 5 protocols).</a:t>
            </a:r>
          </a:p>
          <a:p>
            <a:pPr eaLnBrk="1" hangingPunct="1">
              <a:lnSpc>
                <a:spcPct val="80000"/>
              </a:lnSpc>
              <a:defRPr/>
            </a:pPr>
            <a:endParaRPr lang="en-US" smtClean="0"/>
          </a:p>
          <a:p>
            <a:pPr eaLnBrk="1" hangingPunct="1">
              <a:lnSpc>
                <a:spcPct val="80000"/>
              </a:lnSpc>
              <a:defRPr/>
            </a:pPr>
            <a:endParaRPr lang="en-US" smtClean="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defRPr/>
            </a:pPr>
            <a:r>
              <a:rPr lang="en-US" dirty="0" smtClean="0"/>
              <a:t>The role of the Justice Department: ORI Assurance</a:t>
            </a:r>
          </a:p>
        </p:txBody>
      </p:sp>
      <p:sp>
        <p:nvSpPr>
          <p:cNvPr id="76803" name="Rectangle 3"/>
          <p:cNvSpPr>
            <a:spLocks noGrp="1" noChangeArrowheads="1"/>
          </p:cNvSpPr>
          <p:nvPr>
            <p:ph type="body" idx="1"/>
          </p:nvPr>
        </p:nvSpPr>
        <p:spPr>
          <a:xfrm>
            <a:off x="457200" y="1752600"/>
            <a:ext cx="8229600" cy="4835525"/>
          </a:xfrm>
        </p:spPr>
        <p:txBody>
          <a:bodyPr/>
          <a:lstStyle/>
          <a:p>
            <a:pPr eaLnBrk="1" hangingPunct="1">
              <a:lnSpc>
                <a:spcPct val="90000"/>
              </a:lnSpc>
              <a:defRPr/>
            </a:pPr>
            <a:r>
              <a:rPr lang="en-US" sz="2800" dirty="0" smtClean="0"/>
              <a:t>Assurance on application form PHS 398, #15</a:t>
            </a:r>
          </a:p>
          <a:p>
            <a:pPr eaLnBrk="1" hangingPunct="1">
              <a:lnSpc>
                <a:spcPct val="90000"/>
              </a:lnSpc>
              <a:defRPr/>
            </a:pPr>
            <a:r>
              <a:rPr lang="en-US" sz="2800" dirty="0" smtClean="0"/>
              <a:t>Principal Investigator/Program Director Assurance:  I certify that the statements herein are true, complete and accurate to the best of my knowledge.  I am aware that any false, fictitious, or fraudulent statements or claims may subject me to criminal, civil, or administrative penalties.  I agree to accept responsibility for the scientific conduct of the project and to provide the required progress reports if a grant is awarded as a result of this application.</a:t>
            </a:r>
          </a:p>
          <a:p>
            <a:pPr eaLnBrk="1" hangingPunct="1">
              <a:lnSpc>
                <a:spcPct val="90000"/>
              </a:lnSpc>
              <a:defRPr/>
            </a:pPr>
            <a:endParaRPr lang="en-US" sz="2800" dirty="0" smtClean="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grant cover page0005"/>
          <p:cNvPicPr>
            <a:picLocks noChangeAspect="1" noChangeArrowheads="1"/>
          </p:cNvPicPr>
          <p:nvPr/>
        </p:nvPicPr>
        <p:blipFill>
          <a:blip r:embed="rId2" cstate="print"/>
          <a:srcRect/>
          <a:stretch>
            <a:fillRect/>
          </a:stretch>
        </p:blipFill>
        <p:spPr bwMode="auto">
          <a:xfrm>
            <a:off x="381000" y="304800"/>
            <a:ext cx="5129213" cy="6211888"/>
          </a:xfrm>
          <a:prstGeom prst="rect">
            <a:avLst/>
          </a:prstGeom>
          <a:noFill/>
          <a:ln w="9525">
            <a:noFill/>
            <a:miter lim="800000"/>
            <a:headEnd/>
            <a:tailEnd/>
          </a:ln>
        </p:spPr>
      </p:pic>
      <p:pic>
        <p:nvPicPr>
          <p:cNvPr id="47107" name="Picture 3" descr="EP Signature"/>
          <p:cNvPicPr>
            <a:picLocks noChangeAspect="1" noChangeArrowheads="1"/>
          </p:cNvPicPr>
          <p:nvPr/>
        </p:nvPicPr>
        <p:blipFill>
          <a:blip r:embed="rId3" cstate="print">
            <a:lum contrast="4000"/>
          </a:blip>
          <a:srcRect/>
          <a:stretch>
            <a:fillRect/>
          </a:stretch>
        </p:blipFill>
        <p:spPr bwMode="auto">
          <a:xfrm>
            <a:off x="5410200" y="1752600"/>
            <a:ext cx="3521075" cy="862013"/>
          </a:xfrm>
          <a:prstGeom prst="rect">
            <a:avLst/>
          </a:prstGeom>
          <a:noFill/>
          <a:ln w="9525">
            <a:solidFill>
              <a:srgbClr val="FF0000"/>
            </a:solidFill>
            <a:miter lim="800000"/>
            <a:headEnd/>
            <a:tailEnd/>
          </a:ln>
        </p:spPr>
      </p:pic>
      <p:sp>
        <p:nvSpPr>
          <p:cNvPr id="47108" name="Text Box 4"/>
          <p:cNvSpPr txBox="1">
            <a:spLocks noChangeArrowheads="1"/>
          </p:cNvSpPr>
          <p:nvPr/>
        </p:nvSpPr>
        <p:spPr bwMode="auto">
          <a:xfrm>
            <a:off x="5486400" y="3733800"/>
            <a:ext cx="3352800" cy="1006475"/>
          </a:xfrm>
          <a:prstGeom prst="rect">
            <a:avLst/>
          </a:prstGeom>
          <a:noFill/>
          <a:ln w="9525">
            <a:noFill/>
            <a:miter lim="800000"/>
            <a:headEnd/>
            <a:tailEnd/>
          </a:ln>
        </p:spPr>
        <p:txBody>
          <a:bodyPr>
            <a:spAutoFit/>
          </a:bodyPr>
          <a:lstStyle/>
          <a:p>
            <a:pPr eaLnBrk="1" hangingPunct="1">
              <a:spcBef>
                <a:spcPct val="50000"/>
              </a:spcBef>
            </a:pPr>
            <a:r>
              <a:rPr lang="en-US" sz="2000" b="1">
                <a:cs typeface="Arial" charset="0"/>
              </a:rPr>
              <a:t>This is what led to Dr. Poehlman pleading guilty to a felony</a:t>
            </a:r>
          </a:p>
        </p:txBody>
      </p:sp>
      <p:sp>
        <p:nvSpPr>
          <p:cNvPr id="47109" name="Line 5"/>
          <p:cNvSpPr>
            <a:spLocks noChangeShapeType="1"/>
          </p:cNvSpPr>
          <p:nvPr/>
        </p:nvSpPr>
        <p:spPr bwMode="auto">
          <a:xfrm flipH="1">
            <a:off x="4267200" y="4724400"/>
            <a:ext cx="2362200" cy="838200"/>
          </a:xfrm>
          <a:prstGeom prst="line">
            <a:avLst/>
          </a:prstGeom>
          <a:noFill/>
          <a:ln w="22225">
            <a:solidFill>
              <a:srgbClr val="000000"/>
            </a:solidFill>
            <a:round/>
            <a:headEnd/>
            <a:tailEnd type="triangle" w="lg" len="lg"/>
          </a:ln>
        </p:spPr>
        <p:txBody>
          <a:bodyPr/>
          <a:lstStyle/>
          <a:p>
            <a:endParaRPr lang="en-US"/>
          </a:p>
        </p:txBody>
      </p:sp>
      <p:sp>
        <p:nvSpPr>
          <p:cNvPr id="47110" name="Line 6"/>
          <p:cNvSpPr>
            <a:spLocks noChangeShapeType="1"/>
          </p:cNvSpPr>
          <p:nvPr/>
        </p:nvSpPr>
        <p:spPr bwMode="auto">
          <a:xfrm flipH="1" flipV="1">
            <a:off x="6477000" y="2667000"/>
            <a:ext cx="304800" cy="1143000"/>
          </a:xfrm>
          <a:prstGeom prst="line">
            <a:avLst/>
          </a:prstGeom>
          <a:noFill/>
          <a:ln w="34925">
            <a:solidFill>
              <a:schemeClr val="tx1"/>
            </a:solidFill>
            <a:round/>
            <a:headEnd/>
            <a:tailEnd type="triangle" w="lg" len="lg"/>
          </a:ln>
        </p:spPr>
        <p:txBody>
          <a:bodyPr/>
          <a:lstStyle/>
          <a:p>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defRPr/>
            </a:pPr>
            <a:r>
              <a:rPr lang="en-US" sz="4000" dirty="0" smtClean="0"/>
              <a:t>What Was the involvement of the Vermont U.S. Attorney</a:t>
            </a:r>
          </a:p>
        </p:txBody>
      </p:sp>
      <p:sp>
        <p:nvSpPr>
          <p:cNvPr id="78851" name="Rectangle 3"/>
          <p:cNvSpPr>
            <a:spLocks noGrp="1" noChangeArrowheads="1"/>
          </p:cNvSpPr>
          <p:nvPr>
            <p:ph type="body" idx="1"/>
          </p:nvPr>
        </p:nvSpPr>
        <p:spPr>
          <a:xfrm>
            <a:off x="457200" y="1447800"/>
            <a:ext cx="8229600" cy="5105400"/>
          </a:xfrm>
        </p:spPr>
        <p:txBody>
          <a:bodyPr/>
          <a:lstStyle/>
          <a:p>
            <a:pPr eaLnBrk="1" hangingPunct="1">
              <a:lnSpc>
                <a:spcPct val="80000"/>
              </a:lnSpc>
              <a:defRPr/>
            </a:pPr>
            <a:r>
              <a:rPr lang="en-US" sz="2800" smtClean="0"/>
              <a:t>Defended civil litigation brought by Dr. Poehlman to prevent mandatory reporting of misconduct investigation to ORI </a:t>
            </a:r>
          </a:p>
          <a:p>
            <a:pPr eaLnBrk="1" hangingPunct="1">
              <a:lnSpc>
                <a:spcPct val="80000"/>
              </a:lnSpc>
              <a:defRPr/>
            </a:pPr>
            <a:r>
              <a:rPr lang="en-US" sz="2800" smtClean="0"/>
              <a:t>Opened civil and criminal fraud investigations into Dr. Poehlman’s research activities, assisted by ORI and HHS OIG</a:t>
            </a:r>
          </a:p>
          <a:p>
            <a:pPr eaLnBrk="1" hangingPunct="1">
              <a:lnSpc>
                <a:spcPct val="80000"/>
              </a:lnSpc>
              <a:defRPr/>
            </a:pPr>
            <a:r>
              <a:rPr lang="en-US" sz="2800" smtClean="0"/>
              <a:t>Decided that false claims of Dr. Poehlman warranted a criminal charge and personal monetary settlement of $180,000</a:t>
            </a:r>
          </a:p>
          <a:p>
            <a:pPr eaLnBrk="1" hangingPunct="1">
              <a:lnSpc>
                <a:spcPct val="80000"/>
              </a:lnSpc>
              <a:defRPr/>
            </a:pPr>
            <a:r>
              <a:rPr lang="en-US" sz="2800" smtClean="0"/>
              <a:t>Dr. Poehlman sentenced to jail term of one year and a day based on admission to one felony count and ordered to a federal prison work camp in Maryland</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US" sz="4000" dirty="0" smtClean="0"/>
              <a:t>ORI actions and the Whistleblower’s role </a:t>
            </a:r>
          </a:p>
        </p:txBody>
      </p:sp>
      <p:sp>
        <p:nvSpPr>
          <p:cNvPr id="79875" name="Rectangle 3"/>
          <p:cNvSpPr>
            <a:spLocks noGrp="1" noChangeArrowheads="1"/>
          </p:cNvSpPr>
          <p:nvPr>
            <p:ph type="body" idx="1"/>
          </p:nvPr>
        </p:nvSpPr>
        <p:spPr>
          <a:xfrm>
            <a:off x="457200" y="1600200"/>
            <a:ext cx="8229600" cy="4876800"/>
          </a:xfrm>
        </p:spPr>
        <p:txBody>
          <a:bodyPr/>
          <a:lstStyle/>
          <a:p>
            <a:pPr eaLnBrk="1" hangingPunct="1">
              <a:defRPr/>
            </a:pPr>
            <a:r>
              <a:rPr lang="en-US" dirty="0" smtClean="0"/>
              <a:t>ORI/ASH actions against Dr. Poehlman include lifetime debarment from Federal research funding and retraction/correction of ten published papers</a:t>
            </a:r>
          </a:p>
          <a:p>
            <a:pPr eaLnBrk="1" hangingPunct="1">
              <a:defRPr/>
            </a:pPr>
            <a:r>
              <a:rPr lang="en-US" dirty="0" smtClean="0"/>
              <a:t>The whistleblower in this case later filed a qui tam suit under Federal fraud laws and received a relator’s share of 12% ($22,000) of the Federal recovery of $180,000</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n-US" sz="4000" dirty="0" smtClean="0"/>
              <a:t>Impact of Dr. Poehlman’s Actions in the Scientific Community</a:t>
            </a:r>
          </a:p>
        </p:txBody>
      </p:sp>
      <p:sp>
        <p:nvSpPr>
          <p:cNvPr id="80899" name="Rectangle 3"/>
          <p:cNvSpPr>
            <a:spLocks noGrp="1" noChangeArrowheads="1"/>
          </p:cNvSpPr>
          <p:nvPr>
            <p:ph type="body" idx="1"/>
          </p:nvPr>
        </p:nvSpPr>
        <p:spPr/>
        <p:txBody>
          <a:bodyPr/>
          <a:lstStyle/>
          <a:p>
            <a:pPr eaLnBrk="1" hangingPunct="1">
              <a:lnSpc>
                <a:spcPct val="90000"/>
              </a:lnSpc>
              <a:defRPr/>
            </a:pPr>
            <a:r>
              <a:rPr lang="en-US" dirty="0" smtClean="0"/>
              <a:t>Millions of dollars in Federal grant money have been mis-spent.</a:t>
            </a:r>
          </a:p>
          <a:p>
            <a:pPr eaLnBrk="1" hangingPunct="1">
              <a:lnSpc>
                <a:spcPct val="90000"/>
              </a:lnSpc>
              <a:defRPr/>
            </a:pPr>
            <a:r>
              <a:rPr lang="en-US" dirty="0" smtClean="0"/>
              <a:t>The careers of Dr. Poehlman’s students and collaborators have been damaged or impaired.</a:t>
            </a:r>
          </a:p>
          <a:p>
            <a:pPr eaLnBrk="1" hangingPunct="1">
              <a:lnSpc>
                <a:spcPct val="90000"/>
              </a:lnSpc>
              <a:defRPr/>
            </a:pPr>
            <a:r>
              <a:rPr lang="en-US" dirty="0" smtClean="0"/>
              <a:t>Other researchers have wasted their time and laboratory resources trying to reproduce and extend the false claims made by Dr. Poehlman. </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n-US" sz="4000" dirty="0" smtClean="0"/>
              <a:t>Impact of Dr. Poehlman’s Actions on the General Public</a:t>
            </a:r>
          </a:p>
        </p:txBody>
      </p:sp>
      <p:sp>
        <p:nvSpPr>
          <p:cNvPr id="81923" name="Rectangle 3"/>
          <p:cNvSpPr>
            <a:spLocks noGrp="1" noChangeArrowheads="1"/>
          </p:cNvSpPr>
          <p:nvPr>
            <p:ph type="body" idx="1"/>
          </p:nvPr>
        </p:nvSpPr>
        <p:spPr/>
        <p:txBody>
          <a:bodyPr/>
          <a:lstStyle/>
          <a:p>
            <a:pPr eaLnBrk="1" hangingPunct="1">
              <a:lnSpc>
                <a:spcPct val="90000"/>
              </a:lnSpc>
              <a:defRPr/>
            </a:pPr>
            <a:r>
              <a:rPr lang="en-US" sz="2800" dirty="0" smtClean="0"/>
              <a:t>Dr. Poehlman’s research attempted to identify ways to modify life style to lengthen life and improve its quality.  </a:t>
            </a:r>
          </a:p>
          <a:p>
            <a:pPr eaLnBrk="1" hangingPunct="1">
              <a:lnSpc>
                <a:spcPct val="90000"/>
              </a:lnSpc>
              <a:defRPr/>
            </a:pPr>
            <a:r>
              <a:rPr lang="en-US" sz="2800" dirty="0" smtClean="0"/>
              <a:t>The loyal and dedicated volunteers in the Vermont community felt betrayed and may be reluctant to continue volunteering for studies at UVM.</a:t>
            </a:r>
          </a:p>
          <a:p>
            <a:pPr eaLnBrk="1" hangingPunct="1">
              <a:lnSpc>
                <a:spcPct val="90000"/>
              </a:lnSpc>
              <a:defRPr/>
            </a:pPr>
            <a:r>
              <a:rPr lang="en-US" sz="2800" dirty="0" smtClean="0"/>
              <a:t>Dr. Poehlman’s actions had a negative impact on the level of trust in science for health care consumers who rely on honest research results for improved health care.</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r>
              <a:rPr lang="en-US" dirty="0" smtClean="0"/>
              <a:t>Lessons Learned</a:t>
            </a:r>
          </a:p>
        </p:txBody>
      </p:sp>
      <p:sp>
        <p:nvSpPr>
          <p:cNvPr id="82947" name="Rectangle 3"/>
          <p:cNvSpPr>
            <a:spLocks noGrp="1" noChangeArrowheads="1"/>
          </p:cNvSpPr>
          <p:nvPr>
            <p:ph type="body" idx="1"/>
          </p:nvPr>
        </p:nvSpPr>
        <p:spPr>
          <a:xfrm>
            <a:off x="457200" y="1600200"/>
            <a:ext cx="8229600" cy="4876800"/>
          </a:xfrm>
        </p:spPr>
        <p:txBody>
          <a:bodyPr/>
          <a:lstStyle/>
          <a:p>
            <a:pPr eaLnBrk="1" hangingPunct="1">
              <a:defRPr/>
            </a:pPr>
            <a:r>
              <a:rPr lang="en-US" sz="2800" smtClean="0"/>
              <a:t>Research misconduct can go undetected for years, even when the misconduct is massive </a:t>
            </a:r>
          </a:p>
          <a:p>
            <a:pPr eaLnBrk="1" hangingPunct="1">
              <a:defRPr/>
            </a:pPr>
            <a:r>
              <a:rPr lang="en-US" sz="2800" smtClean="0"/>
              <a:t>A determined cheater can mislead collaborators indefinitely</a:t>
            </a:r>
          </a:p>
          <a:p>
            <a:pPr eaLnBrk="1" hangingPunct="1">
              <a:defRPr/>
            </a:pPr>
            <a:r>
              <a:rPr lang="en-US" sz="2800" smtClean="0"/>
              <a:t>Institutional commitment and careful adherence to policies and procedures are needed for successful investigations</a:t>
            </a:r>
          </a:p>
          <a:p>
            <a:pPr eaLnBrk="1" hangingPunct="1">
              <a:defRPr/>
            </a:pPr>
            <a:r>
              <a:rPr lang="en-US" sz="2800" smtClean="0"/>
              <a:t>ORI and the research community rely heavily on honest scientists in the lab to come forward with evidence of misconduct</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defRPr/>
            </a:pPr>
            <a:r>
              <a:rPr lang="en-US" dirty="0" smtClean="0"/>
              <a:t>Proof of Research Misconduct </a:t>
            </a:r>
          </a:p>
        </p:txBody>
      </p:sp>
      <p:sp>
        <p:nvSpPr>
          <p:cNvPr id="150531" name="Rectangle 3"/>
          <p:cNvSpPr>
            <a:spLocks noGrp="1" noChangeArrowheads="1"/>
          </p:cNvSpPr>
          <p:nvPr>
            <p:ph type="body" idx="1"/>
          </p:nvPr>
        </p:nvSpPr>
        <p:spPr/>
        <p:txBody>
          <a:bodyPr/>
          <a:lstStyle/>
          <a:p>
            <a:pPr algn="ctr" eaLnBrk="1" hangingPunct="1">
              <a:lnSpc>
                <a:spcPct val="90000"/>
              </a:lnSpc>
              <a:buFont typeface="Wingdings" pitchFamily="2" charset="2"/>
              <a:buNone/>
              <a:defRPr/>
            </a:pPr>
            <a:r>
              <a:rPr lang="en-US" dirty="0" smtClean="0"/>
              <a:t>A finding of misconduct requires -</a:t>
            </a:r>
          </a:p>
          <a:p>
            <a:pPr eaLnBrk="1" hangingPunct="1">
              <a:lnSpc>
                <a:spcPct val="90000"/>
              </a:lnSpc>
              <a:defRPr/>
            </a:pPr>
            <a:r>
              <a:rPr lang="en-US" dirty="0" smtClean="0"/>
              <a:t>That there be a significant departure from accepted practices of the relevant research community, </a:t>
            </a:r>
            <a:r>
              <a:rPr lang="en-US" u="sng" dirty="0" smtClean="0">
                <a:solidFill>
                  <a:srgbClr val="000000"/>
                </a:solidFill>
                <a:effectLst>
                  <a:outerShdw blurRad="38100" dist="38100" dir="2700000" algn="tl">
                    <a:srgbClr val="FFFFFF"/>
                  </a:outerShdw>
                </a:effectLst>
              </a:rPr>
              <a:t>and</a:t>
            </a:r>
          </a:p>
          <a:p>
            <a:pPr eaLnBrk="1" hangingPunct="1">
              <a:lnSpc>
                <a:spcPct val="90000"/>
              </a:lnSpc>
              <a:defRPr/>
            </a:pPr>
            <a:r>
              <a:rPr lang="en-US" dirty="0" smtClean="0"/>
              <a:t>The misconduct be committed intentionally, knowingly, or recklessly; </a:t>
            </a:r>
            <a:r>
              <a:rPr lang="en-US" u="sng" dirty="0" smtClean="0">
                <a:solidFill>
                  <a:srgbClr val="000000"/>
                </a:solidFill>
                <a:effectLst>
                  <a:outerShdw blurRad="38100" dist="38100" dir="2700000" algn="tl">
                    <a:srgbClr val="FFFFFF"/>
                  </a:outerShdw>
                </a:effectLst>
              </a:rPr>
              <a:t>and</a:t>
            </a:r>
          </a:p>
          <a:p>
            <a:pPr eaLnBrk="1" hangingPunct="1">
              <a:lnSpc>
                <a:spcPct val="90000"/>
              </a:lnSpc>
              <a:defRPr/>
            </a:pPr>
            <a:r>
              <a:rPr lang="en-US" dirty="0" smtClean="0"/>
              <a:t>The allegation be proven by a preponderance of the evidence,             (42 CFR Part 93.104)</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noFill/>
        </p:spPr>
        <p:txBody>
          <a:bodyPr/>
          <a:lstStyle/>
          <a:p>
            <a:r>
              <a:rPr lang="en-US" smtClean="0">
                <a:effectLst/>
              </a:rPr>
              <a:t>DIO Oversight: Forensics</a:t>
            </a:r>
          </a:p>
        </p:txBody>
      </p:sp>
      <p:sp>
        <p:nvSpPr>
          <p:cNvPr id="53251" name="Rectangle 3"/>
          <p:cNvSpPr>
            <a:spLocks noGrp="1" noChangeArrowheads="1"/>
          </p:cNvSpPr>
          <p:nvPr>
            <p:ph type="body" idx="1"/>
          </p:nvPr>
        </p:nvSpPr>
        <p:spPr>
          <a:noFill/>
        </p:spPr>
        <p:txBody>
          <a:bodyPr/>
          <a:lstStyle/>
          <a:p>
            <a:r>
              <a:rPr lang="en-US" sz="2800" smtClean="0">
                <a:effectLst/>
              </a:rPr>
              <a:t>During the 20 years that OSI/ORI have existed, investigators have developed a number of computer-assisted tools and approaches to help strengthen institutional findings.  </a:t>
            </a:r>
          </a:p>
          <a:p>
            <a:r>
              <a:rPr lang="en-US" sz="2800" smtClean="0">
                <a:effectLst/>
              </a:rPr>
              <a:t>The following slides will provide a few examples of this</a:t>
            </a:r>
            <a:r>
              <a:rPr lang="en-US" smtClean="0">
                <a:effectLst/>
              </a:rPr>
              <a: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703263" y="312738"/>
          <a:ext cx="7783512" cy="5508625"/>
        </p:xfrm>
        <a:graphic>
          <a:graphicData uri="http://schemas.openxmlformats.org/presentationml/2006/ole">
            <mc:AlternateContent xmlns:mc="http://schemas.openxmlformats.org/markup-compatibility/2006">
              <mc:Choice xmlns:v="urn:schemas-microsoft-com:vml" Requires="v">
                <p:oleObj spid="_x0000_s3095" name="Chart" r:id="rId4" imgW="3543300" imgH="2506828" progId="Excel.Sheet.8">
                  <p:embed/>
                </p:oleObj>
              </mc:Choice>
              <mc:Fallback>
                <p:oleObj name="Chart" r:id="rId4" imgW="3543300" imgH="2506828"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63" y="312738"/>
                        <a:ext cx="7783512" cy="55086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idx="4294967295"/>
          </p:nvPr>
        </p:nvSpPr>
        <p:spPr>
          <a:xfrm>
            <a:off x="457200" y="381000"/>
            <a:ext cx="8229600" cy="658813"/>
          </a:xfrm>
          <a:noFill/>
        </p:spPr>
        <p:txBody>
          <a:bodyPr lIns="0" rIns="0" bIns="0" anchor="b"/>
          <a:lstStyle/>
          <a:p>
            <a:r>
              <a:rPr lang="en-US" sz="4000" smtClean="0">
                <a:effectLst/>
              </a:rPr>
              <a:t>Examples of analyzing images</a:t>
            </a:r>
          </a:p>
        </p:txBody>
      </p:sp>
      <p:sp>
        <p:nvSpPr>
          <p:cNvPr id="57347" name="Content Placeholder 2"/>
          <p:cNvSpPr>
            <a:spLocks noGrp="1"/>
          </p:cNvSpPr>
          <p:nvPr>
            <p:ph idx="4294967295"/>
          </p:nvPr>
        </p:nvSpPr>
        <p:spPr>
          <a:noFill/>
        </p:spPr>
        <p:txBody>
          <a:bodyPr/>
          <a:lstStyle/>
          <a:p>
            <a:pPr marL="273050" indent="-273050"/>
            <a:r>
              <a:rPr lang="en-US" sz="2800" smtClean="0">
                <a:effectLst/>
              </a:rPr>
              <a:t>Several examples follow which illustrate how ORI can examine images provided by institutions during their investigation.</a:t>
            </a:r>
          </a:p>
          <a:p>
            <a:pPr marL="273050" indent="-273050"/>
            <a:r>
              <a:rPr lang="en-US" sz="2800" smtClean="0">
                <a:effectLst/>
              </a:rPr>
              <a:t>Many of ORI’s cases involve images that are duplicated from paper to paper or paper to grant application.  This may be duplicate publication, but when such images are said to be the result of different experiments, one of the images, at minimum, has been potentially falsified. </a:t>
            </a:r>
          </a:p>
          <a:p>
            <a:pPr marL="273050" indent="-273050"/>
            <a:r>
              <a:rPr lang="en-US" sz="2800" smtClean="0">
                <a:effectLst/>
              </a:rPr>
              <a:t>The first example, however, is a little different.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txBox="1">
            <a:spLocks noGrp="1"/>
          </p:cNvSpPr>
          <p:nvPr/>
        </p:nvSpPr>
        <p:spPr>
          <a:xfrm>
            <a:off x="2667000" y="6356350"/>
            <a:ext cx="3352800" cy="365125"/>
          </a:xfrm>
          <a:prstGeom prst="rect">
            <a:avLst/>
          </a:prstGeom>
          <a:noFill/>
        </p:spPr>
        <p:txBody>
          <a:bodyPr lIns="0" tIns="0" rIns="0" bIns="0" anchor="b"/>
          <a:lstStyle/>
          <a:p>
            <a:pPr eaLnBrk="1" hangingPunct="1">
              <a:defRPr/>
            </a:pPr>
            <a:r>
              <a:rPr lang="en-US" sz="1200" dirty="0">
                <a:solidFill>
                  <a:schemeClr val="tx2">
                    <a:shade val="90000"/>
                  </a:schemeClr>
                </a:solidFill>
                <a:latin typeface="Arial" charset="0"/>
                <a:cs typeface="Arial" charset="0"/>
              </a:rPr>
              <a:t>ORI 4/05</a:t>
            </a:r>
          </a:p>
        </p:txBody>
      </p:sp>
      <p:sp>
        <p:nvSpPr>
          <p:cNvPr id="5" name="Slide Number Placeholder 3"/>
          <p:cNvSpPr txBox="1">
            <a:spLocks noGrp="1"/>
          </p:cNvSpPr>
          <p:nvPr/>
        </p:nvSpPr>
        <p:spPr>
          <a:xfrm>
            <a:off x="7924800" y="6356350"/>
            <a:ext cx="762000" cy="365125"/>
          </a:xfrm>
          <a:prstGeom prst="rect">
            <a:avLst/>
          </a:prstGeom>
          <a:noFill/>
        </p:spPr>
        <p:txBody>
          <a:bodyPr lIns="0" tIns="0" rIns="0" bIns="0" anchor="b"/>
          <a:lstStyle/>
          <a:p>
            <a:pPr algn="r" eaLnBrk="1" hangingPunct="1">
              <a:defRPr/>
            </a:pPr>
            <a:fld id="{371707BE-9744-47B5-B005-59597BB5138B}" type="slidenum">
              <a:rPr lang="en-US" sz="1200">
                <a:solidFill>
                  <a:schemeClr val="tx2">
                    <a:shade val="90000"/>
                  </a:schemeClr>
                </a:solidFill>
                <a:latin typeface="Arial" charset="0"/>
                <a:cs typeface="Arial" charset="0"/>
              </a:rPr>
              <a:pPr algn="r" eaLnBrk="1" hangingPunct="1">
                <a:defRPr/>
              </a:pPr>
              <a:t>43</a:t>
            </a:fld>
            <a:endParaRPr lang="en-US" sz="1200" dirty="0">
              <a:solidFill>
                <a:schemeClr val="tx2">
                  <a:shade val="90000"/>
                </a:schemeClr>
              </a:solidFill>
              <a:latin typeface="Arial" charset="0"/>
              <a:cs typeface="Arial" charset="0"/>
            </a:endParaRPr>
          </a:p>
        </p:txBody>
      </p:sp>
      <p:pic>
        <p:nvPicPr>
          <p:cNvPr id="58372" name="Picture 2" descr="SCRIB2"/>
          <p:cNvPicPr>
            <a:picLocks noChangeAspect="1" noChangeArrowheads="1"/>
          </p:cNvPicPr>
          <p:nvPr/>
        </p:nvPicPr>
        <p:blipFill>
          <a:blip r:embed="rId2" cstate="print"/>
          <a:srcRect/>
          <a:stretch>
            <a:fillRect/>
          </a:stretch>
        </p:blipFill>
        <p:spPr bwMode="auto">
          <a:xfrm>
            <a:off x="508000" y="1905000"/>
            <a:ext cx="8128000" cy="262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txBox="1">
            <a:spLocks noGrp="1"/>
          </p:cNvSpPr>
          <p:nvPr/>
        </p:nvSpPr>
        <p:spPr>
          <a:xfrm>
            <a:off x="2667000" y="6356350"/>
            <a:ext cx="3352800" cy="365125"/>
          </a:xfrm>
          <a:prstGeom prst="rect">
            <a:avLst/>
          </a:prstGeom>
          <a:noFill/>
        </p:spPr>
        <p:txBody>
          <a:bodyPr lIns="0" tIns="0" rIns="0" bIns="0" anchor="b"/>
          <a:lstStyle/>
          <a:p>
            <a:pPr eaLnBrk="1" hangingPunct="1">
              <a:defRPr/>
            </a:pPr>
            <a:r>
              <a:rPr lang="en-US" sz="1200" dirty="0">
                <a:solidFill>
                  <a:schemeClr val="tx2">
                    <a:shade val="90000"/>
                  </a:schemeClr>
                </a:solidFill>
                <a:latin typeface="Arial" charset="0"/>
                <a:cs typeface="Arial" charset="0"/>
              </a:rPr>
              <a:t>ORI 4/05</a:t>
            </a:r>
          </a:p>
        </p:txBody>
      </p:sp>
      <p:sp>
        <p:nvSpPr>
          <p:cNvPr id="7" name="Slide Number Placeholder 3"/>
          <p:cNvSpPr txBox="1">
            <a:spLocks noGrp="1"/>
          </p:cNvSpPr>
          <p:nvPr/>
        </p:nvSpPr>
        <p:spPr>
          <a:xfrm>
            <a:off x="7924800" y="6356350"/>
            <a:ext cx="762000" cy="365125"/>
          </a:xfrm>
          <a:prstGeom prst="rect">
            <a:avLst/>
          </a:prstGeom>
          <a:noFill/>
        </p:spPr>
        <p:txBody>
          <a:bodyPr lIns="0" tIns="0" rIns="0" bIns="0" anchor="b"/>
          <a:lstStyle/>
          <a:p>
            <a:pPr algn="r" eaLnBrk="1" hangingPunct="1">
              <a:defRPr/>
            </a:pPr>
            <a:fld id="{5D724545-8C24-43D2-855B-BAEF8615EF8A}" type="slidenum">
              <a:rPr lang="en-US" sz="1200">
                <a:solidFill>
                  <a:schemeClr val="tx2">
                    <a:shade val="90000"/>
                  </a:schemeClr>
                </a:solidFill>
                <a:latin typeface="Arial" charset="0"/>
                <a:cs typeface="Arial" charset="0"/>
              </a:rPr>
              <a:pPr algn="r" eaLnBrk="1" hangingPunct="1">
                <a:defRPr/>
              </a:pPr>
              <a:t>44</a:t>
            </a:fld>
            <a:endParaRPr lang="en-US" sz="1200" dirty="0">
              <a:solidFill>
                <a:schemeClr val="tx2">
                  <a:shade val="90000"/>
                </a:schemeClr>
              </a:solidFill>
              <a:latin typeface="Arial" charset="0"/>
              <a:cs typeface="Arial" charset="0"/>
            </a:endParaRPr>
          </a:p>
        </p:txBody>
      </p:sp>
      <p:pic>
        <p:nvPicPr>
          <p:cNvPr id="59396" name="Picture 2" descr="scribble0001"/>
          <p:cNvPicPr>
            <a:picLocks noChangeAspect="1" noChangeArrowheads="1"/>
          </p:cNvPicPr>
          <p:nvPr/>
        </p:nvPicPr>
        <p:blipFill>
          <a:blip r:embed="rId2" cstate="print"/>
          <a:srcRect/>
          <a:stretch>
            <a:fillRect/>
          </a:stretch>
        </p:blipFill>
        <p:spPr bwMode="auto">
          <a:xfrm>
            <a:off x="2819400" y="0"/>
            <a:ext cx="6324600" cy="6858000"/>
          </a:xfrm>
          <a:prstGeom prst="rect">
            <a:avLst/>
          </a:prstGeom>
          <a:noFill/>
          <a:ln w="9525">
            <a:noFill/>
            <a:miter lim="800000"/>
            <a:headEnd/>
            <a:tailEnd/>
          </a:ln>
        </p:spPr>
      </p:pic>
      <p:sp>
        <p:nvSpPr>
          <p:cNvPr id="59397" name="Text Box 3"/>
          <p:cNvSpPr txBox="1">
            <a:spLocks noChangeArrowheads="1"/>
          </p:cNvSpPr>
          <p:nvPr/>
        </p:nvSpPr>
        <p:spPr bwMode="auto">
          <a:xfrm>
            <a:off x="0" y="304800"/>
            <a:ext cx="2667000" cy="4473575"/>
          </a:xfrm>
          <a:prstGeom prst="rect">
            <a:avLst/>
          </a:prstGeom>
          <a:noFill/>
          <a:ln w="9525">
            <a:noFill/>
            <a:miter lim="800000"/>
            <a:headEnd/>
            <a:tailEnd/>
          </a:ln>
        </p:spPr>
        <p:txBody>
          <a:bodyPr>
            <a:spAutoFit/>
          </a:bodyPr>
          <a:lstStyle/>
          <a:p>
            <a:pPr eaLnBrk="1" hangingPunct="1">
              <a:spcBef>
                <a:spcPct val="50000"/>
              </a:spcBef>
            </a:pPr>
            <a:r>
              <a:rPr lang="en-US" sz="2400">
                <a:cs typeface="Arial" charset="0"/>
              </a:rPr>
              <a:t>Screen shot from Photoshop showing analysis under way – the small circle in the Color Picker is the brush size moved to a color approximately matching the image’s background.</a:t>
            </a:r>
          </a:p>
        </p:txBody>
      </p:sp>
      <p:sp>
        <p:nvSpPr>
          <p:cNvPr id="59398" name="Line 4"/>
          <p:cNvSpPr>
            <a:spLocks noChangeShapeType="1"/>
          </p:cNvSpPr>
          <p:nvPr/>
        </p:nvSpPr>
        <p:spPr bwMode="auto">
          <a:xfrm flipV="1">
            <a:off x="2090738" y="4081463"/>
            <a:ext cx="1676400" cy="0"/>
          </a:xfrm>
          <a:prstGeom prst="line">
            <a:avLst/>
          </a:prstGeom>
          <a:noFill/>
          <a:ln w="44450">
            <a:solidFill>
              <a:srgbClr val="000000"/>
            </a:solidFill>
            <a:round/>
            <a:headEnd/>
            <a:tailEnd type="stealth" w="lg" len="lg"/>
          </a:ln>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txBox="1">
            <a:spLocks noGrp="1"/>
          </p:cNvSpPr>
          <p:nvPr/>
        </p:nvSpPr>
        <p:spPr>
          <a:xfrm>
            <a:off x="2667000" y="6356350"/>
            <a:ext cx="3352800" cy="365125"/>
          </a:xfrm>
          <a:prstGeom prst="rect">
            <a:avLst/>
          </a:prstGeom>
          <a:noFill/>
        </p:spPr>
        <p:txBody>
          <a:bodyPr lIns="0" tIns="0" rIns="0" bIns="0" anchor="b"/>
          <a:lstStyle/>
          <a:p>
            <a:pPr eaLnBrk="1" hangingPunct="1">
              <a:defRPr/>
            </a:pPr>
            <a:r>
              <a:rPr lang="en-US" sz="1200" dirty="0">
                <a:solidFill>
                  <a:schemeClr val="tx2">
                    <a:shade val="90000"/>
                  </a:schemeClr>
                </a:solidFill>
                <a:latin typeface="Arial" charset="0"/>
                <a:cs typeface="Arial" charset="0"/>
              </a:rPr>
              <a:t>ORI 4/05</a:t>
            </a:r>
          </a:p>
        </p:txBody>
      </p:sp>
      <p:sp>
        <p:nvSpPr>
          <p:cNvPr id="6" name="Slide Number Placeholder 3"/>
          <p:cNvSpPr txBox="1">
            <a:spLocks noGrp="1"/>
          </p:cNvSpPr>
          <p:nvPr/>
        </p:nvSpPr>
        <p:spPr>
          <a:xfrm>
            <a:off x="7924800" y="6356350"/>
            <a:ext cx="762000" cy="365125"/>
          </a:xfrm>
          <a:prstGeom prst="rect">
            <a:avLst/>
          </a:prstGeom>
          <a:noFill/>
        </p:spPr>
        <p:txBody>
          <a:bodyPr lIns="0" tIns="0" rIns="0" bIns="0" anchor="b"/>
          <a:lstStyle/>
          <a:p>
            <a:pPr algn="r" eaLnBrk="1" hangingPunct="1">
              <a:defRPr/>
            </a:pPr>
            <a:fld id="{41466CD0-B756-43E3-A3A6-A87AB405C61C}" type="slidenum">
              <a:rPr lang="en-US" sz="1200">
                <a:solidFill>
                  <a:schemeClr val="tx2">
                    <a:shade val="90000"/>
                  </a:schemeClr>
                </a:solidFill>
                <a:latin typeface="Arial" charset="0"/>
                <a:cs typeface="Arial" charset="0"/>
              </a:rPr>
              <a:pPr algn="r" eaLnBrk="1" hangingPunct="1">
                <a:defRPr/>
              </a:pPr>
              <a:t>45</a:t>
            </a:fld>
            <a:endParaRPr lang="en-US" sz="1200" dirty="0">
              <a:solidFill>
                <a:schemeClr val="tx2">
                  <a:shade val="90000"/>
                </a:schemeClr>
              </a:solidFill>
              <a:latin typeface="Arial" charset="0"/>
              <a:cs typeface="Arial" charset="0"/>
            </a:endParaRPr>
          </a:p>
        </p:txBody>
      </p:sp>
      <p:pic>
        <p:nvPicPr>
          <p:cNvPr id="60420" name="Picture 2" descr="Scrib1a"/>
          <p:cNvPicPr>
            <a:picLocks noChangeAspect="1" noChangeArrowheads="1"/>
          </p:cNvPicPr>
          <p:nvPr/>
        </p:nvPicPr>
        <p:blipFill>
          <a:blip r:embed="rId2" cstate="print"/>
          <a:srcRect/>
          <a:stretch>
            <a:fillRect/>
          </a:stretch>
        </p:blipFill>
        <p:spPr bwMode="auto">
          <a:xfrm>
            <a:off x="576263" y="1752600"/>
            <a:ext cx="8194675" cy="2646363"/>
          </a:xfrm>
          <a:prstGeom prst="rect">
            <a:avLst/>
          </a:prstGeom>
          <a:noFill/>
          <a:ln w="9525">
            <a:noFill/>
            <a:miter lim="800000"/>
            <a:headEnd/>
            <a:tailEnd/>
          </a:ln>
        </p:spPr>
      </p:pic>
      <p:sp>
        <p:nvSpPr>
          <p:cNvPr id="60421" name="Text Box 3"/>
          <p:cNvSpPr txBox="1">
            <a:spLocks noChangeArrowheads="1"/>
          </p:cNvSpPr>
          <p:nvPr/>
        </p:nvSpPr>
        <p:spPr bwMode="auto">
          <a:xfrm>
            <a:off x="1219200" y="838200"/>
            <a:ext cx="6721475" cy="457200"/>
          </a:xfrm>
          <a:prstGeom prst="rect">
            <a:avLst/>
          </a:prstGeom>
          <a:noFill/>
          <a:ln w="9525">
            <a:noFill/>
            <a:miter lim="800000"/>
            <a:headEnd/>
            <a:tailEnd/>
          </a:ln>
        </p:spPr>
        <p:txBody>
          <a:bodyPr>
            <a:spAutoFit/>
          </a:bodyPr>
          <a:lstStyle/>
          <a:p>
            <a:pPr eaLnBrk="1" hangingPunct="1"/>
            <a:r>
              <a:rPr lang="en-US" sz="2400">
                <a:cs typeface="Arial" charset="0"/>
              </a:rPr>
              <a:t>The result of removing most of the “scribbling.”</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2"/>
          <p:cNvSpPr txBox="1">
            <a:spLocks noChangeArrowheads="1"/>
          </p:cNvSpPr>
          <p:nvPr/>
        </p:nvSpPr>
        <p:spPr bwMode="auto">
          <a:xfrm>
            <a:off x="685800" y="1981200"/>
            <a:ext cx="3733800" cy="457200"/>
          </a:xfrm>
          <a:prstGeom prst="rect">
            <a:avLst/>
          </a:prstGeom>
          <a:noFill/>
          <a:ln w="9525">
            <a:noFill/>
            <a:miter lim="800000"/>
            <a:headEnd/>
            <a:tailEnd/>
          </a:ln>
        </p:spPr>
        <p:txBody>
          <a:bodyPr lIns="91434" tIns="45717" rIns="91434" bIns="45717">
            <a:spAutoFit/>
          </a:bodyPr>
          <a:lstStyle/>
          <a:p>
            <a:pPr eaLnBrk="1" hangingPunct="1"/>
            <a:r>
              <a:rPr lang="en-US" sz="2400">
                <a:latin typeface="Arial" charset="0"/>
                <a:cs typeface="Arial" charset="0"/>
              </a:rPr>
              <a:t>Corner of Film</a:t>
            </a:r>
          </a:p>
        </p:txBody>
      </p:sp>
      <p:graphicFrame>
        <p:nvGraphicFramePr>
          <p:cNvPr id="4098" name="Object 3"/>
          <p:cNvGraphicFramePr>
            <a:graphicFrameLocks noChangeAspect="1"/>
          </p:cNvGraphicFramePr>
          <p:nvPr/>
        </p:nvGraphicFramePr>
        <p:xfrm>
          <a:off x="914400" y="2514600"/>
          <a:ext cx="7467600" cy="3300413"/>
        </p:xfrm>
        <a:graphic>
          <a:graphicData uri="http://schemas.openxmlformats.org/presentationml/2006/ole">
            <mc:AlternateContent xmlns:mc="http://schemas.openxmlformats.org/markup-compatibility/2006">
              <mc:Choice xmlns:v="urn:schemas-microsoft-com:vml" Requires="v">
                <p:oleObj spid="_x0000_s4119" name="Image" r:id="rId4" imgW="2794785" imgH="1234442" progId="">
                  <p:embed/>
                </p:oleObj>
              </mc:Choice>
              <mc:Fallback>
                <p:oleObj name="Image" r:id="rId4" imgW="2794785" imgH="1234442"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514600"/>
                        <a:ext cx="7467600" cy="330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Text Box 4"/>
          <p:cNvSpPr txBox="1">
            <a:spLocks noChangeArrowheads="1"/>
          </p:cNvSpPr>
          <p:nvPr/>
        </p:nvSpPr>
        <p:spPr bwMode="auto">
          <a:xfrm>
            <a:off x="685800" y="1447800"/>
            <a:ext cx="7848600" cy="457200"/>
          </a:xfrm>
          <a:prstGeom prst="rect">
            <a:avLst/>
          </a:prstGeom>
          <a:noFill/>
          <a:ln w="9525">
            <a:noFill/>
            <a:miter lim="800000"/>
            <a:headEnd/>
            <a:tailEnd/>
          </a:ln>
        </p:spPr>
        <p:txBody>
          <a:bodyPr>
            <a:spAutoFit/>
          </a:bodyPr>
          <a:lstStyle/>
          <a:p>
            <a:pPr algn="ctr"/>
            <a:r>
              <a:rPr lang="en-US" sz="2400">
                <a:cs typeface="Arial" charset="0"/>
              </a:rPr>
              <a:t>In this case, 1 film was used to represent 2 experiments</a:t>
            </a:r>
          </a:p>
        </p:txBody>
      </p:sp>
      <p:sp>
        <p:nvSpPr>
          <p:cNvPr id="126981" name="Rectangle 5"/>
          <p:cNvSpPr>
            <a:spLocks noChangeArrowheads="1"/>
          </p:cNvSpPr>
          <p:nvPr/>
        </p:nvSpPr>
        <p:spPr bwMode="auto">
          <a:xfrm>
            <a:off x="6172200" y="5257800"/>
            <a:ext cx="1524000" cy="533400"/>
          </a:xfrm>
          <a:prstGeom prst="rect">
            <a:avLst/>
          </a:prstGeom>
          <a:noFill/>
          <a:ln w="44450">
            <a:solidFill>
              <a:srgbClr val="3366FF"/>
            </a:solidFill>
            <a:miter lim="800000"/>
            <a:headEnd/>
            <a:tailEnd/>
          </a:ln>
        </p:spPr>
        <p:txBody>
          <a:bodyPr wrap="none" anchor="ctr"/>
          <a:lstStyle/>
          <a:p>
            <a:endParaRPr lang="en-US"/>
          </a:p>
        </p:txBody>
      </p:sp>
      <p:sp>
        <p:nvSpPr>
          <p:cNvPr id="126982" name="Rectangle 6"/>
          <p:cNvSpPr>
            <a:spLocks noChangeArrowheads="1"/>
          </p:cNvSpPr>
          <p:nvPr/>
        </p:nvSpPr>
        <p:spPr bwMode="auto">
          <a:xfrm>
            <a:off x="304800" y="5943600"/>
            <a:ext cx="8593138" cy="457200"/>
          </a:xfrm>
          <a:prstGeom prst="rect">
            <a:avLst/>
          </a:prstGeom>
          <a:noFill/>
          <a:ln w="9525" algn="ctr">
            <a:noFill/>
            <a:miter lim="800000"/>
            <a:headEnd/>
            <a:tailEnd/>
          </a:ln>
        </p:spPr>
        <p:txBody>
          <a:bodyPr wrap="none">
            <a:spAutoFit/>
          </a:bodyPr>
          <a:lstStyle/>
          <a:p>
            <a:pPr algn="ctr"/>
            <a:r>
              <a:rPr lang="en-US" sz="2400">
                <a:latin typeface="Arial" charset="0"/>
                <a:cs typeface="Arial" charset="0"/>
              </a:rPr>
              <a:t>the same film used for mouse </a:t>
            </a:r>
            <a:r>
              <a:rPr lang="en-US" sz="2400">
                <a:cs typeface="Arial" charset="0"/>
              </a:rPr>
              <a:t>a</a:t>
            </a:r>
            <a:r>
              <a:rPr lang="en-US" sz="2400">
                <a:latin typeface="Arial" charset="0"/>
                <a:cs typeface="Arial" charset="0"/>
              </a:rPr>
              <a:t> and mouse Myo D and Myo G</a:t>
            </a:r>
          </a:p>
        </p:txBody>
      </p:sp>
      <p:sp>
        <p:nvSpPr>
          <p:cNvPr id="4103" name="Text Box 7"/>
          <p:cNvSpPr txBox="1">
            <a:spLocks noChangeArrowheads="1"/>
          </p:cNvSpPr>
          <p:nvPr/>
        </p:nvSpPr>
        <p:spPr bwMode="auto">
          <a:xfrm>
            <a:off x="1447800" y="304800"/>
            <a:ext cx="6199188" cy="946150"/>
          </a:xfrm>
          <a:prstGeom prst="rect">
            <a:avLst/>
          </a:prstGeom>
          <a:noFill/>
          <a:ln w="9525">
            <a:noFill/>
            <a:miter lim="800000"/>
            <a:headEnd/>
            <a:tailEnd/>
          </a:ln>
        </p:spPr>
        <p:txBody>
          <a:bodyPr wrap="none">
            <a:spAutoFit/>
          </a:bodyPr>
          <a:lstStyle/>
          <a:p>
            <a:pPr algn="ctr"/>
            <a:r>
              <a:rPr lang="en-US" sz="2800"/>
              <a:t>This is why the RIO sent the previous </a:t>
            </a:r>
          </a:p>
          <a:p>
            <a:pPr algn="ctr"/>
            <a:r>
              <a:rPr lang="en-US" sz="2800"/>
              <a:t>sample to ORI for Review</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childTnLst>
                                </p:cTn>
                              </p:par>
                              <p:par>
                                <p:cTn id="7" presetID="53" presetClass="entr" presetSubtype="0" fill="hold" grpId="0" nodeType="withEffect">
                                  <p:stCondLst>
                                    <p:cond delay="0"/>
                                  </p:stCondLst>
                                  <p:childTnLst>
                                    <p:set>
                                      <p:cBhvr>
                                        <p:cTn id="8" dur="1" fill="hold">
                                          <p:stCondLst>
                                            <p:cond delay="0"/>
                                          </p:stCondLst>
                                        </p:cTn>
                                        <p:tgtEl>
                                          <p:spTgt spid="126982"/>
                                        </p:tgtEl>
                                        <p:attrNameLst>
                                          <p:attrName>style.visibility</p:attrName>
                                        </p:attrNameLst>
                                      </p:cBhvr>
                                      <p:to>
                                        <p:strVal val="visible"/>
                                      </p:to>
                                    </p:set>
                                    <p:anim calcmode="lin" valueType="num">
                                      <p:cBhvr>
                                        <p:cTn id="9" dur="500" fill="hold"/>
                                        <p:tgtEl>
                                          <p:spTgt spid="126982"/>
                                        </p:tgtEl>
                                        <p:attrNameLst>
                                          <p:attrName>ppt_w</p:attrName>
                                        </p:attrNameLst>
                                      </p:cBhvr>
                                      <p:tavLst>
                                        <p:tav tm="0">
                                          <p:val>
                                            <p:fltVal val="0"/>
                                          </p:val>
                                        </p:tav>
                                        <p:tav tm="100000">
                                          <p:val>
                                            <p:strVal val="#ppt_w"/>
                                          </p:val>
                                        </p:tav>
                                      </p:tavLst>
                                    </p:anim>
                                    <p:anim calcmode="lin" valueType="num">
                                      <p:cBhvr>
                                        <p:cTn id="10" dur="500" fill="hold"/>
                                        <p:tgtEl>
                                          <p:spTgt spid="126982"/>
                                        </p:tgtEl>
                                        <p:attrNameLst>
                                          <p:attrName>ppt_h</p:attrName>
                                        </p:attrNameLst>
                                      </p:cBhvr>
                                      <p:tavLst>
                                        <p:tav tm="0">
                                          <p:val>
                                            <p:fltVal val="0"/>
                                          </p:val>
                                        </p:tav>
                                        <p:tav tm="100000">
                                          <p:val>
                                            <p:strVal val="#ppt_h"/>
                                          </p:val>
                                        </p:tav>
                                      </p:tavLst>
                                    </p:anim>
                                    <p:animEffect transition="in" filter="fade">
                                      <p:cBhvr>
                                        <p:cTn id="11" dur="500"/>
                                        <p:tgtEl>
                                          <p:spTgt spid="126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nimBg="1"/>
      <p:bldP spid="12698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365250" y="1120775"/>
            <a:ext cx="6483350" cy="641350"/>
          </a:xfrm>
          <a:prstGeom prst="rect">
            <a:avLst/>
          </a:prstGeom>
          <a:noFill/>
          <a:ln w="9525">
            <a:noFill/>
            <a:miter lim="800000"/>
            <a:headEnd/>
            <a:tailEnd/>
          </a:ln>
        </p:spPr>
        <p:txBody>
          <a:bodyPr wrap="none">
            <a:spAutoFit/>
          </a:bodyPr>
          <a:lstStyle/>
          <a:p>
            <a:pPr algn="ctr" eaLnBrk="1" hangingPunct="1"/>
            <a:r>
              <a:rPr lang="en-US" sz="3600">
                <a:latin typeface="Arial" charset="0"/>
                <a:cs typeface="Arial" charset="0"/>
              </a:rPr>
              <a:t>Scanned film separated by hue</a:t>
            </a:r>
          </a:p>
        </p:txBody>
      </p:sp>
      <p:pic>
        <p:nvPicPr>
          <p:cNvPr id="61443" name="Picture 3"/>
          <p:cNvPicPr>
            <a:picLocks noChangeAspect="1" noChangeArrowheads="1"/>
          </p:cNvPicPr>
          <p:nvPr/>
        </p:nvPicPr>
        <p:blipFill>
          <a:blip r:embed="rId3" cstate="print"/>
          <a:srcRect/>
          <a:stretch>
            <a:fillRect/>
          </a:stretch>
        </p:blipFill>
        <p:spPr bwMode="auto">
          <a:xfrm>
            <a:off x="1066800" y="1981200"/>
            <a:ext cx="7154863" cy="3265488"/>
          </a:xfrm>
          <a:prstGeom prst="rect">
            <a:avLst/>
          </a:prstGeom>
          <a:noFill/>
          <a:ln w="9525">
            <a:noFill/>
            <a:miter lim="800000"/>
            <a:headEnd/>
            <a:tailEnd/>
          </a:ln>
        </p:spPr>
      </p:pic>
      <p:sp>
        <p:nvSpPr>
          <p:cNvPr id="61444" name="Text Box 4"/>
          <p:cNvSpPr txBox="1">
            <a:spLocks noChangeArrowheads="1"/>
          </p:cNvSpPr>
          <p:nvPr/>
        </p:nvSpPr>
        <p:spPr bwMode="auto">
          <a:xfrm>
            <a:off x="990600" y="5410200"/>
            <a:ext cx="7423150" cy="457200"/>
          </a:xfrm>
          <a:prstGeom prst="rect">
            <a:avLst/>
          </a:prstGeom>
          <a:noFill/>
          <a:ln w="9525">
            <a:noFill/>
            <a:miter lim="800000"/>
            <a:headEnd/>
            <a:tailEnd/>
          </a:ln>
        </p:spPr>
        <p:txBody>
          <a:bodyPr wrap="none">
            <a:spAutoFit/>
          </a:bodyPr>
          <a:lstStyle/>
          <a:p>
            <a:r>
              <a:rPr lang="en-US" sz="2400">
                <a:latin typeface="Arial" charset="0"/>
                <a:cs typeface="Arial" charset="0"/>
              </a:rPr>
              <a:t>Result:  writing in red erased from film then re-labeled</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bl_0049f8a"/>
          <p:cNvPicPr>
            <a:picLocks noChangeAspect="1" noChangeArrowheads="1"/>
          </p:cNvPicPr>
          <p:nvPr/>
        </p:nvPicPr>
        <p:blipFill>
          <a:blip r:embed="rId2" cstate="print"/>
          <a:srcRect/>
          <a:stretch>
            <a:fillRect/>
          </a:stretch>
        </p:blipFill>
        <p:spPr bwMode="auto">
          <a:xfrm>
            <a:off x="5867400" y="0"/>
            <a:ext cx="3276600" cy="3203575"/>
          </a:xfrm>
          <a:prstGeom prst="rect">
            <a:avLst/>
          </a:prstGeom>
          <a:noFill/>
          <a:ln w="9525">
            <a:noFill/>
            <a:miter lim="800000"/>
            <a:headEnd/>
            <a:tailEnd/>
          </a:ln>
        </p:spPr>
      </p:pic>
      <p:pic>
        <p:nvPicPr>
          <p:cNvPr id="62467" name="Picture 5" descr="expt3-66A&amp;B mod"/>
          <p:cNvPicPr>
            <a:picLocks noChangeAspect="1" noChangeArrowheads="1"/>
          </p:cNvPicPr>
          <p:nvPr/>
        </p:nvPicPr>
        <p:blipFill>
          <a:blip r:embed="rId3" cstate="print"/>
          <a:srcRect/>
          <a:stretch>
            <a:fillRect/>
          </a:stretch>
        </p:blipFill>
        <p:spPr bwMode="auto">
          <a:xfrm>
            <a:off x="3352800" y="3198813"/>
            <a:ext cx="5791200" cy="3659187"/>
          </a:xfrm>
          <a:prstGeom prst="rect">
            <a:avLst/>
          </a:prstGeom>
          <a:noFill/>
          <a:ln w="9525">
            <a:noFill/>
            <a:miter lim="800000"/>
            <a:headEnd/>
            <a:tailEnd/>
          </a:ln>
        </p:spPr>
      </p:pic>
      <p:sp>
        <p:nvSpPr>
          <p:cNvPr id="62468" name="Text Box 6"/>
          <p:cNvSpPr txBox="1">
            <a:spLocks noChangeArrowheads="1"/>
          </p:cNvSpPr>
          <p:nvPr/>
        </p:nvSpPr>
        <p:spPr bwMode="auto">
          <a:xfrm>
            <a:off x="228600" y="152400"/>
            <a:ext cx="5334000" cy="2835275"/>
          </a:xfrm>
          <a:prstGeom prst="rect">
            <a:avLst/>
          </a:prstGeom>
          <a:noFill/>
          <a:ln w="9525">
            <a:noFill/>
            <a:miter lim="800000"/>
            <a:headEnd/>
            <a:tailEnd/>
          </a:ln>
        </p:spPr>
        <p:txBody>
          <a:bodyPr>
            <a:spAutoFit/>
          </a:bodyPr>
          <a:lstStyle/>
          <a:p>
            <a:pPr eaLnBrk="1" hangingPunct="1">
              <a:spcBef>
                <a:spcPct val="50000"/>
              </a:spcBef>
            </a:pPr>
            <a:r>
              <a:rPr lang="en-US" sz="2000">
                <a:cs typeface="Arial" charset="0"/>
              </a:rPr>
              <a:t>In this example, the respondent published a figure (shown to the right) and claimed that the blot had been stripped and re-probed to provide a loading control (not shown).  ORI’s review of the notebook showed that she had cut a film into two fragments and claimed that one-half was the loading control.  However, forensic examination clearly established that the two films were cut from a single exposure of a blot.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277813"/>
            <a:ext cx="8229600" cy="666750"/>
          </a:xfrm>
          <a:noFill/>
        </p:spPr>
        <p:txBody>
          <a:bodyPr/>
          <a:lstStyle/>
          <a:p>
            <a:r>
              <a:rPr lang="en-US" sz="4000" b="1" smtClean="0">
                <a:solidFill>
                  <a:schemeClr val="tx1"/>
                </a:solidFill>
                <a:effectLst/>
              </a:rPr>
              <a:t>When the films were aligned and scanned in reflection mode:</a:t>
            </a:r>
          </a:p>
        </p:txBody>
      </p:sp>
      <p:graphicFrame>
        <p:nvGraphicFramePr>
          <p:cNvPr id="5122" name="Object 3"/>
          <p:cNvGraphicFramePr>
            <a:graphicFrameLocks noGrp="1" noChangeAspect="1"/>
          </p:cNvGraphicFramePr>
          <p:nvPr>
            <p:ph idx="1"/>
          </p:nvPr>
        </p:nvGraphicFramePr>
        <p:xfrm>
          <a:off x="1143000" y="1524000"/>
          <a:ext cx="2228850" cy="4876800"/>
        </p:xfrm>
        <a:graphic>
          <a:graphicData uri="http://schemas.openxmlformats.org/presentationml/2006/ole">
            <mc:AlternateContent xmlns:mc="http://schemas.openxmlformats.org/markup-compatibility/2006">
              <mc:Choice xmlns:v="urn:schemas-microsoft-com:vml" Requires="v">
                <p:oleObj spid="_x0000_s5143" name="Image" r:id="rId3" imgW="2857869" imgH="6251524" progId="">
                  <p:embed/>
                </p:oleObj>
              </mc:Choice>
              <mc:Fallback>
                <p:oleObj name="Image" r:id="rId3" imgW="2857869" imgH="6251524"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0"/>
                        <a:ext cx="22288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Text Box 4"/>
          <p:cNvSpPr txBox="1">
            <a:spLocks noChangeArrowheads="1"/>
          </p:cNvSpPr>
          <p:nvPr/>
        </p:nvSpPr>
        <p:spPr bwMode="auto">
          <a:xfrm>
            <a:off x="3505200" y="2590800"/>
            <a:ext cx="5257800" cy="1889125"/>
          </a:xfrm>
          <a:prstGeom prst="rect">
            <a:avLst/>
          </a:prstGeom>
          <a:noFill/>
          <a:ln w="9525">
            <a:noFill/>
            <a:miter lim="800000"/>
            <a:headEnd/>
            <a:tailEnd/>
          </a:ln>
        </p:spPr>
        <p:txBody>
          <a:bodyPr>
            <a:spAutoFit/>
          </a:bodyPr>
          <a:lstStyle/>
          <a:p>
            <a:pPr eaLnBrk="1" hangingPunct="1"/>
            <a:r>
              <a:rPr lang="en-US" sz="2800">
                <a:cs typeface="Arial" charset="0"/>
              </a:rPr>
              <a:t>Image processing tools bring out hidden features:</a:t>
            </a:r>
          </a:p>
          <a:p>
            <a:pPr eaLnBrk="1" hangingPunct="1"/>
            <a:endParaRPr lang="en-US" sz="1400">
              <a:cs typeface="Arial" charset="0"/>
            </a:endParaRPr>
          </a:p>
          <a:p>
            <a:pPr eaLnBrk="1" hangingPunct="1">
              <a:buFontTx/>
              <a:buChar char="•"/>
            </a:pPr>
            <a:r>
              <a:rPr lang="en-US" sz="2400">
                <a:cs typeface="Arial" charset="0"/>
              </a:rPr>
              <a:t> common edge </a:t>
            </a:r>
          </a:p>
          <a:p>
            <a:pPr eaLnBrk="1" hangingPunct="1">
              <a:buFontTx/>
              <a:buChar char="•"/>
            </a:pPr>
            <a:r>
              <a:rPr lang="en-US" sz="2400">
                <a:cs typeface="Arial" charset="0"/>
              </a:rPr>
              <a:t> scratches and prints crossing edge</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dirty="0" smtClean="0"/>
              <a:t>Additional ORI Activities</a:t>
            </a:r>
          </a:p>
        </p:txBody>
      </p:sp>
      <p:sp>
        <p:nvSpPr>
          <p:cNvPr id="13315" name="Rectangle 3"/>
          <p:cNvSpPr>
            <a:spLocks noGrp="1" noChangeArrowheads="1"/>
          </p:cNvSpPr>
          <p:nvPr>
            <p:ph type="body" idx="1"/>
          </p:nvPr>
        </p:nvSpPr>
        <p:spPr>
          <a:xfrm>
            <a:off x="304800" y="1295400"/>
            <a:ext cx="5943600" cy="5105400"/>
          </a:xfrm>
        </p:spPr>
        <p:txBody>
          <a:bodyPr/>
          <a:lstStyle/>
          <a:p>
            <a:pPr eaLnBrk="1" hangingPunct="1">
              <a:lnSpc>
                <a:spcPct val="90000"/>
              </a:lnSpc>
              <a:defRPr/>
            </a:pPr>
            <a:r>
              <a:rPr lang="en-US" sz="2800" dirty="0" smtClean="0"/>
              <a:t>Administer the Assurance program, a database of all institutions eligible to receive</a:t>
            </a:r>
          </a:p>
          <a:p>
            <a:pPr marL="0" indent="0" eaLnBrk="1" hangingPunct="1">
              <a:lnSpc>
                <a:spcPct val="90000"/>
              </a:lnSpc>
              <a:buNone/>
              <a:defRPr/>
            </a:pPr>
            <a:r>
              <a:rPr lang="en-US" sz="2800" dirty="0"/>
              <a:t> </a:t>
            </a:r>
            <a:r>
              <a:rPr lang="en-US" sz="2800" dirty="0" smtClean="0"/>
              <a:t>  PHS funds</a:t>
            </a:r>
          </a:p>
          <a:p>
            <a:pPr eaLnBrk="1" hangingPunct="1">
              <a:lnSpc>
                <a:spcPct val="90000"/>
              </a:lnSpc>
              <a:defRPr/>
            </a:pPr>
            <a:r>
              <a:rPr lang="en-US" sz="2800" dirty="0" smtClean="0"/>
              <a:t>Correct or retract research publications to protect the integrity of the scientific literature</a:t>
            </a:r>
          </a:p>
          <a:p>
            <a:pPr eaLnBrk="1" hangingPunct="1">
              <a:lnSpc>
                <a:spcPct val="90000"/>
              </a:lnSpc>
              <a:defRPr/>
            </a:pPr>
            <a:r>
              <a:rPr lang="en-US" sz="2800" dirty="0" smtClean="0"/>
              <a:t>Protect the confidentiality of respondents, complainants, and witnesses</a:t>
            </a:r>
          </a:p>
          <a:p>
            <a:pPr eaLnBrk="1" hangingPunct="1">
              <a:lnSpc>
                <a:spcPct val="90000"/>
              </a:lnSpc>
              <a:defRPr/>
            </a:pPr>
            <a:r>
              <a:rPr lang="en-US" sz="2800" dirty="0" smtClean="0"/>
              <a:t>Protect witnesses from retaliation </a:t>
            </a:r>
          </a:p>
          <a:p>
            <a:pPr eaLnBrk="1" hangingPunct="1">
              <a:lnSpc>
                <a:spcPct val="90000"/>
              </a:lnSpc>
              <a:buFont typeface="Wingdings" pitchFamily="2" charset="2"/>
              <a:buNone/>
              <a:defRPr/>
            </a:pPr>
            <a:r>
              <a:rPr lang="en-US" sz="2800" dirty="0" smtClean="0"/>
              <a:t>   (42 CFR 93.300 (d) )</a:t>
            </a:r>
          </a:p>
        </p:txBody>
      </p:sp>
      <p:graphicFrame>
        <p:nvGraphicFramePr>
          <p:cNvPr id="4" name="Chart 3"/>
          <p:cNvGraphicFramePr/>
          <p:nvPr>
            <p:extLst>
              <p:ext uri="{D42A27DB-BD31-4B8C-83A1-F6EECF244321}">
                <p14:modId xmlns:p14="http://schemas.microsoft.com/office/powerpoint/2010/main" val="644460306"/>
              </p:ext>
            </p:extLst>
          </p:nvPr>
        </p:nvGraphicFramePr>
        <p:xfrm>
          <a:off x="5394960" y="1143000"/>
          <a:ext cx="3749040" cy="28346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94345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381000"/>
            <a:ext cx="8229600" cy="781050"/>
          </a:xfrm>
          <a:noFill/>
        </p:spPr>
        <p:txBody>
          <a:bodyPr/>
          <a:lstStyle/>
          <a:p>
            <a:r>
              <a:rPr lang="en-US" sz="4000" smtClean="0">
                <a:effectLst/>
              </a:rPr>
              <a:t>Moving to the digital age</a:t>
            </a:r>
          </a:p>
        </p:txBody>
      </p:sp>
      <p:sp>
        <p:nvSpPr>
          <p:cNvPr id="63491" name="Rectangle 3"/>
          <p:cNvSpPr>
            <a:spLocks noGrp="1" noChangeArrowheads="1"/>
          </p:cNvSpPr>
          <p:nvPr>
            <p:ph type="body" idx="1"/>
          </p:nvPr>
        </p:nvSpPr>
        <p:spPr>
          <a:xfrm>
            <a:off x="533400" y="1371600"/>
            <a:ext cx="8229600" cy="4953000"/>
          </a:xfrm>
          <a:noFill/>
        </p:spPr>
        <p:txBody>
          <a:bodyPr/>
          <a:lstStyle/>
          <a:p>
            <a:r>
              <a:rPr lang="en-US" sz="2800" smtClean="0">
                <a:effectLst/>
              </a:rPr>
              <a:t>The next examples illustrate the importance of the eye to detect evidence of inappropriate image manipulation.</a:t>
            </a:r>
          </a:p>
          <a:p>
            <a:r>
              <a:rPr lang="en-US" sz="2800" smtClean="0">
                <a:effectLst/>
              </a:rPr>
              <a:t>In addition, many ORI cases rely on prompt sequestration of evidence, including hard drives and portable storage media, to ensure that manipulated images can be shown to have originated with a particular individual.</a:t>
            </a:r>
          </a:p>
          <a:p>
            <a:r>
              <a:rPr lang="en-US" sz="2800" smtClean="0">
                <a:effectLst/>
              </a:rPr>
              <a:t>Time-date stamps are often probative with respect to how and when the manipulations occurred.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noFill/>
        </p:spPr>
        <p:txBody>
          <a:bodyPr/>
          <a:lstStyle/>
          <a:p>
            <a:r>
              <a:rPr lang="en-US" smtClean="0">
                <a:effectLst/>
              </a:rPr>
              <a:t>A Slippery Slope</a:t>
            </a:r>
          </a:p>
        </p:txBody>
      </p:sp>
      <p:sp>
        <p:nvSpPr>
          <p:cNvPr id="64515" name="Rectangle 3"/>
          <p:cNvSpPr>
            <a:spLocks noGrp="1" noChangeArrowheads="1"/>
          </p:cNvSpPr>
          <p:nvPr>
            <p:ph type="body" idx="1"/>
          </p:nvPr>
        </p:nvSpPr>
        <p:spPr>
          <a:xfrm>
            <a:off x="457200" y="1371600"/>
            <a:ext cx="8229600" cy="4876800"/>
          </a:xfrm>
          <a:noFill/>
        </p:spPr>
        <p:txBody>
          <a:bodyPr/>
          <a:lstStyle/>
          <a:p>
            <a:pPr>
              <a:lnSpc>
                <a:spcPct val="90000"/>
              </a:lnSpc>
            </a:pPr>
            <a:r>
              <a:rPr lang="en-US" sz="2800" smtClean="0">
                <a:effectLst/>
              </a:rPr>
              <a:t>The next few slides show how difficult it can be to determine if a manipulation is appropriate, possibly inappropriate, or obviously fraudulent.</a:t>
            </a:r>
          </a:p>
          <a:p>
            <a:pPr>
              <a:lnSpc>
                <a:spcPct val="90000"/>
              </a:lnSpc>
            </a:pPr>
            <a:r>
              <a:rPr lang="en-US" sz="2800" smtClean="0">
                <a:effectLst/>
              </a:rPr>
              <a:t>Generally, ORI is reluctant to make findings of misconduct when an image has been “beautified” by altering background, or by reuse of loading controls, when the actual data verifies the factual findings claimed in the grant or paper.</a:t>
            </a:r>
          </a:p>
          <a:p>
            <a:pPr>
              <a:lnSpc>
                <a:spcPct val="90000"/>
              </a:lnSpc>
            </a:pPr>
            <a:r>
              <a:rPr lang="en-US" sz="2800" smtClean="0">
                <a:effectLst/>
              </a:rPr>
              <a:t>However, adding or removing important elements of a figure can often be considered evidence for intentional falsification.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insitu 1"/>
          <p:cNvPicPr>
            <a:picLocks noChangeAspect="1" noChangeArrowheads="1"/>
          </p:cNvPicPr>
          <p:nvPr/>
        </p:nvPicPr>
        <p:blipFill>
          <a:blip r:embed="rId2" cstate="print"/>
          <a:srcRect/>
          <a:stretch>
            <a:fillRect/>
          </a:stretch>
        </p:blipFill>
        <p:spPr bwMode="auto">
          <a:xfrm>
            <a:off x="1587500" y="819150"/>
            <a:ext cx="5969000" cy="5219700"/>
          </a:xfrm>
          <a:prstGeom prst="rect">
            <a:avLst/>
          </a:prstGeom>
          <a:noFill/>
          <a:ln w="9525">
            <a:noFill/>
            <a:miter lim="800000"/>
            <a:headEnd/>
            <a:tailEnd/>
          </a:ln>
        </p:spPr>
      </p:pic>
      <p:pic>
        <p:nvPicPr>
          <p:cNvPr id="11269" name="Picture 5" descr="in situ 2"/>
          <p:cNvPicPr>
            <a:picLocks noChangeAspect="1" noChangeArrowheads="1"/>
          </p:cNvPicPr>
          <p:nvPr/>
        </p:nvPicPr>
        <p:blipFill>
          <a:blip r:embed="rId3" cstate="print"/>
          <a:srcRect/>
          <a:stretch>
            <a:fillRect/>
          </a:stretch>
        </p:blipFill>
        <p:spPr bwMode="auto">
          <a:xfrm>
            <a:off x="1600200" y="838200"/>
            <a:ext cx="5892800" cy="5219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fade">
                                      <p:cBhvr>
                                        <p:cTn id="7" dur="1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lymphs1"/>
          <p:cNvPicPr>
            <a:picLocks noChangeAspect="1" noChangeArrowheads="1"/>
          </p:cNvPicPr>
          <p:nvPr/>
        </p:nvPicPr>
        <p:blipFill>
          <a:blip r:embed="rId2" cstate="print"/>
          <a:srcRect/>
          <a:stretch>
            <a:fillRect/>
          </a:stretch>
        </p:blipFill>
        <p:spPr bwMode="auto">
          <a:xfrm>
            <a:off x="1143000" y="685800"/>
            <a:ext cx="6858000" cy="5486400"/>
          </a:xfrm>
          <a:prstGeom prst="rect">
            <a:avLst/>
          </a:prstGeom>
          <a:noFill/>
          <a:ln w="9525">
            <a:noFill/>
            <a:miter lim="800000"/>
            <a:headEnd/>
            <a:tailEnd/>
          </a:ln>
        </p:spPr>
      </p:pic>
      <p:pic>
        <p:nvPicPr>
          <p:cNvPr id="13318" name="Picture 6" descr="lymphs2"/>
          <p:cNvPicPr>
            <a:picLocks noChangeAspect="1" noChangeArrowheads="1"/>
          </p:cNvPicPr>
          <p:nvPr/>
        </p:nvPicPr>
        <p:blipFill>
          <a:blip r:embed="rId3" cstate="print"/>
          <a:srcRect/>
          <a:stretch>
            <a:fillRect/>
          </a:stretch>
        </p:blipFill>
        <p:spPr bwMode="auto">
          <a:xfrm>
            <a:off x="1143000" y="685800"/>
            <a:ext cx="6858000" cy="5486400"/>
          </a:xfrm>
          <a:prstGeom prst="rect">
            <a:avLst/>
          </a:prstGeom>
          <a:noFill/>
          <a:ln w="9525">
            <a:noFill/>
            <a:miter lim="800000"/>
            <a:headEnd/>
            <a:tailEnd/>
          </a:ln>
        </p:spPr>
      </p:pic>
      <p:pic>
        <p:nvPicPr>
          <p:cNvPr id="13319" name="Picture 7" descr="lymphs3"/>
          <p:cNvPicPr>
            <a:picLocks noChangeAspect="1" noChangeArrowheads="1"/>
          </p:cNvPicPr>
          <p:nvPr/>
        </p:nvPicPr>
        <p:blipFill>
          <a:blip r:embed="rId4" cstate="print"/>
          <a:srcRect/>
          <a:stretch>
            <a:fillRect/>
          </a:stretch>
        </p:blipFill>
        <p:spPr bwMode="auto">
          <a:xfrm>
            <a:off x="1190625" y="695325"/>
            <a:ext cx="6858000" cy="5486400"/>
          </a:xfrm>
          <a:prstGeom prst="rect">
            <a:avLst/>
          </a:prstGeom>
          <a:noFill/>
          <a:ln w="9525">
            <a:noFill/>
            <a:miter lim="800000"/>
            <a:headEnd/>
            <a:tailEnd/>
          </a:ln>
        </p:spPr>
      </p:pic>
      <p:pic>
        <p:nvPicPr>
          <p:cNvPr id="13320" name="Picture 8" descr="lymphs4"/>
          <p:cNvPicPr>
            <a:picLocks noChangeAspect="1" noChangeArrowheads="1"/>
          </p:cNvPicPr>
          <p:nvPr/>
        </p:nvPicPr>
        <p:blipFill>
          <a:blip r:embed="rId5" cstate="print"/>
          <a:srcRect/>
          <a:stretch>
            <a:fillRect/>
          </a:stretch>
        </p:blipFill>
        <p:spPr bwMode="auto">
          <a:xfrm>
            <a:off x="2600325" y="1965325"/>
            <a:ext cx="1860550" cy="2073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2000"/>
                                        <p:tgtEl>
                                          <p:spTgt spid="133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8"/>
                                        </p:tgtEl>
                                        <p:attrNameLst>
                                          <p:attrName>style.visibility</p:attrName>
                                        </p:attrNameLst>
                                      </p:cBhvr>
                                      <p:to>
                                        <p:strVal val="visible"/>
                                      </p:to>
                                    </p:set>
                                    <p:animEffect transition="in" filter="fade">
                                      <p:cBhvr>
                                        <p:cTn id="12" dur="2000"/>
                                        <p:tgtEl>
                                          <p:spTgt spid="133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9"/>
                                        </p:tgtEl>
                                        <p:attrNameLst>
                                          <p:attrName>style.visibility</p:attrName>
                                        </p:attrNameLst>
                                      </p:cBhvr>
                                      <p:to>
                                        <p:strVal val="visible"/>
                                      </p:to>
                                    </p:set>
                                    <p:animEffect transition="in" filter="fade">
                                      <p:cBhvr>
                                        <p:cTn id="17" dur="2000"/>
                                        <p:tgtEl>
                                          <p:spTgt spid="133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20"/>
                                        </p:tgtEl>
                                        <p:attrNameLst>
                                          <p:attrName>style.visibility</p:attrName>
                                        </p:attrNameLst>
                                      </p:cBhvr>
                                      <p:to>
                                        <p:strVal val="visible"/>
                                      </p:to>
                                    </p:set>
                                    <p:animEffect transition="in" filter="fade">
                                      <p:cBhvr>
                                        <p:cTn id="22" dur="2000"/>
                                        <p:tgtEl>
                                          <p:spTgt spid="1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plasma version 1"/>
          <p:cNvPicPr>
            <a:picLocks noChangeAspect="1" noChangeArrowheads="1"/>
          </p:cNvPicPr>
          <p:nvPr/>
        </p:nvPicPr>
        <p:blipFill>
          <a:blip r:embed="rId2" cstate="print"/>
          <a:srcRect/>
          <a:stretch>
            <a:fillRect/>
          </a:stretch>
        </p:blipFill>
        <p:spPr bwMode="auto">
          <a:xfrm>
            <a:off x="1600200" y="234950"/>
            <a:ext cx="5943600" cy="6388100"/>
          </a:xfrm>
          <a:prstGeom prst="rect">
            <a:avLst/>
          </a:prstGeom>
          <a:noFill/>
          <a:ln w="9525">
            <a:noFill/>
            <a:miter lim="800000"/>
            <a:headEnd/>
            <a:tailEnd/>
          </a:ln>
        </p:spPr>
      </p:pic>
      <p:pic>
        <p:nvPicPr>
          <p:cNvPr id="10245" name="Picture 5" descr="plasma version  2"/>
          <p:cNvPicPr>
            <a:picLocks noChangeAspect="1" noChangeArrowheads="1"/>
          </p:cNvPicPr>
          <p:nvPr/>
        </p:nvPicPr>
        <p:blipFill>
          <a:blip r:embed="rId3" cstate="print"/>
          <a:srcRect/>
          <a:stretch>
            <a:fillRect/>
          </a:stretch>
        </p:blipFill>
        <p:spPr bwMode="auto">
          <a:xfrm>
            <a:off x="1739900" y="279400"/>
            <a:ext cx="5727700" cy="635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10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Issue 6-1"/>
          <p:cNvPicPr>
            <a:picLocks noChangeAspect="1" noChangeArrowheads="1"/>
          </p:cNvPicPr>
          <p:nvPr/>
        </p:nvPicPr>
        <p:blipFill>
          <a:blip r:embed="rId2" cstate="print"/>
          <a:srcRect/>
          <a:stretch>
            <a:fillRect/>
          </a:stretch>
        </p:blipFill>
        <p:spPr bwMode="auto">
          <a:xfrm>
            <a:off x="1828800" y="0"/>
            <a:ext cx="3051175" cy="4813300"/>
          </a:xfrm>
          <a:prstGeom prst="rect">
            <a:avLst/>
          </a:prstGeom>
          <a:noFill/>
          <a:ln w="9525">
            <a:noFill/>
            <a:miter lim="800000"/>
            <a:headEnd/>
            <a:tailEnd/>
          </a:ln>
        </p:spPr>
      </p:pic>
      <p:pic>
        <p:nvPicPr>
          <p:cNvPr id="68611" name="Picture 5" descr="Issue 6-2"/>
          <p:cNvPicPr>
            <a:picLocks noChangeAspect="1" noChangeArrowheads="1"/>
          </p:cNvPicPr>
          <p:nvPr/>
        </p:nvPicPr>
        <p:blipFill>
          <a:blip r:embed="rId3" cstate="print"/>
          <a:srcRect/>
          <a:stretch>
            <a:fillRect/>
          </a:stretch>
        </p:blipFill>
        <p:spPr bwMode="auto">
          <a:xfrm>
            <a:off x="6029325" y="0"/>
            <a:ext cx="3114675" cy="6858000"/>
          </a:xfrm>
          <a:prstGeom prst="rect">
            <a:avLst/>
          </a:prstGeom>
          <a:noFill/>
          <a:ln w="9525">
            <a:noFill/>
            <a:miter lim="800000"/>
            <a:headEnd/>
            <a:tailEnd/>
          </a:ln>
        </p:spPr>
      </p:pic>
      <p:sp>
        <p:nvSpPr>
          <p:cNvPr id="68612" name="Text Box 6"/>
          <p:cNvSpPr txBox="1">
            <a:spLocks noChangeArrowheads="1"/>
          </p:cNvSpPr>
          <p:nvPr/>
        </p:nvSpPr>
        <p:spPr bwMode="auto">
          <a:xfrm>
            <a:off x="228600" y="5029200"/>
            <a:ext cx="5410200" cy="1616075"/>
          </a:xfrm>
          <a:prstGeom prst="rect">
            <a:avLst/>
          </a:prstGeom>
          <a:noFill/>
          <a:ln w="9525">
            <a:noFill/>
            <a:miter lim="800000"/>
            <a:headEnd/>
            <a:tailEnd/>
          </a:ln>
        </p:spPr>
        <p:txBody>
          <a:bodyPr>
            <a:spAutoFit/>
          </a:bodyPr>
          <a:lstStyle/>
          <a:p>
            <a:pPr eaLnBrk="1" hangingPunct="1">
              <a:spcBef>
                <a:spcPct val="50000"/>
              </a:spcBef>
            </a:pPr>
            <a:r>
              <a:rPr lang="en-US" sz="2000">
                <a:cs typeface="Arial" charset="0"/>
              </a:rPr>
              <a:t>An example of unique images that alerted the institution to apparent falsification.  The original images were of all positive or all negative cells positive for a gene different from HIV DNA or RNA.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Footer Placeholder 1"/>
          <p:cNvSpPr>
            <a:spLocks noGrp="1"/>
          </p:cNvSpPr>
          <p:nvPr>
            <p:ph type="ftr" sz="quarter" idx="11"/>
          </p:nvPr>
        </p:nvSpPr>
        <p:spPr>
          <a:noFill/>
        </p:spPr>
        <p:txBody>
          <a:bodyPr/>
          <a:lstStyle/>
          <a:p>
            <a:r>
              <a:rPr lang="en-US" smtClean="0"/>
              <a:t>ORI 1/07</a:t>
            </a:r>
          </a:p>
        </p:txBody>
      </p:sp>
      <p:sp>
        <p:nvSpPr>
          <p:cNvPr id="6148" name="Slide Number Placeholder 2"/>
          <p:cNvSpPr>
            <a:spLocks noGrp="1"/>
          </p:cNvSpPr>
          <p:nvPr>
            <p:ph type="sldNum" sz="quarter" idx="12"/>
          </p:nvPr>
        </p:nvSpPr>
        <p:spPr>
          <a:noFill/>
        </p:spPr>
        <p:txBody>
          <a:bodyPr/>
          <a:lstStyle/>
          <a:p>
            <a:fld id="{4BC8B2A9-AF5C-46AC-A893-30E409336EE1}" type="slidenum">
              <a:rPr lang="en-US" smtClean="0"/>
              <a:pPr/>
              <a:t>56</a:t>
            </a:fld>
            <a:endParaRPr lang="en-US" smtClean="0"/>
          </a:p>
        </p:txBody>
      </p:sp>
      <p:graphicFrame>
        <p:nvGraphicFramePr>
          <p:cNvPr id="6146" name="Object 2"/>
          <p:cNvGraphicFramePr>
            <a:graphicFrameLocks noChangeAspect="1"/>
          </p:cNvGraphicFramePr>
          <p:nvPr/>
        </p:nvGraphicFramePr>
        <p:xfrm>
          <a:off x="-23813" y="1066800"/>
          <a:ext cx="9167813" cy="4572000"/>
        </p:xfrm>
        <a:graphic>
          <a:graphicData uri="http://schemas.openxmlformats.org/presentationml/2006/ole">
            <mc:AlternateContent xmlns:mc="http://schemas.openxmlformats.org/markup-compatibility/2006">
              <mc:Choice xmlns:v="urn:schemas-microsoft-com:vml" Requires="v">
                <p:oleObj spid="_x0000_s6167" name="Drawing" r:id="rId3" imgW="18566217" imgH="9259318" progId="">
                  <p:embed/>
                </p:oleObj>
              </mc:Choice>
              <mc:Fallback>
                <p:oleObj name="Drawing" r:id="rId3" imgW="18566217" imgH="9259318"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1066800"/>
                        <a:ext cx="916781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Fix image"/>
          <p:cNvPicPr>
            <a:picLocks noChangeAspect="1" noChangeArrowheads="1"/>
          </p:cNvPicPr>
          <p:nvPr/>
        </p:nvPicPr>
        <p:blipFill>
          <a:blip r:embed="rId2" cstate="print"/>
          <a:srcRect/>
          <a:stretch>
            <a:fillRect/>
          </a:stretch>
        </p:blipFill>
        <p:spPr bwMode="auto">
          <a:xfrm>
            <a:off x="304800" y="1027113"/>
            <a:ext cx="8534400" cy="480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704850"/>
            <a:ext cx="8229600" cy="1504950"/>
          </a:xfrm>
          <a:noFill/>
        </p:spPr>
        <p:txBody>
          <a:bodyPr/>
          <a:lstStyle/>
          <a:p>
            <a:r>
              <a:rPr lang="en-US" sz="4000" smtClean="0">
                <a:effectLst/>
              </a:rPr>
              <a:t>How to detect non-obvious changes</a:t>
            </a:r>
          </a:p>
        </p:txBody>
      </p:sp>
      <p:sp>
        <p:nvSpPr>
          <p:cNvPr id="70659" name="Rectangle 3"/>
          <p:cNvSpPr>
            <a:spLocks noGrp="1" noChangeArrowheads="1"/>
          </p:cNvSpPr>
          <p:nvPr>
            <p:ph type="body" idx="1"/>
          </p:nvPr>
        </p:nvSpPr>
        <p:spPr>
          <a:xfrm>
            <a:off x="457200" y="2041525"/>
            <a:ext cx="8229600" cy="4089400"/>
          </a:xfrm>
          <a:noFill/>
        </p:spPr>
        <p:txBody>
          <a:bodyPr/>
          <a:lstStyle/>
          <a:p>
            <a:r>
              <a:rPr lang="en-US" smtClean="0">
                <a:effectLst/>
              </a:rPr>
              <a:t>Some of the following slides will illustrate how Photoshop can be used to help our eyes visualize alterations to images, and verify suspected duplications, through the use of specific tools such as the gradient map, contours, and various enhancements such as contrast and intensity.</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ChangeArrowheads="1"/>
          </p:cNvSpPr>
          <p:nvPr/>
        </p:nvSpPr>
        <p:spPr bwMode="auto">
          <a:xfrm>
            <a:off x="1066800" y="381000"/>
            <a:ext cx="7013575" cy="1493838"/>
          </a:xfrm>
          <a:prstGeom prst="rect">
            <a:avLst/>
          </a:prstGeom>
          <a:noFill/>
          <a:ln w="9525">
            <a:noFill/>
            <a:miter lim="800000"/>
            <a:headEnd/>
            <a:tailEnd/>
          </a:ln>
          <a:effectLst/>
        </p:spPr>
        <p:txBody>
          <a:bodyPr>
            <a:spAutoFit/>
          </a:bodyPr>
          <a:lstStyle/>
          <a:p>
            <a:pPr algn="ctr" eaLnBrk="1" hangingPunct="1">
              <a:spcBef>
                <a:spcPct val="50000"/>
              </a:spcBef>
              <a:defRPr/>
            </a:pPr>
            <a:r>
              <a:rPr lang="en-US" sz="4400">
                <a:solidFill>
                  <a:srgbClr val="CC0000"/>
                </a:solidFill>
                <a:effectLst>
                  <a:outerShdw blurRad="38100" dist="38100" dir="2700000" algn="tl">
                    <a:srgbClr val="000000"/>
                  </a:outerShdw>
                </a:effectLst>
                <a:cs typeface="Arial" charset="0"/>
              </a:rPr>
              <a:t>DETECTION</a:t>
            </a:r>
          </a:p>
          <a:p>
            <a:pPr algn="ctr" eaLnBrk="1" hangingPunct="1">
              <a:spcBef>
                <a:spcPct val="50000"/>
              </a:spcBef>
              <a:defRPr/>
            </a:pPr>
            <a:r>
              <a:rPr lang="en-US" sz="3200">
                <a:solidFill>
                  <a:srgbClr val="CC0000"/>
                </a:solidFill>
                <a:effectLst>
                  <a:outerShdw blurRad="38100" dist="38100" dir="2700000" algn="tl">
                    <a:srgbClr val="000000"/>
                  </a:outerShdw>
                </a:effectLst>
                <a:cs typeface="Arial" charset="0"/>
              </a:rPr>
              <a:t>Increase Visibility of “Hidden” Details</a:t>
            </a:r>
          </a:p>
        </p:txBody>
      </p:sp>
      <p:graphicFrame>
        <p:nvGraphicFramePr>
          <p:cNvPr id="7170" name="Object 2"/>
          <p:cNvGraphicFramePr>
            <a:graphicFrameLocks noChangeAspect="1"/>
          </p:cNvGraphicFramePr>
          <p:nvPr/>
        </p:nvGraphicFramePr>
        <p:xfrm>
          <a:off x="1816100" y="1812925"/>
          <a:ext cx="5507038" cy="1981200"/>
        </p:xfrm>
        <a:graphic>
          <a:graphicData uri="http://schemas.openxmlformats.org/presentationml/2006/ole">
            <mc:AlternateContent xmlns:mc="http://schemas.openxmlformats.org/markup-compatibility/2006">
              <mc:Choice xmlns:v="urn:schemas-microsoft-com:vml" Requires="v">
                <p:oleObj spid="_x0000_s7254" name="Image" r:id="rId4" imgW="4800000" imgH="1726984" progId="">
                  <p:embed/>
                </p:oleObj>
              </mc:Choice>
              <mc:Fallback>
                <p:oleObj name="Image" r:id="rId4" imgW="4800000" imgH="1726984"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6100" y="1812925"/>
                        <a:ext cx="5507038"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22564" name="Picture 4" descr="Tiffgry"/>
          <p:cNvPicPr>
            <a:picLocks noChangeAspect="1" noChangeArrowheads="1"/>
          </p:cNvPicPr>
          <p:nvPr/>
        </p:nvPicPr>
        <p:blipFill>
          <a:blip r:embed="rId6" cstate="print"/>
          <a:srcRect/>
          <a:stretch>
            <a:fillRect/>
          </a:stretch>
        </p:blipFill>
        <p:spPr bwMode="auto">
          <a:xfrm>
            <a:off x="4556125" y="3868738"/>
            <a:ext cx="3048000" cy="1427162"/>
          </a:xfrm>
          <a:prstGeom prst="rect">
            <a:avLst/>
          </a:prstGeom>
          <a:noFill/>
          <a:ln w="9525">
            <a:noFill/>
            <a:miter lim="800000"/>
            <a:headEnd/>
            <a:tailEnd/>
          </a:ln>
        </p:spPr>
      </p:pic>
      <p:grpSp>
        <p:nvGrpSpPr>
          <p:cNvPr id="2" name="Group 5"/>
          <p:cNvGrpSpPr>
            <a:grpSpLocks/>
          </p:cNvGrpSpPr>
          <p:nvPr/>
        </p:nvGrpSpPr>
        <p:grpSpPr bwMode="auto">
          <a:xfrm>
            <a:off x="203200" y="3919538"/>
            <a:ext cx="5130800" cy="2938462"/>
            <a:chOff x="128" y="2469"/>
            <a:chExt cx="3232" cy="1851"/>
          </a:xfrm>
        </p:grpSpPr>
        <p:graphicFrame>
          <p:nvGraphicFramePr>
            <p:cNvPr id="7171" name="Object 3"/>
            <p:cNvGraphicFramePr>
              <a:graphicFrameLocks noChangeAspect="1"/>
            </p:cNvGraphicFramePr>
            <p:nvPr/>
          </p:nvGraphicFramePr>
          <p:xfrm>
            <a:off x="128" y="2469"/>
            <a:ext cx="2201" cy="792"/>
          </p:xfrm>
          <a:graphic>
            <a:graphicData uri="http://schemas.openxmlformats.org/presentationml/2006/ole">
              <mc:AlternateContent xmlns:mc="http://schemas.openxmlformats.org/markup-compatibility/2006">
                <mc:Choice xmlns:v="urn:schemas-microsoft-com:vml" Requires="v">
                  <p:oleObj spid="_x0000_s7255" name="Image" r:id="rId7" imgW="4800000" imgH="1726984" progId="">
                    <p:embed/>
                  </p:oleObj>
                </mc:Choice>
                <mc:Fallback>
                  <p:oleObj name="Image" r:id="rId7" imgW="4800000" imgH="1726984" progId="">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 y="2469"/>
                          <a:ext cx="2201" cy="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2" name="Object 4"/>
            <p:cNvGraphicFramePr>
              <a:graphicFrameLocks noChangeAspect="1"/>
            </p:cNvGraphicFramePr>
            <p:nvPr/>
          </p:nvGraphicFramePr>
          <p:xfrm>
            <a:off x="489" y="3006"/>
            <a:ext cx="2212" cy="796"/>
          </p:xfrm>
          <a:graphic>
            <a:graphicData uri="http://schemas.openxmlformats.org/presentationml/2006/ole">
              <mc:AlternateContent xmlns:mc="http://schemas.openxmlformats.org/markup-compatibility/2006">
                <mc:Choice xmlns:v="urn:schemas-microsoft-com:vml" Requires="v">
                  <p:oleObj spid="_x0000_s7256" name="Image" r:id="rId9" imgW="4800000" imgH="1726984" progId="">
                    <p:embed/>
                  </p:oleObj>
                </mc:Choice>
                <mc:Fallback>
                  <p:oleObj name="Image" r:id="rId9" imgW="4800000" imgH="1726984" progId="">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9" y="3006"/>
                          <a:ext cx="2212" cy="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3" name="Object 5"/>
            <p:cNvGraphicFramePr>
              <a:graphicFrameLocks noChangeAspect="1"/>
            </p:cNvGraphicFramePr>
            <p:nvPr/>
          </p:nvGraphicFramePr>
          <p:xfrm>
            <a:off x="1140" y="3521"/>
            <a:ext cx="2220" cy="799"/>
          </p:xfrm>
          <a:graphic>
            <a:graphicData uri="http://schemas.openxmlformats.org/presentationml/2006/ole">
              <mc:AlternateContent xmlns:mc="http://schemas.openxmlformats.org/markup-compatibility/2006">
                <mc:Choice xmlns:v="urn:schemas-microsoft-com:vml" Requires="v">
                  <p:oleObj spid="_x0000_s7257" name="Image" r:id="rId11" imgW="4800000" imgH="1726984" progId="">
                    <p:embed/>
                  </p:oleObj>
                </mc:Choice>
                <mc:Fallback>
                  <p:oleObj name="Image" r:id="rId11" imgW="4800000" imgH="1726984" progId="">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0" y="3521"/>
                          <a:ext cx="2220" cy="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 name="Group 9"/>
          <p:cNvGrpSpPr>
            <a:grpSpLocks/>
          </p:cNvGrpSpPr>
          <p:nvPr/>
        </p:nvGrpSpPr>
        <p:grpSpPr bwMode="auto">
          <a:xfrm>
            <a:off x="2263775" y="1917700"/>
            <a:ext cx="1495425" cy="4889500"/>
            <a:chOff x="1426" y="1208"/>
            <a:chExt cx="942" cy="3080"/>
          </a:xfrm>
        </p:grpSpPr>
        <p:sp>
          <p:nvSpPr>
            <p:cNvPr id="7179" name="Oval 10"/>
            <p:cNvSpPr>
              <a:spLocks noChangeArrowheads="1"/>
            </p:cNvSpPr>
            <p:nvPr/>
          </p:nvSpPr>
          <p:spPr bwMode="auto">
            <a:xfrm>
              <a:off x="1426" y="3538"/>
              <a:ext cx="750" cy="750"/>
            </a:xfrm>
            <a:prstGeom prst="ellipse">
              <a:avLst/>
            </a:prstGeom>
            <a:noFill/>
            <a:ln w="28575">
              <a:solidFill>
                <a:srgbClr val="FF0000"/>
              </a:solidFill>
              <a:round/>
              <a:headEnd/>
              <a:tailEnd/>
            </a:ln>
          </p:spPr>
          <p:txBody>
            <a:bodyPr wrap="none" anchor="ctr"/>
            <a:lstStyle/>
            <a:p>
              <a:pPr eaLnBrk="1" hangingPunct="1"/>
              <a:endParaRPr lang="en-US">
                <a:cs typeface="Arial" charset="0"/>
              </a:endParaRPr>
            </a:p>
          </p:txBody>
        </p:sp>
        <p:sp>
          <p:nvSpPr>
            <p:cNvPr id="7180" name="Oval 11"/>
            <p:cNvSpPr>
              <a:spLocks noChangeArrowheads="1"/>
            </p:cNvSpPr>
            <p:nvPr/>
          </p:nvSpPr>
          <p:spPr bwMode="auto">
            <a:xfrm>
              <a:off x="1552" y="1208"/>
              <a:ext cx="816" cy="816"/>
            </a:xfrm>
            <a:prstGeom prst="ellipse">
              <a:avLst/>
            </a:prstGeom>
            <a:noFill/>
            <a:ln w="28575">
              <a:solidFill>
                <a:srgbClr val="FF0000"/>
              </a:solidFill>
              <a:round/>
              <a:headEnd/>
              <a:tailEnd/>
            </a:ln>
          </p:spPr>
          <p:txBody>
            <a:bodyPr wrap="none" anchor="ctr"/>
            <a:lstStyle/>
            <a:p>
              <a:pPr eaLnBrk="1" hangingPunct="1"/>
              <a:endParaRPr lang="en-US">
                <a:cs typeface="Arial" charset="0"/>
              </a:endParaRPr>
            </a:p>
          </p:txBody>
        </p:sp>
        <p:sp>
          <p:nvSpPr>
            <p:cNvPr id="7181" name="Line 12"/>
            <p:cNvSpPr>
              <a:spLocks noChangeShapeType="1"/>
            </p:cNvSpPr>
            <p:nvPr/>
          </p:nvSpPr>
          <p:spPr bwMode="auto">
            <a:xfrm flipH="1">
              <a:off x="1824" y="2032"/>
              <a:ext cx="120" cy="1504"/>
            </a:xfrm>
            <a:prstGeom prst="line">
              <a:avLst/>
            </a:prstGeom>
            <a:noFill/>
            <a:ln w="28575">
              <a:solidFill>
                <a:srgbClr val="FF0000"/>
              </a:solidFill>
              <a:round/>
              <a:headEnd/>
              <a:tailEnd/>
            </a:ln>
          </p:spPr>
          <p:txBody>
            <a:bodyPr/>
            <a:lstStyle/>
            <a:p>
              <a:endParaRPr lang="en-US"/>
            </a:p>
          </p:txBody>
        </p:sp>
      </p:grpSp>
      <p:sp>
        <p:nvSpPr>
          <p:cNvPr id="7178" name="Rectangle 14"/>
          <p:cNvSpPr>
            <a:spLocks noChangeArrowheads="1"/>
          </p:cNvSpPr>
          <p:nvPr/>
        </p:nvSpPr>
        <p:spPr bwMode="auto">
          <a:xfrm>
            <a:off x="0" y="0"/>
            <a:ext cx="2430463" cy="376238"/>
          </a:xfrm>
          <a:prstGeom prst="rect">
            <a:avLst/>
          </a:prstGeom>
          <a:noFill/>
          <a:ln w="9525">
            <a:solidFill>
              <a:srgbClr val="C0C0C0"/>
            </a:solidFill>
            <a:miter lim="800000"/>
            <a:headEnd/>
            <a:tailEnd/>
          </a:ln>
        </p:spPr>
        <p:txBody>
          <a:bodyPr wrap="none">
            <a:spAutoFit/>
          </a:bodyPr>
          <a:lstStyle/>
          <a:p>
            <a:pPr eaLnBrk="1" hangingPunct="1"/>
            <a:r>
              <a:rPr lang="en-US">
                <a:solidFill>
                  <a:srgbClr val="33CC33"/>
                </a:solidFill>
                <a:cs typeface="Arial" charset="0"/>
              </a:rPr>
              <a:t>Principles/Methods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564"/>
                                        </p:tgtEl>
                                        <p:attrNameLst>
                                          <p:attrName>style.visibility</p:attrName>
                                        </p:attrNameLst>
                                      </p:cBhvr>
                                      <p:to>
                                        <p:strVal val="visible"/>
                                      </p:to>
                                    </p:set>
                                    <p:animEffect transition="in" filter="fade">
                                      <p:cBhvr>
                                        <p:cTn id="7" dur="500"/>
                                        <p:tgtEl>
                                          <p:spTgt spid="3225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dirty="0" smtClean="0"/>
              <a:t>ORI Activities (cont)</a:t>
            </a:r>
          </a:p>
        </p:txBody>
      </p:sp>
      <p:sp>
        <p:nvSpPr>
          <p:cNvPr id="16387" name="Rectangle 3"/>
          <p:cNvSpPr>
            <a:spLocks noGrp="1" noChangeArrowheads="1"/>
          </p:cNvSpPr>
          <p:nvPr>
            <p:ph type="body" idx="1"/>
          </p:nvPr>
        </p:nvSpPr>
        <p:spPr/>
        <p:txBody>
          <a:bodyPr/>
          <a:lstStyle/>
          <a:p>
            <a:pPr eaLnBrk="1" hangingPunct="1">
              <a:defRPr/>
            </a:pPr>
            <a:r>
              <a:rPr lang="en-US" dirty="0" smtClean="0"/>
              <a:t>Provide education in RCR</a:t>
            </a:r>
          </a:p>
          <a:p>
            <a:pPr eaLnBrk="1" hangingPunct="1">
              <a:defRPr/>
            </a:pPr>
            <a:r>
              <a:rPr lang="en-US" dirty="0" smtClean="0"/>
              <a:t>Collaborate with the research community to improve biomedical research</a:t>
            </a:r>
          </a:p>
          <a:p>
            <a:pPr eaLnBrk="1" hangingPunct="1">
              <a:defRPr/>
            </a:pPr>
            <a:r>
              <a:rPr lang="en-US" dirty="0" smtClean="0"/>
              <a:t>Exclude dishonest investigators from PHS and Federal agency funded research </a:t>
            </a:r>
          </a:p>
          <a:p>
            <a:pPr eaLnBrk="1" hangingPunct="1">
              <a:defRPr/>
            </a:pPr>
            <a:r>
              <a:rPr lang="en-US" dirty="0" smtClean="0"/>
              <a:t>Make public findings of misconduct so that institutions and individuals will be aware of wrongdoing</a:t>
            </a:r>
          </a:p>
        </p:txBody>
      </p:sp>
    </p:spTree>
    <p:extLst>
      <p:ext uri="{BB962C8B-B14F-4D97-AF65-F5344CB8AC3E}">
        <p14:creationId xmlns:p14="http://schemas.microsoft.com/office/powerpoint/2010/main" val="7179676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3184525" y="1255713"/>
            <a:ext cx="184150" cy="366712"/>
          </a:xfrm>
          <a:prstGeom prst="rect">
            <a:avLst/>
          </a:prstGeom>
          <a:noFill/>
          <a:ln w="9525">
            <a:noFill/>
            <a:miter lim="800000"/>
            <a:headEnd/>
            <a:tailEnd/>
          </a:ln>
        </p:spPr>
        <p:txBody>
          <a:bodyPr wrap="none">
            <a:spAutoFit/>
          </a:bodyPr>
          <a:lstStyle/>
          <a:p>
            <a:pPr eaLnBrk="1" hangingPunct="1"/>
            <a:endParaRPr lang="en-US">
              <a:latin typeface="Arial" charset="0"/>
            </a:endParaRPr>
          </a:p>
        </p:txBody>
      </p:sp>
      <p:sp>
        <p:nvSpPr>
          <p:cNvPr id="131075" name="Text Box 3"/>
          <p:cNvSpPr txBox="1">
            <a:spLocks noChangeArrowheads="1"/>
          </p:cNvSpPr>
          <p:nvPr/>
        </p:nvSpPr>
        <p:spPr bwMode="auto">
          <a:xfrm>
            <a:off x="457200" y="381000"/>
            <a:ext cx="8345488" cy="601663"/>
          </a:xfrm>
          <a:prstGeom prst="rect">
            <a:avLst/>
          </a:prstGeom>
          <a:solidFill>
            <a:srgbClr val="DDDDDD"/>
          </a:solidFill>
          <a:ln w="22225">
            <a:solidFill>
              <a:srgbClr val="800000"/>
            </a:solidFill>
            <a:miter lim="800000"/>
            <a:headEnd/>
            <a:tailEnd/>
          </a:ln>
          <a:effectLst/>
        </p:spPr>
        <p:txBody>
          <a:bodyPr wrap="none">
            <a:spAutoFit/>
          </a:bodyPr>
          <a:lstStyle/>
          <a:p>
            <a:pPr eaLnBrk="1" hangingPunct="1">
              <a:defRPr/>
            </a:pPr>
            <a:r>
              <a:rPr lang="en-US" sz="3200" b="1">
                <a:effectLst>
                  <a:outerShdw blurRad="38100" dist="38100" dir="2700000" algn="tl">
                    <a:srgbClr val="000000"/>
                  </a:outerShdw>
                </a:effectLst>
                <a:latin typeface="Arial" charset="0"/>
              </a:rPr>
              <a:t>Forensic Examination of Scientific Images</a:t>
            </a:r>
          </a:p>
        </p:txBody>
      </p:sp>
      <p:sp>
        <p:nvSpPr>
          <p:cNvPr id="71684" name="Text Box 4"/>
          <p:cNvSpPr txBox="1">
            <a:spLocks noChangeArrowheads="1"/>
          </p:cNvSpPr>
          <p:nvPr/>
        </p:nvSpPr>
        <p:spPr bwMode="auto">
          <a:xfrm>
            <a:off x="1279525" y="2474913"/>
            <a:ext cx="184150" cy="366712"/>
          </a:xfrm>
          <a:prstGeom prst="rect">
            <a:avLst/>
          </a:prstGeom>
          <a:noFill/>
          <a:ln w="9525">
            <a:noFill/>
            <a:miter lim="800000"/>
            <a:headEnd/>
            <a:tailEnd/>
          </a:ln>
        </p:spPr>
        <p:txBody>
          <a:bodyPr wrap="none">
            <a:spAutoFit/>
          </a:bodyPr>
          <a:lstStyle/>
          <a:p>
            <a:pPr eaLnBrk="1" hangingPunct="1"/>
            <a:endParaRPr lang="en-US">
              <a:latin typeface="Arial" charset="0"/>
            </a:endParaRPr>
          </a:p>
        </p:txBody>
      </p:sp>
      <p:sp>
        <p:nvSpPr>
          <p:cNvPr id="131077" name="Text Box 5"/>
          <p:cNvSpPr txBox="1">
            <a:spLocks noChangeArrowheads="1"/>
          </p:cNvSpPr>
          <p:nvPr/>
        </p:nvSpPr>
        <p:spPr bwMode="auto">
          <a:xfrm>
            <a:off x="625475" y="1287463"/>
            <a:ext cx="7950200" cy="4879975"/>
          </a:xfrm>
          <a:prstGeom prst="rect">
            <a:avLst/>
          </a:prstGeom>
          <a:solidFill>
            <a:srgbClr val="EAEAEA"/>
          </a:solidFill>
          <a:ln w="9525">
            <a:solidFill>
              <a:srgbClr val="800000"/>
            </a:solidFill>
            <a:miter lim="800000"/>
            <a:headEnd/>
            <a:tailEnd/>
          </a:ln>
        </p:spPr>
        <p:txBody>
          <a:bodyPr>
            <a:spAutoFit/>
          </a:bodyPr>
          <a:lstStyle/>
          <a:p>
            <a:pPr marL="342900" indent="-342900" eaLnBrk="1" hangingPunct="1">
              <a:buFontTx/>
              <a:buAutoNum type="arabicPeriod"/>
            </a:pPr>
            <a:r>
              <a:rPr lang="en-US" sz="2400" u="sng">
                <a:solidFill>
                  <a:srgbClr val="000066"/>
                </a:solidFill>
                <a:latin typeface="Arial" charset="0"/>
              </a:rPr>
              <a:t>Contrast Enhancement</a:t>
            </a:r>
            <a:r>
              <a:rPr lang="en-US" sz="2400">
                <a:solidFill>
                  <a:srgbClr val="000066"/>
                </a:solidFill>
                <a:latin typeface="Arial" charset="0"/>
              </a:rPr>
              <a:t> (“Curves”) - human eye is not very good at detecting small differences in gray scale</a:t>
            </a:r>
          </a:p>
          <a:p>
            <a:pPr marL="342900" indent="-342900" eaLnBrk="1" hangingPunct="1">
              <a:buFontTx/>
              <a:buAutoNum type="arabicPeriod"/>
            </a:pPr>
            <a:endParaRPr lang="en-US" sz="1000">
              <a:solidFill>
                <a:srgbClr val="000066"/>
              </a:solidFill>
              <a:latin typeface="Arial" charset="0"/>
            </a:endParaRPr>
          </a:p>
          <a:p>
            <a:pPr marL="342900" indent="-342900" eaLnBrk="1" hangingPunct="1">
              <a:buFontTx/>
              <a:buAutoNum type="arabicPeriod"/>
            </a:pPr>
            <a:r>
              <a:rPr lang="en-US" sz="2400" u="sng">
                <a:solidFill>
                  <a:srgbClr val="000066"/>
                </a:solidFill>
                <a:latin typeface="Arial" charset="0"/>
              </a:rPr>
              <a:t>Texture, Variance</a:t>
            </a:r>
            <a:r>
              <a:rPr lang="en-US" sz="2400">
                <a:solidFill>
                  <a:srgbClr val="000066"/>
                </a:solidFill>
                <a:latin typeface="Arial" charset="0"/>
              </a:rPr>
              <a:t> – examination for erasures</a:t>
            </a:r>
          </a:p>
          <a:p>
            <a:pPr marL="342900" indent="-342900" eaLnBrk="1" hangingPunct="1">
              <a:buFontTx/>
              <a:buAutoNum type="arabicPeriod"/>
            </a:pPr>
            <a:endParaRPr lang="en-US" sz="1000">
              <a:solidFill>
                <a:srgbClr val="000066"/>
              </a:solidFill>
              <a:latin typeface="Arial" charset="0"/>
            </a:endParaRPr>
          </a:p>
          <a:p>
            <a:pPr marL="342900" indent="-342900" eaLnBrk="1" hangingPunct="1">
              <a:buFontTx/>
              <a:buAutoNum type="arabicPeriod"/>
            </a:pPr>
            <a:r>
              <a:rPr lang="en-US" sz="2400" u="sng">
                <a:solidFill>
                  <a:srgbClr val="000066"/>
                </a:solidFill>
                <a:latin typeface="Arial" charset="0"/>
              </a:rPr>
              <a:t>Histogram Equalization</a:t>
            </a:r>
            <a:r>
              <a:rPr lang="en-US" sz="2400">
                <a:solidFill>
                  <a:srgbClr val="000066"/>
                </a:solidFill>
                <a:latin typeface="Arial" charset="0"/>
              </a:rPr>
              <a:t> – quick look for background inconsistencies</a:t>
            </a:r>
          </a:p>
          <a:p>
            <a:pPr marL="342900" indent="-342900" eaLnBrk="1" hangingPunct="1">
              <a:buFontTx/>
              <a:buAutoNum type="arabicPeriod"/>
            </a:pPr>
            <a:endParaRPr lang="en-US" sz="1000">
              <a:solidFill>
                <a:srgbClr val="000066"/>
              </a:solidFill>
              <a:latin typeface="Arial" charset="0"/>
            </a:endParaRPr>
          </a:p>
          <a:p>
            <a:pPr marL="342900" indent="-342900" eaLnBrk="1" hangingPunct="1">
              <a:buFontTx/>
              <a:buAutoNum type="arabicPeriod"/>
            </a:pPr>
            <a:r>
              <a:rPr lang="en-US" sz="2400" u="sng">
                <a:solidFill>
                  <a:srgbClr val="000066"/>
                </a:solidFill>
                <a:latin typeface="Arial" charset="0"/>
              </a:rPr>
              <a:t>Gradient Map</a:t>
            </a:r>
            <a:r>
              <a:rPr lang="en-US" sz="2400">
                <a:solidFill>
                  <a:srgbClr val="000066"/>
                </a:solidFill>
                <a:latin typeface="Arial" charset="0"/>
              </a:rPr>
              <a:t> – powerful tool to reveal many similarities in background and band morphologies</a:t>
            </a:r>
            <a:endParaRPr lang="en-US" sz="1400">
              <a:solidFill>
                <a:srgbClr val="000066"/>
              </a:solidFill>
              <a:latin typeface="Arial" charset="0"/>
            </a:endParaRPr>
          </a:p>
          <a:p>
            <a:pPr marL="342900" indent="-342900" eaLnBrk="1" hangingPunct="1">
              <a:buFontTx/>
              <a:buAutoNum type="arabicPeriod"/>
            </a:pPr>
            <a:endParaRPr lang="en-US" sz="1000">
              <a:solidFill>
                <a:srgbClr val="000066"/>
              </a:solidFill>
              <a:latin typeface="Arial" charset="0"/>
            </a:endParaRPr>
          </a:p>
          <a:p>
            <a:pPr marL="342900" indent="-342900" eaLnBrk="1" hangingPunct="1">
              <a:buFontTx/>
              <a:buAutoNum type="arabicPeriod"/>
            </a:pPr>
            <a:r>
              <a:rPr lang="en-US" sz="2400" u="sng">
                <a:solidFill>
                  <a:srgbClr val="000066"/>
                </a:solidFill>
                <a:latin typeface="Arial" charset="0"/>
              </a:rPr>
              <a:t>Embossing</a:t>
            </a:r>
            <a:r>
              <a:rPr lang="en-US" sz="2400">
                <a:solidFill>
                  <a:srgbClr val="000066"/>
                </a:solidFill>
                <a:latin typeface="Arial" charset="0"/>
              </a:rPr>
              <a:t> – shadowing makes the image slightly dimensional to reveal borders in background or edges</a:t>
            </a:r>
          </a:p>
          <a:p>
            <a:pPr marL="342900" indent="-342900" eaLnBrk="1" hangingPunct="1">
              <a:buFontTx/>
              <a:buAutoNum type="arabicPeriod"/>
            </a:pPr>
            <a:endParaRPr lang="en-US" sz="1000">
              <a:solidFill>
                <a:srgbClr val="000066"/>
              </a:solidFill>
              <a:latin typeface="Arial" charset="0"/>
            </a:endParaRPr>
          </a:p>
          <a:p>
            <a:pPr marL="342900" indent="-342900" eaLnBrk="1" hangingPunct="1">
              <a:buFontTx/>
              <a:buAutoNum type="arabicPeriod"/>
            </a:pPr>
            <a:r>
              <a:rPr lang="en-US" sz="2400" u="sng">
                <a:solidFill>
                  <a:srgbClr val="000066"/>
                </a:solidFill>
                <a:latin typeface="Arial" charset="0"/>
              </a:rPr>
              <a:t>Overlay of Images</a:t>
            </a:r>
            <a:r>
              <a:rPr lang="en-US" sz="2400">
                <a:solidFill>
                  <a:srgbClr val="000066"/>
                </a:solidFill>
                <a:latin typeface="Arial" charset="0"/>
              </a:rPr>
              <a:t> – shows similarities of images</a:t>
            </a:r>
          </a:p>
          <a:p>
            <a:pPr marL="342900" indent="-342900" eaLnBrk="1" hangingPunct="1">
              <a:buFontTx/>
              <a:buAutoNum type="arabicPeriod"/>
            </a:pPr>
            <a:endParaRPr lang="en-US" sz="2400">
              <a:solidFill>
                <a:srgbClr val="000066"/>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31077">
                                            <p:txEl>
                                              <p:pRg st="0" end="0"/>
                                            </p:txEl>
                                          </p:spTgt>
                                        </p:tgtEl>
                                        <p:attrNameLst>
                                          <p:attrName>style.color</p:attrName>
                                        </p:attrNameLst>
                                      </p:cBhvr>
                                      <p:to>
                                        <a:srgbClr val="CC0000"/>
                                      </p:to>
                                    </p:animClr>
                                  </p:childTnLst>
                                </p:cTn>
                              </p:par>
                            </p:childTnLst>
                          </p:cTn>
                        </p:par>
                        <p:par>
                          <p:cTn id="7" fill="hold">
                            <p:stCondLst>
                              <p:cond delay="500"/>
                            </p:stCondLst>
                            <p:childTnLst>
                              <p:par>
                                <p:cTn id="8" presetID="3" presetClass="emph" presetSubtype="2" fill="hold" nodeType="afterEffect">
                                  <p:stCondLst>
                                    <p:cond delay="0"/>
                                  </p:stCondLst>
                                  <p:childTnLst>
                                    <p:animClr clrSpc="rgb" dir="cw">
                                      <p:cBhvr override="childStyle">
                                        <p:cTn id="9" dur="1000" fill="hold"/>
                                        <p:tgtEl>
                                          <p:spTgt spid="131077">
                                            <p:txEl>
                                              <p:pRg st="4" end="4"/>
                                            </p:txEl>
                                          </p:spTgt>
                                        </p:tgtEl>
                                        <p:attrNameLst>
                                          <p:attrName>style.color</p:attrName>
                                        </p:attrNameLst>
                                      </p:cBhvr>
                                      <p:to>
                                        <a:srgbClr val="CC0000"/>
                                      </p:to>
                                    </p:animClr>
                                  </p:childTnLst>
                                </p:cTn>
                              </p:par>
                            </p:childTnLst>
                          </p:cTn>
                        </p:par>
                        <p:par>
                          <p:cTn id="10" fill="hold">
                            <p:stCondLst>
                              <p:cond delay="1500"/>
                            </p:stCondLst>
                            <p:childTnLst>
                              <p:par>
                                <p:cTn id="11" presetID="3" presetClass="emph" presetSubtype="2" fill="hold" nodeType="afterEffect">
                                  <p:stCondLst>
                                    <p:cond delay="0"/>
                                  </p:stCondLst>
                                  <p:childTnLst>
                                    <p:animClr clrSpc="rgb" dir="cw">
                                      <p:cBhvr override="childStyle">
                                        <p:cTn id="12" dur="1000" fill="hold"/>
                                        <p:tgtEl>
                                          <p:spTgt spid="131077">
                                            <p:txEl>
                                              <p:pRg st="8" end="8"/>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2"/>
          <p:cNvSpPr txBox="1">
            <a:spLocks noChangeArrowheads="1"/>
          </p:cNvSpPr>
          <p:nvPr/>
        </p:nvSpPr>
        <p:spPr bwMode="auto">
          <a:xfrm>
            <a:off x="3330575" y="831850"/>
            <a:ext cx="2076450" cy="366713"/>
          </a:xfrm>
          <a:prstGeom prst="rect">
            <a:avLst/>
          </a:prstGeom>
          <a:noFill/>
          <a:ln w="9525">
            <a:noFill/>
            <a:miter lim="800000"/>
            <a:headEnd/>
            <a:tailEnd/>
          </a:ln>
        </p:spPr>
        <p:txBody>
          <a:bodyPr wrap="none">
            <a:spAutoFit/>
          </a:bodyPr>
          <a:lstStyle/>
          <a:p>
            <a:pPr eaLnBrk="1" hangingPunct="1"/>
            <a:r>
              <a:rPr lang="en-US" i="1">
                <a:latin typeface="Arial" charset="0"/>
              </a:rPr>
              <a:t>Immunity</a:t>
            </a:r>
            <a:r>
              <a:rPr lang="en-US">
                <a:latin typeface="Arial" charset="0"/>
              </a:rPr>
              <a:t>, Figure 1</a:t>
            </a:r>
          </a:p>
        </p:txBody>
      </p:sp>
      <p:grpSp>
        <p:nvGrpSpPr>
          <p:cNvPr id="13316" name="Group 3"/>
          <p:cNvGrpSpPr>
            <a:grpSpLocks/>
          </p:cNvGrpSpPr>
          <p:nvPr/>
        </p:nvGrpSpPr>
        <p:grpSpPr bwMode="auto">
          <a:xfrm>
            <a:off x="533400" y="1295400"/>
            <a:ext cx="8059738" cy="4645025"/>
            <a:chOff x="392" y="796"/>
            <a:chExt cx="5077" cy="2926"/>
          </a:xfrm>
        </p:grpSpPr>
        <p:graphicFrame>
          <p:nvGraphicFramePr>
            <p:cNvPr id="13314" name="Object 4"/>
            <p:cNvGraphicFramePr>
              <a:graphicFrameLocks noChangeAspect="1"/>
            </p:cNvGraphicFramePr>
            <p:nvPr/>
          </p:nvGraphicFramePr>
          <p:xfrm>
            <a:off x="392" y="796"/>
            <a:ext cx="4553" cy="2926"/>
          </p:xfrm>
          <a:graphic>
            <a:graphicData uri="http://schemas.openxmlformats.org/presentationml/2006/ole">
              <mc:AlternateContent xmlns:mc="http://schemas.openxmlformats.org/markup-compatibility/2006">
                <mc:Choice xmlns:v="urn:schemas-microsoft-com:vml" Requires="v">
                  <p:oleObj spid="_x0000_s13335" name="Image" r:id="rId3" imgW="10057143" imgH="6463492" progId="">
                    <p:embed/>
                  </p:oleObj>
                </mc:Choice>
                <mc:Fallback>
                  <p:oleObj name="Image" r:id="rId3" imgW="10057143" imgH="6463492"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 y="796"/>
                          <a:ext cx="4553" cy="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2" name="Text Box 5"/>
            <p:cNvSpPr txBox="1">
              <a:spLocks noChangeArrowheads="1"/>
            </p:cNvSpPr>
            <p:nvPr/>
          </p:nvSpPr>
          <p:spPr bwMode="auto">
            <a:xfrm>
              <a:off x="2840" y="1180"/>
              <a:ext cx="525" cy="213"/>
            </a:xfrm>
            <a:prstGeom prst="rect">
              <a:avLst/>
            </a:prstGeom>
            <a:noFill/>
            <a:ln w="9525">
              <a:noFill/>
              <a:miter lim="800000"/>
              <a:headEnd/>
              <a:tailEnd/>
            </a:ln>
          </p:spPr>
          <p:txBody>
            <a:bodyPr wrap="none">
              <a:spAutoFit/>
            </a:bodyPr>
            <a:lstStyle/>
            <a:p>
              <a:pPr eaLnBrk="1" hangingPunct="1"/>
              <a:r>
                <a:rPr lang="en-US" sz="1600" b="1">
                  <a:solidFill>
                    <a:srgbClr val="FF0000"/>
                  </a:solidFill>
                  <a:latin typeface="Arial" charset="0"/>
                </a:rPr>
                <a:t>panel1</a:t>
              </a:r>
            </a:p>
          </p:txBody>
        </p:sp>
        <p:sp>
          <p:nvSpPr>
            <p:cNvPr id="13323" name="Text Box 6"/>
            <p:cNvSpPr txBox="1">
              <a:spLocks noChangeArrowheads="1"/>
            </p:cNvSpPr>
            <p:nvPr/>
          </p:nvSpPr>
          <p:spPr bwMode="auto">
            <a:xfrm>
              <a:off x="4921" y="1155"/>
              <a:ext cx="376" cy="154"/>
            </a:xfrm>
            <a:prstGeom prst="rect">
              <a:avLst/>
            </a:prstGeom>
            <a:noFill/>
            <a:ln w="9525">
              <a:noFill/>
              <a:miter lim="800000"/>
              <a:headEnd/>
              <a:tailEnd/>
            </a:ln>
          </p:spPr>
          <p:txBody>
            <a:bodyPr wrap="none">
              <a:spAutoFit/>
            </a:bodyPr>
            <a:lstStyle/>
            <a:p>
              <a:pPr eaLnBrk="1" hangingPunct="1"/>
              <a:r>
                <a:rPr lang="en-US" sz="1000">
                  <a:solidFill>
                    <a:srgbClr val="FF0000"/>
                  </a:solidFill>
                  <a:latin typeface="Arial" charset="0"/>
                </a:rPr>
                <a:t>panel 2</a:t>
              </a:r>
            </a:p>
          </p:txBody>
        </p:sp>
        <p:sp>
          <p:nvSpPr>
            <p:cNvPr id="13324" name="Text Box 7"/>
            <p:cNvSpPr txBox="1">
              <a:spLocks noChangeArrowheads="1"/>
            </p:cNvSpPr>
            <p:nvPr/>
          </p:nvSpPr>
          <p:spPr bwMode="auto">
            <a:xfrm>
              <a:off x="2696" y="2092"/>
              <a:ext cx="562" cy="213"/>
            </a:xfrm>
            <a:prstGeom prst="rect">
              <a:avLst/>
            </a:prstGeom>
            <a:noFill/>
            <a:ln w="9525">
              <a:noFill/>
              <a:miter lim="800000"/>
              <a:headEnd/>
              <a:tailEnd/>
            </a:ln>
          </p:spPr>
          <p:txBody>
            <a:bodyPr wrap="none">
              <a:spAutoFit/>
            </a:bodyPr>
            <a:lstStyle/>
            <a:p>
              <a:pPr eaLnBrk="1" hangingPunct="1"/>
              <a:r>
                <a:rPr lang="en-US" sz="1600" b="1">
                  <a:solidFill>
                    <a:srgbClr val="FF0000"/>
                  </a:solidFill>
                  <a:latin typeface="Arial" charset="0"/>
                </a:rPr>
                <a:t>panel 3</a:t>
              </a:r>
            </a:p>
          </p:txBody>
        </p:sp>
        <p:sp>
          <p:nvSpPr>
            <p:cNvPr id="13325" name="Text Box 8"/>
            <p:cNvSpPr txBox="1">
              <a:spLocks noChangeArrowheads="1"/>
            </p:cNvSpPr>
            <p:nvPr/>
          </p:nvSpPr>
          <p:spPr bwMode="auto">
            <a:xfrm>
              <a:off x="4921" y="2153"/>
              <a:ext cx="376" cy="154"/>
            </a:xfrm>
            <a:prstGeom prst="rect">
              <a:avLst/>
            </a:prstGeom>
            <a:noFill/>
            <a:ln w="9525">
              <a:noFill/>
              <a:miter lim="800000"/>
              <a:headEnd/>
              <a:tailEnd/>
            </a:ln>
          </p:spPr>
          <p:txBody>
            <a:bodyPr wrap="none">
              <a:spAutoFit/>
            </a:bodyPr>
            <a:lstStyle/>
            <a:p>
              <a:pPr eaLnBrk="1" hangingPunct="1"/>
              <a:r>
                <a:rPr lang="en-US" sz="1000">
                  <a:solidFill>
                    <a:srgbClr val="FF0000"/>
                  </a:solidFill>
                  <a:latin typeface="Arial" charset="0"/>
                </a:rPr>
                <a:t>panel 4</a:t>
              </a:r>
            </a:p>
          </p:txBody>
        </p:sp>
        <p:sp>
          <p:nvSpPr>
            <p:cNvPr id="13326" name="Text Box 9"/>
            <p:cNvSpPr txBox="1">
              <a:spLocks noChangeArrowheads="1"/>
            </p:cNvSpPr>
            <p:nvPr/>
          </p:nvSpPr>
          <p:spPr bwMode="auto">
            <a:xfrm>
              <a:off x="2744" y="2908"/>
              <a:ext cx="627" cy="213"/>
            </a:xfrm>
            <a:prstGeom prst="rect">
              <a:avLst/>
            </a:prstGeom>
            <a:noFill/>
            <a:ln w="9525">
              <a:noFill/>
              <a:miter lim="800000"/>
              <a:headEnd/>
              <a:tailEnd/>
            </a:ln>
          </p:spPr>
          <p:txBody>
            <a:bodyPr>
              <a:spAutoFit/>
            </a:bodyPr>
            <a:lstStyle/>
            <a:p>
              <a:pPr eaLnBrk="1" hangingPunct="1"/>
              <a:r>
                <a:rPr lang="en-US" sz="1600" b="1">
                  <a:solidFill>
                    <a:srgbClr val="FF0000"/>
                  </a:solidFill>
                  <a:latin typeface="Arial" charset="0"/>
                </a:rPr>
                <a:t>panel 5</a:t>
              </a:r>
            </a:p>
          </p:txBody>
        </p:sp>
        <p:sp>
          <p:nvSpPr>
            <p:cNvPr id="13327" name="Text Box 10"/>
            <p:cNvSpPr txBox="1">
              <a:spLocks noChangeArrowheads="1"/>
            </p:cNvSpPr>
            <p:nvPr/>
          </p:nvSpPr>
          <p:spPr bwMode="auto">
            <a:xfrm>
              <a:off x="4921" y="3086"/>
              <a:ext cx="548" cy="154"/>
            </a:xfrm>
            <a:prstGeom prst="rect">
              <a:avLst/>
            </a:prstGeom>
            <a:noFill/>
            <a:ln w="9525">
              <a:noFill/>
              <a:miter lim="800000"/>
              <a:headEnd/>
              <a:tailEnd/>
            </a:ln>
          </p:spPr>
          <p:txBody>
            <a:bodyPr>
              <a:spAutoFit/>
            </a:bodyPr>
            <a:lstStyle/>
            <a:p>
              <a:pPr eaLnBrk="1" hangingPunct="1"/>
              <a:r>
                <a:rPr lang="en-US" sz="1000">
                  <a:solidFill>
                    <a:srgbClr val="FF0000"/>
                  </a:solidFill>
                  <a:latin typeface="Arial" charset="0"/>
                </a:rPr>
                <a:t>panel 6</a:t>
              </a:r>
            </a:p>
          </p:txBody>
        </p:sp>
      </p:grpSp>
      <p:sp>
        <p:nvSpPr>
          <p:cNvPr id="13317" name="Rectangle 11"/>
          <p:cNvSpPr>
            <a:spLocks noChangeArrowheads="1"/>
          </p:cNvSpPr>
          <p:nvPr/>
        </p:nvSpPr>
        <p:spPr bwMode="auto">
          <a:xfrm>
            <a:off x="5105400" y="4473575"/>
            <a:ext cx="2620963" cy="1447800"/>
          </a:xfrm>
          <a:prstGeom prst="rect">
            <a:avLst/>
          </a:prstGeom>
          <a:noFill/>
          <a:ln w="12700">
            <a:solidFill>
              <a:srgbClr val="FF0000"/>
            </a:solidFill>
            <a:miter lim="800000"/>
            <a:headEnd/>
            <a:tailEnd/>
          </a:ln>
        </p:spPr>
        <p:txBody>
          <a:bodyPr wrap="none" anchor="ctr"/>
          <a:lstStyle/>
          <a:p>
            <a:endParaRPr lang="en-US"/>
          </a:p>
        </p:txBody>
      </p:sp>
      <p:sp>
        <p:nvSpPr>
          <p:cNvPr id="13318" name="Text Box 12"/>
          <p:cNvSpPr txBox="1">
            <a:spLocks noChangeArrowheads="1"/>
          </p:cNvSpPr>
          <p:nvPr/>
        </p:nvSpPr>
        <p:spPr bwMode="auto">
          <a:xfrm>
            <a:off x="5932488" y="5976938"/>
            <a:ext cx="1414462" cy="274637"/>
          </a:xfrm>
          <a:prstGeom prst="rect">
            <a:avLst/>
          </a:prstGeom>
          <a:noFill/>
          <a:ln w="9525">
            <a:noFill/>
            <a:miter lim="800000"/>
            <a:headEnd/>
            <a:tailEnd/>
          </a:ln>
        </p:spPr>
        <p:txBody>
          <a:bodyPr wrap="none">
            <a:spAutoFit/>
          </a:bodyPr>
          <a:lstStyle/>
          <a:p>
            <a:pPr eaLnBrk="1" hangingPunct="1"/>
            <a:r>
              <a:rPr lang="en-US" sz="1200">
                <a:solidFill>
                  <a:srgbClr val="FF0000"/>
                </a:solidFill>
                <a:latin typeface="Arial" charset="0"/>
              </a:rPr>
              <a:t>questioned panels</a:t>
            </a:r>
          </a:p>
        </p:txBody>
      </p:sp>
      <p:sp>
        <p:nvSpPr>
          <p:cNvPr id="13319" name="Text Box 13"/>
          <p:cNvSpPr txBox="1">
            <a:spLocks noChangeArrowheads="1"/>
          </p:cNvSpPr>
          <p:nvPr/>
        </p:nvSpPr>
        <p:spPr bwMode="auto">
          <a:xfrm>
            <a:off x="8597900" y="0"/>
            <a:ext cx="546100" cy="228600"/>
          </a:xfrm>
          <a:prstGeom prst="rect">
            <a:avLst/>
          </a:prstGeom>
          <a:noFill/>
          <a:ln w="9525">
            <a:noFill/>
            <a:miter lim="800000"/>
            <a:headEnd/>
            <a:tailEnd/>
          </a:ln>
        </p:spPr>
        <p:txBody>
          <a:bodyPr wrap="none">
            <a:spAutoFit/>
          </a:bodyPr>
          <a:lstStyle/>
          <a:p>
            <a:pPr eaLnBrk="1" hangingPunct="1"/>
            <a:r>
              <a:rPr lang="en-US" sz="900">
                <a:latin typeface="Arial" charset="0"/>
              </a:rPr>
              <a:t>Page 1</a:t>
            </a:r>
          </a:p>
        </p:txBody>
      </p:sp>
      <p:sp>
        <p:nvSpPr>
          <p:cNvPr id="13320" name="Text Box 14"/>
          <p:cNvSpPr txBox="1">
            <a:spLocks noChangeArrowheads="1"/>
          </p:cNvSpPr>
          <p:nvPr/>
        </p:nvSpPr>
        <p:spPr bwMode="auto">
          <a:xfrm>
            <a:off x="1524000" y="228600"/>
            <a:ext cx="6096000" cy="519113"/>
          </a:xfrm>
          <a:prstGeom prst="rect">
            <a:avLst/>
          </a:prstGeom>
          <a:noFill/>
          <a:ln w="9525">
            <a:noFill/>
            <a:miter lim="800000"/>
            <a:headEnd/>
            <a:tailEnd/>
          </a:ln>
        </p:spPr>
        <p:txBody>
          <a:bodyPr>
            <a:spAutoFit/>
          </a:bodyPr>
          <a:lstStyle/>
          <a:p>
            <a:r>
              <a:rPr lang="en-US" sz="2800"/>
              <a:t>Use of the Image Overlay procedure</a:t>
            </a:r>
          </a:p>
        </p:txBody>
      </p:sp>
      <p:sp>
        <p:nvSpPr>
          <p:cNvPr id="13321" name="TextBox 14"/>
          <p:cNvSpPr txBox="1">
            <a:spLocks noChangeArrowheads="1"/>
          </p:cNvSpPr>
          <p:nvPr/>
        </p:nvSpPr>
        <p:spPr bwMode="auto">
          <a:xfrm>
            <a:off x="1295400" y="5105400"/>
            <a:ext cx="3254375" cy="646113"/>
          </a:xfrm>
          <a:prstGeom prst="rect">
            <a:avLst/>
          </a:prstGeom>
          <a:noFill/>
          <a:ln w="38100">
            <a:solidFill>
              <a:srgbClr val="FF0000"/>
            </a:solidFill>
            <a:miter lim="800000"/>
            <a:headEnd/>
            <a:tailEnd/>
          </a:ln>
        </p:spPr>
        <p:txBody>
          <a:bodyPr wrap="none">
            <a:spAutoFit/>
          </a:bodyPr>
          <a:lstStyle/>
          <a:p>
            <a:r>
              <a:rPr lang="en-US">
                <a:solidFill>
                  <a:srgbClr val="000000"/>
                </a:solidFill>
              </a:rPr>
              <a:t>Allegaton: bottom two panels </a:t>
            </a:r>
          </a:p>
          <a:p>
            <a:r>
              <a:rPr lang="en-US">
                <a:solidFill>
                  <a:srgbClr val="000000"/>
                </a:solidFill>
              </a:rPr>
              <a:t>Appear extremely similar</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nvGraphicFramePr>
        <p:xfrm>
          <a:off x="3352800" y="1447800"/>
          <a:ext cx="3048000" cy="3471863"/>
        </p:xfrm>
        <a:graphic>
          <a:graphicData uri="http://schemas.openxmlformats.org/presentationml/2006/ole">
            <mc:AlternateContent xmlns:mc="http://schemas.openxmlformats.org/markup-compatibility/2006">
              <mc:Choice xmlns:v="urn:schemas-microsoft-com:vml" Requires="v">
                <p:oleObj spid="_x0000_s14401" name="Image" r:id="rId3" imgW="3949206" imgH="4495238" progId="">
                  <p:embed/>
                </p:oleObj>
              </mc:Choice>
              <mc:Fallback>
                <p:oleObj name="Image" r:id="rId3" imgW="3949206" imgH="4495238"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447800"/>
                        <a:ext cx="3048000" cy="347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1" name="Text Box 3"/>
          <p:cNvSpPr txBox="1">
            <a:spLocks noChangeArrowheads="1"/>
          </p:cNvSpPr>
          <p:nvPr/>
        </p:nvSpPr>
        <p:spPr bwMode="auto">
          <a:xfrm>
            <a:off x="4038600" y="5029200"/>
            <a:ext cx="1566863" cy="400050"/>
          </a:xfrm>
          <a:prstGeom prst="rect">
            <a:avLst/>
          </a:prstGeom>
          <a:noFill/>
          <a:ln w="9525">
            <a:noFill/>
            <a:miter lim="800000"/>
            <a:headEnd/>
            <a:tailEnd/>
          </a:ln>
        </p:spPr>
        <p:txBody>
          <a:bodyPr wrap="none">
            <a:spAutoFit/>
          </a:bodyPr>
          <a:lstStyle/>
          <a:p>
            <a:pPr eaLnBrk="1" hangingPunct="1"/>
            <a:r>
              <a:rPr lang="en-US" sz="2000">
                <a:latin typeface="Arial" charset="0"/>
              </a:rPr>
              <a:t>panel 5 vs 2</a:t>
            </a:r>
          </a:p>
        </p:txBody>
      </p:sp>
      <p:sp>
        <p:nvSpPr>
          <p:cNvPr id="14342" name="Text Box 4"/>
          <p:cNvSpPr txBox="1">
            <a:spLocks noChangeArrowheads="1"/>
          </p:cNvSpPr>
          <p:nvPr/>
        </p:nvSpPr>
        <p:spPr bwMode="auto">
          <a:xfrm>
            <a:off x="6858000" y="2819400"/>
            <a:ext cx="1566863" cy="400050"/>
          </a:xfrm>
          <a:prstGeom prst="rect">
            <a:avLst/>
          </a:prstGeom>
          <a:noFill/>
          <a:ln w="9525">
            <a:noFill/>
            <a:miter lim="800000"/>
            <a:headEnd/>
            <a:tailEnd/>
          </a:ln>
        </p:spPr>
        <p:txBody>
          <a:bodyPr wrap="none">
            <a:spAutoFit/>
          </a:bodyPr>
          <a:lstStyle/>
          <a:p>
            <a:pPr eaLnBrk="1" hangingPunct="1"/>
            <a:r>
              <a:rPr lang="en-US" sz="2000">
                <a:latin typeface="Arial" charset="0"/>
              </a:rPr>
              <a:t>panel 5 vs 4</a:t>
            </a:r>
          </a:p>
        </p:txBody>
      </p:sp>
      <p:sp>
        <p:nvSpPr>
          <p:cNvPr id="14343" name="Text Box 5"/>
          <p:cNvSpPr txBox="1">
            <a:spLocks noChangeArrowheads="1"/>
          </p:cNvSpPr>
          <p:nvPr/>
        </p:nvSpPr>
        <p:spPr bwMode="auto">
          <a:xfrm>
            <a:off x="752475" y="222250"/>
            <a:ext cx="2320925" cy="336550"/>
          </a:xfrm>
          <a:prstGeom prst="rect">
            <a:avLst/>
          </a:prstGeom>
          <a:noFill/>
          <a:ln w="9525">
            <a:noFill/>
            <a:miter lim="800000"/>
            <a:headEnd/>
            <a:tailEnd/>
          </a:ln>
        </p:spPr>
        <p:txBody>
          <a:bodyPr wrap="none">
            <a:spAutoFit/>
          </a:bodyPr>
          <a:lstStyle/>
          <a:p>
            <a:pPr eaLnBrk="1" hangingPunct="1"/>
            <a:r>
              <a:rPr lang="en-US" sz="1600" b="1">
                <a:latin typeface="Arial" charset="0"/>
              </a:rPr>
              <a:t>Figure 1 (panel 5 vs 6)</a:t>
            </a:r>
          </a:p>
        </p:txBody>
      </p:sp>
      <p:graphicFrame>
        <p:nvGraphicFramePr>
          <p:cNvPr id="14339" name="Object 6"/>
          <p:cNvGraphicFramePr>
            <a:graphicFrameLocks noChangeAspect="1"/>
          </p:cNvGraphicFramePr>
          <p:nvPr/>
        </p:nvGraphicFramePr>
        <p:xfrm>
          <a:off x="6096000" y="3276600"/>
          <a:ext cx="2971800" cy="3454400"/>
        </p:xfrm>
        <a:graphic>
          <a:graphicData uri="http://schemas.openxmlformats.org/presentationml/2006/ole">
            <mc:AlternateContent xmlns:mc="http://schemas.openxmlformats.org/markup-compatibility/2006">
              <mc:Choice xmlns:v="urn:schemas-microsoft-com:vml" Requires="v">
                <p:oleObj spid="_x0000_s14402" name="Image" r:id="rId5" imgW="3898413" imgH="4520635" progId="">
                  <p:embed/>
                </p:oleObj>
              </mc:Choice>
              <mc:Fallback>
                <p:oleObj name="Image" r:id="rId5" imgW="3898413" imgH="4520635" progId="">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276600"/>
                        <a:ext cx="2971800" cy="34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40" name="Object 7"/>
          <p:cNvGraphicFramePr>
            <a:graphicFrameLocks noChangeAspect="1"/>
          </p:cNvGraphicFramePr>
          <p:nvPr/>
        </p:nvGraphicFramePr>
        <p:xfrm>
          <a:off x="382588" y="596900"/>
          <a:ext cx="3163887" cy="3602038"/>
        </p:xfrm>
        <a:graphic>
          <a:graphicData uri="http://schemas.openxmlformats.org/presentationml/2006/ole">
            <mc:AlternateContent xmlns:mc="http://schemas.openxmlformats.org/markup-compatibility/2006">
              <mc:Choice xmlns:v="urn:schemas-microsoft-com:vml" Requires="v">
                <p:oleObj spid="_x0000_s14403" name="Image" r:id="rId7" imgW="3936508" imgH="4482540" progId="">
                  <p:embed/>
                </p:oleObj>
              </mc:Choice>
              <mc:Fallback>
                <p:oleObj name="Image" r:id="rId7" imgW="3936508" imgH="4482540" progId="">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588" y="596900"/>
                        <a:ext cx="3163887" cy="360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4" name="Rectangle 8"/>
          <p:cNvSpPr>
            <a:spLocks noChangeArrowheads="1"/>
          </p:cNvSpPr>
          <p:nvPr/>
        </p:nvSpPr>
        <p:spPr bwMode="auto">
          <a:xfrm>
            <a:off x="3810000" y="152400"/>
            <a:ext cx="5038725" cy="708025"/>
          </a:xfrm>
          <a:prstGeom prst="rect">
            <a:avLst/>
          </a:prstGeom>
          <a:noFill/>
          <a:ln w="9525">
            <a:noFill/>
            <a:miter lim="800000"/>
            <a:headEnd/>
            <a:tailEnd/>
          </a:ln>
        </p:spPr>
        <p:txBody>
          <a:bodyPr wrap="none">
            <a:spAutoFit/>
          </a:bodyPr>
          <a:lstStyle/>
          <a:p>
            <a:pPr eaLnBrk="1" hangingPunct="1"/>
            <a:r>
              <a:rPr lang="en-US" sz="2000">
                <a:latin typeface="Arial" charset="0"/>
              </a:rPr>
              <a:t>panel 6 (black)  is a subset of panel 5 (red)</a:t>
            </a:r>
          </a:p>
          <a:p>
            <a:pPr eaLnBrk="1" hangingPunct="1"/>
            <a:r>
              <a:rPr lang="en-US" sz="2000">
                <a:latin typeface="Arial" charset="0"/>
              </a:rPr>
              <a:t>Only unique cells are red; none are black</a:t>
            </a:r>
          </a:p>
        </p:txBody>
      </p:sp>
      <p:sp>
        <p:nvSpPr>
          <p:cNvPr id="14345" name="Text Box 9"/>
          <p:cNvSpPr txBox="1">
            <a:spLocks noChangeArrowheads="1"/>
          </p:cNvSpPr>
          <p:nvPr/>
        </p:nvSpPr>
        <p:spPr bwMode="auto">
          <a:xfrm>
            <a:off x="3962400" y="990600"/>
            <a:ext cx="4648200" cy="369888"/>
          </a:xfrm>
          <a:prstGeom prst="rect">
            <a:avLst/>
          </a:prstGeom>
          <a:noFill/>
          <a:ln w="9525">
            <a:noFill/>
            <a:miter lim="800000"/>
            <a:headEnd/>
            <a:tailEnd/>
          </a:ln>
        </p:spPr>
        <p:txBody>
          <a:bodyPr>
            <a:spAutoFit/>
          </a:bodyPr>
          <a:lstStyle/>
          <a:p>
            <a:pPr eaLnBrk="1" hangingPunct="1"/>
            <a:r>
              <a:rPr lang="en-US">
                <a:latin typeface="Arial" charset="0"/>
              </a:rPr>
              <a:t>red and black = unique    blue = overlap</a:t>
            </a:r>
          </a:p>
        </p:txBody>
      </p:sp>
      <p:sp>
        <p:nvSpPr>
          <p:cNvPr id="14346" name="Text Box 10"/>
          <p:cNvSpPr txBox="1">
            <a:spLocks noChangeArrowheads="1"/>
          </p:cNvSpPr>
          <p:nvPr/>
        </p:nvSpPr>
        <p:spPr bwMode="auto">
          <a:xfrm>
            <a:off x="6858000" y="2057400"/>
            <a:ext cx="1447800" cy="400050"/>
          </a:xfrm>
          <a:prstGeom prst="rect">
            <a:avLst/>
          </a:prstGeom>
          <a:noFill/>
          <a:ln w="9525">
            <a:noFill/>
            <a:miter lim="800000"/>
            <a:headEnd/>
            <a:tailEnd/>
          </a:ln>
        </p:spPr>
        <p:txBody>
          <a:bodyPr>
            <a:spAutoFit/>
          </a:bodyPr>
          <a:lstStyle/>
          <a:p>
            <a:pPr eaLnBrk="1" hangingPunct="1"/>
            <a:r>
              <a:rPr lang="en-US" sz="2000">
                <a:latin typeface="Arial" charset="0"/>
              </a:rPr>
              <a:t>no overlap</a:t>
            </a:r>
          </a:p>
        </p:txBody>
      </p:sp>
      <p:cxnSp>
        <p:nvCxnSpPr>
          <p:cNvPr id="14347" name="Straight Arrow Connector 11"/>
          <p:cNvCxnSpPr>
            <a:cxnSpLocks noChangeShapeType="1"/>
            <a:stCxn id="14346" idx="1"/>
          </p:cNvCxnSpPr>
          <p:nvPr/>
        </p:nvCxnSpPr>
        <p:spPr bwMode="auto">
          <a:xfrm flipH="1">
            <a:off x="6400800" y="2257425"/>
            <a:ext cx="457200" cy="257175"/>
          </a:xfrm>
          <a:prstGeom prst="straightConnector1">
            <a:avLst/>
          </a:prstGeom>
          <a:noFill/>
          <a:ln w="50800" algn="ctr">
            <a:solidFill>
              <a:schemeClr val="tx1"/>
            </a:solidFill>
            <a:round/>
            <a:headEnd/>
            <a:tailEnd type="arrow" w="med" len="med"/>
          </a:ln>
        </p:spPr>
      </p:cxnSp>
      <p:cxnSp>
        <p:nvCxnSpPr>
          <p:cNvPr id="14348" name="Straight Arrow Connector 13"/>
          <p:cNvCxnSpPr>
            <a:cxnSpLocks noChangeShapeType="1"/>
          </p:cNvCxnSpPr>
          <p:nvPr/>
        </p:nvCxnSpPr>
        <p:spPr bwMode="auto">
          <a:xfrm flipH="1">
            <a:off x="6629400" y="2438400"/>
            <a:ext cx="381000" cy="838200"/>
          </a:xfrm>
          <a:prstGeom prst="straightConnector1">
            <a:avLst/>
          </a:prstGeom>
          <a:noFill/>
          <a:ln w="50800" algn="ctr">
            <a:solidFill>
              <a:schemeClr val="tx1"/>
            </a:solidFill>
            <a:round/>
            <a:headEnd/>
            <a:tailEnd type="arrow" w="med" len="med"/>
          </a:ln>
        </p:spPr>
      </p:cxnSp>
      <p:cxnSp>
        <p:nvCxnSpPr>
          <p:cNvPr id="14349" name="Straight Arrow Connector 15"/>
          <p:cNvCxnSpPr>
            <a:cxnSpLocks noChangeShapeType="1"/>
          </p:cNvCxnSpPr>
          <p:nvPr/>
        </p:nvCxnSpPr>
        <p:spPr bwMode="auto">
          <a:xfrm flipH="1">
            <a:off x="3505200" y="838200"/>
            <a:ext cx="762000" cy="381000"/>
          </a:xfrm>
          <a:prstGeom prst="straightConnector1">
            <a:avLst/>
          </a:prstGeom>
          <a:noFill/>
          <a:ln w="50800" algn="ctr">
            <a:solidFill>
              <a:schemeClr val="tx1"/>
            </a:solidFill>
            <a:round/>
            <a:headEnd/>
            <a:tailEnd type="arrow" w="med" len="med"/>
          </a:ln>
        </p:spPr>
      </p:cxn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sz="4000" dirty="0" smtClean="0"/>
              <a:t>ORI can provide assistance</a:t>
            </a:r>
            <a:br>
              <a:rPr lang="en-US" sz="4000" dirty="0" smtClean="0"/>
            </a:br>
            <a:r>
              <a:rPr lang="en-US" sz="4000" dirty="0" smtClean="0"/>
              <a:t>240 453 8800; </a:t>
            </a:r>
            <a:r>
              <a:rPr lang="en-US" sz="4000" dirty="0" smtClean="0">
                <a:hlinkClick r:id="rId2"/>
              </a:rPr>
              <a:t>AskORI@hhs.gov</a:t>
            </a:r>
            <a:r>
              <a:rPr lang="en-US" sz="4000" dirty="0" smtClean="0"/>
              <a:t> </a:t>
            </a:r>
          </a:p>
        </p:txBody>
      </p:sp>
      <p:sp>
        <p:nvSpPr>
          <p:cNvPr id="36867" name="Rectangle 3"/>
          <p:cNvSpPr>
            <a:spLocks noGrp="1" noChangeArrowheads="1"/>
          </p:cNvSpPr>
          <p:nvPr>
            <p:ph type="body" idx="1"/>
          </p:nvPr>
        </p:nvSpPr>
        <p:spPr>
          <a:xfrm>
            <a:off x="457200" y="1676400"/>
            <a:ext cx="8229600" cy="4530725"/>
          </a:xfrm>
        </p:spPr>
        <p:txBody>
          <a:bodyPr/>
          <a:lstStyle/>
          <a:p>
            <a:pPr eaLnBrk="1" hangingPunct="1">
              <a:defRPr/>
            </a:pPr>
            <a:r>
              <a:rPr lang="en-US" sz="2400" dirty="0" smtClean="0"/>
              <a:t>Telephone or on site assistance available</a:t>
            </a:r>
          </a:p>
          <a:p>
            <a:pPr eaLnBrk="1" hangingPunct="1">
              <a:defRPr/>
            </a:pPr>
            <a:r>
              <a:rPr lang="en-US" sz="2400" dirty="0" smtClean="0"/>
              <a:t>Allegation assessment </a:t>
            </a:r>
          </a:p>
          <a:p>
            <a:pPr eaLnBrk="1" hangingPunct="1">
              <a:defRPr/>
            </a:pPr>
            <a:r>
              <a:rPr lang="en-US" sz="2400" dirty="0" smtClean="0"/>
              <a:t>Advice on policies and procedures, for example :</a:t>
            </a:r>
          </a:p>
          <a:p>
            <a:pPr lvl="1" eaLnBrk="1" hangingPunct="1">
              <a:defRPr/>
            </a:pPr>
            <a:r>
              <a:rPr lang="en-US" sz="2400" dirty="0" smtClean="0"/>
              <a:t>Sequestration of evidence</a:t>
            </a:r>
          </a:p>
          <a:p>
            <a:pPr lvl="1" eaLnBrk="1" hangingPunct="1">
              <a:defRPr/>
            </a:pPr>
            <a:r>
              <a:rPr lang="en-US" sz="2400" dirty="0" smtClean="0"/>
              <a:t>Acquisition of digital information (forensic imaging of hard drives)</a:t>
            </a:r>
          </a:p>
          <a:p>
            <a:pPr eaLnBrk="1" hangingPunct="1">
              <a:defRPr/>
            </a:pPr>
            <a:r>
              <a:rPr lang="en-US" sz="2400" dirty="0" smtClean="0"/>
              <a:t>Properly getting an inquiry or investigation under way</a:t>
            </a:r>
          </a:p>
          <a:p>
            <a:pPr eaLnBrk="1" hangingPunct="1">
              <a:defRPr/>
            </a:pPr>
            <a:r>
              <a:rPr lang="en-US" sz="2400" dirty="0" smtClean="0"/>
              <a:t>Analysis of the evidence, such as assisting with analysis of questioned images </a:t>
            </a:r>
          </a:p>
          <a:p>
            <a:pPr eaLnBrk="1" hangingPunct="1">
              <a:defRPr/>
            </a:pPr>
            <a:r>
              <a:rPr lang="en-US" sz="2400" dirty="0" smtClean="0"/>
              <a:t>Investigative strategy and legal problems</a:t>
            </a:r>
          </a:p>
        </p:txBody>
      </p:sp>
    </p:spTree>
    <p:extLst>
      <p:ext uri="{BB962C8B-B14F-4D97-AF65-F5344CB8AC3E}">
        <p14:creationId xmlns:p14="http://schemas.microsoft.com/office/powerpoint/2010/main" val="3550815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228600" y="381000"/>
            <a:ext cx="8534400" cy="2312988"/>
          </a:xfrm>
        </p:spPr>
        <p:txBody>
          <a:bodyPr/>
          <a:lstStyle/>
          <a:p>
            <a:pPr eaLnBrk="1" hangingPunct="1">
              <a:defRPr/>
            </a:pPr>
            <a:r>
              <a:rPr lang="en-US" sz="4000" dirty="0" smtClean="0"/>
              <a:t>ORI lacks jurisdictions for many types of inappropriate behavior: some are referred to other agencies</a:t>
            </a:r>
          </a:p>
        </p:txBody>
      </p:sp>
      <p:sp>
        <p:nvSpPr>
          <p:cNvPr id="144387" name="Rectangle 3"/>
          <p:cNvSpPr>
            <a:spLocks noGrp="1" noChangeArrowheads="1"/>
          </p:cNvSpPr>
          <p:nvPr>
            <p:ph type="body" idx="1"/>
          </p:nvPr>
        </p:nvSpPr>
        <p:spPr>
          <a:xfrm>
            <a:off x="990600" y="2819400"/>
            <a:ext cx="7620000" cy="3657600"/>
          </a:xfrm>
        </p:spPr>
        <p:txBody>
          <a:bodyPr/>
          <a:lstStyle/>
          <a:p>
            <a:pPr eaLnBrk="1" hangingPunct="1">
              <a:defRPr/>
            </a:pPr>
            <a:r>
              <a:rPr lang="en-US" dirty="0" smtClean="0"/>
              <a:t>Misuse of human or animal subjects</a:t>
            </a:r>
          </a:p>
          <a:p>
            <a:pPr eaLnBrk="1" hangingPunct="1">
              <a:defRPr/>
            </a:pPr>
            <a:r>
              <a:rPr lang="en-US" dirty="0" smtClean="0"/>
              <a:t>Misconduct and other complaints involving FDA-regulated research </a:t>
            </a:r>
          </a:p>
          <a:p>
            <a:pPr eaLnBrk="1" hangingPunct="1">
              <a:defRPr/>
            </a:pPr>
            <a:r>
              <a:rPr lang="en-US" dirty="0" smtClean="0"/>
              <a:t>Financial mismanagement</a:t>
            </a:r>
          </a:p>
          <a:p>
            <a:pPr eaLnBrk="1" hangingPunct="1">
              <a:defRPr/>
            </a:pPr>
            <a:r>
              <a:rPr lang="en-US" dirty="0" smtClean="0"/>
              <a:t>Radiation or biosafety hazards</a:t>
            </a:r>
          </a:p>
          <a:p>
            <a:pPr eaLnBrk="1" hangingPunct="1">
              <a:defRPr/>
            </a:pPr>
            <a:r>
              <a:rPr lang="en-US" dirty="0" smtClean="0"/>
              <a:t>Conflict of interest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277813"/>
            <a:ext cx="8229600" cy="1474787"/>
          </a:xfrm>
        </p:spPr>
        <p:txBody>
          <a:bodyPr/>
          <a:lstStyle/>
          <a:p>
            <a:pPr eaLnBrk="1" hangingPunct="1">
              <a:defRPr/>
            </a:pPr>
            <a:r>
              <a:rPr lang="en-US" sz="4000" dirty="0" smtClean="0"/>
              <a:t>Other issues not within ORI’s jurisdiction:</a:t>
            </a:r>
          </a:p>
        </p:txBody>
      </p:sp>
      <p:sp>
        <p:nvSpPr>
          <p:cNvPr id="145411" name="Rectangle 3"/>
          <p:cNvSpPr>
            <a:spLocks noGrp="1" noChangeArrowheads="1"/>
          </p:cNvSpPr>
          <p:nvPr>
            <p:ph type="body" idx="1"/>
          </p:nvPr>
        </p:nvSpPr>
        <p:spPr>
          <a:xfrm>
            <a:off x="609600" y="1905000"/>
            <a:ext cx="8229600" cy="4530725"/>
          </a:xfrm>
        </p:spPr>
        <p:txBody>
          <a:bodyPr/>
          <a:lstStyle/>
          <a:p>
            <a:pPr eaLnBrk="1" hangingPunct="1">
              <a:defRPr/>
            </a:pPr>
            <a:r>
              <a:rPr lang="en-US" smtClean="0"/>
              <a:t>Honest error or honest differences in interpretations or judgments of data</a:t>
            </a:r>
          </a:p>
          <a:p>
            <a:pPr eaLnBrk="1" hangingPunct="1">
              <a:defRPr/>
            </a:pPr>
            <a:r>
              <a:rPr lang="en-US" smtClean="0"/>
              <a:t>Authorship or credit disputes</a:t>
            </a:r>
          </a:p>
          <a:p>
            <a:pPr eaLnBrk="1" hangingPunct="1">
              <a:defRPr/>
            </a:pPr>
            <a:r>
              <a:rPr lang="en-US" smtClean="0"/>
              <a:t>Duplicate publication</a:t>
            </a:r>
          </a:p>
          <a:p>
            <a:pPr eaLnBrk="1" hangingPunct="1">
              <a:defRPr/>
            </a:pPr>
            <a:r>
              <a:rPr lang="en-US" smtClean="0"/>
              <a:t>Collaboration agreements or research-related disputes among collaborators</a:t>
            </a:r>
          </a:p>
          <a:p>
            <a:pPr eaLnBrk="1" hangingPunct="1">
              <a:defRPr/>
            </a:pPr>
            <a:r>
              <a:rPr lang="en-US" smtClean="0"/>
              <a:t>Intellectual property</a:t>
            </a:r>
          </a:p>
          <a:p>
            <a:pPr eaLnBrk="1" hangingPunct="1">
              <a:defRPr/>
            </a:pPr>
            <a:endParaRPr 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488130" y="2781300"/>
            <a:ext cx="1068786" cy="276999"/>
          </a:xfrm>
          <a:prstGeom prst="rect">
            <a:avLst/>
          </a:prstGeom>
          <a:noFill/>
        </p:spPr>
        <p:txBody>
          <a:bodyPr wrap="square" rtlCol="0">
            <a:spAutoFit/>
          </a:bodyPr>
          <a:lstStyle/>
          <a:p>
            <a:endParaRPr lang="en-US" sz="1200" b="1" dirty="0">
              <a:solidFill>
                <a:prstClr val="white"/>
              </a:solidFill>
            </a:endParaRPr>
          </a:p>
        </p:txBody>
      </p:sp>
      <p:sp>
        <p:nvSpPr>
          <p:cNvPr id="47" name="TextBox 46"/>
          <p:cNvSpPr txBox="1"/>
          <p:nvPr/>
        </p:nvSpPr>
        <p:spPr>
          <a:xfrm>
            <a:off x="7689448" y="2476500"/>
            <a:ext cx="753626" cy="276999"/>
          </a:xfrm>
          <a:prstGeom prst="rect">
            <a:avLst/>
          </a:prstGeom>
          <a:noFill/>
        </p:spPr>
        <p:txBody>
          <a:bodyPr wrap="square" rtlCol="0">
            <a:spAutoFit/>
          </a:bodyPr>
          <a:lstStyle/>
          <a:p>
            <a:endParaRPr lang="en-US" sz="1200" b="1" dirty="0">
              <a:solidFill>
                <a:prstClr val="white"/>
              </a:solidFill>
            </a:endParaRPr>
          </a:p>
        </p:txBody>
      </p:sp>
      <p:sp>
        <p:nvSpPr>
          <p:cNvPr id="50" name="Title 49"/>
          <p:cNvSpPr>
            <a:spLocks noGrp="1"/>
          </p:cNvSpPr>
          <p:nvPr>
            <p:ph type="title"/>
          </p:nvPr>
        </p:nvSpPr>
        <p:spPr/>
        <p:txBody>
          <a:bodyPr>
            <a:noAutofit/>
          </a:bodyPr>
          <a:lstStyle/>
          <a:p>
            <a:r>
              <a:rPr lang="en-US" sz="3200" dirty="0" smtClean="0"/>
              <a:t>Supporting Coordination &amp; Collaboration </a:t>
            </a:r>
            <a:endParaRPr lang="en-US" sz="3200" dirty="0"/>
          </a:p>
        </p:txBody>
      </p:sp>
      <p:sp>
        <p:nvSpPr>
          <p:cNvPr id="4" name="Slide Number Placeholder 3"/>
          <p:cNvSpPr>
            <a:spLocks noGrp="1"/>
          </p:cNvSpPr>
          <p:nvPr>
            <p:ph type="sldNum" sz="quarter" idx="12"/>
          </p:nvPr>
        </p:nvSpPr>
        <p:spPr/>
        <p:txBody>
          <a:bodyPr/>
          <a:lstStyle/>
          <a:p>
            <a:fld id="{A6BA8C0D-B4AD-4950-9E27-3FDBEFC1AF85}" type="slidenum">
              <a:rPr lang="en-US" smtClean="0">
                <a:solidFill>
                  <a:srgbClr val="002060"/>
                </a:solidFill>
              </a:rPr>
              <a:pPr/>
              <a:t>9</a:t>
            </a:fld>
            <a:endParaRPr lang="en-US" dirty="0">
              <a:solidFill>
                <a:srgbClr val="002060"/>
              </a:solidFill>
            </a:endParaRPr>
          </a:p>
        </p:txBody>
      </p:sp>
      <p:sp>
        <p:nvSpPr>
          <p:cNvPr id="73" name="TextBox 72"/>
          <p:cNvSpPr txBox="1"/>
          <p:nvPr/>
        </p:nvSpPr>
        <p:spPr>
          <a:xfrm>
            <a:off x="76200" y="6096000"/>
            <a:ext cx="1295400" cy="600164"/>
          </a:xfrm>
          <a:prstGeom prst="rect">
            <a:avLst/>
          </a:prstGeom>
          <a:noFill/>
          <a:ln w="38100">
            <a:solidFill>
              <a:schemeClr val="accent4">
                <a:lumMod val="75000"/>
              </a:schemeClr>
            </a:solidFill>
          </a:ln>
        </p:spPr>
        <p:txBody>
          <a:bodyPr wrap="square" rtlCol="0">
            <a:spAutoFit/>
          </a:bodyPr>
          <a:lstStyle/>
          <a:p>
            <a:r>
              <a:rPr lang="en-US" sz="1100" dirty="0" smtClean="0">
                <a:solidFill>
                  <a:srgbClr val="002060"/>
                </a:solidFill>
              </a:rPr>
              <a:t>IRB/RIO meeting co-sponsored with OHRP</a:t>
            </a:r>
            <a:endParaRPr lang="en-US" sz="1100" dirty="0">
              <a:solidFill>
                <a:srgbClr val="002060"/>
              </a:solidFill>
            </a:endParaRPr>
          </a:p>
        </p:txBody>
      </p:sp>
      <p:sp>
        <p:nvSpPr>
          <p:cNvPr id="34" name="TextBox 33"/>
          <p:cNvSpPr txBox="1"/>
          <p:nvPr/>
        </p:nvSpPr>
        <p:spPr>
          <a:xfrm>
            <a:off x="7343198" y="3877374"/>
            <a:ext cx="535879" cy="285746"/>
          </a:xfrm>
          <a:prstGeom prst="rect">
            <a:avLst/>
          </a:prstGeom>
          <a:noFill/>
        </p:spPr>
        <p:txBody>
          <a:bodyPr wrap="square" rtlCol="0">
            <a:spAutoFit/>
          </a:bodyPr>
          <a:lstStyle/>
          <a:p>
            <a:r>
              <a:rPr lang="en-US" sz="1200" b="1" dirty="0" smtClean="0">
                <a:solidFill>
                  <a:srgbClr val="002060"/>
                </a:solidFill>
              </a:rPr>
              <a:t> </a:t>
            </a:r>
            <a:endParaRPr lang="en-US" sz="1200" b="1" dirty="0">
              <a:solidFill>
                <a:srgbClr val="002060"/>
              </a:solidFill>
            </a:endParaRPr>
          </a:p>
        </p:txBody>
      </p:sp>
      <p:sp>
        <p:nvSpPr>
          <p:cNvPr id="37" name="TextBox 36"/>
          <p:cNvSpPr txBox="1"/>
          <p:nvPr/>
        </p:nvSpPr>
        <p:spPr>
          <a:xfrm>
            <a:off x="1601618" y="4584833"/>
            <a:ext cx="535879" cy="285746"/>
          </a:xfrm>
          <a:prstGeom prst="rect">
            <a:avLst/>
          </a:prstGeom>
          <a:noFill/>
        </p:spPr>
        <p:txBody>
          <a:bodyPr wrap="square" rtlCol="0">
            <a:spAutoFit/>
          </a:bodyPr>
          <a:lstStyle/>
          <a:p>
            <a:r>
              <a:rPr lang="en-US" sz="1200" b="1" dirty="0" smtClean="0">
                <a:solidFill>
                  <a:srgbClr val="002060"/>
                </a:solidFill>
              </a:rPr>
              <a:t> </a:t>
            </a:r>
            <a:endParaRPr lang="en-US" sz="1200" b="1" dirty="0">
              <a:solidFill>
                <a:srgbClr val="002060"/>
              </a:solidFill>
            </a:endParaRPr>
          </a:p>
        </p:txBody>
      </p:sp>
      <p:sp>
        <p:nvSpPr>
          <p:cNvPr id="57" name="TextBox 56"/>
          <p:cNvSpPr txBox="1"/>
          <p:nvPr/>
        </p:nvSpPr>
        <p:spPr>
          <a:xfrm>
            <a:off x="5735552" y="5449492"/>
            <a:ext cx="612435" cy="285746"/>
          </a:xfrm>
          <a:prstGeom prst="rect">
            <a:avLst/>
          </a:prstGeom>
          <a:noFill/>
        </p:spPr>
        <p:txBody>
          <a:bodyPr wrap="square" rtlCol="0">
            <a:spAutoFit/>
          </a:bodyPr>
          <a:lstStyle/>
          <a:p>
            <a:r>
              <a:rPr lang="en-US" sz="1200" b="1" dirty="0" smtClean="0">
                <a:solidFill>
                  <a:srgbClr val="002060"/>
                </a:solidFill>
              </a:rPr>
              <a:t> </a:t>
            </a:r>
            <a:endParaRPr lang="en-US" sz="1200" b="1" dirty="0">
              <a:solidFill>
                <a:srgbClr val="002060"/>
              </a:solidFill>
            </a:endParaRPr>
          </a:p>
        </p:txBody>
      </p:sp>
      <p:grpSp>
        <p:nvGrpSpPr>
          <p:cNvPr id="44" name="Group 43"/>
          <p:cNvGrpSpPr/>
          <p:nvPr/>
        </p:nvGrpSpPr>
        <p:grpSpPr>
          <a:xfrm>
            <a:off x="1143000" y="1752600"/>
            <a:ext cx="6766560" cy="4663439"/>
            <a:chOff x="1295396" y="1767839"/>
            <a:chExt cx="6766560" cy="4663439"/>
          </a:xfrm>
        </p:grpSpPr>
        <p:sp>
          <p:nvSpPr>
            <p:cNvPr id="51" name="Oval 50"/>
            <p:cNvSpPr/>
            <p:nvPr/>
          </p:nvSpPr>
          <p:spPr>
            <a:xfrm>
              <a:off x="1295396" y="1767839"/>
              <a:ext cx="6766560" cy="4663439"/>
            </a:xfrm>
            <a:prstGeom prst="ellipse">
              <a:avLst/>
            </a:prstGeom>
            <a:solidFill>
              <a:schemeClr val="accent4"/>
            </a:solidFill>
            <a:ln w="38100">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dirty="0">
                <a:solidFill>
                  <a:srgbClr val="002060"/>
                </a:solidFill>
              </a:endParaRPr>
            </a:p>
          </p:txBody>
        </p:sp>
        <p:sp>
          <p:nvSpPr>
            <p:cNvPr id="31" name="TextBox 30"/>
            <p:cNvSpPr txBox="1"/>
            <p:nvPr/>
          </p:nvSpPr>
          <p:spPr>
            <a:xfrm>
              <a:off x="4191000" y="5867398"/>
              <a:ext cx="842099" cy="317496"/>
            </a:xfrm>
            <a:prstGeom prst="rect">
              <a:avLst/>
            </a:prstGeom>
            <a:noFill/>
          </p:spPr>
          <p:txBody>
            <a:bodyPr wrap="square" rtlCol="0">
              <a:spAutoFit/>
            </a:bodyPr>
            <a:lstStyle/>
            <a:p>
              <a:r>
                <a:rPr lang="en-US" sz="1400" b="1" dirty="0" smtClean="0">
                  <a:solidFill>
                    <a:srgbClr val="002060"/>
                  </a:solidFill>
                  <a:latin typeface="Arial" pitchFamily="34" charset="0"/>
                  <a:cs typeface="Arial" pitchFamily="34" charset="0"/>
                </a:rPr>
                <a:t>NASA</a:t>
              </a:r>
              <a:endParaRPr lang="en-US" sz="1400" b="1" dirty="0">
                <a:solidFill>
                  <a:srgbClr val="002060"/>
                </a:solidFill>
                <a:latin typeface="Arial" pitchFamily="34" charset="0"/>
                <a:cs typeface="Arial" pitchFamily="34" charset="0"/>
              </a:endParaRPr>
            </a:p>
          </p:txBody>
        </p:sp>
        <p:sp>
          <p:nvSpPr>
            <p:cNvPr id="32" name="TextBox 31"/>
            <p:cNvSpPr txBox="1"/>
            <p:nvPr/>
          </p:nvSpPr>
          <p:spPr>
            <a:xfrm>
              <a:off x="2673379" y="2226641"/>
              <a:ext cx="688990" cy="317496"/>
            </a:xfrm>
            <a:prstGeom prst="rect">
              <a:avLst/>
            </a:prstGeom>
            <a:noFill/>
          </p:spPr>
          <p:txBody>
            <a:bodyPr wrap="square" rtlCol="0">
              <a:spAutoFit/>
            </a:bodyPr>
            <a:lstStyle/>
            <a:p>
              <a:r>
                <a:rPr lang="en-US" sz="1400" b="1" dirty="0" smtClean="0">
                  <a:solidFill>
                    <a:srgbClr val="002060"/>
                  </a:solidFill>
                  <a:latin typeface="Arial" pitchFamily="34" charset="0"/>
                  <a:cs typeface="Arial" pitchFamily="34" charset="0"/>
                </a:rPr>
                <a:t>DOE</a:t>
              </a:r>
              <a:endParaRPr lang="en-US" sz="1400" b="1" dirty="0">
                <a:solidFill>
                  <a:srgbClr val="002060"/>
                </a:solidFill>
                <a:latin typeface="Arial" pitchFamily="34" charset="0"/>
                <a:cs typeface="Arial" pitchFamily="34" charset="0"/>
              </a:endParaRPr>
            </a:p>
          </p:txBody>
        </p:sp>
        <p:sp>
          <p:nvSpPr>
            <p:cNvPr id="35" name="TextBox 34"/>
            <p:cNvSpPr txBox="1"/>
            <p:nvPr/>
          </p:nvSpPr>
          <p:spPr>
            <a:xfrm>
              <a:off x="4127914" y="1912219"/>
              <a:ext cx="1129886" cy="307777"/>
            </a:xfrm>
            <a:prstGeom prst="rect">
              <a:avLst/>
            </a:prstGeom>
            <a:noFill/>
          </p:spPr>
          <p:txBody>
            <a:bodyPr wrap="square" rtlCol="0">
              <a:spAutoFit/>
            </a:bodyPr>
            <a:lstStyle/>
            <a:p>
              <a:r>
                <a:rPr lang="en-US" sz="1400" b="1" dirty="0" smtClean="0">
                  <a:solidFill>
                    <a:srgbClr val="002060"/>
                  </a:solidFill>
                  <a:latin typeface="Arial" pitchFamily="34" charset="0"/>
                  <a:cs typeface="Arial" pitchFamily="34" charset="0"/>
                </a:rPr>
                <a:t>NIST/DOC</a:t>
              </a:r>
              <a:endParaRPr lang="en-US" sz="1400" b="1" dirty="0">
                <a:solidFill>
                  <a:srgbClr val="002060"/>
                </a:solidFill>
                <a:latin typeface="Arial" pitchFamily="34" charset="0"/>
                <a:cs typeface="Arial" pitchFamily="34" charset="0"/>
              </a:endParaRPr>
            </a:p>
          </p:txBody>
        </p:sp>
        <p:sp>
          <p:nvSpPr>
            <p:cNvPr id="38" name="TextBox 37"/>
            <p:cNvSpPr txBox="1"/>
            <p:nvPr/>
          </p:nvSpPr>
          <p:spPr>
            <a:xfrm>
              <a:off x="7391400" y="3962401"/>
              <a:ext cx="602866" cy="317496"/>
            </a:xfrm>
            <a:prstGeom prst="rect">
              <a:avLst/>
            </a:prstGeom>
            <a:noFill/>
          </p:spPr>
          <p:txBody>
            <a:bodyPr wrap="square" rtlCol="0">
              <a:spAutoFit/>
            </a:bodyPr>
            <a:lstStyle/>
            <a:p>
              <a:r>
                <a:rPr lang="en-US" sz="1400" b="1" dirty="0" smtClean="0">
                  <a:solidFill>
                    <a:srgbClr val="002060"/>
                  </a:solidFill>
                  <a:latin typeface="Arial" pitchFamily="34" charset="0"/>
                  <a:cs typeface="Arial" pitchFamily="34" charset="0"/>
                </a:rPr>
                <a:t>DOI</a:t>
              </a:r>
              <a:endParaRPr lang="en-US" sz="1400" b="1" dirty="0">
                <a:solidFill>
                  <a:srgbClr val="002060"/>
                </a:solidFill>
                <a:latin typeface="Arial" pitchFamily="34" charset="0"/>
                <a:cs typeface="Arial" pitchFamily="34" charset="0"/>
              </a:endParaRPr>
            </a:p>
          </p:txBody>
        </p:sp>
        <p:sp>
          <p:nvSpPr>
            <p:cNvPr id="39" name="TextBox 38"/>
            <p:cNvSpPr txBox="1"/>
            <p:nvPr/>
          </p:nvSpPr>
          <p:spPr>
            <a:xfrm>
              <a:off x="1311345" y="3749039"/>
              <a:ext cx="669851" cy="317496"/>
            </a:xfrm>
            <a:prstGeom prst="rect">
              <a:avLst/>
            </a:prstGeom>
            <a:noFill/>
          </p:spPr>
          <p:txBody>
            <a:bodyPr wrap="square" rtlCol="0">
              <a:spAutoFit/>
            </a:bodyPr>
            <a:lstStyle/>
            <a:p>
              <a:r>
                <a:rPr lang="en-US" sz="1400" b="1" dirty="0" smtClean="0">
                  <a:solidFill>
                    <a:srgbClr val="002060"/>
                  </a:solidFill>
                  <a:latin typeface="Arial" pitchFamily="34" charset="0"/>
                  <a:cs typeface="Arial" pitchFamily="34" charset="0"/>
                </a:rPr>
                <a:t>NSF</a:t>
              </a:r>
              <a:endParaRPr lang="en-US" sz="1400" b="1" dirty="0">
                <a:solidFill>
                  <a:srgbClr val="002060"/>
                </a:solidFill>
                <a:latin typeface="Arial" pitchFamily="34" charset="0"/>
                <a:cs typeface="Arial" pitchFamily="34" charset="0"/>
              </a:endParaRPr>
            </a:p>
          </p:txBody>
        </p:sp>
        <p:sp>
          <p:nvSpPr>
            <p:cNvPr id="40" name="TextBox 39"/>
            <p:cNvSpPr txBox="1"/>
            <p:nvPr/>
          </p:nvSpPr>
          <p:spPr>
            <a:xfrm>
              <a:off x="5943596" y="2133600"/>
              <a:ext cx="688990" cy="317496"/>
            </a:xfrm>
            <a:prstGeom prst="rect">
              <a:avLst/>
            </a:prstGeom>
            <a:noFill/>
          </p:spPr>
          <p:txBody>
            <a:bodyPr wrap="square" rtlCol="0">
              <a:spAutoFit/>
            </a:bodyPr>
            <a:lstStyle/>
            <a:p>
              <a:r>
                <a:rPr lang="en-US" sz="1400" b="1" dirty="0" smtClean="0">
                  <a:solidFill>
                    <a:srgbClr val="002060"/>
                  </a:solidFill>
                  <a:latin typeface="Arial" pitchFamily="34" charset="0"/>
                  <a:cs typeface="Arial" pitchFamily="34" charset="0"/>
                </a:rPr>
                <a:t>DOD</a:t>
              </a:r>
              <a:endParaRPr lang="en-US" sz="1400" b="1" dirty="0">
                <a:solidFill>
                  <a:srgbClr val="002060"/>
                </a:solidFill>
                <a:latin typeface="Arial" pitchFamily="34" charset="0"/>
                <a:cs typeface="Arial" pitchFamily="34" charset="0"/>
              </a:endParaRPr>
            </a:p>
          </p:txBody>
        </p:sp>
        <p:sp>
          <p:nvSpPr>
            <p:cNvPr id="52" name="TextBox 51"/>
            <p:cNvSpPr txBox="1"/>
            <p:nvPr/>
          </p:nvSpPr>
          <p:spPr>
            <a:xfrm>
              <a:off x="2443712" y="5292282"/>
              <a:ext cx="535877" cy="317496"/>
            </a:xfrm>
            <a:prstGeom prst="rect">
              <a:avLst/>
            </a:prstGeom>
            <a:noFill/>
          </p:spPr>
          <p:txBody>
            <a:bodyPr wrap="square" rtlCol="0">
              <a:spAutoFit/>
            </a:bodyPr>
            <a:lstStyle/>
            <a:p>
              <a:r>
                <a:rPr lang="en-US" sz="1400" b="1" dirty="0">
                  <a:solidFill>
                    <a:srgbClr val="002060"/>
                  </a:solidFill>
                  <a:latin typeface="Arial" pitchFamily="34" charset="0"/>
                  <a:cs typeface="Arial" pitchFamily="34" charset="0"/>
                </a:rPr>
                <a:t>VA</a:t>
              </a:r>
            </a:p>
          </p:txBody>
        </p:sp>
        <p:sp>
          <p:nvSpPr>
            <p:cNvPr id="74" name="TextBox 73"/>
            <p:cNvSpPr txBox="1"/>
            <p:nvPr/>
          </p:nvSpPr>
          <p:spPr>
            <a:xfrm>
              <a:off x="6324600" y="5410200"/>
              <a:ext cx="600075" cy="307777"/>
            </a:xfrm>
            <a:prstGeom prst="rect">
              <a:avLst/>
            </a:prstGeom>
            <a:noFill/>
          </p:spPr>
          <p:txBody>
            <a:bodyPr wrap="square" rtlCol="0">
              <a:spAutoFit/>
            </a:bodyPr>
            <a:lstStyle/>
            <a:p>
              <a:r>
                <a:rPr lang="en-US" sz="1400" b="1" dirty="0" smtClean="0">
                  <a:solidFill>
                    <a:srgbClr val="002060"/>
                  </a:solidFill>
                  <a:latin typeface="Arial" pitchFamily="34" charset="0"/>
                  <a:cs typeface="Arial" pitchFamily="34" charset="0"/>
                </a:rPr>
                <a:t>DOJ</a:t>
              </a:r>
              <a:endParaRPr lang="en-US" sz="1200" b="1" dirty="0">
                <a:solidFill>
                  <a:srgbClr val="002060"/>
                </a:solidFill>
                <a:latin typeface="Arial" pitchFamily="34" charset="0"/>
                <a:cs typeface="Arial" pitchFamily="34" charset="0"/>
              </a:endParaRPr>
            </a:p>
          </p:txBody>
        </p:sp>
        <p:sp>
          <p:nvSpPr>
            <p:cNvPr id="56" name="TextBox 55"/>
            <p:cNvSpPr txBox="1"/>
            <p:nvPr/>
          </p:nvSpPr>
          <p:spPr>
            <a:xfrm>
              <a:off x="6934200" y="2741711"/>
              <a:ext cx="755248" cy="307777"/>
            </a:xfrm>
            <a:prstGeom prst="rect">
              <a:avLst/>
            </a:prstGeom>
            <a:noFill/>
          </p:spPr>
          <p:txBody>
            <a:bodyPr wrap="square" rtlCol="0">
              <a:spAutoFit/>
            </a:bodyPr>
            <a:lstStyle/>
            <a:p>
              <a:r>
                <a:rPr lang="en-US" sz="1400" b="1" dirty="0" smtClean="0">
                  <a:solidFill>
                    <a:srgbClr val="002060"/>
                  </a:solidFill>
                  <a:latin typeface="Arial" pitchFamily="34" charset="0"/>
                  <a:cs typeface="Arial" pitchFamily="34" charset="0"/>
                </a:rPr>
                <a:t>USDA</a:t>
              </a:r>
              <a:endParaRPr lang="en-US" sz="1400" b="1" dirty="0">
                <a:solidFill>
                  <a:srgbClr val="002060"/>
                </a:solidFill>
                <a:latin typeface="Arial" pitchFamily="34" charset="0"/>
                <a:cs typeface="Arial" pitchFamily="34" charset="0"/>
              </a:endParaRPr>
            </a:p>
          </p:txBody>
        </p:sp>
      </p:grpSp>
      <p:grpSp>
        <p:nvGrpSpPr>
          <p:cNvPr id="43" name="Group 42"/>
          <p:cNvGrpSpPr/>
          <p:nvPr/>
        </p:nvGrpSpPr>
        <p:grpSpPr>
          <a:xfrm>
            <a:off x="1752600" y="2240280"/>
            <a:ext cx="5486400" cy="3474720"/>
            <a:chOff x="1981200" y="2255520"/>
            <a:chExt cx="5486400" cy="3474720"/>
          </a:xfrm>
        </p:grpSpPr>
        <p:sp>
          <p:nvSpPr>
            <p:cNvPr id="6" name="Oval 5"/>
            <p:cNvSpPr/>
            <p:nvPr/>
          </p:nvSpPr>
          <p:spPr>
            <a:xfrm>
              <a:off x="1981200" y="2255520"/>
              <a:ext cx="5486400" cy="3474720"/>
            </a:xfrm>
            <a:prstGeom prst="ellipse">
              <a:avLst/>
            </a:prstGeom>
            <a:solidFill>
              <a:schemeClr val="tx1">
                <a:lumMod val="10000"/>
                <a:lumOff val="9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dirty="0">
                <a:solidFill>
                  <a:srgbClr val="002060"/>
                </a:solidFill>
                <a:latin typeface="Arial" pitchFamily="34" charset="0"/>
                <a:cs typeface="Arial" pitchFamily="34" charset="0"/>
              </a:endParaRPr>
            </a:p>
          </p:txBody>
        </p:sp>
        <p:sp>
          <p:nvSpPr>
            <p:cNvPr id="10" name="TextBox 9"/>
            <p:cNvSpPr txBox="1"/>
            <p:nvPr/>
          </p:nvSpPr>
          <p:spPr>
            <a:xfrm>
              <a:off x="3276600" y="2667000"/>
              <a:ext cx="666750" cy="369332"/>
            </a:xfrm>
            <a:prstGeom prst="rect">
              <a:avLst/>
            </a:prstGeom>
            <a:solidFill>
              <a:schemeClr val="tx1">
                <a:lumMod val="10000"/>
                <a:lumOff val="90000"/>
              </a:schemeClr>
            </a:solidFill>
          </p:spPr>
          <p:txBody>
            <a:bodyPr wrap="square" rtlCol="0">
              <a:spAutoFit/>
            </a:bodyPr>
            <a:lstStyle/>
            <a:p>
              <a:r>
                <a:rPr lang="en-US" b="1" dirty="0">
                  <a:solidFill>
                    <a:srgbClr val="002060"/>
                  </a:solidFill>
                  <a:latin typeface="Arial" pitchFamily="34" charset="0"/>
                  <a:cs typeface="Arial" pitchFamily="34" charset="0"/>
                </a:rPr>
                <a:t>FDA</a:t>
              </a:r>
            </a:p>
          </p:txBody>
        </p:sp>
        <p:sp>
          <p:nvSpPr>
            <p:cNvPr id="11" name="TextBox 10"/>
            <p:cNvSpPr txBox="1"/>
            <p:nvPr/>
          </p:nvSpPr>
          <p:spPr>
            <a:xfrm>
              <a:off x="5486400" y="2667000"/>
              <a:ext cx="609600" cy="307777"/>
            </a:xfrm>
            <a:prstGeom prst="rect">
              <a:avLst/>
            </a:prstGeom>
            <a:solidFill>
              <a:schemeClr val="tx1">
                <a:lumMod val="10000"/>
                <a:lumOff val="90000"/>
              </a:schemeClr>
            </a:solidFill>
          </p:spPr>
          <p:txBody>
            <a:bodyPr wrap="square" rtlCol="0">
              <a:spAutoFit/>
            </a:bodyPr>
            <a:lstStyle/>
            <a:p>
              <a:r>
                <a:rPr lang="en-US" sz="1400" b="1" dirty="0" smtClean="0">
                  <a:solidFill>
                    <a:srgbClr val="FF0000"/>
                  </a:solidFill>
                  <a:latin typeface="Arial" pitchFamily="34" charset="0"/>
                  <a:cs typeface="Arial" pitchFamily="34" charset="0"/>
                </a:rPr>
                <a:t>OIG</a:t>
              </a:r>
              <a:endParaRPr lang="en-US" sz="1400" b="1" dirty="0">
                <a:solidFill>
                  <a:srgbClr val="FF0000"/>
                </a:solidFill>
                <a:latin typeface="Arial" pitchFamily="34" charset="0"/>
                <a:cs typeface="Arial" pitchFamily="34" charset="0"/>
              </a:endParaRPr>
            </a:p>
          </p:txBody>
        </p:sp>
        <p:sp>
          <p:nvSpPr>
            <p:cNvPr id="12" name="TextBox 11"/>
            <p:cNvSpPr txBox="1"/>
            <p:nvPr/>
          </p:nvSpPr>
          <p:spPr>
            <a:xfrm>
              <a:off x="4419600" y="2377440"/>
              <a:ext cx="838200" cy="369332"/>
            </a:xfrm>
            <a:prstGeom prst="rect">
              <a:avLst/>
            </a:prstGeom>
            <a:solidFill>
              <a:schemeClr val="tx1">
                <a:lumMod val="10000"/>
                <a:lumOff val="90000"/>
              </a:schemeClr>
            </a:solidFill>
          </p:spPr>
          <p:txBody>
            <a:bodyPr wrap="square" rtlCol="0">
              <a:spAutoFit/>
            </a:bodyPr>
            <a:lstStyle/>
            <a:p>
              <a:r>
                <a:rPr lang="en-US" b="1" dirty="0" smtClean="0">
                  <a:solidFill>
                    <a:srgbClr val="002060"/>
                  </a:solidFill>
                  <a:latin typeface="Arial" pitchFamily="34" charset="0"/>
                  <a:cs typeface="Arial" pitchFamily="34" charset="0"/>
                </a:rPr>
                <a:t>CDC</a:t>
              </a:r>
              <a:endParaRPr lang="en-US" b="1" dirty="0">
                <a:solidFill>
                  <a:srgbClr val="002060"/>
                </a:solidFill>
                <a:latin typeface="Arial" pitchFamily="34" charset="0"/>
                <a:cs typeface="Arial" pitchFamily="34" charset="0"/>
              </a:endParaRPr>
            </a:p>
          </p:txBody>
        </p:sp>
        <p:sp>
          <p:nvSpPr>
            <p:cNvPr id="18" name="TextBox 17"/>
            <p:cNvSpPr txBox="1"/>
            <p:nvPr/>
          </p:nvSpPr>
          <p:spPr>
            <a:xfrm>
              <a:off x="6172200" y="3276601"/>
              <a:ext cx="762000" cy="276999"/>
            </a:xfrm>
            <a:prstGeom prst="rect">
              <a:avLst/>
            </a:prstGeom>
            <a:solidFill>
              <a:schemeClr val="tx1">
                <a:lumMod val="10000"/>
                <a:lumOff val="90000"/>
              </a:schemeClr>
            </a:solidFill>
          </p:spPr>
          <p:txBody>
            <a:bodyPr wrap="square" rtlCol="0">
              <a:spAutoFit/>
            </a:bodyPr>
            <a:lstStyle/>
            <a:p>
              <a:r>
                <a:rPr lang="en-US" sz="1200" dirty="0">
                  <a:solidFill>
                    <a:srgbClr val="002060"/>
                  </a:solidFill>
                  <a:latin typeface="Arial" pitchFamily="34" charset="0"/>
                  <a:cs typeface="Arial" pitchFamily="34" charset="0"/>
                </a:rPr>
                <a:t>AHRQ</a:t>
              </a:r>
            </a:p>
          </p:txBody>
        </p:sp>
        <p:sp>
          <p:nvSpPr>
            <p:cNvPr id="26" name="TextBox 25"/>
            <p:cNvSpPr txBox="1"/>
            <p:nvPr/>
          </p:nvSpPr>
          <p:spPr>
            <a:xfrm>
              <a:off x="4038601" y="5029201"/>
              <a:ext cx="600075" cy="276999"/>
            </a:xfrm>
            <a:prstGeom prst="rect">
              <a:avLst/>
            </a:prstGeom>
            <a:solidFill>
              <a:schemeClr val="tx1">
                <a:lumMod val="10000"/>
                <a:lumOff val="90000"/>
              </a:schemeClr>
            </a:solidFill>
          </p:spPr>
          <p:txBody>
            <a:bodyPr wrap="square" rtlCol="0">
              <a:spAutoFit/>
            </a:bodyPr>
            <a:lstStyle/>
            <a:p>
              <a:endParaRPr lang="en-US" sz="1200" strike="sngStrike" dirty="0">
                <a:solidFill>
                  <a:srgbClr val="002060"/>
                </a:solidFill>
                <a:latin typeface="Arial" pitchFamily="34" charset="0"/>
                <a:cs typeface="Arial" pitchFamily="34" charset="0"/>
              </a:endParaRPr>
            </a:p>
          </p:txBody>
        </p:sp>
        <p:sp>
          <p:nvSpPr>
            <p:cNvPr id="27" name="TextBox 26"/>
            <p:cNvSpPr txBox="1"/>
            <p:nvPr/>
          </p:nvSpPr>
          <p:spPr>
            <a:xfrm>
              <a:off x="4343400" y="5334000"/>
              <a:ext cx="800100" cy="369332"/>
            </a:xfrm>
            <a:prstGeom prst="rect">
              <a:avLst/>
            </a:prstGeom>
            <a:solidFill>
              <a:schemeClr val="tx1">
                <a:lumMod val="10000"/>
                <a:lumOff val="90000"/>
              </a:schemeClr>
            </a:solidFill>
          </p:spPr>
          <p:txBody>
            <a:bodyPr wrap="square" rtlCol="0">
              <a:spAutoFit/>
            </a:bodyPr>
            <a:lstStyle/>
            <a:p>
              <a:r>
                <a:rPr lang="en-US" b="1" dirty="0" smtClean="0">
                  <a:solidFill>
                    <a:srgbClr val="002060"/>
                  </a:solidFill>
                  <a:latin typeface="Arial" pitchFamily="34" charset="0"/>
                  <a:cs typeface="Arial" pitchFamily="34" charset="0"/>
                </a:rPr>
                <a:t>NIH</a:t>
              </a:r>
              <a:endParaRPr lang="en-US" b="1" dirty="0">
                <a:solidFill>
                  <a:srgbClr val="002060"/>
                </a:solidFill>
                <a:latin typeface="Arial" pitchFamily="34" charset="0"/>
                <a:cs typeface="Arial" pitchFamily="34" charset="0"/>
              </a:endParaRPr>
            </a:p>
          </p:txBody>
        </p:sp>
        <p:sp>
          <p:nvSpPr>
            <p:cNvPr id="28" name="TextBox 27"/>
            <p:cNvSpPr txBox="1"/>
            <p:nvPr/>
          </p:nvSpPr>
          <p:spPr>
            <a:xfrm>
              <a:off x="5486401" y="4800602"/>
              <a:ext cx="533399" cy="276999"/>
            </a:xfrm>
            <a:prstGeom prst="rect">
              <a:avLst/>
            </a:prstGeom>
            <a:solidFill>
              <a:schemeClr val="tx1">
                <a:lumMod val="10000"/>
                <a:lumOff val="90000"/>
              </a:schemeClr>
            </a:solidFill>
          </p:spPr>
          <p:txBody>
            <a:bodyPr wrap="square" rtlCol="0">
              <a:spAutoFit/>
            </a:bodyPr>
            <a:lstStyle/>
            <a:p>
              <a:endParaRPr lang="en-US" sz="1200" strike="sngStrike" dirty="0">
                <a:solidFill>
                  <a:srgbClr val="002060"/>
                </a:solidFill>
                <a:latin typeface="Arial" pitchFamily="34" charset="0"/>
                <a:cs typeface="Arial" pitchFamily="34" charset="0"/>
              </a:endParaRPr>
            </a:p>
          </p:txBody>
        </p:sp>
        <p:sp>
          <p:nvSpPr>
            <p:cNvPr id="30" name="TextBox 29"/>
            <p:cNvSpPr txBox="1"/>
            <p:nvPr/>
          </p:nvSpPr>
          <p:spPr>
            <a:xfrm>
              <a:off x="6248400" y="4267201"/>
              <a:ext cx="666750" cy="276999"/>
            </a:xfrm>
            <a:prstGeom prst="rect">
              <a:avLst/>
            </a:prstGeom>
            <a:solidFill>
              <a:schemeClr val="tx1">
                <a:lumMod val="10000"/>
                <a:lumOff val="90000"/>
              </a:schemeClr>
            </a:solidFill>
          </p:spPr>
          <p:txBody>
            <a:bodyPr wrap="square" rtlCol="0">
              <a:spAutoFit/>
            </a:bodyPr>
            <a:lstStyle/>
            <a:p>
              <a:endParaRPr lang="en-US" sz="1200" strike="sngStrike" dirty="0">
                <a:solidFill>
                  <a:srgbClr val="002060"/>
                </a:solidFill>
                <a:latin typeface="Arial" pitchFamily="34" charset="0"/>
                <a:cs typeface="Arial" pitchFamily="34" charset="0"/>
              </a:endParaRPr>
            </a:p>
          </p:txBody>
        </p:sp>
        <p:sp>
          <p:nvSpPr>
            <p:cNvPr id="48" name="TextBox 47"/>
            <p:cNvSpPr txBox="1"/>
            <p:nvPr/>
          </p:nvSpPr>
          <p:spPr>
            <a:xfrm>
              <a:off x="6400800" y="4038600"/>
              <a:ext cx="752477" cy="307777"/>
            </a:xfrm>
            <a:prstGeom prst="rect">
              <a:avLst/>
            </a:prstGeom>
            <a:solidFill>
              <a:schemeClr val="tx1">
                <a:lumMod val="10000"/>
                <a:lumOff val="90000"/>
              </a:schemeClr>
            </a:solidFill>
          </p:spPr>
          <p:txBody>
            <a:bodyPr wrap="square" rtlCol="0">
              <a:spAutoFit/>
            </a:bodyPr>
            <a:lstStyle/>
            <a:p>
              <a:r>
                <a:rPr lang="en-US" sz="1400" b="1" dirty="0" smtClean="0">
                  <a:solidFill>
                    <a:srgbClr val="FF0000"/>
                  </a:solidFill>
                  <a:latin typeface="Arial" pitchFamily="34" charset="0"/>
                  <a:cs typeface="Arial" pitchFamily="34" charset="0"/>
                </a:rPr>
                <a:t>OHRP</a:t>
              </a:r>
              <a:endParaRPr lang="en-US" sz="1400" b="1" dirty="0">
                <a:solidFill>
                  <a:srgbClr val="FF0000"/>
                </a:solidFill>
                <a:latin typeface="Arial" pitchFamily="34" charset="0"/>
                <a:cs typeface="Arial" pitchFamily="34" charset="0"/>
              </a:endParaRPr>
            </a:p>
          </p:txBody>
        </p:sp>
        <p:sp>
          <p:nvSpPr>
            <p:cNvPr id="49" name="TextBox 48"/>
            <p:cNvSpPr txBox="1"/>
            <p:nvPr/>
          </p:nvSpPr>
          <p:spPr>
            <a:xfrm>
              <a:off x="6019800" y="4800600"/>
              <a:ext cx="600075" cy="307777"/>
            </a:xfrm>
            <a:prstGeom prst="rect">
              <a:avLst/>
            </a:prstGeom>
            <a:solidFill>
              <a:schemeClr val="tx1">
                <a:lumMod val="10000"/>
                <a:lumOff val="90000"/>
              </a:schemeClr>
            </a:solidFill>
          </p:spPr>
          <p:txBody>
            <a:bodyPr wrap="square" rtlCol="0">
              <a:spAutoFit/>
            </a:bodyPr>
            <a:lstStyle/>
            <a:p>
              <a:r>
                <a:rPr lang="en-US" sz="1400" dirty="0">
                  <a:solidFill>
                    <a:srgbClr val="002060"/>
                  </a:solidFill>
                  <a:latin typeface="Arial" pitchFamily="34" charset="0"/>
                  <a:cs typeface="Arial" pitchFamily="34" charset="0"/>
                </a:rPr>
                <a:t>IHS</a:t>
              </a:r>
            </a:p>
          </p:txBody>
        </p:sp>
        <p:sp>
          <p:nvSpPr>
            <p:cNvPr id="53" name="TextBox 52"/>
            <p:cNvSpPr txBox="1"/>
            <p:nvPr/>
          </p:nvSpPr>
          <p:spPr>
            <a:xfrm>
              <a:off x="2133600" y="4038600"/>
              <a:ext cx="914399" cy="276999"/>
            </a:xfrm>
            <a:prstGeom prst="rect">
              <a:avLst/>
            </a:prstGeom>
            <a:solidFill>
              <a:schemeClr val="tx1">
                <a:lumMod val="10000"/>
                <a:lumOff val="90000"/>
              </a:schemeClr>
            </a:solidFill>
          </p:spPr>
          <p:txBody>
            <a:bodyPr wrap="square" rtlCol="0">
              <a:spAutoFit/>
            </a:bodyPr>
            <a:lstStyle/>
            <a:p>
              <a:r>
                <a:rPr lang="en-US" sz="1200" dirty="0" smtClean="0">
                  <a:solidFill>
                    <a:srgbClr val="002060"/>
                  </a:solidFill>
                  <a:latin typeface="Arial" pitchFamily="34" charset="0"/>
                  <a:cs typeface="Arial" pitchFamily="34" charset="0"/>
                </a:rPr>
                <a:t>SAMHSA</a:t>
              </a:r>
              <a:endParaRPr lang="en-US" sz="1200" dirty="0">
                <a:solidFill>
                  <a:srgbClr val="002060"/>
                </a:solidFill>
                <a:latin typeface="Arial" pitchFamily="34" charset="0"/>
                <a:cs typeface="Arial" pitchFamily="34" charset="0"/>
              </a:endParaRPr>
            </a:p>
          </p:txBody>
        </p:sp>
        <p:sp>
          <p:nvSpPr>
            <p:cNvPr id="55" name="TextBox 54"/>
            <p:cNvSpPr txBox="1"/>
            <p:nvPr/>
          </p:nvSpPr>
          <p:spPr>
            <a:xfrm>
              <a:off x="2209800" y="3505201"/>
              <a:ext cx="800100" cy="307777"/>
            </a:xfrm>
            <a:prstGeom prst="rect">
              <a:avLst/>
            </a:prstGeom>
            <a:solidFill>
              <a:schemeClr val="tx1">
                <a:lumMod val="10000"/>
                <a:lumOff val="90000"/>
              </a:schemeClr>
            </a:solidFill>
          </p:spPr>
          <p:txBody>
            <a:bodyPr wrap="square" rtlCol="0">
              <a:spAutoFit/>
            </a:bodyPr>
            <a:lstStyle/>
            <a:p>
              <a:r>
                <a:rPr lang="en-US" sz="1400" b="1" dirty="0" smtClean="0">
                  <a:solidFill>
                    <a:srgbClr val="FF0000"/>
                  </a:solidFill>
                  <a:latin typeface="Arial" pitchFamily="34" charset="0"/>
                  <a:cs typeface="Arial" pitchFamily="34" charset="0"/>
                </a:rPr>
                <a:t>OGC</a:t>
              </a:r>
              <a:endParaRPr lang="en-US" sz="1400" b="1" dirty="0">
                <a:solidFill>
                  <a:srgbClr val="FF0000"/>
                </a:solidFill>
                <a:latin typeface="Arial" pitchFamily="34" charset="0"/>
                <a:cs typeface="Arial" pitchFamily="34" charset="0"/>
              </a:endParaRPr>
            </a:p>
          </p:txBody>
        </p:sp>
        <p:sp>
          <p:nvSpPr>
            <p:cNvPr id="70" name="TextBox 69"/>
            <p:cNvSpPr txBox="1"/>
            <p:nvPr/>
          </p:nvSpPr>
          <p:spPr>
            <a:xfrm>
              <a:off x="2667000" y="4770120"/>
              <a:ext cx="685800" cy="276999"/>
            </a:xfrm>
            <a:prstGeom prst="rect">
              <a:avLst/>
            </a:prstGeom>
            <a:solidFill>
              <a:schemeClr val="tx1">
                <a:lumMod val="10000"/>
                <a:lumOff val="90000"/>
              </a:schemeClr>
            </a:solidFill>
          </p:spPr>
          <p:txBody>
            <a:bodyPr wrap="square" rtlCol="0">
              <a:spAutoFit/>
            </a:bodyPr>
            <a:lstStyle/>
            <a:p>
              <a:r>
                <a:rPr lang="en-US" sz="1200" dirty="0" smtClean="0">
                  <a:solidFill>
                    <a:srgbClr val="002060"/>
                  </a:solidFill>
                  <a:latin typeface="Arial" pitchFamily="34" charset="0"/>
                  <a:cs typeface="Arial" pitchFamily="34" charset="0"/>
                </a:rPr>
                <a:t>HRSA</a:t>
              </a:r>
              <a:endParaRPr lang="en-US" sz="1200" dirty="0">
                <a:solidFill>
                  <a:srgbClr val="002060"/>
                </a:solidFill>
                <a:latin typeface="Arial" pitchFamily="34" charset="0"/>
                <a:cs typeface="Arial" pitchFamily="34" charset="0"/>
              </a:endParaRPr>
            </a:p>
          </p:txBody>
        </p:sp>
      </p:grpSp>
      <p:grpSp>
        <p:nvGrpSpPr>
          <p:cNvPr id="29" name="Group 28"/>
          <p:cNvGrpSpPr/>
          <p:nvPr/>
        </p:nvGrpSpPr>
        <p:grpSpPr>
          <a:xfrm>
            <a:off x="-76200" y="1219200"/>
            <a:ext cx="9045769" cy="5290457"/>
            <a:chOff x="120261" y="1265720"/>
            <a:chExt cx="9045769" cy="5290457"/>
          </a:xfrm>
        </p:grpSpPr>
        <p:sp>
          <p:nvSpPr>
            <p:cNvPr id="59" name="TextBox 58"/>
            <p:cNvSpPr txBox="1"/>
            <p:nvPr/>
          </p:nvSpPr>
          <p:spPr>
            <a:xfrm>
              <a:off x="6749661" y="5924100"/>
              <a:ext cx="1600200" cy="523220"/>
            </a:xfrm>
            <a:prstGeom prst="rect">
              <a:avLst/>
            </a:prstGeom>
            <a:noFill/>
          </p:spPr>
          <p:txBody>
            <a:bodyPr wrap="square" rtlCol="0">
              <a:spAutoFit/>
            </a:bodyPr>
            <a:lstStyle/>
            <a:p>
              <a:pPr algn="ctr"/>
              <a:r>
                <a:rPr lang="en-US" sz="1400" dirty="0" smtClean="0">
                  <a:latin typeface="Arial" pitchFamily="34" charset="0"/>
                  <a:cs typeface="Arial" pitchFamily="34" charset="0"/>
                </a:rPr>
                <a:t>US Colleges &amp; Universities</a:t>
              </a:r>
              <a:endParaRPr lang="en-US" sz="1400" dirty="0">
                <a:latin typeface="Arial" pitchFamily="34" charset="0"/>
                <a:cs typeface="Arial" pitchFamily="34" charset="0"/>
              </a:endParaRPr>
            </a:p>
          </p:txBody>
        </p:sp>
        <p:sp>
          <p:nvSpPr>
            <p:cNvPr id="60" name="TextBox 59"/>
            <p:cNvSpPr txBox="1"/>
            <p:nvPr/>
          </p:nvSpPr>
          <p:spPr>
            <a:xfrm>
              <a:off x="599490" y="1527836"/>
              <a:ext cx="1676400" cy="738664"/>
            </a:xfrm>
            <a:prstGeom prst="rect">
              <a:avLst/>
            </a:prstGeom>
            <a:noFill/>
          </p:spPr>
          <p:txBody>
            <a:bodyPr wrap="square" rtlCol="0">
              <a:spAutoFit/>
            </a:bodyPr>
            <a:lstStyle/>
            <a:p>
              <a:pPr algn="ctr"/>
              <a:r>
                <a:rPr lang="en-US" sz="1400" dirty="0" smtClean="0">
                  <a:latin typeface="Arial" pitchFamily="34" charset="0"/>
                  <a:cs typeface="Arial" pitchFamily="34" charset="0"/>
                </a:rPr>
                <a:t>Association of  American Medical Colleges</a:t>
              </a:r>
              <a:endParaRPr lang="en-US" sz="1400" dirty="0">
                <a:latin typeface="Arial" pitchFamily="34" charset="0"/>
                <a:cs typeface="Arial" pitchFamily="34" charset="0"/>
              </a:endParaRPr>
            </a:p>
          </p:txBody>
        </p:sp>
        <p:sp>
          <p:nvSpPr>
            <p:cNvPr id="62" name="TextBox 61"/>
            <p:cNvSpPr txBox="1"/>
            <p:nvPr/>
          </p:nvSpPr>
          <p:spPr>
            <a:xfrm>
              <a:off x="425060" y="2667000"/>
              <a:ext cx="861133" cy="523220"/>
            </a:xfrm>
            <a:prstGeom prst="rect">
              <a:avLst/>
            </a:prstGeom>
            <a:noFill/>
          </p:spPr>
          <p:txBody>
            <a:bodyPr wrap="none" rtlCol="0">
              <a:spAutoFit/>
            </a:bodyPr>
            <a:lstStyle/>
            <a:p>
              <a:r>
                <a:rPr lang="en-US" sz="1400" dirty="0" smtClean="0">
                  <a:latin typeface="Arial" pitchFamily="34" charset="0"/>
                  <a:cs typeface="Arial" pitchFamily="34" charset="0"/>
                </a:rPr>
                <a:t>Medical</a:t>
              </a:r>
            </a:p>
            <a:p>
              <a:r>
                <a:rPr lang="en-US" sz="1400" dirty="0" smtClean="0">
                  <a:latin typeface="Arial" pitchFamily="34" charset="0"/>
                  <a:cs typeface="Arial" pitchFamily="34" charset="0"/>
                </a:rPr>
                <a:t> Centers</a:t>
              </a:r>
              <a:endParaRPr lang="en-US" sz="1400" dirty="0">
                <a:latin typeface="Arial" pitchFamily="34" charset="0"/>
                <a:cs typeface="Arial" pitchFamily="34" charset="0"/>
              </a:endParaRPr>
            </a:p>
          </p:txBody>
        </p:sp>
        <p:sp>
          <p:nvSpPr>
            <p:cNvPr id="63" name="TextBox 62"/>
            <p:cNvSpPr txBox="1"/>
            <p:nvPr/>
          </p:nvSpPr>
          <p:spPr>
            <a:xfrm>
              <a:off x="2253860" y="6248400"/>
              <a:ext cx="1184940" cy="307777"/>
            </a:xfrm>
            <a:prstGeom prst="rect">
              <a:avLst/>
            </a:prstGeom>
            <a:noFill/>
          </p:spPr>
          <p:txBody>
            <a:bodyPr wrap="none" rtlCol="0">
              <a:spAutoFit/>
            </a:bodyPr>
            <a:lstStyle/>
            <a:p>
              <a:r>
                <a:rPr lang="en-US" sz="1400" dirty="0" smtClean="0">
                  <a:latin typeface="Arial" pitchFamily="34" charset="0"/>
                  <a:cs typeface="Arial" pitchFamily="34" charset="0"/>
                </a:rPr>
                <a:t>Clinical sites</a:t>
              </a:r>
              <a:endParaRPr lang="en-US" sz="1400" dirty="0">
                <a:latin typeface="Arial" pitchFamily="34" charset="0"/>
                <a:cs typeface="Arial" pitchFamily="34" charset="0"/>
              </a:endParaRPr>
            </a:p>
          </p:txBody>
        </p:sp>
        <p:sp>
          <p:nvSpPr>
            <p:cNvPr id="64" name="TextBox 63"/>
            <p:cNvSpPr txBox="1"/>
            <p:nvPr/>
          </p:nvSpPr>
          <p:spPr>
            <a:xfrm>
              <a:off x="249097" y="3810000"/>
              <a:ext cx="1090363" cy="523220"/>
            </a:xfrm>
            <a:prstGeom prst="rect">
              <a:avLst/>
            </a:prstGeom>
            <a:noFill/>
          </p:spPr>
          <p:txBody>
            <a:bodyPr wrap="none" rtlCol="0">
              <a:spAutoFit/>
            </a:bodyPr>
            <a:lstStyle/>
            <a:p>
              <a:pPr algn="ctr"/>
              <a:r>
                <a:rPr lang="en-US" sz="1400" dirty="0" smtClean="0">
                  <a:latin typeface="Arial" pitchFamily="34" charset="0"/>
                  <a:cs typeface="Arial" pitchFamily="34" charset="0"/>
                </a:rPr>
                <a:t>Biotech </a:t>
              </a:r>
            </a:p>
            <a:p>
              <a:pPr algn="ctr"/>
              <a:r>
                <a:rPr lang="en-US" sz="1400" dirty="0" smtClean="0">
                  <a:latin typeface="Arial" pitchFamily="34" charset="0"/>
                  <a:cs typeface="Arial" pitchFamily="34" charset="0"/>
                </a:rPr>
                <a:t>Companies</a:t>
              </a:r>
              <a:endParaRPr lang="en-US" sz="1400" dirty="0">
                <a:latin typeface="Arial" pitchFamily="34" charset="0"/>
                <a:cs typeface="Arial" pitchFamily="34" charset="0"/>
              </a:endParaRPr>
            </a:p>
          </p:txBody>
        </p:sp>
        <p:sp>
          <p:nvSpPr>
            <p:cNvPr id="65" name="TextBox 64"/>
            <p:cNvSpPr txBox="1"/>
            <p:nvPr/>
          </p:nvSpPr>
          <p:spPr>
            <a:xfrm>
              <a:off x="3712288" y="1265720"/>
              <a:ext cx="2362200" cy="307777"/>
            </a:xfrm>
            <a:prstGeom prst="rect">
              <a:avLst/>
            </a:prstGeom>
            <a:noFill/>
          </p:spPr>
          <p:txBody>
            <a:bodyPr wrap="square" rtlCol="0">
              <a:spAutoFit/>
            </a:bodyPr>
            <a:lstStyle/>
            <a:p>
              <a:r>
                <a:rPr lang="en-US" sz="1400" dirty="0" smtClean="0">
                  <a:latin typeface="Arial" pitchFamily="34" charset="0"/>
                  <a:cs typeface="Arial" pitchFamily="34" charset="0"/>
                </a:rPr>
                <a:t>International Universities</a:t>
              </a:r>
              <a:endParaRPr lang="en-US" sz="1400" dirty="0">
                <a:latin typeface="Arial" pitchFamily="34" charset="0"/>
                <a:cs typeface="Arial" pitchFamily="34" charset="0"/>
              </a:endParaRPr>
            </a:p>
          </p:txBody>
        </p:sp>
        <p:sp>
          <p:nvSpPr>
            <p:cNvPr id="75" name="TextBox 74"/>
            <p:cNvSpPr txBox="1"/>
            <p:nvPr/>
          </p:nvSpPr>
          <p:spPr>
            <a:xfrm>
              <a:off x="7870630" y="4749224"/>
              <a:ext cx="1066800" cy="738664"/>
            </a:xfrm>
            <a:prstGeom prst="rect">
              <a:avLst/>
            </a:prstGeom>
            <a:noFill/>
          </p:spPr>
          <p:txBody>
            <a:bodyPr wrap="square" rtlCol="0">
              <a:spAutoFit/>
            </a:bodyPr>
            <a:lstStyle/>
            <a:p>
              <a:pPr algn="ctr"/>
              <a:r>
                <a:rPr lang="en-US" sz="1400" dirty="0" smtClean="0">
                  <a:latin typeface="Arial" pitchFamily="34" charset="0"/>
                  <a:cs typeface="Arial" pitchFamily="34" charset="0"/>
                </a:rPr>
                <a:t>National Academy of Science</a:t>
              </a:r>
              <a:endParaRPr lang="en-US" sz="1400" dirty="0">
                <a:latin typeface="Arial" pitchFamily="34" charset="0"/>
                <a:cs typeface="Arial" pitchFamily="34" charset="0"/>
              </a:endParaRPr>
            </a:p>
          </p:txBody>
        </p:sp>
        <p:sp>
          <p:nvSpPr>
            <p:cNvPr id="76" name="TextBox 75"/>
            <p:cNvSpPr txBox="1"/>
            <p:nvPr/>
          </p:nvSpPr>
          <p:spPr>
            <a:xfrm>
              <a:off x="7108630" y="1371600"/>
              <a:ext cx="1752600" cy="954107"/>
            </a:xfrm>
            <a:prstGeom prst="rect">
              <a:avLst/>
            </a:prstGeom>
            <a:noFill/>
          </p:spPr>
          <p:txBody>
            <a:bodyPr wrap="square" rtlCol="0">
              <a:spAutoFit/>
            </a:bodyPr>
            <a:lstStyle/>
            <a:p>
              <a:pPr algn="ctr"/>
              <a:r>
                <a:rPr lang="en-US" sz="1400" dirty="0" smtClean="0">
                  <a:latin typeface="Arial" pitchFamily="34" charset="0"/>
                  <a:cs typeface="Arial" pitchFamily="34" charset="0"/>
                </a:rPr>
                <a:t>American Association for the Advancement of Science</a:t>
              </a:r>
              <a:endParaRPr lang="en-US" sz="1400" dirty="0">
                <a:latin typeface="Arial" pitchFamily="34" charset="0"/>
                <a:cs typeface="Arial" pitchFamily="34" charset="0"/>
              </a:endParaRPr>
            </a:p>
          </p:txBody>
        </p:sp>
        <p:sp>
          <p:nvSpPr>
            <p:cNvPr id="77" name="TextBox 76"/>
            <p:cNvSpPr txBox="1"/>
            <p:nvPr/>
          </p:nvSpPr>
          <p:spPr>
            <a:xfrm>
              <a:off x="120261" y="4876800"/>
              <a:ext cx="1600200" cy="954107"/>
            </a:xfrm>
            <a:prstGeom prst="rect">
              <a:avLst/>
            </a:prstGeom>
            <a:noFill/>
          </p:spPr>
          <p:txBody>
            <a:bodyPr wrap="square" rtlCol="0">
              <a:spAutoFit/>
            </a:bodyPr>
            <a:lstStyle/>
            <a:p>
              <a:pPr algn="ctr"/>
              <a:r>
                <a:rPr lang="en-US" sz="1400" dirty="0" smtClean="0">
                  <a:latin typeface="Arial" pitchFamily="34" charset="0"/>
                  <a:cs typeface="Arial" pitchFamily="34" charset="0"/>
                </a:rPr>
                <a:t>Association of  American University Professors</a:t>
              </a:r>
              <a:endParaRPr lang="en-US" sz="1400" dirty="0">
                <a:latin typeface="Arial" pitchFamily="34" charset="0"/>
                <a:cs typeface="Arial" pitchFamily="34" charset="0"/>
              </a:endParaRPr>
            </a:p>
          </p:txBody>
        </p:sp>
        <p:sp>
          <p:nvSpPr>
            <p:cNvPr id="78" name="TextBox 77"/>
            <p:cNvSpPr txBox="1"/>
            <p:nvPr/>
          </p:nvSpPr>
          <p:spPr>
            <a:xfrm>
              <a:off x="7794430" y="2895600"/>
              <a:ext cx="1371600" cy="738664"/>
            </a:xfrm>
            <a:prstGeom prst="rect">
              <a:avLst/>
            </a:prstGeom>
            <a:noFill/>
          </p:spPr>
          <p:txBody>
            <a:bodyPr wrap="square" rtlCol="0">
              <a:spAutoFit/>
            </a:bodyPr>
            <a:lstStyle/>
            <a:p>
              <a:pPr algn="ctr"/>
              <a:r>
                <a:rPr lang="en-US" sz="1400" dirty="0" smtClean="0">
                  <a:latin typeface="Arial" pitchFamily="34" charset="0"/>
                  <a:cs typeface="Arial" pitchFamily="34" charset="0"/>
                </a:rPr>
                <a:t>Council of Graduate Schools</a:t>
              </a:r>
              <a:endParaRPr lang="en-US" sz="1400" dirty="0">
                <a:latin typeface="Arial" pitchFamily="34" charset="0"/>
                <a:cs typeface="Arial" pitchFamily="34" charset="0"/>
              </a:endParaRPr>
            </a:p>
          </p:txBody>
        </p:sp>
      </p:grpSp>
      <p:grpSp>
        <p:nvGrpSpPr>
          <p:cNvPr id="45" name="Group 44"/>
          <p:cNvGrpSpPr/>
          <p:nvPr/>
        </p:nvGrpSpPr>
        <p:grpSpPr>
          <a:xfrm>
            <a:off x="2895600" y="2819400"/>
            <a:ext cx="3124200" cy="2286000"/>
            <a:chOff x="3124200" y="2895600"/>
            <a:chExt cx="3124200" cy="2286000"/>
          </a:xfrm>
        </p:grpSpPr>
        <p:sp>
          <p:nvSpPr>
            <p:cNvPr id="68" name="Oval 67"/>
            <p:cNvSpPr/>
            <p:nvPr/>
          </p:nvSpPr>
          <p:spPr>
            <a:xfrm>
              <a:off x="3124200" y="2895600"/>
              <a:ext cx="3124200" cy="2286000"/>
            </a:xfrm>
            <a:prstGeom prst="ellipse">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2" descr="C:\Users\Celeste\Pictures\Office_of_Research_Integrity_logo.png"/>
            <p:cNvPicPr>
              <a:picLocks noChangeAspect="1" noChangeArrowheads="1"/>
            </p:cNvPicPr>
            <p:nvPr/>
          </p:nvPicPr>
          <p:blipFill>
            <a:blip r:embed="rId2" cstate="print"/>
            <a:srcRect/>
            <a:stretch>
              <a:fillRect/>
            </a:stretch>
          </p:blipFill>
          <p:spPr bwMode="auto">
            <a:xfrm>
              <a:off x="3291840" y="3159731"/>
              <a:ext cx="2651760" cy="955069"/>
            </a:xfrm>
            <a:prstGeom prst="rect">
              <a:avLst/>
            </a:prstGeom>
            <a:noFill/>
          </p:spPr>
        </p:pic>
        <p:sp>
          <p:nvSpPr>
            <p:cNvPr id="66" name="TextBox 65"/>
            <p:cNvSpPr txBox="1"/>
            <p:nvPr/>
          </p:nvSpPr>
          <p:spPr>
            <a:xfrm>
              <a:off x="3276600" y="4324290"/>
              <a:ext cx="2819400" cy="369332"/>
            </a:xfrm>
            <a:prstGeom prst="rect">
              <a:avLst/>
            </a:prstGeom>
            <a:noFill/>
          </p:spPr>
          <p:txBody>
            <a:bodyPr wrap="square" rtlCol="0">
              <a:spAutoFit/>
            </a:bodyPr>
            <a:lstStyle/>
            <a:p>
              <a:pPr algn="ctr"/>
              <a:r>
                <a:rPr lang="en-US" b="1" dirty="0" smtClean="0">
                  <a:solidFill>
                    <a:srgbClr val="002060"/>
                  </a:solidFill>
                  <a:latin typeface="Arial" pitchFamily="34" charset="0"/>
                  <a:cs typeface="Arial" pitchFamily="34" charset="0"/>
                </a:rPr>
                <a:t>Public Health Service</a:t>
              </a:r>
              <a:endParaRPr lang="en-US" b="1" dirty="0">
                <a:solidFill>
                  <a:srgbClr val="002060"/>
                </a:solidFill>
                <a:latin typeface="Arial" pitchFamily="34" charset="0"/>
                <a:cs typeface="Arial" pitchFamily="34" charset="0"/>
              </a:endParaRPr>
            </a:p>
          </p:txBody>
        </p:sp>
        <p:cxnSp>
          <p:nvCxnSpPr>
            <p:cNvPr id="67" name="Straight Connector 66"/>
            <p:cNvCxnSpPr/>
            <p:nvPr/>
          </p:nvCxnSpPr>
          <p:spPr>
            <a:xfrm>
              <a:off x="3962400" y="4114800"/>
              <a:ext cx="1295400"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381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06E598776B79408DE98D0C79F14201" ma:contentTypeVersion="4" ma:contentTypeDescription="Create a new document." ma:contentTypeScope="" ma:versionID="74804a151ccd934a2f99bdedab4b878b">
  <xsd:schema xmlns:xsd="http://www.w3.org/2001/XMLSchema" xmlns:xs="http://www.w3.org/2001/XMLSchema" xmlns:p="http://schemas.microsoft.com/office/2006/metadata/properties" xmlns:ns2="e64061a7-bc73-4e36-8b6e-74220a960d58" targetNamespace="http://schemas.microsoft.com/office/2006/metadata/properties" ma:root="true" ma:fieldsID="381f62e2a68e65fe632c2feb79df998c" ns2:_="">
    <xsd:import namespace="e64061a7-bc73-4e36-8b6e-74220a960d58"/>
    <xsd:element name="properties">
      <xsd:complexType>
        <xsd:sequence>
          <xsd:element name="documentManagement">
            <xsd:complexType>
              <xsd:all>
                <xsd:element ref="ns2:Assigned_x0020_To0"/>
                <xsd:element ref="ns2:user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4061a7-bc73-4e36-8b6e-74220a960d58" elementFormDefault="qualified">
    <xsd:import namespace="http://schemas.microsoft.com/office/2006/documentManagement/types"/>
    <xsd:import namespace="http://schemas.microsoft.com/office/infopath/2007/PartnerControls"/>
    <xsd:element name="Assigned_x0020_To0" ma:index="8" ma:displayName="Assigned To" ma:description="Your name" ma:list="UserInfo" ma:SharePointGroup="0" ma:internalName="Assigned_x0020_To0"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username" ma:index="9" nillable="true" ma:displayName="username" ma:internalName="usernam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ssigned_x0020_To0 xmlns="e64061a7-bc73-4e36-8b6e-74220a960d58">
      <UserInfo>
        <DisplayName>Lau, Yvonne (NIH/OD) [E]</DisplayName>
        <AccountId>1520</AccountId>
        <AccountType/>
      </UserInfo>
    </Assigned_x0020_To0>
    <username xmlns="e64061a7-bc73-4e36-8b6e-74220a960d5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A1F7BA-F666-44D7-86FD-DFF282F5D3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4061a7-bc73-4e36-8b6e-74220a960d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97FBA5-1C92-4A3C-9F48-A7BDB2562760}">
  <ds:schemaRefs>
    <ds:schemaRef ds:uri="e64061a7-bc73-4e36-8b6e-74220a960d58"/>
    <ds:schemaRef ds:uri="http://purl.org/dc/elements/1.1/"/>
    <ds:schemaRef ds:uri="http://purl.org/dc/terms/"/>
    <ds:schemaRef ds:uri="http://schemas.microsoft.com/office/2006/metadata/properties"/>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383EFF35-A2DA-441A-83A3-241499D28E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Balance</Template>
  <TotalTime>11069</TotalTime>
  <Words>2944</Words>
  <Application>Microsoft Office PowerPoint</Application>
  <PresentationFormat>On-screen Show (4:3)</PresentationFormat>
  <Paragraphs>317</Paragraphs>
  <Slides>63</Slides>
  <Notes>9</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63</vt:i4>
      </vt:variant>
    </vt:vector>
  </HeadingPairs>
  <TitlesOfParts>
    <vt:vector size="67" baseType="lpstr">
      <vt:lpstr>Balance</vt:lpstr>
      <vt:lpstr>Chart</vt:lpstr>
      <vt:lpstr>Image</vt:lpstr>
      <vt:lpstr>Drawing</vt:lpstr>
      <vt:lpstr>Office of Research Integrity</vt:lpstr>
      <vt:lpstr>ORI’s Mission</vt:lpstr>
      <vt:lpstr>Definition of Research Misconduct</vt:lpstr>
      <vt:lpstr>Proof of Research Misconduct </vt:lpstr>
      <vt:lpstr>Additional ORI Activities</vt:lpstr>
      <vt:lpstr>ORI Activities (cont)</vt:lpstr>
      <vt:lpstr>ORI lacks jurisdictions for many types of inappropriate behavior: some are referred to other agencies</vt:lpstr>
      <vt:lpstr>Other issues not within ORI’s jurisdiction:</vt:lpstr>
      <vt:lpstr>Supporting Coordination &amp; Collaboration </vt:lpstr>
      <vt:lpstr>Handling Cases of Research Misconduct</vt:lpstr>
      <vt:lpstr>For Whom Does ORI Serve?</vt:lpstr>
      <vt:lpstr>Key Metrics – Division of Investigative Oversight</vt:lpstr>
      <vt:lpstr>Some ORI Statistics </vt:lpstr>
      <vt:lpstr>A few key issues that ORI has found contribute most significantly to allowing misconduct</vt:lpstr>
      <vt:lpstr>More issues that facilitate misconduct</vt:lpstr>
      <vt:lpstr>Conclusions</vt:lpstr>
      <vt:lpstr>ORI can provide assistance 240 453 8800; AskORI@hhs.gov </vt:lpstr>
      <vt:lpstr>A Major Misconduct Case: ‘ Eric Poehlman University of Vermont</vt:lpstr>
      <vt:lpstr>The initial allegations arose when  Dr. Poehlman provided a colleague, about a week apart, two versions of a spreadsheet containing physical, dietary, energetic, and metabolic data on elderly men and women seen twice, on average, about six years apart.   In the complainant’s own words:</vt:lpstr>
      <vt:lpstr>Initial allegations (cont)</vt:lpstr>
      <vt:lpstr>The Scope of the Misconduct</vt:lpstr>
      <vt:lpstr>PowerPoint Presentation</vt:lpstr>
      <vt:lpstr>PowerPoint Presentation</vt:lpstr>
      <vt:lpstr>Tip of the iceberg</vt:lpstr>
      <vt:lpstr>Additional Issues</vt:lpstr>
      <vt:lpstr>PowerPoint Presentation</vt:lpstr>
      <vt:lpstr>Additional Issues (cont)</vt:lpstr>
      <vt:lpstr>Dr. Poehlman’s obstruction efforts</vt:lpstr>
      <vt:lpstr>Obstruction (cont)</vt:lpstr>
      <vt:lpstr>Why did it take so long to discover? </vt:lpstr>
      <vt:lpstr>Summary </vt:lpstr>
      <vt:lpstr>Summary</vt:lpstr>
      <vt:lpstr>The role of the Justice Department: ORI Assurance</vt:lpstr>
      <vt:lpstr>PowerPoint Presentation</vt:lpstr>
      <vt:lpstr>What Was the involvement of the Vermont U.S. Attorney</vt:lpstr>
      <vt:lpstr>ORI actions and the Whistleblower’s role </vt:lpstr>
      <vt:lpstr>Impact of Dr. Poehlman’s Actions in the Scientific Community</vt:lpstr>
      <vt:lpstr>Impact of Dr. Poehlman’s Actions on the General Public</vt:lpstr>
      <vt:lpstr>Lessons Learned</vt:lpstr>
      <vt:lpstr>DIO Oversight: Forensics</vt:lpstr>
      <vt:lpstr>PowerPoint Presentation</vt:lpstr>
      <vt:lpstr>Examples of analyzing images</vt:lpstr>
      <vt:lpstr>PowerPoint Presentation</vt:lpstr>
      <vt:lpstr>PowerPoint Presentation</vt:lpstr>
      <vt:lpstr>PowerPoint Presentation</vt:lpstr>
      <vt:lpstr>PowerPoint Presentation</vt:lpstr>
      <vt:lpstr>PowerPoint Presentation</vt:lpstr>
      <vt:lpstr>PowerPoint Presentation</vt:lpstr>
      <vt:lpstr>When the films were aligned and scanned in reflection mode:</vt:lpstr>
      <vt:lpstr>Moving to the digital age</vt:lpstr>
      <vt:lpstr>A Slippery Slope</vt:lpstr>
      <vt:lpstr>PowerPoint Presentation</vt:lpstr>
      <vt:lpstr>PowerPoint Presentation</vt:lpstr>
      <vt:lpstr>PowerPoint Presentation</vt:lpstr>
      <vt:lpstr>PowerPoint Presentation</vt:lpstr>
      <vt:lpstr>PowerPoint Presentation</vt:lpstr>
      <vt:lpstr>PowerPoint Presentation</vt:lpstr>
      <vt:lpstr>How to detect non-obvious changes</vt:lpstr>
      <vt:lpstr>PowerPoint Presentation</vt:lpstr>
      <vt:lpstr>PowerPoint Presentation</vt:lpstr>
      <vt:lpstr>PowerPoint Presentation</vt:lpstr>
      <vt:lpstr>PowerPoint Presentation</vt:lpstr>
      <vt:lpstr>ORI can provide assistance 240 453 8800; AskORI@hhs.gov </vt:lpstr>
    </vt:vector>
  </TitlesOfParts>
  <Company>DHHS/OS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Integrity in the Name of Research - ORI - NIH Regional Seminar 2014</dc:title>
  <dc:creator>USER</dc:creator>
  <cp:lastModifiedBy>dwyerc</cp:lastModifiedBy>
  <cp:revision>198</cp:revision>
  <dcterms:created xsi:type="dcterms:W3CDTF">2006-09-19T17:17:23Z</dcterms:created>
  <dcterms:modified xsi:type="dcterms:W3CDTF">2014-05-23T12:07:46Z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0x0101004E06E598776B79408DE98D0C79F14201</vt:lpwstr>
  </property>
</Properties>
</file>