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34"/>
  </p:notesMasterIdLst>
  <p:handoutMasterIdLst>
    <p:handoutMasterId r:id="rId35"/>
  </p:handoutMasterIdLst>
  <p:sldIdLst>
    <p:sldId id="1228" r:id="rId6"/>
    <p:sldId id="1246" r:id="rId7"/>
    <p:sldId id="1231" r:id="rId8"/>
    <p:sldId id="1252" r:id="rId9"/>
    <p:sldId id="1247" r:id="rId10"/>
    <p:sldId id="1235" r:id="rId11"/>
    <p:sldId id="1275" r:id="rId12"/>
    <p:sldId id="1251" r:id="rId13"/>
    <p:sldId id="1241" r:id="rId14"/>
    <p:sldId id="1280" r:id="rId15"/>
    <p:sldId id="1281" r:id="rId16"/>
    <p:sldId id="1259" r:id="rId17"/>
    <p:sldId id="1261" r:id="rId18"/>
    <p:sldId id="1289" r:id="rId19"/>
    <p:sldId id="1239" r:id="rId20"/>
    <p:sldId id="1238" r:id="rId21"/>
    <p:sldId id="1270" r:id="rId22"/>
    <p:sldId id="1288" r:id="rId23"/>
    <p:sldId id="1268" r:id="rId24"/>
    <p:sldId id="1271" r:id="rId25"/>
    <p:sldId id="1290" r:id="rId26"/>
    <p:sldId id="1242" r:id="rId27"/>
    <p:sldId id="1269" r:id="rId28"/>
    <p:sldId id="1267" r:id="rId29"/>
    <p:sldId id="1284" r:id="rId30"/>
    <p:sldId id="1285" r:id="rId31"/>
    <p:sldId id="1283" r:id="rId32"/>
    <p:sldId id="1266" r:id="rId3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336699"/>
    <a:srgbClr val="0033CC"/>
    <a:srgbClr val="1008D6"/>
    <a:srgbClr val="5F5F5F"/>
    <a:srgbClr val="CCFFCC"/>
    <a:srgbClr val="33CCFF"/>
    <a:srgbClr val="00CCFF"/>
    <a:srgbClr val="002774"/>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2772" autoAdjust="0"/>
  </p:normalViewPr>
  <p:slideViewPr>
    <p:cSldViewPr>
      <p:cViewPr>
        <p:scale>
          <a:sx n="69" d="100"/>
          <a:sy n="69" d="100"/>
        </p:scale>
        <p:origin x="-154" y="-134"/>
      </p:cViewPr>
      <p:guideLst>
        <p:guide orient="horz" pos="2160"/>
        <p:guide pos="2880"/>
      </p:guideLst>
    </p:cSldViewPr>
  </p:slideViewPr>
  <p:outlineViewPr>
    <p:cViewPr>
      <p:scale>
        <a:sx n="33" d="100"/>
        <a:sy n="33" d="100"/>
      </p:scale>
      <p:origin x="0" y="612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076" y="-90"/>
      </p:cViewPr>
      <p:guideLst>
        <p:guide orient="horz" pos="290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84A0F-F8E5-47B0-8C4F-64B53DCDE221}" type="doc">
      <dgm:prSet loTypeId="urn:microsoft.com/office/officeart/2005/8/layout/hList2#1" loCatId="relationship" qsTypeId="urn:microsoft.com/office/officeart/2005/8/quickstyle/simple1" qsCatId="simple" csTypeId="urn:microsoft.com/office/officeart/2005/8/colors/accent1_2" csCatId="accent1" phldr="1"/>
      <dgm:spPr/>
      <dgm:t>
        <a:bodyPr/>
        <a:lstStyle/>
        <a:p>
          <a:endParaRPr lang="en-US"/>
        </a:p>
      </dgm:t>
    </dgm:pt>
    <dgm:pt modelId="{2D00C2F6-0DD4-4677-94E5-DCC1A4944C7E}">
      <dgm:prSet phldrT="[Text]" phldr="1"/>
      <dgm:spPr/>
      <dgm:t>
        <a:bodyPr/>
        <a:lstStyle/>
        <a:p>
          <a:endParaRPr lang="en-US" dirty="0"/>
        </a:p>
      </dgm:t>
    </dgm:pt>
    <dgm:pt modelId="{74D1C8EC-788E-432C-A16E-D7E9C4503498}" type="parTrans" cxnId="{15620C8D-A578-4D31-AF72-09ABDDC6F9D0}">
      <dgm:prSet/>
      <dgm:spPr/>
      <dgm:t>
        <a:bodyPr/>
        <a:lstStyle/>
        <a:p>
          <a:endParaRPr lang="en-US"/>
        </a:p>
      </dgm:t>
    </dgm:pt>
    <dgm:pt modelId="{9439589B-DEE3-412B-9D6F-B0C2F15C026A}" type="sibTrans" cxnId="{15620C8D-A578-4D31-AF72-09ABDDC6F9D0}">
      <dgm:prSet/>
      <dgm:spPr/>
      <dgm:t>
        <a:bodyPr/>
        <a:lstStyle/>
        <a:p>
          <a:endParaRPr lang="en-US"/>
        </a:p>
      </dgm:t>
    </dgm:pt>
    <dgm:pt modelId="{9ACECD0A-F911-4B81-A9D4-7428B466C1E7}">
      <dgm:prSet phldrT="[Text]" custT="1"/>
      <dgm:spPr>
        <a:solidFill>
          <a:schemeClr val="bg1">
            <a:lumMod val="50000"/>
          </a:schemeClr>
        </a:solidFill>
      </dgm:spPr>
      <dgm:t>
        <a:bodyPr/>
        <a:lstStyle/>
        <a:p>
          <a:r>
            <a:rPr lang="en-US" sz="1800" dirty="0" smtClean="0"/>
            <a:t>ORI Administrative Actions </a:t>
          </a:r>
          <a:endParaRPr lang="en-US" sz="1800" dirty="0"/>
        </a:p>
      </dgm:t>
    </dgm:pt>
    <dgm:pt modelId="{F5902726-6779-4023-8EF0-C5B44E592AC2}" type="parTrans" cxnId="{3AD404DB-6C80-41C6-BD4B-DC9208A10E40}">
      <dgm:prSet/>
      <dgm:spPr/>
      <dgm:t>
        <a:bodyPr/>
        <a:lstStyle/>
        <a:p>
          <a:endParaRPr lang="en-US"/>
        </a:p>
      </dgm:t>
    </dgm:pt>
    <dgm:pt modelId="{AAC064B7-7FF0-420E-AE7E-4E0616F0DEB8}" type="sibTrans" cxnId="{3AD404DB-6C80-41C6-BD4B-DC9208A10E40}">
      <dgm:prSet/>
      <dgm:spPr/>
      <dgm:t>
        <a:bodyPr/>
        <a:lstStyle/>
        <a:p>
          <a:endParaRPr lang="en-US"/>
        </a:p>
      </dgm:t>
    </dgm:pt>
    <dgm:pt modelId="{5CA25119-BA84-46FD-B784-AE897E860B72}">
      <dgm:prSet phldrT="[Text]" phldr="1"/>
      <dgm:spPr/>
      <dgm:t>
        <a:bodyPr/>
        <a:lstStyle/>
        <a:p>
          <a:endParaRPr lang="en-US" dirty="0"/>
        </a:p>
      </dgm:t>
    </dgm:pt>
    <dgm:pt modelId="{CCAEF7EE-75F8-4B23-8CBE-390606736D87}" type="parTrans" cxnId="{7252C934-559A-4816-B12E-07A68CB0C1C9}">
      <dgm:prSet/>
      <dgm:spPr/>
      <dgm:t>
        <a:bodyPr/>
        <a:lstStyle/>
        <a:p>
          <a:endParaRPr lang="en-US"/>
        </a:p>
      </dgm:t>
    </dgm:pt>
    <dgm:pt modelId="{17AB29EA-3BF2-46A4-86DE-1E38EDB46C4E}" type="sibTrans" cxnId="{7252C934-559A-4816-B12E-07A68CB0C1C9}">
      <dgm:prSet/>
      <dgm:spPr/>
      <dgm:t>
        <a:bodyPr/>
        <a:lstStyle/>
        <a:p>
          <a:endParaRPr lang="en-US"/>
        </a:p>
      </dgm:t>
    </dgm:pt>
    <dgm:pt modelId="{F93CEF67-9E2B-4E56-9CB3-4BC0776BF940}">
      <dgm:prSet phldrT="[Text]" custT="1"/>
      <dgm:spPr>
        <a:solidFill>
          <a:srgbClr val="0033CC"/>
        </a:solidFill>
      </dgm:spPr>
      <dgm:t>
        <a:bodyPr/>
        <a:lstStyle/>
        <a:p>
          <a:pPr>
            <a:spcBef>
              <a:spcPts val="1200"/>
            </a:spcBef>
          </a:pPr>
          <a:r>
            <a:rPr lang="en-US" sz="1800" dirty="0" smtClean="0"/>
            <a:t>Termination of grant</a:t>
          </a:r>
          <a:endParaRPr lang="en-US" sz="1800" dirty="0"/>
        </a:p>
      </dgm:t>
    </dgm:pt>
    <dgm:pt modelId="{6A3BCA3B-9B6F-420D-A62F-18551AE5F302}" type="parTrans" cxnId="{A8497AB8-20B4-4E11-A6C4-E8FC73F9A92F}">
      <dgm:prSet/>
      <dgm:spPr/>
      <dgm:t>
        <a:bodyPr/>
        <a:lstStyle/>
        <a:p>
          <a:endParaRPr lang="en-US"/>
        </a:p>
      </dgm:t>
    </dgm:pt>
    <dgm:pt modelId="{F24223E0-E44C-4641-B249-4EA9E3928208}" type="sibTrans" cxnId="{A8497AB8-20B4-4E11-A6C4-E8FC73F9A92F}">
      <dgm:prSet/>
      <dgm:spPr/>
      <dgm:t>
        <a:bodyPr/>
        <a:lstStyle/>
        <a:p>
          <a:endParaRPr lang="en-US"/>
        </a:p>
      </dgm:t>
    </dgm:pt>
    <dgm:pt modelId="{23194A87-FFA4-4398-AFB9-534D10416D92}">
      <dgm:prSet phldrT="[Text]" phldr="1"/>
      <dgm:spPr/>
      <dgm:t>
        <a:bodyPr/>
        <a:lstStyle/>
        <a:p>
          <a:endParaRPr lang="en-US" dirty="0"/>
        </a:p>
      </dgm:t>
    </dgm:pt>
    <dgm:pt modelId="{6FBA5858-1237-4A86-B5C1-4B2D81C76447}" type="parTrans" cxnId="{B398E745-F461-4FB4-A5CD-3F504DC91FBD}">
      <dgm:prSet/>
      <dgm:spPr/>
      <dgm:t>
        <a:bodyPr/>
        <a:lstStyle/>
        <a:p>
          <a:endParaRPr lang="en-US"/>
        </a:p>
      </dgm:t>
    </dgm:pt>
    <dgm:pt modelId="{E7CAE23C-AA56-448E-9DC9-CA3E405DEB66}" type="sibTrans" cxnId="{B398E745-F461-4FB4-A5CD-3F504DC91FBD}">
      <dgm:prSet/>
      <dgm:spPr/>
      <dgm:t>
        <a:bodyPr/>
        <a:lstStyle/>
        <a:p>
          <a:endParaRPr lang="en-US"/>
        </a:p>
      </dgm:t>
    </dgm:pt>
    <dgm:pt modelId="{E95B0554-DB77-47FB-9DA7-5BF7FC0898F6}">
      <dgm:prSet phldrT="[Text]" phldr="1"/>
      <dgm:spPr>
        <a:solidFill>
          <a:schemeClr val="bg2"/>
        </a:solidFill>
      </dgm:spPr>
      <dgm:t>
        <a:bodyPr/>
        <a:lstStyle/>
        <a:p>
          <a:endParaRPr lang="en-US" dirty="0"/>
        </a:p>
      </dgm:t>
    </dgm:pt>
    <dgm:pt modelId="{96F41200-DFBA-4CFD-B1BD-8A126EA87EBA}" type="parTrans" cxnId="{1368B03A-3AEE-4269-955D-A2C4ABFA8D51}">
      <dgm:prSet/>
      <dgm:spPr/>
      <dgm:t>
        <a:bodyPr/>
        <a:lstStyle/>
        <a:p>
          <a:endParaRPr lang="en-US"/>
        </a:p>
      </dgm:t>
    </dgm:pt>
    <dgm:pt modelId="{BA7B3476-7C19-4146-9A5F-C9D6221EFC13}" type="sibTrans" cxnId="{1368B03A-3AEE-4269-955D-A2C4ABFA8D51}">
      <dgm:prSet/>
      <dgm:spPr/>
      <dgm:t>
        <a:bodyPr/>
        <a:lstStyle/>
        <a:p>
          <a:endParaRPr lang="en-US"/>
        </a:p>
      </dgm:t>
    </dgm:pt>
    <dgm:pt modelId="{EC82A3F4-38E8-427F-8689-CA99F2CBF8DC}">
      <dgm:prSet phldrT="[Text]" phldr="1"/>
      <dgm:spPr>
        <a:solidFill>
          <a:schemeClr val="bg2"/>
        </a:solidFill>
      </dgm:spPr>
      <dgm:t>
        <a:bodyPr/>
        <a:lstStyle/>
        <a:p>
          <a:endParaRPr lang="en-US" dirty="0"/>
        </a:p>
      </dgm:t>
    </dgm:pt>
    <dgm:pt modelId="{D567BF4B-6723-4454-983C-FE5ED8B28B38}" type="parTrans" cxnId="{7C56721C-E06A-475E-B508-A5C51888DF5D}">
      <dgm:prSet/>
      <dgm:spPr/>
      <dgm:t>
        <a:bodyPr/>
        <a:lstStyle/>
        <a:p>
          <a:endParaRPr lang="en-US"/>
        </a:p>
      </dgm:t>
    </dgm:pt>
    <dgm:pt modelId="{221B9F73-6CD7-4306-BF83-90B241D698BF}" type="sibTrans" cxnId="{7C56721C-E06A-475E-B508-A5C51888DF5D}">
      <dgm:prSet/>
      <dgm:spPr/>
      <dgm:t>
        <a:bodyPr/>
        <a:lstStyle/>
        <a:p>
          <a:endParaRPr lang="en-US"/>
        </a:p>
      </dgm:t>
    </dgm:pt>
    <dgm:pt modelId="{A3F3EEFB-EEF4-4522-A169-8DD49816CF32}">
      <dgm:prSet custT="1"/>
      <dgm:spPr>
        <a:solidFill>
          <a:schemeClr val="bg1">
            <a:lumMod val="50000"/>
          </a:schemeClr>
        </a:solidFill>
      </dgm:spPr>
      <dgm:t>
        <a:bodyPr/>
        <a:lstStyle/>
        <a:p>
          <a:r>
            <a:rPr lang="en-US" sz="1800" dirty="0" smtClean="0"/>
            <a:t>Debarment </a:t>
          </a:r>
        </a:p>
      </dgm:t>
    </dgm:pt>
    <dgm:pt modelId="{28457652-36F2-4DC2-98EC-FD1A36C74F9B}" type="parTrans" cxnId="{C8029EBC-EA42-400F-A10A-2E6F93EDB86A}">
      <dgm:prSet/>
      <dgm:spPr/>
      <dgm:t>
        <a:bodyPr/>
        <a:lstStyle/>
        <a:p>
          <a:endParaRPr lang="en-US"/>
        </a:p>
      </dgm:t>
    </dgm:pt>
    <dgm:pt modelId="{39ACA64A-B6DE-44DF-8697-B53C4AF72755}" type="sibTrans" cxnId="{C8029EBC-EA42-400F-A10A-2E6F93EDB86A}">
      <dgm:prSet/>
      <dgm:spPr/>
      <dgm:t>
        <a:bodyPr/>
        <a:lstStyle/>
        <a:p>
          <a:endParaRPr lang="en-US"/>
        </a:p>
      </dgm:t>
    </dgm:pt>
    <dgm:pt modelId="{6825CC64-1B04-4466-B96B-8D19A5B3509E}">
      <dgm:prSet custT="1"/>
      <dgm:spPr>
        <a:solidFill>
          <a:schemeClr val="bg1">
            <a:lumMod val="50000"/>
          </a:schemeClr>
        </a:solidFill>
      </dgm:spPr>
      <dgm:t>
        <a:bodyPr/>
        <a:lstStyle/>
        <a:p>
          <a:r>
            <a:rPr lang="en-US" sz="1800" dirty="0" smtClean="0"/>
            <a:t>Prohibition from participating on advisory role </a:t>
          </a:r>
        </a:p>
      </dgm:t>
    </dgm:pt>
    <dgm:pt modelId="{9711FDF4-6C4B-4B55-8965-36B37B6F64DD}" type="parTrans" cxnId="{6054B177-E3E8-4A4D-B0C0-9A2A1BD94EBD}">
      <dgm:prSet/>
      <dgm:spPr/>
      <dgm:t>
        <a:bodyPr/>
        <a:lstStyle/>
        <a:p>
          <a:endParaRPr lang="en-US"/>
        </a:p>
      </dgm:t>
    </dgm:pt>
    <dgm:pt modelId="{17789B65-5888-48E2-A241-ED60A102CFEF}" type="sibTrans" cxnId="{6054B177-E3E8-4A4D-B0C0-9A2A1BD94EBD}">
      <dgm:prSet/>
      <dgm:spPr/>
      <dgm:t>
        <a:bodyPr/>
        <a:lstStyle/>
        <a:p>
          <a:endParaRPr lang="en-US"/>
        </a:p>
      </dgm:t>
    </dgm:pt>
    <dgm:pt modelId="{F061A68D-D131-4836-9701-24B469821226}">
      <dgm:prSet custT="1"/>
      <dgm:spPr>
        <a:solidFill>
          <a:schemeClr val="bg1">
            <a:lumMod val="50000"/>
          </a:schemeClr>
        </a:solidFill>
      </dgm:spPr>
      <dgm:t>
        <a:bodyPr/>
        <a:lstStyle/>
        <a:p>
          <a:r>
            <a:rPr lang="en-US" sz="1800" dirty="0" smtClean="0"/>
            <a:t>Requirement for supervision </a:t>
          </a:r>
        </a:p>
      </dgm:t>
    </dgm:pt>
    <dgm:pt modelId="{6FAEBCC2-6BE6-4992-8453-68C59BF3C55A}" type="parTrans" cxnId="{4A05B6CD-A6EC-4D08-9B79-A36D7BC7B8FC}">
      <dgm:prSet/>
      <dgm:spPr/>
      <dgm:t>
        <a:bodyPr/>
        <a:lstStyle/>
        <a:p>
          <a:endParaRPr lang="en-US"/>
        </a:p>
      </dgm:t>
    </dgm:pt>
    <dgm:pt modelId="{7B11F232-941E-4EE7-B4F8-17EC453658C8}" type="sibTrans" cxnId="{4A05B6CD-A6EC-4D08-9B79-A36D7BC7B8FC}">
      <dgm:prSet/>
      <dgm:spPr/>
      <dgm:t>
        <a:bodyPr/>
        <a:lstStyle/>
        <a:p>
          <a:endParaRPr lang="en-US"/>
        </a:p>
      </dgm:t>
    </dgm:pt>
    <dgm:pt modelId="{144FF3D7-6B46-434B-9F24-E6033BD738EF}">
      <dgm:prSet custT="1"/>
      <dgm:spPr>
        <a:solidFill>
          <a:schemeClr val="bg1">
            <a:lumMod val="50000"/>
          </a:schemeClr>
        </a:solidFill>
      </dgm:spPr>
      <dgm:t>
        <a:bodyPr/>
        <a:lstStyle/>
        <a:p>
          <a:r>
            <a:rPr lang="en-US" sz="1800" dirty="0" smtClean="0"/>
            <a:t>Certification from institution </a:t>
          </a:r>
        </a:p>
      </dgm:t>
    </dgm:pt>
    <dgm:pt modelId="{49E67A34-AA22-45A7-80E6-1B11F506652C}" type="parTrans" cxnId="{8A583874-77B1-4277-B952-D74F5522D227}">
      <dgm:prSet/>
      <dgm:spPr/>
      <dgm:t>
        <a:bodyPr/>
        <a:lstStyle/>
        <a:p>
          <a:endParaRPr lang="en-US"/>
        </a:p>
      </dgm:t>
    </dgm:pt>
    <dgm:pt modelId="{7A400938-039B-4E54-A2E4-0709D126CFA3}" type="sibTrans" cxnId="{8A583874-77B1-4277-B952-D74F5522D227}">
      <dgm:prSet/>
      <dgm:spPr/>
      <dgm:t>
        <a:bodyPr/>
        <a:lstStyle/>
        <a:p>
          <a:endParaRPr lang="en-US"/>
        </a:p>
      </dgm:t>
    </dgm:pt>
    <dgm:pt modelId="{AF7B49ED-3A2B-41EB-BF52-2FB9837B3F9B}">
      <dgm:prSet custT="1"/>
      <dgm:spPr>
        <a:solidFill>
          <a:schemeClr val="bg1">
            <a:lumMod val="50000"/>
          </a:schemeClr>
        </a:solidFill>
      </dgm:spPr>
      <dgm:t>
        <a:bodyPr/>
        <a:lstStyle/>
        <a:p>
          <a:r>
            <a:rPr lang="en-US" sz="1800" dirty="0" smtClean="0"/>
            <a:t>Retraction</a:t>
          </a:r>
        </a:p>
      </dgm:t>
    </dgm:pt>
    <dgm:pt modelId="{C406517F-83B1-48FC-AA98-0EB91FEFF8CC}" type="parTrans" cxnId="{CD75C8B0-241D-4D22-8816-9931A9677F68}">
      <dgm:prSet/>
      <dgm:spPr/>
      <dgm:t>
        <a:bodyPr/>
        <a:lstStyle/>
        <a:p>
          <a:endParaRPr lang="en-US"/>
        </a:p>
      </dgm:t>
    </dgm:pt>
    <dgm:pt modelId="{4C4BCB79-179D-49AE-918D-0852B6E0E20B}" type="sibTrans" cxnId="{CD75C8B0-241D-4D22-8816-9931A9677F68}">
      <dgm:prSet/>
      <dgm:spPr/>
      <dgm:t>
        <a:bodyPr/>
        <a:lstStyle/>
        <a:p>
          <a:endParaRPr lang="en-US"/>
        </a:p>
      </dgm:t>
    </dgm:pt>
    <dgm:pt modelId="{28E772F0-36F7-4002-BFD8-DE0CF47A232E}">
      <dgm:prSet custT="1"/>
      <dgm:spPr>
        <a:solidFill>
          <a:schemeClr val="bg1">
            <a:lumMod val="50000"/>
          </a:schemeClr>
        </a:solidFill>
      </dgm:spPr>
      <dgm:t>
        <a:bodyPr/>
        <a:lstStyle/>
        <a:p>
          <a:endParaRPr lang="en-US" sz="1800" dirty="0" smtClean="0"/>
        </a:p>
      </dgm:t>
    </dgm:pt>
    <dgm:pt modelId="{BACB2681-0A14-4D1C-A2BC-9DE10FC00C63}" type="parTrans" cxnId="{46E78694-59A9-4D4D-A0B1-6452E68B5F04}">
      <dgm:prSet/>
      <dgm:spPr/>
      <dgm:t>
        <a:bodyPr/>
        <a:lstStyle/>
        <a:p>
          <a:endParaRPr lang="en-US"/>
        </a:p>
      </dgm:t>
    </dgm:pt>
    <dgm:pt modelId="{F1A895CB-F14E-42A5-BB8F-D3541DE31FF5}" type="sibTrans" cxnId="{46E78694-59A9-4D4D-A0B1-6452E68B5F04}">
      <dgm:prSet/>
      <dgm:spPr/>
      <dgm:t>
        <a:bodyPr/>
        <a:lstStyle/>
        <a:p>
          <a:endParaRPr lang="en-US"/>
        </a:p>
      </dgm:t>
    </dgm:pt>
    <dgm:pt modelId="{CDD38959-ED42-4352-9F92-744B5AF411F1}">
      <dgm:prSet custT="1"/>
      <dgm:spPr>
        <a:solidFill>
          <a:schemeClr val="bg1">
            <a:lumMod val="50000"/>
          </a:schemeClr>
        </a:solidFill>
      </dgm:spPr>
      <dgm:t>
        <a:bodyPr/>
        <a:lstStyle/>
        <a:p>
          <a:r>
            <a:rPr lang="en-US" sz="1800" dirty="0" smtClean="0"/>
            <a:t>Permanent record kept</a:t>
          </a:r>
        </a:p>
      </dgm:t>
    </dgm:pt>
    <dgm:pt modelId="{3402F472-4C1C-4E15-99B3-1262E8F9DB42}" type="sibTrans" cxnId="{395CB58F-F732-4AA0-A83D-6F75A4BAD2FD}">
      <dgm:prSet/>
      <dgm:spPr/>
      <dgm:t>
        <a:bodyPr/>
        <a:lstStyle/>
        <a:p>
          <a:endParaRPr lang="en-US"/>
        </a:p>
      </dgm:t>
    </dgm:pt>
    <dgm:pt modelId="{3F58FF60-9341-4117-8EA8-70BDE967D4A1}" type="parTrans" cxnId="{395CB58F-F732-4AA0-A83D-6F75A4BAD2FD}">
      <dgm:prSet/>
      <dgm:spPr/>
      <dgm:t>
        <a:bodyPr/>
        <a:lstStyle/>
        <a:p>
          <a:endParaRPr lang="en-US"/>
        </a:p>
      </dgm:t>
    </dgm:pt>
    <dgm:pt modelId="{B39A2EC7-62EB-4704-BA80-BDF2A8455375}">
      <dgm:prSet phldrT="[Text]" custT="1"/>
      <dgm:spPr>
        <a:solidFill>
          <a:srgbClr val="0033CC"/>
        </a:solidFill>
      </dgm:spPr>
      <dgm:t>
        <a:bodyPr/>
        <a:lstStyle/>
        <a:p>
          <a:pPr>
            <a:spcBef>
              <a:spcPct val="0"/>
            </a:spcBef>
          </a:pPr>
          <a:r>
            <a:rPr lang="en-US" sz="1800" dirty="0" smtClean="0"/>
            <a:t>Special conditions on the grant</a:t>
          </a:r>
          <a:endParaRPr lang="en-US" sz="1800" dirty="0"/>
        </a:p>
      </dgm:t>
    </dgm:pt>
    <dgm:pt modelId="{14A759CD-C97D-493A-9519-52E96462EA3C}" type="parTrans" cxnId="{79415454-4DD3-420C-B22A-8339A048A05F}">
      <dgm:prSet/>
      <dgm:spPr/>
      <dgm:t>
        <a:bodyPr/>
        <a:lstStyle/>
        <a:p>
          <a:endParaRPr lang="en-US"/>
        </a:p>
      </dgm:t>
    </dgm:pt>
    <dgm:pt modelId="{96CA9201-E9FD-44E6-88E9-DD98D2D2D6EB}" type="sibTrans" cxnId="{79415454-4DD3-420C-B22A-8339A048A05F}">
      <dgm:prSet/>
      <dgm:spPr/>
      <dgm:t>
        <a:bodyPr/>
        <a:lstStyle/>
        <a:p>
          <a:endParaRPr lang="en-US"/>
        </a:p>
      </dgm:t>
    </dgm:pt>
    <dgm:pt modelId="{E8F8470F-7786-4480-87A8-BCEF06669985}">
      <dgm:prSet phldrT="[Text]" custT="1"/>
      <dgm:spPr>
        <a:solidFill>
          <a:srgbClr val="0033CC"/>
        </a:solidFill>
      </dgm:spPr>
      <dgm:t>
        <a:bodyPr/>
        <a:lstStyle/>
        <a:p>
          <a:pPr>
            <a:spcBef>
              <a:spcPts val="1200"/>
            </a:spcBef>
          </a:pPr>
          <a:r>
            <a:rPr lang="en-US" sz="1800" dirty="0" smtClean="0"/>
            <a:t>Suspension of grant</a:t>
          </a:r>
          <a:endParaRPr lang="en-US" sz="1800" dirty="0"/>
        </a:p>
      </dgm:t>
    </dgm:pt>
    <dgm:pt modelId="{BBA0DBC8-2CA8-4461-ABD1-13CC85ED8179}" type="parTrans" cxnId="{7DFC4C96-CC9A-46F7-89C1-D08900C788E6}">
      <dgm:prSet/>
      <dgm:spPr/>
      <dgm:t>
        <a:bodyPr/>
        <a:lstStyle/>
        <a:p>
          <a:endParaRPr lang="en-US"/>
        </a:p>
      </dgm:t>
    </dgm:pt>
    <dgm:pt modelId="{120FC8F8-ADDA-4E1A-8241-22C16239B75E}" type="sibTrans" cxnId="{7DFC4C96-CC9A-46F7-89C1-D08900C788E6}">
      <dgm:prSet/>
      <dgm:spPr/>
      <dgm:t>
        <a:bodyPr/>
        <a:lstStyle/>
        <a:p>
          <a:endParaRPr lang="en-US"/>
        </a:p>
      </dgm:t>
    </dgm:pt>
    <dgm:pt modelId="{3280206A-9F12-44DA-9558-6F16D81295EE}" type="pres">
      <dgm:prSet presAssocID="{43C84A0F-F8E5-47B0-8C4F-64B53DCDE221}" presName="linearFlow" presStyleCnt="0">
        <dgm:presLayoutVars>
          <dgm:dir/>
          <dgm:animLvl val="lvl"/>
          <dgm:resizeHandles/>
        </dgm:presLayoutVars>
      </dgm:prSet>
      <dgm:spPr/>
      <dgm:t>
        <a:bodyPr/>
        <a:lstStyle/>
        <a:p>
          <a:endParaRPr lang="en-US"/>
        </a:p>
      </dgm:t>
    </dgm:pt>
    <dgm:pt modelId="{70C43383-A004-4CCB-9B0B-1E4AE20EA550}" type="pres">
      <dgm:prSet presAssocID="{2D00C2F6-0DD4-4677-94E5-DCC1A4944C7E}" presName="compositeNode" presStyleCnt="0">
        <dgm:presLayoutVars>
          <dgm:bulletEnabled val="1"/>
        </dgm:presLayoutVars>
      </dgm:prSet>
      <dgm:spPr/>
    </dgm:pt>
    <dgm:pt modelId="{A3E306D8-3CEC-4E0F-9053-5E5665EBC3F8}" type="pres">
      <dgm:prSet presAssocID="{2D00C2F6-0DD4-4677-94E5-DCC1A4944C7E}" presName="image" presStyleLbl="fgImgPlace1" presStyleIdx="0" presStyleCnt="3" custScaleX="2000000" custScaleY="991617" custLinFactX="-112052" custLinFactNeighborX="-200000" custLinFactNeighborY="-48763"/>
      <dgm:spPr>
        <a:blipFill rotWithShape="0">
          <a:blip xmlns:r="http://schemas.openxmlformats.org/officeDocument/2006/relationships" r:embed="rId1"/>
          <a:stretch>
            <a:fillRect/>
          </a:stretch>
        </a:blipFill>
      </dgm:spPr>
    </dgm:pt>
    <dgm:pt modelId="{583DB5F9-CCC0-4B1A-B74C-4802756D1B7F}" type="pres">
      <dgm:prSet presAssocID="{2D00C2F6-0DD4-4677-94E5-DCC1A4944C7E}" presName="childNode" presStyleLbl="node1" presStyleIdx="0" presStyleCnt="3" custScaleX="2000000" custScaleY="72876" custLinFactX="33603" custLinFactNeighborX="100000" custLinFactNeighborY="499">
        <dgm:presLayoutVars>
          <dgm:bulletEnabled val="1"/>
        </dgm:presLayoutVars>
      </dgm:prSet>
      <dgm:spPr/>
      <dgm:t>
        <a:bodyPr/>
        <a:lstStyle/>
        <a:p>
          <a:endParaRPr lang="en-US"/>
        </a:p>
      </dgm:t>
    </dgm:pt>
    <dgm:pt modelId="{7249CE35-5DA6-44AC-A84A-726EEF8C27D6}" type="pres">
      <dgm:prSet presAssocID="{2D00C2F6-0DD4-4677-94E5-DCC1A4944C7E}" presName="parentNode" presStyleLbl="revTx" presStyleIdx="0" presStyleCnt="3">
        <dgm:presLayoutVars>
          <dgm:chMax val="0"/>
          <dgm:bulletEnabled val="1"/>
        </dgm:presLayoutVars>
      </dgm:prSet>
      <dgm:spPr/>
      <dgm:t>
        <a:bodyPr/>
        <a:lstStyle/>
        <a:p>
          <a:endParaRPr lang="en-US"/>
        </a:p>
      </dgm:t>
    </dgm:pt>
    <dgm:pt modelId="{40497C9F-38E5-46CF-92B8-60706696EDC2}" type="pres">
      <dgm:prSet presAssocID="{9439589B-DEE3-412B-9D6F-B0C2F15C026A}" presName="sibTrans" presStyleCnt="0"/>
      <dgm:spPr/>
    </dgm:pt>
    <dgm:pt modelId="{17D238A4-894D-4132-B5AD-EC0074811694}" type="pres">
      <dgm:prSet presAssocID="{5CA25119-BA84-46FD-B784-AE897E860B72}" presName="compositeNode" presStyleCnt="0">
        <dgm:presLayoutVars>
          <dgm:bulletEnabled val="1"/>
        </dgm:presLayoutVars>
      </dgm:prSet>
      <dgm:spPr/>
    </dgm:pt>
    <dgm:pt modelId="{DA0E31E7-E989-4DF9-AEBF-59ADB3E49F3B}" type="pres">
      <dgm:prSet presAssocID="{5CA25119-BA84-46FD-B784-AE897E860B72}" presName="image" presStyleLbl="fgImgPlace1" presStyleIdx="1" presStyleCnt="3" custScaleX="1212891" custScaleY="616404" custLinFactX="1100000" custLinFactY="2382864" custLinFactNeighborX="1135294" custLinFactNeighborY="2400000"/>
      <dgm:spPr>
        <a:blipFill rotWithShape="0">
          <a:blip xmlns:r="http://schemas.openxmlformats.org/officeDocument/2006/relationships" r:embed="rId2"/>
          <a:stretch>
            <a:fillRect/>
          </a:stretch>
        </a:blipFill>
      </dgm:spPr>
    </dgm:pt>
    <dgm:pt modelId="{81F35CE1-9443-4094-A520-C964B81178FE}" type="pres">
      <dgm:prSet presAssocID="{5CA25119-BA84-46FD-B784-AE897E860B72}" presName="childNode" presStyleLbl="node1" presStyleIdx="1" presStyleCnt="3" custScaleX="1796986" custScaleY="24623" custLinFactX="500000" custLinFactNeighborX="502323" custLinFactNeighborY="30952">
        <dgm:presLayoutVars>
          <dgm:bulletEnabled val="1"/>
        </dgm:presLayoutVars>
      </dgm:prSet>
      <dgm:spPr/>
      <dgm:t>
        <a:bodyPr/>
        <a:lstStyle/>
        <a:p>
          <a:endParaRPr lang="en-US"/>
        </a:p>
      </dgm:t>
    </dgm:pt>
    <dgm:pt modelId="{1046ACAC-3CC9-4B17-A9B4-4CF9BA8F3318}" type="pres">
      <dgm:prSet presAssocID="{5CA25119-BA84-46FD-B784-AE897E860B72}" presName="parentNode" presStyleLbl="revTx" presStyleIdx="1" presStyleCnt="3">
        <dgm:presLayoutVars>
          <dgm:chMax val="0"/>
          <dgm:bulletEnabled val="1"/>
        </dgm:presLayoutVars>
      </dgm:prSet>
      <dgm:spPr/>
      <dgm:t>
        <a:bodyPr/>
        <a:lstStyle/>
        <a:p>
          <a:endParaRPr lang="en-US"/>
        </a:p>
      </dgm:t>
    </dgm:pt>
    <dgm:pt modelId="{E57382F0-08C1-4E73-81E5-9904520446AB}" type="pres">
      <dgm:prSet presAssocID="{17AB29EA-3BF2-46A4-86DE-1E38EDB46C4E}" presName="sibTrans" presStyleCnt="0"/>
      <dgm:spPr/>
    </dgm:pt>
    <dgm:pt modelId="{53023095-132F-4624-B853-D2C8FA57FC26}" type="pres">
      <dgm:prSet presAssocID="{23194A87-FFA4-4398-AFB9-534D10416D92}" presName="compositeNode" presStyleCnt="0">
        <dgm:presLayoutVars>
          <dgm:bulletEnabled val="1"/>
        </dgm:presLayoutVars>
      </dgm:prSet>
      <dgm:spPr/>
    </dgm:pt>
    <dgm:pt modelId="{27A1A133-86E3-47E2-998E-3A95A4412422}" type="pres">
      <dgm:prSet presAssocID="{23194A87-FFA4-4398-AFB9-534D10416D92}" presName="image" presStyleLbl="fgImgPlace1" presStyleIdx="2" presStyleCnt="3" custLinFactX="-653645" custLinFactY="1100000" custLinFactNeighborX="-700000" custLinFactNeighborY="1182214"/>
      <dgm:spPr>
        <a:solidFill>
          <a:schemeClr val="bg1"/>
        </a:solidFill>
      </dgm:spPr>
    </dgm:pt>
    <dgm:pt modelId="{36633E8D-9C72-4B71-BAC4-9327F1811C3E}" type="pres">
      <dgm:prSet presAssocID="{23194A87-FFA4-4398-AFB9-534D10416D92}" presName="childNode" presStyleLbl="node1" presStyleIdx="2" presStyleCnt="3" custScaleX="1809837" custScaleY="47085" custLinFactX="-400000" custLinFactNeighborX="-420230" custLinFactNeighborY="-23476">
        <dgm:presLayoutVars>
          <dgm:bulletEnabled val="1"/>
        </dgm:presLayoutVars>
      </dgm:prSet>
      <dgm:spPr/>
      <dgm:t>
        <a:bodyPr/>
        <a:lstStyle/>
        <a:p>
          <a:endParaRPr lang="en-US"/>
        </a:p>
      </dgm:t>
    </dgm:pt>
    <dgm:pt modelId="{5509BDE4-60B8-4D45-9FCB-8639A460CAA0}" type="pres">
      <dgm:prSet presAssocID="{23194A87-FFA4-4398-AFB9-534D10416D92}" presName="parentNode" presStyleLbl="revTx" presStyleIdx="2" presStyleCnt="3" custLinFactX="-354032" custLinFactNeighborX="-400000" custLinFactNeighborY="76963">
        <dgm:presLayoutVars>
          <dgm:chMax val="0"/>
          <dgm:bulletEnabled val="1"/>
        </dgm:presLayoutVars>
      </dgm:prSet>
      <dgm:spPr/>
      <dgm:t>
        <a:bodyPr/>
        <a:lstStyle/>
        <a:p>
          <a:endParaRPr lang="en-US"/>
        </a:p>
      </dgm:t>
    </dgm:pt>
  </dgm:ptLst>
  <dgm:cxnLst>
    <dgm:cxn modelId="{1368B03A-3AEE-4269-955D-A2C4ABFA8D51}" srcId="{23194A87-FFA4-4398-AFB9-534D10416D92}" destId="{E95B0554-DB77-47FB-9DA7-5BF7FC0898F6}" srcOrd="0" destOrd="0" parTransId="{96F41200-DFBA-4CFD-B1BD-8A126EA87EBA}" sibTransId="{BA7B3476-7C19-4146-9A5F-C9D6221EFC13}"/>
    <dgm:cxn modelId="{2FFE6CCE-3DF2-432E-9938-31145C6126C5}" type="presOf" srcId="{B39A2EC7-62EB-4704-BA80-BDF2A8455375}" destId="{81F35CE1-9443-4094-A520-C964B81178FE}" srcOrd="0" destOrd="0" presId="urn:microsoft.com/office/officeart/2005/8/layout/hList2#1"/>
    <dgm:cxn modelId="{58DDE747-B972-457B-941B-6EBC3683953A}" type="presOf" srcId="{9ACECD0A-F911-4B81-A9D4-7428B466C1E7}" destId="{583DB5F9-CCC0-4B1A-B74C-4802756D1B7F}" srcOrd="0" destOrd="0" presId="urn:microsoft.com/office/officeart/2005/8/layout/hList2#1"/>
    <dgm:cxn modelId="{DCF6D81E-1EC1-40C3-9F64-CB1DF3E250CC}" type="presOf" srcId="{F93CEF67-9E2B-4E56-9CB3-4BC0776BF940}" destId="{81F35CE1-9443-4094-A520-C964B81178FE}" srcOrd="0" destOrd="2" presId="urn:microsoft.com/office/officeart/2005/8/layout/hList2#1"/>
    <dgm:cxn modelId="{A8497AB8-20B4-4E11-A6C4-E8FC73F9A92F}" srcId="{5CA25119-BA84-46FD-B784-AE897E860B72}" destId="{F93CEF67-9E2B-4E56-9CB3-4BC0776BF940}" srcOrd="2" destOrd="0" parTransId="{6A3BCA3B-9B6F-420D-A62F-18551AE5F302}" sibTransId="{F24223E0-E44C-4641-B249-4EA9E3928208}"/>
    <dgm:cxn modelId="{F7D2A40E-128E-4E23-899C-CBAF9F80F981}" type="presOf" srcId="{6825CC64-1B04-4466-B96B-8D19A5B3509E}" destId="{583DB5F9-CCC0-4B1A-B74C-4802756D1B7F}" srcOrd="0" destOrd="2" presId="urn:microsoft.com/office/officeart/2005/8/layout/hList2#1"/>
    <dgm:cxn modelId="{7C7D631F-D2FF-4DC1-814C-E020FD5FEF45}" type="presOf" srcId="{23194A87-FFA4-4398-AFB9-534D10416D92}" destId="{5509BDE4-60B8-4D45-9FCB-8639A460CAA0}" srcOrd="0" destOrd="0" presId="urn:microsoft.com/office/officeart/2005/8/layout/hList2#1"/>
    <dgm:cxn modelId="{C2F29F90-8D0E-49E2-BEA8-573F40415193}" type="presOf" srcId="{E8F8470F-7786-4480-87A8-BCEF06669985}" destId="{81F35CE1-9443-4094-A520-C964B81178FE}" srcOrd="0" destOrd="1" presId="urn:microsoft.com/office/officeart/2005/8/layout/hList2#1"/>
    <dgm:cxn modelId="{728CDB7C-8818-45D0-9F4A-D1BBBBEE4CE1}" type="presOf" srcId="{A3F3EEFB-EEF4-4522-A169-8DD49816CF32}" destId="{583DB5F9-CCC0-4B1A-B74C-4802756D1B7F}" srcOrd="0" destOrd="1" presId="urn:microsoft.com/office/officeart/2005/8/layout/hList2#1"/>
    <dgm:cxn modelId="{B398E745-F461-4FB4-A5CD-3F504DC91FBD}" srcId="{43C84A0F-F8E5-47B0-8C4F-64B53DCDE221}" destId="{23194A87-FFA4-4398-AFB9-534D10416D92}" srcOrd="2" destOrd="0" parTransId="{6FBA5858-1237-4A86-B5C1-4B2D81C76447}" sibTransId="{E7CAE23C-AA56-448E-9DC9-CA3E405DEB66}"/>
    <dgm:cxn modelId="{AB2F41B9-16E1-4369-A85E-68450E43E835}" type="presOf" srcId="{144FF3D7-6B46-434B-9F24-E6033BD738EF}" destId="{583DB5F9-CCC0-4B1A-B74C-4802756D1B7F}" srcOrd="0" destOrd="4" presId="urn:microsoft.com/office/officeart/2005/8/layout/hList2#1"/>
    <dgm:cxn modelId="{D1DF7AF1-59AB-483A-A7C4-4C21CD938007}" type="presOf" srcId="{28E772F0-36F7-4002-BFD8-DE0CF47A232E}" destId="{583DB5F9-CCC0-4B1A-B74C-4802756D1B7F}" srcOrd="0" destOrd="6" presId="urn:microsoft.com/office/officeart/2005/8/layout/hList2#1"/>
    <dgm:cxn modelId="{D8E5CCCD-E971-4132-BEAA-209FAF10D088}" type="presOf" srcId="{F061A68D-D131-4836-9701-24B469821226}" destId="{583DB5F9-CCC0-4B1A-B74C-4802756D1B7F}" srcOrd="0" destOrd="3" presId="urn:microsoft.com/office/officeart/2005/8/layout/hList2#1"/>
    <dgm:cxn modelId="{395CB58F-F732-4AA0-A83D-6F75A4BAD2FD}" srcId="{2D00C2F6-0DD4-4677-94E5-DCC1A4944C7E}" destId="{CDD38959-ED42-4352-9F92-744B5AF411F1}" srcOrd="1" destOrd="0" parTransId="{3F58FF60-9341-4117-8EA8-70BDE967D4A1}" sibTransId="{3402F472-4C1C-4E15-99B3-1262E8F9DB42}"/>
    <dgm:cxn modelId="{15620C8D-A578-4D31-AF72-09ABDDC6F9D0}" srcId="{43C84A0F-F8E5-47B0-8C4F-64B53DCDE221}" destId="{2D00C2F6-0DD4-4677-94E5-DCC1A4944C7E}" srcOrd="0" destOrd="0" parTransId="{74D1C8EC-788E-432C-A16E-D7E9C4503498}" sibTransId="{9439589B-DEE3-412B-9D6F-B0C2F15C026A}"/>
    <dgm:cxn modelId="{EA13F4B2-19B2-4A83-AE6E-CF4CF4A6A21E}" type="presOf" srcId="{43C84A0F-F8E5-47B0-8C4F-64B53DCDE221}" destId="{3280206A-9F12-44DA-9558-6F16D81295EE}" srcOrd="0" destOrd="0" presId="urn:microsoft.com/office/officeart/2005/8/layout/hList2#1"/>
    <dgm:cxn modelId="{79415454-4DD3-420C-B22A-8339A048A05F}" srcId="{5CA25119-BA84-46FD-B784-AE897E860B72}" destId="{B39A2EC7-62EB-4704-BA80-BDF2A8455375}" srcOrd="0" destOrd="0" parTransId="{14A759CD-C97D-493A-9519-52E96462EA3C}" sibTransId="{96CA9201-E9FD-44E6-88E9-DD98D2D2D6EB}"/>
    <dgm:cxn modelId="{8A583874-77B1-4277-B952-D74F5522D227}" srcId="{9ACECD0A-F911-4B81-A9D4-7428B466C1E7}" destId="{144FF3D7-6B46-434B-9F24-E6033BD738EF}" srcOrd="3" destOrd="0" parTransId="{49E67A34-AA22-45A7-80E6-1B11F506652C}" sibTransId="{7A400938-039B-4E54-A2E4-0709D126CFA3}"/>
    <dgm:cxn modelId="{6054B177-E3E8-4A4D-B0C0-9A2A1BD94EBD}" srcId="{9ACECD0A-F911-4B81-A9D4-7428B466C1E7}" destId="{6825CC64-1B04-4466-B96B-8D19A5B3509E}" srcOrd="1" destOrd="0" parTransId="{9711FDF4-6C4B-4B55-8965-36B37B6F64DD}" sibTransId="{17789B65-5888-48E2-A241-ED60A102CFEF}"/>
    <dgm:cxn modelId="{46E78694-59A9-4D4D-A0B1-6452E68B5F04}" srcId="{9ACECD0A-F911-4B81-A9D4-7428B466C1E7}" destId="{28E772F0-36F7-4002-BFD8-DE0CF47A232E}" srcOrd="5" destOrd="0" parTransId="{BACB2681-0A14-4D1C-A2BC-9DE10FC00C63}" sibTransId="{F1A895CB-F14E-42A5-BB8F-D3541DE31FF5}"/>
    <dgm:cxn modelId="{7252C934-559A-4816-B12E-07A68CB0C1C9}" srcId="{43C84A0F-F8E5-47B0-8C4F-64B53DCDE221}" destId="{5CA25119-BA84-46FD-B784-AE897E860B72}" srcOrd="1" destOrd="0" parTransId="{CCAEF7EE-75F8-4B23-8CBE-390606736D87}" sibTransId="{17AB29EA-3BF2-46A4-86DE-1E38EDB46C4E}"/>
    <dgm:cxn modelId="{CD75C8B0-241D-4D22-8816-9931A9677F68}" srcId="{9ACECD0A-F911-4B81-A9D4-7428B466C1E7}" destId="{AF7B49ED-3A2B-41EB-BF52-2FB9837B3F9B}" srcOrd="4" destOrd="0" parTransId="{C406517F-83B1-48FC-AA98-0EB91FEFF8CC}" sibTransId="{4C4BCB79-179D-49AE-918D-0852B6E0E20B}"/>
    <dgm:cxn modelId="{6D681E2D-FCA5-4CBB-AE5E-DDE3FB3BCE25}" type="presOf" srcId="{AF7B49ED-3A2B-41EB-BF52-2FB9837B3F9B}" destId="{583DB5F9-CCC0-4B1A-B74C-4802756D1B7F}" srcOrd="0" destOrd="5" presId="urn:microsoft.com/office/officeart/2005/8/layout/hList2#1"/>
    <dgm:cxn modelId="{D8B9F5FC-3B50-4189-9A08-14082EEE7E66}" type="presOf" srcId="{2D00C2F6-0DD4-4677-94E5-DCC1A4944C7E}" destId="{7249CE35-5DA6-44AC-A84A-726EEF8C27D6}" srcOrd="0" destOrd="0" presId="urn:microsoft.com/office/officeart/2005/8/layout/hList2#1"/>
    <dgm:cxn modelId="{7C56721C-E06A-475E-B508-A5C51888DF5D}" srcId="{23194A87-FFA4-4398-AFB9-534D10416D92}" destId="{EC82A3F4-38E8-427F-8689-CA99F2CBF8DC}" srcOrd="1" destOrd="0" parTransId="{D567BF4B-6723-4454-983C-FE5ED8B28B38}" sibTransId="{221B9F73-6CD7-4306-BF83-90B241D698BF}"/>
    <dgm:cxn modelId="{B86C7651-085A-4FA3-A8CE-148FA0E1BF16}" type="presOf" srcId="{CDD38959-ED42-4352-9F92-744B5AF411F1}" destId="{583DB5F9-CCC0-4B1A-B74C-4802756D1B7F}" srcOrd="0" destOrd="7" presId="urn:microsoft.com/office/officeart/2005/8/layout/hList2#1"/>
    <dgm:cxn modelId="{B326B1E8-E8AC-4F66-B4B5-F0570E9099D2}" type="presOf" srcId="{5CA25119-BA84-46FD-B784-AE897E860B72}" destId="{1046ACAC-3CC9-4B17-A9B4-4CF9BA8F3318}" srcOrd="0" destOrd="0" presId="urn:microsoft.com/office/officeart/2005/8/layout/hList2#1"/>
    <dgm:cxn modelId="{3AD404DB-6C80-41C6-BD4B-DC9208A10E40}" srcId="{2D00C2F6-0DD4-4677-94E5-DCC1A4944C7E}" destId="{9ACECD0A-F911-4B81-A9D4-7428B466C1E7}" srcOrd="0" destOrd="0" parTransId="{F5902726-6779-4023-8EF0-C5B44E592AC2}" sibTransId="{AAC064B7-7FF0-420E-AE7E-4E0616F0DEB8}"/>
    <dgm:cxn modelId="{88BA45DC-7791-4915-BD32-CE1068F957B7}" type="presOf" srcId="{E95B0554-DB77-47FB-9DA7-5BF7FC0898F6}" destId="{36633E8D-9C72-4B71-BAC4-9327F1811C3E}" srcOrd="0" destOrd="0" presId="urn:microsoft.com/office/officeart/2005/8/layout/hList2#1"/>
    <dgm:cxn modelId="{82D735F2-1681-41F3-B316-84A6D2B57722}" type="presOf" srcId="{EC82A3F4-38E8-427F-8689-CA99F2CBF8DC}" destId="{36633E8D-9C72-4B71-BAC4-9327F1811C3E}" srcOrd="0" destOrd="1" presId="urn:microsoft.com/office/officeart/2005/8/layout/hList2#1"/>
    <dgm:cxn modelId="{7DFC4C96-CC9A-46F7-89C1-D08900C788E6}" srcId="{5CA25119-BA84-46FD-B784-AE897E860B72}" destId="{E8F8470F-7786-4480-87A8-BCEF06669985}" srcOrd="1" destOrd="0" parTransId="{BBA0DBC8-2CA8-4461-ABD1-13CC85ED8179}" sibTransId="{120FC8F8-ADDA-4E1A-8241-22C16239B75E}"/>
    <dgm:cxn modelId="{C8029EBC-EA42-400F-A10A-2E6F93EDB86A}" srcId="{9ACECD0A-F911-4B81-A9D4-7428B466C1E7}" destId="{A3F3EEFB-EEF4-4522-A169-8DD49816CF32}" srcOrd="0" destOrd="0" parTransId="{28457652-36F2-4DC2-98EC-FD1A36C74F9B}" sibTransId="{39ACA64A-B6DE-44DF-8697-B53C4AF72755}"/>
    <dgm:cxn modelId="{4A05B6CD-A6EC-4D08-9B79-A36D7BC7B8FC}" srcId="{9ACECD0A-F911-4B81-A9D4-7428B466C1E7}" destId="{F061A68D-D131-4836-9701-24B469821226}" srcOrd="2" destOrd="0" parTransId="{6FAEBCC2-6BE6-4992-8453-68C59BF3C55A}" sibTransId="{7B11F232-941E-4EE7-B4F8-17EC453658C8}"/>
    <dgm:cxn modelId="{AF63819B-6E19-4F1E-8D34-C970DF063BE4}" type="presParOf" srcId="{3280206A-9F12-44DA-9558-6F16D81295EE}" destId="{70C43383-A004-4CCB-9B0B-1E4AE20EA550}" srcOrd="0" destOrd="0" presId="urn:microsoft.com/office/officeart/2005/8/layout/hList2#1"/>
    <dgm:cxn modelId="{410FBE96-9B89-4722-BEF8-B2472313BCEB}" type="presParOf" srcId="{70C43383-A004-4CCB-9B0B-1E4AE20EA550}" destId="{A3E306D8-3CEC-4E0F-9053-5E5665EBC3F8}" srcOrd="0" destOrd="0" presId="urn:microsoft.com/office/officeart/2005/8/layout/hList2#1"/>
    <dgm:cxn modelId="{FF063D7A-A498-4E4F-A685-649FA691BEA2}" type="presParOf" srcId="{70C43383-A004-4CCB-9B0B-1E4AE20EA550}" destId="{583DB5F9-CCC0-4B1A-B74C-4802756D1B7F}" srcOrd="1" destOrd="0" presId="urn:microsoft.com/office/officeart/2005/8/layout/hList2#1"/>
    <dgm:cxn modelId="{AEF82D16-D4C2-477A-A86F-CBA223E60DBF}" type="presParOf" srcId="{70C43383-A004-4CCB-9B0B-1E4AE20EA550}" destId="{7249CE35-5DA6-44AC-A84A-726EEF8C27D6}" srcOrd="2" destOrd="0" presId="urn:microsoft.com/office/officeart/2005/8/layout/hList2#1"/>
    <dgm:cxn modelId="{90272B9F-7E2C-4F05-8EE3-F80912C00F01}" type="presParOf" srcId="{3280206A-9F12-44DA-9558-6F16D81295EE}" destId="{40497C9F-38E5-46CF-92B8-60706696EDC2}" srcOrd="1" destOrd="0" presId="urn:microsoft.com/office/officeart/2005/8/layout/hList2#1"/>
    <dgm:cxn modelId="{0DA0FF56-5351-4E2D-965F-0F696FD41748}" type="presParOf" srcId="{3280206A-9F12-44DA-9558-6F16D81295EE}" destId="{17D238A4-894D-4132-B5AD-EC0074811694}" srcOrd="2" destOrd="0" presId="urn:microsoft.com/office/officeart/2005/8/layout/hList2#1"/>
    <dgm:cxn modelId="{F40E1050-2D06-45D4-875B-04C93A740743}" type="presParOf" srcId="{17D238A4-894D-4132-B5AD-EC0074811694}" destId="{DA0E31E7-E989-4DF9-AEBF-59ADB3E49F3B}" srcOrd="0" destOrd="0" presId="urn:microsoft.com/office/officeart/2005/8/layout/hList2#1"/>
    <dgm:cxn modelId="{D04D1D69-EACB-47A3-8D33-32F17649FB77}" type="presParOf" srcId="{17D238A4-894D-4132-B5AD-EC0074811694}" destId="{81F35CE1-9443-4094-A520-C964B81178FE}" srcOrd="1" destOrd="0" presId="urn:microsoft.com/office/officeart/2005/8/layout/hList2#1"/>
    <dgm:cxn modelId="{944DA42D-537A-4477-89B5-CD08DDA10FB8}" type="presParOf" srcId="{17D238A4-894D-4132-B5AD-EC0074811694}" destId="{1046ACAC-3CC9-4B17-A9B4-4CF9BA8F3318}" srcOrd="2" destOrd="0" presId="urn:microsoft.com/office/officeart/2005/8/layout/hList2#1"/>
    <dgm:cxn modelId="{44F12967-ACA0-4F47-A5C2-D958AB8B066B}" type="presParOf" srcId="{3280206A-9F12-44DA-9558-6F16D81295EE}" destId="{E57382F0-08C1-4E73-81E5-9904520446AB}" srcOrd="3" destOrd="0" presId="urn:microsoft.com/office/officeart/2005/8/layout/hList2#1"/>
    <dgm:cxn modelId="{D4FC37D1-7E29-4030-93F1-CF55908F50F6}" type="presParOf" srcId="{3280206A-9F12-44DA-9558-6F16D81295EE}" destId="{53023095-132F-4624-B853-D2C8FA57FC26}" srcOrd="4" destOrd="0" presId="urn:microsoft.com/office/officeart/2005/8/layout/hList2#1"/>
    <dgm:cxn modelId="{AFFE4555-FE5C-4407-9714-F2373A0A29F5}" type="presParOf" srcId="{53023095-132F-4624-B853-D2C8FA57FC26}" destId="{27A1A133-86E3-47E2-998E-3A95A4412422}" srcOrd="0" destOrd="0" presId="urn:microsoft.com/office/officeart/2005/8/layout/hList2#1"/>
    <dgm:cxn modelId="{9D16132B-E67E-452E-9FEF-0D4ED18E8E99}" type="presParOf" srcId="{53023095-132F-4624-B853-D2C8FA57FC26}" destId="{36633E8D-9C72-4B71-BAC4-9327F1811C3E}" srcOrd="1" destOrd="0" presId="urn:microsoft.com/office/officeart/2005/8/layout/hList2#1"/>
    <dgm:cxn modelId="{27EEFE0E-ACBF-44CE-812C-738A91925AA4}" type="presParOf" srcId="{53023095-132F-4624-B853-D2C8FA57FC26}" destId="{5509BDE4-60B8-4D45-9FCB-8639A460CAA0}"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D4065-E39A-4CAF-898B-22C0DF4CEE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4098018-1525-43BD-A55B-ACBEE9066B21}">
      <dgm:prSet phldrT="[Text]"/>
      <dgm:spPr/>
      <dgm:t>
        <a:bodyPr/>
        <a:lstStyle/>
        <a:p>
          <a:endParaRPr lang="en-US" dirty="0"/>
        </a:p>
      </dgm:t>
    </dgm:pt>
    <dgm:pt modelId="{685F19F6-E0C7-4CE5-A575-022C7CEB3D4E}" type="parTrans" cxnId="{FCC2A0F4-C4E3-47CA-94D3-F1F9E07B771E}">
      <dgm:prSet/>
      <dgm:spPr/>
      <dgm:t>
        <a:bodyPr/>
        <a:lstStyle/>
        <a:p>
          <a:endParaRPr lang="en-US"/>
        </a:p>
      </dgm:t>
    </dgm:pt>
    <dgm:pt modelId="{5BF6620A-8AE9-4367-84DF-47CDD167E354}" type="sibTrans" cxnId="{FCC2A0F4-C4E3-47CA-94D3-F1F9E07B771E}">
      <dgm:prSet/>
      <dgm:spPr/>
      <dgm:t>
        <a:bodyPr/>
        <a:lstStyle/>
        <a:p>
          <a:endParaRPr lang="en-US"/>
        </a:p>
      </dgm:t>
    </dgm:pt>
    <dgm:pt modelId="{C72E8E4E-CEB0-4601-AAED-0ED4F7B44F1B}">
      <dgm:prSet phldrT="[Text]"/>
      <dgm:spPr/>
      <dgm:t>
        <a:bodyPr/>
        <a:lstStyle/>
        <a:p>
          <a:r>
            <a:rPr lang="en-US" dirty="0" smtClean="0"/>
            <a:t>Scientific progress is a team effort; the scientific enterprise is built on a deep foundation of trust</a:t>
          </a:r>
          <a:endParaRPr lang="en-US" dirty="0"/>
        </a:p>
      </dgm:t>
    </dgm:pt>
    <dgm:pt modelId="{6995A65E-DA74-4EDC-A91B-117E26A76A3C}" type="parTrans" cxnId="{32A616C1-4726-4428-AEF0-CB2513996610}">
      <dgm:prSet/>
      <dgm:spPr/>
      <dgm:t>
        <a:bodyPr/>
        <a:lstStyle/>
        <a:p>
          <a:endParaRPr lang="en-US"/>
        </a:p>
      </dgm:t>
    </dgm:pt>
    <dgm:pt modelId="{797AA234-EB1C-4B33-842B-EF7A37AEA980}" type="sibTrans" cxnId="{32A616C1-4726-4428-AEF0-CB2513996610}">
      <dgm:prSet/>
      <dgm:spPr/>
      <dgm:t>
        <a:bodyPr/>
        <a:lstStyle/>
        <a:p>
          <a:endParaRPr lang="en-US"/>
        </a:p>
      </dgm:t>
    </dgm:pt>
    <dgm:pt modelId="{32D20392-789E-460E-AECA-36155ED8D67B}">
      <dgm:prSet phldrT="[Text]"/>
      <dgm:spPr/>
      <dgm:t>
        <a:bodyPr/>
        <a:lstStyle/>
        <a:p>
          <a:endParaRPr lang="en-US" dirty="0"/>
        </a:p>
      </dgm:t>
    </dgm:pt>
    <dgm:pt modelId="{5F0261B6-744D-417A-994D-9D8D39ABCD71}" type="parTrans" cxnId="{124DC0D3-B7F9-45EC-8803-55FF31B2D683}">
      <dgm:prSet/>
      <dgm:spPr/>
      <dgm:t>
        <a:bodyPr/>
        <a:lstStyle/>
        <a:p>
          <a:endParaRPr lang="en-US"/>
        </a:p>
      </dgm:t>
    </dgm:pt>
    <dgm:pt modelId="{1FBCF64D-8956-4DEF-9843-1A4532A89554}" type="sibTrans" cxnId="{124DC0D3-B7F9-45EC-8803-55FF31B2D683}">
      <dgm:prSet/>
      <dgm:spPr/>
      <dgm:t>
        <a:bodyPr/>
        <a:lstStyle/>
        <a:p>
          <a:endParaRPr lang="en-US"/>
        </a:p>
      </dgm:t>
    </dgm:pt>
    <dgm:pt modelId="{B1F92B30-B1B5-4DC8-B7F3-5DB4F2422741}">
      <dgm:prSet phldrT="[Text]"/>
      <dgm:spPr/>
      <dgm:t>
        <a:bodyPr/>
        <a:lstStyle/>
        <a:p>
          <a:r>
            <a:rPr lang="en-US" dirty="0" smtClean="0"/>
            <a:t>‘Team’ members must abide by the same rules </a:t>
          </a:r>
          <a:endParaRPr lang="en-US" dirty="0"/>
        </a:p>
      </dgm:t>
    </dgm:pt>
    <dgm:pt modelId="{EC403255-3FC4-450B-B257-273D22FE8CC0}" type="parTrans" cxnId="{6190759F-4D54-4BB8-90A1-66B841DB8CEB}">
      <dgm:prSet/>
      <dgm:spPr/>
      <dgm:t>
        <a:bodyPr/>
        <a:lstStyle/>
        <a:p>
          <a:endParaRPr lang="en-US"/>
        </a:p>
      </dgm:t>
    </dgm:pt>
    <dgm:pt modelId="{E493416F-0F2B-4314-8F84-4D854525F379}" type="sibTrans" cxnId="{6190759F-4D54-4BB8-90A1-66B841DB8CEB}">
      <dgm:prSet/>
      <dgm:spPr/>
      <dgm:t>
        <a:bodyPr/>
        <a:lstStyle/>
        <a:p>
          <a:endParaRPr lang="en-US"/>
        </a:p>
      </dgm:t>
    </dgm:pt>
    <dgm:pt modelId="{790B6C34-3913-423A-9644-039E1F1D3A32}">
      <dgm:prSet phldrT="[Text]"/>
      <dgm:spPr/>
      <dgm:t>
        <a:bodyPr/>
        <a:lstStyle/>
        <a:p>
          <a:endParaRPr lang="en-US" dirty="0"/>
        </a:p>
      </dgm:t>
    </dgm:pt>
    <dgm:pt modelId="{6B433C88-53FD-4DCD-B20A-DC29C4806C15}" type="parTrans" cxnId="{076D9DBE-1F8E-473B-AD69-BC5A1B3C9BDF}">
      <dgm:prSet/>
      <dgm:spPr/>
      <dgm:t>
        <a:bodyPr/>
        <a:lstStyle/>
        <a:p>
          <a:endParaRPr lang="en-US"/>
        </a:p>
      </dgm:t>
    </dgm:pt>
    <dgm:pt modelId="{08831DFC-9A35-4DF2-B555-E2B9C9A67959}" type="sibTrans" cxnId="{076D9DBE-1F8E-473B-AD69-BC5A1B3C9BDF}">
      <dgm:prSet/>
      <dgm:spPr/>
      <dgm:t>
        <a:bodyPr/>
        <a:lstStyle/>
        <a:p>
          <a:endParaRPr lang="en-US"/>
        </a:p>
      </dgm:t>
    </dgm:pt>
    <dgm:pt modelId="{905A334F-BABE-4CAB-AEF0-C4E25E2A5D8D}">
      <dgm:prSet phldrT="[Text]"/>
      <dgm:spPr/>
      <dgm:t>
        <a:bodyPr/>
        <a:lstStyle/>
        <a:p>
          <a:r>
            <a:rPr lang="en-US" dirty="0" smtClean="0"/>
            <a:t>Failure to do so leads to breakdown of the system</a:t>
          </a:r>
          <a:endParaRPr lang="en-US" dirty="0"/>
        </a:p>
      </dgm:t>
    </dgm:pt>
    <dgm:pt modelId="{86A3D831-C74D-4325-91CA-5BD6553D6DB4}" type="parTrans" cxnId="{30B92D0C-E7E5-4B56-BC5D-4382A3E3C471}">
      <dgm:prSet/>
      <dgm:spPr/>
      <dgm:t>
        <a:bodyPr/>
        <a:lstStyle/>
        <a:p>
          <a:endParaRPr lang="en-US"/>
        </a:p>
      </dgm:t>
    </dgm:pt>
    <dgm:pt modelId="{C928A2AF-BE8A-4289-9A5B-ED9DF54E47A0}" type="sibTrans" cxnId="{30B92D0C-E7E5-4B56-BC5D-4382A3E3C471}">
      <dgm:prSet/>
      <dgm:spPr/>
      <dgm:t>
        <a:bodyPr/>
        <a:lstStyle/>
        <a:p>
          <a:endParaRPr lang="en-US"/>
        </a:p>
      </dgm:t>
    </dgm:pt>
    <dgm:pt modelId="{7614E437-A724-4474-9608-797C52C16B48}" type="pres">
      <dgm:prSet presAssocID="{32AD4065-E39A-4CAF-898B-22C0DF4CEE02}" presName="linearFlow" presStyleCnt="0">
        <dgm:presLayoutVars>
          <dgm:dir/>
          <dgm:animLvl val="lvl"/>
          <dgm:resizeHandles val="exact"/>
        </dgm:presLayoutVars>
      </dgm:prSet>
      <dgm:spPr/>
      <dgm:t>
        <a:bodyPr/>
        <a:lstStyle/>
        <a:p>
          <a:endParaRPr lang="en-US"/>
        </a:p>
      </dgm:t>
    </dgm:pt>
    <dgm:pt modelId="{4E9990F8-3577-4507-B18E-01380AAD79B5}" type="pres">
      <dgm:prSet presAssocID="{C4098018-1525-43BD-A55B-ACBEE9066B21}" presName="composite" presStyleCnt="0"/>
      <dgm:spPr/>
    </dgm:pt>
    <dgm:pt modelId="{92CD2DD2-0245-4ECF-9BE3-921A17157343}" type="pres">
      <dgm:prSet presAssocID="{C4098018-1525-43BD-A55B-ACBEE9066B21}" presName="parentText" presStyleLbl="alignNode1" presStyleIdx="0" presStyleCnt="3">
        <dgm:presLayoutVars>
          <dgm:chMax val="1"/>
          <dgm:bulletEnabled val="1"/>
        </dgm:presLayoutVars>
      </dgm:prSet>
      <dgm:spPr/>
      <dgm:t>
        <a:bodyPr/>
        <a:lstStyle/>
        <a:p>
          <a:endParaRPr lang="en-US"/>
        </a:p>
      </dgm:t>
    </dgm:pt>
    <dgm:pt modelId="{D19C0EA9-E019-4ACD-A77B-F49DA16876EB}" type="pres">
      <dgm:prSet presAssocID="{C4098018-1525-43BD-A55B-ACBEE9066B21}" presName="descendantText" presStyleLbl="alignAcc1" presStyleIdx="0" presStyleCnt="3">
        <dgm:presLayoutVars>
          <dgm:bulletEnabled val="1"/>
        </dgm:presLayoutVars>
      </dgm:prSet>
      <dgm:spPr/>
      <dgm:t>
        <a:bodyPr/>
        <a:lstStyle/>
        <a:p>
          <a:endParaRPr lang="en-US"/>
        </a:p>
      </dgm:t>
    </dgm:pt>
    <dgm:pt modelId="{5036D23F-8BA9-4262-93DF-7767055D1B60}" type="pres">
      <dgm:prSet presAssocID="{5BF6620A-8AE9-4367-84DF-47CDD167E354}" presName="sp" presStyleCnt="0"/>
      <dgm:spPr/>
    </dgm:pt>
    <dgm:pt modelId="{F4FF3917-44B0-4C88-8102-A89DEC339C64}" type="pres">
      <dgm:prSet presAssocID="{32D20392-789E-460E-AECA-36155ED8D67B}" presName="composite" presStyleCnt="0"/>
      <dgm:spPr/>
    </dgm:pt>
    <dgm:pt modelId="{07719D6F-E20E-40E8-8067-94F96DDBB698}" type="pres">
      <dgm:prSet presAssocID="{32D20392-789E-460E-AECA-36155ED8D67B}" presName="parentText" presStyleLbl="alignNode1" presStyleIdx="1" presStyleCnt="3">
        <dgm:presLayoutVars>
          <dgm:chMax val="1"/>
          <dgm:bulletEnabled val="1"/>
        </dgm:presLayoutVars>
      </dgm:prSet>
      <dgm:spPr/>
      <dgm:t>
        <a:bodyPr/>
        <a:lstStyle/>
        <a:p>
          <a:endParaRPr lang="en-US"/>
        </a:p>
      </dgm:t>
    </dgm:pt>
    <dgm:pt modelId="{B6DA3145-B6B1-41E1-8A33-5365EAD47E34}" type="pres">
      <dgm:prSet presAssocID="{32D20392-789E-460E-AECA-36155ED8D67B}" presName="descendantText" presStyleLbl="alignAcc1" presStyleIdx="1" presStyleCnt="3">
        <dgm:presLayoutVars>
          <dgm:bulletEnabled val="1"/>
        </dgm:presLayoutVars>
      </dgm:prSet>
      <dgm:spPr/>
      <dgm:t>
        <a:bodyPr/>
        <a:lstStyle/>
        <a:p>
          <a:endParaRPr lang="en-US"/>
        </a:p>
      </dgm:t>
    </dgm:pt>
    <dgm:pt modelId="{17C1F5B2-E137-4D45-82D8-21182F04AAF5}" type="pres">
      <dgm:prSet presAssocID="{1FBCF64D-8956-4DEF-9843-1A4532A89554}" presName="sp" presStyleCnt="0"/>
      <dgm:spPr/>
    </dgm:pt>
    <dgm:pt modelId="{DD5C302C-F1DA-46C0-8ABC-5FA8C9C2A07E}" type="pres">
      <dgm:prSet presAssocID="{790B6C34-3913-423A-9644-039E1F1D3A32}" presName="composite" presStyleCnt="0"/>
      <dgm:spPr/>
    </dgm:pt>
    <dgm:pt modelId="{672F12EB-42D2-483B-99C5-DACEE2C2B1C0}" type="pres">
      <dgm:prSet presAssocID="{790B6C34-3913-423A-9644-039E1F1D3A32}" presName="parentText" presStyleLbl="alignNode1" presStyleIdx="2" presStyleCnt="3">
        <dgm:presLayoutVars>
          <dgm:chMax val="1"/>
          <dgm:bulletEnabled val="1"/>
        </dgm:presLayoutVars>
      </dgm:prSet>
      <dgm:spPr/>
      <dgm:t>
        <a:bodyPr/>
        <a:lstStyle/>
        <a:p>
          <a:endParaRPr lang="en-US"/>
        </a:p>
      </dgm:t>
    </dgm:pt>
    <dgm:pt modelId="{42031920-3D85-456E-920B-CB9A3F422055}" type="pres">
      <dgm:prSet presAssocID="{790B6C34-3913-423A-9644-039E1F1D3A32}" presName="descendantText" presStyleLbl="alignAcc1" presStyleIdx="2" presStyleCnt="3">
        <dgm:presLayoutVars>
          <dgm:bulletEnabled val="1"/>
        </dgm:presLayoutVars>
      </dgm:prSet>
      <dgm:spPr/>
      <dgm:t>
        <a:bodyPr/>
        <a:lstStyle/>
        <a:p>
          <a:endParaRPr lang="en-US"/>
        </a:p>
      </dgm:t>
    </dgm:pt>
  </dgm:ptLst>
  <dgm:cxnLst>
    <dgm:cxn modelId="{4E2F7AAE-E971-47A7-8853-36A87F8DC6F5}" type="presOf" srcId="{32AD4065-E39A-4CAF-898B-22C0DF4CEE02}" destId="{7614E437-A724-4474-9608-797C52C16B48}" srcOrd="0" destOrd="0" presId="urn:microsoft.com/office/officeart/2005/8/layout/chevron2"/>
    <dgm:cxn modelId="{30B92D0C-E7E5-4B56-BC5D-4382A3E3C471}" srcId="{790B6C34-3913-423A-9644-039E1F1D3A32}" destId="{905A334F-BABE-4CAB-AEF0-C4E25E2A5D8D}" srcOrd="0" destOrd="0" parTransId="{86A3D831-C74D-4325-91CA-5BD6553D6DB4}" sibTransId="{C928A2AF-BE8A-4289-9A5B-ED9DF54E47A0}"/>
    <dgm:cxn modelId="{9DCF4416-5979-4249-8BB7-187A26CABFFF}" type="presOf" srcId="{B1F92B30-B1B5-4DC8-B7F3-5DB4F2422741}" destId="{B6DA3145-B6B1-41E1-8A33-5365EAD47E34}" srcOrd="0" destOrd="0" presId="urn:microsoft.com/office/officeart/2005/8/layout/chevron2"/>
    <dgm:cxn modelId="{2AE8DD80-04F5-497A-AC7B-3AF5B0B17F2E}" type="presOf" srcId="{C4098018-1525-43BD-A55B-ACBEE9066B21}" destId="{92CD2DD2-0245-4ECF-9BE3-921A17157343}" srcOrd="0" destOrd="0" presId="urn:microsoft.com/office/officeart/2005/8/layout/chevron2"/>
    <dgm:cxn modelId="{0DBEAEDD-F0DD-49C1-8688-412D1AAEEC87}" type="presOf" srcId="{905A334F-BABE-4CAB-AEF0-C4E25E2A5D8D}" destId="{42031920-3D85-456E-920B-CB9A3F422055}" srcOrd="0" destOrd="0" presId="urn:microsoft.com/office/officeart/2005/8/layout/chevron2"/>
    <dgm:cxn modelId="{B90E2B91-D894-425B-AED7-DC51F7793753}" type="presOf" srcId="{32D20392-789E-460E-AECA-36155ED8D67B}" destId="{07719D6F-E20E-40E8-8067-94F96DDBB698}" srcOrd="0" destOrd="0" presId="urn:microsoft.com/office/officeart/2005/8/layout/chevron2"/>
    <dgm:cxn modelId="{32A616C1-4726-4428-AEF0-CB2513996610}" srcId="{C4098018-1525-43BD-A55B-ACBEE9066B21}" destId="{C72E8E4E-CEB0-4601-AAED-0ED4F7B44F1B}" srcOrd="0" destOrd="0" parTransId="{6995A65E-DA74-4EDC-A91B-117E26A76A3C}" sibTransId="{797AA234-EB1C-4B33-842B-EF7A37AEA980}"/>
    <dgm:cxn modelId="{6190759F-4D54-4BB8-90A1-66B841DB8CEB}" srcId="{32D20392-789E-460E-AECA-36155ED8D67B}" destId="{B1F92B30-B1B5-4DC8-B7F3-5DB4F2422741}" srcOrd="0" destOrd="0" parTransId="{EC403255-3FC4-450B-B257-273D22FE8CC0}" sibTransId="{E493416F-0F2B-4314-8F84-4D854525F379}"/>
    <dgm:cxn modelId="{FCC2A0F4-C4E3-47CA-94D3-F1F9E07B771E}" srcId="{32AD4065-E39A-4CAF-898B-22C0DF4CEE02}" destId="{C4098018-1525-43BD-A55B-ACBEE9066B21}" srcOrd="0" destOrd="0" parTransId="{685F19F6-E0C7-4CE5-A575-022C7CEB3D4E}" sibTransId="{5BF6620A-8AE9-4367-84DF-47CDD167E354}"/>
    <dgm:cxn modelId="{076D9DBE-1F8E-473B-AD69-BC5A1B3C9BDF}" srcId="{32AD4065-E39A-4CAF-898B-22C0DF4CEE02}" destId="{790B6C34-3913-423A-9644-039E1F1D3A32}" srcOrd="2" destOrd="0" parTransId="{6B433C88-53FD-4DCD-B20A-DC29C4806C15}" sibTransId="{08831DFC-9A35-4DF2-B555-E2B9C9A67959}"/>
    <dgm:cxn modelId="{97DC84F0-7601-47C7-A3A0-2C854CD7E071}" type="presOf" srcId="{790B6C34-3913-423A-9644-039E1F1D3A32}" destId="{672F12EB-42D2-483B-99C5-DACEE2C2B1C0}" srcOrd="0" destOrd="0" presId="urn:microsoft.com/office/officeart/2005/8/layout/chevron2"/>
    <dgm:cxn modelId="{8054C696-CB2D-457B-A8A0-4F8CA19AD6FA}" type="presOf" srcId="{C72E8E4E-CEB0-4601-AAED-0ED4F7B44F1B}" destId="{D19C0EA9-E019-4ACD-A77B-F49DA16876EB}" srcOrd="0" destOrd="0" presId="urn:microsoft.com/office/officeart/2005/8/layout/chevron2"/>
    <dgm:cxn modelId="{124DC0D3-B7F9-45EC-8803-55FF31B2D683}" srcId="{32AD4065-E39A-4CAF-898B-22C0DF4CEE02}" destId="{32D20392-789E-460E-AECA-36155ED8D67B}" srcOrd="1" destOrd="0" parTransId="{5F0261B6-744D-417A-994D-9D8D39ABCD71}" sibTransId="{1FBCF64D-8956-4DEF-9843-1A4532A89554}"/>
    <dgm:cxn modelId="{CC9267B0-7F3F-42D8-BEFC-EC84A71C731B}" type="presParOf" srcId="{7614E437-A724-4474-9608-797C52C16B48}" destId="{4E9990F8-3577-4507-B18E-01380AAD79B5}" srcOrd="0" destOrd="0" presId="urn:microsoft.com/office/officeart/2005/8/layout/chevron2"/>
    <dgm:cxn modelId="{FD564010-6CB8-4A19-8A80-1669A122228F}" type="presParOf" srcId="{4E9990F8-3577-4507-B18E-01380AAD79B5}" destId="{92CD2DD2-0245-4ECF-9BE3-921A17157343}" srcOrd="0" destOrd="0" presId="urn:microsoft.com/office/officeart/2005/8/layout/chevron2"/>
    <dgm:cxn modelId="{4FFDDB55-A22B-4404-884F-64694C7522F1}" type="presParOf" srcId="{4E9990F8-3577-4507-B18E-01380AAD79B5}" destId="{D19C0EA9-E019-4ACD-A77B-F49DA16876EB}" srcOrd="1" destOrd="0" presId="urn:microsoft.com/office/officeart/2005/8/layout/chevron2"/>
    <dgm:cxn modelId="{D44DC6C9-F66C-4838-AE2E-29908FEAAA78}" type="presParOf" srcId="{7614E437-A724-4474-9608-797C52C16B48}" destId="{5036D23F-8BA9-4262-93DF-7767055D1B60}" srcOrd="1" destOrd="0" presId="urn:microsoft.com/office/officeart/2005/8/layout/chevron2"/>
    <dgm:cxn modelId="{58F1ABF3-E52F-47E7-A096-7A007EE6A3F7}" type="presParOf" srcId="{7614E437-A724-4474-9608-797C52C16B48}" destId="{F4FF3917-44B0-4C88-8102-A89DEC339C64}" srcOrd="2" destOrd="0" presId="urn:microsoft.com/office/officeart/2005/8/layout/chevron2"/>
    <dgm:cxn modelId="{881A12E4-9B23-4249-ACA1-77449B3842DC}" type="presParOf" srcId="{F4FF3917-44B0-4C88-8102-A89DEC339C64}" destId="{07719D6F-E20E-40E8-8067-94F96DDBB698}" srcOrd="0" destOrd="0" presId="urn:microsoft.com/office/officeart/2005/8/layout/chevron2"/>
    <dgm:cxn modelId="{780596B9-A48B-44A2-8456-483CE8890974}" type="presParOf" srcId="{F4FF3917-44B0-4C88-8102-A89DEC339C64}" destId="{B6DA3145-B6B1-41E1-8A33-5365EAD47E34}" srcOrd="1" destOrd="0" presId="urn:microsoft.com/office/officeart/2005/8/layout/chevron2"/>
    <dgm:cxn modelId="{F06273E3-92DF-446B-A0F8-A32D41D10CB2}" type="presParOf" srcId="{7614E437-A724-4474-9608-797C52C16B48}" destId="{17C1F5B2-E137-4D45-82D8-21182F04AAF5}" srcOrd="3" destOrd="0" presId="urn:microsoft.com/office/officeart/2005/8/layout/chevron2"/>
    <dgm:cxn modelId="{D76BAF4B-7FC1-4670-AD5C-B6E50B28A8EC}" type="presParOf" srcId="{7614E437-A724-4474-9608-797C52C16B48}" destId="{DD5C302C-F1DA-46C0-8ABC-5FA8C9C2A07E}" srcOrd="4" destOrd="0" presId="urn:microsoft.com/office/officeart/2005/8/layout/chevron2"/>
    <dgm:cxn modelId="{A5F606BE-D35F-4A82-A094-9D0E351EBBAC}" type="presParOf" srcId="{DD5C302C-F1DA-46C0-8ABC-5FA8C9C2A07E}" destId="{672F12EB-42D2-483B-99C5-DACEE2C2B1C0}" srcOrd="0" destOrd="0" presId="urn:microsoft.com/office/officeart/2005/8/layout/chevron2"/>
    <dgm:cxn modelId="{1F8F8094-56CE-4088-9F33-4DBA2DA5C876}" type="presParOf" srcId="{DD5C302C-F1DA-46C0-8ABC-5FA8C9C2A07E}" destId="{42031920-3D85-456E-920B-CB9A3F42205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49CE35-5DA6-44AC-A84A-726EEF8C27D6}">
      <dsp:nvSpPr>
        <dsp:cNvPr id="0" name=""/>
        <dsp:cNvSpPr/>
      </dsp:nvSpPr>
      <dsp:spPr>
        <a:xfrm rot="16200000">
          <a:off x="-587453" y="2904443"/>
          <a:ext cx="4333875" cy="2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124" bIns="0" numCol="1" spcCol="1270" anchor="t" anchorCtr="0">
          <a:noAutofit/>
        </a:bodyPr>
        <a:lstStyle/>
        <a:p>
          <a:pPr lvl="0" algn="r" defTabSz="222250">
            <a:lnSpc>
              <a:spcPct val="90000"/>
            </a:lnSpc>
            <a:spcBef>
              <a:spcPct val="0"/>
            </a:spcBef>
            <a:spcAft>
              <a:spcPct val="35000"/>
            </a:spcAft>
          </a:pPr>
          <a:endParaRPr lang="en-US" sz="500" kern="1200" dirty="0"/>
        </a:p>
      </dsp:txBody>
      <dsp:txXfrm rot="16200000">
        <a:off x="-587453" y="2904443"/>
        <a:ext cx="4333875" cy="27353"/>
      </dsp:txXfrm>
    </dsp:sp>
    <dsp:sp modelId="{583DB5F9-CCC0-4B1A-B74C-4802756D1B7F}">
      <dsp:nvSpPr>
        <dsp:cNvPr id="0" name=""/>
        <dsp:cNvSpPr/>
      </dsp:nvSpPr>
      <dsp:spPr>
        <a:xfrm>
          <a:off x="480844" y="1360568"/>
          <a:ext cx="2724939" cy="3158354"/>
        </a:xfrm>
        <a:prstGeom prst="rect">
          <a:avLst/>
        </a:prstGeom>
        <a:solidFill>
          <a:schemeClr val="bg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4124"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ORI Administrative Actions </a:t>
          </a:r>
          <a:endParaRPr lang="en-US" sz="1800" kern="1200" dirty="0"/>
        </a:p>
        <a:p>
          <a:pPr marL="342900" lvl="2" indent="-171450" algn="l" defTabSz="800100">
            <a:lnSpc>
              <a:spcPct val="90000"/>
            </a:lnSpc>
            <a:spcBef>
              <a:spcPct val="0"/>
            </a:spcBef>
            <a:spcAft>
              <a:spcPct val="15000"/>
            </a:spcAft>
            <a:buChar char="••"/>
          </a:pPr>
          <a:r>
            <a:rPr lang="en-US" sz="1800" kern="1200" dirty="0" smtClean="0"/>
            <a:t>Debarment </a:t>
          </a:r>
        </a:p>
        <a:p>
          <a:pPr marL="342900" lvl="2" indent="-171450" algn="l" defTabSz="800100">
            <a:lnSpc>
              <a:spcPct val="90000"/>
            </a:lnSpc>
            <a:spcBef>
              <a:spcPct val="0"/>
            </a:spcBef>
            <a:spcAft>
              <a:spcPct val="15000"/>
            </a:spcAft>
            <a:buChar char="••"/>
          </a:pPr>
          <a:r>
            <a:rPr lang="en-US" sz="1800" kern="1200" dirty="0" smtClean="0"/>
            <a:t>Prohibition from participating on advisory role </a:t>
          </a:r>
        </a:p>
        <a:p>
          <a:pPr marL="342900" lvl="2" indent="-171450" algn="l" defTabSz="800100">
            <a:lnSpc>
              <a:spcPct val="90000"/>
            </a:lnSpc>
            <a:spcBef>
              <a:spcPct val="0"/>
            </a:spcBef>
            <a:spcAft>
              <a:spcPct val="15000"/>
            </a:spcAft>
            <a:buChar char="••"/>
          </a:pPr>
          <a:r>
            <a:rPr lang="en-US" sz="1800" kern="1200" dirty="0" smtClean="0"/>
            <a:t>Requirement for supervision </a:t>
          </a:r>
        </a:p>
        <a:p>
          <a:pPr marL="342900" lvl="2" indent="-171450" algn="l" defTabSz="800100">
            <a:lnSpc>
              <a:spcPct val="90000"/>
            </a:lnSpc>
            <a:spcBef>
              <a:spcPct val="0"/>
            </a:spcBef>
            <a:spcAft>
              <a:spcPct val="15000"/>
            </a:spcAft>
            <a:buChar char="••"/>
          </a:pPr>
          <a:r>
            <a:rPr lang="en-US" sz="1800" kern="1200" dirty="0" smtClean="0"/>
            <a:t>Certification from institution </a:t>
          </a:r>
        </a:p>
        <a:p>
          <a:pPr marL="342900" lvl="2" indent="-171450" algn="l" defTabSz="800100">
            <a:lnSpc>
              <a:spcPct val="90000"/>
            </a:lnSpc>
            <a:spcBef>
              <a:spcPct val="0"/>
            </a:spcBef>
            <a:spcAft>
              <a:spcPct val="15000"/>
            </a:spcAft>
            <a:buChar char="••"/>
          </a:pPr>
          <a:r>
            <a:rPr lang="en-US" sz="1800" kern="1200" dirty="0" smtClean="0"/>
            <a:t>Retraction</a:t>
          </a:r>
        </a:p>
        <a:p>
          <a:pPr marL="342900" lvl="2" indent="-171450" algn="l" defTabSz="800100">
            <a:lnSpc>
              <a:spcPct val="90000"/>
            </a:lnSpc>
            <a:spcBef>
              <a:spcPct val="0"/>
            </a:spcBef>
            <a:spcAft>
              <a:spcPct val="15000"/>
            </a:spcAft>
            <a:buChar char="••"/>
          </a:pPr>
          <a:endParaRPr lang="en-US" sz="1800" kern="1200" dirty="0" smtClean="0"/>
        </a:p>
        <a:p>
          <a:pPr marL="171450" lvl="1" indent="-171450" algn="l" defTabSz="800100">
            <a:lnSpc>
              <a:spcPct val="90000"/>
            </a:lnSpc>
            <a:spcBef>
              <a:spcPct val="0"/>
            </a:spcBef>
            <a:spcAft>
              <a:spcPct val="15000"/>
            </a:spcAft>
            <a:buChar char="••"/>
          </a:pPr>
          <a:r>
            <a:rPr lang="en-US" sz="1800" kern="1200" dirty="0" smtClean="0"/>
            <a:t>Permanent record kept</a:t>
          </a:r>
        </a:p>
      </dsp:txBody>
      <dsp:txXfrm>
        <a:off x="480844" y="1360568"/>
        <a:ext cx="2724939" cy="3158354"/>
      </dsp:txXfrm>
    </dsp:sp>
    <dsp:sp modelId="{A3E306D8-3CEC-4E0F-9053-5E5665EBC3F8}">
      <dsp:nvSpPr>
        <dsp:cNvPr id="0" name=""/>
        <dsp:cNvSpPr/>
      </dsp:nvSpPr>
      <dsp:spPr>
        <a:xfrm>
          <a:off x="875388" y="444516"/>
          <a:ext cx="1094120" cy="542474"/>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46ACAC-3CC9-4B17-A9B4-4CF9BA8F3318}">
      <dsp:nvSpPr>
        <dsp:cNvPr id="0" name=""/>
        <dsp:cNvSpPr/>
      </dsp:nvSpPr>
      <dsp:spPr>
        <a:xfrm rot="16200000">
          <a:off x="2033708" y="2801811"/>
          <a:ext cx="4333875" cy="2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124" bIns="0" numCol="1" spcCol="1270" anchor="t" anchorCtr="0">
          <a:noAutofit/>
        </a:bodyPr>
        <a:lstStyle/>
        <a:p>
          <a:pPr lvl="0" algn="r" defTabSz="222250">
            <a:lnSpc>
              <a:spcPct val="90000"/>
            </a:lnSpc>
            <a:spcBef>
              <a:spcPct val="0"/>
            </a:spcBef>
            <a:spcAft>
              <a:spcPct val="35000"/>
            </a:spcAft>
          </a:pPr>
          <a:endParaRPr lang="en-US" sz="500" kern="1200" dirty="0"/>
        </a:p>
      </dsp:txBody>
      <dsp:txXfrm rot="16200000">
        <a:off x="2033708" y="2801811"/>
        <a:ext cx="4333875" cy="27353"/>
      </dsp:txXfrm>
    </dsp:sp>
    <dsp:sp modelId="{81F35CE1-9443-4094-A520-C964B81178FE}">
      <dsp:nvSpPr>
        <dsp:cNvPr id="0" name=""/>
        <dsp:cNvSpPr/>
      </dsp:nvSpPr>
      <dsp:spPr>
        <a:xfrm>
          <a:off x="4423910" y="3623343"/>
          <a:ext cx="2448338" cy="1067130"/>
        </a:xfrm>
        <a:prstGeom prst="rect">
          <a:avLst/>
        </a:prstGeom>
        <a:solidFill>
          <a:srgbClr val="0033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4124"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Special conditions on the grant</a:t>
          </a:r>
          <a:endParaRPr lang="en-US" sz="1800" kern="1200" dirty="0"/>
        </a:p>
        <a:p>
          <a:pPr marL="171450" lvl="1" indent="-171450" algn="l" defTabSz="800100">
            <a:lnSpc>
              <a:spcPct val="90000"/>
            </a:lnSpc>
            <a:spcBef>
              <a:spcPct val="0"/>
            </a:spcBef>
            <a:spcAft>
              <a:spcPct val="15000"/>
            </a:spcAft>
            <a:buChar char="••"/>
          </a:pPr>
          <a:r>
            <a:rPr lang="en-US" sz="1800" kern="1200" dirty="0" smtClean="0"/>
            <a:t>Suspension of grant</a:t>
          </a:r>
          <a:endParaRPr lang="en-US" sz="1800" kern="1200" dirty="0"/>
        </a:p>
        <a:p>
          <a:pPr marL="171450" lvl="1" indent="-171450" algn="l" defTabSz="800100">
            <a:lnSpc>
              <a:spcPct val="90000"/>
            </a:lnSpc>
            <a:spcBef>
              <a:spcPct val="0"/>
            </a:spcBef>
            <a:spcAft>
              <a:spcPct val="15000"/>
            </a:spcAft>
            <a:buChar char="••"/>
          </a:pPr>
          <a:r>
            <a:rPr lang="en-US" sz="1800" kern="1200" dirty="0" smtClean="0"/>
            <a:t>Termination of grant</a:t>
          </a:r>
          <a:endParaRPr lang="en-US" sz="1800" kern="1200" dirty="0"/>
        </a:p>
      </dsp:txBody>
      <dsp:txXfrm>
        <a:off x="4423910" y="3623343"/>
        <a:ext cx="2448338" cy="1067130"/>
      </dsp:txXfrm>
    </dsp:sp>
    <dsp:sp modelId="{DA0E31E7-E989-4DF9-AEBF-59ADB3E49F3B}">
      <dsp:nvSpPr>
        <dsp:cNvPr id="0" name=""/>
        <dsp:cNvSpPr/>
      </dsp:nvSpPr>
      <dsp:spPr>
        <a:xfrm>
          <a:off x="5105400" y="3087706"/>
          <a:ext cx="663524" cy="337209"/>
        </a:xfrm>
        <a:prstGeom prst="rect">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09BDE4-60B8-4D45-9FCB-8639A460CAA0}">
      <dsp:nvSpPr>
        <dsp:cNvPr id="0" name=""/>
        <dsp:cNvSpPr/>
      </dsp:nvSpPr>
      <dsp:spPr>
        <a:xfrm rot="16200000">
          <a:off x="4319074" y="3375635"/>
          <a:ext cx="4333875" cy="2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124" bIns="0" numCol="1" spcCol="1270" anchor="t" anchorCtr="0">
          <a:noAutofit/>
        </a:bodyPr>
        <a:lstStyle/>
        <a:p>
          <a:pPr lvl="0" algn="r" defTabSz="222250">
            <a:lnSpc>
              <a:spcPct val="90000"/>
            </a:lnSpc>
            <a:spcBef>
              <a:spcPct val="0"/>
            </a:spcBef>
            <a:spcAft>
              <a:spcPct val="35000"/>
            </a:spcAft>
          </a:pPr>
          <a:endParaRPr lang="en-US" sz="500" kern="1200" dirty="0"/>
        </a:p>
      </dsp:txBody>
      <dsp:txXfrm rot="16200000">
        <a:off x="4319074" y="3375635"/>
        <a:ext cx="4333875" cy="27353"/>
      </dsp:txXfrm>
    </dsp:sp>
    <dsp:sp modelId="{36633E8D-9C72-4B71-BAC4-9327F1811C3E}">
      <dsp:nvSpPr>
        <dsp:cNvPr id="0" name=""/>
        <dsp:cNvSpPr/>
      </dsp:nvSpPr>
      <dsp:spPr>
        <a:xfrm>
          <a:off x="4423599" y="636512"/>
          <a:ext cx="2465847" cy="2040605"/>
        </a:xfrm>
        <a:prstGeom prst="rect">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4124" rIns="284480" bIns="284480" numCol="1" spcCol="1270" anchor="t" anchorCtr="0">
          <a:noAutofit/>
        </a:bodyPr>
        <a:lstStyle/>
        <a:p>
          <a:pPr marL="285750" lvl="1" indent="-285750" algn="l" defTabSz="1377950">
            <a:lnSpc>
              <a:spcPct val="90000"/>
            </a:lnSpc>
            <a:spcBef>
              <a:spcPct val="0"/>
            </a:spcBef>
            <a:spcAft>
              <a:spcPct val="15000"/>
            </a:spcAft>
            <a:buChar char="••"/>
          </a:pPr>
          <a:endParaRPr lang="en-US" sz="3100" kern="1200" dirty="0"/>
        </a:p>
        <a:p>
          <a:pPr marL="285750" lvl="1" indent="-285750" algn="l" defTabSz="1377950">
            <a:lnSpc>
              <a:spcPct val="90000"/>
            </a:lnSpc>
            <a:spcBef>
              <a:spcPct val="0"/>
            </a:spcBef>
            <a:spcAft>
              <a:spcPct val="15000"/>
            </a:spcAft>
            <a:buChar char="••"/>
          </a:pPr>
          <a:endParaRPr lang="en-US" sz="3100" kern="1200" dirty="0"/>
        </a:p>
      </dsp:txBody>
      <dsp:txXfrm>
        <a:off x="4423599" y="636512"/>
        <a:ext cx="2465847" cy="2040605"/>
      </dsp:txXfrm>
    </dsp:sp>
    <dsp:sp modelId="{27A1A133-86E3-47E2-998E-3A95A4412422}">
      <dsp:nvSpPr>
        <dsp:cNvPr id="0" name=""/>
        <dsp:cNvSpPr/>
      </dsp:nvSpPr>
      <dsp:spPr>
        <a:xfrm>
          <a:off x="5938060" y="1719700"/>
          <a:ext cx="54706" cy="54706"/>
        </a:xfrm>
        <a:prstGeom prst="rect">
          <a:avLst/>
        </a:prstGeom>
        <a:solidFill>
          <a:schemeClr val="bg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CD2DD2-0245-4ECF-9BE3-921A17157343}">
      <dsp:nvSpPr>
        <dsp:cNvPr id="0" name=""/>
        <dsp:cNvSpPr/>
      </dsp:nvSpPr>
      <dsp:spPr>
        <a:xfrm rot="5400000">
          <a:off x="-273489" y="274207"/>
          <a:ext cx="1823264" cy="127628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endParaRPr lang="en-US" sz="3700" kern="1200" dirty="0"/>
        </a:p>
      </dsp:txBody>
      <dsp:txXfrm rot="5400000">
        <a:off x="-273489" y="274207"/>
        <a:ext cx="1823264" cy="1276285"/>
      </dsp:txXfrm>
    </dsp:sp>
    <dsp:sp modelId="{D19C0EA9-E019-4ACD-A77B-F49DA16876EB}">
      <dsp:nvSpPr>
        <dsp:cNvPr id="0" name=""/>
        <dsp:cNvSpPr/>
      </dsp:nvSpPr>
      <dsp:spPr>
        <a:xfrm rot="5400000">
          <a:off x="4154520" y="-2877516"/>
          <a:ext cx="1185122" cy="694159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Scientific progress is a team effort; the scientific enterprise is built on a deep foundation of trust</a:t>
          </a:r>
          <a:endParaRPr lang="en-US" sz="2600" kern="1200" dirty="0"/>
        </a:p>
      </dsp:txBody>
      <dsp:txXfrm rot="5400000">
        <a:off x="4154520" y="-2877516"/>
        <a:ext cx="1185122" cy="6941591"/>
      </dsp:txXfrm>
    </dsp:sp>
    <dsp:sp modelId="{07719D6F-E20E-40E8-8067-94F96DDBB698}">
      <dsp:nvSpPr>
        <dsp:cNvPr id="0" name=""/>
        <dsp:cNvSpPr/>
      </dsp:nvSpPr>
      <dsp:spPr>
        <a:xfrm rot="5400000">
          <a:off x="-273489" y="1905485"/>
          <a:ext cx="1823264" cy="127628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endParaRPr lang="en-US" sz="3700" kern="1200" dirty="0"/>
        </a:p>
      </dsp:txBody>
      <dsp:txXfrm rot="5400000">
        <a:off x="-273489" y="1905485"/>
        <a:ext cx="1823264" cy="1276285"/>
      </dsp:txXfrm>
    </dsp:sp>
    <dsp:sp modelId="{B6DA3145-B6B1-41E1-8A33-5365EAD47E34}">
      <dsp:nvSpPr>
        <dsp:cNvPr id="0" name=""/>
        <dsp:cNvSpPr/>
      </dsp:nvSpPr>
      <dsp:spPr>
        <a:xfrm rot="5400000">
          <a:off x="4154520" y="-1246238"/>
          <a:ext cx="1185122" cy="694159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‘Team’ members must abide by the same rules </a:t>
          </a:r>
          <a:endParaRPr lang="en-US" sz="2600" kern="1200" dirty="0"/>
        </a:p>
      </dsp:txBody>
      <dsp:txXfrm rot="5400000">
        <a:off x="4154520" y="-1246238"/>
        <a:ext cx="1185122" cy="6941591"/>
      </dsp:txXfrm>
    </dsp:sp>
    <dsp:sp modelId="{672F12EB-42D2-483B-99C5-DACEE2C2B1C0}">
      <dsp:nvSpPr>
        <dsp:cNvPr id="0" name=""/>
        <dsp:cNvSpPr/>
      </dsp:nvSpPr>
      <dsp:spPr>
        <a:xfrm rot="5400000">
          <a:off x="-273489" y="3536763"/>
          <a:ext cx="1823264" cy="127628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endParaRPr lang="en-US" sz="3700" kern="1200" dirty="0"/>
        </a:p>
      </dsp:txBody>
      <dsp:txXfrm rot="5400000">
        <a:off x="-273489" y="3536763"/>
        <a:ext cx="1823264" cy="1276285"/>
      </dsp:txXfrm>
    </dsp:sp>
    <dsp:sp modelId="{42031920-3D85-456E-920B-CB9A3F422055}">
      <dsp:nvSpPr>
        <dsp:cNvPr id="0" name=""/>
        <dsp:cNvSpPr/>
      </dsp:nvSpPr>
      <dsp:spPr>
        <a:xfrm rot="5400000">
          <a:off x="4154520" y="385039"/>
          <a:ext cx="1185122" cy="694159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Failure to do so leads to breakdown of the system</a:t>
          </a:r>
          <a:endParaRPr lang="en-US" sz="2600" kern="1200" dirty="0"/>
        </a:p>
      </dsp:txBody>
      <dsp:txXfrm rot="5400000">
        <a:off x="4154520" y="385039"/>
        <a:ext cx="1185122" cy="6941591"/>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38475" cy="462120"/>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defTabSz="931863">
              <a:defRPr sz="1200"/>
            </a:lvl1pPr>
          </a:lstStyle>
          <a:p>
            <a:pPr>
              <a:defRPr/>
            </a:pPr>
            <a:endParaRPr lang="en-US" dirty="0"/>
          </a:p>
        </p:txBody>
      </p:sp>
      <p:sp>
        <p:nvSpPr>
          <p:cNvPr id="18435" name="Rectangle 3"/>
          <p:cNvSpPr>
            <a:spLocks noGrp="1" noChangeArrowheads="1"/>
          </p:cNvSpPr>
          <p:nvPr>
            <p:ph type="dt" sz="quarter" idx="1"/>
          </p:nvPr>
        </p:nvSpPr>
        <p:spPr bwMode="auto">
          <a:xfrm>
            <a:off x="3970339" y="0"/>
            <a:ext cx="3038475" cy="462120"/>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defTabSz="931863">
              <a:defRPr sz="1200"/>
            </a:lvl1pPr>
          </a:lstStyle>
          <a:p>
            <a:pPr>
              <a:defRPr/>
            </a:pPr>
            <a:endParaRPr lang="en-US" dirty="0"/>
          </a:p>
        </p:txBody>
      </p:sp>
      <p:sp>
        <p:nvSpPr>
          <p:cNvPr id="18436" name="Rectangle 4"/>
          <p:cNvSpPr>
            <a:spLocks noGrp="1" noChangeArrowheads="1"/>
          </p:cNvSpPr>
          <p:nvPr>
            <p:ph type="ftr" sz="quarter" idx="2"/>
          </p:nvPr>
        </p:nvSpPr>
        <p:spPr bwMode="auto">
          <a:xfrm>
            <a:off x="1" y="8772378"/>
            <a:ext cx="3038475" cy="462120"/>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defTabSz="931863">
              <a:defRPr sz="1200"/>
            </a:lvl1pPr>
          </a:lstStyle>
          <a:p>
            <a:pPr>
              <a:defRPr/>
            </a:pPr>
            <a:endParaRPr lang="en-US" dirty="0"/>
          </a:p>
        </p:txBody>
      </p:sp>
      <p:sp>
        <p:nvSpPr>
          <p:cNvPr id="18437" name="Rectangle 5"/>
          <p:cNvSpPr>
            <a:spLocks noGrp="1" noChangeArrowheads="1"/>
          </p:cNvSpPr>
          <p:nvPr>
            <p:ph type="sldNum" sz="quarter" idx="3"/>
          </p:nvPr>
        </p:nvSpPr>
        <p:spPr bwMode="auto">
          <a:xfrm>
            <a:off x="3970339" y="8772378"/>
            <a:ext cx="3038475" cy="462120"/>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defTabSz="931863">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xmlns=""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2120"/>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defTabSz="931863">
              <a:defRPr sz="1200"/>
            </a:lvl1pPr>
          </a:lstStyle>
          <a:p>
            <a:pPr>
              <a:defRPr/>
            </a:pPr>
            <a:endParaRPr lang="en-US" dirty="0"/>
          </a:p>
        </p:txBody>
      </p:sp>
      <p:sp>
        <p:nvSpPr>
          <p:cNvPr id="4099" name="Rectangle 3"/>
          <p:cNvSpPr>
            <a:spLocks noGrp="1" noChangeArrowheads="1"/>
          </p:cNvSpPr>
          <p:nvPr>
            <p:ph type="dt" idx="1"/>
          </p:nvPr>
        </p:nvSpPr>
        <p:spPr bwMode="auto">
          <a:xfrm>
            <a:off x="3970339" y="0"/>
            <a:ext cx="3038475" cy="462120"/>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defTabSz="931863">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387767"/>
            <a:ext cx="5607050" cy="4155919"/>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772378"/>
            <a:ext cx="3038475" cy="462120"/>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defTabSz="931863">
              <a:defRPr sz="1200"/>
            </a:lvl1pPr>
          </a:lstStyle>
          <a:p>
            <a:pPr>
              <a:defRPr/>
            </a:pPr>
            <a:endParaRPr lang="en-US" dirty="0"/>
          </a:p>
        </p:txBody>
      </p:sp>
      <p:sp>
        <p:nvSpPr>
          <p:cNvPr id="4103" name="Rectangle 7"/>
          <p:cNvSpPr>
            <a:spLocks noGrp="1" noChangeArrowheads="1"/>
          </p:cNvSpPr>
          <p:nvPr>
            <p:ph type="sldNum" sz="quarter" idx="5"/>
          </p:nvPr>
        </p:nvSpPr>
        <p:spPr bwMode="auto">
          <a:xfrm>
            <a:off x="3970339" y="8772378"/>
            <a:ext cx="3038475" cy="462120"/>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defTabSz="931863">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xmlns=""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0563"/>
            <a:ext cx="4619625" cy="34655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18A85E-56F7-4730-95D9-966E94D1B8BC}"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195388" y="690563"/>
            <a:ext cx="4619625" cy="3465512"/>
          </a:xfrm>
          <a:ln/>
        </p:spPr>
      </p:sp>
      <p:sp>
        <p:nvSpPr>
          <p:cNvPr id="10243"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1200"/>
              </a:spcBef>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0563"/>
            <a:ext cx="4619625" cy="3465512"/>
          </a:xfrm>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518A85E-56F7-4730-95D9-966E94D1B8BC}"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0563"/>
            <a:ext cx="4619625" cy="34655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18A85E-56F7-4730-95D9-966E94D1B8BC}"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0563"/>
            <a:ext cx="4619625" cy="3465512"/>
          </a:xfrm>
        </p:spPr>
      </p:sp>
      <p:sp>
        <p:nvSpPr>
          <p:cNvPr id="3" name="Notes Placeholder 2"/>
          <p:cNvSpPr>
            <a:spLocks noGrp="1"/>
          </p:cNvSpPr>
          <p:nvPr>
            <p:ph type="body" idx="1"/>
          </p:nvPr>
        </p:nvSpPr>
        <p:spPr/>
        <p:txBody>
          <a:bodyPr>
            <a:normAutofit/>
          </a:bodyPr>
          <a:lstStyle/>
          <a:p>
            <a:pPr>
              <a:buNone/>
            </a:pPr>
            <a:r>
              <a:rPr lang="en-US" sz="1200" baseline="0" dirty="0" smtClean="0"/>
              <a:t>At the 107</a:t>
            </a:r>
            <a:r>
              <a:rPr lang="en-US" sz="1200" baseline="30000" dirty="0" smtClean="0"/>
              <a:t>th</a:t>
            </a:r>
            <a:r>
              <a:rPr lang="en-US" sz="1200" baseline="0" dirty="0" smtClean="0"/>
              <a:t> Meeting of the Advisory Committee to the Director in December 2013, </a:t>
            </a:r>
            <a:r>
              <a:rPr lang="en-US" sz="1200" dirty="0" smtClean="0"/>
              <a:t>Dr. </a:t>
            </a:r>
            <a:r>
              <a:rPr lang="en-US" sz="1200" baseline="0" dirty="0" smtClean="0"/>
              <a:t>Lawrence </a:t>
            </a:r>
            <a:r>
              <a:rPr lang="en-US" sz="1200" baseline="0" dirty="0" err="1" smtClean="0"/>
              <a:t>Tabak’s</a:t>
            </a:r>
            <a:r>
              <a:rPr lang="en-US" sz="1200" baseline="0" dirty="0" smtClean="0"/>
              <a:t> (</a:t>
            </a:r>
            <a:r>
              <a:rPr lang="en-US" sz="1200" dirty="0" smtClean="0"/>
              <a:t>NIH’s Principal</a:t>
            </a:r>
            <a:r>
              <a:rPr lang="en-US" sz="1200" baseline="0" dirty="0" smtClean="0"/>
              <a:t> Deputy Director) gave the presentation “Enhancing Reproducibility &amp; Transparency in Research Findings where he outlined numerous trans-NIH actions.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518A85E-56F7-4730-95D9-966E94D1B8BC}"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0563"/>
            <a:ext cx="4619625" cy="34655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18A85E-56F7-4730-95D9-966E94D1B8BC}"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0563"/>
            <a:ext cx="4619625" cy="3465512"/>
          </a:xfrm>
        </p:spPr>
      </p:sp>
      <p:sp>
        <p:nvSpPr>
          <p:cNvPr id="3" name="Notes Placeholder 2"/>
          <p:cNvSpPr>
            <a:spLocks noGrp="1"/>
          </p:cNvSpPr>
          <p:nvPr>
            <p:ph type="body" idx="1"/>
          </p:nvPr>
        </p:nvSpPr>
        <p:spPr/>
        <p:txBody>
          <a:bodyPr>
            <a:normAutofit/>
          </a:bodyPr>
          <a:lstStyle/>
          <a:p>
            <a:r>
              <a:rPr lang="en-US" dirty="0" smtClean="0"/>
              <a:t>This slide talks</a:t>
            </a:r>
            <a:r>
              <a:rPr lang="en-US" baseline="0" dirty="0" smtClean="0"/>
              <a:t> about </a:t>
            </a:r>
            <a:r>
              <a:rPr lang="en-US" baseline="0" dirty="0" err="1" smtClean="0"/>
              <a:t>PubMed</a:t>
            </a:r>
            <a:r>
              <a:rPr lang="en-US" baseline="0" dirty="0" smtClean="0"/>
              <a:t> Commons – a new forum for scientific discourse – released by NCBI of the National Library of Medicine. Aim is to “leverage the social power of the internet to encourage constructive criticism and high quality discussions of scientific issues that will both enhance understanding and provide new venues of collaboration within the community”.</a:t>
            </a:r>
            <a:endParaRPr lang="en-US" dirty="0"/>
          </a:p>
        </p:txBody>
      </p:sp>
      <p:sp>
        <p:nvSpPr>
          <p:cNvPr id="4" name="Slide Number Placeholder 3"/>
          <p:cNvSpPr>
            <a:spLocks noGrp="1"/>
          </p:cNvSpPr>
          <p:nvPr>
            <p:ph type="sldNum" sz="quarter" idx="10"/>
          </p:nvPr>
        </p:nvSpPr>
        <p:spPr/>
        <p:txBody>
          <a:bodyPr/>
          <a:lstStyle/>
          <a:p>
            <a:pPr>
              <a:defRPr/>
            </a:pPr>
            <a:fld id="{3518A85E-56F7-4730-95D9-966E94D1B8BC}"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0563"/>
            <a:ext cx="4619625" cy="346551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95388" y="690563"/>
            <a:ext cx="4619625" cy="3465512"/>
          </a:xfrm>
          <a:ln/>
        </p:spPr>
      </p:sp>
      <p:sp>
        <p:nvSpPr>
          <p:cNvPr id="15363"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dirty="0" smtClean="0"/>
          </a:p>
        </p:txBody>
      </p:sp>
      <p:sp>
        <p:nvSpPr>
          <p:cNvPr id="18436" name="Slide Number Placeholder 3"/>
          <p:cNvSpPr>
            <a:spLocks noGrp="1"/>
          </p:cNvSpPr>
          <p:nvPr>
            <p:ph type="sldNum" sz="quarter" idx="5"/>
          </p:nvPr>
        </p:nvSpPr>
        <p:spPr>
          <a:noFill/>
        </p:spPr>
        <p:txBody>
          <a:bodyPr/>
          <a:lstStyle/>
          <a:p>
            <a:fld id="{6EDF1140-B732-49B8-B6A5-1ED0A780E70B}" type="slidenum">
              <a:rPr lang="en-US" smtClean="0"/>
              <a:pPr/>
              <a:t>6</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95388" y="690563"/>
            <a:ext cx="4619625" cy="3465512"/>
          </a:xfrm>
          <a:ln/>
        </p:spPr>
      </p:sp>
      <p:sp>
        <p:nvSpPr>
          <p:cNvPr id="3584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35844" name="Slide Number Placeholder 3"/>
          <p:cNvSpPr>
            <a:spLocks noGrp="1"/>
          </p:cNvSpPr>
          <p:nvPr>
            <p:ph type="sldNum" sz="quarter" idx="5"/>
          </p:nvPr>
        </p:nvSpPr>
        <p:spPr>
          <a:noFill/>
        </p:spPr>
        <p:txBody>
          <a:bodyPr/>
          <a:lstStyle/>
          <a:p>
            <a:fld id="{F5A72136-7F90-4B07-8B39-8D0D2A113A54}" type="slidenum">
              <a:rPr lang="en-US" smtClean="0"/>
              <a:pPr/>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0563"/>
            <a:ext cx="4619625" cy="34655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18A85E-56F7-4730-95D9-966E94D1B8BC}"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baseline="0" dirty="0" smtClean="0"/>
          </a:p>
        </p:txBody>
      </p:sp>
      <p:sp>
        <p:nvSpPr>
          <p:cNvPr id="18436" name="Slide Number Placeholder 3"/>
          <p:cNvSpPr>
            <a:spLocks noGrp="1"/>
          </p:cNvSpPr>
          <p:nvPr>
            <p:ph type="sldNum" sz="quarter" idx="5"/>
          </p:nvPr>
        </p:nvSpPr>
        <p:spPr>
          <a:noFill/>
        </p:spPr>
        <p:txBody>
          <a:bodyPr/>
          <a:lstStyle/>
          <a:p>
            <a:fld id="{6EDF1140-B732-49B8-B6A5-1ED0A780E70B}" type="slidenum">
              <a:rPr lang="en-US" smtClean="0"/>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smtClean="0"/>
          </a:p>
        </p:txBody>
      </p:sp>
      <p:sp>
        <p:nvSpPr>
          <p:cNvPr id="21508" name="Slide Number Placeholder 3"/>
          <p:cNvSpPr>
            <a:spLocks noGrp="1"/>
          </p:cNvSpPr>
          <p:nvPr>
            <p:ph type="sldNum" sz="quarter" idx="5"/>
          </p:nvPr>
        </p:nvSpPr>
        <p:spPr>
          <a:noFill/>
        </p:spPr>
        <p:txBody>
          <a:bodyPr/>
          <a:lstStyle/>
          <a:p>
            <a:fld id="{65E9EBDA-34BA-46EA-B70C-5E1961AD084D}"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dirty="0"/>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xmlns=""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xmlns="" val="347471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xmlns="" val="38905513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xmlns="" val="317165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xmlns=""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xmlns=""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xmlns="" val="335509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xmlns="" val="272093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xmlns="" val="33276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xmlns="" val="83370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smtClean="0"/>
              <a:t>Date</a:t>
            </a:r>
          </a:p>
        </p:txBody>
      </p:sp>
    </p:spTree>
    <p:extLst>
      <p:ext uri="{BB962C8B-B14F-4D97-AF65-F5344CB8AC3E}">
        <p14:creationId xmlns:p14="http://schemas.microsoft.com/office/powerpoint/2010/main" xmlns="" val="3120230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xmlns="" val="1520046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dirty="0"/>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www.world-science.org/podcast/2009-02-12-charles-darwin-birthday-alfred-russel-wallace-south-africa/"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acd.od.nih.gov/presentations/RIGOR-Updat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ncbiinsights.ncbi.nlm.nih.gov/2013/10/22/pubmed-commons-a-new-forum-for-scientific-discour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295400"/>
          </a:xfrm>
        </p:spPr>
        <p:txBody>
          <a:bodyPr/>
          <a:lstStyle/>
          <a:p>
            <a:r>
              <a:rPr lang="en-US" sz="4000" dirty="0" smtClean="0">
                <a:solidFill>
                  <a:schemeClr val="bg1"/>
                </a:solidFill>
              </a:rPr>
              <a:t>Handling Allegations &amp; Promoting Research Integrity at the NIH</a:t>
            </a:r>
            <a:endParaRPr lang="en-US" sz="4000" dirty="0"/>
          </a:p>
        </p:txBody>
      </p:sp>
      <p:sp>
        <p:nvSpPr>
          <p:cNvPr id="3" name="Text Placeholder 2"/>
          <p:cNvSpPr>
            <a:spLocks noGrp="1"/>
          </p:cNvSpPr>
          <p:nvPr>
            <p:ph type="body" idx="1"/>
          </p:nvPr>
        </p:nvSpPr>
        <p:spPr/>
        <p:txBody>
          <a:bodyPr/>
          <a:lstStyle/>
          <a:p>
            <a:pPr eaLnBrk="1" hangingPunct="1">
              <a:spcBef>
                <a:spcPts val="0"/>
              </a:spcBef>
              <a:spcAft>
                <a:spcPts val="0"/>
              </a:spcAft>
            </a:pPr>
            <a:r>
              <a:rPr lang="en-US" sz="2000" dirty="0" smtClean="0"/>
              <a:t>Yvonne Lau, MD, PhD, MBHL</a:t>
            </a:r>
          </a:p>
          <a:p>
            <a:pPr eaLnBrk="1" hangingPunct="1">
              <a:spcBef>
                <a:spcPts val="0"/>
              </a:spcBef>
              <a:spcAft>
                <a:spcPts val="0"/>
              </a:spcAft>
            </a:pPr>
            <a:r>
              <a:rPr lang="en-US" sz="2000" dirty="0" smtClean="0"/>
              <a:t>NIH Extramural Research Integrity Officer</a:t>
            </a:r>
          </a:p>
          <a:p>
            <a:pPr eaLnBrk="1" hangingPunct="1">
              <a:spcBef>
                <a:spcPts val="0"/>
              </a:spcBef>
              <a:spcAft>
                <a:spcPts val="0"/>
              </a:spcAft>
            </a:pPr>
            <a:r>
              <a:rPr lang="en-US" sz="2000" dirty="0" smtClean="0"/>
              <a:t>OD/OER/OEP</a:t>
            </a:r>
          </a:p>
          <a:p>
            <a:pPr>
              <a:spcBef>
                <a:spcPts val="0"/>
              </a:spcBef>
              <a:spcAft>
                <a:spcPts val="0"/>
              </a:spcAft>
            </a:pPr>
            <a:r>
              <a:rPr lang="en-US" dirty="0" smtClean="0"/>
              <a:t>National Institutes of Health</a:t>
            </a:r>
            <a:endParaRPr lang="en-US" dirty="0"/>
          </a:p>
        </p:txBody>
      </p:sp>
      <p:sp>
        <p:nvSpPr>
          <p:cNvPr id="4" name="TextBox 3"/>
          <p:cNvSpPr txBox="1"/>
          <p:nvPr/>
        </p:nvSpPr>
        <p:spPr>
          <a:xfrm>
            <a:off x="0" y="4648200"/>
            <a:ext cx="9144000" cy="369332"/>
          </a:xfrm>
          <a:prstGeom prst="rect">
            <a:avLst/>
          </a:prstGeom>
          <a:noFill/>
        </p:spPr>
        <p:txBody>
          <a:bodyPr wrap="square" rtlCol="0">
            <a:spAutoFit/>
          </a:bodyPr>
          <a:lstStyle/>
          <a:p>
            <a:pPr algn="ctr"/>
            <a:r>
              <a:rPr lang="en-US" dirty="0" smtClean="0"/>
              <a:t>NIH OER Regional, 2014</a:t>
            </a:r>
            <a:endParaRPr lang="en-US" dirty="0">
              <a:solidFill>
                <a:srgbClr val="008000"/>
              </a:solidFill>
            </a:endParaRPr>
          </a:p>
        </p:txBody>
      </p:sp>
    </p:spTree>
    <p:extLst>
      <p:ext uri="{BB962C8B-B14F-4D97-AF65-F5344CB8AC3E}">
        <p14:creationId xmlns:p14="http://schemas.microsoft.com/office/powerpoint/2010/main" xmlns="" val="3513551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p:txBody>
          <a:bodyPr/>
          <a:lstStyle/>
          <a:p>
            <a:pPr marL="365125" indent="-255588" eaLnBrk="1" hangingPunct="1">
              <a:buFontTx/>
              <a:buNone/>
            </a:pPr>
            <a:r>
              <a:rPr lang="en-US" dirty="0" smtClean="0"/>
              <a:t>Excludes:</a:t>
            </a:r>
          </a:p>
          <a:p>
            <a:pPr marL="365125" indent="-255588" eaLnBrk="1" hangingPunct="1">
              <a:buFont typeface="Wingdings 3" pitchFamily="18" charset="2"/>
              <a:buChar char=""/>
            </a:pPr>
            <a:r>
              <a:rPr lang="en-US" dirty="0" smtClean="0"/>
              <a:t>the </a:t>
            </a:r>
            <a:r>
              <a:rPr lang="en-US" dirty="0" smtClean="0">
                <a:solidFill>
                  <a:srgbClr val="FF0000"/>
                </a:solidFill>
              </a:rPr>
              <a:t>limited use </a:t>
            </a:r>
            <a:r>
              <a:rPr lang="en-US" dirty="0" smtClean="0"/>
              <a:t>of identical or nearly-identical (general) phrases </a:t>
            </a:r>
          </a:p>
          <a:p>
            <a:pPr marL="765175" lvl="1" indent="-255588" eaLnBrk="1" hangingPunct="1">
              <a:buFont typeface="Arial" charset="0"/>
              <a:buChar char="•"/>
            </a:pPr>
            <a:r>
              <a:rPr lang="en-US" sz="3200" dirty="0" smtClean="0"/>
              <a:t>not substantially misleading or of great significance.</a:t>
            </a:r>
          </a:p>
          <a:p>
            <a:pPr marL="365125" indent="-255588" eaLnBrk="1" hangingPunct="1">
              <a:buFont typeface="Wingdings 3" pitchFamily="18" charset="2"/>
              <a:buChar char=""/>
            </a:pPr>
            <a:r>
              <a:rPr lang="en-US" dirty="0" smtClean="0"/>
              <a:t>disputes among </a:t>
            </a:r>
            <a:r>
              <a:rPr lang="en-US" dirty="0" smtClean="0">
                <a:solidFill>
                  <a:srgbClr val="FF0000"/>
                </a:solidFill>
              </a:rPr>
              <a:t>former collaborators </a:t>
            </a:r>
          </a:p>
          <a:p>
            <a:pPr marL="765175" lvl="1" indent="-255588" eaLnBrk="1" hangingPunct="1">
              <a:buFont typeface="Arial" charset="0"/>
              <a:buChar char="•"/>
            </a:pPr>
            <a:r>
              <a:rPr lang="en-US" sz="3200" dirty="0" smtClean="0"/>
              <a:t>issues of IP rights – ‘authorship disputes’ </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sz="3200" dirty="0" smtClean="0"/>
              <a:t>ORI - Policy on Plagiarism</a:t>
            </a:r>
            <a:endParaRPr lang="en-US" sz="3200" dirty="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eaLnBrk="1" hangingPunct="1"/>
            <a:r>
              <a:rPr lang="en-US" sz="3600" smtClean="0"/>
              <a:t>Stealing (Theft) – taking someone else’s ideas and using them without permission; depriving someone of their proper rights. </a:t>
            </a:r>
          </a:p>
          <a:p>
            <a:pPr eaLnBrk="1" hangingPunct="1"/>
            <a:endParaRPr lang="en-US" sz="3600" smtClean="0"/>
          </a:p>
          <a:p>
            <a:pPr eaLnBrk="1" hangingPunct="1"/>
            <a:r>
              <a:rPr lang="en-US" sz="3600" smtClean="0"/>
              <a:t>Cheating (Fraud) – misrepresenting other’s ideas as if they were the authors’ own. Deceitful, untruthful.</a:t>
            </a:r>
          </a:p>
        </p:txBody>
      </p:sp>
      <p:sp>
        <p:nvSpPr>
          <p:cNvPr id="3" name="Title 2"/>
          <p:cNvSpPr>
            <a:spLocks noGrp="1"/>
          </p:cNvSpPr>
          <p:nvPr>
            <p:ph type="title"/>
          </p:nvPr>
        </p:nvSpPr>
        <p:spPr>
          <a:xfrm>
            <a:off x="533400" y="152400"/>
            <a:ext cx="8229600" cy="715963"/>
          </a:xfrm>
        </p:spPr>
        <p:txBody>
          <a:bodyPr/>
          <a:lstStyle/>
          <a:p>
            <a:pPr eaLnBrk="1" fontAlgn="auto" hangingPunct="1">
              <a:spcBef>
                <a:spcPts val="0"/>
              </a:spcBef>
              <a:spcAft>
                <a:spcPts val="0"/>
              </a:spcAft>
              <a:defRPr/>
            </a:pPr>
            <a:r>
              <a:rPr lang="en-US" sz="3600" dirty="0" smtClean="0"/>
              <a:t>Why is Plagiarism ‘Wrong’?</a:t>
            </a:r>
            <a:endParaRPr lang="en-US" sz="3600" dirty="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pPr algn="ctr">
              <a:defRPr/>
            </a:pPr>
            <a:r>
              <a:rPr lang="en-US" sz="4000" b="1" dirty="0" smtClean="0"/>
              <a:t>Plagiarism or Coincidence?</a:t>
            </a:r>
            <a:endParaRPr lang="en-US" sz="4000" dirty="0"/>
          </a:p>
        </p:txBody>
      </p:sp>
      <p:sp>
        <p:nvSpPr>
          <p:cNvPr id="4099" name="Content Placeholder 2"/>
          <p:cNvSpPr>
            <a:spLocks noGrp="1"/>
          </p:cNvSpPr>
          <p:nvPr>
            <p:ph idx="1"/>
          </p:nvPr>
        </p:nvSpPr>
        <p:spPr/>
        <p:txBody>
          <a:bodyPr/>
          <a:lstStyle/>
          <a:p>
            <a:pPr>
              <a:buFontTx/>
              <a:buNone/>
            </a:pPr>
            <a:endParaRPr lang="en-US" b="1" dirty="0" smtClean="0"/>
          </a:p>
          <a:p>
            <a:pPr>
              <a:buFontTx/>
              <a:buNone/>
            </a:pPr>
            <a:endParaRPr lang="en-US" sz="2800" dirty="0" smtClean="0"/>
          </a:p>
          <a:p>
            <a:pPr>
              <a:buFontTx/>
              <a:buNone/>
            </a:pPr>
            <a:r>
              <a:rPr lang="en-US" sz="2800" dirty="0" smtClean="0"/>
              <a:t>	Podcast: </a:t>
            </a:r>
            <a:r>
              <a:rPr lang="en-US" sz="2800" i="1" dirty="0" smtClean="0"/>
              <a:t>“Happy Birthday Mr. Darwin”</a:t>
            </a:r>
            <a:r>
              <a:rPr lang="en-US" sz="2800" dirty="0" smtClean="0"/>
              <a:t>, </a:t>
            </a:r>
            <a:r>
              <a:rPr lang="en-US" sz="2400" dirty="0" smtClean="0"/>
              <a:t>2/12/2009</a:t>
            </a:r>
          </a:p>
          <a:p>
            <a:pPr algn="ctr">
              <a:lnSpc>
                <a:spcPct val="100000"/>
              </a:lnSpc>
              <a:buFontTx/>
              <a:buNone/>
            </a:pPr>
            <a:r>
              <a:rPr lang="en-US" sz="2800" u="sng" dirty="0" smtClean="0">
                <a:hlinkClick r:id="rId4"/>
              </a:rPr>
              <a:t>http://www.world-science.org/podcast/2009-02-12-charles-darwin-birthday-alfred-russel-wallace-south-africa/</a:t>
            </a:r>
            <a:endParaRPr lang="en-US" sz="2800" u="sng" dirty="0" smtClean="0"/>
          </a:p>
          <a:p>
            <a:pPr algn="ctr">
              <a:lnSpc>
                <a:spcPct val="100000"/>
              </a:lnSpc>
              <a:buFontTx/>
              <a:buNone/>
            </a:pPr>
            <a:endParaRPr lang="en-US" sz="2800" u="sng" dirty="0" smtClean="0"/>
          </a:p>
          <a:p>
            <a:pPr>
              <a:lnSpc>
                <a:spcPct val="100000"/>
              </a:lnSpc>
              <a:buFontTx/>
              <a:buNone/>
            </a:pPr>
            <a:r>
              <a:rPr lang="en-US" sz="2000" dirty="0" smtClean="0"/>
              <a:t>(Acknowledgement: PRI </a:t>
            </a:r>
            <a:r>
              <a:rPr lang="en-US" sz="2000" i="1" dirty="0" smtClean="0"/>
              <a:t>The World)</a:t>
            </a:r>
          </a:p>
          <a:p>
            <a:pPr>
              <a:buFontTx/>
              <a:buNone/>
            </a:pPr>
            <a:endParaRPr lang="en-US" sz="2800" b="1" dirty="0" smtClean="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12</a:t>
            </a:fld>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66800"/>
          </a:xfrm>
        </p:spPr>
        <p:txBody>
          <a:bodyPr/>
          <a:lstStyle/>
          <a:p>
            <a:r>
              <a:rPr lang="en-US" sz="3200" b="1" dirty="0" smtClean="0">
                <a:latin typeface="+mn-lt"/>
              </a:rPr>
              <a:t>Research Misconduct - Consequences</a:t>
            </a:r>
            <a:endParaRPr lang="en-US" sz="3200" dirty="0">
              <a:latin typeface="+mn-lt"/>
            </a:endParaRPr>
          </a:p>
        </p:txBody>
      </p:sp>
      <p:graphicFrame>
        <p:nvGraphicFramePr>
          <p:cNvPr id="6" name="Content Placeholder 5"/>
          <p:cNvGraphicFramePr>
            <a:graphicFrameLocks noGrp="1"/>
          </p:cNvGraphicFramePr>
          <p:nvPr>
            <p:ph sz="half" idx="1"/>
          </p:nvPr>
        </p:nvGraphicFramePr>
        <p:xfrm>
          <a:off x="533400" y="838200"/>
          <a:ext cx="8305800" cy="555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r>
              <a:rPr lang="en-US" dirty="0" smtClean="0"/>
              <a:t>15</a:t>
            </a:r>
            <a:endParaRPr lang="en-US" dirty="0"/>
          </a:p>
        </p:txBody>
      </p:sp>
      <p:pic>
        <p:nvPicPr>
          <p:cNvPr id="3074" name="Picture 2" descr="C:\Users\lauy2\AppData\Local\Microsoft\Windows\Temporary Internet Files\Content.IE5\1OJOP9NT\MC900056794[1].wmf"/>
          <p:cNvPicPr>
            <a:picLocks noChangeAspect="1" noChangeArrowheads="1"/>
          </p:cNvPicPr>
          <p:nvPr/>
        </p:nvPicPr>
        <p:blipFill>
          <a:blip r:embed="rId8" cstate="print"/>
          <a:srcRect/>
          <a:stretch>
            <a:fillRect/>
          </a:stretch>
        </p:blipFill>
        <p:spPr bwMode="auto">
          <a:xfrm>
            <a:off x="4876800" y="1752600"/>
            <a:ext cx="2646172" cy="1295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lstStyle/>
          <a:p>
            <a:pPr>
              <a:defRPr/>
            </a:pPr>
            <a:r>
              <a:rPr lang="en-US" dirty="0" smtClean="0"/>
              <a:t>NIH Role in Enforcing PHS Actions</a:t>
            </a:r>
            <a:endParaRPr lang="en-US" dirty="0"/>
          </a:p>
        </p:txBody>
      </p:sp>
      <p:sp>
        <p:nvSpPr>
          <p:cNvPr id="5123" name="Content Placeholder 2"/>
          <p:cNvSpPr>
            <a:spLocks noGrp="1"/>
          </p:cNvSpPr>
          <p:nvPr>
            <p:ph sz="half" idx="1"/>
          </p:nvPr>
        </p:nvSpPr>
        <p:spPr>
          <a:xfrm>
            <a:off x="228600" y="2209800"/>
            <a:ext cx="4038600" cy="3581400"/>
          </a:xfrm>
        </p:spPr>
        <p:txBody>
          <a:bodyPr/>
          <a:lstStyle/>
          <a:p>
            <a:pPr>
              <a:spcAft>
                <a:spcPts val="1800"/>
              </a:spcAft>
            </a:pPr>
            <a:r>
              <a:rPr lang="en-US" dirty="0" smtClean="0"/>
              <a:t>Prohibition from participating on advisory role </a:t>
            </a:r>
          </a:p>
          <a:p>
            <a:pPr>
              <a:spcAft>
                <a:spcPts val="1800"/>
              </a:spcAft>
            </a:pPr>
            <a:r>
              <a:rPr lang="en-US" dirty="0" smtClean="0"/>
              <a:t>Debarment</a:t>
            </a:r>
          </a:p>
          <a:p>
            <a:pPr>
              <a:spcAft>
                <a:spcPts val="1800"/>
              </a:spcAft>
            </a:pPr>
            <a:r>
              <a:rPr lang="en-US" dirty="0" smtClean="0"/>
              <a:t>Requirement for supervision</a:t>
            </a:r>
          </a:p>
          <a:p>
            <a:pPr>
              <a:spcAft>
                <a:spcPts val="1800"/>
              </a:spcAft>
            </a:pPr>
            <a:r>
              <a:rPr lang="en-US" dirty="0" smtClean="0"/>
              <a:t>Certification from institution</a:t>
            </a:r>
          </a:p>
          <a:p>
            <a:pPr>
              <a:spcBef>
                <a:spcPts val="1200"/>
              </a:spcBef>
              <a:spcAft>
                <a:spcPts val="1800"/>
              </a:spcAft>
            </a:pPr>
            <a:r>
              <a:rPr lang="en-US" dirty="0" smtClean="0"/>
              <a:t>Retraction</a:t>
            </a:r>
          </a:p>
          <a:p>
            <a:endParaRPr lang="en-US" dirty="0" smtClean="0"/>
          </a:p>
          <a:p>
            <a:pPr marL="679450" indent="-514350" eaLnBrk="1" hangingPunct="1">
              <a:spcBef>
                <a:spcPts val="0"/>
              </a:spcBef>
              <a:spcAft>
                <a:spcPts val="1800"/>
              </a:spcAft>
              <a:buNone/>
              <a:defRPr/>
            </a:pPr>
            <a:r>
              <a:rPr lang="en-US" dirty="0" smtClean="0"/>
              <a:t> </a:t>
            </a:r>
          </a:p>
          <a:p>
            <a:pPr marL="679450" indent="-514350" eaLnBrk="1" hangingPunct="1">
              <a:spcBef>
                <a:spcPts val="600"/>
              </a:spcBef>
              <a:defRPr/>
            </a:pPr>
            <a:endParaRPr lang="en-US" dirty="0" smtClean="0"/>
          </a:p>
        </p:txBody>
      </p:sp>
      <p:sp>
        <p:nvSpPr>
          <p:cNvPr id="8" name="Content Placeholder 7"/>
          <p:cNvSpPr>
            <a:spLocks noGrp="1"/>
          </p:cNvSpPr>
          <p:nvPr>
            <p:ph sz="half" idx="2"/>
          </p:nvPr>
        </p:nvSpPr>
        <p:spPr>
          <a:xfrm>
            <a:off x="4648200" y="2209800"/>
            <a:ext cx="4038600" cy="3657600"/>
          </a:xfrm>
        </p:spPr>
        <p:txBody>
          <a:bodyPr/>
          <a:lstStyle/>
          <a:p>
            <a:pPr>
              <a:buClr>
                <a:schemeClr val="bg1"/>
              </a:buClr>
            </a:pPr>
            <a:r>
              <a:rPr lang="en-US" dirty="0" smtClean="0"/>
              <a:t>Selecting peer reviewers</a:t>
            </a:r>
          </a:p>
          <a:p>
            <a:pPr>
              <a:buClr>
                <a:schemeClr val="bg1"/>
              </a:buClr>
            </a:pPr>
            <a:endParaRPr lang="en-US" dirty="0" smtClean="0"/>
          </a:p>
          <a:p>
            <a:pPr>
              <a:buClr>
                <a:schemeClr val="bg1"/>
              </a:buClr>
            </a:pPr>
            <a:r>
              <a:rPr lang="en-US" dirty="0" smtClean="0"/>
              <a:t>Receiving applications for funding/making awards</a:t>
            </a:r>
          </a:p>
          <a:p>
            <a:pPr>
              <a:buClr>
                <a:schemeClr val="bg1"/>
              </a:buClr>
            </a:pPr>
            <a:endParaRPr lang="en-US" dirty="0" smtClean="0"/>
          </a:p>
          <a:p>
            <a:pPr>
              <a:buClr>
                <a:schemeClr val="bg1"/>
              </a:buClr>
            </a:pPr>
            <a:r>
              <a:rPr lang="en-US" dirty="0" smtClean="0"/>
              <a:t>Ensuring conditions are met before releasing funds</a:t>
            </a:r>
          </a:p>
          <a:p>
            <a:pPr>
              <a:buClr>
                <a:schemeClr val="bg1"/>
              </a:buClr>
            </a:pPr>
            <a:endParaRPr lang="en-US" dirty="0" smtClean="0"/>
          </a:p>
          <a:p>
            <a:pPr>
              <a:buClr>
                <a:schemeClr val="bg1"/>
              </a:buClr>
            </a:pPr>
            <a:r>
              <a:rPr lang="en-US" dirty="0" smtClean="0"/>
              <a:t>Announcing the retraction in </a:t>
            </a:r>
            <a:r>
              <a:rPr lang="en-US" dirty="0" err="1" smtClean="0"/>
              <a:t>PubMed</a:t>
            </a:r>
            <a:endParaRPr lang="en-US" dirty="0" smtClean="0"/>
          </a:p>
        </p:txBody>
      </p:sp>
      <p:sp>
        <p:nvSpPr>
          <p:cNvPr id="10" name="TextBox 9"/>
          <p:cNvSpPr txBox="1"/>
          <p:nvPr/>
        </p:nvSpPr>
        <p:spPr>
          <a:xfrm>
            <a:off x="381000" y="1295400"/>
            <a:ext cx="3886200" cy="830997"/>
          </a:xfrm>
          <a:prstGeom prst="rect">
            <a:avLst/>
          </a:prstGeom>
          <a:noFill/>
        </p:spPr>
        <p:txBody>
          <a:bodyPr wrap="square" rtlCol="0">
            <a:spAutoFit/>
          </a:bodyPr>
          <a:lstStyle/>
          <a:p>
            <a:pPr algn="ctr"/>
            <a:r>
              <a:rPr lang="en-US" sz="2400" b="1" dirty="0" smtClean="0">
                <a:solidFill>
                  <a:srgbClr val="008000"/>
                </a:solidFill>
              </a:rPr>
              <a:t>PHS Administrative Actions</a:t>
            </a:r>
            <a:endParaRPr lang="en-US" sz="2400" b="1" dirty="0">
              <a:solidFill>
                <a:srgbClr val="008000"/>
              </a:solidFill>
            </a:endParaRPr>
          </a:p>
        </p:txBody>
      </p:sp>
      <p:sp>
        <p:nvSpPr>
          <p:cNvPr id="11" name="TextBox 10"/>
          <p:cNvSpPr txBox="1"/>
          <p:nvPr/>
        </p:nvSpPr>
        <p:spPr>
          <a:xfrm>
            <a:off x="4724400" y="1295400"/>
            <a:ext cx="4038600" cy="830997"/>
          </a:xfrm>
          <a:prstGeom prst="rect">
            <a:avLst/>
          </a:prstGeom>
          <a:noFill/>
        </p:spPr>
        <p:txBody>
          <a:bodyPr wrap="square" rtlCol="0">
            <a:spAutoFit/>
          </a:bodyPr>
          <a:lstStyle/>
          <a:p>
            <a:pPr algn="ctr"/>
            <a:r>
              <a:rPr lang="en-US" sz="2400" b="1" dirty="0" smtClean="0">
                <a:solidFill>
                  <a:srgbClr val="008000"/>
                </a:solidFill>
              </a:rPr>
              <a:t>NIH’s Role in Implementation</a:t>
            </a:r>
            <a:endParaRPr lang="en-US" sz="2400" b="1" dirty="0">
              <a:solidFill>
                <a:srgbClr val="008000"/>
              </a:solidFill>
            </a:endParaRPr>
          </a:p>
        </p:txBody>
      </p:sp>
      <p:sp>
        <p:nvSpPr>
          <p:cNvPr id="12" name="Right Arrow 11"/>
          <p:cNvSpPr/>
          <p:nvPr/>
        </p:nvSpPr>
        <p:spPr>
          <a:xfrm>
            <a:off x="3962400" y="2286000"/>
            <a:ext cx="990600" cy="2286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962400" y="3048000"/>
            <a:ext cx="990600" cy="2286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962400" y="4953000"/>
            <a:ext cx="990600" cy="2286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53114">
            <a:off x="4128507" y="3817554"/>
            <a:ext cx="794260" cy="213491"/>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031402">
            <a:off x="4127032" y="4253980"/>
            <a:ext cx="782738" cy="21347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pPr>
              <a:defRPr/>
            </a:pPr>
            <a:fld id="{CB1515FC-D72B-4CAF-A499-034D60B6BD18}"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n-lt"/>
              </a:rPr>
              <a:t>Notice in the NIH Guide</a:t>
            </a:r>
            <a:endParaRPr lang="en-US" b="0" dirty="0">
              <a:latin typeface="+mn-lt"/>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533400" y="1752600"/>
            <a:ext cx="7943122" cy="3866884"/>
          </a:xfrm>
          <a:prstGeom prst="rect">
            <a:avLst/>
          </a:prstGeom>
          <a:noFill/>
          <a:ln w="9525">
            <a:noFill/>
            <a:miter lim="800000"/>
            <a:headEnd/>
            <a:tailEnd/>
          </a:ln>
        </p:spPr>
      </p:pic>
      <p:sp>
        <p:nvSpPr>
          <p:cNvPr id="4" name="Rectangle 3"/>
          <p:cNvSpPr/>
          <p:nvPr/>
        </p:nvSpPr>
        <p:spPr>
          <a:xfrm>
            <a:off x="1828800" y="1676400"/>
            <a:ext cx="1295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latin typeface="+mj-lt"/>
              </a:rPr>
              <a:t>Role of Pub Med</a:t>
            </a:r>
            <a:endParaRPr lang="en-US" b="0" dirty="0">
              <a:latin typeface="+mj-l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685800" y="1295400"/>
            <a:ext cx="6858000" cy="4876185"/>
          </a:xfrm>
          <a:prstGeom prst="rect">
            <a:avLst/>
          </a:prstGeom>
          <a:noFill/>
          <a:ln w="9525">
            <a:noFill/>
            <a:miter lim="800000"/>
            <a:headEnd/>
            <a:tailEnd/>
          </a:ln>
        </p:spPr>
      </p:pic>
      <p:sp>
        <p:nvSpPr>
          <p:cNvPr id="4" name="Rectangle 3"/>
          <p:cNvSpPr/>
          <p:nvPr/>
        </p:nvSpPr>
        <p:spPr>
          <a:xfrm>
            <a:off x="1524000" y="3124200"/>
            <a:ext cx="1828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219200" y="5105400"/>
            <a:ext cx="5513451" cy="1104900"/>
          </a:xfrm>
          <a:prstGeom prst="rect">
            <a:avLst/>
          </a:prstGeom>
          <a:noFill/>
          <a:ln w="38100">
            <a:solidFill>
              <a:srgbClr val="FF0000"/>
            </a:solidFill>
            <a:miter lim="800000"/>
            <a:headEnd/>
            <a:tailEnd/>
          </a:ln>
        </p:spPr>
      </p:pic>
      <p:sp>
        <p:nvSpPr>
          <p:cNvPr id="6" name="Slide Number Placeholder 5"/>
          <p:cNvSpPr>
            <a:spLocks noGrp="1"/>
          </p:cNvSpPr>
          <p:nvPr>
            <p:ph type="sldNum" sz="quarter" idx="10"/>
          </p:nvPr>
        </p:nvSpPr>
        <p:spPr/>
        <p:txBody>
          <a:bodyPr/>
          <a:lstStyle/>
          <a:p>
            <a:pPr>
              <a:defRPr/>
            </a:pPr>
            <a:fld id="{161627A0-52BE-49C3-90CB-787EE860760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Research Integrity?</a:t>
            </a:r>
            <a:endParaRPr lang="en-US" dirty="0"/>
          </a:p>
        </p:txBody>
      </p:sp>
      <p:sp>
        <p:nvSpPr>
          <p:cNvPr id="3" name="Content Placeholder 2"/>
          <p:cNvSpPr>
            <a:spLocks noGrp="1"/>
          </p:cNvSpPr>
          <p:nvPr>
            <p:ph idx="1"/>
          </p:nvPr>
        </p:nvSpPr>
        <p:spPr>
          <a:xfrm>
            <a:off x="380999" y="1066800"/>
            <a:ext cx="8410869" cy="5029200"/>
          </a:xfrm>
        </p:spPr>
        <p:txBody>
          <a:bodyPr/>
          <a:lstStyle/>
          <a:p>
            <a:pPr>
              <a:buNone/>
            </a:pPr>
            <a:r>
              <a:rPr lang="en-US" sz="3200" dirty="0" smtClean="0"/>
              <a:t>Research integrity includes: </a:t>
            </a:r>
          </a:p>
          <a:p>
            <a:pPr>
              <a:spcBef>
                <a:spcPts val="1200"/>
              </a:spcBef>
              <a:spcAft>
                <a:spcPts val="1200"/>
              </a:spcAft>
            </a:pPr>
            <a:r>
              <a:rPr lang="en-US" sz="3200" dirty="0" smtClean="0"/>
              <a:t>the use of honest and verifiable methods in proposing, performing, and evaluating research </a:t>
            </a:r>
          </a:p>
          <a:p>
            <a:pPr>
              <a:spcBef>
                <a:spcPts val="1200"/>
              </a:spcBef>
              <a:spcAft>
                <a:spcPts val="1200"/>
              </a:spcAft>
            </a:pPr>
            <a:r>
              <a:rPr lang="en-US" sz="3200" dirty="0" smtClean="0"/>
              <a:t>reporting research results with particular attention to adherence to rules, regulations, guidelines</a:t>
            </a:r>
          </a:p>
          <a:p>
            <a:pPr>
              <a:spcBef>
                <a:spcPts val="1200"/>
              </a:spcBef>
              <a:spcAft>
                <a:spcPts val="1200"/>
              </a:spcAft>
            </a:pPr>
            <a:r>
              <a:rPr lang="en-US" sz="3200" dirty="0" smtClean="0"/>
              <a:t>following commonly accepted professional codes or norms</a:t>
            </a:r>
            <a:endParaRPr lang="en-US" sz="3200" dirty="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1066800"/>
          </a:xfrm>
        </p:spPr>
        <p:txBody>
          <a:bodyPr/>
          <a:lstStyle/>
          <a:p>
            <a:r>
              <a:rPr lang="en-US" sz="3600" dirty="0" smtClean="0"/>
              <a:t>Why does research integrity matter?</a:t>
            </a:r>
            <a:endParaRPr lang="en-US" sz="3600" dirty="0"/>
          </a:p>
        </p:txBody>
      </p:sp>
      <p:sp>
        <p:nvSpPr>
          <p:cNvPr id="5" name="Content Placeholder 4"/>
          <p:cNvSpPr>
            <a:spLocks noGrp="1"/>
          </p:cNvSpPr>
          <p:nvPr>
            <p:ph idx="1"/>
          </p:nvPr>
        </p:nvSpPr>
        <p:spPr>
          <a:xfrm>
            <a:off x="152400" y="1371600"/>
            <a:ext cx="7924800" cy="4648200"/>
          </a:xfrm>
        </p:spPr>
        <p:txBody>
          <a:bodyPr/>
          <a:lstStyle/>
          <a:p>
            <a:pPr>
              <a:buNone/>
            </a:pPr>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F39E8EE1-BCC5-4FFC-9D02-CA3B48317ABE}" type="slidenum">
              <a:rPr lang="en-US" smtClean="0"/>
              <a:pPr>
                <a:defRPr/>
              </a:pPr>
              <a:t>18</a:t>
            </a:fld>
            <a:endParaRPr lang="en-US" dirty="0"/>
          </a:p>
        </p:txBody>
      </p:sp>
      <p:graphicFrame>
        <p:nvGraphicFramePr>
          <p:cNvPr id="6" name="Diagram 5"/>
          <p:cNvGraphicFramePr/>
          <p:nvPr>
            <p:extLst>
              <p:ext uri="{D42A27DB-BD31-4B8C-83A1-F6EECF244321}">
                <p14:modId xmlns:p14="http://schemas.microsoft.com/office/powerpoint/2010/main" xmlns="" val="2181624085"/>
              </p:ext>
            </p:extLst>
          </p:nvPr>
        </p:nvGraphicFramePr>
        <p:xfrm>
          <a:off x="381000" y="1295400"/>
          <a:ext cx="8217877" cy="5087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1066800"/>
          </a:xfrm>
        </p:spPr>
        <p:txBody>
          <a:bodyPr/>
          <a:lstStyle/>
          <a:p>
            <a:r>
              <a:rPr lang="en-US" sz="3600" dirty="0" smtClean="0"/>
              <a:t>Trust &amp; the Scientific Enterprise</a:t>
            </a:r>
            <a:endParaRPr lang="en-US" sz="3600" dirty="0"/>
          </a:p>
        </p:txBody>
      </p:sp>
      <p:sp>
        <p:nvSpPr>
          <p:cNvPr id="5" name="Content Placeholder 4"/>
          <p:cNvSpPr>
            <a:spLocks noGrp="1"/>
          </p:cNvSpPr>
          <p:nvPr>
            <p:ph idx="1"/>
          </p:nvPr>
        </p:nvSpPr>
        <p:spPr>
          <a:xfrm>
            <a:off x="152400" y="1371600"/>
            <a:ext cx="8555884" cy="4495800"/>
          </a:xfrm>
        </p:spPr>
        <p:txBody>
          <a:bodyPr/>
          <a:lstStyle/>
          <a:p>
            <a:pPr algn="ctr">
              <a:buNone/>
            </a:pPr>
            <a:r>
              <a:rPr lang="en-US" dirty="0" smtClean="0"/>
              <a:t>	</a:t>
            </a:r>
            <a:r>
              <a:rPr lang="en-US" sz="3600" dirty="0" smtClean="0"/>
              <a:t>Trust in the scientific enterprise </a:t>
            </a:r>
          </a:p>
          <a:p>
            <a:pPr algn="ctr">
              <a:buNone/>
            </a:pPr>
            <a:r>
              <a:rPr lang="en-US" sz="3600" dirty="0" smtClean="0"/>
              <a:t>“will endure only if the scientific community devotes itself to exemplifying and transmitting the values associated with </a:t>
            </a:r>
          </a:p>
          <a:p>
            <a:pPr algn="ctr">
              <a:buNone/>
            </a:pPr>
            <a:r>
              <a:rPr lang="en-US" sz="3600" dirty="0" smtClean="0"/>
              <a:t>ethical scientific conduct" </a:t>
            </a:r>
          </a:p>
          <a:p>
            <a:pPr>
              <a:buNone/>
            </a:pPr>
            <a:endParaRPr lang="en-US" dirty="0" smtClean="0"/>
          </a:p>
          <a:p>
            <a:pPr>
              <a:buNone/>
            </a:pPr>
            <a:r>
              <a:rPr lang="en-US" sz="1400" i="1" dirty="0" smtClean="0"/>
              <a:t>	The Committee on Science, Engineering, and Public Policy, The National Academies, (Committee on Science et al., 2009)</a:t>
            </a:r>
            <a:endParaRPr lang="en-US" sz="1400" dirty="0" smtClean="0"/>
          </a:p>
          <a:p>
            <a:endParaRPr lang="en-US" dirty="0"/>
          </a:p>
        </p:txBody>
      </p:sp>
      <p:sp>
        <p:nvSpPr>
          <p:cNvPr id="3" name="Slide Number Placeholder 2"/>
          <p:cNvSpPr>
            <a:spLocks noGrp="1"/>
          </p:cNvSpPr>
          <p:nvPr>
            <p:ph type="sldNum" sz="quarter" idx="10"/>
          </p:nvPr>
        </p:nvSpPr>
        <p:spPr/>
        <p:txBody>
          <a:bodyPr/>
          <a:lstStyle/>
          <a:p>
            <a:pPr>
              <a:defRPr/>
            </a:pPr>
            <a:fld id="{F39E8EE1-BCC5-4FFC-9D02-CA3B48317ABE}"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066800"/>
          </a:xfrm>
        </p:spPr>
        <p:txBody>
          <a:bodyPr/>
          <a:lstStyle/>
          <a:p>
            <a:pPr>
              <a:defRPr/>
            </a:pPr>
            <a:r>
              <a:rPr lang="en-US" b="0" dirty="0" smtClean="0"/>
              <a:t>Overview</a:t>
            </a:r>
            <a:endParaRPr lang="en-US" b="0" dirty="0"/>
          </a:p>
        </p:txBody>
      </p:sp>
      <p:sp>
        <p:nvSpPr>
          <p:cNvPr id="4099" name="Content Placeholder 2"/>
          <p:cNvSpPr>
            <a:spLocks noGrp="1"/>
          </p:cNvSpPr>
          <p:nvPr>
            <p:ph idx="1"/>
          </p:nvPr>
        </p:nvSpPr>
        <p:spPr>
          <a:xfrm>
            <a:off x="381000" y="1600200"/>
            <a:ext cx="8229600" cy="4343400"/>
          </a:xfrm>
        </p:spPr>
        <p:txBody>
          <a:bodyPr/>
          <a:lstStyle/>
          <a:p>
            <a:pPr>
              <a:spcBef>
                <a:spcPts val="1800"/>
              </a:spcBef>
            </a:pPr>
            <a:r>
              <a:rPr lang="en-US" sz="3600" dirty="0" smtClean="0"/>
              <a:t>Research Misconduct Allegations – what happens to those reported to the NIH?</a:t>
            </a:r>
          </a:p>
          <a:p>
            <a:pPr lvl="1">
              <a:buNone/>
            </a:pPr>
            <a:endParaRPr lang="en-US" dirty="0" smtClean="0"/>
          </a:p>
          <a:p>
            <a:r>
              <a:rPr lang="en-US" sz="3600" dirty="0" smtClean="0"/>
              <a:t>Promoting Research Integrity – NIH Initiatives</a:t>
            </a:r>
          </a:p>
          <a:p>
            <a:endParaRPr lang="en-US" dirty="0" smtClean="0"/>
          </a:p>
          <a:p>
            <a:endParaRPr lang="en-US" sz="3600" dirty="0" smtClean="0"/>
          </a:p>
          <a:p>
            <a:endParaRPr lang="en-US" dirty="0" smtClean="0"/>
          </a:p>
          <a:p>
            <a:endParaRPr lang="en-US" dirty="0" smtClean="0"/>
          </a:p>
        </p:txBody>
      </p:sp>
      <p:sp>
        <p:nvSpPr>
          <p:cNvPr id="4100" name="Slide Number Placeholder 3"/>
          <p:cNvSpPr>
            <a:spLocks noGrp="1"/>
          </p:cNvSpPr>
          <p:nvPr>
            <p:ph type="sldNum" sz="quarter" idx="4294967295"/>
          </p:nvPr>
        </p:nvSpPr>
        <p:spPr>
          <a:xfrm>
            <a:off x="7772400" y="6553200"/>
            <a:ext cx="1371600" cy="155575"/>
          </a:xfrm>
          <a:prstGeom prst="rect">
            <a:avLst/>
          </a:prstGeom>
          <a:noFill/>
        </p:spPr>
        <p:txBody>
          <a:bodyPr/>
          <a:lstStyle/>
          <a:p>
            <a:fld id="{98531E14-2DB3-45CC-BBAF-B6E3D81F9002}"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1066800"/>
          </a:xfrm>
        </p:spPr>
        <p:txBody>
          <a:bodyPr/>
          <a:lstStyle/>
          <a:p>
            <a:r>
              <a:rPr lang="en-US" sz="3600" dirty="0" smtClean="0"/>
              <a:t>Stakes from Losing Public Trust </a:t>
            </a:r>
            <a:endParaRPr lang="en-US" sz="3600" dirty="0"/>
          </a:p>
        </p:txBody>
      </p:sp>
      <p:sp>
        <p:nvSpPr>
          <p:cNvPr id="5" name="Content Placeholder 4"/>
          <p:cNvSpPr>
            <a:spLocks noGrp="1"/>
          </p:cNvSpPr>
          <p:nvPr>
            <p:ph idx="1"/>
          </p:nvPr>
        </p:nvSpPr>
        <p:spPr>
          <a:xfrm>
            <a:off x="381000" y="1143000"/>
            <a:ext cx="8305800" cy="5257800"/>
          </a:xfrm>
        </p:spPr>
        <p:txBody>
          <a:bodyPr/>
          <a:lstStyle/>
          <a:p>
            <a:pPr eaLnBrk="1" hangingPunct="1">
              <a:spcBef>
                <a:spcPts val="600"/>
              </a:spcBef>
              <a:spcAft>
                <a:spcPts val="600"/>
              </a:spcAft>
            </a:pPr>
            <a:r>
              <a:rPr lang="en-US" sz="3200" dirty="0" smtClean="0"/>
              <a:t>Loss of Trust in Science</a:t>
            </a:r>
          </a:p>
          <a:p>
            <a:pPr eaLnBrk="1" hangingPunct="1">
              <a:spcBef>
                <a:spcPts val="600"/>
              </a:spcBef>
              <a:spcAft>
                <a:spcPts val="600"/>
              </a:spcAft>
            </a:pPr>
            <a:r>
              <a:rPr lang="en-US" sz="3200" dirty="0" smtClean="0"/>
              <a:t>Loss of Respect for Scientists</a:t>
            </a:r>
          </a:p>
          <a:p>
            <a:pPr eaLnBrk="1" hangingPunct="1">
              <a:spcBef>
                <a:spcPts val="600"/>
              </a:spcBef>
              <a:spcAft>
                <a:spcPts val="600"/>
              </a:spcAft>
            </a:pPr>
            <a:r>
              <a:rPr lang="en-US" sz="3200" dirty="0" smtClean="0"/>
              <a:t>Loss of Scientific Autonomy</a:t>
            </a:r>
          </a:p>
          <a:p>
            <a:pPr eaLnBrk="1" hangingPunct="1">
              <a:spcBef>
                <a:spcPts val="600"/>
              </a:spcBef>
              <a:spcAft>
                <a:spcPts val="600"/>
              </a:spcAft>
            </a:pPr>
            <a:r>
              <a:rPr lang="en-US" sz="3200" dirty="0" smtClean="0"/>
              <a:t>Loss of Public Funding for Science and Scientists</a:t>
            </a:r>
          </a:p>
          <a:p>
            <a:pPr eaLnBrk="1" hangingPunct="1">
              <a:spcBef>
                <a:spcPts val="600"/>
              </a:spcBef>
              <a:spcAft>
                <a:spcPts val="600"/>
              </a:spcAft>
            </a:pPr>
            <a:r>
              <a:rPr lang="en-US" sz="3200" dirty="0" smtClean="0"/>
              <a:t>Arrest of Progress that would improve peoples’ lives</a:t>
            </a:r>
          </a:p>
          <a:p>
            <a:pPr algn="ctr" eaLnBrk="1" hangingPunct="1">
              <a:spcBef>
                <a:spcPts val="600"/>
              </a:spcBef>
              <a:spcAft>
                <a:spcPts val="0"/>
              </a:spcAft>
              <a:buNone/>
            </a:pPr>
            <a:r>
              <a:rPr lang="en-US" sz="3200" b="1" dirty="0" smtClean="0">
                <a:solidFill>
                  <a:srgbClr val="FF0000"/>
                </a:solidFill>
              </a:rPr>
              <a:t>Research Integrity is </a:t>
            </a:r>
          </a:p>
          <a:p>
            <a:pPr algn="ctr" eaLnBrk="1" hangingPunct="1">
              <a:spcBef>
                <a:spcPts val="600"/>
              </a:spcBef>
              <a:spcAft>
                <a:spcPts val="0"/>
              </a:spcAft>
              <a:buNone/>
            </a:pPr>
            <a:r>
              <a:rPr lang="en-US" sz="3200" b="1" dirty="0" smtClean="0">
                <a:solidFill>
                  <a:srgbClr val="FF0000"/>
                </a:solidFill>
              </a:rPr>
              <a:t>Everyone’s Responsibility</a:t>
            </a:r>
          </a:p>
          <a:p>
            <a:pPr>
              <a:buNone/>
            </a:pPr>
            <a:endParaRPr lang="en-US" dirty="0"/>
          </a:p>
        </p:txBody>
      </p:sp>
      <p:sp>
        <p:nvSpPr>
          <p:cNvPr id="3" name="Slide Number Placeholder 2"/>
          <p:cNvSpPr>
            <a:spLocks noGrp="1"/>
          </p:cNvSpPr>
          <p:nvPr>
            <p:ph type="sldNum" sz="quarter" idx="10"/>
          </p:nvPr>
        </p:nvSpPr>
        <p:spPr/>
        <p:txBody>
          <a:bodyPr/>
          <a:lstStyle/>
          <a:p>
            <a:pPr>
              <a:defRPr/>
            </a:pPr>
            <a:fld id="{F39E8EE1-BCC5-4FFC-9D02-CA3B48317ABE}"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066800"/>
          </a:xfrm>
        </p:spPr>
        <p:txBody>
          <a:bodyPr/>
          <a:lstStyle/>
          <a:p>
            <a:pPr>
              <a:spcBef>
                <a:spcPts val="0"/>
              </a:spcBef>
            </a:pPr>
            <a:r>
              <a:rPr lang="en-US" sz="3600" dirty="0" smtClean="0"/>
              <a:t>NIH Agency Goal </a:t>
            </a:r>
            <a:endParaRPr lang="en-US" sz="2000" dirty="0">
              <a:latin typeface="Calibri" pitchFamily="34" charset="0"/>
            </a:endParaRPr>
          </a:p>
        </p:txBody>
      </p:sp>
      <p:sp>
        <p:nvSpPr>
          <p:cNvPr id="4" name="Content Placeholder 3"/>
          <p:cNvSpPr>
            <a:spLocks noGrp="1"/>
          </p:cNvSpPr>
          <p:nvPr>
            <p:ph sz="half" idx="2"/>
          </p:nvPr>
        </p:nvSpPr>
        <p:spPr>
          <a:xfrm>
            <a:off x="4114800" y="1447800"/>
            <a:ext cx="4800600" cy="4525963"/>
          </a:xfrm>
        </p:spPr>
        <p:txBody>
          <a:bodyPr/>
          <a:lstStyle/>
          <a:p>
            <a:pPr>
              <a:spcBef>
                <a:spcPts val="1200"/>
              </a:spcBef>
              <a:buNone/>
            </a:pPr>
            <a:r>
              <a:rPr lang="en-US" sz="2400" b="1" dirty="0" smtClean="0"/>
              <a:t>Agency Goal</a:t>
            </a:r>
            <a:r>
              <a:rPr lang="en-US" sz="2400" dirty="0" smtClean="0"/>
              <a:t> – </a:t>
            </a:r>
            <a:r>
              <a:rPr lang="en-US" sz="2400" dirty="0" smtClean="0">
                <a:latin typeface="Calibri" pitchFamily="34" charset="0"/>
              </a:rPr>
              <a:t>to exemplify and promote the highest level of scientific integrity, public accountability, and social responsibility in the conduct of science </a:t>
            </a:r>
          </a:p>
          <a:p>
            <a:pPr>
              <a:spcBef>
                <a:spcPts val="600"/>
              </a:spcBef>
              <a:buNone/>
            </a:pPr>
            <a:r>
              <a:rPr lang="en-US" sz="2400" b="1" dirty="0" smtClean="0"/>
              <a:t>Document</a:t>
            </a:r>
            <a:r>
              <a:rPr lang="en-US" sz="2400" dirty="0" smtClean="0"/>
              <a:t>: Consolidates summaries of and references to existing NIH policies and procedures on scientific integrity to promote public transparency</a:t>
            </a:r>
          </a:p>
        </p:txBody>
      </p:sp>
      <p:sp>
        <p:nvSpPr>
          <p:cNvPr id="5" name="Slide Number Placeholder 4"/>
          <p:cNvSpPr>
            <a:spLocks noGrp="1"/>
          </p:cNvSpPr>
          <p:nvPr>
            <p:ph type="sldNum" sz="quarter" idx="12"/>
          </p:nvPr>
        </p:nvSpPr>
        <p:spPr/>
        <p:txBody>
          <a:bodyPr/>
          <a:lstStyle/>
          <a:p>
            <a:pPr>
              <a:defRPr/>
            </a:pPr>
            <a:fld id="{CB1515FC-D72B-4CAF-A499-034D60B6BD18}" type="slidenum">
              <a:rPr lang="en-US" smtClean="0"/>
              <a:pPr>
                <a:defRPr/>
              </a:pPr>
              <a:t>21</a:t>
            </a:fld>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533400" y="1447800"/>
            <a:ext cx="3492475"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latin typeface="+mj-lt"/>
              </a:rPr>
              <a:t>Promoting Research Integrity -</a:t>
            </a:r>
            <a:r>
              <a:rPr lang="en-US" sz="3200" b="0" dirty="0" smtClean="0"/>
              <a:t> NIH Initiatives</a:t>
            </a:r>
            <a:endParaRPr lang="en-US" sz="3200" b="0" dirty="0">
              <a:latin typeface="+mj-lt"/>
            </a:endParaRPr>
          </a:p>
        </p:txBody>
      </p:sp>
      <p:sp>
        <p:nvSpPr>
          <p:cNvPr id="3" name="Content Placeholder 2"/>
          <p:cNvSpPr>
            <a:spLocks noGrp="1"/>
          </p:cNvSpPr>
          <p:nvPr>
            <p:ph idx="1"/>
          </p:nvPr>
        </p:nvSpPr>
        <p:spPr>
          <a:xfrm>
            <a:off x="381000" y="1295400"/>
            <a:ext cx="8534400" cy="4800600"/>
          </a:xfrm>
        </p:spPr>
        <p:txBody>
          <a:bodyPr/>
          <a:lstStyle/>
          <a:p>
            <a:pPr marL="514350" indent="-514350">
              <a:spcAft>
                <a:spcPts val="1800"/>
              </a:spcAft>
              <a:buNone/>
            </a:pPr>
            <a:r>
              <a:rPr lang="en-US" dirty="0" smtClean="0">
                <a:latin typeface="+mj-lt"/>
              </a:rPr>
              <a:t>Responsible Conduct of Research (</a:t>
            </a:r>
            <a:r>
              <a:rPr lang="en-US" dirty="0" smtClean="0"/>
              <a:t>RCR)</a:t>
            </a:r>
          </a:p>
          <a:p>
            <a:pPr marL="806450" lvl="1" indent="-514350">
              <a:spcAft>
                <a:spcPts val="1800"/>
              </a:spcAft>
            </a:pPr>
            <a:r>
              <a:rPr lang="en-US" sz="2400" dirty="0" smtClean="0"/>
              <a:t>Recipients of any NIH training, career development award, research education grant, and dissertation research grant must receive instruction in RCR</a:t>
            </a:r>
          </a:p>
          <a:p>
            <a:pPr marL="806450" lvl="1" indent="-514350">
              <a:spcAft>
                <a:spcPts val="1800"/>
              </a:spcAft>
            </a:pPr>
            <a:r>
              <a:rPr lang="en-US" sz="2400" b="1" dirty="0" smtClean="0"/>
              <a:t>9</a:t>
            </a:r>
            <a:r>
              <a:rPr lang="en-US" sz="2400" dirty="0" smtClean="0"/>
              <a:t> subject matter: </a:t>
            </a:r>
            <a:r>
              <a:rPr lang="en-US" sz="2400" b="1" dirty="0" smtClean="0"/>
              <a:t>C</a:t>
            </a:r>
            <a:r>
              <a:rPr lang="en-US" sz="2400" dirty="0" smtClean="0"/>
              <a:t>onflict of Interest; </a:t>
            </a:r>
            <a:r>
              <a:rPr lang="en-US" sz="2400" b="1" dirty="0" smtClean="0"/>
              <a:t>H</a:t>
            </a:r>
            <a:r>
              <a:rPr lang="en-US" sz="2400" dirty="0" smtClean="0"/>
              <a:t>uman and animal research; </a:t>
            </a:r>
            <a:r>
              <a:rPr lang="en-US" sz="2400" b="1" dirty="0" smtClean="0"/>
              <a:t>M</a:t>
            </a:r>
            <a:r>
              <a:rPr lang="en-US" sz="2400" dirty="0" smtClean="0"/>
              <a:t>entor/mentee responsibilities and relationships; </a:t>
            </a:r>
            <a:r>
              <a:rPr lang="en-US" sz="2400" b="1" dirty="0" smtClean="0"/>
              <a:t>C</a:t>
            </a:r>
            <a:r>
              <a:rPr lang="en-US" sz="2400" dirty="0" smtClean="0"/>
              <a:t>ollaborations in research; </a:t>
            </a:r>
            <a:r>
              <a:rPr lang="en-US" sz="2400" b="1" dirty="0" smtClean="0"/>
              <a:t>P</a:t>
            </a:r>
            <a:r>
              <a:rPr lang="en-US" sz="2400" dirty="0" smtClean="0"/>
              <a:t>eer review; </a:t>
            </a:r>
            <a:r>
              <a:rPr lang="en-US" sz="2400" b="1" dirty="0" smtClean="0"/>
              <a:t>D</a:t>
            </a:r>
            <a:r>
              <a:rPr lang="en-US" sz="2400" dirty="0" smtClean="0"/>
              <a:t>ata handling and management; </a:t>
            </a:r>
            <a:r>
              <a:rPr lang="en-US" sz="2400" b="1" dirty="0" smtClean="0"/>
              <a:t>R</a:t>
            </a:r>
            <a:r>
              <a:rPr lang="en-US" sz="2400" dirty="0" smtClean="0"/>
              <a:t>esearch misconduct; </a:t>
            </a:r>
            <a:r>
              <a:rPr lang="en-US" sz="2400" b="1" dirty="0" smtClean="0"/>
              <a:t>A</a:t>
            </a:r>
            <a:r>
              <a:rPr lang="en-US" sz="2400" dirty="0" smtClean="0"/>
              <a:t>uthorship and publication; </a:t>
            </a:r>
            <a:r>
              <a:rPr lang="en-US" sz="2400" b="1" dirty="0" smtClean="0"/>
              <a:t>S</a:t>
            </a:r>
            <a:r>
              <a:rPr lang="en-US" sz="2400" dirty="0" smtClean="0"/>
              <a:t>cientist as a responsible member of society</a:t>
            </a:r>
          </a:p>
          <a:p>
            <a:pPr marL="514350" indent="-514350">
              <a:spcAft>
                <a:spcPts val="1800"/>
              </a:spcAft>
              <a:buNone/>
            </a:pPr>
            <a:endParaRPr lang="en-US" sz="2800" dirty="0" smtClean="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0"/>
            <a:ext cx="8839200" cy="1066800"/>
          </a:xfrm>
        </p:spPr>
        <p:txBody>
          <a:bodyPr/>
          <a:lstStyle/>
          <a:p>
            <a:r>
              <a:rPr lang="en-US" sz="1200" dirty="0" smtClean="0"/>
              <a:t>Landis, S. C., S. G. </a:t>
            </a:r>
            <a:r>
              <a:rPr lang="en-US" sz="1200" dirty="0" err="1" smtClean="0"/>
              <a:t>Amara</a:t>
            </a:r>
            <a:r>
              <a:rPr lang="en-US" sz="1200" dirty="0" smtClean="0"/>
              <a:t>, et al. (2012). "A call for transparent reporting to optimize the predictive value of preclinical research." </a:t>
            </a:r>
            <a:r>
              <a:rPr lang="en-US" sz="1200" u="sng" dirty="0" smtClean="0"/>
              <a:t>Nature 490(7419): 187-191</a:t>
            </a:r>
            <a:endParaRPr lang="en-US" sz="1200" dirty="0"/>
          </a:p>
        </p:txBody>
      </p:sp>
      <p:sp>
        <p:nvSpPr>
          <p:cNvPr id="2" name="Slide Number Placeholder 1"/>
          <p:cNvSpPr>
            <a:spLocks noGrp="1"/>
          </p:cNvSpPr>
          <p:nvPr>
            <p:ph type="sldNum" sz="quarter" idx="10"/>
          </p:nvPr>
        </p:nvSpPr>
        <p:spPr/>
        <p:txBody>
          <a:bodyPr/>
          <a:lstStyle/>
          <a:p>
            <a:pPr>
              <a:defRPr/>
            </a:pPr>
            <a:fld id="{F7B76949-AF80-435D-9E97-14B6AAF2E0ED}" type="slidenum">
              <a:rPr lang="en-US" smtClean="0"/>
              <a:pPr>
                <a:defRPr/>
              </a:pPr>
              <a:t>23</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81000" y="914400"/>
            <a:ext cx="8229600" cy="378430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Promoting Research Integrity - NIH Initiatives</a:t>
            </a:r>
            <a:endParaRPr lang="en-US" sz="3200" b="0" dirty="0">
              <a:latin typeface="+mj-lt"/>
            </a:endParaRPr>
          </a:p>
        </p:txBody>
      </p:sp>
      <p:pic>
        <p:nvPicPr>
          <p:cNvPr id="4098" name="Picture 2"/>
          <p:cNvPicPr>
            <a:picLocks noGrp="1" noChangeAspect="1" noChangeArrowheads="1"/>
          </p:cNvPicPr>
          <p:nvPr>
            <p:ph idx="1"/>
          </p:nvPr>
        </p:nvPicPr>
        <p:blipFill>
          <a:blip r:embed="rId3" cstate="print"/>
          <a:stretch>
            <a:fillRect/>
          </a:stretch>
        </p:blipFill>
        <p:spPr bwMode="auto">
          <a:xfrm>
            <a:off x="685800" y="1371600"/>
            <a:ext cx="6635058" cy="4724400"/>
          </a:xfrm>
          <a:prstGeom prst="rect">
            <a:avLst/>
          </a:prstGeom>
          <a:noFill/>
          <a:ln w="9525">
            <a:noFill/>
            <a:miter lim="800000"/>
            <a:headEnd/>
            <a:tailEnd/>
          </a:ln>
        </p:spPr>
      </p:pic>
      <p:sp>
        <p:nvSpPr>
          <p:cNvPr id="6" name="Rectangle 5"/>
          <p:cNvSpPr/>
          <p:nvPr/>
        </p:nvSpPr>
        <p:spPr>
          <a:xfrm>
            <a:off x="381000" y="762000"/>
            <a:ext cx="7924800" cy="523220"/>
          </a:xfrm>
          <a:prstGeom prst="rect">
            <a:avLst/>
          </a:prstGeom>
        </p:spPr>
        <p:txBody>
          <a:bodyPr wrap="square">
            <a:spAutoFit/>
          </a:bodyPr>
          <a:lstStyle/>
          <a:p>
            <a:pPr marL="514350" lvl="0" indent="-514350" eaLnBrk="0" hangingPunct="0">
              <a:spcBef>
                <a:spcPts val="300"/>
              </a:spcBef>
              <a:spcAft>
                <a:spcPts val="1800"/>
              </a:spcAft>
              <a:buClr>
                <a:srgbClr val="CBCBFF"/>
              </a:buClr>
            </a:pPr>
            <a:r>
              <a:rPr lang="en-US" sz="2800" dirty="0" smtClean="0">
                <a:solidFill>
                  <a:prstClr val="black"/>
                </a:solidFill>
                <a:latin typeface="Arial"/>
                <a:cs typeface="+mn-cs"/>
              </a:rPr>
              <a:t>Rigorous Study Design &amp; Transparent Reporting</a:t>
            </a:r>
          </a:p>
        </p:txBody>
      </p:sp>
      <p:pic>
        <p:nvPicPr>
          <p:cNvPr id="4099" name="Picture 3"/>
          <p:cNvPicPr>
            <a:picLocks noChangeAspect="1" noChangeArrowheads="1"/>
          </p:cNvPicPr>
          <p:nvPr/>
        </p:nvPicPr>
        <p:blipFill>
          <a:blip r:embed="rId4" cstate="print"/>
          <a:srcRect/>
          <a:stretch>
            <a:fillRect/>
          </a:stretch>
        </p:blipFill>
        <p:spPr bwMode="auto">
          <a:xfrm>
            <a:off x="6477000" y="5436966"/>
            <a:ext cx="2447925" cy="887633"/>
          </a:xfrm>
          <a:prstGeom prst="rect">
            <a:avLst/>
          </a:prstGeom>
          <a:noFill/>
          <a:ln w="9525">
            <a:solidFill>
              <a:schemeClr val="tx2"/>
            </a:solidFill>
            <a:miter lim="800000"/>
            <a:headEnd/>
            <a:tailEnd/>
          </a:ln>
        </p:spPr>
      </p:pic>
      <p:sp>
        <p:nvSpPr>
          <p:cNvPr id="7" name="Slide Number Placeholder 6"/>
          <p:cNvSpPr>
            <a:spLocks noGrp="1"/>
          </p:cNvSpPr>
          <p:nvPr>
            <p:ph type="sldNum" sz="quarter" idx="10"/>
          </p:nvPr>
        </p:nvSpPr>
        <p:spPr/>
        <p:txBody>
          <a:bodyPr/>
          <a:lstStyle/>
          <a:p>
            <a:pPr>
              <a:defRPr/>
            </a:pPr>
            <a:fld id="{161627A0-52BE-49C3-90CB-787EE860760A}"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839200" cy="1066800"/>
          </a:xfrm>
        </p:spPr>
        <p:txBody>
          <a:bodyPr/>
          <a:lstStyle/>
          <a:p>
            <a:r>
              <a:rPr lang="en-US" sz="3200" b="0" dirty="0" smtClean="0"/>
              <a:t>Tabak (2013) “Enhancing Reproducibility &amp; Transparency in Research Findings” </a:t>
            </a:r>
            <a:br>
              <a:rPr lang="en-US" sz="3200" b="0" dirty="0" smtClean="0"/>
            </a:br>
            <a:r>
              <a:rPr lang="en-US" sz="1400" dirty="0" smtClean="0"/>
              <a:t>Accessible at </a:t>
            </a:r>
            <a:r>
              <a:rPr lang="en-US" sz="1400" dirty="0" smtClean="0">
                <a:hlinkClick r:id="rId3"/>
              </a:rPr>
              <a:t>http://acd.od.nih.gov/presentations/RIGOR-Update.pdf</a:t>
            </a:r>
            <a:r>
              <a:rPr lang="en-US" sz="1400" dirty="0" smtClean="0"/>
              <a:t/>
            </a:r>
            <a:br>
              <a:rPr lang="en-US" sz="1400" dirty="0" smtClean="0"/>
            </a:br>
            <a:endParaRPr lang="en-US" sz="1400" b="0" dirty="0">
              <a:latin typeface="+mj-lt"/>
            </a:endParaRPr>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25</a:t>
            </a:fld>
            <a:endParaRPr lang="en-US" dirty="0"/>
          </a:p>
        </p:txBody>
      </p:sp>
      <p:sp>
        <p:nvSpPr>
          <p:cNvPr id="5" name="Content Placeholder 4"/>
          <p:cNvSpPr>
            <a:spLocks noGrp="1"/>
          </p:cNvSpPr>
          <p:nvPr>
            <p:ph idx="1"/>
          </p:nvPr>
        </p:nvSpPr>
        <p:spPr>
          <a:xfrm>
            <a:off x="381000" y="1828800"/>
            <a:ext cx="8229600" cy="4324350"/>
          </a:xfrm>
        </p:spPr>
        <p:txBody>
          <a:bodyPr/>
          <a:lstStyle/>
          <a:p>
            <a:pPr>
              <a:spcBef>
                <a:spcPts val="2400"/>
              </a:spcBef>
            </a:pPr>
            <a:r>
              <a:rPr lang="en-US" dirty="0" smtClean="0"/>
              <a:t>NIH will discuss with stakeholder communities and solicit feedback on reproducibility and transparency of research findings</a:t>
            </a:r>
          </a:p>
          <a:p>
            <a:pPr>
              <a:spcBef>
                <a:spcPts val="2400"/>
              </a:spcBef>
            </a:pPr>
            <a:r>
              <a:rPr lang="en-US" dirty="0" smtClean="0"/>
              <a:t>Office of Intramural Research will create &amp; pilot a new training module on research integrity, as it relates to experimental biases and study design, for its fellows; NIH will consider making this available to the public. </a:t>
            </a:r>
          </a:p>
          <a:p>
            <a:pPr algn="ctr">
              <a:spcBef>
                <a:spcPts val="1800"/>
              </a:spcBef>
              <a:buNone/>
            </a:pPr>
            <a:endParaRPr lang="en-US" sz="1800"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066800"/>
          </a:xfrm>
        </p:spPr>
        <p:txBody>
          <a:bodyPr/>
          <a:lstStyle/>
          <a:p>
            <a:r>
              <a:rPr lang="en-US" sz="3200" b="0" dirty="0" smtClean="0"/>
              <a:t>Tabak (2013): NIH will implement pilots to address key concerns</a:t>
            </a:r>
            <a:endParaRPr lang="en-US" sz="3200" b="0" dirty="0">
              <a:latin typeface="+mj-lt"/>
            </a:endParaRPr>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26</a:t>
            </a:fld>
            <a:endParaRPr lang="en-US" dirty="0"/>
          </a:p>
        </p:txBody>
      </p:sp>
      <p:sp>
        <p:nvSpPr>
          <p:cNvPr id="5" name="Content Placeholder 4"/>
          <p:cNvSpPr>
            <a:spLocks noGrp="1"/>
          </p:cNvSpPr>
          <p:nvPr>
            <p:ph idx="1"/>
          </p:nvPr>
        </p:nvSpPr>
        <p:spPr>
          <a:xfrm>
            <a:off x="152400" y="1524000"/>
            <a:ext cx="8229600" cy="4324350"/>
          </a:xfrm>
        </p:spPr>
        <p:txBody>
          <a:bodyPr/>
          <a:lstStyle/>
          <a:p>
            <a:r>
              <a:rPr lang="en-US" dirty="0" smtClean="0"/>
              <a:t>Evaluate the ‘scientific premise’ of grant applications</a:t>
            </a:r>
          </a:p>
          <a:p>
            <a:pPr>
              <a:spcBef>
                <a:spcPts val="1800"/>
              </a:spcBef>
            </a:pPr>
            <a:r>
              <a:rPr lang="en-US" dirty="0" smtClean="0"/>
              <a:t>Develop a checklist to ensure more systematic evaluation of grant applications</a:t>
            </a:r>
          </a:p>
          <a:p>
            <a:pPr>
              <a:spcBef>
                <a:spcPts val="1800"/>
              </a:spcBef>
            </a:pPr>
            <a:r>
              <a:rPr lang="en-US" dirty="0" smtClean="0"/>
              <a:t>Determine approaches needed to reduce ‘perverse incentives’ e.g. changes to bio-sketch requirements; provide longer term support for investigators</a:t>
            </a:r>
          </a:p>
          <a:p>
            <a:pPr>
              <a:spcBef>
                <a:spcPts val="1800"/>
              </a:spcBef>
            </a:pPr>
            <a:r>
              <a:rPr lang="en-US" dirty="0" smtClean="0"/>
              <a:t>Support replication studies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Promoting Research Integrity - NIH Initiatives</a:t>
            </a:r>
            <a:endParaRPr lang="en-US" sz="3200" b="0" dirty="0">
              <a:latin typeface="+mj-lt"/>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228600" y="990600"/>
            <a:ext cx="8713694" cy="48768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27</a:t>
            </a:fld>
            <a:endParaRPr lang="en-US" dirty="0"/>
          </a:p>
        </p:txBody>
      </p:sp>
      <p:sp>
        <p:nvSpPr>
          <p:cNvPr id="5" name="TextBox 4"/>
          <p:cNvSpPr txBox="1"/>
          <p:nvPr/>
        </p:nvSpPr>
        <p:spPr>
          <a:xfrm>
            <a:off x="990600" y="5867400"/>
            <a:ext cx="7467600" cy="861774"/>
          </a:xfrm>
          <a:prstGeom prst="rect">
            <a:avLst/>
          </a:prstGeom>
          <a:noFill/>
        </p:spPr>
        <p:txBody>
          <a:bodyPr wrap="square" rtlCol="0">
            <a:spAutoFit/>
          </a:bodyPr>
          <a:lstStyle/>
          <a:p>
            <a:r>
              <a:rPr lang="en-US" sz="1600" b="1" dirty="0" smtClean="0">
                <a:hlinkClick r:id="rId4"/>
              </a:rPr>
              <a:t>http://ncbiinsights.ncbi.nlm.nih.gov/2013/10/22/pubmed-commons-a-new-forum-for-scientific-discourse/</a:t>
            </a:r>
            <a:endParaRPr lang="en-US" sz="1600" b="1"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28</a:t>
            </a:fld>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817511" y="1447800"/>
            <a:ext cx="5971575" cy="52578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914400" y="152400"/>
            <a:ext cx="5840179" cy="1143000"/>
          </a:xfrm>
          <a:prstGeom prst="rect">
            <a:avLst/>
          </a:prstGeom>
          <a:noFill/>
          <a:ln w="28575">
            <a:solidFill>
              <a:schemeClr val="tx2"/>
            </a:solidFill>
            <a:miter lim="800000"/>
            <a:headEnd/>
            <a:tailEnd/>
          </a:ln>
        </p:spPr>
      </p:pic>
      <p:sp>
        <p:nvSpPr>
          <p:cNvPr id="7" name="Rectangle 6"/>
          <p:cNvSpPr/>
          <p:nvPr/>
        </p:nvSpPr>
        <p:spPr>
          <a:xfrm>
            <a:off x="4038600" y="685800"/>
            <a:ext cx="4953000" cy="369332"/>
          </a:xfrm>
          <a:prstGeom prst="rect">
            <a:avLst/>
          </a:prstGeom>
          <a:solidFill>
            <a:schemeClr val="bg1"/>
          </a:solidFill>
          <a:ln w="28575">
            <a:solidFill>
              <a:srgbClr val="FF0000"/>
            </a:solidFill>
          </a:ln>
        </p:spPr>
        <p:txBody>
          <a:bodyPr wrap="square">
            <a:spAutoFit/>
          </a:bodyPr>
          <a:lstStyle/>
          <a:p>
            <a:r>
              <a:rPr lang="en-US" dirty="0" smtClean="0"/>
              <a:t>http://grants.nih.gov/grants/research_integrity/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sz="3200" dirty="0" smtClean="0"/>
              <a:t>PHS Policies on Research Misconduct</a:t>
            </a:r>
            <a:endParaRPr lang="en-US" sz="3200" b="0" dirty="0"/>
          </a:p>
        </p:txBody>
      </p:sp>
      <p:sp>
        <p:nvSpPr>
          <p:cNvPr id="3" name="Content Placeholder 2"/>
          <p:cNvSpPr>
            <a:spLocks noGrp="1"/>
          </p:cNvSpPr>
          <p:nvPr>
            <p:ph idx="1"/>
          </p:nvPr>
        </p:nvSpPr>
        <p:spPr>
          <a:xfrm>
            <a:off x="228600" y="1371600"/>
            <a:ext cx="8686800" cy="4876800"/>
          </a:xfrm>
        </p:spPr>
        <p:txBody>
          <a:bodyPr/>
          <a:lstStyle/>
          <a:p>
            <a:r>
              <a:rPr lang="en-US" sz="3200" dirty="0" smtClean="0"/>
              <a:t>42 C.F.R. Part 93 </a:t>
            </a:r>
          </a:p>
          <a:p>
            <a:pPr>
              <a:spcBef>
                <a:spcPts val="2400"/>
              </a:spcBef>
            </a:pPr>
            <a:r>
              <a:rPr lang="en-US" sz="3200" dirty="0" smtClean="0"/>
              <a:t>HHS Office of Research Integrity (ORI) oversees and directs PHS research integrity activities </a:t>
            </a:r>
          </a:p>
          <a:p>
            <a:pPr>
              <a:spcBef>
                <a:spcPts val="2400"/>
              </a:spcBef>
            </a:pPr>
            <a:r>
              <a:rPr lang="en-US" sz="3200" dirty="0" smtClean="0"/>
              <a:t>Institution Responsibilities (§93 Subpart C)</a:t>
            </a:r>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pPr>
              <a:defRPr/>
            </a:pPr>
            <a:r>
              <a:rPr lang="en-US" sz="3600" b="0" dirty="0" smtClean="0"/>
              <a:t>What Constitutes Research Misconduct?</a:t>
            </a:r>
            <a:endParaRPr lang="en-US" sz="3600" b="0" dirty="0"/>
          </a:p>
        </p:txBody>
      </p:sp>
      <p:sp>
        <p:nvSpPr>
          <p:cNvPr id="7171" name="Content Placeholder 2"/>
          <p:cNvSpPr>
            <a:spLocks noGrp="1"/>
          </p:cNvSpPr>
          <p:nvPr>
            <p:ph idx="1"/>
          </p:nvPr>
        </p:nvSpPr>
        <p:spPr>
          <a:xfrm>
            <a:off x="381000" y="1066800"/>
            <a:ext cx="8382000" cy="5105400"/>
          </a:xfrm>
        </p:spPr>
        <p:txBody>
          <a:bodyPr/>
          <a:lstStyle/>
          <a:p>
            <a:pPr lvl="1">
              <a:spcBef>
                <a:spcPts val="1200"/>
              </a:spcBef>
              <a:buFontTx/>
              <a:buNone/>
            </a:pPr>
            <a:r>
              <a:rPr lang="en-US" sz="3200" b="1" dirty="0" smtClean="0">
                <a:solidFill>
                  <a:schemeClr val="tx1"/>
                </a:solidFill>
                <a:latin typeface="Arial" pitchFamily="34" charset="0"/>
                <a:cs typeface="Arial" pitchFamily="34" charset="0"/>
              </a:rPr>
              <a:t>42 CFR §93.103</a:t>
            </a:r>
          </a:p>
          <a:p>
            <a:pPr marL="971550" lvl="1" indent="-514350">
              <a:spcBef>
                <a:spcPts val="1200"/>
              </a:spcBef>
              <a:spcAft>
                <a:spcPts val="1200"/>
              </a:spcAft>
              <a:buFont typeface="+mj-lt"/>
              <a:buAutoNum type="alphaLcPeriod"/>
            </a:pPr>
            <a:r>
              <a:rPr lang="en-US" sz="3200" b="1" u="sng" dirty="0" smtClean="0"/>
              <a:t>F</a:t>
            </a:r>
            <a:r>
              <a:rPr lang="en-US" sz="3200" dirty="0" smtClean="0"/>
              <a:t>abrication</a:t>
            </a:r>
          </a:p>
          <a:p>
            <a:pPr marL="971550" lvl="1" indent="-514350">
              <a:spcBef>
                <a:spcPts val="1200"/>
              </a:spcBef>
              <a:spcAft>
                <a:spcPts val="1200"/>
              </a:spcAft>
              <a:buFont typeface="+mj-lt"/>
              <a:buAutoNum type="alphaLcPeriod"/>
            </a:pPr>
            <a:r>
              <a:rPr lang="en-US" sz="3200" b="1" u="sng" dirty="0" smtClean="0"/>
              <a:t>F</a:t>
            </a:r>
            <a:r>
              <a:rPr lang="en-US" sz="3200" dirty="0" smtClean="0"/>
              <a:t>alsification</a:t>
            </a:r>
          </a:p>
          <a:p>
            <a:pPr marL="971550" lvl="1" indent="-514350">
              <a:spcBef>
                <a:spcPts val="1200"/>
              </a:spcBef>
              <a:buFont typeface="+mj-lt"/>
              <a:buAutoNum type="alphaLcPeriod"/>
            </a:pPr>
            <a:r>
              <a:rPr lang="en-US" sz="3200" b="1" u="sng" dirty="0" smtClean="0"/>
              <a:t>P</a:t>
            </a:r>
            <a:r>
              <a:rPr lang="en-US" sz="3200" dirty="0" smtClean="0"/>
              <a:t>lagiarism</a:t>
            </a:r>
          </a:p>
          <a:p>
            <a:pPr marL="971550" lvl="1" indent="-514350">
              <a:spcBef>
                <a:spcPts val="1200"/>
              </a:spcBef>
              <a:buNone/>
            </a:pPr>
            <a:r>
              <a:rPr lang="en-US" sz="2400" dirty="0" smtClean="0"/>
              <a:t>- In proposing, performing or reviewing research or in reporting research results</a:t>
            </a:r>
          </a:p>
          <a:p>
            <a:pPr marL="971550" lvl="1" indent="-514350" eaLnBrk="1" hangingPunct="1">
              <a:spcBef>
                <a:spcPts val="1800"/>
              </a:spcBef>
              <a:buNone/>
            </a:pPr>
            <a:r>
              <a:rPr lang="en-US" sz="3200" b="1" dirty="0" smtClean="0"/>
              <a:t>d. does </a:t>
            </a:r>
            <a:r>
              <a:rPr lang="en-US" sz="3200" b="1" u="sng" dirty="0" smtClean="0"/>
              <a:t>not</a:t>
            </a:r>
            <a:r>
              <a:rPr lang="en-US" sz="3200" b="1" dirty="0" smtClean="0"/>
              <a:t> include honest error or differences of opinion</a:t>
            </a:r>
            <a:r>
              <a:rPr lang="en-US" sz="3200" dirty="0" smtClean="0"/>
              <a:t>.</a:t>
            </a:r>
            <a:r>
              <a:rPr lang="en-US" sz="3200" b="1" dirty="0" smtClean="0">
                <a:solidFill>
                  <a:srgbClr val="FF0000"/>
                </a:solidFill>
              </a:rPr>
              <a:t>*</a:t>
            </a:r>
            <a:r>
              <a:rPr lang="en-US" sz="3200" dirty="0" smtClean="0"/>
              <a:t> </a:t>
            </a:r>
          </a:p>
          <a:p>
            <a:pPr lvl="1">
              <a:spcBef>
                <a:spcPts val="3000"/>
              </a:spcBef>
              <a:buFont typeface="Wingdings" pitchFamily="2" charset="2"/>
              <a:buChar char="§"/>
            </a:pPr>
            <a:endParaRPr lang="en-US" sz="3200" dirty="0" smtClean="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9"/>
          <p:cNvGrpSpPr>
            <a:grpSpLocks/>
          </p:cNvGrpSpPr>
          <p:nvPr/>
        </p:nvGrpSpPr>
        <p:grpSpPr bwMode="auto">
          <a:xfrm>
            <a:off x="4419600" y="4876800"/>
            <a:ext cx="457200" cy="533400"/>
            <a:chOff x="4419600" y="2438400"/>
            <a:chExt cx="457200" cy="457200"/>
          </a:xfrm>
          <a:solidFill>
            <a:srgbClr val="7030A0"/>
          </a:solidFill>
        </p:grpSpPr>
        <p:sp>
          <p:nvSpPr>
            <p:cNvPr id="4" name="Down Arrow 3"/>
            <p:cNvSpPr/>
            <p:nvPr/>
          </p:nvSpPr>
          <p:spPr>
            <a:xfrm>
              <a:off x="4419600" y="2590800"/>
              <a:ext cx="457200" cy="304800"/>
            </a:xfrm>
            <a:prstGeom prst="downArrow">
              <a:avLst/>
            </a:prstGeom>
            <a:grp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5" name="Down Arrow 4"/>
            <p:cNvSpPr/>
            <p:nvPr/>
          </p:nvSpPr>
          <p:spPr>
            <a:xfrm rot="10800000">
              <a:off x="4419600" y="2438400"/>
              <a:ext cx="457200" cy="304800"/>
            </a:xfrm>
            <a:prstGeom prst="downArrow">
              <a:avLst/>
            </a:prstGeom>
            <a:grp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grpSp>
      <p:sp>
        <p:nvSpPr>
          <p:cNvPr id="9" name="Down Arrow 8"/>
          <p:cNvSpPr/>
          <p:nvPr/>
        </p:nvSpPr>
        <p:spPr>
          <a:xfrm>
            <a:off x="4419600" y="2438400"/>
            <a:ext cx="457200" cy="304800"/>
          </a:xfrm>
          <a:prstGeom prst="downArrow">
            <a:avLst/>
          </a:prstGeom>
          <a:solidFill>
            <a:schemeClr val="accent3">
              <a:lumMod val="5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11" name="Down Arrow 10"/>
          <p:cNvSpPr/>
          <p:nvPr/>
        </p:nvSpPr>
        <p:spPr>
          <a:xfrm rot="15291060">
            <a:off x="2785228" y="2712222"/>
            <a:ext cx="461226" cy="1277937"/>
          </a:xfrm>
          <a:prstGeom prst="downArrow">
            <a:avLst/>
          </a:prstGeom>
          <a:solidFill>
            <a:schemeClr val="accent5">
              <a:lumMod val="40000"/>
              <a:lumOff val="6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12" name="Down Arrow 11"/>
          <p:cNvSpPr/>
          <p:nvPr/>
        </p:nvSpPr>
        <p:spPr>
          <a:xfrm rot="16929817">
            <a:off x="2787479" y="3640272"/>
            <a:ext cx="507081" cy="1279525"/>
          </a:xfrm>
          <a:prstGeom prst="downArrow">
            <a:avLst/>
          </a:prstGeom>
          <a:solidFill>
            <a:schemeClr val="accent5">
              <a:lumMod val="40000"/>
              <a:lumOff val="6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14" name="Down Arrow 13"/>
          <p:cNvSpPr/>
          <p:nvPr/>
        </p:nvSpPr>
        <p:spPr>
          <a:xfrm rot="18420000">
            <a:off x="2725563" y="4534808"/>
            <a:ext cx="549436" cy="1375152"/>
          </a:xfrm>
          <a:prstGeom prst="downArrow">
            <a:avLst/>
          </a:prstGeom>
          <a:solidFill>
            <a:schemeClr val="accent5">
              <a:lumMod val="40000"/>
              <a:lumOff val="6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17" name="Text Placeholder 27"/>
          <p:cNvSpPr txBox="1">
            <a:spLocks/>
          </p:cNvSpPr>
          <p:nvPr/>
        </p:nvSpPr>
        <p:spPr>
          <a:xfrm>
            <a:off x="3810000" y="1905000"/>
            <a:ext cx="1828800" cy="457200"/>
          </a:xfrm>
          <a:prstGeom prst="rect">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1"/>
          <a:lstStyle/>
          <a:p>
            <a:pPr algn="ctr" fontAlgn="auto">
              <a:lnSpc>
                <a:spcPct val="95999"/>
              </a:lnSpc>
              <a:spcBef>
                <a:spcPts val="0"/>
              </a:spcBef>
              <a:spcAft>
                <a:spcPts val="0"/>
              </a:spcAft>
              <a:defRPr/>
            </a:pPr>
            <a:r>
              <a:rPr lang="en-US" dirty="0">
                <a:solidFill>
                  <a:schemeClr val="bg1"/>
                </a:solidFill>
              </a:rPr>
              <a:t>NIH Staff</a:t>
            </a:r>
            <a:endParaRPr lang="en-US" spc="-20" dirty="0">
              <a:solidFill>
                <a:schemeClr val="bg1"/>
              </a:solidFill>
            </a:endParaRPr>
          </a:p>
        </p:txBody>
      </p:sp>
      <p:sp>
        <p:nvSpPr>
          <p:cNvPr id="18" name="Text Placeholder 7"/>
          <p:cNvSpPr txBox="1">
            <a:spLocks/>
          </p:cNvSpPr>
          <p:nvPr/>
        </p:nvSpPr>
        <p:spPr>
          <a:xfrm>
            <a:off x="533400" y="152400"/>
            <a:ext cx="8305800" cy="990600"/>
          </a:xfrm>
          <a:prstGeom prst="rect">
            <a:avLst/>
          </a:prstGeom>
          <a:noFill/>
          <a:ln w="6350" cmpd="sng">
            <a:noFill/>
            <a:prstDash val="solid"/>
          </a:ln>
        </p:spPr>
        <p:txBody>
          <a:bodyPr lIns="0" tIns="91440" rIns="0" bIns="0">
            <a:noAutofit/>
          </a:bodyPr>
          <a:lstStyle/>
          <a:p>
            <a:pPr fontAlgn="auto">
              <a:lnSpc>
                <a:spcPct val="95999"/>
              </a:lnSpc>
              <a:spcBef>
                <a:spcPct val="20000"/>
              </a:spcBef>
              <a:spcAft>
                <a:spcPts val="720"/>
              </a:spcAft>
              <a:defRPr/>
            </a:pPr>
            <a:r>
              <a:rPr lang="en-US" sz="3200" b="1" dirty="0" smtClean="0">
                <a:solidFill>
                  <a:schemeClr val="tx2"/>
                </a:solidFill>
                <a:latin typeface="+mn-lt"/>
                <a:cs typeface="+mn-cs"/>
              </a:rPr>
              <a:t>Where do Allegations of Research </a:t>
            </a:r>
            <a:r>
              <a:rPr lang="en-US" sz="3200" b="1" dirty="0">
                <a:solidFill>
                  <a:schemeClr val="tx2"/>
                </a:solidFill>
                <a:latin typeface="+mn-lt"/>
                <a:cs typeface="+mn-cs"/>
              </a:rPr>
              <a:t>Misconduct </a:t>
            </a:r>
            <a:r>
              <a:rPr lang="en-US" sz="3200" b="1" dirty="0" smtClean="0">
                <a:solidFill>
                  <a:schemeClr val="tx2"/>
                </a:solidFill>
                <a:latin typeface="+mn-lt"/>
                <a:cs typeface="+mn-cs"/>
              </a:rPr>
              <a:t>come from?</a:t>
            </a:r>
          </a:p>
          <a:p>
            <a:pPr algn="ctr" fontAlgn="auto">
              <a:lnSpc>
                <a:spcPct val="95999"/>
              </a:lnSpc>
              <a:spcBef>
                <a:spcPct val="20000"/>
              </a:spcBef>
              <a:spcAft>
                <a:spcPts val="720"/>
              </a:spcAft>
              <a:defRPr/>
            </a:pPr>
            <a:endParaRPr lang="en-US" sz="3200" b="1" dirty="0">
              <a:solidFill>
                <a:schemeClr val="tx2"/>
              </a:solidFill>
              <a:latin typeface="+mn-lt"/>
              <a:cs typeface="+mn-cs"/>
            </a:endParaRPr>
          </a:p>
        </p:txBody>
      </p:sp>
      <p:sp>
        <p:nvSpPr>
          <p:cNvPr id="19" name="Text Placeholder 27"/>
          <p:cNvSpPr txBox="1">
            <a:spLocks/>
          </p:cNvSpPr>
          <p:nvPr/>
        </p:nvSpPr>
        <p:spPr>
          <a:xfrm>
            <a:off x="3810000" y="2895600"/>
            <a:ext cx="1828800" cy="457200"/>
          </a:xfrm>
          <a:prstGeom prst="rect">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1"/>
          <a:lstStyle/>
          <a:p>
            <a:pPr algn="ctr" fontAlgn="auto">
              <a:lnSpc>
                <a:spcPct val="95999"/>
              </a:lnSpc>
              <a:spcBef>
                <a:spcPts val="0"/>
              </a:spcBef>
              <a:spcAft>
                <a:spcPts val="0"/>
              </a:spcAft>
              <a:defRPr/>
            </a:pPr>
            <a:r>
              <a:rPr lang="en-US" dirty="0">
                <a:solidFill>
                  <a:schemeClr val="bg1"/>
                </a:solidFill>
              </a:rPr>
              <a:t>IC RIO</a:t>
            </a:r>
            <a:endParaRPr lang="en-US" spc="-20" dirty="0">
              <a:solidFill>
                <a:schemeClr val="bg1"/>
              </a:solidFill>
            </a:endParaRPr>
          </a:p>
        </p:txBody>
      </p:sp>
      <p:sp>
        <p:nvSpPr>
          <p:cNvPr id="20" name="Text Placeholder 27"/>
          <p:cNvSpPr txBox="1">
            <a:spLocks/>
          </p:cNvSpPr>
          <p:nvPr/>
        </p:nvSpPr>
        <p:spPr>
          <a:xfrm>
            <a:off x="3810000" y="4038600"/>
            <a:ext cx="1752600" cy="762000"/>
          </a:xfrm>
          <a:prstGeom prst="rect">
            <a:avLst/>
          </a:pr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anchor="ctr" anchorCtr="1"/>
          <a:lstStyle/>
          <a:p>
            <a:pPr algn="ctr" fontAlgn="auto">
              <a:lnSpc>
                <a:spcPct val="95999"/>
              </a:lnSpc>
              <a:spcBef>
                <a:spcPts val="0"/>
              </a:spcBef>
              <a:spcAft>
                <a:spcPts val="0"/>
              </a:spcAft>
              <a:defRPr/>
            </a:pPr>
            <a:r>
              <a:rPr lang="en-US" sz="2000" b="1" dirty="0" smtClean="0">
                <a:solidFill>
                  <a:schemeClr val="bg1"/>
                </a:solidFill>
              </a:rPr>
              <a:t>OER-RI</a:t>
            </a:r>
            <a:endParaRPr lang="en-US" sz="2000" b="1" spc="-20" dirty="0">
              <a:solidFill>
                <a:schemeClr val="bg1"/>
              </a:solidFill>
            </a:endParaRPr>
          </a:p>
        </p:txBody>
      </p:sp>
      <p:sp>
        <p:nvSpPr>
          <p:cNvPr id="21" name="Text Placeholder 27"/>
          <p:cNvSpPr txBox="1">
            <a:spLocks/>
          </p:cNvSpPr>
          <p:nvPr/>
        </p:nvSpPr>
        <p:spPr>
          <a:xfrm>
            <a:off x="3810000" y="5486400"/>
            <a:ext cx="1752600" cy="762000"/>
          </a:xfrm>
          <a:prstGeom prst="rect">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1"/>
          <a:lstStyle/>
          <a:p>
            <a:pPr algn="ctr" fontAlgn="auto">
              <a:lnSpc>
                <a:spcPct val="95999"/>
              </a:lnSpc>
              <a:spcBef>
                <a:spcPts val="0"/>
              </a:spcBef>
              <a:spcAft>
                <a:spcPts val="0"/>
              </a:spcAft>
              <a:defRPr/>
            </a:pPr>
            <a:r>
              <a:rPr lang="en-US" sz="2400" b="1" dirty="0">
                <a:solidFill>
                  <a:schemeClr val="bg1"/>
                </a:solidFill>
              </a:rPr>
              <a:t>ORI</a:t>
            </a:r>
            <a:endParaRPr lang="en-US" sz="2400" b="1" spc="-20" dirty="0">
              <a:solidFill>
                <a:schemeClr val="bg1"/>
              </a:solidFill>
            </a:endParaRPr>
          </a:p>
        </p:txBody>
      </p:sp>
      <p:sp>
        <p:nvSpPr>
          <p:cNvPr id="22" name="Text Placeholder 27"/>
          <p:cNvSpPr txBox="1">
            <a:spLocks/>
          </p:cNvSpPr>
          <p:nvPr/>
        </p:nvSpPr>
        <p:spPr>
          <a:xfrm>
            <a:off x="228600" y="1524000"/>
            <a:ext cx="2057400" cy="4724400"/>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1"/>
          <a:lstStyle/>
          <a:p>
            <a:pPr algn="ctr">
              <a:defRPr/>
            </a:pPr>
            <a:r>
              <a:rPr lang="en-US" sz="1400" b="1" dirty="0"/>
              <a:t>PEER REVIEWERS</a:t>
            </a:r>
          </a:p>
          <a:p>
            <a:pPr algn="ctr">
              <a:defRPr/>
            </a:pPr>
            <a:r>
              <a:rPr lang="en-US" sz="1400" b="1" dirty="0"/>
              <a:t> </a:t>
            </a:r>
            <a:r>
              <a:rPr lang="en-US" sz="1400" b="1" dirty="0">
                <a:solidFill>
                  <a:schemeClr val="accent1">
                    <a:lumMod val="60000"/>
                    <a:lumOff val="40000"/>
                  </a:schemeClr>
                </a:solidFill>
              </a:rPr>
              <a:t>_______________</a:t>
            </a:r>
          </a:p>
          <a:p>
            <a:pPr algn="ctr">
              <a:defRPr/>
            </a:pPr>
            <a:endParaRPr lang="en-US" sz="1400" b="1" dirty="0"/>
          </a:p>
          <a:p>
            <a:pPr algn="ctr">
              <a:defRPr/>
            </a:pPr>
            <a:r>
              <a:rPr lang="en-US" sz="1400" b="1" dirty="0"/>
              <a:t>EXTRAMURAL RESEARCH COMMUNITY</a:t>
            </a:r>
          </a:p>
          <a:p>
            <a:pPr algn="ctr">
              <a:defRPr/>
            </a:pPr>
            <a:r>
              <a:rPr lang="en-US" sz="1400" b="1" dirty="0">
                <a:solidFill>
                  <a:schemeClr val="accent1">
                    <a:lumMod val="60000"/>
                    <a:lumOff val="40000"/>
                  </a:schemeClr>
                </a:solidFill>
              </a:rPr>
              <a:t>_______________</a:t>
            </a:r>
            <a:endParaRPr lang="en-US" sz="1400" b="1" dirty="0"/>
          </a:p>
          <a:p>
            <a:pPr algn="ctr">
              <a:defRPr/>
            </a:pPr>
            <a:endParaRPr lang="en-US" sz="1400" b="1" dirty="0"/>
          </a:p>
          <a:p>
            <a:pPr algn="ctr">
              <a:defRPr/>
            </a:pPr>
            <a:r>
              <a:rPr lang="en-US" sz="1400" b="1" dirty="0" smtClean="0"/>
              <a:t>PUBLIC</a:t>
            </a:r>
          </a:p>
          <a:p>
            <a:pPr>
              <a:defRPr/>
            </a:pPr>
            <a:r>
              <a:rPr lang="en-US" sz="1400" b="1" dirty="0" smtClean="0">
                <a:solidFill>
                  <a:schemeClr val="accent1">
                    <a:lumMod val="60000"/>
                    <a:lumOff val="40000"/>
                  </a:schemeClr>
                </a:solidFill>
              </a:rPr>
              <a:t>_______________</a:t>
            </a:r>
            <a:endParaRPr lang="en-US" sz="1400" b="1" dirty="0" smtClean="0"/>
          </a:p>
          <a:p>
            <a:pPr algn="ctr">
              <a:defRPr/>
            </a:pPr>
            <a:endParaRPr lang="en-US" sz="1400" b="1" dirty="0" smtClean="0"/>
          </a:p>
          <a:p>
            <a:pPr algn="ctr" fontAlgn="auto">
              <a:lnSpc>
                <a:spcPct val="95999"/>
              </a:lnSpc>
              <a:spcBef>
                <a:spcPts val="0"/>
              </a:spcBef>
              <a:spcAft>
                <a:spcPts val="0"/>
              </a:spcAft>
              <a:defRPr/>
            </a:pPr>
            <a:r>
              <a:rPr lang="en-US" sz="1400" b="1" spc="-45" dirty="0" smtClean="0">
                <a:solidFill>
                  <a:schemeClr val="bg1"/>
                </a:solidFill>
              </a:rPr>
              <a:t>CONTROLLED CORRESPONDENCES</a:t>
            </a:r>
          </a:p>
          <a:p>
            <a:pPr algn="ctr">
              <a:defRPr/>
            </a:pPr>
            <a:r>
              <a:rPr lang="en-US" sz="1400" b="1" dirty="0" smtClean="0">
                <a:solidFill>
                  <a:schemeClr val="accent1">
                    <a:lumMod val="60000"/>
                    <a:lumOff val="40000"/>
                  </a:schemeClr>
                </a:solidFill>
              </a:rPr>
              <a:t>_______________</a:t>
            </a:r>
            <a:endParaRPr lang="en-US" sz="1400" b="1" dirty="0" smtClean="0"/>
          </a:p>
          <a:p>
            <a:pPr algn="ctr" fontAlgn="auto">
              <a:lnSpc>
                <a:spcPct val="95999"/>
              </a:lnSpc>
              <a:spcBef>
                <a:spcPts val="0"/>
              </a:spcBef>
              <a:spcAft>
                <a:spcPts val="0"/>
              </a:spcAft>
              <a:defRPr/>
            </a:pPr>
            <a:endParaRPr lang="en-US" sz="1400" b="1" spc="-45" dirty="0" smtClean="0">
              <a:solidFill>
                <a:schemeClr val="bg1"/>
              </a:solidFill>
            </a:endParaRPr>
          </a:p>
          <a:p>
            <a:pPr algn="ctr" fontAlgn="auto">
              <a:lnSpc>
                <a:spcPct val="95999"/>
              </a:lnSpc>
              <a:spcBef>
                <a:spcPts val="0"/>
              </a:spcBef>
              <a:spcAft>
                <a:spcPts val="0"/>
              </a:spcAft>
              <a:defRPr/>
            </a:pPr>
            <a:r>
              <a:rPr lang="en-US" sz="1400" b="1" spc="-45" dirty="0" smtClean="0">
                <a:solidFill>
                  <a:schemeClr val="bg1"/>
                </a:solidFill>
              </a:rPr>
              <a:t>OTHER NIH POLICY &amp; ADMINISTRATIVE OFFICES</a:t>
            </a:r>
            <a:endParaRPr lang="en-US" sz="1600" b="1" dirty="0"/>
          </a:p>
        </p:txBody>
      </p:sp>
      <p:sp>
        <p:nvSpPr>
          <p:cNvPr id="24" name="Down Arrow 23"/>
          <p:cNvSpPr/>
          <p:nvPr/>
        </p:nvSpPr>
        <p:spPr>
          <a:xfrm>
            <a:off x="4419600" y="3505200"/>
            <a:ext cx="457200" cy="457200"/>
          </a:xfrm>
          <a:prstGeom prst="downArrow">
            <a:avLst/>
          </a:prstGeom>
          <a:solidFill>
            <a:schemeClr val="accent3">
              <a:lumMod val="5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29" name="Down Arrow 28"/>
          <p:cNvSpPr/>
          <p:nvPr/>
        </p:nvSpPr>
        <p:spPr>
          <a:xfrm rot="14275547">
            <a:off x="2797836" y="1872697"/>
            <a:ext cx="451194" cy="1277937"/>
          </a:xfrm>
          <a:prstGeom prst="downArrow">
            <a:avLst/>
          </a:prstGeom>
          <a:solidFill>
            <a:schemeClr val="accent5">
              <a:lumMod val="40000"/>
              <a:lumOff val="6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23" name="Slide Number Placeholder 22"/>
          <p:cNvSpPr>
            <a:spLocks noGrp="1"/>
          </p:cNvSpPr>
          <p:nvPr>
            <p:ph type="sldNum" sz="quarter" idx="12"/>
          </p:nvPr>
        </p:nvSpPr>
        <p:spPr/>
        <p:txBody>
          <a:bodyPr/>
          <a:lstStyle/>
          <a:p>
            <a:pPr>
              <a:defRPr/>
            </a:pPr>
            <a:fld id="{F7B76949-AF80-435D-9E97-14B6AAF2E0ED}"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OER-RI Allegations Statistics </a:t>
            </a:r>
            <a:endParaRPr lang="en-US" dirty="0"/>
          </a:p>
        </p:txBody>
      </p:sp>
      <p:sp>
        <p:nvSpPr>
          <p:cNvPr id="9220" name="Slide Number Placeholder 3"/>
          <p:cNvSpPr>
            <a:spLocks noGrp="1"/>
          </p:cNvSpPr>
          <p:nvPr>
            <p:ph type="sldNum" sz="quarter" idx="4294967295"/>
          </p:nvPr>
        </p:nvSpPr>
        <p:spPr>
          <a:xfrm>
            <a:off x="7772400" y="6553200"/>
            <a:ext cx="1371600" cy="155575"/>
          </a:xfrm>
          <a:prstGeom prst="rect">
            <a:avLst/>
          </a:prstGeom>
          <a:noFill/>
        </p:spPr>
        <p:txBody>
          <a:bodyPr/>
          <a:lstStyle/>
          <a:p>
            <a:endParaRPr lang="en-US" dirty="0" smtClean="0"/>
          </a:p>
        </p:txBody>
      </p:sp>
      <p:pic>
        <p:nvPicPr>
          <p:cNvPr id="3" name="Content Placeholder 2"/>
          <p:cNvPicPr>
            <a:picLocks noGrp="1" noChangeAspect="1" noChangeArrowheads="1"/>
          </p:cNvPicPr>
          <p:nvPr>
            <p:ph idx="1"/>
          </p:nvPr>
        </p:nvPicPr>
        <p:blipFill>
          <a:blip r:embed="rId3" cstate="print"/>
          <a:srcRect/>
          <a:stretch>
            <a:fillRect/>
          </a:stretch>
        </p:blipFill>
        <p:spPr bwMode="auto">
          <a:xfrm>
            <a:off x="398055" y="1125366"/>
            <a:ext cx="8364945" cy="4677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rot="10800000">
            <a:off x="4876800" y="2438400"/>
            <a:ext cx="476784" cy="1447800"/>
          </a:xfrm>
          <a:prstGeom prst="downArrow">
            <a:avLst/>
          </a:prstGeom>
          <a:solidFill>
            <a:schemeClr val="accent5">
              <a:lumMod val="40000"/>
              <a:lumOff val="6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8" name="Down Arrow 7"/>
          <p:cNvSpPr/>
          <p:nvPr/>
        </p:nvSpPr>
        <p:spPr>
          <a:xfrm rot="18059536">
            <a:off x="6384630" y="1910590"/>
            <a:ext cx="489539" cy="772627"/>
          </a:xfrm>
          <a:prstGeom prst="downArrow">
            <a:avLst/>
          </a:prstGeom>
          <a:solidFill>
            <a:schemeClr val="accent1">
              <a:lumMod val="60000"/>
              <a:lumOff val="4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schemeClr val="accent1">
                  <a:lumMod val="60000"/>
                  <a:lumOff val="40000"/>
                </a:schemeClr>
              </a:solidFill>
            </a:endParaRPr>
          </a:p>
        </p:txBody>
      </p:sp>
      <p:sp>
        <p:nvSpPr>
          <p:cNvPr id="10" name="Text Placeholder 7"/>
          <p:cNvSpPr txBox="1">
            <a:spLocks/>
          </p:cNvSpPr>
          <p:nvPr/>
        </p:nvSpPr>
        <p:spPr>
          <a:xfrm>
            <a:off x="304800" y="228600"/>
            <a:ext cx="8305800" cy="838200"/>
          </a:xfrm>
          <a:prstGeom prst="rect">
            <a:avLst/>
          </a:prstGeom>
          <a:noFill/>
          <a:ln w="6350" cmpd="sng">
            <a:noFill/>
            <a:prstDash val="solid"/>
          </a:ln>
        </p:spPr>
        <p:txBody>
          <a:bodyPr lIns="0" tIns="91440" rIns="0" bIns="0">
            <a:normAutofit fontScale="92500"/>
          </a:bodyPr>
          <a:lstStyle/>
          <a:p>
            <a:pPr fontAlgn="auto">
              <a:lnSpc>
                <a:spcPct val="95999"/>
              </a:lnSpc>
              <a:spcBef>
                <a:spcPct val="20000"/>
              </a:spcBef>
              <a:spcAft>
                <a:spcPts val="720"/>
              </a:spcAft>
              <a:defRPr/>
            </a:pPr>
            <a:r>
              <a:rPr lang="en-US" sz="3600" b="1" dirty="0" smtClean="0">
                <a:latin typeface="+mn-lt"/>
                <a:cs typeface="+mn-cs"/>
              </a:rPr>
              <a:t>Handling Allegations – NIH Extramural</a:t>
            </a:r>
            <a:endParaRPr lang="en-US" sz="3600" b="1" dirty="0">
              <a:latin typeface="+mn-lt"/>
              <a:cs typeface="+mn-cs"/>
            </a:endParaRPr>
          </a:p>
        </p:txBody>
      </p:sp>
      <p:sp>
        <p:nvSpPr>
          <p:cNvPr id="11" name="Text Placeholder 27"/>
          <p:cNvSpPr txBox="1">
            <a:spLocks/>
          </p:cNvSpPr>
          <p:nvPr/>
        </p:nvSpPr>
        <p:spPr>
          <a:xfrm>
            <a:off x="152400" y="1447800"/>
            <a:ext cx="1524000" cy="838200"/>
          </a:xfrm>
          <a:prstGeom prst="rect">
            <a:avLst/>
          </a:prstGeom>
          <a:solidFill>
            <a:srgbClr val="0070C0"/>
          </a:solidFill>
          <a:ln w="19050">
            <a:solidFill>
              <a:srgbClr val="CCECFF"/>
            </a:solidFill>
          </a:ln>
        </p:spPr>
        <p:style>
          <a:lnRef idx="3">
            <a:schemeClr val="lt1"/>
          </a:lnRef>
          <a:fillRef idx="1">
            <a:schemeClr val="accent2"/>
          </a:fillRef>
          <a:effectRef idx="1">
            <a:schemeClr val="accent2"/>
          </a:effectRef>
          <a:fontRef idx="minor">
            <a:schemeClr val="lt1"/>
          </a:fontRef>
        </p:style>
        <p:txBody>
          <a:bodyPr lIns="0" tIns="0" rIns="0" bIns="0" anchor="ctr" anchorCtr="1"/>
          <a:lstStyle/>
          <a:p>
            <a:pPr algn="ctr">
              <a:defRPr/>
            </a:pPr>
            <a:r>
              <a:rPr lang="en-US" b="1" dirty="0" smtClean="0"/>
              <a:t>Allegations</a:t>
            </a:r>
            <a:endParaRPr lang="en-US" b="1" dirty="0"/>
          </a:p>
        </p:txBody>
      </p:sp>
      <p:sp>
        <p:nvSpPr>
          <p:cNvPr id="12" name="Text Placeholder 27"/>
          <p:cNvSpPr txBox="1">
            <a:spLocks/>
          </p:cNvSpPr>
          <p:nvPr/>
        </p:nvSpPr>
        <p:spPr>
          <a:xfrm>
            <a:off x="2590800" y="1295400"/>
            <a:ext cx="3505200" cy="914400"/>
          </a:xfrm>
          <a:prstGeom prst="rect">
            <a:avLst/>
          </a:prstGeom>
          <a:solidFill>
            <a:srgbClr val="0070C0"/>
          </a:solidFill>
          <a:ln w="19050">
            <a:solidFill>
              <a:srgbClr val="CCECFF"/>
            </a:solidFill>
          </a:ln>
        </p:spPr>
        <p:style>
          <a:lnRef idx="3">
            <a:schemeClr val="lt1"/>
          </a:lnRef>
          <a:fillRef idx="1">
            <a:schemeClr val="accent2"/>
          </a:fillRef>
          <a:effectRef idx="1">
            <a:schemeClr val="accent2"/>
          </a:effectRef>
          <a:fontRef idx="minor">
            <a:schemeClr val="lt1"/>
          </a:fontRef>
        </p:style>
        <p:txBody>
          <a:bodyPr lIns="0" tIns="0" rIns="0" bIns="0" anchor="ctr" anchorCtr="1"/>
          <a:lstStyle/>
          <a:p>
            <a:pPr algn="ctr">
              <a:defRPr/>
            </a:pPr>
            <a:r>
              <a:rPr lang="en-US" sz="2000" b="1" dirty="0" smtClean="0"/>
              <a:t>OER-Research Integrity </a:t>
            </a:r>
          </a:p>
          <a:p>
            <a:pPr algn="ctr">
              <a:defRPr/>
            </a:pPr>
            <a:r>
              <a:rPr lang="en-US" sz="2000" b="1" dirty="0" smtClean="0"/>
              <a:t>Preliminary Review</a:t>
            </a:r>
            <a:endParaRPr lang="en-US" sz="2000" b="1" dirty="0"/>
          </a:p>
        </p:txBody>
      </p:sp>
      <p:sp>
        <p:nvSpPr>
          <p:cNvPr id="14" name="Text Placeholder 27"/>
          <p:cNvSpPr txBox="1">
            <a:spLocks/>
          </p:cNvSpPr>
          <p:nvPr/>
        </p:nvSpPr>
        <p:spPr>
          <a:xfrm>
            <a:off x="4343400" y="4114800"/>
            <a:ext cx="1981200" cy="685800"/>
          </a:xfrm>
          <a:prstGeom prst="rect">
            <a:avLst/>
          </a:prstGeom>
          <a:solidFill>
            <a:srgbClr val="0070C0"/>
          </a:solidFill>
          <a:ln w="12700"/>
        </p:spPr>
        <p:style>
          <a:lnRef idx="3">
            <a:schemeClr val="lt1"/>
          </a:lnRef>
          <a:fillRef idx="1">
            <a:schemeClr val="accent2"/>
          </a:fillRef>
          <a:effectRef idx="1">
            <a:schemeClr val="accent2"/>
          </a:effectRef>
          <a:fontRef idx="minor">
            <a:schemeClr val="lt1"/>
          </a:fontRef>
        </p:style>
        <p:txBody>
          <a:bodyPr lIns="0" tIns="0" rIns="0" bIns="0" anchor="ctr" anchorCtr="1"/>
          <a:lstStyle/>
          <a:p>
            <a:pPr algn="ctr">
              <a:defRPr/>
            </a:pPr>
            <a:r>
              <a:rPr lang="en-US" b="1" dirty="0"/>
              <a:t>OUTSIDE ORI</a:t>
            </a:r>
          </a:p>
          <a:p>
            <a:pPr algn="ctr">
              <a:defRPr/>
            </a:pPr>
            <a:r>
              <a:rPr lang="en-US" b="1" dirty="0"/>
              <a:t>JURISDICTION</a:t>
            </a:r>
          </a:p>
        </p:txBody>
      </p:sp>
      <p:sp>
        <p:nvSpPr>
          <p:cNvPr id="15" name="Text Placeholder 24"/>
          <p:cNvSpPr txBox="1">
            <a:spLocks/>
          </p:cNvSpPr>
          <p:nvPr/>
        </p:nvSpPr>
        <p:spPr>
          <a:xfrm>
            <a:off x="228600" y="3276600"/>
            <a:ext cx="2743200" cy="1828800"/>
          </a:xfrm>
          <a:prstGeom prst="rect">
            <a:avLst/>
          </a:prstGeom>
          <a:solidFill>
            <a:schemeClr val="accent6">
              <a:lumMod val="40000"/>
              <a:lumOff val="60000"/>
            </a:schemeClr>
          </a:solidFill>
          <a:ln/>
        </p:spPr>
        <p:style>
          <a:lnRef idx="0">
            <a:schemeClr val="accent3"/>
          </a:lnRef>
          <a:fillRef idx="3">
            <a:schemeClr val="accent3"/>
          </a:fillRef>
          <a:effectRef idx="3">
            <a:schemeClr val="accent3"/>
          </a:effectRef>
          <a:fontRef idx="minor">
            <a:schemeClr val="lt1"/>
          </a:fontRef>
        </p:style>
        <p:txBody>
          <a:bodyPr lIns="0" tIns="0" rIns="0" bIns="0" anchor="ctr" anchorCtr="1"/>
          <a:lstStyle/>
          <a:p>
            <a:pPr algn="ctr" fontAlgn="auto">
              <a:lnSpc>
                <a:spcPct val="95999"/>
              </a:lnSpc>
              <a:spcBef>
                <a:spcPts val="0"/>
              </a:spcBef>
              <a:spcAft>
                <a:spcPts val="0"/>
              </a:spcAft>
              <a:defRPr/>
            </a:pPr>
            <a:r>
              <a:rPr lang="en-US" sz="2000" b="1" spc="-45" dirty="0" smtClean="0">
                <a:solidFill>
                  <a:srgbClr val="0070C0"/>
                </a:solidFill>
              </a:rPr>
              <a:t>ORI DETERMINES</a:t>
            </a:r>
          </a:p>
          <a:p>
            <a:pPr algn="ctr" fontAlgn="auto">
              <a:lnSpc>
                <a:spcPct val="95999"/>
              </a:lnSpc>
              <a:spcBef>
                <a:spcPts val="0"/>
              </a:spcBef>
              <a:spcAft>
                <a:spcPts val="0"/>
              </a:spcAft>
              <a:defRPr/>
            </a:pPr>
            <a:r>
              <a:rPr lang="en-US" sz="2000" b="1" spc="-45" dirty="0" smtClean="0">
                <a:solidFill>
                  <a:srgbClr val="0070C0"/>
                </a:solidFill>
              </a:rPr>
              <a:t>JUDRISDICTION –</a:t>
            </a:r>
          </a:p>
          <a:p>
            <a:pPr algn="ctr" fontAlgn="auto">
              <a:lnSpc>
                <a:spcPct val="95999"/>
              </a:lnSpc>
              <a:spcBef>
                <a:spcPts val="0"/>
              </a:spcBef>
              <a:spcAft>
                <a:spcPts val="0"/>
              </a:spcAft>
              <a:defRPr/>
            </a:pPr>
            <a:r>
              <a:rPr lang="en-US" sz="2000" spc="-45" dirty="0" smtClean="0">
                <a:solidFill>
                  <a:srgbClr val="0070C0"/>
                </a:solidFill>
              </a:rPr>
              <a:t>ORI performs oversight </a:t>
            </a:r>
          </a:p>
          <a:p>
            <a:pPr algn="ctr" fontAlgn="auto">
              <a:lnSpc>
                <a:spcPct val="95999"/>
              </a:lnSpc>
              <a:spcBef>
                <a:spcPts val="0"/>
              </a:spcBef>
              <a:spcAft>
                <a:spcPts val="0"/>
              </a:spcAft>
              <a:defRPr/>
            </a:pPr>
            <a:r>
              <a:rPr lang="en-US" sz="2000" spc="-45" dirty="0" smtClean="0">
                <a:solidFill>
                  <a:srgbClr val="0070C0"/>
                </a:solidFill>
              </a:rPr>
              <a:t>&amp; review of Institutional inquiry/investigation</a:t>
            </a:r>
            <a:endParaRPr lang="en-US" sz="2000" spc="-25" dirty="0">
              <a:solidFill>
                <a:srgbClr val="0070C0"/>
              </a:solidFill>
            </a:endParaRPr>
          </a:p>
        </p:txBody>
      </p:sp>
      <p:sp>
        <p:nvSpPr>
          <p:cNvPr id="20" name="Down Arrow 19"/>
          <p:cNvSpPr/>
          <p:nvPr/>
        </p:nvSpPr>
        <p:spPr>
          <a:xfrm rot="16200000">
            <a:off x="3538477" y="3852923"/>
            <a:ext cx="384175" cy="1060329"/>
          </a:xfrm>
          <a:prstGeom prst="downArrow">
            <a:avLst/>
          </a:prstGeom>
          <a:solidFill>
            <a:schemeClr val="accent5">
              <a:lumMod val="40000"/>
              <a:lumOff val="6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graphicFrame>
        <p:nvGraphicFramePr>
          <p:cNvPr id="23" name="Table 22"/>
          <p:cNvGraphicFramePr>
            <a:graphicFrameLocks noGrp="1"/>
          </p:cNvGraphicFramePr>
          <p:nvPr/>
        </p:nvGraphicFramePr>
        <p:xfrm>
          <a:off x="5257800" y="6172200"/>
          <a:ext cx="1376665" cy="415327"/>
        </p:xfrm>
        <a:graphic>
          <a:graphicData uri="http://schemas.openxmlformats.org/drawingml/2006/table">
            <a:tbl>
              <a:tblPr/>
              <a:tblGrid>
                <a:gridCol w="91139"/>
                <a:gridCol w="1285526"/>
              </a:tblGrid>
              <a:tr h="0">
                <a:tc gridSpan="2">
                  <a:txBody>
                    <a:bodyPr/>
                    <a:lstStyle/>
                    <a:p>
                      <a:pPr marL="0" marR="0">
                        <a:spcBef>
                          <a:spcPts val="0"/>
                        </a:spcBef>
                        <a:spcAft>
                          <a:spcPts val="0"/>
                        </a:spcAft>
                      </a:pPr>
                      <a:r>
                        <a:rPr lang="en-US" sz="800" baseline="0" dirty="0" smtClean="0">
                          <a:solidFill>
                            <a:srgbClr val="000000"/>
                          </a:solidFill>
                          <a:latin typeface="Verdana"/>
                          <a:ea typeface="Times New Roman"/>
                          <a:cs typeface="Times New Roman"/>
                        </a:rPr>
                        <a:t>Legend</a:t>
                      </a:r>
                      <a:endParaRPr lang="en-US" sz="1100" baseline="0" dirty="0">
                        <a:latin typeface="Calibri"/>
                        <a:ea typeface="Calibri"/>
                        <a:cs typeface="Times New Roman"/>
                      </a:endParaRPr>
                    </a:p>
                  </a:txBody>
                  <a:tcPr marL="65739" marR="65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93407">
                <a:tc gridSpan="2">
                  <a:txBody>
                    <a:bodyPr/>
                    <a:lstStyle/>
                    <a:p>
                      <a:pPr marL="0" marR="0">
                        <a:spcBef>
                          <a:spcPts val="0"/>
                        </a:spcBef>
                        <a:spcAft>
                          <a:spcPts val="0"/>
                        </a:spcAft>
                      </a:pPr>
                      <a:r>
                        <a:rPr lang="en-US" sz="800" baseline="0" dirty="0" smtClean="0">
                          <a:solidFill>
                            <a:srgbClr val="000000"/>
                          </a:solidFill>
                          <a:latin typeface="Verdana"/>
                          <a:ea typeface="Times New Roman"/>
                          <a:cs typeface="Times New Roman"/>
                        </a:rPr>
                        <a:t>FFP = Falsification, Fabrication, Plagiarism</a:t>
                      </a:r>
                      <a:endParaRPr lang="en-US" sz="1100" baseline="0" dirty="0">
                        <a:latin typeface="Calibri"/>
                        <a:ea typeface="Calibri"/>
                        <a:cs typeface="Times New Roman"/>
                      </a:endParaRPr>
                    </a:p>
                  </a:txBody>
                  <a:tcPr marL="65739" marR="65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pSp>
        <p:nvGrpSpPr>
          <p:cNvPr id="2" name="Group 99"/>
          <p:cNvGrpSpPr>
            <a:grpSpLocks/>
          </p:cNvGrpSpPr>
          <p:nvPr/>
        </p:nvGrpSpPr>
        <p:grpSpPr bwMode="auto">
          <a:xfrm rot="16200000">
            <a:off x="1838421" y="1514379"/>
            <a:ext cx="533400" cy="705042"/>
            <a:chOff x="4419600" y="2438400"/>
            <a:chExt cx="457200" cy="457200"/>
          </a:xfrm>
          <a:solidFill>
            <a:schemeClr val="accent3">
              <a:lumMod val="65000"/>
            </a:schemeClr>
          </a:solidFill>
        </p:grpSpPr>
        <p:sp>
          <p:nvSpPr>
            <p:cNvPr id="26" name="Down Arrow 25"/>
            <p:cNvSpPr/>
            <p:nvPr/>
          </p:nvSpPr>
          <p:spPr>
            <a:xfrm>
              <a:off x="4419600" y="2590800"/>
              <a:ext cx="457200" cy="304800"/>
            </a:xfrm>
            <a:prstGeom prst="downArrow">
              <a:avLst/>
            </a:prstGeom>
            <a:solidFill>
              <a:schemeClr val="accent1">
                <a:lumMod val="60000"/>
                <a:lumOff val="4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27" name="Down Arrow 26"/>
            <p:cNvSpPr/>
            <p:nvPr/>
          </p:nvSpPr>
          <p:spPr>
            <a:xfrm rot="10800000">
              <a:off x="4419600" y="2438400"/>
              <a:ext cx="457200" cy="304800"/>
            </a:xfrm>
            <a:prstGeom prst="downArrow">
              <a:avLst/>
            </a:prstGeom>
            <a:solidFill>
              <a:schemeClr val="accent1">
                <a:lumMod val="60000"/>
                <a:lumOff val="4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grpSp>
      <p:sp>
        <p:nvSpPr>
          <p:cNvPr id="28" name="Down Arrow 27"/>
          <p:cNvSpPr/>
          <p:nvPr/>
        </p:nvSpPr>
        <p:spPr>
          <a:xfrm rot="2991732">
            <a:off x="2284070" y="2182339"/>
            <a:ext cx="640800" cy="1094155"/>
          </a:xfrm>
          <a:prstGeom prst="downArrow">
            <a:avLst/>
          </a:prstGeom>
          <a:solidFill>
            <a:schemeClr val="accent1">
              <a:lumMod val="60000"/>
              <a:lumOff val="4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22" name="Text Placeholder 27"/>
          <p:cNvSpPr txBox="1">
            <a:spLocks/>
          </p:cNvSpPr>
          <p:nvPr/>
        </p:nvSpPr>
        <p:spPr>
          <a:xfrm>
            <a:off x="6553200" y="2667000"/>
            <a:ext cx="2209800" cy="3124200"/>
          </a:xfrm>
          <a:prstGeom prst="rect">
            <a:avLst/>
          </a:prstGeom>
          <a:solidFill>
            <a:schemeClr val="accent5">
              <a:lumMod val="20000"/>
              <a:lumOff val="80000"/>
            </a:schemeClr>
          </a:solidFill>
          <a:ln w="12700">
            <a:solidFill>
              <a:srgbClr val="CCECFF"/>
            </a:solidFill>
          </a:ln>
        </p:spPr>
        <p:style>
          <a:lnRef idx="1">
            <a:schemeClr val="accent1"/>
          </a:lnRef>
          <a:fillRef idx="3">
            <a:schemeClr val="accent1"/>
          </a:fillRef>
          <a:effectRef idx="2">
            <a:schemeClr val="accent1"/>
          </a:effectRef>
          <a:fontRef idx="minor">
            <a:schemeClr val="lt1"/>
          </a:fontRef>
        </p:style>
        <p:txBody>
          <a:bodyPr lIns="0" tIns="0" rIns="0" bIns="0" anchor="ctr" anchorCtr="1"/>
          <a:lstStyle/>
          <a:p>
            <a:pPr algn="l">
              <a:defRPr/>
            </a:pPr>
            <a:r>
              <a:rPr lang="en-US" sz="1400" b="1" dirty="0">
                <a:solidFill>
                  <a:schemeClr val="accent5">
                    <a:lumMod val="75000"/>
                  </a:schemeClr>
                </a:solidFill>
              </a:rPr>
              <a:t>NON  FFP</a:t>
            </a:r>
          </a:p>
          <a:p>
            <a:pPr algn="l">
              <a:defRPr/>
            </a:pPr>
            <a:r>
              <a:rPr lang="en-US" sz="1400" b="1" dirty="0" smtClean="0">
                <a:solidFill>
                  <a:schemeClr val="accent5">
                    <a:lumMod val="75000"/>
                  </a:schemeClr>
                </a:solidFill>
              </a:rPr>
              <a:t>ALLEGATIONS OR COMPLAINTS -</a:t>
            </a:r>
            <a:endParaRPr lang="en-US" sz="1400" b="1" dirty="0">
              <a:solidFill>
                <a:schemeClr val="accent5">
                  <a:lumMod val="75000"/>
                </a:schemeClr>
              </a:solidFill>
            </a:endParaRPr>
          </a:p>
          <a:p>
            <a:pPr algn="l">
              <a:defRPr/>
            </a:pPr>
            <a:r>
              <a:rPr lang="en-US" sz="1400" b="1" dirty="0" smtClean="0">
                <a:solidFill>
                  <a:schemeClr val="accent5">
                    <a:lumMod val="75000"/>
                  </a:schemeClr>
                </a:solidFill>
              </a:rPr>
              <a:t> INCLUDE  HUMAN SUBJECTS /IRB OVERSIGHT ISSUES; MISUSE OF FUNDS; FRAUD -  </a:t>
            </a:r>
          </a:p>
          <a:p>
            <a:pPr algn="l">
              <a:defRPr/>
            </a:pPr>
            <a:r>
              <a:rPr lang="en-US" sz="1400" b="1" dirty="0" smtClean="0">
                <a:solidFill>
                  <a:schemeClr val="accent5">
                    <a:lumMod val="75000"/>
                  </a:schemeClr>
                </a:solidFill>
              </a:rPr>
              <a:t>MAY </a:t>
            </a:r>
            <a:r>
              <a:rPr lang="en-US" sz="1400" b="1" dirty="0">
                <a:solidFill>
                  <a:schemeClr val="accent5">
                    <a:lumMod val="75000"/>
                  </a:schemeClr>
                </a:solidFill>
              </a:rPr>
              <a:t>BE REFERRED TO</a:t>
            </a:r>
          </a:p>
          <a:p>
            <a:pPr algn="l">
              <a:defRPr/>
            </a:pPr>
            <a:r>
              <a:rPr lang="en-US" sz="1400" b="1" dirty="0">
                <a:solidFill>
                  <a:schemeClr val="accent5">
                    <a:lumMod val="75000"/>
                  </a:schemeClr>
                </a:solidFill>
              </a:rPr>
              <a:t>OTHER FEDERAL AGENCIES/NIH OFFICES</a:t>
            </a:r>
          </a:p>
        </p:txBody>
      </p:sp>
      <p:sp>
        <p:nvSpPr>
          <p:cNvPr id="25" name="Text Placeholder 27"/>
          <p:cNvSpPr txBox="1">
            <a:spLocks/>
          </p:cNvSpPr>
          <p:nvPr/>
        </p:nvSpPr>
        <p:spPr>
          <a:xfrm>
            <a:off x="7162800" y="1219200"/>
            <a:ext cx="1447800" cy="685800"/>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nchorCtr="1"/>
          <a:lstStyle/>
          <a:p>
            <a:pPr algn="ctr">
              <a:defRPr/>
            </a:pPr>
            <a:r>
              <a:rPr lang="en-US" b="1" dirty="0" smtClean="0">
                <a:solidFill>
                  <a:schemeClr val="accent5">
                    <a:lumMod val="75000"/>
                  </a:schemeClr>
                </a:solidFill>
              </a:rPr>
              <a:t>Institution RIO</a:t>
            </a:r>
            <a:endParaRPr lang="en-US" b="1" dirty="0">
              <a:solidFill>
                <a:schemeClr val="accent5">
                  <a:lumMod val="75000"/>
                </a:schemeClr>
              </a:solidFill>
            </a:endParaRPr>
          </a:p>
        </p:txBody>
      </p:sp>
      <p:sp>
        <p:nvSpPr>
          <p:cNvPr id="18" name="Text Placeholder 27"/>
          <p:cNvSpPr txBox="1">
            <a:spLocks/>
          </p:cNvSpPr>
          <p:nvPr/>
        </p:nvSpPr>
        <p:spPr>
          <a:xfrm>
            <a:off x="762000" y="5943600"/>
            <a:ext cx="1447800" cy="685800"/>
          </a:xfrm>
          <a:prstGeom prst="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lIns="0" tIns="0" rIns="0" bIns="0" anchor="ctr" anchorCtr="1"/>
          <a:lstStyle/>
          <a:p>
            <a:pPr algn="ctr">
              <a:defRPr/>
            </a:pPr>
            <a:r>
              <a:rPr lang="en-US" b="1" dirty="0" smtClean="0"/>
              <a:t>Institution RIO</a:t>
            </a:r>
            <a:endParaRPr lang="en-US" b="1" dirty="0"/>
          </a:p>
        </p:txBody>
      </p:sp>
      <p:sp>
        <p:nvSpPr>
          <p:cNvPr id="19" name="Down Arrow 18"/>
          <p:cNvSpPr/>
          <p:nvPr/>
        </p:nvSpPr>
        <p:spPr>
          <a:xfrm>
            <a:off x="1219200" y="5257800"/>
            <a:ext cx="609600" cy="662807"/>
          </a:xfrm>
          <a:prstGeom prst="downArrow">
            <a:avLst/>
          </a:prstGeom>
          <a:solidFill>
            <a:schemeClr val="accent1">
              <a:lumMod val="60000"/>
              <a:lumOff val="40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21" name="Striped Right Arrow 20"/>
          <p:cNvSpPr/>
          <p:nvPr/>
        </p:nvSpPr>
        <p:spPr>
          <a:xfrm>
            <a:off x="6172200" y="1524000"/>
            <a:ext cx="914400" cy="332232"/>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23"/>
          <p:cNvSpPr>
            <a:spLocks noGrp="1"/>
          </p:cNvSpPr>
          <p:nvPr>
            <p:ph type="sldNum" sz="quarter" idx="12"/>
          </p:nvPr>
        </p:nvSpPr>
        <p:spPr/>
        <p:txBody>
          <a:bodyPr/>
          <a:lstStyle/>
          <a:p>
            <a:pPr>
              <a:defRPr/>
            </a:pPr>
            <a:fld id="{F7B76949-AF80-435D-9E97-14B6AAF2E0ED}" type="slidenum">
              <a:rPr lang="en-US" smtClean="0"/>
              <a:pPr>
                <a:defRPr/>
              </a:pPr>
              <a:t>7</a:t>
            </a:fld>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Other Allegations &amp; Issues</a:t>
            </a:r>
            <a:endParaRPr lang="en-US" b="0" dirty="0"/>
          </a:p>
        </p:txBody>
      </p:sp>
      <p:sp>
        <p:nvSpPr>
          <p:cNvPr id="3" name="Content Placeholder 2"/>
          <p:cNvSpPr>
            <a:spLocks noGrp="1"/>
          </p:cNvSpPr>
          <p:nvPr>
            <p:ph idx="1"/>
          </p:nvPr>
        </p:nvSpPr>
        <p:spPr>
          <a:xfrm>
            <a:off x="228600" y="1524000"/>
            <a:ext cx="8686800" cy="5334000"/>
          </a:xfrm>
        </p:spPr>
        <p:txBody>
          <a:bodyPr/>
          <a:lstStyle/>
          <a:p>
            <a:pPr>
              <a:spcBef>
                <a:spcPts val="2400"/>
              </a:spcBef>
            </a:pPr>
            <a:r>
              <a:rPr lang="en-US" sz="2600" dirty="0" smtClean="0"/>
              <a:t>NIH Office of Policy for Extramural Research Administration (OPERA) – grants management policy and compliance</a:t>
            </a:r>
          </a:p>
          <a:p>
            <a:pPr>
              <a:spcBef>
                <a:spcPts val="2400"/>
              </a:spcBef>
            </a:pPr>
            <a:r>
              <a:rPr lang="en-US" sz="2600" dirty="0" smtClean="0"/>
              <a:t>NIH Office of Management Assessment (OMA) – fraud, waste &amp; abuse investigations</a:t>
            </a:r>
          </a:p>
          <a:p>
            <a:pPr>
              <a:spcBef>
                <a:spcPts val="2400"/>
              </a:spcBef>
            </a:pPr>
            <a:r>
              <a:rPr lang="en-US" sz="2600" dirty="0" smtClean="0"/>
              <a:t>NIH Office of Laboratory Animal Welfare (OLAW)</a:t>
            </a:r>
          </a:p>
          <a:p>
            <a:pPr>
              <a:spcBef>
                <a:spcPts val="2400"/>
              </a:spcBef>
            </a:pPr>
            <a:r>
              <a:rPr lang="en-US" sz="2600" dirty="0" smtClean="0"/>
              <a:t>Other Federal Agencies: OHRP, FDA</a:t>
            </a:r>
            <a:endParaRPr lang="en-US" sz="2600" dirty="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latin typeface="+mj-lt"/>
              </a:rPr>
              <a:t>OER-RI </a:t>
            </a:r>
            <a:r>
              <a:rPr lang="en-US" b="0" smtClean="0">
                <a:latin typeface="+mj-lt"/>
              </a:rPr>
              <a:t>Statistics Allegation Types</a:t>
            </a:r>
            <a:endParaRPr lang="en-US" b="0" dirty="0">
              <a:latin typeface="+mj-lt"/>
            </a:endParaRPr>
          </a:p>
        </p:txBody>
      </p:sp>
      <p:sp>
        <p:nvSpPr>
          <p:cNvPr id="9220" name="Slide Number Placeholder 3"/>
          <p:cNvSpPr>
            <a:spLocks noGrp="1"/>
          </p:cNvSpPr>
          <p:nvPr>
            <p:ph type="sldNum" sz="quarter" idx="4294967295"/>
          </p:nvPr>
        </p:nvSpPr>
        <p:spPr>
          <a:xfrm>
            <a:off x="7772400" y="6553200"/>
            <a:ext cx="1371600" cy="155575"/>
          </a:xfrm>
          <a:prstGeom prst="rect">
            <a:avLst/>
          </a:prstGeom>
          <a:noFill/>
        </p:spPr>
        <p:txBody>
          <a:bodyPr/>
          <a:lstStyle/>
          <a:p>
            <a:endParaRPr lang="en-US" dirty="0" smtClean="0"/>
          </a:p>
        </p:txBody>
      </p:sp>
      <p:pic>
        <p:nvPicPr>
          <p:cNvPr id="2050" name="Picture 2"/>
          <p:cNvPicPr>
            <a:picLocks noGrp="1" noChangeAspect="1" noChangeArrowheads="1"/>
          </p:cNvPicPr>
          <p:nvPr>
            <p:ph idx="1"/>
          </p:nvPr>
        </p:nvPicPr>
        <p:blipFill>
          <a:blip r:embed="rId3" cstate="print"/>
          <a:srcRect/>
          <a:stretch>
            <a:fillRect/>
          </a:stretch>
        </p:blipFill>
        <p:spPr bwMode="auto">
          <a:xfrm>
            <a:off x="609600" y="1036493"/>
            <a:ext cx="7543800" cy="5150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00359E"/>
      </a:dk2>
      <a:lt2>
        <a:srgbClr val="EEECE1"/>
      </a:lt2>
      <a:accent1>
        <a:srgbClr val="00359E"/>
      </a:accent1>
      <a:accent2>
        <a:srgbClr val="007635"/>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Assigned_x0020_To0 xmlns="e64061a7-bc73-4e36-8b6e-74220a960d58">
      <UserInfo>
        <DisplayName>Lau, Yvonne (NIH/OD) [E]</DisplayName>
        <AccountId>1520</AccountId>
        <AccountType/>
      </UserInfo>
    </Assigned_x0020_To0>
    <username xmlns="e64061a7-bc73-4e36-8b6e-74220a960d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AC11F-4B09-4284-958C-081128C65D32}">
  <ds:schemaRefs>
    <ds:schemaRef ds:uri="http://schemas.microsoft.com/sharepoint/v3/contenttype/forms"/>
  </ds:schemaRefs>
</ds:datastoreItem>
</file>

<file path=customXml/itemProps2.xml><?xml version="1.0" encoding="utf-8"?>
<ds:datastoreItem xmlns:ds="http://schemas.openxmlformats.org/officeDocument/2006/customXml" ds:itemID="{03ED9886-8626-4258-9E3C-8AC46B353C9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e64061a7-bc73-4e36-8b6e-74220a960d58"/>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9FACF1EA-3010-4335-876C-B83A9763B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061a7-bc73-4e36-8b6e-74220a960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19969</TotalTime>
  <Words>1053</Words>
  <Application>Microsoft Office PowerPoint</Application>
  <PresentationFormat>On-screen Show (4:3)</PresentationFormat>
  <Paragraphs>212</Paragraphs>
  <Slides>28</Slides>
  <Notes>27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Urban</vt:lpstr>
      <vt:lpstr>OER PowerPoint template</vt:lpstr>
      <vt:lpstr>Handling Allegations &amp; Promoting Research Integrity at the NIH</vt:lpstr>
      <vt:lpstr>Overview</vt:lpstr>
      <vt:lpstr>PHS Policies on Research Misconduct</vt:lpstr>
      <vt:lpstr>What Constitutes Research Misconduct?</vt:lpstr>
      <vt:lpstr>Slide 5</vt:lpstr>
      <vt:lpstr>OER-RI Allegations Statistics </vt:lpstr>
      <vt:lpstr>Slide 7</vt:lpstr>
      <vt:lpstr>Other Allegations &amp; Issues</vt:lpstr>
      <vt:lpstr>OER-RI Statistics Allegation Types</vt:lpstr>
      <vt:lpstr>ORI - Policy on Plagiarism</vt:lpstr>
      <vt:lpstr>Why is Plagiarism ‘Wrong’?</vt:lpstr>
      <vt:lpstr>Plagiarism or Coincidence?</vt:lpstr>
      <vt:lpstr>Research Misconduct - Consequences</vt:lpstr>
      <vt:lpstr>NIH Role in Enforcing PHS Actions</vt:lpstr>
      <vt:lpstr>Notice in the NIH Guide</vt:lpstr>
      <vt:lpstr>Role of Pub Med</vt:lpstr>
      <vt:lpstr>What is Research Integrity?</vt:lpstr>
      <vt:lpstr>Why does research integrity matter?</vt:lpstr>
      <vt:lpstr>Trust &amp; the Scientific Enterprise</vt:lpstr>
      <vt:lpstr>Stakes from Losing Public Trust </vt:lpstr>
      <vt:lpstr>NIH Agency Goal </vt:lpstr>
      <vt:lpstr>Promoting Research Integrity - NIH Initiatives</vt:lpstr>
      <vt:lpstr>Landis, S. C., S. G. Amara, et al. (2012). "A call for transparent reporting to optimize the predictive value of preclinical research." Nature 490(7419): 187-191</vt:lpstr>
      <vt:lpstr>Promoting Research Integrity - NIH Initiatives</vt:lpstr>
      <vt:lpstr>Tabak (2013) “Enhancing Reproducibility &amp; Transparency in Research Findings”  Accessible at http://acd.od.nih.gov/presentations/RIGOR-Update.pdf </vt:lpstr>
      <vt:lpstr>Tabak (2013): NIH will implement pilots to address key concerns</vt:lpstr>
      <vt:lpstr>Promoting Research Integrity - NIH Initiatives</vt:lpstr>
      <vt:lpstr>Slide 28</vt:lpstr>
    </vt:vector>
  </TitlesOfParts>
  <Company>NIH/OER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Integrity in the Name of Research - NIH Regional Seminar 2014</dc:title>
  <dc:subject>OER PPT</dc:subject>
  <dc:creator>NIH/OER</dc:creator>
  <cp:lastModifiedBy>OD/USER</cp:lastModifiedBy>
  <cp:revision>853</cp:revision>
  <dcterms:created xsi:type="dcterms:W3CDTF">2006-12-01T15:20:27Z</dcterms:created>
  <dcterms:modified xsi:type="dcterms:W3CDTF">2014-05-22T18:02:05Z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0x0101004E06E598776B79408DE98D0C79F14201</vt:lpwstr>
  </property>
</Properties>
</file>