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 id="2147483705" r:id="rId5"/>
    <p:sldMasterId id="2147483707" r:id="rId6"/>
  </p:sldMasterIdLst>
  <p:notesMasterIdLst>
    <p:notesMasterId r:id="rId103"/>
  </p:notesMasterIdLst>
  <p:handoutMasterIdLst>
    <p:handoutMasterId r:id="rId104"/>
  </p:handoutMasterIdLst>
  <p:sldIdLst>
    <p:sldId id="470" r:id="rId7"/>
    <p:sldId id="473" r:id="rId8"/>
    <p:sldId id="465" r:id="rId9"/>
    <p:sldId id="509" r:id="rId10"/>
    <p:sldId id="510" r:id="rId11"/>
    <p:sldId id="511" r:id="rId12"/>
    <p:sldId id="512" r:id="rId13"/>
    <p:sldId id="513" r:id="rId14"/>
    <p:sldId id="346" r:id="rId15"/>
    <p:sldId id="535" r:id="rId16"/>
    <p:sldId id="514" r:id="rId17"/>
    <p:sldId id="515" r:id="rId18"/>
    <p:sldId id="516" r:id="rId19"/>
    <p:sldId id="517" r:id="rId20"/>
    <p:sldId id="518" r:id="rId21"/>
    <p:sldId id="519" r:id="rId22"/>
    <p:sldId id="520" r:id="rId23"/>
    <p:sldId id="521" r:id="rId24"/>
    <p:sldId id="522" r:id="rId25"/>
    <p:sldId id="523" r:id="rId26"/>
    <p:sldId id="524" r:id="rId27"/>
    <p:sldId id="526" r:id="rId28"/>
    <p:sldId id="527" r:id="rId29"/>
    <p:sldId id="403" r:id="rId30"/>
    <p:sldId id="404" r:id="rId31"/>
    <p:sldId id="476" r:id="rId32"/>
    <p:sldId id="541" r:id="rId33"/>
    <p:sldId id="487" r:id="rId34"/>
    <p:sldId id="488" r:id="rId35"/>
    <p:sldId id="489" r:id="rId36"/>
    <p:sldId id="490" r:id="rId37"/>
    <p:sldId id="491" r:id="rId38"/>
    <p:sldId id="492" r:id="rId39"/>
    <p:sldId id="538" r:id="rId40"/>
    <p:sldId id="546" r:id="rId41"/>
    <p:sldId id="545" r:id="rId42"/>
    <p:sldId id="547" r:id="rId43"/>
    <p:sldId id="450" r:id="rId44"/>
    <p:sldId id="300" r:id="rId45"/>
    <p:sldId id="445" r:id="rId46"/>
    <p:sldId id="446" r:id="rId47"/>
    <p:sldId id="301" r:id="rId48"/>
    <p:sldId id="304" r:id="rId49"/>
    <p:sldId id="464" r:id="rId50"/>
    <p:sldId id="532" r:id="rId51"/>
    <p:sldId id="533" r:id="rId52"/>
    <p:sldId id="536" r:id="rId53"/>
    <p:sldId id="537" r:id="rId54"/>
    <p:sldId id="531" r:id="rId55"/>
    <p:sldId id="306" r:id="rId56"/>
    <p:sldId id="312" r:id="rId57"/>
    <p:sldId id="313" r:id="rId58"/>
    <p:sldId id="542" r:id="rId59"/>
    <p:sldId id="467" r:id="rId60"/>
    <p:sldId id="463" r:id="rId61"/>
    <p:sldId id="460" r:id="rId62"/>
    <p:sldId id="529" r:id="rId63"/>
    <p:sldId id="528" r:id="rId64"/>
    <p:sldId id="493" r:id="rId65"/>
    <p:sldId id="530" r:id="rId66"/>
    <p:sldId id="499" r:id="rId67"/>
    <p:sldId id="500" r:id="rId68"/>
    <p:sldId id="496" r:id="rId69"/>
    <p:sldId id="495" r:id="rId70"/>
    <p:sldId id="497" r:id="rId71"/>
    <p:sldId id="498" r:id="rId72"/>
    <p:sldId id="480" r:id="rId73"/>
    <p:sldId id="501" r:id="rId74"/>
    <p:sldId id="507" r:id="rId75"/>
    <p:sldId id="505" r:id="rId76"/>
    <p:sldId id="506" r:id="rId77"/>
    <p:sldId id="468" r:id="rId78"/>
    <p:sldId id="508" r:id="rId79"/>
    <p:sldId id="459" r:id="rId80"/>
    <p:sldId id="408" r:id="rId81"/>
    <p:sldId id="412" r:id="rId82"/>
    <p:sldId id="416" r:id="rId83"/>
    <p:sldId id="422" r:id="rId84"/>
    <p:sldId id="425" r:id="rId85"/>
    <p:sldId id="426" r:id="rId86"/>
    <p:sldId id="427" r:id="rId87"/>
    <p:sldId id="428" r:id="rId88"/>
    <p:sldId id="432" r:id="rId89"/>
    <p:sldId id="433" r:id="rId90"/>
    <p:sldId id="434" r:id="rId91"/>
    <p:sldId id="543" r:id="rId92"/>
    <p:sldId id="548" r:id="rId93"/>
    <p:sldId id="549" r:id="rId94"/>
    <p:sldId id="550" r:id="rId95"/>
    <p:sldId id="551" r:id="rId96"/>
    <p:sldId id="552" r:id="rId97"/>
    <p:sldId id="553" r:id="rId98"/>
    <p:sldId id="554" r:id="rId99"/>
    <p:sldId id="555" r:id="rId100"/>
    <p:sldId id="556" r:id="rId101"/>
    <p:sldId id="471" r:id="rId102"/>
  </p:sldIdLst>
  <p:sldSz cx="9144000" cy="6858000" type="screen4x3"/>
  <p:notesSz cx="6858000" cy="9296400"/>
  <p:defaultTextStyle>
    <a:defPPr>
      <a:defRPr lang="en-US"/>
    </a:defPPr>
    <a:lvl1pPr algn="ctr" rtl="0" fontAlgn="base">
      <a:spcBef>
        <a:spcPct val="50000"/>
      </a:spcBef>
      <a:spcAft>
        <a:spcPct val="0"/>
      </a:spcAft>
      <a:defRPr sz="6000" b="1" kern="1200">
        <a:solidFill>
          <a:srgbClr val="000066"/>
        </a:solidFill>
        <a:latin typeface="Arial" charset="0"/>
        <a:ea typeface="+mn-ea"/>
        <a:cs typeface="+mn-cs"/>
      </a:defRPr>
    </a:lvl1pPr>
    <a:lvl2pPr marL="457200" algn="ctr" rtl="0" fontAlgn="base">
      <a:spcBef>
        <a:spcPct val="50000"/>
      </a:spcBef>
      <a:spcAft>
        <a:spcPct val="0"/>
      </a:spcAft>
      <a:defRPr sz="6000" b="1" kern="1200">
        <a:solidFill>
          <a:srgbClr val="000066"/>
        </a:solidFill>
        <a:latin typeface="Arial" charset="0"/>
        <a:ea typeface="+mn-ea"/>
        <a:cs typeface="+mn-cs"/>
      </a:defRPr>
    </a:lvl2pPr>
    <a:lvl3pPr marL="914400" algn="ctr" rtl="0" fontAlgn="base">
      <a:spcBef>
        <a:spcPct val="50000"/>
      </a:spcBef>
      <a:spcAft>
        <a:spcPct val="0"/>
      </a:spcAft>
      <a:defRPr sz="6000" b="1" kern="1200">
        <a:solidFill>
          <a:srgbClr val="000066"/>
        </a:solidFill>
        <a:latin typeface="Arial" charset="0"/>
        <a:ea typeface="+mn-ea"/>
        <a:cs typeface="+mn-cs"/>
      </a:defRPr>
    </a:lvl3pPr>
    <a:lvl4pPr marL="1371600" algn="ctr" rtl="0" fontAlgn="base">
      <a:spcBef>
        <a:spcPct val="50000"/>
      </a:spcBef>
      <a:spcAft>
        <a:spcPct val="0"/>
      </a:spcAft>
      <a:defRPr sz="6000" b="1" kern="1200">
        <a:solidFill>
          <a:srgbClr val="000066"/>
        </a:solidFill>
        <a:latin typeface="Arial" charset="0"/>
        <a:ea typeface="+mn-ea"/>
        <a:cs typeface="+mn-cs"/>
      </a:defRPr>
    </a:lvl4pPr>
    <a:lvl5pPr marL="1828800" algn="ctr" rtl="0" fontAlgn="base">
      <a:spcBef>
        <a:spcPct val="50000"/>
      </a:spcBef>
      <a:spcAft>
        <a:spcPct val="0"/>
      </a:spcAft>
      <a:defRPr sz="6000" b="1" kern="1200">
        <a:solidFill>
          <a:srgbClr val="000066"/>
        </a:solidFill>
        <a:latin typeface="Arial" charset="0"/>
        <a:ea typeface="+mn-ea"/>
        <a:cs typeface="+mn-cs"/>
      </a:defRPr>
    </a:lvl5pPr>
    <a:lvl6pPr marL="2286000" algn="l" defTabSz="914400" rtl="0" eaLnBrk="1" latinLnBrk="0" hangingPunct="1">
      <a:defRPr sz="6000" b="1" kern="1200">
        <a:solidFill>
          <a:srgbClr val="000066"/>
        </a:solidFill>
        <a:latin typeface="Arial" charset="0"/>
        <a:ea typeface="+mn-ea"/>
        <a:cs typeface="+mn-cs"/>
      </a:defRPr>
    </a:lvl6pPr>
    <a:lvl7pPr marL="2743200" algn="l" defTabSz="914400" rtl="0" eaLnBrk="1" latinLnBrk="0" hangingPunct="1">
      <a:defRPr sz="6000" b="1" kern="1200">
        <a:solidFill>
          <a:srgbClr val="000066"/>
        </a:solidFill>
        <a:latin typeface="Arial" charset="0"/>
        <a:ea typeface="+mn-ea"/>
        <a:cs typeface="+mn-cs"/>
      </a:defRPr>
    </a:lvl7pPr>
    <a:lvl8pPr marL="3200400" algn="l" defTabSz="914400" rtl="0" eaLnBrk="1" latinLnBrk="0" hangingPunct="1">
      <a:defRPr sz="6000" b="1" kern="1200">
        <a:solidFill>
          <a:srgbClr val="000066"/>
        </a:solidFill>
        <a:latin typeface="Arial" charset="0"/>
        <a:ea typeface="+mn-ea"/>
        <a:cs typeface="+mn-cs"/>
      </a:defRPr>
    </a:lvl8pPr>
    <a:lvl9pPr marL="3657600" algn="l" defTabSz="914400" rtl="0" eaLnBrk="1" latinLnBrk="0" hangingPunct="1">
      <a:defRPr sz="6000" b="1" kern="1200">
        <a:solidFill>
          <a:srgbClr val="0000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0912"/>
    <a:srgbClr val="1E16EA"/>
    <a:srgbClr val="FFF8FF"/>
    <a:srgbClr val="39C6E7"/>
    <a:srgbClr val="009900"/>
    <a:srgbClr val="CC3300"/>
    <a:srgbClr val="0D0964"/>
    <a:srgbClr val="FEF80E"/>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2895"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7524"/>
    </p:cViewPr>
  </p:outlineViewPr>
  <p:notesTextViewPr>
    <p:cViewPr>
      <p:scale>
        <a:sx n="100" d="100"/>
        <a:sy n="100" d="100"/>
      </p:scale>
      <p:origin x="0" y="0"/>
    </p:cViewPr>
  </p:notesTextViewPr>
  <p:sorterViewPr>
    <p:cViewPr>
      <p:scale>
        <a:sx n="154" d="100"/>
        <a:sy n="154"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theme" Target="theme/theme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358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200" b="0">
                <a:solidFill>
                  <a:schemeClr val="tx1"/>
                </a:solidFill>
                <a:latin typeface="Arial" charset="0"/>
              </a:defRPr>
            </a:lvl1pPr>
          </a:lstStyle>
          <a:p>
            <a:pPr>
              <a:defRPr/>
            </a:pPr>
            <a:endParaRPr lang="en-US"/>
          </a:p>
        </p:txBody>
      </p:sp>
      <p:sp>
        <p:nvSpPr>
          <p:cNvPr id="32358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b="0">
                <a:solidFill>
                  <a:schemeClr val="tx1"/>
                </a:solidFill>
                <a:latin typeface="Arial" charset="0"/>
              </a:defRPr>
            </a:lvl1pPr>
          </a:lstStyle>
          <a:p>
            <a:pPr>
              <a:defRPr/>
            </a:pPr>
            <a:fld id="{B1AB4513-A722-4CA0-98F7-BC3334F65E17}" type="datetimeFigureOut">
              <a:rPr lang="en-US"/>
              <a:pPr>
                <a:defRPr/>
              </a:pPr>
              <a:t>5/20/2014</a:t>
            </a:fld>
            <a:endParaRPr lang="en-US"/>
          </a:p>
        </p:txBody>
      </p:sp>
      <p:sp>
        <p:nvSpPr>
          <p:cNvPr id="32358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defRPr sz="1200" b="0">
                <a:solidFill>
                  <a:schemeClr val="tx1"/>
                </a:solidFill>
                <a:latin typeface="Arial" charset="0"/>
              </a:defRPr>
            </a:lvl1pPr>
          </a:lstStyle>
          <a:p>
            <a:pPr>
              <a:defRPr/>
            </a:pPr>
            <a:endParaRPr lang="en-US"/>
          </a:p>
        </p:txBody>
      </p:sp>
      <p:sp>
        <p:nvSpPr>
          <p:cNvPr id="32358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b="0">
                <a:solidFill>
                  <a:schemeClr val="tx1"/>
                </a:solidFill>
                <a:latin typeface="Arial" charset="0"/>
              </a:defRPr>
            </a:lvl1pPr>
          </a:lstStyle>
          <a:p>
            <a:pPr>
              <a:defRPr/>
            </a:pPr>
            <a:fld id="{95C98D33-8DBF-4D28-AD1F-9708BD325551}" type="slidenum">
              <a:rPr lang="en-US"/>
              <a:pPr>
                <a:defRPr/>
              </a:pPr>
              <a:t>‹#›</a:t>
            </a:fld>
            <a:endParaRPr lang="en-US"/>
          </a:p>
        </p:txBody>
      </p:sp>
    </p:spTree>
    <p:extLst>
      <p:ext uri="{BB962C8B-B14F-4D97-AF65-F5344CB8AC3E}">
        <p14:creationId xmlns:p14="http://schemas.microsoft.com/office/powerpoint/2010/main" val="3326137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b="0">
                <a:solidFill>
                  <a:schemeClr val="tx1"/>
                </a:solidFill>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solidFill>
                  <a:schemeClr val="tx1"/>
                </a:solidFill>
                <a:latin typeface="Arial" charset="0"/>
              </a:defRPr>
            </a:lvl1pPr>
          </a:lstStyle>
          <a:p>
            <a:pPr>
              <a:defRPr/>
            </a:pPr>
            <a:endParaRPr lang="en-US"/>
          </a:p>
        </p:txBody>
      </p:sp>
      <p:sp>
        <p:nvSpPr>
          <p:cNvPr id="13312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solidFill>
                  <a:schemeClr val="tx1"/>
                </a:solidFill>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solidFill>
                  <a:schemeClr val="tx1"/>
                </a:solidFill>
                <a:latin typeface="Arial" charset="0"/>
              </a:defRPr>
            </a:lvl1pPr>
          </a:lstStyle>
          <a:p>
            <a:pPr>
              <a:defRPr/>
            </a:pPr>
            <a:fld id="{4757A39F-3BE3-4E3F-BAB7-A4BF30790E4C}" type="slidenum">
              <a:rPr lang="en-US"/>
              <a:pPr>
                <a:defRPr/>
              </a:pPr>
              <a:t>‹#›</a:t>
            </a:fld>
            <a:endParaRPr lang="en-US"/>
          </a:p>
        </p:txBody>
      </p:sp>
    </p:spTree>
    <p:extLst>
      <p:ext uri="{BB962C8B-B14F-4D97-AF65-F5344CB8AC3E}">
        <p14:creationId xmlns:p14="http://schemas.microsoft.com/office/powerpoint/2010/main" val="27504550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en-US" smtClean="0"/>
          </a:p>
        </p:txBody>
      </p:sp>
      <p:sp>
        <p:nvSpPr>
          <p:cNvPr id="136196" name="Slide Number Placeholder 3"/>
          <p:cNvSpPr>
            <a:spLocks noGrp="1"/>
          </p:cNvSpPr>
          <p:nvPr>
            <p:ph type="sldNum" sz="quarter" idx="5"/>
          </p:nvPr>
        </p:nvSpPr>
        <p:spPr>
          <a:noFill/>
        </p:spPr>
        <p:txBody>
          <a:bodyPr/>
          <a:lstStyle/>
          <a:p>
            <a:fld id="{1B16C812-C8D0-487B-A3C4-B795ED0F2F68}" type="slidenum">
              <a:rPr lang="en-US" smtClean="0">
                <a:solidFill>
                  <a:prstClr val="black"/>
                </a:solidFill>
              </a:rPr>
              <a:pPr/>
              <a:t>1</a:t>
            </a:fld>
            <a:endParaRPr lang="en-US"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9803B788-48ED-487D-BEBB-1750EC32BD07}" type="slidenum">
              <a:rPr lang="en-US" sz="1200" b="0">
                <a:solidFill>
                  <a:schemeClr val="tx1"/>
                </a:solidFill>
              </a:rPr>
              <a:pPr algn="r">
                <a:spcBef>
                  <a:spcPct val="0"/>
                </a:spcBef>
              </a:pPr>
              <a:t>11</a:t>
            </a:fld>
            <a:endParaRPr lang="en-US" sz="1200" b="0">
              <a:solidFill>
                <a:schemeClr val="tx1"/>
              </a:solidFill>
            </a:endParaRPr>
          </a:p>
        </p:txBody>
      </p:sp>
      <p:sp>
        <p:nvSpPr>
          <p:cNvPr id="16179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5" tIns="45718" rIns="91435" bIns="45718" anchor="b"/>
          <a:lstStyle/>
          <a:p>
            <a:pPr algn="r" defTabSz="896938">
              <a:spcBef>
                <a:spcPct val="0"/>
              </a:spcBef>
            </a:pPr>
            <a:fld id="{3E841A75-4C28-4222-896B-3DD531365E54}" type="slidenum">
              <a:rPr lang="en-US" sz="1200" b="0">
                <a:solidFill>
                  <a:schemeClr val="tx1"/>
                </a:solidFill>
              </a:rPr>
              <a:pPr algn="r" defTabSz="896938">
                <a:spcBef>
                  <a:spcPct val="0"/>
                </a:spcBef>
              </a:pPr>
              <a:t>11</a:t>
            </a:fld>
            <a:endParaRPr lang="en-US" sz="1200" b="0">
              <a:solidFill>
                <a:schemeClr val="tx1"/>
              </a:solidFill>
            </a:endParaRPr>
          </a:p>
        </p:txBody>
      </p:sp>
      <p:sp>
        <p:nvSpPr>
          <p:cNvPr id="161796" name="Rectangle 2"/>
          <p:cNvSpPr>
            <a:spLocks noGrp="1" noRot="1" noChangeAspect="1" noChangeArrowheads="1" noTextEdit="1"/>
          </p:cNvSpPr>
          <p:nvPr>
            <p:ph type="sldImg"/>
          </p:nvPr>
        </p:nvSpPr>
        <p:spPr>
          <a:ln/>
        </p:spPr>
      </p:sp>
      <p:sp>
        <p:nvSpPr>
          <p:cNvPr id="161797" name="Rectangle 3"/>
          <p:cNvSpPr>
            <a:spLocks noGrp="1" noChangeArrowheads="1"/>
          </p:cNvSpPr>
          <p:nvPr>
            <p:ph type="body" idx="1"/>
          </p:nvPr>
        </p:nvSpPr>
        <p:spPr>
          <a:xfrm>
            <a:off x="914400" y="4416425"/>
            <a:ext cx="5029200" cy="4183063"/>
          </a:xfrm>
          <a:noFill/>
          <a:ln/>
        </p:spPr>
        <p:txBody>
          <a:bodyPr lIns="91435" tIns="45718" rIns="91435" bIns="45718"/>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BE6CEF55-80FE-4603-816D-AF17C846A5CC}" type="slidenum">
              <a:rPr lang="en-US" smtClean="0"/>
              <a:pPr/>
              <a:t>12</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914400" y="4416425"/>
            <a:ext cx="5029200" cy="4183063"/>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CF9EF3D0-A6E6-4A3E-82D9-78987C606527}" type="slidenum">
              <a:rPr lang="en-US" smtClean="0"/>
              <a:pPr/>
              <a:t>13</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914400" y="4416425"/>
            <a:ext cx="5029200" cy="4183063"/>
          </a:xfrm>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FA56B0FC-5CB7-42F8-A2FD-007C5F539453}" type="slidenum">
              <a:rPr lang="en-US" smtClean="0"/>
              <a:pPr/>
              <a:t>14</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914400" y="4416425"/>
            <a:ext cx="5029200" cy="4183063"/>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BC46EC09-A98C-4049-B7B1-9472B6B38ABD}" type="slidenum">
              <a:rPr lang="en-US" sz="1200" b="0">
                <a:solidFill>
                  <a:schemeClr val="tx1"/>
                </a:solidFill>
              </a:rPr>
              <a:pPr algn="r">
                <a:spcBef>
                  <a:spcPct val="0"/>
                </a:spcBef>
              </a:pPr>
              <a:t>16</a:t>
            </a:fld>
            <a:endParaRPr lang="en-US" sz="1200" b="0">
              <a:solidFill>
                <a:schemeClr val="tx1"/>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xfrm>
            <a:off x="914400" y="4416425"/>
            <a:ext cx="5029200" cy="4183063"/>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en-US" smtClean="0"/>
          </a:p>
        </p:txBody>
      </p:sp>
      <p:sp>
        <p:nvSpPr>
          <p:cNvPr id="149508"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7F1DEF73-011C-4A11-8E2A-DD2C514AA18C}" type="slidenum">
              <a:rPr lang="en-US" sz="1200" b="0">
                <a:solidFill>
                  <a:schemeClr val="tx1"/>
                </a:solidFill>
                <a:ea typeface="ＭＳ Ｐゴシック" pitchFamily="34" charset="-128"/>
              </a:rPr>
              <a:pPr algn="r">
                <a:spcBef>
                  <a:spcPct val="0"/>
                </a:spcBef>
              </a:pPr>
              <a:t>17</a:t>
            </a:fld>
            <a:endParaRPr lang="en-US" sz="1200" b="0">
              <a:solidFill>
                <a:schemeClr val="tx1"/>
              </a:solidFill>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757A39F-3BE3-4E3F-BAB7-A4BF30790E4C}"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3A8D72F4-F81A-4CCB-8136-EE94D2D382EA}" type="slidenum">
              <a:rPr lang="en-US" sz="1200" b="0">
                <a:solidFill>
                  <a:schemeClr val="tx1"/>
                </a:solidFill>
              </a:rPr>
              <a:pPr algn="r">
                <a:spcBef>
                  <a:spcPct val="0"/>
                </a:spcBef>
              </a:pPr>
              <a:t>19</a:t>
            </a:fld>
            <a:endParaRPr lang="en-US" sz="1200" b="0">
              <a:solidFill>
                <a:schemeClr val="tx1"/>
              </a:solidFill>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914400" y="4416425"/>
            <a:ext cx="5029200" cy="4183063"/>
          </a:xfrm>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F55F3F50-82C5-45BE-A327-5D1EFAB90609}" type="slidenum">
              <a:rPr lang="en-US" sz="1200" b="0">
                <a:solidFill>
                  <a:schemeClr val="tx1"/>
                </a:solidFill>
                <a:ea typeface="ＭＳ Ｐゴシック" pitchFamily="34" charset="-128"/>
              </a:rPr>
              <a:pPr algn="r">
                <a:spcBef>
                  <a:spcPct val="0"/>
                </a:spcBef>
              </a:pPr>
              <a:t>20</a:t>
            </a:fld>
            <a:endParaRPr lang="en-US" sz="1200" b="0">
              <a:solidFill>
                <a:schemeClr val="tx1"/>
              </a:solidFill>
              <a:ea typeface="ＭＳ Ｐゴシック" pitchFamily="34" charset="-128"/>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xfrm>
            <a:off x="914400" y="4416425"/>
            <a:ext cx="5029200" cy="4183063"/>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757A39F-3BE3-4E3F-BAB7-A4BF30790E4C}"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71C664DD-0506-4290-BDC4-DE5C4E1436B4}" type="slidenum">
              <a:rPr lang="en-US" sz="1200" b="0">
                <a:solidFill>
                  <a:schemeClr val="tx1"/>
                </a:solidFill>
              </a:rPr>
              <a:pPr algn="r">
                <a:spcBef>
                  <a:spcPct val="0"/>
                </a:spcBef>
              </a:pPr>
              <a:t>3</a:t>
            </a:fld>
            <a:endParaRPr lang="en-US" sz="1200" b="0">
              <a:solidFill>
                <a:schemeClr val="tx1"/>
              </a:solidFill>
            </a:endParaRPr>
          </a:p>
        </p:txBody>
      </p:sp>
      <p:sp>
        <p:nvSpPr>
          <p:cNvPr id="13721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algn="r">
              <a:spcBef>
                <a:spcPct val="0"/>
              </a:spcBef>
            </a:pPr>
            <a:fld id="{76258949-C9AB-48C1-9B5F-41334B1C9835}" type="slidenum">
              <a:rPr lang="en-US" sz="1200" b="0">
                <a:solidFill>
                  <a:schemeClr val="tx1"/>
                </a:solidFill>
              </a:rPr>
              <a:pPr algn="r">
                <a:spcBef>
                  <a:spcPct val="0"/>
                </a:spcBef>
              </a:pPr>
              <a:t>3</a:t>
            </a:fld>
            <a:endParaRPr lang="en-US" sz="1200" b="0">
              <a:solidFill>
                <a:schemeClr val="tx1"/>
              </a:solidFill>
            </a:endParaRPr>
          </a:p>
        </p:txBody>
      </p:sp>
      <p:sp>
        <p:nvSpPr>
          <p:cNvPr id="137220" name="Rectangle 2"/>
          <p:cNvSpPr>
            <a:spLocks noGrp="1" noRot="1" noChangeAspect="1" noChangeArrowheads="1" noTextEdit="1"/>
          </p:cNvSpPr>
          <p:nvPr>
            <p:ph type="sldImg"/>
          </p:nvPr>
        </p:nvSpPr>
        <p:spPr>
          <a:ln/>
        </p:spPr>
      </p:sp>
      <p:sp>
        <p:nvSpPr>
          <p:cNvPr id="137221" name="Rectangle 3"/>
          <p:cNvSpPr>
            <a:spLocks noGrp="1" noChangeArrowheads="1"/>
          </p:cNvSpPr>
          <p:nvPr>
            <p:ph type="body" idx="1"/>
          </p:nvPr>
        </p:nvSpPr>
        <p:spPr>
          <a:noFill/>
          <a:ln/>
        </p:spPr>
        <p:txBody>
          <a:bodyPr lIns="91432" tIns="45716" rIns="91432" bIns="45716"/>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9803B788-48ED-487D-BEBB-1750EC32BD07}" type="slidenum">
              <a:rPr lang="en-US" sz="1200" b="0">
                <a:solidFill>
                  <a:schemeClr val="tx1"/>
                </a:solidFill>
              </a:rPr>
              <a:pPr algn="r">
                <a:spcBef>
                  <a:spcPct val="0"/>
                </a:spcBef>
              </a:pPr>
              <a:t>22</a:t>
            </a:fld>
            <a:endParaRPr lang="en-US" sz="1200" b="0">
              <a:solidFill>
                <a:schemeClr val="tx1"/>
              </a:solidFill>
            </a:endParaRPr>
          </a:p>
        </p:txBody>
      </p:sp>
      <p:sp>
        <p:nvSpPr>
          <p:cNvPr id="16179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5" tIns="45718" rIns="91435" bIns="45718" anchor="b"/>
          <a:lstStyle/>
          <a:p>
            <a:pPr algn="r" defTabSz="896938">
              <a:spcBef>
                <a:spcPct val="0"/>
              </a:spcBef>
            </a:pPr>
            <a:fld id="{3E841A75-4C28-4222-896B-3DD531365E54}" type="slidenum">
              <a:rPr lang="en-US" sz="1200" b="0">
                <a:solidFill>
                  <a:schemeClr val="tx1"/>
                </a:solidFill>
              </a:rPr>
              <a:pPr algn="r" defTabSz="896938">
                <a:spcBef>
                  <a:spcPct val="0"/>
                </a:spcBef>
              </a:pPr>
              <a:t>22</a:t>
            </a:fld>
            <a:endParaRPr lang="en-US" sz="1200" b="0">
              <a:solidFill>
                <a:schemeClr val="tx1"/>
              </a:solidFill>
            </a:endParaRPr>
          </a:p>
        </p:txBody>
      </p:sp>
      <p:sp>
        <p:nvSpPr>
          <p:cNvPr id="161796" name="Rectangle 2"/>
          <p:cNvSpPr>
            <a:spLocks noGrp="1" noRot="1" noChangeAspect="1" noChangeArrowheads="1" noTextEdit="1"/>
          </p:cNvSpPr>
          <p:nvPr>
            <p:ph type="sldImg"/>
          </p:nvPr>
        </p:nvSpPr>
        <p:spPr>
          <a:ln/>
        </p:spPr>
      </p:sp>
      <p:sp>
        <p:nvSpPr>
          <p:cNvPr id="161797" name="Rectangle 3"/>
          <p:cNvSpPr>
            <a:spLocks noGrp="1" noChangeArrowheads="1"/>
          </p:cNvSpPr>
          <p:nvPr>
            <p:ph type="body" idx="1"/>
          </p:nvPr>
        </p:nvSpPr>
        <p:spPr>
          <a:xfrm>
            <a:off x="914400" y="4416425"/>
            <a:ext cx="5029200" cy="4183063"/>
          </a:xfrm>
          <a:noFill/>
          <a:ln/>
        </p:spPr>
        <p:txBody>
          <a:bodyPr lIns="91435" tIns="45718" rIns="91435" bIns="45718"/>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28232470-695C-4FE4-94CA-26C30805B56A}" type="slidenum">
              <a:rPr lang="en-US" sz="1200" b="0">
                <a:solidFill>
                  <a:schemeClr val="tx1"/>
                </a:solidFill>
              </a:rPr>
              <a:pPr algn="r">
                <a:spcBef>
                  <a:spcPct val="0"/>
                </a:spcBef>
              </a:pPr>
              <a:t>24</a:t>
            </a:fld>
            <a:endParaRPr lang="en-US" sz="1200" b="0">
              <a:solidFill>
                <a:schemeClr val="tx1"/>
              </a:solidFill>
            </a:endParaRPr>
          </a:p>
        </p:txBody>
      </p:sp>
      <p:sp>
        <p:nvSpPr>
          <p:cNvPr id="140291"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5" tIns="45718" rIns="91435" bIns="45718" anchor="b"/>
          <a:lstStyle/>
          <a:p>
            <a:pPr algn="r" defTabSz="896938">
              <a:spcBef>
                <a:spcPct val="0"/>
              </a:spcBef>
            </a:pPr>
            <a:fld id="{0F4B0DF8-9AD4-4801-8282-E24B778197DC}" type="slidenum">
              <a:rPr lang="en-US" sz="1200" b="0">
                <a:solidFill>
                  <a:schemeClr val="tx1"/>
                </a:solidFill>
              </a:rPr>
              <a:pPr algn="r" defTabSz="896938">
                <a:spcBef>
                  <a:spcPct val="0"/>
                </a:spcBef>
              </a:pPr>
              <a:t>24</a:t>
            </a:fld>
            <a:endParaRPr lang="en-US" sz="1200" b="0">
              <a:solidFill>
                <a:schemeClr val="tx1"/>
              </a:solidFill>
            </a:endParaRPr>
          </a:p>
        </p:txBody>
      </p:sp>
      <p:sp>
        <p:nvSpPr>
          <p:cNvPr id="140292" name="Rectangle 2"/>
          <p:cNvSpPr>
            <a:spLocks noGrp="1" noRot="1" noChangeAspect="1" noChangeArrowheads="1" noTextEdit="1"/>
          </p:cNvSpPr>
          <p:nvPr>
            <p:ph type="sldImg"/>
          </p:nvPr>
        </p:nvSpPr>
        <p:spPr>
          <a:ln/>
        </p:spPr>
      </p:sp>
      <p:sp>
        <p:nvSpPr>
          <p:cNvPr id="140293" name="Rectangle 3"/>
          <p:cNvSpPr>
            <a:spLocks noGrp="1" noChangeArrowheads="1"/>
          </p:cNvSpPr>
          <p:nvPr>
            <p:ph type="body" idx="1"/>
          </p:nvPr>
        </p:nvSpPr>
        <p:spPr>
          <a:xfrm>
            <a:off x="914400" y="4416425"/>
            <a:ext cx="5029200" cy="4183063"/>
          </a:xfrm>
          <a:noFill/>
          <a:ln/>
        </p:spPr>
        <p:txBody>
          <a:bodyPr lIns="91435" tIns="45718" rIns="91435" bIns="45718"/>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6A41327C-3AEC-4A75-ACB6-BC7A8F60113A}" type="slidenum">
              <a:rPr lang="en-US" sz="1200" b="0">
                <a:solidFill>
                  <a:schemeClr val="tx1"/>
                </a:solidFill>
              </a:rPr>
              <a:pPr algn="r">
                <a:spcBef>
                  <a:spcPct val="0"/>
                </a:spcBef>
              </a:pPr>
              <a:t>25</a:t>
            </a:fld>
            <a:endParaRPr lang="en-US" sz="1200" b="0">
              <a:solidFill>
                <a:schemeClr val="tx1"/>
              </a:solidFill>
            </a:endParaRPr>
          </a:p>
        </p:txBody>
      </p:sp>
      <p:sp>
        <p:nvSpPr>
          <p:cNvPr id="15769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5" tIns="45718" rIns="91435" bIns="45718" anchor="b"/>
          <a:lstStyle/>
          <a:p>
            <a:pPr algn="r" defTabSz="896938">
              <a:spcBef>
                <a:spcPct val="0"/>
              </a:spcBef>
            </a:pPr>
            <a:fld id="{6D2AC53C-D3CE-4A22-AC91-1E108B445E80}" type="slidenum">
              <a:rPr lang="en-US" sz="1200" b="0">
                <a:solidFill>
                  <a:schemeClr val="tx1"/>
                </a:solidFill>
              </a:rPr>
              <a:pPr algn="r" defTabSz="896938">
                <a:spcBef>
                  <a:spcPct val="0"/>
                </a:spcBef>
              </a:pPr>
              <a:t>25</a:t>
            </a:fld>
            <a:endParaRPr lang="en-US" sz="1200" b="0">
              <a:solidFill>
                <a:schemeClr val="tx1"/>
              </a:solidFill>
            </a:endParaRPr>
          </a:p>
        </p:txBody>
      </p:sp>
      <p:sp>
        <p:nvSpPr>
          <p:cNvPr id="157700" name="Rectangle 2"/>
          <p:cNvSpPr>
            <a:spLocks noGrp="1" noRot="1" noChangeAspect="1" noChangeArrowheads="1" noTextEdit="1"/>
          </p:cNvSpPr>
          <p:nvPr>
            <p:ph type="sldImg"/>
          </p:nvPr>
        </p:nvSpPr>
        <p:spPr>
          <a:ln/>
        </p:spPr>
      </p:sp>
      <p:sp>
        <p:nvSpPr>
          <p:cNvPr id="157701" name="Rectangle 3"/>
          <p:cNvSpPr>
            <a:spLocks noGrp="1" noChangeArrowheads="1"/>
          </p:cNvSpPr>
          <p:nvPr>
            <p:ph type="body" idx="1"/>
          </p:nvPr>
        </p:nvSpPr>
        <p:spPr>
          <a:xfrm>
            <a:off x="914400" y="4416425"/>
            <a:ext cx="5029200" cy="4183063"/>
          </a:xfrm>
          <a:noFill/>
          <a:ln/>
        </p:spPr>
        <p:txBody>
          <a:bodyPr lIns="91435" tIns="45718" rIns="91435" bIns="45718"/>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90F392C4-3CA2-477A-AFD6-F4C8951CB963}" type="slidenum">
              <a:rPr lang="en-US" sz="1200" b="0">
                <a:solidFill>
                  <a:schemeClr val="tx1"/>
                </a:solidFill>
                <a:ea typeface="ＭＳ Ｐゴシック" pitchFamily="34" charset="-128"/>
              </a:rPr>
              <a:pPr algn="r">
                <a:spcBef>
                  <a:spcPct val="0"/>
                </a:spcBef>
              </a:pPr>
              <a:t>38</a:t>
            </a:fld>
            <a:endParaRPr lang="en-US" sz="1200" b="0">
              <a:solidFill>
                <a:schemeClr val="tx1"/>
              </a:solidFill>
              <a:ea typeface="ＭＳ Ｐゴシック" pitchFamily="34" charset="-128"/>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E36CF7F9-9A59-4F75-B37F-105A41403E92}" type="slidenum">
              <a:rPr lang="en-US" smtClean="0"/>
              <a:pPr/>
              <a:t>39</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xfrm>
            <a:off x="914400" y="4416425"/>
            <a:ext cx="5029200" cy="4183063"/>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47932C4C-3156-4DC1-A08B-0AB213DFCC29}" type="slidenum">
              <a:rPr lang="en-US" sz="1200" b="0">
                <a:solidFill>
                  <a:schemeClr val="tx1"/>
                </a:solidFill>
              </a:rPr>
              <a:pPr algn="r">
                <a:spcBef>
                  <a:spcPct val="0"/>
                </a:spcBef>
              </a:pPr>
              <a:t>40</a:t>
            </a:fld>
            <a:endParaRPr lang="en-US" sz="1200" b="0">
              <a:solidFill>
                <a:schemeClr val="tx1"/>
              </a:solidFill>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xfrm>
            <a:off x="914400" y="4416425"/>
            <a:ext cx="5029200" cy="4183063"/>
          </a:xfrm>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78BB7C10-2D2A-4CD3-B4AC-FFACF82049EB}" type="slidenum">
              <a:rPr lang="en-US" sz="1200" b="0">
                <a:solidFill>
                  <a:schemeClr val="tx1"/>
                </a:solidFill>
              </a:rPr>
              <a:pPr algn="r">
                <a:spcBef>
                  <a:spcPct val="0"/>
                </a:spcBef>
              </a:pPr>
              <a:t>41</a:t>
            </a:fld>
            <a:endParaRPr lang="en-US" sz="1200" b="0">
              <a:solidFill>
                <a:schemeClr val="tx1"/>
              </a:solidFill>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xfrm>
            <a:off x="914400" y="4416425"/>
            <a:ext cx="5029200" cy="4183063"/>
          </a:xfrm>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66DB82C9-9714-4D66-BF78-3F92F445B02B}" type="slidenum">
              <a:rPr lang="en-US" smtClean="0"/>
              <a:pPr/>
              <a:t>42</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xfrm>
            <a:off x="914400" y="4416425"/>
            <a:ext cx="5029200" cy="4183063"/>
          </a:xfrm>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69D33A7D-7EC8-4E72-8DE4-E714DC2A4033}" type="slidenum">
              <a:rPr lang="en-US" smtClean="0"/>
              <a:pPr/>
              <a:t>43</a:t>
            </a:fld>
            <a:endParaRPr lang="en-US"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xfrm>
            <a:off x="914400" y="4416425"/>
            <a:ext cx="5029200" cy="4183063"/>
          </a:xfrm>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757A39F-3BE3-4E3F-BAB7-A4BF30790E4C}" type="slidenum">
              <a:rPr lang="en-US" smtClean="0"/>
              <a:pPr>
                <a:defRPr/>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9803B788-48ED-487D-BEBB-1750EC32BD07}" type="slidenum">
              <a:rPr lang="en-US" sz="1200" b="0">
                <a:solidFill>
                  <a:schemeClr val="tx1"/>
                </a:solidFill>
              </a:rPr>
              <a:pPr algn="r">
                <a:spcBef>
                  <a:spcPct val="0"/>
                </a:spcBef>
              </a:pPr>
              <a:t>4</a:t>
            </a:fld>
            <a:endParaRPr lang="en-US" sz="1200" b="0">
              <a:solidFill>
                <a:schemeClr val="tx1"/>
              </a:solidFill>
            </a:endParaRPr>
          </a:p>
        </p:txBody>
      </p:sp>
      <p:sp>
        <p:nvSpPr>
          <p:cNvPr id="16179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5" tIns="45718" rIns="91435" bIns="45718" anchor="b"/>
          <a:lstStyle/>
          <a:p>
            <a:pPr algn="r" defTabSz="896938">
              <a:spcBef>
                <a:spcPct val="0"/>
              </a:spcBef>
            </a:pPr>
            <a:fld id="{3E841A75-4C28-4222-896B-3DD531365E54}" type="slidenum">
              <a:rPr lang="en-US" sz="1200" b="0">
                <a:solidFill>
                  <a:schemeClr val="tx1"/>
                </a:solidFill>
              </a:rPr>
              <a:pPr algn="r" defTabSz="896938">
                <a:spcBef>
                  <a:spcPct val="0"/>
                </a:spcBef>
              </a:pPr>
              <a:t>4</a:t>
            </a:fld>
            <a:endParaRPr lang="en-US" sz="1200" b="0">
              <a:solidFill>
                <a:schemeClr val="tx1"/>
              </a:solidFill>
            </a:endParaRPr>
          </a:p>
        </p:txBody>
      </p:sp>
      <p:sp>
        <p:nvSpPr>
          <p:cNvPr id="161796" name="Rectangle 2"/>
          <p:cNvSpPr>
            <a:spLocks noGrp="1" noRot="1" noChangeAspect="1" noChangeArrowheads="1" noTextEdit="1"/>
          </p:cNvSpPr>
          <p:nvPr>
            <p:ph type="sldImg"/>
          </p:nvPr>
        </p:nvSpPr>
        <p:spPr>
          <a:ln/>
        </p:spPr>
      </p:sp>
      <p:sp>
        <p:nvSpPr>
          <p:cNvPr id="161797" name="Rectangle 3"/>
          <p:cNvSpPr>
            <a:spLocks noGrp="1" noChangeArrowheads="1"/>
          </p:cNvSpPr>
          <p:nvPr>
            <p:ph type="body" idx="1"/>
          </p:nvPr>
        </p:nvSpPr>
        <p:spPr>
          <a:xfrm>
            <a:off x="914400" y="4416425"/>
            <a:ext cx="5029200" cy="4183063"/>
          </a:xfrm>
          <a:noFill/>
          <a:ln/>
        </p:spPr>
        <p:txBody>
          <a:bodyPr lIns="91435" tIns="45718" rIns="91435" bIns="45718"/>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69C27CD1-A74E-4BE7-8259-F77D3FC84E92}" type="slidenum">
              <a:rPr lang="en-US" smtClean="0"/>
              <a:pPr/>
              <a:t>46</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xfrm>
            <a:off x="914400" y="4416425"/>
            <a:ext cx="5029200" cy="4183063"/>
          </a:xfrm>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9803B788-48ED-487D-BEBB-1750EC32BD07}" type="slidenum">
              <a:rPr lang="en-US" sz="1200" b="0">
                <a:solidFill>
                  <a:schemeClr val="tx1"/>
                </a:solidFill>
              </a:rPr>
              <a:pPr algn="r">
                <a:spcBef>
                  <a:spcPct val="0"/>
                </a:spcBef>
              </a:pPr>
              <a:t>49</a:t>
            </a:fld>
            <a:endParaRPr lang="en-US" sz="1200" b="0">
              <a:solidFill>
                <a:schemeClr val="tx1"/>
              </a:solidFill>
            </a:endParaRPr>
          </a:p>
        </p:txBody>
      </p:sp>
      <p:sp>
        <p:nvSpPr>
          <p:cNvPr id="16179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5" tIns="45718" rIns="91435" bIns="45718" anchor="b"/>
          <a:lstStyle/>
          <a:p>
            <a:pPr algn="r" defTabSz="896938">
              <a:spcBef>
                <a:spcPct val="0"/>
              </a:spcBef>
            </a:pPr>
            <a:fld id="{3E841A75-4C28-4222-896B-3DD531365E54}" type="slidenum">
              <a:rPr lang="en-US" sz="1200" b="0">
                <a:solidFill>
                  <a:schemeClr val="tx1"/>
                </a:solidFill>
              </a:rPr>
              <a:pPr algn="r" defTabSz="896938">
                <a:spcBef>
                  <a:spcPct val="0"/>
                </a:spcBef>
              </a:pPr>
              <a:t>49</a:t>
            </a:fld>
            <a:endParaRPr lang="en-US" sz="1200" b="0">
              <a:solidFill>
                <a:schemeClr val="tx1"/>
              </a:solidFill>
            </a:endParaRPr>
          </a:p>
        </p:txBody>
      </p:sp>
      <p:sp>
        <p:nvSpPr>
          <p:cNvPr id="161796" name="Rectangle 2"/>
          <p:cNvSpPr>
            <a:spLocks noGrp="1" noRot="1" noChangeAspect="1" noChangeArrowheads="1" noTextEdit="1"/>
          </p:cNvSpPr>
          <p:nvPr>
            <p:ph type="sldImg"/>
          </p:nvPr>
        </p:nvSpPr>
        <p:spPr>
          <a:ln/>
        </p:spPr>
      </p:sp>
      <p:sp>
        <p:nvSpPr>
          <p:cNvPr id="161797" name="Rectangle 3"/>
          <p:cNvSpPr>
            <a:spLocks noGrp="1" noChangeArrowheads="1"/>
          </p:cNvSpPr>
          <p:nvPr>
            <p:ph type="body" idx="1"/>
          </p:nvPr>
        </p:nvSpPr>
        <p:spPr>
          <a:xfrm>
            <a:off x="914400" y="4416425"/>
            <a:ext cx="5029200" cy="4183063"/>
          </a:xfrm>
          <a:noFill/>
          <a:ln/>
        </p:spPr>
        <p:txBody>
          <a:bodyPr lIns="91435" tIns="45718" rIns="91435" bIns="45718"/>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CF9E9A39-E5F8-46D1-B6E9-C4F833D3BEBF}" type="slidenum">
              <a:rPr lang="en-US" smtClean="0"/>
              <a:pPr/>
              <a:t>50</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xfrm>
            <a:off x="914400" y="4416425"/>
            <a:ext cx="5029200" cy="4183063"/>
          </a:xfrm>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4836A3C7-821A-40AA-A5B6-BE0FE582818B}" type="slidenum">
              <a:rPr lang="en-US" smtClean="0"/>
              <a:pPr/>
              <a:t>51</a:t>
            </a:fld>
            <a:endParaRPr lang="en-US"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xfrm>
            <a:off x="914400" y="4416425"/>
            <a:ext cx="5029200" cy="4183063"/>
          </a:xfrm>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BD581270-3C79-45EE-901E-DC456055F977}" type="slidenum">
              <a:rPr lang="en-US" smtClean="0"/>
              <a:pPr/>
              <a:t>52</a:t>
            </a:fld>
            <a:endParaRPr lang="en-US"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xfrm>
            <a:off x="914400" y="4416425"/>
            <a:ext cx="5029200" cy="4183063"/>
          </a:xfrm>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9803B788-48ED-487D-BEBB-1750EC32BD07}" type="slidenum">
              <a:rPr lang="en-US" sz="1200" b="0">
                <a:solidFill>
                  <a:schemeClr val="tx1"/>
                </a:solidFill>
              </a:rPr>
              <a:pPr algn="r">
                <a:spcBef>
                  <a:spcPct val="0"/>
                </a:spcBef>
              </a:pPr>
              <a:t>53</a:t>
            </a:fld>
            <a:endParaRPr lang="en-US" sz="1200" b="0">
              <a:solidFill>
                <a:schemeClr val="tx1"/>
              </a:solidFill>
            </a:endParaRPr>
          </a:p>
        </p:txBody>
      </p:sp>
      <p:sp>
        <p:nvSpPr>
          <p:cNvPr id="16179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5" tIns="45718" rIns="91435" bIns="45718" anchor="b"/>
          <a:lstStyle/>
          <a:p>
            <a:pPr algn="r" defTabSz="896938">
              <a:spcBef>
                <a:spcPct val="0"/>
              </a:spcBef>
            </a:pPr>
            <a:fld id="{3E841A75-4C28-4222-896B-3DD531365E54}" type="slidenum">
              <a:rPr lang="en-US" sz="1200" b="0">
                <a:solidFill>
                  <a:schemeClr val="tx1"/>
                </a:solidFill>
              </a:rPr>
              <a:pPr algn="r" defTabSz="896938">
                <a:spcBef>
                  <a:spcPct val="0"/>
                </a:spcBef>
              </a:pPr>
              <a:t>53</a:t>
            </a:fld>
            <a:endParaRPr lang="en-US" sz="1200" b="0">
              <a:solidFill>
                <a:schemeClr val="tx1"/>
              </a:solidFill>
            </a:endParaRPr>
          </a:p>
        </p:txBody>
      </p:sp>
      <p:sp>
        <p:nvSpPr>
          <p:cNvPr id="161796" name="Rectangle 2"/>
          <p:cNvSpPr>
            <a:spLocks noGrp="1" noRot="1" noChangeAspect="1" noChangeArrowheads="1" noTextEdit="1"/>
          </p:cNvSpPr>
          <p:nvPr>
            <p:ph type="sldImg"/>
          </p:nvPr>
        </p:nvSpPr>
        <p:spPr>
          <a:ln/>
        </p:spPr>
      </p:sp>
      <p:sp>
        <p:nvSpPr>
          <p:cNvPr id="161797" name="Rectangle 3"/>
          <p:cNvSpPr>
            <a:spLocks noGrp="1" noChangeArrowheads="1"/>
          </p:cNvSpPr>
          <p:nvPr>
            <p:ph type="body" idx="1"/>
          </p:nvPr>
        </p:nvSpPr>
        <p:spPr>
          <a:xfrm>
            <a:off x="914400" y="4416425"/>
            <a:ext cx="5029200" cy="4183063"/>
          </a:xfrm>
          <a:noFill/>
          <a:ln/>
        </p:spPr>
        <p:txBody>
          <a:bodyPr lIns="91435" tIns="45718" rIns="91435" bIns="45718"/>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757A39F-3BE3-4E3F-BAB7-A4BF30790E4C}" type="slidenum">
              <a:rPr lang="en-US" smtClean="0"/>
              <a:pPr>
                <a:defRPr/>
              </a:pPr>
              <a:t>54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757A39F-3BE3-4E3F-BAB7-A4BF30790E4C}" type="slidenum">
              <a:rPr lang="en-US" smtClean="0"/>
              <a:pPr>
                <a:defRPr/>
              </a:pPr>
              <a:t>55</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757A39F-3BE3-4E3F-BAB7-A4BF30790E4C}" type="slidenum">
              <a:rPr lang="en-US" smtClean="0"/>
              <a:pPr>
                <a:defRPr/>
              </a:pPr>
              <a:t>56</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9803B788-48ED-487D-BEBB-1750EC32BD07}" type="slidenum">
              <a:rPr lang="en-US" sz="1200" b="0">
                <a:solidFill>
                  <a:schemeClr val="tx1"/>
                </a:solidFill>
              </a:rPr>
              <a:pPr algn="r">
                <a:spcBef>
                  <a:spcPct val="0"/>
                </a:spcBef>
              </a:pPr>
              <a:t>57</a:t>
            </a:fld>
            <a:endParaRPr lang="en-US" sz="1200" b="0">
              <a:solidFill>
                <a:schemeClr val="tx1"/>
              </a:solidFill>
            </a:endParaRPr>
          </a:p>
        </p:txBody>
      </p:sp>
      <p:sp>
        <p:nvSpPr>
          <p:cNvPr id="16179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5" tIns="45718" rIns="91435" bIns="45718" anchor="b"/>
          <a:lstStyle/>
          <a:p>
            <a:pPr algn="r" defTabSz="896938">
              <a:spcBef>
                <a:spcPct val="0"/>
              </a:spcBef>
            </a:pPr>
            <a:fld id="{3E841A75-4C28-4222-896B-3DD531365E54}" type="slidenum">
              <a:rPr lang="en-US" sz="1200" b="0">
                <a:solidFill>
                  <a:schemeClr val="tx1"/>
                </a:solidFill>
              </a:rPr>
              <a:pPr algn="r" defTabSz="896938">
                <a:spcBef>
                  <a:spcPct val="0"/>
                </a:spcBef>
              </a:pPr>
              <a:t>57</a:t>
            </a:fld>
            <a:endParaRPr lang="en-US" sz="1200" b="0">
              <a:solidFill>
                <a:schemeClr val="tx1"/>
              </a:solidFill>
            </a:endParaRPr>
          </a:p>
        </p:txBody>
      </p:sp>
      <p:sp>
        <p:nvSpPr>
          <p:cNvPr id="161796" name="Rectangle 2"/>
          <p:cNvSpPr>
            <a:spLocks noGrp="1" noRot="1" noChangeAspect="1" noChangeArrowheads="1" noTextEdit="1"/>
          </p:cNvSpPr>
          <p:nvPr>
            <p:ph type="sldImg"/>
          </p:nvPr>
        </p:nvSpPr>
        <p:spPr>
          <a:ln/>
        </p:spPr>
      </p:sp>
      <p:sp>
        <p:nvSpPr>
          <p:cNvPr id="161797" name="Rectangle 3"/>
          <p:cNvSpPr>
            <a:spLocks noGrp="1" noChangeArrowheads="1"/>
          </p:cNvSpPr>
          <p:nvPr>
            <p:ph type="body" idx="1"/>
          </p:nvPr>
        </p:nvSpPr>
        <p:spPr>
          <a:xfrm>
            <a:off x="914400" y="4416425"/>
            <a:ext cx="5029200" cy="4183063"/>
          </a:xfrm>
          <a:noFill/>
          <a:ln/>
        </p:spPr>
        <p:txBody>
          <a:bodyPr lIns="91435" tIns="45718" rIns="91435" bIns="45718"/>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E7D5E8BC-C795-48EC-ABE9-FEB21EEBC875}" type="slidenum">
              <a:rPr lang="en-US" smtClean="0"/>
              <a:pPr/>
              <a:t>5</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ACBD4094-BE69-4580-87EB-E8002C25916B}" type="slidenum">
              <a:rPr lang="en-US" smtClean="0"/>
              <a:pPr/>
              <a:t>58</a:t>
            </a:fld>
            <a:endParaRPr lang="en-US" smtClean="0"/>
          </a:p>
        </p:txBody>
      </p:sp>
      <p:sp>
        <p:nvSpPr>
          <p:cNvPr id="138243" name="Rectangle 2"/>
          <p:cNvSpPr>
            <a:spLocks noGrp="1" noRot="1" noChangeAspect="1" noChangeArrowheads="1" noTextEdit="1"/>
          </p:cNvSpPr>
          <p:nvPr>
            <p:ph type="sldImg"/>
          </p:nvPr>
        </p:nvSpPr>
        <p:spPr>
          <a:xfrm>
            <a:off x="1106488" y="698500"/>
            <a:ext cx="4648200" cy="3486150"/>
          </a:xfrm>
          <a:solidFill>
            <a:srgbClr val="FFFFFF"/>
          </a:solidFill>
          <a:ln/>
        </p:spPr>
      </p:sp>
      <p:sp>
        <p:nvSpPr>
          <p:cNvPr id="138244" name="Rectangle 3"/>
          <p:cNvSpPr>
            <a:spLocks noGrp="1" noChangeArrowheads="1"/>
          </p:cNvSpPr>
          <p:nvPr>
            <p:ph type="body" idx="1"/>
          </p:nvPr>
        </p:nvSpPr>
        <p:spPr>
          <a:xfrm>
            <a:off x="912813" y="4416425"/>
            <a:ext cx="5032375" cy="4181475"/>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9803B788-48ED-487D-BEBB-1750EC32BD07}" type="slidenum">
              <a:rPr lang="en-US" sz="1200" b="0">
                <a:solidFill>
                  <a:schemeClr val="tx1"/>
                </a:solidFill>
              </a:rPr>
              <a:pPr algn="r">
                <a:spcBef>
                  <a:spcPct val="0"/>
                </a:spcBef>
              </a:pPr>
              <a:t>60</a:t>
            </a:fld>
            <a:endParaRPr lang="en-US" sz="1200" b="0">
              <a:solidFill>
                <a:schemeClr val="tx1"/>
              </a:solidFill>
            </a:endParaRPr>
          </a:p>
        </p:txBody>
      </p:sp>
      <p:sp>
        <p:nvSpPr>
          <p:cNvPr id="16179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5" tIns="45718" rIns="91435" bIns="45718" anchor="b"/>
          <a:lstStyle/>
          <a:p>
            <a:pPr algn="r" defTabSz="896938">
              <a:spcBef>
                <a:spcPct val="0"/>
              </a:spcBef>
            </a:pPr>
            <a:fld id="{3E841A75-4C28-4222-896B-3DD531365E54}" type="slidenum">
              <a:rPr lang="en-US" sz="1200" b="0">
                <a:solidFill>
                  <a:schemeClr val="tx1"/>
                </a:solidFill>
              </a:rPr>
              <a:pPr algn="r" defTabSz="896938">
                <a:spcBef>
                  <a:spcPct val="0"/>
                </a:spcBef>
              </a:pPr>
              <a:t>60</a:t>
            </a:fld>
            <a:endParaRPr lang="en-US" sz="1200" b="0">
              <a:solidFill>
                <a:schemeClr val="tx1"/>
              </a:solidFill>
            </a:endParaRPr>
          </a:p>
        </p:txBody>
      </p:sp>
      <p:sp>
        <p:nvSpPr>
          <p:cNvPr id="161796" name="Rectangle 2"/>
          <p:cNvSpPr>
            <a:spLocks noGrp="1" noRot="1" noChangeAspect="1" noChangeArrowheads="1" noTextEdit="1"/>
          </p:cNvSpPr>
          <p:nvPr>
            <p:ph type="sldImg"/>
          </p:nvPr>
        </p:nvSpPr>
        <p:spPr>
          <a:ln/>
        </p:spPr>
      </p:sp>
      <p:sp>
        <p:nvSpPr>
          <p:cNvPr id="161797" name="Rectangle 3"/>
          <p:cNvSpPr>
            <a:spLocks noGrp="1" noChangeArrowheads="1"/>
          </p:cNvSpPr>
          <p:nvPr>
            <p:ph type="body" idx="1"/>
          </p:nvPr>
        </p:nvSpPr>
        <p:spPr>
          <a:xfrm>
            <a:off x="914400" y="4416425"/>
            <a:ext cx="5029200" cy="4183063"/>
          </a:xfrm>
          <a:noFill/>
          <a:ln/>
        </p:spPr>
        <p:txBody>
          <a:bodyPr lIns="91435" tIns="45718" rIns="91435" bIns="45718"/>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A93273-658C-E040-AE06-BCAE14A53B85}" type="slidenum">
              <a:rPr lang="en-US"/>
              <a:pPr/>
              <a:t>63</a:t>
            </a:fld>
            <a:endParaRPr lang="en-US"/>
          </a:p>
        </p:txBody>
      </p:sp>
      <p:sp>
        <p:nvSpPr>
          <p:cNvPr id="518146" name="Rectangle 2"/>
          <p:cNvSpPr>
            <a:spLocks noGrp="1" noRot="1" noChangeAspect="1" noChangeArrowheads="1" noTextEdit="1"/>
          </p:cNvSpPr>
          <p:nvPr>
            <p:ph type="sldImg"/>
          </p:nvPr>
        </p:nvSpPr>
        <p:spPr>
          <a:xfrm>
            <a:off x="1104900" y="698500"/>
            <a:ext cx="4648200" cy="3486150"/>
          </a:xfrm>
          <a:ln/>
          <a:extLst>
            <a:ext uri="{FAA26D3D-D897-4be2-8F04-BA451C77F1D7}">
              <ma14:placeholderFlag xmlns="" xmlns:ma14="http://schemas.microsoft.com/office/mac/drawingml/2011/main" val="1"/>
            </a:ext>
          </a:extLst>
        </p:spPr>
      </p:sp>
      <p:sp>
        <p:nvSpPr>
          <p:cNvPr id="518147" name="Rectangle 3"/>
          <p:cNvSpPr>
            <a:spLocks noGrp="1" noChangeArrowheads="1"/>
          </p:cNvSpPr>
          <p:nvPr>
            <p:ph type="body" idx="1"/>
          </p:nvPr>
        </p:nvSpPr>
        <p:spPr>
          <a:xfrm>
            <a:off x="912814" y="4415790"/>
            <a:ext cx="5032375" cy="4181767"/>
          </a:xfrm>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F3AE6B-5564-C748-A5A8-4E534AEA47AE}" type="slidenum">
              <a:rPr lang="en-US"/>
              <a:pPr/>
              <a:t>64</a:t>
            </a:fld>
            <a:endParaRPr lang="en-US"/>
          </a:p>
        </p:txBody>
      </p:sp>
      <p:sp>
        <p:nvSpPr>
          <p:cNvPr id="516098" name="Rectangle 2"/>
          <p:cNvSpPr>
            <a:spLocks noGrp="1" noRot="1" noChangeAspect="1" noChangeArrowheads="1" noTextEdit="1"/>
          </p:cNvSpPr>
          <p:nvPr>
            <p:ph type="sldImg"/>
          </p:nvPr>
        </p:nvSpPr>
        <p:spPr>
          <a:xfrm>
            <a:off x="1104900" y="698500"/>
            <a:ext cx="4648200" cy="3486150"/>
          </a:xfrm>
          <a:ln/>
          <a:extLst>
            <a:ext uri="{FAA26D3D-D897-4be2-8F04-BA451C77F1D7}">
              <ma14:placeholderFlag xmlns="" xmlns:ma14="http://schemas.microsoft.com/office/mac/drawingml/2011/main" val="1"/>
            </a:ext>
          </a:extLst>
        </p:spPr>
      </p:sp>
      <p:sp>
        <p:nvSpPr>
          <p:cNvPr id="516099" name="Rectangle 3"/>
          <p:cNvSpPr>
            <a:spLocks noGrp="1" noChangeArrowheads="1"/>
          </p:cNvSpPr>
          <p:nvPr>
            <p:ph type="body" idx="1"/>
          </p:nvPr>
        </p:nvSpPr>
        <p:spPr>
          <a:xfrm>
            <a:off x="912814" y="4415790"/>
            <a:ext cx="5032375" cy="4181767"/>
          </a:xfrm>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9D9A5-04DC-B74A-963C-A3E6B4101525}" type="slidenum">
              <a:rPr lang="en-US"/>
              <a:pPr/>
              <a:t>65</a:t>
            </a:fld>
            <a:endParaRPr lang="en-US"/>
          </a:p>
        </p:txBody>
      </p:sp>
      <p:sp>
        <p:nvSpPr>
          <p:cNvPr id="512002" name="Rectangle 2"/>
          <p:cNvSpPr>
            <a:spLocks noGrp="1" noRot="1" noChangeAspect="1" noChangeArrowheads="1" noTextEdit="1"/>
          </p:cNvSpPr>
          <p:nvPr>
            <p:ph type="sldImg"/>
          </p:nvPr>
        </p:nvSpPr>
        <p:spPr>
          <a:xfrm>
            <a:off x="1104900" y="698500"/>
            <a:ext cx="4648200" cy="3486150"/>
          </a:xfrm>
          <a:ln/>
          <a:extLst>
            <a:ext uri="{FAA26D3D-D897-4be2-8F04-BA451C77F1D7}">
              <ma14:placeholderFlag xmlns="" xmlns:ma14="http://schemas.microsoft.com/office/mac/drawingml/2011/main" val="1"/>
            </a:ext>
          </a:extLst>
        </p:spPr>
      </p:sp>
      <p:sp>
        <p:nvSpPr>
          <p:cNvPr id="512003" name="Rectangle 3"/>
          <p:cNvSpPr>
            <a:spLocks noGrp="1" noChangeArrowheads="1"/>
          </p:cNvSpPr>
          <p:nvPr>
            <p:ph type="body" idx="1"/>
          </p:nvPr>
        </p:nvSpPr>
        <p:spPr>
          <a:xfrm>
            <a:off x="912814" y="4415790"/>
            <a:ext cx="5032375" cy="4181767"/>
          </a:xfrm>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5ACD5-C669-304C-8A62-7C2BC3626307}" type="slidenum">
              <a:rPr lang="en-US"/>
              <a:pPr/>
              <a:t>66</a:t>
            </a:fld>
            <a:endParaRPr lang="en-US"/>
          </a:p>
        </p:txBody>
      </p:sp>
      <p:sp>
        <p:nvSpPr>
          <p:cNvPr id="509954" name="Rectangle 2"/>
          <p:cNvSpPr>
            <a:spLocks noGrp="1" noRot="1" noChangeAspect="1" noChangeArrowheads="1" noTextEdit="1"/>
          </p:cNvSpPr>
          <p:nvPr>
            <p:ph type="sldImg"/>
          </p:nvPr>
        </p:nvSpPr>
        <p:spPr>
          <a:xfrm>
            <a:off x="1104900" y="698500"/>
            <a:ext cx="4648200" cy="3486150"/>
          </a:xfrm>
          <a:ln/>
          <a:extLst>
            <a:ext uri="{FAA26D3D-D897-4be2-8F04-BA451C77F1D7}">
              <ma14:placeholderFlag xmlns="" xmlns:ma14="http://schemas.microsoft.com/office/mac/drawingml/2011/main" val="1"/>
            </a:ext>
          </a:extLst>
        </p:spPr>
      </p:sp>
      <p:sp>
        <p:nvSpPr>
          <p:cNvPr id="509955" name="Rectangle 3"/>
          <p:cNvSpPr>
            <a:spLocks noGrp="1" noChangeArrowheads="1"/>
          </p:cNvSpPr>
          <p:nvPr>
            <p:ph type="body" idx="1"/>
          </p:nvPr>
        </p:nvSpPr>
        <p:spPr>
          <a:xfrm>
            <a:off x="912814" y="4415790"/>
            <a:ext cx="5032375" cy="4181767"/>
          </a:xfrm>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1C2F790-6F53-754B-B955-059896FDEC2E}" type="slidenum">
              <a:rPr lang="en-US"/>
              <a:pPr/>
              <a:t>68</a:t>
            </a:fld>
            <a:endParaRPr lang="en-US"/>
          </a:p>
        </p:txBody>
      </p:sp>
      <p:sp>
        <p:nvSpPr>
          <p:cNvPr id="481282" name="Rectangle 7"/>
          <p:cNvSpPr txBox="1">
            <a:spLocks noGrp="1" noChangeArrowheads="1"/>
          </p:cNvSpPr>
          <p:nvPr/>
        </p:nvSpPr>
        <p:spPr bwMode="auto">
          <a:xfrm>
            <a:off x="3884613"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a:defRPr>
                <a:solidFill>
                  <a:schemeClr val="tx1"/>
                </a:solidFill>
                <a:latin typeface="Arial" charset="0"/>
                <a:ea typeface="ＭＳ Ｐゴシック" charset="0"/>
              </a:defRPr>
            </a:lvl1pPr>
            <a:lvl2pPr marL="742950" indent="-285750" defTabSz="930275">
              <a:defRPr>
                <a:solidFill>
                  <a:schemeClr val="tx1"/>
                </a:solidFill>
                <a:latin typeface="Arial" charset="0"/>
                <a:ea typeface="ＭＳ Ｐゴシック" charset="0"/>
              </a:defRPr>
            </a:lvl2pPr>
            <a:lvl3pPr marL="1143000" indent="-228600" defTabSz="930275">
              <a:defRPr>
                <a:solidFill>
                  <a:schemeClr val="tx1"/>
                </a:solidFill>
                <a:latin typeface="Arial" charset="0"/>
                <a:ea typeface="ＭＳ Ｐゴシック" charset="0"/>
              </a:defRPr>
            </a:lvl3pPr>
            <a:lvl4pPr marL="1600200" indent="-228600" defTabSz="930275">
              <a:defRPr>
                <a:solidFill>
                  <a:schemeClr val="tx1"/>
                </a:solidFill>
                <a:latin typeface="Arial" charset="0"/>
                <a:ea typeface="ＭＳ Ｐゴシック" charset="0"/>
              </a:defRPr>
            </a:lvl4pPr>
            <a:lvl5pPr marL="2057400" indent="-228600" defTabSz="930275">
              <a:defRPr>
                <a:solidFill>
                  <a:schemeClr val="tx1"/>
                </a:solidFill>
                <a:latin typeface="Arial" charset="0"/>
                <a:ea typeface="ＭＳ Ｐゴシック" charset="0"/>
              </a:defRPr>
            </a:lvl5pPr>
            <a:lvl6pPr marL="2514600" indent="-228600" defTabSz="930275" fontAlgn="base">
              <a:spcBef>
                <a:spcPct val="0"/>
              </a:spcBef>
              <a:spcAft>
                <a:spcPct val="0"/>
              </a:spcAft>
              <a:defRPr>
                <a:solidFill>
                  <a:schemeClr val="tx1"/>
                </a:solidFill>
                <a:latin typeface="Arial" charset="0"/>
                <a:ea typeface="ＭＳ Ｐゴシック" charset="0"/>
              </a:defRPr>
            </a:lvl6pPr>
            <a:lvl7pPr marL="2971800" indent="-228600" defTabSz="930275" fontAlgn="base">
              <a:spcBef>
                <a:spcPct val="0"/>
              </a:spcBef>
              <a:spcAft>
                <a:spcPct val="0"/>
              </a:spcAft>
              <a:defRPr>
                <a:solidFill>
                  <a:schemeClr val="tx1"/>
                </a:solidFill>
                <a:latin typeface="Arial" charset="0"/>
                <a:ea typeface="ＭＳ Ｐゴシック" charset="0"/>
              </a:defRPr>
            </a:lvl7pPr>
            <a:lvl8pPr marL="3429000" indent="-228600" defTabSz="930275" fontAlgn="base">
              <a:spcBef>
                <a:spcPct val="0"/>
              </a:spcBef>
              <a:spcAft>
                <a:spcPct val="0"/>
              </a:spcAft>
              <a:defRPr>
                <a:solidFill>
                  <a:schemeClr val="tx1"/>
                </a:solidFill>
                <a:latin typeface="Arial" charset="0"/>
                <a:ea typeface="ＭＳ Ｐゴシック" charset="0"/>
              </a:defRPr>
            </a:lvl8pPr>
            <a:lvl9pPr marL="3886200" indent="-228600" defTabSz="930275" fontAlgn="base">
              <a:spcBef>
                <a:spcPct val="0"/>
              </a:spcBef>
              <a:spcAft>
                <a:spcPct val="0"/>
              </a:spcAft>
              <a:defRPr>
                <a:solidFill>
                  <a:schemeClr val="tx1"/>
                </a:solidFill>
                <a:latin typeface="Arial" charset="0"/>
                <a:ea typeface="ＭＳ Ｐゴシック" charset="0"/>
              </a:defRPr>
            </a:lvl9pPr>
          </a:lstStyle>
          <a:p>
            <a:pPr algn="r"/>
            <a:fld id="{7E9724CE-971E-4D42-BC42-DA9FEFC15BA6}" type="slidenum">
              <a:rPr lang="en-US" sz="1200"/>
              <a:pPr algn="r"/>
              <a:t>68</a:t>
            </a:fld>
            <a:endParaRPr lang="en-US" sz="1200"/>
          </a:p>
        </p:txBody>
      </p:sp>
      <p:sp>
        <p:nvSpPr>
          <p:cNvPr id="481283"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81284" name="Rectangle 3"/>
          <p:cNvSpPr>
            <a:spLocks noGrp="1" noChangeArrowheads="1"/>
          </p:cNvSpPr>
          <p:nvPr>
            <p:ph type="body" idx="1"/>
          </p:nvPr>
        </p:nvSpPr>
        <p:spPr/>
        <p:txBody>
          <a:bodyPr lIns="92958" tIns="46479" rIns="92958" bIns="46479"/>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757A39F-3BE3-4E3F-BAB7-A4BF30790E4C}" type="slidenum">
              <a:rPr lang="en-US" smtClean="0"/>
              <a:pPr>
                <a:defRPr/>
              </a:pPr>
              <a:t>72</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5D31164D-041A-4A9A-BE64-A77A1DBD4DE9}" type="slidenum">
              <a:rPr lang="en-US" smtClean="0"/>
              <a:pPr/>
              <a:t>73</a:t>
            </a:fld>
            <a:endParaRPr lang="en-US" dirty="0" smtClean="0"/>
          </a:p>
        </p:txBody>
      </p:sp>
      <p:sp>
        <p:nvSpPr>
          <p:cNvPr id="232451" name="Rectangle 2"/>
          <p:cNvSpPr>
            <a:spLocks noGrp="1" noRot="1" noChangeAspect="1" noChangeArrowheads="1" noTextEdit="1"/>
          </p:cNvSpPr>
          <p:nvPr>
            <p:ph type="sldImg"/>
          </p:nvPr>
        </p:nvSpPr>
        <p:spPr>
          <a:solidFill>
            <a:srgbClr val="FFFFFF"/>
          </a:solidFill>
          <a:ln/>
        </p:spPr>
      </p:sp>
      <p:sp>
        <p:nvSpPr>
          <p:cNvPr id="2324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11302791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757A39F-3BE3-4E3F-BAB7-A4BF30790E4C}" type="slidenum">
              <a:rPr lang="en-US" smtClean="0"/>
              <a:pPr>
                <a:defRPr/>
              </a:pPr>
              <a:t>74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AACB53B0-0190-4A64-BC7B-BF1CD9B08543}" type="slidenum">
              <a:rPr lang="en-US" smtClean="0"/>
              <a:pPr/>
              <a:t>6</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xfrm>
            <a:off x="914400" y="4416425"/>
            <a:ext cx="5029200" cy="4183063"/>
          </a:xfrm>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6D22FE94-66B8-4082-ABBF-F4DBBB4E24B8}" type="slidenum">
              <a:rPr lang="en-US" sz="1200" b="0">
                <a:solidFill>
                  <a:schemeClr val="tx1"/>
                </a:solidFill>
              </a:rPr>
              <a:pPr algn="r">
                <a:spcBef>
                  <a:spcPct val="0"/>
                </a:spcBef>
              </a:pPr>
              <a:t>75</a:t>
            </a:fld>
            <a:endParaRPr lang="en-US" sz="1200" b="0">
              <a:solidFill>
                <a:schemeClr val="tx1"/>
              </a:solidFill>
            </a:endParaRPr>
          </a:p>
        </p:txBody>
      </p:sp>
      <p:sp>
        <p:nvSpPr>
          <p:cNvPr id="199683" name="Rectangle 2"/>
          <p:cNvSpPr>
            <a:spLocks noGrp="1" noRot="1" noChangeAspect="1" noChangeArrowheads="1" noTextEdit="1"/>
          </p:cNvSpPr>
          <p:nvPr>
            <p:ph type="sldImg"/>
          </p:nvPr>
        </p:nvSpPr>
        <p:spPr>
          <a:xfrm>
            <a:off x="1106488" y="696913"/>
            <a:ext cx="4649787" cy="3487737"/>
          </a:xfrm>
          <a:ln/>
        </p:spPr>
      </p:sp>
      <p:sp>
        <p:nvSpPr>
          <p:cNvPr id="199684" name="Rectangle 3"/>
          <p:cNvSpPr>
            <a:spLocks noGrp="1" noChangeArrowheads="1"/>
          </p:cNvSpPr>
          <p:nvPr>
            <p:ph type="body" idx="1"/>
          </p:nvPr>
        </p:nvSpPr>
        <p:spPr>
          <a:xfrm>
            <a:off x="912813" y="4416425"/>
            <a:ext cx="5032375" cy="4183063"/>
          </a:xfrm>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CC560013-3F9F-41FE-8799-541485ADF4EA}" type="slidenum">
              <a:rPr lang="en-US" sz="1200" b="0">
                <a:solidFill>
                  <a:schemeClr val="tx1"/>
                </a:solidFill>
              </a:rPr>
              <a:pPr algn="r">
                <a:spcBef>
                  <a:spcPct val="0"/>
                </a:spcBef>
              </a:pPr>
              <a:t>76</a:t>
            </a:fld>
            <a:endParaRPr lang="en-US" sz="1200" b="0">
              <a:solidFill>
                <a:schemeClr val="tx1"/>
              </a:solidFill>
            </a:endParaRPr>
          </a:p>
        </p:txBody>
      </p:sp>
      <p:sp>
        <p:nvSpPr>
          <p:cNvPr id="200707" name="Rectangle 2"/>
          <p:cNvSpPr>
            <a:spLocks noGrp="1" noRot="1" noChangeAspect="1" noChangeArrowheads="1" noTextEdit="1"/>
          </p:cNvSpPr>
          <p:nvPr>
            <p:ph type="sldImg"/>
          </p:nvPr>
        </p:nvSpPr>
        <p:spPr>
          <a:xfrm>
            <a:off x="1106488" y="696913"/>
            <a:ext cx="4649787" cy="3487737"/>
          </a:xfrm>
          <a:ln/>
        </p:spPr>
      </p:sp>
      <p:sp>
        <p:nvSpPr>
          <p:cNvPr id="200708" name="Rectangle 3"/>
          <p:cNvSpPr>
            <a:spLocks noGrp="1" noChangeArrowheads="1"/>
          </p:cNvSpPr>
          <p:nvPr>
            <p:ph type="body" idx="1"/>
          </p:nvPr>
        </p:nvSpPr>
        <p:spPr>
          <a:xfrm>
            <a:off x="912813" y="4416425"/>
            <a:ext cx="5032375" cy="4183063"/>
          </a:xfrm>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1F2661BA-9A95-4B5C-B541-C6A7383EF0C1}" type="slidenum">
              <a:rPr lang="en-US" sz="1200" b="0">
                <a:solidFill>
                  <a:schemeClr val="tx1"/>
                </a:solidFill>
              </a:rPr>
              <a:pPr algn="r">
                <a:spcBef>
                  <a:spcPct val="0"/>
                </a:spcBef>
              </a:pPr>
              <a:t>77</a:t>
            </a:fld>
            <a:endParaRPr lang="en-US" sz="1200" b="0">
              <a:solidFill>
                <a:schemeClr val="tx1"/>
              </a:solidFill>
            </a:endParaRPr>
          </a:p>
        </p:txBody>
      </p:sp>
      <p:sp>
        <p:nvSpPr>
          <p:cNvPr id="203779" name="Rectangle 2"/>
          <p:cNvSpPr>
            <a:spLocks noGrp="1" noRot="1" noChangeAspect="1" noChangeArrowheads="1" noTextEdit="1"/>
          </p:cNvSpPr>
          <p:nvPr>
            <p:ph type="sldImg"/>
          </p:nvPr>
        </p:nvSpPr>
        <p:spPr>
          <a:xfrm>
            <a:off x="1106488" y="696913"/>
            <a:ext cx="4649787" cy="3487737"/>
          </a:xfrm>
          <a:ln/>
        </p:spPr>
      </p:sp>
      <p:sp>
        <p:nvSpPr>
          <p:cNvPr id="203780" name="Rectangle 3"/>
          <p:cNvSpPr>
            <a:spLocks noGrp="1" noChangeArrowheads="1"/>
          </p:cNvSpPr>
          <p:nvPr>
            <p:ph type="body" idx="1"/>
          </p:nvPr>
        </p:nvSpPr>
        <p:spPr>
          <a:xfrm>
            <a:off x="912813" y="4416425"/>
            <a:ext cx="5032375" cy="4183063"/>
          </a:xfrm>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428CA2B9-674E-4C4F-A138-ACC34F0855B8}" type="slidenum">
              <a:rPr lang="en-US" sz="1200" b="0">
                <a:solidFill>
                  <a:schemeClr val="tx1"/>
                </a:solidFill>
              </a:rPr>
              <a:pPr algn="r">
                <a:spcBef>
                  <a:spcPct val="0"/>
                </a:spcBef>
              </a:pPr>
              <a:t>78</a:t>
            </a:fld>
            <a:endParaRPr lang="en-US" sz="1200" b="0">
              <a:solidFill>
                <a:schemeClr val="tx1"/>
              </a:solidFill>
            </a:endParaRPr>
          </a:p>
        </p:txBody>
      </p:sp>
      <p:sp>
        <p:nvSpPr>
          <p:cNvPr id="206851" name="Rectangle 2"/>
          <p:cNvSpPr>
            <a:spLocks noGrp="1" noRot="1" noChangeAspect="1" noChangeArrowheads="1" noTextEdit="1"/>
          </p:cNvSpPr>
          <p:nvPr>
            <p:ph type="sldImg"/>
          </p:nvPr>
        </p:nvSpPr>
        <p:spPr>
          <a:xfrm>
            <a:off x="1106488" y="696913"/>
            <a:ext cx="4649787" cy="3487737"/>
          </a:xfrm>
          <a:ln/>
        </p:spPr>
      </p:sp>
      <p:sp>
        <p:nvSpPr>
          <p:cNvPr id="206852" name="Rectangle 3"/>
          <p:cNvSpPr>
            <a:spLocks noGrp="1" noChangeArrowheads="1"/>
          </p:cNvSpPr>
          <p:nvPr>
            <p:ph type="body" idx="1"/>
          </p:nvPr>
        </p:nvSpPr>
        <p:spPr>
          <a:xfrm>
            <a:off x="912813" y="4416425"/>
            <a:ext cx="5032375" cy="4183063"/>
          </a:xfrm>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D711DD75-A0CD-42B9-8042-50F64F1E8E3A}" type="slidenum">
              <a:rPr lang="en-US" sz="1200" b="0">
                <a:solidFill>
                  <a:schemeClr val="tx1"/>
                </a:solidFill>
              </a:rPr>
              <a:pPr algn="r">
                <a:spcBef>
                  <a:spcPct val="0"/>
                </a:spcBef>
              </a:pPr>
              <a:t>79</a:t>
            </a:fld>
            <a:endParaRPr lang="en-US" sz="1200" b="0">
              <a:solidFill>
                <a:schemeClr val="tx1"/>
              </a:solidFill>
            </a:endParaRPr>
          </a:p>
        </p:txBody>
      </p:sp>
      <p:sp>
        <p:nvSpPr>
          <p:cNvPr id="209923" name="Rectangle 2"/>
          <p:cNvSpPr>
            <a:spLocks noGrp="1" noRot="1" noChangeAspect="1" noChangeArrowheads="1" noTextEdit="1"/>
          </p:cNvSpPr>
          <p:nvPr>
            <p:ph type="sldImg"/>
          </p:nvPr>
        </p:nvSpPr>
        <p:spPr>
          <a:xfrm>
            <a:off x="1106488" y="696913"/>
            <a:ext cx="4649787" cy="3487737"/>
          </a:xfrm>
          <a:ln/>
        </p:spPr>
      </p:sp>
      <p:sp>
        <p:nvSpPr>
          <p:cNvPr id="209924" name="Rectangle 3"/>
          <p:cNvSpPr>
            <a:spLocks noGrp="1" noChangeArrowheads="1"/>
          </p:cNvSpPr>
          <p:nvPr>
            <p:ph type="body" idx="1"/>
          </p:nvPr>
        </p:nvSpPr>
        <p:spPr>
          <a:xfrm>
            <a:off x="912813" y="4416425"/>
            <a:ext cx="5032375" cy="4183063"/>
          </a:xfrm>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8C785A4B-7ABC-49B1-AA3F-212CC7686174}" type="slidenum">
              <a:rPr lang="en-US" sz="1200" b="0">
                <a:solidFill>
                  <a:schemeClr val="tx1"/>
                </a:solidFill>
              </a:rPr>
              <a:pPr algn="r">
                <a:spcBef>
                  <a:spcPct val="0"/>
                </a:spcBef>
              </a:pPr>
              <a:t>80</a:t>
            </a:fld>
            <a:endParaRPr lang="en-US" sz="1200" b="0">
              <a:solidFill>
                <a:schemeClr val="tx1"/>
              </a:solidFill>
            </a:endParaRPr>
          </a:p>
        </p:txBody>
      </p:sp>
      <p:sp>
        <p:nvSpPr>
          <p:cNvPr id="211971" name="Rectangle 2"/>
          <p:cNvSpPr>
            <a:spLocks noGrp="1" noRot="1" noChangeAspect="1" noChangeArrowheads="1" noTextEdit="1"/>
          </p:cNvSpPr>
          <p:nvPr>
            <p:ph type="sldImg"/>
          </p:nvPr>
        </p:nvSpPr>
        <p:spPr>
          <a:xfrm>
            <a:off x="1106488" y="696913"/>
            <a:ext cx="4649787" cy="3487737"/>
          </a:xfrm>
          <a:ln/>
        </p:spPr>
      </p:sp>
      <p:sp>
        <p:nvSpPr>
          <p:cNvPr id="211972" name="Rectangle 3"/>
          <p:cNvSpPr>
            <a:spLocks noGrp="1" noChangeArrowheads="1"/>
          </p:cNvSpPr>
          <p:nvPr>
            <p:ph type="body" idx="1"/>
          </p:nvPr>
        </p:nvSpPr>
        <p:spPr>
          <a:xfrm>
            <a:off x="912813" y="4416425"/>
            <a:ext cx="5032375" cy="4183063"/>
          </a:xfrm>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42A489AE-B593-43C6-8FE8-118E8446D361}" type="slidenum">
              <a:rPr lang="en-US" sz="1200" b="0">
                <a:solidFill>
                  <a:schemeClr val="tx1"/>
                </a:solidFill>
              </a:rPr>
              <a:pPr algn="r">
                <a:spcBef>
                  <a:spcPct val="0"/>
                </a:spcBef>
              </a:pPr>
              <a:t>81</a:t>
            </a:fld>
            <a:endParaRPr lang="en-US" sz="1200" b="0">
              <a:solidFill>
                <a:schemeClr val="tx1"/>
              </a:solidFill>
            </a:endParaRPr>
          </a:p>
        </p:txBody>
      </p:sp>
      <p:sp>
        <p:nvSpPr>
          <p:cNvPr id="212995" name="Rectangle 2"/>
          <p:cNvSpPr>
            <a:spLocks noGrp="1" noRot="1" noChangeAspect="1" noChangeArrowheads="1" noTextEdit="1"/>
          </p:cNvSpPr>
          <p:nvPr>
            <p:ph type="sldImg"/>
          </p:nvPr>
        </p:nvSpPr>
        <p:spPr>
          <a:xfrm>
            <a:off x="1106488" y="696913"/>
            <a:ext cx="4649787" cy="3487737"/>
          </a:xfrm>
          <a:ln/>
        </p:spPr>
      </p:sp>
      <p:sp>
        <p:nvSpPr>
          <p:cNvPr id="212996" name="Rectangle 3"/>
          <p:cNvSpPr>
            <a:spLocks noGrp="1" noChangeArrowheads="1"/>
          </p:cNvSpPr>
          <p:nvPr>
            <p:ph type="body" idx="1"/>
          </p:nvPr>
        </p:nvSpPr>
        <p:spPr>
          <a:xfrm>
            <a:off x="912813" y="4416425"/>
            <a:ext cx="5032375" cy="4183063"/>
          </a:xfrm>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741A71BC-8985-468E-AB2B-9FEE3CAD2727}" type="slidenum">
              <a:rPr lang="en-US" sz="1200" b="0">
                <a:solidFill>
                  <a:schemeClr val="tx1"/>
                </a:solidFill>
              </a:rPr>
              <a:pPr algn="r">
                <a:spcBef>
                  <a:spcPct val="0"/>
                </a:spcBef>
              </a:pPr>
              <a:t>82</a:t>
            </a:fld>
            <a:endParaRPr lang="en-US" sz="1200" b="0">
              <a:solidFill>
                <a:schemeClr val="tx1"/>
              </a:solidFill>
            </a:endParaRPr>
          </a:p>
        </p:txBody>
      </p:sp>
      <p:sp>
        <p:nvSpPr>
          <p:cNvPr id="214019" name="Rectangle 2"/>
          <p:cNvSpPr>
            <a:spLocks noGrp="1" noRot="1" noChangeAspect="1" noChangeArrowheads="1" noTextEdit="1"/>
          </p:cNvSpPr>
          <p:nvPr>
            <p:ph type="sldImg"/>
          </p:nvPr>
        </p:nvSpPr>
        <p:spPr>
          <a:xfrm>
            <a:off x="1106488" y="696913"/>
            <a:ext cx="4649787" cy="3487737"/>
          </a:xfrm>
          <a:ln/>
        </p:spPr>
      </p:sp>
      <p:sp>
        <p:nvSpPr>
          <p:cNvPr id="214020" name="Rectangle 3"/>
          <p:cNvSpPr>
            <a:spLocks noGrp="1" noChangeArrowheads="1"/>
          </p:cNvSpPr>
          <p:nvPr>
            <p:ph type="body" idx="1"/>
          </p:nvPr>
        </p:nvSpPr>
        <p:spPr>
          <a:xfrm>
            <a:off x="912813" y="4416425"/>
            <a:ext cx="5032375" cy="4183063"/>
          </a:xfrm>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76A7D4C4-206C-4467-AF3F-CCFE0118721A}" type="slidenum">
              <a:rPr lang="en-US" sz="1200" b="0">
                <a:solidFill>
                  <a:schemeClr val="tx1"/>
                </a:solidFill>
              </a:rPr>
              <a:pPr algn="r">
                <a:spcBef>
                  <a:spcPct val="0"/>
                </a:spcBef>
              </a:pPr>
              <a:t>83</a:t>
            </a:fld>
            <a:endParaRPr lang="en-US" sz="1200" b="0">
              <a:solidFill>
                <a:schemeClr val="tx1"/>
              </a:solidFill>
            </a:endParaRPr>
          </a:p>
        </p:txBody>
      </p:sp>
      <p:sp>
        <p:nvSpPr>
          <p:cNvPr id="215043" name="Rectangle 2"/>
          <p:cNvSpPr>
            <a:spLocks noGrp="1" noRot="1" noChangeAspect="1" noChangeArrowheads="1" noTextEdit="1"/>
          </p:cNvSpPr>
          <p:nvPr>
            <p:ph type="sldImg"/>
          </p:nvPr>
        </p:nvSpPr>
        <p:spPr>
          <a:xfrm>
            <a:off x="1106488" y="696913"/>
            <a:ext cx="4649787" cy="3487737"/>
          </a:xfrm>
          <a:ln/>
        </p:spPr>
      </p:sp>
      <p:sp>
        <p:nvSpPr>
          <p:cNvPr id="215044" name="Rectangle 3"/>
          <p:cNvSpPr>
            <a:spLocks noGrp="1" noChangeArrowheads="1"/>
          </p:cNvSpPr>
          <p:nvPr>
            <p:ph type="body" idx="1"/>
          </p:nvPr>
        </p:nvSpPr>
        <p:spPr>
          <a:xfrm>
            <a:off x="912813" y="4416425"/>
            <a:ext cx="5032375" cy="4183063"/>
          </a:xfrm>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47C16B67-9CDF-4FC5-BFE6-78537B99FBF2}" type="slidenum">
              <a:rPr lang="en-US" sz="1200" b="0">
                <a:solidFill>
                  <a:schemeClr val="tx1"/>
                </a:solidFill>
              </a:rPr>
              <a:pPr algn="r">
                <a:spcBef>
                  <a:spcPct val="0"/>
                </a:spcBef>
              </a:pPr>
              <a:t>84</a:t>
            </a:fld>
            <a:endParaRPr lang="en-US" sz="1200" b="0">
              <a:solidFill>
                <a:schemeClr val="tx1"/>
              </a:solidFill>
            </a:endParaRPr>
          </a:p>
        </p:txBody>
      </p:sp>
      <p:sp>
        <p:nvSpPr>
          <p:cNvPr id="218115" name="Rectangle 2"/>
          <p:cNvSpPr>
            <a:spLocks noGrp="1" noRot="1" noChangeAspect="1" noChangeArrowheads="1" noTextEdit="1"/>
          </p:cNvSpPr>
          <p:nvPr>
            <p:ph type="sldImg"/>
          </p:nvPr>
        </p:nvSpPr>
        <p:spPr>
          <a:xfrm>
            <a:off x="1106488" y="696913"/>
            <a:ext cx="4649787" cy="3487737"/>
          </a:xfrm>
          <a:ln/>
        </p:spPr>
      </p:sp>
      <p:sp>
        <p:nvSpPr>
          <p:cNvPr id="218116" name="Rectangle 3"/>
          <p:cNvSpPr>
            <a:spLocks noGrp="1" noChangeArrowheads="1"/>
          </p:cNvSpPr>
          <p:nvPr>
            <p:ph type="body" idx="1"/>
          </p:nvPr>
        </p:nvSpPr>
        <p:spPr>
          <a:xfrm>
            <a:off x="912813" y="4416425"/>
            <a:ext cx="5032375" cy="4183063"/>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E7CF62FB-4397-4A96-8AF1-619208229429}" type="slidenum">
              <a:rPr lang="en-US" smtClean="0"/>
              <a:pPr/>
              <a:t>7</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xfrm>
            <a:off x="914400" y="4416425"/>
            <a:ext cx="5029200" cy="4183063"/>
          </a:xfrm>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CCAAD903-EB9F-4F9A-8F0C-0AAFCB6BAD80}" type="slidenum">
              <a:rPr lang="en-US" sz="1200" b="0">
                <a:solidFill>
                  <a:schemeClr val="tx1"/>
                </a:solidFill>
              </a:rPr>
              <a:pPr algn="r">
                <a:spcBef>
                  <a:spcPct val="0"/>
                </a:spcBef>
              </a:pPr>
              <a:t>85</a:t>
            </a:fld>
            <a:endParaRPr lang="en-US" sz="1200" b="0">
              <a:solidFill>
                <a:schemeClr val="tx1"/>
              </a:solidFill>
            </a:endParaRPr>
          </a:p>
        </p:txBody>
      </p:sp>
      <p:sp>
        <p:nvSpPr>
          <p:cNvPr id="219139" name="Rectangle 2"/>
          <p:cNvSpPr>
            <a:spLocks noGrp="1" noRot="1" noChangeAspect="1" noChangeArrowheads="1" noTextEdit="1"/>
          </p:cNvSpPr>
          <p:nvPr>
            <p:ph type="sldImg"/>
          </p:nvPr>
        </p:nvSpPr>
        <p:spPr>
          <a:xfrm>
            <a:off x="1106488" y="696913"/>
            <a:ext cx="4649787" cy="3487737"/>
          </a:xfrm>
          <a:ln/>
        </p:spPr>
      </p:sp>
      <p:sp>
        <p:nvSpPr>
          <p:cNvPr id="219140" name="Rectangle 3"/>
          <p:cNvSpPr>
            <a:spLocks noGrp="1" noChangeArrowheads="1"/>
          </p:cNvSpPr>
          <p:nvPr>
            <p:ph type="body" idx="1"/>
          </p:nvPr>
        </p:nvSpPr>
        <p:spPr>
          <a:xfrm>
            <a:off x="912813" y="4416425"/>
            <a:ext cx="5032375" cy="4183063"/>
          </a:xfrm>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757A39F-3BE3-4E3F-BAB7-A4BF30790E4C}" type="slidenum">
              <a:rPr lang="en-US" smtClean="0"/>
              <a:pPr>
                <a:defRPr/>
              </a:pPr>
              <a:t>86</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CBCFCEA1-AF6A-4F4D-B3A4-24CE854948F0}" type="slidenum">
              <a:rPr lang="en-US" sz="1200" b="0">
                <a:solidFill>
                  <a:schemeClr val="tx1"/>
                </a:solidFill>
              </a:rPr>
              <a:pPr algn="r">
                <a:spcBef>
                  <a:spcPct val="0"/>
                </a:spcBef>
              </a:pPr>
              <a:t>88</a:t>
            </a:fld>
            <a:endParaRPr 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smtClean="0">
                <a:latin typeface="Arial" pitchFamily="34" charset="0"/>
              </a:rPr>
              <a:t>Specific, novel hypothesis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F85D9653-52FA-483D-9FCA-3E3059AE4A21}" type="slidenum">
              <a:rPr lang="en-US" sz="1200" b="0">
                <a:solidFill>
                  <a:schemeClr val="tx1"/>
                </a:solidFill>
              </a:rPr>
              <a:pPr algn="r">
                <a:spcBef>
                  <a:spcPct val="0"/>
                </a:spcBef>
              </a:pPr>
              <a:t>89</a:t>
            </a:fld>
            <a:endParaRPr lang="en-US" sz="1200" b="0">
              <a:solidFill>
                <a:schemeClr val="tx1"/>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mtClean="0">
                <a:latin typeface="Arial" pitchFamily="34" charset="0"/>
              </a:rPr>
              <a:t>Disconnect between hypothesis/goals and Specific Aims</a:t>
            </a:r>
          </a:p>
          <a:p>
            <a:pPr eaLnBrk="1" hangingPunct="1"/>
            <a:endParaRPr lang="en-US" smtClean="0">
              <a:latin typeface="Arial" pitchFamily="34" charset="0"/>
            </a:endParaRPr>
          </a:p>
          <a:p>
            <a:pPr eaLnBrk="1" hangingPunct="1"/>
            <a:r>
              <a:rPr lang="en-US" smtClean="0">
                <a:latin typeface="Arial" pitchFamily="34" charset="0"/>
              </a:rPr>
              <a:t>Elaborate characterization and study of KO mouse</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CBCFCEA1-AF6A-4F4D-B3A4-24CE854948F0}" type="slidenum">
              <a:rPr lang="en-US" sz="1200" b="0">
                <a:solidFill>
                  <a:schemeClr val="tx1"/>
                </a:solidFill>
              </a:rPr>
              <a:pPr algn="r">
                <a:spcBef>
                  <a:spcPct val="0"/>
                </a:spcBef>
              </a:pPr>
              <a:t>93</a:t>
            </a:fld>
            <a:endParaRPr 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smtClean="0">
                <a:latin typeface="Arial" pitchFamily="34" charset="0"/>
              </a:rPr>
              <a:t>Specific, novel hypothesis</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F85D9653-52FA-483D-9FCA-3E3059AE4A21}" type="slidenum">
              <a:rPr lang="en-US" sz="1200" b="0">
                <a:solidFill>
                  <a:schemeClr val="tx1"/>
                </a:solidFill>
              </a:rPr>
              <a:pPr algn="r">
                <a:spcBef>
                  <a:spcPct val="0"/>
                </a:spcBef>
              </a:pPr>
              <a:t>94</a:t>
            </a:fld>
            <a:endParaRPr lang="en-US" sz="1200" b="0">
              <a:solidFill>
                <a:schemeClr val="tx1"/>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mtClean="0">
                <a:latin typeface="Arial" pitchFamily="34" charset="0"/>
              </a:rPr>
              <a:t>Disconnect between hypothesis/goals and Specific Aims</a:t>
            </a:r>
          </a:p>
          <a:p>
            <a:pPr eaLnBrk="1" hangingPunct="1"/>
            <a:endParaRPr lang="en-US" smtClean="0">
              <a:latin typeface="Arial" pitchFamily="34" charset="0"/>
            </a:endParaRPr>
          </a:p>
          <a:p>
            <a:pPr eaLnBrk="1" hangingPunct="1"/>
            <a:r>
              <a:rPr lang="en-US" smtClean="0">
                <a:latin typeface="Arial" pitchFamily="34" charset="0"/>
              </a:rPr>
              <a:t>Elaborate characterization and study of KO mouse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spcBef>
                <a:spcPct val="0"/>
              </a:spcBef>
            </a:pPr>
            <a:fld id="{9803B788-48ED-487D-BEBB-1750EC32BD07}" type="slidenum">
              <a:rPr lang="en-US" sz="1200" b="0">
                <a:solidFill>
                  <a:schemeClr val="tx1"/>
                </a:solidFill>
              </a:rPr>
              <a:pPr algn="r">
                <a:spcBef>
                  <a:spcPct val="0"/>
                </a:spcBef>
              </a:pPr>
              <a:t>8</a:t>
            </a:fld>
            <a:endParaRPr lang="en-US" sz="1200" b="0">
              <a:solidFill>
                <a:schemeClr val="tx1"/>
              </a:solidFill>
            </a:endParaRPr>
          </a:p>
        </p:txBody>
      </p:sp>
      <p:sp>
        <p:nvSpPr>
          <p:cNvPr id="16179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5" tIns="45718" rIns="91435" bIns="45718" anchor="b"/>
          <a:lstStyle/>
          <a:p>
            <a:pPr algn="r" defTabSz="896938">
              <a:spcBef>
                <a:spcPct val="0"/>
              </a:spcBef>
            </a:pPr>
            <a:fld id="{3E841A75-4C28-4222-896B-3DD531365E54}" type="slidenum">
              <a:rPr lang="en-US" sz="1200" b="0">
                <a:solidFill>
                  <a:schemeClr val="tx1"/>
                </a:solidFill>
              </a:rPr>
              <a:pPr algn="r" defTabSz="896938">
                <a:spcBef>
                  <a:spcPct val="0"/>
                </a:spcBef>
              </a:pPr>
              <a:t>8</a:t>
            </a:fld>
            <a:endParaRPr lang="en-US" sz="1200" b="0">
              <a:solidFill>
                <a:schemeClr val="tx1"/>
              </a:solidFill>
            </a:endParaRPr>
          </a:p>
        </p:txBody>
      </p:sp>
      <p:sp>
        <p:nvSpPr>
          <p:cNvPr id="161796" name="Rectangle 2"/>
          <p:cNvSpPr>
            <a:spLocks noGrp="1" noRot="1" noChangeAspect="1" noChangeArrowheads="1" noTextEdit="1"/>
          </p:cNvSpPr>
          <p:nvPr>
            <p:ph type="sldImg"/>
          </p:nvPr>
        </p:nvSpPr>
        <p:spPr>
          <a:ln/>
        </p:spPr>
      </p:sp>
      <p:sp>
        <p:nvSpPr>
          <p:cNvPr id="161797" name="Rectangle 3"/>
          <p:cNvSpPr>
            <a:spLocks noGrp="1" noChangeArrowheads="1"/>
          </p:cNvSpPr>
          <p:nvPr>
            <p:ph type="body" idx="1"/>
          </p:nvPr>
        </p:nvSpPr>
        <p:spPr>
          <a:xfrm>
            <a:off x="914400" y="4416425"/>
            <a:ext cx="5029200" cy="4183063"/>
          </a:xfrm>
          <a:noFill/>
          <a:ln/>
        </p:spPr>
        <p:txBody>
          <a:bodyPr lIns="91435" tIns="45718" rIns="91435" bIns="45718"/>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B20B4920-7818-46A0-9B04-01405B5F1319}" type="slidenum">
              <a:rPr lang="en-US" smtClean="0"/>
              <a:pPr/>
              <a:t>9</a:t>
            </a:fld>
            <a:endParaRPr lang="en-US" smtClean="0"/>
          </a:p>
        </p:txBody>
      </p:sp>
      <p:sp>
        <p:nvSpPr>
          <p:cNvPr id="139267" name="Rectangle 1026"/>
          <p:cNvSpPr>
            <a:spLocks noGrp="1" noRot="1" noChangeAspect="1" noChangeArrowheads="1" noTextEdit="1"/>
          </p:cNvSpPr>
          <p:nvPr>
            <p:ph type="sldImg"/>
          </p:nvPr>
        </p:nvSpPr>
        <p:spPr>
          <a:xfrm>
            <a:off x="1106488" y="698500"/>
            <a:ext cx="4648200" cy="3486150"/>
          </a:xfrm>
          <a:solidFill>
            <a:srgbClr val="FFFFFF"/>
          </a:solidFill>
          <a:ln/>
        </p:spPr>
      </p:sp>
      <p:sp>
        <p:nvSpPr>
          <p:cNvPr id="139268" name="Rectangle 1027"/>
          <p:cNvSpPr>
            <a:spLocks noGrp="1" noChangeArrowheads="1"/>
          </p:cNvSpPr>
          <p:nvPr>
            <p:ph type="body" idx="1"/>
          </p:nvPr>
        </p:nvSpPr>
        <p:spPr>
          <a:xfrm>
            <a:off x="912813" y="4416425"/>
            <a:ext cx="5032375" cy="4181475"/>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B9585C96-FA7F-47D9-9EEB-6FBFCBA6383B}" type="slidenum">
              <a:rPr lang="en-US" smtClean="0"/>
              <a:pPr/>
              <a:t>10</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xfrm>
            <a:off x="914400" y="4416425"/>
            <a:ext cx="5029200" cy="4183063"/>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50B479-5311-4318-93B3-8A259CFC702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803C0972-501D-489C-9E20-C573DF7C7716}"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3434C-6020-4E2E-8D75-4CA0FD24FF49}" type="datetimeFigureOut">
              <a:rPr lang="en-US" smtClean="0">
                <a:solidFill>
                  <a:prstClr val="black">
                    <a:tint val="75000"/>
                  </a:prstClr>
                </a:solidFill>
              </a:rPr>
              <a:pPr/>
              <a:t>5/20/2014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BB47FE8-81A7-4C8F-AB22-F6FD9E61B42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3434C-6020-4E2E-8D75-4CA0FD24FF49}" type="datetimeFigureOut">
              <a:rPr lang="en-US" smtClean="0">
                <a:solidFill>
                  <a:prstClr val="black">
                    <a:tint val="75000"/>
                  </a:prstClr>
                </a:solidFill>
              </a:rPr>
              <a:pPr/>
              <a:t>5/20/2014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B47FE8-81A7-4C8F-AB22-F6FD9E61B42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6AFA4685-A0E0-49D2-8A5D-E1BF36BB6837}"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F8E896DF-36B0-4602-85C0-7FF1CB41F85D}"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107FE2-AC7C-4D53-8B5C-36A8BE797976}" type="slidenum">
              <a:rPr lang="en-US"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85F1A5FB-D036-44C5-B419-0BEAB6524AF9}"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BE005061-B99D-4D98-A44F-7AB84AA82C0E}" type="slidenum">
              <a:rPr lang="en-US" smtClean="0"/>
              <a:pPr>
                <a:defRPr/>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4AB6167D-02B9-40C8-9714-36952A22CFE2}" type="slidenum">
              <a:rPr lang="en-US" smtClean="0"/>
              <a:pPr>
                <a:defRPr/>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0F9899FB-CE57-4049-B293-0C17F6DFAA84}" type="slidenum">
              <a:rPr lang="en-US"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FA7377FA-0201-47A1-BC85-8926D1CDC172}"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4674A225-A575-440E-B8B5-75DB92543E79}"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spd="med">
    <p:wipe dir="r"/>
  </p:transition>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E63434C-6020-4E2E-8D75-4CA0FD24FF49}" type="datetimeFigureOut">
              <a:rPr lang="en-US" b="0" smtClean="0">
                <a:solidFill>
                  <a:prstClr val="black">
                    <a:tint val="75000"/>
                  </a:prstClr>
                </a:solidFill>
                <a:latin typeface="Calibri"/>
              </a:rPr>
              <a:pPr fontAlgn="auto">
                <a:spcBef>
                  <a:spcPts val="0"/>
                </a:spcBef>
                <a:spcAft>
                  <a:spcPts val="0"/>
                </a:spcAft>
              </a:pPr>
              <a:t>5/20/2014</a:t>
            </a:fld>
            <a:endParaRPr lang="en-US" b="0"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BB47FE8-81A7-4C8F-AB22-F6FD9E61B427}" type="slidenum">
              <a:rPr lang="en-US" b="0" smtClean="0">
                <a:solidFill>
                  <a:prstClr val="black">
                    <a:tint val="75000"/>
                  </a:prstClr>
                </a:solidFill>
                <a:latin typeface="Calibri"/>
              </a:rPr>
              <a:pPr fontAlgn="auto">
                <a:spcBef>
                  <a:spcPts val="0"/>
                </a:spcBef>
                <a:spcAft>
                  <a:spcPts val="0"/>
                </a:spcAft>
              </a:pPr>
              <a:t>‹#›</a:t>
            </a:fld>
            <a:endParaRPr lang="en-US" b="0"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0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E63434C-6020-4E2E-8D75-4CA0FD24FF49}" type="datetimeFigureOut">
              <a:rPr lang="en-US" b="0" smtClean="0">
                <a:solidFill>
                  <a:prstClr val="black">
                    <a:tint val="75000"/>
                  </a:prstClr>
                </a:solidFill>
                <a:latin typeface="Calibri"/>
              </a:rPr>
              <a:pPr fontAlgn="auto">
                <a:spcBef>
                  <a:spcPts val="0"/>
                </a:spcBef>
                <a:spcAft>
                  <a:spcPts val="0"/>
                </a:spcAft>
              </a:pPr>
              <a:t>5/20/2014</a:t>
            </a:fld>
            <a:endParaRPr lang="en-US" b="0"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BB47FE8-81A7-4C8F-AB22-F6FD9E61B427}" type="slidenum">
              <a:rPr lang="en-US" b="0" smtClean="0">
                <a:solidFill>
                  <a:prstClr val="black">
                    <a:tint val="75000"/>
                  </a:prstClr>
                </a:solidFill>
                <a:latin typeface="Calibri"/>
              </a:rPr>
              <a:pPr fontAlgn="auto">
                <a:spcBef>
                  <a:spcPts val="0"/>
                </a:spcBef>
                <a:spcAft>
                  <a:spcPts val="0"/>
                </a:spcAft>
              </a:pPr>
              <a:t>‹#›</a:t>
            </a:fld>
            <a:endParaRPr lang="en-US" b="0"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0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grants.nih.gov/grants/guide/notice-files/NOT-OD-09-024.html" TargetMode="External"/><Relationship Id="rId2" Type="http://schemas.openxmlformats.org/officeDocument/2006/relationships/hyperlink" Target="http://grants.nih.gov/grants/guide/notice-files/NOT-OD-09-025.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grants.nih.gov/grants/peer/guidelines_general/Review_Criteria_at_a_glance.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2.png"/><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2.png"/><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2.png"/><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32.png"/><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32.png"/><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wmf"/></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2.png"/><Relationship Id="rId4" Type="http://schemas.openxmlformats.org/officeDocument/2006/relationships/oleObject" Target="../embeddings/oleObject7.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34.wmf"/><Relationship Id="rId4" Type="http://schemas.openxmlformats.org/officeDocument/2006/relationships/oleObject" Target="../embeddings/oleObject8.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34.wmf"/><Relationship Id="rId4" Type="http://schemas.openxmlformats.org/officeDocument/2006/relationships/oleObject" Target="../embeddings/oleObject9.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6.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8.emf"/><Relationship Id="rId5" Type="http://schemas.openxmlformats.org/officeDocument/2006/relationships/oleObject" Target="../embeddings/oleObject12.bin"/><Relationship Id="rId4" Type="http://schemas.openxmlformats.org/officeDocument/2006/relationships/image" Target="../media/image37.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8.emf"/><Relationship Id="rId5" Type="http://schemas.openxmlformats.org/officeDocument/2006/relationships/oleObject" Target="../embeddings/oleObject14.bin"/><Relationship Id="rId4" Type="http://schemas.openxmlformats.org/officeDocument/2006/relationships/image" Target="../media/image37.emf"/></Relationships>
</file>

<file path=ppt/slides/_rels/slide72.xml.rels><?xml version="1.0" encoding="UTF-8" standalone="yes"?>
<Relationships xmlns="http://schemas.openxmlformats.org/package/2006/relationships"><Relationship Id="rId3" Type="http://schemas.openxmlformats.org/officeDocument/2006/relationships/hyperlink" Target="http://www.niaid.nih.gov/ncn/grants/charts/default.htm"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grants.nih.gov/grants/index.cfm" TargetMode="External"/><Relationship Id="rId4" Type="http://schemas.openxmlformats.org/officeDocument/2006/relationships/hyperlink" Target="http://grants.nih.gov/"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4.jpeg"/></Relationships>
</file>

<file path=ppt/slides/_rels/slide8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9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1371600"/>
          </a:xfrm>
        </p:spPr>
        <p:txBody>
          <a:bodyPr>
            <a:normAutofit/>
          </a:bodyPr>
          <a:lstStyle/>
          <a:p>
            <a:pPr>
              <a:spcBef>
                <a:spcPts val="0"/>
              </a:spcBef>
            </a:pPr>
            <a:r>
              <a:rPr lang="en-US" sz="4000" dirty="0" smtClean="0"/>
              <a:t>GRANT WRITING FOR SUCCESS</a:t>
            </a:r>
            <a:endParaRPr lang="en-US" sz="4000" dirty="0"/>
          </a:p>
        </p:txBody>
      </p:sp>
      <p:sp>
        <p:nvSpPr>
          <p:cNvPr id="2" name="Title 1"/>
          <p:cNvSpPr>
            <a:spLocks noGrp="1"/>
          </p:cNvSpPr>
          <p:nvPr>
            <p:ph type="ctrTitle"/>
          </p:nvPr>
        </p:nvSpPr>
        <p:spPr>
          <a:solidFill>
            <a:schemeClr val="accent2"/>
          </a:solidFill>
        </p:spPr>
        <p:txBody>
          <a:bodyPr>
            <a:normAutofit fontScale="90000"/>
          </a:bodyPr>
          <a:lstStyle/>
          <a:p>
            <a:pPr algn="ctr">
              <a:defRPr/>
            </a:pPr>
            <a:r>
              <a:rPr lang="en-US" sz="5400" dirty="0" smtClean="0">
                <a:solidFill>
                  <a:srgbClr val="FFFF00"/>
                </a:solidFill>
                <a:effectLst/>
              </a:rPr>
              <a:t/>
            </a:r>
            <a:br>
              <a:rPr lang="en-US" sz="5400" dirty="0" smtClean="0">
                <a:solidFill>
                  <a:srgbClr val="FFFF00"/>
                </a:solidFill>
                <a:effectLst/>
              </a:rPr>
            </a:br>
            <a:r>
              <a:rPr lang="en-US" sz="5400" dirty="0" smtClean="0">
                <a:solidFill>
                  <a:srgbClr val="FFFF00"/>
                </a:solidFill>
                <a:effectLst/>
              </a:rPr>
              <a:t>Grant Writing for Success</a:t>
            </a:r>
            <a:br>
              <a:rPr lang="en-US" sz="5400" dirty="0" smtClean="0">
                <a:solidFill>
                  <a:srgbClr val="FFFF00"/>
                </a:solidFill>
                <a:effectLst/>
              </a:rPr>
            </a:br>
            <a:r>
              <a:rPr lang="en-US" sz="4400" dirty="0" smtClean="0">
                <a:solidFill>
                  <a:schemeClr val="bg1"/>
                </a:solidFill>
                <a:effectLst/>
              </a:rPr>
              <a:t/>
            </a:r>
            <a:br>
              <a:rPr lang="en-US" sz="4400" dirty="0" smtClean="0">
                <a:solidFill>
                  <a:schemeClr val="bg1"/>
                </a:solidFill>
                <a:effectLst/>
              </a:rPr>
            </a:br>
            <a:endParaRPr lang="en-US" sz="2000" dirty="0">
              <a:solidFill>
                <a:schemeClr val="bg1"/>
              </a:solidFill>
              <a:effectLst/>
            </a:endParaRPr>
          </a:p>
        </p:txBody>
      </p:sp>
      <p:pic>
        <p:nvPicPr>
          <p:cNvPr id="12" name="Picture 11" descr="Lab pic.jpg"/>
          <p:cNvPicPr>
            <a:picLocks noChangeAspect="1"/>
          </p:cNvPicPr>
          <p:nvPr/>
        </p:nvPicPr>
        <p:blipFill>
          <a:blip r:embed="rId3" cstate="print"/>
          <a:srcRect l="13597" t="-10794" r="4568"/>
          <a:stretch>
            <a:fillRect/>
          </a:stretch>
        </p:blipFill>
        <p:spPr>
          <a:xfrm>
            <a:off x="0" y="-228600"/>
            <a:ext cx="2209800" cy="2590800"/>
          </a:xfrm>
          <a:prstGeom prst="rect">
            <a:avLst/>
          </a:prstGeom>
          <a:effectLst>
            <a:softEdge rad="127000"/>
          </a:effectLst>
        </p:spPr>
      </p:pic>
      <p:pic>
        <p:nvPicPr>
          <p:cNvPr id="20" name="Picture 19" descr="Global - man.JPG"/>
          <p:cNvPicPr>
            <a:picLocks noChangeAspect="1"/>
          </p:cNvPicPr>
          <p:nvPr/>
        </p:nvPicPr>
        <p:blipFill>
          <a:blip r:embed="rId4" cstate="print"/>
          <a:stretch>
            <a:fillRect/>
          </a:stretch>
        </p:blipFill>
        <p:spPr>
          <a:xfrm>
            <a:off x="4419600" y="-15240"/>
            <a:ext cx="3550913" cy="2377440"/>
          </a:xfrm>
          <a:prstGeom prst="rect">
            <a:avLst/>
          </a:prstGeom>
          <a:effectLst>
            <a:softEdge rad="127000"/>
          </a:effectLst>
        </p:spPr>
      </p:pic>
      <p:pic>
        <p:nvPicPr>
          <p:cNvPr id="21" name="Picture 20" descr="computers.JPG"/>
          <p:cNvPicPr>
            <a:picLocks noChangeAspect="1"/>
          </p:cNvPicPr>
          <p:nvPr/>
        </p:nvPicPr>
        <p:blipFill>
          <a:blip r:embed="rId5" cstate="print"/>
          <a:srcRect l="16509" r="944" b="-9669"/>
          <a:stretch>
            <a:fillRect/>
          </a:stretch>
        </p:blipFill>
        <p:spPr>
          <a:xfrm>
            <a:off x="1981199" y="-30480"/>
            <a:ext cx="2787446" cy="2621280"/>
          </a:xfrm>
          <a:prstGeom prst="rect">
            <a:avLst/>
          </a:prstGeom>
          <a:effectLst>
            <a:softEdge rad="127000"/>
          </a:effectLst>
        </p:spPr>
      </p:pic>
      <p:pic>
        <p:nvPicPr>
          <p:cNvPr id="6" name="Picture 5" descr="NIH Bldg. 1.jpg"/>
          <p:cNvPicPr>
            <a:picLocks noChangeAspect="1"/>
          </p:cNvPicPr>
          <p:nvPr/>
        </p:nvPicPr>
        <p:blipFill>
          <a:blip r:embed="rId6" cstate="print"/>
          <a:srcRect b="6250"/>
          <a:stretch>
            <a:fillRect/>
          </a:stretch>
        </p:blipFill>
        <p:spPr>
          <a:xfrm>
            <a:off x="7065438" y="76200"/>
            <a:ext cx="2078562" cy="2286000"/>
          </a:xfrm>
          <a:prstGeom prst="rect">
            <a:avLst/>
          </a:prstGeom>
          <a:ln w="88900" cap="sq" cmpd="thickThin">
            <a:solidFill>
              <a:srgbClr val="000000"/>
            </a:solidFill>
            <a:prstDash val="solid"/>
            <a:miter lim="800000"/>
          </a:ln>
          <a:effectLst>
            <a:innerShdw blurRad="76200">
              <a:srgbClr val="000000"/>
            </a:innerShdw>
            <a:softEdge rad="127000"/>
          </a:effectLst>
        </p:spPr>
      </p:pic>
      <p:pic>
        <p:nvPicPr>
          <p:cNvPr id="10" name="Picture 9" descr="HHS-NIH-OER Logo Combo.jpg"/>
          <p:cNvPicPr>
            <a:picLocks noChangeAspect="1"/>
          </p:cNvPicPr>
          <p:nvPr/>
        </p:nvPicPr>
        <p:blipFill>
          <a:blip r:embed="rId7"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bwMode="auto">
          <a:xfrm>
            <a:off x="2295525" y="5480811"/>
            <a:ext cx="805969" cy="767589"/>
          </a:xfrm>
          <a:prstGeom prst="rect">
            <a:avLst/>
          </a:prstGeom>
          <a:ln>
            <a:noFill/>
          </a:ln>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09925" y="5562600"/>
            <a:ext cx="3724275" cy="571500"/>
          </a:xfrm>
          <a:prstGeom prst="rect">
            <a:avLst/>
          </a:prstGeom>
        </p:spPr>
      </p:pic>
      <p:sp>
        <p:nvSpPr>
          <p:cNvPr id="4" name="TextBox 3"/>
          <p:cNvSpPr txBox="1"/>
          <p:nvPr/>
        </p:nvSpPr>
        <p:spPr>
          <a:xfrm>
            <a:off x="762000" y="4343400"/>
            <a:ext cx="7620000" cy="830997"/>
          </a:xfrm>
          <a:prstGeom prst="rect">
            <a:avLst/>
          </a:prstGeom>
          <a:noFill/>
        </p:spPr>
        <p:txBody>
          <a:bodyPr wrap="square" rtlCol="0">
            <a:spAutoFit/>
          </a:bodyPr>
          <a:lstStyle/>
          <a:p>
            <a:pPr>
              <a:spcBef>
                <a:spcPts val="0"/>
              </a:spcBef>
            </a:pPr>
            <a:r>
              <a:rPr lang="en-US" sz="2400" b="0" dirty="0" smtClean="0">
                <a:latin typeface="+mn-lt"/>
              </a:rPr>
              <a:t>Michael A Sesma, Ph.D., NIGMS/NIH</a:t>
            </a:r>
          </a:p>
          <a:p>
            <a:pPr>
              <a:spcBef>
                <a:spcPts val="0"/>
              </a:spcBef>
            </a:pPr>
            <a:r>
              <a:rPr lang="en-US" sz="2400" b="0" dirty="0" smtClean="0">
                <a:latin typeface="+mn-lt"/>
              </a:rPr>
              <a:t>Roger G Sorensen, Ph.D., NIDA/NIH</a:t>
            </a:r>
            <a:endParaRPr lang="en-US" sz="2400" b="0" dirty="0">
              <a:latin typeface="+mn-lt"/>
            </a:endParaRPr>
          </a:p>
        </p:txBody>
      </p:sp>
    </p:spTree>
    <p:extLst>
      <p:ext uri="{BB962C8B-B14F-4D97-AF65-F5344CB8AC3E}">
        <p14:creationId xmlns:p14="http://schemas.microsoft.com/office/powerpoint/2010/main" val="2168479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609600" y="381000"/>
          <a:ext cx="1665288" cy="1824038"/>
        </p:xfrm>
        <a:graphic>
          <a:graphicData uri="http://schemas.openxmlformats.org/presentationml/2006/ole">
            <mc:AlternateContent xmlns:mc="http://schemas.openxmlformats.org/markup-compatibility/2006">
              <mc:Choice xmlns:v="urn:schemas-microsoft-com:vml" Requires="v">
                <p:oleObj spid="_x0000_s56355" name="Clip" r:id="rId4" imgW="1039680" imgH="1139040" progId="">
                  <p:embed/>
                </p:oleObj>
              </mc:Choice>
              <mc:Fallback>
                <p:oleObj name="Clip" r:id="rId4" imgW="1039680" imgH="1139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81000"/>
                        <a:ext cx="1665288" cy="182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6068" name="Rectangle 4"/>
          <p:cNvSpPr>
            <a:spLocks noGrp="1" noChangeArrowheads="1"/>
          </p:cNvSpPr>
          <p:nvPr>
            <p:ph sz="quarter" idx="4294967295"/>
          </p:nvPr>
        </p:nvSpPr>
        <p:spPr>
          <a:xfrm>
            <a:off x="609600" y="2586038"/>
            <a:ext cx="8534400" cy="4195762"/>
          </a:xfrm>
        </p:spPr>
        <p:txBody>
          <a:bodyPr/>
          <a:lstStyle/>
          <a:p>
            <a:pPr eaLnBrk="1" hangingPunct="1"/>
            <a:r>
              <a:rPr lang="en-US" dirty="0" smtClean="0"/>
              <a:t>Does it address an important problem?</a:t>
            </a:r>
          </a:p>
          <a:p>
            <a:pPr eaLnBrk="1" hangingPunct="1"/>
            <a:r>
              <a:rPr lang="en-US" dirty="0" smtClean="0"/>
              <a:t>Will scientific knowledge be advanced?</a:t>
            </a:r>
          </a:p>
          <a:p>
            <a:pPr eaLnBrk="1" hangingPunct="1"/>
            <a:r>
              <a:rPr lang="en-US" dirty="0" smtClean="0"/>
              <a:t>Does it build upon or expand current knowledge?</a:t>
            </a:r>
          </a:p>
          <a:p>
            <a:pPr eaLnBrk="1" hangingPunct="1"/>
            <a:r>
              <a:rPr lang="en-US" dirty="0" smtClean="0"/>
              <a:t>Is it feasible …</a:t>
            </a:r>
          </a:p>
          <a:p>
            <a:pPr lvl="1" eaLnBrk="1" hangingPunct="1"/>
            <a:r>
              <a:rPr lang="en-US" dirty="0" smtClean="0"/>
              <a:t>to implement?</a:t>
            </a:r>
          </a:p>
          <a:p>
            <a:pPr lvl="1" eaLnBrk="1" hangingPunct="1"/>
            <a:r>
              <a:rPr lang="en-US" dirty="0" smtClean="0"/>
              <a:t>to investigate?</a:t>
            </a:r>
          </a:p>
          <a:p>
            <a:pPr lvl="1" eaLnBrk="1" hangingPunct="1"/>
            <a:r>
              <a:rPr lang="en-US" dirty="0"/>
              <a:t>i</a:t>
            </a:r>
            <a:r>
              <a:rPr lang="en-US" dirty="0" smtClean="0"/>
              <a:t>n my hands/lab?</a:t>
            </a:r>
          </a:p>
        </p:txBody>
      </p:sp>
      <p:sp>
        <p:nvSpPr>
          <p:cNvPr id="216067" name="Rectangle 3"/>
          <p:cNvSpPr>
            <a:spLocks noGrp="1" noChangeArrowheads="1"/>
          </p:cNvSpPr>
          <p:nvPr>
            <p:ph type="title" idx="4294967295"/>
          </p:nvPr>
        </p:nvSpPr>
        <p:spPr>
          <a:xfrm>
            <a:off x="609600" y="765175"/>
            <a:ext cx="8534400" cy="758825"/>
          </a:xfrm>
        </p:spPr>
        <p:txBody>
          <a:bodyPr/>
          <a:lstStyle/>
          <a:p>
            <a:pPr eaLnBrk="1" hangingPunct="1">
              <a:defRPr/>
            </a:pPr>
            <a:r>
              <a:rPr lang="en-US" i="1" dirty="0" smtClean="0"/>
              <a:t>Good Idea</a:t>
            </a:r>
          </a:p>
        </p:txBody>
      </p:sp>
    </p:spTree>
    <p:extLst>
      <p:ext uri="{BB962C8B-B14F-4D97-AF65-F5344CB8AC3E}">
        <p14:creationId xmlns:p14="http://schemas.microsoft.com/office/powerpoint/2010/main" val="128354578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6068">
                                            <p:txEl>
                                              <p:pRg st="0" end="0"/>
                                            </p:txEl>
                                          </p:spTgt>
                                        </p:tgtEl>
                                        <p:attrNameLst>
                                          <p:attrName>style.visibility</p:attrName>
                                        </p:attrNameLst>
                                      </p:cBhvr>
                                      <p:to>
                                        <p:strVal val="visible"/>
                                      </p:to>
                                    </p:set>
                                    <p:animEffect transition="in" filter="wipe(left)">
                                      <p:cBhvr>
                                        <p:cTn id="7" dur="500"/>
                                        <p:tgtEl>
                                          <p:spTgt spid="2160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6068">
                                            <p:txEl>
                                              <p:pRg st="1" end="1"/>
                                            </p:txEl>
                                          </p:spTgt>
                                        </p:tgtEl>
                                        <p:attrNameLst>
                                          <p:attrName>style.visibility</p:attrName>
                                        </p:attrNameLst>
                                      </p:cBhvr>
                                      <p:to>
                                        <p:strVal val="visible"/>
                                      </p:to>
                                    </p:set>
                                    <p:animEffect transition="in" filter="wipe(left)">
                                      <p:cBhvr>
                                        <p:cTn id="12" dur="500"/>
                                        <p:tgtEl>
                                          <p:spTgt spid="2160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6068">
                                            <p:txEl>
                                              <p:pRg st="2" end="2"/>
                                            </p:txEl>
                                          </p:spTgt>
                                        </p:tgtEl>
                                        <p:attrNameLst>
                                          <p:attrName>style.visibility</p:attrName>
                                        </p:attrNameLst>
                                      </p:cBhvr>
                                      <p:to>
                                        <p:strVal val="visible"/>
                                      </p:to>
                                    </p:set>
                                    <p:animEffect transition="in" filter="wipe(left)">
                                      <p:cBhvr>
                                        <p:cTn id="17" dur="500"/>
                                        <p:tgtEl>
                                          <p:spTgt spid="2160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6068">
                                            <p:txEl>
                                              <p:pRg st="3" end="3"/>
                                            </p:txEl>
                                          </p:spTgt>
                                        </p:tgtEl>
                                        <p:attrNameLst>
                                          <p:attrName>style.visibility</p:attrName>
                                        </p:attrNameLst>
                                      </p:cBhvr>
                                      <p:to>
                                        <p:strVal val="visible"/>
                                      </p:to>
                                    </p:set>
                                    <p:animEffect transition="in" filter="wipe(left)">
                                      <p:cBhvr>
                                        <p:cTn id="22" dur="500"/>
                                        <p:tgtEl>
                                          <p:spTgt spid="216068">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16068">
                                            <p:txEl>
                                              <p:pRg st="4" end="4"/>
                                            </p:txEl>
                                          </p:spTgt>
                                        </p:tgtEl>
                                        <p:attrNameLst>
                                          <p:attrName>style.visibility</p:attrName>
                                        </p:attrNameLst>
                                      </p:cBhvr>
                                      <p:to>
                                        <p:strVal val="visible"/>
                                      </p:to>
                                    </p:set>
                                    <p:animEffect transition="in" filter="wipe(left)">
                                      <p:cBhvr>
                                        <p:cTn id="25" dur="500"/>
                                        <p:tgtEl>
                                          <p:spTgt spid="216068">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16068">
                                            <p:txEl>
                                              <p:pRg st="5" end="5"/>
                                            </p:txEl>
                                          </p:spTgt>
                                        </p:tgtEl>
                                        <p:attrNameLst>
                                          <p:attrName>style.visibility</p:attrName>
                                        </p:attrNameLst>
                                      </p:cBhvr>
                                      <p:to>
                                        <p:strVal val="visible"/>
                                      </p:to>
                                    </p:set>
                                    <p:animEffect transition="in" filter="wipe(left)">
                                      <p:cBhvr>
                                        <p:cTn id="28" dur="500"/>
                                        <p:tgtEl>
                                          <p:spTgt spid="216068">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16068">
                                            <p:txEl>
                                              <p:pRg st="6" end="6"/>
                                            </p:txEl>
                                          </p:spTgt>
                                        </p:tgtEl>
                                        <p:attrNameLst>
                                          <p:attrName>style.visibility</p:attrName>
                                        </p:attrNameLst>
                                      </p:cBhvr>
                                      <p:to>
                                        <p:strVal val="visible"/>
                                      </p:to>
                                    </p:set>
                                    <p:animEffect transition="in" filter="wipe(left)">
                                      <p:cBhvr>
                                        <p:cTn id="31" dur="500"/>
                                        <p:tgtEl>
                                          <p:spTgt spid="21606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3" name="Rectangle 3"/>
          <p:cNvSpPr>
            <a:spLocks noGrp="1" noChangeArrowheads="1"/>
          </p:cNvSpPr>
          <p:nvPr>
            <p:ph type="body" idx="1"/>
          </p:nvPr>
        </p:nvSpPr>
        <p:spPr>
          <a:xfrm>
            <a:off x="685800" y="3203575"/>
            <a:ext cx="7924800" cy="2130425"/>
          </a:xfrm>
        </p:spPr>
        <p:txBody>
          <a:bodyPr>
            <a:normAutofit/>
          </a:bodyPr>
          <a:lstStyle/>
          <a:p>
            <a:pPr marR="0" defTabSz="914400" rtl="0" eaLnBrk="1" fontAlgn="base" latinLnBrk="0" hangingPunct="1">
              <a:lnSpc>
                <a:spcPct val="100000"/>
              </a:lnSpc>
              <a:spcBef>
                <a:spcPct val="20000"/>
              </a:spcBef>
              <a:spcAft>
                <a:spcPct val="0"/>
              </a:spcAft>
              <a:buClr>
                <a:schemeClr val="hlink"/>
              </a:buClr>
              <a:buSzPct val="70000"/>
              <a:tabLst/>
              <a:defRPr/>
            </a:pPr>
            <a:r>
              <a:rPr lang="en-US" sz="2000" dirty="0" smtClean="0"/>
              <a:t>FURTHER DEVELOPING YOUR GOOD IDEA</a:t>
            </a:r>
          </a:p>
          <a:p>
            <a:pPr marR="0" defTabSz="914400" rtl="0" eaLnBrk="1" fontAlgn="base" latinLnBrk="0" hangingPunct="1">
              <a:lnSpc>
                <a:spcPct val="100000"/>
              </a:lnSpc>
              <a:spcBef>
                <a:spcPct val="20000"/>
              </a:spcBef>
              <a:spcAft>
                <a:spcPct val="0"/>
              </a:spcAft>
              <a:buClr>
                <a:schemeClr val="hlink"/>
              </a:buClr>
              <a:buSzPct val="70000"/>
              <a:tabLst/>
              <a:defRPr/>
            </a:pPr>
            <a:endParaRPr lang="en-US" sz="2000" i="1" dirty="0">
              <a:solidFill>
                <a:srgbClr val="FF0000"/>
              </a:solidFill>
            </a:endParaRPr>
          </a:p>
          <a:p>
            <a:pPr marR="0" defTabSz="914400" rtl="0" eaLnBrk="1" fontAlgn="base" latinLnBrk="0" hangingPunct="1">
              <a:lnSpc>
                <a:spcPct val="100000"/>
              </a:lnSpc>
              <a:spcBef>
                <a:spcPct val="20000"/>
              </a:spcBef>
              <a:spcAft>
                <a:spcPct val="0"/>
              </a:spcAft>
              <a:buClr>
                <a:schemeClr val="hlink"/>
              </a:buClr>
              <a:buSzPct val="70000"/>
              <a:tabLst/>
              <a:defRPr/>
            </a:pPr>
            <a:r>
              <a:rPr lang="en-US" sz="2000" i="1" dirty="0" smtClean="0">
                <a:solidFill>
                  <a:srgbClr val="FF0000"/>
                </a:solidFill>
              </a:rPr>
              <a:t>UNDERSTAND the MISSION of the NIH</a:t>
            </a:r>
          </a:p>
        </p:txBody>
      </p:sp>
      <p:sp>
        <p:nvSpPr>
          <p:cNvPr id="220162" name="Rectangle 2"/>
          <p:cNvSpPr>
            <a:spLocks noGrp="1" noChangeArrowheads="1"/>
          </p:cNvSpPr>
          <p:nvPr>
            <p:ph type="title"/>
          </p:nvPr>
        </p:nvSpPr>
        <p:spPr/>
        <p:txBody>
          <a:bodyPr/>
          <a:lstStyle/>
          <a:p>
            <a:pPr eaLnBrk="1" hangingPunct="1">
              <a:defRPr/>
            </a:pPr>
            <a:r>
              <a:rPr lang="en-US" i="1" dirty="0" err="1" smtClean="0"/>
              <a:t>Grantsmanship</a:t>
            </a:r>
            <a:r>
              <a:rPr lang="en-US" i="1" dirty="0" smtClean="0"/>
              <a:t> Tips</a:t>
            </a:r>
            <a:br>
              <a:rPr lang="en-US" i="1" dirty="0" smtClean="0"/>
            </a:br>
            <a:r>
              <a:rPr lang="en-US" i="1" dirty="0" smtClean="0"/>
              <a:t>101</a:t>
            </a:r>
          </a:p>
        </p:txBody>
      </p:sp>
    </p:spTree>
    <p:extLst>
      <p:ext uri="{BB962C8B-B14F-4D97-AF65-F5344CB8AC3E}">
        <p14:creationId xmlns:p14="http://schemas.microsoft.com/office/powerpoint/2010/main" val="19465491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defRPr/>
            </a:pPr>
            <a:r>
              <a:rPr lang="en-US" i="1" dirty="0" smtClean="0"/>
              <a:t>Understanding the Mission</a:t>
            </a:r>
          </a:p>
        </p:txBody>
      </p:sp>
      <p:sp>
        <p:nvSpPr>
          <p:cNvPr id="50179" name="Rectangle 3"/>
          <p:cNvSpPr>
            <a:spLocks noGrp="1" noChangeArrowheads="1"/>
          </p:cNvSpPr>
          <p:nvPr>
            <p:ph sz="quarter" idx="4294967295"/>
          </p:nvPr>
        </p:nvSpPr>
        <p:spPr>
          <a:xfrm>
            <a:off x="914400" y="1676400"/>
            <a:ext cx="8229600" cy="4530725"/>
          </a:xfrm>
        </p:spPr>
        <p:txBody>
          <a:bodyPr/>
          <a:lstStyle/>
          <a:p>
            <a:pPr eaLnBrk="1" hangingPunct="1"/>
            <a:r>
              <a:rPr lang="en-US" sz="2800" dirty="0" smtClean="0"/>
              <a:t>Mission of each NIH IC is based and defined in law</a:t>
            </a:r>
          </a:p>
          <a:p>
            <a:pPr lvl="1" eaLnBrk="1" hangingPunct="1"/>
            <a:r>
              <a:rPr lang="en-US" dirty="0" smtClean="0"/>
              <a:t>Authorizations (create/continue an agency – periodic)</a:t>
            </a:r>
          </a:p>
          <a:p>
            <a:pPr lvl="1" eaLnBrk="1" hangingPunct="1"/>
            <a:r>
              <a:rPr lang="en-US" dirty="0" smtClean="0"/>
              <a:t>Appropriations ($ for the agency – annual)</a:t>
            </a:r>
          </a:p>
          <a:p>
            <a:pPr eaLnBrk="1" hangingPunct="1"/>
            <a:r>
              <a:rPr lang="en-US" sz="2800" dirty="0" smtClean="0"/>
              <a:t>ICs establish specific research emphases</a:t>
            </a:r>
          </a:p>
          <a:p>
            <a:pPr lvl="1" eaLnBrk="1" hangingPunct="1"/>
            <a:r>
              <a:rPr lang="en-US" dirty="0" smtClean="0"/>
              <a:t>Legislative mission</a:t>
            </a:r>
          </a:p>
          <a:p>
            <a:pPr lvl="1" eaLnBrk="1" hangingPunct="1"/>
            <a:r>
              <a:rPr lang="en-US" dirty="0" smtClean="0"/>
              <a:t>Current state of science</a:t>
            </a:r>
          </a:p>
          <a:p>
            <a:pPr eaLnBrk="1" hangingPunct="1"/>
            <a:r>
              <a:rPr lang="en-US" sz="2800" i="1" dirty="0" smtClean="0">
                <a:solidFill>
                  <a:srgbClr val="FFC000"/>
                </a:solidFill>
              </a:rPr>
              <a:t>Use the Web to find out!</a:t>
            </a:r>
          </a:p>
        </p:txBody>
      </p:sp>
    </p:spTree>
    <p:extLst>
      <p:ext uri="{BB962C8B-B14F-4D97-AF65-F5344CB8AC3E}">
        <p14:creationId xmlns:p14="http://schemas.microsoft.com/office/powerpoint/2010/main" val="4006068111"/>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p:cNvSpPr/>
          <p:nvPr/>
        </p:nvSpPr>
        <p:spPr>
          <a:xfrm rot="19893852">
            <a:off x="4076700" y="2179128"/>
            <a:ext cx="99060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a:solidFill>
                <a:prstClr val="white"/>
              </a:solidFill>
            </a:endParaRPr>
          </a:p>
        </p:txBody>
      </p:sp>
      <p:pic>
        <p:nvPicPr>
          <p:cNvPr id="6" name="Picture 5" descr="Screen Shot 2014-05-11 at 9.34.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838200"/>
            <a:ext cx="8001000" cy="5676823"/>
          </a:xfrm>
          <a:prstGeom prst="rect">
            <a:avLst/>
          </a:prstGeom>
        </p:spPr>
      </p:pic>
      <p:sp>
        <p:nvSpPr>
          <p:cNvPr id="10" name="Rectangle 2"/>
          <p:cNvSpPr txBox="1">
            <a:spLocks noChangeArrowheads="1"/>
          </p:cNvSpPr>
          <p:nvPr/>
        </p:nvSpPr>
        <p:spPr>
          <a:xfrm>
            <a:off x="457200" y="228600"/>
            <a:ext cx="8229600" cy="11398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smtClean="0">
                <a:ln>
                  <a:noFill/>
                </a:ln>
                <a:solidFill>
                  <a:schemeClr val="tx2"/>
                </a:solidFill>
                <a:uLnTx/>
                <a:uFillTx/>
                <a:latin typeface="+mj-lt"/>
                <a:ea typeface="+mj-ea"/>
                <a:cs typeface="+mj-cs"/>
              </a:rPr>
              <a:t>www.nih.gov</a:t>
            </a:r>
          </a:p>
        </p:txBody>
      </p:sp>
    </p:spTree>
    <p:extLst>
      <p:ext uri="{BB962C8B-B14F-4D97-AF65-F5344CB8AC3E}">
        <p14:creationId xmlns:p14="http://schemas.microsoft.com/office/powerpoint/2010/main" val="2959952595"/>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582" t="24903" r="14802" b="7836"/>
          <a:stretch/>
        </p:blipFill>
        <p:spPr bwMode="auto">
          <a:xfrm>
            <a:off x="152400" y="1545008"/>
            <a:ext cx="8763000" cy="462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27" name="Line 4"/>
          <p:cNvSpPr>
            <a:spLocks noChangeShapeType="1"/>
          </p:cNvSpPr>
          <p:nvPr/>
        </p:nvSpPr>
        <p:spPr bwMode="auto">
          <a:xfrm flipV="1">
            <a:off x="3200400" y="1676400"/>
            <a:ext cx="1295400" cy="762000"/>
          </a:xfrm>
          <a:prstGeom prst="line">
            <a:avLst/>
          </a:prstGeom>
          <a:noFill/>
          <a:ln w="101600">
            <a:solidFill>
              <a:srgbClr val="FD0912"/>
            </a:solidFill>
            <a:round/>
            <a:headEnd type="triangle" w="med" len="med"/>
            <a:tailEnd type="none" w="sm" len="sm"/>
          </a:ln>
        </p:spPr>
        <p:txBody>
          <a:bodyPr wrap="none"/>
          <a:lstStyle/>
          <a:p>
            <a:endParaRPr lang="en-US"/>
          </a:p>
        </p:txBody>
      </p:sp>
      <p:sp>
        <p:nvSpPr>
          <p:cNvPr id="2" name="Title 1"/>
          <p:cNvSpPr>
            <a:spLocks noGrp="1"/>
          </p:cNvSpPr>
          <p:nvPr>
            <p:ph type="title"/>
          </p:nvPr>
        </p:nvSpPr>
        <p:spPr/>
        <p:txBody>
          <a:bodyPr/>
          <a:lstStyle/>
          <a:p>
            <a:r>
              <a:rPr lang="en-US" dirty="0" smtClean="0"/>
              <a:t>Look for the IC Website of Interest</a:t>
            </a:r>
            <a:endParaRPr lang="en-US" dirty="0"/>
          </a:p>
        </p:txBody>
      </p:sp>
    </p:spTree>
    <p:extLst>
      <p:ext uri="{BB962C8B-B14F-4D97-AF65-F5344CB8AC3E}">
        <p14:creationId xmlns:p14="http://schemas.microsoft.com/office/powerpoint/2010/main" val="36078043"/>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803B571-2BDA-41AE-AE1B-1FD507D8D32F}" type="slidenum">
              <a:rPr lang="en-US" smtClean="0">
                <a:solidFill>
                  <a:prstClr val="black"/>
                </a:solidFill>
              </a:rPr>
              <a:pPr>
                <a:defRPr/>
              </a:pPr>
              <a:t>15</a:t>
            </a:fld>
            <a:endParaRPr lang="en-US" dirty="0">
              <a:solidFill>
                <a:prstClr val="black"/>
              </a:solidFill>
            </a:endParaRPr>
          </a:p>
        </p:txBody>
      </p:sp>
      <p:cxnSp>
        <p:nvCxnSpPr>
          <p:cNvPr id="8" name="Straight Arrow Connector 7"/>
          <p:cNvCxnSpPr/>
          <p:nvPr/>
        </p:nvCxnSpPr>
        <p:spPr>
          <a:xfrm>
            <a:off x="3276600" y="304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429000" y="4572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Picture 5" descr="Screen Shot 2014-05-11 at 9.56.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00" y="236368"/>
            <a:ext cx="8742890" cy="6390780"/>
          </a:xfrm>
          <a:prstGeom prst="rect">
            <a:avLst/>
          </a:prstGeom>
        </p:spPr>
      </p:pic>
      <p:sp>
        <p:nvSpPr>
          <p:cNvPr id="11" name="Right Arrow 10"/>
          <p:cNvSpPr/>
          <p:nvPr/>
        </p:nvSpPr>
        <p:spPr>
          <a:xfrm>
            <a:off x="110420" y="2853616"/>
            <a:ext cx="900545"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a:solidFill>
                <a:prstClr val="white"/>
              </a:solidFill>
            </a:endParaRPr>
          </a:p>
        </p:txBody>
      </p:sp>
      <p:sp>
        <p:nvSpPr>
          <p:cNvPr id="2" name="TextBox 1"/>
          <p:cNvSpPr txBox="1"/>
          <p:nvPr/>
        </p:nvSpPr>
        <p:spPr>
          <a:xfrm>
            <a:off x="3810000" y="304800"/>
            <a:ext cx="2286000" cy="369332"/>
          </a:xfrm>
          <a:prstGeom prst="rect">
            <a:avLst/>
          </a:prstGeom>
          <a:solidFill>
            <a:srgbClr val="FFC000"/>
          </a:solidFill>
        </p:spPr>
        <p:txBody>
          <a:bodyPr wrap="square" rtlCol="0">
            <a:spAutoFit/>
          </a:bodyPr>
          <a:lstStyle/>
          <a:p>
            <a:pPr algn="l" fontAlgn="auto">
              <a:spcBef>
                <a:spcPts val="0"/>
              </a:spcBef>
              <a:spcAft>
                <a:spcPts val="0"/>
              </a:spcAft>
            </a:pPr>
            <a:r>
              <a:rPr lang="en-US" sz="1800" b="0" dirty="0" smtClean="0">
                <a:solidFill>
                  <a:prstClr val="black"/>
                </a:solidFill>
                <a:latin typeface="Georgia"/>
              </a:rPr>
              <a:t>GRANTS.NIH.GOV</a:t>
            </a:r>
            <a:endParaRPr lang="en-US" sz="1800" b="0" dirty="0">
              <a:solidFill>
                <a:prstClr val="black"/>
              </a:solidFill>
              <a:latin typeface="Georgia"/>
            </a:endParaRPr>
          </a:p>
        </p:txBody>
      </p:sp>
      <p:sp>
        <p:nvSpPr>
          <p:cNvPr id="3" name="Right Arrow 2"/>
          <p:cNvSpPr/>
          <p:nvPr/>
        </p:nvSpPr>
        <p:spPr>
          <a:xfrm flipH="1">
            <a:off x="6248400" y="290020"/>
            <a:ext cx="99060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b="0">
              <a:solidFill>
                <a:prstClr val="white"/>
              </a:solidFill>
            </a:endParaRPr>
          </a:p>
        </p:txBody>
      </p:sp>
    </p:spTree>
    <p:extLst>
      <p:ext uri="{BB962C8B-B14F-4D97-AF65-F5344CB8AC3E}">
        <p14:creationId xmlns:p14="http://schemas.microsoft.com/office/powerpoint/2010/main" val="2779843741"/>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defRPr/>
            </a:pPr>
            <a:r>
              <a:rPr lang="en-US" i="1" dirty="0" smtClean="0"/>
              <a:t>Identifying NIH Initiatives</a:t>
            </a:r>
          </a:p>
        </p:txBody>
      </p:sp>
      <p:sp>
        <p:nvSpPr>
          <p:cNvPr id="55299" name="Rectangle 3"/>
          <p:cNvSpPr>
            <a:spLocks noGrp="1" noChangeArrowheads="1"/>
          </p:cNvSpPr>
          <p:nvPr>
            <p:ph type="body" idx="4294967295"/>
          </p:nvPr>
        </p:nvSpPr>
        <p:spPr>
          <a:xfrm>
            <a:off x="762000" y="1905000"/>
            <a:ext cx="8382000" cy="4114800"/>
          </a:xfrm>
        </p:spPr>
        <p:txBody>
          <a:bodyPr/>
          <a:lstStyle/>
          <a:p>
            <a:pPr eaLnBrk="1" hangingPunct="1"/>
            <a:r>
              <a:rPr lang="en-US" dirty="0" smtClean="0"/>
              <a:t>Most NIH Institutes establish specific research Initiatives and Priorities</a:t>
            </a:r>
          </a:p>
          <a:p>
            <a:pPr eaLnBrk="1" hangingPunct="1"/>
            <a:endParaRPr lang="en-US" dirty="0" smtClean="0"/>
          </a:p>
          <a:p>
            <a:pPr eaLnBrk="1" hangingPunct="1"/>
            <a:r>
              <a:rPr lang="en-US" dirty="0" smtClean="0"/>
              <a:t>Funding Opportunity Announcements (FOAs)</a:t>
            </a:r>
          </a:p>
          <a:p>
            <a:pPr lvl="1" eaLnBrk="1" hangingPunct="1"/>
            <a:r>
              <a:rPr lang="en-US" dirty="0" smtClean="0"/>
              <a:t>Must respond to a FOA via Grants.gov</a:t>
            </a:r>
          </a:p>
        </p:txBody>
      </p:sp>
    </p:spTree>
    <p:extLst>
      <p:ext uri="{BB962C8B-B14F-4D97-AF65-F5344CB8AC3E}">
        <p14:creationId xmlns:p14="http://schemas.microsoft.com/office/powerpoint/2010/main" val="1331809110"/>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307848"/>
            <a:ext cx="8534400" cy="758952"/>
          </a:xfrm>
          <a:noFill/>
        </p:spPr>
        <p:txBody>
          <a:bodyPr anchor="t" anchorCtr="0"/>
          <a:lstStyle/>
          <a:p>
            <a:pPr eaLnBrk="1" hangingPunct="1"/>
            <a:r>
              <a:rPr lang="en-US" i="1" dirty="0" smtClean="0"/>
              <a:t>NIH Guide for Grants and Contracts</a:t>
            </a:r>
          </a:p>
        </p:txBody>
      </p:sp>
      <p:sp>
        <p:nvSpPr>
          <p:cNvPr id="58371" name="Rectangle 3"/>
          <p:cNvSpPr>
            <a:spLocks noGrp="1" noChangeArrowheads="1"/>
          </p:cNvSpPr>
          <p:nvPr>
            <p:ph type="body" idx="4294967295"/>
          </p:nvPr>
        </p:nvSpPr>
        <p:spPr>
          <a:xfrm>
            <a:off x="457200" y="1905000"/>
            <a:ext cx="8686800" cy="4191000"/>
          </a:xfrm>
        </p:spPr>
        <p:txBody>
          <a:bodyPr>
            <a:normAutofit/>
          </a:bodyPr>
          <a:lstStyle/>
          <a:p>
            <a:pPr eaLnBrk="1" hangingPunct="1"/>
            <a:r>
              <a:rPr lang="en-US" sz="3000" dirty="0" smtClean="0"/>
              <a:t>Official publication listing NIH funding opportunities and policy notices</a:t>
            </a:r>
          </a:p>
          <a:p>
            <a:pPr marL="669925" lvl="1" indent="-325438" eaLnBrk="1" hangingPunct="1"/>
            <a:r>
              <a:rPr lang="en-US" sz="3000" dirty="0" smtClean="0"/>
              <a:t>Request for Applications (RFA)</a:t>
            </a:r>
          </a:p>
          <a:p>
            <a:pPr marL="669925" lvl="1" indent="-325438" eaLnBrk="1" hangingPunct="1"/>
            <a:r>
              <a:rPr lang="en-US" sz="3000" dirty="0" smtClean="0"/>
              <a:t>Program Announcements (PA, PAR, PAS)</a:t>
            </a:r>
          </a:p>
          <a:p>
            <a:pPr marL="669925" lvl="1" indent="-325438" eaLnBrk="1" hangingPunct="1"/>
            <a:r>
              <a:rPr lang="en-US" sz="3000" dirty="0" smtClean="0"/>
              <a:t>Request for Proposals (RFP)</a:t>
            </a:r>
          </a:p>
          <a:p>
            <a:pPr marL="669925" lvl="1" indent="-325438" eaLnBrk="1" hangingPunct="1"/>
            <a:r>
              <a:rPr lang="en-US" sz="3000" dirty="0" smtClean="0"/>
              <a:t>Notices (NOT)</a:t>
            </a:r>
          </a:p>
          <a:p>
            <a:pPr eaLnBrk="1" hangingPunct="1"/>
            <a:r>
              <a:rPr lang="en-US" sz="3000" dirty="0" smtClean="0"/>
              <a:t>Published </a:t>
            </a:r>
            <a:r>
              <a:rPr lang="en-US" sz="3000" dirty="0" smtClean="0"/>
              <a:t>daily, distributed weekly</a:t>
            </a:r>
            <a:endParaRPr lang="en-US" sz="3000" dirty="0" smtClean="0"/>
          </a:p>
        </p:txBody>
      </p:sp>
    </p:spTree>
    <p:extLst>
      <p:ext uri="{BB962C8B-B14F-4D97-AF65-F5344CB8AC3E}">
        <p14:creationId xmlns:p14="http://schemas.microsoft.com/office/powerpoint/2010/main" val="2890524973"/>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spcBef>
                <a:spcPct val="0"/>
              </a:spcBef>
              <a:defRPr/>
            </a:pPr>
            <a:r>
              <a:rPr lang="en-US" sz="3600" i="1" dirty="0" smtClean="0">
                <a:solidFill>
                  <a:schemeClr val="tx2"/>
                </a:solidFill>
              </a:rPr>
              <a:t>NIH Guide for Grants and Contracts</a:t>
            </a:r>
            <a:endParaRPr kumimoji="0" lang="en-US" sz="3600" b="1" i="1" u="none" strike="noStrike" kern="0" cap="none" spc="0" normalizeH="0" baseline="0" noProof="0" dirty="0" smtClean="0">
              <a:ln>
                <a:noFill/>
              </a:ln>
              <a:solidFill>
                <a:schemeClr val="tx2"/>
              </a:solidFill>
              <a:uLnTx/>
              <a:uFillTx/>
              <a:latin typeface="+mj-lt"/>
              <a:ea typeface="+mj-ea"/>
              <a:cs typeface="+mj-cs"/>
            </a:endParaRPr>
          </a:p>
        </p:txBody>
      </p:sp>
      <p:sp>
        <p:nvSpPr>
          <p:cNvPr id="3" name="Line 4"/>
          <p:cNvSpPr>
            <a:spLocks noChangeShapeType="1"/>
          </p:cNvSpPr>
          <p:nvPr/>
        </p:nvSpPr>
        <p:spPr bwMode="auto">
          <a:xfrm>
            <a:off x="457200" y="1676400"/>
            <a:ext cx="8128000" cy="0"/>
          </a:xfrm>
          <a:prstGeom prst="line">
            <a:avLst/>
          </a:prstGeom>
          <a:noFill/>
          <a:ln w="38100">
            <a:solidFill>
              <a:srgbClr val="FF4545"/>
            </a:solidFill>
            <a:round/>
            <a:headEnd/>
            <a:tailEnd/>
          </a:ln>
        </p:spPr>
        <p:txBody>
          <a:bodyPr wrap="none" anchor="ctr"/>
          <a:lstStyle/>
          <a:p>
            <a:endParaRPr lang="en-US"/>
          </a:p>
        </p:txBody>
      </p:sp>
      <p:sp>
        <p:nvSpPr>
          <p:cNvPr id="4" name="Text Box 5"/>
          <p:cNvSpPr txBox="1">
            <a:spLocks noChangeArrowheads="1"/>
          </p:cNvSpPr>
          <p:nvPr/>
        </p:nvSpPr>
        <p:spPr bwMode="auto">
          <a:xfrm>
            <a:off x="914400" y="6019800"/>
            <a:ext cx="7239000" cy="457200"/>
          </a:xfrm>
          <a:prstGeom prst="rect">
            <a:avLst/>
          </a:prstGeom>
          <a:solidFill>
            <a:srgbClr val="C00000"/>
          </a:solidFill>
          <a:ln w="9525" algn="ctr">
            <a:noFill/>
            <a:miter lim="800000"/>
            <a:headEnd/>
            <a:tailEnd/>
          </a:ln>
          <a:effectLst>
            <a:prstShdw prst="shdw17" dist="17961" dir="2700000">
              <a:srgbClr val="990000"/>
            </a:prstShdw>
          </a:effectLst>
        </p:spPr>
        <p:txBody>
          <a:bodyPr>
            <a:spAutoFit/>
          </a:bodyPr>
          <a:lstStyle/>
          <a:p>
            <a:r>
              <a:rPr lang="en-US" sz="2400" dirty="0">
                <a:solidFill>
                  <a:srgbClr val="FFC000"/>
                </a:solidFill>
              </a:rPr>
              <a:t>http://grants.nih.gov/grants/guide/index.html</a:t>
            </a:r>
          </a:p>
        </p:txBody>
      </p:sp>
      <p:pic>
        <p:nvPicPr>
          <p:cNvPr id="232450" name="Picture 2"/>
          <p:cNvPicPr>
            <a:picLocks noChangeAspect="1" noChangeArrowheads="1"/>
          </p:cNvPicPr>
          <p:nvPr/>
        </p:nvPicPr>
        <p:blipFill>
          <a:blip r:embed="rId3" cstate="print"/>
          <a:srcRect/>
          <a:stretch>
            <a:fillRect/>
          </a:stretch>
        </p:blipFill>
        <p:spPr bwMode="auto">
          <a:xfrm>
            <a:off x="1676400" y="3038475"/>
            <a:ext cx="5791200" cy="2981325"/>
          </a:xfrm>
          <a:prstGeom prst="rect">
            <a:avLst/>
          </a:prstGeom>
          <a:noFill/>
          <a:ln w="9525">
            <a:noFill/>
            <a:miter lim="800000"/>
            <a:headEnd/>
            <a:tailEnd/>
          </a:ln>
        </p:spPr>
      </p:pic>
      <p:pic>
        <p:nvPicPr>
          <p:cNvPr id="232451" name="Picture 3"/>
          <p:cNvPicPr>
            <a:picLocks noChangeAspect="1" noChangeArrowheads="1"/>
          </p:cNvPicPr>
          <p:nvPr/>
        </p:nvPicPr>
        <p:blipFill>
          <a:blip r:embed="rId4" cstate="print"/>
          <a:srcRect/>
          <a:stretch>
            <a:fillRect/>
          </a:stretch>
        </p:blipFill>
        <p:spPr bwMode="auto">
          <a:xfrm>
            <a:off x="228600" y="1554511"/>
            <a:ext cx="8686800" cy="1341089"/>
          </a:xfrm>
          <a:prstGeom prst="rect">
            <a:avLst/>
          </a:prstGeom>
          <a:noFill/>
          <a:ln w="9525">
            <a:noFill/>
            <a:miter lim="800000"/>
            <a:headEnd/>
            <a:tailEnd/>
          </a:ln>
        </p:spPr>
      </p:pic>
    </p:spTree>
    <p:extLst>
      <p:ext uri="{BB962C8B-B14F-4D97-AF65-F5344CB8AC3E}">
        <p14:creationId xmlns:p14="http://schemas.microsoft.com/office/powerpoint/2010/main" val="2875052170"/>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defRPr/>
            </a:pPr>
            <a:r>
              <a:rPr lang="en-US" i="1" dirty="0" smtClean="0"/>
              <a:t>Identify NIH Funded Grants</a:t>
            </a:r>
          </a:p>
        </p:txBody>
      </p:sp>
      <p:sp>
        <p:nvSpPr>
          <p:cNvPr id="61443" name="Rectangle 3"/>
          <p:cNvSpPr>
            <a:spLocks noGrp="1" noChangeArrowheads="1"/>
          </p:cNvSpPr>
          <p:nvPr>
            <p:ph type="body" idx="4294967295"/>
          </p:nvPr>
        </p:nvSpPr>
        <p:spPr>
          <a:xfrm>
            <a:off x="1066800" y="2209800"/>
            <a:ext cx="7239000" cy="3352800"/>
          </a:xfrm>
        </p:spPr>
        <p:txBody>
          <a:bodyPr/>
          <a:lstStyle/>
          <a:p>
            <a:pPr eaLnBrk="1" hangingPunct="1"/>
            <a:r>
              <a:rPr lang="en-US" dirty="0" smtClean="0"/>
              <a:t>See what </a:t>
            </a:r>
            <a:r>
              <a:rPr lang="en-US" dirty="0" smtClean="0"/>
              <a:t>research </a:t>
            </a:r>
            <a:r>
              <a:rPr lang="en-US" dirty="0"/>
              <a:t>p</a:t>
            </a:r>
            <a:r>
              <a:rPr lang="en-US" dirty="0" smtClean="0"/>
              <a:t>rojects </a:t>
            </a:r>
            <a:r>
              <a:rPr lang="en-US" dirty="0" smtClean="0"/>
              <a:t>the NIH or any Institute has funded</a:t>
            </a:r>
          </a:p>
          <a:p>
            <a:pPr eaLnBrk="1" hangingPunct="1"/>
            <a:endParaRPr lang="en-US" dirty="0" smtClean="0"/>
          </a:p>
          <a:p>
            <a:pPr eaLnBrk="1" hangingPunct="1"/>
            <a:r>
              <a:rPr lang="en-US" dirty="0" smtClean="0"/>
              <a:t>Find </a:t>
            </a:r>
            <a:r>
              <a:rPr lang="en-US" dirty="0"/>
              <a:t>p</a:t>
            </a:r>
            <a:r>
              <a:rPr lang="en-US" dirty="0" smtClean="0"/>
              <a:t>otential collaborators </a:t>
            </a:r>
            <a:r>
              <a:rPr lang="en-US" dirty="0" smtClean="0"/>
              <a:t>for your Project</a:t>
            </a:r>
          </a:p>
        </p:txBody>
      </p:sp>
    </p:spTree>
    <p:extLst>
      <p:ext uri="{BB962C8B-B14F-4D97-AF65-F5344CB8AC3E}">
        <p14:creationId xmlns:p14="http://schemas.microsoft.com/office/powerpoint/2010/main" val="1954298341"/>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senseoncents.com/wp-content/uploads/2010/04/sharks.jpg"/>
          <p:cNvPicPr>
            <a:picLocks noChangeAspect="1" noChangeArrowheads="1"/>
          </p:cNvPicPr>
          <p:nvPr/>
        </p:nvPicPr>
        <p:blipFill>
          <a:blip r:embed="rId2" cstate="print"/>
          <a:srcRect l="14850" t="11414" r="4402"/>
          <a:stretch>
            <a:fillRect/>
          </a:stretch>
        </p:blipFill>
        <p:spPr bwMode="auto">
          <a:xfrm>
            <a:off x="-16439" y="0"/>
            <a:ext cx="9329738" cy="6858000"/>
          </a:xfrm>
          <a:prstGeom prst="rect">
            <a:avLst/>
          </a:prstGeom>
          <a:noFill/>
          <a:ln w="9525">
            <a:noFill/>
            <a:miter lim="800000"/>
            <a:headEnd/>
            <a:tailEnd/>
          </a:ln>
        </p:spPr>
      </p:pic>
      <p:sp>
        <p:nvSpPr>
          <p:cNvPr id="9" name="TextBox 8"/>
          <p:cNvSpPr txBox="1"/>
          <p:nvPr/>
        </p:nvSpPr>
        <p:spPr>
          <a:xfrm>
            <a:off x="-16439" y="84646"/>
            <a:ext cx="9348109" cy="1446550"/>
          </a:xfrm>
          <a:prstGeom prst="rect">
            <a:avLst/>
          </a:prstGeom>
          <a:noFill/>
          <a:ln>
            <a:noFill/>
          </a:ln>
        </p:spPr>
        <p:txBody>
          <a:bodyPr wrap="square">
            <a:spAutoFit/>
          </a:bodyPr>
          <a:lstStyle/>
          <a:p>
            <a:pPr>
              <a:defRPr/>
            </a:pPr>
            <a:r>
              <a:rPr lang="en-US" sz="4400" dirty="0" smtClean="0">
                <a:solidFill>
                  <a:schemeClr val="bg1"/>
                </a:solidFill>
              </a:rPr>
              <a:t>Or as some may call it…                Diving into the Unknown</a:t>
            </a:r>
            <a:endParaRPr lang="en-US" sz="36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01752" y="76200"/>
            <a:ext cx="8534400" cy="758952"/>
          </a:xfrm>
          <a:noFill/>
        </p:spPr>
        <p:txBody>
          <a:bodyPr anchor="t" anchorCtr="0">
            <a:normAutofit fontScale="90000"/>
          </a:bodyPr>
          <a:lstStyle/>
          <a:p>
            <a:pPr eaLnBrk="1" hangingPunct="1"/>
            <a:r>
              <a:rPr lang="en-US" i="1" u="sng" dirty="0" smtClean="0"/>
              <a:t>Re</a:t>
            </a:r>
            <a:r>
              <a:rPr lang="en-US" i="1" dirty="0" smtClean="0"/>
              <a:t>search </a:t>
            </a:r>
            <a:r>
              <a:rPr lang="en-US" i="1" u="sng" dirty="0" smtClean="0"/>
              <a:t>P</a:t>
            </a:r>
            <a:r>
              <a:rPr lang="en-US" i="1" dirty="0" smtClean="0"/>
              <a:t>ortfolio </a:t>
            </a:r>
            <a:r>
              <a:rPr lang="en-US" i="1" u="sng" dirty="0" smtClean="0"/>
              <a:t>O</a:t>
            </a:r>
            <a:r>
              <a:rPr lang="en-US" i="1" dirty="0" smtClean="0"/>
              <a:t>nline </a:t>
            </a:r>
            <a:r>
              <a:rPr lang="en-US" i="1" u="sng" dirty="0" smtClean="0"/>
              <a:t>R</a:t>
            </a:r>
            <a:r>
              <a:rPr lang="en-US" i="1" dirty="0" smtClean="0"/>
              <a:t>eporting </a:t>
            </a:r>
            <a:r>
              <a:rPr lang="en-US" i="1" u="sng" dirty="0" smtClean="0"/>
              <a:t>T</a:t>
            </a:r>
            <a:r>
              <a:rPr lang="en-US" i="1" dirty="0" smtClean="0"/>
              <a:t>ool (RePORT) </a:t>
            </a:r>
            <a:r>
              <a:rPr lang="en-US" i="1" dirty="0" smtClean="0">
                <a:effectLst/>
              </a:rPr>
              <a:t/>
            </a:r>
            <a:br>
              <a:rPr lang="en-US" i="1" dirty="0" smtClean="0">
                <a:effectLst/>
              </a:rPr>
            </a:br>
            <a:r>
              <a:rPr lang="en-US" i="1" dirty="0" smtClean="0">
                <a:effectLst/>
              </a:rPr>
              <a:t/>
            </a:r>
            <a:br>
              <a:rPr lang="en-US" i="1" dirty="0" smtClean="0">
                <a:effectLst/>
              </a:rPr>
            </a:br>
            <a:r>
              <a:rPr lang="en-US" sz="2400" i="1" dirty="0" smtClean="0">
                <a:solidFill>
                  <a:srgbClr val="C00000"/>
                </a:solidFill>
                <a:effectLst/>
              </a:rPr>
              <a:t>http://</a:t>
            </a:r>
            <a:r>
              <a:rPr lang="en-US" sz="2400" i="1" dirty="0" smtClean="0">
                <a:solidFill>
                  <a:srgbClr val="C00000"/>
                </a:solidFill>
                <a:effectLst/>
              </a:rPr>
              <a:t>report.nih.gov</a:t>
            </a:r>
            <a:endParaRPr lang="en-US" sz="2400" i="1" dirty="0" smtClean="0">
              <a:solidFill>
                <a:srgbClr val="C00000"/>
              </a:solidFill>
              <a:effectLst/>
            </a:endParaRPr>
          </a:p>
        </p:txBody>
      </p:sp>
      <p:sp>
        <p:nvSpPr>
          <p:cNvPr id="62467" name="Rectangle 3"/>
          <p:cNvSpPr>
            <a:spLocks noGrp="1" noChangeArrowheads="1"/>
          </p:cNvSpPr>
          <p:nvPr>
            <p:ph type="body" idx="4294967295"/>
          </p:nvPr>
        </p:nvSpPr>
        <p:spPr>
          <a:xfrm>
            <a:off x="304800" y="1905000"/>
            <a:ext cx="7543800" cy="4419600"/>
          </a:xfrm>
        </p:spPr>
        <p:txBody>
          <a:bodyPr>
            <a:normAutofit/>
          </a:bodyPr>
          <a:lstStyle/>
          <a:p>
            <a:pPr eaLnBrk="1" hangingPunct="1"/>
            <a:r>
              <a:rPr lang="en-US" sz="2600" dirty="0" smtClean="0"/>
              <a:t>A searchable database of federally supported biomedical research</a:t>
            </a:r>
          </a:p>
          <a:p>
            <a:pPr eaLnBrk="1" hangingPunct="1"/>
            <a:r>
              <a:rPr lang="en-US" sz="2600" dirty="0" smtClean="0"/>
              <a:t>Access reports, data, analyses, expenditures, results of NIH supported research activities</a:t>
            </a:r>
          </a:p>
          <a:p>
            <a:pPr eaLnBrk="1" hangingPunct="1"/>
            <a:r>
              <a:rPr lang="en-US" sz="2600" dirty="0" smtClean="0"/>
              <a:t>Identify, analyze IC research portfolios, funding patterns, funded investigators:</a:t>
            </a:r>
          </a:p>
          <a:p>
            <a:pPr marL="1022350" lvl="2" indent="-350838" eaLnBrk="1" hangingPunct="1">
              <a:buFontTx/>
              <a:buChar char="•"/>
            </a:pPr>
            <a:r>
              <a:rPr lang="en-US" sz="2200" dirty="0" smtClean="0"/>
              <a:t>Identify areas with many or few funded projects</a:t>
            </a:r>
          </a:p>
          <a:p>
            <a:pPr marL="1022350" lvl="2" indent="-350838" eaLnBrk="1" hangingPunct="1">
              <a:buFontTx/>
              <a:buChar char="•"/>
            </a:pPr>
            <a:r>
              <a:rPr lang="en-US" sz="2200" dirty="0" smtClean="0"/>
              <a:t>Identify NIH-funded investigators and their research</a:t>
            </a:r>
          </a:p>
          <a:p>
            <a:pPr marL="1022350" lvl="2" indent="-350838" eaLnBrk="1" hangingPunct="1">
              <a:buFontTx/>
              <a:buChar char="•"/>
            </a:pPr>
            <a:r>
              <a:rPr lang="en-US" sz="2200" dirty="0" smtClean="0"/>
              <a:t>Identify potential mentors/collaborators</a:t>
            </a:r>
            <a:endParaRPr lang="en-US" sz="1700" dirty="0" smtClean="0"/>
          </a:p>
        </p:txBody>
      </p:sp>
      <p:pic>
        <p:nvPicPr>
          <p:cNvPr id="62468" name="Picture 2"/>
          <p:cNvPicPr>
            <a:picLocks noChangeAspect="1" noChangeArrowheads="1"/>
          </p:cNvPicPr>
          <p:nvPr/>
        </p:nvPicPr>
        <p:blipFill>
          <a:blip r:embed="rId3" cstate="print"/>
          <a:srcRect/>
          <a:stretch>
            <a:fillRect/>
          </a:stretch>
        </p:blipFill>
        <p:spPr bwMode="auto">
          <a:xfrm>
            <a:off x="7467600" y="3733800"/>
            <a:ext cx="847725" cy="782638"/>
          </a:xfrm>
          <a:prstGeom prst="rect">
            <a:avLst/>
          </a:prstGeom>
          <a:noFill/>
          <a:ln w="12700">
            <a:noFill/>
            <a:miter lim="800000"/>
            <a:headEnd/>
            <a:tailEnd/>
          </a:ln>
        </p:spPr>
      </p:pic>
      <p:pic>
        <p:nvPicPr>
          <p:cNvPr id="62469" name="Picture 3"/>
          <p:cNvPicPr>
            <a:picLocks noChangeAspect="1" noChangeArrowheads="1"/>
          </p:cNvPicPr>
          <p:nvPr/>
        </p:nvPicPr>
        <p:blipFill>
          <a:blip r:embed="rId4" cstate="print"/>
          <a:srcRect/>
          <a:stretch>
            <a:fillRect/>
          </a:stretch>
        </p:blipFill>
        <p:spPr bwMode="auto">
          <a:xfrm>
            <a:off x="8077200" y="2819400"/>
            <a:ext cx="885825" cy="885825"/>
          </a:xfrm>
          <a:prstGeom prst="rect">
            <a:avLst/>
          </a:prstGeom>
          <a:noFill/>
          <a:ln w="12700">
            <a:noFill/>
            <a:miter lim="800000"/>
            <a:headEnd/>
            <a:tailEnd/>
          </a:ln>
        </p:spPr>
      </p:pic>
      <p:pic>
        <p:nvPicPr>
          <p:cNvPr id="62470" name="Picture 4"/>
          <p:cNvPicPr>
            <a:picLocks noChangeAspect="1" noChangeArrowheads="1"/>
          </p:cNvPicPr>
          <p:nvPr/>
        </p:nvPicPr>
        <p:blipFill>
          <a:blip r:embed="rId5" cstate="print"/>
          <a:srcRect/>
          <a:stretch>
            <a:fillRect/>
          </a:stretch>
        </p:blipFill>
        <p:spPr bwMode="auto">
          <a:xfrm>
            <a:off x="7696200" y="4572000"/>
            <a:ext cx="930275" cy="885825"/>
          </a:xfrm>
          <a:prstGeom prst="rect">
            <a:avLst/>
          </a:prstGeom>
          <a:noFill/>
          <a:ln w="12700">
            <a:noFill/>
            <a:miter lim="800000"/>
            <a:headEnd/>
            <a:tailEnd/>
          </a:ln>
        </p:spPr>
      </p:pic>
      <p:pic>
        <p:nvPicPr>
          <p:cNvPr id="62471" name="Picture 5"/>
          <p:cNvPicPr>
            <a:picLocks noChangeAspect="1" noChangeArrowheads="1"/>
          </p:cNvPicPr>
          <p:nvPr/>
        </p:nvPicPr>
        <p:blipFill>
          <a:blip r:embed="rId6" cstate="print"/>
          <a:srcRect/>
          <a:stretch>
            <a:fillRect/>
          </a:stretch>
        </p:blipFill>
        <p:spPr bwMode="auto">
          <a:xfrm>
            <a:off x="7924800" y="5562600"/>
            <a:ext cx="1000125" cy="809625"/>
          </a:xfrm>
          <a:prstGeom prst="rect">
            <a:avLst/>
          </a:prstGeom>
          <a:noFill/>
          <a:ln w="12700">
            <a:noFill/>
            <a:miter lim="800000"/>
            <a:headEnd/>
            <a:tailEnd/>
          </a:ln>
        </p:spPr>
      </p:pic>
      <p:pic>
        <p:nvPicPr>
          <p:cNvPr id="62472" name="Picture 8"/>
          <p:cNvPicPr>
            <a:picLocks noChangeAspect="1" noChangeArrowheads="1"/>
          </p:cNvPicPr>
          <p:nvPr/>
        </p:nvPicPr>
        <p:blipFill>
          <a:blip r:embed="rId7" cstate="print"/>
          <a:srcRect/>
          <a:stretch>
            <a:fillRect/>
          </a:stretch>
        </p:blipFill>
        <p:spPr bwMode="auto">
          <a:xfrm>
            <a:off x="7924800" y="838200"/>
            <a:ext cx="1003300" cy="838200"/>
          </a:xfrm>
          <a:prstGeom prst="rect">
            <a:avLst/>
          </a:prstGeom>
          <a:noFill/>
          <a:ln w="12700">
            <a:noFill/>
            <a:miter lim="800000"/>
            <a:headEnd/>
            <a:tailEnd/>
          </a:ln>
        </p:spPr>
      </p:pic>
      <p:pic>
        <p:nvPicPr>
          <p:cNvPr id="62473" name="Picture 9"/>
          <p:cNvPicPr>
            <a:picLocks noChangeAspect="1" noChangeArrowheads="1"/>
          </p:cNvPicPr>
          <p:nvPr/>
        </p:nvPicPr>
        <p:blipFill>
          <a:blip r:embed="rId8" cstate="print"/>
          <a:srcRect/>
          <a:stretch>
            <a:fillRect/>
          </a:stretch>
        </p:blipFill>
        <p:spPr bwMode="auto">
          <a:xfrm>
            <a:off x="7696200" y="1905000"/>
            <a:ext cx="917575" cy="766763"/>
          </a:xfrm>
          <a:prstGeom prst="rect">
            <a:avLst/>
          </a:prstGeom>
          <a:noFill/>
          <a:ln w="12700">
            <a:noFill/>
            <a:miter lim="800000"/>
            <a:headEnd/>
            <a:tailEnd/>
          </a:ln>
        </p:spPr>
      </p:pic>
    </p:spTree>
    <p:extLst>
      <p:ext uri="{BB962C8B-B14F-4D97-AF65-F5344CB8AC3E}">
        <p14:creationId xmlns:p14="http://schemas.microsoft.com/office/powerpoint/2010/main" val="124535795"/>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p:cNvPicPr>
            <a:picLocks noChangeAspect="1" noChangeArrowheads="1"/>
          </p:cNvPicPr>
          <p:nvPr/>
        </p:nvPicPr>
        <p:blipFill>
          <a:blip r:embed="rId3" cstate="print"/>
          <a:srcRect l="435" t="14384" r="51261" b="9030"/>
          <a:stretch>
            <a:fillRect/>
          </a:stretch>
        </p:blipFill>
        <p:spPr bwMode="auto">
          <a:xfrm>
            <a:off x="304800" y="1066800"/>
            <a:ext cx="8458200" cy="5029200"/>
          </a:xfrm>
          <a:prstGeom prst="rect">
            <a:avLst/>
          </a:prstGeom>
          <a:noFill/>
          <a:ln w="9525" algn="ctr">
            <a:noFill/>
            <a:miter lim="800000"/>
            <a:headEnd/>
            <a:tailEnd/>
          </a:ln>
        </p:spPr>
      </p:pic>
      <p:sp>
        <p:nvSpPr>
          <p:cNvPr id="63491" name="Text Box 5"/>
          <p:cNvSpPr txBox="1">
            <a:spLocks noChangeArrowheads="1"/>
          </p:cNvSpPr>
          <p:nvPr/>
        </p:nvSpPr>
        <p:spPr bwMode="auto">
          <a:xfrm>
            <a:off x="1295400" y="6248400"/>
            <a:ext cx="6553200" cy="457200"/>
          </a:xfrm>
          <a:prstGeom prst="rect">
            <a:avLst/>
          </a:prstGeom>
          <a:solidFill>
            <a:srgbClr val="C00000"/>
          </a:solidFill>
          <a:ln w="9525" algn="ctr">
            <a:noFill/>
            <a:miter lim="800000"/>
            <a:headEnd/>
            <a:tailEnd/>
          </a:ln>
          <a:effectLst>
            <a:prstShdw prst="shdw17" dist="17961" dir="2700000">
              <a:srgbClr val="990000"/>
            </a:prstShdw>
          </a:effectLst>
        </p:spPr>
        <p:txBody>
          <a:bodyPr>
            <a:spAutoFit/>
          </a:bodyPr>
          <a:lstStyle/>
          <a:p>
            <a:r>
              <a:rPr lang="en-US" sz="2400" dirty="0">
                <a:solidFill>
                  <a:srgbClr val="FFC000"/>
                </a:solidFill>
              </a:rPr>
              <a:t>http://projectreporter.nih.gov/reporter.cfm</a:t>
            </a:r>
          </a:p>
        </p:txBody>
      </p:sp>
      <p:sp>
        <p:nvSpPr>
          <p:cNvPr id="6" name="Rectangle 2"/>
          <p:cNvSpPr txBox="1">
            <a:spLocks noChangeArrowheads="1"/>
          </p:cNvSpPr>
          <p:nvPr/>
        </p:nvSpPr>
        <p:spPr bwMode="auto">
          <a:xfrm>
            <a:off x="304800" y="0"/>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smtClean="0">
                <a:ln>
                  <a:noFill/>
                </a:ln>
                <a:solidFill>
                  <a:schemeClr val="tx2"/>
                </a:solidFill>
                <a:uLnTx/>
                <a:uFillTx/>
                <a:latin typeface="+mj-lt"/>
                <a:ea typeface="+mj-ea"/>
                <a:cs typeface="+mj-cs"/>
              </a:rPr>
              <a:t>NIH </a:t>
            </a:r>
            <a:r>
              <a:rPr kumimoji="0" lang="en-US" sz="4400" b="0" i="1" u="none" strike="noStrike" kern="0" cap="none" spc="0" normalizeH="0" baseline="0" noProof="0" dirty="0" err="1" smtClean="0">
                <a:ln>
                  <a:noFill/>
                </a:ln>
                <a:solidFill>
                  <a:schemeClr val="tx2"/>
                </a:solidFill>
                <a:uLnTx/>
                <a:uFillTx/>
                <a:latin typeface="+mj-lt"/>
                <a:ea typeface="+mj-ea"/>
                <a:cs typeface="+mj-cs"/>
              </a:rPr>
              <a:t>RePORTer</a:t>
            </a:r>
            <a:endParaRPr kumimoji="0" lang="en-US" sz="4400" b="0" i="1" u="none" strike="noStrike" kern="0" cap="none" spc="0" normalizeH="0" baseline="0" noProof="0" dirty="0" smtClean="0">
              <a:ln>
                <a:noFill/>
              </a:ln>
              <a:solidFill>
                <a:schemeClr val="tx2"/>
              </a:solidFill>
              <a:uLnTx/>
              <a:uFillTx/>
              <a:latin typeface="+mj-lt"/>
              <a:ea typeface="+mj-ea"/>
              <a:cs typeface="+mj-cs"/>
            </a:endParaRPr>
          </a:p>
        </p:txBody>
      </p:sp>
    </p:spTree>
    <p:extLst>
      <p:ext uri="{BB962C8B-B14F-4D97-AF65-F5344CB8AC3E}">
        <p14:creationId xmlns:p14="http://schemas.microsoft.com/office/powerpoint/2010/main" val="45598930"/>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3" name="Rectangle 3"/>
          <p:cNvSpPr>
            <a:spLocks noGrp="1" noChangeArrowheads="1"/>
          </p:cNvSpPr>
          <p:nvPr>
            <p:ph type="body" idx="1"/>
          </p:nvPr>
        </p:nvSpPr>
        <p:spPr>
          <a:xfrm>
            <a:off x="685800" y="3203575"/>
            <a:ext cx="7924800" cy="3044825"/>
          </a:xfrm>
        </p:spPr>
        <p:txBody>
          <a:bodyPr>
            <a:normAutofit/>
          </a:bodyPr>
          <a:lstStyle/>
          <a:p>
            <a:pPr marR="0" algn="l" defTabSz="914400" rtl="0" eaLnBrk="1" fontAlgn="base" latinLnBrk="0" hangingPunct="1">
              <a:lnSpc>
                <a:spcPct val="100000"/>
              </a:lnSpc>
              <a:spcBef>
                <a:spcPct val="20000"/>
              </a:spcBef>
              <a:spcAft>
                <a:spcPct val="0"/>
              </a:spcAft>
              <a:buClr>
                <a:schemeClr val="hlink"/>
              </a:buClr>
              <a:buSzPct val="70000"/>
              <a:tabLst/>
              <a:defRPr/>
            </a:pPr>
            <a:r>
              <a:rPr lang="en-US" sz="2000" dirty="0" smtClean="0"/>
              <a:t>Searching NIH web sites is a good start</a:t>
            </a:r>
          </a:p>
          <a:p>
            <a:pPr marL="0" marR="0" indent="0" algn="l" defTabSz="914400" rtl="0" eaLnBrk="1" fontAlgn="base" latinLnBrk="0" hangingPunct="1">
              <a:lnSpc>
                <a:spcPct val="100000"/>
              </a:lnSpc>
              <a:spcBef>
                <a:spcPct val="20000"/>
              </a:spcBef>
              <a:spcAft>
                <a:spcPct val="0"/>
              </a:spcAft>
              <a:buClr>
                <a:schemeClr val="hlink"/>
              </a:buClr>
              <a:buSzPct val="70000"/>
              <a:buNone/>
              <a:tabLst/>
              <a:defRPr/>
            </a:pPr>
            <a:r>
              <a:rPr lang="en-US" sz="2000" i="1" dirty="0" smtClean="0"/>
              <a:t>    but follow up with personal contact</a:t>
            </a:r>
          </a:p>
          <a:p>
            <a:pPr marL="0" marR="0" indent="0" algn="l" defTabSz="914400" rtl="0" eaLnBrk="1" fontAlgn="base" latinLnBrk="0" hangingPunct="1">
              <a:lnSpc>
                <a:spcPct val="100000"/>
              </a:lnSpc>
              <a:spcBef>
                <a:spcPct val="20000"/>
              </a:spcBef>
              <a:spcAft>
                <a:spcPct val="0"/>
              </a:spcAft>
              <a:buClr>
                <a:schemeClr val="hlink"/>
              </a:buClr>
              <a:buSzPct val="70000"/>
              <a:buNone/>
              <a:tabLst/>
              <a:defRPr/>
            </a:pPr>
            <a:endParaRPr lang="en-US" sz="1200" i="1" dirty="0" smtClean="0"/>
          </a:p>
          <a:p>
            <a:pPr marL="617220" lvl="1" indent="-342900">
              <a:buFont typeface="Wingdings" panose="05000000000000000000" pitchFamily="2" charset="2"/>
              <a:buChar char="v"/>
              <a:defRPr/>
            </a:pPr>
            <a:r>
              <a:rPr lang="en-US" sz="2000" dirty="0" smtClean="0">
                <a:solidFill>
                  <a:srgbClr val="009900"/>
                </a:solidFill>
              </a:rPr>
              <a:t>Contact NIH program staff </a:t>
            </a:r>
            <a:r>
              <a:rPr lang="en-US" sz="2000" i="1" dirty="0" smtClean="0">
                <a:solidFill>
                  <a:srgbClr val="009900"/>
                </a:solidFill>
              </a:rPr>
              <a:t>early</a:t>
            </a:r>
          </a:p>
          <a:p>
            <a:pPr marL="617220" lvl="1" indent="-342900">
              <a:buFont typeface="Wingdings" panose="05000000000000000000" pitchFamily="2" charset="2"/>
              <a:buChar char="v"/>
              <a:defRPr/>
            </a:pPr>
            <a:r>
              <a:rPr lang="en-US" sz="2000" i="0" dirty="0" smtClean="0">
                <a:solidFill>
                  <a:schemeClr val="tx1"/>
                </a:solidFill>
              </a:rPr>
              <a:t>Ask what information would help them advise you about IC interest &amp; “goodness of fit”</a:t>
            </a:r>
          </a:p>
          <a:p>
            <a:pPr marL="617220" lvl="1" indent="-342900">
              <a:buFont typeface="Wingdings" panose="05000000000000000000" pitchFamily="2" charset="2"/>
              <a:buChar char="v"/>
              <a:defRPr/>
            </a:pPr>
            <a:r>
              <a:rPr lang="en-US" sz="2000" dirty="0" smtClean="0">
                <a:solidFill>
                  <a:schemeClr val="tx1"/>
                </a:solidFill>
              </a:rPr>
              <a:t>Are there related FOAs?</a:t>
            </a:r>
          </a:p>
        </p:txBody>
      </p:sp>
      <p:sp>
        <p:nvSpPr>
          <p:cNvPr id="220162" name="Rectangle 2"/>
          <p:cNvSpPr>
            <a:spLocks noGrp="1" noChangeArrowheads="1"/>
          </p:cNvSpPr>
          <p:nvPr>
            <p:ph type="title"/>
          </p:nvPr>
        </p:nvSpPr>
        <p:spPr/>
        <p:txBody>
          <a:bodyPr/>
          <a:lstStyle/>
          <a:p>
            <a:pPr eaLnBrk="1" hangingPunct="1">
              <a:defRPr/>
            </a:pPr>
            <a:r>
              <a:rPr lang="en-US" i="1" dirty="0" err="1" smtClean="0"/>
              <a:t>Grantsmanship</a:t>
            </a:r>
            <a:r>
              <a:rPr lang="en-US" i="1" dirty="0" smtClean="0"/>
              <a:t> Tips</a:t>
            </a:r>
            <a:br>
              <a:rPr lang="en-US" i="1" dirty="0" smtClean="0"/>
            </a:br>
            <a:r>
              <a:rPr lang="en-US" i="1" dirty="0" smtClean="0"/>
              <a:t>101</a:t>
            </a:r>
          </a:p>
        </p:txBody>
      </p:sp>
    </p:spTree>
    <p:extLst>
      <p:ext uri="{BB962C8B-B14F-4D97-AF65-F5344CB8AC3E}">
        <p14:creationId xmlns:p14="http://schemas.microsoft.com/office/powerpoint/2010/main" val="222275067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33400" y="2667000"/>
            <a:ext cx="8229600" cy="3886200"/>
          </a:xfrm>
        </p:spPr>
        <p:txBody>
          <a:bodyPr>
            <a:noAutofit/>
          </a:bodyPr>
          <a:lstStyle/>
          <a:p>
            <a:pPr algn="l"/>
            <a:r>
              <a:rPr lang="en-US" sz="2400" dirty="0" smtClean="0">
                <a:solidFill>
                  <a:srgbClr val="009900"/>
                </a:solidFill>
              </a:rPr>
              <a:t>ARE YOU READY TO WRITE?</a:t>
            </a:r>
          </a:p>
          <a:p>
            <a:pPr algn="l"/>
            <a:endParaRPr lang="en-US" sz="2000" dirty="0"/>
          </a:p>
          <a:p>
            <a:pPr marL="342900" indent="-342900" algn="l">
              <a:buFont typeface="Wingdings" panose="05000000000000000000" pitchFamily="2" charset="2"/>
              <a:buChar char="v"/>
            </a:pPr>
            <a:r>
              <a:rPr lang="en-US" sz="2000" dirty="0" smtClean="0"/>
              <a:t>Grant </a:t>
            </a:r>
            <a:r>
              <a:rPr lang="en-US" sz="2000" dirty="0"/>
              <a:t>writing is a learned skill</a:t>
            </a:r>
          </a:p>
          <a:p>
            <a:pPr marL="617220" lvl="1" indent="-342900">
              <a:buClr>
                <a:schemeClr val="tx1"/>
              </a:buClr>
              <a:buFont typeface="Wingdings" panose="05000000000000000000" pitchFamily="2" charset="2"/>
              <a:buChar char="v"/>
            </a:pPr>
            <a:r>
              <a:rPr lang="en-US" sz="2000" dirty="0">
                <a:solidFill>
                  <a:schemeClr val="tx1"/>
                </a:solidFill>
              </a:rPr>
              <a:t>Writing grant applications, standard operating protocols and manuals of procedures that get approved are learned skills </a:t>
            </a:r>
          </a:p>
          <a:p>
            <a:pPr marL="617220" lvl="1" indent="-342900">
              <a:buClr>
                <a:schemeClr val="tx1"/>
              </a:buClr>
              <a:buFont typeface="Wingdings" panose="05000000000000000000" pitchFamily="2" charset="2"/>
              <a:buChar char="v"/>
            </a:pPr>
            <a:r>
              <a:rPr lang="en-US" sz="2000" dirty="0">
                <a:solidFill>
                  <a:schemeClr val="tx1"/>
                </a:solidFill>
              </a:rPr>
              <a:t>Writing manuscripts that get published in peer reviewed journals is a learned skill</a:t>
            </a:r>
          </a:p>
          <a:p>
            <a:pPr marL="342900" indent="-342900" algn="l">
              <a:buFont typeface="Wingdings" panose="05000000000000000000" pitchFamily="2" charset="2"/>
              <a:buChar char="v"/>
            </a:pPr>
            <a:endParaRPr lang="en-US" sz="2000" dirty="0" smtClean="0"/>
          </a:p>
          <a:p>
            <a:pPr marL="342900" indent="-342900" algn="l">
              <a:buFont typeface="Wingdings" panose="05000000000000000000" pitchFamily="2" charset="2"/>
              <a:buChar char="v"/>
            </a:pPr>
            <a:r>
              <a:rPr lang="en-US" sz="2000" dirty="0" err="1" smtClean="0"/>
              <a:t>Grantsmanship</a:t>
            </a:r>
            <a:r>
              <a:rPr lang="en-US" sz="2000" dirty="0" smtClean="0"/>
              <a:t> </a:t>
            </a:r>
            <a:r>
              <a:rPr lang="en-US" sz="2000" dirty="0"/>
              <a:t>is a full time job</a:t>
            </a:r>
          </a:p>
          <a:p>
            <a:pPr marL="617220" lvl="1" indent="-342900">
              <a:buFont typeface="Wingdings" panose="05000000000000000000" pitchFamily="2" charset="2"/>
              <a:buChar char="v"/>
            </a:pPr>
            <a:r>
              <a:rPr lang="en-US" sz="2000" dirty="0">
                <a:solidFill>
                  <a:schemeClr val="tx1"/>
                </a:solidFill>
              </a:rPr>
              <a:t>Learn about the grant application process</a:t>
            </a:r>
          </a:p>
          <a:p>
            <a:endParaRPr lang="en-US" sz="1800" dirty="0"/>
          </a:p>
        </p:txBody>
      </p:sp>
      <p:sp>
        <p:nvSpPr>
          <p:cNvPr id="4" name="Title 3"/>
          <p:cNvSpPr>
            <a:spLocks noGrp="1"/>
          </p:cNvSpPr>
          <p:nvPr>
            <p:ph type="title"/>
          </p:nvPr>
        </p:nvSpPr>
        <p:spPr/>
        <p:txBody>
          <a:bodyPr>
            <a:normAutofit/>
          </a:bodyPr>
          <a:lstStyle/>
          <a:p>
            <a:r>
              <a:rPr lang="en-US" sz="4000" i="1" dirty="0" err="1" smtClean="0"/>
              <a:t>Grantsmanship</a:t>
            </a:r>
            <a:r>
              <a:rPr lang="en-US" sz="4000" i="1" dirty="0" smtClean="0"/>
              <a:t> Tips</a:t>
            </a:r>
            <a:br>
              <a:rPr lang="en-US" sz="4000" i="1" dirty="0" smtClean="0"/>
            </a:br>
            <a:r>
              <a:rPr lang="en-US" sz="4000" i="1" dirty="0" smtClean="0"/>
              <a:t>101</a:t>
            </a:r>
            <a:endParaRPr lang="en-US" sz="4000" i="1" dirty="0"/>
          </a:p>
        </p:txBody>
      </p:sp>
    </p:spTree>
    <p:extLst>
      <p:ext uri="{BB962C8B-B14F-4D97-AF65-F5344CB8AC3E}">
        <p14:creationId xmlns:p14="http://schemas.microsoft.com/office/powerpoint/2010/main" val="3885597424"/>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defRPr/>
            </a:pPr>
            <a:r>
              <a:rPr lang="en-US" i="1" dirty="0" smtClean="0"/>
              <a:t>Principles of Success</a:t>
            </a:r>
          </a:p>
        </p:txBody>
      </p:sp>
      <p:sp>
        <p:nvSpPr>
          <p:cNvPr id="177155" name="Rectangle 3"/>
          <p:cNvSpPr>
            <a:spLocks noGrp="1" noChangeArrowheads="1"/>
          </p:cNvSpPr>
          <p:nvPr>
            <p:ph sz="quarter" idx="4294967295"/>
          </p:nvPr>
        </p:nvSpPr>
        <p:spPr>
          <a:xfrm>
            <a:off x="334962" y="1600200"/>
            <a:ext cx="8199438" cy="4572000"/>
          </a:xfrm>
        </p:spPr>
        <p:txBody>
          <a:bodyPr/>
          <a:lstStyle/>
          <a:p>
            <a:pPr eaLnBrk="1" hangingPunct="1">
              <a:defRPr/>
            </a:pPr>
            <a:r>
              <a:rPr lang="en-US" b="1" dirty="0" smtClean="0"/>
              <a:t>Understand the agency mission</a:t>
            </a:r>
          </a:p>
          <a:p>
            <a:pPr lvl="1" eaLnBrk="1" hangingPunct="1">
              <a:defRPr/>
            </a:pPr>
            <a:r>
              <a:rPr lang="en-US" b="1" i="1" dirty="0" smtClean="0"/>
              <a:t>Every IC is different!</a:t>
            </a:r>
          </a:p>
          <a:p>
            <a:pPr>
              <a:defRPr/>
            </a:pPr>
            <a:r>
              <a:rPr lang="en-US" b="1" dirty="0"/>
              <a:t>Understand the peer review process</a:t>
            </a:r>
          </a:p>
          <a:p>
            <a:pPr eaLnBrk="1" hangingPunct="1">
              <a:defRPr/>
            </a:pPr>
            <a:r>
              <a:rPr lang="en-US" b="1" dirty="0" smtClean="0"/>
              <a:t>Secure collaborators (mentors) to complement your expertise and experience</a:t>
            </a:r>
          </a:p>
          <a:p>
            <a:pPr lvl="1" eaLnBrk="1" hangingPunct="1">
              <a:defRPr/>
            </a:pPr>
            <a:r>
              <a:rPr lang="en-US" b="1" dirty="0" smtClean="0"/>
              <a:t>Don’t compete … </a:t>
            </a:r>
            <a:r>
              <a:rPr lang="en-US" b="1" i="1" dirty="0" smtClean="0"/>
              <a:t>collaborate!</a:t>
            </a:r>
          </a:p>
          <a:p>
            <a:pPr eaLnBrk="1" hangingPunct="1">
              <a:defRPr/>
            </a:pPr>
            <a:r>
              <a:rPr lang="en-US" b="1" dirty="0" smtClean="0"/>
              <a:t>Learn and practice the skills of writing applications for grant funds</a:t>
            </a:r>
          </a:p>
        </p:txBody>
      </p:sp>
      <p:pic>
        <p:nvPicPr>
          <p:cNvPr id="49156" name="Picture 5" descr="key_success"/>
          <p:cNvPicPr>
            <a:picLocks noChangeAspect="1" noChangeArrowheads="1"/>
          </p:cNvPicPr>
          <p:nvPr/>
        </p:nvPicPr>
        <p:blipFill>
          <a:blip r:embed="rId3" cstate="print"/>
          <a:srcRect/>
          <a:stretch>
            <a:fillRect/>
          </a:stretch>
        </p:blipFill>
        <p:spPr bwMode="auto">
          <a:xfrm>
            <a:off x="7366000" y="4953000"/>
            <a:ext cx="1219200" cy="127461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eaLnBrk="1" hangingPunct="1">
              <a:defRPr/>
            </a:pPr>
            <a:r>
              <a:rPr lang="en-US" i="1" dirty="0" smtClean="0"/>
              <a:t>Remember … Before you start</a:t>
            </a:r>
          </a:p>
        </p:txBody>
      </p:sp>
      <p:sp>
        <p:nvSpPr>
          <p:cNvPr id="41987" name="Rectangle 3"/>
          <p:cNvSpPr>
            <a:spLocks noGrp="1" noChangeArrowheads="1"/>
          </p:cNvSpPr>
          <p:nvPr>
            <p:ph type="body" idx="4294967295"/>
          </p:nvPr>
        </p:nvSpPr>
        <p:spPr>
          <a:xfrm>
            <a:off x="0" y="1600200"/>
            <a:ext cx="8001000" cy="4572000"/>
          </a:xfrm>
        </p:spPr>
        <p:txBody>
          <a:bodyPr/>
          <a:lstStyle/>
          <a:p>
            <a:pPr eaLnBrk="1" hangingPunct="1">
              <a:defRPr/>
            </a:pPr>
            <a:r>
              <a:rPr lang="en-US" dirty="0" smtClean="0"/>
              <a:t>Talk to Program Staff at appropriate IC</a:t>
            </a:r>
          </a:p>
          <a:p>
            <a:pPr eaLnBrk="1" hangingPunct="1">
              <a:defRPr/>
            </a:pPr>
            <a:r>
              <a:rPr lang="en-US" dirty="0" smtClean="0"/>
              <a:t>Read instructions for application form</a:t>
            </a:r>
          </a:p>
          <a:p>
            <a:pPr lvl="1" eaLnBrk="1" hangingPunct="1">
              <a:defRPr/>
            </a:pPr>
            <a:r>
              <a:rPr lang="en-US" i="1" dirty="0" smtClean="0"/>
              <a:t>SF 424 R &amp; R</a:t>
            </a:r>
          </a:p>
          <a:p>
            <a:pPr>
              <a:defRPr/>
            </a:pPr>
            <a:r>
              <a:rPr lang="en-US" dirty="0">
                <a:solidFill>
                  <a:srgbClr val="000000"/>
                </a:solidFill>
              </a:rPr>
              <a:t>Are you a New or Early Stage Investigator</a:t>
            </a:r>
            <a:r>
              <a:rPr lang="en-US" dirty="0" smtClean="0">
                <a:solidFill>
                  <a:srgbClr val="000000"/>
                </a:solidFill>
              </a:rPr>
              <a:t>?</a:t>
            </a:r>
          </a:p>
          <a:p>
            <a:pPr lvl="1">
              <a:defRPr/>
            </a:pPr>
            <a:r>
              <a:rPr lang="en-US" sz="2000" dirty="0">
                <a:solidFill>
                  <a:srgbClr val="000000"/>
                </a:solidFill>
              </a:rPr>
              <a:t>http://</a:t>
            </a:r>
            <a:r>
              <a:rPr lang="en-US" sz="2000" dirty="0" err="1">
                <a:solidFill>
                  <a:srgbClr val="000000"/>
                </a:solidFill>
              </a:rPr>
              <a:t>grants.nih.gov</a:t>
            </a:r>
            <a:r>
              <a:rPr lang="en-US" sz="2000" dirty="0">
                <a:solidFill>
                  <a:srgbClr val="000000"/>
                </a:solidFill>
              </a:rPr>
              <a:t>/grants/</a:t>
            </a:r>
            <a:r>
              <a:rPr lang="en-US" sz="2000" dirty="0" err="1">
                <a:solidFill>
                  <a:srgbClr val="000000"/>
                </a:solidFill>
              </a:rPr>
              <a:t>new_investigators</a:t>
            </a:r>
            <a:r>
              <a:rPr lang="en-US" sz="2000" dirty="0">
                <a:solidFill>
                  <a:srgbClr val="000000"/>
                </a:solidFill>
              </a:rPr>
              <a:t>/</a:t>
            </a:r>
            <a:r>
              <a:rPr lang="en-US" sz="2000" dirty="0" err="1">
                <a:solidFill>
                  <a:srgbClr val="000000"/>
                </a:solidFill>
              </a:rPr>
              <a:t>index.htm</a:t>
            </a:r>
            <a:endParaRPr lang="en-US" sz="2000" dirty="0">
              <a:solidFill>
                <a:srgbClr val="000000"/>
              </a:solidFill>
            </a:endParaRPr>
          </a:p>
          <a:p>
            <a:pPr eaLnBrk="1" hangingPunct="1">
              <a:defRPr/>
            </a:pPr>
            <a:r>
              <a:rPr lang="en-US" dirty="0" smtClean="0"/>
              <a:t>Know your audience </a:t>
            </a:r>
          </a:p>
          <a:p>
            <a:pPr lvl="1" eaLnBrk="1" hangingPunct="1">
              <a:defRPr/>
            </a:pPr>
            <a:r>
              <a:rPr lang="en-US" dirty="0" smtClean="0"/>
              <a:t>Which Integrated Review Group (IRG) is most likely to get your application?</a:t>
            </a:r>
          </a:p>
          <a:p>
            <a:pPr eaLnBrk="1" hangingPunct="1">
              <a:defRPr/>
            </a:pPr>
            <a:r>
              <a:rPr lang="en-US" i="1" dirty="0" smtClean="0">
                <a:solidFill>
                  <a:schemeClr val="hlink"/>
                </a:solidFill>
              </a:rPr>
              <a:t>Propose research about which you are </a:t>
            </a:r>
            <a:r>
              <a:rPr lang="en-US" i="1" dirty="0" smtClean="0">
                <a:solidFill>
                  <a:srgbClr val="FF0000"/>
                </a:solidFill>
              </a:rPr>
              <a:t>passionate</a:t>
            </a:r>
            <a:r>
              <a:rPr lang="en-US" i="1" dirty="0" smtClean="0">
                <a:solidFill>
                  <a:schemeClr val="hlink"/>
                </a:solidFill>
              </a:rPr>
              <a:t> and totally committed to doing</a:t>
            </a:r>
          </a:p>
        </p:txBody>
      </p:sp>
      <p:pic>
        <p:nvPicPr>
          <p:cNvPr id="68612" name="Picture 5" descr="donate-my-cell-phone-b"/>
          <p:cNvPicPr>
            <a:picLocks noChangeAspect="1" noChangeArrowheads="1"/>
          </p:cNvPicPr>
          <p:nvPr/>
        </p:nvPicPr>
        <p:blipFill>
          <a:blip r:embed="rId3" cstate="print"/>
          <a:srcRect/>
          <a:stretch>
            <a:fillRect/>
          </a:stretch>
        </p:blipFill>
        <p:spPr bwMode="auto">
          <a:xfrm>
            <a:off x="7456487" y="4819740"/>
            <a:ext cx="1458913" cy="158106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24" name="Picture 4" descr="http://scubadiverlife.wpengine.netdna-cdn.com/wp-content/uploads/2010/12/deepdiv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1905000" y="4875550"/>
            <a:ext cx="5638800" cy="1446550"/>
          </a:xfrm>
          <a:prstGeom prst="rect">
            <a:avLst/>
          </a:prstGeom>
          <a:noFill/>
        </p:spPr>
        <p:txBody>
          <a:bodyPr wrap="square" rtlCol="0">
            <a:spAutoFit/>
          </a:bodyPr>
          <a:lstStyle/>
          <a:p>
            <a:pPr fontAlgn="auto">
              <a:spcBef>
                <a:spcPts val="0"/>
              </a:spcBef>
              <a:spcAft>
                <a:spcPts val="0"/>
              </a:spcAft>
            </a:pPr>
            <a:r>
              <a:rPr lang="en-US" sz="4400" dirty="0" smtClean="0">
                <a:solidFill>
                  <a:schemeClr val="bg1"/>
                </a:solidFill>
                <a:effectLst>
                  <a:outerShdw blurRad="38100" dist="38100" dir="2700000" algn="tl">
                    <a:srgbClr val="000000">
                      <a:alpha val="43137"/>
                    </a:srgbClr>
                  </a:outerShdw>
                </a:effectLst>
                <a:latin typeface="Calibri"/>
              </a:rPr>
              <a:t>Diving Deeper into Good </a:t>
            </a:r>
            <a:r>
              <a:rPr lang="en-US" sz="4400" dirty="0" err="1" smtClean="0">
                <a:solidFill>
                  <a:schemeClr val="bg1"/>
                </a:solidFill>
                <a:effectLst>
                  <a:outerShdw blurRad="38100" dist="38100" dir="2700000" algn="tl">
                    <a:srgbClr val="000000">
                      <a:alpha val="43137"/>
                    </a:srgbClr>
                  </a:outerShdw>
                </a:effectLst>
                <a:latin typeface="Calibri"/>
              </a:rPr>
              <a:t>Grantsmanship</a:t>
            </a:r>
            <a:endParaRPr lang="en-US" sz="3600" dirty="0">
              <a:solidFill>
                <a:schemeClr val="bg1"/>
              </a:solidFill>
              <a:effectLst>
                <a:outerShdw blurRad="38100" dist="38100" dir="2700000" algn="tl">
                  <a:srgbClr val="000000">
                    <a:alpha val="43137"/>
                  </a:srgbClr>
                </a:outerShdw>
              </a:effectLst>
              <a:latin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2000" y="3048000"/>
            <a:ext cx="7620000" cy="2590800"/>
          </a:xfrm>
        </p:spPr>
        <p:txBody>
          <a:bodyPr>
            <a:normAutofit/>
          </a:bodyPr>
          <a:lstStyle/>
          <a:p>
            <a:pPr algn="l"/>
            <a:r>
              <a:rPr lang="en-US" sz="2400" dirty="0"/>
              <a:t>Good ideas, </a:t>
            </a:r>
            <a:endParaRPr lang="en-US" sz="2400" dirty="0" smtClean="0"/>
          </a:p>
          <a:p>
            <a:pPr algn="l"/>
            <a:endParaRPr lang="en-US" sz="2400" dirty="0"/>
          </a:p>
          <a:p>
            <a:r>
              <a:rPr lang="en-US" sz="2400" dirty="0" smtClean="0"/>
              <a:t>presented </a:t>
            </a:r>
            <a:r>
              <a:rPr lang="en-US" sz="2400" dirty="0"/>
              <a:t>clearly, </a:t>
            </a:r>
            <a:endParaRPr lang="en-US" sz="2400" dirty="0" smtClean="0"/>
          </a:p>
          <a:p>
            <a:pPr algn="l"/>
            <a:endParaRPr lang="en-US" sz="2400" dirty="0"/>
          </a:p>
          <a:p>
            <a:pPr algn="r"/>
            <a:r>
              <a:rPr lang="en-US" sz="2400" dirty="0" smtClean="0"/>
              <a:t>is paramount</a:t>
            </a:r>
            <a:endParaRPr lang="en-US" sz="2400" dirty="0"/>
          </a:p>
          <a:p>
            <a:pPr algn="l"/>
            <a:endParaRPr lang="en-US" sz="2400" dirty="0" smtClean="0"/>
          </a:p>
          <a:p>
            <a:endParaRPr lang="en-US" sz="1800" dirty="0"/>
          </a:p>
        </p:txBody>
      </p:sp>
      <p:sp>
        <p:nvSpPr>
          <p:cNvPr id="3" name="Title 2"/>
          <p:cNvSpPr>
            <a:spLocks noGrp="1"/>
          </p:cNvSpPr>
          <p:nvPr>
            <p:ph type="title"/>
          </p:nvPr>
        </p:nvSpPr>
        <p:spPr/>
        <p:txBody>
          <a:bodyPr/>
          <a:lstStyle/>
          <a:p>
            <a:r>
              <a:rPr lang="en-US" dirty="0" err="1" smtClean="0"/>
              <a:t>Grantsmanship</a:t>
            </a:r>
            <a:r>
              <a:rPr lang="en-US" dirty="0" smtClean="0"/>
              <a:t> Tips</a:t>
            </a:r>
            <a:br>
              <a:rPr lang="en-US" dirty="0" smtClean="0"/>
            </a:br>
            <a:r>
              <a:rPr lang="en-US" dirty="0" smtClean="0"/>
              <a:t>101</a:t>
            </a:r>
            <a:endParaRPr lang="en-US" dirty="0"/>
          </a:p>
        </p:txBody>
      </p:sp>
    </p:spTree>
    <p:extLst>
      <p:ext uri="{BB962C8B-B14F-4D97-AF65-F5344CB8AC3E}">
        <p14:creationId xmlns:p14="http://schemas.microsoft.com/office/powerpoint/2010/main" val="235276218"/>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304800" y="427037"/>
            <a:ext cx="2362200" cy="4144963"/>
          </a:xfrm>
        </p:spPr>
        <p:txBody>
          <a:bodyPr vert="horz">
            <a:normAutofit/>
          </a:bodyPr>
          <a:lstStyle/>
          <a:p>
            <a:endParaRPr lang="en-US" sz="2800" dirty="0"/>
          </a:p>
          <a:p>
            <a:r>
              <a:rPr lang="en-US" sz="3200" b="1" dirty="0" smtClean="0"/>
              <a:t>3 Simple Steps</a:t>
            </a:r>
            <a:endParaRPr lang="en-US" sz="3200" b="1" dirty="0"/>
          </a:p>
        </p:txBody>
      </p:sp>
      <p:sp>
        <p:nvSpPr>
          <p:cNvPr id="5" name="Content Placeholder 4"/>
          <p:cNvSpPr>
            <a:spLocks noGrp="1"/>
          </p:cNvSpPr>
          <p:nvPr>
            <p:ph sz="quarter" idx="1"/>
          </p:nvPr>
        </p:nvSpPr>
        <p:spPr>
          <a:xfrm>
            <a:off x="3124200" y="1371600"/>
            <a:ext cx="5638800" cy="4724400"/>
          </a:xfrm>
        </p:spPr>
        <p:txBody>
          <a:bodyPr/>
          <a:lstStyle/>
          <a:p>
            <a:endParaRPr lang="en-US" dirty="0" smtClean="0"/>
          </a:p>
          <a:p>
            <a:pPr>
              <a:lnSpc>
                <a:spcPct val="110000"/>
              </a:lnSpc>
              <a:spcBef>
                <a:spcPct val="50000"/>
              </a:spcBef>
              <a:buNone/>
            </a:pPr>
            <a:r>
              <a:rPr lang="en-US" sz="3200" dirty="0" smtClean="0">
                <a:solidFill>
                  <a:srgbClr val="CC3300"/>
                </a:solidFill>
              </a:rPr>
              <a:t>3 Simple Steps</a:t>
            </a:r>
            <a:endParaRPr lang="en-US" sz="3200" dirty="0">
              <a:solidFill>
                <a:srgbClr val="CC3300"/>
              </a:solidFill>
            </a:endParaRPr>
          </a:p>
          <a:p>
            <a:r>
              <a:rPr lang="en-US" dirty="0"/>
              <a:t>Read the application instructions carefully</a:t>
            </a:r>
          </a:p>
          <a:p>
            <a:r>
              <a:rPr lang="en-US" dirty="0"/>
              <a:t>Read the application instructions carefully</a:t>
            </a:r>
          </a:p>
          <a:p>
            <a:r>
              <a:rPr lang="en-US" dirty="0"/>
              <a:t>Don’t forget … </a:t>
            </a:r>
          </a:p>
          <a:p>
            <a:pPr>
              <a:buNone/>
            </a:pPr>
            <a:r>
              <a:rPr lang="en-US" dirty="0"/>
              <a:t>   ... </a:t>
            </a:r>
            <a:r>
              <a:rPr lang="en-US" i="1" dirty="0"/>
              <a:t>read the application instructions carefully</a:t>
            </a:r>
            <a:endParaRPr lang="en-US" dirty="0"/>
          </a:p>
          <a:p>
            <a:endParaRPr lang="en-US" dirty="0"/>
          </a:p>
        </p:txBody>
      </p:sp>
      <p:sp>
        <p:nvSpPr>
          <p:cNvPr id="2" name="TextBox 1"/>
          <p:cNvSpPr txBox="1"/>
          <p:nvPr/>
        </p:nvSpPr>
        <p:spPr>
          <a:xfrm>
            <a:off x="3060054" y="990600"/>
            <a:ext cx="5779146" cy="707886"/>
          </a:xfrm>
          <a:prstGeom prst="rect">
            <a:avLst/>
          </a:prstGeom>
          <a:noFill/>
        </p:spPr>
        <p:txBody>
          <a:bodyPr wrap="none" rtlCol="0">
            <a:spAutoFit/>
          </a:bodyPr>
          <a:lstStyle/>
          <a:p>
            <a:r>
              <a:rPr lang="en-US" sz="4000" dirty="0" smtClean="0">
                <a:solidFill>
                  <a:srgbClr val="CC3300"/>
                </a:solidFill>
                <a:latin typeface="+mn-lt"/>
              </a:rPr>
              <a:t>Presentation Matters</a:t>
            </a:r>
            <a:endParaRPr lang="en-US" sz="4000" dirty="0">
              <a:solidFill>
                <a:srgbClr val="CC3300"/>
              </a:solidFill>
              <a:latin typeface="+mn-lt"/>
            </a:endParaRPr>
          </a:p>
        </p:txBody>
      </p:sp>
    </p:spTree>
    <p:extLst>
      <p:ext uri="{BB962C8B-B14F-4D97-AF65-F5344CB8AC3E}">
        <p14:creationId xmlns:p14="http://schemas.microsoft.com/office/powerpoint/2010/main" val="228510908"/>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304800" y="427037"/>
            <a:ext cx="2362200" cy="4144963"/>
          </a:xfrm>
        </p:spPr>
        <p:txBody>
          <a:bodyPr vert="horz">
            <a:normAutofit/>
          </a:bodyPr>
          <a:lstStyle/>
          <a:p>
            <a:endParaRPr lang="en-US" sz="2800" dirty="0"/>
          </a:p>
          <a:p>
            <a:r>
              <a:rPr lang="en-US" sz="3200" b="1" dirty="0" smtClean="0"/>
              <a:t>Develop a Strong Research Plan</a:t>
            </a:r>
            <a:endParaRPr lang="en-US" sz="3200" b="1" dirty="0"/>
          </a:p>
        </p:txBody>
      </p:sp>
      <p:sp>
        <p:nvSpPr>
          <p:cNvPr id="5" name="Content Placeholder 4"/>
          <p:cNvSpPr>
            <a:spLocks noGrp="1"/>
          </p:cNvSpPr>
          <p:nvPr>
            <p:ph sz="quarter" idx="1"/>
          </p:nvPr>
        </p:nvSpPr>
        <p:spPr>
          <a:xfrm>
            <a:off x="3124200" y="1371600"/>
            <a:ext cx="5638800" cy="4724400"/>
          </a:xfrm>
        </p:spPr>
        <p:txBody>
          <a:bodyPr/>
          <a:lstStyle/>
          <a:p>
            <a:endParaRPr lang="en-US" dirty="0" smtClean="0"/>
          </a:p>
          <a:p>
            <a:pPr>
              <a:lnSpc>
                <a:spcPct val="110000"/>
              </a:lnSpc>
              <a:spcBef>
                <a:spcPct val="50000"/>
              </a:spcBef>
              <a:buNone/>
            </a:pPr>
            <a:r>
              <a:rPr lang="en-US" sz="3200" dirty="0" smtClean="0">
                <a:solidFill>
                  <a:srgbClr val="CC3300"/>
                </a:solidFill>
              </a:rPr>
              <a:t>Specific </a:t>
            </a:r>
            <a:r>
              <a:rPr lang="en-US" sz="3200" dirty="0">
                <a:solidFill>
                  <a:srgbClr val="CC3300"/>
                </a:solidFill>
              </a:rPr>
              <a:t>Aims</a:t>
            </a:r>
          </a:p>
          <a:p>
            <a:pPr>
              <a:lnSpc>
                <a:spcPct val="110000"/>
              </a:lnSpc>
              <a:spcBef>
                <a:spcPct val="50000"/>
              </a:spcBef>
            </a:pPr>
            <a:r>
              <a:rPr lang="en-US" dirty="0"/>
              <a:t>Grab the reader immediately</a:t>
            </a:r>
          </a:p>
          <a:p>
            <a:pPr>
              <a:spcBef>
                <a:spcPts val="300"/>
              </a:spcBef>
            </a:pPr>
            <a:r>
              <a:rPr lang="en-US" dirty="0"/>
              <a:t>State long-term objectives AND expected impact</a:t>
            </a:r>
          </a:p>
          <a:p>
            <a:pPr>
              <a:spcBef>
                <a:spcPts val="300"/>
              </a:spcBef>
            </a:pPr>
            <a:r>
              <a:rPr lang="en-US" dirty="0"/>
              <a:t>Explicitly state hypotheses and research question</a:t>
            </a:r>
          </a:p>
          <a:p>
            <a:endParaRPr lang="en-US" dirty="0"/>
          </a:p>
        </p:txBody>
      </p:sp>
      <p:sp>
        <p:nvSpPr>
          <p:cNvPr id="2" name="TextBox 1"/>
          <p:cNvSpPr txBox="1"/>
          <p:nvPr/>
        </p:nvSpPr>
        <p:spPr>
          <a:xfrm>
            <a:off x="3060054" y="990600"/>
            <a:ext cx="5779146" cy="707886"/>
          </a:xfrm>
          <a:prstGeom prst="rect">
            <a:avLst/>
          </a:prstGeom>
          <a:noFill/>
        </p:spPr>
        <p:txBody>
          <a:bodyPr wrap="none" rtlCol="0">
            <a:spAutoFit/>
          </a:bodyPr>
          <a:lstStyle/>
          <a:p>
            <a:r>
              <a:rPr lang="en-US" sz="4000" dirty="0" smtClean="0">
                <a:solidFill>
                  <a:srgbClr val="CC3300"/>
                </a:solidFill>
                <a:latin typeface="+mn-lt"/>
              </a:rPr>
              <a:t>Presentation Matters</a:t>
            </a:r>
            <a:endParaRPr lang="en-US" sz="4000" dirty="0">
              <a:solidFill>
                <a:srgbClr val="CC3300"/>
              </a:solidFill>
              <a:latin typeface="+mn-lt"/>
            </a:endParaRPr>
          </a:p>
        </p:txBody>
      </p:sp>
    </p:spTree>
    <p:extLst>
      <p:ext uri="{BB962C8B-B14F-4D97-AF65-F5344CB8AC3E}">
        <p14:creationId xmlns:p14="http://schemas.microsoft.com/office/powerpoint/2010/main" val="763348130"/>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chorCtr="0"/>
          <a:lstStyle/>
          <a:p>
            <a:pPr eaLnBrk="1" hangingPunct="1">
              <a:defRPr/>
            </a:pPr>
            <a:r>
              <a:rPr lang="en-US" i="1" dirty="0" smtClean="0"/>
              <a:t>Grant Writing for Success</a:t>
            </a:r>
          </a:p>
        </p:txBody>
      </p:sp>
      <p:sp>
        <p:nvSpPr>
          <p:cNvPr id="46084" name="Text Box 5"/>
          <p:cNvSpPr txBox="1">
            <a:spLocks noChangeArrowheads="1"/>
          </p:cNvSpPr>
          <p:nvPr/>
        </p:nvSpPr>
        <p:spPr bwMode="auto">
          <a:xfrm>
            <a:off x="593725" y="1676400"/>
            <a:ext cx="8016875" cy="4462760"/>
          </a:xfrm>
          <a:prstGeom prst="rect">
            <a:avLst/>
          </a:prstGeom>
          <a:noFill/>
          <a:ln w="9525">
            <a:noFill/>
            <a:miter lim="800000"/>
            <a:headEnd/>
            <a:tailEnd/>
          </a:ln>
        </p:spPr>
        <p:txBody>
          <a:bodyPr>
            <a:spAutoFit/>
          </a:bodyPr>
          <a:lstStyle/>
          <a:p>
            <a:pPr algn="l">
              <a:spcBef>
                <a:spcPct val="0"/>
              </a:spcBef>
            </a:pPr>
            <a:r>
              <a:rPr lang="en-US" sz="3200" b="0" dirty="0" smtClean="0">
                <a:solidFill>
                  <a:schemeClr val="tx1"/>
                </a:solidFill>
              </a:rPr>
              <a:t>Writing the Application:</a:t>
            </a:r>
          </a:p>
          <a:p>
            <a:pPr marL="465138" indent="-465138" algn="l">
              <a:spcBef>
                <a:spcPct val="0"/>
              </a:spcBef>
              <a:buClr>
                <a:srgbClr val="FFC000"/>
              </a:buClr>
              <a:buSzPct val="70000"/>
              <a:buFont typeface="Wingdings" pitchFamily="2" charset="2"/>
              <a:buChar char="u"/>
            </a:pPr>
            <a:r>
              <a:rPr lang="en-US" sz="2800" b="0" dirty="0" smtClean="0">
                <a:solidFill>
                  <a:schemeClr val="tx1"/>
                </a:solidFill>
              </a:rPr>
              <a:t>Start Planning </a:t>
            </a:r>
            <a:r>
              <a:rPr lang="en-US" sz="2800" dirty="0" smtClean="0">
                <a:solidFill>
                  <a:srgbClr val="FF0000"/>
                </a:solidFill>
              </a:rPr>
              <a:t>EARLY</a:t>
            </a:r>
            <a:endParaRPr lang="en-US" sz="2800" dirty="0">
              <a:solidFill>
                <a:srgbClr val="FF0000"/>
              </a:solidFill>
            </a:endParaRPr>
          </a:p>
          <a:p>
            <a:pPr marL="465138" indent="-465138" algn="l">
              <a:spcBef>
                <a:spcPct val="0"/>
              </a:spcBef>
              <a:buClr>
                <a:srgbClr val="FFC000"/>
              </a:buClr>
              <a:buSzPct val="70000"/>
              <a:buFont typeface="Wingdings" pitchFamily="2" charset="2"/>
              <a:buChar char="u"/>
            </a:pPr>
            <a:r>
              <a:rPr lang="en-US" sz="2800" b="0" dirty="0" smtClean="0">
                <a:solidFill>
                  <a:schemeClr val="tx1"/>
                </a:solidFill>
              </a:rPr>
              <a:t>Develop </a:t>
            </a:r>
            <a:r>
              <a:rPr lang="en-US" sz="2800" b="0" dirty="0">
                <a:solidFill>
                  <a:schemeClr val="tx1"/>
                </a:solidFill>
              </a:rPr>
              <a:t>your good idea</a:t>
            </a:r>
          </a:p>
          <a:p>
            <a:pPr marL="465138" indent="-465138" algn="l">
              <a:spcBef>
                <a:spcPct val="0"/>
              </a:spcBef>
              <a:buClr>
                <a:srgbClr val="FFC000"/>
              </a:buClr>
              <a:buSzPct val="70000"/>
              <a:buFont typeface="Wingdings" pitchFamily="2" charset="2"/>
              <a:buChar char="u"/>
            </a:pPr>
            <a:r>
              <a:rPr lang="en-US" sz="2800" b="0" dirty="0">
                <a:solidFill>
                  <a:schemeClr val="tx1"/>
                </a:solidFill>
              </a:rPr>
              <a:t>Use the NIH webpage (www.nih.gov)</a:t>
            </a:r>
          </a:p>
          <a:p>
            <a:pPr marL="465138" indent="-465138" algn="l">
              <a:spcBef>
                <a:spcPct val="0"/>
              </a:spcBef>
              <a:buClr>
                <a:srgbClr val="FFC000"/>
              </a:buClr>
              <a:buSzPct val="70000"/>
              <a:buFont typeface="Wingdings" pitchFamily="2" charset="2"/>
              <a:buChar char="u"/>
            </a:pPr>
            <a:r>
              <a:rPr lang="en-US" sz="2800" b="0" dirty="0">
                <a:solidFill>
                  <a:schemeClr val="tx1"/>
                </a:solidFill>
              </a:rPr>
              <a:t>Talk to your NIH Program Official(s)</a:t>
            </a:r>
          </a:p>
          <a:p>
            <a:pPr marL="465138" indent="-465138" algn="l">
              <a:spcBef>
                <a:spcPct val="0"/>
              </a:spcBef>
              <a:buClr>
                <a:srgbClr val="FFC000"/>
              </a:buClr>
              <a:buSzPct val="70000"/>
              <a:buFont typeface="Wingdings" pitchFamily="2" charset="2"/>
              <a:buChar char="u"/>
            </a:pPr>
            <a:r>
              <a:rPr lang="en-US" sz="2800" b="0" dirty="0" smtClean="0">
                <a:solidFill>
                  <a:schemeClr val="tx1"/>
                </a:solidFill>
              </a:rPr>
              <a:t>Provide a good presentation</a:t>
            </a:r>
          </a:p>
          <a:p>
            <a:pPr marL="465138" indent="-465138" algn="l">
              <a:spcBef>
                <a:spcPct val="0"/>
              </a:spcBef>
              <a:buClr>
                <a:srgbClr val="FFC000"/>
              </a:buClr>
              <a:buSzPct val="70000"/>
              <a:buFont typeface="Wingdings" pitchFamily="2" charset="2"/>
              <a:buChar char="u"/>
            </a:pPr>
            <a:r>
              <a:rPr lang="en-US" sz="2800" b="0" dirty="0" smtClean="0">
                <a:solidFill>
                  <a:schemeClr val="tx1"/>
                </a:solidFill>
              </a:rPr>
              <a:t>Align with </a:t>
            </a:r>
            <a:r>
              <a:rPr lang="en-US" sz="2800" b="0" dirty="0">
                <a:solidFill>
                  <a:schemeClr val="tx1"/>
                </a:solidFill>
              </a:rPr>
              <a:t>review criteria</a:t>
            </a:r>
          </a:p>
          <a:p>
            <a:pPr marL="465138" indent="-465138" algn="l">
              <a:spcBef>
                <a:spcPct val="0"/>
              </a:spcBef>
              <a:buClr>
                <a:srgbClr val="FFC000"/>
              </a:buClr>
              <a:buSzPct val="70000"/>
              <a:buFont typeface="Wingdings" pitchFamily="2" charset="2"/>
              <a:buChar char="u"/>
            </a:pPr>
            <a:r>
              <a:rPr lang="en-US" sz="2800" b="0" dirty="0">
                <a:solidFill>
                  <a:schemeClr val="tx1"/>
                </a:solidFill>
              </a:rPr>
              <a:t>Identify </a:t>
            </a:r>
            <a:r>
              <a:rPr lang="en-US" sz="2800" b="0" dirty="0" smtClean="0">
                <a:solidFill>
                  <a:schemeClr val="tx1"/>
                </a:solidFill>
              </a:rPr>
              <a:t>collaborators</a:t>
            </a:r>
            <a:endParaRPr lang="en-US" sz="2800" b="0" dirty="0">
              <a:solidFill>
                <a:schemeClr val="tx1"/>
              </a:solidFill>
            </a:endParaRPr>
          </a:p>
          <a:p>
            <a:pPr marL="465138" indent="-465138" algn="l">
              <a:spcBef>
                <a:spcPct val="0"/>
              </a:spcBef>
              <a:buClr>
                <a:srgbClr val="FFC000"/>
              </a:buClr>
              <a:buSzPct val="70000"/>
              <a:buFont typeface="Wingdings" pitchFamily="2" charset="2"/>
              <a:buChar char="u"/>
            </a:pPr>
            <a:r>
              <a:rPr lang="en-US" sz="2800" b="0" dirty="0" smtClean="0">
                <a:solidFill>
                  <a:schemeClr val="tx1"/>
                </a:solidFill>
              </a:rPr>
              <a:t>Seek </a:t>
            </a:r>
            <a:r>
              <a:rPr lang="en-US" sz="2800" b="0" dirty="0">
                <a:solidFill>
                  <a:schemeClr val="tx1"/>
                </a:solidFill>
              </a:rPr>
              <a:t>advice </a:t>
            </a:r>
            <a:r>
              <a:rPr lang="en-US" sz="2800" b="0" dirty="0" smtClean="0">
                <a:solidFill>
                  <a:schemeClr val="tx1"/>
                </a:solidFill>
              </a:rPr>
              <a:t>and feedback from colleagues</a:t>
            </a:r>
          </a:p>
          <a:p>
            <a:pPr marL="465138" indent="-465138" algn="l">
              <a:spcBef>
                <a:spcPct val="0"/>
              </a:spcBef>
              <a:buClr>
                <a:srgbClr val="FFC000"/>
              </a:buClr>
              <a:buSzPct val="70000"/>
              <a:buFont typeface="Wingdings" pitchFamily="2" charset="2"/>
              <a:buChar char="u"/>
            </a:pPr>
            <a:r>
              <a:rPr lang="en-US" sz="2800" b="0" dirty="0" smtClean="0">
                <a:solidFill>
                  <a:schemeClr val="tx1"/>
                </a:solidFill>
              </a:rPr>
              <a:t>Funding </a:t>
            </a:r>
            <a:r>
              <a:rPr lang="en-US" sz="2800" b="0" dirty="0" smtClean="0">
                <a:solidFill>
                  <a:schemeClr val="tx1"/>
                </a:solidFill>
              </a:rPr>
              <a:t>&amp; peer review</a:t>
            </a:r>
            <a:endParaRPr lang="en-US" sz="2800" b="0" dirty="0">
              <a:solidFill>
                <a:schemeClr val="tx1"/>
              </a:solidFill>
            </a:endParaRPr>
          </a:p>
        </p:txBody>
      </p:sp>
      <p:pic>
        <p:nvPicPr>
          <p:cNvPr id="46086" name="Picture 7" descr="MPj04097790000[1]"/>
          <p:cNvPicPr>
            <a:picLocks noChangeAspect="1" noChangeArrowheads="1"/>
          </p:cNvPicPr>
          <p:nvPr/>
        </p:nvPicPr>
        <p:blipFill>
          <a:blip r:embed="rId3" cstate="print"/>
          <a:srcRect/>
          <a:stretch>
            <a:fillRect/>
          </a:stretch>
        </p:blipFill>
        <p:spPr bwMode="auto">
          <a:xfrm>
            <a:off x="6477000" y="1371600"/>
            <a:ext cx="2362200" cy="150918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304800" y="427037"/>
            <a:ext cx="2362200" cy="4144963"/>
          </a:xfrm>
        </p:spPr>
        <p:txBody>
          <a:bodyPr vert="horz">
            <a:normAutofit/>
          </a:bodyPr>
          <a:lstStyle/>
          <a:p>
            <a:endParaRPr lang="en-US" sz="2800" dirty="0"/>
          </a:p>
          <a:p>
            <a:r>
              <a:rPr lang="en-US" sz="3200" b="1" dirty="0" smtClean="0"/>
              <a:t>Develop a Strong Research Plan</a:t>
            </a:r>
            <a:endParaRPr lang="en-US" sz="3200" b="1" dirty="0"/>
          </a:p>
        </p:txBody>
      </p:sp>
      <p:sp>
        <p:nvSpPr>
          <p:cNvPr id="5" name="Content Placeholder 4"/>
          <p:cNvSpPr>
            <a:spLocks noGrp="1"/>
          </p:cNvSpPr>
          <p:nvPr>
            <p:ph sz="quarter" idx="1"/>
          </p:nvPr>
        </p:nvSpPr>
        <p:spPr>
          <a:xfrm>
            <a:off x="3124200" y="1676400"/>
            <a:ext cx="5638800" cy="5029200"/>
          </a:xfrm>
        </p:spPr>
        <p:txBody>
          <a:bodyPr>
            <a:normAutofit/>
          </a:bodyPr>
          <a:lstStyle/>
          <a:p>
            <a:pPr>
              <a:spcBef>
                <a:spcPts val="0"/>
              </a:spcBef>
              <a:buNone/>
            </a:pPr>
            <a:r>
              <a:rPr lang="en-US" sz="3200" dirty="0" smtClean="0">
                <a:solidFill>
                  <a:srgbClr val="CC3300"/>
                </a:solidFill>
              </a:rPr>
              <a:t>Preliminary Studies/Progress Report</a:t>
            </a:r>
            <a:endParaRPr lang="en-US" sz="3200" dirty="0">
              <a:solidFill>
                <a:srgbClr val="CC3300"/>
              </a:solidFill>
            </a:endParaRPr>
          </a:p>
          <a:p>
            <a:pPr>
              <a:lnSpc>
                <a:spcPct val="90000"/>
              </a:lnSpc>
              <a:spcBef>
                <a:spcPct val="50000"/>
              </a:spcBef>
            </a:pPr>
            <a:r>
              <a:rPr lang="en-US" sz="2400" dirty="0"/>
              <a:t>How previous work --  by you, your team, and others -- leads to this study</a:t>
            </a:r>
          </a:p>
          <a:p>
            <a:pPr>
              <a:lnSpc>
                <a:spcPct val="90000"/>
              </a:lnSpc>
              <a:spcBef>
                <a:spcPct val="50000"/>
              </a:spcBef>
            </a:pPr>
            <a:r>
              <a:rPr lang="en-US" sz="2400" dirty="0"/>
              <a:t>Demonstrate your experience, competence and likelihood of continued success</a:t>
            </a:r>
          </a:p>
          <a:p>
            <a:pPr>
              <a:lnSpc>
                <a:spcPct val="90000"/>
              </a:lnSpc>
              <a:spcBef>
                <a:spcPct val="50000"/>
              </a:spcBef>
            </a:pPr>
            <a:r>
              <a:rPr lang="en-US" sz="2400" dirty="0"/>
              <a:t>Must flow logically from literature review and major themes of the problem area</a:t>
            </a:r>
          </a:p>
          <a:p>
            <a:endParaRPr lang="en-US" sz="2400" dirty="0"/>
          </a:p>
        </p:txBody>
      </p:sp>
      <p:sp>
        <p:nvSpPr>
          <p:cNvPr id="2" name="TextBox 1"/>
          <p:cNvSpPr txBox="1"/>
          <p:nvPr/>
        </p:nvSpPr>
        <p:spPr>
          <a:xfrm>
            <a:off x="3060054" y="968514"/>
            <a:ext cx="5779146" cy="707886"/>
          </a:xfrm>
          <a:prstGeom prst="rect">
            <a:avLst/>
          </a:prstGeom>
          <a:noFill/>
        </p:spPr>
        <p:txBody>
          <a:bodyPr wrap="none" rtlCol="0">
            <a:spAutoFit/>
          </a:bodyPr>
          <a:lstStyle/>
          <a:p>
            <a:r>
              <a:rPr lang="en-US" sz="4000" dirty="0" smtClean="0">
                <a:solidFill>
                  <a:srgbClr val="CC3300"/>
                </a:solidFill>
                <a:latin typeface="+mn-lt"/>
              </a:rPr>
              <a:t>Presentation Matters</a:t>
            </a:r>
            <a:endParaRPr lang="en-US" sz="4000" dirty="0">
              <a:solidFill>
                <a:srgbClr val="CC3300"/>
              </a:solidFill>
              <a:latin typeface="+mn-lt"/>
            </a:endParaRPr>
          </a:p>
        </p:txBody>
      </p:sp>
    </p:spTree>
    <p:extLst>
      <p:ext uri="{BB962C8B-B14F-4D97-AF65-F5344CB8AC3E}">
        <p14:creationId xmlns:p14="http://schemas.microsoft.com/office/powerpoint/2010/main" val="1602090218"/>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304800" y="427037"/>
            <a:ext cx="2362200" cy="4144963"/>
          </a:xfrm>
        </p:spPr>
        <p:txBody>
          <a:bodyPr vert="horz">
            <a:normAutofit/>
          </a:bodyPr>
          <a:lstStyle/>
          <a:p>
            <a:endParaRPr lang="en-US" sz="2800" dirty="0"/>
          </a:p>
          <a:p>
            <a:r>
              <a:rPr lang="en-US" sz="3200" b="1" dirty="0" smtClean="0"/>
              <a:t>Develop a Strong Research Plan</a:t>
            </a:r>
            <a:endParaRPr lang="en-US" sz="3200" b="1" dirty="0"/>
          </a:p>
        </p:txBody>
      </p:sp>
      <p:sp>
        <p:nvSpPr>
          <p:cNvPr id="5" name="Content Placeholder 4"/>
          <p:cNvSpPr>
            <a:spLocks noGrp="1"/>
          </p:cNvSpPr>
          <p:nvPr>
            <p:ph sz="quarter" idx="1"/>
          </p:nvPr>
        </p:nvSpPr>
        <p:spPr>
          <a:xfrm>
            <a:off x="3124200" y="1371600"/>
            <a:ext cx="5638800" cy="4876800"/>
          </a:xfrm>
        </p:spPr>
        <p:txBody>
          <a:bodyPr>
            <a:normAutofit fontScale="70000" lnSpcReduction="20000"/>
          </a:bodyPr>
          <a:lstStyle/>
          <a:p>
            <a:endParaRPr lang="en-US" sz="5100" dirty="0" smtClean="0">
              <a:solidFill>
                <a:srgbClr val="CC3300"/>
              </a:solidFill>
            </a:endParaRPr>
          </a:p>
          <a:p>
            <a:pPr>
              <a:spcBef>
                <a:spcPct val="25000"/>
              </a:spcBef>
              <a:buNone/>
            </a:pPr>
            <a:r>
              <a:rPr lang="en-US" sz="4600" dirty="0">
                <a:solidFill>
                  <a:srgbClr val="CC3300"/>
                </a:solidFill>
              </a:rPr>
              <a:t>Approach</a:t>
            </a:r>
          </a:p>
          <a:p>
            <a:pPr>
              <a:spcBef>
                <a:spcPct val="25000"/>
              </a:spcBef>
            </a:pPr>
            <a:r>
              <a:rPr lang="en-US" sz="3600" dirty="0"/>
              <a:t>Does your plan flow logically from the literature review and prior studies?</a:t>
            </a:r>
          </a:p>
          <a:p>
            <a:pPr>
              <a:spcBef>
                <a:spcPct val="25000"/>
              </a:spcBef>
            </a:pPr>
            <a:r>
              <a:rPr lang="en-US" sz="3600" dirty="0"/>
              <a:t>How will each hypothesis be </a:t>
            </a:r>
            <a:r>
              <a:rPr lang="en-US" sz="3600" dirty="0" smtClean="0"/>
              <a:t>tested?</a:t>
            </a:r>
            <a:endParaRPr lang="en-US" sz="3600" dirty="0"/>
          </a:p>
          <a:p>
            <a:pPr>
              <a:spcBef>
                <a:spcPct val="25000"/>
              </a:spcBef>
            </a:pPr>
            <a:r>
              <a:rPr lang="en-US" sz="3600" dirty="0"/>
              <a:t>Do your measures capture the variables needed to test hypotheses? </a:t>
            </a:r>
          </a:p>
          <a:p>
            <a:pPr>
              <a:spcBef>
                <a:spcPct val="25000"/>
              </a:spcBef>
            </a:pPr>
            <a:r>
              <a:rPr lang="en-US" sz="3600" dirty="0"/>
              <a:t>Why did you choose those measures?</a:t>
            </a:r>
          </a:p>
          <a:p>
            <a:pPr>
              <a:spcBef>
                <a:spcPct val="25000"/>
              </a:spcBef>
            </a:pPr>
            <a:r>
              <a:rPr lang="en-US" sz="3600" dirty="0"/>
              <a:t>Methods and analyses must match </a:t>
            </a:r>
          </a:p>
          <a:p>
            <a:endParaRPr lang="en-US" dirty="0"/>
          </a:p>
        </p:txBody>
      </p:sp>
      <p:sp>
        <p:nvSpPr>
          <p:cNvPr id="2" name="TextBox 1"/>
          <p:cNvSpPr txBox="1"/>
          <p:nvPr/>
        </p:nvSpPr>
        <p:spPr>
          <a:xfrm>
            <a:off x="3060054" y="990600"/>
            <a:ext cx="5779146" cy="707886"/>
          </a:xfrm>
          <a:prstGeom prst="rect">
            <a:avLst/>
          </a:prstGeom>
          <a:noFill/>
        </p:spPr>
        <p:txBody>
          <a:bodyPr wrap="none" rtlCol="0">
            <a:spAutoFit/>
          </a:bodyPr>
          <a:lstStyle/>
          <a:p>
            <a:r>
              <a:rPr lang="en-US" sz="4000" dirty="0" smtClean="0">
                <a:solidFill>
                  <a:srgbClr val="CC3300"/>
                </a:solidFill>
                <a:latin typeface="+mn-lt"/>
              </a:rPr>
              <a:t>Presentation Matters</a:t>
            </a:r>
            <a:endParaRPr lang="en-US" sz="4000" dirty="0">
              <a:solidFill>
                <a:srgbClr val="CC3300"/>
              </a:solidFill>
              <a:latin typeface="+mn-lt"/>
            </a:endParaRPr>
          </a:p>
        </p:txBody>
      </p:sp>
    </p:spTree>
    <p:extLst>
      <p:ext uri="{BB962C8B-B14F-4D97-AF65-F5344CB8AC3E}">
        <p14:creationId xmlns:p14="http://schemas.microsoft.com/office/powerpoint/2010/main" val="1820153800"/>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304800" y="427037"/>
            <a:ext cx="2362200" cy="4144963"/>
          </a:xfrm>
        </p:spPr>
        <p:txBody>
          <a:bodyPr vert="horz">
            <a:normAutofit/>
          </a:bodyPr>
          <a:lstStyle/>
          <a:p>
            <a:endParaRPr lang="en-US" sz="2800" dirty="0"/>
          </a:p>
          <a:p>
            <a:r>
              <a:rPr lang="en-US" sz="3200" b="1" dirty="0" smtClean="0"/>
              <a:t>Develop a Strong Research Plan</a:t>
            </a:r>
            <a:endParaRPr lang="en-US" sz="3200" b="1" dirty="0"/>
          </a:p>
        </p:txBody>
      </p:sp>
      <p:sp>
        <p:nvSpPr>
          <p:cNvPr id="5" name="Content Placeholder 4"/>
          <p:cNvSpPr>
            <a:spLocks noGrp="1"/>
          </p:cNvSpPr>
          <p:nvPr>
            <p:ph sz="quarter" idx="1"/>
          </p:nvPr>
        </p:nvSpPr>
        <p:spPr>
          <a:xfrm>
            <a:off x="3124200" y="1371600"/>
            <a:ext cx="5638800" cy="4876800"/>
          </a:xfrm>
        </p:spPr>
        <p:txBody>
          <a:bodyPr>
            <a:normAutofit fontScale="92500" lnSpcReduction="10000"/>
          </a:bodyPr>
          <a:lstStyle/>
          <a:p>
            <a:pPr>
              <a:spcBef>
                <a:spcPct val="25000"/>
              </a:spcBef>
              <a:buNone/>
            </a:pPr>
            <a:endParaRPr lang="en-US" sz="4000" dirty="0" smtClean="0">
              <a:solidFill>
                <a:srgbClr val="CC3300"/>
              </a:solidFill>
            </a:endParaRPr>
          </a:p>
          <a:p>
            <a:pPr>
              <a:spcBef>
                <a:spcPct val="25000"/>
              </a:spcBef>
              <a:buNone/>
            </a:pPr>
            <a:r>
              <a:rPr lang="en-US" sz="3500" dirty="0" smtClean="0">
                <a:solidFill>
                  <a:srgbClr val="CC3300"/>
                </a:solidFill>
              </a:rPr>
              <a:t>Approach</a:t>
            </a:r>
            <a:endParaRPr lang="en-US" sz="3500" dirty="0">
              <a:solidFill>
                <a:srgbClr val="CC3300"/>
              </a:solidFill>
            </a:endParaRPr>
          </a:p>
          <a:p>
            <a:pPr>
              <a:lnSpc>
                <a:spcPct val="90000"/>
              </a:lnSpc>
              <a:spcBef>
                <a:spcPct val="50000"/>
              </a:spcBef>
            </a:pPr>
            <a:r>
              <a:rPr lang="en-US" sz="2800" dirty="0" smtClean="0"/>
              <a:t>For </a:t>
            </a:r>
            <a:r>
              <a:rPr lang="en-US" sz="2800" dirty="0"/>
              <a:t>clinical studies be explicit and thorough in discussing  </a:t>
            </a:r>
          </a:p>
          <a:p>
            <a:pPr lvl="1">
              <a:lnSpc>
                <a:spcPct val="90000"/>
              </a:lnSpc>
              <a:spcBef>
                <a:spcPct val="50000"/>
              </a:spcBef>
            </a:pPr>
            <a:r>
              <a:rPr lang="en-US" sz="2400" dirty="0"/>
              <a:t>intervention or system to be studied</a:t>
            </a:r>
          </a:p>
          <a:p>
            <a:pPr lvl="1">
              <a:lnSpc>
                <a:spcPct val="90000"/>
              </a:lnSpc>
              <a:spcBef>
                <a:spcPct val="50000"/>
              </a:spcBef>
            </a:pPr>
            <a:r>
              <a:rPr lang="en-US" sz="2400" dirty="0"/>
              <a:t>target population </a:t>
            </a:r>
          </a:p>
          <a:p>
            <a:pPr lvl="1">
              <a:lnSpc>
                <a:spcPct val="90000"/>
              </a:lnSpc>
              <a:spcBef>
                <a:spcPct val="50000"/>
              </a:spcBef>
            </a:pPr>
            <a:r>
              <a:rPr lang="en-US" sz="2400" dirty="0"/>
              <a:t>inclusion and exclusion criteria</a:t>
            </a:r>
          </a:p>
          <a:p>
            <a:pPr lvl="1">
              <a:lnSpc>
                <a:spcPct val="90000"/>
              </a:lnSpc>
              <a:spcBef>
                <a:spcPct val="50000"/>
              </a:spcBef>
            </a:pPr>
            <a:r>
              <a:rPr lang="en-US" sz="2400" dirty="0"/>
              <a:t>independent and dependent variables</a:t>
            </a:r>
          </a:p>
          <a:p>
            <a:pPr lvl="1">
              <a:lnSpc>
                <a:spcPct val="90000"/>
              </a:lnSpc>
              <a:spcBef>
                <a:spcPct val="50000"/>
              </a:spcBef>
            </a:pPr>
            <a:r>
              <a:rPr lang="en-US" sz="2400" dirty="0"/>
              <a:t>all measures and instruments</a:t>
            </a:r>
          </a:p>
          <a:p>
            <a:pPr lvl="1">
              <a:lnSpc>
                <a:spcPct val="90000"/>
              </a:lnSpc>
              <a:spcBef>
                <a:spcPct val="50000"/>
              </a:spcBef>
            </a:pPr>
            <a:r>
              <a:rPr lang="en-US" sz="2400" dirty="0"/>
              <a:t>power analyses</a:t>
            </a:r>
          </a:p>
          <a:p>
            <a:endParaRPr lang="en-US" dirty="0"/>
          </a:p>
        </p:txBody>
      </p:sp>
      <p:sp>
        <p:nvSpPr>
          <p:cNvPr id="2" name="TextBox 1"/>
          <p:cNvSpPr txBox="1"/>
          <p:nvPr/>
        </p:nvSpPr>
        <p:spPr>
          <a:xfrm>
            <a:off x="3060054" y="990600"/>
            <a:ext cx="5779146" cy="707886"/>
          </a:xfrm>
          <a:prstGeom prst="rect">
            <a:avLst/>
          </a:prstGeom>
          <a:noFill/>
        </p:spPr>
        <p:txBody>
          <a:bodyPr wrap="none" rtlCol="0">
            <a:spAutoFit/>
          </a:bodyPr>
          <a:lstStyle/>
          <a:p>
            <a:r>
              <a:rPr lang="en-US" sz="4000" dirty="0" smtClean="0">
                <a:solidFill>
                  <a:srgbClr val="CC3300"/>
                </a:solidFill>
                <a:latin typeface="+mn-lt"/>
              </a:rPr>
              <a:t>Presentation Matters</a:t>
            </a:r>
            <a:endParaRPr lang="en-US" sz="4000" dirty="0">
              <a:solidFill>
                <a:srgbClr val="CC3300"/>
              </a:solidFill>
              <a:latin typeface="+mn-lt"/>
            </a:endParaRPr>
          </a:p>
        </p:txBody>
      </p:sp>
    </p:spTree>
    <p:extLst>
      <p:ext uri="{BB962C8B-B14F-4D97-AF65-F5344CB8AC3E}">
        <p14:creationId xmlns:p14="http://schemas.microsoft.com/office/powerpoint/2010/main" val="2074471513"/>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304800" y="427037"/>
            <a:ext cx="2362200" cy="4144963"/>
          </a:xfrm>
        </p:spPr>
        <p:txBody>
          <a:bodyPr vert="horz">
            <a:normAutofit/>
          </a:bodyPr>
          <a:lstStyle/>
          <a:p>
            <a:endParaRPr lang="en-US" sz="2800" dirty="0"/>
          </a:p>
          <a:p>
            <a:r>
              <a:rPr lang="en-US" sz="3200" b="1" dirty="0" smtClean="0"/>
              <a:t>Develop a Strong Research Plan</a:t>
            </a:r>
            <a:endParaRPr lang="en-US" sz="3200" b="1" dirty="0"/>
          </a:p>
        </p:txBody>
      </p:sp>
      <p:sp>
        <p:nvSpPr>
          <p:cNvPr id="5" name="Content Placeholder 4"/>
          <p:cNvSpPr>
            <a:spLocks noGrp="1"/>
          </p:cNvSpPr>
          <p:nvPr>
            <p:ph sz="quarter" idx="1"/>
          </p:nvPr>
        </p:nvSpPr>
        <p:spPr>
          <a:xfrm>
            <a:off x="3124200" y="1371600"/>
            <a:ext cx="5638800" cy="4876800"/>
          </a:xfrm>
        </p:spPr>
        <p:txBody>
          <a:bodyPr>
            <a:normAutofit fontScale="77500" lnSpcReduction="20000"/>
          </a:bodyPr>
          <a:lstStyle/>
          <a:p>
            <a:pPr>
              <a:spcBef>
                <a:spcPct val="25000"/>
              </a:spcBef>
              <a:buNone/>
            </a:pPr>
            <a:endParaRPr lang="en-US" sz="4000" dirty="0" smtClean="0">
              <a:solidFill>
                <a:srgbClr val="CC3300"/>
              </a:solidFill>
            </a:endParaRPr>
          </a:p>
          <a:p>
            <a:pPr>
              <a:spcBef>
                <a:spcPct val="25000"/>
              </a:spcBef>
              <a:buNone/>
            </a:pPr>
            <a:r>
              <a:rPr lang="en-US" sz="4100" dirty="0" smtClean="0">
                <a:solidFill>
                  <a:srgbClr val="CC3300"/>
                </a:solidFill>
              </a:rPr>
              <a:t>Common Miscues:</a:t>
            </a:r>
            <a:endParaRPr lang="en-US" sz="4100" dirty="0"/>
          </a:p>
          <a:p>
            <a:pPr>
              <a:spcBef>
                <a:spcPct val="50000"/>
              </a:spcBef>
              <a:buNone/>
            </a:pPr>
            <a:r>
              <a:rPr lang="en-US" sz="2800" i="1" dirty="0"/>
              <a:t>Failure to …</a:t>
            </a:r>
            <a:endParaRPr lang="en-US" sz="2800" dirty="0"/>
          </a:p>
          <a:p>
            <a:pPr>
              <a:spcBef>
                <a:spcPct val="50000"/>
              </a:spcBef>
            </a:pPr>
            <a:r>
              <a:rPr lang="en-US" sz="2800" dirty="0"/>
              <a:t>Document why the problem is important</a:t>
            </a:r>
          </a:p>
          <a:p>
            <a:pPr>
              <a:spcBef>
                <a:spcPct val="50000"/>
              </a:spcBef>
            </a:pPr>
            <a:r>
              <a:rPr lang="en-US" sz="2800" dirty="0"/>
              <a:t>Distinguish empirical findings from speculation</a:t>
            </a:r>
          </a:p>
          <a:p>
            <a:pPr>
              <a:spcBef>
                <a:spcPct val="50000"/>
              </a:spcBef>
            </a:pPr>
            <a:r>
              <a:rPr lang="en-US" sz="2800" dirty="0"/>
              <a:t>Critically analyze key themes in literature</a:t>
            </a:r>
          </a:p>
          <a:p>
            <a:pPr>
              <a:spcBef>
                <a:spcPct val="50000"/>
              </a:spcBef>
            </a:pPr>
            <a:r>
              <a:rPr lang="en-US" sz="2800" dirty="0"/>
              <a:t>Consider alternative perspectives </a:t>
            </a:r>
          </a:p>
          <a:p>
            <a:pPr>
              <a:spcBef>
                <a:spcPct val="50000"/>
              </a:spcBef>
            </a:pPr>
            <a:r>
              <a:rPr lang="en-US" sz="2800" dirty="0"/>
              <a:t>Read, understand, and cite the crucial studies</a:t>
            </a:r>
          </a:p>
          <a:p>
            <a:endParaRPr lang="en-US" dirty="0"/>
          </a:p>
        </p:txBody>
      </p:sp>
      <p:sp>
        <p:nvSpPr>
          <p:cNvPr id="2" name="TextBox 1"/>
          <p:cNvSpPr txBox="1"/>
          <p:nvPr/>
        </p:nvSpPr>
        <p:spPr>
          <a:xfrm>
            <a:off x="3060054" y="990600"/>
            <a:ext cx="5779146" cy="707886"/>
          </a:xfrm>
          <a:prstGeom prst="rect">
            <a:avLst/>
          </a:prstGeom>
          <a:noFill/>
        </p:spPr>
        <p:txBody>
          <a:bodyPr wrap="none" rtlCol="0">
            <a:spAutoFit/>
          </a:bodyPr>
          <a:lstStyle/>
          <a:p>
            <a:r>
              <a:rPr lang="en-US" sz="4000" dirty="0" smtClean="0">
                <a:solidFill>
                  <a:srgbClr val="CC3300"/>
                </a:solidFill>
                <a:latin typeface="+mn-lt"/>
              </a:rPr>
              <a:t>Presentation Matters</a:t>
            </a:r>
            <a:endParaRPr lang="en-US" sz="4000" dirty="0">
              <a:solidFill>
                <a:srgbClr val="CC3300"/>
              </a:solidFill>
              <a:latin typeface="+mn-lt"/>
            </a:endParaRPr>
          </a:p>
        </p:txBody>
      </p:sp>
    </p:spTree>
    <p:extLst>
      <p:ext uri="{BB962C8B-B14F-4D97-AF65-F5344CB8AC3E}">
        <p14:creationId xmlns:p14="http://schemas.microsoft.com/office/powerpoint/2010/main" val="3544641673"/>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2743200"/>
            <a:ext cx="8382000" cy="3505200"/>
          </a:xfrm>
        </p:spPr>
        <p:txBody>
          <a:bodyPr>
            <a:normAutofit/>
          </a:bodyPr>
          <a:lstStyle/>
          <a:p>
            <a:pPr algn="l"/>
            <a:r>
              <a:rPr lang="en-US" sz="2400" dirty="0" smtClean="0"/>
              <a:t>Align </a:t>
            </a:r>
            <a:r>
              <a:rPr lang="en-US" sz="2400" dirty="0"/>
              <a:t>your application with the </a:t>
            </a:r>
            <a:r>
              <a:rPr lang="en-US" sz="2400" dirty="0" smtClean="0"/>
              <a:t>review criteria to </a:t>
            </a:r>
            <a:r>
              <a:rPr lang="en-US" sz="2400" dirty="0"/>
              <a:t>maximize impact</a:t>
            </a:r>
            <a:r>
              <a:rPr lang="en-US" sz="2400" dirty="0" smtClean="0"/>
              <a:t>:</a:t>
            </a:r>
          </a:p>
          <a:p>
            <a:pPr algn="l"/>
            <a:endParaRPr lang="en-US" sz="1200" dirty="0"/>
          </a:p>
          <a:p>
            <a:pPr marL="617220" lvl="1" indent="-342900">
              <a:buFont typeface="Wingdings" panose="05000000000000000000" pitchFamily="2" charset="2"/>
              <a:buChar char="v"/>
            </a:pPr>
            <a:r>
              <a:rPr lang="en-US" sz="2000" dirty="0">
                <a:solidFill>
                  <a:schemeClr val="tx1"/>
                </a:solidFill>
              </a:rPr>
              <a:t>Significance</a:t>
            </a:r>
          </a:p>
          <a:p>
            <a:pPr marL="617220" lvl="1" indent="-342900">
              <a:buFont typeface="Wingdings" panose="05000000000000000000" pitchFamily="2" charset="2"/>
              <a:buChar char="v"/>
            </a:pPr>
            <a:r>
              <a:rPr lang="en-US" sz="2000" dirty="0">
                <a:solidFill>
                  <a:schemeClr val="tx1"/>
                </a:solidFill>
              </a:rPr>
              <a:t>Investigator</a:t>
            </a:r>
          </a:p>
          <a:p>
            <a:pPr marL="617220" lvl="1" indent="-342900">
              <a:buFont typeface="Wingdings" panose="05000000000000000000" pitchFamily="2" charset="2"/>
              <a:buChar char="v"/>
            </a:pPr>
            <a:r>
              <a:rPr lang="en-US" sz="2000" dirty="0">
                <a:solidFill>
                  <a:schemeClr val="tx1"/>
                </a:solidFill>
              </a:rPr>
              <a:t>Innovation</a:t>
            </a:r>
          </a:p>
          <a:p>
            <a:pPr marL="617220" lvl="1" indent="-342900">
              <a:buFont typeface="Wingdings" panose="05000000000000000000" pitchFamily="2" charset="2"/>
              <a:buChar char="v"/>
            </a:pPr>
            <a:r>
              <a:rPr lang="en-US" sz="2000" dirty="0">
                <a:solidFill>
                  <a:schemeClr val="tx1"/>
                </a:solidFill>
              </a:rPr>
              <a:t>Approach</a:t>
            </a:r>
          </a:p>
          <a:p>
            <a:pPr marL="617220" lvl="1" indent="-342900">
              <a:buFont typeface="Wingdings" panose="05000000000000000000" pitchFamily="2" charset="2"/>
              <a:buChar char="v"/>
            </a:pPr>
            <a:r>
              <a:rPr lang="en-US" sz="2000" dirty="0">
                <a:solidFill>
                  <a:schemeClr val="tx1"/>
                </a:solidFill>
              </a:rPr>
              <a:t>Environment</a:t>
            </a:r>
          </a:p>
          <a:p>
            <a:endParaRPr lang="en-US" sz="1800" dirty="0"/>
          </a:p>
        </p:txBody>
      </p:sp>
      <p:sp>
        <p:nvSpPr>
          <p:cNvPr id="3" name="Title 2"/>
          <p:cNvSpPr>
            <a:spLocks noGrp="1"/>
          </p:cNvSpPr>
          <p:nvPr>
            <p:ph type="title"/>
          </p:nvPr>
        </p:nvSpPr>
        <p:spPr/>
        <p:txBody>
          <a:bodyPr/>
          <a:lstStyle/>
          <a:p>
            <a:r>
              <a:rPr lang="en-US" dirty="0" err="1" smtClean="0"/>
              <a:t>Grantsmanship</a:t>
            </a:r>
            <a:r>
              <a:rPr lang="en-US" dirty="0" smtClean="0"/>
              <a:t> Tips</a:t>
            </a:r>
            <a:br>
              <a:rPr lang="en-US" dirty="0" smtClean="0"/>
            </a:br>
            <a:r>
              <a:rPr lang="en-US" dirty="0" smtClean="0"/>
              <a:t>101</a:t>
            </a:r>
            <a:endParaRPr lang="en-US" dirty="0"/>
          </a:p>
        </p:txBody>
      </p:sp>
    </p:spTree>
    <p:extLst>
      <p:ext uri="{BB962C8B-B14F-4D97-AF65-F5344CB8AC3E}">
        <p14:creationId xmlns:p14="http://schemas.microsoft.com/office/powerpoint/2010/main" val="3732524937"/>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eaLnBrk="1" hangingPunct="1">
              <a:defRPr/>
            </a:pPr>
            <a:r>
              <a:rPr lang="en-US" sz="4000" i="1" dirty="0" smtClean="0"/>
              <a:t>Align with Review Criteria</a:t>
            </a:r>
          </a:p>
        </p:txBody>
      </p:sp>
      <p:sp>
        <p:nvSpPr>
          <p:cNvPr id="5" name="Rectangle 3"/>
          <p:cNvSpPr>
            <a:spLocks noGrp="1" noChangeArrowheads="1"/>
          </p:cNvSpPr>
          <p:nvPr>
            <p:ph sz="quarter" idx="1"/>
          </p:nvPr>
        </p:nvSpPr>
        <p:spPr>
          <a:xfrm>
            <a:off x="1828800" y="1600200"/>
            <a:ext cx="6632448" cy="4572000"/>
          </a:xfrm>
        </p:spPr>
        <p:txBody>
          <a:bodyPr>
            <a:normAutofit/>
          </a:bodyPr>
          <a:lstStyle/>
          <a:p>
            <a:pPr marL="742950" indent="-742950" eaLnBrk="1" hangingPunct="1">
              <a:lnSpc>
                <a:spcPct val="90000"/>
              </a:lnSpc>
              <a:spcBef>
                <a:spcPct val="40000"/>
              </a:spcBef>
              <a:buClr>
                <a:srgbClr val="C00000"/>
              </a:buClr>
              <a:buSzPct val="100000"/>
              <a:buFont typeface="+mj-lt"/>
              <a:buAutoNum type="arabicPeriod"/>
            </a:pPr>
            <a:r>
              <a:rPr lang="en-US" sz="3200" b="1" dirty="0" smtClean="0">
                <a:solidFill>
                  <a:srgbClr val="CC3300"/>
                </a:solidFill>
              </a:rPr>
              <a:t>Overall Impact</a:t>
            </a:r>
          </a:p>
          <a:p>
            <a:pPr marL="742950" indent="-742950" eaLnBrk="1" hangingPunct="1">
              <a:lnSpc>
                <a:spcPct val="90000"/>
              </a:lnSpc>
              <a:spcBef>
                <a:spcPct val="40000"/>
              </a:spcBef>
              <a:buClr>
                <a:srgbClr val="C00000"/>
              </a:buClr>
              <a:buSzPct val="100000"/>
              <a:buFont typeface="+mj-lt"/>
              <a:buAutoNum type="arabicPeriod"/>
            </a:pPr>
            <a:r>
              <a:rPr lang="en-US" sz="3200" b="1" dirty="0" smtClean="0">
                <a:solidFill>
                  <a:srgbClr val="CC3300"/>
                </a:solidFill>
              </a:rPr>
              <a:t>5 Core Review Criteria: </a:t>
            </a:r>
          </a:p>
          <a:p>
            <a:pPr lvl="1" eaLnBrk="1" hangingPunct="1">
              <a:lnSpc>
                <a:spcPct val="90000"/>
              </a:lnSpc>
              <a:spcBef>
                <a:spcPct val="40000"/>
              </a:spcBef>
              <a:buClr>
                <a:srgbClr val="C00000"/>
              </a:buClr>
            </a:pPr>
            <a:r>
              <a:rPr lang="en-US" sz="2800" dirty="0" smtClean="0"/>
              <a:t>Significance</a:t>
            </a:r>
          </a:p>
          <a:p>
            <a:pPr lvl="1" eaLnBrk="1" hangingPunct="1">
              <a:lnSpc>
                <a:spcPct val="90000"/>
              </a:lnSpc>
              <a:spcBef>
                <a:spcPct val="40000"/>
              </a:spcBef>
              <a:buClr>
                <a:srgbClr val="C00000"/>
              </a:buClr>
            </a:pPr>
            <a:r>
              <a:rPr lang="en-US" sz="2800" dirty="0" smtClean="0"/>
              <a:t>Investigator </a:t>
            </a:r>
          </a:p>
          <a:p>
            <a:pPr lvl="1" eaLnBrk="1" hangingPunct="1">
              <a:lnSpc>
                <a:spcPct val="90000"/>
              </a:lnSpc>
              <a:spcBef>
                <a:spcPct val="40000"/>
              </a:spcBef>
              <a:buClr>
                <a:srgbClr val="C00000"/>
              </a:buClr>
            </a:pPr>
            <a:r>
              <a:rPr lang="en-US" sz="2800" dirty="0" smtClean="0"/>
              <a:t>Innovation</a:t>
            </a:r>
          </a:p>
          <a:p>
            <a:pPr lvl="1" eaLnBrk="1" hangingPunct="1">
              <a:lnSpc>
                <a:spcPct val="90000"/>
              </a:lnSpc>
              <a:spcBef>
                <a:spcPct val="40000"/>
              </a:spcBef>
              <a:buClr>
                <a:srgbClr val="C00000"/>
              </a:buClr>
            </a:pPr>
            <a:r>
              <a:rPr lang="en-US" sz="2800" dirty="0" smtClean="0"/>
              <a:t>Approach</a:t>
            </a:r>
          </a:p>
          <a:p>
            <a:pPr lvl="1" eaLnBrk="1" hangingPunct="1">
              <a:lnSpc>
                <a:spcPct val="90000"/>
              </a:lnSpc>
              <a:spcBef>
                <a:spcPct val="40000"/>
              </a:spcBef>
              <a:buClr>
                <a:srgbClr val="C00000"/>
              </a:buClr>
            </a:pPr>
            <a:r>
              <a:rPr lang="en-US" sz="2800" dirty="0" smtClean="0"/>
              <a:t>Environment</a:t>
            </a:r>
          </a:p>
        </p:txBody>
      </p:sp>
      <p:sp>
        <p:nvSpPr>
          <p:cNvPr id="6" name="Text Box 6"/>
          <p:cNvSpPr txBox="1">
            <a:spLocks noChangeArrowheads="1"/>
          </p:cNvSpPr>
          <p:nvPr/>
        </p:nvSpPr>
        <p:spPr bwMode="auto">
          <a:xfrm>
            <a:off x="228600" y="5768370"/>
            <a:ext cx="8686800" cy="784830"/>
          </a:xfrm>
          <a:prstGeom prst="rect">
            <a:avLst/>
          </a:prstGeom>
          <a:solidFill>
            <a:srgbClr val="C00000"/>
          </a:solidFill>
          <a:ln w="9525" algn="ctr">
            <a:noFill/>
            <a:miter lim="800000"/>
            <a:headEnd/>
            <a:tailEnd/>
          </a:ln>
          <a:effectLst>
            <a:prstShdw prst="shdw17" dist="17961" dir="2700000">
              <a:srgbClr val="7A997A"/>
            </a:prstShdw>
          </a:effectLst>
        </p:spPr>
        <p:txBody>
          <a:bodyPr wrap="square">
            <a:spAutoFit/>
          </a:bodyPr>
          <a:lstStyle/>
          <a:p>
            <a:pPr>
              <a:spcBef>
                <a:spcPts val="600"/>
              </a:spcBef>
            </a:pPr>
            <a:r>
              <a:rPr lang="en-US" sz="2000" dirty="0">
                <a:solidFill>
                  <a:srgbClr val="FFC000"/>
                </a:solidFill>
                <a:effectLst>
                  <a:outerShdw blurRad="38100" dist="38100" dir="2700000" algn="tl">
                    <a:srgbClr val="000000">
                      <a:alpha val="43137"/>
                    </a:srgbClr>
                  </a:outerShdw>
                </a:effectLst>
                <a:hlinkClick r:id="rId2"/>
              </a:rPr>
              <a:t>http://grants.nih.gov/grants/guide/notice-files/NOT-OD-09-025.</a:t>
            </a:r>
            <a:r>
              <a:rPr lang="en-US" sz="2000" dirty="0" smtClean="0">
                <a:solidFill>
                  <a:srgbClr val="FFC000"/>
                </a:solidFill>
                <a:effectLst>
                  <a:outerShdw blurRad="38100" dist="38100" dir="2700000" algn="tl">
                    <a:srgbClr val="000000">
                      <a:alpha val="43137"/>
                    </a:srgbClr>
                  </a:outerShdw>
                </a:effectLst>
                <a:hlinkClick r:id="rId2"/>
              </a:rPr>
              <a:t>html</a:t>
            </a:r>
            <a:endParaRPr lang="en-US" sz="2000" dirty="0" smtClean="0">
              <a:solidFill>
                <a:srgbClr val="FFC000"/>
              </a:solidFill>
              <a:effectLst>
                <a:outerShdw blurRad="38100" dist="38100" dir="2700000" algn="tl">
                  <a:srgbClr val="000000">
                    <a:alpha val="43137"/>
                  </a:srgbClr>
                </a:outerShdw>
              </a:effectLst>
            </a:endParaRPr>
          </a:p>
          <a:p>
            <a:pPr>
              <a:spcBef>
                <a:spcPts val="600"/>
              </a:spcBef>
            </a:pPr>
            <a:r>
              <a:rPr lang="en-US" sz="2000" dirty="0">
                <a:solidFill>
                  <a:srgbClr val="FFC000"/>
                </a:solidFill>
                <a:effectLst>
                  <a:outerShdw blurRad="38100" dist="38100" dir="2700000" algn="tl">
                    <a:srgbClr val="000000">
                      <a:alpha val="43137"/>
                    </a:srgbClr>
                  </a:outerShdw>
                </a:effectLst>
                <a:hlinkClick r:id="rId3"/>
              </a:rPr>
              <a:t>http://grants.nih.gov/grants/guide/notice-files/NOT-OD-09-024.</a:t>
            </a:r>
            <a:r>
              <a:rPr lang="en-US" sz="2000" dirty="0" smtClean="0">
                <a:solidFill>
                  <a:srgbClr val="FFC000"/>
                </a:solidFill>
                <a:effectLst>
                  <a:outerShdw blurRad="38100" dist="38100" dir="2700000" algn="tl">
                    <a:srgbClr val="000000">
                      <a:alpha val="43137"/>
                    </a:srgbClr>
                  </a:outerShdw>
                </a:effectLst>
                <a:hlinkClick r:id="rId3"/>
              </a:rPr>
              <a:t>html</a:t>
            </a:r>
            <a:r>
              <a:rPr lang="en-US" sz="2000" dirty="0" smtClean="0">
                <a:solidFill>
                  <a:srgbClr val="FFC000"/>
                </a:solidFill>
                <a:effectLst>
                  <a:outerShdw blurRad="38100" dist="38100" dir="2700000" algn="tl">
                    <a:srgbClr val="000000">
                      <a:alpha val="43137"/>
                    </a:srgbClr>
                  </a:outerShdw>
                </a:effectLst>
              </a:rPr>
              <a:t> </a:t>
            </a:r>
            <a:endParaRPr lang="en-US" sz="20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0040116"/>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Criteria for Career Development Awards</a:t>
            </a:r>
            <a:endParaRPr lang="en-US" dirty="0"/>
          </a:p>
        </p:txBody>
      </p:sp>
      <p:sp>
        <p:nvSpPr>
          <p:cNvPr id="3" name="Content Placeholder 2"/>
          <p:cNvSpPr>
            <a:spLocks noGrp="1"/>
          </p:cNvSpPr>
          <p:nvPr>
            <p:ph sz="quarter" idx="1"/>
          </p:nvPr>
        </p:nvSpPr>
        <p:spPr>
          <a:xfrm>
            <a:off x="762000" y="1524000"/>
            <a:ext cx="7772400" cy="4572000"/>
          </a:xfrm>
        </p:spPr>
        <p:txBody>
          <a:bodyPr>
            <a:normAutofit lnSpcReduction="10000"/>
          </a:bodyPr>
          <a:lstStyle/>
          <a:p>
            <a:r>
              <a:rPr lang="en-US" dirty="0" smtClean="0"/>
              <a:t>Candidate</a:t>
            </a:r>
          </a:p>
          <a:p>
            <a:r>
              <a:rPr lang="en-US" dirty="0"/>
              <a:t>Career Development Plan Goals and Objectives</a:t>
            </a:r>
          </a:p>
          <a:p>
            <a:r>
              <a:rPr lang="en-US" dirty="0"/>
              <a:t>Research Plan</a:t>
            </a:r>
          </a:p>
          <a:p>
            <a:r>
              <a:rPr lang="en-US" dirty="0" smtClean="0"/>
              <a:t>Mentor(s), Co-mentor(s), Consultants, Collaborators</a:t>
            </a:r>
          </a:p>
          <a:p>
            <a:r>
              <a:rPr lang="en-US" dirty="0" smtClean="0"/>
              <a:t>Environment &amp; Institutional Commitment to Candidate</a:t>
            </a:r>
          </a:p>
          <a:p>
            <a:pPr marL="0" indent="0">
              <a:buNone/>
            </a:pPr>
            <a:endParaRPr lang="en-US" dirty="0"/>
          </a:p>
          <a:p>
            <a:pPr marL="0" indent="0">
              <a:buNone/>
            </a:pPr>
            <a:r>
              <a:rPr lang="en-US" sz="2200" dirty="0" smtClean="0"/>
              <a:t>Review </a:t>
            </a:r>
            <a:r>
              <a:rPr lang="en-US" sz="2200" dirty="0"/>
              <a:t>Criteria compared: </a:t>
            </a:r>
            <a:r>
              <a:rPr lang="en-US" sz="2200" dirty="0">
                <a:hlinkClick r:id="rId2"/>
              </a:rPr>
              <a:t>http://grants.nih.gov/grants/peer/guidelines_general/</a:t>
            </a:r>
            <a:r>
              <a:rPr lang="en-US" sz="2200" dirty="0" smtClean="0">
                <a:hlinkClick r:id="rId2"/>
              </a:rPr>
              <a:t>Review_Criteria_at_a_glance.pdf</a:t>
            </a:r>
            <a:r>
              <a:rPr lang="en-US" sz="2200" dirty="0" smtClean="0"/>
              <a:t> </a:t>
            </a:r>
            <a:endParaRPr lang="en-US" sz="2200" dirty="0"/>
          </a:p>
        </p:txBody>
      </p:sp>
    </p:spTree>
    <p:extLst>
      <p:ext uri="{BB962C8B-B14F-4D97-AF65-F5344CB8AC3E}">
        <p14:creationId xmlns:p14="http://schemas.microsoft.com/office/powerpoint/2010/main" val="4294144938"/>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eaLnBrk="1" hangingPunct="1">
              <a:defRPr/>
            </a:pPr>
            <a:r>
              <a:rPr lang="en-US" sz="4000" i="1" dirty="0" smtClean="0"/>
              <a:t>Final Priority Score</a:t>
            </a:r>
          </a:p>
        </p:txBody>
      </p:sp>
      <p:sp>
        <p:nvSpPr>
          <p:cNvPr id="5" name="Rectangle 3"/>
          <p:cNvSpPr>
            <a:spLocks noGrp="1" noChangeArrowheads="1"/>
          </p:cNvSpPr>
          <p:nvPr>
            <p:ph sz="quarter" idx="1"/>
          </p:nvPr>
        </p:nvSpPr>
        <p:spPr>
          <a:xfrm>
            <a:off x="533400" y="1527048"/>
            <a:ext cx="8001000" cy="4572000"/>
          </a:xfrm>
        </p:spPr>
        <p:txBody>
          <a:bodyPr/>
          <a:lstStyle/>
          <a:p>
            <a:pPr eaLnBrk="1" hangingPunct="1">
              <a:buFont typeface="Wingdings" pitchFamily="2" charset="2"/>
              <a:buNone/>
            </a:pPr>
            <a:r>
              <a:rPr lang="en-US" dirty="0" smtClean="0">
                <a:solidFill>
                  <a:srgbClr val="CC3300"/>
                </a:solidFill>
              </a:rPr>
              <a:t>OVERALL IMPACT</a:t>
            </a:r>
          </a:p>
          <a:p>
            <a:pPr eaLnBrk="1" hangingPunct="1">
              <a:buFont typeface="Wingdings" pitchFamily="2" charset="2"/>
              <a:buNone/>
            </a:pPr>
            <a:r>
              <a:rPr lang="en-US" dirty="0" smtClean="0"/>
              <a:t>The likelihood for the project to exert a sustained, powerful influence on the research field(s) involved: </a:t>
            </a:r>
          </a:p>
          <a:p>
            <a:pPr lvl="1" eaLnBrk="1" hangingPunct="1"/>
            <a:r>
              <a:rPr lang="en-US" dirty="0" smtClean="0"/>
              <a:t>in consideration of the following five core review criteria, and </a:t>
            </a:r>
          </a:p>
          <a:p>
            <a:pPr lvl="1" eaLnBrk="1" hangingPunct="1"/>
            <a:r>
              <a:rPr lang="en-US" dirty="0" smtClean="0"/>
              <a:t>additional review criteria (as applicable for the project proposed) </a:t>
            </a:r>
          </a:p>
          <a:p>
            <a:pPr eaLnBrk="1" hangingPunct="1">
              <a:buNone/>
            </a:pPr>
            <a:endParaRPr lang="en-US" dirty="0" smtClean="0">
              <a:solidFill>
                <a:srgbClr val="CC3300"/>
              </a:solidFill>
            </a:endParaRPr>
          </a:p>
          <a:p>
            <a:pPr eaLnBrk="1" hangingPunct="1">
              <a:buNone/>
            </a:pPr>
            <a:r>
              <a:rPr lang="en-US" dirty="0" smtClean="0">
                <a:solidFill>
                  <a:srgbClr val="CC3300"/>
                </a:solidFill>
              </a:rPr>
              <a:t>Address this on your Specific Aims page!</a:t>
            </a:r>
          </a:p>
        </p:txBody>
      </p:sp>
    </p:spTree>
    <p:extLst>
      <p:ext uri="{BB962C8B-B14F-4D97-AF65-F5344CB8AC3E}">
        <p14:creationId xmlns:p14="http://schemas.microsoft.com/office/powerpoint/2010/main" val="2331892474"/>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609600" y="307975"/>
            <a:ext cx="8534400" cy="1139825"/>
          </a:xfrm>
          <a:noFill/>
        </p:spPr>
        <p:txBody>
          <a:bodyPr anchor="t" anchorCtr="0">
            <a:normAutofit/>
          </a:bodyPr>
          <a:lstStyle/>
          <a:p>
            <a:pPr eaLnBrk="1" hangingPunct="1"/>
            <a:r>
              <a:rPr lang="en-US" sz="4000" i="1" dirty="0" smtClean="0"/>
              <a:t>Align with Review Criteria</a:t>
            </a:r>
          </a:p>
        </p:txBody>
      </p:sp>
      <p:graphicFrame>
        <p:nvGraphicFramePr>
          <p:cNvPr id="282689" name="Group 65"/>
          <p:cNvGraphicFramePr>
            <a:graphicFrameLocks noGrp="1"/>
          </p:cNvGraphicFramePr>
          <p:nvPr>
            <p:extLst>
              <p:ext uri="{D42A27DB-BD31-4B8C-83A1-F6EECF244321}">
                <p14:modId xmlns:p14="http://schemas.microsoft.com/office/powerpoint/2010/main" val="3824709670"/>
              </p:ext>
            </p:extLst>
          </p:nvPr>
        </p:nvGraphicFramePr>
        <p:xfrm>
          <a:off x="381000" y="1295400"/>
          <a:ext cx="8458200" cy="4782198"/>
        </p:xfrm>
        <a:graphic>
          <a:graphicData uri="http://schemas.openxmlformats.org/drawingml/2006/table">
            <a:tbl>
              <a:tblPr>
                <a:tableStyleId>{3C2FFA5D-87B4-456A-9821-1D502468CF0F}</a:tableStyleId>
              </a:tblPr>
              <a:tblGrid>
                <a:gridCol w="3352800"/>
                <a:gridCol w="5105400"/>
              </a:tblGrid>
              <a:tr h="60552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b="1" dirty="0" smtClean="0">
                          <a:solidFill>
                            <a:srgbClr val="C00000"/>
                          </a:solidFill>
                          <a:effectLst/>
                          <a:ea typeface="ＭＳ Ｐゴシック" pitchFamily="34" charset="-128"/>
                        </a:rPr>
                        <a:t>Scored</a:t>
                      </a:r>
                      <a:r>
                        <a:rPr lang="en-US" sz="2800" b="1" baseline="0" dirty="0" smtClean="0">
                          <a:solidFill>
                            <a:srgbClr val="C00000"/>
                          </a:solidFill>
                          <a:effectLst/>
                          <a:ea typeface="ＭＳ Ｐゴシック" pitchFamily="34" charset="-128"/>
                        </a:rPr>
                        <a:t> </a:t>
                      </a:r>
                      <a:r>
                        <a:rPr lang="en-US" sz="2800" b="1" dirty="0" smtClean="0">
                          <a:solidFill>
                            <a:srgbClr val="C00000"/>
                          </a:solidFill>
                          <a:effectLst/>
                          <a:ea typeface="ＭＳ Ｐゴシック" pitchFamily="34" charset="-128"/>
                        </a:rPr>
                        <a:t>Criteria</a:t>
                      </a:r>
                    </a:p>
                  </a:txBody>
                  <a:tcPr horzOverflow="overflow"/>
                </a:tc>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lang="en-US" sz="2800" b="1" dirty="0" smtClean="0">
                          <a:solidFill>
                            <a:srgbClr val="C00000"/>
                          </a:solidFill>
                          <a:effectLst/>
                          <a:ea typeface="ＭＳ Ｐゴシック" pitchFamily="34" charset="-128"/>
                        </a:rPr>
                        <a:t>Application</a:t>
                      </a:r>
                      <a:endParaRPr kumimoji="0" lang="en-US" sz="2800" b="1" i="0" u="none" strike="noStrike" cap="none" normalizeH="0" baseline="0" dirty="0" smtClean="0">
                        <a:ln>
                          <a:noFill/>
                        </a:ln>
                        <a:solidFill>
                          <a:srgbClr val="C00000"/>
                        </a:solidFill>
                        <a:effectLst/>
                        <a:latin typeface="Arial" pitchFamily="34" charset="0"/>
                        <a:cs typeface="Arial" pitchFamily="34" charset="0"/>
                      </a:endParaRPr>
                    </a:p>
                  </a:txBody>
                  <a:tcPr horzOverflow="overflow"/>
                </a:tc>
              </a:tr>
              <a:tr h="8738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bg1">
                              <a:lumMod val="50000"/>
                            </a:schemeClr>
                          </a:solidFill>
                          <a:effectLst/>
                          <a:latin typeface="+mn-lt"/>
                        </a:rPr>
                        <a:t>Significance</a:t>
                      </a:r>
                      <a:endParaRPr kumimoji="0" lang="en-US" sz="2400" b="1" i="0" u="none" strike="noStrike" cap="none" normalizeH="0" baseline="0" dirty="0" smtClean="0">
                        <a:ln>
                          <a:noFill/>
                        </a:ln>
                        <a:solidFill>
                          <a:schemeClr val="bg1">
                            <a:lumMod val="50000"/>
                          </a:schemeClr>
                        </a:solidFill>
                        <a:effectLst/>
                        <a:latin typeface="+mn-lt"/>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bg1">
                              <a:lumMod val="50000"/>
                            </a:schemeClr>
                          </a:solidFill>
                          <a:effectLst/>
                          <a:latin typeface="+mn-lt"/>
                        </a:rPr>
                        <a:t>Research Strategy</a:t>
                      </a:r>
                    </a:p>
                    <a:p>
                      <a:pPr marL="914400" marR="0" lvl="1" indent="-457200" algn="l" defTabSz="914400" rtl="0" eaLnBrk="1" fontAlgn="base" latinLnBrk="0" hangingPunct="1">
                        <a:lnSpc>
                          <a:spcPct val="100000"/>
                        </a:lnSpc>
                        <a:spcBef>
                          <a:spcPct val="20000"/>
                        </a:spcBef>
                        <a:spcAft>
                          <a:spcPct val="0"/>
                        </a:spcAft>
                        <a:buClrTx/>
                        <a:buSzTx/>
                        <a:buFontTx/>
                        <a:buAutoNum type="alphaLcPeriod"/>
                        <a:tabLst/>
                      </a:pPr>
                      <a:r>
                        <a:rPr kumimoji="0" lang="en-US" sz="2400" b="1" u="none" strike="noStrike" cap="none" normalizeH="0" baseline="0" dirty="0" smtClean="0">
                          <a:ln>
                            <a:noFill/>
                          </a:ln>
                          <a:solidFill>
                            <a:schemeClr val="bg1">
                              <a:lumMod val="50000"/>
                            </a:schemeClr>
                          </a:solidFill>
                          <a:effectLst/>
                          <a:latin typeface="+mn-lt"/>
                        </a:rPr>
                        <a:t>Significance</a:t>
                      </a:r>
                      <a:endParaRPr kumimoji="0" lang="en-US" sz="2400" b="1" i="0" u="none" strike="noStrike" cap="none" normalizeH="0" baseline="0" dirty="0" smtClean="0">
                        <a:ln>
                          <a:noFill/>
                        </a:ln>
                        <a:solidFill>
                          <a:schemeClr val="bg1">
                            <a:lumMod val="50000"/>
                          </a:schemeClr>
                        </a:solidFill>
                        <a:effectLst/>
                        <a:latin typeface="+mn-lt"/>
                        <a:cs typeface="Arial" pitchFamily="34" charset="0"/>
                      </a:endParaRPr>
                    </a:p>
                  </a:txBody>
                  <a:tcPr horzOverflow="overflow"/>
                </a:tc>
              </a:tr>
              <a:tr h="9183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bg1">
                              <a:lumMod val="50000"/>
                            </a:schemeClr>
                          </a:solidFill>
                          <a:effectLst/>
                          <a:latin typeface="+mn-lt"/>
                        </a:rPr>
                        <a:t>Investigator(s)</a:t>
                      </a:r>
                      <a:endParaRPr kumimoji="0" lang="en-US" sz="2400" b="1" i="0" u="none" strike="noStrike" cap="none" normalizeH="0" baseline="0" dirty="0" smtClean="0">
                        <a:ln>
                          <a:noFill/>
                        </a:ln>
                        <a:solidFill>
                          <a:schemeClr val="bg1">
                            <a:lumMod val="50000"/>
                          </a:schemeClr>
                        </a:solidFill>
                        <a:effectLst/>
                        <a:latin typeface="+mn-lt"/>
                        <a:cs typeface="Arial" pitchFamily="34" charset="0"/>
                      </a:endParaRPr>
                    </a:p>
                  </a:txBody>
                  <a:tcPr horzOverflow="overflow"/>
                </a:tc>
                <a:tc>
                  <a:txBody>
                    <a:bodyPr/>
                    <a:lstStyle/>
                    <a:p>
                      <a:pPr marL="231775" marR="0" lvl="0" indent="-231775"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err="1" smtClean="0">
                          <a:ln>
                            <a:noFill/>
                          </a:ln>
                          <a:solidFill>
                            <a:schemeClr val="bg1">
                              <a:lumMod val="50000"/>
                            </a:schemeClr>
                          </a:solidFill>
                          <a:effectLst/>
                          <a:latin typeface="+mn-lt"/>
                        </a:rPr>
                        <a:t>Biosketch</a:t>
                      </a:r>
                      <a:r>
                        <a:rPr kumimoji="0" lang="en-US" sz="2400" b="1" u="none" strike="noStrike" cap="none" normalizeH="0" baseline="0" dirty="0" smtClean="0">
                          <a:ln>
                            <a:noFill/>
                          </a:ln>
                          <a:solidFill>
                            <a:schemeClr val="bg1">
                              <a:lumMod val="50000"/>
                            </a:schemeClr>
                          </a:solidFill>
                          <a:effectLst/>
                          <a:latin typeface="+mn-lt"/>
                        </a:rPr>
                        <a:t> - Personal Statement</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smtClean="0">
                          <a:ln>
                            <a:noFill/>
                          </a:ln>
                          <a:solidFill>
                            <a:schemeClr val="bg1">
                              <a:lumMod val="50000"/>
                            </a:schemeClr>
                          </a:solidFill>
                          <a:effectLst/>
                          <a:latin typeface="+mn-lt"/>
                          <a:cs typeface="Arial" pitchFamily="34" charset="0"/>
                        </a:rPr>
                        <a:t>Letters of Support</a:t>
                      </a:r>
                    </a:p>
                  </a:txBody>
                  <a:tcPr horzOverflow="overflow"/>
                </a:tc>
              </a:tr>
              <a:tr h="8738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smtClean="0">
                          <a:ln>
                            <a:noFill/>
                          </a:ln>
                          <a:solidFill>
                            <a:schemeClr val="bg1">
                              <a:lumMod val="50000"/>
                            </a:schemeClr>
                          </a:solidFill>
                          <a:effectLst/>
                          <a:latin typeface="+mn-lt"/>
                        </a:rPr>
                        <a:t>Innovation</a:t>
                      </a:r>
                      <a:endParaRPr kumimoji="0" lang="en-US" sz="2400" b="1" i="0" u="none" strike="noStrike" cap="none" normalizeH="0" baseline="0" smtClean="0">
                        <a:ln>
                          <a:noFill/>
                        </a:ln>
                        <a:solidFill>
                          <a:schemeClr val="bg1">
                            <a:lumMod val="50000"/>
                          </a:schemeClr>
                        </a:solidFill>
                        <a:effectLst/>
                        <a:latin typeface="+mn-lt"/>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bg1">
                              <a:lumMod val="50000"/>
                            </a:schemeClr>
                          </a:solidFill>
                          <a:effectLst/>
                          <a:latin typeface="+mn-lt"/>
                        </a:rPr>
                        <a:t>Research Strategy</a:t>
                      </a: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bg1">
                              <a:lumMod val="50000"/>
                            </a:schemeClr>
                          </a:solidFill>
                          <a:effectLst/>
                          <a:latin typeface="+mn-lt"/>
                        </a:rPr>
                        <a:t>b. Innovation</a:t>
                      </a:r>
                      <a:endParaRPr kumimoji="0" lang="en-US" sz="2400" b="1" i="0" u="none" strike="noStrike" cap="none" normalizeH="0" baseline="0" dirty="0" smtClean="0">
                        <a:ln>
                          <a:noFill/>
                        </a:ln>
                        <a:solidFill>
                          <a:schemeClr val="bg1">
                            <a:lumMod val="50000"/>
                          </a:schemeClr>
                        </a:solidFill>
                        <a:effectLst/>
                        <a:latin typeface="+mn-lt"/>
                        <a:cs typeface="Arial" pitchFamily="34" charset="0"/>
                      </a:endParaRPr>
                    </a:p>
                  </a:txBody>
                  <a:tcPr horzOverflow="overflow"/>
                </a:tc>
              </a:tr>
              <a:tr h="8738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smtClean="0">
                          <a:ln>
                            <a:noFill/>
                          </a:ln>
                          <a:solidFill>
                            <a:schemeClr val="bg1">
                              <a:lumMod val="50000"/>
                            </a:schemeClr>
                          </a:solidFill>
                          <a:effectLst/>
                          <a:latin typeface="+mn-lt"/>
                        </a:rPr>
                        <a:t>Approach</a:t>
                      </a:r>
                      <a:endParaRPr kumimoji="0" lang="en-US" sz="2400" b="1" i="0" u="none" strike="noStrike" cap="none" normalizeH="0" baseline="0" smtClean="0">
                        <a:ln>
                          <a:noFill/>
                        </a:ln>
                        <a:solidFill>
                          <a:schemeClr val="bg1">
                            <a:lumMod val="50000"/>
                          </a:schemeClr>
                        </a:solidFill>
                        <a:effectLst/>
                        <a:latin typeface="+mn-lt"/>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bg1">
                              <a:lumMod val="50000"/>
                            </a:schemeClr>
                          </a:solidFill>
                          <a:effectLst/>
                          <a:latin typeface="+mn-lt"/>
                        </a:rPr>
                        <a:t>Research Strategy</a:t>
                      </a: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bg1">
                              <a:lumMod val="50000"/>
                            </a:schemeClr>
                          </a:solidFill>
                          <a:effectLst/>
                          <a:latin typeface="+mn-lt"/>
                        </a:rPr>
                        <a:t>c. Approach</a:t>
                      </a:r>
                      <a:endParaRPr kumimoji="0" lang="en-US" sz="2400" b="1" i="0" u="none" strike="noStrike" cap="none" normalizeH="0" baseline="0" dirty="0" smtClean="0">
                        <a:ln>
                          <a:noFill/>
                        </a:ln>
                        <a:solidFill>
                          <a:schemeClr val="bg1">
                            <a:lumMod val="50000"/>
                          </a:schemeClr>
                        </a:solidFill>
                        <a:effectLst/>
                        <a:latin typeface="+mn-lt"/>
                        <a:cs typeface="Arial" pitchFamily="34" charset="0"/>
                      </a:endParaRPr>
                    </a:p>
                  </a:txBody>
                  <a:tcPr horzOverflow="overflow"/>
                </a:tc>
              </a:tr>
              <a:tr h="5699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bg1">
                              <a:lumMod val="50000"/>
                            </a:schemeClr>
                          </a:solidFill>
                          <a:effectLst/>
                          <a:latin typeface="+mn-lt"/>
                        </a:rPr>
                        <a:t>Environment</a:t>
                      </a:r>
                      <a:endParaRPr kumimoji="0" lang="en-US" sz="2400" b="1" i="0" u="none" strike="noStrike" cap="none" normalizeH="0" baseline="0" dirty="0" smtClean="0">
                        <a:ln>
                          <a:noFill/>
                        </a:ln>
                        <a:solidFill>
                          <a:schemeClr val="bg1">
                            <a:lumMod val="50000"/>
                          </a:schemeClr>
                        </a:solidFill>
                        <a:effectLst/>
                        <a:latin typeface="+mn-lt"/>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1" kern="1200" baseline="0" dirty="0" smtClean="0">
                          <a:solidFill>
                            <a:schemeClr val="bg1">
                              <a:lumMod val="50000"/>
                            </a:schemeClr>
                          </a:solidFill>
                          <a:latin typeface="+mn-lt"/>
                          <a:ea typeface="+mn-ea"/>
                          <a:cs typeface="+mn-cs"/>
                        </a:rPr>
                        <a:t>Facilities &amp; Other Resources </a:t>
                      </a:r>
                      <a:endParaRPr kumimoji="0" lang="en-US" sz="2400" b="1" i="0" u="none" strike="noStrike" cap="none" normalizeH="0" baseline="0" dirty="0" smtClean="0">
                        <a:ln>
                          <a:noFill/>
                        </a:ln>
                        <a:solidFill>
                          <a:schemeClr val="bg1">
                            <a:lumMod val="50000"/>
                          </a:schemeClr>
                        </a:solidFill>
                        <a:effectLst/>
                        <a:latin typeface="+mn-lt"/>
                        <a:cs typeface="Arial" pitchFamily="34" charset="0"/>
                      </a:endParaRPr>
                    </a:p>
                  </a:txBody>
                  <a:tcPr horzOverflow="overflow"/>
                </a:tc>
              </a:tr>
            </a:tbl>
          </a:graphicData>
        </a:graphic>
      </p:graphicFrame>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170" name="Rectangle 2"/>
          <p:cNvSpPr>
            <a:spLocks noGrp="1" noChangeArrowheads="1"/>
          </p:cNvSpPr>
          <p:nvPr>
            <p:ph type="title" idx="4294967295"/>
          </p:nvPr>
        </p:nvSpPr>
        <p:spPr>
          <a:xfrm>
            <a:off x="2617788" y="460375"/>
            <a:ext cx="6526212" cy="1139825"/>
          </a:xfrm>
        </p:spPr>
        <p:txBody>
          <a:bodyPr/>
          <a:lstStyle/>
          <a:p>
            <a:pPr eaLnBrk="1" hangingPunct="1">
              <a:defRPr/>
            </a:pPr>
            <a:r>
              <a:rPr lang="en-US" i="1" dirty="0" smtClean="0"/>
              <a:t>Core Review Criterion #</a:t>
            </a:r>
            <a:r>
              <a:rPr lang="en-US" i="1" dirty="0" smtClean="0">
                <a:effectLst>
                  <a:outerShdw blurRad="38100" dist="38100" dir="2700000" algn="tl">
                    <a:srgbClr val="000000">
                      <a:alpha val="43137"/>
                    </a:srgbClr>
                  </a:outerShdw>
                </a:effectLst>
              </a:rPr>
              <a:t>1</a:t>
            </a:r>
          </a:p>
        </p:txBody>
      </p:sp>
      <p:sp>
        <p:nvSpPr>
          <p:cNvPr id="263171" name="Rectangle 3"/>
          <p:cNvSpPr>
            <a:spLocks noGrp="1" noChangeArrowheads="1"/>
          </p:cNvSpPr>
          <p:nvPr>
            <p:ph sz="quarter" idx="4294967295"/>
          </p:nvPr>
        </p:nvSpPr>
        <p:spPr>
          <a:xfrm>
            <a:off x="1143000" y="2590800"/>
            <a:ext cx="8001000" cy="4114800"/>
          </a:xfrm>
        </p:spPr>
        <p:txBody>
          <a:bodyPr/>
          <a:lstStyle/>
          <a:p>
            <a:pPr eaLnBrk="1" hangingPunct="1">
              <a:buFont typeface="Wingdings" pitchFamily="2" charset="2"/>
              <a:buNone/>
            </a:pPr>
            <a:r>
              <a:rPr lang="en-US" dirty="0" smtClean="0">
                <a:solidFill>
                  <a:schemeClr val="hlink"/>
                </a:solidFill>
              </a:rPr>
              <a:t>SIGNIFICANCE</a:t>
            </a:r>
          </a:p>
          <a:p>
            <a:pPr eaLnBrk="1" hangingPunct="1"/>
            <a:r>
              <a:rPr lang="en-US" dirty="0" smtClean="0"/>
              <a:t>Does this study address an important problem? </a:t>
            </a:r>
          </a:p>
          <a:p>
            <a:pPr eaLnBrk="1" hangingPunct="1"/>
            <a:r>
              <a:rPr lang="en-US" dirty="0" smtClean="0"/>
              <a:t>If the aims are achieved, how will scientific knowledge be advanced? </a:t>
            </a:r>
          </a:p>
          <a:p>
            <a:pPr eaLnBrk="1" hangingPunct="1"/>
            <a:r>
              <a:rPr lang="en-US" dirty="0" smtClean="0"/>
              <a:t>What will be the effect on concepts or methods that drive this field? </a:t>
            </a:r>
          </a:p>
        </p:txBody>
      </p:sp>
      <p:graphicFrame>
        <p:nvGraphicFramePr>
          <p:cNvPr id="22530" name="Object 4"/>
          <p:cNvGraphicFramePr>
            <a:graphicFrameLocks noChangeAspect="1"/>
          </p:cNvGraphicFramePr>
          <p:nvPr>
            <p:extLst>
              <p:ext uri="{D42A27DB-BD31-4B8C-83A1-F6EECF244321}">
                <p14:modId xmlns:p14="http://schemas.microsoft.com/office/powerpoint/2010/main" val="1205851570"/>
              </p:ext>
            </p:extLst>
          </p:nvPr>
        </p:nvGraphicFramePr>
        <p:xfrm>
          <a:off x="762000" y="680224"/>
          <a:ext cx="1295400" cy="1453376"/>
        </p:xfrm>
        <a:graphic>
          <a:graphicData uri="http://schemas.openxmlformats.org/presentationml/2006/ole">
            <mc:AlternateContent xmlns:mc="http://schemas.openxmlformats.org/markup-compatibility/2006">
              <mc:Choice xmlns:v="urn:schemas-microsoft-com:vml" Requires="v">
                <p:oleObj spid="_x0000_s22615" name="Clip" r:id="rId4" imgW="857143" imgH="961905" progId="">
                  <p:embed/>
                </p:oleObj>
              </mc:Choice>
              <mc:Fallback>
                <p:oleObj name="Clip" r:id="rId4" imgW="857143" imgH="961905"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680224"/>
                        <a:ext cx="1295400" cy="1453376"/>
                      </a:xfrm>
                      <a:prstGeom prst="rect">
                        <a:avLst/>
                      </a:prstGeom>
                      <a:noFill/>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3" name="Rectangle 3"/>
          <p:cNvSpPr>
            <a:spLocks noGrp="1" noChangeArrowheads="1"/>
          </p:cNvSpPr>
          <p:nvPr>
            <p:ph type="body" idx="1"/>
          </p:nvPr>
        </p:nvSpPr>
        <p:spPr>
          <a:xfrm>
            <a:off x="685800" y="3355975"/>
            <a:ext cx="7924800" cy="1673225"/>
          </a:xfrm>
        </p:spPr>
        <p:txBody>
          <a:bodyPr>
            <a:normAutofit/>
          </a:bodyPr>
          <a:lstStyle/>
          <a:p>
            <a:pPr marR="0" defTabSz="914400" rtl="0" eaLnBrk="1" fontAlgn="base" latinLnBrk="0" hangingPunct="1">
              <a:lnSpc>
                <a:spcPct val="100000"/>
              </a:lnSpc>
              <a:spcBef>
                <a:spcPct val="20000"/>
              </a:spcBef>
              <a:spcAft>
                <a:spcPct val="0"/>
              </a:spcAft>
              <a:buClr>
                <a:schemeClr val="hlink"/>
              </a:buClr>
              <a:buSzPct val="70000"/>
              <a:tabLst/>
              <a:defRPr/>
            </a:pPr>
            <a:r>
              <a:rPr lang="en-US" sz="2400" dirty="0" smtClean="0"/>
              <a:t>START PLANNING YOUR APPLICATION </a:t>
            </a:r>
          </a:p>
          <a:p>
            <a:pPr marR="0" defTabSz="914400" rtl="0" eaLnBrk="1" fontAlgn="base" latinLnBrk="0" hangingPunct="1">
              <a:lnSpc>
                <a:spcPct val="100000"/>
              </a:lnSpc>
              <a:spcBef>
                <a:spcPct val="20000"/>
              </a:spcBef>
              <a:spcAft>
                <a:spcPct val="0"/>
              </a:spcAft>
              <a:buClr>
                <a:schemeClr val="hlink"/>
              </a:buClr>
              <a:buSzPct val="70000"/>
              <a:tabLst/>
              <a:defRPr/>
            </a:pPr>
            <a:r>
              <a:rPr lang="en-US" sz="2800" dirty="0" smtClean="0">
                <a:solidFill>
                  <a:srgbClr val="FF0000"/>
                </a:solidFill>
              </a:rPr>
              <a:t>EARLY</a:t>
            </a:r>
            <a:endParaRPr lang="en-US" sz="2800" i="1" dirty="0" smtClean="0">
              <a:solidFill>
                <a:srgbClr val="FF0000"/>
              </a:solidFill>
            </a:endParaRPr>
          </a:p>
        </p:txBody>
      </p:sp>
      <p:sp>
        <p:nvSpPr>
          <p:cNvPr id="220162" name="Rectangle 2"/>
          <p:cNvSpPr>
            <a:spLocks noGrp="1" noChangeArrowheads="1"/>
          </p:cNvSpPr>
          <p:nvPr>
            <p:ph type="title"/>
          </p:nvPr>
        </p:nvSpPr>
        <p:spPr/>
        <p:txBody>
          <a:bodyPr/>
          <a:lstStyle/>
          <a:p>
            <a:pPr eaLnBrk="1" hangingPunct="1">
              <a:defRPr/>
            </a:pPr>
            <a:r>
              <a:rPr lang="en-US" i="1" dirty="0" err="1" smtClean="0"/>
              <a:t>Grantsmanship</a:t>
            </a:r>
            <a:r>
              <a:rPr lang="en-US" i="1" dirty="0" smtClean="0"/>
              <a:t> Tips</a:t>
            </a:r>
            <a:br>
              <a:rPr lang="en-US" i="1" dirty="0" smtClean="0"/>
            </a:br>
            <a:r>
              <a:rPr lang="en-US" i="1" dirty="0" smtClean="0"/>
              <a:t>101</a:t>
            </a:r>
          </a:p>
        </p:txBody>
      </p:sp>
    </p:spTree>
    <p:extLst>
      <p:ext uri="{BB962C8B-B14F-4D97-AF65-F5344CB8AC3E}">
        <p14:creationId xmlns:p14="http://schemas.microsoft.com/office/powerpoint/2010/main" val="13411780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4" name="Rectangle 2"/>
          <p:cNvSpPr>
            <a:spLocks noGrp="1" noChangeArrowheads="1"/>
          </p:cNvSpPr>
          <p:nvPr>
            <p:ph type="title" idx="4294967295"/>
          </p:nvPr>
        </p:nvSpPr>
        <p:spPr>
          <a:xfrm>
            <a:off x="2851150" y="460375"/>
            <a:ext cx="6292850" cy="1139825"/>
          </a:xfrm>
        </p:spPr>
        <p:txBody>
          <a:bodyPr/>
          <a:lstStyle/>
          <a:p>
            <a:pPr eaLnBrk="1" hangingPunct="1">
              <a:defRPr/>
            </a:pPr>
            <a:r>
              <a:rPr lang="en-US" i="1" dirty="0" smtClean="0"/>
              <a:t>Core Review Criterion #2</a:t>
            </a:r>
          </a:p>
        </p:txBody>
      </p:sp>
      <p:sp>
        <p:nvSpPr>
          <p:cNvPr id="269315" name="Rectangle 3"/>
          <p:cNvSpPr>
            <a:spLocks noGrp="1" noChangeArrowheads="1"/>
          </p:cNvSpPr>
          <p:nvPr>
            <p:ph type="body" idx="4294967295"/>
          </p:nvPr>
        </p:nvSpPr>
        <p:spPr>
          <a:xfrm>
            <a:off x="381000" y="2438400"/>
            <a:ext cx="8382000" cy="4114800"/>
          </a:xfrm>
        </p:spPr>
        <p:txBody>
          <a:bodyPr>
            <a:normAutofit/>
          </a:bodyPr>
          <a:lstStyle/>
          <a:p>
            <a:pPr eaLnBrk="1" hangingPunct="1">
              <a:lnSpc>
                <a:spcPct val="90000"/>
              </a:lnSpc>
              <a:spcBef>
                <a:spcPct val="10000"/>
              </a:spcBef>
              <a:buFont typeface="Wingdings" pitchFamily="2" charset="2"/>
              <a:buNone/>
            </a:pPr>
            <a:r>
              <a:rPr lang="en-US" dirty="0" smtClean="0">
                <a:solidFill>
                  <a:schemeClr val="hlink"/>
                </a:solidFill>
              </a:rPr>
              <a:t>INVESTIGATOR</a:t>
            </a:r>
          </a:p>
          <a:p>
            <a:pPr eaLnBrk="1" hangingPunct="1">
              <a:lnSpc>
                <a:spcPct val="90000"/>
              </a:lnSpc>
              <a:spcBef>
                <a:spcPct val="10000"/>
              </a:spcBef>
            </a:pPr>
            <a:r>
              <a:rPr lang="en-US" dirty="0" smtClean="0"/>
              <a:t>Are the investigators appropriately trained and well suited to carry out this work? </a:t>
            </a:r>
          </a:p>
          <a:p>
            <a:pPr eaLnBrk="1" hangingPunct="1">
              <a:lnSpc>
                <a:spcPct val="90000"/>
              </a:lnSpc>
              <a:spcBef>
                <a:spcPct val="0"/>
              </a:spcBef>
            </a:pPr>
            <a:r>
              <a:rPr lang="en-US" dirty="0" smtClean="0"/>
              <a:t>Is the work proposed appropriate to the experience level of the principal investigator and other researchers? </a:t>
            </a:r>
          </a:p>
          <a:p>
            <a:pPr eaLnBrk="1" hangingPunct="1">
              <a:lnSpc>
                <a:spcPct val="90000"/>
              </a:lnSpc>
              <a:spcBef>
                <a:spcPct val="0"/>
              </a:spcBef>
            </a:pPr>
            <a:r>
              <a:rPr lang="en-US" dirty="0" smtClean="0"/>
              <a:t>Does the investigative team bring complementary and integrated expertise to the project (if applicable)?</a:t>
            </a:r>
          </a:p>
        </p:txBody>
      </p:sp>
      <p:graphicFrame>
        <p:nvGraphicFramePr>
          <p:cNvPr id="23554" name="Object 4"/>
          <p:cNvGraphicFramePr>
            <a:graphicFrameLocks noChangeAspect="1"/>
          </p:cNvGraphicFramePr>
          <p:nvPr/>
        </p:nvGraphicFramePr>
        <p:xfrm>
          <a:off x="762000" y="381000"/>
          <a:ext cx="1562100" cy="1752600"/>
        </p:xfrm>
        <a:graphic>
          <a:graphicData uri="http://schemas.openxmlformats.org/presentationml/2006/ole">
            <mc:AlternateContent xmlns:mc="http://schemas.openxmlformats.org/markup-compatibility/2006">
              <mc:Choice xmlns:v="urn:schemas-microsoft-com:vml" Requires="v">
                <p:oleObj spid="_x0000_s23638" name="Clip" r:id="rId4" imgW="857143" imgH="961905" progId="">
                  <p:embed/>
                </p:oleObj>
              </mc:Choice>
              <mc:Fallback>
                <p:oleObj name="Clip" r:id="rId4" imgW="857143" imgH="961905"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81000"/>
                        <a:ext cx="15621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7266" name="Rectangle 2"/>
          <p:cNvSpPr>
            <a:spLocks noGrp="1" noChangeArrowheads="1"/>
          </p:cNvSpPr>
          <p:nvPr>
            <p:ph type="title" idx="4294967295"/>
          </p:nvPr>
        </p:nvSpPr>
        <p:spPr>
          <a:xfrm>
            <a:off x="2851150" y="609600"/>
            <a:ext cx="6292850" cy="1139825"/>
          </a:xfrm>
        </p:spPr>
        <p:txBody>
          <a:bodyPr/>
          <a:lstStyle/>
          <a:p>
            <a:pPr eaLnBrk="1" hangingPunct="1">
              <a:defRPr/>
            </a:pPr>
            <a:r>
              <a:rPr lang="en-US" i="1" dirty="0" smtClean="0"/>
              <a:t>Core Review Criterion #3</a:t>
            </a:r>
          </a:p>
        </p:txBody>
      </p:sp>
      <p:sp>
        <p:nvSpPr>
          <p:cNvPr id="267267" name="Rectangle 3"/>
          <p:cNvSpPr>
            <a:spLocks noGrp="1" noChangeArrowheads="1"/>
          </p:cNvSpPr>
          <p:nvPr>
            <p:ph type="body" idx="4294967295"/>
          </p:nvPr>
        </p:nvSpPr>
        <p:spPr>
          <a:xfrm>
            <a:off x="1143000" y="2362200"/>
            <a:ext cx="8001000" cy="4114800"/>
          </a:xfrm>
        </p:spPr>
        <p:txBody>
          <a:bodyPr/>
          <a:lstStyle/>
          <a:p>
            <a:pPr eaLnBrk="1" hangingPunct="1">
              <a:buFont typeface="Wingdings" pitchFamily="2" charset="2"/>
              <a:buNone/>
            </a:pPr>
            <a:r>
              <a:rPr lang="en-US" dirty="0" smtClean="0">
                <a:solidFill>
                  <a:schemeClr val="hlink"/>
                </a:solidFill>
              </a:rPr>
              <a:t>INNOVATION</a:t>
            </a:r>
            <a:r>
              <a:rPr lang="en-US" dirty="0" smtClean="0"/>
              <a:t> </a:t>
            </a:r>
          </a:p>
          <a:p>
            <a:pPr eaLnBrk="1" hangingPunct="1"/>
            <a:r>
              <a:rPr lang="en-US" dirty="0" smtClean="0"/>
              <a:t>Does the project employ novel concepts, approaches or methods? </a:t>
            </a:r>
          </a:p>
          <a:p>
            <a:pPr eaLnBrk="1" hangingPunct="1"/>
            <a:r>
              <a:rPr lang="en-US" dirty="0" smtClean="0"/>
              <a:t>Are the aims original and innovative? </a:t>
            </a:r>
          </a:p>
          <a:p>
            <a:pPr eaLnBrk="1" hangingPunct="1"/>
            <a:r>
              <a:rPr lang="en-US" dirty="0" smtClean="0"/>
              <a:t>Does the project challenge existing paradigms or develop new methodologies or technologies? </a:t>
            </a:r>
          </a:p>
        </p:txBody>
      </p:sp>
      <p:graphicFrame>
        <p:nvGraphicFramePr>
          <p:cNvPr id="24578" name="Object 4"/>
          <p:cNvGraphicFramePr>
            <a:graphicFrameLocks noChangeAspect="1"/>
          </p:cNvGraphicFramePr>
          <p:nvPr/>
        </p:nvGraphicFramePr>
        <p:xfrm>
          <a:off x="762000" y="381000"/>
          <a:ext cx="1562100" cy="1752600"/>
        </p:xfrm>
        <a:graphic>
          <a:graphicData uri="http://schemas.openxmlformats.org/presentationml/2006/ole">
            <mc:AlternateContent xmlns:mc="http://schemas.openxmlformats.org/markup-compatibility/2006">
              <mc:Choice xmlns:v="urn:schemas-microsoft-com:vml" Requires="v">
                <p:oleObj spid="_x0000_s24662" name="Clip" r:id="rId4" imgW="857143" imgH="961905" progId="">
                  <p:embed/>
                </p:oleObj>
              </mc:Choice>
              <mc:Fallback>
                <p:oleObj name="Clip" r:id="rId4" imgW="857143" imgH="961905"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81000"/>
                        <a:ext cx="15621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5218" name="Rectangle 2"/>
          <p:cNvSpPr>
            <a:spLocks noGrp="1" noChangeArrowheads="1"/>
          </p:cNvSpPr>
          <p:nvPr>
            <p:ph type="title" idx="4294967295"/>
          </p:nvPr>
        </p:nvSpPr>
        <p:spPr>
          <a:xfrm>
            <a:off x="2851150" y="460375"/>
            <a:ext cx="6292850" cy="1139825"/>
          </a:xfrm>
        </p:spPr>
        <p:txBody>
          <a:bodyPr/>
          <a:lstStyle/>
          <a:p>
            <a:pPr eaLnBrk="1" hangingPunct="1">
              <a:defRPr/>
            </a:pPr>
            <a:r>
              <a:rPr lang="en-US" i="1" dirty="0" smtClean="0"/>
              <a:t>Core Review Criterion #4</a:t>
            </a:r>
          </a:p>
        </p:txBody>
      </p:sp>
      <p:sp>
        <p:nvSpPr>
          <p:cNvPr id="265219" name="Rectangle 3"/>
          <p:cNvSpPr>
            <a:spLocks noGrp="1" noChangeArrowheads="1"/>
          </p:cNvSpPr>
          <p:nvPr>
            <p:ph sz="quarter" idx="4294967295"/>
          </p:nvPr>
        </p:nvSpPr>
        <p:spPr>
          <a:xfrm>
            <a:off x="1143000" y="2362200"/>
            <a:ext cx="8001000" cy="4114800"/>
          </a:xfrm>
        </p:spPr>
        <p:txBody>
          <a:bodyPr/>
          <a:lstStyle/>
          <a:p>
            <a:pPr eaLnBrk="1" hangingPunct="1">
              <a:buFont typeface="Wingdings" pitchFamily="2" charset="2"/>
              <a:buNone/>
            </a:pPr>
            <a:r>
              <a:rPr lang="en-US" dirty="0" smtClean="0">
                <a:solidFill>
                  <a:schemeClr val="hlink"/>
                </a:solidFill>
              </a:rPr>
              <a:t>APPROACH</a:t>
            </a:r>
          </a:p>
          <a:p>
            <a:pPr eaLnBrk="1" hangingPunct="1">
              <a:spcAft>
                <a:spcPts val="500"/>
              </a:spcAft>
            </a:pPr>
            <a:r>
              <a:rPr lang="en-US" dirty="0" smtClean="0"/>
              <a:t>Are the conceptual framework, design, methods, and analyses adequately developed, well-integrated, and appropriate to the aims of the project?</a:t>
            </a:r>
          </a:p>
          <a:p>
            <a:pPr eaLnBrk="1" hangingPunct="1">
              <a:spcAft>
                <a:spcPts val="500"/>
              </a:spcAft>
            </a:pPr>
            <a:r>
              <a:rPr lang="en-US" dirty="0" smtClean="0"/>
              <a:t>Does the applicant acknowledge potential problem areas and consider alternatives? </a:t>
            </a:r>
          </a:p>
        </p:txBody>
      </p:sp>
      <p:graphicFrame>
        <p:nvGraphicFramePr>
          <p:cNvPr id="25602" name="Object 4"/>
          <p:cNvGraphicFramePr>
            <a:graphicFrameLocks noChangeAspect="1"/>
          </p:cNvGraphicFramePr>
          <p:nvPr/>
        </p:nvGraphicFramePr>
        <p:xfrm>
          <a:off x="762000" y="381000"/>
          <a:ext cx="1562100" cy="1752600"/>
        </p:xfrm>
        <a:graphic>
          <a:graphicData uri="http://schemas.openxmlformats.org/presentationml/2006/ole">
            <mc:AlternateContent xmlns:mc="http://schemas.openxmlformats.org/markup-compatibility/2006">
              <mc:Choice xmlns:v="urn:schemas-microsoft-com:vml" Requires="v">
                <p:oleObj spid="_x0000_s25687" name="Clip" r:id="rId4" imgW="857143" imgH="961905" progId="">
                  <p:embed/>
                </p:oleObj>
              </mc:Choice>
              <mc:Fallback>
                <p:oleObj name="Clip" r:id="rId4" imgW="857143" imgH="961905"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81000"/>
                        <a:ext cx="15621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1362" name="Rectangle 2"/>
          <p:cNvSpPr>
            <a:spLocks noGrp="1" noChangeArrowheads="1"/>
          </p:cNvSpPr>
          <p:nvPr>
            <p:ph type="title" idx="4294967295"/>
          </p:nvPr>
        </p:nvSpPr>
        <p:spPr>
          <a:xfrm>
            <a:off x="2851150" y="609600"/>
            <a:ext cx="6292850" cy="1139825"/>
          </a:xfrm>
        </p:spPr>
        <p:txBody>
          <a:bodyPr/>
          <a:lstStyle/>
          <a:p>
            <a:pPr eaLnBrk="1" hangingPunct="1">
              <a:defRPr/>
            </a:pPr>
            <a:r>
              <a:rPr lang="en-US" i="1" dirty="0" smtClean="0"/>
              <a:t>Core Review Criterion #5</a:t>
            </a:r>
          </a:p>
        </p:txBody>
      </p:sp>
      <p:sp>
        <p:nvSpPr>
          <p:cNvPr id="271363" name="Rectangle 3"/>
          <p:cNvSpPr>
            <a:spLocks noGrp="1" noChangeArrowheads="1"/>
          </p:cNvSpPr>
          <p:nvPr>
            <p:ph sz="quarter" idx="4294967295"/>
          </p:nvPr>
        </p:nvSpPr>
        <p:spPr>
          <a:xfrm>
            <a:off x="533400" y="2514600"/>
            <a:ext cx="8610600" cy="4114800"/>
          </a:xfrm>
        </p:spPr>
        <p:txBody>
          <a:bodyPr>
            <a:normAutofit/>
          </a:bodyPr>
          <a:lstStyle/>
          <a:p>
            <a:pPr eaLnBrk="1" hangingPunct="1">
              <a:spcAft>
                <a:spcPct val="13000"/>
              </a:spcAft>
              <a:buFont typeface="Wingdings" pitchFamily="2" charset="2"/>
              <a:buNone/>
            </a:pPr>
            <a:r>
              <a:rPr lang="en-US" dirty="0" smtClean="0">
                <a:solidFill>
                  <a:schemeClr val="hlink"/>
                </a:solidFill>
              </a:rPr>
              <a:t>ENVIRONMENT</a:t>
            </a:r>
          </a:p>
          <a:p>
            <a:pPr eaLnBrk="1" hangingPunct="1">
              <a:spcAft>
                <a:spcPct val="13000"/>
              </a:spcAft>
            </a:pPr>
            <a:r>
              <a:rPr lang="en-US" dirty="0" smtClean="0"/>
              <a:t>Does the scientific environment in which the work will be done contribute to the probability of success? </a:t>
            </a:r>
          </a:p>
          <a:p>
            <a:pPr eaLnBrk="1" hangingPunct="1">
              <a:spcAft>
                <a:spcPct val="13000"/>
              </a:spcAft>
            </a:pPr>
            <a:r>
              <a:rPr lang="en-US" dirty="0" smtClean="0"/>
              <a:t>Do the proposed experiments take advantage of unique features of the scientific environment or employ useful collaborative arrangements? </a:t>
            </a:r>
          </a:p>
          <a:p>
            <a:pPr eaLnBrk="1" hangingPunct="1">
              <a:spcAft>
                <a:spcPct val="13000"/>
              </a:spcAft>
            </a:pPr>
            <a:r>
              <a:rPr lang="en-US" dirty="0" smtClean="0"/>
              <a:t>Is there evidence of institutional support? </a:t>
            </a:r>
          </a:p>
        </p:txBody>
      </p:sp>
      <p:graphicFrame>
        <p:nvGraphicFramePr>
          <p:cNvPr id="26626" name="Object 4"/>
          <p:cNvGraphicFramePr>
            <a:graphicFrameLocks noChangeAspect="1"/>
          </p:cNvGraphicFramePr>
          <p:nvPr/>
        </p:nvGraphicFramePr>
        <p:xfrm>
          <a:off x="762000" y="381000"/>
          <a:ext cx="1562100" cy="1752600"/>
        </p:xfrm>
        <a:graphic>
          <a:graphicData uri="http://schemas.openxmlformats.org/presentationml/2006/ole">
            <mc:AlternateContent xmlns:mc="http://schemas.openxmlformats.org/markup-compatibility/2006">
              <mc:Choice xmlns:v="urn:schemas-microsoft-com:vml" Requires="v">
                <p:oleObj spid="_x0000_s26712" name="Clip" r:id="rId4" imgW="857143" imgH="961905" progId="">
                  <p:embed/>
                </p:oleObj>
              </mc:Choice>
              <mc:Fallback>
                <p:oleObj name="Clip" r:id="rId4" imgW="857143" imgH="961905"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81000"/>
                        <a:ext cx="15621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smtClean="0"/>
              <a:t>Other Review Considerations</a:t>
            </a:r>
            <a:endParaRPr lang="en-US" i="1" dirty="0"/>
          </a:p>
        </p:txBody>
      </p:sp>
      <p:sp>
        <p:nvSpPr>
          <p:cNvPr id="5" name="Content Placeholder 4"/>
          <p:cNvSpPr>
            <a:spLocks noGrp="1"/>
          </p:cNvSpPr>
          <p:nvPr>
            <p:ph sz="quarter" idx="4294967295"/>
          </p:nvPr>
        </p:nvSpPr>
        <p:spPr>
          <a:xfrm>
            <a:off x="1096963" y="2133600"/>
            <a:ext cx="8047037" cy="4572000"/>
          </a:xfrm>
        </p:spPr>
        <p:txBody>
          <a:bodyPr/>
          <a:lstStyle/>
          <a:p>
            <a:r>
              <a:rPr lang="en-US" dirty="0" smtClean="0"/>
              <a:t>Human subjects</a:t>
            </a:r>
          </a:p>
          <a:p>
            <a:r>
              <a:rPr lang="en-US" dirty="0" smtClean="0"/>
              <a:t>Animal care and use</a:t>
            </a:r>
          </a:p>
          <a:p>
            <a:r>
              <a:rPr lang="en-US" dirty="0" smtClean="0"/>
              <a:t>Select agents</a:t>
            </a:r>
          </a:p>
          <a:p>
            <a:r>
              <a:rPr lang="en-US" dirty="0" smtClean="0"/>
              <a:t>Model organism sharing plan</a:t>
            </a:r>
          </a:p>
          <a:p>
            <a:r>
              <a:rPr lang="en-US" dirty="0" smtClean="0"/>
              <a:t>Data sharing plan</a:t>
            </a:r>
          </a:p>
          <a:p>
            <a:pPr marL="0" indent="0">
              <a:buNone/>
            </a:pPr>
            <a:r>
              <a:rPr lang="en-US" dirty="0" smtClean="0"/>
              <a:t>The FOA will list the review criteria and any additional issues that reviewers will be asked to evaluate.</a:t>
            </a:r>
            <a:endParaRPr lang="en-US" dirty="0"/>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3886200"/>
            <a:ext cx="5486400" cy="2495100"/>
          </a:xfrm>
        </p:spPr>
        <p:txBody>
          <a:bodyPr>
            <a:normAutofit/>
          </a:bodyPr>
          <a:lstStyle/>
          <a:p>
            <a:pPr marL="342900" indent="-342900" algn="l">
              <a:buFont typeface="Arial" panose="020B0604020202020204" pitchFamily="34" charset="0"/>
              <a:buChar char="•"/>
            </a:pPr>
            <a:r>
              <a:rPr lang="en-US" sz="2000" dirty="0"/>
              <a:t>Collaborate with other investigators</a:t>
            </a:r>
          </a:p>
          <a:p>
            <a:pPr marL="617220" lvl="1" indent="-342900">
              <a:spcBef>
                <a:spcPct val="0"/>
              </a:spcBef>
              <a:buFont typeface="Arial" panose="020B0604020202020204" pitchFamily="34" charset="0"/>
              <a:buChar char="•"/>
            </a:pPr>
            <a:r>
              <a:rPr lang="en-US" sz="2000" dirty="0">
                <a:solidFill>
                  <a:schemeClr val="tx1"/>
                </a:solidFill>
              </a:rPr>
              <a:t>Fill gaps in your expertise and training</a:t>
            </a:r>
          </a:p>
          <a:p>
            <a:pPr marL="617220" lvl="1" indent="-342900">
              <a:spcBef>
                <a:spcPct val="0"/>
              </a:spcBef>
              <a:buFont typeface="Arial" panose="020B0604020202020204" pitchFamily="34" charset="0"/>
              <a:buChar char="•"/>
            </a:pPr>
            <a:r>
              <a:rPr lang="en-US" sz="2000" dirty="0">
                <a:solidFill>
                  <a:schemeClr val="tx1"/>
                </a:solidFill>
              </a:rPr>
              <a:t>Add critical skills to your </a:t>
            </a:r>
            <a:r>
              <a:rPr lang="en-US" sz="2000" dirty="0" smtClean="0">
                <a:solidFill>
                  <a:schemeClr val="tx1"/>
                </a:solidFill>
              </a:rPr>
              <a:t>team</a:t>
            </a:r>
          </a:p>
          <a:p>
            <a:pPr lvl="1">
              <a:spcBef>
                <a:spcPct val="0"/>
              </a:spcBef>
            </a:pPr>
            <a:endParaRPr lang="en-US" sz="2000" dirty="0"/>
          </a:p>
          <a:p>
            <a:pPr marL="342900" indent="-342900" algn="l">
              <a:spcBef>
                <a:spcPct val="0"/>
              </a:spcBef>
              <a:buFont typeface="Arial" panose="020B0604020202020204" pitchFamily="34" charset="0"/>
              <a:buChar char="•"/>
            </a:pPr>
            <a:r>
              <a:rPr lang="en-US" sz="2000" dirty="0"/>
              <a:t>“Team Science” can be powerful </a:t>
            </a:r>
          </a:p>
          <a:p>
            <a:endParaRPr lang="en-US" sz="1800" dirty="0"/>
          </a:p>
        </p:txBody>
      </p:sp>
      <p:sp>
        <p:nvSpPr>
          <p:cNvPr id="3" name="Title 2"/>
          <p:cNvSpPr>
            <a:spLocks noGrp="1"/>
          </p:cNvSpPr>
          <p:nvPr>
            <p:ph type="title"/>
          </p:nvPr>
        </p:nvSpPr>
        <p:spPr/>
        <p:txBody>
          <a:bodyPr/>
          <a:lstStyle/>
          <a:p>
            <a:r>
              <a:rPr lang="en-US" i="1" dirty="0" err="1"/>
              <a:t>Grantsmanship</a:t>
            </a:r>
            <a:r>
              <a:rPr lang="en-US" i="1" dirty="0"/>
              <a:t> Tips</a:t>
            </a:r>
            <a:br>
              <a:rPr lang="en-US" i="1" dirty="0"/>
            </a:br>
            <a:r>
              <a:rPr lang="en-US" i="1" dirty="0"/>
              <a:t>101</a:t>
            </a:r>
            <a:endParaRPr lang="en-US" dirty="0"/>
          </a:p>
        </p:txBody>
      </p:sp>
      <p:pic>
        <p:nvPicPr>
          <p:cNvPr id="4" name="Picture 5" descr="MPj04068100000[1]"/>
          <p:cNvPicPr>
            <a:picLocks noChangeAspect="1" noChangeArrowheads="1"/>
          </p:cNvPicPr>
          <p:nvPr/>
        </p:nvPicPr>
        <p:blipFill>
          <a:blip r:embed="rId2" cstate="print"/>
          <a:srcRect/>
          <a:stretch>
            <a:fillRect/>
          </a:stretch>
        </p:blipFill>
        <p:spPr bwMode="auto">
          <a:xfrm>
            <a:off x="5943600" y="2819400"/>
            <a:ext cx="2971800" cy="2779027"/>
          </a:xfrm>
          <a:prstGeom prst="rect">
            <a:avLst/>
          </a:prstGeom>
          <a:noFill/>
          <a:ln w="9525">
            <a:noFill/>
            <a:miter lim="800000"/>
            <a:headEnd/>
            <a:tailEnd/>
          </a:ln>
        </p:spPr>
      </p:pic>
      <p:sp>
        <p:nvSpPr>
          <p:cNvPr id="5" name="Rectangle 3"/>
          <p:cNvSpPr txBox="1">
            <a:spLocks noChangeArrowheads="1"/>
          </p:cNvSpPr>
          <p:nvPr/>
        </p:nvSpPr>
        <p:spPr>
          <a:xfrm>
            <a:off x="304800" y="2514600"/>
            <a:ext cx="5334000" cy="1063625"/>
          </a:xfrm>
          <a:prstGeom prst="rect">
            <a:avLst/>
          </a:prstGeom>
        </p:spPr>
        <p:txBody>
          <a:bodyPr vert="horz" anchor="t">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548640" indent="-274320" algn="l" rtl="0" eaLnBrk="1" latinLnBrk="0" hangingPunct="1">
              <a:spcBef>
                <a:spcPct val="20000"/>
              </a:spcBef>
              <a:buClr>
                <a:schemeClr val="accent2"/>
              </a:buClr>
              <a:buSzPct val="70000"/>
              <a:buFont typeface="Wingdings"/>
              <a:buNone/>
              <a:defRPr kumimoji="0" sz="1800" kern="1200">
                <a:solidFill>
                  <a:schemeClr val="tx1">
                    <a:tint val="75000"/>
                  </a:schemeClr>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ct val="20000"/>
              </a:spcBef>
              <a:buClr>
                <a:schemeClr val="accent4"/>
              </a:buClr>
              <a:buSzPct val="70000"/>
              <a:buFont typeface="Wingdings"/>
              <a:buNone/>
              <a:defRPr kumimoji="0" sz="1400" kern="1200">
                <a:solidFill>
                  <a:schemeClr val="tx1">
                    <a:tint val="75000"/>
                  </a:schemeClr>
                </a:solidFill>
                <a:latin typeface="+mn-lt"/>
                <a:ea typeface="+mn-ea"/>
                <a:cs typeface="+mn-cs"/>
              </a:defRPr>
            </a:lvl4pPr>
            <a:lvl5pPr marL="1371600" indent="-228600" algn="l" rtl="0" eaLnBrk="1" latinLnBrk="0" hangingPunct="1">
              <a:spcBef>
                <a:spcPct val="20000"/>
              </a:spcBef>
              <a:buClr>
                <a:schemeClr val="accent5"/>
              </a:buClr>
              <a:buFontTx/>
              <a:buNone/>
              <a:defRPr kumimoji="0" sz="1400" kern="1200">
                <a:solidFill>
                  <a:schemeClr val="tx1">
                    <a:tint val="75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fontAlgn="base">
              <a:spcAft>
                <a:spcPct val="0"/>
              </a:spcAft>
              <a:buClr>
                <a:schemeClr val="hlink"/>
              </a:buClr>
              <a:buSzPct val="70000"/>
              <a:defRPr/>
            </a:pPr>
            <a:r>
              <a:rPr lang="en-US" sz="2800" i="1" dirty="0" smtClean="0">
                <a:solidFill>
                  <a:srgbClr val="FF0000"/>
                </a:solidFill>
              </a:rPr>
              <a:t>IDENTIFY COLLABORATORS</a:t>
            </a:r>
          </a:p>
        </p:txBody>
      </p:sp>
    </p:spTree>
    <p:extLst>
      <p:ext uri="{BB962C8B-B14F-4D97-AF65-F5344CB8AC3E}">
        <p14:creationId xmlns:p14="http://schemas.microsoft.com/office/powerpoint/2010/main" val="1767808478"/>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i="1" dirty="0" smtClean="0"/>
              <a:t>Multiple Principal Investigators</a:t>
            </a:r>
          </a:p>
        </p:txBody>
      </p:sp>
      <p:sp>
        <p:nvSpPr>
          <p:cNvPr id="224259" name="Rectangle 3"/>
          <p:cNvSpPr>
            <a:spLocks noGrp="1" noChangeArrowheads="1"/>
          </p:cNvSpPr>
          <p:nvPr>
            <p:ph sz="quarter" idx="1"/>
          </p:nvPr>
        </p:nvSpPr>
        <p:spPr>
          <a:xfrm>
            <a:off x="228600" y="1752600"/>
            <a:ext cx="8686800" cy="3581400"/>
          </a:xfrm>
        </p:spPr>
        <p:txBody>
          <a:bodyPr>
            <a:normAutofit/>
          </a:bodyPr>
          <a:lstStyle/>
          <a:p>
            <a:pPr eaLnBrk="1" hangingPunct="1"/>
            <a:r>
              <a:rPr lang="en-US" sz="2800" dirty="0" smtClean="0"/>
              <a:t>Single PI model does not always work well for multi-disciplinary, collaborative research</a:t>
            </a:r>
          </a:p>
          <a:p>
            <a:pPr eaLnBrk="1" hangingPunct="1"/>
            <a:r>
              <a:rPr lang="en-US" sz="2800" dirty="0" smtClean="0"/>
              <a:t>Recognizes contributions of full team</a:t>
            </a:r>
          </a:p>
          <a:p>
            <a:pPr eaLnBrk="1" hangingPunct="1"/>
            <a:r>
              <a:rPr lang="en-US" sz="2800" dirty="0" smtClean="0"/>
              <a:t>In place for most submissions to </a:t>
            </a:r>
            <a:r>
              <a:rPr lang="en-US" sz="2800" i="1" dirty="0" smtClean="0"/>
              <a:t>Grants.gov</a:t>
            </a:r>
          </a:p>
          <a:p>
            <a:pPr eaLnBrk="1" hangingPunct="1"/>
            <a:r>
              <a:rPr lang="en-US" sz="2800" dirty="0" smtClean="0"/>
              <a:t>Implications for “New Investigator” status</a:t>
            </a:r>
          </a:p>
          <a:p>
            <a:pPr eaLnBrk="1" hangingPunct="1"/>
            <a:r>
              <a:rPr lang="en-US" sz="2800" dirty="0" smtClean="0"/>
              <a:t>A complex issue – </a:t>
            </a:r>
            <a:r>
              <a:rPr lang="en-US" sz="2800" i="1" dirty="0" smtClean="0">
                <a:solidFill>
                  <a:srgbClr val="C00000"/>
                </a:solidFill>
              </a:rPr>
              <a:t>Talk to NIH program staff if you are considering multiple PIs !</a:t>
            </a:r>
            <a:endParaRPr lang="en-US" sz="2800" dirty="0" smtClean="0">
              <a:solidFill>
                <a:srgbClr val="C00000"/>
              </a:solidFill>
            </a:endParaRPr>
          </a:p>
        </p:txBody>
      </p:sp>
      <p:sp>
        <p:nvSpPr>
          <p:cNvPr id="224260" name="Rectangle 4"/>
          <p:cNvSpPr>
            <a:spLocks noChangeArrowheads="1"/>
          </p:cNvSpPr>
          <p:nvPr/>
        </p:nvSpPr>
        <p:spPr bwMode="auto">
          <a:xfrm>
            <a:off x="1420429" y="5715000"/>
            <a:ext cx="6284093" cy="584775"/>
          </a:xfrm>
          <a:prstGeom prst="rect">
            <a:avLst/>
          </a:prstGeom>
          <a:solidFill>
            <a:srgbClr val="C00000"/>
          </a:solidFill>
          <a:ln w="38100">
            <a:noFill/>
            <a:miter lim="800000"/>
            <a:headEnd/>
            <a:tailEnd/>
          </a:ln>
        </p:spPr>
        <p:txBody>
          <a:bodyPr wrap="none">
            <a:spAutoFit/>
          </a:bodyPr>
          <a:lstStyle/>
          <a:p>
            <a:pPr eaLnBrk="0" hangingPunct="0">
              <a:spcBef>
                <a:spcPct val="0"/>
              </a:spcBef>
            </a:pPr>
            <a:r>
              <a:rPr lang="en-US" sz="3200" dirty="0" smtClean="0">
                <a:solidFill>
                  <a:srgbClr val="FFFF00"/>
                </a:solidFill>
              </a:rPr>
              <a:t>grants.nih.gov/grants/</a:t>
            </a:r>
            <a:r>
              <a:rPr lang="en-US" sz="3200" dirty="0" err="1" smtClean="0">
                <a:solidFill>
                  <a:srgbClr val="FFFF00"/>
                </a:solidFill>
              </a:rPr>
              <a:t>multi_pi</a:t>
            </a:r>
            <a:endParaRPr lang="en-US" sz="3200" dirty="0">
              <a:solidFill>
                <a:srgbClr val="FFFF00"/>
              </a:solidFill>
            </a:endParaRPr>
          </a:p>
        </p:txBody>
      </p:sp>
    </p:spTree>
    <p:extLst>
      <p:ext uri="{BB962C8B-B14F-4D97-AF65-F5344CB8AC3E}">
        <p14:creationId xmlns:p14="http://schemas.microsoft.com/office/powerpoint/2010/main" val="3089008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wipe(left)">
                                      <p:cBhvr>
                                        <p:cTn id="7" dur="1000"/>
                                        <p:tgtEl>
                                          <p:spTgt spid="224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4259">
                                            <p:txEl>
                                              <p:pRg st="1" end="1"/>
                                            </p:txEl>
                                          </p:spTgt>
                                        </p:tgtEl>
                                        <p:attrNameLst>
                                          <p:attrName>style.visibility</p:attrName>
                                        </p:attrNameLst>
                                      </p:cBhvr>
                                      <p:to>
                                        <p:strVal val="visible"/>
                                      </p:to>
                                    </p:set>
                                    <p:animEffect transition="in" filter="wipe(left)">
                                      <p:cBhvr>
                                        <p:cTn id="12" dur="1000"/>
                                        <p:tgtEl>
                                          <p:spTgt spid="224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4259">
                                            <p:txEl>
                                              <p:pRg st="2" end="2"/>
                                            </p:txEl>
                                          </p:spTgt>
                                        </p:tgtEl>
                                        <p:attrNameLst>
                                          <p:attrName>style.visibility</p:attrName>
                                        </p:attrNameLst>
                                      </p:cBhvr>
                                      <p:to>
                                        <p:strVal val="visible"/>
                                      </p:to>
                                    </p:set>
                                    <p:animEffect transition="in" filter="wipe(left)">
                                      <p:cBhvr>
                                        <p:cTn id="17" dur="1000"/>
                                        <p:tgtEl>
                                          <p:spTgt spid="2242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4259">
                                            <p:txEl>
                                              <p:pRg st="3" end="3"/>
                                            </p:txEl>
                                          </p:spTgt>
                                        </p:tgtEl>
                                        <p:attrNameLst>
                                          <p:attrName>style.visibility</p:attrName>
                                        </p:attrNameLst>
                                      </p:cBhvr>
                                      <p:to>
                                        <p:strVal val="visible"/>
                                      </p:to>
                                    </p:set>
                                    <p:animEffect transition="in" filter="wipe(left)">
                                      <p:cBhvr>
                                        <p:cTn id="22" dur="1000"/>
                                        <p:tgtEl>
                                          <p:spTgt spid="2242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4259">
                                            <p:txEl>
                                              <p:pRg st="4" end="4"/>
                                            </p:txEl>
                                          </p:spTgt>
                                        </p:tgtEl>
                                        <p:attrNameLst>
                                          <p:attrName>style.visibility</p:attrName>
                                        </p:attrNameLst>
                                      </p:cBhvr>
                                      <p:to>
                                        <p:strVal val="visible"/>
                                      </p:to>
                                    </p:set>
                                    <p:animEffect transition="in" filter="wipe(left)">
                                      <p:cBhvr>
                                        <p:cTn id="27" dur="1000"/>
                                        <p:tgtEl>
                                          <p:spTgt spid="224259">
                                            <p:txEl>
                                              <p:pRg st="4" end="4"/>
                                            </p:txEl>
                                          </p:spTgt>
                                        </p:tgtEl>
                                      </p:cBhvr>
                                    </p:animEffect>
                                  </p:childTnLst>
                                </p:cTn>
                              </p:par>
                            </p:childTnLst>
                          </p:cTn>
                        </p:par>
                        <p:par>
                          <p:cTn id="28" fill="hold">
                            <p:stCondLst>
                              <p:cond delay="1000"/>
                            </p:stCondLst>
                            <p:childTnLst>
                              <p:par>
                                <p:cTn id="29" presetID="9" presetClass="entr" presetSubtype="0" fill="hold" grpId="0" nodeType="afterEffect">
                                  <p:stCondLst>
                                    <p:cond delay="1500"/>
                                  </p:stCondLst>
                                  <p:childTnLst>
                                    <p:set>
                                      <p:cBhvr>
                                        <p:cTn id="30" dur="1" fill="hold">
                                          <p:stCondLst>
                                            <p:cond delay="0"/>
                                          </p:stCondLst>
                                        </p:cTn>
                                        <p:tgtEl>
                                          <p:spTgt spid="224260"/>
                                        </p:tgtEl>
                                        <p:attrNameLst>
                                          <p:attrName>style.visibility</p:attrName>
                                        </p:attrNameLst>
                                      </p:cBhvr>
                                      <p:to>
                                        <p:strVal val="visible"/>
                                      </p:to>
                                    </p:set>
                                    <p:animEffect transition="in" filter="dissolve">
                                      <p:cBhvr>
                                        <p:cTn id="31" dur="1000"/>
                                        <p:tgtEl>
                                          <p:spTgt spid="224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P spid="22426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2819400"/>
            <a:ext cx="8001000" cy="3124200"/>
          </a:xfrm>
        </p:spPr>
        <p:txBody>
          <a:bodyPr>
            <a:normAutofit fontScale="70000" lnSpcReduction="20000"/>
          </a:bodyPr>
          <a:lstStyle/>
          <a:p>
            <a:pPr algn="l">
              <a:lnSpc>
                <a:spcPct val="90000"/>
              </a:lnSpc>
            </a:pPr>
            <a:r>
              <a:rPr lang="en-US" sz="2900" dirty="0" smtClean="0">
                <a:solidFill>
                  <a:srgbClr val="FD0912"/>
                </a:solidFill>
              </a:rPr>
              <a:t>GET FEEDBACK</a:t>
            </a:r>
          </a:p>
          <a:p>
            <a:pPr algn="l">
              <a:lnSpc>
                <a:spcPct val="90000"/>
              </a:lnSpc>
            </a:pPr>
            <a:endParaRPr lang="en-US" sz="2900" dirty="0"/>
          </a:p>
          <a:p>
            <a:pPr algn="l">
              <a:lnSpc>
                <a:spcPct val="90000"/>
              </a:lnSpc>
            </a:pPr>
            <a:r>
              <a:rPr lang="en-US" sz="2900" dirty="0" smtClean="0"/>
              <a:t>Show </a:t>
            </a:r>
            <a:r>
              <a:rPr lang="en-US" sz="2900" dirty="0"/>
              <a:t>your draft application to a colleague</a:t>
            </a:r>
          </a:p>
          <a:p>
            <a:pPr algn="l">
              <a:lnSpc>
                <a:spcPct val="90000"/>
              </a:lnSpc>
            </a:pPr>
            <a:endParaRPr lang="en-US" sz="2900" dirty="0"/>
          </a:p>
          <a:p>
            <a:pPr algn="l">
              <a:lnSpc>
                <a:spcPct val="90000"/>
              </a:lnSpc>
            </a:pPr>
            <a:r>
              <a:rPr lang="en-US" sz="2900" dirty="0"/>
              <a:t>Show your draft application to a </a:t>
            </a:r>
            <a:r>
              <a:rPr lang="en-US" sz="2900" dirty="0" smtClean="0"/>
              <a:t>colleague… </a:t>
            </a:r>
            <a:r>
              <a:rPr lang="en-US" sz="2900" dirty="0">
                <a:solidFill>
                  <a:srgbClr val="0D0964"/>
                </a:solidFill>
              </a:rPr>
              <a:t>who does not already know what you intend to do</a:t>
            </a:r>
          </a:p>
          <a:p>
            <a:pPr algn="l">
              <a:lnSpc>
                <a:spcPct val="90000"/>
              </a:lnSpc>
            </a:pPr>
            <a:endParaRPr lang="en-US" sz="2900" dirty="0"/>
          </a:p>
          <a:p>
            <a:pPr algn="l">
              <a:lnSpc>
                <a:spcPct val="90000"/>
              </a:lnSpc>
            </a:pPr>
            <a:r>
              <a:rPr lang="en-US" sz="2900" dirty="0"/>
              <a:t>Show your draft application to a </a:t>
            </a:r>
            <a:r>
              <a:rPr lang="en-US" sz="2900" dirty="0" smtClean="0"/>
              <a:t>colleague… </a:t>
            </a:r>
            <a:r>
              <a:rPr lang="en-US" sz="2900" dirty="0">
                <a:solidFill>
                  <a:srgbClr val="0D0964"/>
                </a:solidFill>
              </a:rPr>
              <a:t>who is not your best friend</a:t>
            </a:r>
          </a:p>
          <a:p>
            <a:endParaRPr lang="en-US" dirty="0"/>
          </a:p>
        </p:txBody>
      </p:sp>
      <p:sp>
        <p:nvSpPr>
          <p:cNvPr id="3" name="Title 2"/>
          <p:cNvSpPr>
            <a:spLocks noGrp="1"/>
          </p:cNvSpPr>
          <p:nvPr>
            <p:ph type="title"/>
          </p:nvPr>
        </p:nvSpPr>
        <p:spPr/>
        <p:txBody>
          <a:bodyPr/>
          <a:lstStyle/>
          <a:p>
            <a:r>
              <a:rPr lang="en-US" dirty="0" err="1" smtClean="0"/>
              <a:t>Grantsmanship</a:t>
            </a:r>
            <a:r>
              <a:rPr lang="en-US" dirty="0" smtClean="0"/>
              <a:t> Tips </a:t>
            </a:r>
            <a:br>
              <a:rPr lang="en-US" dirty="0" smtClean="0"/>
            </a:br>
            <a:r>
              <a:rPr lang="en-US" dirty="0" smtClean="0"/>
              <a:t>101</a:t>
            </a:r>
            <a:endParaRPr lang="en-US" dirty="0"/>
          </a:p>
        </p:txBody>
      </p:sp>
    </p:spTree>
    <p:extLst>
      <p:ext uri="{BB962C8B-B14F-4D97-AF65-F5344CB8AC3E}">
        <p14:creationId xmlns:p14="http://schemas.microsoft.com/office/powerpoint/2010/main" val="2346377094"/>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2000" y="2743200"/>
            <a:ext cx="7620000" cy="3505200"/>
          </a:xfrm>
        </p:spPr>
        <p:txBody>
          <a:bodyPr>
            <a:noAutofit/>
          </a:bodyPr>
          <a:lstStyle/>
          <a:p>
            <a:pPr algn="l"/>
            <a:r>
              <a:rPr lang="en-US" sz="2000" dirty="0"/>
              <a:t>Your draft reviewers need to understand</a:t>
            </a:r>
          </a:p>
          <a:p>
            <a:pPr marL="617220" lvl="1" indent="-342900">
              <a:buFont typeface="Wingdings" panose="05000000000000000000" pitchFamily="2" charset="2"/>
              <a:buChar char="v"/>
            </a:pPr>
            <a:r>
              <a:rPr lang="en-US" sz="2000" dirty="0"/>
              <a:t>What you intend to do</a:t>
            </a:r>
          </a:p>
          <a:p>
            <a:pPr marL="617220" lvl="1" indent="-342900">
              <a:buFont typeface="Wingdings" panose="05000000000000000000" pitchFamily="2" charset="2"/>
              <a:buChar char="v"/>
            </a:pPr>
            <a:r>
              <a:rPr lang="en-US" sz="2000" dirty="0"/>
              <a:t>Why you believe it is important to do </a:t>
            </a:r>
          </a:p>
          <a:p>
            <a:pPr marL="617220" lvl="1" indent="-342900">
              <a:buFont typeface="Wingdings" panose="05000000000000000000" pitchFamily="2" charset="2"/>
              <a:buChar char="v"/>
            </a:pPr>
            <a:r>
              <a:rPr lang="en-US" sz="2000" dirty="0"/>
              <a:t>Exactly how you are going to do it</a:t>
            </a:r>
          </a:p>
          <a:p>
            <a:pPr algn="l"/>
            <a:endParaRPr lang="en-US" sz="1200" dirty="0" smtClean="0"/>
          </a:p>
          <a:p>
            <a:pPr algn="l"/>
            <a:r>
              <a:rPr lang="en-US" sz="2000" dirty="0" smtClean="0"/>
              <a:t>If </a:t>
            </a:r>
            <a:r>
              <a:rPr lang="en-US" sz="2000" dirty="0"/>
              <a:t>they don’t get it, you must revise your </a:t>
            </a:r>
            <a:r>
              <a:rPr lang="en-US" sz="2000" dirty="0" smtClean="0"/>
              <a:t>application.</a:t>
            </a:r>
          </a:p>
          <a:p>
            <a:pPr algn="l"/>
            <a:endParaRPr lang="en-US" sz="1200" dirty="0">
              <a:solidFill>
                <a:srgbClr val="0D0964"/>
              </a:solidFill>
            </a:endParaRPr>
          </a:p>
          <a:p>
            <a:pPr algn="l"/>
            <a:r>
              <a:rPr lang="en-US" sz="2000" dirty="0" smtClean="0"/>
              <a:t>Leave enough time for revisions</a:t>
            </a:r>
            <a:endParaRPr lang="en-US" sz="2000" dirty="0">
              <a:solidFill>
                <a:srgbClr val="002060"/>
              </a:solidFill>
            </a:endParaRPr>
          </a:p>
          <a:p>
            <a:endParaRPr lang="en-US" sz="1800" dirty="0"/>
          </a:p>
        </p:txBody>
      </p:sp>
      <p:sp>
        <p:nvSpPr>
          <p:cNvPr id="3" name="Title 2"/>
          <p:cNvSpPr>
            <a:spLocks noGrp="1"/>
          </p:cNvSpPr>
          <p:nvPr>
            <p:ph type="title"/>
          </p:nvPr>
        </p:nvSpPr>
        <p:spPr/>
        <p:txBody>
          <a:bodyPr/>
          <a:lstStyle/>
          <a:p>
            <a:r>
              <a:rPr lang="en-US" dirty="0" err="1" smtClean="0"/>
              <a:t>Grantsmanship</a:t>
            </a:r>
            <a:r>
              <a:rPr lang="en-US" dirty="0" smtClean="0"/>
              <a:t> Tips</a:t>
            </a:r>
            <a:br>
              <a:rPr lang="en-US" dirty="0" smtClean="0"/>
            </a:br>
            <a:r>
              <a:rPr lang="en-US" dirty="0" smtClean="0"/>
              <a:t>101</a:t>
            </a:r>
            <a:endParaRPr lang="en-US" dirty="0"/>
          </a:p>
        </p:txBody>
      </p:sp>
    </p:spTree>
    <p:extLst>
      <p:ext uri="{BB962C8B-B14F-4D97-AF65-F5344CB8AC3E}">
        <p14:creationId xmlns:p14="http://schemas.microsoft.com/office/powerpoint/2010/main" val="3077988439"/>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200" y="3352800"/>
            <a:ext cx="6708774" cy="1673225"/>
          </a:xfrm>
        </p:spPr>
        <p:txBody>
          <a:bodyPr>
            <a:normAutofit/>
          </a:bodyPr>
          <a:lstStyle/>
          <a:p>
            <a:r>
              <a:rPr lang="en-US" sz="2400" dirty="0" smtClean="0">
                <a:solidFill>
                  <a:srgbClr val="009900"/>
                </a:solidFill>
              </a:rPr>
              <a:t>PROVIDE A GOOD PRESENTATION </a:t>
            </a:r>
          </a:p>
          <a:p>
            <a:endParaRPr lang="en-US" sz="2400" dirty="0">
              <a:solidFill>
                <a:srgbClr val="009900"/>
              </a:solidFill>
            </a:endParaRPr>
          </a:p>
          <a:p>
            <a:r>
              <a:rPr lang="en-US" sz="2400" dirty="0" smtClean="0">
                <a:solidFill>
                  <a:srgbClr val="009900"/>
                </a:solidFill>
              </a:rPr>
              <a:t>TO ACHIEVE A GOOD REVIEW</a:t>
            </a:r>
            <a:endParaRPr lang="en-US" sz="2400" dirty="0">
              <a:solidFill>
                <a:srgbClr val="009900"/>
              </a:solidFill>
            </a:endParaRPr>
          </a:p>
        </p:txBody>
      </p:sp>
      <p:sp>
        <p:nvSpPr>
          <p:cNvPr id="220162" name="Rectangle 2"/>
          <p:cNvSpPr>
            <a:spLocks noGrp="1" noChangeArrowheads="1"/>
          </p:cNvSpPr>
          <p:nvPr>
            <p:ph type="title"/>
          </p:nvPr>
        </p:nvSpPr>
        <p:spPr/>
        <p:txBody>
          <a:bodyPr/>
          <a:lstStyle/>
          <a:p>
            <a:pPr eaLnBrk="1" hangingPunct="1">
              <a:defRPr/>
            </a:pPr>
            <a:r>
              <a:rPr lang="en-US" i="1" dirty="0" err="1" smtClean="0"/>
              <a:t>Grantsmanship</a:t>
            </a:r>
            <a:r>
              <a:rPr lang="en-US" i="1" dirty="0" smtClean="0"/>
              <a:t> Tips</a:t>
            </a:r>
            <a:br>
              <a:rPr lang="en-US" i="1" dirty="0" smtClean="0"/>
            </a:br>
            <a:r>
              <a:rPr lang="en-US" i="1" dirty="0" smtClean="0"/>
              <a:t>101</a:t>
            </a:r>
          </a:p>
        </p:txBody>
      </p:sp>
    </p:spTree>
    <p:extLst>
      <p:ext uri="{BB962C8B-B14F-4D97-AF65-F5344CB8AC3E}">
        <p14:creationId xmlns:p14="http://schemas.microsoft.com/office/powerpoint/2010/main" val="99307478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descr="thinker_lg1"/>
          <p:cNvPicPr>
            <a:picLocks noChangeAspect="1" noChangeArrowheads="1"/>
          </p:cNvPicPr>
          <p:nvPr/>
        </p:nvPicPr>
        <p:blipFill>
          <a:blip r:embed="rId3" cstate="print"/>
          <a:srcRect/>
          <a:stretch>
            <a:fillRect/>
          </a:stretch>
        </p:blipFill>
        <p:spPr bwMode="auto">
          <a:xfrm>
            <a:off x="1447800" y="3048000"/>
            <a:ext cx="1801813" cy="1828800"/>
          </a:xfrm>
          <a:prstGeom prst="rect">
            <a:avLst/>
          </a:prstGeom>
          <a:noFill/>
          <a:ln w="9525">
            <a:noFill/>
            <a:miter lim="800000"/>
            <a:headEnd/>
            <a:tailEnd/>
          </a:ln>
        </p:spPr>
      </p:pic>
      <p:pic>
        <p:nvPicPr>
          <p:cNvPr id="201731" name="Picture 3" descr="bs00580_"/>
          <p:cNvPicPr>
            <a:picLocks noChangeAspect="1" noChangeArrowheads="1"/>
          </p:cNvPicPr>
          <p:nvPr/>
        </p:nvPicPr>
        <p:blipFill>
          <a:blip r:embed="rId4" cstate="print"/>
          <a:srcRect/>
          <a:stretch>
            <a:fillRect/>
          </a:stretch>
        </p:blipFill>
        <p:spPr bwMode="auto">
          <a:xfrm>
            <a:off x="2667000" y="5029200"/>
            <a:ext cx="1843088" cy="1552575"/>
          </a:xfrm>
          <a:prstGeom prst="rect">
            <a:avLst/>
          </a:prstGeom>
          <a:noFill/>
          <a:ln w="9525">
            <a:noFill/>
            <a:miter lim="800000"/>
            <a:headEnd/>
            <a:tailEnd/>
          </a:ln>
        </p:spPr>
      </p:pic>
      <p:sp>
        <p:nvSpPr>
          <p:cNvPr id="65540" name="Text Box 4"/>
          <p:cNvSpPr txBox="1">
            <a:spLocks noChangeArrowheads="1"/>
          </p:cNvSpPr>
          <p:nvPr/>
        </p:nvSpPr>
        <p:spPr bwMode="auto">
          <a:xfrm>
            <a:off x="381000" y="76200"/>
            <a:ext cx="8305800" cy="1446550"/>
          </a:xfrm>
          <a:prstGeom prst="rect">
            <a:avLst/>
          </a:prstGeom>
          <a:noFill/>
          <a:ln w="9525">
            <a:noFill/>
            <a:miter lim="800000"/>
            <a:headEnd/>
            <a:tailEnd/>
          </a:ln>
        </p:spPr>
        <p:txBody>
          <a:bodyPr wrap="square">
            <a:spAutoFit/>
          </a:bodyPr>
          <a:lstStyle/>
          <a:p>
            <a:pPr>
              <a:spcBef>
                <a:spcPct val="0"/>
              </a:spcBef>
            </a:pPr>
            <a:r>
              <a:rPr lang="en-US" sz="4400" b="0" i="1" dirty="0">
                <a:solidFill>
                  <a:schemeClr val="tx2"/>
                </a:solidFill>
                <a:latin typeface="+mn-lt"/>
              </a:rPr>
              <a:t>Application Development Strategy</a:t>
            </a:r>
          </a:p>
        </p:txBody>
      </p:sp>
      <p:pic>
        <p:nvPicPr>
          <p:cNvPr id="201733" name="Picture 5" descr="puzzle_pieces_id150248_size500o"/>
          <p:cNvPicPr>
            <a:picLocks noChangeAspect="1" noChangeArrowheads="1"/>
          </p:cNvPicPr>
          <p:nvPr/>
        </p:nvPicPr>
        <p:blipFill>
          <a:blip r:embed="rId5" cstate="print"/>
          <a:srcRect/>
          <a:stretch>
            <a:fillRect/>
          </a:stretch>
        </p:blipFill>
        <p:spPr bwMode="auto">
          <a:xfrm>
            <a:off x="457200" y="1219200"/>
            <a:ext cx="1993900" cy="1647825"/>
          </a:xfrm>
          <a:prstGeom prst="rect">
            <a:avLst/>
          </a:prstGeom>
          <a:noFill/>
          <a:ln w="9525">
            <a:noFill/>
            <a:miter lim="800000"/>
            <a:headEnd/>
            <a:tailEnd/>
          </a:ln>
        </p:spPr>
      </p:pic>
      <p:sp>
        <p:nvSpPr>
          <p:cNvPr id="201734" name="Rectangle 6"/>
          <p:cNvSpPr>
            <a:spLocks noChangeArrowheads="1"/>
          </p:cNvSpPr>
          <p:nvPr/>
        </p:nvSpPr>
        <p:spPr bwMode="auto">
          <a:xfrm>
            <a:off x="3429000" y="1550988"/>
            <a:ext cx="2964624" cy="707886"/>
          </a:xfrm>
          <a:prstGeom prst="rect">
            <a:avLst/>
          </a:prstGeom>
          <a:noFill/>
          <a:ln w="9525" algn="ctr">
            <a:noFill/>
            <a:miter lim="800000"/>
            <a:headEnd/>
            <a:tailEnd/>
          </a:ln>
        </p:spPr>
        <p:txBody>
          <a:bodyPr wrap="none">
            <a:spAutoFit/>
          </a:bodyPr>
          <a:lstStyle/>
          <a:p>
            <a:pPr algn="l" eaLnBrk="0" hangingPunct="0">
              <a:spcBef>
                <a:spcPct val="0"/>
              </a:spcBef>
              <a:buClr>
                <a:schemeClr val="hlink"/>
              </a:buClr>
            </a:pPr>
            <a:r>
              <a:rPr lang="en-US" sz="4000" dirty="0">
                <a:solidFill>
                  <a:schemeClr val="tx1"/>
                </a:solidFill>
                <a:latin typeface="+mn-lt"/>
              </a:rPr>
              <a:t> Act (Plan) </a:t>
            </a:r>
          </a:p>
        </p:txBody>
      </p:sp>
      <p:sp>
        <p:nvSpPr>
          <p:cNvPr id="201735" name="Rectangle 7"/>
          <p:cNvSpPr>
            <a:spLocks noChangeArrowheads="1"/>
          </p:cNvSpPr>
          <p:nvPr/>
        </p:nvSpPr>
        <p:spPr bwMode="auto">
          <a:xfrm>
            <a:off x="5715000" y="5334000"/>
            <a:ext cx="1720593" cy="707886"/>
          </a:xfrm>
          <a:prstGeom prst="rect">
            <a:avLst/>
          </a:prstGeom>
          <a:noFill/>
          <a:ln w="9525" algn="ctr">
            <a:noFill/>
            <a:miter lim="800000"/>
            <a:headEnd/>
            <a:tailEnd/>
          </a:ln>
        </p:spPr>
        <p:txBody>
          <a:bodyPr wrap="none">
            <a:spAutoFit/>
          </a:bodyPr>
          <a:lstStyle/>
          <a:p>
            <a:pPr algn="l" eaLnBrk="0" hangingPunct="0">
              <a:spcBef>
                <a:spcPct val="0"/>
              </a:spcBef>
              <a:buClr>
                <a:schemeClr val="hlink"/>
              </a:buClr>
            </a:pPr>
            <a:r>
              <a:rPr lang="en-US" sz="4000" dirty="0">
                <a:solidFill>
                  <a:schemeClr val="tx1"/>
                </a:solidFill>
                <a:latin typeface="+mn-lt"/>
              </a:rPr>
              <a:t>Write</a:t>
            </a:r>
          </a:p>
        </p:txBody>
      </p:sp>
      <p:sp>
        <p:nvSpPr>
          <p:cNvPr id="201736" name="Rectangle 8"/>
          <p:cNvSpPr>
            <a:spLocks noChangeArrowheads="1"/>
          </p:cNvSpPr>
          <p:nvPr/>
        </p:nvSpPr>
        <p:spPr bwMode="auto">
          <a:xfrm>
            <a:off x="4495800" y="3429000"/>
            <a:ext cx="1749197" cy="707886"/>
          </a:xfrm>
          <a:prstGeom prst="rect">
            <a:avLst/>
          </a:prstGeom>
          <a:noFill/>
          <a:ln w="9525" algn="ctr">
            <a:noFill/>
            <a:miter lim="800000"/>
            <a:headEnd/>
            <a:tailEnd/>
          </a:ln>
        </p:spPr>
        <p:txBody>
          <a:bodyPr wrap="none">
            <a:spAutoFit/>
          </a:bodyPr>
          <a:lstStyle/>
          <a:p>
            <a:pPr algn="l"/>
            <a:r>
              <a:rPr lang="en-US" sz="4000" dirty="0">
                <a:solidFill>
                  <a:schemeClr val="tx1"/>
                </a:solidFill>
                <a:latin typeface="+mn-lt"/>
              </a:rPr>
              <a:t>Think</a:t>
            </a:r>
          </a:p>
        </p:txBody>
      </p:sp>
    </p:spTree>
    <p:extLst>
      <p:ext uri="{BB962C8B-B14F-4D97-AF65-F5344CB8AC3E}">
        <p14:creationId xmlns:p14="http://schemas.microsoft.com/office/powerpoint/2010/main" val="102485572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500"/>
                                  </p:stCondLst>
                                  <p:childTnLst>
                                    <p:set>
                                      <p:cBhvr>
                                        <p:cTn id="6" dur="1" fill="hold">
                                          <p:stCondLst>
                                            <p:cond delay="0"/>
                                          </p:stCondLst>
                                        </p:cTn>
                                        <p:tgtEl>
                                          <p:spTgt spid="201733"/>
                                        </p:tgtEl>
                                        <p:attrNameLst>
                                          <p:attrName>style.visibility</p:attrName>
                                        </p:attrNameLst>
                                      </p:cBhvr>
                                      <p:to>
                                        <p:strVal val="visible"/>
                                      </p:to>
                                    </p:set>
                                    <p:animEffect transition="in" filter="dissolve">
                                      <p:cBhvr>
                                        <p:cTn id="7" dur="500"/>
                                        <p:tgtEl>
                                          <p:spTgt spid="20173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01734"/>
                                        </p:tgtEl>
                                        <p:attrNameLst>
                                          <p:attrName>style.visibility</p:attrName>
                                        </p:attrNameLst>
                                      </p:cBhvr>
                                      <p:to>
                                        <p:strVal val="visible"/>
                                      </p:to>
                                    </p:set>
                                    <p:animEffect transition="in" filter="wipe(left)">
                                      <p:cBhvr>
                                        <p:cTn id="11" dur="1000"/>
                                        <p:tgtEl>
                                          <p:spTgt spid="201734"/>
                                        </p:tgtEl>
                                      </p:cBhvr>
                                    </p:animEffect>
                                  </p:childTnLst>
                                </p:cTn>
                              </p:par>
                            </p:childTnLst>
                          </p:cTn>
                        </p:par>
                        <p:par>
                          <p:cTn id="12" fill="hold">
                            <p:stCondLst>
                              <p:cond delay="2000"/>
                            </p:stCondLst>
                            <p:childTnLst>
                              <p:par>
                                <p:cTn id="13" presetID="9" presetClass="entr" presetSubtype="0" fill="hold" nodeType="afterEffect">
                                  <p:stCondLst>
                                    <p:cond delay="1000"/>
                                  </p:stCondLst>
                                  <p:childTnLst>
                                    <p:set>
                                      <p:cBhvr>
                                        <p:cTn id="14" dur="1" fill="hold">
                                          <p:stCondLst>
                                            <p:cond delay="0"/>
                                          </p:stCondLst>
                                        </p:cTn>
                                        <p:tgtEl>
                                          <p:spTgt spid="201730"/>
                                        </p:tgtEl>
                                        <p:attrNameLst>
                                          <p:attrName>style.visibility</p:attrName>
                                        </p:attrNameLst>
                                      </p:cBhvr>
                                      <p:to>
                                        <p:strVal val="visible"/>
                                      </p:to>
                                    </p:set>
                                    <p:animEffect transition="in" filter="dissolve">
                                      <p:cBhvr>
                                        <p:cTn id="15" dur="500"/>
                                        <p:tgtEl>
                                          <p:spTgt spid="201730"/>
                                        </p:tgtEl>
                                      </p:cBhvr>
                                    </p:animEffect>
                                  </p:childTnLst>
                                </p:cTn>
                              </p:par>
                            </p:childTnLst>
                          </p:cTn>
                        </p:par>
                        <p:par>
                          <p:cTn id="16" fill="hold">
                            <p:stCondLst>
                              <p:cond delay="3500"/>
                            </p:stCondLst>
                            <p:childTnLst>
                              <p:par>
                                <p:cTn id="17" presetID="22" presetClass="entr" presetSubtype="8" fill="hold" grpId="0" nodeType="afterEffect">
                                  <p:stCondLst>
                                    <p:cond delay="0"/>
                                  </p:stCondLst>
                                  <p:childTnLst>
                                    <p:set>
                                      <p:cBhvr>
                                        <p:cTn id="18" dur="1" fill="hold">
                                          <p:stCondLst>
                                            <p:cond delay="0"/>
                                          </p:stCondLst>
                                        </p:cTn>
                                        <p:tgtEl>
                                          <p:spTgt spid="201736"/>
                                        </p:tgtEl>
                                        <p:attrNameLst>
                                          <p:attrName>style.visibility</p:attrName>
                                        </p:attrNameLst>
                                      </p:cBhvr>
                                      <p:to>
                                        <p:strVal val="visible"/>
                                      </p:to>
                                    </p:set>
                                    <p:animEffect transition="in" filter="wipe(left)">
                                      <p:cBhvr>
                                        <p:cTn id="19" dur="1000"/>
                                        <p:tgtEl>
                                          <p:spTgt spid="201736"/>
                                        </p:tgtEl>
                                      </p:cBhvr>
                                    </p:animEffect>
                                  </p:childTnLst>
                                </p:cTn>
                              </p:par>
                            </p:childTnLst>
                          </p:cTn>
                        </p:par>
                        <p:par>
                          <p:cTn id="20" fill="hold">
                            <p:stCondLst>
                              <p:cond delay="4500"/>
                            </p:stCondLst>
                            <p:childTnLst>
                              <p:par>
                                <p:cTn id="21" presetID="9" presetClass="entr" presetSubtype="0" fill="hold" nodeType="afterEffect">
                                  <p:stCondLst>
                                    <p:cond delay="1000"/>
                                  </p:stCondLst>
                                  <p:childTnLst>
                                    <p:set>
                                      <p:cBhvr>
                                        <p:cTn id="22" dur="1" fill="hold">
                                          <p:stCondLst>
                                            <p:cond delay="0"/>
                                          </p:stCondLst>
                                        </p:cTn>
                                        <p:tgtEl>
                                          <p:spTgt spid="201731"/>
                                        </p:tgtEl>
                                        <p:attrNameLst>
                                          <p:attrName>style.visibility</p:attrName>
                                        </p:attrNameLst>
                                      </p:cBhvr>
                                      <p:to>
                                        <p:strVal val="visible"/>
                                      </p:to>
                                    </p:set>
                                    <p:animEffect transition="in" filter="dissolve">
                                      <p:cBhvr>
                                        <p:cTn id="23" dur="500"/>
                                        <p:tgtEl>
                                          <p:spTgt spid="201731"/>
                                        </p:tgtEl>
                                      </p:cBhvr>
                                    </p:animEffect>
                                  </p:childTnLst>
                                </p:cTn>
                              </p:par>
                            </p:childTnLst>
                          </p:cTn>
                        </p:par>
                        <p:par>
                          <p:cTn id="24" fill="hold">
                            <p:stCondLst>
                              <p:cond delay="6000"/>
                            </p:stCondLst>
                            <p:childTnLst>
                              <p:par>
                                <p:cTn id="25" presetID="22" presetClass="entr" presetSubtype="8" fill="hold" grpId="0" nodeType="afterEffect">
                                  <p:stCondLst>
                                    <p:cond delay="0"/>
                                  </p:stCondLst>
                                  <p:childTnLst>
                                    <p:set>
                                      <p:cBhvr>
                                        <p:cTn id="26" dur="1" fill="hold">
                                          <p:stCondLst>
                                            <p:cond delay="0"/>
                                          </p:stCondLst>
                                        </p:cTn>
                                        <p:tgtEl>
                                          <p:spTgt spid="201735"/>
                                        </p:tgtEl>
                                        <p:attrNameLst>
                                          <p:attrName>style.visibility</p:attrName>
                                        </p:attrNameLst>
                                      </p:cBhvr>
                                      <p:to>
                                        <p:strVal val="visible"/>
                                      </p:to>
                                    </p:set>
                                    <p:animEffect transition="in" filter="wipe(left)">
                                      <p:cBhvr>
                                        <p:cTn id="27" dur="1000"/>
                                        <p:tgtEl>
                                          <p:spTgt spid="201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4" grpId="0"/>
      <p:bldP spid="201735" grpId="0"/>
      <p:bldP spid="201736"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5458" name="Rectangle 2"/>
          <p:cNvSpPr>
            <a:spLocks noGrp="1" noChangeArrowheads="1"/>
          </p:cNvSpPr>
          <p:nvPr>
            <p:ph type="title" idx="4294967295"/>
          </p:nvPr>
        </p:nvSpPr>
        <p:spPr>
          <a:xfrm>
            <a:off x="2851150" y="384175"/>
            <a:ext cx="6292850" cy="1139825"/>
          </a:xfrm>
        </p:spPr>
        <p:txBody>
          <a:bodyPr/>
          <a:lstStyle/>
          <a:p>
            <a:pPr eaLnBrk="1" hangingPunct="1">
              <a:defRPr/>
            </a:pPr>
            <a:r>
              <a:rPr lang="en-US" i="1" dirty="0" smtClean="0"/>
              <a:t>Keys to Good Presentation</a:t>
            </a:r>
          </a:p>
        </p:txBody>
      </p:sp>
      <p:sp>
        <p:nvSpPr>
          <p:cNvPr id="275459" name="Rectangle 3"/>
          <p:cNvSpPr>
            <a:spLocks noGrp="1" noChangeArrowheads="1"/>
          </p:cNvSpPr>
          <p:nvPr>
            <p:ph sz="quarter" idx="4294967295"/>
          </p:nvPr>
        </p:nvSpPr>
        <p:spPr>
          <a:xfrm>
            <a:off x="609600" y="2362200"/>
            <a:ext cx="8534400" cy="4114800"/>
          </a:xfrm>
        </p:spPr>
        <p:txBody>
          <a:bodyPr/>
          <a:lstStyle/>
          <a:p>
            <a:pPr eaLnBrk="1" hangingPunct="1"/>
            <a:r>
              <a:rPr lang="en-US" dirty="0" smtClean="0"/>
              <a:t>Be realistic … not overly ambitious</a:t>
            </a:r>
          </a:p>
          <a:p>
            <a:pPr eaLnBrk="1" hangingPunct="1"/>
            <a:r>
              <a:rPr lang="en-US" dirty="0" smtClean="0"/>
              <a:t>Discuss potential problem areas and possible solutions</a:t>
            </a:r>
          </a:p>
          <a:p>
            <a:pPr eaLnBrk="1" hangingPunct="1"/>
            <a:r>
              <a:rPr lang="en-US" dirty="0" smtClean="0"/>
              <a:t>Be explicit</a:t>
            </a:r>
          </a:p>
          <a:p>
            <a:pPr lvl="1" eaLnBrk="1" hangingPunct="1"/>
            <a:r>
              <a:rPr lang="en-US" sz="2700" dirty="0" smtClean="0"/>
              <a:t>Reviewers cannot read your mind!</a:t>
            </a:r>
          </a:p>
          <a:p>
            <a:pPr lvl="1" eaLnBrk="1" hangingPunct="1"/>
            <a:r>
              <a:rPr lang="en-US" sz="2700" dirty="0" smtClean="0"/>
              <a:t>Don’t expect reviewers to read between the lines</a:t>
            </a:r>
          </a:p>
          <a:p>
            <a:pPr lvl="1" eaLnBrk="1" hangingPunct="1"/>
            <a:r>
              <a:rPr lang="en-US" sz="2700" dirty="0" smtClean="0"/>
              <a:t>Don’t assume they know what you intend!</a:t>
            </a:r>
          </a:p>
        </p:txBody>
      </p:sp>
      <p:graphicFrame>
        <p:nvGraphicFramePr>
          <p:cNvPr id="28674" name="Object 4"/>
          <p:cNvGraphicFramePr>
            <a:graphicFrameLocks noChangeAspect="1"/>
          </p:cNvGraphicFramePr>
          <p:nvPr/>
        </p:nvGraphicFramePr>
        <p:xfrm>
          <a:off x="762000" y="304800"/>
          <a:ext cx="1562100" cy="1752600"/>
        </p:xfrm>
        <a:graphic>
          <a:graphicData uri="http://schemas.openxmlformats.org/presentationml/2006/ole">
            <mc:AlternateContent xmlns:mc="http://schemas.openxmlformats.org/markup-compatibility/2006">
              <mc:Choice xmlns:v="urn:schemas-microsoft-com:vml" Requires="v">
                <p:oleObj spid="_x0000_s28760" name="Clip" r:id="rId4" imgW="857143" imgH="961905" progId="">
                  <p:embed/>
                </p:oleObj>
              </mc:Choice>
              <mc:Fallback>
                <p:oleObj name="Clip" r:id="rId4" imgW="857143" imgH="961905"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04800"/>
                        <a:ext cx="15621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7746" name="Rectangle 2"/>
          <p:cNvSpPr>
            <a:spLocks noGrp="1" noChangeArrowheads="1"/>
          </p:cNvSpPr>
          <p:nvPr>
            <p:ph type="title" idx="4294967295"/>
          </p:nvPr>
        </p:nvSpPr>
        <p:spPr>
          <a:xfrm>
            <a:off x="4787900" y="612775"/>
            <a:ext cx="4356100" cy="1139825"/>
          </a:xfrm>
        </p:spPr>
        <p:txBody>
          <a:bodyPr/>
          <a:lstStyle/>
          <a:p>
            <a:pPr eaLnBrk="1" hangingPunct="1">
              <a:defRPr/>
            </a:pPr>
            <a:r>
              <a:rPr lang="en-US" i="1" dirty="0" smtClean="0"/>
              <a:t>Good Review</a:t>
            </a:r>
          </a:p>
        </p:txBody>
      </p:sp>
      <p:sp>
        <p:nvSpPr>
          <p:cNvPr id="287747" name="Rectangle 3"/>
          <p:cNvSpPr>
            <a:spLocks noGrp="1" noChangeArrowheads="1"/>
          </p:cNvSpPr>
          <p:nvPr>
            <p:ph sz="quarter" idx="4294967295"/>
          </p:nvPr>
        </p:nvSpPr>
        <p:spPr>
          <a:xfrm>
            <a:off x="685800" y="2209800"/>
            <a:ext cx="8458200" cy="4114800"/>
          </a:xfrm>
        </p:spPr>
        <p:txBody>
          <a:bodyPr>
            <a:normAutofit fontScale="92500" lnSpcReduction="10000"/>
          </a:bodyPr>
          <a:lstStyle/>
          <a:p>
            <a:pPr eaLnBrk="1" hangingPunct="1">
              <a:buFont typeface="Wingdings" pitchFamily="2" charset="2"/>
              <a:buNone/>
            </a:pPr>
            <a:r>
              <a:rPr lang="en-US" sz="2600" i="1" dirty="0" smtClean="0">
                <a:solidFill>
                  <a:srgbClr val="FFC000"/>
                </a:solidFill>
              </a:rPr>
              <a:t>Get to the right review group</a:t>
            </a:r>
            <a:endParaRPr lang="en-US" sz="2600" dirty="0" smtClean="0">
              <a:solidFill>
                <a:srgbClr val="FFC000"/>
              </a:solidFill>
            </a:endParaRPr>
          </a:p>
          <a:p>
            <a:pPr eaLnBrk="1" hangingPunct="1"/>
            <a:r>
              <a:rPr lang="en-US" sz="2600" dirty="0" smtClean="0"/>
              <a:t>Title, abstract, specific aims all point to the main goals of your project</a:t>
            </a:r>
          </a:p>
          <a:p>
            <a:pPr eaLnBrk="1" hangingPunct="1"/>
            <a:r>
              <a:rPr lang="en-US" sz="2600" dirty="0" smtClean="0"/>
              <a:t>Attach a cover letter for the Center for Scientific Review Division of Receipt and Referral </a:t>
            </a:r>
          </a:p>
          <a:p>
            <a:pPr lvl="1" eaLnBrk="1" hangingPunct="1"/>
            <a:r>
              <a:rPr lang="en-US" sz="2600" dirty="0" smtClean="0"/>
              <a:t>suggest IC and review group assignment</a:t>
            </a:r>
            <a:r>
              <a:rPr lang="en-US" sz="2600" dirty="0" smtClean="0">
                <a:solidFill>
                  <a:srgbClr val="FD0912"/>
                </a:solidFill>
              </a:rPr>
              <a:t>*</a:t>
            </a:r>
          </a:p>
          <a:p>
            <a:pPr lvl="1" eaLnBrk="1" hangingPunct="1"/>
            <a:r>
              <a:rPr lang="en-US" sz="2600" dirty="0" smtClean="0"/>
              <a:t>outline areas of key expertise needed for appropriate review</a:t>
            </a:r>
          </a:p>
          <a:p>
            <a:pPr lvl="1" eaLnBrk="1" hangingPunct="1"/>
            <a:r>
              <a:rPr lang="en-US" sz="2600" dirty="0" smtClean="0"/>
              <a:t>do not name specific reviewers</a:t>
            </a:r>
          </a:p>
          <a:p>
            <a:pPr lvl="1" algn="r" eaLnBrk="1" hangingPunct="1">
              <a:buFontTx/>
              <a:buNone/>
            </a:pPr>
            <a:r>
              <a:rPr lang="en-US" sz="2400" dirty="0" smtClean="0">
                <a:solidFill>
                  <a:srgbClr val="FD0912"/>
                </a:solidFill>
              </a:rPr>
              <a:t>*</a:t>
            </a:r>
            <a:r>
              <a:rPr lang="en-US" sz="1800" dirty="0" smtClean="0"/>
              <a:t> Consult with Program Official</a:t>
            </a:r>
          </a:p>
        </p:txBody>
      </p:sp>
      <p:graphicFrame>
        <p:nvGraphicFramePr>
          <p:cNvPr id="30722" name="Object 4"/>
          <p:cNvGraphicFramePr>
            <a:graphicFrameLocks noChangeAspect="1"/>
          </p:cNvGraphicFramePr>
          <p:nvPr/>
        </p:nvGraphicFramePr>
        <p:xfrm>
          <a:off x="762000" y="533400"/>
          <a:ext cx="2057400" cy="1533525"/>
        </p:xfrm>
        <a:graphic>
          <a:graphicData uri="http://schemas.openxmlformats.org/presentationml/2006/ole">
            <mc:AlternateContent xmlns:mc="http://schemas.openxmlformats.org/markup-compatibility/2006">
              <mc:Choice xmlns:v="urn:schemas-microsoft-com:vml" Requires="v">
                <p:oleObj spid="_x0000_s30807" name="Clip" r:id="rId4" imgW="1822320" imgH="1359720" progId="">
                  <p:embed/>
                </p:oleObj>
              </mc:Choice>
              <mc:Fallback>
                <p:oleObj name="Clip" r:id="rId4" imgW="1822320" imgH="135972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33400"/>
                        <a:ext cx="2057400" cy="153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209800" y="384175"/>
            <a:ext cx="6934200" cy="1139825"/>
          </a:xfrm>
        </p:spPr>
        <p:txBody>
          <a:bodyPr/>
          <a:lstStyle/>
          <a:p>
            <a:r>
              <a:rPr lang="en-US" i="1" dirty="0" smtClean="0"/>
              <a:t>Good Review</a:t>
            </a:r>
            <a:endParaRPr lang="en-US" i="1" dirty="0"/>
          </a:p>
        </p:txBody>
      </p:sp>
      <p:sp>
        <p:nvSpPr>
          <p:cNvPr id="289795" name="Rectangle 3"/>
          <p:cNvSpPr>
            <a:spLocks noGrp="1" noChangeArrowheads="1"/>
          </p:cNvSpPr>
          <p:nvPr>
            <p:ph sz="quarter" idx="4294967295"/>
          </p:nvPr>
        </p:nvSpPr>
        <p:spPr>
          <a:xfrm>
            <a:off x="685800" y="2514600"/>
            <a:ext cx="8458200" cy="4114800"/>
          </a:xfrm>
        </p:spPr>
        <p:txBody>
          <a:bodyPr/>
          <a:lstStyle/>
          <a:p>
            <a:pPr eaLnBrk="1" hangingPunct="1">
              <a:buFont typeface="Wingdings" pitchFamily="2" charset="2"/>
              <a:buNone/>
            </a:pPr>
            <a:r>
              <a:rPr lang="en-US" i="1" dirty="0" smtClean="0">
                <a:solidFill>
                  <a:srgbClr val="FFC000"/>
                </a:solidFill>
              </a:rPr>
              <a:t>Understand the dynamics of peer review:</a:t>
            </a:r>
            <a:endParaRPr lang="en-US" dirty="0" smtClean="0">
              <a:solidFill>
                <a:srgbClr val="FFC000"/>
              </a:solidFill>
            </a:endParaRPr>
          </a:p>
          <a:p>
            <a:pPr eaLnBrk="1" hangingPunct="1"/>
            <a:r>
              <a:rPr lang="en-US" dirty="0" smtClean="0"/>
              <a:t>Reviewers will review many applications</a:t>
            </a:r>
          </a:p>
          <a:p>
            <a:pPr eaLnBrk="1" hangingPunct="1"/>
            <a:r>
              <a:rPr lang="en-US" dirty="0" smtClean="0"/>
              <a:t>Make your application easy to read and easy to understand</a:t>
            </a:r>
          </a:p>
          <a:p>
            <a:pPr eaLnBrk="1" hangingPunct="1"/>
            <a:r>
              <a:rPr lang="en-US" dirty="0" smtClean="0"/>
              <a:t>The impact and significance should be clear throughout the application</a:t>
            </a:r>
          </a:p>
          <a:p>
            <a:pPr eaLnBrk="1" hangingPunct="1"/>
            <a:r>
              <a:rPr lang="en-US" dirty="0" smtClean="0"/>
              <a:t>Convince them to be your advocate</a:t>
            </a:r>
          </a:p>
          <a:p>
            <a:pPr lvl="1" eaLnBrk="1" hangingPunct="1"/>
            <a:r>
              <a:rPr lang="en-US" i="1" dirty="0" smtClean="0"/>
              <a:t>Get them on your side!</a:t>
            </a:r>
          </a:p>
        </p:txBody>
      </p:sp>
      <p:graphicFrame>
        <p:nvGraphicFramePr>
          <p:cNvPr id="31746" name="Object 4"/>
          <p:cNvGraphicFramePr>
            <a:graphicFrameLocks noChangeAspect="1"/>
          </p:cNvGraphicFramePr>
          <p:nvPr/>
        </p:nvGraphicFramePr>
        <p:xfrm>
          <a:off x="762000" y="533400"/>
          <a:ext cx="2057400" cy="1533525"/>
        </p:xfrm>
        <a:graphic>
          <a:graphicData uri="http://schemas.openxmlformats.org/presentationml/2006/ole">
            <mc:AlternateContent xmlns:mc="http://schemas.openxmlformats.org/markup-compatibility/2006">
              <mc:Choice xmlns:v="urn:schemas-microsoft-com:vml" Requires="v">
                <p:oleObj spid="_x0000_s31831" name="Clip" r:id="rId4" imgW="1822320" imgH="1359720" progId="">
                  <p:embed/>
                </p:oleObj>
              </mc:Choice>
              <mc:Fallback>
                <p:oleObj name="Clip" r:id="rId4" imgW="1822320" imgH="135972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33400"/>
                        <a:ext cx="2057400" cy="153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3" name="Rectangle 3"/>
          <p:cNvSpPr>
            <a:spLocks noGrp="1" noChangeArrowheads="1"/>
          </p:cNvSpPr>
          <p:nvPr>
            <p:ph type="body" idx="1"/>
          </p:nvPr>
        </p:nvSpPr>
        <p:spPr>
          <a:xfrm>
            <a:off x="685800" y="3203575"/>
            <a:ext cx="7924800" cy="2282825"/>
          </a:xfrm>
        </p:spPr>
        <p:txBody>
          <a:bodyPr>
            <a:normAutofit/>
          </a:bodyPr>
          <a:lstStyle/>
          <a:p>
            <a:pPr marR="0" algn="l" defTabSz="914400" rtl="0" eaLnBrk="1" fontAlgn="base" latinLnBrk="0" hangingPunct="1">
              <a:lnSpc>
                <a:spcPct val="100000"/>
              </a:lnSpc>
              <a:spcBef>
                <a:spcPct val="20000"/>
              </a:spcBef>
              <a:spcAft>
                <a:spcPct val="0"/>
              </a:spcAft>
              <a:buClr>
                <a:schemeClr val="hlink"/>
              </a:buClr>
              <a:buSzPct val="70000"/>
              <a:tabLst/>
              <a:defRPr/>
            </a:pPr>
            <a:endParaRPr lang="en-US" sz="2000" i="1" dirty="0">
              <a:solidFill>
                <a:srgbClr val="FF0000"/>
              </a:solidFill>
            </a:endParaRPr>
          </a:p>
          <a:p>
            <a:pPr marR="0" defTabSz="914400" rtl="0" eaLnBrk="1" fontAlgn="base" latinLnBrk="0" hangingPunct="1">
              <a:lnSpc>
                <a:spcPct val="100000"/>
              </a:lnSpc>
              <a:spcBef>
                <a:spcPct val="20000"/>
              </a:spcBef>
              <a:spcAft>
                <a:spcPct val="0"/>
              </a:spcAft>
              <a:buClr>
                <a:schemeClr val="hlink"/>
              </a:buClr>
              <a:buSzPct val="70000"/>
              <a:tabLst/>
              <a:defRPr/>
            </a:pPr>
            <a:r>
              <a:rPr lang="en-US" sz="2800" i="1" dirty="0" smtClean="0">
                <a:solidFill>
                  <a:srgbClr val="FF0000"/>
                </a:solidFill>
              </a:rPr>
              <a:t>GUIDANCE for a COMPETITIVE GRANT APPLICATION</a:t>
            </a:r>
          </a:p>
        </p:txBody>
      </p:sp>
      <p:sp>
        <p:nvSpPr>
          <p:cNvPr id="220162" name="Rectangle 2"/>
          <p:cNvSpPr>
            <a:spLocks noGrp="1" noChangeArrowheads="1"/>
          </p:cNvSpPr>
          <p:nvPr>
            <p:ph type="title"/>
          </p:nvPr>
        </p:nvSpPr>
        <p:spPr/>
        <p:txBody>
          <a:bodyPr/>
          <a:lstStyle/>
          <a:p>
            <a:pPr eaLnBrk="1" hangingPunct="1">
              <a:defRPr/>
            </a:pPr>
            <a:r>
              <a:rPr lang="en-US" i="1" dirty="0" err="1" smtClean="0"/>
              <a:t>Grantsmanship</a:t>
            </a:r>
            <a:r>
              <a:rPr lang="en-US" i="1" dirty="0" smtClean="0"/>
              <a:t> Tips</a:t>
            </a:r>
            <a:br>
              <a:rPr lang="en-US" i="1" dirty="0" smtClean="0"/>
            </a:br>
            <a:r>
              <a:rPr lang="en-US" i="1" dirty="0" smtClean="0"/>
              <a:t>101</a:t>
            </a:r>
          </a:p>
        </p:txBody>
      </p:sp>
    </p:spTree>
    <p:extLst>
      <p:ext uri="{BB962C8B-B14F-4D97-AF65-F5344CB8AC3E}">
        <p14:creationId xmlns:p14="http://schemas.microsoft.com/office/powerpoint/2010/main" val="31795200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sz="quarter" idx="1"/>
          </p:nvPr>
        </p:nvSpPr>
        <p:spPr>
          <a:xfrm>
            <a:off x="301752" y="1828800"/>
            <a:ext cx="8503920" cy="4572000"/>
          </a:xfrm>
        </p:spPr>
        <p:txBody>
          <a:bodyPr>
            <a:normAutofit/>
          </a:bodyPr>
          <a:lstStyle/>
          <a:p>
            <a:pPr marL="465138" indent="-465138" algn="l" eaLnBrk="1" hangingPunct="1">
              <a:lnSpc>
                <a:spcPct val="90000"/>
              </a:lnSpc>
              <a:buClr>
                <a:srgbClr val="FFC000"/>
              </a:buClr>
              <a:buFont typeface="Wingdings" pitchFamily="2" charset="2"/>
              <a:buChar char="u"/>
            </a:pPr>
            <a:r>
              <a:rPr lang="en-US" sz="2600" b="0" dirty="0" smtClean="0"/>
              <a:t>Strong significance to an important problem in public health: IMPACT is high</a:t>
            </a:r>
          </a:p>
          <a:p>
            <a:pPr marL="465138" indent="-465138" algn="l" eaLnBrk="1" hangingPunct="1">
              <a:lnSpc>
                <a:spcPct val="90000"/>
              </a:lnSpc>
              <a:buClr>
                <a:srgbClr val="FFC000"/>
              </a:buClr>
              <a:buFont typeface="Wingdings" pitchFamily="2" charset="2"/>
              <a:buChar char="u"/>
            </a:pPr>
            <a:r>
              <a:rPr lang="en-US" sz="2600" b="0" dirty="0" smtClean="0"/>
              <a:t>High degree of novelty and innovation</a:t>
            </a:r>
          </a:p>
          <a:p>
            <a:pPr marL="465138" indent="-465138" algn="l" eaLnBrk="1" hangingPunct="1">
              <a:lnSpc>
                <a:spcPct val="90000"/>
              </a:lnSpc>
              <a:buClr>
                <a:srgbClr val="FFC000"/>
              </a:buClr>
              <a:buFont typeface="Wingdings" pitchFamily="2" charset="2"/>
              <a:buChar char="u"/>
            </a:pPr>
            <a:r>
              <a:rPr lang="en-US" sz="2600" b="0" dirty="0" smtClean="0"/>
              <a:t>Strong track record by a well qualified applicant</a:t>
            </a:r>
          </a:p>
          <a:p>
            <a:pPr marL="465138" indent="-465138" algn="l" eaLnBrk="1" hangingPunct="1">
              <a:lnSpc>
                <a:spcPct val="90000"/>
              </a:lnSpc>
              <a:buClr>
                <a:srgbClr val="FFC000"/>
              </a:buClr>
              <a:buFont typeface="Wingdings" pitchFamily="2" charset="2"/>
              <a:buChar char="u"/>
            </a:pPr>
            <a:r>
              <a:rPr lang="en-US" sz="2600" b="0" dirty="0" smtClean="0"/>
              <a:t>Clear rationale</a:t>
            </a:r>
          </a:p>
          <a:p>
            <a:pPr marL="465138" indent="-465138" algn="l" eaLnBrk="1" hangingPunct="1">
              <a:lnSpc>
                <a:spcPct val="90000"/>
              </a:lnSpc>
              <a:buClr>
                <a:srgbClr val="FFC000"/>
              </a:buClr>
              <a:buFont typeface="Wingdings" pitchFamily="2" charset="2"/>
              <a:buChar char="u"/>
            </a:pPr>
            <a:r>
              <a:rPr lang="en-US" sz="2600" b="0" dirty="0" smtClean="0"/>
              <a:t>Relevant and supportive preliminary data</a:t>
            </a:r>
          </a:p>
          <a:p>
            <a:pPr marL="465138" indent="-465138" algn="l" eaLnBrk="1" hangingPunct="1">
              <a:lnSpc>
                <a:spcPct val="90000"/>
              </a:lnSpc>
              <a:buClr>
                <a:srgbClr val="FFC000"/>
              </a:buClr>
              <a:buFont typeface="Wingdings" pitchFamily="2" charset="2"/>
              <a:buChar char="u"/>
            </a:pPr>
            <a:r>
              <a:rPr lang="en-US" sz="2600" b="0" dirty="0" smtClean="0"/>
              <a:t>Clear and focused approach that provides unambiguous results</a:t>
            </a:r>
          </a:p>
          <a:p>
            <a:pPr marL="465138" indent="-465138" algn="l" eaLnBrk="1" hangingPunct="1">
              <a:lnSpc>
                <a:spcPct val="90000"/>
              </a:lnSpc>
              <a:buClr>
                <a:srgbClr val="FFC000"/>
              </a:buClr>
              <a:buFont typeface="Wingdings" pitchFamily="2" charset="2"/>
              <a:buChar char="u"/>
            </a:pPr>
            <a:r>
              <a:rPr lang="en-US" sz="2600" b="0" dirty="0" smtClean="0"/>
              <a:t>Careful attention to details</a:t>
            </a:r>
          </a:p>
          <a:p>
            <a:pPr marL="922338" lvl="1" indent="-465138" algn="l" eaLnBrk="1" hangingPunct="1">
              <a:lnSpc>
                <a:spcPct val="90000"/>
              </a:lnSpc>
              <a:buClr>
                <a:schemeClr val="tx1"/>
              </a:buClr>
              <a:buSzPct val="70000"/>
              <a:buFont typeface="Arial" pitchFamily="34" charset="0"/>
              <a:buChar char="—"/>
            </a:pPr>
            <a:r>
              <a:rPr lang="en-US" sz="2600" dirty="0" smtClean="0"/>
              <a:t>Spelling, punctuation, grammar, fonts, clarity of data, error bars, spelling, etc</a:t>
            </a:r>
          </a:p>
        </p:txBody>
      </p:sp>
      <p:sp>
        <p:nvSpPr>
          <p:cNvPr id="5" name="Title 4"/>
          <p:cNvSpPr txBox="1">
            <a:spLocks/>
          </p:cNvSpPr>
          <p:nvPr/>
        </p:nvSpPr>
        <p:spPr bwMode="auto">
          <a:xfrm>
            <a:off x="381000" y="0"/>
            <a:ext cx="83820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0" i="1" kern="0" dirty="0" smtClean="0">
                <a:solidFill>
                  <a:schemeClr val="tx2"/>
                </a:solidFill>
                <a:latin typeface="+mj-lt"/>
                <a:ea typeface="+mj-ea"/>
                <a:cs typeface="+mj-cs"/>
              </a:rPr>
              <a:t>H</a:t>
            </a:r>
            <a:r>
              <a:rPr kumimoji="0" lang="en-US" sz="3200" b="0" i="1" u="none" strike="noStrike" kern="0" cap="none" spc="0" normalizeH="0" noProof="0" dirty="0" err="1" smtClean="0">
                <a:ln>
                  <a:noFill/>
                </a:ln>
                <a:solidFill>
                  <a:schemeClr val="tx2"/>
                </a:solidFill>
                <a:uLnTx/>
                <a:uFillTx/>
                <a:latin typeface="+mj-lt"/>
                <a:ea typeface="+mj-ea"/>
                <a:cs typeface="+mj-cs"/>
              </a:rPr>
              <a:t>allmarks</a:t>
            </a:r>
            <a:r>
              <a:rPr kumimoji="0" lang="en-US" sz="3200" b="0" i="1" u="none" strike="noStrike" kern="0" cap="none" spc="0" normalizeH="0" noProof="0" dirty="0" smtClean="0">
                <a:ln>
                  <a:noFill/>
                </a:ln>
                <a:solidFill>
                  <a:schemeClr val="tx2"/>
                </a:solidFill>
                <a:uLnTx/>
                <a:uFillTx/>
                <a:latin typeface="+mj-lt"/>
                <a:ea typeface="+mj-ea"/>
                <a:cs typeface="+mj-cs"/>
              </a:rPr>
              <a:t> of an Outstanding </a:t>
            </a:r>
            <a:r>
              <a:rPr lang="en-US" sz="3200" b="0" i="1" kern="0" dirty="0" smtClean="0">
                <a:solidFill>
                  <a:schemeClr val="tx2"/>
                </a:solidFill>
                <a:latin typeface="+mj-lt"/>
                <a:ea typeface="+mj-ea"/>
                <a:cs typeface="+mj-cs"/>
              </a:rPr>
              <a:t>G</a:t>
            </a:r>
            <a:r>
              <a:rPr kumimoji="0" lang="en-US" sz="3200" b="0" i="1" u="none" strike="noStrike" kern="0" cap="none" spc="0" normalizeH="0" noProof="0" dirty="0" smtClean="0">
                <a:ln>
                  <a:noFill/>
                </a:ln>
                <a:solidFill>
                  <a:schemeClr val="tx2"/>
                </a:solidFill>
                <a:uLnTx/>
                <a:uFillTx/>
                <a:latin typeface="+mj-lt"/>
                <a:ea typeface="+mj-ea"/>
                <a:cs typeface="+mj-cs"/>
              </a:rPr>
              <a:t>rant </a:t>
            </a:r>
            <a:r>
              <a:rPr lang="en-US" sz="3200" b="0" i="1" kern="0" dirty="0" smtClean="0">
                <a:solidFill>
                  <a:schemeClr val="tx2"/>
                </a:solidFill>
                <a:latin typeface="+mj-lt"/>
                <a:ea typeface="+mj-ea"/>
                <a:cs typeface="+mj-cs"/>
              </a:rPr>
              <a:t>A</a:t>
            </a:r>
            <a:r>
              <a:rPr kumimoji="0" lang="en-US" sz="3200" b="0" i="1" u="none" strike="noStrike" kern="0" cap="none" spc="0" normalizeH="0" noProof="0" dirty="0" err="1" smtClean="0">
                <a:ln>
                  <a:noFill/>
                </a:ln>
                <a:solidFill>
                  <a:schemeClr val="tx2"/>
                </a:solidFill>
                <a:uLnTx/>
                <a:uFillTx/>
                <a:latin typeface="+mj-lt"/>
                <a:ea typeface="+mj-ea"/>
                <a:cs typeface="+mj-cs"/>
              </a:rPr>
              <a:t>pplication</a:t>
            </a:r>
            <a:endParaRPr kumimoji="0" lang="en-US" sz="3200" b="0" i="1" u="none" strike="noStrike" kern="0" cap="none" spc="0" normalizeH="0" baseline="0" noProof="0" dirty="0">
              <a:ln>
                <a:noFill/>
              </a:ln>
              <a:solidFill>
                <a:schemeClr val="tx2"/>
              </a:solidFill>
              <a:uLnTx/>
              <a:uFillTx/>
              <a:latin typeface="+mj-lt"/>
              <a:ea typeface="+mj-ea"/>
              <a:cs typeface="+mj-cs"/>
            </a:endParaRPr>
          </a:p>
        </p:txBody>
      </p:sp>
    </p:spTree>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307848"/>
            <a:ext cx="8534400" cy="758952"/>
          </a:xfrm>
        </p:spPr>
        <p:txBody>
          <a:bodyPr>
            <a:normAutofit fontScale="90000"/>
          </a:bodyPr>
          <a:lstStyle/>
          <a:p>
            <a:r>
              <a:rPr lang="en-US" i="1" dirty="0" smtClean="0"/>
              <a:t>How to assure that your application is competitive?</a:t>
            </a:r>
            <a:endParaRPr lang="en-US" i="1" dirty="0"/>
          </a:p>
        </p:txBody>
      </p:sp>
      <p:sp>
        <p:nvSpPr>
          <p:cNvPr id="5" name="Content Placeholder 4"/>
          <p:cNvSpPr>
            <a:spLocks noGrp="1"/>
          </p:cNvSpPr>
          <p:nvPr>
            <p:ph sz="quarter" idx="1"/>
          </p:nvPr>
        </p:nvSpPr>
        <p:spPr>
          <a:xfrm>
            <a:off x="762000" y="2098675"/>
            <a:ext cx="8229600" cy="4530725"/>
          </a:xfrm>
        </p:spPr>
        <p:txBody>
          <a:bodyPr/>
          <a:lstStyle/>
          <a:p>
            <a:r>
              <a:rPr lang="en-US" dirty="0" smtClean="0"/>
              <a:t>Good ideas, well presented always win</a:t>
            </a:r>
          </a:p>
          <a:p>
            <a:r>
              <a:rPr lang="en-US" dirty="0" smtClean="0"/>
              <a:t>Think clearly</a:t>
            </a:r>
          </a:p>
          <a:p>
            <a:r>
              <a:rPr lang="en-US" dirty="0" smtClean="0"/>
              <a:t>Write clearly</a:t>
            </a:r>
          </a:p>
          <a:p>
            <a:r>
              <a:rPr lang="en-US" dirty="0" smtClean="0"/>
              <a:t>Be complete but not verbose</a:t>
            </a:r>
          </a:p>
          <a:p>
            <a:r>
              <a:rPr lang="en-US" dirty="0" smtClean="0"/>
              <a:t>Never lose sight of the significance</a:t>
            </a:r>
          </a:p>
          <a:p>
            <a:r>
              <a:rPr lang="en-US" dirty="0" smtClean="0"/>
              <a:t>Point to the impact</a:t>
            </a:r>
          </a:p>
          <a:p>
            <a:r>
              <a:rPr lang="en-US" dirty="0" smtClean="0"/>
              <a:t>Pay attention to details</a:t>
            </a:r>
          </a:p>
          <a:p>
            <a:endParaRPr lang="en-US" b="1" dirty="0">
              <a:effectLst>
                <a:outerShdw blurRad="38100" dist="38100" dir="2700000" algn="tl">
                  <a:srgbClr val="000000">
                    <a:alpha val="43137"/>
                  </a:srgbClr>
                </a:outerShdw>
              </a:effectLst>
            </a:endParaRPr>
          </a:p>
        </p:txBody>
      </p:sp>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sz="quarter" idx="1"/>
          </p:nvPr>
        </p:nvSpPr>
        <p:spPr>
          <a:xfrm>
            <a:off x="335280" y="1828800"/>
            <a:ext cx="8503920" cy="4572000"/>
          </a:xfrm>
        </p:spPr>
        <p:txBody>
          <a:bodyPr>
            <a:normAutofit/>
          </a:bodyPr>
          <a:lstStyle/>
          <a:p>
            <a:pPr marL="465138" indent="-465138" algn="l" eaLnBrk="1" hangingPunct="1">
              <a:lnSpc>
                <a:spcPct val="90000"/>
              </a:lnSpc>
              <a:buClr>
                <a:srgbClr val="FFC000"/>
              </a:buClr>
              <a:buFont typeface="Wingdings" pitchFamily="2" charset="2"/>
              <a:buChar char="u"/>
            </a:pPr>
            <a:r>
              <a:rPr lang="en-US" sz="2800" dirty="0" smtClean="0"/>
              <a:t>Lack of or weak impact </a:t>
            </a:r>
          </a:p>
          <a:p>
            <a:pPr marL="465138" indent="-465138" algn="l" eaLnBrk="1" hangingPunct="1">
              <a:lnSpc>
                <a:spcPct val="90000"/>
              </a:lnSpc>
              <a:buClr>
                <a:srgbClr val="FFC000"/>
              </a:buClr>
              <a:buFont typeface="Wingdings" pitchFamily="2" charset="2"/>
              <a:buChar char="u"/>
            </a:pPr>
            <a:r>
              <a:rPr lang="en-US" sz="2800" dirty="0" smtClean="0"/>
              <a:t>Significance not obvious or weak</a:t>
            </a:r>
          </a:p>
          <a:p>
            <a:pPr marL="465138" indent="-465138" algn="l" eaLnBrk="1" hangingPunct="1">
              <a:lnSpc>
                <a:spcPct val="90000"/>
              </a:lnSpc>
              <a:buClr>
                <a:srgbClr val="FFC000"/>
              </a:buClr>
              <a:buFont typeface="Wingdings" pitchFamily="2" charset="2"/>
              <a:buChar char="u"/>
            </a:pPr>
            <a:r>
              <a:rPr lang="en-US" sz="2800" dirty="0" smtClean="0"/>
              <a:t>Too ambitious, lacking focus</a:t>
            </a:r>
          </a:p>
          <a:p>
            <a:pPr marL="465138" indent="-465138" algn="l" eaLnBrk="1" hangingPunct="1">
              <a:lnSpc>
                <a:spcPct val="90000"/>
              </a:lnSpc>
              <a:buClr>
                <a:srgbClr val="FFC000"/>
              </a:buClr>
              <a:buFont typeface="Wingdings" pitchFamily="2" charset="2"/>
              <a:buChar char="u"/>
            </a:pPr>
            <a:r>
              <a:rPr lang="en-US" sz="2800" dirty="0" smtClean="0"/>
              <a:t>Unclear or flawed hypothesis or rationale</a:t>
            </a:r>
          </a:p>
          <a:p>
            <a:pPr marL="465138" indent="-465138" algn="l" eaLnBrk="1" hangingPunct="1">
              <a:lnSpc>
                <a:spcPct val="90000"/>
              </a:lnSpc>
              <a:buClr>
                <a:srgbClr val="FFC000"/>
              </a:buClr>
              <a:buFont typeface="Wingdings" pitchFamily="2" charset="2"/>
              <a:buChar char="u"/>
            </a:pPr>
            <a:r>
              <a:rPr lang="en-US" sz="2800" dirty="0" smtClean="0"/>
              <a:t>Applicant track record weak or lacking appropriate expertise</a:t>
            </a:r>
          </a:p>
          <a:p>
            <a:pPr marL="465138" indent="-465138" algn="l" eaLnBrk="1" hangingPunct="1">
              <a:lnSpc>
                <a:spcPct val="90000"/>
              </a:lnSpc>
              <a:buClr>
                <a:srgbClr val="FFC000"/>
              </a:buClr>
              <a:buFont typeface="Wingdings" pitchFamily="2" charset="2"/>
              <a:buChar char="u"/>
            </a:pPr>
            <a:r>
              <a:rPr lang="en-US" sz="2800" dirty="0" smtClean="0"/>
              <a:t>Feasibility unsupported</a:t>
            </a:r>
          </a:p>
          <a:p>
            <a:pPr marL="465138" indent="-465138" algn="l" eaLnBrk="1" hangingPunct="1">
              <a:lnSpc>
                <a:spcPct val="90000"/>
              </a:lnSpc>
              <a:buClr>
                <a:srgbClr val="FFC000"/>
              </a:buClr>
              <a:buFont typeface="Wingdings" pitchFamily="2" charset="2"/>
              <a:buChar char="u"/>
            </a:pPr>
            <a:r>
              <a:rPr lang="en-US" sz="2800" dirty="0" smtClean="0"/>
              <a:t>Approach flawed</a:t>
            </a:r>
          </a:p>
          <a:p>
            <a:pPr marL="465138" indent="-465138" algn="l" eaLnBrk="1" hangingPunct="1">
              <a:lnSpc>
                <a:spcPct val="90000"/>
              </a:lnSpc>
              <a:buClr>
                <a:srgbClr val="FFC000"/>
              </a:buClr>
              <a:buFont typeface="Wingdings" pitchFamily="2" charset="2"/>
              <a:buChar char="u"/>
            </a:pPr>
            <a:r>
              <a:rPr lang="en-US" sz="2800" dirty="0" smtClean="0"/>
              <a:t>Poor writing</a:t>
            </a:r>
          </a:p>
        </p:txBody>
      </p:sp>
      <p:sp>
        <p:nvSpPr>
          <p:cNvPr id="5" name="Title 4"/>
          <p:cNvSpPr txBox="1">
            <a:spLocks/>
          </p:cNvSpPr>
          <p:nvPr/>
        </p:nvSpPr>
        <p:spPr bwMode="auto">
          <a:xfrm>
            <a:off x="762000" y="76200"/>
            <a:ext cx="76200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0" cap="none" spc="0" normalizeH="0" baseline="0" noProof="0" dirty="0" smtClean="0">
                <a:ln>
                  <a:noFill/>
                </a:ln>
                <a:solidFill>
                  <a:schemeClr val="tx2"/>
                </a:solidFill>
                <a:uLnTx/>
                <a:uFillTx/>
                <a:latin typeface="+mj-lt"/>
                <a:ea typeface="+mj-ea"/>
                <a:cs typeface="+mj-cs"/>
              </a:rPr>
              <a:t>Common Reasons</a:t>
            </a:r>
            <a:r>
              <a:rPr kumimoji="0" lang="en-US" sz="3200" b="0" i="1" u="none" strike="noStrike" kern="0" cap="none" spc="0" normalizeH="0" noProof="0" dirty="0" smtClean="0">
                <a:ln>
                  <a:noFill/>
                </a:ln>
                <a:solidFill>
                  <a:schemeClr val="tx2"/>
                </a:solidFill>
                <a:uLnTx/>
                <a:uFillTx/>
                <a:latin typeface="+mj-lt"/>
                <a:ea typeface="+mj-ea"/>
                <a:cs typeface="+mj-cs"/>
              </a:rPr>
              <a:t> Cited for a Weak Application</a:t>
            </a:r>
            <a:endParaRPr kumimoji="0" lang="en-US" sz="3200" b="0" i="1" u="none" strike="noStrike" kern="0" cap="none" spc="0" normalizeH="0" baseline="0" noProof="0" dirty="0">
              <a:ln>
                <a:noFill/>
              </a:ln>
              <a:solidFill>
                <a:schemeClr val="tx2"/>
              </a:solidFill>
              <a:uLnTx/>
              <a:uFillTx/>
              <a:latin typeface="+mj-lt"/>
              <a:ea typeface="+mj-ea"/>
              <a:cs typeface="+mj-cs"/>
            </a:endParaRPr>
          </a:p>
        </p:txBody>
      </p:sp>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3" name="Rectangle 3"/>
          <p:cNvSpPr>
            <a:spLocks noGrp="1" noChangeArrowheads="1"/>
          </p:cNvSpPr>
          <p:nvPr>
            <p:ph type="body" idx="1"/>
          </p:nvPr>
        </p:nvSpPr>
        <p:spPr>
          <a:xfrm>
            <a:off x="685800" y="3203575"/>
            <a:ext cx="7924800" cy="3044825"/>
          </a:xfrm>
        </p:spPr>
        <p:txBody>
          <a:bodyPr>
            <a:normAutofit/>
          </a:bodyPr>
          <a:lstStyle/>
          <a:p>
            <a:pPr marR="0" algn="l" defTabSz="914400" rtl="0" eaLnBrk="1" fontAlgn="base" latinLnBrk="0" hangingPunct="1">
              <a:lnSpc>
                <a:spcPct val="100000"/>
              </a:lnSpc>
              <a:spcBef>
                <a:spcPct val="20000"/>
              </a:spcBef>
              <a:spcAft>
                <a:spcPct val="0"/>
              </a:spcAft>
              <a:buClr>
                <a:schemeClr val="hlink"/>
              </a:buClr>
              <a:buSzPct val="70000"/>
              <a:tabLst/>
              <a:defRPr/>
            </a:pPr>
            <a:endParaRPr lang="en-US" sz="2000" i="1" dirty="0">
              <a:solidFill>
                <a:srgbClr val="FF0000"/>
              </a:solidFill>
            </a:endParaRPr>
          </a:p>
          <a:p>
            <a:pPr marR="0" defTabSz="914400" rtl="0" eaLnBrk="1" fontAlgn="base" latinLnBrk="0" hangingPunct="1">
              <a:lnSpc>
                <a:spcPct val="100000"/>
              </a:lnSpc>
              <a:spcBef>
                <a:spcPct val="20000"/>
              </a:spcBef>
              <a:spcAft>
                <a:spcPct val="0"/>
              </a:spcAft>
              <a:buClr>
                <a:schemeClr val="hlink"/>
              </a:buClr>
              <a:buSzPct val="70000"/>
              <a:tabLst/>
              <a:defRPr/>
            </a:pPr>
            <a:r>
              <a:rPr lang="en-US" sz="2800" i="1" dirty="0" smtClean="0">
                <a:solidFill>
                  <a:srgbClr val="FF0000"/>
                </a:solidFill>
              </a:rPr>
              <a:t>FUNDING DECISIONS</a:t>
            </a:r>
          </a:p>
        </p:txBody>
      </p:sp>
      <p:sp>
        <p:nvSpPr>
          <p:cNvPr id="220162" name="Rectangle 2"/>
          <p:cNvSpPr>
            <a:spLocks noGrp="1" noChangeArrowheads="1"/>
          </p:cNvSpPr>
          <p:nvPr>
            <p:ph type="title"/>
          </p:nvPr>
        </p:nvSpPr>
        <p:spPr/>
        <p:txBody>
          <a:bodyPr/>
          <a:lstStyle/>
          <a:p>
            <a:pPr eaLnBrk="1" hangingPunct="1">
              <a:defRPr/>
            </a:pPr>
            <a:r>
              <a:rPr lang="en-US" i="1" dirty="0" err="1" smtClean="0"/>
              <a:t>Grantsmanship</a:t>
            </a:r>
            <a:r>
              <a:rPr lang="en-US" i="1" dirty="0" smtClean="0"/>
              <a:t> Tips</a:t>
            </a:r>
            <a:br>
              <a:rPr lang="en-US" i="1" dirty="0" smtClean="0"/>
            </a:br>
            <a:r>
              <a:rPr lang="en-US" i="1" dirty="0" smtClean="0"/>
              <a:t>101</a:t>
            </a:r>
          </a:p>
        </p:txBody>
      </p:sp>
    </p:spTree>
    <p:extLst>
      <p:ext uri="{BB962C8B-B14F-4D97-AF65-F5344CB8AC3E}">
        <p14:creationId xmlns:p14="http://schemas.microsoft.com/office/powerpoint/2010/main" val="108787752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3" name="Rectangle 3"/>
          <p:cNvSpPr>
            <a:spLocks noGrp="1" noChangeArrowheads="1"/>
          </p:cNvSpPr>
          <p:nvPr>
            <p:ph sz="quarter" idx="4294967295"/>
          </p:nvPr>
        </p:nvSpPr>
        <p:spPr>
          <a:xfrm>
            <a:off x="1981200" y="2057400"/>
            <a:ext cx="7162800" cy="3124200"/>
          </a:xfrm>
        </p:spPr>
        <p:txBody>
          <a:bodyPr lIns="90488" tIns="44450" rIns="90488" bIns="44450"/>
          <a:lstStyle/>
          <a:p>
            <a:pPr eaLnBrk="1" hangingPunct="1">
              <a:lnSpc>
                <a:spcPct val="120000"/>
              </a:lnSpc>
              <a:spcBef>
                <a:spcPct val="60000"/>
              </a:spcBef>
              <a:buFont typeface="Arial" panose="020B0604020202020204" pitchFamily="34" charset="0"/>
              <a:buChar char="•"/>
              <a:defRPr/>
            </a:pPr>
            <a:r>
              <a:rPr lang="en-US" sz="4000" dirty="0" smtClean="0"/>
              <a:t>Scientific merit</a:t>
            </a:r>
          </a:p>
          <a:p>
            <a:pPr eaLnBrk="1" hangingPunct="1">
              <a:lnSpc>
                <a:spcPct val="120000"/>
              </a:lnSpc>
              <a:spcBef>
                <a:spcPct val="60000"/>
              </a:spcBef>
              <a:buFont typeface="Arial" panose="020B0604020202020204" pitchFamily="34" charset="0"/>
              <a:buChar char="•"/>
              <a:defRPr/>
            </a:pPr>
            <a:r>
              <a:rPr lang="en-US" sz="4000" dirty="0" smtClean="0"/>
              <a:t>Program considerations</a:t>
            </a:r>
          </a:p>
          <a:p>
            <a:pPr eaLnBrk="1" hangingPunct="1">
              <a:lnSpc>
                <a:spcPct val="120000"/>
              </a:lnSpc>
              <a:spcBef>
                <a:spcPct val="60000"/>
              </a:spcBef>
              <a:buFont typeface="Arial" panose="020B0604020202020204" pitchFamily="34" charset="0"/>
              <a:buChar char="•"/>
              <a:defRPr/>
            </a:pPr>
            <a:r>
              <a:rPr lang="en-US" sz="4000" dirty="0" smtClean="0"/>
              <a:t>Availability of funds</a:t>
            </a:r>
          </a:p>
        </p:txBody>
      </p:sp>
      <p:sp>
        <p:nvSpPr>
          <p:cNvPr id="373762" name="Rectangle 2"/>
          <p:cNvSpPr>
            <a:spLocks noGrp="1" noChangeArrowheads="1"/>
          </p:cNvSpPr>
          <p:nvPr>
            <p:ph type="title" idx="4294967295"/>
          </p:nvPr>
        </p:nvSpPr>
        <p:spPr>
          <a:xfrm>
            <a:off x="0" y="993775"/>
            <a:ext cx="8534400" cy="758825"/>
          </a:xfrm>
        </p:spPr>
        <p:txBody>
          <a:bodyPr lIns="90488" tIns="44450" rIns="90488" bIns="44450" anchorCtr="0">
            <a:noAutofit/>
          </a:bodyPr>
          <a:lstStyle/>
          <a:p>
            <a:pPr eaLnBrk="1" hangingPunct="1">
              <a:defRPr/>
            </a:pPr>
            <a:r>
              <a:rPr lang="en-US" sz="4400" i="1" dirty="0" smtClean="0"/>
              <a:t>What Determines Which Applications Are Funded?</a:t>
            </a:r>
          </a:p>
        </p:txBody>
      </p:sp>
    </p:spTree>
    <p:extLst>
      <p:ext uri="{BB962C8B-B14F-4D97-AF65-F5344CB8AC3E}">
        <p14:creationId xmlns:p14="http://schemas.microsoft.com/office/powerpoint/2010/main" val="778156736"/>
      </p:ext>
    </p:extLst>
  </p:cSld>
  <p:clrMapOvr>
    <a:masterClrMapping/>
  </p:clrMapOvr>
  <p:transition spd="slow" advTm="6896"/>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Remember how applications become grants</a:t>
            </a:r>
            <a:endParaRPr lang="en-US" dirty="0"/>
          </a:p>
        </p:txBody>
      </p:sp>
      <p:sp>
        <p:nvSpPr>
          <p:cNvPr id="4" name="TextBox 3"/>
          <p:cNvSpPr txBox="1"/>
          <p:nvPr/>
        </p:nvSpPr>
        <p:spPr>
          <a:xfrm>
            <a:off x="419100" y="1967567"/>
            <a:ext cx="8305800" cy="2985433"/>
          </a:xfrm>
          <a:prstGeom prst="rect">
            <a:avLst/>
          </a:prstGeom>
          <a:noFill/>
        </p:spPr>
        <p:txBody>
          <a:bodyPr wrap="square" rtlCol="0">
            <a:spAutoFit/>
          </a:bodyPr>
          <a:lstStyle/>
          <a:p>
            <a:pPr marL="457200" indent="-457200" algn="l">
              <a:buClr>
                <a:srgbClr val="FF6600"/>
              </a:buClr>
              <a:buFont typeface="Arial" pitchFamily="34" charset="0"/>
              <a:buChar char="•"/>
            </a:pPr>
            <a:r>
              <a:rPr lang="en-US" sz="2800" b="0" dirty="0" smtClean="0">
                <a:solidFill>
                  <a:schemeClr val="tx1"/>
                </a:solidFill>
                <a:latin typeface="Georgia"/>
                <a:cs typeface="Georgia"/>
              </a:rPr>
              <a:t>Funding Decisions are based on:</a:t>
            </a:r>
          </a:p>
          <a:p>
            <a:pPr marL="914400" lvl="1" indent="-457200" algn="l">
              <a:spcBef>
                <a:spcPts val="600"/>
              </a:spcBef>
              <a:buClr>
                <a:srgbClr val="FF6600"/>
              </a:buClr>
              <a:buFont typeface="Arial" pitchFamily="34" charset="0"/>
              <a:buChar char="•"/>
            </a:pPr>
            <a:r>
              <a:rPr lang="en-US" sz="2800" b="0" dirty="0" smtClean="0">
                <a:solidFill>
                  <a:schemeClr val="tx1"/>
                </a:solidFill>
                <a:latin typeface="Georgia"/>
                <a:cs typeface="Georgia"/>
              </a:rPr>
              <a:t>scientific merit and impact</a:t>
            </a:r>
          </a:p>
          <a:p>
            <a:pPr marL="914400" lvl="1" indent="-457200" algn="l">
              <a:spcBef>
                <a:spcPts val="600"/>
              </a:spcBef>
              <a:buClr>
                <a:srgbClr val="FF6600"/>
              </a:buClr>
              <a:buFont typeface="Arial" pitchFamily="34" charset="0"/>
              <a:buChar char="•"/>
            </a:pPr>
            <a:r>
              <a:rPr lang="en-US" sz="2800" b="0" dirty="0" smtClean="0">
                <a:solidFill>
                  <a:schemeClr val="tx1"/>
                </a:solidFill>
                <a:latin typeface="Georgia"/>
                <a:cs typeface="Georgia"/>
              </a:rPr>
              <a:t>program considerations</a:t>
            </a:r>
            <a:endParaRPr lang="en-US" sz="2800" b="0" dirty="0">
              <a:solidFill>
                <a:schemeClr val="tx1"/>
              </a:solidFill>
              <a:latin typeface="Georgia"/>
              <a:cs typeface="Georgia"/>
            </a:endParaRPr>
          </a:p>
          <a:p>
            <a:pPr marL="914400" lvl="1" indent="-457200" algn="l">
              <a:spcBef>
                <a:spcPts val="600"/>
              </a:spcBef>
              <a:buClr>
                <a:srgbClr val="FF6600"/>
              </a:buClr>
              <a:buFont typeface="Arial" pitchFamily="34" charset="0"/>
              <a:buChar char="•"/>
            </a:pPr>
            <a:r>
              <a:rPr lang="en-US" sz="2800" b="0" dirty="0" smtClean="0">
                <a:solidFill>
                  <a:schemeClr val="tx1"/>
                </a:solidFill>
                <a:latin typeface="Georgia"/>
                <a:cs typeface="Georgia"/>
              </a:rPr>
              <a:t>available funds</a:t>
            </a:r>
          </a:p>
          <a:p>
            <a:pPr marL="457200" indent="-457200" algn="l">
              <a:spcBef>
                <a:spcPts val="600"/>
              </a:spcBef>
              <a:buClr>
                <a:srgbClr val="FF6600"/>
              </a:buClr>
              <a:buFont typeface="Arial" pitchFamily="34" charset="0"/>
              <a:buChar char="•"/>
            </a:pPr>
            <a:r>
              <a:rPr lang="en-US" sz="2800" b="0" dirty="0" smtClean="0">
                <a:solidFill>
                  <a:schemeClr val="tx1"/>
                </a:solidFill>
                <a:latin typeface="Georgia"/>
                <a:cs typeface="Georgia"/>
              </a:rPr>
              <a:t>Funding Decisions are made by the Institute Director</a:t>
            </a:r>
            <a:endParaRPr lang="en-US" sz="2800" b="0" dirty="0">
              <a:solidFill>
                <a:schemeClr val="tx1"/>
              </a:solidFill>
              <a:latin typeface="Georgia"/>
              <a:cs typeface="Georgia"/>
            </a:endParaRPr>
          </a:p>
        </p:txBody>
      </p:sp>
    </p:spTree>
    <p:extLst>
      <p:ext uri="{BB962C8B-B14F-4D97-AF65-F5344CB8AC3E}">
        <p14:creationId xmlns:p14="http://schemas.microsoft.com/office/powerpoint/2010/main" val="1771456816"/>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defRPr/>
            </a:pPr>
            <a:r>
              <a:rPr lang="en-US" i="1" dirty="0" smtClean="0"/>
              <a:t>So WHY Plan?</a:t>
            </a:r>
          </a:p>
        </p:txBody>
      </p:sp>
      <p:sp>
        <p:nvSpPr>
          <p:cNvPr id="203779" name="Rectangle 3"/>
          <p:cNvSpPr>
            <a:spLocks noGrp="1" noChangeArrowheads="1"/>
          </p:cNvSpPr>
          <p:nvPr>
            <p:ph sz="quarter" idx="4294967295"/>
          </p:nvPr>
        </p:nvSpPr>
        <p:spPr>
          <a:xfrm>
            <a:off x="639763" y="1752600"/>
            <a:ext cx="8504237" cy="4572000"/>
          </a:xfrm>
        </p:spPr>
        <p:txBody>
          <a:bodyPr/>
          <a:lstStyle/>
          <a:p>
            <a:pPr eaLnBrk="1" hangingPunct="1">
              <a:buFont typeface="Wingdings" pitchFamily="2" charset="2"/>
              <a:buNone/>
            </a:pPr>
            <a:r>
              <a:rPr lang="en-US" dirty="0" smtClean="0">
                <a:solidFill>
                  <a:schemeClr val="hlink"/>
                </a:solidFill>
              </a:rPr>
              <a:t>You’re more likely to get …</a:t>
            </a:r>
          </a:p>
          <a:p>
            <a:pPr eaLnBrk="1" hangingPunct="1"/>
            <a:r>
              <a:rPr lang="en-US" dirty="0" smtClean="0"/>
              <a:t>A compelling scientific question</a:t>
            </a:r>
          </a:p>
          <a:p>
            <a:pPr eaLnBrk="1" hangingPunct="1"/>
            <a:r>
              <a:rPr lang="en-US" dirty="0" smtClean="0"/>
              <a:t>Appropriate NIH Institute</a:t>
            </a:r>
          </a:p>
          <a:p>
            <a:pPr eaLnBrk="1" hangingPunct="1"/>
            <a:r>
              <a:rPr lang="en-US" dirty="0" smtClean="0"/>
              <a:t>Appropriate review committee</a:t>
            </a:r>
          </a:p>
          <a:p>
            <a:pPr eaLnBrk="1" hangingPunct="1"/>
            <a:r>
              <a:rPr lang="en-US" dirty="0" smtClean="0"/>
              <a:t>Adequate time to complete </a:t>
            </a:r>
          </a:p>
          <a:p>
            <a:pPr lvl="1" eaLnBrk="1" hangingPunct="1"/>
            <a:r>
              <a:rPr lang="en-US" i="1" dirty="0" smtClean="0"/>
              <a:t>A major stress reducer!</a:t>
            </a:r>
            <a:endParaRPr lang="en-US" dirty="0" smtClean="0"/>
          </a:p>
          <a:p>
            <a:pPr eaLnBrk="1" hangingPunct="1">
              <a:buNone/>
            </a:pPr>
            <a:r>
              <a:rPr lang="en-US" dirty="0" smtClean="0">
                <a:solidFill>
                  <a:srgbClr val="FFC000"/>
                </a:solidFill>
              </a:rPr>
              <a:t>…a better grant application</a:t>
            </a:r>
          </a:p>
        </p:txBody>
      </p:sp>
    </p:spTree>
    <p:extLst>
      <p:ext uri="{BB962C8B-B14F-4D97-AF65-F5344CB8AC3E}">
        <p14:creationId xmlns:p14="http://schemas.microsoft.com/office/powerpoint/2010/main" val="358634277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Effect transition="in" filter="wipe(left)">
                                      <p:cBhvr>
                                        <p:cTn id="7" dur="1000"/>
                                        <p:tgtEl>
                                          <p:spTgt spid="20377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3779">
                                            <p:txEl>
                                              <p:pRg st="1" end="1"/>
                                            </p:txEl>
                                          </p:spTgt>
                                        </p:tgtEl>
                                        <p:attrNameLst>
                                          <p:attrName>style.visibility</p:attrName>
                                        </p:attrNameLst>
                                      </p:cBhvr>
                                      <p:to>
                                        <p:strVal val="visible"/>
                                      </p:to>
                                    </p:set>
                                    <p:animEffect transition="in" filter="wipe(left)">
                                      <p:cBhvr>
                                        <p:cTn id="10" dur="1000"/>
                                        <p:tgtEl>
                                          <p:spTgt spid="20377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3779">
                                            <p:txEl>
                                              <p:pRg st="2" end="2"/>
                                            </p:txEl>
                                          </p:spTgt>
                                        </p:tgtEl>
                                        <p:attrNameLst>
                                          <p:attrName>style.visibility</p:attrName>
                                        </p:attrNameLst>
                                      </p:cBhvr>
                                      <p:to>
                                        <p:strVal val="visible"/>
                                      </p:to>
                                    </p:set>
                                    <p:animEffect transition="in" filter="wipe(left)">
                                      <p:cBhvr>
                                        <p:cTn id="15" dur="1000"/>
                                        <p:tgtEl>
                                          <p:spTgt spid="20377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3779">
                                            <p:txEl>
                                              <p:pRg st="3" end="3"/>
                                            </p:txEl>
                                          </p:spTgt>
                                        </p:tgtEl>
                                        <p:attrNameLst>
                                          <p:attrName>style.visibility</p:attrName>
                                        </p:attrNameLst>
                                      </p:cBhvr>
                                      <p:to>
                                        <p:strVal val="visible"/>
                                      </p:to>
                                    </p:set>
                                    <p:animEffect transition="in" filter="wipe(left)">
                                      <p:cBhvr>
                                        <p:cTn id="20" dur="1000"/>
                                        <p:tgtEl>
                                          <p:spTgt spid="20377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3779">
                                            <p:txEl>
                                              <p:pRg st="4" end="4"/>
                                            </p:txEl>
                                          </p:spTgt>
                                        </p:tgtEl>
                                        <p:attrNameLst>
                                          <p:attrName>style.visibility</p:attrName>
                                        </p:attrNameLst>
                                      </p:cBhvr>
                                      <p:to>
                                        <p:strVal val="visible"/>
                                      </p:to>
                                    </p:set>
                                    <p:animEffect transition="in" filter="wipe(left)">
                                      <p:cBhvr>
                                        <p:cTn id="25" dur="1000"/>
                                        <p:tgtEl>
                                          <p:spTgt spid="203779">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03779">
                                            <p:txEl>
                                              <p:pRg st="5" end="5"/>
                                            </p:txEl>
                                          </p:spTgt>
                                        </p:tgtEl>
                                        <p:attrNameLst>
                                          <p:attrName>style.visibility</p:attrName>
                                        </p:attrNameLst>
                                      </p:cBhvr>
                                      <p:to>
                                        <p:strVal val="visible"/>
                                      </p:to>
                                    </p:set>
                                    <p:animEffect transition="in" filter="wipe(left)">
                                      <p:cBhvr>
                                        <p:cTn id="28" dur="1000"/>
                                        <p:tgtEl>
                                          <p:spTgt spid="20377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3779">
                                            <p:txEl>
                                              <p:pRg st="6" end="6"/>
                                            </p:txEl>
                                          </p:spTgt>
                                        </p:tgtEl>
                                        <p:attrNameLst>
                                          <p:attrName>style.visibility</p:attrName>
                                        </p:attrNameLst>
                                      </p:cBhvr>
                                      <p:to>
                                        <p:strVal val="visible"/>
                                      </p:to>
                                    </p:set>
                                    <p:animEffect transition="in" filter="wipe(left)">
                                      <p:cBhvr>
                                        <p:cTn id="33" dur="1000"/>
                                        <p:tgtEl>
                                          <p:spTgt spid="2037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3" name="Rectangle 3"/>
          <p:cNvSpPr>
            <a:spLocks noGrp="1" noChangeArrowheads="1"/>
          </p:cNvSpPr>
          <p:nvPr>
            <p:ph type="body" idx="1"/>
          </p:nvPr>
        </p:nvSpPr>
        <p:spPr>
          <a:xfrm>
            <a:off x="685800" y="3203575"/>
            <a:ext cx="7924800" cy="3044825"/>
          </a:xfrm>
        </p:spPr>
        <p:txBody>
          <a:bodyPr>
            <a:normAutofit/>
          </a:bodyPr>
          <a:lstStyle/>
          <a:p>
            <a:pPr marR="0" algn="l" defTabSz="914400" rtl="0" eaLnBrk="1" fontAlgn="base" latinLnBrk="0" hangingPunct="1">
              <a:lnSpc>
                <a:spcPct val="100000"/>
              </a:lnSpc>
              <a:spcBef>
                <a:spcPct val="20000"/>
              </a:spcBef>
              <a:spcAft>
                <a:spcPct val="0"/>
              </a:spcAft>
              <a:buClr>
                <a:schemeClr val="hlink"/>
              </a:buClr>
              <a:buSzPct val="70000"/>
              <a:tabLst/>
              <a:defRPr/>
            </a:pPr>
            <a:endParaRPr lang="en-US" sz="2000" i="1" dirty="0">
              <a:solidFill>
                <a:srgbClr val="FF0000"/>
              </a:solidFill>
            </a:endParaRPr>
          </a:p>
          <a:p>
            <a:pPr marR="0" defTabSz="914400" rtl="0" eaLnBrk="1" fontAlgn="base" latinLnBrk="0" hangingPunct="1">
              <a:lnSpc>
                <a:spcPct val="100000"/>
              </a:lnSpc>
              <a:spcBef>
                <a:spcPct val="20000"/>
              </a:spcBef>
              <a:spcAft>
                <a:spcPct val="0"/>
              </a:spcAft>
              <a:buClr>
                <a:schemeClr val="hlink"/>
              </a:buClr>
              <a:buSzPct val="70000"/>
              <a:tabLst/>
              <a:defRPr/>
            </a:pPr>
            <a:r>
              <a:rPr lang="en-US" sz="2800" i="1" dirty="0" smtClean="0">
                <a:solidFill>
                  <a:srgbClr val="FF0000"/>
                </a:solidFill>
              </a:rPr>
              <a:t>AFTER PEER REVIEW</a:t>
            </a:r>
          </a:p>
        </p:txBody>
      </p:sp>
      <p:sp>
        <p:nvSpPr>
          <p:cNvPr id="220162" name="Rectangle 2"/>
          <p:cNvSpPr>
            <a:spLocks noGrp="1" noChangeArrowheads="1"/>
          </p:cNvSpPr>
          <p:nvPr>
            <p:ph type="title"/>
          </p:nvPr>
        </p:nvSpPr>
        <p:spPr/>
        <p:txBody>
          <a:bodyPr/>
          <a:lstStyle/>
          <a:p>
            <a:pPr eaLnBrk="1" hangingPunct="1">
              <a:defRPr/>
            </a:pPr>
            <a:r>
              <a:rPr lang="en-US" i="1" dirty="0" err="1" smtClean="0"/>
              <a:t>Grantsmanship</a:t>
            </a:r>
            <a:r>
              <a:rPr lang="en-US" i="1" dirty="0" smtClean="0"/>
              <a:t> Tips</a:t>
            </a:r>
            <a:br>
              <a:rPr lang="en-US" i="1" dirty="0" smtClean="0"/>
            </a:br>
            <a:r>
              <a:rPr lang="en-US" i="1" dirty="0" smtClean="0"/>
              <a:t>101</a:t>
            </a:r>
          </a:p>
        </p:txBody>
      </p:sp>
    </p:spTree>
    <p:extLst>
      <p:ext uri="{BB962C8B-B14F-4D97-AF65-F5344CB8AC3E}">
        <p14:creationId xmlns:p14="http://schemas.microsoft.com/office/powerpoint/2010/main" val="396173184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Review</a:t>
            </a:r>
            <a:endParaRPr lang="en-US" dirty="0"/>
          </a:p>
        </p:txBody>
      </p:sp>
      <p:sp>
        <p:nvSpPr>
          <p:cNvPr id="4" name="Text Box 3"/>
          <p:cNvSpPr txBox="1">
            <a:spLocks noChangeArrowheads="1"/>
          </p:cNvSpPr>
          <p:nvPr/>
        </p:nvSpPr>
        <p:spPr bwMode="auto">
          <a:xfrm>
            <a:off x="457200" y="1600200"/>
            <a:ext cx="8305800"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231775" indent="-231775">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l" eaLnBrk="0" hangingPunct="0">
              <a:spcBef>
                <a:spcPts val="600"/>
              </a:spcBef>
              <a:buClr>
                <a:srgbClr val="FF6600"/>
              </a:buClr>
              <a:buSzPct val="125000"/>
              <a:buFontTx/>
              <a:buChar char="•"/>
            </a:pPr>
            <a:r>
              <a:rPr lang="en-US" sz="2800" b="0" dirty="0">
                <a:latin typeface="+mn-lt"/>
              </a:rPr>
              <a:t>  </a:t>
            </a:r>
            <a:r>
              <a:rPr lang="en-US" sz="2400" b="0" dirty="0">
                <a:latin typeface="+mn-lt"/>
              </a:rPr>
              <a:t>Read </a:t>
            </a:r>
            <a:r>
              <a:rPr lang="en-US" sz="2400" b="0" dirty="0" smtClean="0">
                <a:latin typeface="+mn-lt"/>
              </a:rPr>
              <a:t>the summary </a:t>
            </a:r>
            <a:r>
              <a:rPr lang="en-US" sz="2400" b="0" dirty="0">
                <a:latin typeface="+mn-lt"/>
              </a:rPr>
              <a:t>statement</a:t>
            </a:r>
          </a:p>
          <a:p>
            <a:pPr algn="l" eaLnBrk="0" hangingPunct="0">
              <a:spcBef>
                <a:spcPts val="600"/>
              </a:spcBef>
              <a:buClr>
                <a:srgbClr val="FF6600"/>
              </a:buClr>
              <a:buSzPct val="125000"/>
              <a:buFontTx/>
              <a:buChar char="•"/>
            </a:pPr>
            <a:r>
              <a:rPr lang="en-US" sz="2400" b="0" dirty="0">
                <a:latin typeface="+mn-lt"/>
              </a:rPr>
              <a:t>  Reread </a:t>
            </a:r>
            <a:r>
              <a:rPr lang="en-US" sz="2400" b="0" dirty="0" smtClean="0">
                <a:latin typeface="+mn-lt"/>
              </a:rPr>
              <a:t>the summary statement</a:t>
            </a:r>
          </a:p>
          <a:p>
            <a:pPr algn="l" eaLnBrk="0" hangingPunct="0">
              <a:spcBef>
                <a:spcPts val="600"/>
              </a:spcBef>
              <a:buClr>
                <a:srgbClr val="FF6600"/>
              </a:buClr>
              <a:buSzPct val="125000"/>
              <a:buFontTx/>
              <a:buChar char="•"/>
            </a:pPr>
            <a:r>
              <a:rPr lang="en-US" sz="2400" b="0" dirty="0">
                <a:solidFill>
                  <a:srgbClr val="FD0912"/>
                </a:solidFill>
                <a:latin typeface="+mn-lt"/>
              </a:rPr>
              <a:t> </a:t>
            </a:r>
            <a:r>
              <a:rPr lang="en-US" sz="2400" b="0" dirty="0" smtClean="0">
                <a:solidFill>
                  <a:srgbClr val="FD0912"/>
                </a:solidFill>
                <a:latin typeface="+mn-lt"/>
              </a:rPr>
              <a:t> Contact </a:t>
            </a:r>
            <a:r>
              <a:rPr lang="en-US" sz="2400" b="0" dirty="0">
                <a:solidFill>
                  <a:srgbClr val="FD0912"/>
                </a:solidFill>
                <a:latin typeface="+mn-lt"/>
              </a:rPr>
              <a:t>your program officer and be prepared to discuss:</a:t>
            </a:r>
            <a:r>
              <a:rPr lang="en-US" sz="2400" b="0" dirty="0">
                <a:solidFill>
                  <a:srgbClr val="0000CC"/>
                </a:solidFill>
                <a:latin typeface="+mn-lt"/>
              </a:rPr>
              <a:t> </a:t>
            </a:r>
            <a:r>
              <a:rPr lang="en-US" sz="2400" b="0" dirty="0">
                <a:solidFill>
                  <a:schemeClr val="accent2"/>
                </a:solidFill>
                <a:latin typeface="+mn-lt"/>
              </a:rPr>
              <a:t> </a:t>
            </a:r>
            <a:endParaRPr lang="en-US" sz="2400" b="0" dirty="0" smtClean="0">
              <a:solidFill>
                <a:schemeClr val="accent2"/>
              </a:solidFill>
              <a:latin typeface="+mn-lt"/>
            </a:endParaRPr>
          </a:p>
          <a:p>
            <a:pPr lvl="1" algn="l" eaLnBrk="0" hangingPunct="0">
              <a:spcBef>
                <a:spcPts val="600"/>
              </a:spcBef>
              <a:buClr>
                <a:srgbClr val="FF6600"/>
              </a:buClr>
              <a:buSzPct val="125000"/>
              <a:buFontTx/>
              <a:buChar char="•"/>
            </a:pPr>
            <a:r>
              <a:rPr lang="en-US" sz="2000" b="0" dirty="0" smtClean="0">
                <a:latin typeface="+mn-lt"/>
              </a:rPr>
              <a:t> what </a:t>
            </a:r>
            <a:r>
              <a:rPr lang="en-US" sz="2000" b="0" dirty="0">
                <a:latin typeface="+mn-lt"/>
              </a:rPr>
              <a:t>the reviewers said about your application (after you have summary statement</a:t>
            </a:r>
            <a:r>
              <a:rPr lang="en-US" sz="2000" b="0" dirty="0" smtClean="0">
                <a:latin typeface="+mn-lt"/>
              </a:rPr>
              <a:t>)</a:t>
            </a:r>
          </a:p>
          <a:p>
            <a:pPr lvl="1" algn="l" eaLnBrk="0" hangingPunct="0">
              <a:spcBef>
                <a:spcPts val="600"/>
              </a:spcBef>
              <a:buClr>
                <a:srgbClr val="FF6600"/>
              </a:buClr>
              <a:buSzPct val="125000"/>
              <a:buFontTx/>
              <a:buChar char="•"/>
            </a:pPr>
            <a:r>
              <a:rPr lang="en-US" sz="2000" b="0" dirty="0">
                <a:latin typeface="+mn-lt"/>
              </a:rPr>
              <a:t> </a:t>
            </a:r>
            <a:r>
              <a:rPr lang="en-US" sz="2000" b="0" dirty="0" smtClean="0">
                <a:latin typeface="+mn-lt"/>
              </a:rPr>
              <a:t>Scores </a:t>
            </a:r>
            <a:r>
              <a:rPr lang="en-US" sz="2000" b="0" dirty="0">
                <a:latin typeface="+mn-lt"/>
              </a:rPr>
              <a:t>and </a:t>
            </a:r>
            <a:r>
              <a:rPr lang="en-US" sz="2000" b="0" dirty="0" smtClean="0">
                <a:latin typeface="+mn-lt"/>
              </a:rPr>
              <a:t>percentiles</a:t>
            </a:r>
          </a:p>
          <a:p>
            <a:pPr lvl="1" algn="l" eaLnBrk="0" hangingPunct="0">
              <a:spcBef>
                <a:spcPts val="600"/>
              </a:spcBef>
              <a:buClr>
                <a:srgbClr val="FF6600"/>
              </a:buClr>
              <a:buSzPct val="125000"/>
              <a:buFontTx/>
              <a:buChar char="•"/>
            </a:pPr>
            <a:r>
              <a:rPr lang="en-US" sz="2000" b="0" dirty="0">
                <a:latin typeface="+mn-lt"/>
              </a:rPr>
              <a:t> </a:t>
            </a:r>
            <a:r>
              <a:rPr lang="en-US" sz="2000" b="0" dirty="0" smtClean="0">
                <a:latin typeface="+mn-lt"/>
              </a:rPr>
              <a:t>the likelihood of funding</a:t>
            </a:r>
          </a:p>
          <a:p>
            <a:pPr lvl="1" algn="l" eaLnBrk="0" hangingPunct="0">
              <a:spcBef>
                <a:spcPts val="600"/>
              </a:spcBef>
              <a:buClr>
                <a:srgbClr val="FF6600"/>
              </a:buClr>
              <a:buSzPct val="125000"/>
              <a:buFontTx/>
              <a:buChar char="•"/>
            </a:pPr>
            <a:r>
              <a:rPr lang="en-US" sz="2000" b="0" dirty="0">
                <a:latin typeface="+mn-lt"/>
              </a:rPr>
              <a:t> </a:t>
            </a:r>
            <a:r>
              <a:rPr lang="en-US" sz="2000" b="0" dirty="0" smtClean="0">
                <a:latin typeface="+mn-lt"/>
              </a:rPr>
              <a:t>the prospects of a revised application</a:t>
            </a:r>
            <a:endParaRPr lang="en-US" sz="2800" b="0" i="1" dirty="0">
              <a:latin typeface="+mn-lt"/>
            </a:endParaRPr>
          </a:p>
          <a:p>
            <a:pPr algn="l" eaLnBrk="0" hangingPunct="0">
              <a:spcBef>
                <a:spcPts val="600"/>
              </a:spcBef>
              <a:buClr>
                <a:srgbClr val="FF6600"/>
              </a:buClr>
              <a:buSzPct val="125000"/>
              <a:buFontTx/>
              <a:buChar char="•"/>
            </a:pPr>
            <a:r>
              <a:rPr lang="en-US" sz="2800" b="0" dirty="0">
                <a:latin typeface="+mn-lt"/>
              </a:rPr>
              <a:t>  </a:t>
            </a:r>
            <a:r>
              <a:rPr lang="en-US" sz="2400" b="0" dirty="0">
                <a:latin typeface="+mn-lt"/>
              </a:rPr>
              <a:t>Wait for the AWARD, or</a:t>
            </a:r>
          </a:p>
          <a:p>
            <a:pPr algn="l" eaLnBrk="0" hangingPunct="0">
              <a:spcBef>
                <a:spcPts val="600"/>
              </a:spcBef>
              <a:buClr>
                <a:srgbClr val="FF6600"/>
              </a:buClr>
              <a:buSzPct val="125000"/>
              <a:buFontTx/>
              <a:buChar char="•"/>
            </a:pPr>
            <a:r>
              <a:rPr lang="en-US" sz="2400" b="0" dirty="0" smtClean="0">
                <a:latin typeface="+mn-lt"/>
              </a:rPr>
              <a:t>  Listen </a:t>
            </a:r>
            <a:r>
              <a:rPr lang="en-US" sz="2400" b="0" dirty="0">
                <a:latin typeface="+mn-lt"/>
              </a:rPr>
              <a:t>to advice from Program </a:t>
            </a:r>
            <a:r>
              <a:rPr lang="en-US" sz="2400" b="0" dirty="0" smtClean="0">
                <a:latin typeface="+mn-lt"/>
              </a:rPr>
              <a:t>Officer about options</a:t>
            </a:r>
          </a:p>
        </p:txBody>
      </p:sp>
    </p:spTree>
    <p:extLst>
      <p:ext uri="{BB962C8B-B14F-4D97-AF65-F5344CB8AC3E}">
        <p14:creationId xmlns:p14="http://schemas.microsoft.com/office/powerpoint/2010/main" val="1208906227"/>
      </p:ext>
    </p:extLst>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7848"/>
            <a:ext cx="8534400" cy="758952"/>
          </a:xfrm>
        </p:spPr>
        <p:txBody>
          <a:bodyPr>
            <a:normAutofit fontScale="90000"/>
          </a:bodyPr>
          <a:lstStyle/>
          <a:p>
            <a:r>
              <a:rPr lang="en-US" sz="4400" dirty="0"/>
              <a:t>If Not </a:t>
            </a:r>
            <a:r>
              <a:rPr lang="en-US" sz="4400" dirty="0" smtClean="0"/>
              <a:t>Funded, Try Again! </a:t>
            </a:r>
            <a:endParaRPr lang="en-US" dirty="0"/>
          </a:p>
        </p:txBody>
      </p:sp>
      <p:sp>
        <p:nvSpPr>
          <p:cNvPr id="4" name="Footer Placeholder 3"/>
          <p:cNvSpPr>
            <a:spLocks noGrp="1"/>
          </p:cNvSpPr>
          <p:nvPr>
            <p:ph type="ftr" sz="quarter" idx="11"/>
          </p:nvPr>
        </p:nvSpPr>
        <p:spPr/>
        <p:txBody>
          <a:bodyPr/>
          <a:lstStyle/>
          <a:p>
            <a:pPr>
              <a:defRPr/>
            </a:pPr>
            <a:r>
              <a:rPr lang="en-US" smtClean="0"/>
              <a:t>NIH Regional Seminars June 2013</a:t>
            </a:r>
            <a:endParaRPr lang="en-US" dirty="0"/>
          </a:p>
        </p:txBody>
      </p:sp>
      <p:sp>
        <p:nvSpPr>
          <p:cNvPr id="3" name="Content Placeholder 2"/>
          <p:cNvSpPr>
            <a:spLocks noGrp="1"/>
          </p:cNvSpPr>
          <p:nvPr>
            <p:ph sz="quarter" idx="1"/>
          </p:nvPr>
        </p:nvSpPr>
        <p:spPr>
          <a:xfrm>
            <a:off x="914400" y="1981200"/>
            <a:ext cx="7089648" cy="3505200"/>
          </a:xfrm>
        </p:spPr>
        <p:txBody>
          <a:bodyPr>
            <a:normAutofit/>
          </a:bodyPr>
          <a:lstStyle/>
          <a:p>
            <a:pPr>
              <a:buClr>
                <a:srgbClr val="FF6600"/>
              </a:buClr>
            </a:pPr>
            <a:r>
              <a:rPr lang="en-US" sz="3200" dirty="0" smtClean="0"/>
              <a:t>You are in good company</a:t>
            </a:r>
          </a:p>
          <a:p>
            <a:pPr>
              <a:buClr>
                <a:srgbClr val="FF6600"/>
              </a:buClr>
            </a:pPr>
            <a:r>
              <a:rPr lang="en-US" sz="3200" dirty="0" smtClean="0"/>
              <a:t>Know your options</a:t>
            </a:r>
          </a:p>
          <a:p>
            <a:pPr>
              <a:buClr>
                <a:srgbClr val="FF6600"/>
              </a:buClr>
            </a:pPr>
            <a:r>
              <a:rPr lang="en-US" sz="3200" dirty="0" smtClean="0"/>
              <a:t>Get advice, Regroup</a:t>
            </a:r>
          </a:p>
          <a:p>
            <a:pPr>
              <a:buClr>
                <a:srgbClr val="FF6600"/>
              </a:buClr>
            </a:pPr>
            <a:r>
              <a:rPr lang="en-US" sz="3200" dirty="0" smtClean="0"/>
              <a:t>Contact your Program Officer</a:t>
            </a:r>
          </a:p>
          <a:p>
            <a:pPr marL="0" indent="0">
              <a:buClr>
                <a:srgbClr val="FF6600"/>
              </a:buClr>
              <a:buNone/>
            </a:pPr>
            <a:endParaRPr lang="en-US" sz="3200" dirty="0" smtClean="0"/>
          </a:p>
        </p:txBody>
      </p:sp>
    </p:spTree>
    <p:extLst>
      <p:ext uri="{BB962C8B-B14F-4D97-AF65-F5344CB8AC3E}">
        <p14:creationId xmlns:p14="http://schemas.microsoft.com/office/powerpoint/2010/main" val="348034282"/>
      </p:ext>
    </p:extLst>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457200" y="228600"/>
            <a:ext cx="8229600" cy="762000"/>
          </a:xfrm>
        </p:spPr>
        <p:txBody>
          <a:bodyPr>
            <a:normAutofit/>
          </a:bodyPr>
          <a:lstStyle/>
          <a:p>
            <a:r>
              <a:rPr lang="en-US" sz="4000" b="0" dirty="0" smtClean="0"/>
              <a:t>Revise and Resubmit</a:t>
            </a:r>
            <a:endParaRPr lang="en-US" sz="4000" dirty="0"/>
          </a:p>
        </p:txBody>
      </p:sp>
      <p:sp>
        <p:nvSpPr>
          <p:cNvPr id="517123" name="Rectangle 3"/>
          <p:cNvSpPr>
            <a:spLocks noGrp="1" noChangeArrowheads="1"/>
          </p:cNvSpPr>
          <p:nvPr>
            <p:ph sz="quarter" idx="1"/>
          </p:nvPr>
        </p:nvSpPr>
        <p:spPr>
          <a:xfrm>
            <a:off x="762000" y="1905000"/>
            <a:ext cx="7924800" cy="4343400"/>
          </a:xfrm>
        </p:spPr>
        <p:txBody>
          <a:bodyPr>
            <a:normAutofit/>
          </a:bodyPr>
          <a:lstStyle/>
          <a:p>
            <a:pPr>
              <a:spcBef>
                <a:spcPct val="10000"/>
              </a:spcBef>
              <a:buClr>
                <a:srgbClr val="FF6600"/>
              </a:buClr>
            </a:pPr>
            <a:r>
              <a:rPr lang="en-US" dirty="0" smtClean="0"/>
              <a:t>Properly Revised applications </a:t>
            </a:r>
            <a:r>
              <a:rPr lang="en-US" dirty="0"/>
              <a:t>can </a:t>
            </a:r>
            <a:r>
              <a:rPr lang="en-US" dirty="0" smtClean="0"/>
              <a:t>receive fundable </a:t>
            </a:r>
            <a:r>
              <a:rPr lang="en-US" dirty="0"/>
              <a:t>scores and subsequent </a:t>
            </a:r>
            <a:r>
              <a:rPr lang="en-US" dirty="0">
                <a:solidFill>
                  <a:srgbClr val="FEF80E"/>
                </a:solidFill>
              </a:rPr>
              <a:t>$$</a:t>
            </a:r>
          </a:p>
          <a:p>
            <a:pPr lvl="1">
              <a:spcBef>
                <a:spcPct val="0"/>
              </a:spcBef>
              <a:buClr>
                <a:srgbClr val="FF6600"/>
              </a:buClr>
            </a:pPr>
            <a:r>
              <a:rPr lang="en-US" sz="2400" dirty="0">
                <a:solidFill>
                  <a:schemeClr val="tx2"/>
                </a:solidFill>
              </a:rPr>
              <a:t>Score can inform degree of revision necessary</a:t>
            </a:r>
          </a:p>
          <a:p>
            <a:pPr>
              <a:buClr>
                <a:srgbClr val="FF6600"/>
              </a:buClr>
            </a:pPr>
            <a:r>
              <a:rPr lang="en-US" dirty="0">
                <a:solidFill>
                  <a:srgbClr val="990000"/>
                </a:solidFill>
              </a:rPr>
              <a:t>Update Preliminary Results</a:t>
            </a:r>
          </a:p>
          <a:p>
            <a:pPr>
              <a:buClr>
                <a:srgbClr val="FF6600"/>
              </a:buClr>
            </a:pPr>
            <a:r>
              <a:rPr lang="en-US" dirty="0" smtClean="0"/>
              <a:t>Maintain </a:t>
            </a:r>
            <a:r>
              <a:rPr lang="en-US" dirty="0"/>
              <a:t>communications with </a:t>
            </a:r>
            <a:r>
              <a:rPr lang="en-US" dirty="0" smtClean="0"/>
              <a:t>Scientific </a:t>
            </a:r>
            <a:r>
              <a:rPr lang="en-US" dirty="0"/>
              <a:t>Review </a:t>
            </a:r>
            <a:r>
              <a:rPr lang="en-US" dirty="0" smtClean="0"/>
              <a:t>Officer </a:t>
            </a:r>
            <a:r>
              <a:rPr lang="en-US" dirty="0"/>
              <a:t>and Program </a:t>
            </a:r>
            <a:r>
              <a:rPr lang="en-US" dirty="0" smtClean="0"/>
              <a:t>Official</a:t>
            </a:r>
          </a:p>
          <a:p>
            <a:pPr>
              <a:spcBef>
                <a:spcPct val="0"/>
              </a:spcBef>
              <a:buClr>
                <a:srgbClr val="FF6600"/>
              </a:buClr>
              <a:buFont typeface="Wingdings" charset="0"/>
              <a:buNone/>
            </a:pPr>
            <a:endParaRPr lang="en-US" dirty="0" smtClean="0"/>
          </a:p>
          <a:p>
            <a:pPr>
              <a:spcBef>
                <a:spcPct val="0"/>
              </a:spcBef>
              <a:buClr>
                <a:srgbClr val="FF6600"/>
              </a:buClr>
              <a:buFont typeface="Wingdings" charset="0"/>
              <a:buNone/>
            </a:pPr>
            <a:r>
              <a:rPr lang="en-US" sz="2400" dirty="0" smtClean="0"/>
              <a:t>Notice NOT-OD-14-074: </a:t>
            </a:r>
            <a:r>
              <a:rPr lang="en-US" sz="2400" dirty="0"/>
              <a:t>NIH and AHRQ Announce Updated Policy for Application </a:t>
            </a:r>
            <a:r>
              <a:rPr lang="en-US" sz="2400" dirty="0" smtClean="0"/>
              <a:t>Submission</a:t>
            </a:r>
            <a:endParaRPr lang="en-US" sz="2400" dirty="0"/>
          </a:p>
        </p:txBody>
      </p:sp>
    </p:spTree>
    <p:extLst>
      <p:ext uri="{BB962C8B-B14F-4D97-AF65-F5344CB8AC3E}">
        <p14:creationId xmlns:p14="http://schemas.microsoft.com/office/powerpoint/2010/main" val="2323910979"/>
      </p:ext>
    </p:extLst>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a:xfrm>
            <a:off x="533400" y="76200"/>
            <a:ext cx="8229600" cy="914400"/>
          </a:xfrm>
        </p:spPr>
        <p:txBody>
          <a:bodyPr/>
          <a:lstStyle/>
          <a:p>
            <a:r>
              <a:rPr lang="en-US" sz="4000" b="0" dirty="0" smtClean="0"/>
              <a:t>Revising and Resubmitting</a:t>
            </a:r>
            <a:endParaRPr lang="en-US" sz="4000" dirty="0"/>
          </a:p>
        </p:txBody>
      </p:sp>
      <p:sp>
        <p:nvSpPr>
          <p:cNvPr id="515075" name="Rectangle 3"/>
          <p:cNvSpPr>
            <a:spLocks noGrp="1" noChangeArrowheads="1"/>
          </p:cNvSpPr>
          <p:nvPr>
            <p:ph sz="quarter" idx="1"/>
          </p:nvPr>
        </p:nvSpPr>
        <p:spPr>
          <a:xfrm>
            <a:off x="685800" y="2057400"/>
            <a:ext cx="8001000" cy="4114800"/>
          </a:xfrm>
        </p:spPr>
        <p:txBody>
          <a:bodyPr>
            <a:normAutofit/>
          </a:bodyPr>
          <a:lstStyle/>
          <a:p>
            <a:r>
              <a:rPr lang="en-US" sz="2800" dirty="0"/>
              <a:t>Write A Clear Introduction Section</a:t>
            </a:r>
          </a:p>
          <a:p>
            <a:r>
              <a:rPr lang="en-US" sz="2800" dirty="0"/>
              <a:t>Address All Criticisms Thoroughly</a:t>
            </a:r>
          </a:p>
          <a:p>
            <a:r>
              <a:rPr lang="en-US" sz="2800" dirty="0"/>
              <a:t>Respond Constructively</a:t>
            </a:r>
          </a:p>
          <a:p>
            <a:r>
              <a:rPr lang="en-US" sz="2800" dirty="0"/>
              <a:t>Acknowledge and Accept the Help of Reviewer Comments</a:t>
            </a:r>
          </a:p>
          <a:p>
            <a:r>
              <a:rPr lang="en-US" sz="2800" dirty="0">
                <a:solidFill>
                  <a:srgbClr val="FD0912"/>
                </a:solidFill>
              </a:rPr>
              <a:t>Don</a:t>
            </a:r>
            <a:r>
              <a:rPr lang="ja-JP" altLang="en-US" sz="2800" dirty="0">
                <a:solidFill>
                  <a:srgbClr val="FD0912"/>
                </a:solidFill>
                <a:latin typeface="Arial"/>
              </a:rPr>
              <a:t>’</a:t>
            </a:r>
            <a:r>
              <a:rPr lang="en-US" sz="2800" dirty="0">
                <a:solidFill>
                  <a:srgbClr val="FD0912"/>
                </a:solidFill>
              </a:rPr>
              <a:t>t Be </a:t>
            </a:r>
            <a:r>
              <a:rPr lang="en-US" sz="2800" dirty="0" smtClean="0">
                <a:solidFill>
                  <a:srgbClr val="FD0912"/>
                </a:solidFill>
              </a:rPr>
              <a:t>Argumentative!</a:t>
            </a:r>
            <a:endParaRPr lang="en-US" sz="2800" dirty="0">
              <a:solidFill>
                <a:srgbClr val="FD0912"/>
              </a:solidFill>
            </a:endParaRPr>
          </a:p>
          <a:p>
            <a:r>
              <a:rPr lang="en-US" sz="2800" dirty="0">
                <a:solidFill>
                  <a:srgbClr val="FD0912"/>
                </a:solidFill>
              </a:rPr>
              <a:t>Don</a:t>
            </a:r>
            <a:r>
              <a:rPr lang="ja-JP" altLang="en-US" sz="2800" dirty="0">
                <a:solidFill>
                  <a:srgbClr val="FD0912"/>
                </a:solidFill>
                <a:latin typeface="Arial"/>
              </a:rPr>
              <a:t>’</a:t>
            </a:r>
            <a:r>
              <a:rPr lang="en-US" sz="2800" dirty="0">
                <a:solidFill>
                  <a:srgbClr val="FD0912"/>
                </a:solidFill>
              </a:rPr>
              <a:t>t be Abrasive or </a:t>
            </a:r>
            <a:r>
              <a:rPr lang="en-US" sz="2800" dirty="0" smtClean="0">
                <a:solidFill>
                  <a:srgbClr val="FD0912"/>
                </a:solidFill>
              </a:rPr>
              <a:t>Sarcastic!</a:t>
            </a:r>
            <a:endParaRPr lang="en-US" sz="2800" dirty="0">
              <a:solidFill>
                <a:srgbClr val="FD0912"/>
              </a:solidFill>
            </a:endParaRPr>
          </a:p>
        </p:txBody>
      </p:sp>
    </p:spTree>
    <p:extLst>
      <p:ext uri="{BB962C8B-B14F-4D97-AF65-F5344CB8AC3E}">
        <p14:creationId xmlns:p14="http://schemas.microsoft.com/office/powerpoint/2010/main" val="1909779349"/>
      </p:ext>
    </p:extLst>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sz="quarter" idx="1"/>
          </p:nvPr>
        </p:nvSpPr>
        <p:spPr>
          <a:xfrm>
            <a:off x="304800" y="1447800"/>
            <a:ext cx="8153400" cy="5943600"/>
          </a:xfrm>
        </p:spPr>
        <p:txBody>
          <a:bodyPr>
            <a:normAutofit/>
          </a:bodyPr>
          <a:lstStyle/>
          <a:p>
            <a:pPr marL="381000" indent="-381000">
              <a:buFont typeface="Wingdings" charset="0"/>
              <a:buNone/>
            </a:pPr>
            <a:r>
              <a:rPr lang="en-US" sz="3200" dirty="0">
                <a:solidFill>
                  <a:srgbClr val="000066"/>
                </a:solidFill>
              </a:rPr>
              <a:t>Q:</a:t>
            </a:r>
            <a:r>
              <a:rPr lang="en-US" sz="2400" dirty="0"/>
              <a:t> What if you know that you are </a:t>
            </a:r>
            <a:r>
              <a:rPr lang="ja-JP" altLang="en-US" sz="2400" dirty="0">
                <a:solidFill>
                  <a:srgbClr val="990000"/>
                </a:solidFill>
                <a:latin typeface="Arial"/>
              </a:rPr>
              <a:t>“</a:t>
            </a:r>
            <a:r>
              <a:rPr lang="en-US" sz="2400" dirty="0">
                <a:solidFill>
                  <a:srgbClr val="990000"/>
                </a:solidFill>
              </a:rPr>
              <a:t>Right</a:t>
            </a:r>
            <a:r>
              <a:rPr lang="ja-JP" altLang="en-US" sz="2400" dirty="0">
                <a:solidFill>
                  <a:srgbClr val="990000"/>
                </a:solidFill>
                <a:latin typeface="Arial"/>
              </a:rPr>
              <a:t>”</a:t>
            </a:r>
            <a:r>
              <a:rPr lang="en-US" sz="2400" dirty="0"/>
              <a:t> and the reviewers are </a:t>
            </a:r>
            <a:r>
              <a:rPr lang="ja-JP" altLang="en-US" sz="2400" dirty="0">
                <a:solidFill>
                  <a:srgbClr val="990000"/>
                </a:solidFill>
                <a:latin typeface="Arial"/>
              </a:rPr>
              <a:t>“</a:t>
            </a:r>
            <a:r>
              <a:rPr lang="en-US" sz="2400" dirty="0">
                <a:solidFill>
                  <a:srgbClr val="990000"/>
                </a:solidFill>
              </a:rPr>
              <a:t>Wrong</a:t>
            </a:r>
            <a:r>
              <a:rPr lang="ja-JP" altLang="en-US" sz="2400" dirty="0">
                <a:solidFill>
                  <a:srgbClr val="990000"/>
                </a:solidFill>
                <a:latin typeface="Arial"/>
              </a:rPr>
              <a:t>”</a:t>
            </a:r>
            <a:r>
              <a:rPr lang="en-US" sz="2400" dirty="0">
                <a:solidFill>
                  <a:srgbClr val="990000"/>
                </a:solidFill>
              </a:rPr>
              <a:t>,</a:t>
            </a:r>
            <a:r>
              <a:rPr lang="en-US" sz="2400" dirty="0"/>
              <a:t> is it appropriate to argue your position in your resubmission</a:t>
            </a:r>
          </a:p>
          <a:p>
            <a:pPr marL="381000" indent="-381000">
              <a:buFont typeface="Wingdings" charset="0"/>
              <a:buNone/>
            </a:pPr>
            <a:r>
              <a:rPr lang="en-US" sz="3200" dirty="0">
                <a:solidFill>
                  <a:srgbClr val="000066"/>
                </a:solidFill>
              </a:rPr>
              <a:t>A:</a:t>
            </a:r>
            <a:r>
              <a:rPr lang="en-US" sz="3200" dirty="0">
                <a:solidFill>
                  <a:srgbClr val="990000"/>
                </a:solidFill>
              </a:rPr>
              <a:t> NO! </a:t>
            </a:r>
            <a:endParaRPr lang="en-US" sz="2400" dirty="0"/>
          </a:p>
          <a:p>
            <a:pPr marL="381000" indent="-381000">
              <a:buFont typeface="Wingdings" charset="0"/>
              <a:buNone/>
            </a:pPr>
            <a:r>
              <a:rPr lang="en-US" sz="2400" dirty="0">
                <a:solidFill>
                  <a:srgbClr val="000066"/>
                </a:solidFill>
              </a:rPr>
              <a:t>Remember</a:t>
            </a:r>
          </a:p>
          <a:p>
            <a:pPr marL="381000" indent="-381000"/>
            <a:r>
              <a:rPr lang="en-US" sz="2400" dirty="0"/>
              <a:t>An application for funding is not about the facts of your completed research.  </a:t>
            </a:r>
          </a:p>
          <a:p>
            <a:pPr marL="381000" indent="-381000"/>
            <a:r>
              <a:rPr lang="en-US" sz="2400" dirty="0"/>
              <a:t>It is about ideas and potential research</a:t>
            </a:r>
          </a:p>
          <a:p>
            <a:pPr marL="381000" indent="-381000"/>
            <a:r>
              <a:rPr lang="en-US" sz="2400" dirty="0" smtClean="0">
                <a:solidFill>
                  <a:srgbClr val="FD0912"/>
                </a:solidFill>
              </a:rPr>
              <a:t>DO NOT be </a:t>
            </a:r>
            <a:r>
              <a:rPr lang="en-US" sz="2400" dirty="0">
                <a:solidFill>
                  <a:srgbClr val="FD0912"/>
                </a:solidFill>
              </a:rPr>
              <a:t>Argumentative ! </a:t>
            </a:r>
          </a:p>
          <a:p>
            <a:pPr marL="381000" indent="-381000"/>
            <a:r>
              <a:rPr lang="en-US" sz="2400" dirty="0" smtClean="0">
                <a:solidFill>
                  <a:srgbClr val="FD0912"/>
                </a:solidFill>
              </a:rPr>
              <a:t>DO NOT be </a:t>
            </a:r>
            <a:r>
              <a:rPr lang="en-US" sz="2400" dirty="0">
                <a:solidFill>
                  <a:srgbClr val="FD0912"/>
                </a:solidFill>
              </a:rPr>
              <a:t>Abrasive !</a:t>
            </a:r>
          </a:p>
          <a:p>
            <a:pPr marL="381000" indent="-381000"/>
            <a:r>
              <a:rPr lang="en-US" sz="2400" dirty="0" smtClean="0">
                <a:solidFill>
                  <a:srgbClr val="FD0912"/>
                </a:solidFill>
              </a:rPr>
              <a:t>DO NOT do </a:t>
            </a:r>
            <a:r>
              <a:rPr lang="en-US" sz="2400" dirty="0" err="1">
                <a:solidFill>
                  <a:srgbClr val="FD0912"/>
                </a:solidFill>
              </a:rPr>
              <a:t>longterm</a:t>
            </a:r>
            <a:r>
              <a:rPr lang="en-US" sz="2400" dirty="0">
                <a:solidFill>
                  <a:srgbClr val="FD0912"/>
                </a:solidFill>
              </a:rPr>
              <a:t> damage to yourself</a:t>
            </a:r>
          </a:p>
        </p:txBody>
      </p:sp>
      <p:sp>
        <p:nvSpPr>
          <p:cNvPr id="2" name="TextBox 1"/>
          <p:cNvSpPr txBox="1"/>
          <p:nvPr/>
        </p:nvSpPr>
        <p:spPr>
          <a:xfrm>
            <a:off x="152400" y="228600"/>
            <a:ext cx="8763000" cy="646331"/>
          </a:xfrm>
          <a:prstGeom prst="rect">
            <a:avLst/>
          </a:prstGeom>
          <a:noFill/>
        </p:spPr>
        <p:txBody>
          <a:bodyPr wrap="square" rtlCol="0">
            <a:spAutoFit/>
          </a:bodyPr>
          <a:lstStyle/>
          <a:p>
            <a:r>
              <a:rPr lang="en-US" sz="3600" b="0" dirty="0" smtClean="0">
                <a:solidFill>
                  <a:schemeClr val="bg2">
                    <a:lumMod val="75000"/>
                  </a:schemeClr>
                </a:solidFill>
                <a:latin typeface="+mj-lt"/>
              </a:rPr>
              <a:t>Responding to reviewer comments</a:t>
            </a:r>
            <a:endParaRPr lang="en-US" sz="3600" b="0" dirty="0">
              <a:solidFill>
                <a:schemeClr val="bg2">
                  <a:lumMod val="75000"/>
                </a:schemeClr>
              </a:solidFill>
              <a:latin typeface="+mj-lt"/>
            </a:endParaRPr>
          </a:p>
        </p:txBody>
      </p:sp>
    </p:spTree>
    <p:extLst>
      <p:ext uri="{BB962C8B-B14F-4D97-AF65-F5344CB8AC3E}">
        <p14:creationId xmlns:p14="http://schemas.microsoft.com/office/powerpoint/2010/main" val="2304769343"/>
      </p:ext>
    </p:extLst>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1371600" y="-152400"/>
            <a:ext cx="6553200" cy="1143000"/>
          </a:xfrm>
        </p:spPr>
        <p:txBody>
          <a:bodyPr/>
          <a:lstStyle/>
          <a:p>
            <a:r>
              <a:rPr lang="en-US" sz="4800" b="0" dirty="0"/>
              <a:t>Revise and Resubmit</a:t>
            </a:r>
            <a:endParaRPr lang="en-US" sz="4800" b="0" u="sng" dirty="0"/>
          </a:p>
        </p:txBody>
      </p:sp>
      <p:sp>
        <p:nvSpPr>
          <p:cNvPr id="508931" name="Rectangle 3"/>
          <p:cNvSpPr>
            <a:spLocks noGrp="1" noChangeArrowheads="1"/>
          </p:cNvSpPr>
          <p:nvPr>
            <p:ph sz="quarter" idx="1"/>
          </p:nvPr>
        </p:nvSpPr>
        <p:spPr>
          <a:xfrm>
            <a:off x="838200" y="1828800"/>
            <a:ext cx="7810500" cy="3276600"/>
          </a:xfrm>
        </p:spPr>
        <p:txBody>
          <a:bodyPr>
            <a:normAutofit/>
          </a:bodyPr>
          <a:lstStyle/>
          <a:p>
            <a:pPr>
              <a:buFont typeface="Wingdings" charset="0"/>
              <a:buNone/>
            </a:pPr>
            <a:r>
              <a:rPr lang="en-US" sz="2800" u="sng" dirty="0">
                <a:solidFill>
                  <a:srgbClr val="000099"/>
                </a:solidFill>
              </a:rPr>
              <a:t>Prepare a REVISION COVER LETTER</a:t>
            </a:r>
            <a:r>
              <a:rPr lang="en-US" sz="2800" dirty="0"/>
              <a:t> </a:t>
            </a:r>
          </a:p>
          <a:p>
            <a:r>
              <a:rPr lang="en-US" sz="2800" dirty="0"/>
              <a:t>For Revisions, Indicate Review History</a:t>
            </a:r>
          </a:p>
          <a:p>
            <a:r>
              <a:rPr lang="en-US" sz="2800" dirty="0"/>
              <a:t>Request Same Or Different Study Section</a:t>
            </a:r>
          </a:p>
          <a:p>
            <a:r>
              <a:rPr lang="en-US" sz="2800" dirty="0"/>
              <a:t>Provide Justification for your request</a:t>
            </a:r>
          </a:p>
          <a:p>
            <a:r>
              <a:rPr lang="en-US" sz="2800" dirty="0">
                <a:solidFill>
                  <a:srgbClr val="FD0912"/>
                </a:solidFill>
              </a:rPr>
              <a:t>Don</a:t>
            </a:r>
            <a:r>
              <a:rPr lang="ja-JP" altLang="en-US" sz="2800" dirty="0">
                <a:solidFill>
                  <a:srgbClr val="FD0912"/>
                </a:solidFill>
                <a:latin typeface="Arial"/>
              </a:rPr>
              <a:t>’</a:t>
            </a:r>
            <a:r>
              <a:rPr lang="en-US" sz="2800" dirty="0">
                <a:solidFill>
                  <a:srgbClr val="FD0912"/>
                </a:solidFill>
              </a:rPr>
              <a:t>t be Argumentative ! Never!</a:t>
            </a:r>
          </a:p>
          <a:p>
            <a:r>
              <a:rPr lang="en-US" sz="2800" dirty="0">
                <a:solidFill>
                  <a:srgbClr val="FD0912"/>
                </a:solidFill>
              </a:rPr>
              <a:t>Don</a:t>
            </a:r>
            <a:r>
              <a:rPr lang="ja-JP" altLang="en-US" sz="2800" dirty="0">
                <a:solidFill>
                  <a:srgbClr val="FD0912"/>
                </a:solidFill>
                <a:latin typeface="Arial"/>
              </a:rPr>
              <a:t>’</a:t>
            </a:r>
            <a:r>
              <a:rPr lang="en-US" sz="2800" dirty="0">
                <a:solidFill>
                  <a:srgbClr val="FD0912"/>
                </a:solidFill>
              </a:rPr>
              <a:t>t be Abrasive ! Never!</a:t>
            </a:r>
          </a:p>
          <a:p>
            <a:endParaRPr lang="en-US" sz="2400" dirty="0">
              <a:solidFill>
                <a:srgbClr val="FD0912"/>
              </a:solidFill>
            </a:endParaRPr>
          </a:p>
        </p:txBody>
      </p:sp>
    </p:spTree>
    <p:extLst>
      <p:ext uri="{BB962C8B-B14F-4D97-AF65-F5344CB8AC3E}">
        <p14:creationId xmlns:p14="http://schemas.microsoft.com/office/powerpoint/2010/main" val="2245265118"/>
      </p:ext>
    </p:extLst>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0"/>
            <a:ext cx="9296400" cy="701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b="0" dirty="0">
              <a:solidFill>
                <a:prstClr val="white"/>
              </a:solidFill>
            </a:endParaRPr>
          </a:p>
        </p:txBody>
      </p:sp>
      <p:pic>
        <p:nvPicPr>
          <p:cNvPr id="6147" name="Picture 2" descr="http://zachkvet.files.wordpress.com/2011/10/steve-jobs-1.jpg"/>
          <p:cNvPicPr>
            <a:picLocks noChangeAspect="1" noChangeArrowheads="1"/>
          </p:cNvPicPr>
          <p:nvPr/>
        </p:nvPicPr>
        <p:blipFill>
          <a:blip r:embed="rId2" cstate="print"/>
          <a:srcRect/>
          <a:stretch>
            <a:fillRect/>
          </a:stretch>
        </p:blipFill>
        <p:spPr bwMode="auto">
          <a:xfrm>
            <a:off x="0" y="0"/>
            <a:ext cx="4648200" cy="6965950"/>
          </a:xfrm>
          <a:prstGeom prst="rect">
            <a:avLst/>
          </a:prstGeom>
          <a:noFill/>
          <a:ln w="9525">
            <a:noFill/>
            <a:miter lim="800000"/>
            <a:headEnd/>
            <a:tailEnd/>
          </a:ln>
        </p:spPr>
      </p:pic>
      <p:sp>
        <p:nvSpPr>
          <p:cNvPr id="6148" name="Rectangle 5"/>
          <p:cNvSpPr>
            <a:spLocks noChangeArrowheads="1"/>
          </p:cNvSpPr>
          <p:nvPr/>
        </p:nvSpPr>
        <p:spPr bwMode="auto">
          <a:xfrm>
            <a:off x="4800600" y="1447800"/>
            <a:ext cx="3962400" cy="4524375"/>
          </a:xfrm>
          <a:prstGeom prst="rect">
            <a:avLst/>
          </a:prstGeom>
          <a:noFill/>
          <a:ln w="9525">
            <a:noFill/>
            <a:miter lim="800000"/>
            <a:headEnd/>
            <a:tailEnd/>
          </a:ln>
        </p:spPr>
        <p:txBody>
          <a:bodyPr>
            <a:spAutoFit/>
          </a:bodyPr>
          <a:lstStyle/>
          <a:p>
            <a:pPr algn="l" fontAlgn="auto">
              <a:spcBef>
                <a:spcPts val="0"/>
              </a:spcBef>
              <a:spcAft>
                <a:spcPts val="0"/>
              </a:spcAft>
            </a:pPr>
            <a:r>
              <a:rPr lang="en-US" sz="2800" i="1" dirty="0">
                <a:solidFill>
                  <a:prstClr val="white"/>
                </a:solidFill>
                <a:latin typeface="Calibri" pitchFamily="34" charset="0"/>
              </a:rPr>
              <a:t>"Simple can be harder than complex.  You have to work hard to get your thinking clean to make it simple.  But it's worth it in the end, because once you get there, you can move mountains."</a:t>
            </a:r>
            <a:r>
              <a:rPr lang="en-US" sz="3200" b="0" dirty="0">
                <a:solidFill>
                  <a:prstClr val="white"/>
                </a:solidFill>
                <a:latin typeface="Calibri" pitchFamily="34" charset="0"/>
              </a:rPr>
              <a:t/>
            </a:r>
            <a:br>
              <a:rPr lang="en-US" sz="3200" b="0" dirty="0">
                <a:solidFill>
                  <a:prstClr val="white"/>
                </a:solidFill>
                <a:latin typeface="Calibri" pitchFamily="34" charset="0"/>
              </a:rPr>
            </a:br>
            <a:r>
              <a:rPr lang="en-US" sz="3200" b="0" dirty="0">
                <a:solidFill>
                  <a:prstClr val="white"/>
                </a:solidFill>
                <a:latin typeface="Calibri" pitchFamily="34" charset="0"/>
              </a:rPr>
              <a:t/>
            </a:r>
            <a:br>
              <a:rPr lang="en-US" sz="3200" b="0" dirty="0">
                <a:solidFill>
                  <a:prstClr val="white"/>
                </a:solidFill>
                <a:latin typeface="Calibri" pitchFamily="34" charset="0"/>
              </a:rPr>
            </a:br>
            <a:endParaRPr lang="en-US" sz="3200" b="0" dirty="0">
              <a:solidFill>
                <a:prstClr val="white"/>
              </a:solidFill>
              <a:latin typeface="Calibri"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Text Box 2"/>
          <p:cNvSpPr txBox="1">
            <a:spLocks noChangeArrowheads="1"/>
          </p:cNvSpPr>
          <p:nvPr/>
        </p:nvSpPr>
        <p:spPr bwMode="auto">
          <a:xfrm>
            <a:off x="1050925" y="1571625"/>
            <a:ext cx="7178675"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4400" dirty="0">
                <a:solidFill>
                  <a:schemeClr val="tx2"/>
                </a:solidFill>
                <a:latin typeface="+mn-lt"/>
              </a:rPr>
              <a:t>Three Simple Rules to remember when planning, writing and submitting your application</a:t>
            </a:r>
          </a:p>
        </p:txBody>
      </p:sp>
    </p:spTree>
    <p:extLst>
      <p:ext uri="{BB962C8B-B14F-4D97-AF65-F5344CB8AC3E}">
        <p14:creationId xmlns:p14="http://schemas.microsoft.com/office/powerpoint/2010/main" val="2402034174"/>
      </p:ext>
    </p:extLst>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Grp="1" noChangeArrowheads="1"/>
          </p:cNvSpPr>
          <p:nvPr>
            <p:ph type="title"/>
          </p:nvPr>
        </p:nvSpPr>
        <p:spPr bwMode="auto">
          <a:xfrm>
            <a:off x="301752" y="220675"/>
            <a:ext cx="8534400" cy="7668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folHlink">
                      <a:alpha val="74998"/>
                    </a:schemeClr>
                  </a:outerShdw>
                </a:effectLst>
              </a14:hiddenEffects>
            </a:ext>
          </a:extLst>
        </p:spPr>
        <p:txBody>
          <a:bodyPr wrap="square" lIns="90488" tIns="44450" rIns="90488" bIns="44450">
            <a:spAutoFit/>
          </a:bodyPr>
          <a:lstStyle/>
          <a:p>
            <a:pPr eaLnBrk="0" hangingPunct="0">
              <a:lnSpc>
                <a:spcPct val="90000"/>
              </a:lnSpc>
              <a:spcBef>
                <a:spcPct val="50000"/>
              </a:spcBef>
              <a:buClr>
                <a:srgbClr val="FF9966"/>
              </a:buClr>
              <a:buFont typeface="Symbol" charset="0"/>
              <a:buNone/>
            </a:pPr>
            <a:r>
              <a:rPr lang="en-US" sz="4800" b="1" dirty="0" smtClean="0">
                <a:solidFill>
                  <a:schemeClr val="tx2"/>
                </a:solidFill>
                <a:latin typeface="+mj-lt"/>
              </a:rPr>
              <a:t>#1</a:t>
            </a:r>
            <a:r>
              <a:rPr lang="en-US" sz="4800" b="1" dirty="0" smtClean="0">
                <a:solidFill>
                  <a:srgbClr val="000099"/>
                </a:solidFill>
                <a:latin typeface="+mj-lt"/>
              </a:rPr>
              <a:t> </a:t>
            </a:r>
            <a:endParaRPr lang="en-US" sz="4800" b="1" dirty="0">
              <a:solidFill>
                <a:srgbClr val="000099"/>
              </a:solidFill>
              <a:latin typeface="+mj-lt"/>
            </a:endParaRPr>
          </a:p>
        </p:txBody>
      </p:sp>
      <p:sp>
        <p:nvSpPr>
          <p:cNvPr id="5" name="Rectangle 2"/>
          <p:cNvSpPr txBox="1">
            <a:spLocks noChangeArrowheads="1"/>
          </p:cNvSpPr>
          <p:nvPr/>
        </p:nvSpPr>
        <p:spPr>
          <a:xfrm>
            <a:off x="990600" y="1447800"/>
            <a:ext cx="7772400" cy="4343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200" b="1" smtClean="0">
                <a:solidFill>
                  <a:srgbClr val="990000"/>
                </a:solidFill>
              </a:rPr>
              <a:t>DO NOT</a:t>
            </a:r>
            <a:r>
              <a:rPr lang="en-US" sz="3200" b="1" smtClean="0"/>
              <a:t> </a:t>
            </a:r>
            <a:r>
              <a:rPr lang="en-US" sz="3200" b="1" smtClean="0">
                <a:solidFill>
                  <a:schemeClr val="tx1"/>
                </a:solidFill>
              </a:rPr>
              <a:t>write the application for yourself </a:t>
            </a:r>
            <a:br>
              <a:rPr lang="en-US" sz="3200" b="1" smtClean="0">
                <a:solidFill>
                  <a:schemeClr val="tx1"/>
                </a:solidFill>
              </a:rPr>
            </a:br>
            <a:r>
              <a:rPr lang="en-US" sz="3200" b="1" smtClean="0">
                <a:solidFill>
                  <a:schemeClr val="tx1"/>
                </a:solidFill>
              </a:rPr>
              <a:t>Unless you are going to fund it yourself</a:t>
            </a:r>
            <a:br>
              <a:rPr lang="en-US" sz="3200" b="1" smtClean="0">
                <a:solidFill>
                  <a:schemeClr val="tx1"/>
                </a:solidFill>
              </a:rPr>
            </a:br>
            <a:r>
              <a:rPr lang="en-US" sz="3200" smtClean="0"/>
              <a:t/>
            </a:r>
            <a:br>
              <a:rPr lang="en-US" sz="3200" smtClean="0"/>
            </a:br>
            <a:r>
              <a:rPr lang="en-US" sz="2400" b="1" smtClean="0">
                <a:solidFill>
                  <a:schemeClr val="tx1"/>
                </a:solidFill>
              </a:rPr>
              <a:t>You</a:t>
            </a:r>
            <a:r>
              <a:rPr lang="en-US" sz="2400" b="1" smtClean="0"/>
              <a:t> </a:t>
            </a:r>
            <a:r>
              <a:rPr lang="en-US" sz="2400" b="1" smtClean="0">
                <a:solidFill>
                  <a:srgbClr val="990000"/>
                </a:solidFill>
              </a:rPr>
              <a:t>MUST</a:t>
            </a:r>
            <a:r>
              <a:rPr lang="en-US" sz="2400" b="1" smtClean="0"/>
              <a:t> </a:t>
            </a:r>
            <a:r>
              <a:rPr lang="en-US" sz="2400" b="1" smtClean="0">
                <a:solidFill>
                  <a:schemeClr val="tx1"/>
                </a:solidFill>
              </a:rPr>
              <a:t>convince </a:t>
            </a:r>
            <a:br>
              <a:rPr lang="en-US" sz="2400" b="1" smtClean="0">
                <a:solidFill>
                  <a:schemeClr val="tx1"/>
                </a:solidFill>
              </a:rPr>
            </a:br>
            <a:r>
              <a:rPr lang="en-US" sz="2400" b="1" smtClean="0">
                <a:solidFill>
                  <a:schemeClr val="tx1"/>
                </a:solidFill>
              </a:rPr>
              <a:t>the</a:t>
            </a:r>
            <a:r>
              <a:rPr lang="en-US" sz="2400" b="1" smtClean="0"/>
              <a:t> </a:t>
            </a:r>
            <a:r>
              <a:rPr lang="en-US" sz="2400" b="1" u="sng" smtClean="0">
                <a:solidFill>
                  <a:srgbClr val="990000"/>
                </a:solidFill>
              </a:rPr>
              <a:t>entire</a:t>
            </a:r>
            <a:r>
              <a:rPr lang="en-US" sz="2400" b="1" smtClean="0"/>
              <a:t> </a:t>
            </a:r>
            <a:r>
              <a:rPr lang="en-US" sz="2400" b="1" smtClean="0">
                <a:solidFill>
                  <a:schemeClr val="tx1"/>
                </a:solidFill>
              </a:rPr>
              <a:t>review committee</a:t>
            </a:r>
            <a:br>
              <a:rPr lang="en-US" sz="2400" b="1" smtClean="0">
                <a:solidFill>
                  <a:schemeClr val="tx1"/>
                </a:solidFill>
              </a:rPr>
            </a:br>
            <a:r>
              <a:rPr lang="en-US" sz="2400" b="1" smtClean="0">
                <a:solidFill>
                  <a:schemeClr val="tx1"/>
                </a:solidFill>
              </a:rPr>
              <a:t>and the funding agency the proposed research will be of high impact and feasible</a:t>
            </a:r>
            <a:endParaRPr lang="en-US" sz="2400" dirty="0"/>
          </a:p>
        </p:txBody>
      </p:sp>
      <p:graphicFrame>
        <p:nvGraphicFramePr>
          <p:cNvPr id="6" name="Object 3"/>
          <p:cNvGraphicFramePr>
            <a:graphicFrameLocks noChangeAspect="1"/>
          </p:cNvGraphicFramePr>
          <p:nvPr/>
        </p:nvGraphicFramePr>
        <p:xfrm>
          <a:off x="304800" y="1447800"/>
          <a:ext cx="966788" cy="1676400"/>
        </p:xfrm>
        <a:graphic>
          <a:graphicData uri="http://schemas.openxmlformats.org/presentationml/2006/ole">
            <mc:AlternateContent xmlns:mc="http://schemas.openxmlformats.org/markup-compatibility/2006">
              <mc:Choice xmlns:v="urn:schemas-microsoft-com:vml" Requires="v">
                <p:oleObj spid="_x0000_s54331" name="Clip" r:id="rId3" imgW="2736850" imgH="5106988" progId="MS_ClipArt_Gallery.2">
                  <p:embed/>
                </p:oleObj>
              </mc:Choice>
              <mc:Fallback>
                <p:oleObj name="Clip" r:id="rId3" imgW="2736850" imgH="5106988"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966788"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526873237"/>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304800" y="-225425"/>
            <a:ext cx="8686800" cy="1139825"/>
          </a:xfrm>
        </p:spPr>
        <p:txBody>
          <a:bodyPr/>
          <a:lstStyle/>
          <a:p>
            <a:pPr eaLnBrk="1" hangingPunct="1">
              <a:defRPr/>
            </a:pPr>
            <a:r>
              <a:rPr lang="en-US" i="1" dirty="0" smtClean="0"/>
              <a:t>Pre-Submission Planning Timeline</a:t>
            </a:r>
          </a:p>
        </p:txBody>
      </p:sp>
      <p:pic>
        <p:nvPicPr>
          <p:cNvPr id="67587" name="Picture 3" descr="Preparation Timeline"/>
          <p:cNvPicPr>
            <a:picLocks noChangeAspect="1" noChangeArrowheads="1"/>
          </p:cNvPicPr>
          <p:nvPr/>
        </p:nvPicPr>
        <p:blipFill>
          <a:blip r:embed="rId3" cstate="print">
            <a:lum bright="-6000" contrast="48000"/>
          </a:blip>
          <a:srcRect/>
          <a:stretch>
            <a:fillRect/>
          </a:stretch>
        </p:blipFill>
        <p:spPr bwMode="auto">
          <a:xfrm>
            <a:off x="152400" y="1828800"/>
            <a:ext cx="8686800" cy="4792663"/>
          </a:xfrm>
          <a:prstGeom prst="rect">
            <a:avLst/>
          </a:prstGeom>
          <a:noFill/>
          <a:ln w="9525">
            <a:noFill/>
            <a:miter lim="800000"/>
            <a:headEnd/>
            <a:tailEnd/>
          </a:ln>
        </p:spPr>
      </p:pic>
      <p:sp>
        <p:nvSpPr>
          <p:cNvPr id="67588" name="Rectangle 4"/>
          <p:cNvSpPr>
            <a:spLocks noChangeArrowheads="1"/>
          </p:cNvSpPr>
          <p:nvPr/>
        </p:nvSpPr>
        <p:spPr bwMode="auto">
          <a:xfrm>
            <a:off x="1752600" y="4579938"/>
            <a:ext cx="914400" cy="304800"/>
          </a:xfrm>
          <a:prstGeom prst="rect">
            <a:avLst/>
          </a:prstGeom>
          <a:solidFill>
            <a:srgbClr val="FFFFFF"/>
          </a:solidFill>
          <a:ln w="38100">
            <a:noFill/>
            <a:miter lim="800000"/>
            <a:headEnd/>
            <a:tailEnd/>
          </a:ln>
        </p:spPr>
        <p:txBody>
          <a:bodyPr anchor="ctr">
            <a:spAutoFit/>
          </a:bodyPr>
          <a:lstStyle/>
          <a:p>
            <a:pPr algn="l" eaLnBrk="0" hangingPunct="0">
              <a:spcBef>
                <a:spcPct val="0"/>
              </a:spcBef>
            </a:pPr>
            <a:r>
              <a:rPr lang="en-US" sz="1400" b="0">
                <a:solidFill>
                  <a:srgbClr val="000000"/>
                </a:solidFill>
              </a:rPr>
              <a:t>call NIH</a:t>
            </a:r>
          </a:p>
        </p:txBody>
      </p:sp>
    </p:spTree>
    <p:extLst>
      <p:ext uri="{BB962C8B-B14F-4D97-AF65-F5344CB8AC3E}">
        <p14:creationId xmlns:p14="http://schemas.microsoft.com/office/powerpoint/2010/main" val="3108849340"/>
      </p:ext>
    </p:extLst>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Grp="1" noChangeArrowheads="1"/>
          </p:cNvSpPr>
          <p:nvPr>
            <p:ph type="title"/>
          </p:nvPr>
        </p:nvSpPr>
        <p:spPr bwMode="auto">
          <a:xfrm>
            <a:off x="301752" y="220675"/>
            <a:ext cx="8534400" cy="7668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folHlink">
                      <a:alpha val="74998"/>
                    </a:schemeClr>
                  </a:outerShdw>
                </a:effectLst>
              </a14:hiddenEffects>
            </a:ext>
          </a:extLst>
        </p:spPr>
        <p:txBody>
          <a:bodyPr lIns="90488" tIns="44450" rIns="90488" bIns="44450">
            <a:spAutoFit/>
          </a:bodyPr>
          <a:lstStyle/>
          <a:p>
            <a:pPr eaLnBrk="0" hangingPunct="0">
              <a:lnSpc>
                <a:spcPct val="90000"/>
              </a:lnSpc>
              <a:spcBef>
                <a:spcPct val="50000"/>
              </a:spcBef>
              <a:buClr>
                <a:srgbClr val="FF9966"/>
              </a:buClr>
              <a:buFont typeface="Symbol" charset="0"/>
              <a:buNone/>
            </a:pPr>
            <a:r>
              <a:rPr lang="en-US" sz="4800" b="1" dirty="0" smtClean="0">
                <a:solidFill>
                  <a:schemeClr val="tx2"/>
                </a:solidFill>
              </a:rPr>
              <a:t>#2 </a:t>
            </a:r>
            <a:endParaRPr lang="en-US" sz="4800" b="1" dirty="0">
              <a:solidFill>
                <a:schemeClr val="tx2"/>
              </a:solidFill>
            </a:endParaRPr>
          </a:p>
        </p:txBody>
      </p:sp>
      <p:sp>
        <p:nvSpPr>
          <p:cNvPr id="5" name="Rectangle 2"/>
          <p:cNvSpPr>
            <a:spLocks noGrp="1" noChangeArrowheads="1"/>
          </p:cNvSpPr>
          <p:nvPr>
            <p:ph sz="quarter" idx="1"/>
          </p:nvPr>
        </p:nvSpPr>
        <p:spPr bwMode="auto">
          <a:xfrm>
            <a:off x="301752" y="1295400"/>
            <a:ext cx="8503920" cy="457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folHlink">
                      <a:alpha val="74998"/>
                    </a:schemeClr>
                  </a:outerShdw>
                </a:effectLst>
              </a14:hiddenEffects>
            </a:ext>
          </a:extLst>
        </p:spPr>
        <p:txBody>
          <a:bodyPr lIns="90488" tIns="44450" rIns="90488" bIns="44450" anchor="ctr"/>
          <a:lstStyle/>
          <a:p>
            <a:pPr marL="0" indent="0" algn="ctr">
              <a:buNone/>
            </a:pPr>
            <a:r>
              <a:rPr lang="en-US" sz="4000" b="0" dirty="0">
                <a:solidFill>
                  <a:schemeClr val="tx1"/>
                </a:solidFill>
                <a:latin typeface="+mn-lt"/>
              </a:rPr>
              <a:t>Reviewers are never wrong,</a:t>
            </a:r>
            <a:r>
              <a:rPr lang="en-US" sz="3200" b="0" dirty="0">
                <a:solidFill>
                  <a:schemeClr val="tx1"/>
                </a:solidFill>
                <a:latin typeface="+mn-lt"/>
              </a:rPr>
              <a:t> </a:t>
            </a:r>
            <a:r>
              <a:rPr lang="en-US" sz="4000" b="0" dirty="0">
                <a:solidFill>
                  <a:schemeClr val="tx1"/>
                </a:solidFill>
                <a:latin typeface="+mn-lt"/>
              </a:rPr>
              <a:t>Reviewers are never right</a:t>
            </a:r>
            <a:r>
              <a:rPr lang="en-US" sz="4000" b="0" dirty="0" smtClean="0">
                <a:solidFill>
                  <a:schemeClr val="tx1"/>
                </a:solidFill>
                <a:latin typeface="+mn-lt"/>
              </a:rPr>
              <a:t>:</a:t>
            </a:r>
          </a:p>
          <a:p>
            <a:pPr marL="0" indent="0" algn="ctr">
              <a:buNone/>
            </a:pPr>
            <a:endParaRPr lang="en-US" sz="3200" dirty="0" smtClean="0"/>
          </a:p>
          <a:p>
            <a:pPr marL="0" indent="0" algn="ctr">
              <a:buNone/>
            </a:pPr>
            <a:r>
              <a:rPr lang="en-US" sz="2800" b="0" dirty="0" smtClean="0">
                <a:solidFill>
                  <a:schemeClr val="tx1"/>
                </a:solidFill>
                <a:latin typeface="+mn-lt"/>
              </a:rPr>
              <a:t>they </a:t>
            </a:r>
            <a:r>
              <a:rPr lang="en-US" sz="2800" b="0" dirty="0">
                <a:solidFill>
                  <a:schemeClr val="tx1"/>
                </a:solidFill>
                <a:latin typeface="+mn-lt"/>
              </a:rPr>
              <a:t>simply provide an assessment of material </a:t>
            </a:r>
            <a:r>
              <a:rPr lang="en-US" sz="2800" b="0" dirty="0" smtClean="0">
                <a:solidFill>
                  <a:schemeClr val="tx1"/>
                </a:solidFill>
                <a:latin typeface="+mn-lt"/>
              </a:rPr>
              <a:t>that you </a:t>
            </a:r>
            <a:r>
              <a:rPr lang="en-US" sz="2800" b="0" dirty="0">
                <a:solidFill>
                  <a:schemeClr val="tx1"/>
                </a:solidFill>
                <a:latin typeface="+mn-lt"/>
              </a:rPr>
              <a:t>provided </a:t>
            </a:r>
            <a:r>
              <a:rPr lang="en-US" sz="2800" b="0" dirty="0" smtClean="0">
                <a:solidFill>
                  <a:schemeClr val="tx1"/>
                </a:solidFill>
                <a:latin typeface="+mn-lt"/>
              </a:rPr>
              <a:t>in </a:t>
            </a:r>
            <a:r>
              <a:rPr lang="en-US" sz="2800" b="0" dirty="0">
                <a:solidFill>
                  <a:schemeClr val="tx1"/>
                </a:solidFill>
                <a:latin typeface="+mn-lt"/>
              </a:rPr>
              <a:t>your application</a:t>
            </a:r>
            <a:br>
              <a:rPr lang="en-US" sz="2800" b="0" dirty="0">
                <a:solidFill>
                  <a:schemeClr val="tx1"/>
                </a:solidFill>
                <a:latin typeface="+mn-lt"/>
              </a:rPr>
            </a:br>
            <a:r>
              <a:rPr lang="en-US" sz="2800" b="0" dirty="0">
                <a:solidFill>
                  <a:schemeClr val="tx1"/>
                </a:solidFill>
                <a:latin typeface="+mn-lt"/>
              </a:rPr>
              <a:t/>
            </a:r>
            <a:br>
              <a:rPr lang="en-US" sz="2800" b="0" dirty="0">
                <a:solidFill>
                  <a:schemeClr val="tx1"/>
                </a:solidFill>
                <a:latin typeface="+mn-lt"/>
              </a:rPr>
            </a:br>
            <a:r>
              <a:rPr lang="en-US" sz="2800" b="0" dirty="0">
                <a:solidFill>
                  <a:schemeClr val="tx1"/>
                </a:solidFill>
                <a:latin typeface="+mn-lt"/>
              </a:rPr>
              <a:t>Don</a:t>
            </a:r>
            <a:r>
              <a:rPr lang="ja-JP" altLang="en-US" sz="2800" b="0" dirty="0">
                <a:solidFill>
                  <a:schemeClr val="tx1"/>
                </a:solidFill>
                <a:latin typeface="+mn-lt"/>
              </a:rPr>
              <a:t>’</a:t>
            </a:r>
            <a:r>
              <a:rPr lang="en-US" sz="2800" b="0" dirty="0">
                <a:solidFill>
                  <a:schemeClr val="tx1"/>
                </a:solidFill>
                <a:latin typeface="+mn-lt"/>
              </a:rPr>
              <a:t>t </a:t>
            </a:r>
            <a:r>
              <a:rPr lang="en-US" sz="2800" dirty="0" smtClean="0"/>
              <a:t>Take the Criticism</a:t>
            </a:r>
            <a:r>
              <a:rPr lang="en-US" sz="2800" b="0" dirty="0" smtClean="0">
                <a:solidFill>
                  <a:schemeClr val="tx1"/>
                </a:solidFill>
                <a:latin typeface="+mn-lt"/>
              </a:rPr>
              <a:t> </a:t>
            </a:r>
            <a:r>
              <a:rPr lang="en-US" sz="2800" b="0" dirty="0">
                <a:solidFill>
                  <a:schemeClr val="tx1"/>
                </a:solidFill>
                <a:latin typeface="+mn-lt"/>
              </a:rPr>
              <a:t>Personally!</a:t>
            </a:r>
          </a:p>
        </p:txBody>
      </p:sp>
      <p:grpSp>
        <p:nvGrpSpPr>
          <p:cNvPr id="6" name="Group 3"/>
          <p:cNvGrpSpPr>
            <a:grpSpLocks/>
          </p:cNvGrpSpPr>
          <p:nvPr/>
        </p:nvGrpSpPr>
        <p:grpSpPr bwMode="auto">
          <a:xfrm>
            <a:off x="7353300" y="4191000"/>
            <a:ext cx="1562100" cy="2489200"/>
            <a:chOff x="4262" y="1632"/>
            <a:chExt cx="1322" cy="2582"/>
          </a:xfrm>
        </p:grpSpPr>
        <p:graphicFrame>
          <p:nvGraphicFramePr>
            <p:cNvPr id="7" name="Object 4"/>
            <p:cNvGraphicFramePr>
              <a:graphicFrameLocks noChangeAspect="1"/>
            </p:cNvGraphicFramePr>
            <p:nvPr/>
          </p:nvGraphicFramePr>
          <p:xfrm>
            <a:off x="4560" y="3072"/>
            <a:ext cx="1024" cy="1142"/>
          </p:xfrm>
          <a:graphic>
            <a:graphicData uri="http://schemas.openxmlformats.org/presentationml/2006/ole">
              <mc:AlternateContent xmlns:mc="http://schemas.openxmlformats.org/markup-compatibility/2006">
                <mc:Choice xmlns:v="urn:schemas-microsoft-com:vml" Requires="v">
                  <p:oleObj spid="_x0000_s53366" name="Clip" r:id="rId3" imgW="4894263" imgH="3117850" progId="MS_ClipArt_Gallery.2">
                    <p:embed/>
                  </p:oleObj>
                </mc:Choice>
                <mc:Fallback>
                  <p:oleObj name="Clip" r:id="rId3" imgW="4894263" imgH="311785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 y="3072"/>
                          <a:ext cx="1024" cy="1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5"/>
            <p:cNvGraphicFramePr>
              <a:graphicFrameLocks noChangeAspect="1"/>
            </p:cNvGraphicFramePr>
            <p:nvPr/>
          </p:nvGraphicFramePr>
          <p:xfrm>
            <a:off x="4262" y="1632"/>
            <a:ext cx="1083" cy="1609"/>
          </p:xfrm>
          <a:graphic>
            <a:graphicData uri="http://schemas.openxmlformats.org/presentationml/2006/ole">
              <mc:AlternateContent xmlns:mc="http://schemas.openxmlformats.org/markup-compatibility/2006">
                <mc:Choice xmlns:v="urn:schemas-microsoft-com:vml" Requires="v">
                  <p:oleObj spid="_x0000_s53367" name="Clip" r:id="rId5" imgW="3689350" imgH="5664200" progId="MS_ClipArt_Gallery.2">
                    <p:embed/>
                  </p:oleObj>
                </mc:Choice>
                <mc:Fallback>
                  <p:oleObj name="Clip" r:id="rId5" imgW="3689350" imgH="56642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2" y="1632"/>
                          <a:ext cx="1083" cy="1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Tree>
    <p:extLst>
      <p:ext uri="{BB962C8B-B14F-4D97-AF65-F5344CB8AC3E}">
        <p14:creationId xmlns:p14="http://schemas.microsoft.com/office/powerpoint/2010/main" val="1797780095"/>
      </p:ext>
    </p:extLst>
  </p:cSld>
  <p:clrMapOvr>
    <a:masterClrMapping/>
  </p:clrMapOvr>
  <p:transition spd="med">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9600" y="1371600"/>
            <a:ext cx="7391400" cy="487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folHlink">
                      <a:alpha val="74998"/>
                    </a:schemeClr>
                  </a:outerShdw>
                </a:effectLst>
              </a14:hiddenEffects>
            </a:ext>
          </a:extLst>
        </p:spPr>
        <p:txBody>
          <a:bodyPr lIns="90488" tIns="44450" rIns="90488" bIns="44450" anchor="ctr"/>
          <a:lstStyle/>
          <a:p>
            <a:r>
              <a:rPr lang="en-US" sz="3600" b="0" dirty="0" smtClean="0">
                <a:solidFill>
                  <a:srgbClr val="000000"/>
                </a:solidFill>
                <a:latin typeface="+mn-lt"/>
              </a:rPr>
              <a:t>If you are revising the application the </a:t>
            </a:r>
            <a:r>
              <a:rPr lang="en-US" sz="3600" b="0" dirty="0">
                <a:solidFill>
                  <a:srgbClr val="000000"/>
                </a:solidFill>
                <a:latin typeface="+mn-lt"/>
              </a:rPr>
              <a:t>comments in the summary statement only list some of the weaknesses …. not all of the weaknesses.</a:t>
            </a:r>
            <a:br>
              <a:rPr lang="en-US" sz="3600" b="0" dirty="0">
                <a:solidFill>
                  <a:srgbClr val="000000"/>
                </a:solidFill>
                <a:latin typeface="+mn-lt"/>
              </a:rPr>
            </a:br>
            <a:r>
              <a:rPr lang="en-US" sz="1800" b="0" dirty="0">
                <a:solidFill>
                  <a:srgbClr val="000000"/>
                </a:solidFill>
                <a:latin typeface="+mn-lt"/>
              </a:rPr>
              <a:t/>
            </a:r>
            <a:br>
              <a:rPr lang="en-US" sz="1800" b="0" dirty="0">
                <a:solidFill>
                  <a:srgbClr val="000000"/>
                </a:solidFill>
                <a:latin typeface="+mn-lt"/>
              </a:rPr>
            </a:br>
            <a:r>
              <a:rPr lang="en-US" sz="2800" b="0" dirty="0">
                <a:solidFill>
                  <a:srgbClr val="000000"/>
                </a:solidFill>
                <a:latin typeface="+mn-lt"/>
              </a:rPr>
              <a:t>When you revise your application use the time as an opportunity to improve the entire application.</a:t>
            </a:r>
          </a:p>
        </p:txBody>
      </p:sp>
      <p:grpSp>
        <p:nvGrpSpPr>
          <p:cNvPr id="5" name="Group 3"/>
          <p:cNvGrpSpPr>
            <a:grpSpLocks/>
          </p:cNvGrpSpPr>
          <p:nvPr/>
        </p:nvGrpSpPr>
        <p:grpSpPr bwMode="auto">
          <a:xfrm>
            <a:off x="7391400" y="4140200"/>
            <a:ext cx="1562100" cy="2489200"/>
            <a:chOff x="4262" y="1632"/>
            <a:chExt cx="1322" cy="2582"/>
          </a:xfrm>
        </p:grpSpPr>
        <p:graphicFrame>
          <p:nvGraphicFramePr>
            <p:cNvPr id="6" name="Object 4"/>
            <p:cNvGraphicFramePr>
              <a:graphicFrameLocks noChangeAspect="1"/>
            </p:cNvGraphicFramePr>
            <p:nvPr/>
          </p:nvGraphicFramePr>
          <p:xfrm>
            <a:off x="4560" y="3072"/>
            <a:ext cx="1024" cy="1142"/>
          </p:xfrm>
          <a:graphic>
            <a:graphicData uri="http://schemas.openxmlformats.org/presentationml/2006/ole">
              <mc:AlternateContent xmlns:mc="http://schemas.openxmlformats.org/markup-compatibility/2006">
                <mc:Choice xmlns:v="urn:schemas-microsoft-com:vml" Requires="v">
                  <p:oleObj spid="_x0000_s55414" name="Clip" r:id="rId3" imgW="4894263" imgH="3117850" progId="MS_ClipArt_Gallery.2">
                    <p:embed/>
                  </p:oleObj>
                </mc:Choice>
                <mc:Fallback>
                  <p:oleObj name="Clip" r:id="rId3" imgW="4894263" imgH="311785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 y="3072"/>
                          <a:ext cx="1024" cy="1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5"/>
            <p:cNvGraphicFramePr>
              <a:graphicFrameLocks noChangeAspect="1"/>
            </p:cNvGraphicFramePr>
            <p:nvPr/>
          </p:nvGraphicFramePr>
          <p:xfrm>
            <a:off x="4262" y="1632"/>
            <a:ext cx="1083" cy="1609"/>
          </p:xfrm>
          <a:graphic>
            <a:graphicData uri="http://schemas.openxmlformats.org/presentationml/2006/ole">
              <mc:AlternateContent xmlns:mc="http://schemas.openxmlformats.org/markup-compatibility/2006">
                <mc:Choice xmlns:v="urn:schemas-microsoft-com:vml" Requires="v">
                  <p:oleObj spid="_x0000_s55415" name="Clip" r:id="rId5" imgW="3689350" imgH="5664200" progId="MS_ClipArt_Gallery.2">
                    <p:embed/>
                  </p:oleObj>
                </mc:Choice>
                <mc:Fallback>
                  <p:oleObj name="Clip" r:id="rId5" imgW="3689350" imgH="56642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2" y="1632"/>
                          <a:ext cx="1083" cy="1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8" name="Text Box 6"/>
          <p:cNvSpPr txBox="1">
            <a:spLocks noGrp="1" noChangeArrowheads="1"/>
          </p:cNvSpPr>
          <p:nvPr>
            <p:ph type="title"/>
          </p:nvPr>
        </p:nvSpPr>
        <p:spPr bwMode="auto">
          <a:xfrm>
            <a:off x="301752" y="220675"/>
            <a:ext cx="8534400" cy="7668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folHlink">
                      <a:alpha val="74998"/>
                    </a:schemeClr>
                  </a:outerShdw>
                </a:effectLst>
              </a14:hiddenEffects>
            </a:ext>
          </a:extLst>
        </p:spPr>
        <p:txBody>
          <a:bodyPr lIns="90488" tIns="44450" rIns="90488" bIns="44450">
            <a:spAutoFit/>
          </a:bodyPr>
          <a:lstStyle/>
          <a:p>
            <a:pPr eaLnBrk="0" hangingPunct="0">
              <a:lnSpc>
                <a:spcPct val="90000"/>
              </a:lnSpc>
              <a:spcBef>
                <a:spcPct val="50000"/>
              </a:spcBef>
              <a:buClr>
                <a:srgbClr val="FF9966"/>
              </a:buClr>
              <a:buFont typeface="Symbol" charset="0"/>
              <a:buNone/>
            </a:pPr>
            <a:r>
              <a:rPr lang="en-US" sz="4800" b="1" dirty="0" smtClean="0">
                <a:solidFill>
                  <a:schemeClr val="tx2"/>
                </a:solidFill>
              </a:rPr>
              <a:t>#3 </a:t>
            </a:r>
            <a:endParaRPr lang="en-US" sz="4800" b="1" dirty="0">
              <a:solidFill>
                <a:schemeClr val="tx2"/>
              </a:solidFill>
            </a:endParaRPr>
          </a:p>
        </p:txBody>
      </p:sp>
    </p:spTree>
    <p:extLst>
      <p:ext uri="{BB962C8B-B14F-4D97-AF65-F5344CB8AC3E}">
        <p14:creationId xmlns:p14="http://schemas.microsoft.com/office/powerpoint/2010/main" val="2482718188"/>
      </p:ext>
    </p:extLst>
  </p:cSld>
  <p:clrMapOvr>
    <a:masterClrMapping/>
  </p:clrMapOvr>
  <p:transition spd="med">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smtClean="0"/>
              <a:t>Where Do I Get More Information?</a:t>
            </a:r>
            <a:endParaRPr lang="en-US" i="1" dirty="0"/>
          </a:p>
        </p:txBody>
      </p:sp>
      <p:sp>
        <p:nvSpPr>
          <p:cNvPr id="5" name="Content Placeholder 4"/>
          <p:cNvSpPr>
            <a:spLocks noGrp="1"/>
          </p:cNvSpPr>
          <p:nvPr>
            <p:ph sz="quarter" idx="1"/>
          </p:nvPr>
        </p:nvSpPr>
        <p:spPr>
          <a:xfrm>
            <a:off x="457200" y="2057400"/>
            <a:ext cx="8382000" cy="3886200"/>
          </a:xfrm>
        </p:spPr>
        <p:txBody>
          <a:bodyPr>
            <a:normAutofit/>
          </a:bodyPr>
          <a:lstStyle/>
          <a:p>
            <a:pPr>
              <a:buNone/>
            </a:pPr>
            <a:r>
              <a:rPr lang="en-US" dirty="0" smtClean="0"/>
              <a:t>NIH homepage: </a:t>
            </a:r>
            <a:r>
              <a:rPr lang="en-US" dirty="0" smtClean="0">
                <a:hlinkClick r:id="rId3"/>
              </a:rPr>
              <a:t>http://www.nih.gov/</a:t>
            </a:r>
            <a:endParaRPr lang="en-US" dirty="0" smtClean="0"/>
          </a:p>
          <a:p>
            <a:pPr>
              <a:buNone/>
            </a:pPr>
            <a:endParaRPr lang="en-US" dirty="0" smtClean="0"/>
          </a:p>
          <a:p>
            <a:pPr>
              <a:buNone/>
            </a:pPr>
            <a:r>
              <a:rPr lang="en-US" dirty="0" smtClean="0"/>
              <a:t>Office of Extramural Research (OER): </a:t>
            </a:r>
            <a:r>
              <a:rPr lang="en-US" dirty="0" smtClean="0">
                <a:hlinkClick r:id="rId4"/>
              </a:rPr>
              <a:t>http://www.grants.nih.gov</a:t>
            </a:r>
            <a:endParaRPr lang="en-US" dirty="0" smtClean="0"/>
          </a:p>
          <a:p>
            <a:pPr>
              <a:buNone/>
            </a:pPr>
            <a:endParaRPr lang="en-US" dirty="0" smtClean="0"/>
          </a:p>
          <a:p>
            <a:pPr>
              <a:buNone/>
            </a:pPr>
            <a:r>
              <a:rPr lang="en-US" dirty="0" smtClean="0"/>
              <a:t>CSR website: </a:t>
            </a:r>
            <a:r>
              <a:rPr lang="en-US" dirty="0" smtClean="0">
                <a:hlinkClick r:id="rId5"/>
              </a:rPr>
              <a:t>http://www.csr.nih.gov/</a:t>
            </a:r>
            <a:endParaRPr lang="en-US" dirty="0" smtClean="0"/>
          </a:p>
        </p:txBody>
      </p:sp>
    </p:spTree>
  </p:cSld>
  <p:clrMapOvr>
    <a:masterClrMapping/>
  </p:clrMapOvr>
  <p:transition spd="med">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63500">
            <a:noFill/>
            <a:miter lim="800000"/>
            <a:headEnd/>
            <a:tailEnd/>
          </a:ln>
        </p:spPr>
      </p:pic>
      <p:sp>
        <p:nvSpPr>
          <p:cNvPr id="115715" name="Rectangle 3"/>
          <p:cNvSpPr>
            <a:spLocks noChangeArrowheads="1"/>
          </p:cNvSpPr>
          <p:nvPr/>
        </p:nvSpPr>
        <p:spPr bwMode="auto">
          <a:xfrm>
            <a:off x="762000" y="5791200"/>
            <a:ext cx="7558479" cy="584775"/>
          </a:xfrm>
          <a:prstGeom prst="rect">
            <a:avLst/>
          </a:prstGeom>
          <a:solidFill>
            <a:srgbClr val="FEF80E"/>
          </a:solidFill>
          <a:ln w="38100">
            <a:solidFill>
              <a:srgbClr val="FD0912"/>
            </a:solidFill>
            <a:miter lim="800000"/>
            <a:headEnd/>
            <a:tailEnd/>
          </a:ln>
        </p:spPr>
        <p:txBody>
          <a:bodyPr wrap="none">
            <a:spAutoFit/>
          </a:bodyPr>
          <a:lstStyle/>
          <a:p>
            <a:pPr algn="l" eaLnBrk="0" hangingPunct="0">
              <a:spcBef>
                <a:spcPct val="0"/>
              </a:spcBef>
            </a:pPr>
            <a:r>
              <a:rPr lang="en-US" sz="3200" dirty="0">
                <a:solidFill>
                  <a:srgbClr val="FF0000"/>
                </a:solidFill>
              </a:rPr>
              <a:t>grants1.nih.gov/grants/grant_tips.htm</a:t>
            </a:r>
          </a:p>
        </p:txBody>
      </p:sp>
      <p:sp>
        <p:nvSpPr>
          <p:cNvPr id="115716" name="Rectangle 4"/>
          <p:cNvSpPr>
            <a:spLocks noChangeArrowheads="1"/>
          </p:cNvSpPr>
          <p:nvPr/>
        </p:nvSpPr>
        <p:spPr bwMode="auto">
          <a:xfrm>
            <a:off x="1676400" y="1016000"/>
            <a:ext cx="2895600" cy="457200"/>
          </a:xfrm>
          <a:prstGeom prst="rect">
            <a:avLst/>
          </a:prstGeom>
          <a:noFill/>
          <a:ln w="38100">
            <a:solidFill>
              <a:srgbClr val="FFC000"/>
            </a:solidFill>
            <a:miter lim="800000"/>
            <a:headEnd/>
            <a:tailEnd/>
          </a:ln>
        </p:spPr>
        <p:txBody>
          <a:bodyPr wrap="none" anchor="ctr"/>
          <a:lstStyle/>
          <a:p>
            <a:pPr>
              <a:spcBef>
                <a:spcPct val="0"/>
              </a:spcBef>
            </a:pPr>
            <a:endParaRPr lang="en-US" sz="2800" b="0" dirty="0">
              <a:solidFill>
                <a:schemeClr val="tx1"/>
              </a:solidFill>
            </a:endParaRPr>
          </a:p>
        </p:txBody>
      </p:sp>
      <p:sp>
        <p:nvSpPr>
          <p:cNvPr id="2" name="Footer Placeholder 1"/>
          <p:cNvSpPr>
            <a:spLocks noGrp="1"/>
          </p:cNvSpPr>
          <p:nvPr>
            <p:ph type="ftr" sz="quarter" idx="11"/>
          </p:nvPr>
        </p:nvSpPr>
        <p:spPr/>
        <p:txBody>
          <a:bodyPr/>
          <a:lstStyle/>
          <a:p>
            <a:pPr>
              <a:defRPr/>
            </a:pPr>
            <a:r>
              <a:rPr lang="en-US" smtClean="0"/>
              <a:t>NIH Regional Seminars June 2013</a:t>
            </a:r>
            <a:endParaRPr lang="en-US" dirty="0"/>
          </a:p>
        </p:txBody>
      </p:sp>
    </p:spTree>
    <p:extLst>
      <p:ext uri="{BB962C8B-B14F-4D97-AF65-F5344CB8AC3E}">
        <p14:creationId xmlns:p14="http://schemas.microsoft.com/office/powerpoint/2010/main" val="485984074"/>
      </p:ext>
    </p:extLst>
  </p:cSld>
  <p:clrMapOvr>
    <a:masterClrMapping/>
  </p:clrMapOvr>
  <p:transition spd="med">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28600"/>
            <a:ext cx="7772400" cy="1524000"/>
          </a:xfrm>
        </p:spPr>
        <p:txBody>
          <a:bodyPr/>
          <a:lstStyle/>
          <a:p>
            <a:r>
              <a:rPr lang="en-US" dirty="0" smtClean="0"/>
              <a:t>Additional Supporting </a:t>
            </a:r>
            <a:r>
              <a:rPr lang="en-US" dirty="0"/>
              <a:t>M</a:t>
            </a:r>
            <a:r>
              <a:rPr lang="en-US" dirty="0" smtClean="0"/>
              <a:t>aterial</a:t>
            </a:r>
            <a:endParaRPr lang="en-US" dirty="0"/>
          </a:p>
        </p:txBody>
      </p:sp>
      <p:sp>
        <p:nvSpPr>
          <p:cNvPr id="3" name="TextBox 2"/>
          <p:cNvSpPr txBox="1"/>
          <p:nvPr/>
        </p:nvSpPr>
        <p:spPr>
          <a:xfrm>
            <a:off x="990600" y="3733800"/>
            <a:ext cx="7162800" cy="1538883"/>
          </a:xfrm>
          <a:prstGeom prst="rect">
            <a:avLst/>
          </a:prstGeom>
          <a:noFill/>
        </p:spPr>
        <p:txBody>
          <a:bodyPr wrap="square" rtlCol="0">
            <a:spAutoFit/>
          </a:bodyPr>
          <a:lstStyle/>
          <a:p>
            <a:pPr algn="l"/>
            <a:r>
              <a:rPr lang="en-US" sz="2400" dirty="0" smtClean="0">
                <a:solidFill>
                  <a:srgbClr val="FD0912"/>
                </a:solidFill>
              </a:rPr>
              <a:t>Examples</a:t>
            </a:r>
          </a:p>
          <a:p>
            <a:pPr algn="l"/>
            <a:r>
              <a:rPr lang="en-US" sz="2800" dirty="0" smtClean="0">
                <a:solidFill>
                  <a:srgbClr val="00B050"/>
                </a:solidFill>
              </a:rPr>
              <a:t>Reviewers’ Concerns taken from Grant Applications and Summary Statements</a:t>
            </a:r>
            <a:endParaRPr lang="en-US" sz="2800" dirty="0">
              <a:solidFill>
                <a:srgbClr val="00B050"/>
              </a:solidFill>
            </a:endParaRPr>
          </a:p>
        </p:txBody>
      </p:sp>
    </p:spTree>
  </p:cSld>
  <p:clrMapOvr>
    <a:masterClrMapping/>
  </p:clrMapOvr>
  <p:transition spd="med">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2971800" y="762000"/>
            <a:ext cx="6172200" cy="2133600"/>
          </a:xfrm>
        </p:spPr>
        <p:txBody>
          <a:bodyPr anchorCtr="0">
            <a:normAutofit fontScale="90000"/>
          </a:bodyPr>
          <a:lstStyle/>
          <a:p>
            <a:pPr eaLnBrk="1" hangingPunct="1">
              <a:defRPr/>
            </a:pPr>
            <a:r>
              <a:rPr lang="en-US" sz="4800" i="1" dirty="0" smtClean="0"/>
              <a:t>Top 10 </a:t>
            </a:r>
            <a:br>
              <a:rPr lang="en-US" sz="4800" i="1" dirty="0" smtClean="0"/>
            </a:br>
            <a:r>
              <a:rPr lang="en-US" sz="4800" i="1" dirty="0" smtClean="0"/>
              <a:t>Common Reviewer Concerns</a:t>
            </a:r>
          </a:p>
        </p:txBody>
      </p:sp>
      <p:sp>
        <p:nvSpPr>
          <p:cNvPr id="90115" name="Rectangle 3"/>
          <p:cNvSpPr>
            <a:spLocks noGrp="1" noChangeArrowheads="1"/>
          </p:cNvSpPr>
          <p:nvPr>
            <p:ph type="body" idx="4294967295"/>
          </p:nvPr>
        </p:nvSpPr>
        <p:spPr>
          <a:xfrm>
            <a:off x="0" y="4495800"/>
            <a:ext cx="4191000" cy="1509713"/>
          </a:xfrm>
        </p:spPr>
        <p:txBody>
          <a:bodyPr>
            <a:normAutofit fontScale="92500"/>
          </a:bodyPr>
          <a:lstStyle/>
          <a:p>
            <a:pPr algn="ctr" eaLnBrk="1" hangingPunct="1">
              <a:buFont typeface="Wingdings" pitchFamily="2" charset="2"/>
              <a:buNone/>
              <a:defRPr/>
            </a:pPr>
            <a:r>
              <a:rPr lang="en-US" sz="3600" b="1" dirty="0" smtClean="0">
                <a:solidFill>
                  <a:srgbClr val="FFC000"/>
                </a:solidFill>
                <a:effectLst>
                  <a:outerShdw blurRad="38100" dist="38100" dir="2700000" algn="tl">
                    <a:srgbClr val="000000"/>
                  </a:outerShdw>
                </a:effectLst>
              </a:rPr>
              <a:t>…..or How Not To Get DINGED!</a:t>
            </a:r>
          </a:p>
        </p:txBody>
      </p:sp>
      <p:pic>
        <p:nvPicPr>
          <p:cNvPr id="78852" name="Picture 5" descr="worry"/>
          <p:cNvPicPr>
            <a:picLocks noChangeAspect="1" noChangeArrowheads="1"/>
          </p:cNvPicPr>
          <p:nvPr/>
        </p:nvPicPr>
        <p:blipFill>
          <a:blip r:embed="rId3" cstate="print"/>
          <a:srcRect/>
          <a:stretch>
            <a:fillRect/>
          </a:stretch>
        </p:blipFill>
        <p:spPr bwMode="auto">
          <a:xfrm>
            <a:off x="5029200" y="3581400"/>
            <a:ext cx="3810000" cy="2971800"/>
          </a:xfrm>
          <a:prstGeom prst="rect">
            <a:avLst/>
          </a:prstGeom>
          <a:noFill/>
          <a:ln w="9525">
            <a:noFill/>
            <a:miter lim="800000"/>
            <a:headEnd/>
            <a:tailEnd/>
          </a:ln>
        </p:spPr>
      </p:pic>
      <p:pic>
        <p:nvPicPr>
          <p:cNvPr id="78853" name="Picture 5" descr="cover_nature"/>
          <p:cNvPicPr>
            <a:picLocks noChangeAspect="1" noChangeArrowheads="1"/>
          </p:cNvPicPr>
          <p:nvPr/>
        </p:nvPicPr>
        <p:blipFill>
          <a:blip r:embed="rId4" cstate="print"/>
          <a:srcRect/>
          <a:stretch>
            <a:fillRect/>
          </a:stretch>
        </p:blipFill>
        <p:spPr bwMode="auto">
          <a:xfrm>
            <a:off x="228600" y="304800"/>
            <a:ext cx="2343150" cy="31242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0" y="-152400"/>
            <a:ext cx="4598988" cy="1139825"/>
          </a:xfrm>
        </p:spPr>
        <p:txBody>
          <a:bodyPr anchorCtr="0"/>
          <a:lstStyle/>
          <a:p>
            <a:pPr algn="l" eaLnBrk="1" hangingPunct="1">
              <a:defRPr/>
            </a:pPr>
            <a:r>
              <a:rPr lang="en-US" sz="4000" dirty="0" smtClean="0">
                <a:latin typeface="Arial" pitchFamily="34" charset="0"/>
                <a:cs typeface="Arial" pitchFamily="34" charset="0"/>
              </a:rPr>
              <a:t># 1</a:t>
            </a:r>
            <a:endParaRPr lang="en-US" dirty="0" smtClean="0">
              <a:latin typeface="Arial" pitchFamily="34" charset="0"/>
              <a:cs typeface="Arial" pitchFamily="34" charset="0"/>
            </a:endParaRPr>
          </a:p>
        </p:txBody>
      </p:sp>
      <p:sp>
        <p:nvSpPr>
          <p:cNvPr id="114691" name="Rectangle 3"/>
          <p:cNvSpPr>
            <a:spLocks noGrp="1" noChangeArrowheads="1"/>
          </p:cNvSpPr>
          <p:nvPr>
            <p:ph type="body" idx="4294967295"/>
          </p:nvPr>
        </p:nvSpPr>
        <p:spPr>
          <a:xfrm>
            <a:off x="0" y="914400"/>
            <a:ext cx="8534400" cy="4953000"/>
          </a:xfrm>
        </p:spPr>
        <p:txBody>
          <a:bodyPr/>
          <a:lstStyle/>
          <a:p>
            <a:pPr algn="ctr" eaLnBrk="1" hangingPunct="1">
              <a:buFont typeface="Wingdings" pitchFamily="2" charset="2"/>
              <a:buNone/>
              <a:defRPr/>
            </a:pPr>
            <a:r>
              <a:rPr lang="en-US" sz="4000" dirty="0" smtClean="0">
                <a:solidFill>
                  <a:srgbClr val="FFC000"/>
                </a:solidFill>
                <a:latin typeface="Arial" pitchFamily="34" charset="0"/>
                <a:cs typeface="Arial" pitchFamily="34" charset="0"/>
              </a:rPr>
              <a:t>There is not a </a:t>
            </a:r>
          </a:p>
          <a:p>
            <a:pPr algn="ctr" eaLnBrk="1" hangingPunct="1">
              <a:buFont typeface="Wingdings" pitchFamily="2" charset="2"/>
              <a:buNone/>
              <a:defRPr/>
            </a:pPr>
            <a:r>
              <a:rPr lang="en-US" sz="4000" dirty="0" smtClean="0">
                <a:solidFill>
                  <a:srgbClr val="FF0000"/>
                </a:solidFill>
                <a:latin typeface="Arial" pitchFamily="34" charset="0"/>
                <a:cs typeface="Arial" pitchFamily="34" charset="0"/>
              </a:rPr>
              <a:t>CLEAR HYPOTHESIS, </a:t>
            </a:r>
            <a:r>
              <a:rPr lang="en-US" sz="4000" dirty="0" smtClean="0">
                <a:solidFill>
                  <a:srgbClr val="FFC000"/>
                </a:solidFill>
                <a:latin typeface="Arial" pitchFamily="34" charset="0"/>
                <a:cs typeface="Arial" pitchFamily="34" charset="0"/>
              </a:rPr>
              <a:t>or</a:t>
            </a:r>
          </a:p>
          <a:p>
            <a:pPr algn="ctr" eaLnBrk="1" hangingPunct="1">
              <a:buFont typeface="Wingdings" pitchFamily="2" charset="2"/>
              <a:buNone/>
              <a:defRPr/>
            </a:pPr>
            <a:r>
              <a:rPr lang="en-US" sz="4000" dirty="0" smtClean="0">
                <a:solidFill>
                  <a:srgbClr val="FF0000"/>
                </a:solidFill>
                <a:latin typeface="Arial" pitchFamily="34" charset="0"/>
                <a:cs typeface="Arial" pitchFamily="34" charset="0"/>
              </a:rPr>
              <a:t>WELL DEFINED GOALS</a:t>
            </a:r>
          </a:p>
          <a:p>
            <a:pPr algn="ctr" eaLnBrk="1" hangingPunct="1">
              <a:buFont typeface="Wingdings" pitchFamily="2" charset="2"/>
              <a:buNone/>
              <a:defRPr/>
            </a:pPr>
            <a:endParaRPr lang="en-US" sz="2000" dirty="0" smtClean="0">
              <a:solidFill>
                <a:schemeClr val="hlink"/>
              </a:solidFill>
              <a:latin typeface="Arial" pitchFamily="34" charset="0"/>
              <a:cs typeface="Arial" pitchFamily="34" charset="0"/>
            </a:endParaRPr>
          </a:p>
          <a:p>
            <a:pPr eaLnBrk="1" hangingPunct="1">
              <a:buClr>
                <a:srgbClr val="FFC000"/>
              </a:buClr>
              <a:defRPr/>
            </a:pPr>
            <a:r>
              <a:rPr lang="en-US" sz="2800" dirty="0" smtClean="0">
                <a:latin typeface="Arial" pitchFamily="34" charset="0"/>
                <a:cs typeface="Arial" pitchFamily="34" charset="0"/>
              </a:rPr>
              <a:t>Provide a focused hypothesis, objectives</a:t>
            </a:r>
          </a:p>
          <a:p>
            <a:pPr eaLnBrk="1" hangingPunct="1">
              <a:buClr>
                <a:srgbClr val="FFC000"/>
              </a:buClr>
              <a:defRPr/>
            </a:pPr>
            <a:r>
              <a:rPr lang="en-US" sz="2800" dirty="0" smtClean="0">
                <a:latin typeface="Arial" pitchFamily="34" charset="0"/>
                <a:cs typeface="Arial" pitchFamily="34" charset="0"/>
              </a:rPr>
              <a:t>Describe the importance and relevance of your problem</a:t>
            </a:r>
          </a:p>
          <a:p>
            <a:pPr eaLnBrk="1" hangingPunct="1">
              <a:buClr>
                <a:srgbClr val="FFC000"/>
              </a:buClr>
              <a:defRPr/>
            </a:pPr>
            <a:r>
              <a:rPr lang="en-US" sz="2800" dirty="0" smtClean="0">
                <a:latin typeface="Arial" pitchFamily="34" charset="0"/>
                <a:cs typeface="Arial" pitchFamily="34" charset="0"/>
              </a:rPr>
              <a:t>Be clear on how your project will move the field forward</a:t>
            </a:r>
          </a:p>
        </p:txBody>
      </p:sp>
    </p:spTree>
  </p:cSld>
  <p:clrMapOvr>
    <a:masterClrMapping/>
  </p:clrMapOvr>
  <p:transition spd="med">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a:xfrm>
            <a:off x="0" y="-76200"/>
            <a:ext cx="4598988" cy="1139825"/>
          </a:xfrm>
        </p:spPr>
        <p:txBody>
          <a:bodyPr anchorCtr="0"/>
          <a:lstStyle/>
          <a:p>
            <a:pPr algn="l" eaLnBrk="1" hangingPunct="1">
              <a:defRPr/>
            </a:pPr>
            <a:r>
              <a:rPr lang="en-US" sz="4000" dirty="0" smtClean="0"/>
              <a:t># 2</a:t>
            </a:r>
            <a:endParaRPr lang="en-US" dirty="0" smtClean="0"/>
          </a:p>
        </p:txBody>
      </p:sp>
      <p:sp>
        <p:nvSpPr>
          <p:cNvPr id="116739" name="Rectangle 3"/>
          <p:cNvSpPr>
            <a:spLocks noGrp="1" noChangeArrowheads="1"/>
          </p:cNvSpPr>
          <p:nvPr>
            <p:ph type="body" idx="4294967295"/>
          </p:nvPr>
        </p:nvSpPr>
        <p:spPr>
          <a:xfrm>
            <a:off x="0" y="1447800"/>
            <a:ext cx="8534400" cy="4343400"/>
          </a:xfrm>
        </p:spPr>
        <p:txBody>
          <a:bodyPr/>
          <a:lstStyle/>
          <a:p>
            <a:pPr algn="ctr" eaLnBrk="1" hangingPunct="1">
              <a:lnSpc>
                <a:spcPct val="90000"/>
              </a:lnSpc>
              <a:buFont typeface="Wingdings" pitchFamily="2" charset="2"/>
              <a:buNone/>
              <a:defRPr/>
            </a:pPr>
            <a:r>
              <a:rPr lang="en-US" sz="4000" dirty="0" smtClean="0">
                <a:solidFill>
                  <a:schemeClr val="hlink"/>
                </a:solidFill>
              </a:rPr>
              <a:t>The </a:t>
            </a:r>
            <a:r>
              <a:rPr lang="en-US" sz="4000" dirty="0" smtClean="0">
                <a:solidFill>
                  <a:srgbClr val="FFC000"/>
                </a:solidFill>
              </a:rPr>
              <a:t>specific aims </a:t>
            </a:r>
            <a:r>
              <a:rPr lang="en-US" sz="4000" dirty="0" smtClean="0">
                <a:solidFill>
                  <a:schemeClr val="hlink"/>
                </a:solidFill>
              </a:rPr>
              <a:t>do </a:t>
            </a:r>
            <a:r>
              <a:rPr lang="en-US" sz="4000" dirty="0" smtClean="0">
                <a:solidFill>
                  <a:srgbClr val="FF0000"/>
                </a:solidFill>
              </a:rPr>
              <a:t>NOT TEST </a:t>
            </a:r>
            <a:r>
              <a:rPr lang="en-US" sz="4000" dirty="0" smtClean="0">
                <a:solidFill>
                  <a:schemeClr val="hlink"/>
                </a:solidFill>
              </a:rPr>
              <a:t>the Hypothesis, or</a:t>
            </a:r>
          </a:p>
          <a:p>
            <a:pPr algn="ctr" eaLnBrk="1" hangingPunct="1">
              <a:lnSpc>
                <a:spcPct val="90000"/>
              </a:lnSpc>
              <a:buFont typeface="Wingdings" pitchFamily="2" charset="2"/>
              <a:buNone/>
              <a:defRPr/>
            </a:pPr>
            <a:r>
              <a:rPr lang="en-US" sz="4000" dirty="0" smtClean="0">
                <a:solidFill>
                  <a:schemeClr val="hlink"/>
                </a:solidFill>
              </a:rPr>
              <a:t>the </a:t>
            </a:r>
            <a:r>
              <a:rPr lang="en-US" sz="4000" dirty="0" smtClean="0">
                <a:solidFill>
                  <a:srgbClr val="FFC000"/>
                </a:solidFill>
              </a:rPr>
              <a:t>specific aims </a:t>
            </a:r>
            <a:r>
              <a:rPr lang="en-US" sz="4000" dirty="0" smtClean="0">
                <a:solidFill>
                  <a:srgbClr val="FF0000"/>
                </a:solidFill>
              </a:rPr>
              <a:t>DEPEND</a:t>
            </a:r>
            <a:r>
              <a:rPr lang="en-US" sz="4000" dirty="0" smtClean="0">
                <a:solidFill>
                  <a:schemeClr val="hlink"/>
                </a:solidFill>
              </a:rPr>
              <a:t> on results from previous aims</a:t>
            </a:r>
          </a:p>
          <a:p>
            <a:pPr algn="ctr" eaLnBrk="1" hangingPunct="1">
              <a:lnSpc>
                <a:spcPct val="90000"/>
              </a:lnSpc>
              <a:buFont typeface="Wingdings" pitchFamily="2" charset="2"/>
              <a:buNone/>
              <a:defRPr/>
            </a:pPr>
            <a:endParaRPr lang="en-US" sz="2800" dirty="0" smtClean="0">
              <a:solidFill>
                <a:schemeClr val="hlink"/>
              </a:solidFill>
            </a:endParaRPr>
          </a:p>
          <a:p>
            <a:pPr eaLnBrk="1" hangingPunct="1">
              <a:lnSpc>
                <a:spcPct val="90000"/>
              </a:lnSpc>
              <a:buClr>
                <a:srgbClr val="FFC000"/>
              </a:buClr>
              <a:defRPr/>
            </a:pPr>
            <a:r>
              <a:rPr lang="en-US" sz="2800" dirty="0" smtClean="0"/>
              <a:t>The best proposals are those with independent specific aims that address your hypothesis using different approaches</a:t>
            </a:r>
          </a:p>
        </p:txBody>
      </p:sp>
    </p:spTree>
  </p:cSld>
  <p:clrMapOvr>
    <a:masterClrMapping/>
  </p:clrMapOvr>
  <p:transition spd="med">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0" y="-152400"/>
            <a:ext cx="4598988" cy="1139825"/>
          </a:xfrm>
        </p:spPr>
        <p:txBody>
          <a:bodyPr anchorCtr="0"/>
          <a:lstStyle/>
          <a:p>
            <a:pPr algn="l" eaLnBrk="1" hangingPunct="1">
              <a:defRPr/>
            </a:pPr>
            <a:r>
              <a:rPr lang="en-US" sz="4000" dirty="0" smtClean="0"/>
              <a:t># 3</a:t>
            </a:r>
            <a:endParaRPr lang="en-US" dirty="0" smtClean="0"/>
          </a:p>
        </p:txBody>
      </p:sp>
      <p:sp>
        <p:nvSpPr>
          <p:cNvPr id="118787" name="Rectangle 3"/>
          <p:cNvSpPr>
            <a:spLocks noGrp="1" noChangeArrowheads="1"/>
          </p:cNvSpPr>
          <p:nvPr>
            <p:ph type="body" idx="4294967295"/>
          </p:nvPr>
        </p:nvSpPr>
        <p:spPr>
          <a:xfrm>
            <a:off x="609600" y="1447800"/>
            <a:ext cx="8534400" cy="4267200"/>
          </a:xfrm>
        </p:spPr>
        <p:txBody>
          <a:bodyPr>
            <a:normAutofit/>
          </a:bodyPr>
          <a:lstStyle/>
          <a:p>
            <a:pPr algn="ctr" eaLnBrk="1" hangingPunct="1">
              <a:lnSpc>
                <a:spcPct val="90000"/>
              </a:lnSpc>
              <a:buFont typeface="Wingdings" pitchFamily="2" charset="2"/>
              <a:buNone/>
              <a:defRPr/>
            </a:pPr>
            <a:r>
              <a:rPr lang="en-US" sz="4000" dirty="0" smtClean="0">
                <a:solidFill>
                  <a:schemeClr val="hlink"/>
                </a:solidFill>
              </a:rPr>
              <a:t>The proposal is </a:t>
            </a:r>
          </a:p>
          <a:p>
            <a:pPr algn="ctr" eaLnBrk="1" hangingPunct="1">
              <a:lnSpc>
                <a:spcPct val="90000"/>
              </a:lnSpc>
              <a:buFont typeface="Wingdings" pitchFamily="2" charset="2"/>
              <a:buNone/>
              <a:defRPr/>
            </a:pPr>
            <a:r>
              <a:rPr lang="en-US" sz="4000" dirty="0" smtClean="0">
                <a:solidFill>
                  <a:srgbClr val="FF0000"/>
                </a:solidFill>
              </a:rPr>
              <a:t>NOT MECHANISTIC,</a:t>
            </a:r>
            <a:r>
              <a:rPr lang="en-US" sz="4000" dirty="0" smtClean="0">
                <a:solidFill>
                  <a:schemeClr val="accent1"/>
                </a:solidFill>
              </a:rPr>
              <a:t> </a:t>
            </a:r>
            <a:r>
              <a:rPr lang="en-US" sz="4000" dirty="0" smtClean="0">
                <a:solidFill>
                  <a:schemeClr val="hlink"/>
                </a:solidFill>
              </a:rPr>
              <a:t>or</a:t>
            </a:r>
          </a:p>
          <a:p>
            <a:pPr algn="ctr" eaLnBrk="1" hangingPunct="1">
              <a:lnSpc>
                <a:spcPct val="90000"/>
              </a:lnSpc>
              <a:buFont typeface="Wingdings" pitchFamily="2" charset="2"/>
              <a:buNone/>
              <a:defRPr/>
            </a:pPr>
            <a:r>
              <a:rPr lang="en-US" sz="4000" dirty="0" smtClean="0">
                <a:solidFill>
                  <a:srgbClr val="FF0000"/>
                </a:solidFill>
              </a:rPr>
              <a:t>NOT SCIENTIFICALLY RELEVANT</a:t>
            </a:r>
          </a:p>
          <a:p>
            <a:pPr algn="ctr" eaLnBrk="1" hangingPunct="1">
              <a:lnSpc>
                <a:spcPct val="90000"/>
              </a:lnSpc>
              <a:buFont typeface="Wingdings" pitchFamily="2" charset="2"/>
              <a:buNone/>
              <a:defRPr/>
            </a:pPr>
            <a:endParaRPr lang="en-US" sz="2400" dirty="0" smtClean="0">
              <a:solidFill>
                <a:schemeClr val="hlink"/>
              </a:solidFill>
            </a:endParaRPr>
          </a:p>
          <a:p>
            <a:pPr eaLnBrk="1" hangingPunct="1">
              <a:lnSpc>
                <a:spcPct val="90000"/>
              </a:lnSpc>
              <a:buClr>
                <a:srgbClr val="FFC000"/>
              </a:buClr>
              <a:defRPr/>
            </a:pPr>
            <a:r>
              <a:rPr lang="en-US" sz="2800" dirty="0" smtClean="0"/>
              <a:t>Do not propose correlative studies, propose </a:t>
            </a:r>
            <a:r>
              <a:rPr lang="en-US" sz="2800" dirty="0" smtClean="0">
                <a:solidFill>
                  <a:srgbClr val="FFC000"/>
                </a:solidFill>
              </a:rPr>
              <a:t>strong associations</a:t>
            </a:r>
          </a:p>
          <a:p>
            <a:pPr eaLnBrk="1" hangingPunct="1">
              <a:lnSpc>
                <a:spcPct val="90000"/>
              </a:lnSpc>
              <a:buClr>
                <a:srgbClr val="FFC000"/>
              </a:buClr>
              <a:defRPr/>
            </a:pPr>
            <a:r>
              <a:rPr lang="en-US" sz="2800" dirty="0" smtClean="0"/>
              <a:t>Do not propose general observations, propose </a:t>
            </a:r>
            <a:r>
              <a:rPr lang="en-US" sz="2800" dirty="0" smtClean="0">
                <a:solidFill>
                  <a:srgbClr val="FFC000"/>
                </a:solidFill>
              </a:rPr>
              <a:t>specific manipulations</a:t>
            </a:r>
          </a:p>
        </p:txBody>
      </p:sp>
    </p:spTree>
  </p:cSld>
  <p:clrMapOvr>
    <a:masterClrMapping/>
  </p:clrMapOvr>
  <p:transition spd="med">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0" y="-76200"/>
            <a:ext cx="4598988" cy="1139825"/>
          </a:xfrm>
        </p:spPr>
        <p:txBody>
          <a:bodyPr anchorCtr="0"/>
          <a:lstStyle/>
          <a:p>
            <a:pPr algn="l" eaLnBrk="1" hangingPunct="1">
              <a:defRPr/>
            </a:pPr>
            <a:r>
              <a:rPr lang="en-US" sz="4000" dirty="0" smtClean="0"/>
              <a:t># 4</a:t>
            </a:r>
            <a:endParaRPr lang="en-US" dirty="0" smtClean="0"/>
          </a:p>
        </p:txBody>
      </p:sp>
      <p:sp>
        <p:nvSpPr>
          <p:cNvPr id="92163" name="Rectangle 3"/>
          <p:cNvSpPr>
            <a:spLocks noGrp="1" noChangeArrowheads="1"/>
          </p:cNvSpPr>
          <p:nvPr>
            <p:ph type="body" idx="4294967295"/>
          </p:nvPr>
        </p:nvSpPr>
        <p:spPr>
          <a:xfrm>
            <a:off x="1076325" y="1371600"/>
            <a:ext cx="8067675" cy="4530725"/>
          </a:xfrm>
        </p:spPr>
        <p:txBody>
          <a:bodyPr/>
          <a:lstStyle/>
          <a:p>
            <a:pPr algn="ctr" eaLnBrk="1" hangingPunct="1">
              <a:buFont typeface="Wingdings" pitchFamily="2" charset="2"/>
              <a:buNone/>
              <a:defRPr/>
            </a:pPr>
            <a:r>
              <a:rPr lang="en-US" sz="4000" dirty="0" smtClean="0">
                <a:solidFill>
                  <a:srgbClr val="FFC000"/>
                </a:solidFill>
              </a:rPr>
              <a:t>This application is not </a:t>
            </a:r>
            <a:r>
              <a:rPr lang="en-US" sz="4000" dirty="0" smtClean="0">
                <a:solidFill>
                  <a:srgbClr val="FF0000"/>
                </a:solidFill>
              </a:rPr>
              <a:t>APPROPRIATE</a:t>
            </a:r>
            <a:r>
              <a:rPr lang="en-US" sz="4000" dirty="0" smtClean="0">
                <a:solidFill>
                  <a:srgbClr val="FFC000"/>
                </a:solidFill>
              </a:rPr>
              <a:t> for the </a:t>
            </a:r>
          </a:p>
          <a:p>
            <a:pPr algn="ctr" eaLnBrk="1" hangingPunct="1">
              <a:buFont typeface="Wingdings" pitchFamily="2" charset="2"/>
              <a:buNone/>
              <a:defRPr/>
            </a:pPr>
            <a:r>
              <a:rPr lang="en-US" sz="4000" dirty="0" smtClean="0">
                <a:solidFill>
                  <a:srgbClr val="FF0000"/>
                </a:solidFill>
              </a:rPr>
              <a:t>GRANT MECHANISM</a:t>
            </a:r>
          </a:p>
          <a:p>
            <a:pPr algn="ctr" eaLnBrk="1" hangingPunct="1">
              <a:buFont typeface="Wingdings" pitchFamily="2" charset="2"/>
              <a:buNone/>
              <a:defRPr/>
            </a:pPr>
            <a:endParaRPr lang="en-US" sz="2400" dirty="0" smtClean="0">
              <a:solidFill>
                <a:schemeClr val="accent1"/>
              </a:solidFill>
            </a:endParaRPr>
          </a:p>
          <a:p>
            <a:pPr eaLnBrk="1" hangingPunct="1">
              <a:buClr>
                <a:srgbClr val="FFC000"/>
              </a:buClr>
              <a:defRPr/>
            </a:pPr>
            <a:r>
              <a:rPr lang="en-US" sz="2800" dirty="0" smtClean="0"/>
              <a:t>A R21 is NOT a R01</a:t>
            </a:r>
          </a:p>
          <a:p>
            <a:pPr eaLnBrk="1" hangingPunct="1">
              <a:buClr>
                <a:srgbClr val="FFC000"/>
              </a:buClr>
              <a:defRPr/>
            </a:pPr>
            <a:r>
              <a:rPr lang="en-US" sz="2800" dirty="0" smtClean="0"/>
              <a:t>A Career Development Award (K) is NOT a Research Project Grant (R)</a:t>
            </a: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3" name="Rectangle 3"/>
          <p:cNvSpPr>
            <a:spLocks noGrp="1" noChangeArrowheads="1"/>
          </p:cNvSpPr>
          <p:nvPr>
            <p:ph type="body" idx="1"/>
          </p:nvPr>
        </p:nvSpPr>
        <p:spPr>
          <a:xfrm>
            <a:off x="685800" y="3203575"/>
            <a:ext cx="7924800" cy="2282825"/>
          </a:xfrm>
        </p:spPr>
        <p:txBody>
          <a:bodyPr>
            <a:normAutofit/>
          </a:bodyPr>
          <a:lstStyle/>
          <a:p>
            <a:pPr marR="0" defTabSz="914400" rtl="0" eaLnBrk="1" fontAlgn="base" latinLnBrk="0" hangingPunct="1">
              <a:lnSpc>
                <a:spcPct val="100000"/>
              </a:lnSpc>
              <a:spcBef>
                <a:spcPct val="20000"/>
              </a:spcBef>
              <a:spcAft>
                <a:spcPct val="0"/>
              </a:spcAft>
              <a:buClr>
                <a:schemeClr val="hlink"/>
              </a:buClr>
              <a:buSzPct val="70000"/>
              <a:tabLst/>
              <a:defRPr/>
            </a:pPr>
            <a:r>
              <a:rPr lang="en-US" sz="2000" dirty="0" smtClean="0"/>
              <a:t>DEVELOPING YOUR GOOD IDEA INTO: </a:t>
            </a:r>
          </a:p>
          <a:p>
            <a:pPr marR="0" defTabSz="914400" rtl="0" eaLnBrk="1" fontAlgn="base" latinLnBrk="0" hangingPunct="1">
              <a:lnSpc>
                <a:spcPct val="100000"/>
              </a:lnSpc>
              <a:spcBef>
                <a:spcPct val="20000"/>
              </a:spcBef>
              <a:spcAft>
                <a:spcPct val="0"/>
              </a:spcAft>
              <a:buClr>
                <a:schemeClr val="hlink"/>
              </a:buClr>
              <a:buSzPct val="70000"/>
              <a:tabLst/>
              <a:defRPr/>
            </a:pPr>
            <a:endParaRPr lang="en-US" sz="2000" i="1" dirty="0">
              <a:solidFill>
                <a:srgbClr val="FF0000"/>
              </a:solidFill>
            </a:endParaRPr>
          </a:p>
          <a:p>
            <a:pPr marL="342900" marR="0" indent="-342900"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tabLst/>
              <a:defRPr/>
            </a:pPr>
            <a:r>
              <a:rPr lang="en-US" sz="2000" i="1" dirty="0" smtClean="0">
                <a:solidFill>
                  <a:srgbClr val="FF0000"/>
                </a:solidFill>
              </a:rPr>
              <a:t>STRONG SCIENCE</a:t>
            </a:r>
          </a:p>
          <a:p>
            <a:pPr marL="342900" marR="0" indent="-342900"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tabLst/>
              <a:defRPr/>
            </a:pPr>
            <a:r>
              <a:rPr lang="en-US" sz="2000" i="1" dirty="0" smtClean="0">
                <a:solidFill>
                  <a:srgbClr val="FF0000"/>
                </a:solidFill>
              </a:rPr>
              <a:t>A COMPETITIVE APPLICATION</a:t>
            </a:r>
          </a:p>
        </p:txBody>
      </p:sp>
      <p:sp>
        <p:nvSpPr>
          <p:cNvPr id="220162" name="Rectangle 2"/>
          <p:cNvSpPr>
            <a:spLocks noGrp="1" noChangeArrowheads="1"/>
          </p:cNvSpPr>
          <p:nvPr>
            <p:ph type="title"/>
          </p:nvPr>
        </p:nvSpPr>
        <p:spPr/>
        <p:txBody>
          <a:bodyPr/>
          <a:lstStyle/>
          <a:p>
            <a:pPr eaLnBrk="1" hangingPunct="1">
              <a:defRPr/>
            </a:pPr>
            <a:r>
              <a:rPr lang="en-US" i="1" dirty="0" err="1" smtClean="0"/>
              <a:t>Grantsmanship</a:t>
            </a:r>
            <a:r>
              <a:rPr lang="en-US" i="1" dirty="0" smtClean="0"/>
              <a:t> Tips</a:t>
            </a:r>
            <a:br>
              <a:rPr lang="en-US" i="1" dirty="0" smtClean="0"/>
            </a:br>
            <a:r>
              <a:rPr lang="en-US" i="1" dirty="0" smtClean="0"/>
              <a:t>101</a:t>
            </a:r>
          </a:p>
        </p:txBody>
      </p:sp>
    </p:spTree>
    <p:extLst>
      <p:ext uri="{BB962C8B-B14F-4D97-AF65-F5344CB8AC3E}">
        <p14:creationId xmlns:p14="http://schemas.microsoft.com/office/powerpoint/2010/main" val="144044217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xfrm>
            <a:off x="0" y="-152400"/>
            <a:ext cx="4598988" cy="1139825"/>
          </a:xfrm>
        </p:spPr>
        <p:txBody>
          <a:bodyPr anchorCtr="0"/>
          <a:lstStyle/>
          <a:p>
            <a:pPr algn="l" eaLnBrk="1" hangingPunct="1">
              <a:defRPr/>
            </a:pPr>
            <a:r>
              <a:rPr lang="en-US" sz="4000" dirty="0" smtClean="0"/>
              <a:t># 5 </a:t>
            </a:r>
            <a:endParaRPr lang="en-US" dirty="0" smtClean="0"/>
          </a:p>
        </p:txBody>
      </p:sp>
      <p:sp>
        <p:nvSpPr>
          <p:cNvPr id="120835" name="Rectangle 3"/>
          <p:cNvSpPr>
            <a:spLocks noGrp="1" noChangeArrowheads="1"/>
          </p:cNvSpPr>
          <p:nvPr>
            <p:ph type="body" idx="4294967295"/>
          </p:nvPr>
        </p:nvSpPr>
        <p:spPr>
          <a:xfrm>
            <a:off x="914400" y="1524000"/>
            <a:ext cx="8229600" cy="4114800"/>
          </a:xfrm>
        </p:spPr>
        <p:txBody>
          <a:bodyPr/>
          <a:lstStyle/>
          <a:p>
            <a:pPr algn="ctr" eaLnBrk="1" hangingPunct="1">
              <a:buFont typeface="Wingdings" pitchFamily="2" charset="2"/>
              <a:buNone/>
              <a:defRPr/>
            </a:pPr>
            <a:r>
              <a:rPr lang="en-US" sz="4000" dirty="0" smtClean="0">
                <a:solidFill>
                  <a:schemeClr val="hlink"/>
                </a:solidFill>
              </a:rPr>
              <a:t>The proposal is </a:t>
            </a:r>
          </a:p>
          <a:p>
            <a:pPr algn="ctr" eaLnBrk="1" hangingPunct="1">
              <a:buFont typeface="Wingdings" pitchFamily="2" charset="2"/>
              <a:buNone/>
              <a:defRPr/>
            </a:pPr>
            <a:r>
              <a:rPr lang="en-US" sz="4000" dirty="0" smtClean="0">
                <a:solidFill>
                  <a:srgbClr val="FF0000"/>
                </a:solidFill>
              </a:rPr>
              <a:t>OVERLY AMBITIOUS</a:t>
            </a:r>
          </a:p>
          <a:p>
            <a:pPr algn="ctr" eaLnBrk="1" hangingPunct="1">
              <a:buFont typeface="Wingdings" pitchFamily="2" charset="2"/>
              <a:buNone/>
              <a:defRPr/>
            </a:pPr>
            <a:endParaRPr lang="en-US" sz="2800" dirty="0" smtClean="0">
              <a:solidFill>
                <a:schemeClr val="hlink"/>
              </a:solidFill>
            </a:endParaRPr>
          </a:p>
          <a:p>
            <a:pPr eaLnBrk="1" hangingPunct="1">
              <a:buClr>
                <a:srgbClr val="FFC000"/>
              </a:buClr>
              <a:defRPr/>
            </a:pPr>
            <a:r>
              <a:rPr lang="en-US" sz="2800" dirty="0" smtClean="0"/>
              <a:t>Set realistic goals for the budget and project period you propose</a:t>
            </a:r>
          </a:p>
        </p:txBody>
      </p:sp>
    </p:spTree>
  </p:cSld>
  <p:clrMapOvr>
    <a:masterClrMapping/>
  </p:clrMapOvr>
  <p:transition spd="med">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0" y="-152400"/>
            <a:ext cx="4598988" cy="1139825"/>
          </a:xfrm>
        </p:spPr>
        <p:txBody>
          <a:bodyPr anchorCtr="0"/>
          <a:lstStyle/>
          <a:p>
            <a:pPr algn="l" eaLnBrk="1" hangingPunct="1">
              <a:defRPr/>
            </a:pPr>
            <a:r>
              <a:rPr lang="en-US" sz="4000" dirty="0" smtClean="0"/>
              <a:t># 6</a:t>
            </a:r>
            <a:endParaRPr lang="en-US" dirty="0" smtClean="0"/>
          </a:p>
        </p:txBody>
      </p:sp>
      <p:sp>
        <p:nvSpPr>
          <p:cNvPr id="122883" name="Rectangle 3"/>
          <p:cNvSpPr>
            <a:spLocks noGrp="1" noChangeArrowheads="1"/>
          </p:cNvSpPr>
          <p:nvPr>
            <p:ph type="body" idx="4294967295"/>
          </p:nvPr>
        </p:nvSpPr>
        <p:spPr>
          <a:xfrm>
            <a:off x="995363" y="1371600"/>
            <a:ext cx="8148637" cy="4419600"/>
          </a:xfrm>
        </p:spPr>
        <p:txBody>
          <a:bodyPr>
            <a:normAutofit/>
          </a:bodyPr>
          <a:lstStyle/>
          <a:p>
            <a:pPr algn="ctr" eaLnBrk="1" hangingPunct="1">
              <a:buFont typeface="Wingdings" pitchFamily="2" charset="2"/>
              <a:buNone/>
              <a:defRPr/>
            </a:pPr>
            <a:r>
              <a:rPr lang="en-US" sz="4000" dirty="0" smtClean="0">
                <a:solidFill>
                  <a:srgbClr val="FF0000"/>
                </a:solidFill>
              </a:rPr>
              <a:t>PRELIMINARY DATA </a:t>
            </a:r>
            <a:r>
              <a:rPr lang="en-US" sz="4000" dirty="0" smtClean="0">
                <a:solidFill>
                  <a:schemeClr val="hlink"/>
                </a:solidFill>
              </a:rPr>
              <a:t>is lacking</a:t>
            </a:r>
          </a:p>
          <a:p>
            <a:pPr algn="ctr" eaLnBrk="1" hangingPunct="1">
              <a:buFont typeface="Wingdings" pitchFamily="2" charset="2"/>
              <a:buNone/>
              <a:defRPr/>
            </a:pPr>
            <a:endParaRPr lang="en-US" sz="4000" dirty="0" smtClean="0">
              <a:solidFill>
                <a:schemeClr val="hlink"/>
              </a:solidFill>
            </a:endParaRPr>
          </a:p>
          <a:p>
            <a:pPr eaLnBrk="1" hangingPunct="1">
              <a:buClr>
                <a:srgbClr val="FFC000"/>
              </a:buClr>
              <a:defRPr/>
            </a:pPr>
            <a:r>
              <a:rPr lang="en-US" sz="2800" dirty="0" smtClean="0"/>
              <a:t>Include preliminary data for all aims</a:t>
            </a:r>
          </a:p>
          <a:p>
            <a:pPr eaLnBrk="1" hangingPunct="1">
              <a:buClr>
                <a:srgbClr val="FFC000"/>
              </a:buClr>
              <a:defRPr/>
            </a:pPr>
            <a:r>
              <a:rPr lang="en-US" sz="2800" dirty="0" smtClean="0"/>
              <a:t>Use preliminary data to show knowledge of methods and data analyses</a:t>
            </a:r>
          </a:p>
          <a:p>
            <a:pPr eaLnBrk="1" hangingPunct="1">
              <a:buClr>
                <a:srgbClr val="FFC000"/>
              </a:buClr>
              <a:defRPr/>
            </a:pPr>
            <a:r>
              <a:rPr lang="en-US" sz="2800" dirty="0" smtClean="0"/>
              <a:t>But DO propose more than just confirming preliminary results</a:t>
            </a:r>
          </a:p>
        </p:txBody>
      </p:sp>
    </p:spTree>
  </p:cSld>
  <p:clrMapOvr>
    <a:masterClrMapping/>
  </p:clrMapOvr>
  <p:transition spd="med">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0" y="-76200"/>
            <a:ext cx="4598988" cy="1139825"/>
          </a:xfrm>
        </p:spPr>
        <p:txBody>
          <a:bodyPr anchorCtr="0"/>
          <a:lstStyle/>
          <a:p>
            <a:pPr algn="l" eaLnBrk="1" hangingPunct="1">
              <a:defRPr/>
            </a:pPr>
            <a:r>
              <a:rPr lang="en-US" sz="4000" dirty="0" smtClean="0"/>
              <a:t># 7</a:t>
            </a:r>
            <a:endParaRPr lang="en-US" dirty="0" smtClean="0"/>
          </a:p>
        </p:txBody>
      </p:sp>
      <p:sp>
        <p:nvSpPr>
          <p:cNvPr id="124931" name="Rectangle 3"/>
          <p:cNvSpPr>
            <a:spLocks noGrp="1" noChangeArrowheads="1"/>
          </p:cNvSpPr>
          <p:nvPr>
            <p:ph type="body" idx="4294967295"/>
          </p:nvPr>
        </p:nvSpPr>
        <p:spPr>
          <a:xfrm>
            <a:off x="0" y="1447800"/>
            <a:ext cx="8077200" cy="4800600"/>
          </a:xfrm>
        </p:spPr>
        <p:txBody>
          <a:bodyPr/>
          <a:lstStyle/>
          <a:p>
            <a:pPr algn="ctr" eaLnBrk="1" hangingPunct="1">
              <a:lnSpc>
                <a:spcPct val="90000"/>
              </a:lnSpc>
              <a:buFont typeface="Wingdings" pitchFamily="2" charset="2"/>
              <a:buNone/>
              <a:defRPr/>
            </a:pPr>
            <a:r>
              <a:rPr lang="en-US" sz="4000" dirty="0" smtClean="0">
                <a:solidFill>
                  <a:schemeClr val="hlink"/>
                </a:solidFill>
              </a:rPr>
              <a:t>I’m not sure that the </a:t>
            </a:r>
          </a:p>
          <a:p>
            <a:pPr algn="ctr" eaLnBrk="1" hangingPunct="1">
              <a:lnSpc>
                <a:spcPct val="90000"/>
              </a:lnSpc>
              <a:buFont typeface="Wingdings" pitchFamily="2" charset="2"/>
              <a:buNone/>
              <a:defRPr/>
            </a:pPr>
            <a:r>
              <a:rPr lang="en-US" sz="4000" dirty="0" smtClean="0">
                <a:solidFill>
                  <a:schemeClr val="hlink"/>
                </a:solidFill>
              </a:rPr>
              <a:t>Investigator can do the </a:t>
            </a:r>
          </a:p>
          <a:p>
            <a:pPr algn="ctr" eaLnBrk="1" hangingPunct="1">
              <a:lnSpc>
                <a:spcPct val="90000"/>
              </a:lnSpc>
              <a:buFont typeface="Wingdings" pitchFamily="2" charset="2"/>
              <a:buNone/>
              <a:defRPr/>
            </a:pPr>
            <a:r>
              <a:rPr lang="en-US" sz="4000" dirty="0" smtClean="0">
                <a:solidFill>
                  <a:srgbClr val="FF0000"/>
                </a:solidFill>
              </a:rPr>
              <a:t>PROPOSED EXPERIMENTS</a:t>
            </a:r>
          </a:p>
          <a:p>
            <a:pPr algn="ctr" eaLnBrk="1" hangingPunct="1">
              <a:lnSpc>
                <a:spcPct val="90000"/>
              </a:lnSpc>
              <a:buFont typeface="Wingdings" pitchFamily="2" charset="2"/>
              <a:buNone/>
              <a:defRPr/>
            </a:pPr>
            <a:endParaRPr lang="en-US" sz="2800" dirty="0" smtClean="0">
              <a:solidFill>
                <a:schemeClr val="hlink"/>
              </a:solidFill>
            </a:endParaRPr>
          </a:p>
          <a:p>
            <a:pPr eaLnBrk="1" hangingPunct="1">
              <a:lnSpc>
                <a:spcPct val="90000"/>
              </a:lnSpc>
              <a:buClr>
                <a:srgbClr val="FFC000"/>
              </a:buClr>
              <a:defRPr/>
            </a:pPr>
            <a:r>
              <a:rPr lang="en-US" sz="2800" dirty="0" smtClean="0"/>
              <a:t>Don’t propose what you can’t do</a:t>
            </a:r>
          </a:p>
          <a:p>
            <a:pPr eaLnBrk="1" hangingPunct="1">
              <a:lnSpc>
                <a:spcPct val="90000"/>
              </a:lnSpc>
              <a:buClr>
                <a:srgbClr val="FFC000"/>
              </a:buClr>
              <a:defRPr/>
            </a:pPr>
            <a:r>
              <a:rPr lang="en-US" sz="2800" dirty="0" smtClean="0"/>
              <a:t>Include Collaborators and Consultants on your project</a:t>
            </a:r>
          </a:p>
          <a:p>
            <a:pPr eaLnBrk="1" hangingPunct="1">
              <a:lnSpc>
                <a:spcPct val="90000"/>
              </a:lnSpc>
              <a:buClr>
                <a:srgbClr val="FFC000"/>
              </a:buClr>
              <a:defRPr/>
            </a:pPr>
            <a:r>
              <a:rPr lang="en-US" sz="2800" dirty="0" smtClean="0"/>
              <a:t>Describe the value of datasets and experimental models</a:t>
            </a:r>
          </a:p>
        </p:txBody>
      </p:sp>
    </p:spTree>
  </p:cSld>
  <p:clrMapOvr>
    <a:masterClrMapping/>
  </p:clrMapOvr>
  <p:transition spd="med">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0" y="-76200"/>
            <a:ext cx="4598988" cy="1139825"/>
          </a:xfrm>
        </p:spPr>
        <p:txBody>
          <a:bodyPr anchorCtr="0"/>
          <a:lstStyle/>
          <a:p>
            <a:pPr algn="l" eaLnBrk="1" hangingPunct="1">
              <a:defRPr/>
            </a:pPr>
            <a:r>
              <a:rPr lang="en-US" sz="4000" dirty="0" smtClean="0"/>
              <a:t># 8</a:t>
            </a:r>
            <a:endParaRPr lang="en-US" dirty="0" smtClean="0"/>
          </a:p>
        </p:txBody>
      </p:sp>
      <p:sp>
        <p:nvSpPr>
          <p:cNvPr id="126979" name="Rectangle 3"/>
          <p:cNvSpPr>
            <a:spLocks noGrp="1" noChangeArrowheads="1"/>
          </p:cNvSpPr>
          <p:nvPr>
            <p:ph type="body" idx="4294967295"/>
          </p:nvPr>
        </p:nvSpPr>
        <p:spPr>
          <a:xfrm>
            <a:off x="0" y="1447800"/>
            <a:ext cx="8534400" cy="4648200"/>
          </a:xfrm>
        </p:spPr>
        <p:txBody>
          <a:bodyPr/>
          <a:lstStyle/>
          <a:p>
            <a:pPr algn="ctr" eaLnBrk="1" hangingPunct="1">
              <a:buFont typeface="Wingdings" pitchFamily="2" charset="2"/>
              <a:buNone/>
              <a:defRPr/>
            </a:pPr>
            <a:r>
              <a:rPr lang="en-US" sz="4000" dirty="0" smtClean="0">
                <a:solidFill>
                  <a:schemeClr val="hlink"/>
                </a:solidFill>
              </a:rPr>
              <a:t>The </a:t>
            </a:r>
            <a:r>
              <a:rPr lang="en-US" sz="4000" dirty="0" smtClean="0">
                <a:solidFill>
                  <a:srgbClr val="FFC000"/>
                </a:solidFill>
              </a:rPr>
              <a:t>background</a:t>
            </a:r>
            <a:r>
              <a:rPr lang="en-US" sz="4000" dirty="0" smtClean="0">
                <a:solidFill>
                  <a:srgbClr val="00FFFF"/>
                </a:solidFill>
              </a:rPr>
              <a:t> </a:t>
            </a:r>
            <a:r>
              <a:rPr lang="en-US" sz="4000" dirty="0" smtClean="0">
                <a:solidFill>
                  <a:schemeClr val="hlink"/>
                </a:solidFill>
              </a:rPr>
              <a:t>section is </a:t>
            </a:r>
            <a:r>
              <a:rPr lang="en-US" sz="4000" dirty="0" smtClean="0">
                <a:solidFill>
                  <a:srgbClr val="FF0000"/>
                </a:solidFill>
              </a:rPr>
              <a:t>MISSING KEY </a:t>
            </a:r>
            <a:r>
              <a:rPr lang="en-US" sz="4000" dirty="0" smtClean="0">
                <a:solidFill>
                  <a:schemeClr val="hlink"/>
                </a:solidFill>
              </a:rPr>
              <a:t>publications and experimental findings</a:t>
            </a:r>
          </a:p>
          <a:p>
            <a:pPr algn="ctr" eaLnBrk="1" hangingPunct="1">
              <a:buFont typeface="Wingdings" pitchFamily="2" charset="2"/>
              <a:buNone/>
              <a:defRPr/>
            </a:pPr>
            <a:endParaRPr lang="en-US" sz="2800" dirty="0" smtClean="0">
              <a:solidFill>
                <a:schemeClr val="hlink"/>
              </a:solidFill>
            </a:endParaRPr>
          </a:p>
          <a:p>
            <a:pPr eaLnBrk="1" hangingPunct="1">
              <a:buClr>
                <a:srgbClr val="FFC000"/>
              </a:buClr>
              <a:defRPr/>
            </a:pPr>
            <a:r>
              <a:rPr lang="en-US" sz="2800" dirty="0" smtClean="0"/>
              <a:t>Thoroughly describe the literature, especially controversies, </a:t>
            </a:r>
            <a:r>
              <a:rPr lang="en-US" sz="2800" i="1" dirty="0" smtClean="0">
                <a:solidFill>
                  <a:srgbClr val="FFC000"/>
                </a:solidFill>
              </a:rPr>
              <a:t>but….</a:t>
            </a:r>
          </a:p>
          <a:p>
            <a:pPr lvl="1">
              <a:buClr>
                <a:srgbClr val="FFC000"/>
              </a:buClr>
              <a:defRPr/>
            </a:pPr>
            <a:r>
              <a:rPr lang="en-US" sz="2300" dirty="0" smtClean="0"/>
              <a:t>Support your views and ideas</a:t>
            </a:r>
            <a:endParaRPr lang="en-US" sz="2300" dirty="0" smtClean="0">
              <a:solidFill>
                <a:schemeClr val="hlink"/>
              </a:solidFill>
            </a:endParaRPr>
          </a:p>
          <a:p>
            <a:pPr lvl="1">
              <a:buClr>
                <a:srgbClr val="FFC000"/>
              </a:buClr>
              <a:defRPr/>
            </a:pPr>
            <a:r>
              <a:rPr lang="en-US" sz="2300" dirty="0" smtClean="0"/>
              <a:t>Be sure you have found key references</a:t>
            </a:r>
          </a:p>
        </p:txBody>
      </p:sp>
    </p:spTree>
  </p:cSld>
  <p:clrMapOvr>
    <a:masterClrMapping/>
  </p:clrMapOvr>
  <p:transition spd="med">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0" y="-152400"/>
            <a:ext cx="4598988" cy="1139825"/>
          </a:xfrm>
        </p:spPr>
        <p:txBody>
          <a:bodyPr anchorCtr="0"/>
          <a:lstStyle/>
          <a:p>
            <a:pPr algn="l" eaLnBrk="1" hangingPunct="1">
              <a:defRPr/>
            </a:pPr>
            <a:r>
              <a:rPr lang="en-US" sz="4000" dirty="0" smtClean="0"/>
              <a:t># 9</a:t>
            </a:r>
            <a:endParaRPr lang="en-US" dirty="0" smtClean="0"/>
          </a:p>
        </p:txBody>
      </p:sp>
      <p:sp>
        <p:nvSpPr>
          <p:cNvPr id="129027" name="Rectangle 3"/>
          <p:cNvSpPr>
            <a:spLocks noGrp="1" noChangeArrowheads="1"/>
          </p:cNvSpPr>
          <p:nvPr>
            <p:ph type="body" idx="4294967295"/>
          </p:nvPr>
        </p:nvSpPr>
        <p:spPr>
          <a:xfrm>
            <a:off x="0" y="1066800"/>
            <a:ext cx="8534400" cy="4953000"/>
          </a:xfrm>
          <a:ln>
            <a:noFill/>
          </a:ln>
        </p:spPr>
        <p:txBody>
          <a:bodyPr>
            <a:normAutofit/>
          </a:bodyPr>
          <a:lstStyle/>
          <a:p>
            <a:pPr algn="ctr" eaLnBrk="1" hangingPunct="1">
              <a:lnSpc>
                <a:spcPct val="80000"/>
              </a:lnSpc>
              <a:buFont typeface="Wingdings" pitchFamily="2" charset="2"/>
              <a:buNone/>
              <a:defRPr/>
            </a:pPr>
            <a:r>
              <a:rPr lang="en-US" sz="4000" dirty="0" smtClean="0">
                <a:solidFill>
                  <a:srgbClr val="FFC000"/>
                </a:solidFill>
              </a:rPr>
              <a:t>Experimental details,</a:t>
            </a:r>
          </a:p>
          <a:p>
            <a:pPr algn="ctr" eaLnBrk="1" hangingPunct="1">
              <a:lnSpc>
                <a:spcPct val="80000"/>
              </a:lnSpc>
              <a:buFont typeface="Wingdings" pitchFamily="2" charset="2"/>
              <a:buNone/>
              <a:defRPr/>
            </a:pPr>
            <a:r>
              <a:rPr lang="en-US" sz="4000" dirty="0" smtClean="0">
                <a:solidFill>
                  <a:srgbClr val="FFC000"/>
                </a:solidFill>
              </a:rPr>
              <a:t>alternative approaches, or interpretation of data </a:t>
            </a:r>
          </a:p>
          <a:p>
            <a:pPr algn="ctr" eaLnBrk="1" hangingPunct="1">
              <a:lnSpc>
                <a:spcPct val="80000"/>
              </a:lnSpc>
              <a:buFont typeface="Wingdings" pitchFamily="2" charset="2"/>
              <a:buNone/>
              <a:defRPr/>
            </a:pPr>
            <a:r>
              <a:rPr lang="en-US" sz="4000" dirty="0" smtClean="0">
                <a:solidFill>
                  <a:srgbClr val="FFC000"/>
                </a:solidFill>
              </a:rPr>
              <a:t>are </a:t>
            </a:r>
            <a:r>
              <a:rPr lang="en-US" sz="4000" dirty="0" smtClean="0">
                <a:solidFill>
                  <a:srgbClr val="FF0000"/>
                </a:solidFill>
              </a:rPr>
              <a:t>INADEQUATELY DESCRIBED</a:t>
            </a:r>
          </a:p>
          <a:p>
            <a:pPr algn="ctr" eaLnBrk="1" hangingPunct="1">
              <a:lnSpc>
                <a:spcPct val="80000"/>
              </a:lnSpc>
              <a:buFont typeface="Wingdings" pitchFamily="2" charset="2"/>
              <a:buNone/>
              <a:defRPr/>
            </a:pPr>
            <a:endParaRPr lang="en-US" sz="2800" dirty="0" smtClean="0">
              <a:solidFill>
                <a:schemeClr val="hlink"/>
              </a:solidFill>
            </a:endParaRPr>
          </a:p>
          <a:p>
            <a:pPr eaLnBrk="1" hangingPunct="1">
              <a:lnSpc>
                <a:spcPct val="80000"/>
              </a:lnSpc>
              <a:defRPr/>
            </a:pPr>
            <a:r>
              <a:rPr lang="en-US" sz="2800" dirty="0" smtClean="0"/>
              <a:t>Don’t assume the reviewers know the methods</a:t>
            </a:r>
          </a:p>
          <a:p>
            <a:pPr eaLnBrk="1" hangingPunct="1">
              <a:lnSpc>
                <a:spcPct val="80000"/>
              </a:lnSpc>
              <a:defRPr/>
            </a:pPr>
            <a:r>
              <a:rPr lang="en-US" sz="2800" dirty="0" smtClean="0"/>
              <a:t>Provide other experimental directions you might use should you encounter problems</a:t>
            </a:r>
          </a:p>
          <a:p>
            <a:pPr eaLnBrk="1" hangingPunct="1">
              <a:lnSpc>
                <a:spcPct val="80000"/>
              </a:lnSpc>
              <a:defRPr/>
            </a:pPr>
            <a:r>
              <a:rPr lang="en-US" sz="2800" dirty="0" smtClean="0"/>
              <a:t>Show the reviewers that you have thought about your research plan</a:t>
            </a:r>
          </a:p>
        </p:txBody>
      </p:sp>
    </p:spTree>
  </p:cSld>
  <p:clrMapOvr>
    <a:masterClrMapping/>
  </p:clrMapOvr>
  <p:transition spd="med">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0" y="-152400"/>
            <a:ext cx="4598988" cy="1139825"/>
          </a:xfrm>
        </p:spPr>
        <p:txBody>
          <a:bodyPr anchorCtr="0"/>
          <a:lstStyle/>
          <a:p>
            <a:pPr algn="l" eaLnBrk="1" hangingPunct="1">
              <a:defRPr/>
            </a:pPr>
            <a:r>
              <a:rPr lang="en-US" sz="4000" dirty="0" smtClean="0"/>
              <a:t># 10</a:t>
            </a:r>
            <a:endParaRPr lang="en-US" dirty="0" smtClean="0"/>
          </a:p>
        </p:txBody>
      </p:sp>
      <p:sp>
        <p:nvSpPr>
          <p:cNvPr id="94211" name="Rectangle 3"/>
          <p:cNvSpPr>
            <a:spLocks noGrp="1" noChangeArrowheads="1"/>
          </p:cNvSpPr>
          <p:nvPr>
            <p:ph type="body" idx="4294967295"/>
          </p:nvPr>
        </p:nvSpPr>
        <p:spPr>
          <a:xfrm>
            <a:off x="0" y="1219200"/>
            <a:ext cx="7467600" cy="4724400"/>
          </a:xfrm>
        </p:spPr>
        <p:txBody>
          <a:bodyPr/>
          <a:lstStyle/>
          <a:p>
            <a:pPr algn="ctr" eaLnBrk="1" hangingPunct="1">
              <a:buFont typeface="Wingdings" pitchFamily="2" charset="2"/>
              <a:buNone/>
              <a:defRPr/>
            </a:pPr>
            <a:r>
              <a:rPr lang="en-US" sz="4400" dirty="0" smtClean="0">
                <a:solidFill>
                  <a:srgbClr val="FFC000"/>
                </a:solidFill>
              </a:rPr>
              <a:t>The Proposal is </a:t>
            </a:r>
          </a:p>
          <a:p>
            <a:pPr algn="ctr" eaLnBrk="1" hangingPunct="1">
              <a:buFont typeface="Wingdings" pitchFamily="2" charset="2"/>
              <a:buNone/>
              <a:defRPr/>
            </a:pPr>
            <a:r>
              <a:rPr lang="en-US" sz="4400" dirty="0" smtClean="0">
                <a:solidFill>
                  <a:srgbClr val="FF0000"/>
                </a:solidFill>
              </a:rPr>
              <a:t>NOT RELEVANT </a:t>
            </a:r>
            <a:r>
              <a:rPr lang="en-US" sz="4400" dirty="0" smtClean="0">
                <a:solidFill>
                  <a:srgbClr val="FFC000"/>
                </a:solidFill>
              </a:rPr>
              <a:t>to the </a:t>
            </a:r>
            <a:r>
              <a:rPr lang="en-US" sz="4400" dirty="0" smtClean="0">
                <a:solidFill>
                  <a:srgbClr val="FF0000"/>
                </a:solidFill>
              </a:rPr>
              <a:t>MISSION </a:t>
            </a:r>
            <a:r>
              <a:rPr lang="en-US" sz="4400" dirty="0" smtClean="0">
                <a:solidFill>
                  <a:srgbClr val="FFC000"/>
                </a:solidFill>
              </a:rPr>
              <a:t>of the Institute</a:t>
            </a:r>
          </a:p>
          <a:p>
            <a:pPr algn="ctr" eaLnBrk="1" hangingPunct="1">
              <a:buFont typeface="Wingdings" pitchFamily="2" charset="2"/>
              <a:buNone/>
              <a:defRPr/>
            </a:pPr>
            <a:endParaRPr lang="en-US" sz="2800" dirty="0" smtClean="0">
              <a:solidFill>
                <a:schemeClr val="hlink"/>
              </a:solidFill>
            </a:endParaRPr>
          </a:p>
          <a:p>
            <a:pPr eaLnBrk="1" hangingPunct="1">
              <a:buClr>
                <a:srgbClr val="FFC000"/>
              </a:buClr>
              <a:defRPr/>
            </a:pPr>
            <a:r>
              <a:rPr lang="en-US" dirty="0" smtClean="0"/>
              <a:t>Make your application FIT the Mission of a particular Institute</a:t>
            </a:r>
          </a:p>
          <a:p>
            <a:pPr eaLnBrk="1" hangingPunct="1">
              <a:buClr>
                <a:srgbClr val="FFC000"/>
              </a:buClr>
              <a:defRPr/>
            </a:pPr>
            <a:r>
              <a:rPr lang="en-US" dirty="0" smtClean="0"/>
              <a:t>Don’t FORCE your application on an Inappropriate Institute</a:t>
            </a:r>
          </a:p>
        </p:txBody>
      </p:sp>
    </p:spTree>
  </p:cSld>
  <p:clrMapOvr>
    <a:masterClrMapping/>
  </p:clrMapOvr>
  <p:transition spd="med">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28600"/>
            <a:ext cx="7772400" cy="1524000"/>
          </a:xfrm>
        </p:spPr>
        <p:txBody>
          <a:bodyPr/>
          <a:lstStyle/>
          <a:p>
            <a:r>
              <a:rPr lang="en-US" dirty="0" smtClean="0"/>
              <a:t>Additional Supporting </a:t>
            </a:r>
            <a:r>
              <a:rPr lang="en-US" dirty="0"/>
              <a:t>M</a:t>
            </a:r>
            <a:r>
              <a:rPr lang="en-US" dirty="0" smtClean="0"/>
              <a:t>aterial</a:t>
            </a:r>
            <a:endParaRPr lang="en-US" dirty="0"/>
          </a:p>
        </p:txBody>
      </p:sp>
      <p:sp>
        <p:nvSpPr>
          <p:cNvPr id="3" name="TextBox 2"/>
          <p:cNvSpPr txBox="1"/>
          <p:nvPr/>
        </p:nvSpPr>
        <p:spPr>
          <a:xfrm>
            <a:off x="990600" y="3733800"/>
            <a:ext cx="7162800" cy="1107996"/>
          </a:xfrm>
          <a:prstGeom prst="rect">
            <a:avLst/>
          </a:prstGeom>
          <a:noFill/>
        </p:spPr>
        <p:txBody>
          <a:bodyPr wrap="square" rtlCol="0">
            <a:spAutoFit/>
          </a:bodyPr>
          <a:lstStyle/>
          <a:p>
            <a:pPr algn="l"/>
            <a:r>
              <a:rPr lang="en-US" sz="2400" dirty="0" smtClean="0">
                <a:solidFill>
                  <a:srgbClr val="FD0912"/>
                </a:solidFill>
              </a:rPr>
              <a:t>Examples</a:t>
            </a:r>
          </a:p>
          <a:p>
            <a:pPr algn="l"/>
            <a:r>
              <a:rPr lang="en-US" sz="2800" dirty="0" smtClean="0">
                <a:solidFill>
                  <a:srgbClr val="00B050"/>
                </a:solidFill>
              </a:rPr>
              <a:t>BAD &amp; GOOD GRANTS</a:t>
            </a:r>
            <a:endParaRPr lang="en-US" sz="2800" dirty="0">
              <a:solidFill>
                <a:srgbClr val="00B050"/>
              </a:solidFill>
            </a:endParaRPr>
          </a:p>
        </p:txBody>
      </p:sp>
    </p:spTree>
    <p:extLst>
      <p:ext uri="{BB962C8B-B14F-4D97-AF65-F5344CB8AC3E}">
        <p14:creationId xmlns:p14="http://schemas.microsoft.com/office/powerpoint/2010/main" val="150315135"/>
      </p:ext>
    </p:extLst>
  </p:cSld>
  <p:clrMapOvr>
    <a:masterClrMapping/>
  </p:clrMapOvr>
  <p:transition spd="med">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BAD GRANT</a:t>
            </a:r>
            <a:endParaRPr lang="en-US" b="1" dirty="0">
              <a:solidFill>
                <a:srgbClr val="FF0000"/>
              </a:solidFill>
            </a:endParaRPr>
          </a:p>
        </p:txBody>
      </p:sp>
      <p:pic>
        <p:nvPicPr>
          <p:cNvPr id="30722" name="Picture 2" descr="http://www.discoverme.com.au/site/DefaultSite/filesystem/images/SEO_Site_Analysis.jpg"/>
          <p:cNvPicPr>
            <a:picLocks noChangeAspect="1" noChangeArrowheads="1"/>
          </p:cNvPicPr>
          <p:nvPr/>
        </p:nvPicPr>
        <p:blipFill>
          <a:blip r:embed="rId2" cstate="print"/>
          <a:srcRect/>
          <a:stretch>
            <a:fillRect/>
          </a:stretch>
        </p:blipFill>
        <p:spPr bwMode="auto">
          <a:xfrm>
            <a:off x="1066800" y="2971800"/>
            <a:ext cx="2938220" cy="2133600"/>
          </a:xfrm>
          <a:prstGeom prst="rect">
            <a:avLst/>
          </a:prstGeom>
          <a:noFill/>
        </p:spPr>
      </p:pic>
      <p:pic>
        <p:nvPicPr>
          <p:cNvPr id="30724" name="Picture 4" descr="http://cdn.webgnomes.org/wp-content/uploads/2012/07/seo-analysis.jpg"/>
          <p:cNvPicPr>
            <a:picLocks noChangeAspect="1" noChangeArrowheads="1"/>
          </p:cNvPicPr>
          <p:nvPr/>
        </p:nvPicPr>
        <p:blipFill>
          <a:blip r:embed="rId3" cstate="print"/>
          <a:srcRect/>
          <a:stretch>
            <a:fillRect/>
          </a:stretch>
        </p:blipFill>
        <p:spPr bwMode="auto">
          <a:xfrm>
            <a:off x="533400" y="685800"/>
            <a:ext cx="1828800" cy="1371600"/>
          </a:xfrm>
          <a:prstGeom prst="rect">
            <a:avLst/>
          </a:prstGeom>
          <a:noFill/>
        </p:spPr>
      </p:pic>
      <p:pic>
        <p:nvPicPr>
          <p:cNvPr id="30726" name="Picture 6" descr="http://www.benjamincorporateprinting.com/wp-content/uploads/2012/08/The-strategic-analysis-of-your-business.jpg"/>
          <p:cNvPicPr>
            <a:picLocks noChangeAspect="1" noChangeArrowheads="1"/>
          </p:cNvPicPr>
          <p:nvPr/>
        </p:nvPicPr>
        <p:blipFill>
          <a:blip r:embed="rId4" cstate="print"/>
          <a:srcRect/>
          <a:stretch>
            <a:fillRect/>
          </a:stretch>
        </p:blipFill>
        <p:spPr bwMode="auto">
          <a:xfrm>
            <a:off x="5257800" y="4191000"/>
            <a:ext cx="3124200" cy="2072999"/>
          </a:xfrm>
          <a:prstGeom prst="rect">
            <a:avLst/>
          </a:prstGeom>
          <a:noFill/>
        </p:spPr>
      </p:pic>
      <p:pic>
        <p:nvPicPr>
          <p:cNvPr id="8" name="Picture 4" descr="worry-face"/>
          <p:cNvPicPr>
            <a:picLocks noChangeAspect="1" noChangeArrowheads="1"/>
          </p:cNvPicPr>
          <p:nvPr/>
        </p:nvPicPr>
        <p:blipFill>
          <a:blip r:embed="rId5" cstate="print"/>
          <a:srcRect/>
          <a:stretch>
            <a:fillRect/>
          </a:stretch>
        </p:blipFill>
        <p:spPr bwMode="auto">
          <a:xfrm>
            <a:off x="7086600" y="381000"/>
            <a:ext cx="1385888" cy="1447800"/>
          </a:xfrm>
          <a:prstGeom prst="rect">
            <a:avLst/>
          </a:prstGeom>
          <a:noFill/>
          <a:ln w="9525">
            <a:noFill/>
            <a:miter lim="800000"/>
            <a:headEnd/>
            <a:tailEnd/>
          </a:ln>
        </p:spPr>
      </p:pic>
    </p:spTree>
    <p:extLst>
      <p:ext uri="{BB962C8B-B14F-4D97-AF65-F5344CB8AC3E}">
        <p14:creationId xmlns:p14="http://schemas.microsoft.com/office/powerpoint/2010/main" val="331776842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4294967295"/>
          </p:nvPr>
        </p:nvSpPr>
        <p:spPr>
          <a:xfrm>
            <a:off x="457200" y="1905000"/>
            <a:ext cx="8229600" cy="4419600"/>
          </a:xfrm>
        </p:spPr>
        <p:txBody>
          <a:bodyPr>
            <a:normAutofit fontScale="92500" lnSpcReduction="20000"/>
          </a:bodyPr>
          <a:lstStyle/>
          <a:p>
            <a:pPr marL="0" indent="0">
              <a:buClr>
                <a:srgbClr val="0070C0"/>
              </a:buClr>
              <a:buNone/>
            </a:pPr>
            <a:r>
              <a:rPr lang="en-US" sz="2800" b="1" dirty="0" smtClean="0">
                <a:solidFill>
                  <a:srgbClr val="1E16EA"/>
                </a:solidFill>
              </a:rPr>
              <a:t>Hypothesis</a:t>
            </a:r>
            <a:r>
              <a:rPr lang="en-US" sz="2400" dirty="0" smtClean="0"/>
              <a:t>:</a:t>
            </a:r>
            <a:r>
              <a:rPr lang="en-US" sz="2400" dirty="0" smtClean="0">
                <a:effectLst>
                  <a:outerShdw blurRad="38100" dist="38100" dir="2700000" algn="tl">
                    <a:srgbClr val="000000"/>
                  </a:outerShdw>
                </a:effectLst>
              </a:rPr>
              <a:t> </a:t>
            </a:r>
            <a:r>
              <a:rPr lang="en-US" sz="2600" dirty="0" smtClean="0"/>
              <a:t>The goals of this proposal are to identify </a:t>
            </a:r>
            <a:r>
              <a:rPr lang="en-US" sz="2600" dirty="0" err="1" smtClean="0"/>
              <a:t>microRNAs</a:t>
            </a:r>
            <a:r>
              <a:rPr lang="en-US" sz="2600" dirty="0" smtClean="0"/>
              <a:t> (</a:t>
            </a:r>
            <a:r>
              <a:rPr lang="en-US" sz="2600" dirty="0" err="1" smtClean="0"/>
              <a:t>miRNAs</a:t>
            </a:r>
            <a:r>
              <a:rPr lang="en-US" sz="2600" dirty="0" smtClean="0"/>
              <a:t>) and elucidate gene networks that regulate limb regeneration. These studies will (1) identify </a:t>
            </a:r>
            <a:r>
              <a:rPr lang="en-US" sz="2600" dirty="0" err="1" smtClean="0"/>
              <a:t>miRNAs</a:t>
            </a:r>
            <a:r>
              <a:rPr lang="en-US" sz="2600" dirty="0" smtClean="0"/>
              <a:t> that contribute to the regulation of regenerative capacity; (2) identify </a:t>
            </a:r>
            <a:r>
              <a:rPr lang="en-US" sz="2600" dirty="0" err="1" smtClean="0"/>
              <a:t>miRNA</a:t>
            </a:r>
            <a:r>
              <a:rPr lang="en-US" sz="2600" dirty="0" smtClean="0"/>
              <a:t>-target mRNA pairs involved in limb regeneration; and (3) test selected </a:t>
            </a:r>
            <a:r>
              <a:rPr lang="en-US" sz="2600" dirty="0" err="1" smtClean="0"/>
              <a:t>microRNAs</a:t>
            </a:r>
            <a:r>
              <a:rPr lang="en-US" sz="2600" dirty="0" smtClean="0"/>
              <a:t> for their ability to promote regeneration.</a:t>
            </a:r>
            <a:endParaRPr lang="en-US" sz="2600" dirty="0" smtClean="0">
              <a:effectLst>
                <a:outerShdw blurRad="38100" dist="38100" dir="2700000" algn="tl">
                  <a:srgbClr val="000000"/>
                </a:outerShdw>
              </a:effectLst>
            </a:endParaRPr>
          </a:p>
          <a:p>
            <a:pPr eaLnBrk="1" hangingPunct="1">
              <a:lnSpc>
                <a:spcPct val="90000"/>
              </a:lnSpc>
              <a:buClr>
                <a:srgbClr val="0070C0"/>
              </a:buClr>
              <a:buFont typeface="Wingdings" pitchFamily="2" charset="2"/>
              <a:buNone/>
              <a:defRPr/>
            </a:pPr>
            <a:endParaRPr lang="en-US" sz="2400" dirty="0" smtClean="0">
              <a:effectLst>
                <a:outerShdw blurRad="38100" dist="38100" dir="2700000" algn="tl">
                  <a:srgbClr val="000000"/>
                </a:outerShdw>
              </a:effectLst>
            </a:endParaRPr>
          </a:p>
          <a:p>
            <a:pPr marL="0" indent="0">
              <a:buClr>
                <a:srgbClr val="0070C0"/>
              </a:buClr>
              <a:buNone/>
            </a:pPr>
            <a:r>
              <a:rPr lang="en-US" sz="2800" b="1" dirty="0" smtClean="0">
                <a:solidFill>
                  <a:srgbClr val="1E16EA"/>
                </a:solidFill>
              </a:rPr>
              <a:t>Purpose</a:t>
            </a:r>
            <a:r>
              <a:rPr lang="en-US" sz="2400" dirty="0" smtClean="0"/>
              <a:t>:</a:t>
            </a:r>
            <a:r>
              <a:rPr lang="en-US" sz="2400" dirty="0" smtClean="0">
                <a:effectLst>
                  <a:outerShdw blurRad="38100" dist="38100" dir="2700000" algn="tl">
                    <a:srgbClr val="000000"/>
                  </a:outerShdw>
                </a:effectLst>
              </a:rPr>
              <a:t> </a:t>
            </a:r>
            <a:r>
              <a:rPr lang="en-US" sz="2600" dirty="0" smtClean="0"/>
              <a:t>Elucidation of </a:t>
            </a:r>
            <a:r>
              <a:rPr lang="en-US" sz="2600" dirty="0" err="1" smtClean="0"/>
              <a:t>microRNA</a:t>
            </a:r>
            <a:r>
              <a:rPr lang="en-US" sz="2600" dirty="0" smtClean="0"/>
              <a:t>-dependent regulation during amphibian regeneration should identify key molecular components and regulatory steps that could potentially permit the therapeutic activation of regenerative processes in mammals.</a:t>
            </a:r>
            <a:endParaRPr lang="en-US" sz="2600" dirty="0" smtClean="0">
              <a:effectLst>
                <a:outerShdw blurRad="38100" dist="38100" dir="2700000" algn="tl">
                  <a:srgbClr val="000000"/>
                </a:outerShdw>
              </a:effectLst>
            </a:endParaRPr>
          </a:p>
        </p:txBody>
      </p:sp>
      <p:sp>
        <p:nvSpPr>
          <p:cNvPr id="5" name="Rectangle 2"/>
          <p:cNvSpPr txBox="1">
            <a:spLocks noChangeArrowheads="1"/>
          </p:cNvSpPr>
          <p:nvPr/>
        </p:nvSpPr>
        <p:spPr>
          <a:xfrm>
            <a:off x="3581400" y="609600"/>
            <a:ext cx="3886200" cy="685800"/>
          </a:xfrm>
          <a:prstGeom prst="rect">
            <a:avLst/>
          </a:prstGeom>
        </p:spPr>
        <p:txBody>
          <a:bodyPr rIns="91440" anchor="b" anchorCtr="0">
            <a:normAutofit fontScale="90000" lnSpcReduction="10000"/>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solidFill>
                  <a:srgbClr val="00B050"/>
                </a:solidFill>
                <a:effectLst>
                  <a:outerShdw blurRad="38100" dist="25500" dir="5400000" algn="tl" rotWithShape="0">
                    <a:srgbClr val="000000">
                      <a:satMod val="180000"/>
                      <a:alpha val="75000"/>
                    </a:srgbClr>
                  </a:outerShdw>
                </a:effectLst>
                <a:uLnTx/>
                <a:uFillTx/>
                <a:latin typeface="+mj-lt"/>
                <a:ea typeface="+mj-ea"/>
                <a:cs typeface="+mj-cs"/>
              </a:rPr>
              <a:t>Grant Example</a:t>
            </a:r>
          </a:p>
        </p:txBody>
      </p:sp>
      <p:pic>
        <p:nvPicPr>
          <p:cNvPr id="23554" name="Picture 2" descr="http://3.bp.blogspot.com/-yUbzl45DgIg/UBb_1b6R2aI/AAAAAAAAAYo/LMTwOJadLSM/s1600/question.jpg"/>
          <p:cNvPicPr>
            <a:picLocks noChangeAspect="1" noChangeArrowheads="1"/>
          </p:cNvPicPr>
          <p:nvPr/>
        </p:nvPicPr>
        <p:blipFill>
          <a:blip r:embed="rId3" cstate="print"/>
          <a:srcRect/>
          <a:stretch>
            <a:fillRect/>
          </a:stretch>
        </p:blipFill>
        <p:spPr bwMode="auto">
          <a:xfrm>
            <a:off x="1143000" y="304802"/>
            <a:ext cx="1371600" cy="1371600"/>
          </a:xfrm>
          <a:prstGeom prst="rect">
            <a:avLst/>
          </a:prstGeom>
          <a:noFill/>
        </p:spPr>
      </p:pic>
    </p:spTree>
    <p:extLst>
      <p:ext uri="{BB962C8B-B14F-4D97-AF65-F5344CB8AC3E}">
        <p14:creationId xmlns:p14="http://schemas.microsoft.com/office/powerpoint/2010/main" val="4159790121"/>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type="body" idx="4294967295"/>
          </p:nvPr>
        </p:nvSpPr>
        <p:spPr>
          <a:xfrm>
            <a:off x="381000" y="2362200"/>
            <a:ext cx="8382000" cy="3657600"/>
          </a:xfrm>
        </p:spPr>
        <p:txBody>
          <a:bodyPr/>
          <a:lstStyle/>
          <a:p>
            <a:pPr>
              <a:buClr>
                <a:srgbClr val="0070C0"/>
              </a:buClr>
              <a:buFont typeface="Courier New" panose="02070309020205020404" pitchFamily="49" charset="0"/>
              <a:buChar char="o"/>
              <a:defRPr/>
            </a:pPr>
            <a:r>
              <a:rPr lang="en-US" dirty="0" smtClean="0">
                <a:solidFill>
                  <a:schemeClr val="tx2"/>
                </a:solidFill>
                <a:effectLst>
                  <a:outerShdw blurRad="38100" dist="38100" dir="2700000" algn="tl">
                    <a:srgbClr val="000000"/>
                  </a:outerShdw>
                </a:effectLst>
              </a:rPr>
              <a:t>SA #1</a:t>
            </a:r>
            <a:r>
              <a:rPr lang="en-US" dirty="0" smtClean="0">
                <a:effectLst>
                  <a:outerShdw blurRad="38100" dist="38100" dir="2700000" algn="tl">
                    <a:srgbClr val="000000"/>
                  </a:outerShdw>
                </a:effectLst>
              </a:rPr>
              <a:t>: </a:t>
            </a:r>
            <a:r>
              <a:rPr lang="en-US" sz="2800" dirty="0" smtClean="0"/>
              <a:t>Identification of </a:t>
            </a:r>
            <a:r>
              <a:rPr lang="en-US" sz="2800" dirty="0" err="1" smtClean="0">
                <a:solidFill>
                  <a:srgbClr val="1E16EA"/>
                </a:solidFill>
              </a:rPr>
              <a:t>microRNAs</a:t>
            </a:r>
            <a:r>
              <a:rPr lang="en-US" sz="2800" dirty="0" smtClean="0"/>
              <a:t> expressed in intact, regenerating, and non-regenerating limbs.</a:t>
            </a:r>
          </a:p>
          <a:p>
            <a:pPr>
              <a:buClr>
                <a:srgbClr val="0070C0"/>
              </a:buClr>
              <a:buFont typeface="Courier New" panose="02070309020205020404" pitchFamily="49" charset="0"/>
              <a:buChar char="o"/>
              <a:defRPr/>
            </a:pPr>
            <a:endParaRPr lang="en-US" sz="1200" dirty="0" smtClean="0">
              <a:effectLst>
                <a:outerShdw blurRad="38100" dist="38100" dir="2700000" algn="tl">
                  <a:srgbClr val="000000"/>
                </a:outerShdw>
              </a:effectLst>
            </a:endParaRPr>
          </a:p>
          <a:p>
            <a:pPr>
              <a:buClr>
                <a:srgbClr val="0070C0"/>
              </a:buClr>
              <a:buFont typeface="Courier New" panose="02070309020205020404" pitchFamily="49" charset="0"/>
              <a:buChar char="o"/>
              <a:defRPr/>
            </a:pPr>
            <a:r>
              <a:rPr lang="en-US" dirty="0" smtClean="0">
                <a:solidFill>
                  <a:schemeClr val="tx2"/>
                </a:solidFill>
                <a:effectLst>
                  <a:outerShdw blurRad="38100" dist="38100" dir="2700000" algn="tl">
                    <a:srgbClr val="000000"/>
                  </a:outerShdw>
                </a:effectLst>
              </a:rPr>
              <a:t>SA #2</a:t>
            </a:r>
            <a:r>
              <a:rPr lang="en-US" dirty="0" smtClean="0">
                <a:effectLst>
                  <a:outerShdw blurRad="38100" dist="38100" dir="2700000" algn="tl">
                    <a:srgbClr val="000000"/>
                  </a:outerShdw>
                </a:effectLst>
              </a:rPr>
              <a:t>: </a:t>
            </a:r>
            <a:r>
              <a:rPr lang="en-US" sz="2800" dirty="0" smtClean="0"/>
              <a:t>Characterization of </a:t>
            </a:r>
            <a:r>
              <a:rPr lang="en-US" sz="2800" dirty="0" err="1" smtClean="0">
                <a:solidFill>
                  <a:srgbClr val="1E16EA"/>
                </a:solidFill>
              </a:rPr>
              <a:t>miRNA</a:t>
            </a:r>
            <a:r>
              <a:rPr lang="en-US" sz="2800" dirty="0" smtClean="0">
                <a:solidFill>
                  <a:srgbClr val="1E16EA"/>
                </a:solidFill>
              </a:rPr>
              <a:t>-mRNA</a:t>
            </a:r>
            <a:r>
              <a:rPr lang="en-US" sz="2800" dirty="0" smtClean="0"/>
              <a:t> regulatory interactions</a:t>
            </a:r>
            <a:endParaRPr lang="en-US" sz="2800" dirty="0" smtClean="0">
              <a:solidFill>
                <a:srgbClr val="FEF80E"/>
              </a:solidFill>
            </a:endParaRPr>
          </a:p>
          <a:p>
            <a:pPr>
              <a:buClr>
                <a:srgbClr val="0070C0"/>
              </a:buClr>
              <a:buFont typeface="Courier New" panose="02070309020205020404" pitchFamily="49" charset="0"/>
              <a:buChar char="o"/>
              <a:defRPr/>
            </a:pPr>
            <a:endParaRPr lang="en-US" sz="1200" dirty="0" smtClean="0">
              <a:effectLst>
                <a:outerShdw blurRad="38100" dist="38100" dir="2700000" algn="tl">
                  <a:srgbClr val="000000"/>
                </a:outerShdw>
              </a:effectLst>
            </a:endParaRPr>
          </a:p>
          <a:p>
            <a:pPr>
              <a:buClr>
                <a:srgbClr val="0070C0"/>
              </a:buClr>
              <a:buFont typeface="Courier New" panose="02070309020205020404" pitchFamily="49" charset="0"/>
              <a:buChar char="o"/>
              <a:defRPr/>
            </a:pPr>
            <a:r>
              <a:rPr lang="en-US" dirty="0" smtClean="0">
                <a:solidFill>
                  <a:schemeClr val="tx2"/>
                </a:solidFill>
                <a:effectLst>
                  <a:outerShdw blurRad="38100" dist="38100" dir="2700000" algn="tl">
                    <a:srgbClr val="000000"/>
                  </a:outerShdw>
                </a:effectLst>
              </a:rPr>
              <a:t>SA #3</a:t>
            </a:r>
            <a:r>
              <a:rPr lang="en-US" dirty="0" smtClean="0">
                <a:effectLst>
                  <a:outerShdw blurRad="38100" dist="38100" dir="2700000" algn="tl">
                    <a:srgbClr val="000000"/>
                  </a:outerShdw>
                </a:effectLst>
              </a:rPr>
              <a:t>: </a:t>
            </a:r>
            <a:r>
              <a:rPr lang="en-US" sz="2800" dirty="0" smtClean="0">
                <a:solidFill>
                  <a:srgbClr val="1E16EA"/>
                </a:solidFill>
              </a:rPr>
              <a:t>Functional analysis </a:t>
            </a:r>
            <a:r>
              <a:rPr lang="en-US" sz="2800" dirty="0" smtClean="0"/>
              <a:t>of selected </a:t>
            </a:r>
            <a:r>
              <a:rPr lang="en-US" sz="2800" dirty="0" err="1" smtClean="0"/>
              <a:t>miRNAs</a:t>
            </a:r>
            <a:r>
              <a:rPr lang="en-US" sz="2800" dirty="0" smtClean="0"/>
              <a:t> in limb regeneration</a:t>
            </a:r>
          </a:p>
          <a:p>
            <a:pPr eaLnBrk="1" hangingPunct="1">
              <a:defRPr/>
            </a:pPr>
            <a:endParaRPr lang="en-US" sz="1200" dirty="0" smtClean="0">
              <a:effectLst>
                <a:outerShdw blurRad="38100" dist="38100" dir="2700000" algn="tl">
                  <a:srgbClr val="000000"/>
                </a:outerShdw>
              </a:effectLst>
            </a:endParaRPr>
          </a:p>
        </p:txBody>
      </p:sp>
      <p:pic>
        <p:nvPicPr>
          <p:cNvPr id="5" name="Picture 2" descr="http://3.bp.blogspot.com/-yUbzl45DgIg/UBb_1b6R2aI/AAAAAAAAAYo/LMTwOJadLSM/s1600/question.jpg"/>
          <p:cNvPicPr>
            <a:picLocks noChangeAspect="1" noChangeArrowheads="1"/>
          </p:cNvPicPr>
          <p:nvPr/>
        </p:nvPicPr>
        <p:blipFill>
          <a:blip r:embed="rId3" cstate="print"/>
          <a:srcRect/>
          <a:stretch>
            <a:fillRect/>
          </a:stretch>
        </p:blipFill>
        <p:spPr bwMode="auto">
          <a:xfrm>
            <a:off x="1143000" y="304802"/>
            <a:ext cx="1371600" cy="1371600"/>
          </a:xfrm>
          <a:prstGeom prst="rect">
            <a:avLst/>
          </a:prstGeom>
          <a:noFill/>
        </p:spPr>
      </p:pic>
      <p:sp>
        <p:nvSpPr>
          <p:cNvPr id="6" name="Rectangle 2"/>
          <p:cNvSpPr txBox="1">
            <a:spLocks noChangeArrowheads="1"/>
          </p:cNvSpPr>
          <p:nvPr/>
        </p:nvSpPr>
        <p:spPr>
          <a:xfrm>
            <a:off x="3276600" y="762000"/>
            <a:ext cx="3886200" cy="685800"/>
          </a:xfrm>
          <a:prstGeom prst="rect">
            <a:avLst/>
          </a:prstGeom>
        </p:spPr>
        <p:txBody>
          <a:bodyPr rIns="91440" anchor="b" anchorCtr="0">
            <a:normAutofit fontScale="90000" lnSpcReduction="10000"/>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solidFill>
                  <a:srgbClr val="00B050"/>
                </a:solidFill>
                <a:effectLst>
                  <a:outerShdw blurRad="38100" dist="25500" dir="5400000" algn="tl" rotWithShape="0">
                    <a:srgbClr val="000000">
                      <a:satMod val="180000"/>
                      <a:alpha val="75000"/>
                    </a:srgbClr>
                  </a:outerShdw>
                </a:effectLst>
                <a:uLnTx/>
                <a:uFillTx/>
                <a:latin typeface="+mj-lt"/>
                <a:ea typeface="+mj-ea"/>
                <a:cs typeface="+mj-cs"/>
              </a:rPr>
              <a:t>Grant Example</a:t>
            </a:r>
          </a:p>
        </p:txBody>
      </p:sp>
    </p:spTree>
    <p:extLst>
      <p:ext uri="{BB962C8B-B14F-4D97-AF65-F5344CB8AC3E}">
        <p14:creationId xmlns:p14="http://schemas.microsoft.com/office/powerpoint/2010/main" val="407425266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1714" name="Text Box 2"/>
          <p:cNvSpPr txBox="1">
            <a:spLocks noChangeArrowheads="1"/>
          </p:cNvSpPr>
          <p:nvPr/>
        </p:nvSpPr>
        <p:spPr bwMode="auto">
          <a:xfrm>
            <a:off x="338650" y="228600"/>
            <a:ext cx="8321509" cy="1200329"/>
          </a:xfrm>
          <a:prstGeom prst="rect">
            <a:avLst/>
          </a:prstGeom>
          <a:noFill/>
          <a:ln w="12700">
            <a:noFill/>
            <a:miter lim="800000"/>
            <a:headEnd type="none" w="sm" len="sm"/>
            <a:tailEnd type="none" w="sm" len="sm"/>
          </a:ln>
          <a:effectLst/>
        </p:spPr>
        <p:txBody>
          <a:bodyPr wrap="none">
            <a:spAutoFit/>
          </a:bodyPr>
          <a:lstStyle/>
          <a:p>
            <a:pPr>
              <a:spcBef>
                <a:spcPct val="0"/>
              </a:spcBef>
              <a:defRPr/>
            </a:pPr>
            <a:r>
              <a:rPr lang="en-US" sz="3600" b="0" i="1" dirty="0" smtClean="0">
                <a:solidFill>
                  <a:schemeClr val="tx2"/>
                </a:solidFill>
                <a:latin typeface="+mj-lt"/>
              </a:rPr>
              <a:t>Getting out of the Deep and to the Top: </a:t>
            </a:r>
          </a:p>
          <a:p>
            <a:pPr>
              <a:spcBef>
                <a:spcPct val="0"/>
              </a:spcBef>
              <a:defRPr/>
            </a:pPr>
            <a:r>
              <a:rPr lang="en-US" sz="3600" b="0" i="1" dirty="0" smtClean="0">
                <a:solidFill>
                  <a:schemeClr val="tx2"/>
                </a:solidFill>
                <a:latin typeface="+mj-lt"/>
              </a:rPr>
              <a:t>Components of Successful Applications</a:t>
            </a:r>
            <a:endParaRPr lang="en-US" sz="3600" b="0" i="1" dirty="0">
              <a:solidFill>
                <a:schemeClr val="tx2"/>
              </a:solidFill>
              <a:latin typeface="+mj-lt"/>
            </a:endParaRPr>
          </a:p>
        </p:txBody>
      </p:sp>
      <p:sp>
        <p:nvSpPr>
          <p:cNvPr id="371715" name="Text Box 3"/>
          <p:cNvSpPr txBox="1">
            <a:spLocks noChangeArrowheads="1"/>
          </p:cNvSpPr>
          <p:nvPr/>
        </p:nvSpPr>
        <p:spPr bwMode="auto">
          <a:xfrm>
            <a:off x="2027413" y="3297238"/>
            <a:ext cx="4943982" cy="3943644"/>
          </a:xfrm>
          <a:prstGeom prst="rect">
            <a:avLst/>
          </a:prstGeom>
          <a:noFill/>
          <a:ln w="12700">
            <a:noFill/>
            <a:miter lim="800000"/>
            <a:headEnd type="none" w="sm" len="sm"/>
            <a:tailEnd type="none" w="sm" len="sm"/>
          </a:ln>
          <a:effectLst/>
        </p:spPr>
        <p:txBody>
          <a:bodyPr wrap="none">
            <a:spAutoFit/>
          </a:bodyPr>
          <a:lstStyle/>
          <a:p>
            <a:pPr algn="l">
              <a:lnSpc>
                <a:spcPct val="180000"/>
              </a:lnSpc>
              <a:spcBef>
                <a:spcPct val="0"/>
              </a:spcBef>
              <a:buClr>
                <a:srgbClr val="FFC000"/>
              </a:buClr>
              <a:buSzPct val="70000"/>
              <a:buFont typeface="Wingdings" pitchFamily="2" charset="2"/>
              <a:buChar char="u"/>
              <a:tabLst>
                <a:tab pos="406400" algn="l"/>
              </a:tabLst>
              <a:defRPr/>
            </a:pPr>
            <a:r>
              <a:rPr lang="en-US" sz="4000" dirty="0" smtClean="0">
                <a:solidFill>
                  <a:schemeClr val="tx1"/>
                </a:solidFill>
                <a:effectLst>
                  <a:outerShdw blurRad="38100" dist="38100" dir="2700000" algn="tl">
                    <a:srgbClr val="000000">
                      <a:alpha val="43137"/>
                    </a:srgbClr>
                  </a:outerShdw>
                </a:effectLst>
                <a:latin typeface="+mn-lt"/>
              </a:rPr>
              <a:t>  	</a:t>
            </a:r>
            <a:r>
              <a:rPr lang="en-US" sz="3600" b="0" dirty="0" smtClean="0">
                <a:solidFill>
                  <a:schemeClr val="tx1"/>
                </a:solidFill>
                <a:latin typeface="+mn-lt"/>
              </a:rPr>
              <a:t>Strong Idea</a:t>
            </a:r>
          </a:p>
          <a:p>
            <a:pPr algn="l">
              <a:lnSpc>
                <a:spcPct val="190000"/>
              </a:lnSpc>
              <a:spcBef>
                <a:spcPct val="0"/>
              </a:spcBef>
              <a:buClr>
                <a:srgbClr val="FFC000"/>
              </a:buClr>
              <a:buSzPct val="70000"/>
              <a:buFont typeface="Wingdings" pitchFamily="2" charset="2"/>
              <a:buChar char="u"/>
              <a:tabLst>
                <a:tab pos="406400" algn="l"/>
              </a:tabLst>
              <a:defRPr/>
            </a:pPr>
            <a:r>
              <a:rPr lang="en-US" sz="3600" b="0" dirty="0" smtClean="0">
                <a:solidFill>
                  <a:schemeClr val="tx1"/>
                </a:solidFill>
                <a:latin typeface="+mn-lt"/>
              </a:rPr>
              <a:t>  	Strong Science</a:t>
            </a:r>
          </a:p>
          <a:p>
            <a:pPr algn="l">
              <a:lnSpc>
                <a:spcPct val="210000"/>
              </a:lnSpc>
              <a:spcBef>
                <a:spcPct val="0"/>
              </a:spcBef>
              <a:buClr>
                <a:srgbClr val="FFC000"/>
              </a:buClr>
              <a:buSzPct val="70000"/>
              <a:buFont typeface="Wingdings" pitchFamily="2" charset="2"/>
              <a:buChar char="u"/>
              <a:tabLst>
                <a:tab pos="406400" algn="l"/>
              </a:tabLst>
              <a:defRPr/>
            </a:pPr>
            <a:r>
              <a:rPr lang="en-US" sz="3600" b="0" dirty="0" smtClean="0">
                <a:solidFill>
                  <a:schemeClr val="tx1"/>
                </a:solidFill>
                <a:latin typeface="+mn-lt"/>
              </a:rPr>
              <a:t>  	Strong Application</a:t>
            </a:r>
          </a:p>
          <a:p>
            <a:pPr algn="l">
              <a:lnSpc>
                <a:spcPct val="150000"/>
              </a:lnSpc>
              <a:spcBef>
                <a:spcPct val="0"/>
              </a:spcBef>
              <a:buClr>
                <a:srgbClr val="FFC000"/>
              </a:buClr>
              <a:buSzPct val="70000"/>
              <a:buFont typeface="Wingdings" pitchFamily="2" charset="2"/>
              <a:buChar char="u"/>
              <a:tabLst>
                <a:tab pos="406400" algn="l"/>
              </a:tabLst>
              <a:defRPr/>
            </a:pPr>
            <a:endParaRPr lang="en-US" sz="2600" b="0" dirty="0">
              <a:solidFill>
                <a:schemeClr val="tx1"/>
              </a:solidFill>
              <a:effectLst>
                <a:outerShdw blurRad="38100" dist="38100" dir="2700000" algn="tl">
                  <a:srgbClr val="000000">
                    <a:alpha val="43137"/>
                  </a:srgbClr>
                </a:outerShdw>
              </a:effectLst>
              <a:latin typeface="+mn-lt"/>
            </a:endParaRPr>
          </a:p>
        </p:txBody>
      </p:sp>
      <p:pic>
        <p:nvPicPr>
          <p:cNvPr id="5" name="Picture 4" descr="Italy-FinallyUp"/>
          <p:cNvPicPr>
            <a:picLocks noChangeAspect="1" noChangeArrowheads="1"/>
          </p:cNvPicPr>
          <p:nvPr/>
        </p:nvPicPr>
        <p:blipFill>
          <a:blip r:embed="rId3" cstate="print">
            <a:lum contrast="20000"/>
          </a:blip>
          <a:srcRect l="1442" t="28799" r="1442" b="26880"/>
          <a:stretch>
            <a:fillRect/>
          </a:stretch>
        </p:blipFill>
        <p:spPr bwMode="auto">
          <a:xfrm>
            <a:off x="2131071" y="1676400"/>
            <a:ext cx="4736666" cy="1620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type="body" idx="4294967295"/>
          </p:nvPr>
        </p:nvSpPr>
        <p:spPr>
          <a:xfrm>
            <a:off x="533400" y="1600200"/>
            <a:ext cx="8229600" cy="4876800"/>
          </a:xfrm>
        </p:spPr>
        <p:txBody>
          <a:bodyPr>
            <a:normAutofit lnSpcReduction="10000"/>
          </a:bodyPr>
          <a:lstStyle/>
          <a:p>
            <a:pPr marL="609600" indent="-609600" eaLnBrk="1" hangingPunct="1">
              <a:lnSpc>
                <a:spcPct val="80000"/>
              </a:lnSpc>
              <a:buFont typeface="Wingdings" pitchFamily="2" charset="2"/>
              <a:buNone/>
              <a:defRPr/>
            </a:pPr>
            <a:r>
              <a:rPr lang="en-US" b="1" dirty="0" smtClean="0">
                <a:solidFill>
                  <a:srgbClr val="FD0912"/>
                </a:solidFill>
                <a:effectLst>
                  <a:outerShdw blurRad="38100" dist="38100" dir="2700000" algn="tl">
                    <a:srgbClr val="000000"/>
                  </a:outerShdw>
                </a:effectLst>
              </a:rPr>
              <a:t>Reviewer Comments</a:t>
            </a:r>
            <a:r>
              <a:rPr lang="en-US" sz="2800" dirty="0" smtClean="0">
                <a:effectLst>
                  <a:outerShdw blurRad="38100" dist="38100" dir="2700000" algn="tl">
                    <a:srgbClr val="000000"/>
                  </a:outerShdw>
                </a:effectLst>
              </a:rPr>
              <a:t>:</a:t>
            </a:r>
          </a:p>
          <a:p>
            <a:pPr marL="609600" indent="-609600" eaLnBrk="1" hangingPunct="1">
              <a:lnSpc>
                <a:spcPct val="80000"/>
              </a:lnSpc>
              <a:buFont typeface="Wingdings" pitchFamily="2" charset="2"/>
              <a:buNone/>
              <a:defRPr/>
            </a:pPr>
            <a:endParaRPr lang="en-US" sz="1400" dirty="0" smtClean="0">
              <a:effectLst>
                <a:outerShdw blurRad="38100" dist="38100" dir="2700000" algn="tl">
                  <a:srgbClr val="000000"/>
                </a:outerShdw>
              </a:effectLst>
            </a:endParaRPr>
          </a:p>
          <a:p>
            <a:pPr marL="292608" indent="-292608">
              <a:buClr>
                <a:srgbClr val="FFC000"/>
              </a:buClr>
              <a:defRPr/>
            </a:pPr>
            <a:r>
              <a:rPr lang="en-US" sz="2400" dirty="0" smtClean="0">
                <a:solidFill>
                  <a:srgbClr val="1E16EA"/>
                </a:solidFill>
              </a:rPr>
              <a:t>Unfocused screen </a:t>
            </a:r>
            <a:r>
              <a:rPr lang="en-US" sz="2400" dirty="0" smtClean="0"/>
              <a:t>for potential </a:t>
            </a:r>
            <a:r>
              <a:rPr lang="en-US" sz="2400" dirty="0" err="1" smtClean="0"/>
              <a:t>miRNAs</a:t>
            </a:r>
            <a:r>
              <a:rPr lang="en-US" sz="2400" dirty="0" smtClean="0"/>
              <a:t> that participate in limb regeneration. </a:t>
            </a:r>
          </a:p>
          <a:p>
            <a:pPr marL="292608" indent="-292608">
              <a:buClr>
                <a:srgbClr val="FFC000"/>
              </a:buClr>
              <a:defRPr/>
            </a:pPr>
            <a:endParaRPr lang="en-US" sz="1300" dirty="0" smtClean="0"/>
          </a:p>
          <a:p>
            <a:pPr>
              <a:buClr>
                <a:srgbClr val="FFC000"/>
              </a:buClr>
            </a:pPr>
            <a:r>
              <a:rPr lang="en-US" sz="2400" dirty="0" smtClean="0"/>
              <a:t>The functional characterization is </a:t>
            </a:r>
            <a:r>
              <a:rPr lang="en-US" sz="2400" dirty="0" smtClean="0">
                <a:solidFill>
                  <a:srgbClr val="1E16EA"/>
                </a:solidFill>
              </a:rPr>
              <a:t>less focused and thus more uncertain in outcome</a:t>
            </a:r>
            <a:r>
              <a:rPr lang="en-US" sz="2400" dirty="0" smtClean="0"/>
              <a:t>. The potential unique assay offers a tantalizing opportunity, but it would be stronger if a more comprehensive analysis of all candidates were proposed. </a:t>
            </a:r>
          </a:p>
          <a:p>
            <a:pPr>
              <a:buClr>
                <a:srgbClr val="FFC000"/>
              </a:buClr>
            </a:pPr>
            <a:endParaRPr lang="en-US" sz="1300" dirty="0" smtClean="0"/>
          </a:p>
          <a:p>
            <a:pPr>
              <a:buClr>
                <a:srgbClr val="FFC000"/>
              </a:buClr>
            </a:pPr>
            <a:r>
              <a:rPr lang="en-US" sz="2400" dirty="0" smtClean="0"/>
              <a:t>The functional analysis is </a:t>
            </a:r>
            <a:r>
              <a:rPr lang="en-US" sz="2400" dirty="0" smtClean="0">
                <a:solidFill>
                  <a:srgbClr val="1E16EA"/>
                </a:solidFill>
              </a:rPr>
              <a:t>diffuse and overly ambitious</a:t>
            </a:r>
            <a:r>
              <a:rPr lang="en-US" sz="2400" dirty="0" smtClean="0"/>
              <a:t>. There is a major concern that the results will not lead forward to a more mechanistic understanding of limb regeneration.</a:t>
            </a:r>
          </a:p>
          <a:p>
            <a:pPr marL="292608" indent="-292608">
              <a:defRPr/>
            </a:pPr>
            <a:endParaRPr lang="en-US" sz="1200" dirty="0" smtClean="0">
              <a:effectLst>
                <a:outerShdw blurRad="38100" dist="38100" dir="2700000" algn="tl">
                  <a:srgbClr val="000000"/>
                </a:outerShdw>
              </a:effectLst>
            </a:endParaRPr>
          </a:p>
        </p:txBody>
      </p:sp>
      <p:pic>
        <p:nvPicPr>
          <p:cNvPr id="65540" name="Picture 4" descr="hand_writing"/>
          <p:cNvPicPr>
            <a:picLocks noChangeAspect="1" noChangeArrowheads="1"/>
          </p:cNvPicPr>
          <p:nvPr/>
        </p:nvPicPr>
        <p:blipFill>
          <a:blip r:embed="rId2" cstate="print"/>
          <a:srcRect/>
          <a:stretch>
            <a:fillRect/>
          </a:stretch>
        </p:blipFill>
        <p:spPr bwMode="auto">
          <a:xfrm>
            <a:off x="6553200" y="304800"/>
            <a:ext cx="1612900" cy="1676400"/>
          </a:xfrm>
          <a:prstGeom prst="rect">
            <a:avLst/>
          </a:prstGeom>
          <a:noFill/>
          <a:ln w="9525">
            <a:noFill/>
            <a:miter lim="800000"/>
            <a:headEnd/>
            <a:tailEnd/>
          </a:ln>
        </p:spPr>
      </p:pic>
      <p:pic>
        <p:nvPicPr>
          <p:cNvPr id="7" name="Picture 2" descr="http://3.bp.blogspot.com/-yUbzl45DgIg/UBb_1b6R2aI/AAAAAAAAAYo/LMTwOJadLSM/s1600/question.jpg"/>
          <p:cNvPicPr>
            <a:picLocks noChangeAspect="1" noChangeArrowheads="1"/>
          </p:cNvPicPr>
          <p:nvPr/>
        </p:nvPicPr>
        <p:blipFill>
          <a:blip r:embed="rId3" cstate="print"/>
          <a:srcRect/>
          <a:stretch>
            <a:fillRect/>
          </a:stretch>
        </p:blipFill>
        <p:spPr bwMode="auto">
          <a:xfrm>
            <a:off x="838200" y="228600"/>
            <a:ext cx="1371600" cy="1371600"/>
          </a:xfrm>
          <a:prstGeom prst="rect">
            <a:avLst/>
          </a:prstGeom>
          <a:noFill/>
        </p:spPr>
      </p:pic>
      <p:sp>
        <p:nvSpPr>
          <p:cNvPr id="8" name="Rectangle 2"/>
          <p:cNvSpPr txBox="1">
            <a:spLocks noChangeArrowheads="1"/>
          </p:cNvSpPr>
          <p:nvPr/>
        </p:nvSpPr>
        <p:spPr>
          <a:xfrm>
            <a:off x="2514600" y="533400"/>
            <a:ext cx="3886200" cy="685800"/>
          </a:xfrm>
          <a:prstGeom prst="rect">
            <a:avLst/>
          </a:prstGeom>
        </p:spPr>
        <p:txBody>
          <a:bodyPr rIns="91440" anchor="b" anchorCtr="0">
            <a:normAutofit fontScale="90000" lnSpcReduction="10000"/>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solidFill>
                  <a:srgbClr val="00B050"/>
                </a:solidFill>
                <a:effectLst>
                  <a:outerShdw blurRad="38100" dist="25500" dir="5400000" algn="tl" rotWithShape="0">
                    <a:srgbClr val="000000">
                      <a:satMod val="180000"/>
                      <a:alpha val="75000"/>
                    </a:srgbClr>
                  </a:outerShdw>
                </a:effectLst>
                <a:uLnTx/>
                <a:uFillTx/>
                <a:latin typeface="+mj-lt"/>
                <a:ea typeface="+mj-ea"/>
                <a:cs typeface="+mj-cs"/>
              </a:rPr>
              <a:t>Grant Example</a:t>
            </a:r>
          </a:p>
        </p:txBody>
      </p:sp>
    </p:spTree>
    <p:extLst>
      <p:ext uri="{BB962C8B-B14F-4D97-AF65-F5344CB8AC3E}">
        <p14:creationId xmlns:p14="http://schemas.microsoft.com/office/powerpoint/2010/main" val="1115027882"/>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type="body" idx="4294967295"/>
          </p:nvPr>
        </p:nvSpPr>
        <p:spPr>
          <a:xfrm>
            <a:off x="533400" y="1600200"/>
            <a:ext cx="8229600" cy="4953000"/>
          </a:xfrm>
        </p:spPr>
        <p:txBody>
          <a:bodyPr>
            <a:normAutofit lnSpcReduction="10000"/>
          </a:bodyPr>
          <a:lstStyle/>
          <a:p>
            <a:pPr marL="609600" indent="-609600" eaLnBrk="1" hangingPunct="1">
              <a:lnSpc>
                <a:spcPct val="80000"/>
              </a:lnSpc>
              <a:buFont typeface="Wingdings" pitchFamily="2" charset="2"/>
              <a:buNone/>
              <a:defRPr/>
            </a:pPr>
            <a:r>
              <a:rPr lang="en-US" b="1" dirty="0" smtClean="0">
                <a:solidFill>
                  <a:srgbClr val="FD0912"/>
                </a:solidFill>
                <a:effectLst>
                  <a:outerShdw blurRad="38100" dist="38100" dir="2700000" algn="tl">
                    <a:srgbClr val="000000"/>
                  </a:outerShdw>
                </a:effectLst>
              </a:rPr>
              <a:t>Reviewer Comments</a:t>
            </a:r>
            <a:r>
              <a:rPr lang="en-US" sz="2800" dirty="0" smtClean="0">
                <a:effectLst>
                  <a:outerShdw blurRad="38100" dist="38100" dir="2700000" algn="tl">
                    <a:srgbClr val="000000"/>
                  </a:outerShdw>
                </a:effectLst>
              </a:rPr>
              <a:t>:</a:t>
            </a:r>
          </a:p>
          <a:p>
            <a:endParaRPr lang="en-US" sz="1200" dirty="0" smtClean="0">
              <a:effectLst>
                <a:outerShdw blurRad="38100" dist="38100" dir="2700000" algn="tl">
                  <a:srgbClr val="000000"/>
                </a:outerShdw>
              </a:effectLst>
            </a:endParaRPr>
          </a:p>
          <a:p>
            <a:pPr>
              <a:buClr>
                <a:srgbClr val="FFC000"/>
              </a:buClr>
            </a:pPr>
            <a:r>
              <a:rPr lang="en-US" sz="2400" dirty="0" smtClean="0"/>
              <a:t>Study in cells is very promising but </a:t>
            </a:r>
            <a:r>
              <a:rPr lang="en-US" sz="2400" dirty="0" smtClean="0">
                <a:solidFill>
                  <a:srgbClr val="1E16EA"/>
                </a:solidFill>
              </a:rPr>
              <a:t>extrapolation</a:t>
            </a:r>
            <a:r>
              <a:rPr lang="en-US" sz="2400" dirty="0" smtClean="0"/>
              <a:t> to limbs and tissues may be technically challenging.</a:t>
            </a:r>
          </a:p>
          <a:p>
            <a:pPr>
              <a:buClr>
                <a:srgbClr val="FFC000"/>
              </a:buClr>
            </a:pPr>
            <a:endParaRPr lang="en-US" sz="1300" dirty="0" smtClean="0">
              <a:effectLst>
                <a:outerShdw blurRad="38100" dist="38100" dir="2700000" algn="tl">
                  <a:srgbClr val="000000"/>
                </a:outerShdw>
              </a:effectLst>
            </a:endParaRPr>
          </a:p>
          <a:p>
            <a:pPr marL="292608" indent="-292608">
              <a:buClr>
                <a:srgbClr val="FFC000"/>
              </a:buClr>
              <a:defRPr/>
            </a:pPr>
            <a:r>
              <a:rPr lang="en-US" sz="2400" dirty="0" smtClean="0"/>
              <a:t>Need </a:t>
            </a:r>
            <a:r>
              <a:rPr lang="en-US" sz="2400" dirty="0" smtClean="0">
                <a:solidFill>
                  <a:srgbClr val="1E16EA"/>
                </a:solidFill>
              </a:rPr>
              <a:t>discussion of controls</a:t>
            </a:r>
            <a:r>
              <a:rPr lang="en-US" sz="2400" dirty="0" smtClean="0"/>
              <a:t>/quantitative effects of method on normal regeneration.</a:t>
            </a:r>
          </a:p>
          <a:p>
            <a:pPr marL="292608" indent="-292608">
              <a:buClr>
                <a:srgbClr val="FFC000"/>
              </a:buClr>
              <a:defRPr/>
            </a:pPr>
            <a:endParaRPr lang="en-US" sz="1300" dirty="0" smtClean="0"/>
          </a:p>
          <a:p>
            <a:pPr>
              <a:buClr>
                <a:srgbClr val="FFC000"/>
              </a:buClr>
            </a:pPr>
            <a:r>
              <a:rPr lang="en-US" sz="2400" dirty="0" smtClean="0"/>
              <a:t>The method of incorporating agents into </a:t>
            </a:r>
            <a:r>
              <a:rPr lang="en-US" sz="2400" i="1" dirty="0" smtClean="0"/>
              <a:t>specific tissues is a very </a:t>
            </a:r>
            <a:r>
              <a:rPr lang="en-US" sz="2400" i="1" dirty="0" smtClean="0">
                <a:solidFill>
                  <a:srgbClr val="1E16EA"/>
                </a:solidFill>
              </a:rPr>
              <a:t>new method</a:t>
            </a:r>
            <a:r>
              <a:rPr lang="en-US" sz="2400" i="1" dirty="0" smtClean="0"/>
              <a:t>. </a:t>
            </a:r>
            <a:r>
              <a:rPr lang="en-US" sz="2400" dirty="0" smtClean="0"/>
              <a:t>None of the PIs have used this method previously; preliminary experiments would strengthen the feasibility of this approach.</a:t>
            </a:r>
            <a:endParaRPr lang="en-US" sz="2400" dirty="0" smtClean="0">
              <a:effectLst>
                <a:outerShdw blurRad="38100" dist="38100" dir="2700000" algn="tl">
                  <a:srgbClr val="000000"/>
                </a:outerShdw>
              </a:effectLst>
            </a:endParaRPr>
          </a:p>
          <a:p>
            <a:pPr>
              <a:buClr>
                <a:srgbClr val="FFC000"/>
              </a:buClr>
            </a:pPr>
            <a:endParaRPr lang="en-US" sz="1300" dirty="0" smtClean="0">
              <a:effectLst>
                <a:outerShdw blurRad="38100" dist="38100" dir="2700000" algn="tl">
                  <a:srgbClr val="000000"/>
                </a:outerShdw>
              </a:effectLst>
            </a:endParaRPr>
          </a:p>
          <a:p>
            <a:pPr>
              <a:buClr>
                <a:srgbClr val="FFC000"/>
              </a:buClr>
            </a:pPr>
            <a:r>
              <a:rPr lang="en-US" sz="2400" dirty="0" smtClean="0"/>
              <a:t>The PI is </a:t>
            </a:r>
            <a:r>
              <a:rPr lang="en-US" sz="2400" dirty="0" smtClean="0">
                <a:solidFill>
                  <a:srgbClr val="1E16EA"/>
                </a:solidFill>
              </a:rPr>
              <a:t>new to the regeneration field </a:t>
            </a:r>
            <a:r>
              <a:rPr lang="en-US" sz="2400" dirty="0" smtClean="0"/>
              <a:t>and has no funding or publication history in this area</a:t>
            </a:r>
          </a:p>
          <a:p>
            <a:endParaRPr lang="en-US" sz="1400" dirty="0" smtClean="0">
              <a:effectLst>
                <a:outerShdw blurRad="38100" dist="38100" dir="2700000" algn="tl">
                  <a:srgbClr val="000000"/>
                </a:outerShdw>
              </a:effectLst>
            </a:endParaRPr>
          </a:p>
        </p:txBody>
      </p:sp>
      <p:pic>
        <p:nvPicPr>
          <p:cNvPr id="65540" name="Picture 4" descr="hand_writing"/>
          <p:cNvPicPr>
            <a:picLocks noChangeAspect="1" noChangeArrowheads="1"/>
          </p:cNvPicPr>
          <p:nvPr/>
        </p:nvPicPr>
        <p:blipFill>
          <a:blip r:embed="rId2" cstate="print"/>
          <a:srcRect/>
          <a:stretch>
            <a:fillRect/>
          </a:stretch>
        </p:blipFill>
        <p:spPr bwMode="auto">
          <a:xfrm>
            <a:off x="6553200" y="304800"/>
            <a:ext cx="1612900" cy="1676400"/>
          </a:xfrm>
          <a:prstGeom prst="rect">
            <a:avLst/>
          </a:prstGeom>
          <a:noFill/>
          <a:ln w="9525">
            <a:noFill/>
            <a:miter lim="800000"/>
            <a:headEnd/>
            <a:tailEnd/>
          </a:ln>
        </p:spPr>
      </p:pic>
      <p:pic>
        <p:nvPicPr>
          <p:cNvPr id="7" name="Picture 2" descr="http://3.bp.blogspot.com/-yUbzl45DgIg/UBb_1b6R2aI/AAAAAAAAAYo/LMTwOJadLSM/s1600/question.jpg"/>
          <p:cNvPicPr>
            <a:picLocks noChangeAspect="1" noChangeArrowheads="1"/>
          </p:cNvPicPr>
          <p:nvPr/>
        </p:nvPicPr>
        <p:blipFill>
          <a:blip r:embed="rId3" cstate="print"/>
          <a:srcRect/>
          <a:stretch>
            <a:fillRect/>
          </a:stretch>
        </p:blipFill>
        <p:spPr bwMode="auto">
          <a:xfrm>
            <a:off x="838200" y="228600"/>
            <a:ext cx="1371600" cy="1371600"/>
          </a:xfrm>
          <a:prstGeom prst="rect">
            <a:avLst/>
          </a:prstGeom>
          <a:noFill/>
        </p:spPr>
      </p:pic>
      <p:sp>
        <p:nvSpPr>
          <p:cNvPr id="8" name="Rectangle 2"/>
          <p:cNvSpPr txBox="1">
            <a:spLocks noChangeArrowheads="1"/>
          </p:cNvSpPr>
          <p:nvPr/>
        </p:nvSpPr>
        <p:spPr>
          <a:xfrm>
            <a:off x="2438400" y="533400"/>
            <a:ext cx="3886200" cy="685800"/>
          </a:xfrm>
          <a:prstGeom prst="rect">
            <a:avLst/>
          </a:prstGeom>
        </p:spPr>
        <p:txBody>
          <a:bodyPr rIns="91440" anchor="b" anchorCtr="0">
            <a:normAutofit fontScale="90000" lnSpcReduction="10000"/>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solidFill>
                  <a:srgbClr val="00B050"/>
                </a:solidFill>
                <a:effectLst>
                  <a:outerShdw blurRad="38100" dist="25500" dir="5400000" algn="tl" rotWithShape="0">
                    <a:srgbClr val="000000">
                      <a:satMod val="180000"/>
                      <a:alpha val="75000"/>
                    </a:srgbClr>
                  </a:outerShdw>
                </a:effectLst>
                <a:uLnTx/>
                <a:uFillTx/>
                <a:latin typeface="+mj-lt"/>
                <a:ea typeface="+mj-ea"/>
                <a:cs typeface="+mj-cs"/>
              </a:rPr>
              <a:t>Grant Example</a:t>
            </a:r>
          </a:p>
        </p:txBody>
      </p:sp>
    </p:spTree>
    <p:extLst>
      <p:ext uri="{BB962C8B-B14F-4D97-AF65-F5344CB8AC3E}">
        <p14:creationId xmlns:p14="http://schemas.microsoft.com/office/powerpoint/2010/main" val="4137915301"/>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GOOD GRANT</a:t>
            </a:r>
            <a:endParaRPr lang="en-US" b="1" dirty="0">
              <a:solidFill>
                <a:srgbClr val="FF0000"/>
              </a:solidFill>
            </a:endParaRPr>
          </a:p>
        </p:txBody>
      </p:sp>
      <p:pic>
        <p:nvPicPr>
          <p:cNvPr id="30722" name="Picture 2" descr="http://www.discoverme.com.au/site/DefaultSite/filesystem/images/SEO_Site_Analysis.jpg"/>
          <p:cNvPicPr>
            <a:picLocks noChangeAspect="1" noChangeArrowheads="1"/>
          </p:cNvPicPr>
          <p:nvPr/>
        </p:nvPicPr>
        <p:blipFill>
          <a:blip r:embed="rId2" cstate="print"/>
          <a:srcRect/>
          <a:stretch>
            <a:fillRect/>
          </a:stretch>
        </p:blipFill>
        <p:spPr bwMode="auto">
          <a:xfrm>
            <a:off x="1066800" y="2971800"/>
            <a:ext cx="2938220" cy="2133600"/>
          </a:xfrm>
          <a:prstGeom prst="rect">
            <a:avLst/>
          </a:prstGeom>
          <a:noFill/>
        </p:spPr>
      </p:pic>
      <p:pic>
        <p:nvPicPr>
          <p:cNvPr id="30724" name="Picture 4" descr="http://cdn.webgnomes.org/wp-content/uploads/2012/07/seo-analysis.jpg"/>
          <p:cNvPicPr>
            <a:picLocks noChangeAspect="1" noChangeArrowheads="1"/>
          </p:cNvPicPr>
          <p:nvPr/>
        </p:nvPicPr>
        <p:blipFill>
          <a:blip r:embed="rId3" cstate="print"/>
          <a:srcRect/>
          <a:stretch>
            <a:fillRect/>
          </a:stretch>
        </p:blipFill>
        <p:spPr bwMode="auto">
          <a:xfrm>
            <a:off x="533400" y="685800"/>
            <a:ext cx="1828800" cy="1371600"/>
          </a:xfrm>
          <a:prstGeom prst="rect">
            <a:avLst/>
          </a:prstGeom>
          <a:noFill/>
        </p:spPr>
      </p:pic>
      <p:pic>
        <p:nvPicPr>
          <p:cNvPr id="30726" name="Picture 6" descr="http://www.benjamincorporateprinting.com/wp-content/uploads/2012/08/The-strategic-analysis-of-your-business.jpg"/>
          <p:cNvPicPr>
            <a:picLocks noChangeAspect="1" noChangeArrowheads="1"/>
          </p:cNvPicPr>
          <p:nvPr/>
        </p:nvPicPr>
        <p:blipFill>
          <a:blip r:embed="rId4" cstate="print"/>
          <a:srcRect/>
          <a:stretch>
            <a:fillRect/>
          </a:stretch>
        </p:blipFill>
        <p:spPr bwMode="auto">
          <a:xfrm>
            <a:off x="5257800" y="4191000"/>
            <a:ext cx="3124200" cy="2072999"/>
          </a:xfrm>
          <a:prstGeom prst="rect">
            <a:avLst/>
          </a:prstGeom>
          <a:noFill/>
        </p:spPr>
      </p:pic>
    </p:spTree>
    <p:extLst>
      <p:ext uri="{BB962C8B-B14F-4D97-AF65-F5344CB8AC3E}">
        <p14:creationId xmlns:p14="http://schemas.microsoft.com/office/powerpoint/2010/main" val="56109746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4294967295"/>
          </p:nvPr>
        </p:nvSpPr>
        <p:spPr>
          <a:xfrm>
            <a:off x="457200" y="2743200"/>
            <a:ext cx="8229600" cy="2743200"/>
          </a:xfrm>
        </p:spPr>
        <p:txBody>
          <a:bodyPr/>
          <a:lstStyle/>
          <a:p>
            <a:pPr eaLnBrk="1" hangingPunct="1">
              <a:lnSpc>
                <a:spcPct val="90000"/>
              </a:lnSpc>
              <a:buFont typeface="Wingdings" pitchFamily="2" charset="2"/>
              <a:buNone/>
              <a:defRPr/>
            </a:pPr>
            <a:r>
              <a:rPr lang="en-US" sz="2800" b="1" dirty="0" smtClean="0">
                <a:solidFill>
                  <a:srgbClr val="1E16EA"/>
                </a:solidFill>
                <a:effectLst>
                  <a:outerShdw blurRad="38100" dist="38100" dir="2700000" algn="tl">
                    <a:srgbClr val="000000"/>
                  </a:outerShdw>
                </a:effectLst>
              </a:rPr>
              <a:t>Hypothesis</a:t>
            </a:r>
            <a:r>
              <a:rPr lang="en-US" sz="2400" dirty="0" smtClean="0">
                <a:effectLst>
                  <a:outerShdw blurRad="38100" dist="38100" dir="2700000" algn="tl">
                    <a:srgbClr val="000000"/>
                  </a:outerShdw>
                </a:effectLst>
              </a:rPr>
              <a:t>: </a:t>
            </a:r>
            <a:r>
              <a:rPr lang="en-US" sz="2400" i="1" dirty="0" smtClean="0">
                <a:effectLst>
                  <a:outerShdw blurRad="38100" dist="38100" dir="2700000" algn="tl">
                    <a:srgbClr val="000000"/>
                  </a:outerShdw>
                </a:effectLst>
              </a:rPr>
              <a:t>Chronic drug</a:t>
            </a:r>
            <a:r>
              <a:rPr lang="en-US" sz="2400" dirty="0" smtClean="0">
                <a:effectLst>
                  <a:outerShdw blurRad="38100" dist="38100" dir="2700000" algn="tl">
                    <a:srgbClr val="000000"/>
                  </a:outerShdw>
                </a:effectLst>
              </a:rPr>
              <a:t> exposure </a:t>
            </a:r>
            <a:r>
              <a:rPr lang="en-US" sz="2400" dirty="0" err="1" smtClean="0">
                <a:effectLst>
                  <a:outerShdw blurRad="38100" dist="38100" dir="2700000" algn="tl">
                    <a:srgbClr val="000000"/>
                  </a:outerShdw>
                </a:effectLst>
              </a:rPr>
              <a:t>upregulates</a:t>
            </a:r>
            <a:r>
              <a:rPr lang="en-US" sz="2400" dirty="0" smtClean="0">
                <a:effectLst>
                  <a:outerShdw blurRad="38100" dist="38100" dir="2700000" algn="tl">
                    <a:srgbClr val="000000"/>
                  </a:outerShdw>
                </a:effectLst>
              </a:rPr>
              <a:t> the expression of </a:t>
            </a:r>
            <a:r>
              <a:rPr lang="en-US" sz="2400" i="1" dirty="0" smtClean="0">
                <a:effectLst>
                  <a:outerShdw blurRad="38100" dist="38100" dir="2700000" algn="tl">
                    <a:srgbClr val="000000"/>
                  </a:outerShdw>
                </a:effectLst>
              </a:rPr>
              <a:t>Factor X</a:t>
            </a:r>
            <a:r>
              <a:rPr lang="en-US" sz="2400" dirty="0" smtClean="0">
                <a:effectLst>
                  <a:outerShdw blurRad="38100" dist="38100" dir="2700000" algn="tl">
                    <a:srgbClr val="000000"/>
                  </a:outerShdw>
                </a:effectLst>
              </a:rPr>
              <a:t>, which triggers and sustains the </a:t>
            </a:r>
            <a:r>
              <a:rPr lang="en-US" sz="2400" dirty="0" err="1" smtClean="0">
                <a:effectLst>
                  <a:outerShdw blurRad="38100" dist="38100" dir="2700000" algn="tl">
                    <a:srgbClr val="000000"/>
                  </a:outerShdw>
                </a:effectLst>
              </a:rPr>
              <a:t>exocytotic</a:t>
            </a:r>
            <a:r>
              <a:rPr lang="en-US" sz="2400" dirty="0" smtClean="0">
                <a:effectLst>
                  <a:outerShdw blurRad="38100" dist="38100" dir="2700000" algn="tl">
                    <a:srgbClr val="000000"/>
                  </a:outerShdw>
                </a:effectLst>
              </a:rPr>
              <a:t> trafficking and surface expression of functional </a:t>
            </a:r>
            <a:r>
              <a:rPr lang="en-US" sz="2400" i="1" dirty="0" smtClean="0">
                <a:effectLst>
                  <a:outerShdw blurRad="38100" dist="38100" dir="2700000" algn="tl">
                    <a:srgbClr val="000000"/>
                  </a:outerShdw>
                </a:effectLst>
              </a:rPr>
              <a:t>Receptor A</a:t>
            </a:r>
            <a:r>
              <a:rPr lang="en-US" sz="2400" dirty="0" smtClean="0">
                <a:effectLst>
                  <a:outerShdw blurRad="38100" dist="38100" dir="2700000" algn="tl">
                    <a:srgbClr val="000000"/>
                  </a:outerShdw>
                </a:effectLst>
              </a:rPr>
              <a:t>  </a:t>
            </a:r>
          </a:p>
          <a:p>
            <a:pPr eaLnBrk="1" hangingPunct="1">
              <a:lnSpc>
                <a:spcPct val="90000"/>
              </a:lnSpc>
              <a:buFont typeface="Wingdings" pitchFamily="2" charset="2"/>
              <a:buNone/>
              <a:defRPr/>
            </a:pPr>
            <a:endParaRPr lang="en-US" sz="2400" dirty="0" smtClean="0">
              <a:effectLst>
                <a:outerShdw blurRad="38100" dist="38100" dir="2700000" algn="tl">
                  <a:srgbClr val="000000"/>
                </a:outerShdw>
              </a:effectLst>
            </a:endParaRPr>
          </a:p>
          <a:p>
            <a:pPr eaLnBrk="1" hangingPunct="1">
              <a:lnSpc>
                <a:spcPct val="90000"/>
              </a:lnSpc>
              <a:buFont typeface="Wingdings" pitchFamily="2" charset="2"/>
              <a:buNone/>
              <a:defRPr/>
            </a:pPr>
            <a:r>
              <a:rPr lang="en-US" sz="2800" b="1" dirty="0" smtClean="0">
                <a:solidFill>
                  <a:srgbClr val="1E16EA"/>
                </a:solidFill>
                <a:effectLst>
                  <a:outerShdw blurRad="38100" dist="38100" dir="2700000" algn="tl">
                    <a:srgbClr val="000000"/>
                  </a:outerShdw>
                </a:effectLst>
              </a:rPr>
              <a:t>Purpose</a:t>
            </a:r>
            <a:r>
              <a:rPr lang="en-US" sz="2400" dirty="0" smtClean="0">
                <a:solidFill>
                  <a:srgbClr val="1E16EA"/>
                </a:solidFill>
                <a:effectLst>
                  <a:outerShdw blurRad="38100" dist="38100" dir="2700000" algn="tl">
                    <a:srgbClr val="000000"/>
                  </a:outerShdw>
                </a:effectLst>
              </a:rPr>
              <a:t>:</a:t>
            </a:r>
            <a:r>
              <a:rPr lang="en-US" sz="2400" dirty="0" smtClean="0">
                <a:effectLst>
                  <a:outerShdw blurRad="38100" dist="38100" dir="2700000" algn="tl">
                    <a:srgbClr val="000000"/>
                  </a:outerShdw>
                </a:effectLst>
              </a:rPr>
              <a:t> To investigate the </a:t>
            </a:r>
            <a:r>
              <a:rPr lang="en-US" sz="2400" dirty="0" smtClean="0">
                <a:solidFill>
                  <a:srgbClr val="1E16EA"/>
                </a:solidFill>
                <a:effectLst>
                  <a:outerShdw blurRad="38100" dist="38100" dir="2700000" algn="tl">
                    <a:srgbClr val="000000"/>
                  </a:outerShdw>
                </a:effectLst>
              </a:rPr>
              <a:t>molecular mechanisms </a:t>
            </a:r>
            <a:r>
              <a:rPr lang="en-US" sz="2400" dirty="0" smtClean="0">
                <a:effectLst>
                  <a:outerShdw blurRad="38100" dist="38100" dir="2700000" algn="tl">
                    <a:srgbClr val="000000"/>
                  </a:outerShdw>
                </a:effectLst>
              </a:rPr>
              <a:t>for </a:t>
            </a:r>
            <a:r>
              <a:rPr lang="en-US" sz="2400" i="1" dirty="0" smtClean="0">
                <a:effectLst>
                  <a:outerShdw blurRad="38100" dist="38100" dir="2700000" algn="tl">
                    <a:srgbClr val="000000"/>
                  </a:outerShdw>
                </a:effectLst>
              </a:rPr>
              <a:t>Factor</a:t>
            </a:r>
            <a:r>
              <a:rPr lang="en-US" sz="2400" dirty="0" smtClean="0">
                <a:effectLst>
                  <a:outerShdw blurRad="38100" dist="38100" dir="2700000" algn="tl">
                    <a:srgbClr val="000000"/>
                  </a:outerShdw>
                </a:effectLst>
              </a:rPr>
              <a:t> </a:t>
            </a:r>
            <a:r>
              <a:rPr lang="en-US" sz="2400" i="1" dirty="0" smtClean="0">
                <a:effectLst>
                  <a:outerShdw blurRad="38100" dist="38100" dir="2700000" algn="tl">
                    <a:srgbClr val="000000"/>
                  </a:outerShdw>
                </a:effectLst>
              </a:rPr>
              <a:t>X</a:t>
            </a:r>
            <a:r>
              <a:rPr lang="en-US" sz="2400" dirty="0" smtClean="0">
                <a:effectLst>
                  <a:outerShdw blurRad="38100" dist="38100" dir="2700000" algn="tl">
                    <a:srgbClr val="000000"/>
                  </a:outerShdw>
                </a:effectLst>
              </a:rPr>
              <a:t>-induced </a:t>
            </a:r>
            <a:r>
              <a:rPr lang="en-US" sz="2400" i="1" dirty="0" smtClean="0">
                <a:effectLst>
                  <a:outerShdw blurRad="38100" dist="38100" dir="2700000" algn="tl">
                    <a:srgbClr val="000000"/>
                  </a:outerShdw>
                </a:effectLst>
              </a:rPr>
              <a:t>Receptor A</a:t>
            </a:r>
            <a:r>
              <a:rPr lang="en-US" sz="2400" dirty="0" smtClean="0">
                <a:effectLst>
                  <a:outerShdw blurRad="38100" dist="38100" dir="2700000" algn="tl">
                    <a:srgbClr val="000000"/>
                  </a:outerShdw>
                </a:effectLst>
              </a:rPr>
              <a:t> trafficking</a:t>
            </a:r>
          </a:p>
        </p:txBody>
      </p:sp>
      <p:pic>
        <p:nvPicPr>
          <p:cNvPr id="63492" name="Picture 4" descr="happy-face-istock-456"/>
          <p:cNvPicPr>
            <a:picLocks noChangeAspect="1" noChangeArrowheads="1"/>
          </p:cNvPicPr>
          <p:nvPr/>
        </p:nvPicPr>
        <p:blipFill>
          <a:blip r:embed="rId3" cstate="print"/>
          <a:srcRect/>
          <a:stretch>
            <a:fillRect/>
          </a:stretch>
        </p:blipFill>
        <p:spPr bwMode="auto">
          <a:xfrm>
            <a:off x="533400" y="228600"/>
            <a:ext cx="2057400" cy="1376363"/>
          </a:xfrm>
          <a:prstGeom prst="rect">
            <a:avLst/>
          </a:prstGeom>
          <a:noFill/>
          <a:ln w="9525">
            <a:noFill/>
            <a:miter lim="800000"/>
            <a:headEnd/>
            <a:tailEnd/>
          </a:ln>
        </p:spPr>
      </p:pic>
      <p:sp>
        <p:nvSpPr>
          <p:cNvPr id="5" name="Rectangle 2"/>
          <p:cNvSpPr txBox="1">
            <a:spLocks noChangeArrowheads="1"/>
          </p:cNvSpPr>
          <p:nvPr/>
        </p:nvSpPr>
        <p:spPr>
          <a:xfrm>
            <a:off x="2438400" y="533400"/>
            <a:ext cx="3886200" cy="685800"/>
          </a:xfrm>
          <a:prstGeom prst="rect">
            <a:avLst/>
          </a:prstGeom>
        </p:spPr>
        <p:txBody>
          <a:bodyPr rIns="91440" anchor="b" anchorCtr="0">
            <a:normAutofit fontScale="90000" lnSpcReduction="10000"/>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solidFill>
                  <a:srgbClr val="00B050"/>
                </a:solidFill>
                <a:effectLst>
                  <a:outerShdw blurRad="38100" dist="25500" dir="5400000" algn="tl" rotWithShape="0">
                    <a:srgbClr val="000000">
                      <a:satMod val="180000"/>
                      <a:alpha val="75000"/>
                    </a:srgbClr>
                  </a:outerShdw>
                </a:effectLst>
                <a:uLnTx/>
                <a:uFillTx/>
                <a:latin typeface="+mj-lt"/>
                <a:ea typeface="+mj-ea"/>
                <a:cs typeface="+mj-cs"/>
              </a:rPr>
              <a:t>Grant Example</a:t>
            </a:r>
          </a:p>
        </p:txBody>
      </p:sp>
    </p:spTree>
    <p:extLst>
      <p:ext uri="{BB962C8B-B14F-4D97-AF65-F5344CB8AC3E}">
        <p14:creationId xmlns:p14="http://schemas.microsoft.com/office/powerpoint/2010/main" val="4169906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type="body" idx="4294967295"/>
          </p:nvPr>
        </p:nvSpPr>
        <p:spPr>
          <a:xfrm>
            <a:off x="304800" y="1905000"/>
            <a:ext cx="8534400" cy="4572000"/>
          </a:xfrm>
        </p:spPr>
        <p:txBody>
          <a:bodyPr/>
          <a:lstStyle/>
          <a:p>
            <a:pPr eaLnBrk="1" hangingPunct="1">
              <a:defRPr/>
            </a:pPr>
            <a:r>
              <a:rPr lang="en-US" dirty="0" smtClean="0">
                <a:solidFill>
                  <a:schemeClr val="tx2"/>
                </a:solidFill>
                <a:effectLst>
                  <a:outerShdw blurRad="38100" dist="38100" dir="2700000" algn="tl">
                    <a:srgbClr val="000000"/>
                  </a:outerShdw>
                </a:effectLst>
              </a:rPr>
              <a:t>SA #1</a:t>
            </a:r>
            <a:r>
              <a:rPr lang="en-US" dirty="0" smtClean="0">
                <a:effectLst>
                  <a:outerShdw blurRad="38100" dist="38100" dir="2700000" algn="tl">
                    <a:srgbClr val="000000"/>
                  </a:outerShdw>
                </a:effectLst>
              </a:rPr>
              <a:t>: </a:t>
            </a:r>
            <a:r>
              <a:rPr lang="en-US" sz="2400" dirty="0" smtClean="0"/>
              <a:t>Determine the </a:t>
            </a:r>
            <a:r>
              <a:rPr lang="en-US" sz="2400" dirty="0" smtClean="0">
                <a:solidFill>
                  <a:srgbClr val="1E16EA"/>
                </a:solidFill>
              </a:rPr>
              <a:t>signaling pathways </a:t>
            </a:r>
            <a:r>
              <a:rPr lang="en-US" sz="2400" dirty="0" smtClean="0"/>
              <a:t>mediating </a:t>
            </a:r>
            <a:r>
              <a:rPr lang="en-US" sz="2400" i="1" dirty="0" smtClean="0"/>
              <a:t>Factor</a:t>
            </a:r>
            <a:r>
              <a:rPr lang="en-US" sz="2400" dirty="0" smtClean="0"/>
              <a:t> </a:t>
            </a:r>
            <a:r>
              <a:rPr lang="en-US" sz="2400" i="1" dirty="0" smtClean="0"/>
              <a:t>X</a:t>
            </a:r>
            <a:r>
              <a:rPr lang="en-US" sz="2400" dirty="0" smtClean="0"/>
              <a:t>-induced R</a:t>
            </a:r>
            <a:r>
              <a:rPr lang="en-US" sz="2400" i="1" dirty="0" smtClean="0"/>
              <a:t>eceptor A</a:t>
            </a:r>
            <a:r>
              <a:rPr lang="en-US" sz="2400" dirty="0" smtClean="0"/>
              <a:t> trafficking</a:t>
            </a:r>
          </a:p>
          <a:p>
            <a:pPr eaLnBrk="1" hangingPunct="1">
              <a:defRPr/>
            </a:pPr>
            <a:endParaRPr lang="en-US" sz="1200" dirty="0" smtClean="0">
              <a:effectLst>
                <a:outerShdw blurRad="38100" dist="38100" dir="2700000" algn="tl">
                  <a:srgbClr val="000000"/>
                </a:outerShdw>
              </a:effectLst>
            </a:endParaRPr>
          </a:p>
          <a:p>
            <a:pPr eaLnBrk="1" hangingPunct="1">
              <a:defRPr/>
            </a:pPr>
            <a:r>
              <a:rPr lang="en-US" dirty="0" smtClean="0">
                <a:solidFill>
                  <a:schemeClr val="tx2"/>
                </a:solidFill>
                <a:effectLst>
                  <a:outerShdw blurRad="38100" dist="38100" dir="2700000" algn="tl">
                    <a:srgbClr val="000000"/>
                  </a:outerShdw>
                </a:effectLst>
              </a:rPr>
              <a:t>SA #2</a:t>
            </a:r>
            <a:r>
              <a:rPr lang="en-US" dirty="0" smtClean="0">
                <a:effectLst>
                  <a:outerShdw blurRad="38100" dist="38100" dir="2700000" algn="tl">
                    <a:srgbClr val="000000"/>
                  </a:outerShdw>
                </a:effectLst>
              </a:rPr>
              <a:t>: </a:t>
            </a:r>
            <a:r>
              <a:rPr lang="en-US" sz="2400" dirty="0" smtClean="0"/>
              <a:t>Determine </a:t>
            </a:r>
            <a:r>
              <a:rPr lang="en-US" sz="2400" i="1" dirty="0" smtClean="0"/>
              <a:t>Factor X</a:t>
            </a:r>
            <a:r>
              <a:rPr lang="en-US" sz="2400" dirty="0" smtClean="0"/>
              <a:t> involvement in </a:t>
            </a:r>
            <a:r>
              <a:rPr lang="en-US" sz="2400" i="1" dirty="0" smtClean="0"/>
              <a:t>drug</a:t>
            </a:r>
            <a:r>
              <a:rPr lang="en-US" sz="2400" dirty="0" smtClean="0"/>
              <a:t>-induced </a:t>
            </a:r>
            <a:r>
              <a:rPr lang="en-US" sz="2400" i="1" dirty="0" smtClean="0"/>
              <a:t>Receptor A</a:t>
            </a:r>
            <a:r>
              <a:rPr lang="en-US" sz="2400" dirty="0" smtClean="0"/>
              <a:t> </a:t>
            </a:r>
            <a:r>
              <a:rPr lang="en-US" sz="2400" dirty="0" smtClean="0">
                <a:solidFill>
                  <a:srgbClr val="1E16EA"/>
                </a:solidFill>
              </a:rPr>
              <a:t>trafficking</a:t>
            </a:r>
          </a:p>
          <a:p>
            <a:pPr eaLnBrk="1" hangingPunct="1">
              <a:defRPr/>
            </a:pPr>
            <a:endParaRPr lang="en-US" sz="1200" dirty="0" smtClean="0">
              <a:effectLst>
                <a:outerShdw blurRad="38100" dist="38100" dir="2700000" algn="tl">
                  <a:srgbClr val="000000"/>
                </a:outerShdw>
              </a:effectLst>
            </a:endParaRPr>
          </a:p>
          <a:p>
            <a:pPr eaLnBrk="1" hangingPunct="1">
              <a:defRPr/>
            </a:pPr>
            <a:r>
              <a:rPr lang="en-US" dirty="0" smtClean="0">
                <a:solidFill>
                  <a:schemeClr val="tx2"/>
                </a:solidFill>
                <a:effectLst>
                  <a:outerShdw blurRad="38100" dist="38100" dir="2700000" algn="tl">
                    <a:srgbClr val="000000"/>
                  </a:outerShdw>
                </a:effectLst>
              </a:rPr>
              <a:t>SA #3</a:t>
            </a:r>
            <a:r>
              <a:rPr lang="en-US" dirty="0" smtClean="0">
                <a:effectLst>
                  <a:outerShdw blurRad="38100" dist="38100" dir="2700000" algn="tl">
                    <a:srgbClr val="000000"/>
                  </a:outerShdw>
                </a:effectLst>
              </a:rPr>
              <a:t>: </a:t>
            </a:r>
            <a:r>
              <a:rPr lang="en-US" sz="2400" dirty="0" smtClean="0"/>
              <a:t>Determine the </a:t>
            </a:r>
            <a:r>
              <a:rPr lang="en-US" sz="2400" dirty="0" smtClean="0">
                <a:solidFill>
                  <a:srgbClr val="1E16EA"/>
                </a:solidFill>
              </a:rPr>
              <a:t>synaptic sites </a:t>
            </a:r>
            <a:r>
              <a:rPr lang="en-US" sz="2400" dirty="0" smtClean="0"/>
              <a:t>of </a:t>
            </a:r>
            <a:r>
              <a:rPr lang="en-US" sz="2400" i="1" dirty="0" smtClean="0"/>
              <a:t>Receptor A</a:t>
            </a:r>
            <a:r>
              <a:rPr lang="en-US" sz="2400" dirty="0" smtClean="0"/>
              <a:t> trafficking and </a:t>
            </a:r>
            <a:r>
              <a:rPr lang="en-US" sz="2400" i="1" dirty="0" smtClean="0"/>
              <a:t>Receptor A-B</a:t>
            </a:r>
            <a:r>
              <a:rPr lang="en-US" sz="2400" dirty="0" smtClean="0"/>
              <a:t> interactions</a:t>
            </a:r>
          </a:p>
          <a:p>
            <a:pPr eaLnBrk="1" hangingPunct="1">
              <a:defRPr/>
            </a:pPr>
            <a:endParaRPr lang="en-US" sz="1200" dirty="0" smtClean="0">
              <a:effectLst>
                <a:outerShdw blurRad="38100" dist="38100" dir="2700000" algn="tl">
                  <a:srgbClr val="000000"/>
                </a:outerShdw>
              </a:effectLst>
            </a:endParaRPr>
          </a:p>
          <a:p>
            <a:pPr eaLnBrk="1" hangingPunct="1">
              <a:defRPr/>
            </a:pPr>
            <a:r>
              <a:rPr lang="en-US" dirty="0" smtClean="0">
                <a:solidFill>
                  <a:schemeClr val="tx2"/>
                </a:solidFill>
                <a:effectLst>
                  <a:outerShdw blurRad="38100" dist="38100" dir="2700000" algn="tl">
                    <a:srgbClr val="000000"/>
                  </a:outerShdw>
                </a:effectLst>
              </a:rPr>
              <a:t>SA #4</a:t>
            </a:r>
            <a:r>
              <a:rPr lang="en-US" dirty="0" smtClean="0">
                <a:effectLst>
                  <a:outerShdw blurRad="38100" dist="38100" dir="2700000" algn="tl">
                    <a:srgbClr val="000000"/>
                  </a:outerShdw>
                </a:effectLst>
              </a:rPr>
              <a:t>: </a:t>
            </a:r>
            <a:r>
              <a:rPr lang="en-US" sz="2400" dirty="0" smtClean="0"/>
              <a:t>Determine the </a:t>
            </a:r>
            <a:r>
              <a:rPr lang="en-US" sz="2400" dirty="0" smtClean="0">
                <a:solidFill>
                  <a:srgbClr val="1E16EA"/>
                </a:solidFill>
              </a:rPr>
              <a:t>behavioral significance </a:t>
            </a:r>
            <a:r>
              <a:rPr lang="en-US" sz="2400" dirty="0" smtClean="0"/>
              <a:t>of emergent </a:t>
            </a:r>
            <a:r>
              <a:rPr lang="en-US" sz="2400" i="1" dirty="0" smtClean="0"/>
              <a:t>Receptor A</a:t>
            </a:r>
            <a:r>
              <a:rPr lang="en-US" sz="2400" dirty="0" smtClean="0"/>
              <a:t> and behavioral </a:t>
            </a:r>
            <a:r>
              <a:rPr lang="en-US" sz="2400" i="1" dirty="0" smtClean="0"/>
              <a:t>Receptor A-B</a:t>
            </a:r>
            <a:r>
              <a:rPr lang="en-US" sz="2400" dirty="0" smtClean="0"/>
              <a:t> interactions</a:t>
            </a:r>
          </a:p>
        </p:txBody>
      </p:sp>
      <p:pic>
        <p:nvPicPr>
          <p:cNvPr id="64516" name="Picture 4" descr="happy-face-istock-456"/>
          <p:cNvPicPr>
            <a:picLocks noChangeAspect="1" noChangeArrowheads="1"/>
          </p:cNvPicPr>
          <p:nvPr/>
        </p:nvPicPr>
        <p:blipFill>
          <a:blip r:embed="rId3" cstate="print"/>
          <a:srcRect/>
          <a:stretch>
            <a:fillRect/>
          </a:stretch>
        </p:blipFill>
        <p:spPr bwMode="auto">
          <a:xfrm>
            <a:off x="533400" y="228600"/>
            <a:ext cx="2057400" cy="1376363"/>
          </a:xfrm>
          <a:prstGeom prst="rect">
            <a:avLst/>
          </a:prstGeom>
          <a:noFill/>
          <a:ln w="9525">
            <a:noFill/>
            <a:miter lim="800000"/>
            <a:headEnd/>
            <a:tailEnd/>
          </a:ln>
        </p:spPr>
      </p:pic>
      <p:sp>
        <p:nvSpPr>
          <p:cNvPr id="5" name="Rectangle 2"/>
          <p:cNvSpPr txBox="1">
            <a:spLocks noChangeArrowheads="1"/>
          </p:cNvSpPr>
          <p:nvPr/>
        </p:nvSpPr>
        <p:spPr>
          <a:xfrm>
            <a:off x="2438400" y="533400"/>
            <a:ext cx="3886200" cy="685800"/>
          </a:xfrm>
          <a:prstGeom prst="rect">
            <a:avLst/>
          </a:prstGeom>
        </p:spPr>
        <p:txBody>
          <a:bodyPr rIns="91440" anchor="b" anchorCtr="0">
            <a:normAutofit fontScale="90000" lnSpcReduction="10000"/>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solidFill>
                  <a:srgbClr val="00B050"/>
                </a:solidFill>
                <a:effectLst>
                  <a:outerShdw blurRad="38100" dist="25500" dir="5400000" algn="tl" rotWithShape="0">
                    <a:srgbClr val="000000">
                      <a:satMod val="180000"/>
                      <a:alpha val="75000"/>
                    </a:srgbClr>
                  </a:outerShdw>
                </a:effectLst>
                <a:uLnTx/>
                <a:uFillTx/>
                <a:latin typeface="+mj-lt"/>
                <a:ea typeface="+mj-ea"/>
                <a:cs typeface="+mj-cs"/>
              </a:rPr>
              <a:t>Grant Example</a:t>
            </a:r>
          </a:p>
        </p:txBody>
      </p:sp>
    </p:spTree>
    <p:extLst>
      <p:ext uri="{BB962C8B-B14F-4D97-AF65-F5344CB8AC3E}">
        <p14:creationId xmlns:p14="http://schemas.microsoft.com/office/powerpoint/2010/main" val="3504708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type="body" idx="4294967295"/>
          </p:nvPr>
        </p:nvSpPr>
        <p:spPr>
          <a:xfrm>
            <a:off x="457200" y="1447800"/>
            <a:ext cx="8229600" cy="5257800"/>
          </a:xfrm>
        </p:spPr>
        <p:txBody>
          <a:bodyPr/>
          <a:lstStyle/>
          <a:p>
            <a:pPr marL="609600" indent="-609600" eaLnBrk="1" hangingPunct="1">
              <a:lnSpc>
                <a:spcPct val="80000"/>
              </a:lnSpc>
              <a:buFont typeface="Wingdings" pitchFamily="2" charset="2"/>
              <a:buNone/>
              <a:defRPr/>
            </a:pPr>
            <a:r>
              <a:rPr lang="en-US" b="1" dirty="0" smtClean="0">
                <a:solidFill>
                  <a:srgbClr val="FD0912"/>
                </a:solidFill>
                <a:effectLst>
                  <a:outerShdw blurRad="38100" dist="38100" dir="2700000" algn="tl">
                    <a:srgbClr val="000000"/>
                  </a:outerShdw>
                </a:effectLst>
              </a:rPr>
              <a:t>Reviewer Comments</a:t>
            </a:r>
            <a:r>
              <a:rPr lang="en-US" sz="2800" dirty="0" smtClean="0">
                <a:effectLst>
                  <a:outerShdw blurRad="38100" dist="38100" dir="2700000" algn="tl">
                    <a:srgbClr val="000000"/>
                  </a:outerShdw>
                </a:effectLst>
              </a:rPr>
              <a:t>:</a:t>
            </a:r>
          </a:p>
          <a:p>
            <a:pPr marL="609600" indent="-609600" eaLnBrk="1" hangingPunct="1">
              <a:lnSpc>
                <a:spcPct val="80000"/>
              </a:lnSpc>
              <a:buFont typeface="Wingdings" pitchFamily="2" charset="2"/>
              <a:buNone/>
              <a:defRPr/>
            </a:pPr>
            <a:endParaRPr lang="en-US" sz="1400" dirty="0" smtClean="0">
              <a:effectLst>
                <a:outerShdw blurRad="38100" dist="38100" dir="2700000" algn="tl">
                  <a:srgbClr val="000000"/>
                </a:outerShdw>
              </a:effectLst>
            </a:endParaRPr>
          </a:p>
          <a:p>
            <a:pPr marL="609600" indent="-609600" eaLnBrk="1" hangingPunct="1">
              <a:lnSpc>
                <a:spcPct val="80000"/>
              </a:lnSpc>
              <a:buFontTx/>
              <a:buAutoNum type="arabicPeriod"/>
              <a:defRPr/>
            </a:pPr>
            <a:r>
              <a:rPr lang="en-US" sz="2400" dirty="0" smtClean="0">
                <a:solidFill>
                  <a:srgbClr val="1E16EA"/>
                </a:solidFill>
              </a:rPr>
              <a:t>Strengths are numerous </a:t>
            </a:r>
            <a:r>
              <a:rPr lang="en-US" sz="2400" dirty="0" smtClean="0"/>
              <a:t>and include novel and innovative hypotheses, sound experimental design using </a:t>
            </a:r>
            <a:r>
              <a:rPr lang="en-US" sz="2400" dirty="0" smtClean="0">
                <a:solidFill>
                  <a:srgbClr val="1E16EA"/>
                </a:solidFill>
              </a:rPr>
              <a:t>multidisciplinary</a:t>
            </a:r>
            <a:r>
              <a:rPr lang="en-US" sz="2400" dirty="0" smtClean="0"/>
              <a:t> approaches, a highly qualified investigator and research team, and a high likelihood of meaningful findings</a:t>
            </a:r>
          </a:p>
          <a:p>
            <a:pPr marL="609600" indent="-609600" eaLnBrk="1" hangingPunct="1">
              <a:lnSpc>
                <a:spcPct val="80000"/>
              </a:lnSpc>
              <a:buFontTx/>
              <a:buAutoNum type="arabicPeriod"/>
              <a:defRPr/>
            </a:pPr>
            <a:endParaRPr lang="en-US" sz="1200" dirty="0" smtClean="0">
              <a:effectLst>
                <a:outerShdw blurRad="38100" dist="38100" dir="2700000" algn="tl">
                  <a:srgbClr val="000000"/>
                </a:outerShdw>
              </a:effectLst>
            </a:endParaRPr>
          </a:p>
          <a:p>
            <a:pPr marL="609600" indent="-609600" eaLnBrk="1" hangingPunct="1">
              <a:lnSpc>
                <a:spcPct val="80000"/>
              </a:lnSpc>
              <a:buFontTx/>
              <a:buAutoNum type="arabicPeriod"/>
              <a:defRPr/>
            </a:pPr>
            <a:r>
              <a:rPr lang="en-US" sz="2400" dirty="0" smtClean="0"/>
              <a:t>Strengths include the </a:t>
            </a:r>
            <a:r>
              <a:rPr lang="en-US" sz="2400" dirty="0" smtClean="0">
                <a:solidFill>
                  <a:srgbClr val="1E16EA"/>
                </a:solidFill>
              </a:rPr>
              <a:t>significance </a:t>
            </a:r>
            <a:r>
              <a:rPr lang="en-US" sz="2400" dirty="0" smtClean="0"/>
              <a:t>of the central hypothesis, the well-designed </a:t>
            </a:r>
            <a:r>
              <a:rPr lang="en-US" sz="2400" dirty="0" smtClean="0">
                <a:solidFill>
                  <a:srgbClr val="1E16EA"/>
                </a:solidFill>
              </a:rPr>
              <a:t>experimental plan</a:t>
            </a:r>
            <a:r>
              <a:rPr lang="en-US" sz="2400" dirty="0" smtClean="0"/>
              <a:t>, supportive </a:t>
            </a:r>
            <a:r>
              <a:rPr lang="en-US" sz="2400" dirty="0" smtClean="0">
                <a:solidFill>
                  <a:srgbClr val="1E16EA"/>
                </a:solidFill>
              </a:rPr>
              <a:t>preliminary data </a:t>
            </a:r>
            <a:r>
              <a:rPr lang="en-US" sz="2400" dirty="0" smtClean="0"/>
              <a:t>….</a:t>
            </a:r>
          </a:p>
          <a:p>
            <a:pPr marL="609600" indent="-609600" eaLnBrk="1" hangingPunct="1">
              <a:lnSpc>
                <a:spcPct val="80000"/>
              </a:lnSpc>
              <a:buFontTx/>
              <a:buAutoNum type="arabicPeriod"/>
              <a:defRPr/>
            </a:pPr>
            <a:endParaRPr lang="en-US" sz="1200" dirty="0" smtClean="0">
              <a:effectLst>
                <a:outerShdw blurRad="38100" dist="38100" dir="2700000" algn="tl">
                  <a:srgbClr val="000000"/>
                </a:outerShdw>
              </a:effectLst>
            </a:endParaRPr>
          </a:p>
          <a:p>
            <a:pPr marL="609600" indent="-609600" eaLnBrk="1" hangingPunct="1">
              <a:lnSpc>
                <a:spcPct val="80000"/>
              </a:lnSpc>
              <a:buFontTx/>
              <a:buAutoNum type="arabicPeriod"/>
              <a:defRPr/>
            </a:pPr>
            <a:r>
              <a:rPr lang="en-US" sz="2400" dirty="0" smtClean="0"/>
              <a:t>..the </a:t>
            </a:r>
            <a:r>
              <a:rPr lang="en-US" sz="2400" dirty="0" smtClean="0">
                <a:solidFill>
                  <a:srgbClr val="1E16EA"/>
                </a:solidFill>
              </a:rPr>
              <a:t>rationale </a:t>
            </a:r>
            <a:r>
              <a:rPr lang="en-US" sz="2400" dirty="0" smtClean="0"/>
              <a:t>for the studies are clearly delineated, appropriate controls are in place, scope of the studies is appropriate, and there is … complete </a:t>
            </a:r>
            <a:r>
              <a:rPr lang="en-US" sz="2400" dirty="0" smtClean="0">
                <a:solidFill>
                  <a:srgbClr val="1E16EA"/>
                </a:solidFill>
              </a:rPr>
              <a:t>discussion of possible limitations </a:t>
            </a:r>
            <a:r>
              <a:rPr lang="en-US" sz="2400" dirty="0" smtClean="0"/>
              <a:t>of some approaches and how findings will be interpreted</a:t>
            </a:r>
          </a:p>
        </p:txBody>
      </p:sp>
      <p:pic>
        <p:nvPicPr>
          <p:cNvPr id="65540" name="Picture 4" descr="hand_writing"/>
          <p:cNvPicPr>
            <a:picLocks noChangeAspect="1" noChangeArrowheads="1"/>
          </p:cNvPicPr>
          <p:nvPr/>
        </p:nvPicPr>
        <p:blipFill>
          <a:blip r:embed="rId2" cstate="print"/>
          <a:srcRect/>
          <a:stretch>
            <a:fillRect/>
          </a:stretch>
        </p:blipFill>
        <p:spPr bwMode="auto">
          <a:xfrm>
            <a:off x="6692900" y="228600"/>
            <a:ext cx="1612900" cy="1676400"/>
          </a:xfrm>
          <a:prstGeom prst="rect">
            <a:avLst/>
          </a:prstGeom>
          <a:noFill/>
          <a:ln w="9525">
            <a:noFill/>
            <a:miter lim="800000"/>
            <a:headEnd/>
            <a:tailEnd/>
          </a:ln>
        </p:spPr>
      </p:pic>
      <p:pic>
        <p:nvPicPr>
          <p:cNvPr id="65541" name="Picture 5" descr="all-thumbs-up"/>
          <p:cNvPicPr>
            <a:picLocks noChangeAspect="1" noChangeArrowheads="1"/>
          </p:cNvPicPr>
          <p:nvPr/>
        </p:nvPicPr>
        <p:blipFill>
          <a:blip r:embed="rId3" cstate="print"/>
          <a:srcRect/>
          <a:stretch>
            <a:fillRect/>
          </a:stretch>
        </p:blipFill>
        <p:spPr bwMode="auto">
          <a:xfrm>
            <a:off x="457200" y="211732"/>
            <a:ext cx="1600200" cy="1159868"/>
          </a:xfrm>
          <a:prstGeom prst="rect">
            <a:avLst/>
          </a:prstGeom>
          <a:noFill/>
          <a:ln w="9525">
            <a:noFill/>
            <a:miter lim="800000"/>
            <a:headEnd/>
            <a:tailEnd/>
          </a:ln>
        </p:spPr>
      </p:pic>
      <p:sp>
        <p:nvSpPr>
          <p:cNvPr id="6" name="Rectangle 2"/>
          <p:cNvSpPr txBox="1">
            <a:spLocks noChangeArrowheads="1"/>
          </p:cNvSpPr>
          <p:nvPr/>
        </p:nvSpPr>
        <p:spPr>
          <a:xfrm>
            <a:off x="2438400" y="533400"/>
            <a:ext cx="3886200" cy="685800"/>
          </a:xfrm>
          <a:prstGeom prst="rect">
            <a:avLst/>
          </a:prstGeom>
        </p:spPr>
        <p:txBody>
          <a:bodyPr rIns="91440" anchor="b" anchorCtr="0">
            <a:normAutofit fontScale="90000" lnSpcReduction="10000"/>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solidFill>
                  <a:srgbClr val="00B050"/>
                </a:solidFill>
                <a:effectLst>
                  <a:outerShdw blurRad="38100" dist="25500" dir="5400000" algn="tl" rotWithShape="0">
                    <a:srgbClr val="000000">
                      <a:satMod val="180000"/>
                      <a:alpha val="75000"/>
                    </a:srgbClr>
                  </a:outerShdw>
                </a:effectLst>
                <a:uLnTx/>
                <a:uFillTx/>
                <a:latin typeface="+mj-lt"/>
                <a:ea typeface="+mj-ea"/>
                <a:cs typeface="+mj-cs"/>
              </a:rPr>
              <a:t>Grant Example</a:t>
            </a:r>
          </a:p>
        </p:txBody>
      </p:sp>
    </p:spTree>
    <p:extLst>
      <p:ext uri="{BB962C8B-B14F-4D97-AF65-F5344CB8AC3E}">
        <p14:creationId xmlns:p14="http://schemas.microsoft.com/office/powerpoint/2010/main" val="4136146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368426" y="3279775"/>
            <a:ext cx="6480174" cy="1673225"/>
          </a:xfrm>
        </p:spPr>
        <p:txBody>
          <a:bodyPr>
            <a:normAutofit/>
          </a:bodyPr>
          <a:lstStyle/>
          <a:p>
            <a:r>
              <a:rPr lang="en-US" dirty="0" smtClean="0"/>
              <a:t>…</a:t>
            </a:r>
            <a:r>
              <a:rPr lang="en-US" sz="2800" dirty="0" smtClean="0"/>
              <a:t>And WE </a:t>
            </a:r>
            <a:r>
              <a:rPr lang="en-US" sz="2800" dirty="0" err="1" smtClean="0"/>
              <a:t>HOPe</a:t>
            </a:r>
            <a:r>
              <a:rPr lang="en-US" sz="2800" dirty="0" smtClean="0"/>
              <a:t> YOU find success with NIH funding</a:t>
            </a:r>
            <a:r>
              <a:rPr lang="en-US" dirty="0" smtClean="0"/>
              <a:t>!</a:t>
            </a:r>
            <a:endParaRPr lang="en-US" dirty="0"/>
          </a:p>
        </p:txBody>
      </p:sp>
      <p:sp>
        <p:nvSpPr>
          <p:cNvPr id="3" name="Title 2"/>
          <p:cNvSpPr>
            <a:spLocks noGrp="1"/>
          </p:cNvSpPr>
          <p:nvPr>
            <p:ph type="title"/>
          </p:nvPr>
        </p:nvSpPr>
        <p:spPr/>
        <p:txBody>
          <a:bodyPr/>
          <a:lstStyle/>
          <a:p>
            <a:r>
              <a:rPr lang="en-US" dirty="0" smtClean="0"/>
              <a:t>Use all your NIH Resources</a:t>
            </a:r>
            <a:endParaRPr lang="en-US" dirty="0"/>
          </a:p>
        </p:txBody>
      </p:sp>
    </p:spTree>
    <p:extLst>
      <p:ext uri="{BB962C8B-B14F-4D97-AF65-F5344CB8AC3E}">
        <p14:creationId xmlns:p14="http://schemas.microsoft.com/office/powerpoint/2010/main" val="2526369448"/>
      </p:ext>
    </p:extLst>
  </p:cSld>
  <p:clrMapOvr>
    <a:masterClrMapping/>
  </p:clrMapOvr>
  <p:transition spd="med">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06E598776B79408DE98D0C79F14201" ma:contentTypeVersion="4" ma:contentTypeDescription="Create a new document." ma:contentTypeScope="" ma:versionID="74804a151ccd934a2f99bdedab4b878b">
  <xsd:schema xmlns:xsd="http://www.w3.org/2001/XMLSchema" xmlns:xs="http://www.w3.org/2001/XMLSchema" xmlns:p="http://schemas.microsoft.com/office/2006/metadata/properties" xmlns:ns2="e64061a7-bc73-4e36-8b6e-74220a960d58" targetNamespace="http://schemas.microsoft.com/office/2006/metadata/properties" ma:root="true" ma:fieldsID="381f62e2a68e65fe632c2feb79df998c" ns2:_="">
    <xsd:import namespace="e64061a7-bc73-4e36-8b6e-74220a960d58"/>
    <xsd:element name="properties">
      <xsd:complexType>
        <xsd:sequence>
          <xsd:element name="documentManagement">
            <xsd:complexType>
              <xsd:all>
                <xsd:element ref="ns2:Assigned_x0020_To0"/>
                <xsd:element ref="ns2:user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061a7-bc73-4e36-8b6e-74220a960d58" elementFormDefault="qualified">
    <xsd:import namespace="http://schemas.microsoft.com/office/2006/documentManagement/types"/>
    <xsd:import namespace="http://schemas.microsoft.com/office/infopath/2007/PartnerControls"/>
    <xsd:element name="Assigned_x0020_To0" ma:index="8" ma:displayName="Assigned To" ma:description="Your name" ma:list="UserInfo" ma:SharePointGroup="0" ma:internalName="Assigned_x0020_To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username" ma:index="9" nillable="true" ma:displayName="username" ma:internalName="user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Assigned_x0020_To0 xmlns="e64061a7-bc73-4e36-8b6e-74220a960d58">
      <UserInfo>
        <DisplayName>Sesma, Michael (NIH/NIGMS) [E]</DisplayName>
        <AccountId>4360</AccountId>
        <AccountType/>
      </UserInfo>
    </Assigned_x0020_To0>
    <username xmlns="e64061a7-bc73-4e36-8b6e-74220a960d58">msesma</usernam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9E636C-9BB7-49A7-9BB9-35C37A7838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4061a7-bc73-4e36-8b6e-74220a960d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A08C48-8BB6-4A83-8BE3-C2E386116FC5}">
  <ds:schemaRefs>
    <ds:schemaRef ds:uri="e64061a7-bc73-4e36-8b6e-74220a960d58"/>
    <ds:schemaRef ds:uri="http://schemas.microsoft.com/office/infopath/2007/PartnerControls"/>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B0C73B63-0630-4933-B732-8B67018595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7940</TotalTime>
  <Words>3277</Words>
  <Application>Microsoft Office PowerPoint</Application>
  <PresentationFormat>On-screen Show (4:3)</PresentationFormat>
  <Paragraphs>647</Paragraphs>
  <Slides>96</Slides>
  <Notes>65</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96</vt:i4>
      </vt:variant>
    </vt:vector>
  </HeadingPairs>
  <TitlesOfParts>
    <vt:vector size="100" baseType="lpstr">
      <vt:lpstr>Civic</vt:lpstr>
      <vt:lpstr>Office Theme</vt:lpstr>
      <vt:lpstr>1_Office Theme</vt:lpstr>
      <vt:lpstr>Clip</vt:lpstr>
      <vt:lpstr> Grant Writing for Success  </vt:lpstr>
      <vt:lpstr>PowerPoint Presentation</vt:lpstr>
      <vt:lpstr>Grant Writing for Success</vt:lpstr>
      <vt:lpstr>Grantsmanship Tips 101</vt:lpstr>
      <vt:lpstr>PowerPoint Presentation</vt:lpstr>
      <vt:lpstr>So WHY Plan?</vt:lpstr>
      <vt:lpstr>Pre-Submission Planning Timeline</vt:lpstr>
      <vt:lpstr>Grantsmanship Tips 101</vt:lpstr>
      <vt:lpstr>PowerPoint Presentation</vt:lpstr>
      <vt:lpstr>Good Idea</vt:lpstr>
      <vt:lpstr>Grantsmanship Tips 101</vt:lpstr>
      <vt:lpstr>Understanding the Mission</vt:lpstr>
      <vt:lpstr>PowerPoint Presentation</vt:lpstr>
      <vt:lpstr>Look for the IC Website of Interest</vt:lpstr>
      <vt:lpstr>PowerPoint Presentation</vt:lpstr>
      <vt:lpstr>Identifying NIH Initiatives</vt:lpstr>
      <vt:lpstr>NIH Guide for Grants and Contracts</vt:lpstr>
      <vt:lpstr>PowerPoint Presentation</vt:lpstr>
      <vt:lpstr>Identify NIH Funded Grants</vt:lpstr>
      <vt:lpstr>Research Portfolio Online Reporting Tool (RePORT)   http://report.nih.gov</vt:lpstr>
      <vt:lpstr>PowerPoint Presentation</vt:lpstr>
      <vt:lpstr>Grantsmanship Tips 101</vt:lpstr>
      <vt:lpstr>Grantsmanship Tips 101</vt:lpstr>
      <vt:lpstr>Principles of Success</vt:lpstr>
      <vt:lpstr>Remember … Before you start</vt:lpstr>
      <vt:lpstr>PowerPoint Presentation</vt:lpstr>
      <vt:lpstr>Grantsmanship Tips 101</vt:lpstr>
      <vt:lpstr>PowerPoint Presentation</vt:lpstr>
      <vt:lpstr>PowerPoint Presentation</vt:lpstr>
      <vt:lpstr>PowerPoint Presentation</vt:lpstr>
      <vt:lpstr>PowerPoint Presentation</vt:lpstr>
      <vt:lpstr>PowerPoint Presentation</vt:lpstr>
      <vt:lpstr>PowerPoint Presentation</vt:lpstr>
      <vt:lpstr>Grantsmanship Tips 101</vt:lpstr>
      <vt:lpstr>Align with Review Criteria</vt:lpstr>
      <vt:lpstr>Review Criteria for Career Development Awards</vt:lpstr>
      <vt:lpstr>Final Priority Score</vt:lpstr>
      <vt:lpstr>Align with Review Criteria</vt:lpstr>
      <vt:lpstr>Core Review Criterion #1</vt:lpstr>
      <vt:lpstr>Core Review Criterion #2</vt:lpstr>
      <vt:lpstr>Core Review Criterion #3</vt:lpstr>
      <vt:lpstr>Core Review Criterion #4</vt:lpstr>
      <vt:lpstr>Core Review Criterion #5</vt:lpstr>
      <vt:lpstr>Other Review Considerations</vt:lpstr>
      <vt:lpstr>Grantsmanship Tips 101</vt:lpstr>
      <vt:lpstr>Multiple Principal Investigators</vt:lpstr>
      <vt:lpstr>Grantsmanship Tips  101</vt:lpstr>
      <vt:lpstr>Grantsmanship Tips 101</vt:lpstr>
      <vt:lpstr>Grantsmanship Tips 101</vt:lpstr>
      <vt:lpstr>Keys to Good Presentation</vt:lpstr>
      <vt:lpstr>Good Review</vt:lpstr>
      <vt:lpstr>Good Review</vt:lpstr>
      <vt:lpstr>Grantsmanship Tips 101</vt:lpstr>
      <vt:lpstr>PowerPoint Presentation</vt:lpstr>
      <vt:lpstr>How to assure that your application is competitive?</vt:lpstr>
      <vt:lpstr>PowerPoint Presentation</vt:lpstr>
      <vt:lpstr>Grantsmanship Tips 101</vt:lpstr>
      <vt:lpstr>What Determines Which Applications Are Funded?</vt:lpstr>
      <vt:lpstr>Remember how applications become grants</vt:lpstr>
      <vt:lpstr>Grantsmanship Tips 101</vt:lpstr>
      <vt:lpstr>After the Review</vt:lpstr>
      <vt:lpstr>If Not Funded, Try Again! </vt:lpstr>
      <vt:lpstr>Revise and Resubmit</vt:lpstr>
      <vt:lpstr>Revising and Resubmitting</vt:lpstr>
      <vt:lpstr>PowerPoint Presentation</vt:lpstr>
      <vt:lpstr>Revise and Resubmit</vt:lpstr>
      <vt:lpstr>PowerPoint Presentation</vt:lpstr>
      <vt:lpstr>PowerPoint Presentation</vt:lpstr>
      <vt:lpstr>#1 </vt:lpstr>
      <vt:lpstr>#2 </vt:lpstr>
      <vt:lpstr>#3 </vt:lpstr>
      <vt:lpstr>Where Do I Get More Information?</vt:lpstr>
      <vt:lpstr>PowerPoint Presentation</vt:lpstr>
      <vt:lpstr>Additional Supporting Material</vt:lpstr>
      <vt:lpstr>Top 10  Common Reviewer Concerns</vt:lpstr>
      <vt:lpstr># 1</vt:lpstr>
      <vt:lpstr># 2</vt:lpstr>
      <vt:lpstr># 3</vt:lpstr>
      <vt:lpstr># 4</vt:lpstr>
      <vt:lpstr># 5 </vt:lpstr>
      <vt:lpstr># 6</vt:lpstr>
      <vt:lpstr># 7</vt:lpstr>
      <vt:lpstr># 8</vt:lpstr>
      <vt:lpstr># 9</vt:lpstr>
      <vt:lpstr># 10</vt:lpstr>
      <vt:lpstr>Additional Supporting Material</vt:lpstr>
      <vt:lpstr>BAD GRANT</vt:lpstr>
      <vt:lpstr>PowerPoint Presentation</vt:lpstr>
      <vt:lpstr>PowerPoint Presentation</vt:lpstr>
      <vt:lpstr>PowerPoint Presentation</vt:lpstr>
      <vt:lpstr>PowerPoint Presentation</vt:lpstr>
      <vt:lpstr>GOOD GRANT</vt:lpstr>
      <vt:lpstr>PowerPoint Presentation</vt:lpstr>
      <vt:lpstr>PowerPoint Presentation</vt:lpstr>
      <vt:lpstr>PowerPoint Presentation</vt:lpstr>
      <vt:lpstr>Use all your NIH Resources</vt:lpstr>
    </vt:vector>
  </TitlesOfParts>
  <Company>NIDA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Writing for Success - NIH Regional Seminar</dc:title>
  <dc:creator>Harold Perl</dc:creator>
  <cp:lastModifiedBy>Columbus, Megan (NIH/OD) </cp:lastModifiedBy>
  <cp:revision>289</cp:revision>
  <dcterms:created xsi:type="dcterms:W3CDTF">2007-09-18T19:48:45Z</dcterms:created>
  <dcterms:modified xsi:type="dcterms:W3CDTF">2014-05-20T20:35:48Z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0x0101004E06E598776B79408DE98D0C79F14201</vt:lpwstr>
  </property>
</Properties>
</file>