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drawings/drawing1.xml" ContentType="application/vnd.openxmlformats-officedocument.drawingml.chartshapes+xml"/>
  <Override PartName="/ppt/presentation.xml" ContentType="application/vnd.openxmlformats-officedocument.presentationml.presentation.main+xml"/>
  <Override PartName="/ppt/slides/slide8.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charts/chart1.xml" ContentType="application/vnd.openxmlformats-officedocument.drawingml.char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9"/>
  </p:notesMasterIdLst>
  <p:sldIdLst>
    <p:sldId id="713" r:id="rId2"/>
    <p:sldId id="716" r:id="rId3"/>
    <p:sldId id="766" r:id="rId4"/>
    <p:sldId id="691" r:id="rId5"/>
    <p:sldId id="693" r:id="rId6"/>
    <p:sldId id="765" r:id="rId7"/>
    <p:sldId id="702" r:id="rId8"/>
    <p:sldId id="809" r:id="rId9"/>
    <p:sldId id="756" r:id="rId10"/>
    <p:sldId id="757" r:id="rId11"/>
    <p:sldId id="763" r:id="rId12"/>
    <p:sldId id="764" r:id="rId13"/>
    <p:sldId id="810" r:id="rId14"/>
    <p:sldId id="758" r:id="rId15"/>
    <p:sldId id="811" r:id="rId16"/>
    <p:sldId id="812" r:id="rId17"/>
    <p:sldId id="663" r:id="rId18"/>
    <p:sldId id="755" r:id="rId19"/>
    <p:sldId id="767" r:id="rId20"/>
    <p:sldId id="777" r:id="rId21"/>
    <p:sldId id="817" r:id="rId22"/>
    <p:sldId id="770" r:id="rId23"/>
    <p:sldId id="771" r:id="rId24"/>
    <p:sldId id="783" r:id="rId25"/>
    <p:sldId id="819" r:id="rId26"/>
    <p:sldId id="785" r:id="rId27"/>
    <p:sldId id="790" r:id="rId28"/>
    <p:sldId id="791" r:id="rId29"/>
    <p:sldId id="816" r:id="rId30"/>
    <p:sldId id="778" r:id="rId31"/>
    <p:sldId id="779" r:id="rId32"/>
    <p:sldId id="780" r:id="rId33"/>
    <p:sldId id="789" r:id="rId34"/>
    <p:sldId id="792" r:id="rId35"/>
    <p:sldId id="793" r:id="rId36"/>
    <p:sldId id="794" r:id="rId37"/>
    <p:sldId id="795" r:id="rId38"/>
    <p:sldId id="796" r:id="rId39"/>
    <p:sldId id="798" r:id="rId40"/>
    <p:sldId id="806" r:id="rId41"/>
    <p:sldId id="672" r:id="rId42"/>
    <p:sldId id="673" r:id="rId43"/>
    <p:sldId id="675" r:id="rId44"/>
    <p:sldId id="813" r:id="rId45"/>
    <p:sldId id="814" r:id="rId46"/>
    <p:sldId id="807" r:id="rId47"/>
    <p:sldId id="815" r:id="rId48"/>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133D7B"/>
    <a:srgbClr val="1C58B0"/>
    <a:srgbClr val="4B89E3"/>
    <a:srgbClr val="73752F"/>
    <a:srgbClr val="90923A"/>
    <a:srgbClr val="FEF6E8"/>
    <a:srgbClr val="FFFBF3"/>
    <a:srgbClr val="FEFAE8"/>
    <a:srgbClr val="FDF4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9" autoAdjust="0"/>
    <p:restoredTop sz="90881" autoAdjust="0"/>
  </p:normalViewPr>
  <p:slideViewPr>
    <p:cSldViewPr>
      <p:cViewPr varScale="1">
        <p:scale>
          <a:sx n="67" d="100"/>
          <a:sy n="67" d="100"/>
        </p:scale>
        <p:origin x="-14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etapp1.nibib.nih.gov\nibibusers\hunzikerr\IC%20budget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Pt>
            <c:idx val="0"/>
            <c:bubble3D val="0"/>
            <c:spPr>
              <a:solidFill>
                <a:srgbClr val="FFCC66"/>
              </a:solidFill>
            </c:spPr>
          </c:dPt>
          <c:dPt>
            <c:idx val="1"/>
            <c:bubble3D val="0"/>
            <c:spPr>
              <a:solidFill>
                <a:schemeClr val="accent1">
                  <a:lumMod val="40000"/>
                  <a:lumOff val="60000"/>
                </a:schemeClr>
              </a:solidFill>
            </c:spPr>
          </c:dPt>
          <c:dPt>
            <c:idx val="2"/>
            <c:bubble3D val="0"/>
            <c:spPr>
              <a:solidFill>
                <a:srgbClr val="FF99FF"/>
              </a:solidFill>
            </c:spPr>
          </c:dPt>
          <c:dPt>
            <c:idx val="3"/>
            <c:bubble3D val="0"/>
            <c:spPr>
              <a:solidFill>
                <a:schemeClr val="accent3">
                  <a:lumMod val="60000"/>
                  <a:lumOff val="40000"/>
                </a:schemeClr>
              </a:solidFill>
            </c:spPr>
          </c:dPt>
          <c:dPt>
            <c:idx val="4"/>
            <c:bubble3D val="0"/>
            <c:spPr>
              <a:solidFill>
                <a:srgbClr val="00B0F0"/>
              </a:solidFill>
            </c:spPr>
          </c:dPt>
          <c:dPt>
            <c:idx val="6"/>
            <c:bubble3D val="0"/>
            <c:spPr>
              <a:solidFill>
                <a:srgbClr val="FF9999"/>
              </a:solidFill>
            </c:spPr>
          </c:dPt>
          <c:dPt>
            <c:idx val="7"/>
            <c:bubble3D val="0"/>
            <c:spPr>
              <a:solidFill>
                <a:schemeClr val="bg1">
                  <a:lumMod val="65000"/>
                </a:schemeClr>
              </a:solidFill>
            </c:spPr>
          </c:dPt>
          <c:dPt>
            <c:idx val="8"/>
            <c:bubble3D val="0"/>
            <c:spPr>
              <a:solidFill>
                <a:srgbClr val="99CCFF"/>
              </a:solidFill>
            </c:spPr>
          </c:dPt>
          <c:dPt>
            <c:idx val="10"/>
            <c:bubble3D val="0"/>
            <c:spPr>
              <a:solidFill>
                <a:srgbClr val="FFFFCC"/>
              </a:solidFill>
            </c:spPr>
          </c:dPt>
          <c:dPt>
            <c:idx val="12"/>
            <c:bubble3D val="0"/>
            <c:spPr>
              <a:solidFill>
                <a:srgbClr val="99FFCC"/>
              </a:solidFill>
            </c:spPr>
          </c:dPt>
          <c:dPt>
            <c:idx val="15"/>
            <c:bubble3D val="0"/>
            <c:spPr>
              <a:solidFill>
                <a:schemeClr val="bg1">
                  <a:lumMod val="85000"/>
                </a:schemeClr>
              </a:solidFill>
            </c:spPr>
          </c:dPt>
          <c:dPt>
            <c:idx val="18"/>
            <c:bubble3D val="0"/>
            <c:spPr>
              <a:solidFill>
                <a:srgbClr val="FFFF00"/>
              </a:solidFill>
            </c:spPr>
          </c:dPt>
          <c:dPt>
            <c:idx val="19"/>
            <c:bubble3D val="0"/>
            <c:spPr>
              <a:solidFill>
                <a:srgbClr val="66FF33"/>
              </a:solidFill>
            </c:spPr>
          </c:dPt>
          <c:dPt>
            <c:idx val="20"/>
            <c:bubble3D val="0"/>
            <c:spPr>
              <a:solidFill>
                <a:srgbClr val="CC9900"/>
              </a:solidFill>
            </c:spPr>
          </c:dPt>
          <c:dPt>
            <c:idx val="21"/>
            <c:bubble3D val="0"/>
            <c:spPr>
              <a:solidFill>
                <a:schemeClr val="bg2">
                  <a:lumMod val="25000"/>
                </a:schemeClr>
              </a:solidFill>
            </c:spPr>
          </c:dPt>
          <c:dPt>
            <c:idx val="23"/>
            <c:bubble3D val="0"/>
            <c:spPr>
              <a:solidFill>
                <a:srgbClr val="FF0000"/>
              </a:solidFill>
            </c:spPr>
          </c:dPt>
          <c:cat>
            <c:strRef>
              <c:f>Sheet1!$A$2:$A$26</c:f>
              <c:strCache>
                <c:ptCount val="25"/>
                <c:pt idx="0">
                  <c:v>NCI</c:v>
                </c:pt>
                <c:pt idx="1">
                  <c:v>NIAID</c:v>
                </c:pt>
                <c:pt idx="2">
                  <c:v>NHLBI</c:v>
                </c:pt>
                <c:pt idx="3">
                  <c:v>NIGMS</c:v>
                </c:pt>
                <c:pt idx="4">
                  <c:v>NIDDK</c:v>
                </c:pt>
                <c:pt idx="5">
                  <c:v>NINDS</c:v>
                </c:pt>
                <c:pt idx="6">
                  <c:v>NIMH</c:v>
                </c:pt>
                <c:pt idx="7">
                  <c:v>NICHD</c:v>
                </c:pt>
                <c:pt idx="8">
                  <c:v>NIA</c:v>
                </c:pt>
                <c:pt idx="9">
                  <c:v>NIDA</c:v>
                </c:pt>
                <c:pt idx="10">
                  <c:v>NEI</c:v>
                </c:pt>
                <c:pt idx="11">
                  <c:v>NIEHS</c:v>
                </c:pt>
                <c:pt idx="12">
                  <c:v>NCATS</c:v>
                </c:pt>
                <c:pt idx="13">
                  <c:v>OD</c:v>
                </c:pt>
                <c:pt idx="14">
                  <c:v>NIAMS</c:v>
                </c:pt>
                <c:pt idx="15">
                  <c:v>NHGRI</c:v>
                </c:pt>
                <c:pt idx="16">
                  <c:v>NIAAA</c:v>
                </c:pt>
                <c:pt idx="17">
                  <c:v>NIDCR</c:v>
                </c:pt>
                <c:pt idx="18">
                  <c:v>NIDCD</c:v>
                </c:pt>
                <c:pt idx="19">
                  <c:v>NIBIB</c:v>
                </c:pt>
                <c:pt idx="20">
                  <c:v>NLM</c:v>
                </c:pt>
                <c:pt idx="21">
                  <c:v>NIMHD</c:v>
                </c:pt>
                <c:pt idx="22">
                  <c:v>NINR</c:v>
                </c:pt>
                <c:pt idx="23">
                  <c:v>NCCAM</c:v>
                </c:pt>
                <c:pt idx="24">
                  <c:v>FIC</c:v>
                </c:pt>
              </c:strCache>
            </c:strRef>
          </c:cat>
          <c:val>
            <c:numRef>
              <c:f>Sheet1!$B$2:$B$26</c:f>
              <c:numCache>
                <c:formatCode>#,##0</c:formatCode>
                <c:ptCount val="25"/>
                <c:pt idx="0">
                  <c:v>5081788</c:v>
                </c:pt>
                <c:pt idx="1">
                  <c:v>4499215</c:v>
                </c:pt>
                <c:pt idx="2">
                  <c:v>3084851</c:v>
                </c:pt>
                <c:pt idx="3">
                  <c:v>2434637</c:v>
                </c:pt>
                <c:pt idx="4">
                  <c:v>1800447</c:v>
                </c:pt>
                <c:pt idx="5">
                  <c:v>1629445</c:v>
                </c:pt>
                <c:pt idx="6">
                  <c:v>1483068</c:v>
                </c:pt>
                <c:pt idx="7">
                  <c:v>1323900</c:v>
                </c:pt>
                <c:pt idx="8">
                  <c:v>1105530</c:v>
                </c:pt>
                <c:pt idx="9">
                  <c:v>1055362</c:v>
                </c:pt>
                <c:pt idx="10">
                  <c:v>704043</c:v>
                </c:pt>
                <c:pt idx="11">
                  <c:v>686869</c:v>
                </c:pt>
                <c:pt idx="12">
                  <c:v>576456</c:v>
                </c:pt>
                <c:pt idx="13">
                  <c:v>545962</c:v>
                </c:pt>
                <c:pt idx="14">
                  <c:v>536801</c:v>
                </c:pt>
                <c:pt idx="15">
                  <c:v>513844</c:v>
                </c:pt>
                <c:pt idx="16">
                  <c:v>460389</c:v>
                </c:pt>
                <c:pt idx="17">
                  <c:v>411488</c:v>
                </c:pt>
                <c:pt idx="18">
                  <c:v>417061</c:v>
                </c:pt>
                <c:pt idx="19">
                  <c:v>338998</c:v>
                </c:pt>
                <c:pt idx="20">
                  <c:v>338278</c:v>
                </c:pt>
                <c:pt idx="21">
                  <c:v>276963</c:v>
                </c:pt>
                <c:pt idx="22">
                  <c:v>145043</c:v>
                </c:pt>
                <c:pt idx="23">
                  <c:v>128299</c:v>
                </c:pt>
                <c:pt idx="24">
                  <c:v>69754</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0.15116</cdr:x>
      <cdr:y>0.14286</cdr:y>
    </cdr:from>
    <cdr:to>
      <cdr:x>0.19767</cdr:x>
      <cdr:y>0.16327</cdr:y>
    </cdr:to>
    <cdr:sp macro="" textlink="">
      <cdr:nvSpPr>
        <cdr:cNvPr id="2" name="Line 49"/>
        <cdr:cNvSpPr>
          <a:spLocks xmlns:a="http://schemas.openxmlformats.org/drawingml/2006/main" noChangeShapeType="1"/>
        </cdr:cNvSpPr>
      </cdr:nvSpPr>
      <cdr:spPr bwMode="auto">
        <a:xfrm xmlns:a="http://schemas.openxmlformats.org/drawingml/2006/main">
          <a:off x="990600" y="533400"/>
          <a:ext cx="304800" cy="76200"/>
        </a:xfrm>
        <a:prstGeom xmlns:a="http://schemas.openxmlformats.org/drawingml/2006/main" prst="line">
          <a:avLst/>
        </a:prstGeom>
        <a:noFill xmlns:a="http://schemas.openxmlformats.org/drawingml/2006/main"/>
        <a:ln xmlns:a="http://schemas.openxmlformats.org/drawingml/2006/main" w="9525">
          <a:solidFill>
            <a:sysClr val="windowText" lastClr="000000"/>
          </a:solidFill>
          <a:round/>
          <a:headEnd/>
          <a:tailEnd/>
        </a:ln>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A68785A0-0F3E-465A-B269-0B96A3DF0515}" type="datetimeFigureOut">
              <a:rPr lang="en-US" smtClean="0"/>
              <a:pPr/>
              <a:t>5/31/2014</a:t>
            </a:fld>
            <a:endParaRPr lang="en-US"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vl1pPr>
          </a:lstStyle>
          <a:p>
            <a:fld id="{18842048-498A-420C-AA83-BAD5BC077A77}" type="slidenum">
              <a:rPr lang="en-US" smtClean="0"/>
              <a:pPr/>
              <a:t>‹#›</a:t>
            </a:fld>
            <a:endParaRPr lang="en-US" dirty="0"/>
          </a:p>
        </p:txBody>
      </p:sp>
    </p:spTree>
    <p:extLst>
      <p:ext uri="{BB962C8B-B14F-4D97-AF65-F5344CB8AC3E}">
        <p14:creationId xmlns:p14="http://schemas.microsoft.com/office/powerpoint/2010/main" val="1766772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842048-498A-420C-AA83-BAD5BC077A77}" type="slidenum">
              <a:rPr lang="en-US" smtClean="0"/>
              <a:pPr/>
              <a:t>1</a:t>
            </a:fld>
            <a:endParaRPr lang="en-US" dirty="0"/>
          </a:p>
        </p:txBody>
      </p:sp>
    </p:spTree>
    <p:extLst>
      <p:ext uri="{BB962C8B-B14F-4D97-AF65-F5344CB8AC3E}">
        <p14:creationId xmlns:p14="http://schemas.microsoft.com/office/powerpoint/2010/main" val="1129276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842048-498A-420C-AA83-BAD5BC077A77}" type="slidenum">
              <a:rPr lang="en-US" smtClean="0"/>
              <a:pPr/>
              <a:t>42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3970A65-0358-4C18-B2F2-E05482CD0DD5}" type="slidenum">
              <a:rPr lang="en-US" altLang="en-US" smtClean="0">
                <a:latin typeface="Arial" pitchFamily="34" charset="0"/>
              </a:rPr>
              <a:pPr eaLnBrk="1" hangingPunct="1">
                <a:spcBef>
                  <a:spcPct val="0"/>
                </a:spcBef>
              </a:pPr>
              <a:t>46</a:t>
            </a:fld>
            <a:endParaRPr lang="en-US"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defTabSz="912983"/>
            <a:fld id="{BEAAC5A4-0600-40B2-B435-90E1637CB68F}" type="slidenum">
              <a:rPr lang="en-US" smtClean="0"/>
              <a:pPr defTabSz="912983"/>
              <a:t>47</a:t>
            </a:fld>
            <a:endParaRPr lang="en-US" dirty="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Charts </a:t>
            </a:r>
            <a:r>
              <a:rPr lang="en-US" smtClean="0"/>
              <a:t>updated October, 2013.</a:t>
            </a:r>
            <a:endParaRPr lang="en-US" dirty="0"/>
          </a:p>
        </p:txBody>
      </p:sp>
      <p:sp>
        <p:nvSpPr>
          <p:cNvPr id="4" name="Slide Number Placeholder 3"/>
          <p:cNvSpPr>
            <a:spLocks noGrp="1"/>
          </p:cNvSpPr>
          <p:nvPr>
            <p:ph type="sldNum" sz="quarter" idx="10"/>
          </p:nvPr>
        </p:nvSpPr>
        <p:spPr/>
        <p:txBody>
          <a:bodyPr/>
          <a:lstStyle/>
          <a:p>
            <a:fld id="{18842048-498A-420C-AA83-BAD5BC077A77}"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20775" y="692150"/>
            <a:ext cx="4618038" cy="3463925"/>
          </a:xfrm>
          <a:ln/>
        </p:spPr>
      </p:sp>
      <p:sp>
        <p:nvSpPr>
          <p:cNvPr id="90115" name="Rectangle 3"/>
          <p:cNvSpPr>
            <a:spLocks noGrp="1" noChangeArrowheads="1"/>
          </p:cNvSpPr>
          <p:nvPr>
            <p:ph type="body" idx="1"/>
          </p:nvPr>
        </p:nvSpPr>
        <p:spPr>
          <a:xfrm>
            <a:off x="913806" y="4387442"/>
            <a:ext cx="5030391" cy="4155317"/>
          </a:xfrm>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txBox="1">
            <a:spLocks noGrp="1" noChangeArrowheads="1"/>
          </p:cNvSpPr>
          <p:nvPr/>
        </p:nvSpPr>
        <p:spPr bwMode="auto">
          <a:xfrm>
            <a:off x="3884414" y="8770302"/>
            <a:ext cx="2972098" cy="464247"/>
          </a:xfrm>
          <a:prstGeom prst="rect">
            <a:avLst/>
          </a:prstGeom>
          <a:noFill/>
          <a:ln w="9525">
            <a:noFill/>
            <a:miter lim="800000"/>
            <a:headEnd/>
            <a:tailEnd/>
          </a:ln>
        </p:spPr>
        <p:txBody>
          <a:bodyPr lIns="91403" tIns="45700" rIns="91403" bIns="45700" anchor="b"/>
          <a:lstStyle/>
          <a:p>
            <a:pPr algn="r" defTabSz="912983"/>
            <a:fld id="{8597F344-4282-4694-9A7D-A4734ABB1810}" type="slidenum">
              <a:rPr lang="en-US" sz="1100"/>
              <a:pPr algn="r" defTabSz="912983"/>
              <a:t>6</a:t>
            </a:fld>
            <a:endParaRPr lang="en-US" sz="1100" dirty="0"/>
          </a:p>
        </p:txBody>
      </p:sp>
      <p:sp>
        <p:nvSpPr>
          <p:cNvPr id="394243" name="Rectangle 2"/>
          <p:cNvSpPr>
            <a:spLocks noGrp="1" noRot="1" noChangeAspect="1" noChangeArrowheads="1" noTextEdit="1"/>
          </p:cNvSpPr>
          <p:nvPr>
            <p:ph type="sldImg"/>
          </p:nvPr>
        </p:nvSpPr>
        <p:spPr>
          <a:xfrm>
            <a:off x="1120775" y="690563"/>
            <a:ext cx="4616450" cy="3462337"/>
          </a:xfrm>
          <a:ln/>
        </p:spPr>
      </p:sp>
      <p:sp>
        <p:nvSpPr>
          <p:cNvPr id="394244" name="Rectangle 3"/>
          <p:cNvSpPr>
            <a:spLocks noGrp="1" noChangeArrowheads="1"/>
          </p:cNvSpPr>
          <p:nvPr>
            <p:ph type="body" idx="1"/>
          </p:nvPr>
        </p:nvSpPr>
        <p:spPr>
          <a:xfrm>
            <a:off x="686098" y="4388968"/>
            <a:ext cx="5485805" cy="4155318"/>
          </a:xfrm>
          <a:noFill/>
          <a:ln/>
        </p:spPr>
        <p:txBody>
          <a:bodyPr lIns="91403" tIns="45700" rIns="91403" bIns="45700"/>
          <a:lstStyle/>
          <a:p>
            <a:r>
              <a:rPr lang="en-US" smtClean="0"/>
              <a:t>Data and chart description for this slide can be located at http://report.nih.gov/NIHDatabook/Charts/SlideGen.aspx?chartId=20&amp;catId=2</a:t>
            </a:r>
          </a:p>
          <a:p>
            <a:endParaRPr lang="en-US" smtClean="0"/>
          </a:p>
          <a:p>
            <a:pPr>
              <a:spcBef>
                <a:spcPct val="0"/>
              </a:spcBef>
            </a:pPr>
            <a:r>
              <a:rPr lang="en-US" smtClean="0"/>
              <a:t>The number of applications  for competing RPG awards increased during the “Doubling period” (FY 1998 – 2003) and has continued.  The drop in the number of funded competing awards since then has resulted in lower success rates.  </a:t>
            </a:r>
          </a:p>
          <a:p>
            <a:pPr>
              <a:spcBef>
                <a:spcPct val="0"/>
              </a:spcBef>
            </a:pPr>
            <a:endParaRPr lang="en-US" smtClean="0"/>
          </a:p>
          <a:p>
            <a:pPr>
              <a:spcBef>
                <a:spcPct val="0"/>
              </a:spcBef>
            </a:pPr>
            <a:r>
              <a:rPr lang="en-US" smtClean="0"/>
              <a:t>Source:  Success rate files</a:t>
            </a:r>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842048-498A-420C-AA83-BAD5BC077A77}" type="slidenum">
              <a:rPr lang="en-US" smtClean="0"/>
              <a:pPr/>
              <a:t>14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84414" y="8771828"/>
            <a:ext cx="2972098" cy="462721"/>
          </a:xfrm>
          <a:prstGeom prst="rect">
            <a:avLst/>
          </a:prstGeom>
          <a:noFill/>
          <a:ln w="9525">
            <a:noFill/>
            <a:miter lim="800000"/>
            <a:headEnd/>
            <a:tailEnd/>
          </a:ln>
        </p:spPr>
        <p:txBody>
          <a:bodyPr lIns="91364" tIns="45681" rIns="91364" bIns="45681" anchor="b"/>
          <a:lstStyle/>
          <a:p>
            <a:pPr algn="r" defTabSz="912983"/>
            <a:fld id="{DCD07116-3E25-4804-8343-521CB90B2131}" type="slidenum">
              <a:rPr lang="en-US" sz="1100"/>
              <a:pPr algn="r" defTabSz="912983"/>
              <a:t>17</a:t>
            </a:fld>
            <a:endParaRPr lang="en-US" sz="1100" dirty="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86099" y="4388968"/>
            <a:ext cx="5485805" cy="4155318"/>
          </a:xfrm>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842048-498A-420C-AA83-BAD5BC077A77}" type="slidenum">
              <a:rPr lang="en-US" smtClean="0"/>
              <a:pPr/>
              <a:t>23</a:t>
            </a:fld>
            <a:endParaRPr lang="en-US" dirty="0"/>
          </a:p>
        </p:txBody>
      </p:sp>
    </p:spTree>
    <p:extLst>
      <p:ext uri="{BB962C8B-B14F-4D97-AF65-F5344CB8AC3E}">
        <p14:creationId xmlns:p14="http://schemas.microsoft.com/office/powerpoint/2010/main" val="2279927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842048-498A-420C-AA83-BAD5BC077A77}" type="slidenum">
              <a:rPr lang="en-US" smtClean="0"/>
              <a:pPr/>
              <a:t>31</a:t>
            </a:fld>
            <a:endParaRPr lang="en-US" dirty="0"/>
          </a:p>
        </p:txBody>
      </p:sp>
    </p:spTree>
    <p:extLst>
      <p:ext uri="{BB962C8B-B14F-4D97-AF65-F5344CB8AC3E}">
        <p14:creationId xmlns:p14="http://schemas.microsoft.com/office/powerpoint/2010/main" val="254312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842048-498A-420C-AA83-BAD5BC077A77}" type="slidenum">
              <a:rPr lang="en-US" smtClean="0"/>
              <a:pPr/>
              <a:t>32</a:t>
            </a:fld>
            <a:endParaRPr lang="en-US" dirty="0"/>
          </a:p>
        </p:txBody>
      </p:sp>
    </p:spTree>
    <p:extLst>
      <p:ext uri="{BB962C8B-B14F-4D97-AF65-F5344CB8AC3E}">
        <p14:creationId xmlns:p14="http://schemas.microsoft.com/office/powerpoint/2010/main" val="138110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04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63434C-6020-4E2E-8D75-4CA0FD24FF49}" type="datetimeFigureOut">
              <a:rPr lang="en-US" smtClean="0"/>
              <a:pPr/>
              <a:t>5/31/2014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B47FE8-81A7-4C8F-AB22-F6FD9E61B42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3434C-6020-4E2E-8D75-4CA0FD24FF49}" type="datetimeFigureOut">
              <a:rPr lang="en-US" smtClean="0"/>
              <a:pPr/>
              <a:t>5/31/2014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47FE8-81A7-4C8F-AB22-F6FD9E61B42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google.com/url?q=http://wp.vcu.edu/internalmedicineresearch/?p%3D979&amp;sa=U&amp;ei=uBhyU9W4N9SeyATciYGgDw&amp;ved=0CC4Q9QEwAA&amp;usg=AFQjCNGlqxfnAPugS6_3xh33RrOB9KrtQA" TargetMode="External"/><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nih.gov/" TargetMode="External"/><Relationship Id="rId5" Type="http://schemas.openxmlformats.org/officeDocument/2006/relationships/image" Target="../media/image2.jpeg"/><Relationship Id="rId4" Type="http://schemas.openxmlformats.org/officeDocument/2006/relationships/hyperlink" Target="mailto:hunzikerr@mail.nih.gov" TargetMode="Externa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wikipedia/commons/e/e0/The_haystacks_fields_in_the_sunset.jpg"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nih.gov/icd/index.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wikipedia/commons/e/e0/The_haystacks_fields_in_the_sunset.jp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wikipedia/commons/e/e0/The_haystacks_fields_in_the_sunset.jp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grants.nih.gov/grants/guide/"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com/url?q=http://www.bettycrocker.com/recipes/ultimate-chocolate-chip-cookies/77c14e03-d8b0-4844-846d-f19304f61c57&amp;sa=U&amp;ei=iV5yU8DvKc2PyATX2YGICA&amp;ved=0CEwQ9QEwDw&amp;usg=AFQjCNE8YW6eqHfgKLHuYY4ZhBn3vAAxSQ" TargetMode="External"/><Relationship Id="rId13"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6.jpeg"/><Relationship Id="rId12" Type="http://schemas.openxmlformats.org/officeDocument/2006/relationships/hyperlink" Target="https://www.google.com/url?q=http://vicco.me/blueberry-pie-recipes-with-fresh-blueberries/blueberry-pie/&amp;sa=U&amp;ei=211yU6SoPIOzyASl9YCgCA&amp;ved=0CDgQ9QEwBQ&amp;usg=AFQjCNHVLZwEwMvQRhT2COdqcdC4wYerBA" TargetMode="External"/><Relationship Id="rId2" Type="http://schemas.openxmlformats.org/officeDocument/2006/relationships/hyperlink" Target="https://www.google.com/url?q=http://www.the-girl-who-ate-everything.com/2010/05/patriotic-trifle-and-giveaway.html&amp;sa=U&amp;ei=Ol5yU6XUFNOkyATEw4HADg&amp;ved=0CDgQ9QEwBA&amp;usg=AFQjCNGye0iB8rGud0hN0JueQdj0vxTWDw" TargetMode="External"/><Relationship Id="rId1" Type="http://schemas.openxmlformats.org/officeDocument/2006/relationships/slideLayout" Target="../slideLayouts/slideLayout2.xml"/><Relationship Id="rId6" Type="http://schemas.openxmlformats.org/officeDocument/2006/relationships/hyperlink" Target="https://www.google.com/url?q=http://easybaked.net/2013/03/27/strawberry-lemonade-cupcakes/&amp;sa=U&amp;ei=ul5yU-THLsOlyATQoYGwCg&amp;ved=0CC4Q9QEwAA&amp;usg=AFQjCNE17Gb8zA_y1x9J4JEp7RaFAmjIKQ" TargetMode="External"/><Relationship Id="rId11" Type="http://schemas.openxmlformats.org/officeDocument/2006/relationships/image" Target="../media/image28.jpeg"/><Relationship Id="rId5" Type="http://schemas.openxmlformats.org/officeDocument/2006/relationships/image" Target="../media/image25.jpeg"/><Relationship Id="rId15" Type="http://schemas.openxmlformats.org/officeDocument/2006/relationships/image" Target="../media/image30.jpeg"/><Relationship Id="rId10" Type="http://schemas.openxmlformats.org/officeDocument/2006/relationships/hyperlink" Target="https://www.google.com/url?q=http://blogchef.net/cherry-cobbler-recipe/&amp;sa=U&amp;ei=G19yU7GSOZSuyAT89IDQBg&amp;ved=0CD4Q9QEwCA&amp;usg=AFQjCNEngGuCS0pGYT2Bb_aPJ85Ajy049w" TargetMode="External"/><Relationship Id="rId4" Type="http://schemas.openxmlformats.org/officeDocument/2006/relationships/hyperlink" Target="https://www.google.com/url?q=http://www.bbcgoodfood.com/recipes/1936/chocolate-orange-bombe-alaska-with-hot-chocolate-s&amp;sa=U&amp;ei=WV5yU7TJGde1yASW_IGwAg&amp;ved=0CEAQ9QEwCA&amp;usg=AFQjCNG1NCT9HRx1Q0wyKa7bSQvkYKJ33g" TargetMode="External"/><Relationship Id="rId9" Type="http://schemas.openxmlformats.org/officeDocument/2006/relationships/image" Target="../media/image27.jpeg"/><Relationship Id="rId14" Type="http://schemas.openxmlformats.org/officeDocument/2006/relationships/hyperlink" Target="https://www.google.com/url?q=http://fansofdavid.com/archives/97435&amp;sa=U&amp;ei=uF9yU93wEYqHyAS0jYCoDg&amp;ved=0CEIQ9QEwCg&amp;usg=AFQjCNGCXWyiBg4CRNBWfRLhsaVUqOQNy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wikipedia/commons/e/e0/The_haystacks_fields_in_the_sunset.jpg"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hyperlink" Target="https://www.google.com/url?q=http://zoebakes.com/2011/10/18/the-best-apple-pie-and-emile-henry-12-inch-pie-plates-giveaway/&amp;sa=U&amp;ei=iVtyU7HCEY2VyATlyYKICw&amp;ved=0CDIQ9QEwAjgU&amp;usg=AFQjCNHoAVSBHlYlUEppz94AKJI929k1zg" TargetMode="External"/><Relationship Id="rId2" Type="http://schemas.openxmlformats.org/officeDocument/2006/relationships/hyperlink" Target="https://www.google.com/url?q=http://mentalfloss.com/article/12564/13-deliciously-geeky-pies&amp;sa=U&amp;ei=TVxyU6bkEoGlyASL1oBA&amp;ved=0CFIQ9QEwEg&amp;usg=AFQjCNG-ehND87LysizBNor3qyn_ioCWjQ" TargetMode="Externa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thegobblinggurley.com/wp-content/uploads/2012/11/MiniApplePie.jpg" TargetMode="External"/><Relationship Id="rId10" Type="http://schemas.openxmlformats.org/officeDocument/2006/relationships/image" Target="../media/image35.jpeg"/><Relationship Id="rId4" Type="http://schemas.openxmlformats.org/officeDocument/2006/relationships/image" Target="../media/image32.jpeg"/><Relationship Id="rId9" Type="http://schemas.openxmlformats.org/officeDocument/2006/relationships/hyperlink" Target="https://www.google.com/url?q=http://sweetpeaskitchen.wordpress.com/2010/10/25/apple-pie/&amp;sa=U&amp;ei=AFxyU4mPGIayyAS3toKAAw&amp;ved=0CDwQ9QEwBw&amp;usg=AFQjCNHn4Z3D2b6Wdq9PwXnAWG3c8iBrK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pulse.ncpolicywatch.org/wp-content/uploads/2011/05/numbers-game.jpg"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google.com/url?q=http://inforrm.wordpress.com/2010/07/25/law-and-media-round-up-25-july-2010/&amp;sa=U&amp;ei=tWRyU9itM4aGyASk6YH4DQ&amp;ved=0CEIQ9QEwCg&amp;usg=AFQjCNH9E1idMYQALA7Z3cFqx5IRzhClB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grants1.nih.gov/grants/guide/YearlyIndex/SelectedYear.cfm/2008/" TargetMode="External"/><Relationship Id="rId13" Type="http://schemas.openxmlformats.org/officeDocument/2006/relationships/hyperlink" Target="http://twitter.com/NIHforFunding" TargetMode="External"/><Relationship Id="rId18" Type="http://schemas.openxmlformats.org/officeDocument/2006/relationships/image" Target="../media/image40.png"/><Relationship Id="rId3" Type="http://schemas.openxmlformats.org/officeDocument/2006/relationships/hyperlink" Target="http://grants1.nih.gov/grants/guide/YearlyIndex/SelectedYear.cfm/2013/" TargetMode="External"/><Relationship Id="rId21" Type="http://schemas.openxmlformats.org/officeDocument/2006/relationships/image" Target="../media/image42.jpeg"/><Relationship Id="rId7" Type="http://schemas.openxmlformats.org/officeDocument/2006/relationships/hyperlink" Target="http://grants1.nih.gov/grants/guide/YearlyIndex/SelectedYear.cfm/2009/" TargetMode="External"/><Relationship Id="rId12" Type="http://schemas.openxmlformats.org/officeDocument/2006/relationships/hyperlink" Target="http://grants1.nih.gov/grants/guide/rss_info.htm" TargetMode="External"/><Relationship Id="rId17" Type="http://schemas.openxmlformats.org/officeDocument/2006/relationships/hyperlink" Target="http://www.leadgenix.com/" TargetMode="External"/><Relationship Id="rId2" Type="http://schemas.openxmlformats.org/officeDocument/2006/relationships/hyperlink" Target="http://grants1.nih.gov/grants/guide/WeeklyIndex.cfm" TargetMode="External"/><Relationship Id="rId16" Type="http://schemas.openxmlformats.org/officeDocument/2006/relationships/image" Target="../media/image39.jpe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hyperlink" Target="http://grants1.nih.gov/grants/guide/YearlyIndex/SelectedYear.cfm/2010/" TargetMode="External"/><Relationship Id="rId11" Type="http://schemas.openxmlformats.org/officeDocument/2006/relationships/hyperlink" Target="http://grants1.nih.gov/grants/guide/listserv.htm" TargetMode="External"/><Relationship Id="rId5" Type="http://schemas.openxmlformats.org/officeDocument/2006/relationships/hyperlink" Target="http://grants1.nih.gov/grants/guide/YearlyIndex/SelectedYear.cfm/2011/" TargetMode="External"/><Relationship Id="rId15" Type="http://schemas.openxmlformats.org/officeDocument/2006/relationships/hyperlink" Target="https://www.google.com/url?q=http://www.wnyc.org/about/rss/&amp;sa=U&amp;ei=FLdzU43yJ82nyASDyYLYDA&amp;ved=0CDAQ9QEwAQ&amp;usg=AFQjCNEwwbi4m4-e3cxW8gFelDGESk1knQ" TargetMode="External"/><Relationship Id="rId10" Type="http://schemas.openxmlformats.org/officeDocument/2006/relationships/hyperlink" Target="http://grants1.nih.gov/grants/guide/YearlyIndex/AllYearsIndex.cfm" TargetMode="External"/><Relationship Id="rId19" Type="http://schemas.openxmlformats.org/officeDocument/2006/relationships/hyperlink" Target="http://grants.nih.gov/grants/oer.htm" TargetMode="External"/><Relationship Id="rId4" Type="http://schemas.openxmlformats.org/officeDocument/2006/relationships/hyperlink" Target="http://grants1.nih.gov/grants/guide/YearlyIndex/SelectedYear.cfm/2012/" TargetMode="External"/><Relationship Id="rId9" Type="http://schemas.openxmlformats.org/officeDocument/2006/relationships/hyperlink" Target="http://grants1.nih.gov/grants/guide/YearlyIndex/SelectedYear.cfm/2007/" TargetMode="External"/><Relationship Id="rId1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wikipedia/commons/e/e0/The_haystacks_fields_in_the_sunset.jp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hyperlink" Target="http://grants.nih.gov/grants/guide/" TargetMode="External"/><Relationship Id="rId2" Type="http://schemas.openxmlformats.org/officeDocument/2006/relationships/hyperlink" Target="http://grants.nih.gov/grants/guide/url_redirect.htm?id=12000" TargetMode="External"/><Relationship Id="rId1" Type="http://schemas.openxmlformats.org/officeDocument/2006/relationships/slideLayout" Target="../slideLayouts/slideLayout7.xml"/><Relationship Id="rId4" Type="http://schemas.openxmlformats.org/officeDocument/2006/relationships/hyperlink" Target="http://www07.grants.gov/contactus/contactus.jsp"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aas.org/spp/rd/guihist.shtml" TargetMode="External"/><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hyperlink" Target="http://www.aaas.org/spp/rd/discip07.pdf" TargetMode="External"/><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hyperlink" Target="http://grants.nih.gov/grants/guide/url_redirect.htm?id=11162"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commonfund.nih.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60.pn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image" Target="../media/image59.jpe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png"/><Relationship Id="rId10" Type="http://schemas.openxmlformats.org/officeDocument/2006/relationships/image" Target="../media/image66.jpeg"/><Relationship Id="rId4" Type="http://schemas.openxmlformats.org/officeDocument/2006/relationships/hyperlink" Target="http://www.bioptonics.com/GFP/GFP_3D.htm" TargetMode="External"/><Relationship Id="rId9" Type="http://schemas.openxmlformats.org/officeDocument/2006/relationships/image" Target="../media/image65.jpeg"/><Relationship Id="rId14" Type="http://schemas.openxmlformats.org/officeDocument/2006/relationships/image" Target="../media/image70.jpeg"/></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hyperlink" Target="mailto:Rosemarie.Hunziker@mail.nih.gov" TargetMode="External"/><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www.nih.gov/" TargetMode="External"/><Relationship Id="rId5" Type="http://schemas.openxmlformats.org/officeDocument/2006/relationships/image" Target="../media/image2.jpeg"/><Relationship Id="rId4" Type="http://schemas.openxmlformats.org/officeDocument/2006/relationships/hyperlink" Target="http://www.nibib.nih.gov/"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report.nih.gov/success_rates/index.aspx"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wikipedia/commons/e/e0/The_haystacks_fields_in_the_sunset.jp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needle-haysta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0"/>
          <a:stretch/>
        </p:blipFill>
        <p:spPr bwMode="auto">
          <a:xfrm>
            <a:off x="0" y="-24328"/>
            <a:ext cx="9144000" cy="6882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33458" y="4267200"/>
            <a:ext cx="5042633" cy="2462213"/>
          </a:xfrm>
          <a:prstGeom prst="rect">
            <a:avLst/>
          </a:prstGeom>
          <a:solidFill>
            <a:srgbClr val="5A93C6"/>
          </a:solidFill>
          <a:ln>
            <a:noFill/>
          </a:ln>
        </p:spPr>
        <p:txBody>
          <a:bodyPr wrap="square">
            <a:spAutoFit/>
          </a:bodyPr>
          <a:lstStyle/>
          <a:p>
            <a:pPr>
              <a:defRPr/>
            </a:pPr>
            <a:r>
              <a:rPr lang="en-US" sz="2800" b="1" dirty="0">
                <a:latin typeface="Arial" charset="0"/>
              </a:rPr>
              <a:t>Rosemarie Hunziker, PhD</a:t>
            </a:r>
          </a:p>
          <a:p>
            <a:pPr>
              <a:defRPr/>
            </a:pPr>
            <a:r>
              <a:rPr lang="en-US" sz="1800" b="1" dirty="0" smtClean="0">
                <a:latin typeface="Arial" charset="0"/>
              </a:rPr>
              <a:t>Program Director,</a:t>
            </a:r>
          </a:p>
          <a:p>
            <a:pPr>
              <a:defRPr/>
            </a:pPr>
            <a:r>
              <a:rPr lang="en-US" sz="1800" b="1" dirty="0" smtClean="0">
                <a:latin typeface="Arial" charset="0"/>
              </a:rPr>
              <a:t>Tissue Engineering/Regenerative </a:t>
            </a:r>
            <a:r>
              <a:rPr lang="en-US" sz="1800" b="1" dirty="0">
                <a:latin typeface="Arial" charset="0"/>
              </a:rPr>
              <a:t>Medicine, </a:t>
            </a:r>
            <a:r>
              <a:rPr lang="en-US" sz="1800" b="1" dirty="0" smtClean="0">
                <a:latin typeface="Arial" charset="0"/>
              </a:rPr>
              <a:t> </a:t>
            </a:r>
          </a:p>
          <a:p>
            <a:pPr>
              <a:defRPr/>
            </a:pPr>
            <a:r>
              <a:rPr lang="en-US" b="1" dirty="0">
                <a:latin typeface="Arial" charset="0"/>
              </a:rPr>
              <a:t>	</a:t>
            </a:r>
            <a:r>
              <a:rPr lang="en-US" sz="1800" b="1" dirty="0" smtClean="0">
                <a:latin typeface="Arial" charset="0"/>
              </a:rPr>
              <a:t>and Biomaterials </a:t>
            </a:r>
          </a:p>
          <a:p>
            <a:pPr>
              <a:defRPr/>
            </a:pPr>
            <a:r>
              <a:rPr lang="en-US" b="1" dirty="0" err="1" smtClean="0">
                <a:latin typeface="Arial" charset="0"/>
              </a:rPr>
              <a:t>NationaI</a:t>
            </a:r>
            <a:r>
              <a:rPr lang="en-US" b="1" dirty="0" smtClean="0">
                <a:latin typeface="Arial" charset="0"/>
              </a:rPr>
              <a:t> Institute of Biomedical Imaging and 	Bioengineering (NIBIB)</a:t>
            </a:r>
          </a:p>
          <a:p>
            <a:pPr>
              <a:defRPr/>
            </a:pPr>
            <a:r>
              <a:rPr lang="en-US" b="1" dirty="0" smtClean="0">
                <a:latin typeface="Arial" charset="0"/>
              </a:rPr>
              <a:t>National Institutes of Health (NIH)</a:t>
            </a:r>
            <a:endParaRPr lang="en-US" b="1" dirty="0">
              <a:latin typeface="Arial" charset="0"/>
            </a:endParaRPr>
          </a:p>
          <a:p>
            <a:pPr>
              <a:defRPr/>
            </a:pPr>
            <a:r>
              <a:rPr lang="en-US" b="1" dirty="0">
                <a:latin typeface="Arial" charset="0"/>
              </a:rPr>
              <a:t>301-451-1609	</a:t>
            </a:r>
            <a:r>
              <a:rPr lang="en-US" b="1" dirty="0">
                <a:solidFill>
                  <a:srgbClr val="4C4D1F"/>
                </a:solidFill>
                <a:latin typeface="Arial" charset="0"/>
              </a:rPr>
              <a:t>   </a:t>
            </a:r>
            <a:r>
              <a:rPr lang="en-US" b="1" dirty="0">
                <a:latin typeface="Arial" charset="0"/>
              </a:rPr>
              <a:t>   </a:t>
            </a:r>
            <a:r>
              <a:rPr lang="en-US" b="1" dirty="0" smtClean="0">
                <a:latin typeface="Arial" charset="0"/>
                <a:hlinkClick r:id="rId4"/>
              </a:rPr>
              <a:t>hunzikerr@mail.nih.gov</a:t>
            </a:r>
            <a:r>
              <a:rPr lang="en-US" b="1" dirty="0" smtClean="0">
                <a:latin typeface="Arial" charset="0"/>
              </a:rPr>
              <a:t> </a:t>
            </a:r>
            <a:endParaRPr lang="en-US" b="1" dirty="0">
              <a:latin typeface="Arial" charset="0"/>
            </a:endParaRPr>
          </a:p>
        </p:txBody>
      </p:sp>
      <p:sp>
        <p:nvSpPr>
          <p:cNvPr id="6" name="TextBox 5"/>
          <p:cNvSpPr txBox="1"/>
          <p:nvPr/>
        </p:nvSpPr>
        <p:spPr>
          <a:xfrm>
            <a:off x="3124200" y="304800"/>
            <a:ext cx="5791200" cy="1200329"/>
          </a:xfrm>
          <a:prstGeom prst="rect">
            <a:avLst/>
          </a:prstGeom>
          <a:solidFill>
            <a:srgbClr val="5A93C6"/>
          </a:solidFill>
          <a:ln>
            <a:noFill/>
          </a:ln>
        </p:spPr>
        <p:txBody>
          <a:bodyPr wrap="square">
            <a:spAutoFit/>
          </a:bodyPr>
          <a:lstStyle/>
          <a:p>
            <a:pPr algn="r">
              <a:defRPr/>
            </a:pPr>
            <a:r>
              <a:rPr lang="en-US" sz="3600" b="1" dirty="0" smtClean="0">
                <a:effectLst>
                  <a:outerShdw blurRad="38100" dist="38100" dir="2700000" algn="tl">
                    <a:srgbClr val="000000">
                      <a:alpha val="43137"/>
                    </a:srgbClr>
                  </a:outerShdw>
                </a:effectLst>
                <a:latin typeface="Arial" charset="0"/>
              </a:rPr>
              <a:t>Finding an NIH</a:t>
            </a:r>
          </a:p>
          <a:p>
            <a:pPr algn="r">
              <a:defRPr/>
            </a:pPr>
            <a:r>
              <a:rPr lang="en-US" sz="3600" b="1" dirty="0" smtClean="0">
                <a:effectLst>
                  <a:outerShdw blurRad="38100" dist="38100" dir="2700000" algn="tl">
                    <a:srgbClr val="000000">
                      <a:alpha val="43137"/>
                    </a:srgbClr>
                  </a:outerShdw>
                </a:effectLst>
                <a:latin typeface="Arial" charset="0"/>
              </a:rPr>
              <a:t>FUNDING OPPORTUNITY</a:t>
            </a:r>
            <a:endParaRPr lang="en-US" sz="3600" b="1" dirty="0">
              <a:effectLst>
                <a:outerShdw blurRad="38100" dist="38100" dir="2700000" algn="tl">
                  <a:srgbClr val="000000">
                    <a:alpha val="43137"/>
                  </a:srgbClr>
                </a:outerShdw>
              </a:effectLst>
              <a:latin typeface="Arial" charset="0"/>
            </a:endParaRPr>
          </a:p>
        </p:txBody>
      </p:sp>
      <p:grpSp>
        <p:nvGrpSpPr>
          <p:cNvPr id="8" name="Group 7"/>
          <p:cNvGrpSpPr/>
          <p:nvPr/>
        </p:nvGrpSpPr>
        <p:grpSpPr>
          <a:xfrm>
            <a:off x="7911001" y="1686985"/>
            <a:ext cx="1004399" cy="2362200"/>
            <a:chOff x="7924800" y="1828800"/>
            <a:chExt cx="1004399" cy="2362200"/>
          </a:xfrm>
        </p:grpSpPr>
        <p:sp>
          <p:nvSpPr>
            <p:cNvPr id="2" name="Rectangle 1"/>
            <p:cNvSpPr/>
            <p:nvPr/>
          </p:nvSpPr>
          <p:spPr>
            <a:xfrm>
              <a:off x="7924800" y="1828800"/>
              <a:ext cx="1004399"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000670" y="1905000"/>
              <a:ext cx="889279" cy="2190215"/>
              <a:chOff x="8000670" y="1905000"/>
              <a:chExt cx="889279" cy="2190215"/>
            </a:xfrm>
          </p:grpSpPr>
          <p:pic>
            <p:nvPicPr>
              <p:cNvPr id="5" name="Picture 2" descr="United States Department of Health and Human Services"/>
              <p:cNvPicPr>
                <a:picLocks noChangeAspect="1" noChangeArrowheads="1"/>
              </p:cNvPicPr>
              <p:nvPr/>
            </p:nvPicPr>
            <p:blipFill>
              <a:blip r:embed="rId5" cstate="print"/>
              <a:srcRect/>
              <a:stretch>
                <a:fillRect/>
              </a:stretch>
            </p:blipFill>
            <p:spPr bwMode="auto">
              <a:xfrm>
                <a:off x="8012893" y="1905000"/>
                <a:ext cx="864833" cy="864833"/>
              </a:xfrm>
              <a:prstGeom prst="rect">
                <a:avLst/>
              </a:prstGeom>
              <a:noFill/>
              <a:ln w="9525">
                <a:noFill/>
                <a:miter lim="800000"/>
                <a:headEnd/>
                <a:tailEnd/>
              </a:ln>
            </p:spPr>
          </p:pic>
          <p:pic>
            <p:nvPicPr>
              <p:cNvPr id="7" name="Picture 2" descr="National Institutes of Health (NIH) - Turning Discovery Into Health">
                <a:hlinkClick r:id="rId6"/>
              </p:cNvPr>
              <p:cNvPicPr>
                <a:picLocks noChangeAspect="1" noChangeArrowheads="1"/>
              </p:cNvPicPr>
              <p:nvPr/>
            </p:nvPicPr>
            <p:blipFill>
              <a:blip r:embed="rId7" cstate="print"/>
              <a:srcRect r="75448"/>
              <a:stretch>
                <a:fillRect/>
              </a:stretch>
            </p:blipFill>
            <p:spPr bwMode="auto">
              <a:xfrm>
                <a:off x="8000670" y="2868085"/>
                <a:ext cx="889279" cy="555800"/>
              </a:xfrm>
              <a:prstGeom prst="rect">
                <a:avLst/>
              </a:prstGeom>
              <a:noFill/>
            </p:spPr>
          </p:pic>
          <p:pic>
            <p:nvPicPr>
              <p:cNvPr id="282630" name="Picture 6" descr="https://encrypted-tbn1.gstatic.com/images?q=tbn:ANd9GcQCY3qgb2W7RTEin1vT5OAd3RnEm85i4WmNNeEfybyObu6kKszArZLpi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9430" y="3536331"/>
                <a:ext cx="591759" cy="55888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69337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2" cstate="print"/>
          <a:srcRect l="5859" t="16667" r="56988" b="14181"/>
          <a:stretch>
            <a:fillRect/>
          </a:stretch>
        </p:blipFill>
        <p:spPr bwMode="auto">
          <a:xfrm>
            <a:off x="0" y="0"/>
            <a:ext cx="9144000" cy="6382321"/>
          </a:xfrm>
          <a:prstGeom prst="rect">
            <a:avLst/>
          </a:prstGeom>
          <a:noFill/>
          <a:ln w="9525">
            <a:noFill/>
            <a:miter lim="800000"/>
            <a:headEnd/>
            <a:tailEnd/>
          </a:ln>
        </p:spPr>
      </p:pic>
      <p:sp>
        <p:nvSpPr>
          <p:cNvPr id="4" name="Rectangle 3"/>
          <p:cNvSpPr/>
          <p:nvPr/>
        </p:nvSpPr>
        <p:spPr>
          <a:xfrm>
            <a:off x="0" y="6027003"/>
            <a:ext cx="9144000" cy="830997"/>
          </a:xfrm>
          <a:prstGeom prst="rect">
            <a:avLst/>
          </a:prstGeom>
          <a:solidFill>
            <a:srgbClr val="FFFF00"/>
          </a:solidFill>
        </p:spPr>
        <p:txBody>
          <a:bodyPr wrap="square">
            <a:spAutoFit/>
          </a:bodyPr>
          <a:lstStyle/>
          <a:p>
            <a:pPr algn="ctr"/>
            <a:r>
              <a:rPr lang="en-US" sz="2400" b="1" dirty="0" smtClean="0"/>
              <a:t>https://loop.nigms.nih.gov/index.php/2012/12/03/how-to-use-reporter-when-preparing-new-grant-applications/</a:t>
            </a:r>
            <a:endParaRPr lang="en-US" sz="2400" b="1" dirty="0"/>
          </a:p>
        </p:txBody>
      </p:sp>
    </p:spTree>
    <p:extLst>
      <p:ext uri="{BB962C8B-B14F-4D97-AF65-F5344CB8AC3E}">
        <p14:creationId xmlns:p14="http://schemas.microsoft.com/office/powerpoint/2010/main" val="2127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072" t="13548" r="4933" b="20194"/>
          <a:stretch/>
        </p:blipFill>
        <p:spPr bwMode="auto">
          <a:xfrm>
            <a:off x="1860" y="815898"/>
            <a:ext cx="9173737" cy="607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 y="6115766"/>
            <a:ext cx="9144000" cy="1384995"/>
          </a:xfrm>
          <a:prstGeom prst="rect">
            <a:avLst/>
          </a:prstGeom>
          <a:solidFill>
            <a:srgbClr val="FFFF00"/>
          </a:solidFill>
        </p:spPr>
        <p:txBody>
          <a:bodyPr wrap="square">
            <a:spAutoFit/>
          </a:bodyPr>
          <a:lstStyle/>
          <a:p>
            <a:pPr algn="ctr"/>
            <a:r>
              <a:rPr lang="en-US" sz="2800" b="1" dirty="0"/>
              <a:t>http://report.nih.gov/strategicplans</a:t>
            </a:r>
            <a:r>
              <a:rPr lang="en-US" sz="2800" b="1" dirty="0" smtClean="0"/>
              <a:t>/</a:t>
            </a:r>
          </a:p>
          <a:p>
            <a:pPr algn="ctr"/>
            <a:endParaRPr lang="en-US" sz="2800" b="1" dirty="0" smtClean="0"/>
          </a:p>
          <a:p>
            <a:pPr algn="ctr"/>
            <a:endParaRPr lang="en-US" sz="2800" dirty="0"/>
          </a:p>
        </p:txBody>
      </p:sp>
      <p:sp>
        <p:nvSpPr>
          <p:cNvPr id="4" name="Rectangle 2"/>
          <p:cNvSpPr txBox="1">
            <a:spLocks noChangeArrowheads="1"/>
          </p:cNvSpPr>
          <p:nvPr/>
        </p:nvSpPr>
        <p:spPr bwMode="auto">
          <a:xfrm>
            <a:off x="1219200" y="76200"/>
            <a:ext cx="7772400" cy="9144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000" b="1" dirty="0" smtClean="0">
                <a:solidFill>
                  <a:srgbClr val="73752F"/>
                </a:solidFill>
                <a:effectLst>
                  <a:outerShdw blurRad="38100" dist="38100" dir="2700000" algn="tl">
                    <a:srgbClr val="000000">
                      <a:alpha val="43137"/>
                    </a:srgbClr>
                  </a:outerShdw>
                </a:effectLst>
              </a:rPr>
              <a:t>Institute/Center (IC) Strategic Plans</a:t>
            </a:r>
            <a:endParaRPr lang="en-US" sz="4000" dirty="0" smtClean="0">
              <a:solidFill>
                <a:srgbClr val="73752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5189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4733" t="17945" b="1"/>
          <a:stretch/>
        </p:blipFill>
        <p:spPr bwMode="auto">
          <a:xfrm>
            <a:off x="0" y="1115122"/>
            <a:ext cx="9271020" cy="672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1219200" y="76200"/>
            <a:ext cx="7772400" cy="914400"/>
          </a:xfrm>
          <a:prstGeom prst="rect">
            <a:avLst/>
          </a:prstGeom>
          <a:solidFill>
            <a:schemeClr val="bg1"/>
          </a:solidFill>
          <a:ln>
            <a:miter lim="800000"/>
            <a:headEnd/>
            <a:tailEnd/>
          </a:ln>
        </p:spPr>
        <p:txBody>
          <a:bodyPr vert="horz" wrap="square" lIns="91440" tIns="45720" rIns="91440" bIns="45720" numCol="1"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600" b="1" dirty="0" smtClean="0">
                <a:solidFill>
                  <a:srgbClr val="73752F"/>
                </a:solidFill>
                <a:effectLst>
                  <a:outerShdw blurRad="38100" dist="38100" dir="2700000" algn="tl">
                    <a:srgbClr val="000000">
                      <a:alpha val="43137"/>
                    </a:srgbClr>
                  </a:outerShdw>
                </a:effectLst>
              </a:rPr>
              <a:t>Peering into the Funding Future:  </a:t>
            </a:r>
          </a:p>
          <a:p>
            <a:pPr algn="r"/>
            <a:r>
              <a:rPr lang="en-US" sz="3600" b="1" dirty="0" smtClean="0">
                <a:solidFill>
                  <a:srgbClr val="73752F"/>
                </a:solidFill>
                <a:effectLst>
                  <a:outerShdw blurRad="38100" dist="38100" dir="2700000" algn="tl">
                    <a:srgbClr val="000000">
                      <a:alpha val="43137"/>
                    </a:srgbClr>
                  </a:outerShdw>
                </a:effectLst>
              </a:rPr>
              <a:t>Concept Clearances</a:t>
            </a:r>
            <a:endParaRPr lang="en-US" sz="3600" dirty="0" smtClean="0">
              <a:solidFill>
                <a:srgbClr val="73752F"/>
              </a:solidFill>
              <a:effectLst>
                <a:outerShdw blurRad="38100" dist="38100" dir="2700000" algn="tl">
                  <a:srgbClr val="000000">
                    <a:alpha val="43137"/>
                  </a:srgbClr>
                </a:outerShdw>
              </a:effectLst>
            </a:endParaRPr>
          </a:p>
        </p:txBody>
      </p:sp>
      <p:grpSp>
        <p:nvGrpSpPr>
          <p:cNvPr id="4" name="Group 3"/>
          <p:cNvGrpSpPr/>
          <p:nvPr/>
        </p:nvGrpSpPr>
        <p:grpSpPr>
          <a:xfrm rot="1560000">
            <a:off x="5461624" y="1918338"/>
            <a:ext cx="4267200" cy="2610378"/>
            <a:chOff x="3810000" y="2037822"/>
            <a:chExt cx="4267200" cy="2610378"/>
          </a:xfrm>
        </p:grpSpPr>
        <p:sp>
          <p:nvSpPr>
            <p:cNvPr id="3" name="Explosion 1 2"/>
            <p:cNvSpPr/>
            <p:nvPr/>
          </p:nvSpPr>
          <p:spPr>
            <a:xfrm>
              <a:off x="3810000" y="2037822"/>
              <a:ext cx="4267200" cy="261037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35511" y="2743200"/>
              <a:ext cx="2495534" cy="923330"/>
            </a:xfrm>
            <a:prstGeom prst="rect">
              <a:avLst/>
            </a:prstGeom>
            <a:noFill/>
          </p:spPr>
          <p:txBody>
            <a:bodyPr wrap="square" rtlCol="0">
              <a:spAutoFit/>
            </a:bodyPr>
            <a:lstStyle/>
            <a:p>
              <a:pPr algn="ctr"/>
              <a:r>
                <a:rPr lang="en-US" b="1" dirty="0" smtClean="0">
                  <a:solidFill>
                    <a:schemeClr val="bg1"/>
                  </a:solidFill>
                </a:rPr>
                <a:t>Google “Concept Clearance” and the IC to find the </a:t>
              </a:r>
              <a:r>
                <a:rPr lang="en-US" b="1" dirty="0" err="1" smtClean="0">
                  <a:solidFill>
                    <a:schemeClr val="bg1"/>
                  </a:solidFill>
                </a:rPr>
                <a:t>revelant</a:t>
              </a:r>
              <a:r>
                <a:rPr lang="en-US" b="1" dirty="0" smtClean="0">
                  <a:solidFill>
                    <a:schemeClr val="bg1"/>
                  </a:solidFill>
                </a:rPr>
                <a:t> site</a:t>
              </a:r>
              <a:endParaRPr lang="en-US" b="1" dirty="0">
                <a:solidFill>
                  <a:schemeClr val="bg1"/>
                </a:solidFill>
              </a:endParaRPr>
            </a:p>
          </p:txBody>
        </p:sp>
      </p:grpSp>
      <p:sp>
        <p:nvSpPr>
          <p:cNvPr id="6" name="TextBox 5"/>
          <p:cNvSpPr txBox="1"/>
          <p:nvPr/>
        </p:nvSpPr>
        <p:spPr>
          <a:xfrm>
            <a:off x="457199" y="5029200"/>
            <a:ext cx="8153401" cy="830997"/>
          </a:xfrm>
          <a:prstGeom prst="rect">
            <a:avLst/>
          </a:prstGeom>
          <a:solidFill>
            <a:srgbClr val="FFFF00"/>
          </a:solidFill>
        </p:spPr>
        <p:txBody>
          <a:bodyPr wrap="square" rtlCol="0">
            <a:spAutoFit/>
          </a:bodyPr>
          <a:lstStyle/>
          <a:p>
            <a:r>
              <a:rPr lang="en-US" sz="2400" dirty="0" smtClean="0"/>
              <a:t>“…alert researchers to NIMH interests and potential funding opportunities.”</a:t>
            </a:r>
            <a:endParaRPr lang="en-US" sz="2400" dirty="0"/>
          </a:p>
        </p:txBody>
      </p:sp>
    </p:spTree>
    <p:extLst>
      <p:ext uri="{BB962C8B-B14F-4D97-AF65-F5344CB8AC3E}">
        <p14:creationId xmlns:p14="http://schemas.microsoft.com/office/powerpoint/2010/main" val="27160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File:The haystacks fields in the sunset.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4" r="7363"/>
          <a:stretch/>
        </p:blipFill>
        <p:spPr bwMode="auto">
          <a:xfrm>
            <a:off x="0" y="0"/>
            <a:ext cx="9144000" cy="68703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4998" y="1453075"/>
            <a:ext cx="8458200" cy="1969770"/>
          </a:xfrm>
          <a:prstGeom prst="rect">
            <a:avLst/>
          </a:prstGeom>
          <a:solidFill>
            <a:schemeClr val="accent5">
              <a:lumMod val="40000"/>
              <a:lumOff val="60000"/>
            </a:schemeClr>
          </a:solidFill>
        </p:spPr>
        <p:txBody>
          <a:bodyPr wrap="square">
            <a:spAutoFit/>
          </a:bodyPr>
          <a:lstStyle/>
          <a:p>
            <a:pPr marL="457200" indent="-457200">
              <a:buClr>
                <a:schemeClr val="bg2">
                  <a:lumMod val="75000"/>
                </a:schemeClr>
              </a:buClr>
              <a:buFont typeface="Wingdings" pitchFamily="2" charset="2"/>
              <a:buChar char="ü"/>
            </a:pPr>
            <a:r>
              <a:rPr lang="en-US" sz="2600" b="1" dirty="0">
                <a:solidFill>
                  <a:schemeClr val="bg1">
                    <a:lumMod val="75000"/>
                  </a:schemeClr>
                </a:solidFill>
              </a:rPr>
              <a:t>There is an NIH Funding Mechanism for just about every type of research with biomedical impact.  But first, get the science right:</a:t>
            </a:r>
          </a:p>
          <a:p>
            <a:pPr marL="914400" lvl="1" indent="-457200">
              <a:buClr>
                <a:schemeClr val="bg2">
                  <a:lumMod val="75000"/>
                </a:schemeClr>
              </a:buClr>
              <a:buFont typeface="Calibri" panose="020F0502020204030204" pitchFamily="34" charset="0"/>
              <a:buChar char="−"/>
            </a:pPr>
            <a:r>
              <a:rPr lang="en-US" sz="2200" b="1" dirty="0">
                <a:solidFill>
                  <a:schemeClr val="bg1">
                    <a:lumMod val="75000"/>
                  </a:schemeClr>
                </a:solidFill>
              </a:rPr>
              <a:t>Wow the reviewers</a:t>
            </a:r>
          </a:p>
          <a:p>
            <a:pPr marL="914400" lvl="1" indent="-457200">
              <a:buClr>
                <a:schemeClr val="bg2">
                  <a:lumMod val="75000"/>
                </a:schemeClr>
              </a:buClr>
              <a:buFont typeface="Calibri" panose="020F0502020204030204" pitchFamily="34" charset="0"/>
              <a:buChar char="−"/>
            </a:pPr>
            <a:r>
              <a:rPr lang="en-US" sz="2200" b="1" dirty="0">
                <a:solidFill>
                  <a:schemeClr val="bg1">
                    <a:lumMod val="75000"/>
                  </a:schemeClr>
                </a:solidFill>
              </a:rPr>
              <a:t>Fill a programmatic niche</a:t>
            </a:r>
          </a:p>
        </p:txBody>
      </p:sp>
      <p:sp>
        <p:nvSpPr>
          <p:cNvPr id="4" name="Rectangle 3"/>
          <p:cNvSpPr/>
          <p:nvPr/>
        </p:nvSpPr>
        <p:spPr>
          <a:xfrm>
            <a:off x="404998" y="3384326"/>
            <a:ext cx="8458200" cy="1169551"/>
          </a:xfrm>
          <a:prstGeom prst="rect">
            <a:avLst/>
          </a:prstGeom>
          <a:solidFill>
            <a:schemeClr val="accent5">
              <a:lumMod val="40000"/>
              <a:lumOff val="60000"/>
            </a:schemeClr>
          </a:solidFill>
        </p:spPr>
        <p:txBody>
          <a:bodyPr wrap="square">
            <a:spAutoFit/>
          </a:bodyPr>
          <a:lstStyle/>
          <a:p>
            <a:pPr marL="457200" indent="-457200">
              <a:buClr>
                <a:schemeClr val="bg2">
                  <a:lumMod val="75000"/>
                </a:schemeClr>
              </a:buClr>
              <a:buFont typeface="Wingdings" panose="05000000000000000000" pitchFamily="2" charset="2"/>
              <a:buChar char="ü"/>
            </a:pPr>
            <a:r>
              <a:rPr lang="en-US" sz="2600" b="1" dirty="0" smtClean="0">
                <a:solidFill>
                  <a:schemeClr val="bg1">
                    <a:lumMod val="75000"/>
                  </a:schemeClr>
                </a:solidFill>
              </a:rPr>
              <a:t>Don’t neglect other useful tools:</a:t>
            </a:r>
            <a:endParaRPr lang="en-US" sz="2600" b="1" dirty="0">
              <a:solidFill>
                <a:schemeClr val="bg1">
                  <a:lumMod val="75000"/>
                </a:schemeClr>
              </a:solidFill>
            </a:endParaRPr>
          </a:p>
          <a:p>
            <a:pPr marL="914400" lvl="1" indent="-457200">
              <a:buClr>
                <a:schemeClr val="bg2">
                  <a:lumMod val="75000"/>
                </a:schemeClr>
              </a:buClr>
              <a:buFont typeface="Wingdings" panose="05000000000000000000" pitchFamily="2" charset="2"/>
              <a:buChar char="ü"/>
            </a:pPr>
            <a:r>
              <a:rPr lang="en-US" sz="2200" b="1" dirty="0">
                <a:solidFill>
                  <a:schemeClr val="bg1">
                    <a:lumMod val="75000"/>
                  </a:schemeClr>
                </a:solidFill>
              </a:rPr>
              <a:t>R</a:t>
            </a:r>
            <a:r>
              <a:rPr lang="en-US" sz="2200" b="1" dirty="0" smtClean="0">
                <a:solidFill>
                  <a:schemeClr val="bg1">
                    <a:lumMod val="75000"/>
                  </a:schemeClr>
                </a:solidFill>
              </a:rPr>
              <a:t>esearch Portfolio Online Reporting Tools (</a:t>
            </a:r>
            <a:r>
              <a:rPr lang="en-US" sz="2200" b="1" dirty="0" err="1" smtClean="0">
                <a:solidFill>
                  <a:schemeClr val="bg1">
                    <a:lumMod val="75000"/>
                  </a:schemeClr>
                </a:solidFill>
              </a:rPr>
              <a:t>RePORT</a:t>
            </a:r>
            <a:r>
              <a:rPr lang="en-US" sz="2200" b="1" dirty="0" smtClean="0">
                <a:solidFill>
                  <a:schemeClr val="bg1">
                    <a:lumMod val="75000"/>
                  </a:schemeClr>
                </a:solidFill>
              </a:rPr>
              <a:t>)</a:t>
            </a:r>
            <a:endParaRPr lang="en-US" sz="2200" b="1" dirty="0">
              <a:solidFill>
                <a:schemeClr val="bg1">
                  <a:lumMod val="75000"/>
                </a:schemeClr>
              </a:solidFill>
            </a:endParaRPr>
          </a:p>
          <a:p>
            <a:pPr marL="914400" lvl="1" indent="-457200">
              <a:buClr>
                <a:schemeClr val="bg2">
                  <a:lumMod val="75000"/>
                </a:schemeClr>
              </a:buClr>
              <a:buFont typeface="Wingdings" panose="05000000000000000000" pitchFamily="2" charset="2"/>
              <a:buChar char="ü"/>
            </a:pPr>
            <a:r>
              <a:rPr lang="en-US" sz="2200" b="1" dirty="0" smtClean="0">
                <a:solidFill>
                  <a:schemeClr val="bg1">
                    <a:lumMod val="75000"/>
                  </a:schemeClr>
                </a:solidFill>
              </a:rPr>
              <a:t>IC Strategic Plans and Concept Clearances</a:t>
            </a:r>
            <a:endParaRPr lang="en-US" sz="2200" b="1" dirty="0">
              <a:solidFill>
                <a:schemeClr val="bg1">
                  <a:lumMod val="75000"/>
                </a:schemeClr>
              </a:solidFill>
            </a:endParaRPr>
          </a:p>
        </p:txBody>
      </p:sp>
      <p:sp>
        <p:nvSpPr>
          <p:cNvPr id="5" name="Rectangle 4"/>
          <p:cNvSpPr/>
          <p:nvPr/>
        </p:nvSpPr>
        <p:spPr>
          <a:xfrm>
            <a:off x="404998" y="4553877"/>
            <a:ext cx="8458200" cy="892552"/>
          </a:xfrm>
          <a:prstGeom prst="rect">
            <a:avLst/>
          </a:prstGeom>
          <a:solidFill>
            <a:schemeClr val="accent5">
              <a:lumMod val="40000"/>
              <a:lumOff val="60000"/>
            </a:schemeClr>
          </a:solidFill>
        </p:spPr>
        <p:txBody>
          <a:bodyPr wrap="square">
            <a:spAutoFit/>
          </a:bodyPr>
          <a:lstStyle/>
          <a:p>
            <a:pPr marL="457200" indent="-457200">
              <a:buClr>
                <a:srgbClr val="73752F"/>
              </a:buClr>
              <a:buFont typeface="Wingdings" panose="05000000000000000000" pitchFamily="2" charset="2"/>
              <a:buChar char="ü"/>
            </a:pPr>
            <a:r>
              <a:rPr lang="en-US" sz="2600" b="1" dirty="0"/>
              <a:t>NIH staff are </a:t>
            </a:r>
            <a:r>
              <a:rPr lang="en-US" sz="2600" b="1" dirty="0" err="1" smtClean="0"/>
              <a:t>knowledagble</a:t>
            </a:r>
            <a:r>
              <a:rPr lang="en-US" sz="2600" b="1" dirty="0" smtClean="0"/>
              <a:t> </a:t>
            </a:r>
            <a:r>
              <a:rPr lang="en-US" sz="2600" b="1" dirty="0"/>
              <a:t>and accessible.  Find them </a:t>
            </a:r>
            <a:r>
              <a:rPr lang="en-US" sz="2600" b="1" dirty="0" smtClean="0"/>
              <a:t>via IC </a:t>
            </a:r>
            <a:r>
              <a:rPr lang="en-US" sz="2600" b="1" dirty="0"/>
              <a:t>web sites and send a brief e-mail.</a:t>
            </a:r>
          </a:p>
        </p:txBody>
      </p:sp>
      <p:sp>
        <p:nvSpPr>
          <p:cNvPr id="6" name="Rectangle 5"/>
          <p:cNvSpPr/>
          <p:nvPr/>
        </p:nvSpPr>
        <p:spPr>
          <a:xfrm>
            <a:off x="404998" y="5446429"/>
            <a:ext cx="8458200" cy="892552"/>
          </a:xfrm>
          <a:prstGeom prst="rect">
            <a:avLst/>
          </a:prstGeom>
          <a:solidFill>
            <a:schemeClr val="accent5">
              <a:lumMod val="40000"/>
              <a:lumOff val="60000"/>
            </a:schemeClr>
          </a:solidFill>
        </p:spPr>
        <p:txBody>
          <a:bodyPr wrap="square">
            <a:spAutoFit/>
          </a:bodyPr>
          <a:lstStyle/>
          <a:p>
            <a:pPr marL="457200" indent="-457200">
              <a:buClr>
                <a:schemeClr val="bg2">
                  <a:lumMod val="75000"/>
                </a:schemeClr>
              </a:buClr>
              <a:buFont typeface="Wingdings" panose="05000000000000000000" pitchFamily="2" charset="2"/>
              <a:buChar char="ü"/>
            </a:pPr>
            <a:r>
              <a:rPr lang="en-US" sz="2600" b="1" dirty="0">
                <a:solidFill>
                  <a:schemeClr val="bg1">
                    <a:lumMod val="75000"/>
                  </a:schemeClr>
                </a:solidFill>
              </a:rPr>
              <a:t>NIH issues Funding Opportunity Announcements (FOAs) regularly.  Sign up for updates in the NIH Guide.</a:t>
            </a:r>
          </a:p>
        </p:txBody>
      </p:sp>
      <p:sp>
        <p:nvSpPr>
          <p:cNvPr id="7" name="Text Box 5"/>
          <p:cNvSpPr txBox="1">
            <a:spLocks noChangeArrowheads="1"/>
          </p:cNvSpPr>
          <p:nvPr/>
        </p:nvSpPr>
        <p:spPr bwMode="auto">
          <a:xfrm>
            <a:off x="2990222" y="228600"/>
            <a:ext cx="5867400" cy="923330"/>
          </a:xfrm>
          <a:prstGeom prst="rect">
            <a:avLst/>
          </a:prstGeom>
          <a:solidFill>
            <a:schemeClr val="accent5">
              <a:lumMod val="40000"/>
              <a:lumOff val="60000"/>
            </a:schemeClr>
          </a:solidFill>
          <a:ln w="38100" algn="ctr">
            <a:noFill/>
            <a:prstDash val="dash"/>
            <a:miter lim="800000"/>
            <a:headEnd/>
            <a:tailEnd type="none" w="lg" len="lg"/>
          </a:ln>
        </p:spPr>
        <p:txBody>
          <a:bodyPr wrap="square">
            <a:spAutoFit/>
          </a:bodyPr>
          <a:lstStyle/>
          <a:p>
            <a:pPr algn="r">
              <a:defRPr/>
            </a:pPr>
            <a:r>
              <a:rPr lang="en-US" sz="5400" b="1" i="1" cap="small" dirty="0" smtClean="0">
                <a:solidFill>
                  <a:srgbClr val="73752F"/>
                </a:solidFill>
                <a:effectLst>
                  <a:outerShdw blurRad="38100" dist="38100" dir="2700000" algn="tl">
                    <a:srgbClr val="000000">
                      <a:alpha val="43137"/>
                    </a:srgbClr>
                  </a:outerShdw>
                </a:effectLst>
                <a:latin typeface="Arial" charset="0"/>
              </a:rPr>
              <a:t>Four Take </a:t>
            </a:r>
            <a:r>
              <a:rPr lang="en-US" sz="5400" b="1" i="1" cap="small" dirty="0" err="1" smtClean="0">
                <a:solidFill>
                  <a:srgbClr val="73752F"/>
                </a:solidFill>
                <a:effectLst>
                  <a:outerShdw blurRad="38100" dist="38100" dir="2700000" algn="tl">
                    <a:srgbClr val="000000">
                      <a:alpha val="43137"/>
                    </a:srgbClr>
                  </a:outerShdw>
                </a:effectLst>
                <a:latin typeface="Arial" charset="0"/>
              </a:rPr>
              <a:t>Aways</a:t>
            </a:r>
            <a:endParaRPr lang="en-US" sz="5400" b="1" i="1" cap="small" dirty="0">
              <a:solidFill>
                <a:srgbClr val="73752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1365340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914400" y="0"/>
            <a:ext cx="7772400" cy="914400"/>
          </a:xfrm>
          <a:solidFill>
            <a:srgbClr val="FFFFFF"/>
          </a:solidFill>
          <a:ln>
            <a:miter lim="800000"/>
            <a:headEnd/>
            <a:tailEnd/>
          </a:ln>
        </p:spPr>
        <p:txBody>
          <a:bodyPr vert="horz" wrap="square" lIns="91440" tIns="45720" rIns="91440" bIns="45720" numCol="1" anchor="t" anchorCtr="0" compatLnSpc="1">
            <a:prstTxWarp prst="textNoShape">
              <a:avLst/>
            </a:prstTxWarp>
            <a:normAutofit fontScale="90000"/>
          </a:bodyPr>
          <a:lstStyle/>
          <a:p>
            <a:pPr algn="r"/>
            <a:r>
              <a:rPr lang="en-US" sz="4000" b="1" dirty="0" smtClean="0">
                <a:solidFill>
                  <a:srgbClr val="73752F"/>
                </a:solidFill>
                <a:effectLst>
                  <a:outerShdw blurRad="38100" dist="38100" dir="2700000" algn="tl">
                    <a:srgbClr val="000000">
                      <a:alpha val="43137"/>
                    </a:srgbClr>
                  </a:outerShdw>
                </a:effectLst>
              </a:rPr>
              <a:t>Need Help with Your Proposal… </a:t>
            </a:r>
            <a:br>
              <a:rPr lang="en-US" sz="4000" b="1" dirty="0" smtClean="0">
                <a:solidFill>
                  <a:srgbClr val="73752F"/>
                </a:solidFill>
                <a:effectLst>
                  <a:outerShdw blurRad="38100" dist="38100" dir="2700000" algn="tl">
                    <a:srgbClr val="000000">
                      <a:alpha val="43137"/>
                    </a:srgbClr>
                  </a:outerShdw>
                </a:effectLst>
              </a:rPr>
            </a:br>
            <a:r>
              <a:rPr lang="en-US" sz="4000" b="1" dirty="0" smtClean="0">
                <a:solidFill>
                  <a:srgbClr val="73752F"/>
                </a:solidFill>
                <a:effectLst>
                  <a:outerShdw blurRad="38100" dist="38100" dir="2700000" algn="tl">
                    <a:srgbClr val="000000">
                      <a:alpha val="43137"/>
                    </a:srgbClr>
                  </a:outerShdw>
                </a:effectLst>
              </a:rPr>
              <a:t>Who Ya’ Gonna’ Call?</a:t>
            </a:r>
            <a:r>
              <a:rPr lang="en-US" sz="3600" dirty="0" smtClean="0">
                <a:solidFill>
                  <a:srgbClr val="73752F"/>
                </a:solidFill>
                <a:effectLst>
                  <a:outerShdw blurRad="38100" dist="38100" dir="2700000" algn="tl">
                    <a:srgbClr val="000000">
                      <a:alpha val="43137"/>
                    </a:srgbClr>
                  </a:outerShdw>
                </a:effectLst>
              </a:rPr>
              <a:t/>
            </a:r>
            <a:br>
              <a:rPr lang="en-US" sz="3600" dirty="0" smtClean="0">
                <a:solidFill>
                  <a:srgbClr val="73752F"/>
                </a:solidFill>
                <a:effectLst>
                  <a:outerShdw blurRad="38100" dist="38100" dir="2700000" algn="tl">
                    <a:srgbClr val="000000">
                      <a:alpha val="43137"/>
                    </a:srgbClr>
                  </a:outerShdw>
                </a:effectLst>
              </a:rPr>
            </a:br>
            <a:endParaRPr lang="en-US" sz="3600" dirty="0" smtClean="0">
              <a:solidFill>
                <a:srgbClr val="73752F"/>
              </a:solidFill>
              <a:effectLst>
                <a:outerShdw blurRad="38100" dist="38100" dir="2700000" algn="tl">
                  <a:srgbClr val="000000">
                    <a:alpha val="43137"/>
                  </a:srgbClr>
                </a:outerShdw>
              </a:effectLst>
            </a:endParaRPr>
          </a:p>
        </p:txBody>
      </p:sp>
      <p:pic>
        <p:nvPicPr>
          <p:cNvPr id="52227" name="Picture 3" descr="npo00003e"/>
          <p:cNvPicPr>
            <a:picLocks noChangeAspect="1" noChangeArrowheads="1"/>
          </p:cNvPicPr>
          <p:nvPr/>
        </p:nvPicPr>
        <p:blipFill>
          <a:blip r:embed="rId3" cstate="print"/>
          <a:srcRect t="11295" b="4518"/>
          <a:stretch>
            <a:fillRect/>
          </a:stretch>
        </p:blipFill>
        <p:spPr bwMode="auto">
          <a:xfrm>
            <a:off x="4800600" y="1219200"/>
            <a:ext cx="3994150" cy="4452938"/>
          </a:xfrm>
          <a:prstGeom prst="rect">
            <a:avLst/>
          </a:prstGeom>
          <a:noFill/>
          <a:ln w="9525" algn="ctr">
            <a:noFill/>
            <a:miter lim="800000"/>
            <a:headEnd/>
            <a:tailEnd/>
          </a:ln>
        </p:spPr>
      </p:pic>
      <p:sp>
        <p:nvSpPr>
          <p:cNvPr id="52228" name="Text Box 5"/>
          <p:cNvSpPr txBox="1">
            <a:spLocks noChangeArrowheads="1"/>
          </p:cNvSpPr>
          <p:nvPr/>
        </p:nvSpPr>
        <p:spPr bwMode="auto">
          <a:xfrm>
            <a:off x="746125" y="1235075"/>
            <a:ext cx="184150" cy="579438"/>
          </a:xfrm>
          <a:prstGeom prst="rect">
            <a:avLst/>
          </a:prstGeom>
          <a:noFill/>
          <a:ln w="12700">
            <a:noFill/>
            <a:miter lim="800000"/>
            <a:headEnd type="none" w="sm" len="sm"/>
            <a:tailEnd type="none" w="sm" len="sm"/>
          </a:ln>
        </p:spPr>
        <p:txBody>
          <a:bodyPr wrap="none">
            <a:spAutoFit/>
          </a:bodyPr>
          <a:lstStyle/>
          <a:p>
            <a:endParaRPr lang="en-US" dirty="0"/>
          </a:p>
        </p:txBody>
      </p:sp>
      <p:sp>
        <p:nvSpPr>
          <p:cNvPr id="803846" name="Rectangle 6"/>
          <p:cNvSpPr>
            <a:spLocks noChangeArrowheads="1"/>
          </p:cNvSpPr>
          <p:nvPr/>
        </p:nvSpPr>
        <p:spPr bwMode="auto">
          <a:xfrm>
            <a:off x="228600" y="990600"/>
            <a:ext cx="4419600" cy="1200150"/>
          </a:xfrm>
          <a:prstGeom prst="rect">
            <a:avLst/>
          </a:prstGeom>
          <a:noFill/>
          <a:ln w="12700">
            <a:noFill/>
            <a:miter lim="800000"/>
            <a:headEnd type="none" w="sm" len="sm"/>
            <a:tailEnd type="none" w="sm" len="sm"/>
          </a:ln>
        </p:spPr>
        <p:txBody>
          <a:bodyPr>
            <a:spAutoFit/>
          </a:bodyPr>
          <a:lstStyle/>
          <a:p>
            <a:pPr algn="l">
              <a:buClr>
                <a:srgbClr val="FF0000"/>
              </a:buClr>
              <a:buFont typeface="Wingdings" pitchFamily="2" charset="2"/>
              <a:buChar char="ü"/>
            </a:pPr>
            <a:r>
              <a:rPr lang="en-US" sz="2400" b="1" dirty="0">
                <a:solidFill>
                  <a:srgbClr val="000066"/>
                </a:solidFill>
              </a:rPr>
              <a:t>  </a:t>
            </a:r>
            <a:r>
              <a:rPr lang="en-US" sz="2400" b="1" dirty="0"/>
              <a:t>about the scientific and technical aspects of your </a:t>
            </a:r>
            <a:r>
              <a:rPr lang="en-US" sz="2400" b="1" dirty="0" smtClean="0"/>
              <a:t>application</a:t>
            </a:r>
            <a:endParaRPr lang="en-US" sz="2400" b="1" dirty="0"/>
          </a:p>
        </p:txBody>
      </p:sp>
      <p:sp>
        <p:nvSpPr>
          <p:cNvPr id="803847" name="Text Box 7"/>
          <p:cNvSpPr txBox="1">
            <a:spLocks noChangeArrowheads="1"/>
          </p:cNvSpPr>
          <p:nvPr/>
        </p:nvSpPr>
        <p:spPr bwMode="auto">
          <a:xfrm>
            <a:off x="4572000" y="5638800"/>
            <a:ext cx="1692275" cy="830997"/>
          </a:xfrm>
          <a:prstGeom prst="rect">
            <a:avLst/>
          </a:prstGeom>
          <a:noFill/>
          <a:ln w="12700">
            <a:noFill/>
            <a:miter lim="800000"/>
            <a:headEnd type="none" w="sm" len="sm"/>
            <a:tailEnd type="none" w="sm" len="sm"/>
          </a:ln>
        </p:spPr>
        <p:txBody>
          <a:bodyPr>
            <a:spAutoFit/>
          </a:bodyPr>
          <a:lstStyle/>
          <a:p>
            <a:r>
              <a:rPr lang="en-US" sz="2400" b="1" dirty="0">
                <a:solidFill>
                  <a:srgbClr val="3366FF"/>
                </a:solidFill>
              </a:rPr>
              <a:t>Program Director</a:t>
            </a:r>
          </a:p>
        </p:txBody>
      </p:sp>
      <p:sp>
        <p:nvSpPr>
          <p:cNvPr id="803848" name="Oval 8"/>
          <p:cNvSpPr>
            <a:spLocks noChangeArrowheads="1"/>
          </p:cNvSpPr>
          <p:nvPr/>
        </p:nvSpPr>
        <p:spPr bwMode="auto">
          <a:xfrm>
            <a:off x="4648200" y="1219200"/>
            <a:ext cx="1524000" cy="4495800"/>
          </a:xfrm>
          <a:prstGeom prst="ellipse">
            <a:avLst/>
          </a:prstGeom>
          <a:noFill/>
          <a:ln w="28575">
            <a:solidFill>
              <a:srgbClr val="FF0000"/>
            </a:solidFill>
            <a:prstDash val="solid"/>
            <a:round/>
            <a:headEnd type="none" w="sm" len="sm"/>
            <a:tailEnd type="none" w="sm" len="sm"/>
          </a:ln>
        </p:spPr>
        <p:txBody>
          <a:bodyPr wrap="none" anchor="ctr"/>
          <a:lstStyle/>
          <a:p>
            <a:endParaRPr lang="en-US" dirty="0"/>
          </a:p>
        </p:txBody>
      </p:sp>
      <p:sp>
        <p:nvSpPr>
          <p:cNvPr id="803849" name="Rectangle 9"/>
          <p:cNvSpPr>
            <a:spLocks noChangeArrowheads="1"/>
          </p:cNvSpPr>
          <p:nvPr/>
        </p:nvSpPr>
        <p:spPr bwMode="auto">
          <a:xfrm>
            <a:off x="228600" y="2971800"/>
            <a:ext cx="4419600" cy="830263"/>
          </a:xfrm>
          <a:prstGeom prst="rect">
            <a:avLst/>
          </a:prstGeom>
          <a:noFill/>
          <a:ln w="12700">
            <a:noFill/>
            <a:miter lim="800000"/>
            <a:headEnd type="none" w="sm" len="sm"/>
            <a:tailEnd type="none" w="sm" len="sm"/>
          </a:ln>
        </p:spPr>
        <p:txBody>
          <a:bodyPr>
            <a:spAutoFit/>
          </a:bodyPr>
          <a:lstStyle/>
          <a:p>
            <a:pPr algn="l">
              <a:buClr>
                <a:srgbClr val="92D050"/>
              </a:buClr>
              <a:buFont typeface="Wingdings" pitchFamily="2" charset="2"/>
              <a:buChar char="ü"/>
            </a:pPr>
            <a:r>
              <a:rPr lang="en-US" sz="2400" b="1" dirty="0"/>
              <a:t>  for questions during the </a:t>
            </a:r>
            <a:r>
              <a:rPr lang="en-US" sz="2400" b="1" dirty="0" smtClean="0"/>
              <a:t>review</a:t>
            </a:r>
            <a:endParaRPr lang="en-US" sz="2400" b="1" dirty="0"/>
          </a:p>
        </p:txBody>
      </p:sp>
      <p:sp>
        <p:nvSpPr>
          <p:cNvPr id="803850" name="Text Box 10"/>
          <p:cNvSpPr txBox="1">
            <a:spLocks noChangeArrowheads="1"/>
          </p:cNvSpPr>
          <p:nvPr/>
        </p:nvSpPr>
        <p:spPr bwMode="auto">
          <a:xfrm>
            <a:off x="6019800" y="5670550"/>
            <a:ext cx="1692275" cy="1200329"/>
          </a:xfrm>
          <a:prstGeom prst="rect">
            <a:avLst/>
          </a:prstGeom>
          <a:noFill/>
          <a:ln w="12700">
            <a:noFill/>
            <a:miter lim="800000"/>
            <a:headEnd type="none" w="sm" len="sm"/>
            <a:tailEnd type="none" w="sm" len="sm"/>
          </a:ln>
        </p:spPr>
        <p:txBody>
          <a:bodyPr>
            <a:spAutoFit/>
          </a:bodyPr>
          <a:lstStyle/>
          <a:p>
            <a:r>
              <a:rPr lang="en-US" sz="2400" b="1" dirty="0">
                <a:solidFill>
                  <a:srgbClr val="3366FF"/>
                </a:solidFill>
              </a:rPr>
              <a:t>Scientific Review Officer</a:t>
            </a:r>
          </a:p>
        </p:txBody>
      </p:sp>
      <p:sp>
        <p:nvSpPr>
          <p:cNvPr id="803851" name="Oval 11"/>
          <p:cNvSpPr>
            <a:spLocks noChangeArrowheads="1"/>
          </p:cNvSpPr>
          <p:nvPr/>
        </p:nvSpPr>
        <p:spPr bwMode="auto">
          <a:xfrm>
            <a:off x="6096000" y="1295400"/>
            <a:ext cx="1447800" cy="4343400"/>
          </a:xfrm>
          <a:prstGeom prst="ellipse">
            <a:avLst/>
          </a:prstGeom>
          <a:noFill/>
          <a:ln w="31750">
            <a:solidFill>
              <a:srgbClr val="92D050"/>
            </a:solidFill>
            <a:round/>
            <a:headEnd type="none" w="sm" len="sm"/>
            <a:tailEnd type="none" w="sm" len="sm"/>
          </a:ln>
        </p:spPr>
        <p:txBody>
          <a:bodyPr wrap="none" anchor="ctr"/>
          <a:lstStyle/>
          <a:p>
            <a:endParaRPr lang="en-US" dirty="0"/>
          </a:p>
        </p:txBody>
      </p:sp>
      <p:sp>
        <p:nvSpPr>
          <p:cNvPr id="803852" name="Rectangle 12"/>
          <p:cNvSpPr>
            <a:spLocks noChangeArrowheads="1"/>
          </p:cNvSpPr>
          <p:nvPr/>
        </p:nvSpPr>
        <p:spPr bwMode="auto">
          <a:xfrm>
            <a:off x="228600" y="4800600"/>
            <a:ext cx="4419600" cy="830263"/>
          </a:xfrm>
          <a:prstGeom prst="rect">
            <a:avLst/>
          </a:prstGeom>
          <a:noFill/>
          <a:ln w="12700">
            <a:noFill/>
            <a:miter lim="800000"/>
            <a:headEnd type="none" w="sm" len="sm"/>
            <a:tailEnd type="none" w="sm" len="sm"/>
          </a:ln>
        </p:spPr>
        <p:txBody>
          <a:bodyPr>
            <a:spAutoFit/>
          </a:bodyPr>
          <a:lstStyle/>
          <a:p>
            <a:pPr algn="l">
              <a:buClr>
                <a:srgbClr val="FF9900"/>
              </a:buClr>
              <a:buFont typeface="Wingdings" pitchFamily="2" charset="2"/>
              <a:buChar char="ü"/>
            </a:pPr>
            <a:r>
              <a:rPr lang="en-US" sz="2400" b="1" dirty="0">
                <a:solidFill>
                  <a:srgbClr val="000066"/>
                </a:solidFill>
              </a:rPr>
              <a:t>  </a:t>
            </a:r>
            <a:r>
              <a:rPr lang="en-US" sz="2400" b="1" dirty="0"/>
              <a:t>for help with the business aspects of a </a:t>
            </a:r>
            <a:r>
              <a:rPr lang="en-US" sz="2400" b="1" dirty="0" smtClean="0"/>
              <a:t>proposal</a:t>
            </a:r>
            <a:endParaRPr lang="en-US" sz="2400" b="1" dirty="0"/>
          </a:p>
        </p:txBody>
      </p:sp>
      <p:sp>
        <p:nvSpPr>
          <p:cNvPr id="803853" name="Oval 13"/>
          <p:cNvSpPr>
            <a:spLocks noChangeArrowheads="1"/>
          </p:cNvSpPr>
          <p:nvPr/>
        </p:nvSpPr>
        <p:spPr bwMode="auto">
          <a:xfrm>
            <a:off x="7315200" y="1219200"/>
            <a:ext cx="1524000" cy="4419600"/>
          </a:xfrm>
          <a:prstGeom prst="ellipse">
            <a:avLst/>
          </a:prstGeom>
          <a:noFill/>
          <a:ln w="31750">
            <a:solidFill>
              <a:srgbClr val="FF9900"/>
            </a:solidFill>
            <a:round/>
            <a:headEnd type="none" w="sm" len="sm"/>
            <a:tailEnd type="none" w="sm" len="sm"/>
          </a:ln>
        </p:spPr>
        <p:txBody>
          <a:bodyPr wrap="none" anchor="ctr"/>
          <a:lstStyle/>
          <a:p>
            <a:endParaRPr lang="en-US" dirty="0"/>
          </a:p>
        </p:txBody>
      </p:sp>
      <p:sp>
        <p:nvSpPr>
          <p:cNvPr id="803854" name="Text Box 14"/>
          <p:cNvSpPr txBox="1">
            <a:spLocks noChangeArrowheads="1"/>
          </p:cNvSpPr>
          <p:nvPr/>
        </p:nvSpPr>
        <p:spPr bwMode="auto">
          <a:xfrm>
            <a:off x="7451725" y="5638800"/>
            <a:ext cx="1692275" cy="830997"/>
          </a:xfrm>
          <a:prstGeom prst="rect">
            <a:avLst/>
          </a:prstGeom>
          <a:noFill/>
          <a:ln w="12700">
            <a:noFill/>
            <a:miter lim="800000"/>
            <a:headEnd type="none" w="sm" len="sm"/>
            <a:tailEnd type="none" w="sm" len="sm"/>
          </a:ln>
        </p:spPr>
        <p:txBody>
          <a:bodyPr>
            <a:spAutoFit/>
          </a:bodyPr>
          <a:lstStyle/>
          <a:p>
            <a:r>
              <a:rPr lang="en-US" sz="2400" b="1" dirty="0">
                <a:solidFill>
                  <a:srgbClr val="3366FF"/>
                </a:solidFill>
              </a:rPr>
              <a:t>Grants Specialist</a:t>
            </a:r>
          </a:p>
        </p:txBody>
      </p:sp>
      <p:sp>
        <p:nvSpPr>
          <p:cNvPr id="803855" name="Text Box 15"/>
          <p:cNvSpPr txBox="1">
            <a:spLocks noChangeArrowheads="1"/>
          </p:cNvSpPr>
          <p:nvPr/>
        </p:nvSpPr>
        <p:spPr bwMode="auto">
          <a:xfrm>
            <a:off x="381000" y="2133600"/>
            <a:ext cx="4495800" cy="862013"/>
          </a:xfrm>
          <a:prstGeom prst="rect">
            <a:avLst/>
          </a:prstGeom>
          <a:noFill/>
          <a:ln w="12700">
            <a:noFill/>
            <a:miter lim="800000"/>
            <a:headEnd type="none" w="sm" len="sm"/>
            <a:tailEnd type="none" w="sm" len="sm"/>
          </a:ln>
        </p:spPr>
        <p:txBody>
          <a:bodyPr>
            <a:spAutoFit/>
          </a:bodyPr>
          <a:lstStyle/>
          <a:p>
            <a:pPr algn="l">
              <a:buClr>
                <a:srgbClr val="FF0000"/>
              </a:buClr>
              <a:buFont typeface="Wingdings" pitchFamily="2" charset="2"/>
              <a:buChar char="§"/>
            </a:pPr>
            <a:r>
              <a:rPr lang="en-US" sz="1600" dirty="0"/>
              <a:t>  Find them on the solicitation</a:t>
            </a:r>
          </a:p>
          <a:p>
            <a:pPr algn="l">
              <a:buClr>
                <a:srgbClr val="FF0000"/>
              </a:buClr>
              <a:buFont typeface="Wingdings" pitchFamily="2" charset="2"/>
              <a:buChar char="§"/>
            </a:pPr>
            <a:r>
              <a:rPr lang="en-US" sz="1600" dirty="0"/>
              <a:t>  See also the IC’s programmatic descriptions (</a:t>
            </a:r>
            <a:r>
              <a:rPr lang="en-US" sz="1600" dirty="0">
                <a:hlinkClick r:id="rId4"/>
              </a:rPr>
              <a:t>http://www.nih.gov/icd/index.html</a:t>
            </a:r>
            <a:r>
              <a:rPr lang="en-US" sz="1600" dirty="0"/>
              <a:t>).</a:t>
            </a:r>
            <a:r>
              <a:rPr lang="en-US" dirty="0"/>
              <a:t> </a:t>
            </a:r>
          </a:p>
        </p:txBody>
      </p:sp>
      <p:sp>
        <p:nvSpPr>
          <p:cNvPr id="803856" name="Text Box 16"/>
          <p:cNvSpPr txBox="1">
            <a:spLocks noChangeArrowheads="1"/>
          </p:cNvSpPr>
          <p:nvPr/>
        </p:nvSpPr>
        <p:spPr bwMode="auto">
          <a:xfrm>
            <a:off x="381000" y="3733800"/>
            <a:ext cx="4191000" cy="1077913"/>
          </a:xfrm>
          <a:prstGeom prst="rect">
            <a:avLst/>
          </a:prstGeom>
          <a:noFill/>
          <a:ln w="12700">
            <a:noFill/>
            <a:miter lim="800000"/>
            <a:headEnd type="none" w="sm" len="sm"/>
            <a:tailEnd type="none" w="sm" len="sm"/>
          </a:ln>
        </p:spPr>
        <p:txBody>
          <a:bodyPr>
            <a:spAutoFit/>
          </a:bodyPr>
          <a:lstStyle/>
          <a:p>
            <a:pPr algn="l">
              <a:buClr>
                <a:srgbClr val="92D050"/>
              </a:buClr>
              <a:buFont typeface="Wingdings" pitchFamily="2" charset="2"/>
              <a:buChar char="§"/>
            </a:pPr>
            <a:r>
              <a:rPr lang="en-US" sz="1600" dirty="0"/>
              <a:t>  Listed on the eRA Commons link to your submitted proposal</a:t>
            </a:r>
          </a:p>
          <a:p>
            <a:pPr algn="l">
              <a:buClr>
                <a:srgbClr val="92D050"/>
              </a:buClr>
              <a:buFont typeface="Wingdings" pitchFamily="2" charset="2"/>
              <a:buChar char="§"/>
            </a:pPr>
            <a:r>
              <a:rPr lang="en-US" sz="1600" dirty="0"/>
              <a:t>  See also the review group rosters at the CSR web site</a:t>
            </a:r>
          </a:p>
        </p:txBody>
      </p:sp>
      <p:sp>
        <p:nvSpPr>
          <p:cNvPr id="803857" name="Text Box 17"/>
          <p:cNvSpPr txBox="1">
            <a:spLocks noChangeArrowheads="1"/>
          </p:cNvSpPr>
          <p:nvPr/>
        </p:nvSpPr>
        <p:spPr bwMode="auto">
          <a:xfrm>
            <a:off x="381000" y="5580063"/>
            <a:ext cx="4343400" cy="1077912"/>
          </a:xfrm>
          <a:prstGeom prst="rect">
            <a:avLst/>
          </a:prstGeom>
          <a:noFill/>
          <a:ln w="12700">
            <a:noFill/>
            <a:miter lim="800000"/>
            <a:headEnd type="none" w="sm" len="sm"/>
            <a:tailEnd type="none" w="sm" len="sm"/>
          </a:ln>
        </p:spPr>
        <p:txBody>
          <a:bodyPr>
            <a:spAutoFit/>
          </a:bodyPr>
          <a:lstStyle/>
          <a:p>
            <a:pPr algn="l">
              <a:buClr>
                <a:srgbClr val="FF9900"/>
              </a:buClr>
              <a:buFont typeface="Wingdings" pitchFamily="2" charset="2"/>
              <a:buChar char="§"/>
            </a:pPr>
            <a:r>
              <a:rPr lang="en-US" sz="1600" dirty="0"/>
              <a:t>  Listed on the eRA Commons link to your submitted proposal</a:t>
            </a:r>
          </a:p>
          <a:p>
            <a:pPr algn="l">
              <a:buClr>
                <a:srgbClr val="FF9900"/>
              </a:buClr>
              <a:buFont typeface="Wingdings" pitchFamily="2" charset="2"/>
              <a:buChar char="§"/>
            </a:pPr>
            <a:r>
              <a:rPr lang="en-US" sz="1600" dirty="0"/>
              <a:t> See also the IC’s programmatic descriptions (</a:t>
            </a:r>
            <a:r>
              <a:rPr lang="en-US" sz="1600" dirty="0">
                <a:hlinkClick r:id="rId4"/>
              </a:rPr>
              <a:t>http://www.nih.gov/icd/index.html</a:t>
            </a:r>
            <a:r>
              <a:rPr lang="en-US" sz="1600" dirty="0"/>
              <a:t>). </a:t>
            </a:r>
          </a:p>
        </p:txBody>
      </p:sp>
    </p:spTree>
    <p:extLst>
      <p:ext uri="{BB962C8B-B14F-4D97-AF65-F5344CB8AC3E}">
        <p14:creationId xmlns:p14="http://schemas.microsoft.com/office/powerpoint/2010/main" val="1859096179"/>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File:The haystacks fields in the sunset.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4" r="7363"/>
          <a:stretch/>
        </p:blipFill>
        <p:spPr bwMode="auto">
          <a:xfrm>
            <a:off x="0" y="-12310"/>
            <a:ext cx="9144000" cy="68703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4998" y="1453075"/>
            <a:ext cx="8458200" cy="1969770"/>
          </a:xfrm>
          <a:prstGeom prst="rect">
            <a:avLst/>
          </a:prstGeom>
          <a:solidFill>
            <a:schemeClr val="accent5">
              <a:lumMod val="40000"/>
              <a:lumOff val="60000"/>
            </a:schemeClr>
          </a:solidFill>
        </p:spPr>
        <p:txBody>
          <a:bodyPr wrap="square">
            <a:spAutoFit/>
          </a:bodyPr>
          <a:lstStyle/>
          <a:p>
            <a:pPr marL="457200" indent="-457200">
              <a:buClr>
                <a:schemeClr val="bg2">
                  <a:lumMod val="75000"/>
                </a:schemeClr>
              </a:buClr>
              <a:buFont typeface="Wingdings" pitchFamily="2" charset="2"/>
              <a:buChar char="ü"/>
            </a:pPr>
            <a:r>
              <a:rPr lang="en-US" sz="2600" b="1" dirty="0">
                <a:solidFill>
                  <a:schemeClr val="bg1">
                    <a:lumMod val="75000"/>
                  </a:schemeClr>
                </a:solidFill>
              </a:rPr>
              <a:t>There is an NIH Funding Mechanism for just about every type of research with biomedical impact.  But first, get the science right:</a:t>
            </a:r>
          </a:p>
          <a:p>
            <a:pPr marL="914400" lvl="1" indent="-457200">
              <a:buClr>
                <a:schemeClr val="bg2">
                  <a:lumMod val="75000"/>
                </a:schemeClr>
              </a:buClr>
              <a:buFont typeface="Calibri" panose="020F0502020204030204" pitchFamily="34" charset="0"/>
              <a:buChar char="−"/>
            </a:pPr>
            <a:r>
              <a:rPr lang="en-US" sz="2200" b="1" dirty="0">
                <a:solidFill>
                  <a:schemeClr val="bg1">
                    <a:lumMod val="75000"/>
                  </a:schemeClr>
                </a:solidFill>
              </a:rPr>
              <a:t>Wow the reviewers</a:t>
            </a:r>
          </a:p>
          <a:p>
            <a:pPr marL="914400" lvl="1" indent="-457200">
              <a:buClr>
                <a:schemeClr val="bg2">
                  <a:lumMod val="75000"/>
                </a:schemeClr>
              </a:buClr>
              <a:buFont typeface="Calibri" panose="020F0502020204030204" pitchFamily="34" charset="0"/>
              <a:buChar char="−"/>
            </a:pPr>
            <a:r>
              <a:rPr lang="en-US" sz="2200" b="1" dirty="0">
                <a:solidFill>
                  <a:schemeClr val="bg1">
                    <a:lumMod val="75000"/>
                  </a:schemeClr>
                </a:solidFill>
              </a:rPr>
              <a:t>Fill a programmatic niche</a:t>
            </a:r>
          </a:p>
        </p:txBody>
      </p:sp>
      <p:sp>
        <p:nvSpPr>
          <p:cNvPr id="4" name="Rectangle 3"/>
          <p:cNvSpPr/>
          <p:nvPr/>
        </p:nvSpPr>
        <p:spPr>
          <a:xfrm>
            <a:off x="404998" y="3384326"/>
            <a:ext cx="8458200" cy="1169551"/>
          </a:xfrm>
          <a:prstGeom prst="rect">
            <a:avLst/>
          </a:prstGeom>
          <a:solidFill>
            <a:schemeClr val="accent5">
              <a:lumMod val="40000"/>
              <a:lumOff val="60000"/>
            </a:schemeClr>
          </a:solidFill>
        </p:spPr>
        <p:txBody>
          <a:bodyPr wrap="square">
            <a:spAutoFit/>
          </a:bodyPr>
          <a:lstStyle/>
          <a:p>
            <a:pPr marL="457200" indent="-457200">
              <a:buClr>
                <a:schemeClr val="bg2">
                  <a:lumMod val="75000"/>
                </a:schemeClr>
              </a:buClr>
              <a:buFont typeface="Wingdings" panose="05000000000000000000" pitchFamily="2" charset="2"/>
              <a:buChar char="ü"/>
            </a:pPr>
            <a:r>
              <a:rPr lang="en-US" sz="2600" b="1" dirty="0" smtClean="0">
                <a:solidFill>
                  <a:schemeClr val="bg1">
                    <a:lumMod val="75000"/>
                  </a:schemeClr>
                </a:solidFill>
              </a:rPr>
              <a:t>Don’t neglect other useful tools:</a:t>
            </a:r>
            <a:endParaRPr lang="en-US" sz="2600" b="1" dirty="0">
              <a:solidFill>
                <a:schemeClr val="bg1">
                  <a:lumMod val="75000"/>
                </a:schemeClr>
              </a:solidFill>
            </a:endParaRPr>
          </a:p>
          <a:p>
            <a:pPr marL="914400" lvl="1" indent="-457200">
              <a:buClr>
                <a:schemeClr val="bg2">
                  <a:lumMod val="75000"/>
                </a:schemeClr>
              </a:buClr>
              <a:buFont typeface="Calibri" panose="020F0502020204030204" pitchFamily="34" charset="0"/>
              <a:buChar char="−"/>
            </a:pPr>
            <a:r>
              <a:rPr lang="en-US" sz="2200" b="1" dirty="0">
                <a:solidFill>
                  <a:schemeClr val="bg1">
                    <a:lumMod val="75000"/>
                  </a:schemeClr>
                </a:solidFill>
              </a:rPr>
              <a:t>R</a:t>
            </a:r>
            <a:r>
              <a:rPr lang="en-US" sz="2200" b="1" dirty="0" smtClean="0">
                <a:solidFill>
                  <a:schemeClr val="bg1">
                    <a:lumMod val="75000"/>
                  </a:schemeClr>
                </a:solidFill>
              </a:rPr>
              <a:t>esearch Portfolio Online Reporting Tools (</a:t>
            </a:r>
            <a:r>
              <a:rPr lang="en-US" sz="2200" b="1" dirty="0" err="1" smtClean="0">
                <a:solidFill>
                  <a:schemeClr val="bg1">
                    <a:lumMod val="75000"/>
                  </a:schemeClr>
                </a:solidFill>
              </a:rPr>
              <a:t>RePORT</a:t>
            </a:r>
            <a:r>
              <a:rPr lang="en-US" sz="2200" b="1" dirty="0" smtClean="0">
                <a:solidFill>
                  <a:schemeClr val="bg1">
                    <a:lumMod val="75000"/>
                  </a:schemeClr>
                </a:solidFill>
              </a:rPr>
              <a:t>)</a:t>
            </a:r>
            <a:endParaRPr lang="en-US" sz="2200" b="1" dirty="0">
              <a:solidFill>
                <a:schemeClr val="bg1">
                  <a:lumMod val="75000"/>
                </a:schemeClr>
              </a:solidFill>
            </a:endParaRPr>
          </a:p>
          <a:p>
            <a:pPr marL="914400" lvl="1" indent="-457200">
              <a:buClr>
                <a:schemeClr val="bg2">
                  <a:lumMod val="75000"/>
                </a:schemeClr>
              </a:buClr>
              <a:buFont typeface="Calibri" panose="020F0502020204030204" pitchFamily="34" charset="0"/>
              <a:buChar char="−"/>
            </a:pPr>
            <a:r>
              <a:rPr lang="en-US" sz="2200" b="1" dirty="0" smtClean="0">
                <a:solidFill>
                  <a:schemeClr val="bg1">
                    <a:lumMod val="75000"/>
                  </a:schemeClr>
                </a:solidFill>
              </a:rPr>
              <a:t>IC Strategic Plans and Concept Clearances</a:t>
            </a:r>
            <a:endParaRPr lang="en-US" sz="2200" b="1" dirty="0">
              <a:solidFill>
                <a:schemeClr val="bg1">
                  <a:lumMod val="75000"/>
                </a:schemeClr>
              </a:solidFill>
            </a:endParaRPr>
          </a:p>
        </p:txBody>
      </p:sp>
      <p:sp>
        <p:nvSpPr>
          <p:cNvPr id="5" name="Rectangle 4"/>
          <p:cNvSpPr/>
          <p:nvPr/>
        </p:nvSpPr>
        <p:spPr>
          <a:xfrm>
            <a:off x="404998" y="4553877"/>
            <a:ext cx="8458200" cy="892552"/>
          </a:xfrm>
          <a:prstGeom prst="rect">
            <a:avLst/>
          </a:prstGeom>
          <a:solidFill>
            <a:schemeClr val="accent5">
              <a:lumMod val="40000"/>
              <a:lumOff val="60000"/>
            </a:schemeClr>
          </a:solidFill>
        </p:spPr>
        <p:txBody>
          <a:bodyPr wrap="square">
            <a:spAutoFit/>
          </a:bodyPr>
          <a:lstStyle/>
          <a:p>
            <a:pPr marL="457200" indent="-457200">
              <a:buClr>
                <a:schemeClr val="bg2">
                  <a:lumMod val="75000"/>
                </a:schemeClr>
              </a:buClr>
              <a:buFont typeface="Wingdings" panose="05000000000000000000" pitchFamily="2" charset="2"/>
              <a:buChar char="ü"/>
            </a:pPr>
            <a:r>
              <a:rPr lang="en-US" sz="2600" b="1" dirty="0">
                <a:solidFill>
                  <a:schemeClr val="bg1">
                    <a:lumMod val="75000"/>
                  </a:schemeClr>
                </a:solidFill>
              </a:rPr>
              <a:t>NIH staff are </a:t>
            </a:r>
            <a:r>
              <a:rPr lang="en-US" sz="2600" b="1" dirty="0" err="1" smtClean="0">
                <a:solidFill>
                  <a:schemeClr val="bg1">
                    <a:lumMod val="75000"/>
                  </a:schemeClr>
                </a:solidFill>
              </a:rPr>
              <a:t>knowledagble</a:t>
            </a:r>
            <a:r>
              <a:rPr lang="en-US" sz="2600" b="1" dirty="0" smtClean="0">
                <a:solidFill>
                  <a:schemeClr val="bg1">
                    <a:lumMod val="75000"/>
                  </a:schemeClr>
                </a:solidFill>
              </a:rPr>
              <a:t> </a:t>
            </a:r>
            <a:r>
              <a:rPr lang="en-US" sz="2600" b="1" dirty="0">
                <a:solidFill>
                  <a:schemeClr val="bg1">
                    <a:lumMod val="75000"/>
                  </a:schemeClr>
                </a:solidFill>
              </a:rPr>
              <a:t>and accessible.  Find them </a:t>
            </a:r>
            <a:r>
              <a:rPr lang="en-US" sz="2600" b="1" dirty="0" smtClean="0">
                <a:solidFill>
                  <a:schemeClr val="bg1">
                    <a:lumMod val="75000"/>
                  </a:schemeClr>
                </a:solidFill>
              </a:rPr>
              <a:t>via IC </a:t>
            </a:r>
            <a:r>
              <a:rPr lang="en-US" sz="2600" b="1" dirty="0">
                <a:solidFill>
                  <a:schemeClr val="bg1">
                    <a:lumMod val="75000"/>
                  </a:schemeClr>
                </a:solidFill>
              </a:rPr>
              <a:t>web sites and send a brief e-mail.</a:t>
            </a:r>
          </a:p>
        </p:txBody>
      </p:sp>
      <p:sp>
        <p:nvSpPr>
          <p:cNvPr id="6" name="Rectangle 5"/>
          <p:cNvSpPr/>
          <p:nvPr/>
        </p:nvSpPr>
        <p:spPr>
          <a:xfrm>
            <a:off x="404998" y="5446429"/>
            <a:ext cx="8458200" cy="892552"/>
          </a:xfrm>
          <a:prstGeom prst="rect">
            <a:avLst/>
          </a:prstGeom>
          <a:solidFill>
            <a:schemeClr val="accent5">
              <a:lumMod val="40000"/>
              <a:lumOff val="60000"/>
            </a:schemeClr>
          </a:solidFill>
        </p:spPr>
        <p:txBody>
          <a:bodyPr wrap="square">
            <a:spAutoFit/>
          </a:bodyPr>
          <a:lstStyle/>
          <a:p>
            <a:pPr marL="457200" indent="-457200">
              <a:buClr>
                <a:schemeClr val="accent3">
                  <a:lumMod val="50000"/>
                </a:schemeClr>
              </a:buClr>
              <a:buFont typeface="Wingdings" pitchFamily="2" charset="2"/>
              <a:buChar char="ü"/>
            </a:pPr>
            <a:r>
              <a:rPr lang="en-US" sz="2600" b="1" dirty="0"/>
              <a:t>NIH issues Funding Opportunity Announcements (FOAs) regularly.  Sign up for updates in the NIH Guide.</a:t>
            </a:r>
          </a:p>
        </p:txBody>
      </p:sp>
      <p:sp>
        <p:nvSpPr>
          <p:cNvPr id="7" name="Text Box 5"/>
          <p:cNvSpPr txBox="1">
            <a:spLocks noChangeArrowheads="1"/>
          </p:cNvSpPr>
          <p:nvPr/>
        </p:nvSpPr>
        <p:spPr bwMode="auto">
          <a:xfrm>
            <a:off x="2990222" y="228600"/>
            <a:ext cx="5867400" cy="923330"/>
          </a:xfrm>
          <a:prstGeom prst="rect">
            <a:avLst/>
          </a:prstGeom>
          <a:solidFill>
            <a:schemeClr val="accent5">
              <a:lumMod val="40000"/>
              <a:lumOff val="60000"/>
            </a:schemeClr>
          </a:solidFill>
          <a:ln w="38100" algn="ctr">
            <a:noFill/>
            <a:prstDash val="dash"/>
            <a:miter lim="800000"/>
            <a:headEnd/>
            <a:tailEnd type="none" w="lg" len="lg"/>
          </a:ln>
        </p:spPr>
        <p:txBody>
          <a:bodyPr wrap="square">
            <a:spAutoFit/>
          </a:bodyPr>
          <a:lstStyle/>
          <a:p>
            <a:pPr algn="r">
              <a:defRPr/>
            </a:pPr>
            <a:r>
              <a:rPr lang="en-US" sz="5400" b="1" i="1" cap="small" dirty="0" smtClean="0">
                <a:solidFill>
                  <a:schemeClr val="accent3">
                    <a:lumMod val="50000"/>
                  </a:schemeClr>
                </a:solidFill>
                <a:effectLst>
                  <a:outerShdw blurRad="38100" dist="38100" dir="2700000" algn="tl">
                    <a:srgbClr val="000000">
                      <a:alpha val="43137"/>
                    </a:srgbClr>
                  </a:outerShdw>
                </a:effectLst>
                <a:latin typeface="Arial" charset="0"/>
              </a:rPr>
              <a:t>Four Take </a:t>
            </a:r>
            <a:r>
              <a:rPr lang="en-US" sz="5400" b="1" i="1" cap="small" dirty="0" err="1" smtClean="0">
                <a:solidFill>
                  <a:schemeClr val="accent3">
                    <a:lumMod val="50000"/>
                  </a:schemeClr>
                </a:solidFill>
                <a:effectLst>
                  <a:outerShdw blurRad="38100" dist="38100" dir="2700000" algn="tl">
                    <a:srgbClr val="000000">
                      <a:alpha val="43137"/>
                    </a:srgbClr>
                  </a:outerShdw>
                </a:effectLst>
                <a:latin typeface="Arial" charset="0"/>
              </a:rPr>
              <a:t>Aways</a:t>
            </a:r>
            <a:endParaRPr lang="en-US" sz="5400" b="1" i="1" cap="small" dirty="0">
              <a:solidFill>
                <a:schemeClr val="accent3">
                  <a:lumMod val="50000"/>
                </a:schemeClr>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4148633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File:The haystacks fields in the sunset.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4" r="7363"/>
          <a:stretch/>
        </p:blipFill>
        <p:spPr bwMode="auto">
          <a:xfrm>
            <a:off x="0" y="-12310"/>
            <a:ext cx="9144000" cy="68703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761999"/>
            <a:ext cx="7798501" cy="5293757"/>
          </a:xfrm>
          <a:prstGeom prst="rect">
            <a:avLst/>
          </a:prstGeom>
          <a:solidFill>
            <a:schemeClr val="accent5">
              <a:lumMod val="40000"/>
              <a:lumOff val="60000"/>
            </a:schemeClr>
          </a:solidFill>
        </p:spPr>
        <p:txBody>
          <a:bodyPr wrap="square">
            <a:spAutoFit/>
          </a:bodyPr>
          <a:lstStyle/>
          <a:p>
            <a:pPr>
              <a:buClr>
                <a:schemeClr val="accent3">
                  <a:lumMod val="50000"/>
                </a:schemeClr>
              </a:buClr>
            </a:pPr>
            <a:r>
              <a:rPr lang="en-US" sz="3200" b="1" dirty="0" smtClean="0">
                <a:solidFill>
                  <a:schemeClr val="bg2">
                    <a:lumMod val="25000"/>
                  </a:schemeClr>
                </a:solidFill>
              </a:rPr>
              <a:t>Funding Opportunity Announcements (FOAs)</a:t>
            </a:r>
          </a:p>
          <a:p>
            <a:pPr marL="682625" indent="-280988">
              <a:buClr>
                <a:schemeClr val="accent3">
                  <a:lumMod val="50000"/>
                </a:schemeClr>
              </a:buClr>
              <a:buFont typeface="Wingdings" panose="05000000000000000000" pitchFamily="2" charset="2"/>
              <a:buChar char="§"/>
            </a:pPr>
            <a:r>
              <a:rPr lang="en-US" sz="2600" b="1" dirty="0" smtClean="0"/>
              <a:t>Contracts vs. Grants</a:t>
            </a:r>
          </a:p>
          <a:p>
            <a:pPr marL="682625" indent="-280988">
              <a:buClr>
                <a:schemeClr val="accent3">
                  <a:lumMod val="50000"/>
                </a:schemeClr>
              </a:buClr>
              <a:buFont typeface="Wingdings" panose="05000000000000000000" pitchFamily="2" charset="2"/>
              <a:buChar char="§"/>
            </a:pPr>
            <a:r>
              <a:rPr lang="en-US" sz="2600" b="1" dirty="0" smtClean="0"/>
              <a:t>FOAs are the Vehicle for NIH Funding</a:t>
            </a:r>
          </a:p>
          <a:p>
            <a:pPr marL="914400" lvl="1" indent="-231775">
              <a:buClr>
                <a:schemeClr val="accent3">
                  <a:lumMod val="50000"/>
                </a:schemeClr>
              </a:buClr>
              <a:buFont typeface="Calibri" panose="020F0502020204030204" pitchFamily="34" charset="0"/>
              <a:buChar char="−"/>
            </a:pPr>
            <a:r>
              <a:rPr lang="en-US" sz="2400" b="1" dirty="0"/>
              <a:t>Types of FOAs</a:t>
            </a:r>
          </a:p>
          <a:p>
            <a:pPr marL="914400" lvl="1" indent="-231775">
              <a:buClr>
                <a:schemeClr val="accent3">
                  <a:lumMod val="50000"/>
                </a:schemeClr>
              </a:buClr>
              <a:buFont typeface="Calibri" panose="020F0502020204030204" pitchFamily="34" charset="0"/>
              <a:buChar char="−"/>
            </a:pPr>
            <a:r>
              <a:rPr lang="en-US" sz="2400" b="1" dirty="0"/>
              <a:t>Sign Up for </a:t>
            </a:r>
            <a:r>
              <a:rPr lang="en-US" sz="2400" b="1" dirty="0" smtClean="0"/>
              <a:t>Regular </a:t>
            </a:r>
            <a:r>
              <a:rPr lang="en-US" sz="2400" b="1" dirty="0"/>
              <a:t>Updates</a:t>
            </a:r>
          </a:p>
          <a:p>
            <a:pPr marL="914400" lvl="1" indent="-231775">
              <a:buClr>
                <a:schemeClr val="accent3">
                  <a:lumMod val="50000"/>
                </a:schemeClr>
              </a:buClr>
              <a:buFont typeface="Calibri" panose="020F0502020204030204" pitchFamily="34" charset="0"/>
              <a:buChar char="−"/>
            </a:pPr>
            <a:r>
              <a:rPr lang="en-US" sz="2400" b="1" dirty="0"/>
              <a:t>Parent </a:t>
            </a:r>
            <a:r>
              <a:rPr lang="en-US" sz="2400" b="1" dirty="0" smtClean="0"/>
              <a:t>Announcements</a:t>
            </a:r>
          </a:p>
          <a:p>
            <a:pPr marL="682625" indent="-280988">
              <a:buClr>
                <a:schemeClr val="accent3">
                  <a:lumMod val="50000"/>
                </a:schemeClr>
              </a:buClr>
              <a:buFont typeface="Wingdings" panose="05000000000000000000" pitchFamily="2" charset="2"/>
              <a:buChar char="§"/>
            </a:pPr>
            <a:r>
              <a:rPr lang="en-US" sz="2600" b="1" dirty="0" smtClean="0"/>
              <a:t>Grants.gov is the portal </a:t>
            </a:r>
          </a:p>
          <a:p>
            <a:pPr marL="682625" indent="-280988">
              <a:buClr>
                <a:schemeClr val="accent3">
                  <a:lumMod val="50000"/>
                </a:schemeClr>
              </a:buClr>
              <a:buFont typeface="Wingdings" panose="05000000000000000000" pitchFamily="2" charset="2"/>
              <a:buChar char="§"/>
            </a:pPr>
            <a:r>
              <a:rPr lang="en-US" sz="2600" b="1" dirty="0" smtClean="0"/>
              <a:t>NIH Websites are a Rich Resource</a:t>
            </a:r>
          </a:p>
          <a:p>
            <a:pPr marL="682625" indent="-280988">
              <a:buClr>
                <a:schemeClr val="accent3">
                  <a:lumMod val="50000"/>
                </a:schemeClr>
              </a:buClr>
              <a:buFont typeface="Wingdings" panose="05000000000000000000" pitchFamily="2" charset="2"/>
              <a:buChar char="§"/>
            </a:pPr>
            <a:r>
              <a:rPr lang="en-US" sz="2600" b="1" dirty="0" smtClean="0"/>
              <a:t>Anatomy of an FOA</a:t>
            </a:r>
          </a:p>
          <a:p>
            <a:pPr marL="682625" indent="-280988">
              <a:buClr>
                <a:schemeClr val="accent3">
                  <a:lumMod val="50000"/>
                </a:schemeClr>
              </a:buClr>
              <a:buFont typeface="Wingdings" panose="05000000000000000000" pitchFamily="2" charset="2"/>
              <a:buChar char="§"/>
            </a:pPr>
            <a:r>
              <a:rPr lang="en-US" sz="2600" b="1" dirty="0" smtClean="0"/>
              <a:t>NIH is a dynamic environment</a:t>
            </a:r>
          </a:p>
          <a:p>
            <a:pPr marL="914400" lvl="1" indent="-231775">
              <a:buClr>
                <a:schemeClr val="accent3">
                  <a:lumMod val="50000"/>
                </a:schemeClr>
              </a:buClr>
              <a:buFont typeface="Calibri" panose="020F0502020204030204" pitchFamily="34" charset="0"/>
              <a:buChar char="−"/>
            </a:pPr>
            <a:r>
              <a:rPr lang="en-US" sz="2400" b="1" dirty="0" smtClean="0"/>
              <a:t>Beyond the ICs to Common Fund (trans NIH) Opportunities </a:t>
            </a:r>
          </a:p>
          <a:p>
            <a:pPr marL="914400" lvl="1" indent="-231775">
              <a:buClr>
                <a:schemeClr val="accent3">
                  <a:lumMod val="50000"/>
                </a:schemeClr>
              </a:buClr>
              <a:buFont typeface="Calibri" panose="020F0502020204030204" pitchFamily="34" charset="0"/>
              <a:buChar char="−"/>
            </a:pPr>
            <a:r>
              <a:rPr lang="en-US" sz="2400" b="1" dirty="0" smtClean="0"/>
              <a:t>Non-hypothesis driven research</a:t>
            </a:r>
          </a:p>
        </p:txBody>
      </p:sp>
    </p:spTree>
    <p:extLst>
      <p:ext uri="{BB962C8B-B14F-4D97-AF65-F5344CB8AC3E}">
        <p14:creationId xmlns:p14="http://schemas.microsoft.com/office/powerpoint/2010/main" val="51233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bwMode="auto">
          <a:xfrm>
            <a:off x="685800" y="152400"/>
            <a:ext cx="7315200" cy="1143000"/>
          </a:xfrm>
          <a:prstGeom prst="rect">
            <a:avLst/>
          </a:prstGeom>
          <a:noFill/>
          <a:ln>
            <a:miter lim="800000"/>
            <a:headEnd/>
            <a:tailEnd/>
          </a:ln>
        </p:spPr>
        <p:txBody>
          <a:bodyPr>
            <a:noAutofit/>
          </a:bodyPr>
          <a:lstStyle/>
          <a:p>
            <a:pPr eaLnBrk="1" hangingPunct="1"/>
            <a:r>
              <a:rPr lang="en-US" sz="4000" b="1" dirty="0" smtClean="0">
                <a:solidFill>
                  <a:srgbClr val="FF0000"/>
                </a:solidFill>
              </a:rPr>
              <a:t>  </a:t>
            </a:r>
            <a:r>
              <a:rPr lang="en-US" sz="4000" b="1" dirty="0" smtClean="0">
                <a:solidFill>
                  <a:srgbClr val="73752F"/>
                </a:solidFill>
                <a:effectLst>
                  <a:outerShdw blurRad="38100" dist="38100" dir="2700000" algn="tl">
                    <a:srgbClr val="000000">
                      <a:alpha val="43137"/>
                    </a:srgbClr>
                  </a:outerShdw>
                </a:effectLst>
              </a:rPr>
              <a:t>What’s the Difference Between Grants and Contracts?</a:t>
            </a:r>
          </a:p>
        </p:txBody>
      </p:sp>
      <p:sp>
        <p:nvSpPr>
          <p:cNvPr id="41987" name="Text Box 8"/>
          <p:cNvSpPr txBox="1">
            <a:spLocks noChangeArrowheads="1"/>
          </p:cNvSpPr>
          <p:nvPr/>
        </p:nvSpPr>
        <p:spPr bwMode="auto">
          <a:xfrm>
            <a:off x="4343400" y="1447800"/>
            <a:ext cx="381000" cy="5078413"/>
          </a:xfrm>
          <a:prstGeom prst="rect">
            <a:avLst/>
          </a:prstGeom>
          <a:noFill/>
          <a:ln w="38100" algn="ctr">
            <a:noFill/>
            <a:prstDash val="dash"/>
            <a:miter lim="800000"/>
            <a:headEnd/>
            <a:tailEnd type="none" w="lg" len="lg"/>
          </a:ln>
        </p:spPr>
        <p:txBody>
          <a:bodyPr>
            <a:spAutoFit/>
          </a:bodyPr>
          <a:lstStyle/>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a:p>
            <a:pPr>
              <a:lnSpc>
                <a:spcPct val="50000"/>
              </a:lnSpc>
              <a:spcBef>
                <a:spcPct val="50000"/>
              </a:spcBef>
            </a:pPr>
            <a:r>
              <a:rPr lang="en-US" sz="2400" b="1" dirty="0">
                <a:solidFill>
                  <a:srgbClr val="008000"/>
                </a:solidFill>
              </a:rPr>
              <a:t>$</a:t>
            </a:r>
          </a:p>
        </p:txBody>
      </p:sp>
      <p:sp>
        <p:nvSpPr>
          <p:cNvPr id="41988" name="Rectangle 9"/>
          <p:cNvSpPr>
            <a:spLocks noChangeArrowheads="1"/>
          </p:cNvSpPr>
          <p:nvPr/>
        </p:nvSpPr>
        <p:spPr bwMode="auto">
          <a:xfrm>
            <a:off x="1524000" y="1371600"/>
            <a:ext cx="1249060" cy="523220"/>
          </a:xfrm>
          <a:prstGeom prst="rect">
            <a:avLst/>
          </a:prstGeom>
          <a:noFill/>
          <a:ln w="38100" algn="ctr">
            <a:noFill/>
            <a:prstDash val="dash"/>
            <a:miter lim="800000"/>
            <a:headEnd/>
            <a:tailEnd type="none" w="lg" len="lg"/>
          </a:ln>
        </p:spPr>
        <p:txBody>
          <a:bodyPr wrap="none">
            <a:spAutoFit/>
          </a:bodyPr>
          <a:lstStyle/>
          <a:p>
            <a:pPr>
              <a:spcBef>
                <a:spcPct val="20000"/>
              </a:spcBef>
            </a:pPr>
            <a:r>
              <a:rPr lang="en-US" sz="2800" b="1" dirty="0">
                <a:solidFill>
                  <a:srgbClr val="3333FF"/>
                </a:solidFill>
              </a:rPr>
              <a:t>GRANT</a:t>
            </a:r>
          </a:p>
        </p:txBody>
      </p:sp>
      <p:sp>
        <p:nvSpPr>
          <p:cNvPr id="41989" name="Rectangle 10"/>
          <p:cNvSpPr>
            <a:spLocks noChangeArrowheads="1"/>
          </p:cNvSpPr>
          <p:nvPr/>
        </p:nvSpPr>
        <p:spPr bwMode="auto">
          <a:xfrm>
            <a:off x="5715000" y="1371600"/>
            <a:ext cx="1816203" cy="523220"/>
          </a:xfrm>
          <a:prstGeom prst="rect">
            <a:avLst/>
          </a:prstGeom>
          <a:noFill/>
          <a:ln w="38100" algn="ctr">
            <a:noFill/>
            <a:prstDash val="dash"/>
            <a:miter lim="800000"/>
            <a:headEnd/>
            <a:tailEnd type="none" w="lg" len="lg"/>
          </a:ln>
        </p:spPr>
        <p:txBody>
          <a:bodyPr wrap="none">
            <a:spAutoFit/>
          </a:bodyPr>
          <a:lstStyle/>
          <a:p>
            <a:pPr>
              <a:spcBef>
                <a:spcPct val="20000"/>
              </a:spcBef>
            </a:pPr>
            <a:r>
              <a:rPr lang="en-US" sz="2800" b="1" dirty="0">
                <a:solidFill>
                  <a:srgbClr val="3333FF"/>
                </a:solidFill>
              </a:rPr>
              <a:t>CONTRACT</a:t>
            </a:r>
          </a:p>
        </p:txBody>
      </p:sp>
      <p:sp>
        <p:nvSpPr>
          <p:cNvPr id="399371" name="Text Box 11"/>
          <p:cNvSpPr txBox="1">
            <a:spLocks noChangeArrowheads="1"/>
          </p:cNvSpPr>
          <p:nvPr/>
        </p:nvSpPr>
        <p:spPr bwMode="auto">
          <a:xfrm>
            <a:off x="685800" y="1981200"/>
            <a:ext cx="1814856" cy="461665"/>
          </a:xfrm>
          <a:prstGeom prst="rect">
            <a:avLst/>
          </a:prstGeom>
          <a:noFill/>
          <a:ln w="38100" algn="ctr">
            <a:noFill/>
            <a:prstDash val="dash"/>
            <a:miter lim="800000"/>
            <a:headEnd/>
            <a:tailEnd type="none" w="lg" len="lg"/>
          </a:ln>
        </p:spPr>
        <p:txBody>
          <a:bodyPr wrap="none">
            <a:spAutoFit/>
          </a:bodyPr>
          <a:lstStyle/>
          <a:p>
            <a:pPr marL="225425" indent="-225425">
              <a:buClr>
                <a:srgbClr val="FF0000"/>
              </a:buClr>
              <a:buFontTx/>
              <a:buChar char="•"/>
            </a:pPr>
            <a:r>
              <a:rPr lang="en-US" sz="2400" b="1" dirty="0"/>
              <a:t> Assistance</a:t>
            </a:r>
          </a:p>
        </p:txBody>
      </p:sp>
      <p:sp>
        <p:nvSpPr>
          <p:cNvPr id="399372" name="Text Box 12"/>
          <p:cNvSpPr txBox="1">
            <a:spLocks noChangeArrowheads="1"/>
          </p:cNvSpPr>
          <p:nvPr/>
        </p:nvSpPr>
        <p:spPr bwMode="auto">
          <a:xfrm>
            <a:off x="4953000" y="1981200"/>
            <a:ext cx="1907895" cy="461665"/>
          </a:xfrm>
          <a:prstGeom prst="rect">
            <a:avLst/>
          </a:prstGeom>
          <a:noFill/>
          <a:ln w="38100" algn="ctr">
            <a:noFill/>
            <a:prstDash val="dash"/>
            <a:miter lim="800000"/>
            <a:headEnd/>
            <a:tailEnd type="none" w="lg" len="lg"/>
          </a:ln>
        </p:spPr>
        <p:txBody>
          <a:bodyPr wrap="none">
            <a:spAutoFit/>
          </a:bodyPr>
          <a:lstStyle/>
          <a:p>
            <a:pPr algn="l">
              <a:buClr>
                <a:srgbClr val="FF0000"/>
              </a:buClr>
              <a:buFontTx/>
              <a:buChar char="•"/>
            </a:pPr>
            <a:r>
              <a:rPr lang="en-US" sz="2400" b="1" dirty="0"/>
              <a:t>  Acquisition</a:t>
            </a:r>
          </a:p>
        </p:txBody>
      </p:sp>
      <p:sp>
        <p:nvSpPr>
          <p:cNvPr id="399373" name="Text Box 13"/>
          <p:cNvSpPr txBox="1">
            <a:spLocks noChangeArrowheads="1"/>
          </p:cNvSpPr>
          <p:nvPr/>
        </p:nvSpPr>
        <p:spPr bwMode="auto">
          <a:xfrm>
            <a:off x="685800" y="2451027"/>
            <a:ext cx="3657600" cy="830997"/>
          </a:xfrm>
          <a:prstGeom prst="rect">
            <a:avLst/>
          </a:prstGeom>
          <a:noFill/>
          <a:ln w="38100" algn="ctr">
            <a:noFill/>
            <a:prstDash val="dash"/>
            <a:miter lim="800000"/>
            <a:headEnd/>
            <a:tailEnd type="none" w="lg" len="lg"/>
          </a:ln>
        </p:spPr>
        <p:txBody>
          <a:bodyPr>
            <a:spAutoFit/>
          </a:bodyPr>
          <a:lstStyle/>
          <a:p>
            <a:pPr marL="225425" indent="-225425" algn="l">
              <a:buClr>
                <a:srgbClr val="FF0000"/>
              </a:buClr>
              <a:buFontTx/>
              <a:buChar char="•"/>
            </a:pPr>
            <a:r>
              <a:rPr lang="en-US" sz="2400" b="1" dirty="0"/>
              <a:t>Government is Patron or Partner</a:t>
            </a:r>
          </a:p>
        </p:txBody>
      </p:sp>
      <p:sp>
        <p:nvSpPr>
          <p:cNvPr id="399374" name="Text Box 14"/>
          <p:cNvSpPr txBox="1">
            <a:spLocks noChangeArrowheads="1"/>
          </p:cNvSpPr>
          <p:nvPr/>
        </p:nvSpPr>
        <p:spPr bwMode="auto">
          <a:xfrm>
            <a:off x="4953000" y="2635692"/>
            <a:ext cx="3657600" cy="461665"/>
          </a:xfrm>
          <a:prstGeom prst="rect">
            <a:avLst/>
          </a:prstGeom>
          <a:noFill/>
          <a:ln w="38100" algn="ctr">
            <a:noFill/>
            <a:prstDash val="dash"/>
            <a:miter lim="800000"/>
            <a:headEnd/>
            <a:tailEnd type="none" w="lg" len="lg"/>
          </a:ln>
        </p:spPr>
        <p:txBody>
          <a:bodyPr>
            <a:spAutoFit/>
          </a:bodyPr>
          <a:lstStyle/>
          <a:p>
            <a:pPr marL="225425" indent="-225425" algn="l">
              <a:buClr>
                <a:srgbClr val="FF0000"/>
              </a:buClr>
              <a:buFontTx/>
              <a:buChar char="•"/>
            </a:pPr>
            <a:r>
              <a:rPr lang="en-US" sz="2400" b="1" dirty="0"/>
              <a:t>Government is Purchaser</a:t>
            </a:r>
          </a:p>
        </p:txBody>
      </p:sp>
      <p:sp>
        <p:nvSpPr>
          <p:cNvPr id="399375" name="Text Box 15"/>
          <p:cNvSpPr txBox="1">
            <a:spLocks noChangeArrowheads="1"/>
          </p:cNvSpPr>
          <p:nvPr/>
        </p:nvSpPr>
        <p:spPr bwMode="auto">
          <a:xfrm>
            <a:off x="685800" y="3370436"/>
            <a:ext cx="3657600" cy="830997"/>
          </a:xfrm>
          <a:prstGeom prst="rect">
            <a:avLst/>
          </a:prstGeom>
          <a:noFill/>
          <a:ln w="38100" algn="ctr">
            <a:noFill/>
            <a:prstDash val="dash"/>
            <a:miter lim="800000"/>
            <a:headEnd/>
            <a:tailEnd type="none" w="lg" len="lg"/>
          </a:ln>
        </p:spPr>
        <p:txBody>
          <a:bodyPr>
            <a:spAutoFit/>
          </a:bodyPr>
          <a:lstStyle/>
          <a:p>
            <a:pPr marL="225425" indent="-225425" algn="l">
              <a:buClr>
                <a:srgbClr val="FF0000"/>
              </a:buClr>
              <a:buFontTx/>
              <a:buChar char="•"/>
            </a:pPr>
            <a:r>
              <a:rPr lang="en-US" sz="2400" b="1" dirty="0"/>
              <a:t>Purpose: support and stimulate research</a:t>
            </a:r>
          </a:p>
        </p:txBody>
      </p:sp>
      <p:sp>
        <p:nvSpPr>
          <p:cNvPr id="399376" name="Text Box 16"/>
          <p:cNvSpPr txBox="1">
            <a:spLocks noChangeArrowheads="1"/>
          </p:cNvSpPr>
          <p:nvPr/>
        </p:nvSpPr>
        <p:spPr bwMode="auto">
          <a:xfrm>
            <a:off x="4953000" y="3370436"/>
            <a:ext cx="3657600" cy="830997"/>
          </a:xfrm>
          <a:prstGeom prst="rect">
            <a:avLst/>
          </a:prstGeom>
          <a:noFill/>
          <a:ln w="38100" algn="ctr">
            <a:noFill/>
            <a:prstDash val="dash"/>
            <a:miter lim="800000"/>
            <a:headEnd/>
            <a:tailEnd type="none" w="lg" len="lg"/>
          </a:ln>
        </p:spPr>
        <p:txBody>
          <a:bodyPr>
            <a:spAutoFit/>
          </a:bodyPr>
          <a:lstStyle/>
          <a:p>
            <a:pPr marL="225425" indent="-225425" algn="l">
              <a:buClr>
                <a:srgbClr val="FF0000"/>
              </a:buClr>
              <a:buFontTx/>
              <a:buChar char="•"/>
            </a:pPr>
            <a:r>
              <a:rPr lang="en-US" sz="2400" b="1" dirty="0"/>
              <a:t>Purpose: acquire goods or services</a:t>
            </a:r>
          </a:p>
        </p:txBody>
      </p:sp>
      <p:sp>
        <p:nvSpPr>
          <p:cNvPr id="399377" name="Text Box 17"/>
          <p:cNvSpPr txBox="1">
            <a:spLocks noChangeArrowheads="1"/>
          </p:cNvSpPr>
          <p:nvPr/>
        </p:nvSpPr>
        <p:spPr bwMode="auto">
          <a:xfrm>
            <a:off x="685800" y="4428184"/>
            <a:ext cx="3657600" cy="461665"/>
          </a:xfrm>
          <a:prstGeom prst="rect">
            <a:avLst/>
          </a:prstGeom>
          <a:noFill/>
          <a:ln w="38100" algn="ctr">
            <a:noFill/>
            <a:prstDash val="dash"/>
            <a:miter lim="800000"/>
            <a:headEnd/>
            <a:tailEnd type="none" w="lg" len="lg"/>
          </a:ln>
        </p:spPr>
        <p:txBody>
          <a:bodyPr>
            <a:spAutoFit/>
          </a:bodyPr>
          <a:lstStyle/>
          <a:p>
            <a:pPr marL="225425" indent="-225425" algn="l">
              <a:buClr>
                <a:srgbClr val="FF0000"/>
              </a:buClr>
              <a:buFontTx/>
              <a:buChar char="•"/>
            </a:pPr>
            <a:r>
              <a:rPr lang="en-US" sz="2400" b="1" dirty="0"/>
              <a:t>Benefit a public purpose</a:t>
            </a:r>
          </a:p>
        </p:txBody>
      </p:sp>
      <p:sp>
        <p:nvSpPr>
          <p:cNvPr id="399378" name="Text Box 18"/>
          <p:cNvSpPr txBox="1">
            <a:spLocks noChangeArrowheads="1"/>
          </p:cNvSpPr>
          <p:nvPr/>
        </p:nvSpPr>
        <p:spPr bwMode="auto">
          <a:xfrm>
            <a:off x="4953000" y="4243517"/>
            <a:ext cx="3505200" cy="830997"/>
          </a:xfrm>
          <a:prstGeom prst="rect">
            <a:avLst/>
          </a:prstGeom>
          <a:noFill/>
          <a:ln w="38100" algn="ctr">
            <a:noFill/>
            <a:prstDash val="dash"/>
            <a:miter lim="800000"/>
            <a:headEnd/>
            <a:tailEnd type="none" w="lg" len="lg"/>
          </a:ln>
        </p:spPr>
        <p:txBody>
          <a:bodyPr>
            <a:spAutoFit/>
          </a:bodyPr>
          <a:lstStyle/>
          <a:p>
            <a:pPr marL="225425" indent="-225425" algn="l">
              <a:buClr>
                <a:srgbClr val="FF0000"/>
              </a:buClr>
              <a:buFontTx/>
              <a:buChar char="•"/>
            </a:pPr>
            <a:r>
              <a:rPr lang="en-US" sz="2400" b="1" dirty="0"/>
              <a:t>Benefit and use of the government</a:t>
            </a:r>
          </a:p>
        </p:txBody>
      </p:sp>
      <p:sp>
        <p:nvSpPr>
          <p:cNvPr id="399379" name="Text Box 19"/>
          <p:cNvSpPr txBox="1">
            <a:spLocks noChangeArrowheads="1"/>
          </p:cNvSpPr>
          <p:nvPr/>
        </p:nvSpPr>
        <p:spPr bwMode="auto">
          <a:xfrm>
            <a:off x="685800" y="5562600"/>
            <a:ext cx="3657600" cy="457200"/>
          </a:xfrm>
          <a:prstGeom prst="rect">
            <a:avLst/>
          </a:prstGeom>
          <a:noFill/>
          <a:ln w="38100" algn="ctr">
            <a:noFill/>
            <a:prstDash val="dash"/>
            <a:miter lim="800000"/>
            <a:headEnd/>
            <a:tailEnd type="none" w="lg" len="lg"/>
          </a:ln>
        </p:spPr>
        <p:txBody>
          <a:bodyPr>
            <a:spAutoFit/>
          </a:bodyPr>
          <a:lstStyle/>
          <a:p>
            <a:pPr marL="225425" indent="-225425" algn="l">
              <a:buClr>
                <a:srgbClr val="FF0000"/>
              </a:buClr>
              <a:buFontTx/>
              <a:buChar char="•"/>
            </a:pPr>
            <a:r>
              <a:rPr lang="en-US" sz="2400" b="1" dirty="0"/>
              <a:t>Investigator initiated</a:t>
            </a:r>
          </a:p>
        </p:txBody>
      </p:sp>
      <p:sp>
        <p:nvSpPr>
          <p:cNvPr id="399380" name="Text Box 20"/>
          <p:cNvSpPr txBox="1">
            <a:spLocks noChangeArrowheads="1"/>
          </p:cNvSpPr>
          <p:nvPr/>
        </p:nvSpPr>
        <p:spPr bwMode="auto">
          <a:xfrm>
            <a:off x="4953000" y="5562600"/>
            <a:ext cx="3657600" cy="457200"/>
          </a:xfrm>
          <a:prstGeom prst="rect">
            <a:avLst/>
          </a:prstGeom>
          <a:noFill/>
          <a:ln w="38100" algn="ctr">
            <a:noFill/>
            <a:prstDash val="dash"/>
            <a:miter lim="800000"/>
            <a:headEnd/>
            <a:tailEnd type="none" w="lg" len="lg"/>
          </a:ln>
        </p:spPr>
        <p:txBody>
          <a:bodyPr>
            <a:spAutoFit/>
          </a:bodyPr>
          <a:lstStyle/>
          <a:p>
            <a:pPr marL="225425" indent="-225425" algn="l">
              <a:buClr>
                <a:srgbClr val="FF0000"/>
              </a:buClr>
              <a:buFontTx/>
              <a:buChar char="•"/>
            </a:pPr>
            <a:r>
              <a:rPr lang="en-US" sz="2400" b="1" dirty="0"/>
              <a:t>Government initiated</a:t>
            </a:r>
          </a:p>
        </p:txBody>
      </p:sp>
      <p:sp>
        <p:nvSpPr>
          <p:cNvPr id="24" name="Text Box 19"/>
          <p:cNvSpPr txBox="1">
            <a:spLocks noChangeArrowheads="1"/>
          </p:cNvSpPr>
          <p:nvPr/>
        </p:nvSpPr>
        <p:spPr bwMode="auto">
          <a:xfrm>
            <a:off x="685800" y="5074514"/>
            <a:ext cx="3657600" cy="457200"/>
          </a:xfrm>
          <a:prstGeom prst="rect">
            <a:avLst/>
          </a:prstGeom>
          <a:noFill/>
          <a:ln w="38100" algn="ctr">
            <a:noFill/>
            <a:prstDash val="dash"/>
            <a:miter lim="800000"/>
            <a:headEnd/>
            <a:tailEnd type="none" w="lg" len="lg"/>
          </a:ln>
        </p:spPr>
        <p:txBody>
          <a:bodyPr>
            <a:spAutoFit/>
          </a:bodyPr>
          <a:lstStyle/>
          <a:p>
            <a:pPr marL="225425" indent="-225425" algn="l">
              <a:buClr>
                <a:srgbClr val="FF0000"/>
              </a:buClr>
              <a:buFontTx/>
              <a:buChar char="•"/>
            </a:pPr>
            <a:r>
              <a:rPr lang="en-US" sz="2400" b="1" dirty="0" smtClean="0"/>
              <a:t>Follows a general path</a:t>
            </a:r>
            <a:endParaRPr lang="en-US" sz="2400" b="1" dirty="0"/>
          </a:p>
        </p:txBody>
      </p:sp>
      <p:sp>
        <p:nvSpPr>
          <p:cNvPr id="25" name="Text Box 19"/>
          <p:cNvSpPr txBox="1">
            <a:spLocks noChangeArrowheads="1"/>
          </p:cNvSpPr>
          <p:nvPr/>
        </p:nvSpPr>
        <p:spPr bwMode="auto">
          <a:xfrm>
            <a:off x="4953000" y="5074514"/>
            <a:ext cx="3657600" cy="457200"/>
          </a:xfrm>
          <a:prstGeom prst="rect">
            <a:avLst/>
          </a:prstGeom>
          <a:noFill/>
          <a:ln w="38100" algn="ctr">
            <a:noFill/>
            <a:prstDash val="dash"/>
            <a:miter lim="800000"/>
            <a:headEnd/>
            <a:tailEnd type="none" w="lg" len="lg"/>
          </a:ln>
        </p:spPr>
        <p:txBody>
          <a:bodyPr>
            <a:spAutoFit/>
          </a:bodyPr>
          <a:lstStyle/>
          <a:p>
            <a:pPr marL="225425" indent="-225425" algn="l">
              <a:buClr>
                <a:srgbClr val="FF0000"/>
              </a:buClr>
              <a:buFontTx/>
              <a:buChar char="•"/>
            </a:pPr>
            <a:r>
              <a:rPr lang="en-US" sz="2400" b="1" dirty="0" smtClean="0"/>
              <a:t>Milestone-driven</a:t>
            </a:r>
            <a:endParaRPr 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3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3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93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93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3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3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93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93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3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1" grpId="0"/>
      <p:bldP spid="399372" grpId="0"/>
      <p:bldP spid="399373" grpId="0"/>
      <p:bldP spid="399374" grpId="0"/>
      <p:bldP spid="399375" grpId="0"/>
      <p:bldP spid="399376" grpId="0"/>
      <p:bldP spid="399377" grpId="0"/>
      <p:bldP spid="399378" grpId="0"/>
      <p:bldP spid="399379" grpId="0"/>
      <p:bldP spid="399380"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2" name="Text Box 4"/>
          <p:cNvSpPr txBox="1">
            <a:spLocks noChangeArrowheads="1"/>
          </p:cNvSpPr>
          <p:nvPr/>
        </p:nvSpPr>
        <p:spPr bwMode="auto">
          <a:xfrm>
            <a:off x="1219200" y="381000"/>
            <a:ext cx="7652288" cy="707886"/>
          </a:xfrm>
          <a:prstGeom prst="rect">
            <a:avLst/>
          </a:prstGeom>
          <a:noFill/>
          <a:ln w="38100" algn="ctr">
            <a:noFill/>
            <a:prstDash val="dash"/>
            <a:miter lim="800000"/>
            <a:headEnd/>
            <a:tailEnd type="none" w="lg" len="lg"/>
          </a:ln>
          <a:effectLst/>
        </p:spPr>
        <p:txBody>
          <a:bodyPr wrap="none">
            <a:spAutoFit/>
          </a:bodyPr>
          <a:lstStyle/>
          <a:p>
            <a:pPr algn="r"/>
            <a:r>
              <a:rPr lang="en-US" sz="4000" b="1" dirty="0">
                <a:solidFill>
                  <a:srgbClr val="73752F"/>
                </a:solidFill>
                <a:effectLst>
                  <a:outerShdw blurRad="38100" dist="38100" dir="2700000" algn="tl">
                    <a:srgbClr val="000000">
                      <a:alpha val="43137"/>
                    </a:srgbClr>
                  </a:outerShdw>
                </a:effectLst>
              </a:rPr>
              <a:t>How Does NIH Solicit Applications?</a:t>
            </a:r>
          </a:p>
        </p:txBody>
      </p:sp>
      <p:pic>
        <p:nvPicPr>
          <p:cNvPr id="493579" name="Picture 11" descr="town_crier"/>
          <p:cNvPicPr>
            <a:picLocks noChangeAspect="1" noChangeArrowheads="1"/>
          </p:cNvPicPr>
          <p:nvPr/>
        </p:nvPicPr>
        <p:blipFill>
          <a:blip r:embed="rId2" cstate="print"/>
          <a:srcRect/>
          <a:stretch>
            <a:fillRect/>
          </a:stretch>
        </p:blipFill>
        <p:spPr bwMode="auto">
          <a:xfrm>
            <a:off x="6248400" y="1436915"/>
            <a:ext cx="2895600" cy="4652235"/>
          </a:xfrm>
          <a:prstGeom prst="rect">
            <a:avLst/>
          </a:prstGeom>
          <a:noFill/>
        </p:spPr>
      </p:pic>
      <p:sp>
        <p:nvSpPr>
          <p:cNvPr id="493573" name="Text Box 5"/>
          <p:cNvSpPr txBox="1">
            <a:spLocks noChangeArrowheads="1"/>
          </p:cNvSpPr>
          <p:nvPr/>
        </p:nvSpPr>
        <p:spPr bwMode="auto">
          <a:xfrm>
            <a:off x="384271" y="1736931"/>
            <a:ext cx="6168929" cy="3170099"/>
          </a:xfrm>
          <a:prstGeom prst="rect">
            <a:avLst/>
          </a:prstGeom>
          <a:noFill/>
          <a:ln w="38100" algn="ctr">
            <a:noFill/>
            <a:prstDash val="dash"/>
            <a:miter lim="800000"/>
            <a:headEnd/>
            <a:tailEnd type="none" w="lg" len="lg"/>
          </a:ln>
          <a:effectLst/>
        </p:spPr>
        <p:txBody>
          <a:bodyPr wrap="square">
            <a:spAutoFit/>
          </a:bodyPr>
          <a:lstStyle/>
          <a:p>
            <a:pPr marL="233363" indent="-233363" algn="l">
              <a:buClr>
                <a:srgbClr val="73752F"/>
              </a:buClr>
              <a:buFont typeface="Wingdings" pitchFamily="2" charset="2"/>
              <a:buChar char="§"/>
            </a:pPr>
            <a:r>
              <a:rPr lang="en-US" sz="2800" b="1" dirty="0"/>
              <a:t>Federal Opportunity </a:t>
            </a:r>
            <a:r>
              <a:rPr lang="en-US" sz="2800" b="1" dirty="0" smtClean="0"/>
              <a:t>Announcement </a:t>
            </a:r>
            <a:r>
              <a:rPr lang="en-US" sz="2800" b="1" dirty="0"/>
              <a:t>(</a:t>
            </a:r>
            <a:r>
              <a:rPr lang="en-US" sz="2800" b="1" dirty="0" smtClean="0"/>
              <a:t>FOA)</a:t>
            </a:r>
          </a:p>
          <a:p>
            <a:pPr marL="692150" lvl="1" indent="-234950">
              <a:buClr>
                <a:srgbClr val="73752F"/>
              </a:buClr>
              <a:buFont typeface="Calibri" panose="020F0502020204030204" pitchFamily="34" charset="0"/>
              <a:buChar char="−"/>
            </a:pPr>
            <a:r>
              <a:rPr lang="en-US" altLang="en-US" sz="2400" b="1" dirty="0">
                <a:solidFill>
                  <a:srgbClr val="3366FF"/>
                </a:solidFill>
                <a:cs typeface="Arial" pitchFamily="34" charset="0"/>
              </a:rPr>
              <a:t>a publicly available document by which a Federal agency makes known its </a:t>
            </a:r>
            <a:r>
              <a:rPr lang="en-US" altLang="en-US" sz="2400" b="1" dirty="0" smtClean="0">
                <a:solidFill>
                  <a:srgbClr val="3366FF"/>
                </a:solidFill>
                <a:cs typeface="Arial" pitchFamily="34" charset="0"/>
              </a:rPr>
              <a:t>intentions to </a:t>
            </a:r>
            <a:r>
              <a:rPr lang="en-US" altLang="en-US" sz="2400" b="1" dirty="0">
                <a:solidFill>
                  <a:srgbClr val="3366FF"/>
                </a:solidFill>
                <a:cs typeface="Arial" pitchFamily="34" charset="0"/>
              </a:rPr>
              <a:t>award grants or cooperative agreements, usually as a result of competition for </a:t>
            </a:r>
            <a:r>
              <a:rPr lang="en-US" altLang="en-US" sz="2400" b="1" dirty="0" smtClean="0">
                <a:solidFill>
                  <a:srgbClr val="3366FF"/>
                </a:solidFill>
                <a:cs typeface="Arial" pitchFamily="34" charset="0"/>
              </a:rPr>
              <a:t>funds</a:t>
            </a:r>
            <a:r>
              <a:rPr lang="en-US" altLang="en-US" sz="2400" b="1" dirty="0" smtClean="0">
                <a:solidFill>
                  <a:srgbClr val="3366FF"/>
                </a:solidFill>
                <a:latin typeface="Calibri" pitchFamily="34" charset="0"/>
              </a:rPr>
              <a:t>  </a:t>
            </a:r>
          </a:p>
          <a:p>
            <a:pPr marL="692150" lvl="1" indent="-234950">
              <a:buClr>
                <a:schemeClr val="bg2">
                  <a:lumMod val="25000"/>
                </a:schemeClr>
              </a:buClr>
              <a:buFont typeface="Calibri" panose="020F0502020204030204" pitchFamily="34" charset="0"/>
              <a:buChar char="−"/>
            </a:pPr>
            <a:endParaRPr lang="en-US" sz="2400" b="1" dirty="0" smtClean="0">
              <a:solidFill>
                <a:srgbClr val="3366FF"/>
              </a:solidFill>
            </a:endParaRPr>
          </a:p>
        </p:txBody>
      </p:sp>
      <p:sp>
        <p:nvSpPr>
          <p:cNvPr id="7" name="Rectangle 2"/>
          <p:cNvSpPr>
            <a:spLocks noChangeArrowheads="1"/>
          </p:cNvSpPr>
          <p:nvPr/>
        </p:nvSpPr>
        <p:spPr bwMode="auto">
          <a:xfrm>
            <a:off x="914400" y="3657600"/>
            <a:ext cx="5000876" cy="243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rIns="9144"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endParaRPr lang="en-US" altLang="en-US" sz="3000" b="1" dirty="0">
              <a:solidFill>
                <a:srgbClr val="0070C0"/>
              </a:solidFill>
              <a:latin typeface="Calibri" pitchFamily="34" charset="0"/>
            </a:endParaRPr>
          </a:p>
        </p:txBody>
      </p:sp>
      <p:sp>
        <p:nvSpPr>
          <p:cNvPr id="2" name="Rectangle 1"/>
          <p:cNvSpPr/>
          <p:nvPr/>
        </p:nvSpPr>
        <p:spPr>
          <a:xfrm>
            <a:off x="384271" y="4724400"/>
            <a:ext cx="6746934" cy="1261884"/>
          </a:xfrm>
          <a:prstGeom prst="rect">
            <a:avLst/>
          </a:prstGeom>
        </p:spPr>
        <p:txBody>
          <a:bodyPr wrap="square">
            <a:spAutoFit/>
          </a:bodyPr>
          <a:lstStyle/>
          <a:p>
            <a:pPr marL="233363" indent="-233363">
              <a:buClr>
                <a:srgbClr val="73752F"/>
              </a:buClr>
              <a:buFont typeface="Wingdings" pitchFamily="2" charset="2"/>
              <a:buChar char="§"/>
            </a:pPr>
            <a:r>
              <a:rPr lang="en-US" sz="2800" b="1" dirty="0"/>
              <a:t>published through </a:t>
            </a:r>
          </a:p>
          <a:p>
            <a:pPr marL="347663" lvl="1" indent="333375">
              <a:buClr>
                <a:srgbClr val="73752F"/>
              </a:buClr>
              <a:buFont typeface="Arial" pitchFamily="34" charset="0"/>
              <a:buChar char="­"/>
            </a:pPr>
            <a:r>
              <a:rPr lang="en-US" sz="2400" b="1" dirty="0">
                <a:solidFill>
                  <a:srgbClr val="3366FF"/>
                </a:solidFill>
              </a:rPr>
              <a:t>the NIH Guide </a:t>
            </a:r>
            <a:r>
              <a:rPr lang="en-US" sz="2000" b="1" dirty="0">
                <a:solidFill>
                  <a:srgbClr val="3366FF"/>
                </a:solidFill>
              </a:rPr>
              <a:t>(</a:t>
            </a:r>
            <a:r>
              <a:rPr lang="en-US" b="1" dirty="0">
                <a:solidFill>
                  <a:srgbClr val="3366FF"/>
                </a:solidFill>
                <a:hlinkClick r:id="rId3"/>
              </a:rPr>
              <a:t>http://grants.nih.gov/grants/guide/</a:t>
            </a:r>
            <a:r>
              <a:rPr lang="en-US" b="1" dirty="0">
                <a:solidFill>
                  <a:srgbClr val="3366FF"/>
                </a:solidFill>
              </a:rPr>
              <a:t>)</a:t>
            </a:r>
            <a:r>
              <a:rPr lang="en-US" sz="2400" b="1" dirty="0">
                <a:solidFill>
                  <a:srgbClr val="3366FF"/>
                </a:solidFill>
              </a:rPr>
              <a:t> </a:t>
            </a:r>
          </a:p>
          <a:p>
            <a:pPr marL="347663" lvl="1" indent="333375">
              <a:buClr>
                <a:srgbClr val="73752F"/>
              </a:buClr>
              <a:buFont typeface="Arial" pitchFamily="34" charset="0"/>
              <a:buChar char="­"/>
            </a:pPr>
            <a:r>
              <a:rPr lang="en-US" sz="2400" b="1" dirty="0">
                <a:solidFill>
                  <a:srgbClr val="3366FF"/>
                </a:solidFill>
              </a:rPr>
              <a:t>grants.gov  </a:t>
            </a:r>
          </a:p>
        </p:txBody>
      </p:sp>
    </p:spTree>
    <p:extLst>
      <p:ext uri="{BB962C8B-B14F-4D97-AF65-F5344CB8AC3E}">
        <p14:creationId xmlns:p14="http://schemas.microsoft.com/office/powerpoint/2010/main" val="1720816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47ED1172-221F-43F7-A53F-6F7FD2A4B025}" type="slidenum">
              <a:rPr lang="en-US" altLang="en-US" sz="1400"/>
              <a:pPr>
                <a:spcBef>
                  <a:spcPct val="0"/>
                </a:spcBef>
                <a:buFontTx/>
                <a:buNone/>
              </a:pPr>
              <a:t>19</a:t>
            </a:fld>
            <a:endParaRPr lang="en-US" altLang="en-US" sz="1400"/>
          </a:p>
        </p:txBody>
      </p:sp>
      <p:sp>
        <p:nvSpPr>
          <p:cNvPr id="6147" name="Rectangle 2"/>
          <p:cNvSpPr>
            <a:spLocks noGrp="1" noChangeArrowheads="1"/>
          </p:cNvSpPr>
          <p:nvPr>
            <p:ph type="title"/>
          </p:nvPr>
        </p:nvSpPr>
        <p:spPr>
          <a:xfrm>
            <a:off x="0" y="43570"/>
            <a:ext cx="8610600" cy="762000"/>
          </a:xfrm>
        </p:spPr>
        <p:txBody>
          <a:bodyPr>
            <a:noAutofit/>
          </a:bodyPr>
          <a:lstStyle/>
          <a:p>
            <a:pPr algn="r" eaLnBrk="1" hangingPunct="1"/>
            <a:r>
              <a:rPr lang="en-US" altLang="en-US" sz="4800" b="1" dirty="0" smtClean="0">
                <a:solidFill>
                  <a:srgbClr val="73752F"/>
                </a:solidFill>
                <a:effectLst>
                  <a:outerShdw blurRad="38100" dist="38100" dir="2700000" algn="tl">
                    <a:srgbClr val="000000">
                      <a:alpha val="43137"/>
                    </a:srgbClr>
                  </a:outerShdw>
                </a:effectLst>
              </a:rPr>
              <a:t>Types FOAs</a:t>
            </a:r>
          </a:p>
        </p:txBody>
      </p:sp>
      <p:sp>
        <p:nvSpPr>
          <p:cNvPr id="6148" name="Rectangle 3"/>
          <p:cNvSpPr>
            <a:spLocks noGrp="1" noChangeArrowheads="1"/>
          </p:cNvSpPr>
          <p:nvPr>
            <p:ph type="body" idx="1"/>
          </p:nvPr>
        </p:nvSpPr>
        <p:spPr>
          <a:xfrm>
            <a:off x="2192928" y="935390"/>
            <a:ext cx="6711379" cy="2462561"/>
          </a:xfrm>
        </p:spPr>
        <p:txBody>
          <a:bodyPr>
            <a:normAutofit lnSpcReduction="10000"/>
          </a:bodyPr>
          <a:lstStyle/>
          <a:p>
            <a:pPr marL="0" indent="0" eaLnBrk="1" hangingPunct="1">
              <a:buClr>
                <a:srgbClr val="73752F"/>
              </a:buClr>
              <a:buNone/>
            </a:pPr>
            <a:r>
              <a:rPr lang="en-US" altLang="en-US" sz="2800" b="1" dirty="0" smtClean="0"/>
              <a:t>Program Announcement (PA)</a:t>
            </a:r>
          </a:p>
          <a:p>
            <a:pPr marL="508000" lvl="1" indent="-217488" eaLnBrk="1" hangingPunct="1">
              <a:buClr>
                <a:srgbClr val="73752F"/>
              </a:buClr>
              <a:buFont typeface="Wingdings" panose="05000000000000000000" pitchFamily="2" charset="2"/>
              <a:buChar char="§"/>
            </a:pPr>
            <a:r>
              <a:rPr lang="en-US" altLang="en-US" sz="2400" dirty="0" smtClean="0"/>
              <a:t>Areas of increased priority/emphasis without committed funds </a:t>
            </a:r>
          </a:p>
          <a:p>
            <a:pPr marL="508000" lvl="1" indent="-217488" eaLnBrk="1" hangingPunct="1">
              <a:buClr>
                <a:srgbClr val="73752F"/>
              </a:buClr>
              <a:buFont typeface="Wingdings" panose="05000000000000000000" pitchFamily="2" charset="2"/>
              <a:buChar char="§"/>
            </a:pPr>
            <a:r>
              <a:rPr lang="en-US" altLang="en-US" sz="2400" dirty="0"/>
              <a:t>M</a:t>
            </a:r>
            <a:r>
              <a:rPr lang="en-US" altLang="en-US" sz="2400" dirty="0" smtClean="0"/>
              <a:t>ultiple application receipt dates, generally over three years</a:t>
            </a:r>
          </a:p>
          <a:p>
            <a:pPr marL="508000" lvl="1" indent="-217488" eaLnBrk="1" hangingPunct="1">
              <a:buClr>
                <a:srgbClr val="73752F"/>
              </a:buClr>
              <a:buFont typeface="Wingdings" panose="05000000000000000000" pitchFamily="2" charset="2"/>
              <a:buChar char="§"/>
            </a:pPr>
            <a:r>
              <a:rPr lang="en-US" altLang="en-US" sz="2400" dirty="0" smtClean="0"/>
              <a:t>Specifies only standard review criteria</a:t>
            </a:r>
          </a:p>
          <a:p>
            <a:pPr lvl="1" eaLnBrk="1" hangingPunct="1">
              <a:buClr>
                <a:srgbClr val="73752F"/>
              </a:buClr>
            </a:pPr>
            <a:endParaRPr lang="en-US" altLang="en-US" sz="2400" b="1" dirty="0" smtClean="0"/>
          </a:p>
          <a:p>
            <a:pPr marL="0" indent="0" eaLnBrk="1" hangingPunct="1">
              <a:buClr>
                <a:srgbClr val="73752F"/>
              </a:buClr>
              <a:buNone/>
            </a:pPr>
            <a:endParaRPr lang="en-US" altLang="en-US" sz="2800" b="1" dirty="0" smtClean="0"/>
          </a:p>
        </p:txBody>
      </p:sp>
      <p:sp>
        <p:nvSpPr>
          <p:cNvPr id="2" name="Rectangle 1"/>
          <p:cNvSpPr/>
          <p:nvPr/>
        </p:nvSpPr>
        <p:spPr>
          <a:xfrm>
            <a:off x="2205939" y="3340510"/>
            <a:ext cx="6685359" cy="2369880"/>
          </a:xfrm>
          <a:prstGeom prst="rect">
            <a:avLst/>
          </a:prstGeom>
        </p:spPr>
        <p:txBody>
          <a:bodyPr wrap="square">
            <a:spAutoFit/>
          </a:bodyPr>
          <a:lstStyle/>
          <a:p>
            <a:pPr>
              <a:buClr>
                <a:srgbClr val="73752F"/>
              </a:buClr>
            </a:pPr>
            <a:r>
              <a:rPr lang="en-US" altLang="en-US" sz="2800" b="1" dirty="0"/>
              <a:t>Request for Applications (RFA)</a:t>
            </a:r>
          </a:p>
          <a:p>
            <a:pPr marL="577850" lvl="1" indent="-342900">
              <a:buClr>
                <a:srgbClr val="73752F"/>
              </a:buClr>
              <a:buFont typeface="Wingdings" panose="05000000000000000000" pitchFamily="2" charset="2"/>
              <a:buChar char="§"/>
            </a:pPr>
            <a:r>
              <a:rPr lang="en-US" altLang="en-US" sz="2400" dirty="0"/>
              <a:t>Allows </a:t>
            </a:r>
            <a:r>
              <a:rPr lang="en-US" altLang="en-US" sz="2400" dirty="0" smtClean="0"/>
              <a:t>NIH </a:t>
            </a:r>
            <a:r>
              <a:rPr lang="en-US" altLang="en-US" sz="2400" dirty="0"/>
              <a:t>to promote a defined area of science </a:t>
            </a:r>
            <a:r>
              <a:rPr lang="en-US" altLang="en-US" sz="2400" dirty="0" smtClean="0"/>
              <a:t>by committing </a:t>
            </a:r>
            <a:r>
              <a:rPr lang="en-US" altLang="en-US" sz="2400" dirty="0"/>
              <a:t>funds (i.e., set-aside </a:t>
            </a:r>
            <a:r>
              <a:rPr lang="en-US" altLang="en-US" sz="2400" dirty="0" smtClean="0"/>
              <a:t>$$)</a:t>
            </a:r>
            <a:endParaRPr lang="en-US" altLang="en-US" sz="2400" dirty="0"/>
          </a:p>
          <a:p>
            <a:pPr marL="577850" lvl="1" indent="-342900">
              <a:buClr>
                <a:srgbClr val="73752F"/>
              </a:buClr>
              <a:buFont typeface="Wingdings" panose="05000000000000000000" pitchFamily="2" charset="2"/>
              <a:buChar char="§"/>
            </a:pPr>
            <a:r>
              <a:rPr lang="en-US" altLang="en-US" sz="2400" dirty="0" smtClean="0"/>
              <a:t>Usually a </a:t>
            </a:r>
            <a:r>
              <a:rPr lang="en-US" altLang="en-US" sz="2400" dirty="0"/>
              <a:t>single receipt </a:t>
            </a:r>
            <a:r>
              <a:rPr lang="en-US" altLang="en-US" sz="2400" dirty="0" smtClean="0"/>
              <a:t>date</a:t>
            </a:r>
            <a:endParaRPr lang="en-US" altLang="en-US" sz="2400" dirty="0"/>
          </a:p>
          <a:p>
            <a:pPr marL="577850" lvl="1" indent="-342900">
              <a:buClr>
                <a:srgbClr val="73752F"/>
              </a:buClr>
              <a:buFont typeface="Wingdings" panose="05000000000000000000" pitchFamily="2" charset="2"/>
              <a:buChar char="§"/>
            </a:pPr>
            <a:r>
              <a:rPr lang="en-US" altLang="en-US" sz="2400" dirty="0"/>
              <a:t>Specifies standard plus special review </a:t>
            </a:r>
            <a:r>
              <a:rPr lang="en-US" altLang="en-US" sz="2400" dirty="0" smtClean="0"/>
              <a:t>criteria</a:t>
            </a:r>
          </a:p>
          <a:p>
            <a:pPr marL="577850" lvl="1" indent="-342900">
              <a:buClr>
                <a:srgbClr val="73752F"/>
              </a:buClr>
              <a:buFont typeface="Wingdings" panose="05000000000000000000" pitchFamily="2" charset="2"/>
              <a:buChar char="§"/>
            </a:pPr>
            <a:r>
              <a:rPr lang="en-US" altLang="en-US" sz="2400" dirty="0" smtClean="0"/>
              <a:t>Led by a specific IC, but often joined by others</a:t>
            </a:r>
            <a:endParaRPr lang="en-US" altLang="en-US" sz="2400" dirty="0"/>
          </a:p>
        </p:txBody>
      </p:sp>
      <p:pic>
        <p:nvPicPr>
          <p:cNvPr id="1042" name="Picture 18" descr="https://encrypted-tbn1.gstatic.com/images?q=tbn:ANd9GcTeN3rVN8iZEWrZPuZitkL1t2EZRwioEtPoGHXn-TTTgk0MGOFtWT9hE4-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87" y="3037947"/>
            <a:ext cx="1532063" cy="154234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3.gstatic.com/images?q=tbn:ANd9GcRG5eJw4iO8Pl1XVMVJG1w8DtfpErUwgNPzwRxlho5QS_VQWJct4mMOW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57882"/>
            <a:ext cx="1209675" cy="109537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encrypted-tbn3.gstatic.com/images?q=tbn:ANd9GcROROHRFyyAOREcVDVOmeimqmGt1J3R2xBLPK6xdN9FP49dKAr6nO8yiPj_eg">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0317"/>
          <a:stretch/>
        </p:blipFill>
        <p:spPr bwMode="auto">
          <a:xfrm>
            <a:off x="614364" y="1195812"/>
            <a:ext cx="1281343"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encrypted-tbn3.gstatic.com/images?q=tbn:ANd9GcTzZ86yrF_Rl--t6mLCs1XWR_oYgr4BiLZJvRZ1bDDwFpwxV7lGBjpnRmFC">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6297"/>
          <a:stretch/>
        </p:blipFill>
        <p:spPr bwMode="auto">
          <a:xfrm>
            <a:off x="-50180" y="2392491"/>
            <a:ext cx="1140097"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encrypted-tbn2.gstatic.com/images?q=tbn:ANd9GcS8zLuRrb3bwasCctJFVDECablzFglDgWTT8I0NvrvCv40mSPCPuRN-mPX1">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80" y="4317378"/>
            <a:ext cx="1238250" cy="8286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3.gstatic.com/images?q=tbn:ANd9GcRzVeynlVIJLECmatlI7VpW_H524Gp1AiY30d9egZsOnygzY09pjMzakIA">
            <a:hlinkClick r:id="rId12"/>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15103"/>
          <a:stretch/>
        </p:blipFill>
        <p:spPr bwMode="auto">
          <a:xfrm>
            <a:off x="791594" y="4752509"/>
            <a:ext cx="1212956"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s://encrypted-tbn2.gstatic.com/images?q=tbn:ANd9GcR8JFVInVs8AwH3Iz0InR2PcE_ZcfNO2OXgEHpUVV7uiKBVKze-jDnWX4M">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499" y="5638800"/>
            <a:ext cx="1402771" cy="9144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205939" y="5762634"/>
            <a:ext cx="6685359" cy="892552"/>
          </a:xfrm>
          <a:prstGeom prst="rect">
            <a:avLst/>
          </a:prstGeom>
        </p:spPr>
        <p:txBody>
          <a:bodyPr wrap="square">
            <a:spAutoFit/>
          </a:bodyPr>
          <a:lstStyle/>
          <a:p>
            <a:r>
              <a:rPr lang="en-US" altLang="en-US" sz="2800" b="1" dirty="0">
                <a:solidFill>
                  <a:schemeClr val="bg1">
                    <a:lumMod val="75000"/>
                  </a:schemeClr>
                </a:solidFill>
              </a:rPr>
              <a:t>Request for </a:t>
            </a:r>
            <a:r>
              <a:rPr lang="en-US" altLang="en-US" sz="2800" b="1" dirty="0" smtClean="0">
                <a:solidFill>
                  <a:schemeClr val="bg1">
                    <a:lumMod val="75000"/>
                  </a:schemeClr>
                </a:solidFill>
              </a:rPr>
              <a:t>Proposals </a:t>
            </a:r>
            <a:r>
              <a:rPr lang="en-US" altLang="en-US" sz="2800" b="1" dirty="0">
                <a:solidFill>
                  <a:schemeClr val="bg1">
                    <a:lumMod val="75000"/>
                  </a:schemeClr>
                </a:solidFill>
              </a:rPr>
              <a:t>(</a:t>
            </a:r>
            <a:r>
              <a:rPr lang="en-US" altLang="en-US" sz="2800" b="1" dirty="0" smtClean="0">
                <a:solidFill>
                  <a:schemeClr val="bg1">
                    <a:lumMod val="75000"/>
                  </a:schemeClr>
                </a:solidFill>
              </a:rPr>
              <a:t>RFP)</a:t>
            </a:r>
            <a:endParaRPr lang="en-US" altLang="en-US" sz="2800" b="1" dirty="0">
              <a:solidFill>
                <a:schemeClr val="bg1">
                  <a:lumMod val="75000"/>
                </a:schemeClr>
              </a:solidFill>
            </a:endParaRPr>
          </a:p>
          <a:p>
            <a:pPr lvl="1" indent="-222250">
              <a:buClr>
                <a:schemeClr val="bg2">
                  <a:lumMod val="75000"/>
                </a:schemeClr>
              </a:buClr>
              <a:buFont typeface="Wingdings" panose="05000000000000000000" pitchFamily="2" charset="2"/>
              <a:buChar char="§"/>
            </a:pPr>
            <a:r>
              <a:rPr lang="en-US" altLang="en-US" sz="2400" dirty="0" smtClean="0">
                <a:solidFill>
                  <a:schemeClr val="bg1">
                    <a:lumMod val="75000"/>
                  </a:schemeClr>
                </a:solidFill>
              </a:rPr>
              <a:t>Contract solicitation</a:t>
            </a:r>
            <a:endParaRPr lang="en-US" altLang="en-US" sz="2400" dirty="0">
              <a:solidFill>
                <a:schemeClr val="bg1">
                  <a:lumMod val="75000"/>
                </a:schemeClr>
              </a:solidFill>
            </a:endParaRPr>
          </a:p>
        </p:txBody>
      </p:sp>
    </p:spTree>
    <p:extLst>
      <p:ext uri="{BB962C8B-B14F-4D97-AF65-F5344CB8AC3E}">
        <p14:creationId xmlns:p14="http://schemas.microsoft.com/office/powerpoint/2010/main" val="2399863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File:The haystacks fields in the sunset.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4" r="7363"/>
          <a:stretch/>
        </p:blipFill>
        <p:spPr bwMode="auto">
          <a:xfrm>
            <a:off x="0" y="-12310"/>
            <a:ext cx="9144000" cy="68703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4998" y="1453075"/>
            <a:ext cx="8458200" cy="1969770"/>
          </a:xfrm>
          <a:prstGeom prst="rect">
            <a:avLst/>
          </a:prstGeom>
          <a:solidFill>
            <a:schemeClr val="accent5">
              <a:lumMod val="40000"/>
              <a:lumOff val="60000"/>
            </a:schemeClr>
          </a:solidFill>
        </p:spPr>
        <p:txBody>
          <a:bodyPr wrap="square">
            <a:spAutoFit/>
          </a:bodyPr>
          <a:lstStyle/>
          <a:p>
            <a:pPr marL="457200" indent="-457200">
              <a:buClr>
                <a:srgbClr val="73752F"/>
              </a:buClr>
              <a:buFont typeface="Wingdings" pitchFamily="2" charset="2"/>
              <a:buChar char="ü"/>
            </a:pPr>
            <a:r>
              <a:rPr lang="en-US" sz="2600" b="1" dirty="0"/>
              <a:t>There is an NIH Funding Mechanism for just about every type of research with biomedical impact.  But first, get the science right:</a:t>
            </a:r>
          </a:p>
          <a:p>
            <a:pPr marL="914400" lvl="1" indent="-457200">
              <a:buClr>
                <a:srgbClr val="73752F"/>
              </a:buClr>
              <a:buFont typeface="Calibri" panose="020F0502020204030204" pitchFamily="34" charset="0"/>
              <a:buChar char="−"/>
            </a:pPr>
            <a:r>
              <a:rPr lang="en-US" sz="2200" b="1" dirty="0"/>
              <a:t>Wow the reviewers</a:t>
            </a:r>
          </a:p>
          <a:p>
            <a:pPr marL="914400" lvl="1" indent="-457200">
              <a:buClr>
                <a:srgbClr val="73752F"/>
              </a:buClr>
              <a:buFont typeface="Calibri" panose="020F0502020204030204" pitchFamily="34" charset="0"/>
              <a:buChar char="−"/>
            </a:pPr>
            <a:r>
              <a:rPr lang="en-US" sz="2200" b="1" dirty="0"/>
              <a:t>Fill a programmatic niche</a:t>
            </a:r>
          </a:p>
        </p:txBody>
      </p:sp>
      <p:sp>
        <p:nvSpPr>
          <p:cNvPr id="7" name="Text Box 5"/>
          <p:cNvSpPr txBox="1">
            <a:spLocks noChangeArrowheads="1"/>
          </p:cNvSpPr>
          <p:nvPr/>
        </p:nvSpPr>
        <p:spPr bwMode="auto">
          <a:xfrm>
            <a:off x="2990222" y="228600"/>
            <a:ext cx="5867400" cy="923330"/>
          </a:xfrm>
          <a:prstGeom prst="rect">
            <a:avLst/>
          </a:prstGeom>
          <a:solidFill>
            <a:schemeClr val="accent5">
              <a:lumMod val="40000"/>
              <a:lumOff val="60000"/>
            </a:schemeClr>
          </a:solidFill>
          <a:ln w="38100" algn="ctr">
            <a:noFill/>
            <a:prstDash val="dash"/>
            <a:miter lim="800000"/>
            <a:headEnd/>
            <a:tailEnd type="none" w="lg" len="lg"/>
          </a:ln>
        </p:spPr>
        <p:txBody>
          <a:bodyPr wrap="square">
            <a:spAutoFit/>
          </a:bodyPr>
          <a:lstStyle/>
          <a:p>
            <a:pPr algn="r">
              <a:defRPr/>
            </a:pPr>
            <a:r>
              <a:rPr lang="en-US" sz="5400" b="1" i="1" cap="small" dirty="0" smtClean="0">
                <a:solidFill>
                  <a:srgbClr val="73752F"/>
                </a:solidFill>
                <a:effectLst>
                  <a:outerShdw blurRad="38100" dist="38100" dir="2700000" algn="tl">
                    <a:srgbClr val="000000">
                      <a:alpha val="43137"/>
                    </a:srgbClr>
                  </a:outerShdw>
                </a:effectLst>
                <a:latin typeface="Arial" charset="0"/>
              </a:rPr>
              <a:t>Four Take </a:t>
            </a:r>
            <a:r>
              <a:rPr lang="en-US" sz="5400" b="1" i="1" cap="small" dirty="0" err="1" smtClean="0">
                <a:solidFill>
                  <a:srgbClr val="73752F"/>
                </a:solidFill>
                <a:effectLst>
                  <a:outerShdw blurRad="38100" dist="38100" dir="2700000" algn="tl">
                    <a:srgbClr val="000000">
                      <a:alpha val="43137"/>
                    </a:srgbClr>
                  </a:outerShdw>
                </a:effectLst>
                <a:latin typeface="Arial" charset="0"/>
              </a:rPr>
              <a:t>Aways</a:t>
            </a:r>
            <a:endParaRPr lang="en-US" sz="5400" b="1" i="1" cap="small" dirty="0">
              <a:solidFill>
                <a:srgbClr val="73752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94189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s://encrypted-tbn2.gstatic.com/images?q=tbn:ANd9GcS3QzWwvdg_AfthItJWDlDkNDm1CJKYk3QZ6pXHTnhOkam7fRA6kr4AhG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774" y="5486400"/>
            <a:ext cx="1238250" cy="9334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47ED1172-221F-43F7-A53F-6F7FD2A4B025}" type="slidenum">
              <a:rPr lang="en-US" altLang="en-US" sz="1400"/>
              <a:pPr>
                <a:spcBef>
                  <a:spcPct val="0"/>
                </a:spcBef>
                <a:buFontTx/>
                <a:buNone/>
              </a:pPr>
              <a:t>20</a:t>
            </a:fld>
            <a:endParaRPr lang="en-US" altLang="en-US" sz="1400"/>
          </a:p>
        </p:txBody>
      </p:sp>
      <p:sp>
        <p:nvSpPr>
          <p:cNvPr id="6147" name="Rectangle 2"/>
          <p:cNvSpPr>
            <a:spLocks noGrp="1" noChangeArrowheads="1"/>
          </p:cNvSpPr>
          <p:nvPr>
            <p:ph type="title"/>
          </p:nvPr>
        </p:nvSpPr>
        <p:spPr>
          <a:xfrm>
            <a:off x="441141" y="587008"/>
            <a:ext cx="7848600" cy="1143000"/>
          </a:xfrm>
        </p:spPr>
        <p:txBody>
          <a:bodyPr>
            <a:noAutofit/>
          </a:bodyPr>
          <a:lstStyle/>
          <a:p>
            <a:pPr algn="l" eaLnBrk="1" hangingPunct="1"/>
            <a:r>
              <a:rPr lang="en-US" altLang="en-US" b="1" dirty="0" smtClean="0">
                <a:solidFill>
                  <a:srgbClr val="73752F"/>
                </a:solidFill>
                <a:effectLst>
                  <a:outerShdw blurRad="38100" dist="38100" dir="2700000" algn="tl">
                    <a:srgbClr val="000000">
                      <a:alpha val="43137"/>
                    </a:srgbClr>
                  </a:outerShdw>
                </a:effectLst>
              </a:rPr>
              <a:t>Different Flavors of </a:t>
            </a:r>
            <a:br>
              <a:rPr lang="en-US" altLang="en-US" b="1" dirty="0" smtClean="0">
                <a:solidFill>
                  <a:srgbClr val="73752F"/>
                </a:solidFill>
                <a:effectLst>
                  <a:outerShdw blurRad="38100" dist="38100" dir="2700000" algn="tl">
                    <a:srgbClr val="000000">
                      <a:alpha val="43137"/>
                    </a:srgbClr>
                  </a:outerShdw>
                </a:effectLst>
              </a:rPr>
            </a:br>
            <a:r>
              <a:rPr lang="en-US" altLang="en-US" b="1" dirty="0" smtClean="0">
                <a:solidFill>
                  <a:srgbClr val="73752F"/>
                </a:solidFill>
                <a:effectLst>
                  <a:outerShdw blurRad="38100" dist="38100" dir="2700000" algn="tl">
                    <a:srgbClr val="000000">
                      <a:alpha val="43137"/>
                    </a:srgbClr>
                  </a:outerShdw>
                </a:effectLst>
              </a:rPr>
              <a:t>Program Announcements</a:t>
            </a:r>
          </a:p>
        </p:txBody>
      </p:sp>
      <p:sp>
        <p:nvSpPr>
          <p:cNvPr id="2" name="Rectangle 1"/>
          <p:cNvSpPr/>
          <p:nvPr/>
        </p:nvSpPr>
        <p:spPr>
          <a:xfrm>
            <a:off x="599529" y="2259402"/>
            <a:ext cx="6278136" cy="1631216"/>
          </a:xfrm>
          <a:prstGeom prst="rect">
            <a:avLst/>
          </a:prstGeom>
        </p:spPr>
        <p:txBody>
          <a:bodyPr wrap="square">
            <a:spAutoFit/>
          </a:bodyPr>
          <a:lstStyle/>
          <a:p>
            <a:r>
              <a:rPr lang="en-US" altLang="en-US" sz="2800" b="1" dirty="0" smtClean="0"/>
              <a:t>PAR</a:t>
            </a:r>
            <a:endParaRPr lang="en-US" altLang="en-US" sz="2800" b="1" dirty="0"/>
          </a:p>
          <a:p>
            <a:pPr lvl="1" indent="-222250">
              <a:buClr>
                <a:schemeClr val="bg2">
                  <a:lumMod val="25000"/>
                </a:schemeClr>
              </a:buClr>
              <a:buFont typeface="Wingdings" panose="05000000000000000000" pitchFamily="2" charset="2"/>
              <a:buChar char="§"/>
            </a:pPr>
            <a:r>
              <a:rPr lang="en-US" altLang="en-US" sz="2400" dirty="0" smtClean="0"/>
              <a:t>PA </a:t>
            </a:r>
            <a:r>
              <a:rPr lang="en-US" altLang="en-US" sz="2400" dirty="0"/>
              <a:t>with special </a:t>
            </a:r>
            <a:r>
              <a:rPr lang="en-US" altLang="en-US" sz="2400" b="1" dirty="0"/>
              <a:t>receipt, referral and/or review</a:t>
            </a:r>
            <a:r>
              <a:rPr lang="en-US" altLang="en-US" sz="2400" dirty="0"/>
              <a:t> considerations, as described in the PAR </a:t>
            </a:r>
            <a:r>
              <a:rPr lang="en-US" altLang="en-US" sz="2400" dirty="0" smtClean="0"/>
              <a:t>announcement</a:t>
            </a:r>
            <a:endParaRPr lang="en-US" altLang="en-US" sz="2400" dirty="0"/>
          </a:p>
        </p:txBody>
      </p:sp>
      <p:pic>
        <p:nvPicPr>
          <p:cNvPr id="1026" name="Picture 2" descr="apple-pi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0" t="16758"/>
          <a:stretch/>
        </p:blipFill>
        <p:spPr bwMode="auto">
          <a:xfrm>
            <a:off x="7467600" y="587008"/>
            <a:ext cx="145181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hegobblinggurley.com/wp-content/uploads/2012/11/MiniApplePie-300x225.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39" t="15957" b="4954"/>
          <a:stretch/>
        </p:blipFill>
        <p:spPr bwMode="auto">
          <a:xfrm>
            <a:off x="7053350" y="3307616"/>
            <a:ext cx="2077623" cy="12749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RxxcCuafSFlGOepfemvRJOO678c79J96evIAp_Qe3XYoSCGQCZXUmUiVgs">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018" t="7184" r="6839" b="10669"/>
          <a:stretch/>
        </p:blipFill>
        <p:spPr bwMode="auto">
          <a:xfrm>
            <a:off x="6877665" y="2259402"/>
            <a:ext cx="1315844" cy="10482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QXQ0bVL94H0uEEZrtesRjrpUXLJKKDpSNMAiYuXmmVnH-QHF3rQimnM8jQ1Q">
            <a:hlinkClick r:id="rId9"/>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5577"/>
          <a:stretch/>
        </p:blipFill>
        <p:spPr bwMode="auto">
          <a:xfrm>
            <a:off x="7731323" y="4508810"/>
            <a:ext cx="1338490" cy="11299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99529" y="4301662"/>
            <a:ext cx="5973337" cy="1261884"/>
          </a:xfrm>
          <a:prstGeom prst="rect">
            <a:avLst/>
          </a:prstGeom>
        </p:spPr>
        <p:txBody>
          <a:bodyPr wrap="square">
            <a:spAutoFit/>
          </a:bodyPr>
          <a:lstStyle/>
          <a:p>
            <a:r>
              <a:rPr lang="en-US" altLang="en-US" sz="2800" b="1" dirty="0" smtClean="0"/>
              <a:t>PAS</a:t>
            </a:r>
            <a:endParaRPr lang="en-US" altLang="en-US" sz="2800" b="1" dirty="0"/>
          </a:p>
          <a:p>
            <a:pPr lvl="1" indent="-222250">
              <a:buClr>
                <a:schemeClr val="bg2">
                  <a:lumMod val="25000"/>
                </a:schemeClr>
              </a:buClr>
              <a:buFont typeface="Wingdings" panose="05000000000000000000" pitchFamily="2" charset="2"/>
              <a:buChar char="§"/>
            </a:pPr>
            <a:r>
              <a:rPr lang="en-US" altLang="en-US" sz="2400" dirty="0" smtClean="0"/>
              <a:t>PA that included </a:t>
            </a:r>
            <a:r>
              <a:rPr lang="en-US" altLang="en-US" sz="2400" b="1" dirty="0" smtClean="0"/>
              <a:t>set-aside funds </a:t>
            </a:r>
            <a:r>
              <a:rPr lang="en-US" altLang="en-US" sz="2400" dirty="0" smtClean="0"/>
              <a:t>(not often used)</a:t>
            </a:r>
            <a:endParaRPr lang="en-US" altLang="en-US" sz="2400" dirty="0"/>
          </a:p>
        </p:txBody>
      </p:sp>
    </p:spTree>
    <p:extLst>
      <p:ext uri="{BB962C8B-B14F-4D97-AF65-F5344CB8AC3E}">
        <p14:creationId xmlns:p14="http://schemas.microsoft.com/office/powerpoint/2010/main" val="4095511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ulse.ncpolicywatch.org/wp-content/uploads/2011/05/numbers-game.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62" r="1110" b="1"/>
          <a:stretch/>
        </p:blipFill>
        <p:spPr bwMode="auto">
          <a:xfrm>
            <a:off x="0" y="-7625"/>
            <a:ext cx="9144000" cy="69037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81000" y="762000"/>
            <a:ext cx="4876800" cy="838200"/>
          </a:xfrm>
          <a:prstGeom prst="rect">
            <a:avLst/>
          </a:prstGeom>
          <a:solidFill>
            <a:srgbClr val="FEF6E8"/>
          </a:solidFill>
          <a:ln w="19050">
            <a:solidFill>
              <a:schemeClr val="tx2">
                <a:lumMod val="60000"/>
                <a:lumOff val="4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b="1" dirty="0" smtClean="0">
                <a:solidFill>
                  <a:srgbClr val="73752F"/>
                </a:solidFill>
                <a:effectLst>
                  <a:outerShdw blurRad="38100" dist="38100" dir="2700000" algn="tl">
                    <a:srgbClr val="000000">
                      <a:alpha val="43137"/>
                    </a:srgbClr>
                  </a:outerShdw>
                </a:effectLst>
              </a:rPr>
              <a:t>Distribution of FOAs</a:t>
            </a:r>
          </a:p>
        </p:txBody>
      </p:sp>
      <p:sp>
        <p:nvSpPr>
          <p:cNvPr id="4" name="Content Placeholder 2"/>
          <p:cNvSpPr txBox="1">
            <a:spLocks/>
          </p:cNvSpPr>
          <p:nvPr/>
        </p:nvSpPr>
        <p:spPr>
          <a:xfrm>
            <a:off x="1143000" y="2003302"/>
            <a:ext cx="7467600" cy="2895600"/>
          </a:xfrm>
          <a:prstGeom prst="rect">
            <a:avLst/>
          </a:prstGeom>
          <a:solidFill>
            <a:srgbClr val="FEF6E8"/>
          </a:solidFill>
          <a:ln w="28575">
            <a:solidFill>
              <a:schemeClr val="tx2">
                <a:lumMod val="60000"/>
                <a:lumOff val="40000"/>
              </a:schemeClr>
            </a:solidFill>
          </a:ln>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73752F"/>
              </a:buClr>
              <a:buFont typeface="Wingdings" panose="05000000000000000000" pitchFamily="2" charset="2"/>
              <a:buChar char="§"/>
            </a:pPr>
            <a:r>
              <a:rPr lang="en-US" altLang="en-US" sz="2800" dirty="0" smtClean="0"/>
              <a:t>In May, 2014 there were 922 active NIH-issued FOAs, of which 794 (86%) were PAs/PARs and 128 (14%) were RFAs.</a:t>
            </a:r>
          </a:p>
          <a:p>
            <a:pPr>
              <a:buClr>
                <a:srgbClr val="73752F"/>
              </a:buClr>
              <a:buFont typeface="Wingdings" panose="05000000000000000000" pitchFamily="2" charset="2"/>
              <a:buChar char="§"/>
            </a:pPr>
            <a:r>
              <a:rPr lang="en-US" altLang="en-US" sz="2800" dirty="0" smtClean="0"/>
              <a:t>The number of active FOAs issued by specific NIH institutes or centers (ICs) ranged from 0 to 84 and the number of active RFAs issued by specific ICs ranged from 0 to 14.</a:t>
            </a:r>
          </a:p>
        </p:txBody>
      </p:sp>
    </p:spTree>
    <p:extLst>
      <p:ext uri="{BB962C8B-B14F-4D97-AF65-F5344CB8AC3E}">
        <p14:creationId xmlns:p14="http://schemas.microsoft.com/office/powerpoint/2010/main" val="3607072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83F4F5DF-C68E-40CB-A241-A92C6F44D21E}" type="slidenum">
              <a:rPr lang="en-US" altLang="en-US" sz="1400"/>
              <a:pPr>
                <a:spcBef>
                  <a:spcPct val="0"/>
                </a:spcBef>
                <a:buFontTx/>
                <a:buNone/>
              </a:pPr>
              <a:t>22</a:t>
            </a:fld>
            <a:endParaRPr lang="en-US" altLang="en-US" sz="1400"/>
          </a:p>
        </p:txBody>
      </p:sp>
      <p:sp>
        <p:nvSpPr>
          <p:cNvPr id="9219" name="Rectangle 2"/>
          <p:cNvSpPr>
            <a:spLocks noGrp="1" noChangeArrowheads="1"/>
          </p:cNvSpPr>
          <p:nvPr>
            <p:ph type="title"/>
          </p:nvPr>
        </p:nvSpPr>
        <p:spPr>
          <a:xfrm>
            <a:off x="152400" y="152400"/>
            <a:ext cx="8610600" cy="762000"/>
          </a:xfrm>
        </p:spPr>
        <p:txBody>
          <a:bodyPr>
            <a:normAutofit/>
          </a:bodyPr>
          <a:lstStyle/>
          <a:p>
            <a:pPr algn="r" eaLnBrk="1" hangingPunct="1"/>
            <a:r>
              <a:rPr lang="en-US" altLang="en-US" b="1" dirty="0" smtClean="0">
                <a:solidFill>
                  <a:srgbClr val="73752F"/>
                </a:solidFill>
                <a:effectLst>
                  <a:outerShdw blurRad="38100" dist="38100" dir="2700000" algn="tl">
                    <a:srgbClr val="000000">
                      <a:alpha val="43137"/>
                    </a:srgbClr>
                  </a:outerShdw>
                </a:effectLst>
              </a:rPr>
              <a:t>Notices (NOTs)</a:t>
            </a:r>
          </a:p>
        </p:txBody>
      </p:sp>
      <p:sp>
        <p:nvSpPr>
          <p:cNvPr id="4100" name="Rectangle 3"/>
          <p:cNvSpPr>
            <a:spLocks noGrp="1" noChangeArrowheads="1"/>
          </p:cNvSpPr>
          <p:nvPr>
            <p:ph type="body" idx="1"/>
          </p:nvPr>
        </p:nvSpPr>
        <p:spPr>
          <a:xfrm>
            <a:off x="533400" y="914400"/>
            <a:ext cx="7924800" cy="5638800"/>
          </a:xfrm>
        </p:spPr>
        <p:txBody>
          <a:bodyPr/>
          <a:lstStyle/>
          <a:p>
            <a:pPr eaLnBrk="1" hangingPunct="1">
              <a:buClr>
                <a:srgbClr val="73752F"/>
              </a:buClr>
              <a:buFont typeface="Wingdings" panose="05000000000000000000" pitchFamily="2" charset="2"/>
              <a:buChar char="§"/>
              <a:defRPr/>
            </a:pPr>
            <a:r>
              <a:rPr lang="en-US" sz="2800" b="1" dirty="0" smtClean="0"/>
              <a:t>Notices in the NIH Guide are used to announce:</a:t>
            </a:r>
          </a:p>
          <a:p>
            <a:pPr marL="858837" indent="-457200" eaLnBrk="1" hangingPunct="1">
              <a:buClr>
                <a:srgbClr val="73752F"/>
              </a:buClr>
              <a:defRPr/>
            </a:pPr>
            <a:r>
              <a:rPr lang="en-US" sz="2800" dirty="0" smtClean="0"/>
              <a:t>Policies and procedures</a:t>
            </a:r>
          </a:p>
          <a:p>
            <a:pPr marL="858837" indent="-457200" eaLnBrk="1" hangingPunct="1">
              <a:buClr>
                <a:srgbClr val="73752F"/>
              </a:buClr>
              <a:defRPr/>
            </a:pPr>
            <a:r>
              <a:rPr lang="en-US" sz="2800" dirty="0" smtClean="0"/>
              <a:t>Changes to FOAs</a:t>
            </a:r>
          </a:p>
          <a:p>
            <a:pPr marL="858837" indent="-457200" eaLnBrk="1" hangingPunct="1">
              <a:buClr>
                <a:srgbClr val="73752F"/>
              </a:buClr>
              <a:defRPr/>
            </a:pPr>
            <a:r>
              <a:rPr lang="en-US" sz="2800" dirty="0" smtClean="0"/>
              <a:t>Some contract solicitations</a:t>
            </a:r>
          </a:p>
          <a:p>
            <a:pPr marL="858837" indent="-457200" eaLnBrk="1" hangingPunct="1">
              <a:buClr>
                <a:srgbClr val="73752F"/>
              </a:buClr>
              <a:defRPr/>
            </a:pPr>
            <a:r>
              <a:rPr lang="en-US" sz="2800" dirty="0" smtClean="0"/>
              <a:t>Requests for Information</a:t>
            </a:r>
          </a:p>
          <a:p>
            <a:pPr marL="858837" indent="-457200" eaLnBrk="1" hangingPunct="1">
              <a:buClr>
                <a:srgbClr val="73752F"/>
              </a:buClr>
              <a:defRPr/>
            </a:pPr>
            <a:r>
              <a:rPr lang="en-US" sz="2800" dirty="0" smtClean="0"/>
              <a:t>Other general information items</a:t>
            </a:r>
            <a:endParaRPr lang="en-US" sz="2800" dirty="0"/>
          </a:p>
          <a:p>
            <a:pPr eaLnBrk="1" hangingPunct="1">
              <a:buClr>
                <a:srgbClr val="73752F"/>
              </a:buClr>
              <a:buFont typeface="Wingdings" panose="05000000000000000000" pitchFamily="2" charset="2"/>
              <a:buChar char="§"/>
              <a:defRPr/>
            </a:pPr>
            <a:r>
              <a:rPr lang="en-US" sz="2800" b="1" dirty="0" smtClean="0"/>
              <a:t>A Notice that announces a change to an FOA is always added as a hyperlinked “Related Notice” on the first page</a:t>
            </a:r>
          </a:p>
          <a:p>
            <a:pPr marL="0" indent="0" eaLnBrk="1" hangingPunct="1">
              <a:buFontTx/>
              <a:buNone/>
              <a:defRPr/>
            </a:pPr>
            <a:endParaRPr lang="en-US" sz="2800" b="1" dirty="0" smtClean="0"/>
          </a:p>
          <a:p>
            <a:pPr marL="0" indent="0" eaLnBrk="1" hangingPunct="1">
              <a:buFontTx/>
              <a:buNone/>
              <a:defRPr/>
            </a:pPr>
            <a:endParaRPr lang="en-US" sz="2800" b="1" dirty="0" smtClean="0"/>
          </a:p>
        </p:txBody>
      </p:sp>
      <p:pic>
        <p:nvPicPr>
          <p:cNvPr id="3074" name="Picture 2" descr="https://encrypted-tbn2.gstatic.com/images?q=tbn:ANd9GcQ6LIrHn0eIPkFhpW0JadgO0ibE4QzxeAuiU1Knao50J7DZm26zipQD4bG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638800"/>
            <a:ext cx="1038358" cy="942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encrypted-tbn2.gstatic.com/images?q=tbn:ANd9GcQ6LIrHn0eIPkFhpW0JadgO0ibE4QzxeAuiU1Knao50J7DZm26zipQD4bG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264" y="5638800"/>
            <a:ext cx="1038358" cy="9425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encrypted-tbn2.gstatic.com/images?q=tbn:ANd9GcQ6LIrHn0eIPkFhpW0JadgO0ibE4QzxeAuiU1Knao50J7DZm26zipQD4bG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328" y="5638800"/>
            <a:ext cx="1038358" cy="9425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encrypted-tbn2.gstatic.com/images?q=tbn:ANd9GcQ6LIrHn0eIPkFhpW0JadgO0ibE4QzxeAuiU1Knao50J7DZm26zipQD4bG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392" y="5638800"/>
            <a:ext cx="1038358" cy="9425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encrypted-tbn2.gstatic.com/images?q=tbn:ANd9GcQ6LIrHn0eIPkFhpW0JadgO0ibE4QzxeAuiU1Knao50J7DZm26zipQD4bG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456" y="5638800"/>
            <a:ext cx="1038358" cy="9425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encrypted-tbn2.gstatic.com/images?q=tbn:ANd9GcQ6LIrHn0eIPkFhpW0JadgO0ibE4QzxeAuiU1Knao50J7DZm26zipQD4bG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 y="5638800"/>
            <a:ext cx="1038358" cy="94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854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A263166C-CF59-4585-A8BE-67FDBE58BF7D}" type="slidenum">
              <a:rPr lang="en-US" altLang="en-US" sz="1400"/>
              <a:pPr>
                <a:spcBef>
                  <a:spcPct val="0"/>
                </a:spcBef>
                <a:buFontTx/>
                <a:buNone/>
              </a:pPr>
              <a:t>23</a:t>
            </a:fld>
            <a:endParaRPr lang="en-US" altLang="en-US" sz="1400" dirty="0"/>
          </a:p>
        </p:txBody>
      </p:sp>
      <p:sp>
        <p:nvSpPr>
          <p:cNvPr id="10243" name="Rectangle 2"/>
          <p:cNvSpPr>
            <a:spLocks noGrp="1" noChangeArrowheads="1"/>
          </p:cNvSpPr>
          <p:nvPr>
            <p:ph type="title"/>
          </p:nvPr>
        </p:nvSpPr>
        <p:spPr>
          <a:xfrm>
            <a:off x="304800" y="228600"/>
            <a:ext cx="8610600" cy="762000"/>
          </a:xfrm>
        </p:spPr>
        <p:txBody>
          <a:bodyPr>
            <a:normAutofit/>
          </a:bodyPr>
          <a:lstStyle/>
          <a:p>
            <a:pPr algn="l" eaLnBrk="1" hangingPunct="1"/>
            <a:r>
              <a:rPr lang="en-US" altLang="en-US" b="1" dirty="0" smtClean="0">
                <a:solidFill>
                  <a:srgbClr val="73752F"/>
                </a:solidFill>
                <a:effectLst>
                  <a:outerShdw blurRad="38100" dist="38100" dir="2700000" algn="tl">
                    <a:srgbClr val="000000">
                      <a:alpha val="43137"/>
                    </a:srgbClr>
                  </a:outerShdw>
                </a:effectLst>
              </a:rPr>
              <a:t>How to Recognize an FOA</a:t>
            </a:r>
          </a:p>
        </p:txBody>
      </p:sp>
      <p:sp>
        <p:nvSpPr>
          <p:cNvPr id="10244" name="Rectangle 3"/>
          <p:cNvSpPr>
            <a:spLocks noGrp="1" noChangeArrowheads="1"/>
          </p:cNvSpPr>
          <p:nvPr>
            <p:ph type="body" idx="1"/>
          </p:nvPr>
        </p:nvSpPr>
        <p:spPr>
          <a:xfrm>
            <a:off x="1143000" y="1447800"/>
            <a:ext cx="7315200" cy="4724400"/>
          </a:xfrm>
        </p:spPr>
        <p:txBody>
          <a:bodyPr/>
          <a:lstStyle/>
          <a:p>
            <a:pPr marL="0" indent="0" eaLnBrk="1" hangingPunct="1">
              <a:buFontTx/>
              <a:buNone/>
            </a:pPr>
            <a:r>
              <a:rPr lang="en-US" altLang="en-US" sz="2800" b="1" dirty="0" smtClean="0"/>
              <a:t>Examples of PA Numbering:</a:t>
            </a:r>
          </a:p>
          <a:p>
            <a:pPr marL="0" indent="0" eaLnBrk="1" hangingPunct="1">
              <a:buFontTx/>
              <a:buNone/>
            </a:pPr>
            <a:r>
              <a:rPr lang="en-US" altLang="en-US" sz="2800" dirty="0" smtClean="0"/>
              <a:t>PA-13-008 or PAR-12-249 or PAS-11-101</a:t>
            </a:r>
          </a:p>
          <a:p>
            <a:pPr marL="0" indent="0" eaLnBrk="1" hangingPunct="1">
              <a:buFontTx/>
              <a:buNone/>
            </a:pPr>
            <a:endParaRPr lang="en-US" altLang="en-US" sz="2800" b="1" dirty="0" smtClean="0"/>
          </a:p>
          <a:p>
            <a:pPr marL="0" indent="0" eaLnBrk="1" hangingPunct="1">
              <a:buFontTx/>
              <a:buNone/>
            </a:pPr>
            <a:r>
              <a:rPr lang="en-US" altLang="en-US" sz="2800" b="1" dirty="0" smtClean="0"/>
              <a:t>Examples of RFA Numbering:</a:t>
            </a:r>
          </a:p>
          <a:p>
            <a:pPr marL="0" indent="0" eaLnBrk="1" hangingPunct="1">
              <a:buFontTx/>
              <a:buNone/>
            </a:pPr>
            <a:r>
              <a:rPr lang="en-US" altLang="en-US" sz="2800" dirty="0" smtClean="0"/>
              <a:t>RFA-CA-13-005 or RFA-HL-12-010</a:t>
            </a:r>
          </a:p>
          <a:p>
            <a:pPr marL="0" indent="0" eaLnBrk="1" hangingPunct="1">
              <a:buFontTx/>
              <a:buNone/>
            </a:pPr>
            <a:endParaRPr lang="en-US" altLang="en-US" sz="2800" b="1" dirty="0" smtClean="0"/>
          </a:p>
          <a:p>
            <a:pPr marL="0" indent="0" eaLnBrk="1" hangingPunct="1">
              <a:buFontTx/>
              <a:buNone/>
            </a:pPr>
            <a:r>
              <a:rPr lang="en-US" altLang="en-US" sz="2800" b="1" dirty="0" smtClean="0"/>
              <a:t>Examples of Notice Numbering:</a:t>
            </a:r>
          </a:p>
          <a:p>
            <a:pPr marL="0" indent="0" eaLnBrk="1" hangingPunct="1">
              <a:buFontTx/>
              <a:buNone/>
            </a:pPr>
            <a:r>
              <a:rPr lang="en-US" altLang="en-US" sz="2800" dirty="0" smtClean="0"/>
              <a:t>NOT-OD-13-125 or NOT-DK-12-023</a:t>
            </a:r>
          </a:p>
          <a:p>
            <a:pPr marL="0" indent="0" eaLnBrk="1" hangingPunct="1">
              <a:buFontTx/>
              <a:buNone/>
            </a:pPr>
            <a:endParaRPr lang="en-US" altLang="en-US" sz="2800" b="1" dirty="0" smtClean="0"/>
          </a:p>
          <a:p>
            <a:pPr marL="0" indent="0" eaLnBrk="1" hangingPunct="1">
              <a:buFontTx/>
              <a:buNone/>
            </a:pPr>
            <a:endParaRPr lang="en-US" altLang="en-US" sz="2800" b="1" dirty="0" smtClean="0"/>
          </a:p>
        </p:txBody>
      </p:sp>
      <p:sp>
        <p:nvSpPr>
          <p:cNvPr id="2" name="Oval Callout 1"/>
          <p:cNvSpPr/>
          <p:nvPr/>
        </p:nvSpPr>
        <p:spPr>
          <a:xfrm>
            <a:off x="6781800" y="2514600"/>
            <a:ext cx="1905000" cy="990600"/>
          </a:xfrm>
          <a:prstGeom prst="wedgeEllipseCallout">
            <a:avLst>
              <a:gd name="adj1" fmla="val -149614"/>
              <a:gd name="adj2" fmla="val 6137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Includes the lead IC in the name</a:t>
            </a:r>
            <a:endParaRPr lang="en-US" b="1" dirty="0"/>
          </a:p>
        </p:txBody>
      </p:sp>
      <p:sp>
        <p:nvSpPr>
          <p:cNvPr id="3" name="Oval 2"/>
          <p:cNvSpPr/>
          <p:nvPr/>
        </p:nvSpPr>
        <p:spPr>
          <a:xfrm>
            <a:off x="4419600" y="3560958"/>
            <a:ext cx="6096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rot="1500000">
            <a:off x="6344827" y="3229350"/>
            <a:ext cx="2438400" cy="2247900"/>
            <a:chOff x="6776776" y="3771900"/>
            <a:chExt cx="2438400" cy="2247900"/>
          </a:xfrm>
        </p:grpSpPr>
        <p:sp>
          <p:nvSpPr>
            <p:cNvPr id="4" name="Explosion 1 3"/>
            <p:cNvSpPr/>
            <p:nvPr/>
          </p:nvSpPr>
          <p:spPr>
            <a:xfrm>
              <a:off x="6776776" y="3771900"/>
              <a:ext cx="2438400" cy="22479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50836" y="4377035"/>
              <a:ext cx="1547091" cy="923330"/>
            </a:xfrm>
            <a:prstGeom prst="rect">
              <a:avLst/>
            </a:prstGeom>
            <a:noFill/>
          </p:spPr>
          <p:txBody>
            <a:bodyPr wrap="none" rtlCol="0">
              <a:spAutoFit/>
            </a:bodyPr>
            <a:lstStyle/>
            <a:p>
              <a:pPr algn="ctr"/>
              <a:r>
                <a:rPr lang="en-US" b="1" dirty="0" smtClean="0"/>
                <a:t>Not all ICs </a:t>
              </a:r>
            </a:p>
            <a:p>
              <a:pPr algn="ctr"/>
              <a:r>
                <a:rPr lang="en-US" b="1" dirty="0" smtClean="0"/>
                <a:t>Participate!</a:t>
              </a:r>
            </a:p>
            <a:p>
              <a:pPr algn="ctr"/>
              <a:r>
                <a:rPr lang="en-US" b="1" dirty="0" smtClean="0"/>
                <a:t>Read the FOA.</a:t>
              </a:r>
              <a:endParaRPr lang="en-US" b="1" dirty="0"/>
            </a:p>
          </p:txBody>
        </p:sp>
      </p:grpSp>
    </p:spTree>
    <p:extLst>
      <p:ext uri="{BB962C8B-B14F-4D97-AF65-F5344CB8AC3E}">
        <p14:creationId xmlns:p14="http://schemas.microsoft.com/office/powerpoint/2010/main" val="19821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CD0974EC-DFA4-4F46-8E3D-CF70C8099481}" type="slidenum">
              <a:rPr lang="en-US" altLang="en-US" sz="1400"/>
              <a:pPr>
                <a:spcBef>
                  <a:spcPct val="0"/>
                </a:spcBef>
                <a:buFontTx/>
                <a:buNone/>
              </a:pPr>
              <a:t>24</a:t>
            </a:fld>
            <a:endParaRPr lang="en-US" altLang="en-US" sz="1400"/>
          </a:p>
        </p:txBody>
      </p:sp>
      <p:sp>
        <p:nvSpPr>
          <p:cNvPr id="2" name="Rectangle 1"/>
          <p:cNvSpPr/>
          <p:nvPr/>
        </p:nvSpPr>
        <p:spPr>
          <a:xfrm>
            <a:off x="530888" y="1219200"/>
            <a:ext cx="8305800" cy="3970318"/>
          </a:xfrm>
          <a:prstGeom prst="rect">
            <a:avLst/>
          </a:prstGeom>
        </p:spPr>
        <p:txBody>
          <a:bodyPr wrap="square">
            <a:spAutoFit/>
          </a:bodyPr>
          <a:lstStyle/>
          <a:p>
            <a:pPr eaLnBrk="1" hangingPunct="1">
              <a:defRPr/>
            </a:pPr>
            <a:endParaRPr lang="en-US" sz="3600" dirty="0">
              <a:solidFill>
                <a:schemeClr val="bg2">
                  <a:lumMod val="25000"/>
                </a:schemeClr>
              </a:solidFill>
              <a:latin typeface="Arial" charset="0"/>
            </a:endParaRPr>
          </a:p>
          <a:p>
            <a:pPr marL="342900" indent="-342900" eaLnBrk="1" hangingPunct="1">
              <a:buFont typeface="Wingdings" panose="05000000000000000000" pitchFamily="2" charset="2"/>
              <a:buChar char="§"/>
              <a:defRPr/>
            </a:pPr>
            <a:r>
              <a:rPr lang="en-US" sz="2400" dirty="0">
                <a:latin typeface="Arial" charset="0"/>
                <a:hlinkClick r:id="rId2" action="ppaction://hlinkfile"/>
              </a:rPr>
              <a:t>New Announcements This Week</a:t>
            </a:r>
            <a:r>
              <a:rPr lang="en-US" sz="2400" dirty="0">
                <a:latin typeface="Arial" charset="0"/>
              </a:rPr>
              <a:t> - Current Weekly Table of Contents (TOC) </a:t>
            </a:r>
          </a:p>
          <a:p>
            <a:pPr marL="342900" indent="-342900" eaLnBrk="1" hangingPunct="1">
              <a:buFont typeface="Wingdings" panose="05000000000000000000" pitchFamily="2" charset="2"/>
              <a:buChar char="§"/>
              <a:defRPr/>
            </a:pPr>
            <a:r>
              <a:rPr lang="en-US" sz="2400" dirty="0">
                <a:latin typeface="Arial" charset="0"/>
              </a:rPr>
              <a:t>TOC by Year and Week: </a:t>
            </a:r>
            <a:r>
              <a:rPr lang="en-US" sz="2400" dirty="0">
                <a:latin typeface="Arial" charset="0"/>
                <a:hlinkClick r:id="rId3" action="ppaction://hlinkfile"/>
              </a:rPr>
              <a:t>2013</a:t>
            </a:r>
            <a:r>
              <a:rPr lang="en-US" sz="2400" dirty="0">
                <a:latin typeface="Arial" charset="0"/>
              </a:rPr>
              <a:t> </a:t>
            </a:r>
            <a:r>
              <a:rPr lang="en-US" sz="2400" dirty="0">
                <a:latin typeface="Arial" charset="0"/>
                <a:hlinkClick r:id="rId4" action="ppaction://hlinkfile"/>
              </a:rPr>
              <a:t>2012</a:t>
            </a:r>
            <a:r>
              <a:rPr lang="en-US" sz="2400" dirty="0">
                <a:latin typeface="Arial" charset="0"/>
              </a:rPr>
              <a:t> </a:t>
            </a:r>
            <a:r>
              <a:rPr lang="en-US" sz="2400" dirty="0">
                <a:latin typeface="Arial" charset="0"/>
                <a:hlinkClick r:id="rId5" action="ppaction://hlinkfile"/>
              </a:rPr>
              <a:t>2011</a:t>
            </a:r>
            <a:r>
              <a:rPr lang="en-US" sz="2400" dirty="0">
                <a:latin typeface="Arial" charset="0"/>
              </a:rPr>
              <a:t> </a:t>
            </a:r>
            <a:r>
              <a:rPr lang="en-US" sz="2400" dirty="0">
                <a:latin typeface="Arial" charset="0"/>
                <a:hlinkClick r:id="rId6" action="ppaction://hlinkfile"/>
              </a:rPr>
              <a:t>2010</a:t>
            </a:r>
            <a:r>
              <a:rPr lang="en-US" sz="2400" dirty="0">
                <a:latin typeface="Arial" charset="0"/>
              </a:rPr>
              <a:t> </a:t>
            </a:r>
            <a:r>
              <a:rPr lang="en-US" sz="2400" dirty="0">
                <a:latin typeface="Arial" charset="0"/>
                <a:hlinkClick r:id="rId7" action="ppaction://hlinkfile"/>
              </a:rPr>
              <a:t>2009</a:t>
            </a:r>
            <a:r>
              <a:rPr lang="en-US" sz="2400" dirty="0">
                <a:latin typeface="Arial" charset="0"/>
              </a:rPr>
              <a:t> </a:t>
            </a:r>
            <a:r>
              <a:rPr lang="en-US" sz="2400" dirty="0">
                <a:latin typeface="Arial" charset="0"/>
                <a:hlinkClick r:id="rId8" action="ppaction://hlinkfile"/>
              </a:rPr>
              <a:t>2008</a:t>
            </a:r>
            <a:r>
              <a:rPr lang="en-US" sz="2400" dirty="0">
                <a:latin typeface="Arial" charset="0"/>
              </a:rPr>
              <a:t> </a:t>
            </a:r>
            <a:r>
              <a:rPr lang="en-US" sz="2400" dirty="0">
                <a:latin typeface="Arial" charset="0"/>
                <a:hlinkClick r:id="rId9" action="ppaction://hlinkfile"/>
              </a:rPr>
              <a:t>2007</a:t>
            </a:r>
            <a:r>
              <a:rPr lang="en-US" sz="2400" dirty="0">
                <a:latin typeface="Arial" charset="0"/>
              </a:rPr>
              <a:t> </a:t>
            </a:r>
            <a:r>
              <a:rPr lang="en-US" sz="2400" dirty="0">
                <a:latin typeface="Arial" charset="0"/>
                <a:hlinkClick r:id="rId10" action="ppaction://hlinkfile"/>
              </a:rPr>
              <a:t>All Years (1970-Present)</a:t>
            </a:r>
            <a:r>
              <a:rPr lang="en-US" sz="2400" dirty="0">
                <a:latin typeface="Arial" charset="0"/>
              </a:rPr>
              <a:t> </a:t>
            </a:r>
          </a:p>
          <a:p>
            <a:pPr marL="342900" indent="-342900" eaLnBrk="1" hangingPunct="1">
              <a:buFont typeface="Wingdings" panose="05000000000000000000" pitchFamily="2" charset="2"/>
              <a:buChar char="§"/>
              <a:defRPr/>
            </a:pPr>
            <a:r>
              <a:rPr lang="en-US" sz="2400" dirty="0">
                <a:latin typeface="Arial" charset="0"/>
                <a:hlinkClick r:id="rId11" action="ppaction://hlinkfile"/>
              </a:rPr>
              <a:t>Subscribe or Unsubscribe</a:t>
            </a:r>
            <a:r>
              <a:rPr lang="en-US" sz="2400" dirty="0">
                <a:latin typeface="Arial" charset="0"/>
              </a:rPr>
              <a:t> to Weekly Update via E-mail </a:t>
            </a:r>
            <a:r>
              <a:rPr lang="en-US" sz="2400" dirty="0" smtClean="0">
                <a:latin typeface="Arial" charset="0"/>
              </a:rPr>
              <a:t>LISTSERV</a:t>
            </a:r>
            <a:endParaRPr lang="en-US" sz="2400" dirty="0">
              <a:latin typeface="Arial" charset="0"/>
            </a:endParaRPr>
          </a:p>
          <a:p>
            <a:pPr marL="342900" indent="-342900" eaLnBrk="1" hangingPunct="1">
              <a:buFont typeface="Wingdings" panose="05000000000000000000" pitchFamily="2" charset="2"/>
              <a:buChar char="§"/>
              <a:defRPr/>
            </a:pPr>
            <a:r>
              <a:rPr lang="en-US" sz="2400" dirty="0">
                <a:latin typeface="Arial" charset="0"/>
                <a:hlinkClick r:id="rId12" action="ppaction://hlinkfile"/>
              </a:rPr>
              <a:t>RSS Format</a:t>
            </a:r>
            <a:r>
              <a:rPr lang="en-US" sz="2400" dirty="0">
                <a:latin typeface="Arial" charset="0"/>
              </a:rPr>
              <a:t> - NIH Funding Opportunities now available in RSS (Really Simple News Syndication) format</a:t>
            </a:r>
            <a:r>
              <a:rPr lang="en-US" sz="2400" dirty="0" smtClean="0">
                <a:latin typeface="Arial" charset="0"/>
              </a:rPr>
              <a:t>.</a:t>
            </a:r>
            <a:endParaRPr lang="en-US" sz="2400" dirty="0">
              <a:latin typeface="Arial" charset="0"/>
            </a:endParaRPr>
          </a:p>
          <a:p>
            <a:pPr marL="342900" indent="-342900" eaLnBrk="1" hangingPunct="1">
              <a:buFont typeface="Wingdings" panose="05000000000000000000" pitchFamily="2" charset="2"/>
              <a:buChar char="§"/>
              <a:defRPr/>
            </a:pPr>
            <a:r>
              <a:rPr lang="en-US" sz="2400" dirty="0">
                <a:latin typeface="Arial" charset="0"/>
              </a:rPr>
              <a:t>Follow NIH Funding Opportunities on </a:t>
            </a:r>
            <a:r>
              <a:rPr lang="en-US" sz="2400" dirty="0">
                <a:latin typeface="Arial" charset="0"/>
                <a:hlinkClick r:id="rId13"/>
              </a:rPr>
              <a:t>Twitter</a:t>
            </a:r>
            <a:endParaRPr lang="en-US" sz="2400" dirty="0">
              <a:latin typeface="Arial" charset="0"/>
            </a:endParaRPr>
          </a:p>
        </p:txBody>
      </p:sp>
      <p:pic>
        <p:nvPicPr>
          <p:cNvPr id="3082" name="Picture 10" descr="http://www.exacttarget.com/blog/assets/email_icon1.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22260" y="5383840"/>
            <a:ext cx="1069644" cy="10858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encrypted-tbn1.gstatic.com/images?q=tbn:ANd9GcSODnhdufy2nxvf51z9grTFReXURy8K57Eh4REB7OiJHhEmTgH-drS4Lw">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91200" y="5603385"/>
            <a:ext cx="1006730" cy="100673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witter logo">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49497" y="5369319"/>
            <a:ext cx="847725" cy="84772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NIH - Office of Extramural Research 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000" y="5369319"/>
            <a:ext cx="3836542" cy="67581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rants and Funding"/>
          <p:cNvPicPr>
            <a:picLocks noChangeAspect="1" noChangeArrowheads="1"/>
          </p:cNvPicPr>
          <p:nvPr/>
        </p:nvPicPr>
        <p:blipFill rotWithShape="1">
          <a:blip r:embed="rId21">
            <a:extLst>
              <a:ext uri="{28A0092B-C50C-407E-A947-70E740481C1C}">
                <a14:useLocalDpi xmlns:a14="http://schemas.microsoft.com/office/drawing/2010/main" val="0"/>
              </a:ext>
            </a:extLst>
          </a:blip>
          <a:srcRect r="60854" b="24161"/>
          <a:stretch/>
        </p:blipFill>
        <p:spPr bwMode="auto">
          <a:xfrm>
            <a:off x="1187253" y="6045134"/>
            <a:ext cx="3429000" cy="5266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228600"/>
            <a:ext cx="8407991" cy="1323439"/>
          </a:xfrm>
          <a:prstGeom prst="rect">
            <a:avLst/>
          </a:prstGeom>
        </p:spPr>
        <p:txBody>
          <a:bodyPr wrap="square">
            <a:spAutoFit/>
          </a:bodyPr>
          <a:lstStyle/>
          <a:p>
            <a:r>
              <a:rPr lang="en-US" sz="3600" b="1" dirty="0">
                <a:solidFill>
                  <a:srgbClr val="73752F"/>
                </a:solidFill>
                <a:effectLst>
                  <a:outerShdw blurRad="38100" dist="38100" dir="2700000" algn="tl">
                    <a:srgbClr val="000000">
                      <a:alpha val="43137"/>
                    </a:srgbClr>
                  </a:outerShdw>
                </a:effectLst>
                <a:latin typeface="Arial" charset="0"/>
              </a:rPr>
              <a:t>NIH Guide for Grants and Contracts </a:t>
            </a:r>
            <a:r>
              <a:rPr lang="en-US" sz="4400" b="1" i="1" dirty="0">
                <a:solidFill>
                  <a:srgbClr val="73752F"/>
                </a:solidFill>
                <a:effectLst>
                  <a:outerShdw blurRad="38100" dist="38100" dir="2700000" algn="tl">
                    <a:srgbClr val="000000">
                      <a:alpha val="43137"/>
                    </a:srgbClr>
                  </a:outerShdw>
                </a:effectLst>
                <a:latin typeface="Arial" charset="0"/>
              </a:rPr>
              <a:t>Updates</a:t>
            </a:r>
            <a:r>
              <a:rPr lang="en-US" sz="2400" i="1" dirty="0">
                <a:solidFill>
                  <a:srgbClr val="73752F"/>
                </a:solidFill>
                <a:effectLst>
                  <a:outerShdw blurRad="38100" dist="38100" dir="2700000" algn="tl">
                    <a:srgbClr val="000000">
                      <a:alpha val="43137"/>
                    </a:srgbClr>
                  </a:outerShdw>
                </a:effectLst>
                <a:latin typeface="Arial" charset="0"/>
              </a:rPr>
              <a:t> </a:t>
            </a:r>
            <a:endParaRPr lang="en-US" dirty="0"/>
          </a:p>
        </p:txBody>
      </p:sp>
    </p:spTree>
    <p:extLst>
      <p:ext uri="{BB962C8B-B14F-4D97-AF65-F5344CB8AC3E}">
        <p14:creationId xmlns:p14="http://schemas.microsoft.com/office/powerpoint/2010/main" val="1370511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ursday and Friday at Camperdown Park"/>
          <p:cNvPicPr>
            <a:picLocks noChangeAspect="1" noChangeArrowheads="1"/>
          </p:cNvPicPr>
          <p:nvPr/>
        </p:nvPicPr>
        <p:blipFill rotWithShape="1">
          <a:blip r:embed="rId2">
            <a:extLst>
              <a:ext uri="{28A0092B-C50C-407E-A947-70E740481C1C}">
                <a14:useLocalDpi xmlns:a14="http://schemas.microsoft.com/office/drawing/2010/main" val="0"/>
              </a:ext>
            </a:extLst>
          </a:blip>
          <a:srcRect l="2034" r="2528"/>
          <a:stretch/>
        </p:blipFill>
        <p:spPr bwMode="auto">
          <a:xfrm>
            <a:off x="-19275" y="0"/>
            <a:ext cx="9163275"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371600" y="152400"/>
            <a:ext cx="7543800" cy="914400"/>
          </a:xfrm>
          <a:prstGeom prst="rect">
            <a:avLst/>
          </a:prstGeom>
          <a:no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4000" b="1" smtClean="0">
                <a:solidFill>
                  <a:srgbClr val="90923A"/>
                </a:solidFill>
                <a:effectLst>
                  <a:outerShdw blurRad="38100" dist="38100" dir="2700000" algn="tl">
                    <a:srgbClr val="000000">
                      <a:alpha val="43137"/>
                    </a:srgbClr>
                  </a:outerShdw>
                </a:effectLst>
              </a:rPr>
              <a:t>“Parent” Program Announcements</a:t>
            </a:r>
            <a:endParaRPr lang="en-US" altLang="en-US" sz="4000" b="1" dirty="0" smtClean="0">
              <a:solidFill>
                <a:srgbClr val="90923A"/>
              </a:solidFill>
              <a:effectLst>
                <a:outerShdw blurRad="38100" dist="38100" dir="2700000" algn="tl">
                  <a:srgbClr val="000000">
                    <a:alpha val="43137"/>
                  </a:srgbClr>
                </a:outerShdw>
              </a:effectLst>
            </a:endParaRPr>
          </a:p>
        </p:txBody>
      </p:sp>
      <p:sp>
        <p:nvSpPr>
          <p:cNvPr id="5" name="TextBox 4"/>
          <p:cNvSpPr txBox="1"/>
          <p:nvPr/>
        </p:nvSpPr>
        <p:spPr>
          <a:xfrm>
            <a:off x="592425" y="1062941"/>
            <a:ext cx="7939873" cy="5386090"/>
          </a:xfrm>
          <a:prstGeom prst="rect">
            <a:avLst/>
          </a:prstGeom>
          <a:solidFill>
            <a:srgbClr val="CCECFF"/>
          </a:solidFill>
        </p:spPr>
        <p:txBody>
          <a:bodyPr wrap="square" rtlCol="0">
            <a:spAutoFit/>
          </a:bodyPr>
          <a:lstStyle/>
          <a:p>
            <a:pPr marL="285750" indent="-285750">
              <a:buClr>
                <a:srgbClr val="90923A"/>
              </a:buClr>
              <a:buFont typeface="Wingdings" panose="05000000000000000000" pitchFamily="2" charset="2"/>
              <a:buChar char="§"/>
            </a:pPr>
            <a:r>
              <a:rPr lang="en-US" sz="2800" dirty="0" smtClean="0"/>
              <a:t>All applications to NIH must submit via an FOA using grants.gov </a:t>
            </a:r>
            <a:r>
              <a:rPr lang="en-US" sz="2000" dirty="0" smtClean="0"/>
              <a:t>(and the eRA Commons)</a:t>
            </a:r>
          </a:p>
          <a:p>
            <a:pPr marL="285750" indent="-285750">
              <a:buClr>
                <a:srgbClr val="90923A"/>
              </a:buClr>
              <a:buFont typeface="Wingdings" panose="05000000000000000000" pitchFamily="2" charset="2"/>
              <a:buChar char="§"/>
            </a:pPr>
            <a:r>
              <a:rPr lang="en-US" sz="2800" dirty="0" smtClean="0"/>
              <a:t>Parent Announcements are used for “unsolicited” or “investigator-initiated” applications </a:t>
            </a:r>
            <a:r>
              <a:rPr lang="en-US" sz="2000" dirty="0" smtClean="0"/>
              <a:t>(i.e. not submitted through special interest PAs or RFAs)  </a:t>
            </a:r>
          </a:p>
          <a:p>
            <a:pPr marL="285750" indent="-285750">
              <a:buClr>
                <a:srgbClr val="90923A"/>
              </a:buClr>
              <a:buFont typeface="Wingdings" panose="05000000000000000000" pitchFamily="2" charset="2"/>
              <a:buChar char="§"/>
            </a:pPr>
            <a:r>
              <a:rPr lang="en-US" sz="2800" dirty="0" smtClean="0"/>
              <a:t>Insures that application package is linked to the correct mechanism, activity code, and Initiative</a:t>
            </a:r>
          </a:p>
          <a:p>
            <a:pPr marL="285750" indent="-285750">
              <a:buClr>
                <a:srgbClr val="90923A"/>
              </a:buClr>
              <a:buFont typeface="Wingdings" panose="05000000000000000000" pitchFamily="2" charset="2"/>
              <a:buChar char="§"/>
            </a:pPr>
            <a:r>
              <a:rPr lang="en-US" sz="2800" dirty="0" smtClean="0"/>
              <a:t>NIH currently has 26 active Parent Announcements, each for a specific type of grant (i.e. activity code)</a:t>
            </a:r>
          </a:p>
          <a:p>
            <a:pPr marL="800100" lvl="1" indent="-342900">
              <a:buClr>
                <a:srgbClr val="90923A"/>
              </a:buClr>
              <a:buFont typeface="Calibri" panose="020F0502020204030204" pitchFamily="34" charset="0"/>
              <a:buChar char="−"/>
            </a:pPr>
            <a:r>
              <a:rPr lang="en-US" sz="2000" dirty="0" smtClean="0"/>
              <a:t>Research projects (R01, R03, R/U13, R15, R21, R41, R42, R43, R44)</a:t>
            </a:r>
          </a:p>
          <a:p>
            <a:pPr marL="800100" lvl="1" indent="-342900">
              <a:buClr>
                <a:srgbClr val="90923A"/>
              </a:buClr>
              <a:buFont typeface="Calibri" panose="020F0502020204030204" pitchFamily="34" charset="0"/>
              <a:buChar char="−"/>
            </a:pPr>
            <a:r>
              <a:rPr lang="en-US" sz="2000" dirty="0" smtClean="0"/>
              <a:t>Training (T32, T35)</a:t>
            </a:r>
          </a:p>
          <a:p>
            <a:pPr marL="800100" lvl="1" indent="-342900">
              <a:buClr>
                <a:srgbClr val="90923A"/>
              </a:buClr>
              <a:buFont typeface="Calibri" panose="020F0502020204030204" pitchFamily="34" charset="0"/>
              <a:buChar char="−"/>
            </a:pPr>
            <a:r>
              <a:rPr lang="en-US" sz="2000" dirty="0" smtClean="0"/>
              <a:t>Career Development (K01, K02, K07, K08, K23, K24, K25, K99/R00)</a:t>
            </a:r>
          </a:p>
          <a:p>
            <a:pPr marL="800100" lvl="1" indent="-342900">
              <a:buClr>
                <a:srgbClr val="90923A"/>
              </a:buClr>
              <a:buFont typeface="Calibri" panose="020F0502020204030204" pitchFamily="34" charset="0"/>
              <a:buChar char="−"/>
            </a:pPr>
            <a:r>
              <a:rPr lang="en-US" sz="2000" dirty="0" smtClean="0"/>
              <a:t>Fellowship (F30, F31, F32, F33)</a:t>
            </a:r>
          </a:p>
          <a:p>
            <a:pPr marL="800100" lvl="1" indent="-342900">
              <a:buClr>
                <a:srgbClr val="90923A"/>
              </a:buClr>
              <a:buFont typeface="Calibri" panose="020F0502020204030204" pitchFamily="34" charset="0"/>
              <a:buChar char="−"/>
            </a:pPr>
            <a:r>
              <a:rPr lang="en-US" sz="2000" dirty="0" smtClean="0"/>
              <a:t>Administrative Supplements (all activities)</a:t>
            </a:r>
            <a:endParaRPr lang="en-US" sz="2000" dirty="0"/>
          </a:p>
        </p:txBody>
      </p:sp>
    </p:spTree>
    <p:extLst>
      <p:ext uri="{BB962C8B-B14F-4D97-AF65-F5344CB8AC3E}">
        <p14:creationId xmlns:p14="http://schemas.microsoft.com/office/powerpoint/2010/main" val="315496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8DEE2C14-2BFB-4A99-AB4F-D594AD8B4BA2}" type="slidenum">
              <a:rPr lang="en-US" altLang="en-US" sz="1400"/>
              <a:pPr>
                <a:spcBef>
                  <a:spcPct val="0"/>
                </a:spcBef>
                <a:buFontTx/>
                <a:buNone/>
              </a:pPr>
              <a:t>26</a:t>
            </a:fld>
            <a:endParaRPr lang="en-US" altLang="en-US" sz="140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061" t="15339" r="6729"/>
          <a:stretch/>
        </p:blipFill>
        <p:spPr bwMode="auto">
          <a:xfrm>
            <a:off x="-29740" y="0"/>
            <a:ext cx="9173737" cy="8348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 y="6301185"/>
            <a:ext cx="9173737" cy="461665"/>
          </a:xfrm>
          <a:prstGeom prst="rect">
            <a:avLst/>
          </a:prstGeom>
          <a:solidFill>
            <a:srgbClr val="FFFF00"/>
          </a:solidFill>
        </p:spPr>
        <p:txBody>
          <a:bodyPr wrap="square">
            <a:spAutoFit/>
          </a:bodyPr>
          <a:lstStyle/>
          <a:p>
            <a:pPr algn="ctr"/>
            <a:r>
              <a:rPr lang="en-US" sz="2400" b="1" dirty="0"/>
              <a:t>http://grants.nih.gov/grants/guide/parent_announcements.htm</a:t>
            </a:r>
          </a:p>
        </p:txBody>
      </p:sp>
      <p:sp>
        <p:nvSpPr>
          <p:cNvPr id="3" name="5-Point Star 2"/>
          <p:cNvSpPr/>
          <p:nvPr/>
        </p:nvSpPr>
        <p:spPr>
          <a:xfrm rot="1140000">
            <a:off x="175264" y="3951838"/>
            <a:ext cx="568942" cy="445138"/>
          </a:xfrm>
          <a:prstGeom prst="star5">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rot="3900000">
            <a:off x="235263" y="5912403"/>
            <a:ext cx="448944" cy="338950"/>
          </a:xfrm>
          <a:prstGeom prst="star5">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rot="-1440000">
            <a:off x="188806" y="4462961"/>
            <a:ext cx="457708" cy="369130"/>
          </a:xfrm>
          <a:prstGeom prst="star5">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rot="1140000">
            <a:off x="11614" y="3733200"/>
            <a:ext cx="568942" cy="445138"/>
          </a:xfrm>
          <a:prstGeom prst="star5">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163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45" y="0"/>
            <a:ext cx="9196939" cy="6858000"/>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Twp</a:t>
            </a:r>
            <a:endParaRPr lang="en-US" dirty="0"/>
          </a:p>
        </p:txBody>
      </p:sp>
      <p:pic>
        <p:nvPicPr>
          <p:cNvPr id="281604" name="Picture 4" descr="http://2.bp.blogspot.com/-ToEcpFQMigo/UKUpMraCyGI/AAAAAAAAAPA/AWbXcUhadjU/s1600/two%2Broads%2Bdiverg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6" y="1787374"/>
            <a:ext cx="9235440" cy="2496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217714"/>
            <a:ext cx="8229600" cy="1569660"/>
          </a:xfrm>
          <a:prstGeom prst="rect">
            <a:avLst/>
          </a:prstGeom>
          <a:noFill/>
        </p:spPr>
        <p:txBody>
          <a:bodyPr wrap="square" rtlCol="0">
            <a:spAutoFit/>
          </a:bodyPr>
          <a:lstStyle/>
          <a:p>
            <a:r>
              <a:rPr lang="en-US" sz="2400" b="1" dirty="0" smtClean="0">
                <a:solidFill>
                  <a:srgbClr val="660033"/>
                </a:solidFill>
                <a:latin typeface="Castellar" panose="020A0402060406010301" pitchFamily="18" charset="0"/>
              </a:rPr>
              <a:t>Two roads diverged in a wood, and I—</a:t>
            </a:r>
          </a:p>
          <a:p>
            <a:r>
              <a:rPr lang="en-US" sz="2400" b="1" dirty="0" smtClean="0">
                <a:solidFill>
                  <a:srgbClr val="660033"/>
                </a:solidFill>
                <a:latin typeface="Castellar" panose="020A0402060406010301" pitchFamily="18" charset="0"/>
              </a:rPr>
              <a:t>I took the one less traveled by,</a:t>
            </a:r>
          </a:p>
          <a:p>
            <a:r>
              <a:rPr lang="en-US" sz="2400" b="1" dirty="0" smtClean="0">
                <a:solidFill>
                  <a:srgbClr val="660033"/>
                </a:solidFill>
                <a:latin typeface="Castellar" panose="020A0402060406010301" pitchFamily="18" charset="0"/>
              </a:rPr>
              <a:t>And that has made all the difference.</a:t>
            </a:r>
          </a:p>
          <a:p>
            <a:r>
              <a:rPr lang="en-US" sz="2400" dirty="0">
                <a:solidFill>
                  <a:srgbClr val="660033"/>
                </a:solidFill>
                <a:latin typeface="Castellar" panose="020A0402060406010301" pitchFamily="18" charset="0"/>
              </a:rPr>
              <a:t>	</a:t>
            </a:r>
            <a:r>
              <a:rPr lang="en-US" sz="2400" dirty="0" smtClean="0">
                <a:solidFill>
                  <a:srgbClr val="660033"/>
                </a:solidFill>
                <a:latin typeface="Castellar" panose="020A0402060406010301" pitchFamily="18" charset="0"/>
              </a:rPr>
              <a:t>						</a:t>
            </a:r>
            <a:r>
              <a:rPr lang="en-US" sz="1400" dirty="0" smtClean="0">
                <a:solidFill>
                  <a:srgbClr val="660033"/>
                </a:solidFill>
                <a:latin typeface="Castellar" panose="020A0402060406010301" pitchFamily="18" charset="0"/>
              </a:rPr>
              <a:t>- Robert Frost</a:t>
            </a:r>
            <a:endParaRPr lang="en-US" sz="1400" dirty="0">
              <a:solidFill>
                <a:srgbClr val="660033"/>
              </a:solidFill>
              <a:latin typeface="Castellar" panose="020A0402060406010301" pitchFamily="18" charset="0"/>
            </a:endParaRPr>
          </a:p>
        </p:txBody>
      </p:sp>
      <p:sp>
        <p:nvSpPr>
          <p:cNvPr id="4" name="TextBox 3"/>
          <p:cNvSpPr txBox="1"/>
          <p:nvPr/>
        </p:nvSpPr>
        <p:spPr>
          <a:xfrm>
            <a:off x="268048" y="4569799"/>
            <a:ext cx="4031809" cy="2062103"/>
          </a:xfrm>
          <a:prstGeom prst="rect">
            <a:avLst/>
          </a:prstGeom>
          <a:noFill/>
        </p:spPr>
        <p:txBody>
          <a:bodyPr wrap="none" rtlCol="0">
            <a:spAutoFit/>
          </a:bodyPr>
          <a:lstStyle/>
          <a:p>
            <a:pPr>
              <a:buClr>
                <a:srgbClr val="660033"/>
              </a:buClr>
            </a:pPr>
            <a:r>
              <a:rPr lang="en-US" sz="2800" b="1" dirty="0" smtClean="0"/>
              <a:t>R21 </a:t>
            </a:r>
            <a:r>
              <a:rPr lang="en-US" sz="1600" dirty="0" smtClean="0"/>
              <a:t>(</a:t>
            </a:r>
            <a:r>
              <a:rPr lang="en-US" sz="1400" dirty="0" smtClean="0"/>
              <a:t>$275K spread over 2 </a:t>
            </a:r>
            <a:r>
              <a:rPr lang="en-US" sz="1400" dirty="0" err="1" smtClean="0"/>
              <a:t>yrs</a:t>
            </a:r>
            <a:r>
              <a:rPr lang="en-US" sz="1400" dirty="0" smtClean="0"/>
              <a:t>, non-renewable)</a:t>
            </a:r>
            <a:endParaRPr lang="en-US" sz="2800" dirty="0" smtClean="0"/>
          </a:p>
          <a:p>
            <a:pPr marL="742950" lvl="1" indent="-285750">
              <a:buClr>
                <a:srgbClr val="660033"/>
              </a:buClr>
              <a:buFont typeface="Wingdings" panose="05000000000000000000" pitchFamily="2" charset="2"/>
              <a:buChar char="§"/>
            </a:pPr>
            <a:r>
              <a:rPr lang="en-US" dirty="0" smtClean="0"/>
              <a:t>High(</a:t>
            </a:r>
            <a:r>
              <a:rPr lang="en-US" dirty="0" err="1" smtClean="0"/>
              <a:t>er</a:t>
            </a:r>
            <a:r>
              <a:rPr lang="en-US" dirty="0" smtClean="0"/>
              <a:t>) risk and reward</a:t>
            </a:r>
          </a:p>
          <a:p>
            <a:pPr marL="742950" lvl="1" indent="-285750">
              <a:buClr>
                <a:srgbClr val="660033"/>
              </a:buClr>
              <a:buFont typeface="Wingdings" panose="05000000000000000000" pitchFamily="2" charset="2"/>
              <a:buChar char="§"/>
            </a:pPr>
            <a:r>
              <a:rPr lang="en-US" dirty="0"/>
              <a:t>L</a:t>
            </a:r>
            <a:r>
              <a:rPr lang="en-US" dirty="0" smtClean="0"/>
              <a:t>ittle/no supporting data </a:t>
            </a:r>
          </a:p>
          <a:p>
            <a:pPr>
              <a:buClr>
                <a:srgbClr val="660033"/>
              </a:buClr>
            </a:pPr>
            <a:r>
              <a:rPr lang="en-US" sz="2800" b="1" dirty="0" smtClean="0"/>
              <a:t>R03 </a:t>
            </a:r>
            <a:r>
              <a:rPr lang="en-US" sz="1400" dirty="0" smtClean="0"/>
              <a:t>(2 </a:t>
            </a:r>
            <a:r>
              <a:rPr lang="en-US" sz="1400" dirty="0" err="1" smtClean="0"/>
              <a:t>yrs</a:t>
            </a:r>
            <a:r>
              <a:rPr lang="en-US" sz="1400" dirty="0" smtClean="0"/>
              <a:t>, $50K per year, non-renewal)</a:t>
            </a:r>
            <a:endParaRPr lang="en-US" sz="2800" dirty="0" smtClean="0"/>
          </a:p>
          <a:p>
            <a:pPr marL="742950" lvl="1" indent="-285750">
              <a:buClr>
                <a:srgbClr val="660033"/>
              </a:buClr>
              <a:buFont typeface="Wingdings" panose="05000000000000000000" pitchFamily="2" charset="2"/>
              <a:buChar char="§"/>
            </a:pPr>
            <a:r>
              <a:rPr lang="en-US" dirty="0" smtClean="0"/>
              <a:t>Little/no supporting data </a:t>
            </a:r>
          </a:p>
          <a:p>
            <a:pPr marL="742950" lvl="1" indent="-285750">
              <a:buClr>
                <a:srgbClr val="660033"/>
              </a:buClr>
              <a:buFont typeface="Wingdings" panose="05000000000000000000" pitchFamily="2" charset="2"/>
              <a:buChar char="§"/>
            </a:pPr>
            <a:r>
              <a:rPr lang="en-US" dirty="0" smtClean="0"/>
              <a:t>succinct task(s)</a:t>
            </a:r>
          </a:p>
        </p:txBody>
      </p:sp>
      <p:sp>
        <p:nvSpPr>
          <p:cNvPr id="7" name="TextBox 6"/>
          <p:cNvSpPr txBox="1"/>
          <p:nvPr/>
        </p:nvSpPr>
        <p:spPr>
          <a:xfrm>
            <a:off x="4267200" y="4947499"/>
            <a:ext cx="4774577" cy="1354217"/>
          </a:xfrm>
          <a:prstGeom prst="rect">
            <a:avLst/>
          </a:prstGeom>
          <a:noFill/>
        </p:spPr>
        <p:txBody>
          <a:bodyPr wrap="none" rtlCol="0">
            <a:spAutoFit/>
          </a:bodyPr>
          <a:lstStyle/>
          <a:p>
            <a:r>
              <a:rPr lang="en-US" sz="2800" b="1" dirty="0" smtClean="0"/>
              <a:t>R01 </a:t>
            </a:r>
            <a:r>
              <a:rPr lang="en-US" sz="1400" dirty="0" smtClean="0"/>
              <a:t>(4-5 </a:t>
            </a:r>
            <a:r>
              <a:rPr lang="en-US" sz="1400" dirty="0" err="1" smtClean="0"/>
              <a:t>yrs</a:t>
            </a:r>
            <a:r>
              <a:rPr lang="en-US" sz="1400" dirty="0" smtClean="0"/>
              <a:t>, $250 - 400K+, renewable, a “real” grant)</a:t>
            </a:r>
          </a:p>
          <a:p>
            <a:pPr marL="742950" lvl="1" indent="-285750">
              <a:buClr>
                <a:srgbClr val="660033"/>
              </a:buClr>
              <a:buFont typeface="Wingdings" panose="05000000000000000000" pitchFamily="2" charset="2"/>
              <a:buChar char="§"/>
            </a:pPr>
            <a:r>
              <a:rPr lang="en-US" dirty="0" smtClean="0"/>
              <a:t>Convincing preliminary data for each aim</a:t>
            </a:r>
          </a:p>
          <a:p>
            <a:pPr marL="742950" lvl="1" indent="-285750">
              <a:buClr>
                <a:srgbClr val="660033"/>
              </a:buClr>
              <a:buFont typeface="Wingdings" panose="05000000000000000000" pitchFamily="2" charset="2"/>
              <a:buChar char="§"/>
            </a:pPr>
            <a:r>
              <a:rPr lang="en-US" dirty="0" smtClean="0"/>
              <a:t>Longer term questions</a:t>
            </a:r>
          </a:p>
          <a:p>
            <a:pPr marL="742950" lvl="1" indent="-285750">
              <a:buClr>
                <a:srgbClr val="660033"/>
              </a:buClr>
              <a:buFont typeface="Wingdings" panose="05000000000000000000" pitchFamily="2" charset="2"/>
              <a:buChar char="§"/>
            </a:pPr>
            <a:r>
              <a:rPr lang="en-US" dirty="0" smtClean="0"/>
              <a:t>Multiple complexities</a:t>
            </a:r>
            <a:endParaRPr lang="en-US" dirty="0"/>
          </a:p>
        </p:txBody>
      </p:sp>
    </p:spTree>
    <p:extLst>
      <p:ext uri="{BB962C8B-B14F-4D97-AF65-F5344CB8AC3E}">
        <p14:creationId xmlns:p14="http://schemas.microsoft.com/office/powerpoint/2010/main" val="24884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15393" y="201176"/>
            <a:ext cx="6555456" cy="6258861"/>
            <a:chOff x="1457721" y="290461"/>
            <a:chExt cx="6555456" cy="6258861"/>
          </a:xfrm>
        </p:grpSpPr>
        <p:grpSp>
          <p:nvGrpSpPr>
            <p:cNvPr id="4" name="Group 3"/>
            <p:cNvGrpSpPr/>
            <p:nvPr/>
          </p:nvGrpSpPr>
          <p:grpSpPr>
            <a:xfrm>
              <a:off x="3473462" y="2626281"/>
              <a:ext cx="2515839" cy="2002972"/>
              <a:chOff x="2743200" y="1828800"/>
              <a:chExt cx="3810000" cy="3352800"/>
            </a:xfrm>
          </p:grpSpPr>
          <p:sp>
            <p:nvSpPr>
              <p:cNvPr id="5" name="Rectangle 4"/>
              <p:cNvSpPr/>
              <p:nvPr/>
            </p:nvSpPr>
            <p:spPr>
              <a:xfrm>
                <a:off x="2743200" y="1828800"/>
                <a:ext cx="38100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upload.wikimedia.org/wikipedia/commons/c/c8/NIH_Master_Logo_Vertical_2Col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435" y="2047873"/>
                <a:ext cx="3562349" cy="313372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Freeform 6"/>
            <p:cNvSpPr/>
            <p:nvPr/>
          </p:nvSpPr>
          <p:spPr>
            <a:xfrm>
              <a:off x="3583447" y="290461"/>
              <a:ext cx="2160415" cy="1539276"/>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FF9C51"/>
            </a:solidFill>
          </p:spPr>
          <p:style>
            <a:lnRef idx="0">
              <a:schemeClr val="accent2"/>
            </a:lnRef>
            <a:fillRef idx="3">
              <a:schemeClr val="accent2"/>
            </a:fillRef>
            <a:effectRef idx="3">
              <a:schemeClr val="accent2"/>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2000" b="1" kern="1200" baseline="0" dirty="0" smtClean="0">
                  <a:solidFill>
                    <a:schemeClr val="tx1"/>
                  </a:solidFill>
                </a:rPr>
                <a:t>NCI</a:t>
              </a:r>
              <a:endParaRPr lang="en-US" sz="2000" b="1" kern="1200" baseline="0" dirty="0">
                <a:solidFill>
                  <a:schemeClr val="tx1"/>
                </a:solidFill>
              </a:endParaRPr>
            </a:p>
          </p:txBody>
        </p:sp>
        <p:sp>
          <p:nvSpPr>
            <p:cNvPr id="8" name="Freeform 7"/>
            <p:cNvSpPr/>
            <p:nvPr/>
          </p:nvSpPr>
          <p:spPr>
            <a:xfrm>
              <a:off x="4958299" y="561273"/>
              <a:ext cx="2011549" cy="1255855"/>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2000" b="1" kern="1200" baseline="0" dirty="0" smtClean="0">
                  <a:solidFill>
                    <a:schemeClr val="tx1"/>
                  </a:solidFill>
                </a:rPr>
                <a:t>NIAID</a:t>
              </a:r>
              <a:endParaRPr lang="en-US" sz="2000" b="1" kern="1200" baseline="0" dirty="0">
                <a:solidFill>
                  <a:schemeClr val="tx1"/>
                </a:solidFill>
              </a:endParaRPr>
            </a:p>
          </p:txBody>
        </p:sp>
        <p:sp>
          <p:nvSpPr>
            <p:cNvPr id="9" name="Freeform 8"/>
            <p:cNvSpPr/>
            <p:nvPr/>
          </p:nvSpPr>
          <p:spPr>
            <a:xfrm>
              <a:off x="5799801" y="1266846"/>
              <a:ext cx="1769604" cy="1010877"/>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FF5050"/>
            </a:solidFill>
          </p:spPr>
          <p:style>
            <a:lnRef idx="0">
              <a:schemeClr val="accent3"/>
            </a:lnRef>
            <a:fillRef idx="3">
              <a:schemeClr val="accent3"/>
            </a:fillRef>
            <a:effectRef idx="3">
              <a:schemeClr val="accent3"/>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b="1" kern="1200" baseline="0" dirty="0" smtClean="0">
                  <a:solidFill>
                    <a:schemeClr val="tx1"/>
                  </a:solidFill>
                </a:rPr>
                <a:t>NHLBI</a:t>
              </a:r>
              <a:endParaRPr lang="en-US" b="1" kern="1200" baseline="0" dirty="0">
                <a:solidFill>
                  <a:schemeClr val="tx1"/>
                </a:solidFill>
              </a:endParaRPr>
            </a:p>
          </p:txBody>
        </p:sp>
        <p:sp>
          <p:nvSpPr>
            <p:cNvPr id="10" name="Freeform 9"/>
            <p:cNvSpPr/>
            <p:nvPr/>
          </p:nvSpPr>
          <p:spPr>
            <a:xfrm>
              <a:off x="6444126" y="1897849"/>
              <a:ext cx="1524001" cy="922540"/>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FF0000"/>
            </a:solidFill>
          </p:spPr>
          <p:style>
            <a:lnRef idx="0">
              <a:schemeClr val="accent3"/>
            </a:lnRef>
            <a:fillRef idx="3">
              <a:schemeClr val="accent3"/>
            </a:fillRef>
            <a:effectRef idx="3">
              <a:schemeClr val="accent3"/>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b="1" kern="1200" baseline="0" dirty="0" smtClean="0">
                  <a:solidFill>
                    <a:schemeClr val="tx1"/>
                  </a:solidFill>
                </a:rPr>
                <a:t>NIGMS</a:t>
              </a:r>
              <a:endParaRPr lang="en-US" b="1" kern="1200" baseline="0" dirty="0">
                <a:solidFill>
                  <a:schemeClr val="tx1"/>
                </a:solidFill>
              </a:endParaRPr>
            </a:p>
          </p:txBody>
        </p:sp>
        <p:sp>
          <p:nvSpPr>
            <p:cNvPr id="11" name="Freeform 10"/>
            <p:cNvSpPr/>
            <p:nvPr/>
          </p:nvSpPr>
          <p:spPr>
            <a:xfrm>
              <a:off x="6863601" y="2571580"/>
              <a:ext cx="1143000" cy="837275"/>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FF0000"/>
            </a:solidFill>
          </p:spPr>
          <p:style>
            <a:lnRef idx="0">
              <a:schemeClr val="accent3"/>
            </a:lnRef>
            <a:fillRef idx="3">
              <a:schemeClr val="accent3"/>
            </a:fillRef>
            <a:effectRef idx="3">
              <a:schemeClr val="accent3"/>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b="1" kern="1200" baseline="0" dirty="0" smtClean="0">
                  <a:solidFill>
                    <a:schemeClr val="tx1"/>
                  </a:solidFill>
                </a:rPr>
                <a:t>NIDDK</a:t>
              </a:r>
              <a:endParaRPr lang="en-US" b="1" kern="1200" baseline="0" dirty="0">
                <a:solidFill>
                  <a:schemeClr val="tx1"/>
                </a:solidFill>
              </a:endParaRPr>
            </a:p>
          </p:txBody>
        </p:sp>
        <p:sp>
          <p:nvSpPr>
            <p:cNvPr id="12" name="Freeform 11"/>
            <p:cNvSpPr/>
            <p:nvPr/>
          </p:nvSpPr>
          <p:spPr>
            <a:xfrm>
              <a:off x="6997906" y="3227830"/>
              <a:ext cx="1015271" cy="749115"/>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600" b="1" kern="1200" baseline="0" dirty="0" smtClean="0">
                  <a:solidFill>
                    <a:schemeClr val="tx1"/>
                  </a:solidFill>
                </a:rPr>
                <a:t>NINDS</a:t>
              </a:r>
              <a:endParaRPr lang="en-US" sz="1600" b="1" kern="1200" baseline="0" dirty="0">
                <a:solidFill>
                  <a:schemeClr val="tx1"/>
                </a:solidFill>
              </a:endParaRPr>
            </a:p>
          </p:txBody>
        </p:sp>
        <p:sp>
          <p:nvSpPr>
            <p:cNvPr id="13" name="Freeform 12"/>
            <p:cNvSpPr/>
            <p:nvPr/>
          </p:nvSpPr>
          <p:spPr>
            <a:xfrm>
              <a:off x="6891939" y="3843545"/>
              <a:ext cx="1015271" cy="749115"/>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600" b="1" kern="1200" baseline="0" dirty="0" smtClean="0">
                  <a:solidFill>
                    <a:schemeClr val="tx1"/>
                  </a:solidFill>
                </a:rPr>
                <a:t>NIMH</a:t>
              </a:r>
              <a:endParaRPr lang="en-US" sz="1600" b="1" kern="1200" baseline="0" dirty="0">
                <a:solidFill>
                  <a:schemeClr val="tx1"/>
                </a:solidFill>
              </a:endParaRPr>
            </a:p>
          </p:txBody>
        </p:sp>
        <p:sp>
          <p:nvSpPr>
            <p:cNvPr id="14" name="Freeform 13"/>
            <p:cNvSpPr/>
            <p:nvPr/>
          </p:nvSpPr>
          <p:spPr>
            <a:xfrm>
              <a:off x="6596901" y="4417739"/>
              <a:ext cx="972504" cy="734282"/>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3"/>
            </a:lnRef>
            <a:fillRef idx="3">
              <a:schemeClr val="accent3"/>
            </a:fillRef>
            <a:effectRef idx="3">
              <a:schemeClr val="accent3"/>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600" b="1" kern="1200" baseline="0" dirty="0" smtClean="0">
                  <a:solidFill>
                    <a:schemeClr val="tx1"/>
                  </a:solidFill>
                </a:rPr>
                <a:t>NICHD</a:t>
              </a:r>
              <a:endParaRPr lang="en-US" sz="1600" b="1" kern="1200" baseline="0" dirty="0">
                <a:solidFill>
                  <a:schemeClr val="tx1"/>
                </a:solidFill>
              </a:endParaRPr>
            </a:p>
          </p:txBody>
        </p:sp>
        <p:sp>
          <p:nvSpPr>
            <p:cNvPr id="15" name="Freeform 14"/>
            <p:cNvSpPr/>
            <p:nvPr/>
          </p:nvSpPr>
          <p:spPr>
            <a:xfrm>
              <a:off x="6089266" y="4917894"/>
              <a:ext cx="972504" cy="734282"/>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600" b="1" kern="1200" baseline="0" dirty="0" smtClean="0">
                  <a:solidFill>
                    <a:schemeClr val="tx1"/>
                  </a:solidFill>
                </a:rPr>
                <a:t>NIA</a:t>
              </a:r>
              <a:endParaRPr lang="en-US" sz="1600" b="1" kern="1200" baseline="0" dirty="0">
                <a:solidFill>
                  <a:schemeClr val="tx1"/>
                </a:solidFill>
              </a:endParaRPr>
            </a:p>
          </p:txBody>
        </p:sp>
        <p:sp>
          <p:nvSpPr>
            <p:cNvPr id="16" name="Freeform 15"/>
            <p:cNvSpPr/>
            <p:nvPr/>
          </p:nvSpPr>
          <p:spPr>
            <a:xfrm>
              <a:off x="5570352" y="5412198"/>
              <a:ext cx="972504" cy="734282"/>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600" b="1" kern="1200" baseline="0" dirty="0" smtClean="0">
                  <a:solidFill>
                    <a:schemeClr val="tx1"/>
                  </a:solidFill>
                </a:rPr>
                <a:t>NIDA</a:t>
              </a:r>
              <a:endParaRPr lang="en-US" sz="1600" b="1" kern="1200" baseline="0" dirty="0">
                <a:solidFill>
                  <a:schemeClr val="tx1"/>
                </a:solidFill>
              </a:endParaRPr>
            </a:p>
          </p:txBody>
        </p:sp>
        <p:sp>
          <p:nvSpPr>
            <p:cNvPr id="17" name="Freeform 16"/>
            <p:cNvSpPr/>
            <p:nvPr/>
          </p:nvSpPr>
          <p:spPr>
            <a:xfrm>
              <a:off x="5067249" y="5854300"/>
              <a:ext cx="873569" cy="554755"/>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400" b="1" kern="1200" baseline="0" dirty="0" smtClean="0">
                  <a:solidFill>
                    <a:schemeClr val="tx1"/>
                  </a:solidFill>
                </a:rPr>
                <a:t>NEI</a:t>
              </a:r>
              <a:endParaRPr lang="en-US" sz="1400" b="1" kern="1200" baseline="0" dirty="0">
                <a:solidFill>
                  <a:schemeClr val="tx1"/>
                </a:solidFill>
              </a:endParaRPr>
            </a:p>
          </p:txBody>
        </p:sp>
        <p:sp>
          <p:nvSpPr>
            <p:cNvPr id="18" name="Freeform 17"/>
            <p:cNvSpPr/>
            <p:nvPr/>
          </p:nvSpPr>
          <p:spPr>
            <a:xfrm>
              <a:off x="4396071" y="5980034"/>
              <a:ext cx="853702" cy="569288"/>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400" b="1" kern="1200" baseline="0" dirty="0" smtClean="0">
                  <a:solidFill>
                    <a:schemeClr val="tx1"/>
                  </a:solidFill>
                </a:rPr>
                <a:t>NIEHS</a:t>
              </a:r>
              <a:endParaRPr lang="en-US" sz="1400" b="1" kern="1200" baseline="0" dirty="0">
                <a:solidFill>
                  <a:schemeClr val="tx1"/>
                </a:solidFill>
              </a:endParaRPr>
            </a:p>
          </p:txBody>
        </p:sp>
        <p:sp>
          <p:nvSpPr>
            <p:cNvPr id="19" name="Freeform 18"/>
            <p:cNvSpPr/>
            <p:nvPr/>
          </p:nvSpPr>
          <p:spPr>
            <a:xfrm>
              <a:off x="3598758" y="5877821"/>
              <a:ext cx="878859" cy="614747"/>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FF000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400" b="1" kern="1200" baseline="0" dirty="0" smtClean="0">
                  <a:solidFill>
                    <a:schemeClr val="tx1"/>
                  </a:solidFill>
                </a:rPr>
                <a:t>NCATS</a:t>
              </a:r>
              <a:endParaRPr lang="en-US" sz="1400" b="1" kern="1200" baseline="0" dirty="0">
                <a:solidFill>
                  <a:schemeClr val="tx1"/>
                </a:solidFill>
              </a:endParaRPr>
            </a:p>
          </p:txBody>
        </p:sp>
        <p:sp>
          <p:nvSpPr>
            <p:cNvPr id="20" name="Freeform 19"/>
            <p:cNvSpPr/>
            <p:nvPr/>
          </p:nvSpPr>
          <p:spPr>
            <a:xfrm>
              <a:off x="2903405" y="5577848"/>
              <a:ext cx="870250" cy="569288"/>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FF000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400" b="1" kern="1200" baseline="0" dirty="0" smtClean="0">
                  <a:solidFill>
                    <a:schemeClr val="tx1"/>
                  </a:solidFill>
                </a:rPr>
                <a:t>OD/CF</a:t>
              </a:r>
              <a:endParaRPr lang="en-US" sz="1400" b="1" kern="1200" baseline="0" dirty="0">
                <a:solidFill>
                  <a:schemeClr val="tx1"/>
                </a:solidFill>
              </a:endParaRPr>
            </a:p>
          </p:txBody>
        </p:sp>
        <p:sp>
          <p:nvSpPr>
            <p:cNvPr id="21" name="Freeform 20"/>
            <p:cNvSpPr/>
            <p:nvPr/>
          </p:nvSpPr>
          <p:spPr>
            <a:xfrm>
              <a:off x="2332518" y="5178860"/>
              <a:ext cx="921466" cy="569288"/>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400" b="1" kern="1200" baseline="0" dirty="0" smtClean="0">
                  <a:solidFill>
                    <a:schemeClr val="tx1"/>
                  </a:solidFill>
                </a:rPr>
                <a:t>NIAMS</a:t>
              </a:r>
              <a:endParaRPr lang="en-US" sz="1400" b="1" kern="1200" baseline="0" dirty="0">
                <a:solidFill>
                  <a:schemeClr val="tx1"/>
                </a:solidFill>
              </a:endParaRPr>
            </a:p>
          </p:txBody>
        </p:sp>
        <p:sp>
          <p:nvSpPr>
            <p:cNvPr id="22" name="Freeform 21"/>
            <p:cNvSpPr/>
            <p:nvPr/>
          </p:nvSpPr>
          <p:spPr>
            <a:xfrm>
              <a:off x="1930644" y="4679152"/>
              <a:ext cx="895302" cy="569288"/>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400" b="1" kern="1200" baseline="0" dirty="0" smtClean="0">
                  <a:solidFill>
                    <a:schemeClr val="tx1"/>
                  </a:solidFill>
                </a:rPr>
                <a:t>NHGR</a:t>
              </a:r>
              <a:r>
                <a:rPr lang="en-US" sz="1600" b="1" kern="1200" baseline="0" dirty="0" smtClean="0">
                  <a:solidFill>
                    <a:schemeClr val="tx1"/>
                  </a:solidFill>
                </a:rPr>
                <a:t>I</a:t>
              </a:r>
              <a:endParaRPr lang="en-US" sz="1600" b="1" kern="1200" baseline="0" dirty="0">
                <a:solidFill>
                  <a:schemeClr val="tx1"/>
                </a:solidFill>
              </a:endParaRPr>
            </a:p>
          </p:txBody>
        </p:sp>
        <p:sp>
          <p:nvSpPr>
            <p:cNvPr id="23" name="Freeform 22"/>
            <p:cNvSpPr/>
            <p:nvPr/>
          </p:nvSpPr>
          <p:spPr>
            <a:xfrm>
              <a:off x="1695450" y="4141444"/>
              <a:ext cx="870250" cy="601134"/>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400" b="1" kern="1200" baseline="0" dirty="0" smtClean="0">
                  <a:solidFill>
                    <a:schemeClr val="tx1"/>
                  </a:solidFill>
                </a:rPr>
                <a:t>NIAAA</a:t>
              </a:r>
              <a:endParaRPr lang="en-US" sz="1400" b="1" kern="1200" baseline="0" dirty="0">
                <a:solidFill>
                  <a:schemeClr val="tx1"/>
                </a:solidFill>
              </a:endParaRPr>
            </a:p>
          </p:txBody>
        </p:sp>
        <p:sp>
          <p:nvSpPr>
            <p:cNvPr id="24" name="Freeform 23"/>
            <p:cNvSpPr/>
            <p:nvPr/>
          </p:nvSpPr>
          <p:spPr>
            <a:xfrm>
              <a:off x="1543077" y="3745854"/>
              <a:ext cx="707739" cy="497617"/>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200" b="1" kern="1200" baseline="0" dirty="0" smtClean="0">
                  <a:solidFill>
                    <a:schemeClr val="tx1"/>
                  </a:solidFill>
                </a:rPr>
                <a:t>NIDCR</a:t>
              </a:r>
              <a:endParaRPr lang="en-US" sz="1200" b="1" kern="1200" baseline="0" dirty="0">
                <a:solidFill>
                  <a:schemeClr val="tx1"/>
                </a:solidFill>
              </a:endParaRPr>
            </a:p>
          </p:txBody>
        </p:sp>
        <p:sp>
          <p:nvSpPr>
            <p:cNvPr id="25" name="Freeform 24"/>
            <p:cNvSpPr/>
            <p:nvPr/>
          </p:nvSpPr>
          <p:spPr>
            <a:xfrm>
              <a:off x="1457721" y="3258084"/>
              <a:ext cx="793095" cy="497617"/>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200" b="1" kern="1200" baseline="0" dirty="0" smtClean="0">
                  <a:solidFill>
                    <a:schemeClr val="tx1"/>
                  </a:solidFill>
                </a:rPr>
                <a:t>NIDCD</a:t>
              </a:r>
              <a:endParaRPr lang="en-US" sz="1200" b="1" kern="1200" baseline="0" dirty="0">
                <a:solidFill>
                  <a:schemeClr val="tx1"/>
                </a:solidFill>
              </a:endParaRPr>
            </a:p>
          </p:txBody>
        </p:sp>
        <p:sp>
          <p:nvSpPr>
            <p:cNvPr id="26" name="Freeform 25"/>
            <p:cNvSpPr/>
            <p:nvPr/>
          </p:nvSpPr>
          <p:spPr>
            <a:xfrm>
              <a:off x="1505771" y="2780084"/>
              <a:ext cx="749651" cy="497617"/>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200" b="1" kern="1200" baseline="0" dirty="0" smtClean="0">
                  <a:solidFill>
                    <a:schemeClr val="tx1"/>
                  </a:solidFill>
                </a:rPr>
                <a:t>NIBIB</a:t>
              </a:r>
              <a:endParaRPr lang="en-US" sz="1200" b="1" kern="1200" baseline="0" dirty="0">
                <a:solidFill>
                  <a:schemeClr val="tx1"/>
                </a:solidFill>
              </a:endParaRPr>
            </a:p>
          </p:txBody>
        </p:sp>
        <p:sp>
          <p:nvSpPr>
            <p:cNvPr id="27" name="Freeform 26"/>
            <p:cNvSpPr/>
            <p:nvPr/>
          </p:nvSpPr>
          <p:spPr>
            <a:xfrm>
              <a:off x="1750006" y="2322772"/>
              <a:ext cx="750506" cy="497617"/>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200" b="1" kern="1200" baseline="0" dirty="0" smtClean="0">
                  <a:solidFill>
                    <a:schemeClr val="tx1"/>
                  </a:solidFill>
                </a:rPr>
                <a:t>NLM</a:t>
              </a:r>
              <a:endParaRPr lang="en-US" sz="1200" b="1" kern="1200" baseline="0" dirty="0">
                <a:solidFill>
                  <a:schemeClr val="tx1"/>
                </a:solidFill>
              </a:endParaRPr>
            </a:p>
          </p:txBody>
        </p:sp>
        <p:sp>
          <p:nvSpPr>
            <p:cNvPr id="28" name="Freeform 27"/>
            <p:cNvSpPr/>
            <p:nvPr/>
          </p:nvSpPr>
          <p:spPr>
            <a:xfrm>
              <a:off x="2130575" y="1930705"/>
              <a:ext cx="772830" cy="497617"/>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FF000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r>
                <a:rPr lang="en-US" sz="1200" b="1" dirty="0" smtClean="0">
                  <a:solidFill>
                    <a:schemeClr val="tx1"/>
                  </a:solidFill>
                </a:rPr>
                <a:t>NIMHD</a:t>
              </a:r>
              <a:endParaRPr lang="en-US" sz="1200" b="1" kern="1200" baseline="0" dirty="0">
                <a:solidFill>
                  <a:schemeClr val="tx1"/>
                </a:solidFill>
              </a:endParaRPr>
            </a:p>
          </p:txBody>
        </p:sp>
        <p:grpSp>
          <p:nvGrpSpPr>
            <p:cNvPr id="38" name="Group 37"/>
            <p:cNvGrpSpPr/>
            <p:nvPr/>
          </p:nvGrpSpPr>
          <p:grpSpPr>
            <a:xfrm>
              <a:off x="2994474" y="1189201"/>
              <a:ext cx="715603" cy="276999"/>
              <a:chOff x="2585431" y="1199831"/>
              <a:chExt cx="715603" cy="276999"/>
            </a:xfrm>
            <a:solidFill>
              <a:srgbClr val="FF0000"/>
            </a:solidFill>
          </p:grpSpPr>
          <p:sp>
            <p:nvSpPr>
              <p:cNvPr id="31" name="Freeform 30"/>
              <p:cNvSpPr/>
              <p:nvPr/>
            </p:nvSpPr>
            <p:spPr>
              <a:xfrm>
                <a:off x="2905482" y="1277476"/>
                <a:ext cx="395552" cy="184666"/>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grp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endParaRPr lang="en-US" sz="1400" kern="1200" baseline="0" dirty="0" smtClean="0">
                  <a:solidFill>
                    <a:schemeClr val="tx1"/>
                  </a:solidFill>
                </a:endParaRPr>
              </a:p>
            </p:txBody>
          </p:sp>
          <p:sp>
            <p:nvSpPr>
              <p:cNvPr id="32" name="TextBox 31"/>
              <p:cNvSpPr txBox="1"/>
              <p:nvPr/>
            </p:nvSpPr>
            <p:spPr>
              <a:xfrm>
                <a:off x="2585431" y="1199831"/>
                <a:ext cx="375424" cy="276999"/>
              </a:xfrm>
              <a:prstGeom prst="rect">
                <a:avLst/>
              </a:prstGeom>
              <a:noFill/>
            </p:spPr>
            <p:txBody>
              <a:bodyPr wrap="none" rtlCol="0">
                <a:spAutoFit/>
              </a:bodyPr>
              <a:lstStyle/>
              <a:p>
                <a:r>
                  <a:rPr lang="en-US" sz="1200" b="1" dirty="0" smtClean="0"/>
                  <a:t>FIC</a:t>
                </a:r>
                <a:endParaRPr lang="en-US" sz="1200" b="1" dirty="0"/>
              </a:p>
            </p:txBody>
          </p:sp>
        </p:grpSp>
        <p:sp>
          <p:nvSpPr>
            <p:cNvPr id="29" name="Freeform 28"/>
            <p:cNvSpPr/>
            <p:nvPr/>
          </p:nvSpPr>
          <p:spPr>
            <a:xfrm>
              <a:off x="2624624" y="1678367"/>
              <a:ext cx="557562" cy="335352"/>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endParaRPr lang="en-US" sz="1400" kern="1200" baseline="0" dirty="0">
                <a:solidFill>
                  <a:schemeClr val="tx1"/>
                </a:solidFill>
              </a:endParaRPr>
            </a:p>
          </p:txBody>
        </p:sp>
        <p:sp>
          <p:nvSpPr>
            <p:cNvPr id="33" name="TextBox 32"/>
            <p:cNvSpPr txBox="1"/>
            <p:nvPr/>
          </p:nvSpPr>
          <p:spPr>
            <a:xfrm>
              <a:off x="2201804" y="1653706"/>
              <a:ext cx="514885" cy="276999"/>
            </a:xfrm>
            <a:prstGeom prst="rect">
              <a:avLst/>
            </a:prstGeom>
            <a:noFill/>
          </p:spPr>
          <p:txBody>
            <a:bodyPr wrap="none" rtlCol="0">
              <a:spAutoFit/>
            </a:bodyPr>
            <a:lstStyle/>
            <a:p>
              <a:r>
                <a:rPr lang="en-US" sz="1200" b="1" dirty="0" smtClean="0"/>
                <a:t>NINR</a:t>
              </a:r>
              <a:endParaRPr lang="en-US" sz="1200" b="1" dirty="0"/>
            </a:p>
          </p:txBody>
        </p:sp>
        <p:sp>
          <p:nvSpPr>
            <p:cNvPr id="30" name="Freeform 29"/>
            <p:cNvSpPr/>
            <p:nvPr/>
          </p:nvSpPr>
          <p:spPr>
            <a:xfrm>
              <a:off x="2954739" y="1411819"/>
              <a:ext cx="557562" cy="335352"/>
            </a:xfrm>
            <a:custGeom>
              <a:avLst/>
              <a:gdLst>
                <a:gd name="connsiteX0" fmla="*/ 0 w 895399"/>
                <a:gd name="connsiteY0" fmla="*/ 359819 h 719637"/>
                <a:gd name="connsiteX1" fmla="*/ 447700 w 895399"/>
                <a:gd name="connsiteY1" fmla="*/ 0 h 719637"/>
                <a:gd name="connsiteX2" fmla="*/ 895400 w 895399"/>
                <a:gd name="connsiteY2" fmla="*/ 359819 h 719637"/>
                <a:gd name="connsiteX3" fmla="*/ 447700 w 895399"/>
                <a:gd name="connsiteY3" fmla="*/ 719638 h 719637"/>
                <a:gd name="connsiteX4" fmla="*/ 0 w 895399"/>
                <a:gd name="connsiteY4" fmla="*/ 359819 h 71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99" h="719637">
                  <a:moveTo>
                    <a:pt x="0" y="359819"/>
                  </a:moveTo>
                  <a:cubicBezTo>
                    <a:pt x="0" y="161096"/>
                    <a:pt x="200442" y="0"/>
                    <a:pt x="447700" y="0"/>
                  </a:cubicBezTo>
                  <a:cubicBezTo>
                    <a:pt x="694958" y="0"/>
                    <a:pt x="895400" y="161096"/>
                    <a:pt x="895400" y="359819"/>
                  </a:cubicBezTo>
                  <a:cubicBezTo>
                    <a:pt x="895400" y="558542"/>
                    <a:pt x="694958" y="719638"/>
                    <a:pt x="447700" y="719638"/>
                  </a:cubicBezTo>
                  <a:cubicBezTo>
                    <a:pt x="200442" y="719638"/>
                    <a:pt x="0" y="558542"/>
                    <a:pt x="0" y="359819"/>
                  </a:cubicBezTo>
                  <a:close/>
                </a:path>
              </a:pathLst>
            </a:custGeom>
            <a:solidFill>
              <a:srgbClr val="92D050"/>
            </a:solidFill>
          </p:spPr>
          <p:style>
            <a:lnRef idx="0">
              <a:schemeClr val="accent5"/>
            </a:lnRef>
            <a:fillRef idx="3">
              <a:schemeClr val="accent5"/>
            </a:fillRef>
            <a:effectRef idx="3">
              <a:schemeClr val="accent5"/>
            </a:effectRef>
            <a:fontRef idx="minor">
              <a:schemeClr val="lt1"/>
            </a:fontRef>
          </p:style>
          <p:txBody>
            <a:bodyPr spcFirstLastPara="0" vert="horz" wrap="square" lIns="148908" tIns="123168" rIns="148908" bIns="123168" numCol="1" spcCol="1270" anchor="ctr" anchorCtr="0">
              <a:noAutofit/>
            </a:bodyPr>
            <a:lstStyle/>
            <a:p>
              <a:pPr lvl="0" algn="ctr" defTabSz="622300">
                <a:lnSpc>
                  <a:spcPct val="90000"/>
                </a:lnSpc>
                <a:spcBef>
                  <a:spcPct val="0"/>
                </a:spcBef>
                <a:spcAft>
                  <a:spcPct val="35000"/>
                </a:spcAft>
              </a:pPr>
              <a:endParaRPr lang="en-US" sz="1400" kern="1200" baseline="0" dirty="0">
                <a:solidFill>
                  <a:schemeClr val="tx1"/>
                </a:solidFill>
              </a:endParaRPr>
            </a:p>
          </p:txBody>
        </p:sp>
        <p:sp>
          <p:nvSpPr>
            <p:cNvPr id="34" name="TextBox 33"/>
            <p:cNvSpPr txBox="1"/>
            <p:nvPr/>
          </p:nvSpPr>
          <p:spPr>
            <a:xfrm>
              <a:off x="2378295" y="1364780"/>
              <a:ext cx="676788" cy="276999"/>
            </a:xfrm>
            <a:prstGeom prst="rect">
              <a:avLst/>
            </a:prstGeom>
            <a:noFill/>
          </p:spPr>
          <p:txBody>
            <a:bodyPr wrap="none" rtlCol="0">
              <a:spAutoFit/>
            </a:bodyPr>
            <a:lstStyle/>
            <a:p>
              <a:r>
                <a:rPr lang="en-US" sz="1200" b="1" dirty="0" smtClean="0"/>
                <a:t>NCCAM</a:t>
              </a:r>
              <a:endParaRPr lang="en-US" sz="1200" b="1" dirty="0"/>
            </a:p>
          </p:txBody>
        </p:sp>
      </p:grpSp>
      <p:sp>
        <p:nvSpPr>
          <p:cNvPr id="39" name="TextBox 38"/>
          <p:cNvSpPr txBox="1"/>
          <p:nvPr/>
        </p:nvSpPr>
        <p:spPr>
          <a:xfrm>
            <a:off x="5754516" y="330474"/>
            <a:ext cx="3360856" cy="769441"/>
          </a:xfrm>
          <a:prstGeom prst="rect">
            <a:avLst/>
          </a:prstGeom>
          <a:noFill/>
        </p:spPr>
        <p:txBody>
          <a:bodyPr wrap="none" rtlCol="0">
            <a:spAutoFit/>
          </a:bodyPr>
          <a:lstStyle/>
          <a:p>
            <a:r>
              <a:rPr lang="en-US" sz="4400" b="1" dirty="0" smtClean="0">
                <a:solidFill>
                  <a:schemeClr val="accent3">
                    <a:lumMod val="50000"/>
                  </a:schemeClr>
                </a:solidFill>
                <a:effectLst>
                  <a:outerShdw blurRad="38100" dist="38100" dir="2700000" algn="tl">
                    <a:srgbClr val="000000">
                      <a:alpha val="43137"/>
                    </a:srgbClr>
                  </a:outerShdw>
                </a:effectLst>
              </a:rPr>
              <a:t>R21 “Players”</a:t>
            </a:r>
            <a:endParaRPr lang="en-US" sz="4400" b="1" dirty="0">
              <a:solidFill>
                <a:schemeClr val="accent3">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5483284" y="5776052"/>
            <a:ext cx="3754969" cy="923330"/>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t>Read the IC Mission Statement</a:t>
            </a:r>
          </a:p>
          <a:p>
            <a:pPr marL="285750" indent="-285750">
              <a:buFont typeface="Wingdings" panose="05000000000000000000" pitchFamily="2" charset="2"/>
              <a:buChar char="§"/>
            </a:pPr>
            <a:r>
              <a:rPr lang="en-US" b="1" dirty="0" smtClean="0"/>
              <a:t>Better yet: contact the Program Director!</a:t>
            </a:r>
            <a:endParaRPr lang="en-US" b="1" dirty="0"/>
          </a:p>
        </p:txBody>
      </p:sp>
    </p:spTree>
    <p:extLst>
      <p:ext uri="{BB962C8B-B14F-4D97-AF65-F5344CB8AC3E}">
        <p14:creationId xmlns:p14="http://schemas.microsoft.com/office/powerpoint/2010/main" val="17903699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2"/>
          <p:cNvSpPr txBox="1">
            <a:spLocks noChangeArrowheads="1"/>
          </p:cNvSpPr>
          <p:nvPr/>
        </p:nvSpPr>
        <p:spPr bwMode="auto">
          <a:xfrm>
            <a:off x="828492" y="58779"/>
            <a:ext cx="8052012" cy="769441"/>
          </a:xfrm>
          <a:prstGeom prst="rect">
            <a:avLst/>
          </a:prstGeom>
          <a:noFill/>
          <a:ln w="9525">
            <a:noFill/>
            <a:miter lim="800000"/>
            <a:headEnd/>
            <a:tailEnd/>
          </a:ln>
        </p:spPr>
        <p:txBody>
          <a:bodyPr wrap="none">
            <a:spAutoFit/>
          </a:bodyPr>
          <a:lstStyle/>
          <a:p>
            <a:r>
              <a:rPr lang="en-US" sz="4400" b="1" dirty="0">
                <a:solidFill>
                  <a:schemeClr val="accent3">
                    <a:lumMod val="50000"/>
                  </a:schemeClr>
                </a:solidFill>
              </a:rPr>
              <a:t>“Family Tree” for </a:t>
            </a:r>
            <a:r>
              <a:rPr lang="en-US" sz="4400" b="1" dirty="0" smtClean="0">
                <a:solidFill>
                  <a:schemeClr val="accent3">
                    <a:lumMod val="50000"/>
                  </a:schemeClr>
                </a:solidFill>
              </a:rPr>
              <a:t>Research Grants</a:t>
            </a:r>
            <a:endParaRPr lang="en-US" sz="4400" b="1" dirty="0">
              <a:solidFill>
                <a:schemeClr val="accent3">
                  <a:lumMod val="50000"/>
                </a:schemeClr>
              </a:solidFill>
            </a:endParaRPr>
          </a:p>
        </p:txBody>
      </p:sp>
      <p:sp>
        <p:nvSpPr>
          <p:cNvPr id="4" name="Pentagon 3"/>
          <p:cNvSpPr>
            <a:spLocks noChangeArrowheads="1"/>
          </p:cNvSpPr>
          <p:nvPr/>
        </p:nvSpPr>
        <p:spPr bwMode="auto">
          <a:xfrm rot="-1140000">
            <a:off x="88900" y="3909004"/>
            <a:ext cx="1547813" cy="808037"/>
          </a:xfrm>
          <a:prstGeom prst="homePlate">
            <a:avLst>
              <a:gd name="adj" fmla="val 50043"/>
            </a:avLst>
          </a:prstGeom>
          <a:solidFill>
            <a:srgbClr val="66FF66"/>
          </a:solidFill>
          <a:ln w="38100" algn="ctr">
            <a:noFill/>
            <a:prstDash val="dash"/>
            <a:round/>
            <a:headEnd/>
            <a:tailEnd type="triangle" w="lg" len="lg"/>
          </a:ln>
        </p:spPr>
        <p:txBody>
          <a:bodyPr/>
          <a:lstStyle/>
          <a:p>
            <a:pPr algn="ctr"/>
            <a:r>
              <a:rPr lang="en-US" b="1" dirty="0"/>
              <a:t>R21</a:t>
            </a:r>
            <a:r>
              <a:rPr lang="en-US" dirty="0"/>
              <a:t> </a:t>
            </a:r>
            <a:r>
              <a:rPr lang="en-US" sz="1200" dirty="0"/>
              <a:t>(exploratory/ developmental)</a:t>
            </a:r>
          </a:p>
        </p:txBody>
      </p:sp>
      <p:sp>
        <p:nvSpPr>
          <p:cNvPr id="5" name="Pentagon 4"/>
          <p:cNvSpPr>
            <a:spLocks noChangeArrowheads="1"/>
          </p:cNvSpPr>
          <p:nvPr/>
        </p:nvSpPr>
        <p:spPr bwMode="auto">
          <a:xfrm rot="1320000">
            <a:off x="371475" y="2985079"/>
            <a:ext cx="1295400" cy="609600"/>
          </a:xfrm>
          <a:prstGeom prst="homePlate">
            <a:avLst>
              <a:gd name="adj" fmla="val 49997"/>
            </a:avLst>
          </a:prstGeom>
          <a:solidFill>
            <a:srgbClr val="AAF4B6"/>
          </a:solidFill>
          <a:ln w="38100" algn="ctr">
            <a:noFill/>
            <a:prstDash val="dash"/>
            <a:round/>
            <a:headEnd/>
            <a:tailEnd type="triangle" w="lg" len="lg"/>
          </a:ln>
        </p:spPr>
        <p:txBody>
          <a:bodyPr/>
          <a:lstStyle/>
          <a:p>
            <a:pPr algn="ctr"/>
            <a:r>
              <a:rPr lang="en-US" b="1" dirty="0"/>
              <a:t>R03</a:t>
            </a:r>
          </a:p>
          <a:p>
            <a:pPr algn="ctr"/>
            <a:r>
              <a:rPr lang="en-US" sz="1200" dirty="0"/>
              <a:t>(small grant)</a:t>
            </a:r>
          </a:p>
        </p:txBody>
      </p:sp>
      <p:sp>
        <p:nvSpPr>
          <p:cNvPr id="6" name="Pentagon 5"/>
          <p:cNvSpPr>
            <a:spLocks noChangeArrowheads="1"/>
          </p:cNvSpPr>
          <p:nvPr/>
        </p:nvSpPr>
        <p:spPr bwMode="auto">
          <a:xfrm>
            <a:off x="1676400" y="3145416"/>
            <a:ext cx="1828800" cy="1143000"/>
          </a:xfrm>
          <a:prstGeom prst="homePlate">
            <a:avLst>
              <a:gd name="adj" fmla="val 50000"/>
            </a:avLst>
          </a:prstGeom>
          <a:solidFill>
            <a:srgbClr val="58C646"/>
          </a:solidFill>
          <a:ln w="38100" algn="ctr">
            <a:noFill/>
            <a:prstDash val="dash"/>
            <a:round/>
            <a:headEnd/>
            <a:tailEnd type="triangle" w="lg" len="lg"/>
          </a:ln>
        </p:spPr>
        <p:txBody>
          <a:bodyPr/>
          <a:lstStyle/>
          <a:p>
            <a:pPr algn="ctr"/>
            <a:r>
              <a:rPr lang="en-US" sz="2400" b="1" dirty="0"/>
              <a:t>R01</a:t>
            </a:r>
          </a:p>
          <a:p>
            <a:pPr algn="ctr"/>
            <a:r>
              <a:rPr lang="en-US" dirty="0"/>
              <a:t>(standard grant)</a:t>
            </a:r>
          </a:p>
        </p:txBody>
      </p:sp>
      <p:sp>
        <p:nvSpPr>
          <p:cNvPr id="8" name="Pentagon 7"/>
          <p:cNvSpPr>
            <a:spLocks noChangeArrowheads="1"/>
          </p:cNvSpPr>
          <p:nvPr/>
        </p:nvSpPr>
        <p:spPr bwMode="auto">
          <a:xfrm rot="2280000">
            <a:off x="2368550" y="1910341"/>
            <a:ext cx="1828800" cy="1143000"/>
          </a:xfrm>
          <a:prstGeom prst="homePlate">
            <a:avLst>
              <a:gd name="adj" fmla="val 50000"/>
            </a:avLst>
          </a:prstGeom>
          <a:solidFill>
            <a:srgbClr val="58C646"/>
          </a:solidFill>
          <a:ln w="38100" algn="ctr">
            <a:noFill/>
            <a:prstDash val="dash"/>
            <a:round/>
            <a:headEnd/>
            <a:tailEnd type="triangle" w="lg" len="lg"/>
          </a:ln>
        </p:spPr>
        <p:txBody>
          <a:bodyPr/>
          <a:lstStyle/>
          <a:p>
            <a:pPr algn="ctr"/>
            <a:r>
              <a:rPr lang="en-US" sz="2400" b="1" dirty="0"/>
              <a:t>R01</a:t>
            </a:r>
          </a:p>
          <a:p>
            <a:pPr algn="ctr"/>
            <a:r>
              <a:rPr lang="en-US" dirty="0"/>
              <a:t>(standard grant)</a:t>
            </a:r>
          </a:p>
        </p:txBody>
      </p:sp>
      <p:sp>
        <p:nvSpPr>
          <p:cNvPr id="9" name="Pentagon 8"/>
          <p:cNvSpPr>
            <a:spLocks noChangeArrowheads="1"/>
          </p:cNvSpPr>
          <p:nvPr/>
        </p:nvSpPr>
        <p:spPr bwMode="auto">
          <a:xfrm rot="-2220000">
            <a:off x="2293938" y="4266191"/>
            <a:ext cx="1828800" cy="1143000"/>
          </a:xfrm>
          <a:prstGeom prst="homePlate">
            <a:avLst>
              <a:gd name="adj" fmla="val 48289"/>
            </a:avLst>
          </a:prstGeom>
          <a:solidFill>
            <a:srgbClr val="58C646"/>
          </a:solidFill>
          <a:ln w="38100" algn="ctr">
            <a:noFill/>
            <a:prstDash val="dash"/>
            <a:round/>
            <a:headEnd/>
            <a:tailEnd type="triangle" w="lg" len="lg"/>
          </a:ln>
        </p:spPr>
        <p:txBody>
          <a:bodyPr/>
          <a:lstStyle/>
          <a:p>
            <a:pPr algn="ctr"/>
            <a:r>
              <a:rPr lang="en-US" sz="2400" b="1" dirty="0"/>
              <a:t>R01</a:t>
            </a:r>
          </a:p>
          <a:p>
            <a:pPr algn="ctr"/>
            <a:r>
              <a:rPr lang="en-US" dirty="0"/>
              <a:t>(standard grant)</a:t>
            </a:r>
          </a:p>
        </p:txBody>
      </p:sp>
      <p:sp>
        <p:nvSpPr>
          <p:cNvPr id="11" name="Pentagon 10"/>
          <p:cNvSpPr>
            <a:spLocks noChangeArrowheads="1"/>
          </p:cNvSpPr>
          <p:nvPr/>
        </p:nvSpPr>
        <p:spPr bwMode="auto">
          <a:xfrm>
            <a:off x="4101238" y="3256225"/>
            <a:ext cx="1996658" cy="1752600"/>
          </a:xfrm>
          <a:prstGeom prst="homePlate">
            <a:avLst>
              <a:gd name="adj" fmla="val 48287"/>
            </a:avLst>
          </a:prstGeom>
          <a:solidFill>
            <a:srgbClr val="008000"/>
          </a:solidFill>
          <a:ln w="38100" algn="ctr">
            <a:noFill/>
            <a:prstDash val="dash"/>
            <a:round/>
            <a:headEnd/>
            <a:tailEnd type="triangle" w="lg" len="lg"/>
          </a:ln>
        </p:spPr>
        <p:txBody>
          <a:bodyPr/>
          <a:lstStyle/>
          <a:p>
            <a:pPr algn="ctr"/>
            <a:r>
              <a:rPr lang="en-US" sz="3200" b="1" dirty="0"/>
              <a:t>P01</a:t>
            </a:r>
          </a:p>
          <a:p>
            <a:pPr algn="ctr"/>
            <a:r>
              <a:rPr lang="en-US" dirty="0"/>
              <a:t>(collection of grants)</a:t>
            </a:r>
          </a:p>
        </p:txBody>
      </p:sp>
      <p:sp>
        <p:nvSpPr>
          <p:cNvPr id="12" name="Pentagon 11"/>
          <p:cNvSpPr>
            <a:spLocks noChangeArrowheads="1"/>
          </p:cNvSpPr>
          <p:nvPr/>
        </p:nvSpPr>
        <p:spPr bwMode="auto">
          <a:xfrm rot="840000">
            <a:off x="1025497" y="5330853"/>
            <a:ext cx="1828800" cy="1143000"/>
          </a:xfrm>
          <a:prstGeom prst="homePlate">
            <a:avLst>
              <a:gd name="adj" fmla="val 48289"/>
            </a:avLst>
          </a:prstGeom>
          <a:solidFill>
            <a:srgbClr val="2DFF96"/>
          </a:solidFill>
          <a:ln w="38100" algn="ctr">
            <a:noFill/>
            <a:prstDash val="dash"/>
            <a:round/>
            <a:headEnd/>
            <a:tailEnd type="triangle" w="lg" len="lg"/>
          </a:ln>
        </p:spPr>
        <p:txBody>
          <a:bodyPr/>
          <a:lstStyle/>
          <a:p>
            <a:pPr algn="ctr"/>
            <a:r>
              <a:rPr lang="en-US" sz="2400" b="1" dirty="0"/>
              <a:t>R01</a:t>
            </a:r>
          </a:p>
          <a:p>
            <a:pPr algn="ctr"/>
            <a:r>
              <a:rPr lang="en-US" sz="1600" dirty="0"/>
              <a:t>(Biological Research Partnership)</a:t>
            </a:r>
          </a:p>
        </p:txBody>
      </p:sp>
      <p:sp>
        <p:nvSpPr>
          <p:cNvPr id="13" name="Pentagon 12"/>
          <p:cNvSpPr/>
          <p:nvPr/>
        </p:nvSpPr>
        <p:spPr bwMode="auto">
          <a:xfrm rot="2280000">
            <a:off x="-192088" y="1565854"/>
            <a:ext cx="2090738" cy="839787"/>
          </a:xfrm>
          <a:prstGeom prst="homePlate">
            <a:avLst>
              <a:gd name="adj" fmla="val 48289"/>
            </a:avLst>
          </a:prstGeom>
          <a:solidFill>
            <a:schemeClr val="accent6">
              <a:lumMod val="40000"/>
              <a:lumOff val="60000"/>
            </a:schemeClr>
          </a:solidFill>
          <a:ln w="38100" cap="flat" cmpd="sng" algn="ctr">
            <a:noFill/>
            <a:prstDash val="dash"/>
            <a:round/>
            <a:headEnd type="none" w="med" len="med"/>
            <a:tailEnd type="triangle" w="lg" len="lg"/>
          </a:ln>
          <a:effectLst/>
        </p:spPr>
        <p:txBody>
          <a:bodyPr/>
          <a:lstStyle/>
          <a:p>
            <a:pPr algn="ctr">
              <a:defRPr/>
            </a:pPr>
            <a:r>
              <a:rPr lang="en-US" sz="2400" b="1" dirty="0"/>
              <a:t>Other Funding</a:t>
            </a:r>
            <a:endParaRPr lang="en-US" dirty="0"/>
          </a:p>
        </p:txBody>
      </p:sp>
      <p:sp>
        <p:nvSpPr>
          <p:cNvPr id="15" name="Hexagon 14"/>
          <p:cNvSpPr>
            <a:spLocks noChangeArrowheads="1"/>
          </p:cNvSpPr>
          <p:nvPr/>
        </p:nvSpPr>
        <p:spPr bwMode="auto">
          <a:xfrm>
            <a:off x="5439576" y="1773816"/>
            <a:ext cx="3276600" cy="2209800"/>
          </a:xfrm>
          <a:prstGeom prst="hexagon">
            <a:avLst>
              <a:gd name="adj" fmla="val 25001"/>
              <a:gd name="vf" fmla="val 115470"/>
            </a:avLst>
          </a:prstGeom>
          <a:solidFill>
            <a:srgbClr val="29C1C9"/>
          </a:solidFill>
          <a:ln w="38100" algn="ctr">
            <a:noFill/>
            <a:prstDash val="dash"/>
            <a:round/>
            <a:headEnd/>
            <a:tailEnd type="triangle" w="lg" len="lg"/>
          </a:ln>
        </p:spPr>
        <p:txBody>
          <a:bodyPr/>
          <a:lstStyle/>
          <a:p>
            <a:pPr algn="ctr"/>
            <a:r>
              <a:rPr lang="en-US" sz="2400" b="1" dirty="0"/>
              <a:t>P30, P50, P41, </a:t>
            </a:r>
            <a:r>
              <a:rPr lang="en-US" sz="2400" b="1" dirty="0" smtClean="0"/>
              <a:t>  U54</a:t>
            </a:r>
            <a:r>
              <a:rPr lang="en-US" sz="2400" b="1" dirty="0"/>
              <a:t>, etc.</a:t>
            </a:r>
          </a:p>
          <a:p>
            <a:pPr algn="ctr"/>
            <a:r>
              <a:rPr lang="en-US" dirty="0"/>
              <a:t>(large collabortives)</a:t>
            </a:r>
          </a:p>
        </p:txBody>
      </p:sp>
      <p:grpSp>
        <p:nvGrpSpPr>
          <p:cNvPr id="2" name="Group 19"/>
          <p:cNvGrpSpPr>
            <a:grpSpLocks/>
          </p:cNvGrpSpPr>
          <p:nvPr/>
        </p:nvGrpSpPr>
        <p:grpSpPr bwMode="auto">
          <a:xfrm rot="720000">
            <a:off x="4151313" y="5159954"/>
            <a:ext cx="2667000" cy="1371600"/>
            <a:chOff x="5943600" y="1676400"/>
            <a:chExt cx="2667000" cy="1371600"/>
          </a:xfrm>
        </p:grpSpPr>
        <p:sp>
          <p:nvSpPr>
            <p:cNvPr id="44057" name="Chevron 15"/>
            <p:cNvSpPr>
              <a:spLocks noChangeArrowheads="1"/>
            </p:cNvSpPr>
            <p:nvPr/>
          </p:nvSpPr>
          <p:spPr bwMode="auto">
            <a:xfrm>
              <a:off x="5943600" y="1981200"/>
              <a:ext cx="1295400" cy="762000"/>
            </a:xfrm>
            <a:prstGeom prst="chevron">
              <a:avLst>
                <a:gd name="adj" fmla="val 50000"/>
              </a:avLst>
            </a:prstGeom>
            <a:solidFill>
              <a:srgbClr val="FFFF00"/>
            </a:solidFill>
            <a:ln w="38100" algn="ctr">
              <a:noFill/>
              <a:prstDash val="dash"/>
              <a:round/>
              <a:headEnd/>
              <a:tailEnd type="triangle" w="lg" len="lg"/>
            </a:ln>
          </p:spPr>
          <p:txBody>
            <a:bodyPr/>
            <a:lstStyle/>
            <a:p>
              <a:pPr algn="ctr"/>
              <a:endParaRPr lang="en-US" dirty="0"/>
            </a:p>
          </p:txBody>
        </p:sp>
        <p:sp>
          <p:nvSpPr>
            <p:cNvPr id="44058" name="Chevron 16"/>
            <p:cNvSpPr>
              <a:spLocks noChangeArrowheads="1"/>
            </p:cNvSpPr>
            <p:nvPr/>
          </p:nvSpPr>
          <p:spPr bwMode="auto">
            <a:xfrm>
              <a:off x="6629400" y="1676400"/>
              <a:ext cx="1981200" cy="1371600"/>
            </a:xfrm>
            <a:prstGeom prst="chevron">
              <a:avLst>
                <a:gd name="adj" fmla="val 50001"/>
              </a:avLst>
            </a:prstGeom>
            <a:solidFill>
              <a:srgbClr val="FFCC00"/>
            </a:solidFill>
            <a:ln w="38100" algn="ctr">
              <a:noFill/>
              <a:prstDash val="dash"/>
              <a:round/>
              <a:headEnd/>
              <a:tailEnd type="triangle" w="lg" len="lg"/>
            </a:ln>
          </p:spPr>
          <p:txBody>
            <a:bodyPr/>
            <a:lstStyle/>
            <a:p>
              <a:pPr algn="ctr"/>
              <a:endParaRPr lang="en-US" dirty="0"/>
            </a:p>
          </p:txBody>
        </p:sp>
        <p:sp>
          <p:nvSpPr>
            <p:cNvPr id="44059" name="TextBox 17"/>
            <p:cNvSpPr txBox="1">
              <a:spLocks noChangeArrowheads="1"/>
            </p:cNvSpPr>
            <p:nvPr/>
          </p:nvSpPr>
          <p:spPr bwMode="auto">
            <a:xfrm>
              <a:off x="6096000" y="1981200"/>
              <a:ext cx="990600" cy="769441"/>
            </a:xfrm>
            <a:prstGeom prst="rect">
              <a:avLst/>
            </a:prstGeom>
            <a:noFill/>
            <a:ln w="9525">
              <a:noFill/>
              <a:miter lim="800000"/>
              <a:headEnd/>
              <a:tailEnd/>
            </a:ln>
          </p:spPr>
          <p:txBody>
            <a:bodyPr>
              <a:spAutoFit/>
            </a:bodyPr>
            <a:lstStyle/>
            <a:p>
              <a:pPr algn="ctr"/>
              <a:r>
                <a:rPr lang="en-US" sz="1600" b="1" dirty="0"/>
                <a:t>R41</a:t>
              </a:r>
            </a:p>
            <a:p>
              <a:pPr algn="ctr"/>
              <a:r>
                <a:rPr lang="en-US" sz="1600" b="1" dirty="0"/>
                <a:t>R43</a:t>
              </a:r>
            </a:p>
            <a:p>
              <a:pPr algn="ctr"/>
              <a:r>
                <a:rPr lang="en-US" sz="1200" dirty="0"/>
                <a:t>(feasibility)</a:t>
              </a:r>
            </a:p>
          </p:txBody>
        </p:sp>
        <p:sp>
          <p:nvSpPr>
            <p:cNvPr id="44060" name="TextBox 18"/>
            <p:cNvSpPr txBox="1">
              <a:spLocks noChangeArrowheads="1"/>
            </p:cNvSpPr>
            <p:nvPr/>
          </p:nvSpPr>
          <p:spPr bwMode="auto">
            <a:xfrm>
              <a:off x="7086600" y="1905000"/>
              <a:ext cx="1371600" cy="800219"/>
            </a:xfrm>
            <a:prstGeom prst="rect">
              <a:avLst/>
            </a:prstGeom>
            <a:noFill/>
            <a:ln w="9525">
              <a:noFill/>
              <a:miter lim="800000"/>
              <a:headEnd/>
              <a:tailEnd/>
            </a:ln>
          </p:spPr>
          <p:txBody>
            <a:bodyPr>
              <a:spAutoFit/>
            </a:bodyPr>
            <a:lstStyle/>
            <a:p>
              <a:pPr algn="ctr"/>
              <a:r>
                <a:rPr lang="en-US" sz="1600" b="1" dirty="0"/>
                <a:t>R42</a:t>
              </a:r>
            </a:p>
            <a:p>
              <a:pPr algn="ctr"/>
              <a:r>
                <a:rPr lang="en-US" sz="1600" b="1" dirty="0"/>
                <a:t>R44</a:t>
              </a:r>
            </a:p>
            <a:p>
              <a:pPr algn="ctr"/>
              <a:r>
                <a:rPr lang="en-US" sz="1400" dirty="0"/>
                <a:t>(development)</a:t>
              </a:r>
            </a:p>
          </p:txBody>
        </p:sp>
      </p:grpSp>
      <p:sp>
        <p:nvSpPr>
          <p:cNvPr id="21" name="Pentagon 20"/>
          <p:cNvSpPr>
            <a:spLocks noChangeArrowheads="1"/>
          </p:cNvSpPr>
          <p:nvPr/>
        </p:nvSpPr>
        <p:spPr bwMode="auto">
          <a:xfrm rot="480000">
            <a:off x="3804439" y="981114"/>
            <a:ext cx="1828800" cy="1143000"/>
          </a:xfrm>
          <a:prstGeom prst="homePlate">
            <a:avLst>
              <a:gd name="adj" fmla="val 50000"/>
            </a:avLst>
          </a:prstGeom>
          <a:solidFill>
            <a:srgbClr val="58C646"/>
          </a:solidFill>
          <a:ln w="38100" algn="ctr">
            <a:noFill/>
            <a:prstDash val="dash"/>
            <a:round/>
            <a:headEnd/>
            <a:tailEnd type="triangle" w="lg" len="lg"/>
          </a:ln>
        </p:spPr>
        <p:txBody>
          <a:bodyPr/>
          <a:lstStyle/>
          <a:p>
            <a:pPr algn="ctr"/>
            <a:r>
              <a:rPr lang="en-US" sz="2400" b="1" dirty="0"/>
              <a:t>R01</a:t>
            </a:r>
          </a:p>
          <a:p>
            <a:pPr algn="ctr"/>
            <a:r>
              <a:rPr lang="en-US" dirty="0"/>
              <a:t>(standard grant)</a:t>
            </a:r>
          </a:p>
        </p:txBody>
      </p:sp>
      <p:grpSp>
        <p:nvGrpSpPr>
          <p:cNvPr id="3" name="Group 25"/>
          <p:cNvGrpSpPr>
            <a:grpSpLocks/>
          </p:cNvGrpSpPr>
          <p:nvPr/>
        </p:nvGrpSpPr>
        <p:grpSpPr bwMode="auto">
          <a:xfrm rot="2640000">
            <a:off x="7509374" y="4160372"/>
            <a:ext cx="1190625" cy="601316"/>
            <a:chOff x="7543800" y="5026550"/>
            <a:chExt cx="1143361" cy="563482"/>
          </a:xfrm>
        </p:grpSpPr>
        <p:sp>
          <p:nvSpPr>
            <p:cNvPr id="44055" name="Pentagon 22"/>
            <p:cNvSpPr>
              <a:spLocks noChangeArrowheads="1"/>
            </p:cNvSpPr>
            <p:nvPr/>
          </p:nvSpPr>
          <p:spPr bwMode="auto">
            <a:xfrm rot="10800000">
              <a:off x="7543800" y="5029200"/>
              <a:ext cx="1054608" cy="560832"/>
            </a:xfrm>
            <a:prstGeom prst="homePlate">
              <a:avLst>
                <a:gd name="adj" fmla="val 49997"/>
              </a:avLst>
            </a:prstGeom>
            <a:solidFill>
              <a:srgbClr val="AAF4B6"/>
            </a:solidFill>
            <a:ln w="38100" algn="ctr">
              <a:noFill/>
              <a:prstDash val="dash"/>
              <a:round/>
              <a:headEnd/>
              <a:tailEnd type="triangle" w="lg" len="lg"/>
            </a:ln>
          </p:spPr>
          <p:txBody>
            <a:bodyPr/>
            <a:lstStyle/>
            <a:p>
              <a:pPr algn="ctr"/>
              <a:endParaRPr lang="en-US" dirty="0"/>
            </a:p>
          </p:txBody>
        </p:sp>
        <p:sp>
          <p:nvSpPr>
            <p:cNvPr id="44056" name="TextBox 24"/>
            <p:cNvSpPr txBox="1">
              <a:spLocks noChangeArrowheads="1"/>
            </p:cNvSpPr>
            <p:nvPr/>
          </p:nvSpPr>
          <p:spPr bwMode="auto">
            <a:xfrm rot="21480000">
              <a:off x="7620361" y="5026550"/>
              <a:ext cx="1066800" cy="519141"/>
            </a:xfrm>
            <a:prstGeom prst="rect">
              <a:avLst/>
            </a:prstGeom>
            <a:noFill/>
            <a:ln w="9525">
              <a:noFill/>
              <a:miter lim="800000"/>
              <a:headEnd/>
              <a:tailEnd/>
            </a:ln>
          </p:spPr>
          <p:txBody>
            <a:bodyPr>
              <a:spAutoFit/>
            </a:bodyPr>
            <a:lstStyle/>
            <a:p>
              <a:pPr algn="ctr"/>
              <a:r>
                <a:rPr lang="en-US" b="1" dirty="0"/>
                <a:t>R03</a:t>
              </a:r>
            </a:p>
            <a:p>
              <a:pPr algn="ctr"/>
              <a:r>
                <a:rPr lang="en-US" sz="1200" dirty="0"/>
                <a:t>(small grant)</a:t>
              </a:r>
            </a:p>
          </p:txBody>
        </p:sp>
      </p:grpSp>
      <p:grpSp>
        <p:nvGrpSpPr>
          <p:cNvPr id="7" name="Group 30"/>
          <p:cNvGrpSpPr>
            <a:grpSpLocks/>
          </p:cNvGrpSpPr>
          <p:nvPr/>
        </p:nvGrpSpPr>
        <p:grpSpPr bwMode="auto">
          <a:xfrm>
            <a:off x="6934200" y="3907416"/>
            <a:ext cx="887412" cy="1727200"/>
            <a:chOff x="7230754" y="3311048"/>
            <a:chExt cx="887316" cy="1726897"/>
          </a:xfrm>
        </p:grpSpPr>
        <p:sp>
          <p:nvSpPr>
            <p:cNvPr id="44053" name="Pentagon 28"/>
            <p:cNvSpPr>
              <a:spLocks noChangeArrowheads="1"/>
            </p:cNvSpPr>
            <p:nvPr/>
          </p:nvSpPr>
          <p:spPr bwMode="auto">
            <a:xfrm rot="-7680000">
              <a:off x="6774179" y="3767623"/>
              <a:ext cx="1726897" cy="813747"/>
            </a:xfrm>
            <a:prstGeom prst="homePlate">
              <a:avLst>
                <a:gd name="adj" fmla="val 49998"/>
              </a:avLst>
            </a:prstGeom>
            <a:solidFill>
              <a:srgbClr val="66FF66"/>
            </a:solidFill>
            <a:ln w="38100" algn="ctr">
              <a:noFill/>
              <a:prstDash val="dash"/>
              <a:round/>
              <a:headEnd/>
              <a:tailEnd type="triangle" w="lg" len="lg"/>
            </a:ln>
          </p:spPr>
          <p:txBody>
            <a:bodyPr/>
            <a:lstStyle/>
            <a:p>
              <a:pPr algn="ctr"/>
              <a:endParaRPr lang="en-US" dirty="0"/>
            </a:p>
          </p:txBody>
        </p:sp>
        <p:sp>
          <p:nvSpPr>
            <p:cNvPr id="44054" name="TextBox 29"/>
            <p:cNvSpPr txBox="1">
              <a:spLocks noChangeArrowheads="1"/>
            </p:cNvSpPr>
            <p:nvPr/>
          </p:nvSpPr>
          <p:spPr bwMode="auto">
            <a:xfrm rot="3180000">
              <a:off x="7087754" y="3928820"/>
              <a:ext cx="1321967" cy="738664"/>
            </a:xfrm>
            <a:prstGeom prst="rect">
              <a:avLst/>
            </a:prstGeom>
            <a:solidFill>
              <a:srgbClr val="66FF66"/>
            </a:solidFill>
            <a:ln w="9525">
              <a:noFill/>
              <a:miter lim="800000"/>
              <a:headEnd/>
              <a:tailEnd/>
            </a:ln>
          </p:spPr>
          <p:txBody>
            <a:bodyPr>
              <a:spAutoFit/>
            </a:bodyPr>
            <a:lstStyle/>
            <a:p>
              <a:pPr algn="ctr"/>
              <a:r>
                <a:rPr lang="en-US" b="1" dirty="0"/>
                <a:t>R21</a:t>
              </a:r>
            </a:p>
            <a:p>
              <a:pPr algn="ctr"/>
              <a:r>
                <a:rPr lang="en-US" sz="1200" dirty="0"/>
                <a:t>(exploratory/ developmental)</a:t>
              </a:r>
            </a:p>
          </p:txBody>
        </p:sp>
      </p:grpSp>
      <p:grpSp>
        <p:nvGrpSpPr>
          <p:cNvPr id="14" name="Group 13"/>
          <p:cNvGrpSpPr/>
          <p:nvPr/>
        </p:nvGrpSpPr>
        <p:grpSpPr>
          <a:xfrm>
            <a:off x="7570558" y="1011273"/>
            <a:ext cx="1657404" cy="582751"/>
            <a:chOff x="7534453" y="1048728"/>
            <a:chExt cx="1657404" cy="582751"/>
          </a:xfrm>
        </p:grpSpPr>
        <p:sp>
          <p:nvSpPr>
            <p:cNvPr id="30" name="Pentagon 22"/>
            <p:cNvSpPr>
              <a:spLocks noChangeArrowheads="1"/>
            </p:cNvSpPr>
            <p:nvPr/>
          </p:nvSpPr>
          <p:spPr bwMode="auto">
            <a:xfrm rot="9480000">
              <a:off x="7553627" y="1075200"/>
              <a:ext cx="1426733" cy="556279"/>
            </a:xfrm>
            <a:prstGeom prst="homePlate">
              <a:avLst>
                <a:gd name="adj" fmla="val 49997"/>
              </a:avLst>
            </a:prstGeom>
            <a:solidFill>
              <a:schemeClr val="bg2">
                <a:lumMod val="75000"/>
              </a:schemeClr>
            </a:solidFill>
            <a:ln w="38100" algn="ctr">
              <a:noFill/>
              <a:prstDash val="dash"/>
              <a:round/>
              <a:headEnd/>
              <a:tailEnd type="triangle" w="lg" len="lg"/>
            </a:ln>
          </p:spPr>
          <p:txBody>
            <a:bodyPr/>
            <a:lstStyle/>
            <a:p>
              <a:pPr algn="ctr"/>
              <a:endParaRPr lang="en-US" dirty="0"/>
            </a:p>
          </p:txBody>
        </p:sp>
        <p:sp>
          <p:nvSpPr>
            <p:cNvPr id="31" name="TextBox 24"/>
            <p:cNvSpPr txBox="1">
              <a:spLocks noChangeArrowheads="1"/>
            </p:cNvSpPr>
            <p:nvPr/>
          </p:nvSpPr>
          <p:spPr bwMode="auto">
            <a:xfrm rot="20280000">
              <a:off x="7534453" y="1048728"/>
              <a:ext cx="1657404" cy="514926"/>
            </a:xfrm>
            <a:prstGeom prst="rect">
              <a:avLst/>
            </a:prstGeom>
            <a:noFill/>
            <a:ln w="9525">
              <a:noFill/>
              <a:miter lim="800000"/>
              <a:headEnd/>
              <a:tailEnd/>
            </a:ln>
          </p:spPr>
          <p:txBody>
            <a:bodyPr wrap="square">
              <a:spAutoFit/>
            </a:bodyPr>
            <a:lstStyle/>
            <a:p>
              <a:pPr algn="ctr"/>
              <a:r>
                <a:rPr lang="en-US" b="1" dirty="0" smtClean="0"/>
                <a:t>P20, P34</a:t>
              </a:r>
              <a:endParaRPr lang="en-US" b="1" dirty="0"/>
            </a:p>
            <a:p>
              <a:pPr algn="ctr"/>
              <a:r>
                <a:rPr lang="en-US" sz="1200" dirty="0" smtClean="0"/>
                <a:t>(planning grant</a:t>
              </a:r>
              <a:r>
                <a:rPr lang="en-US" sz="1200" dirty="0"/>
                <a:t>)</a:t>
              </a:r>
            </a:p>
          </p:txBody>
        </p:sp>
      </p:grpSp>
    </p:spTree>
    <p:extLst>
      <p:ext uri="{BB962C8B-B14F-4D97-AF65-F5344CB8AC3E}">
        <p14:creationId xmlns:p14="http://schemas.microsoft.com/office/powerpoint/2010/main" val="2473025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down)">
                                      <p:cBhvr>
                                        <p:cTn id="6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P spid="12" grpId="0" animBg="1"/>
      <p:bldP spid="13" grpId="0" animBg="1"/>
      <p:bldP spid="15"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File:The haystacks fields in the sunset.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4" r="7363"/>
          <a:stretch/>
        </p:blipFill>
        <p:spPr bwMode="auto">
          <a:xfrm>
            <a:off x="0" y="-12310"/>
            <a:ext cx="9144000" cy="68703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4998" y="1453075"/>
            <a:ext cx="8458200" cy="1969770"/>
          </a:xfrm>
          <a:prstGeom prst="rect">
            <a:avLst/>
          </a:prstGeom>
          <a:solidFill>
            <a:schemeClr val="accent5">
              <a:lumMod val="40000"/>
              <a:lumOff val="60000"/>
            </a:schemeClr>
          </a:solidFill>
        </p:spPr>
        <p:txBody>
          <a:bodyPr wrap="square">
            <a:spAutoFit/>
          </a:bodyPr>
          <a:lstStyle/>
          <a:p>
            <a:pPr marL="457200" indent="-457200">
              <a:buClr>
                <a:schemeClr val="bg2">
                  <a:lumMod val="75000"/>
                </a:schemeClr>
              </a:buClr>
              <a:buFont typeface="Wingdings" pitchFamily="2" charset="2"/>
              <a:buChar char="ü"/>
            </a:pPr>
            <a:r>
              <a:rPr lang="en-US" sz="2600" b="1" dirty="0">
                <a:solidFill>
                  <a:schemeClr val="bg1">
                    <a:lumMod val="75000"/>
                  </a:schemeClr>
                </a:solidFill>
              </a:rPr>
              <a:t>There is an NIH Funding Mechanism for just about every type of research with biomedical impact.  But first, get the science right:</a:t>
            </a:r>
          </a:p>
          <a:p>
            <a:pPr marL="914400" lvl="1" indent="-457200">
              <a:buClr>
                <a:schemeClr val="bg2">
                  <a:lumMod val="75000"/>
                </a:schemeClr>
              </a:buClr>
              <a:buFont typeface="Calibri" panose="020F0502020204030204" pitchFamily="34" charset="0"/>
              <a:buChar char="−"/>
            </a:pPr>
            <a:r>
              <a:rPr lang="en-US" sz="2200" b="1" dirty="0">
                <a:solidFill>
                  <a:schemeClr val="bg1">
                    <a:lumMod val="75000"/>
                  </a:schemeClr>
                </a:solidFill>
              </a:rPr>
              <a:t>Wow the reviewers</a:t>
            </a:r>
          </a:p>
          <a:p>
            <a:pPr marL="914400" lvl="1" indent="-457200">
              <a:buClr>
                <a:schemeClr val="bg2">
                  <a:lumMod val="75000"/>
                </a:schemeClr>
              </a:buClr>
              <a:buFont typeface="Calibri" panose="020F0502020204030204" pitchFamily="34" charset="0"/>
              <a:buChar char="−"/>
            </a:pPr>
            <a:r>
              <a:rPr lang="en-US" sz="2200" b="1" dirty="0">
                <a:solidFill>
                  <a:schemeClr val="bg1">
                    <a:lumMod val="75000"/>
                  </a:schemeClr>
                </a:solidFill>
              </a:rPr>
              <a:t>Fill a programmatic niche</a:t>
            </a:r>
          </a:p>
        </p:txBody>
      </p:sp>
      <p:sp>
        <p:nvSpPr>
          <p:cNvPr id="4" name="Rectangle 3"/>
          <p:cNvSpPr/>
          <p:nvPr/>
        </p:nvSpPr>
        <p:spPr>
          <a:xfrm>
            <a:off x="404998" y="3384326"/>
            <a:ext cx="8458200" cy="1169551"/>
          </a:xfrm>
          <a:prstGeom prst="rect">
            <a:avLst/>
          </a:prstGeom>
          <a:solidFill>
            <a:schemeClr val="accent5">
              <a:lumMod val="40000"/>
              <a:lumOff val="60000"/>
            </a:schemeClr>
          </a:solidFill>
        </p:spPr>
        <p:txBody>
          <a:bodyPr wrap="square">
            <a:spAutoFit/>
          </a:bodyPr>
          <a:lstStyle/>
          <a:p>
            <a:pPr marL="457200" indent="-457200">
              <a:buClr>
                <a:srgbClr val="73752F"/>
              </a:buClr>
              <a:buFont typeface="Wingdings" pitchFamily="2" charset="2"/>
              <a:buChar char="ü"/>
            </a:pPr>
            <a:r>
              <a:rPr lang="en-US" sz="2600" b="1" dirty="0" smtClean="0"/>
              <a:t>Don’t neglect other useful tools:</a:t>
            </a:r>
            <a:endParaRPr lang="en-US" sz="2600" b="1" dirty="0"/>
          </a:p>
          <a:p>
            <a:pPr marL="914400" lvl="1" indent="-457200">
              <a:buClr>
                <a:srgbClr val="73752F"/>
              </a:buClr>
              <a:buFont typeface="Calibri" panose="020F0502020204030204" pitchFamily="34" charset="0"/>
              <a:buChar char="−"/>
            </a:pPr>
            <a:r>
              <a:rPr lang="en-US" sz="2200" b="1" dirty="0"/>
              <a:t>R</a:t>
            </a:r>
            <a:r>
              <a:rPr lang="en-US" sz="2200" b="1" dirty="0" smtClean="0"/>
              <a:t>esearch Portfolio Online Reporting Tools (</a:t>
            </a:r>
            <a:r>
              <a:rPr lang="en-US" sz="2200" b="1" dirty="0" err="1" smtClean="0"/>
              <a:t>RePORT</a:t>
            </a:r>
            <a:r>
              <a:rPr lang="en-US" sz="2200" b="1" dirty="0" smtClean="0"/>
              <a:t>)</a:t>
            </a:r>
            <a:endParaRPr lang="en-US" sz="2200" b="1" dirty="0"/>
          </a:p>
          <a:p>
            <a:pPr marL="914400" lvl="1" indent="-457200">
              <a:buClr>
                <a:srgbClr val="73752F"/>
              </a:buClr>
              <a:buFont typeface="Calibri" panose="020F0502020204030204" pitchFamily="34" charset="0"/>
              <a:buChar char="−"/>
            </a:pPr>
            <a:r>
              <a:rPr lang="en-US" sz="2200" b="1" dirty="0" smtClean="0"/>
              <a:t>IC Strategic Plans and Concept Clearances</a:t>
            </a:r>
            <a:endParaRPr lang="en-US" sz="2200" b="1" dirty="0"/>
          </a:p>
        </p:txBody>
      </p:sp>
      <p:sp>
        <p:nvSpPr>
          <p:cNvPr id="5" name="Rectangle 4"/>
          <p:cNvSpPr/>
          <p:nvPr/>
        </p:nvSpPr>
        <p:spPr>
          <a:xfrm>
            <a:off x="404998" y="4553877"/>
            <a:ext cx="8458200" cy="892552"/>
          </a:xfrm>
          <a:prstGeom prst="rect">
            <a:avLst/>
          </a:prstGeom>
          <a:solidFill>
            <a:schemeClr val="accent5">
              <a:lumMod val="40000"/>
              <a:lumOff val="60000"/>
            </a:schemeClr>
          </a:solidFill>
        </p:spPr>
        <p:txBody>
          <a:bodyPr wrap="square">
            <a:spAutoFit/>
          </a:bodyPr>
          <a:lstStyle/>
          <a:p>
            <a:pPr marL="457200" indent="-457200">
              <a:buClr>
                <a:srgbClr val="73752F"/>
              </a:buClr>
              <a:buFont typeface="Wingdings" pitchFamily="2" charset="2"/>
              <a:buChar char="ü"/>
            </a:pPr>
            <a:r>
              <a:rPr lang="en-US" sz="2600" b="1" dirty="0"/>
              <a:t>NIH staff are </a:t>
            </a:r>
            <a:r>
              <a:rPr lang="en-US" sz="2600" b="1" dirty="0" err="1" smtClean="0"/>
              <a:t>knowledagble</a:t>
            </a:r>
            <a:r>
              <a:rPr lang="en-US" sz="2600" b="1" dirty="0" smtClean="0"/>
              <a:t> </a:t>
            </a:r>
            <a:r>
              <a:rPr lang="en-US" sz="2600" b="1" dirty="0"/>
              <a:t>and accessible.  Find them </a:t>
            </a:r>
            <a:r>
              <a:rPr lang="en-US" sz="2600" b="1" dirty="0" smtClean="0"/>
              <a:t>via IC </a:t>
            </a:r>
            <a:r>
              <a:rPr lang="en-US" sz="2600" b="1" dirty="0"/>
              <a:t>web sites and send a brief e-mail.</a:t>
            </a:r>
          </a:p>
        </p:txBody>
      </p:sp>
      <p:sp>
        <p:nvSpPr>
          <p:cNvPr id="6" name="Rectangle 5"/>
          <p:cNvSpPr/>
          <p:nvPr/>
        </p:nvSpPr>
        <p:spPr>
          <a:xfrm>
            <a:off x="404998" y="5446429"/>
            <a:ext cx="8458200" cy="892552"/>
          </a:xfrm>
          <a:prstGeom prst="rect">
            <a:avLst/>
          </a:prstGeom>
          <a:solidFill>
            <a:schemeClr val="accent5">
              <a:lumMod val="40000"/>
              <a:lumOff val="60000"/>
            </a:schemeClr>
          </a:solidFill>
        </p:spPr>
        <p:txBody>
          <a:bodyPr wrap="square">
            <a:spAutoFit/>
          </a:bodyPr>
          <a:lstStyle/>
          <a:p>
            <a:pPr marL="457200" indent="-457200">
              <a:buClr>
                <a:srgbClr val="73752F"/>
              </a:buClr>
              <a:buFont typeface="Wingdings" pitchFamily="2" charset="2"/>
              <a:buChar char="ü"/>
            </a:pPr>
            <a:r>
              <a:rPr lang="en-US" sz="2600" b="1" dirty="0"/>
              <a:t>NIH issues Funding Opportunity Announcements (FOAs) regularly.  Sign up for updates in the NIH Guide.</a:t>
            </a:r>
          </a:p>
        </p:txBody>
      </p:sp>
      <p:sp>
        <p:nvSpPr>
          <p:cNvPr id="7" name="Text Box 5"/>
          <p:cNvSpPr txBox="1">
            <a:spLocks noChangeArrowheads="1"/>
          </p:cNvSpPr>
          <p:nvPr/>
        </p:nvSpPr>
        <p:spPr bwMode="auto">
          <a:xfrm>
            <a:off x="2990222" y="228600"/>
            <a:ext cx="5867400" cy="923330"/>
          </a:xfrm>
          <a:prstGeom prst="rect">
            <a:avLst/>
          </a:prstGeom>
          <a:solidFill>
            <a:schemeClr val="accent5">
              <a:lumMod val="40000"/>
              <a:lumOff val="60000"/>
            </a:schemeClr>
          </a:solidFill>
          <a:ln w="38100" algn="ctr">
            <a:noFill/>
            <a:prstDash val="dash"/>
            <a:miter lim="800000"/>
            <a:headEnd/>
            <a:tailEnd type="none" w="lg" len="lg"/>
          </a:ln>
        </p:spPr>
        <p:txBody>
          <a:bodyPr wrap="square">
            <a:spAutoFit/>
          </a:bodyPr>
          <a:lstStyle/>
          <a:p>
            <a:pPr algn="r">
              <a:defRPr/>
            </a:pPr>
            <a:r>
              <a:rPr lang="en-US" sz="5400" b="1" i="1" cap="small" dirty="0" smtClean="0">
                <a:solidFill>
                  <a:srgbClr val="73752F"/>
                </a:solidFill>
                <a:effectLst>
                  <a:outerShdw blurRad="38100" dist="38100" dir="2700000" algn="tl">
                    <a:srgbClr val="000000">
                      <a:alpha val="43137"/>
                    </a:srgbClr>
                  </a:outerShdw>
                </a:effectLst>
                <a:latin typeface="Arial" charset="0"/>
              </a:rPr>
              <a:t>Four Take </a:t>
            </a:r>
            <a:r>
              <a:rPr lang="en-US" sz="5400" b="1" i="1" cap="small" dirty="0" err="1" smtClean="0">
                <a:solidFill>
                  <a:srgbClr val="73752F"/>
                </a:solidFill>
                <a:effectLst>
                  <a:outerShdw blurRad="38100" dist="38100" dir="2700000" algn="tl">
                    <a:srgbClr val="000000">
                      <a:alpha val="43137"/>
                    </a:srgbClr>
                  </a:outerShdw>
                </a:effectLst>
                <a:latin typeface="Arial" charset="0"/>
              </a:rPr>
              <a:t>Aways</a:t>
            </a:r>
            <a:endParaRPr lang="en-US" sz="5400" b="1" i="1" cap="small" dirty="0">
              <a:solidFill>
                <a:srgbClr val="73752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321961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65862" y="1675"/>
            <a:ext cx="8610600"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b="1" dirty="0" smtClean="0">
                <a:solidFill>
                  <a:srgbClr val="73752F"/>
                </a:solidFill>
                <a:effectLst>
                  <a:outerShdw blurRad="38100" dist="38100" dir="2700000" algn="tl">
                    <a:srgbClr val="000000">
                      <a:alpha val="43137"/>
                    </a:srgbClr>
                  </a:outerShdw>
                </a:effectLst>
              </a:rPr>
              <a:t>Your Portal to NIH: grants.gov</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211" t="13957" r="1564" b="1696"/>
          <a:stretch/>
        </p:blipFill>
        <p:spPr bwMode="auto">
          <a:xfrm>
            <a:off x="-838" y="763675"/>
            <a:ext cx="9144000" cy="653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066800" y="1447800"/>
            <a:ext cx="12192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87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013" t="17407" r="1568"/>
          <a:stretch/>
        </p:blipFill>
        <p:spPr bwMode="auto">
          <a:xfrm>
            <a:off x="7536" y="838200"/>
            <a:ext cx="9144000" cy="6370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a:xfrm>
            <a:off x="265862" y="1675"/>
            <a:ext cx="8610600"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b="1" dirty="0" smtClean="0">
                <a:solidFill>
                  <a:srgbClr val="73752F"/>
                </a:solidFill>
                <a:effectLst>
                  <a:outerShdw blurRad="38100" dist="38100" dir="2700000" algn="tl">
                    <a:srgbClr val="000000">
                      <a:alpha val="43137"/>
                    </a:srgbClr>
                  </a:outerShdw>
                </a:effectLst>
              </a:rPr>
              <a:t>Search screen at grants.gov</a:t>
            </a:r>
          </a:p>
        </p:txBody>
      </p:sp>
      <p:sp>
        <p:nvSpPr>
          <p:cNvPr id="2" name="Oval Callout 1"/>
          <p:cNvSpPr/>
          <p:nvPr/>
        </p:nvSpPr>
        <p:spPr>
          <a:xfrm>
            <a:off x="1981200" y="2438400"/>
            <a:ext cx="2209800" cy="990600"/>
          </a:xfrm>
          <a:prstGeom prst="wedgeEllipseCallout">
            <a:avLst>
              <a:gd name="adj1" fmla="val -100863"/>
              <a:gd name="adj2" fmla="val 29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Clickable menus offer instant results</a:t>
            </a:r>
            <a:endParaRPr lang="en-US" b="1" dirty="0"/>
          </a:p>
        </p:txBody>
      </p:sp>
    </p:spTree>
    <p:extLst>
      <p:ext uri="{BB962C8B-B14F-4D97-AF65-F5344CB8AC3E}">
        <p14:creationId xmlns:p14="http://schemas.microsoft.com/office/powerpoint/2010/main" val="2089648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9452" y="152400"/>
            <a:ext cx="8855948" cy="1295400"/>
          </a:xfrm>
          <a:prstGeom prst="rect">
            <a:avLst/>
          </a:prstGeom>
        </p:spPr>
        <p:txBody>
          <a:bodyP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5100" b="1" dirty="0" smtClean="0">
                <a:solidFill>
                  <a:srgbClr val="73752F"/>
                </a:solidFill>
                <a:effectLst>
                  <a:outerShdw blurRad="38100" dist="38100" dir="2700000" algn="tl">
                    <a:srgbClr val="000000">
                      <a:alpha val="43137"/>
                    </a:srgbClr>
                  </a:outerShdw>
                </a:effectLst>
              </a:rPr>
              <a:t>Remember to </a:t>
            </a:r>
          </a:p>
          <a:p>
            <a:pPr algn="r"/>
            <a:r>
              <a:rPr lang="en-US" altLang="en-US" sz="7300" b="1" dirty="0" smtClean="0">
                <a:solidFill>
                  <a:srgbClr val="73752F"/>
                </a:solidFill>
                <a:effectLst>
                  <a:outerShdw blurRad="38100" dist="38100" dir="2700000" algn="tl">
                    <a:srgbClr val="000000">
                      <a:alpha val="43137"/>
                    </a:srgbClr>
                  </a:outerShdw>
                </a:effectLst>
              </a:rPr>
              <a:t>Register and Affiliate to Submit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201" t="14344" r="1881" b="2307"/>
          <a:stretch/>
        </p:blipFill>
        <p:spPr bwMode="auto">
          <a:xfrm>
            <a:off x="-33495" y="1447800"/>
            <a:ext cx="9143999" cy="649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1127" t="14624" r="1601" b="28910"/>
          <a:stretch/>
        </p:blipFill>
        <p:spPr bwMode="auto">
          <a:xfrm>
            <a:off x="707137" y="3810000"/>
            <a:ext cx="8452465"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495" y="5794838"/>
            <a:ext cx="9177495" cy="938719"/>
          </a:xfrm>
          <a:prstGeom prst="rect">
            <a:avLst/>
          </a:prstGeom>
          <a:solidFill>
            <a:srgbClr val="FFFF00"/>
          </a:solidFill>
        </p:spPr>
        <p:txBody>
          <a:bodyPr wrap="square" rtlCol="0">
            <a:spAutoFit/>
          </a:bodyPr>
          <a:lstStyle/>
          <a:p>
            <a:pPr marL="166688"/>
            <a:r>
              <a:rPr lang="en-US" b="1" dirty="0" smtClean="0"/>
              <a:t>Even </a:t>
            </a:r>
            <a:r>
              <a:rPr lang="en-US" b="1" dirty="0"/>
              <a:t>more info at</a:t>
            </a:r>
            <a:r>
              <a:rPr lang="en-US" sz="2800" b="1" dirty="0"/>
              <a:t>:  </a:t>
            </a:r>
            <a:r>
              <a:rPr lang="en-US" sz="2700" b="1" dirty="0"/>
              <a:t>http://</a:t>
            </a:r>
            <a:r>
              <a:rPr lang="en-US" sz="2700" b="1" dirty="0" smtClean="0"/>
              <a:t>grants.nih.gov/grants/ElectronicReceipt/faq_full.htm</a:t>
            </a:r>
            <a:endParaRPr lang="en-US" sz="2700" b="1" dirty="0"/>
          </a:p>
        </p:txBody>
      </p:sp>
    </p:spTree>
    <p:extLst>
      <p:ext uri="{BB962C8B-B14F-4D97-AF65-F5344CB8AC3E}">
        <p14:creationId xmlns:p14="http://schemas.microsoft.com/office/powerpoint/2010/main" val="11769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90AB85AA-4E93-439B-97AB-BC7428A2C006}" type="slidenum">
              <a:rPr lang="en-US" altLang="en-US" sz="1400"/>
              <a:pPr>
                <a:spcBef>
                  <a:spcPct val="0"/>
                </a:spcBef>
                <a:buFontTx/>
                <a:buNone/>
              </a:pPr>
              <a:t>33</a:t>
            </a:fld>
            <a:endParaRPr lang="en-US" altLang="en-US" sz="1400"/>
          </a:p>
        </p:txBody>
      </p:sp>
      <p:pic>
        <p:nvPicPr>
          <p:cNvPr id="17411"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2004" r="13211" b="5102"/>
          <a:stretch/>
        </p:blipFill>
        <p:spPr bwMode="auto">
          <a:xfrm>
            <a:off x="7433" y="685800"/>
            <a:ext cx="91365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Rectangle 1"/>
          <p:cNvSpPr/>
          <p:nvPr/>
        </p:nvSpPr>
        <p:spPr>
          <a:xfrm>
            <a:off x="-11151" y="6234068"/>
            <a:ext cx="9136567" cy="523220"/>
          </a:xfrm>
          <a:prstGeom prst="rect">
            <a:avLst/>
          </a:prstGeom>
          <a:solidFill>
            <a:srgbClr val="FFFF00"/>
          </a:solidFill>
        </p:spPr>
        <p:txBody>
          <a:bodyPr wrap="square">
            <a:spAutoFit/>
          </a:bodyPr>
          <a:lstStyle/>
          <a:p>
            <a:pPr algn="ctr"/>
            <a:r>
              <a:rPr lang="en-US" sz="2800" b="1" dirty="0"/>
              <a:t>http://grants.nih.gov/grants/guide/index.html</a:t>
            </a:r>
          </a:p>
        </p:txBody>
      </p:sp>
      <p:sp>
        <p:nvSpPr>
          <p:cNvPr id="6" name="TextBox 5"/>
          <p:cNvSpPr txBox="1"/>
          <p:nvPr/>
        </p:nvSpPr>
        <p:spPr>
          <a:xfrm>
            <a:off x="4038600" y="26020"/>
            <a:ext cx="4693336" cy="769441"/>
          </a:xfrm>
          <a:prstGeom prst="rect">
            <a:avLst/>
          </a:prstGeom>
          <a:noFill/>
        </p:spPr>
        <p:txBody>
          <a:bodyPr wrap="none" rtlCol="0">
            <a:spAutoFit/>
          </a:bodyPr>
          <a:lstStyle/>
          <a:p>
            <a:r>
              <a:rPr lang="en-US" sz="4400" b="1" dirty="0" smtClean="0">
                <a:solidFill>
                  <a:srgbClr val="73752F"/>
                </a:solidFill>
                <a:effectLst>
                  <a:outerShdw blurRad="38100" dist="38100" dir="2700000" algn="tl">
                    <a:srgbClr val="000000">
                      <a:alpha val="43137"/>
                    </a:srgbClr>
                  </a:outerShdw>
                </a:effectLst>
              </a:rPr>
              <a:t>NIH Gate to FOAs…</a:t>
            </a:r>
            <a:endParaRPr lang="en-US" sz="4400" b="1" dirty="0">
              <a:solidFill>
                <a:srgbClr val="73752F"/>
              </a:solidFill>
              <a:effectLst>
                <a:outerShdw blurRad="38100" dist="38100" dir="2700000" algn="tl">
                  <a:srgbClr val="000000">
                    <a:alpha val="43137"/>
                  </a:srgbClr>
                </a:outerShdw>
              </a:effectLst>
            </a:endParaRPr>
          </a:p>
        </p:txBody>
      </p:sp>
      <p:sp>
        <p:nvSpPr>
          <p:cNvPr id="3" name="Oval 2"/>
          <p:cNvSpPr/>
          <p:nvPr/>
        </p:nvSpPr>
        <p:spPr>
          <a:xfrm>
            <a:off x="5791200" y="4572000"/>
            <a:ext cx="15240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37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AE756F76-A42F-4305-9981-35F8D195D919}" type="slidenum">
              <a:rPr lang="en-US" altLang="en-US" sz="1400"/>
              <a:pPr>
                <a:spcBef>
                  <a:spcPct val="0"/>
                </a:spcBef>
                <a:buFontTx/>
                <a:buNone/>
              </a:pPr>
              <a:t>34</a:t>
            </a:fld>
            <a:endParaRPr lang="en-US" altLang="en-US" sz="140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785" t="16444" r="7049" b="11481"/>
          <a:stretch/>
        </p:blipFill>
        <p:spPr bwMode="auto">
          <a:xfrm>
            <a:off x="0" y="0"/>
            <a:ext cx="9041780" cy="7014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248400"/>
            <a:ext cx="9372600" cy="461665"/>
          </a:xfrm>
          <a:prstGeom prst="rect">
            <a:avLst/>
          </a:prstGeom>
          <a:solidFill>
            <a:srgbClr val="FFFF00"/>
          </a:solidFill>
        </p:spPr>
        <p:txBody>
          <a:bodyPr wrap="square">
            <a:spAutoFit/>
          </a:bodyPr>
          <a:lstStyle/>
          <a:p>
            <a:pPr algn="ctr"/>
            <a:r>
              <a:rPr lang="en-US" sz="2400" b="1" dirty="0"/>
              <a:t>http://grants.nih.gov/grants/guide/search_guide.htm</a:t>
            </a:r>
          </a:p>
        </p:txBody>
      </p:sp>
    </p:spTree>
    <p:extLst>
      <p:ext uri="{BB962C8B-B14F-4D97-AF65-F5344CB8AC3E}">
        <p14:creationId xmlns:p14="http://schemas.microsoft.com/office/powerpoint/2010/main" val="18542780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76200"/>
            <a:ext cx="8229600" cy="792163"/>
          </a:xfrm>
        </p:spPr>
        <p:txBody>
          <a:bodyPr>
            <a:normAutofit/>
          </a:bodyPr>
          <a:lstStyle/>
          <a:p>
            <a:pPr algn="r"/>
            <a:r>
              <a:rPr lang="en-US" altLang="en-US" b="1" dirty="0" smtClean="0">
                <a:solidFill>
                  <a:srgbClr val="73752F"/>
                </a:solidFill>
                <a:effectLst>
                  <a:outerShdw blurRad="38100" dist="38100" dir="2700000" algn="tl">
                    <a:srgbClr val="000000">
                      <a:alpha val="43137"/>
                    </a:srgbClr>
                  </a:outerShdw>
                </a:effectLst>
              </a:rPr>
              <a:t>What’s in the FOA?</a:t>
            </a:r>
          </a:p>
        </p:txBody>
      </p:sp>
      <p:sp>
        <p:nvSpPr>
          <p:cNvPr id="2662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57C263AE-A65C-4C52-9AD7-1064CA45C16B}" type="slidenum">
              <a:rPr lang="en-US" altLang="en-US" sz="1400"/>
              <a:pPr>
                <a:spcBef>
                  <a:spcPct val="0"/>
                </a:spcBef>
                <a:buFontTx/>
                <a:buNone/>
              </a:pPr>
              <a:t>35</a:t>
            </a:fld>
            <a:endParaRPr lang="en-US" altLang="en-US" sz="1400"/>
          </a:p>
        </p:txBody>
      </p:sp>
      <p:sp>
        <p:nvSpPr>
          <p:cNvPr id="2" name="TextBox 1"/>
          <p:cNvSpPr txBox="1"/>
          <p:nvPr/>
        </p:nvSpPr>
        <p:spPr>
          <a:xfrm>
            <a:off x="596591" y="2109149"/>
            <a:ext cx="3392082" cy="1631216"/>
          </a:xfrm>
          <a:prstGeom prst="rect">
            <a:avLst/>
          </a:prstGeom>
          <a:noFill/>
        </p:spPr>
        <p:txBody>
          <a:bodyPr wrap="none" rtlCol="0">
            <a:spAutoFit/>
          </a:bodyPr>
          <a:lstStyle/>
          <a:p>
            <a:pPr marL="346075" indent="-346075">
              <a:buClr>
                <a:schemeClr val="bg2">
                  <a:lumMod val="25000"/>
                </a:schemeClr>
              </a:buClr>
              <a:buFont typeface="Wingdings" panose="05000000000000000000" pitchFamily="2" charset="2"/>
              <a:buChar char="§"/>
            </a:pPr>
            <a:r>
              <a:rPr lang="en-US" sz="2800" b="1" dirty="0" smtClean="0"/>
              <a:t>The What and Why</a:t>
            </a:r>
          </a:p>
          <a:p>
            <a:pPr marL="563563" indent="-217488">
              <a:buClr>
                <a:schemeClr val="bg2">
                  <a:lumMod val="25000"/>
                </a:schemeClr>
              </a:buClr>
              <a:buFont typeface="Calibri" panose="020F0502020204030204" pitchFamily="34" charset="0"/>
              <a:buChar char="−"/>
            </a:pPr>
            <a:r>
              <a:rPr lang="en-US" dirty="0" smtClean="0"/>
              <a:t>Science</a:t>
            </a:r>
          </a:p>
          <a:p>
            <a:pPr marL="563563" indent="-217488">
              <a:buClr>
                <a:schemeClr val="bg2">
                  <a:lumMod val="25000"/>
                </a:schemeClr>
              </a:buClr>
              <a:buFont typeface="Calibri" panose="020F0502020204030204" pitchFamily="34" charset="0"/>
              <a:buChar char="−"/>
            </a:pPr>
            <a:r>
              <a:rPr lang="en-US" dirty="0" smtClean="0"/>
              <a:t>Infrastructure</a:t>
            </a:r>
          </a:p>
          <a:p>
            <a:pPr marL="563563" indent="-217488">
              <a:buClr>
                <a:schemeClr val="bg2">
                  <a:lumMod val="25000"/>
                </a:schemeClr>
              </a:buClr>
              <a:buFont typeface="Calibri" panose="020F0502020204030204" pitchFamily="34" charset="0"/>
              <a:buChar char="−"/>
            </a:pPr>
            <a:r>
              <a:rPr lang="en-US" dirty="0" smtClean="0"/>
              <a:t>Resource </a:t>
            </a:r>
          </a:p>
          <a:p>
            <a:pPr marL="563563" indent="-217488">
              <a:buClr>
                <a:schemeClr val="bg2">
                  <a:lumMod val="25000"/>
                </a:schemeClr>
              </a:buClr>
              <a:buFont typeface="Calibri" panose="020F0502020204030204" pitchFamily="34" charset="0"/>
              <a:buChar char="−"/>
            </a:pPr>
            <a:r>
              <a:rPr lang="en-US" dirty="0" smtClean="0"/>
              <a:t>Public Health</a:t>
            </a:r>
            <a:endParaRPr lang="en-US" dirty="0"/>
          </a:p>
        </p:txBody>
      </p:sp>
      <p:sp>
        <p:nvSpPr>
          <p:cNvPr id="6" name="TextBox 5"/>
          <p:cNvSpPr txBox="1"/>
          <p:nvPr/>
        </p:nvSpPr>
        <p:spPr>
          <a:xfrm>
            <a:off x="600308" y="4017364"/>
            <a:ext cx="4343400" cy="2462213"/>
          </a:xfrm>
          <a:prstGeom prst="rect">
            <a:avLst/>
          </a:prstGeom>
          <a:noFill/>
        </p:spPr>
        <p:txBody>
          <a:bodyPr wrap="square" rtlCol="0">
            <a:spAutoFit/>
          </a:bodyPr>
          <a:lstStyle/>
          <a:p>
            <a:pPr marL="346075" indent="-346075">
              <a:buClr>
                <a:schemeClr val="bg2">
                  <a:lumMod val="25000"/>
                </a:schemeClr>
              </a:buClr>
              <a:buFont typeface="Wingdings" panose="05000000000000000000" pitchFamily="2" charset="2"/>
              <a:buChar char="§"/>
            </a:pPr>
            <a:r>
              <a:rPr lang="en-US" sz="2800" b="1" dirty="0" smtClean="0"/>
              <a:t>The Which and Who</a:t>
            </a:r>
          </a:p>
          <a:p>
            <a:pPr marL="563563" indent="-217488">
              <a:buClr>
                <a:schemeClr val="bg2">
                  <a:lumMod val="25000"/>
                </a:schemeClr>
              </a:buClr>
              <a:buFont typeface="Calibri" panose="020F0502020204030204" pitchFamily="34" charset="0"/>
              <a:buChar char="−"/>
            </a:pPr>
            <a:r>
              <a:rPr lang="en-US" dirty="0" smtClean="0"/>
              <a:t>Inside NIH (sponsors)</a:t>
            </a:r>
          </a:p>
          <a:p>
            <a:pPr marL="1089025" lvl="1" indent="-285750">
              <a:buClr>
                <a:schemeClr val="bg2">
                  <a:lumMod val="25000"/>
                </a:schemeClr>
              </a:buClr>
              <a:buFont typeface="Courier New" panose="02070309020205020404" pitchFamily="49" charset="0"/>
              <a:buChar char="o"/>
            </a:pPr>
            <a:r>
              <a:rPr lang="en-US" dirty="0" smtClean="0"/>
              <a:t>Institutes and Centers (ICs), other Agencies</a:t>
            </a:r>
          </a:p>
          <a:p>
            <a:pPr marL="1089025" lvl="1" indent="-285750">
              <a:buClr>
                <a:schemeClr val="bg2">
                  <a:lumMod val="25000"/>
                </a:schemeClr>
              </a:buClr>
              <a:buFont typeface="Courier New" panose="02070309020205020404" pitchFamily="49" charset="0"/>
              <a:buChar char="o"/>
            </a:pPr>
            <a:r>
              <a:rPr lang="en-US" dirty="0" smtClean="0"/>
              <a:t>Program/Review/Grants Managements contacts</a:t>
            </a:r>
          </a:p>
          <a:p>
            <a:pPr marL="563563" indent="-217488">
              <a:buClr>
                <a:schemeClr val="bg2">
                  <a:lumMod val="25000"/>
                </a:schemeClr>
              </a:buClr>
              <a:buFont typeface="Calibri" panose="020F0502020204030204" pitchFamily="34" charset="0"/>
              <a:buChar char="−"/>
            </a:pPr>
            <a:r>
              <a:rPr lang="en-US" dirty="0" smtClean="0"/>
              <a:t>Outside NIH (applicants)</a:t>
            </a:r>
          </a:p>
          <a:p>
            <a:pPr marL="1089025" lvl="1" indent="-285750">
              <a:buClr>
                <a:schemeClr val="bg2">
                  <a:lumMod val="25000"/>
                </a:schemeClr>
              </a:buClr>
              <a:buFont typeface="Courier New" panose="02070309020205020404" pitchFamily="49" charset="0"/>
              <a:buChar char="o"/>
            </a:pPr>
            <a:r>
              <a:rPr lang="en-US" dirty="0" smtClean="0"/>
              <a:t>Eligible institutions and persons</a:t>
            </a:r>
            <a:endParaRPr lang="en-US" dirty="0"/>
          </a:p>
        </p:txBody>
      </p:sp>
      <p:sp>
        <p:nvSpPr>
          <p:cNvPr id="8" name="TextBox 7"/>
          <p:cNvSpPr txBox="1"/>
          <p:nvPr/>
        </p:nvSpPr>
        <p:spPr>
          <a:xfrm>
            <a:off x="5280102" y="2109149"/>
            <a:ext cx="3022430" cy="1908215"/>
          </a:xfrm>
          <a:prstGeom prst="rect">
            <a:avLst/>
          </a:prstGeom>
          <a:noFill/>
        </p:spPr>
        <p:txBody>
          <a:bodyPr wrap="none" rtlCol="0">
            <a:spAutoFit/>
          </a:bodyPr>
          <a:lstStyle/>
          <a:p>
            <a:pPr marL="346075" indent="-346075">
              <a:buClr>
                <a:schemeClr val="bg2">
                  <a:lumMod val="25000"/>
                </a:schemeClr>
              </a:buClr>
              <a:buFont typeface="Wingdings" panose="05000000000000000000" pitchFamily="2" charset="2"/>
              <a:buChar char="§"/>
            </a:pPr>
            <a:r>
              <a:rPr lang="en-US" sz="2800" b="1" dirty="0" smtClean="0"/>
              <a:t>The How…</a:t>
            </a:r>
          </a:p>
          <a:p>
            <a:pPr marL="563563" indent="-217488">
              <a:buClr>
                <a:schemeClr val="bg2">
                  <a:lumMod val="25000"/>
                </a:schemeClr>
              </a:buClr>
              <a:buFont typeface="Calibri" panose="020F0502020204030204" pitchFamily="34" charset="0"/>
              <a:buChar char="−"/>
            </a:pPr>
            <a:r>
              <a:rPr lang="en-US" dirty="0" smtClean="0"/>
              <a:t>Much (time and money)</a:t>
            </a:r>
          </a:p>
          <a:p>
            <a:pPr marL="563563" indent="-217488">
              <a:buClr>
                <a:schemeClr val="bg2">
                  <a:lumMod val="25000"/>
                </a:schemeClr>
              </a:buClr>
              <a:buFont typeface="Calibri" panose="020F0502020204030204" pitchFamily="34" charset="0"/>
              <a:buChar char="−"/>
            </a:pPr>
            <a:r>
              <a:rPr lang="en-US" dirty="0" smtClean="0"/>
              <a:t>To propose and submit</a:t>
            </a:r>
          </a:p>
          <a:p>
            <a:pPr marL="563563" indent="-217488">
              <a:buClr>
                <a:schemeClr val="bg2">
                  <a:lumMod val="25000"/>
                </a:schemeClr>
              </a:buClr>
              <a:buFont typeface="Calibri" panose="020F0502020204030204" pitchFamily="34" charset="0"/>
              <a:buChar char="−"/>
            </a:pPr>
            <a:r>
              <a:rPr lang="en-US" dirty="0"/>
              <a:t>R</a:t>
            </a:r>
            <a:r>
              <a:rPr lang="en-US" dirty="0" smtClean="0"/>
              <a:t>eviewed</a:t>
            </a:r>
          </a:p>
          <a:p>
            <a:pPr marL="563563" indent="-217488">
              <a:buClr>
                <a:schemeClr val="bg2">
                  <a:lumMod val="25000"/>
                </a:schemeClr>
              </a:buClr>
              <a:buFont typeface="Calibri" panose="020F0502020204030204" pitchFamily="34" charset="0"/>
              <a:buChar char="−"/>
            </a:pPr>
            <a:r>
              <a:rPr lang="en-US" dirty="0" smtClean="0"/>
              <a:t>Awarded</a:t>
            </a:r>
          </a:p>
          <a:p>
            <a:pPr marL="563563" indent="-217488">
              <a:buClr>
                <a:schemeClr val="bg2">
                  <a:lumMod val="25000"/>
                </a:schemeClr>
              </a:buClr>
              <a:buFont typeface="Calibri" panose="020F0502020204030204" pitchFamily="34" charset="0"/>
              <a:buChar char="−"/>
            </a:pPr>
            <a:r>
              <a:rPr lang="en-US" dirty="0" smtClean="0"/>
              <a:t>Administered</a:t>
            </a:r>
            <a:endParaRPr lang="en-US" dirty="0"/>
          </a:p>
        </p:txBody>
      </p:sp>
      <p:sp>
        <p:nvSpPr>
          <p:cNvPr id="9" name="TextBox 8"/>
          <p:cNvSpPr txBox="1"/>
          <p:nvPr/>
        </p:nvSpPr>
        <p:spPr>
          <a:xfrm>
            <a:off x="5280102" y="4432862"/>
            <a:ext cx="2269532" cy="1631216"/>
          </a:xfrm>
          <a:prstGeom prst="rect">
            <a:avLst/>
          </a:prstGeom>
          <a:noFill/>
        </p:spPr>
        <p:txBody>
          <a:bodyPr wrap="none" rtlCol="0">
            <a:spAutoFit/>
          </a:bodyPr>
          <a:lstStyle/>
          <a:p>
            <a:pPr marL="346075" indent="-346075">
              <a:buClr>
                <a:schemeClr val="bg2">
                  <a:lumMod val="25000"/>
                </a:schemeClr>
              </a:buClr>
              <a:buFont typeface="Wingdings" panose="05000000000000000000" pitchFamily="2" charset="2"/>
              <a:buChar char="§"/>
            </a:pPr>
            <a:r>
              <a:rPr lang="en-US" sz="2800" b="1" dirty="0" smtClean="0"/>
              <a:t>The When</a:t>
            </a:r>
          </a:p>
          <a:p>
            <a:pPr marL="563563" indent="-217488">
              <a:buClr>
                <a:schemeClr val="bg2">
                  <a:lumMod val="25000"/>
                </a:schemeClr>
              </a:buClr>
              <a:buFont typeface="Calibri" panose="020F0502020204030204" pitchFamily="34" charset="0"/>
              <a:buChar char="−"/>
            </a:pPr>
            <a:r>
              <a:rPr lang="en-US" dirty="0" smtClean="0"/>
              <a:t>Due Dates</a:t>
            </a:r>
          </a:p>
          <a:p>
            <a:pPr marL="563563" indent="-217488">
              <a:buClr>
                <a:schemeClr val="bg2">
                  <a:lumMod val="25000"/>
                </a:schemeClr>
              </a:buClr>
              <a:buFont typeface="Calibri" panose="020F0502020204030204" pitchFamily="34" charset="0"/>
              <a:buChar char="−"/>
            </a:pPr>
            <a:r>
              <a:rPr lang="en-US" dirty="0" smtClean="0"/>
              <a:t>Reviewed </a:t>
            </a:r>
          </a:p>
          <a:p>
            <a:pPr marL="563563" indent="-217488">
              <a:buClr>
                <a:schemeClr val="bg2">
                  <a:lumMod val="25000"/>
                </a:schemeClr>
              </a:buClr>
              <a:buFont typeface="Calibri" panose="020F0502020204030204" pitchFamily="34" charset="0"/>
              <a:buChar char="−"/>
            </a:pPr>
            <a:r>
              <a:rPr lang="en-US" dirty="0" smtClean="0"/>
              <a:t>Awarded</a:t>
            </a:r>
          </a:p>
          <a:p>
            <a:pPr marL="563563" indent="-217488">
              <a:buClr>
                <a:schemeClr val="bg2">
                  <a:lumMod val="25000"/>
                </a:schemeClr>
              </a:buClr>
              <a:buFont typeface="Calibri" panose="020F0502020204030204" pitchFamily="34" charset="0"/>
              <a:buChar char="−"/>
            </a:pPr>
            <a:r>
              <a:rPr lang="en-US" dirty="0" smtClean="0"/>
              <a:t>Project duration</a:t>
            </a:r>
            <a:endParaRPr lang="en-US" dirty="0"/>
          </a:p>
        </p:txBody>
      </p:sp>
      <p:sp>
        <p:nvSpPr>
          <p:cNvPr id="4" name="Explosion 1 3"/>
          <p:cNvSpPr/>
          <p:nvPr/>
        </p:nvSpPr>
        <p:spPr>
          <a:xfrm rot="-1140000">
            <a:off x="921031" y="402164"/>
            <a:ext cx="2743200" cy="162935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Pretty much everything</a:t>
            </a:r>
            <a:endParaRPr lang="en-US" sz="2000" b="1" dirty="0"/>
          </a:p>
        </p:txBody>
      </p:sp>
    </p:spTree>
    <p:extLst>
      <p:ext uri="{BB962C8B-B14F-4D97-AF65-F5344CB8AC3E}">
        <p14:creationId xmlns:p14="http://schemas.microsoft.com/office/powerpoint/2010/main" val="1146566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6200"/>
            <a:ext cx="8229600" cy="7921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b="1" dirty="0" smtClean="0">
                <a:solidFill>
                  <a:srgbClr val="73752F"/>
                </a:solidFill>
                <a:effectLst>
                  <a:outerShdw blurRad="38100" dist="38100" dir="2700000" algn="tl">
                    <a:srgbClr val="000000">
                      <a:alpha val="43137"/>
                    </a:srgbClr>
                  </a:outerShdw>
                </a:effectLst>
              </a:rPr>
              <a:t>Inside the FOA</a:t>
            </a:r>
          </a:p>
        </p:txBody>
      </p:sp>
      <p:sp>
        <p:nvSpPr>
          <p:cNvPr id="3" name="TextBox 2"/>
          <p:cNvSpPr txBox="1"/>
          <p:nvPr/>
        </p:nvSpPr>
        <p:spPr>
          <a:xfrm>
            <a:off x="230458" y="1349220"/>
            <a:ext cx="8684942" cy="1384995"/>
          </a:xfrm>
          <a:prstGeom prst="rect">
            <a:avLst/>
          </a:prstGeom>
          <a:noFill/>
        </p:spPr>
        <p:txBody>
          <a:bodyPr wrap="square" rtlCol="0">
            <a:spAutoFit/>
          </a:bodyPr>
          <a:lstStyle/>
          <a:p>
            <a:r>
              <a:rPr lang="en-US" sz="2400" b="1" dirty="0" smtClean="0">
                <a:solidFill>
                  <a:schemeClr val="accent2">
                    <a:lumMod val="75000"/>
                  </a:schemeClr>
                </a:solidFill>
              </a:rPr>
              <a:t>Part 1. Overview Information</a:t>
            </a:r>
          </a:p>
          <a:p>
            <a:pPr marL="457200" indent="-222250"/>
            <a:r>
              <a:rPr lang="en-US" sz="2000" b="1" dirty="0" smtClean="0"/>
              <a:t>Participating Organizations/Components, Title and Activity Code, Announcement Type, Related Notices (updated) and Companion FOA Numbers, Number of Applications, CFDA numbers, FOA purpose, Key Dates</a:t>
            </a:r>
          </a:p>
        </p:txBody>
      </p:sp>
      <p:sp>
        <p:nvSpPr>
          <p:cNvPr id="4" name="Rectangle 3"/>
          <p:cNvSpPr/>
          <p:nvPr/>
        </p:nvSpPr>
        <p:spPr>
          <a:xfrm>
            <a:off x="131956" y="868363"/>
            <a:ext cx="5739161" cy="738664"/>
          </a:xfrm>
          <a:prstGeom prst="rect">
            <a:avLst/>
          </a:prstGeom>
        </p:spPr>
        <p:txBody>
          <a:bodyPr wrap="square">
            <a:spAutoFit/>
          </a:bodyPr>
          <a:lstStyle/>
          <a:p>
            <a:r>
              <a:rPr lang="en-US" sz="2400" b="1" dirty="0">
                <a:solidFill>
                  <a:schemeClr val="accent2">
                    <a:lumMod val="75000"/>
                  </a:schemeClr>
                </a:solidFill>
              </a:rPr>
              <a:t>Department of Health and Human Services</a:t>
            </a:r>
            <a:r>
              <a:rPr lang="en-US" dirty="0"/>
              <a:t/>
            </a:r>
            <a:br>
              <a:rPr lang="en-US" dirty="0"/>
            </a:br>
            <a:endParaRPr lang="en-US" dirty="0"/>
          </a:p>
        </p:txBody>
      </p:sp>
      <p:sp>
        <p:nvSpPr>
          <p:cNvPr id="5" name="TextBox 4"/>
          <p:cNvSpPr txBox="1"/>
          <p:nvPr/>
        </p:nvSpPr>
        <p:spPr>
          <a:xfrm>
            <a:off x="211873" y="2971800"/>
            <a:ext cx="5860259" cy="2985433"/>
          </a:xfrm>
          <a:prstGeom prst="rect">
            <a:avLst/>
          </a:prstGeom>
          <a:noFill/>
        </p:spPr>
        <p:txBody>
          <a:bodyPr wrap="none" rtlCol="0">
            <a:spAutoFit/>
          </a:bodyPr>
          <a:lstStyle/>
          <a:p>
            <a:r>
              <a:rPr lang="en-US" sz="2400" b="1" dirty="0" smtClean="0">
                <a:solidFill>
                  <a:schemeClr val="accent2">
                    <a:lumMod val="75000"/>
                  </a:schemeClr>
                </a:solidFill>
              </a:rPr>
              <a:t>Part 2. Full Text of the Announcement</a:t>
            </a:r>
          </a:p>
          <a:p>
            <a:pPr marL="234950" indent="-234950"/>
            <a:r>
              <a:rPr lang="en-US" sz="2400" b="1" dirty="0">
                <a:solidFill>
                  <a:schemeClr val="accent2">
                    <a:lumMod val="75000"/>
                  </a:schemeClr>
                </a:solidFill>
              </a:rPr>
              <a:t>	</a:t>
            </a:r>
            <a:r>
              <a:rPr lang="en-US" sz="2000" b="1" dirty="0" smtClean="0">
                <a:solidFill>
                  <a:schemeClr val="accent2">
                    <a:lumMod val="75000"/>
                  </a:schemeClr>
                </a:solidFill>
              </a:rPr>
              <a:t>Section I. Funding Opportunity Description</a:t>
            </a:r>
          </a:p>
          <a:p>
            <a:pPr marL="234950" indent="-234950"/>
            <a:r>
              <a:rPr lang="en-US" sz="2000" b="1" dirty="0">
                <a:solidFill>
                  <a:schemeClr val="accent2">
                    <a:lumMod val="75000"/>
                  </a:schemeClr>
                </a:solidFill>
              </a:rPr>
              <a:t>	</a:t>
            </a:r>
            <a:r>
              <a:rPr lang="en-US" sz="2000" b="1" dirty="0" smtClean="0">
                <a:solidFill>
                  <a:schemeClr val="accent2">
                    <a:lumMod val="75000"/>
                  </a:schemeClr>
                </a:solidFill>
              </a:rPr>
              <a:t>Section II. Award Information</a:t>
            </a:r>
          </a:p>
          <a:p>
            <a:pPr marL="234950" indent="-234950"/>
            <a:r>
              <a:rPr lang="en-US" sz="2000" b="1" dirty="0">
                <a:solidFill>
                  <a:schemeClr val="accent2">
                    <a:lumMod val="75000"/>
                  </a:schemeClr>
                </a:solidFill>
              </a:rPr>
              <a:t>	</a:t>
            </a:r>
            <a:r>
              <a:rPr lang="en-US" sz="2000" b="1" dirty="0" smtClean="0">
                <a:solidFill>
                  <a:schemeClr val="accent2">
                    <a:lumMod val="75000"/>
                  </a:schemeClr>
                </a:solidFill>
              </a:rPr>
              <a:t>Section III. Eligibility Information</a:t>
            </a:r>
          </a:p>
          <a:p>
            <a:pPr marL="234950" indent="-234950"/>
            <a:r>
              <a:rPr lang="en-US" sz="2000" b="1" dirty="0">
                <a:solidFill>
                  <a:schemeClr val="accent2">
                    <a:lumMod val="75000"/>
                  </a:schemeClr>
                </a:solidFill>
              </a:rPr>
              <a:t>	</a:t>
            </a:r>
            <a:r>
              <a:rPr lang="en-US" sz="2000" b="1" dirty="0" smtClean="0">
                <a:solidFill>
                  <a:schemeClr val="accent2">
                    <a:lumMod val="75000"/>
                  </a:schemeClr>
                </a:solidFill>
              </a:rPr>
              <a:t>Section IV. Application and Submission Information</a:t>
            </a:r>
          </a:p>
          <a:p>
            <a:pPr marL="234950" indent="-234950"/>
            <a:r>
              <a:rPr lang="en-US" sz="2000" b="1" dirty="0">
                <a:solidFill>
                  <a:schemeClr val="accent2">
                    <a:lumMod val="75000"/>
                  </a:schemeClr>
                </a:solidFill>
              </a:rPr>
              <a:t>	</a:t>
            </a:r>
            <a:r>
              <a:rPr lang="en-US" sz="2000" b="1" dirty="0" smtClean="0">
                <a:solidFill>
                  <a:schemeClr val="accent2">
                    <a:lumMod val="75000"/>
                  </a:schemeClr>
                </a:solidFill>
              </a:rPr>
              <a:t>Section V. Application Review Information</a:t>
            </a:r>
          </a:p>
          <a:p>
            <a:pPr marL="234950" indent="-234950"/>
            <a:r>
              <a:rPr lang="en-US" sz="2000" b="1" dirty="0">
                <a:solidFill>
                  <a:schemeClr val="accent2">
                    <a:lumMod val="75000"/>
                  </a:schemeClr>
                </a:solidFill>
              </a:rPr>
              <a:t>	</a:t>
            </a:r>
            <a:r>
              <a:rPr lang="en-US" sz="2000" b="1" dirty="0" smtClean="0">
                <a:solidFill>
                  <a:schemeClr val="accent2">
                    <a:lumMod val="75000"/>
                  </a:schemeClr>
                </a:solidFill>
              </a:rPr>
              <a:t>Section VI.  Award Administration Information</a:t>
            </a:r>
          </a:p>
          <a:p>
            <a:pPr marL="234950" indent="-234950"/>
            <a:r>
              <a:rPr lang="en-US" sz="2000" b="1" dirty="0">
                <a:solidFill>
                  <a:schemeClr val="accent2">
                    <a:lumMod val="75000"/>
                  </a:schemeClr>
                </a:solidFill>
              </a:rPr>
              <a:t>	</a:t>
            </a:r>
            <a:r>
              <a:rPr lang="en-US" sz="2000" b="1" dirty="0" smtClean="0">
                <a:solidFill>
                  <a:schemeClr val="accent2">
                    <a:lumMod val="75000"/>
                  </a:schemeClr>
                </a:solidFill>
              </a:rPr>
              <a:t>Section VII. Agency Contacts</a:t>
            </a:r>
          </a:p>
          <a:p>
            <a:pPr marL="234950" indent="-234950"/>
            <a:r>
              <a:rPr lang="en-US" sz="2000" b="1" dirty="0">
                <a:solidFill>
                  <a:schemeClr val="accent2">
                    <a:lumMod val="75000"/>
                  </a:schemeClr>
                </a:solidFill>
              </a:rPr>
              <a:t>	</a:t>
            </a:r>
            <a:r>
              <a:rPr lang="en-US" sz="2000" b="1" dirty="0" smtClean="0">
                <a:solidFill>
                  <a:schemeClr val="accent2">
                    <a:lumMod val="75000"/>
                  </a:schemeClr>
                </a:solidFill>
              </a:rPr>
              <a:t>Section VIII. Other Information</a:t>
            </a:r>
            <a:endParaRPr lang="en-US" sz="2000" b="1" dirty="0">
              <a:solidFill>
                <a:schemeClr val="accent2">
                  <a:lumMod val="75000"/>
                </a:schemeClr>
              </a:solidFill>
            </a:endParaRPr>
          </a:p>
        </p:txBody>
      </p:sp>
    </p:spTree>
    <p:extLst>
      <p:ext uri="{BB962C8B-B14F-4D97-AF65-F5344CB8AC3E}">
        <p14:creationId xmlns:p14="http://schemas.microsoft.com/office/powerpoint/2010/main" val="1210472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
          <p:cNvSpPr txBox="1">
            <a:spLocks noChangeArrowheads="1"/>
          </p:cNvSpPr>
          <p:nvPr/>
        </p:nvSpPr>
        <p:spPr bwMode="auto">
          <a:xfrm>
            <a:off x="1447800" y="4800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pic>
        <p:nvPicPr>
          <p:cNvPr id="2969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875"/>
            <a:ext cx="9601200" cy="684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8307530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7" name="Group 3"/>
          <p:cNvGrpSpPr>
            <a:grpSpLocks/>
          </p:cNvGrpSpPr>
          <p:nvPr/>
        </p:nvGrpSpPr>
        <p:grpSpPr bwMode="auto">
          <a:xfrm>
            <a:off x="157163" y="144463"/>
            <a:ext cx="4527550" cy="3267075"/>
            <a:chOff x="4495800" y="313465"/>
            <a:chExt cx="4527752" cy="3267935"/>
          </a:xfrm>
        </p:grpSpPr>
        <p:pic>
          <p:nvPicPr>
            <p:cNvPr id="307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556" y="313465"/>
              <a:ext cx="4504548" cy="105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348668"/>
              <a:ext cx="4527752" cy="223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429000"/>
            <a:ext cx="45720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8"/>
          <p:cNvSpPr txBox="1">
            <a:spLocks noChangeArrowheads="1"/>
          </p:cNvSpPr>
          <p:nvPr/>
        </p:nvSpPr>
        <p:spPr bwMode="auto">
          <a:xfrm>
            <a:off x="5410200" y="248475"/>
            <a:ext cx="3505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b="1" dirty="0">
                <a:solidFill>
                  <a:srgbClr val="73752F"/>
                </a:solidFill>
                <a:effectLst>
                  <a:outerShdw blurRad="38100" dist="38100" dir="2700000" algn="tl">
                    <a:srgbClr val="000000">
                      <a:alpha val="43137"/>
                    </a:srgbClr>
                  </a:outerShdw>
                </a:effectLst>
              </a:rPr>
              <a:t>KEY DATES</a:t>
            </a:r>
          </a:p>
        </p:txBody>
      </p:sp>
      <p:sp>
        <p:nvSpPr>
          <p:cNvPr id="3" name="Explosion 1 2"/>
          <p:cNvSpPr/>
          <p:nvPr/>
        </p:nvSpPr>
        <p:spPr>
          <a:xfrm>
            <a:off x="4343400" y="1017916"/>
            <a:ext cx="1752600" cy="131286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PA</a:t>
            </a:r>
            <a:endParaRPr lang="en-US" sz="3200" b="1" dirty="0"/>
          </a:p>
        </p:txBody>
      </p:sp>
      <p:sp>
        <p:nvSpPr>
          <p:cNvPr id="12" name="Explosion 1 11"/>
          <p:cNvSpPr/>
          <p:nvPr/>
        </p:nvSpPr>
        <p:spPr>
          <a:xfrm>
            <a:off x="2869580" y="4800600"/>
            <a:ext cx="1752600" cy="131286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PAR</a:t>
            </a:r>
            <a:endParaRPr lang="en-US" sz="3200" b="1" dirty="0"/>
          </a:p>
        </p:txBody>
      </p:sp>
      <p:sp>
        <p:nvSpPr>
          <p:cNvPr id="6" name="Down Arrow 5"/>
          <p:cNvSpPr/>
          <p:nvPr/>
        </p:nvSpPr>
        <p:spPr>
          <a:xfrm rot="-2580000" flipH="1" flipV="1">
            <a:off x="2382179" y="2490790"/>
            <a:ext cx="305303" cy="1519616"/>
          </a:xfrm>
          <a:prstGeom prst="downArrow">
            <a:avLst/>
          </a:prstGeom>
          <a:solidFill>
            <a:srgbClr val="FFFF00"/>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8856" y="3587229"/>
            <a:ext cx="3849743" cy="646331"/>
          </a:xfrm>
          <a:prstGeom prst="rect">
            <a:avLst/>
          </a:prstGeom>
          <a:solidFill>
            <a:srgbClr val="FFFF00"/>
          </a:solidFill>
          <a:ln>
            <a:solidFill>
              <a:schemeClr val="accent5">
                <a:lumMod val="75000"/>
              </a:schemeClr>
            </a:solidFill>
          </a:ln>
        </p:spPr>
        <p:txBody>
          <a:bodyPr wrap="square">
            <a:spAutoFit/>
          </a:bodyPr>
          <a:lstStyle/>
          <a:p>
            <a:r>
              <a:rPr lang="en-US" b="1" dirty="0"/>
              <a:t>http://grants.nih.gov/grants/funding/submissionschedule.htm</a:t>
            </a:r>
          </a:p>
        </p:txBody>
      </p:sp>
    </p:spTree>
    <p:extLst>
      <p:ext uri="{BB962C8B-B14F-4D97-AF65-F5344CB8AC3E}">
        <p14:creationId xmlns:p14="http://schemas.microsoft.com/office/powerpoint/2010/main" val="42662010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26E6FB89-CA2E-4811-B1DA-7865D97C8962}" type="slidenum">
              <a:rPr lang="en-US" altLang="en-US" sz="1400"/>
              <a:pPr>
                <a:spcBef>
                  <a:spcPct val="0"/>
                </a:spcBef>
                <a:buFontTx/>
                <a:buNone/>
              </a:pPr>
              <a:t>39</a:t>
            </a:fld>
            <a:endParaRPr lang="en-US" altLang="en-US" sz="1400"/>
          </a:p>
        </p:txBody>
      </p:sp>
      <p:sp>
        <p:nvSpPr>
          <p:cNvPr id="32771" name="Rectangle 4"/>
          <p:cNvSpPr>
            <a:spLocks noChangeArrowheads="1"/>
          </p:cNvSpPr>
          <p:nvPr/>
        </p:nvSpPr>
        <p:spPr bwMode="auto">
          <a:xfrm>
            <a:off x="762000" y="533400"/>
            <a:ext cx="77724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dirty="0">
                <a:solidFill>
                  <a:srgbClr val="73752F"/>
                </a:solidFill>
                <a:effectLst>
                  <a:outerShdw blurRad="38100" dist="38100" dir="2700000" algn="tl">
                    <a:srgbClr val="000000">
                      <a:alpha val="43137"/>
                    </a:srgbClr>
                  </a:outerShdw>
                </a:effectLst>
              </a:rPr>
              <a:t>Required Application Instructions</a:t>
            </a:r>
          </a:p>
          <a:p>
            <a:pPr eaLnBrk="1" hangingPunct="1">
              <a:spcBef>
                <a:spcPct val="0"/>
              </a:spcBef>
              <a:buFontTx/>
              <a:buNone/>
            </a:pPr>
            <a:endParaRPr lang="en-US" altLang="en-US" sz="2400" dirty="0"/>
          </a:p>
          <a:p>
            <a:pPr eaLnBrk="1" hangingPunct="1">
              <a:spcBef>
                <a:spcPct val="0"/>
              </a:spcBef>
              <a:buFontTx/>
              <a:buNone/>
            </a:pPr>
            <a:r>
              <a:rPr lang="en-US" altLang="en-US" sz="2400" dirty="0"/>
              <a:t>It is critical that applicants follow the instructions in the </a:t>
            </a:r>
            <a:r>
              <a:rPr lang="en-US" altLang="en-US" sz="2400" dirty="0">
                <a:hlinkClick r:id="rId2"/>
              </a:rPr>
              <a:t>SF 424 (R&amp;R) Application Guide</a:t>
            </a:r>
            <a:r>
              <a:rPr lang="en-US" altLang="en-US" sz="2400" dirty="0"/>
              <a:t>, except where instructed to do otherwise (in this FOA or in a Notice from the </a:t>
            </a:r>
            <a:r>
              <a:rPr lang="en-US" altLang="en-US" sz="2400" i="1" dirty="0">
                <a:hlinkClick r:id="rId3"/>
              </a:rPr>
              <a:t>NIH Guide for Grants and Contracts</a:t>
            </a:r>
            <a:r>
              <a:rPr lang="en-US" altLang="en-US" sz="2400" dirty="0"/>
              <a:t>)…</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A compatible version of Adobe Reader is required for download. For assistance downloading this or any Grants.gov application package, please contact Grants.gov Customer Support at </a:t>
            </a:r>
            <a:r>
              <a:rPr lang="en-US" altLang="en-US" sz="2400" dirty="0">
                <a:hlinkClick r:id="rId4"/>
              </a:rPr>
              <a:t>http://www07.grants.gov/contactus/contactus.jsp</a:t>
            </a:r>
            <a:r>
              <a:rPr lang="en-US" altLang="en-US" sz="2400" dirty="0"/>
              <a:t>.</a:t>
            </a:r>
          </a:p>
        </p:txBody>
      </p:sp>
      <p:sp>
        <p:nvSpPr>
          <p:cNvPr id="6" name="Rectangle 5"/>
          <p:cNvSpPr/>
          <p:nvPr/>
        </p:nvSpPr>
        <p:spPr>
          <a:xfrm>
            <a:off x="838200" y="3436620"/>
            <a:ext cx="7162800" cy="685800"/>
          </a:xfrm>
          <a:prstGeom prst="rect">
            <a:avLst/>
          </a:prstGeom>
          <a:solidFill>
            <a:schemeClr val="accent3">
              <a:lumMod val="85000"/>
            </a:schemeClr>
          </a:solidFill>
          <a:ln>
            <a:solidFill>
              <a:schemeClr val="tx1"/>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chemeClr val="tx1"/>
                </a:solidFill>
              </a:rPr>
              <a:t>Apply for Grant Electronically</a:t>
            </a:r>
          </a:p>
        </p:txBody>
      </p:sp>
    </p:spTree>
    <p:extLst>
      <p:ext uri="{BB962C8B-B14F-4D97-AF65-F5344CB8AC3E}">
        <p14:creationId xmlns:p14="http://schemas.microsoft.com/office/powerpoint/2010/main" val="3378600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uncle-sam"/>
          <p:cNvPicPr>
            <a:picLocks noChangeAspect="1" noChangeArrowheads="1"/>
          </p:cNvPicPr>
          <p:nvPr/>
        </p:nvPicPr>
        <p:blipFill>
          <a:blip r:embed="rId3" cstate="print"/>
          <a:srcRect/>
          <a:stretch>
            <a:fillRect/>
          </a:stretch>
        </p:blipFill>
        <p:spPr bwMode="auto">
          <a:xfrm>
            <a:off x="3048000" y="1676400"/>
            <a:ext cx="1774825" cy="2446338"/>
          </a:xfrm>
          <a:prstGeom prst="rect">
            <a:avLst/>
          </a:prstGeom>
          <a:noFill/>
          <a:ln w="9525">
            <a:noFill/>
            <a:miter lim="800000"/>
            <a:headEnd/>
            <a:tailEnd/>
          </a:ln>
        </p:spPr>
      </p:pic>
      <p:sp>
        <p:nvSpPr>
          <p:cNvPr id="11267" name="Text Box 4"/>
          <p:cNvSpPr txBox="1">
            <a:spLocks noChangeArrowheads="1"/>
          </p:cNvSpPr>
          <p:nvPr/>
        </p:nvSpPr>
        <p:spPr bwMode="auto">
          <a:xfrm>
            <a:off x="228600" y="3733800"/>
            <a:ext cx="5562600" cy="2370138"/>
          </a:xfrm>
          <a:prstGeom prst="rect">
            <a:avLst/>
          </a:prstGeom>
          <a:noFill/>
          <a:ln w="9525">
            <a:noFill/>
            <a:miter lim="800000"/>
            <a:headEnd/>
            <a:tailEnd/>
          </a:ln>
        </p:spPr>
        <p:txBody>
          <a:bodyPr>
            <a:spAutoFit/>
          </a:bodyPr>
          <a:lstStyle/>
          <a:p>
            <a:endParaRPr lang="en-US" sz="2400" b="1" dirty="0"/>
          </a:p>
          <a:p>
            <a:pPr algn="l"/>
            <a:r>
              <a:rPr lang="en-US" sz="2400" b="1" dirty="0"/>
              <a:t>But the </a:t>
            </a:r>
            <a:r>
              <a:rPr lang="en-US" sz="2400" b="1" dirty="0">
                <a:solidFill>
                  <a:srgbClr val="CC0000"/>
                </a:solidFill>
              </a:rPr>
              <a:t>same</a:t>
            </a:r>
            <a:r>
              <a:rPr lang="en-US" sz="2400" b="1" dirty="0"/>
              <a:t> overall goal</a:t>
            </a:r>
          </a:p>
          <a:p>
            <a:pPr marL="465138" lvl="1" indent="-239713" algn="l">
              <a:buClr>
                <a:srgbClr val="CC0000"/>
              </a:buClr>
              <a:buFont typeface="Wingdings" pitchFamily="2" charset="2"/>
              <a:buChar char="ü"/>
            </a:pPr>
            <a:r>
              <a:rPr lang="en-US" sz="2000" b="1" dirty="0"/>
              <a:t>protect the security, health, and well being of Americans</a:t>
            </a:r>
          </a:p>
          <a:p>
            <a:pPr marL="465138" lvl="1" indent="-239713" algn="l">
              <a:buClr>
                <a:srgbClr val="CC0000"/>
              </a:buClr>
              <a:buFont typeface="Wingdings" pitchFamily="2" charset="2"/>
              <a:buChar char="ü"/>
            </a:pPr>
            <a:r>
              <a:rPr lang="en-US" sz="2000" b="1" dirty="0"/>
              <a:t>maintain knowledge and application superiority</a:t>
            </a:r>
          </a:p>
          <a:p>
            <a:pPr marL="465138" lvl="1" indent="-239713" algn="l">
              <a:buClr>
                <a:srgbClr val="CC0000"/>
              </a:buClr>
              <a:buFont typeface="Wingdings" pitchFamily="2" charset="2"/>
              <a:buChar char="ü"/>
            </a:pPr>
            <a:r>
              <a:rPr lang="en-US" sz="2000" b="1" dirty="0"/>
              <a:t>fuel the engine of US economic growth</a:t>
            </a:r>
          </a:p>
        </p:txBody>
      </p:sp>
      <p:sp>
        <p:nvSpPr>
          <p:cNvPr id="11272" name="Rectangle 5"/>
          <p:cNvSpPr>
            <a:spLocks noChangeArrowheads="1"/>
          </p:cNvSpPr>
          <p:nvPr/>
        </p:nvSpPr>
        <p:spPr bwMode="auto">
          <a:xfrm>
            <a:off x="228600" y="609600"/>
            <a:ext cx="4800600" cy="2370138"/>
          </a:xfrm>
          <a:prstGeom prst="rect">
            <a:avLst/>
          </a:prstGeom>
          <a:noFill/>
          <a:ln w="9525">
            <a:noFill/>
            <a:miter lim="800000"/>
            <a:headEnd/>
            <a:tailEnd/>
          </a:ln>
        </p:spPr>
        <p:txBody>
          <a:bodyPr>
            <a:spAutoFit/>
          </a:bodyPr>
          <a:lstStyle/>
          <a:p>
            <a:pPr algn="l"/>
            <a:r>
              <a:rPr lang="en-US" sz="2400" b="1" dirty="0"/>
              <a:t>Federal Agencies in Science and Technology have </a:t>
            </a:r>
            <a:r>
              <a:rPr lang="en-US" sz="2400" b="1" dirty="0">
                <a:solidFill>
                  <a:srgbClr val="CC0000"/>
                </a:solidFill>
              </a:rPr>
              <a:t>different</a:t>
            </a:r>
            <a:endParaRPr lang="en-US" sz="2400" b="1" dirty="0"/>
          </a:p>
          <a:p>
            <a:pPr marL="225425" lvl="1" indent="231775" algn="l">
              <a:buClr>
                <a:srgbClr val="CC0000"/>
              </a:buClr>
              <a:buFont typeface="Wingdings" pitchFamily="2" charset="2"/>
              <a:buChar char="ü"/>
            </a:pPr>
            <a:r>
              <a:rPr lang="en-US" sz="2000" b="1" dirty="0"/>
              <a:t>missions</a:t>
            </a:r>
          </a:p>
          <a:p>
            <a:pPr marL="225425" lvl="1" indent="231775" algn="l">
              <a:buClr>
                <a:srgbClr val="CC0000"/>
              </a:buClr>
              <a:buFont typeface="Wingdings" pitchFamily="2" charset="2"/>
              <a:buChar char="ü"/>
            </a:pPr>
            <a:r>
              <a:rPr lang="en-US" sz="2000" b="1" dirty="0" smtClean="0"/>
              <a:t>cultures</a:t>
            </a:r>
          </a:p>
          <a:p>
            <a:pPr marL="225425" lvl="1" indent="231775" algn="l">
              <a:buClr>
                <a:srgbClr val="CC0000"/>
              </a:buClr>
              <a:buFont typeface="Wingdings" pitchFamily="2" charset="2"/>
              <a:buChar char="ü"/>
            </a:pPr>
            <a:r>
              <a:rPr lang="en-US" sz="2000" b="1" dirty="0" smtClean="0"/>
              <a:t>rules</a:t>
            </a:r>
          </a:p>
          <a:p>
            <a:pPr marL="225425" lvl="1" indent="231775" algn="l">
              <a:buClr>
                <a:srgbClr val="CC0000"/>
              </a:buClr>
              <a:buFont typeface="Wingdings" pitchFamily="2" charset="2"/>
              <a:buChar char="ü"/>
            </a:pPr>
            <a:r>
              <a:rPr lang="en-US" sz="2000" b="1" dirty="0" smtClean="0"/>
              <a:t>levels </a:t>
            </a:r>
            <a:r>
              <a:rPr lang="en-US" sz="2000" b="1" dirty="0"/>
              <a:t>of support</a:t>
            </a:r>
          </a:p>
          <a:p>
            <a:pPr marL="225425" lvl="1" indent="231775" algn="l">
              <a:buClr>
                <a:srgbClr val="CC0000"/>
              </a:buClr>
              <a:buFont typeface="Wingdings" pitchFamily="2" charset="2"/>
              <a:buChar char="ü"/>
            </a:pPr>
            <a:r>
              <a:rPr lang="en-US" sz="2000" b="1" dirty="0"/>
              <a:t>expectations</a:t>
            </a:r>
          </a:p>
        </p:txBody>
      </p:sp>
      <p:grpSp>
        <p:nvGrpSpPr>
          <p:cNvPr id="2" name="Group 33"/>
          <p:cNvGrpSpPr>
            <a:grpSpLocks/>
          </p:cNvGrpSpPr>
          <p:nvPr/>
        </p:nvGrpSpPr>
        <p:grpSpPr bwMode="auto">
          <a:xfrm>
            <a:off x="122722" y="6430151"/>
            <a:ext cx="6400800" cy="383426"/>
            <a:chOff x="304800" y="6293681"/>
            <a:chExt cx="6400800" cy="384118"/>
          </a:xfrm>
        </p:grpSpPr>
        <p:pic>
          <p:nvPicPr>
            <p:cNvPr id="11274" name="Picture 26" descr="http://www.aaas.org/spp/rd/discip07.gif">
              <a:hlinkClick r:id="rId4"/>
            </p:cNvPr>
            <p:cNvPicPr>
              <a:picLocks noChangeAspect="1" noChangeArrowheads="1"/>
            </p:cNvPicPr>
            <p:nvPr/>
          </p:nvPicPr>
          <p:blipFill>
            <a:blip r:embed="rId5" cstate="print"/>
            <a:srcRect l="71375" t="88358" r="5353" b="2388"/>
            <a:stretch>
              <a:fillRect/>
            </a:stretch>
          </p:blipFill>
          <p:spPr bwMode="auto">
            <a:xfrm>
              <a:off x="1066800" y="6293681"/>
              <a:ext cx="1143000" cy="339608"/>
            </a:xfrm>
            <a:prstGeom prst="rect">
              <a:avLst/>
            </a:prstGeom>
            <a:noFill/>
            <a:ln w="9525">
              <a:noFill/>
              <a:miter lim="800000"/>
              <a:headEnd/>
              <a:tailEnd/>
            </a:ln>
          </p:spPr>
        </p:pic>
        <p:sp>
          <p:nvSpPr>
            <p:cNvPr id="11275" name="TextBox 30"/>
            <p:cNvSpPr txBox="1">
              <a:spLocks noChangeArrowheads="1"/>
            </p:cNvSpPr>
            <p:nvPr/>
          </p:nvSpPr>
          <p:spPr bwMode="auto">
            <a:xfrm>
              <a:off x="304800" y="6400800"/>
              <a:ext cx="756938" cy="276999"/>
            </a:xfrm>
            <a:prstGeom prst="rect">
              <a:avLst/>
            </a:prstGeom>
            <a:noFill/>
            <a:ln w="9525">
              <a:noFill/>
              <a:miter lim="800000"/>
              <a:headEnd/>
              <a:tailEnd/>
            </a:ln>
          </p:spPr>
          <p:txBody>
            <a:bodyPr wrap="none">
              <a:spAutoFit/>
            </a:bodyPr>
            <a:lstStyle/>
            <a:p>
              <a:r>
                <a:rPr lang="en-US" sz="1200" dirty="0"/>
                <a:t>Source: </a:t>
              </a:r>
            </a:p>
          </p:txBody>
        </p:sp>
        <p:sp>
          <p:nvSpPr>
            <p:cNvPr id="11276" name="Rectangle 32"/>
            <p:cNvSpPr>
              <a:spLocks noChangeArrowheads="1"/>
            </p:cNvSpPr>
            <p:nvPr/>
          </p:nvSpPr>
          <p:spPr bwMode="auto">
            <a:xfrm>
              <a:off x="2133600" y="6400793"/>
              <a:ext cx="4572000" cy="276999"/>
            </a:xfrm>
            <a:prstGeom prst="rect">
              <a:avLst/>
            </a:prstGeom>
            <a:noFill/>
            <a:ln w="9525">
              <a:noFill/>
              <a:miter lim="800000"/>
              <a:headEnd/>
              <a:tailEnd/>
            </a:ln>
          </p:spPr>
          <p:txBody>
            <a:bodyPr>
              <a:spAutoFit/>
            </a:bodyPr>
            <a:lstStyle/>
            <a:p>
              <a:r>
                <a:rPr lang="en-US" sz="1200" dirty="0">
                  <a:hlinkClick r:id="rId6"/>
                </a:rPr>
                <a:t>http://</a:t>
              </a:r>
              <a:r>
                <a:rPr lang="en-US" sz="1200" dirty="0" smtClean="0">
                  <a:hlinkClick r:id="rId6"/>
                </a:rPr>
                <a:t>www.aaas.org/spp/rd/guihist.shtml</a:t>
              </a:r>
              <a:r>
                <a:rPr lang="en-US" sz="1200" dirty="0" smtClean="0"/>
                <a:t>   </a:t>
              </a:r>
              <a:endParaRPr lang="en-US" sz="1200" dirty="0"/>
            </a:p>
          </p:txBody>
        </p:sp>
      </p:grpSp>
      <p:pic>
        <p:nvPicPr>
          <p:cNvPr id="24" name="Picture 2" descr="http://proposalexponent.com/agency%20history-2013.jpg"/>
          <p:cNvPicPr>
            <a:picLocks noChangeAspect="1" noChangeArrowheads="1"/>
          </p:cNvPicPr>
          <p:nvPr/>
        </p:nvPicPr>
        <p:blipFill>
          <a:blip r:embed="rId7" cstate="print"/>
          <a:srcRect l="6667" t="20645" r="25714" b="24905"/>
          <a:stretch>
            <a:fillRect/>
          </a:stretch>
        </p:blipFill>
        <p:spPr bwMode="auto">
          <a:xfrm>
            <a:off x="4953000" y="1865827"/>
            <a:ext cx="3200400" cy="1983346"/>
          </a:xfrm>
          <a:prstGeom prst="rect">
            <a:avLst/>
          </a:prstGeom>
          <a:noFill/>
        </p:spPr>
      </p:pic>
      <p:pic>
        <p:nvPicPr>
          <p:cNvPr id="25" name="Picture 24" descr="http://proposalexponent.com/agency%20history-2013.jpg"/>
          <p:cNvPicPr>
            <a:picLocks noChangeAspect="1" noChangeArrowheads="1"/>
          </p:cNvPicPr>
          <p:nvPr/>
        </p:nvPicPr>
        <p:blipFill>
          <a:blip r:embed="rId8" cstate="print"/>
          <a:srcRect l="78095" t="29307" r="9524" b="36043"/>
          <a:stretch>
            <a:fillRect/>
          </a:stretch>
        </p:blipFill>
        <p:spPr bwMode="auto">
          <a:xfrm>
            <a:off x="8259537" y="1905000"/>
            <a:ext cx="884463" cy="1905000"/>
          </a:xfrm>
          <a:prstGeom prst="rect">
            <a:avLst/>
          </a:prstGeom>
          <a:noFill/>
        </p:spPr>
      </p:pic>
      <p:sp>
        <p:nvSpPr>
          <p:cNvPr id="23" name="TextBox 22"/>
          <p:cNvSpPr txBox="1"/>
          <p:nvPr/>
        </p:nvSpPr>
        <p:spPr bwMode="auto">
          <a:xfrm>
            <a:off x="5257800" y="1981200"/>
            <a:ext cx="1981200" cy="400110"/>
          </a:xfrm>
          <a:prstGeom prst="rect">
            <a:avLst/>
          </a:prstGeom>
          <a:solidFill>
            <a:schemeClr val="bg1"/>
          </a:solidFill>
        </p:spPr>
        <p:txBody>
          <a:bodyPr wrap="square">
            <a:spAutoFit/>
          </a:bodyPr>
          <a:lstStyle/>
          <a:p>
            <a:pPr algn="ctr">
              <a:defRPr/>
            </a:pPr>
            <a:r>
              <a:rPr lang="en-US" sz="1200" b="1" dirty="0"/>
              <a:t>Research Support by Agency</a:t>
            </a:r>
          </a:p>
          <a:p>
            <a:pPr algn="ctr">
              <a:defRPr/>
            </a:pPr>
            <a:r>
              <a:rPr lang="en-US" sz="800" b="1" dirty="0"/>
              <a:t>(in billions of constant </a:t>
            </a:r>
            <a:r>
              <a:rPr lang="en-US" sz="800" b="1" dirty="0" smtClean="0"/>
              <a:t>FY12 </a:t>
            </a:r>
            <a:r>
              <a:rPr lang="en-US" sz="800" b="1" dirty="0"/>
              <a:t>dollars)</a:t>
            </a:r>
          </a:p>
        </p:txBody>
      </p:sp>
      <p:pic>
        <p:nvPicPr>
          <p:cNvPr id="27" name="Picture 4" descr="http://proposalexponent.com/nondefense%20trends-2013.jpg"/>
          <p:cNvPicPr>
            <a:picLocks noChangeAspect="1" noChangeArrowheads="1"/>
          </p:cNvPicPr>
          <p:nvPr/>
        </p:nvPicPr>
        <p:blipFill>
          <a:blip r:embed="rId9" cstate="print"/>
          <a:srcRect l="7717" t="24286" r="25035" b="28571"/>
          <a:stretch>
            <a:fillRect/>
          </a:stretch>
        </p:blipFill>
        <p:spPr bwMode="auto">
          <a:xfrm>
            <a:off x="4953000" y="152400"/>
            <a:ext cx="3223491" cy="1743856"/>
          </a:xfrm>
          <a:prstGeom prst="rect">
            <a:avLst/>
          </a:prstGeom>
          <a:noFill/>
        </p:spPr>
      </p:pic>
      <p:pic>
        <p:nvPicPr>
          <p:cNvPr id="29" name="Picture 28" descr="http://proposalexponent.com/nondefense%20trends-2013.jpg"/>
          <p:cNvPicPr>
            <a:picLocks noChangeAspect="1" noChangeArrowheads="1"/>
          </p:cNvPicPr>
          <p:nvPr/>
        </p:nvPicPr>
        <p:blipFill>
          <a:blip r:embed="rId9" cstate="print"/>
          <a:srcRect l="74965" t="27143" r="10703" b="35714"/>
          <a:stretch>
            <a:fillRect/>
          </a:stretch>
        </p:blipFill>
        <p:spPr bwMode="auto">
          <a:xfrm>
            <a:off x="8153400" y="152400"/>
            <a:ext cx="762000" cy="1524000"/>
          </a:xfrm>
          <a:prstGeom prst="rect">
            <a:avLst/>
          </a:prstGeom>
          <a:noFill/>
        </p:spPr>
      </p:pic>
      <p:sp>
        <p:nvSpPr>
          <p:cNvPr id="30" name="TextBox 29"/>
          <p:cNvSpPr txBox="1"/>
          <p:nvPr/>
        </p:nvSpPr>
        <p:spPr>
          <a:xfrm>
            <a:off x="5257800" y="304800"/>
            <a:ext cx="1902444" cy="415498"/>
          </a:xfrm>
          <a:prstGeom prst="rect">
            <a:avLst/>
          </a:prstGeom>
          <a:solidFill>
            <a:schemeClr val="bg1"/>
          </a:solidFill>
        </p:spPr>
        <p:txBody>
          <a:bodyPr wrap="none" rtlCol="0">
            <a:spAutoFit/>
          </a:bodyPr>
          <a:lstStyle/>
          <a:p>
            <a:pPr algn="ctr"/>
            <a:r>
              <a:rPr lang="en-US" sz="1200" b="1" dirty="0" smtClean="0"/>
              <a:t>Trends in Nondefense R&amp;D</a:t>
            </a:r>
          </a:p>
          <a:p>
            <a:pPr algn="ctr"/>
            <a:r>
              <a:rPr lang="en-US" sz="900" b="1" dirty="0" smtClean="0"/>
              <a:t>(in billions of constant FY12 dollars)</a:t>
            </a:r>
            <a:endParaRPr lang="en-US" sz="900" b="1" dirty="0"/>
          </a:p>
        </p:txBody>
      </p:sp>
      <p:pic>
        <p:nvPicPr>
          <p:cNvPr id="285700" name="Picture 4" descr="http://www.aaas.org/spp/rd/fy2014/USFund.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030" t="20870" r="19283" b="18327"/>
          <a:stretch/>
        </p:blipFill>
        <p:spPr bwMode="auto">
          <a:xfrm>
            <a:off x="5960042" y="5196840"/>
            <a:ext cx="2482516" cy="163817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19"/>
          <p:cNvSpPr txBox="1">
            <a:spLocks noChangeArrowheads="1"/>
          </p:cNvSpPr>
          <p:nvPr/>
        </p:nvSpPr>
        <p:spPr bwMode="auto">
          <a:xfrm>
            <a:off x="6172200" y="5410200"/>
            <a:ext cx="1524000" cy="369332"/>
          </a:xfrm>
          <a:prstGeom prst="rect">
            <a:avLst/>
          </a:prstGeom>
          <a:solidFill>
            <a:schemeClr val="bg1"/>
          </a:solidFill>
          <a:ln w="9525">
            <a:noFill/>
            <a:miter lim="800000"/>
            <a:headEnd/>
            <a:tailEnd/>
          </a:ln>
        </p:spPr>
        <p:txBody>
          <a:bodyPr wrap="square">
            <a:spAutoFit/>
          </a:bodyPr>
          <a:lstStyle/>
          <a:p>
            <a:pPr algn="ctr"/>
            <a:r>
              <a:rPr lang="en-US" sz="1000" b="1" dirty="0"/>
              <a:t>Total US R&amp;D Investment</a:t>
            </a:r>
          </a:p>
          <a:p>
            <a:pPr algn="ctr"/>
            <a:r>
              <a:rPr lang="en-US" sz="800" b="1" dirty="0"/>
              <a:t>(in $B)</a:t>
            </a:r>
          </a:p>
        </p:txBody>
      </p:sp>
      <p:pic>
        <p:nvPicPr>
          <p:cNvPr id="37" name="Picture 7"/>
          <p:cNvPicPr>
            <a:picLocks noChangeAspect="1" noChangeArrowheads="1"/>
          </p:cNvPicPr>
          <p:nvPr/>
        </p:nvPicPr>
        <p:blipFill>
          <a:blip r:embed="rId11" cstate="print"/>
          <a:srcRect l="35548" t="40625" r="58593" b="34375"/>
          <a:stretch>
            <a:fillRect/>
          </a:stretch>
        </p:blipFill>
        <p:spPr bwMode="auto">
          <a:xfrm>
            <a:off x="8305800" y="4191000"/>
            <a:ext cx="628650" cy="1005840"/>
          </a:xfrm>
          <a:prstGeom prst="rect">
            <a:avLst/>
          </a:prstGeom>
          <a:noFill/>
          <a:ln w="9525">
            <a:noFill/>
            <a:miter lim="800000"/>
            <a:headEnd/>
            <a:tailEnd/>
          </a:ln>
        </p:spPr>
      </p:pic>
      <p:pic>
        <p:nvPicPr>
          <p:cNvPr id="285698" name="Picture 2" descr="http://www.aaas.org/spp/rd/Hist/RDGDP.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602" t="19584" r="21656" b="22732"/>
          <a:stretch/>
        </p:blipFill>
        <p:spPr bwMode="auto">
          <a:xfrm>
            <a:off x="6134501" y="4009123"/>
            <a:ext cx="2133599" cy="124867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bwMode="auto">
          <a:xfrm>
            <a:off x="7421283" y="3824457"/>
            <a:ext cx="1521444" cy="369332"/>
          </a:xfrm>
          <a:prstGeom prst="rect">
            <a:avLst/>
          </a:prstGeom>
          <a:solidFill>
            <a:schemeClr val="bg1"/>
          </a:solidFill>
        </p:spPr>
        <p:txBody>
          <a:bodyPr wrap="square">
            <a:spAutoFit/>
          </a:bodyPr>
          <a:lstStyle/>
          <a:p>
            <a:pPr algn="ctr">
              <a:defRPr/>
            </a:pPr>
            <a:r>
              <a:rPr lang="en-US" sz="1000" b="1" dirty="0"/>
              <a:t>Federal R&amp;D as % of </a:t>
            </a:r>
            <a:r>
              <a:rPr lang="en-US" sz="1000" b="1" dirty="0" smtClean="0"/>
              <a:t>GDP</a:t>
            </a:r>
          </a:p>
          <a:p>
            <a:pPr algn="ctr">
              <a:defRPr/>
            </a:pPr>
            <a:r>
              <a:rPr lang="en-US" sz="800" b="1" i="1" dirty="0" smtClean="0"/>
              <a:t>(in constant FY12  $)</a:t>
            </a:r>
            <a:endParaRPr lang="en-US" sz="800" b="1" i="1" dirty="0"/>
          </a:p>
        </p:txBody>
      </p:sp>
      <p:pic>
        <p:nvPicPr>
          <p:cNvPr id="285702" name="Picture 6" descr="http://www.aaas.org/spp/rd/fy2014/USFund.jpg"/>
          <p:cNvPicPr>
            <a:picLocks noChangeAspect="1" noChangeArrowheads="1"/>
          </p:cNvPicPr>
          <p:nvPr/>
        </p:nvPicPr>
        <p:blipFill rotWithShape="1">
          <a:blip r:embed="rId13">
            <a:extLst>
              <a:ext uri="{28A0092B-C50C-407E-A947-70E740481C1C}">
                <a14:useLocalDpi xmlns:a14="http://schemas.microsoft.com/office/drawing/2010/main" val="0"/>
              </a:ext>
            </a:extLst>
          </a:blip>
          <a:srcRect l="85995" t="35675" r="4079" b="43338"/>
          <a:stretch/>
        </p:blipFill>
        <p:spPr bwMode="auto">
          <a:xfrm>
            <a:off x="8511941" y="5638800"/>
            <a:ext cx="538107" cy="835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82100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2"/>
          </p:nvPr>
        </p:nvSpPr>
        <p:spPr>
          <a:xfrm>
            <a:off x="6553200" y="6305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FC16966A-CCF7-4D6F-8219-88578F0DF48E}" type="slidenum">
              <a:rPr lang="en-US" altLang="en-US" sz="1400"/>
              <a:pPr>
                <a:spcBef>
                  <a:spcPct val="0"/>
                </a:spcBef>
                <a:buFontTx/>
                <a:buNone/>
              </a:pPr>
              <a:t>40</a:t>
            </a:fld>
            <a:endParaRPr lang="en-US" altLang="en-US" sz="1400"/>
          </a:p>
        </p:txBody>
      </p:sp>
      <p:sp>
        <p:nvSpPr>
          <p:cNvPr id="40963" name="Rectangle 2"/>
          <p:cNvSpPr>
            <a:spLocks noChangeArrowheads="1"/>
          </p:cNvSpPr>
          <p:nvPr/>
        </p:nvSpPr>
        <p:spPr bwMode="auto">
          <a:xfrm>
            <a:off x="685800" y="304800"/>
            <a:ext cx="7924800"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a:solidFill>
                  <a:srgbClr val="990033"/>
                </a:solidFill>
                <a:latin typeface="Verdana" pitchFamily="34" charset="0"/>
                <a:ea typeface="Verdana" pitchFamily="34" charset="0"/>
                <a:cs typeface="Verdana" pitchFamily="34" charset="0"/>
              </a:rPr>
              <a:t>Section VII. Agency Contacts</a:t>
            </a:r>
            <a:endParaRPr lang="en-US" altLang="en-US" sz="2800">
              <a:solidFill>
                <a:srgbClr val="990033"/>
              </a:solidFill>
              <a:latin typeface="Verdana" pitchFamily="34" charset="0"/>
              <a:ea typeface="Verdana" pitchFamily="34" charset="0"/>
              <a:cs typeface="Verdana" pitchFamily="34" charset="0"/>
            </a:endParaRPr>
          </a:p>
          <a:p>
            <a:pPr eaLnBrk="1" hangingPunct="1">
              <a:spcBef>
                <a:spcPct val="0"/>
              </a:spcBef>
              <a:buFontTx/>
              <a:buNone/>
            </a:pPr>
            <a:r>
              <a:rPr lang="en-US" altLang="en-US" sz="2000"/>
              <a:t>We encourage inquiries concerning this funding opportunity and welcome the opportunity to answer questions from potential applicants.</a:t>
            </a:r>
          </a:p>
          <a:p>
            <a:pPr eaLnBrk="1" hangingPunct="1">
              <a:spcBef>
                <a:spcPct val="0"/>
              </a:spcBef>
              <a:buFontTx/>
              <a:buNone/>
            </a:pPr>
            <a:r>
              <a:rPr lang="en-US" altLang="en-US" sz="2000" b="1"/>
              <a:t> </a:t>
            </a:r>
            <a:endParaRPr lang="en-US" altLang="en-US" sz="2000"/>
          </a:p>
          <a:p>
            <a:pPr eaLnBrk="1" hangingPunct="1">
              <a:spcBef>
                <a:spcPct val="0"/>
              </a:spcBef>
              <a:buFontTx/>
              <a:buNone/>
            </a:pPr>
            <a:r>
              <a:rPr lang="en-US" altLang="en-US" sz="2000" b="1"/>
              <a:t>Application Submission Contacts</a:t>
            </a:r>
            <a:endParaRPr lang="en-US" altLang="en-US" sz="2000"/>
          </a:p>
          <a:p>
            <a:pPr eaLnBrk="1" hangingPunct="1">
              <a:spcBef>
                <a:spcPct val="0"/>
              </a:spcBef>
              <a:buFontTx/>
              <a:buNone/>
            </a:pPr>
            <a:r>
              <a:rPr lang="en-US" altLang="en-US" sz="2000" u="sng">
                <a:hlinkClick r:id="rId2"/>
              </a:rPr>
              <a:t>Grants.gov Customer Support</a:t>
            </a:r>
            <a:r>
              <a:rPr lang="en-US" altLang="en-US" sz="2000"/>
              <a:t> </a:t>
            </a:r>
          </a:p>
          <a:p>
            <a:pPr eaLnBrk="1" hangingPunct="1">
              <a:spcBef>
                <a:spcPct val="0"/>
              </a:spcBef>
              <a:buFontTx/>
              <a:buNone/>
            </a:pPr>
            <a:r>
              <a:rPr lang="en-US" altLang="en-US" sz="2000"/>
              <a:t>GrantsInfo</a:t>
            </a:r>
          </a:p>
          <a:p>
            <a:pPr eaLnBrk="1" hangingPunct="1">
              <a:spcBef>
                <a:spcPct val="0"/>
              </a:spcBef>
              <a:buFontTx/>
              <a:buNone/>
            </a:pPr>
            <a:r>
              <a:rPr lang="en-US" altLang="en-US" sz="2000"/>
              <a:t>eRA Commons Help Desk</a:t>
            </a:r>
          </a:p>
          <a:p>
            <a:pPr eaLnBrk="1" hangingPunct="1">
              <a:spcBef>
                <a:spcPct val="0"/>
              </a:spcBef>
              <a:buFontTx/>
              <a:buNone/>
            </a:pPr>
            <a:r>
              <a:rPr lang="en-US" altLang="en-US" sz="2000"/>
              <a:t> </a:t>
            </a:r>
          </a:p>
          <a:p>
            <a:pPr eaLnBrk="1" hangingPunct="1">
              <a:spcBef>
                <a:spcPct val="0"/>
              </a:spcBef>
              <a:buFontTx/>
              <a:buNone/>
            </a:pPr>
            <a:r>
              <a:rPr lang="en-US" altLang="en-US" sz="2000" b="1"/>
              <a:t>Scientific/Research Contact(s)</a:t>
            </a:r>
            <a:endParaRPr lang="en-US" altLang="en-US" sz="2000"/>
          </a:p>
          <a:p>
            <a:pPr eaLnBrk="1" hangingPunct="1">
              <a:spcBef>
                <a:spcPct val="0"/>
              </a:spcBef>
              <a:buFontTx/>
              <a:buNone/>
            </a:pPr>
            <a:r>
              <a:rPr lang="en-US" altLang="en-US" sz="2000"/>
              <a:t>Program Officer(s) – name(s) and contact information</a:t>
            </a:r>
          </a:p>
          <a:p>
            <a:pPr eaLnBrk="1" hangingPunct="1">
              <a:spcBef>
                <a:spcPct val="0"/>
              </a:spcBef>
              <a:buFontTx/>
              <a:buNone/>
            </a:pPr>
            <a:r>
              <a:rPr lang="en-US" altLang="en-US" sz="2000"/>
              <a:t>(sometimes through hyperlinks to NIH web pages)</a:t>
            </a:r>
          </a:p>
          <a:p>
            <a:pPr eaLnBrk="1" hangingPunct="1">
              <a:spcBef>
                <a:spcPct val="0"/>
              </a:spcBef>
              <a:buFontTx/>
              <a:buNone/>
            </a:pPr>
            <a:r>
              <a:rPr lang="en-US" altLang="en-US" sz="2000" b="1"/>
              <a:t> </a:t>
            </a:r>
            <a:endParaRPr lang="en-US" altLang="en-US" sz="2000"/>
          </a:p>
          <a:p>
            <a:pPr eaLnBrk="1" hangingPunct="1">
              <a:spcBef>
                <a:spcPct val="0"/>
              </a:spcBef>
              <a:buFontTx/>
              <a:buNone/>
            </a:pPr>
            <a:r>
              <a:rPr lang="en-US" altLang="en-US" sz="2000" b="1"/>
              <a:t>Peer Review Contact(s)</a:t>
            </a:r>
            <a:endParaRPr lang="en-US" altLang="en-US" sz="2000"/>
          </a:p>
          <a:p>
            <a:pPr eaLnBrk="1" hangingPunct="1">
              <a:spcBef>
                <a:spcPct val="0"/>
              </a:spcBef>
              <a:buFontTx/>
              <a:buNone/>
            </a:pPr>
            <a:r>
              <a:rPr lang="en-US" altLang="en-US" sz="2000"/>
              <a:t>Scientific Review Officer or Referral Officer – name and contact info.</a:t>
            </a:r>
          </a:p>
          <a:p>
            <a:pPr eaLnBrk="1" hangingPunct="1">
              <a:spcBef>
                <a:spcPct val="0"/>
              </a:spcBef>
              <a:buFontTx/>
              <a:buNone/>
            </a:pPr>
            <a:r>
              <a:rPr lang="en-US" altLang="en-US" sz="2000" b="1"/>
              <a:t> </a:t>
            </a:r>
            <a:endParaRPr lang="en-US" altLang="en-US" sz="2000"/>
          </a:p>
          <a:p>
            <a:pPr eaLnBrk="1" hangingPunct="1">
              <a:spcBef>
                <a:spcPct val="0"/>
              </a:spcBef>
              <a:buFontTx/>
              <a:buNone/>
            </a:pPr>
            <a:r>
              <a:rPr lang="en-US" altLang="en-US" sz="2000" b="1"/>
              <a:t>Financial/Grants Management Contact(s)</a:t>
            </a:r>
            <a:endParaRPr lang="en-US" altLang="en-US" sz="2000"/>
          </a:p>
          <a:p>
            <a:pPr eaLnBrk="1" hangingPunct="1">
              <a:spcBef>
                <a:spcPct val="0"/>
              </a:spcBef>
              <a:buFontTx/>
              <a:buNone/>
            </a:pPr>
            <a:r>
              <a:rPr lang="en-US" altLang="en-US" sz="2000"/>
              <a:t>Grants Management Officer or Specialist – name and contact info.</a:t>
            </a:r>
          </a:p>
        </p:txBody>
      </p:sp>
    </p:spTree>
    <p:extLst>
      <p:ext uri="{BB962C8B-B14F-4D97-AF65-F5344CB8AC3E}">
        <p14:creationId xmlns:p14="http://schemas.microsoft.com/office/powerpoint/2010/main" val="4441781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www.highlighthealth.com/wp-content/uploads/2009/05/rock-stars-of-science.png"/>
          <p:cNvPicPr>
            <a:picLocks noChangeAspect="1" noChangeArrowheads="1"/>
          </p:cNvPicPr>
          <p:nvPr/>
        </p:nvPicPr>
        <p:blipFill>
          <a:blip r:embed="rId2" cstate="print"/>
          <a:srcRect/>
          <a:stretch>
            <a:fillRect/>
          </a:stretch>
        </p:blipFill>
        <p:spPr bwMode="auto">
          <a:xfrm>
            <a:off x="-338254" y="0"/>
            <a:ext cx="6078161" cy="6858000"/>
          </a:xfrm>
          <a:prstGeom prst="rect">
            <a:avLst/>
          </a:prstGeom>
          <a:noFill/>
        </p:spPr>
      </p:pic>
      <p:sp>
        <p:nvSpPr>
          <p:cNvPr id="3" name="TextBox 2"/>
          <p:cNvSpPr txBox="1"/>
          <p:nvPr/>
        </p:nvSpPr>
        <p:spPr>
          <a:xfrm>
            <a:off x="5867400" y="1752600"/>
            <a:ext cx="3124200" cy="2554545"/>
          </a:xfrm>
          <a:prstGeom prst="rect">
            <a:avLst/>
          </a:prstGeom>
          <a:noFill/>
        </p:spPr>
        <p:txBody>
          <a:bodyPr wrap="square" rtlCol="0">
            <a:spAutoFit/>
          </a:bodyPr>
          <a:lstStyle/>
          <a:p>
            <a:r>
              <a:rPr lang="en-US" sz="4000" b="1" dirty="0" smtClean="0">
                <a:solidFill>
                  <a:srgbClr val="73752F"/>
                </a:solidFill>
                <a:effectLst>
                  <a:outerShdw blurRad="38100" dist="38100" dir="2700000" algn="tl">
                    <a:srgbClr val="000000">
                      <a:alpha val="43137"/>
                    </a:srgbClr>
                  </a:outerShdw>
                </a:effectLst>
              </a:rPr>
              <a:t>We’re not your grandfather’s NIH!</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_s427023"/>
          <p:cNvSpPr>
            <a:spLocks noChangeAspect="1" noChangeArrowheads="1"/>
          </p:cNvSpPr>
          <p:nvPr/>
        </p:nvSpPr>
        <p:spPr bwMode="auto">
          <a:xfrm>
            <a:off x="2438400" y="4953000"/>
            <a:ext cx="1840696" cy="957726"/>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Interdisciplinary</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Research</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Consortia</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53" name="_s427021"/>
          <p:cNvSpPr>
            <a:spLocks noChangeAspect="1" noChangeArrowheads="1"/>
          </p:cNvSpPr>
          <p:nvPr/>
        </p:nvSpPr>
        <p:spPr bwMode="auto">
          <a:xfrm>
            <a:off x="1676400" y="1143000"/>
            <a:ext cx="1600200" cy="1193901"/>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PROMIS:</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Clinical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Outcomes</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Assessment</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87" name="_s427029"/>
          <p:cNvSpPr>
            <a:spLocks noChangeAspect="1" noChangeArrowheads="1"/>
          </p:cNvSpPr>
          <p:nvPr/>
        </p:nvSpPr>
        <p:spPr bwMode="auto">
          <a:xfrm>
            <a:off x="4038600" y="1219200"/>
            <a:ext cx="1295400" cy="1279736"/>
          </a:xfrm>
          <a:prstGeom prst="ellipse">
            <a:avLst/>
          </a:prstGeom>
          <a:solidFill>
            <a:srgbClr val="336600"/>
          </a:solidFill>
          <a:ln w="9525">
            <a:solidFill>
              <a:srgbClr val="FFFF00"/>
            </a:solidFill>
            <a:round/>
            <a:headEnd/>
            <a:tailEnd/>
          </a:ln>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NIH</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Center for</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Regenerative</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Medicine</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54" name="_s427021"/>
          <p:cNvSpPr>
            <a:spLocks noChangeAspect="1" noChangeArrowheads="1"/>
          </p:cNvSpPr>
          <p:nvPr/>
        </p:nvSpPr>
        <p:spPr bwMode="auto">
          <a:xfrm>
            <a:off x="3048000" y="1219200"/>
            <a:ext cx="1117068" cy="833439"/>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Regulatory</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Science</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43031" name="_s427029"/>
          <p:cNvSpPr>
            <a:spLocks noChangeAspect="1" noChangeArrowheads="1"/>
          </p:cNvSpPr>
          <p:nvPr/>
        </p:nvSpPr>
        <p:spPr bwMode="auto">
          <a:xfrm>
            <a:off x="6553200" y="685800"/>
            <a:ext cx="1295400" cy="1279736"/>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solidFill>
              <a:srgbClr val="FFFF00"/>
            </a:solidFill>
            <a:round/>
            <a:headEnd/>
            <a:tailEnd/>
          </a:ln>
        </p:spPr>
        <p:txBody>
          <a:bodyPr wrap="none" anchor="ctr"/>
          <a:lstStyle/>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Molecular</a:t>
            </a:r>
          </a:p>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 Libraries</a:t>
            </a:r>
          </a:p>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 and Imaging</a:t>
            </a:r>
          </a:p>
        </p:txBody>
      </p:sp>
      <p:sp>
        <p:nvSpPr>
          <p:cNvPr id="37" name="_s427021"/>
          <p:cNvSpPr>
            <a:spLocks noChangeAspect="1" noChangeArrowheads="1"/>
          </p:cNvSpPr>
          <p:nvPr/>
        </p:nvSpPr>
        <p:spPr bwMode="auto">
          <a:xfrm>
            <a:off x="7467600" y="1600200"/>
            <a:ext cx="1219200" cy="909639"/>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Human </a:t>
            </a:r>
          </a:p>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Microbiome</a:t>
            </a:r>
          </a:p>
        </p:txBody>
      </p:sp>
      <p:sp>
        <p:nvSpPr>
          <p:cNvPr id="76" name="_s427021"/>
          <p:cNvSpPr>
            <a:spLocks noChangeAspect="1" noChangeArrowheads="1"/>
          </p:cNvSpPr>
          <p:nvPr/>
        </p:nvSpPr>
        <p:spPr bwMode="auto">
          <a:xfrm>
            <a:off x="5105400" y="2057400"/>
            <a:ext cx="912804" cy="681039"/>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Protein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Capture</a:t>
            </a:r>
          </a:p>
        </p:txBody>
      </p:sp>
      <p:sp>
        <p:nvSpPr>
          <p:cNvPr id="43038" name="Text Box 30"/>
          <p:cNvSpPr txBox="1">
            <a:spLocks noChangeArrowheads="1"/>
          </p:cNvSpPr>
          <p:nvPr/>
        </p:nvSpPr>
        <p:spPr bwMode="auto">
          <a:xfrm>
            <a:off x="152400" y="3962400"/>
            <a:ext cx="2911759" cy="1077218"/>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19050">
            <a:solidFill>
              <a:srgbClr val="FFFF00"/>
            </a:solidFill>
            <a:miter lim="800000"/>
            <a:headEnd/>
            <a:tailEnd/>
          </a:ln>
          <a:effectLst/>
        </p:spPr>
        <p:txBody>
          <a:bodyPr wrap="none">
            <a:spAutoFit/>
          </a:bodyPr>
          <a:lstStyle/>
          <a:p>
            <a:pPr>
              <a:defRPr/>
            </a:pPr>
            <a:r>
              <a:rPr lang="en-US" sz="1600" b="1" i="1" dirty="0">
                <a:solidFill>
                  <a:srgbClr val="FFFF00"/>
                </a:solidFill>
                <a:effectLst>
                  <a:outerShdw blurRad="38100" dist="38100" dir="2700000" algn="tl">
                    <a:srgbClr val="000000"/>
                  </a:outerShdw>
                </a:effectLst>
                <a:latin typeface="Arial" charset="0"/>
              </a:rPr>
              <a:t>Pioneers</a:t>
            </a:r>
          </a:p>
          <a:p>
            <a:pPr>
              <a:defRPr/>
            </a:pPr>
            <a:r>
              <a:rPr lang="en-US" sz="1600" b="1" i="1" dirty="0">
                <a:solidFill>
                  <a:srgbClr val="FFFF00"/>
                </a:solidFill>
                <a:effectLst>
                  <a:outerShdw blurRad="38100" dist="38100" dir="2700000" algn="tl">
                    <a:srgbClr val="000000"/>
                  </a:outerShdw>
                </a:effectLst>
                <a:latin typeface="Arial" charset="0"/>
              </a:rPr>
              <a:t>New innovators</a:t>
            </a:r>
          </a:p>
          <a:p>
            <a:pPr>
              <a:defRPr/>
            </a:pPr>
            <a:r>
              <a:rPr lang="en-US" sz="1600" b="1" i="1" dirty="0">
                <a:solidFill>
                  <a:srgbClr val="FFFF00"/>
                </a:solidFill>
                <a:effectLst>
                  <a:outerShdw blurRad="38100" dist="38100" dir="2700000" algn="tl">
                    <a:srgbClr val="000000"/>
                  </a:outerShdw>
                </a:effectLst>
                <a:latin typeface="Arial" charset="0"/>
              </a:rPr>
              <a:t>Transformative </a:t>
            </a:r>
            <a:r>
              <a:rPr lang="en-US" sz="1600" b="1" i="1" dirty="0" smtClean="0">
                <a:solidFill>
                  <a:srgbClr val="FFFF00"/>
                </a:solidFill>
                <a:effectLst>
                  <a:outerShdw blurRad="38100" dist="38100" dir="2700000" algn="tl">
                    <a:srgbClr val="000000"/>
                  </a:outerShdw>
                </a:effectLst>
                <a:latin typeface="Arial" charset="0"/>
              </a:rPr>
              <a:t>R01s</a:t>
            </a:r>
          </a:p>
          <a:p>
            <a:pPr>
              <a:defRPr/>
            </a:pPr>
            <a:r>
              <a:rPr lang="en-US" sz="1600" b="1" i="1" dirty="0" smtClean="0">
                <a:solidFill>
                  <a:srgbClr val="FFFF00"/>
                </a:solidFill>
                <a:effectLst>
                  <a:outerShdw blurRad="38100" dist="38100" dir="2700000" algn="tl">
                    <a:srgbClr val="000000"/>
                  </a:outerShdw>
                </a:effectLst>
                <a:latin typeface="Arial" charset="0"/>
              </a:rPr>
              <a:t>Early Independence Awards</a:t>
            </a:r>
            <a:endParaRPr lang="en-US" sz="1600" b="1" i="1" dirty="0">
              <a:solidFill>
                <a:srgbClr val="FFFF00"/>
              </a:solidFill>
              <a:effectLst>
                <a:outerShdw blurRad="38100" dist="38100" dir="2700000" algn="tl">
                  <a:srgbClr val="000000"/>
                </a:outerShdw>
              </a:effectLst>
              <a:latin typeface="Arial" charset="0"/>
            </a:endParaRPr>
          </a:p>
        </p:txBody>
      </p:sp>
      <p:sp>
        <p:nvSpPr>
          <p:cNvPr id="43027" name="_s427025"/>
          <p:cNvSpPr>
            <a:spLocks noChangeAspect="1" noChangeArrowheads="1"/>
          </p:cNvSpPr>
          <p:nvPr/>
        </p:nvSpPr>
        <p:spPr bwMode="auto">
          <a:xfrm>
            <a:off x="5181600" y="4648200"/>
            <a:ext cx="1030288" cy="904875"/>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Structural</a:t>
            </a:r>
          </a:p>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Biology</a:t>
            </a:r>
          </a:p>
        </p:txBody>
      </p:sp>
      <p:sp>
        <p:nvSpPr>
          <p:cNvPr id="43025" name="_s427023"/>
          <p:cNvSpPr>
            <a:spLocks noChangeAspect="1" noChangeArrowheads="1"/>
          </p:cNvSpPr>
          <p:nvPr/>
        </p:nvSpPr>
        <p:spPr bwMode="auto">
          <a:xfrm>
            <a:off x="6172200" y="4114800"/>
            <a:ext cx="2133600" cy="1110126"/>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Bioinformatics and</a:t>
            </a:r>
          </a:p>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 Computational Biology</a:t>
            </a:r>
          </a:p>
        </p:txBody>
      </p:sp>
      <p:sp>
        <p:nvSpPr>
          <p:cNvPr id="43029" name="_s427027"/>
          <p:cNvSpPr>
            <a:spLocks noChangeAspect="1" noChangeArrowheads="1"/>
          </p:cNvSpPr>
          <p:nvPr/>
        </p:nvSpPr>
        <p:spPr bwMode="auto">
          <a:xfrm>
            <a:off x="5943600" y="1676400"/>
            <a:ext cx="1600200" cy="1190527"/>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Technology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Centers for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Networks and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Pathways</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43041" name="_s427021"/>
          <p:cNvSpPr>
            <a:spLocks noChangeAspect="1" noChangeArrowheads="1"/>
          </p:cNvSpPr>
          <p:nvPr/>
        </p:nvSpPr>
        <p:spPr bwMode="auto">
          <a:xfrm>
            <a:off x="4114800" y="5029200"/>
            <a:ext cx="1201189" cy="971550"/>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Genotype-</a:t>
            </a:r>
          </a:p>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Tissue</a:t>
            </a:r>
          </a:p>
          <a:p>
            <a:pPr algn="ctr" eaLnBrk="0" hangingPunct="0">
              <a:defRPr/>
            </a:pPr>
            <a:r>
              <a:rPr lang="en-US" sz="1400" b="1" dirty="0">
                <a:solidFill>
                  <a:srgbClr val="FFFF00"/>
                </a:solidFill>
                <a:effectLst>
                  <a:outerShdw blurRad="38100" dist="38100" dir="2700000" algn="tl">
                    <a:srgbClr val="000000"/>
                  </a:outerShdw>
                </a:effectLst>
                <a:latin typeface="Arial" charset="0"/>
                <a:ea typeface="ＭＳ Ｐゴシック" pitchFamily="32" charset="-128"/>
              </a:rPr>
              <a:t>Expression</a:t>
            </a:r>
          </a:p>
        </p:txBody>
      </p:sp>
      <p:sp>
        <p:nvSpPr>
          <p:cNvPr id="48168" name="Text Box 3"/>
          <p:cNvSpPr txBox="1">
            <a:spLocks noChangeArrowheads="1"/>
          </p:cNvSpPr>
          <p:nvPr/>
        </p:nvSpPr>
        <p:spPr bwMode="auto">
          <a:xfrm>
            <a:off x="228600" y="0"/>
            <a:ext cx="8077200" cy="707886"/>
          </a:xfrm>
          <a:prstGeom prst="rect">
            <a:avLst/>
          </a:prstGeom>
          <a:noFill/>
          <a:ln w="12700">
            <a:noFill/>
            <a:miter lim="800000"/>
            <a:headEnd type="none" w="sm" len="sm"/>
            <a:tailEnd type="none" w="sm" len="sm"/>
          </a:ln>
        </p:spPr>
        <p:txBody>
          <a:bodyPr wrap="square">
            <a:spAutoFit/>
          </a:bodyPr>
          <a:lstStyle/>
          <a:p>
            <a:r>
              <a:rPr lang="en-US" sz="4000" b="1" dirty="0" smtClean="0">
                <a:solidFill>
                  <a:srgbClr val="73752F"/>
                </a:solidFill>
                <a:effectLst>
                  <a:outerShdw blurRad="38100" dist="38100" dir="2700000" algn="tl">
                    <a:srgbClr val="000000">
                      <a:alpha val="43137"/>
                    </a:srgbClr>
                  </a:outerShdw>
                </a:effectLst>
              </a:rPr>
              <a:t>Cross-Cutting, trans-NIH Programs</a:t>
            </a:r>
            <a:endParaRPr lang="en-US" sz="4000" b="1" dirty="0">
              <a:solidFill>
                <a:srgbClr val="73752F"/>
              </a:solidFill>
              <a:effectLst>
                <a:outerShdw blurRad="38100" dist="38100" dir="2700000" algn="tl">
                  <a:srgbClr val="000000">
                    <a:alpha val="43137"/>
                  </a:srgbClr>
                </a:outerShdw>
              </a:effectLst>
            </a:endParaRPr>
          </a:p>
        </p:txBody>
      </p:sp>
      <p:sp>
        <p:nvSpPr>
          <p:cNvPr id="71" name="_s427027"/>
          <p:cNvSpPr>
            <a:spLocks noChangeAspect="1" noChangeArrowheads="1"/>
          </p:cNvSpPr>
          <p:nvPr/>
        </p:nvSpPr>
        <p:spPr bwMode="auto">
          <a:xfrm>
            <a:off x="7010400" y="2438400"/>
            <a:ext cx="1905000" cy="1417294"/>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Library of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Integrated Network-</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Based Cellular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Signatures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(LINCS)</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48" name="_s427023"/>
          <p:cNvSpPr>
            <a:spLocks noChangeAspect="1" noChangeArrowheads="1"/>
          </p:cNvSpPr>
          <p:nvPr/>
        </p:nvSpPr>
        <p:spPr bwMode="auto">
          <a:xfrm>
            <a:off x="5638800" y="2743200"/>
            <a:ext cx="1401339" cy="729126"/>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err="1" smtClean="0">
                <a:solidFill>
                  <a:srgbClr val="FFFF00"/>
                </a:solidFill>
                <a:effectLst>
                  <a:outerShdw blurRad="38100" dist="38100" dir="2700000" algn="tl">
                    <a:srgbClr val="000000"/>
                  </a:outerShdw>
                </a:effectLst>
                <a:latin typeface="Arial" charset="0"/>
                <a:ea typeface="ＭＳ Ｐゴシック" pitchFamily="32" charset="-128"/>
              </a:rPr>
              <a:t>Nanomedicine</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78" name="_s427025"/>
          <p:cNvSpPr>
            <a:spLocks noChangeAspect="1" noChangeArrowheads="1"/>
          </p:cNvSpPr>
          <p:nvPr/>
        </p:nvSpPr>
        <p:spPr bwMode="auto">
          <a:xfrm>
            <a:off x="6477000" y="4876800"/>
            <a:ext cx="1219200" cy="1070792"/>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Science of</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Behavior</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Change</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93" name="_s427021"/>
          <p:cNvSpPr>
            <a:spLocks noChangeAspect="1" noChangeArrowheads="1"/>
          </p:cNvSpPr>
          <p:nvPr/>
        </p:nvSpPr>
        <p:spPr bwMode="auto">
          <a:xfrm>
            <a:off x="4953000" y="685800"/>
            <a:ext cx="1397532" cy="1042691"/>
          </a:xfrm>
          <a:prstGeom prst="ellipse">
            <a:avLst/>
          </a:prstGeom>
          <a:solidFill>
            <a:srgbClr val="336600"/>
          </a:soli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Gulf Oil Spill</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Long Term</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Follow Up</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96" name="_s427025"/>
          <p:cNvSpPr>
            <a:spLocks noChangeAspect="1" noChangeArrowheads="1"/>
          </p:cNvSpPr>
          <p:nvPr/>
        </p:nvSpPr>
        <p:spPr bwMode="auto">
          <a:xfrm>
            <a:off x="7848600" y="3733800"/>
            <a:ext cx="838200" cy="736169"/>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Global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Health</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45" name="_s427023"/>
          <p:cNvSpPr>
            <a:spLocks noChangeAspect="1" noChangeArrowheads="1"/>
          </p:cNvSpPr>
          <p:nvPr/>
        </p:nvSpPr>
        <p:spPr bwMode="auto">
          <a:xfrm>
            <a:off x="5943600" y="3505200"/>
            <a:ext cx="1610973" cy="838200"/>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Knockout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Mouse </a:t>
            </a:r>
          </a:p>
          <a:p>
            <a:pPr algn="ctr" eaLnBrk="0" hangingPunct="0">
              <a:defRPr/>
            </a:pPr>
            <a:r>
              <a:rPr lang="en-US" sz="1400" b="1" dirty="0" err="1" smtClean="0">
                <a:solidFill>
                  <a:srgbClr val="FFFF00"/>
                </a:solidFill>
                <a:effectLst>
                  <a:outerShdw blurRad="38100" dist="38100" dir="2700000" algn="tl">
                    <a:srgbClr val="000000"/>
                  </a:outerShdw>
                </a:effectLst>
                <a:latin typeface="Arial" charset="0"/>
                <a:ea typeface="ＭＳ Ｐゴシック" pitchFamily="32" charset="-128"/>
              </a:rPr>
              <a:t>Phenotyping</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52" name="_s427021"/>
          <p:cNvSpPr>
            <a:spLocks noChangeAspect="1" noChangeArrowheads="1"/>
          </p:cNvSpPr>
          <p:nvPr/>
        </p:nvSpPr>
        <p:spPr bwMode="auto">
          <a:xfrm>
            <a:off x="3048000" y="1981200"/>
            <a:ext cx="1143000" cy="852786"/>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Clinical</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 Research</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Training</a:t>
            </a:r>
          </a:p>
        </p:txBody>
      </p:sp>
      <p:sp>
        <p:nvSpPr>
          <p:cNvPr id="55" name="_s427021"/>
          <p:cNvSpPr>
            <a:spLocks noChangeAspect="1" noChangeArrowheads="1"/>
          </p:cNvSpPr>
          <p:nvPr/>
        </p:nvSpPr>
        <p:spPr bwMode="auto">
          <a:xfrm>
            <a:off x="228600" y="1905000"/>
            <a:ext cx="1676400" cy="1250754"/>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Rapid Access</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to Interventional</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Development</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(RAID)</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57" name="_s427021"/>
          <p:cNvSpPr>
            <a:spLocks noChangeAspect="1" noChangeArrowheads="1"/>
          </p:cNvSpPr>
          <p:nvPr/>
        </p:nvSpPr>
        <p:spPr bwMode="auto">
          <a:xfrm>
            <a:off x="1676400" y="2286000"/>
            <a:ext cx="1627727" cy="1214439"/>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Clinical Science</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and Translation</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Awards (CSTAs)</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59" name="_s427023"/>
          <p:cNvSpPr>
            <a:spLocks noChangeAspect="1" noChangeArrowheads="1"/>
          </p:cNvSpPr>
          <p:nvPr/>
        </p:nvSpPr>
        <p:spPr bwMode="auto">
          <a:xfrm>
            <a:off x="533400" y="3048000"/>
            <a:ext cx="1401339" cy="729126"/>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HMO</a:t>
            </a:r>
          </a:p>
          <a:p>
            <a:pPr algn="ctr" eaLnBrk="0" hangingPunct="0">
              <a:defRPr/>
            </a:pPr>
            <a:r>
              <a:rPr lang="en-US" sz="1400" b="1" dirty="0" err="1" smtClean="0">
                <a:solidFill>
                  <a:srgbClr val="FFFF00"/>
                </a:solidFill>
                <a:effectLst>
                  <a:outerShdw blurRad="38100" dist="38100" dir="2700000" algn="tl">
                    <a:srgbClr val="000000"/>
                  </a:outerShdw>
                </a:effectLst>
                <a:latin typeface="Arial" charset="0"/>
                <a:ea typeface="ＭＳ Ｐゴシック" pitchFamily="32" charset="-128"/>
              </a:rPr>
              <a:t>Collaboratory</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60" name="_s427025"/>
          <p:cNvSpPr>
            <a:spLocks noChangeAspect="1" noChangeArrowheads="1"/>
          </p:cNvSpPr>
          <p:nvPr/>
        </p:nvSpPr>
        <p:spPr bwMode="auto">
          <a:xfrm>
            <a:off x="2057400" y="3581400"/>
            <a:ext cx="1117049" cy="981075"/>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High-risk</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Research</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grpSp>
        <p:nvGrpSpPr>
          <p:cNvPr id="2" name="Group 78"/>
          <p:cNvGrpSpPr/>
          <p:nvPr/>
        </p:nvGrpSpPr>
        <p:grpSpPr>
          <a:xfrm>
            <a:off x="3124200" y="2590800"/>
            <a:ext cx="2743200" cy="2362200"/>
            <a:chOff x="6019800" y="0"/>
            <a:chExt cx="2743200" cy="2362200"/>
          </a:xfrm>
        </p:grpSpPr>
        <p:sp>
          <p:nvSpPr>
            <p:cNvPr id="84" name="Right Arrow 83"/>
            <p:cNvSpPr/>
            <p:nvPr/>
          </p:nvSpPr>
          <p:spPr>
            <a:xfrm>
              <a:off x="8305800" y="990600"/>
              <a:ext cx="457200" cy="381000"/>
            </a:xfrm>
            <a:prstGeom prst="rightArrow">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p:cNvSpPr/>
            <p:nvPr/>
          </p:nvSpPr>
          <p:spPr>
            <a:xfrm flipH="1" flipV="1">
              <a:off x="6019800" y="990600"/>
              <a:ext cx="457200" cy="381000"/>
            </a:xfrm>
            <a:prstGeom prst="rightArrow">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p:cNvSpPr/>
            <p:nvPr/>
          </p:nvSpPr>
          <p:spPr>
            <a:xfrm rot="16200000">
              <a:off x="7200900" y="38100"/>
              <a:ext cx="457200" cy="381000"/>
            </a:xfrm>
            <a:prstGeom prst="rightArrow">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p:cNvSpPr/>
            <p:nvPr/>
          </p:nvSpPr>
          <p:spPr>
            <a:xfrm rot="5400000" flipV="1">
              <a:off x="7200899" y="1943100"/>
              <a:ext cx="457200" cy="381000"/>
            </a:xfrm>
            <a:prstGeom prst="rightArrow">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7"/>
            <p:cNvGrpSpPr/>
            <p:nvPr/>
          </p:nvGrpSpPr>
          <p:grpSpPr>
            <a:xfrm>
              <a:off x="6172200" y="457200"/>
              <a:ext cx="2133600" cy="1439090"/>
              <a:chOff x="6172200" y="457200"/>
              <a:chExt cx="2133600" cy="1439090"/>
            </a:xfrm>
          </p:grpSpPr>
          <p:grpSp>
            <p:nvGrpSpPr>
              <p:cNvPr id="4" name="Group 21"/>
              <p:cNvGrpSpPr/>
              <p:nvPr/>
            </p:nvGrpSpPr>
            <p:grpSpPr>
              <a:xfrm>
                <a:off x="6172200" y="457200"/>
                <a:ext cx="2133600" cy="1439090"/>
                <a:chOff x="6629400" y="381000"/>
                <a:chExt cx="2133600" cy="1591490"/>
              </a:xfrm>
            </p:grpSpPr>
            <p:grpSp>
              <p:nvGrpSpPr>
                <p:cNvPr id="5" name="Group 19"/>
                <p:cNvGrpSpPr/>
                <p:nvPr/>
              </p:nvGrpSpPr>
              <p:grpSpPr>
                <a:xfrm>
                  <a:off x="6629400" y="381000"/>
                  <a:ext cx="2133600" cy="1591490"/>
                  <a:chOff x="6823658" y="544700"/>
                  <a:chExt cx="1939342" cy="1427790"/>
                </a:xfrm>
              </p:grpSpPr>
              <p:sp>
                <p:nvSpPr>
                  <p:cNvPr id="101" name="_s427030"/>
                  <p:cNvSpPr>
                    <a:spLocks noChangeAspect="1" noChangeArrowheads="1"/>
                  </p:cNvSpPr>
                  <p:nvPr/>
                </p:nvSpPr>
                <p:spPr bwMode="auto">
                  <a:xfrm>
                    <a:off x="7086600" y="544700"/>
                    <a:ext cx="1676400" cy="1427790"/>
                  </a:xfrm>
                  <a:prstGeom prst="ellipse">
                    <a:avLst/>
                  </a:prstGeom>
                  <a:solidFill>
                    <a:srgbClr val="CCECFF"/>
                  </a:solidFill>
                  <a:ln w="28575">
                    <a:solidFill>
                      <a:schemeClr val="accent1">
                        <a:lumMod val="50000"/>
                      </a:schemeClr>
                    </a:solidFill>
                    <a:round/>
                    <a:headEnd/>
                    <a:tailEnd/>
                  </a:ln>
                </p:spPr>
                <p:txBody>
                  <a:bodyPr wrap="none" anchor="ctr"/>
                  <a:lstStyle/>
                  <a:p>
                    <a:pPr algn="ctr" eaLnBrk="0" hangingPunct="0">
                      <a:defRPr/>
                    </a:pPr>
                    <a:endParaRPr lang="en-US" b="1" dirty="0">
                      <a:solidFill>
                        <a:schemeClr val="bg1"/>
                      </a:solidFill>
                      <a:effectLst>
                        <a:outerShdw blurRad="38100" dist="38100" dir="2700000" algn="tl">
                          <a:srgbClr val="000000"/>
                        </a:outerShdw>
                      </a:effectLst>
                      <a:latin typeface="Arial" charset="0"/>
                      <a:ea typeface="ＭＳ Ｐゴシック" pitchFamily="32" charset="-128"/>
                    </a:endParaRPr>
                  </a:p>
                </p:txBody>
              </p:sp>
              <p:pic>
                <p:nvPicPr>
                  <p:cNvPr id="102" name="Picture 4" descr="The NIH Common Fund">
                    <a:hlinkClick r:id="rId3"/>
                  </p:cNvPr>
                  <p:cNvPicPr>
                    <a:picLocks noChangeAspect="1" noChangeArrowheads="1"/>
                  </p:cNvPicPr>
                  <p:nvPr/>
                </p:nvPicPr>
                <p:blipFill>
                  <a:blip r:embed="rId4" cstate="print"/>
                  <a:srcRect l="3535" t="19512" r="87374" b="25610"/>
                  <a:stretch>
                    <a:fillRect/>
                  </a:stretch>
                </p:blipFill>
                <p:spPr bwMode="auto">
                  <a:xfrm>
                    <a:off x="7224901" y="624529"/>
                    <a:ext cx="762000" cy="838200"/>
                  </a:xfrm>
                  <a:prstGeom prst="rect">
                    <a:avLst/>
                  </a:prstGeom>
                  <a:noFill/>
                </p:spPr>
              </p:pic>
              <p:sp>
                <p:nvSpPr>
                  <p:cNvPr id="103" name="Rectangle 102"/>
                  <p:cNvSpPr/>
                  <p:nvPr/>
                </p:nvSpPr>
                <p:spPr>
                  <a:xfrm rot="-2460000">
                    <a:off x="6823658" y="608368"/>
                    <a:ext cx="852861" cy="214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extBox 99"/>
                <p:cNvSpPr txBox="1"/>
                <p:nvPr/>
              </p:nvSpPr>
              <p:spPr>
                <a:xfrm>
                  <a:off x="7086600" y="886618"/>
                  <a:ext cx="1466007" cy="862561"/>
                </a:xfrm>
                <a:prstGeom prst="rect">
                  <a:avLst/>
                </a:prstGeom>
                <a:noFill/>
              </p:spPr>
              <p:txBody>
                <a:bodyPr wrap="none" rtlCol="0">
                  <a:spAutoFit/>
                </a:bodyPr>
                <a:lstStyle/>
                <a:p>
                  <a:pPr algn="r"/>
                  <a:r>
                    <a:rPr lang="en-US" sz="2400" b="1" dirty="0" smtClean="0">
                      <a:latin typeface="Arial Narrow" pitchFamily="34" charset="0"/>
                    </a:rPr>
                    <a:t>NIH</a:t>
                  </a:r>
                </a:p>
                <a:p>
                  <a:pPr algn="r"/>
                  <a:r>
                    <a:rPr lang="en-US" b="1" dirty="0" smtClean="0">
                      <a:latin typeface="Arial Narrow" pitchFamily="34" charset="0"/>
                    </a:rPr>
                    <a:t>Common Fund</a:t>
                  </a:r>
                  <a:endParaRPr lang="en-US" b="1" dirty="0">
                    <a:latin typeface="Arial Narrow" pitchFamily="34" charset="0"/>
                  </a:endParaRPr>
                </a:p>
              </p:txBody>
            </p:sp>
          </p:grpSp>
          <p:sp>
            <p:nvSpPr>
              <p:cNvPr id="98" name="Freeform 97"/>
              <p:cNvSpPr/>
              <p:nvPr/>
            </p:nvSpPr>
            <p:spPr>
              <a:xfrm>
                <a:off x="6553200" y="533400"/>
                <a:ext cx="381000" cy="304800"/>
              </a:xfrm>
              <a:custGeom>
                <a:avLst/>
                <a:gdLst>
                  <a:gd name="connsiteX0" fmla="*/ 0 w 365760"/>
                  <a:gd name="connsiteY0" fmla="*/ 304800 h 304800"/>
                  <a:gd name="connsiteX1" fmla="*/ 365760 w 365760"/>
                  <a:gd name="connsiteY1" fmla="*/ 0 h 304800"/>
                  <a:gd name="connsiteX2" fmla="*/ 365760 w 365760"/>
                  <a:gd name="connsiteY2" fmla="*/ 0 h 304800"/>
                </a:gdLst>
                <a:ahLst/>
                <a:cxnLst>
                  <a:cxn ang="0">
                    <a:pos x="connsiteX0" y="connsiteY0"/>
                  </a:cxn>
                  <a:cxn ang="0">
                    <a:pos x="connsiteX1" y="connsiteY1"/>
                  </a:cxn>
                  <a:cxn ang="0">
                    <a:pos x="connsiteX2" y="connsiteY2"/>
                  </a:cxn>
                </a:cxnLst>
                <a:rect l="l" t="t" r="r" b="b"/>
                <a:pathLst>
                  <a:path w="365760" h="304800">
                    <a:moveTo>
                      <a:pt x="0" y="304800"/>
                    </a:moveTo>
                    <a:lnTo>
                      <a:pt x="365760" y="0"/>
                    </a:lnTo>
                    <a:lnTo>
                      <a:pt x="365760" y="0"/>
                    </a:lnTo>
                  </a:path>
                </a:pathLst>
              </a:cu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1" name="Right Arrow 90"/>
            <p:cNvSpPr/>
            <p:nvPr/>
          </p:nvSpPr>
          <p:spPr>
            <a:xfrm rot="19200000">
              <a:off x="8068924" y="401468"/>
              <a:ext cx="457200" cy="381000"/>
            </a:xfrm>
            <a:prstGeom prst="rightArrow">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p:cNvSpPr/>
            <p:nvPr/>
          </p:nvSpPr>
          <p:spPr>
            <a:xfrm rot="13740000">
              <a:off x="6389747" y="335606"/>
              <a:ext cx="457200" cy="381000"/>
            </a:xfrm>
            <a:prstGeom prst="rightArrow">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p:cNvSpPr/>
            <p:nvPr/>
          </p:nvSpPr>
          <p:spPr>
            <a:xfrm rot="2580000" flipV="1">
              <a:off x="7993768" y="1626373"/>
              <a:ext cx="457200" cy="381000"/>
            </a:xfrm>
            <a:prstGeom prst="rightArrow">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p:cNvSpPr/>
            <p:nvPr/>
          </p:nvSpPr>
          <p:spPr>
            <a:xfrm rot="8100000" flipV="1">
              <a:off x="6316149" y="1629848"/>
              <a:ext cx="457200" cy="381000"/>
            </a:xfrm>
            <a:prstGeom prst="rightArrow">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_s427021"/>
          <p:cNvSpPr>
            <a:spLocks noChangeAspect="1" noChangeArrowheads="1"/>
          </p:cNvSpPr>
          <p:nvPr/>
        </p:nvSpPr>
        <p:spPr bwMode="auto">
          <a:xfrm>
            <a:off x="762000" y="1143000"/>
            <a:ext cx="1143000" cy="852787"/>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Health </a:t>
            </a:r>
          </a:p>
          <a:p>
            <a:pPr algn="ctr" eaLnBrk="0" hangingPunct="0">
              <a:defRPr/>
            </a:pPr>
            <a:r>
              <a:rPr lang="en-US" sz="1400" b="1" dirty="0" smtClean="0">
                <a:solidFill>
                  <a:srgbClr val="FFFF00"/>
                </a:solidFill>
                <a:effectLst>
                  <a:outerShdw blurRad="38100" dist="38100" dir="2700000" algn="tl">
                    <a:srgbClr val="000000"/>
                  </a:outerShdw>
                </a:effectLst>
                <a:latin typeface="Arial" charset="0"/>
                <a:ea typeface="ＭＳ Ｐゴシック" pitchFamily="32" charset="-128"/>
              </a:rPr>
              <a:t>Economics</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49" name="_s427023"/>
          <p:cNvSpPr>
            <a:spLocks noChangeAspect="1" noChangeArrowheads="1"/>
          </p:cNvSpPr>
          <p:nvPr/>
        </p:nvSpPr>
        <p:spPr bwMode="auto">
          <a:xfrm>
            <a:off x="5410200" y="5410200"/>
            <a:ext cx="1254887" cy="652926"/>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2700000" scaled="1"/>
            <a:tileRect/>
          </a:gradFill>
          <a:ln w="9525" algn="ctr">
            <a:solidFill>
              <a:srgbClr val="FFFF00"/>
            </a:solidFill>
            <a:round/>
            <a:headEnd/>
            <a:tailEnd/>
          </a:ln>
          <a:effectLst/>
        </p:spPr>
        <p:txBody>
          <a:bodyPr wrap="none" anchor="ctr"/>
          <a:lstStyle/>
          <a:p>
            <a:pPr algn="ctr" eaLnBrk="0" hangingPunct="0">
              <a:defRPr/>
            </a:pPr>
            <a:r>
              <a:rPr lang="en-US" sz="1400" b="1" dirty="0" err="1" smtClean="0">
                <a:solidFill>
                  <a:srgbClr val="FFFF00"/>
                </a:solidFill>
                <a:effectLst>
                  <a:outerShdw blurRad="38100" dist="38100" dir="2700000" algn="tl">
                    <a:srgbClr val="000000"/>
                  </a:outerShdw>
                </a:effectLst>
                <a:latin typeface="Arial" charset="0"/>
                <a:ea typeface="ＭＳ Ｐゴシック" pitchFamily="32" charset="-128"/>
              </a:rPr>
              <a:t>Epigenomics</a:t>
            </a:r>
            <a:endParaRPr lang="en-US" sz="1400" b="1" dirty="0">
              <a:solidFill>
                <a:srgbClr val="FFFF00"/>
              </a:solidFill>
              <a:effectLst>
                <a:outerShdw blurRad="38100" dist="38100" dir="2700000" algn="tl">
                  <a:srgbClr val="000000"/>
                </a:outerShdw>
              </a:effectLst>
              <a:latin typeface="Arial" charset="0"/>
              <a:ea typeface="ＭＳ Ｐゴシック" pitchFamily="32" charset="-128"/>
            </a:endParaRPr>
          </a:p>
        </p:txBody>
      </p:sp>
      <p:sp>
        <p:nvSpPr>
          <p:cNvPr id="50" name="Rectangle 49"/>
          <p:cNvSpPr/>
          <p:nvPr/>
        </p:nvSpPr>
        <p:spPr>
          <a:xfrm>
            <a:off x="128984" y="6141392"/>
            <a:ext cx="4008213" cy="461665"/>
          </a:xfrm>
          <a:prstGeom prst="rect">
            <a:avLst/>
          </a:prstGeom>
          <a:solidFill>
            <a:srgbClr val="FFFF00"/>
          </a:solidFill>
        </p:spPr>
        <p:txBody>
          <a:bodyPr wrap="none">
            <a:spAutoFit/>
          </a:bodyPr>
          <a:lstStyle/>
          <a:p>
            <a:r>
              <a:rPr lang="en-US" sz="2400" b="1" dirty="0" smtClean="0"/>
              <a:t>http://commonfund.nih.gov/ </a:t>
            </a:r>
            <a:endParaRPr lang="en-US" sz="2400" b="1" dirty="0"/>
          </a:p>
        </p:txBody>
      </p:sp>
      <p:sp>
        <p:nvSpPr>
          <p:cNvPr id="56" name="Explosion 1 55"/>
          <p:cNvSpPr/>
          <p:nvPr/>
        </p:nvSpPr>
        <p:spPr>
          <a:xfrm>
            <a:off x="2145544" y="4305674"/>
            <a:ext cx="1600200" cy="451991"/>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Recurring!</a:t>
            </a:r>
            <a:endParaRPr lang="en-US" sz="1200" b="1" dirty="0">
              <a:solidFill>
                <a:schemeClr val="tx1"/>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p:cNvSpPr txBox="1">
            <a:spLocks noChangeArrowheads="1"/>
          </p:cNvSpPr>
          <p:nvPr/>
        </p:nvSpPr>
        <p:spPr bwMode="auto">
          <a:xfrm>
            <a:off x="381000" y="935504"/>
            <a:ext cx="8534400" cy="1938992"/>
          </a:xfrm>
          <a:prstGeom prst="rect">
            <a:avLst/>
          </a:prstGeom>
          <a:noFill/>
          <a:ln w="9525">
            <a:noFill/>
            <a:miter lim="800000"/>
            <a:headEnd/>
            <a:tailEnd/>
          </a:ln>
        </p:spPr>
        <p:txBody>
          <a:bodyPr>
            <a:spAutoFit/>
          </a:bodyPr>
          <a:lstStyle/>
          <a:p>
            <a:r>
              <a:rPr lang="en-US" sz="2400" dirty="0"/>
              <a:t>There are two kinds of scientific revolutions, those driven by new tools and those driven by new concepts… The effect of a concept-driven revolution is to explain old things in new ways.  The effect of a tool-driven revolution is to discover new things that have to be explained.		</a:t>
            </a:r>
            <a:r>
              <a:rPr lang="en-US" sz="1600" dirty="0"/>
              <a:t>                             </a:t>
            </a:r>
            <a:r>
              <a:rPr lang="en-US" sz="1600" dirty="0" smtClean="0"/>
              <a:t>			-</a:t>
            </a:r>
            <a:r>
              <a:rPr lang="en-US" sz="1600" dirty="0"/>
              <a:t>Freeman Dyson, 1997</a:t>
            </a:r>
          </a:p>
        </p:txBody>
      </p:sp>
      <p:grpSp>
        <p:nvGrpSpPr>
          <p:cNvPr id="2" name="Group 22"/>
          <p:cNvGrpSpPr>
            <a:grpSpLocks/>
          </p:cNvGrpSpPr>
          <p:nvPr/>
        </p:nvGrpSpPr>
        <p:grpSpPr bwMode="auto">
          <a:xfrm>
            <a:off x="304800" y="3010619"/>
            <a:ext cx="8534400" cy="3505200"/>
            <a:chOff x="48" y="1392"/>
            <a:chExt cx="5616" cy="2544"/>
          </a:xfrm>
        </p:grpSpPr>
        <p:pic>
          <p:nvPicPr>
            <p:cNvPr id="27656" name="Picture 2" descr="pregnancy-ultrasound-17-weeks"/>
            <p:cNvPicPr>
              <a:picLocks noChangeAspect="1" noChangeArrowheads="1"/>
            </p:cNvPicPr>
            <p:nvPr/>
          </p:nvPicPr>
          <p:blipFill>
            <a:blip r:embed="rId2" cstate="print"/>
            <a:srcRect t="4932" r="1926" b="17261"/>
            <a:stretch>
              <a:fillRect/>
            </a:stretch>
          </p:blipFill>
          <p:spPr bwMode="auto">
            <a:xfrm>
              <a:off x="2496" y="3024"/>
              <a:ext cx="1296" cy="803"/>
            </a:xfrm>
            <a:prstGeom prst="rect">
              <a:avLst/>
            </a:prstGeom>
            <a:noFill/>
            <a:ln w="9525">
              <a:noFill/>
              <a:miter lim="800000"/>
              <a:headEnd/>
              <a:tailEnd/>
            </a:ln>
          </p:spPr>
        </p:pic>
        <p:pic>
          <p:nvPicPr>
            <p:cNvPr id="27657" name="Picture 3" descr="chip"/>
            <p:cNvPicPr>
              <a:picLocks noChangeAspect="1" noChangeArrowheads="1"/>
            </p:cNvPicPr>
            <p:nvPr/>
          </p:nvPicPr>
          <p:blipFill>
            <a:blip r:embed="rId3" cstate="print"/>
            <a:srcRect/>
            <a:stretch>
              <a:fillRect/>
            </a:stretch>
          </p:blipFill>
          <p:spPr bwMode="auto">
            <a:xfrm>
              <a:off x="4848" y="1584"/>
              <a:ext cx="816" cy="629"/>
            </a:xfrm>
            <a:prstGeom prst="rect">
              <a:avLst/>
            </a:prstGeom>
            <a:noFill/>
            <a:ln w="9525">
              <a:noFill/>
              <a:miter lim="800000"/>
              <a:headEnd/>
              <a:tailEnd/>
            </a:ln>
          </p:spPr>
        </p:pic>
        <p:pic>
          <p:nvPicPr>
            <p:cNvPr id="27658" name="Picture 4" descr="image000337_sm">
              <a:hlinkClick r:id="rId4"/>
            </p:cNvPr>
            <p:cNvPicPr>
              <a:picLocks noChangeAspect="1" noChangeArrowheads="1"/>
            </p:cNvPicPr>
            <p:nvPr/>
          </p:nvPicPr>
          <p:blipFill>
            <a:blip r:embed="rId5" cstate="print"/>
            <a:srcRect l="4800" r="9599" b="4445"/>
            <a:stretch>
              <a:fillRect/>
            </a:stretch>
          </p:blipFill>
          <p:spPr bwMode="auto">
            <a:xfrm>
              <a:off x="4893" y="2832"/>
              <a:ext cx="771" cy="929"/>
            </a:xfrm>
            <a:prstGeom prst="rect">
              <a:avLst/>
            </a:prstGeom>
            <a:noFill/>
            <a:ln w="9525">
              <a:noFill/>
              <a:miter lim="800000"/>
              <a:headEnd/>
              <a:tailEnd/>
            </a:ln>
          </p:spPr>
        </p:pic>
        <p:pic>
          <p:nvPicPr>
            <p:cNvPr id="27659" name="Picture 6" descr="JK_1_C_Pic"/>
            <p:cNvPicPr>
              <a:picLocks noChangeAspect="1" noChangeArrowheads="1"/>
            </p:cNvPicPr>
            <p:nvPr/>
          </p:nvPicPr>
          <p:blipFill>
            <a:blip r:embed="rId6" cstate="print"/>
            <a:srcRect/>
            <a:stretch>
              <a:fillRect/>
            </a:stretch>
          </p:blipFill>
          <p:spPr bwMode="auto">
            <a:xfrm>
              <a:off x="3072" y="1617"/>
              <a:ext cx="1134" cy="1296"/>
            </a:xfrm>
            <a:prstGeom prst="rect">
              <a:avLst/>
            </a:prstGeom>
            <a:noFill/>
            <a:ln w="9525">
              <a:noFill/>
              <a:miter lim="800000"/>
              <a:headEnd/>
              <a:tailEnd/>
            </a:ln>
          </p:spPr>
        </p:pic>
        <p:pic>
          <p:nvPicPr>
            <p:cNvPr id="27660" name="Picture 7" descr="dolly"/>
            <p:cNvPicPr>
              <a:picLocks noChangeAspect="1" noChangeArrowheads="1"/>
            </p:cNvPicPr>
            <p:nvPr/>
          </p:nvPicPr>
          <p:blipFill>
            <a:blip r:embed="rId7" cstate="print"/>
            <a:srcRect l="15079" t="7579" r="17592" b="15158"/>
            <a:stretch>
              <a:fillRect/>
            </a:stretch>
          </p:blipFill>
          <p:spPr bwMode="auto">
            <a:xfrm>
              <a:off x="672" y="1586"/>
              <a:ext cx="870" cy="993"/>
            </a:xfrm>
            <a:prstGeom prst="rect">
              <a:avLst/>
            </a:prstGeom>
            <a:noFill/>
            <a:ln w="9525">
              <a:noFill/>
              <a:miter lim="800000"/>
              <a:headEnd/>
              <a:tailEnd/>
            </a:ln>
          </p:spPr>
        </p:pic>
        <p:pic>
          <p:nvPicPr>
            <p:cNvPr id="27661" name="Picture 8" descr="30"/>
            <p:cNvPicPr>
              <a:picLocks noChangeAspect="1" noChangeArrowheads="1"/>
            </p:cNvPicPr>
            <p:nvPr/>
          </p:nvPicPr>
          <p:blipFill>
            <a:blip r:embed="rId8" cstate="print"/>
            <a:srcRect/>
            <a:stretch>
              <a:fillRect/>
            </a:stretch>
          </p:blipFill>
          <p:spPr bwMode="auto">
            <a:xfrm>
              <a:off x="1392" y="2547"/>
              <a:ext cx="1003" cy="1389"/>
            </a:xfrm>
            <a:prstGeom prst="rect">
              <a:avLst/>
            </a:prstGeom>
            <a:noFill/>
            <a:ln w="9525">
              <a:noFill/>
              <a:miter lim="800000"/>
              <a:headEnd/>
              <a:tailEnd/>
            </a:ln>
          </p:spPr>
        </p:pic>
        <p:pic>
          <p:nvPicPr>
            <p:cNvPr id="27662" name="Picture 9" descr="antibody-antigens"/>
            <p:cNvPicPr>
              <a:picLocks noChangeAspect="1" noChangeArrowheads="1"/>
            </p:cNvPicPr>
            <p:nvPr/>
          </p:nvPicPr>
          <p:blipFill>
            <a:blip r:embed="rId9" cstate="print"/>
            <a:srcRect/>
            <a:stretch>
              <a:fillRect/>
            </a:stretch>
          </p:blipFill>
          <p:spPr bwMode="auto">
            <a:xfrm>
              <a:off x="2400" y="2352"/>
              <a:ext cx="742" cy="816"/>
            </a:xfrm>
            <a:prstGeom prst="rect">
              <a:avLst/>
            </a:prstGeom>
            <a:noFill/>
            <a:ln w="9525">
              <a:noFill/>
              <a:miter lim="800000"/>
              <a:headEnd/>
              <a:tailEnd/>
            </a:ln>
          </p:spPr>
        </p:pic>
        <p:pic>
          <p:nvPicPr>
            <p:cNvPr id="27663" name="Picture 10" descr="example_PCR_gel"/>
            <p:cNvPicPr>
              <a:picLocks noChangeAspect="1" noChangeArrowheads="1"/>
            </p:cNvPicPr>
            <p:nvPr/>
          </p:nvPicPr>
          <p:blipFill>
            <a:blip r:embed="rId10" cstate="print"/>
            <a:srcRect/>
            <a:stretch>
              <a:fillRect/>
            </a:stretch>
          </p:blipFill>
          <p:spPr bwMode="auto">
            <a:xfrm>
              <a:off x="1344" y="1968"/>
              <a:ext cx="876" cy="554"/>
            </a:xfrm>
            <a:prstGeom prst="rect">
              <a:avLst/>
            </a:prstGeom>
            <a:noFill/>
            <a:ln w="9525">
              <a:noFill/>
              <a:miter lim="800000"/>
              <a:headEnd/>
              <a:tailEnd/>
            </a:ln>
          </p:spPr>
        </p:pic>
        <p:pic>
          <p:nvPicPr>
            <p:cNvPr id="27664" name="Picture 11" descr="mri2"/>
            <p:cNvPicPr>
              <a:picLocks noChangeAspect="1" noChangeArrowheads="1"/>
            </p:cNvPicPr>
            <p:nvPr/>
          </p:nvPicPr>
          <p:blipFill>
            <a:blip r:embed="rId11" cstate="print"/>
            <a:srcRect/>
            <a:stretch>
              <a:fillRect/>
            </a:stretch>
          </p:blipFill>
          <p:spPr bwMode="auto">
            <a:xfrm>
              <a:off x="48" y="1824"/>
              <a:ext cx="671" cy="876"/>
            </a:xfrm>
            <a:prstGeom prst="rect">
              <a:avLst/>
            </a:prstGeom>
            <a:noFill/>
            <a:ln w="9525">
              <a:noFill/>
              <a:miter lim="800000"/>
              <a:headEnd/>
              <a:tailEnd/>
            </a:ln>
          </p:spPr>
        </p:pic>
        <p:pic>
          <p:nvPicPr>
            <p:cNvPr id="27665" name="Picture 12" descr="GloFish"/>
            <p:cNvPicPr>
              <a:picLocks noChangeAspect="1" noChangeArrowheads="1"/>
            </p:cNvPicPr>
            <p:nvPr/>
          </p:nvPicPr>
          <p:blipFill>
            <a:blip r:embed="rId12" cstate="print"/>
            <a:srcRect l="25685" r="5138" b="11559"/>
            <a:stretch>
              <a:fillRect/>
            </a:stretch>
          </p:blipFill>
          <p:spPr bwMode="auto">
            <a:xfrm>
              <a:off x="439" y="2479"/>
              <a:ext cx="892" cy="760"/>
            </a:xfrm>
            <a:prstGeom prst="rect">
              <a:avLst/>
            </a:prstGeom>
            <a:noFill/>
            <a:ln w="9525">
              <a:noFill/>
              <a:miter lim="800000"/>
              <a:headEnd/>
              <a:tailEnd/>
            </a:ln>
          </p:spPr>
        </p:pic>
        <p:pic>
          <p:nvPicPr>
            <p:cNvPr id="27666" name="Picture 13" descr="fluidicschip"/>
            <p:cNvPicPr>
              <a:picLocks noChangeAspect="1" noChangeArrowheads="1"/>
            </p:cNvPicPr>
            <p:nvPr/>
          </p:nvPicPr>
          <p:blipFill>
            <a:blip r:embed="rId13" cstate="print"/>
            <a:srcRect l="1601" t="1707" r="1601" b="5124"/>
            <a:stretch>
              <a:fillRect/>
            </a:stretch>
          </p:blipFill>
          <p:spPr bwMode="auto">
            <a:xfrm>
              <a:off x="3696" y="2898"/>
              <a:ext cx="1152" cy="1038"/>
            </a:xfrm>
            <a:prstGeom prst="rect">
              <a:avLst/>
            </a:prstGeom>
            <a:noFill/>
            <a:ln w="9525">
              <a:noFill/>
              <a:miter lim="800000"/>
              <a:headEnd/>
              <a:tailEnd/>
            </a:ln>
          </p:spPr>
        </p:pic>
        <p:pic>
          <p:nvPicPr>
            <p:cNvPr id="27667" name="Picture 14" descr="systems_biology%20IEEEControlSystMag-small"/>
            <p:cNvPicPr>
              <a:picLocks noChangeAspect="1" noChangeArrowheads="1"/>
            </p:cNvPicPr>
            <p:nvPr/>
          </p:nvPicPr>
          <p:blipFill>
            <a:blip r:embed="rId14" cstate="print"/>
            <a:srcRect t="13715" r="5275" b="2744"/>
            <a:stretch>
              <a:fillRect/>
            </a:stretch>
          </p:blipFill>
          <p:spPr bwMode="auto">
            <a:xfrm>
              <a:off x="1920" y="1392"/>
              <a:ext cx="1200" cy="1018"/>
            </a:xfrm>
            <a:prstGeom prst="rect">
              <a:avLst/>
            </a:prstGeom>
            <a:noFill/>
            <a:ln w="9525">
              <a:noFill/>
              <a:miter lim="800000"/>
              <a:headEnd/>
              <a:tailEnd/>
            </a:ln>
          </p:spPr>
        </p:pic>
        <p:pic>
          <p:nvPicPr>
            <p:cNvPr id="27668" name="Picture 15" descr="TanBedNails2"/>
            <p:cNvPicPr>
              <a:picLocks noChangeAspect="1" noChangeArrowheads="1"/>
            </p:cNvPicPr>
            <p:nvPr/>
          </p:nvPicPr>
          <p:blipFill>
            <a:blip r:embed="rId15" cstate="print"/>
            <a:srcRect l="10106" r="13040"/>
            <a:stretch>
              <a:fillRect/>
            </a:stretch>
          </p:blipFill>
          <p:spPr bwMode="auto">
            <a:xfrm>
              <a:off x="105" y="3042"/>
              <a:ext cx="686" cy="626"/>
            </a:xfrm>
            <a:prstGeom prst="rect">
              <a:avLst/>
            </a:prstGeom>
            <a:noFill/>
            <a:ln w="9525">
              <a:noFill/>
              <a:miter lim="800000"/>
              <a:headEnd/>
              <a:tailEnd/>
            </a:ln>
          </p:spPr>
        </p:pic>
        <p:pic>
          <p:nvPicPr>
            <p:cNvPr id="27669" name="Picture 16" descr="greenyaglaser"/>
            <p:cNvPicPr>
              <a:picLocks noChangeAspect="1" noChangeArrowheads="1"/>
            </p:cNvPicPr>
            <p:nvPr/>
          </p:nvPicPr>
          <p:blipFill>
            <a:blip r:embed="rId16" cstate="print"/>
            <a:srcRect l="6296" t="6644" r="9442" b="6644"/>
            <a:stretch>
              <a:fillRect/>
            </a:stretch>
          </p:blipFill>
          <p:spPr bwMode="auto">
            <a:xfrm>
              <a:off x="4272" y="2064"/>
              <a:ext cx="912" cy="889"/>
            </a:xfrm>
            <a:prstGeom prst="rect">
              <a:avLst/>
            </a:prstGeom>
            <a:noFill/>
            <a:ln w="9525">
              <a:noFill/>
              <a:miter lim="800000"/>
              <a:headEnd/>
              <a:tailEnd/>
            </a:ln>
          </p:spPr>
        </p:pic>
      </p:grpSp>
      <p:sp>
        <p:nvSpPr>
          <p:cNvPr id="22" name="TextBox 21"/>
          <p:cNvSpPr txBox="1"/>
          <p:nvPr/>
        </p:nvSpPr>
        <p:spPr>
          <a:xfrm>
            <a:off x="0" y="152400"/>
            <a:ext cx="9144000" cy="707886"/>
          </a:xfrm>
          <a:prstGeom prst="rect">
            <a:avLst/>
          </a:prstGeom>
          <a:noFill/>
        </p:spPr>
        <p:txBody>
          <a:bodyPr wrap="square" rtlCol="0">
            <a:spAutoFit/>
          </a:bodyPr>
          <a:lstStyle/>
          <a:p>
            <a:pPr algn="ctr"/>
            <a:r>
              <a:rPr lang="en-US" sz="4000" b="1" dirty="0" smtClean="0">
                <a:solidFill>
                  <a:srgbClr val="73752F"/>
                </a:solidFill>
                <a:effectLst>
                  <a:outerShdw blurRad="38100" dist="38100" dir="2700000" algn="tl">
                    <a:srgbClr val="000000">
                      <a:alpha val="43137"/>
                    </a:srgbClr>
                  </a:outerShdw>
                </a:effectLst>
              </a:rPr>
              <a:t>NIH and Non-Hypothesis Driven Research</a:t>
            </a:r>
            <a:endParaRPr lang="en-US" sz="4000" b="1" dirty="0">
              <a:solidFill>
                <a:srgbClr val="73752F"/>
              </a:solidFill>
              <a:effectLst>
                <a:outerShdw blurRad="38100" dist="38100" dir="2700000" algn="tl">
                  <a:srgbClr val="000000">
                    <a:alpha val="43137"/>
                  </a:srgbClr>
                </a:outerShdw>
              </a:effectLst>
            </a:endParaRPr>
          </a:p>
        </p:txBody>
      </p:sp>
      <p:sp>
        <p:nvSpPr>
          <p:cNvPr id="3" name="Rectangle 2"/>
          <p:cNvSpPr/>
          <p:nvPr/>
        </p:nvSpPr>
        <p:spPr>
          <a:xfrm>
            <a:off x="394770" y="2106804"/>
            <a:ext cx="8444430" cy="381000"/>
          </a:xfrm>
          <a:prstGeom prst="rect">
            <a:avLst/>
          </a:prstGeom>
          <a:solidFill>
            <a:srgbClr val="93A2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81000" y="2487804"/>
            <a:ext cx="1366948" cy="342900"/>
          </a:xfrm>
          <a:prstGeom prst="rect">
            <a:avLst/>
          </a:prstGeom>
          <a:solidFill>
            <a:srgbClr val="93A2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128561" y="1725804"/>
            <a:ext cx="1710639" cy="381000"/>
          </a:xfrm>
          <a:prstGeom prst="rect">
            <a:avLst/>
          </a:prstGeom>
          <a:solidFill>
            <a:srgbClr val="93A2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9296400" cy="7010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147" name="Picture 2" descr="http://zachkvet.files.wordpress.com/2011/10/steve-jobs-1.jpg"/>
          <p:cNvPicPr>
            <a:picLocks noChangeAspect="1" noChangeArrowheads="1"/>
          </p:cNvPicPr>
          <p:nvPr/>
        </p:nvPicPr>
        <p:blipFill>
          <a:blip r:embed="rId2" cstate="print"/>
          <a:srcRect/>
          <a:stretch>
            <a:fillRect/>
          </a:stretch>
        </p:blipFill>
        <p:spPr bwMode="auto">
          <a:xfrm>
            <a:off x="0" y="0"/>
            <a:ext cx="4648200" cy="6965950"/>
          </a:xfrm>
          <a:prstGeom prst="rect">
            <a:avLst/>
          </a:prstGeom>
          <a:noFill/>
          <a:ln w="9525">
            <a:noFill/>
            <a:miter lim="800000"/>
            <a:headEnd/>
            <a:tailEnd/>
          </a:ln>
        </p:spPr>
      </p:pic>
      <p:sp>
        <p:nvSpPr>
          <p:cNvPr id="6148" name="Rectangle 5"/>
          <p:cNvSpPr>
            <a:spLocks noChangeArrowheads="1"/>
          </p:cNvSpPr>
          <p:nvPr/>
        </p:nvSpPr>
        <p:spPr bwMode="auto">
          <a:xfrm>
            <a:off x="4800600" y="1447800"/>
            <a:ext cx="3962400" cy="4524375"/>
          </a:xfrm>
          <a:prstGeom prst="rect">
            <a:avLst/>
          </a:prstGeom>
          <a:noFill/>
          <a:ln w="9525">
            <a:noFill/>
            <a:miter lim="800000"/>
            <a:headEnd/>
            <a:tailEnd/>
          </a:ln>
        </p:spPr>
        <p:txBody>
          <a:bodyPr>
            <a:spAutoFit/>
          </a:bodyPr>
          <a:lstStyle/>
          <a:p>
            <a:r>
              <a:rPr lang="en-US" sz="2800" b="1" i="1" dirty="0">
                <a:solidFill>
                  <a:schemeClr val="bg1"/>
                </a:solidFill>
                <a:latin typeface="Calibri" pitchFamily="34" charset="0"/>
              </a:rPr>
              <a:t>"Simple can be harder than complex.  You have to work hard to get your thinking clean to make it simple.  But it's worth it in the end, because once you get there, you can move mountains."</a:t>
            </a:r>
            <a:r>
              <a:rPr lang="en-US" sz="3200" dirty="0">
                <a:solidFill>
                  <a:schemeClr val="bg1"/>
                </a:solidFill>
                <a:latin typeface="Calibri" pitchFamily="34" charset="0"/>
              </a:rPr>
              <a:t/>
            </a:r>
            <a:br>
              <a:rPr lang="en-US" sz="3200" dirty="0">
                <a:solidFill>
                  <a:schemeClr val="bg1"/>
                </a:solidFill>
                <a:latin typeface="Calibri" pitchFamily="34" charset="0"/>
              </a:rPr>
            </a:br>
            <a:r>
              <a:rPr lang="en-US" sz="3200" dirty="0">
                <a:solidFill>
                  <a:schemeClr val="bg1"/>
                </a:solidFill>
                <a:latin typeface="Calibri" pitchFamily="34" charset="0"/>
              </a:rPr>
              <a:t/>
            </a:r>
            <a:br>
              <a:rPr lang="en-US" sz="3200" dirty="0">
                <a:solidFill>
                  <a:schemeClr val="bg1"/>
                </a:solidFill>
                <a:latin typeface="Calibri" pitchFamily="34" charset="0"/>
              </a:rPr>
            </a:br>
            <a:endParaRPr lang="en-US" sz="3200" dirty="0">
              <a:solidFill>
                <a:schemeClr val="bg1"/>
              </a:solidFill>
              <a:latin typeface="Calibri" pitchFamily="34" charset="0"/>
            </a:endParaRPr>
          </a:p>
        </p:txBody>
      </p:sp>
    </p:spTree>
    <p:extLst>
      <p:ext uri="{BB962C8B-B14F-4D97-AF65-F5344CB8AC3E}">
        <p14:creationId xmlns:p14="http://schemas.microsoft.com/office/powerpoint/2010/main" val="36071798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Mz2-bdkOBmo/T2Z6k-mX42I/AAAAAAAABEY/oFUljZ5fqJk/s1600/albert-einstein-simple-quote.png"/>
          <p:cNvPicPr>
            <a:picLocks noChangeAspect="1" noChangeArrowheads="1"/>
          </p:cNvPicPr>
          <p:nvPr/>
        </p:nvPicPr>
        <p:blipFill>
          <a:blip r:embed="rId2" cstate="print"/>
          <a:srcRect/>
          <a:stretch>
            <a:fillRect/>
          </a:stretch>
        </p:blipFill>
        <p:spPr bwMode="auto">
          <a:xfrm>
            <a:off x="0" y="-3175"/>
            <a:ext cx="9144000" cy="6861175"/>
          </a:xfrm>
          <a:prstGeom prst="rect">
            <a:avLst/>
          </a:prstGeom>
          <a:noFill/>
          <a:ln w="9525">
            <a:noFill/>
            <a:miter lim="800000"/>
            <a:headEnd/>
            <a:tailEnd/>
          </a:ln>
        </p:spPr>
      </p:pic>
    </p:spTree>
    <p:extLst>
      <p:ext uri="{BB962C8B-B14F-4D97-AF65-F5344CB8AC3E}">
        <p14:creationId xmlns:p14="http://schemas.microsoft.com/office/powerpoint/2010/main" val="31180070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Waikawau Bay, Coromandel, New Zealand"/>
          <p:cNvPicPr>
            <a:picLocks noChangeAspect="1" noChangeArrowheads="1"/>
          </p:cNvPicPr>
          <p:nvPr/>
        </p:nvPicPr>
        <p:blipFill>
          <a:blip r:embed="rId3">
            <a:extLst>
              <a:ext uri="{28A0092B-C50C-407E-A947-70E740481C1C}">
                <a14:useLocalDpi xmlns:a14="http://schemas.microsoft.com/office/drawing/2010/main" val="0"/>
              </a:ext>
            </a:extLst>
          </a:blip>
          <a:srcRect r="5199" b="370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5562600"/>
            <a:ext cx="9144000" cy="1077913"/>
          </a:xfrm>
          <a:prstGeom prst="rect">
            <a:avLst/>
          </a:prstGeom>
          <a:solidFill>
            <a:srgbClr val="133D7B"/>
          </a:solidFill>
        </p:spPr>
        <p:txBody>
          <a:bodyPr>
            <a:spAutoFit/>
          </a:bodyPr>
          <a:lstStyle/>
          <a:p>
            <a:pPr algn="ctr">
              <a:defRPr/>
            </a:pPr>
            <a:r>
              <a:rPr lang="en-US" sz="3200" b="1" dirty="0">
                <a:solidFill>
                  <a:schemeClr val="tx2">
                    <a:lumMod val="20000"/>
                    <a:lumOff val="80000"/>
                  </a:schemeClr>
                </a:solidFill>
              </a:rPr>
              <a:t>Your Grant Application should reflect </a:t>
            </a:r>
          </a:p>
          <a:p>
            <a:pPr algn="ctr">
              <a:defRPr/>
            </a:pPr>
            <a:r>
              <a:rPr lang="en-US" sz="3200" b="1" dirty="0">
                <a:solidFill>
                  <a:schemeClr val="tx2">
                    <a:lumMod val="20000"/>
                    <a:lumOff val="80000"/>
                  </a:schemeClr>
                </a:solidFill>
              </a:rPr>
              <a:t>your best thinking.</a:t>
            </a:r>
          </a:p>
        </p:txBody>
      </p:sp>
    </p:spTree>
    <p:extLst>
      <p:ext uri="{BB962C8B-B14F-4D97-AF65-F5344CB8AC3E}">
        <p14:creationId xmlns:p14="http://schemas.microsoft.com/office/powerpoint/2010/main" val="33046327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 Box 3"/>
          <p:cNvSpPr txBox="1">
            <a:spLocks noChangeArrowheads="1"/>
          </p:cNvSpPr>
          <p:nvPr/>
        </p:nvSpPr>
        <p:spPr bwMode="auto">
          <a:xfrm>
            <a:off x="4038600" y="2286000"/>
            <a:ext cx="5029200" cy="2954655"/>
          </a:xfrm>
          <a:prstGeom prst="rect">
            <a:avLst/>
          </a:prstGeom>
          <a:noFill/>
          <a:ln w="9525">
            <a:noFill/>
            <a:miter lim="800000"/>
            <a:headEnd/>
            <a:tailEnd/>
          </a:ln>
        </p:spPr>
        <p:txBody>
          <a:bodyPr>
            <a:spAutoFit/>
          </a:bodyPr>
          <a:lstStyle/>
          <a:p>
            <a:pPr algn="l"/>
            <a:r>
              <a:rPr lang="en-US" sz="2400" b="1" dirty="0"/>
              <a:t>Rosemarie Hunziker, Ph.D.</a:t>
            </a:r>
          </a:p>
          <a:p>
            <a:r>
              <a:rPr lang="en-US" b="1" dirty="0" smtClean="0"/>
              <a:t>Tissue Engineering/Regenerative Medicine, and </a:t>
            </a:r>
            <a:r>
              <a:rPr lang="en-US" b="1" dirty="0"/>
              <a:t>Biomaterials </a:t>
            </a:r>
            <a:r>
              <a:rPr lang="en-US" b="1" dirty="0" smtClean="0"/>
              <a:t>Program </a:t>
            </a:r>
            <a:r>
              <a:rPr lang="en-US" b="1" dirty="0"/>
              <a:t>Director </a:t>
            </a:r>
          </a:p>
          <a:p>
            <a:pPr algn="l"/>
            <a:endParaRPr lang="en-US" b="1" dirty="0"/>
          </a:p>
          <a:p>
            <a:pPr algn="l"/>
            <a:r>
              <a:rPr lang="en-US" b="1" dirty="0"/>
              <a:t>National Institute of Biomedical Imaging and Bioengineering (NIBIB)</a:t>
            </a:r>
          </a:p>
          <a:p>
            <a:pPr algn="l"/>
            <a:r>
              <a:rPr lang="en-US" b="1" dirty="0"/>
              <a:t>National Institutes of Health (NIH)</a:t>
            </a:r>
          </a:p>
          <a:p>
            <a:pPr algn="l"/>
            <a:r>
              <a:rPr lang="en-US" b="1" dirty="0"/>
              <a:t>301-451-1609	</a:t>
            </a:r>
          </a:p>
          <a:p>
            <a:pPr algn="l"/>
            <a:r>
              <a:rPr lang="en-US" b="1" dirty="0">
                <a:hlinkClick r:id="rId3"/>
              </a:rPr>
              <a:t>Rosemarie.Hunziker@nih.gov</a:t>
            </a:r>
            <a:endParaRPr lang="en-US" b="1" dirty="0"/>
          </a:p>
          <a:p>
            <a:pPr algn="l"/>
            <a:r>
              <a:rPr lang="en-US" b="1" dirty="0">
                <a:hlinkClick r:id="rId4"/>
              </a:rPr>
              <a:t>www.nibib.nih.gov</a:t>
            </a:r>
            <a:r>
              <a:rPr lang="en-US" b="1" dirty="0"/>
              <a:t> </a:t>
            </a:r>
          </a:p>
        </p:txBody>
      </p:sp>
      <p:sp>
        <p:nvSpPr>
          <p:cNvPr id="82948" name="Text Box 4"/>
          <p:cNvSpPr txBox="1">
            <a:spLocks noChangeArrowheads="1"/>
          </p:cNvSpPr>
          <p:nvPr/>
        </p:nvSpPr>
        <p:spPr bwMode="auto">
          <a:xfrm>
            <a:off x="1431925" y="5883275"/>
            <a:ext cx="184150" cy="579438"/>
          </a:xfrm>
          <a:prstGeom prst="rect">
            <a:avLst/>
          </a:prstGeom>
          <a:noFill/>
          <a:ln w="9525">
            <a:noFill/>
            <a:miter lim="800000"/>
            <a:headEnd/>
            <a:tailEnd/>
          </a:ln>
        </p:spPr>
        <p:txBody>
          <a:bodyPr wrap="none">
            <a:spAutoFit/>
          </a:bodyPr>
          <a:lstStyle/>
          <a:p>
            <a:endParaRPr lang="en-US" sz="3200"/>
          </a:p>
        </p:txBody>
      </p:sp>
      <p:pic>
        <p:nvPicPr>
          <p:cNvPr id="12" name="Picture 2" descr="United States Department of Health and Human Services"/>
          <p:cNvPicPr>
            <a:picLocks noChangeAspect="1" noChangeArrowheads="1"/>
          </p:cNvPicPr>
          <p:nvPr/>
        </p:nvPicPr>
        <p:blipFill>
          <a:blip r:embed="rId5" cstate="print"/>
          <a:srcRect/>
          <a:stretch>
            <a:fillRect/>
          </a:stretch>
        </p:blipFill>
        <p:spPr bwMode="auto">
          <a:xfrm>
            <a:off x="7823480" y="5714041"/>
            <a:ext cx="1010610" cy="1010611"/>
          </a:xfrm>
          <a:prstGeom prst="rect">
            <a:avLst/>
          </a:prstGeom>
          <a:noFill/>
        </p:spPr>
      </p:pic>
      <p:pic>
        <p:nvPicPr>
          <p:cNvPr id="13" name="Picture 2" descr="National Institutes of Health (NIH) - Turning Discovery Into Health">
            <a:hlinkClick r:id="rId6"/>
          </p:cNvPr>
          <p:cNvPicPr>
            <a:picLocks noChangeAspect="1" noChangeArrowheads="1"/>
          </p:cNvPicPr>
          <p:nvPr/>
        </p:nvPicPr>
        <p:blipFill>
          <a:blip r:embed="rId7" cstate="print"/>
          <a:srcRect r="75448"/>
          <a:stretch>
            <a:fillRect/>
          </a:stretch>
        </p:blipFill>
        <p:spPr bwMode="auto">
          <a:xfrm>
            <a:off x="6629400" y="6026062"/>
            <a:ext cx="1041678" cy="651049"/>
          </a:xfrm>
          <a:prstGeom prst="rect">
            <a:avLst/>
          </a:prstGeom>
          <a:noFill/>
        </p:spPr>
      </p:pic>
      <p:pic>
        <p:nvPicPr>
          <p:cNvPr id="8194" name="Picture 2" descr="http://craftcouncil.org/sites/default/files/1942_mainstream_RosieTheRiveter_194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06" y="446154"/>
            <a:ext cx="3941594" cy="525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182695"/>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Chart 58"/>
          <p:cNvGraphicFramePr/>
          <p:nvPr>
            <p:extLst>
              <p:ext uri="{D42A27DB-BD31-4B8C-83A1-F6EECF244321}">
                <p14:modId xmlns:p14="http://schemas.microsoft.com/office/powerpoint/2010/main" val="1528507307"/>
              </p:ext>
            </p:extLst>
          </p:nvPr>
        </p:nvGraphicFramePr>
        <p:xfrm>
          <a:off x="1178048" y="2784245"/>
          <a:ext cx="655320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347139" name="Text Box 3"/>
          <p:cNvSpPr txBox="1">
            <a:spLocks noChangeArrowheads="1"/>
          </p:cNvSpPr>
          <p:nvPr/>
        </p:nvSpPr>
        <p:spPr bwMode="auto">
          <a:xfrm>
            <a:off x="3571843" y="76200"/>
            <a:ext cx="5354351" cy="830997"/>
          </a:xfrm>
          <a:prstGeom prst="rect">
            <a:avLst/>
          </a:prstGeom>
          <a:noFill/>
          <a:ln w="9525">
            <a:noFill/>
            <a:miter lim="800000"/>
            <a:headEnd/>
            <a:tailEnd/>
          </a:ln>
          <a:effectLst/>
        </p:spPr>
        <p:txBody>
          <a:bodyPr wrap="none">
            <a:spAutoFit/>
          </a:bodyPr>
          <a:lstStyle/>
          <a:p>
            <a:pPr>
              <a:defRPr/>
            </a:pPr>
            <a:r>
              <a:rPr lang="en-US" sz="4800" b="1" dirty="0">
                <a:solidFill>
                  <a:srgbClr val="73752F"/>
                </a:solidFill>
                <a:effectLst>
                  <a:outerShdw blurRad="38100" dist="38100" dir="2700000" algn="tl">
                    <a:srgbClr val="000000">
                      <a:alpha val="43137"/>
                    </a:srgbClr>
                  </a:outerShdw>
                </a:effectLst>
                <a:latin typeface="Arial" charset="0"/>
              </a:rPr>
              <a:t>NIH </a:t>
            </a:r>
            <a:r>
              <a:rPr lang="en-US" sz="4800" b="1" dirty="0" smtClean="0">
                <a:solidFill>
                  <a:srgbClr val="73752F"/>
                </a:solidFill>
                <a:effectLst>
                  <a:outerShdw blurRad="38100" dist="38100" dir="2700000" algn="tl">
                    <a:srgbClr val="000000">
                      <a:alpha val="43137"/>
                    </a:srgbClr>
                  </a:outerShdw>
                </a:effectLst>
                <a:latin typeface="Arial" charset="0"/>
              </a:rPr>
              <a:t>FY14 </a:t>
            </a:r>
            <a:r>
              <a:rPr lang="en-US" sz="4800" b="1" dirty="0">
                <a:solidFill>
                  <a:srgbClr val="73752F"/>
                </a:solidFill>
                <a:effectLst>
                  <a:outerShdw blurRad="38100" dist="38100" dir="2700000" algn="tl">
                    <a:srgbClr val="000000">
                      <a:alpha val="43137"/>
                    </a:srgbClr>
                  </a:outerShdw>
                </a:effectLst>
                <a:latin typeface="Arial" charset="0"/>
              </a:rPr>
              <a:t>Budget </a:t>
            </a:r>
          </a:p>
        </p:txBody>
      </p:sp>
      <p:sp>
        <p:nvSpPr>
          <p:cNvPr id="1029" name="Text Box 4"/>
          <p:cNvSpPr txBox="1">
            <a:spLocks noChangeArrowheads="1"/>
          </p:cNvSpPr>
          <p:nvPr/>
        </p:nvSpPr>
        <p:spPr bwMode="auto">
          <a:xfrm>
            <a:off x="675979" y="1066800"/>
            <a:ext cx="8077200" cy="646331"/>
          </a:xfrm>
          <a:prstGeom prst="rect">
            <a:avLst/>
          </a:prstGeom>
          <a:noFill/>
          <a:ln w="9525">
            <a:noFill/>
            <a:miter lim="800000"/>
            <a:headEnd/>
            <a:tailEnd/>
          </a:ln>
        </p:spPr>
        <p:txBody>
          <a:bodyPr>
            <a:spAutoFit/>
          </a:bodyPr>
          <a:lstStyle/>
          <a:p>
            <a:pPr algn="l"/>
            <a:r>
              <a:rPr lang="en-US" b="1" dirty="0">
                <a:solidFill>
                  <a:schemeClr val="bg2">
                    <a:lumMod val="25000"/>
                  </a:schemeClr>
                </a:solidFill>
              </a:rPr>
              <a:t>NIH Divides most of its investment according to the interests of the component parts (i.e. Institutes or Centers), with </a:t>
            </a:r>
            <a:r>
              <a:rPr lang="en-US" b="1" dirty="0" smtClean="0">
                <a:solidFill>
                  <a:schemeClr val="bg2">
                    <a:lumMod val="25000"/>
                  </a:schemeClr>
                </a:solidFill>
              </a:rPr>
              <a:t>~5% </a:t>
            </a:r>
            <a:r>
              <a:rPr lang="en-US" b="1" dirty="0">
                <a:solidFill>
                  <a:schemeClr val="bg2">
                    <a:lumMod val="25000"/>
                  </a:schemeClr>
                </a:solidFill>
              </a:rPr>
              <a:t>allocated to trans-NIH initiatives.</a:t>
            </a:r>
          </a:p>
        </p:txBody>
      </p:sp>
      <p:grpSp>
        <p:nvGrpSpPr>
          <p:cNvPr id="2" name="Group 65"/>
          <p:cNvGrpSpPr/>
          <p:nvPr/>
        </p:nvGrpSpPr>
        <p:grpSpPr>
          <a:xfrm>
            <a:off x="644648" y="2022245"/>
            <a:ext cx="7854704" cy="4224754"/>
            <a:chOff x="685800" y="1981200"/>
            <a:chExt cx="7854704" cy="4224754"/>
          </a:xfrm>
        </p:grpSpPr>
        <p:sp>
          <p:nvSpPr>
            <p:cNvPr id="347142" name="Text Box 6"/>
            <p:cNvSpPr txBox="1">
              <a:spLocks noChangeArrowheads="1"/>
            </p:cNvSpPr>
            <p:nvPr/>
          </p:nvSpPr>
          <p:spPr bwMode="auto">
            <a:xfrm>
              <a:off x="5029200" y="3124200"/>
              <a:ext cx="577850" cy="366713"/>
            </a:xfrm>
            <a:prstGeom prst="rect">
              <a:avLst/>
            </a:prstGeom>
            <a:noFill/>
            <a:ln w="9525">
              <a:noFill/>
              <a:miter lim="800000"/>
              <a:headEnd/>
              <a:tailEnd/>
            </a:ln>
          </p:spPr>
          <p:txBody>
            <a:bodyPr wrap="none">
              <a:spAutoFit/>
            </a:bodyPr>
            <a:lstStyle/>
            <a:p>
              <a:pPr algn="l"/>
              <a:r>
                <a:rPr lang="en-US" b="1" dirty="0"/>
                <a:t>NCI</a:t>
              </a:r>
            </a:p>
          </p:txBody>
        </p:sp>
        <p:sp>
          <p:nvSpPr>
            <p:cNvPr id="347143" name="Text Box 7"/>
            <p:cNvSpPr txBox="1">
              <a:spLocks noChangeArrowheads="1"/>
            </p:cNvSpPr>
            <p:nvPr/>
          </p:nvSpPr>
          <p:spPr bwMode="auto">
            <a:xfrm>
              <a:off x="6172200" y="3810000"/>
              <a:ext cx="838200" cy="366713"/>
            </a:xfrm>
            <a:prstGeom prst="rect">
              <a:avLst/>
            </a:prstGeom>
            <a:noFill/>
            <a:ln w="9525">
              <a:noFill/>
              <a:miter lim="800000"/>
              <a:headEnd/>
              <a:tailEnd/>
            </a:ln>
          </p:spPr>
          <p:txBody>
            <a:bodyPr>
              <a:spAutoFit/>
            </a:bodyPr>
            <a:lstStyle/>
            <a:p>
              <a:pPr algn="l"/>
              <a:r>
                <a:rPr lang="en-US" b="1" dirty="0"/>
                <a:t>NIAID</a:t>
              </a:r>
            </a:p>
          </p:txBody>
        </p:sp>
        <p:sp>
          <p:nvSpPr>
            <p:cNvPr id="347144" name="Text Box 8"/>
            <p:cNvSpPr txBox="1">
              <a:spLocks noChangeArrowheads="1"/>
            </p:cNvSpPr>
            <p:nvPr/>
          </p:nvSpPr>
          <p:spPr bwMode="auto">
            <a:xfrm>
              <a:off x="5867400" y="4724400"/>
              <a:ext cx="882650" cy="366713"/>
            </a:xfrm>
            <a:prstGeom prst="rect">
              <a:avLst/>
            </a:prstGeom>
            <a:noFill/>
            <a:ln w="9525">
              <a:noFill/>
              <a:miter lim="800000"/>
              <a:headEnd/>
              <a:tailEnd/>
            </a:ln>
          </p:spPr>
          <p:txBody>
            <a:bodyPr wrap="none">
              <a:spAutoFit/>
            </a:bodyPr>
            <a:lstStyle/>
            <a:p>
              <a:pPr algn="l"/>
              <a:r>
                <a:rPr lang="en-US" b="1" dirty="0"/>
                <a:t>NHLBI</a:t>
              </a:r>
            </a:p>
          </p:txBody>
        </p:sp>
        <p:sp>
          <p:nvSpPr>
            <p:cNvPr id="347145" name="Text Box 9"/>
            <p:cNvSpPr txBox="1">
              <a:spLocks noChangeArrowheads="1"/>
            </p:cNvSpPr>
            <p:nvPr/>
          </p:nvSpPr>
          <p:spPr bwMode="auto">
            <a:xfrm>
              <a:off x="4572000" y="5105400"/>
              <a:ext cx="933450" cy="366713"/>
            </a:xfrm>
            <a:prstGeom prst="rect">
              <a:avLst/>
            </a:prstGeom>
            <a:noFill/>
            <a:ln w="9525">
              <a:noFill/>
              <a:miter lim="800000"/>
              <a:headEnd/>
              <a:tailEnd/>
            </a:ln>
          </p:spPr>
          <p:txBody>
            <a:bodyPr wrap="none">
              <a:spAutoFit/>
            </a:bodyPr>
            <a:lstStyle/>
            <a:p>
              <a:pPr algn="l"/>
              <a:r>
                <a:rPr lang="en-US" b="1" dirty="0"/>
                <a:t>NIGMS</a:t>
              </a:r>
            </a:p>
          </p:txBody>
        </p:sp>
        <p:sp>
          <p:nvSpPr>
            <p:cNvPr id="347146" name="Text Box 10"/>
            <p:cNvSpPr txBox="1">
              <a:spLocks noChangeArrowheads="1"/>
            </p:cNvSpPr>
            <p:nvPr/>
          </p:nvSpPr>
          <p:spPr bwMode="auto">
            <a:xfrm>
              <a:off x="3352800" y="5181600"/>
              <a:ext cx="908050" cy="366713"/>
            </a:xfrm>
            <a:prstGeom prst="rect">
              <a:avLst/>
            </a:prstGeom>
            <a:noFill/>
            <a:ln w="9525">
              <a:noFill/>
              <a:miter lim="800000"/>
              <a:headEnd/>
              <a:tailEnd/>
            </a:ln>
          </p:spPr>
          <p:txBody>
            <a:bodyPr wrap="none">
              <a:spAutoFit/>
            </a:bodyPr>
            <a:lstStyle/>
            <a:p>
              <a:pPr algn="l"/>
              <a:r>
                <a:rPr lang="en-US" b="1" dirty="0"/>
                <a:t>NIDDK</a:t>
              </a:r>
            </a:p>
          </p:txBody>
        </p:sp>
        <p:sp>
          <p:nvSpPr>
            <p:cNvPr id="347147" name="Text Box 11"/>
            <p:cNvSpPr txBox="1">
              <a:spLocks noChangeArrowheads="1"/>
            </p:cNvSpPr>
            <p:nvPr/>
          </p:nvSpPr>
          <p:spPr bwMode="auto">
            <a:xfrm>
              <a:off x="1066800" y="5334000"/>
              <a:ext cx="683200" cy="338554"/>
            </a:xfrm>
            <a:prstGeom prst="rect">
              <a:avLst/>
            </a:prstGeom>
            <a:noFill/>
            <a:ln w="9525">
              <a:noFill/>
              <a:miter lim="800000"/>
              <a:headEnd/>
              <a:tailEnd/>
            </a:ln>
          </p:spPr>
          <p:txBody>
            <a:bodyPr wrap="none">
              <a:spAutoFit/>
            </a:bodyPr>
            <a:lstStyle/>
            <a:p>
              <a:pPr algn="l"/>
              <a:r>
                <a:rPr lang="en-US" sz="1600" b="1" dirty="0" smtClean="0"/>
                <a:t>NIMH</a:t>
              </a:r>
              <a:endParaRPr lang="en-US" sz="1600" b="1" dirty="0"/>
            </a:p>
          </p:txBody>
        </p:sp>
        <p:sp>
          <p:nvSpPr>
            <p:cNvPr id="347148" name="Text Box 12"/>
            <p:cNvSpPr txBox="1">
              <a:spLocks noChangeArrowheads="1"/>
            </p:cNvSpPr>
            <p:nvPr/>
          </p:nvSpPr>
          <p:spPr bwMode="auto">
            <a:xfrm>
              <a:off x="1905000" y="5867400"/>
              <a:ext cx="736099" cy="338554"/>
            </a:xfrm>
            <a:prstGeom prst="rect">
              <a:avLst/>
            </a:prstGeom>
            <a:noFill/>
            <a:ln w="9525">
              <a:noFill/>
              <a:miter lim="800000"/>
              <a:headEnd/>
              <a:tailEnd/>
            </a:ln>
          </p:spPr>
          <p:txBody>
            <a:bodyPr wrap="none">
              <a:spAutoFit/>
            </a:bodyPr>
            <a:lstStyle/>
            <a:p>
              <a:pPr algn="l"/>
              <a:r>
                <a:rPr lang="en-US" sz="1600" b="1" dirty="0" smtClean="0"/>
                <a:t>NINDS</a:t>
              </a:r>
              <a:endParaRPr lang="en-US" sz="1600" b="1" dirty="0"/>
            </a:p>
          </p:txBody>
        </p:sp>
        <p:sp>
          <p:nvSpPr>
            <p:cNvPr id="347149" name="Text Box 13"/>
            <p:cNvSpPr txBox="1">
              <a:spLocks noChangeArrowheads="1"/>
            </p:cNvSpPr>
            <p:nvPr/>
          </p:nvSpPr>
          <p:spPr bwMode="auto">
            <a:xfrm>
              <a:off x="762000" y="4419600"/>
              <a:ext cx="825500" cy="336550"/>
            </a:xfrm>
            <a:prstGeom prst="rect">
              <a:avLst/>
            </a:prstGeom>
            <a:noFill/>
            <a:ln w="9525">
              <a:noFill/>
              <a:miter lim="800000"/>
              <a:headEnd/>
              <a:tailEnd/>
            </a:ln>
          </p:spPr>
          <p:txBody>
            <a:bodyPr wrap="none">
              <a:spAutoFit/>
            </a:bodyPr>
            <a:lstStyle/>
            <a:p>
              <a:pPr algn="l"/>
              <a:r>
                <a:rPr lang="en-US" sz="1600" b="1" dirty="0"/>
                <a:t>NICHD</a:t>
              </a:r>
            </a:p>
          </p:txBody>
        </p:sp>
        <p:sp>
          <p:nvSpPr>
            <p:cNvPr id="347150" name="Text Box 14"/>
            <p:cNvSpPr txBox="1">
              <a:spLocks noChangeArrowheads="1"/>
            </p:cNvSpPr>
            <p:nvPr/>
          </p:nvSpPr>
          <p:spPr bwMode="auto">
            <a:xfrm>
              <a:off x="1676400" y="3048000"/>
              <a:ext cx="665054" cy="307777"/>
            </a:xfrm>
            <a:prstGeom prst="rect">
              <a:avLst/>
            </a:prstGeom>
            <a:noFill/>
            <a:ln w="9525">
              <a:noFill/>
              <a:miter lim="800000"/>
              <a:headEnd/>
              <a:tailEnd/>
            </a:ln>
          </p:spPr>
          <p:txBody>
            <a:bodyPr wrap="none">
              <a:spAutoFit/>
            </a:bodyPr>
            <a:lstStyle/>
            <a:p>
              <a:pPr algn="l"/>
              <a:r>
                <a:rPr lang="en-US" sz="1400" b="1" dirty="0" smtClean="0"/>
                <a:t>NCATS</a:t>
              </a:r>
              <a:endParaRPr lang="en-US" sz="1400" b="1" dirty="0"/>
            </a:p>
          </p:txBody>
        </p:sp>
        <p:sp>
          <p:nvSpPr>
            <p:cNvPr id="347151" name="Text Box 15"/>
            <p:cNvSpPr txBox="1">
              <a:spLocks noChangeArrowheads="1"/>
            </p:cNvSpPr>
            <p:nvPr/>
          </p:nvSpPr>
          <p:spPr bwMode="auto">
            <a:xfrm>
              <a:off x="990600" y="4038600"/>
              <a:ext cx="533400" cy="336550"/>
            </a:xfrm>
            <a:prstGeom prst="rect">
              <a:avLst/>
            </a:prstGeom>
            <a:noFill/>
            <a:ln w="9525">
              <a:noFill/>
              <a:miter lim="800000"/>
              <a:headEnd/>
              <a:tailEnd/>
            </a:ln>
          </p:spPr>
          <p:txBody>
            <a:bodyPr wrap="none">
              <a:spAutoFit/>
            </a:bodyPr>
            <a:lstStyle/>
            <a:p>
              <a:pPr algn="l"/>
              <a:r>
                <a:rPr lang="en-US" sz="1600" b="1" dirty="0"/>
                <a:t>NIA</a:t>
              </a:r>
            </a:p>
          </p:txBody>
        </p:sp>
        <p:sp>
          <p:nvSpPr>
            <p:cNvPr id="347152" name="Text Box 16"/>
            <p:cNvSpPr txBox="1">
              <a:spLocks noChangeArrowheads="1"/>
            </p:cNvSpPr>
            <p:nvPr/>
          </p:nvSpPr>
          <p:spPr bwMode="auto">
            <a:xfrm>
              <a:off x="1676400" y="2819400"/>
              <a:ext cx="673582" cy="307777"/>
            </a:xfrm>
            <a:prstGeom prst="rect">
              <a:avLst/>
            </a:prstGeom>
            <a:noFill/>
            <a:ln w="9525">
              <a:noFill/>
              <a:miter lim="800000"/>
              <a:headEnd/>
              <a:tailEnd/>
            </a:ln>
          </p:spPr>
          <p:txBody>
            <a:bodyPr wrap="none">
              <a:spAutoFit/>
            </a:bodyPr>
            <a:lstStyle/>
            <a:p>
              <a:pPr algn="l"/>
              <a:r>
                <a:rPr lang="en-US" sz="1400" b="1" dirty="0" smtClean="0"/>
                <a:t>OD/CF</a:t>
              </a:r>
              <a:endParaRPr lang="en-US" sz="1400" b="1" dirty="0"/>
            </a:p>
          </p:txBody>
        </p:sp>
        <p:sp>
          <p:nvSpPr>
            <p:cNvPr id="1041" name="Line 17"/>
            <p:cNvSpPr>
              <a:spLocks noChangeShapeType="1"/>
            </p:cNvSpPr>
            <p:nvPr/>
          </p:nvSpPr>
          <p:spPr bwMode="auto">
            <a:xfrm>
              <a:off x="685800" y="3124200"/>
              <a:ext cx="228600" cy="228600"/>
            </a:xfrm>
            <a:prstGeom prst="line">
              <a:avLst/>
            </a:prstGeom>
            <a:noFill/>
            <a:ln w="9525">
              <a:noFill/>
              <a:round/>
              <a:headEnd/>
              <a:tailEnd/>
            </a:ln>
          </p:spPr>
          <p:txBody>
            <a:bodyPr/>
            <a:lstStyle/>
            <a:p>
              <a:endParaRPr lang="en-US" dirty="0"/>
            </a:p>
          </p:txBody>
        </p:sp>
        <p:sp>
          <p:nvSpPr>
            <p:cNvPr id="1042" name="Line 18"/>
            <p:cNvSpPr>
              <a:spLocks noChangeShapeType="1"/>
            </p:cNvSpPr>
            <p:nvPr/>
          </p:nvSpPr>
          <p:spPr bwMode="auto">
            <a:xfrm>
              <a:off x="914400" y="2667000"/>
              <a:ext cx="533400" cy="457200"/>
            </a:xfrm>
            <a:prstGeom prst="line">
              <a:avLst/>
            </a:prstGeom>
            <a:noFill/>
            <a:ln w="9525">
              <a:noFill/>
              <a:round/>
              <a:headEnd/>
              <a:tailEnd/>
            </a:ln>
          </p:spPr>
          <p:txBody>
            <a:bodyPr/>
            <a:lstStyle/>
            <a:p>
              <a:endParaRPr lang="en-US" dirty="0"/>
            </a:p>
          </p:txBody>
        </p:sp>
        <p:sp>
          <p:nvSpPr>
            <p:cNvPr id="1045" name="Line 21"/>
            <p:cNvSpPr>
              <a:spLocks noChangeShapeType="1"/>
            </p:cNvSpPr>
            <p:nvPr/>
          </p:nvSpPr>
          <p:spPr bwMode="auto">
            <a:xfrm>
              <a:off x="2209800" y="2743200"/>
              <a:ext cx="152400" cy="228600"/>
            </a:xfrm>
            <a:prstGeom prst="line">
              <a:avLst/>
            </a:prstGeom>
            <a:noFill/>
            <a:ln w="9525">
              <a:noFill/>
              <a:round/>
              <a:headEnd/>
              <a:tailEnd/>
            </a:ln>
          </p:spPr>
          <p:txBody>
            <a:bodyPr/>
            <a:lstStyle/>
            <a:p>
              <a:endParaRPr lang="en-US" dirty="0"/>
            </a:p>
          </p:txBody>
        </p:sp>
        <p:sp>
          <p:nvSpPr>
            <p:cNvPr id="1047" name="Line 23"/>
            <p:cNvSpPr>
              <a:spLocks noChangeShapeType="1"/>
            </p:cNvSpPr>
            <p:nvPr/>
          </p:nvSpPr>
          <p:spPr bwMode="auto">
            <a:xfrm>
              <a:off x="2590800" y="2362200"/>
              <a:ext cx="304800" cy="609600"/>
            </a:xfrm>
            <a:prstGeom prst="line">
              <a:avLst/>
            </a:prstGeom>
            <a:noFill/>
            <a:ln w="9525">
              <a:noFill/>
              <a:round/>
              <a:headEnd/>
              <a:tailEnd/>
            </a:ln>
          </p:spPr>
          <p:txBody>
            <a:bodyPr/>
            <a:lstStyle/>
            <a:p>
              <a:endParaRPr lang="en-US" dirty="0"/>
            </a:p>
          </p:txBody>
        </p:sp>
        <p:sp>
          <p:nvSpPr>
            <p:cNvPr id="1048" name="Line 24"/>
            <p:cNvSpPr>
              <a:spLocks noChangeShapeType="1"/>
            </p:cNvSpPr>
            <p:nvPr/>
          </p:nvSpPr>
          <p:spPr bwMode="auto">
            <a:xfrm>
              <a:off x="2743200" y="2133600"/>
              <a:ext cx="381000" cy="762000"/>
            </a:xfrm>
            <a:prstGeom prst="line">
              <a:avLst/>
            </a:prstGeom>
            <a:noFill/>
            <a:ln w="9525">
              <a:noFill/>
              <a:round/>
              <a:headEnd/>
              <a:tailEnd/>
            </a:ln>
          </p:spPr>
          <p:txBody>
            <a:bodyPr/>
            <a:lstStyle/>
            <a:p>
              <a:endParaRPr lang="en-US" dirty="0"/>
            </a:p>
          </p:txBody>
        </p:sp>
        <p:sp>
          <p:nvSpPr>
            <p:cNvPr id="1049" name="Line 25"/>
            <p:cNvSpPr>
              <a:spLocks noChangeShapeType="1"/>
            </p:cNvSpPr>
            <p:nvPr/>
          </p:nvSpPr>
          <p:spPr bwMode="auto">
            <a:xfrm>
              <a:off x="3048000" y="2286000"/>
              <a:ext cx="304800" cy="685800"/>
            </a:xfrm>
            <a:prstGeom prst="line">
              <a:avLst/>
            </a:prstGeom>
            <a:noFill/>
            <a:ln w="9525">
              <a:noFill/>
              <a:round/>
              <a:headEnd/>
              <a:tailEnd/>
            </a:ln>
          </p:spPr>
          <p:txBody>
            <a:bodyPr/>
            <a:lstStyle/>
            <a:p>
              <a:endParaRPr lang="en-US" dirty="0"/>
            </a:p>
          </p:txBody>
        </p:sp>
        <p:sp>
          <p:nvSpPr>
            <p:cNvPr id="1050" name="Line 26"/>
            <p:cNvSpPr>
              <a:spLocks noChangeShapeType="1"/>
            </p:cNvSpPr>
            <p:nvPr/>
          </p:nvSpPr>
          <p:spPr bwMode="auto">
            <a:xfrm>
              <a:off x="3429000" y="2514600"/>
              <a:ext cx="76200" cy="381000"/>
            </a:xfrm>
            <a:prstGeom prst="line">
              <a:avLst/>
            </a:prstGeom>
            <a:noFill/>
            <a:ln w="9525">
              <a:noFill/>
              <a:round/>
              <a:headEnd/>
              <a:tailEnd/>
            </a:ln>
          </p:spPr>
          <p:txBody>
            <a:bodyPr/>
            <a:lstStyle/>
            <a:p>
              <a:endParaRPr lang="en-US" dirty="0"/>
            </a:p>
          </p:txBody>
        </p:sp>
        <p:sp>
          <p:nvSpPr>
            <p:cNvPr id="1051" name="Line 27"/>
            <p:cNvSpPr>
              <a:spLocks noChangeShapeType="1"/>
            </p:cNvSpPr>
            <p:nvPr/>
          </p:nvSpPr>
          <p:spPr bwMode="auto">
            <a:xfrm>
              <a:off x="3657600" y="2743200"/>
              <a:ext cx="0" cy="152400"/>
            </a:xfrm>
            <a:prstGeom prst="line">
              <a:avLst/>
            </a:prstGeom>
            <a:noFill/>
            <a:ln w="9525">
              <a:noFill/>
              <a:round/>
              <a:headEnd/>
              <a:tailEnd/>
            </a:ln>
          </p:spPr>
          <p:txBody>
            <a:bodyPr/>
            <a:lstStyle/>
            <a:p>
              <a:endParaRPr lang="en-US" dirty="0"/>
            </a:p>
          </p:txBody>
        </p:sp>
        <p:sp>
          <p:nvSpPr>
            <p:cNvPr id="1052" name="Line 28"/>
            <p:cNvSpPr>
              <a:spLocks noChangeShapeType="1"/>
            </p:cNvSpPr>
            <p:nvPr/>
          </p:nvSpPr>
          <p:spPr bwMode="auto">
            <a:xfrm flipH="1">
              <a:off x="3810000" y="2743200"/>
              <a:ext cx="228600" cy="152400"/>
            </a:xfrm>
            <a:prstGeom prst="line">
              <a:avLst/>
            </a:prstGeom>
            <a:noFill/>
            <a:ln w="9525">
              <a:noFill/>
              <a:round/>
              <a:headEnd/>
              <a:tailEnd/>
            </a:ln>
          </p:spPr>
          <p:txBody>
            <a:bodyPr/>
            <a:lstStyle/>
            <a:p>
              <a:endParaRPr lang="en-US" dirty="0"/>
            </a:p>
          </p:txBody>
        </p:sp>
        <p:sp>
          <p:nvSpPr>
            <p:cNvPr id="1057" name="Text Box 31"/>
            <p:cNvSpPr txBox="1">
              <a:spLocks noChangeArrowheads="1"/>
            </p:cNvSpPr>
            <p:nvPr/>
          </p:nvSpPr>
          <p:spPr bwMode="auto">
            <a:xfrm>
              <a:off x="4114800" y="2209800"/>
              <a:ext cx="846138" cy="304800"/>
            </a:xfrm>
            <a:prstGeom prst="rect">
              <a:avLst/>
            </a:prstGeom>
            <a:noFill/>
            <a:ln w="9525">
              <a:noFill/>
              <a:miter lim="800000"/>
              <a:headEnd/>
              <a:tailEnd/>
            </a:ln>
          </p:spPr>
          <p:txBody>
            <a:bodyPr>
              <a:spAutoFit/>
            </a:bodyPr>
            <a:lstStyle/>
            <a:p>
              <a:pPr algn="l"/>
              <a:r>
                <a:rPr lang="en-US" sz="1400" b="1" dirty="0" smtClean="0"/>
                <a:t>NIMHD</a:t>
              </a:r>
              <a:endParaRPr lang="en-US" sz="1400" b="1" dirty="0"/>
            </a:p>
          </p:txBody>
        </p:sp>
        <p:sp>
          <p:nvSpPr>
            <p:cNvPr id="1059" name="Text Box 33"/>
            <p:cNvSpPr txBox="1">
              <a:spLocks noChangeArrowheads="1"/>
            </p:cNvSpPr>
            <p:nvPr/>
          </p:nvSpPr>
          <p:spPr bwMode="auto">
            <a:xfrm>
              <a:off x="1066800" y="3657600"/>
              <a:ext cx="623889" cy="338554"/>
            </a:xfrm>
            <a:prstGeom prst="rect">
              <a:avLst/>
            </a:prstGeom>
            <a:noFill/>
            <a:ln w="9525">
              <a:noFill/>
              <a:miter lim="800000"/>
              <a:headEnd/>
              <a:tailEnd/>
            </a:ln>
          </p:spPr>
          <p:txBody>
            <a:bodyPr wrap="none">
              <a:spAutoFit/>
            </a:bodyPr>
            <a:lstStyle/>
            <a:p>
              <a:pPr algn="l"/>
              <a:r>
                <a:rPr lang="en-US" sz="1600" b="1" dirty="0" smtClean="0"/>
                <a:t>NIDA</a:t>
              </a:r>
              <a:endParaRPr lang="en-US" sz="1600" b="1" dirty="0"/>
            </a:p>
          </p:txBody>
        </p:sp>
        <p:sp>
          <p:nvSpPr>
            <p:cNvPr id="1060" name="Text Box 34"/>
            <p:cNvSpPr txBox="1">
              <a:spLocks noChangeArrowheads="1"/>
            </p:cNvSpPr>
            <p:nvPr/>
          </p:nvSpPr>
          <p:spPr bwMode="auto">
            <a:xfrm>
              <a:off x="1219200" y="3200400"/>
              <a:ext cx="728663" cy="304800"/>
            </a:xfrm>
            <a:prstGeom prst="rect">
              <a:avLst/>
            </a:prstGeom>
            <a:noFill/>
            <a:ln w="9525">
              <a:noFill/>
              <a:miter lim="800000"/>
              <a:headEnd/>
              <a:tailEnd/>
            </a:ln>
          </p:spPr>
          <p:txBody>
            <a:bodyPr wrap="none">
              <a:spAutoFit/>
            </a:bodyPr>
            <a:lstStyle/>
            <a:p>
              <a:pPr algn="l"/>
              <a:r>
                <a:rPr lang="en-US" sz="1400" b="1" dirty="0"/>
                <a:t>NIEHS</a:t>
              </a:r>
            </a:p>
          </p:txBody>
        </p:sp>
        <p:sp>
          <p:nvSpPr>
            <p:cNvPr id="1061" name="Text Box 35"/>
            <p:cNvSpPr txBox="1">
              <a:spLocks noChangeArrowheads="1"/>
            </p:cNvSpPr>
            <p:nvPr/>
          </p:nvSpPr>
          <p:spPr bwMode="auto">
            <a:xfrm>
              <a:off x="1524000" y="2590800"/>
              <a:ext cx="757238" cy="304800"/>
            </a:xfrm>
            <a:prstGeom prst="rect">
              <a:avLst/>
            </a:prstGeom>
            <a:noFill/>
            <a:ln w="9525">
              <a:noFill/>
              <a:miter lim="800000"/>
              <a:headEnd/>
              <a:tailEnd/>
            </a:ln>
          </p:spPr>
          <p:txBody>
            <a:bodyPr wrap="none">
              <a:spAutoFit/>
            </a:bodyPr>
            <a:lstStyle/>
            <a:p>
              <a:pPr algn="l"/>
              <a:r>
                <a:rPr lang="en-US" sz="1400" b="1" dirty="0"/>
                <a:t>NIAMS</a:t>
              </a:r>
            </a:p>
          </p:txBody>
        </p:sp>
        <p:sp>
          <p:nvSpPr>
            <p:cNvPr id="1064" name="Text Box 38"/>
            <p:cNvSpPr txBox="1">
              <a:spLocks noChangeArrowheads="1"/>
            </p:cNvSpPr>
            <p:nvPr/>
          </p:nvSpPr>
          <p:spPr bwMode="auto">
            <a:xfrm>
              <a:off x="2057400" y="2438400"/>
              <a:ext cx="757238" cy="307777"/>
            </a:xfrm>
            <a:prstGeom prst="rect">
              <a:avLst/>
            </a:prstGeom>
            <a:noFill/>
            <a:ln w="9525">
              <a:noFill/>
              <a:miter lim="800000"/>
              <a:headEnd/>
              <a:tailEnd/>
            </a:ln>
          </p:spPr>
          <p:txBody>
            <a:bodyPr wrap="square">
              <a:spAutoFit/>
            </a:bodyPr>
            <a:lstStyle/>
            <a:p>
              <a:pPr algn="l"/>
              <a:r>
                <a:rPr lang="en-US" sz="1400" b="1" dirty="0"/>
                <a:t>NHGRI</a:t>
              </a:r>
            </a:p>
          </p:txBody>
        </p:sp>
        <p:sp>
          <p:nvSpPr>
            <p:cNvPr id="1065" name="Text Box 39"/>
            <p:cNvSpPr txBox="1">
              <a:spLocks noChangeArrowheads="1"/>
            </p:cNvSpPr>
            <p:nvPr/>
          </p:nvSpPr>
          <p:spPr bwMode="auto">
            <a:xfrm>
              <a:off x="2971800" y="2438400"/>
              <a:ext cx="660758" cy="307777"/>
            </a:xfrm>
            <a:prstGeom prst="rect">
              <a:avLst/>
            </a:prstGeom>
            <a:noFill/>
            <a:ln w="9525">
              <a:noFill/>
              <a:miter lim="800000"/>
              <a:headEnd/>
              <a:tailEnd/>
            </a:ln>
          </p:spPr>
          <p:txBody>
            <a:bodyPr wrap="none">
              <a:spAutoFit/>
            </a:bodyPr>
            <a:lstStyle/>
            <a:p>
              <a:pPr algn="l"/>
              <a:r>
                <a:rPr lang="en-US" sz="1400" b="1" dirty="0" smtClean="0"/>
                <a:t>NIDCR</a:t>
              </a:r>
              <a:endParaRPr lang="en-US" sz="1400" b="1" dirty="0"/>
            </a:p>
          </p:txBody>
        </p:sp>
        <p:sp>
          <p:nvSpPr>
            <p:cNvPr id="1067" name="Text Box 41"/>
            <p:cNvSpPr txBox="1">
              <a:spLocks noChangeArrowheads="1"/>
            </p:cNvSpPr>
            <p:nvPr/>
          </p:nvSpPr>
          <p:spPr bwMode="auto">
            <a:xfrm>
              <a:off x="2133600" y="2209800"/>
              <a:ext cx="762000" cy="307777"/>
            </a:xfrm>
            <a:prstGeom prst="rect">
              <a:avLst/>
            </a:prstGeom>
            <a:noFill/>
            <a:ln w="9525">
              <a:noFill/>
              <a:miter lim="800000"/>
              <a:headEnd/>
              <a:tailEnd/>
            </a:ln>
          </p:spPr>
          <p:txBody>
            <a:bodyPr wrap="square">
              <a:spAutoFit/>
            </a:bodyPr>
            <a:lstStyle/>
            <a:p>
              <a:pPr algn="l"/>
              <a:r>
                <a:rPr lang="en-US" sz="1400" b="1" dirty="0" smtClean="0"/>
                <a:t>NIAAA</a:t>
              </a:r>
              <a:endParaRPr lang="en-US" sz="1400" b="1" dirty="0"/>
            </a:p>
          </p:txBody>
        </p:sp>
        <p:sp>
          <p:nvSpPr>
            <p:cNvPr id="1068" name="Text Box 42"/>
            <p:cNvSpPr txBox="1">
              <a:spLocks noChangeArrowheads="1"/>
            </p:cNvSpPr>
            <p:nvPr/>
          </p:nvSpPr>
          <p:spPr bwMode="auto">
            <a:xfrm>
              <a:off x="3810000" y="2057400"/>
              <a:ext cx="535724" cy="307777"/>
            </a:xfrm>
            <a:prstGeom prst="rect">
              <a:avLst/>
            </a:prstGeom>
            <a:noFill/>
            <a:ln w="9525">
              <a:noFill/>
              <a:miter lim="800000"/>
              <a:headEnd/>
              <a:tailEnd/>
            </a:ln>
          </p:spPr>
          <p:txBody>
            <a:bodyPr wrap="none">
              <a:spAutoFit/>
            </a:bodyPr>
            <a:lstStyle/>
            <a:p>
              <a:pPr algn="l"/>
              <a:r>
                <a:rPr lang="en-US" sz="1400" b="1" dirty="0" smtClean="0"/>
                <a:t>NLM</a:t>
              </a:r>
              <a:endParaRPr lang="en-US" sz="1400" b="1" dirty="0"/>
            </a:p>
          </p:txBody>
        </p:sp>
        <p:sp>
          <p:nvSpPr>
            <p:cNvPr id="1069" name="Text Box 43"/>
            <p:cNvSpPr txBox="1">
              <a:spLocks noChangeArrowheads="1"/>
            </p:cNvSpPr>
            <p:nvPr/>
          </p:nvSpPr>
          <p:spPr bwMode="auto">
            <a:xfrm>
              <a:off x="3048000" y="2209800"/>
              <a:ext cx="685800" cy="307777"/>
            </a:xfrm>
            <a:prstGeom prst="rect">
              <a:avLst/>
            </a:prstGeom>
            <a:noFill/>
            <a:ln w="9525">
              <a:noFill/>
              <a:miter lim="800000"/>
              <a:headEnd/>
              <a:tailEnd/>
            </a:ln>
          </p:spPr>
          <p:txBody>
            <a:bodyPr wrap="square">
              <a:spAutoFit/>
            </a:bodyPr>
            <a:lstStyle/>
            <a:p>
              <a:pPr algn="l"/>
              <a:r>
                <a:rPr lang="en-US" sz="1400" b="1" dirty="0" smtClean="0"/>
                <a:t>NIDCD</a:t>
              </a:r>
              <a:endParaRPr lang="en-US" sz="1400" b="1" dirty="0"/>
            </a:p>
          </p:txBody>
        </p:sp>
        <p:sp>
          <p:nvSpPr>
            <p:cNvPr id="1070" name="Text Box 44"/>
            <p:cNvSpPr txBox="1">
              <a:spLocks noChangeArrowheads="1"/>
            </p:cNvSpPr>
            <p:nvPr/>
          </p:nvSpPr>
          <p:spPr bwMode="auto">
            <a:xfrm>
              <a:off x="3581400" y="2362200"/>
              <a:ext cx="619125" cy="304800"/>
            </a:xfrm>
            <a:prstGeom prst="rect">
              <a:avLst/>
            </a:prstGeom>
            <a:noFill/>
            <a:ln w="9525">
              <a:noFill/>
              <a:miter lim="800000"/>
              <a:headEnd/>
              <a:tailEnd/>
            </a:ln>
          </p:spPr>
          <p:txBody>
            <a:bodyPr>
              <a:spAutoFit/>
            </a:bodyPr>
            <a:lstStyle/>
            <a:p>
              <a:pPr algn="l"/>
              <a:r>
                <a:rPr lang="en-US" sz="1400" b="1" dirty="0" smtClean="0"/>
                <a:t>NIBIB</a:t>
              </a:r>
              <a:endParaRPr lang="en-US" sz="1400" b="1" dirty="0"/>
            </a:p>
          </p:txBody>
        </p:sp>
        <p:sp>
          <p:nvSpPr>
            <p:cNvPr id="1071" name="Text Box 45"/>
            <p:cNvSpPr txBox="1">
              <a:spLocks noChangeArrowheads="1"/>
            </p:cNvSpPr>
            <p:nvPr/>
          </p:nvSpPr>
          <p:spPr bwMode="auto">
            <a:xfrm>
              <a:off x="4495800" y="2743200"/>
              <a:ext cx="450850" cy="276999"/>
            </a:xfrm>
            <a:prstGeom prst="rect">
              <a:avLst/>
            </a:prstGeom>
            <a:noFill/>
            <a:ln w="9525">
              <a:noFill/>
              <a:miter lim="800000"/>
              <a:headEnd/>
              <a:tailEnd/>
            </a:ln>
          </p:spPr>
          <p:txBody>
            <a:bodyPr wrap="square">
              <a:spAutoFit/>
            </a:bodyPr>
            <a:lstStyle/>
            <a:p>
              <a:pPr algn="l"/>
              <a:r>
                <a:rPr lang="en-US" sz="1200" b="1" dirty="0"/>
                <a:t>FIC</a:t>
              </a:r>
            </a:p>
          </p:txBody>
        </p:sp>
        <p:sp>
          <p:nvSpPr>
            <p:cNvPr id="1075" name="Line 49"/>
            <p:cNvSpPr>
              <a:spLocks noChangeShapeType="1"/>
            </p:cNvSpPr>
            <p:nvPr/>
          </p:nvSpPr>
          <p:spPr bwMode="auto">
            <a:xfrm>
              <a:off x="1828800" y="3352800"/>
              <a:ext cx="381000" cy="152400"/>
            </a:xfrm>
            <a:prstGeom prst="line">
              <a:avLst/>
            </a:prstGeom>
            <a:noFill/>
            <a:ln w="9525">
              <a:solidFill>
                <a:schemeClr val="tx1"/>
              </a:solidFill>
              <a:round/>
              <a:headEnd/>
              <a:tailEnd/>
            </a:ln>
          </p:spPr>
          <p:txBody>
            <a:bodyPr/>
            <a:lstStyle/>
            <a:p>
              <a:endParaRPr lang="en-US" dirty="0"/>
            </a:p>
          </p:txBody>
        </p:sp>
        <p:sp>
          <p:nvSpPr>
            <p:cNvPr id="1076" name="Line 50"/>
            <p:cNvSpPr>
              <a:spLocks noChangeShapeType="1"/>
            </p:cNvSpPr>
            <p:nvPr/>
          </p:nvSpPr>
          <p:spPr bwMode="auto">
            <a:xfrm>
              <a:off x="1676400" y="3581400"/>
              <a:ext cx="381000" cy="76200"/>
            </a:xfrm>
            <a:prstGeom prst="line">
              <a:avLst/>
            </a:prstGeom>
            <a:noFill/>
            <a:ln w="9525">
              <a:solidFill>
                <a:schemeClr val="tx1"/>
              </a:solidFill>
              <a:round/>
              <a:headEnd/>
              <a:tailEnd/>
            </a:ln>
          </p:spPr>
          <p:txBody>
            <a:bodyPr/>
            <a:lstStyle/>
            <a:p>
              <a:endParaRPr lang="en-US" dirty="0"/>
            </a:p>
          </p:txBody>
        </p:sp>
        <p:sp>
          <p:nvSpPr>
            <p:cNvPr id="1077" name="Line 51"/>
            <p:cNvSpPr>
              <a:spLocks noChangeShapeType="1"/>
            </p:cNvSpPr>
            <p:nvPr/>
          </p:nvSpPr>
          <p:spPr bwMode="auto">
            <a:xfrm>
              <a:off x="2286000" y="2971800"/>
              <a:ext cx="381000" cy="304800"/>
            </a:xfrm>
            <a:prstGeom prst="line">
              <a:avLst/>
            </a:prstGeom>
            <a:noFill/>
            <a:ln w="9525">
              <a:solidFill>
                <a:schemeClr val="tx1"/>
              </a:solidFill>
              <a:round/>
              <a:headEnd/>
              <a:tailEnd/>
            </a:ln>
          </p:spPr>
          <p:txBody>
            <a:bodyPr/>
            <a:lstStyle/>
            <a:p>
              <a:endParaRPr lang="en-US" dirty="0"/>
            </a:p>
          </p:txBody>
        </p:sp>
        <p:sp>
          <p:nvSpPr>
            <p:cNvPr id="1078" name="Line 52"/>
            <p:cNvSpPr>
              <a:spLocks noChangeShapeType="1"/>
            </p:cNvSpPr>
            <p:nvPr/>
          </p:nvSpPr>
          <p:spPr bwMode="auto">
            <a:xfrm>
              <a:off x="2133600" y="2743200"/>
              <a:ext cx="762000" cy="457200"/>
            </a:xfrm>
            <a:prstGeom prst="line">
              <a:avLst/>
            </a:prstGeom>
            <a:noFill/>
            <a:ln w="9525">
              <a:solidFill>
                <a:schemeClr val="tx1"/>
              </a:solidFill>
              <a:round/>
              <a:headEnd/>
              <a:tailEnd/>
            </a:ln>
          </p:spPr>
          <p:txBody>
            <a:bodyPr/>
            <a:lstStyle/>
            <a:p>
              <a:endParaRPr lang="en-US" dirty="0"/>
            </a:p>
          </p:txBody>
        </p:sp>
        <p:sp>
          <p:nvSpPr>
            <p:cNvPr id="1079" name="Line 53"/>
            <p:cNvSpPr>
              <a:spLocks noChangeShapeType="1"/>
            </p:cNvSpPr>
            <p:nvPr/>
          </p:nvSpPr>
          <p:spPr bwMode="auto">
            <a:xfrm>
              <a:off x="2667000" y="2667000"/>
              <a:ext cx="457200" cy="457200"/>
            </a:xfrm>
            <a:prstGeom prst="line">
              <a:avLst/>
            </a:prstGeom>
            <a:noFill/>
            <a:ln w="9525">
              <a:solidFill>
                <a:schemeClr val="tx1"/>
              </a:solidFill>
              <a:round/>
              <a:headEnd/>
              <a:tailEnd/>
            </a:ln>
          </p:spPr>
          <p:txBody>
            <a:bodyPr/>
            <a:lstStyle/>
            <a:p>
              <a:endParaRPr lang="en-US" dirty="0"/>
            </a:p>
          </p:txBody>
        </p:sp>
        <p:sp>
          <p:nvSpPr>
            <p:cNvPr id="1080" name="Line 54"/>
            <p:cNvSpPr>
              <a:spLocks noChangeShapeType="1"/>
            </p:cNvSpPr>
            <p:nvPr/>
          </p:nvSpPr>
          <p:spPr bwMode="auto">
            <a:xfrm>
              <a:off x="2743200" y="2438400"/>
              <a:ext cx="609600" cy="609600"/>
            </a:xfrm>
            <a:prstGeom prst="line">
              <a:avLst/>
            </a:prstGeom>
            <a:noFill/>
            <a:ln w="9525">
              <a:solidFill>
                <a:schemeClr val="tx1"/>
              </a:solidFill>
              <a:round/>
              <a:headEnd/>
              <a:tailEnd/>
            </a:ln>
          </p:spPr>
          <p:txBody>
            <a:bodyPr/>
            <a:lstStyle/>
            <a:p>
              <a:endParaRPr lang="en-US" dirty="0"/>
            </a:p>
          </p:txBody>
        </p:sp>
        <p:sp>
          <p:nvSpPr>
            <p:cNvPr id="1081" name="Line 55"/>
            <p:cNvSpPr>
              <a:spLocks noChangeShapeType="1"/>
            </p:cNvSpPr>
            <p:nvPr/>
          </p:nvSpPr>
          <p:spPr bwMode="auto">
            <a:xfrm>
              <a:off x="3429000" y="2667000"/>
              <a:ext cx="152400" cy="381000"/>
            </a:xfrm>
            <a:prstGeom prst="line">
              <a:avLst/>
            </a:prstGeom>
            <a:noFill/>
            <a:ln w="9525">
              <a:solidFill>
                <a:schemeClr val="tx1"/>
              </a:solidFill>
              <a:round/>
              <a:headEnd/>
              <a:tailEnd/>
            </a:ln>
          </p:spPr>
          <p:txBody>
            <a:bodyPr/>
            <a:lstStyle/>
            <a:p>
              <a:endParaRPr lang="en-US" dirty="0"/>
            </a:p>
          </p:txBody>
        </p:sp>
        <p:sp>
          <p:nvSpPr>
            <p:cNvPr id="1082" name="Line 56"/>
            <p:cNvSpPr>
              <a:spLocks noChangeShapeType="1"/>
            </p:cNvSpPr>
            <p:nvPr/>
          </p:nvSpPr>
          <p:spPr bwMode="auto">
            <a:xfrm>
              <a:off x="3505200" y="2438400"/>
              <a:ext cx="228600" cy="533400"/>
            </a:xfrm>
            <a:prstGeom prst="line">
              <a:avLst/>
            </a:prstGeom>
            <a:noFill/>
            <a:ln w="9525">
              <a:solidFill>
                <a:schemeClr val="tx1"/>
              </a:solidFill>
              <a:round/>
              <a:headEnd/>
              <a:tailEnd/>
            </a:ln>
          </p:spPr>
          <p:txBody>
            <a:bodyPr/>
            <a:lstStyle/>
            <a:p>
              <a:endParaRPr lang="en-US" dirty="0"/>
            </a:p>
          </p:txBody>
        </p:sp>
        <p:sp>
          <p:nvSpPr>
            <p:cNvPr id="1083" name="Line 57"/>
            <p:cNvSpPr>
              <a:spLocks noChangeShapeType="1"/>
            </p:cNvSpPr>
            <p:nvPr/>
          </p:nvSpPr>
          <p:spPr bwMode="auto">
            <a:xfrm rot="21190312" flipH="1" flipV="1">
              <a:off x="3909119" y="2587622"/>
              <a:ext cx="30364" cy="387357"/>
            </a:xfrm>
            <a:prstGeom prst="line">
              <a:avLst/>
            </a:prstGeom>
            <a:noFill/>
            <a:ln w="9525">
              <a:solidFill>
                <a:schemeClr val="tx1"/>
              </a:solidFill>
              <a:round/>
              <a:headEnd/>
              <a:tailEnd/>
            </a:ln>
          </p:spPr>
          <p:txBody>
            <a:bodyPr/>
            <a:lstStyle/>
            <a:p>
              <a:endParaRPr lang="en-US" dirty="0"/>
            </a:p>
          </p:txBody>
        </p:sp>
        <p:sp>
          <p:nvSpPr>
            <p:cNvPr id="1084" name="Line 58"/>
            <p:cNvSpPr>
              <a:spLocks noChangeShapeType="1"/>
            </p:cNvSpPr>
            <p:nvPr/>
          </p:nvSpPr>
          <p:spPr bwMode="auto">
            <a:xfrm>
              <a:off x="4114800" y="2286000"/>
              <a:ext cx="0" cy="762000"/>
            </a:xfrm>
            <a:prstGeom prst="line">
              <a:avLst/>
            </a:prstGeom>
            <a:noFill/>
            <a:ln w="9525">
              <a:solidFill>
                <a:schemeClr val="tx1"/>
              </a:solidFill>
              <a:round/>
              <a:headEnd/>
              <a:tailEnd/>
            </a:ln>
          </p:spPr>
          <p:txBody>
            <a:bodyPr/>
            <a:lstStyle/>
            <a:p>
              <a:endParaRPr lang="en-US" dirty="0"/>
            </a:p>
          </p:txBody>
        </p:sp>
        <p:sp>
          <p:nvSpPr>
            <p:cNvPr id="347196" name="Text Box 60"/>
            <p:cNvSpPr txBox="1">
              <a:spLocks noChangeArrowheads="1"/>
            </p:cNvSpPr>
            <p:nvPr/>
          </p:nvSpPr>
          <p:spPr bwMode="auto">
            <a:xfrm>
              <a:off x="5867400" y="1981200"/>
              <a:ext cx="2673104" cy="584775"/>
            </a:xfrm>
            <a:prstGeom prst="rect">
              <a:avLst/>
            </a:prstGeom>
            <a:noFill/>
            <a:ln w="12700">
              <a:noFill/>
              <a:miter lim="800000"/>
              <a:headEnd type="none" w="sm" len="sm"/>
              <a:tailEnd type="none" w="sm" len="sm"/>
            </a:ln>
          </p:spPr>
          <p:txBody>
            <a:bodyPr wrap="none">
              <a:spAutoFit/>
            </a:bodyPr>
            <a:lstStyle/>
            <a:p>
              <a:pPr algn="l" eaLnBrk="0" hangingPunct="0"/>
              <a:r>
                <a:rPr lang="en-US" sz="3200" b="1" dirty="0"/>
                <a:t>Total = $</a:t>
              </a:r>
              <a:r>
                <a:rPr lang="en-US" sz="3200" b="1" dirty="0" smtClean="0"/>
                <a:t>30.9 </a:t>
              </a:r>
              <a:r>
                <a:rPr lang="en-US" sz="3200" b="1" dirty="0"/>
                <a:t>B</a:t>
              </a:r>
            </a:p>
          </p:txBody>
        </p:sp>
        <p:sp>
          <p:nvSpPr>
            <p:cNvPr id="63" name="Text Box 35"/>
            <p:cNvSpPr txBox="1">
              <a:spLocks noChangeArrowheads="1"/>
            </p:cNvSpPr>
            <p:nvPr/>
          </p:nvSpPr>
          <p:spPr bwMode="auto">
            <a:xfrm>
              <a:off x="1295400" y="3429000"/>
              <a:ext cx="439544" cy="307777"/>
            </a:xfrm>
            <a:prstGeom prst="rect">
              <a:avLst/>
            </a:prstGeom>
            <a:noFill/>
            <a:ln w="9525">
              <a:noFill/>
              <a:miter lim="800000"/>
              <a:headEnd/>
              <a:tailEnd/>
            </a:ln>
          </p:spPr>
          <p:txBody>
            <a:bodyPr wrap="square">
              <a:spAutoFit/>
            </a:bodyPr>
            <a:lstStyle/>
            <a:p>
              <a:pPr algn="l"/>
              <a:r>
                <a:rPr lang="en-US" sz="1400" b="1" dirty="0" smtClean="0"/>
                <a:t>NEI</a:t>
              </a:r>
              <a:endParaRPr lang="en-US" sz="1400" b="1" dirty="0"/>
            </a:p>
          </p:txBody>
        </p:sp>
        <p:sp>
          <p:nvSpPr>
            <p:cNvPr id="64" name="Line 58"/>
            <p:cNvSpPr>
              <a:spLocks noChangeShapeType="1"/>
            </p:cNvSpPr>
            <p:nvPr/>
          </p:nvSpPr>
          <p:spPr bwMode="auto">
            <a:xfrm flipH="1">
              <a:off x="4267200" y="2438400"/>
              <a:ext cx="76200" cy="533400"/>
            </a:xfrm>
            <a:prstGeom prst="line">
              <a:avLst/>
            </a:prstGeom>
            <a:noFill/>
            <a:ln w="9525">
              <a:solidFill>
                <a:schemeClr val="tx1"/>
              </a:solidFill>
              <a:round/>
              <a:headEnd/>
              <a:tailEnd/>
            </a:ln>
          </p:spPr>
          <p:txBody>
            <a:bodyPr/>
            <a:lstStyle/>
            <a:p>
              <a:endParaRPr lang="en-US" dirty="0"/>
            </a:p>
          </p:txBody>
        </p:sp>
        <p:sp>
          <p:nvSpPr>
            <p:cNvPr id="65" name="Line 58"/>
            <p:cNvSpPr>
              <a:spLocks noChangeShapeType="1"/>
            </p:cNvSpPr>
            <p:nvPr/>
          </p:nvSpPr>
          <p:spPr bwMode="auto">
            <a:xfrm flipH="1">
              <a:off x="4495800" y="2971800"/>
              <a:ext cx="76200" cy="76200"/>
            </a:xfrm>
            <a:prstGeom prst="line">
              <a:avLst/>
            </a:prstGeom>
            <a:noFill/>
            <a:ln w="9525">
              <a:solidFill>
                <a:schemeClr val="tx1"/>
              </a:solidFill>
              <a:round/>
              <a:headEnd/>
              <a:tailEnd/>
            </a:ln>
          </p:spPr>
          <p:txBody>
            <a:bodyPr/>
            <a:lstStyle/>
            <a:p>
              <a:endParaRPr lang="en-US" dirty="0"/>
            </a:p>
          </p:txBody>
        </p:sp>
      </p:grpSp>
      <p:sp>
        <p:nvSpPr>
          <p:cNvPr id="56" name="Text Box 45"/>
          <p:cNvSpPr txBox="1">
            <a:spLocks noChangeArrowheads="1"/>
          </p:cNvSpPr>
          <p:nvPr/>
        </p:nvSpPr>
        <p:spPr bwMode="auto">
          <a:xfrm>
            <a:off x="4607048" y="2631845"/>
            <a:ext cx="685800" cy="276999"/>
          </a:xfrm>
          <a:prstGeom prst="rect">
            <a:avLst/>
          </a:prstGeom>
          <a:noFill/>
          <a:ln w="9525">
            <a:noFill/>
            <a:miter lim="800000"/>
            <a:headEnd/>
            <a:tailEnd/>
          </a:ln>
        </p:spPr>
        <p:txBody>
          <a:bodyPr wrap="square">
            <a:spAutoFit/>
          </a:bodyPr>
          <a:lstStyle/>
          <a:p>
            <a:pPr algn="l"/>
            <a:r>
              <a:rPr lang="en-US" sz="1200" b="1" dirty="0" smtClean="0"/>
              <a:t>NCCAM</a:t>
            </a:r>
            <a:endParaRPr lang="en-US" sz="1200" b="1" dirty="0"/>
          </a:p>
        </p:txBody>
      </p:sp>
      <p:cxnSp>
        <p:nvCxnSpPr>
          <p:cNvPr id="58" name="Straight Connector 57"/>
          <p:cNvCxnSpPr/>
          <p:nvPr/>
        </p:nvCxnSpPr>
        <p:spPr>
          <a:xfrm flipH="1">
            <a:off x="4302248" y="2708045"/>
            <a:ext cx="152400" cy="304800"/>
          </a:xfrm>
          <a:prstGeom prst="line">
            <a:avLst/>
          </a:prstGeom>
        </p:spPr>
        <p:style>
          <a:lnRef idx="1">
            <a:schemeClr val="dk1"/>
          </a:lnRef>
          <a:fillRef idx="0">
            <a:schemeClr val="dk1"/>
          </a:fillRef>
          <a:effectRef idx="0">
            <a:schemeClr val="dk1"/>
          </a:effectRef>
          <a:fontRef idx="minor">
            <a:schemeClr val="tx1"/>
          </a:fontRef>
        </p:style>
      </p:cxnSp>
      <p:sp>
        <p:nvSpPr>
          <p:cNvPr id="71" name="Text Box 45"/>
          <p:cNvSpPr txBox="1">
            <a:spLocks noChangeArrowheads="1"/>
          </p:cNvSpPr>
          <p:nvPr/>
        </p:nvSpPr>
        <p:spPr bwMode="auto">
          <a:xfrm>
            <a:off x="4302248" y="2479445"/>
            <a:ext cx="685800" cy="276999"/>
          </a:xfrm>
          <a:prstGeom prst="rect">
            <a:avLst/>
          </a:prstGeom>
          <a:noFill/>
          <a:ln w="9525">
            <a:noFill/>
            <a:miter lim="800000"/>
            <a:headEnd/>
            <a:tailEnd/>
          </a:ln>
        </p:spPr>
        <p:txBody>
          <a:bodyPr wrap="square">
            <a:spAutoFit/>
          </a:bodyPr>
          <a:lstStyle/>
          <a:p>
            <a:pPr algn="l"/>
            <a:r>
              <a:rPr lang="en-US" sz="1200" b="1" dirty="0" smtClean="0"/>
              <a:t>NINR</a:t>
            </a:r>
            <a:endParaRPr lang="en-US" sz="1200" b="1" dirty="0"/>
          </a:p>
        </p:txBody>
      </p:sp>
      <p:cxnSp>
        <p:nvCxnSpPr>
          <p:cNvPr id="72" name="Straight Connector 71"/>
          <p:cNvCxnSpPr>
            <a:stCxn id="71" idx="2"/>
          </p:cNvCxnSpPr>
          <p:nvPr/>
        </p:nvCxnSpPr>
        <p:spPr>
          <a:xfrm flipH="1">
            <a:off x="4378448" y="2756444"/>
            <a:ext cx="266700" cy="25640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906212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noGrp="1"/>
          </p:cNvSpPr>
          <p:nvPr/>
        </p:nvSpPr>
        <p:spPr bwMode="auto">
          <a:xfrm>
            <a:off x="7772400" y="6650038"/>
            <a:ext cx="1371600" cy="155575"/>
          </a:xfrm>
          <a:prstGeom prst="rect">
            <a:avLst/>
          </a:prstGeom>
          <a:noFill/>
          <a:ln>
            <a:miter lim="800000"/>
            <a:headEnd/>
            <a:tailEnd/>
          </a:ln>
        </p:spPr>
        <p:txBody>
          <a:bodyPr/>
          <a:lstStyle/>
          <a:p>
            <a:pPr algn="r">
              <a:defRPr/>
            </a:pPr>
            <a:r>
              <a:rPr lang="en-US" sz="900" b="1">
                <a:solidFill>
                  <a:schemeClr val="bg1"/>
                </a:solidFill>
                <a:latin typeface="+mn-lt"/>
              </a:rPr>
              <a:t>NEDB </a:t>
            </a:r>
            <a:fld id="{5AB639C2-9743-4DE2-B1DD-6625E4EA50AC}" type="slidenum">
              <a:rPr lang="en-US" sz="900" b="1">
                <a:solidFill>
                  <a:schemeClr val="bg1"/>
                </a:solidFill>
                <a:latin typeface="+mn-lt"/>
              </a:rPr>
              <a:pPr algn="r">
                <a:defRPr/>
              </a:pPr>
              <a:t>6</a:t>
            </a:fld>
            <a:endParaRPr lang="en-US" sz="900" b="1">
              <a:solidFill>
                <a:schemeClr val="bg1"/>
              </a:solidFill>
              <a:latin typeface="+mn-lt"/>
            </a:endParaRPr>
          </a:p>
        </p:txBody>
      </p:sp>
      <p:sp>
        <p:nvSpPr>
          <p:cNvPr id="393219" name="Title 5"/>
          <p:cNvSpPr>
            <a:spLocks noGrp="1"/>
          </p:cNvSpPr>
          <p:nvPr>
            <p:ph type="title" idx="4294967295"/>
          </p:nvPr>
        </p:nvSpPr>
        <p:spPr>
          <a:xfrm>
            <a:off x="9838" y="152400"/>
            <a:ext cx="8915399" cy="914400"/>
          </a:xfrm>
        </p:spPr>
        <p:txBody>
          <a:bodyPr>
            <a:noAutofit/>
          </a:bodyPr>
          <a:lstStyle/>
          <a:p>
            <a:r>
              <a:rPr lang="en-US" sz="4000" b="1" dirty="0" smtClean="0">
                <a:solidFill>
                  <a:srgbClr val="73752F"/>
                </a:solidFill>
                <a:effectLst>
                  <a:outerShdw blurRad="38100" dist="38100" dir="2700000" algn="tl">
                    <a:srgbClr val="000000">
                      <a:alpha val="43137"/>
                    </a:srgbClr>
                  </a:outerShdw>
                </a:effectLst>
              </a:rPr>
              <a:t>Applications, Awards, Success Rates</a:t>
            </a:r>
          </a:p>
        </p:txBody>
      </p:sp>
      <p:sp>
        <p:nvSpPr>
          <p:cNvPr id="393222" name="Text Box 6"/>
          <p:cNvSpPr txBox="1">
            <a:spLocks noChangeArrowheads="1"/>
          </p:cNvSpPr>
          <p:nvPr/>
        </p:nvSpPr>
        <p:spPr bwMode="auto">
          <a:xfrm>
            <a:off x="0" y="6324600"/>
            <a:ext cx="9144000" cy="307777"/>
          </a:xfrm>
          <a:prstGeom prst="rect">
            <a:avLst/>
          </a:prstGeom>
          <a:noFill/>
          <a:ln w="38100" algn="ctr">
            <a:noFill/>
            <a:prstDash val="dash"/>
            <a:miter lim="800000"/>
            <a:headEnd/>
            <a:tailEnd type="none" w="lg" len="lg"/>
          </a:ln>
          <a:effectLst/>
        </p:spPr>
        <p:txBody>
          <a:bodyPr>
            <a:spAutoFit/>
          </a:bodyPr>
          <a:lstStyle/>
          <a:p>
            <a:pPr>
              <a:spcBef>
                <a:spcPct val="50000"/>
              </a:spcBef>
            </a:pPr>
            <a:r>
              <a:rPr lang="pl-PL" sz="1200" b="1" dirty="0"/>
              <a:t> </a:t>
            </a:r>
            <a:r>
              <a:rPr lang="en-US" sz="1200" b="1" dirty="0"/>
              <a:t>                   </a:t>
            </a:r>
            <a:r>
              <a:rPr lang="en-US" sz="1400" b="1" dirty="0"/>
              <a:t>More info available at: </a:t>
            </a:r>
            <a:r>
              <a:rPr lang="en-US" sz="1400" b="1" dirty="0" smtClean="0">
                <a:hlinkClick r:id="rId3"/>
              </a:rPr>
              <a:t>http://report.nih.gov/success_rates/index.aspx</a:t>
            </a:r>
            <a:r>
              <a:rPr lang="en-US" sz="1400" b="1" dirty="0" smtClean="0"/>
              <a:t> </a:t>
            </a:r>
            <a:endParaRPr lang="en-US" sz="1400" b="1" dirty="0"/>
          </a:p>
        </p:txBody>
      </p:sp>
      <p:pic>
        <p:nvPicPr>
          <p:cNvPr id="2050" name="Picture 2" descr="http://report.nih.gov/nihdatabook/charts/temp/dnc-41ay2a8y.png"/>
          <p:cNvPicPr>
            <a:picLocks noChangeAspect="1" noChangeArrowheads="1"/>
          </p:cNvPicPr>
          <p:nvPr/>
        </p:nvPicPr>
        <p:blipFill rotWithShape="1">
          <a:blip r:embed="rId4">
            <a:extLst>
              <a:ext uri="{28A0092B-C50C-407E-A947-70E740481C1C}">
                <a14:useLocalDpi xmlns:a14="http://schemas.microsoft.com/office/drawing/2010/main" val="0"/>
              </a:ext>
            </a:extLst>
          </a:blip>
          <a:srcRect t="13072" r="2185"/>
          <a:stretch/>
        </p:blipFill>
        <p:spPr bwMode="auto">
          <a:xfrm>
            <a:off x="226660" y="1447547"/>
            <a:ext cx="8481757" cy="4845677"/>
          </a:xfrm>
          <a:prstGeom prst="rect">
            <a:avLst/>
          </a:prstGeom>
          <a:noFill/>
          <a:extLst>
            <a:ext uri="{909E8E84-426E-40DD-AFC4-6F175D3DCCD1}">
              <a14:hiddenFill xmlns:a14="http://schemas.microsoft.com/office/drawing/2010/main">
                <a:solidFill>
                  <a:srgbClr val="FFFFFF"/>
                </a:solidFill>
              </a14:hiddenFill>
            </a:ext>
          </a:extLst>
        </p:spPr>
      </p:pic>
      <p:pic>
        <p:nvPicPr>
          <p:cNvPr id="234500" name="Picture 4" descr="Legend"/>
          <p:cNvPicPr>
            <a:picLocks noChangeAspect="1" noChangeArrowheads="1"/>
          </p:cNvPicPr>
          <p:nvPr/>
        </p:nvPicPr>
        <p:blipFill>
          <a:blip r:embed="rId5" cstate="print"/>
          <a:srcRect/>
          <a:stretch>
            <a:fillRect/>
          </a:stretch>
        </p:blipFill>
        <p:spPr bwMode="auto">
          <a:xfrm>
            <a:off x="4351570" y="1199340"/>
            <a:ext cx="4343400" cy="321167"/>
          </a:xfrm>
          <a:prstGeom prst="rect">
            <a:avLst/>
          </a:prstGeom>
          <a:noFill/>
        </p:spPr>
      </p:pic>
    </p:spTree>
    <p:extLst>
      <p:ext uri="{BB962C8B-B14F-4D97-AF65-F5344CB8AC3E}">
        <p14:creationId xmlns:p14="http://schemas.microsoft.com/office/powerpoint/2010/main" val="408177942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twistedsifter.files.wordpress.com/2010/06/sleuth-group-of-be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2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799" y="5282624"/>
            <a:ext cx="8433912" cy="646331"/>
          </a:xfrm>
          <a:prstGeom prst="rect">
            <a:avLst/>
          </a:prstGeom>
          <a:solidFill>
            <a:schemeClr val="bg1">
              <a:lumMod val="95000"/>
            </a:schemeClr>
          </a:solidFill>
        </p:spPr>
        <p:txBody>
          <a:bodyPr wrap="none" rtlCol="0">
            <a:spAutoFit/>
          </a:bodyPr>
          <a:lstStyle/>
          <a:p>
            <a:r>
              <a:rPr lang="en-US" sz="3600" b="1" dirty="0" smtClean="0">
                <a:solidFill>
                  <a:srgbClr val="663300"/>
                </a:solidFill>
              </a:rPr>
              <a:t>When there are fewer salmon in the river…</a:t>
            </a:r>
            <a:endParaRPr lang="en-US" sz="3600" b="1" dirty="0">
              <a:solidFill>
                <a:srgbClr val="663300"/>
              </a:solidFill>
            </a:endParaRPr>
          </a:p>
        </p:txBody>
      </p:sp>
    </p:spTree>
    <p:extLst>
      <p:ext uri="{BB962C8B-B14F-4D97-AF65-F5344CB8AC3E}">
        <p14:creationId xmlns:p14="http://schemas.microsoft.com/office/powerpoint/2010/main" val="2411114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File:The haystacks fields in the sunset.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4" r="7363"/>
          <a:stretch/>
        </p:blipFill>
        <p:spPr bwMode="auto">
          <a:xfrm>
            <a:off x="0" y="-12310"/>
            <a:ext cx="9144000" cy="68703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4998" y="1453075"/>
            <a:ext cx="8458200" cy="1969770"/>
          </a:xfrm>
          <a:prstGeom prst="rect">
            <a:avLst/>
          </a:prstGeom>
          <a:solidFill>
            <a:schemeClr val="accent5">
              <a:lumMod val="40000"/>
              <a:lumOff val="60000"/>
            </a:schemeClr>
          </a:solidFill>
        </p:spPr>
        <p:txBody>
          <a:bodyPr wrap="square">
            <a:spAutoFit/>
          </a:bodyPr>
          <a:lstStyle/>
          <a:p>
            <a:pPr marL="457200" indent="-457200">
              <a:buClr>
                <a:schemeClr val="bg2">
                  <a:lumMod val="75000"/>
                </a:schemeClr>
              </a:buClr>
              <a:buFont typeface="Wingdings" pitchFamily="2" charset="2"/>
              <a:buChar char="ü"/>
            </a:pPr>
            <a:r>
              <a:rPr lang="en-US" sz="2600" b="1" dirty="0">
                <a:solidFill>
                  <a:schemeClr val="bg1">
                    <a:lumMod val="75000"/>
                  </a:schemeClr>
                </a:solidFill>
              </a:rPr>
              <a:t>There is an NIH Funding Mechanism for just about every type of research with biomedical impact.  But first, get the science right:</a:t>
            </a:r>
          </a:p>
          <a:p>
            <a:pPr marL="914400" lvl="1" indent="-457200">
              <a:buClr>
                <a:schemeClr val="bg2">
                  <a:lumMod val="75000"/>
                </a:schemeClr>
              </a:buClr>
              <a:buFont typeface="Calibri" panose="020F0502020204030204" pitchFamily="34" charset="0"/>
              <a:buChar char="−"/>
            </a:pPr>
            <a:r>
              <a:rPr lang="en-US" sz="2200" b="1" dirty="0">
                <a:solidFill>
                  <a:schemeClr val="bg1">
                    <a:lumMod val="75000"/>
                  </a:schemeClr>
                </a:solidFill>
              </a:rPr>
              <a:t>Wow the reviewers</a:t>
            </a:r>
          </a:p>
          <a:p>
            <a:pPr marL="914400" lvl="1" indent="-457200">
              <a:buClr>
                <a:schemeClr val="bg2">
                  <a:lumMod val="75000"/>
                </a:schemeClr>
              </a:buClr>
              <a:buFont typeface="Calibri" panose="020F0502020204030204" pitchFamily="34" charset="0"/>
              <a:buChar char="−"/>
            </a:pPr>
            <a:r>
              <a:rPr lang="en-US" sz="2200" b="1" dirty="0">
                <a:solidFill>
                  <a:schemeClr val="bg1">
                    <a:lumMod val="75000"/>
                  </a:schemeClr>
                </a:solidFill>
              </a:rPr>
              <a:t>Fill a programmatic niche</a:t>
            </a:r>
          </a:p>
        </p:txBody>
      </p:sp>
      <p:sp>
        <p:nvSpPr>
          <p:cNvPr id="4" name="Rectangle 3"/>
          <p:cNvSpPr/>
          <p:nvPr/>
        </p:nvSpPr>
        <p:spPr>
          <a:xfrm>
            <a:off x="404998" y="3384326"/>
            <a:ext cx="8458200" cy="1169551"/>
          </a:xfrm>
          <a:prstGeom prst="rect">
            <a:avLst/>
          </a:prstGeom>
          <a:solidFill>
            <a:schemeClr val="accent5">
              <a:lumMod val="40000"/>
              <a:lumOff val="60000"/>
            </a:schemeClr>
          </a:solidFill>
        </p:spPr>
        <p:txBody>
          <a:bodyPr wrap="square">
            <a:spAutoFit/>
          </a:bodyPr>
          <a:lstStyle/>
          <a:p>
            <a:pPr marL="457200" indent="-457200">
              <a:buClr>
                <a:srgbClr val="73752F"/>
              </a:buClr>
              <a:buFont typeface="Wingdings" pitchFamily="2" charset="2"/>
              <a:buChar char="ü"/>
            </a:pPr>
            <a:r>
              <a:rPr lang="en-US" sz="2600" b="1" dirty="0" smtClean="0"/>
              <a:t>Don’t neglect other useful tools:</a:t>
            </a:r>
            <a:endParaRPr lang="en-US" sz="2600" b="1" dirty="0"/>
          </a:p>
          <a:p>
            <a:pPr marL="914400" lvl="1" indent="-457200">
              <a:buClr>
                <a:srgbClr val="73752F"/>
              </a:buClr>
              <a:buFont typeface="Calibri" panose="020F0502020204030204" pitchFamily="34" charset="0"/>
              <a:buChar char="−"/>
            </a:pPr>
            <a:r>
              <a:rPr lang="en-US" sz="2200" b="1" dirty="0"/>
              <a:t>R</a:t>
            </a:r>
            <a:r>
              <a:rPr lang="en-US" sz="2200" b="1" dirty="0" smtClean="0"/>
              <a:t>esearch Portfolio Online Reporting Tools (</a:t>
            </a:r>
            <a:r>
              <a:rPr lang="en-US" sz="2200" b="1" dirty="0" err="1" smtClean="0"/>
              <a:t>RePORT</a:t>
            </a:r>
            <a:r>
              <a:rPr lang="en-US" sz="2200" b="1" dirty="0" smtClean="0"/>
              <a:t>)</a:t>
            </a:r>
            <a:endParaRPr lang="en-US" sz="2200" b="1" dirty="0"/>
          </a:p>
          <a:p>
            <a:pPr marL="914400" lvl="1" indent="-457200">
              <a:buClr>
                <a:srgbClr val="73752F"/>
              </a:buClr>
              <a:buFont typeface="Calibri" panose="020F0502020204030204" pitchFamily="34" charset="0"/>
              <a:buChar char="−"/>
            </a:pPr>
            <a:r>
              <a:rPr lang="en-US" sz="2200" b="1" dirty="0" smtClean="0"/>
              <a:t>IC Strategic Plans and Concept Clearances</a:t>
            </a:r>
            <a:endParaRPr lang="en-US" sz="2200" b="1" dirty="0"/>
          </a:p>
        </p:txBody>
      </p:sp>
      <p:sp>
        <p:nvSpPr>
          <p:cNvPr id="5" name="Rectangle 4"/>
          <p:cNvSpPr/>
          <p:nvPr/>
        </p:nvSpPr>
        <p:spPr>
          <a:xfrm>
            <a:off x="404998" y="4553877"/>
            <a:ext cx="8458200" cy="892552"/>
          </a:xfrm>
          <a:prstGeom prst="rect">
            <a:avLst/>
          </a:prstGeom>
          <a:solidFill>
            <a:schemeClr val="accent5">
              <a:lumMod val="40000"/>
              <a:lumOff val="60000"/>
            </a:schemeClr>
          </a:solidFill>
        </p:spPr>
        <p:txBody>
          <a:bodyPr wrap="square">
            <a:spAutoFit/>
          </a:bodyPr>
          <a:lstStyle/>
          <a:p>
            <a:pPr marL="457200" indent="-457200">
              <a:buClr>
                <a:schemeClr val="bg2">
                  <a:lumMod val="75000"/>
                </a:schemeClr>
              </a:buClr>
              <a:buFont typeface="Wingdings" panose="05000000000000000000" pitchFamily="2" charset="2"/>
              <a:buChar char="ü"/>
            </a:pPr>
            <a:r>
              <a:rPr lang="en-US" sz="2600" b="1" dirty="0">
                <a:solidFill>
                  <a:schemeClr val="bg1">
                    <a:lumMod val="75000"/>
                  </a:schemeClr>
                </a:solidFill>
              </a:rPr>
              <a:t>NIH staff are </a:t>
            </a:r>
            <a:r>
              <a:rPr lang="en-US" sz="2600" b="1" dirty="0" err="1" smtClean="0">
                <a:solidFill>
                  <a:schemeClr val="bg1">
                    <a:lumMod val="75000"/>
                  </a:schemeClr>
                </a:solidFill>
              </a:rPr>
              <a:t>knowledagble</a:t>
            </a:r>
            <a:r>
              <a:rPr lang="en-US" sz="2600" b="1" dirty="0" smtClean="0">
                <a:solidFill>
                  <a:schemeClr val="bg1">
                    <a:lumMod val="75000"/>
                  </a:schemeClr>
                </a:solidFill>
              </a:rPr>
              <a:t> </a:t>
            </a:r>
            <a:r>
              <a:rPr lang="en-US" sz="2600" b="1" dirty="0">
                <a:solidFill>
                  <a:schemeClr val="bg1">
                    <a:lumMod val="75000"/>
                  </a:schemeClr>
                </a:solidFill>
              </a:rPr>
              <a:t>and accessible.  Find them </a:t>
            </a:r>
            <a:r>
              <a:rPr lang="en-US" sz="2600" b="1" dirty="0" smtClean="0">
                <a:solidFill>
                  <a:schemeClr val="bg1">
                    <a:lumMod val="75000"/>
                  </a:schemeClr>
                </a:solidFill>
              </a:rPr>
              <a:t>via IC </a:t>
            </a:r>
            <a:r>
              <a:rPr lang="en-US" sz="2600" b="1" dirty="0">
                <a:solidFill>
                  <a:schemeClr val="bg1">
                    <a:lumMod val="75000"/>
                  </a:schemeClr>
                </a:solidFill>
              </a:rPr>
              <a:t>web sites and send a brief e-mail.</a:t>
            </a:r>
          </a:p>
        </p:txBody>
      </p:sp>
      <p:sp>
        <p:nvSpPr>
          <p:cNvPr id="6" name="Rectangle 5"/>
          <p:cNvSpPr/>
          <p:nvPr/>
        </p:nvSpPr>
        <p:spPr>
          <a:xfrm>
            <a:off x="404998" y="5446429"/>
            <a:ext cx="8458200" cy="892552"/>
          </a:xfrm>
          <a:prstGeom prst="rect">
            <a:avLst/>
          </a:prstGeom>
          <a:solidFill>
            <a:schemeClr val="accent5">
              <a:lumMod val="40000"/>
              <a:lumOff val="60000"/>
            </a:schemeClr>
          </a:solidFill>
        </p:spPr>
        <p:txBody>
          <a:bodyPr wrap="square">
            <a:spAutoFit/>
          </a:bodyPr>
          <a:lstStyle/>
          <a:p>
            <a:pPr marL="457200" indent="-457200">
              <a:buClr>
                <a:schemeClr val="bg2">
                  <a:lumMod val="75000"/>
                </a:schemeClr>
              </a:buClr>
              <a:buFont typeface="Wingdings" panose="05000000000000000000" pitchFamily="2" charset="2"/>
              <a:buChar char="ü"/>
            </a:pPr>
            <a:r>
              <a:rPr lang="en-US" sz="2600" b="1" dirty="0">
                <a:solidFill>
                  <a:schemeClr val="bg1">
                    <a:lumMod val="75000"/>
                  </a:schemeClr>
                </a:solidFill>
              </a:rPr>
              <a:t>NIH issues Funding Opportunity Announcements (FOAs) regularly.  Sign up for updates in the NIH Guide.</a:t>
            </a:r>
          </a:p>
        </p:txBody>
      </p:sp>
      <p:sp>
        <p:nvSpPr>
          <p:cNvPr id="7" name="Text Box 5"/>
          <p:cNvSpPr txBox="1">
            <a:spLocks noChangeArrowheads="1"/>
          </p:cNvSpPr>
          <p:nvPr/>
        </p:nvSpPr>
        <p:spPr bwMode="auto">
          <a:xfrm>
            <a:off x="2990222" y="228600"/>
            <a:ext cx="5867400" cy="923330"/>
          </a:xfrm>
          <a:prstGeom prst="rect">
            <a:avLst/>
          </a:prstGeom>
          <a:solidFill>
            <a:schemeClr val="accent5">
              <a:lumMod val="40000"/>
              <a:lumOff val="60000"/>
            </a:schemeClr>
          </a:solidFill>
          <a:ln w="38100" algn="ctr">
            <a:noFill/>
            <a:prstDash val="dash"/>
            <a:miter lim="800000"/>
            <a:headEnd/>
            <a:tailEnd type="none" w="lg" len="lg"/>
          </a:ln>
        </p:spPr>
        <p:txBody>
          <a:bodyPr wrap="square">
            <a:spAutoFit/>
          </a:bodyPr>
          <a:lstStyle/>
          <a:p>
            <a:pPr algn="r">
              <a:defRPr/>
            </a:pPr>
            <a:r>
              <a:rPr lang="en-US" sz="5400" b="1" i="1" cap="small" dirty="0" smtClean="0">
                <a:solidFill>
                  <a:srgbClr val="73752F"/>
                </a:solidFill>
                <a:effectLst>
                  <a:outerShdw blurRad="38100" dist="38100" dir="2700000" algn="tl">
                    <a:srgbClr val="000000">
                      <a:alpha val="43137"/>
                    </a:srgbClr>
                  </a:outerShdw>
                </a:effectLst>
                <a:latin typeface="Arial" charset="0"/>
              </a:rPr>
              <a:t>Four Take </a:t>
            </a:r>
            <a:r>
              <a:rPr lang="en-US" sz="5400" b="1" i="1" cap="small" dirty="0" err="1" smtClean="0">
                <a:solidFill>
                  <a:srgbClr val="73752F"/>
                </a:solidFill>
                <a:effectLst>
                  <a:outerShdw blurRad="38100" dist="38100" dir="2700000" algn="tl">
                    <a:srgbClr val="000000">
                      <a:alpha val="43137"/>
                    </a:srgbClr>
                  </a:outerShdw>
                </a:effectLst>
                <a:latin typeface="Arial" charset="0"/>
              </a:rPr>
              <a:t>Aways</a:t>
            </a:r>
            <a:endParaRPr lang="en-US" sz="5400" b="1" i="1" cap="small" dirty="0">
              <a:solidFill>
                <a:srgbClr val="73752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208956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50391" t="15625" r="782" b="3125"/>
          <a:stretch>
            <a:fillRect/>
          </a:stretch>
        </p:blipFill>
        <p:spPr bwMode="auto">
          <a:xfrm>
            <a:off x="-14654" y="1143000"/>
            <a:ext cx="9158654" cy="5715000"/>
          </a:xfrm>
          <a:prstGeom prst="rect">
            <a:avLst/>
          </a:prstGeom>
          <a:noFill/>
          <a:ln w="9525">
            <a:noFill/>
            <a:miter lim="800000"/>
            <a:headEnd/>
            <a:tailEnd/>
          </a:ln>
        </p:spPr>
      </p:pic>
      <p:sp>
        <p:nvSpPr>
          <p:cNvPr id="7" name="TextBox 6"/>
          <p:cNvSpPr txBox="1"/>
          <p:nvPr/>
        </p:nvSpPr>
        <p:spPr>
          <a:xfrm>
            <a:off x="2133600" y="0"/>
            <a:ext cx="6790257" cy="1261884"/>
          </a:xfrm>
          <a:prstGeom prst="rect">
            <a:avLst/>
          </a:prstGeom>
          <a:noFill/>
        </p:spPr>
        <p:txBody>
          <a:bodyPr wrap="none" rtlCol="0">
            <a:spAutoFit/>
          </a:bodyPr>
          <a:lstStyle/>
          <a:p>
            <a:r>
              <a:rPr lang="en-US" sz="3800" b="1" dirty="0" smtClean="0">
                <a:solidFill>
                  <a:srgbClr val="73752F"/>
                </a:solidFill>
                <a:effectLst>
                  <a:outerShdw blurRad="38100" dist="38100" dir="2700000" algn="tl">
                    <a:srgbClr val="000000">
                      <a:alpha val="43137"/>
                    </a:srgbClr>
                  </a:outerShdw>
                </a:effectLst>
              </a:rPr>
              <a:t>What Does NIH Already Support </a:t>
            </a:r>
          </a:p>
          <a:p>
            <a:pPr algn="r"/>
            <a:r>
              <a:rPr lang="en-US" sz="3800" b="1" dirty="0" smtClean="0">
                <a:solidFill>
                  <a:srgbClr val="73752F"/>
                </a:solidFill>
                <a:effectLst>
                  <a:outerShdw blurRad="38100" dist="38100" dir="2700000" algn="tl">
                    <a:srgbClr val="000000">
                      <a:alpha val="43137"/>
                    </a:srgbClr>
                  </a:outerShdw>
                </a:effectLst>
              </a:rPr>
              <a:t>in My Interest Area?</a:t>
            </a:r>
            <a:endParaRPr lang="en-US" sz="3800" b="1" dirty="0">
              <a:solidFill>
                <a:srgbClr val="73752F"/>
              </a:solidFill>
              <a:effectLst>
                <a:outerShdw blurRad="38100" dist="38100" dir="2700000" algn="tl">
                  <a:srgbClr val="000000">
                    <a:alpha val="43137"/>
                  </a:srgbClr>
                </a:outerShdw>
              </a:effectLst>
            </a:endParaRPr>
          </a:p>
        </p:txBody>
      </p:sp>
      <p:sp>
        <p:nvSpPr>
          <p:cNvPr id="9" name="Oval 8"/>
          <p:cNvSpPr/>
          <p:nvPr/>
        </p:nvSpPr>
        <p:spPr>
          <a:xfrm>
            <a:off x="-152400" y="3429000"/>
            <a:ext cx="3124200" cy="2209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Rectangle 9"/>
          <p:cNvSpPr/>
          <p:nvPr/>
        </p:nvSpPr>
        <p:spPr>
          <a:xfrm>
            <a:off x="0" y="6324600"/>
            <a:ext cx="9144000" cy="523220"/>
          </a:xfrm>
          <a:prstGeom prst="rect">
            <a:avLst/>
          </a:prstGeom>
          <a:solidFill>
            <a:srgbClr val="FFFF00"/>
          </a:solidFill>
        </p:spPr>
        <p:txBody>
          <a:bodyPr wrap="square">
            <a:spAutoFit/>
          </a:bodyPr>
          <a:lstStyle/>
          <a:p>
            <a:pPr algn="ctr"/>
            <a:r>
              <a:rPr lang="en-US" sz="2800" b="1" dirty="0" smtClean="0"/>
              <a:t>http://report.nih.gov/quicklinks.aspx</a:t>
            </a:r>
          </a:p>
        </p:txBody>
      </p:sp>
    </p:spTree>
    <p:extLst>
      <p:ext uri="{BB962C8B-B14F-4D97-AF65-F5344CB8AC3E}">
        <p14:creationId xmlns:p14="http://schemas.microsoft.com/office/powerpoint/2010/main" val="413775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06E598776B79408DE98D0C79F14201" ma:contentTypeVersion="4" ma:contentTypeDescription="Create a new document." ma:contentTypeScope="" ma:versionID="74804a151ccd934a2f99bdedab4b878b">
  <xsd:schema xmlns:xsd="http://www.w3.org/2001/XMLSchema" xmlns:xs="http://www.w3.org/2001/XMLSchema" xmlns:p="http://schemas.microsoft.com/office/2006/metadata/properties" xmlns:ns2="e64061a7-bc73-4e36-8b6e-74220a960d58" targetNamespace="http://schemas.microsoft.com/office/2006/metadata/properties" ma:root="true" ma:fieldsID="381f62e2a68e65fe632c2feb79df998c" ns2:_="">
    <xsd:import namespace="e64061a7-bc73-4e36-8b6e-74220a960d58"/>
    <xsd:element name="properties">
      <xsd:complexType>
        <xsd:sequence>
          <xsd:element name="documentManagement">
            <xsd:complexType>
              <xsd:all>
                <xsd:element ref="ns2:Assigned_x0020_To0"/>
                <xsd:element ref="ns2:user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061a7-bc73-4e36-8b6e-74220a960d58" elementFormDefault="qualified">
    <xsd:import namespace="http://schemas.microsoft.com/office/2006/documentManagement/types"/>
    <xsd:import namespace="http://schemas.microsoft.com/office/infopath/2007/PartnerControls"/>
    <xsd:element name="Assigned_x0020_To0" ma:index="8" ma:displayName="Assigned To" ma:description="Your name" ma:list="UserInfo" ma:SharePointGroup="0" ma:internalName="Assigned_x0020_To0"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username" ma:index="9" nillable="true" ma:displayName="username" ma:internalName="usernam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ssigned_x0020_To0 xmlns="e64061a7-bc73-4e36-8b6e-74220a960d58">
      <UserInfo>
        <DisplayName>Hunziker, Rosemarie (NIH/NIBIB) [E]</DisplayName>
        <AccountId>343</AccountId>
        <AccountType/>
      </UserInfo>
    </Assigned_x0020_To0>
    <username xmlns="e64061a7-bc73-4e36-8b6e-74220a960d58" xsi:nil="true"/>
  </documentManagement>
</p:properties>
</file>

<file path=customXml/itemProps1.xml><?xml version="1.0" encoding="utf-8"?>
<ds:datastoreItem xmlns:ds="http://schemas.openxmlformats.org/officeDocument/2006/customXml" ds:itemID="{E949A8F0-5653-4189-A301-E313345D047D}"/>
</file>

<file path=customXml/itemProps2.xml><?xml version="1.0" encoding="utf-8"?>
<ds:datastoreItem xmlns:ds="http://schemas.openxmlformats.org/officeDocument/2006/customXml" ds:itemID="{E9BCCDFD-6683-4489-8AEE-8090768D13C6}"/>
</file>

<file path=customXml/itemProps3.xml><?xml version="1.0" encoding="utf-8"?>
<ds:datastoreItem xmlns:ds="http://schemas.openxmlformats.org/officeDocument/2006/customXml" ds:itemID="{E48BC1E1-26A9-49E2-830B-A9AA5213B69B}"/>
</file>

<file path=docProps/app.xml><?xml version="1.0" encoding="utf-8"?>
<Properties xmlns="http://schemas.openxmlformats.org/officeDocument/2006/extended-properties" xmlns:vt="http://schemas.openxmlformats.org/officeDocument/2006/docPropsVTypes">
  <TotalTime>5261</TotalTime>
  <Words>2244</Words>
  <Application>Microsoft Office PowerPoint</Application>
  <PresentationFormat>On-screen Show (4:3)</PresentationFormat>
  <Paragraphs>497</Paragraphs>
  <Slides>47</Slides>
  <Notes>12</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Applications, Awards, Success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Help with Your Proposal…  Who Ya’ Gonna’ Call? </vt:lpstr>
      <vt:lpstr>PowerPoint Presentation</vt:lpstr>
      <vt:lpstr>PowerPoint Presentation</vt:lpstr>
      <vt:lpstr>  What’s the Difference Between Grants and Contracts?</vt:lpstr>
      <vt:lpstr>PowerPoint Presentation</vt:lpstr>
      <vt:lpstr>Types FOAs</vt:lpstr>
      <vt:lpstr>Different Flavors of  Program Announcements</vt:lpstr>
      <vt:lpstr>PowerPoint Presentation</vt:lpstr>
      <vt:lpstr>Notices (NOTs)</vt:lpstr>
      <vt:lpstr>How to Recognize an FOA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in the FOA?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NIBIB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a Funding Opportunity - NIH Regional seminar 2014</dc:title>
  <dc:creator>Hunzikerr</dc:creator>
  <cp:lastModifiedBy>dwyerc</cp:lastModifiedBy>
  <cp:revision>746</cp:revision>
  <cp:lastPrinted>2014-05-14T17:45:43Z</cp:lastPrinted>
  <dcterms:created xsi:type="dcterms:W3CDTF">2009-10-26T18:43:00Z</dcterms:created>
  <dcterms:modified xsi:type="dcterms:W3CDTF">2014-05-31T10:03:09Z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0x0101004E06E598776B79408DE98D0C79F14201</vt:lpwstr>
  </property>
</Properties>
</file>