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41.xml" ContentType="application/vnd.openxmlformats-officedocument.presentationml.slide+xml"/>
  <Override PartName="/ppt/slides/slide2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5.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28.xml" ContentType="application/vnd.openxmlformats-officedocument.presentationml.slide+xml"/>
  <Override PartName="/ppt/slides/slide46.xml" ContentType="application/vnd.openxmlformats-officedocument.presentationml.slide+xml"/>
  <Override PartName="/ppt/slides/slide30.xml" ContentType="application/vnd.openxmlformats-officedocument.presentationml.slide+xml"/>
  <Override PartName="/ppt/slides/slide50.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4.xml" ContentType="application/vnd.openxmlformats-officedocument.presentationml.notesSlide+xml"/>
  <Override PartName="/ppt/notesSlides/notesSlide40.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45.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48.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27.xml" ContentType="application/vnd.openxmlformats-officedocument.presentationml.notesSlide+xml"/>
  <Override PartName="/ppt/notesSlides/notesSlide39.xml" ContentType="application/vnd.openxmlformats-officedocument.presentationml.notesSlide+xml"/>
  <Override PartName="/ppt/notesSlides/notesSlide50.xml" ContentType="application/vnd.openxmlformats-officedocument.presentationml.notesSlide+xml"/>
  <Override PartName="/ppt/notesSlides/notesSlide28.xml" ContentType="application/vnd.openxmlformats-officedocument.presentationml.notesSlide+xml"/>
  <Override PartName="/ppt/notesSlides/notesSlide42.xml" ContentType="application/vnd.openxmlformats-officedocument.presentationml.notesSlide+xml"/>
  <Override PartName="/ppt/notesSlides/notesSlide49.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1"/>
    <p:sldMasterId id="2147483989" r:id="rId2"/>
    <p:sldMasterId id="2147483991" r:id="rId3"/>
  </p:sldMasterIdLst>
  <p:notesMasterIdLst>
    <p:notesMasterId r:id="rId54"/>
  </p:notesMasterIdLst>
  <p:handoutMasterIdLst>
    <p:handoutMasterId r:id="rId55"/>
  </p:handoutMasterIdLst>
  <p:sldIdLst>
    <p:sldId id="256" r:id="rId4"/>
    <p:sldId id="324" r:id="rId5"/>
    <p:sldId id="339" r:id="rId6"/>
    <p:sldId id="340" r:id="rId7"/>
    <p:sldId id="342" r:id="rId8"/>
    <p:sldId id="356" r:id="rId9"/>
    <p:sldId id="357" r:id="rId10"/>
    <p:sldId id="358" r:id="rId11"/>
    <p:sldId id="359" r:id="rId12"/>
    <p:sldId id="341" r:id="rId13"/>
    <p:sldId id="361" r:id="rId14"/>
    <p:sldId id="383" r:id="rId15"/>
    <p:sldId id="261" r:id="rId16"/>
    <p:sldId id="310" r:id="rId17"/>
    <p:sldId id="273" r:id="rId18"/>
    <p:sldId id="274" r:id="rId19"/>
    <p:sldId id="275" r:id="rId20"/>
    <p:sldId id="283" r:id="rId21"/>
    <p:sldId id="329" r:id="rId22"/>
    <p:sldId id="336" r:id="rId23"/>
    <p:sldId id="334" r:id="rId24"/>
    <p:sldId id="372" r:id="rId25"/>
    <p:sldId id="373" r:id="rId26"/>
    <p:sldId id="376" r:id="rId27"/>
    <p:sldId id="374" r:id="rId28"/>
    <p:sldId id="375" r:id="rId29"/>
    <p:sldId id="377" r:id="rId30"/>
    <p:sldId id="294" r:id="rId31"/>
    <p:sldId id="295" r:id="rId32"/>
    <p:sldId id="317" r:id="rId33"/>
    <p:sldId id="298" r:id="rId34"/>
    <p:sldId id="316" r:id="rId35"/>
    <p:sldId id="318" r:id="rId36"/>
    <p:sldId id="284" r:id="rId37"/>
    <p:sldId id="312" r:id="rId38"/>
    <p:sldId id="366" r:id="rId39"/>
    <p:sldId id="367" r:id="rId40"/>
    <p:sldId id="368" r:id="rId41"/>
    <p:sldId id="369" r:id="rId42"/>
    <p:sldId id="370" r:id="rId43"/>
    <p:sldId id="371" r:id="rId44"/>
    <p:sldId id="323" r:id="rId45"/>
    <p:sldId id="285" r:id="rId46"/>
    <p:sldId id="314" r:id="rId47"/>
    <p:sldId id="269" r:id="rId48"/>
    <p:sldId id="378" r:id="rId49"/>
    <p:sldId id="379" r:id="rId50"/>
    <p:sldId id="380" r:id="rId51"/>
    <p:sldId id="381" r:id="rId52"/>
    <p:sldId id="382" r:id="rId53"/>
  </p:sldIdLst>
  <p:sldSz cx="9144000" cy="6858000" type="screen4x3"/>
  <p:notesSz cx="6950075" cy="9236075"/>
  <p:defaultTextStyle>
    <a:defPPr>
      <a:defRPr lang="en-US"/>
    </a:defPPr>
    <a:lvl1pPr algn="ctr" rtl="0" eaLnBrk="0" fontAlgn="base" hangingPunct="0">
      <a:spcBef>
        <a:spcPct val="0"/>
      </a:spcBef>
      <a:spcAft>
        <a:spcPct val="0"/>
      </a:spcAft>
      <a:defRPr kern="1200">
        <a:solidFill>
          <a:schemeClr val="tx1"/>
        </a:solidFill>
        <a:latin typeface="Tahoma" pitchFamily="34" charset="0"/>
        <a:ea typeface="+mn-ea"/>
        <a:cs typeface="+mn-cs"/>
      </a:defRPr>
    </a:lvl1pPr>
    <a:lvl2pPr marL="457200" algn="ctr" rtl="0" eaLnBrk="0" fontAlgn="base" hangingPunct="0">
      <a:spcBef>
        <a:spcPct val="0"/>
      </a:spcBef>
      <a:spcAft>
        <a:spcPct val="0"/>
      </a:spcAft>
      <a:defRPr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00"/>
    <a:srgbClr val="0066FF"/>
    <a:srgbClr val="FFCCCC"/>
    <a:srgbClr val="FF0000"/>
    <a:srgbClr val="FF3300"/>
    <a:srgbClr val="FFFF00"/>
    <a:srgbClr val="BAB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74453" autoAdjust="0"/>
  </p:normalViewPr>
  <p:slideViewPr>
    <p:cSldViewPr>
      <p:cViewPr>
        <p:scale>
          <a:sx n="60" d="100"/>
          <a:sy n="60" d="100"/>
        </p:scale>
        <p:origin x="-17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customXml" Target="../customXml/item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1"/>
            <a:ext cx="3011699" cy="462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ahoma" pitchFamily="34" charset="0"/>
              </a:defRPr>
            </a:lvl1pPr>
          </a:lstStyle>
          <a:p>
            <a:pPr>
              <a:defRPr/>
            </a:pPr>
            <a:endParaRPr lang="en-US"/>
          </a:p>
        </p:txBody>
      </p:sp>
      <p:sp>
        <p:nvSpPr>
          <p:cNvPr id="104451" name="Rectangle 3"/>
          <p:cNvSpPr>
            <a:spLocks noGrp="1" noChangeArrowheads="1"/>
          </p:cNvSpPr>
          <p:nvPr>
            <p:ph type="dt" sz="quarter" idx="1"/>
          </p:nvPr>
        </p:nvSpPr>
        <p:spPr bwMode="auto">
          <a:xfrm>
            <a:off x="3938376" y="1"/>
            <a:ext cx="3011699" cy="462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04452" name="Rectangle 4"/>
          <p:cNvSpPr>
            <a:spLocks noGrp="1" noChangeArrowheads="1"/>
          </p:cNvSpPr>
          <p:nvPr>
            <p:ph type="ftr" sz="quarter" idx="2"/>
          </p:nvPr>
        </p:nvSpPr>
        <p:spPr bwMode="auto">
          <a:xfrm>
            <a:off x="0" y="8774035"/>
            <a:ext cx="3011699" cy="4620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ahoma" pitchFamily="34" charset="0"/>
              </a:defRPr>
            </a:lvl1pPr>
          </a:lstStyle>
          <a:p>
            <a:pPr>
              <a:defRPr/>
            </a:pPr>
            <a:endParaRPr lang="en-US"/>
          </a:p>
        </p:txBody>
      </p:sp>
      <p:sp>
        <p:nvSpPr>
          <p:cNvPr id="104453" name="Rectangle 5"/>
          <p:cNvSpPr>
            <a:spLocks noGrp="1" noChangeArrowheads="1"/>
          </p:cNvSpPr>
          <p:nvPr>
            <p:ph type="sldNum" sz="quarter" idx="3"/>
          </p:nvPr>
        </p:nvSpPr>
        <p:spPr bwMode="auto">
          <a:xfrm>
            <a:off x="3938376" y="8774035"/>
            <a:ext cx="3011699" cy="4620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3A44E19C-3468-4FB6-975E-7392045C7014}" type="slidenum">
              <a:rPr lang="en-US"/>
              <a:pPr>
                <a:defRPr/>
              </a:pPr>
              <a:t>‹#›</a:t>
            </a:fld>
            <a:endParaRPr lang="en-US"/>
          </a:p>
        </p:txBody>
      </p:sp>
    </p:spTree>
    <p:extLst>
      <p:ext uri="{BB962C8B-B14F-4D97-AF65-F5344CB8AC3E}">
        <p14:creationId xmlns:p14="http://schemas.microsoft.com/office/powerpoint/2010/main" val="3085808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3011699" cy="462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ahoma" pitchFamily="34" charset="0"/>
              </a:defRPr>
            </a:lvl1pPr>
          </a:lstStyle>
          <a:p>
            <a:pPr>
              <a:defRPr/>
            </a:pPr>
            <a:endParaRPr lang="en-US"/>
          </a:p>
        </p:txBody>
      </p:sp>
      <p:sp>
        <p:nvSpPr>
          <p:cNvPr id="37891" name="Rectangle 3"/>
          <p:cNvSpPr>
            <a:spLocks noGrp="1" noChangeArrowheads="1"/>
          </p:cNvSpPr>
          <p:nvPr>
            <p:ph type="dt" idx="1"/>
          </p:nvPr>
        </p:nvSpPr>
        <p:spPr bwMode="auto">
          <a:xfrm>
            <a:off x="3938376" y="1"/>
            <a:ext cx="3011699" cy="462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69988" y="693738"/>
            <a:ext cx="4613275" cy="34607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26677" y="4387810"/>
            <a:ext cx="5096722" cy="4155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774035"/>
            <a:ext cx="3011699" cy="4620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ahoma" pitchFamily="34" charset="0"/>
              </a:defRPr>
            </a:lvl1pPr>
          </a:lstStyle>
          <a:p>
            <a:pPr>
              <a:defRPr/>
            </a:pPr>
            <a:endParaRPr lang="en-US"/>
          </a:p>
        </p:txBody>
      </p:sp>
      <p:sp>
        <p:nvSpPr>
          <p:cNvPr id="37895" name="Rectangle 7"/>
          <p:cNvSpPr>
            <a:spLocks noGrp="1" noChangeArrowheads="1"/>
          </p:cNvSpPr>
          <p:nvPr>
            <p:ph type="sldNum" sz="quarter" idx="5"/>
          </p:nvPr>
        </p:nvSpPr>
        <p:spPr bwMode="auto">
          <a:xfrm>
            <a:off x="3938376" y="8774035"/>
            <a:ext cx="3011699" cy="4620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94C4ABED-1613-4581-859B-31B41555B4A3}" type="slidenum">
              <a:rPr lang="en-US"/>
              <a:pPr>
                <a:defRPr/>
              </a:pPr>
              <a:t>‹#›</a:t>
            </a:fld>
            <a:endParaRPr lang="en-US"/>
          </a:p>
        </p:txBody>
      </p:sp>
    </p:spTree>
    <p:extLst>
      <p:ext uri="{BB962C8B-B14F-4D97-AF65-F5344CB8AC3E}">
        <p14:creationId xmlns:p14="http://schemas.microsoft.com/office/powerpoint/2010/main" val="1691777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16AD40A-DA5C-40DB-BC32-6E4D0AAC5BAD}" type="slidenum">
              <a:rPr lang="en-US" smtClean="0"/>
              <a:pPr/>
              <a:t>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280BC8D-F185-4406-8ADC-F55F647557B4}" type="slidenum">
              <a:rPr lang="en-US" smtClean="0"/>
              <a:pPr/>
              <a:t>10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11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95008" y="4387810"/>
            <a:ext cx="5560060" cy="4155205"/>
          </a:xfrm>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12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95008" y="4387810"/>
            <a:ext cx="5560060" cy="4155205"/>
          </a:xfrm>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6964F18-997F-48A0-A60D-FCBEFCA6BBC0}" type="slidenum">
              <a:rPr lang="en-US" smtClean="0"/>
              <a:pPr/>
              <a:t>13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a:lnSpc>
                <a:spcPct val="90000"/>
              </a:lnSpc>
            </a:pPr>
            <a:endParaRPr lang="en-US" sz="1000" dirty="0"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07BF0E0-6E11-4E06-BC62-9133B78E8118}" type="slidenum">
              <a:rPr lang="en-US" smtClean="0"/>
              <a:pPr/>
              <a:t>14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85C118D-89A8-43D2-8102-91F9E46B2387}" type="slidenum">
              <a:rPr lang="en-US" smtClean="0"/>
              <a:pPr/>
              <a:t>15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B26725D-06BA-49AA-ADE0-E5E8C518E0DF}" type="slidenum">
              <a:rPr lang="en-US" smtClean="0"/>
              <a:pPr/>
              <a:t>16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C011683-2A54-4973-BBED-6CC525049DB9}" type="slidenum">
              <a:rPr lang="en-US" smtClean="0"/>
              <a:pPr/>
              <a:t>17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DD30420-1CFD-46E1-9343-5EF5F7517478}" type="slidenum">
              <a:rPr lang="en-US" smtClean="0"/>
              <a:pPr/>
              <a:t>18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E74EBDF-1EBA-492B-AE2B-AACD71498A17}" type="slidenum">
              <a:rPr lang="en-US" smtClean="0"/>
              <a:pPr/>
              <a:t>19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13A8984-6F23-4EBC-9CDB-BEB6E8F9185A}" type="slidenum">
              <a:rPr lang="en-US" smtClean="0"/>
              <a:pPr/>
              <a:t>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25069" y="4387810"/>
            <a:ext cx="5099939" cy="4155205"/>
          </a:xfrm>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642A76F-8DB3-49A6-A14D-E2913DFECACF}" type="slidenum">
              <a:rPr lang="en-US" smtClean="0"/>
              <a:pPr/>
              <a:t>20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62E6A7F-A022-4A4F-BE07-68ACF5DCD63C}" type="slidenum">
              <a:rPr lang="en-US" smtClean="0"/>
              <a:pPr/>
              <a:t>21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dirty="0" smtClean="0"/>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D77B1D3-3EAF-4283-B31A-7727A0D125E3}" type="slidenum">
              <a:rPr lang="en-US" smtClean="0"/>
              <a:pPr/>
              <a:t>22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z="1100"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846D644-6D89-4157-9C1E-DAB5F4D3552D}" type="slidenum">
              <a:rPr lang="en-US" smtClean="0"/>
              <a:pPr/>
              <a:t>23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z="8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dirty="0" smtClean="0"/>
          </a:p>
        </p:txBody>
      </p:sp>
      <p:sp>
        <p:nvSpPr>
          <p:cNvPr id="105476" name="Slide Number Placeholder 3"/>
          <p:cNvSpPr>
            <a:spLocks noGrp="1"/>
          </p:cNvSpPr>
          <p:nvPr>
            <p:ph type="sldNum" sz="quarter" idx="5"/>
          </p:nvPr>
        </p:nvSpPr>
        <p:spPr>
          <a:noFill/>
        </p:spPr>
        <p:txBody>
          <a:bodyPr/>
          <a:lstStyle/>
          <a:p>
            <a:fld id="{5EE9428A-0184-4C77-834F-D156C800CB88}"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449FD9E-1AF2-4A43-B1B8-8D6DF1A0CC91}" type="slidenum">
              <a:rPr lang="en-US" smtClean="0"/>
              <a:pPr/>
              <a:t>25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smtClean="0"/>
          </a:p>
        </p:txBody>
      </p:sp>
      <p:sp>
        <p:nvSpPr>
          <p:cNvPr id="107524" name="Slide Number Placeholder 3"/>
          <p:cNvSpPr>
            <a:spLocks noGrp="1"/>
          </p:cNvSpPr>
          <p:nvPr>
            <p:ph type="sldNum" sz="quarter" idx="5"/>
          </p:nvPr>
        </p:nvSpPr>
        <p:spPr>
          <a:noFill/>
        </p:spPr>
        <p:txBody>
          <a:bodyPr/>
          <a:lstStyle/>
          <a:p>
            <a:fld id="{8C8BCF4D-5AB9-4C29-960E-20C2E904E34F}"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DADF342-2D0F-48B6-83F2-B4790F696EA9}" type="slidenum">
              <a:rPr lang="en-US" smtClean="0"/>
              <a:pPr/>
              <a:t>28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marL="228600" indent="-228600"/>
            <a:endParaRPr lang="en-US" sz="9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628C9BF-3FC2-4B4D-A3C8-58C00031BD24}" type="slidenum">
              <a:rPr lang="en-US" smtClean="0"/>
              <a:pPr/>
              <a:t>29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695008" y="4387810"/>
            <a:ext cx="5560060" cy="4155205"/>
          </a:xfrm>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9A58292-6440-4DF4-8E50-F62341B8975C}" type="slidenum">
              <a:rPr lang="en-US" smtClean="0"/>
              <a:pPr/>
              <a:t>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18F371-D79A-4074-8A65-558DC7B7F2B1}" type="slidenum">
              <a:rPr lang="en-US" smtClean="0"/>
              <a:pPr/>
              <a:t>30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3E7E3EC-3559-419B-A176-CBDA646C4232}" type="slidenum">
              <a:rPr lang="en-US" smtClean="0"/>
              <a:pPr/>
              <a:t>31</a:t>
            </a:fld>
            <a:endParaRPr lang="en-US" smtClean="0"/>
          </a:p>
        </p:txBody>
      </p:sp>
      <p:sp>
        <p:nvSpPr>
          <p:cNvPr id="100355"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ln/>
        </p:spPr>
        <p:txBody>
          <a:bodyPr/>
          <a:lstStyle/>
          <a:p>
            <a:pPr>
              <a:defRPr/>
            </a:pPr>
            <a:endParaRPr lang="en-US" sz="10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0953AC5-A312-496F-8D8E-DCE382461917}" type="slidenum">
              <a:rPr lang="en-US" smtClean="0"/>
              <a:pPr/>
              <a:t>32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78E4A93-7AD8-47B6-A7AE-AE2AB98F009F}" type="slidenum">
              <a:rPr lang="en-US" smtClean="0"/>
              <a:pPr/>
              <a:t>33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z="8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8F40ACB-82F5-44D0-A831-C082833AA173}" type="slidenum">
              <a:rPr lang="en-US" smtClean="0"/>
              <a:pPr/>
              <a:t>34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A17808E-8E78-4EFB-837A-D565DEDBB7EC}" type="slidenum">
              <a:rPr lang="en-US" smtClean="0"/>
              <a:pPr/>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z="900" dirty="0" smtClean="0"/>
          </a:p>
        </p:txBody>
      </p:sp>
      <p:sp>
        <p:nvSpPr>
          <p:cNvPr id="88068" name="Slide Number Placeholder 3"/>
          <p:cNvSpPr>
            <a:spLocks noGrp="1"/>
          </p:cNvSpPr>
          <p:nvPr>
            <p:ph type="sldNum" sz="quarter" idx="5"/>
          </p:nvPr>
        </p:nvSpPr>
        <p:spPr>
          <a:noFill/>
        </p:spPr>
        <p:txBody>
          <a:bodyPr/>
          <a:lstStyle/>
          <a:p>
            <a:fld id="{A2B93844-E418-4B69-ACFC-4274EBCF6F78}"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z="900" dirty="0" smtClean="0"/>
          </a:p>
        </p:txBody>
      </p:sp>
      <p:sp>
        <p:nvSpPr>
          <p:cNvPr id="89092" name="Slide Number Placeholder 3"/>
          <p:cNvSpPr>
            <a:spLocks noGrp="1"/>
          </p:cNvSpPr>
          <p:nvPr>
            <p:ph type="sldNum" sz="quarter" idx="5"/>
          </p:nvPr>
        </p:nvSpPr>
        <p:spPr>
          <a:noFill/>
        </p:spPr>
        <p:txBody>
          <a:bodyPr/>
          <a:lstStyle/>
          <a:p>
            <a:fld id="{027DE0BA-5405-4548-96F9-B0EAFD5999FC}"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p>
        </p:txBody>
      </p:sp>
      <p:sp>
        <p:nvSpPr>
          <p:cNvPr id="90116" name="Slide Number Placeholder 3"/>
          <p:cNvSpPr>
            <a:spLocks noGrp="1"/>
          </p:cNvSpPr>
          <p:nvPr>
            <p:ph type="sldNum" sz="quarter" idx="5"/>
          </p:nvPr>
        </p:nvSpPr>
        <p:spPr>
          <a:noFill/>
        </p:spPr>
        <p:txBody>
          <a:bodyPr/>
          <a:lstStyle/>
          <a:p>
            <a:fld id="{FD1BDF83-942C-4EF4-A2FE-35C6553A6FE0}"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a:noFill/>
        </p:spPr>
        <p:txBody>
          <a:bodyPr/>
          <a:lstStyle/>
          <a:p>
            <a:fld id="{E8F31C85-0375-47EF-A5A6-8F15A78C3841}"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03C1144-D5C8-491B-84BD-6313FA617DE9}" type="slidenum">
              <a:rPr lang="en-US" smtClean="0"/>
              <a:pPr/>
              <a:t>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b="1" dirty="0" smtClean="0"/>
          </a:p>
        </p:txBody>
      </p:sp>
      <p:sp>
        <p:nvSpPr>
          <p:cNvPr id="92164" name="Slide Number Placeholder 3"/>
          <p:cNvSpPr>
            <a:spLocks noGrp="1"/>
          </p:cNvSpPr>
          <p:nvPr>
            <p:ph type="sldNum" sz="quarter" idx="5"/>
          </p:nvPr>
        </p:nvSpPr>
        <p:spPr>
          <a:noFill/>
        </p:spPr>
        <p:txBody>
          <a:bodyPr/>
          <a:lstStyle/>
          <a:p>
            <a:fld id="{BB2DEF9A-AEF3-48D9-B099-D8848C1D396F}"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p>
        </p:txBody>
      </p:sp>
      <p:sp>
        <p:nvSpPr>
          <p:cNvPr id="93188" name="Slide Number Placeholder 3"/>
          <p:cNvSpPr>
            <a:spLocks noGrp="1"/>
          </p:cNvSpPr>
          <p:nvPr>
            <p:ph type="sldNum" sz="quarter" idx="5"/>
          </p:nvPr>
        </p:nvSpPr>
        <p:spPr>
          <a:noFill/>
        </p:spPr>
        <p:txBody>
          <a:bodyPr/>
          <a:lstStyle/>
          <a:p>
            <a:fld id="{6355D3C8-9674-4AB5-BF93-8E810C1FCDF4}"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42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586BFE3-3E5A-4A80-B09D-26BBC9CE2543}" type="slidenum">
              <a:rPr lang="en-US" smtClean="0"/>
              <a:pPr/>
              <a:t>43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947003B-F298-4F0A-95F9-8047F1EF257A}" type="slidenum">
              <a:rPr lang="en-US" smtClean="0"/>
              <a:pPr/>
              <a:t>44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smtClean="0">
              <a:solidFill>
                <a:srgbClr val="FF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9B52AFD-6F40-484E-BE65-1CEB9DD565A9}" type="slidenum">
              <a:rPr lang="en-US" smtClean="0"/>
              <a:pPr/>
              <a:t>45</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Clr>
                <a:srgbClr val="000099"/>
              </a:buClr>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46</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47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48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49</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38C1D70-7E88-4EEC-B439-F5B4ABE6C4AF}" type="slidenum">
              <a:rPr lang="en-US" smtClean="0"/>
              <a:pPr/>
              <a:t>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50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F51C6AC-C4E9-4988-BAED-476FA8E17FF9}" type="slidenum">
              <a:rPr lang="en-US" smtClean="0"/>
              <a:pPr/>
              <a:t>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695008" y="4387810"/>
            <a:ext cx="5560060" cy="4155205"/>
          </a:xfrm>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EC09828-EFE6-407E-B218-C6611DB0ED49}" type="slidenum">
              <a:rPr lang="en-US" smtClean="0"/>
              <a:pPr/>
              <a:t>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95008" y="4387810"/>
            <a:ext cx="5560060" cy="4155205"/>
          </a:xfrm>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DC3E79F-AD92-4664-9D72-05C62703C5BA}" type="slidenum">
              <a:rPr lang="en-US" smtClean="0"/>
              <a:pPr/>
              <a:t>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95008" y="4387810"/>
            <a:ext cx="5560060" cy="4155205"/>
          </a:xfrm>
          <a:noFill/>
          <a:ln/>
        </p:spPr>
        <p:txBody>
          <a:bodyPr/>
          <a:lstStyle/>
          <a:p>
            <a:endParaRPr lang="en-US" sz="11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BAD8755-0F00-4D3B-930C-420232955360}" type="slidenum">
              <a:rPr lang="en-US" smtClean="0"/>
              <a:pPr/>
              <a:t>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695008" y="4387810"/>
            <a:ext cx="5560060" cy="4155205"/>
          </a:xfrm>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4B077-980B-4BE8-8BE3-78CB227B7B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CC822-F71D-4996-B396-CF8EFF663FE1}" type="datetime1">
              <a:rPr lang="en-US" smtClean="0">
                <a:solidFill>
                  <a:srgbClr val="00359E"/>
                </a:solidFill>
              </a:rPr>
              <a:pPr/>
              <a:t>5/23/2014</a:t>
            </a:fld>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36C151-8A49-4E7E-B907-A3D78733055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367354-DD11-4383-9B01-76E970A6B58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954338E-04B4-46C1-9E65-61A58874346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91B603-FD84-4A6A-BB1C-EF8827F83E6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C25C3D5-84F0-4B43-B6DE-1D7EA823809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2797" name="Rectangle 2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2798" name="Rectangle 30"/>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27" name="Rectangle 31"/>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32"/>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33"/>
          <p:cNvSpPr>
            <a:spLocks noGrp="1" noChangeArrowheads="1"/>
          </p:cNvSpPr>
          <p:nvPr>
            <p:ph type="sldNum" sz="quarter" idx="12"/>
          </p:nvPr>
        </p:nvSpPr>
        <p:spPr>
          <a:xfrm>
            <a:off x="6553200" y="6248400"/>
            <a:ext cx="1905000" cy="457200"/>
          </a:xfrm>
        </p:spPr>
        <p:txBody>
          <a:bodyPr/>
          <a:lstStyle>
            <a:lvl1pPr>
              <a:defRPr/>
            </a:lvl1pPr>
          </a:lstStyle>
          <a:p>
            <a:pPr>
              <a:defRPr/>
            </a:pPr>
            <a:fld id="{27ABA337-150E-459C-9A9A-CB970FA9CA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267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80D506-731E-4D95-9832-3D4D17E929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FC832C17-77BE-4F8B-A784-6CD6C039D4E3}"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90"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EC6EFF9-D74A-4441-B5A3-02C4F4352FDA}" type="datetime1">
              <a:rPr lang="en-US" smtClean="0">
                <a:solidFill>
                  <a:srgbClr val="00359E"/>
                </a:solidFill>
              </a:rPr>
              <a:pPr/>
              <a:t>5/23/2014</a:t>
            </a:fld>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92"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grants.nih.gov/grants/policy/nihgps_2013/"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hyperlink" Target="http://grants.nih.gov/grants/guide/inde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am.gov/portal/public/SA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sam.gov/portal/public/SAM/?portal:componentId=3c9caa24-5c93-4ce9-877a-b244446a54e9&amp;portal:type=action&amp;interactionstate=JBPNS_rO0ABXc0ABBfanNmQnJpZGdlVmlld0lkAAAAAQATL2pzZi9uYXZpZ2F0aW9uLmpzcAAHX19FT0ZfXw**"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hyperlink" Target="mailto:diane.dean@nih.gov" TargetMode="External"/><Relationship Id="rId7" Type="http://schemas.openxmlformats.org/officeDocument/2006/relationships/image" Target="../media/image6.tif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mailto:GrantsCompliance@nih.gov" TargetMode="External"/><Relationship Id="rId4" Type="http://schemas.openxmlformats.org/officeDocument/2006/relationships/hyperlink" Target="mailto:kathy.hancock@nih.gov"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grants.nih.gov/grants/policy/nihgps_2013/nihgps_ch7.h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grants.nih.gov/grants/policy/nihgps_2013/nihgps_ch7.ht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grants.nih.gov/grants/policy/nihgps_2013/nihgps_ch8.htm#_Toc271264933"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whitehouse.gov/omb/circulars/a021/a21_2004.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ecfr.gpoaccess.gov/cgi/t/text/text-idx?c=ecfr&amp;sid=4dabe524408cc4bc5f7060e27ccb1486&amp;rgn=div9&amp;view=text&amp;node=2:1.1.2.10.4.0.15.10.6&amp;idno=2"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grants.nih.gov/grants/policy/nihgps_2013/nihgps_ch7.htm#cost_principle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grants.nih.gov/grants/policy/nihgps_2013/nihgps_ch4.htm#debarment_suspens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grants.nih.gov/grants/policy/nihgps_2013/nihgps_ch16.htm#_Toc271265282"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grants.nih.gov/grants/policy/nihgps_2013/nihgps_ch18.htm#_Toc27126531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ccess.gpo.gov/nara/cfr/waisidx_03/42cfr52_03.html"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www.access.gpo.gov/nara/cfr/waisidx_04/45cfr46_04.html" TargetMode="External"/><Relationship Id="rId5" Type="http://schemas.openxmlformats.org/officeDocument/2006/relationships/hyperlink" Target="http://www.access.gpo.gov/nara/cfr/waisidx_04/45cfr92_04.html" TargetMode="External"/><Relationship Id="rId4" Type="http://schemas.openxmlformats.org/officeDocument/2006/relationships/hyperlink" Target="http://www.access.gpo.gov/nara/cfr/waisidx_04/45cfr74_04.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whitehouse.gov.ombcircular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normAutofit fontScale="90000"/>
          </a:bodyPr>
          <a:lstStyle/>
          <a:p>
            <a:r>
              <a:rPr lang="en-US" sz="4300" dirty="0" smtClean="0">
                <a:latin typeface="Arial" pitchFamily="34" charset="0"/>
                <a:cs typeface="Arial" pitchFamily="34" charset="0"/>
              </a:rPr>
              <a:t>Common Compliance Pitfalls and Strategies for Success</a:t>
            </a:r>
          </a:p>
        </p:txBody>
      </p:sp>
      <p:sp>
        <p:nvSpPr>
          <p:cNvPr id="1029" name="Rectangle 3"/>
          <p:cNvSpPr>
            <a:spLocks noGrp="1" noChangeArrowheads="1"/>
          </p:cNvSpPr>
          <p:nvPr>
            <p:ph type="body" idx="1"/>
          </p:nvPr>
        </p:nvSpPr>
        <p:spPr>
          <a:xfrm>
            <a:off x="571499" y="4724400"/>
            <a:ext cx="8001000" cy="609600"/>
          </a:xfrm>
        </p:spPr>
        <p:txBody>
          <a:bodyPr>
            <a:noAutofit/>
          </a:bodyPr>
          <a:lstStyle/>
          <a:p>
            <a:pPr>
              <a:lnSpc>
                <a:spcPct val="90000"/>
              </a:lnSpc>
            </a:pPr>
            <a:endParaRPr lang="en-US" sz="900" dirty="0" smtClean="0">
              <a:solidFill>
                <a:schemeClr val="bg1"/>
              </a:solidFill>
            </a:endParaRPr>
          </a:p>
          <a:p>
            <a:pPr>
              <a:lnSpc>
                <a:spcPct val="10000"/>
              </a:lnSpc>
            </a:pPr>
            <a:endParaRPr lang="en-US" sz="900" dirty="0" smtClean="0">
              <a:solidFill>
                <a:schemeClr val="bg1"/>
              </a:solidFill>
            </a:endParaRPr>
          </a:p>
          <a:p>
            <a:pPr>
              <a:lnSpc>
                <a:spcPct val="0"/>
              </a:lnSpc>
            </a:pPr>
            <a:endParaRPr lang="en-US" sz="1050" dirty="0" smtClean="0">
              <a:solidFill>
                <a:schemeClr val="bg1"/>
              </a:solidFill>
            </a:endParaRPr>
          </a:p>
          <a:p>
            <a:pPr>
              <a:lnSpc>
                <a:spcPct val="60000"/>
              </a:lnSpc>
            </a:pPr>
            <a:r>
              <a:rPr lang="en-US" sz="1050" dirty="0" smtClean="0">
                <a:solidFill>
                  <a:schemeClr val="bg1"/>
                </a:solidFill>
              </a:rPr>
              <a:t>Division of Grants Compliance and Oversight</a:t>
            </a:r>
          </a:p>
          <a:p>
            <a:pPr>
              <a:lnSpc>
                <a:spcPct val="90000"/>
              </a:lnSpc>
            </a:pPr>
            <a:r>
              <a:rPr lang="en-US" sz="1050" dirty="0" smtClean="0">
                <a:solidFill>
                  <a:schemeClr val="bg1"/>
                </a:solidFill>
              </a:rPr>
              <a:t>Office of Policy for Extramural Research Administration, OER</a:t>
            </a:r>
            <a:br>
              <a:rPr lang="en-US" sz="1050" dirty="0" smtClean="0">
                <a:solidFill>
                  <a:schemeClr val="bg1"/>
                </a:solidFill>
              </a:rPr>
            </a:br>
            <a:r>
              <a:rPr lang="en-US" sz="1050" dirty="0" smtClean="0">
                <a:solidFill>
                  <a:schemeClr val="bg1"/>
                </a:solidFill>
              </a:rPr>
              <a:t>National Institutes of Health, DHHS </a:t>
            </a:r>
          </a:p>
          <a:p>
            <a:pPr>
              <a:lnSpc>
                <a:spcPct val="90000"/>
              </a:lnSpc>
            </a:pPr>
            <a:endParaRPr lang="en-US" sz="1050" dirty="0" smtClean="0">
              <a:solidFill>
                <a:schemeClr val="bg1"/>
              </a:solidFill>
            </a:endParaRPr>
          </a:p>
          <a:p>
            <a:pPr>
              <a:lnSpc>
                <a:spcPct val="90000"/>
              </a:lnSpc>
            </a:pPr>
            <a:r>
              <a:rPr lang="en-US" sz="1050" b="1" dirty="0" smtClean="0">
                <a:solidFill>
                  <a:schemeClr val="bg1"/>
                </a:solidFill>
              </a:rPr>
              <a:t> NIH Regional Seminar – </a:t>
            </a:r>
            <a:r>
              <a:rPr lang="en-US" sz="1050" dirty="0" smtClean="0">
                <a:solidFill>
                  <a:schemeClr val="bg1"/>
                </a:solidFill>
              </a:rPr>
              <a:t>Baltimore, MD</a:t>
            </a:r>
            <a:r>
              <a:rPr lang="en-US" sz="1050" b="1" dirty="0" smtClean="0">
                <a:solidFill>
                  <a:schemeClr val="bg1"/>
                </a:solidFill>
              </a:rPr>
              <a:t> – June 2014</a:t>
            </a:r>
          </a:p>
        </p:txBody>
      </p:sp>
      <p:sp>
        <p:nvSpPr>
          <p:cNvPr id="1030" name="Text Box 7"/>
          <p:cNvSpPr txBox="1">
            <a:spLocks noChangeArrowheads="1"/>
          </p:cNvSpPr>
          <p:nvPr/>
        </p:nvSpPr>
        <p:spPr bwMode="auto">
          <a:xfrm>
            <a:off x="8328025" y="6164263"/>
            <a:ext cx="184150" cy="366712"/>
          </a:xfrm>
          <a:prstGeom prst="rect">
            <a:avLst/>
          </a:prstGeom>
          <a:noFill/>
          <a:ln w="9525">
            <a:noFill/>
            <a:miter lim="800000"/>
            <a:headEnd/>
            <a:tailEnd/>
          </a:ln>
        </p:spPr>
        <p:txBody>
          <a:bodyPr>
            <a:spAutoFit/>
          </a:bodyPr>
          <a:lstStyle/>
          <a:p>
            <a:pPr>
              <a:spcBef>
                <a:spcPct val="50000"/>
              </a:spcBef>
            </a:pPr>
            <a:endParaRPr lang="en-US"/>
          </a:p>
        </p:txBody>
      </p:sp>
      <p:sp>
        <p:nvSpPr>
          <p:cNvPr id="8" name="Rectangle 7"/>
          <p:cNvSpPr/>
          <p:nvPr/>
        </p:nvSpPr>
        <p:spPr>
          <a:xfrm>
            <a:off x="152400" y="5867400"/>
            <a:ext cx="6096000" cy="898708"/>
          </a:xfrm>
          <a:prstGeom prst="rect">
            <a:avLst/>
          </a:prstGeom>
        </p:spPr>
        <p:txBody>
          <a:bodyPr wrap="square">
            <a:spAutoFit/>
          </a:bodyPr>
          <a:lstStyle/>
          <a:p>
            <a:pPr algn="l">
              <a:lnSpc>
                <a:spcPct val="90000"/>
              </a:lnSpc>
            </a:pPr>
            <a:r>
              <a:rPr lang="en-US" sz="1400" b="1" dirty="0" smtClean="0">
                <a:solidFill>
                  <a:srgbClr val="4B4B65"/>
                </a:solidFill>
              </a:rPr>
              <a:t>Diane Dean</a:t>
            </a:r>
            <a:r>
              <a:rPr lang="en-US" sz="1400" dirty="0" smtClean="0">
                <a:solidFill>
                  <a:srgbClr val="4B4B65"/>
                </a:solidFill>
              </a:rPr>
              <a:t>, Director </a:t>
            </a:r>
          </a:p>
          <a:p>
            <a:pPr algn="l">
              <a:lnSpc>
                <a:spcPct val="20000"/>
              </a:lnSpc>
            </a:pPr>
            <a:endParaRPr lang="en-US" sz="1400" dirty="0" smtClean="0">
              <a:solidFill>
                <a:srgbClr val="4B4B65"/>
              </a:solidFill>
            </a:endParaRPr>
          </a:p>
          <a:p>
            <a:pPr algn="l">
              <a:lnSpc>
                <a:spcPct val="20000"/>
              </a:lnSpc>
            </a:pPr>
            <a:endParaRPr lang="en-US" sz="1400" dirty="0" smtClean="0">
              <a:solidFill>
                <a:srgbClr val="4B4B65"/>
              </a:solidFill>
            </a:endParaRPr>
          </a:p>
          <a:p>
            <a:pPr algn="l">
              <a:lnSpc>
                <a:spcPct val="90000"/>
              </a:lnSpc>
            </a:pPr>
            <a:r>
              <a:rPr lang="en-US" sz="1400" b="1" dirty="0" smtClean="0">
                <a:solidFill>
                  <a:srgbClr val="4B4B65"/>
                </a:solidFill>
              </a:rPr>
              <a:t>Kathy Hancock</a:t>
            </a:r>
            <a:r>
              <a:rPr lang="en-US" sz="1400" dirty="0" smtClean="0">
                <a:solidFill>
                  <a:srgbClr val="4B4B65"/>
                </a:solidFill>
              </a:rPr>
              <a:t>, Assistant Grants Compliance Officer</a:t>
            </a:r>
          </a:p>
          <a:p>
            <a:pPr algn="l">
              <a:lnSpc>
                <a:spcPct val="90000"/>
              </a:lnSpc>
            </a:pPr>
            <a:endParaRPr lang="en-US" sz="800" dirty="0" smtClean="0">
              <a:solidFill>
                <a:srgbClr val="4B4B65"/>
              </a:solidFill>
            </a:endParaRPr>
          </a:p>
          <a:p>
            <a:pPr algn="l">
              <a:lnSpc>
                <a:spcPct val="90000"/>
              </a:lnSpc>
            </a:pPr>
            <a:r>
              <a:rPr lang="en-US" sz="1400" b="1" dirty="0" smtClean="0">
                <a:solidFill>
                  <a:srgbClr val="4B4B65"/>
                </a:solidFill>
              </a:rPr>
              <a:t>Sahar Rais, </a:t>
            </a:r>
            <a:r>
              <a:rPr lang="en-US" sz="1400" dirty="0" smtClean="0">
                <a:solidFill>
                  <a:srgbClr val="4B4B65"/>
                </a:solidFill>
              </a:rPr>
              <a:t>Assistant Grants Compliance Officer</a:t>
            </a:r>
          </a:p>
        </p:txBody>
      </p:sp>
      <p:grpSp>
        <p:nvGrpSpPr>
          <p:cNvPr id="7" name="Group 6"/>
          <p:cNvGrpSpPr/>
          <p:nvPr/>
        </p:nvGrpSpPr>
        <p:grpSpPr>
          <a:xfrm>
            <a:off x="6477000" y="5943600"/>
            <a:ext cx="2286000" cy="762000"/>
            <a:chOff x="2971800" y="609600"/>
            <a:chExt cx="3048000" cy="1016367"/>
          </a:xfrm>
        </p:grpSpPr>
        <p:pic>
          <p:nvPicPr>
            <p:cNvPr id="9" name="Picture 8" descr="HHS-NIH-OER Logo Combo.jpg"/>
            <p:cNvPicPr>
              <a:picLocks noChangeAspect="1"/>
            </p:cNvPicPr>
            <p:nvPr/>
          </p:nvPicPr>
          <p:blipFill>
            <a:blip r:embed="rId3"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a:xfrm>
              <a:off x="2971800" y="609600"/>
              <a:ext cx="1066800" cy="1016367"/>
            </a:xfrm>
            <a:prstGeom prst="rect">
              <a:avLst/>
            </a:prstGeom>
            <a:ln>
              <a:noFill/>
            </a:ln>
          </p:spPr>
        </p:pic>
        <p:pic>
          <p:nvPicPr>
            <p:cNvPr id="10" name="Picture 9" descr="NIH_Logo.tif"/>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4114800" y="685800"/>
              <a:ext cx="868680" cy="868680"/>
            </a:xfrm>
            <a:prstGeom prst="rect">
              <a:avLst/>
            </a:prstGeom>
          </p:spPr>
        </p:pic>
        <p:pic>
          <p:nvPicPr>
            <p:cNvPr id="11" name="Picture 10" descr="OER Logo.gif"/>
            <p:cNvPicPr>
              <a:picLocks noChangeAspect="1"/>
            </p:cNvPicPr>
            <p:nvPr/>
          </p:nvPicPr>
          <p:blipFill>
            <a:blip r:embed="rId5" cstate="print"/>
            <a:stretch>
              <a:fillRect/>
            </a:stretch>
          </p:blipFill>
          <p:spPr>
            <a:xfrm>
              <a:off x="5181600" y="707382"/>
              <a:ext cx="838200" cy="816618"/>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2141" name="Group 173"/>
          <p:cNvGraphicFramePr>
            <a:graphicFrameLocks noGrp="1"/>
          </p:cNvGraphicFramePr>
          <p:nvPr>
            <p:ph idx="4294967295"/>
          </p:nvPr>
        </p:nvGraphicFramePr>
        <p:xfrm>
          <a:off x="-76200" y="0"/>
          <a:ext cx="9220200" cy="6888480"/>
        </p:xfrm>
        <a:graphic>
          <a:graphicData uri="http://schemas.openxmlformats.org/drawingml/2006/table">
            <a:tbl>
              <a:tblPr/>
              <a:tblGrid>
                <a:gridCol w="2058988"/>
                <a:gridCol w="2230437"/>
                <a:gridCol w="2344738"/>
                <a:gridCol w="2586037"/>
              </a:tblGrid>
              <a:tr h="381000">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2"/>
                          </a:solidFill>
                          <a:effectLst/>
                          <a:latin typeface="Tahoma" pitchFamily="34" charset="0"/>
                        </a:rPr>
                        <a:t>Summary of Applicable Regulations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34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Tahoma" pitchFamily="34" charset="0"/>
                        </a:rPr>
                        <a:t>Grantee Type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Tahoma" pitchFamily="34" charset="0"/>
                        </a:rPr>
                        <a:t>Administrative Requirements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Tahoma" pitchFamily="34" charset="0"/>
                        </a:rPr>
                        <a:t>Cost Principles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ahoma" pitchFamily="34" charset="0"/>
                        </a:rPr>
                        <a:t>Audit Requirements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4"/>
                          </a:solidFill>
                          <a:effectLst/>
                          <a:latin typeface="Tahoma" pitchFamily="34" charset="0"/>
                        </a:rPr>
                        <a:t>State &amp; Local Governments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A-102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(45 CFR Part 92)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A-87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(2 CFR Part 225)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A-133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99"/>
                          </a:solidFill>
                          <a:effectLst/>
                          <a:latin typeface="Tahoma" pitchFamily="34" charset="0"/>
                        </a:rPr>
                        <a:t>_____________</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45 CFR Part 74.26(d)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4"/>
                          </a:solidFill>
                          <a:effectLst/>
                          <a:latin typeface="Tahoma" pitchFamily="34" charset="0"/>
                        </a:rPr>
                        <a:t>Colleges &amp; Universities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Tahoma" pitchFamily="34" charset="0"/>
                        </a:rPr>
                        <a:t>A-110 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Tahoma" pitchFamily="34" charset="0"/>
                        </a:rPr>
                        <a:t>2 CFR Part 215</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A-21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(2 CFR Part 200)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1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4"/>
                          </a:solidFill>
                          <a:effectLst/>
                          <a:latin typeface="Tahoma" pitchFamily="34" charset="0"/>
                        </a:rPr>
                        <a:t>Non-Profits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A-122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(2 CFR Part 230)</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34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4"/>
                          </a:solidFill>
                          <a:effectLst/>
                          <a:latin typeface="Tahoma" pitchFamily="34" charset="0"/>
                        </a:rPr>
                        <a:t>Hospitals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45 CFR Part 74, Appendix 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71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4"/>
                          </a:solidFill>
                          <a:effectLst/>
                          <a:latin typeface="Tahoma" pitchFamily="34" charset="0"/>
                        </a:rPr>
                        <a:t>For-Profits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FAR 31.2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(48 CFR Subpart 31.2)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50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4"/>
                          </a:solidFill>
                          <a:effectLst/>
                          <a:latin typeface="Tahoma" pitchFamily="34" charset="0"/>
                        </a:rPr>
                        <a:t>Foreign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As stated above for the grantee type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NIH GPS, uses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pitchFamily="34" charset="0"/>
                        </a:rPr>
                        <a:t>45 CFR Part 74.26(d)</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3399"/>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52400"/>
            <a:ext cx="9144000" cy="1219200"/>
          </a:xfrm>
        </p:spPr>
        <p:txBody>
          <a:bodyPr>
            <a:noAutofit/>
          </a:bodyPr>
          <a:lstStyle/>
          <a:p>
            <a:r>
              <a:rPr lang="en-US" sz="2400" dirty="0" smtClean="0">
                <a:latin typeface="Arial" pitchFamily="34" charset="0"/>
                <a:cs typeface="Arial" pitchFamily="34" charset="0"/>
              </a:rPr>
              <a:t>Updates-Final Uniform Guidance Governing Grants, Cooperative Agreements and other Funding Agreements Federal Agencies</a:t>
            </a:r>
          </a:p>
        </p:txBody>
      </p:sp>
      <p:sp>
        <p:nvSpPr>
          <p:cNvPr id="14339" name="Rectangle 3"/>
          <p:cNvSpPr>
            <a:spLocks noGrp="1" noChangeArrowheads="1"/>
          </p:cNvSpPr>
          <p:nvPr>
            <p:ph type="body" sz="half" idx="1"/>
          </p:nvPr>
        </p:nvSpPr>
        <p:spPr>
          <a:xfrm>
            <a:off x="304800" y="2057400"/>
            <a:ext cx="8839200" cy="4114800"/>
          </a:xfrm>
        </p:spPr>
        <p:txBody>
          <a:bodyPr>
            <a:normAutofit lnSpcReduction="10000"/>
          </a:bodyPr>
          <a:lstStyle/>
          <a:p>
            <a:r>
              <a:rPr lang="en-US" sz="2400" b="0" dirty="0"/>
              <a:t>As part of a larger Federal effort to increase efficiency and reduce waste, on December 26, 2013, the Office of Management and Budget (“OMB”) published a series of significant reforms to the Government’s policies relating to grants and cooperative agreements.</a:t>
            </a:r>
            <a:endParaRPr lang="en-US" sz="2400" b="0" dirty="0" smtClean="0"/>
          </a:p>
          <a:p>
            <a:r>
              <a:rPr lang="en-US" sz="2400" b="0" dirty="0" smtClean="0"/>
              <a:t>This </a:t>
            </a:r>
            <a:r>
              <a:rPr lang="en-US" sz="2400" b="0" dirty="0"/>
              <a:t>Final Guidance consolidates and supersedes the eight OMB circulars </a:t>
            </a:r>
            <a:r>
              <a:rPr lang="pt-BR" sz="2400" b="0" dirty="0"/>
              <a:t>(A-21, A-50, A-87, A-89, A-102, A-110, A-122, and A-133</a:t>
            </a:r>
            <a:r>
              <a:rPr lang="pt-BR" sz="2400" b="0" dirty="0" smtClean="0"/>
              <a:t>).</a:t>
            </a:r>
          </a:p>
          <a:p>
            <a:r>
              <a:rPr lang="en-US" sz="2400" b="0" dirty="0"/>
              <a:t>These new federal policies become effective for new federal awards and new funding for existing awards on Dec 26, 2014.</a:t>
            </a:r>
            <a:endParaRPr lang="en-US" sz="2400" dirty="0" smtClean="0">
              <a:solidFill>
                <a:schemeClr val="tx2"/>
              </a:solidFill>
            </a:endParaRPr>
          </a:p>
          <a:p>
            <a:pPr>
              <a:lnSpc>
                <a:spcPct val="30000"/>
              </a:lnSpc>
              <a:buFontTx/>
              <a:buNone/>
            </a:pPr>
            <a:endParaRPr lang="en-US" sz="2400" dirty="0" smtClean="0">
              <a:solidFill>
                <a:schemeClr val="tx2"/>
              </a:solidFill>
            </a:endParaRPr>
          </a:p>
          <a:p>
            <a:pPr>
              <a:lnSpc>
                <a:spcPct val="30000"/>
              </a:lnSpc>
              <a:buFontTx/>
              <a:buNone/>
            </a:pPr>
            <a:endParaRPr lang="en-US" sz="2400" dirty="0" smtClean="0">
              <a:solidFill>
                <a:schemeClr val="tx2"/>
              </a:solidFill>
            </a:endParaRPr>
          </a:p>
        </p:txBody>
      </p:sp>
      <p:sp>
        <p:nvSpPr>
          <p:cNvPr id="143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52400"/>
            <a:ext cx="9144000" cy="1219200"/>
          </a:xfrm>
        </p:spPr>
        <p:txBody>
          <a:bodyPr>
            <a:noAutofit/>
          </a:bodyPr>
          <a:lstStyle/>
          <a:p>
            <a:r>
              <a:rPr lang="en-US" sz="4800" dirty="0" smtClean="0">
                <a:latin typeface="Arial" pitchFamily="34" charset="0"/>
                <a:cs typeface="Arial" pitchFamily="34" charset="0"/>
              </a:rPr>
              <a:t>Compliance Requirements</a:t>
            </a:r>
          </a:p>
        </p:txBody>
      </p:sp>
      <p:sp>
        <p:nvSpPr>
          <p:cNvPr id="14339" name="Rectangle 3"/>
          <p:cNvSpPr>
            <a:spLocks noGrp="1" noChangeArrowheads="1"/>
          </p:cNvSpPr>
          <p:nvPr>
            <p:ph type="body" sz="half" idx="1"/>
          </p:nvPr>
        </p:nvSpPr>
        <p:spPr>
          <a:xfrm>
            <a:off x="304800" y="2057400"/>
            <a:ext cx="8839200" cy="4114800"/>
          </a:xfrm>
        </p:spPr>
        <p:txBody>
          <a:bodyPr/>
          <a:lstStyle/>
          <a:p>
            <a:r>
              <a:rPr lang="en-US" sz="2800" dirty="0" smtClean="0"/>
              <a:t>NIH Grants Policy Statement (GPS)</a:t>
            </a:r>
          </a:p>
          <a:p>
            <a:pPr>
              <a:buFontTx/>
              <a:buNone/>
            </a:pPr>
            <a:r>
              <a:rPr lang="en-US" sz="2200" dirty="0" smtClean="0">
                <a:solidFill>
                  <a:schemeClr val="tx2"/>
                </a:solidFill>
              </a:rPr>
              <a:t>	</a:t>
            </a:r>
            <a:r>
              <a:rPr lang="en-US" sz="2400" dirty="0">
                <a:hlinkClick r:id="rId3"/>
              </a:rPr>
              <a:t>http://</a:t>
            </a:r>
            <a:r>
              <a:rPr lang="en-US" sz="2400" dirty="0" smtClean="0">
                <a:hlinkClick r:id="rId3"/>
              </a:rPr>
              <a:t>grants.nih.gov/grants/policy/nihgps_2013/</a:t>
            </a:r>
            <a:endParaRPr lang="en-US" sz="2400" dirty="0" smtClean="0">
              <a:solidFill>
                <a:schemeClr val="tx2"/>
              </a:solidFill>
            </a:endParaRPr>
          </a:p>
          <a:p>
            <a:pPr>
              <a:lnSpc>
                <a:spcPct val="30000"/>
              </a:lnSpc>
              <a:buFontTx/>
              <a:buNone/>
            </a:pPr>
            <a:endParaRPr lang="en-US" sz="2400" dirty="0" smtClean="0">
              <a:solidFill>
                <a:schemeClr val="tx2"/>
              </a:solidFill>
            </a:endParaRPr>
          </a:p>
          <a:p>
            <a:pPr>
              <a:lnSpc>
                <a:spcPct val="30000"/>
              </a:lnSpc>
              <a:buFontTx/>
              <a:buNone/>
            </a:pPr>
            <a:endParaRPr lang="en-US" sz="2400" dirty="0" smtClean="0">
              <a:solidFill>
                <a:schemeClr val="tx2"/>
              </a:solidFill>
            </a:endParaRPr>
          </a:p>
          <a:p>
            <a:r>
              <a:rPr lang="en-US" sz="2800" dirty="0" smtClean="0"/>
              <a:t>Notice of Award (</a:t>
            </a:r>
            <a:r>
              <a:rPr lang="en-US" sz="2800" dirty="0" err="1" smtClean="0"/>
              <a:t>NoA</a:t>
            </a:r>
            <a:r>
              <a:rPr lang="en-US" sz="2800" dirty="0" smtClean="0"/>
              <a:t>)</a:t>
            </a:r>
          </a:p>
          <a:p>
            <a:pPr>
              <a:lnSpc>
                <a:spcPct val="10000"/>
              </a:lnSpc>
            </a:pPr>
            <a:endParaRPr lang="en-US" sz="2800" dirty="0" smtClean="0"/>
          </a:p>
          <a:p>
            <a:r>
              <a:rPr lang="en-US" sz="2800" dirty="0" smtClean="0"/>
              <a:t>NIH Guide to Grants and Contracts (for new requirements)</a:t>
            </a:r>
          </a:p>
          <a:p>
            <a:pPr>
              <a:buFontTx/>
              <a:buNone/>
            </a:pPr>
            <a:r>
              <a:rPr lang="en-US" sz="2200" dirty="0" smtClean="0"/>
              <a:t>	</a:t>
            </a:r>
            <a:r>
              <a:rPr lang="en-US" sz="2400" dirty="0" smtClean="0">
                <a:solidFill>
                  <a:schemeClr val="tx2"/>
                </a:solidFill>
                <a:hlinkClick r:id="rId4"/>
              </a:rPr>
              <a:t>http://grants.nih.gov/grants/guide/index.html</a:t>
            </a:r>
            <a:r>
              <a:rPr lang="en-US" sz="2400" dirty="0" smtClean="0">
                <a:solidFill>
                  <a:schemeClr val="tx2"/>
                </a:solidFill>
              </a:rPr>
              <a:t> </a:t>
            </a:r>
          </a:p>
          <a:p>
            <a:pPr>
              <a:buFontTx/>
              <a:buNone/>
            </a:pPr>
            <a:endParaRPr lang="en-US" sz="2400" dirty="0" smtClean="0">
              <a:solidFill>
                <a:schemeClr val="tx2"/>
              </a:solidFill>
            </a:endParaRPr>
          </a:p>
        </p:txBody>
      </p:sp>
      <p:pic>
        <p:nvPicPr>
          <p:cNvPr id="14340" name="Picture 5" descr="National Institutes of Health, DHHS"/>
          <p:cNvPicPr>
            <a:picLocks noGrp="1" noChangeAspect="1" noChangeArrowheads="1"/>
          </p:cNvPicPr>
          <p:nvPr>
            <p:ph sz="quarter" idx="2"/>
          </p:nvPr>
        </p:nvPicPr>
        <p:blipFill>
          <a:blip r:embed="rId5" cstate="print"/>
          <a:srcRect/>
          <a:stretch>
            <a:fillRect/>
          </a:stretch>
        </p:blipFill>
        <p:spPr>
          <a:xfrm>
            <a:off x="457200" y="5638800"/>
            <a:ext cx="4191000" cy="566737"/>
          </a:xfrm>
          <a:noFill/>
        </p:spPr>
      </p:pic>
      <p:sp>
        <p:nvSpPr>
          <p:cNvPr id="143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4342" name="Picture 6"/>
          <p:cNvPicPr>
            <a:picLocks noChangeAspect="1" noChangeArrowheads="1"/>
          </p:cNvPicPr>
          <p:nvPr/>
        </p:nvPicPr>
        <p:blipFill>
          <a:blip r:embed="rId6" cstate="print"/>
          <a:srcRect/>
          <a:stretch>
            <a:fillRect/>
          </a:stretch>
        </p:blipFill>
        <p:spPr bwMode="auto">
          <a:xfrm rot="1320000">
            <a:off x="7480300" y="4964113"/>
            <a:ext cx="1169988" cy="1516062"/>
          </a:xfrm>
          <a:prstGeom prst="rect">
            <a:avLst/>
          </a:prstGeom>
          <a:noFill/>
          <a:ln w="9525">
            <a:noFill/>
            <a:miter lim="800000"/>
            <a:headEnd/>
            <a:tailEnd/>
          </a:ln>
        </p:spPr>
      </p:pic>
      <p:sp>
        <p:nvSpPr>
          <p:cNvPr id="7"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12</a:t>
            </a:fld>
            <a:endParaRPr lang="en-US" dirty="0"/>
          </a:p>
        </p:txBody>
      </p:sp>
    </p:spTree>
    <p:extLst>
      <p:ext uri="{BB962C8B-B14F-4D97-AF65-F5344CB8AC3E}">
        <p14:creationId xmlns:p14="http://schemas.microsoft.com/office/powerpoint/2010/main" val="285205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400"/>
            <a:ext cx="9144000" cy="1189037"/>
          </a:xfrm>
        </p:spPr>
        <p:txBody>
          <a:bodyPr>
            <a:noAutofit/>
          </a:bodyPr>
          <a:lstStyle/>
          <a:p>
            <a:r>
              <a:rPr lang="en-US" sz="4800" dirty="0" smtClean="0">
                <a:latin typeface="Arial" pitchFamily="34" charset="0"/>
                <a:cs typeface="Arial" pitchFamily="34" charset="0"/>
              </a:rPr>
              <a:t>Compliance Pitfalls</a:t>
            </a:r>
          </a:p>
        </p:txBody>
      </p:sp>
      <p:sp>
        <p:nvSpPr>
          <p:cNvPr id="15363" name="Rectangle 3"/>
          <p:cNvSpPr>
            <a:spLocks noGrp="1" noChangeArrowheads="1"/>
          </p:cNvSpPr>
          <p:nvPr>
            <p:ph idx="1"/>
          </p:nvPr>
        </p:nvSpPr>
        <p:spPr>
          <a:xfrm>
            <a:off x="533400" y="1981200"/>
            <a:ext cx="7772400" cy="4648200"/>
          </a:xfrm>
        </p:spPr>
        <p:txBody>
          <a:bodyPr/>
          <a:lstStyle/>
          <a:p>
            <a:pPr>
              <a:lnSpc>
                <a:spcPct val="90000"/>
              </a:lnSpc>
            </a:pPr>
            <a:r>
              <a:rPr lang="en-US" sz="2800" dirty="0" smtClean="0"/>
              <a:t>Unallowable costs</a:t>
            </a:r>
          </a:p>
          <a:p>
            <a:pPr>
              <a:lnSpc>
                <a:spcPct val="90000"/>
              </a:lnSpc>
            </a:pPr>
            <a:r>
              <a:rPr lang="en-US" sz="2800" dirty="0" smtClean="0"/>
              <a:t>Misallocation of costs</a:t>
            </a:r>
          </a:p>
          <a:p>
            <a:pPr>
              <a:lnSpc>
                <a:spcPct val="90000"/>
              </a:lnSpc>
            </a:pPr>
            <a:r>
              <a:rPr lang="en-US" sz="2800" dirty="0" smtClean="0"/>
              <a:t>Excessive cost transfers</a:t>
            </a:r>
          </a:p>
          <a:p>
            <a:pPr>
              <a:lnSpc>
                <a:spcPct val="90000"/>
              </a:lnSpc>
            </a:pPr>
            <a:r>
              <a:rPr lang="en-US" sz="2800" dirty="0" smtClean="0"/>
              <a:t>Inaccurate effort reporting</a:t>
            </a:r>
          </a:p>
          <a:p>
            <a:pPr>
              <a:lnSpc>
                <a:spcPct val="90000"/>
              </a:lnSpc>
            </a:pPr>
            <a:r>
              <a:rPr lang="en-US" sz="2800" dirty="0" smtClean="0"/>
              <a:t>Inadequate </a:t>
            </a:r>
            <a:r>
              <a:rPr lang="en-US" sz="2800" dirty="0" err="1" smtClean="0"/>
              <a:t>subrecipient</a:t>
            </a:r>
            <a:r>
              <a:rPr lang="en-US" sz="2800" dirty="0" smtClean="0"/>
              <a:t> monitoring</a:t>
            </a:r>
          </a:p>
          <a:p>
            <a:pPr>
              <a:lnSpc>
                <a:spcPct val="90000"/>
              </a:lnSpc>
            </a:pPr>
            <a:r>
              <a:rPr lang="en-US" sz="2800" dirty="0" smtClean="0"/>
              <a:t>Administrative &amp; Clerical costs</a:t>
            </a:r>
          </a:p>
          <a:p>
            <a:pPr>
              <a:lnSpc>
                <a:spcPct val="90000"/>
              </a:lnSpc>
            </a:pPr>
            <a:r>
              <a:rPr lang="en-US" sz="2800" dirty="0" smtClean="0"/>
              <a:t>Noncompliance with Assurances and special terms and conditions of award</a:t>
            </a:r>
          </a:p>
          <a:p>
            <a:pPr>
              <a:lnSpc>
                <a:spcPct val="90000"/>
              </a:lnSpc>
            </a:pPr>
            <a:r>
              <a:rPr lang="en-US" sz="2800" dirty="0" smtClean="0"/>
              <a:t>Delinquent closeout reporting</a:t>
            </a:r>
          </a:p>
          <a:p>
            <a:pPr>
              <a:lnSpc>
                <a:spcPct val="90000"/>
              </a:lnSpc>
              <a:buFontTx/>
              <a:buNone/>
            </a:pPr>
            <a:endParaRPr lang="en-US" sz="2800" dirty="0" smtClean="0"/>
          </a:p>
          <a:p>
            <a:pPr>
              <a:lnSpc>
                <a:spcPct val="90000"/>
              </a:lnSpc>
              <a:buFontTx/>
              <a:buNone/>
            </a:pPr>
            <a:endParaRPr lang="en-US" sz="28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endParaRPr lang="en-US" sz="4200" dirty="0" smtClean="0"/>
          </a:p>
        </p:txBody>
      </p:sp>
      <p:sp>
        <p:nvSpPr>
          <p:cNvPr id="4" name="Content Placeholder 3"/>
          <p:cNvSpPr>
            <a:spLocks noGrp="1"/>
          </p:cNvSpPr>
          <p:nvPr>
            <p:ph idx="1"/>
          </p:nvPr>
        </p:nvSpPr>
        <p:spPr/>
        <p:txBody>
          <a:bodyPr/>
          <a:lstStyle/>
          <a:p>
            <a:pPr>
              <a:buNone/>
            </a:pPr>
            <a:endParaRPr lang="en-US" dirty="0" smtClean="0"/>
          </a:p>
          <a:p>
            <a:pPr>
              <a:buNone/>
            </a:pPr>
            <a:endParaRPr lang="en-US" dirty="0" smtClean="0"/>
          </a:p>
          <a:p>
            <a:pPr algn="ctr">
              <a:buNone/>
            </a:pPr>
            <a:r>
              <a:rPr lang="en-US" sz="7200" dirty="0" smtClean="0"/>
              <a:t>Case Studies </a:t>
            </a:r>
          </a:p>
          <a:p>
            <a:pPr algn="ctr">
              <a:buNone/>
            </a:pPr>
            <a:r>
              <a:rPr lang="en-US" sz="7200" dirty="0" smtClean="0"/>
              <a:t>with References </a:t>
            </a:r>
            <a:endParaRPr lang="en-US" sz="7200" dirty="0"/>
          </a:p>
        </p:txBody>
      </p:sp>
      <p:sp>
        <p:nvSpPr>
          <p:cNvPr id="9"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2400"/>
            <a:ext cx="9144000" cy="1112837"/>
          </a:xfrm>
        </p:spPr>
        <p:txBody>
          <a:bodyPr>
            <a:noAutofit/>
          </a:bodyPr>
          <a:lstStyle/>
          <a:p>
            <a:r>
              <a:rPr lang="en-US" sz="7200" dirty="0" smtClean="0">
                <a:latin typeface="Arial" pitchFamily="34" charset="0"/>
                <a:cs typeface="Arial" pitchFamily="34" charset="0"/>
              </a:rPr>
              <a:t>Case Study 1….</a:t>
            </a:r>
          </a:p>
        </p:txBody>
      </p:sp>
      <p:sp>
        <p:nvSpPr>
          <p:cNvPr id="17411" name="Rectangle 3"/>
          <p:cNvSpPr>
            <a:spLocks noGrp="1" noChangeArrowheads="1"/>
          </p:cNvSpPr>
          <p:nvPr>
            <p:ph idx="1"/>
          </p:nvPr>
        </p:nvSpPr>
        <p:spPr>
          <a:xfrm>
            <a:off x="457200" y="1447800"/>
            <a:ext cx="8110538" cy="4191000"/>
          </a:xfrm>
        </p:spPr>
        <p:txBody>
          <a:bodyPr/>
          <a:lstStyle/>
          <a:p>
            <a:endParaRPr lang="en-US" dirty="0" smtClean="0"/>
          </a:p>
          <a:p>
            <a:pPr>
              <a:buFontTx/>
              <a:buNone/>
            </a:pPr>
            <a:r>
              <a:rPr lang="en-US" sz="2800" dirty="0" smtClean="0"/>
              <a:t>   A University employee transfers expenses from one account to another and annotates the cost transfer “to correct an accounting error.”</a:t>
            </a:r>
          </a:p>
          <a:p>
            <a:pPr>
              <a:buFontTx/>
              <a:buNone/>
            </a:pPr>
            <a:endParaRPr lang="en-US" sz="2800" dirty="0" smtClean="0"/>
          </a:p>
          <a:p>
            <a:pPr>
              <a:buFontTx/>
              <a:buNone/>
            </a:pPr>
            <a:r>
              <a:rPr lang="en-US" sz="2800" dirty="0" smtClean="0"/>
              <a:t>	Internal Audit takes exception.  Why?   </a:t>
            </a:r>
          </a:p>
        </p:txBody>
      </p:sp>
      <p:pic>
        <p:nvPicPr>
          <p:cNvPr id="17413" name="Picture 5"/>
          <p:cNvPicPr>
            <a:picLocks noChangeAspect="1" noChangeArrowheads="1"/>
          </p:cNvPicPr>
          <p:nvPr/>
        </p:nvPicPr>
        <p:blipFill>
          <a:blip r:embed="rId3" cstate="print"/>
          <a:srcRect/>
          <a:stretch>
            <a:fillRect/>
          </a:stretch>
        </p:blipFill>
        <p:spPr bwMode="auto">
          <a:xfrm>
            <a:off x="6019800" y="4800600"/>
            <a:ext cx="2667000" cy="1777277"/>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144000" cy="1036638"/>
          </a:xfrm>
        </p:spPr>
        <p:txBody>
          <a:bodyPr>
            <a:noAutofit/>
          </a:bodyPr>
          <a:lstStyle/>
          <a:p>
            <a:r>
              <a:rPr lang="en-US" sz="4800" dirty="0" smtClean="0">
                <a:latin typeface="Arial" pitchFamily="34" charset="0"/>
                <a:cs typeface="Arial" pitchFamily="34" charset="0"/>
              </a:rPr>
              <a:t>References for Case Study 1</a:t>
            </a:r>
          </a:p>
        </p:txBody>
      </p:sp>
      <p:sp>
        <p:nvSpPr>
          <p:cNvPr id="18435" name="Rectangle 3"/>
          <p:cNvSpPr>
            <a:spLocks noGrp="1" noChangeArrowheads="1"/>
          </p:cNvSpPr>
          <p:nvPr>
            <p:ph idx="1"/>
          </p:nvPr>
        </p:nvSpPr>
        <p:spPr>
          <a:xfrm>
            <a:off x="228600" y="1752600"/>
            <a:ext cx="8110538" cy="4191000"/>
          </a:xfrm>
        </p:spPr>
        <p:txBody>
          <a:bodyPr>
            <a:normAutofit lnSpcReduction="10000"/>
          </a:bodyPr>
          <a:lstStyle/>
          <a:p>
            <a:pPr>
              <a:lnSpc>
                <a:spcPct val="0"/>
              </a:lnSpc>
            </a:pPr>
            <a:endParaRPr lang="en-US" sz="2400" dirty="0" smtClean="0"/>
          </a:p>
          <a:p>
            <a:pPr marL="742950" lvl="1" indent="-285750">
              <a:lnSpc>
                <a:spcPct val="90000"/>
              </a:lnSpc>
            </a:pPr>
            <a:r>
              <a:rPr lang="en-US" sz="2400" dirty="0" smtClean="0"/>
              <a:t>Errors should be corrected within 90 days of when the error was discovered.  </a:t>
            </a:r>
          </a:p>
          <a:p>
            <a:pPr marL="742950" lvl="1" indent="-285750">
              <a:lnSpc>
                <a:spcPct val="90000"/>
              </a:lnSpc>
            </a:pPr>
            <a:r>
              <a:rPr lang="en-US" sz="2400" dirty="0" smtClean="0"/>
              <a:t>Transfers must be supported by:</a:t>
            </a:r>
          </a:p>
          <a:p>
            <a:pPr marL="1720850" lvl="3" indent="-457200">
              <a:lnSpc>
                <a:spcPct val="90000"/>
              </a:lnSpc>
              <a:buFont typeface="Wingdings" pitchFamily="2" charset="2"/>
              <a:buChar char="§"/>
            </a:pPr>
            <a:r>
              <a:rPr lang="en-US" sz="2200" dirty="0" smtClean="0"/>
              <a:t>Documentation that fully explains how the error occurred</a:t>
            </a:r>
          </a:p>
          <a:p>
            <a:pPr marL="1720850" lvl="3" indent="-457200">
              <a:lnSpc>
                <a:spcPct val="90000"/>
              </a:lnSpc>
              <a:buFont typeface="Wingdings" pitchFamily="2" charset="2"/>
              <a:buChar char="§"/>
            </a:pPr>
            <a:r>
              <a:rPr lang="en-US" sz="2200" dirty="0" smtClean="0"/>
              <a:t>Certification of the correctness of the new charge (by a responsible organization official)</a:t>
            </a:r>
          </a:p>
          <a:p>
            <a:pPr marL="742950" lvl="1" indent="-285750">
              <a:lnSpc>
                <a:spcPct val="0"/>
              </a:lnSpc>
            </a:pPr>
            <a:endParaRPr lang="en-US" sz="2400" dirty="0" smtClean="0"/>
          </a:p>
          <a:p>
            <a:pPr marL="742950" lvl="1" indent="-285750">
              <a:lnSpc>
                <a:spcPct val="90000"/>
              </a:lnSpc>
            </a:pPr>
            <a:r>
              <a:rPr lang="en-US" sz="2400" dirty="0" smtClean="0"/>
              <a:t>Transfers of costs from one project to another or from one competitive segment to the next solely to cover cost overruns are not allowable.</a:t>
            </a:r>
          </a:p>
          <a:p>
            <a:pPr marL="742950" lvl="1" indent="-285750">
              <a:lnSpc>
                <a:spcPct val="0"/>
              </a:lnSpc>
            </a:pPr>
            <a:endParaRPr lang="en-US" sz="2400" dirty="0" smtClean="0"/>
          </a:p>
          <a:p>
            <a:pPr marL="742950" lvl="1" indent="-285750">
              <a:lnSpc>
                <a:spcPct val="90000"/>
              </a:lnSpc>
            </a:pPr>
            <a:r>
              <a:rPr lang="en-US" sz="2400" dirty="0" smtClean="0"/>
              <a:t>All charges to grants must be reasonable, allowable, allocable, and consistently applied.</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2400"/>
            <a:ext cx="9144000" cy="1112837"/>
          </a:xfrm>
        </p:spPr>
        <p:txBody>
          <a:bodyPr>
            <a:noAutofit/>
          </a:bodyPr>
          <a:lstStyle/>
          <a:p>
            <a:r>
              <a:rPr lang="en-US" sz="7200" dirty="0" smtClean="0">
                <a:latin typeface="Arial" pitchFamily="34" charset="0"/>
                <a:cs typeface="Arial" pitchFamily="34" charset="0"/>
              </a:rPr>
              <a:t>Case Study 2….</a:t>
            </a:r>
          </a:p>
        </p:txBody>
      </p:sp>
      <p:sp>
        <p:nvSpPr>
          <p:cNvPr id="24579" name="Rectangle 3"/>
          <p:cNvSpPr>
            <a:spLocks noGrp="1" noChangeArrowheads="1"/>
          </p:cNvSpPr>
          <p:nvPr>
            <p:ph idx="1"/>
          </p:nvPr>
        </p:nvSpPr>
        <p:spPr>
          <a:xfrm>
            <a:off x="381000" y="1676400"/>
            <a:ext cx="8110538" cy="4191000"/>
          </a:xfrm>
        </p:spPr>
        <p:txBody>
          <a:bodyPr>
            <a:normAutofit lnSpcReduction="10000"/>
          </a:bodyPr>
          <a:lstStyle/>
          <a:p>
            <a:pPr>
              <a:lnSpc>
                <a:spcPct val="90000"/>
              </a:lnSpc>
              <a:buFontTx/>
              <a:buNone/>
            </a:pPr>
            <a:r>
              <a:rPr lang="en-US" sz="2800" dirty="0" smtClean="0"/>
              <a:t>   You are asked by a PI to stop at an office supply store on your way to work and pick up a few items (pens, envelopes and paperclips).  The PI also asked you to get some donuts for a lab meeting that morning.  When you arrive at work, the PI tells you that all of the items should be charged to the grant.</a:t>
            </a:r>
          </a:p>
          <a:p>
            <a:pPr>
              <a:lnSpc>
                <a:spcPct val="30000"/>
              </a:lnSpc>
              <a:buFontTx/>
              <a:buNone/>
            </a:pPr>
            <a:r>
              <a:rPr lang="en-US" sz="2800" dirty="0" smtClean="0"/>
              <a:t>	</a:t>
            </a:r>
          </a:p>
          <a:p>
            <a:pPr>
              <a:lnSpc>
                <a:spcPct val="90000"/>
              </a:lnSpc>
              <a:buFontTx/>
              <a:buNone/>
            </a:pPr>
            <a:r>
              <a:rPr lang="en-US" sz="2800" dirty="0" smtClean="0"/>
              <a:t>	Your Departmental Administrator tells you that these purchases must come from Departmental funds.  Why?</a:t>
            </a:r>
          </a:p>
        </p:txBody>
      </p:sp>
      <p:pic>
        <p:nvPicPr>
          <p:cNvPr id="24582" name="Picture 6"/>
          <p:cNvPicPr>
            <a:picLocks noChangeAspect="1" noChangeArrowheads="1"/>
          </p:cNvPicPr>
          <p:nvPr/>
        </p:nvPicPr>
        <p:blipFill>
          <a:blip r:embed="rId3" cstate="print"/>
          <a:srcRect/>
          <a:stretch>
            <a:fillRect/>
          </a:stretch>
        </p:blipFill>
        <p:spPr bwMode="auto">
          <a:xfrm>
            <a:off x="5638801" y="5486400"/>
            <a:ext cx="2743200" cy="1109939"/>
          </a:xfrm>
          <a:prstGeom prst="rect">
            <a:avLst/>
          </a:prstGeom>
          <a:noFill/>
          <a:ln w="9525">
            <a:solidFill>
              <a:schemeClr val="accent1"/>
            </a:solidFill>
            <a:miter lim="800000"/>
            <a:headEnd/>
            <a:tailEnd/>
          </a:ln>
          <a:effectLst/>
        </p:spPr>
      </p:pic>
      <p:sp>
        <p:nvSpPr>
          <p:cNvPr id="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9144000" cy="1265237"/>
          </a:xfrm>
        </p:spPr>
        <p:txBody>
          <a:bodyPr>
            <a:normAutofit/>
          </a:bodyPr>
          <a:lstStyle/>
          <a:p>
            <a:r>
              <a:rPr lang="en-US" sz="4800" dirty="0" smtClean="0">
                <a:latin typeface="Arial" pitchFamily="34" charset="0"/>
                <a:cs typeface="Arial" pitchFamily="34" charset="0"/>
              </a:rPr>
              <a:t>References for Case Study 2</a:t>
            </a:r>
          </a:p>
        </p:txBody>
      </p:sp>
      <p:sp>
        <p:nvSpPr>
          <p:cNvPr id="25603" name="Rectangle 3"/>
          <p:cNvSpPr>
            <a:spLocks noGrp="1" noChangeArrowheads="1"/>
          </p:cNvSpPr>
          <p:nvPr>
            <p:ph idx="1"/>
          </p:nvPr>
        </p:nvSpPr>
        <p:spPr>
          <a:xfrm>
            <a:off x="304800" y="2286000"/>
            <a:ext cx="8458200" cy="4191000"/>
          </a:xfrm>
        </p:spPr>
        <p:txBody>
          <a:bodyPr/>
          <a:lstStyle/>
          <a:p>
            <a:r>
              <a:rPr lang="en-US" sz="2800" dirty="0" smtClean="0"/>
              <a:t>If the office supplies are not specifically allocable to the grant, they are considered general office supplies and should not be charged as a direct cost to the grant account.</a:t>
            </a:r>
          </a:p>
          <a:p>
            <a:pPr>
              <a:lnSpc>
                <a:spcPct val="50000"/>
              </a:lnSpc>
            </a:pPr>
            <a:endParaRPr lang="en-US" sz="2800" dirty="0" smtClean="0"/>
          </a:p>
          <a:p>
            <a:r>
              <a:rPr lang="en-US" sz="2800" dirty="0" smtClean="0"/>
              <a:t>Entertainment costs, such as food, are unallowable. </a:t>
            </a:r>
          </a:p>
          <a:p>
            <a:endParaRPr lang="en-US" sz="2800" dirty="0" smtClean="0"/>
          </a:p>
        </p:txBody>
      </p:sp>
      <p:sp>
        <p:nvSpPr>
          <p:cNvPr id="6"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1036637"/>
          </a:xfrm>
        </p:spPr>
        <p:txBody>
          <a:bodyPr>
            <a:normAutofit fontScale="90000"/>
          </a:bodyPr>
          <a:lstStyle/>
          <a:p>
            <a:r>
              <a:rPr lang="en-US" sz="4200" dirty="0" smtClean="0">
                <a:latin typeface="Arial" pitchFamily="34" charset="0"/>
                <a:cs typeface="Arial" pitchFamily="34" charset="0"/>
              </a:rPr>
              <a:t>More References for </a:t>
            </a:r>
            <a:br>
              <a:rPr lang="en-US" sz="4200" dirty="0" smtClean="0">
                <a:latin typeface="Arial" pitchFamily="34" charset="0"/>
                <a:cs typeface="Arial" pitchFamily="34" charset="0"/>
              </a:rPr>
            </a:br>
            <a:r>
              <a:rPr lang="en-US" sz="4200" dirty="0" smtClean="0">
                <a:latin typeface="Arial" pitchFamily="34" charset="0"/>
                <a:cs typeface="Arial" pitchFamily="34" charset="0"/>
              </a:rPr>
              <a:t>Case Study </a:t>
            </a:r>
            <a:r>
              <a:rPr lang="en-US" sz="4200" dirty="0">
                <a:latin typeface="Arial" pitchFamily="34" charset="0"/>
                <a:cs typeface="Arial" pitchFamily="34" charset="0"/>
              </a:rPr>
              <a:t>2</a:t>
            </a:r>
            <a:endParaRPr lang="en-US" sz="4200" dirty="0" smtClean="0">
              <a:latin typeface="Arial" pitchFamily="34" charset="0"/>
              <a:cs typeface="Arial" pitchFamily="34" charset="0"/>
            </a:endParaRPr>
          </a:p>
        </p:txBody>
      </p:sp>
      <p:sp>
        <p:nvSpPr>
          <p:cNvPr id="26627" name="Rectangle 3"/>
          <p:cNvSpPr>
            <a:spLocks noGrp="1" noChangeArrowheads="1"/>
          </p:cNvSpPr>
          <p:nvPr>
            <p:ph idx="1"/>
          </p:nvPr>
        </p:nvSpPr>
        <p:spPr>
          <a:xfrm>
            <a:off x="228600" y="2209800"/>
            <a:ext cx="8458200" cy="4191000"/>
          </a:xfrm>
        </p:spPr>
        <p:txBody>
          <a:bodyPr/>
          <a:lstStyle/>
          <a:p>
            <a:r>
              <a:rPr lang="en-US" sz="2800" dirty="0" smtClean="0"/>
              <a:t>Meals are allowable </a:t>
            </a:r>
            <a:r>
              <a:rPr lang="en-US" sz="2800" dirty="0" smtClean="0">
                <a:solidFill>
                  <a:srgbClr val="003399"/>
                </a:solidFill>
              </a:rPr>
              <a:t>on a research grant </a:t>
            </a:r>
            <a:r>
              <a:rPr lang="en-US" sz="2800" dirty="0" smtClean="0"/>
              <a:t>when: </a:t>
            </a:r>
          </a:p>
          <a:p>
            <a:pPr marL="965200" lvl="1" indent="-514350">
              <a:buFont typeface="+mj-lt"/>
              <a:buAutoNum type="arabicPeriod"/>
            </a:pPr>
            <a:r>
              <a:rPr lang="en-US" sz="2400" dirty="0" smtClean="0"/>
              <a:t>they are provided by a conference grant (for scientific meetings supported by the conference grant); </a:t>
            </a:r>
          </a:p>
          <a:p>
            <a:pPr marL="965200" lvl="1" indent="-514350">
              <a:buFont typeface="+mj-lt"/>
              <a:buAutoNum type="arabicPeriod"/>
            </a:pPr>
            <a:r>
              <a:rPr lang="en-US" sz="2400" dirty="0" smtClean="0"/>
              <a:t>they are provided to subjects or patients under study provided that such charges are not duplicated in participant’s per diem or subsistence allowances, if any; and</a:t>
            </a:r>
          </a:p>
          <a:p>
            <a:pPr marL="965200" lvl="1" indent="-514350">
              <a:buFont typeface="+mj-lt"/>
              <a:buAutoNum type="arabicPeriod"/>
            </a:pPr>
            <a:r>
              <a:rPr lang="en-US" sz="2400" dirty="0" smtClean="0"/>
              <a:t>such costs are specifically approved as part of the project activity in the </a:t>
            </a:r>
            <a:r>
              <a:rPr lang="en-US" sz="2400" dirty="0" err="1" smtClean="0"/>
              <a:t>NoA</a:t>
            </a:r>
            <a:r>
              <a:rPr lang="en-US" sz="2400" dirty="0" smtClean="0"/>
              <a:t>.</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19</a:t>
            </a:fld>
            <a:endParaRPr lang="en-US" dirty="0"/>
          </a:p>
        </p:txBody>
      </p:sp>
      <p:pic>
        <p:nvPicPr>
          <p:cNvPr id="70659" name="Picture 3" descr="C:\Documents and Settings\snydermanj\Local Settings\Temporary Internet Files\Content.IE5\KF19T3KG\MC900432537[2].PNG"/>
          <p:cNvPicPr>
            <a:picLocks noChangeAspect="1" noChangeArrowheads="1"/>
          </p:cNvPicPr>
          <p:nvPr/>
        </p:nvPicPr>
        <p:blipFill>
          <a:blip r:embed="rId3" cstate="print"/>
          <a:srcRect/>
          <a:stretch>
            <a:fillRect/>
          </a:stretch>
        </p:blipFill>
        <p:spPr bwMode="auto">
          <a:xfrm>
            <a:off x="1905000" y="2819400"/>
            <a:ext cx="1136546" cy="1136546"/>
          </a:xfrm>
          <a:prstGeom prst="rect">
            <a:avLst/>
          </a:prstGeom>
          <a:noFill/>
        </p:spPr>
      </p:pic>
      <p:pic>
        <p:nvPicPr>
          <p:cNvPr id="7" name="Picture 3" descr="C:\Documents and Settings\snydermanj\Local Settings\Temporary Internet Files\Content.IE5\KF19T3KG\MC900432537[2].PNG"/>
          <p:cNvPicPr>
            <a:picLocks noChangeAspect="1" noChangeArrowheads="1"/>
          </p:cNvPicPr>
          <p:nvPr/>
        </p:nvPicPr>
        <p:blipFill>
          <a:blip r:embed="rId3" cstate="print"/>
          <a:srcRect/>
          <a:stretch>
            <a:fillRect/>
          </a:stretch>
        </p:blipFill>
        <p:spPr bwMode="auto">
          <a:xfrm>
            <a:off x="4038600" y="2819400"/>
            <a:ext cx="1136546" cy="1136546"/>
          </a:xfrm>
          <a:prstGeom prst="rect">
            <a:avLst/>
          </a:prstGeom>
          <a:noFill/>
        </p:spPr>
      </p:pic>
      <p:pic>
        <p:nvPicPr>
          <p:cNvPr id="8" name="Picture 3" descr="C:\Documents and Settings\snydermanj\Local Settings\Temporary Internet Files\Content.IE5\KF19T3KG\MC900432537[2].PNG"/>
          <p:cNvPicPr>
            <a:picLocks noChangeAspect="1" noChangeArrowheads="1"/>
          </p:cNvPicPr>
          <p:nvPr/>
        </p:nvPicPr>
        <p:blipFill>
          <a:blip r:embed="rId3" cstate="print"/>
          <a:srcRect/>
          <a:stretch>
            <a:fillRect/>
          </a:stretch>
        </p:blipFill>
        <p:spPr bwMode="auto">
          <a:xfrm>
            <a:off x="6172200" y="2819400"/>
            <a:ext cx="1136546" cy="11365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0"/>
            <a:ext cx="8610600" cy="1371600"/>
          </a:xfrm>
        </p:spPr>
        <p:txBody>
          <a:bodyPr/>
          <a:lstStyle/>
          <a:p>
            <a:r>
              <a:rPr lang="en-US" sz="4200" dirty="0" smtClean="0">
                <a:latin typeface="Arial" pitchFamily="34" charset="0"/>
                <a:cs typeface="Arial" pitchFamily="34" charset="0"/>
              </a:rPr>
              <a:t>Division of Grants Compliance </a:t>
            </a:r>
            <a:br>
              <a:rPr lang="en-US" sz="4200" dirty="0" smtClean="0">
                <a:latin typeface="Arial" pitchFamily="34" charset="0"/>
                <a:cs typeface="Arial" pitchFamily="34" charset="0"/>
              </a:rPr>
            </a:br>
            <a:r>
              <a:rPr lang="en-US" sz="4200" dirty="0" smtClean="0">
                <a:latin typeface="Arial" pitchFamily="34" charset="0"/>
                <a:cs typeface="Arial" pitchFamily="34" charset="0"/>
              </a:rPr>
              <a:t>and Oversight</a:t>
            </a:r>
          </a:p>
        </p:txBody>
      </p:sp>
      <p:sp>
        <p:nvSpPr>
          <p:cNvPr id="5125" name="Rectangle 5"/>
          <p:cNvSpPr>
            <a:spLocks noGrp="1" noChangeArrowheads="1"/>
          </p:cNvSpPr>
          <p:nvPr>
            <p:ph type="body" sz="half" idx="2"/>
          </p:nvPr>
        </p:nvSpPr>
        <p:spPr>
          <a:xfrm>
            <a:off x="0" y="5791200"/>
            <a:ext cx="8839200" cy="457200"/>
          </a:xfrm>
          <a:noFill/>
        </p:spPr>
        <p:txBody>
          <a:bodyPr>
            <a:normAutofit fontScale="62500" lnSpcReduction="20000"/>
          </a:bodyPr>
          <a:lstStyle/>
          <a:p>
            <a:pPr>
              <a:lnSpc>
                <a:spcPct val="90000"/>
              </a:lnSpc>
              <a:spcBef>
                <a:spcPct val="30000"/>
              </a:spcBef>
              <a:buFontTx/>
              <a:buNone/>
            </a:pPr>
            <a:r>
              <a:rPr lang="en-US" sz="2000" dirty="0" smtClean="0">
                <a:latin typeface="Arial" charset="0"/>
              </a:rPr>
              <a:t>     </a:t>
            </a:r>
            <a:r>
              <a:rPr lang="en-US" sz="2400" dirty="0" smtClean="0">
                <a:solidFill>
                  <a:srgbClr val="4B4B65"/>
                </a:solidFill>
              </a:rPr>
              <a:t>This Division was established on August 28, 2001 and is responsible for managing internal and external compliance activities, both proactive and for-cause.</a:t>
            </a:r>
          </a:p>
        </p:txBody>
      </p:sp>
      <p:sp>
        <p:nvSpPr>
          <p:cNvPr id="5123" name="Text Box 3"/>
          <p:cNvSpPr txBox="1">
            <a:spLocks noChangeArrowheads="1"/>
          </p:cNvSpPr>
          <p:nvPr/>
        </p:nvSpPr>
        <p:spPr bwMode="auto">
          <a:xfrm>
            <a:off x="2514600" y="1879600"/>
            <a:ext cx="3886200" cy="711200"/>
          </a:xfrm>
          <a:prstGeom prst="rect">
            <a:avLst/>
          </a:prstGeom>
          <a:solidFill>
            <a:srgbClr val="9999FF"/>
          </a:solidFill>
          <a:ln w="9525">
            <a:solidFill>
              <a:schemeClr val="bg1"/>
            </a:solidFill>
            <a:miter lim="800000"/>
            <a:headEnd/>
            <a:tailEnd/>
          </a:ln>
        </p:spPr>
        <p:txBody>
          <a:bodyPr>
            <a:spAutoFit/>
          </a:bodyPr>
          <a:lstStyle/>
          <a:p>
            <a:pPr marL="342900" indent="-342900" eaLnBrk="1" hangingPunct="1">
              <a:lnSpc>
                <a:spcPct val="90000"/>
              </a:lnSpc>
              <a:spcBef>
                <a:spcPct val="20000"/>
              </a:spcBef>
              <a:buSzPct val="100000"/>
              <a:buFont typeface="Wingdings" pitchFamily="2" charset="2"/>
              <a:buNone/>
            </a:pPr>
            <a:r>
              <a:rPr lang="en-US" sz="2000" dirty="0" smtClean="0">
                <a:solidFill>
                  <a:srgbClr val="000000"/>
                </a:solidFill>
              </a:rPr>
              <a:t>Michelle Bulls</a:t>
            </a:r>
            <a:endParaRPr lang="en-US" sz="2000" dirty="0">
              <a:solidFill>
                <a:srgbClr val="000000"/>
              </a:solidFill>
            </a:endParaRPr>
          </a:p>
          <a:p>
            <a:pPr marL="342900" indent="-342900" eaLnBrk="1" hangingPunct="1">
              <a:lnSpc>
                <a:spcPct val="90000"/>
              </a:lnSpc>
              <a:spcBef>
                <a:spcPct val="20000"/>
              </a:spcBef>
              <a:buSzPct val="100000"/>
              <a:buFont typeface="Wingdings" pitchFamily="2" charset="2"/>
              <a:buNone/>
            </a:pPr>
            <a:r>
              <a:rPr lang="en-US" sz="2000" dirty="0">
                <a:solidFill>
                  <a:srgbClr val="000000"/>
                </a:solidFill>
              </a:rPr>
              <a:t>Director, OPERA</a:t>
            </a:r>
          </a:p>
        </p:txBody>
      </p:sp>
      <p:sp>
        <p:nvSpPr>
          <p:cNvPr id="5124" name="Text Box 4"/>
          <p:cNvSpPr txBox="1">
            <a:spLocks noChangeArrowheads="1"/>
          </p:cNvSpPr>
          <p:nvPr/>
        </p:nvSpPr>
        <p:spPr bwMode="auto">
          <a:xfrm>
            <a:off x="2590800" y="2819400"/>
            <a:ext cx="3733800" cy="1046163"/>
          </a:xfrm>
          <a:prstGeom prst="rect">
            <a:avLst/>
          </a:prstGeom>
          <a:solidFill>
            <a:srgbClr val="99CCFF"/>
          </a:solidFill>
          <a:ln w="9525">
            <a:solidFill>
              <a:schemeClr val="hlink"/>
            </a:solidFill>
            <a:miter lim="800000"/>
            <a:headEnd/>
            <a:tailEnd/>
          </a:ln>
        </p:spPr>
        <p:txBody>
          <a:bodyPr>
            <a:spAutoFit/>
          </a:bodyPr>
          <a:lstStyle/>
          <a:p>
            <a:pPr marL="342900" indent="-342900" eaLnBrk="1" hangingPunct="1">
              <a:lnSpc>
                <a:spcPct val="90000"/>
              </a:lnSpc>
              <a:spcBef>
                <a:spcPct val="20000"/>
              </a:spcBef>
              <a:buSzPct val="100000"/>
              <a:buFont typeface="Wingdings" pitchFamily="2" charset="2"/>
              <a:buNone/>
            </a:pPr>
            <a:r>
              <a:rPr lang="en-US" sz="2000">
                <a:solidFill>
                  <a:srgbClr val="000000"/>
                </a:solidFill>
              </a:rPr>
              <a:t>Diane Dean</a:t>
            </a:r>
          </a:p>
          <a:p>
            <a:pPr marL="342900" indent="-342900" eaLnBrk="1" hangingPunct="1">
              <a:lnSpc>
                <a:spcPct val="90000"/>
              </a:lnSpc>
              <a:spcBef>
                <a:spcPct val="20000"/>
              </a:spcBef>
              <a:buSzPct val="100000"/>
              <a:buFont typeface="Wingdings" pitchFamily="2" charset="2"/>
              <a:buNone/>
            </a:pPr>
            <a:r>
              <a:rPr lang="en-US" sz="2000">
                <a:solidFill>
                  <a:srgbClr val="000000"/>
                </a:solidFill>
              </a:rPr>
              <a:t>Director, Division of Grants</a:t>
            </a:r>
          </a:p>
          <a:p>
            <a:pPr marL="342900" indent="-342900" eaLnBrk="1" hangingPunct="1">
              <a:lnSpc>
                <a:spcPct val="90000"/>
              </a:lnSpc>
              <a:spcBef>
                <a:spcPct val="20000"/>
              </a:spcBef>
              <a:buSzPct val="100000"/>
              <a:buFont typeface="Wingdings" pitchFamily="2" charset="2"/>
              <a:buNone/>
            </a:pPr>
            <a:r>
              <a:rPr lang="en-US" sz="2000">
                <a:solidFill>
                  <a:srgbClr val="000000"/>
                </a:solidFill>
              </a:rPr>
              <a:t> Compliance and Oversight</a:t>
            </a:r>
          </a:p>
        </p:txBody>
      </p:sp>
      <p:sp>
        <p:nvSpPr>
          <p:cNvPr id="5126" name="Rectangle 6"/>
          <p:cNvSpPr>
            <a:spLocks noChangeArrowheads="1"/>
          </p:cNvSpPr>
          <p:nvPr/>
        </p:nvSpPr>
        <p:spPr bwMode="auto">
          <a:xfrm>
            <a:off x="1752600" y="4114800"/>
            <a:ext cx="5486400" cy="1371600"/>
          </a:xfrm>
          <a:prstGeom prst="rect">
            <a:avLst/>
          </a:prstGeom>
          <a:solidFill>
            <a:srgbClr val="EAE696"/>
          </a:solidFill>
          <a:ln w="9525">
            <a:solidFill>
              <a:schemeClr val="bg1"/>
            </a:solidFill>
            <a:miter lim="800000"/>
            <a:headEnd/>
            <a:tailEnd/>
          </a:ln>
        </p:spPr>
        <p:txBody>
          <a:bodyPr wrap="none" anchor="ctr"/>
          <a:lstStyle/>
          <a:p>
            <a:r>
              <a:rPr lang="en-US" sz="2000">
                <a:solidFill>
                  <a:srgbClr val="0E0E12"/>
                </a:solidFill>
              </a:rPr>
              <a:t>John Burke, Kathy Hancock, Lisa Scott-Morring, </a:t>
            </a:r>
          </a:p>
          <a:p>
            <a:r>
              <a:rPr lang="en-US" sz="2000">
                <a:solidFill>
                  <a:srgbClr val="0E0E12"/>
                </a:solidFill>
              </a:rPr>
              <a:t>Sahar Rais, and Joel Snyderman</a:t>
            </a:r>
          </a:p>
          <a:p>
            <a:r>
              <a:rPr lang="en-US" sz="2000">
                <a:solidFill>
                  <a:srgbClr val="0E0E12"/>
                </a:solidFill>
              </a:rPr>
              <a:t>Assistant Grants Compliance Officers</a:t>
            </a:r>
            <a:r>
              <a:rPr lang="en-US"/>
              <a:t> </a:t>
            </a:r>
          </a:p>
        </p:txBody>
      </p:sp>
      <p:sp>
        <p:nvSpPr>
          <p:cNvPr id="5127" name="Line 7"/>
          <p:cNvSpPr>
            <a:spLocks noChangeShapeType="1"/>
          </p:cNvSpPr>
          <p:nvPr/>
        </p:nvSpPr>
        <p:spPr bwMode="auto">
          <a:xfrm>
            <a:off x="4419600" y="2590800"/>
            <a:ext cx="0" cy="228600"/>
          </a:xfrm>
          <a:prstGeom prst="line">
            <a:avLst/>
          </a:prstGeom>
          <a:noFill/>
          <a:ln w="9525">
            <a:solidFill>
              <a:schemeClr val="tx1"/>
            </a:solidFill>
            <a:round/>
            <a:headEnd/>
            <a:tailEnd/>
          </a:ln>
        </p:spPr>
        <p:txBody>
          <a:bodyPr/>
          <a:lstStyle/>
          <a:p>
            <a:endParaRPr lang="en-US"/>
          </a:p>
        </p:txBody>
      </p:sp>
      <p:sp>
        <p:nvSpPr>
          <p:cNvPr id="5128" name="Line 8"/>
          <p:cNvSpPr>
            <a:spLocks noChangeShapeType="1"/>
          </p:cNvSpPr>
          <p:nvPr/>
        </p:nvSpPr>
        <p:spPr bwMode="auto">
          <a:xfrm>
            <a:off x="4419600" y="3886200"/>
            <a:ext cx="0" cy="228600"/>
          </a:xfrm>
          <a:prstGeom prst="line">
            <a:avLst/>
          </a:prstGeom>
          <a:noFill/>
          <a:ln w="9525">
            <a:solidFill>
              <a:schemeClr val="tx1"/>
            </a:solidFill>
            <a:round/>
            <a:headEnd/>
            <a:tailEnd/>
          </a:ln>
        </p:spPr>
        <p:txBody>
          <a:bodyPr/>
          <a:lstStyle/>
          <a:p>
            <a:endParaRPr lang="en-US"/>
          </a:p>
        </p:txBody>
      </p:sp>
      <p:sp>
        <p:nvSpPr>
          <p:cNvPr id="9" name="Slide Number Placeholder 3"/>
          <p:cNvSpPr>
            <a:spLocks noGrp="1"/>
          </p:cNvSpPr>
          <p:nvPr>
            <p:ph type="sldNum" sz="quarter" idx="12"/>
          </p:nvPr>
        </p:nvSpPr>
        <p:spPr>
          <a:xfrm>
            <a:off x="228600" y="6340475"/>
            <a:ext cx="2133600" cy="365125"/>
          </a:xfrm>
        </p:spPr>
        <p:txBody>
          <a:bodyPr/>
          <a:lstStyle/>
          <a:p>
            <a:pPr algn="l"/>
            <a:fld id="{4B299E65-BC98-483A-8DDE-40B0893A437C}" type="slidenum">
              <a:rPr lang="en-US" smtClean="0"/>
              <a:pPr algn="l"/>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4200" dirty="0" smtClean="0">
                <a:latin typeface="Arial" pitchFamily="34" charset="0"/>
                <a:cs typeface="Arial" pitchFamily="34" charset="0"/>
              </a:rPr>
              <a:t>More References for </a:t>
            </a:r>
            <a:br>
              <a:rPr lang="en-US" sz="4200" dirty="0" smtClean="0">
                <a:latin typeface="Arial" pitchFamily="34" charset="0"/>
                <a:cs typeface="Arial" pitchFamily="34" charset="0"/>
              </a:rPr>
            </a:br>
            <a:r>
              <a:rPr lang="en-US" sz="4200" dirty="0" smtClean="0">
                <a:latin typeface="Arial" pitchFamily="34" charset="0"/>
                <a:cs typeface="Arial" pitchFamily="34" charset="0"/>
              </a:rPr>
              <a:t>Case Study 2</a:t>
            </a:r>
          </a:p>
        </p:txBody>
      </p:sp>
      <p:sp>
        <p:nvSpPr>
          <p:cNvPr id="27651" name="Rectangle 3"/>
          <p:cNvSpPr>
            <a:spLocks noGrp="1" noChangeArrowheads="1"/>
          </p:cNvSpPr>
          <p:nvPr>
            <p:ph idx="1"/>
          </p:nvPr>
        </p:nvSpPr>
        <p:spPr>
          <a:xfrm>
            <a:off x="304800" y="1524000"/>
            <a:ext cx="8458200" cy="5029200"/>
          </a:xfrm>
        </p:spPr>
        <p:txBody>
          <a:bodyPr/>
          <a:lstStyle/>
          <a:p>
            <a:pPr>
              <a:lnSpc>
                <a:spcPct val="90000"/>
              </a:lnSpc>
            </a:pPr>
            <a:r>
              <a:rPr lang="en-US" sz="2600" dirty="0" smtClean="0"/>
              <a:t>Meals may be an allowable cost, </a:t>
            </a:r>
            <a:r>
              <a:rPr lang="en-US" sz="2400" dirty="0" smtClean="0">
                <a:solidFill>
                  <a:srgbClr val="003399"/>
                </a:solidFill>
              </a:rPr>
              <a:t>on a research grant</a:t>
            </a:r>
            <a:r>
              <a:rPr lang="en-US" sz="2400" dirty="0" smtClean="0">
                <a:solidFill>
                  <a:srgbClr val="003300"/>
                </a:solidFill>
              </a:rPr>
              <a:t>,</a:t>
            </a:r>
            <a:r>
              <a:rPr lang="en-US" sz="2400" dirty="0" smtClean="0">
                <a:solidFill>
                  <a:srgbClr val="0066FF"/>
                </a:solidFill>
              </a:rPr>
              <a:t> </a:t>
            </a:r>
            <a:r>
              <a:rPr lang="en-US" sz="2600" dirty="0" smtClean="0"/>
              <a:t>if they are provided in conjunction with a meeting when the primary purpose is to disseminate technical information.</a:t>
            </a:r>
          </a:p>
          <a:p>
            <a:pPr>
              <a:lnSpc>
                <a:spcPct val="30000"/>
              </a:lnSpc>
              <a:buFontTx/>
              <a:buNone/>
            </a:pPr>
            <a:r>
              <a:rPr lang="en-US" sz="2600" dirty="0" smtClean="0"/>
              <a:t>  </a:t>
            </a:r>
          </a:p>
          <a:p>
            <a:pPr>
              <a:lnSpc>
                <a:spcPct val="90000"/>
              </a:lnSpc>
            </a:pPr>
            <a:r>
              <a:rPr lang="en-US" sz="2600" dirty="0" smtClean="0"/>
              <a:t>An institution must also have a written and enforced policy in place that addresses the following:</a:t>
            </a:r>
          </a:p>
          <a:p>
            <a:pPr>
              <a:lnSpc>
                <a:spcPct val="0"/>
              </a:lnSpc>
              <a:buFontTx/>
              <a:buNone/>
            </a:pPr>
            <a:endParaRPr lang="en-US" sz="2600" dirty="0" smtClean="0"/>
          </a:p>
          <a:p>
            <a:pPr lvl="1">
              <a:lnSpc>
                <a:spcPct val="90000"/>
              </a:lnSpc>
            </a:pPr>
            <a:r>
              <a:rPr lang="en-US" sz="2300" dirty="0" smtClean="0"/>
              <a:t>Ensures consistent charging of meal costs</a:t>
            </a:r>
          </a:p>
          <a:p>
            <a:pPr lvl="1">
              <a:lnSpc>
                <a:spcPct val="90000"/>
              </a:lnSpc>
            </a:pPr>
            <a:r>
              <a:rPr lang="en-US" sz="2300" dirty="0" smtClean="0"/>
              <a:t>Defines what constitutes a meeting for the dissemination of technical information</a:t>
            </a:r>
          </a:p>
          <a:p>
            <a:pPr lvl="1">
              <a:lnSpc>
                <a:spcPct val="90000"/>
              </a:lnSpc>
            </a:pPr>
            <a:r>
              <a:rPr lang="en-US" sz="2300" dirty="0" smtClean="0"/>
              <a:t>Specifies when meals are allowable for such meetings</a:t>
            </a:r>
          </a:p>
          <a:p>
            <a:pPr lvl="1">
              <a:lnSpc>
                <a:spcPct val="90000"/>
              </a:lnSpc>
            </a:pPr>
            <a:r>
              <a:rPr lang="en-US" sz="2300" dirty="0" smtClean="0"/>
              <a:t>Establishes limitations and other controls on this cost</a:t>
            </a:r>
          </a:p>
          <a:p>
            <a:pPr lvl="1">
              <a:lnSpc>
                <a:spcPct val="90000"/>
              </a:lnSpc>
            </a:pPr>
            <a:endParaRPr lang="en-US" sz="23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z="4200" dirty="0" smtClean="0">
                <a:latin typeface="Arial" pitchFamily="34" charset="0"/>
                <a:cs typeface="Arial" pitchFamily="34" charset="0"/>
              </a:rPr>
              <a:t>More References for </a:t>
            </a:r>
            <a:br>
              <a:rPr lang="en-US" sz="4200" dirty="0" smtClean="0">
                <a:latin typeface="Arial" pitchFamily="34" charset="0"/>
                <a:cs typeface="Arial" pitchFamily="34" charset="0"/>
              </a:rPr>
            </a:br>
            <a:r>
              <a:rPr lang="en-US" sz="4200" dirty="0" smtClean="0">
                <a:latin typeface="Arial" pitchFamily="34" charset="0"/>
                <a:cs typeface="Arial" pitchFamily="34" charset="0"/>
              </a:rPr>
              <a:t>Case Study 2</a:t>
            </a:r>
          </a:p>
        </p:txBody>
      </p:sp>
      <p:sp>
        <p:nvSpPr>
          <p:cNvPr id="28675" name="Rectangle 3"/>
          <p:cNvSpPr>
            <a:spLocks noGrp="1" noChangeArrowheads="1"/>
          </p:cNvSpPr>
          <p:nvPr>
            <p:ph idx="1"/>
          </p:nvPr>
        </p:nvSpPr>
        <p:spPr>
          <a:xfrm>
            <a:off x="685800" y="2362200"/>
            <a:ext cx="7772400" cy="3200400"/>
          </a:xfrm>
        </p:spPr>
        <p:txBody>
          <a:bodyPr/>
          <a:lstStyle/>
          <a:p>
            <a:pPr>
              <a:buFontTx/>
              <a:buNone/>
            </a:pPr>
            <a:r>
              <a:rPr lang="en-US" dirty="0" smtClean="0"/>
              <a:t>	REMEMBER:</a:t>
            </a:r>
          </a:p>
          <a:p>
            <a:pPr>
              <a:buFontTx/>
              <a:buNone/>
            </a:pPr>
            <a:r>
              <a:rPr lang="en-US" dirty="0" smtClean="0"/>
              <a:t>	</a:t>
            </a:r>
            <a:r>
              <a:rPr lang="en-US" sz="2800" dirty="0" smtClean="0"/>
              <a:t>Recurring business meetings, such as staff meetings, are generally not considered meetings to disseminate technical information.  </a:t>
            </a:r>
          </a:p>
          <a:p>
            <a:pPr>
              <a:buFontTx/>
              <a:buNone/>
            </a:pPr>
            <a:endParaRPr lang="en-US" sz="28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52400"/>
            <a:ext cx="9144000" cy="1112837"/>
          </a:xfrm>
        </p:spPr>
        <p:txBody>
          <a:bodyPr>
            <a:noAutofit/>
          </a:bodyPr>
          <a:lstStyle/>
          <a:p>
            <a:r>
              <a:rPr lang="en-US" sz="7200" dirty="0" smtClean="0">
                <a:latin typeface="Arial" pitchFamily="34" charset="0"/>
                <a:cs typeface="Arial" pitchFamily="34" charset="0"/>
              </a:rPr>
              <a:t>Case Study 3….</a:t>
            </a:r>
          </a:p>
        </p:txBody>
      </p:sp>
      <p:sp>
        <p:nvSpPr>
          <p:cNvPr id="50179" name="Rectangle 3"/>
          <p:cNvSpPr>
            <a:spLocks noGrp="1" noChangeArrowheads="1"/>
          </p:cNvSpPr>
          <p:nvPr>
            <p:ph idx="1"/>
          </p:nvPr>
        </p:nvSpPr>
        <p:spPr>
          <a:xfrm>
            <a:off x="304800" y="1905000"/>
            <a:ext cx="8110538" cy="3276600"/>
          </a:xfrm>
        </p:spPr>
        <p:txBody>
          <a:bodyPr>
            <a:normAutofit lnSpcReduction="10000"/>
          </a:bodyPr>
          <a:lstStyle/>
          <a:p>
            <a:pPr>
              <a:lnSpc>
                <a:spcPct val="90000"/>
              </a:lnSpc>
              <a:buFontTx/>
              <a:buNone/>
            </a:pPr>
            <a:r>
              <a:rPr lang="en-US" sz="2400" dirty="0" smtClean="0"/>
              <a:t>	</a:t>
            </a:r>
            <a:r>
              <a:rPr lang="en-US" sz="2800" dirty="0" smtClean="0"/>
              <a:t>Dr. </a:t>
            </a:r>
            <a:r>
              <a:rPr lang="en-US" sz="2800" dirty="0" err="1" smtClean="0"/>
              <a:t>Admins</a:t>
            </a:r>
            <a:r>
              <a:rPr lang="en-US" sz="2800" dirty="0" smtClean="0"/>
              <a:t> from the University of Education submits a research grant application that seeks support for a half-time secretary, two laptops and a BlackBerry.  </a:t>
            </a:r>
          </a:p>
          <a:p>
            <a:pPr>
              <a:lnSpc>
                <a:spcPct val="90000"/>
              </a:lnSpc>
              <a:buFontTx/>
              <a:buNone/>
            </a:pPr>
            <a:endParaRPr lang="en-US" sz="2800" dirty="0" smtClean="0"/>
          </a:p>
          <a:p>
            <a:pPr>
              <a:lnSpc>
                <a:spcPct val="90000"/>
              </a:lnSpc>
              <a:buFontTx/>
              <a:buNone/>
            </a:pPr>
            <a:r>
              <a:rPr lang="en-US" sz="2800" dirty="0" smtClean="0"/>
              <a:t>	Are these types of costs appropriate for a traditional “R01” grant application? 	</a:t>
            </a:r>
          </a:p>
          <a:p>
            <a:pPr>
              <a:lnSpc>
                <a:spcPct val="90000"/>
              </a:lnSpc>
              <a:buFontTx/>
              <a:buNone/>
            </a:pPr>
            <a:r>
              <a:rPr lang="en-US" sz="2800" dirty="0" smtClean="0"/>
              <a:t>	</a:t>
            </a:r>
          </a:p>
        </p:txBody>
      </p:sp>
      <p:grpSp>
        <p:nvGrpSpPr>
          <p:cNvPr id="50180" name="Group 4"/>
          <p:cNvGrpSpPr>
            <a:grpSpLocks/>
          </p:cNvGrpSpPr>
          <p:nvPr/>
        </p:nvGrpSpPr>
        <p:grpSpPr bwMode="auto">
          <a:xfrm>
            <a:off x="4148138" y="3200400"/>
            <a:ext cx="847725" cy="457200"/>
            <a:chOff x="0" y="0"/>
            <a:chExt cx="534" cy="288"/>
          </a:xfrm>
        </p:grpSpPr>
        <p:sp>
          <p:nvSpPr>
            <p:cNvPr id="50187" name="Rectangle 5"/>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50188" name="Rectangle 6"/>
            <p:cNvSpPr>
              <a:spLocks noChangeArrowheads="1"/>
            </p:cNvSpPr>
            <p:nvPr/>
          </p:nvSpPr>
          <p:spPr bwMode="auto">
            <a:xfrm>
              <a:off x="0" y="0"/>
              <a:ext cx="534" cy="288"/>
            </a:xfrm>
            <a:prstGeom prst="rect">
              <a:avLst/>
            </a:prstGeom>
            <a:noFill/>
            <a:ln w="9525">
              <a:noFill/>
              <a:miter lim="800000"/>
              <a:headEnd/>
              <a:tailEnd/>
            </a:ln>
          </p:spPr>
          <p:txBody>
            <a:bodyPr/>
            <a:lstStyle/>
            <a:p>
              <a:r>
                <a:rPr lang="en-US" sz="2400">
                  <a:latin typeface="Arial" charset="0"/>
                  <a:cs typeface="Arial" charset="0"/>
                </a:rPr>
                <a:t> </a:t>
              </a:r>
              <a:r>
                <a:rPr lang="en-US" sz="2100">
                  <a:latin typeface="Arial" charset="0"/>
                  <a:cs typeface="Arial" charset="0"/>
                </a:rPr>
                <a:t> </a:t>
              </a:r>
              <a:r>
                <a:rPr lang="en-US" sz="2400">
                  <a:latin typeface="Arial" charset="0"/>
                  <a:cs typeface="Arial" charset="0"/>
                </a:rPr>
                <a:t>     </a:t>
              </a:r>
            </a:p>
          </p:txBody>
        </p:sp>
      </p:grpSp>
      <p:grpSp>
        <p:nvGrpSpPr>
          <p:cNvPr id="50181" name="Group 7"/>
          <p:cNvGrpSpPr>
            <a:grpSpLocks/>
          </p:cNvGrpSpPr>
          <p:nvPr/>
        </p:nvGrpSpPr>
        <p:grpSpPr bwMode="auto">
          <a:xfrm>
            <a:off x="4137025" y="3170238"/>
            <a:ext cx="871538" cy="519112"/>
            <a:chOff x="0" y="0"/>
            <a:chExt cx="549" cy="327"/>
          </a:xfrm>
        </p:grpSpPr>
        <p:sp>
          <p:nvSpPr>
            <p:cNvPr id="50185" name="Rectangle 8"/>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50186" name="Rectangle 9"/>
            <p:cNvSpPr>
              <a:spLocks noChangeArrowheads="1"/>
            </p:cNvSpPr>
            <p:nvPr/>
          </p:nvSpPr>
          <p:spPr bwMode="auto">
            <a:xfrm>
              <a:off x="0" y="0"/>
              <a:ext cx="549" cy="327"/>
            </a:xfrm>
            <a:prstGeom prst="rect">
              <a:avLst/>
            </a:prstGeom>
            <a:noFill/>
            <a:ln w="9525">
              <a:noFill/>
              <a:miter lim="800000"/>
              <a:headEnd/>
              <a:tailEnd/>
            </a:ln>
          </p:spPr>
          <p:txBody>
            <a:bodyPr/>
            <a:lstStyle/>
            <a:p>
              <a:r>
                <a:rPr lang="en-US" sz="2800">
                  <a:latin typeface="Arial" charset="0"/>
                  <a:cs typeface="Arial" charset="0"/>
                </a:rPr>
                <a:t> </a:t>
              </a:r>
              <a:r>
                <a:rPr lang="en-US" sz="2400">
                  <a:latin typeface="Arial" charset="0"/>
                  <a:cs typeface="Arial" charset="0"/>
                </a:rPr>
                <a:t>     </a:t>
              </a:r>
            </a:p>
          </p:txBody>
        </p:sp>
      </p:grpSp>
      <p:sp>
        <p:nvSpPr>
          <p:cNvPr id="50182" name="Text Box 10"/>
          <p:cNvSpPr txBox="1">
            <a:spLocks noChangeArrowheads="1"/>
          </p:cNvSpPr>
          <p:nvPr/>
        </p:nvSpPr>
        <p:spPr bwMode="auto">
          <a:xfrm>
            <a:off x="5181600" y="4953000"/>
            <a:ext cx="2971800" cy="366713"/>
          </a:xfrm>
          <a:prstGeom prst="rect">
            <a:avLst/>
          </a:prstGeom>
          <a:noFill/>
          <a:ln w="9525">
            <a:noFill/>
            <a:miter lim="800000"/>
            <a:headEnd/>
            <a:tailEnd/>
          </a:ln>
        </p:spPr>
        <p:txBody>
          <a:bodyPr>
            <a:spAutoFit/>
          </a:bodyPr>
          <a:lstStyle/>
          <a:p>
            <a:pPr>
              <a:spcBef>
                <a:spcPct val="50000"/>
              </a:spcBef>
            </a:pPr>
            <a:endParaRPr lang="en-US"/>
          </a:p>
        </p:txBody>
      </p:sp>
      <p:pic>
        <p:nvPicPr>
          <p:cNvPr id="50189" name="Picture 13"/>
          <p:cNvPicPr>
            <a:picLocks noChangeAspect="1" noChangeArrowheads="1"/>
          </p:cNvPicPr>
          <p:nvPr/>
        </p:nvPicPr>
        <p:blipFill>
          <a:blip r:embed="rId3" cstate="print"/>
          <a:srcRect/>
          <a:stretch>
            <a:fillRect/>
          </a:stretch>
        </p:blipFill>
        <p:spPr bwMode="auto">
          <a:xfrm>
            <a:off x="5029200" y="4572000"/>
            <a:ext cx="1979375" cy="1985284"/>
          </a:xfrm>
          <a:prstGeom prst="rect">
            <a:avLst/>
          </a:prstGeom>
          <a:noFill/>
          <a:ln w="9525">
            <a:noFill/>
            <a:miter lim="800000"/>
            <a:headEnd/>
            <a:tailEnd/>
          </a:ln>
          <a:effectLst/>
        </p:spPr>
      </p:pic>
      <p:pic>
        <p:nvPicPr>
          <p:cNvPr id="50192" name="Picture 16"/>
          <p:cNvPicPr>
            <a:picLocks noChangeAspect="1" noChangeArrowheads="1"/>
          </p:cNvPicPr>
          <p:nvPr/>
        </p:nvPicPr>
        <p:blipFill>
          <a:blip r:embed="rId4" cstate="print"/>
          <a:srcRect/>
          <a:stretch>
            <a:fillRect/>
          </a:stretch>
        </p:blipFill>
        <p:spPr bwMode="auto">
          <a:xfrm>
            <a:off x="2057400" y="4724400"/>
            <a:ext cx="2520374" cy="1682750"/>
          </a:xfrm>
          <a:prstGeom prst="rect">
            <a:avLst/>
          </a:prstGeom>
          <a:noFill/>
          <a:ln w="9525">
            <a:noFill/>
            <a:miter lim="800000"/>
            <a:headEnd/>
            <a:tailEnd/>
          </a:ln>
          <a:effectLst/>
        </p:spPr>
      </p:pic>
      <p:sp>
        <p:nvSpPr>
          <p:cNvPr id="1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52400"/>
            <a:ext cx="9144000" cy="1143000"/>
          </a:xfrm>
        </p:spPr>
        <p:txBody>
          <a:bodyPr>
            <a:noAutofit/>
          </a:bodyPr>
          <a:lstStyle/>
          <a:p>
            <a:r>
              <a:rPr lang="en-US" sz="4400" dirty="0" smtClean="0">
                <a:latin typeface="Arial" pitchFamily="34" charset="0"/>
                <a:cs typeface="Arial" pitchFamily="34" charset="0"/>
              </a:rPr>
              <a:t>References for Case Study 3</a:t>
            </a:r>
          </a:p>
        </p:txBody>
      </p:sp>
      <p:sp>
        <p:nvSpPr>
          <p:cNvPr id="51203" name="Rectangle 3"/>
          <p:cNvSpPr>
            <a:spLocks noGrp="1" noChangeArrowheads="1"/>
          </p:cNvSpPr>
          <p:nvPr>
            <p:ph idx="1"/>
          </p:nvPr>
        </p:nvSpPr>
        <p:spPr>
          <a:xfrm>
            <a:off x="0" y="1600200"/>
            <a:ext cx="9144000" cy="5257800"/>
          </a:xfrm>
        </p:spPr>
        <p:txBody>
          <a:bodyPr>
            <a:normAutofit/>
          </a:bodyPr>
          <a:lstStyle/>
          <a:p>
            <a:pPr>
              <a:lnSpc>
                <a:spcPct val="90000"/>
              </a:lnSpc>
            </a:pPr>
            <a:r>
              <a:rPr lang="en-US" sz="3200" b="1" dirty="0" smtClean="0"/>
              <a:t>Administrative or Clerical Staff Salaries</a:t>
            </a:r>
          </a:p>
          <a:p>
            <a:pPr lvl="1">
              <a:lnSpc>
                <a:spcPct val="90000"/>
              </a:lnSpc>
              <a:buFont typeface="Courier New" pitchFamily="49" charset="0"/>
              <a:buChar char="o"/>
            </a:pPr>
            <a:r>
              <a:rPr lang="en-US" sz="2800" dirty="0" smtClean="0"/>
              <a:t>Normally treated as F&amp;A (indirect) costs.</a:t>
            </a:r>
          </a:p>
          <a:p>
            <a:pPr lvl="1">
              <a:lnSpc>
                <a:spcPct val="90000"/>
              </a:lnSpc>
              <a:buFont typeface="Courier New" pitchFamily="49" charset="0"/>
              <a:buChar char="o"/>
            </a:pPr>
            <a:r>
              <a:rPr lang="en-US" sz="2800" dirty="0" smtClean="0"/>
              <a:t>Cost may be appropriate where a major project or activity</a:t>
            </a:r>
          </a:p>
          <a:p>
            <a:pPr lvl="2">
              <a:lnSpc>
                <a:spcPct val="90000"/>
              </a:lnSpc>
              <a:buClrTx/>
              <a:buFont typeface="Wingdings" pitchFamily="2" charset="2"/>
              <a:buChar char="§"/>
            </a:pPr>
            <a:r>
              <a:rPr lang="en-US" sz="2400" dirty="0" smtClean="0">
                <a:solidFill>
                  <a:schemeClr val="accent4"/>
                </a:solidFill>
              </a:rPr>
              <a:t>explicitly budgets for administrative or clerical services and</a:t>
            </a:r>
          </a:p>
          <a:p>
            <a:pPr lvl="2">
              <a:lnSpc>
                <a:spcPct val="90000"/>
              </a:lnSpc>
              <a:buClrTx/>
              <a:buFont typeface="Wingdings" pitchFamily="2" charset="2"/>
              <a:buChar char="§"/>
            </a:pPr>
            <a:r>
              <a:rPr lang="en-US" sz="2400" dirty="0" smtClean="0">
                <a:solidFill>
                  <a:schemeClr val="accent4"/>
                </a:solidFill>
              </a:rPr>
              <a:t>individuals involved can be specifically identified with the project or activity.  </a:t>
            </a:r>
          </a:p>
          <a:p>
            <a:pPr lvl="1">
              <a:lnSpc>
                <a:spcPct val="90000"/>
              </a:lnSpc>
              <a:buFont typeface="Courier New" pitchFamily="49" charset="0"/>
              <a:buChar char="o"/>
            </a:pPr>
            <a:r>
              <a:rPr lang="en-US" sz="2800" dirty="0" smtClean="0"/>
              <a:t>A-21, Exhibit C, provides examples of “major projects” where direct charging of these costs may be appropriate.</a:t>
            </a:r>
          </a:p>
          <a:p>
            <a:pPr marL="457200" lvl="1" indent="0">
              <a:lnSpc>
                <a:spcPct val="90000"/>
              </a:lnSpc>
              <a:buNone/>
            </a:pPr>
            <a:endParaRPr lang="en-US" sz="2800" dirty="0" smtClean="0"/>
          </a:p>
          <a:p>
            <a:pPr>
              <a:lnSpc>
                <a:spcPct val="90000"/>
              </a:lnSpc>
              <a:buFontTx/>
              <a:buNone/>
            </a:pPr>
            <a:endParaRPr lang="en-US"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52400"/>
            <a:ext cx="9144000" cy="1143000"/>
          </a:xfrm>
        </p:spPr>
        <p:txBody>
          <a:bodyPr>
            <a:noAutofit/>
          </a:bodyPr>
          <a:lstStyle/>
          <a:p>
            <a:r>
              <a:rPr lang="en-US" sz="4400" dirty="0" smtClean="0">
                <a:latin typeface="Arial" pitchFamily="34" charset="0"/>
                <a:cs typeface="Arial" pitchFamily="34" charset="0"/>
              </a:rPr>
              <a:t>References for Case Study 3 cont’d </a:t>
            </a:r>
          </a:p>
        </p:txBody>
      </p:sp>
      <p:sp>
        <p:nvSpPr>
          <p:cNvPr id="52227" name="Content Placeholder 2"/>
          <p:cNvSpPr>
            <a:spLocks noGrp="1"/>
          </p:cNvSpPr>
          <p:nvPr>
            <p:ph idx="1"/>
          </p:nvPr>
        </p:nvSpPr>
        <p:spPr>
          <a:xfrm>
            <a:off x="0" y="1600200"/>
            <a:ext cx="9144000" cy="5257800"/>
          </a:xfrm>
        </p:spPr>
        <p:txBody>
          <a:bodyPr/>
          <a:lstStyle/>
          <a:p>
            <a:pPr lvl="1">
              <a:lnSpc>
                <a:spcPct val="90000"/>
              </a:lnSpc>
              <a:buSzPct val="100000"/>
              <a:buFont typeface="Arial" pitchFamily="34" charset="0"/>
              <a:buChar char="•"/>
            </a:pPr>
            <a:r>
              <a:rPr lang="en-US" sz="2600" b="1" dirty="0" smtClean="0">
                <a:solidFill>
                  <a:schemeClr val="tx2"/>
                </a:solidFill>
              </a:rPr>
              <a:t>Materials and Supplies</a:t>
            </a:r>
          </a:p>
          <a:p>
            <a:pPr lvl="1">
              <a:lnSpc>
                <a:spcPct val="90000"/>
              </a:lnSpc>
            </a:pPr>
            <a:endParaRPr lang="en-US" sz="1000" b="1" dirty="0" smtClean="0"/>
          </a:p>
          <a:p>
            <a:pPr lvl="2">
              <a:lnSpc>
                <a:spcPct val="90000"/>
              </a:lnSpc>
              <a:buFont typeface="Courier New" pitchFamily="49" charset="0"/>
              <a:buChar char="o"/>
            </a:pPr>
            <a:r>
              <a:rPr lang="en-US" sz="2400" dirty="0" smtClean="0">
                <a:solidFill>
                  <a:schemeClr val="accent2"/>
                </a:solidFill>
              </a:rPr>
              <a:t>NIH considers the justification of ‘general use’ business items (e.g. laptop or blackberry) to determine if they are needed for a special research purpose.  General office use is not sufficient justification.   </a:t>
            </a:r>
          </a:p>
          <a:p>
            <a:pPr lvl="1">
              <a:lnSpc>
                <a:spcPct val="90000"/>
              </a:lnSpc>
              <a:buFontTx/>
              <a:buNone/>
            </a:pPr>
            <a:endParaRPr lang="en-US" dirty="0" smtClean="0">
              <a:solidFill>
                <a:schemeClr val="accent2"/>
              </a:solidFill>
            </a:endParaRPr>
          </a:p>
          <a:p>
            <a:pPr lvl="2">
              <a:lnSpc>
                <a:spcPct val="90000"/>
              </a:lnSpc>
              <a:buFont typeface="Courier New" pitchFamily="49" charset="0"/>
              <a:buChar char="o"/>
            </a:pPr>
            <a:r>
              <a:rPr lang="en-US" sz="2400" dirty="0" smtClean="0">
                <a:solidFill>
                  <a:schemeClr val="accent2"/>
                </a:solidFill>
              </a:rPr>
              <a:t>General office purpose is allowable as an F&amp;A cost.</a:t>
            </a:r>
          </a:p>
          <a:p>
            <a:pPr lvl="2">
              <a:lnSpc>
                <a:spcPct val="90000"/>
              </a:lnSpc>
              <a:buFontTx/>
              <a:buNone/>
            </a:pPr>
            <a:endParaRPr lang="en-US" sz="2400" dirty="0" smtClean="0">
              <a:solidFill>
                <a:schemeClr val="accent2"/>
              </a:solidFill>
            </a:endParaRPr>
          </a:p>
          <a:p>
            <a:pPr lvl="2">
              <a:lnSpc>
                <a:spcPct val="90000"/>
              </a:lnSpc>
              <a:buFont typeface="Courier New" pitchFamily="49" charset="0"/>
              <a:buChar char="o"/>
            </a:pPr>
            <a:r>
              <a:rPr lang="en-US" sz="2400" dirty="0" smtClean="0">
                <a:solidFill>
                  <a:schemeClr val="accent2"/>
                </a:solidFill>
              </a:rPr>
              <a:t>Only materials and supplies actually used for the performance of a sponsored agreement may be charged as direct costs.</a:t>
            </a:r>
          </a:p>
          <a:p>
            <a:endParaRPr lang="en-US"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52400"/>
            <a:ext cx="9144000" cy="1143000"/>
          </a:xfrm>
        </p:spPr>
        <p:txBody>
          <a:bodyPr>
            <a:noAutofit/>
          </a:bodyPr>
          <a:lstStyle/>
          <a:p>
            <a:r>
              <a:rPr lang="en-US" sz="4400" dirty="0" smtClean="0">
                <a:latin typeface="Arial" pitchFamily="34" charset="0"/>
                <a:cs typeface="Arial" pitchFamily="34" charset="0"/>
              </a:rPr>
              <a:t>References for Case Study 3 cont’d </a:t>
            </a:r>
          </a:p>
        </p:txBody>
      </p:sp>
      <p:sp>
        <p:nvSpPr>
          <p:cNvPr id="53251" name="Rectangle 3"/>
          <p:cNvSpPr>
            <a:spLocks noGrp="1" noChangeArrowheads="1"/>
          </p:cNvSpPr>
          <p:nvPr>
            <p:ph idx="1"/>
          </p:nvPr>
        </p:nvSpPr>
        <p:spPr>
          <a:xfrm>
            <a:off x="304800" y="1752600"/>
            <a:ext cx="8534400" cy="4800600"/>
          </a:xfrm>
        </p:spPr>
        <p:txBody>
          <a:bodyPr>
            <a:normAutofit/>
          </a:bodyPr>
          <a:lstStyle/>
          <a:p>
            <a:pPr>
              <a:lnSpc>
                <a:spcPct val="90000"/>
              </a:lnSpc>
            </a:pPr>
            <a:r>
              <a:rPr lang="en-US" sz="3200" b="1" dirty="0" smtClean="0"/>
              <a:t>General Purpose Equipment </a:t>
            </a:r>
          </a:p>
          <a:p>
            <a:pPr lvl="1">
              <a:lnSpc>
                <a:spcPct val="90000"/>
              </a:lnSpc>
              <a:buFont typeface="Courier New" pitchFamily="49" charset="0"/>
              <a:buChar char="o"/>
            </a:pPr>
            <a:r>
              <a:rPr lang="en-US" sz="2800" dirty="0" smtClean="0"/>
              <a:t>Unallowable as a direct cost except where approved in advance by awarding agency</a:t>
            </a:r>
          </a:p>
          <a:p>
            <a:pPr lvl="1">
              <a:lnSpc>
                <a:spcPct val="90000"/>
              </a:lnSpc>
              <a:buFont typeface="Courier New" pitchFamily="49" charset="0"/>
              <a:buChar char="o"/>
            </a:pPr>
            <a:endParaRPr lang="en-US" sz="1100" dirty="0" smtClean="0"/>
          </a:p>
          <a:p>
            <a:pPr lvl="1">
              <a:lnSpc>
                <a:spcPct val="90000"/>
              </a:lnSpc>
              <a:buFont typeface="Courier New" pitchFamily="49" charset="0"/>
              <a:buChar char="o"/>
            </a:pPr>
            <a:r>
              <a:rPr lang="en-US" sz="2800" dirty="0" smtClean="0"/>
              <a:t>Use is NOT limited to research, medical, scientific, or other technical activities </a:t>
            </a:r>
          </a:p>
          <a:p>
            <a:pPr lvl="2">
              <a:lnSpc>
                <a:spcPct val="90000"/>
              </a:lnSpc>
              <a:buClrTx/>
              <a:buFont typeface="Wingdings" pitchFamily="2" charset="2"/>
              <a:buChar char="§"/>
            </a:pPr>
            <a:r>
              <a:rPr lang="en-US" sz="2400" dirty="0" smtClean="0">
                <a:solidFill>
                  <a:schemeClr val="accent4"/>
                </a:solidFill>
              </a:rPr>
              <a:t>Examples include office equipment and furnishings, information technology equipment and systems, reproduction and printing equipment. </a:t>
            </a:r>
          </a:p>
          <a:p>
            <a:pPr>
              <a:lnSpc>
                <a:spcPct val="90000"/>
              </a:lnSpc>
              <a:buFontTx/>
              <a:buNone/>
            </a:pPr>
            <a:endParaRPr lang="en-US" sz="28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Autofit/>
          </a:bodyPr>
          <a:lstStyle/>
          <a:p>
            <a:r>
              <a:rPr lang="en-US" sz="4400" dirty="0" smtClean="0">
                <a:latin typeface="Arial" pitchFamily="34" charset="0"/>
                <a:cs typeface="Arial" pitchFamily="34" charset="0"/>
              </a:rPr>
              <a:t>References for Case Study 3 cont’d </a:t>
            </a:r>
          </a:p>
        </p:txBody>
      </p:sp>
      <p:sp>
        <p:nvSpPr>
          <p:cNvPr id="54275" name="Content Placeholder 2"/>
          <p:cNvSpPr>
            <a:spLocks noGrp="1"/>
          </p:cNvSpPr>
          <p:nvPr>
            <p:ph idx="1"/>
          </p:nvPr>
        </p:nvSpPr>
        <p:spPr>
          <a:xfrm>
            <a:off x="304800" y="1828800"/>
            <a:ext cx="8305800" cy="4572000"/>
          </a:xfrm>
        </p:spPr>
        <p:txBody>
          <a:bodyPr/>
          <a:lstStyle/>
          <a:p>
            <a:pPr>
              <a:lnSpc>
                <a:spcPct val="90000"/>
              </a:lnSpc>
            </a:pPr>
            <a:r>
              <a:rPr lang="en-US" sz="3200" b="1" dirty="0" smtClean="0"/>
              <a:t>Special Purpose Equipment </a:t>
            </a:r>
          </a:p>
          <a:p>
            <a:pPr lvl="1">
              <a:lnSpc>
                <a:spcPct val="90000"/>
              </a:lnSpc>
              <a:buFont typeface="Courier New" pitchFamily="49" charset="0"/>
              <a:buChar char="o"/>
            </a:pPr>
            <a:r>
              <a:rPr lang="en-US" sz="2800" dirty="0" smtClean="0"/>
              <a:t>Allowable as a direct cost</a:t>
            </a:r>
          </a:p>
          <a:p>
            <a:pPr lvl="1">
              <a:lnSpc>
                <a:spcPct val="90000"/>
              </a:lnSpc>
              <a:buFont typeface="Courier New" pitchFamily="49" charset="0"/>
              <a:buChar char="o"/>
            </a:pPr>
            <a:r>
              <a:rPr lang="en-US" sz="2800" dirty="0" smtClean="0"/>
              <a:t>Used only for research, medical, scientific, or other technical activities</a:t>
            </a:r>
          </a:p>
          <a:p>
            <a:pPr lvl="2">
              <a:lnSpc>
                <a:spcPct val="90000"/>
              </a:lnSpc>
              <a:buClrTx/>
              <a:buFont typeface="Wingdings" pitchFamily="2" charset="2"/>
              <a:buChar char="§"/>
            </a:pPr>
            <a:r>
              <a:rPr lang="en-US" sz="2400" dirty="0" smtClean="0">
                <a:solidFill>
                  <a:schemeClr val="accent4"/>
                </a:solidFill>
              </a:rPr>
              <a:t>Examples:  microscopes, x-ray machines, surgical instruments, spectrometers</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152400"/>
            <a:ext cx="8915400" cy="1142144"/>
          </a:xfrm>
        </p:spPr>
        <p:txBody>
          <a:bodyPr>
            <a:noAutofit/>
          </a:bodyPr>
          <a:lstStyle/>
          <a:p>
            <a:r>
              <a:rPr lang="en-US" sz="4400" dirty="0" smtClean="0">
                <a:latin typeface="Arial" pitchFamily="34" charset="0"/>
                <a:cs typeface="Arial" pitchFamily="34" charset="0"/>
              </a:rPr>
              <a:t>References for Case Study 3 cont’d</a:t>
            </a:r>
          </a:p>
        </p:txBody>
      </p:sp>
      <p:sp>
        <p:nvSpPr>
          <p:cNvPr id="55299" name="Content Placeholder 2"/>
          <p:cNvSpPr>
            <a:spLocks noGrp="1"/>
          </p:cNvSpPr>
          <p:nvPr>
            <p:ph idx="1"/>
          </p:nvPr>
        </p:nvSpPr>
        <p:spPr>
          <a:xfrm>
            <a:off x="457200" y="1828800"/>
            <a:ext cx="8229600" cy="4525963"/>
          </a:xfrm>
        </p:spPr>
        <p:txBody>
          <a:bodyPr/>
          <a:lstStyle/>
          <a:p>
            <a:r>
              <a:rPr lang="en-US" dirty="0" smtClean="0"/>
              <a:t>Check with your institutional policy before including these types of costs in grant proposal budgets.</a:t>
            </a:r>
          </a:p>
          <a:p>
            <a:pPr>
              <a:buFontTx/>
              <a:buNone/>
            </a:pPr>
            <a:endParaRPr lang="en-US" dirty="0" smtClean="0"/>
          </a:p>
          <a:p>
            <a:r>
              <a:rPr lang="en-US" dirty="0" smtClean="0"/>
              <a:t>Post award </a:t>
            </a:r>
            <a:r>
              <a:rPr lang="en-US" dirty="0" err="1" smtClean="0"/>
              <a:t>rebudgeting</a:t>
            </a:r>
            <a:r>
              <a:rPr lang="en-US" dirty="0" smtClean="0"/>
              <a:t> actions must also meet institutional and A-21 requirements.  </a:t>
            </a:r>
          </a:p>
          <a:p>
            <a:pPr>
              <a:buFontTx/>
              <a:buNone/>
            </a:pPr>
            <a:endParaRPr lang="en-US"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371600"/>
          </a:xfrm>
        </p:spPr>
        <p:txBody>
          <a:bodyPr>
            <a:noAutofit/>
          </a:bodyPr>
          <a:lstStyle/>
          <a:p>
            <a:r>
              <a:rPr lang="en-US" sz="7200" dirty="0" smtClean="0">
                <a:latin typeface="Arial" pitchFamily="34" charset="0"/>
                <a:cs typeface="Arial" pitchFamily="34" charset="0"/>
              </a:rPr>
              <a:t>Case Study 4….</a:t>
            </a:r>
          </a:p>
        </p:txBody>
      </p:sp>
      <p:sp>
        <p:nvSpPr>
          <p:cNvPr id="44035" name="Rectangle 3"/>
          <p:cNvSpPr>
            <a:spLocks noGrp="1" noChangeArrowheads="1"/>
          </p:cNvSpPr>
          <p:nvPr>
            <p:ph idx="1"/>
          </p:nvPr>
        </p:nvSpPr>
        <p:spPr>
          <a:xfrm>
            <a:off x="0" y="1828800"/>
            <a:ext cx="7772400" cy="4495800"/>
          </a:xfrm>
        </p:spPr>
        <p:txBody>
          <a:bodyPr/>
          <a:lstStyle/>
          <a:p>
            <a:pPr indent="0">
              <a:lnSpc>
                <a:spcPct val="80000"/>
              </a:lnSpc>
              <a:buFontTx/>
              <a:buNone/>
            </a:pPr>
            <a:r>
              <a:rPr lang="en-US" sz="2400" dirty="0" smtClean="0"/>
              <a:t>A project leader on an NIH-funded program project grant (a P01 award) submitted a research (R01) grant application to NIH.  The R01 application is selected for funding.  Because the individual plans to spend 12 person months (100% effort) on the R01 project, the individual withdraws from the currently-funded P01 project.  </a:t>
            </a:r>
          </a:p>
          <a:p>
            <a:pPr>
              <a:lnSpc>
                <a:spcPct val="80000"/>
              </a:lnSpc>
              <a:buFontTx/>
              <a:buNone/>
            </a:pPr>
            <a:endParaRPr lang="en-US" sz="2400" dirty="0" smtClean="0"/>
          </a:p>
          <a:p>
            <a:pPr>
              <a:lnSpc>
                <a:spcPct val="80000"/>
              </a:lnSpc>
              <a:buFontTx/>
              <a:buNone/>
            </a:pPr>
            <a:r>
              <a:rPr lang="en-US" sz="2400" dirty="0" smtClean="0"/>
              <a:t>	1.	Does the grantee institution need to obtain 	NIH prior approval for a change in status of a     	Project Leader on a P01 award?</a:t>
            </a:r>
          </a:p>
          <a:p>
            <a:pPr>
              <a:lnSpc>
                <a:spcPct val="10000"/>
              </a:lnSpc>
              <a:buFontTx/>
              <a:buNone/>
            </a:pPr>
            <a:endParaRPr lang="en-US" sz="2400" dirty="0" smtClean="0"/>
          </a:p>
          <a:p>
            <a:pPr>
              <a:lnSpc>
                <a:spcPct val="10000"/>
              </a:lnSpc>
            </a:pPr>
            <a:endParaRPr lang="en-US" sz="2400" dirty="0" smtClean="0"/>
          </a:p>
          <a:p>
            <a:pPr>
              <a:lnSpc>
                <a:spcPct val="80000"/>
              </a:lnSpc>
              <a:buFontTx/>
              <a:buNone/>
            </a:pPr>
            <a:r>
              <a:rPr lang="en-US" sz="2400" dirty="0" smtClean="0"/>
              <a:t>	2.	What if the P01 PD/PI wants to withdraw from 	the project?  Is NIH prior approval required?</a:t>
            </a:r>
          </a:p>
        </p:txBody>
      </p:sp>
      <p:pic>
        <p:nvPicPr>
          <p:cNvPr id="44037" name="Picture 5"/>
          <p:cNvPicPr>
            <a:picLocks noChangeAspect="1" noChangeArrowheads="1"/>
          </p:cNvPicPr>
          <p:nvPr/>
        </p:nvPicPr>
        <p:blipFill>
          <a:blip r:embed="rId3" cstate="print"/>
          <a:srcRect/>
          <a:stretch>
            <a:fillRect/>
          </a:stretch>
        </p:blipFill>
        <p:spPr bwMode="auto">
          <a:xfrm>
            <a:off x="7772400" y="1828800"/>
            <a:ext cx="1371600" cy="1981200"/>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4 </a:t>
            </a:r>
          </a:p>
        </p:txBody>
      </p:sp>
      <p:sp>
        <p:nvSpPr>
          <p:cNvPr id="45059" name="Rectangle 3"/>
          <p:cNvSpPr>
            <a:spLocks noGrp="1" noChangeArrowheads="1"/>
          </p:cNvSpPr>
          <p:nvPr>
            <p:ph idx="1"/>
          </p:nvPr>
        </p:nvSpPr>
        <p:spPr>
          <a:xfrm>
            <a:off x="228600" y="1905000"/>
            <a:ext cx="8915400" cy="4343400"/>
          </a:xfrm>
        </p:spPr>
        <p:txBody>
          <a:bodyPr>
            <a:normAutofit fontScale="92500"/>
          </a:bodyPr>
          <a:lstStyle/>
          <a:p>
            <a:pPr>
              <a:lnSpc>
                <a:spcPct val="90000"/>
              </a:lnSpc>
            </a:pPr>
            <a:r>
              <a:rPr lang="en-US" sz="2600" dirty="0" smtClean="0"/>
              <a:t>Grantees are required to notify the NIH Grants Management Officer in writing if the PD/PI or Senior/Key personnel </a:t>
            </a:r>
            <a:r>
              <a:rPr lang="en-US" sz="2600" b="1" dirty="0" smtClean="0"/>
              <a:t>specifically named in the </a:t>
            </a:r>
            <a:r>
              <a:rPr lang="en-US" sz="2600" b="1" dirty="0" err="1" smtClean="0"/>
              <a:t>NoA</a:t>
            </a:r>
            <a:r>
              <a:rPr lang="en-US" sz="2600" dirty="0" smtClean="0"/>
              <a:t> will either</a:t>
            </a:r>
          </a:p>
          <a:p>
            <a:pPr marL="742950" lvl="1" indent="-285750">
              <a:lnSpc>
                <a:spcPct val="90000"/>
              </a:lnSpc>
            </a:pPr>
            <a:r>
              <a:rPr lang="en-US" sz="2200" dirty="0" smtClean="0"/>
              <a:t>withdraw from the project entirely, </a:t>
            </a:r>
          </a:p>
          <a:p>
            <a:pPr marL="742950" lvl="1" indent="-285750">
              <a:lnSpc>
                <a:spcPct val="90000"/>
              </a:lnSpc>
            </a:pPr>
            <a:r>
              <a:rPr lang="en-US" sz="2200" dirty="0" smtClean="0"/>
              <a:t>be absent from the project during any continuous period of 3 months or more, </a:t>
            </a:r>
          </a:p>
          <a:p>
            <a:pPr marL="742950" lvl="1" indent="-285750">
              <a:lnSpc>
                <a:spcPct val="90000"/>
              </a:lnSpc>
            </a:pPr>
            <a:r>
              <a:rPr lang="en-US" sz="2200" dirty="0" smtClean="0"/>
              <a:t>or reduce time devoted to the project by 25 percent or more from the level that was approved at the time of award.</a:t>
            </a:r>
          </a:p>
          <a:p>
            <a:pPr>
              <a:lnSpc>
                <a:spcPct val="10000"/>
              </a:lnSpc>
            </a:pPr>
            <a:endParaRPr lang="en-US" sz="2600" dirty="0" smtClean="0"/>
          </a:p>
          <a:p>
            <a:pPr>
              <a:lnSpc>
                <a:spcPct val="90000"/>
              </a:lnSpc>
            </a:pPr>
            <a:r>
              <a:rPr lang="en-US" sz="2600" dirty="0" smtClean="0"/>
              <a:t>NIH must approve any alternate arrangement proposed by the grantee, including any replacement of the PD/PI or Senior/Key personnel </a:t>
            </a:r>
            <a:r>
              <a:rPr lang="en-US" sz="2600" b="1" dirty="0" smtClean="0"/>
              <a:t>named in the </a:t>
            </a:r>
            <a:r>
              <a:rPr lang="en-US" sz="2600" b="1" dirty="0" err="1" smtClean="0"/>
              <a:t>NoA</a:t>
            </a:r>
            <a:r>
              <a:rPr lang="en-US" sz="2600" dirty="0" smtClean="0"/>
              <a:t>. </a:t>
            </a:r>
          </a:p>
          <a:p>
            <a:pPr>
              <a:lnSpc>
                <a:spcPct val="10000"/>
              </a:lnSpc>
            </a:pPr>
            <a:endParaRPr lang="en-US" sz="26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en-US" sz="7200" dirty="0" smtClean="0">
                <a:latin typeface="Arial" pitchFamily="34" charset="0"/>
                <a:cs typeface="Arial" pitchFamily="34" charset="0"/>
              </a:rPr>
              <a:t>Compliance is……</a:t>
            </a:r>
          </a:p>
        </p:txBody>
      </p:sp>
      <p:sp>
        <p:nvSpPr>
          <p:cNvPr id="6147" name="Rectangle 3"/>
          <p:cNvSpPr>
            <a:spLocks noGrp="1" noChangeArrowheads="1"/>
          </p:cNvSpPr>
          <p:nvPr>
            <p:ph idx="1"/>
          </p:nvPr>
        </p:nvSpPr>
        <p:spPr>
          <a:xfrm>
            <a:off x="457200" y="2209800"/>
            <a:ext cx="8229600" cy="4373563"/>
          </a:xfrm>
        </p:spPr>
        <p:txBody>
          <a:bodyPr/>
          <a:lstStyle/>
          <a:p>
            <a:r>
              <a:rPr lang="en-US" dirty="0" smtClean="0"/>
              <a:t>The effective management of public funds to maximize research outcomes</a:t>
            </a:r>
          </a:p>
          <a:p>
            <a:pPr>
              <a:lnSpc>
                <a:spcPct val="30000"/>
              </a:lnSpc>
            </a:pPr>
            <a:endParaRPr lang="en-US" dirty="0" smtClean="0"/>
          </a:p>
          <a:p>
            <a:r>
              <a:rPr lang="en-US" dirty="0" smtClean="0"/>
              <a:t>The avoidance of fraud, institutional mismanagement, and poor management of Federal funds</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4 cont’d</a:t>
            </a:r>
          </a:p>
        </p:txBody>
      </p:sp>
      <p:sp>
        <p:nvSpPr>
          <p:cNvPr id="46083" name="Rectangle 3"/>
          <p:cNvSpPr>
            <a:spLocks noGrp="1" noChangeArrowheads="1"/>
          </p:cNvSpPr>
          <p:nvPr>
            <p:ph idx="1"/>
          </p:nvPr>
        </p:nvSpPr>
        <p:spPr>
          <a:xfrm>
            <a:off x="457200" y="2057400"/>
            <a:ext cx="8001000" cy="3200400"/>
          </a:xfrm>
        </p:spPr>
        <p:txBody>
          <a:bodyPr/>
          <a:lstStyle/>
          <a:p>
            <a:pPr>
              <a:buFontTx/>
              <a:buNone/>
            </a:pPr>
            <a:r>
              <a:rPr lang="en-US" sz="2800" dirty="0" smtClean="0"/>
              <a:t>	The requirement to obtain NIH prior approval for a change in status pertains only to </a:t>
            </a:r>
            <a:r>
              <a:rPr lang="en-US" sz="2800" b="1" dirty="0" smtClean="0"/>
              <a:t>the PD/PI and those Senior/Key personnel NIH named in the </a:t>
            </a:r>
            <a:r>
              <a:rPr lang="en-US" sz="2800" b="1" dirty="0" err="1" smtClean="0"/>
              <a:t>NoA</a:t>
            </a:r>
            <a:r>
              <a:rPr lang="en-US" sz="2800" dirty="0" smtClean="0"/>
              <a:t> regardless of whether the applicant organization designates others as key personnel for its own purposes.</a:t>
            </a:r>
          </a:p>
          <a:p>
            <a:endParaRPr lang="en-US" sz="28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52400"/>
            <a:ext cx="9144000" cy="1219200"/>
          </a:xfrm>
        </p:spPr>
        <p:txBody>
          <a:bodyPr>
            <a:noAutofit/>
          </a:bodyPr>
          <a:lstStyle/>
          <a:p>
            <a:r>
              <a:rPr lang="en-US" sz="7200" dirty="0" smtClean="0">
                <a:latin typeface="Arial" pitchFamily="34" charset="0"/>
                <a:cs typeface="Arial" pitchFamily="34" charset="0"/>
              </a:rPr>
              <a:t>Case Study 5….</a:t>
            </a:r>
          </a:p>
        </p:txBody>
      </p:sp>
      <p:sp>
        <p:nvSpPr>
          <p:cNvPr id="47107" name="Rectangle 3"/>
          <p:cNvSpPr>
            <a:spLocks noGrp="1" noChangeArrowheads="1"/>
          </p:cNvSpPr>
          <p:nvPr>
            <p:ph type="body" sz="half" idx="1"/>
          </p:nvPr>
        </p:nvSpPr>
        <p:spPr>
          <a:xfrm>
            <a:off x="533400" y="1905000"/>
            <a:ext cx="7696200" cy="4114800"/>
          </a:xfrm>
        </p:spPr>
        <p:txBody>
          <a:bodyPr>
            <a:normAutofit lnSpcReduction="10000"/>
          </a:bodyPr>
          <a:lstStyle/>
          <a:p>
            <a:pPr>
              <a:lnSpc>
                <a:spcPct val="90000"/>
              </a:lnSpc>
              <a:buFontTx/>
              <a:buNone/>
            </a:pPr>
            <a:r>
              <a:rPr lang="en-US" sz="2800" dirty="0" smtClean="0"/>
              <a:t>	Dr. Miller purchases a much needed piece of specialized, scientific equipment for her research on hypertension.  When preparing the purchase request, she realizes that the only account with enough money is her grant for research on sleep disorders.  Because both grants are funded by NIH, she charges the equipment to the sleep disorder grant.   </a:t>
            </a:r>
          </a:p>
          <a:p>
            <a:pPr>
              <a:lnSpc>
                <a:spcPct val="90000"/>
              </a:lnSpc>
              <a:buFontTx/>
              <a:buNone/>
            </a:pPr>
            <a:r>
              <a:rPr lang="en-US" sz="2800" dirty="0" smtClean="0"/>
              <a:t>	</a:t>
            </a:r>
          </a:p>
          <a:p>
            <a:pPr>
              <a:lnSpc>
                <a:spcPct val="90000"/>
              </a:lnSpc>
              <a:buFontTx/>
              <a:buNone/>
            </a:pPr>
            <a:r>
              <a:rPr lang="en-US" sz="2800" dirty="0" smtClean="0"/>
              <a:t>	Is this appropriate?</a:t>
            </a:r>
          </a:p>
        </p:txBody>
      </p:sp>
      <p:pic>
        <p:nvPicPr>
          <p:cNvPr id="47109" name="Picture 5"/>
          <p:cNvPicPr>
            <a:picLocks noChangeAspect="1" noChangeArrowheads="1"/>
          </p:cNvPicPr>
          <p:nvPr/>
        </p:nvPicPr>
        <p:blipFill>
          <a:blip r:embed="rId3" cstate="print"/>
          <a:srcRect/>
          <a:stretch>
            <a:fillRect/>
          </a:stretch>
        </p:blipFill>
        <p:spPr bwMode="auto">
          <a:xfrm>
            <a:off x="7542949" y="4343400"/>
            <a:ext cx="1381380" cy="2060574"/>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52400"/>
            <a:ext cx="9144000" cy="1143000"/>
          </a:xfrm>
        </p:spPr>
        <p:txBody>
          <a:bodyPr>
            <a:noAutofit/>
          </a:bodyPr>
          <a:lstStyle/>
          <a:p>
            <a:r>
              <a:rPr lang="en-US" sz="4400" dirty="0" smtClean="0">
                <a:latin typeface="Arial" pitchFamily="34" charset="0"/>
                <a:cs typeface="Arial" pitchFamily="34" charset="0"/>
              </a:rPr>
              <a:t>References for Case Study 5</a:t>
            </a:r>
          </a:p>
        </p:txBody>
      </p:sp>
      <p:sp>
        <p:nvSpPr>
          <p:cNvPr id="48131" name="Rectangle 3"/>
          <p:cNvSpPr>
            <a:spLocks noGrp="1" noChangeArrowheads="1"/>
          </p:cNvSpPr>
          <p:nvPr>
            <p:ph idx="1"/>
          </p:nvPr>
        </p:nvSpPr>
        <p:spPr>
          <a:xfrm>
            <a:off x="381000" y="1447800"/>
            <a:ext cx="8763000" cy="5105400"/>
          </a:xfrm>
        </p:spPr>
        <p:txBody>
          <a:bodyPr>
            <a:normAutofit lnSpcReduction="10000"/>
          </a:bodyPr>
          <a:lstStyle/>
          <a:p>
            <a:pPr>
              <a:lnSpc>
                <a:spcPct val="90000"/>
              </a:lnSpc>
              <a:buFontTx/>
              <a:buNone/>
            </a:pPr>
            <a:r>
              <a:rPr lang="en-US" sz="1800" b="1" dirty="0" smtClean="0"/>
              <a:t>	</a:t>
            </a:r>
          </a:p>
          <a:p>
            <a:pPr marL="0" indent="0">
              <a:lnSpc>
                <a:spcPct val="90000"/>
              </a:lnSpc>
              <a:buFontTx/>
              <a:buNone/>
            </a:pPr>
            <a:r>
              <a:rPr lang="en-US" sz="2600" dirty="0" smtClean="0"/>
              <a:t>The cost principles address four tests to determine </a:t>
            </a:r>
            <a:r>
              <a:rPr lang="en-US" sz="2600" dirty="0" err="1" smtClean="0"/>
              <a:t>allowability</a:t>
            </a:r>
            <a:r>
              <a:rPr lang="en-US" sz="2600" dirty="0" smtClean="0"/>
              <a:t> of costs:</a:t>
            </a:r>
          </a:p>
          <a:p>
            <a:pPr>
              <a:lnSpc>
                <a:spcPct val="20000"/>
              </a:lnSpc>
              <a:buFontTx/>
              <a:buNone/>
            </a:pPr>
            <a:endParaRPr lang="en-US" sz="2800" dirty="0" smtClean="0"/>
          </a:p>
          <a:p>
            <a:pPr>
              <a:lnSpc>
                <a:spcPct val="90000"/>
              </a:lnSpc>
            </a:pPr>
            <a:r>
              <a:rPr lang="en-US" sz="2800" u="sng" dirty="0" err="1" smtClean="0"/>
              <a:t>Allocability</a:t>
            </a:r>
            <a:endParaRPr lang="en-US" sz="2800" u="sng" dirty="0" smtClean="0"/>
          </a:p>
          <a:p>
            <a:pPr>
              <a:lnSpc>
                <a:spcPct val="90000"/>
              </a:lnSpc>
              <a:buFontTx/>
              <a:buNone/>
            </a:pPr>
            <a:r>
              <a:rPr lang="en-US" sz="2400" b="1" dirty="0" smtClean="0"/>
              <a:t>	</a:t>
            </a:r>
            <a:r>
              <a:rPr lang="en-US" sz="2400" dirty="0" smtClean="0"/>
              <a:t>A cost is allocable to a specific grant if it is incurred solely to advance work under the grant and is deemed assignable, at least in part, to the grant.  </a:t>
            </a:r>
          </a:p>
          <a:p>
            <a:pPr>
              <a:lnSpc>
                <a:spcPct val="20000"/>
              </a:lnSpc>
              <a:buFontTx/>
              <a:buNone/>
            </a:pPr>
            <a:endParaRPr lang="en-US" sz="2400" dirty="0" smtClean="0"/>
          </a:p>
          <a:p>
            <a:pPr>
              <a:lnSpc>
                <a:spcPct val="90000"/>
              </a:lnSpc>
            </a:pPr>
            <a:r>
              <a:rPr lang="en-US" sz="2800" u="sng" dirty="0" smtClean="0"/>
              <a:t>Reasonableness</a:t>
            </a:r>
          </a:p>
          <a:p>
            <a:pPr>
              <a:lnSpc>
                <a:spcPct val="90000"/>
              </a:lnSpc>
              <a:buFontTx/>
              <a:buNone/>
            </a:pPr>
            <a:r>
              <a:rPr lang="en-US" sz="2400" dirty="0" smtClean="0"/>
              <a:t>	A cost may be considered </a:t>
            </a:r>
            <a:r>
              <a:rPr lang="en-US" sz="2400" u="sng" dirty="0" smtClean="0"/>
              <a:t>reasonable</a:t>
            </a:r>
            <a:r>
              <a:rPr lang="en-US" sz="2400" dirty="0" smtClean="0"/>
              <a:t> if the nature of the goods or services acquired reflect the action that a prudent person would have taken under the circumstances prevailing at the time the decision to incur the cost was made.</a:t>
            </a:r>
          </a:p>
          <a:p>
            <a:pPr>
              <a:lnSpc>
                <a:spcPct val="10000"/>
              </a:lnSpc>
              <a:buFontTx/>
              <a:buNone/>
            </a:pPr>
            <a:endParaRPr lang="en-US" sz="2400" dirty="0" smtClean="0"/>
          </a:p>
          <a:p>
            <a:pPr>
              <a:lnSpc>
                <a:spcPct val="90000"/>
              </a:lnSpc>
              <a:buFontTx/>
              <a:buNone/>
            </a:pPr>
            <a:endParaRPr lang="en-US" sz="2400" dirty="0" smtClean="0"/>
          </a:p>
          <a:p>
            <a:pPr>
              <a:lnSpc>
                <a:spcPct val="80000"/>
              </a:lnSpc>
            </a:pPr>
            <a:endParaRPr lang="en-US" sz="22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5 cont’d</a:t>
            </a:r>
          </a:p>
        </p:txBody>
      </p:sp>
      <p:sp>
        <p:nvSpPr>
          <p:cNvPr id="49155" name="Rectangle 3"/>
          <p:cNvSpPr>
            <a:spLocks noGrp="1" noChangeArrowheads="1"/>
          </p:cNvSpPr>
          <p:nvPr>
            <p:ph idx="1"/>
          </p:nvPr>
        </p:nvSpPr>
        <p:spPr>
          <a:xfrm>
            <a:off x="0" y="1981200"/>
            <a:ext cx="9144000" cy="4114800"/>
          </a:xfrm>
        </p:spPr>
        <p:txBody>
          <a:bodyPr>
            <a:normAutofit fontScale="92500" lnSpcReduction="20000"/>
          </a:bodyPr>
          <a:lstStyle/>
          <a:p>
            <a:r>
              <a:rPr lang="en-US" sz="3000" u="sng" dirty="0" smtClean="0"/>
              <a:t>Consistency</a:t>
            </a:r>
          </a:p>
          <a:p>
            <a:pPr>
              <a:lnSpc>
                <a:spcPct val="90000"/>
              </a:lnSpc>
              <a:buFontTx/>
              <a:buNone/>
            </a:pPr>
            <a:r>
              <a:rPr lang="en-US" sz="2400" dirty="0" smtClean="0"/>
              <a:t>	</a:t>
            </a:r>
            <a:r>
              <a:rPr lang="en-US" sz="2600" dirty="0" smtClean="0"/>
              <a:t>Grantees must be consistent in assigning costs. Although costs may be charged as either direct costs or F&amp;A costs, depending on their identifiable benefit to a particular project or program, they must be treated consistently for all work of the organization under similar circumstances, regardless of the source of funding. </a:t>
            </a:r>
          </a:p>
          <a:p>
            <a:pPr>
              <a:lnSpc>
                <a:spcPct val="50000"/>
              </a:lnSpc>
              <a:buFontTx/>
              <a:buNone/>
            </a:pPr>
            <a:endParaRPr lang="en-US" sz="2400" dirty="0" smtClean="0"/>
          </a:p>
          <a:p>
            <a:pPr>
              <a:lnSpc>
                <a:spcPct val="90000"/>
              </a:lnSpc>
            </a:pPr>
            <a:r>
              <a:rPr lang="en-US" sz="3000" u="sng" dirty="0" smtClean="0"/>
              <a:t>Conformance </a:t>
            </a:r>
          </a:p>
          <a:p>
            <a:pPr>
              <a:lnSpc>
                <a:spcPct val="90000"/>
              </a:lnSpc>
              <a:buFontTx/>
              <a:buNone/>
            </a:pPr>
            <a:r>
              <a:rPr lang="en-US" sz="2400" dirty="0" smtClean="0"/>
              <a:t>	</a:t>
            </a:r>
            <a:r>
              <a:rPr lang="en-US" sz="2600" dirty="0" smtClean="0"/>
              <a:t>Conformance with limitations and exclusions as contained in the terms and conditions of award—varies by type of activity, type of recipient, and other variables of individual awards.</a:t>
            </a:r>
          </a:p>
          <a:p>
            <a:pPr>
              <a:lnSpc>
                <a:spcPct val="90000"/>
              </a:lnSpc>
            </a:pPr>
            <a:endParaRPr lang="en-US" sz="24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r>
              <a:rPr lang="en-US" sz="7200" dirty="0" smtClean="0">
                <a:latin typeface="Arial" pitchFamily="34" charset="0"/>
                <a:cs typeface="Arial" pitchFamily="34" charset="0"/>
              </a:rPr>
              <a:t>Case Study 6….</a:t>
            </a:r>
          </a:p>
        </p:txBody>
      </p:sp>
      <p:sp>
        <p:nvSpPr>
          <p:cNvPr id="32771" name="Rectangle 3"/>
          <p:cNvSpPr>
            <a:spLocks noGrp="1" noChangeArrowheads="1"/>
          </p:cNvSpPr>
          <p:nvPr>
            <p:ph idx="1"/>
          </p:nvPr>
        </p:nvSpPr>
        <p:spPr>
          <a:xfrm>
            <a:off x="228600" y="2209800"/>
            <a:ext cx="8534400" cy="4648200"/>
          </a:xfrm>
        </p:spPr>
        <p:txBody>
          <a:bodyPr>
            <a:normAutofit/>
          </a:bodyPr>
          <a:lstStyle/>
          <a:p>
            <a:pPr>
              <a:buFontTx/>
              <a:buNone/>
            </a:pPr>
            <a:r>
              <a:rPr lang="en-US" dirty="0" smtClean="0"/>
              <a:t>	</a:t>
            </a:r>
            <a:r>
              <a:rPr lang="en-US" sz="2800" dirty="0" smtClean="0"/>
              <a:t>You recently learned that a post-doc working on an NIH grant had not disclosed that he was debarred for defaulting on his college loan.  Unfortunately, you determined that this situation has gone unreported for a period of three years and during that time his salary has been paid by NIH grant funds.  </a:t>
            </a:r>
          </a:p>
          <a:p>
            <a:pPr>
              <a:buFontTx/>
              <a:buNone/>
            </a:pPr>
            <a:endParaRPr lang="en-US" sz="2800" dirty="0" smtClean="0"/>
          </a:p>
          <a:p>
            <a:pPr algn="ctr">
              <a:buFontTx/>
              <a:buNone/>
            </a:pPr>
            <a:r>
              <a:rPr lang="en-US" sz="2800" dirty="0" smtClean="0"/>
              <a:t>	Now what?</a:t>
            </a:r>
          </a:p>
        </p:txBody>
      </p:sp>
      <p:sp>
        <p:nvSpPr>
          <p:cNvPr id="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6</a:t>
            </a:r>
          </a:p>
        </p:txBody>
      </p:sp>
      <p:sp>
        <p:nvSpPr>
          <p:cNvPr id="33795" name="Rectangle 3"/>
          <p:cNvSpPr>
            <a:spLocks noGrp="1" noChangeArrowheads="1"/>
          </p:cNvSpPr>
          <p:nvPr>
            <p:ph type="body" sz="half" idx="1"/>
          </p:nvPr>
        </p:nvSpPr>
        <p:spPr>
          <a:xfrm>
            <a:off x="609600" y="1981200"/>
            <a:ext cx="7848600" cy="4114800"/>
          </a:xfrm>
        </p:spPr>
        <p:txBody>
          <a:bodyPr/>
          <a:lstStyle/>
          <a:p>
            <a:r>
              <a:rPr lang="en-US" sz="2800" dirty="0" smtClean="0"/>
              <a:t>Immediately report the situation to your Office of Sponsored Research and to each NIH awarding component.</a:t>
            </a:r>
          </a:p>
          <a:p>
            <a:pPr>
              <a:lnSpc>
                <a:spcPct val="40000"/>
              </a:lnSpc>
            </a:pPr>
            <a:endParaRPr lang="en-US" sz="2800" dirty="0" smtClean="0"/>
          </a:p>
          <a:p>
            <a:r>
              <a:rPr lang="en-US" sz="2800" dirty="0" smtClean="0"/>
              <a:t>Individuals debarred from eligibility cannot be paid from NIH grant funds and such charges are unallowable. </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6 cont’d</a:t>
            </a:r>
          </a:p>
        </p:txBody>
      </p:sp>
      <p:sp>
        <p:nvSpPr>
          <p:cNvPr id="34819" name="Content Placeholder 5"/>
          <p:cNvSpPr>
            <a:spLocks noGrp="1"/>
          </p:cNvSpPr>
          <p:nvPr>
            <p:ph idx="1"/>
          </p:nvPr>
        </p:nvSpPr>
        <p:spPr>
          <a:xfrm>
            <a:off x="685800" y="1752600"/>
            <a:ext cx="7772400" cy="4114800"/>
          </a:xfrm>
        </p:spPr>
        <p:txBody>
          <a:bodyPr/>
          <a:lstStyle/>
          <a:p>
            <a:r>
              <a:rPr lang="en-US" dirty="0" smtClean="0"/>
              <a:t>As of November 26, 2003, Debarment and Suspension is implemented as a term and condition of award</a:t>
            </a:r>
          </a:p>
          <a:p>
            <a:pPr lvl="1"/>
            <a:r>
              <a:rPr lang="en-US" dirty="0" smtClean="0"/>
              <a:t>2 CFR Part 376 (HHS regulations that implement the government-wide debarment and suspension system guidance)</a:t>
            </a:r>
          </a:p>
          <a:p>
            <a:pPr lvl="1"/>
            <a:r>
              <a:rPr lang="en-US" dirty="0" smtClean="0"/>
              <a:t>2 CFR Part 180 (OMB guidelines on </a:t>
            </a:r>
            <a:r>
              <a:rPr lang="en-US" dirty="0" err="1" smtClean="0"/>
              <a:t>governmentwide</a:t>
            </a:r>
            <a:r>
              <a:rPr lang="en-US" dirty="0" smtClean="0"/>
              <a:t> debarment and suspension (</a:t>
            </a:r>
            <a:r>
              <a:rPr lang="en-US" dirty="0" err="1" smtClean="0"/>
              <a:t>nonprocurement</a:t>
            </a:r>
            <a:r>
              <a:rPr lang="en-US" dirty="0" smtClean="0"/>
              <a:t>)</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1371600"/>
          </a:xfrm>
        </p:spPr>
        <p:txBody>
          <a:bodyPr>
            <a:normAutofit/>
          </a:bodyPr>
          <a:lstStyle/>
          <a:p>
            <a:r>
              <a:rPr lang="en-US" sz="4400" dirty="0" smtClean="0">
                <a:latin typeface="Arial" pitchFamily="34" charset="0"/>
                <a:cs typeface="Arial" pitchFamily="34" charset="0"/>
              </a:rPr>
              <a:t>References for Case Study 6 cont’d</a:t>
            </a:r>
          </a:p>
        </p:txBody>
      </p:sp>
      <p:sp>
        <p:nvSpPr>
          <p:cNvPr id="3" name="Content Placeholder 2"/>
          <p:cNvSpPr>
            <a:spLocks noGrp="1"/>
          </p:cNvSpPr>
          <p:nvPr>
            <p:ph idx="1"/>
          </p:nvPr>
        </p:nvSpPr>
        <p:spPr>
          <a:xfrm>
            <a:off x="228600" y="1828800"/>
            <a:ext cx="8534400" cy="4114800"/>
          </a:xfrm>
        </p:spPr>
        <p:txBody>
          <a:bodyPr>
            <a:normAutofit fontScale="92500" lnSpcReduction="20000"/>
          </a:bodyPr>
          <a:lstStyle/>
          <a:p>
            <a:pPr>
              <a:defRPr/>
            </a:pPr>
            <a:r>
              <a:rPr lang="en-US" sz="3000" dirty="0" smtClean="0"/>
              <a:t>Prior to drawdown of funds for each grant award, grantees must report to the NIH funding IC if the grantee or any of its </a:t>
            </a:r>
            <a:r>
              <a:rPr lang="en-US" sz="3000" u="sng" dirty="0" smtClean="0"/>
              <a:t>principals</a:t>
            </a:r>
            <a:r>
              <a:rPr lang="en-US" sz="3000" dirty="0" smtClean="0"/>
              <a:t>:</a:t>
            </a:r>
          </a:p>
          <a:p>
            <a:pPr lvl="1">
              <a:defRPr/>
            </a:pPr>
            <a:r>
              <a:rPr lang="en-US" sz="2200" dirty="0" smtClean="0">
                <a:ea typeface="+mn-ea"/>
                <a:cs typeface="+mn-cs"/>
              </a:rPr>
              <a:t>Are presently </a:t>
            </a:r>
            <a:r>
              <a:rPr lang="en-US" sz="2200" u="sng" dirty="0" smtClean="0">
                <a:ea typeface="+mn-ea"/>
                <a:cs typeface="+mn-cs"/>
              </a:rPr>
              <a:t>excluded</a:t>
            </a:r>
            <a:r>
              <a:rPr lang="en-US" sz="2200" dirty="0" smtClean="0">
                <a:ea typeface="+mn-ea"/>
                <a:cs typeface="+mn-cs"/>
              </a:rPr>
              <a:t> or disqualified;</a:t>
            </a:r>
          </a:p>
          <a:p>
            <a:pPr lvl="1">
              <a:defRPr/>
            </a:pPr>
            <a:r>
              <a:rPr lang="en-US" sz="2200" dirty="0" smtClean="0">
                <a:ea typeface="+mn-ea"/>
                <a:cs typeface="+mn-cs"/>
              </a:rPr>
              <a:t>Have been convicted within the preceding three years of any of the offenses listed in 2 CFR 180.800(a) or had a civil judgment for one of those offenses within that time period;</a:t>
            </a:r>
          </a:p>
          <a:p>
            <a:pPr lvl="1">
              <a:defRPr/>
            </a:pPr>
            <a:r>
              <a:rPr lang="en-US" sz="2200" dirty="0" smtClean="0">
                <a:ea typeface="+mn-ea"/>
                <a:cs typeface="+mn-cs"/>
              </a:rPr>
              <a:t>Are presently indicted for or otherwise criminally or civilly charged  by a governmental entity (Federal, State, or local) with commission of any of the offenses listed in 2 CFR 180.800(a); or</a:t>
            </a:r>
          </a:p>
          <a:p>
            <a:pPr lvl="1">
              <a:defRPr/>
            </a:pPr>
            <a:r>
              <a:rPr lang="en-US" sz="2200" dirty="0" smtClean="0">
                <a:ea typeface="+mn-ea"/>
                <a:cs typeface="+mn-cs"/>
              </a:rPr>
              <a:t>Have had one or more public transactions (Federal, State, or local) terminated within the preceding three years for cause or default.</a:t>
            </a:r>
            <a:endParaRPr lang="en-US" sz="2200" dirty="0" smtClean="0"/>
          </a:p>
          <a:p>
            <a:pPr>
              <a:buFontTx/>
              <a:buNone/>
              <a:defRPr/>
            </a:pPr>
            <a:endParaRPr lang="en-US" dirty="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1142144"/>
          </a:xfrm>
        </p:spPr>
        <p:txBody>
          <a:bodyPr>
            <a:normAutofit fontScale="90000"/>
          </a:bodyPr>
          <a:lstStyle/>
          <a:p>
            <a:r>
              <a:rPr lang="en-US" sz="4400" dirty="0" smtClean="0">
                <a:latin typeface="Arial" pitchFamily="34" charset="0"/>
                <a:cs typeface="Arial" pitchFamily="34" charset="0"/>
              </a:rPr>
              <a:t>References for Case Study 6 cont’d</a:t>
            </a:r>
          </a:p>
        </p:txBody>
      </p:sp>
      <p:sp>
        <p:nvSpPr>
          <p:cNvPr id="36867" name="Content Placeholder 2"/>
          <p:cNvSpPr>
            <a:spLocks noGrp="1"/>
          </p:cNvSpPr>
          <p:nvPr>
            <p:ph idx="1"/>
          </p:nvPr>
        </p:nvSpPr>
        <p:spPr>
          <a:xfrm>
            <a:off x="457200" y="1981200"/>
            <a:ext cx="8229600" cy="4525963"/>
          </a:xfrm>
        </p:spPr>
        <p:txBody>
          <a:bodyPr/>
          <a:lstStyle/>
          <a:p>
            <a:r>
              <a:rPr lang="en-US" sz="2800" dirty="0" smtClean="0"/>
              <a:t>Grantees must also immediately report to the NIH funding IC if at any time during the project period, including periods of no-cost extension, they discover:</a:t>
            </a:r>
          </a:p>
          <a:p>
            <a:pPr lvl="1"/>
            <a:r>
              <a:rPr lang="en-US" dirty="0" smtClean="0"/>
              <a:t>That they failed to disclose information prior to the drawdown of funds, or</a:t>
            </a:r>
          </a:p>
          <a:p>
            <a:pPr lvl="1"/>
            <a:r>
              <a:rPr lang="en-US" dirty="0" smtClean="0"/>
              <a:t>Due to changed circumstances, the grantee or any of its principles for the grant now meet the reporting criteria</a:t>
            </a:r>
          </a:p>
          <a:p>
            <a:pPr lvl="1"/>
            <a:endParaRPr lang="en-US" sz="2000" dirty="0" smtClean="0"/>
          </a:p>
          <a:p>
            <a:pPr lvl="1"/>
            <a:endParaRPr lang="en-US" sz="2000" dirty="0" smtClean="0"/>
          </a:p>
          <a:p>
            <a:endParaRPr lang="en-US"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z="4400" dirty="0" smtClean="0">
                <a:latin typeface="Arial" pitchFamily="34" charset="0"/>
                <a:cs typeface="Arial" pitchFamily="34" charset="0"/>
              </a:rPr>
              <a:t>References for Case Study 6 cont’d</a:t>
            </a:r>
          </a:p>
        </p:txBody>
      </p:sp>
      <p:sp>
        <p:nvSpPr>
          <p:cNvPr id="37891" name="Content Placeholder 2"/>
          <p:cNvSpPr>
            <a:spLocks noGrp="1"/>
          </p:cNvSpPr>
          <p:nvPr>
            <p:ph idx="1"/>
          </p:nvPr>
        </p:nvSpPr>
        <p:spPr>
          <a:xfrm>
            <a:off x="457200" y="2133600"/>
            <a:ext cx="8229600" cy="4373563"/>
          </a:xfrm>
        </p:spPr>
        <p:txBody>
          <a:bodyPr/>
          <a:lstStyle/>
          <a:p>
            <a:r>
              <a:rPr lang="en-US" dirty="0" smtClean="0"/>
              <a:t>“Lower tier” transactions (consortia, subcontracts, consultants, collaborators, and contractors that require the provision of goods or services that will equal or exceed $25,000) are also subject to the regulations.  </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9296400" cy="1111664"/>
          </a:xfrm>
        </p:spPr>
        <p:txBody>
          <a:bodyPr>
            <a:normAutofit/>
          </a:bodyPr>
          <a:lstStyle/>
          <a:p>
            <a:r>
              <a:rPr lang="en-US" sz="4400" dirty="0">
                <a:latin typeface="Arial" pitchFamily="34" charset="0"/>
                <a:cs typeface="Arial" pitchFamily="34" charset="0"/>
              </a:rPr>
              <a:t>G</a:t>
            </a:r>
            <a:r>
              <a:rPr lang="en-US" sz="4400" dirty="0" smtClean="0">
                <a:latin typeface="Arial" pitchFamily="34" charset="0"/>
                <a:cs typeface="Arial" pitchFamily="34" charset="0"/>
              </a:rPr>
              <a:t>rantees Responsibilities</a:t>
            </a:r>
          </a:p>
        </p:txBody>
      </p:sp>
      <p:sp>
        <p:nvSpPr>
          <p:cNvPr id="7171" name="Rectangle 3"/>
          <p:cNvSpPr>
            <a:spLocks noGrp="1" noChangeArrowheads="1"/>
          </p:cNvSpPr>
          <p:nvPr>
            <p:ph idx="1"/>
          </p:nvPr>
        </p:nvSpPr>
        <p:spPr>
          <a:xfrm>
            <a:off x="457200" y="1905000"/>
            <a:ext cx="8229600" cy="4449763"/>
          </a:xfrm>
        </p:spPr>
        <p:txBody>
          <a:bodyPr/>
          <a:lstStyle/>
          <a:p>
            <a:pPr>
              <a:lnSpc>
                <a:spcPct val="80000"/>
              </a:lnSpc>
            </a:pPr>
            <a:r>
              <a:rPr lang="en-US" sz="2800" dirty="0" smtClean="0"/>
              <a:t>Safeguarding all assets</a:t>
            </a:r>
          </a:p>
          <a:p>
            <a:pPr>
              <a:lnSpc>
                <a:spcPct val="80000"/>
              </a:lnSpc>
            </a:pPr>
            <a:r>
              <a:rPr lang="en-US" sz="2800" dirty="0" smtClean="0"/>
              <a:t>Spending funds in accordance with the authorized purpose</a:t>
            </a:r>
          </a:p>
          <a:p>
            <a:pPr>
              <a:lnSpc>
                <a:spcPct val="80000"/>
              </a:lnSpc>
            </a:pPr>
            <a:r>
              <a:rPr lang="en-US" sz="2800" dirty="0" smtClean="0"/>
              <a:t>Developing and implementing systems to ensure proper stewardship of funds</a:t>
            </a:r>
          </a:p>
          <a:p>
            <a:pPr lvl="1">
              <a:lnSpc>
                <a:spcPct val="80000"/>
              </a:lnSpc>
            </a:pPr>
            <a:r>
              <a:rPr lang="en-US" sz="2400" dirty="0" smtClean="0"/>
              <a:t>Financial management systems</a:t>
            </a:r>
          </a:p>
          <a:p>
            <a:pPr lvl="1">
              <a:lnSpc>
                <a:spcPct val="80000"/>
              </a:lnSpc>
            </a:pPr>
            <a:r>
              <a:rPr lang="en-US" sz="2400" dirty="0" smtClean="0"/>
              <a:t>Procurement systems</a:t>
            </a:r>
          </a:p>
          <a:p>
            <a:pPr lvl="1">
              <a:lnSpc>
                <a:spcPct val="80000"/>
              </a:lnSpc>
            </a:pPr>
            <a:r>
              <a:rPr lang="en-US" sz="2400" dirty="0" smtClean="0"/>
              <a:t>Time &amp; effort reporting systems</a:t>
            </a:r>
          </a:p>
          <a:p>
            <a:pPr lvl="1">
              <a:lnSpc>
                <a:spcPct val="80000"/>
              </a:lnSpc>
            </a:pPr>
            <a:r>
              <a:rPr lang="en-US" sz="2400" dirty="0" smtClean="0"/>
              <a:t>Monitoring activities</a:t>
            </a:r>
          </a:p>
          <a:p>
            <a:pPr lvl="1">
              <a:lnSpc>
                <a:spcPct val="80000"/>
              </a:lnSpc>
            </a:pPr>
            <a:r>
              <a:rPr lang="en-US" sz="2400" dirty="0" smtClean="0"/>
              <a:t>Adherence to terms &amp; conditions of award</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6 cont’d</a:t>
            </a:r>
          </a:p>
        </p:txBody>
      </p:sp>
      <p:sp>
        <p:nvSpPr>
          <p:cNvPr id="38915" name="Content Placeholder 2"/>
          <p:cNvSpPr>
            <a:spLocks noGrp="1"/>
          </p:cNvSpPr>
          <p:nvPr>
            <p:ph idx="1"/>
          </p:nvPr>
        </p:nvSpPr>
        <p:spPr>
          <a:xfrm>
            <a:off x="381000" y="1752600"/>
            <a:ext cx="8382000" cy="4114800"/>
          </a:xfrm>
        </p:spPr>
        <p:txBody>
          <a:bodyPr>
            <a:normAutofit fontScale="92500" lnSpcReduction="10000"/>
          </a:bodyPr>
          <a:lstStyle/>
          <a:p>
            <a:pPr>
              <a:buFontTx/>
              <a:buNone/>
            </a:pPr>
            <a:r>
              <a:rPr lang="en-US" dirty="0" smtClean="0">
                <a:solidFill>
                  <a:schemeClr val="accent4"/>
                </a:solidFill>
              </a:rPr>
              <a:t>For lower tier transactions, grantees must:</a:t>
            </a:r>
          </a:p>
          <a:p>
            <a:pPr>
              <a:buFontTx/>
              <a:buNone/>
            </a:pPr>
            <a:endParaRPr lang="en-US" dirty="0" smtClean="0">
              <a:solidFill>
                <a:schemeClr val="accent4"/>
              </a:solidFill>
            </a:endParaRPr>
          </a:p>
          <a:p>
            <a:r>
              <a:rPr lang="en-US" sz="2800" dirty="0" smtClean="0"/>
              <a:t>Verify that the person is not excluded or disqualified prior to entering into a lower tier covered transaction.  </a:t>
            </a:r>
          </a:p>
          <a:p>
            <a:r>
              <a:rPr lang="en-US" sz="2800" dirty="0" smtClean="0"/>
              <a:t>Require participants to (a) comply with the HHS Debarment and Suspension regulations as a condition of participation in the transaction and (b) pass the requirement to comply with regulations to each person involved in the covered transaction at the next lower tier.   </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52400"/>
            <a:ext cx="9144000" cy="1142144"/>
          </a:xfrm>
        </p:spPr>
        <p:txBody>
          <a:bodyPr>
            <a:normAutofit/>
          </a:bodyPr>
          <a:lstStyle/>
          <a:p>
            <a:r>
              <a:rPr lang="en-US" sz="4400" dirty="0" smtClean="0">
                <a:latin typeface="Arial" pitchFamily="34" charset="0"/>
                <a:cs typeface="Arial" pitchFamily="34" charset="0"/>
              </a:rPr>
              <a:t>References for Case Study 6 cont’d</a:t>
            </a:r>
          </a:p>
        </p:txBody>
      </p:sp>
      <p:sp>
        <p:nvSpPr>
          <p:cNvPr id="39939" name="Content Placeholder 2"/>
          <p:cNvSpPr>
            <a:spLocks noGrp="1"/>
          </p:cNvSpPr>
          <p:nvPr>
            <p:ph idx="1"/>
          </p:nvPr>
        </p:nvSpPr>
        <p:spPr>
          <a:xfrm>
            <a:off x="457200" y="2057400"/>
            <a:ext cx="8229600" cy="4525963"/>
          </a:xfrm>
        </p:spPr>
        <p:txBody>
          <a:bodyPr/>
          <a:lstStyle/>
          <a:p>
            <a:r>
              <a:rPr lang="en-US" dirty="0" smtClean="0"/>
              <a:t>Lower tier participants and contractors under grants (where the contract requires the provision of goods or services that will equal or exceed $25,000) must report to the grantee if it or any participants are presently excluded or disqualified.  </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rmAutofit fontScale="90000"/>
          </a:bodyPr>
          <a:lstStyle/>
          <a:p>
            <a:r>
              <a:rPr lang="en-US" sz="4400" dirty="0" smtClean="0">
                <a:latin typeface="Arial" pitchFamily="34" charset="0"/>
                <a:cs typeface="Arial" pitchFamily="34" charset="0"/>
              </a:rPr>
              <a:t>Additional Information Related to Case Study 6</a:t>
            </a:r>
          </a:p>
        </p:txBody>
      </p:sp>
      <p:sp>
        <p:nvSpPr>
          <p:cNvPr id="40963" name="Rectangle 3"/>
          <p:cNvSpPr>
            <a:spLocks noGrp="1" noChangeArrowheads="1"/>
          </p:cNvSpPr>
          <p:nvPr>
            <p:ph idx="1"/>
          </p:nvPr>
        </p:nvSpPr>
        <p:spPr>
          <a:xfrm>
            <a:off x="685800" y="1600200"/>
            <a:ext cx="7772400" cy="5257800"/>
          </a:xfrm>
        </p:spPr>
        <p:txBody>
          <a:bodyPr>
            <a:normAutofit fontScale="77500" lnSpcReduction="20000"/>
          </a:bodyPr>
          <a:lstStyle/>
          <a:p>
            <a:pPr>
              <a:lnSpc>
                <a:spcPct val="110000"/>
              </a:lnSpc>
              <a:buFontTx/>
              <a:buNone/>
            </a:pPr>
            <a:r>
              <a:rPr lang="en-US" sz="2400" b="1" dirty="0" smtClean="0"/>
              <a:t>Q: </a:t>
            </a:r>
            <a:r>
              <a:rPr lang="en-US" sz="2400" dirty="0"/>
              <a:t>What is the System for Award Management (SAM) </a:t>
            </a:r>
            <a:r>
              <a:rPr lang="en-US" sz="2400" dirty="0" smtClean="0"/>
              <a:t>? </a:t>
            </a:r>
            <a:endParaRPr lang="en-US" sz="2400" dirty="0"/>
          </a:p>
          <a:p>
            <a:pPr>
              <a:lnSpc>
                <a:spcPct val="110000"/>
              </a:lnSpc>
              <a:buFontTx/>
              <a:buNone/>
            </a:pPr>
            <a:endParaRPr lang="en-US" sz="2000" b="1" dirty="0" smtClean="0"/>
          </a:p>
          <a:p>
            <a:pPr>
              <a:lnSpc>
                <a:spcPct val="110000"/>
              </a:lnSpc>
              <a:buFontTx/>
              <a:buNone/>
            </a:pPr>
            <a:r>
              <a:rPr lang="en-US" sz="2100" b="1" dirty="0" smtClean="0"/>
              <a:t>A:  </a:t>
            </a:r>
            <a:r>
              <a:rPr lang="en-US" sz="2100" dirty="0" smtClean="0"/>
              <a:t>The</a:t>
            </a:r>
            <a:r>
              <a:rPr lang="en-US" sz="2100" dirty="0"/>
              <a:t> System for Award Management (SAM) is the Official U.S. Government system that consolidated the capabilities of CCR/</a:t>
            </a:r>
            <a:r>
              <a:rPr lang="en-US" sz="2100" dirty="0" err="1"/>
              <a:t>FedReg</a:t>
            </a:r>
            <a:r>
              <a:rPr lang="en-US" sz="2100" dirty="0"/>
              <a:t>, ORCA, and EPLS</a:t>
            </a:r>
            <a:r>
              <a:rPr lang="en-US" sz="2100" dirty="0" smtClean="0"/>
              <a:t>. EPLS </a:t>
            </a:r>
            <a:r>
              <a:rPr lang="en-US" sz="2100" dirty="0"/>
              <a:t>is the electronic version of the Lists of Parties Excluded from Federal Procurement and </a:t>
            </a:r>
            <a:r>
              <a:rPr lang="en-US" sz="2100" dirty="0" err="1"/>
              <a:t>Nonprocurement</a:t>
            </a:r>
            <a:r>
              <a:rPr lang="en-US" sz="2100" dirty="0"/>
              <a:t> Programs (Lists), which identifies those parties excluded throughout the U.S. Government (unless otherwise noted) from receiving Federal contracts or certain subcontracts and from certain types of Federal financial and nonfinancial assistance and benefits. </a:t>
            </a:r>
          </a:p>
          <a:p>
            <a:pPr>
              <a:lnSpc>
                <a:spcPct val="110000"/>
              </a:lnSpc>
              <a:buFontTx/>
              <a:buNone/>
            </a:pPr>
            <a:r>
              <a:rPr lang="en-US" sz="2000" dirty="0" smtClean="0"/>
              <a:t>	</a:t>
            </a:r>
            <a:r>
              <a:rPr lang="en-US" sz="1600" dirty="0">
                <a:hlinkClick r:id="rId3"/>
              </a:rPr>
              <a:t>https://www.sam.gov/portal/public/SAM/</a:t>
            </a:r>
            <a:endParaRPr lang="en-US" sz="2000" dirty="0" smtClean="0">
              <a:solidFill>
                <a:schemeClr val="tx2"/>
              </a:solidFill>
            </a:endParaRPr>
          </a:p>
          <a:p>
            <a:pPr>
              <a:lnSpc>
                <a:spcPct val="110000"/>
              </a:lnSpc>
              <a:buFontTx/>
              <a:buNone/>
            </a:pPr>
            <a:r>
              <a:rPr lang="en-US" sz="2000" dirty="0" smtClean="0">
                <a:solidFill>
                  <a:srgbClr val="800000"/>
                </a:solidFill>
              </a:rPr>
              <a:t>General Information:</a:t>
            </a:r>
          </a:p>
          <a:p>
            <a:pPr>
              <a:lnSpc>
                <a:spcPct val="110000"/>
              </a:lnSpc>
              <a:buFontTx/>
              <a:buNone/>
            </a:pPr>
            <a:r>
              <a:rPr lang="en-US" sz="1800" dirty="0">
                <a:hlinkClick r:id="rId4"/>
              </a:rPr>
              <a:t>https://www.sam.gov/portal/public/SAM/?portal:componentId=3c9caa24-5c93-4ce9-877a-b244446a54e9&amp;portal:type=action&amp;interactionstate=JBPNS_rO0ABXc0ABBfanNmQnJpZGdlVmlld0lkAAAAAQATL2pzZi9uYXZpZ2F0aW9uLmpzcAAHX19FT0ZfXw**</a:t>
            </a:r>
            <a:endParaRPr lang="en-US" sz="2000" dirty="0" smtClean="0">
              <a:solidFill>
                <a:srgbClr val="800000"/>
              </a:solidFill>
            </a:endParaRPr>
          </a:p>
          <a:p>
            <a:pPr>
              <a:lnSpc>
                <a:spcPct val="110000"/>
              </a:lnSpc>
              <a:buFontTx/>
              <a:buNone/>
            </a:pPr>
            <a:endParaRPr lang="en-US" sz="1800" dirty="0" smtClean="0">
              <a:solidFill>
                <a:schemeClr val="tx2"/>
              </a:solidFill>
            </a:endParaRPr>
          </a:p>
          <a:p>
            <a:pPr>
              <a:lnSpc>
                <a:spcPct val="110000"/>
              </a:lnSpc>
              <a:buFontTx/>
              <a:buNone/>
            </a:pPr>
            <a:r>
              <a:rPr lang="en-US" sz="1900" b="1" dirty="0" smtClean="0"/>
              <a:t>HHS Debarment Regulation:</a:t>
            </a:r>
            <a:r>
              <a:rPr lang="en-US" sz="1900" dirty="0" smtClean="0">
                <a:solidFill>
                  <a:schemeClr val="tx2"/>
                </a:solidFill>
              </a:rPr>
              <a:t> published in 2 CFR Part 376 implement the government-wide debarment and suspension system guidance </a:t>
            </a:r>
          </a:p>
          <a:p>
            <a:pPr>
              <a:lnSpc>
                <a:spcPct val="110000"/>
              </a:lnSpc>
              <a:buFontTx/>
              <a:buNone/>
            </a:pPr>
            <a:r>
              <a:rPr lang="en-US" sz="1900" dirty="0" smtClean="0">
                <a:solidFill>
                  <a:schemeClr val="tx2"/>
                </a:solidFill>
              </a:rPr>
              <a:t>	(2 CFR Part 180)   </a:t>
            </a:r>
          </a:p>
          <a:p>
            <a:pPr>
              <a:lnSpc>
                <a:spcPct val="80000"/>
              </a:lnSpc>
              <a:buFontTx/>
              <a:buNone/>
            </a:pPr>
            <a:endParaRPr lang="en-US" sz="1600" dirty="0" smtClean="0">
              <a:solidFill>
                <a:schemeClr val="tx2"/>
              </a:solidFill>
            </a:endParaRP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52400"/>
            <a:ext cx="9144000" cy="1219200"/>
          </a:xfrm>
        </p:spPr>
        <p:txBody>
          <a:bodyPr>
            <a:noAutofit/>
          </a:bodyPr>
          <a:lstStyle/>
          <a:p>
            <a:r>
              <a:rPr lang="en-US" sz="7200" dirty="0" smtClean="0">
                <a:latin typeface="Arial" pitchFamily="34" charset="0"/>
                <a:cs typeface="Arial" pitchFamily="34" charset="0"/>
              </a:rPr>
              <a:t>Case Study 7….</a:t>
            </a:r>
          </a:p>
        </p:txBody>
      </p:sp>
      <p:sp>
        <p:nvSpPr>
          <p:cNvPr id="41987" name="Rectangle 3"/>
          <p:cNvSpPr>
            <a:spLocks noGrp="1" noChangeArrowheads="1"/>
          </p:cNvSpPr>
          <p:nvPr>
            <p:ph idx="1"/>
          </p:nvPr>
        </p:nvSpPr>
        <p:spPr>
          <a:xfrm>
            <a:off x="381000" y="1905000"/>
            <a:ext cx="8382000" cy="4419600"/>
          </a:xfrm>
        </p:spPr>
        <p:txBody>
          <a:bodyPr>
            <a:normAutofit/>
          </a:bodyPr>
          <a:lstStyle/>
          <a:p>
            <a:pPr>
              <a:buFontTx/>
              <a:buNone/>
            </a:pPr>
            <a:r>
              <a:rPr lang="en-US" sz="2800" dirty="0" smtClean="0"/>
              <a:t>	You were recently informed that a foreign sub-recipient had not completed its annual audit.  You contact the foreign university and are assured that they are in compliance with their country’s regulations and they do not have to comply with U.S. requirements.  </a:t>
            </a:r>
          </a:p>
          <a:p>
            <a:pPr algn="ctr">
              <a:buFontTx/>
              <a:buNone/>
            </a:pPr>
            <a:endParaRPr lang="en-US" sz="2800" dirty="0" smtClean="0"/>
          </a:p>
          <a:p>
            <a:pPr algn="ctr">
              <a:buFontTx/>
              <a:buNone/>
            </a:pPr>
            <a:r>
              <a:rPr lang="en-US" sz="2800" dirty="0" smtClean="0"/>
              <a:t>	Is this correct?</a:t>
            </a:r>
          </a:p>
        </p:txBody>
      </p:sp>
      <p:sp>
        <p:nvSpPr>
          <p:cNvPr id="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52400"/>
            <a:ext cx="9144000" cy="1143000"/>
          </a:xfrm>
        </p:spPr>
        <p:txBody>
          <a:bodyPr>
            <a:normAutofit/>
          </a:bodyPr>
          <a:lstStyle/>
          <a:p>
            <a:r>
              <a:rPr lang="en-US" sz="4400" dirty="0" smtClean="0">
                <a:latin typeface="Arial" pitchFamily="34" charset="0"/>
                <a:cs typeface="Arial" pitchFamily="34" charset="0"/>
              </a:rPr>
              <a:t>References for Case Study 7</a:t>
            </a:r>
          </a:p>
        </p:txBody>
      </p:sp>
      <p:sp>
        <p:nvSpPr>
          <p:cNvPr id="43011" name="Rectangle 3"/>
          <p:cNvSpPr>
            <a:spLocks noGrp="1" noChangeArrowheads="1"/>
          </p:cNvSpPr>
          <p:nvPr>
            <p:ph idx="1"/>
          </p:nvPr>
        </p:nvSpPr>
        <p:spPr>
          <a:xfrm>
            <a:off x="0" y="1676400"/>
            <a:ext cx="8763000" cy="4800600"/>
          </a:xfrm>
        </p:spPr>
        <p:txBody>
          <a:bodyPr>
            <a:normAutofit fontScale="85000" lnSpcReduction="20000"/>
          </a:bodyPr>
          <a:lstStyle/>
          <a:p>
            <a:pPr>
              <a:lnSpc>
                <a:spcPct val="110000"/>
              </a:lnSpc>
            </a:pPr>
            <a:r>
              <a:rPr lang="en-US" sz="2400" dirty="0" smtClean="0">
                <a:cs typeface="Times New Roman" charset="0"/>
              </a:rPr>
              <a:t>Foreign recipients of NIH grant funds are subject to the same audit requirements as for-profit organizations.  These requirements are specified in  45 CFR 74.26(d) and in the NIH Grants Policy Statement "Grants to For-Profit Organizations.“</a:t>
            </a:r>
          </a:p>
          <a:p>
            <a:pPr>
              <a:lnSpc>
                <a:spcPct val="110000"/>
              </a:lnSpc>
            </a:pPr>
            <a:endParaRPr lang="en-US" sz="400" dirty="0" smtClean="0">
              <a:cs typeface="Times New Roman" charset="0"/>
            </a:endParaRPr>
          </a:p>
          <a:p>
            <a:pPr>
              <a:lnSpc>
                <a:spcPct val="110000"/>
              </a:lnSpc>
            </a:pPr>
            <a:r>
              <a:rPr lang="en-US" sz="2400" dirty="0" smtClean="0">
                <a:cs typeface="Times New Roman" charset="0"/>
              </a:rPr>
              <a:t>In </a:t>
            </a:r>
            <a:r>
              <a:rPr lang="en-US" sz="2400" u="sng" dirty="0" smtClean="0">
                <a:cs typeface="Times New Roman" charset="0"/>
              </a:rPr>
              <a:t>summary</a:t>
            </a:r>
            <a:r>
              <a:rPr lang="en-US" sz="2400" dirty="0" smtClean="0">
                <a:cs typeface="Times New Roman" charset="0"/>
              </a:rPr>
              <a:t>, these requirements apply if, during its fiscal year, the organization expends $500,000 or more in Federal:</a:t>
            </a:r>
          </a:p>
          <a:p>
            <a:pPr lvl="1">
              <a:lnSpc>
                <a:spcPct val="80000"/>
              </a:lnSpc>
            </a:pPr>
            <a:r>
              <a:rPr lang="en-US" sz="2000" dirty="0" smtClean="0">
                <a:cs typeface="Times New Roman" charset="0"/>
              </a:rPr>
              <a:t>Grants;</a:t>
            </a:r>
          </a:p>
          <a:p>
            <a:pPr lvl="1">
              <a:lnSpc>
                <a:spcPct val="80000"/>
              </a:lnSpc>
            </a:pPr>
            <a:r>
              <a:rPr lang="en-US" sz="2000" dirty="0" smtClean="0">
                <a:cs typeface="Times New Roman" charset="0"/>
              </a:rPr>
              <a:t>Cooperative Agreements; and/or</a:t>
            </a:r>
          </a:p>
          <a:p>
            <a:pPr lvl="1">
              <a:lnSpc>
                <a:spcPct val="80000"/>
              </a:lnSpc>
            </a:pPr>
            <a:r>
              <a:rPr lang="en-US" sz="2000" dirty="0" smtClean="0">
                <a:cs typeface="Times New Roman" charset="0"/>
              </a:rPr>
              <a:t>Procurement Contracts.</a:t>
            </a:r>
          </a:p>
          <a:p>
            <a:pPr>
              <a:lnSpc>
                <a:spcPct val="0"/>
              </a:lnSpc>
            </a:pPr>
            <a:endParaRPr lang="en-US" sz="2600" dirty="0" smtClean="0">
              <a:cs typeface="Times New Roman" charset="0"/>
            </a:endParaRPr>
          </a:p>
          <a:p>
            <a:pPr>
              <a:lnSpc>
                <a:spcPct val="80000"/>
              </a:lnSpc>
            </a:pPr>
            <a:r>
              <a:rPr lang="en-US" sz="2400" dirty="0" smtClean="0">
                <a:cs typeface="Times New Roman" charset="0"/>
              </a:rPr>
              <a:t>Audit options include</a:t>
            </a:r>
            <a:r>
              <a:rPr lang="en-US" sz="2600" dirty="0" smtClean="0">
                <a:cs typeface="Times New Roman" charset="0"/>
              </a:rPr>
              <a:t>:</a:t>
            </a:r>
          </a:p>
          <a:p>
            <a:pPr lvl="1">
              <a:lnSpc>
                <a:spcPct val="120000"/>
              </a:lnSpc>
            </a:pPr>
            <a:r>
              <a:rPr lang="en-US" sz="2000" dirty="0" smtClean="0">
                <a:cs typeface="Times New Roman" charset="0"/>
              </a:rPr>
              <a:t>A financial-related audit (as defined in, and in accordance with, the Generally Accepted Government Auditing Standards (commonly known as the "Yellow Book"), of all the HHS awards; or </a:t>
            </a:r>
          </a:p>
          <a:p>
            <a:pPr lvl="1">
              <a:lnSpc>
                <a:spcPct val="120000"/>
              </a:lnSpc>
            </a:pPr>
            <a:r>
              <a:rPr lang="en-US" sz="2000" dirty="0" smtClean="0">
                <a:cs typeface="Times New Roman" charset="0"/>
              </a:rPr>
              <a:t>An audit that meets the requirements of OMB Circular </a:t>
            </a:r>
          </a:p>
          <a:p>
            <a:pPr lvl="1">
              <a:lnSpc>
                <a:spcPct val="120000"/>
              </a:lnSpc>
              <a:buFontTx/>
              <a:buNone/>
            </a:pPr>
            <a:r>
              <a:rPr lang="en-US" sz="2000" dirty="0" smtClean="0">
                <a:cs typeface="Times New Roman" charset="0"/>
              </a:rPr>
              <a:t>	A-133.</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152400"/>
            <a:ext cx="9144000" cy="1189037"/>
          </a:xfrm>
        </p:spPr>
        <p:txBody>
          <a:bodyPr>
            <a:noAutofit/>
          </a:bodyPr>
          <a:lstStyle/>
          <a:p>
            <a:r>
              <a:rPr lang="en-US" sz="7200" dirty="0" smtClean="0">
                <a:latin typeface="Arial" pitchFamily="34" charset="0"/>
                <a:cs typeface="Arial" pitchFamily="34" charset="0"/>
              </a:rPr>
              <a:t>Questions?</a:t>
            </a:r>
          </a:p>
        </p:txBody>
      </p:sp>
      <p:sp>
        <p:nvSpPr>
          <p:cNvPr id="2053" name="Rectangle 3"/>
          <p:cNvSpPr>
            <a:spLocks noGrp="1" noChangeArrowheads="1"/>
          </p:cNvSpPr>
          <p:nvPr>
            <p:ph idx="1"/>
          </p:nvPr>
        </p:nvSpPr>
        <p:spPr>
          <a:xfrm>
            <a:off x="304800" y="1676400"/>
            <a:ext cx="8534400" cy="5181600"/>
          </a:xfrm>
        </p:spPr>
        <p:txBody>
          <a:bodyPr>
            <a:normAutofit/>
          </a:bodyPr>
          <a:lstStyle/>
          <a:p>
            <a:pPr>
              <a:lnSpc>
                <a:spcPct val="80000"/>
              </a:lnSpc>
              <a:buFontTx/>
              <a:buNone/>
            </a:pPr>
            <a:r>
              <a:rPr lang="en-US" dirty="0" smtClean="0"/>
              <a:t>	</a:t>
            </a:r>
            <a:r>
              <a:rPr lang="en-US" sz="2800" b="1" dirty="0" smtClean="0"/>
              <a:t>Diane Dean</a:t>
            </a:r>
          </a:p>
          <a:p>
            <a:pPr>
              <a:lnSpc>
                <a:spcPct val="80000"/>
              </a:lnSpc>
              <a:buFontTx/>
              <a:buNone/>
            </a:pPr>
            <a:r>
              <a:rPr lang="en-US" sz="2400" dirty="0" smtClean="0"/>
              <a:t>	</a:t>
            </a:r>
            <a:r>
              <a:rPr lang="en-US" sz="2400" dirty="0" smtClean="0">
                <a:solidFill>
                  <a:schemeClr val="tx2"/>
                </a:solidFill>
                <a:hlinkClick r:id="rId3"/>
              </a:rPr>
              <a:t>diane.dean@nih.gov</a:t>
            </a:r>
            <a:endParaRPr lang="en-US" sz="2400" dirty="0" smtClean="0">
              <a:solidFill>
                <a:schemeClr val="tx2"/>
              </a:solidFill>
            </a:endParaRPr>
          </a:p>
          <a:p>
            <a:pPr>
              <a:lnSpc>
                <a:spcPct val="80000"/>
              </a:lnSpc>
              <a:buFontTx/>
              <a:buNone/>
            </a:pPr>
            <a:r>
              <a:rPr lang="en-US" sz="2400" dirty="0" smtClean="0"/>
              <a:t>	</a:t>
            </a:r>
            <a:r>
              <a:rPr lang="en-US" sz="2400" dirty="0" smtClean="0">
                <a:solidFill>
                  <a:schemeClr val="tx2"/>
                </a:solidFill>
              </a:rPr>
              <a:t>301-435-0949</a:t>
            </a:r>
          </a:p>
          <a:p>
            <a:pPr>
              <a:lnSpc>
                <a:spcPct val="80000"/>
              </a:lnSpc>
              <a:buFontTx/>
              <a:buNone/>
            </a:pPr>
            <a:endParaRPr lang="en-US" sz="1600" dirty="0" smtClean="0">
              <a:solidFill>
                <a:schemeClr val="tx2"/>
              </a:solidFill>
            </a:endParaRPr>
          </a:p>
          <a:p>
            <a:pPr>
              <a:lnSpc>
                <a:spcPct val="80000"/>
              </a:lnSpc>
              <a:buFontTx/>
              <a:buNone/>
            </a:pPr>
            <a:r>
              <a:rPr lang="en-US" sz="2800" dirty="0" smtClean="0"/>
              <a:t>	</a:t>
            </a:r>
            <a:r>
              <a:rPr lang="en-US" sz="2800" b="1" dirty="0" smtClean="0"/>
              <a:t>Kathy Hancock</a:t>
            </a:r>
          </a:p>
          <a:p>
            <a:pPr>
              <a:lnSpc>
                <a:spcPct val="80000"/>
              </a:lnSpc>
              <a:buFontTx/>
              <a:buNone/>
            </a:pPr>
            <a:r>
              <a:rPr lang="en-US" sz="2400" dirty="0" smtClean="0"/>
              <a:t>	</a:t>
            </a:r>
            <a:r>
              <a:rPr lang="en-US" sz="2400" dirty="0" smtClean="0">
                <a:solidFill>
                  <a:schemeClr val="tx2"/>
                </a:solidFill>
                <a:hlinkClick r:id="rId4"/>
              </a:rPr>
              <a:t>kathy.hancock@nih.gov</a:t>
            </a:r>
            <a:endParaRPr lang="en-US" sz="2400" dirty="0" smtClean="0">
              <a:solidFill>
                <a:schemeClr val="tx2"/>
              </a:solidFill>
            </a:endParaRPr>
          </a:p>
          <a:p>
            <a:pPr>
              <a:lnSpc>
                <a:spcPct val="80000"/>
              </a:lnSpc>
              <a:buFontTx/>
              <a:buNone/>
            </a:pPr>
            <a:r>
              <a:rPr lang="en-US" sz="2400" dirty="0" smtClean="0">
                <a:solidFill>
                  <a:schemeClr val="tx2"/>
                </a:solidFill>
              </a:rPr>
              <a:t>	301-435-1962</a:t>
            </a:r>
          </a:p>
          <a:p>
            <a:pPr>
              <a:lnSpc>
                <a:spcPct val="80000"/>
              </a:lnSpc>
              <a:buFontTx/>
              <a:buNone/>
            </a:pPr>
            <a:endParaRPr lang="en-US" sz="1600" b="1" dirty="0" smtClean="0"/>
          </a:p>
          <a:p>
            <a:pPr>
              <a:lnSpc>
                <a:spcPct val="80000"/>
              </a:lnSpc>
              <a:buFontTx/>
              <a:buNone/>
            </a:pPr>
            <a:r>
              <a:rPr lang="en-US" sz="2400" b="1" dirty="0" smtClean="0"/>
              <a:t>    </a:t>
            </a:r>
            <a:r>
              <a:rPr lang="en-US" dirty="0" smtClean="0"/>
              <a:t>Sahar Rais</a:t>
            </a:r>
            <a:endParaRPr lang="en-US" sz="2800" b="1" dirty="0" smtClean="0"/>
          </a:p>
          <a:p>
            <a:pPr>
              <a:lnSpc>
                <a:spcPct val="80000"/>
              </a:lnSpc>
              <a:buNone/>
            </a:pPr>
            <a:r>
              <a:rPr lang="en-US" sz="2400" dirty="0" smtClean="0"/>
              <a:t>	</a:t>
            </a:r>
            <a:r>
              <a:rPr lang="en-US" sz="2400" u="sng" dirty="0">
                <a:solidFill>
                  <a:srgbClr val="00B050"/>
                </a:solidFill>
              </a:rPr>
              <a:t>raisdanais@mail.nih.gov</a:t>
            </a:r>
          </a:p>
          <a:p>
            <a:pPr>
              <a:lnSpc>
                <a:spcPct val="80000"/>
              </a:lnSpc>
              <a:buFontTx/>
              <a:buNone/>
            </a:pPr>
            <a:r>
              <a:rPr lang="en-US" sz="2400" dirty="0" smtClean="0">
                <a:solidFill>
                  <a:schemeClr val="tx2"/>
                </a:solidFill>
              </a:rPr>
              <a:t>	301-435-0940</a:t>
            </a:r>
          </a:p>
          <a:p>
            <a:pPr>
              <a:lnSpc>
                <a:spcPct val="80000"/>
              </a:lnSpc>
              <a:buFontTx/>
              <a:buNone/>
            </a:pPr>
            <a:endParaRPr lang="en-US" sz="1600" dirty="0" smtClean="0"/>
          </a:p>
          <a:p>
            <a:pPr>
              <a:lnSpc>
                <a:spcPct val="80000"/>
              </a:lnSpc>
              <a:buFontTx/>
              <a:buNone/>
            </a:pPr>
            <a:r>
              <a:rPr lang="en-US" sz="2800" dirty="0" smtClean="0"/>
              <a:t>	</a:t>
            </a:r>
            <a:r>
              <a:rPr lang="en-US" sz="2400" b="1" dirty="0" smtClean="0">
                <a:solidFill>
                  <a:schemeClr val="tx2"/>
                </a:solidFill>
                <a:hlinkClick r:id="rId5"/>
              </a:rPr>
              <a:t>GrantsCompliance@nih.gov</a:t>
            </a:r>
            <a:endParaRPr lang="en-US" sz="2400" b="1" dirty="0" smtClean="0">
              <a:solidFill>
                <a:schemeClr val="tx2"/>
              </a:solidFill>
            </a:endParaRPr>
          </a:p>
          <a:p>
            <a:pPr>
              <a:lnSpc>
                <a:spcPct val="80000"/>
              </a:lnSpc>
              <a:buFontTx/>
              <a:buNone/>
            </a:pPr>
            <a:endParaRPr lang="en-US" sz="2400" dirty="0" smtClean="0"/>
          </a:p>
          <a:p>
            <a:pPr>
              <a:lnSpc>
                <a:spcPct val="80000"/>
              </a:lnSpc>
              <a:buFontTx/>
              <a:buNone/>
            </a:pPr>
            <a:endParaRPr lang="en-US" sz="1600" dirty="0" smtClean="0"/>
          </a:p>
        </p:txBody>
      </p:sp>
      <p:sp>
        <p:nvSpPr>
          <p:cNvPr id="2054" name="Rectangle 5"/>
          <p:cNvSpPr>
            <a:spLocks noChangeArrowheads="1"/>
          </p:cNvSpPr>
          <p:nvPr/>
        </p:nvSpPr>
        <p:spPr bwMode="auto">
          <a:xfrm>
            <a:off x="0" y="3146425"/>
            <a:ext cx="9144000" cy="0"/>
          </a:xfrm>
          <a:prstGeom prst="rect">
            <a:avLst/>
          </a:prstGeom>
          <a:noFill/>
          <a:ln w="9525">
            <a:noFill/>
            <a:miter lim="800000"/>
            <a:headEnd/>
            <a:tailEnd/>
          </a:ln>
        </p:spPr>
        <p:txBody>
          <a:bodyPr>
            <a:spAutoFit/>
          </a:bodyPr>
          <a:lstStyle/>
          <a:p>
            <a:endParaRPr lang="en-US"/>
          </a:p>
        </p:txBody>
      </p:sp>
      <p:grpSp>
        <p:nvGrpSpPr>
          <p:cNvPr id="8" name="Group 7"/>
          <p:cNvGrpSpPr/>
          <p:nvPr/>
        </p:nvGrpSpPr>
        <p:grpSpPr>
          <a:xfrm>
            <a:off x="6477000" y="5943600"/>
            <a:ext cx="2286000" cy="762000"/>
            <a:chOff x="2971800" y="609600"/>
            <a:chExt cx="3048000" cy="1016367"/>
          </a:xfrm>
        </p:grpSpPr>
        <p:pic>
          <p:nvPicPr>
            <p:cNvPr id="9" name="Picture 8" descr="HHS-NIH-OER Logo Combo.jpg"/>
            <p:cNvPicPr>
              <a:picLocks noChangeAspect="1"/>
            </p:cNvPicPr>
            <p:nvPr/>
          </p:nvPicPr>
          <p:blipFill>
            <a:blip r:embed="rId6"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a:xfrm>
              <a:off x="2971800" y="609600"/>
              <a:ext cx="1066800" cy="1016367"/>
            </a:xfrm>
            <a:prstGeom prst="rect">
              <a:avLst/>
            </a:prstGeom>
            <a:ln>
              <a:noFill/>
            </a:ln>
          </p:spPr>
        </p:pic>
        <p:pic>
          <p:nvPicPr>
            <p:cNvPr id="10" name="Picture 9" descr="NIH_Logo.tif"/>
            <p:cNvPicPr>
              <a:picLocks noChangeAspect="1"/>
            </p:cNvPicPr>
            <p:nvPr/>
          </p:nvPicPr>
          <p:blipFill>
            <a:blip r:embed="rId7"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4114800" y="685800"/>
              <a:ext cx="868680" cy="868680"/>
            </a:xfrm>
            <a:prstGeom prst="rect">
              <a:avLst/>
            </a:prstGeom>
          </p:spPr>
        </p:pic>
        <p:pic>
          <p:nvPicPr>
            <p:cNvPr id="11" name="Picture 10" descr="OER Logo.gif"/>
            <p:cNvPicPr>
              <a:picLocks noChangeAspect="1"/>
            </p:cNvPicPr>
            <p:nvPr/>
          </p:nvPicPr>
          <p:blipFill>
            <a:blip r:embed="rId8" cstate="print"/>
            <a:stretch>
              <a:fillRect/>
            </a:stretch>
          </p:blipFill>
          <p:spPr>
            <a:xfrm>
              <a:off x="5181600" y="707382"/>
              <a:ext cx="838200" cy="816618"/>
            </a:xfrm>
            <a:prstGeom prst="rect">
              <a:avLst/>
            </a:prstGeom>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000" dirty="0" smtClean="0">
                <a:latin typeface="Arial" pitchFamily="34" charset="0"/>
                <a:cs typeface="Arial" pitchFamily="34" charset="0"/>
              </a:rPr>
              <a:t>Related Excerpts from NIH </a:t>
            </a:r>
            <a:br>
              <a:rPr lang="en-US" sz="4000" dirty="0" smtClean="0">
                <a:latin typeface="Arial" pitchFamily="34" charset="0"/>
                <a:cs typeface="Arial" pitchFamily="34" charset="0"/>
              </a:rPr>
            </a:br>
            <a:r>
              <a:rPr lang="en-US" sz="4000" dirty="0" smtClean="0">
                <a:latin typeface="Arial" pitchFamily="34" charset="0"/>
                <a:cs typeface="Arial" pitchFamily="34" charset="0"/>
              </a:rPr>
              <a:t>Grants Policy Statement</a:t>
            </a:r>
          </a:p>
        </p:txBody>
      </p:sp>
      <p:sp>
        <p:nvSpPr>
          <p:cNvPr id="40963" name="Rectangle 3"/>
          <p:cNvSpPr>
            <a:spLocks noGrp="1" noChangeArrowheads="1"/>
          </p:cNvSpPr>
          <p:nvPr>
            <p:ph idx="1"/>
          </p:nvPr>
        </p:nvSpPr>
        <p:spPr>
          <a:xfrm>
            <a:off x="0" y="1524000"/>
            <a:ext cx="8839200" cy="5334000"/>
          </a:xfrm>
        </p:spPr>
        <p:txBody>
          <a:bodyPr>
            <a:noAutofit/>
          </a:bodyPr>
          <a:lstStyle/>
          <a:p>
            <a:endParaRPr lang="en-US" sz="1800" dirty="0" smtClean="0"/>
          </a:p>
          <a:p>
            <a:r>
              <a:rPr lang="en-US" sz="2400" dirty="0" smtClean="0"/>
              <a:t>Case Study 1</a:t>
            </a:r>
            <a:r>
              <a:rPr lang="en-US" sz="2000" dirty="0" smtClean="0"/>
              <a:t>:</a:t>
            </a:r>
          </a:p>
          <a:p>
            <a:pPr>
              <a:buNone/>
            </a:pPr>
            <a:r>
              <a:rPr lang="en-US" sz="2000" dirty="0" smtClean="0"/>
              <a:t>		</a:t>
            </a:r>
            <a:r>
              <a:rPr lang="en-US" sz="2000" dirty="0" smtClean="0">
                <a:solidFill>
                  <a:schemeClr val="accent4"/>
                </a:solidFill>
              </a:rPr>
              <a:t>Issue 1:  Cost Transfers</a:t>
            </a:r>
          </a:p>
          <a:p>
            <a:pPr>
              <a:buNone/>
            </a:pPr>
            <a:r>
              <a:rPr lang="en-US" sz="2000" dirty="0" smtClean="0">
                <a:solidFill>
                  <a:schemeClr val="accent4"/>
                </a:solidFill>
              </a:rPr>
              <a:t>		Excerpt from NIH GPS:  Chapter 7.5 Cost Transfers, 	Overruns, 	and Accelerated and Delayed Expenditures:</a:t>
            </a:r>
          </a:p>
          <a:p>
            <a:pPr marL="0" lvl="2" indent="0">
              <a:lnSpc>
                <a:spcPct val="80000"/>
              </a:lnSpc>
              <a:spcBef>
                <a:spcPts val="0"/>
              </a:spcBef>
              <a:spcAft>
                <a:spcPts val="800"/>
              </a:spcAft>
              <a:buClr>
                <a:schemeClr val="accent1"/>
              </a:buClr>
              <a:buSzPct val="100000"/>
              <a:buNone/>
            </a:pPr>
            <a:r>
              <a:rPr lang="en-US" sz="2000" dirty="0" smtClean="0">
                <a:solidFill>
                  <a:schemeClr val="accent2"/>
                </a:solidFill>
              </a:rPr>
              <a:t>	</a:t>
            </a:r>
            <a:r>
              <a:rPr lang="en-US" sz="2000" dirty="0" smtClean="0">
                <a:solidFill>
                  <a:schemeClr val="accent2"/>
                </a:solidFill>
                <a:hlinkClick r:id="rId3"/>
              </a:rPr>
              <a:t>http</a:t>
            </a:r>
            <a:r>
              <a:rPr lang="en-US" sz="2000" dirty="0">
                <a:solidFill>
                  <a:schemeClr val="accent2"/>
                </a:solidFill>
                <a:hlinkClick r:id="rId3"/>
              </a:rPr>
              <a:t>://grants.nih.gov/grants/policy/nihgps_2013/nihgps_ch7.ht</a:t>
            </a:r>
            <a:r>
              <a:rPr lang="en-US" sz="2000" dirty="0" smtClean="0">
                <a:solidFill>
                  <a:schemeClr val="accent2"/>
                </a:solidFill>
                <a:hlinkClick r:id="rId3"/>
              </a:rPr>
              <a:t>#</a:t>
            </a:r>
            <a:r>
              <a:rPr lang="en-US" sz="2000" dirty="0" smtClean="0">
                <a:solidFill>
                  <a:schemeClr val="accent2"/>
                </a:solidFill>
              </a:rPr>
              <a:t>	</a:t>
            </a:r>
            <a:r>
              <a:rPr lang="en-US" sz="2000" dirty="0" err="1" smtClean="0">
                <a:solidFill>
                  <a:schemeClr val="accent2"/>
                </a:solidFill>
              </a:rPr>
              <a:t>mcost_transfers_overruns_accelerated_delayed_expeditures</a:t>
            </a:r>
            <a:endParaRPr lang="en-US" sz="2000" dirty="0">
              <a:solidFill>
                <a:schemeClr val="accent2"/>
              </a:solidFill>
            </a:endParaRPr>
          </a:p>
          <a:p>
            <a:pPr>
              <a:buNone/>
            </a:pPr>
            <a:r>
              <a:rPr lang="en-US" sz="2000" dirty="0" smtClean="0"/>
              <a:t>		</a:t>
            </a:r>
          </a:p>
          <a:p>
            <a:pPr>
              <a:buNone/>
            </a:pPr>
            <a:r>
              <a:rPr lang="en-US" sz="2000" dirty="0">
                <a:solidFill>
                  <a:schemeClr val="accent4"/>
                </a:solidFill>
              </a:rPr>
              <a:t>	</a:t>
            </a:r>
            <a:r>
              <a:rPr lang="en-US" sz="2000" dirty="0" smtClean="0">
                <a:solidFill>
                  <a:schemeClr val="accent4"/>
                </a:solidFill>
              </a:rPr>
              <a:t>	Issue 2:  Cost Principles – 4 tests</a:t>
            </a:r>
          </a:p>
          <a:p>
            <a:pPr>
              <a:buNone/>
            </a:pPr>
            <a:r>
              <a:rPr lang="en-US" sz="2000" dirty="0" smtClean="0">
                <a:solidFill>
                  <a:schemeClr val="accent4"/>
                </a:solidFill>
              </a:rPr>
              <a:t>		Excerpt from NIH GPS:  Chapter 7.2 The Cost Principles:</a:t>
            </a:r>
          </a:p>
          <a:p>
            <a:pPr marL="0" indent="0">
              <a:lnSpc>
                <a:spcPct val="80000"/>
              </a:lnSpc>
              <a:buNone/>
            </a:pPr>
            <a:r>
              <a:rPr lang="en-US" sz="1600" dirty="0"/>
              <a:t>	</a:t>
            </a:r>
            <a:r>
              <a:rPr lang="en-US" sz="2000" dirty="0"/>
              <a:t>	</a:t>
            </a:r>
            <a:r>
              <a:rPr lang="en-US" sz="2000" dirty="0">
                <a:solidFill>
                  <a:schemeClr val="accent2"/>
                </a:solidFill>
                <a:hlinkClick r:id="rId4"/>
              </a:rPr>
              <a:t>http://</a:t>
            </a:r>
            <a:r>
              <a:rPr lang="en-US" sz="2000" dirty="0" smtClean="0">
                <a:solidFill>
                  <a:schemeClr val="accent2"/>
                </a:solidFill>
                <a:hlinkClick r:id="rId4"/>
              </a:rPr>
              <a:t>grants.nih.gov/grants/policy/nihgps_2013/nihgps_ch7.htm</a:t>
            </a:r>
            <a:r>
              <a:rPr lang="en-US" sz="2000" dirty="0" smtClean="0">
                <a:solidFill>
                  <a:schemeClr val="accent2"/>
                </a:solidFill>
              </a:rPr>
              <a:t>	#</a:t>
            </a:r>
            <a:r>
              <a:rPr lang="en-US" sz="2000" dirty="0">
                <a:solidFill>
                  <a:schemeClr val="accent2"/>
                </a:solidFill>
              </a:rPr>
              <a:t>cost_principles</a:t>
            </a: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000" dirty="0" smtClean="0">
                <a:latin typeface="Arial" pitchFamily="34" charset="0"/>
                <a:cs typeface="Arial" pitchFamily="34" charset="0"/>
              </a:rPr>
              <a:t>Related Excerpts from NIH </a:t>
            </a:r>
            <a:br>
              <a:rPr lang="en-US" sz="4000" dirty="0" smtClean="0">
                <a:latin typeface="Arial" pitchFamily="34" charset="0"/>
                <a:cs typeface="Arial" pitchFamily="34" charset="0"/>
              </a:rPr>
            </a:br>
            <a:r>
              <a:rPr lang="en-US" sz="4000" dirty="0" smtClean="0">
                <a:latin typeface="Arial" pitchFamily="34" charset="0"/>
                <a:cs typeface="Arial" pitchFamily="34" charset="0"/>
              </a:rPr>
              <a:t>Grants Policy Statement</a:t>
            </a:r>
          </a:p>
        </p:txBody>
      </p:sp>
      <p:sp>
        <p:nvSpPr>
          <p:cNvPr id="40963" name="Rectangle 3"/>
          <p:cNvSpPr>
            <a:spLocks noGrp="1" noChangeArrowheads="1"/>
          </p:cNvSpPr>
          <p:nvPr>
            <p:ph idx="1"/>
          </p:nvPr>
        </p:nvSpPr>
        <p:spPr>
          <a:xfrm>
            <a:off x="0" y="1524000"/>
            <a:ext cx="8839200" cy="5334000"/>
          </a:xfrm>
        </p:spPr>
        <p:txBody>
          <a:bodyPr>
            <a:noAutofit/>
          </a:bodyPr>
          <a:lstStyle/>
          <a:p>
            <a:endParaRPr lang="en-US" sz="1800" dirty="0" smtClean="0"/>
          </a:p>
          <a:p>
            <a:r>
              <a:rPr lang="en-US" sz="2400" dirty="0" smtClean="0"/>
              <a:t>Case Study 2</a:t>
            </a:r>
            <a:r>
              <a:rPr lang="en-US" sz="2000" dirty="0" smtClean="0"/>
              <a:t>:</a:t>
            </a:r>
          </a:p>
          <a:p>
            <a:pPr>
              <a:buNone/>
            </a:pPr>
            <a:r>
              <a:rPr lang="en-US" sz="2000" dirty="0" smtClean="0"/>
              <a:t>		</a:t>
            </a:r>
            <a:r>
              <a:rPr lang="en-US" sz="2000" dirty="0" smtClean="0">
                <a:solidFill>
                  <a:schemeClr val="accent4"/>
                </a:solidFill>
              </a:rPr>
              <a:t>Issue 1:  Carryover of Unobligated Balances</a:t>
            </a:r>
          </a:p>
          <a:p>
            <a:pPr>
              <a:buNone/>
            </a:pPr>
            <a:r>
              <a:rPr lang="en-US" sz="2000" dirty="0" smtClean="0">
                <a:solidFill>
                  <a:schemeClr val="accent4"/>
                </a:solidFill>
              </a:rPr>
              <a:t>		Excerpt from NIH GPS:  Chapter 8.1.2.4 Carryover of 	Unobligated Balances:</a:t>
            </a:r>
          </a:p>
          <a:p>
            <a:pPr marL="914400" lvl="2" indent="-342900">
              <a:buNone/>
            </a:pPr>
            <a:r>
              <a:rPr lang="en-US" sz="1600" dirty="0" smtClean="0">
                <a:solidFill>
                  <a:schemeClr val="accent4"/>
                </a:solidFill>
              </a:rPr>
              <a:t>	</a:t>
            </a:r>
            <a:r>
              <a:rPr lang="en-US" sz="2000" dirty="0">
                <a:solidFill>
                  <a:schemeClr val="accent4"/>
                </a:solidFill>
                <a:hlinkClick r:id="rId3"/>
              </a:rPr>
              <a:t>http://grants.nih.gov/grants/policy/nihgps_2013/nihgps_ch8.htm#_</a:t>
            </a:r>
            <a:r>
              <a:rPr lang="en-US" sz="2000" dirty="0" smtClean="0">
                <a:solidFill>
                  <a:schemeClr val="accent4"/>
                </a:solidFill>
                <a:hlinkClick r:id="rId3"/>
              </a:rPr>
              <a:t>Toc271264933</a:t>
            </a:r>
            <a:endParaRPr lang="en-US" sz="2000" dirty="0" smtClean="0">
              <a:solidFill>
                <a:schemeClr val="accent4"/>
              </a:solidFill>
            </a:endParaRPr>
          </a:p>
          <a:p>
            <a:pPr lvl="2">
              <a:buNone/>
            </a:pPr>
            <a:r>
              <a:rPr lang="en-US" sz="2000" dirty="0" smtClean="0">
                <a:solidFill>
                  <a:schemeClr val="accent4"/>
                </a:solidFill>
              </a:rPr>
              <a:t>Issue 2:  Extension of Final Budget Period</a:t>
            </a:r>
          </a:p>
          <a:p>
            <a:pPr>
              <a:buNone/>
            </a:pPr>
            <a:r>
              <a:rPr lang="en-US" sz="2000" dirty="0" smtClean="0">
                <a:solidFill>
                  <a:schemeClr val="accent4"/>
                </a:solidFill>
              </a:rPr>
              <a:t>		Excerpt from NIH GPS:  Chapter 8.1.1.3 Extension of Final 	Budget Period of a Previously Approved Project Period without 	Additional NIH Funds:</a:t>
            </a:r>
          </a:p>
          <a:p>
            <a:pPr marL="914400" lvl="2" indent="-279400">
              <a:buNone/>
            </a:pPr>
            <a:r>
              <a:rPr lang="en-US" sz="1600" dirty="0">
                <a:solidFill>
                  <a:schemeClr val="accent4"/>
                </a:solidFill>
              </a:rPr>
              <a:t>	</a:t>
            </a:r>
            <a:r>
              <a:rPr lang="en-US" sz="2000" dirty="0">
                <a:solidFill>
                  <a:schemeClr val="accent2"/>
                </a:solidFill>
              </a:rPr>
              <a:t>http://grants.nih.gov/grants/policy/nihgps_2013/nihgps_ch8.htm#_Toc271264927#_Toc271264</a:t>
            </a:r>
          </a:p>
          <a:p>
            <a:pPr lvl="2">
              <a:buNone/>
            </a:pPr>
            <a:endParaRPr lang="en-US" dirty="0" smtClean="0"/>
          </a:p>
          <a:p>
            <a:endParaRPr lang="en-US" sz="2000" b="1" dirty="0" smtClean="0"/>
          </a:p>
          <a:p>
            <a:pPr>
              <a:lnSpc>
                <a:spcPct val="80000"/>
              </a:lnSpc>
              <a:buFontTx/>
              <a:buNone/>
            </a:pPr>
            <a:endParaRPr lang="en-US" sz="1600" dirty="0" smtClean="0">
              <a:solidFill>
                <a:schemeClr val="tx2"/>
              </a:solidFill>
            </a:endParaRP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000" dirty="0" smtClean="0">
                <a:latin typeface="Arial" pitchFamily="34" charset="0"/>
                <a:cs typeface="Arial" pitchFamily="34" charset="0"/>
              </a:rPr>
              <a:t>Related Excerpts from NIH </a:t>
            </a:r>
            <a:br>
              <a:rPr lang="en-US" sz="4000" dirty="0" smtClean="0">
                <a:latin typeface="Arial" pitchFamily="34" charset="0"/>
                <a:cs typeface="Arial" pitchFamily="34" charset="0"/>
              </a:rPr>
            </a:br>
            <a:r>
              <a:rPr lang="en-US" sz="4000" dirty="0" smtClean="0">
                <a:latin typeface="Arial" pitchFamily="34" charset="0"/>
                <a:cs typeface="Arial" pitchFamily="34" charset="0"/>
              </a:rPr>
              <a:t>Grants Policy Statement</a:t>
            </a:r>
          </a:p>
        </p:txBody>
      </p:sp>
      <p:sp>
        <p:nvSpPr>
          <p:cNvPr id="40963" name="Rectangle 3"/>
          <p:cNvSpPr>
            <a:spLocks noGrp="1" noChangeArrowheads="1"/>
          </p:cNvSpPr>
          <p:nvPr>
            <p:ph idx="1"/>
          </p:nvPr>
        </p:nvSpPr>
        <p:spPr>
          <a:xfrm>
            <a:off x="0" y="1524000"/>
            <a:ext cx="9144000" cy="5334000"/>
          </a:xfrm>
        </p:spPr>
        <p:txBody>
          <a:bodyPr>
            <a:noAutofit/>
          </a:bodyPr>
          <a:lstStyle/>
          <a:p>
            <a:endParaRPr lang="en-US" sz="1600" dirty="0" smtClean="0"/>
          </a:p>
          <a:p>
            <a:r>
              <a:rPr lang="en-US" sz="1600" dirty="0" smtClean="0"/>
              <a:t>Case Study 3:</a:t>
            </a:r>
          </a:p>
          <a:p>
            <a:pPr>
              <a:buNone/>
            </a:pPr>
            <a:r>
              <a:rPr lang="en-US" sz="1400" dirty="0" smtClean="0"/>
              <a:t>	</a:t>
            </a:r>
            <a:r>
              <a:rPr lang="en-US" sz="1400" dirty="0" smtClean="0">
                <a:solidFill>
                  <a:schemeClr val="accent4"/>
                </a:solidFill>
              </a:rPr>
              <a:t>Issue:  </a:t>
            </a:r>
            <a:r>
              <a:rPr lang="en-US" sz="1400" dirty="0" err="1" smtClean="0">
                <a:solidFill>
                  <a:schemeClr val="accent4"/>
                </a:solidFill>
              </a:rPr>
              <a:t>Allowability</a:t>
            </a:r>
            <a:r>
              <a:rPr lang="en-US" sz="1400" dirty="0" smtClean="0">
                <a:solidFill>
                  <a:schemeClr val="accent4"/>
                </a:solidFill>
              </a:rPr>
              <a:t> of charging administrative staff salaries, general supplies and equipment costs as direct costs to NIH grants.  </a:t>
            </a:r>
          </a:p>
          <a:p>
            <a:pPr>
              <a:buNone/>
            </a:pPr>
            <a:r>
              <a:rPr lang="en-US" sz="1400" dirty="0" smtClean="0">
                <a:solidFill>
                  <a:schemeClr val="accent4"/>
                </a:solidFill>
              </a:rPr>
              <a:t>	Excerpts from the cost principles OMB Circular A-21 or 2 CFR Part 220 	(Appendix A) (</a:t>
            </a:r>
            <a:r>
              <a:rPr lang="en-US" sz="1400" i="1" dirty="0" smtClean="0"/>
              <a:t>see: J.18 and Exhibit C</a:t>
            </a:r>
            <a:r>
              <a:rPr lang="en-US" sz="1400" dirty="0" smtClean="0">
                <a:solidFill>
                  <a:schemeClr val="accent4"/>
                </a:solidFill>
              </a:rPr>
              <a:t>): </a:t>
            </a:r>
          </a:p>
          <a:p>
            <a:pPr lvl="2">
              <a:buClr>
                <a:schemeClr val="accent2"/>
              </a:buClr>
              <a:buFont typeface="Courier New" pitchFamily="49" charset="0"/>
              <a:buChar char="o"/>
            </a:pPr>
            <a:r>
              <a:rPr lang="en-US" sz="1400" u="sng" dirty="0" smtClean="0">
                <a:hlinkClick r:id="rId3"/>
              </a:rPr>
              <a:t>http://www.whitehouse.gov/omb/circulars/a021/a21_2004.html#j</a:t>
            </a:r>
            <a:r>
              <a:rPr lang="en-US" sz="1400" dirty="0" smtClean="0"/>
              <a:t> </a:t>
            </a:r>
          </a:p>
          <a:p>
            <a:pPr lvl="2">
              <a:buClr>
                <a:schemeClr val="accent2"/>
              </a:buClr>
              <a:buFont typeface="Courier New" pitchFamily="49" charset="0"/>
              <a:buChar char="o"/>
            </a:pPr>
            <a:r>
              <a:rPr lang="en-US" sz="1400" u="sng" dirty="0" smtClean="0">
                <a:hlinkClick r:id="rId4"/>
              </a:rPr>
              <a:t>http://ecfr.gpoaccess.gov/cgi/t/text/text-idx?c=ecfr&amp;sid=4dabe524408cc4bc5f7060e27ccb1486&amp;rgn=div9&amp;view=text&amp; node=2:1.1.2.10.4.0.15.10.6&amp;idno=2</a:t>
            </a:r>
            <a:r>
              <a:rPr lang="en-US" sz="1400" dirty="0" smtClean="0"/>
              <a:t> </a:t>
            </a:r>
          </a:p>
          <a:p>
            <a:pPr marL="914400" lvl="2" indent="0">
              <a:buClr>
                <a:schemeClr val="accent2"/>
              </a:buClr>
              <a:buNone/>
            </a:pPr>
            <a:r>
              <a:rPr lang="en-US" sz="1400" dirty="0" smtClean="0">
                <a:solidFill>
                  <a:schemeClr val="accent4"/>
                </a:solidFill>
              </a:rPr>
              <a:t>Uniform </a:t>
            </a:r>
            <a:r>
              <a:rPr lang="en-US" sz="1400" dirty="0">
                <a:solidFill>
                  <a:schemeClr val="accent4"/>
                </a:solidFill>
              </a:rPr>
              <a:t>Administrative Requirements, Cost Principles, and Audit Requirements for Federal Awards</a:t>
            </a:r>
          </a:p>
          <a:p>
            <a:pPr lvl="2">
              <a:buClr>
                <a:schemeClr val="accent2"/>
              </a:buClr>
              <a:buFont typeface="Courier New" pitchFamily="49" charset="0"/>
              <a:buChar char="o"/>
            </a:pPr>
            <a:r>
              <a:rPr lang="en-US" sz="1400" u="sng" dirty="0">
                <a:solidFill>
                  <a:schemeClr val="accent2"/>
                </a:solidFill>
              </a:rPr>
              <a:t>https://</a:t>
            </a:r>
            <a:r>
              <a:rPr lang="en-US" sz="1400" u="sng" dirty="0" smtClean="0">
                <a:solidFill>
                  <a:schemeClr val="accent2"/>
                </a:solidFill>
              </a:rPr>
              <a:t>www.federalregister.gov/articles/2013/12/26/2013-30465/uniform-administrative-requirements-cost-principles-and-audit-requirements-for-federal-awards#sec-200-20</a:t>
            </a:r>
            <a:endParaRPr lang="en-US" sz="1400" dirty="0" smtClean="0">
              <a:solidFill>
                <a:schemeClr val="accent2"/>
              </a:solidFill>
            </a:endParaRPr>
          </a:p>
          <a:p>
            <a:r>
              <a:rPr lang="en-US" sz="1600" dirty="0" smtClean="0"/>
              <a:t>Case Study 4:</a:t>
            </a:r>
          </a:p>
          <a:p>
            <a:pPr>
              <a:buNone/>
            </a:pPr>
            <a:r>
              <a:rPr lang="en-US" sz="1400" dirty="0" smtClean="0">
                <a:solidFill>
                  <a:schemeClr val="accent4"/>
                </a:solidFill>
              </a:rPr>
              <a:t>	Issue:  Change in Senior/Key Personnel Named in the Notice of Award (</a:t>
            </a:r>
            <a:r>
              <a:rPr lang="en-US" sz="1400" dirty="0" err="1" smtClean="0">
                <a:solidFill>
                  <a:schemeClr val="accent4"/>
                </a:solidFill>
              </a:rPr>
              <a:t>NoA</a:t>
            </a:r>
            <a:r>
              <a:rPr lang="en-US" sz="1400" dirty="0" smtClean="0">
                <a:solidFill>
                  <a:schemeClr val="accent4"/>
                </a:solidFill>
              </a:rPr>
              <a:t>)</a:t>
            </a:r>
          </a:p>
          <a:p>
            <a:pPr>
              <a:buNone/>
            </a:pPr>
            <a:r>
              <a:rPr lang="en-US" sz="1400" dirty="0" smtClean="0">
                <a:solidFill>
                  <a:schemeClr val="accent4"/>
                </a:solidFill>
              </a:rPr>
              <a:t>	Excerpt from NIH GPS: Chapter 8.1.2.6 Administrative Requirements, Changes in Project and Budget, Prior Approval Requirements – Change in Status, Including Absence, of PD/PI and Other Senior/Key Personnel:</a:t>
            </a:r>
          </a:p>
          <a:p>
            <a:pPr lvl="2">
              <a:buClr>
                <a:schemeClr val="accent2"/>
              </a:buClr>
              <a:buFont typeface="Courier New" pitchFamily="49" charset="0"/>
              <a:buChar char="o"/>
            </a:pPr>
            <a:r>
              <a:rPr lang="en-US" sz="1400" u="sng" dirty="0">
                <a:solidFill>
                  <a:schemeClr val="accent2"/>
                </a:solidFill>
              </a:rPr>
              <a:t>http://grants.nih.gov/grants/policy/nihgps_2013/nihgps_ch8.htm#_Toc271264935</a:t>
            </a:r>
          </a:p>
          <a:p>
            <a:pPr>
              <a:buNone/>
            </a:pPr>
            <a:endParaRPr lang="en-US" sz="1600" dirty="0" smtClean="0"/>
          </a:p>
          <a:p>
            <a:pPr>
              <a:buNone/>
            </a:pPr>
            <a:r>
              <a:rPr lang="en-US" sz="2000" dirty="0" smtClean="0"/>
              <a:t>		</a:t>
            </a:r>
            <a:endParaRPr lang="en-US" sz="2000" b="1" dirty="0" smtClean="0"/>
          </a:p>
          <a:p>
            <a:pPr>
              <a:lnSpc>
                <a:spcPct val="80000"/>
              </a:lnSpc>
              <a:buFontTx/>
              <a:buNone/>
            </a:pPr>
            <a:endParaRPr lang="en-US" sz="1600" dirty="0" smtClean="0">
              <a:solidFill>
                <a:schemeClr val="tx2"/>
              </a:solidFill>
            </a:endParaRP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000" dirty="0" smtClean="0">
                <a:latin typeface="Arial" pitchFamily="34" charset="0"/>
                <a:cs typeface="Arial" pitchFamily="34" charset="0"/>
              </a:rPr>
              <a:t>Related Excerpts from NIH </a:t>
            </a:r>
            <a:br>
              <a:rPr lang="en-US" sz="4000" dirty="0" smtClean="0">
                <a:latin typeface="Arial" pitchFamily="34" charset="0"/>
                <a:cs typeface="Arial" pitchFamily="34" charset="0"/>
              </a:rPr>
            </a:br>
            <a:r>
              <a:rPr lang="en-US" sz="4000" dirty="0" smtClean="0">
                <a:latin typeface="Arial" pitchFamily="34" charset="0"/>
                <a:cs typeface="Arial" pitchFamily="34" charset="0"/>
              </a:rPr>
              <a:t>Grants Policy Statement</a:t>
            </a:r>
          </a:p>
        </p:txBody>
      </p:sp>
      <p:sp>
        <p:nvSpPr>
          <p:cNvPr id="40963" name="Rectangle 3"/>
          <p:cNvSpPr>
            <a:spLocks noGrp="1" noChangeArrowheads="1"/>
          </p:cNvSpPr>
          <p:nvPr>
            <p:ph idx="1"/>
          </p:nvPr>
        </p:nvSpPr>
        <p:spPr>
          <a:xfrm>
            <a:off x="0" y="1524000"/>
            <a:ext cx="8839200" cy="5334000"/>
          </a:xfrm>
        </p:spPr>
        <p:txBody>
          <a:bodyPr>
            <a:noAutofit/>
          </a:bodyPr>
          <a:lstStyle/>
          <a:p>
            <a:endParaRPr lang="en-US" sz="1800" dirty="0" smtClean="0"/>
          </a:p>
          <a:p>
            <a:r>
              <a:rPr lang="en-US" sz="2400" dirty="0" smtClean="0"/>
              <a:t>Case Study 5</a:t>
            </a:r>
            <a:r>
              <a:rPr lang="en-US" sz="1600" dirty="0" smtClean="0"/>
              <a:t>:</a:t>
            </a:r>
          </a:p>
          <a:p>
            <a:pPr>
              <a:buNone/>
            </a:pPr>
            <a:r>
              <a:rPr lang="en-US" sz="2000" dirty="0" smtClean="0"/>
              <a:t>		</a:t>
            </a:r>
            <a:r>
              <a:rPr lang="en-US" sz="2000" dirty="0" smtClean="0">
                <a:solidFill>
                  <a:schemeClr val="accent4"/>
                </a:solidFill>
              </a:rPr>
              <a:t>Issue:  Cost Principles – 4 tests</a:t>
            </a:r>
          </a:p>
          <a:p>
            <a:pPr>
              <a:buNone/>
            </a:pPr>
            <a:r>
              <a:rPr lang="en-US" sz="2000" dirty="0" smtClean="0">
                <a:solidFill>
                  <a:schemeClr val="accent4"/>
                </a:solidFill>
              </a:rPr>
              <a:t>		Excerpt from NIH GPS:  Chapter 7.2 The Cost Principles:</a:t>
            </a:r>
          </a:p>
          <a:p>
            <a:pPr marL="914400" lvl="2" indent="0">
              <a:buNone/>
            </a:pPr>
            <a:r>
              <a:rPr lang="en-US" sz="2000" dirty="0" smtClean="0">
                <a:hlinkClick r:id="rId3"/>
              </a:rPr>
              <a:t>http</a:t>
            </a:r>
            <a:r>
              <a:rPr lang="en-US" sz="2000" dirty="0">
                <a:hlinkClick r:id="rId3"/>
              </a:rPr>
              <a:t>://</a:t>
            </a:r>
            <a:r>
              <a:rPr lang="en-US" sz="2000" dirty="0" smtClean="0">
                <a:hlinkClick r:id="rId3"/>
              </a:rPr>
              <a:t>grants.nih.gov/grants/policy/nihgps_2013/nihgps_ch7.htm#cost_principles</a:t>
            </a:r>
            <a:endParaRPr lang="en-US" sz="2000" dirty="0" smtClean="0"/>
          </a:p>
          <a:p>
            <a:pPr lvl="2">
              <a:buNone/>
            </a:pPr>
            <a:endParaRPr lang="en-US" sz="2000" b="1" dirty="0" smtClean="0"/>
          </a:p>
          <a:p>
            <a:r>
              <a:rPr lang="en-US" sz="2400" dirty="0" smtClean="0"/>
              <a:t>Case Study 6</a:t>
            </a:r>
            <a:r>
              <a:rPr lang="en-US" sz="1600" dirty="0" smtClean="0"/>
              <a:t>:</a:t>
            </a:r>
          </a:p>
          <a:p>
            <a:pPr>
              <a:buNone/>
            </a:pPr>
            <a:r>
              <a:rPr lang="en-US" sz="2000" dirty="0" smtClean="0"/>
              <a:t>		</a:t>
            </a:r>
            <a:r>
              <a:rPr lang="en-US" sz="2000" dirty="0" smtClean="0">
                <a:solidFill>
                  <a:schemeClr val="accent4"/>
                </a:solidFill>
              </a:rPr>
              <a:t>Issue:  Using Federal Grant Funds to Pay a Debarred Individual</a:t>
            </a:r>
          </a:p>
          <a:p>
            <a:pPr>
              <a:buNone/>
            </a:pPr>
            <a:r>
              <a:rPr lang="en-US" sz="2000" dirty="0" smtClean="0">
                <a:solidFill>
                  <a:schemeClr val="accent4"/>
                </a:solidFill>
              </a:rPr>
              <a:t>		Excerpt from NIH GPS:  Chapter 4.1.6 Debarment and 	Suspension </a:t>
            </a:r>
          </a:p>
          <a:p>
            <a:pPr marL="914400" lvl="2" indent="0">
              <a:buNone/>
            </a:pPr>
            <a:r>
              <a:rPr lang="en-US" sz="2000" dirty="0" smtClean="0">
                <a:hlinkClick r:id="rId4"/>
              </a:rPr>
              <a:t>http</a:t>
            </a:r>
            <a:r>
              <a:rPr lang="en-US" sz="2000" dirty="0">
                <a:hlinkClick r:id="rId4"/>
              </a:rPr>
              <a:t>://grants.nih.gov/grants/policy/nihgps_2013/nihgps_ch4.htm#debarment_suspension</a:t>
            </a:r>
            <a:endParaRPr lang="en-US" sz="2000" dirty="0"/>
          </a:p>
          <a:p>
            <a:pPr lvl="2">
              <a:buNone/>
            </a:pPr>
            <a:endParaRPr lang="en-US" sz="1600" dirty="0" smtClean="0">
              <a:solidFill>
                <a:schemeClr val="tx2"/>
              </a:solidFill>
            </a:endParaRP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n-US" sz="4800" dirty="0" smtClean="0">
                <a:latin typeface="Arial" pitchFamily="34" charset="0"/>
                <a:cs typeface="Arial" pitchFamily="34" charset="0"/>
              </a:rPr>
              <a:t>Compliance Requirements</a:t>
            </a:r>
          </a:p>
        </p:txBody>
      </p:sp>
      <p:sp>
        <p:nvSpPr>
          <p:cNvPr id="8195" name="Rectangle 3"/>
          <p:cNvSpPr>
            <a:spLocks noGrp="1" noChangeArrowheads="1"/>
          </p:cNvSpPr>
          <p:nvPr>
            <p:ph idx="1"/>
          </p:nvPr>
        </p:nvSpPr>
        <p:spPr>
          <a:xfrm>
            <a:off x="457200" y="1981200"/>
            <a:ext cx="8229600" cy="4449763"/>
          </a:xfrm>
        </p:spPr>
        <p:txBody>
          <a:bodyPr/>
          <a:lstStyle/>
          <a:p>
            <a:pPr>
              <a:lnSpc>
                <a:spcPct val="80000"/>
              </a:lnSpc>
              <a:buFontTx/>
              <a:buNone/>
            </a:pPr>
            <a:r>
              <a:rPr lang="en-US" sz="2800" dirty="0" smtClean="0"/>
              <a:t>Institutional Policies</a:t>
            </a:r>
          </a:p>
          <a:p>
            <a:pPr>
              <a:lnSpc>
                <a:spcPct val="80000"/>
              </a:lnSpc>
            </a:pPr>
            <a:r>
              <a:rPr lang="en-US" sz="2800" dirty="0" smtClean="0"/>
              <a:t>Organizational Structure</a:t>
            </a:r>
          </a:p>
          <a:p>
            <a:pPr>
              <a:lnSpc>
                <a:spcPct val="80000"/>
              </a:lnSpc>
            </a:pPr>
            <a:r>
              <a:rPr lang="en-US" sz="2800" dirty="0" smtClean="0"/>
              <a:t>Purchasing </a:t>
            </a:r>
          </a:p>
          <a:p>
            <a:pPr>
              <a:lnSpc>
                <a:spcPct val="80000"/>
              </a:lnSpc>
            </a:pPr>
            <a:r>
              <a:rPr lang="en-US" sz="2800" dirty="0" smtClean="0"/>
              <a:t>Accounting/Budgetary Controls </a:t>
            </a:r>
          </a:p>
          <a:p>
            <a:pPr>
              <a:lnSpc>
                <a:spcPct val="80000"/>
              </a:lnSpc>
            </a:pPr>
            <a:r>
              <a:rPr lang="en-US" sz="2800" dirty="0" smtClean="0"/>
              <a:t>Time and Effort Reporting</a:t>
            </a:r>
          </a:p>
          <a:p>
            <a:pPr>
              <a:lnSpc>
                <a:spcPct val="80000"/>
              </a:lnSpc>
            </a:pPr>
            <a:r>
              <a:rPr lang="en-US" sz="2800" dirty="0" smtClean="0"/>
              <a:t>Travel</a:t>
            </a:r>
          </a:p>
          <a:p>
            <a:pPr>
              <a:lnSpc>
                <a:spcPct val="80000"/>
              </a:lnSpc>
            </a:pPr>
            <a:r>
              <a:rPr lang="en-US" sz="2800" dirty="0" smtClean="0"/>
              <a:t>Consulting </a:t>
            </a:r>
          </a:p>
          <a:p>
            <a:pPr>
              <a:lnSpc>
                <a:spcPct val="80000"/>
              </a:lnSpc>
            </a:pPr>
            <a:r>
              <a:rPr lang="en-US" sz="2800" dirty="0" smtClean="0"/>
              <a:t>Property Management</a:t>
            </a:r>
          </a:p>
          <a:p>
            <a:pPr>
              <a:lnSpc>
                <a:spcPct val="80000"/>
              </a:lnSpc>
            </a:pPr>
            <a:r>
              <a:rPr lang="en-US" sz="2800" dirty="0" smtClean="0"/>
              <a:t>Ethics/Conflict of Interest</a:t>
            </a:r>
          </a:p>
        </p:txBody>
      </p:sp>
      <p:pic>
        <p:nvPicPr>
          <p:cNvPr id="8197" name="Picture 5"/>
          <p:cNvPicPr>
            <a:picLocks noChangeAspect="1" noChangeArrowheads="1"/>
          </p:cNvPicPr>
          <p:nvPr/>
        </p:nvPicPr>
        <p:blipFill>
          <a:blip r:embed="rId3" cstate="print"/>
          <a:srcRect/>
          <a:stretch>
            <a:fillRect/>
          </a:stretch>
        </p:blipFill>
        <p:spPr bwMode="auto">
          <a:xfrm>
            <a:off x="5410200" y="4267200"/>
            <a:ext cx="3260725" cy="2136775"/>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000" dirty="0" smtClean="0">
                <a:latin typeface="Arial" pitchFamily="34" charset="0"/>
                <a:cs typeface="Arial" pitchFamily="34" charset="0"/>
              </a:rPr>
              <a:t>Related Excerpts from NIH </a:t>
            </a:r>
            <a:br>
              <a:rPr lang="en-US" sz="4000" dirty="0" smtClean="0">
                <a:latin typeface="Arial" pitchFamily="34" charset="0"/>
                <a:cs typeface="Arial" pitchFamily="34" charset="0"/>
              </a:rPr>
            </a:br>
            <a:r>
              <a:rPr lang="en-US" sz="4000" dirty="0" smtClean="0">
                <a:latin typeface="Arial" pitchFamily="34" charset="0"/>
                <a:cs typeface="Arial" pitchFamily="34" charset="0"/>
              </a:rPr>
              <a:t>Grants Policy Statement</a:t>
            </a:r>
          </a:p>
        </p:txBody>
      </p:sp>
      <p:sp>
        <p:nvSpPr>
          <p:cNvPr id="40963" name="Rectangle 3"/>
          <p:cNvSpPr>
            <a:spLocks noGrp="1" noChangeArrowheads="1"/>
          </p:cNvSpPr>
          <p:nvPr>
            <p:ph idx="1"/>
          </p:nvPr>
        </p:nvSpPr>
        <p:spPr>
          <a:xfrm>
            <a:off x="0" y="1524000"/>
            <a:ext cx="8458200" cy="5334000"/>
          </a:xfrm>
        </p:spPr>
        <p:txBody>
          <a:bodyPr>
            <a:noAutofit/>
          </a:bodyPr>
          <a:lstStyle/>
          <a:p>
            <a:endParaRPr lang="en-US" sz="1800" dirty="0" smtClean="0"/>
          </a:p>
          <a:p>
            <a:r>
              <a:rPr lang="en-US" sz="2400" dirty="0" smtClean="0"/>
              <a:t>Case Study 7</a:t>
            </a:r>
            <a:r>
              <a:rPr lang="en-US" sz="1600" dirty="0" smtClean="0"/>
              <a:t>:</a:t>
            </a:r>
          </a:p>
          <a:p>
            <a:pPr>
              <a:buNone/>
            </a:pPr>
            <a:r>
              <a:rPr lang="en-US" sz="2000" dirty="0" smtClean="0"/>
              <a:t>		</a:t>
            </a:r>
            <a:r>
              <a:rPr lang="en-US" sz="2000" dirty="0" smtClean="0">
                <a:solidFill>
                  <a:schemeClr val="accent4"/>
                </a:solidFill>
              </a:rPr>
              <a:t>Issue 1:  Foreign Sub-Recipient A-133 Audit Requirements </a:t>
            </a:r>
          </a:p>
          <a:p>
            <a:pPr>
              <a:buNone/>
            </a:pPr>
            <a:r>
              <a:rPr lang="en-US" sz="2000" dirty="0" smtClean="0">
                <a:solidFill>
                  <a:schemeClr val="accent4"/>
                </a:solidFill>
              </a:rPr>
              <a:t>		Excerpt from NIH GPS:  Chapter 16.7.4 Grants to Foreign 	Institutions, International Organizations, and Domestic 	Grants with Foreign Components:</a:t>
            </a:r>
          </a:p>
          <a:p>
            <a:pPr marL="914400" lvl="2" indent="0">
              <a:lnSpc>
                <a:spcPct val="90000"/>
              </a:lnSpc>
              <a:spcBef>
                <a:spcPts val="0"/>
              </a:spcBef>
              <a:spcAft>
                <a:spcPts val="800"/>
              </a:spcAft>
              <a:buClr>
                <a:schemeClr val="accent1"/>
              </a:buClr>
              <a:buSzPct val="100000"/>
              <a:buNone/>
            </a:pPr>
            <a:r>
              <a:rPr lang="en-US" sz="2000" dirty="0" smtClean="0">
                <a:hlinkClick r:id="rId3"/>
              </a:rPr>
              <a:t>http</a:t>
            </a:r>
            <a:r>
              <a:rPr lang="en-US" sz="2000" dirty="0">
                <a:hlinkClick r:id="rId3"/>
              </a:rPr>
              <a:t>://</a:t>
            </a:r>
            <a:r>
              <a:rPr lang="en-US" sz="2000" dirty="0" smtClean="0">
                <a:hlinkClick r:id="rId3"/>
              </a:rPr>
              <a:t>grants.nih.gov/grants/policy/nihgps_2013/nihgps_ch16  .</a:t>
            </a:r>
            <a:r>
              <a:rPr lang="en-US" sz="2000" dirty="0">
                <a:hlinkClick r:id="rId3"/>
              </a:rPr>
              <a:t>htm#_Toc271265282</a:t>
            </a:r>
            <a:endParaRPr lang="en-US" sz="2000" dirty="0"/>
          </a:p>
          <a:p>
            <a:pPr>
              <a:buNone/>
            </a:pPr>
            <a:endParaRPr lang="en-US" sz="2000" dirty="0" smtClean="0">
              <a:solidFill>
                <a:schemeClr val="accent4"/>
              </a:solidFill>
            </a:endParaRPr>
          </a:p>
          <a:p>
            <a:pPr>
              <a:buNone/>
            </a:pPr>
            <a:r>
              <a:rPr lang="en-US" sz="2000" dirty="0" smtClean="0"/>
              <a:t>		</a:t>
            </a:r>
            <a:r>
              <a:rPr lang="en-US" sz="2000" dirty="0" smtClean="0">
                <a:solidFill>
                  <a:schemeClr val="accent4"/>
                </a:solidFill>
              </a:rPr>
              <a:t>Excerpt from NIH GPS:  Chapter 18.4.5 Grants to For-Profit 	Organizations, Administrative Requirements, Audit:</a:t>
            </a:r>
          </a:p>
          <a:p>
            <a:pPr lvl="2">
              <a:buNone/>
            </a:pPr>
            <a:endParaRPr lang="en-US" sz="2000" b="1" dirty="0" smtClean="0"/>
          </a:p>
          <a:p>
            <a:pPr marL="863600" lvl="2" indent="0">
              <a:lnSpc>
                <a:spcPct val="90000"/>
              </a:lnSpc>
              <a:spcBef>
                <a:spcPts val="0"/>
              </a:spcBef>
              <a:spcAft>
                <a:spcPts val="800"/>
              </a:spcAft>
              <a:buClr>
                <a:schemeClr val="accent1"/>
              </a:buClr>
              <a:buSzPct val="100000"/>
              <a:buNone/>
            </a:pPr>
            <a:r>
              <a:rPr lang="en-US" sz="2000" dirty="0" smtClean="0">
                <a:hlinkClick r:id="rId4"/>
              </a:rPr>
              <a:t>http</a:t>
            </a:r>
            <a:r>
              <a:rPr lang="en-US" sz="2000" dirty="0">
                <a:hlinkClick r:id="rId4"/>
              </a:rPr>
              <a:t>://grants.nih.gov/grants/policy/nihgps_2013/nihgps_ch18.htm#_Toc271265313</a:t>
            </a:r>
            <a:endParaRPr lang="en-US" sz="2000" dirty="0"/>
          </a:p>
          <a:p>
            <a:pPr>
              <a:lnSpc>
                <a:spcPct val="80000"/>
              </a:lnSpc>
              <a:buFontTx/>
              <a:buNone/>
            </a:pPr>
            <a:endParaRPr lang="en-US" sz="1600" dirty="0" smtClean="0">
              <a:solidFill>
                <a:schemeClr val="tx2"/>
              </a:solidFill>
            </a:endParaRPr>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50</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52400"/>
            <a:ext cx="9144000" cy="1219200"/>
          </a:xfrm>
        </p:spPr>
        <p:txBody>
          <a:bodyPr>
            <a:noAutofit/>
          </a:bodyPr>
          <a:lstStyle/>
          <a:p>
            <a:r>
              <a:rPr lang="en-US" sz="7200" dirty="0" smtClean="0"/>
              <a:t> </a:t>
            </a:r>
            <a:r>
              <a:rPr lang="en-US" sz="4800" dirty="0" smtClean="0">
                <a:latin typeface="Arial" pitchFamily="34" charset="0"/>
                <a:cs typeface="Arial" pitchFamily="34" charset="0"/>
              </a:rPr>
              <a:t>Compliance Requirements</a:t>
            </a:r>
          </a:p>
        </p:txBody>
      </p:sp>
      <p:sp>
        <p:nvSpPr>
          <p:cNvPr id="9219" name="Rectangle 3"/>
          <p:cNvSpPr>
            <a:spLocks noGrp="1" noChangeArrowheads="1"/>
          </p:cNvSpPr>
          <p:nvPr>
            <p:ph type="body" sz="half" idx="1"/>
          </p:nvPr>
        </p:nvSpPr>
        <p:spPr>
          <a:xfrm>
            <a:off x="0" y="1828800"/>
            <a:ext cx="9144000" cy="4114800"/>
          </a:xfrm>
        </p:spPr>
        <p:txBody>
          <a:bodyPr>
            <a:normAutofit fontScale="92500"/>
          </a:bodyPr>
          <a:lstStyle/>
          <a:p>
            <a:pPr algn="ctr">
              <a:lnSpc>
                <a:spcPct val="90000"/>
              </a:lnSpc>
              <a:buFontTx/>
              <a:buNone/>
            </a:pPr>
            <a:r>
              <a:rPr lang="en-US" sz="2600" b="1" u="sng" dirty="0" smtClean="0"/>
              <a:t>Code of Federal Regulations</a:t>
            </a:r>
            <a:r>
              <a:rPr lang="en-US" sz="2600" b="1" dirty="0" smtClean="0"/>
              <a:t> (CFR)</a:t>
            </a:r>
          </a:p>
          <a:p>
            <a:pPr>
              <a:lnSpc>
                <a:spcPct val="10000"/>
              </a:lnSpc>
              <a:buFontTx/>
              <a:buNone/>
            </a:pPr>
            <a:endParaRPr lang="en-US" sz="2600" b="1" dirty="0" smtClean="0"/>
          </a:p>
          <a:p>
            <a:pPr>
              <a:lnSpc>
                <a:spcPct val="70000"/>
              </a:lnSpc>
            </a:pPr>
            <a:endParaRPr lang="en-US" sz="2400" dirty="0" smtClean="0"/>
          </a:p>
          <a:p>
            <a:pPr>
              <a:lnSpc>
                <a:spcPct val="70000"/>
              </a:lnSpc>
            </a:pPr>
            <a:r>
              <a:rPr lang="en-US" sz="2400" dirty="0" smtClean="0"/>
              <a:t>42 CFR Part 52 – Grants for Research Projects</a:t>
            </a:r>
          </a:p>
          <a:p>
            <a:pPr>
              <a:lnSpc>
                <a:spcPct val="90000"/>
              </a:lnSpc>
              <a:buFontTx/>
              <a:buNone/>
            </a:pPr>
            <a:r>
              <a:rPr lang="en-US" sz="2000" dirty="0" smtClean="0"/>
              <a:t>	</a:t>
            </a:r>
            <a:r>
              <a:rPr lang="en-US" sz="2200" dirty="0" smtClean="0"/>
              <a:t>	</a:t>
            </a:r>
            <a:r>
              <a:rPr lang="en-US" sz="2100" dirty="0" smtClean="0">
                <a:solidFill>
                  <a:schemeClr val="tx2"/>
                </a:solidFill>
                <a:hlinkClick r:id="rId3"/>
              </a:rPr>
              <a:t>http://www.access.gpo.gov/nara/cfr/waisidx_03/42cfr52_03.html</a:t>
            </a:r>
            <a:endParaRPr lang="en-US" sz="2100" dirty="0" smtClean="0">
              <a:solidFill>
                <a:schemeClr val="tx2"/>
              </a:solidFill>
            </a:endParaRPr>
          </a:p>
          <a:p>
            <a:pPr>
              <a:lnSpc>
                <a:spcPct val="90000"/>
              </a:lnSpc>
              <a:buFontTx/>
              <a:buNone/>
            </a:pPr>
            <a:endParaRPr lang="en-US" sz="1000" dirty="0" smtClean="0">
              <a:solidFill>
                <a:schemeClr val="tx2"/>
              </a:solidFill>
            </a:endParaRPr>
          </a:p>
          <a:p>
            <a:pPr>
              <a:lnSpc>
                <a:spcPct val="80000"/>
              </a:lnSpc>
            </a:pPr>
            <a:r>
              <a:rPr lang="en-US" sz="2400" dirty="0" smtClean="0"/>
              <a:t>45 CFR Parts 74 and 92 – Public Welfare, Administrative Requirements</a:t>
            </a:r>
          </a:p>
          <a:p>
            <a:pPr>
              <a:lnSpc>
                <a:spcPct val="90000"/>
              </a:lnSpc>
              <a:buFontTx/>
              <a:buNone/>
            </a:pPr>
            <a:r>
              <a:rPr lang="en-US" sz="2200" dirty="0" smtClean="0"/>
              <a:t>	(74) </a:t>
            </a:r>
            <a:r>
              <a:rPr lang="en-US" sz="2000" dirty="0" smtClean="0">
                <a:solidFill>
                  <a:schemeClr val="tx2"/>
                </a:solidFill>
                <a:hlinkClick r:id="rId4"/>
              </a:rPr>
              <a:t>http://www.access.gpo.gov/nara/cfr/waisidx_04/45cfr74_04.html</a:t>
            </a:r>
            <a:endParaRPr lang="en-US" sz="2000" dirty="0" smtClean="0">
              <a:solidFill>
                <a:schemeClr val="tx2"/>
              </a:solidFill>
            </a:endParaRPr>
          </a:p>
          <a:p>
            <a:pPr>
              <a:lnSpc>
                <a:spcPct val="90000"/>
              </a:lnSpc>
              <a:buFontTx/>
              <a:buNone/>
            </a:pPr>
            <a:endParaRPr lang="en-US" sz="2000" dirty="0" smtClean="0">
              <a:solidFill>
                <a:schemeClr val="tx2"/>
              </a:solidFill>
            </a:endParaRPr>
          </a:p>
          <a:p>
            <a:pPr>
              <a:lnSpc>
                <a:spcPct val="20000"/>
              </a:lnSpc>
              <a:buFontTx/>
              <a:buNone/>
            </a:pPr>
            <a:endParaRPr lang="en-US" sz="2200" dirty="0" smtClean="0">
              <a:solidFill>
                <a:schemeClr val="tx2"/>
              </a:solidFill>
            </a:endParaRPr>
          </a:p>
          <a:p>
            <a:pPr>
              <a:lnSpc>
                <a:spcPct val="50000"/>
              </a:lnSpc>
              <a:buFontTx/>
              <a:buNone/>
            </a:pPr>
            <a:r>
              <a:rPr lang="en-US" sz="2200" dirty="0" smtClean="0"/>
              <a:t>	(92)</a:t>
            </a:r>
            <a:r>
              <a:rPr lang="en-US" sz="2200" dirty="0" smtClean="0">
                <a:solidFill>
                  <a:schemeClr val="tx2"/>
                </a:solidFill>
              </a:rPr>
              <a:t> </a:t>
            </a:r>
            <a:r>
              <a:rPr lang="en-US" sz="2000" dirty="0" smtClean="0">
                <a:solidFill>
                  <a:schemeClr val="tx2"/>
                </a:solidFill>
                <a:hlinkClick r:id="rId5"/>
              </a:rPr>
              <a:t>http://www.access.gpo.gov/nara/cfr/waisidx_04/45cfr92_04.html</a:t>
            </a:r>
            <a:endParaRPr lang="en-US" sz="2000" dirty="0" smtClean="0">
              <a:solidFill>
                <a:schemeClr val="tx2"/>
              </a:solidFill>
            </a:endParaRPr>
          </a:p>
          <a:p>
            <a:pPr>
              <a:lnSpc>
                <a:spcPct val="20000"/>
              </a:lnSpc>
              <a:buFontTx/>
              <a:buNone/>
            </a:pPr>
            <a:endParaRPr lang="en-US" sz="2200" dirty="0" smtClean="0">
              <a:solidFill>
                <a:schemeClr val="tx2"/>
              </a:solidFill>
            </a:endParaRPr>
          </a:p>
          <a:p>
            <a:pPr>
              <a:lnSpc>
                <a:spcPct val="90000"/>
              </a:lnSpc>
            </a:pPr>
            <a:r>
              <a:rPr lang="en-US" sz="2400" dirty="0" smtClean="0"/>
              <a:t>45 CFR Part 46 – Public Welfare, Protection of Human Subjects</a:t>
            </a:r>
          </a:p>
          <a:p>
            <a:pPr>
              <a:lnSpc>
                <a:spcPct val="90000"/>
              </a:lnSpc>
              <a:buFontTx/>
              <a:buNone/>
            </a:pPr>
            <a:r>
              <a:rPr lang="en-US" sz="2000" dirty="0" smtClean="0"/>
              <a:t>		</a:t>
            </a:r>
            <a:r>
              <a:rPr lang="en-US" sz="2000" dirty="0" smtClean="0">
                <a:solidFill>
                  <a:schemeClr val="tx2"/>
                </a:solidFill>
                <a:hlinkClick r:id="rId6"/>
              </a:rPr>
              <a:t>http://www.access.gpo.gov/nara/cfr/waisidx_04/45cfr46_04.html</a:t>
            </a:r>
            <a:endParaRPr lang="en-US" sz="2000" dirty="0" smtClean="0">
              <a:solidFill>
                <a:schemeClr val="tx2"/>
              </a:solidFill>
            </a:endParaRPr>
          </a:p>
          <a:p>
            <a:pPr>
              <a:lnSpc>
                <a:spcPct val="90000"/>
              </a:lnSpc>
              <a:buFontTx/>
              <a:buNone/>
            </a:pPr>
            <a:endParaRPr lang="en-US" sz="2200" dirty="0" smtClean="0">
              <a:solidFill>
                <a:schemeClr val="tx2"/>
              </a:solidFill>
            </a:endParaRPr>
          </a:p>
        </p:txBody>
      </p:sp>
      <p:sp>
        <p:nvSpPr>
          <p:cNvPr id="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2400"/>
            <a:ext cx="9144000" cy="1219200"/>
          </a:xfrm>
        </p:spPr>
        <p:txBody>
          <a:bodyPr>
            <a:normAutofit/>
          </a:bodyPr>
          <a:lstStyle/>
          <a:p>
            <a:r>
              <a:rPr lang="en-US" sz="4800" dirty="0" smtClean="0">
                <a:latin typeface="Arial" pitchFamily="34" charset="0"/>
                <a:cs typeface="Arial" pitchFamily="34" charset="0"/>
              </a:rPr>
              <a:t>Compliance Requirements</a:t>
            </a:r>
          </a:p>
        </p:txBody>
      </p:sp>
      <p:sp>
        <p:nvSpPr>
          <p:cNvPr id="10243" name="Rectangle 3"/>
          <p:cNvSpPr>
            <a:spLocks noGrp="1" noChangeArrowheads="1"/>
          </p:cNvSpPr>
          <p:nvPr>
            <p:ph type="body" sz="half" idx="1"/>
          </p:nvPr>
        </p:nvSpPr>
        <p:spPr>
          <a:xfrm>
            <a:off x="76200" y="1981200"/>
            <a:ext cx="8610600" cy="3733800"/>
          </a:xfrm>
        </p:spPr>
        <p:txBody>
          <a:bodyPr>
            <a:normAutofit/>
          </a:bodyPr>
          <a:lstStyle/>
          <a:p>
            <a:pPr>
              <a:lnSpc>
                <a:spcPct val="80000"/>
              </a:lnSpc>
              <a:buFontTx/>
              <a:buNone/>
            </a:pPr>
            <a:r>
              <a:rPr lang="en-US" sz="2600" b="1" dirty="0" smtClean="0"/>
              <a:t>OMB Circulars -</a:t>
            </a:r>
            <a:r>
              <a:rPr lang="en-US" sz="2800" b="1" dirty="0" smtClean="0"/>
              <a:t> </a:t>
            </a:r>
            <a:r>
              <a:rPr lang="en-US" sz="2200" dirty="0" smtClean="0">
                <a:solidFill>
                  <a:schemeClr val="tx2"/>
                </a:solidFill>
                <a:hlinkClick r:id="rId3"/>
              </a:rPr>
              <a:t>http://www.whitehouse.gov.ombcirculars</a:t>
            </a:r>
            <a:endParaRPr lang="en-US" sz="2200" dirty="0" smtClean="0"/>
          </a:p>
          <a:p>
            <a:pPr>
              <a:lnSpc>
                <a:spcPct val="0"/>
              </a:lnSpc>
              <a:buFontTx/>
              <a:buNone/>
            </a:pPr>
            <a:endParaRPr lang="en-US" sz="2200" b="1" dirty="0" smtClean="0"/>
          </a:p>
          <a:p>
            <a:pPr>
              <a:lnSpc>
                <a:spcPct val="0"/>
              </a:lnSpc>
              <a:buFontTx/>
              <a:buNone/>
            </a:pPr>
            <a:endParaRPr lang="en-US" sz="2200" b="1" dirty="0" smtClean="0"/>
          </a:p>
          <a:p>
            <a:pPr>
              <a:lnSpc>
                <a:spcPct val="80000"/>
              </a:lnSpc>
              <a:buFontTx/>
              <a:buNone/>
            </a:pPr>
            <a:r>
              <a:rPr lang="en-US" sz="2600" b="1" dirty="0" smtClean="0"/>
              <a:t>Administrative Requirements or Standards:</a:t>
            </a:r>
          </a:p>
          <a:p>
            <a:pPr>
              <a:lnSpc>
                <a:spcPct val="0"/>
              </a:lnSpc>
              <a:buFontTx/>
              <a:buNone/>
            </a:pPr>
            <a:r>
              <a:rPr lang="en-US" sz="2200" b="1" dirty="0" smtClean="0"/>
              <a:t> </a:t>
            </a:r>
            <a:r>
              <a:rPr lang="en-US" sz="2200" dirty="0" smtClean="0">
                <a:solidFill>
                  <a:schemeClr val="tx2"/>
                </a:solidFill>
              </a:rPr>
              <a:t>	</a:t>
            </a:r>
          </a:p>
          <a:p>
            <a:pPr lvl="1">
              <a:lnSpc>
                <a:spcPct val="80000"/>
              </a:lnSpc>
            </a:pPr>
            <a:r>
              <a:rPr lang="en-US" sz="2200" b="1" dirty="0" smtClean="0">
                <a:solidFill>
                  <a:schemeClr val="tx2"/>
                </a:solidFill>
              </a:rPr>
              <a:t>A-102</a:t>
            </a:r>
            <a:r>
              <a:rPr lang="en-US" sz="2200" dirty="0" smtClean="0">
                <a:solidFill>
                  <a:srgbClr val="003399"/>
                </a:solidFill>
              </a:rPr>
              <a:t>:</a:t>
            </a:r>
            <a:r>
              <a:rPr lang="en-US" sz="2200" dirty="0" smtClean="0"/>
              <a:t>  Uniform Administrative Requirements for Grants and Cooperative Agreements awarded to State and Local Governments and Indian Tribes </a:t>
            </a:r>
          </a:p>
          <a:p>
            <a:pPr lvl="1">
              <a:lnSpc>
                <a:spcPct val="20000"/>
              </a:lnSpc>
            </a:pPr>
            <a:endParaRPr lang="en-US" sz="2200" dirty="0" smtClean="0"/>
          </a:p>
          <a:p>
            <a:pPr lvl="1">
              <a:lnSpc>
                <a:spcPct val="80000"/>
              </a:lnSpc>
            </a:pPr>
            <a:r>
              <a:rPr lang="en-US" sz="2200" b="1" dirty="0" smtClean="0">
                <a:solidFill>
                  <a:schemeClr val="tx2"/>
                </a:solidFill>
              </a:rPr>
              <a:t>A-110 / </a:t>
            </a:r>
            <a:r>
              <a:rPr lang="en-US" sz="2000" b="1" dirty="0" smtClean="0">
                <a:solidFill>
                  <a:schemeClr val="tx2"/>
                </a:solidFill>
              </a:rPr>
              <a:t>2 CFR Part 215</a:t>
            </a:r>
            <a:r>
              <a:rPr lang="en-US" sz="2200" dirty="0" smtClean="0">
                <a:solidFill>
                  <a:srgbClr val="003399"/>
                </a:solidFill>
              </a:rPr>
              <a:t>:</a:t>
            </a:r>
            <a:r>
              <a:rPr lang="en-US" sz="2200" dirty="0" smtClean="0">
                <a:solidFill>
                  <a:srgbClr val="002060"/>
                </a:solidFill>
              </a:rPr>
              <a:t> </a:t>
            </a:r>
            <a:r>
              <a:rPr lang="en-US" sz="2200" dirty="0" smtClean="0"/>
              <a:t> </a:t>
            </a:r>
          </a:p>
          <a:p>
            <a:pPr lvl="1">
              <a:lnSpc>
                <a:spcPct val="80000"/>
              </a:lnSpc>
              <a:buFontTx/>
              <a:buNone/>
            </a:pPr>
            <a:r>
              <a:rPr lang="en-US" sz="2200" dirty="0" smtClean="0"/>
              <a:t>	Uniform Administrative Requirements for Grants and Agreements awarded to Universities, Hospitals, and Other Non-Profit Organizations  </a:t>
            </a:r>
          </a:p>
          <a:p>
            <a:pPr lvl="1">
              <a:lnSpc>
                <a:spcPct val="10000"/>
              </a:lnSpc>
            </a:pPr>
            <a:endParaRPr lang="en-US" sz="2200" b="1" dirty="0" smtClean="0"/>
          </a:p>
          <a:p>
            <a:pPr algn="ctr">
              <a:lnSpc>
                <a:spcPct val="80000"/>
              </a:lnSpc>
              <a:buFontTx/>
              <a:buNone/>
            </a:pPr>
            <a:r>
              <a:rPr lang="en-US" sz="2200" b="1" dirty="0" smtClean="0">
                <a:solidFill>
                  <a:schemeClr val="accent4"/>
                </a:solidFill>
              </a:rPr>
              <a:t>These include pre-award and post-award requirements</a:t>
            </a:r>
          </a:p>
        </p:txBody>
      </p:sp>
      <p:pic>
        <p:nvPicPr>
          <p:cNvPr id="10244" name="Picture 4" descr="Office of Management and Budget"/>
          <p:cNvPicPr>
            <a:picLocks noGrp="1" noChangeAspect="1" noChangeArrowheads="1"/>
          </p:cNvPicPr>
          <p:nvPr>
            <p:ph sz="half" idx="2"/>
          </p:nvPr>
        </p:nvPicPr>
        <p:blipFill>
          <a:blip r:embed="rId4" cstate="print"/>
          <a:srcRect/>
          <a:stretch>
            <a:fillRect/>
          </a:stretch>
        </p:blipFill>
        <p:spPr>
          <a:xfrm>
            <a:off x="685800" y="5807075"/>
            <a:ext cx="7696200" cy="1050925"/>
          </a:xfrm>
          <a:noFill/>
        </p:spPr>
      </p:pic>
      <p:sp>
        <p:nvSpPr>
          <p:cNvPr id="5"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7</a:t>
            </a:fld>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1219200"/>
          </a:xfrm>
        </p:spPr>
        <p:txBody>
          <a:bodyPr>
            <a:normAutofit/>
          </a:bodyPr>
          <a:lstStyle/>
          <a:p>
            <a:r>
              <a:rPr lang="en-US" sz="4000" dirty="0" smtClean="0"/>
              <a:t> </a:t>
            </a:r>
            <a:r>
              <a:rPr lang="en-US" sz="4800" dirty="0" smtClean="0">
                <a:latin typeface="Arial" pitchFamily="34" charset="0"/>
                <a:cs typeface="Arial" pitchFamily="34" charset="0"/>
              </a:rPr>
              <a:t>Compliance Requirements</a:t>
            </a:r>
          </a:p>
        </p:txBody>
      </p:sp>
      <p:sp>
        <p:nvSpPr>
          <p:cNvPr id="11267" name="Rectangle 3"/>
          <p:cNvSpPr>
            <a:spLocks noGrp="1" noChangeArrowheads="1"/>
          </p:cNvSpPr>
          <p:nvPr>
            <p:ph type="body" sz="half" idx="1"/>
          </p:nvPr>
        </p:nvSpPr>
        <p:spPr>
          <a:xfrm>
            <a:off x="152400" y="1752600"/>
            <a:ext cx="8686800" cy="4648200"/>
          </a:xfrm>
        </p:spPr>
        <p:txBody>
          <a:bodyPr>
            <a:normAutofit lnSpcReduction="10000"/>
          </a:bodyPr>
          <a:lstStyle/>
          <a:p>
            <a:pPr>
              <a:buFontTx/>
              <a:buNone/>
            </a:pPr>
            <a:r>
              <a:rPr lang="en-US" sz="2200" b="1" dirty="0" smtClean="0"/>
              <a:t> </a:t>
            </a:r>
          </a:p>
          <a:p>
            <a:pPr>
              <a:buFontTx/>
              <a:buNone/>
            </a:pPr>
            <a:r>
              <a:rPr lang="en-US" sz="2200" b="1" dirty="0" smtClean="0"/>
              <a:t>Cost Principles: </a:t>
            </a:r>
            <a:r>
              <a:rPr lang="en-US" sz="2200" dirty="0" smtClean="0">
                <a:solidFill>
                  <a:schemeClr val="tx2"/>
                </a:solidFill>
              </a:rPr>
              <a:t>Applicable OMB Circulars and CFRs</a:t>
            </a:r>
          </a:p>
          <a:p>
            <a:pPr>
              <a:lnSpc>
                <a:spcPct val="10000"/>
              </a:lnSpc>
              <a:buFontTx/>
              <a:buNone/>
            </a:pPr>
            <a:endParaRPr lang="en-US" sz="2200" dirty="0" smtClean="0">
              <a:solidFill>
                <a:schemeClr val="tx2"/>
              </a:solidFill>
            </a:endParaRPr>
          </a:p>
          <a:p>
            <a:pPr lvl="1"/>
            <a:r>
              <a:rPr lang="en-US" sz="2000" b="1" dirty="0" smtClean="0">
                <a:solidFill>
                  <a:schemeClr val="tx2"/>
                </a:solidFill>
              </a:rPr>
              <a:t>A-21 (2 CFR Part 220)</a:t>
            </a:r>
            <a:r>
              <a:rPr lang="en-US" sz="2000" dirty="0" smtClean="0"/>
              <a:t>: Cost Principles for Educational Institutions </a:t>
            </a:r>
          </a:p>
          <a:p>
            <a:pPr lvl="1">
              <a:lnSpc>
                <a:spcPct val="20000"/>
              </a:lnSpc>
            </a:pPr>
            <a:endParaRPr lang="en-US" sz="2000" b="1" dirty="0" smtClean="0"/>
          </a:p>
          <a:p>
            <a:pPr lvl="1"/>
            <a:r>
              <a:rPr lang="en-US" sz="2000" b="1" dirty="0" smtClean="0">
                <a:solidFill>
                  <a:schemeClr val="tx2"/>
                </a:solidFill>
              </a:rPr>
              <a:t>A-87 (2 CFR Part 225)</a:t>
            </a:r>
            <a:r>
              <a:rPr lang="en-US" sz="2000" dirty="0" smtClean="0"/>
              <a:t>: Cost Principles for State and Local Governments and Indian Tribes </a:t>
            </a:r>
          </a:p>
          <a:p>
            <a:pPr lvl="1">
              <a:lnSpc>
                <a:spcPct val="20000"/>
              </a:lnSpc>
            </a:pPr>
            <a:endParaRPr lang="en-US" sz="2000" b="1" dirty="0" smtClean="0"/>
          </a:p>
          <a:p>
            <a:pPr lvl="1"/>
            <a:r>
              <a:rPr lang="en-US" sz="2000" b="1" dirty="0" smtClean="0">
                <a:solidFill>
                  <a:schemeClr val="tx2"/>
                </a:solidFill>
              </a:rPr>
              <a:t>A-122 (2 CFR Part 230)</a:t>
            </a:r>
            <a:r>
              <a:rPr lang="en-US" sz="2000" dirty="0" smtClean="0"/>
              <a:t>: Cost Principles for Non-Profit Organizations </a:t>
            </a:r>
          </a:p>
          <a:p>
            <a:pPr lvl="1">
              <a:lnSpc>
                <a:spcPct val="30000"/>
              </a:lnSpc>
            </a:pPr>
            <a:endParaRPr lang="en-US" sz="2000" b="1" dirty="0" smtClean="0"/>
          </a:p>
          <a:p>
            <a:pPr lvl="1"/>
            <a:r>
              <a:rPr lang="en-US" sz="2000" b="1" dirty="0" smtClean="0">
                <a:solidFill>
                  <a:schemeClr val="tx2"/>
                </a:solidFill>
              </a:rPr>
              <a:t>45 CFR Part 74, Appendix E</a:t>
            </a:r>
            <a:r>
              <a:rPr lang="en-US" sz="2000" dirty="0" smtClean="0"/>
              <a:t>: Principles for Determining Costs Applicable to Hospitals </a:t>
            </a:r>
          </a:p>
          <a:p>
            <a:pPr lvl="1">
              <a:lnSpc>
                <a:spcPct val="20000"/>
              </a:lnSpc>
            </a:pPr>
            <a:endParaRPr lang="en-US" sz="2000" b="1" dirty="0" smtClean="0"/>
          </a:p>
          <a:p>
            <a:pPr lvl="1"/>
            <a:r>
              <a:rPr lang="en-US" sz="2000" b="1" dirty="0" smtClean="0">
                <a:solidFill>
                  <a:schemeClr val="tx2"/>
                </a:solidFill>
              </a:rPr>
              <a:t>48 CFR Subpart 31.2 (Federal Acquisition Regulation) </a:t>
            </a:r>
            <a:r>
              <a:rPr lang="en-US" sz="2000" dirty="0" smtClean="0"/>
              <a:t> Applicable to For-profit organizations </a:t>
            </a:r>
            <a:endParaRPr lang="en-US" sz="2000" b="1" dirty="0" smtClean="0"/>
          </a:p>
          <a:p>
            <a:pPr lvl="1">
              <a:buFontTx/>
              <a:buNone/>
            </a:pPr>
            <a:endParaRPr lang="en-US" sz="2000" b="1" dirty="0" smtClean="0">
              <a:solidFill>
                <a:schemeClr val="tx2"/>
              </a:solidFill>
            </a:endParaRPr>
          </a:p>
          <a:p>
            <a:pPr lvl="1">
              <a:buFontTx/>
              <a:buNone/>
            </a:pPr>
            <a:endParaRPr lang="en-US" sz="2000" b="1" dirty="0" smtClean="0"/>
          </a:p>
          <a:p>
            <a:endParaRPr lang="en-US" sz="24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8</a:t>
            </a:fld>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1219200"/>
          </a:xfrm>
        </p:spPr>
        <p:txBody>
          <a:bodyPr>
            <a:noAutofit/>
          </a:bodyPr>
          <a:lstStyle/>
          <a:p>
            <a:r>
              <a:rPr lang="en-US" sz="4800" dirty="0" smtClean="0">
                <a:latin typeface="Arial" pitchFamily="34" charset="0"/>
                <a:cs typeface="Arial" pitchFamily="34" charset="0"/>
              </a:rPr>
              <a:t>Compliance Requirements</a:t>
            </a:r>
          </a:p>
        </p:txBody>
      </p:sp>
      <p:sp>
        <p:nvSpPr>
          <p:cNvPr id="12291" name="Rectangle 3"/>
          <p:cNvSpPr>
            <a:spLocks noGrp="1" noChangeArrowheads="1"/>
          </p:cNvSpPr>
          <p:nvPr>
            <p:ph type="body" sz="half" idx="1"/>
          </p:nvPr>
        </p:nvSpPr>
        <p:spPr>
          <a:xfrm>
            <a:off x="152400" y="2438400"/>
            <a:ext cx="8686800" cy="3124200"/>
          </a:xfrm>
        </p:spPr>
        <p:txBody>
          <a:bodyPr/>
          <a:lstStyle/>
          <a:p>
            <a:pPr>
              <a:spcAft>
                <a:spcPts val="600"/>
              </a:spcAft>
              <a:buFontTx/>
              <a:buNone/>
            </a:pPr>
            <a:r>
              <a:rPr lang="en-US" sz="2600" b="1" dirty="0" smtClean="0"/>
              <a:t>Audit Requirements</a:t>
            </a:r>
            <a:r>
              <a:rPr lang="en-US" sz="2600" dirty="0" smtClean="0"/>
              <a:t>:  </a:t>
            </a:r>
            <a:r>
              <a:rPr lang="en-US" sz="2600" dirty="0" smtClean="0">
                <a:solidFill>
                  <a:schemeClr val="tx2"/>
                </a:solidFill>
              </a:rPr>
              <a:t>Applicable OMB Circular and CFR</a:t>
            </a:r>
            <a:r>
              <a:rPr lang="en-US" sz="2600" dirty="0" smtClean="0"/>
              <a:t>	</a:t>
            </a:r>
            <a:endParaRPr lang="en-US" sz="2600" dirty="0" smtClean="0">
              <a:solidFill>
                <a:schemeClr val="tx2"/>
              </a:solidFill>
            </a:endParaRPr>
          </a:p>
          <a:p>
            <a:pPr lvl="1"/>
            <a:r>
              <a:rPr lang="en-US" sz="2400" b="1" dirty="0" smtClean="0">
                <a:solidFill>
                  <a:schemeClr val="tx2"/>
                </a:solidFill>
              </a:rPr>
              <a:t>A-133</a:t>
            </a:r>
            <a:r>
              <a:rPr lang="en-US" sz="2400" dirty="0" smtClean="0"/>
              <a:t>:  Audits of States, Local Governments, and Non-Profit Organizations</a:t>
            </a:r>
            <a:endParaRPr lang="en-US" sz="2400" b="1" dirty="0" smtClean="0"/>
          </a:p>
          <a:p>
            <a:pPr lvl="1">
              <a:lnSpc>
                <a:spcPct val="20000"/>
              </a:lnSpc>
              <a:buFontTx/>
              <a:buNone/>
            </a:pPr>
            <a:endParaRPr lang="en-US" sz="2400" b="1" dirty="0" smtClean="0"/>
          </a:p>
          <a:p>
            <a:pPr lvl="1"/>
            <a:r>
              <a:rPr lang="en-US" sz="2400" b="1" dirty="0" smtClean="0">
                <a:solidFill>
                  <a:schemeClr val="tx2"/>
                </a:solidFill>
              </a:rPr>
              <a:t>45 CFR Part 74.26 (d)</a:t>
            </a:r>
            <a:r>
              <a:rPr lang="en-US" sz="2400" dirty="0" smtClean="0"/>
              <a:t>:  Audits of For-Profit and </a:t>
            </a:r>
          </a:p>
          <a:p>
            <a:pPr lvl="1">
              <a:buFontTx/>
              <a:buNone/>
            </a:pPr>
            <a:r>
              <a:rPr lang="en-US" sz="2400" dirty="0" smtClean="0"/>
              <a:t>   Foreign Organizations  </a:t>
            </a:r>
            <a:endParaRPr lang="en-US" sz="2400" b="1" dirty="0" smtClean="0"/>
          </a:p>
          <a:p>
            <a:endParaRPr lang="en-US" sz="2800" dirty="0" smtClean="0"/>
          </a:p>
        </p:txBody>
      </p:sp>
      <p:sp>
        <p:nvSpPr>
          <p:cNvPr id="4" name="Slide Number Placeholder 3"/>
          <p:cNvSpPr>
            <a:spLocks noGrp="1"/>
          </p:cNvSpPr>
          <p:nvPr>
            <p:ph type="sldNum" sz="quarter" idx="12"/>
          </p:nvPr>
        </p:nvSpPr>
        <p:spPr>
          <a:xfrm>
            <a:off x="228600" y="6324600"/>
            <a:ext cx="2133600" cy="365125"/>
          </a:xfrm>
        </p:spPr>
        <p:txBody>
          <a:bodyPr/>
          <a:lstStyle/>
          <a:p>
            <a:pPr algn="l"/>
            <a:fld id="{4B299E65-BC98-483A-8DDE-40B0893A437C}" type="slidenum">
              <a:rPr lang="en-US" smtClean="0"/>
              <a:pPr algn="l"/>
              <a:t>9</a:t>
            </a:fld>
            <a:endParaRPr lang="en-US"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Rais, Sahar (NIH/OD) [E]</DisplayName>
        <AccountId>2365</AccountId>
        <AccountType/>
      </UserInfo>
    </Assigned_x0020_To0>
    <username xmlns="e64061a7-bc73-4e36-8b6e-74220a960d58" xsi:nil="true"/>
  </documentManagement>
</p:properties>
</file>

<file path=customXml/itemProps1.xml><?xml version="1.0" encoding="utf-8"?>
<ds:datastoreItem xmlns:ds="http://schemas.openxmlformats.org/officeDocument/2006/customXml" ds:itemID="{D53A7832-B7B1-4ABE-A99A-42B397F03F9D}"/>
</file>

<file path=customXml/itemProps2.xml><?xml version="1.0" encoding="utf-8"?>
<ds:datastoreItem xmlns:ds="http://schemas.openxmlformats.org/officeDocument/2006/customXml" ds:itemID="{AC345AE9-E009-4F3B-A532-8E01F70BB164}"/>
</file>

<file path=customXml/itemProps3.xml><?xml version="1.0" encoding="utf-8"?>
<ds:datastoreItem xmlns:ds="http://schemas.openxmlformats.org/officeDocument/2006/customXml" ds:itemID="{8646722D-05A7-4ABD-A367-1FDB1882CED9}"/>
</file>

<file path=docProps/app.xml><?xml version="1.0" encoding="utf-8"?>
<Properties xmlns="http://schemas.openxmlformats.org/officeDocument/2006/extended-properties" xmlns:vt="http://schemas.openxmlformats.org/officeDocument/2006/docPropsVTypes">
  <Template>OER2012</Template>
  <TotalTime>19174</TotalTime>
  <Words>2152</Words>
  <Application>Microsoft Office PowerPoint</Application>
  <PresentationFormat>On-screen Show (4:3)</PresentationFormat>
  <Paragraphs>496</Paragraphs>
  <Slides>50</Slides>
  <Notes>50</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OER2012</vt:lpstr>
      <vt:lpstr>Urban</vt:lpstr>
      <vt:lpstr>Option 1 - Small Pics at Bottom</vt:lpstr>
      <vt:lpstr>Common Compliance Pitfalls and Strategies for Success</vt:lpstr>
      <vt:lpstr>Division of Grants Compliance  and Oversight</vt:lpstr>
      <vt:lpstr>Compliance is……</vt:lpstr>
      <vt:lpstr>Grantees Responsibilities</vt:lpstr>
      <vt:lpstr>Compliance Requirements</vt:lpstr>
      <vt:lpstr> Compliance Requirements</vt:lpstr>
      <vt:lpstr>Compliance Requirements</vt:lpstr>
      <vt:lpstr> Compliance Requirements</vt:lpstr>
      <vt:lpstr>Compliance Requirements</vt:lpstr>
      <vt:lpstr>PowerPoint Presentation</vt:lpstr>
      <vt:lpstr>Updates-Final Uniform Guidance Governing Grants, Cooperative Agreements and other Funding Agreements Federal Agencies</vt:lpstr>
      <vt:lpstr>Compliance Requirements</vt:lpstr>
      <vt:lpstr>Compliance Pitfalls</vt:lpstr>
      <vt:lpstr>PowerPoint Presentation</vt:lpstr>
      <vt:lpstr>Case Study 1….</vt:lpstr>
      <vt:lpstr>References for Case Study 1</vt:lpstr>
      <vt:lpstr>Case Study 2….</vt:lpstr>
      <vt:lpstr>References for Case Study 2</vt:lpstr>
      <vt:lpstr>More References for  Case Study 2</vt:lpstr>
      <vt:lpstr>More References for  Case Study 2</vt:lpstr>
      <vt:lpstr>More References for  Case Study 2</vt:lpstr>
      <vt:lpstr>Case Study 3….</vt:lpstr>
      <vt:lpstr>References for Case Study 3</vt:lpstr>
      <vt:lpstr>References for Case Study 3 cont’d </vt:lpstr>
      <vt:lpstr>References for Case Study 3 cont’d </vt:lpstr>
      <vt:lpstr>References for Case Study 3 cont’d </vt:lpstr>
      <vt:lpstr>References for Case Study 3 cont’d</vt:lpstr>
      <vt:lpstr>Case Study 4….</vt:lpstr>
      <vt:lpstr>References for Case Study 4 </vt:lpstr>
      <vt:lpstr>References for Case Study 4 cont’d</vt:lpstr>
      <vt:lpstr>Case Study 5….</vt:lpstr>
      <vt:lpstr>References for Case Study 5</vt:lpstr>
      <vt:lpstr>References for Case Study 5 cont’d</vt:lpstr>
      <vt:lpstr>Case Study 6….</vt:lpstr>
      <vt:lpstr>References for Case Study 6</vt:lpstr>
      <vt:lpstr>References for Case Study 6 cont’d</vt:lpstr>
      <vt:lpstr>References for Case Study 6 cont’d</vt:lpstr>
      <vt:lpstr>References for Case Study 6 cont’d</vt:lpstr>
      <vt:lpstr>References for Case Study 6 cont’d</vt:lpstr>
      <vt:lpstr>References for Case Study 6 cont’d</vt:lpstr>
      <vt:lpstr>References for Case Study 6 cont’d</vt:lpstr>
      <vt:lpstr>Additional Information Related to Case Study 6</vt:lpstr>
      <vt:lpstr>Case Study 7….</vt:lpstr>
      <vt:lpstr>References for Case Study 7</vt:lpstr>
      <vt:lpstr>Questions?</vt:lpstr>
      <vt:lpstr>Related Excerpts from NIH  Grants Policy Statement</vt:lpstr>
      <vt:lpstr>Related Excerpts from NIH  Grants Policy Statement</vt:lpstr>
      <vt:lpstr>Related Excerpts from NIH  Grants Policy Statement</vt:lpstr>
      <vt:lpstr>Related Excerpts from NIH  Grants Policy Statement</vt:lpstr>
      <vt:lpstr>Related Excerpts from NIH  Grants Policy Statement</vt:lpstr>
    </vt:vector>
  </TitlesOfParts>
  <Company>OD/NIH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Compliance Pitfalls and Strategies for Success - NIH Regional Seminar 2014</dc:title>
  <dc:creator>Sue Kauble</dc:creator>
  <cp:lastModifiedBy>dwyerc</cp:lastModifiedBy>
  <cp:revision>609</cp:revision>
  <cp:lastPrinted>2014-04-16T13:24:13Z</cp:lastPrinted>
  <dcterms:created xsi:type="dcterms:W3CDTF">2004-03-11T15:39:24Z</dcterms:created>
  <dcterms:modified xsi:type="dcterms:W3CDTF">2014-05-23T14:48:37Z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0x0101004E06E598776B79408DE98D0C79F14201</vt:lpwstr>
  </property>
</Properties>
</file>