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4"/>
    <p:sldMasterId id="2147483697" r:id="rId5"/>
  </p:sldMasterIdLst>
  <p:notesMasterIdLst>
    <p:notesMasterId r:id="rId27"/>
  </p:notesMasterIdLst>
  <p:handoutMasterIdLst>
    <p:handoutMasterId r:id="rId28"/>
  </p:handoutMasterIdLst>
  <p:sldIdLst>
    <p:sldId id="264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3" r:id="rId16"/>
    <p:sldId id="354" r:id="rId17"/>
    <p:sldId id="355" r:id="rId18"/>
    <p:sldId id="363" r:id="rId19"/>
    <p:sldId id="357" r:id="rId20"/>
    <p:sldId id="358" r:id="rId21"/>
    <p:sldId id="359" r:id="rId22"/>
    <p:sldId id="360" r:id="rId23"/>
    <p:sldId id="361" r:id="rId24"/>
    <p:sldId id="341" r:id="rId25"/>
    <p:sldId id="342" r:id="rId2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C057"/>
    <a:srgbClr val="00B853"/>
    <a:srgbClr val="00518E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62" autoAdjust="0"/>
    <p:restoredTop sz="90941" autoAdjust="0"/>
  </p:normalViewPr>
  <p:slideViewPr>
    <p:cSldViewPr>
      <p:cViewPr varScale="1">
        <p:scale>
          <a:sx n="67" d="100"/>
          <a:sy n="67" d="100"/>
        </p:scale>
        <p:origin x="-1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9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AB130C-466A-47D4-BB20-4CE750CAD7AB}" type="datetimeFigureOut">
              <a:rPr lang="en-US"/>
              <a:pPr>
                <a:defRPr/>
              </a:pPr>
              <a:t>5/22/2014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EA56C54-BAF2-400D-8106-C09A3D961A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4400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9C06D19-CFB1-4ADC-AE21-6832244D0F56}" type="datetimeFigureOut">
              <a:rPr lang="en-US"/>
              <a:pPr>
                <a:defRPr/>
              </a:pPr>
              <a:t>5/22/2014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0287986-B811-44FA-A16C-622C48D9A5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3671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3641D-AC9C-4EEA-B41B-CC312A7333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778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3641D-AC9C-4EEA-B41B-CC312A7333B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2719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3641D-AC9C-4EEA-B41B-CC312A7333B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0312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3641D-AC9C-4EEA-B41B-CC312A7333B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4885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3641D-AC9C-4EEA-B41B-CC312A7333B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136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39B46D-A221-4BA3-98A4-149EC5F1024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16013" y="696913"/>
            <a:ext cx="46466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414838"/>
            <a:ext cx="5486400" cy="41846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2101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9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C97749-E162-441A-91B5-4F340BDDDD0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  <p:sp>
        <p:nvSpPr>
          <p:cNvPr id="133125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3641D-AC9C-4EEA-B41B-CC312A7333B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178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3641D-AC9C-4EEA-B41B-CC312A7333B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81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3641D-AC9C-4EEA-B41B-CC312A7333B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58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7A4DBD-A901-41E4-8597-FF11D148CA1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2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7A4DBD-A901-41E4-8597-FF11D148CA1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44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3641D-AC9C-4EEA-B41B-CC312A7333B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085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3641D-AC9C-4EEA-B41B-CC312A7333B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64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3641D-AC9C-4EEA-B41B-CC312A7333B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75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544763"/>
            <a:ext cx="9144000" cy="325596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2667000"/>
            <a:ext cx="9144000" cy="27400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478463"/>
            <a:ext cx="9144000" cy="23653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819650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150" dirty="0">
                <a:solidFill>
                  <a:srgbClr val="FFFFFF"/>
                </a:solidFill>
                <a:latin typeface="+mn-lt"/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8013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150" dirty="0">
                <a:solidFill>
                  <a:srgbClr val="FFFFFF"/>
                </a:solidFill>
                <a:latin typeface="+mn-lt"/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2849563"/>
            <a:ext cx="9144000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Presented By: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Name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Office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pic>
        <p:nvPicPr>
          <p:cNvPr id="10" name="Picture 15" descr="Logos spaced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8563" y="5943600"/>
            <a:ext cx="4084637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 userDrawn="1"/>
        </p:nvSpPr>
        <p:spPr>
          <a:xfrm>
            <a:off x="0" y="609600"/>
            <a:ext cx="91440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rgbClr val="00B050"/>
                </a:solidFill>
                <a:effectLst>
                  <a:outerShdw blurRad="508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Presentation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rgbClr val="00B050"/>
                </a:solidFill>
                <a:effectLst>
                  <a:outerShdw blurRad="508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Arial" pitchFamily="34" charset="0"/>
              <a:buChar char="•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A5F6A-2547-4AA9-8CEC-B88B80A439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F2EB4-9E3B-4C54-8C8C-B083D1EEA3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69CDB-AFD6-447B-A67F-4D479FE629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EDCBD-46B4-444C-BFA4-588457C979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600200"/>
            <a:ext cx="42672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066800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495800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066800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495800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013"/>
            <a:ext cx="9144000" cy="14541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8275"/>
            <a:ext cx="9144000" cy="1154113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563"/>
            <a:ext cx="8229600" cy="1111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C68AEDB-AEFF-497F-AD8E-285AC55ADA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368425"/>
            <a:ext cx="9144000" cy="14922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4" r:id="rId1"/>
    <p:sldLayoutId id="2147484095" r:id="rId2"/>
    <p:sldLayoutId id="2147484071" r:id="rId3"/>
    <p:sldLayoutId id="2147484072" r:id="rId4"/>
    <p:sldLayoutId id="2147484073" r:id="rId5"/>
    <p:sldLayoutId id="2147484096" r:id="rId6"/>
    <p:sldLayoutId id="2147484098" r:id="rId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2800" b="1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Courier New" pitchFamily="49" charset="0"/>
        <a:buChar char="o"/>
        <a:defRPr sz="2600" b="1" kern="1200">
          <a:solidFill>
            <a:srgbClr val="00B05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BCBFF"/>
        </a:buClr>
        <a:buFont typeface="Arial" charset="0"/>
        <a:buChar char="•"/>
        <a:defRPr sz="2400" b="1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36C09"/>
        </a:buClr>
        <a:buFont typeface="Arial" charset="0"/>
        <a:buChar char="•"/>
        <a:defRPr sz="2000" b="1" kern="1200">
          <a:solidFill>
            <a:srgbClr val="E46C0A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4BACC6"/>
        </a:buClr>
        <a:buFont typeface="Arial" charset="0"/>
        <a:buChar char="•"/>
        <a:defRPr b="1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57" name="Title Placeholder 21"/>
          <p:cNvSpPr>
            <a:spLocks noGrp="1"/>
          </p:cNvSpPr>
          <p:nvPr>
            <p:ph type="title"/>
          </p:nvPr>
        </p:nvSpPr>
        <p:spPr bwMode="auto">
          <a:xfrm>
            <a:off x="228600" y="152400"/>
            <a:ext cx="868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28600" y="1371600"/>
            <a:ext cx="8763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1600" y="101600"/>
            <a:ext cx="8940800" cy="6662057"/>
          </a:xfrm>
          <a:prstGeom prst="rect">
            <a:avLst/>
          </a:prstGeom>
          <a:noFill/>
          <a:ln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162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chemeClr val="tx2"/>
        </a:buClr>
        <a:buFont typeface="Georgia" pitchFamily="18" charset="0"/>
        <a:buChar char="•"/>
        <a:defRPr sz="2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rgbClr val="00B050"/>
        </a:buClr>
        <a:buSzPct val="50000"/>
        <a:buFont typeface="Wingdings" pitchFamily="2" charset="2"/>
        <a:buChar char="q"/>
        <a:defRPr sz="2600" b="1" kern="1200">
          <a:solidFill>
            <a:srgbClr val="00B050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rgbClr val="E36C09"/>
        </a:buClr>
        <a:buFont typeface="Wingdings 2" pitchFamily="18" charset="2"/>
        <a:buChar char=""/>
        <a:defRPr sz="2200" b="1" kern="1200">
          <a:solidFill>
            <a:srgbClr val="E36C09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chemeClr val="tx2"/>
        </a:buClr>
        <a:buFont typeface="Georgia" pitchFamily="18" charset="0"/>
        <a:buChar char="▫"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grants.nih.gov/ClinicalTrials_fdaaa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grants.nih.gov/ClinicalTrials_fdaaa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GrantsPolicy@mail.nih.gov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GrantsCompliance@mail.nih.gov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rants.nih.gov/ClinicalTrials_fdaaa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rsinfo.clinicaltrials.gov/ElaborationsOnDefinitions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grants.nih.gov/grants/funding/424/SF424_RR_Guide_General_Adobe_VerB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grants.nih.gov/grants/funding/2590/phs2590.pdf" TargetMode="External"/><Relationship Id="rId4" Type="http://schemas.openxmlformats.org/officeDocument/2006/relationships/hyperlink" Target="http://grants.nih.gov/grants/funding/phs398/phs398.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860925"/>
            <a:ext cx="8001000" cy="549275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NIH Regional Seminar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June 26, 2014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-17463"/>
            <a:ext cx="9144000" cy="2514601"/>
          </a:xfrm>
          <a:prstGeom prst="rect">
            <a:avLst/>
          </a:prstGeom>
          <a:gradFill flip="none" rotWithShape="1">
            <a:gsLst>
              <a:gs pos="16000">
                <a:schemeClr val="bg2"/>
              </a:gs>
              <a:gs pos="100000">
                <a:srgbClr val="C0C0C0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C057">
                      <a:alpha val="49804"/>
                    </a:srgbClr>
                  </a:outerShdw>
                </a:effectLst>
              </a:rPr>
              <a:t>.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C057">
                    <a:alpha val="49804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0" y="2819400"/>
            <a:ext cx="2971800" cy="1524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75307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ln w="18415" cmpd="sng">
                  <a:solidFill>
                    <a:srgbClr val="00B853"/>
                  </a:solidFill>
                  <a:prstDash val="solid"/>
                </a:ln>
                <a:solidFill>
                  <a:srgbClr val="00B853"/>
                </a:solidFill>
                <a:latin typeface="Franklin Gothic Demi" pitchFamily="34" charset="0"/>
                <a:cs typeface="Arial" pitchFamily="34" charset="0"/>
              </a:rPr>
              <a:t>ClinicalTrials.gov and FDAAA for NIH Grantees</a:t>
            </a:r>
            <a:endParaRPr lang="en-US" sz="5400" dirty="0">
              <a:ln w="18415" cmpd="sng">
                <a:solidFill>
                  <a:srgbClr val="00B853"/>
                </a:solidFill>
                <a:prstDash val="solid"/>
              </a:ln>
              <a:solidFill>
                <a:srgbClr val="00B853"/>
              </a:solidFill>
              <a:latin typeface="Franklin Gothic Demi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2971800"/>
            <a:ext cx="86106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David Curren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Special Assistant to the Office Director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Officer of Policy for Extramural Research Administration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5943600"/>
            <a:ext cx="43434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5954" name="Picture 2" descr="https://oer-sharepoint.nih.gov/NIH%20logo%20files/NIH%20logo%20with%20tagline/NIH_Master_Logo_With_Tag_2Color-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5943600"/>
            <a:ext cx="46482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91000"/>
          </a:xfrm>
        </p:spPr>
        <p:txBody>
          <a:bodyPr/>
          <a:lstStyle/>
          <a:p>
            <a:pPr>
              <a:buNone/>
            </a:pPr>
            <a:r>
              <a:rPr lang="en-US" b="1" i="1" dirty="0" smtClean="0"/>
              <a:t>Section G. Special Reporting Requirements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G.4.c ClinicalTrials.gov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Does this project include one or more applicable clinical trials that must be registered in ClinicalTrials.gov under FDAAA?</a:t>
            </a:r>
          </a:p>
          <a:p>
            <a:pPr>
              <a:buNone/>
            </a:pPr>
            <a:r>
              <a:rPr lang="en-US" sz="2400" dirty="0" smtClean="0"/>
              <a:t>		Yes		No</a:t>
            </a:r>
          </a:p>
          <a:p>
            <a:pPr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If yes, provide the ClinicalTrials.gov identifier, NCT number (e.g., NCT00654321) for those trials.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72400" y="6553200"/>
            <a:ext cx="1371600" cy="304800"/>
          </a:xfrm>
          <a:prstGeom prst="rect">
            <a:avLst/>
          </a:prstGeom>
        </p:spPr>
        <p:txBody>
          <a:bodyPr/>
          <a:lstStyle/>
          <a:p>
            <a:fld id="{085F3CEB-E411-474B-A640-EDAF975F7E6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104900" y="461962"/>
            <a:ext cx="7620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NIH Certification of Compliance: </a:t>
            </a:r>
            <a:b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RPPR 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Flowchart: Connector 6"/>
          <p:cNvSpPr/>
          <p:nvPr/>
        </p:nvSpPr>
        <p:spPr>
          <a:xfrm>
            <a:off x="2895600" y="4533900"/>
            <a:ext cx="228600" cy="228600"/>
          </a:xfrm>
          <a:prstGeom prst="flowChartConnector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1066800" y="4572000"/>
            <a:ext cx="228600" cy="228600"/>
          </a:xfrm>
          <a:prstGeom prst="flowChartConnector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 title="Box for Entering NCT Number"/>
          <p:cNvSpPr/>
          <p:nvPr/>
        </p:nvSpPr>
        <p:spPr>
          <a:xfrm>
            <a:off x="5029200" y="6096000"/>
            <a:ext cx="2743200" cy="30480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72400" y="6553200"/>
            <a:ext cx="1371600" cy="304800"/>
          </a:xfrm>
          <a:prstGeom prst="rect">
            <a:avLst/>
          </a:prstGeom>
        </p:spPr>
        <p:txBody>
          <a:bodyPr/>
          <a:lstStyle/>
          <a:p>
            <a:fld id="{085F3CEB-E411-474B-A640-EDAF975F7E6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143000" y="381000"/>
            <a:ext cx="7620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NIH Certification of Compliance: </a:t>
            </a:r>
            <a:b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RPPR Screenshot 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title="Screenshot of RPPR web p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075" y="1676400"/>
            <a:ext cx="8915400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205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Record Retention for Clinical Trial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Carefully consider </a:t>
            </a:r>
            <a:r>
              <a:rPr lang="en-US" dirty="0" smtClean="0"/>
              <a:t>requirements</a:t>
            </a:r>
          </a:p>
          <a:p>
            <a:endParaRPr lang="en-US" sz="2000" dirty="0" smtClean="0"/>
          </a:p>
          <a:p>
            <a:r>
              <a:rPr lang="en-US" dirty="0" smtClean="0"/>
              <a:t>NIH Grantee Institution’s responsibility</a:t>
            </a:r>
          </a:p>
          <a:p>
            <a:pPr lvl="1"/>
            <a:r>
              <a:rPr lang="en-US" dirty="0" smtClean="0"/>
              <a:t>Minimum of 3 years after date of submission of final expenditures report to NIH</a:t>
            </a:r>
          </a:p>
          <a:p>
            <a:pPr lvl="1"/>
            <a:r>
              <a:rPr lang="en-US" dirty="0" smtClean="0"/>
              <a:t>May be additional durations specified under CFR as well</a:t>
            </a:r>
          </a:p>
          <a:p>
            <a:endParaRPr lang="en-US" sz="2000" dirty="0" smtClean="0"/>
          </a:p>
          <a:p>
            <a:r>
              <a:rPr lang="en-US" dirty="0" smtClean="0"/>
              <a:t>Requirements </a:t>
            </a:r>
            <a:r>
              <a:rPr lang="en-US" dirty="0" smtClean="0"/>
              <a:t>apart from those associated with NIH grants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72400" y="6553200"/>
            <a:ext cx="1371600" cy="155575"/>
          </a:xfrm>
          <a:prstGeom prst="rect">
            <a:avLst/>
          </a:prstGeom>
        </p:spPr>
        <p:txBody>
          <a:bodyPr/>
          <a:lstStyle/>
          <a:p>
            <a:fld id="{085F3CEB-E411-474B-A640-EDAF975F7E6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59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543800" cy="563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if NIH has concerns about compliance?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Extramural Program Official may generate a notification email:</a:t>
            </a:r>
          </a:p>
          <a:p>
            <a:pPr lvl="1"/>
            <a:r>
              <a:rPr lang="en-US" dirty="0" smtClean="0"/>
              <a:t>PD/PI, Business Official, Responsible Part, NIH Grants Management</a:t>
            </a:r>
          </a:p>
          <a:p>
            <a:endParaRPr lang="en-US" dirty="0" smtClean="0"/>
          </a:p>
          <a:p>
            <a:r>
              <a:rPr lang="en-US" sz="2600" dirty="0" smtClean="0"/>
              <a:t>FDAAA </a:t>
            </a:r>
            <a:r>
              <a:rPr lang="en-US" sz="2600" dirty="0" smtClean="0"/>
              <a:t>Issues Report from PRS (Protocol Registration System; NLM)</a:t>
            </a:r>
          </a:p>
          <a:p>
            <a:pPr lvl="1"/>
            <a:r>
              <a:rPr lang="en-US" dirty="0" smtClean="0"/>
              <a:t>Missing FDAAA-required fields &amp; results</a:t>
            </a:r>
          </a:p>
          <a:p>
            <a:endParaRPr lang="en-US" sz="2600" dirty="0" smtClean="0"/>
          </a:p>
          <a:p>
            <a:r>
              <a:rPr lang="en-US" sz="2600" dirty="0" smtClean="0"/>
              <a:t>Work </a:t>
            </a:r>
            <a:r>
              <a:rPr lang="en-US" sz="2600" dirty="0" smtClean="0"/>
              <a:t>quickly to respond and remedy</a:t>
            </a:r>
          </a:p>
          <a:p>
            <a:pPr lvl="1"/>
            <a:r>
              <a:rPr lang="en-US" dirty="0" smtClean="0"/>
              <a:t>Bring trial and grant into compliance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72400" y="6553200"/>
            <a:ext cx="1371600" cy="155575"/>
          </a:xfrm>
          <a:prstGeom prst="rect">
            <a:avLst/>
          </a:prstGeom>
        </p:spPr>
        <p:txBody>
          <a:bodyPr/>
          <a:lstStyle/>
          <a:p>
            <a:fld id="{085F3CEB-E411-474B-A640-EDAF975F7E6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11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6000" dirty="0" smtClean="0"/>
              <a:t>Resources and Tips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070605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6200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NIH OER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2600" dirty="0" smtClean="0"/>
              <a:t>“What NIH Grantees Need to Know about FDAAA”</a:t>
            </a:r>
          </a:p>
          <a:p>
            <a:pPr algn="ctr">
              <a:buNone/>
            </a:pPr>
            <a:r>
              <a:rPr lang="en-US" sz="2600" dirty="0" smtClean="0">
                <a:hlinkClick r:id="rId3"/>
              </a:rPr>
              <a:t>http://grants.nih.gov/ClinicalTrials_fdaaa/</a:t>
            </a:r>
            <a:r>
              <a:rPr lang="en-US" sz="2600" dirty="0" smtClean="0"/>
              <a:t> </a:t>
            </a:r>
          </a:p>
          <a:p>
            <a:pPr algn="ctr">
              <a:buNone/>
            </a:pPr>
            <a:endParaRPr lang="en-US" sz="2600" dirty="0" smtClean="0"/>
          </a:p>
          <a:p>
            <a:r>
              <a:rPr lang="en-US" sz="2600" dirty="0" smtClean="0"/>
              <a:t>Step-by-step guidance</a:t>
            </a:r>
          </a:p>
          <a:p>
            <a:r>
              <a:rPr lang="en-US" sz="2600" dirty="0" smtClean="0"/>
              <a:t>Flowcharts for ascertaining ACTs and RP</a:t>
            </a:r>
          </a:p>
          <a:p>
            <a:r>
              <a:rPr lang="en-US" sz="2600" dirty="0" smtClean="0"/>
              <a:t>“At-a-glance” requirements</a:t>
            </a:r>
          </a:p>
          <a:p>
            <a:r>
              <a:rPr lang="en-US" sz="2600" dirty="0" smtClean="0"/>
              <a:t>FAQs for NIH Grantees</a:t>
            </a:r>
          </a:p>
          <a:p>
            <a:pPr algn="ctr">
              <a:buNone/>
            </a:pPr>
            <a:r>
              <a:rPr lang="en-US" sz="2600" dirty="0" smtClean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858000" y="6553200"/>
            <a:ext cx="22860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CA70638-C4B2-42C5-82E8-65D751AFFE63}" type="slidenum">
              <a:rPr lang="en-US" smtClean="0"/>
              <a:pPr>
                <a:defRPr/>
              </a:pPr>
              <a:t>15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9861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Tips: Take a Team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Be aware of your Institution’s approach/SOP</a:t>
            </a:r>
          </a:p>
          <a:p>
            <a:endParaRPr lang="en-US" sz="2200" dirty="0" smtClean="0"/>
          </a:p>
          <a:p>
            <a:r>
              <a:rPr lang="en-US" sz="3000" dirty="0" smtClean="0"/>
              <a:t>Work </a:t>
            </a:r>
            <a:r>
              <a:rPr lang="en-US" sz="3000" dirty="0" smtClean="0"/>
              <a:t>as a team to identify ACTs and RPs</a:t>
            </a:r>
          </a:p>
          <a:p>
            <a:pPr lvl="1"/>
            <a:r>
              <a:rPr lang="en-US" dirty="0" smtClean="0"/>
              <a:t>Sponsored research office, PI, Counsel</a:t>
            </a:r>
          </a:p>
          <a:p>
            <a:pPr lvl="1"/>
            <a:r>
              <a:rPr lang="en-US" dirty="0" smtClean="0"/>
              <a:t>Work across institutions</a:t>
            </a:r>
          </a:p>
          <a:p>
            <a:pPr lvl="1"/>
            <a:r>
              <a:rPr lang="en-US" dirty="0" smtClean="0"/>
              <a:t>Take actions </a:t>
            </a:r>
            <a:r>
              <a:rPr lang="en-US" u="sng" dirty="0" smtClean="0"/>
              <a:t>early</a:t>
            </a:r>
            <a:r>
              <a:rPr lang="en-US" dirty="0" smtClean="0"/>
              <a:t> to clarify roles and responsibilities</a:t>
            </a:r>
          </a:p>
          <a:p>
            <a:endParaRPr lang="en-US" sz="2200" dirty="0" smtClean="0"/>
          </a:p>
          <a:p>
            <a:r>
              <a:rPr lang="en-US" sz="3000" dirty="0" smtClean="0"/>
              <a:t>NIH’s </a:t>
            </a:r>
            <a:r>
              <a:rPr lang="en-US" sz="3000" dirty="0" smtClean="0"/>
              <a:t>role</a:t>
            </a:r>
          </a:p>
          <a:p>
            <a:pPr lvl="1"/>
            <a:r>
              <a:rPr lang="en-US" dirty="0" smtClean="0"/>
              <a:t>Resources</a:t>
            </a:r>
          </a:p>
          <a:p>
            <a:pPr lvl="1"/>
            <a:r>
              <a:rPr lang="en-US" dirty="0" smtClean="0"/>
              <a:t>Cannot make determinations or register/report results on behalf of Grantee or RP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72400" y="6553200"/>
            <a:ext cx="1371600" cy="155575"/>
          </a:xfrm>
          <a:prstGeom prst="rect">
            <a:avLst/>
          </a:prstGeom>
        </p:spPr>
        <p:txBody>
          <a:bodyPr/>
          <a:lstStyle/>
          <a:p>
            <a:fld id="{085F3CEB-E411-474B-A640-EDAF975F7E6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76400" y="6019800"/>
            <a:ext cx="7086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http://grants.nih.gov/grants/guide/notice-files/NOT-OD-09-147.html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63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Tip: Manage Risk Wisely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dirty="0" smtClean="0"/>
              <a:t>Grantee Institutions as Sponsors</a:t>
            </a:r>
          </a:p>
          <a:p>
            <a:pPr lvl="1"/>
            <a:r>
              <a:rPr lang="en-US" dirty="0" smtClean="0"/>
              <a:t>Do you have standard operating procedures?</a:t>
            </a:r>
          </a:p>
          <a:p>
            <a:pPr lvl="1"/>
            <a:r>
              <a:rPr lang="en-US" dirty="0" smtClean="0"/>
              <a:t>Monitor compliance</a:t>
            </a:r>
          </a:p>
          <a:p>
            <a:pPr lvl="1"/>
            <a:r>
              <a:rPr lang="en-US" dirty="0" smtClean="0"/>
              <a:t>All ACTs belong in Institutional account</a:t>
            </a:r>
          </a:p>
          <a:p>
            <a:pPr lvl="1"/>
            <a:r>
              <a:rPr lang="en-US" dirty="0" smtClean="0"/>
              <a:t>Use personnel appropriately to fulfill FDAAA</a:t>
            </a:r>
          </a:p>
          <a:p>
            <a:pPr lvl="2"/>
            <a:r>
              <a:rPr lang="en-US" dirty="0" smtClean="0"/>
              <a:t>Not necessary to have a someone designated as RP in order for him/her to enter data</a:t>
            </a:r>
          </a:p>
          <a:p>
            <a:pPr lvl="2"/>
            <a:r>
              <a:rPr lang="en-US" dirty="0" smtClean="0"/>
              <a:t>Multi-user access, including user from outside of Institution</a:t>
            </a:r>
          </a:p>
          <a:p>
            <a:pPr lvl="1"/>
            <a:r>
              <a:rPr lang="en-US" dirty="0" smtClean="0"/>
              <a:t>Implement appropriate record retention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72400" y="6553200"/>
            <a:ext cx="1371600" cy="155575"/>
          </a:xfrm>
          <a:prstGeom prst="rect">
            <a:avLst/>
          </a:prstGeom>
        </p:spPr>
        <p:txBody>
          <a:bodyPr/>
          <a:lstStyle/>
          <a:p>
            <a:fld id="{085F3CEB-E411-474B-A640-EDAF975F7E6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5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Tips: Understand FDAAA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r>
              <a:rPr lang="en-US" dirty="0" smtClean="0"/>
              <a:t>Only the Responsible Party can register and report results</a:t>
            </a:r>
          </a:p>
          <a:p>
            <a:pPr lvl="1"/>
            <a:r>
              <a:rPr lang="en-US" dirty="0" smtClean="0"/>
              <a:t>If trial is non-compliant, non-RP may not usurp RP’s role</a:t>
            </a:r>
          </a:p>
          <a:p>
            <a:endParaRPr lang="en-US" dirty="0" smtClean="0"/>
          </a:p>
          <a:p>
            <a:r>
              <a:rPr lang="en-US" dirty="0" smtClean="0"/>
              <a:t>Be </a:t>
            </a:r>
            <a:r>
              <a:rPr lang="en-US" dirty="0" smtClean="0"/>
              <a:t>attentive to rulemaking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72400" y="6553200"/>
            <a:ext cx="1371600" cy="155575"/>
          </a:xfrm>
          <a:prstGeom prst="rect">
            <a:avLst/>
          </a:prstGeom>
        </p:spPr>
        <p:txBody>
          <a:bodyPr/>
          <a:lstStyle/>
          <a:p>
            <a:fld id="{085F3CEB-E411-474B-A640-EDAF975F7E6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76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marL="119063" lvl="1" indent="-6350" algn="ctr">
              <a:buNone/>
            </a:pPr>
            <a:r>
              <a:rPr lang="en-US" dirty="0" smtClean="0"/>
              <a:t>The NIH encourages registration and results reporting for </a:t>
            </a:r>
            <a:r>
              <a:rPr lang="en-US" u="sng" dirty="0" smtClean="0"/>
              <a:t>all NIH-supported clinical trials,</a:t>
            </a:r>
            <a:r>
              <a:rPr lang="en-US" dirty="0" smtClean="0"/>
              <a:t> regardless of whether or not they </a:t>
            </a:r>
            <a:r>
              <a:rPr lang="en-US" dirty="0" smtClean="0"/>
              <a:t>are                        subject </a:t>
            </a:r>
            <a:r>
              <a:rPr lang="en-US" dirty="0" smtClean="0"/>
              <a:t>to FDAAA.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858000" y="6553200"/>
            <a:ext cx="22860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CA70638-C4B2-42C5-82E8-65D751AFFE63}" type="slidenum">
              <a:rPr lang="en-US" smtClean="0"/>
              <a:pPr>
                <a:defRPr/>
              </a:pPr>
              <a:t>19</a:t>
            </a:fld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5983069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hlinkClick r:id="rId3"/>
              </a:rPr>
              <a:t>http://grants.nih.gov/ClinicalTrials_fdaaa/</a:t>
            </a:r>
            <a:r>
              <a:rPr lang="en-US" dirty="0" smtClean="0"/>
              <a:t> 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68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for This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sz="3000" dirty="0" smtClean="0"/>
              <a:t>Help you understand </a:t>
            </a:r>
            <a:r>
              <a:rPr lang="en-US" sz="3000" u="sng" dirty="0" smtClean="0"/>
              <a:t>compliance</a:t>
            </a:r>
            <a:r>
              <a:rPr lang="en-US" sz="3000" dirty="0" smtClean="0"/>
              <a:t>:</a:t>
            </a:r>
          </a:p>
          <a:p>
            <a:pPr lvl="1"/>
            <a:r>
              <a:rPr lang="en-US" dirty="0" smtClean="0"/>
              <a:t>Taking the Responsible Party (RP) role for applicable clinical trials (ACTs) supported by NIH grants</a:t>
            </a:r>
          </a:p>
          <a:p>
            <a:pPr lvl="1"/>
            <a:r>
              <a:rPr lang="en-US" dirty="0" smtClean="0"/>
              <a:t>NIH certification of compliance with FDAAA</a:t>
            </a:r>
          </a:p>
          <a:p>
            <a:pPr lvl="1"/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2. Help you avoid </a:t>
            </a:r>
            <a:r>
              <a:rPr lang="en-US" sz="3000" u="sng" dirty="0" smtClean="0"/>
              <a:t>trouble spots</a:t>
            </a:r>
            <a:r>
              <a:rPr lang="en-US" sz="3000" dirty="0" smtClean="0"/>
              <a:t>:</a:t>
            </a:r>
          </a:p>
          <a:p>
            <a:pPr lvl="1"/>
            <a:r>
              <a:rPr lang="en-US" dirty="0" smtClean="0"/>
              <a:t>Resources to help you</a:t>
            </a:r>
          </a:p>
          <a:p>
            <a:pPr lvl="1"/>
            <a:r>
              <a:rPr lang="en-US" dirty="0" smtClean="0"/>
              <a:t>Tips</a:t>
            </a:r>
          </a:p>
          <a:p>
            <a:pPr marL="0" lvl="1" indent="0">
              <a:buNone/>
            </a:pPr>
            <a:endParaRPr lang="en-US" u="sng" dirty="0" smtClean="0"/>
          </a:p>
          <a:p>
            <a:pPr marL="0" lvl="1" indent="0">
              <a:buNone/>
            </a:pPr>
            <a:r>
              <a:rPr lang="en-US" u="sng" dirty="0" smtClean="0"/>
              <a:t>Note</a:t>
            </a:r>
            <a:r>
              <a:rPr lang="en-US" dirty="0" smtClean="0"/>
              <a:t>: NIH extramural grants only; not NIH research and </a:t>
            </a:r>
            <a:r>
              <a:rPr lang="en-US" dirty="0" smtClean="0"/>
              <a:t>development contracts</a:t>
            </a:r>
            <a:r>
              <a:rPr lang="en-US" dirty="0" smtClean="0"/>
              <a:t>.</a:t>
            </a:r>
          </a:p>
          <a:p>
            <a:pPr lvl="1"/>
            <a:endParaRPr lang="en-US" u="sn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72400" y="6553200"/>
            <a:ext cx="1371600" cy="155575"/>
          </a:xfrm>
          <a:prstGeom prst="rect">
            <a:avLst/>
          </a:prstGeom>
        </p:spPr>
        <p:txBody>
          <a:bodyPr/>
          <a:lstStyle/>
          <a:p>
            <a:fld id="{085F3CEB-E411-474B-A640-EDAF975F7E6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0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Grants Information:</a:t>
            </a:r>
            <a:br>
              <a:rPr lang="en-US" sz="4000" b="1" dirty="0" smtClean="0"/>
            </a:br>
            <a:r>
              <a:rPr lang="en-US" sz="4000" b="1" dirty="0" smtClean="0"/>
              <a:t>Who to Contact (cont’d)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686800" cy="51054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dirty="0" smtClean="0">
              <a:solidFill>
                <a:schemeClr val="accent3">
                  <a:lumMod val="25000"/>
                </a:schemeClr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Division of Grants Policy: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/>
              <a:t>E-Mail: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GrantsPolicy@mail.nih.gov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/>
              <a:t>Phone:  301-435-0949 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sz="24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Division of Grants Compliance &amp; Oversight: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/>
              <a:t>E-Mail: 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GrantsCompliance@mail.nih.gov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/>
              <a:t>Phone:  301-435-0949</a:t>
            </a:r>
          </a:p>
        </p:txBody>
      </p:sp>
      <p:sp>
        <p:nvSpPr>
          <p:cNvPr id="74756" name="Slide Number Placeholder 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4375EE-45D5-444F-AE99-16059ACE890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16280"/>
            <a:ext cx="8229600" cy="65532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</a:rPr>
              <a:t>Thank You!</a:t>
            </a:r>
            <a:r>
              <a:rPr lang="en-US" sz="4000" b="1" dirty="0" smtClean="0">
                <a:solidFill>
                  <a:schemeClr val="bg1"/>
                </a:solidFill>
              </a:rPr>
              <a:t/>
            </a:r>
            <a:br>
              <a:rPr lang="en-US" sz="4000" b="1" dirty="0" smtClean="0">
                <a:solidFill>
                  <a:schemeClr val="bg1"/>
                </a:solidFill>
              </a:rPr>
            </a:br>
            <a:endParaRPr lang="en-US" sz="4000" b="1" dirty="0" smtClean="0">
              <a:solidFill>
                <a:schemeClr val="bg1"/>
              </a:solidFill>
            </a:endParaRPr>
          </a:p>
        </p:txBody>
      </p:sp>
      <p:sp>
        <p:nvSpPr>
          <p:cNvPr id="75779" name="Slide Number Placeholder 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4A73F6-6F6D-44AD-AA12-6DF502C9E9E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609600" y="2667000"/>
            <a:ext cx="8001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chemeClr val="accent3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DCA70638-C4B2-42C5-82E8-65D751AFFE63}" type="slidenum">
              <a:rPr lang="en-US" smtClean="0"/>
              <a:pPr>
                <a:defRPr/>
              </a:pPr>
              <a:t>3</a:t>
            </a:fld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2133600"/>
            <a:ext cx="8610600" cy="2895600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en-US" dirty="0" smtClean="0"/>
          </a:p>
          <a:p>
            <a:pPr marL="119063" lvl="1" indent="-6350" algn="ctr">
              <a:buNone/>
            </a:pPr>
            <a:r>
              <a:rPr lang="en-US" dirty="0" smtClean="0"/>
              <a:t>The NIH encourages registration and results reporting for </a:t>
            </a:r>
            <a:r>
              <a:rPr lang="en-US" u="sng" dirty="0" smtClean="0"/>
              <a:t>all NIH-supported clinical trials,</a:t>
            </a:r>
            <a:r>
              <a:rPr lang="en-US" dirty="0" smtClean="0"/>
              <a:t> regardless of whether or not </a:t>
            </a:r>
            <a:r>
              <a:rPr lang="en-US" dirty="0" smtClean="0"/>
              <a:t>they are                              subject </a:t>
            </a:r>
            <a:r>
              <a:rPr lang="en-US" dirty="0" smtClean="0"/>
              <a:t>to FDAAA.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667000" y="5983069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hlinkClick r:id="rId3"/>
              </a:rPr>
              <a:t>http://grants.nih.gov/ClinicalTrials_fdaaa/</a:t>
            </a:r>
            <a:r>
              <a:rPr lang="en-US" dirty="0" smtClean="0"/>
              <a:t> 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15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Responsible Party &amp; NIH Grants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600" dirty="0" smtClean="0"/>
              <a:t>Sponsor [only one per trial] is:</a:t>
            </a:r>
          </a:p>
          <a:p>
            <a:pPr lvl="1"/>
            <a:r>
              <a:rPr lang="en-US" dirty="0" smtClean="0"/>
              <a:t>IND/IDE* holder; if none, then:</a:t>
            </a:r>
          </a:p>
          <a:p>
            <a:pPr lvl="1"/>
            <a:r>
              <a:rPr lang="en-US" dirty="0" smtClean="0"/>
              <a:t>The Grantee Institution is generally considered to be the Sponsor</a:t>
            </a:r>
          </a:p>
          <a:p>
            <a:pPr lvl="2"/>
            <a:r>
              <a:rPr lang="en-US" sz="2400" dirty="0" smtClean="0"/>
              <a:t>Grantee is the “initiator” of the trial, having submitted the funding proposal</a:t>
            </a:r>
          </a:p>
          <a:p>
            <a:pPr lvl="3"/>
            <a:r>
              <a:rPr lang="en-US" dirty="0" smtClean="0">
                <a:hlinkClick r:id="rId3"/>
              </a:rPr>
              <a:t>http://prsinfo.clinicaltrials.gov/ElaborationsOnDefinitions.pdf</a:t>
            </a:r>
            <a:r>
              <a:rPr lang="en-US" dirty="0" smtClean="0"/>
              <a:t> </a:t>
            </a:r>
            <a:endParaRPr lang="en-US" sz="2000" dirty="0" smtClean="0"/>
          </a:p>
          <a:p>
            <a:pPr marL="749300" lvl="1" indent="-292100"/>
            <a:r>
              <a:rPr lang="en-US" u="sng" dirty="0" smtClean="0"/>
              <a:t>Note</a:t>
            </a:r>
            <a:r>
              <a:rPr lang="en-US" dirty="0" smtClean="0"/>
              <a:t>: </a:t>
            </a:r>
          </a:p>
          <a:p>
            <a:pPr marL="1149350" lvl="2" indent="-292100"/>
            <a:r>
              <a:rPr lang="en-US" dirty="0" smtClean="0"/>
              <a:t>Includes</a:t>
            </a:r>
            <a:r>
              <a:rPr lang="en-US" sz="2400" dirty="0" smtClean="0"/>
              <a:t> cooperative agreements (</a:t>
            </a:r>
            <a:r>
              <a:rPr lang="en-US" sz="2400" dirty="0" smtClean="0"/>
              <a:t>US) </a:t>
            </a:r>
            <a:r>
              <a:rPr lang="en-US" sz="2400" dirty="0" smtClean="0"/>
              <a:t>&amp; </a:t>
            </a:r>
            <a:r>
              <a:rPr lang="en-US" sz="2400" dirty="0" smtClean="0"/>
              <a:t> Center </a:t>
            </a:r>
            <a:r>
              <a:rPr lang="en-US" sz="2400" dirty="0" smtClean="0"/>
              <a:t>grants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858000" y="6553200"/>
            <a:ext cx="22860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CA70638-C4B2-42C5-82E8-65D751AFFE63}" type="slidenum">
              <a:rPr lang="en-US" smtClean="0"/>
              <a:pPr>
                <a:defRPr/>
              </a:pPr>
              <a:t>4</a:t>
            </a:fld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6107668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* Investigational New Drug/Investigations Device Exemption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21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Criteria for PI as Responsible Party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3000" dirty="0" smtClean="0"/>
              <a:t>Sponsor may designate the </a:t>
            </a:r>
            <a:r>
              <a:rPr lang="en-US" sz="3000" u="sng" dirty="0" smtClean="0"/>
              <a:t>PI of the clinical trial</a:t>
            </a:r>
            <a:r>
              <a:rPr lang="en-US" sz="3000" dirty="0" smtClean="0"/>
              <a:t> as the Responsible Party provided they: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dirty="0" smtClean="0"/>
              <a:t>Are responsible for conducting the trial;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dirty="0" smtClean="0"/>
              <a:t>Have access to and control over the data from the clinical trial;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dirty="0" smtClean="0"/>
              <a:t>Have the right to publish the results of the trial; </a:t>
            </a:r>
            <a:r>
              <a:rPr lang="en-US" u="sng" dirty="0" smtClean="0"/>
              <a:t>and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dirty="0" smtClean="0"/>
              <a:t>Have the ability to meet all of the requirements for submitting information under the law</a:t>
            </a:r>
            <a:r>
              <a:rPr lang="en-US" dirty="0" smtClean="0"/>
              <a:t>.</a:t>
            </a:r>
          </a:p>
          <a:p>
            <a:pPr marL="457200" lvl="1" indent="0" eaLnBrk="1" hangingPunct="1">
              <a:buNone/>
            </a:pPr>
            <a:endParaRPr lang="en-US" dirty="0" smtClean="0"/>
          </a:p>
          <a:p>
            <a:pPr marL="571500" indent="-514350"/>
            <a:r>
              <a:rPr lang="en-US" sz="3000" dirty="0" smtClean="0"/>
              <a:t>PI must meet </a:t>
            </a:r>
            <a:r>
              <a:rPr lang="en-US" sz="3000" u="sng" dirty="0" smtClean="0"/>
              <a:t>all</a:t>
            </a:r>
            <a:r>
              <a:rPr lang="en-US" sz="3000" dirty="0" smtClean="0"/>
              <a:t> criteria to be designated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858000" y="6553200"/>
            <a:ext cx="22860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CA70638-C4B2-42C5-82E8-65D751AFFE63}" type="slidenum">
              <a:rPr lang="en-US" smtClean="0"/>
              <a:pPr>
                <a:defRPr/>
              </a:pPr>
              <a:t>5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605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Designating the PI as Responsible Party (or Not)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Sponsor is </a:t>
            </a:r>
            <a:r>
              <a:rPr lang="en-US" u="sng" dirty="0" smtClean="0"/>
              <a:t>not required</a:t>
            </a:r>
            <a:r>
              <a:rPr lang="en-US" dirty="0" smtClean="0"/>
              <a:t> to designate the PI as the </a:t>
            </a:r>
            <a:r>
              <a:rPr lang="en-US" dirty="0" smtClean="0"/>
              <a:t>RP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Carefully consider the implications of designating a PI as the Responsible Party</a:t>
            </a:r>
          </a:p>
          <a:p>
            <a:pPr lvl="1"/>
            <a:r>
              <a:rPr lang="en-US" dirty="0" smtClean="0"/>
              <a:t>What is in the best interest of the Sponsor? </a:t>
            </a:r>
          </a:p>
          <a:p>
            <a:pPr lvl="1"/>
            <a:r>
              <a:rPr lang="en-US" dirty="0" smtClean="0"/>
              <a:t>After the trial ends?</a:t>
            </a:r>
          </a:p>
          <a:p>
            <a:pPr lvl="1"/>
            <a:r>
              <a:rPr lang="en-US" dirty="0" smtClean="0"/>
              <a:t>After the PI leaves? </a:t>
            </a:r>
          </a:p>
          <a:p>
            <a:pPr lvl="1" eaLnBrk="1" hangingPunct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858000" y="6553200"/>
            <a:ext cx="22860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CA70638-C4B2-42C5-82E8-65D751AFFE63}" type="slidenum">
              <a:rPr lang="en-US" smtClean="0"/>
              <a:pPr>
                <a:defRPr/>
              </a:pPr>
              <a:t>6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6025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620000" cy="5635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 Understanding the Requirement to Certify Compliance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953000"/>
          </a:xfrm>
        </p:spPr>
        <p:txBody>
          <a:bodyPr>
            <a:normAutofit lnSpcReduction="10000"/>
          </a:bodyPr>
          <a:lstStyle/>
          <a:p>
            <a:pPr marL="347663" indent="-347663">
              <a:lnSpc>
                <a:spcPct val="90000"/>
              </a:lnSpc>
            </a:pPr>
            <a:r>
              <a:rPr lang="en-US" dirty="0" smtClean="0"/>
              <a:t>All Applicable Clinical Trials (ACTs) supported in whole </a:t>
            </a:r>
            <a:r>
              <a:rPr lang="en-US" u="sng" dirty="0" smtClean="0"/>
              <a:t>or in part </a:t>
            </a:r>
            <a:r>
              <a:rPr lang="en-US" dirty="0" smtClean="0"/>
              <a:t>by an NIH grant must be in full compliance with FDAAA</a:t>
            </a:r>
          </a:p>
          <a:p>
            <a:pPr marL="747713" lvl="1" indent="-347663">
              <a:lnSpc>
                <a:spcPct val="90000"/>
              </a:lnSpc>
            </a:pPr>
            <a:r>
              <a:rPr lang="en-US" dirty="0" smtClean="0"/>
              <a:t>The Responsible Party has made all required submissions to ClinicalTrials.gov</a:t>
            </a:r>
          </a:p>
          <a:p>
            <a:endParaRPr lang="en-US" sz="2600" dirty="0" smtClean="0"/>
          </a:p>
          <a:p>
            <a:r>
              <a:rPr lang="en-US" dirty="0" smtClean="0"/>
              <a:t>NIH </a:t>
            </a:r>
            <a:r>
              <a:rPr lang="en-US" dirty="0" smtClean="0"/>
              <a:t>certification of compliance with FDAAA applies to:</a:t>
            </a:r>
          </a:p>
          <a:p>
            <a:pPr lvl="1"/>
            <a:r>
              <a:rPr lang="en-US" u="sng" kern="1200" dirty="0" smtClean="0">
                <a:latin typeface="Arial" charset="0"/>
                <a:ea typeface="ＭＳ Ｐゴシック" pitchFamily="-112" charset="-128"/>
              </a:rPr>
              <a:t>All</a:t>
            </a:r>
            <a:r>
              <a:rPr lang="en-US" kern="1200" dirty="0" smtClean="0">
                <a:latin typeface="Arial" charset="0"/>
                <a:ea typeface="ＭＳ Ｐゴシック" pitchFamily="-112" charset="-128"/>
              </a:rPr>
              <a:t> grants supporting ACTs (even if only in part)</a:t>
            </a:r>
          </a:p>
          <a:p>
            <a:pPr lvl="1"/>
            <a:r>
              <a:rPr lang="en-US" kern="1200" dirty="0" smtClean="0">
                <a:latin typeface="Arial" charset="0"/>
                <a:ea typeface="ＭＳ Ｐゴシック" pitchFamily="-112" charset="-128"/>
              </a:rPr>
              <a:t>Grants where </a:t>
            </a:r>
            <a:r>
              <a:rPr lang="en-US" u="sng" kern="1200" dirty="0" smtClean="0">
                <a:latin typeface="Arial" charset="0"/>
                <a:ea typeface="ＭＳ Ｐゴシック" pitchFamily="-112" charset="-128"/>
              </a:rPr>
              <a:t>neither</a:t>
            </a:r>
            <a:r>
              <a:rPr lang="en-US" kern="1200" dirty="0" smtClean="0">
                <a:latin typeface="Arial" charset="0"/>
                <a:ea typeface="ＭＳ Ｐゴシック" pitchFamily="-112" charset="-128"/>
              </a:rPr>
              <a:t> grantee nor PI is the RP of the ACT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858000" y="6553200"/>
            <a:ext cx="22860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CA70638-C4B2-42C5-82E8-65D751AFFE63}" type="slidenum">
              <a:rPr lang="en-US" smtClean="0"/>
              <a:pPr>
                <a:defRPr/>
              </a:pPr>
              <a:t>7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8089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Certifying of Compliance to NIH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400" b="1" dirty="0" smtClean="0"/>
              <a:t>Competing awards (applications):</a:t>
            </a:r>
            <a:endParaRPr lang="en-US" sz="3400" dirty="0" smtClean="0"/>
          </a:p>
          <a:p>
            <a:r>
              <a:rPr lang="en-US" dirty="0" smtClean="0">
                <a:hlinkClick r:id="rId3"/>
              </a:rPr>
              <a:t>SF 424</a:t>
            </a:r>
            <a:r>
              <a:rPr lang="en-US" dirty="0" smtClean="0"/>
              <a:t>: Part II, section 4.1.6</a:t>
            </a:r>
          </a:p>
          <a:p>
            <a:r>
              <a:rPr lang="en-US" dirty="0" smtClean="0">
                <a:hlinkClick r:id="rId4"/>
              </a:rPr>
              <a:t>PHS 398</a:t>
            </a:r>
            <a:r>
              <a:rPr lang="en-US" dirty="0" smtClean="0"/>
              <a:t>: Part II, section 4.1.6 </a:t>
            </a:r>
          </a:p>
          <a:p>
            <a:pPr>
              <a:buNone/>
            </a:pPr>
            <a:endParaRPr lang="en-US" sz="3400" b="1" dirty="0" smtClean="0"/>
          </a:p>
          <a:p>
            <a:pPr>
              <a:buNone/>
            </a:pPr>
            <a:r>
              <a:rPr lang="en-US" sz="3400" b="1" dirty="0" smtClean="0"/>
              <a:t>Non-competing </a:t>
            </a:r>
            <a:r>
              <a:rPr lang="en-US" sz="3400" b="1" dirty="0" smtClean="0"/>
              <a:t>continuation progress reports:</a:t>
            </a:r>
          </a:p>
          <a:p>
            <a:r>
              <a:rPr lang="en-US" dirty="0" smtClean="0">
                <a:hlinkClick r:id="rId5"/>
              </a:rPr>
              <a:t>PHS 2590</a:t>
            </a:r>
            <a:r>
              <a:rPr lang="en-US" dirty="0" smtClean="0"/>
              <a:t>: Section 2.2.6.D and section 4.6</a:t>
            </a:r>
          </a:p>
          <a:p>
            <a:pPr lvl="1"/>
            <a:r>
              <a:rPr lang="en-US" dirty="0" smtClean="0"/>
              <a:t>For non-Streamlined Non-competing Award Process (SNAP) awards </a:t>
            </a:r>
          </a:p>
          <a:p>
            <a:r>
              <a:rPr lang="en-US" dirty="0" smtClean="0"/>
              <a:t>Research Performance Progress Report (RPPR): </a:t>
            </a:r>
          </a:p>
          <a:p>
            <a:pPr lvl="1"/>
            <a:r>
              <a:rPr lang="en-US" dirty="0" smtClean="0"/>
              <a:t>all SNAP awards </a:t>
            </a:r>
          </a:p>
          <a:p>
            <a:pPr lvl="1"/>
            <a:r>
              <a:rPr lang="en-US" dirty="0" smtClean="0"/>
              <a:t>all F awards with start dates on or after July 1, 2013</a:t>
            </a:r>
          </a:p>
          <a:p>
            <a:pPr lvl="1"/>
            <a:r>
              <a:rPr lang="en-US" dirty="0" smtClean="0"/>
              <a:t>Stay tuned for non-SNAP awards by October 17, 2014 (anticipated)</a:t>
            </a:r>
          </a:p>
          <a:p>
            <a:pPr>
              <a:buNone/>
            </a:pPr>
            <a:endParaRPr lang="en-US" u="sng" kern="1200" dirty="0" smtClean="0">
              <a:latin typeface="Arial" charset="0"/>
              <a:ea typeface="ＭＳ Ｐゴシック" pitchFamily="-112" charset="-128"/>
            </a:endParaRPr>
          </a:p>
          <a:p>
            <a:pPr>
              <a:buNone/>
            </a:pPr>
            <a:r>
              <a:rPr lang="en-US" u="sng" kern="1200" dirty="0" smtClean="0">
                <a:latin typeface="Arial" charset="0"/>
                <a:ea typeface="ＭＳ Ｐゴシック" pitchFamily="-112" charset="-128"/>
              </a:rPr>
              <a:t>Unrelated</a:t>
            </a:r>
            <a:r>
              <a:rPr lang="en-US" kern="1200" dirty="0" smtClean="0">
                <a:latin typeface="Arial" charset="0"/>
                <a:ea typeface="ＭＳ Ｐゴシック" pitchFamily="-112" charset="-128"/>
              </a:rPr>
              <a:t> </a:t>
            </a:r>
            <a:r>
              <a:rPr lang="en-US" kern="1200" dirty="0" smtClean="0">
                <a:latin typeface="Arial" charset="0"/>
                <a:ea typeface="ＭＳ Ｐゴシック" pitchFamily="-112" charset="-128"/>
              </a:rPr>
              <a:t>to the FDA certification of compliance</a:t>
            </a:r>
            <a:endParaRPr lang="en-US" u="sng" kern="1200" dirty="0" smtClean="0"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858000" y="6553200"/>
            <a:ext cx="22860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CA70638-C4B2-42C5-82E8-65D751AFFE63}" type="slidenum">
              <a:rPr lang="en-US" smtClean="0"/>
              <a:pPr>
                <a:defRPr/>
              </a:pPr>
              <a:t>8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7303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620000" cy="685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NIH Certification of Compliance: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Competing applications and PHS 2590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21556"/>
            <a:ext cx="8458200" cy="48316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 the “Human Subjects” </a:t>
            </a:r>
            <a:r>
              <a:rPr lang="en-US" dirty="0" smtClean="0"/>
              <a:t>section:</a:t>
            </a:r>
            <a:endParaRPr lang="en-US" dirty="0" smtClean="0"/>
          </a:p>
          <a:p>
            <a:pPr marL="338138" indent="-338138"/>
            <a:endParaRPr lang="en-US" sz="2400" dirty="0" smtClean="0"/>
          </a:p>
          <a:p>
            <a:pPr marL="338138" indent="-338138"/>
            <a:r>
              <a:rPr lang="en-US" sz="2400" dirty="0" smtClean="0"/>
              <a:t>Add </a:t>
            </a:r>
            <a:r>
              <a:rPr lang="en-US" sz="2400" dirty="0" smtClean="0"/>
              <a:t>a heading entitled “ClinicalTrials.gov”</a:t>
            </a:r>
          </a:p>
          <a:p>
            <a:pPr marL="338138" indent="-338138"/>
            <a:endParaRPr lang="en-US" sz="2400" dirty="0" smtClean="0"/>
          </a:p>
          <a:p>
            <a:r>
              <a:rPr lang="en-US" sz="2400" dirty="0" smtClean="0"/>
              <a:t>Under the heading, </a:t>
            </a:r>
            <a:r>
              <a:rPr lang="en-US" sz="2400" u="sng" dirty="0" smtClean="0"/>
              <a:t>registered</a:t>
            </a:r>
            <a:r>
              <a:rPr lang="en-US" sz="2400" dirty="0" smtClean="0"/>
              <a:t> trials provide:</a:t>
            </a:r>
          </a:p>
          <a:p>
            <a:pPr lvl="1"/>
            <a:r>
              <a:rPr lang="en-US" sz="2000" dirty="0" smtClean="0"/>
              <a:t>NCT number/s</a:t>
            </a:r>
          </a:p>
          <a:p>
            <a:pPr lvl="1"/>
            <a:r>
              <a:rPr lang="en-US" sz="2000" dirty="0" smtClean="0"/>
              <a:t>Brief Title/s</a:t>
            </a:r>
          </a:p>
          <a:p>
            <a:pPr lvl="1"/>
            <a:r>
              <a:rPr lang="en-US" sz="2000" dirty="0" smtClean="0"/>
              <a:t>ID and contact info for the RP</a:t>
            </a:r>
          </a:p>
          <a:p>
            <a:pPr lvl="1">
              <a:buNone/>
            </a:pPr>
            <a:endParaRPr lang="en-US" sz="2000" dirty="0" smtClean="0"/>
          </a:p>
          <a:p>
            <a:r>
              <a:rPr lang="en-US" sz="2400" dirty="0" smtClean="0"/>
              <a:t>Under the heading, trials </a:t>
            </a:r>
            <a:r>
              <a:rPr lang="en-US" sz="2400" u="sng" dirty="0" smtClean="0"/>
              <a:t>not yet registered </a:t>
            </a:r>
            <a:r>
              <a:rPr lang="en-US" sz="2400" dirty="0" smtClean="0"/>
              <a:t>(&lt;21 days since enrollment of the first participant):</a:t>
            </a:r>
          </a:p>
          <a:p>
            <a:pPr lvl="1"/>
            <a:r>
              <a:rPr lang="en-US" sz="2000" dirty="0" smtClean="0"/>
              <a:t>Include a clear statement that the project includes an ACT which will require registration in ClinicalTrials.gov.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858000" y="6553200"/>
            <a:ext cx="22860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CA70638-C4B2-42C5-82E8-65D751AFFE63}" type="slidenum">
              <a:rPr lang="en-US" smtClean="0"/>
              <a:pPr>
                <a:defRPr/>
              </a:pPr>
              <a:t>9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8516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PPT 4 - Simple CD">
  <a:themeElements>
    <a:clrScheme name="Custom 2">
      <a:dk1>
        <a:sysClr val="windowText" lastClr="000000"/>
      </a:dk1>
      <a:lt1>
        <a:sysClr val="window" lastClr="FFFFFF"/>
      </a:lt1>
      <a:dk2>
        <a:srgbClr val="00359E"/>
      </a:dk2>
      <a:lt2>
        <a:srgbClr val="EEECE1"/>
      </a:lt2>
      <a:accent1>
        <a:srgbClr val="00359E"/>
      </a:accent1>
      <a:accent2>
        <a:srgbClr val="00B050"/>
      </a:accent2>
      <a:accent3>
        <a:srgbClr val="CBCBFF"/>
      </a:accent3>
      <a:accent4>
        <a:srgbClr val="E36C09"/>
      </a:accent4>
      <a:accent5>
        <a:srgbClr val="4BACC6"/>
      </a:accent5>
      <a:accent6>
        <a:srgbClr val="F79646"/>
      </a:accent6>
      <a:hlink>
        <a:srgbClr val="00B0F0"/>
      </a:hlink>
      <a:folHlink>
        <a:srgbClr val="00B0F0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5400" dirty="0" smtClean="0">
            <a:ln w="18415" cmpd="sng">
              <a:solidFill>
                <a:srgbClr val="00B853"/>
              </a:solidFill>
              <a:prstDash val="solid"/>
            </a:ln>
            <a:solidFill>
              <a:srgbClr val="00B853"/>
            </a:solidFill>
            <a:effectLst>
              <a:outerShdw blurRad="50800" dist="38100" dir="5400000" algn="tl" rotWithShape="0">
                <a:srgbClr val="0000FF">
                  <a:alpha val="64000"/>
                </a:srgbClr>
              </a:outerShdw>
            </a:effectLst>
            <a:latin typeface="Franklin Gothic Demi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Urban">
  <a:themeElements>
    <a:clrScheme name="Custom 2">
      <a:dk1>
        <a:sysClr val="windowText" lastClr="000000"/>
      </a:dk1>
      <a:lt1>
        <a:sysClr val="window" lastClr="FFFFFF"/>
      </a:lt1>
      <a:dk2>
        <a:srgbClr val="00359E"/>
      </a:dk2>
      <a:lt2>
        <a:srgbClr val="EEECE1"/>
      </a:lt2>
      <a:accent1>
        <a:srgbClr val="00359E"/>
      </a:accent1>
      <a:accent2>
        <a:srgbClr val="00B050"/>
      </a:accent2>
      <a:accent3>
        <a:srgbClr val="CBCBFF"/>
      </a:accent3>
      <a:accent4>
        <a:srgbClr val="E36C09"/>
      </a:accent4>
      <a:accent5>
        <a:srgbClr val="4BACC6"/>
      </a:accent5>
      <a:accent6>
        <a:srgbClr val="F79646"/>
      </a:accent6>
      <a:hlink>
        <a:srgbClr val="FFC000"/>
      </a:hlink>
      <a:folHlink>
        <a:srgbClr val="FFC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06E598776B79408DE98D0C79F14201" ma:contentTypeVersion="4" ma:contentTypeDescription="Create a new document." ma:contentTypeScope="" ma:versionID="74804a151ccd934a2f99bdedab4b878b">
  <xsd:schema xmlns:xsd="http://www.w3.org/2001/XMLSchema" xmlns:xs="http://www.w3.org/2001/XMLSchema" xmlns:p="http://schemas.microsoft.com/office/2006/metadata/properties" xmlns:ns2="e64061a7-bc73-4e36-8b6e-74220a960d58" targetNamespace="http://schemas.microsoft.com/office/2006/metadata/properties" ma:root="true" ma:fieldsID="381f62e2a68e65fe632c2feb79df998c" ns2:_="">
    <xsd:import namespace="e64061a7-bc73-4e36-8b6e-74220a960d58"/>
    <xsd:element name="properties">
      <xsd:complexType>
        <xsd:sequence>
          <xsd:element name="documentManagement">
            <xsd:complexType>
              <xsd:all>
                <xsd:element ref="ns2:Assigned_x0020_To0"/>
                <xsd:element ref="ns2:user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4061a7-bc73-4e36-8b6e-74220a960d58" elementFormDefault="qualified">
    <xsd:import namespace="http://schemas.microsoft.com/office/2006/documentManagement/types"/>
    <xsd:import namespace="http://schemas.microsoft.com/office/infopath/2007/PartnerControls"/>
    <xsd:element name="Assigned_x0020_To0" ma:index="8" ma:displayName="Assigned To" ma:description="Your name" ma:list="UserInfo" ma:SharePointGroup="0" ma:internalName="Assigned_x0020_To0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username" ma:index="9" nillable="true" ma:displayName="username" ma:internalName="usernam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ssigned_x0020_To0 xmlns="e64061a7-bc73-4e36-8b6e-74220a960d58">
      <UserInfo>
        <DisplayName>Curren, David (NIH/OD) [E]</DisplayName>
        <AccountId>396</AccountId>
        <AccountType/>
      </UserInfo>
    </Assigned_x0020_To0>
    <username xmlns="e64061a7-bc73-4e36-8b6e-74220a960d5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23B07C-C72A-40F1-8673-E739991AED54}"/>
</file>

<file path=customXml/itemProps2.xml><?xml version="1.0" encoding="utf-8"?>
<ds:datastoreItem xmlns:ds="http://schemas.openxmlformats.org/officeDocument/2006/customXml" ds:itemID="{D67F5FC5-508D-4DDA-BDF0-2866843BAB59}"/>
</file>

<file path=customXml/itemProps3.xml><?xml version="1.0" encoding="utf-8"?>
<ds:datastoreItem xmlns:ds="http://schemas.openxmlformats.org/officeDocument/2006/customXml" ds:itemID="{3725BA03-7A81-466B-9F08-45333166296B}"/>
</file>

<file path=docProps/app.xml><?xml version="1.0" encoding="utf-8"?>
<Properties xmlns="http://schemas.openxmlformats.org/officeDocument/2006/extended-properties" xmlns:vt="http://schemas.openxmlformats.org/officeDocument/2006/docPropsVTypes">
  <Template>PPT 4 - Simple CD</Template>
  <TotalTime>0</TotalTime>
  <Words>970</Words>
  <Application>Microsoft Office PowerPoint</Application>
  <PresentationFormat>On-screen Show (4:3)</PresentationFormat>
  <Paragraphs>192</Paragraphs>
  <Slides>21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PPT 4 - Simple CD</vt:lpstr>
      <vt:lpstr>1_Urban</vt:lpstr>
      <vt:lpstr>PowerPoint Presentation</vt:lpstr>
      <vt:lpstr>Objectives for This Section</vt:lpstr>
      <vt:lpstr>PowerPoint Presentation</vt:lpstr>
      <vt:lpstr>Responsible Party &amp; NIH Grants</vt:lpstr>
      <vt:lpstr>Criteria for PI as Responsible Party</vt:lpstr>
      <vt:lpstr>Designating the PI as Responsible Party (or Not)</vt:lpstr>
      <vt:lpstr> Understanding the Requirement to Certify Compliance</vt:lpstr>
      <vt:lpstr>Certifying of Compliance to NIH</vt:lpstr>
      <vt:lpstr>NIH Certification of Compliance:  Competing applications and PHS 2590 </vt:lpstr>
      <vt:lpstr>PowerPoint Presentation</vt:lpstr>
      <vt:lpstr>PowerPoint Presentation</vt:lpstr>
      <vt:lpstr>Record Retention for Clinical Trial Data</vt:lpstr>
      <vt:lpstr>What if NIH has concerns about compliance?</vt:lpstr>
      <vt:lpstr>PowerPoint Presentation</vt:lpstr>
      <vt:lpstr>NIH OER Resources</vt:lpstr>
      <vt:lpstr>Tips: Take a Team Approach</vt:lpstr>
      <vt:lpstr>Tip: Manage Risk Wisely</vt:lpstr>
      <vt:lpstr>Tips: Understand FDAAA</vt:lpstr>
      <vt:lpstr>PowerPoint Presentation</vt:lpstr>
      <vt:lpstr>Grants Information: Who to Contact (cont’d)</vt:lpstr>
      <vt:lpstr>Thank You!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ClinicalTrials.gov and FDAAA for NIH Grantees-Grants-Management 2014</dc:title>
  <dc:subject>GMAC Fall 2012 NIH Update - 09/21/2012</dc:subject>
  <dc:creator/>
  <cp:keywords>GMAC Fall 2012 NIH Update - 09/21/2012</cp:keywords>
  <cp:lastModifiedBy/>
  <cp:revision>1</cp:revision>
  <dcterms:created xsi:type="dcterms:W3CDTF">2012-02-09T04:50:23Z</dcterms:created>
  <dcterms:modified xsi:type="dcterms:W3CDTF">2014-05-22T14:31:17Z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  <property fmtid="{D5CDD505-2E9C-101B-9397-08002B2CF9AE}" pid="3" name="ContentTypeId">
    <vt:lpwstr>0x0101004E06E598776B79408DE98D0C79F14201</vt:lpwstr>
  </property>
</Properties>
</file>