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46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23.xml" ContentType="application/vnd.openxmlformats-officedocument.presentationml.slide+xml"/>
  <Override PartName="/ppt/slides/slide44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5.xml" ContentType="application/vnd.openxmlformats-officedocument.presentationml.slide+xml"/>
  <Override PartName="/ppt/slides/slide45.xml" ContentType="application/vnd.openxmlformats-officedocument.presentationml.slide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97" r:id="rId2"/>
    <p:sldMasterId id="2147483709" r:id="rId3"/>
    <p:sldMasterId id="2147484405" r:id="rId4"/>
  </p:sldMasterIdLst>
  <p:notesMasterIdLst>
    <p:notesMasterId r:id="rId51"/>
  </p:notesMasterIdLst>
  <p:handoutMasterIdLst>
    <p:handoutMasterId r:id="rId52"/>
  </p:handoutMasterIdLst>
  <p:sldIdLst>
    <p:sldId id="669" r:id="rId5"/>
    <p:sldId id="702" r:id="rId6"/>
    <p:sldId id="670" r:id="rId7"/>
    <p:sldId id="718" r:id="rId8"/>
    <p:sldId id="671" r:id="rId9"/>
    <p:sldId id="672" r:id="rId10"/>
    <p:sldId id="699" r:id="rId11"/>
    <p:sldId id="674" r:id="rId12"/>
    <p:sldId id="675" r:id="rId13"/>
    <p:sldId id="676" r:id="rId14"/>
    <p:sldId id="700" r:id="rId15"/>
    <p:sldId id="677" r:id="rId16"/>
    <p:sldId id="649" r:id="rId17"/>
    <p:sldId id="392" r:id="rId18"/>
    <p:sldId id="652" r:id="rId19"/>
    <p:sldId id="668" r:id="rId20"/>
    <p:sldId id="642" r:id="rId21"/>
    <p:sldId id="643" r:id="rId22"/>
    <p:sldId id="656" r:id="rId23"/>
    <p:sldId id="657" r:id="rId24"/>
    <p:sldId id="645" r:id="rId25"/>
    <p:sldId id="660" r:id="rId26"/>
    <p:sldId id="620" r:id="rId27"/>
    <p:sldId id="661" r:id="rId28"/>
    <p:sldId id="717" r:id="rId29"/>
    <p:sldId id="679" r:id="rId30"/>
    <p:sldId id="703" r:id="rId31"/>
    <p:sldId id="694" r:id="rId32"/>
    <p:sldId id="695" r:id="rId33"/>
    <p:sldId id="696" r:id="rId34"/>
    <p:sldId id="697" r:id="rId35"/>
    <p:sldId id="686" r:id="rId36"/>
    <p:sldId id="687" r:id="rId37"/>
    <p:sldId id="689" r:id="rId38"/>
    <p:sldId id="704" r:id="rId39"/>
    <p:sldId id="705" r:id="rId40"/>
    <p:sldId id="706" r:id="rId41"/>
    <p:sldId id="712" r:id="rId42"/>
    <p:sldId id="713" r:id="rId43"/>
    <p:sldId id="714" r:id="rId44"/>
    <p:sldId id="684" r:id="rId45"/>
    <p:sldId id="715" r:id="rId46"/>
    <p:sldId id="647" r:id="rId47"/>
    <p:sldId id="663" r:id="rId48"/>
    <p:sldId id="576" r:id="rId49"/>
    <p:sldId id="667" r:id="rId50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80"/>
    <a:srgbClr val="004080"/>
    <a:srgbClr val="DCE4FF"/>
    <a:srgbClr val="395689"/>
    <a:srgbClr val="FF000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1" autoAdjust="0"/>
    <p:restoredTop sz="86377" autoAdjust="0"/>
  </p:normalViewPr>
  <p:slideViewPr>
    <p:cSldViewPr snapToGrid="0">
      <p:cViewPr>
        <p:scale>
          <a:sx n="62" d="100"/>
          <a:sy n="62" d="100"/>
        </p:scale>
        <p:origin x="-149" y="-13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140" d="100"/>
          <a:sy n="140" d="100"/>
        </p:scale>
        <p:origin x="-4584" y="-108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ustomXml" Target="../customXml/item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ustomXml" Target="../customXml/item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31BDBD6B-3273-43D9-A953-B937CE8FC533}" type="datetimeFigureOut">
              <a:rPr lang="en-US"/>
              <a:pPr>
                <a:defRPr/>
              </a:pPr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62B7C11E-8B85-48FF-9FA5-374751564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51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CF7A4DBD-A901-41E4-8597-FF11D148C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7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A4DBD-A901-41E4-8597-FF11D148CA1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5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4" name="Header Placeholder 3"/>
          <p:cNvSpPr txBox="1">
            <a:spLocks noGrp="1"/>
          </p:cNvSpPr>
          <p:nvPr/>
        </p:nvSpPr>
        <p:spPr bwMode="auto">
          <a:xfrm>
            <a:off x="0" y="0"/>
            <a:ext cx="2982119" cy="4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41" tIns="47021" rIns="94041" bIns="47021"/>
          <a:lstStyle>
            <a:lvl1pPr defTabSz="9763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9763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Zarin CTSA Webinar (10-21-09)</a:t>
            </a:r>
          </a:p>
        </p:txBody>
      </p:sp>
      <p:sp>
        <p:nvSpPr>
          <p:cNvPr id="30725" name="Footer Placeholder 4"/>
          <p:cNvSpPr txBox="1">
            <a:spLocks noGrp="1"/>
          </p:cNvSpPr>
          <p:nvPr/>
        </p:nvSpPr>
        <p:spPr bwMode="auto">
          <a:xfrm>
            <a:off x="0" y="8828352"/>
            <a:ext cx="2982119" cy="4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41" tIns="47021" rIns="94041" bIns="47021" anchor="b"/>
          <a:lstStyle>
            <a:lvl1pPr defTabSz="9763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9763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ClinicalTrials.gov / NLM</a:t>
            </a:r>
          </a:p>
        </p:txBody>
      </p:sp>
      <p:sp>
        <p:nvSpPr>
          <p:cNvPr id="30726" name="Slide Number Placeholder 5"/>
          <p:cNvSpPr txBox="1">
            <a:spLocks noGrp="1"/>
          </p:cNvSpPr>
          <p:nvPr/>
        </p:nvSpPr>
        <p:spPr bwMode="auto">
          <a:xfrm>
            <a:off x="3898102" y="8828352"/>
            <a:ext cx="2982119" cy="4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41" tIns="47021" rIns="94041" bIns="47021" anchor="b"/>
          <a:lstStyle>
            <a:lvl1pPr defTabSz="9763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defTabSz="9763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631FF50-8248-4989-8D31-8968A1476D48}" type="slidenum">
              <a:rPr lang="en-US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Changes in Primary Outcome Measure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30878"/>
            <a:fld id="{26745816-18B9-482E-8F12-E1C21914D501}" type="slidenum">
              <a:rPr lang="en-US" altLang="en-US" smtClean="0">
                <a:latin typeface="Arial" charset="0"/>
                <a:ea typeface="ＭＳ Ｐゴシック" pitchFamily="-1" charset="-128"/>
              </a:rPr>
              <a:pPr defTabSz="930878"/>
              <a:t>7</a:t>
            </a:fld>
            <a:endParaRPr lang="en-US" altLang="en-US" smtClean="0">
              <a:latin typeface="Arial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don’t understand the “allocation of resources” thing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A4DBD-A901-41E4-8597-FF11D148CA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A4DBD-A901-41E4-8597-FF11D148CA1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A4DBD-A901-41E4-8597-FF11D148CA1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2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ACCE1-4A9B-449D-A8C6-E37E81A99170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Basic Information Needed for Outcome Measures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393"/>
            <a:fld id="{764BDD4D-8703-493F-B401-9EA6231B74AC}" type="slidenum">
              <a:rPr lang="en-US" smtClean="0">
                <a:latin typeface="Arial" pitchFamily="34" charset="0"/>
              </a:rPr>
              <a:pPr defTabSz="942393"/>
              <a:t>41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010400" cy="2057400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Times" pitchFamily="-11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DCE4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B75AAA0-F03A-4B7D-B773-ABBD4192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E1D97-D4C6-4A29-A098-B5AD3BD3AB2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76D37-434F-4CE2-95B1-F5863BC2357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010400" cy="2057400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Times" pitchFamily="-11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DCE4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1E21F187-2F1C-496B-9058-E58F4254E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70638-C4B2-42C5-82E8-65D751AFFE6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2984E-3B44-4383-98DE-64C5D56DF34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52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152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B35B1-B1CF-4918-816E-D47FA933F258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9042-0E8B-4A8E-9DED-3308020AF96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CF94B-3AA5-408B-8567-DFF840A7CD7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070BA-E7C2-416D-A59A-AF974267E8A9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ACD7-2F64-438E-A35E-6EE438964FF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B3126-8A0B-457A-AA41-A2770D9592E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745F6-F4EC-4503-A7D8-B13C8FC0381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B0973-FC6E-4911-8250-A5591C50845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7606D-0232-4063-8353-011126C312E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010400" cy="2057400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Times" pitchFamily="-11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DCE4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2DA41D49-2F79-4852-8304-6200E9BFD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6C26-87B9-4246-9AC2-65A4171695BB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9AC7-8BBA-4572-976B-65A4176933EB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52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152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A82FC-D2B8-4669-BC4D-10A3B90A730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C35B4-7DBB-4991-99C9-475230380188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BF30D-1E08-4076-AB67-ED2792A2603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C7E23-F7CB-45D4-90F7-8171DBD0B94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50C2D-4F07-4B7F-BD49-0D37E3EDD08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250C0-BF11-4761-8B50-998FC5A7744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390D-B578-4253-955B-6CB909AD089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493F6-FC24-4A6F-B89A-46436079EC9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4CD87-9EA6-4850-BEEE-8E8C8C85AE8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010400" cy="2057400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Times" pitchFamily="-11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DCE4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CF7F0648-5457-43CC-B564-127939D75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26BB-9FBE-4283-AAB7-30C66EB00F8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19247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77203-F857-40F6-9CAB-39357610AEF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832888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52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152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389E2-FCF9-46FF-8AE4-F2E5745259B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72108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5FA0-8413-4DDB-90EB-9B4E36F3DFE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58726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5F9CC-0A9D-439D-9207-C9D90BF81E8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3052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52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152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006EC-0D65-48BD-896E-01850D39E148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1C153-B6E5-422A-AF68-060B99A0049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58733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57DFB-D13A-4F65-AA37-C554B49B07F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82837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B9B97-5638-4FDB-8DA8-AC0F0D8C8B5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73637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CA56-8FC1-455B-99FC-09AC47EF956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821747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9434-52DB-444D-87E5-1C5047334FF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1704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38844-F509-49BB-B1AB-3559B25FB15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48A47-D183-4960-A386-5B61B14E074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CB805-BB66-4170-9A48-1AAFF670F4A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DE484-C6BB-431B-A02A-727198F473E8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3208D-AF7E-4D49-B06B-036B53B7E79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CCCC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3CDA3E1F-6A9B-4F1E-B3DD-AAE4CCF0154B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CCCC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5B0EF779-F11F-4B4B-B52B-F805FFCF214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CCCC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547B6F5B-A706-46C4-AE92-517270E184B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CCCC"/>
                </a:solidFill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A2774774-D0A5-4D53-9568-8407C3F419E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7157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je.org/publishing_10register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grants.nih.gov/ClinicalTrials_fdaaa/" TargetMode="External"/><Relationship Id="rId4" Type="http://schemas.openxmlformats.org/officeDocument/2006/relationships/hyperlink" Target="http://www.clinicaltrials.gov/ct2/manage-recs/fdaa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er.clinicaltrials.gov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rsinfo.clinicaltrials.gov/ElaborationsOnDefinition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RegulatoryInformation/Guidances/UCM291085.pdf" TargetMode="External"/><Relationship Id="rId2" Type="http://schemas.openxmlformats.org/officeDocument/2006/relationships/hyperlink" Target="http://www.accessdata.fda.gov/scripts/cdrh/cfdocs/cfcfr/CFRSearch.cfm?fr=50.2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rppr/index.htm" TargetMode="External"/><Relationship Id="rId2" Type="http://schemas.openxmlformats.org/officeDocument/2006/relationships/hyperlink" Target="http://grants.nih.gov/clinicaltrials_fdaa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RegulatoryInformation/Guidances/ucm125335.htm" TargetMode="External"/><Relationship Id="rId2" Type="http://schemas.openxmlformats.org/officeDocument/2006/relationships/hyperlink" Target="http://www.fda.gov/downloads/AboutFDA/ReportsManuals%20Forms/Forms/UCM048364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rsinfo.clinicaltrials.gov/definition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rsinfo.clinicaltrials.gov/results_definition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mje.org/publishing_10register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clinicaltrials.gov/ct2/manage-recs/present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da.gov/ICECI/ComplianceManuals/ComplianceProgramManual/default.htm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trials.gov/ct2/resources/pub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599"/>
            <a:ext cx="6391275" cy="423756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18" charset="0"/>
              </a:rPr>
              <a:t>ClinicalTrials.gov and FDAAA for NIH Grantees</a:t>
            </a:r>
            <a:br>
              <a:rPr lang="en-US" dirty="0" smtClean="0">
                <a:latin typeface="Times" pitchFamily="18" charset="0"/>
              </a:rPr>
            </a:br>
            <a:r>
              <a:rPr lang="en-US" dirty="0" smtClean="0">
                <a:latin typeface="Times" pitchFamily="18" charset="0"/>
              </a:rPr>
              <a:t/>
            </a:r>
            <a:br>
              <a:rPr lang="en-US" dirty="0" smtClean="0">
                <a:latin typeface="Times" pitchFamily="18" charset="0"/>
              </a:rPr>
            </a:br>
            <a:r>
              <a:rPr lang="en-US" sz="2100" dirty="0" smtClean="0">
                <a:latin typeface="Arial"/>
                <a:cs typeface="Arial"/>
              </a:rPr>
              <a:t>NIH </a:t>
            </a:r>
            <a:r>
              <a:rPr lang="en-US" sz="2100" dirty="0">
                <a:latin typeface="Arial"/>
                <a:cs typeface="Arial"/>
              </a:rPr>
              <a:t>Regional Seminar - June 2014</a:t>
            </a:r>
            <a:br>
              <a:rPr lang="en-US" sz="2100" dirty="0">
                <a:latin typeface="Arial"/>
                <a:cs typeface="Arial"/>
              </a:rPr>
            </a:br>
            <a:r>
              <a:rPr lang="en-US" sz="2100" dirty="0">
                <a:latin typeface="Arial"/>
                <a:cs typeface="Arial"/>
              </a:rPr>
              <a:t/>
            </a:r>
            <a:br>
              <a:rPr lang="en-US" sz="2100" dirty="0">
                <a:latin typeface="Arial"/>
                <a:cs typeface="Arial"/>
              </a:rPr>
            </a:br>
            <a:r>
              <a:rPr lang="en-US" sz="2100" dirty="0">
                <a:latin typeface="Arial"/>
                <a:cs typeface="Arial"/>
              </a:rPr>
              <a:t>Rebecca J. Williams, </a:t>
            </a:r>
            <a:r>
              <a:rPr lang="en-US" sz="2100" dirty="0" err="1">
                <a:latin typeface="Arial"/>
                <a:cs typeface="Arial"/>
              </a:rPr>
              <a:t>PharmD</a:t>
            </a:r>
            <a:r>
              <a:rPr lang="en-US" sz="2100" dirty="0">
                <a:latin typeface="Arial"/>
                <a:cs typeface="Arial"/>
              </a:rPr>
              <a:t>, MPH</a:t>
            </a:r>
            <a:br>
              <a:rPr lang="en-US" sz="2100" dirty="0">
                <a:latin typeface="Arial"/>
                <a:cs typeface="Arial"/>
              </a:rPr>
            </a:br>
            <a:r>
              <a:rPr lang="en-US" sz="2100" b="0" dirty="0">
                <a:solidFill>
                  <a:srgbClr val="B3B3B3"/>
                </a:solidFill>
                <a:latin typeface="Arial"/>
                <a:cs typeface="Arial"/>
              </a:rPr>
              <a:t>Assistant Director, </a:t>
            </a:r>
            <a:r>
              <a:rPr lang="en-US" sz="2100" b="0" dirty="0" err="1">
                <a:solidFill>
                  <a:srgbClr val="B3B3B3"/>
                </a:solidFill>
                <a:latin typeface="Arial"/>
                <a:cs typeface="Arial"/>
              </a:rPr>
              <a:t>ClinicalTrials.gov</a:t>
            </a:r>
            <a:r>
              <a:rPr lang="en-US" sz="2100" b="0" dirty="0">
                <a:solidFill>
                  <a:srgbClr val="B3B3B3"/>
                </a:solidFill>
                <a:latin typeface="Arial"/>
                <a:cs typeface="Arial"/>
              </a:rPr>
              <a:t/>
            </a:r>
            <a:br>
              <a:rPr lang="en-US" sz="2100" b="0" dirty="0">
                <a:solidFill>
                  <a:srgbClr val="B3B3B3"/>
                </a:solidFill>
                <a:latin typeface="Arial"/>
                <a:cs typeface="Arial"/>
              </a:rPr>
            </a:br>
            <a:r>
              <a:rPr lang="en-US" sz="2100" b="0" dirty="0">
                <a:solidFill>
                  <a:srgbClr val="B3B3B3"/>
                </a:solidFill>
                <a:latin typeface="Arial"/>
                <a:cs typeface="Arial"/>
              </a:rPr>
              <a:t>National Library of Medicine</a:t>
            </a:r>
            <a:r>
              <a:rPr lang="en-US" sz="2100" b="0" dirty="0">
                <a:solidFill>
                  <a:srgbClr val="B3B3B3"/>
                </a:solidFill>
              </a:rPr>
              <a:t/>
            </a:r>
            <a:br>
              <a:rPr lang="en-US" sz="2100" b="0" dirty="0">
                <a:solidFill>
                  <a:srgbClr val="B3B3B3"/>
                </a:solidFill>
              </a:rPr>
            </a:br>
            <a:endParaRPr lang="en-US" sz="2100" b="0" dirty="0" smtClean="0">
              <a:latin typeface="Times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951634" y="3581399"/>
            <a:ext cx="7114822" cy="2322689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b="0" dirty="0" smtClean="0">
              <a:solidFill>
                <a:srgbClr val="B3B3B3"/>
              </a:solidFill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019800" y="6248400"/>
            <a:ext cx="271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 b="1" dirty="0">
                <a:solidFill>
                  <a:srgbClr val="B3B3B3"/>
                </a:solidFill>
              </a:rPr>
              <a:t>http://</a:t>
            </a:r>
            <a:r>
              <a:rPr lang="en-US" sz="1800" b="1" dirty="0" err="1">
                <a:solidFill>
                  <a:srgbClr val="B3B3B3"/>
                </a:solidFill>
              </a:rPr>
              <a:t>ClinicalTrials.gov</a:t>
            </a:r>
            <a:endParaRPr lang="en-US" sz="1800" b="1" dirty="0">
              <a:solidFill>
                <a:srgbClr val="B3B3B3"/>
              </a:solidFill>
            </a:endParaRPr>
          </a:p>
        </p:txBody>
      </p:sp>
      <p:grpSp>
        <p:nvGrpSpPr>
          <p:cNvPr id="7173" name="Group 16" descr="Logos of National Library of Medicine, National Institutes of Health, Department of Health and Human Services."/>
          <p:cNvGrpSpPr>
            <a:grpSpLocks/>
          </p:cNvGrpSpPr>
          <p:nvPr/>
        </p:nvGrpSpPr>
        <p:grpSpPr bwMode="auto">
          <a:xfrm>
            <a:off x="685800" y="6232525"/>
            <a:ext cx="1524000" cy="473075"/>
            <a:chOff x="432" y="3926"/>
            <a:chExt cx="960" cy="298"/>
          </a:xfrm>
        </p:grpSpPr>
        <p:pic>
          <p:nvPicPr>
            <p:cNvPr id="7175" name="Picture 8" descr="DHHS-logo-BLAC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5" y="3927"/>
              <a:ext cx="297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9" descr="NIH_logo-BLAC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" y="3926"/>
              <a:ext cx="30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11" descr="NLM-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" y="3927"/>
              <a:ext cx="28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4" name="Picture 17" descr="ClinicalTrials.gov. A service of the U.S. National Institutes of Health." title="ClinicalTrials.gov logo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80988"/>
            <a:ext cx="388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Logo of LHNCBC." title="Logo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24588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8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575"/>
            <a:ext cx="8534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Rationale for Registration and Results Reporting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5083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Responsibility to human subjects and the public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Research integrity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Evidence-based medicine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Responsible allocation of resources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742EA8-4991-41E7-B3A1-F5A9C8540650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About ClinicalTrials.gov</a:t>
            </a:r>
            <a:endParaRPr lang="en-US" altLang="en-US" sz="32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Clinical studies registry and results database</a:t>
            </a:r>
          </a:p>
          <a:p>
            <a:pPr lvl="1" eaLnBrk="1" hangingPunct="1"/>
            <a:r>
              <a:rPr lang="en-US" altLang="en-US" sz="2000" dirty="0" smtClean="0"/>
              <a:t>Over </a:t>
            </a:r>
            <a:r>
              <a:rPr lang="en-US" altLang="en-US" sz="2000" dirty="0"/>
              <a:t>165,000 studies </a:t>
            </a:r>
            <a:r>
              <a:rPr lang="en-US" altLang="en-US" sz="2000" dirty="0" smtClean="0"/>
              <a:t>(trials &amp; observational studies)</a:t>
            </a:r>
          </a:p>
          <a:p>
            <a:pPr lvl="1" eaLnBrk="1" hangingPunct="1"/>
            <a:r>
              <a:rPr lang="en-US" altLang="en-US" sz="2000" dirty="0" smtClean="0"/>
              <a:t>Studies with locations in all 50 states and 186 countries</a:t>
            </a:r>
          </a:p>
          <a:p>
            <a:pPr lvl="1" eaLnBrk="1" hangingPunct="1"/>
            <a:r>
              <a:rPr lang="en-US" altLang="en-US" sz="2000" dirty="0" smtClean="0"/>
              <a:t>Privately and publicly funded studies involving humans</a:t>
            </a:r>
          </a:p>
          <a:p>
            <a:pPr lvl="1" eaLnBrk="1" hangingPunct="1"/>
            <a:r>
              <a:rPr lang="en-US" altLang="en-US" sz="2000" dirty="0"/>
              <a:t>Study information submitted by sponsors</a:t>
            </a:r>
            <a:endParaRPr lang="en-US" altLang="en-US" sz="2000" dirty="0" smtClean="0"/>
          </a:p>
          <a:p>
            <a:pPr eaLnBrk="1" hangingPunct="1"/>
            <a:r>
              <a:rPr lang="en-US" altLang="en-US" sz="2400" dirty="0" smtClean="0"/>
              <a:t>Web Site &amp; registry launched in February 2000</a:t>
            </a:r>
          </a:p>
          <a:p>
            <a:pPr lvl="1" eaLnBrk="1" hangingPunct="1"/>
            <a:r>
              <a:rPr lang="en-US" altLang="en-US" sz="2000" dirty="0" smtClean="0"/>
              <a:t>Results database, in September 2008</a:t>
            </a:r>
          </a:p>
          <a:p>
            <a:pPr lvl="1" eaLnBrk="1" hangingPunct="1"/>
            <a:r>
              <a:rPr lang="en-US" altLang="en-US" sz="2000" dirty="0" smtClean="0"/>
              <a:t>Over 12,000 studies with results</a:t>
            </a:r>
          </a:p>
          <a:p>
            <a:pPr eaLnBrk="1" hangingPunct="1"/>
            <a:r>
              <a:rPr lang="en-US" altLang="en-US" sz="2400" dirty="0"/>
              <a:t>Database updated nightly</a:t>
            </a:r>
          </a:p>
          <a:p>
            <a:pPr eaLnBrk="1" hangingPunct="1"/>
            <a:r>
              <a:rPr lang="en-US" altLang="en-US" sz="2400" dirty="0" smtClean="0"/>
              <a:t>Usage</a:t>
            </a:r>
          </a:p>
          <a:p>
            <a:pPr lvl="1" eaLnBrk="1" hangingPunct="1"/>
            <a:r>
              <a:rPr lang="en-US" altLang="en-US" sz="2000" dirty="0" smtClean="0"/>
              <a:t>98 million page views per month</a:t>
            </a:r>
          </a:p>
          <a:p>
            <a:pPr lvl="1" eaLnBrk="1" hangingPunct="1"/>
            <a:r>
              <a:rPr lang="en-US" altLang="en-US" sz="2000" dirty="0" smtClean="0"/>
              <a:t>64,000 visitors per day</a:t>
            </a:r>
          </a:p>
        </p:txBody>
      </p:sp>
      <p:sp>
        <p:nvSpPr>
          <p:cNvPr id="71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fld id="{CBC12BCC-27D0-41C7-A819-94AC6B723344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pic>
        <p:nvPicPr>
          <p:cNvPr id="2050" name="Picture 2" descr="Map of the world with colors indicating number of studies with locations in that region. Labels show exacty study count.&#10;Canada: 12303.&#10;United States 76563.&#10;Central America: 2088. &#10;Caribbean: 1985.&#10;South America: 5666.&#10;Europe: 45860. &#10;Africa: 3821.&#10;Middle East: 6942.&#10;India: 2842.&#10;China: 15412. &#10;Japan: 3154. &#10;Australia: 4438." title="Map of the worl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49" y="4038600"/>
            <a:ext cx="3529897" cy="223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4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4999"/>
            <a:ext cx="8534400" cy="24486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dirty="0" smtClean="0"/>
              <a:t>FDAAA and Other Trial Disclosure Policies</a:t>
            </a:r>
          </a:p>
        </p:txBody>
      </p:sp>
    </p:spTree>
    <p:extLst>
      <p:ext uri="{BB962C8B-B14F-4D97-AF65-F5344CB8AC3E}">
        <p14:creationId xmlns:p14="http://schemas.microsoft.com/office/powerpoint/2010/main" val="1715978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Register a Clinical Trial?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562600"/>
          </a:xfrm>
        </p:spPr>
        <p:txBody>
          <a:bodyPr/>
          <a:lstStyle/>
          <a:p>
            <a:r>
              <a:rPr lang="en-US" b="1" dirty="0" smtClean="0"/>
              <a:t>Required by most medical journals </a:t>
            </a:r>
            <a:r>
              <a:rPr lang="en-US" dirty="0" smtClean="0"/>
              <a:t>(ICMJE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dirty="0"/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Registration for all clinical trials (all interventions)</a:t>
            </a:r>
          </a:p>
          <a:p>
            <a:pPr lvl="2"/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www.icmje.org/publishing_10register.html</a:t>
            </a:r>
            <a:endParaRPr lang="en-US" sz="1600" dirty="0"/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b="1" dirty="0"/>
              <a:t>It is Federal law! </a:t>
            </a:r>
            <a:r>
              <a:rPr lang="en-US" dirty="0"/>
              <a:t>(FDAAA 801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Registration &amp; results submission for “applicable” trials</a:t>
            </a:r>
          </a:p>
          <a:p>
            <a:pPr lvl="2"/>
            <a:r>
              <a:rPr lang="en-US" sz="1600" dirty="0">
                <a:hlinkClick r:id="rId4"/>
              </a:rPr>
              <a:t>http://www.clinicaltrials.gov/ct2/manage-recs/fdaaa</a:t>
            </a:r>
            <a:endParaRPr lang="en-US" sz="1600" dirty="0"/>
          </a:p>
          <a:p>
            <a:pPr marL="0" indent="0">
              <a:buNone/>
            </a:pPr>
            <a:endParaRPr lang="en-US" sz="1600" b="1" dirty="0" smtClean="0"/>
          </a:p>
          <a:p>
            <a:r>
              <a:rPr lang="en-US" b="1" dirty="0" smtClean="0"/>
              <a:t>Encouraged for all NIH-supported trials</a:t>
            </a:r>
          </a:p>
          <a:p>
            <a:pPr lvl="1"/>
            <a:r>
              <a:rPr lang="en-US" dirty="0" smtClean="0"/>
              <a:t>Registration &amp; results submission, even if not subject to FDAAA 801</a:t>
            </a:r>
          </a:p>
          <a:p>
            <a:pPr lvl="2"/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://grants.nih.gov/ClinicalTrials_fdaaa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 smtClean="0"/>
          </a:p>
          <a:p>
            <a:pPr lvl="2"/>
            <a:endParaRPr lang="en-US" sz="1600" dirty="0">
              <a:ea typeface="ＭＳ Ｐゴシック" pitchFamily="-112" charset="-128"/>
            </a:endParaRPr>
          </a:p>
          <a:p>
            <a:pPr marL="0" indent="0">
              <a:buNone/>
              <a:defRPr/>
            </a:pPr>
            <a:r>
              <a:rPr lang="en-US" sz="1400" dirty="0">
                <a:solidFill>
                  <a:srgbClr val="FF0000"/>
                </a:solidFill>
                <a:ea typeface="ＭＳ Ｐゴシック" pitchFamily="-112" charset="-128"/>
              </a:rPr>
              <a:t>* </a:t>
            </a:r>
            <a:r>
              <a:rPr lang="en-US" sz="1400" dirty="0">
                <a:ea typeface="ＭＳ Ｐゴシック" pitchFamily="-112" charset="-128"/>
              </a:rPr>
              <a:t>Section 801 of the Food and Drug Administration Amendments Act of 2007 (U.S. Public Law 110-85)</a:t>
            </a:r>
          </a:p>
          <a:p>
            <a:pPr marL="0" indent="0">
              <a:buNone/>
              <a:defRPr/>
            </a:pPr>
            <a:r>
              <a:rPr lang="en-US" sz="1400" dirty="0">
                <a:solidFill>
                  <a:srgbClr val="FF0000"/>
                </a:solidFill>
                <a:ea typeface="ＭＳ Ｐゴシック" pitchFamily="-112" charset="-128"/>
              </a:rPr>
              <a:t>**</a:t>
            </a:r>
            <a:r>
              <a:rPr lang="en-US" sz="1400" dirty="0">
                <a:ea typeface="ＭＳ Ｐゴシック" pitchFamily="-112" charset="-128"/>
              </a:rPr>
              <a:t> International Committee of Medical Journal Editors</a:t>
            </a:r>
          </a:p>
          <a:p>
            <a:pPr marL="914400" lvl="2" indent="0">
              <a:buNone/>
            </a:pPr>
            <a:endParaRPr lang="en-US" sz="16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02663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What Studies to Register?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510752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All Clinical Trials (</a:t>
            </a:r>
            <a:r>
              <a:rPr lang="en-US" b="1" dirty="0" smtClean="0"/>
              <a:t>ICMJE</a:t>
            </a:r>
            <a:r>
              <a:rPr lang="en-US" dirty="0" smtClean="0"/>
              <a:t>)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“Applicable Clinical Trials - ACTs”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(</a:t>
            </a:r>
            <a:r>
              <a:rPr lang="en-US" b="1" dirty="0" smtClean="0"/>
              <a:t>FDAAA 801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Interventional study of drug, biologic, or device </a:t>
            </a:r>
          </a:p>
          <a:p>
            <a:pPr lvl="2" eaLnBrk="1" hangingPunct="1"/>
            <a:r>
              <a:rPr lang="en-US" u="sng" dirty="0" smtClean="0"/>
              <a:t>Exception</a:t>
            </a:r>
            <a:r>
              <a:rPr lang="en-US" dirty="0" smtClean="0"/>
              <a:t>:  Phase 1 drug trials and small feasibility device trials</a:t>
            </a:r>
          </a:p>
          <a:p>
            <a:pPr lvl="1" eaLnBrk="1" hangingPunct="1"/>
            <a:r>
              <a:rPr lang="en-US" dirty="0" smtClean="0"/>
              <a:t>US FDA jurisdiction (e.g., US site </a:t>
            </a:r>
            <a:r>
              <a:rPr lang="en-US" u="sng" dirty="0" smtClean="0"/>
              <a:t>or</a:t>
            </a:r>
            <a:r>
              <a:rPr lang="en-US" dirty="0" smtClean="0"/>
              <a:t> IND/IDE)</a:t>
            </a:r>
          </a:p>
          <a:p>
            <a:pPr lvl="1" eaLnBrk="1" hangingPunct="1"/>
            <a:r>
              <a:rPr lang="en-US" dirty="0" smtClean="0"/>
              <a:t>ACTs initiated on or after 9/27/07 </a:t>
            </a:r>
            <a:r>
              <a:rPr lang="en-US" u="sng" dirty="0" smtClean="0"/>
              <a:t>or</a:t>
            </a:r>
            <a:r>
              <a:rPr lang="en-US" dirty="0" smtClean="0"/>
              <a:t> ongoing as of 12/26/07</a:t>
            </a:r>
          </a:p>
          <a:p>
            <a:pPr lvl="1" eaLnBrk="1" hangingPunct="1"/>
            <a:endParaRPr lang="en-US" sz="2000" dirty="0">
              <a:solidFill>
                <a:srgbClr val="FF0000"/>
              </a:solidFill>
            </a:endParaRPr>
          </a:p>
          <a:p>
            <a:pPr marL="1588" lvl="1" indent="0" eaLnBrk="1" hangingPunct="1"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1588" lvl="1" indent="0" eaLnBrk="1" hangingPunct="1"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1588" lvl="1" indent="0" eaLnBrk="1" hangingPunct="1"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1588" lvl="1" indent="0" eaLnBrk="1" hangingPunct="1"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1588" lvl="1" indent="0" eaLnBrk="1" hangingPunct="1"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1588" lvl="1" indent="0" eaLnBrk="1" hangingPunct="1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*</a:t>
            </a:r>
            <a:r>
              <a:rPr lang="en-US" sz="1400" dirty="0"/>
              <a:t>Complete definitions at:</a:t>
            </a:r>
            <a:r>
              <a:rPr lang="en-US" sz="1400" b="1" dirty="0"/>
              <a:t> </a:t>
            </a:r>
            <a:r>
              <a:rPr lang="en-US" sz="1400" u="sng" dirty="0"/>
              <a:t>http://</a:t>
            </a:r>
            <a:r>
              <a:rPr lang="en-US" sz="1400" u="sng" dirty="0" err="1"/>
              <a:t>prsinfo.clinicaltrials.gov</a:t>
            </a:r>
            <a:r>
              <a:rPr lang="en-US" sz="1400" u="sng" dirty="0"/>
              <a:t>/</a:t>
            </a:r>
            <a:r>
              <a:rPr lang="en-US" sz="1400" u="sng" dirty="0" err="1"/>
              <a:t>ElaborationsOnDefinitions.pdf</a:t>
            </a:r>
            <a:endParaRPr lang="en-US" sz="1400" u="sng" dirty="0"/>
          </a:p>
          <a:p>
            <a:pPr lvl="1" eaLnBrk="1" hangingPunct="1"/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B9CF4-E288-4203-8A0B-401E62105531}" type="slidenum">
              <a:rPr lang="en-US" smtClean="0">
                <a:latin typeface="Arial" pitchFamily="34" charset="0"/>
              </a:rPr>
              <a:pPr/>
              <a:t>14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34484" cy="1066800"/>
          </a:xfrm>
        </p:spPr>
        <p:txBody>
          <a:bodyPr/>
          <a:lstStyle/>
          <a:p>
            <a:r>
              <a:rPr lang="en-US" dirty="0" smtClean="0"/>
              <a:t>Where to Register?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ClinicalTrials.gov</a:t>
            </a:r>
          </a:p>
          <a:p>
            <a:pPr lvl="1"/>
            <a:r>
              <a:rPr lang="en-US" dirty="0" smtClean="0"/>
              <a:t>Web-based Protocol Registration System (PRS)</a:t>
            </a:r>
          </a:p>
          <a:p>
            <a:pPr lvl="1"/>
            <a:r>
              <a:rPr lang="en-US" dirty="0" smtClean="0"/>
              <a:t>Log-in at: </a:t>
            </a:r>
            <a:r>
              <a:rPr lang="en-US" dirty="0" smtClean="0">
                <a:hlinkClick r:id="rId2"/>
              </a:rPr>
              <a:t>https://register.clinicaltrials.gov</a:t>
            </a:r>
            <a:endParaRPr lang="en-US" dirty="0" smtClean="0"/>
          </a:p>
          <a:p>
            <a:pPr lvl="2"/>
            <a:r>
              <a:rPr lang="en-US" dirty="0" smtClean="0"/>
              <a:t>Interactive data entry or XML upload</a:t>
            </a:r>
          </a:p>
          <a:p>
            <a:pPr lvl="2"/>
            <a:r>
              <a:rPr lang="en-US" dirty="0" smtClean="0"/>
              <a:t>Tool also available for cancer centers submitting protocol information to NCI Clinical Trials Reporting Program (CTRP)</a:t>
            </a:r>
          </a:p>
          <a:p>
            <a:r>
              <a:rPr lang="en-US" dirty="0" smtClean="0"/>
              <a:t>Studies conducted outside the U.S.</a:t>
            </a:r>
          </a:p>
          <a:p>
            <a:pPr lvl="1"/>
            <a:r>
              <a:rPr lang="en-US" dirty="0" smtClean="0"/>
              <a:t>Be aware of all local requirements!</a:t>
            </a:r>
          </a:p>
          <a:p>
            <a:pPr lvl="2"/>
            <a:r>
              <a:rPr lang="en-US" dirty="0" smtClean="0"/>
              <a:t>May also be required to register in local trial registry</a:t>
            </a:r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B3126-8A0B-457A-AA41-A2770D9592E5}" type="slidenum">
              <a:rPr lang="en-US" smtClean="0"/>
              <a:pPr>
                <a:defRPr/>
              </a:pPr>
              <a:t>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254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Clinical Trial Lifecycle </a:t>
            </a:r>
            <a:r>
              <a:rPr lang="en-US" dirty="0" smtClean="0"/>
              <a:t>&amp; ClinicalTrials.gov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B3126-8A0B-457A-AA41-A2770D9592E5}" type="slidenum">
              <a:rPr lang="en-US" smtClean="0"/>
              <a:pPr>
                <a:defRPr/>
              </a:pPr>
              <a:t>16</a:t>
            </a:fld>
            <a:endParaRPr lang="en-US" sz="1400"/>
          </a:p>
        </p:txBody>
      </p:sp>
      <p:pic>
        <p:nvPicPr>
          <p:cNvPr id="1026" name="Picture 2" descr="Stage of study and steps in clinical trials disclosure.&#10;Before: IRB Review and approval of protocol to study initiation. 1. Initial Registration.&#10;During: study conduct and protocol amendments with dotted line circling the box. 2. Updates to the registry (as necessary): recruitment status, enrollment, start and completion dates, key protocol changes.&#10;After: study completion and data analysis. 3. Initial results reporting. 4. Updates to the results database and/or registry (as necessary)." title="Flow char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323974"/>
            <a:ext cx="8897341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428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to Trial Initiation (a)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295400"/>
            <a:ext cx="8599227" cy="5562600"/>
          </a:xfrm>
        </p:spPr>
        <p:txBody>
          <a:bodyPr/>
          <a:lstStyle/>
          <a:p>
            <a:r>
              <a:rPr lang="en-US" b="1" dirty="0" smtClean="0"/>
              <a:t>Identify roles and responsibilities</a:t>
            </a:r>
          </a:p>
          <a:p>
            <a:pPr lvl="1"/>
            <a:r>
              <a:rPr lang="en-US" dirty="0" smtClean="0"/>
              <a:t>Sponsor and Responsibility Party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(</a:t>
            </a:r>
            <a:r>
              <a:rPr lang="en-US" b="1" dirty="0" smtClean="0"/>
              <a:t>FDAAA 801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sz="2400" dirty="0" smtClean="0"/>
              <a:t>IND/IDE </a:t>
            </a:r>
            <a:r>
              <a:rPr lang="en-US" sz="2400" dirty="0"/>
              <a:t>holder; if none, then</a:t>
            </a:r>
          </a:p>
          <a:p>
            <a:pPr lvl="2" eaLnBrk="1" hangingPunct="1"/>
            <a:r>
              <a:rPr lang="en-US" sz="2400" dirty="0"/>
              <a:t>Person or entity who “initiated” the trial</a:t>
            </a:r>
          </a:p>
          <a:p>
            <a:pPr lvl="3" eaLnBrk="1" hangingPunct="1"/>
            <a:r>
              <a:rPr lang="en-US" sz="2000" dirty="0"/>
              <a:t>Funding recipient if </a:t>
            </a:r>
            <a:r>
              <a:rPr lang="en-US" sz="2000" u="sng" dirty="0"/>
              <a:t>grant</a:t>
            </a:r>
            <a:r>
              <a:rPr lang="en-US" sz="2000" dirty="0"/>
              <a:t> or sponsored </a:t>
            </a:r>
            <a:r>
              <a:rPr lang="en-US" sz="2000" dirty="0" smtClean="0"/>
              <a:t>research agreement</a:t>
            </a:r>
          </a:p>
          <a:p>
            <a:pPr lvl="3" eaLnBrk="1" hangingPunct="1"/>
            <a:r>
              <a:rPr lang="en-US" sz="2000" dirty="0" smtClean="0"/>
              <a:t>Funder </a:t>
            </a:r>
            <a:r>
              <a:rPr lang="en-US" sz="2000" dirty="0"/>
              <a:t>if procurement </a:t>
            </a:r>
            <a:r>
              <a:rPr lang="en-US" sz="2000" dirty="0" smtClean="0"/>
              <a:t>funding agreement (</a:t>
            </a:r>
            <a:r>
              <a:rPr lang="en-US" sz="2000" u="sng" dirty="0" smtClean="0"/>
              <a:t>contract</a:t>
            </a:r>
            <a:r>
              <a:rPr lang="en-US" sz="2000" dirty="0"/>
              <a:t>)</a:t>
            </a:r>
          </a:p>
          <a:p>
            <a:pPr lvl="2" eaLnBrk="1" hangingPunct="1"/>
            <a:r>
              <a:rPr lang="en-US" sz="2400" dirty="0"/>
              <a:t>Sponsor may designate the Principal Investigator (PI) as Responsible Party </a:t>
            </a:r>
            <a:r>
              <a:rPr lang="en-US" sz="2400" dirty="0" smtClean="0"/>
              <a:t>if </a:t>
            </a:r>
            <a:r>
              <a:rPr lang="en-US" sz="2400" dirty="0"/>
              <a:t>PI meets certain requirements (e.g., has access to and control over data, right to publish</a:t>
            </a:r>
            <a:r>
              <a:rPr lang="en-US" sz="2400" dirty="0" smtClean="0"/>
              <a:t>)</a:t>
            </a:r>
          </a:p>
          <a:p>
            <a:pPr marL="914400" lvl="2" indent="0" eaLnBrk="1" hangingPunct="1">
              <a:buNone/>
            </a:pPr>
            <a:endParaRPr lang="en-US" sz="2400" dirty="0"/>
          </a:p>
          <a:p>
            <a:pPr marL="914400" lvl="2" indent="0" eaLnBrk="1" hangingPunct="1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*</a:t>
            </a:r>
            <a:r>
              <a:rPr lang="en-US" sz="1400" dirty="0" smtClean="0"/>
              <a:t>Complete </a:t>
            </a:r>
            <a:r>
              <a:rPr lang="en-US" sz="1400" dirty="0"/>
              <a:t>definition at</a:t>
            </a:r>
            <a:r>
              <a:rPr lang="en-US" sz="1400" b="1" dirty="0"/>
              <a:t> </a:t>
            </a:r>
            <a:r>
              <a:rPr lang="en-US" sz="1400" u="sng" dirty="0">
                <a:hlinkClick r:id="rId2"/>
              </a:rPr>
              <a:t>http://prsinfo.clinicaltrials.gov/</a:t>
            </a:r>
            <a:r>
              <a:rPr lang="en-US" sz="1400" u="sng" dirty="0" smtClean="0">
                <a:hlinkClick r:id="rId2"/>
              </a:rPr>
              <a:t>ElaborationsOnDefinitions.pdf</a:t>
            </a:r>
            <a:r>
              <a:rPr lang="en-US" sz="1400" dirty="0" smtClean="0"/>
              <a:t> IND</a:t>
            </a:r>
            <a:r>
              <a:rPr lang="en-US" sz="1400" dirty="0"/>
              <a:t>/IDE= Investigational New Drug Application/Investigational Device Exemption</a:t>
            </a:r>
          </a:p>
          <a:p>
            <a:pPr marL="914400" lvl="2" indent="0" eaLnBrk="1" hangingPunct="1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3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B3126-8A0B-457A-AA41-A2770D9592E5}" type="slidenum">
              <a:rPr lang="en-US" smtClean="0"/>
              <a:pPr>
                <a:defRPr/>
              </a:pPr>
              <a:t>17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74639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to Trial Initiation (b)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295400"/>
            <a:ext cx="8589579" cy="5562600"/>
          </a:xfrm>
        </p:spPr>
        <p:txBody>
          <a:bodyPr/>
          <a:lstStyle/>
          <a:p>
            <a:r>
              <a:rPr lang="en-US" b="1" dirty="0"/>
              <a:t>Register the trial at ClinicalTrials.gov</a:t>
            </a:r>
          </a:p>
          <a:p>
            <a:pPr lvl="1"/>
            <a:r>
              <a:rPr lang="en-US" dirty="0" smtClean="0"/>
              <a:t>Before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participant is </a:t>
            </a:r>
            <a:r>
              <a:rPr lang="en-US" dirty="0" smtClean="0"/>
              <a:t>enrolled (</a:t>
            </a:r>
            <a:r>
              <a:rPr lang="en-US" b="1" dirty="0" smtClean="0"/>
              <a:t>ICMJE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Within </a:t>
            </a:r>
            <a:r>
              <a:rPr lang="en-US" dirty="0"/>
              <a:t>21 days of 1</a:t>
            </a:r>
            <a:r>
              <a:rPr lang="en-US" baseline="30000" dirty="0"/>
              <a:t>st</a:t>
            </a:r>
            <a:r>
              <a:rPr lang="en-US" dirty="0"/>
              <a:t> participant </a:t>
            </a:r>
            <a:r>
              <a:rPr lang="en-US" dirty="0" smtClean="0"/>
              <a:t>enrolled (</a:t>
            </a:r>
            <a:r>
              <a:rPr lang="en-US" b="1" dirty="0"/>
              <a:t>FDAAA </a:t>
            </a:r>
            <a:r>
              <a:rPr lang="en-US" b="1" dirty="0" smtClean="0"/>
              <a:t>801</a:t>
            </a:r>
            <a:r>
              <a:rPr lang="en-US" dirty="0"/>
              <a:t>)</a:t>
            </a:r>
          </a:p>
          <a:p>
            <a:pPr lvl="1"/>
            <a:r>
              <a:rPr lang="en-US" u="sng" dirty="0"/>
              <a:t>Tip</a:t>
            </a:r>
            <a:r>
              <a:rPr lang="en-US" dirty="0"/>
              <a:t>: Enter NIH Grant number in record (Secondary ID)</a:t>
            </a:r>
          </a:p>
          <a:p>
            <a:endParaRPr lang="en-US" dirty="0" smtClean="0"/>
          </a:p>
          <a:p>
            <a:r>
              <a:rPr lang="en-US" b="1" dirty="0" smtClean="0"/>
              <a:t>FDA Informed </a:t>
            </a:r>
            <a:r>
              <a:rPr lang="en-US" b="1" dirty="0"/>
              <a:t>Consent Regulations</a:t>
            </a:r>
            <a:r>
              <a:rPr lang="en-US" dirty="0"/>
              <a:t> </a:t>
            </a:r>
            <a:r>
              <a:rPr lang="en-US" sz="1600" dirty="0"/>
              <a:t>(21 </a:t>
            </a:r>
            <a:r>
              <a:rPr lang="en-US" sz="1600" dirty="0" smtClean="0"/>
              <a:t>CFR§50.25(c</a:t>
            </a:r>
            <a:r>
              <a:rPr lang="en-US" sz="1600" dirty="0"/>
              <a:t>))</a:t>
            </a:r>
            <a:r>
              <a:rPr lang="en-US" sz="1800" dirty="0"/>
              <a:t> </a:t>
            </a:r>
            <a:endParaRPr lang="en-US" dirty="0"/>
          </a:p>
          <a:p>
            <a:pPr lvl="1"/>
            <a:r>
              <a:rPr lang="en-US" dirty="0" smtClean="0"/>
              <a:t>A statement </a:t>
            </a:r>
            <a:r>
              <a:rPr lang="en-US" dirty="0"/>
              <a:t>must be included in informed consent </a:t>
            </a:r>
            <a:r>
              <a:rPr lang="en-US" dirty="0" smtClean="0"/>
              <a:t>documents of </a:t>
            </a:r>
            <a:r>
              <a:rPr lang="en-US" dirty="0"/>
              <a:t>applicable clinical trials </a:t>
            </a:r>
            <a:r>
              <a:rPr lang="en-US" u="sng" dirty="0"/>
              <a:t>initiated on or after </a:t>
            </a:r>
            <a:r>
              <a:rPr lang="en-US" u="sng" dirty="0" smtClean="0"/>
              <a:t>March </a:t>
            </a:r>
            <a:r>
              <a:rPr lang="en-US" u="sng" dirty="0"/>
              <a:t>7, 2012 </a:t>
            </a:r>
            <a:r>
              <a:rPr lang="en-US" dirty="0"/>
              <a:t>regarding </a:t>
            </a:r>
            <a:r>
              <a:rPr lang="en-US" dirty="0" smtClean="0"/>
              <a:t>availability </a:t>
            </a:r>
            <a:r>
              <a:rPr lang="en-US" dirty="0"/>
              <a:t>of information at </a:t>
            </a:r>
            <a:r>
              <a:rPr lang="en-US" dirty="0" err="1" smtClean="0"/>
              <a:t>ClinicalTrials.gov</a:t>
            </a:r>
            <a:endParaRPr lang="en-US" dirty="0" smtClean="0"/>
          </a:p>
          <a:p>
            <a:pPr lvl="1"/>
            <a:endParaRPr lang="en-US" dirty="0"/>
          </a:p>
          <a:p>
            <a:pPr marL="0" lvl="3" indent="0">
              <a:buNone/>
            </a:pP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21 </a:t>
            </a:r>
            <a:r>
              <a:rPr lang="en-US" sz="1200" dirty="0"/>
              <a:t>CFR 50.25(c): </a:t>
            </a:r>
            <a:r>
              <a:rPr lang="en-US" sz="1200" dirty="0">
                <a:hlinkClick r:id="rId2"/>
              </a:rPr>
              <a:t>http://www.accessdata.fda.gov/scripts/cdrh/cfdocs/cfcfr/CFRSearch.cfm?fr=50.25</a:t>
            </a:r>
            <a:endParaRPr lang="en-US" sz="1200" dirty="0"/>
          </a:p>
          <a:p>
            <a:pPr marL="0" lvl="3" indent="0">
              <a:buNone/>
            </a:pPr>
            <a:r>
              <a:rPr lang="en-US" sz="1200" dirty="0"/>
              <a:t>FDA Guidance:  </a:t>
            </a:r>
            <a:r>
              <a:rPr lang="en-US" sz="1200" dirty="0">
                <a:hlinkClick r:id="rId3"/>
              </a:rPr>
              <a:t>http://www.fda.gov/downloads/RegulatoryInformation/Guidances/UCM291085.pdf</a:t>
            </a:r>
            <a:r>
              <a:rPr lang="en-US" sz="1200" dirty="0"/>
              <a:t> </a:t>
            </a:r>
          </a:p>
          <a:p>
            <a:pPr lvl="1"/>
            <a:endParaRPr lang="en-US" sz="12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B3126-8A0B-457A-AA41-A2770D9592E5}" type="slidenum">
              <a:rPr lang="en-US" smtClean="0"/>
              <a:pPr>
                <a:defRPr/>
              </a:pPr>
              <a:t>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3578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the Trial is Ongoing (a)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295400"/>
            <a:ext cx="8544637" cy="4800600"/>
          </a:xfrm>
        </p:spPr>
        <p:txBody>
          <a:bodyPr/>
          <a:lstStyle/>
          <a:p>
            <a:r>
              <a:rPr lang="en-US" b="1" dirty="0" smtClean="0"/>
              <a:t>Updates to ClinicalTrials.gov</a:t>
            </a:r>
          </a:p>
          <a:p>
            <a:pPr lvl="1"/>
            <a:r>
              <a:rPr lang="en-US" dirty="0" smtClean="0"/>
              <a:t>Required </a:t>
            </a:r>
            <a:r>
              <a:rPr lang="en-US" dirty="0"/>
              <a:t>at least once every 12 </a:t>
            </a:r>
            <a:r>
              <a:rPr lang="en-US" dirty="0" smtClean="0"/>
              <a:t>months (</a:t>
            </a:r>
            <a:r>
              <a:rPr lang="en-US" b="1" dirty="0" smtClean="0"/>
              <a:t>FDAAA 801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Update/verify “active” trials once every 6 mo. (ClinicalTrials.gov)</a:t>
            </a:r>
          </a:p>
          <a:p>
            <a:pPr lvl="2"/>
            <a:r>
              <a:rPr lang="en-US" dirty="0" smtClean="0"/>
              <a:t>Consider any protocol amendments that impact registration</a:t>
            </a:r>
            <a:endParaRPr lang="en-US" dirty="0"/>
          </a:p>
          <a:p>
            <a:pPr lvl="1"/>
            <a:r>
              <a:rPr lang="en-US" dirty="0"/>
              <a:t>Recruitment status and (primary) completion date must be updated within 30 </a:t>
            </a:r>
            <a:r>
              <a:rPr lang="en-US" dirty="0" smtClean="0"/>
              <a:t>days of a change (</a:t>
            </a:r>
            <a:r>
              <a:rPr lang="en-US" b="1" dirty="0" smtClean="0"/>
              <a:t>FDAAA 801</a:t>
            </a:r>
            <a:r>
              <a:rPr lang="en-US" dirty="0" smtClean="0"/>
              <a:t>)</a:t>
            </a:r>
            <a:endParaRPr lang="en-US" dirty="0"/>
          </a:p>
          <a:p>
            <a:pPr lvl="2"/>
            <a:endParaRPr lang="en-US" dirty="0"/>
          </a:p>
          <a:p>
            <a:r>
              <a:rPr lang="en-US" b="1" dirty="0"/>
              <a:t>Certification of Compliance to NIH</a:t>
            </a:r>
          </a:p>
          <a:p>
            <a:pPr lvl="1"/>
            <a:r>
              <a:rPr lang="en-US" dirty="0"/>
              <a:t>Applies to:</a:t>
            </a:r>
          </a:p>
          <a:p>
            <a:pPr lvl="2"/>
            <a:r>
              <a:rPr lang="en-US" dirty="0"/>
              <a:t>All grants supporting ACTs (even if only supporting one aspect) </a:t>
            </a:r>
          </a:p>
          <a:p>
            <a:pPr lvl="2"/>
            <a:r>
              <a:rPr lang="en-US" dirty="0"/>
              <a:t>Grants where neither grantee nor PI is RP of the ACT</a:t>
            </a:r>
          </a:p>
          <a:p>
            <a:pPr lvl="2"/>
            <a:r>
              <a:rPr lang="en-US" dirty="0"/>
              <a:t>See: </a:t>
            </a:r>
            <a:r>
              <a:rPr lang="en-US" dirty="0">
                <a:hlinkClick r:id="rId2"/>
              </a:rPr>
              <a:t>http://grants.nih.gov/clinicaltrials_fdaaa/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See: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grants.nih.gov/grants/rppr/index.htm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B3126-8A0B-457A-AA41-A2770D9592E5}" type="slidenum">
              <a:rPr lang="en-US" smtClean="0"/>
              <a:pPr>
                <a:defRPr/>
              </a:pPr>
              <a:t>19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6019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Section 801 of the Food and Drug Administration Amendments Act of 2007 (FDAAA)</a:t>
            </a:r>
          </a:p>
          <a:p>
            <a:pPr lvl="1"/>
            <a:r>
              <a:rPr lang="en-US" dirty="0" smtClean="0"/>
              <a:t>Rationale</a:t>
            </a:r>
          </a:p>
          <a:p>
            <a:pPr lvl="1"/>
            <a:r>
              <a:rPr lang="en-US" dirty="0" smtClean="0"/>
              <a:t>Requirements</a:t>
            </a:r>
          </a:p>
          <a:p>
            <a:r>
              <a:rPr lang="en-US" dirty="0" smtClean="0"/>
              <a:t>FDAAA for NIH Extramural Grantees</a:t>
            </a:r>
          </a:p>
          <a:p>
            <a:pPr lvl="1"/>
            <a:r>
              <a:rPr lang="en-US" dirty="0" smtClean="0"/>
              <a:t>Implementation for NIH grants</a:t>
            </a:r>
          </a:p>
          <a:p>
            <a:pPr lvl="1"/>
            <a:r>
              <a:rPr lang="en-US" dirty="0" smtClean="0"/>
              <a:t>OER resources</a:t>
            </a:r>
          </a:p>
          <a:p>
            <a:r>
              <a:rPr lang="en-US" dirty="0" smtClean="0"/>
              <a:t>ClinicalTrials.gov Practical Considerations</a:t>
            </a:r>
          </a:p>
          <a:p>
            <a:pPr lvl="1"/>
            <a:r>
              <a:rPr lang="en-US" dirty="0" smtClean="0"/>
              <a:t>FDAAA Next </a:t>
            </a:r>
            <a:r>
              <a:rPr lang="en-US" dirty="0"/>
              <a:t>steps</a:t>
            </a:r>
          </a:p>
          <a:p>
            <a:pPr lvl="1"/>
            <a:r>
              <a:rPr lang="en-US" dirty="0" smtClean="0"/>
              <a:t>Protocol Registration System (PRS)</a:t>
            </a:r>
          </a:p>
          <a:p>
            <a:pPr lvl="1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B3126-8A0B-457A-AA41-A2770D9592E5}" type="slidenum">
              <a:rPr lang="en-US" smtClean="0"/>
              <a:pPr>
                <a:defRPr/>
              </a:pPr>
              <a:t>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24369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the Trial is Ongoing (b)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0999" y="1175580"/>
            <a:ext cx="8763001" cy="5682420"/>
          </a:xfrm>
        </p:spPr>
        <p:txBody>
          <a:bodyPr/>
          <a:lstStyle/>
          <a:p>
            <a:r>
              <a:rPr lang="en-US" b="1" dirty="0" smtClean="0"/>
              <a:t>Certification </a:t>
            </a:r>
            <a:r>
              <a:rPr lang="en-US" b="1" dirty="0"/>
              <a:t>of Compliance to FDA</a:t>
            </a:r>
          </a:p>
          <a:p>
            <a:pPr lvl="1"/>
            <a:r>
              <a:rPr lang="en-US" dirty="0" smtClean="0"/>
              <a:t>Form 3674 must accompany human drug, biological,   and device product submissions</a:t>
            </a:r>
          </a:p>
          <a:p>
            <a:pPr lvl="2"/>
            <a:r>
              <a:rPr lang="en-US" dirty="0" smtClean="0"/>
              <a:t>FDA Form: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www.fda.gov/downloads/AboutFDA/Reports </a:t>
            </a:r>
            <a:r>
              <a:rPr lang="en-US" dirty="0" err="1" smtClean="0">
                <a:hlinkClick r:id="rId2"/>
              </a:rPr>
              <a:t>ManualsForms</a:t>
            </a:r>
            <a:r>
              <a:rPr lang="en-US" dirty="0" smtClean="0">
                <a:hlinkClick r:id="rId2"/>
              </a:rPr>
              <a:t>/Forms/UCM048364.pdf</a:t>
            </a:r>
            <a:r>
              <a:rPr lang="en-US" dirty="0" smtClean="0"/>
              <a:t> </a:t>
            </a:r>
            <a:endParaRPr lang="en-US" sz="1200" dirty="0"/>
          </a:p>
          <a:p>
            <a:pPr lvl="2"/>
            <a:r>
              <a:rPr lang="en-US" dirty="0" smtClean="0"/>
              <a:t>Guidance (2009):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www.fda.gov/RegulatoryInformaton/ </a:t>
            </a:r>
            <a:r>
              <a:rPr lang="en-US" dirty="0" err="1" smtClean="0">
                <a:hlinkClick r:id="rId3"/>
              </a:rPr>
              <a:t>Guidances</a:t>
            </a:r>
            <a:r>
              <a:rPr lang="en-US" dirty="0" smtClean="0">
                <a:hlinkClick r:id="rId3"/>
              </a:rPr>
              <a:t>/ucm125335.htm</a:t>
            </a:r>
            <a:endParaRPr lang="en-US" dirty="0" smtClean="0"/>
          </a:p>
          <a:p>
            <a:r>
              <a:rPr lang="en-US" b="1" dirty="0"/>
              <a:t>CMS Medicare National Coverage Determination (NCD) for Routine Costs in Clinical </a:t>
            </a:r>
            <a:r>
              <a:rPr lang="en-US" b="1" dirty="0" smtClean="0"/>
              <a:t>Trials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Must provide NCT Number if submitting claims for   routine costs that occur during a clinical trial</a:t>
            </a:r>
          </a:p>
          <a:p>
            <a:pPr lvl="1"/>
            <a:r>
              <a:rPr lang="en-US" dirty="0"/>
              <a:t>Initially mandatory Jan 1, 2014 but delayed 1 </a:t>
            </a:r>
            <a:r>
              <a:rPr lang="en-US" dirty="0" smtClean="0"/>
              <a:t>year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MLN </a:t>
            </a:r>
            <a:r>
              <a:rPr lang="en-US" sz="1600" dirty="0"/>
              <a:t>Matters® Number: SE1344 and Related Change Request Number: 8401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2EC5C0-D28D-4714-82FC-6AE60361FAAB}" type="slidenum">
              <a:rPr lang="en-US" smtClean="0">
                <a:latin typeface="Arial" pitchFamily="34" charset="0"/>
              </a:rPr>
              <a:pPr/>
              <a:t>20</a:t>
            </a:fld>
            <a:endParaRPr lang="en-US" sz="14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90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Trial “Completes” (a)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NIH/FDA Certifications may still </a:t>
            </a:r>
            <a:r>
              <a:rPr lang="en-US" dirty="0" smtClean="0"/>
              <a:t>apply)</a:t>
            </a:r>
            <a:endParaRPr lang="en-US" dirty="0"/>
          </a:p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Primary Completion Date - PCD (</a:t>
            </a:r>
            <a:r>
              <a:rPr lang="en-US" b="1" dirty="0" smtClean="0"/>
              <a:t>FDAAA 801)</a:t>
            </a:r>
          </a:p>
          <a:p>
            <a:pPr lvl="2"/>
            <a:r>
              <a:rPr lang="en-US" dirty="0"/>
              <a:t>“The date that the final subject was examined or received an intervention for the purposes of final collection of data for the </a:t>
            </a:r>
            <a:r>
              <a:rPr lang="en-US" b="1" dirty="0">
                <a:solidFill>
                  <a:srgbClr val="FF0000"/>
                </a:solidFill>
              </a:rPr>
              <a:t>primary outcome</a:t>
            </a:r>
            <a:r>
              <a:rPr lang="en-US" dirty="0"/>
              <a:t>, whether the clinical trial concluded according to the </a:t>
            </a:r>
            <a:r>
              <a:rPr lang="en-US" dirty="0" err="1"/>
              <a:t>prespecified</a:t>
            </a:r>
            <a:r>
              <a:rPr lang="en-US" dirty="0"/>
              <a:t> protocol </a:t>
            </a:r>
            <a:r>
              <a:rPr lang="en-US" u="sng" dirty="0"/>
              <a:t>or was terminated</a:t>
            </a:r>
            <a:r>
              <a:rPr lang="en-US" dirty="0"/>
              <a:t>.”</a:t>
            </a:r>
          </a:p>
          <a:p>
            <a:pPr lvl="1"/>
            <a:r>
              <a:rPr lang="en-US" dirty="0" smtClean="0"/>
              <a:t>Study Completion Date (last subject, last visit)</a:t>
            </a:r>
          </a:p>
          <a:p>
            <a:pPr lvl="2"/>
            <a:r>
              <a:rPr lang="en-US" dirty="0"/>
              <a:t>Final date on which data </a:t>
            </a:r>
            <a:r>
              <a:rPr lang="en-US" dirty="0" smtClean="0"/>
              <a:t>were collected</a:t>
            </a:r>
          </a:p>
          <a:p>
            <a:pPr lvl="1"/>
            <a:r>
              <a:rPr lang="en-US" dirty="0" smtClean="0"/>
              <a:t>See ClinicalTrials.gov Protocol Data Element Definitions: </a:t>
            </a:r>
            <a:r>
              <a:rPr lang="en-US" sz="2000" dirty="0" smtClean="0">
                <a:hlinkClick r:id="rId2"/>
              </a:rPr>
              <a:t>http://prsinfo.clinicaltrials.gov/definitions.html</a:t>
            </a:r>
            <a:r>
              <a:rPr lang="en-US" sz="2000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B3126-8A0B-457A-AA41-A2770D9592E5}" type="slidenum">
              <a:rPr lang="en-US" smtClean="0"/>
              <a:pPr>
                <a:defRPr/>
              </a:pPr>
              <a:t>21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18164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Trial “Completes” (b)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562600"/>
          </a:xfrm>
        </p:spPr>
        <p:txBody>
          <a:bodyPr/>
          <a:lstStyle/>
          <a:p>
            <a:r>
              <a:rPr lang="en-US" b="1" dirty="0" smtClean="0"/>
              <a:t>Submit Summary Results (FDAAA 801)</a:t>
            </a:r>
          </a:p>
          <a:p>
            <a:pPr lvl="1"/>
            <a:r>
              <a:rPr lang="en-US" b="1" dirty="0" smtClean="0"/>
              <a:t>Which Trials?</a:t>
            </a:r>
          </a:p>
          <a:p>
            <a:pPr lvl="2"/>
            <a:r>
              <a:rPr lang="en-US" dirty="0" smtClean="0"/>
              <a:t>ACTs </a:t>
            </a:r>
            <a:r>
              <a:rPr lang="en-US" dirty="0"/>
              <a:t>of </a:t>
            </a:r>
            <a:r>
              <a:rPr lang="en-US" dirty="0" smtClean="0"/>
              <a:t>FDA-</a:t>
            </a:r>
            <a:r>
              <a:rPr lang="en-US" dirty="0" smtClean="0">
                <a:solidFill>
                  <a:srgbClr val="FF0000"/>
                </a:solidFill>
              </a:rPr>
              <a:t>approved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dirty="0" smtClean="0">
                <a:solidFill>
                  <a:srgbClr val="FF0000"/>
                </a:solidFill>
              </a:rPr>
              <a:t>-cleared</a:t>
            </a:r>
            <a:r>
              <a:rPr lang="en-US" dirty="0" smtClean="0"/>
              <a:t> </a:t>
            </a:r>
            <a:r>
              <a:rPr lang="en-US" dirty="0"/>
              <a:t>drugs, biologics, </a:t>
            </a:r>
            <a:r>
              <a:rPr lang="en-US" dirty="0" smtClean="0"/>
              <a:t>&amp; devices;</a:t>
            </a:r>
          </a:p>
          <a:p>
            <a:pPr lvl="2"/>
            <a:r>
              <a:rPr lang="en-US" dirty="0" smtClean="0"/>
              <a:t>Initiated </a:t>
            </a:r>
            <a:r>
              <a:rPr lang="en-US" dirty="0"/>
              <a:t>on or after 9/27/07 </a:t>
            </a:r>
            <a:r>
              <a:rPr lang="en-US" u="sng" dirty="0"/>
              <a:t>or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/>
              <a:t>ongoing” as of </a:t>
            </a:r>
            <a:r>
              <a:rPr lang="en-US" dirty="0" smtClean="0"/>
              <a:t>12/26/07</a:t>
            </a:r>
          </a:p>
          <a:p>
            <a:pPr lvl="1"/>
            <a:endParaRPr lang="en-US" sz="1200" dirty="0" smtClean="0"/>
          </a:p>
          <a:p>
            <a:pPr lvl="1"/>
            <a:r>
              <a:rPr lang="en-US" b="1" dirty="0" smtClean="0"/>
              <a:t>When to Submit? </a:t>
            </a:r>
          </a:p>
          <a:p>
            <a:pPr lvl="2"/>
            <a:r>
              <a:rPr lang="en-US" u="sng" dirty="0" smtClean="0"/>
              <a:t>&lt;</a:t>
            </a:r>
            <a:r>
              <a:rPr lang="en-US" dirty="0" smtClean="0"/>
              <a:t> </a:t>
            </a:r>
            <a:r>
              <a:rPr lang="en-US" dirty="0"/>
              <a:t>1 year after PCD (or </a:t>
            </a:r>
            <a:r>
              <a:rPr lang="en-US" u="sng" dirty="0"/>
              <a:t>&lt;</a:t>
            </a:r>
            <a:r>
              <a:rPr lang="en-US" dirty="0"/>
              <a:t> 30 days of approval or clearance)</a:t>
            </a:r>
            <a:endParaRPr lang="en-US" dirty="0" smtClean="0"/>
          </a:p>
          <a:p>
            <a:pPr lvl="2" eaLnBrk="1" hangingPunct="1"/>
            <a:r>
              <a:rPr lang="en-US" dirty="0" smtClean="0"/>
              <a:t>Delays </a:t>
            </a:r>
            <a:r>
              <a:rPr lang="en-US" dirty="0"/>
              <a:t>possible</a:t>
            </a:r>
          </a:p>
          <a:p>
            <a:pPr lvl="3" eaLnBrk="1" hangingPunct="1"/>
            <a:r>
              <a:rPr lang="en-US" dirty="0"/>
              <a:t>Seeking approval of a new </a:t>
            </a:r>
            <a:r>
              <a:rPr lang="en-US" dirty="0" smtClean="0"/>
              <a:t>use (if Sponsor = manufacturer)</a:t>
            </a:r>
            <a:endParaRPr lang="en-US" dirty="0"/>
          </a:p>
          <a:p>
            <a:pPr lvl="3" eaLnBrk="1" hangingPunct="1"/>
            <a:r>
              <a:rPr lang="en-US" dirty="0"/>
              <a:t>Extensions for “good </a:t>
            </a:r>
            <a:r>
              <a:rPr lang="en-US" dirty="0" smtClean="0"/>
              <a:t>cause”</a:t>
            </a:r>
          </a:p>
          <a:p>
            <a:pPr lvl="4" eaLnBrk="1" hangingPunct="1"/>
            <a:r>
              <a:rPr lang="en-US" dirty="0" smtClean="0"/>
              <a:t>Pending </a:t>
            </a:r>
            <a:r>
              <a:rPr lang="en-US" dirty="0"/>
              <a:t>publication is not considered “good cause</a:t>
            </a:r>
            <a:r>
              <a:rPr lang="en-US" dirty="0" smtClean="0"/>
              <a:t>”</a:t>
            </a:r>
          </a:p>
          <a:p>
            <a:pPr lvl="4" eaLnBrk="1" hangingPunct="1"/>
            <a:endParaRPr lang="en-US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ACT </a:t>
            </a:r>
            <a:r>
              <a:rPr lang="en-US" sz="1200" dirty="0"/>
              <a:t>= applicable clinical trial</a:t>
            </a:r>
          </a:p>
          <a:p>
            <a:pPr marL="0" indent="0">
              <a:buNone/>
            </a:pPr>
            <a:r>
              <a:rPr lang="en-US" sz="1200" dirty="0"/>
              <a:t>PCD = primary completion date</a:t>
            </a:r>
          </a:p>
          <a:p>
            <a:pPr marL="1828800" lvl="4" indent="0" eaLnBrk="1" hangingPunct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B3126-8A0B-457A-AA41-A2770D9592E5}" type="slidenum">
              <a:rPr lang="en-US" smtClean="0"/>
              <a:pPr>
                <a:defRPr/>
              </a:pPr>
              <a:t>22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70128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3B2D0101-92B1-4B1B-A890-EF544A11205B}" type="slidenum">
              <a:rPr lang="en-US" sz="1400">
                <a:solidFill>
                  <a:schemeClr val="bg1"/>
                </a:solidFill>
              </a:rPr>
              <a:pPr algn="r"/>
              <a:t>23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222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8C23E3A4-9E95-4439-8E55-08A4F5C9B86E}" type="slidenum">
              <a:rPr lang="en-US" sz="1400">
                <a:solidFill>
                  <a:schemeClr val="bg1"/>
                </a:solidFill>
              </a:rPr>
              <a:pPr algn="r"/>
              <a:t>23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After the Trial “Completes” (c)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5562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Submit Summary Results</a:t>
            </a:r>
          </a:p>
          <a:p>
            <a:pPr lvl="1" eaLnBrk="1" hangingPunct="1"/>
            <a:r>
              <a:rPr lang="en-US" sz="2400" dirty="0" smtClean="0"/>
              <a:t>Scientific Information (“per arm”)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</a:p>
          <a:p>
            <a:pPr lvl="2" eaLnBrk="1" hangingPunct="1"/>
            <a:r>
              <a:rPr lang="en-US" dirty="0" smtClean="0"/>
              <a:t>Participant Flow</a:t>
            </a:r>
          </a:p>
          <a:p>
            <a:pPr lvl="2" eaLnBrk="1" hangingPunct="1"/>
            <a:r>
              <a:rPr lang="en-US" dirty="0" smtClean="0"/>
              <a:t>Baseline Characteristics</a:t>
            </a:r>
          </a:p>
          <a:p>
            <a:pPr lvl="2" eaLnBrk="1" hangingPunct="1"/>
            <a:r>
              <a:rPr lang="en-US" dirty="0" smtClean="0"/>
              <a:t>Primary and Secondary Outcome Measures</a:t>
            </a:r>
          </a:p>
          <a:p>
            <a:pPr lvl="3"/>
            <a:r>
              <a:rPr lang="en-US" sz="1600" dirty="0" smtClean="0"/>
              <a:t>Statistical analyses, as appropriate</a:t>
            </a:r>
          </a:p>
          <a:p>
            <a:pPr lvl="2" eaLnBrk="1" hangingPunct="1"/>
            <a:r>
              <a:rPr lang="en-US" dirty="0"/>
              <a:t>Adverse Events – Serious and “Other”</a:t>
            </a:r>
          </a:p>
          <a:p>
            <a:pPr lvl="1" eaLnBrk="1" hangingPunct="1"/>
            <a:r>
              <a:rPr lang="en-US" dirty="0" smtClean="0"/>
              <a:t>Administrative Information</a:t>
            </a:r>
          </a:p>
          <a:p>
            <a:pPr lvl="2" eaLnBrk="1" hangingPunct="1"/>
            <a:r>
              <a:rPr lang="en-US" dirty="0"/>
              <a:t>Results Point of Contact</a:t>
            </a:r>
          </a:p>
          <a:p>
            <a:pPr lvl="2" eaLnBrk="1" hangingPunct="1"/>
            <a:r>
              <a:rPr lang="en-US" dirty="0"/>
              <a:t>Certain Agreements (related to investigator’s right to publish, if not an employee of sponsor</a:t>
            </a:r>
            <a:r>
              <a:rPr lang="en-US" dirty="0" smtClean="0"/>
              <a:t>)</a:t>
            </a:r>
          </a:p>
          <a:p>
            <a:pPr lvl="2" eaLnBrk="1" hangingPunct="1"/>
            <a:endParaRPr lang="en-US" dirty="0"/>
          </a:p>
          <a:p>
            <a:pPr marL="914400" lvl="2" indent="0" eaLnBrk="1" hangingPunct="1">
              <a:buNone/>
            </a:pPr>
            <a:endParaRPr lang="en-US" dirty="0" smtClean="0"/>
          </a:p>
          <a:p>
            <a:pPr marL="3175" lvl="2" indent="0" eaLnBrk="1" hangingPunct="1">
              <a:buNone/>
            </a:pPr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sz="1400" dirty="0" err="1"/>
              <a:t>ClinicalTrials.gov</a:t>
            </a:r>
            <a:r>
              <a:rPr lang="en-US" sz="1400" dirty="0"/>
              <a:t> Results Data Element Definitions at </a:t>
            </a:r>
            <a:r>
              <a:rPr lang="en-US" sz="1400" dirty="0">
                <a:hlinkClick r:id="rId2"/>
              </a:rPr>
              <a:t>http://prsinfo.clinicaltrials.gov/results_definitions.html</a:t>
            </a:r>
            <a:endParaRPr lang="en-US" sz="1400" dirty="0"/>
          </a:p>
          <a:p>
            <a:pPr marL="914400" lvl="2" indent="0" eaLnBrk="1" hangingPunct="1">
              <a:buNone/>
            </a:pPr>
            <a:endParaRPr lang="en-US" dirty="0"/>
          </a:p>
          <a:p>
            <a:pPr lvl="2" eaLnBrk="1" hangingPunct="1"/>
            <a:endParaRPr lang="en-US" dirty="0"/>
          </a:p>
          <a:p>
            <a:pPr lvl="2"/>
            <a:endParaRPr lang="en-US" dirty="0" smtClean="0"/>
          </a:p>
          <a:p>
            <a:pPr lvl="2" eaLnBrk="1" hangingPunct="1"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22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ED1E97A-A467-4B22-BE33-7D97E882BBCF}" type="slidenum">
              <a:rPr lang="en-US" sz="1200" smtClean="0">
                <a:solidFill>
                  <a:srgbClr val="CCCCCC"/>
                </a:solidFill>
              </a:rPr>
              <a:pPr/>
              <a:t>23</a:t>
            </a:fld>
            <a:endParaRPr lang="en-US" sz="1200" smtClean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FDAAA Results Clarifications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562600"/>
          </a:xfrm>
        </p:spPr>
        <p:txBody>
          <a:bodyPr/>
          <a:lstStyle/>
          <a:p>
            <a:r>
              <a:rPr lang="en-US" dirty="0" smtClean="0"/>
              <a:t>Summary results at the end of the trial</a:t>
            </a:r>
          </a:p>
          <a:p>
            <a:pPr lvl="1"/>
            <a:r>
              <a:rPr lang="en-US" dirty="0" smtClean="0"/>
              <a:t>No interim or “real-time” reporting</a:t>
            </a:r>
          </a:p>
          <a:p>
            <a:pPr lvl="1"/>
            <a:r>
              <a:rPr lang="en-US" dirty="0" smtClean="0"/>
              <a:t>No participant-level reporting</a:t>
            </a:r>
          </a:p>
          <a:p>
            <a:r>
              <a:rPr lang="en-US" dirty="0" smtClean="0"/>
              <a:t>Summary </a:t>
            </a:r>
            <a:r>
              <a:rPr lang="en-US" dirty="0"/>
              <a:t>results submission </a:t>
            </a:r>
            <a:r>
              <a:rPr lang="en-US" u="sng" dirty="0"/>
              <a:t>not required</a:t>
            </a:r>
            <a:r>
              <a:rPr lang="en-US" dirty="0"/>
              <a:t> for:</a:t>
            </a:r>
          </a:p>
          <a:p>
            <a:pPr lvl="1"/>
            <a:r>
              <a:rPr lang="en-US" dirty="0"/>
              <a:t>Registered non-ACTs (e.g., observational, Phase 1)</a:t>
            </a:r>
          </a:p>
          <a:p>
            <a:pPr lvl="1"/>
            <a:r>
              <a:rPr lang="en-US" dirty="0"/>
              <a:t>Trials completed by </a:t>
            </a:r>
            <a:r>
              <a:rPr lang="en-US" dirty="0" smtClean="0"/>
              <a:t>12/26/07</a:t>
            </a:r>
            <a:endParaRPr lang="en-US" sz="1200" dirty="0" smtClean="0"/>
          </a:p>
          <a:p>
            <a:r>
              <a:rPr lang="en-US" dirty="0" smtClean="0"/>
              <a:t>Relationship to publication (ICMJE)</a:t>
            </a:r>
          </a:p>
          <a:p>
            <a:pPr lvl="1"/>
            <a:r>
              <a:rPr lang="en-US" dirty="0" smtClean="0"/>
              <a:t>Submitting summary results to ClinicalTrials.gov </a:t>
            </a:r>
            <a:r>
              <a:rPr lang="en-US" u="sng" dirty="0" smtClean="0"/>
              <a:t>will not interfere</a:t>
            </a:r>
            <a:r>
              <a:rPr lang="en-US" dirty="0" smtClean="0"/>
              <a:t> with publication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 smtClean="0"/>
              <a:t>(But, failing to register the trial will!)</a:t>
            </a:r>
          </a:p>
          <a:p>
            <a:pPr lvl="1"/>
            <a:endParaRPr lang="en-US" dirty="0"/>
          </a:p>
          <a:p>
            <a:pPr marL="1588" lvl="1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*</a:t>
            </a:r>
            <a:r>
              <a:rPr lang="en-US" sz="1400" u="sng" dirty="0">
                <a:hlinkClick r:id="rId2"/>
              </a:rPr>
              <a:t>http://www.icmje.org/publishing_10register.html</a:t>
            </a:r>
            <a:endParaRPr lang="en-US" sz="1400" dirty="0"/>
          </a:p>
          <a:p>
            <a:pPr lvl="1"/>
            <a:endParaRPr lang="en-US" dirty="0" smtClean="0"/>
          </a:p>
          <a:p>
            <a:pPr lvl="2"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B3126-8A0B-457A-AA41-A2770D9592E5}" type="slidenum">
              <a:rPr lang="en-US" smtClean="0"/>
              <a:pPr>
                <a:defRPr/>
              </a:pPr>
              <a:t>24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6808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304800" y="66675"/>
            <a:ext cx="85344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FDAAA Enforcement Provisions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Notices of non-compliance</a:t>
            </a:r>
          </a:p>
          <a:p>
            <a:pPr eaLnBrk="1" hangingPunct="1"/>
            <a:r>
              <a:rPr lang="en-US" altLang="en-US" sz="3200" dirty="0" smtClean="0"/>
              <a:t>Civil monetary penalties (up to $10,000/day)</a:t>
            </a:r>
          </a:p>
          <a:p>
            <a:pPr eaLnBrk="1" hangingPunct="1"/>
            <a:r>
              <a:rPr lang="en-US" altLang="en-US" sz="3200" dirty="0" smtClean="0"/>
              <a:t>Withholding of NIH grant funds</a:t>
            </a:r>
          </a:p>
        </p:txBody>
      </p:sp>
      <p:sp>
        <p:nvSpPr>
          <p:cNvPr id="276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5404E2D-44E7-4BE2-840D-07DF121712E0}" type="slidenum">
              <a:rPr lang="en-US" altLang="en-US" sz="1200">
                <a:solidFill>
                  <a:srgbClr val="CCCCCC"/>
                </a:solidFill>
              </a:rPr>
              <a:pPr/>
              <a:t>25</a:t>
            </a:fld>
            <a:endParaRPr lang="en-US" altLang="en-US" sz="120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4999"/>
            <a:ext cx="8534400" cy="24486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dirty="0" smtClean="0"/>
              <a:t>The ClinicalTrials.gov </a:t>
            </a:r>
            <a:br>
              <a:rPr lang="en-US" dirty="0" smtClean="0"/>
            </a:br>
            <a:r>
              <a:rPr lang="en-US" dirty="0" smtClean="0"/>
              <a:t>Results Database</a:t>
            </a:r>
          </a:p>
        </p:txBody>
      </p:sp>
    </p:spTree>
    <p:extLst>
      <p:ext uri="{BB962C8B-B14F-4D97-AF65-F5344CB8AC3E}">
        <p14:creationId xmlns:p14="http://schemas.microsoft.com/office/powerpoint/2010/main" val="1646119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/>
              <a:t>NCT00137969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B3126-8A0B-457A-AA41-A2770D9592E5}" type="slidenum">
              <a:rPr lang="en-US" smtClean="0"/>
              <a:pPr>
                <a:defRPr/>
              </a:pPr>
              <a:t>27</a:t>
            </a:fld>
            <a:endParaRPr lang="en-US" sz="1400" dirty="0"/>
          </a:p>
        </p:txBody>
      </p:sp>
      <p:grpSp>
        <p:nvGrpSpPr>
          <p:cNvPr id="5" name="Group 4" descr="Screenshot of study results on ClinicalTrials.gov." title="Screenshot of website."/>
          <p:cNvGrpSpPr/>
          <p:nvPr/>
        </p:nvGrpSpPr>
        <p:grpSpPr>
          <a:xfrm>
            <a:off x="2320345" y="778511"/>
            <a:ext cx="6676335" cy="5200650"/>
            <a:chOff x="2366065" y="869951"/>
            <a:chExt cx="6676335" cy="520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065" y="869951"/>
              <a:ext cx="6676335" cy="5200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4292600" y="3762375"/>
              <a:ext cx="850899" cy="261938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</p:grpSp>
      <p:grpSp>
        <p:nvGrpSpPr>
          <p:cNvPr id="6" name="Group 5" descr="Screenshot of first page of study publication." title="Screenshot."/>
          <p:cNvGrpSpPr/>
          <p:nvPr/>
        </p:nvGrpSpPr>
        <p:grpSpPr>
          <a:xfrm>
            <a:off x="154940" y="3045460"/>
            <a:ext cx="5007563" cy="3663949"/>
            <a:chOff x="154940" y="3045460"/>
            <a:chExt cx="5007563" cy="366394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40" y="3045460"/>
              <a:ext cx="5007563" cy="36639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473801" y="6248400"/>
              <a:ext cx="1635988" cy="19526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154940" y="2551473"/>
            <a:ext cx="1448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Publication:</a:t>
            </a:r>
            <a:endParaRPr lang="en-US" altLang="en-US" sz="2000" b="1" dirty="0"/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281102" y="1354407"/>
            <a:ext cx="202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 dirty="0" smtClean="0"/>
              <a:t>ClinicalTrials.gov: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7966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itle 10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Participant Flow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CB805-BB66-4170-9A48-1AAFF670F4A3}" type="slidenum">
              <a:rPr lang="en-US" smtClean="0"/>
              <a:pPr>
                <a:defRPr/>
              </a:pPr>
              <a:t>28</a:t>
            </a:fld>
            <a:endParaRPr lang="en-US" sz="14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3651"/>
              </p:ext>
            </p:extLst>
          </p:nvPr>
        </p:nvGraphicFramePr>
        <p:xfrm>
          <a:off x="4917813" y="2374224"/>
          <a:ext cx="4079189" cy="2498820"/>
        </p:xfrm>
        <a:graphic>
          <a:graphicData uri="http://schemas.openxmlformats.org/drawingml/2006/table">
            <a:tbl>
              <a:tblPr firstRow="1" bandRow="1"/>
              <a:tblGrid>
                <a:gridCol w="1879227"/>
                <a:gridCol w="1127760"/>
                <a:gridCol w="1072202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endParaRPr lang="en-US" sz="1100" dirty="0">
                        <a:latin typeface="+mn-lt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Placebo + Prednisone</a:t>
                      </a: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Rituximab + Prednisone</a:t>
                      </a: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  <a:tr h="146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r>
                        <a:rPr lang="en-US" sz="1100" b="1" dirty="0" smtClean="0">
                          <a:latin typeface="+mn-lt"/>
                        </a:rPr>
                        <a:t>STARTED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88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tabLst>
                          <a:tab pos="571500" algn="l"/>
                        </a:tabLs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169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>
                        <a:alpha val="25098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+mn-lt"/>
                        </a:rPr>
                        <a:t>COMPLETED</a:t>
                      </a:r>
                      <a:endParaRPr lang="en-US" sz="1100" b="1" baseline="30000" dirty="0" smtClean="0">
                        <a:latin typeface="+mn-lt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64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tabLst>
                          <a:tab pos="571500" algn="l"/>
                        </a:tabLs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120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>
                        <a:alpha val="25098"/>
                      </a:srgbClr>
                    </a:solidFill>
                  </a:tcPr>
                </a:tc>
              </a:tr>
              <a:tr h="1586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+mn-lt"/>
                        </a:rPr>
                        <a:t>NOT COMPLETED</a:t>
                      </a: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tabLst>
                          <a:tab pos="571500" algn="l"/>
                        </a:tabLs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49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>
                        <a:alpha val="25098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r>
                        <a:rPr lang="en-US" sz="1100" b="1" dirty="0" smtClean="0">
                          <a:latin typeface="+mn-lt"/>
                        </a:rPr>
                        <a:t>  Adverse</a:t>
                      </a:r>
                      <a:r>
                        <a:rPr lang="en-US" sz="1100" b="1" baseline="0" dirty="0" smtClean="0">
                          <a:latin typeface="+mn-lt"/>
                        </a:rPr>
                        <a:t> Event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tabLst>
                          <a:tab pos="5715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>
                        <a:alpha val="25098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r>
                        <a:rPr lang="en-US" sz="1100" b="1" dirty="0" smtClean="0">
                          <a:latin typeface="+mn-lt"/>
                        </a:rPr>
                        <a:t>  Patients’ Decision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tabLst>
                          <a:tab pos="9144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>
                        <a:tabLst>
                          <a:tab pos="5715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>
                        <a:alpha val="25098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  <a:cs typeface="Arial" panose="020B0604020202020204" pitchFamily="34" charset="0"/>
                        </a:rPr>
                        <a:t>  Physicians’ Decision</a:t>
                      </a:r>
                      <a:endParaRPr lang="en-US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715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>
                        <a:alpha val="25098"/>
                      </a:srgbClr>
                    </a:solidFill>
                  </a:tcPr>
                </a:tc>
              </a:tr>
              <a:tr h="176841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  <a:cs typeface="Arial" panose="020B0604020202020204" pitchFamily="34" charset="0"/>
                        </a:rPr>
                        <a:t>  Lost to Follow-up</a:t>
                      </a:r>
                      <a:endParaRPr lang="en-US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715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>
                        <a:alpha val="25098"/>
                      </a:srgbClr>
                    </a:solidFill>
                  </a:tcPr>
                </a:tc>
              </a:tr>
              <a:tr h="13304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  <a:cs typeface="Arial" panose="020B0604020202020204" pitchFamily="34" charset="0"/>
                        </a:rPr>
                        <a:t>  Death</a:t>
                      </a:r>
                      <a:endParaRPr lang="en-US" sz="11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715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6" marR="91436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>
                        <a:alpha val="25098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 descr="Publication (CONSORT Flow Diagram) with reference to ClinicalTrials.gov period 1: 52 weeks. Adapted from Merrill JT et al. Arthrit Rheum 2010 and NCT00137969." title="Flow chart."/>
          <p:cNvGrpSpPr/>
          <p:nvPr/>
        </p:nvGrpSpPr>
        <p:grpSpPr>
          <a:xfrm>
            <a:off x="0" y="1403711"/>
            <a:ext cx="9143998" cy="5456968"/>
            <a:chOff x="0" y="1403711"/>
            <a:chExt cx="9143998" cy="5456968"/>
          </a:xfrm>
        </p:grpSpPr>
        <p:sp>
          <p:nvSpPr>
            <p:cNvPr id="3" name="TextBox 2"/>
            <p:cNvSpPr txBox="1"/>
            <p:nvPr/>
          </p:nvSpPr>
          <p:spPr>
            <a:xfrm>
              <a:off x="0" y="6583680"/>
              <a:ext cx="5492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Adapted from Merrill JT et al. </a:t>
              </a:r>
              <a:r>
                <a:rPr lang="en-US" sz="1200" i="1" dirty="0" err="1" smtClean="0"/>
                <a:t>Arthrit</a:t>
              </a:r>
              <a:r>
                <a:rPr lang="en-US" sz="1200" i="1" dirty="0" smtClean="0"/>
                <a:t> Rheum</a:t>
              </a:r>
              <a:r>
                <a:rPr lang="en-US" sz="1200" dirty="0" smtClean="0"/>
                <a:t> 2010 and NCT00137969</a:t>
              </a:r>
              <a:endParaRPr lang="en-US" sz="1200" dirty="0"/>
            </a:p>
          </p:txBody>
        </p:sp>
        <p:grpSp>
          <p:nvGrpSpPr>
            <p:cNvPr id="7" name="Group 6" descr="Publication (CONSORT Flow Diagram) and reference to ClinicalTrials.gov Period 1: 52 weeks.&#10;" title="Flow chart."/>
            <p:cNvGrpSpPr/>
            <p:nvPr/>
          </p:nvGrpSpPr>
          <p:grpSpPr>
            <a:xfrm>
              <a:off x="52454" y="1403711"/>
              <a:ext cx="9091544" cy="3818335"/>
              <a:chOff x="52454" y="1403711"/>
              <a:chExt cx="9091544" cy="3818335"/>
            </a:xfrm>
          </p:grpSpPr>
          <p:sp>
            <p:nvSpPr>
              <p:cNvPr id="4" name="TextBox 28"/>
              <p:cNvSpPr txBox="1">
                <a:spLocks noChangeArrowheads="1"/>
              </p:cNvSpPr>
              <p:nvPr/>
            </p:nvSpPr>
            <p:spPr bwMode="auto">
              <a:xfrm>
                <a:off x="52454" y="1403711"/>
                <a:ext cx="420987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000" b="1" dirty="0"/>
                  <a:t>Publication (CONSORT Flow </a:t>
                </a:r>
                <a:r>
                  <a:rPr lang="en-US" altLang="en-US" sz="2000" b="1" dirty="0" smtClean="0"/>
                  <a:t>Diagram)</a:t>
                </a:r>
                <a:endParaRPr lang="en-US" altLang="en-US" sz="2000" b="1" dirty="0"/>
              </a:p>
            </p:txBody>
          </p:sp>
          <p:sp>
            <p:nvSpPr>
              <p:cNvPr id="6" name="TextBox 34"/>
              <p:cNvSpPr txBox="1">
                <a:spLocks noChangeArrowheads="1"/>
              </p:cNvSpPr>
              <p:nvPr/>
            </p:nvSpPr>
            <p:spPr bwMode="auto">
              <a:xfrm>
                <a:off x="4742687" y="1411572"/>
                <a:ext cx="44013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000" b="1" dirty="0" smtClean="0"/>
                  <a:t>ClinicalTrials.gov</a:t>
                </a:r>
                <a:endParaRPr lang="en-US" altLang="en-US" sz="20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71600" y="1950720"/>
                <a:ext cx="1133475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Patients </a:t>
                </a:r>
              </a:p>
              <a:p>
                <a:pPr algn="ctr"/>
                <a:r>
                  <a:rPr lang="en-US" sz="1000" dirty="0" smtClean="0"/>
                  <a:t>Randomized 2:1 </a:t>
                </a:r>
              </a:p>
              <a:p>
                <a:pPr algn="ctr"/>
                <a:r>
                  <a:rPr lang="en-US" sz="1000" dirty="0" smtClean="0"/>
                  <a:t>(n=257)</a:t>
                </a:r>
                <a:endParaRPr lang="en-US" sz="1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5552" y="4821936"/>
                <a:ext cx="1335024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Completed Week 52</a:t>
                </a:r>
              </a:p>
              <a:p>
                <a:pPr algn="ctr"/>
                <a:r>
                  <a:rPr lang="en-US" sz="1000" dirty="0" smtClean="0"/>
                  <a:t>(n=64)  73%</a:t>
                </a:r>
                <a:endParaRPr lang="en-US" sz="1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43328" y="2993136"/>
                <a:ext cx="1560576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Rituximab + Prednisone</a:t>
                </a:r>
              </a:p>
              <a:p>
                <a:pPr algn="ctr"/>
                <a:r>
                  <a:rPr lang="en-US" sz="1000" dirty="0" smtClean="0"/>
                  <a:t>(n=169)</a:t>
                </a:r>
                <a:endParaRPr lang="en-US" sz="1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58496" y="2993136"/>
                <a:ext cx="1469136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Placebo + Prednisone</a:t>
                </a:r>
              </a:p>
              <a:p>
                <a:pPr algn="ctr"/>
                <a:r>
                  <a:rPr lang="en-US" sz="1000" dirty="0" smtClean="0"/>
                  <a:t>(n=88)</a:t>
                </a:r>
                <a:endParaRPr lang="en-US" sz="1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40864" y="4821936"/>
                <a:ext cx="1365504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Completed Week 52</a:t>
                </a:r>
              </a:p>
              <a:p>
                <a:pPr algn="ctr"/>
                <a:r>
                  <a:rPr lang="en-US" sz="1000" dirty="0" smtClean="0"/>
                  <a:t>(n=120)  71%</a:t>
                </a:r>
                <a:endParaRPr lang="en-US" sz="1000" dirty="0"/>
              </a:p>
            </p:txBody>
          </p:sp>
          <p:cxnSp>
            <p:nvCxnSpPr>
              <p:cNvPr id="22" name="Elbow Connector 21"/>
              <p:cNvCxnSpPr>
                <a:stCxn id="9" idx="2"/>
                <a:endCxn id="16" idx="0"/>
              </p:cNvCxnSpPr>
              <p:nvPr/>
            </p:nvCxnSpPr>
            <p:spPr bwMode="auto">
              <a:xfrm rot="5400000">
                <a:off x="1171492" y="2226290"/>
                <a:ext cx="488418" cy="1045274"/>
              </a:xfrm>
              <a:prstGeom prst="bent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Elbow Connector 23"/>
              <p:cNvCxnSpPr>
                <a:stCxn id="9" idx="2"/>
                <a:endCxn id="15" idx="0"/>
              </p:cNvCxnSpPr>
              <p:nvPr/>
            </p:nvCxnSpPr>
            <p:spPr bwMode="auto">
              <a:xfrm rot="16200000" flipH="1">
                <a:off x="2236768" y="2206288"/>
                <a:ext cx="488418" cy="1085278"/>
              </a:xfrm>
              <a:prstGeom prst="bent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TextBox 25"/>
              <p:cNvSpPr txBox="1"/>
              <p:nvPr/>
            </p:nvSpPr>
            <p:spPr>
              <a:xfrm>
                <a:off x="1071372" y="3586487"/>
                <a:ext cx="1342644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24 Withdrawals Total</a:t>
                </a:r>
              </a:p>
              <a:p>
                <a:r>
                  <a:rPr lang="en-US" sz="900" dirty="0" smtClean="0"/>
                  <a:t>13 Adverse Events</a:t>
                </a:r>
              </a:p>
              <a:p>
                <a:r>
                  <a:rPr lang="en-US" sz="900" dirty="0" smtClean="0"/>
                  <a:t>5 Patients’ Decision</a:t>
                </a:r>
              </a:p>
              <a:p>
                <a:r>
                  <a:rPr lang="en-US" sz="900" dirty="0" smtClean="0"/>
                  <a:t>4 Physicians’ Decision</a:t>
                </a:r>
              </a:p>
              <a:p>
                <a:r>
                  <a:rPr lang="en-US" sz="900" dirty="0" smtClean="0"/>
                  <a:t>2 Lost to Follow-up</a:t>
                </a:r>
              </a:p>
              <a:p>
                <a:r>
                  <a:rPr lang="en-US" sz="900" dirty="0" smtClean="0"/>
                  <a:t>0 Death</a:t>
                </a:r>
                <a:endParaRPr lang="en-US" sz="9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98876" y="3586487"/>
                <a:ext cx="1427988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49 Withdrawals Total</a:t>
                </a:r>
              </a:p>
              <a:p>
                <a:r>
                  <a:rPr lang="en-US" sz="900" dirty="0" smtClean="0"/>
                  <a:t>19 Adverse Events</a:t>
                </a:r>
              </a:p>
              <a:p>
                <a:r>
                  <a:rPr lang="en-US" sz="900" dirty="0" smtClean="0"/>
                  <a:t>11 Patients’ Decision</a:t>
                </a:r>
              </a:p>
              <a:p>
                <a:r>
                  <a:rPr lang="en-US" sz="900" dirty="0" smtClean="0"/>
                  <a:t>13 Physicians’ Decision</a:t>
                </a:r>
              </a:p>
              <a:p>
                <a:r>
                  <a:rPr lang="en-US" sz="900" dirty="0" smtClean="0"/>
                  <a:t>2 Lost to Follow-up</a:t>
                </a:r>
              </a:p>
              <a:p>
                <a:r>
                  <a:rPr lang="en-US" sz="900" dirty="0" smtClean="0"/>
                  <a:t>0 Death</a:t>
                </a:r>
                <a:endParaRPr lang="en-US" sz="900" dirty="0"/>
              </a:p>
            </p:txBody>
          </p:sp>
          <p:cxnSp>
            <p:nvCxnSpPr>
              <p:cNvPr id="28" name="Straight Connector 27"/>
              <p:cNvCxnSpPr>
                <a:stCxn id="26" idx="1"/>
              </p:cNvCxnSpPr>
              <p:nvPr/>
            </p:nvCxnSpPr>
            <p:spPr bwMode="auto">
              <a:xfrm flipH="1">
                <a:off x="902208" y="4048152"/>
                <a:ext cx="16916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9" name="Straight Arrow Connector 1038"/>
              <p:cNvCxnSpPr>
                <a:stCxn id="15" idx="2"/>
                <a:endCxn id="17" idx="0"/>
              </p:cNvCxnSpPr>
              <p:nvPr/>
            </p:nvCxnSpPr>
            <p:spPr bwMode="auto">
              <a:xfrm>
                <a:off x="3023616" y="3393246"/>
                <a:ext cx="0" cy="142869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41" name="Straight Arrow Connector 1040"/>
              <p:cNvCxnSpPr>
                <a:stCxn id="16" idx="2"/>
                <a:endCxn id="14" idx="0"/>
              </p:cNvCxnSpPr>
              <p:nvPr/>
            </p:nvCxnSpPr>
            <p:spPr bwMode="auto">
              <a:xfrm>
                <a:off x="893064" y="3393246"/>
                <a:ext cx="0" cy="142869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43" name="Straight Connector 1042"/>
              <p:cNvCxnSpPr>
                <a:stCxn id="27" idx="1"/>
              </p:cNvCxnSpPr>
              <p:nvPr/>
            </p:nvCxnSpPr>
            <p:spPr bwMode="auto">
              <a:xfrm flipH="1">
                <a:off x="3023616" y="4048152"/>
                <a:ext cx="17526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5" name="TextBox 1044"/>
              <p:cNvSpPr txBox="1"/>
              <p:nvPr/>
            </p:nvSpPr>
            <p:spPr>
              <a:xfrm>
                <a:off x="4846320" y="2043032"/>
                <a:ext cx="3060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Period 1: 52 Weeks</a:t>
                </a:r>
                <a:endParaRPr lang="en-US" sz="1400" b="1" dirty="0"/>
              </a:p>
            </p:txBody>
          </p:sp>
          <p:cxnSp>
            <p:nvCxnSpPr>
              <p:cNvPr id="1051" name="Elbow Connector 1050"/>
              <p:cNvCxnSpPr>
                <a:stCxn id="15" idx="3"/>
              </p:cNvCxnSpPr>
              <p:nvPr/>
            </p:nvCxnSpPr>
            <p:spPr bwMode="auto">
              <a:xfrm flipV="1">
                <a:off x="3803904" y="2907792"/>
                <a:ext cx="1121664" cy="285399"/>
              </a:xfrm>
              <a:prstGeom prst="bent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62" name="Elbow Connector 1061"/>
              <p:cNvCxnSpPr>
                <a:stCxn id="17" idx="3"/>
              </p:cNvCxnSpPr>
              <p:nvPr/>
            </p:nvCxnSpPr>
            <p:spPr bwMode="auto">
              <a:xfrm flipV="1">
                <a:off x="3706368" y="3193191"/>
                <a:ext cx="1078992" cy="1828800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4" name="Straight Arrow Connector 1063"/>
              <p:cNvCxnSpPr/>
              <p:nvPr/>
            </p:nvCxnSpPr>
            <p:spPr bwMode="auto">
              <a:xfrm>
                <a:off x="4785360" y="3193191"/>
                <a:ext cx="14020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0759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Baseline Characteristics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006EC-0D65-48BD-896E-01850D39E148}" type="slidenum">
              <a:rPr lang="en-US" smtClean="0"/>
              <a:pPr>
                <a:defRPr/>
              </a:pPr>
              <a:t>29</a:t>
            </a:fld>
            <a:endParaRPr lang="en-US" sz="14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041852"/>
              </p:ext>
            </p:extLst>
          </p:nvPr>
        </p:nvGraphicFramePr>
        <p:xfrm>
          <a:off x="4470399" y="2108664"/>
          <a:ext cx="4580467" cy="3803142"/>
        </p:xfrm>
        <a:graphic>
          <a:graphicData uri="http://schemas.openxmlformats.org/drawingml/2006/table">
            <a:tbl>
              <a:tblPr firstRow="1" firstCol="1" bandRow="1"/>
              <a:tblGrid>
                <a:gridCol w="1837268"/>
                <a:gridCol w="956733"/>
                <a:gridCol w="939800"/>
                <a:gridCol w="84666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b="1" dirty="0">
                          <a:effectLst/>
                          <a:highlight>
                            <a:srgbClr val="FFFF00"/>
                          </a:highlight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Placebo + Prednisone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Rituximab + Prednisone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Number of Participants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169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257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[units</a:t>
                      </a:r>
                      <a:r>
                        <a:rPr lang="en-US" sz="10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05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years</a:t>
                      </a:r>
                      <a:r>
                        <a:rPr lang="en-US" sz="10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Mean ± Standard Deviation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40.5 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12.8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40.2 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11.4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40.3</a:t>
                      </a:r>
                      <a:r>
                        <a:rPr lang="en-US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1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11.9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Gender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[units: participants]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Female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152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234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Male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Race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[units: participants]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White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49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95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144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African</a:t>
                      </a:r>
                      <a:r>
                        <a:rPr lang="en-US" sz="11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American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Hispanic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Asian/Pacific Islander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Other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Disease duration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[units</a:t>
                      </a:r>
                      <a:r>
                        <a:rPr lang="en-US" sz="10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05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years</a:t>
                      </a:r>
                      <a:r>
                        <a:rPr lang="en-US" sz="10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05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Mean ± Standard Deviation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8.7 </a:t>
                      </a:r>
                      <a:r>
                        <a:rPr lang="en-US" sz="1100" b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1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7.6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8.5 </a:t>
                      </a:r>
                      <a:r>
                        <a:rPr lang="en-US" sz="1100" b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1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7.2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1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8.6 </a:t>
                      </a:r>
                      <a:r>
                        <a:rPr lang="en-US" sz="1100" b="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100" b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7.3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1" descr="Publication Table 1, baseline demographic and disease characteristics of the patients and baseline measures of ClinicalTrials.gov. Adapted from Merrill JT et al. Arthrit Rheum 2010 and NCT00137969." title="Publication table."/>
          <p:cNvGrpSpPr/>
          <p:nvPr/>
        </p:nvGrpSpPr>
        <p:grpSpPr>
          <a:xfrm>
            <a:off x="0" y="1263852"/>
            <a:ext cx="8212430" cy="5596827"/>
            <a:chOff x="0" y="1263852"/>
            <a:chExt cx="8212430" cy="5596827"/>
          </a:xfrm>
        </p:grpSpPr>
        <p:sp>
          <p:nvSpPr>
            <p:cNvPr id="10" name="TextBox 28"/>
            <p:cNvSpPr txBox="1">
              <a:spLocks noChangeArrowheads="1"/>
            </p:cNvSpPr>
            <p:nvPr/>
          </p:nvSpPr>
          <p:spPr bwMode="auto">
            <a:xfrm>
              <a:off x="434100" y="1263852"/>
              <a:ext cx="30614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 smtClean="0"/>
                <a:t>Publication</a:t>
              </a:r>
              <a:r>
                <a:rPr lang="en-US" altLang="en-US" b="1" dirty="0"/>
                <a:t> </a:t>
              </a:r>
              <a:r>
                <a:rPr lang="en-US" altLang="en-US" b="1" dirty="0" smtClean="0"/>
                <a:t>(“Table 1”)</a:t>
              </a:r>
              <a:endParaRPr lang="en-US" altLang="en-US" b="1" dirty="0"/>
            </a:p>
          </p:txBody>
        </p:sp>
        <p:sp>
          <p:nvSpPr>
            <p:cNvPr id="11" name="TextBox 34"/>
            <p:cNvSpPr txBox="1">
              <a:spLocks noChangeArrowheads="1"/>
            </p:cNvSpPr>
            <p:nvPr/>
          </p:nvSpPr>
          <p:spPr bwMode="auto">
            <a:xfrm>
              <a:off x="5908659" y="1293953"/>
              <a:ext cx="2303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 dirty="0" smtClean="0"/>
                <a:t>ClinicalTrials.gov</a:t>
              </a:r>
              <a:endParaRPr lang="en-US" altLang="en-US" b="1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3" y="1754759"/>
              <a:ext cx="3988838" cy="3615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406051" y="1792051"/>
              <a:ext cx="3060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Baseline Measures</a:t>
              </a:r>
              <a:endParaRPr 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6583680"/>
              <a:ext cx="5492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Adapted from Merrill JT et al. </a:t>
              </a:r>
              <a:r>
                <a:rPr lang="en-US" sz="1200" i="1" dirty="0" err="1" smtClean="0"/>
                <a:t>Arthrit</a:t>
              </a:r>
              <a:r>
                <a:rPr lang="en-US" sz="1200" i="1" dirty="0" smtClean="0"/>
                <a:t> Rheum</a:t>
              </a:r>
              <a:r>
                <a:rPr lang="en-US" sz="1200" dirty="0" smtClean="0"/>
                <a:t> 2010 and NCT00137969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54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4999"/>
            <a:ext cx="8534400" cy="24486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dirty="0" smtClean="0"/>
              <a:t>Rationale for Trial Registration &amp; Summary Results Reporting</a:t>
            </a:r>
          </a:p>
        </p:txBody>
      </p:sp>
    </p:spTree>
    <p:extLst>
      <p:ext uri="{BB962C8B-B14F-4D97-AF65-F5344CB8AC3E}">
        <p14:creationId xmlns:p14="http://schemas.microsoft.com/office/powerpoint/2010/main" val="1562351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Outcome Measures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CF94B-3AA5-408B-8567-DFF840A7CD7E}" type="slidenum">
              <a:rPr lang="en-US" smtClean="0"/>
              <a:pPr>
                <a:defRPr/>
              </a:pPr>
              <a:t>30</a:t>
            </a:fld>
            <a:endParaRPr lang="en-US" sz="1400"/>
          </a:p>
        </p:txBody>
      </p:sp>
      <p:graphicFrame>
        <p:nvGraphicFramePr>
          <p:cNvPr id="8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284183"/>
              </p:ext>
            </p:extLst>
          </p:nvPr>
        </p:nvGraphicFramePr>
        <p:xfrm>
          <a:off x="4748905" y="1959530"/>
          <a:ext cx="4267200" cy="1968983"/>
        </p:xfrm>
        <a:graphic>
          <a:graphicData uri="http://schemas.openxmlformats.org/drawingml/2006/table">
            <a:tbl>
              <a:tblPr/>
              <a:tblGrid>
                <a:gridCol w="983028"/>
                <a:gridCol w="3284172"/>
              </a:tblGrid>
              <a:tr h="601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Measure Title</a:t>
                      </a:r>
                    </a:p>
                  </a:txBody>
                  <a:tcPr marL="91436" marR="9143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/>
                        <a:t>Participants Achieving Either a Major Clinical Response (MCR) or Partial Clinical Response (PCR) Defined by British Isles Lupus Assessment Group (BILAG) Scores Over the 52-week Treatment Period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30196"/>
                      </a:schemeClr>
                    </a:solidFill>
                  </a:tcPr>
                </a:tc>
              </a:tr>
              <a:tr h="5059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Measure Description</a:t>
                      </a:r>
                    </a:p>
                  </a:txBody>
                  <a:tcPr marL="91436" marR="9143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dirty="0" smtClean="0"/>
                        <a:t>The BILAG Index is used for measuring clinical disease activity in Systemic Lupus</a:t>
                      </a:r>
                      <a:r>
                        <a:rPr lang="en-US" sz="1200" baseline="0" dirty="0" smtClean="0"/>
                        <a:t> …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30196"/>
                      </a:schemeClr>
                    </a:solidFill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Time Frame</a:t>
                      </a:r>
                    </a:p>
                  </a:txBody>
                  <a:tcPr marL="91436" marR="9143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Baseline to 52 weeks</a:t>
                      </a:r>
                    </a:p>
                  </a:txBody>
                  <a:tcPr marL="91436" marR="91436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30196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80988"/>
              </p:ext>
            </p:extLst>
          </p:nvPr>
        </p:nvGraphicFramePr>
        <p:xfrm>
          <a:off x="4742392" y="4349453"/>
          <a:ext cx="4283075" cy="2117892"/>
        </p:xfrm>
        <a:graphic>
          <a:graphicData uri="http://schemas.openxmlformats.org/drawingml/2006/table">
            <a:tbl>
              <a:tblPr/>
              <a:tblGrid>
                <a:gridCol w="2132541"/>
                <a:gridCol w="1075267"/>
                <a:gridCol w="1075267"/>
              </a:tblGrid>
              <a:tr h="457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Placebo + Prednisone</a:t>
                      </a:r>
                    </a:p>
                  </a:txBody>
                  <a:tcPr marL="91436" marR="91436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Rituximab + Prednisone</a:t>
                      </a:r>
                    </a:p>
                  </a:txBody>
                  <a:tcPr marL="91436" marR="91436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50195"/>
                      </a:schemeClr>
                    </a:solidFill>
                  </a:tcPr>
                </a:tc>
              </a:tr>
              <a:tr h="274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Number of Participants Analyzed</a:t>
                      </a:r>
                    </a:p>
                  </a:txBody>
                  <a:tcPr marL="91436" marR="91436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91436" marR="91436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169</a:t>
                      </a:r>
                    </a:p>
                  </a:txBody>
                  <a:tcPr marL="91436" marR="91436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>
                        <a:alpha val="25098"/>
                      </a:srgbClr>
                    </a:solidFill>
                  </a:tcPr>
                </a:tc>
              </a:tr>
              <a:tr h="274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[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units: participants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]</a:t>
                      </a:r>
                    </a:p>
                  </a:txBody>
                  <a:tcPr marL="91436" marR="91436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50195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741" marB="4574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>
                        <a:alpha val="25098"/>
                      </a:srgbClr>
                    </a:solidFill>
                  </a:tcPr>
                </a:tc>
              </a:tr>
              <a:tr h="3077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MCR (excluding PCR)</a:t>
                      </a:r>
                    </a:p>
                  </a:txBody>
                  <a:tcPr marL="91436" marR="91436" marT="45741" marB="4574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36" marR="91436" marT="45741" marB="4574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1436" marR="91436" marT="45741" marB="4574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>
                        <a:alpha val="25098"/>
                      </a:srgbClr>
                    </a:solidFill>
                  </a:tcPr>
                </a:tc>
              </a:tr>
              <a:tr h="2910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PCR</a:t>
                      </a:r>
                    </a:p>
                  </a:txBody>
                  <a:tcPr marL="91436" marR="91436" marT="45741" marB="4574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36" marR="91436" marT="45741" marB="4574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91436" marR="91436" marT="45741" marB="4574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>
                        <a:alpha val="25098"/>
                      </a:srgb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Nonclinical Response</a:t>
                      </a:r>
                    </a:p>
                  </a:txBody>
                  <a:tcPr marL="91436" marR="91436" marT="45741" marB="4574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91436" marR="91436" marT="45741" marB="4574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91436" marR="91436" marT="45741" marB="4574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>
                        <a:alpha val="25098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 descr="Proportion of patients experiencing a mamor clinical response (MCR) at 52 weeks." title="Publication figure 2A."/>
          <p:cNvGrpSpPr/>
          <p:nvPr/>
        </p:nvGrpSpPr>
        <p:grpSpPr>
          <a:xfrm>
            <a:off x="0" y="1297707"/>
            <a:ext cx="5492496" cy="5562972"/>
            <a:chOff x="0" y="1297707"/>
            <a:chExt cx="5492496" cy="556297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9" y="3046734"/>
              <a:ext cx="4077147" cy="281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28"/>
            <p:cNvSpPr txBox="1">
              <a:spLocks noChangeArrowheads="1"/>
            </p:cNvSpPr>
            <p:nvPr/>
          </p:nvSpPr>
          <p:spPr bwMode="auto">
            <a:xfrm>
              <a:off x="997488" y="1297707"/>
              <a:ext cx="16178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 smtClean="0"/>
                <a:t>Publication</a:t>
              </a:r>
              <a:endParaRPr lang="en-US" altLang="en-US" b="1" dirty="0"/>
            </a:p>
          </p:txBody>
        </p:sp>
        <p:sp>
          <p:nvSpPr>
            <p:cNvPr id="4" name="TextBox 3" descr="Publication Figure 2a. Proportion of patients experiencing a major clinical response (MCR at 52 weeks. At week 52, no difference was noted in major clinical responses or partial clinical responses between the placebo group (15.9% had a major clinical response....)and the rituximab group (12.4% had a major clinical response...)&quot;" title="Publication Figure 2a. "/>
            <p:cNvSpPr txBox="1"/>
            <p:nvPr/>
          </p:nvSpPr>
          <p:spPr>
            <a:xfrm>
              <a:off x="84666" y="1820333"/>
              <a:ext cx="42107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“At week 52, no difference was noted in major clinical responses or partial clinical responses between the placebo group (15.9% had a major clinical response …) and the rituximab group (12.4% had a major clinical response …)”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802" y="5858934"/>
              <a:ext cx="3882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Figure 2A</a:t>
              </a:r>
              <a:r>
                <a:rPr lang="en-US" sz="1200" dirty="0" smtClean="0"/>
                <a:t>. Proportion of patients experiencing a major clinical response (MCR) … at 52 weeks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583680"/>
              <a:ext cx="5492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Adapted from Merrill JT et al. </a:t>
              </a:r>
              <a:r>
                <a:rPr lang="en-US" sz="1200" i="1" dirty="0" err="1" smtClean="0"/>
                <a:t>Arthrit</a:t>
              </a:r>
              <a:r>
                <a:rPr lang="en-US" sz="1200" i="1" dirty="0" smtClean="0"/>
                <a:t> Rheum</a:t>
              </a:r>
              <a:r>
                <a:rPr lang="en-US" sz="1200" dirty="0" smtClean="0"/>
                <a:t> 2010 and NCT00137969</a:t>
              </a:r>
              <a:endParaRPr lang="en-US" sz="1200" dirty="0"/>
            </a:p>
          </p:txBody>
        </p:sp>
      </p:grpSp>
      <p:grpSp>
        <p:nvGrpSpPr>
          <p:cNvPr id="14" name="Group 13" descr="Tables of primary outcome and measured values." title="ClinicalTrials.gov"/>
          <p:cNvGrpSpPr/>
          <p:nvPr/>
        </p:nvGrpSpPr>
        <p:grpSpPr>
          <a:xfrm>
            <a:off x="4731104" y="1293953"/>
            <a:ext cx="3481326" cy="3101191"/>
            <a:chOff x="4731104" y="1293953"/>
            <a:chExt cx="3481326" cy="3101191"/>
          </a:xfrm>
        </p:grpSpPr>
        <p:sp>
          <p:nvSpPr>
            <p:cNvPr id="10" name="Text Box 50"/>
            <p:cNvSpPr txBox="1">
              <a:spLocks noChangeArrowheads="1"/>
            </p:cNvSpPr>
            <p:nvPr/>
          </p:nvSpPr>
          <p:spPr bwMode="auto">
            <a:xfrm>
              <a:off x="4731104" y="4087367"/>
              <a:ext cx="16367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+mj-lt"/>
                  <a:cs typeface="Times New Roman" pitchFamily="18" charset="0"/>
                </a:rPr>
                <a:t>Measured Values</a:t>
              </a:r>
            </a:p>
          </p:txBody>
        </p:sp>
        <p:sp>
          <p:nvSpPr>
            <p:cNvPr id="11" name="TextBox 34"/>
            <p:cNvSpPr txBox="1">
              <a:spLocks noChangeArrowheads="1"/>
            </p:cNvSpPr>
            <p:nvPr/>
          </p:nvSpPr>
          <p:spPr bwMode="auto">
            <a:xfrm>
              <a:off x="5908659" y="1293953"/>
              <a:ext cx="2303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 dirty="0" smtClean="0"/>
                <a:t>ClinicalTrials.gov</a:t>
              </a:r>
              <a:endParaRPr lang="en-US" altLang="en-US" b="1" dirty="0"/>
            </a:p>
          </p:txBody>
        </p:sp>
        <p:sp>
          <p:nvSpPr>
            <p:cNvPr id="13" name="Text Box 50"/>
            <p:cNvSpPr txBox="1">
              <a:spLocks noChangeArrowheads="1"/>
            </p:cNvSpPr>
            <p:nvPr/>
          </p:nvSpPr>
          <p:spPr bwMode="auto">
            <a:xfrm>
              <a:off x="4731104" y="1682834"/>
              <a:ext cx="16802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+mj-lt"/>
                  <a:cs typeface="Times New Roman" pitchFamily="18" charset="0"/>
                </a:rPr>
                <a:t>Primary Outcome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7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Adverse Events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CF94B-3AA5-408B-8567-DFF840A7CD7E}" type="slidenum">
              <a:rPr lang="en-US" smtClean="0"/>
              <a:pPr>
                <a:defRPr/>
              </a:pPr>
              <a:t>31</a:t>
            </a:fld>
            <a:endParaRPr lang="en-US" sz="1400"/>
          </a:p>
        </p:txBody>
      </p:sp>
      <p:graphicFrame>
        <p:nvGraphicFramePr>
          <p:cNvPr id="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81961"/>
              </p:ext>
            </p:extLst>
          </p:nvPr>
        </p:nvGraphicFramePr>
        <p:xfrm>
          <a:off x="4203783" y="2147333"/>
          <a:ext cx="4745536" cy="3245385"/>
        </p:xfrm>
        <a:graphic>
          <a:graphicData uri="http://schemas.openxmlformats.org/drawingml/2006/table">
            <a:tbl>
              <a:tblPr/>
              <a:tblGrid>
                <a:gridCol w="2226733"/>
                <a:gridCol w="1200965"/>
                <a:gridCol w="1317838"/>
              </a:tblGrid>
              <a:tr h="2809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Placebo + Prednisone</a:t>
                      </a: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Rituximab + Prednisone</a:t>
                      </a: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50000"/>
                      </a:srgbClr>
                    </a:solidFill>
                  </a:tcPr>
                </a:tc>
              </a:tr>
              <a:tr h="274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# participants affected/at risk</a:t>
                      </a: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32/88 (36.36%)</a:t>
                      </a: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68/169 (40.24%)</a:t>
                      </a: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</a:tr>
              <a:tr h="259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Blood and lymphatic disorders</a:t>
                      </a: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</a:tr>
              <a:tr h="274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Neutropenia</a:t>
                      </a:r>
                      <a:endParaRPr kumimoji="0" lang="en-US" sz="11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/>
                        <a:t>0/88 (0.00%)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/>
                        <a:t>6/169 (3.55%)  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</a:tr>
              <a:tr h="274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Pancytopenia     </a:t>
                      </a: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/>
                        <a:t>  1/88 (1.14%)  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/>
                        <a:t>1/169 (0.59%)  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</a:tr>
              <a:tr h="274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Haemolytic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Anaemia</a:t>
                      </a:r>
                      <a:endParaRPr kumimoji="0" lang="en-US" sz="11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/>
                        <a:t>  0/88 (0.00%)  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/>
                        <a:t>  1/169 (0.59%)  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</a:tr>
              <a:tr h="259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Lymphophenia</a:t>
                      </a:r>
                      <a:endParaRPr kumimoji="0" 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/>
                        <a:t>  0/88 (0.00%)  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  1/169 (0.59%)  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</a:tr>
              <a:tr h="259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Thrombocytopenia</a:t>
                      </a: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/>
                        <a:t>  0/88 (0.00%)  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  1/169 (0.59%)   </a:t>
                      </a: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</a:tr>
              <a:tr h="259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Cardiac disorders</a:t>
                      </a:r>
                      <a:endParaRPr kumimoji="0" lang="en-US" sz="11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6" marR="9143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36" marR="9143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</a:tr>
              <a:tr h="2590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Coronary artery disease ….</a:t>
                      </a:r>
                    </a:p>
                  </a:txBody>
                  <a:tcPr marL="91436" marR="91436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91436" marR="9143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91436" marR="9143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 descr="Table 2. Adverse events in the safety population*." title="Publication table 2."/>
          <p:cNvGrpSpPr/>
          <p:nvPr/>
        </p:nvGrpSpPr>
        <p:grpSpPr>
          <a:xfrm>
            <a:off x="154516" y="1297707"/>
            <a:ext cx="3655483" cy="5388453"/>
            <a:chOff x="154516" y="1297707"/>
            <a:chExt cx="3655483" cy="538845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16" y="1806045"/>
              <a:ext cx="3655483" cy="4880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28"/>
            <p:cNvSpPr txBox="1">
              <a:spLocks noChangeArrowheads="1"/>
            </p:cNvSpPr>
            <p:nvPr/>
          </p:nvSpPr>
          <p:spPr bwMode="auto">
            <a:xfrm>
              <a:off x="997488" y="1297707"/>
              <a:ext cx="16178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 smtClean="0"/>
                <a:t>Publication</a:t>
              </a:r>
              <a:endParaRPr lang="en-US" altLang="en-US" b="1" dirty="0"/>
            </a:p>
          </p:txBody>
        </p:sp>
      </p:grpSp>
      <p:grpSp>
        <p:nvGrpSpPr>
          <p:cNvPr id="9" name="Group 8" descr="Table of adverse events." title="ClinicalTrials.gov"/>
          <p:cNvGrpSpPr/>
          <p:nvPr/>
        </p:nvGrpSpPr>
        <p:grpSpPr>
          <a:xfrm>
            <a:off x="4181476" y="1293953"/>
            <a:ext cx="4030954" cy="833805"/>
            <a:chOff x="4181476" y="1293953"/>
            <a:chExt cx="4030954" cy="833805"/>
          </a:xfrm>
        </p:grpSpPr>
        <p:sp>
          <p:nvSpPr>
            <p:cNvPr id="5" name="Text Box 50"/>
            <p:cNvSpPr txBox="1">
              <a:spLocks noChangeArrowheads="1"/>
            </p:cNvSpPr>
            <p:nvPr/>
          </p:nvSpPr>
          <p:spPr bwMode="auto">
            <a:xfrm>
              <a:off x="4181476" y="1851533"/>
              <a:ext cx="1936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1200" b="1" dirty="0" smtClean="0">
                  <a:latin typeface="+mj-lt"/>
                  <a:cs typeface="Times New Roman" pitchFamily="18" charset="0"/>
                </a:rPr>
                <a:t>Serious Adverse Events</a:t>
              </a:r>
            </a:p>
          </p:txBody>
        </p:sp>
        <p:sp>
          <p:nvSpPr>
            <p:cNvPr id="8" name="TextBox 34"/>
            <p:cNvSpPr txBox="1">
              <a:spLocks noChangeArrowheads="1"/>
            </p:cNvSpPr>
            <p:nvPr/>
          </p:nvSpPr>
          <p:spPr bwMode="auto">
            <a:xfrm>
              <a:off x="5908659" y="1293953"/>
              <a:ext cx="2303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b="1" dirty="0" smtClean="0"/>
                <a:t>ClinicalTrials.gov</a:t>
              </a:r>
              <a:endParaRPr lang="en-US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609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304800" y="455303"/>
            <a:ext cx="8534400" cy="611496"/>
          </a:xfrm>
        </p:spPr>
        <p:txBody>
          <a:bodyPr/>
          <a:lstStyle/>
          <a:p>
            <a:pPr eaLnBrk="1" hangingPunct="1"/>
            <a:r>
              <a:rPr lang="en-US" dirty="0" smtClean="0"/>
              <a:t>Experience with Results Database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246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Entering results is similar to the process of preparing a journal article</a:t>
            </a:r>
          </a:p>
          <a:p>
            <a:pPr eaLnBrk="1" hangingPunct="1"/>
            <a:r>
              <a:rPr lang="en-US" sz="3600" dirty="0" smtClean="0"/>
              <a:t>Data provider must be familiar with the study design and data analysis</a:t>
            </a:r>
          </a:p>
          <a:p>
            <a:pPr lvl="1" eaLnBrk="1" hangingPunct="1"/>
            <a:r>
              <a:rPr lang="en-US" sz="3200" dirty="0" smtClean="0"/>
              <a:t>Typically, the investigator and/or a statistician will need to be involved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E131F-A6EB-414E-B53D-FA8BDA97593A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246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13B4718-AF68-490E-8BBF-632C05F02E6E}" type="slidenum">
              <a:rPr lang="en-US" sz="1400">
                <a:solidFill>
                  <a:schemeClr val="bg1"/>
                </a:solidFill>
              </a:rPr>
              <a:pPr algn="r"/>
              <a:t>32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2"/>
          <p:cNvSpPr>
            <a:spLocks noGrp="1"/>
          </p:cNvSpPr>
          <p:nvPr>
            <p:ph type="title"/>
          </p:nvPr>
        </p:nvSpPr>
        <p:spPr>
          <a:xfrm>
            <a:off x="304800" y="77788"/>
            <a:ext cx="8534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General Review Criteria</a:t>
            </a:r>
          </a:p>
        </p:txBody>
      </p:sp>
      <p:sp>
        <p:nvSpPr>
          <p:cNvPr id="645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Protocol and results must be clear and informative</a:t>
            </a:r>
          </a:p>
          <a:p>
            <a:pPr eaLnBrk="1" hangingPunct="1"/>
            <a:r>
              <a:rPr lang="en-US" sz="3200" dirty="0" smtClean="0"/>
              <a:t>Review focuses on:</a:t>
            </a:r>
          </a:p>
          <a:p>
            <a:pPr lvl="1" eaLnBrk="1" hangingPunct="1"/>
            <a:r>
              <a:rPr lang="en-US" sz="2800" dirty="0" smtClean="0"/>
              <a:t>Logic and internal consistency</a:t>
            </a:r>
          </a:p>
          <a:p>
            <a:pPr lvl="1" eaLnBrk="1" hangingPunct="1"/>
            <a:r>
              <a:rPr lang="en-US" sz="2800" dirty="0" smtClean="0"/>
              <a:t>Apparent validity</a:t>
            </a:r>
          </a:p>
          <a:p>
            <a:pPr lvl="1" eaLnBrk="1" hangingPunct="1"/>
            <a:r>
              <a:rPr lang="en-US" sz="2800" dirty="0" smtClean="0"/>
              <a:t>Meaningful entries</a:t>
            </a:r>
          </a:p>
          <a:p>
            <a:pPr lvl="1" eaLnBrk="1" hangingPunct="1"/>
            <a:r>
              <a:rPr lang="en-US" sz="2800" dirty="0" smtClean="0"/>
              <a:t>Formatting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2795EC-FB42-4501-906D-52BA381246A9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4517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4559871-F0ED-4EFD-A06F-290597BE2553}" type="slidenum">
              <a:rPr lang="en-US" sz="1400">
                <a:solidFill>
                  <a:schemeClr val="bg1"/>
                </a:solidFill>
              </a:rPr>
              <a:pPr algn="r"/>
              <a:t>33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4999"/>
            <a:ext cx="8534400" cy="3349389"/>
          </a:xfrm>
        </p:spPr>
        <p:txBody>
          <a:bodyPr/>
          <a:lstStyle/>
          <a:p>
            <a:pPr eaLnBrk="1" hangingPunct="1"/>
            <a:r>
              <a:rPr lang="en-US" dirty="0" smtClean="0"/>
              <a:t>ClinicalTrials.gov Practical Considerations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071350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FDAAA -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562600"/>
          </a:xfrm>
        </p:spPr>
        <p:txBody>
          <a:bodyPr/>
          <a:lstStyle/>
          <a:p>
            <a:r>
              <a:rPr lang="en-US" dirty="0" smtClean="0"/>
              <a:t>HHS plans to issue regulations that will prescribe procedures for registering and submitting results of clinical trials to ClinicalTrials.gov in accordance with FDAAA</a:t>
            </a:r>
          </a:p>
          <a:p>
            <a:r>
              <a:rPr lang="en-US" dirty="0" smtClean="0"/>
              <a:t>Notice of Proposed Rulemaking (NPRM)</a:t>
            </a:r>
          </a:p>
          <a:p>
            <a:pPr lvl="1"/>
            <a:r>
              <a:rPr lang="en-US" dirty="0" smtClean="0"/>
              <a:t>Received by Office of Management and Budget (OMB) for regulatory review on March 11, 2014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1588" lvl="1" indent="0"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OMB </a:t>
            </a:r>
            <a:r>
              <a:rPr lang="en-US" sz="1400" dirty="0"/>
              <a:t>Notice: http://</a:t>
            </a:r>
            <a:r>
              <a:rPr lang="en-US" sz="1400" dirty="0" err="1"/>
              <a:t>www.reginfo.gov</a:t>
            </a:r>
            <a:r>
              <a:rPr lang="en-US" sz="1400" dirty="0"/>
              <a:t>/public/do/</a:t>
            </a:r>
            <a:r>
              <a:rPr lang="en-US" sz="1400" dirty="0" err="1"/>
              <a:t>eoDetails?rrid</a:t>
            </a:r>
            <a:r>
              <a:rPr lang="en-US" sz="1400" dirty="0"/>
              <a:t>=123853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B3126-8A0B-457A-AA41-A2770D9592E5}" type="slidenum">
              <a:rPr lang="en-US" smtClean="0"/>
              <a:pPr>
                <a:defRPr/>
              </a:pPr>
              <a:t>35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25898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 descr="Flow chart of rulemaking process. &#10;Food and drug administration amendments act of 2007.&#10;Announcement in department's unified agenda of regulatory action.&#10;Agency develops draft notice of proposed rulemaking (NPRM).&#10;Department and OMB review.&#10;NPRM published in federal register.&#10;Public comment period (typically 60-90 days).&#10;Agency responds to comments/develops final rule.&#10;Department and OMB review.&#10;Final rule published in federal register." title="Flow chart."/>
          <p:cNvGrpSpPr>
            <a:grpSpLocks/>
          </p:cNvGrpSpPr>
          <p:nvPr/>
        </p:nvGrpSpPr>
        <p:grpSpPr bwMode="auto">
          <a:xfrm>
            <a:off x="635000" y="1266825"/>
            <a:ext cx="8240713" cy="5324475"/>
            <a:chOff x="322" y="329"/>
            <a:chExt cx="5191" cy="335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29" y="346"/>
              <a:ext cx="4962" cy="26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latin typeface="+mn-lt"/>
                </a:rPr>
                <a:t>Food and Drug Administration Amendments Act of 2007</a:t>
              </a:r>
            </a:p>
          </p:txBody>
        </p:sp>
        <p:sp>
          <p:nvSpPr>
            <p:cNvPr id="34823" name="Rectangle 5"/>
            <p:cNvSpPr>
              <a:spLocks noChangeArrowheads="1"/>
            </p:cNvSpPr>
            <p:nvPr/>
          </p:nvSpPr>
          <p:spPr bwMode="auto">
            <a:xfrm>
              <a:off x="337" y="720"/>
              <a:ext cx="4961" cy="281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/>
                <a:t>Announcement in Department’s Unified Agenda of Regulatory Action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29" y="1114"/>
              <a:ext cx="4962" cy="268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latin typeface="+mn-lt"/>
                </a:rPr>
                <a:t>Agency Develops Draft Notice of Proposed Rulemaking (NPRM)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22" y="1505"/>
              <a:ext cx="4962" cy="26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latin typeface="+mn-lt"/>
                </a:rPr>
                <a:t>Department and OMB Review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25" y="1890"/>
              <a:ext cx="4962" cy="26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latin typeface="+mn-lt"/>
                </a:rPr>
                <a:t>NPRM Published in Federal Register</a:t>
              </a:r>
            </a:p>
          </p:txBody>
        </p:sp>
        <p:sp>
          <p:nvSpPr>
            <p:cNvPr id="34827" name="Rectangle 9"/>
            <p:cNvSpPr>
              <a:spLocks noChangeArrowheads="1"/>
            </p:cNvSpPr>
            <p:nvPr/>
          </p:nvSpPr>
          <p:spPr bwMode="auto">
            <a:xfrm>
              <a:off x="325" y="2259"/>
              <a:ext cx="4962" cy="27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/>
                <a:t>Public Comment Period (typically 60 – 90 days)</a:t>
              </a:r>
            </a:p>
          </p:txBody>
        </p:sp>
        <p:sp>
          <p:nvSpPr>
            <p:cNvPr id="34828" name="Rectangle 22"/>
            <p:cNvSpPr>
              <a:spLocks noChangeArrowheads="1"/>
            </p:cNvSpPr>
            <p:nvPr/>
          </p:nvSpPr>
          <p:spPr bwMode="auto">
            <a:xfrm>
              <a:off x="329" y="2647"/>
              <a:ext cx="4962" cy="27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/>
                <a:t>Agency Responds to Comments/ Develops Final Rule</a:t>
              </a:r>
            </a:p>
          </p:txBody>
        </p:sp>
        <p:sp>
          <p:nvSpPr>
            <p:cNvPr id="34829" name="Rectangle 25"/>
            <p:cNvSpPr>
              <a:spLocks noChangeArrowheads="1"/>
            </p:cNvSpPr>
            <p:nvPr/>
          </p:nvSpPr>
          <p:spPr bwMode="auto">
            <a:xfrm>
              <a:off x="325" y="3053"/>
              <a:ext cx="4962" cy="239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/>
                <a:t>Department and OMB Review</a:t>
              </a:r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33" y="3425"/>
              <a:ext cx="4962" cy="258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latin typeface="+mn-lt"/>
                </a:rPr>
                <a:t>Final Rule Published in Federal Register</a:t>
              </a:r>
            </a:p>
          </p:txBody>
        </p:sp>
        <p:cxnSp>
          <p:nvCxnSpPr>
            <p:cNvPr id="34831" name="Straight Arrow Connector 20"/>
            <p:cNvCxnSpPr>
              <a:cxnSpLocks noChangeShapeType="1"/>
            </p:cNvCxnSpPr>
            <p:nvPr/>
          </p:nvCxnSpPr>
          <p:spPr bwMode="auto">
            <a:xfrm rot="5400000">
              <a:off x="3830" y="1996"/>
              <a:ext cx="3349" cy="16"/>
            </a:xfrm>
            <a:prstGeom prst="straightConnector1">
              <a:avLst/>
            </a:prstGeom>
            <a:noFill/>
            <a:ln w="222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3481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B609C10-CC92-424E-B503-503E806CB7B5}" type="slidenum">
              <a:rPr lang="en-US" sz="1400">
                <a:solidFill>
                  <a:schemeClr val="bg1"/>
                </a:solidFill>
              </a:rPr>
              <a:pPr algn="r"/>
              <a:t>36</a:t>
            </a:fld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34820" name="Straight Arrow Connector 15"/>
          <p:cNvCxnSpPr>
            <a:cxnSpLocks noChangeShapeType="1"/>
          </p:cNvCxnSpPr>
          <p:nvPr/>
        </p:nvCxnSpPr>
        <p:spPr bwMode="auto">
          <a:xfrm rot="16200000" flipH="1">
            <a:off x="6282531" y="3912394"/>
            <a:ext cx="5057775" cy="3333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821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Rulemaking Process</a:t>
            </a:r>
          </a:p>
        </p:txBody>
      </p:sp>
    </p:spTree>
    <p:extLst>
      <p:ext uri="{BB962C8B-B14F-4D97-AF65-F5344CB8AC3E}">
        <p14:creationId xmlns:p14="http://schemas.microsoft.com/office/powerpoint/2010/main" val="351986150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Issues in Rulemaking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results reporting to trials of </a:t>
            </a:r>
            <a:r>
              <a:rPr lang="en-US" u="sng" dirty="0" smtClean="0"/>
              <a:t>unapproved</a:t>
            </a:r>
            <a:r>
              <a:rPr lang="en-US" dirty="0" smtClean="0"/>
              <a:t> products?</a:t>
            </a:r>
          </a:p>
          <a:p>
            <a:r>
              <a:rPr lang="en-US" dirty="0" smtClean="0"/>
              <a:t>Include narrative summaries? Can it be done without being promotional and misleading?</a:t>
            </a:r>
          </a:p>
          <a:p>
            <a:pPr lvl="2"/>
            <a:r>
              <a:rPr lang="en-US" dirty="0" smtClean="0"/>
              <a:t>Technical; Lay language</a:t>
            </a:r>
          </a:p>
          <a:p>
            <a:r>
              <a:rPr lang="en-US" dirty="0" smtClean="0"/>
              <a:t>Data quality verification</a:t>
            </a:r>
          </a:p>
          <a:p>
            <a:pPr lvl="2"/>
            <a:r>
              <a:rPr lang="en-US" dirty="0" smtClean="0"/>
              <a:t>Process</a:t>
            </a:r>
          </a:p>
          <a:p>
            <a:pPr lvl="2"/>
            <a:r>
              <a:rPr lang="en-US" dirty="0" smtClean="0"/>
              <a:t>External sources</a:t>
            </a:r>
          </a:p>
          <a:p>
            <a:r>
              <a:rPr lang="en-US" dirty="0" smtClean="0"/>
              <a:t>Full protocol versus extract “necessary to help evaluate the results”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C869BB-E02F-475D-B269-1DD8E2E4A377}" type="slidenum">
              <a:rPr lang="en-US" smtClean="0">
                <a:latin typeface="Arial" pitchFamily="34" charset="0"/>
              </a:rPr>
              <a:pPr/>
              <a:t>37</a:t>
            </a:fld>
            <a:endParaRPr lang="en-US" sz="14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30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PRS Entry of NIH Grant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B3126-8A0B-457A-AA41-A2770D9592E5}" type="slidenum">
              <a:rPr lang="en-US" smtClean="0"/>
              <a:pPr>
                <a:defRPr/>
              </a:pPr>
              <a:t>38</a:t>
            </a:fld>
            <a:endParaRPr lang="en-US" sz="1400"/>
          </a:p>
        </p:txBody>
      </p:sp>
      <p:pic>
        <p:nvPicPr>
          <p:cNvPr id="3" name="Picture 2" descr="Screenshot of protocol registration system on clinicaltrials.gov showing the edit secondary identifier input page." title="Web page screensho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14450"/>
            <a:ext cx="79502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435100" y="2997200"/>
            <a:ext cx="6934200" cy="939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3284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PRS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Report (downloadable)</a:t>
            </a:r>
          </a:p>
          <a:p>
            <a:pPr lvl="1"/>
            <a:r>
              <a:rPr lang="en-US" dirty="0" smtClean="0"/>
              <a:t>Allows investigators and administrators of organizational accounts to identify potential problems with records, including potential </a:t>
            </a:r>
            <a:r>
              <a:rPr lang="en-US" sz="2200" u="sng" dirty="0" smtClean="0"/>
              <a:t>FDAAA issues</a:t>
            </a:r>
            <a:r>
              <a:rPr lang="en-US" sz="2200" dirty="0" smtClean="0"/>
              <a:t>:</a:t>
            </a:r>
          </a:p>
          <a:p>
            <a:pPr lvl="2"/>
            <a:r>
              <a:rPr lang="en-US" sz="2200" dirty="0" smtClean="0"/>
              <a:t>Missing FDAAA required data elements</a:t>
            </a:r>
          </a:p>
          <a:p>
            <a:pPr lvl="2"/>
            <a:r>
              <a:rPr lang="en-US" sz="2200" dirty="0" smtClean="0"/>
              <a:t>Late results - trials that reached (primary) completion date more than one year ago and results are not posted on ClinicalTrials.gov</a:t>
            </a:r>
          </a:p>
          <a:p>
            <a:pPr lvl="2"/>
            <a:r>
              <a:rPr lang="en-US" sz="2200" u="sng" dirty="0" smtClean="0"/>
              <a:t>Note</a:t>
            </a:r>
            <a:r>
              <a:rPr lang="en-US" sz="2200" dirty="0" smtClean="0"/>
              <a:t>: Report is for informational purposes only.  The Responsible Party must determine if the trial is an “applicable clinical trial” subject to FDAAA requirements.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B3126-8A0B-457A-AA41-A2770D9592E5}" type="slidenum">
              <a:rPr lang="en-US" smtClean="0"/>
              <a:pPr>
                <a:defRPr/>
              </a:pPr>
              <a:t>39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7535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Based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and policy decisions should be informed by evidence regarding the benefits, risks, and other burdens associated with all possible alternatives</a:t>
            </a:r>
          </a:p>
          <a:p>
            <a:r>
              <a:rPr lang="en-US" dirty="0" smtClean="0"/>
              <a:t>Clinical trials are a key component of the body of scientific evidence that must be used to make decisions</a:t>
            </a:r>
          </a:p>
          <a:p>
            <a:r>
              <a:rPr lang="en-US" dirty="0"/>
              <a:t>Our pact with </a:t>
            </a:r>
            <a:r>
              <a:rPr lang="en-US" dirty="0" smtClean="0"/>
              <a:t>clinical trial volunteers:</a:t>
            </a:r>
            <a:endParaRPr lang="en-US" dirty="0"/>
          </a:p>
          <a:p>
            <a:pPr lvl="1"/>
            <a:r>
              <a:rPr lang="en-US" dirty="0"/>
              <a:t>Participation will advance medical knowledge</a:t>
            </a:r>
          </a:p>
          <a:p>
            <a:pPr lvl="1"/>
            <a:r>
              <a:rPr lang="en-US" dirty="0"/>
              <a:t>IRBs and others will ensure that you are informed of risks, benefits and </a:t>
            </a:r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8436-5AD5-45AB-A40D-776DCF851C37}" type="slidenum">
              <a:rPr lang="en-US" smtClean="0"/>
              <a:pPr>
                <a:defRPr/>
              </a:pPr>
              <a:t>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57198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PRS Information Resources</a:t>
            </a:r>
            <a:endParaRPr lang="en-US" sz="3200" u="sng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Protocol Registration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Data Element Definitions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Review Criteria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Data Element Definitions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Review Criteria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Simplified, Printable Results Templates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Helpful Hints and Common Errors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User’s Guide [PRS Main Menu]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/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http</a:t>
            </a:r>
            <a:r>
              <a:rPr lang="en-US" sz="1400" dirty="0">
                <a:solidFill>
                  <a:srgbClr val="000000"/>
                </a:solidFill>
              </a:rPr>
              <a:t>://</a:t>
            </a:r>
            <a:r>
              <a:rPr lang="en-US" sz="1400" dirty="0" err="1">
                <a:solidFill>
                  <a:srgbClr val="000000"/>
                </a:solidFill>
              </a:rPr>
              <a:t>www.clinicaltrials.gov</a:t>
            </a:r>
            <a:r>
              <a:rPr lang="en-US" sz="1400" dirty="0">
                <a:solidFill>
                  <a:srgbClr val="000000"/>
                </a:solidFill>
              </a:rPr>
              <a:t>/ct2/manage-recs/</a:t>
            </a:r>
            <a:r>
              <a:rPr lang="en-US" sz="1400" dirty="0" smtClean="0">
                <a:solidFill>
                  <a:srgbClr val="000000"/>
                </a:solidFill>
              </a:rPr>
              <a:t>resources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15550D-E107-43F4-A5DB-03B834B1466F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573E923-CB27-481A-B961-E0F434CE1B66}" type="slidenum">
              <a:rPr lang="en-US" sz="1400">
                <a:solidFill>
                  <a:srgbClr val="FFFFFF"/>
                </a:solidFill>
              </a:rPr>
              <a:pPr algn="r"/>
              <a:t>40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2A3A72-0FF8-4102-9037-9EBF8CC1E15F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54276" name="Picture 7" descr="Screensot of input screen for information on outcome measures." title="Screenshot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303"/>
            <a:ext cx="91440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-12700" y="25400"/>
            <a:ext cx="9156700" cy="411163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Simple Results Templates</a:t>
            </a:r>
          </a:p>
        </p:txBody>
      </p:sp>
    </p:spTree>
    <p:extLst>
      <p:ext uri="{BB962C8B-B14F-4D97-AF65-F5344CB8AC3E}">
        <p14:creationId xmlns:p14="http://schemas.microsoft.com/office/powerpoint/2010/main" val="9511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4263"/>
            <a:ext cx="8229600" cy="1524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3200" b="0" dirty="0" smtClean="0"/>
              <a:t> Available at: </a:t>
            </a:r>
            <a:r>
              <a:rPr lang="en-US" sz="2000" b="0" dirty="0">
                <a:hlinkClick r:id="rId2"/>
              </a:rPr>
              <a:t>http://clinicaltrials.gov/ct2/manage-recs/present</a:t>
            </a:r>
            <a:r>
              <a:rPr lang="en-US" sz="2000" b="0" dirty="0"/>
              <a:t> </a:t>
            </a:r>
            <a:endParaRPr lang="en-US" sz="2800" b="0" dirty="0" smtClean="0"/>
          </a:p>
          <a:p>
            <a:pPr>
              <a:buFontTx/>
              <a:buChar char="•"/>
            </a:pPr>
            <a:r>
              <a:rPr lang="en-US" sz="3200" b="0" dirty="0" smtClean="0"/>
              <a:t> Eight presentations with audio and slides</a:t>
            </a:r>
          </a:p>
        </p:txBody>
      </p:sp>
      <p:sp>
        <p:nvSpPr>
          <p:cNvPr id="80899" name="Content Placeholder 1"/>
          <p:cNvSpPr>
            <a:spLocks noGrp="1"/>
          </p:cNvSpPr>
          <p:nvPr>
            <p:ph sz="half" idx="2"/>
          </p:nvPr>
        </p:nvSpPr>
        <p:spPr>
          <a:xfrm>
            <a:off x="457200" y="3033713"/>
            <a:ext cx="4040188" cy="2697162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dirty="0" smtClean="0"/>
              <a:t>Overview of </a:t>
            </a:r>
            <a:r>
              <a:rPr lang="en-US" dirty="0" err="1" smtClean="0"/>
              <a:t>ClinicalTrials.gov</a:t>
            </a:r>
            <a:endParaRPr lang="en-US" dirty="0" smtClean="0"/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Key FDAAA Issues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PRS Information and Data Review Process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PRS Accounts and Registration</a:t>
            </a:r>
          </a:p>
          <a:p>
            <a:pPr lvl="1"/>
            <a:endParaRPr lang="en-US" dirty="0" smtClean="0"/>
          </a:p>
          <a:p>
            <a:pPr marL="457200" indent="-457200"/>
            <a:endParaRPr lang="en-US" dirty="0" smtClean="0"/>
          </a:p>
        </p:txBody>
      </p:sp>
      <p:sp>
        <p:nvSpPr>
          <p:cNvPr id="80900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3033713"/>
            <a:ext cx="4041775" cy="2697162"/>
          </a:xfrm>
        </p:spPr>
        <p:txBody>
          <a:bodyPr/>
          <a:lstStyle/>
          <a:p>
            <a:r>
              <a:rPr lang="en-US" dirty="0" smtClean="0"/>
              <a:t>Results</a:t>
            </a:r>
          </a:p>
          <a:p>
            <a:pPr lvl="1">
              <a:buFontTx/>
              <a:buNone/>
            </a:pPr>
            <a:r>
              <a:rPr lang="en-US" dirty="0" smtClean="0"/>
              <a:t>5.	 Participant Flow Module</a:t>
            </a:r>
          </a:p>
          <a:p>
            <a:pPr lvl="1">
              <a:buFontTx/>
              <a:buNone/>
            </a:pPr>
            <a:r>
              <a:rPr lang="en-US" dirty="0" smtClean="0"/>
              <a:t>6. Baseline Characteristics Module</a:t>
            </a:r>
          </a:p>
          <a:p>
            <a:pPr lvl="1">
              <a:buFontTx/>
              <a:buNone/>
            </a:pPr>
            <a:r>
              <a:rPr lang="en-US" dirty="0" smtClean="0"/>
              <a:t>7. Outcome Measures and Statistical Analysis Module</a:t>
            </a:r>
          </a:p>
          <a:p>
            <a:pPr lvl="1">
              <a:buFontTx/>
              <a:buNone/>
            </a:pPr>
            <a:r>
              <a:rPr lang="en-US" dirty="0" smtClean="0"/>
              <a:t>8. Adverse Events Module</a:t>
            </a:r>
          </a:p>
        </p:txBody>
      </p:sp>
      <p:sp>
        <p:nvSpPr>
          <p:cNvPr id="80901" name="Title 2"/>
          <p:cNvSpPr>
            <a:spLocks noGrp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/>
          <a:lstStyle/>
          <a:p>
            <a:r>
              <a:rPr lang="en-US" dirty="0" smtClean="0"/>
              <a:t>Recorded Presentations</a:t>
            </a:r>
          </a:p>
        </p:txBody>
      </p:sp>
      <p:sp>
        <p:nvSpPr>
          <p:cNvPr id="809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C82EB7-D1C6-4C08-BB95-E2437316642D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Practical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will you ensure/verify trials are registered?</a:t>
            </a:r>
          </a:p>
          <a:p>
            <a:pPr lvl="1"/>
            <a:r>
              <a:rPr lang="en-US" dirty="0"/>
              <a:t>Some organizations require the NCT Number to be provided </a:t>
            </a:r>
            <a:r>
              <a:rPr lang="en-US" dirty="0" smtClean="0"/>
              <a:t>as </a:t>
            </a:r>
            <a:r>
              <a:rPr lang="en-US" dirty="0"/>
              <a:t>part of the IRB approval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How will you ensure/verify results are submitted?</a:t>
            </a:r>
          </a:p>
          <a:p>
            <a:pPr lvl="1"/>
            <a:r>
              <a:rPr lang="en-US" dirty="0" smtClean="0"/>
              <a:t>Learn and use Administrator tools in the PRS</a:t>
            </a:r>
          </a:p>
          <a:p>
            <a:r>
              <a:rPr lang="en-US" dirty="0" smtClean="0"/>
              <a:t>Which personnel have right </a:t>
            </a:r>
            <a:r>
              <a:rPr lang="en-US" dirty="0"/>
              <a:t>skills to register a trial and/or </a:t>
            </a:r>
            <a:r>
              <a:rPr lang="en-US" dirty="0" smtClean="0"/>
              <a:t>submit </a:t>
            </a:r>
            <a:r>
              <a:rPr lang="en-US" dirty="0"/>
              <a:t>results?  </a:t>
            </a:r>
            <a:r>
              <a:rPr lang="en-US" dirty="0" smtClean="0"/>
              <a:t>Who will provide training?</a:t>
            </a:r>
          </a:p>
          <a:p>
            <a:r>
              <a:rPr lang="en-US" dirty="0" smtClean="0"/>
              <a:t>How will you handle staff turnover (e.g., PI leaves)?  Who has responsibility for the data?  </a:t>
            </a:r>
            <a:endParaRPr lang="en-US" dirty="0"/>
          </a:p>
          <a:p>
            <a:pPr lvl="1"/>
            <a:r>
              <a:rPr lang="en-US" dirty="0" smtClean="0"/>
              <a:t>What if you designated PI as Responsible Party?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B3126-8A0B-457A-AA41-A2770D9592E5}" type="slidenum">
              <a:rPr lang="en-US" smtClean="0"/>
              <a:pPr>
                <a:defRPr/>
              </a:pPr>
              <a:t>43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302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Final Thoughts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562600"/>
          </a:xfrm>
        </p:spPr>
        <p:txBody>
          <a:bodyPr/>
          <a:lstStyle/>
          <a:p>
            <a:r>
              <a:rPr lang="en-US" dirty="0"/>
              <a:t>FDA Compliance Program 7348.810: Sponsors, Contract Research Organizations, and Monitors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/>
              <a:t>Instructs FDA staff to identify SOPs and determine if studies were registered on ClinicalTrials.gov appropriately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NIH encourages registration and results reporting for </a:t>
            </a:r>
            <a:r>
              <a:rPr lang="en-US" u="sng" dirty="0"/>
              <a:t>all NIH-supported clinical trials</a:t>
            </a:r>
            <a:r>
              <a:rPr lang="en-US" dirty="0"/>
              <a:t>, regardless of whether or not they are subject to FDAAA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dirty="0" smtClean="0"/>
          </a:p>
          <a:p>
            <a:pPr marL="1588" lvl="1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*</a:t>
            </a:r>
            <a:r>
              <a:rPr lang="en-US" sz="1400" dirty="0">
                <a:hlinkClick r:id="rId2"/>
              </a:rPr>
              <a:t>http://www.fda.gov/ICECI/ComplianceManuals/ComplianceProgramManual/default.htm</a:t>
            </a:r>
            <a:endParaRPr lang="en-US" sz="1400" dirty="0"/>
          </a:p>
          <a:p>
            <a:pPr marL="457200" lvl="1" indent="0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F27672-8531-400D-AA73-7F4FD71A126D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11667"/>
            <a:ext cx="8534400" cy="5820832"/>
          </a:xfrm>
        </p:spPr>
        <p:txBody>
          <a:bodyPr/>
          <a:lstStyle/>
          <a:p>
            <a:pPr marL="234950" indent="-234950">
              <a:lnSpc>
                <a:spcPct val="100000"/>
              </a:lnSpc>
              <a:spcAft>
                <a:spcPts val="2400"/>
              </a:spcAft>
            </a:pPr>
            <a:r>
              <a:rPr lang="en-US" dirty="0" smtClean="0"/>
              <a:t>Select Publications</a:t>
            </a:r>
            <a:br>
              <a:rPr lang="en-US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Available </a:t>
            </a:r>
            <a:r>
              <a:rPr lang="en-US" sz="2400" b="0" dirty="0">
                <a:solidFill>
                  <a:srgbClr val="000000"/>
                </a:solidFill>
                <a:latin typeface="+mn-lt"/>
              </a:rPr>
              <a:t>at: 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  <a:hlinkClick r:id="rId3"/>
              </a:rPr>
              <a:t>http</a:t>
            </a:r>
            <a:r>
              <a:rPr lang="en-US" sz="2400" b="0" dirty="0">
                <a:solidFill>
                  <a:srgbClr val="000000"/>
                </a:solidFill>
                <a:latin typeface="+mn-lt"/>
                <a:hlinkClick r:id="rId3"/>
              </a:rPr>
              <a:t>://www.clinicaltrials.gov/ct2/resources/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  <a:hlinkClick r:id="rId3"/>
              </a:rPr>
              <a:t>pubs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+mn-lt"/>
              </a:rPr>
            </a:br>
            <a:r>
              <a:rPr lang="en-US" sz="1200" b="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sz="1200" b="0" dirty="0" smtClean="0">
                <a:solidFill>
                  <a:srgbClr val="000000"/>
                </a:solidFill>
                <a:latin typeface="+mn-lt"/>
              </a:rPr>
            </a:br>
            <a:r>
              <a:rPr lang="en-US" sz="2400" b="0" dirty="0" err="1" smtClean="0">
                <a:solidFill>
                  <a:srgbClr val="000000"/>
                </a:solidFill>
                <a:latin typeface="+mn-lt"/>
              </a:rPr>
              <a:t>Zarin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DA, </a:t>
            </a:r>
            <a:r>
              <a:rPr lang="en-US" sz="2400" b="0" dirty="0" err="1" smtClean="0">
                <a:solidFill>
                  <a:srgbClr val="000000"/>
                </a:solidFill>
                <a:latin typeface="+mn-lt"/>
              </a:rPr>
              <a:t>Tse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T, Williams RJ, </a:t>
            </a:r>
            <a:r>
              <a:rPr lang="en-US" sz="2400" b="0" dirty="0" err="1" smtClean="0">
                <a:solidFill>
                  <a:srgbClr val="000000"/>
                </a:solidFill>
                <a:latin typeface="+mn-lt"/>
              </a:rPr>
              <a:t>Califf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RM, Ide NC. The </a:t>
            </a:r>
            <a:br>
              <a:rPr lang="en-US" sz="2400" b="0" dirty="0" smtClean="0">
                <a:solidFill>
                  <a:srgbClr val="000000"/>
                </a:solidFill>
                <a:latin typeface="+mn-lt"/>
              </a:rPr>
            </a:b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  </a:t>
            </a:r>
            <a:r>
              <a:rPr lang="en-US" sz="2400" b="0" dirty="0" err="1" smtClean="0">
                <a:solidFill>
                  <a:srgbClr val="000000"/>
                </a:solidFill>
                <a:latin typeface="+mn-lt"/>
              </a:rPr>
              <a:t>ClinicalTrials.gov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results database – update and key </a:t>
            </a:r>
            <a:br>
              <a:rPr lang="en-US" sz="2400" b="0" dirty="0" smtClean="0">
                <a:solidFill>
                  <a:srgbClr val="000000"/>
                </a:solidFill>
                <a:latin typeface="+mn-lt"/>
              </a:rPr>
            </a:b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  issues. </a:t>
            </a:r>
            <a:r>
              <a:rPr lang="en-US" sz="2400" b="0" i="1" dirty="0" smtClean="0">
                <a:solidFill>
                  <a:srgbClr val="000000"/>
                </a:solidFill>
                <a:latin typeface="+mn-lt"/>
              </a:rPr>
              <a:t>N </a:t>
            </a:r>
            <a:r>
              <a:rPr lang="en-US" sz="2400" b="0" i="1" dirty="0" err="1" smtClean="0">
                <a:solidFill>
                  <a:srgbClr val="000000"/>
                </a:solidFill>
                <a:latin typeface="+mn-lt"/>
              </a:rPr>
              <a:t>Engl</a:t>
            </a:r>
            <a:r>
              <a:rPr lang="en-US" sz="2400" b="0" i="1" dirty="0" smtClean="0">
                <a:solidFill>
                  <a:srgbClr val="000000"/>
                </a:solidFill>
                <a:latin typeface="+mn-lt"/>
              </a:rPr>
              <a:t> J Med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2011;852-860. </a:t>
            </a:r>
            <a:br>
              <a:rPr lang="en-US" sz="2400" b="0" dirty="0" smtClean="0">
                <a:solidFill>
                  <a:srgbClr val="000000"/>
                </a:solidFill>
                <a:latin typeface="+mn-lt"/>
              </a:rPr>
            </a:br>
            <a:r>
              <a:rPr lang="en-US" sz="1200" b="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sz="1200" b="0" dirty="0" smtClean="0">
                <a:solidFill>
                  <a:srgbClr val="000000"/>
                </a:solidFill>
                <a:latin typeface="+mn-lt"/>
              </a:rPr>
            </a:br>
            <a:r>
              <a:rPr lang="en-US" sz="2400" b="0" dirty="0" err="1" smtClean="0">
                <a:solidFill>
                  <a:srgbClr val="000000"/>
                </a:solidFill>
                <a:latin typeface="+mn-lt"/>
              </a:rPr>
              <a:t>Tse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T, Williams RJ, </a:t>
            </a:r>
            <a:r>
              <a:rPr lang="en-US" sz="2400" b="0" dirty="0" err="1" smtClean="0">
                <a:solidFill>
                  <a:srgbClr val="000000"/>
                </a:solidFill>
                <a:latin typeface="+mn-lt"/>
              </a:rPr>
              <a:t>Zarin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DA. Update on registration of </a:t>
            </a:r>
            <a:br>
              <a:rPr lang="en-US" sz="2400" b="0" dirty="0" smtClean="0">
                <a:solidFill>
                  <a:srgbClr val="000000"/>
                </a:solidFill>
                <a:latin typeface="+mn-lt"/>
              </a:rPr>
            </a:b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  clinical trials in </a:t>
            </a:r>
            <a:r>
              <a:rPr lang="en-US" sz="2400" b="0" dirty="0" err="1" smtClean="0">
                <a:solidFill>
                  <a:srgbClr val="000000"/>
                </a:solidFill>
                <a:latin typeface="+mn-lt"/>
              </a:rPr>
              <a:t>ClinicalTrials.gov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. </a:t>
            </a:r>
            <a:r>
              <a:rPr lang="en-US" sz="2400" b="0" i="1" dirty="0" smtClean="0">
                <a:solidFill>
                  <a:srgbClr val="000000"/>
                </a:solidFill>
                <a:latin typeface="+mn-lt"/>
              </a:rPr>
              <a:t>Chest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2009;136:304-5.</a:t>
            </a:r>
            <a:br>
              <a:rPr lang="en-US" sz="2400" b="0" dirty="0" smtClean="0">
                <a:solidFill>
                  <a:srgbClr val="000000"/>
                </a:solidFill>
                <a:latin typeface="+mn-lt"/>
              </a:rPr>
            </a:br>
            <a:r>
              <a:rPr lang="en-US" sz="1200" b="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sz="1200" b="0" dirty="0" smtClean="0">
                <a:solidFill>
                  <a:srgbClr val="000000"/>
                </a:solidFill>
                <a:latin typeface="+mn-lt"/>
              </a:rPr>
            </a:br>
            <a:r>
              <a:rPr lang="en-US" sz="2400" b="0" dirty="0" err="1" smtClean="0">
                <a:solidFill>
                  <a:srgbClr val="000000"/>
                </a:solidFill>
                <a:latin typeface="+mn-lt"/>
              </a:rPr>
              <a:t>Tse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T, Williams RJ, </a:t>
            </a:r>
            <a:r>
              <a:rPr lang="en-US" sz="2400" b="0" dirty="0" err="1" smtClean="0">
                <a:solidFill>
                  <a:srgbClr val="000000"/>
                </a:solidFill>
                <a:latin typeface="+mn-lt"/>
              </a:rPr>
              <a:t>Zarin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DA. Reporting basic results in </a:t>
            </a:r>
            <a:br>
              <a:rPr lang="en-US" sz="2400" b="0" dirty="0" smtClean="0">
                <a:solidFill>
                  <a:srgbClr val="000000"/>
                </a:solidFill>
                <a:latin typeface="+mn-lt"/>
              </a:rPr>
            </a:b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  </a:t>
            </a:r>
            <a:r>
              <a:rPr lang="en-US" sz="2400" b="0" dirty="0" err="1" smtClean="0">
                <a:solidFill>
                  <a:srgbClr val="000000"/>
                </a:solidFill>
                <a:latin typeface="+mn-lt"/>
              </a:rPr>
              <a:t>ClinicalTrials.gov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. </a:t>
            </a:r>
            <a:r>
              <a:rPr lang="en-US" sz="2400" b="0" i="1" dirty="0" smtClean="0">
                <a:solidFill>
                  <a:srgbClr val="000000"/>
                </a:solidFill>
                <a:latin typeface="+mn-lt"/>
              </a:rPr>
              <a:t>Chest </a:t>
            </a: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2009;136:295-303.</a:t>
            </a:r>
            <a:br>
              <a:rPr lang="en-US" sz="2400" b="0" dirty="0" smtClean="0">
                <a:solidFill>
                  <a:srgbClr val="000000"/>
                </a:solidFill>
                <a:latin typeface="+mn-lt"/>
              </a:rPr>
            </a:br>
            <a:r>
              <a:rPr lang="en-US" sz="1200" b="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sz="1200" b="0" dirty="0" smtClean="0">
                <a:solidFill>
                  <a:srgbClr val="000000"/>
                </a:solidFill>
                <a:latin typeface="+mn-lt"/>
              </a:rPr>
            </a:b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Wong E, Williams R. </a:t>
            </a:r>
            <a:r>
              <a:rPr lang="en-US" sz="2400" b="0" dirty="0" err="1" smtClean="0">
                <a:solidFill>
                  <a:schemeClr val="tx1"/>
                </a:solidFill>
                <a:latin typeface="+mn-lt"/>
              </a:rPr>
              <a:t>ClinicalTrials.gov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: Requirements and </a:t>
            </a:r>
            <a:br>
              <a:rPr lang="en-US" sz="2400" b="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   implementation strategies. </a:t>
            </a:r>
            <a:r>
              <a:rPr lang="en-US" sz="2400" b="0" i="1" dirty="0" smtClean="0">
                <a:solidFill>
                  <a:schemeClr val="tx1"/>
                </a:solidFill>
                <a:latin typeface="+mn-lt"/>
              </a:rPr>
              <a:t>Regulatory Focus</a:t>
            </a:r>
            <a:r>
              <a:rPr lang="en-US" sz="2400" b="0" dirty="0" smtClean="0">
                <a:solidFill>
                  <a:schemeClr val="tx1"/>
                </a:solidFill>
                <a:latin typeface="+mn-lt"/>
              </a:rPr>
              <a:t>. 2012 May. </a:t>
            </a:r>
            <a:br>
              <a:rPr lang="en-US" sz="2400" b="0" dirty="0" smtClean="0">
                <a:solidFill>
                  <a:schemeClr val="tx1"/>
                </a:solidFill>
                <a:latin typeface="+mn-lt"/>
              </a:rPr>
            </a:br>
            <a:endParaRPr lang="en-US" sz="2400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62ECAD-8096-40FA-A392-31DEB57CBACF}" type="slidenum">
              <a:rPr lang="en-US" smtClean="0">
                <a:latin typeface="Arial" pitchFamily="34" charset="0"/>
              </a:rPr>
              <a:pPr/>
              <a:t>45</a:t>
            </a:fld>
            <a:endParaRPr lang="en-US" sz="14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"/>
            <a:ext cx="8534400" cy="6646333"/>
          </a:xfrm>
        </p:spPr>
        <p:txBody>
          <a:bodyPr/>
          <a:lstStyle/>
          <a:p>
            <a:pPr eaLnBrk="1" hangingPunct="1"/>
            <a:r>
              <a:rPr lang="en-US" dirty="0" smtClean="0"/>
              <a:t>Additional Resources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Questions</a:t>
            </a:r>
            <a:r>
              <a:rPr lang="en-US" sz="2400" b="0" dirty="0">
                <a:solidFill>
                  <a:srgbClr val="000000"/>
                </a:solidFill>
                <a:latin typeface="+mn-lt"/>
              </a:rPr>
              <a:t>?</a:t>
            </a:r>
            <a:br>
              <a:rPr lang="en-US" sz="2400" b="0" dirty="0">
                <a:solidFill>
                  <a:srgbClr val="000000"/>
                </a:solidFill>
                <a:latin typeface="+mn-lt"/>
              </a:rPr>
            </a:b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  </a:t>
            </a:r>
            <a:r>
              <a:rPr lang="en-US" sz="2400" b="0" u="sng" dirty="0" err="1" smtClean="0">
                <a:solidFill>
                  <a:srgbClr val="0000FF"/>
                </a:solidFill>
                <a:latin typeface="+mn-lt"/>
              </a:rPr>
              <a:t>register</a:t>
            </a:r>
            <a:r>
              <a:rPr lang="en-US" sz="2400" b="0" u="sng" dirty="0" err="1">
                <a:solidFill>
                  <a:srgbClr val="0000FF"/>
                </a:solidFill>
                <a:latin typeface="+mn-lt"/>
              </a:rPr>
              <a:t>@clinicaltrials.gov</a:t>
            </a:r>
            <a:r>
              <a:rPr lang="en-US" sz="2400" b="0" u="sng" dirty="0">
                <a:solidFill>
                  <a:srgbClr val="0000FF"/>
                </a:solidFill>
                <a:latin typeface="+mn-lt"/>
              </a:rPr>
              <a:t/>
            </a:r>
            <a:br>
              <a:rPr lang="en-US" sz="2400" b="0" u="sng" dirty="0">
                <a:solidFill>
                  <a:srgbClr val="0000FF"/>
                </a:solidFill>
                <a:latin typeface="+mn-lt"/>
              </a:rPr>
            </a:br>
            <a:r>
              <a:rPr lang="en-US" sz="2400" b="0" dirty="0">
                <a:solidFill>
                  <a:srgbClr val="000000"/>
                </a:solidFill>
                <a:latin typeface="+mn-lt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+mn-lt"/>
              </a:rPr>
            </a:br>
            <a:r>
              <a:rPr lang="en-US" sz="2400" b="0" dirty="0" err="1">
                <a:solidFill>
                  <a:srgbClr val="000000"/>
                </a:solidFill>
                <a:latin typeface="+mn-lt"/>
              </a:rPr>
              <a:t>ClinicalTrials.gov</a:t>
            </a:r>
            <a:r>
              <a:rPr lang="en-US" sz="2400" b="0" dirty="0">
                <a:solidFill>
                  <a:srgbClr val="000000"/>
                </a:solidFill>
                <a:latin typeface="+mn-lt"/>
              </a:rPr>
              <a:t> information (Submit Studies page):</a:t>
            </a:r>
            <a:br>
              <a:rPr lang="en-US" sz="2400" b="0" dirty="0">
                <a:solidFill>
                  <a:srgbClr val="000000"/>
                </a:solidFill>
                <a:latin typeface="+mn-lt"/>
              </a:rPr>
            </a:b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  </a:t>
            </a:r>
            <a:r>
              <a:rPr lang="en-US" sz="2400" b="0" u="sng" dirty="0" smtClean="0">
                <a:solidFill>
                  <a:srgbClr val="0000FF"/>
                </a:solidFill>
                <a:latin typeface="+mn-lt"/>
              </a:rPr>
              <a:t>http</a:t>
            </a:r>
            <a:r>
              <a:rPr lang="en-US" sz="2400" b="0" u="sng" dirty="0">
                <a:solidFill>
                  <a:srgbClr val="0000FF"/>
                </a:solidFill>
                <a:latin typeface="+mn-lt"/>
              </a:rPr>
              <a:t>://</a:t>
            </a:r>
            <a:r>
              <a:rPr lang="en-US" sz="2400" b="0" u="sng" dirty="0" err="1">
                <a:solidFill>
                  <a:srgbClr val="0000FF"/>
                </a:solidFill>
                <a:latin typeface="+mn-lt"/>
              </a:rPr>
              <a:t>clinicaltrials.gov</a:t>
            </a:r>
            <a:r>
              <a:rPr lang="en-US" sz="2400" b="0" u="sng" dirty="0">
                <a:solidFill>
                  <a:srgbClr val="0000FF"/>
                </a:solidFill>
                <a:latin typeface="+mn-lt"/>
              </a:rPr>
              <a:t>/ct2/manage-recs</a:t>
            </a:r>
            <a:br>
              <a:rPr lang="en-US" sz="2400" b="0" u="sng" dirty="0">
                <a:solidFill>
                  <a:srgbClr val="0000FF"/>
                </a:solidFill>
                <a:latin typeface="+mn-lt"/>
              </a:rPr>
            </a:br>
            <a:r>
              <a:rPr lang="en-US" sz="2400" b="0" dirty="0">
                <a:solidFill>
                  <a:srgbClr val="000000"/>
                </a:solidFill>
                <a:latin typeface="+mn-lt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+mn-lt"/>
              </a:rPr>
            </a:br>
            <a:r>
              <a:rPr lang="en-US" sz="2400" b="0" dirty="0">
                <a:solidFill>
                  <a:srgbClr val="000000"/>
                </a:solidFill>
                <a:latin typeface="+mn-lt"/>
              </a:rPr>
              <a:t>Office of Extramural Research (OER)</a:t>
            </a:r>
            <a:br>
              <a:rPr lang="en-US" sz="2400" b="0" dirty="0">
                <a:solidFill>
                  <a:srgbClr val="000000"/>
                </a:solidFill>
                <a:latin typeface="+mn-lt"/>
              </a:rPr>
            </a:b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  </a:t>
            </a:r>
            <a:r>
              <a:rPr lang="en-US" sz="2400" b="0" u="sng" dirty="0" smtClean="0">
                <a:solidFill>
                  <a:srgbClr val="0000FF"/>
                </a:solidFill>
                <a:latin typeface="+mn-lt"/>
              </a:rPr>
              <a:t>http</a:t>
            </a:r>
            <a:r>
              <a:rPr lang="en-US" sz="2400" b="0" u="sng" dirty="0">
                <a:solidFill>
                  <a:srgbClr val="0000FF"/>
                </a:solidFill>
                <a:latin typeface="+mn-lt"/>
              </a:rPr>
              <a:t>://</a:t>
            </a:r>
            <a:r>
              <a:rPr lang="en-US" sz="2400" b="0" u="sng" dirty="0" err="1">
                <a:solidFill>
                  <a:srgbClr val="0000FF"/>
                </a:solidFill>
                <a:latin typeface="+mn-lt"/>
              </a:rPr>
              <a:t>grants.nih.gov</a:t>
            </a:r>
            <a:r>
              <a:rPr lang="en-US" sz="2400" b="0" u="sng" dirty="0">
                <a:solidFill>
                  <a:srgbClr val="0000FF"/>
                </a:solidFill>
                <a:latin typeface="+mn-lt"/>
              </a:rPr>
              <a:t>/</a:t>
            </a:r>
            <a:r>
              <a:rPr lang="en-US" sz="2400" b="0" u="sng" dirty="0" err="1">
                <a:solidFill>
                  <a:srgbClr val="0000FF"/>
                </a:solidFill>
                <a:latin typeface="+mn-lt"/>
              </a:rPr>
              <a:t>Clinicaltrials_fdaaa</a:t>
            </a:r>
            <a:r>
              <a:rPr lang="en-US" sz="2400" b="0" u="sng" dirty="0">
                <a:solidFill>
                  <a:srgbClr val="0000FF"/>
                </a:solidFill>
                <a:latin typeface="+mn-lt"/>
              </a:rPr>
              <a:t>/</a:t>
            </a:r>
            <a:br>
              <a:rPr lang="en-US" sz="2400" b="0" u="sng" dirty="0">
                <a:solidFill>
                  <a:srgbClr val="0000FF"/>
                </a:solidFill>
                <a:latin typeface="+mn-lt"/>
              </a:rPr>
            </a:br>
            <a:r>
              <a:rPr lang="en-US" sz="2400" b="0" dirty="0">
                <a:solidFill>
                  <a:srgbClr val="000000"/>
                </a:solidFill>
                <a:latin typeface="+mn-lt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+mn-lt"/>
              </a:rPr>
            </a:br>
            <a:r>
              <a:rPr lang="en-US" sz="2400" b="0" dirty="0">
                <a:solidFill>
                  <a:srgbClr val="000000"/>
                </a:solidFill>
                <a:latin typeface="+mn-lt"/>
              </a:rPr>
              <a:t>Food and Drug Administration (FDA)</a:t>
            </a:r>
            <a:br>
              <a:rPr lang="en-US" sz="2400" b="0" dirty="0">
                <a:solidFill>
                  <a:srgbClr val="000000"/>
                </a:solidFill>
                <a:latin typeface="+mn-lt"/>
              </a:rPr>
            </a:br>
            <a:r>
              <a:rPr lang="en-US" sz="2400" b="0" dirty="0" smtClean="0">
                <a:solidFill>
                  <a:srgbClr val="000000"/>
                </a:solidFill>
                <a:latin typeface="+mn-lt"/>
              </a:rPr>
              <a:t>   </a:t>
            </a:r>
            <a:r>
              <a:rPr lang="en-US" sz="2400" b="0" u="sng" dirty="0" smtClean="0">
                <a:solidFill>
                  <a:srgbClr val="0000FF"/>
                </a:solidFill>
                <a:latin typeface="+mn-lt"/>
              </a:rPr>
              <a:t>http</a:t>
            </a:r>
            <a:r>
              <a:rPr lang="en-US" sz="2400" b="0" u="sng" dirty="0">
                <a:solidFill>
                  <a:srgbClr val="0000FF"/>
                </a:solidFill>
                <a:latin typeface="+mn-lt"/>
              </a:rPr>
              <a:t>://</a:t>
            </a:r>
            <a:r>
              <a:rPr lang="en-US" sz="2400" b="0" u="sng" dirty="0" err="1">
                <a:solidFill>
                  <a:srgbClr val="0000FF"/>
                </a:solidFill>
                <a:latin typeface="+mn-lt"/>
              </a:rPr>
              <a:t>www.fda.gov</a:t>
            </a:r>
            <a:r>
              <a:rPr lang="en-US" sz="2400" b="0" u="sng" dirty="0">
                <a:solidFill>
                  <a:srgbClr val="0000FF"/>
                </a:solidFill>
                <a:latin typeface="+mn-lt"/>
              </a:rPr>
              <a:t>/</a:t>
            </a:r>
            <a:r>
              <a:rPr lang="en-US" sz="2400" b="0" u="sng" dirty="0" err="1">
                <a:solidFill>
                  <a:srgbClr val="0000FF"/>
                </a:solidFill>
                <a:latin typeface="+mn-lt"/>
              </a:rPr>
              <a:t>RegulatoryInformation</a:t>
            </a:r>
            <a:r>
              <a:rPr lang="en-US" sz="2400" b="0" u="sng" dirty="0">
                <a:solidFill>
                  <a:srgbClr val="0000FF"/>
                </a:solidFill>
                <a:latin typeface="+mn-lt"/>
              </a:rPr>
              <a:t>/Legislation</a:t>
            </a:r>
            <a:r>
              <a:rPr lang="en-US" sz="2400" b="0" u="sng" dirty="0" smtClean="0">
                <a:solidFill>
                  <a:srgbClr val="0000FF"/>
                </a:solidFill>
                <a:latin typeface="+mn-lt"/>
              </a:rPr>
              <a:t>/</a:t>
            </a:r>
            <a:br>
              <a:rPr lang="en-US" sz="2400" b="0" u="sng" dirty="0" smtClean="0">
                <a:solidFill>
                  <a:srgbClr val="0000FF"/>
                </a:solidFill>
                <a:latin typeface="+mn-lt"/>
              </a:rPr>
            </a:br>
            <a:r>
              <a:rPr lang="en-US" sz="2400" b="0" dirty="0" smtClean="0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2400" b="0" u="sng" dirty="0" err="1" smtClean="0">
                <a:solidFill>
                  <a:srgbClr val="0000FF"/>
                </a:solidFill>
                <a:latin typeface="+mn-lt"/>
              </a:rPr>
              <a:t>FederalFoodDrugandCosmeticActFDCAct</a:t>
            </a:r>
            <a:r>
              <a:rPr lang="en-US" sz="2400" b="0" u="sng" dirty="0" smtClean="0">
                <a:solidFill>
                  <a:srgbClr val="0000FF"/>
                </a:solidFill>
                <a:latin typeface="+mn-lt"/>
              </a:rPr>
              <a:t>/</a:t>
            </a:r>
            <a:br>
              <a:rPr lang="en-US" sz="2400" b="0" u="sng" dirty="0" smtClean="0">
                <a:solidFill>
                  <a:srgbClr val="0000FF"/>
                </a:solidFill>
                <a:latin typeface="+mn-lt"/>
              </a:rPr>
            </a:br>
            <a:r>
              <a:rPr lang="en-US" sz="2400" b="0" dirty="0" smtClean="0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2400" b="0" u="sng" dirty="0" err="1" smtClean="0">
                <a:solidFill>
                  <a:srgbClr val="0000FF"/>
                </a:solidFill>
                <a:latin typeface="+mn-lt"/>
              </a:rPr>
              <a:t>SignificantAmendmentstotheFDCAct</a:t>
            </a:r>
            <a:r>
              <a:rPr lang="en-US" sz="2400" b="0" u="sng" dirty="0" smtClean="0">
                <a:solidFill>
                  <a:srgbClr val="0000FF"/>
                </a:solidFill>
                <a:latin typeface="+mn-lt"/>
              </a:rPr>
              <a:t>/</a:t>
            </a:r>
            <a:br>
              <a:rPr lang="en-US" sz="2400" b="0" u="sng" dirty="0" smtClean="0">
                <a:solidFill>
                  <a:srgbClr val="0000FF"/>
                </a:solidFill>
                <a:latin typeface="+mn-lt"/>
              </a:rPr>
            </a:br>
            <a:r>
              <a:rPr lang="en-US" sz="2400" b="0" dirty="0" smtClean="0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2400" b="0" u="sng" dirty="0" smtClean="0">
                <a:solidFill>
                  <a:srgbClr val="0000FF"/>
                </a:solidFill>
                <a:latin typeface="+mn-lt"/>
              </a:rPr>
              <a:t>FoodandDrugAdministrationAmendmentsActof2007/</a:t>
            </a:r>
            <a:br>
              <a:rPr lang="en-US" sz="2400" b="0" u="sng" dirty="0" smtClean="0">
                <a:solidFill>
                  <a:srgbClr val="0000FF"/>
                </a:solidFill>
                <a:latin typeface="+mn-lt"/>
              </a:rPr>
            </a:br>
            <a:r>
              <a:rPr lang="en-US" sz="2400" b="0" dirty="0" smtClean="0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2400" b="0" u="sng" dirty="0" err="1" smtClean="0">
                <a:solidFill>
                  <a:srgbClr val="0000FF"/>
                </a:solidFill>
                <a:latin typeface="+mn-lt"/>
              </a:rPr>
              <a:t>default.htm</a:t>
            </a:r>
            <a:r>
              <a:rPr lang="en-US" sz="2400" b="0" u="sng" dirty="0">
                <a:solidFill>
                  <a:srgbClr val="0000FF"/>
                </a:solidFill>
                <a:latin typeface="+mn-lt"/>
              </a:rPr>
              <a:t/>
            </a:r>
            <a:br>
              <a:rPr lang="en-US" sz="2400" b="0" u="sng" dirty="0">
                <a:solidFill>
                  <a:srgbClr val="0000FF"/>
                </a:solidFill>
                <a:latin typeface="+mn-lt"/>
              </a:rPr>
            </a:br>
            <a:endParaRPr lang="en-US" sz="24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5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0938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Three Key Issues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Not all trials are published</a:t>
            </a:r>
          </a:p>
          <a:p>
            <a:pPr eaLnBrk="1" hangingPunct="1"/>
            <a:r>
              <a:rPr lang="en-US" sz="3200" dirty="0" smtClean="0"/>
              <a:t>Publications do not always include all pre-specified outcome measures</a:t>
            </a:r>
          </a:p>
          <a:p>
            <a:pPr eaLnBrk="1" hangingPunct="1"/>
            <a:r>
              <a:rPr lang="en-US" sz="3200" dirty="0" smtClean="0"/>
              <a:t>Unacknowledged changes are made to the trial protocol that would affect the interpretation of the findings</a:t>
            </a:r>
          </a:p>
          <a:p>
            <a:pPr lvl="1" eaLnBrk="1" hangingPunct="1"/>
            <a:r>
              <a:rPr lang="en-US" sz="2800" dirty="0" smtClean="0"/>
              <a:t>e.g., changes to the pre-specified outcome measures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A03A16-26EC-4F2C-A9C9-DA45021FC717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0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Line graph of cumulative percentage of Celecoxib, Diflofenac, and Ibuprofen." title="Graph"/>
          <p:cNvGrpSpPr/>
          <p:nvPr/>
        </p:nvGrpSpPr>
        <p:grpSpPr>
          <a:xfrm>
            <a:off x="428625" y="1484313"/>
            <a:ext cx="8286750" cy="4781550"/>
            <a:chOff x="428625" y="1484313"/>
            <a:chExt cx="8286750" cy="4781550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1484313"/>
              <a:ext cx="8286750" cy="4781550"/>
            </a:xfrm>
            <a:prstGeom prst="rect">
              <a:avLst/>
            </a:prstGeom>
            <a:noFill/>
            <a:ln w="9525">
              <a:solidFill>
                <a:srgbClr val="59595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699" name="Group 11"/>
            <p:cNvGrpSpPr>
              <a:grpSpLocks/>
            </p:cNvGrpSpPr>
            <p:nvPr/>
          </p:nvGrpSpPr>
          <p:grpSpPr bwMode="auto">
            <a:xfrm>
              <a:off x="5922963" y="4159250"/>
              <a:ext cx="2736850" cy="1412875"/>
              <a:chOff x="5923627" y="3132112"/>
              <a:chExt cx="2736640" cy="1412513"/>
            </a:xfrm>
          </p:grpSpPr>
          <p:pic>
            <p:nvPicPr>
              <p:cNvPr id="29710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2321" y="3132112"/>
                <a:ext cx="1887946" cy="1412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1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3627" y="3132112"/>
                <a:ext cx="1887946" cy="1412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 flipV="1">
              <a:off x="4391025" y="1636713"/>
              <a:ext cx="0" cy="40386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Line 6"/>
            <p:cNvSpPr>
              <a:spLocks noChangeShapeType="1"/>
            </p:cNvSpPr>
            <p:nvPr/>
          </p:nvSpPr>
          <p:spPr bwMode="auto">
            <a:xfrm flipV="1">
              <a:off x="7620000" y="1636713"/>
              <a:ext cx="0" cy="399415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970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75" y="1719263"/>
              <a:ext cx="2014538" cy="148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524375" y="5643894"/>
              <a:ext cx="4156075" cy="333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19205382">
              <a:off x="3579813" y="4486275"/>
              <a:ext cx="769937" cy="38258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19205382">
              <a:off x="6805613" y="3127375"/>
              <a:ext cx="769937" cy="38258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06900" y="1651000"/>
              <a:ext cx="4237038" cy="400050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C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9708" name="Title 1"/>
          <p:cNvSpPr>
            <a:spLocks noGrp="1"/>
          </p:cNvSpPr>
          <p:nvPr>
            <p:ph type="title"/>
          </p:nvPr>
        </p:nvSpPr>
        <p:spPr>
          <a:xfrm>
            <a:off x="304800" y="167744"/>
            <a:ext cx="8634484" cy="648207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200" b="0" dirty="0" smtClean="0">
                <a:solidFill>
                  <a:srgbClr val="000000"/>
                </a:solidFill>
              </a:rPr>
              <a:t>Kaplan-Meier estimates for </a:t>
            </a:r>
            <a:r>
              <a:rPr lang="en-US" sz="2200" dirty="0" smtClean="0">
                <a:solidFill>
                  <a:srgbClr val="000000"/>
                </a:solidFill>
              </a:rPr>
              <a:t>ulcer complications </a:t>
            </a:r>
            <a:r>
              <a:rPr lang="en-US" sz="2200" b="0" dirty="0" smtClean="0">
                <a:solidFill>
                  <a:srgbClr val="000000"/>
                </a:solidFill>
              </a:rPr>
              <a:t>according to traditional definition. Results are truncated after 12 months, no ulcer complications occurred after this period. Adapted from Lu 2001. </a:t>
            </a:r>
            <a:br>
              <a:rPr lang="en-US" sz="2200" b="0" dirty="0" smtClean="0">
                <a:solidFill>
                  <a:srgbClr val="000000"/>
                </a:solidFill>
              </a:rPr>
            </a:br>
            <a:r>
              <a:rPr lang="en-US" sz="2200" b="0" dirty="0">
                <a:solidFill>
                  <a:srgbClr val="000000"/>
                </a:solidFill>
              </a:rPr>
              <a:t/>
            </a:r>
            <a:br>
              <a:rPr lang="en-US" sz="2200" b="0" dirty="0">
                <a:solidFill>
                  <a:srgbClr val="000000"/>
                </a:solidFill>
              </a:rPr>
            </a:br>
            <a:r>
              <a:rPr lang="en-US" sz="2200" b="0" dirty="0" smtClean="0">
                <a:solidFill>
                  <a:srgbClr val="000000"/>
                </a:solidFill>
              </a:rPr>
              <a:t/>
            </a:r>
            <a:br>
              <a:rPr lang="en-US" sz="2200" b="0" dirty="0" smtClean="0">
                <a:solidFill>
                  <a:srgbClr val="000000"/>
                </a:solidFill>
              </a:rPr>
            </a:br>
            <a:r>
              <a:rPr lang="en-US" sz="2200" b="0" dirty="0">
                <a:solidFill>
                  <a:srgbClr val="000000"/>
                </a:solidFill>
              </a:rPr>
              <a:t/>
            </a:r>
            <a:br>
              <a:rPr lang="en-US" sz="2200" b="0" dirty="0">
                <a:solidFill>
                  <a:srgbClr val="000000"/>
                </a:solidFill>
              </a:rPr>
            </a:br>
            <a:r>
              <a:rPr lang="en-US" sz="2200" b="0" dirty="0" smtClean="0">
                <a:solidFill>
                  <a:srgbClr val="000000"/>
                </a:solidFill>
              </a:rPr>
              <a:t/>
            </a:r>
            <a:br>
              <a:rPr lang="en-US" sz="2200" b="0" dirty="0" smtClean="0">
                <a:solidFill>
                  <a:srgbClr val="000000"/>
                </a:solidFill>
              </a:rPr>
            </a:br>
            <a:r>
              <a:rPr lang="en-US" sz="2200" b="0" dirty="0">
                <a:solidFill>
                  <a:srgbClr val="000000"/>
                </a:solidFill>
              </a:rPr>
              <a:t/>
            </a:r>
            <a:br>
              <a:rPr lang="en-US" sz="2200" b="0" dirty="0">
                <a:solidFill>
                  <a:srgbClr val="000000"/>
                </a:solidFill>
              </a:rPr>
            </a:br>
            <a:r>
              <a:rPr lang="en-US" sz="2200" b="0" dirty="0" smtClean="0">
                <a:solidFill>
                  <a:srgbClr val="000000"/>
                </a:solidFill>
              </a:rPr>
              <a:t/>
            </a:r>
            <a:br>
              <a:rPr lang="en-US" sz="2200" b="0" dirty="0" smtClean="0">
                <a:solidFill>
                  <a:srgbClr val="000000"/>
                </a:solidFill>
              </a:rPr>
            </a:br>
            <a:r>
              <a:rPr lang="en-US" sz="2200" b="0" dirty="0">
                <a:solidFill>
                  <a:srgbClr val="000000"/>
                </a:solidFill>
              </a:rPr>
              <a:t/>
            </a:r>
            <a:br>
              <a:rPr lang="en-US" sz="2200" b="0" dirty="0">
                <a:solidFill>
                  <a:srgbClr val="000000"/>
                </a:solidFill>
              </a:rPr>
            </a:br>
            <a:r>
              <a:rPr lang="en-US" sz="2200" b="0" dirty="0" smtClean="0">
                <a:solidFill>
                  <a:srgbClr val="000000"/>
                </a:solidFill>
              </a:rPr>
              <a:t/>
            </a:r>
            <a:br>
              <a:rPr lang="en-US" sz="2200" b="0" dirty="0" smtClean="0">
                <a:solidFill>
                  <a:srgbClr val="000000"/>
                </a:solidFill>
              </a:rPr>
            </a:br>
            <a:r>
              <a:rPr lang="en-US" sz="2200" b="0" dirty="0">
                <a:solidFill>
                  <a:srgbClr val="000000"/>
                </a:solidFill>
              </a:rPr>
              <a:t/>
            </a:r>
            <a:br>
              <a:rPr lang="en-US" sz="2200" b="0" dirty="0">
                <a:solidFill>
                  <a:srgbClr val="000000"/>
                </a:solidFill>
              </a:rPr>
            </a:br>
            <a:r>
              <a:rPr lang="en-US" sz="2200" b="0" dirty="0" smtClean="0">
                <a:solidFill>
                  <a:srgbClr val="000000"/>
                </a:solidFill>
              </a:rPr>
              <a:t/>
            </a:r>
            <a:br>
              <a:rPr lang="en-US" sz="2200" b="0" dirty="0" smtClean="0">
                <a:solidFill>
                  <a:srgbClr val="000000"/>
                </a:solidFill>
              </a:rPr>
            </a:br>
            <a:r>
              <a:rPr lang="en-US" sz="2200" b="0" dirty="0">
                <a:solidFill>
                  <a:srgbClr val="000000"/>
                </a:solidFill>
              </a:rPr>
              <a:t/>
            </a:r>
            <a:br>
              <a:rPr lang="en-US" sz="2200" b="0" dirty="0">
                <a:solidFill>
                  <a:srgbClr val="000000"/>
                </a:solidFill>
              </a:rPr>
            </a:br>
            <a:r>
              <a:rPr lang="en-US" sz="2200" b="0" dirty="0" smtClean="0">
                <a:solidFill>
                  <a:srgbClr val="000000"/>
                </a:solidFill>
              </a:rPr>
              <a:t/>
            </a:r>
            <a:br>
              <a:rPr lang="en-US" sz="2200" b="0" dirty="0" smtClean="0">
                <a:solidFill>
                  <a:srgbClr val="000000"/>
                </a:solidFill>
              </a:rPr>
            </a:br>
            <a:r>
              <a:rPr lang="en-US" sz="2200" b="0" dirty="0">
                <a:solidFill>
                  <a:srgbClr val="000000"/>
                </a:solidFill>
              </a:rPr>
              <a:t/>
            </a:r>
            <a:br>
              <a:rPr lang="en-US" sz="2200" b="0" dirty="0">
                <a:solidFill>
                  <a:srgbClr val="000000"/>
                </a:solidFill>
              </a:rPr>
            </a:br>
            <a:r>
              <a:rPr lang="en-US" sz="2200" b="0" dirty="0" smtClean="0">
                <a:solidFill>
                  <a:srgbClr val="000000"/>
                </a:solidFill>
              </a:rPr>
              <a:t/>
            </a:r>
            <a:br>
              <a:rPr lang="en-US" sz="2200" b="0" dirty="0" smtClean="0">
                <a:solidFill>
                  <a:srgbClr val="000000"/>
                </a:solidFill>
              </a:rPr>
            </a:br>
            <a:r>
              <a:rPr lang="en-US" sz="15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500" b="0" dirty="0" smtClean="0">
                <a:solidFill>
                  <a:schemeClr val="tx1"/>
                </a:solidFill>
                <a:latin typeface="+mn-lt"/>
              </a:rPr>
            </a:br>
            <a:r>
              <a:rPr lang="en-US" sz="15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500" b="0" dirty="0" smtClean="0">
                <a:solidFill>
                  <a:schemeClr val="tx1"/>
                </a:solidFill>
                <a:latin typeface="+mn-lt"/>
              </a:rPr>
            </a:br>
            <a:r>
              <a:rPr lang="en-US" sz="15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500" b="0" dirty="0" smtClean="0">
                <a:solidFill>
                  <a:schemeClr val="tx1"/>
                </a:solidFill>
                <a:latin typeface="+mn-lt"/>
              </a:rPr>
            </a:br>
            <a:r>
              <a:rPr lang="en-US" sz="1500" b="0" dirty="0" smtClean="0">
                <a:solidFill>
                  <a:schemeClr val="tx1"/>
                </a:solidFill>
                <a:latin typeface="+mn-lt"/>
              </a:rPr>
              <a:t>Source</a:t>
            </a:r>
            <a:r>
              <a:rPr lang="en-US" sz="1500" b="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1500" b="0" dirty="0" err="1">
                <a:solidFill>
                  <a:schemeClr val="tx1"/>
                </a:solidFill>
                <a:latin typeface="+mn-lt"/>
              </a:rPr>
              <a:t>Jüni</a:t>
            </a:r>
            <a:r>
              <a:rPr lang="en-US" sz="1500" b="0" dirty="0">
                <a:solidFill>
                  <a:schemeClr val="tx1"/>
                </a:solidFill>
                <a:latin typeface="+mn-lt"/>
              </a:rPr>
              <a:t> P, </a:t>
            </a:r>
            <a:r>
              <a:rPr lang="en-US" sz="1500" b="0" dirty="0" err="1">
                <a:solidFill>
                  <a:schemeClr val="tx1"/>
                </a:solidFill>
                <a:latin typeface="+mn-lt"/>
              </a:rPr>
              <a:t>Rutjes</a:t>
            </a:r>
            <a:r>
              <a:rPr lang="en-US" sz="1500" b="0" dirty="0">
                <a:solidFill>
                  <a:schemeClr val="tx1"/>
                </a:solidFill>
                <a:latin typeface="+mn-lt"/>
              </a:rPr>
              <a:t> AW, Dieppe PA. </a:t>
            </a:r>
            <a:r>
              <a:rPr lang="en-US" sz="1500" b="0" i="1" dirty="0">
                <a:solidFill>
                  <a:schemeClr val="tx1"/>
                </a:solidFill>
                <a:latin typeface="+mn-lt"/>
              </a:rPr>
              <a:t>BMJ</a:t>
            </a:r>
            <a:r>
              <a:rPr lang="en-US" sz="1500" b="0" dirty="0">
                <a:solidFill>
                  <a:schemeClr val="tx1"/>
                </a:solidFill>
                <a:latin typeface="+mn-lt"/>
              </a:rPr>
              <a:t>. 2002 Jun 1;324(7349):1287-8.</a:t>
            </a:r>
            <a:br>
              <a:rPr lang="en-US" sz="1500" b="0" dirty="0">
                <a:solidFill>
                  <a:schemeClr val="tx1"/>
                </a:solidFill>
                <a:latin typeface="+mn-lt"/>
              </a:rPr>
            </a:br>
            <a:endParaRPr lang="en-US" sz="1500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7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6833154-8877-4551-975B-7E28A91C69D5}" type="slidenum">
              <a:rPr lang="en-US" sz="1200">
                <a:solidFill>
                  <a:srgbClr val="CCCCCC"/>
                </a:solidFill>
              </a:rPr>
              <a:pPr/>
              <a:t>6</a:t>
            </a:fld>
            <a:endParaRPr lang="en-US" sz="1400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784350" y="107950"/>
            <a:ext cx="5797550" cy="639445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en-US" sz="2400">
              <a:latin typeface="Arial" charset="0"/>
              <a:ea typeface="ＭＳ Ｐゴシック" pitchFamily="-1" charset="-128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463" y="3546475"/>
            <a:ext cx="5761037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 descr="Screenshot of an article in the New England Journal of Medicine, Outcome Reporting in Industry-Sponsored Trials of Gabapentin for Off-Label Use. The following text is pulled out and highlighted: &quot;The primary outcome was changed in the case of 5 of 8 published trials for which statistically significant difference favoring gabapentin were reported.&quot; N Engl J Med. 2009 Nov 12; 361(20): 1963-71."/>
          <p:cNvGrpSpPr/>
          <p:nvPr/>
        </p:nvGrpSpPr>
        <p:grpSpPr>
          <a:xfrm>
            <a:off x="0" y="119063"/>
            <a:ext cx="8420100" cy="6738937"/>
            <a:chOff x="0" y="119063"/>
            <a:chExt cx="8420100" cy="6738937"/>
          </a:xfrm>
        </p:grpSpPr>
        <p:pic>
          <p:nvPicPr>
            <p:cNvPr id="819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01813" y="119063"/>
              <a:ext cx="5762625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7" name="Line 4"/>
            <p:cNvSpPr>
              <a:spLocks noChangeShapeType="1"/>
            </p:cNvSpPr>
            <p:nvPr/>
          </p:nvSpPr>
          <p:spPr bwMode="auto">
            <a:xfrm>
              <a:off x="2087563" y="5708650"/>
              <a:ext cx="513715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Line 4"/>
            <p:cNvSpPr>
              <a:spLocks noChangeShapeType="1"/>
            </p:cNvSpPr>
            <p:nvPr/>
          </p:nvSpPr>
          <p:spPr bwMode="auto">
            <a:xfrm>
              <a:off x="2087563" y="5911850"/>
              <a:ext cx="396081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Text Box 4"/>
            <p:cNvSpPr txBox="1">
              <a:spLocks noChangeArrowheads="1"/>
            </p:cNvSpPr>
            <p:nvPr/>
          </p:nvSpPr>
          <p:spPr bwMode="auto">
            <a:xfrm>
              <a:off x="0" y="6581775"/>
              <a:ext cx="2979738" cy="2762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-1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i="1" dirty="0" smtClean="0">
                  <a:latin typeface="+mn-lt"/>
                </a:rPr>
                <a:t>N </a:t>
              </a:r>
              <a:r>
                <a:rPr lang="en-US" altLang="en-US" sz="1200" i="1" dirty="0" err="1" smtClean="0">
                  <a:latin typeface="+mn-lt"/>
                </a:rPr>
                <a:t>Engl</a:t>
              </a:r>
              <a:r>
                <a:rPr lang="en-US" altLang="en-US" sz="1200" i="1" dirty="0" smtClean="0">
                  <a:latin typeface="+mn-lt"/>
                </a:rPr>
                <a:t> J Med</a:t>
              </a:r>
              <a:r>
                <a:rPr lang="en-US" altLang="en-US" sz="1200" dirty="0" smtClean="0">
                  <a:latin typeface="+mn-lt"/>
                </a:rPr>
                <a:t>. 2009 Nov 12;361(20):1963-71.</a:t>
              </a:r>
            </a:p>
          </p:txBody>
        </p:sp>
        <p:sp>
          <p:nvSpPr>
            <p:cNvPr id="8200" name="Rectangle 7"/>
            <p:cNvSpPr>
              <a:spLocks noChangeArrowheads="1"/>
            </p:cNvSpPr>
            <p:nvPr/>
          </p:nvSpPr>
          <p:spPr bwMode="auto">
            <a:xfrm>
              <a:off x="3397250" y="2790825"/>
              <a:ext cx="5022850" cy="193833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400" dirty="0">
                  <a:solidFill>
                    <a:schemeClr val="tx2"/>
                  </a:solidFill>
                  <a:ea typeface="ＭＳ Ｐゴシック" pitchFamily="-1" charset="-128"/>
                </a:rPr>
                <a:t>“The primary outcome was changed in the case of 5 of 8 published trials for which statistically significant differences favoring gabapentin were reported.”</a:t>
              </a:r>
            </a:p>
          </p:txBody>
        </p:sp>
      </p:grpSp>
      <p:sp>
        <p:nvSpPr>
          <p:cNvPr id="820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C9CA6E-D15E-4819-8E6B-F7EDE53FA4CB}" type="slidenum">
              <a:rPr lang="en-US" altLang="en-US" smtClean="0">
                <a:ea typeface="ＭＳ Ｐゴシック" pitchFamily="-1" charset="-128"/>
              </a:rPr>
              <a:pPr/>
              <a:t>7</a:t>
            </a:fld>
            <a:endParaRPr lang="en-US" altLang="en-US" smtClean="0"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12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DDC1E1-B18E-40C0-B5F2-2996BB42C2E3}" type="slidenum">
              <a:rPr lang="en-US" sz="1200" smtClean="0">
                <a:solidFill>
                  <a:srgbClr val="CCCCCC"/>
                </a:solidFill>
              </a:rPr>
              <a:pPr/>
              <a:t>8</a:t>
            </a:fld>
            <a:endParaRPr lang="en-US" sz="1400" smtClean="0">
              <a:solidFill>
                <a:srgbClr val="CCCCCC"/>
              </a:solidFill>
            </a:endParaRPr>
          </a:p>
        </p:txBody>
      </p:sp>
      <p:pic>
        <p:nvPicPr>
          <p:cNvPr id="10243" name="Picture 4" descr="Screenshot of BMJ 2001;344;d7292 doi: 10.1136/bmj.d7292 (Published 3 January 2012). Publication of NIH funded trials registered in ClinicalTrails.gov: cross sectional analysis." title="Screenshot of journal artic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57163"/>
            <a:ext cx="8067675" cy="6543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3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411570"/>
          </a:xfrm>
        </p:spPr>
        <p:txBody>
          <a:bodyPr/>
          <a:lstStyle/>
          <a:p>
            <a:r>
              <a:rPr lang="en-US" u="sng" dirty="0" smtClean="0"/>
              <a:t>Fewer than half of NIH funded trials </a:t>
            </a:r>
            <a:r>
              <a:rPr lang="en-US" dirty="0" smtClean="0"/>
              <a:t>registered at ClinicalTrials.gov after September 2005 and completed by December 2008 </a:t>
            </a:r>
            <a:r>
              <a:rPr lang="en-US" u="sng" dirty="0" smtClean="0"/>
              <a:t>were published </a:t>
            </a:r>
            <a:r>
              <a:rPr lang="en-US" dirty="0" smtClean="0"/>
              <a:t>in a peer reviewed biomedical journal indexed by Medline </a:t>
            </a:r>
            <a:r>
              <a:rPr lang="en-US" u="sng" dirty="0" smtClean="0"/>
              <a:t>within 30 months</a:t>
            </a:r>
            <a:r>
              <a:rPr lang="en-US" dirty="0" smtClean="0"/>
              <a:t> of trial completion</a:t>
            </a:r>
          </a:p>
          <a:p>
            <a:r>
              <a:rPr lang="en-US" dirty="0" smtClean="0"/>
              <a:t>After a </a:t>
            </a:r>
            <a:r>
              <a:rPr lang="en-US" u="sng" dirty="0" smtClean="0"/>
              <a:t>median of 51 months </a:t>
            </a:r>
            <a:r>
              <a:rPr lang="en-US" dirty="0" smtClean="0"/>
              <a:t>after study completion, </a:t>
            </a:r>
            <a:r>
              <a:rPr lang="en-US" u="sng" dirty="0" smtClean="0"/>
              <a:t>a third of NIH-funded trials</a:t>
            </a:r>
            <a:r>
              <a:rPr lang="en-US" dirty="0" smtClean="0"/>
              <a:t> in the sample remained </a:t>
            </a:r>
            <a:r>
              <a:rPr lang="en-US" u="sng" dirty="0" smtClean="0"/>
              <a:t>unpublished</a:t>
            </a:r>
          </a:p>
          <a:p>
            <a:endParaRPr lang="en-US" u="sng" dirty="0"/>
          </a:p>
          <a:p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BMJ 2011;344:d7292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doi</a:t>
            </a:r>
            <a:endParaRPr lang="en-US" sz="12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9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nicalTrials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linicalTrials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linicalTrials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linicalTrials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6E598776B79408DE98D0C79F14201" ma:contentTypeVersion="4" ma:contentTypeDescription="Create a new document." ma:contentTypeScope="" ma:versionID="74804a151ccd934a2f99bdedab4b878b">
  <xsd:schema xmlns:xsd="http://www.w3.org/2001/XMLSchema" xmlns:xs="http://www.w3.org/2001/XMLSchema" xmlns:p="http://schemas.microsoft.com/office/2006/metadata/properties" xmlns:ns2="e64061a7-bc73-4e36-8b6e-74220a960d58" targetNamespace="http://schemas.microsoft.com/office/2006/metadata/properties" ma:root="true" ma:fieldsID="381f62e2a68e65fe632c2feb79df998c" ns2:_="">
    <xsd:import namespace="e64061a7-bc73-4e36-8b6e-74220a960d58"/>
    <xsd:element name="properties">
      <xsd:complexType>
        <xsd:sequence>
          <xsd:element name="documentManagement">
            <xsd:complexType>
              <xsd:all>
                <xsd:element ref="ns2:Assigned_x0020_To0"/>
                <xsd:element ref="ns2:user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061a7-bc73-4e36-8b6e-74220a960d58" elementFormDefault="qualified">
    <xsd:import namespace="http://schemas.microsoft.com/office/2006/documentManagement/types"/>
    <xsd:import namespace="http://schemas.microsoft.com/office/infopath/2007/PartnerControls"/>
    <xsd:element name="Assigned_x0020_To0" ma:index="8" ma:displayName="Assigned To" ma:description="Your name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sername" ma:index="9" nillable="true" ma:displayName="username" ma:internalName="user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_x0020_To0 xmlns="e64061a7-bc73-4e36-8b6e-74220a960d58">
      <UserInfo>
        <DisplayName>Williams, Rebecca (NIH/NLM/LHC) [E]</DisplayName>
        <AccountId>732</AccountId>
        <AccountType/>
      </UserInfo>
    </Assigned_x0020_To0>
    <username xmlns="e64061a7-bc73-4e36-8b6e-74220a960d58" xsi:nil="true"/>
  </documentManagement>
</p:properties>
</file>

<file path=customXml/itemProps1.xml><?xml version="1.0" encoding="utf-8"?>
<ds:datastoreItem xmlns:ds="http://schemas.openxmlformats.org/officeDocument/2006/customXml" ds:itemID="{3E5D1D69-E690-4BAC-AECA-DBD10F67BF04}"/>
</file>

<file path=customXml/itemProps2.xml><?xml version="1.0" encoding="utf-8"?>
<ds:datastoreItem xmlns:ds="http://schemas.openxmlformats.org/officeDocument/2006/customXml" ds:itemID="{7C4AD2FB-5511-455E-AA84-0EFD7E16B14C}"/>
</file>

<file path=customXml/itemProps3.xml><?xml version="1.0" encoding="utf-8"?>
<ds:datastoreItem xmlns:ds="http://schemas.openxmlformats.org/officeDocument/2006/customXml" ds:itemID="{21E7C6D6-13F2-4F92-9687-B587F05E367F}"/>
</file>

<file path=docProps/app.xml><?xml version="1.0" encoding="utf-8"?>
<Properties xmlns="http://schemas.openxmlformats.org/officeDocument/2006/extended-properties" xmlns:vt="http://schemas.openxmlformats.org/officeDocument/2006/docPropsVTypes">
  <Template>ClinicalTrials_Template</Template>
  <TotalTime>3478</TotalTime>
  <Words>2495</Words>
  <Application>Microsoft Office PowerPoint</Application>
  <PresentationFormat>On-screen Show (4:3)</PresentationFormat>
  <Paragraphs>525</Paragraphs>
  <Slides>46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ClinicalTrials_Template</vt:lpstr>
      <vt:lpstr>1_ClinicalTrials_Template</vt:lpstr>
      <vt:lpstr>2_ClinicalTrials_Template</vt:lpstr>
      <vt:lpstr>3_ClinicalTrials_Template</vt:lpstr>
      <vt:lpstr>ClinicalTrials.gov and FDAAA for NIH Grantees  NIH Regional Seminar - June 2014  Rebecca J. Williams, PharmD, MPH Assistant Director, ClinicalTrials.gov National Library of Medicine </vt:lpstr>
      <vt:lpstr>Overview</vt:lpstr>
      <vt:lpstr>Rationale for Trial Registration &amp; Summary Results Reporting</vt:lpstr>
      <vt:lpstr>Evidence Based Medicine</vt:lpstr>
      <vt:lpstr>Three Key Issues</vt:lpstr>
      <vt:lpstr>Kaplan-Meier estimates for ulcer complications according to traditional definition. Results are truncated after 12 months, no ulcer complications occurred after this period. Adapted from Lu 2001.                   Source: Jüni P, Rutjes AW, Dieppe PA. BMJ. 2002 Jun 1;324(7349):1287-8. </vt:lpstr>
      <vt:lpstr>PowerPoint Presentation</vt:lpstr>
      <vt:lpstr>PowerPoint Presentation</vt:lpstr>
      <vt:lpstr>Summary of Findings</vt:lpstr>
      <vt:lpstr>Rationale for Registration and Results Reporting</vt:lpstr>
      <vt:lpstr>About ClinicalTrials.gov</vt:lpstr>
      <vt:lpstr>FDAAA and Other Trial Disclosure Policies</vt:lpstr>
      <vt:lpstr>Why Register a Clinical Trial?</vt:lpstr>
      <vt:lpstr>What Studies to Register?</vt:lpstr>
      <vt:lpstr>Where to Register?</vt:lpstr>
      <vt:lpstr>The Clinical Trial Lifecycle &amp; ClinicalTrials.gov</vt:lpstr>
      <vt:lpstr>Prior to Trial Initiation (a)</vt:lpstr>
      <vt:lpstr>Prior to Trial Initiation (b)</vt:lpstr>
      <vt:lpstr>While the Trial is Ongoing (a)</vt:lpstr>
      <vt:lpstr>While the Trial is Ongoing (b) </vt:lpstr>
      <vt:lpstr>After the Trial “Completes” (a)</vt:lpstr>
      <vt:lpstr>After the Trial “Completes” (b)</vt:lpstr>
      <vt:lpstr>After the Trial “Completes” (c)</vt:lpstr>
      <vt:lpstr>FDAAA Results Clarifications</vt:lpstr>
      <vt:lpstr>FDAAA Enforcement Provisions</vt:lpstr>
      <vt:lpstr>The ClinicalTrials.gov  Results Database</vt:lpstr>
      <vt:lpstr>Results: NCT00137969</vt:lpstr>
      <vt:lpstr>Results: Participant Flow</vt:lpstr>
      <vt:lpstr>Results: Baseline Characteristics</vt:lpstr>
      <vt:lpstr>Results: Outcome Measures</vt:lpstr>
      <vt:lpstr>Results: Adverse Events</vt:lpstr>
      <vt:lpstr>Experience with Results Database  </vt:lpstr>
      <vt:lpstr>General Review Criteria</vt:lpstr>
      <vt:lpstr>ClinicalTrials.gov Practical Considerations </vt:lpstr>
      <vt:lpstr>FDAAA - Next Steps</vt:lpstr>
      <vt:lpstr>Overview of Rulemaking Process</vt:lpstr>
      <vt:lpstr>Additional Issues in Rulemaking</vt:lpstr>
      <vt:lpstr>PRS Entry of NIH Grant Number</vt:lpstr>
      <vt:lpstr>Additional PRS Resources</vt:lpstr>
      <vt:lpstr>PRS Information Resources</vt:lpstr>
      <vt:lpstr>Simple Results Templates</vt:lpstr>
      <vt:lpstr>Recorded Presentations</vt:lpstr>
      <vt:lpstr>Other Practical Considerations</vt:lpstr>
      <vt:lpstr>Final Thoughts</vt:lpstr>
      <vt:lpstr>Select Publications  Available at: http://www.clinicaltrials.gov/ct2/resources/pubs  Zarin DA, Tse T, Williams RJ, Califf RM, Ide NC. The     ClinicalTrials.gov results database – update and key     issues. N Engl J Med 2011;852-860.   Tse T, Williams RJ, Zarin DA. Update on registration of     clinical trials in ClinicalTrials.gov. Chest 2009;136:304-5.  Tse T, Williams RJ, Zarin DA. Reporting basic results in     ClinicalTrials.gov. Chest 2009;136:295-303.  Wong E, Williams R. ClinicalTrials.gov: Requirements and     implementation strategies. Regulatory Focus. 2012 May.  </vt:lpstr>
      <vt:lpstr>Additional Resources   Questions?    register@clinicaltrials.gov  ClinicalTrials.gov information (Submit Studies page):    http://clinicaltrials.gov/ct2/manage-recs  Office of Extramural Research (OER)    http://grants.nih.gov/Clinicaltrials_fdaaa/  Food and Drug Administration (FDA)    http://www.fda.gov/RegulatoryInformation/Legislation/    FederalFoodDrugandCosmeticActFDCAct/    SignificantAmendmentstotheFDCAct/    FoodandDrugAdministrationAmendmentsActof2007/    default.htm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ClinicalTrials.gov and FDAAA for NIH Grantees - Overview - NIH Regional Seminar 2014</dc:title>
  <dc:subject>NIH Regional Seminar-June 2014</dc:subject>
  <dc:creator>NIH/ClinicalTrials.gov</dc:creator>
  <cp:keywords>clinical trials, scientific experiments, volunteers, medical knowledge.</cp:keywords>
  <cp:lastModifiedBy>Williams, Rebecca (NIH/NLM/LHC) [E]</cp:lastModifiedBy>
  <cp:revision>331</cp:revision>
  <cp:lastPrinted>2012-06-22T13:35:48Z</cp:lastPrinted>
  <dcterms:created xsi:type="dcterms:W3CDTF">2011-01-13T16:16:15Z</dcterms:created>
  <dcterms:modified xsi:type="dcterms:W3CDTF">2014-05-12T17:30:52Z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0x0101004E06E598776B79408DE98D0C79F14201</vt:lpwstr>
  </property>
</Properties>
</file>