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4"/>
  </p:sldMasterIdLst>
  <p:notesMasterIdLst>
    <p:notesMasterId r:id="rId50"/>
  </p:notesMasterIdLst>
  <p:handoutMasterIdLst>
    <p:handoutMasterId r:id="rId51"/>
  </p:handoutMasterIdLst>
  <p:sldIdLst>
    <p:sldId id="256" r:id="rId5"/>
    <p:sldId id="418" r:id="rId6"/>
    <p:sldId id="364" r:id="rId7"/>
    <p:sldId id="419" r:id="rId8"/>
    <p:sldId id="420" r:id="rId9"/>
    <p:sldId id="367" r:id="rId10"/>
    <p:sldId id="368" r:id="rId11"/>
    <p:sldId id="369" r:id="rId12"/>
    <p:sldId id="370" r:id="rId13"/>
    <p:sldId id="371" r:id="rId14"/>
    <p:sldId id="372" r:id="rId15"/>
    <p:sldId id="373" r:id="rId16"/>
    <p:sldId id="441" r:id="rId17"/>
    <p:sldId id="443" r:id="rId18"/>
    <p:sldId id="444" r:id="rId19"/>
    <p:sldId id="445" r:id="rId20"/>
    <p:sldId id="377" r:id="rId21"/>
    <p:sldId id="378" r:id="rId22"/>
    <p:sldId id="379" r:id="rId23"/>
    <p:sldId id="380" r:id="rId24"/>
    <p:sldId id="381" r:id="rId25"/>
    <p:sldId id="382" r:id="rId26"/>
    <p:sldId id="383" r:id="rId27"/>
    <p:sldId id="384" r:id="rId28"/>
    <p:sldId id="447" r:id="rId29"/>
    <p:sldId id="451" r:id="rId30"/>
    <p:sldId id="452" r:id="rId31"/>
    <p:sldId id="453" r:id="rId32"/>
    <p:sldId id="455" r:id="rId33"/>
    <p:sldId id="454" r:id="rId34"/>
    <p:sldId id="390" r:id="rId35"/>
    <p:sldId id="391" r:id="rId36"/>
    <p:sldId id="421" r:id="rId37"/>
    <p:sldId id="422" r:id="rId38"/>
    <p:sldId id="423" r:id="rId39"/>
    <p:sldId id="424" r:id="rId40"/>
    <p:sldId id="425" r:id="rId41"/>
    <p:sldId id="426" r:id="rId42"/>
    <p:sldId id="446" r:id="rId43"/>
    <p:sldId id="427" r:id="rId44"/>
    <p:sldId id="428" r:id="rId45"/>
    <p:sldId id="429" r:id="rId46"/>
    <p:sldId id="430" r:id="rId47"/>
    <p:sldId id="431" r:id="rId48"/>
    <p:sldId id="432"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1D0"/>
    <a:srgbClr val="0070C0"/>
    <a:srgbClr val="FF9999"/>
    <a:srgbClr val="00359E"/>
    <a:srgbClr val="008000"/>
    <a:srgbClr val="CC3300"/>
    <a:srgbClr val="E46C0A"/>
    <a:srgbClr val="FFC9AC"/>
    <a:srgbClr val="AA5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91" autoAdjust="0"/>
  </p:normalViewPr>
  <p:slideViewPr>
    <p:cSldViewPr>
      <p:cViewPr>
        <p:scale>
          <a:sx n="100" d="100"/>
          <a:sy n="100" d="100"/>
        </p:scale>
        <p:origin x="-354" y="12"/>
      </p:cViewPr>
      <p:guideLst>
        <p:guide orient="horz" pos="2160"/>
        <p:guide pos="2880"/>
      </p:guideLst>
    </p:cSldViewPr>
  </p:slideViewPr>
  <p:outlineViewPr>
    <p:cViewPr>
      <p:scale>
        <a:sx n="33" d="100"/>
        <a:sy n="33" d="100"/>
      </p:scale>
      <p:origin x="0" y="5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AC234-155D-4CC1-8259-3BD2F51A230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397E9FCC-8A53-457E-AC91-2087AA421018}">
      <dgm:prSet phldrT="[Text]"/>
      <dgm:spPr>
        <a:solidFill>
          <a:srgbClr val="92D050"/>
        </a:solidFill>
      </dgm:spPr>
      <dgm:t>
        <a:bodyPr/>
        <a:lstStyle/>
        <a:p>
          <a:r>
            <a:rPr lang="en-US" b="1" dirty="0" smtClean="0">
              <a:solidFill>
                <a:srgbClr val="003399"/>
              </a:solidFill>
              <a:effectLst>
                <a:outerShdw blurRad="38100" dist="38100" dir="2700000" algn="tl">
                  <a:srgbClr val="000000">
                    <a:alpha val="43137"/>
                  </a:srgbClr>
                </a:outerShdw>
              </a:effectLst>
              <a:latin typeface="+mj-lt"/>
            </a:rPr>
            <a:t>Training Grants &amp; Fellowships</a:t>
          </a:r>
          <a:endParaRPr lang="en-US" b="1" dirty="0">
            <a:solidFill>
              <a:srgbClr val="003399"/>
            </a:solidFill>
            <a:effectLst>
              <a:outerShdw blurRad="38100" dist="38100" dir="2700000" algn="tl">
                <a:srgbClr val="000000">
                  <a:alpha val="43137"/>
                </a:srgbClr>
              </a:outerShdw>
            </a:effectLst>
            <a:latin typeface="+mj-lt"/>
          </a:endParaRPr>
        </a:p>
      </dgm:t>
    </dgm:pt>
    <dgm:pt modelId="{836667A5-B322-4BAF-82A6-468644DAA8E8}" type="parTrans" cxnId="{55C82730-DDFB-4BD4-98D7-2A3628E692A8}">
      <dgm:prSet/>
      <dgm:spPr/>
      <dgm:t>
        <a:bodyPr/>
        <a:lstStyle/>
        <a:p>
          <a:endParaRPr lang="en-US"/>
        </a:p>
      </dgm:t>
    </dgm:pt>
    <dgm:pt modelId="{B3E918B9-2E99-4903-9427-72EDCC3275D0}" type="sibTrans" cxnId="{55C82730-DDFB-4BD4-98D7-2A3628E692A8}">
      <dgm:prSet/>
      <dgm:spPr/>
      <dgm:t>
        <a:bodyPr/>
        <a:lstStyle/>
        <a:p>
          <a:endParaRPr lang="en-US"/>
        </a:p>
      </dgm:t>
    </dgm:pt>
    <dgm:pt modelId="{48A30A61-BF21-4179-8B4C-822FD502F68C}">
      <dgm:prSet phldrT="[Text]"/>
      <dgm:spPr>
        <a:solidFill>
          <a:srgbClr val="00B0F0"/>
        </a:solidFill>
      </dgm:spPr>
      <dgm:t>
        <a:bodyPr/>
        <a:lstStyle/>
        <a:p>
          <a:r>
            <a:rPr lang="en-US" b="1" dirty="0" smtClean="0">
              <a:solidFill>
                <a:srgbClr val="003399"/>
              </a:solidFill>
              <a:effectLst>
                <a:outerShdw blurRad="38100" dist="38100" dir="2700000" algn="tl">
                  <a:srgbClr val="000000">
                    <a:alpha val="43137"/>
                  </a:srgbClr>
                </a:outerShdw>
              </a:effectLst>
              <a:latin typeface="+mj-lt"/>
            </a:rPr>
            <a:t>Career Development Awards</a:t>
          </a:r>
          <a:endParaRPr lang="en-US" b="1" dirty="0">
            <a:solidFill>
              <a:srgbClr val="003399"/>
            </a:solidFill>
            <a:effectLst>
              <a:outerShdw blurRad="38100" dist="38100" dir="2700000" algn="tl">
                <a:srgbClr val="000000">
                  <a:alpha val="43137"/>
                </a:srgbClr>
              </a:outerShdw>
            </a:effectLst>
            <a:latin typeface="+mj-lt"/>
          </a:endParaRPr>
        </a:p>
      </dgm:t>
    </dgm:pt>
    <dgm:pt modelId="{0A302624-2B6F-488C-AF92-FC5C12FDA45C}" type="parTrans" cxnId="{77C544E8-2DAC-4CB2-937C-D6F6F6A66631}">
      <dgm:prSet/>
      <dgm:spPr/>
      <dgm:t>
        <a:bodyPr/>
        <a:lstStyle/>
        <a:p>
          <a:endParaRPr lang="en-US"/>
        </a:p>
      </dgm:t>
    </dgm:pt>
    <dgm:pt modelId="{C9EB7362-7BE5-4E70-A2AD-2801F83E7C8A}" type="sibTrans" cxnId="{77C544E8-2DAC-4CB2-937C-D6F6F6A66631}">
      <dgm:prSet/>
      <dgm:spPr/>
      <dgm:t>
        <a:bodyPr/>
        <a:lstStyle/>
        <a:p>
          <a:endParaRPr lang="en-US"/>
        </a:p>
      </dgm:t>
    </dgm:pt>
    <dgm:pt modelId="{1DE5725C-4B26-48F7-94A7-55DBAA84AB65}">
      <dgm:prSet phldrT="[Text]"/>
      <dgm:spPr>
        <a:solidFill>
          <a:srgbClr val="3071D0"/>
        </a:solidFill>
      </dgm:spPr>
      <dgm:t>
        <a:bodyPr/>
        <a:lstStyle/>
        <a:p>
          <a:r>
            <a:rPr lang="en-US" b="1" dirty="0" smtClean="0">
              <a:solidFill>
                <a:schemeClr val="bg1"/>
              </a:solidFill>
              <a:effectLst>
                <a:outerShdw blurRad="38100" dist="38100" dir="2700000" algn="tl">
                  <a:srgbClr val="000000">
                    <a:alpha val="43137"/>
                  </a:srgbClr>
                </a:outerShdw>
              </a:effectLst>
              <a:latin typeface="+mj-lt"/>
            </a:rPr>
            <a:t>Loan Repayment Programs</a:t>
          </a:r>
          <a:endParaRPr lang="en-US" b="1" dirty="0">
            <a:solidFill>
              <a:schemeClr val="bg1"/>
            </a:solidFill>
            <a:effectLst>
              <a:outerShdw blurRad="38100" dist="38100" dir="2700000" algn="tl">
                <a:srgbClr val="000000">
                  <a:alpha val="43137"/>
                </a:srgbClr>
              </a:outerShdw>
            </a:effectLst>
            <a:latin typeface="+mj-lt"/>
          </a:endParaRPr>
        </a:p>
      </dgm:t>
    </dgm:pt>
    <dgm:pt modelId="{2734A46A-5AF9-4F21-BAC5-AC1AE8A8BBDF}" type="parTrans" cxnId="{6D61ED00-1155-4ED1-B11E-7849D3AA5BA6}">
      <dgm:prSet/>
      <dgm:spPr/>
      <dgm:t>
        <a:bodyPr/>
        <a:lstStyle/>
        <a:p>
          <a:endParaRPr lang="en-US"/>
        </a:p>
      </dgm:t>
    </dgm:pt>
    <dgm:pt modelId="{FF829588-7AE2-46EB-A878-4A23694B2DE1}" type="sibTrans" cxnId="{6D61ED00-1155-4ED1-B11E-7849D3AA5BA6}">
      <dgm:prSet/>
      <dgm:spPr/>
      <dgm:t>
        <a:bodyPr/>
        <a:lstStyle/>
        <a:p>
          <a:endParaRPr lang="en-US"/>
        </a:p>
      </dgm:t>
    </dgm:pt>
    <dgm:pt modelId="{C7FE32E3-1628-42C8-8FCD-98FA7AA91670}">
      <dgm:prSet phldrT="[Text]"/>
      <dgm:spPr>
        <a:solidFill>
          <a:srgbClr val="7030A0"/>
        </a:solidFill>
      </dgm:spPr>
      <dgm:t>
        <a:bodyPr/>
        <a:lstStyle/>
        <a:p>
          <a:r>
            <a:rPr lang="en-US" b="1" dirty="0" smtClean="0">
              <a:solidFill>
                <a:schemeClr val="bg1"/>
              </a:solidFill>
              <a:effectLst>
                <a:outerShdw blurRad="38100" dist="38100" dir="2700000" algn="tl">
                  <a:srgbClr val="000000">
                    <a:alpha val="43137"/>
                  </a:srgbClr>
                </a:outerShdw>
              </a:effectLst>
              <a:latin typeface="+mj-lt"/>
            </a:rPr>
            <a:t>Research Grants</a:t>
          </a:r>
          <a:endParaRPr lang="en-US" b="1" dirty="0">
            <a:solidFill>
              <a:schemeClr val="bg1"/>
            </a:solidFill>
            <a:effectLst>
              <a:outerShdw blurRad="38100" dist="38100" dir="2700000" algn="tl">
                <a:srgbClr val="000000">
                  <a:alpha val="43137"/>
                </a:srgbClr>
              </a:outerShdw>
            </a:effectLst>
            <a:latin typeface="+mj-lt"/>
          </a:endParaRPr>
        </a:p>
      </dgm:t>
    </dgm:pt>
    <dgm:pt modelId="{DC7CFE11-0F4E-45C2-87E9-49A6B2E6A7F8}" type="sibTrans" cxnId="{ABFBE5FE-B0A0-43E1-A69A-930A358C9A5F}">
      <dgm:prSet/>
      <dgm:spPr/>
      <dgm:t>
        <a:bodyPr/>
        <a:lstStyle/>
        <a:p>
          <a:endParaRPr lang="en-US"/>
        </a:p>
      </dgm:t>
    </dgm:pt>
    <dgm:pt modelId="{141F36C5-300E-49E3-B3E3-9925FEF842E9}" type="parTrans" cxnId="{ABFBE5FE-B0A0-43E1-A69A-930A358C9A5F}">
      <dgm:prSet/>
      <dgm:spPr/>
      <dgm:t>
        <a:bodyPr/>
        <a:lstStyle/>
        <a:p>
          <a:endParaRPr lang="en-US"/>
        </a:p>
      </dgm:t>
    </dgm:pt>
    <dgm:pt modelId="{254E9711-0E1D-4474-82FE-69638C780CDA}" type="pres">
      <dgm:prSet presAssocID="{1FCAC234-155D-4CC1-8259-3BD2F51A230D}" presName="Name0" presStyleCnt="0">
        <dgm:presLayoutVars>
          <dgm:chMax val="7"/>
          <dgm:chPref val="7"/>
          <dgm:dir/>
        </dgm:presLayoutVars>
      </dgm:prSet>
      <dgm:spPr/>
      <dgm:t>
        <a:bodyPr/>
        <a:lstStyle/>
        <a:p>
          <a:endParaRPr lang="en-US"/>
        </a:p>
      </dgm:t>
    </dgm:pt>
    <dgm:pt modelId="{2D938C24-40BB-497E-8F7A-73B2B8E6D1D5}" type="pres">
      <dgm:prSet presAssocID="{1FCAC234-155D-4CC1-8259-3BD2F51A230D}" presName="Name1" presStyleCnt="0"/>
      <dgm:spPr/>
    </dgm:pt>
    <dgm:pt modelId="{61459646-9D8C-4E84-8117-73DDF7A8D365}" type="pres">
      <dgm:prSet presAssocID="{1FCAC234-155D-4CC1-8259-3BD2F51A230D}" presName="cycle" presStyleCnt="0"/>
      <dgm:spPr/>
    </dgm:pt>
    <dgm:pt modelId="{2377233E-1894-4D4E-8897-25B726F82A95}" type="pres">
      <dgm:prSet presAssocID="{1FCAC234-155D-4CC1-8259-3BD2F51A230D}" presName="srcNode" presStyleLbl="node1" presStyleIdx="0" presStyleCnt="4"/>
      <dgm:spPr/>
    </dgm:pt>
    <dgm:pt modelId="{F9C580A5-3161-49A6-8E6C-D62C2EACEF89}" type="pres">
      <dgm:prSet presAssocID="{1FCAC234-155D-4CC1-8259-3BD2F51A230D}" presName="conn" presStyleLbl="parChTrans1D2" presStyleIdx="0" presStyleCnt="1"/>
      <dgm:spPr/>
      <dgm:t>
        <a:bodyPr/>
        <a:lstStyle/>
        <a:p>
          <a:endParaRPr lang="en-US"/>
        </a:p>
      </dgm:t>
    </dgm:pt>
    <dgm:pt modelId="{91C94961-6305-410E-915C-84EEE4C9697B}" type="pres">
      <dgm:prSet presAssocID="{1FCAC234-155D-4CC1-8259-3BD2F51A230D}" presName="extraNode" presStyleLbl="node1" presStyleIdx="0" presStyleCnt="4"/>
      <dgm:spPr/>
    </dgm:pt>
    <dgm:pt modelId="{96ECF67A-B45F-4B36-9204-D5001CED6E9C}" type="pres">
      <dgm:prSet presAssocID="{1FCAC234-155D-4CC1-8259-3BD2F51A230D}" presName="dstNode" presStyleLbl="node1" presStyleIdx="0" presStyleCnt="4"/>
      <dgm:spPr/>
    </dgm:pt>
    <dgm:pt modelId="{1D90C472-A52C-4D85-B94F-ED8486377863}" type="pres">
      <dgm:prSet presAssocID="{397E9FCC-8A53-457E-AC91-2087AA421018}" presName="text_1" presStyleLbl="node1" presStyleIdx="0" presStyleCnt="4" custLinFactNeighborX="-309" custLinFactNeighborY="28">
        <dgm:presLayoutVars>
          <dgm:bulletEnabled val="1"/>
        </dgm:presLayoutVars>
      </dgm:prSet>
      <dgm:spPr/>
      <dgm:t>
        <a:bodyPr/>
        <a:lstStyle/>
        <a:p>
          <a:endParaRPr lang="en-US"/>
        </a:p>
      </dgm:t>
    </dgm:pt>
    <dgm:pt modelId="{1DADCEEC-8FC7-4A96-B957-24AD9E4B1F97}" type="pres">
      <dgm:prSet presAssocID="{397E9FCC-8A53-457E-AC91-2087AA421018}" presName="accent_1" presStyleCnt="0"/>
      <dgm:spPr/>
    </dgm:pt>
    <dgm:pt modelId="{43812F2A-51E6-42D0-BA06-D02C036C88E8}" type="pres">
      <dgm:prSet presAssocID="{397E9FCC-8A53-457E-AC91-2087AA421018}" presName="accentRepeatNode" presStyleLbl="solidFgAcc1" presStyleIdx="0" presStyleCnt="4"/>
      <dgm:spPr/>
    </dgm:pt>
    <dgm:pt modelId="{21B65204-8BAF-42D9-B795-B5B6D20D815F}" type="pres">
      <dgm:prSet presAssocID="{48A30A61-BF21-4179-8B4C-822FD502F68C}" presName="text_2" presStyleLbl="node1" presStyleIdx="1" presStyleCnt="4">
        <dgm:presLayoutVars>
          <dgm:bulletEnabled val="1"/>
        </dgm:presLayoutVars>
      </dgm:prSet>
      <dgm:spPr/>
      <dgm:t>
        <a:bodyPr/>
        <a:lstStyle/>
        <a:p>
          <a:endParaRPr lang="en-US"/>
        </a:p>
      </dgm:t>
    </dgm:pt>
    <dgm:pt modelId="{362FDE40-B210-42C2-98D6-3E1BCE5E7DDD}" type="pres">
      <dgm:prSet presAssocID="{48A30A61-BF21-4179-8B4C-822FD502F68C}" presName="accent_2" presStyleCnt="0"/>
      <dgm:spPr/>
    </dgm:pt>
    <dgm:pt modelId="{6D85C284-BD14-4FBB-8096-BDCB2154819C}" type="pres">
      <dgm:prSet presAssocID="{48A30A61-BF21-4179-8B4C-822FD502F68C}" presName="accentRepeatNode" presStyleLbl="solidFgAcc1" presStyleIdx="1" presStyleCnt="4"/>
      <dgm:spPr/>
    </dgm:pt>
    <dgm:pt modelId="{EE45513B-62D9-4406-A4B5-DF5F908467ED}" type="pres">
      <dgm:prSet presAssocID="{C7FE32E3-1628-42C8-8FCD-98FA7AA91670}" presName="text_3" presStyleLbl="node1" presStyleIdx="2" presStyleCnt="4">
        <dgm:presLayoutVars>
          <dgm:bulletEnabled val="1"/>
        </dgm:presLayoutVars>
      </dgm:prSet>
      <dgm:spPr/>
      <dgm:t>
        <a:bodyPr/>
        <a:lstStyle/>
        <a:p>
          <a:endParaRPr lang="en-US"/>
        </a:p>
      </dgm:t>
    </dgm:pt>
    <dgm:pt modelId="{D63E33D0-4F0D-4685-AD34-ED18C679E677}" type="pres">
      <dgm:prSet presAssocID="{C7FE32E3-1628-42C8-8FCD-98FA7AA91670}" presName="accent_3" presStyleCnt="0"/>
      <dgm:spPr/>
    </dgm:pt>
    <dgm:pt modelId="{EDEDE7F9-C090-4555-860E-3DEBBB0B4F0A}" type="pres">
      <dgm:prSet presAssocID="{C7FE32E3-1628-42C8-8FCD-98FA7AA91670}" presName="accentRepeatNode" presStyleLbl="solidFgAcc1" presStyleIdx="2" presStyleCnt="4"/>
      <dgm:spPr/>
      <dgm:t>
        <a:bodyPr/>
        <a:lstStyle/>
        <a:p>
          <a:endParaRPr lang="en-US"/>
        </a:p>
      </dgm:t>
    </dgm:pt>
    <dgm:pt modelId="{A16320CF-8DF4-4BA7-A551-AFA6F3DB0D4A}" type="pres">
      <dgm:prSet presAssocID="{1DE5725C-4B26-48F7-94A7-55DBAA84AB65}" presName="text_4" presStyleLbl="node1" presStyleIdx="3" presStyleCnt="4">
        <dgm:presLayoutVars>
          <dgm:bulletEnabled val="1"/>
        </dgm:presLayoutVars>
      </dgm:prSet>
      <dgm:spPr/>
      <dgm:t>
        <a:bodyPr/>
        <a:lstStyle/>
        <a:p>
          <a:endParaRPr lang="en-US"/>
        </a:p>
      </dgm:t>
    </dgm:pt>
    <dgm:pt modelId="{488005F8-028E-40E2-91EB-90FB673F781A}" type="pres">
      <dgm:prSet presAssocID="{1DE5725C-4B26-48F7-94A7-55DBAA84AB65}" presName="accent_4" presStyleCnt="0"/>
      <dgm:spPr/>
    </dgm:pt>
    <dgm:pt modelId="{D96D14B2-787D-45FB-B777-AF28DF38DEF8}" type="pres">
      <dgm:prSet presAssocID="{1DE5725C-4B26-48F7-94A7-55DBAA84AB65}" presName="accentRepeatNode" presStyleLbl="solidFgAcc1" presStyleIdx="3" presStyleCnt="4"/>
      <dgm:spPr/>
    </dgm:pt>
  </dgm:ptLst>
  <dgm:cxnLst>
    <dgm:cxn modelId="{55C82730-DDFB-4BD4-98D7-2A3628E692A8}" srcId="{1FCAC234-155D-4CC1-8259-3BD2F51A230D}" destId="{397E9FCC-8A53-457E-AC91-2087AA421018}" srcOrd="0" destOrd="0" parTransId="{836667A5-B322-4BAF-82A6-468644DAA8E8}" sibTransId="{B3E918B9-2E99-4903-9427-72EDCC3275D0}"/>
    <dgm:cxn modelId="{8CFF6AE8-D597-45ED-A2F9-0353FE408676}" type="presOf" srcId="{B3E918B9-2E99-4903-9427-72EDCC3275D0}" destId="{F9C580A5-3161-49A6-8E6C-D62C2EACEF89}" srcOrd="0" destOrd="0" presId="urn:microsoft.com/office/officeart/2008/layout/VerticalCurvedList"/>
    <dgm:cxn modelId="{36BF6D45-B131-4DFF-B084-F433A66BD6F4}" type="presOf" srcId="{1FCAC234-155D-4CC1-8259-3BD2F51A230D}" destId="{254E9711-0E1D-4474-82FE-69638C780CDA}" srcOrd="0" destOrd="0" presId="urn:microsoft.com/office/officeart/2008/layout/VerticalCurvedList"/>
    <dgm:cxn modelId="{77C544E8-2DAC-4CB2-937C-D6F6F6A66631}" srcId="{1FCAC234-155D-4CC1-8259-3BD2F51A230D}" destId="{48A30A61-BF21-4179-8B4C-822FD502F68C}" srcOrd="1" destOrd="0" parTransId="{0A302624-2B6F-488C-AF92-FC5C12FDA45C}" sibTransId="{C9EB7362-7BE5-4E70-A2AD-2801F83E7C8A}"/>
    <dgm:cxn modelId="{9F50F4B2-D6AF-4DAE-944D-9EE4C1A345BA}" type="presOf" srcId="{48A30A61-BF21-4179-8B4C-822FD502F68C}" destId="{21B65204-8BAF-42D9-B795-B5B6D20D815F}" srcOrd="0" destOrd="0" presId="urn:microsoft.com/office/officeart/2008/layout/VerticalCurvedList"/>
    <dgm:cxn modelId="{BC9CA4A3-A3C8-4D4C-B45F-A58315849DEA}" type="presOf" srcId="{C7FE32E3-1628-42C8-8FCD-98FA7AA91670}" destId="{EE45513B-62D9-4406-A4B5-DF5F908467ED}" srcOrd="0" destOrd="0" presId="urn:microsoft.com/office/officeart/2008/layout/VerticalCurvedList"/>
    <dgm:cxn modelId="{6D61ED00-1155-4ED1-B11E-7849D3AA5BA6}" srcId="{1FCAC234-155D-4CC1-8259-3BD2F51A230D}" destId="{1DE5725C-4B26-48F7-94A7-55DBAA84AB65}" srcOrd="3" destOrd="0" parTransId="{2734A46A-5AF9-4F21-BAC5-AC1AE8A8BBDF}" sibTransId="{FF829588-7AE2-46EB-A878-4A23694B2DE1}"/>
    <dgm:cxn modelId="{ABFBE5FE-B0A0-43E1-A69A-930A358C9A5F}" srcId="{1FCAC234-155D-4CC1-8259-3BD2F51A230D}" destId="{C7FE32E3-1628-42C8-8FCD-98FA7AA91670}" srcOrd="2" destOrd="0" parTransId="{141F36C5-300E-49E3-B3E3-9925FEF842E9}" sibTransId="{DC7CFE11-0F4E-45C2-87E9-49A6B2E6A7F8}"/>
    <dgm:cxn modelId="{E477EA82-EAD1-4B48-B022-77F7648D2492}" type="presOf" srcId="{397E9FCC-8A53-457E-AC91-2087AA421018}" destId="{1D90C472-A52C-4D85-B94F-ED8486377863}" srcOrd="0" destOrd="0" presId="urn:microsoft.com/office/officeart/2008/layout/VerticalCurvedList"/>
    <dgm:cxn modelId="{D25DC28C-6984-45B5-A7D4-07461203C241}" type="presOf" srcId="{1DE5725C-4B26-48F7-94A7-55DBAA84AB65}" destId="{A16320CF-8DF4-4BA7-A551-AFA6F3DB0D4A}" srcOrd="0" destOrd="0" presId="urn:microsoft.com/office/officeart/2008/layout/VerticalCurvedList"/>
    <dgm:cxn modelId="{C4B368C5-6943-4BC4-B065-29A49412402E}" type="presParOf" srcId="{254E9711-0E1D-4474-82FE-69638C780CDA}" destId="{2D938C24-40BB-497E-8F7A-73B2B8E6D1D5}" srcOrd="0" destOrd="0" presId="urn:microsoft.com/office/officeart/2008/layout/VerticalCurvedList"/>
    <dgm:cxn modelId="{356F189F-03A5-4D9A-BE87-247EBB81F3D2}" type="presParOf" srcId="{2D938C24-40BB-497E-8F7A-73B2B8E6D1D5}" destId="{61459646-9D8C-4E84-8117-73DDF7A8D365}" srcOrd="0" destOrd="0" presId="urn:microsoft.com/office/officeart/2008/layout/VerticalCurvedList"/>
    <dgm:cxn modelId="{179B1B35-BF4F-403A-B586-758BEB879977}" type="presParOf" srcId="{61459646-9D8C-4E84-8117-73DDF7A8D365}" destId="{2377233E-1894-4D4E-8897-25B726F82A95}" srcOrd="0" destOrd="0" presId="urn:microsoft.com/office/officeart/2008/layout/VerticalCurvedList"/>
    <dgm:cxn modelId="{61E1B2A2-ECFF-4E22-B53D-F78479F32DD5}" type="presParOf" srcId="{61459646-9D8C-4E84-8117-73DDF7A8D365}" destId="{F9C580A5-3161-49A6-8E6C-D62C2EACEF89}" srcOrd="1" destOrd="0" presId="urn:microsoft.com/office/officeart/2008/layout/VerticalCurvedList"/>
    <dgm:cxn modelId="{351BE26A-7F38-4405-A9AC-8FBDA7E08513}" type="presParOf" srcId="{61459646-9D8C-4E84-8117-73DDF7A8D365}" destId="{91C94961-6305-410E-915C-84EEE4C9697B}" srcOrd="2" destOrd="0" presId="urn:microsoft.com/office/officeart/2008/layout/VerticalCurvedList"/>
    <dgm:cxn modelId="{2FEA8EFB-0322-4C19-9DA1-9F2E9DF5CF7F}" type="presParOf" srcId="{61459646-9D8C-4E84-8117-73DDF7A8D365}" destId="{96ECF67A-B45F-4B36-9204-D5001CED6E9C}" srcOrd="3" destOrd="0" presId="urn:microsoft.com/office/officeart/2008/layout/VerticalCurvedList"/>
    <dgm:cxn modelId="{21BB6FA7-784E-4F97-BBC2-B20AFE415865}" type="presParOf" srcId="{2D938C24-40BB-497E-8F7A-73B2B8E6D1D5}" destId="{1D90C472-A52C-4D85-B94F-ED8486377863}" srcOrd="1" destOrd="0" presId="urn:microsoft.com/office/officeart/2008/layout/VerticalCurvedList"/>
    <dgm:cxn modelId="{C93CD9A7-430C-4771-A4C3-95CD5B4D8BEB}" type="presParOf" srcId="{2D938C24-40BB-497E-8F7A-73B2B8E6D1D5}" destId="{1DADCEEC-8FC7-4A96-B957-24AD9E4B1F97}" srcOrd="2" destOrd="0" presId="urn:microsoft.com/office/officeart/2008/layout/VerticalCurvedList"/>
    <dgm:cxn modelId="{5D2F17B2-52EC-4F6A-84A5-FF9C0544060C}" type="presParOf" srcId="{1DADCEEC-8FC7-4A96-B957-24AD9E4B1F97}" destId="{43812F2A-51E6-42D0-BA06-D02C036C88E8}" srcOrd="0" destOrd="0" presId="urn:microsoft.com/office/officeart/2008/layout/VerticalCurvedList"/>
    <dgm:cxn modelId="{A620985C-79FB-4025-B294-25E62AB33164}" type="presParOf" srcId="{2D938C24-40BB-497E-8F7A-73B2B8E6D1D5}" destId="{21B65204-8BAF-42D9-B795-B5B6D20D815F}" srcOrd="3" destOrd="0" presId="urn:microsoft.com/office/officeart/2008/layout/VerticalCurvedList"/>
    <dgm:cxn modelId="{062B9031-4067-41A9-B39C-5076EF27AE21}" type="presParOf" srcId="{2D938C24-40BB-497E-8F7A-73B2B8E6D1D5}" destId="{362FDE40-B210-42C2-98D6-3E1BCE5E7DDD}" srcOrd="4" destOrd="0" presId="urn:microsoft.com/office/officeart/2008/layout/VerticalCurvedList"/>
    <dgm:cxn modelId="{F985C2C2-00E5-4334-AAB2-D64049E178A8}" type="presParOf" srcId="{362FDE40-B210-42C2-98D6-3E1BCE5E7DDD}" destId="{6D85C284-BD14-4FBB-8096-BDCB2154819C}" srcOrd="0" destOrd="0" presId="urn:microsoft.com/office/officeart/2008/layout/VerticalCurvedList"/>
    <dgm:cxn modelId="{04C9DD28-D179-4088-9EC4-77800325CCF3}" type="presParOf" srcId="{2D938C24-40BB-497E-8F7A-73B2B8E6D1D5}" destId="{EE45513B-62D9-4406-A4B5-DF5F908467ED}" srcOrd="5" destOrd="0" presId="urn:microsoft.com/office/officeart/2008/layout/VerticalCurvedList"/>
    <dgm:cxn modelId="{6A5912C7-0828-4A3B-8301-58ADF1187BFD}" type="presParOf" srcId="{2D938C24-40BB-497E-8F7A-73B2B8E6D1D5}" destId="{D63E33D0-4F0D-4685-AD34-ED18C679E677}" srcOrd="6" destOrd="0" presId="urn:microsoft.com/office/officeart/2008/layout/VerticalCurvedList"/>
    <dgm:cxn modelId="{BB4AB650-1906-45D7-9036-7E114FFF1095}" type="presParOf" srcId="{D63E33D0-4F0D-4685-AD34-ED18C679E677}" destId="{EDEDE7F9-C090-4555-860E-3DEBBB0B4F0A}" srcOrd="0" destOrd="0" presId="urn:microsoft.com/office/officeart/2008/layout/VerticalCurvedList"/>
    <dgm:cxn modelId="{324BDC62-A5DC-4EF5-806E-5E7A1354999C}" type="presParOf" srcId="{2D938C24-40BB-497E-8F7A-73B2B8E6D1D5}" destId="{A16320CF-8DF4-4BA7-A551-AFA6F3DB0D4A}" srcOrd="7" destOrd="0" presId="urn:microsoft.com/office/officeart/2008/layout/VerticalCurvedList"/>
    <dgm:cxn modelId="{2A88EDE3-434F-4C27-8D93-2C3F477DD6A7}" type="presParOf" srcId="{2D938C24-40BB-497E-8F7A-73B2B8E6D1D5}" destId="{488005F8-028E-40E2-91EB-90FB673F781A}" srcOrd="8" destOrd="0" presId="urn:microsoft.com/office/officeart/2008/layout/VerticalCurvedList"/>
    <dgm:cxn modelId="{05987CE4-725E-4776-8A91-4F0768C8449A}" type="presParOf" srcId="{488005F8-028E-40E2-91EB-90FB673F781A}" destId="{D96D14B2-787D-45FB-B777-AF28DF38DE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580A5-3161-49A6-8E6C-D62C2EACEF89}">
      <dsp:nvSpPr>
        <dsp:cNvPr id="0" name=""/>
        <dsp:cNvSpPr/>
      </dsp:nvSpPr>
      <dsp:spPr>
        <a:xfrm>
          <a:off x="-5600134" y="-857316"/>
          <a:ext cx="6667632" cy="6667632"/>
        </a:xfrm>
        <a:prstGeom prst="blockArc">
          <a:avLst>
            <a:gd name="adj1" fmla="val 18900000"/>
            <a:gd name="adj2" fmla="val 2700000"/>
            <a:gd name="adj3" fmla="val 324"/>
          </a:avLst>
        </a:pr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0C472-A52C-4D85-B94F-ED8486377863}">
      <dsp:nvSpPr>
        <dsp:cNvPr id="0" name=""/>
        <dsp:cNvSpPr/>
      </dsp:nvSpPr>
      <dsp:spPr>
        <a:xfrm>
          <a:off x="533440" y="380999"/>
          <a:ext cx="8211159" cy="761969"/>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104140" rIns="104140" bIns="10414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003399"/>
              </a:solidFill>
              <a:effectLst>
                <a:outerShdw blurRad="38100" dist="38100" dir="2700000" algn="tl">
                  <a:srgbClr val="000000">
                    <a:alpha val="43137"/>
                  </a:srgbClr>
                </a:outerShdw>
              </a:effectLst>
              <a:latin typeface="+mj-lt"/>
            </a:rPr>
            <a:t>Training Grants &amp; Fellowships</a:t>
          </a:r>
          <a:endParaRPr lang="en-US" sz="4100" b="1" kern="1200" dirty="0">
            <a:solidFill>
              <a:srgbClr val="003399"/>
            </a:solidFill>
            <a:effectLst>
              <a:outerShdw blurRad="38100" dist="38100" dir="2700000" algn="tl">
                <a:srgbClr val="000000">
                  <a:alpha val="43137"/>
                </a:srgbClr>
              </a:outerShdw>
            </a:effectLst>
            <a:latin typeface="+mj-lt"/>
          </a:endParaRPr>
        </a:p>
      </dsp:txBody>
      <dsp:txXfrm>
        <a:off x="533440" y="380999"/>
        <a:ext cx="8211159" cy="761969"/>
      </dsp:txXfrm>
    </dsp:sp>
    <dsp:sp modelId="{43812F2A-51E6-42D0-BA06-D02C036C88E8}">
      <dsp:nvSpPr>
        <dsp:cNvPr id="0" name=""/>
        <dsp:cNvSpPr/>
      </dsp:nvSpPr>
      <dsp:spPr>
        <a:xfrm>
          <a:off x="82582" y="285540"/>
          <a:ext cx="952461" cy="952461"/>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65204-8BAF-42D9-B795-B5B6D20D815F}">
      <dsp:nvSpPr>
        <dsp:cNvPr id="0" name=""/>
        <dsp:cNvSpPr/>
      </dsp:nvSpPr>
      <dsp:spPr>
        <a:xfrm>
          <a:off x="995667" y="1523939"/>
          <a:ext cx="7774305" cy="761969"/>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104140" rIns="104140" bIns="104140" numCol="1" spcCol="1270" anchor="ctr" anchorCtr="0">
          <a:noAutofit/>
        </a:bodyPr>
        <a:lstStyle/>
        <a:p>
          <a:pPr lvl="0" algn="l" defTabSz="1822450">
            <a:lnSpc>
              <a:spcPct val="90000"/>
            </a:lnSpc>
            <a:spcBef>
              <a:spcPct val="0"/>
            </a:spcBef>
            <a:spcAft>
              <a:spcPct val="35000"/>
            </a:spcAft>
          </a:pPr>
          <a:r>
            <a:rPr lang="en-US" sz="4100" b="1" kern="1200" dirty="0" smtClean="0">
              <a:solidFill>
                <a:srgbClr val="003399"/>
              </a:solidFill>
              <a:effectLst>
                <a:outerShdw blurRad="38100" dist="38100" dir="2700000" algn="tl">
                  <a:srgbClr val="000000">
                    <a:alpha val="43137"/>
                  </a:srgbClr>
                </a:outerShdw>
              </a:effectLst>
              <a:latin typeface="+mj-lt"/>
            </a:rPr>
            <a:t>Career Development Awards</a:t>
          </a:r>
          <a:endParaRPr lang="en-US" sz="4100" b="1" kern="1200" dirty="0">
            <a:solidFill>
              <a:srgbClr val="003399"/>
            </a:solidFill>
            <a:effectLst>
              <a:outerShdw blurRad="38100" dist="38100" dir="2700000" algn="tl">
                <a:srgbClr val="000000">
                  <a:alpha val="43137"/>
                </a:srgbClr>
              </a:outerShdw>
            </a:effectLst>
            <a:latin typeface="+mj-lt"/>
          </a:endParaRPr>
        </a:p>
      </dsp:txBody>
      <dsp:txXfrm>
        <a:off x="995667" y="1523939"/>
        <a:ext cx="7774305" cy="761969"/>
      </dsp:txXfrm>
    </dsp:sp>
    <dsp:sp modelId="{6D85C284-BD14-4FBB-8096-BDCB2154819C}">
      <dsp:nvSpPr>
        <dsp:cNvPr id="0" name=""/>
        <dsp:cNvSpPr/>
      </dsp:nvSpPr>
      <dsp:spPr>
        <a:xfrm>
          <a:off x="519436" y="1428692"/>
          <a:ext cx="952461" cy="952461"/>
        </a:xfrm>
        <a:prstGeom prst="ellipse">
          <a:avLst/>
        </a:prstGeom>
        <a:solidFill>
          <a:schemeClr val="lt1">
            <a:hueOff val="0"/>
            <a:satOff val="0"/>
            <a:lumOff val="0"/>
            <a:alphaOff val="0"/>
          </a:schemeClr>
        </a:solidFill>
        <a:ln w="19050" cap="flat" cmpd="sng" algn="ctr">
          <a:solidFill>
            <a:schemeClr val="accent4">
              <a:hueOff val="3308689"/>
              <a:satOff val="-13493"/>
              <a:lumOff val="2419"/>
              <a:alphaOff val="0"/>
            </a:schemeClr>
          </a:solidFill>
          <a:prstDash val="solid"/>
        </a:ln>
        <a:effectLst/>
      </dsp:spPr>
      <dsp:style>
        <a:lnRef idx="2">
          <a:scrgbClr r="0" g="0" b="0"/>
        </a:lnRef>
        <a:fillRef idx="1">
          <a:scrgbClr r="0" g="0" b="0"/>
        </a:fillRef>
        <a:effectRef idx="0">
          <a:scrgbClr r="0" g="0" b="0"/>
        </a:effectRef>
        <a:fontRef idx="minor"/>
      </dsp:style>
    </dsp:sp>
    <dsp:sp modelId="{EE45513B-62D9-4406-A4B5-DF5F908467ED}">
      <dsp:nvSpPr>
        <dsp:cNvPr id="0" name=""/>
        <dsp:cNvSpPr/>
      </dsp:nvSpPr>
      <dsp:spPr>
        <a:xfrm>
          <a:off x="995667" y="2667091"/>
          <a:ext cx="7774305" cy="761969"/>
        </a:xfrm>
        <a:prstGeom prst="rect">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104140" rIns="104140" bIns="104140" numCol="1" spcCol="1270" anchor="ctr" anchorCtr="0">
          <a:noAutofit/>
        </a:bodyPr>
        <a:lstStyle/>
        <a:p>
          <a:pPr lvl="0" algn="l" defTabSz="1822450">
            <a:lnSpc>
              <a:spcPct val="90000"/>
            </a:lnSpc>
            <a:spcBef>
              <a:spcPct val="0"/>
            </a:spcBef>
            <a:spcAft>
              <a:spcPct val="35000"/>
            </a:spcAft>
          </a:pPr>
          <a:r>
            <a:rPr lang="en-US" sz="4100" b="1" kern="1200" dirty="0" smtClean="0">
              <a:solidFill>
                <a:schemeClr val="bg1"/>
              </a:solidFill>
              <a:effectLst>
                <a:outerShdw blurRad="38100" dist="38100" dir="2700000" algn="tl">
                  <a:srgbClr val="000000">
                    <a:alpha val="43137"/>
                  </a:srgbClr>
                </a:outerShdw>
              </a:effectLst>
              <a:latin typeface="+mj-lt"/>
            </a:rPr>
            <a:t>Research Grants</a:t>
          </a:r>
          <a:endParaRPr lang="en-US" sz="4100" b="1" kern="1200" dirty="0">
            <a:solidFill>
              <a:schemeClr val="bg1"/>
            </a:solidFill>
            <a:effectLst>
              <a:outerShdw blurRad="38100" dist="38100" dir="2700000" algn="tl">
                <a:srgbClr val="000000">
                  <a:alpha val="43137"/>
                </a:srgbClr>
              </a:outerShdw>
            </a:effectLst>
            <a:latin typeface="+mj-lt"/>
          </a:endParaRPr>
        </a:p>
      </dsp:txBody>
      <dsp:txXfrm>
        <a:off x="995667" y="2667091"/>
        <a:ext cx="7774305" cy="761969"/>
      </dsp:txXfrm>
    </dsp:sp>
    <dsp:sp modelId="{EDEDE7F9-C090-4555-860E-3DEBBB0B4F0A}">
      <dsp:nvSpPr>
        <dsp:cNvPr id="0" name=""/>
        <dsp:cNvSpPr/>
      </dsp:nvSpPr>
      <dsp:spPr>
        <a:xfrm>
          <a:off x="519436" y="2571845"/>
          <a:ext cx="952461" cy="952461"/>
        </a:xfrm>
        <a:prstGeom prst="ellipse">
          <a:avLst/>
        </a:prstGeom>
        <a:solidFill>
          <a:schemeClr val="lt1">
            <a:hueOff val="0"/>
            <a:satOff val="0"/>
            <a:lumOff val="0"/>
            <a:alphaOff val="0"/>
          </a:schemeClr>
        </a:solidFill>
        <a:ln w="19050" cap="flat" cmpd="sng" algn="ctr">
          <a:solidFill>
            <a:schemeClr val="accent4">
              <a:hueOff val="6617378"/>
              <a:satOff val="-26986"/>
              <a:lumOff val="4837"/>
              <a:alphaOff val="0"/>
            </a:schemeClr>
          </a:solidFill>
          <a:prstDash val="solid"/>
        </a:ln>
        <a:effectLst/>
      </dsp:spPr>
      <dsp:style>
        <a:lnRef idx="2">
          <a:scrgbClr r="0" g="0" b="0"/>
        </a:lnRef>
        <a:fillRef idx="1">
          <a:scrgbClr r="0" g="0" b="0"/>
        </a:fillRef>
        <a:effectRef idx="0">
          <a:scrgbClr r="0" g="0" b="0"/>
        </a:effectRef>
        <a:fontRef idx="minor"/>
      </dsp:style>
    </dsp:sp>
    <dsp:sp modelId="{A16320CF-8DF4-4BA7-A551-AFA6F3DB0D4A}">
      <dsp:nvSpPr>
        <dsp:cNvPr id="0" name=""/>
        <dsp:cNvSpPr/>
      </dsp:nvSpPr>
      <dsp:spPr>
        <a:xfrm>
          <a:off x="558813" y="3810243"/>
          <a:ext cx="8211159" cy="761969"/>
        </a:xfrm>
        <a:prstGeom prst="rect">
          <a:avLst/>
        </a:prstGeom>
        <a:solidFill>
          <a:srgbClr val="3071D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104140" rIns="104140" bIns="104140" numCol="1" spcCol="1270" anchor="ctr" anchorCtr="0">
          <a:noAutofit/>
        </a:bodyPr>
        <a:lstStyle/>
        <a:p>
          <a:pPr lvl="0" algn="l" defTabSz="1822450">
            <a:lnSpc>
              <a:spcPct val="90000"/>
            </a:lnSpc>
            <a:spcBef>
              <a:spcPct val="0"/>
            </a:spcBef>
            <a:spcAft>
              <a:spcPct val="35000"/>
            </a:spcAft>
          </a:pPr>
          <a:r>
            <a:rPr lang="en-US" sz="4100" b="1" kern="1200" dirty="0" smtClean="0">
              <a:solidFill>
                <a:schemeClr val="bg1"/>
              </a:solidFill>
              <a:effectLst>
                <a:outerShdw blurRad="38100" dist="38100" dir="2700000" algn="tl">
                  <a:srgbClr val="000000">
                    <a:alpha val="43137"/>
                  </a:srgbClr>
                </a:outerShdw>
              </a:effectLst>
              <a:latin typeface="+mj-lt"/>
            </a:rPr>
            <a:t>Loan Repayment Programs</a:t>
          </a:r>
          <a:endParaRPr lang="en-US" sz="4100" b="1" kern="1200" dirty="0">
            <a:solidFill>
              <a:schemeClr val="bg1"/>
            </a:solidFill>
            <a:effectLst>
              <a:outerShdw blurRad="38100" dist="38100" dir="2700000" algn="tl">
                <a:srgbClr val="000000">
                  <a:alpha val="43137"/>
                </a:srgbClr>
              </a:outerShdw>
            </a:effectLst>
            <a:latin typeface="+mj-lt"/>
          </a:endParaRPr>
        </a:p>
      </dsp:txBody>
      <dsp:txXfrm>
        <a:off x="558813" y="3810243"/>
        <a:ext cx="8211159" cy="761969"/>
      </dsp:txXfrm>
    </dsp:sp>
    <dsp:sp modelId="{D96D14B2-787D-45FB-B777-AF28DF38DEF8}">
      <dsp:nvSpPr>
        <dsp:cNvPr id="0" name=""/>
        <dsp:cNvSpPr/>
      </dsp:nvSpPr>
      <dsp:spPr>
        <a:xfrm>
          <a:off x="82582" y="3714997"/>
          <a:ext cx="952461" cy="952461"/>
        </a:xfrm>
        <a:prstGeom prst="ellipse">
          <a:avLst/>
        </a:prstGeom>
        <a:solidFill>
          <a:schemeClr val="lt1">
            <a:hueOff val="0"/>
            <a:satOff val="0"/>
            <a:lumOff val="0"/>
            <a:alphaOff val="0"/>
          </a:schemeClr>
        </a:solidFill>
        <a:ln w="19050" cap="flat" cmpd="sng" algn="ctr">
          <a:solidFill>
            <a:schemeClr val="accent4">
              <a:hueOff val="9926067"/>
              <a:satOff val="-40479"/>
              <a:lumOff val="72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8779B28-DCF5-4EFC-9DE7-C7E1A0A2109A}" type="datetimeFigureOut">
              <a:rPr lang="en-US" smtClean="0"/>
              <a:pPr/>
              <a:t>5/15/2014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3E71BD2-55CE-411E-AC04-8960FB2489A9}" type="slidenum">
              <a:rPr lang="en-US" smtClean="0"/>
              <a:pPr/>
              <a:t>‹#›</a:t>
            </a:fld>
            <a:endParaRPr lang="en-US" dirty="0"/>
          </a:p>
        </p:txBody>
      </p:sp>
    </p:spTree>
    <p:extLst>
      <p:ext uri="{BB962C8B-B14F-4D97-AF65-F5344CB8AC3E}">
        <p14:creationId xmlns:p14="http://schemas.microsoft.com/office/powerpoint/2010/main" val="421063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FF5F7B4-1207-4F18-8C2C-3E9DBD6AFD50}" type="datetimeFigureOut">
              <a:rPr lang="en-US" smtClean="0"/>
              <a:pPr/>
              <a:t>5/15/2014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9ED3806-A51B-479B-9DFB-71085E555E61}" type="slidenum">
              <a:rPr lang="en-US" smtClean="0"/>
              <a:pPr/>
              <a:t>‹#›</a:t>
            </a:fld>
            <a:endParaRPr lang="en-US" dirty="0"/>
          </a:p>
        </p:txBody>
      </p:sp>
    </p:spTree>
    <p:extLst>
      <p:ext uri="{BB962C8B-B14F-4D97-AF65-F5344CB8AC3E}">
        <p14:creationId xmlns:p14="http://schemas.microsoft.com/office/powerpoint/2010/main" val="374176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ED3806-A51B-479B-9DFB-71085E555E6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EA0AD9FA-DE4F-44B8-B659-E7A265E45163}" type="slidenum">
              <a:rPr lang="en-US" altLang="en-US" sz="1100" b="0"/>
              <a:pPr algn="r" eaLnBrk="1" hangingPunct="1"/>
              <a:t>14</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http://report.nih.gov/NIHDatabook/Charts/Default.aspx?showm=Y&amp;chartId=60&amp;catId=17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99BD5200-AD04-4FA9-B154-13205486A6E3}" type="slidenum">
              <a:rPr lang="en-US" altLang="en-US" sz="1100" b="0"/>
              <a:pPr algn="r" eaLnBrk="1" hangingPunct="1"/>
              <a:t>15</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http://report.nih.gov/NIHDatabook/Charts/Default.aspx?showm=Y&amp;chartId=61&amp;catId=17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A232A0AE-F0AC-4F72-9BA1-5023C6F009B6}" type="slidenum">
              <a:rPr lang="en-US" altLang="en-US" sz="1100" b="0"/>
              <a:pPr algn="r" eaLnBrk="1" hangingPunct="1"/>
              <a:t>16</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http://report.nih.gov/NIHDatabook/Charts/Default.aspx?showm=Y&amp;chartId=62&amp;catId=17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 awards are more “senior” than fellowships. It is common for a young scientist to start on a training grant, move to a fellowship, and finally to a K award. Potential applicants are encouraged to contact the ICs</a:t>
            </a:r>
            <a:r>
              <a:rPr lang="en-US" baseline="0" dirty="0" smtClean="0"/>
              <a:t> because K awards are used differently throughout the NIH.</a:t>
            </a:r>
            <a:endParaRPr lang="en-US" dirty="0" smtClean="0"/>
          </a:p>
          <a:p>
            <a:endParaRPr lang="en-US" dirty="0" smtClean="0"/>
          </a:p>
          <a:p>
            <a:r>
              <a:rPr lang="en-US" dirty="0" smtClean="0"/>
              <a:t>In FY 2010, NIH awarded 4,059 K awards. Applications</a:t>
            </a:r>
            <a:r>
              <a:rPr lang="en-US" baseline="0" dirty="0" smtClean="0"/>
              <a:t> are reviewed in IC review panels. </a:t>
            </a:r>
            <a:r>
              <a:rPr lang="en-US" dirty="0" smtClean="0"/>
              <a:t>The review criteria for Ks are very similar to the ones for </a:t>
            </a:r>
            <a:r>
              <a:rPr lang="en-US" dirty="0" err="1" smtClean="0"/>
              <a:t>Fs</a:t>
            </a:r>
            <a:r>
              <a:rPr lang="en-US" dirty="0" smtClean="0"/>
              <a:t>. However, reviewers expect a little more from a K applicant. As with fellowships, reviewers in general are sympathetic to investigators who are in the early stages of their career. </a:t>
            </a:r>
          </a:p>
          <a:p>
            <a:endParaRPr lang="en-US" dirty="0" smtClean="0"/>
          </a:p>
          <a:p>
            <a:r>
              <a:rPr lang="en-US" dirty="0" smtClean="0"/>
              <a:t>It is clear that when reviewing a fellowship or even a K award, the reviewers aren’t expecting an R01 application, but for K applications, the closer you approximate the R01 model, the better off you are. For a K application, the reviewers will forgive small flaws, but not too many. </a:t>
            </a:r>
          </a:p>
          <a:p>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K01 is for researchers moving towards independence, and there are opportunities for MDs and PhDs.</a:t>
            </a:r>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candidates for these awards are “senior” assistant</a:t>
            </a:r>
            <a:r>
              <a:rPr lang="en-US" baseline="0" dirty="0" smtClean="0"/>
              <a:t> professors or “junior” associate professors who are close to or recently promoted and tenured. This may vary by IC.</a:t>
            </a:r>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individuals typically have a mathematics, statistics</a:t>
            </a:r>
            <a:r>
              <a:rPr lang="en-US" dirty="0" smtClean="0"/>
              <a:t>, </a:t>
            </a:r>
            <a:r>
              <a:rPr lang="en-US" dirty="0"/>
              <a:t>computer science, imaging science, informatics, physics, </a:t>
            </a:r>
            <a:r>
              <a:rPr lang="en-US" dirty="0" smtClean="0"/>
              <a:t>or </a:t>
            </a:r>
            <a:r>
              <a:rPr lang="en-US" dirty="0"/>
              <a:t>engineering background.</a:t>
            </a:r>
          </a:p>
        </p:txBody>
      </p:sp>
      <p:sp>
        <p:nvSpPr>
          <p:cNvPr id="4" name="Slide Number Placeholder 3"/>
          <p:cNvSpPr>
            <a:spLocks noGrp="1"/>
          </p:cNvSpPr>
          <p:nvPr>
            <p:ph type="sldNum" sz="quarter" idx="10"/>
          </p:nvPr>
        </p:nvSpPr>
        <p:spPr/>
        <p:txBody>
          <a:bodyPr/>
          <a:lstStyle/>
          <a:p>
            <a:fld id="{28C1AD1D-0D0C-448A-9DF6-D6CDF1D3659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ICS offer a two-phased application. This is described on the right.</a:t>
            </a:r>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300" dirty="0"/>
              <a:t>The NIH must train our future research workforce so that you will be able to address not just our nation’s, but the world’s future health needs. </a:t>
            </a:r>
          </a:p>
          <a:p>
            <a:pPr lvl="1"/>
            <a:endParaRPr lang="en-US" sz="1300" dirty="0"/>
          </a:p>
          <a:p>
            <a:r>
              <a:rPr lang="en-US" sz="1300" dirty="0"/>
              <a:t>Throughout your research career, most of your funding will probably come from the NIH. To be successful in attaining these awards, keep this advice in mind. </a:t>
            </a:r>
          </a:p>
          <a:p>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4119724A-BF16-4C33-A688-9939DB75335A}" type="slidenum">
              <a:rPr lang="en-US" altLang="en-US" sz="1100" b="0"/>
              <a:pPr algn="r" eaLnBrk="1" hangingPunct="1"/>
              <a:t>25</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http://report.nih.gov/NIHDatabook/Charts/Default.aspx?showm=Y&amp;chartId=223&amp;catId=16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9663" y="698500"/>
            <a:ext cx="4648200" cy="3486150"/>
          </a:xfrm>
          <a:ln/>
        </p:spPr>
      </p:sp>
      <p:sp>
        <p:nvSpPr>
          <p:cNvPr id="83971" name="Rectangle 3"/>
          <p:cNvSpPr>
            <a:spLocks noGrp="1" noChangeArrowheads="1"/>
          </p:cNvSpPr>
          <p:nvPr>
            <p:ph type="body" idx="1"/>
          </p:nvPr>
        </p:nvSpPr>
        <p:spPr>
          <a:xfrm>
            <a:off x="511178" y="4265163"/>
            <a:ext cx="5910263" cy="4663330"/>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9663" y="698500"/>
            <a:ext cx="4648200" cy="3486150"/>
          </a:xfrm>
          <a:ln/>
        </p:spPr>
      </p:sp>
      <p:sp>
        <p:nvSpPr>
          <p:cNvPr id="83971" name="Rectangle 3"/>
          <p:cNvSpPr>
            <a:spLocks noGrp="1" noChangeArrowheads="1"/>
          </p:cNvSpPr>
          <p:nvPr>
            <p:ph type="body" idx="1"/>
          </p:nvPr>
        </p:nvSpPr>
        <p:spPr>
          <a:xfrm>
            <a:off x="511178" y="4265163"/>
            <a:ext cx="5910263" cy="4663330"/>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9663" y="698500"/>
            <a:ext cx="4648200" cy="3486150"/>
          </a:xfrm>
          <a:ln/>
        </p:spPr>
      </p:sp>
      <p:sp>
        <p:nvSpPr>
          <p:cNvPr id="83971" name="Rectangle 3"/>
          <p:cNvSpPr>
            <a:spLocks noGrp="1" noChangeArrowheads="1"/>
          </p:cNvSpPr>
          <p:nvPr>
            <p:ph type="body" idx="1"/>
          </p:nvPr>
        </p:nvSpPr>
        <p:spPr>
          <a:xfrm>
            <a:off x="511178" y="4265163"/>
            <a:ext cx="5910263" cy="4663330"/>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9663" y="698500"/>
            <a:ext cx="4648200" cy="3486150"/>
          </a:xfrm>
          <a:ln/>
        </p:spPr>
      </p:sp>
      <p:sp>
        <p:nvSpPr>
          <p:cNvPr id="83971" name="Rectangle 3"/>
          <p:cNvSpPr>
            <a:spLocks noGrp="1" noChangeArrowheads="1"/>
          </p:cNvSpPr>
          <p:nvPr>
            <p:ph type="body" idx="1"/>
          </p:nvPr>
        </p:nvSpPr>
        <p:spPr>
          <a:xfrm>
            <a:off x="511178" y="4265163"/>
            <a:ext cx="5910263" cy="4663330"/>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9663" y="698500"/>
            <a:ext cx="4648200" cy="3486150"/>
          </a:xfrm>
          <a:ln/>
        </p:spPr>
      </p:sp>
      <p:sp>
        <p:nvSpPr>
          <p:cNvPr id="83971" name="Rectangle 3"/>
          <p:cNvSpPr>
            <a:spLocks noGrp="1" noChangeArrowheads="1"/>
          </p:cNvSpPr>
          <p:nvPr>
            <p:ph type="body" idx="1"/>
          </p:nvPr>
        </p:nvSpPr>
        <p:spPr>
          <a:xfrm>
            <a:off x="511178" y="4265163"/>
            <a:ext cx="5910263" cy="4663330"/>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300" dirty="0"/>
              <a:t>The NIH must train our future research workforce so that you will be able to address not just our nation’s, but the world’s future health needs. </a:t>
            </a:r>
          </a:p>
          <a:p>
            <a:pPr lvl="1"/>
            <a:endParaRPr lang="en-US" sz="1300" dirty="0"/>
          </a:p>
          <a:p>
            <a:r>
              <a:rPr lang="en-US" sz="1300" dirty="0"/>
              <a:t>Throughout your research career, most of your funding will probably come from the NIH. To be successful in attaining these awards, keep this advice in mind. </a:t>
            </a:r>
          </a:p>
          <a:p>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ADC59C53-CEF5-4E9F-98C3-CA03DBFCBF46}" type="slidenum">
              <a:rPr lang="en-US" altLang="en-US" sz="1100" b="0"/>
              <a:pPr algn="r" eaLnBrk="1" hangingPunct="1"/>
              <a:t>39</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http://report.nih.gov/NIHDatabook/Charts/Default.aspx?showm=Y&amp;chartId=165&amp;catId=22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NRSA awards, fellowships and training grants, are named after Dr. Ruth L. Kirschstein, a wonderful scientist and friend who</a:t>
            </a:r>
            <a:r>
              <a:rPr lang="en-US" baseline="0" dirty="0" smtClean="0"/>
              <a:t> helped develop the polio vaccine and was the first woman to direct an NIH institute. She was also a great</a:t>
            </a:r>
            <a:r>
              <a:rPr lang="en-US" dirty="0" smtClean="0"/>
              <a:t> mentor who championed all things related to training.</a:t>
            </a:r>
          </a:p>
          <a:p>
            <a:endParaRPr lang="en-US" dirty="0"/>
          </a:p>
          <a:p>
            <a:r>
              <a:rPr lang="en-US" dirty="0" smtClean="0"/>
              <a:t>There are two types of NRSA awards – training grants and fellowships. Please note that if you receive one of these awards as a postdoc, you have a payback obligation. Briefly stated, you must repay your first year of NRSA support by staying in research for a second year.</a:t>
            </a:r>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C1AD1D-0D0C-448A-9DF6-D6CDF1D3659E}"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grants are a great way to get started in research. Very often individuals start as pre-doc trainees (i.e. grad students) on training grants and then move on to more senior awards, such as fellowships, and career development awards.</a:t>
            </a:r>
          </a:p>
          <a:p>
            <a:endParaRPr lang="en-US" dirty="0" smtClean="0"/>
          </a:p>
          <a:p>
            <a:r>
              <a:rPr lang="en-US" dirty="0" smtClean="0"/>
              <a:t>The benefits of these grants are outlined on the right.</a:t>
            </a:r>
          </a:p>
          <a:p>
            <a:r>
              <a:rPr lang="en-US" dirty="0" smtClean="0"/>
              <a:t>-- 60 percent tuition reimbursement</a:t>
            </a:r>
          </a:p>
          <a:p>
            <a:r>
              <a:rPr lang="en-US" dirty="0" smtClean="0"/>
              <a:t>-- Stipends ranging from $21,180 to $52,068 depending on whether you have your doctorate and your level of seniority. A postdoc who has just finished a PhD is Level 0; one who is seven years past the PhD is Level 7.</a:t>
            </a:r>
          </a:p>
          <a:p>
            <a:r>
              <a:rPr lang="en-US" dirty="0" smtClean="0"/>
              <a:t>-- In addition, there are some training, travel and facilities and administrative allowances (what we now call F&amp;A) but were known as indirect costs.</a:t>
            </a:r>
          </a:p>
          <a:p>
            <a:endParaRPr lang="en-US" dirty="0" smtClean="0"/>
          </a:p>
          <a:p>
            <a:r>
              <a:rPr lang="en-US" dirty="0" smtClean="0"/>
              <a:t>In FY 2010, NIH awarded 2,122 NRSA training grants and trained a total of 14,065 individuals of which 8,281 were pre-docs and 5,409 were postdocs. There were also 375 summer trainees.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C1AD1D-0D0C-448A-9DF6-D6CDF1D3659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In FY 2010, NIH supported 3,070 fellowships, of which 1,661 were pre-doc and 1,409 were post-docs fellowships. While there are opportunities in both basic and clinical research, most of the awards are basic. One thing that makes them differ from training grants is that there are no facilities and administrative allowances. The majority of these fellowships are reviewed by the Center for Scientific Review (CSR) in fellowship-only study sections.</a:t>
            </a:r>
          </a:p>
          <a:p>
            <a:endParaRPr lang="en-US" sz="1000" dirty="0"/>
          </a:p>
          <a:p>
            <a:r>
              <a:rPr lang="en-US" sz="1000" dirty="0"/>
              <a:t>All of the above criteria are important if you want to receive a fellowship award. </a:t>
            </a:r>
          </a:p>
          <a:p>
            <a:endParaRPr lang="en-US" sz="1000" dirty="0"/>
          </a:p>
          <a:p>
            <a:pPr marL="223838" indent="-223838">
              <a:buAutoNum type="arabicPeriod"/>
            </a:pPr>
            <a:r>
              <a:rPr lang="en-US" sz="1000" dirty="0" smtClean="0"/>
              <a:t>Stress </a:t>
            </a:r>
            <a:r>
              <a:rPr lang="en-US" sz="1000" dirty="0"/>
              <a:t>your research training. Obviously, the more publications you have the better off you will be, especially if they are related to your present area of interest (i.e. the content of your application). But include all your publications, including the ones you may have had as an undergraduate- this will help you because it shows commitment. For your awards and achievements, include everything that may be relevant (this is not the time to be modest with your achievements).</a:t>
            </a:r>
          </a:p>
          <a:p>
            <a:pPr marL="223838" indent="-223838">
              <a:buAutoNum type="arabicPeriod"/>
            </a:pPr>
            <a:r>
              <a:rPr lang="en-US" sz="1000" dirty="0"/>
              <a:t>Make sure your sponsor is a senior, respected figure in your field. Stay away from assistant professors with little or no track record in training people. If you work with a young assistant professor, get a more seasoned person to be your official mentor. You can always work with the junior mentor in the lab, but don’t use that person as the main sponsor.</a:t>
            </a:r>
          </a:p>
          <a:p>
            <a:pPr marL="223838" indent="-223838">
              <a:buAutoNum type="arabicPeriod"/>
            </a:pPr>
            <a:r>
              <a:rPr lang="en-US" sz="1000" dirty="0"/>
              <a:t>Develop a strong, coherent training plan with your mentor. State specific milestones along the way (make sure they are realistic). Reviewers tend to like timelines.</a:t>
            </a:r>
          </a:p>
          <a:p>
            <a:pPr marL="223838" indent="-223838">
              <a:buAutoNum type="arabicPeriod"/>
            </a:pPr>
            <a:r>
              <a:rPr lang="en-US" sz="1000" dirty="0"/>
              <a:t>Get very strong letters of reference. It doesn’t hurt to lobby the people you are asking to write letters for you. Have your letters of references address your strengths, your work ethic, your enthusiasm, and your lab “smarts.” Have them state how committed you are to a research career.</a:t>
            </a:r>
          </a:p>
          <a:p>
            <a:pPr marL="223838" indent="-223838">
              <a:buAutoNum type="arabicPeriod"/>
            </a:pPr>
            <a:r>
              <a:rPr lang="en-US" sz="1000" dirty="0"/>
              <a:t>Emphasize the strengths of your institution and the research environment</a:t>
            </a:r>
          </a:p>
        </p:txBody>
      </p:sp>
      <p:sp>
        <p:nvSpPr>
          <p:cNvPr id="4" name="Slide Number Placeholder 3"/>
          <p:cNvSpPr>
            <a:spLocks noGrp="1"/>
          </p:cNvSpPr>
          <p:nvPr>
            <p:ph type="sldNum" sz="quarter" idx="10"/>
          </p:nvPr>
        </p:nvSpPr>
        <p:spPr/>
        <p:txBody>
          <a:bodyPr/>
          <a:lstStyle/>
          <a:p>
            <a:fld id="{28C1AD1D-0D0C-448A-9DF6-D6CDF1D3659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are moving onto specific mechanisms. The F30 and F31 are pre-doctoral fellowships for graduate students.</a:t>
            </a:r>
          </a:p>
          <a:p>
            <a:r>
              <a:rPr lang="en-US" dirty="0" smtClean="0"/>
              <a:t>They offer</a:t>
            </a:r>
          </a:p>
          <a:p>
            <a:r>
              <a:rPr lang="en-US" dirty="0" smtClean="0"/>
              <a:t>-- 60 percent tuition</a:t>
            </a:r>
          </a:p>
          <a:p>
            <a:r>
              <a:rPr lang="en-US" dirty="0" smtClean="0"/>
              <a:t>-- $21,180 stipend</a:t>
            </a:r>
          </a:p>
          <a:p>
            <a:r>
              <a:rPr lang="en-US" dirty="0" smtClean="0"/>
              <a:t>-- also training and travel allowances</a:t>
            </a:r>
          </a:p>
          <a:p>
            <a:endParaRPr lang="en-US" dirty="0" smtClean="0"/>
          </a:p>
        </p:txBody>
      </p:sp>
      <p:sp>
        <p:nvSpPr>
          <p:cNvPr id="4" name="Slide Number Placeholder 3"/>
          <p:cNvSpPr>
            <a:spLocks noGrp="1"/>
          </p:cNvSpPr>
          <p:nvPr>
            <p:ph type="sldNum" sz="quarter" idx="10"/>
          </p:nvPr>
        </p:nvSpPr>
        <p:spPr/>
        <p:txBody>
          <a:bodyPr/>
          <a:lstStyle/>
          <a:p>
            <a:fld id="{28C1AD1D-0D0C-448A-9DF6-D6CDF1D3659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F32 is for postdoctoral researchers. These researchers receive</a:t>
            </a:r>
            <a:r>
              <a:rPr lang="en-US" baseline="0" dirty="0" smtClean="0"/>
              <a:t> a stipend as well as training expenses, health insurance and a travel allowance.</a:t>
            </a:r>
            <a:endParaRPr lang="en-US" dirty="0"/>
          </a:p>
        </p:txBody>
      </p:sp>
      <p:sp>
        <p:nvSpPr>
          <p:cNvPr id="4" name="Slide Number Placeholder 3"/>
          <p:cNvSpPr>
            <a:spLocks noGrp="1"/>
          </p:cNvSpPr>
          <p:nvPr>
            <p:ph type="sldNum" sz="quarter" idx="10"/>
          </p:nvPr>
        </p:nvSpPr>
        <p:spPr/>
        <p:txBody>
          <a:bodyPr/>
          <a:lstStyle/>
          <a:p>
            <a:fld id="{28C1AD1D-0D0C-448A-9DF6-D6CDF1D3659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3" tIns="46135" rIns="92273" bIns="46135" anchor="b"/>
          <a:lstStyle>
            <a:lvl1pPr defTabSz="965200" eaLnBrk="0" hangingPunct="0">
              <a:defRPr sz="2000" b="1">
                <a:solidFill>
                  <a:schemeClr val="tx1"/>
                </a:solidFill>
                <a:latin typeface="Arial" charset="0"/>
              </a:defRPr>
            </a:lvl1pPr>
            <a:lvl2pPr marL="742950" indent="-285750" defTabSz="965200" eaLnBrk="0" hangingPunct="0">
              <a:defRPr sz="2000" b="1">
                <a:solidFill>
                  <a:schemeClr val="tx1"/>
                </a:solidFill>
                <a:latin typeface="Arial" charset="0"/>
              </a:defRPr>
            </a:lvl2pPr>
            <a:lvl3pPr marL="1143000" indent="-228600" defTabSz="965200" eaLnBrk="0" hangingPunct="0">
              <a:defRPr sz="2000" b="1">
                <a:solidFill>
                  <a:schemeClr val="tx1"/>
                </a:solidFill>
                <a:latin typeface="Arial" charset="0"/>
              </a:defRPr>
            </a:lvl3pPr>
            <a:lvl4pPr marL="1600200" indent="-228600" defTabSz="965200" eaLnBrk="0" hangingPunct="0">
              <a:defRPr sz="2000" b="1">
                <a:solidFill>
                  <a:schemeClr val="tx1"/>
                </a:solidFill>
                <a:latin typeface="Arial" charset="0"/>
              </a:defRPr>
            </a:lvl4pPr>
            <a:lvl5pPr marL="2057400" indent="-228600" defTabSz="965200" eaLnBrk="0" hangingPunct="0">
              <a:defRPr sz="2000" b="1">
                <a:solidFill>
                  <a:schemeClr val="tx1"/>
                </a:solidFill>
                <a:latin typeface="Arial" charset="0"/>
              </a:defRPr>
            </a:lvl5pPr>
            <a:lvl6pPr marL="2514600" indent="-228600" algn="ctr" defTabSz="965200" eaLnBrk="0" fontAlgn="base" hangingPunct="0">
              <a:spcBef>
                <a:spcPct val="0"/>
              </a:spcBef>
              <a:spcAft>
                <a:spcPct val="0"/>
              </a:spcAft>
              <a:defRPr sz="2000" b="1">
                <a:solidFill>
                  <a:schemeClr val="tx1"/>
                </a:solidFill>
                <a:latin typeface="Arial" charset="0"/>
              </a:defRPr>
            </a:lvl6pPr>
            <a:lvl7pPr marL="2971800" indent="-228600" algn="ctr" defTabSz="965200" eaLnBrk="0" fontAlgn="base" hangingPunct="0">
              <a:spcBef>
                <a:spcPct val="0"/>
              </a:spcBef>
              <a:spcAft>
                <a:spcPct val="0"/>
              </a:spcAft>
              <a:defRPr sz="2000" b="1">
                <a:solidFill>
                  <a:schemeClr val="tx1"/>
                </a:solidFill>
                <a:latin typeface="Arial" charset="0"/>
              </a:defRPr>
            </a:lvl7pPr>
            <a:lvl8pPr marL="3429000" indent="-228600" algn="ctr" defTabSz="965200" eaLnBrk="0" fontAlgn="base" hangingPunct="0">
              <a:spcBef>
                <a:spcPct val="0"/>
              </a:spcBef>
              <a:spcAft>
                <a:spcPct val="0"/>
              </a:spcAft>
              <a:defRPr sz="2000" b="1">
                <a:solidFill>
                  <a:schemeClr val="tx1"/>
                </a:solidFill>
                <a:latin typeface="Arial" charset="0"/>
              </a:defRPr>
            </a:lvl8pPr>
            <a:lvl9pPr marL="3886200" indent="-228600" algn="ctr" defTabSz="965200" eaLnBrk="0" fontAlgn="base" hangingPunct="0">
              <a:spcBef>
                <a:spcPct val="0"/>
              </a:spcBef>
              <a:spcAft>
                <a:spcPct val="0"/>
              </a:spcAft>
              <a:defRPr sz="2000" b="1">
                <a:solidFill>
                  <a:schemeClr val="tx1"/>
                </a:solidFill>
                <a:latin typeface="Arial" charset="0"/>
              </a:defRPr>
            </a:lvl9pPr>
          </a:lstStyle>
          <a:p>
            <a:pPr algn="r" eaLnBrk="1" hangingPunct="1"/>
            <a:fld id="{FEB26327-2B4C-4CB8-A835-5EC4EBCBD9DD}" type="slidenum">
              <a:rPr lang="en-US" altLang="en-US" sz="1100" b="0"/>
              <a:pPr algn="r" eaLnBrk="1" hangingPunct="1"/>
              <a:t>13</a:t>
            </a:fld>
            <a:endParaRPr lang="en-US" altLang="en-US" sz="1100" b="0"/>
          </a:p>
        </p:txBody>
      </p:sp>
      <p:sp>
        <p:nvSpPr>
          <p:cNvPr id="211971" name="Rectangle 2"/>
          <p:cNvSpPr>
            <a:spLocks noGrp="1" noRot="1" noChangeAspect="1" noChangeArrowheads="1" noTextEdit="1"/>
          </p:cNvSpPr>
          <p:nvPr>
            <p:ph type="sldImg"/>
          </p:nvPr>
        </p:nvSpPr>
        <p:spPr>
          <a:xfrm>
            <a:off x="1106488" y="696913"/>
            <a:ext cx="4645025" cy="3484562"/>
          </a:xfrm>
          <a:ln/>
        </p:spPr>
      </p:sp>
      <p:sp>
        <p:nvSpPr>
          <p:cNvPr id="211972" name="Rectangle 3"/>
          <p:cNvSpPr>
            <a:spLocks noGrp="1" noChangeArrowheads="1"/>
          </p:cNvSpPr>
          <p:nvPr>
            <p:ph type="body" idx="1"/>
          </p:nvPr>
        </p:nvSpPr>
        <p:spPr>
          <a:xfrm>
            <a:off x="686098" y="4417635"/>
            <a:ext cx="5485805" cy="4182458"/>
          </a:xfrm>
        </p:spPr>
        <p:txBody>
          <a:bodyPr lIns="92273" tIns="46135" rIns="92273" bIns="46135"/>
          <a:lstStyle/>
          <a:p>
            <a:r>
              <a:rPr lang="en-US" altLang="en-US"/>
              <a:t>Data and chart description for this slide can be located at http://report.nih.gov/NIHDatabook/Charts/Default.aspx?showm=Y&amp;chartId=52&amp;catId=17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marL="227013" indent="0">
              <a:defRPr sz="3500" b="0" i="0" baseline="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buClr>
                <a:schemeClr val="tx1"/>
              </a:buCl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3120230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7F5E4-51B4-4EE3-8A54-552E3BF2065D}" type="datetime1">
              <a:rPr lang="en-US"/>
              <a:pPr>
                <a:defRPr/>
              </a:pPr>
              <a:t>5/15/2014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7CA352-3E9A-49C6-ACBE-75EF3735CA0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1"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grants.nih.gov/training/F_files_nrsa.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training/careerdevelopmentawards.ht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3" Type="http://schemas.openxmlformats.org/officeDocument/2006/relationships/hyperlink" Target="http://www.niaaa.nih.gov/" TargetMode="External"/><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hyperlink" Target="http://www.ninr.nih.gov/" TargetMode="External"/><Relationship Id="rId21" Type="http://schemas.openxmlformats.org/officeDocument/2006/relationships/hyperlink" Target="http://www.nichd.nih.gov/" TargetMode="External"/><Relationship Id="rId34" Type="http://schemas.openxmlformats.org/officeDocument/2006/relationships/image" Target="../media/image24.jpeg"/><Relationship Id="rId42" Type="http://schemas.openxmlformats.org/officeDocument/2006/relationships/image" Target="../media/image28.png"/><Relationship Id="rId47" Type="http://schemas.openxmlformats.org/officeDocument/2006/relationships/hyperlink" Target="http://www.fic.nih.gov/" TargetMode="External"/><Relationship Id="rId50" Type="http://schemas.openxmlformats.org/officeDocument/2006/relationships/image" Target="../media/image32.png"/><Relationship Id="rId55" Type="http://schemas.openxmlformats.org/officeDocument/2006/relationships/hyperlink" Target="http://clinicalcenter.nih.gov/" TargetMode="External"/><Relationship Id="rId7" Type="http://schemas.openxmlformats.org/officeDocument/2006/relationships/hyperlink" Target="http://www.nhlbi.nih.gov/" TargetMode="External"/><Relationship Id="rId2" Type="http://schemas.openxmlformats.org/officeDocument/2006/relationships/image" Target="../media/image8.jpeg"/><Relationship Id="rId16" Type="http://schemas.openxmlformats.org/officeDocument/2006/relationships/image" Target="../media/image15.png"/><Relationship Id="rId29" Type="http://schemas.openxmlformats.org/officeDocument/2006/relationships/hyperlink" Target="http://www.nida.nih.gov/" TargetMode="External"/><Relationship Id="rId11" Type="http://schemas.openxmlformats.org/officeDocument/2006/relationships/hyperlink" Target="http://www.nia.nih.gov/" TargetMode="External"/><Relationship Id="rId24" Type="http://schemas.openxmlformats.org/officeDocument/2006/relationships/image" Target="../media/image19.jpeg"/><Relationship Id="rId32" Type="http://schemas.openxmlformats.org/officeDocument/2006/relationships/image" Target="../media/image23.png"/><Relationship Id="rId37" Type="http://schemas.openxmlformats.org/officeDocument/2006/relationships/hyperlink" Target="http://www.ninds.nih.gov/" TargetMode="External"/><Relationship Id="rId40" Type="http://schemas.openxmlformats.org/officeDocument/2006/relationships/image" Target="../media/image27.png"/><Relationship Id="rId45" Type="http://schemas.openxmlformats.org/officeDocument/2006/relationships/hyperlink" Target="http://www.csr.nih.gov/" TargetMode="External"/><Relationship Id="rId53" Type="http://schemas.openxmlformats.org/officeDocument/2006/relationships/hyperlink" Target="http://www.ncrr.nih.gov/" TargetMode="External"/><Relationship Id="rId5" Type="http://schemas.openxmlformats.org/officeDocument/2006/relationships/hyperlink" Target="http://www.nei.nih.gov/" TargetMode="External"/><Relationship Id="rId10" Type="http://schemas.openxmlformats.org/officeDocument/2006/relationships/image" Target="../media/image12.png"/><Relationship Id="rId19" Type="http://schemas.openxmlformats.org/officeDocument/2006/relationships/hyperlink" Target="http://www.nibib.nih.gov/" TargetMode="External"/><Relationship Id="rId31" Type="http://schemas.openxmlformats.org/officeDocument/2006/relationships/hyperlink" Target="http://www.niehs.nih.gov/" TargetMode="External"/><Relationship Id="rId44" Type="http://schemas.openxmlformats.org/officeDocument/2006/relationships/image" Target="../media/image29.png"/><Relationship Id="rId52" Type="http://schemas.openxmlformats.org/officeDocument/2006/relationships/image" Target="../media/image33.png"/><Relationship Id="rId4" Type="http://schemas.openxmlformats.org/officeDocument/2006/relationships/image" Target="../media/image9.png"/><Relationship Id="rId9" Type="http://schemas.openxmlformats.org/officeDocument/2006/relationships/hyperlink" Target="http://www.nhgri.nih.gov/" TargetMode="Externa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hyperlink" Target="http://www.niddk.nih.gov/" TargetMode="External"/><Relationship Id="rId30" Type="http://schemas.openxmlformats.org/officeDocument/2006/relationships/image" Target="../media/image22.png"/><Relationship Id="rId35" Type="http://schemas.openxmlformats.org/officeDocument/2006/relationships/hyperlink" Target="http://www.nimh.nih.gov/" TargetMode="External"/><Relationship Id="rId43" Type="http://schemas.openxmlformats.org/officeDocument/2006/relationships/hyperlink" Target="http://www.cit.nih.gov/" TargetMode="External"/><Relationship Id="rId48" Type="http://schemas.openxmlformats.org/officeDocument/2006/relationships/image" Target="../media/image31.png"/><Relationship Id="rId56" Type="http://schemas.openxmlformats.org/officeDocument/2006/relationships/image" Target="../media/image35.png"/><Relationship Id="rId8" Type="http://schemas.openxmlformats.org/officeDocument/2006/relationships/image" Target="../media/image11.png"/><Relationship Id="rId51" Type="http://schemas.openxmlformats.org/officeDocument/2006/relationships/hyperlink" Target="http://www.ncmhd.nih.gov/" TargetMode="External"/><Relationship Id="rId3" Type="http://schemas.openxmlformats.org/officeDocument/2006/relationships/hyperlink" Target="http://www.nci.nih.gov/" TargetMode="External"/><Relationship Id="rId12" Type="http://schemas.openxmlformats.org/officeDocument/2006/relationships/image" Target="../media/image13.png"/><Relationship Id="rId17" Type="http://schemas.openxmlformats.org/officeDocument/2006/relationships/hyperlink" Target="http://www.niams.nih.gov/" TargetMode="External"/><Relationship Id="rId25" Type="http://schemas.openxmlformats.org/officeDocument/2006/relationships/hyperlink" Target="http://www.nidcr.nih.gov/" TargetMode="External"/><Relationship Id="rId33" Type="http://schemas.openxmlformats.org/officeDocument/2006/relationships/hyperlink" Target="http://www.nigms.nih.gov/" TargetMode="External"/><Relationship Id="rId38" Type="http://schemas.openxmlformats.org/officeDocument/2006/relationships/image" Target="../media/image26.png"/><Relationship Id="rId46" Type="http://schemas.openxmlformats.org/officeDocument/2006/relationships/image" Target="../media/image30.png"/><Relationship Id="rId20" Type="http://schemas.openxmlformats.org/officeDocument/2006/relationships/image" Target="../media/image17.jpeg"/><Relationship Id="rId41" Type="http://schemas.openxmlformats.org/officeDocument/2006/relationships/hyperlink" Target="http://www.nlm.nih.gov/" TargetMode="External"/><Relationship Id="rId54"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0.png"/><Relationship Id="rId15" Type="http://schemas.openxmlformats.org/officeDocument/2006/relationships/hyperlink" Target="http://www.niaid.nih.gov/" TargetMode="External"/><Relationship Id="rId23" Type="http://schemas.openxmlformats.org/officeDocument/2006/relationships/hyperlink" Target="http://www.nidcd.nih.gov/" TargetMode="External"/><Relationship Id="rId28" Type="http://schemas.openxmlformats.org/officeDocument/2006/relationships/image" Target="../media/image21.png"/><Relationship Id="rId36" Type="http://schemas.openxmlformats.org/officeDocument/2006/relationships/image" Target="../media/image25.jpeg"/><Relationship Id="rId49" Type="http://schemas.openxmlformats.org/officeDocument/2006/relationships/hyperlink" Target="http://www.nccam.nih.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8.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9.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0.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officeofbudget.od.nih.gov/index.htm" TargetMode="External"/><Relationship Id="rId4" Type="http://schemas.openxmlformats.org/officeDocument/2006/relationships/image" Target="../media/image36.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2.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grants.nih.gov/"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twitter.com/nihforfundi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grants.nih.gov/training/T_Table.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686800" cy="1219200"/>
          </a:xfrm>
        </p:spPr>
        <p:txBody>
          <a:bodyPr/>
          <a:lstStyle/>
          <a:p>
            <a:pPr>
              <a:defRPr/>
            </a:pPr>
            <a:r>
              <a:rPr lang="en-US" sz="4800" dirty="0" smtClean="0">
                <a:effectLst>
                  <a:outerShdw blurRad="38100" dist="38100" dir="2700000" algn="tl">
                    <a:srgbClr val="000000">
                      <a:alpha val="43137"/>
                    </a:srgbClr>
                  </a:outerShdw>
                </a:effectLst>
                <a:latin typeface="Calibri" pitchFamily="34" charset="0"/>
              </a:rPr>
              <a:t>Mapping Your Career with NIH</a:t>
            </a:r>
            <a:endParaRPr lang="en-US" sz="4800" b="1" dirty="0">
              <a:effectLst>
                <a:outerShdw blurRad="38100" dist="38100" dir="2700000" algn="tl">
                  <a:srgbClr val="000000">
                    <a:alpha val="43137"/>
                  </a:srgbClr>
                </a:outerShdw>
              </a:effectLst>
              <a:latin typeface="Calibri" pitchFamily="34" charset="0"/>
            </a:endParaRPr>
          </a:p>
        </p:txBody>
      </p:sp>
      <p:sp>
        <p:nvSpPr>
          <p:cNvPr id="18" name="Text Placeholder 17"/>
          <p:cNvSpPr>
            <a:spLocks noGrp="1"/>
          </p:cNvSpPr>
          <p:nvPr>
            <p:ph type="body" idx="1"/>
          </p:nvPr>
        </p:nvSpPr>
        <p:spPr/>
        <p:txBody>
          <a:bodyPr/>
          <a:lstStyle/>
          <a:p>
            <a:r>
              <a:rPr lang="en-US" dirty="0" smtClean="0">
                <a:latin typeface="Calibri" pitchFamily="34" charset="0"/>
                <a:cs typeface="Calibri" pitchFamily="34" charset="0"/>
              </a:rPr>
              <a:t>Henry Khachaturian, Ph.D.</a:t>
            </a:r>
          </a:p>
          <a:p>
            <a:r>
              <a:rPr lang="en-US" dirty="0" smtClean="0">
                <a:latin typeface="Calibri" pitchFamily="34" charset="0"/>
                <a:cs typeface="Calibri" pitchFamily="34" charset="0"/>
              </a:rPr>
              <a:t>Extramural Program Policy Officer</a:t>
            </a:r>
          </a:p>
          <a:p>
            <a:r>
              <a:rPr lang="en-US" dirty="0" smtClean="0">
                <a:latin typeface="Calibri" pitchFamily="34" charset="0"/>
                <a:cs typeface="Calibri" pitchFamily="34" charset="0"/>
              </a:rPr>
              <a:t>NIH Office of Extramural Research</a:t>
            </a:r>
          </a:p>
          <a:p>
            <a:r>
              <a:rPr lang="en-US" u="sng" dirty="0" smtClean="0">
                <a:latin typeface="Calibri" pitchFamily="34" charset="0"/>
                <a:cs typeface="Calibri" pitchFamily="34" charset="0"/>
              </a:rPr>
              <a:t>hk11b@nih.gov</a:t>
            </a:r>
            <a:endParaRPr lang="en-US" u="sng" dirty="0">
              <a:latin typeface="Calibri" pitchFamily="34" charset="0"/>
              <a:cs typeface="Calibri" pitchFamily="34" charset="0"/>
            </a:endParaRPr>
          </a:p>
        </p:txBody>
      </p:sp>
      <p:sp>
        <p:nvSpPr>
          <p:cNvPr id="22" name="Text Placeholder 21"/>
          <p:cNvSpPr>
            <a:spLocks noGrp="1"/>
          </p:cNvSpPr>
          <p:nvPr>
            <p:ph type="body" sz="quarter" idx="10"/>
          </p:nvPr>
        </p:nvSpPr>
        <p:spPr/>
        <p:txBody>
          <a:bodyPr/>
          <a:lstStyle/>
          <a:p>
            <a:r>
              <a:rPr lang="en-US" sz="2400" b="1" dirty="0" smtClean="0">
                <a:latin typeface="Calibri" pitchFamily="34" charset="0"/>
                <a:cs typeface="Calibri" pitchFamily="34" charset="0"/>
              </a:rPr>
              <a:t>June 2014</a:t>
            </a:r>
            <a:endParaRPr lang="en-US" sz="2400" b="1" dirty="0">
              <a:latin typeface="Calibri" pitchFamily="34" charset="0"/>
              <a:cs typeface="Calibri" pitchFamily="34" charset="0"/>
            </a:endParaRPr>
          </a:p>
        </p:txBody>
      </p:sp>
      <p:grpSp>
        <p:nvGrpSpPr>
          <p:cNvPr id="13" name="Group 12"/>
          <p:cNvGrpSpPr/>
          <p:nvPr/>
        </p:nvGrpSpPr>
        <p:grpSpPr>
          <a:xfrm>
            <a:off x="304800" y="102870"/>
            <a:ext cx="8479362" cy="2487930"/>
            <a:chOff x="304800" y="-152400"/>
            <a:chExt cx="8479362" cy="2590800"/>
          </a:xfrm>
        </p:grpSpPr>
        <p:pic>
          <p:nvPicPr>
            <p:cNvPr id="6" name="Picture 5" descr="NIH Bldg. 1.jpg"/>
            <p:cNvPicPr>
              <a:picLocks noChangeAspect="1"/>
            </p:cNvPicPr>
            <p:nvPr/>
          </p:nvPicPr>
          <p:blipFill>
            <a:blip r:embed="rId3" cstate="print"/>
            <a:srcRect b="6250"/>
            <a:stretch>
              <a:fillRect/>
            </a:stretch>
          </p:blipFill>
          <p:spPr>
            <a:xfrm>
              <a:off x="6705600" y="152400"/>
              <a:ext cx="2078562" cy="2286000"/>
            </a:xfrm>
            <a:prstGeom prst="rect">
              <a:avLst/>
            </a:prstGeom>
            <a:ln w="88900" cap="sq" cmpd="thickThin">
              <a:solidFill>
                <a:srgbClr val="000000"/>
              </a:solidFill>
              <a:prstDash val="solid"/>
              <a:miter lim="800000"/>
            </a:ln>
            <a:effectLst>
              <a:innerShdw blurRad="76200">
                <a:srgbClr val="000000"/>
              </a:innerShdw>
              <a:softEdge rad="127000"/>
            </a:effectLst>
          </p:spPr>
        </p:pic>
        <p:pic>
          <p:nvPicPr>
            <p:cNvPr id="12" name="Picture 11" descr="Lab pic.jpg"/>
            <p:cNvPicPr>
              <a:picLocks noChangeAspect="1"/>
            </p:cNvPicPr>
            <p:nvPr/>
          </p:nvPicPr>
          <p:blipFill>
            <a:blip r:embed="rId4" cstate="print"/>
            <a:srcRect l="13597" t="-10794" r="4568"/>
            <a:stretch>
              <a:fillRect/>
            </a:stretch>
          </p:blipFill>
          <p:spPr>
            <a:xfrm>
              <a:off x="304800" y="-152400"/>
              <a:ext cx="2209800" cy="2590800"/>
            </a:xfrm>
            <a:prstGeom prst="rect">
              <a:avLst/>
            </a:prstGeom>
            <a:effectLst>
              <a:softEdge rad="127000"/>
            </a:effectLst>
          </p:spPr>
        </p:pic>
        <p:pic>
          <p:nvPicPr>
            <p:cNvPr id="19" name="Picture 18" descr="Global.JPG"/>
            <p:cNvPicPr>
              <a:picLocks noChangeAspect="1"/>
            </p:cNvPicPr>
            <p:nvPr/>
          </p:nvPicPr>
          <p:blipFill>
            <a:blip r:embed="rId5" cstate="print"/>
            <a:stretch>
              <a:fillRect/>
            </a:stretch>
          </p:blipFill>
          <p:spPr>
            <a:xfrm>
              <a:off x="2590800" y="152400"/>
              <a:ext cx="4038600" cy="2286000"/>
            </a:xfrm>
            <a:prstGeom prst="rect">
              <a:avLst/>
            </a:prstGeom>
            <a:effectLst>
              <a:softEdge rad="127000"/>
            </a:effectLst>
          </p:spPr>
        </p:pic>
      </p:grpSp>
    </p:spTree>
    <p:extLst>
      <p:ext uri="{BB962C8B-B14F-4D97-AF65-F5344CB8AC3E}">
        <p14:creationId xmlns:p14="http://schemas.microsoft.com/office/powerpoint/2010/main" val="2136103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Fellowships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normAutofit/>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Awarded </a:t>
            </a:r>
            <a:r>
              <a:rPr lang="en-US" sz="1800" dirty="0">
                <a:latin typeface="+mn-lt"/>
              </a:rPr>
              <a:t>to </a:t>
            </a:r>
            <a:r>
              <a:rPr lang="en-US" sz="1800" dirty="0" smtClean="0">
                <a:latin typeface="+mn-lt"/>
              </a:rPr>
              <a:t>Predoctoral or Postdoctoral fellows </a:t>
            </a:r>
            <a:r>
              <a:rPr lang="en-US" sz="1800" dirty="0">
                <a:latin typeface="+mn-lt"/>
              </a:rPr>
              <a:t>who are working with mentors.</a:t>
            </a:r>
          </a:p>
          <a:p>
            <a:pPr eaLnBrk="1" hangingPunct="1">
              <a:spcBef>
                <a:spcPts val="600"/>
              </a:spcBef>
              <a:spcAft>
                <a:spcPts val="600"/>
              </a:spcAft>
              <a:buFont typeface="Wingdings" pitchFamily="2" charset="2"/>
              <a:buChar char="§"/>
            </a:pPr>
            <a:r>
              <a:rPr lang="en-US" sz="1800" dirty="0">
                <a:latin typeface="+mn-lt"/>
              </a:rPr>
              <a:t>Training can be at domestic or foreign institutions.</a:t>
            </a:r>
          </a:p>
          <a:p>
            <a:pPr eaLnBrk="1" hangingPunct="1">
              <a:spcBef>
                <a:spcPts val="600"/>
              </a:spcBef>
              <a:spcAft>
                <a:spcPts val="600"/>
              </a:spcAft>
              <a:buFont typeface="Wingdings" pitchFamily="2" charset="2"/>
              <a:buChar char="§"/>
            </a:pPr>
            <a:r>
              <a:rPr lang="en-US" sz="1800" dirty="0" smtClean="0">
                <a:latin typeface="+mn-lt"/>
              </a:rPr>
              <a:t>Opportunities in basic and/or clinical research.</a:t>
            </a:r>
          </a:p>
          <a:p>
            <a:pPr eaLnBrk="1" hangingPunct="1">
              <a:spcBef>
                <a:spcPts val="600"/>
              </a:spcBef>
              <a:spcAft>
                <a:spcPts val="600"/>
              </a:spcAft>
              <a:buFont typeface="Wingdings" pitchFamily="2" charset="2"/>
              <a:buChar char="§"/>
            </a:pPr>
            <a:r>
              <a:rPr lang="en-US" sz="1800" dirty="0" smtClean="0">
                <a:latin typeface="+mn-lt"/>
              </a:rPr>
              <a:t>Open </a:t>
            </a:r>
            <a:r>
              <a:rPr lang="en-US" sz="1800" dirty="0">
                <a:latin typeface="+mn-lt"/>
              </a:rPr>
              <a:t>to </a:t>
            </a:r>
            <a:r>
              <a:rPr lang="en-US" sz="1800" dirty="0" smtClean="0">
                <a:latin typeface="+mn-lt"/>
              </a:rPr>
              <a:t>any </a:t>
            </a:r>
            <a:r>
              <a:rPr lang="en-US" sz="1800" dirty="0">
                <a:latin typeface="+mn-lt"/>
              </a:rPr>
              <a:t>scientific area within the NIH scientific mission.</a:t>
            </a:r>
          </a:p>
          <a:p>
            <a:pPr eaLnBrk="1" hangingPunct="1">
              <a:spcBef>
                <a:spcPts val="600"/>
              </a:spcBef>
              <a:spcAft>
                <a:spcPts val="600"/>
              </a:spcAft>
              <a:buFont typeface="Wingdings" pitchFamily="2" charset="2"/>
              <a:buChar char="§"/>
            </a:pPr>
            <a:r>
              <a:rPr lang="en-US" sz="1800" dirty="0" smtClean="0">
                <a:latin typeface="+mn-lt"/>
              </a:rPr>
              <a:t>PhDs </a:t>
            </a:r>
            <a:r>
              <a:rPr lang="en-US" sz="1800" dirty="0">
                <a:latin typeface="+mn-lt"/>
              </a:rPr>
              <a:t>and MD/PhDs receive most of the awards</a:t>
            </a:r>
            <a:r>
              <a:rPr lang="en-US" sz="1800" dirty="0" smtClean="0">
                <a:latin typeface="+mn-lt"/>
              </a:rPr>
              <a:t>.</a:t>
            </a:r>
          </a:p>
          <a:p>
            <a:pPr marL="0" lvl="1" indent="0">
              <a:spcBef>
                <a:spcPts val="600"/>
              </a:spcBef>
              <a:spcAft>
                <a:spcPts val="600"/>
              </a:spcAft>
              <a:buNone/>
              <a:defRPr/>
            </a:pPr>
            <a:r>
              <a:rPr lang="en-US" sz="1800" dirty="0" smtClean="0">
                <a:solidFill>
                  <a:schemeClr val="accent2"/>
                </a:solidFill>
                <a:latin typeface="+mn-lt"/>
              </a:rPr>
              <a:t>F-Kiosk: </a:t>
            </a:r>
            <a:r>
              <a:rPr lang="en-US" sz="1600" dirty="0" smtClean="0">
                <a:latin typeface="+mn-lt"/>
                <a:hlinkClick r:id="rId3"/>
              </a:rPr>
              <a:t>http</a:t>
            </a:r>
            <a:r>
              <a:rPr lang="en-US" sz="1600" dirty="0">
                <a:latin typeface="+mn-lt"/>
                <a:hlinkClick r:id="rId3"/>
              </a:rPr>
              <a:t>://grants.nih.gov/training/F_files_nrsa.htm</a:t>
            </a:r>
            <a:endParaRPr lang="en-US" sz="1600" dirty="0">
              <a:latin typeface="+mn-lt"/>
            </a:endParaRPr>
          </a:p>
        </p:txBody>
      </p:sp>
      <p:sp>
        <p:nvSpPr>
          <p:cNvPr id="4" name="Content Placeholder 3"/>
          <p:cNvSpPr>
            <a:spLocks noGrp="1"/>
          </p:cNvSpPr>
          <p:nvPr>
            <p:ph sz="half" idx="2"/>
          </p:nvPr>
        </p:nvSpPr>
        <p:spPr>
          <a:xfrm>
            <a:off x="4800600" y="1397000"/>
            <a:ext cx="4191000" cy="4800600"/>
          </a:xfrm>
          <a:solidFill>
            <a:srgbClr val="CCFFCC"/>
          </a:solidFill>
          <a:effectLst/>
        </p:spPr>
        <p:style>
          <a:lnRef idx="1">
            <a:schemeClr val="accent2"/>
          </a:lnRef>
          <a:fillRef idx="3">
            <a:schemeClr val="accent2"/>
          </a:fillRef>
          <a:effectRef idx="2">
            <a:schemeClr val="accent2"/>
          </a:effectRef>
          <a:fontRef idx="minor">
            <a:schemeClr val="lt1"/>
          </a:fontRef>
        </p:style>
        <p:txBody>
          <a:bodyPr>
            <a:normAutofit/>
          </a:bodyPr>
          <a:lstStyle/>
          <a:p>
            <a:pPr marL="0" indent="0">
              <a:spcBef>
                <a:spcPts val="0"/>
              </a:spcBef>
              <a:spcAft>
                <a:spcPts val="0"/>
              </a:spcAft>
              <a:buNone/>
            </a:pPr>
            <a:r>
              <a:rPr lang="en-US" sz="1800" b="1" dirty="0" smtClean="0">
                <a:solidFill>
                  <a:schemeClr val="tx1"/>
                </a:solidFill>
              </a:rPr>
              <a:t>Core Review Criteria:</a:t>
            </a:r>
          </a:p>
          <a:p>
            <a:pPr marL="395288" lvl="1" indent="-395288" eaLnBrk="1" hangingPunct="1">
              <a:spcBef>
                <a:spcPts val="0"/>
              </a:spcBef>
              <a:spcAft>
                <a:spcPts val="0"/>
              </a:spcAft>
              <a:buFont typeface="+mj-lt"/>
              <a:buAutoNum type="arabicPeriod"/>
            </a:pPr>
            <a:r>
              <a:rPr lang="en-US" sz="1800" dirty="0">
                <a:solidFill>
                  <a:schemeClr val="tx1"/>
                </a:solidFill>
              </a:rPr>
              <a:t>Fellowship Applicant – </a:t>
            </a:r>
            <a:r>
              <a:rPr lang="en-US" sz="1800" dirty="0" smtClean="0">
                <a:solidFill>
                  <a:schemeClr val="tx1"/>
                </a:solidFill>
              </a:rPr>
              <a:t>Academic record and training, publications, etc.</a:t>
            </a:r>
            <a:endParaRPr lang="en-US" sz="1800" dirty="0">
              <a:solidFill>
                <a:schemeClr val="tx1"/>
              </a:solidFill>
            </a:endParaRPr>
          </a:p>
          <a:p>
            <a:pPr marL="395288" lvl="1" indent="-395288" eaLnBrk="1" hangingPunct="1">
              <a:spcBef>
                <a:spcPts val="0"/>
              </a:spcBef>
              <a:spcAft>
                <a:spcPts val="0"/>
              </a:spcAft>
              <a:buFont typeface="+mj-lt"/>
              <a:buAutoNum type="arabicPeriod"/>
            </a:pPr>
            <a:r>
              <a:rPr lang="en-US" sz="1800" dirty="0">
                <a:solidFill>
                  <a:schemeClr val="tx1"/>
                </a:solidFill>
              </a:rPr>
              <a:t>Sponsors, Collaborators, and Consultants</a:t>
            </a:r>
          </a:p>
          <a:p>
            <a:pPr marL="395288" lvl="1" indent="-395288" eaLnBrk="1" hangingPunct="1">
              <a:spcBef>
                <a:spcPts val="0"/>
              </a:spcBef>
              <a:spcAft>
                <a:spcPts val="0"/>
              </a:spcAft>
              <a:buFont typeface="+mj-lt"/>
              <a:buAutoNum type="arabicPeriod"/>
            </a:pPr>
            <a:r>
              <a:rPr lang="en-US" sz="1800" dirty="0">
                <a:solidFill>
                  <a:schemeClr val="tx1"/>
                </a:solidFill>
              </a:rPr>
              <a:t>Research Training Plan</a:t>
            </a:r>
          </a:p>
          <a:p>
            <a:pPr marL="395288" lvl="1" indent="-395288" eaLnBrk="1" hangingPunct="1">
              <a:spcBef>
                <a:spcPts val="0"/>
              </a:spcBef>
              <a:spcAft>
                <a:spcPts val="0"/>
              </a:spcAft>
              <a:buFont typeface="+mj-lt"/>
              <a:buAutoNum type="arabicPeriod"/>
            </a:pPr>
            <a:r>
              <a:rPr lang="en-US" sz="1800" dirty="0" smtClean="0">
                <a:solidFill>
                  <a:schemeClr val="tx1"/>
                </a:solidFill>
              </a:rPr>
              <a:t>Training Potential</a:t>
            </a:r>
            <a:endParaRPr lang="en-US" sz="1800" dirty="0">
              <a:solidFill>
                <a:schemeClr val="tx1"/>
              </a:solidFill>
            </a:endParaRPr>
          </a:p>
          <a:p>
            <a:pPr marL="395288" lvl="1" indent="-395288" eaLnBrk="1" hangingPunct="1">
              <a:spcBef>
                <a:spcPts val="0"/>
              </a:spcBef>
              <a:spcAft>
                <a:spcPts val="0"/>
              </a:spcAft>
              <a:buFont typeface="+mj-lt"/>
              <a:buAutoNum type="arabicPeriod"/>
            </a:pPr>
            <a:r>
              <a:rPr lang="en-US" sz="1800" dirty="0">
                <a:solidFill>
                  <a:schemeClr val="tx1"/>
                </a:solidFill>
              </a:rPr>
              <a:t>Institutional Environment &amp; Commitment to </a:t>
            </a:r>
            <a:r>
              <a:rPr lang="en-US" sz="1800" dirty="0" smtClean="0">
                <a:solidFill>
                  <a:schemeClr val="tx1"/>
                </a:solidFill>
              </a:rPr>
              <a:t>Training</a:t>
            </a:r>
          </a:p>
          <a:p>
            <a:pPr marL="395288" lvl="1" indent="-395288" eaLnBrk="1" hangingPunct="1">
              <a:spcBef>
                <a:spcPts val="0"/>
              </a:spcBef>
              <a:spcAft>
                <a:spcPts val="0"/>
              </a:spcAft>
              <a:buNone/>
            </a:pPr>
            <a:endParaRPr lang="en-US" sz="1800" dirty="0" smtClean="0">
              <a:solidFill>
                <a:schemeClr val="tx1"/>
              </a:solidFill>
            </a:endParaRPr>
          </a:p>
          <a:p>
            <a:pPr marL="395288" lvl="1" indent="-395288" eaLnBrk="1" hangingPunct="1">
              <a:spcBef>
                <a:spcPts val="0"/>
              </a:spcBef>
              <a:spcAft>
                <a:spcPts val="0"/>
              </a:spcAft>
              <a:buNone/>
            </a:pPr>
            <a:r>
              <a:rPr lang="en-US" sz="1800" b="1" dirty="0" smtClean="0">
                <a:solidFill>
                  <a:schemeClr val="tx1"/>
                </a:solidFill>
              </a:rPr>
              <a:t>Additional Review Consideration:</a:t>
            </a:r>
          </a:p>
          <a:p>
            <a:pPr marL="395288" lvl="1" indent="-395288" eaLnBrk="1" hangingPunct="1">
              <a:spcBef>
                <a:spcPts val="0"/>
              </a:spcBef>
              <a:spcAft>
                <a:spcPts val="0"/>
              </a:spcAft>
              <a:buAutoNum type="arabicPeriod"/>
            </a:pPr>
            <a:r>
              <a:rPr lang="en-US" sz="1800" dirty="0" smtClean="0">
                <a:solidFill>
                  <a:schemeClr val="tx1"/>
                </a:solidFill>
              </a:rPr>
              <a:t>Training in the Responsible Conduct of Research</a:t>
            </a:r>
          </a:p>
          <a:p>
            <a:pPr marL="0" marR="0" lvl="1" indent="0" algn="l" defTabSz="914400" rtl="0" eaLnBrk="1" fontAlgn="base" latinLnBrk="0" hangingPunct="1">
              <a:lnSpc>
                <a:spcPct val="100000"/>
              </a:lnSpc>
              <a:spcBef>
                <a:spcPts val="0"/>
              </a:spcBef>
              <a:spcAft>
                <a:spcPts val="0"/>
              </a:spcAft>
              <a:buClrTx/>
              <a:buSzTx/>
              <a:buFont typeface="+mj-lt"/>
              <a:buNone/>
              <a:tabLst/>
              <a:defRPr/>
            </a:pPr>
            <a:endParaRPr lang="en-US" sz="1800" dirty="0" smtClean="0">
              <a:solidFill>
                <a:schemeClr val="tx1"/>
              </a:solidFill>
              <a:effectLst/>
            </a:endParaRPr>
          </a:p>
          <a:p>
            <a:pPr marL="0" marR="0" lvl="1" indent="0" algn="l" defTabSz="914400" rtl="0" eaLnBrk="1" fontAlgn="base" latinLnBrk="0" hangingPunct="1">
              <a:lnSpc>
                <a:spcPct val="100000"/>
              </a:lnSpc>
              <a:spcBef>
                <a:spcPts val="0"/>
              </a:spcBef>
              <a:spcAft>
                <a:spcPts val="0"/>
              </a:spcAft>
              <a:buClrTx/>
              <a:buSzTx/>
              <a:buFont typeface="+mj-lt"/>
              <a:buNone/>
              <a:tabLst/>
              <a:defRPr/>
            </a:pPr>
            <a:endParaRPr lang="en-US" sz="1800" dirty="0" smtClean="0">
              <a:solidFill>
                <a:schemeClr val="tx1"/>
              </a:solidFill>
              <a:effectLst/>
            </a:endParaRPr>
          </a:p>
          <a:p>
            <a:pPr marL="0" lvl="1" indent="0" eaLnBrk="1" hangingPunct="1">
              <a:spcBef>
                <a:spcPts val="0"/>
              </a:spcBef>
              <a:spcAft>
                <a:spcPts val="0"/>
              </a:spcAft>
              <a:buFont typeface="+mj-lt"/>
              <a:buNone/>
            </a:pPr>
            <a:endParaRPr lang="en-US" sz="1800" dirty="0">
              <a:solidFill>
                <a:schemeClr val="tx1"/>
              </a:solidFill>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10</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fontScale="90000"/>
          </a:bodyPr>
          <a:lstStyle/>
          <a:p>
            <a:pPr algn="ctr"/>
            <a:r>
              <a:rPr lang="en-US" b="1" dirty="0" smtClean="0">
                <a:solidFill>
                  <a:schemeClr val="bg1"/>
                </a:solidFill>
                <a:effectLst>
                  <a:outerShdw blurRad="38100" dist="38100" dir="2700000" algn="tl">
                    <a:srgbClr val="000000">
                      <a:alpha val="43137"/>
                    </a:srgbClr>
                  </a:outerShdw>
                </a:effectLst>
              </a:rPr>
              <a:t>F30 and F31 Predoctoral  Fellowships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4097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Support Predoctoral Fellows during graduate (possibly medical) training.</a:t>
            </a:r>
          </a:p>
          <a:p>
            <a:pPr eaLnBrk="1" hangingPunct="1">
              <a:spcBef>
                <a:spcPts val="600"/>
              </a:spcBef>
              <a:spcAft>
                <a:spcPts val="600"/>
              </a:spcAft>
              <a:buFont typeface="Wingdings" pitchFamily="2" charset="2"/>
              <a:buChar char="§"/>
            </a:pPr>
            <a:r>
              <a:rPr lang="en-US" sz="1800" dirty="0" smtClean="0">
                <a:latin typeface="+mn-lt"/>
              </a:rPr>
              <a:t>F30 (MD/PhD) may support up to 6 years of training.</a:t>
            </a:r>
          </a:p>
          <a:p>
            <a:pPr eaLnBrk="1" hangingPunct="1">
              <a:spcBef>
                <a:spcPts val="600"/>
              </a:spcBef>
              <a:spcAft>
                <a:spcPts val="600"/>
              </a:spcAft>
              <a:buFont typeface="Wingdings" pitchFamily="2" charset="2"/>
              <a:buChar char="§"/>
            </a:pPr>
            <a:r>
              <a:rPr lang="en-US" sz="1800" dirty="0" smtClean="0">
                <a:latin typeface="+mn-lt"/>
              </a:rPr>
              <a:t>F31 is limited to 5 years total.</a:t>
            </a:r>
          </a:p>
          <a:p>
            <a:pPr eaLnBrk="1" hangingPunct="1">
              <a:spcBef>
                <a:spcPts val="600"/>
              </a:spcBef>
              <a:spcAft>
                <a:spcPts val="600"/>
              </a:spcAft>
              <a:buFont typeface="Wingdings" pitchFamily="2" charset="2"/>
              <a:buChar char="§"/>
            </a:pPr>
            <a:r>
              <a:rPr lang="en-US" sz="1800" dirty="0" smtClean="0">
                <a:latin typeface="+mn-lt"/>
              </a:rPr>
              <a:t>Promising doctoral candidates who will be performing dissertation research.</a:t>
            </a:r>
          </a:p>
          <a:p>
            <a:pPr eaLnBrk="1" hangingPunct="1">
              <a:spcBef>
                <a:spcPts val="600"/>
              </a:spcBef>
              <a:spcAft>
                <a:spcPts val="600"/>
              </a:spcAft>
              <a:buFont typeface="Wingdings" pitchFamily="2" charset="2"/>
              <a:buChar char="§"/>
            </a:pPr>
            <a:r>
              <a:rPr lang="en-US" sz="1800" dirty="0" smtClean="0">
                <a:latin typeface="+mn-lt"/>
              </a:rPr>
              <a:t>Some Institutes and Centers </a:t>
            </a:r>
            <a:r>
              <a:rPr lang="en-US" sz="1800" dirty="0">
                <a:latin typeface="+mn-lt"/>
              </a:rPr>
              <a:t>only support </a:t>
            </a:r>
            <a:r>
              <a:rPr lang="en-US" sz="1800" dirty="0" smtClean="0">
                <a:latin typeface="+mn-lt"/>
              </a:rPr>
              <a:t>Diversity F31s.</a:t>
            </a:r>
          </a:p>
          <a:p>
            <a:pPr>
              <a:spcBef>
                <a:spcPts val="600"/>
              </a:spcBef>
              <a:spcAft>
                <a:spcPts val="600"/>
              </a:spcAft>
              <a:buFont typeface="Wingdings" pitchFamily="2" charset="2"/>
              <a:buChar char="§"/>
            </a:pPr>
            <a:r>
              <a:rPr lang="en-US" sz="1800" dirty="0" smtClean="0">
                <a:latin typeface="+mn-lt"/>
              </a:rPr>
              <a:t>Fellows may not change the scope, move fellowship, or change mentor without prior NIH approval!</a:t>
            </a:r>
            <a:endParaRPr lang="en-US" sz="1800" dirty="0" smtClean="0">
              <a:solidFill>
                <a:srgbClr val="C00000"/>
              </a:solidFill>
              <a:latin typeface="+mn-lt"/>
            </a:endParaRPr>
          </a:p>
          <a:p>
            <a:pPr>
              <a:spcBef>
                <a:spcPts val="600"/>
              </a:spcBef>
              <a:spcAft>
                <a:spcPts val="600"/>
              </a:spcAft>
              <a:buNone/>
            </a:pPr>
            <a:endParaRPr lang="en-US" sz="1800" dirty="0">
              <a:latin typeface="+mn-lt"/>
            </a:endParaRPr>
          </a:p>
        </p:txBody>
      </p:sp>
      <p:sp>
        <p:nvSpPr>
          <p:cNvPr id="4" name="Content Placeholder 3"/>
          <p:cNvSpPr>
            <a:spLocks noGrp="1"/>
          </p:cNvSpPr>
          <p:nvPr>
            <p:ph sz="half" idx="2"/>
          </p:nvPr>
        </p:nvSpPr>
        <p:spPr>
          <a:xfrm>
            <a:off x="4800600" y="1409700"/>
            <a:ext cx="4191000" cy="4800600"/>
          </a:xfrm>
          <a:solidFill>
            <a:srgbClr val="CCFFCC"/>
          </a:solidFill>
          <a:ln/>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57150" lvl="1" indent="0">
              <a:lnSpc>
                <a:spcPct val="90000"/>
              </a:lnSpc>
              <a:spcBef>
                <a:spcPts val="0"/>
              </a:spcBef>
              <a:spcAft>
                <a:spcPts val="0"/>
              </a:spcAft>
              <a:buNone/>
            </a:pPr>
            <a:endParaRPr lang="en-US" sz="1800" b="1" dirty="0" smtClean="0">
              <a:solidFill>
                <a:schemeClr val="tx1"/>
              </a:solidFill>
            </a:endParaRPr>
          </a:p>
          <a:p>
            <a:pPr marL="339725" lvl="1" indent="-282575">
              <a:lnSpc>
                <a:spcPct val="90000"/>
              </a:lnSpc>
              <a:spcBef>
                <a:spcPts val="0"/>
              </a:spcBef>
              <a:spcAft>
                <a:spcPts val="0"/>
              </a:spcAft>
              <a:buFont typeface="Wingdings" pitchFamily="2" charset="2"/>
              <a:buChar char="Ø"/>
            </a:pPr>
            <a:r>
              <a:rPr lang="en-US" sz="1800" b="1" dirty="0" smtClean="0">
                <a:solidFill>
                  <a:schemeClr val="tx1"/>
                </a:solidFill>
              </a:rPr>
              <a:t>Stipend:</a:t>
            </a:r>
            <a:r>
              <a:rPr lang="en-US" sz="1800" dirty="0" smtClean="0">
                <a:solidFill>
                  <a:schemeClr val="tx1"/>
                </a:solidFill>
              </a:rPr>
              <a:t> </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FY 2014: $22,476</a:t>
            </a:r>
          </a:p>
          <a:p>
            <a:pPr marL="739775" lvl="2" indent="-282575">
              <a:lnSpc>
                <a:spcPct val="90000"/>
              </a:lnSpc>
              <a:spcBef>
                <a:spcPts val="0"/>
              </a:spcBef>
              <a:spcAft>
                <a:spcPts val="0"/>
              </a:spcAft>
              <a:buClr>
                <a:srgbClr val="00B050"/>
              </a:buClr>
              <a:buNone/>
            </a:pPr>
            <a:endParaRPr lang="en-US" sz="1800" dirty="0">
              <a:solidFill>
                <a:schemeClr val="tx1"/>
              </a:solidFill>
            </a:endParaRPr>
          </a:p>
          <a:p>
            <a:pPr marL="339725" lvl="1" indent="-282575">
              <a:lnSpc>
                <a:spcPct val="90000"/>
              </a:lnSpc>
              <a:spcBef>
                <a:spcPts val="0"/>
              </a:spcBef>
              <a:spcAft>
                <a:spcPts val="0"/>
              </a:spcAft>
              <a:buClr>
                <a:srgbClr val="00B050"/>
              </a:buClr>
              <a:buFont typeface="Wingdings" pitchFamily="2" charset="2"/>
              <a:buChar char="Ø"/>
            </a:pPr>
            <a:r>
              <a:rPr lang="en-US" sz="1800" b="1" dirty="0" smtClean="0">
                <a:solidFill>
                  <a:schemeClr val="tx1"/>
                </a:solidFill>
              </a:rPr>
              <a:t>Tuition/Fees:</a:t>
            </a:r>
            <a:r>
              <a:rPr lang="en-US" sz="1800" dirty="0" smtClean="0">
                <a:solidFill>
                  <a:schemeClr val="tx1"/>
                </a:solidFill>
              </a:rPr>
              <a:t> </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60% of requested tuition, capped at $16,000 ($21,000 for MD/PhD programs)</a:t>
            </a:r>
          </a:p>
          <a:p>
            <a:pPr marL="739775" lvl="2" indent="-282575">
              <a:lnSpc>
                <a:spcPct val="90000"/>
              </a:lnSpc>
              <a:spcBef>
                <a:spcPts val="0"/>
              </a:spcBef>
              <a:spcAft>
                <a:spcPts val="0"/>
              </a:spcAft>
              <a:buClr>
                <a:srgbClr val="00B050"/>
              </a:buClr>
              <a:buNone/>
            </a:pPr>
            <a:endParaRPr lang="en-US" sz="1800" dirty="0" smtClean="0">
              <a:solidFill>
                <a:schemeClr val="tx1"/>
              </a:solidFill>
            </a:endParaRPr>
          </a:p>
          <a:p>
            <a:pPr marL="339725" lvl="1" indent="-282575">
              <a:lnSpc>
                <a:spcPct val="90000"/>
              </a:lnSpc>
              <a:spcBef>
                <a:spcPts val="0"/>
              </a:spcBef>
              <a:spcAft>
                <a:spcPts val="0"/>
              </a:spcAft>
              <a:buClr>
                <a:srgbClr val="00B050"/>
              </a:buClr>
              <a:buFont typeface="Wingdings" pitchFamily="2" charset="2"/>
              <a:buChar char="Ø"/>
            </a:pPr>
            <a:r>
              <a:rPr lang="en-US" sz="1800" b="1" dirty="0" smtClean="0">
                <a:solidFill>
                  <a:schemeClr val="tx1"/>
                </a:solidFill>
              </a:rPr>
              <a:t>Institutional Allowance:</a:t>
            </a:r>
            <a:r>
              <a:rPr lang="en-US" sz="1800" dirty="0" smtClean="0">
                <a:solidFill>
                  <a:schemeClr val="tx1"/>
                </a:solidFill>
              </a:rPr>
              <a:t> </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$4,200</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Includes </a:t>
            </a:r>
            <a:r>
              <a:rPr lang="en-US" sz="1800" dirty="0">
                <a:solidFill>
                  <a:schemeClr val="tx1"/>
                </a:solidFill>
              </a:rPr>
              <a:t>health </a:t>
            </a:r>
            <a:r>
              <a:rPr lang="en-US" sz="1800" dirty="0" smtClean="0">
                <a:solidFill>
                  <a:schemeClr val="tx1"/>
                </a:solidFill>
              </a:rPr>
              <a:t>insurance</a:t>
            </a:r>
          </a:p>
          <a:p>
            <a:pPr marL="739775" lvl="2" indent="-282575">
              <a:lnSpc>
                <a:spcPct val="90000"/>
              </a:lnSpc>
              <a:spcBef>
                <a:spcPts val="0"/>
              </a:spcBef>
              <a:spcAft>
                <a:spcPts val="0"/>
              </a:spcAft>
              <a:buClr>
                <a:srgbClr val="00B050"/>
              </a:buClr>
              <a:buNone/>
            </a:pPr>
            <a:endParaRPr lang="en-US" sz="1800" dirty="0">
              <a:solidFill>
                <a:schemeClr val="tx1"/>
              </a:solidFill>
            </a:endParaRPr>
          </a:p>
          <a:p>
            <a:pPr marL="339725" lvl="1" indent="-282575">
              <a:lnSpc>
                <a:spcPct val="90000"/>
              </a:lnSpc>
              <a:spcBef>
                <a:spcPts val="0"/>
              </a:spcBef>
              <a:spcAft>
                <a:spcPts val="0"/>
              </a:spcAft>
              <a:buClr>
                <a:srgbClr val="00B050"/>
              </a:buClr>
              <a:buFont typeface="Wingdings" pitchFamily="2" charset="2"/>
              <a:buChar char="Ø"/>
            </a:pPr>
            <a:r>
              <a:rPr lang="en-US" sz="1800" b="1" dirty="0">
                <a:solidFill>
                  <a:schemeClr val="tx1"/>
                </a:solidFill>
              </a:rPr>
              <a:t>Travel </a:t>
            </a:r>
            <a:r>
              <a:rPr lang="en-US" sz="1800" b="1" dirty="0" smtClean="0">
                <a:solidFill>
                  <a:schemeClr val="tx1"/>
                </a:solidFill>
              </a:rPr>
              <a:t>Allowance:</a:t>
            </a:r>
            <a:r>
              <a:rPr lang="en-US" sz="1800" dirty="0" smtClean="0">
                <a:solidFill>
                  <a:schemeClr val="tx1"/>
                </a:solidFill>
              </a:rPr>
              <a:t> </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Part of IA</a:t>
            </a:r>
          </a:p>
          <a:p>
            <a:pPr marL="339725" lvl="1" indent="-282575">
              <a:lnSpc>
                <a:spcPct val="90000"/>
              </a:lnSpc>
              <a:spcBef>
                <a:spcPts val="0"/>
              </a:spcBef>
              <a:spcAft>
                <a:spcPts val="0"/>
              </a:spcAft>
              <a:buNone/>
            </a:pPr>
            <a:endParaRPr lang="en-US" sz="1800" dirty="0" smtClean="0">
              <a:solidFill>
                <a:schemeClr val="tx1"/>
              </a:solidFill>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11</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F32 Postdoctoral Fellowships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normAutofit lnSpcReduction="10000"/>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Support Postdoctoral research training.</a:t>
            </a:r>
          </a:p>
          <a:p>
            <a:pPr eaLnBrk="1" hangingPunct="1">
              <a:spcBef>
                <a:spcPts val="600"/>
              </a:spcBef>
              <a:spcAft>
                <a:spcPts val="600"/>
              </a:spcAft>
              <a:buFont typeface="Wingdings" pitchFamily="2" charset="2"/>
              <a:buChar char="§"/>
            </a:pPr>
            <a:r>
              <a:rPr lang="en-US" sz="1800" dirty="0" smtClean="0">
                <a:latin typeface="+mn-lt"/>
              </a:rPr>
              <a:t>Promising fellows with the potential to become productive, independent investigators in scientific health-related research fields relevant to the missions of NIH Institutes &amp; Centers.</a:t>
            </a:r>
          </a:p>
          <a:p>
            <a:pPr eaLnBrk="1" hangingPunct="1">
              <a:spcBef>
                <a:spcPts val="600"/>
              </a:spcBef>
              <a:spcAft>
                <a:spcPts val="600"/>
              </a:spcAft>
              <a:buFont typeface="Wingdings" pitchFamily="2" charset="2"/>
              <a:buChar char="§"/>
            </a:pPr>
            <a:r>
              <a:rPr lang="en-US" sz="1800" dirty="0" smtClean="0">
                <a:latin typeface="+mn-lt"/>
              </a:rPr>
              <a:t>NRSA support for up to 3 years total. Awardees incur two years of payback.</a:t>
            </a:r>
          </a:p>
          <a:p>
            <a:pPr lvl="1">
              <a:spcBef>
                <a:spcPts val="600"/>
              </a:spcBef>
              <a:spcAft>
                <a:spcPts val="600"/>
              </a:spcAft>
              <a:buFont typeface="Wingdings" pitchFamily="2" charset="2"/>
              <a:buChar char="v"/>
            </a:pPr>
            <a:r>
              <a:rPr lang="en-US" sz="1800" dirty="0" smtClean="0">
                <a:latin typeface="+mn-lt"/>
              </a:rPr>
              <a:t>Repay the 1st year by staying in research a 2nd year</a:t>
            </a:r>
          </a:p>
          <a:p>
            <a:pPr>
              <a:spcBef>
                <a:spcPts val="600"/>
              </a:spcBef>
              <a:spcAft>
                <a:spcPts val="600"/>
              </a:spcAft>
              <a:buFont typeface="Wingdings" pitchFamily="2" charset="2"/>
              <a:buChar char="§"/>
            </a:pPr>
            <a:r>
              <a:rPr lang="en-US" sz="1800" dirty="0" smtClean="0">
                <a:latin typeface="+mn-lt"/>
              </a:rPr>
              <a:t>Fellows may not change the scope, move fellowship, or switch mentor without prior NIH approval!</a:t>
            </a:r>
          </a:p>
        </p:txBody>
      </p:sp>
      <p:sp>
        <p:nvSpPr>
          <p:cNvPr id="4" name="Content Placeholder 3"/>
          <p:cNvSpPr>
            <a:spLocks noGrp="1"/>
          </p:cNvSpPr>
          <p:nvPr>
            <p:ph sz="half" idx="2"/>
          </p:nvPr>
        </p:nvSpPr>
        <p:spPr>
          <a:xfrm>
            <a:off x="4800600" y="1371600"/>
            <a:ext cx="4191000" cy="4800600"/>
          </a:xfrm>
          <a:solidFill>
            <a:srgbClr val="CCFFCC"/>
          </a:solidFill>
          <a:effectLst/>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spcBef>
                <a:spcPts val="0"/>
              </a:spcBef>
              <a:spcAft>
                <a:spcPts val="0"/>
              </a:spcAft>
              <a:buNone/>
            </a:pPr>
            <a:r>
              <a:rPr lang="en-US" sz="2000" b="1" dirty="0" smtClean="0"/>
              <a:t>Program Features:</a:t>
            </a:r>
          </a:p>
          <a:p>
            <a:pPr marL="0" lvl="1" indent="0">
              <a:lnSpc>
                <a:spcPct val="90000"/>
              </a:lnSpc>
              <a:spcBef>
                <a:spcPts val="0"/>
              </a:spcBef>
              <a:spcAft>
                <a:spcPts val="0"/>
              </a:spcAft>
              <a:buNone/>
            </a:pPr>
            <a:endParaRPr lang="en-US" sz="1800" b="1" dirty="0" smtClean="0">
              <a:solidFill>
                <a:schemeClr val="tx1"/>
              </a:solidFill>
            </a:endParaRPr>
          </a:p>
          <a:p>
            <a:pPr marL="339725" lvl="1" indent="-339725">
              <a:lnSpc>
                <a:spcPct val="90000"/>
              </a:lnSpc>
              <a:spcBef>
                <a:spcPts val="0"/>
              </a:spcBef>
              <a:spcAft>
                <a:spcPts val="0"/>
              </a:spcAft>
              <a:buFont typeface="Wingdings" pitchFamily="2" charset="2"/>
              <a:buChar char="Ø"/>
            </a:pPr>
            <a:r>
              <a:rPr lang="en-US" sz="1800" b="1" dirty="0" smtClean="0">
                <a:solidFill>
                  <a:schemeClr val="tx1"/>
                </a:solidFill>
              </a:rPr>
              <a:t>Stipends:</a:t>
            </a:r>
            <a:r>
              <a:rPr lang="en-US" sz="1800" dirty="0" smtClean="0">
                <a:solidFill>
                  <a:schemeClr val="tx1"/>
                </a:solidFill>
              </a:rPr>
              <a:t> </a:t>
            </a:r>
          </a:p>
          <a:p>
            <a:pPr marL="739775" lvl="2" indent="-339725">
              <a:lnSpc>
                <a:spcPct val="90000"/>
              </a:lnSpc>
              <a:spcBef>
                <a:spcPts val="0"/>
              </a:spcBef>
              <a:spcAft>
                <a:spcPts val="0"/>
              </a:spcAft>
              <a:buClr>
                <a:srgbClr val="00B050"/>
              </a:buClr>
              <a:buFont typeface="Wingdings" pitchFamily="2" charset="2"/>
              <a:buChar char="q"/>
            </a:pPr>
            <a:r>
              <a:rPr lang="en-US" sz="1800" dirty="0" smtClean="0">
                <a:solidFill>
                  <a:schemeClr val="tx1"/>
                </a:solidFill>
              </a:rPr>
              <a:t>FY 2014: $42,000 (Level-0) to $55,272 (Level-7)</a:t>
            </a:r>
          </a:p>
          <a:p>
            <a:pPr marL="739775" lvl="2" indent="-339725">
              <a:lnSpc>
                <a:spcPct val="90000"/>
              </a:lnSpc>
              <a:spcBef>
                <a:spcPts val="0"/>
              </a:spcBef>
              <a:spcAft>
                <a:spcPts val="0"/>
              </a:spcAft>
              <a:buClr>
                <a:srgbClr val="00B050"/>
              </a:buClr>
              <a:buNone/>
            </a:pPr>
            <a:endParaRPr lang="en-US" sz="1800" dirty="0" smtClean="0">
              <a:solidFill>
                <a:schemeClr val="tx1"/>
              </a:solidFill>
            </a:endParaRPr>
          </a:p>
          <a:p>
            <a:pPr marL="339725" lvl="1" indent="-282575">
              <a:lnSpc>
                <a:spcPct val="90000"/>
              </a:lnSpc>
              <a:spcBef>
                <a:spcPts val="0"/>
              </a:spcBef>
              <a:spcAft>
                <a:spcPts val="0"/>
              </a:spcAft>
              <a:buClr>
                <a:srgbClr val="00B050"/>
              </a:buClr>
              <a:buFont typeface="Wingdings" pitchFamily="2" charset="2"/>
              <a:buChar char="Ø"/>
            </a:pPr>
            <a:r>
              <a:rPr lang="en-US" sz="1800" b="1" dirty="0" smtClean="0">
                <a:solidFill>
                  <a:schemeClr val="tx1"/>
                </a:solidFill>
              </a:rPr>
              <a:t>Tuition/Fees:</a:t>
            </a:r>
            <a:r>
              <a:rPr lang="en-US" sz="1800" dirty="0" smtClean="0">
                <a:solidFill>
                  <a:schemeClr val="tx1"/>
                </a:solidFill>
              </a:rPr>
              <a:t> </a:t>
            </a:r>
          </a:p>
          <a:p>
            <a:pPr marL="739775" lvl="2" indent="-282575">
              <a:lnSpc>
                <a:spcPct val="90000"/>
              </a:lnSpc>
              <a:spcBef>
                <a:spcPts val="0"/>
              </a:spcBef>
              <a:spcAft>
                <a:spcPts val="0"/>
              </a:spcAft>
              <a:buClr>
                <a:srgbClr val="00B050"/>
              </a:buClr>
              <a:buFont typeface="Wingdings" pitchFamily="2" charset="2"/>
              <a:buChar char="q"/>
            </a:pPr>
            <a:r>
              <a:rPr lang="en-US" sz="1800" dirty="0" smtClean="0">
                <a:solidFill>
                  <a:schemeClr val="tx1"/>
                </a:solidFill>
              </a:rPr>
              <a:t>60% of requested tuition, capped at $4,500 ($16,000 for those seeking another doctoral degree)</a:t>
            </a:r>
          </a:p>
          <a:p>
            <a:pPr marL="739775" lvl="2" indent="-282575">
              <a:lnSpc>
                <a:spcPct val="90000"/>
              </a:lnSpc>
              <a:spcBef>
                <a:spcPts val="0"/>
              </a:spcBef>
              <a:spcAft>
                <a:spcPts val="0"/>
              </a:spcAft>
              <a:buClr>
                <a:srgbClr val="00B050"/>
              </a:buClr>
              <a:buNone/>
            </a:pPr>
            <a:endParaRPr lang="en-US" sz="1800" dirty="0" smtClean="0">
              <a:solidFill>
                <a:schemeClr val="tx1"/>
              </a:solidFill>
            </a:endParaRPr>
          </a:p>
          <a:p>
            <a:pPr marL="339725" lvl="1" indent="-339725" eaLnBrk="1" hangingPunct="1">
              <a:lnSpc>
                <a:spcPct val="90000"/>
              </a:lnSpc>
              <a:spcBef>
                <a:spcPts val="0"/>
              </a:spcBef>
              <a:spcAft>
                <a:spcPts val="0"/>
              </a:spcAft>
              <a:buClr>
                <a:srgbClr val="00B050"/>
              </a:buClr>
              <a:buFont typeface="Wingdings" pitchFamily="2" charset="2"/>
              <a:buChar char="Ø"/>
            </a:pPr>
            <a:r>
              <a:rPr lang="en-US" sz="1800" b="1" dirty="0" smtClean="0">
                <a:solidFill>
                  <a:schemeClr val="tx1"/>
                </a:solidFill>
              </a:rPr>
              <a:t>Institutional Allowance:</a:t>
            </a:r>
            <a:r>
              <a:rPr lang="en-US" sz="1800" dirty="0" smtClean="0">
                <a:solidFill>
                  <a:schemeClr val="tx1"/>
                </a:solidFill>
              </a:rPr>
              <a:t> </a:t>
            </a:r>
          </a:p>
          <a:p>
            <a:pPr marL="739775" lvl="2" indent="-339725">
              <a:lnSpc>
                <a:spcPct val="90000"/>
              </a:lnSpc>
              <a:spcBef>
                <a:spcPts val="0"/>
              </a:spcBef>
              <a:spcAft>
                <a:spcPts val="0"/>
              </a:spcAft>
              <a:buClr>
                <a:srgbClr val="00B050"/>
              </a:buClr>
              <a:buFont typeface="Wingdings" pitchFamily="2" charset="2"/>
              <a:buChar char="q"/>
            </a:pPr>
            <a:r>
              <a:rPr lang="en-US" sz="1800" dirty="0" smtClean="0">
                <a:solidFill>
                  <a:schemeClr val="tx1"/>
                </a:solidFill>
              </a:rPr>
              <a:t>$7,850</a:t>
            </a:r>
          </a:p>
          <a:p>
            <a:pPr marL="739775" lvl="2" indent="-339725">
              <a:lnSpc>
                <a:spcPct val="90000"/>
              </a:lnSpc>
              <a:spcBef>
                <a:spcPts val="0"/>
              </a:spcBef>
              <a:spcAft>
                <a:spcPts val="0"/>
              </a:spcAft>
              <a:buClr>
                <a:srgbClr val="00B050"/>
              </a:buClr>
              <a:buFont typeface="Wingdings" pitchFamily="2" charset="2"/>
              <a:buChar char="q"/>
            </a:pPr>
            <a:r>
              <a:rPr lang="en-US" sz="1800" dirty="0" smtClean="0">
                <a:solidFill>
                  <a:schemeClr val="tx1"/>
                </a:solidFill>
              </a:rPr>
              <a:t>Includes </a:t>
            </a:r>
            <a:r>
              <a:rPr lang="en-US" sz="1800" dirty="0">
                <a:solidFill>
                  <a:schemeClr val="tx1"/>
                </a:solidFill>
              </a:rPr>
              <a:t>health </a:t>
            </a:r>
            <a:r>
              <a:rPr lang="en-US" sz="1800" dirty="0" smtClean="0">
                <a:solidFill>
                  <a:schemeClr val="tx1"/>
                </a:solidFill>
              </a:rPr>
              <a:t>insurance</a:t>
            </a:r>
          </a:p>
          <a:p>
            <a:pPr marL="739775" lvl="2" indent="-339725">
              <a:lnSpc>
                <a:spcPct val="90000"/>
              </a:lnSpc>
              <a:spcBef>
                <a:spcPts val="0"/>
              </a:spcBef>
              <a:spcAft>
                <a:spcPts val="0"/>
              </a:spcAft>
              <a:buClr>
                <a:srgbClr val="00B050"/>
              </a:buClr>
              <a:buNone/>
            </a:pPr>
            <a:endParaRPr lang="en-US" sz="1800" dirty="0" smtClean="0">
              <a:solidFill>
                <a:schemeClr val="tx1"/>
              </a:solidFill>
            </a:endParaRPr>
          </a:p>
          <a:p>
            <a:pPr marL="339725" lvl="1" indent="-339725" eaLnBrk="1" hangingPunct="1">
              <a:lnSpc>
                <a:spcPct val="90000"/>
              </a:lnSpc>
              <a:spcBef>
                <a:spcPts val="0"/>
              </a:spcBef>
              <a:spcAft>
                <a:spcPts val="0"/>
              </a:spcAft>
              <a:buClr>
                <a:srgbClr val="00B050"/>
              </a:buClr>
              <a:buFont typeface="Wingdings" pitchFamily="2" charset="2"/>
              <a:buChar char="Ø"/>
            </a:pPr>
            <a:r>
              <a:rPr lang="en-US" sz="1800" b="1" dirty="0" smtClean="0">
                <a:solidFill>
                  <a:schemeClr val="tx1"/>
                </a:solidFill>
              </a:rPr>
              <a:t>Travel Allowance:</a:t>
            </a:r>
          </a:p>
          <a:p>
            <a:pPr marL="739775" lvl="2" indent="-339725">
              <a:lnSpc>
                <a:spcPct val="90000"/>
              </a:lnSpc>
              <a:spcBef>
                <a:spcPts val="0"/>
              </a:spcBef>
              <a:spcAft>
                <a:spcPts val="0"/>
              </a:spcAft>
              <a:buClr>
                <a:srgbClr val="00B050"/>
              </a:buClr>
              <a:buFont typeface="Wingdings" pitchFamily="2" charset="2"/>
              <a:buChar char="q"/>
            </a:pPr>
            <a:r>
              <a:rPr lang="en-US" sz="1800" dirty="0" smtClean="0">
                <a:solidFill>
                  <a:schemeClr val="tx1"/>
                </a:solidFill>
              </a:rPr>
              <a:t>Up to $1,000</a:t>
            </a:r>
          </a:p>
          <a:p>
            <a:pPr marL="0" indent="0">
              <a:spcBef>
                <a:spcPts val="0"/>
              </a:spcBef>
              <a:spcAft>
                <a:spcPts val="0"/>
              </a:spcAft>
              <a:buNone/>
            </a:pPr>
            <a:endParaRPr lang="en-US" sz="1800" dirty="0">
              <a:solidFill>
                <a:schemeClr val="tx1"/>
              </a:solidFill>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12</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457200" y="215900"/>
            <a:ext cx="8231188" cy="720725"/>
          </a:xfrm>
        </p:spPr>
        <p:txBody>
          <a:bodyPr/>
          <a:lstStyle/>
          <a:p>
            <a:r>
              <a:rPr lang="en-US" altLang="en-US" sz="2400" dirty="0" err="1"/>
              <a:t>Kirschstein</a:t>
            </a:r>
            <a:r>
              <a:rPr lang="en-US" altLang="en-US" sz="2400" dirty="0"/>
              <a:t>-NRSA training grants and fellowships
 Pre- and Post-Doctoral full-time training positions </a:t>
            </a:r>
            <a:r>
              <a:rPr lang="en-US" altLang="en-US" sz="2400" dirty="0" smtClean="0"/>
              <a:t>awarded</a:t>
            </a:r>
            <a:endParaRPr lang="en-US" altLang="en-US" sz="2400" dirty="0"/>
          </a:p>
        </p:txBody>
      </p:sp>
      <p:pic>
        <p:nvPicPr>
          <p:cNvPr id="31762" name="Picture 18" descr="Legend for Kirschstein-NRSA training grants and fellowships: Pre- and Post-Doctoral full-time training positions awar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82673"/>
            <a:ext cx="54864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Kirschstein-NRSA training grants and fellowships: Pre- and Post-Doctoral full-time training positions awar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304800" y="215899"/>
            <a:ext cx="8383588" cy="720725"/>
          </a:xfrm>
        </p:spPr>
        <p:txBody>
          <a:bodyPr/>
          <a:lstStyle/>
          <a:p>
            <a:r>
              <a:rPr lang="en-US" altLang="en-US" sz="2400" dirty="0" err="1"/>
              <a:t>Kirschstein</a:t>
            </a:r>
            <a:r>
              <a:rPr lang="en-US" altLang="en-US" sz="2400" dirty="0"/>
              <a:t>-NRSA institutional research training grants
 Applications, awards, and success </a:t>
            </a:r>
            <a:r>
              <a:rPr lang="en-US" altLang="en-US" sz="2400" dirty="0" smtClean="0"/>
              <a:t>rates</a:t>
            </a:r>
            <a:endParaRPr lang="en-US" altLang="en-US" sz="2400" dirty="0"/>
          </a:p>
        </p:txBody>
      </p:sp>
      <p:pic>
        <p:nvPicPr>
          <p:cNvPr id="31762" name="Picture 18" descr="Legend for Kirschstein-NRSA institutional research training grants: Applications, awards, and success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82674"/>
            <a:ext cx="27051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Kirschstein-NRSA institutional research training grants: Applications, awards, and success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6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304800" y="215900"/>
            <a:ext cx="8383588" cy="720725"/>
          </a:xfrm>
        </p:spPr>
        <p:txBody>
          <a:bodyPr/>
          <a:lstStyle/>
          <a:p>
            <a:r>
              <a:rPr lang="en-US" altLang="en-US" sz="2400" dirty="0" err="1"/>
              <a:t>Kirschstein</a:t>
            </a:r>
            <a:r>
              <a:rPr lang="en-US" altLang="en-US" sz="2400" dirty="0"/>
              <a:t>-NRSA pre-doctoral fellowships (F31s)
 Applications, awards, and success </a:t>
            </a:r>
            <a:r>
              <a:rPr lang="en-US" altLang="en-US" sz="2400" dirty="0" smtClean="0"/>
              <a:t>rates</a:t>
            </a:r>
            <a:endParaRPr lang="en-US" altLang="en-US" sz="2400" dirty="0"/>
          </a:p>
        </p:txBody>
      </p:sp>
      <p:pic>
        <p:nvPicPr>
          <p:cNvPr id="31762" name="Picture 18" descr="Legend for Kirschstein-NRSA pre-doctoral fellowships (F31s): Applications, awards, and success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3624"/>
            <a:ext cx="27051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Kirschstein-NRSA pre-doctoral fellowships (F31s): Applications, awards, and success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9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381000" y="215900"/>
            <a:ext cx="8307388" cy="720725"/>
          </a:xfrm>
        </p:spPr>
        <p:txBody>
          <a:bodyPr/>
          <a:lstStyle/>
          <a:p>
            <a:r>
              <a:rPr lang="en-US" altLang="en-US" sz="2400" dirty="0" err="1"/>
              <a:t>Kirschstein</a:t>
            </a:r>
            <a:r>
              <a:rPr lang="en-US" altLang="en-US" sz="2400" dirty="0"/>
              <a:t>-NRSA post-doctoral fellowships (F32s)
 Applications, awards, and success </a:t>
            </a:r>
            <a:r>
              <a:rPr lang="en-US" altLang="en-US" sz="2400" dirty="0" smtClean="0"/>
              <a:t>rates</a:t>
            </a:r>
            <a:endParaRPr lang="en-US" altLang="en-US" sz="2400" dirty="0"/>
          </a:p>
        </p:txBody>
      </p:sp>
      <p:pic>
        <p:nvPicPr>
          <p:cNvPr id="31762" name="Picture 18" descr="Legend for Kirschstein-NRSA post-doctoral fellowships (F32s): Applications, awards, and success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8384"/>
            <a:ext cx="27051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Kirschstein-NRSA post-doctoral fellowships (F32s): Applications, awards, and success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3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600" b="1" dirty="0" smtClean="0">
                <a:solidFill>
                  <a:schemeClr val="bg1"/>
                </a:solidFill>
                <a:effectLst>
                  <a:outerShdw blurRad="38100" dist="38100" dir="2700000" algn="tl">
                    <a:srgbClr val="000000">
                      <a:alpha val="43137"/>
                    </a:srgbClr>
                  </a:outerShdw>
                </a:effectLst>
              </a:rPr>
              <a:t>Career Development Awards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00600"/>
          </a:xfrm>
        </p:spPr>
        <p:txBody>
          <a:bodyPr>
            <a:normAutofit lnSpcReduction="10000"/>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Individual and Institutional Awards.</a:t>
            </a:r>
          </a:p>
          <a:p>
            <a:pPr eaLnBrk="1" hangingPunct="1">
              <a:spcBef>
                <a:spcPts val="600"/>
              </a:spcBef>
              <a:spcAft>
                <a:spcPts val="600"/>
              </a:spcAft>
              <a:buFont typeface="Wingdings" pitchFamily="2" charset="2"/>
              <a:buChar char="§"/>
            </a:pPr>
            <a:r>
              <a:rPr lang="en-US" sz="1800" dirty="0" smtClean="0">
                <a:latin typeface="+mn-lt"/>
              </a:rPr>
              <a:t>Opportunities for basic and clinical investigators.</a:t>
            </a:r>
          </a:p>
          <a:p>
            <a:pPr eaLnBrk="1" hangingPunct="1">
              <a:spcBef>
                <a:spcPts val="600"/>
              </a:spcBef>
              <a:spcAft>
                <a:spcPts val="600"/>
              </a:spcAft>
              <a:buFont typeface="Wingdings" pitchFamily="2" charset="2"/>
              <a:buChar char="§"/>
            </a:pPr>
            <a:r>
              <a:rPr lang="en-US" sz="1800" dirty="0" smtClean="0">
                <a:latin typeface="+mn-lt"/>
              </a:rPr>
              <a:t>Mix of mentored and independent mechanisms.</a:t>
            </a:r>
          </a:p>
          <a:p>
            <a:pPr eaLnBrk="1" hangingPunct="1">
              <a:spcBef>
                <a:spcPts val="600"/>
              </a:spcBef>
              <a:spcAft>
                <a:spcPts val="600"/>
              </a:spcAft>
              <a:buFont typeface="Wingdings" pitchFamily="2" charset="2"/>
              <a:buChar char="§"/>
            </a:pPr>
            <a:r>
              <a:rPr lang="en-US" sz="1800" dirty="0" smtClean="0">
                <a:latin typeface="+mn-lt"/>
              </a:rPr>
              <a:t>Some designed as awards for faculty investigators.</a:t>
            </a:r>
          </a:p>
          <a:p>
            <a:pPr eaLnBrk="1" hangingPunct="1">
              <a:spcBef>
                <a:spcPts val="600"/>
              </a:spcBef>
              <a:spcAft>
                <a:spcPts val="600"/>
              </a:spcAft>
              <a:buFont typeface="Wingdings" pitchFamily="2" charset="2"/>
              <a:buChar char="§"/>
            </a:pPr>
            <a:r>
              <a:rPr lang="en-US" sz="1800" dirty="0" smtClean="0">
                <a:latin typeface="+mn-lt"/>
              </a:rPr>
              <a:t>Newer programs (K22 and K99/R00) are transition awards for MDs and PhDs.</a:t>
            </a:r>
          </a:p>
          <a:p>
            <a:pPr marL="0" indent="0" eaLnBrk="1" hangingPunct="1">
              <a:spcBef>
                <a:spcPts val="600"/>
              </a:spcBef>
              <a:spcAft>
                <a:spcPts val="600"/>
              </a:spcAft>
              <a:buNone/>
            </a:pPr>
            <a:r>
              <a:rPr lang="en-US" sz="1800" dirty="0" smtClean="0">
                <a:latin typeface="+mn-lt"/>
              </a:rPr>
              <a:t>K-Kiosk: </a:t>
            </a:r>
            <a:r>
              <a:rPr lang="en-US" sz="1800" dirty="0" smtClean="0">
                <a:latin typeface="+mn-lt"/>
                <a:hlinkClick r:id="rId3"/>
              </a:rPr>
              <a:t>http://grants.nih.gov/training/careerdevelopmentawards.htm</a:t>
            </a:r>
            <a:endParaRPr lang="en-US" sz="1800" dirty="0" smtClean="0">
              <a:latin typeface="+mn-lt"/>
            </a:endParaRPr>
          </a:p>
        </p:txBody>
      </p:sp>
      <p:sp>
        <p:nvSpPr>
          <p:cNvPr id="4" name="Content Placeholder 3"/>
          <p:cNvSpPr>
            <a:spLocks noGrp="1"/>
          </p:cNvSpPr>
          <p:nvPr>
            <p:ph sz="half" idx="2"/>
          </p:nvPr>
        </p:nvSpPr>
        <p:spPr>
          <a:xfrm>
            <a:off x="4800600" y="1371600"/>
            <a:ext cx="4191000" cy="4800600"/>
          </a:xfrm>
          <a:solidFill>
            <a:srgbClr val="CCFFFF">
              <a:alpha val="72941"/>
            </a:srgbClr>
          </a:solidFill>
          <a:effectLst/>
        </p:spPr>
        <p:style>
          <a:lnRef idx="1">
            <a:schemeClr val="accent2"/>
          </a:lnRef>
          <a:fillRef idx="3">
            <a:schemeClr val="accent2"/>
          </a:fillRef>
          <a:effectRef idx="2">
            <a:schemeClr val="accent2"/>
          </a:effectRef>
          <a:fontRef idx="minor">
            <a:schemeClr val="lt1"/>
          </a:fontRef>
        </p:style>
        <p:txBody>
          <a:bodyPr>
            <a:normAutofit lnSpcReduction="10000"/>
          </a:bodyPr>
          <a:lstStyle/>
          <a:p>
            <a:pPr marL="339725" lvl="2" indent="-339725" eaLnBrk="1" hangingPunct="1">
              <a:spcBef>
                <a:spcPts val="0"/>
              </a:spcBef>
              <a:spcAft>
                <a:spcPts val="0"/>
              </a:spcAft>
              <a:buNone/>
            </a:pPr>
            <a:r>
              <a:rPr lang="en-US" sz="1800" b="1" dirty="0" smtClean="0">
                <a:solidFill>
                  <a:schemeClr val="tx1"/>
                </a:solidFill>
              </a:rPr>
              <a:t>Core Review Criteria:</a:t>
            </a:r>
          </a:p>
          <a:p>
            <a:pPr marL="339725" lvl="2" indent="-339725" eaLnBrk="1" hangingPunct="1">
              <a:spcBef>
                <a:spcPts val="0"/>
              </a:spcBef>
              <a:spcAft>
                <a:spcPts val="0"/>
              </a:spcAft>
              <a:buClr>
                <a:srgbClr val="00B050"/>
              </a:buClr>
              <a:buFont typeface="+mj-lt"/>
              <a:buAutoNum type="arabicPeriod"/>
            </a:pPr>
            <a:r>
              <a:rPr lang="en-US" sz="1800" dirty="0" smtClean="0">
                <a:solidFill>
                  <a:schemeClr val="tx1"/>
                </a:solidFill>
              </a:rPr>
              <a:t>Candidate</a:t>
            </a:r>
            <a:endParaRPr lang="en-US" sz="1800" dirty="0">
              <a:solidFill>
                <a:schemeClr val="tx1"/>
              </a:solidFill>
            </a:endParaRPr>
          </a:p>
          <a:p>
            <a:pPr marL="339725" lvl="2" indent="-339725" eaLnBrk="1" hangingPunct="1">
              <a:spcBef>
                <a:spcPts val="0"/>
              </a:spcBef>
              <a:spcAft>
                <a:spcPts val="0"/>
              </a:spcAft>
              <a:buClr>
                <a:srgbClr val="00B050"/>
              </a:buClr>
              <a:buFont typeface="+mj-lt"/>
              <a:buAutoNum type="arabicPeriod"/>
            </a:pPr>
            <a:r>
              <a:rPr lang="en-US" sz="1800" dirty="0">
                <a:solidFill>
                  <a:schemeClr val="tx1"/>
                </a:solidFill>
              </a:rPr>
              <a:t>Career Development </a:t>
            </a:r>
            <a:r>
              <a:rPr lang="en-US" sz="1800" dirty="0" smtClean="0">
                <a:solidFill>
                  <a:schemeClr val="tx1"/>
                </a:solidFill>
              </a:rPr>
              <a:t>Plan/Career </a:t>
            </a:r>
            <a:r>
              <a:rPr lang="en-US" sz="1800" dirty="0">
                <a:solidFill>
                  <a:schemeClr val="tx1"/>
                </a:solidFill>
              </a:rPr>
              <a:t>Goals &amp; Objectives </a:t>
            </a:r>
            <a:r>
              <a:rPr lang="en-US" sz="1800" dirty="0" smtClean="0">
                <a:solidFill>
                  <a:schemeClr val="tx1"/>
                </a:solidFill>
              </a:rPr>
              <a:t>(or </a:t>
            </a:r>
            <a:r>
              <a:rPr lang="en-US" sz="1800" dirty="0">
                <a:solidFill>
                  <a:schemeClr val="tx1"/>
                </a:solidFill>
              </a:rPr>
              <a:t>Plan to Provide </a:t>
            </a:r>
            <a:r>
              <a:rPr lang="en-US" sz="1800" dirty="0" smtClean="0">
                <a:solidFill>
                  <a:schemeClr val="tx1"/>
                </a:solidFill>
              </a:rPr>
              <a:t>Mentoring*)</a:t>
            </a:r>
            <a:endParaRPr lang="en-US" sz="1800" dirty="0">
              <a:solidFill>
                <a:schemeClr val="tx1"/>
              </a:solidFill>
            </a:endParaRPr>
          </a:p>
          <a:p>
            <a:pPr marL="339725" lvl="2" indent="-339725" eaLnBrk="1" hangingPunct="1">
              <a:spcBef>
                <a:spcPts val="0"/>
              </a:spcBef>
              <a:spcAft>
                <a:spcPts val="0"/>
              </a:spcAft>
              <a:buClr>
                <a:srgbClr val="00B050"/>
              </a:buClr>
              <a:buFont typeface="+mj-lt"/>
              <a:buAutoNum type="arabicPeriod"/>
            </a:pPr>
            <a:r>
              <a:rPr lang="en-US" sz="1800" dirty="0">
                <a:solidFill>
                  <a:schemeClr val="tx1"/>
                </a:solidFill>
              </a:rPr>
              <a:t>Research Plan</a:t>
            </a:r>
          </a:p>
          <a:p>
            <a:pPr marL="339725" lvl="2" indent="-339725" eaLnBrk="1" hangingPunct="1">
              <a:spcBef>
                <a:spcPts val="0"/>
              </a:spcBef>
              <a:spcAft>
                <a:spcPts val="0"/>
              </a:spcAft>
              <a:buClr>
                <a:srgbClr val="00B050"/>
              </a:buClr>
              <a:buFont typeface="+mj-lt"/>
              <a:buAutoNum type="arabicPeriod"/>
            </a:pPr>
            <a:r>
              <a:rPr lang="en-US" sz="1800" dirty="0">
                <a:solidFill>
                  <a:schemeClr val="tx1"/>
                </a:solidFill>
              </a:rPr>
              <a:t>Mentor(s), Consultants(s) and Collaborator(s)</a:t>
            </a:r>
          </a:p>
          <a:p>
            <a:pPr marL="339725" lvl="2" indent="-339725" eaLnBrk="1" hangingPunct="1">
              <a:spcBef>
                <a:spcPts val="0"/>
              </a:spcBef>
              <a:spcAft>
                <a:spcPts val="0"/>
              </a:spcAft>
              <a:buClr>
                <a:srgbClr val="00B050"/>
              </a:buClr>
              <a:buFont typeface="+mj-lt"/>
              <a:buAutoNum type="arabicPeriod"/>
            </a:pPr>
            <a:r>
              <a:rPr lang="en-US" sz="1800" dirty="0">
                <a:solidFill>
                  <a:schemeClr val="tx1"/>
                </a:solidFill>
              </a:rPr>
              <a:t>Environment and Institutional Commitment to the </a:t>
            </a:r>
            <a:r>
              <a:rPr lang="en-US" sz="1800" dirty="0" smtClean="0">
                <a:solidFill>
                  <a:schemeClr val="tx1"/>
                </a:solidFill>
              </a:rPr>
              <a:t>Candidate</a:t>
            </a:r>
          </a:p>
          <a:p>
            <a:pPr marL="339725" lvl="2" indent="-339725" eaLnBrk="1" hangingPunct="1">
              <a:spcBef>
                <a:spcPts val="0"/>
              </a:spcBef>
              <a:spcAft>
                <a:spcPts val="0"/>
              </a:spcAft>
              <a:buNone/>
            </a:pPr>
            <a:endParaRPr lang="en-US" sz="1800" dirty="0" smtClean="0">
              <a:solidFill>
                <a:schemeClr val="tx1"/>
              </a:solidFill>
            </a:endParaRPr>
          </a:p>
          <a:p>
            <a:pPr marL="395288" lvl="1" indent="-395288" eaLnBrk="1" hangingPunct="1">
              <a:spcBef>
                <a:spcPts val="0"/>
              </a:spcBef>
              <a:spcAft>
                <a:spcPts val="0"/>
              </a:spcAft>
              <a:buNone/>
            </a:pPr>
            <a:r>
              <a:rPr lang="en-US" sz="1800" b="1" dirty="0" smtClean="0">
                <a:solidFill>
                  <a:schemeClr val="tx1"/>
                </a:solidFill>
              </a:rPr>
              <a:t>Additional Review Consideration:</a:t>
            </a:r>
          </a:p>
          <a:p>
            <a:pPr marL="395288" lvl="1" indent="-395288" eaLnBrk="1" hangingPunct="1">
              <a:spcBef>
                <a:spcPts val="0"/>
              </a:spcBef>
              <a:spcAft>
                <a:spcPts val="0"/>
              </a:spcAft>
              <a:buAutoNum type="arabicPeriod"/>
            </a:pPr>
            <a:r>
              <a:rPr lang="en-US" sz="1800" dirty="0" smtClean="0">
                <a:solidFill>
                  <a:schemeClr val="tx1"/>
                </a:solidFill>
              </a:rPr>
              <a:t>Training in the Responsible Conduct of Research</a:t>
            </a:r>
          </a:p>
          <a:p>
            <a:pPr marL="339725" lvl="2" indent="-339725" eaLnBrk="1" hangingPunct="1">
              <a:spcBef>
                <a:spcPts val="0"/>
              </a:spcBef>
              <a:spcAft>
                <a:spcPts val="0"/>
              </a:spcAft>
              <a:buNone/>
            </a:pPr>
            <a:endParaRPr lang="en-US" sz="1800" dirty="0" smtClean="0">
              <a:solidFill>
                <a:schemeClr val="tx1"/>
              </a:solidFill>
            </a:endParaRPr>
          </a:p>
          <a:p>
            <a:pPr marL="339725" lvl="2" indent="-339725" eaLnBrk="1" hangingPunct="1">
              <a:spcBef>
                <a:spcPts val="0"/>
              </a:spcBef>
              <a:spcAft>
                <a:spcPts val="0"/>
              </a:spcAft>
              <a:buNone/>
            </a:pPr>
            <a:endParaRPr lang="en-US" sz="1400" dirty="0" smtClean="0">
              <a:solidFill>
                <a:schemeClr val="tx1"/>
              </a:solidFill>
            </a:endParaRPr>
          </a:p>
          <a:p>
            <a:pPr marL="339725" lvl="2" indent="-339725" eaLnBrk="1" hangingPunct="1">
              <a:spcBef>
                <a:spcPts val="0"/>
              </a:spcBef>
              <a:spcAft>
                <a:spcPts val="0"/>
              </a:spcAft>
              <a:buNone/>
            </a:pPr>
            <a:endParaRPr lang="en-US" sz="1400" dirty="0" smtClean="0">
              <a:solidFill>
                <a:schemeClr val="tx1"/>
              </a:solidFill>
            </a:endParaRPr>
          </a:p>
          <a:p>
            <a:pPr marL="339725" lvl="2" indent="-339725" eaLnBrk="1" hangingPunct="1">
              <a:spcBef>
                <a:spcPts val="0"/>
              </a:spcBef>
              <a:spcAft>
                <a:spcPts val="0"/>
              </a:spcAft>
              <a:buNone/>
            </a:pPr>
            <a:endParaRPr lang="en-US" sz="1400" dirty="0" smtClean="0">
              <a:solidFill>
                <a:schemeClr val="tx1"/>
              </a:solidFill>
            </a:endParaRPr>
          </a:p>
          <a:p>
            <a:pPr marL="339725" lvl="2" indent="-339725" eaLnBrk="1" hangingPunct="1">
              <a:spcBef>
                <a:spcPts val="0"/>
              </a:spcBef>
              <a:spcAft>
                <a:spcPts val="0"/>
              </a:spcAft>
              <a:buNone/>
            </a:pPr>
            <a:r>
              <a:rPr lang="en-US" sz="1400" dirty="0" smtClean="0">
                <a:solidFill>
                  <a:schemeClr val="tx1"/>
                </a:solidFill>
              </a:rPr>
              <a:t>* For Independent K awards</a:t>
            </a:r>
            <a:endParaRPr lang="en-US" sz="1400" dirty="0">
              <a:solidFill>
                <a:schemeClr val="tx1"/>
              </a:solidFill>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17</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K01 Mentored Research Scientist Development Award</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fontAlgn="auto" hangingPunct="1">
              <a:spcBef>
                <a:spcPts val="600"/>
              </a:spcBef>
              <a:spcAft>
                <a:spcPts val="600"/>
              </a:spcAft>
              <a:buSzPct val="80000"/>
              <a:buNone/>
              <a:defRPr/>
            </a:pPr>
            <a:r>
              <a:rPr lang="en-US" sz="2000" b="1" dirty="0" smtClean="0">
                <a:latin typeface="+mn-lt"/>
              </a:rPr>
              <a:t>Overview:</a:t>
            </a:r>
          </a:p>
          <a:p>
            <a:pPr eaLnBrk="1" fontAlgn="auto" hangingPunct="1">
              <a:spcBef>
                <a:spcPts val="600"/>
              </a:spcBef>
              <a:spcAft>
                <a:spcPts val="600"/>
              </a:spcAft>
              <a:buSzPct val="100000"/>
              <a:buFont typeface="Wingdings" pitchFamily="2" charset="2"/>
              <a:buChar char="§"/>
              <a:defRPr/>
            </a:pPr>
            <a:r>
              <a:rPr lang="en-US" sz="1800" dirty="0" smtClean="0">
                <a:latin typeface="+mn-lt"/>
              </a:rPr>
              <a:t>Supports an intensive, supervised career development experience in the biomedical, behavioral, or clinical sciences leading to research independence. </a:t>
            </a:r>
          </a:p>
          <a:p>
            <a:pPr eaLnBrk="1" fontAlgn="auto" hangingPunct="1">
              <a:spcBef>
                <a:spcPts val="600"/>
              </a:spcBef>
              <a:spcAft>
                <a:spcPts val="600"/>
              </a:spcAft>
              <a:buSzPct val="100000"/>
              <a:buFont typeface="Wingdings" pitchFamily="2" charset="2"/>
              <a:buChar char="§"/>
              <a:defRPr/>
            </a:pPr>
            <a:r>
              <a:rPr lang="en-US" sz="1800" dirty="0" smtClean="0">
                <a:latin typeface="+mn-lt"/>
              </a:rPr>
              <a:t>Some ICs use the K01 for individuals who propose to train in a new field or those who have had a hiatus in their research career.</a:t>
            </a:r>
          </a:p>
          <a:p>
            <a:pPr eaLnBrk="1" fontAlgn="auto" hangingPunct="1">
              <a:spcBef>
                <a:spcPts val="600"/>
              </a:spcBef>
              <a:spcAft>
                <a:spcPts val="600"/>
              </a:spcAft>
              <a:buSzPct val="100000"/>
              <a:buFont typeface="Wingdings" pitchFamily="2" charset="2"/>
              <a:buChar char="§"/>
              <a:defRPr/>
            </a:pPr>
            <a:r>
              <a:rPr lang="en-US" sz="1800" dirty="0" smtClean="0">
                <a:latin typeface="+mn-lt"/>
              </a:rPr>
              <a:t>Some ICs utilize the K01 award to increase research workforce diversity.</a:t>
            </a:r>
            <a:endParaRPr lang="en-US" sz="1600" dirty="0" smtClean="0">
              <a:latin typeface="+mn-lt"/>
            </a:endParaRPr>
          </a:p>
          <a:p>
            <a:pPr eaLnBrk="1" fontAlgn="auto" hangingPunct="1">
              <a:spcBef>
                <a:spcPts val="600"/>
              </a:spcBef>
              <a:spcAft>
                <a:spcPts val="600"/>
              </a:spcAft>
              <a:buSzPct val="100000"/>
              <a:buFont typeface="Wingdings" pitchFamily="2" charset="2"/>
              <a:buChar char="§"/>
              <a:defRPr/>
            </a:pPr>
            <a:r>
              <a:rPr lang="en-US" sz="1800" dirty="0" smtClean="0">
                <a:latin typeface="+mn-lt"/>
              </a:rPr>
              <a:t>Primarily for PhDs or equivalent research doctoral degrees.</a:t>
            </a:r>
          </a:p>
        </p:txBody>
      </p:sp>
      <p:sp>
        <p:nvSpPr>
          <p:cNvPr id="4" name="Content Placeholder 3"/>
          <p:cNvSpPr>
            <a:spLocks noGrp="1"/>
          </p:cNvSpPr>
          <p:nvPr>
            <p:ph sz="half" idx="2"/>
          </p:nvPr>
        </p:nvSpPr>
        <p:spPr>
          <a:xfrm>
            <a:off x="4800600" y="1371600"/>
            <a:ext cx="4191000" cy="48006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eaLnBrk="1" fontAlgn="auto" hangingPunct="1">
              <a:spcBef>
                <a:spcPts val="0"/>
              </a:spcBef>
              <a:spcAft>
                <a:spcPts val="0"/>
              </a:spcAft>
              <a:buSzPct val="80000"/>
              <a:buNone/>
              <a:defRPr/>
            </a:pPr>
            <a:endParaRPr lang="en-US" sz="18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3 </a:t>
            </a:r>
            <a:r>
              <a:rPr lang="en-US" sz="1800" dirty="0"/>
              <a:t>to 5 </a:t>
            </a:r>
            <a:r>
              <a:rPr lang="en-US" sz="1800" dirty="0" smtClean="0"/>
              <a:t>years</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Up to legislative cap (varies by Institute/Center) – Most common salary cap is $75,000</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Up </a:t>
            </a:r>
            <a:r>
              <a:rPr lang="en-US" sz="1800" dirty="0"/>
              <a:t>to $</a:t>
            </a:r>
            <a:r>
              <a:rPr lang="en-US" sz="1800" dirty="0" smtClean="0"/>
              <a:t>50,000/year </a:t>
            </a:r>
            <a:r>
              <a:rPr lang="en-US" sz="1800" dirty="0"/>
              <a:t>(varies by </a:t>
            </a:r>
            <a:r>
              <a:rPr lang="en-US" sz="1800" dirty="0" smtClean="0"/>
              <a:t>Institute/Center)</a:t>
            </a:r>
          </a:p>
          <a:p>
            <a:pPr eaLnBrk="1" fontAlgn="auto" hangingPunct="1">
              <a:spcBef>
                <a:spcPts val="0"/>
              </a:spcBef>
              <a:spcAft>
                <a:spcPts val="0"/>
              </a:spcAft>
              <a:buSzPct val="100000"/>
              <a:buFont typeface="Wingdings" pitchFamily="2" charset="2"/>
              <a:buChar char="Ø"/>
              <a:defRPr/>
            </a:pPr>
            <a:endParaRPr lang="en-US" sz="1800" dirty="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100000"/>
              <a:buFont typeface="Wingdings" pitchFamily="2" charset="2"/>
              <a:buChar char="v"/>
              <a:defRPr/>
            </a:pPr>
            <a:r>
              <a:rPr lang="en-US" sz="1400" dirty="0" smtClean="0"/>
              <a:t>Institute and Center contacts and policies: See Funding Opportunity Announcement</a:t>
            </a:r>
          </a:p>
          <a:p>
            <a:pPr eaLnBrk="1" fontAlgn="auto" hangingPunct="1">
              <a:spcBef>
                <a:spcPts val="0"/>
              </a:spcBef>
              <a:spcAft>
                <a:spcPts val="0"/>
              </a:spcAft>
              <a:buSzPct val="80000"/>
              <a:buNone/>
              <a:defRPr/>
            </a:pPr>
            <a:endParaRPr lang="en-US" sz="1800" dirty="0" smtClean="0"/>
          </a:p>
          <a:p>
            <a:pPr eaLnBrk="1" fontAlgn="auto" hangingPunct="1">
              <a:spcBef>
                <a:spcPts val="0"/>
              </a:spcBef>
              <a:spcAft>
                <a:spcPts val="0"/>
              </a:spcAft>
              <a:buSzPct val="80000"/>
              <a:buNone/>
              <a:defRPr/>
            </a:pPr>
            <a:endParaRPr lang="en-US" sz="1800" dirty="0" smtClean="0"/>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18</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600" b="1" dirty="0" smtClean="0">
                <a:solidFill>
                  <a:schemeClr val="bg1"/>
                </a:solidFill>
                <a:effectLst>
                  <a:outerShdw blurRad="38100" dist="38100" dir="2700000" algn="tl">
                    <a:srgbClr val="000000">
                      <a:alpha val="43137"/>
                    </a:srgbClr>
                  </a:outerShdw>
                </a:effectLst>
              </a:rPr>
              <a:t>K02 Independent Scientist Award</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953000"/>
          </a:xfrm>
        </p:spPr>
        <p:txBody>
          <a:bodyPr/>
          <a:lstStyle/>
          <a:p>
            <a:pPr marL="0" indent="0" eaLnBrk="1" hangingPunct="1">
              <a:spcBef>
                <a:spcPts val="600"/>
              </a:spcBef>
              <a:spcAft>
                <a:spcPts val="600"/>
              </a:spcAft>
              <a:buNone/>
            </a:pPr>
            <a:r>
              <a:rPr lang="en-US" sz="2000" b="1" dirty="0" smtClean="0">
                <a:latin typeface="+mn-lt"/>
              </a:rPr>
              <a:t>Overview:</a:t>
            </a:r>
            <a:endParaRPr lang="en-US" sz="2000" dirty="0" smtClean="0">
              <a:latin typeface="+mn-lt"/>
            </a:endParaRPr>
          </a:p>
          <a:p>
            <a:pPr eaLnBrk="1" hangingPunct="1">
              <a:spcBef>
                <a:spcPts val="600"/>
              </a:spcBef>
              <a:spcAft>
                <a:spcPts val="600"/>
              </a:spcAft>
              <a:buFont typeface="Wingdings" pitchFamily="2" charset="2"/>
              <a:buChar char="§"/>
            </a:pPr>
            <a:r>
              <a:rPr lang="en-US" sz="1800" dirty="0" smtClean="0">
                <a:latin typeface="+mn-lt"/>
              </a:rPr>
              <a:t>To foster the development of outstanding scientists and enable them to expand their potential to make significant contributions to their field of research.</a:t>
            </a:r>
          </a:p>
          <a:p>
            <a:pPr eaLnBrk="1" hangingPunct="1">
              <a:spcBef>
                <a:spcPts val="600"/>
              </a:spcBef>
              <a:spcAft>
                <a:spcPts val="600"/>
              </a:spcAft>
              <a:buFont typeface="Wingdings" pitchFamily="2" charset="2"/>
              <a:buChar char="§"/>
            </a:pPr>
            <a:r>
              <a:rPr lang="en-US" sz="1800" dirty="0" smtClean="0">
                <a:latin typeface="+mn-lt"/>
              </a:rPr>
              <a:t>For newly independent scientists who can demonstrate the need for a period of intensive research focus as a means of enhancing their research careers. </a:t>
            </a:r>
          </a:p>
          <a:p>
            <a:pPr eaLnBrk="1" hangingPunct="1">
              <a:spcBef>
                <a:spcPts val="600"/>
              </a:spcBef>
              <a:spcAft>
                <a:spcPts val="600"/>
              </a:spcAft>
              <a:buFont typeface="Wingdings" pitchFamily="2" charset="2"/>
              <a:buChar char="§"/>
            </a:pPr>
            <a:r>
              <a:rPr lang="en-US" sz="1800" dirty="0" smtClean="0">
                <a:latin typeface="+mn-lt"/>
              </a:rPr>
              <a:t>Must have independent grant support as Principal Investigator (e.g. R01).</a:t>
            </a:r>
          </a:p>
          <a:p>
            <a:pPr eaLnBrk="1" hangingPunct="1">
              <a:spcBef>
                <a:spcPts val="600"/>
              </a:spcBef>
              <a:spcAft>
                <a:spcPts val="600"/>
              </a:spcAft>
              <a:buFont typeface="Wingdings" pitchFamily="2" charset="2"/>
              <a:buChar char="§"/>
            </a:pPr>
            <a:r>
              <a:rPr lang="en-US" sz="1800" dirty="0" smtClean="0">
                <a:latin typeface="+mn-lt"/>
              </a:rPr>
              <a:t>Mix of PhDs and MDs.</a:t>
            </a:r>
          </a:p>
          <a:p>
            <a:pPr eaLnBrk="1" hangingPunct="1">
              <a:spcBef>
                <a:spcPts val="600"/>
              </a:spcBef>
              <a:spcAft>
                <a:spcPts val="600"/>
              </a:spcAft>
              <a:buFont typeface="Wingdings" pitchFamily="2" charset="2"/>
              <a:buChar char="§"/>
            </a:pPr>
            <a:r>
              <a:rPr lang="en-US" sz="1800" dirty="0" smtClean="0">
                <a:latin typeface="+mn-lt"/>
              </a:rPr>
              <a:t>Relatively few applicants.</a:t>
            </a:r>
          </a:p>
          <a:p>
            <a:pPr eaLnBrk="1" hangingPunct="1">
              <a:spcBef>
                <a:spcPts val="600"/>
              </a:spcBef>
              <a:spcAft>
                <a:spcPts val="600"/>
              </a:spcAft>
              <a:buNone/>
            </a:pPr>
            <a:endParaRPr lang="en-US" sz="1800" dirty="0">
              <a:latin typeface="+mn-lt"/>
            </a:endParaRPr>
          </a:p>
        </p:txBody>
      </p:sp>
      <p:sp>
        <p:nvSpPr>
          <p:cNvPr id="4" name="Content Placeholder 3"/>
          <p:cNvSpPr>
            <a:spLocks noGrp="1"/>
          </p:cNvSpPr>
          <p:nvPr>
            <p:ph sz="half" idx="2"/>
          </p:nvPr>
        </p:nvSpPr>
        <p:spPr>
          <a:xfrm>
            <a:off x="4800600" y="1371600"/>
            <a:ext cx="4191000" cy="47244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a:spcBef>
                <a:spcPts val="0"/>
              </a:spcBef>
              <a:buNone/>
            </a:pPr>
            <a:endParaRPr lang="en-US" sz="18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3 to 5 years</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Up to legislative cap (varies by Institute/Center) – Most common salary cap is $75,000</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Most Institutes/Centers do not provide research costs</a:t>
            </a:r>
          </a:p>
          <a:p>
            <a:pPr eaLnBrk="1" fontAlgn="auto" hangingPunct="1">
              <a:spcBef>
                <a:spcPts val="0"/>
              </a:spcBef>
              <a:spcAft>
                <a:spcPts val="0"/>
              </a:spcAft>
              <a:buSzPct val="100000"/>
              <a:buNone/>
              <a:defRPr/>
            </a:pPr>
            <a:endParaRPr lang="en-US" sz="1800" dirty="0" smtClean="0"/>
          </a:p>
          <a:p>
            <a:pPr>
              <a:spcBef>
                <a:spcPts val="0"/>
              </a:spcBef>
              <a:buNone/>
            </a:pPr>
            <a:endParaRPr lang="en-US" sz="1800" dirty="0" smtClean="0"/>
          </a:p>
          <a:p>
            <a:pPr>
              <a:spcBef>
                <a:spcPts val="0"/>
              </a:spcBef>
              <a:buNone/>
            </a:pPr>
            <a:endParaRPr lang="en-US" sz="1800" dirty="0" smtClean="0"/>
          </a:p>
          <a:p>
            <a:pPr>
              <a:spcBef>
                <a:spcPts val="0"/>
              </a:spcBef>
              <a:buFont typeface="Wingdings" pitchFamily="2" charset="2"/>
              <a:buChar char="v"/>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19</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lstStyle/>
          <a:p>
            <a:pPr algn="ctr"/>
            <a:r>
              <a:rPr lang="da-DK" b="1" dirty="0" smtClean="0">
                <a:solidFill>
                  <a:schemeClr val="bg1"/>
                </a:solidFill>
                <a:effectLst>
                  <a:outerShdw blurRad="38100" dist="38100" dir="2700000" algn="tl">
                    <a:srgbClr val="000000">
                      <a:alpha val="43137"/>
                    </a:srgbClr>
                  </a:outerShdw>
                </a:effectLst>
              </a:rPr>
              <a:t>National Institutes of Health</a:t>
            </a:r>
            <a:endParaRPr lang="en-US" b="1" dirty="0">
              <a:solidFill>
                <a:schemeClr val="bg1"/>
              </a:solidFill>
              <a:effectLst>
                <a:outerShdw blurRad="38100" dist="38100" dir="2700000" algn="tl">
                  <a:srgbClr val="000000">
                    <a:alpha val="43137"/>
                  </a:srgbClr>
                </a:outerShdw>
              </a:effectLst>
            </a:endParaRPr>
          </a:p>
        </p:txBody>
      </p:sp>
      <p:sp>
        <p:nvSpPr>
          <p:cNvPr id="13"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a:t>
            </a:fld>
            <a:endParaRPr lang="en-US" b="1" dirty="0">
              <a:solidFill>
                <a:schemeClr val="tx2"/>
              </a:solidFill>
            </a:endParaRPr>
          </a:p>
        </p:txBody>
      </p:sp>
      <p:sp>
        <p:nvSpPr>
          <p:cNvPr id="52" name="Content Placeholder 2"/>
          <p:cNvSpPr>
            <a:spLocks noGrp="1"/>
          </p:cNvSpPr>
          <p:nvPr>
            <p:ph idx="1"/>
          </p:nvPr>
        </p:nvSpPr>
        <p:spPr>
          <a:xfrm>
            <a:off x="152400" y="1600200"/>
            <a:ext cx="4419600" cy="4953000"/>
          </a:xfrm>
        </p:spPr>
        <p:txBody>
          <a:bodyPr>
            <a:noAutofit/>
          </a:bodyPr>
          <a:lstStyle/>
          <a:p>
            <a:pPr marL="0" indent="0">
              <a:lnSpc>
                <a:spcPct val="100000"/>
              </a:lnSpc>
              <a:buNone/>
            </a:pPr>
            <a:r>
              <a:rPr lang="en-US" sz="2000" dirty="0" smtClean="0">
                <a:latin typeface="Calibri" pitchFamily="34" charset="0"/>
              </a:rPr>
              <a:t>NIH’s mission is to seek fundamental knowledge about the nature and behavior of living systems and the application of that knowledge to enhance health, lengthen life, and reduce the burdens of illness and disability.</a:t>
            </a:r>
          </a:p>
          <a:p>
            <a:pPr marL="285750" lvl="1">
              <a:buFont typeface="Wingdings" pitchFamily="2" charset="2"/>
              <a:buChar char="§"/>
            </a:pPr>
            <a:r>
              <a:rPr lang="en-US" sz="2000" dirty="0" smtClean="0">
                <a:latin typeface="Calibri" pitchFamily="34" charset="0"/>
              </a:rPr>
              <a:t>World’s largest source of funding for biomedical research</a:t>
            </a:r>
          </a:p>
          <a:p>
            <a:pPr marL="285750" lvl="1">
              <a:buFont typeface="Wingdings" pitchFamily="2" charset="2"/>
              <a:buChar char="§"/>
            </a:pPr>
            <a:r>
              <a:rPr lang="en-US" sz="2000" dirty="0" smtClean="0">
                <a:latin typeface="Calibri" pitchFamily="34" charset="0"/>
              </a:rPr>
              <a:t>Support more than 300,000 research personnel at over 3,000 universities and research institutions</a:t>
            </a:r>
          </a:p>
          <a:p>
            <a:pPr marL="285750" lvl="1">
              <a:buFont typeface="Wingdings" pitchFamily="2" charset="2"/>
              <a:buChar char="§"/>
            </a:pPr>
            <a:r>
              <a:rPr lang="en-US" sz="2000" dirty="0" smtClean="0">
                <a:latin typeface="Calibri" pitchFamily="34" charset="0"/>
              </a:rPr>
              <a:t>27 Institutes and Centers (ICs) with specific research agendas</a:t>
            </a:r>
          </a:p>
        </p:txBody>
      </p:sp>
      <p:pic>
        <p:nvPicPr>
          <p:cNvPr id="5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607820"/>
            <a:ext cx="4199612" cy="4876800"/>
          </a:xfrm>
          <a:prstGeom prst="rect">
            <a:avLst/>
          </a:prstGeom>
        </p:spPr>
      </p:pic>
      <p:pic>
        <p:nvPicPr>
          <p:cNvPr id="54" name="Picture 4" descr="NCI Logo">
            <a:hlinkClick r:id="rId3"/>
          </p:cNvPr>
          <p:cNvPicPr>
            <a:picLocks noChangeAspect="1" noChangeArrowheads="1"/>
          </p:cNvPicPr>
          <p:nvPr/>
        </p:nvPicPr>
        <p:blipFill>
          <a:blip r:embed="rId4" cstate="print"/>
          <a:srcRect/>
          <a:stretch>
            <a:fillRect/>
          </a:stretch>
        </p:blipFill>
        <p:spPr bwMode="auto">
          <a:xfrm>
            <a:off x="4876800" y="3665220"/>
            <a:ext cx="457200" cy="285750"/>
          </a:xfrm>
          <a:prstGeom prst="rect">
            <a:avLst/>
          </a:prstGeom>
          <a:noFill/>
          <a:ln w="9525">
            <a:noFill/>
            <a:miter lim="800000"/>
            <a:headEnd/>
            <a:tailEnd/>
          </a:ln>
        </p:spPr>
      </p:pic>
      <p:pic>
        <p:nvPicPr>
          <p:cNvPr id="55" name="Picture 5" descr="NEI logo">
            <a:hlinkClick r:id="rId5"/>
          </p:cNvPr>
          <p:cNvPicPr>
            <a:picLocks noChangeAspect="1" noChangeArrowheads="1"/>
          </p:cNvPicPr>
          <p:nvPr/>
        </p:nvPicPr>
        <p:blipFill>
          <a:blip r:embed="rId6" cstate="print"/>
          <a:srcRect/>
          <a:stretch>
            <a:fillRect/>
          </a:stretch>
        </p:blipFill>
        <p:spPr bwMode="auto">
          <a:xfrm>
            <a:off x="4876800" y="3131820"/>
            <a:ext cx="419100" cy="371475"/>
          </a:xfrm>
          <a:prstGeom prst="rect">
            <a:avLst/>
          </a:prstGeom>
          <a:noFill/>
          <a:ln w="9525">
            <a:noFill/>
            <a:miter lim="800000"/>
            <a:headEnd/>
            <a:tailEnd/>
          </a:ln>
        </p:spPr>
      </p:pic>
      <p:pic>
        <p:nvPicPr>
          <p:cNvPr id="56" name="Picture 6" descr="NHLBI logo">
            <a:hlinkClick r:id="rId7"/>
          </p:cNvPr>
          <p:cNvPicPr>
            <a:picLocks noChangeAspect="1" noChangeArrowheads="1"/>
          </p:cNvPicPr>
          <p:nvPr/>
        </p:nvPicPr>
        <p:blipFill>
          <a:blip r:embed="rId8" cstate="print"/>
          <a:srcRect/>
          <a:stretch>
            <a:fillRect/>
          </a:stretch>
        </p:blipFill>
        <p:spPr bwMode="auto">
          <a:xfrm>
            <a:off x="4800600" y="2369820"/>
            <a:ext cx="723900" cy="533400"/>
          </a:xfrm>
          <a:prstGeom prst="rect">
            <a:avLst/>
          </a:prstGeom>
          <a:noFill/>
          <a:ln w="9525">
            <a:noFill/>
            <a:miter lim="800000"/>
            <a:headEnd/>
            <a:tailEnd/>
          </a:ln>
        </p:spPr>
      </p:pic>
      <p:pic>
        <p:nvPicPr>
          <p:cNvPr id="57" name="Picture 7" descr="NHGRI logo">
            <a:hlinkClick r:id="rId9"/>
          </p:cNvPr>
          <p:cNvPicPr>
            <a:picLocks noChangeAspect="1" noChangeArrowheads="1"/>
          </p:cNvPicPr>
          <p:nvPr/>
        </p:nvPicPr>
        <p:blipFill>
          <a:blip r:embed="rId10" cstate="print"/>
          <a:srcRect/>
          <a:stretch>
            <a:fillRect/>
          </a:stretch>
        </p:blipFill>
        <p:spPr bwMode="auto">
          <a:xfrm>
            <a:off x="4876800" y="1760220"/>
            <a:ext cx="428625" cy="428625"/>
          </a:xfrm>
          <a:prstGeom prst="rect">
            <a:avLst/>
          </a:prstGeom>
          <a:noFill/>
          <a:ln w="9525">
            <a:noFill/>
            <a:miter lim="800000"/>
            <a:headEnd/>
            <a:tailEnd/>
          </a:ln>
        </p:spPr>
      </p:pic>
      <p:pic>
        <p:nvPicPr>
          <p:cNvPr id="58" name="Picture 8" descr="NIA logo">
            <a:hlinkClick r:id="rId11"/>
          </p:cNvPr>
          <p:cNvPicPr>
            <a:picLocks noChangeAspect="1" noChangeArrowheads="1"/>
          </p:cNvPicPr>
          <p:nvPr/>
        </p:nvPicPr>
        <p:blipFill>
          <a:blip r:embed="rId12" cstate="print"/>
          <a:srcRect/>
          <a:stretch>
            <a:fillRect/>
          </a:stretch>
        </p:blipFill>
        <p:spPr bwMode="auto">
          <a:xfrm>
            <a:off x="5562600" y="1760220"/>
            <a:ext cx="571500" cy="400050"/>
          </a:xfrm>
          <a:prstGeom prst="rect">
            <a:avLst/>
          </a:prstGeom>
          <a:noFill/>
          <a:ln w="9525">
            <a:noFill/>
            <a:miter lim="800000"/>
            <a:headEnd/>
            <a:tailEnd/>
          </a:ln>
        </p:spPr>
      </p:pic>
      <p:pic>
        <p:nvPicPr>
          <p:cNvPr id="59" name="Picture 9" descr="NIAAA logo">
            <a:hlinkClick r:id="rId13"/>
          </p:cNvPr>
          <p:cNvPicPr>
            <a:picLocks noChangeAspect="1" noChangeArrowheads="1"/>
          </p:cNvPicPr>
          <p:nvPr/>
        </p:nvPicPr>
        <p:blipFill>
          <a:blip r:embed="rId14" cstate="print"/>
          <a:srcRect/>
          <a:stretch>
            <a:fillRect/>
          </a:stretch>
        </p:blipFill>
        <p:spPr bwMode="auto">
          <a:xfrm>
            <a:off x="6324600" y="1760220"/>
            <a:ext cx="723900" cy="352425"/>
          </a:xfrm>
          <a:prstGeom prst="rect">
            <a:avLst/>
          </a:prstGeom>
          <a:noFill/>
          <a:ln w="9525">
            <a:noFill/>
            <a:miter lim="800000"/>
            <a:headEnd/>
            <a:tailEnd/>
          </a:ln>
        </p:spPr>
      </p:pic>
      <p:pic>
        <p:nvPicPr>
          <p:cNvPr id="60" name="Picture 10" descr="NIAID logo">
            <a:hlinkClick r:id="rId15"/>
          </p:cNvPr>
          <p:cNvPicPr>
            <a:picLocks noChangeAspect="1" noChangeArrowheads="1"/>
          </p:cNvPicPr>
          <p:nvPr/>
        </p:nvPicPr>
        <p:blipFill>
          <a:blip r:embed="rId16" cstate="print"/>
          <a:srcRect/>
          <a:stretch>
            <a:fillRect/>
          </a:stretch>
        </p:blipFill>
        <p:spPr bwMode="auto">
          <a:xfrm>
            <a:off x="7162800" y="1684020"/>
            <a:ext cx="428625" cy="428625"/>
          </a:xfrm>
          <a:prstGeom prst="rect">
            <a:avLst/>
          </a:prstGeom>
          <a:noFill/>
          <a:ln w="9525">
            <a:noFill/>
            <a:miter lim="800000"/>
            <a:headEnd/>
            <a:tailEnd/>
          </a:ln>
        </p:spPr>
      </p:pic>
      <p:pic>
        <p:nvPicPr>
          <p:cNvPr id="61" name="Picture 11" descr="NIAMS logo">
            <a:hlinkClick r:id="rId17"/>
          </p:cNvPr>
          <p:cNvPicPr>
            <a:picLocks noChangeAspect="1" noChangeArrowheads="1"/>
          </p:cNvPicPr>
          <p:nvPr/>
        </p:nvPicPr>
        <p:blipFill>
          <a:blip r:embed="rId18" cstate="print"/>
          <a:srcRect/>
          <a:stretch>
            <a:fillRect/>
          </a:stretch>
        </p:blipFill>
        <p:spPr bwMode="auto">
          <a:xfrm>
            <a:off x="7848600" y="1737995"/>
            <a:ext cx="952500" cy="266700"/>
          </a:xfrm>
          <a:prstGeom prst="rect">
            <a:avLst/>
          </a:prstGeom>
          <a:noFill/>
          <a:ln w="9525">
            <a:noFill/>
            <a:miter lim="800000"/>
            <a:headEnd/>
            <a:tailEnd/>
          </a:ln>
        </p:spPr>
      </p:pic>
      <p:pic>
        <p:nvPicPr>
          <p:cNvPr id="62" name="Picture 12" descr="NIBIB logo">
            <a:hlinkClick r:id="rId19"/>
          </p:cNvPr>
          <p:cNvPicPr>
            <a:picLocks noChangeAspect="1" noChangeArrowheads="1"/>
          </p:cNvPicPr>
          <p:nvPr/>
        </p:nvPicPr>
        <p:blipFill>
          <a:blip r:embed="rId20" cstate="print"/>
          <a:srcRect/>
          <a:stretch>
            <a:fillRect/>
          </a:stretch>
        </p:blipFill>
        <p:spPr bwMode="auto">
          <a:xfrm>
            <a:off x="8305800" y="2369820"/>
            <a:ext cx="466725" cy="533400"/>
          </a:xfrm>
          <a:prstGeom prst="rect">
            <a:avLst/>
          </a:prstGeom>
          <a:noFill/>
          <a:ln w="9525">
            <a:noFill/>
            <a:miter lim="800000"/>
            <a:headEnd/>
            <a:tailEnd/>
          </a:ln>
        </p:spPr>
      </p:pic>
      <p:pic>
        <p:nvPicPr>
          <p:cNvPr id="63" name="Picture 13" descr="NICHD logo">
            <a:hlinkClick r:id="rId21"/>
          </p:cNvPr>
          <p:cNvPicPr>
            <a:picLocks noChangeAspect="1" noChangeArrowheads="1"/>
          </p:cNvPicPr>
          <p:nvPr/>
        </p:nvPicPr>
        <p:blipFill>
          <a:blip r:embed="rId22" cstate="print"/>
          <a:srcRect/>
          <a:stretch>
            <a:fillRect/>
          </a:stretch>
        </p:blipFill>
        <p:spPr bwMode="auto">
          <a:xfrm>
            <a:off x="5029200" y="5875020"/>
            <a:ext cx="952500" cy="361950"/>
          </a:xfrm>
          <a:prstGeom prst="rect">
            <a:avLst/>
          </a:prstGeom>
          <a:noFill/>
          <a:ln w="9525">
            <a:noFill/>
            <a:miter lim="800000"/>
            <a:headEnd/>
            <a:tailEnd/>
          </a:ln>
        </p:spPr>
      </p:pic>
      <p:pic>
        <p:nvPicPr>
          <p:cNvPr id="64" name="Picture 14" descr="NIDCD logo">
            <a:hlinkClick r:id="rId23"/>
          </p:cNvPr>
          <p:cNvPicPr>
            <a:picLocks noChangeAspect="1" noChangeArrowheads="1"/>
          </p:cNvPicPr>
          <p:nvPr/>
        </p:nvPicPr>
        <p:blipFill>
          <a:blip r:embed="rId24" cstate="print"/>
          <a:srcRect/>
          <a:stretch>
            <a:fillRect/>
          </a:stretch>
        </p:blipFill>
        <p:spPr bwMode="auto">
          <a:xfrm>
            <a:off x="5638800" y="5189220"/>
            <a:ext cx="723900" cy="476250"/>
          </a:xfrm>
          <a:prstGeom prst="rect">
            <a:avLst/>
          </a:prstGeom>
          <a:noFill/>
          <a:ln w="9525">
            <a:noFill/>
            <a:miter lim="800000"/>
            <a:headEnd/>
            <a:tailEnd/>
          </a:ln>
        </p:spPr>
      </p:pic>
      <p:pic>
        <p:nvPicPr>
          <p:cNvPr id="65" name="Picture 15" descr="NIDCR logo">
            <a:hlinkClick r:id="rId25"/>
          </p:cNvPr>
          <p:cNvPicPr>
            <a:picLocks noChangeAspect="1" noChangeArrowheads="1"/>
          </p:cNvPicPr>
          <p:nvPr/>
        </p:nvPicPr>
        <p:blipFill>
          <a:blip r:embed="rId26" cstate="print"/>
          <a:srcRect/>
          <a:stretch>
            <a:fillRect/>
          </a:stretch>
        </p:blipFill>
        <p:spPr bwMode="auto">
          <a:xfrm>
            <a:off x="6705600" y="4655820"/>
            <a:ext cx="428625" cy="428625"/>
          </a:xfrm>
          <a:prstGeom prst="rect">
            <a:avLst/>
          </a:prstGeom>
          <a:noFill/>
          <a:ln w="9525">
            <a:noFill/>
            <a:miter lim="800000"/>
            <a:headEnd/>
            <a:tailEnd/>
          </a:ln>
        </p:spPr>
      </p:pic>
      <p:pic>
        <p:nvPicPr>
          <p:cNvPr id="66" name="Picture 16" descr="NIDDK logo">
            <a:hlinkClick r:id="rId27"/>
          </p:cNvPr>
          <p:cNvPicPr>
            <a:picLocks noChangeAspect="1" noChangeArrowheads="1"/>
          </p:cNvPicPr>
          <p:nvPr/>
        </p:nvPicPr>
        <p:blipFill>
          <a:blip r:embed="rId28" cstate="print"/>
          <a:srcRect/>
          <a:stretch>
            <a:fillRect/>
          </a:stretch>
        </p:blipFill>
        <p:spPr bwMode="auto">
          <a:xfrm>
            <a:off x="5562600" y="4884420"/>
            <a:ext cx="962025" cy="114300"/>
          </a:xfrm>
          <a:prstGeom prst="rect">
            <a:avLst/>
          </a:prstGeom>
          <a:noFill/>
          <a:ln w="9525">
            <a:noFill/>
            <a:miter lim="800000"/>
            <a:headEnd/>
            <a:tailEnd/>
          </a:ln>
        </p:spPr>
      </p:pic>
      <p:pic>
        <p:nvPicPr>
          <p:cNvPr id="67" name="Picture 17" descr="NIDA logo">
            <a:hlinkClick r:id="rId29"/>
          </p:cNvPr>
          <p:cNvPicPr>
            <a:picLocks noChangeAspect="1" noChangeArrowheads="1"/>
          </p:cNvPicPr>
          <p:nvPr/>
        </p:nvPicPr>
        <p:blipFill>
          <a:blip r:embed="rId30" cstate="print"/>
          <a:srcRect/>
          <a:stretch>
            <a:fillRect/>
          </a:stretch>
        </p:blipFill>
        <p:spPr bwMode="auto">
          <a:xfrm>
            <a:off x="6172200" y="5875020"/>
            <a:ext cx="571500" cy="371475"/>
          </a:xfrm>
          <a:prstGeom prst="rect">
            <a:avLst/>
          </a:prstGeom>
          <a:noFill/>
          <a:ln w="9525">
            <a:noFill/>
            <a:miter lim="800000"/>
            <a:headEnd/>
            <a:tailEnd/>
          </a:ln>
        </p:spPr>
      </p:pic>
      <p:pic>
        <p:nvPicPr>
          <p:cNvPr id="68" name="Picture 18" descr="NIEHS logo">
            <a:hlinkClick r:id="rId31"/>
          </p:cNvPr>
          <p:cNvPicPr>
            <a:picLocks noChangeAspect="1" noChangeArrowheads="1"/>
          </p:cNvPicPr>
          <p:nvPr/>
        </p:nvPicPr>
        <p:blipFill>
          <a:blip r:embed="rId32" cstate="print"/>
          <a:srcRect/>
          <a:stretch>
            <a:fillRect/>
          </a:stretch>
        </p:blipFill>
        <p:spPr bwMode="auto">
          <a:xfrm>
            <a:off x="6934200" y="5798820"/>
            <a:ext cx="476250" cy="504825"/>
          </a:xfrm>
          <a:prstGeom prst="rect">
            <a:avLst/>
          </a:prstGeom>
          <a:noFill/>
          <a:ln w="9525">
            <a:noFill/>
            <a:miter lim="800000"/>
            <a:headEnd/>
            <a:tailEnd/>
          </a:ln>
        </p:spPr>
      </p:pic>
      <p:pic>
        <p:nvPicPr>
          <p:cNvPr id="69" name="Picture 19" descr="NIGMS logo">
            <a:hlinkClick r:id="rId33"/>
          </p:cNvPr>
          <p:cNvPicPr>
            <a:picLocks noChangeAspect="1" noChangeArrowheads="1"/>
          </p:cNvPicPr>
          <p:nvPr/>
        </p:nvPicPr>
        <p:blipFill>
          <a:blip r:embed="rId34" cstate="print"/>
          <a:srcRect/>
          <a:stretch>
            <a:fillRect/>
          </a:stretch>
        </p:blipFill>
        <p:spPr bwMode="auto">
          <a:xfrm>
            <a:off x="7620000" y="5798820"/>
            <a:ext cx="476250" cy="476250"/>
          </a:xfrm>
          <a:prstGeom prst="rect">
            <a:avLst/>
          </a:prstGeom>
          <a:noFill/>
          <a:ln w="9525">
            <a:noFill/>
            <a:miter lim="800000"/>
            <a:headEnd/>
            <a:tailEnd/>
          </a:ln>
        </p:spPr>
      </p:pic>
      <p:pic>
        <p:nvPicPr>
          <p:cNvPr id="70" name="Picture 20" descr="NIMH logo">
            <a:hlinkClick r:id="rId35"/>
          </p:cNvPr>
          <p:cNvPicPr>
            <a:picLocks noChangeAspect="1" noChangeArrowheads="1"/>
          </p:cNvPicPr>
          <p:nvPr/>
        </p:nvPicPr>
        <p:blipFill>
          <a:blip r:embed="rId36" cstate="print"/>
          <a:srcRect/>
          <a:stretch>
            <a:fillRect/>
          </a:stretch>
        </p:blipFill>
        <p:spPr bwMode="auto">
          <a:xfrm>
            <a:off x="4876800" y="4198620"/>
            <a:ext cx="571500" cy="409575"/>
          </a:xfrm>
          <a:prstGeom prst="rect">
            <a:avLst/>
          </a:prstGeom>
          <a:noFill/>
          <a:ln w="9525">
            <a:noFill/>
            <a:miter lim="800000"/>
            <a:headEnd/>
            <a:tailEnd/>
          </a:ln>
        </p:spPr>
      </p:pic>
      <p:pic>
        <p:nvPicPr>
          <p:cNvPr id="71" name="Picture 21" descr="NINDS logo">
            <a:hlinkClick r:id="rId37"/>
          </p:cNvPr>
          <p:cNvPicPr>
            <a:picLocks noChangeAspect="1" noChangeArrowheads="1"/>
          </p:cNvPicPr>
          <p:nvPr/>
        </p:nvPicPr>
        <p:blipFill>
          <a:blip r:embed="rId38" cstate="print"/>
          <a:srcRect/>
          <a:stretch>
            <a:fillRect/>
          </a:stretch>
        </p:blipFill>
        <p:spPr bwMode="auto">
          <a:xfrm>
            <a:off x="6553200" y="5189220"/>
            <a:ext cx="476250" cy="533400"/>
          </a:xfrm>
          <a:prstGeom prst="rect">
            <a:avLst/>
          </a:prstGeom>
          <a:noFill/>
          <a:ln w="9525">
            <a:noFill/>
            <a:miter lim="800000"/>
            <a:headEnd/>
            <a:tailEnd/>
          </a:ln>
        </p:spPr>
      </p:pic>
      <p:pic>
        <p:nvPicPr>
          <p:cNvPr id="72" name="Picture 22" descr="NINR logo">
            <a:hlinkClick r:id="rId39"/>
          </p:cNvPr>
          <p:cNvPicPr>
            <a:picLocks noChangeAspect="1" noChangeArrowheads="1"/>
          </p:cNvPicPr>
          <p:nvPr/>
        </p:nvPicPr>
        <p:blipFill>
          <a:blip r:embed="rId40" cstate="print"/>
          <a:srcRect/>
          <a:stretch>
            <a:fillRect/>
          </a:stretch>
        </p:blipFill>
        <p:spPr bwMode="auto">
          <a:xfrm>
            <a:off x="7315200" y="4732020"/>
            <a:ext cx="600075" cy="419100"/>
          </a:xfrm>
          <a:prstGeom prst="rect">
            <a:avLst/>
          </a:prstGeom>
          <a:noFill/>
          <a:ln w="9525">
            <a:noFill/>
            <a:miter lim="800000"/>
            <a:headEnd/>
            <a:tailEnd/>
          </a:ln>
        </p:spPr>
      </p:pic>
      <p:pic>
        <p:nvPicPr>
          <p:cNvPr id="73" name="Picture 23" descr="NLM logo">
            <a:hlinkClick r:id="rId41"/>
          </p:cNvPr>
          <p:cNvPicPr>
            <a:picLocks noChangeAspect="1" noChangeArrowheads="1"/>
          </p:cNvPicPr>
          <p:nvPr/>
        </p:nvPicPr>
        <p:blipFill>
          <a:blip r:embed="rId42" cstate="print"/>
          <a:srcRect/>
          <a:stretch>
            <a:fillRect/>
          </a:stretch>
        </p:blipFill>
        <p:spPr bwMode="auto">
          <a:xfrm>
            <a:off x="4876800" y="4808220"/>
            <a:ext cx="476250" cy="476250"/>
          </a:xfrm>
          <a:prstGeom prst="rect">
            <a:avLst/>
          </a:prstGeom>
          <a:noFill/>
          <a:ln w="9525">
            <a:noFill/>
            <a:miter lim="800000"/>
            <a:headEnd/>
            <a:tailEnd/>
          </a:ln>
        </p:spPr>
      </p:pic>
      <p:pic>
        <p:nvPicPr>
          <p:cNvPr id="74" name="Picture 24" descr="CIT logo">
            <a:hlinkClick r:id="rId43"/>
          </p:cNvPr>
          <p:cNvPicPr>
            <a:picLocks noChangeAspect="1" noChangeArrowheads="1"/>
          </p:cNvPicPr>
          <p:nvPr/>
        </p:nvPicPr>
        <p:blipFill>
          <a:blip r:embed="rId44" cstate="print"/>
          <a:srcRect/>
          <a:stretch>
            <a:fillRect/>
          </a:stretch>
        </p:blipFill>
        <p:spPr bwMode="auto">
          <a:xfrm>
            <a:off x="4953000" y="5417820"/>
            <a:ext cx="381000" cy="352425"/>
          </a:xfrm>
          <a:prstGeom prst="rect">
            <a:avLst/>
          </a:prstGeom>
          <a:noFill/>
          <a:ln w="9525">
            <a:noFill/>
            <a:miter lim="800000"/>
            <a:headEnd/>
            <a:tailEnd/>
          </a:ln>
        </p:spPr>
      </p:pic>
      <p:pic>
        <p:nvPicPr>
          <p:cNvPr id="75" name="Picture 25" descr="CSR logo">
            <a:hlinkClick r:id="rId45"/>
          </p:cNvPr>
          <p:cNvPicPr>
            <a:picLocks noChangeAspect="1" noChangeArrowheads="1"/>
          </p:cNvPicPr>
          <p:nvPr/>
        </p:nvPicPr>
        <p:blipFill>
          <a:blip r:embed="rId46" cstate="print"/>
          <a:srcRect/>
          <a:stretch>
            <a:fillRect/>
          </a:stretch>
        </p:blipFill>
        <p:spPr bwMode="auto">
          <a:xfrm>
            <a:off x="7162800" y="5265420"/>
            <a:ext cx="962025" cy="323850"/>
          </a:xfrm>
          <a:prstGeom prst="rect">
            <a:avLst/>
          </a:prstGeom>
          <a:noFill/>
          <a:ln w="9525">
            <a:noFill/>
            <a:miter lim="800000"/>
            <a:headEnd/>
            <a:tailEnd/>
          </a:ln>
        </p:spPr>
      </p:pic>
      <p:pic>
        <p:nvPicPr>
          <p:cNvPr id="76" name="Picture 26" descr="FIC logo">
            <a:hlinkClick r:id="rId47"/>
          </p:cNvPr>
          <p:cNvPicPr>
            <a:picLocks noChangeAspect="1" noChangeArrowheads="1"/>
          </p:cNvPicPr>
          <p:nvPr/>
        </p:nvPicPr>
        <p:blipFill>
          <a:blip r:embed="rId48" cstate="print"/>
          <a:srcRect/>
          <a:stretch>
            <a:fillRect/>
          </a:stretch>
        </p:blipFill>
        <p:spPr bwMode="auto">
          <a:xfrm>
            <a:off x="8305800" y="3055620"/>
            <a:ext cx="428625" cy="514350"/>
          </a:xfrm>
          <a:prstGeom prst="rect">
            <a:avLst/>
          </a:prstGeom>
          <a:noFill/>
          <a:ln w="9525">
            <a:noFill/>
            <a:miter lim="800000"/>
            <a:headEnd/>
            <a:tailEnd/>
          </a:ln>
        </p:spPr>
      </p:pic>
      <p:pic>
        <p:nvPicPr>
          <p:cNvPr id="77" name="Picture 27" descr="NCCAM logo">
            <a:hlinkClick r:id="rId49"/>
          </p:cNvPr>
          <p:cNvPicPr>
            <a:picLocks noChangeAspect="1" noChangeArrowheads="1"/>
          </p:cNvPicPr>
          <p:nvPr/>
        </p:nvPicPr>
        <p:blipFill>
          <a:blip r:embed="rId50" cstate="print"/>
          <a:srcRect/>
          <a:stretch>
            <a:fillRect/>
          </a:stretch>
        </p:blipFill>
        <p:spPr bwMode="auto">
          <a:xfrm>
            <a:off x="8077200" y="3817620"/>
            <a:ext cx="666750" cy="333375"/>
          </a:xfrm>
          <a:prstGeom prst="rect">
            <a:avLst/>
          </a:prstGeom>
          <a:noFill/>
          <a:ln w="9525">
            <a:noFill/>
            <a:miter lim="800000"/>
            <a:headEnd/>
            <a:tailEnd/>
          </a:ln>
        </p:spPr>
      </p:pic>
      <p:pic>
        <p:nvPicPr>
          <p:cNvPr id="78" name="Picture 28" descr="NCMHD logo">
            <a:hlinkClick r:id="rId51"/>
          </p:cNvPr>
          <p:cNvPicPr>
            <a:picLocks noChangeAspect="1" noChangeArrowheads="1"/>
          </p:cNvPicPr>
          <p:nvPr/>
        </p:nvPicPr>
        <p:blipFill>
          <a:blip r:embed="rId52" cstate="print"/>
          <a:srcRect/>
          <a:stretch>
            <a:fillRect/>
          </a:stretch>
        </p:blipFill>
        <p:spPr bwMode="auto">
          <a:xfrm>
            <a:off x="8458200" y="4351020"/>
            <a:ext cx="295275" cy="533400"/>
          </a:xfrm>
          <a:prstGeom prst="rect">
            <a:avLst/>
          </a:prstGeom>
          <a:noFill/>
          <a:ln w="9525">
            <a:noFill/>
            <a:miter lim="800000"/>
            <a:headEnd/>
            <a:tailEnd/>
          </a:ln>
        </p:spPr>
      </p:pic>
      <p:pic>
        <p:nvPicPr>
          <p:cNvPr id="79" name="Picture 29" descr="NCRR logo">
            <a:hlinkClick r:id="rId53"/>
          </p:cNvPr>
          <p:cNvPicPr>
            <a:picLocks noChangeAspect="1" noChangeArrowheads="1"/>
          </p:cNvPicPr>
          <p:nvPr/>
        </p:nvPicPr>
        <p:blipFill>
          <a:blip r:embed="rId54" cstate="print"/>
          <a:srcRect/>
          <a:stretch>
            <a:fillRect/>
          </a:stretch>
        </p:blipFill>
        <p:spPr bwMode="auto">
          <a:xfrm>
            <a:off x="8305800" y="5189220"/>
            <a:ext cx="438150" cy="400050"/>
          </a:xfrm>
          <a:prstGeom prst="rect">
            <a:avLst/>
          </a:prstGeom>
          <a:noFill/>
          <a:ln w="9525">
            <a:noFill/>
            <a:miter lim="800000"/>
            <a:headEnd/>
            <a:tailEnd/>
          </a:ln>
        </p:spPr>
      </p:pic>
      <p:pic>
        <p:nvPicPr>
          <p:cNvPr id="80" name="Picture 30" descr="CC logo">
            <a:hlinkClick r:id="rId55"/>
          </p:cNvPr>
          <p:cNvPicPr>
            <a:picLocks noChangeAspect="1" noChangeArrowheads="1"/>
          </p:cNvPicPr>
          <p:nvPr/>
        </p:nvPicPr>
        <p:blipFill>
          <a:blip r:embed="rId56" cstate="print"/>
          <a:srcRect/>
          <a:stretch>
            <a:fillRect/>
          </a:stretch>
        </p:blipFill>
        <p:spPr bwMode="auto">
          <a:xfrm>
            <a:off x="8305800" y="5798820"/>
            <a:ext cx="428625" cy="428625"/>
          </a:xfrm>
          <a:prstGeom prst="rect">
            <a:avLst/>
          </a:prstGeom>
          <a:noFill/>
          <a:ln w="9525">
            <a:noFill/>
            <a:miter lim="800000"/>
            <a:headEnd/>
            <a:tailEnd/>
          </a:ln>
        </p:spPr>
      </p:pic>
      <p:sp>
        <p:nvSpPr>
          <p:cNvPr id="81" name="Slide Number Placeholder 18"/>
          <p:cNvSpPr>
            <a:spLocks noGrp="1"/>
          </p:cNvSpPr>
          <p:nvPr>
            <p:ph type="sldNum" sz="quarter" idx="4294967295"/>
          </p:nvPr>
        </p:nvSpPr>
        <p:spPr>
          <a:xfrm>
            <a:off x="8686800" y="6412230"/>
            <a:ext cx="369570" cy="365125"/>
          </a:xfrm>
          <a:prstGeom prst="rect">
            <a:avLst/>
          </a:prstGeom>
        </p:spPr>
        <p:txBody>
          <a:bodyPr/>
          <a:lstStyle/>
          <a:p>
            <a:pPr>
              <a:defRPr/>
            </a:pPr>
            <a:fld id="{2AFA2E1E-A420-463D-AAF3-5F6878CB30BF}" type="slidenum">
              <a:rPr lang="en-US" b="1" smtClean="0"/>
              <a:pPr>
                <a:defRPr/>
              </a:pPr>
              <a:t>2</a:t>
            </a:fld>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ppt_x"/>
                                          </p:val>
                                        </p:tav>
                                        <p:tav tm="100000">
                                          <p:val>
                                            <p:strVal val="#ppt_x"/>
                                          </p:val>
                                        </p:tav>
                                      </p:tavLst>
                                    </p:anim>
                                    <p:anim calcmode="lin" valueType="num">
                                      <p:cBhvr additive="base">
                                        <p:cTn id="60" dur="500" fill="hold"/>
                                        <p:tgtEl>
                                          <p:spTgt spid="6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ppt_x"/>
                                          </p:val>
                                        </p:tav>
                                        <p:tav tm="100000">
                                          <p:val>
                                            <p:strVal val="#ppt_x"/>
                                          </p:val>
                                        </p:tav>
                                      </p:tavLst>
                                    </p:anim>
                                    <p:anim calcmode="lin" valueType="num">
                                      <p:cBhvr additive="base">
                                        <p:cTn id="64" dur="500" fill="hold"/>
                                        <p:tgtEl>
                                          <p:spTgt spid="6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500" fill="hold"/>
                                        <p:tgtEl>
                                          <p:spTgt spid="71"/>
                                        </p:tgtEl>
                                        <p:attrNameLst>
                                          <p:attrName>ppt_x</p:attrName>
                                        </p:attrNameLst>
                                      </p:cBhvr>
                                      <p:tavLst>
                                        <p:tav tm="0">
                                          <p:val>
                                            <p:strVal val="#ppt_x"/>
                                          </p:val>
                                        </p:tav>
                                        <p:tav tm="100000">
                                          <p:val>
                                            <p:strVal val="#ppt_x"/>
                                          </p:val>
                                        </p:tav>
                                      </p:tavLst>
                                    </p:anim>
                                    <p:anim calcmode="lin" valueType="num">
                                      <p:cBhvr additive="base">
                                        <p:cTn id="72" dur="500" fill="hold"/>
                                        <p:tgtEl>
                                          <p:spTgt spid="7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additive="base">
                                        <p:cTn id="75" dur="500" fill="hold"/>
                                        <p:tgtEl>
                                          <p:spTgt spid="67"/>
                                        </p:tgtEl>
                                        <p:attrNameLst>
                                          <p:attrName>ppt_x</p:attrName>
                                        </p:attrNameLst>
                                      </p:cBhvr>
                                      <p:tavLst>
                                        <p:tav tm="0">
                                          <p:val>
                                            <p:strVal val="#ppt_x"/>
                                          </p:val>
                                        </p:tav>
                                        <p:tav tm="100000">
                                          <p:val>
                                            <p:strVal val="#ppt_x"/>
                                          </p:val>
                                        </p:tav>
                                      </p:tavLst>
                                    </p:anim>
                                    <p:anim calcmode="lin" valueType="num">
                                      <p:cBhvr additive="base">
                                        <p:cTn id="76" dur="500" fill="hold"/>
                                        <p:tgtEl>
                                          <p:spTgt spid="6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additive="base">
                                        <p:cTn id="91" dur="500" fill="hold"/>
                                        <p:tgtEl>
                                          <p:spTgt spid="69"/>
                                        </p:tgtEl>
                                        <p:attrNameLst>
                                          <p:attrName>ppt_x</p:attrName>
                                        </p:attrNameLst>
                                      </p:cBhvr>
                                      <p:tavLst>
                                        <p:tav tm="0">
                                          <p:val>
                                            <p:strVal val="#ppt_x"/>
                                          </p:val>
                                        </p:tav>
                                        <p:tav tm="100000">
                                          <p:val>
                                            <p:strVal val="#ppt_x"/>
                                          </p:val>
                                        </p:tav>
                                      </p:tavLst>
                                    </p:anim>
                                    <p:anim calcmode="lin" valueType="num">
                                      <p:cBhvr additive="base">
                                        <p:cTn id="92" dur="500" fill="hold"/>
                                        <p:tgtEl>
                                          <p:spTgt spid="6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additive="base">
                                        <p:cTn id="95" dur="500" fill="hold"/>
                                        <p:tgtEl>
                                          <p:spTgt spid="80"/>
                                        </p:tgtEl>
                                        <p:attrNameLst>
                                          <p:attrName>ppt_x</p:attrName>
                                        </p:attrNameLst>
                                      </p:cBhvr>
                                      <p:tavLst>
                                        <p:tav tm="0">
                                          <p:val>
                                            <p:strVal val="#ppt_x"/>
                                          </p:val>
                                        </p:tav>
                                        <p:tav tm="100000">
                                          <p:val>
                                            <p:strVal val="#ppt_x"/>
                                          </p:val>
                                        </p:tav>
                                      </p:tavLst>
                                    </p:anim>
                                    <p:anim calcmode="lin" valueType="num">
                                      <p:cBhvr additive="base">
                                        <p:cTn id="96" dur="500" fill="hold"/>
                                        <p:tgtEl>
                                          <p:spTgt spid="8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500" fill="hold"/>
                                        <p:tgtEl>
                                          <p:spTgt spid="78"/>
                                        </p:tgtEl>
                                        <p:attrNameLst>
                                          <p:attrName>ppt_x</p:attrName>
                                        </p:attrNameLst>
                                      </p:cBhvr>
                                      <p:tavLst>
                                        <p:tav tm="0">
                                          <p:val>
                                            <p:strVal val="#ppt_x"/>
                                          </p:val>
                                        </p:tav>
                                        <p:tav tm="100000">
                                          <p:val>
                                            <p:strVal val="#ppt_x"/>
                                          </p:val>
                                        </p:tav>
                                      </p:tavLst>
                                    </p:anim>
                                    <p:anim calcmode="lin" valueType="num">
                                      <p:cBhvr additive="base">
                                        <p:cTn id="104" dur="500" fill="hold"/>
                                        <p:tgtEl>
                                          <p:spTgt spid="7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ppt_x"/>
                                          </p:val>
                                        </p:tav>
                                        <p:tav tm="100000">
                                          <p:val>
                                            <p:strVal val="#ppt_x"/>
                                          </p:val>
                                        </p:tav>
                                      </p:tavLst>
                                    </p:anim>
                                    <p:anim calcmode="lin" valueType="num">
                                      <p:cBhvr additive="base">
                                        <p:cTn id="108" dur="500" fill="hold"/>
                                        <p:tgtEl>
                                          <p:spTgt spid="7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additive="base">
                                        <p:cTn id="111" dur="500" fill="hold"/>
                                        <p:tgtEl>
                                          <p:spTgt spid="76"/>
                                        </p:tgtEl>
                                        <p:attrNameLst>
                                          <p:attrName>ppt_x</p:attrName>
                                        </p:attrNameLst>
                                      </p:cBhvr>
                                      <p:tavLst>
                                        <p:tav tm="0">
                                          <p:val>
                                            <p:strVal val="#ppt_x"/>
                                          </p:val>
                                        </p:tav>
                                        <p:tav tm="100000">
                                          <p:val>
                                            <p:strVal val="#ppt_x"/>
                                          </p:val>
                                        </p:tav>
                                      </p:tavLst>
                                    </p:anim>
                                    <p:anim calcmode="lin" valueType="num">
                                      <p:cBhvr additive="base">
                                        <p:cTn id="11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a:solidFill>
            <a:schemeClr val="tx2"/>
          </a:solidFill>
        </p:spPr>
        <p:txBody>
          <a:bodyPr>
            <a:noAutofit/>
          </a:bodyPr>
          <a:lstStyle/>
          <a:p>
            <a:pPr algn="ctr"/>
            <a:r>
              <a:rPr lang="en-US" sz="2400" b="1" dirty="0" smtClean="0">
                <a:solidFill>
                  <a:schemeClr val="bg1"/>
                </a:solidFill>
                <a:effectLst>
                  <a:outerShdw blurRad="38100" dist="38100" dir="2700000" algn="tl">
                    <a:srgbClr val="000000">
                      <a:alpha val="43137"/>
                    </a:srgbClr>
                  </a:outerShdw>
                </a:effectLst>
              </a:rPr>
              <a:t>K08 Mentored Clinical Scientist Development Award</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K23 Mentored Patient-Oriented Career Development Award</a:t>
            </a:r>
            <a:endParaRPr lang="en-US" sz="2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2400" y="1473200"/>
            <a:ext cx="4419600" cy="4724400"/>
          </a:xfrm>
        </p:spPr>
        <p:txBody>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b="1" dirty="0" smtClean="0">
                <a:latin typeface="+mn-lt"/>
              </a:rPr>
              <a:t>K08: </a:t>
            </a:r>
            <a:r>
              <a:rPr lang="en-US" sz="1800" dirty="0" smtClean="0">
                <a:latin typeface="+mn-lt"/>
              </a:rPr>
              <a:t>Supports individuals with a clinical doctoral degree for a period of intensive, supervised research career development experience in the fields of biomedical and behavioral research, including translational research. </a:t>
            </a:r>
          </a:p>
          <a:p>
            <a:pPr eaLnBrk="1" hangingPunct="1">
              <a:spcBef>
                <a:spcPts val="600"/>
              </a:spcBef>
              <a:spcAft>
                <a:spcPts val="600"/>
              </a:spcAft>
              <a:buFont typeface="Wingdings" pitchFamily="2" charset="2"/>
              <a:buChar char="§"/>
            </a:pPr>
            <a:r>
              <a:rPr lang="en-US" sz="1800" b="1" dirty="0" smtClean="0">
                <a:latin typeface="+mn-lt"/>
              </a:rPr>
              <a:t>K23:</a:t>
            </a:r>
            <a:r>
              <a:rPr lang="en-US" sz="1800" dirty="0" smtClean="0">
                <a:latin typeface="+mn-lt"/>
              </a:rPr>
              <a:t> Supports career development of investigators who have made a commitment to patient-oriented research. </a:t>
            </a:r>
          </a:p>
          <a:p>
            <a:pPr eaLnBrk="1" hangingPunct="1">
              <a:spcBef>
                <a:spcPts val="600"/>
              </a:spcBef>
              <a:spcAft>
                <a:spcPts val="600"/>
              </a:spcAft>
              <a:buFont typeface="Wingdings" pitchFamily="2" charset="2"/>
              <a:buChar char="§"/>
            </a:pPr>
            <a:r>
              <a:rPr lang="en-US" sz="1800" dirty="0" smtClean="0">
                <a:latin typeface="+mn-lt"/>
              </a:rPr>
              <a:t>Majority of awardees are MDs and MD/PhDs.</a:t>
            </a:r>
          </a:p>
        </p:txBody>
      </p:sp>
      <p:sp>
        <p:nvSpPr>
          <p:cNvPr id="4" name="Content Placeholder 3"/>
          <p:cNvSpPr>
            <a:spLocks noGrp="1"/>
          </p:cNvSpPr>
          <p:nvPr>
            <p:ph sz="half" idx="2"/>
          </p:nvPr>
        </p:nvSpPr>
        <p:spPr>
          <a:xfrm>
            <a:off x="4800600" y="1473200"/>
            <a:ext cx="4191000" cy="47244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eaLnBrk="1" fontAlgn="auto" hangingPunct="1">
              <a:spcBef>
                <a:spcPts val="0"/>
              </a:spcBef>
              <a:spcAft>
                <a:spcPts val="0"/>
              </a:spcAft>
              <a:buSzPct val="80000"/>
              <a:buNone/>
              <a:defRPr/>
            </a:pPr>
            <a:endParaRPr lang="en-US" sz="18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3 to 5 years</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Up to legislative cap (varies by Institute/Center) – Most common salary cap is $75,000</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up to $50,000/year (varies by Institute/Center)</a:t>
            </a:r>
          </a:p>
          <a:p>
            <a:pPr eaLnBrk="1" fontAlgn="auto" hangingPunct="1">
              <a:spcBef>
                <a:spcPts val="0"/>
              </a:spcBef>
              <a:spcAft>
                <a:spcPts val="0"/>
              </a:spcAft>
              <a:buSzPct val="100000"/>
              <a:buFont typeface="Wingdings" pitchFamily="2" charset="2"/>
              <a:buChar char="Ø"/>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100000"/>
              <a:buFont typeface="Wingdings" pitchFamily="2" charset="2"/>
              <a:buChar char="v"/>
              <a:defRPr/>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20</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fontScale="90000"/>
          </a:bodyPr>
          <a:lstStyle/>
          <a:p>
            <a:pPr algn="ctr"/>
            <a:r>
              <a:rPr lang="en-US" sz="3600" b="1" dirty="0" smtClean="0">
                <a:solidFill>
                  <a:schemeClr val="bg1"/>
                </a:solidFill>
                <a:effectLst>
                  <a:outerShdw blurRad="38100" dist="38100" dir="2700000" algn="tl">
                    <a:srgbClr val="000000">
                      <a:alpha val="43137"/>
                    </a:srgbClr>
                  </a:outerShdw>
                </a:effectLst>
              </a:rPr>
              <a:t>K24 Mid-Career Investigator Award in Patient-Oriented Research</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Support for mid-career health-professional doctorates or equivalent who are typically at the Associate Professor level or the equivalent for protected time to devote to patient-oriented research and to act as research mentors primarily for clinical residents, clinical fellows and/or junior clinical faculty.</a:t>
            </a:r>
          </a:p>
          <a:p>
            <a:pPr eaLnBrk="1" hangingPunct="1">
              <a:spcBef>
                <a:spcPts val="600"/>
              </a:spcBef>
              <a:spcAft>
                <a:spcPts val="600"/>
              </a:spcAft>
              <a:buFont typeface="Wingdings" pitchFamily="2" charset="2"/>
              <a:buChar char="§"/>
            </a:pPr>
            <a:r>
              <a:rPr lang="en-US" sz="1800" dirty="0" smtClean="0">
                <a:latin typeface="+mn-lt"/>
              </a:rPr>
              <a:t>Typically associate professors, but can continue to support those promoted to full professor.</a:t>
            </a:r>
          </a:p>
          <a:p>
            <a:pPr>
              <a:spcBef>
                <a:spcPts val="600"/>
              </a:spcBef>
              <a:spcAft>
                <a:spcPts val="600"/>
              </a:spcAft>
              <a:buFont typeface="Wingdings" pitchFamily="2" charset="2"/>
              <a:buChar char="§"/>
            </a:pPr>
            <a:r>
              <a:rPr lang="en-US" sz="1800" dirty="0" smtClean="0">
                <a:latin typeface="+mn-lt"/>
              </a:rPr>
              <a:t>Typically MDs.</a:t>
            </a:r>
          </a:p>
          <a:p>
            <a:pPr>
              <a:spcBef>
                <a:spcPts val="600"/>
              </a:spcBef>
              <a:spcAft>
                <a:spcPts val="600"/>
              </a:spcAft>
              <a:buNone/>
            </a:pPr>
            <a:endParaRPr lang="en-US" sz="1800" dirty="0">
              <a:latin typeface="+mn-lt"/>
            </a:endParaRPr>
          </a:p>
        </p:txBody>
      </p:sp>
      <p:sp>
        <p:nvSpPr>
          <p:cNvPr id="4" name="Content Placeholder 3"/>
          <p:cNvSpPr>
            <a:spLocks noGrp="1"/>
          </p:cNvSpPr>
          <p:nvPr>
            <p:ph sz="half" idx="2"/>
          </p:nvPr>
        </p:nvSpPr>
        <p:spPr>
          <a:xfrm>
            <a:off x="4800600" y="1371600"/>
            <a:ext cx="4191000" cy="48006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eaLnBrk="1" fontAlgn="auto" hangingPunct="1">
              <a:spcBef>
                <a:spcPts val="0"/>
              </a:spcBef>
              <a:spcAft>
                <a:spcPts val="0"/>
              </a:spcAft>
              <a:buSzPct val="80000"/>
              <a:buNone/>
              <a:defRPr/>
            </a:pPr>
            <a:endParaRPr lang="en-US" sz="18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3 to 5 years</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Most Institutes and Centers provide salary up to the legislative cap</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Most Institutes and Centers provide up to $50,000/year</a:t>
            </a:r>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100000"/>
              <a:buFont typeface="Wingdings" pitchFamily="2" charset="2"/>
              <a:buChar char="v"/>
              <a:defRPr/>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21</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fontScale="90000"/>
          </a:bodyPr>
          <a:lstStyle/>
          <a:p>
            <a:pPr algn="ctr"/>
            <a:r>
              <a:rPr lang="en-US" sz="3600" b="1" dirty="0" smtClean="0">
                <a:solidFill>
                  <a:schemeClr val="bg1"/>
                </a:solidFill>
                <a:effectLst>
                  <a:outerShdw blurRad="38100" dist="38100" dir="2700000" algn="tl">
                    <a:srgbClr val="000000">
                      <a:alpha val="43137"/>
                    </a:srgbClr>
                  </a:outerShdw>
                </a:effectLst>
              </a:rPr>
              <a:t>K25 Mentored Quantitative Research Development Award</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fontAlgn="auto" hangingPunct="1">
              <a:spcBef>
                <a:spcPts val="600"/>
              </a:spcBef>
              <a:spcAft>
                <a:spcPts val="600"/>
              </a:spcAft>
              <a:buSzPct val="80000"/>
              <a:buNone/>
              <a:defRPr/>
            </a:pPr>
            <a:r>
              <a:rPr lang="en-US" sz="2000" b="1" dirty="0" smtClean="0">
                <a:latin typeface="+mn-lt"/>
              </a:rPr>
              <a:t>Overview:</a:t>
            </a:r>
          </a:p>
          <a:p>
            <a:pPr eaLnBrk="1" fontAlgn="auto" hangingPunct="1">
              <a:spcBef>
                <a:spcPts val="600"/>
              </a:spcBef>
              <a:spcAft>
                <a:spcPts val="600"/>
              </a:spcAft>
              <a:buSzPct val="80000"/>
              <a:buFont typeface="Wingdings" pitchFamily="2" charset="2"/>
              <a:buChar char="§"/>
              <a:defRPr/>
            </a:pPr>
            <a:r>
              <a:rPr lang="en-US" sz="1800" dirty="0" smtClean="0">
                <a:latin typeface="+mn-lt"/>
              </a:rPr>
              <a:t>For investigators whose quantitative science and engineering research has thus far not been focused primarily on questions of health and disease.</a:t>
            </a:r>
          </a:p>
          <a:p>
            <a:pPr eaLnBrk="1" fontAlgn="auto" hangingPunct="1">
              <a:spcBef>
                <a:spcPts val="600"/>
              </a:spcBef>
              <a:spcAft>
                <a:spcPts val="600"/>
              </a:spcAft>
              <a:buSzPct val="80000"/>
              <a:buFont typeface="Wingdings" pitchFamily="2" charset="2"/>
              <a:buChar char="§"/>
              <a:defRPr/>
            </a:pPr>
            <a:r>
              <a:rPr lang="en-US" sz="1800" dirty="0" smtClean="0">
                <a:latin typeface="+mn-lt"/>
              </a:rPr>
              <a:t>Supports a period of supervised study and research for productive professionals with quantitative (e.g., mathematics, statistics, economics, computer science, imaging science, informatics, physics, chemistry) and engineering backgrounds to integrate their expertise with NIH-relevant research.</a:t>
            </a:r>
          </a:p>
        </p:txBody>
      </p:sp>
      <p:sp>
        <p:nvSpPr>
          <p:cNvPr id="4" name="Content Placeholder 3"/>
          <p:cNvSpPr>
            <a:spLocks noGrp="1"/>
          </p:cNvSpPr>
          <p:nvPr>
            <p:ph sz="half" idx="2"/>
          </p:nvPr>
        </p:nvSpPr>
        <p:spPr>
          <a:xfrm>
            <a:off x="4800600" y="1371600"/>
            <a:ext cx="4191000" cy="48006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eaLnBrk="1" fontAlgn="auto" hangingPunct="1">
              <a:spcBef>
                <a:spcPts val="0"/>
              </a:spcBef>
              <a:spcAft>
                <a:spcPts val="0"/>
              </a:spcAft>
              <a:buSzPct val="80000"/>
              <a:buNone/>
              <a:defRPr/>
            </a:pPr>
            <a:r>
              <a:rPr lang="en-US" sz="2000" b="1" dirty="0" smtClean="0"/>
              <a:t>Benefits</a:t>
            </a:r>
          </a:p>
          <a:p>
            <a:pPr marL="0" indent="0" eaLnBrk="1" fontAlgn="auto" hangingPunct="1">
              <a:spcBef>
                <a:spcPts val="0"/>
              </a:spcBef>
              <a:spcAft>
                <a:spcPts val="0"/>
              </a:spcAft>
              <a:buSzPct val="80000"/>
              <a:buNone/>
              <a:defRPr/>
            </a:pPr>
            <a:endParaRPr lang="en-US" sz="18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3 to 5 years</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Up to legislative cap (varies by Institute/Center)</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up to $50,000/year (varies by Institute/Center)</a:t>
            </a:r>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80000"/>
              <a:buNone/>
              <a:defRPr/>
            </a:pPr>
            <a:endParaRPr lang="en-US" sz="1800" dirty="0" smtClean="0"/>
          </a:p>
          <a:p>
            <a:pPr fontAlgn="auto">
              <a:spcBef>
                <a:spcPts val="0"/>
              </a:spcBef>
              <a:spcAft>
                <a:spcPts val="0"/>
              </a:spcAft>
              <a:buSzPct val="100000"/>
              <a:buFont typeface="Wingdings" pitchFamily="2" charset="2"/>
              <a:buChar char="v"/>
              <a:defRPr/>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22</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K22 Research Scholar Development Award</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Facilitates the transition of investigators from the mentored stage of career development to the independent stage.</a:t>
            </a:r>
          </a:p>
          <a:p>
            <a:pPr eaLnBrk="1" hangingPunct="1">
              <a:spcBef>
                <a:spcPts val="600"/>
              </a:spcBef>
              <a:spcAft>
                <a:spcPts val="600"/>
              </a:spcAft>
              <a:buFont typeface="Wingdings" pitchFamily="2" charset="2"/>
              <a:buChar char="§"/>
            </a:pPr>
            <a:r>
              <a:rPr lang="en-US" sz="1800" dirty="0" smtClean="0">
                <a:latin typeface="+mn-lt"/>
              </a:rPr>
              <a:t>Typically, transition </a:t>
            </a:r>
            <a:r>
              <a:rPr lang="en-US" sz="1800" dirty="0">
                <a:latin typeface="+mn-lt"/>
              </a:rPr>
              <a:t>award for </a:t>
            </a:r>
            <a:r>
              <a:rPr lang="en-US" sz="1800" dirty="0" smtClean="0">
                <a:latin typeface="+mn-lt"/>
              </a:rPr>
              <a:t>Postdocs </a:t>
            </a:r>
            <a:r>
              <a:rPr lang="en-US" sz="1800" dirty="0">
                <a:latin typeface="+mn-lt"/>
              </a:rPr>
              <a:t>moving to assistant professor </a:t>
            </a:r>
            <a:r>
              <a:rPr lang="en-US" sz="1800" dirty="0" smtClean="0">
                <a:latin typeface="+mn-lt"/>
              </a:rPr>
              <a:t>positions.</a:t>
            </a:r>
          </a:p>
          <a:p>
            <a:pPr eaLnBrk="1" hangingPunct="1">
              <a:spcBef>
                <a:spcPts val="600"/>
              </a:spcBef>
              <a:spcAft>
                <a:spcPts val="600"/>
              </a:spcAft>
              <a:buNone/>
            </a:pPr>
            <a:r>
              <a:rPr lang="en-US" sz="2000" b="1" dirty="0" smtClean="0">
                <a:latin typeface="+mn-lt"/>
              </a:rPr>
              <a:t>Two Phases:</a:t>
            </a:r>
          </a:p>
          <a:p>
            <a:pPr eaLnBrk="1" hangingPunct="1">
              <a:spcBef>
                <a:spcPts val="600"/>
              </a:spcBef>
              <a:spcAft>
                <a:spcPts val="600"/>
              </a:spcAft>
              <a:buFont typeface="Wingdings" pitchFamily="2" charset="2"/>
              <a:buChar char="§"/>
            </a:pPr>
            <a:r>
              <a:rPr lang="en-US" sz="1800" dirty="0" smtClean="0">
                <a:latin typeface="+mn-lt"/>
              </a:rPr>
              <a:t>Phase 1: May or may not be affiliated with an institution. Some IC’s require NIH Intramural experience</a:t>
            </a:r>
          </a:p>
          <a:p>
            <a:pPr eaLnBrk="1" hangingPunct="1">
              <a:spcBef>
                <a:spcPts val="600"/>
              </a:spcBef>
              <a:spcAft>
                <a:spcPts val="600"/>
              </a:spcAft>
              <a:buFont typeface="Wingdings" pitchFamily="2" charset="2"/>
              <a:buChar char="§"/>
            </a:pPr>
            <a:r>
              <a:rPr lang="en-US" sz="1800" dirty="0" smtClean="0">
                <a:latin typeface="+mn-lt"/>
              </a:rPr>
              <a:t>Phase 2: Assistant professor with own lab and little to no teaching and administrative responsibilities.</a:t>
            </a:r>
          </a:p>
        </p:txBody>
      </p:sp>
      <p:sp>
        <p:nvSpPr>
          <p:cNvPr id="4" name="Content Placeholder 3"/>
          <p:cNvSpPr>
            <a:spLocks noGrp="1"/>
          </p:cNvSpPr>
          <p:nvPr>
            <p:ph sz="half" idx="2"/>
          </p:nvPr>
        </p:nvSpPr>
        <p:spPr>
          <a:xfrm>
            <a:off x="4800600" y="1371600"/>
            <a:ext cx="4191000" cy="48006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eaLnBrk="1" fontAlgn="auto" hangingPunct="1">
              <a:spcBef>
                <a:spcPts val="0"/>
              </a:spcBef>
              <a:spcAft>
                <a:spcPts val="0"/>
              </a:spcAft>
              <a:buSzPct val="80000"/>
              <a:buNone/>
              <a:defRPr/>
            </a:pPr>
            <a:endParaRPr lang="en-US" sz="2000" b="1" dirty="0" smtClean="0"/>
          </a:p>
          <a:p>
            <a:pPr eaLnBrk="1" fontAlgn="auto" hangingPunct="1">
              <a:spcBef>
                <a:spcPts val="0"/>
              </a:spcBef>
              <a:spcAft>
                <a:spcPts val="0"/>
              </a:spcAft>
              <a:buSzPct val="100000"/>
              <a:buFont typeface="Wingdings" pitchFamily="2" charset="2"/>
              <a:buChar char="Ø"/>
              <a:defRPr/>
            </a:pPr>
            <a:r>
              <a:rPr lang="en-US" sz="1800" b="1" dirty="0" smtClean="0"/>
              <a:t>Duration:</a:t>
            </a:r>
            <a:r>
              <a:rPr lang="en-US" sz="1800" dirty="0" smtClean="0"/>
              <a:t> 2 years mentored (Intramural), followed by 3 years independent</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Salary Support: </a:t>
            </a:r>
            <a:r>
              <a:rPr lang="en-US" sz="1800" dirty="0" smtClean="0"/>
              <a:t>Up to legislative cap (varies by Institute/Center)</a:t>
            </a:r>
          </a:p>
          <a:p>
            <a:pPr lvl="1" fontAlgn="auto">
              <a:spcBef>
                <a:spcPts val="0"/>
              </a:spcBef>
              <a:spcAft>
                <a:spcPts val="0"/>
              </a:spcAft>
              <a:buSzPct val="100000"/>
              <a:buNone/>
              <a:defRPr/>
            </a:pPr>
            <a:r>
              <a:rPr lang="en-US" sz="1400" dirty="0" smtClean="0"/>
              <a:t>– None during Intramural phase</a:t>
            </a:r>
          </a:p>
          <a:p>
            <a:pPr eaLnBrk="1" fontAlgn="auto" hangingPunct="1">
              <a:spcBef>
                <a:spcPts val="0"/>
              </a:spcBef>
              <a:spcAft>
                <a:spcPts val="0"/>
              </a:spcAft>
              <a:buSzPct val="100000"/>
              <a:buNone/>
              <a:defRPr/>
            </a:pPr>
            <a:endParaRPr lang="en-US" sz="1800" dirty="0" smtClean="0"/>
          </a:p>
          <a:p>
            <a:pPr eaLnBrk="1" fontAlgn="auto" hangingPunct="1">
              <a:spcBef>
                <a:spcPts val="0"/>
              </a:spcBef>
              <a:spcAft>
                <a:spcPts val="0"/>
              </a:spcAft>
              <a:buSzPct val="100000"/>
              <a:buFont typeface="Wingdings" pitchFamily="2" charset="2"/>
              <a:buChar char="Ø"/>
              <a:defRPr/>
            </a:pPr>
            <a:r>
              <a:rPr lang="en-US" sz="1800" b="1" dirty="0" smtClean="0"/>
              <a:t>Research Support:</a:t>
            </a:r>
            <a:r>
              <a:rPr lang="en-US" sz="1800" dirty="0" smtClean="0"/>
              <a:t> up to $50,000/year (varies by Institute/Center) </a:t>
            </a:r>
          </a:p>
          <a:p>
            <a:pPr lvl="1" fontAlgn="auto">
              <a:spcBef>
                <a:spcPts val="0"/>
              </a:spcBef>
              <a:spcAft>
                <a:spcPts val="0"/>
              </a:spcAft>
              <a:buSzPct val="100000"/>
              <a:buNone/>
              <a:defRPr/>
            </a:pPr>
            <a:r>
              <a:rPr lang="en-US" sz="1400" dirty="0" smtClean="0"/>
              <a:t>– None during Intramural phase</a:t>
            </a:r>
          </a:p>
          <a:p>
            <a:pPr marL="339725" lvl="1" indent="-339725" eaLnBrk="1" hangingPunct="1">
              <a:lnSpc>
                <a:spcPct val="90000"/>
              </a:lnSpc>
              <a:spcBef>
                <a:spcPts val="0"/>
              </a:spcBef>
              <a:buNone/>
            </a:pPr>
            <a:endParaRPr lang="en-US" sz="1800" dirty="0" smtClean="0"/>
          </a:p>
          <a:p>
            <a:pPr marL="339725" lvl="1" indent="-339725" eaLnBrk="1" hangingPunct="1">
              <a:lnSpc>
                <a:spcPct val="90000"/>
              </a:lnSpc>
              <a:spcBef>
                <a:spcPts val="0"/>
              </a:spcBef>
              <a:buNone/>
            </a:pPr>
            <a:endParaRPr lang="en-US" sz="1800" dirty="0" smtClean="0"/>
          </a:p>
          <a:p>
            <a:pPr>
              <a:spcBef>
                <a:spcPts val="0"/>
              </a:spcBef>
              <a:buFont typeface="Wingdings" pitchFamily="2" charset="2"/>
              <a:buChar char="v"/>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23</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K99/R00 Pathway to Independence Award</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To facilitate a timely transition from a mentored postdoctoral research position to a stable independent research position with independent NIH or other independent research support at an earlier stage than is currently the norm.</a:t>
            </a:r>
          </a:p>
          <a:p>
            <a:pPr eaLnBrk="1" hangingPunct="1">
              <a:spcBef>
                <a:spcPts val="600"/>
              </a:spcBef>
              <a:spcAft>
                <a:spcPts val="600"/>
              </a:spcAft>
              <a:buFont typeface="Wingdings" pitchFamily="2" charset="2"/>
              <a:buChar char="§"/>
            </a:pPr>
            <a:r>
              <a:rPr lang="en-US" sz="1800" dirty="0" smtClean="0">
                <a:latin typeface="+mn-lt"/>
              </a:rPr>
              <a:t>Transition </a:t>
            </a:r>
            <a:r>
              <a:rPr lang="en-US" sz="1800" dirty="0">
                <a:latin typeface="+mn-lt"/>
              </a:rPr>
              <a:t>award for postdocs moving to assistant professor positions (tenure track or equivalent)</a:t>
            </a:r>
          </a:p>
          <a:p>
            <a:pPr eaLnBrk="1" hangingPunct="1">
              <a:spcBef>
                <a:spcPts val="600"/>
              </a:spcBef>
              <a:spcAft>
                <a:spcPts val="600"/>
              </a:spcAft>
              <a:buFont typeface="Wingdings" pitchFamily="2" charset="2"/>
              <a:buChar char="§"/>
            </a:pPr>
            <a:r>
              <a:rPr lang="en-US" sz="1800" dirty="0" smtClean="0">
                <a:latin typeface="+mn-lt"/>
              </a:rPr>
              <a:t>Supported by almost all ICs with variations</a:t>
            </a:r>
          </a:p>
          <a:p>
            <a:pPr eaLnBrk="1" hangingPunct="1">
              <a:spcBef>
                <a:spcPts val="600"/>
              </a:spcBef>
              <a:spcAft>
                <a:spcPts val="600"/>
              </a:spcAft>
              <a:buFont typeface="Wingdings" pitchFamily="2" charset="2"/>
              <a:buChar char="§"/>
            </a:pPr>
            <a:r>
              <a:rPr lang="en-US" sz="1800" dirty="0" smtClean="0">
                <a:latin typeface="+mn-lt"/>
              </a:rPr>
              <a:t>No citizenship/green card requirement</a:t>
            </a:r>
          </a:p>
        </p:txBody>
      </p:sp>
      <p:sp>
        <p:nvSpPr>
          <p:cNvPr id="4" name="Content Placeholder 3"/>
          <p:cNvSpPr>
            <a:spLocks noGrp="1"/>
          </p:cNvSpPr>
          <p:nvPr>
            <p:ph sz="half" idx="2"/>
          </p:nvPr>
        </p:nvSpPr>
        <p:spPr>
          <a:xfrm>
            <a:off x="4800600" y="1371600"/>
            <a:ext cx="4191000" cy="4800600"/>
          </a:xfrm>
          <a:solidFill>
            <a:srgbClr val="CCFF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a:spcBef>
                <a:spcPts val="0"/>
              </a:spcBef>
              <a:spcAft>
                <a:spcPts val="0"/>
              </a:spcAft>
              <a:buNone/>
            </a:pPr>
            <a:endParaRPr lang="en-US" sz="1800" b="1" dirty="0" smtClean="0"/>
          </a:p>
          <a:p>
            <a:pPr eaLnBrk="1" hangingPunct="1">
              <a:spcBef>
                <a:spcPts val="0"/>
              </a:spcBef>
              <a:spcAft>
                <a:spcPts val="0"/>
              </a:spcAft>
              <a:buFont typeface="Wingdings" pitchFamily="2" charset="2"/>
              <a:buChar char="Ø"/>
            </a:pPr>
            <a:r>
              <a:rPr lang="en-US" sz="1800" b="1" dirty="0"/>
              <a:t>K99 Phase </a:t>
            </a:r>
          </a:p>
          <a:p>
            <a:pPr lvl="1">
              <a:spcBef>
                <a:spcPts val="0"/>
              </a:spcBef>
              <a:spcAft>
                <a:spcPts val="0"/>
              </a:spcAft>
            </a:pPr>
            <a:r>
              <a:rPr lang="en-US" sz="1800" dirty="0"/>
              <a:t>Mentored </a:t>
            </a:r>
            <a:r>
              <a:rPr lang="en-US" sz="1800" dirty="0" smtClean="0"/>
              <a:t>Phase: Up </a:t>
            </a:r>
            <a:r>
              <a:rPr lang="en-US" sz="1800" dirty="0"/>
              <a:t>to 2 </a:t>
            </a:r>
            <a:r>
              <a:rPr lang="en-US" sz="1800" dirty="0" smtClean="0"/>
              <a:t>years</a:t>
            </a:r>
            <a:endParaRPr lang="en-US" sz="1800" dirty="0"/>
          </a:p>
          <a:p>
            <a:pPr lvl="1">
              <a:spcBef>
                <a:spcPts val="0"/>
              </a:spcBef>
              <a:spcAft>
                <a:spcPts val="0"/>
              </a:spcAft>
            </a:pPr>
            <a:r>
              <a:rPr lang="en-US" sz="1800" dirty="0" smtClean="0"/>
              <a:t>Research Support: Up </a:t>
            </a:r>
            <a:r>
              <a:rPr lang="en-US" sz="1800" dirty="0"/>
              <a:t>to $</a:t>
            </a:r>
            <a:r>
              <a:rPr lang="en-US" sz="1800" dirty="0" smtClean="0"/>
              <a:t>90,000/year (most Institutes &amp; Centers provide more funds)</a:t>
            </a:r>
            <a:endParaRPr lang="en-US" sz="1800" dirty="0"/>
          </a:p>
          <a:p>
            <a:pPr lvl="1">
              <a:spcBef>
                <a:spcPts val="0"/>
              </a:spcBef>
              <a:spcAft>
                <a:spcPts val="0"/>
              </a:spcAft>
              <a:buNone/>
            </a:pPr>
            <a:endParaRPr lang="en-US" sz="1800" dirty="0"/>
          </a:p>
          <a:p>
            <a:pPr eaLnBrk="1" hangingPunct="1">
              <a:spcBef>
                <a:spcPts val="0"/>
              </a:spcBef>
              <a:spcAft>
                <a:spcPts val="0"/>
              </a:spcAft>
              <a:buFont typeface="Wingdings" pitchFamily="2" charset="2"/>
              <a:buChar char="Ø"/>
            </a:pPr>
            <a:r>
              <a:rPr lang="en-US" sz="1800" b="1" dirty="0"/>
              <a:t>R00 Phase</a:t>
            </a:r>
          </a:p>
          <a:p>
            <a:pPr lvl="1">
              <a:spcBef>
                <a:spcPts val="0"/>
              </a:spcBef>
              <a:spcAft>
                <a:spcPts val="0"/>
              </a:spcAft>
            </a:pPr>
            <a:r>
              <a:rPr lang="en-US" sz="1800" dirty="0"/>
              <a:t>Independent </a:t>
            </a:r>
            <a:r>
              <a:rPr lang="en-US" sz="1800" dirty="0" smtClean="0"/>
              <a:t>Phase: Up </a:t>
            </a:r>
            <a:r>
              <a:rPr lang="en-US" sz="1800" dirty="0"/>
              <a:t>to 3 years; 75% </a:t>
            </a:r>
            <a:r>
              <a:rPr lang="en-US" sz="1800" dirty="0" smtClean="0"/>
              <a:t>effort</a:t>
            </a:r>
            <a:endParaRPr lang="en-US" sz="1800" dirty="0"/>
          </a:p>
          <a:p>
            <a:pPr lvl="1">
              <a:spcBef>
                <a:spcPts val="0"/>
              </a:spcBef>
              <a:spcAft>
                <a:spcPts val="0"/>
              </a:spcAft>
            </a:pPr>
            <a:r>
              <a:rPr lang="en-US" sz="1800" dirty="0" smtClean="0"/>
              <a:t>Research Support: $249,000/year</a:t>
            </a:r>
          </a:p>
          <a:p>
            <a:pPr>
              <a:spcBef>
                <a:spcPts val="0"/>
              </a:spcBef>
              <a:spcAft>
                <a:spcPts val="0"/>
              </a:spcAft>
              <a:buNone/>
            </a:pPr>
            <a:endParaRPr lang="en-US" sz="1800" dirty="0" smtClean="0"/>
          </a:p>
          <a:p>
            <a:pPr>
              <a:spcBef>
                <a:spcPts val="0"/>
              </a:spcBef>
              <a:spcAft>
                <a:spcPts val="0"/>
              </a:spcAft>
              <a:buNone/>
            </a:pPr>
            <a:endParaRPr lang="en-US" sz="1800" dirty="0" smtClean="0"/>
          </a:p>
          <a:p>
            <a:pPr>
              <a:spcBef>
                <a:spcPts val="0"/>
              </a:spcBef>
              <a:spcAft>
                <a:spcPts val="0"/>
              </a:spcAft>
              <a:buFont typeface="Wingdings" pitchFamily="2" charset="2"/>
              <a:buChar char="v"/>
            </a:pPr>
            <a:r>
              <a:rPr lang="en-US" sz="1400" dirty="0" smtClean="0"/>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24</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381000" y="215900"/>
            <a:ext cx="8307388" cy="720725"/>
          </a:xfrm>
        </p:spPr>
        <p:txBody>
          <a:bodyPr/>
          <a:lstStyle/>
          <a:p>
            <a:r>
              <a:rPr lang="en-US" altLang="en-US" sz="2400" dirty="0"/>
              <a:t>Research Career Development Awards
 Number of entry-level </a:t>
            </a:r>
            <a:r>
              <a:rPr lang="en-US" altLang="en-US" sz="2400" dirty="0" smtClean="0"/>
              <a:t>awards</a:t>
            </a:r>
            <a:endParaRPr lang="en-US" altLang="en-US" sz="2400" dirty="0"/>
          </a:p>
        </p:txBody>
      </p:sp>
      <p:pic>
        <p:nvPicPr>
          <p:cNvPr id="31762" name="Picture 18" descr="Legend for Research Career Development Awards: Number of entry-level a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039812"/>
            <a:ext cx="25336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Research Career Development Awards: Number of entry-level aw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27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
            <a:ext cx="8839200" cy="1111664"/>
          </a:xfrm>
          <a:solidFill>
            <a:schemeClr val="tx2"/>
          </a:solidFill>
        </p:spPr>
        <p:txBody>
          <a:bodyPr>
            <a:normAutofit/>
          </a:bodyPr>
          <a:lstStyle/>
          <a:p>
            <a:r>
              <a:rPr lang="en-US" b="0" dirty="0" smtClean="0">
                <a:solidFill>
                  <a:schemeClr val="bg1"/>
                </a:solidFill>
                <a:effectLst>
                  <a:outerShdw blurRad="38100" dist="38100" dir="2700000" algn="tl">
                    <a:srgbClr val="000000">
                      <a:alpha val="43137"/>
                    </a:srgbClr>
                  </a:outerShdw>
                </a:effectLst>
              </a:rPr>
              <a:t>Success Rate of K01 Awards</a:t>
            </a:r>
          </a:p>
        </p:txBody>
      </p:sp>
      <p:graphicFrame>
        <p:nvGraphicFramePr>
          <p:cNvPr id="53250" name="Object 3" descr="Research Career Development Awards: K01s &#10;APPLICATIONS, Awards, and Success Rates"/>
          <p:cNvGraphicFramePr>
            <a:graphicFrameLocks noChangeAspect="1"/>
          </p:cNvGraphicFramePr>
          <p:nvPr>
            <p:extLst>
              <p:ext uri="{D42A27DB-BD31-4B8C-83A1-F6EECF244321}">
                <p14:modId xmlns:p14="http://schemas.microsoft.com/office/powerpoint/2010/main" val="3647635042"/>
              </p:ext>
            </p:extLst>
          </p:nvPr>
        </p:nvGraphicFramePr>
        <p:xfrm>
          <a:off x="457200" y="1371600"/>
          <a:ext cx="8232775" cy="5257800"/>
        </p:xfrm>
        <a:graphic>
          <a:graphicData uri="http://schemas.openxmlformats.org/presentationml/2006/ole">
            <mc:AlternateContent xmlns:mc="http://schemas.openxmlformats.org/markup-compatibility/2006">
              <mc:Choice xmlns:v="urn:schemas-microsoft-com:vml" Requires="v">
                <p:oleObj spid="_x0000_s24590" name="Chart" r:id="rId4" imgW="8286784" imgH="5686538" progId="MSGraph.Chart.8">
                  <p:embed followColorScheme="full"/>
                </p:oleObj>
              </mc:Choice>
              <mc:Fallback>
                <p:oleObj name="Chart" r:id="rId4" imgW="8286784" imgH="5686538" progId="MSGraph.Chart.8">
                  <p:embed followColorScheme="full"/>
                  <p:pic>
                    <p:nvPicPr>
                      <p:cNvPr id="0" name=""/>
                      <p:cNvPicPr>
                        <a:picLocks noChangeAspect="1" noChangeArrowheads="1"/>
                      </p:cNvPicPr>
                      <p:nvPr/>
                    </p:nvPicPr>
                    <p:blipFill>
                      <a:blip r:embed="rId5"/>
                      <a:srcRect/>
                      <a:stretch>
                        <a:fillRect/>
                      </a:stretch>
                    </p:blipFill>
                    <p:spPr bwMode="auto">
                      <a:xfrm>
                        <a:off x="457200" y="1371600"/>
                        <a:ext cx="8232775" cy="5257800"/>
                      </a:xfrm>
                      <a:prstGeom prst="rect">
                        <a:avLst/>
                      </a:prstGeom>
                      <a:noFill/>
                    </p:spPr>
                  </p:pic>
                </p:oleObj>
              </mc:Fallback>
            </mc:AlternateContent>
          </a:graphicData>
        </a:graphic>
      </p:graphicFrame>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26</a:t>
            </a:fld>
            <a:endParaRPr lang="en-US" b="1" dirty="0">
              <a:solidFill>
                <a:schemeClr val="tx2"/>
              </a:solidFill>
            </a:endParaRPr>
          </a:p>
        </p:txBody>
      </p:sp>
    </p:spTree>
    <p:extLst>
      <p:ext uri="{BB962C8B-B14F-4D97-AF65-F5344CB8AC3E}">
        <p14:creationId xmlns:p14="http://schemas.microsoft.com/office/powerpoint/2010/main" val="28448884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
            <a:ext cx="8839200" cy="1111664"/>
          </a:xfrm>
          <a:solidFill>
            <a:schemeClr val="tx2"/>
          </a:solidFill>
        </p:spPr>
        <p:txBody>
          <a:bodyPr>
            <a:normAutofit/>
          </a:bodyPr>
          <a:lstStyle/>
          <a:p>
            <a:r>
              <a:rPr lang="en-US" b="0" dirty="0" smtClean="0">
                <a:solidFill>
                  <a:schemeClr val="bg1"/>
                </a:solidFill>
                <a:effectLst>
                  <a:outerShdw blurRad="38100" dist="38100" dir="2700000" algn="tl">
                    <a:srgbClr val="000000">
                      <a:alpha val="43137"/>
                    </a:srgbClr>
                  </a:outerShdw>
                </a:effectLst>
              </a:rPr>
              <a:t>Success Rate of K08 Awards</a:t>
            </a:r>
          </a:p>
        </p:txBody>
      </p:sp>
      <p:graphicFrame>
        <p:nvGraphicFramePr>
          <p:cNvPr id="54274" name="Object 3" descr="Research Career Development Awards:  K08s&#10;Applications, Awards, and Success Rates"/>
          <p:cNvGraphicFramePr>
            <a:graphicFrameLocks noChangeAspect="1"/>
          </p:cNvGraphicFramePr>
          <p:nvPr>
            <p:extLst>
              <p:ext uri="{D42A27DB-BD31-4B8C-83A1-F6EECF244321}">
                <p14:modId xmlns:p14="http://schemas.microsoft.com/office/powerpoint/2010/main" val="445935818"/>
              </p:ext>
            </p:extLst>
          </p:nvPr>
        </p:nvGraphicFramePr>
        <p:xfrm>
          <a:off x="457200" y="1371600"/>
          <a:ext cx="8232775" cy="5257800"/>
        </p:xfrm>
        <a:graphic>
          <a:graphicData uri="http://schemas.openxmlformats.org/presentationml/2006/ole">
            <mc:AlternateContent xmlns:mc="http://schemas.openxmlformats.org/markup-compatibility/2006">
              <mc:Choice xmlns:v="urn:schemas-microsoft-com:vml" Requires="v">
                <p:oleObj spid="_x0000_s25614" name="Chart" r:id="rId4" imgW="8286784" imgH="5686538" progId="MSGraph.Chart.8">
                  <p:embed followColorScheme="full"/>
                </p:oleObj>
              </mc:Choice>
              <mc:Fallback>
                <p:oleObj name="Chart" r:id="rId4" imgW="8286784" imgH="5686538" progId="MSGraph.Chart.8">
                  <p:embed followColorScheme="full"/>
                  <p:pic>
                    <p:nvPicPr>
                      <p:cNvPr id="0" name=""/>
                      <p:cNvPicPr>
                        <a:picLocks noChangeAspect="1" noChangeArrowheads="1"/>
                      </p:cNvPicPr>
                      <p:nvPr/>
                    </p:nvPicPr>
                    <p:blipFill>
                      <a:blip r:embed="rId5"/>
                      <a:srcRect/>
                      <a:stretch>
                        <a:fillRect/>
                      </a:stretch>
                    </p:blipFill>
                    <p:spPr bwMode="auto">
                      <a:xfrm>
                        <a:off x="457200" y="1371600"/>
                        <a:ext cx="8232775" cy="5257800"/>
                      </a:xfrm>
                      <a:prstGeom prst="rect">
                        <a:avLst/>
                      </a:prstGeom>
                      <a:noFill/>
                    </p:spPr>
                  </p:pic>
                </p:oleObj>
              </mc:Fallback>
            </mc:AlternateContent>
          </a:graphicData>
        </a:graphic>
      </p:graphicFrame>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27</a:t>
            </a:fld>
            <a:endParaRPr lang="en-US" b="1" dirty="0">
              <a:solidFill>
                <a:schemeClr val="tx2"/>
              </a:solidFill>
            </a:endParaRPr>
          </a:p>
        </p:txBody>
      </p:sp>
    </p:spTree>
    <p:extLst>
      <p:ext uri="{BB962C8B-B14F-4D97-AF65-F5344CB8AC3E}">
        <p14:creationId xmlns:p14="http://schemas.microsoft.com/office/powerpoint/2010/main" val="33141615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
            <a:ext cx="8839200" cy="1111664"/>
          </a:xfrm>
          <a:solidFill>
            <a:schemeClr val="tx2"/>
          </a:solidFill>
        </p:spPr>
        <p:txBody>
          <a:bodyPr>
            <a:normAutofit/>
          </a:bodyPr>
          <a:lstStyle/>
          <a:p>
            <a:r>
              <a:rPr lang="en-US" b="0" dirty="0" smtClean="0">
                <a:solidFill>
                  <a:schemeClr val="bg1"/>
                </a:solidFill>
                <a:effectLst>
                  <a:outerShdw blurRad="38100" dist="38100" dir="2700000" algn="tl">
                    <a:srgbClr val="000000">
                      <a:alpha val="43137"/>
                    </a:srgbClr>
                  </a:outerShdw>
                </a:effectLst>
              </a:rPr>
              <a:t>Success Rate of K23 Awards</a:t>
            </a:r>
          </a:p>
        </p:txBody>
      </p:sp>
      <p:graphicFrame>
        <p:nvGraphicFramePr>
          <p:cNvPr id="55298" name="Object 3"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3619247942"/>
              </p:ext>
            </p:extLst>
          </p:nvPr>
        </p:nvGraphicFramePr>
        <p:xfrm>
          <a:off x="457200" y="1371600"/>
          <a:ext cx="8232775" cy="5257800"/>
        </p:xfrm>
        <a:graphic>
          <a:graphicData uri="http://schemas.openxmlformats.org/presentationml/2006/ole">
            <mc:AlternateContent xmlns:mc="http://schemas.openxmlformats.org/markup-compatibility/2006">
              <mc:Choice xmlns:v="urn:schemas-microsoft-com:vml" Requires="v">
                <p:oleObj spid="_x0000_s26638" name="Chart" r:id="rId4" imgW="8286784" imgH="5686538" progId="MSGraph.Chart.8">
                  <p:embed followColorScheme="full"/>
                </p:oleObj>
              </mc:Choice>
              <mc:Fallback>
                <p:oleObj name="Chart" r:id="rId4" imgW="8286784" imgH="5686538" progId="MSGraph.Chart.8">
                  <p:embed followColorScheme="full"/>
                  <p:pic>
                    <p:nvPicPr>
                      <p:cNvPr id="0" name=""/>
                      <p:cNvPicPr>
                        <a:picLocks noChangeAspect="1" noChangeArrowheads="1"/>
                      </p:cNvPicPr>
                      <p:nvPr/>
                    </p:nvPicPr>
                    <p:blipFill>
                      <a:blip r:embed="rId5"/>
                      <a:srcRect/>
                      <a:stretch>
                        <a:fillRect/>
                      </a:stretch>
                    </p:blipFill>
                    <p:spPr bwMode="auto">
                      <a:xfrm>
                        <a:off x="457200" y="1371600"/>
                        <a:ext cx="8232775" cy="5257800"/>
                      </a:xfrm>
                      <a:prstGeom prst="rect">
                        <a:avLst/>
                      </a:prstGeom>
                      <a:noFill/>
                    </p:spPr>
                  </p:pic>
                </p:oleObj>
              </mc:Fallback>
            </mc:AlternateContent>
          </a:graphicData>
        </a:graphic>
      </p:graphicFrame>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28</a:t>
            </a:fld>
            <a:endParaRPr lang="en-US" b="1" dirty="0">
              <a:solidFill>
                <a:schemeClr val="tx2"/>
              </a:solidFill>
            </a:endParaRPr>
          </a:p>
        </p:txBody>
      </p:sp>
    </p:spTree>
    <p:extLst>
      <p:ext uri="{BB962C8B-B14F-4D97-AF65-F5344CB8AC3E}">
        <p14:creationId xmlns:p14="http://schemas.microsoft.com/office/powerpoint/2010/main" val="27058579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
            <a:ext cx="8839200" cy="1111664"/>
          </a:xfrm>
          <a:solidFill>
            <a:schemeClr val="tx2"/>
          </a:solidFill>
        </p:spPr>
        <p:txBody>
          <a:bodyPr>
            <a:normAutofit/>
          </a:bodyPr>
          <a:lstStyle/>
          <a:p>
            <a:r>
              <a:rPr lang="en-US" b="0" dirty="0" smtClean="0">
                <a:solidFill>
                  <a:schemeClr val="bg1"/>
                </a:solidFill>
                <a:effectLst>
                  <a:outerShdw blurRad="38100" dist="38100" dir="2700000" algn="tl">
                    <a:srgbClr val="000000">
                      <a:alpha val="43137"/>
                    </a:srgbClr>
                  </a:outerShdw>
                </a:effectLst>
              </a:rPr>
              <a:t>Success Rate of K25 Awards</a:t>
            </a:r>
          </a:p>
        </p:txBody>
      </p:sp>
      <p:graphicFrame>
        <p:nvGraphicFramePr>
          <p:cNvPr id="55298" name="Object 3"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4168249828"/>
              </p:ext>
            </p:extLst>
          </p:nvPr>
        </p:nvGraphicFramePr>
        <p:xfrm>
          <a:off x="457200" y="1371600"/>
          <a:ext cx="8232775" cy="5181600"/>
        </p:xfrm>
        <a:graphic>
          <a:graphicData uri="http://schemas.openxmlformats.org/presentationml/2006/ole">
            <mc:AlternateContent xmlns:mc="http://schemas.openxmlformats.org/markup-compatibility/2006">
              <mc:Choice xmlns:v="urn:schemas-microsoft-com:vml" Requires="v">
                <p:oleObj spid="_x0000_s28683" name="Chart" r:id="rId4" imgW="8286784" imgH="5686538" progId="MSGraph.Chart.8">
                  <p:embed followColorScheme="full"/>
                </p:oleObj>
              </mc:Choice>
              <mc:Fallback>
                <p:oleObj name="Chart" r:id="rId4" imgW="8286784" imgH="5686538" progId="MSGraph.Chart.8">
                  <p:embed followColorScheme="full"/>
                  <p:pic>
                    <p:nvPicPr>
                      <p:cNvPr id="0" name=""/>
                      <p:cNvPicPr>
                        <a:picLocks noChangeAspect="1" noChangeArrowheads="1"/>
                      </p:cNvPicPr>
                      <p:nvPr/>
                    </p:nvPicPr>
                    <p:blipFill>
                      <a:blip r:embed="rId5"/>
                      <a:srcRect/>
                      <a:stretch>
                        <a:fillRect/>
                      </a:stretch>
                    </p:blipFill>
                    <p:spPr bwMode="auto">
                      <a:xfrm>
                        <a:off x="457200" y="1371600"/>
                        <a:ext cx="8232775" cy="5181600"/>
                      </a:xfrm>
                      <a:prstGeom prst="rect">
                        <a:avLst/>
                      </a:prstGeom>
                      <a:noFill/>
                    </p:spPr>
                  </p:pic>
                </p:oleObj>
              </mc:Fallback>
            </mc:AlternateContent>
          </a:graphicData>
        </a:graphic>
      </p:graphicFrame>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29</a:t>
            </a:fld>
            <a:endParaRPr lang="en-US" b="1" dirty="0">
              <a:solidFill>
                <a:schemeClr val="tx2"/>
              </a:solidFill>
            </a:endParaRPr>
          </a:p>
        </p:txBody>
      </p:sp>
    </p:spTree>
    <p:extLst>
      <p:ext uri="{BB962C8B-B14F-4D97-AF65-F5344CB8AC3E}">
        <p14:creationId xmlns:p14="http://schemas.microsoft.com/office/powerpoint/2010/main" val="26109202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lstStyle/>
          <a:p>
            <a:pPr algn="ctr"/>
            <a:r>
              <a:rPr lang="da-DK" b="1" dirty="0" smtClean="0">
                <a:solidFill>
                  <a:schemeClr val="bg1"/>
                </a:solidFill>
                <a:effectLst>
                  <a:outerShdw blurRad="38100" dist="38100" dir="2700000" algn="tl">
                    <a:srgbClr val="000000">
                      <a:alpha val="43137"/>
                    </a:srgbClr>
                  </a:outerShdw>
                </a:effectLst>
              </a:rPr>
              <a:t>FY 2014 PB: $31.3 billion</a:t>
            </a:r>
            <a:endParaRPr lang="en-US" b="1" dirty="0">
              <a:solidFill>
                <a:schemeClr val="bg1"/>
              </a:solidFill>
              <a:effectLst>
                <a:outerShdw blurRad="38100" dist="38100" dir="2700000" algn="tl">
                  <a:srgbClr val="000000">
                    <a:alpha val="43137"/>
                  </a:srgbClr>
                </a:outerShdw>
              </a:effectLst>
            </a:endParaRPr>
          </a:p>
        </p:txBody>
      </p:sp>
      <p:graphicFrame>
        <p:nvGraphicFramePr>
          <p:cNvPr id="39940" name="Object 2"/>
          <p:cNvGraphicFramePr>
            <a:graphicFrameLocks noChangeAspect="1"/>
          </p:cNvGraphicFramePr>
          <p:nvPr>
            <p:extLst>
              <p:ext uri="{D42A27DB-BD31-4B8C-83A1-F6EECF244321}">
                <p14:modId xmlns:p14="http://schemas.microsoft.com/office/powerpoint/2010/main" val="1200760663"/>
              </p:ext>
            </p:extLst>
          </p:nvPr>
        </p:nvGraphicFramePr>
        <p:xfrm>
          <a:off x="139700" y="1384300"/>
          <a:ext cx="8839200" cy="5280025"/>
        </p:xfrm>
        <a:graphic>
          <a:graphicData uri="http://schemas.openxmlformats.org/presentationml/2006/ole">
            <mc:AlternateContent xmlns:mc="http://schemas.openxmlformats.org/markup-compatibility/2006">
              <mc:Choice xmlns:v="urn:schemas-microsoft-com:vml" Requires="v">
                <p:oleObj spid="_x0000_s1047" name="Worksheet" r:id="rId3" imgW="8753607" imgH="5905603" progId="Excel.Sheet.8">
                  <p:embed/>
                </p:oleObj>
              </mc:Choice>
              <mc:Fallback>
                <p:oleObj name="Worksheet" r:id="rId3" imgW="8753607" imgH="5905603" progId="Excel.Sheet.8">
                  <p:embed/>
                  <p:pic>
                    <p:nvPicPr>
                      <p:cNvPr id="0" name="Object 2"/>
                      <p:cNvPicPr>
                        <a:picLocks noChangeAspect="1" noChangeArrowheads="1"/>
                      </p:cNvPicPr>
                      <p:nvPr/>
                    </p:nvPicPr>
                    <p:blipFill>
                      <a:blip r:embed="rId4"/>
                      <a:srcRect/>
                      <a:stretch>
                        <a:fillRect/>
                      </a:stretch>
                    </p:blipFill>
                    <p:spPr bwMode="auto">
                      <a:xfrm>
                        <a:off x="139700" y="1384300"/>
                        <a:ext cx="8839200" cy="528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4"/>
          <p:cNvSpPr txBox="1">
            <a:spLocks noChangeArrowheads="1"/>
          </p:cNvSpPr>
          <p:nvPr/>
        </p:nvSpPr>
        <p:spPr bwMode="auto">
          <a:xfrm>
            <a:off x="6400800" y="1447800"/>
            <a:ext cx="2513013" cy="1046440"/>
          </a:xfrm>
          <a:prstGeom prst="rect">
            <a:avLst/>
          </a:prstGeom>
          <a:solidFill>
            <a:srgbClr val="FF0000"/>
          </a:solidFill>
          <a:ln w="28575" algn="ctr">
            <a:solidFill>
              <a:schemeClr val="tx1"/>
            </a:solidFill>
            <a:miter lim="800000"/>
            <a:headEnd type="none" w="sm" len="sm"/>
            <a:tailEnd type="none" w="sm" len="sm"/>
          </a:ln>
          <a:effectLst>
            <a:outerShdw dist="165588" dir="1948272" algn="ctr" rotWithShape="0">
              <a:schemeClr val="bg2">
                <a:alpha val="50000"/>
              </a:schemeClr>
            </a:outerShdw>
          </a:effectLst>
        </p:spPr>
        <p:txBody>
          <a:bodyPr wrap="square">
            <a:spAutoFit/>
          </a:bodyPr>
          <a:lstStyle/>
          <a:p>
            <a:pPr marL="342900" indent="-342900">
              <a:lnSpc>
                <a:spcPct val="90000"/>
              </a:lnSpc>
              <a:spcBef>
                <a:spcPct val="20000"/>
              </a:spcBef>
              <a:buSzPct val="100000"/>
              <a:buFont typeface="Wingdings" pitchFamily="2" charset="2"/>
              <a:buNone/>
              <a:defRPr/>
            </a:pPr>
            <a:r>
              <a:rPr lang="en-US" sz="2000" b="1" dirty="0">
                <a:solidFill>
                  <a:srgbClr val="000000"/>
                </a:solidFill>
                <a:latin typeface="+mj-lt"/>
              </a:rPr>
              <a:t>~$</a:t>
            </a:r>
            <a:r>
              <a:rPr lang="en-US" sz="2000" b="1" dirty="0" smtClean="0">
                <a:solidFill>
                  <a:srgbClr val="000000"/>
                </a:solidFill>
                <a:latin typeface="+mj-lt"/>
              </a:rPr>
              <a:t>783 </a:t>
            </a:r>
            <a:r>
              <a:rPr lang="en-US" sz="2000" b="1" dirty="0">
                <a:solidFill>
                  <a:srgbClr val="000000"/>
                </a:solidFill>
                <a:latin typeface="+mj-lt"/>
              </a:rPr>
              <a:t>M Training </a:t>
            </a:r>
          </a:p>
          <a:p>
            <a:pPr marL="342900" indent="-342900">
              <a:lnSpc>
                <a:spcPct val="90000"/>
              </a:lnSpc>
              <a:spcBef>
                <a:spcPct val="20000"/>
              </a:spcBef>
              <a:buSzPct val="100000"/>
              <a:buFont typeface="Wingdings" pitchFamily="2" charset="2"/>
              <a:buNone/>
              <a:defRPr/>
            </a:pPr>
            <a:r>
              <a:rPr lang="en-US" sz="2000" b="1" u="sng" dirty="0">
                <a:solidFill>
                  <a:srgbClr val="000000"/>
                </a:solidFill>
                <a:latin typeface="+mj-lt"/>
              </a:rPr>
              <a:t>~$</a:t>
            </a:r>
            <a:r>
              <a:rPr lang="en-US" sz="2000" b="1" u="sng" dirty="0" smtClean="0">
                <a:solidFill>
                  <a:srgbClr val="000000"/>
                </a:solidFill>
                <a:latin typeface="+mj-lt"/>
              </a:rPr>
              <a:t>657 </a:t>
            </a:r>
            <a:r>
              <a:rPr lang="en-US" sz="2000" b="1" u="sng" dirty="0">
                <a:solidFill>
                  <a:srgbClr val="000000"/>
                </a:solidFill>
                <a:latin typeface="+mj-lt"/>
              </a:rPr>
              <a:t>M Career</a:t>
            </a:r>
            <a:endParaRPr lang="en-US" sz="2000" b="1" dirty="0">
              <a:solidFill>
                <a:srgbClr val="000000"/>
              </a:solidFill>
              <a:latin typeface="+mj-lt"/>
            </a:endParaRPr>
          </a:p>
          <a:p>
            <a:pPr marL="342900" indent="-342900">
              <a:lnSpc>
                <a:spcPct val="90000"/>
              </a:lnSpc>
              <a:spcBef>
                <a:spcPct val="20000"/>
              </a:spcBef>
              <a:buSzPct val="100000"/>
              <a:buFont typeface="Wingdings" pitchFamily="2" charset="2"/>
              <a:buNone/>
              <a:defRPr/>
            </a:pPr>
            <a:r>
              <a:rPr lang="en-US" sz="2000" b="1" dirty="0">
                <a:solidFill>
                  <a:srgbClr val="000000"/>
                </a:solidFill>
                <a:latin typeface="+mj-lt"/>
              </a:rPr>
              <a:t>~$</a:t>
            </a:r>
            <a:r>
              <a:rPr lang="en-US" sz="2000" b="1" dirty="0" smtClean="0">
                <a:solidFill>
                  <a:srgbClr val="000000"/>
                </a:solidFill>
                <a:latin typeface="+mj-lt"/>
              </a:rPr>
              <a:t>1.44  billion</a:t>
            </a:r>
            <a:endParaRPr lang="en-US" sz="2000" b="1" dirty="0">
              <a:solidFill>
                <a:srgbClr val="000000"/>
              </a:solidFill>
              <a:latin typeface="+mj-lt"/>
            </a:endParaRPr>
          </a:p>
        </p:txBody>
      </p:sp>
      <p:sp>
        <p:nvSpPr>
          <p:cNvPr id="18" name="Oval 17"/>
          <p:cNvSpPr/>
          <p:nvPr/>
        </p:nvSpPr>
        <p:spPr>
          <a:xfrm>
            <a:off x="3886200" y="1752600"/>
            <a:ext cx="1066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0100" y="3492500"/>
            <a:ext cx="1676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6019800"/>
            <a:ext cx="6282041" cy="369332"/>
          </a:xfrm>
          <a:prstGeom prst="rect">
            <a:avLst/>
          </a:prstGeom>
          <a:ln>
            <a:solidFill>
              <a:schemeClr val="tx1"/>
            </a:solidFill>
          </a:ln>
        </p:spPr>
        <p:txBody>
          <a:bodyPr wrap="none">
            <a:spAutoFit/>
          </a:bodyPr>
          <a:lstStyle/>
          <a:p>
            <a:r>
              <a:rPr lang="en-US" dirty="0" smtClean="0"/>
              <a:t>NIH Budget Office: </a:t>
            </a:r>
            <a:r>
              <a:rPr lang="en-US" dirty="0" smtClean="0">
                <a:hlinkClick r:id="rId5"/>
              </a:rPr>
              <a:t>http://officeofbudget.od.nih.gov/index.htm</a:t>
            </a:r>
            <a:r>
              <a:rPr lang="en-US" dirty="0" smtClean="0"/>
              <a:t> </a:t>
            </a:r>
            <a:endParaRPr lang="en-US" dirty="0"/>
          </a:p>
        </p:txBody>
      </p:sp>
      <p:sp>
        <p:nvSpPr>
          <p:cNvPr id="13"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a:t>
            </a:fld>
            <a:endParaRPr lang="en-US"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82880"/>
            <a:ext cx="8839200" cy="1111664"/>
          </a:xfrm>
          <a:solidFill>
            <a:schemeClr val="tx2"/>
          </a:solidFill>
        </p:spPr>
        <p:txBody>
          <a:bodyPr>
            <a:normAutofit/>
          </a:bodyPr>
          <a:lstStyle/>
          <a:p>
            <a:r>
              <a:rPr lang="en-US" b="0" dirty="0" smtClean="0">
                <a:solidFill>
                  <a:schemeClr val="bg1"/>
                </a:solidFill>
                <a:effectLst>
                  <a:outerShdw blurRad="38100" dist="38100" dir="2700000" algn="tl">
                    <a:srgbClr val="000000">
                      <a:alpha val="43137"/>
                    </a:srgbClr>
                  </a:outerShdw>
                </a:effectLst>
              </a:rPr>
              <a:t>Success Rate of K99 Awards</a:t>
            </a:r>
          </a:p>
        </p:txBody>
      </p:sp>
      <p:graphicFrame>
        <p:nvGraphicFramePr>
          <p:cNvPr id="56322" name="Object 3"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1585463763"/>
              </p:ext>
            </p:extLst>
          </p:nvPr>
        </p:nvGraphicFramePr>
        <p:xfrm>
          <a:off x="457200" y="1371600"/>
          <a:ext cx="8201025" cy="5181599"/>
        </p:xfrm>
        <a:graphic>
          <a:graphicData uri="http://schemas.openxmlformats.org/presentationml/2006/ole">
            <mc:AlternateContent xmlns:mc="http://schemas.openxmlformats.org/markup-compatibility/2006">
              <mc:Choice xmlns:v="urn:schemas-microsoft-com:vml" Requires="v">
                <p:oleObj spid="_x0000_s27662" name="Chart" r:id="rId4" imgW="8286784" imgH="5686538" progId="MSGraph.Chart.8">
                  <p:embed followColorScheme="full"/>
                </p:oleObj>
              </mc:Choice>
              <mc:Fallback>
                <p:oleObj name="Chart" r:id="rId4" imgW="8286784" imgH="5686538" progId="MSGraph.Chart.8">
                  <p:embed followColorScheme="full"/>
                  <p:pic>
                    <p:nvPicPr>
                      <p:cNvPr id="0" name=""/>
                      <p:cNvPicPr>
                        <a:picLocks noChangeAspect="1" noChangeArrowheads="1"/>
                      </p:cNvPicPr>
                      <p:nvPr/>
                    </p:nvPicPr>
                    <p:blipFill>
                      <a:blip r:embed="rId5"/>
                      <a:srcRect/>
                      <a:stretch>
                        <a:fillRect/>
                      </a:stretch>
                    </p:blipFill>
                    <p:spPr bwMode="auto">
                      <a:xfrm>
                        <a:off x="457200" y="1371600"/>
                        <a:ext cx="8201025" cy="5181599"/>
                      </a:xfrm>
                      <a:prstGeom prst="rect">
                        <a:avLst/>
                      </a:prstGeom>
                      <a:noFill/>
                    </p:spPr>
                  </p:pic>
                </p:oleObj>
              </mc:Fallback>
            </mc:AlternateContent>
          </a:graphicData>
        </a:graphic>
      </p:graphicFrame>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30</a:t>
            </a:fld>
            <a:endParaRPr lang="en-US" b="1" dirty="0">
              <a:solidFill>
                <a:schemeClr val="tx2"/>
              </a:solidFill>
            </a:endParaRPr>
          </a:p>
        </p:txBody>
      </p:sp>
    </p:spTree>
    <p:extLst>
      <p:ext uri="{BB962C8B-B14F-4D97-AF65-F5344CB8AC3E}">
        <p14:creationId xmlns:p14="http://schemas.microsoft.com/office/powerpoint/2010/main" val="19098123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600" b="1" dirty="0" smtClean="0">
                <a:solidFill>
                  <a:schemeClr val="bg1"/>
                </a:solidFill>
                <a:effectLst>
                  <a:outerShdw blurRad="38100" dist="38100" dir="2700000" algn="tl">
                    <a:srgbClr val="000000">
                      <a:alpha val="43137"/>
                    </a:srgbClr>
                  </a:outerShdw>
                </a:effectLst>
              </a:rPr>
              <a:t>Small Grant Program (R03)</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marL="282575" indent="-271463">
              <a:spcBef>
                <a:spcPct val="0"/>
              </a:spcBef>
              <a:buClr>
                <a:srgbClr val="008000"/>
              </a:buClr>
              <a:buFont typeface="Wingdings" pitchFamily="2" charset="2"/>
              <a:buChar char="§"/>
            </a:pPr>
            <a:r>
              <a:rPr lang="en-US" sz="2000" dirty="0" smtClean="0">
                <a:solidFill>
                  <a:srgbClr val="003399"/>
                </a:solidFill>
                <a:latin typeface="+mn-lt"/>
              </a:rPr>
              <a:t>Provides limited funding for a short period of time to support a variety of types of projects, including:</a:t>
            </a:r>
          </a:p>
          <a:p>
            <a:pPr marL="1371600" lvl="2" indent="-457200">
              <a:spcBef>
                <a:spcPct val="0"/>
              </a:spcBef>
              <a:buClr>
                <a:srgbClr val="008000"/>
              </a:buClr>
              <a:buFont typeface="Calibri" pitchFamily="34" charset="0"/>
              <a:buChar char="→"/>
            </a:pPr>
            <a:endParaRPr lang="en-US" sz="1800" b="1" dirty="0" smtClean="0">
              <a:solidFill>
                <a:srgbClr val="008000"/>
              </a:solidFill>
              <a:latin typeface="+mn-lt"/>
            </a:endParaRPr>
          </a:p>
          <a:p>
            <a:pPr marL="749300" lvl="2" indent="-457200">
              <a:spcBef>
                <a:spcPct val="0"/>
              </a:spcBef>
              <a:buClr>
                <a:srgbClr val="008000"/>
              </a:buClr>
              <a:buFont typeface="Calibri" pitchFamily="34" charset="0"/>
              <a:buChar char="→"/>
            </a:pPr>
            <a:r>
              <a:rPr lang="en-US" sz="1800" i="1" dirty="0" smtClean="0">
                <a:solidFill>
                  <a:srgbClr val="008000"/>
                </a:solidFill>
                <a:latin typeface="+mn-lt"/>
              </a:rPr>
              <a:t>Pilot or feasibility studies</a:t>
            </a:r>
          </a:p>
          <a:p>
            <a:pPr marL="749300" lvl="2" indent="-457200">
              <a:spcBef>
                <a:spcPct val="0"/>
              </a:spcBef>
              <a:buClr>
                <a:srgbClr val="008000"/>
              </a:buClr>
              <a:buFont typeface="Calibri" pitchFamily="34" charset="0"/>
              <a:buChar char="→"/>
            </a:pPr>
            <a:r>
              <a:rPr lang="en-US" sz="1800" i="1" dirty="0" smtClean="0">
                <a:solidFill>
                  <a:srgbClr val="008000"/>
                </a:solidFill>
                <a:latin typeface="+mn-lt"/>
              </a:rPr>
              <a:t>Collection of preliminary data</a:t>
            </a:r>
          </a:p>
          <a:p>
            <a:pPr marL="749300" lvl="2" indent="-457200">
              <a:spcBef>
                <a:spcPct val="0"/>
              </a:spcBef>
              <a:buClr>
                <a:srgbClr val="008000"/>
              </a:buClr>
              <a:buFont typeface="Calibri" pitchFamily="34" charset="0"/>
              <a:buChar char="→"/>
            </a:pPr>
            <a:r>
              <a:rPr lang="en-US" sz="1800" i="1" dirty="0" smtClean="0">
                <a:solidFill>
                  <a:srgbClr val="008000"/>
                </a:solidFill>
                <a:latin typeface="+mn-lt"/>
              </a:rPr>
              <a:t>Secondary analysis of existing data</a:t>
            </a:r>
          </a:p>
          <a:p>
            <a:pPr marL="749300" lvl="2" indent="-457200">
              <a:spcBef>
                <a:spcPct val="0"/>
              </a:spcBef>
              <a:buClr>
                <a:srgbClr val="008000"/>
              </a:buClr>
              <a:buFont typeface="Calibri" pitchFamily="34" charset="0"/>
              <a:buChar char="→"/>
            </a:pPr>
            <a:r>
              <a:rPr lang="en-US" sz="1800" i="1" dirty="0" smtClean="0">
                <a:solidFill>
                  <a:srgbClr val="008000"/>
                </a:solidFill>
                <a:latin typeface="+mn-lt"/>
              </a:rPr>
              <a:t>Small, self-contained research projects</a:t>
            </a:r>
          </a:p>
          <a:p>
            <a:pPr marL="749300" lvl="2" indent="-457200">
              <a:spcBef>
                <a:spcPct val="0"/>
              </a:spcBef>
              <a:buClr>
                <a:srgbClr val="008000"/>
              </a:buClr>
              <a:buFont typeface="Calibri" pitchFamily="34" charset="0"/>
              <a:buChar char="→"/>
            </a:pPr>
            <a:r>
              <a:rPr lang="en-US" sz="1800" i="1" dirty="0" smtClean="0">
                <a:solidFill>
                  <a:srgbClr val="008000"/>
                </a:solidFill>
                <a:latin typeface="+mn-lt"/>
              </a:rPr>
              <a:t>Development of new technology, etc. </a:t>
            </a:r>
          </a:p>
        </p:txBody>
      </p:sp>
      <p:sp>
        <p:nvSpPr>
          <p:cNvPr id="4" name="Content Placeholder 3"/>
          <p:cNvSpPr>
            <a:spLocks noGrp="1"/>
          </p:cNvSpPr>
          <p:nvPr>
            <p:ph sz="half" idx="2"/>
          </p:nvPr>
        </p:nvSpPr>
        <p:spPr>
          <a:xfrm>
            <a:off x="4800600" y="1371600"/>
            <a:ext cx="4191000" cy="4876800"/>
          </a:xfrm>
          <a:solidFill>
            <a:srgbClr val="7030A0"/>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solidFill>
                  <a:schemeClr val="bg1"/>
                </a:solidFill>
              </a:rPr>
              <a:t>Program Features:</a:t>
            </a:r>
          </a:p>
          <a:p>
            <a:pPr marL="0" indent="0">
              <a:spcBef>
                <a:spcPts val="0"/>
              </a:spcBef>
              <a:spcAft>
                <a:spcPts val="0"/>
              </a:spcAft>
              <a:buNone/>
            </a:pPr>
            <a:endParaRPr lang="en-US" sz="1800" b="1" dirty="0" smtClean="0">
              <a:solidFill>
                <a:schemeClr val="bg1"/>
              </a:solidFill>
            </a:endParaRPr>
          </a:p>
          <a:p>
            <a:pPr marL="282575" indent="-271463">
              <a:spcBef>
                <a:spcPct val="0"/>
              </a:spcBef>
              <a:buFont typeface="Wingdings" pitchFamily="2" charset="2"/>
              <a:buChar char="§"/>
            </a:pPr>
            <a:r>
              <a:rPr lang="en-US" sz="2000" dirty="0" smtClean="0">
                <a:solidFill>
                  <a:schemeClr val="bg1"/>
                </a:solidFill>
              </a:rPr>
              <a:t>Limited to two years of funding </a:t>
            </a:r>
          </a:p>
          <a:p>
            <a:pPr marL="282575" indent="-271463">
              <a:spcBef>
                <a:spcPct val="0"/>
              </a:spcBef>
              <a:buFont typeface="Wingdings" pitchFamily="2" charset="2"/>
              <a:buChar char="§"/>
            </a:pPr>
            <a:r>
              <a:rPr lang="en-US" sz="2000" dirty="0" smtClean="0">
                <a:solidFill>
                  <a:schemeClr val="bg1"/>
                </a:solidFill>
              </a:rPr>
              <a:t>Direct costs generally up to $50,000 per year</a:t>
            </a:r>
          </a:p>
          <a:p>
            <a:pPr marL="282575" indent="-271463">
              <a:spcBef>
                <a:spcPct val="0"/>
              </a:spcBef>
              <a:buFont typeface="Wingdings" pitchFamily="2" charset="2"/>
              <a:buChar char="§"/>
            </a:pPr>
            <a:r>
              <a:rPr lang="en-US" sz="2000" dirty="0" smtClean="0">
                <a:solidFill>
                  <a:schemeClr val="bg1"/>
                </a:solidFill>
              </a:rPr>
              <a:t>Not renewable </a:t>
            </a:r>
          </a:p>
          <a:p>
            <a:pPr marL="282575" indent="-271463">
              <a:spcBef>
                <a:spcPct val="0"/>
              </a:spcBef>
              <a:buFont typeface="Wingdings" pitchFamily="2" charset="2"/>
              <a:buChar char="§"/>
            </a:pPr>
            <a:r>
              <a:rPr lang="en-US" sz="2000" dirty="0" smtClean="0">
                <a:solidFill>
                  <a:schemeClr val="bg1"/>
                </a:solidFill>
              </a:rPr>
              <a:t>Utilized by more than half of the NIH Institutes and Centers</a:t>
            </a: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Font typeface="Wingdings" pitchFamily="2" charset="2"/>
              <a:buChar char="v"/>
            </a:pPr>
            <a:r>
              <a:rPr lang="en-US" sz="1400" dirty="0" smtClean="0">
                <a:solidFill>
                  <a:schemeClr val="bg1"/>
                </a:solidFill>
              </a:rPr>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31</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Exploratory/Developmental Research (R21)</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876800"/>
          </a:xfrm>
        </p:spPr>
        <p:txBody>
          <a:bodyPr/>
          <a:lstStyle/>
          <a:p>
            <a:pPr marL="0" indent="0" eaLnBrk="1" hangingPunct="1">
              <a:spcBef>
                <a:spcPts val="600"/>
              </a:spcBef>
              <a:spcAft>
                <a:spcPts val="600"/>
              </a:spcAft>
              <a:buNone/>
            </a:pPr>
            <a:r>
              <a:rPr lang="en-US" sz="2000" b="1" dirty="0" smtClean="0">
                <a:latin typeface="+mn-lt"/>
              </a:rPr>
              <a:t>Overview:</a:t>
            </a:r>
          </a:p>
          <a:p>
            <a:pPr marL="395288" indent="-384175">
              <a:spcBef>
                <a:spcPct val="0"/>
              </a:spcBef>
              <a:buClr>
                <a:srgbClr val="008000"/>
              </a:buClr>
              <a:buFont typeface="Wingdings" pitchFamily="2" charset="2"/>
              <a:buChar char="§"/>
            </a:pPr>
            <a:r>
              <a:rPr lang="en-US" sz="2000" dirty="0" smtClean="0">
                <a:solidFill>
                  <a:srgbClr val="003399"/>
                </a:solidFill>
                <a:latin typeface="+mn-lt"/>
              </a:rPr>
              <a:t>Encourages new, exploratory and developmental research projects by providing support for the early stages of project development.</a:t>
            </a:r>
          </a:p>
          <a:p>
            <a:pPr marL="395288" indent="-384175">
              <a:spcBef>
                <a:spcPct val="0"/>
              </a:spcBef>
              <a:buClr>
                <a:srgbClr val="008000"/>
              </a:buClr>
              <a:buFont typeface="Wingdings" pitchFamily="2" charset="2"/>
              <a:buChar char="§"/>
            </a:pPr>
            <a:r>
              <a:rPr lang="en-US" sz="2000" dirty="0" smtClean="0">
                <a:solidFill>
                  <a:srgbClr val="003399"/>
                </a:solidFill>
                <a:latin typeface="+mn-lt"/>
              </a:rPr>
              <a:t>Sometimes used for pilot and feasibility studies.</a:t>
            </a:r>
          </a:p>
          <a:p>
            <a:pPr marL="395288" indent="-384175">
              <a:spcBef>
                <a:spcPct val="0"/>
              </a:spcBef>
              <a:buClr>
                <a:srgbClr val="008000"/>
              </a:buClr>
              <a:buFont typeface="Wingdings" pitchFamily="2" charset="2"/>
              <a:buChar char="§"/>
            </a:pPr>
            <a:r>
              <a:rPr lang="en-US" sz="2000" dirty="0" smtClean="0">
                <a:solidFill>
                  <a:srgbClr val="003399"/>
                </a:solidFill>
                <a:latin typeface="+mn-lt"/>
              </a:rPr>
              <a:t>Preliminary data are not required but may be included if available.</a:t>
            </a:r>
          </a:p>
          <a:p>
            <a:pPr marL="395288" indent="-384175">
              <a:spcBef>
                <a:spcPct val="0"/>
              </a:spcBef>
              <a:buClr>
                <a:srgbClr val="008000"/>
              </a:buClr>
              <a:buFont typeface="Wingdings" pitchFamily="2" charset="2"/>
              <a:buChar char="§"/>
            </a:pPr>
            <a:r>
              <a:rPr lang="en-US" sz="2000" dirty="0" smtClean="0">
                <a:solidFill>
                  <a:srgbClr val="003399"/>
                </a:solidFill>
                <a:latin typeface="+mn-lt"/>
              </a:rPr>
              <a:t>Limited to up to two years of funding.</a:t>
            </a:r>
          </a:p>
        </p:txBody>
      </p:sp>
      <p:sp>
        <p:nvSpPr>
          <p:cNvPr id="4" name="Content Placeholder 3"/>
          <p:cNvSpPr>
            <a:spLocks noGrp="1"/>
          </p:cNvSpPr>
          <p:nvPr>
            <p:ph sz="half" idx="2"/>
          </p:nvPr>
        </p:nvSpPr>
        <p:spPr>
          <a:xfrm>
            <a:off x="4800600" y="1371600"/>
            <a:ext cx="4191000" cy="4876800"/>
          </a:xfrm>
          <a:solidFill>
            <a:srgbClr val="7030A0"/>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solidFill>
                  <a:schemeClr val="bg1"/>
                </a:solidFill>
              </a:rPr>
              <a:t>Program Features:</a:t>
            </a:r>
          </a:p>
          <a:p>
            <a:pPr marL="0" indent="0">
              <a:spcBef>
                <a:spcPts val="0"/>
              </a:spcBef>
              <a:spcAft>
                <a:spcPts val="0"/>
              </a:spcAft>
              <a:buNone/>
            </a:pPr>
            <a:endParaRPr lang="en-US" sz="1800" b="1" dirty="0" smtClean="0">
              <a:solidFill>
                <a:schemeClr val="bg1"/>
              </a:solidFill>
            </a:endParaRPr>
          </a:p>
          <a:p>
            <a:pPr marL="230188" indent="-230188">
              <a:spcBef>
                <a:spcPct val="0"/>
              </a:spcBef>
              <a:buFont typeface="Wingdings" pitchFamily="2" charset="2"/>
              <a:buChar char="§"/>
            </a:pPr>
            <a:r>
              <a:rPr lang="en-US" sz="2000" dirty="0" smtClean="0">
                <a:solidFill>
                  <a:schemeClr val="bg1"/>
                </a:solidFill>
              </a:rPr>
              <a:t>Combined budget for direct costs for the two year project period usually may not exceed $275,000</a:t>
            </a:r>
          </a:p>
          <a:p>
            <a:pPr marL="230188" indent="-230188">
              <a:spcBef>
                <a:spcPct val="0"/>
              </a:spcBef>
              <a:buFont typeface="Wingdings" pitchFamily="2" charset="2"/>
              <a:buChar char="§"/>
            </a:pPr>
            <a:r>
              <a:rPr lang="en-US" sz="2000" dirty="0" smtClean="0">
                <a:solidFill>
                  <a:schemeClr val="bg1"/>
                </a:solidFill>
              </a:rPr>
              <a:t>No preliminary data is generally required</a:t>
            </a:r>
          </a:p>
          <a:p>
            <a:pPr marL="230188" indent="-230188">
              <a:spcBef>
                <a:spcPct val="0"/>
              </a:spcBef>
              <a:buFont typeface="Wingdings" pitchFamily="2" charset="2"/>
              <a:buChar char="§"/>
            </a:pPr>
            <a:r>
              <a:rPr lang="en-US" sz="2000" dirty="0" smtClean="0">
                <a:solidFill>
                  <a:schemeClr val="bg1"/>
                </a:solidFill>
              </a:rPr>
              <a:t>Most Institutes and Centers utilize the R21 program</a:t>
            </a:r>
            <a:endParaRPr lang="en-US" sz="1800" dirty="0" smtClean="0">
              <a:solidFill>
                <a:schemeClr val="bg1"/>
              </a:solidFill>
            </a:endParaRPr>
          </a:p>
          <a:p>
            <a:pPr marL="230188" indent="-230188">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None/>
            </a:pPr>
            <a:endParaRPr lang="en-US" sz="1800" dirty="0" smtClean="0">
              <a:solidFill>
                <a:schemeClr val="bg1"/>
              </a:solidFill>
            </a:endParaRPr>
          </a:p>
          <a:p>
            <a:pPr>
              <a:spcBef>
                <a:spcPts val="0"/>
              </a:spcBef>
              <a:spcAft>
                <a:spcPts val="0"/>
              </a:spcAft>
              <a:buFont typeface="Wingdings" pitchFamily="2" charset="2"/>
              <a:buChar char="v"/>
            </a:pPr>
            <a:r>
              <a:rPr lang="en-US" sz="1400" dirty="0" smtClean="0">
                <a:solidFill>
                  <a:schemeClr val="bg1"/>
                </a:solidFill>
              </a:rPr>
              <a:t>Institute and Center contacts and policies: See Funding Opportunity Announcement</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32</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New and Early-Stage Investigators</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33</a:t>
            </a:fld>
            <a:endParaRPr lang="en-US" b="1" dirty="0">
              <a:solidFill>
                <a:schemeClr val="tx2"/>
              </a:solidFill>
            </a:endParaRPr>
          </a:p>
        </p:txBody>
      </p:sp>
      <p:grpSp>
        <p:nvGrpSpPr>
          <p:cNvPr id="9" name="Group 67"/>
          <p:cNvGrpSpPr>
            <a:grpSpLocks/>
          </p:cNvGrpSpPr>
          <p:nvPr/>
        </p:nvGrpSpPr>
        <p:grpSpPr bwMode="auto">
          <a:xfrm>
            <a:off x="4892675" y="2316163"/>
            <a:ext cx="4003675" cy="3788534"/>
            <a:chOff x="2781" y="681"/>
            <a:chExt cx="2739" cy="1450"/>
          </a:xfrm>
        </p:grpSpPr>
        <p:sp>
          <p:nvSpPr>
            <p:cNvPr id="10" name="Text Box 33"/>
            <p:cNvSpPr txBox="1">
              <a:spLocks noChangeArrowheads="1"/>
            </p:cNvSpPr>
            <p:nvPr/>
          </p:nvSpPr>
          <p:spPr bwMode="auto">
            <a:xfrm>
              <a:off x="2784" y="1507"/>
              <a:ext cx="2736" cy="624"/>
            </a:xfrm>
            <a:prstGeom prst="rect">
              <a:avLst/>
            </a:prstGeom>
            <a:noFill/>
            <a:ln w="9525">
              <a:noFill/>
              <a:miter lim="800000"/>
              <a:headEnd/>
              <a:tailEnd/>
            </a:ln>
          </p:spPr>
          <p:txBody>
            <a:bodyPr>
              <a:spAutoFit/>
            </a:bodyPr>
            <a:lstStyle/>
            <a:p>
              <a:pPr>
                <a:spcBef>
                  <a:spcPct val="50000"/>
                </a:spcBef>
              </a:pPr>
              <a:r>
                <a:rPr lang="en-US" sz="2000" b="1" i="1" dirty="0">
                  <a:solidFill>
                    <a:schemeClr val="accent1"/>
                  </a:solidFill>
                </a:rPr>
                <a:t>Concerns have been raised for decades about scientists spending long periods of time as postdoctoral appointees, unable to set their own direction</a:t>
              </a:r>
            </a:p>
          </p:txBody>
        </p:sp>
        <p:pic>
          <p:nvPicPr>
            <p:cNvPr id="11" name="Picture 60"/>
            <p:cNvPicPr>
              <a:picLocks noChangeAspect="1" noChangeArrowheads="1"/>
            </p:cNvPicPr>
            <p:nvPr/>
          </p:nvPicPr>
          <p:blipFill>
            <a:blip r:embed="rId3" cstate="print"/>
            <a:srcRect/>
            <a:stretch>
              <a:fillRect/>
            </a:stretch>
          </p:blipFill>
          <p:spPr bwMode="auto">
            <a:xfrm>
              <a:off x="2825" y="681"/>
              <a:ext cx="1776" cy="134"/>
            </a:xfrm>
            <a:prstGeom prst="rect">
              <a:avLst/>
            </a:prstGeom>
            <a:noFill/>
            <a:ln w="9525">
              <a:noFill/>
              <a:miter lim="800000"/>
              <a:headEnd/>
              <a:tailEnd/>
            </a:ln>
          </p:spPr>
        </p:pic>
        <p:sp>
          <p:nvSpPr>
            <p:cNvPr id="12" name="Text Box 61"/>
            <p:cNvSpPr txBox="1">
              <a:spLocks noChangeArrowheads="1"/>
            </p:cNvSpPr>
            <p:nvPr/>
          </p:nvSpPr>
          <p:spPr bwMode="auto">
            <a:xfrm>
              <a:off x="2814" y="851"/>
              <a:ext cx="2256" cy="507"/>
            </a:xfrm>
            <a:prstGeom prst="rect">
              <a:avLst/>
            </a:prstGeom>
            <a:noFill/>
            <a:ln w="9525">
              <a:noFill/>
              <a:miter lim="800000"/>
              <a:headEnd/>
              <a:tailEnd/>
            </a:ln>
          </p:spPr>
          <p:txBody>
            <a:bodyPr>
              <a:spAutoFit/>
            </a:bodyPr>
            <a:lstStyle/>
            <a:p>
              <a:r>
                <a:rPr lang="en-US" sz="2000" b="1" dirty="0">
                  <a:solidFill>
                    <a:schemeClr val="accent1"/>
                  </a:solidFill>
                </a:rPr>
                <a:t>Bridges to Independence: Fostering the Independence of New Investigators in Biomedical Research (2005)</a:t>
              </a:r>
            </a:p>
          </p:txBody>
        </p:sp>
        <p:sp>
          <p:nvSpPr>
            <p:cNvPr id="13" name="Line 62"/>
            <p:cNvSpPr>
              <a:spLocks noChangeShapeType="1"/>
            </p:cNvSpPr>
            <p:nvPr/>
          </p:nvSpPr>
          <p:spPr bwMode="auto">
            <a:xfrm>
              <a:off x="2781" y="1509"/>
              <a:ext cx="2671" cy="7"/>
            </a:xfrm>
            <a:prstGeom prst="line">
              <a:avLst/>
            </a:prstGeom>
            <a:noFill/>
            <a:ln w="9525">
              <a:solidFill>
                <a:schemeClr val="tx1"/>
              </a:solidFill>
              <a:round/>
              <a:headEnd/>
              <a:tailEnd/>
            </a:ln>
          </p:spPr>
          <p:txBody>
            <a:bodyPr/>
            <a:lstStyle/>
            <a:p>
              <a:endParaRPr lang="en-US" b="1">
                <a:solidFill>
                  <a:schemeClr val="accent1"/>
                </a:solidFill>
              </a:endParaRPr>
            </a:p>
          </p:txBody>
        </p:sp>
      </p:grpSp>
      <p:pic>
        <p:nvPicPr>
          <p:cNvPr id="14" name="Picture 20" descr="Picture1.png"/>
          <p:cNvPicPr>
            <a:picLocks noChangeAspect="1"/>
          </p:cNvPicPr>
          <p:nvPr/>
        </p:nvPicPr>
        <p:blipFill>
          <a:blip r:embed="rId4" cstate="print"/>
          <a:srcRect l="13437" t="18103" r="15854" b="17133"/>
          <a:stretch>
            <a:fillRect/>
          </a:stretch>
        </p:blipFill>
        <p:spPr bwMode="auto">
          <a:xfrm>
            <a:off x="204788" y="2133601"/>
            <a:ext cx="4594225" cy="3276600"/>
          </a:xfrm>
          <a:prstGeom prst="rect">
            <a:avLst/>
          </a:prstGeom>
          <a:noFill/>
          <a:ln w="9525">
            <a:noFill/>
            <a:miter lim="800000"/>
            <a:headEnd/>
            <a:tailEnd/>
          </a:ln>
        </p:spPr>
      </p:pic>
      <p:sp>
        <p:nvSpPr>
          <p:cNvPr id="15" name="TextBox 21"/>
          <p:cNvSpPr txBox="1">
            <a:spLocks noChangeArrowheads="1"/>
          </p:cNvSpPr>
          <p:nvPr/>
        </p:nvSpPr>
        <p:spPr bwMode="auto">
          <a:xfrm>
            <a:off x="842963" y="1577976"/>
            <a:ext cx="8051800" cy="400050"/>
          </a:xfrm>
          <a:prstGeom prst="rect">
            <a:avLst/>
          </a:prstGeom>
          <a:noFill/>
          <a:ln w="9525">
            <a:noFill/>
            <a:miter lim="800000"/>
            <a:headEnd/>
            <a:tailEnd/>
          </a:ln>
        </p:spPr>
        <p:txBody>
          <a:bodyPr>
            <a:spAutoFit/>
          </a:bodyPr>
          <a:lstStyle/>
          <a:p>
            <a:r>
              <a:rPr lang="en-US" sz="2000" b="1" u="sng" dirty="0">
                <a:solidFill>
                  <a:srgbClr val="003399"/>
                </a:solidFill>
              </a:rPr>
              <a:t>Becoming an independent research is taking longer and longer</a:t>
            </a:r>
          </a:p>
        </p:txBody>
      </p:sp>
      <p:sp>
        <p:nvSpPr>
          <p:cNvPr id="16" name="Rectangle 22"/>
          <p:cNvSpPr>
            <a:spLocks noChangeArrowheads="1"/>
          </p:cNvSpPr>
          <p:nvPr/>
        </p:nvSpPr>
        <p:spPr bwMode="auto">
          <a:xfrm>
            <a:off x="381001" y="5486401"/>
            <a:ext cx="4419600" cy="646331"/>
          </a:xfrm>
          <a:prstGeom prst="rect">
            <a:avLst/>
          </a:prstGeom>
          <a:noFill/>
          <a:ln w="9525">
            <a:noFill/>
            <a:miter lim="800000"/>
            <a:headEnd/>
            <a:tailEnd/>
          </a:ln>
        </p:spPr>
        <p:txBody>
          <a:bodyPr wrap="square">
            <a:spAutoFit/>
          </a:bodyPr>
          <a:lstStyle/>
          <a:p>
            <a:pPr algn="ctr"/>
            <a:r>
              <a:rPr lang="en-US" b="1" dirty="0">
                <a:solidFill>
                  <a:schemeClr val="accent1"/>
                </a:solidFill>
              </a:rPr>
              <a:t>Age at First R01 Equivalent Award </a:t>
            </a:r>
            <a:endParaRPr lang="en-US" b="1" dirty="0" smtClean="0">
              <a:solidFill>
                <a:schemeClr val="accent1"/>
              </a:solidFill>
            </a:endParaRPr>
          </a:p>
          <a:p>
            <a:pPr algn="ctr"/>
            <a:r>
              <a:rPr lang="en-US" b="1" dirty="0" smtClean="0">
                <a:solidFill>
                  <a:schemeClr val="accent1"/>
                </a:solidFill>
              </a:rPr>
              <a:t>from NIH: FY </a:t>
            </a:r>
            <a:r>
              <a:rPr lang="en-US" b="1" dirty="0">
                <a:solidFill>
                  <a:schemeClr val="accent1"/>
                </a:solidFill>
              </a:rPr>
              <a:t>1980-2009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New and Early-Stage Investigators</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34</a:t>
            </a:fld>
            <a:endParaRPr lang="en-US" b="1" dirty="0">
              <a:solidFill>
                <a:schemeClr val="tx2"/>
              </a:solidFill>
            </a:endParaRPr>
          </a:p>
        </p:txBody>
      </p:sp>
      <p:sp>
        <p:nvSpPr>
          <p:cNvPr id="5" name="Rectangle 65"/>
          <p:cNvSpPr>
            <a:spLocks noChangeArrowheads="1"/>
          </p:cNvSpPr>
          <p:nvPr/>
        </p:nvSpPr>
        <p:spPr bwMode="auto">
          <a:xfrm>
            <a:off x="304800" y="2446337"/>
            <a:ext cx="3962400" cy="923925"/>
          </a:xfrm>
          <a:prstGeom prst="rect">
            <a:avLst/>
          </a:prstGeom>
          <a:solidFill>
            <a:schemeClr val="accent1">
              <a:lumMod val="50000"/>
            </a:schemeClr>
          </a:solidFill>
          <a:ln w="9525">
            <a:noFill/>
            <a:miter lim="800000"/>
            <a:headEnd/>
            <a:tailEnd/>
          </a:ln>
        </p:spPr>
        <p:txBody>
          <a:bodyPr anchor="ctr">
            <a:spAutoFit/>
          </a:bodyPr>
          <a:lstStyle/>
          <a:p>
            <a:r>
              <a:rPr lang="en-US" b="1" dirty="0">
                <a:solidFill>
                  <a:schemeClr val="bg1"/>
                </a:solidFill>
              </a:rPr>
              <a:t>Revised New and Early Stage Investigator Policies (NOT-OD-09-013)</a:t>
            </a:r>
          </a:p>
        </p:txBody>
      </p:sp>
      <p:sp>
        <p:nvSpPr>
          <p:cNvPr id="6" name="TextBox 19"/>
          <p:cNvSpPr txBox="1">
            <a:spLocks noChangeArrowheads="1"/>
          </p:cNvSpPr>
          <p:nvPr/>
        </p:nvSpPr>
        <p:spPr bwMode="auto">
          <a:xfrm>
            <a:off x="228600" y="1600199"/>
            <a:ext cx="8704262" cy="707886"/>
          </a:xfrm>
          <a:prstGeom prst="rect">
            <a:avLst/>
          </a:prstGeom>
          <a:noFill/>
          <a:ln w="9525">
            <a:noFill/>
            <a:miter lim="800000"/>
            <a:headEnd/>
            <a:tailEnd/>
          </a:ln>
        </p:spPr>
        <p:txBody>
          <a:bodyPr>
            <a:spAutoFit/>
          </a:bodyPr>
          <a:lstStyle/>
          <a:p>
            <a:pPr algn="ctr"/>
            <a:r>
              <a:rPr lang="en-US" sz="2000" b="1" u="sng" dirty="0">
                <a:solidFill>
                  <a:schemeClr val="accent1"/>
                </a:solidFill>
              </a:rPr>
              <a:t>NIH is finding new methods to encourage funding (and hiring) </a:t>
            </a:r>
            <a:endParaRPr lang="en-US" sz="2000" b="1" u="sng" dirty="0" smtClean="0">
              <a:solidFill>
                <a:schemeClr val="accent1"/>
              </a:solidFill>
            </a:endParaRPr>
          </a:p>
          <a:p>
            <a:pPr algn="ctr"/>
            <a:r>
              <a:rPr lang="en-US" sz="2000" b="1" u="sng" dirty="0" smtClean="0">
                <a:solidFill>
                  <a:schemeClr val="accent1"/>
                </a:solidFill>
              </a:rPr>
              <a:t>of early-stage investigators</a:t>
            </a:r>
            <a:endParaRPr lang="en-US" sz="2000" b="1" u="sng" dirty="0">
              <a:solidFill>
                <a:schemeClr val="accent1"/>
              </a:solidFill>
            </a:endParaRPr>
          </a:p>
        </p:txBody>
      </p:sp>
      <p:cxnSp>
        <p:nvCxnSpPr>
          <p:cNvPr id="8" name="Straight Arrow Connector 7"/>
          <p:cNvCxnSpPr/>
          <p:nvPr/>
        </p:nvCxnSpPr>
        <p:spPr>
          <a:xfrm>
            <a:off x="4363149" y="2860674"/>
            <a:ext cx="923925" cy="9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4419600" y="5562599"/>
            <a:ext cx="923925" cy="9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4406689" y="4079874"/>
            <a:ext cx="923925" cy="9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26"/>
          <p:cNvSpPr txBox="1">
            <a:spLocks noChangeArrowheads="1"/>
          </p:cNvSpPr>
          <p:nvPr/>
        </p:nvSpPr>
        <p:spPr bwMode="auto">
          <a:xfrm>
            <a:off x="5334000" y="2362199"/>
            <a:ext cx="3657600" cy="1200329"/>
          </a:xfrm>
          <a:prstGeom prst="rect">
            <a:avLst/>
          </a:prstGeom>
          <a:noFill/>
          <a:ln w="9525">
            <a:noFill/>
            <a:miter lim="800000"/>
            <a:headEnd/>
            <a:tailEnd/>
          </a:ln>
        </p:spPr>
        <p:txBody>
          <a:bodyPr wrap="square">
            <a:spAutoFit/>
          </a:bodyPr>
          <a:lstStyle/>
          <a:p>
            <a:r>
              <a:rPr lang="en-US" b="1" dirty="0">
                <a:solidFill>
                  <a:schemeClr val="accent1"/>
                </a:solidFill>
              </a:rPr>
              <a:t>Goal of funding new investigators</a:t>
            </a:r>
          </a:p>
          <a:p>
            <a:r>
              <a:rPr lang="en-US" b="1" dirty="0">
                <a:solidFill>
                  <a:schemeClr val="accent1"/>
                </a:solidFill>
              </a:rPr>
              <a:t>at same rate as established investigators submitting new projects</a:t>
            </a:r>
          </a:p>
        </p:txBody>
      </p:sp>
      <p:pic>
        <p:nvPicPr>
          <p:cNvPr id="12" name="Picture 2" descr="NIH Director's New Innovator Award"/>
          <p:cNvPicPr>
            <a:picLocks noChangeAspect="1" noChangeArrowheads="1"/>
          </p:cNvPicPr>
          <p:nvPr/>
        </p:nvPicPr>
        <p:blipFill>
          <a:blip r:embed="rId3" cstate="print"/>
          <a:srcRect b="27531"/>
          <a:stretch>
            <a:fillRect/>
          </a:stretch>
        </p:blipFill>
        <p:spPr bwMode="auto">
          <a:xfrm>
            <a:off x="368089" y="3581400"/>
            <a:ext cx="3889375" cy="949325"/>
          </a:xfrm>
          <a:prstGeom prst="rect">
            <a:avLst/>
          </a:prstGeom>
          <a:noFill/>
          <a:ln w="9525">
            <a:noFill/>
            <a:miter lim="800000"/>
            <a:headEnd/>
            <a:tailEnd/>
          </a:ln>
        </p:spPr>
      </p:pic>
      <p:sp>
        <p:nvSpPr>
          <p:cNvPr id="13" name="TextBox 29"/>
          <p:cNvSpPr txBox="1">
            <a:spLocks noChangeArrowheads="1"/>
          </p:cNvSpPr>
          <p:nvPr/>
        </p:nvSpPr>
        <p:spPr bwMode="auto">
          <a:xfrm>
            <a:off x="5410200" y="3727449"/>
            <a:ext cx="3581400" cy="923330"/>
          </a:xfrm>
          <a:prstGeom prst="rect">
            <a:avLst/>
          </a:prstGeom>
          <a:noFill/>
          <a:ln w="9525">
            <a:noFill/>
            <a:miter lim="800000"/>
            <a:headEnd/>
            <a:tailEnd/>
          </a:ln>
        </p:spPr>
        <p:txBody>
          <a:bodyPr wrap="square">
            <a:spAutoFit/>
          </a:bodyPr>
          <a:lstStyle/>
          <a:p>
            <a:r>
              <a:rPr lang="en-US" b="1" dirty="0">
                <a:solidFill>
                  <a:schemeClr val="accent1"/>
                </a:solidFill>
              </a:rPr>
              <a:t>Support outstanding early-stage </a:t>
            </a:r>
          </a:p>
          <a:p>
            <a:r>
              <a:rPr lang="en-US" b="1" dirty="0">
                <a:solidFill>
                  <a:schemeClr val="accent1"/>
                </a:solidFill>
              </a:rPr>
              <a:t>Investigators as they pursue high risk/high reward research</a:t>
            </a:r>
          </a:p>
        </p:txBody>
      </p:sp>
      <p:sp>
        <p:nvSpPr>
          <p:cNvPr id="14" name="Rectangle 13"/>
          <p:cNvSpPr/>
          <p:nvPr/>
        </p:nvSpPr>
        <p:spPr>
          <a:xfrm>
            <a:off x="5410200" y="5105399"/>
            <a:ext cx="3505200" cy="923330"/>
          </a:xfrm>
          <a:prstGeom prst="rect">
            <a:avLst/>
          </a:prstGeom>
        </p:spPr>
        <p:txBody>
          <a:bodyPr wrap="square">
            <a:spAutoFit/>
          </a:bodyPr>
          <a:lstStyle/>
          <a:p>
            <a:r>
              <a:rPr lang="en-US" b="1" dirty="0" smtClean="0">
                <a:solidFill>
                  <a:schemeClr val="accent1"/>
                </a:solidFill>
              </a:rPr>
              <a:t>A new program to allow exceptional young investigators to “skip” the post-doc!</a:t>
            </a:r>
            <a:endParaRPr lang="en-US" b="1" dirty="0">
              <a:solidFill>
                <a:schemeClr val="accent1"/>
              </a:solidFill>
            </a:endParaRPr>
          </a:p>
        </p:txBody>
      </p:sp>
      <p:pic>
        <p:nvPicPr>
          <p:cNvPr id="15" name="Picture 22" descr="EarlyIndAwards_PPTmain_75x10.JPG"/>
          <p:cNvPicPr>
            <a:picLocks noChangeAspect="1"/>
          </p:cNvPicPr>
          <p:nvPr/>
        </p:nvPicPr>
        <p:blipFill>
          <a:blip r:embed="rId4" cstate="print"/>
          <a:srcRect/>
          <a:stretch>
            <a:fillRect/>
          </a:stretch>
        </p:blipFill>
        <p:spPr bwMode="auto">
          <a:xfrm>
            <a:off x="990600" y="4648200"/>
            <a:ext cx="2732088" cy="204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Definition of New Investigator</a:t>
            </a:r>
            <a:endParaRPr lang="en-US" sz="3200" b="1" dirty="0">
              <a:solidFill>
                <a:schemeClr val="bg1"/>
              </a:solidFill>
              <a:effectLst>
                <a:outerShdw blurRad="38100" dist="38100" dir="2700000" algn="tl">
                  <a:srgbClr val="000000">
                    <a:alpha val="43137"/>
                  </a:srgbClr>
                </a:outerShdw>
              </a:effectLst>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35</a:t>
            </a:fld>
            <a:endParaRPr lang="en-US" b="1" dirty="0">
              <a:solidFill>
                <a:schemeClr val="tx2"/>
              </a:solidFill>
            </a:endParaRPr>
          </a:p>
        </p:txBody>
      </p:sp>
      <p:sp>
        <p:nvSpPr>
          <p:cNvPr id="4" name="Rectangle 6"/>
          <p:cNvSpPr>
            <a:spLocks noChangeArrowheads="1"/>
          </p:cNvSpPr>
          <p:nvPr/>
        </p:nvSpPr>
        <p:spPr bwMode="auto">
          <a:xfrm>
            <a:off x="457200" y="1524000"/>
            <a:ext cx="8194675" cy="4647426"/>
          </a:xfrm>
          <a:prstGeom prst="rect">
            <a:avLst/>
          </a:prstGeom>
          <a:noFill/>
          <a:ln w="9525">
            <a:noFill/>
            <a:miter lim="800000"/>
            <a:headEnd/>
            <a:tailEnd/>
          </a:ln>
        </p:spPr>
        <p:txBody>
          <a:bodyPr wrap="square">
            <a:spAutoFit/>
          </a:bodyPr>
          <a:lstStyle/>
          <a:p>
            <a:pPr marL="280988" indent="-280988" eaLnBrk="0" hangingPunct="0">
              <a:buFont typeface="Wingdings" pitchFamily="2" charset="2"/>
              <a:buChar char="§"/>
            </a:pPr>
            <a:r>
              <a:rPr lang="en-US" sz="2400" dirty="0">
                <a:solidFill>
                  <a:srgbClr val="003399"/>
                </a:solidFill>
              </a:rPr>
              <a:t>A PD/PI who has not previously competed successfully for a significant NIH independent research award, other than the following awards</a:t>
            </a:r>
            <a:r>
              <a:rPr lang="en-US" sz="2400" dirty="0" smtClean="0">
                <a:solidFill>
                  <a:srgbClr val="003399"/>
                </a:solidFill>
              </a:rPr>
              <a:t>:</a:t>
            </a:r>
            <a:endParaRPr lang="en-US" sz="2400" dirty="0">
              <a:solidFill>
                <a:srgbClr val="003399"/>
              </a:solidFill>
            </a:endParaRPr>
          </a:p>
          <a:p>
            <a:pPr marL="1028700" lvl="2" indent="-457200" eaLnBrk="0" hangingPunct="0">
              <a:spcBef>
                <a:spcPct val="20000"/>
              </a:spcBef>
              <a:buClr>
                <a:srgbClr val="008000"/>
              </a:buClr>
              <a:buFont typeface="Calibri" pitchFamily="34" charset="0"/>
              <a:buChar char="→"/>
            </a:pPr>
            <a:r>
              <a:rPr lang="en-US" sz="2000" dirty="0">
                <a:solidFill>
                  <a:srgbClr val="008000"/>
                </a:solidFill>
              </a:rPr>
              <a:t>Research Project Grants: R00, R03, R15, R21, R25, R90, (RL9, RL5), R34, R36, (R41, R43), R55, R56, SC2, </a:t>
            </a:r>
            <a:r>
              <a:rPr lang="en-US" sz="2000" dirty="0" smtClean="0">
                <a:solidFill>
                  <a:srgbClr val="008000"/>
                </a:solidFill>
              </a:rPr>
              <a:t>SC3</a:t>
            </a:r>
            <a:endParaRPr lang="en-US" sz="2000" dirty="0">
              <a:solidFill>
                <a:srgbClr val="008000"/>
              </a:solidFill>
            </a:endParaRPr>
          </a:p>
          <a:p>
            <a:pPr marL="1028700" lvl="2" indent="-457200" eaLnBrk="0" hangingPunct="0">
              <a:spcBef>
                <a:spcPct val="20000"/>
              </a:spcBef>
              <a:buClr>
                <a:srgbClr val="008000"/>
              </a:buClr>
              <a:buFont typeface="Calibri" pitchFamily="34" charset="0"/>
              <a:buChar char="→"/>
            </a:pPr>
            <a:r>
              <a:rPr lang="fr-FR" sz="2000" dirty="0">
                <a:solidFill>
                  <a:srgbClr val="008000"/>
                </a:solidFill>
              </a:rPr>
              <a:t>All training Grants: T32, T34, T35, T90, </a:t>
            </a:r>
            <a:r>
              <a:rPr lang="fr-FR" sz="2000" dirty="0" smtClean="0">
                <a:solidFill>
                  <a:srgbClr val="008000"/>
                </a:solidFill>
              </a:rPr>
              <a:t>D43</a:t>
            </a:r>
            <a:endParaRPr lang="en-US" sz="2000" dirty="0">
              <a:solidFill>
                <a:srgbClr val="008000"/>
              </a:solidFill>
            </a:endParaRPr>
          </a:p>
          <a:p>
            <a:pPr marL="1028700" lvl="2" indent="-457200" eaLnBrk="0" hangingPunct="0">
              <a:spcBef>
                <a:spcPct val="20000"/>
              </a:spcBef>
              <a:buClr>
                <a:srgbClr val="008000"/>
              </a:buClr>
              <a:buFont typeface="Calibri" pitchFamily="34" charset="0"/>
              <a:buChar char="→"/>
            </a:pPr>
            <a:r>
              <a:rPr lang="en-US" sz="2000" dirty="0">
                <a:solidFill>
                  <a:srgbClr val="008000"/>
                </a:solidFill>
              </a:rPr>
              <a:t>All Fellowships: F </a:t>
            </a:r>
            <a:r>
              <a:rPr lang="en-US" sz="2000" dirty="0" smtClean="0">
                <a:solidFill>
                  <a:srgbClr val="008000"/>
                </a:solidFill>
              </a:rPr>
              <a:t>awards</a:t>
            </a:r>
            <a:endParaRPr lang="en-US" sz="2000" dirty="0">
              <a:solidFill>
                <a:srgbClr val="008000"/>
              </a:solidFill>
            </a:endParaRPr>
          </a:p>
          <a:p>
            <a:pPr marL="1028700" lvl="2" indent="-457200" eaLnBrk="0" hangingPunct="0">
              <a:spcBef>
                <a:spcPct val="20000"/>
              </a:spcBef>
              <a:buClr>
                <a:srgbClr val="008000"/>
              </a:buClr>
              <a:buFont typeface="Calibri" pitchFamily="34" charset="0"/>
              <a:buChar char="→"/>
            </a:pPr>
            <a:r>
              <a:rPr lang="en-US" sz="2000" dirty="0">
                <a:solidFill>
                  <a:srgbClr val="008000"/>
                </a:solidFill>
              </a:rPr>
              <a:t>Mentored Career Awards: All individual and institutional mentored K </a:t>
            </a:r>
            <a:r>
              <a:rPr lang="en-US" sz="2000" dirty="0" smtClean="0">
                <a:solidFill>
                  <a:srgbClr val="008000"/>
                </a:solidFill>
              </a:rPr>
              <a:t>awards</a:t>
            </a:r>
            <a:endParaRPr lang="en-US" sz="2000" dirty="0">
              <a:solidFill>
                <a:srgbClr val="008000"/>
              </a:solidFill>
            </a:endParaRPr>
          </a:p>
          <a:p>
            <a:pPr marL="1028700" lvl="2" indent="-457200" eaLnBrk="0" hangingPunct="0">
              <a:spcBef>
                <a:spcPct val="20000"/>
              </a:spcBef>
              <a:buClr>
                <a:srgbClr val="008000"/>
              </a:buClr>
              <a:buFont typeface="Calibri" pitchFamily="34" charset="0"/>
              <a:buChar char="→"/>
            </a:pPr>
            <a:r>
              <a:rPr lang="en-US" sz="2000" dirty="0">
                <a:solidFill>
                  <a:srgbClr val="008000"/>
                </a:solidFill>
              </a:rPr>
              <a:t>Loan repayment contracts: L30, L32, L40, L50, </a:t>
            </a:r>
            <a:r>
              <a:rPr lang="en-US" sz="2000" dirty="0" smtClean="0">
                <a:solidFill>
                  <a:srgbClr val="008000"/>
                </a:solidFill>
              </a:rPr>
              <a:t>L60</a:t>
            </a:r>
            <a:endParaRPr lang="en-US" sz="2000" dirty="0">
              <a:solidFill>
                <a:srgbClr val="008000"/>
              </a:solidFill>
            </a:endParaRPr>
          </a:p>
          <a:p>
            <a:pPr marL="1028700" lvl="2" indent="-457200" eaLnBrk="0" hangingPunct="0">
              <a:spcBef>
                <a:spcPct val="20000"/>
              </a:spcBef>
              <a:buClr>
                <a:srgbClr val="008000"/>
              </a:buClr>
              <a:buFont typeface="Calibri" pitchFamily="34" charset="0"/>
              <a:buChar char="→"/>
            </a:pPr>
            <a:r>
              <a:rPr lang="en-US" sz="2000" dirty="0">
                <a:solidFill>
                  <a:srgbClr val="008000"/>
                </a:solidFill>
              </a:rPr>
              <a:t> Instrumentation, Construction, Education, Health Disparity Endowment Grants, or Meeting Awards: G07, G08, G11, G13, G20, R13, S10, S15, S21, </a:t>
            </a:r>
            <a:r>
              <a:rPr lang="en-US" sz="2000" dirty="0" smtClean="0">
                <a:solidFill>
                  <a:srgbClr val="008000"/>
                </a:solidFill>
              </a:rPr>
              <a:t>S22</a:t>
            </a:r>
            <a:endParaRPr lang="en-US" sz="2000" dirty="0">
              <a:solidFill>
                <a:srgbClr val="008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Definition of Early Stage Investigator</a:t>
            </a:r>
            <a:endParaRPr lang="en-US" sz="3200" b="1" dirty="0">
              <a:solidFill>
                <a:schemeClr val="bg1"/>
              </a:solidFill>
              <a:effectLst>
                <a:outerShdw blurRad="38100" dist="38100" dir="2700000" algn="tl">
                  <a:srgbClr val="000000">
                    <a:alpha val="43137"/>
                  </a:srgbClr>
                </a:outerShdw>
              </a:effectLst>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36</a:t>
            </a:fld>
            <a:endParaRPr lang="en-US" b="1" dirty="0">
              <a:solidFill>
                <a:schemeClr val="tx2"/>
              </a:solidFill>
            </a:endParaRPr>
          </a:p>
        </p:txBody>
      </p:sp>
      <p:sp>
        <p:nvSpPr>
          <p:cNvPr id="4" name="Rectangle 4"/>
          <p:cNvSpPr>
            <a:spLocks noChangeArrowheads="1"/>
          </p:cNvSpPr>
          <p:nvPr/>
        </p:nvSpPr>
        <p:spPr bwMode="auto">
          <a:xfrm>
            <a:off x="457200" y="1532727"/>
            <a:ext cx="8194675" cy="4745915"/>
          </a:xfrm>
          <a:prstGeom prst="rect">
            <a:avLst/>
          </a:prstGeom>
          <a:noFill/>
          <a:ln w="9525">
            <a:noFill/>
            <a:miter lim="800000"/>
            <a:headEnd/>
            <a:tailEnd/>
          </a:ln>
        </p:spPr>
        <p:txBody>
          <a:bodyPr>
            <a:spAutoFit/>
          </a:bodyPr>
          <a:lstStyle/>
          <a:p>
            <a:pPr marL="280988" indent="-280988" eaLnBrk="0" hangingPunct="0">
              <a:buFont typeface="Wingdings" pitchFamily="2" charset="2"/>
              <a:buChar char="§"/>
            </a:pPr>
            <a:r>
              <a:rPr lang="en-US" sz="2400" dirty="0">
                <a:solidFill>
                  <a:srgbClr val="003399"/>
                </a:solidFill>
              </a:rPr>
              <a:t>A PD/PI who qualifies as a New Investigator is considered an Early Stage Investigator (ESI) if he/she is  within 10 years of completing his/her terminal research degree or is within 10 years of completing medical residency (or the equivalent).  </a:t>
            </a:r>
          </a:p>
          <a:p>
            <a:pPr marL="1028700" lvl="2" indent="-457200" eaLnBrk="0" hangingPunct="0">
              <a:spcBef>
                <a:spcPct val="20000"/>
              </a:spcBef>
              <a:buClr>
                <a:srgbClr val="008000"/>
              </a:buClr>
              <a:buFont typeface="Calibri" pitchFamily="34" charset="0"/>
              <a:buChar char="→"/>
            </a:pPr>
            <a:r>
              <a:rPr lang="en-US" sz="2400" dirty="0" smtClean="0">
                <a:solidFill>
                  <a:srgbClr val="008000"/>
                </a:solidFill>
              </a:rPr>
              <a:t>Implementing </a:t>
            </a:r>
            <a:r>
              <a:rPr lang="en-US" sz="2400" dirty="0">
                <a:solidFill>
                  <a:srgbClr val="008000"/>
                </a:solidFill>
              </a:rPr>
              <a:t>the Early Stage Investigator Policy: </a:t>
            </a:r>
            <a:r>
              <a:rPr lang="en-US" sz="2400" dirty="0" err="1">
                <a:solidFill>
                  <a:srgbClr val="008000"/>
                </a:solidFill>
              </a:rPr>
              <a:t>eRA</a:t>
            </a:r>
            <a:r>
              <a:rPr lang="en-US" sz="2400" dirty="0">
                <a:solidFill>
                  <a:srgbClr val="008000"/>
                </a:solidFill>
              </a:rPr>
              <a:t> Commons profiles include degree and residency completion </a:t>
            </a:r>
            <a:r>
              <a:rPr lang="en-US" sz="2400" dirty="0" smtClean="0">
                <a:solidFill>
                  <a:srgbClr val="008000"/>
                </a:solidFill>
              </a:rPr>
              <a:t>dates</a:t>
            </a:r>
            <a:endParaRPr lang="en-US" sz="2400" dirty="0">
              <a:solidFill>
                <a:srgbClr val="008000"/>
              </a:solidFill>
            </a:endParaRPr>
          </a:p>
          <a:p>
            <a:pPr marL="1028700" lvl="2" indent="-457200" eaLnBrk="0" hangingPunct="0">
              <a:spcBef>
                <a:spcPct val="20000"/>
              </a:spcBef>
              <a:buClr>
                <a:srgbClr val="008000"/>
              </a:buClr>
              <a:buFont typeface="Calibri" pitchFamily="34" charset="0"/>
              <a:buChar char="→"/>
            </a:pPr>
            <a:r>
              <a:rPr lang="en-US" sz="2400" dirty="0">
                <a:solidFill>
                  <a:srgbClr val="008000"/>
                </a:solidFill>
              </a:rPr>
              <a:t>Encouraging early transition to research independence: Modifying the NIH </a:t>
            </a:r>
            <a:r>
              <a:rPr lang="en-US" sz="2400" dirty="0" smtClean="0">
                <a:solidFill>
                  <a:srgbClr val="008000"/>
                </a:solidFill>
              </a:rPr>
              <a:t>New Investigator </a:t>
            </a:r>
            <a:r>
              <a:rPr lang="en-US" sz="2400" dirty="0">
                <a:solidFill>
                  <a:srgbClr val="008000"/>
                </a:solidFill>
              </a:rPr>
              <a:t>policy to identify </a:t>
            </a:r>
            <a:r>
              <a:rPr lang="en-US" sz="2400" dirty="0" smtClean="0">
                <a:solidFill>
                  <a:srgbClr val="008000"/>
                </a:solidFill>
              </a:rPr>
              <a:t>ESIs</a:t>
            </a:r>
            <a:endParaRPr lang="en-US" sz="2400" dirty="0">
              <a:solidFill>
                <a:srgbClr val="008000"/>
              </a:solidFill>
            </a:endParaRPr>
          </a:p>
          <a:p>
            <a:pPr marL="1028700" lvl="2" indent="-457200" eaLnBrk="0" hangingPunct="0">
              <a:spcBef>
                <a:spcPct val="20000"/>
              </a:spcBef>
              <a:buClr>
                <a:srgbClr val="008000"/>
              </a:buClr>
              <a:buFont typeface="Calibri" pitchFamily="34" charset="0"/>
              <a:buChar char="→"/>
            </a:pPr>
            <a:r>
              <a:rPr lang="en-US" sz="2400" dirty="0">
                <a:solidFill>
                  <a:srgbClr val="008000"/>
                </a:solidFill>
              </a:rPr>
              <a:t>Can request an extension of the ESI </a:t>
            </a:r>
            <a:r>
              <a:rPr lang="en-US" sz="2400" dirty="0" smtClean="0">
                <a:solidFill>
                  <a:srgbClr val="008000"/>
                </a:solidFill>
              </a:rPr>
              <a:t>Period</a:t>
            </a:r>
            <a:endParaRPr lang="en-US" sz="2400" dirty="0">
              <a:solidFill>
                <a:srgbClr val="008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NIH New Investigator Policies</a:t>
            </a:r>
            <a:endParaRPr lang="en-US" sz="3200" b="1" dirty="0">
              <a:solidFill>
                <a:schemeClr val="bg1"/>
              </a:solidFill>
              <a:effectLst>
                <a:outerShdw blurRad="38100" dist="38100" dir="2700000" algn="tl">
                  <a:srgbClr val="000000">
                    <a:alpha val="43137"/>
                  </a:srgbClr>
                </a:outerShdw>
              </a:effectLst>
            </a:endParaRP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37</a:t>
            </a:fld>
            <a:endParaRPr lang="en-US" b="1" dirty="0">
              <a:solidFill>
                <a:schemeClr val="tx2"/>
              </a:solidFill>
            </a:endParaRPr>
          </a:p>
        </p:txBody>
      </p:sp>
      <p:sp>
        <p:nvSpPr>
          <p:cNvPr id="4" name="Rectangle 3"/>
          <p:cNvSpPr txBox="1">
            <a:spLocks/>
          </p:cNvSpPr>
          <p:nvPr/>
        </p:nvSpPr>
        <p:spPr bwMode="auto">
          <a:xfrm>
            <a:off x="304800" y="15240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rgbClr val="003399"/>
                </a:solidFill>
                <a:effectLst/>
                <a:uLnTx/>
                <a:uFillTx/>
                <a:latin typeface="+mn-lt"/>
                <a:ea typeface="+mn-ea"/>
                <a:cs typeface="+mn-cs"/>
              </a:rPr>
              <a:t>New investigators are considered essential to the vitality of health-related research, thus several NIH initiatives to nurture promising scientists.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rgbClr val="003399"/>
                </a:solidFill>
                <a:effectLst/>
                <a:uLnTx/>
                <a:uFillTx/>
                <a:latin typeface="+mn-lt"/>
                <a:ea typeface="+mn-ea"/>
                <a:cs typeface="+mn-cs"/>
              </a:rPr>
              <a:t>Goal is to encourage funding for scientists new to NIH and those who are at an early stage in their careers.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rgbClr val="003399"/>
                </a:solidFill>
                <a:effectLst/>
                <a:uLnTx/>
                <a:uFillTx/>
                <a:latin typeface="+mn-lt"/>
                <a:ea typeface="+mn-ea"/>
                <a:cs typeface="+mn-cs"/>
              </a:rPr>
              <a:t>New policy intended to level the playing field to allow new investigators to achieve success rates comparable to those of established scientists.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rgbClr val="003399"/>
                </a:solidFill>
                <a:effectLst/>
                <a:uLnTx/>
                <a:uFillTx/>
                <a:latin typeface="+mn-lt"/>
                <a:ea typeface="+mn-ea"/>
                <a:cs typeface="+mn-cs"/>
              </a:rPr>
              <a:t>The ESI policy is an important part of NIH initiative to enhance the peer review process with a goal to “fund the best science, by the best scientists, with the least amount of administrative burden.”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New Investigator Initiatives</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38</a:t>
            </a:fld>
            <a:endParaRPr lang="en-US" b="1" dirty="0">
              <a:solidFill>
                <a:schemeClr val="tx2"/>
              </a:solidFill>
            </a:endParaRPr>
          </a:p>
        </p:txBody>
      </p:sp>
      <p:sp>
        <p:nvSpPr>
          <p:cNvPr id="4" name="Rectangle 2"/>
          <p:cNvSpPr txBox="1">
            <a:spLocks/>
          </p:cNvSpPr>
          <p:nvPr/>
        </p:nvSpPr>
        <p:spPr bwMode="auto">
          <a:xfrm>
            <a:off x="304800" y="15240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100" i="0" u="none" strike="noStrike" kern="1200" cap="none" spc="0" normalizeH="0" baseline="0" noProof="0" dirty="0" smtClean="0">
                <a:ln>
                  <a:noFill/>
                </a:ln>
                <a:solidFill>
                  <a:srgbClr val="333399"/>
                </a:solidFill>
                <a:effectLst/>
                <a:uLnTx/>
                <a:uFillTx/>
                <a:latin typeface="+mn-lt"/>
                <a:ea typeface="+mn-ea"/>
                <a:cs typeface="+mn-cs"/>
              </a:rPr>
              <a:t>New Investigators (NIs) receive special attention at Council as high program priority or equivalent.            </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100" i="0" u="none" strike="noStrike" kern="1200" cap="none" spc="0" normalizeH="0" baseline="0" noProof="0" dirty="0" smtClean="0">
                <a:ln>
                  <a:noFill/>
                </a:ln>
                <a:solidFill>
                  <a:srgbClr val="333399"/>
                </a:solidFill>
                <a:effectLst/>
                <a:uLnTx/>
                <a:uFillTx/>
                <a:latin typeface="+mn-lt"/>
                <a:ea typeface="+mn-ea"/>
                <a:cs typeface="+mn-cs"/>
              </a:rPr>
              <a:t>Increased </a:t>
            </a:r>
            <a:r>
              <a:rPr kumimoji="0" lang="en-US" sz="2100" i="0" u="none" strike="noStrike" kern="1200" cap="none" spc="0" normalizeH="0" baseline="0" noProof="0" dirty="0" err="1" smtClean="0">
                <a:ln>
                  <a:noFill/>
                </a:ln>
                <a:solidFill>
                  <a:srgbClr val="333399"/>
                </a:solidFill>
                <a:effectLst/>
                <a:uLnTx/>
                <a:uFillTx/>
                <a:latin typeface="+mn-lt"/>
                <a:ea typeface="+mn-ea"/>
                <a:cs typeface="+mn-cs"/>
              </a:rPr>
              <a:t>payline</a:t>
            </a:r>
            <a:r>
              <a:rPr kumimoji="0" lang="en-US" sz="2100" i="0" u="none" strike="noStrike" kern="1200" cap="none" spc="0" normalizeH="0" baseline="0" noProof="0" dirty="0" smtClean="0">
                <a:ln>
                  <a:noFill/>
                </a:ln>
                <a:solidFill>
                  <a:srgbClr val="333399"/>
                </a:solidFill>
                <a:effectLst/>
                <a:uLnTx/>
                <a:uFillTx/>
                <a:latin typeface="+mn-lt"/>
                <a:ea typeface="+mn-ea"/>
                <a:cs typeface="+mn-cs"/>
              </a:rPr>
              <a:t> for scored R01 applications from NIs.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100" i="0" u="none" strike="noStrike" kern="1200" cap="none" spc="0" normalizeH="0" baseline="0" noProof="0" dirty="0" smtClean="0">
                <a:ln>
                  <a:noFill/>
                </a:ln>
                <a:solidFill>
                  <a:srgbClr val="333399"/>
                </a:solidFill>
                <a:effectLst/>
                <a:uLnTx/>
                <a:uFillTx/>
                <a:latin typeface="+mn-lt"/>
                <a:ea typeface="+mn-ea"/>
                <a:cs typeface="+mn-cs"/>
              </a:rPr>
              <a:t>No imposed reductions in duration and amount of awards (beyond the recommendations of the initial review group) for NIs.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100" i="0" u="none" strike="noStrike" kern="1200" cap="none" spc="0" normalizeH="0" baseline="0" noProof="0" dirty="0" smtClean="0">
                <a:ln>
                  <a:noFill/>
                </a:ln>
                <a:solidFill>
                  <a:srgbClr val="333399"/>
                </a:solidFill>
                <a:effectLst/>
                <a:uLnTx/>
                <a:uFillTx/>
                <a:latin typeface="+mn-lt"/>
                <a:ea typeface="+mn-ea"/>
                <a:cs typeface="+mn-cs"/>
              </a:rPr>
              <a:t>Fund applications to achieve a designated success rate rather than setting a specific </a:t>
            </a:r>
            <a:r>
              <a:rPr kumimoji="0" lang="en-US" sz="2100" i="0" u="none" strike="noStrike" kern="1200" cap="none" spc="0" normalizeH="0" baseline="0" noProof="0" dirty="0" err="1" smtClean="0">
                <a:ln>
                  <a:noFill/>
                </a:ln>
                <a:solidFill>
                  <a:srgbClr val="333399"/>
                </a:solidFill>
                <a:effectLst/>
                <a:uLnTx/>
                <a:uFillTx/>
                <a:latin typeface="+mn-lt"/>
                <a:ea typeface="+mn-ea"/>
                <a:cs typeface="+mn-cs"/>
              </a:rPr>
              <a:t>payline</a:t>
            </a:r>
            <a:r>
              <a:rPr kumimoji="0" lang="en-US" sz="2100" i="0" u="none" strike="noStrike" kern="1200" cap="none" spc="0" normalizeH="0" baseline="0" noProof="0" dirty="0" smtClean="0">
                <a:ln>
                  <a:noFill/>
                </a:ln>
                <a:solidFill>
                  <a:srgbClr val="333399"/>
                </a:solidFill>
                <a:effectLst/>
                <a:uLnTx/>
                <a:uFillTx/>
                <a:latin typeface="+mn-lt"/>
                <a:ea typeface="+mn-ea"/>
                <a:cs typeface="+mn-cs"/>
              </a:rPr>
              <a:t> for NIs applying for R01s.</a:t>
            </a:r>
          </a:p>
          <a:p>
            <a:pPr marL="338138" marR="0" lvl="0" indent="-338138" algn="l" defTabSz="914400" rtl="0" eaLnBrk="0" fontAlgn="base" latinLnBrk="0" hangingPunct="0">
              <a:lnSpc>
                <a:spcPct val="100000"/>
              </a:lnSpc>
              <a:spcBef>
                <a:spcPts val="600"/>
              </a:spcBef>
              <a:spcAft>
                <a:spcPts val="600"/>
              </a:spcAft>
              <a:buClr>
                <a:srgbClr val="008000"/>
              </a:buClr>
              <a:buSzTx/>
              <a:buFont typeface="Wingdings" pitchFamily="2" charset="2"/>
              <a:buChar char="§"/>
              <a:tabLst/>
              <a:defRPr/>
            </a:pPr>
            <a:r>
              <a:rPr kumimoji="0" lang="en-US" sz="2100" i="0" u="none" strike="noStrike" kern="1200" cap="none" spc="0" normalizeH="0" baseline="0" noProof="0" dirty="0" smtClean="0">
                <a:ln>
                  <a:noFill/>
                </a:ln>
                <a:solidFill>
                  <a:srgbClr val="333399"/>
                </a:solidFill>
                <a:effectLst/>
                <a:uLnTx/>
                <a:uFillTx/>
                <a:latin typeface="+mn-lt"/>
                <a:ea typeface="+mn-ea"/>
                <a:cs typeface="+mn-cs"/>
              </a:rPr>
              <a:t>R01 NIs whose applications score below the </a:t>
            </a:r>
            <a:r>
              <a:rPr kumimoji="0" lang="en-US" sz="2100" i="0" u="none" strike="noStrike" kern="1200" cap="none" spc="0" normalizeH="0" baseline="0" noProof="0" dirty="0" err="1" smtClean="0">
                <a:ln>
                  <a:noFill/>
                </a:ln>
                <a:solidFill>
                  <a:srgbClr val="333399"/>
                </a:solidFill>
                <a:effectLst/>
                <a:uLnTx/>
                <a:uFillTx/>
                <a:latin typeface="+mn-lt"/>
                <a:ea typeface="+mn-ea"/>
                <a:cs typeface="+mn-cs"/>
              </a:rPr>
              <a:t>payline</a:t>
            </a:r>
            <a:r>
              <a:rPr kumimoji="0" lang="en-US" sz="2100" i="0" u="none" strike="noStrike" kern="1200" cap="none" spc="0" normalizeH="0" baseline="0" noProof="0" dirty="0" smtClean="0">
                <a:ln>
                  <a:noFill/>
                </a:ln>
                <a:solidFill>
                  <a:srgbClr val="333399"/>
                </a:solidFill>
                <a:effectLst/>
                <a:uLnTx/>
                <a:uFillTx/>
                <a:latin typeface="+mn-lt"/>
                <a:ea typeface="+mn-ea"/>
                <a:cs typeface="+mn-cs"/>
              </a:rPr>
              <a:t> can submit 5-page letters responding to critiques in the summary statement for Advisory Council review. If these letters respond satisfactorily to the concerns raised by the study sections, the Council can decide to fund these applications, avoiding the need for resubmission.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5"/>
          <p:cNvSpPr>
            <a:spLocks noGrp="1"/>
          </p:cNvSpPr>
          <p:nvPr>
            <p:ph type="title" idx="4294967295"/>
          </p:nvPr>
        </p:nvSpPr>
        <p:spPr>
          <a:xfrm>
            <a:off x="457200" y="215900"/>
            <a:ext cx="8231188" cy="720725"/>
          </a:xfrm>
        </p:spPr>
        <p:txBody>
          <a:bodyPr/>
          <a:lstStyle/>
          <a:p>
            <a:r>
              <a:rPr lang="en-US" altLang="en-US" sz="2400" dirty="0"/>
              <a:t>R01-Equivalent grants, New (Type 1)
 Success rates, by career stage of </a:t>
            </a:r>
            <a:r>
              <a:rPr lang="en-US" altLang="en-US" sz="2400" dirty="0" smtClean="0"/>
              <a:t>investigator</a:t>
            </a:r>
            <a:endParaRPr lang="en-US" altLang="en-US" sz="2400" dirty="0"/>
          </a:p>
        </p:txBody>
      </p:sp>
      <p:pic>
        <p:nvPicPr>
          <p:cNvPr id="31762" name="Picture 18" descr="Legend for R01-Equivalent grants, New (Type 1): Success rates, by career stage of investig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1049337"/>
            <a:ext cx="16383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1763" name="Picture 19" descr="R01-Equivalent grants, New (Type 1): Success rates, by career stage of investig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8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lstStyle/>
          <a:p>
            <a:r>
              <a:rPr lang="en-US" dirty="0" smtClean="0"/>
              <a:t>Advice for Mapping Your Career With NIH</a:t>
            </a:r>
            <a:endParaRPr lang="en-US" dirty="0"/>
          </a:p>
        </p:txBody>
      </p:sp>
      <p:sp>
        <p:nvSpPr>
          <p:cNvPr id="3" name="Content Placeholder 2"/>
          <p:cNvSpPr>
            <a:spLocks noGrp="1"/>
          </p:cNvSpPr>
          <p:nvPr>
            <p:ph idx="1"/>
          </p:nvPr>
        </p:nvSpPr>
        <p:spPr>
          <a:xfrm>
            <a:off x="152400" y="1600200"/>
            <a:ext cx="8839200" cy="4953000"/>
          </a:xfrm>
        </p:spPr>
        <p:txBody>
          <a:bodyPr>
            <a:normAutofit fontScale="85000" lnSpcReduction="10000"/>
          </a:bodyPr>
          <a:lstStyle/>
          <a:p>
            <a:pPr>
              <a:lnSpc>
                <a:spcPct val="120000"/>
              </a:lnSpc>
            </a:pPr>
            <a:r>
              <a:rPr lang="en-US" dirty="0" smtClean="0"/>
              <a:t>Review Institute/Center (IC) priorities and goals. Each IC has a research training and career development program.</a:t>
            </a:r>
          </a:p>
          <a:p>
            <a:pPr>
              <a:lnSpc>
                <a:spcPct val="120000"/>
              </a:lnSpc>
            </a:pPr>
            <a:r>
              <a:rPr lang="en-US" dirty="0" smtClean="0"/>
              <a:t>Learn the NIH application and review process</a:t>
            </a:r>
          </a:p>
          <a:p>
            <a:pPr>
              <a:lnSpc>
                <a:spcPct val="120000"/>
              </a:lnSpc>
            </a:pPr>
            <a:r>
              <a:rPr lang="en-US" dirty="0" smtClean="0"/>
              <a:t>Identify the grant programs offered by each IC</a:t>
            </a:r>
          </a:p>
          <a:p>
            <a:pPr>
              <a:lnSpc>
                <a:spcPct val="120000"/>
              </a:lnSpc>
            </a:pPr>
            <a:r>
              <a:rPr lang="en-US" dirty="0" smtClean="0"/>
              <a:t>Make early contact with program officers</a:t>
            </a:r>
          </a:p>
          <a:p>
            <a:pPr>
              <a:lnSpc>
                <a:spcPct val="120000"/>
              </a:lnSpc>
            </a:pPr>
            <a:r>
              <a:rPr lang="en-US" dirty="0" smtClean="0"/>
              <a:t>Find innovative, well-respected mentors and collaborators</a:t>
            </a:r>
          </a:p>
          <a:p>
            <a:pPr>
              <a:lnSpc>
                <a:spcPct val="120000"/>
              </a:lnSpc>
            </a:pPr>
            <a:r>
              <a:rPr lang="en-US" dirty="0" smtClean="0"/>
              <a:t>Study successful grant applications- talk to your mentor</a:t>
            </a:r>
          </a:p>
          <a:p>
            <a:pPr>
              <a:lnSpc>
                <a:spcPct val="120000"/>
              </a:lnSpc>
            </a:pPr>
            <a:r>
              <a:rPr lang="en-US" dirty="0" smtClean="0"/>
              <a:t>Propose your best and most creative ideas</a:t>
            </a:r>
          </a:p>
          <a:p>
            <a:pPr>
              <a:lnSpc>
                <a:spcPct val="120000"/>
              </a:lnSpc>
            </a:pPr>
            <a:r>
              <a:rPr lang="en-US" dirty="0" smtClean="0"/>
              <a:t>Apply (and then Persevere): “It's not that I'm so smart, it's just that I stay with problems longer.” ~Albert Einstein</a:t>
            </a:r>
          </a:p>
        </p:txBody>
      </p:sp>
      <p:sp>
        <p:nvSpPr>
          <p:cNvPr id="4" name="Slide Number Placeholder 3"/>
          <p:cNvSpPr>
            <a:spLocks noGrp="1"/>
          </p:cNvSpPr>
          <p:nvPr>
            <p:ph type="sldNum" sz="quarter" idx="4294967295"/>
          </p:nvPr>
        </p:nvSpPr>
        <p:spPr>
          <a:xfrm>
            <a:off x="8839200" y="6492875"/>
            <a:ext cx="304800" cy="365125"/>
          </a:xfrm>
          <a:prstGeom prst="rect">
            <a:avLst/>
          </a:prstGeom>
        </p:spPr>
        <p:txBody>
          <a:bodyPr/>
          <a:lstStyle/>
          <a:p>
            <a:fld id="{4B299E65-BC98-483A-8DDE-40B0893A437C}" type="slidenum">
              <a:rPr lang="en-US" smtClean="0"/>
              <a:pPr/>
              <a:t>4</a:t>
            </a:fld>
            <a:endParaRPr lang="en-US" dirty="0"/>
          </a:p>
        </p:txBody>
      </p:sp>
      <p:graphicFrame>
        <p:nvGraphicFramePr>
          <p:cNvPr id="41986" name="Object 2"/>
          <p:cNvGraphicFramePr>
            <a:graphicFrameLocks noChangeAspect="1"/>
          </p:cNvGraphicFramePr>
          <p:nvPr>
            <p:extLst>
              <p:ext uri="{D42A27DB-BD31-4B8C-83A1-F6EECF244321}">
                <p14:modId xmlns:p14="http://schemas.microsoft.com/office/powerpoint/2010/main" val="669626738"/>
              </p:ext>
            </p:extLst>
          </p:nvPr>
        </p:nvGraphicFramePr>
        <p:xfrm>
          <a:off x="-20638" y="-15875"/>
          <a:ext cx="9183688" cy="6888163"/>
        </p:xfrm>
        <a:graphic>
          <a:graphicData uri="http://schemas.openxmlformats.org/presentationml/2006/ole">
            <mc:AlternateContent xmlns:mc="http://schemas.openxmlformats.org/markup-compatibility/2006">
              <mc:Choice xmlns:v="urn:schemas-microsoft-com:vml" Requires="v">
                <p:oleObj spid="_x0000_s18454" name="Slide" r:id="rId3" imgW="5875133" imgH="4405778" progId="PowerPoint.Slide.8">
                  <p:embed/>
                </p:oleObj>
              </mc:Choice>
              <mc:Fallback>
                <p:oleObj name="Slide" r:id="rId3" imgW="5875133" imgH="4405778" progId="PowerPoint.Slide.8">
                  <p:embed/>
                  <p:pic>
                    <p:nvPicPr>
                      <p:cNvPr id="0" name="Object 2"/>
                      <p:cNvPicPr>
                        <a:picLocks noChangeAspect="1" noChangeArrowheads="1"/>
                      </p:cNvPicPr>
                      <p:nvPr/>
                    </p:nvPicPr>
                    <p:blipFill>
                      <a:blip r:embed="rId4"/>
                      <a:srcRect/>
                      <a:stretch>
                        <a:fillRect/>
                      </a:stretch>
                    </p:blipFill>
                    <p:spPr bwMode="auto">
                      <a:xfrm>
                        <a:off x="-20638" y="-15875"/>
                        <a:ext cx="9183688"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18"/>
          <p:cNvSpPr>
            <a:spLocks noGrp="1"/>
          </p:cNvSpPr>
          <p:nvPr>
            <p:ph type="sldNum" sz="quarter" idx="4294967295"/>
          </p:nvPr>
        </p:nvSpPr>
        <p:spPr>
          <a:xfrm>
            <a:off x="8686800" y="6412230"/>
            <a:ext cx="369570" cy="365125"/>
          </a:xfrm>
          <a:prstGeom prst="rect">
            <a:avLst/>
          </a:prstGeom>
        </p:spPr>
        <p:txBody>
          <a:bodyPr/>
          <a:lstStyle/>
          <a:p>
            <a:pPr>
              <a:defRPr/>
            </a:pPr>
            <a:fld id="{2AFA2E1E-A420-463D-AAF3-5F6878CB30BF}" type="slidenum">
              <a:rPr lang="en-US" b="1" smtClean="0">
                <a:solidFill>
                  <a:schemeClr val="tx1"/>
                </a:solidFill>
              </a:rPr>
              <a:pPr>
                <a:defRPr/>
              </a:pPr>
              <a:t>4</a:t>
            </a:fld>
            <a:endParaRPr lang="en-US"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82880"/>
            <a:ext cx="57150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NIH Director’s</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New Innovator Award</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40</a:t>
            </a:fld>
            <a:endParaRPr lang="en-US" b="1" dirty="0">
              <a:solidFill>
                <a:schemeClr val="tx2"/>
              </a:solidFill>
            </a:endParaRPr>
          </a:p>
        </p:txBody>
      </p:sp>
      <p:sp>
        <p:nvSpPr>
          <p:cNvPr id="4" name="Rectangle 2"/>
          <p:cNvSpPr txBox="1">
            <a:spLocks/>
          </p:cNvSpPr>
          <p:nvPr/>
        </p:nvSpPr>
        <p:spPr bwMode="auto">
          <a:xfrm>
            <a:off x="228600" y="1526223"/>
            <a:ext cx="8610600" cy="4973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Support </a:t>
            </a:r>
            <a:r>
              <a:rPr kumimoji="0" lang="en-US" sz="2400" i="1" u="sng" strike="noStrike" kern="1200" cap="none" spc="0" normalizeH="0" baseline="0" noProof="0" dirty="0" smtClean="0">
                <a:ln>
                  <a:noFill/>
                </a:ln>
                <a:solidFill>
                  <a:srgbClr val="358F40"/>
                </a:solidFill>
                <a:effectLst/>
                <a:uLnTx/>
                <a:uFillTx/>
                <a:latin typeface="+mn-lt"/>
                <a:ea typeface="+mn-ea"/>
                <a:cs typeface="+mn-cs"/>
              </a:rPr>
              <a:t>creative new investigators</a:t>
            </a:r>
            <a:r>
              <a:rPr kumimoji="0" lang="en-US" sz="2400" i="0" u="none" strike="noStrike" kern="1200" cap="none" spc="0" normalizeH="0" baseline="0" noProof="0" dirty="0" smtClean="0">
                <a:ln>
                  <a:noFill/>
                </a:ln>
                <a:solidFill>
                  <a:srgbClr val="003399"/>
                </a:solidFill>
                <a:effectLst/>
                <a:uLnTx/>
                <a:uFillTx/>
                <a:latin typeface="+mn-lt"/>
                <a:ea typeface="+mn-ea"/>
                <a:cs typeface="+mn-cs"/>
              </a:rPr>
              <a:t> </a:t>
            </a:r>
            <a:r>
              <a:rPr kumimoji="0" lang="en-US" sz="2400" i="0" u="none" strike="noStrike" kern="1200" cap="none" spc="0" normalizeH="0" baseline="0" noProof="0" dirty="0" smtClean="0">
                <a:ln>
                  <a:noFill/>
                </a:ln>
                <a:solidFill>
                  <a:schemeClr val="tx1"/>
                </a:solidFill>
                <a:effectLst/>
                <a:uLnTx/>
                <a:uFillTx/>
                <a:latin typeface="+mn-lt"/>
                <a:ea typeface="+mn-ea"/>
                <a:cs typeface="+mn-cs"/>
              </a:rPr>
              <a:t>with highly </a:t>
            </a:r>
            <a:r>
              <a:rPr kumimoji="0" lang="en-US" sz="2400" i="1" u="sng" strike="noStrike" kern="1200" cap="none" spc="0" normalizeH="0" baseline="0" noProof="0" dirty="0" smtClean="0">
                <a:ln>
                  <a:noFill/>
                </a:ln>
                <a:solidFill>
                  <a:srgbClr val="358F40"/>
                </a:solidFill>
                <a:effectLst/>
                <a:uLnTx/>
                <a:uFillTx/>
                <a:latin typeface="+mn-lt"/>
                <a:ea typeface="+mn-ea"/>
                <a:cs typeface="+mn-cs"/>
              </a:rPr>
              <a:t>innovative research ideas</a:t>
            </a:r>
            <a:r>
              <a:rPr kumimoji="0" lang="en-US" sz="2400" i="0" u="none" strike="noStrike" kern="1200" cap="none" spc="0" normalizeH="0" baseline="0" noProof="0" dirty="0" smtClean="0">
                <a:ln>
                  <a:noFill/>
                </a:ln>
                <a:solidFill>
                  <a:srgbClr val="003399"/>
                </a:solidFill>
                <a:effectLst/>
                <a:uLnTx/>
                <a:uFillTx/>
                <a:latin typeface="+mn-lt"/>
                <a:ea typeface="+mn-ea"/>
                <a:cs typeface="+mn-cs"/>
              </a:rPr>
              <a:t> </a:t>
            </a:r>
            <a:r>
              <a:rPr kumimoji="0" lang="en-US" sz="2400" i="0" u="none" strike="noStrike" kern="1200" cap="none" spc="0" normalizeH="0" baseline="0" noProof="0" dirty="0" smtClean="0">
                <a:ln>
                  <a:noFill/>
                </a:ln>
                <a:solidFill>
                  <a:schemeClr val="tx1"/>
                </a:solidFill>
                <a:effectLst/>
                <a:uLnTx/>
                <a:uFillTx/>
                <a:latin typeface="+mn-lt"/>
                <a:ea typeface="+mn-ea"/>
                <a:cs typeface="+mn-cs"/>
              </a:rPr>
              <a:t>at early career stages.</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No preliminary data required.</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Evaluate pre-application—Invite full application.</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Potential for significant impact on an important biomedical or behavioral research problem.</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Applicants must hold independent research position at a domestic institution.</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Doctoral degree or completed internship/residency within past 10 years.</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Must commit at least 25% of research effort.</a:t>
            </a:r>
          </a:p>
          <a:p>
            <a:pPr marL="395288" marR="0" lvl="0" indent="-384175" algn="l" defTabSz="914400" rtl="0" eaLnBrk="0" fontAlgn="base" latinLnBrk="0" hangingPunct="0">
              <a:lnSpc>
                <a:spcPct val="100000"/>
              </a:lnSpc>
              <a:spcBef>
                <a:spcPct val="0"/>
              </a:spcBef>
              <a:spcAft>
                <a:spcPct val="0"/>
              </a:spcAft>
              <a:buClr>
                <a:srgbClr val="008000"/>
              </a:buClr>
              <a:buSzTx/>
              <a:buFont typeface="Wingdings" pitchFamily="2" charset="2"/>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There are no citizenship or residency requirements.</a:t>
            </a:r>
          </a:p>
        </p:txBody>
      </p:sp>
      <p:pic>
        <p:nvPicPr>
          <p:cNvPr id="5" name="Picture 3" descr="NIH Director's New Innovator Award"/>
          <p:cNvPicPr>
            <a:picLocks noChangeAspect="1" noChangeArrowheads="1"/>
          </p:cNvPicPr>
          <p:nvPr/>
        </p:nvPicPr>
        <p:blipFill>
          <a:blip r:embed="rId3" cstate="print"/>
          <a:srcRect/>
          <a:stretch>
            <a:fillRect/>
          </a:stretch>
        </p:blipFill>
        <p:spPr bwMode="auto">
          <a:xfrm>
            <a:off x="152400" y="304800"/>
            <a:ext cx="30956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NIH Director’s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Early Independence Award (EIA)</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41</a:t>
            </a:fld>
            <a:endParaRPr lang="en-US" b="1" dirty="0">
              <a:solidFill>
                <a:schemeClr val="tx2"/>
              </a:solidFill>
            </a:endParaRPr>
          </a:p>
        </p:txBody>
      </p:sp>
      <p:sp>
        <p:nvSpPr>
          <p:cNvPr id="5" name="Rectangle 21"/>
          <p:cNvSpPr>
            <a:spLocks noChangeArrowheads="1"/>
          </p:cNvSpPr>
          <p:nvPr/>
        </p:nvSpPr>
        <p:spPr bwMode="auto">
          <a:xfrm>
            <a:off x="152400" y="3566279"/>
            <a:ext cx="4648200" cy="2862322"/>
          </a:xfrm>
          <a:prstGeom prst="rect">
            <a:avLst/>
          </a:prstGeom>
          <a:noFill/>
          <a:ln w="9525">
            <a:noFill/>
            <a:miter lim="800000"/>
            <a:headEnd/>
            <a:tailEnd/>
          </a:ln>
        </p:spPr>
        <p:txBody>
          <a:bodyPr wrap="square">
            <a:spAutoFit/>
          </a:bodyPr>
          <a:lstStyle/>
          <a:p>
            <a:pPr marL="342900" indent="-342900">
              <a:buClr>
                <a:srgbClr val="006600"/>
              </a:buClr>
              <a:buFont typeface="Wingdings" pitchFamily="2" charset="2"/>
              <a:buChar char="ü"/>
            </a:pPr>
            <a:r>
              <a:rPr lang="en-US" b="1" dirty="0">
                <a:solidFill>
                  <a:schemeClr val="accent1"/>
                </a:solidFill>
              </a:rPr>
              <a:t>Inspired in some respects by programs at Carnegie, Whitehead, UCSF, and other institutions </a:t>
            </a:r>
            <a:r>
              <a:rPr lang="en-US" b="1" dirty="0" smtClean="0">
                <a:solidFill>
                  <a:schemeClr val="accent1"/>
                </a:solidFill>
              </a:rPr>
              <a:t>showing that exceptional </a:t>
            </a:r>
            <a:r>
              <a:rPr lang="en-US" b="1" dirty="0">
                <a:solidFill>
                  <a:schemeClr val="accent1"/>
                </a:solidFill>
              </a:rPr>
              <a:t>individuals do not  require a post-doc to undertake pioneering </a:t>
            </a:r>
            <a:r>
              <a:rPr lang="en-US" b="1" dirty="0" smtClean="0">
                <a:solidFill>
                  <a:schemeClr val="accent1"/>
                </a:solidFill>
              </a:rPr>
              <a:t>research.</a:t>
            </a:r>
          </a:p>
          <a:p>
            <a:pPr marL="342900" indent="-342900">
              <a:buClr>
                <a:srgbClr val="006600"/>
              </a:buClr>
              <a:buFont typeface="Wingdings" pitchFamily="2" charset="2"/>
              <a:buChar char="ü"/>
            </a:pPr>
            <a:r>
              <a:rPr lang="en-US" b="1" dirty="0" smtClean="0">
                <a:solidFill>
                  <a:schemeClr val="accent1"/>
                </a:solidFill>
              </a:rPr>
              <a:t>Solicited and incorporated input from research community.</a:t>
            </a:r>
          </a:p>
          <a:p>
            <a:pPr marL="342900" indent="-342900">
              <a:buClr>
                <a:srgbClr val="006600"/>
              </a:buClr>
              <a:buFont typeface="Wingdings" pitchFamily="2" charset="2"/>
              <a:buChar char="ü"/>
            </a:pPr>
            <a:r>
              <a:rPr lang="en-US" b="1" dirty="0" smtClean="0">
                <a:solidFill>
                  <a:schemeClr val="accent1"/>
                </a:solidFill>
              </a:rPr>
              <a:t>First year will be a pilot (~10 awards) to test ideas and process, but may be scaled up in subsequent years.</a:t>
            </a:r>
            <a:endParaRPr lang="en-US" b="1" dirty="0">
              <a:solidFill>
                <a:schemeClr val="accent1"/>
              </a:solidFill>
            </a:endParaRPr>
          </a:p>
        </p:txBody>
      </p:sp>
      <p:pic>
        <p:nvPicPr>
          <p:cNvPr id="6" name="Picture 22" descr="EarlyIndAwards_PPTmain_75x10.JPG"/>
          <p:cNvPicPr>
            <a:picLocks noChangeAspect="1"/>
          </p:cNvPicPr>
          <p:nvPr/>
        </p:nvPicPr>
        <p:blipFill>
          <a:blip r:embed="rId3" cstate="print"/>
          <a:srcRect/>
          <a:stretch>
            <a:fillRect/>
          </a:stretch>
        </p:blipFill>
        <p:spPr bwMode="auto">
          <a:xfrm>
            <a:off x="6248400" y="1737479"/>
            <a:ext cx="2732088" cy="2046287"/>
          </a:xfrm>
          <a:prstGeom prst="rect">
            <a:avLst/>
          </a:prstGeom>
          <a:noFill/>
          <a:ln w="9525">
            <a:noFill/>
            <a:miter lim="800000"/>
            <a:headEnd/>
            <a:tailEnd/>
          </a:ln>
        </p:spPr>
      </p:pic>
      <p:sp>
        <p:nvSpPr>
          <p:cNvPr id="8" name="TextBox 19"/>
          <p:cNvSpPr txBox="1">
            <a:spLocks noChangeArrowheads="1"/>
          </p:cNvSpPr>
          <p:nvPr/>
        </p:nvSpPr>
        <p:spPr bwMode="auto">
          <a:xfrm>
            <a:off x="130175" y="1564442"/>
            <a:ext cx="6042025" cy="707886"/>
          </a:xfrm>
          <a:prstGeom prst="rect">
            <a:avLst/>
          </a:prstGeom>
          <a:noFill/>
          <a:ln w="9525">
            <a:noFill/>
            <a:miter lim="800000"/>
            <a:headEnd/>
            <a:tailEnd/>
          </a:ln>
        </p:spPr>
        <p:txBody>
          <a:bodyPr wrap="square">
            <a:spAutoFit/>
          </a:bodyPr>
          <a:lstStyle/>
          <a:p>
            <a:pPr algn="ctr"/>
            <a:r>
              <a:rPr lang="en-US" sz="2000" b="1" u="sng" dirty="0">
                <a:solidFill>
                  <a:schemeClr val="accent1"/>
                </a:solidFill>
              </a:rPr>
              <a:t>A new program to allow exceptional young investigators </a:t>
            </a:r>
            <a:r>
              <a:rPr lang="en-US" sz="2000" b="1" u="sng" dirty="0" smtClean="0">
                <a:solidFill>
                  <a:schemeClr val="accent1"/>
                </a:solidFill>
              </a:rPr>
              <a:t>to </a:t>
            </a:r>
            <a:r>
              <a:rPr lang="en-US" sz="2000" b="1" u="sng" dirty="0">
                <a:solidFill>
                  <a:schemeClr val="accent1"/>
                </a:solidFill>
              </a:rPr>
              <a:t>“skip” the </a:t>
            </a:r>
            <a:r>
              <a:rPr lang="en-US" sz="2000" b="1" u="sng" dirty="0" smtClean="0">
                <a:solidFill>
                  <a:schemeClr val="accent1"/>
                </a:solidFill>
              </a:rPr>
              <a:t>post-doc!</a:t>
            </a:r>
            <a:endParaRPr lang="en-US" sz="2000" b="1" u="sng" dirty="0">
              <a:solidFill>
                <a:schemeClr val="accent1"/>
              </a:solidFill>
            </a:endParaRPr>
          </a:p>
        </p:txBody>
      </p:sp>
      <p:sp>
        <p:nvSpPr>
          <p:cNvPr id="9" name="Rectangle 20"/>
          <p:cNvSpPr>
            <a:spLocks noChangeArrowheads="1"/>
          </p:cNvSpPr>
          <p:nvPr/>
        </p:nvSpPr>
        <p:spPr bwMode="auto">
          <a:xfrm>
            <a:off x="228600" y="2423279"/>
            <a:ext cx="5943600" cy="646113"/>
          </a:xfrm>
          <a:prstGeom prst="rect">
            <a:avLst/>
          </a:prstGeom>
          <a:noFill/>
          <a:ln w="9525">
            <a:noFill/>
            <a:miter lim="800000"/>
            <a:headEnd/>
            <a:tailEnd/>
          </a:ln>
        </p:spPr>
        <p:txBody>
          <a:bodyPr>
            <a:spAutoFit/>
          </a:bodyPr>
          <a:lstStyle/>
          <a:p>
            <a:r>
              <a:rPr lang="en-US" sz="1400" b="1" i="1" dirty="0">
                <a:solidFill>
                  <a:schemeClr val="accent1"/>
                </a:solidFill>
              </a:rPr>
              <a:t>“</a:t>
            </a:r>
            <a:r>
              <a:rPr lang="en-US" b="1" i="1" dirty="0">
                <a:solidFill>
                  <a:schemeClr val="accent1"/>
                </a:solidFill>
              </a:rPr>
              <a:t>For the most creative of young scientists, nothing can equal the chance to have a lab of one's own.”</a:t>
            </a:r>
          </a:p>
        </p:txBody>
      </p:sp>
      <p:sp>
        <p:nvSpPr>
          <p:cNvPr id="10" name="TextBox 21"/>
          <p:cNvSpPr txBox="1">
            <a:spLocks noChangeArrowheads="1"/>
          </p:cNvSpPr>
          <p:nvPr/>
        </p:nvSpPr>
        <p:spPr bwMode="auto">
          <a:xfrm>
            <a:off x="2590800" y="3013829"/>
            <a:ext cx="3013902" cy="369332"/>
          </a:xfrm>
          <a:prstGeom prst="rect">
            <a:avLst/>
          </a:prstGeom>
          <a:noFill/>
          <a:ln w="9525">
            <a:noFill/>
            <a:miter lim="800000"/>
            <a:headEnd/>
            <a:tailEnd/>
          </a:ln>
        </p:spPr>
        <p:txBody>
          <a:bodyPr wrap="none">
            <a:spAutoFit/>
          </a:bodyPr>
          <a:lstStyle/>
          <a:p>
            <a:r>
              <a:rPr lang="en-US" b="1" u="sng" dirty="0">
                <a:solidFill>
                  <a:srgbClr val="006600"/>
                </a:solidFill>
                <a:effectLst>
                  <a:outerShdw blurRad="38100" dist="38100" dir="2700000" algn="tl">
                    <a:srgbClr val="000000">
                      <a:alpha val="43137"/>
                    </a:srgbClr>
                  </a:outerShdw>
                </a:effectLst>
              </a:rPr>
              <a:t>Francis Collins, </a:t>
            </a:r>
            <a:r>
              <a:rPr lang="en-US" b="1" i="1" u="sng" dirty="0">
                <a:solidFill>
                  <a:srgbClr val="006600"/>
                </a:solidFill>
                <a:effectLst>
                  <a:outerShdw blurRad="38100" dist="38100" dir="2700000" algn="tl">
                    <a:srgbClr val="000000">
                      <a:alpha val="43137"/>
                    </a:srgbClr>
                  </a:outerShdw>
                </a:effectLst>
              </a:rPr>
              <a:t>Nature</a:t>
            </a:r>
            <a:r>
              <a:rPr lang="en-US" b="1" u="sng" dirty="0">
                <a:solidFill>
                  <a:srgbClr val="006600"/>
                </a:solidFill>
                <a:effectLst>
                  <a:outerShdw blurRad="38100" dist="38100" dir="2700000" algn="tl">
                    <a:srgbClr val="000000">
                      <a:alpha val="43137"/>
                    </a:srgbClr>
                  </a:outerShdw>
                </a:effectLst>
              </a:rPr>
              <a:t>, 2010</a:t>
            </a:r>
          </a:p>
        </p:txBody>
      </p:sp>
      <p:sp>
        <p:nvSpPr>
          <p:cNvPr id="11" name="Content Placeholder 3"/>
          <p:cNvSpPr>
            <a:spLocks noGrp="1"/>
          </p:cNvSpPr>
          <p:nvPr>
            <p:ph sz="half" idx="4294967295"/>
          </p:nvPr>
        </p:nvSpPr>
        <p:spPr>
          <a:xfrm>
            <a:off x="4800600" y="3947279"/>
            <a:ext cx="4191000" cy="2453521"/>
          </a:xfrm>
          <a:prstGeom prst="rect">
            <a:avLst/>
          </a:prstGeom>
          <a:solidFill>
            <a:srgbClr val="FFCCFF"/>
          </a:solidFill>
          <a:effectLst/>
        </p:spPr>
        <p:style>
          <a:lnRef idx="1">
            <a:schemeClr val="accent2"/>
          </a:lnRef>
          <a:fillRef idx="2">
            <a:schemeClr val="accent2"/>
          </a:fillRef>
          <a:effectRef idx="1">
            <a:schemeClr val="accent2"/>
          </a:effectRef>
          <a:fontRef idx="minor">
            <a:schemeClr val="dk1"/>
          </a:fontRef>
        </p:style>
        <p:txBody>
          <a:bodyPr/>
          <a:lstStyle/>
          <a:p>
            <a:pPr marL="0" indent="0">
              <a:spcBef>
                <a:spcPts val="0"/>
              </a:spcBef>
              <a:spcAft>
                <a:spcPts val="0"/>
              </a:spcAft>
              <a:buNone/>
            </a:pPr>
            <a:r>
              <a:rPr lang="en-US" sz="2000" b="1" dirty="0" smtClean="0"/>
              <a:t>Program Features:</a:t>
            </a:r>
          </a:p>
          <a:p>
            <a:pPr marL="0" indent="0">
              <a:spcBef>
                <a:spcPts val="0"/>
              </a:spcBef>
              <a:spcAft>
                <a:spcPts val="0"/>
              </a:spcAft>
              <a:buNone/>
            </a:pPr>
            <a:endParaRPr lang="en-US" sz="1800" b="1" dirty="0" smtClean="0"/>
          </a:p>
          <a:p>
            <a:pPr>
              <a:buFont typeface="Wingdings" pitchFamily="2" charset="2"/>
              <a:buChar char="§"/>
            </a:pPr>
            <a:r>
              <a:rPr lang="en-US" sz="1800" b="1" dirty="0" smtClean="0">
                <a:solidFill>
                  <a:schemeClr val="tx1"/>
                </a:solidFill>
              </a:rPr>
              <a:t>An institution may submit up to two applications</a:t>
            </a:r>
          </a:p>
          <a:p>
            <a:pPr>
              <a:buFont typeface="Wingdings" pitchFamily="2" charset="2"/>
              <a:buChar char="§"/>
            </a:pPr>
            <a:r>
              <a:rPr lang="en-US" sz="1800" b="1" dirty="0" smtClean="0">
                <a:solidFill>
                  <a:schemeClr val="tx1"/>
                </a:solidFill>
              </a:rPr>
              <a:t>Awards will be up to $250K per year (direct costs) for up to 5 years</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fontScale="90000"/>
          </a:bodyPr>
          <a:lstStyle/>
          <a:p>
            <a:pPr algn="ctr"/>
            <a:r>
              <a:rPr lang="en-US" sz="3200" b="1" dirty="0" smtClean="0">
                <a:solidFill>
                  <a:schemeClr val="bg1"/>
                </a:solidFill>
                <a:effectLst>
                  <a:outerShdw blurRad="38100" dist="38100" dir="2700000" algn="tl">
                    <a:srgbClr val="000000">
                      <a:alpha val="43137"/>
                    </a:srgbClr>
                  </a:outerShdw>
                </a:effectLst>
              </a:rPr>
              <a:t>NIH Director’s Early Independence Award (EIA)</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What’s Novel?</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42</a:t>
            </a:fld>
            <a:endParaRPr lang="en-US" b="1" dirty="0">
              <a:solidFill>
                <a:schemeClr val="tx2"/>
              </a:solidFill>
            </a:endParaRPr>
          </a:p>
        </p:txBody>
      </p:sp>
      <p:pic>
        <p:nvPicPr>
          <p:cNvPr id="5" name="Picture 4" descr="graduate.jpg"/>
          <p:cNvPicPr>
            <a:picLocks noChangeAspect="1"/>
          </p:cNvPicPr>
          <p:nvPr/>
        </p:nvPicPr>
        <p:blipFill>
          <a:blip r:embed="rId3" cstate="print"/>
          <a:srcRect b="11111"/>
          <a:stretch>
            <a:fillRect/>
          </a:stretch>
        </p:blipFill>
        <p:spPr bwMode="auto">
          <a:xfrm>
            <a:off x="685800" y="1618833"/>
            <a:ext cx="2362200" cy="2099168"/>
          </a:xfrm>
          <a:prstGeom prst="rect">
            <a:avLst/>
          </a:prstGeom>
          <a:noFill/>
          <a:ln w="9525">
            <a:noFill/>
            <a:miter lim="800000"/>
            <a:headEnd/>
            <a:tailEnd/>
          </a:ln>
        </p:spPr>
      </p:pic>
      <p:pic>
        <p:nvPicPr>
          <p:cNvPr id="6" name="Picture 5" descr="college3.jpg"/>
          <p:cNvPicPr>
            <a:picLocks noChangeAspect="1"/>
          </p:cNvPicPr>
          <p:nvPr/>
        </p:nvPicPr>
        <p:blipFill>
          <a:blip r:embed="rId4" cstate="print"/>
          <a:srcRect b="16667"/>
          <a:stretch>
            <a:fillRect/>
          </a:stretch>
        </p:blipFill>
        <p:spPr bwMode="auto">
          <a:xfrm>
            <a:off x="5105400" y="1618833"/>
            <a:ext cx="3200400" cy="2000250"/>
          </a:xfrm>
          <a:prstGeom prst="rect">
            <a:avLst/>
          </a:prstGeom>
          <a:noFill/>
          <a:ln w="9525">
            <a:noFill/>
            <a:miter lim="800000"/>
            <a:headEnd/>
            <a:tailEnd/>
          </a:ln>
        </p:spPr>
      </p:pic>
      <p:sp>
        <p:nvSpPr>
          <p:cNvPr id="8" name="Right Arrow 7"/>
          <p:cNvSpPr/>
          <p:nvPr/>
        </p:nvSpPr>
        <p:spPr>
          <a:xfrm>
            <a:off x="3417711" y="2152233"/>
            <a:ext cx="1371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392113" y="3928058"/>
            <a:ext cx="3810000" cy="2308324"/>
          </a:xfrm>
          <a:prstGeom prst="rect">
            <a:avLst/>
          </a:prstGeom>
          <a:noFill/>
          <a:ln w="9525">
            <a:noFill/>
            <a:miter lim="800000"/>
            <a:headEnd/>
            <a:tailEnd/>
          </a:ln>
        </p:spPr>
        <p:txBody>
          <a:bodyPr>
            <a:spAutoFit/>
          </a:bodyPr>
          <a:lstStyle/>
          <a:p>
            <a:r>
              <a:rPr lang="en-US" sz="1600" b="1" dirty="0">
                <a:solidFill>
                  <a:schemeClr val="accent1"/>
                </a:solidFill>
              </a:rPr>
              <a:t>New PhD or MD locates an institution willing to host them for an </a:t>
            </a:r>
            <a:r>
              <a:rPr lang="en-US" sz="1600" b="1" dirty="0" smtClean="0">
                <a:solidFill>
                  <a:schemeClr val="accent1"/>
                </a:solidFill>
              </a:rPr>
              <a:t>EIA</a:t>
            </a:r>
          </a:p>
          <a:p>
            <a:endParaRPr lang="en-US" sz="1600" b="1" dirty="0" smtClean="0">
              <a:solidFill>
                <a:schemeClr val="accent1"/>
              </a:solidFill>
            </a:endParaRPr>
          </a:p>
          <a:p>
            <a:pPr marL="169863" indent="-169863">
              <a:buFont typeface="Arial" charset="0"/>
              <a:buChar char="•"/>
            </a:pPr>
            <a:r>
              <a:rPr lang="en-US" sz="1600" b="1" dirty="0" smtClean="0">
                <a:solidFill>
                  <a:schemeClr val="accent1"/>
                </a:solidFill>
              </a:rPr>
              <a:t>Must be within 12 mo. before or after graduation </a:t>
            </a:r>
          </a:p>
          <a:p>
            <a:pPr marL="169863" indent="-169863">
              <a:buFont typeface="Arial" charset="0"/>
              <a:buChar char="•"/>
            </a:pPr>
            <a:r>
              <a:rPr lang="en-US" sz="1600" b="1" dirty="0" smtClean="0">
                <a:solidFill>
                  <a:schemeClr val="accent1"/>
                </a:solidFill>
              </a:rPr>
              <a:t>Must demonstrate exceptional creativity, maturity, management skills</a:t>
            </a:r>
          </a:p>
          <a:p>
            <a:pPr marL="169863" indent="-169863">
              <a:buFont typeface="Arial" charset="0"/>
              <a:buChar char="•"/>
            </a:pPr>
            <a:r>
              <a:rPr lang="en-US" sz="1600" b="1" dirty="0" smtClean="0">
                <a:solidFill>
                  <a:schemeClr val="accent1"/>
                </a:solidFill>
              </a:rPr>
              <a:t>Research relevant to NIH mission</a:t>
            </a:r>
          </a:p>
          <a:p>
            <a:pPr marL="169863" indent="-169863">
              <a:spcAft>
                <a:spcPts val="1200"/>
              </a:spcAft>
              <a:buFont typeface="Arial" charset="0"/>
              <a:buChar char="•"/>
            </a:pPr>
            <a:r>
              <a:rPr lang="en-US" sz="1600" b="1" dirty="0" smtClean="0">
                <a:solidFill>
                  <a:schemeClr val="accent1"/>
                </a:solidFill>
              </a:rPr>
              <a:t>Strong letters of recommendation</a:t>
            </a:r>
          </a:p>
        </p:txBody>
      </p:sp>
      <p:sp>
        <p:nvSpPr>
          <p:cNvPr id="10" name="TextBox 9"/>
          <p:cNvSpPr txBox="1">
            <a:spLocks noChangeArrowheads="1"/>
          </p:cNvSpPr>
          <p:nvPr/>
        </p:nvSpPr>
        <p:spPr bwMode="auto">
          <a:xfrm>
            <a:off x="4437063" y="3676233"/>
            <a:ext cx="4419600" cy="2800767"/>
          </a:xfrm>
          <a:prstGeom prst="rect">
            <a:avLst/>
          </a:prstGeom>
          <a:noFill/>
          <a:ln w="9525">
            <a:noFill/>
            <a:miter lim="800000"/>
            <a:headEnd/>
            <a:tailEnd/>
          </a:ln>
        </p:spPr>
        <p:txBody>
          <a:bodyPr>
            <a:spAutoFit/>
          </a:bodyPr>
          <a:lstStyle/>
          <a:p>
            <a:r>
              <a:rPr lang="en-US" sz="1600" b="1" dirty="0">
                <a:solidFill>
                  <a:schemeClr val="accent1"/>
                </a:solidFill>
              </a:rPr>
              <a:t>Institution may actively recruit eligible EIA </a:t>
            </a:r>
            <a:r>
              <a:rPr lang="en-US" sz="1600" b="1" dirty="0" smtClean="0">
                <a:solidFill>
                  <a:schemeClr val="accent1"/>
                </a:solidFill>
              </a:rPr>
              <a:t>candidates</a:t>
            </a:r>
          </a:p>
          <a:p>
            <a:endParaRPr lang="en-US" sz="1600" b="1" dirty="0" smtClean="0">
              <a:solidFill>
                <a:schemeClr val="accent1"/>
              </a:solidFill>
            </a:endParaRPr>
          </a:p>
          <a:p>
            <a:pPr marL="174625" indent="-174625">
              <a:buFont typeface="Arial" charset="0"/>
              <a:buChar char="•"/>
            </a:pPr>
            <a:r>
              <a:rPr lang="en-US" sz="1600" b="1" dirty="0" smtClean="0">
                <a:solidFill>
                  <a:schemeClr val="accent1"/>
                </a:solidFill>
              </a:rPr>
              <a:t>Institution ensures independent lab space/supplies/space/equipment</a:t>
            </a:r>
          </a:p>
          <a:p>
            <a:pPr marL="174625" indent="-174625">
              <a:buFont typeface="Arial" charset="0"/>
              <a:buChar char="•"/>
            </a:pPr>
            <a:r>
              <a:rPr lang="en-US" sz="1600" b="1" dirty="0" smtClean="0">
                <a:solidFill>
                  <a:schemeClr val="accent1"/>
                </a:solidFill>
              </a:rPr>
              <a:t>Appointment up to 5 yrs</a:t>
            </a:r>
          </a:p>
          <a:p>
            <a:pPr marL="174625" indent="-174625">
              <a:buFont typeface="Arial" charset="0"/>
              <a:buChar char="•"/>
            </a:pPr>
            <a:r>
              <a:rPr lang="en-US" sz="1600" b="1" dirty="0" smtClean="0">
                <a:solidFill>
                  <a:schemeClr val="accent1"/>
                </a:solidFill>
              </a:rPr>
              <a:t>Protected research time for development as researcher</a:t>
            </a:r>
          </a:p>
          <a:p>
            <a:pPr marL="174625" indent="-174625">
              <a:buFont typeface="Arial" charset="0"/>
              <a:buChar char="•"/>
            </a:pPr>
            <a:r>
              <a:rPr lang="en-US" sz="1600" b="1" dirty="0" smtClean="0">
                <a:solidFill>
                  <a:schemeClr val="accent1"/>
                </a:solidFill>
              </a:rPr>
              <a:t>Proposed research complements and  enhances institution’s programs </a:t>
            </a:r>
          </a:p>
          <a:p>
            <a:pPr marL="174625" indent="-174625">
              <a:buFont typeface="Arial" charset="0"/>
              <a:buChar char="•"/>
            </a:pPr>
            <a:r>
              <a:rPr lang="en-US" sz="1600" b="1" dirty="0" smtClean="0">
                <a:solidFill>
                  <a:schemeClr val="accent1"/>
                </a:solidFill>
              </a:rPr>
              <a:t>Institution may choose to retain candidate</a:t>
            </a:r>
            <a:endParaRPr lang="en-US" sz="1600" b="1" dirty="0">
              <a:solidFill>
                <a:schemeClr val="accent1"/>
              </a:solidFill>
            </a:endParaRPr>
          </a:p>
        </p:txBody>
      </p:sp>
      <p:sp>
        <p:nvSpPr>
          <p:cNvPr id="11" name="Left Arrow 10"/>
          <p:cNvSpPr/>
          <p:nvPr/>
        </p:nvSpPr>
        <p:spPr>
          <a:xfrm>
            <a:off x="3417711" y="2914233"/>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 name="Straight Connector 11"/>
          <p:cNvCxnSpPr/>
          <p:nvPr/>
        </p:nvCxnSpPr>
        <p:spPr>
          <a:xfrm>
            <a:off x="422275" y="4542420"/>
            <a:ext cx="3581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4495800" y="4267545"/>
            <a:ext cx="44196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1000"/>
                                        <p:tgtEl>
                                          <p:spTgt spid="1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0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NIH Loan </a:t>
            </a:r>
            <a:r>
              <a:rPr lang="en-US" sz="3200" b="1" dirty="0" smtClean="0">
                <a:solidFill>
                  <a:schemeClr val="bg1"/>
                </a:solidFill>
                <a:effectLst>
                  <a:outerShdw blurRad="38100" dist="38100" dir="2700000" algn="tl">
                    <a:srgbClr val="000000">
                      <a:alpha val="43137"/>
                    </a:srgbClr>
                  </a:outerShdw>
                </a:effectLst>
              </a:rPr>
              <a:t>Repayment Programs</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43</a:t>
            </a:fld>
            <a:endParaRPr lang="en-US" b="1" dirty="0">
              <a:solidFill>
                <a:schemeClr val="tx2"/>
              </a:solidFill>
            </a:endParaRPr>
          </a:p>
        </p:txBody>
      </p:sp>
      <p:sp>
        <p:nvSpPr>
          <p:cNvPr id="5" name="Rectangle 3"/>
          <p:cNvSpPr txBox="1">
            <a:spLocks/>
          </p:cNvSpPr>
          <p:nvPr/>
        </p:nvSpPr>
        <p:spPr bwMode="auto">
          <a:xfrm>
            <a:off x="228600" y="1549400"/>
            <a:ext cx="4767468" cy="500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300"/>
              </a:spcAft>
              <a:buClr>
                <a:srgbClr val="CBCBFF"/>
              </a:buClr>
              <a:buSzTx/>
              <a:buFont typeface="Georgia" pitchFamily="18" charset="0"/>
              <a:buNone/>
              <a:tabLst/>
              <a:defRPr/>
            </a:pPr>
            <a:r>
              <a:rPr kumimoji="0" lang="en-US" sz="2400" b="0" i="1" u="none" strike="noStrike" kern="1200" cap="none" spc="0" normalizeH="0" baseline="0" noProof="0" smtClean="0">
                <a:ln>
                  <a:noFill/>
                </a:ln>
                <a:solidFill>
                  <a:srgbClr val="3071D0"/>
                </a:solidFill>
                <a:effectLst/>
                <a:uLnTx/>
                <a:uFillTx/>
                <a:latin typeface="+mn-lt"/>
                <a:ea typeface="+mn-ea"/>
                <a:cs typeface="Arial" charset="0"/>
              </a:rPr>
              <a:t>Summary</a:t>
            </a:r>
          </a:p>
          <a:p>
            <a:pPr marL="114300" marR="0" lvl="0" indent="-114300" algn="l" defTabSz="914400" rtl="0" eaLnBrk="0" fontAlgn="base" latinLnBrk="0" hangingPunct="0">
              <a:lnSpc>
                <a:spcPct val="100000"/>
              </a:lnSpc>
              <a:spcBef>
                <a:spcPts val="0"/>
              </a:spcBef>
              <a:spcAft>
                <a:spcPts val="1200"/>
              </a:spcAft>
              <a:buClr>
                <a:srgbClr val="CBCBFF"/>
              </a:buClr>
              <a:buSzTx/>
              <a:buFont typeface="Georgia" pitchFamily="18" charset="0"/>
              <a:buChar char="•"/>
              <a:tabLst/>
              <a:defRPr/>
            </a:pPr>
            <a:r>
              <a:rPr kumimoji="0" lang="en-US" sz="2000" b="0" i="0" u="none" strike="noStrike" kern="1200" cap="none" spc="0" normalizeH="0" baseline="0" noProof="0" smtClean="0">
                <a:ln>
                  <a:noFill/>
                </a:ln>
                <a:solidFill>
                  <a:srgbClr val="002060"/>
                </a:solidFill>
                <a:effectLst/>
                <a:uLnTx/>
                <a:uFillTx/>
                <a:latin typeface="+mn-lt"/>
                <a:ea typeface="+mn-ea"/>
                <a:cs typeface="Arial" charset="0"/>
              </a:rPr>
              <a:t>Up to $35,000 per year in educational loan repayment depending on debt level</a:t>
            </a:r>
          </a:p>
          <a:p>
            <a:pPr marL="114300" marR="0" lvl="0" indent="-114300" algn="l" defTabSz="914400" rtl="0" eaLnBrk="0" fontAlgn="base" latinLnBrk="0" hangingPunct="0">
              <a:lnSpc>
                <a:spcPct val="100000"/>
              </a:lnSpc>
              <a:spcBef>
                <a:spcPts val="0"/>
              </a:spcBef>
              <a:spcAft>
                <a:spcPts val="1200"/>
              </a:spcAft>
              <a:buClr>
                <a:srgbClr val="CBCBFF"/>
              </a:buClr>
              <a:buSzTx/>
              <a:buFont typeface="Georgia" pitchFamily="18" charset="0"/>
              <a:buChar char="•"/>
              <a:tabLst/>
              <a:defRPr/>
            </a:pPr>
            <a:r>
              <a:rPr kumimoji="0" lang="en-US" sz="2000" b="0" i="0" u="none" strike="noStrike" kern="1200" cap="none" spc="0" normalizeH="0" baseline="0" noProof="0" smtClean="0">
                <a:ln>
                  <a:noFill/>
                </a:ln>
                <a:solidFill>
                  <a:srgbClr val="002060"/>
                </a:solidFill>
                <a:effectLst/>
                <a:uLnTx/>
                <a:uFillTx/>
                <a:latin typeface="+mn-lt"/>
                <a:ea typeface="+mn-ea"/>
                <a:cs typeface="+mn-cs"/>
              </a:rPr>
              <a:t>Coverage of most Federal taxes resulting from the NIH LRP</a:t>
            </a:r>
          </a:p>
          <a:p>
            <a:pPr marL="114300" marR="0" lvl="0" indent="-114300" algn="l" defTabSz="914400" rtl="0" eaLnBrk="0" fontAlgn="base" latinLnBrk="0" hangingPunct="0">
              <a:lnSpc>
                <a:spcPct val="100000"/>
              </a:lnSpc>
              <a:spcBef>
                <a:spcPts val="0"/>
              </a:spcBef>
              <a:spcAft>
                <a:spcPts val="1200"/>
              </a:spcAft>
              <a:buClr>
                <a:srgbClr val="CBCBFF"/>
              </a:buClr>
              <a:buSzTx/>
              <a:buFont typeface="Georgia" pitchFamily="18" charset="0"/>
              <a:buChar char="•"/>
              <a:tabLst/>
              <a:defRPr/>
            </a:pPr>
            <a:r>
              <a:rPr kumimoji="0" lang="en-US" sz="2000" b="0" i="0" u="none" strike="noStrike" kern="1200" cap="none" spc="0" normalizeH="0" baseline="0" noProof="0" smtClean="0">
                <a:ln>
                  <a:noFill/>
                </a:ln>
                <a:solidFill>
                  <a:srgbClr val="002060"/>
                </a:solidFill>
                <a:effectLst/>
                <a:uLnTx/>
                <a:uFillTx/>
                <a:latin typeface="+mn-lt"/>
                <a:ea typeface="+mn-ea"/>
                <a:cs typeface="+mn-cs"/>
              </a:rPr>
              <a:t>2 Year initial contracts with 1 or 2 year competitive renewal contracts</a:t>
            </a:r>
          </a:p>
          <a:p>
            <a:pPr marL="114300" marR="0" lvl="0" indent="-114300" algn="l" defTabSz="914400" rtl="0" eaLnBrk="0" fontAlgn="base" latinLnBrk="0" hangingPunct="0">
              <a:lnSpc>
                <a:spcPct val="100000"/>
              </a:lnSpc>
              <a:spcBef>
                <a:spcPts val="0"/>
              </a:spcBef>
              <a:spcAft>
                <a:spcPts val="1200"/>
              </a:spcAft>
              <a:buClr>
                <a:srgbClr val="CBCBFF"/>
              </a:buClr>
              <a:buSzTx/>
              <a:buFont typeface="Georgia" pitchFamily="18" charset="0"/>
              <a:buChar char="•"/>
              <a:tabLst/>
              <a:defRPr/>
            </a:pPr>
            <a:r>
              <a:rPr kumimoji="0" lang="en-US" sz="2000" b="0" i="0" u="none" strike="noStrike" kern="1200" cap="none" spc="0" normalizeH="0" baseline="0" noProof="0" smtClean="0">
                <a:ln>
                  <a:noFill/>
                </a:ln>
                <a:solidFill>
                  <a:srgbClr val="002060"/>
                </a:solidFill>
                <a:effectLst/>
                <a:uLnTx/>
                <a:uFillTx/>
                <a:latin typeface="+mn-lt"/>
                <a:ea typeface="+mn-ea"/>
                <a:cs typeface="+mn-cs"/>
              </a:rPr>
              <a:t>NIH Institutes and Centers fund</a:t>
            </a:r>
            <a:br>
              <a:rPr kumimoji="0" lang="en-US" sz="2000" b="0" i="0" u="none" strike="noStrike" kern="1200" cap="none" spc="0" normalizeH="0" baseline="0" noProof="0" smtClean="0">
                <a:ln>
                  <a:noFill/>
                </a:ln>
                <a:solidFill>
                  <a:srgbClr val="002060"/>
                </a:solidFill>
                <a:effectLst/>
                <a:uLnTx/>
                <a:uFillTx/>
                <a:latin typeface="+mn-lt"/>
                <a:ea typeface="+mn-ea"/>
                <a:cs typeface="+mn-cs"/>
              </a:rPr>
            </a:br>
            <a:r>
              <a:rPr kumimoji="0" lang="en-US" sz="2000" b="0" i="0" u="none" strike="noStrike" kern="1200" cap="none" spc="0" normalizeH="0" baseline="0" noProof="0" smtClean="0">
                <a:ln>
                  <a:noFill/>
                </a:ln>
                <a:solidFill>
                  <a:srgbClr val="002060"/>
                </a:solidFill>
                <a:effectLst/>
                <a:uLnTx/>
                <a:uFillTx/>
                <a:latin typeface="+mn-lt"/>
                <a:ea typeface="+mn-ea"/>
                <a:cs typeface="+mn-cs"/>
              </a:rPr>
              <a:t>approximately 1,600 researchers each year</a:t>
            </a:r>
          </a:p>
          <a:p>
            <a:pPr marL="114300" marR="0" lvl="0" indent="-114300" algn="l" defTabSz="914400" rtl="0" eaLnBrk="0" fontAlgn="base" latinLnBrk="0" hangingPunct="0">
              <a:lnSpc>
                <a:spcPct val="100000"/>
              </a:lnSpc>
              <a:spcBef>
                <a:spcPts val="0"/>
              </a:spcBef>
              <a:spcAft>
                <a:spcPts val="1200"/>
              </a:spcAft>
              <a:buClr>
                <a:srgbClr val="CBCBFF"/>
              </a:buClr>
              <a:buSzTx/>
              <a:buFont typeface="Georgia" pitchFamily="18" charset="0"/>
              <a:buChar char="•"/>
              <a:tabLst/>
              <a:defRPr/>
            </a:pPr>
            <a:r>
              <a:rPr kumimoji="0" lang="en-US" sz="2000" b="0" i="0" u="none" strike="noStrike" kern="1200" cap="none" spc="0" normalizeH="0" baseline="0" noProof="0" smtClean="0">
                <a:ln>
                  <a:noFill/>
                </a:ln>
                <a:solidFill>
                  <a:srgbClr val="002060"/>
                </a:solidFill>
                <a:effectLst/>
                <a:uLnTx/>
                <a:uFillTx/>
                <a:latin typeface="+mn-lt"/>
                <a:ea typeface="+mn-ea"/>
                <a:cs typeface="+mn-cs"/>
              </a:rPr>
              <a:t>Applicant success rate is 50 percent</a:t>
            </a:r>
            <a:endParaRPr kumimoji="0" lang="en-US" sz="2000"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6" name="Picture 5" descr="NIH Loan Repayment flyer has the headline &quot;NIH Repays Your Student Loans.&quot; Image shows a young female researcher using scissors to cut through educational debt."/>
          <p:cNvPicPr>
            <a:picLocks noChangeAspect="1"/>
          </p:cNvPicPr>
          <p:nvPr/>
        </p:nvPicPr>
        <p:blipFill>
          <a:blip r:embed="rId3" cstate="print"/>
          <a:stretch>
            <a:fillRect/>
          </a:stretch>
        </p:blipFill>
        <p:spPr>
          <a:xfrm>
            <a:off x="5029200" y="1549400"/>
            <a:ext cx="3814557" cy="487550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Programs and Eligibility</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44</a:t>
            </a:fld>
            <a:endParaRPr lang="en-US" b="1" dirty="0">
              <a:solidFill>
                <a:schemeClr val="tx2"/>
              </a:solidFill>
            </a:endParaRPr>
          </a:p>
        </p:txBody>
      </p:sp>
      <p:sp>
        <p:nvSpPr>
          <p:cNvPr id="4" name="Content Placeholder 2"/>
          <p:cNvSpPr>
            <a:spLocks noGrp="1"/>
          </p:cNvSpPr>
          <p:nvPr>
            <p:ph sz="half" idx="1"/>
          </p:nvPr>
        </p:nvSpPr>
        <p:spPr>
          <a:xfrm>
            <a:off x="238125" y="1377316"/>
            <a:ext cx="4095750" cy="4630738"/>
          </a:xfrm>
        </p:spPr>
        <p:txBody>
          <a:bodyPr/>
          <a:lstStyle/>
          <a:p>
            <a:pPr marL="0" indent="0">
              <a:spcBef>
                <a:spcPts val="600"/>
              </a:spcBef>
              <a:buNone/>
            </a:pPr>
            <a:r>
              <a:rPr lang="en-US" sz="2400" i="1" dirty="0">
                <a:solidFill>
                  <a:srgbClr val="3071D0"/>
                </a:solidFill>
                <a:latin typeface="+mn-lt"/>
                <a:cs typeface="Arial" pitchFamily="34" charset="0"/>
              </a:rPr>
              <a:t>Extramural Programs</a:t>
            </a:r>
          </a:p>
          <a:p>
            <a:pPr>
              <a:spcBef>
                <a:spcPts val="600"/>
              </a:spcBef>
              <a:buFont typeface="+mj-lt"/>
              <a:buAutoNum type="arabicPeriod"/>
            </a:pPr>
            <a:r>
              <a:rPr lang="en-US" sz="2000" dirty="0">
                <a:solidFill>
                  <a:srgbClr val="003366"/>
                </a:solidFill>
                <a:latin typeface="+mn-lt"/>
                <a:cs typeface="Arial" pitchFamily="34" charset="0"/>
              </a:rPr>
              <a:t>Clinical Research</a:t>
            </a:r>
          </a:p>
          <a:p>
            <a:pPr>
              <a:buFont typeface="+mj-lt"/>
              <a:buAutoNum type="arabicPeriod"/>
            </a:pPr>
            <a:r>
              <a:rPr lang="en-US" sz="2000" dirty="0">
                <a:solidFill>
                  <a:srgbClr val="003366"/>
                </a:solidFill>
                <a:latin typeface="+mn-lt"/>
                <a:cs typeface="Arial" pitchFamily="34" charset="0"/>
              </a:rPr>
              <a:t>Pediatric Research</a:t>
            </a:r>
          </a:p>
          <a:p>
            <a:pPr>
              <a:buFont typeface="+mj-lt"/>
              <a:buAutoNum type="arabicPeriod"/>
            </a:pPr>
            <a:r>
              <a:rPr lang="en-US" sz="2000" dirty="0">
                <a:solidFill>
                  <a:srgbClr val="003366"/>
                </a:solidFill>
                <a:latin typeface="+mn-lt"/>
                <a:cs typeface="Arial" pitchFamily="34" charset="0"/>
              </a:rPr>
              <a:t>Health Disparities Research</a:t>
            </a:r>
          </a:p>
          <a:p>
            <a:pPr>
              <a:buFont typeface="+mj-lt"/>
              <a:buAutoNum type="arabicPeriod"/>
            </a:pPr>
            <a:r>
              <a:rPr lang="en-US" sz="2000" dirty="0">
                <a:solidFill>
                  <a:srgbClr val="003366"/>
                </a:solidFill>
                <a:latin typeface="+mn-lt"/>
                <a:cs typeface="Arial" pitchFamily="34" charset="0"/>
              </a:rPr>
              <a:t>Contraception and Infertility Research</a:t>
            </a:r>
          </a:p>
          <a:p>
            <a:pPr>
              <a:buFont typeface="+mj-lt"/>
              <a:buAutoNum type="arabicPeriod"/>
            </a:pPr>
            <a:r>
              <a:rPr lang="en-US" sz="2000" dirty="0">
                <a:solidFill>
                  <a:srgbClr val="003366"/>
                </a:solidFill>
                <a:latin typeface="+mn-lt"/>
                <a:cs typeface="Arial" pitchFamily="34" charset="0"/>
              </a:rPr>
              <a:t>Clinical Research for Individuals from Disadvantaged Backgrounds </a:t>
            </a:r>
          </a:p>
          <a:p>
            <a:pPr marL="0">
              <a:spcBef>
                <a:spcPts val="300"/>
              </a:spcBef>
              <a:buFont typeface="Arial" charset="0"/>
              <a:buNone/>
            </a:pPr>
            <a:endParaRPr lang="en-US" sz="2000" b="0" dirty="0" smtClean="0">
              <a:solidFill>
                <a:srgbClr val="002060"/>
              </a:solidFill>
              <a:latin typeface="+mn-lt"/>
            </a:endParaRPr>
          </a:p>
        </p:txBody>
      </p:sp>
      <p:sp>
        <p:nvSpPr>
          <p:cNvPr id="5" name="Content Placeholder 1"/>
          <p:cNvSpPr>
            <a:spLocks noGrp="1"/>
          </p:cNvSpPr>
          <p:nvPr>
            <p:ph sz="half" idx="2"/>
          </p:nvPr>
        </p:nvSpPr>
        <p:spPr>
          <a:xfrm>
            <a:off x="4533900" y="1377315"/>
            <a:ext cx="4305300" cy="5200650"/>
          </a:xfrm>
        </p:spPr>
        <p:txBody>
          <a:bodyPr>
            <a:normAutofit/>
          </a:bodyPr>
          <a:lstStyle/>
          <a:p>
            <a:pPr marL="0" indent="0">
              <a:spcBef>
                <a:spcPts val="300"/>
              </a:spcBef>
              <a:spcAft>
                <a:spcPts val="600"/>
              </a:spcAft>
              <a:buNone/>
            </a:pPr>
            <a:r>
              <a:rPr lang="en-US" sz="2400" i="1" dirty="0">
                <a:solidFill>
                  <a:srgbClr val="3071D0"/>
                </a:solidFill>
                <a:latin typeface="+mn-lt"/>
                <a:cs typeface="Arial" pitchFamily="34" charset="0"/>
              </a:rPr>
              <a:t>Eligibility</a:t>
            </a:r>
          </a:p>
          <a:p>
            <a:pPr marL="171450" indent="-171450">
              <a:spcBef>
                <a:spcPts val="0"/>
              </a:spcBef>
              <a:spcAft>
                <a:spcPts val="600"/>
              </a:spcAft>
            </a:pPr>
            <a:r>
              <a:rPr lang="en-US" sz="2000" dirty="0">
                <a:solidFill>
                  <a:srgbClr val="002060"/>
                </a:solidFill>
                <a:latin typeface="+mn-lt"/>
                <a:cs typeface="Arial" pitchFamily="34" charset="0"/>
              </a:rPr>
              <a:t>Doctoral degree (M.D., Ph.D. or equivalent)</a:t>
            </a:r>
          </a:p>
          <a:p>
            <a:pPr marL="571500" lvl="1" indent="-171450">
              <a:spcBef>
                <a:spcPts val="0"/>
              </a:spcBef>
              <a:spcAft>
                <a:spcPts val="600"/>
              </a:spcAft>
            </a:pPr>
            <a:r>
              <a:rPr lang="en-US" sz="2000" i="1" u="sng" dirty="0">
                <a:solidFill>
                  <a:schemeClr val="accent4">
                    <a:lumMod val="75000"/>
                  </a:schemeClr>
                </a:solidFill>
                <a:latin typeface="+mn-lt"/>
                <a:cs typeface="Arial" pitchFamily="34" charset="0"/>
              </a:rPr>
              <a:t>EXCEPTION</a:t>
            </a:r>
            <a:r>
              <a:rPr lang="en-US" sz="2000" i="1" dirty="0">
                <a:solidFill>
                  <a:schemeClr val="accent4">
                    <a:lumMod val="75000"/>
                  </a:schemeClr>
                </a:solidFill>
                <a:latin typeface="+mn-lt"/>
                <a:cs typeface="Arial" pitchFamily="34" charset="0"/>
              </a:rPr>
              <a:t> = Contraception &amp; Infertility Research LRP</a:t>
            </a:r>
          </a:p>
          <a:p>
            <a:pPr marL="171450" indent="-171450">
              <a:spcBef>
                <a:spcPts val="0"/>
              </a:spcBef>
              <a:spcAft>
                <a:spcPts val="600"/>
              </a:spcAft>
            </a:pPr>
            <a:r>
              <a:rPr lang="en-US" sz="2000" dirty="0">
                <a:solidFill>
                  <a:srgbClr val="002060"/>
                </a:solidFill>
                <a:latin typeface="+mn-lt"/>
                <a:cs typeface="Arial" pitchFamily="34" charset="0"/>
              </a:rPr>
              <a:t>Research funded by a domestic nonprofit, university or government organization</a:t>
            </a:r>
          </a:p>
          <a:p>
            <a:pPr marL="171450" indent="-171450">
              <a:spcBef>
                <a:spcPts val="0"/>
              </a:spcBef>
              <a:spcAft>
                <a:spcPts val="600"/>
              </a:spcAft>
            </a:pPr>
            <a:r>
              <a:rPr lang="en-US" sz="2000" dirty="0">
                <a:solidFill>
                  <a:srgbClr val="002060"/>
                </a:solidFill>
                <a:latin typeface="+mn-lt"/>
                <a:cs typeface="Arial" pitchFamily="34" charset="0"/>
              </a:rPr>
              <a:t>Educational loan debt equal to at least 20 percent of your annual salary</a:t>
            </a:r>
          </a:p>
          <a:p>
            <a:pPr marL="171450" indent="-171450">
              <a:spcBef>
                <a:spcPts val="0"/>
              </a:spcBef>
              <a:spcAft>
                <a:spcPts val="600"/>
              </a:spcAft>
            </a:pPr>
            <a:r>
              <a:rPr lang="en-US" sz="2000" dirty="0">
                <a:solidFill>
                  <a:srgbClr val="002060"/>
                </a:solidFill>
                <a:latin typeface="+mn-lt"/>
                <a:cs typeface="Arial" pitchFamily="34" charset="0"/>
              </a:rPr>
              <a:t>Conduct qualifying research for at least 20 hours/week</a:t>
            </a:r>
          </a:p>
          <a:p>
            <a:pPr marL="171450" indent="-171450">
              <a:spcBef>
                <a:spcPts val="0"/>
              </a:spcBef>
              <a:spcAft>
                <a:spcPts val="600"/>
              </a:spcAft>
            </a:pPr>
            <a:r>
              <a:rPr lang="en-US" sz="2000" dirty="0">
                <a:solidFill>
                  <a:srgbClr val="002060"/>
                </a:solidFill>
                <a:latin typeface="+mn-lt"/>
                <a:cs typeface="Arial" pitchFamily="34" charset="0"/>
              </a:rPr>
              <a:t>U.S. citizen, U.S. national or permanent </a:t>
            </a:r>
            <a:r>
              <a:rPr lang="en-US" sz="2000" dirty="0" smtClean="0">
                <a:solidFill>
                  <a:srgbClr val="002060"/>
                </a:solidFill>
                <a:latin typeface="+mn-lt"/>
                <a:cs typeface="Arial" pitchFamily="34" charset="0"/>
              </a:rPr>
              <a:t>resident</a:t>
            </a:r>
            <a:endParaRPr lang="en-US" sz="2000" dirty="0">
              <a:solidFill>
                <a:srgbClr val="002060"/>
              </a:solidFill>
              <a:latin typeface="+mn-lt"/>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Additional Resources</a:t>
            </a:r>
          </a:p>
        </p:txBody>
      </p:sp>
      <p:sp>
        <p:nvSpPr>
          <p:cNvPr id="7"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45</a:t>
            </a:fld>
            <a:endParaRPr lang="en-US" b="1" dirty="0">
              <a:solidFill>
                <a:schemeClr val="tx2"/>
              </a:solidFill>
            </a:endParaRPr>
          </a:p>
        </p:txBody>
      </p:sp>
      <p:sp>
        <p:nvSpPr>
          <p:cNvPr id="4" name="Content Placeholder 5"/>
          <p:cNvSpPr>
            <a:spLocks noGrp="1"/>
          </p:cNvSpPr>
          <p:nvPr>
            <p:ph idx="1"/>
          </p:nvPr>
        </p:nvSpPr>
        <p:spPr>
          <a:xfrm>
            <a:off x="457200" y="1600200"/>
            <a:ext cx="8229600" cy="4525963"/>
          </a:xfrm>
        </p:spPr>
        <p:txBody>
          <a:bodyPr>
            <a:normAutofit/>
          </a:bodyPr>
          <a:lstStyle/>
          <a:p>
            <a:pPr marL="0" indent="0" algn="ctr">
              <a:buNone/>
            </a:pPr>
            <a:r>
              <a:rPr lang="en-US" sz="3600" dirty="0" smtClean="0">
                <a:solidFill>
                  <a:schemeClr val="accent1"/>
                </a:solidFill>
                <a:effectLst>
                  <a:outerShdw blurRad="38100" dist="38100" dir="2700000" algn="tl">
                    <a:srgbClr val="000000">
                      <a:alpha val="43137"/>
                    </a:srgbClr>
                  </a:outerShdw>
                </a:effectLst>
                <a:latin typeface="+mn-lt"/>
              </a:rPr>
              <a:t>To learn more about NIH grants and training opportunities, visit: </a:t>
            </a:r>
            <a:r>
              <a:rPr lang="en-US" sz="3600" dirty="0" smtClean="0">
                <a:solidFill>
                  <a:schemeClr val="accent1"/>
                </a:solidFill>
                <a:effectLst>
                  <a:outerShdw blurRad="38100" dist="38100" dir="2700000" algn="tl">
                    <a:srgbClr val="000000">
                      <a:alpha val="43137"/>
                    </a:srgbClr>
                  </a:outerShdw>
                </a:effectLst>
                <a:latin typeface="+mn-lt"/>
                <a:ea typeface="+mn-ea"/>
                <a:cs typeface="+mn-cs"/>
                <a:hlinkClick r:id="rId3"/>
              </a:rPr>
              <a:t>http://grants.nih.gov</a:t>
            </a:r>
            <a:r>
              <a:rPr lang="en-US" sz="3600" dirty="0" smtClean="0">
                <a:solidFill>
                  <a:schemeClr val="accent1"/>
                </a:solidFill>
                <a:effectLst>
                  <a:outerShdw blurRad="38100" dist="38100" dir="2700000" algn="tl">
                    <a:srgbClr val="000000">
                      <a:alpha val="43137"/>
                    </a:srgbClr>
                  </a:outerShdw>
                </a:effectLst>
                <a:latin typeface="+mn-lt"/>
                <a:ea typeface="+mn-ea"/>
                <a:cs typeface="+mn-cs"/>
              </a:rPr>
              <a:t> </a:t>
            </a:r>
            <a:endParaRPr lang="en-US" sz="3600" dirty="0" smtClean="0">
              <a:solidFill>
                <a:schemeClr val="accent1"/>
              </a:solidFill>
              <a:effectLst>
                <a:outerShdw blurRad="38100" dist="38100" dir="2700000" algn="tl">
                  <a:srgbClr val="000000">
                    <a:alpha val="43137"/>
                  </a:srgbClr>
                </a:outerShdw>
              </a:effectLst>
              <a:latin typeface="+mn-lt"/>
            </a:endParaRPr>
          </a:p>
          <a:p>
            <a:pPr marL="0" indent="0" algn="ctr">
              <a:buNone/>
            </a:pPr>
            <a:endParaRPr lang="en-US" sz="3600" dirty="0" smtClean="0">
              <a:solidFill>
                <a:schemeClr val="accent1"/>
              </a:solidFill>
              <a:effectLst>
                <a:outerShdw blurRad="38100" dist="38100" dir="2700000" algn="tl">
                  <a:srgbClr val="000000">
                    <a:alpha val="43137"/>
                  </a:srgbClr>
                </a:outerShdw>
              </a:effectLst>
              <a:latin typeface="+mn-lt"/>
            </a:endParaRPr>
          </a:p>
          <a:p>
            <a:pPr marL="0" marR="0" indent="0" algn="ctr" defTabSz="914400" rtl="0" eaLnBrk="1" fontAlgn="base" latinLnBrk="0" hangingPunct="1">
              <a:lnSpc>
                <a:spcPct val="100000"/>
              </a:lnSpc>
              <a:spcBef>
                <a:spcPct val="20000"/>
              </a:spcBef>
              <a:spcAft>
                <a:spcPct val="0"/>
              </a:spcAft>
              <a:buClrTx/>
              <a:buSzTx/>
              <a:buFontTx/>
              <a:buNone/>
              <a:tabLst/>
              <a:defRPr/>
            </a:pPr>
            <a:r>
              <a:rPr lang="en-US" sz="3600" dirty="0" smtClean="0">
                <a:solidFill>
                  <a:schemeClr val="accent1"/>
                </a:solidFill>
                <a:effectLst>
                  <a:outerShdw blurRad="38100" dist="38100" dir="2700000" algn="tl">
                    <a:srgbClr val="000000">
                      <a:alpha val="43137"/>
                    </a:srgbClr>
                  </a:outerShdw>
                </a:effectLst>
                <a:latin typeface="+mn-lt"/>
                <a:ea typeface="+mn-ea"/>
                <a:cs typeface="+mn-cs"/>
              </a:rPr>
              <a:t>Also, you may follow funding announcements at: </a:t>
            </a:r>
            <a:r>
              <a:rPr lang="en-US" sz="3600" dirty="0" smtClean="0">
                <a:solidFill>
                  <a:schemeClr val="accent1"/>
                </a:solidFill>
                <a:effectLst>
                  <a:outerShdw blurRad="38100" dist="38100" dir="2700000" algn="tl">
                    <a:srgbClr val="000000">
                      <a:alpha val="43137"/>
                    </a:srgbClr>
                  </a:outerShdw>
                </a:effectLst>
                <a:latin typeface="+mn-lt"/>
                <a:ea typeface="+mn-ea"/>
                <a:cs typeface="+mn-cs"/>
                <a:hlinkClick r:id="rId4"/>
              </a:rPr>
              <a:t>http://twitter.com/nihforfunding</a:t>
            </a:r>
            <a:r>
              <a:rPr lang="en-US" sz="3600" dirty="0" smtClean="0">
                <a:solidFill>
                  <a:schemeClr val="accent1"/>
                </a:solidFill>
                <a:effectLst>
                  <a:outerShdw blurRad="38100" dist="38100" dir="2700000" algn="tl">
                    <a:srgbClr val="000000">
                      <a:alpha val="43137"/>
                    </a:srgbClr>
                  </a:outerShdw>
                </a:effectLst>
                <a:latin typeface="+mn-lt"/>
                <a:ea typeface="+mn-ea"/>
                <a:cs typeface="+mn-cs"/>
              </a:rPr>
              <a:t>  </a:t>
            </a:r>
            <a:endParaRPr lang="en-US" sz="3600" dirty="0" smtClean="0">
              <a:solidFill>
                <a:schemeClr val="accent1"/>
              </a:solidFill>
              <a:effectLst>
                <a:outerShdw blurRad="38100" dist="38100" dir="2700000" algn="tl">
                  <a:srgbClr val="000000">
                    <a:alpha val="43137"/>
                  </a:srgbClr>
                </a:outerShdw>
              </a:effectLst>
              <a:latin typeface="+mn-lt"/>
            </a:endParaRPr>
          </a:p>
          <a:p>
            <a:pPr marL="0" indent="0">
              <a:buNone/>
            </a:pPr>
            <a:endParaRPr lang="en-US" sz="3600" dirty="0">
              <a:solidFill>
                <a:schemeClr val="accent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331790827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479" name="Slide" r:id="rId4" imgW="7679519" imgH="5759303" progId="PowerPoint.Slide.8">
                  <p:embed/>
                </p:oleObj>
              </mc:Choice>
              <mc:Fallback>
                <p:oleObj name="Slide" r:id="rId4" imgW="7679519" imgH="5759303" progId="PowerPoint.Slide.8">
                  <p:embed/>
                  <p:pic>
                    <p:nvPicPr>
                      <p:cNvPr id="0" name="Object 2"/>
                      <p:cNvPicPr>
                        <a:picLocks noChangeAspect="1" noChangeArrowheads="1"/>
                      </p:cNvPicPr>
                      <p:nvPr/>
                    </p:nvPicPr>
                    <p:blipFill>
                      <a:blip r:embed="rId5"/>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18"/>
          <p:cNvSpPr>
            <a:spLocks noGrp="1"/>
          </p:cNvSpPr>
          <p:nvPr>
            <p:ph type="sldNum" sz="quarter" idx="4294967295"/>
          </p:nvPr>
        </p:nvSpPr>
        <p:spPr>
          <a:xfrm>
            <a:off x="8686800" y="6412230"/>
            <a:ext cx="369570" cy="365125"/>
          </a:xfrm>
          <a:prstGeom prst="rect">
            <a:avLst/>
          </a:prstGeom>
        </p:spPr>
        <p:txBody>
          <a:bodyPr/>
          <a:lstStyle/>
          <a:p>
            <a:pPr>
              <a:defRPr/>
            </a:pPr>
            <a:fld id="{2AFA2E1E-A420-463D-AAF3-5F6878CB30BF}" type="slidenum">
              <a:rPr lang="en-US" b="1" smtClean="0"/>
              <a:pPr>
                <a:defRPr/>
              </a:pPr>
              <a:t>5</a:t>
            </a:fld>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lstStyle/>
          <a:p>
            <a:pPr algn="ctr"/>
            <a:r>
              <a:rPr lang="en-US" b="1" dirty="0" smtClean="0">
                <a:solidFill>
                  <a:schemeClr val="bg1"/>
                </a:solidFill>
                <a:effectLst>
                  <a:outerShdw blurRad="38100" dist="38100" dir="2700000" algn="tl">
                    <a:srgbClr val="000000">
                      <a:alpha val="43137"/>
                    </a:srgbClr>
                  </a:outerShdw>
                </a:effectLst>
              </a:rPr>
              <a:t>Opportunities</a:t>
            </a:r>
            <a:endParaRPr lang="en-US" b="1" dirty="0">
              <a:solidFill>
                <a:schemeClr val="bg1"/>
              </a:solidFill>
              <a:effectLst>
                <a:outerShdw blurRad="38100" dist="38100" dir="2700000" algn="tl">
                  <a:srgbClr val="000000">
                    <a:alpha val="43137"/>
                  </a:srgbClr>
                </a:outerShdw>
              </a:effectLst>
            </a:endParaRPr>
          </a:p>
        </p:txBody>
      </p:sp>
      <p:graphicFrame>
        <p:nvGraphicFramePr>
          <p:cNvPr id="7" name="Diagram 6"/>
          <p:cNvGraphicFramePr/>
          <p:nvPr>
            <p:extLst>
              <p:ext uri="{D42A27DB-BD31-4B8C-83A1-F6EECF244321}">
                <p14:modId xmlns:p14="http://schemas.microsoft.com/office/powerpoint/2010/main" val="3822593274"/>
              </p:ext>
            </p:extLst>
          </p:nvPr>
        </p:nvGraphicFramePr>
        <p:xfrm>
          <a:off x="152400" y="13716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6</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Advice for Mapping Your Career With NIH</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686800" cy="4648200"/>
          </a:xfrm>
        </p:spPr>
        <p:txBody>
          <a:bodyPr>
            <a:normAutofit/>
          </a:bodyPr>
          <a:lstStyle/>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Review</a:t>
            </a:r>
            <a:r>
              <a:rPr lang="en-US" sz="2200" dirty="0" smtClean="0">
                <a:solidFill>
                  <a:srgbClr val="003399"/>
                </a:solidFill>
                <a:latin typeface="+mn-lt"/>
              </a:rPr>
              <a:t> Institute/Center (IC) priorities and goals. Each IC has a research training and career development program.</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Learn</a:t>
            </a:r>
            <a:r>
              <a:rPr lang="en-US" sz="2200" dirty="0" smtClean="0">
                <a:solidFill>
                  <a:srgbClr val="003399"/>
                </a:solidFill>
                <a:latin typeface="+mn-lt"/>
              </a:rPr>
              <a:t> the NIH application and review process</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Identify</a:t>
            </a:r>
            <a:r>
              <a:rPr lang="en-US" sz="2200" dirty="0" smtClean="0">
                <a:solidFill>
                  <a:srgbClr val="003399"/>
                </a:solidFill>
                <a:latin typeface="+mn-lt"/>
              </a:rPr>
              <a:t> the grant programs offered by each IC</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Make</a:t>
            </a:r>
            <a:r>
              <a:rPr lang="en-US" sz="2200" dirty="0" smtClean="0">
                <a:solidFill>
                  <a:srgbClr val="003399"/>
                </a:solidFill>
                <a:latin typeface="+mn-lt"/>
              </a:rPr>
              <a:t> early contact with program officers</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Find</a:t>
            </a:r>
            <a:r>
              <a:rPr lang="en-US" sz="2200" dirty="0" smtClean="0">
                <a:solidFill>
                  <a:srgbClr val="003399"/>
                </a:solidFill>
                <a:latin typeface="+mn-lt"/>
              </a:rPr>
              <a:t> innovative, well-respected mentors and collaborators</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Study</a:t>
            </a:r>
            <a:r>
              <a:rPr lang="en-US" sz="2200" dirty="0" smtClean="0">
                <a:solidFill>
                  <a:srgbClr val="003399"/>
                </a:solidFill>
                <a:latin typeface="+mn-lt"/>
              </a:rPr>
              <a:t> successful grant applications- talk to your mentor</a:t>
            </a:r>
          </a:p>
          <a:p>
            <a:pPr>
              <a:lnSpc>
                <a:spcPct val="100000"/>
              </a:lnSpc>
              <a:spcBef>
                <a:spcPts val="0"/>
              </a:spcBef>
              <a:spcAft>
                <a:spcPts val="1200"/>
              </a:spcAft>
              <a:buClr>
                <a:schemeClr val="accent2"/>
              </a:buClr>
              <a:buSzPct val="100000"/>
              <a:buFont typeface="Arial" pitchFamily="34" charset="0"/>
              <a:buChar char="•"/>
            </a:pPr>
            <a:r>
              <a:rPr lang="en-US" sz="2200" b="1" dirty="0" smtClean="0">
                <a:solidFill>
                  <a:srgbClr val="003399"/>
                </a:solidFill>
                <a:latin typeface="+mn-lt"/>
              </a:rPr>
              <a:t>Propose</a:t>
            </a:r>
            <a:r>
              <a:rPr lang="en-US" sz="2200" dirty="0" smtClean="0">
                <a:solidFill>
                  <a:srgbClr val="003399"/>
                </a:solidFill>
                <a:latin typeface="+mn-lt"/>
              </a:rPr>
              <a:t> your best and most creative ideas</a:t>
            </a:r>
          </a:p>
          <a:p>
            <a:pPr>
              <a:lnSpc>
                <a:spcPct val="100000"/>
              </a:lnSpc>
              <a:buClr>
                <a:srgbClr val="002060"/>
              </a:buClr>
              <a:buNone/>
            </a:pPr>
            <a:r>
              <a:rPr lang="en-US" b="1" dirty="0" smtClean="0">
                <a:solidFill>
                  <a:srgbClr val="008000"/>
                </a:solidFill>
                <a:latin typeface="+mn-lt"/>
              </a:rPr>
              <a:t>Don’t Forget the Review Criteria!</a:t>
            </a:r>
            <a:endParaRPr lang="en-US" b="1" dirty="0">
              <a:solidFill>
                <a:srgbClr val="008000"/>
              </a:solidFill>
              <a:latin typeface="+mn-lt"/>
            </a:endParaRPr>
          </a:p>
        </p:txBody>
      </p:sp>
      <p:sp>
        <p:nvSpPr>
          <p:cNvPr id="6"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7</a:t>
            </a:fld>
            <a:endParaRPr lang="en-US"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a:solidFill>
            <a:schemeClr val="tx2"/>
          </a:solidFill>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Ruth L. </a:t>
            </a:r>
            <a:r>
              <a:rPr lang="en-US" sz="3200" b="1" dirty="0" err="1" smtClean="0">
                <a:solidFill>
                  <a:schemeClr val="bg1"/>
                </a:solidFill>
                <a:effectLst>
                  <a:outerShdw blurRad="38100" dist="38100" dir="2700000" algn="tl">
                    <a:srgbClr val="000000">
                      <a:alpha val="43137"/>
                    </a:srgbClr>
                  </a:outerShdw>
                </a:effectLst>
              </a:rPr>
              <a:t>Kirschstein</a:t>
            </a:r>
            <a:r>
              <a:rPr lang="en-US" sz="3200" b="1" dirty="0" smtClean="0">
                <a:solidFill>
                  <a:schemeClr val="bg1"/>
                </a:solidFill>
                <a:effectLst>
                  <a:outerShdw blurRad="38100" dist="38100" dir="2700000" algn="tl">
                    <a:srgbClr val="000000">
                      <a:alpha val="43137"/>
                    </a:srgbClr>
                  </a:outerShdw>
                </a:effectLst>
              </a:rPr>
              <a:t> National Research Service Awards</a:t>
            </a:r>
            <a:endParaRPr lang="en-US" sz="3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06828" y="1458684"/>
            <a:ext cx="3222172" cy="3875316"/>
          </a:xfrm>
        </p:spPr>
        <p:txBody>
          <a:bodyPr>
            <a:normAutofit/>
          </a:bodyPr>
          <a:lstStyle/>
          <a:p>
            <a:pPr marL="0" indent="0">
              <a:spcBef>
                <a:spcPts val="600"/>
              </a:spcBef>
              <a:spcAft>
                <a:spcPts val="600"/>
              </a:spcAft>
              <a:buNone/>
              <a:tabLst>
                <a:tab pos="0" algn="l"/>
              </a:tabLst>
            </a:pPr>
            <a:r>
              <a:rPr lang="en-US" sz="2000" b="1" dirty="0" smtClean="0">
                <a:latin typeface="+mn-lt"/>
              </a:rPr>
              <a:t>Overview: </a:t>
            </a:r>
          </a:p>
          <a:p>
            <a:pPr marL="0" indent="0">
              <a:spcBef>
                <a:spcPts val="600"/>
              </a:spcBef>
              <a:spcAft>
                <a:spcPts val="600"/>
              </a:spcAft>
              <a:buNone/>
              <a:tabLst>
                <a:tab pos="0" algn="l"/>
              </a:tabLst>
            </a:pPr>
            <a:r>
              <a:rPr lang="en-US" sz="1800" dirty="0" smtClean="0">
                <a:latin typeface="+mn-lt"/>
              </a:rPr>
              <a:t>The overall goal of the NIH Ruth L. </a:t>
            </a:r>
            <a:r>
              <a:rPr lang="en-US" sz="1800" dirty="0" err="1" smtClean="0">
                <a:latin typeface="+mn-lt"/>
              </a:rPr>
              <a:t>Kirschstein</a:t>
            </a:r>
            <a:r>
              <a:rPr lang="en-US" sz="1800" dirty="0" smtClean="0">
                <a:latin typeface="+mn-lt"/>
              </a:rPr>
              <a:t> National Research Service Award (NRSA) program is to help ensure that a diverse pool of highly trained scientists is available in appropriate scientific disciplines to address the Nation's biomedical, behavioral, and clinical research needs.</a:t>
            </a:r>
            <a:endParaRPr lang="en-US" sz="2400" b="1" dirty="0" smtClean="0">
              <a:latin typeface="+mn-lt"/>
            </a:endParaRPr>
          </a:p>
          <a:p>
            <a:pPr marL="0" indent="0">
              <a:spcBef>
                <a:spcPts val="600"/>
              </a:spcBef>
              <a:spcAft>
                <a:spcPts val="600"/>
              </a:spcAft>
              <a:buNone/>
              <a:tabLst>
                <a:tab pos="0" algn="l"/>
              </a:tabLst>
            </a:pPr>
            <a:endParaRPr lang="en-US" sz="2400" b="1" dirty="0" smtClean="0">
              <a:latin typeface="+mn-lt"/>
            </a:endParaRPr>
          </a:p>
          <a:p>
            <a:pPr marL="0" indent="0">
              <a:spcBef>
                <a:spcPts val="600"/>
              </a:spcBef>
              <a:spcAft>
                <a:spcPts val="600"/>
              </a:spcAft>
              <a:buNone/>
              <a:tabLst>
                <a:tab pos="0" algn="l"/>
              </a:tabLst>
            </a:pPr>
            <a:endParaRPr lang="en-US" sz="2400" b="1" dirty="0" smtClean="0">
              <a:latin typeface="+mn-lt"/>
            </a:endParaRPr>
          </a:p>
          <a:p>
            <a:pPr marL="0" indent="0">
              <a:spcBef>
                <a:spcPts val="600"/>
              </a:spcBef>
              <a:spcAft>
                <a:spcPts val="600"/>
              </a:spcAft>
              <a:buNone/>
              <a:tabLst>
                <a:tab pos="0" algn="l"/>
              </a:tabLst>
            </a:pPr>
            <a:endParaRPr lang="en-US" sz="2000" dirty="0" smtClean="0">
              <a:latin typeface="+mn-lt"/>
            </a:endParaRPr>
          </a:p>
        </p:txBody>
      </p:sp>
      <p:sp>
        <p:nvSpPr>
          <p:cNvPr id="6" name="Content Placeholder 3"/>
          <p:cNvSpPr txBox="1">
            <a:spLocks/>
          </p:cNvSpPr>
          <p:nvPr/>
        </p:nvSpPr>
        <p:spPr bwMode="auto">
          <a:xfrm>
            <a:off x="4800600" y="1447800"/>
            <a:ext cx="4191000" cy="4800600"/>
          </a:xfrm>
          <a:prstGeom prst="rect">
            <a:avLst/>
          </a:prstGeom>
          <a:solidFill>
            <a:srgbClr val="CCFFCC"/>
          </a:solidFill>
          <a:ln w="9525" cap="flat" cmpd="sng" algn="ctr">
            <a:solidFill>
              <a:schemeClr val="accent2">
                <a:shade val="95000"/>
                <a:satMod val="105000"/>
              </a:schemeClr>
            </a:solidFill>
            <a:prstDash val="solid"/>
            <a:miter lim="800000"/>
            <a:headEnd/>
            <a:tailEnd/>
          </a:ln>
          <a:effectLst/>
        </p:spPr>
        <p:style>
          <a:lnRef idx="1">
            <a:schemeClr val="accent2"/>
          </a:lnRef>
          <a:fillRef idx="2">
            <a:schemeClr val="accent2"/>
          </a:fillRef>
          <a:effectRef idx="1">
            <a:schemeClr val="accent2"/>
          </a:effectRef>
          <a:fontRef idx="minor">
            <a:schemeClr val="dk1"/>
          </a:fontRef>
        </p:style>
        <p:txBody>
          <a:bodyPr vert="horz" wrap="square" lIns="91440" tIns="91440" rIns="91440" bIns="91440" numCol="1" anchor="t" anchorCtr="0" compatLnSpc="1">
            <a:prstTxWarp prst="textNoShape">
              <a:avLst/>
            </a:prstTxWarp>
          </a:bodyPr>
          <a:lstStyle/>
          <a:p>
            <a:pPr marL="285750" lvl="1" indent="-285750">
              <a:spcBef>
                <a:spcPts val="0"/>
              </a:spcBef>
              <a:spcAft>
                <a:spcPts val="0"/>
              </a:spcAft>
            </a:pPr>
            <a:r>
              <a:rPr lang="en-US" sz="2000" b="1" kern="0" dirty="0" smtClean="0">
                <a:solidFill>
                  <a:schemeClr val="tx1"/>
                </a:solidFill>
              </a:rPr>
              <a:t>NRSA Opportunities:</a:t>
            </a:r>
          </a:p>
          <a:p>
            <a:pPr marL="285750" lvl="1" indent="-285750">
              <a:spcBef>
                <a:spcPts val="0"/>
              </a:spcBef>
              <a:spcAft>
                <a:spcPts val="0"/>
              </a:spcAft>
            </a:pPr>
            <a:endParaRPr lang="en-US" kern="0" dirty="0" smtClean="0">
              <a:solidFill>
                <a:schemeClr val="tx1"/>
              </a:solidFill>
            </a:endParaRPr>
          </a:p>
          <a:p>
            <a:pPr marL="285750" lvl="1" indent="-285750">
              <a:spcBef>
                <a:spcPts val="0"/>
              </a:spcBef>
              <a:spcAft>
                <a:spcPts val="0"/>
              </a:spcAft>
              <a:buFont typeface="Wingdings" pitchFamily="2" charset="2"/>
              <a:buChar char="§"/>
            </a:pPr>
            <a:r>
              <a:rPr lang="en-US" kern="0" dirty="0" smtClean="0">
                <a:solidFill>
                  <a:schemeClr val="tx1"/>
                </a:solidFill>
              </a:rPr>
              <a:t>Training grants (Ts): Multi-slot awards that are used to support research training activities for several individuals.</a:t>
            </a:r>
          </a:p>
          <a:p>
            <a:pPr marL="285750" lvl="1" indent="-285750">
              <a:spcBef>
                <a:spcPts val="0"/>
              </a:spcBef>
              <a:spcAft>
                <a:spcPts val="0"/>
              </a:spcAft>
            </a:pPr>
            <a:endParaRPr lang="en-US" kern="0" dirty="0" smtClean="0">
              <a:solidFill>
                <a:schemeClr val="tx1"/>
              </a:solidFill>
            </a:endParaRPr>
          </a:p>
          <a:p>
            <a:pPr marL="285750" lvl="1" indent="-285750">
              <a:spcBef>
                <a:spcPts val="0"/>
              </a:spcBef>
              <a:spcAft>
                <a:spcPts val="0"/>
              </a:spcAft>
              <a:buFont typeface="Wingdings" pitchFamily="2" charset="2"/>
              <a:buChar char="§"/>
            </a:pPr>
            <a:r>
              <a:rPr lang="en-US" kern="0" dirty="0" smtClean="0">
                <a:solidFill>
                  <a:schemeClr val="tx1"/>
                </a:solidFill>
              </a:rPr>
              <a:t>Fellowships (Fs): Awards for graduate students working on a doctoral degree and researchers who have just earned their doctorates (postdocs).</a:t>
            </a:r>
            <a:endParaRPr kumimoji="0" lang="en-US"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7826" name="Picture 2" descr="Ruth L. Kirschstein"/>
          <p:cNvPicPr>
            <a:picLocks noChangeAspect="1" noChangeArrowheads="1"/>
          </p:cNvPicPr>
          <p:nvPr/>
        </p:nvPicPr>
        <p:blipFill>
          <a:blip r:embed="rId3" cstate="print"/>
          <a:srcRect/>
          <a:stretch>
            <a:fillRect/>
          </a:stretch>
        </p:blipFill>
        <p:spPr bwMode="auto">
          <a:xfrm>
            <a:off x="3502377" y="1447800"/>
            <a:ext cx="1143000" cy="1695451"/>
          </a:xfrm>
          <a:prstGeom prst="rect">
            <a:avLst/>
          </a:prstGeom>
          <a:noFill/>
        </p:spPr>
      </p:pic>
      <p:sp>
        <p:nvSpPr>
          <p:cNvPr id="9"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8</a:t>
            </a:fld>
            <a:endParaRPr lang="en-US" b="1"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a:solidFill>
            <a:schemeClr val="tx2"/>
          </a:solidFill>
        </p:spPr>
        <p:txBody>
          <a:bodyPr>
            <a:normAutofit/>
          </a:bodyPr>
          <a:lstStyle/>
          <a:p>
            <a:pPr algn="ctr"/>
            <a:r>
              <a:rPr lang="en-US" b="1" dirty="0" smtClean="0">
                <a:solidFill>
                  <a:schemeClr val="bg1"/>
                </a:solidFill>
                <a:effectLst>
                  <a:outerShdw blurRad="38100" dist="38100" dir="2700000" algn="tl">
                    <a:srgbClr val="000000">
                      <a:alpha val="43137"/>
                    </a:srgbClr>
                  </a:outerShdw>
                </a:effectLst>
              </a:rPr>
              <a:t>Training Grants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371600"/>
            <a:ext cx="4419600" cy="4659084"/>
          </a:xfrm>
        </p:spPr>
        <p:txBody>
          <a:bodyPr>
            <a:normAutofit/>
          </a:bodyPr>
          <a:lstStyle/>
          <a:p>
            <a:pPr marL="0" indent="0" eaLnBrk="1" hangingPunct="1">
              <a:spcBef>
                <a:spcPts val="600"/>
              </a:spcBef>
              <a:spcAft>
                <a:spcPts val="600"/>
              </a:spcAft>
              <a:buNone/>
            </a:pPr>
            <a:r>
              <a:rPr lang="en-US" sz="2000" b="1" dirty="0" smtClean="0">
                <a:latin typeface="+mn-lt"/>
              </a:rPr>
              <a:t>Overview:</a:t>
            </a:r>
          </a:p>
          <a:p>
            <a:pPr eaLnBrk="1" hangingPunct="1">
              <a:spcBef>
                <a:spcPts val="600"/>
              </a:spcBef>
              <a:spcAft>
                <a:spcPts val="600"/>
              </a:spcAft>
              <a:buFont typeface="Wingdings" pitchFamily="2" charset="2"/>
              <a:buChar char="§"/>
            </a:pPr>
            <a:r>
              <a:rPr lang="en-US" sz="1800" dirty="0" smtClean="0">
                <a:latin typeface="+mn-lt"/>
              </a:rPr>
              <a:t>Training programs to prepare qualified individuals for careers that have a significant impact on the health-related research needs of the Nation.</a:t>
            </a:r>
          </a:p>
          <a:p>
            <a:pPr eaLnBrk="1" hangingPunct="1">
              <a:spcBef>
                <a:spcPts val="600"/>
              </a:spcBef>
              <a:spcAft>
                <a:spcPts val="600"/>
              </a:spcAft>
              <a:buFont typeface="Wingdings" pitchFamily="2" charset="2"/>
              <a:buChar char="§"/>
            </a:pPr>
            <a:r>
              <a:rPr lang="en-US" sz="1800" dirty="0" smtClean="0">
                <a:latin typeface="+mn-lt"/>
              </a:rPr>
              <a:t>Awarded to domestic institutions.</a:t>
            </a:r>
          </a:p>
          <a:p>
            <a:pPr eaLnBrk="1" hangingPunct="1">
              <a:spcBef>
                <a:spcPts val="600"/>
              </a:spcBef>
              <a:spcAft>
                <a:spcPts val="600"/>
              </a:spcAft>
              <a:buFont typeface="Wingdings" pitchFamily="2" charset="2"/>
              <a:buChar char="§"/>
            </a:pPr>
            <a:r>
              <a:rPr lang="en-US" sz="1800" dirty="0" smtClean="0">
                <a:latin typeface="+mn-lt"/>
              </a:rPr>
              <a:t>Trainees work in mentors’ labs.</a:t>
            </a:r>
          </a:p>
          <a:p>
            <a:pPr eaLnBrk="1" hangingPunct="1">
              <a:spcBef>
                <a:spcPts val="600"/>
              </a:spcBef>
              <a:spcAft>
                <a:spcPts val="600"/>
              </a:spcAft>
              <a:buFont typeface="Wingdings" pitchFamily="2" charset="2"/>
              <a:buChar char="§"/>
            </a:pPr>
            <a:r>
              <a:rPr lang="en-US" sz="1800" dirty="0" smtClean="0">
                <a:latin typeface="+mn-lt"/>
              </a:rPr>
              <a:t>Available for Predoctoral and/or Postdoctoral researchers.</a:t>
            </a:r>
          </a:p>
          <a:p>
            <a:pPr eaLnBrk="1" hangingPunct="1">
              <a:spcBef>
                <a:spcPts val="600"/>
              </a:spcBef>
              <a:spcAft>
                <a:spcPts val="600"/>
              </a:spcAft>
              <a:buFont typeface="Wingdings" pitchFamily="2" charset="2"/>
              <a:buChar char="§"/>
            </a:pPr>
            <a:r>
              <a:rPr lang="en-US" sz="1800" dirty="0" smtClean="0">
                <a:latin typeface="+mn-lt"/>
              </a:rPr>
              <a:t>Support basic and/or clinical researchers.</a:t>
            </a:r>
          </a:p>
          <a:p>
            <a:pPr marL="0" indent="0" eaLnBrk="1" hangingPunct="1">
              <a:spcBef>
                <a:spcPts val="600"/>
              </a:spcBef>
              <a:spcAft>
                <a:spcPts val="600"/>
              </a:spcAft>
              <a:buNone/>
            </a:pPr>
            <a:r>
              <a:rPr lang="en-US" sz="1800" dirty="0" smtClean="0">
                <a:latin typeface="+mn-lt"/>
              </a:rPr>
              <a:t>T-Kiosk: </a:t>
            </a:r>
            <a:r>
              <a:rPr lang="en-US" sz="1800" dirty="0" smtClean="0">
                <a:latin typeface="+mn-lt"/>
                <a:hlinkClick r:id="rId3"/>
              </a:rPr>
              <a:t>http://grants.nih.gov/training/T_Table.htm</a:t>
            </a:r>
            <a:endParaRPr lang="en-US" sz="1800" dirty="0" smtClean="0">
              <a:latin typeface="+mn-lt"/>
            </a:endParaRPr>
          </a:p>
        </p:txBody>
      </p:sp>
      <p:sp>
        <p:nvSpPr>
          <p:cNvPr id="6" name="Content Placeholder 3"/>
          <p:cNvSpPr>
            <a:spLocks noGrp="1"/>
          </p:cNvSpPr>
          <p:nvPr>
            <p:ph sz="half" idx="2"/>
          </p:nvPr>
        </p:nvSpPr>
        <p:spPr>
          <a:xfrm>
            <a:off x="4800600" y="1382484"/>
            <a:ext cx="4191000" cy="4800600"/>
          </a:xfrm>
          <a:solidFill>
            <a:srgbClr val="CCFFCC"/>
          </a:solidFill>
          <a:effectLst/>
        </p:spPr>
        <p:style>
          <a:lnRef idx="1">
            <a:schemeClr val="accent2"/>
          </a:lnRef>
          <a:fillRef idx="3">
            <a:schemeClr val="accent2"/>
          </a:fillRef>
          <a:effectRef idx="2">
            <a:schemeClr val="accent2"/>
          </a:effectRef>
          <a:fontRef idx="minor">
            <a:schemeClr val="lt1"/>
          </a:fontRef>
        </p:style>
        <p:txBody>
          <a:bodyPr>
            <a:normAutofit/>
          </a:bodyPr>
          <a:lstStyle/>
          <a:p>
            <a:pPr marL="0" indent="0">
              <a:spcBef>
                <a:spcPts val="0"/>
              </a:spcBef>
              <a:spcAft>
                <a:spcPts val="0"/>
              </a:spcAft>
              <a:buNone/>
            </a:pPr>
            <a:r>
              <a:rPr lang="en-US" sz="1800" b="1" dirty="0" smtClean="0">
                <a:solidFill>
                  <a:schemeClr val="tx1"/>
                </a:solidFill>
              </a:rPr>
              <a:t>Core Review Criteria:</a:t>
            </a:r>
          </a:p>
          <a:p>
            <a:pPr marL="395288" lvl="1" indent="-395288" eaLnBrk="1" hangingPunct="1">
              <a:spcBef>
                <a:spcPts val="0"/>
              </a:spcBef>
              <a:spcAft>
                <a:spcPts val="0"/>
              </a:spcAft>
              <a:buFont typeface="+mj-lt"/>
              <a:buAutoNum type="arabicPeriod"/>
            </a:pPr>
            <a:r>
              <a:rPr lang="en-US" sz="1800" dirty="0" smtClean="0">
                <a:solidFill>
                  <a:schemeClr val="tx1"/>
                </a:solidFill>
              </a:rPr>
              <a:t>Training Program and Environment</a:t>
            </a:r>
          </a:p>
          <a:p>
            <a:pPr marL="395288" lvl="1" indent="-395288" eaLnBrk="1" hangingPunct="1">
              <a:spcBef>
                <a:spcPts val="0"/>
              </a:spcBef>
              <a:spcAft>
                <a:spcPts val="0"/>
              </a:spcAft>
              <a:buFont typeface="+mj-lt"/>
              <a:buAutoNum type="arabicPeriod"/>
            </a:pPr>
            <a:r>
              <a:rPr lang="en-US" sz="1800" dirty="0" smtClean="0">
                <a:solidFill>
                  <a:schemeClr val="tx1"/>
                </a:solidFill>
              </a:rPr>
              <a:t>Training Program Director(s)/ Principal Investigator(s)</a:t>
            </a:r>
          </a:p>
          <a:p>
            <a:pPr marL="395288" lvl="1" indent="-395288" eaLnBrk="1" hangingPunct="1">
              <a:spcBef>
                <a:spcPts val="0"/>
              </a:spcBef>
              <a:spcAft>
                <a:spcPts val="0"/>
              </a:spcAft>
              <a:buFont typeface="+mj-lt"/>
              <a:buAutoNum type="arabicPeriod"/>
            </a:pPr>
            <a:r>
              <a:rPr lang="en-US" sz="1800" dirty="0" smtClean="0">
                <a:solidFill>
                  <a:schemeClr val="tx1"/>
                </a:solidFill>
              </a:rPr>
              <a:t>Preceptors/Mentors</a:t>
            </a:r>
          </a:p>
          <a:p>
            <a:pPr marL="395288" lvl="1" indent="-395288" eaLnBrk="1" hangingPunct="1">
              <a:spcBef>
                <a:spcPts val="0"/>
              </a:spcBef>
              <a:spcAft>
                <a:spcPts val="0"/>
              </a:spcAft>
              <a:buFont typeface="+mj-lt"/>
              <a:buAutoNum type="arabicPeriod"/>
            </a:pPr>
            <a:r>
              <a:rPr lang="en-US" sz="1800" dirty="0" smtClean="0">
                <a:solidFill>
                  <a:schemeClr val="tx1"/>
                </a:solidFill>
              </a:rPr>
              <a:t>Trainees</a:t>
            </a:r>
          </a:p>
          <a:p>
            <a:pPr marL="395288" lvl="1" indent="-395288" eaLnBrk="1" hangingPunct="1">
              <a:spcBef>
                <a:spcPts val="0"/>
              </a:spcBef>
              <a:spcAft>
                <a:spcPts val="0"/>
              </a:spcAft>
              <a:buFont typeface="+mj-lt"/>
              <a:buAutoNum type="arabicPeriod"/>
            </a:pPr>
            <a:r>
              <a:rPr lang="en-US" sz="1800" dirty="0" smtClean="0">
                <a:solidFill>
                  <a:schemeClr val="tx1"/>
                </a:solidFill>
              </a:rPr>
              <a:t>Training Record</a:t>
            </a:r>
          </a:p>
          <a:p>
            <a:pPr marL="395288" lvl="1" indent="-395288" eaLnBrk="1" hangingPunct="1">
              <a:spcBef>
                <a:spcPts val="0"/>
              </a:spcBef>
              <a:spcAft>
                <a:spcPts val="0"/>
              </a:spcAft>
              <a:buNone/>
            </a:pPr>
            <a:endParaRPr lang="en-US" sz="1800" dirty="0" smtClean="0">
              <a:solidFill>
                <a:schemeClr val="tx1"/>
              </a:solidFill>
            </a:endParaRPr>
          </a:p>
          <a:p>
            <a:pPr marL="395288" lvl="1" indent="-395288" eaLnBrk="1" hangingPunct="1">
              <a:spcBef>
                <a:spcPts val="0"/>
              </a:spcBef>
              <a:spcAft>
                <a:spcPts val="0"/>
              </a:spcAft>
              <a:buNone/>
            </a:pPr>
            <a:r>
              <a:rPr lang="en-US" sz="1800" b="1" dirty="0" smtClean="0">
                <a:solidFill>
                  <a:schemeClr val="tx1"/>
                </a:solidFill>
              </a:rPr>
              <a:t>Additional Review Considerations:</a:t>
            </a:r>
          </a:p>
          <a:p>
            <a:pPr marL="395288" lvl="1" indent="-395288" eaLnBrk="1" hangingPunct="1">
              <a:spcBef>
                <a:spcPts val="0"/>
              </a:spcBef>
              <a:spcAft>
                <a:spcPts val="0"/>
              </a:spcAft>
              <a:buAutoNum type="arabicPeriod"/>
            </a:pPr>
            <a:r>
              <a:rPr lang="en-US" sz="1800" dirty="0" smtClean="0">
                <a:solidFill>
                  <a:schemeClr val="tx1"/>
                </a:solidFill>
              </a:rPr>
              <a:t>Recruitment and Retention Plan to Enhance Diversity </a:t>
            </a:r>
          </a:p>
          <a:p>
            <a:pPr marL="395288" lvl="1" indent="-395288" eaLnBrk="1" hangingPunct="1">
              <a:spcBef>
                <a:spcPts val="0"/>
              </a:spcBef>
              <a:spcAft>
                <a:spcPts val="0"/>
              </a:spcAft>
              <a:buAutoNum type="arabicPeriod"/>
            </a:pPr>
            <a:r>
              <a:rPr lang="en-US" sz="1800" dirty="0" smtClean="0">
                <a:solidFill>
                  <a:schemeClr val="tx1"/>
                </a:solidFill>
              </a:rPr>
              <a:t>Training in the Responsible Conduct of Research</a:t>
            </a:r>
          </a:p>
        </p:txBody>
      </p:sp>
      <p:sp>
        <p:nvSpPr>
          <p:cNvPr id="8" name="Slide Number Placeholder 18"/>
          <p:cNvSpPr>
            <a:spLocks noGrp="1"/>
          </p:cNvSpPr>
          <p:nvPr>
            <p:ph type="sldNum" sz="quarter" idx="4294967295"/>
          </p:nvPr>
        </p:nvSpPr>
        <p:spPr>
          <a:xfrm>
            <a:off x="88900" y="6400800"/>
            <a:ext cx="509270" cy="365125"/>
          </a:xfrm>
          <a:prstGeom prst="rect">
            <a:avLst/>
          </a:prstGeom>
        </p:spPr>
        <p:txBody>
          <a:bodyPr/>
          <a:lstStyle/>
          <a:p>
            <a:pPr>
              <a:defRPr/>
            </a:pPr>
            <a:fld id="{2AFA2E1E-A420-463D-AAF3-5F6878CB30BF}" type="slidenum">
              <a:rPr lang="en-US" b="1" smtClean="0">
                <a:solidFill>
                  <a:schemeClr val="tx2"/>
                </a:solidFill>
              </a:rPr>
              <a:pPr>
                <a:defRPr/>
              </a:pPr>
              <a:t>9</a:t>
            </a:fld>
            <a:endParaRPr lang="en-US" b="1" dirty="0">
              <a:solidFill>
                <a:schemeClr val="tx2"/>
              </a:solidFill>
            </a:endParaRPr>
          </a:p>
        </p:txBody>
      </p:sp>
    </p:spTree>
    <p:extLst>
      <p:ext uri="{BB962C8B-B14F-4D97-AF65-F5344CB8AC3E}">
        <p14:creationId xmlns:p14="http://schemas.microsoft.com/office/powerpoint/2010/main" val="3953895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Khachaturian, Henry (NIH/OD) [E]</DisplayName>
        <AccountId>172</AccountId>
        <AccountType/>
      </UserInfo>
    </Assigned_x0020_To0>
    <username xmlns="e64061a7-bc73-4e36-8b6e-74220a960d58"> Henry khachaturian</user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338E6-185E-44EF-831F-74606557CE06}"/>
</file>

<file path=customXml/itemProps2.xml><?xml version="1.0" encoding="utf-8"?>
<ds:datastoreItem xmlns:ds="http://schemas.openxmlformats.org/officeDocument/2006/customXml" ds:itemID="{5A8B300B-4499-44E3-9930-F40828540795}"/>
</file>

<file path=customXml/itemProps3.xml><?xml version="1.0" encoding="utf-8"?>
<ds:datastoreItem xmlns:ds="http://schemas.openxmlformats.org/officeDocument/2006/customXml" ds:itemID="{77124B59-4CF6-4F71-AF06-E9D17F9BECE7}"/>
</file>

<file path=docProps/app.xml><?xml version="1.0" encoding="utf-8"?>
<Properties xmlns="http://schemas.openxmlformats.org/officeDocument/2006/extended-properties" xmlns:vt="http://schemas.openxmlformats.org/officeDocument/2006/docPropsVTypes">
  <Template/>
  <TotalTime>0</TotalTime>
  <Words>4369</Words>
  <Application>Microsoft Office PowerPoint</Application>
  <PresentationFormat>On-screen Show (4:3)</PresentationFormat>
  <Paragraphs>542</Paragraphs>
  <Slides>45</Slides>
  <Notes>41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0" baseType="lpstr">
      <vt:lpstr>Urban</vt:lpstr>
      <vt:lpstr>Microsoft Excel 97-2003 Worksheet</vt:lpstr>
      <vt:lpstr>Slide</vt:lpstr>
      <vt:lpstr>Microsoft PowerPoint 97-2003 Slide</vt:lpstr>
      <vt:lpstr>Chart</vt:lpstr>
      <vt:lpstr>Mapping Your Career with NIH</vt:lpstr>
      <vt:lpstr>National Institutes of Health</vt:lpstr>
      <vt:lpstr>FY 2014 PB: $31.3 billion</vt:lpstr>
      <vt:lpstr>Advice for Mapping Your Career With NIH</vt:lpstr>
      <vt:lpstr>PowerPoint Presentation</vt:lpstr>
      <vt:lpstr>Opportunities</vt:lpstr>
      <vt:lpstr>Advice for Mapping Your Career With NIH</vt:lpstr>
      <vt:lpstr>Ruth L. Kirschstein National Research Service Awards</vt:lpstr>
      <vt:lpstr>Training Grants</vt:lpstr>
      <vt:lpstr>Fellowships</vt:lpstr>
      <vt:lpstr>F30 and F31 Predoctoral  Fellowships</vt:lpstr>
      <vt:lpstr>F32 Postdoctoral Fellowships</vt:lpstr>
      <vt:lpstr>Kirschstein-NRSA training grants and fellowships
 Pre- and Post-Doctoral full-time training positions awarded</vt:lpstr>
      <vt:lpstr>Kirschstein-NRSA institutional research training grants
 Applications, awards, and success rates</vt:lpstr>
      <vt:lpstr>Kirschstein-NRSA pre-doctoral fellowships (F31s)
 Applications, awards, and success rates</vt:lpstr>
      <vt:lpstr>Kirschstein-NRSA post-doctoral fellowships (F32s)
 Applications, awards, and success rates</vt:lpstr>
      <vt:lpstr>Career Development Awards</vt:lpstr>
      <vt:lpstr>K01 Mentored Research Scientist Development Award</vt:lpstr>
      <vt:lpstr>K02 Independent Scientist Award</vt:lpstr>
      <vt:lpstr>K08 Mentored Clinical Scientist Development Award K23 Mentored Patient-Oriented Career Development Award</vt:lpstr>
      <vt:lpstr>K24 Mid-Career Investigator Award in Patient-Oriented Research</vt:lpstr>
      <vt:lpstr>K25 Mentored Quantitative Research Development Award</vt:lpstr>
      <vt:lpstr>K22 Research Scholar Development Award</vt:lpstr>
      <vt:lpstr>K99/R00 Pathway to Independence Award</vt:lpstr>
      <vt:lpstr>Research Career Development Awards
 Number of entry-level awards</vt:lpstr>
      <vt:lpstr>Success Rate of K01 Awards</vt:lpstr>
      <vt:lpstr>Success Rate of K08 Awards</vt:lpstr>
      <vt:lpstr>Success Rate of K23 Awards</vt:lpstr>
      <vt:lpstr>Success Rate of K25 Awards</vt:lpstr>
      <vt:lpstr>Success Rate of K99 Awards</vt:lpstr>
      <vt:lpstr>Small Grant Program (R03)</vt:lpstr>
      <vt:lpstr>Exploratory/Developmental Research (R21)</vt:lpstr>
      <vt:lpstr>New and Early-Stage Investigators</vt:lpstr>
      <vt:lpstr>New and Early-Stage Investigators</vt:lpstr>
      <vt:lpstr>Definition of New Investigator</vt:lpstr>
      <vt:lpstr>Definition of Early Stage Investigator</vt:lpstr>
      <vt:lpstr>NIH New Investigator Policies</vt:lpstr>
      <vt:lpstr>New Investigator Initiatives</vt:lpstr>
      <vt:lpstr>R01-Equivalent grants, New (Type 1)
 Success rates, by career stage of investigator</vt:lpstr>
      <vt:lpstr>NIH Director’s New Innovator Award</vt:lpstr>
      <vt:lpstr>NIH Director’s  Early Independence Award (EIA)</vt:lpstr>
      <vt:lpstr>NIH Director’s Early Independence Award (EIA) What’s Novel?</vt:lpstr>
      <vt:lpstr>NIH Loan Repayment Programs</vt:lpstr>
      <vt:lpstr>Programs and Eligibility</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Timeline- NIH Regional Seminar</dc:title>
  <dc:creator/>
  <cp:lastModifiedBy/>
  <cp:revision>1</cp:revision>
  <dcterms:created xsi:type="dcterms:W3CDTF">2011-10-14T05:24:25Z</dcterms:created>
  <dcterms:modified xsi:type="dcterms:W3CDTF">2014-05-15T17:41:05Z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TC022643319991</vt:lpwstr>
  </property>
  <property fmtid="{D5CDD505-2E9C-101B-9397-08002B2CF9AE}" pid="3" name="ContentTypeId">
    <vt:lpwstr>0x0101004E06E598776B79408DE98D0C79F14201</vt:lpwstr>
  </property>
  <property fmtid="{D5CDD505-2E9C-101B-9397-08002B2CF9AE}" pid="4" name="Language">
    <vt:lpwstr>English</vt:lpwstr>
  </property>
</Properties>
</file>