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 id="2147483701" r:id="rId5"/>
  </p:sldMasterIdLst>
  <p:notesMasterIdLst>
    <p:notesMasterId r:id="rId44"/>
  </p:notesMasterIdLst>
  <p:handoutMasterIdLst>
    <p:handoutMasterId r:id="rId45"/>
  </p:handoutMasterIdLst>
  <p:sldIdLst>
    <p:sldId id="267" r:id="rId6"/>
    <p:sldId id="313" r:id="rId7"/>
    <p:sldId id="309" r:id="rId8"/>
    <p:sldId id="310" r:id="rId9"/>
    <p:sldId id="269" r:id="rId10"/>
    <p:sldId id="270" r:id="rId11"/>
    <p:sldId id="271" r:id="rId12"/>
    <p:sldId id="272" r:id="rId13"/>
    <p:sldId id="273" r:id="rId14"/>
    <p:sldId id="274" r:id="rId15"/>
    <p:sldId id="275" r:id="rId16"/>
    <p:sldId id="276" r:id="rId17"/>
    <p:sldId id="320" r:id="rId18"/>
    <p:sldId id="314" r:id="rId19"/>
    <p:sldId id="315" r:id="rId20"/>
    <p:sldId id="316" r:id="rId21"/>
    <p:sldId id="321" r:id="rId22"/>
    <p:sldId id="317" r:id="rId23"/>
    <p:sldId id="305" r:id="rId24"/>
    <p:sldId id="306" r:id="rId25"/>
    <p:sldId id="318" r:id="rId26"/>
    <p:sldId id="287" r:id="rId27"/>
    <p:sldId id="288" r:id="rId28"/>
    <p:sldId id="289" r:id="rId29"/>
    <p:sldId id="290" r:id="rId30"/>
    <p:sldId id="291" r:id="rId31"/>
    <p:sldId id="293" r:id="rId32"/>
    <p:sldId id="292" r:id="rId33"/>
    <p:sldId id="294" r:id="rId34"/>
    <p:sldId id="295" r:id="rId35"/>
    <p:sldId id="296" r:id="rId36"/>
    <p:sldId id="297" r:id="rId37"/>
    <p:sldId id="298" r:id="rId38"/>
    <p:sldId id="299" r:id="rId39"/>
    <p:sldId id="300" r:id="rId40"/>
    <p:sldId id="319" r:id="rId41"/>
    <p:sldId id="301" r:id="rId42"/>
    <p:sldId id="304" r:id="rId4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1" autoAdjust="0"/>
  </p:normalViewPr>
  <p:slideViewPr>
    <p:cSldViewPr>
      <p:cViewPr varScale="1">
        <p:scale>
          <a:sx n="60" d="100"/>
          <a:sy n="60" d="100"/>
        </p:scale>
        <p:origin x="-156" y="-96"/>
      </p:cViewPr>
      <p:guideLst>
        <p:guide orient="horz" pos="2160"/>
        <p:guide pos="2880"/>
      </p:guideLst>
    </p:cSldViewPr>
  </p:slideViewPr>
  <p:outlineViewPr>
    <p:cViewPr>
      <p:scale>
        <a:sx n="33" d="100"/>
        <a:sy n="33" d="100"/>
      </p:scale>
      <p:origin x="0" y="65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2120"/>
          </a:xfrm>
          <a:prstGeom prst="rect">
            <a:avLst/>
          </a:prstGeom>
        </p:spPr>
        <p:txBody>
          <a:bodyPr vert="horz" lIns="91440" tIns="45720" rIns="91440" bIns="45720" rtlCol="0"/>
          <a:lstStyle>
            <a:lvl1pPr algn="r">
              <a:defRPr sz="1200"/>
            </a:lvl1pPr>
          </a:lstStyle>
          <a:p>
            <a:fld id="{A1805A19-6F10-4D7C-A189-340F08A5F126}" type="datetimeFigureOut">
              <a:rPr lang="en-US" smtClean="0"/>
              <a:pPr/>
              <a:t>5/14/2014</a:t>
            </a:fld>
            <a:endParaRPr lang="en-US"/>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378"/>
            <a:ext cx="3011699" cy="462120"/>
          </a:xfrm>
          <a:prstGeom prst="rect">
            <a:avLst/>
          </a:prstGeom>
        </p:spPr>
        <p:txBody>
          <a:bodyPr vert="horz" lIns="91440" tIns="45720" rIns="91440" bIns="45720" rtlCol="0" anchor="b"/>
          <a:lstStyle>
            <a:lvl1pPr algn="r">
              <a:defRPr sz="1200"/>
            </a:lvl1pPr>
          </a:lstStyle>
          <a:p>
            <a:fld id="{2A0F6309-2CC0-4AAC-B4C7-20FBFFB449D0}" type="slidenum">
              <a:rPr lang="en-US" smtClean="0"/>
              <a:pPr/>
              <a:t>‹#›</a:t>
            </a:fld>
            <a:endParaRPr lang="en-US"/>
          </a:p>
        </p:txBody>
      </p:sp>
    </p:spTree>
    <p:extLst>
      <p:ext uri="{BB962C8B-B14F-4D97-AF65-F5344CB8AC3E}">
        <p14:creationId xmlns:p14="http://schemas.microsoft.com/office/powerpoint/2010/main" val="53943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CFF5F7B4-1207-4F18-8C2C-3E9DBD6AFD50}" type="datetimeFigureOut">
              <a:rPr lang="en-US" smtClean="0"/>
              <a:pPr/>
              <a:t>5/14/2014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79ED3806-A51B-479B-9DFB-71085E555E61}" type="slidenum">
              <a:rPr lang="en-US" smtClean="0"/>
              <a:pPr/>
              <a:t>‹#›</a:t>
            </a:fld>
            <a:endParaRPr lang="en-US" dirty="0"/>
          </a:p>
        </p:txBody>
      </p:sp>
    </p:spTree>
    <p:extLst>
      <p:ext uri="{BB962C8B-B14F-4D97-AF65-F5344CB8AC3E}">
        <p14:creationId xmlns:p14="http://schemas.microsoft.com/office/powerpoint/2010/main" val="374176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9C06FB-A89F-42F9-9751-3B9E29AEA409}" type="slidenum">
              <a:rPr lang="en-US" smtClean="0"/>
              <a:pPr/>
              <a:t>2</a:t>
            </a:fld>
            <a:endParaRPr lang="en-US" dirty="0" smtClean="0"/>
          </a:p>
        </p:txBody>
      </p:sp>
      <p:sp>
        <p:nvSpPr>
          <p:cNvPr id="50179" name="Rectangle 2"/>
          <p:cNvSpPr>
            <a:spLocks noGrp="1" noRot="1" noChangeAspect="1" noChangeArrowheads="1" noTextEdit="1"/>
          </p:cNvSpPr>
          <p:nvPr>
            <p:ph type="sldImg"/>
          </p:nvPr>
        </p:nvSpPr>
        <p:spPr>
          <a:xfrm>
            <a:off x="1166813" y="690563"/>
            <a:ext cx="4619625" cy="3465512"/>
          </a:xfrm>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4A3B502-DA42-4812-A973-636B54327E1C}" type="slidenum">
              <a:rPr lang="en-US"/>
              <a:pPr/>
              <a:t>12</a:t>
            </a:fld>
            <a:endParaRPr lang="en-US"/>
          </a:p>
        </p:txBody>
      </p:sp>
      <p:sp>
        <p:nvSpPr>
          <p:cNvPr id="63491" name="Rectangle 2"/>
          <p:cNvSpPr>
            <a:spLocks noGrp="1" noRot="1" noChangeAspect="1" noChangeArrowheads="1" noTextEdit="1"/>
          </p:cNvSpPr>
          <p:nvPr>
            <p:ph type="sldImg"/>
          </p:nvPr>
        </p:nvSpPr>
        <p:spPr>
          <a:xfrm>
            <a:off x="1166813" y="690563"/>
            <a:ext cx="4618037" cy="3463925"/>
          </a:xfrm>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9988" y="693738"/>
            <a:ext cx="4618037" cy="3463925"/>
          </a:xfrm>
          <a:ln/>
        </p:spPr>
      </p:sp>
      <p:sp>
        <p:nvSpPr>
          <p:cNvPr id="83971" name="Rectangle 3"/>
          <p:cNvSpPr>
            <a:spLocks noGrp="1" noChangeArrowheads="1"/>
          </p:cNvSpPr>
          <p:nvPr>
            <p:ph type="body" idx="1"/>
          </p:nvPr>
        </p:nvSpPr>
        <p:spPr>
          <a:xfrm>
            <a:off x="518041" y="4237486"/>
            <a:ext cx="5989614" cy="4633069"/>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9988" y="693738"/>
            <a:ext cx="4618037" cy="3463925"/>
          </a:xfrm>
          <a:ln/>
        </p:spPr>
      </p:sp>
      <p:sp>
        <p:nvSpPr>
          <p:cNvPr id="83971" name="Rectangle 3"/>
          <p:cNvSpPr>
            <a:spLocks noGrp="1" noChangeArrowheads="1"/>
          </p:cNvSpPr>
          <p:nvPr>
            <p:ph type="body" idx="1"/>
          </p:nvPr>
        </p:nvSpPr>
        <p:spPr>
          <a:xfrm>
            <a:off x="518041" y="4237486"/>
            <a:ext cx="5989614" cy="4633069"/>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9988" y="693738"/>
            <a:ext cx="4618037" cy="3463925"/>
          </a:xfrm>
          <a:ln/>
        </p:spPr>
      </p:sp>
      <p:sp>
        <p:nvSpPr>
          <p:cNvPr id="83971" name="Rectangle 3"/>
          <p:cNvSpPr>
            <a:spLocks noGrp="1" noChangeArrowheads="1"/>
          </p:cNvSpPr>
          <p:nvPr>
            <p:ph type="body" idx="1"/>
          </p:nvPr>
        </p:nvSpPr>
        <p:spPr>
          <a:xfrm>
            <a:off x="518041" y="4237486"/>
            <a:ext cx="5989614" cy="4633069"/>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9988" y="693738"/>
            <a:ext cx="4618037" cy="3463925"/>
          </a:xfrm>
          <a:ln/>
        </p:spPr>
      </p:sp>
      <p:sp>
        <p:nvSpPr>
          <p:cNvPr id="83971" name="Rectangle 3"/>
          <p:cNvSpPr>
            <a:spLocks noGrp="1" noChangeArrowheads="1"/>
          </p:cNvSpPr>
          <p:nvPr>
            <p:ph type="body" idx="1"/>
          </p:nvPr>
        </p:nvSpPr>
        <p:spPr>
          <a:xfrm>
            <a:off x="518041" y="4237486"/>
            <a:ext cx="5989614" cy="4633069"/>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9988" y="693738"/>
            <a:ext cx="4618037" cy="3463925"/>
          </a:xfrm>
          <a:ln/>
        </p:spPr>
      </p:sp>
      <p:sp>
        <p:nvSpPr>
          <p:cNvPr id="83971" name="Rectangle 3"/>
          <p:cNvSpPr>
            <a:spLocks noGrp="1" noChangeArrowheads="1"/>
          </p:cNvSpPr>
          <p:nvPr>
            <p:ph type="body" idx="1"/>
          </p:nvPr>
        </p:nvSpPr>
        <p:spPr>
          <a:xfrm>
            <a:off x="518041" y="4237486"/>
            <a:ext cx="5989614" cy="4633069"/>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9988" y="693738"/>
            <a:ext cx="4618037" cy="3463925"/>
          </a:xfrm>
          <a:ln/>
        </p:spPr>
      </p:sp>
      <p:sp>
        <p:nvSpPr>
          <p:cNvPr id="83971" name="Rectangle 3"/>
          <p:cNvSpPr>
            <a:spLocks noGrp="1" noChangeArrowheads="1"/>
          </p:cNvSpPr>
          <p:nvPr>
            <p:ph type="body" idx="1"/>
          </p:nvPr>
        </p:nvSpPr>
        <p:spPr>
          <a:xfrm>
            <a:off x="518041" y="4237486"/>
            <a:ext cx="5989614" cy="4633069"/>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E92BDA1-B7BB-4901-A978-0C11F5FA0105}" type="slidenum">
              <a:rPr lang="en-US"/>
              <a:pPr/>
              <a:t>22</a:t>
            </a:fld>
            <a:endParaRPr lang="en-US"/>
          </a:p>
        </p:txBody>
      </p:sp>
      <p:sp>
        <p:nvSpPr>
          <p:cNvPr id="64515" name="Rectangle 2"/>
          <p:cNvSpPr>
            <a:spLocks noGrp="1" noRot="1" noChangeAspect="1" noChangeArrowheads="1" noTextEdit="1"/>
          </p:cNvSpPr>
          <p:nvPr>
            <p:ph type="sldImg"/>
          </p:nvPr>
        </p:nvSpPr>
        <p:spPr>
          <a:xfrm>
            <a:off x="1166813" y="690563"/>
            <a:ext cx="4618037" cy="3463925"/>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5FEB41-7FFC-423F-BBAB-097495FC977C}" type="slidenum">
              <a:rPr lang="en-US"/>
              <a:pPr/>
              <a:t>23</a:t>
            </a:fld>
            <a:endParaRPr lang="en-US"/>
          </a:p>
        </p:txBody>
      </p:sp>
      <p:sp>
        <p:nvSpPr>
          <p:cNvPr id="65539" name="Rectangle 2"/>
          <p:cNvSpPr>
            <a:spLocks noGrp="1" noRot="1" noChangeAspect="1" noChangeArrowheads="1" noTextEdit="1"/>
          </p:cNvSpPr>
          <p:nvPr>
            <p:ph type="sldImg"/>
          </p:nvPr>
        </p:nvSpPr>
        <p:spPr>
          <a:xfrm>
            <a:off x="1166813" y="690563"/>
            <a:ext cx="4618037" cy="3463925"/>
          </a:xfrm>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F0BDB96-51BF-43A9-B134-8AD4A03EB74D}" type="slidenum">
              <a:rPr lang="en-US"/>
              <a:pPr/>
              <a:t>24</a:t>
            </a:fld>
            <a:endParaRPr lang="en-US"/>
          </a:p>
        </p:txBody>
      </p:sp>
      <p:sp>
        <p:nvSpPr>
          <p:cNvPr id="66563" name="Rectangle 2"/>
          <p:cNvSpPr>
            <a:spLocks noGrp="1" noRot="1" noChangeAspect="1" noChangeArrowheads="1" noTextEdit="1"/>
          </p:cNvSpPr>
          <p:nvPr>
            <p:ph type="sldImg"/>
          </p:nvPr>
        </p:nvSpPr>
        <p:spPr>
          <a:xfrm>
            <a:off x="1179513" y="701675"/>
            <a:ext cx="4592637" cy="3444875"/>
          </a:xfrm>
          <a:ln/>
        </p:spPr>
      </p:sp>
      <p:sp>
        <p:nvSpPr>
          <p:cNvPr id="66564" name="Rectangle 3"/>
          <p:cNvSpPr>
            <a:spLocks noGrp="1" noChangeArrowheads="1"/>
          </p:cNvSpPr>
          <p:nvPr>
            <p:ph type="body" idx="1"/>
          </p:nvPr>
        </p:nvSpPr>
        <p:spPr>
          <a:xfrm>
            <a:off x="926677" y="4386191"/>
            <a:ext cx="5096722" cy="4154341"/>
          </a:xfrm>
          <a:noFill/>
          <a:ln/>
        </p:spPr>
        <p:txBody>
          <a:bodyPr/>
          <a:lstStyle/>
          <a:p>
            <a:pPr eaLnBrk="1" hangingPunct="1"/>
            <a:endParaRPr lang="en-US" sz="1600" smtClean="0"/>
          </a:p>
          <a:p>
            <a:pPr eaLnBrk="1" hangingPunct="1"/>
            <a:endParaRPr lang="en-US"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CEFEC-C67B-41C5-B26C-42FD0EABC276}" type="slidenum">
              <a:rPr lang="en-US"/>
              <a:pPr/>
              <a:t>3</a:t>
            </a:fld>
            <a:endParaRPr lang="en-US"/>
          </a:p>
        </p:txBody>
      </p:sp>
      <p:sp>
        <p:nvSpPr>
          <p:cNvPr id="362498" name="Rectangle 2"/>
          <p:cNvSpPr>
            <a:spLocks noGrp="1" noRot="1" noChangeAspect="1" noChangeArrowheads="1" noTextEdit="1"/>
          </p:cNvSpPr>
          <p:nvPr>
            <p:ph type="sldImg"/>
          </p:nvPr>
        </p:nvSpPr>
        <p:spPr>
          <a:xfrm>
            <a:off x="1169988" y="690563"/>
            <a:ext cx="4614862" cy="3460750"/>
          </a:xfrm>
          <a:ln/>
        </p:spPr>
      </p:sp>
      <p:sp>
        <p:nvSpPr>
          <p:cNvPr id="362499" name="Rectangle 3"/>
          <p:cNvSpPr>
            <a:spLocks noGrp="1" noChangeArrowheads="1"/>
          </p:cNvSpPr>
          <p:nvPr>
            <p:ph type="body" idx="1"/>
          </p:nvPr>
        </p:nvSpPr>
        <p:spPr>
          <a:xfrm>
            <a:off x="925070" y="4383035"/>
            <a:ext cx="5099939" cy="4162228"/>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FD75677-652E-4951-99D5-55F280456B76}" type="slidenum">
              <a:rPr lang="en-US"/>
              <a:pPr/>
              <a:t>25</a:t>
            </a:fld>
            <a:endParaRPr lang="en-US"/>
          </a:p>
        </p:txBody>
      </p:sp>
      <p:sp>
        <p:nvSpPr>
          <p:cNvPr id="67587" name="Rectangle 2"/>
          <p:cNvSpPr>
            <a:spLocks noGrp="1" noRot="1" noChangeAspect="1" noChangeArrowheads="1" noTextEdit="1"/>
          </p:cNvSpPr>
          <p:nvPr>
            <p:ph type="sldImg"/>
          </p:nvPr>
        </p:nvSpPr>
        <p:spPr>
          <a:xfrm>
            <a:off x="1166813" y="690563"/>
            <a:ext cx="4618037" cy="3463925"/>
          </a:xfrm>
          <a:ln/>
        </p:spPr>
      </p:sp>
      <p:sp>
        <p:nvSpPr>
          <p:cNvPr id="67588" name="Rectangle 3"/>
          <p:cNvSpPr>
            <a:spLocks noGrp="1" noChangeArrowheads="1"/>
          </p:cNvSpPr>
          <p:nvPr>
            <p:ph type="body" idx="1"/>
          </p:nvPr>
        </p:nvSpPr>
        <p:spPr>
          <a:noFill/>
          <a:ln/>
        </p:spPr>
        <p:txBody>
          <a:bodyPr/>
          <a:lstStyle/>
          <a:p>
            <a:pPr eaLnBrk="1" hangingPunct="1"/>
            <a:r>
              <a:rPr lang="en-US" smtClean="0"/>
              <a:t>two options are only available after a K award has been issued.  At the time of application and initial award, all candidates must meet the full-time appointment requirement as well as the minimum 75% effort requirement.</a:t>
            </a:r>
            <a:br>
              <a:rPr lang="en-US" smtClean="0"/>
            </a:br>
            <a:r>
              <a:rPr lang="en-US" smtClean="0"/>
              <a:t>If requesting approval to change to a part-time appointment status, the K awardee must continue to commit at least 75% effort (of the part-time appointment) to research and career development activities.  The K awardee is encouraged to consider  increasing his/her percent effort on the K award to greater than 75% (e.g., 85%) to compensate for the anticipated effect of the part-time appointment on the K awardee’s career progress.  (For examples of circumstances requiring a change in the appointment status or percent effort, see the Background section).</a:t>
            </a:r>
            <a:br>
              <a:rPr lang="en-US" smtClean="0"/>
            </a:br>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66813" y="690563"/>
            <a:ext cx="4619625" cy="3465512"/>
          </a:xfrm>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66813" y="690563"/>
            <a:ext cx="4619625" cy="3465512"/>
          </a:xfrm>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66813" y="690563"/>
            <a:ext cx="4619625" cy="3465512"/>
          </a:xfrm>
          <a:ln/>
        </p:spPr>
      </p:sp>
      <p:sp>
        <p:nvSpPr>
          <p:cNvPr id="100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E2BD518-744E-4886-BAB3-5C46FF6E4585}" type="slidenum">
              <a:rPr lang="en-US"/>
              <a:pPr/>
              <a:t>29</a:t>
            </a:fld>
            <a:endParaRPr lang="en-US"/>
          </a:p>
        </p:txBody>
      </p:sp>
      <p:sp>
        <p:nvSpPr>
          <p:cNvPr id="68611" name="Rectangle 2"/>
          <p:cNvSpPr>
            <a:spLocks noGrp="1" noChangeArrowheads="1"/>
          </p:cNvSpPr>
          <p:nvPr>
            <p:ph type="body" idx="1"/>
          </p:nvPr>
        </p:nvSpPr>
        <p:spPr>
          <a:xfrm>
            <a:off x="926677" y="4386191"/>
            <a:ext cx="5096722" cy="4154341"/>
          </a:xfrm>
          <a:noFill/>
          <a:ln/>
        </p:spPr>
        <p:txBody>
          <a:bodyPr lIns="91717" tIns="45860" rIns="91717" bIns="45860"/>
          <a:lstStyle/>
          <a:p>
            <a:pPr eaLnBrk="1" hangingPunct="1"/>
            <a:endParaRPr lang="en-US" sz="1600" dirty="0" smtClean="0"/>
          </a:p>
        </p:txBody>
      </p:sp>
      <p:sp>
        <p:nvSpPr>
          <p:cNvPr id="68612" name="Rectangle 3"/>
          <p:cNvSpPr>
            <a:spLocks noGrp="1" noRot="1" noChangeAspect="1" noChangeArrowheads="1" noTextEdit="1"/>
          </p:cNvSpPr>
          <p:nvPr>
            <p:ph type="sldImg"/>
          </p:nvPr>
        </p:nvSpPr>
        <p:spPr>
          <a:xfrm>
            <a:off x="1179513" y="701675"/>
            <a:ext cx="4592637" cy="3444875"/>
          </a:xfrm>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DAA46B5-C4EE-4D86-9DBC-3B2BB24E56C8}" type="slidenum">
              <a:rPr lang="en-US"/>
              <a:pPr/>
              <a:t>30</a:t>
            </a:fld>
            <a:endParaRPr lang="en-US"/>
          </a:p>
        </p:txBody>
      </p:sp>
      <p:sp>
        <p:nvSpPr>
          <p:cNvPr id="69635" name="Rectangle 2"/>
          <p:cNvSpPr>
            <a:spLocks noGrp="1" noRot="1" noChangeAspect="1" noChangeArrowheads="1" noTextEdit="1"/>
          </p:cNvSpPr>
          <p:nvPr>
            <p:ph type="sldImg"/>
          </p:nvPr>
        </p:nvSpPr>
        <p:spPr>
          <a:xfrm>
            <a:off x="1166813" y="690563"/>
            <a:ext cx="4618037" cy="3463925"/>
          </a:xfrm>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844BBDF-C687-4A56-9659-1BB16457918A}" type="slidenum">
              <a:rPr lang="en-US"/>
              <a:pPr/>
              <a:t>31</a:t>
            </a:fld>
            <a:endParaRPr lang="en-US"/>
          </a:p>
        </p:txBody>
      </p:sp>
      <p:sp>
        <p:nvSpPr>
          <p:cNvPr id="70659" name="Rectangle 2"/>
          <p:cNvSpPr>
            <a:spLocks noGrp="1" noRot="1" noChangeAspect="1" noChangeArrowheads="1" noTextEdit="1"/>
          </p:cNvSpPr>
          <p:nvPr>
            <p:ph type="sldImg"/>
          </p:nvPr>
        </p:nvSpPr>
        <p:spPr>
          <a:xfrm>
            <a:off x="1179513" y="701675"/>
            <a:ext cx="4592637" cy="3444875"/>
          </a:xfrm>
          <a:ln/>
        </p:spPr>
      </p:sp>
      <p:sp>
        <p:nvSpPr>
          <p:cNvPr id="70660" name="Rectangle 3"/>
          <p:cNvSpPr>
            <a:spLocks noGrp="1" noChangeArrowheads="1"/>
          </p:cNvSpPr>
          <p:nvPr>
            <p:ph type="body" idx="1"/>
          </p:nvPr>
        </p:nvSpPr>
        <p:spPr>
          <a:xfrm>
            <a:off x="926677" y="4386191"/>
            <a:ext cx="5096722" cy="4154341"/>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6B25544-6D83-463D-9442-F9D246D9355D}" type="slidenum">
              <a:rPr lang="en-US"/>
              <a:pPr/>
              <a:t>32</a:t>
            </a:fld>
            <a:endParaRPr lang="en-US"/>
          </a:p>
        </p:txBody>
      </p:sp>
      <p:sp>
        <p:nvSpPr>
          <p:cNvPr id="71683" name="Rectangle 2"/>
          <p:cNvSpPr>
            <a:spLocks noGrp="1" noChangeArrowheads="1"/>
          </p:cNvSpPr>
          <p:nvPr>
            <p:ph type="body" idx="1"/>
          </p:nvPr>
        </p:nvSpPr>
        <p:spPr>
          <a:xfrm>
            <a:off x="926677" y="4386191"/>
            <a:ext cx="5096722" cy="4154341"/>
          </a:xfrm>
          <a:noFill/>
          <a:ln/>
        </p:spPr>
        <p:txBody>
          <a:bodyPr lIns="91717" tIns="45860" rIns="91717" bIns="45860"/>
          <a:lstStyle/>
          <a:p>
            <a:pPr eaLnBrk="1" hangingPunct="1"/>
            <a:r>
              <a:rPr lang="en-US" sz="1400" smtClean="0"/>
              <a:t>Section 7 of the 424 (R&amp;R)</a:t>
            </a:r>
          </a:p>
        </p:txBody>
      </p:sp>
      <p:sp>
        <p:nvSpPr>
          <p:cNvPr id="71684" name="Rectangle 3"/>
          <p:cNvSpPr>
            <a:spLocks noGrp="1" noRot="1" noChangeAspect="1" noChangeArrowheads="1" noTextEdit="1"/>
          </p:cNvSpPr>
          <p:nvPr>
            <p:ph type="sldImg"/>
          </p:nvPr>
        </p:nvSpPr>
        <p:spPr>
          <a:xfrm>
            <a:off x="1179513" y="701675"/>
            <a:ext cx="4592637" cy="3444875"/>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66813" y="690563"/>
            <a:ext cx="4619625" cy="3465512"/>
          </a:xfrm>
          <a:ln/>
        </p:spPr>
      </p:sp>
      <p:sp>
        <p:nvSpPr>
          <p:cNvPr id="10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66813" y="690563"/>
            <a:ext cx="4619625" cy="3465512"/>
          </a:xfrm>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9C06FB-A89F-42F9-9751-3B9E29AEA409}" type="slidenum">
              <a:rPr lang="en-US" smtClean="0"/>
              <a:pPr/>
              <a:t>4</a:t>
            </a:fld>
            <a:endParaRPr lang="en-US" smtClean="0"/>
          </a:p>
        </p:txBody>
      </p:sp>
      <p:sp>
        <p:nvSpPr>
          <p:cNvPr id="50179" name="Rectangle 2"/>
          <p:cNvSpPr>
            <a:spLocks noGrp="1" noRot="1" noChangeAspect="1" noChangeArrowheads="1" noTextEdit="1"/>
          </p:cNvSpPr>
          <p:nvPr>
            <p:ph type="sldImg"/>
          </p:nvPr>
        </p:nvSpPr>
        <p:spPr>
          <a:xfrm>
            <a:off x="1166813" y="690563"/>
            <a:ext cx="4619625" cy="3465512"/>
          </a:xfrm>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53CCF2D-7894-400B-8B19-BD97FA94CC66}" type="slidenum">
              <a:rPr lang="en-US"/>
              <a:pPr/>
              <a:t>37</a:t>
            </a:fld>
            <a:endParaRPr lang="en-US"/>
          </a:p>
        </p:txBody>
      </p:sp>
      <p:sp>
        <p:nvSpPr>
          <p:cNvPr id="72707" name="Rectangle 2"/>
          <p:cNvSpPr>
            <a:spLocks noGrp="1" noRot="1" noChangeAspect="1" noChangeArrowheads="1" noTextEdit="1"/>
          </p:cNvSpPr>
          <p:nvPr>
            <p:ph type="sldImg"/>
          </p:nvPr>
        </p:nvSpPr>
        <p:spPr>
          <a:xfrm>
            <a:off x="1169988" y="690563"/>
            <a:ext cx="4621212" cy="3465512"/>
          </a:xfrm>
          <a:ln/>
        </p:spPr>
      </p:sp>
      <p:sp>
        <p:nvSpPr>
          <p:cNvPr id="72708" name="Rectangle 3"/>
          <p:cNvSpPr>
            <a:spLocks noGrp="1" noChangeArrowheads="1"/>
          </p:cNvSpPr>
          <p:nvPr>
            <p:ph type="body" idx="1"/>
          </p:nvPr>
        </p:nvSpPr>
        <p:spPr>
          <a:xfrm>
            <a:off x="928290" y="4386192"/>
            <a:ext cx="5093504" cy="4159072"/>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9B8C9-3E1C-4FF7-97AD-5F0718F787DB}" type="slidenum">
              <a:rPr lang="en-US"/>
              <a:pPr/>
              <a:t>38</a:t>
            </a:fld>
            <a:endParaRPr lang="en-US"/>
          </a:p>
        </p:txBody>
      </p:sp>
      <p:sp>
        <p:nvSpPr>
          <p:cNvPr id="434178" name="Rectangle 2"/>
          <p:cNvSpPr>
            <a:spLocks noGrp="1" noRot="1" noChangeAspect="1" noChangeArrowheads="1" noTextEdit="1"/>
          </p:cNvSpPr>
          <p:nvPr>
            <p:ph type="sldImg"/>
          </p:nvPr>
        </p:nvSpPr>
        <p:spPr>
          <a:xfrm>
            <a:off x="1166813" y="690563"/>
            <a:ext cx="4619625" cy="3465512"/>
          </a:xfrm>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A50CA26-8485-43C6-9A54-24682AA583D8}" type="slidenum">
              <a:rPr lang="en-US"/>
              <a:pPr/>
              <a:t>5</a:t>
            </a:fld>
            <a:endParaRPr lang="en-US"/>
          </a:p>
        </p:txBody>
      </p:sp>
      <p:sp>
        <p:nvSpPr>
          <p:cNvPr id="45059" name="Rectangle 2"/>
          <p:cNvSpPr>
            <a:spLocks noGrp="1" noRot="1" noChangeAspect="1" noChangeArrowheads="1" noTextEdit="1"/>
          </p:cNvSpPr>
          <p:nvPr>
            <p:ph type="sldImg"/>
          </p:nvPr>
        </p:nvSpPr>
        <p:spPr>
          <a:xfrm>
            <a:off x="1169988" y="690563"/>
            <a:ext cx="4618037" cy="3463925"/>
          </a:xfrm>
          <a:ln/>
        </p:spPr>
      </p:sp>
      <p:sp>
        <p:nvSpPr>
          <p:cNvPr id="45060" name="Rectangle 3"/>
          <p:cNvSpPr>
            <a:spLocks noGrp="1" noChangeArrowheads="1"/>
          </p:cNvSpPr>
          <p:nvPr>
            <p:ph type="body" idx="1"/>
          </p:nvPr>
        </p:nvSpPr>
        <p:spPr>
          <a:xfrm>
            <a:off x="928290" y="4386192"/>
            <a:ext cx="5093504" cy="4159072"/>
          </a:xfrm>
          <a:noFill/>
          <a:ln/>
        </p:spPr>
        <p:txBody>
          <a:bodyPr lIns="89971" tIns="44986" rIns="89971" bIns="4498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91FBF8-1348-4D79-BB03-A86E6006E2A1}" type="slidenum">
              <a:rPr lang="en-US"/>
              <a:pPr/>
              <a:t>6</a:t>
            </a:fld>
            <a:endParaRPr lang="en-US"/>
          </a:p>
        </p:txBody>
      </p:sp>
      <p:sp>
        <p:nvSpPr>
          <p:cNvPr id="47107" name="Rectangle 2"/>
          <p:cNvSpPr>
            <a:spLocks noGrp="1" noRot="1" noChangeAspect="1" noChangeArrowheads="1" noTextEdit="1"/>
          </p:cNvSpPr>
          <p:nvPr>
            <p:ph type="sldImg"/>
          </p:nvPr>
        </p:nvSpPr>
        <p:spPr>
          <a:xfrm>
            <a:off x="1166813" y="690563"/>
            <a:ext cx="4618037" cy="3463925"/>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02A1571-DC80-4579-8909-27B63559D8EC}" type="slidenum">
              <a:rPr lang="en-US"/>
              <a:pPr/>
              <a:t>7</a:t>
            </a:fld>
            <a:endParaRPr lang="en-US"/>
          </a:p>
        </p:txBody>
      </p:sp>
      <p:sp>
        <p:nvSpPr>
          <p:cNvPr id="50179" name="Rectangle 2"/>
          <p:cNvSpPr>
            <a:spLocks noGrp="1" noRot="1" noChangeAspect="1" noChangeArrowheads="1" noTextEdit="1"/>
          </p:cNvSpPr>
          <p:nvPr>
            <p:ph type="sldImg"/>
          </p:nvPr>
        </p:nvSpPr>
        <p:spPr>
          <a:xfrm>
            <a:off x="1169988" y="690563"/>
            <a:ext cx="4614862" cy="3460750"/>
          </a:xfrm>
          <a:ln/>
        </p:spPr>
      </p:sp>
      <p:sp>
        <p:nvSpPr>
          <p:cNvPr id="50180" name="Rectangle 3"/>
          <p:cNvSpPr>
            <a:spLocks noGrp="1" noChangeArrowheads="1"/>
          </p:cNvSpPr>
          <p:nvPr>
            <p:ph type="body" idx="1"/>
          </p:nvPr>
        </p:nvSpPr>
        <p:spPr>
          <a:xfrm>
            <a:off x="925072" y="4384615"/>
            <a:ext cx="5099939" cy="416065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A742632-59BA-48E9-AF8A-02BE663E8026}" type="slidenum">
              <a:rPr lang="en-US"/>
              <a:pPr/>
              <a:t>8</a:t>
            </a:fld>
            <a:endParaRPr lang="en-US"/>
          </a:p>
        </p:txBody>
      </p:sp>
      <p:sp>
        <p:nvSpPr>
          <p:cNvPr id="60419" name="Rectangle 2"/>
          <p:cNvSpPr>
            <a:spLocks noGrp="1" noRot="1" noChangeAspect="1" noChangeArrowheads="1" noTextEdit="1"/>
          </p:cNvSpPr>
          <p:nvPr>
            <p:ph type="sldImg"/>
          </p:nvPr>
        </p:nvSpPr>
        <p:spPr>
          <a:xfrm>
            <a:off x="1169988" y="690563"/>
            <a:ext cx="4614862" cy="3460750"/>
          </a:xfrm>
          <a:ln/>
        </p:spPr>
      </p:sp>
      <p:sp>
        <p:nvSpPr>
          <p:cNvPr id="60420" name="Rectangle 3"/>
          <p:cNvSpPr>
            <a:spLocks noGrp="1" noChangeArrowheads="1"/>
          </p:cNvSpPr>
          <p:nvPr>
            <p:ph type="body" idx="1"/>
          </p:nvPr>
        </p:nvSpPr>
        <p:spPr>
          <a:xfrm>
            <a:off x="925072" y="4384615"/>
            <a:ext cx="5099939" cy="416065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66813" y="690563"/>
            <a:ext cx="4619625" cy="3465512"/>
          </a:xfrm>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7C2971F-F5CA-41A9-A660-F27B4AAE01D0}" type="slidenum">
              <a:rPr lang="en-US"/>
              <a:pPr/>
              <a:t>11</a:t>
            </a:fld>
            <a:endParaRPr lang="en-US"/>
          </a:p>
        </p:txBody>
      </p:sp>
      <p:sp>
        <p:nvSpPr>
          <p:cNvPr id="62467" name="Rectangle 2"/>
          <p:cNvSpPr>
            <a:spLocks noGrp="1" noRot="1" noChangeAspect="1" noChangeArrowheads="1" noTextEdit="1"/>
          </p:cNvSpPr>
          <p:nvPr>
            <p:ph type="sldImg"/>
          </p:nvPr>
        </p:nvSpPr>
        <p:spPr>
          <a:xfrm>
            <a:off x="1166813" y="690563"/>
            <a:ext cx="4618037" cy="3463925"/>
          </a:xfrm>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791200" y="6356350"/>
            <a:ext cx="2895600" cy="365125"/>
          </a:xfrm>
        </p:spPr>
        <p:txBody>
          <a:bodyPr/>
          <a:lstStyle/>
          <a:p>
            <a:endParaRPr lang="en-US" dirty="0"/>
          </a:p>
        </p:txBody>
      </p:sp>
      <p:grpSp>
        <p:nvGrpSpPr>
          <p:cNvPr id="13" name="Group 12"/>
          <p:cNvGrpSpPr/>
          <p:nvPr userDrawn="1"/>
        </p:nvGrpSpPr>
        <p:grpSpPr>
          <a:xfrm>
            <a:off x="3148584" y="3962400"/>
            <a:ext cx="2889504"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userDrawn="1"/>
        </p:nvPicPr>
        <p:blipFill>
          <a:blip r:embed="rId2" cstate="print"/>
          <a:stretch>
            <a:fillRect/>
          </a:stretch>
        </p:blipFill>
        <p:spPr>
          <a:xfrm>
            <a:off x="304800" y="-152400"/>
            <a:ext cx="858245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299E65-BC98-483A-8DDE-40B0893A437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z="2400" b="1" dirty="0" smtClean="0">
                <a:effectLst>
                  <a:outerShdw blurRad="38100" dist="38100" dir="2700000" algn="tl">
                    <a:srgbClr val="000000">
                      <a:alpha val="43137"/>
                    </a:srgbClr>
                  </a:outerShdw>
                </a:effectLst>
              </a:rPr>
              <a:t>Event and/or Date</a:t>
            </a:r>
            <a:endParaRPr lang="en-US" sz="2400" b="1" dirty="0">
              <a:effectLst>
                <a:outerShdw blurRad="38100" dist="38100" dir="2700000" algn="tl">
                  <a:srgbClr val="000000">
                    <a:alpha val="43137"/>
                  </a:srgbClr>
                </a:outerShdw>
              </a:effectLst>
            </a:endParaRP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13" name="TextBox 12"/>
          <p:cNvSpPr txBox="1"/>
          <p:nvPr userDrawn="1"/>
        </p:nvSpPr>
        <p:spPr>
          <a:xfrm>
            <a:off x="0" y="2849940"/>
            <a:ext cx="9144000" cy="1569660"/>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Presented By:</a:t>
            </a:r>
          </a:p>
          <a:p>
            <a:pPr algn="ctr"/>
            <a:r>
              <a:rPr lang="en-US" dirty="0" smtClean="0">
                <a:solidFill>
                  <a:schemeClr val="bg1"/>
                </a:solidFill>
                <a:effectLst>
                  <a:outerShdw blurRad="38100" dist="38100" dir="2700000" algn="tl">
                    <a:srgbClr val="000000">
                      <a:alpha val="43137"/>
                    </a:srgbClr>
                  </a:outerShdw>
                </a:effectLst>
              </a:rPr>
              <a:t>Name</a:t>
            </a:r>
          </a:p>
          <a:p>
            <a:pPr algn="ctr"/>
            <a:r>
              <a:rPr lang="en-US" dirty="0" smtClean="0">
                <a:solidFill>
                  <a:schemeClr val="bg1"/>
                </a:solidFill>
                <a:effectLst>
                  <a:outerShdw blurRad="38100" dist="38100" dir="2700000" algn="tl">
                    <a:srgbClr val="000000">
                      <a:alpha val="43137"/>
                    </a:srgbClr>
                  </a:outerShdw>
                </a:effectLst>
              </a:rPr>
              <a:t>Title</a:t>
            </a:r>
          </a:p>
          <a:p>
            <a:pPr algn="ctr"/>
            <a:r>
              <a:rPr lang="en-US" dirty="0" smtClean="0">
                <a:solidFill>
                  <a:schemeClr val="bg1"/>
                </a:solidFill>
                <a:effectLst>
                  <a:outerShdw blurRad="38100" dist="38100" dir="2700000" algn="tl">
                    <a:srgbClr val="000000">
                      <a:alpha val="43137"/>
                    </a:srgbClr>
                  </a:outerShdw>
                </a:effectLst>
              </a:rPr>
              <a:t>Office</a:t>
            </a:r>
          </a:p>
          <a:p>
            <a:endParaRPr lang="en-US" dirty="0"/>
          </a:p>
        </p:txBody>
      </p:sp>
      <p:pic>
        <p:nvPicPr>
          <p:cNvPr id="14" name="Picture 13" descr="Logos spaced.png"/>
          <p:cNvPicPr>
            <a:picLocks noChangeAspect="1"/>
          </p:cNvPicPr>
          <p:nvPr userDrawn="1"/>
        </p:nvPicPr>
        <p:blipFill>
          <a:blip r:embed="rId2" cstate="print"/>
          <a:stretch>
            <a:fillRect/>
          </a:stretch>
        </p:blipFill>
        <p:spPr>
          <a:xfrm>
            <a:off x="2469217" y="5943600"/>
            <a:ext cx="4083983" cy="743651"/>
          </a:xfrm>
          <a:prstGeom prst="rect">
            <a:avLst/>
          </a:prstGeom>
        </p:spPr>
      </p:pic>
      <p:sp>
        <p:nvSpPr>
          <p:cNvPr id="17" name="TextBox 16"/>
          <p:cNvSpPr txBox="1"/>
          <p:nvPr userDrawn="1"/>
        </p:nvSpPr>
        <p:spPr>
          <a:xfrm>
            <a:off x="0" y="609600"/>
            <a:ext cx="9144000" cy="1569660"/>
          </a:xfrm>
          <a:prstGeom prst="rect">
            <a:avLst/>
          </a:prstGeom>
          <a:noFill/>
        </p:spPr>
        <p:txBody>
          <a:bodyPr wrap="square" rtlCol="0">
            <a:spAutoFit/>
          </a:bodyPr>
          <a:lstStyle/>
          <a:p>
            <a:pPr algn="ctr"/>
            <a:r>
              <a:rPr lang="en-US" sz="4800" dirty="0" smtClean="0">
                <a:solidFill>
                  <a:srgbClr val="00B050"/>
                </a:solidFill>
                <a:effectLst>
                  <a:outerShdw blurRad="50800" dist="38100" dir="2700000" algn="tl">
                    <a:srgbClr val="000000">
                      <a:alpha val="43137"/>
                    </a:srgbClr>
                  </a:outerShdw>
                </a:effectLst>
                <a:latin typeface="Arial Black" pitchFamily="34" charset="0"/>
              </a:rPr>
              <a:t>Presentation</a:t>
            </a:r>
            <a:r>
              <a:rPr lang="en-US" sz="4800" baseline="0" dirty="0" smtClean="0">
                <a:solidFill>
                  <a:srgbClr val="00B050"/>
                </a:solidFill>
                <a:effectLst>
                  <a:outerShdw blurRad="50800" dist="38100" dir="2700000" algn="tl">
                    <a:srgbClr val="000000">
                      <a:alpha val="43137"/>
                    </a:srgbClr>
                  </a:outerShdw>
                </a:effectLst>
                <a:latin typeface="Arial Black" pitchFamily="34" charset="0"/>
              </a:rPr>
              <a:t> </a:t>
            </a:r>
          </a:p>
          <a:p>
            <a:pPr algn="ctr"/>
            <a:r>
              <a:rPr lang="en-US" sz="4800" baseline="0" dirty="0" smtClean="0">
                <a:solidFill>
                  <a:srgbClr val="00B050"/>
                </a:solidFill>
                <a:effectLst>
                  <a:outerShdw blurRad="50800" dist="38100" dir="2700000" algn="tl">
                    <a:srgbClr val="000000">
                      <a:alpha val="43137"/>
                    </a:srgbClr>
                  </a:outerShdw>
                </a:effectLst>
                <a:latin typeface="Arial Black" pitchFamily="34" charset="0"/>
              </a:rPr>
              <a:t>Title</a:t>
            </a:r>
            <a:endParaRPr lang="en-US" sz="4800" dirty="0">
              <a:solidFill>
                <a:srgbClr val="00B050"/>
              </a:solidFill>
              <a:effectLst>
                <a:outerShdw blurRad="50800" dist="38100" dir="2700000" algn="tl">
                  <a:srgbClr val="000000">
                    <a:alpha val="43137"/>
                  </a:srgbClr>
                </a:outerShdw>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20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800600"/>
          </a:xfrm>
        </p:spPr>
        <p:txBody>
          <a:bodyPr/>
          <a:lstStyle/>
          <a:p>
            <a:endParaRPr lang="en-US"/>
          </a:p>
        </p:txBody>
      </p:sp>
      <p:sp>
        <p:nvSpPr>
          <p:cNvPr id="4" name="Slide Number Placeholder 3"/>
          <p:cNvSpPr>
            <a:spLocks noGrp="1"/>
          </p:cNvSpPr>
          <p:nvPr>
            <p:ph type="sldNum" sz="quarter" idx="10"/>
          </p:nvPr>
        </p:nvSpPr>
        <p:spPr>
          <a:xfrm>
            <a:off x="7772400" y="6553200"/>
            <a:ext cx="1371600" cy="155575"/>
          </a:xfrm>
        </p:spPr>
        <p:txBody>
          <a:bodyPr/>
          <a:lstStyle>
            <a:lvl1pPr>
              <a:defRPr/>
            </a:lvl1pPr>
          </a:lstStyle>
          <a:p>
            <a:pPr>
              <a:defRPr/>
            </a:pPr>
            <a:fld id="{DD725F6C-EB5D-4136-B78C-30745922B2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pPr/>
              <a:t>‹#›</a:t>
            </a:fld>
            <a:endParaRPr lang="en-US" dirty="0"/>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8" r:id="rId3"/>
    <p:sldLayoutId id="2147483689" r:id="rId4"/>
    <p:sldLayoutId id="2147483690" r:id="rId5"/>
    <p:sldLayoutId id="2147483691" r:id="rId6"/>
    <p:sldLayoutId id="2147483700" r:id="rId7"/>
    <p:sldLayoutId id="2147483702" r:id="rId8"/>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286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4" name="Text Placeholder 12"/>
          <p:cNvSpPr>
            <a:spLocks noGrp="1"/>
          </p:cNvSpPr>
          <p:nvPr>
            <p:ph type="body" idx="1"/>
          </p:nvPr>
        </p:nvSpPr>
        <p:spPr bwMode="auto">
          <a:xfrm>
            <a:off x="228600" y="13716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b="1" kern="1200" baseline="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0" fontAlgn="base" hangingPunct="0">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officeofbudget.od.nih.gov/index.htm"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ants.nih.gov/grants/policy/nihgps_2013/nihgps_ch12.htm#_Toc2712652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grants.nih.gov/grants/policy/nihgps_2013/nihgps_ch12.ht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grants.nih.gov/grants/policy/nihgps_2013/nihgps_ch12.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rants.nih.gov/grants/policy/nihgps_2010/nihgps_ch12.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grants.nih.gov/training/kwizard/index.htm" TargetMode="External"/><Relationship Id="rId5" Type="http://schemas.openxmlformats.org/officeDocument/2006/relationships/hyperlink" Target="http://grants1.nih.gov/training/careerdevelopmentawards.htm" TargetMode="External"/><Relationship Id="rId4" Type="http://schemas.openxmlformats.org/officeDocument/2006/relationships/hyperlink" Target="http://grants.nih.gov/grants/policy/nihgps_2012/nihgps_ch12.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hk11b@nih.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GrantsPolicy@od.nih.gov" TargetMode="External"/><Relationship Id="rId5" Type="http://schemas.openxmlformats.org/officeDocument/2006/relationships/hyperlink" Target="mailto:hahnm@mail.nih.gov" TargetMode="External"/><Relationship Id="rId4" Type="http://schemas.openxmlformats.org/officeDocument/2006/relationships/hyperlink" Target="mailto:NIHTrain@mail.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556"/>
            <a:ext cx="9144000" cy="2514600"/>
          </a:xfrm>
          <a:prstGeom prst="rect">
            <a:avLst/>
          </a:prstGeom>
          <a:gradFill flip="none" rotWithShape="1">
            <a:gsLst>
              <a:gs pos="16000">
                <a:schemeClr val="bg2"/>
              </a:gs>
              <a:gs pos="100000">
                <a:srgbClr val="C0C0C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C057">
                    <a:alpha val="49804"/>
                  </a:srgbClr>
                </a:outerShdw>
              </a:effectLst>
            </a:endParaRPr>
          </a:p>
        </p:txBody>
      </p:sp>
      <p:sp>
        <p:nvSpPr>
          <p:cNvPr id="5" name="Rounded Rectangle 4"/>
          <p:cNvSpPr/>
          <p:nvPr/>
        </p:nvSpPr>
        <p:spPr>
          <a:xfrm>
            <a:off x="3048000" y="2819400"/>
            <a:ext cx="2971800" cy="15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685800"/>
            <a:ext cx="9144000" cy="1754326"/>
          </a:xfrm>
          <a:prstGeom prst="rect">
            <a:avLst/>
          </a:prstGeom>
          <a:noFill/>
        </p:spPr>
        <p:txBody>
          <a:bodyPr wrap="square" rtlCol="0">
            <a:spAutoFit/>
          </a:bodyPr>
          <a:lstStyle/>
          <a:p>
            <a:pPr algn="ctr"/>
            <a:r>
              <a:rPr lang="en-US" sz="5400" dirty="0" smtClean="0">
                <a:ln w="18415" cmpd="sng">
                  <a:solidFill>
                    <a:srgbClr val="00B853"/>
                  </a:solidFill>
                  <a:prstDash val="solid"/>
                </a:ln>
                <a:solidFill>
                  <a:schemeClr val="tx2"/>
                </a:solidFill>
                <a:effectLst>
                  <a:outerShdw blurRad="38100" dist="38100" dir="2700000" algn="tl">
                    <a:srgbClr val="000000">
                      <a:alpha val="43137"/>
                    </a:srgbClr>
                  </a:outerShdw>
                </a:effectLst>
                <a:cs typeface="Arial" pitchFamily="34" charset="0"/>
              </a:rPr>
              <a:t>NIH Career Development Programs (“K” Awards)</a:t>
            </a:r>
            <a:endParaRPr lang="en-US" sz="5400" dirty="0">
              <a:ln w="18415" cmpd="sng">
                <a:solidFill>
                  <a:srgbClr val="00B853"/>
                </a:solidFill>
                <a:prstDash val="solid"/>
              </a:ln>
              <a:solidFill>
                <a:schemeClr val="tx2"/>
              </a:solidFill>
              <a:effectLst>
                <a:outerShdw blurRad="38100" dist="38100" dir="2700000" algn="tl">
                  <a:srgbClr val="000000">
                    <a:alpha val="43137"/>
                  </a:srgbClr>
                </a:outerShdw>
              </a:effectLst>
              <a:cs typeface="Arial" pitchFamily="34" charset="0"/>
            </a:endParaRPr>
          </a:p>
        </p:txBody>
      </p:sp>
      <p:sp>
        <p:nvSpPr>
          <p:cNvPr id="7" name="TextBox 6"/>
          <p:cNvSpPr txBox="1"/>
          <p:nvPr/>
        </p:nvSpPr>
        <p:spPr>
          <a:xfrm>
            <a:off x="0" y="2846963"/>
            <a:ext cx="9144000" cy="1877437"/>
          </a:xfrm>
          <a:prstGeom prst="rect">
            <a:avLst/>
          </a:prstGeom>
          <a:noFill/>
        </p:spPr>
        <p:txBody>
          <a:bodyPr wrap="square" rtlCol="0">
            <a:spAutoFit/>
          </a:bodyPr>
          <a:lstStyle/>
          <a:p>
            <a:pPr algn="ctr">
              <a:spcAft>
                <a:spcPts val="600"/>
              </a:spcAft>
            </a:pPr>
            <a:r>
              <a:rPr lang="en-US" sz="2400" b="1" dirty="0" smtClean="0">
                <a:solidFill>
                  <a:schemeClr val="bg1"/>
                </a:solidFill>
                <a:effectLst>
                  <a:outerShdw blurRad="50800" dist="38100" dir="2700000" algn="tl" rotWithShape="0">
                    <a:prstClr val="black">
                      <a:alpha val="40000"/>
                    </a:prstClr>
                  </a:outerShdw>
                </a:effectLst>
              </a:rPr>
              <a:t>Presented By:</a:t>
            </a:r>
          </a:p>
          <a:p>
            <a:pPr algn="ctr">
              <a:spcAft>
                <a:spcPts val="600"/>
              </a:spcAft>
            </a:pPr>
            <a:r>
              <a:rPr lang="en-US" b="1" dirty="0" smtClean="0">
                <a:solidFill>
                  <a:schemeClr val="bg1"/>
                </a:solidFill>
                <a:effectLst>
                  <a:outerShdw blurRad="50800" dist="38100" dir="2700000" algn="tl" rotWithShape="0">
                    <a:prstClr val="black">
                      <a:alpha val="40000"/>
                    </a:prstClr>
                  </a:outerShdw>
                </a:effectLst>
              </a:rPr>
              <a:t>Henry Khachaturian, Ph.D., Office of Extramural Programs, OER, NIH</a:t>
            </a:r>
          </a:p>
          <a:p>
            <a:pPr algn="ctr">
              <a:spcAft>
                <a:spcPts val="600"/>
              </a:spcAft>
            </a:pPr>
            <a:r>
              <a:rPr lang="en-US" b="1" dirty="0" smtClean="0">
                <a:solidFill>
                  <a:schemeClr val="bg1"/>
                </a:solidFill>
                <a:effectLst>
                  <a:outerShdw blurRad="50800" dist="38100" dir="2700000" algn="tl" rotWithShape="0">
                    <a:prstClr val="black">
                      <a:alpha val="40000"/>
                    </a:prstClr>
                  </a:outerShdw>
                </a:effectLst>
              </a:rPr>
              <a:t>and</a:t>
            </a:r>
          </a:p>
          <a:p>
            <a:pPr algn="ctr">
              <a:spcAft>
                <a:spcPts val="600"/>
              </a:spcAft>
            </a:pPr>
            <a:r>
              <a:rPr lang="en-US" b="1" dirty="0" smtClean="0">
                <a:solidFill>
                  <a:schemeClr val="bg1"/>
                </a:solidFill>
                <a:effectLst>
                  <a:outerShdw blurRad="50800" dist="38100" dir="2700000" algn="tl" rotWithShape="0">
                    <a:prstClr val="black">
                      <a:alpha val="40000"/>
                    </a:prstClr>
                  </a:outerShdw>
                </a:effectLst>
              </a:rPr>
              <a:t>Marcia Hahn, Office of Policy for Extramural Research Administration, OER, NIH </a:t>
            </a:r>
          </a:p>
          <a:p>
            <a:pPr>
              <a:spcAft>
                <a:spcPts val="600"/>
              </a:spcAft>
            </a:pPr>
            <a:endParaRPr lang="en-US" dirty="0"/>
          </a:p>
        </p:txBody>
      </p:sp>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882395"/>
            <a:ext cx="5105400" cy="82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Independent Career Awards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667000"/>
            <a:ext cx="8229600" cy="1143000"/>
          </a:xfrm>
        </p:spPr>
        <p:txBody>
          <a:bodyPr>
            <a:normAutofit/>
          </a:bodyPr>
          <a:lstStyle/>
          <a:p>
            <a:pPr algn="ctr">
              <a:buNone/>
            </a:pPr>
            <a:r>
              <a:rPr lang="en-US" sz="3600" dirty="0" smtClean="0"/>
              <a:t>The Independent Career Development Award</a:t>
            </a:r>
            <a:endParaRPr lang="en-US" sz="3600" dirty="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K02 For Research or Clinical Doctorate</a:t>
            </a:r>
          </a:p>
        </p:txBody>
      </p:sp>
      <p:sp>
        <p:nvSpPr>
          <p:cNvPr id="24580" name="Rectangle 3"/>
          <p:cNvSpPr>
            <a:spLocks noGrp="1" noChangeArrowheads="1"/>
          </p:cNvSpPr>
          <p:nvPr>
            <p:ph type="body" idx="1"/>
          </p:nvPr>
        </p:nvSpPr>
        <p:spPr>
          <a:xfrm>
            <a:off x="457200" y="1752600"/>
            <a:ext cx="8229600" cy="4525963"/>
          </a:xfrm>
        </p:spPr>
        <p:txBody>
          <a:bodyPr/>
          <a:lstStyle/>
          <a:p>
            <a:pPr eaLnBrk="1" hangingPunct="1">
              <a:spcAft>
                <a:spcPts val="1800"/>
              </a:spcAft>
            </a:pPr>
            <a:r>
              <a:rPr lang="en-US" dirty="0" smtClean="0"/>
              <a:t>Intended for </a:t>
            </a:r>
            <a:r>
              <a:rPr lang="en-US" b="1" dirty="0" smtClean="0"/>
              <a:t>newly independent scientists </a:t>
            </a:r>
            <a:r>
              <a:rPr lang="en-US" dirty="0" smtClean="0"/>
              <a:t>who need a period of research focus in order to enhance their careers</a:t>
            </a:r>
          </a:p>
          <a:p>
            <a:pPr eaLnBrk="1" hangingPunct="1">
              <a:spcAft>
                <a:spcPts val="1800"/>
              </a:spcAft>
            </a:pPr>
            <a:r>
              <a:rPr lang="en-US" dirty="0" smtClean="0"/>
              <a:t>May be </a:t>
            </a:r>
            <a:r>
              <a:rPr lang="en-US" b="1" dirty="0" smtClean="0"/>
              <a:t>renewable </a:t>
            </a:r>
          </a:p>
          <a:p>
            <a:pPr eaLnBrk="1" hangingPunct="1">
              <a:spcAft>
                <a:spcPts val="1800"/>
              </a:spcAft>
            </a:pPr>
            <a:r>
              <a:rPr lang="en-US" dirty="0" smtClean="0"/>
              <a:t>Provides only salary; </a:t>
            </a:r>
            <a:r>
              <a:rPr lang="en-US" b="1" dirty="0" smtClean="0"/>
              <a:t>requires existing research support</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K24 For Experienced Clinical Doctorates</a:t>
            </a:r>
          </a:p>
        </p:txBody>
      </p:sp>
      <p:sp>
        <p:nvSpPr>
          <p:cNvPr id="25604" name="Rectangle 3"/>
          <p:cNvSpPr>
            <a:spLocks noGrp="1" noChangeArrowheads="1"/>
          </p:cNvSpPr>
          <p:nvPr>
            <p:ph type="body" idx="1"/>
          </p:nvPr>
        </p:nvSpPr>
        <p:spPr>
          <a:xfrm>
            <a:off x="457200" y="1798637"/>
            <a:ext cx="8229600" cy="4525963"/>
          </a:xfrm>
        </p:spPr>
        <p:txBody>
          <a:bodyPr/>
          <a:lstStyle/>
          <a:p>
            <a:pPr eaLnBrk="1" hangingPunct="1">
              <a:spcAft>
                <a:spcPts val="1800"/>
              </a:spcAft>
            </a:pPr>
            <a:r>
              <a:rPr lang="en-US" dirty="0" smtClean="0"/>
              <a:t>Provides clinician investigators protected time to devote to patient-oriented research and to </a:t>
            </a:r>
            <a:r>
              <a:rPr lang="en-US" b="1" dirty="0" smtClean="0"/>
              <a:t>serve as mentors for junior researchers</a:t>
            </a:r>
          </a:p>
          <a:p>
            <a:pPr eaLnBrk="1" hangingPunct="1">
              <a:spcAft>
                <a:spcPts val="1800"/>
              </a:spcAft>
            </a:pPr>
            <a:r>
              <a:rPr lang="en-US" dirty="0" smtClean="0"/>
              <a:t>Protects between 25% and 50% of professional effort</a:t>
            </a:r>
          </a:p>
          <a:p>
            <a:pPr eaLnBrk="1" hangingPunct="1">
              <a:spcAft>
                <a:spcPts val="1800"/>
              </a:spcAft>
            </a:pPr>
            <a:r>
              <a:rPr lang="en-US" dirty="0" smtClean="0"/>
              <a:t>Permits salary from other Federal sources, e.g. R01 grant</a:t>
            </a:r>
          </a:p>
        </p:txBody>
      </p:sp>
      <p:sp>
        <p:nvSpPr>
          <p:cNvPr id="5" name="Slide Number Placeholder 3"/>
          <p:cNvSpPr>
            <a:spLocks noGrp="1"/>
          </p:cNvSpPr>
          <p:nvPr>
            <p:ph type="sldNum" sz="quarter" idx="10"/>
          </p:nvPr>
        </p:nvSpPr>
        <p:spPr>
          <a:xfrm>
            <a:off x="8557260" y="6400800"/>
            <a:ext cx="381000" cy="304799"/>
          </a:xfrm>
          <a:noFill/>
        </p:spPr>
        <p:txBody>
          <a:bodyPr/>
          <a:lstStyle/>
          <a:p>
            <a:fld id="{35AC6F42-9309-45F3-9AE5-677869D997CE}"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880"/>
            <a:ext cx="9144000" cy="1111664"/>
          </a:xfrm>
        </p:spPr>
        <p:txBody>
          <a:bodyPr>
            <a:normAutofit/>
          </a:bodyPr>
          <a:lstStyle/>
          <a:p>
            <a:r>
              <a:rPr lang="en-US" sz="3200" dirty="0">
                <a:effectLst>
                  <a:outerShdw blurRad="38100" dist="38100" dir="2700000" algn="tl">
                    <a:srgbClr val="000000">
                      <a:alpha val="43137"/>
                    </a:srgbClr>
                  </a:outerShdw>
                </a:effectLst>
              </a:rPr>
              <a:t>Research Career Development Awards Number of entry-level awards</a:t>
            </a:r>
            <a:endParaRPr lang="en-US" sz="3200" dirty="0" smtClean="0">
              <a:effectLst>
                <a:outerShdw blurRad="38100" dist="38100" dir="2700000" algn="tl">
                  <a:srgbClr val="000000">
                    <a:alpha val="43137"/>
                  </a:srgbClr>
                </a:outerShdw>
              </a:effectLst>
            </a:endParaRP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13</a:t>
            </a:fld>
            <a:endParaRPr lang="en-US" dirty="0" smtClean="0"/>
          </a:p>
        </p:txBody>
      </p:sp>
      <p:pic>
        <p:nvPicPr>
          <p:cNvPr id="5" name="Picture 18" descr="Legend for Research Career Development Awards: Number of entry-level a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582737"/>
            <a:ext cx="25336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Research Career Development Awards: Number of entry-level aw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92300"/>
            <a:ext cx="777875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566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880"/>
            <a:ext cx="9144000" cy="1111664"/>
          </a:xfrm>
        </p:spPr>
        <p:txBody>
          <a:bodyPr>
            <a:normAutofit/>
          </a:bodyPr>
          <a:lstStyle/>
          <a:p>
            <a:r>
              <a:rPr lang="en-US" sz="3200" dirty="0" smtClean="0">
                <a:effectLst>
                  <a:outerShdw blurRad="38100" dist="38100" dir="2700000" algn="tl">
                    <a:srgbClr val="000000">
                      <a:alpha val="43137"/>
                    </a:srgbClr>
                  </a:outerShdw>
                </a:effectLst>
              </a:rPr>
              <a:t>Success Rate of K01 Awards</a:t>
            </a: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14</a:t>
            </a:fld>
            <a:endParaRPr lang="en-US" dirty="0" smtClean="0"/>
          </a:p>
        </p:txBody>
      </p:sp>
      <p:graphicFrame>
        <p:nvGraphicFramePr>
          <p:cNvPr id="2" name="Object 1" descr="Research Career Development Awards: K01s &#10;APPLICATIONS, Awards, and Success Rates"/>
          <p:cNvGraphicFramePr>
            <a:graphicFrameLocks noChangeAspect="1"/>
          </p:cNvGraphicFramePr>
          <p:nvPr>
            <p:extLst>
              <p:ext uri="{D42A27DB-BD31-4B8C-83A1-F6EECF244321}">
                <p14:modId xmlns:p14="http://schemas.microsoft.com/office/powerpoint/2010/main" val="28529396"/>
              </p:ext>
            </p:extLst>
          </p:nvPr>
        </p:nvGraphicFramePr>
        <p:xfrm>
          <a:off x="381000" y="1524000"/>
          <a:ext cx="8232775" cy="5257800"/>
        </p:xfrm>
        <a:graphic>
          <a:graphicData uri="http://schemas.openxmlformats.org/presentationml/2006/ole">
            <mc:AlternateContent xmlns:mc="http://schemas.openxmlformats.org/markup-compatibility/2006">
              <mc:Choice xmlns:v="urn:schemas-microsoft-com:vml" Requires="v">
                <p:oleObj spid="_x0000_s88078" name="Chart" r:id="rId4" imgW="8286784" imgH="5686538" progId="MSGraph.Chart.8">
                  <p:embed followColorScheme="full"/>
                </p:oleObj>
              </mc:Choice>
              <mc:Fallback>
                <p:oleObj name="Chart" r:id="rId4" imgW="8286784" imgH="5686538" progId="MSGraph.Chart.8">
                  <p:embed followColorScheme="full"/>
                  <p:pic>
                    <p:nvPicPr>
                      <p:cNvPr id="0" name="Object 3" descr="Research Career Development Awards: K01s &#10;APPLICATIONS, Awards, and Success 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2327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880"/>
            <a:ext cx="9144000" cy="1111664"/>
          </a:xfrm>
        </p:spPr>
        <p:txBody>
          <a:bodyPr>
            <a:normAutofit/>
          </a:bodyPr>
          <a:lstStyle/>
          <a:p>
            <a:r>
              <a:rPr lang="en-US" sz="3200" dirty="0" smtClean="0">
                <a:effectLst>
                  <a:outerShdw blurRad="38100" dist="38100" dir="2700000" algn="tl">
                    <a:srgbClr val="000000">
                      <a:alpha val="43137"/>
                    </a:srgbClr>
                  </a:outerShdw>
                </a:effectLst>
              </a:rPr>
              <a:t>Success Rate of K08 Awards</a:t>
            </a: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15</a:t>
            </a:fld>
            <a:endParaRPr lang="en-US" dirty="0" smtClean="0"/>
          </a:p>
        </p:txBody>
      </p:sp>
      <p:graphicFrame>
        <p:nvGraphicFramePr>
          <p:cNvPr id="2" name="Object 1" descr="Research Career Development Awards:  K08s&#10;Applications, Awards, and Success Rates"/>
          <p:cNvGraphicFramePr>
            <a:graphicFrameLocks noChangeAspect="1"/>
          </p:cNvGraphicFramePr>
          <p:nvPr>
            <p:extLst>
              <p:ext uri="{D42A27DB-BD31-4B8C-83A1-F6EECF244321}">
                <p14:modId xmlns:p14="http://schemas.microsoft.com/office/powerpoint/2010/main" val="2944852305"/>
              </p:ext>
            </p:extLst>
          </p:nvPr>
        </p:nvGraphicFramePr>
        <p:xfrm>
          <a:off x="457200" y="1524000"/>
          <a:ext cx="8232775" cy="5257800"/>
        </p:xfrm>
        <a:graphic>
          <a:graphicData uri="http://schemas.openxmlformats.org/presentationml/2006/ole">
            <mc:AlternateContent xmlns:mc="http://schemas.openxmlformats.org/markup-compatibility/2006">
              <mc:Choice xmlns:v="urn:schemas-microsoft-com:vml" Requires="v">
                <p:oleObj spid="_x0000_s89102" name="Chart" r:id="rId4" imgW="8286784" imgH="5686538" progId="MSGraph.Chart.8">
                  <p:embed followColorScheme="full"/>
                </p:oleObj>
              </mc:Choice>
              <mc:Fallback>
                <p:oleObj name="Chart" r:id="rId4" imgW="8286784" imgH="5686538" progId="MSGraph.Chart.8">
                  <p:embed followColorScheme="full"/>
                  <p:pic>
                    <p:nvPicPr>
                      <p:cNvPr id="0" name="Object 3" descr="Research Career Development Awards:  K08s&#10;Applications, Awards, and Success 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2327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880"/>
            <a:ext cx="9144000" cy="1111664"/>
          </a:xfrm>
        </p:spPr>
        <p:txBody>
          <a:bodyPr>
            <a:normAutofit/>
          </a:bodyPr>
          <a:lstStyle/>
          <a:p>
            <a:r>
              <a:rPr lang="en-US" sz="3200" dirty="0" smtClean="0">
                <a:effectLst>
                  <a:outerShdw blurRad="38100" dist="38100" dir="2700000" algn="tl">
                    <a:srgbClr val="000000">
                      <a:alpha val="43137"/>
                    </a:srgbClr>
                  </a:outerShdw>
                </a:effectLst>
              </a:rPr>
              <a:t>Success Rate of K23 Awards</a:t>
            </a: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16</a:t>
            </a:fld>
            <a:endParaRPr lang="en-US" dirty="0" smtClean="0"/>
          </a:p>
        </p:txBody>
      </p:sp>
      <p:graphicFrame>
        <p:nvGraphicFramePr>
          <p:cNvPr id="2" name="Object 1" descr="Research Career Development Awards:  K23s&#10;Applications, Awards, and Success Rates"/>
          <p:cNvGraphicFramePr>
            <a:graphicFrameLocks noChangeAspect="1"/>
          </p:cNvGraphicFramePr>
          <p:nvPr>
            <p:extLst>
              <p:ext uri="{D42A27DB-BD31-4B8C-83A1-F6EECF244321}">
                <p14:modId xmlns:p14="http://schemas.microsoft.com/office/powerpoint/2010/main" val="3360399889"/>
              </p:ext>
            </p:extLst>
          </p:nvPr>
        </p:nvGraphicFramePr>
        <p:xfrm>
          <a:off x="457200" y="1524000"/>
          <a:ext cx="8232775" cy="5257800"/>
        </p:xfrm>
        <a:graphic>
          <a:graphicData uri="http://schemas.openxmlformats.org/presentationml/2006/ole">
            <mc:AlternateContent xmlns:mc="http://schemas.openxmlformats.org/markup-compatibility/2006">
              <mc:Choice xmlns:v="urn:schemas-microsoft-com:vml" Requires="v">
                <p:oleObj spid="_x0000_s90125" name="Chart" r:id="rId4" imgW="8286784" imgH="5686538" progId="MSGraph.Chart.8">
                  <p:embed followColorScheme="full"/>
                </p:oleObj>
              </mc:Choice>
              <mc:Fallback>
                <p:oleObj name="Chart" r:id="rId4" imgW="8286784" imgH="5686538" progId="MSGraph.Chart.8">
                  <p:embed followColorScheme="full"/>
                  <p:pic>
                    <p:nvPicPr>
                      <p:cNvPr id="0" name="Object 3" descr="Research Career Development Awards:  K23s&#10;Applications, Awards, and Success 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2327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880"/>
            <a:ext cx="9144000" cy="1111664"/>
          </a:xfrm>
        </p:spPr>
        <p:txBody>
          <a:bodyPr>
            <a:normAutofit/>
          </a:bodyPr>
          <a:lstStyle/>
          <a:p>
            <a:r>
              <a:rPr lang="en-US" sz="3200" dirty="0" smtClean="0">
                <a:effectLst>
                  <a:outerShdw blurRad="38100" dist="38100" dir="2700000" algn="tl">
                    <a:srgbClr val="000000">
                      <a:alpha val="43137"/>
                    </a:srgbClr>
                  </a:outerShdw>
                </a:effectLst>
              </a:rPr>
              <a:t>Success Rate of K25 Awards</a:t>
            </a: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17</a:t>
            </a:fld>
            <a:endParaRPr lang="en-US" dirty="0" smtClean="0"/>
          </a:p>
        </p:txBody>
      </p:sp>
      <p:graphicFrame>
        <p:nvGraphicFramePr>
          <p:cNvPr id="2" name="Object 1" descr="Research Career Development Awards:  K23s&#10;Applications, Awards, and Success Rates"/>
          <p:cNvGraphicFramePr>
            <a:graphicFrameLocks noChangeAspect="1"/>
          </p:cNvGraphicFramePr>
          <p:nvPr>
            <p:extLst>
              <p:ext uri="{D42A27DB-BD31-4B8C-83A1-F6EECF244321}">
                <p14:modId xmlns:p14="http://schemas.microsoft.com/office/powerpoint/2010/main" val="1461796865"/>
              </p:ext>
            </p:extLst>
          </p:nvPr>
        </p:nvGraphicFramePr>
        <p:xfrm>
          <a:off x="457200" y="1582270"/>
          <a:ext cx="8232775" cy="5181600"/>
        </p:xfrm>
        <a:graphic>
          <a:graphicData uri="http://schemas.openxmlformats.org/presentationml/2006/ole">
            <mc:AlternateContent xmlns:mc="http://schemas.openxmlformats.org/markup-compatibility/2006">
              <mc:Choice xmlns:v="urn:schemas-microsoft-com:vml" Requires="v">
                <p:oleObj spid="_x0000_s92168" name="Chart" r:id="rId4" imgW="8286784" imgH="5686538" progId="MSGraph.Chart.8">
                  <p:embed followColorScheme="full"/>
                </p:oleObj>
              </mc:Choice>
              <mc:Fallback>
                <p:oleObj name="Chart" r:id="rId4" imgW="8286784" imgH="5686538" progId="MSGraph.Chart.8">
                  <p:embed followColorScheme="full"/>
                  <p:pic>
                    <p:nvPicPr>
                      <p:cNvPr id="0" name="Object 3" descr="Research Career Development Awards:  K23s&#10;Applications, Awards, and Success 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82270"/>
                        <a:ext cx="82327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62185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880"/>
            <a:ext cx="9144000" cy="1111664"/>
          </a:xfrm>
        </p:spPr>
        <p:txBody>
          <a:bodyPr>
            <a:normAutofit/>
          </a:bodyPr>
          <a:lstStyle/>
          <a:p>
            <a:r>
              <a:rPr lang="en-US" sz="3200" dirty="0" smtClean="0">
                <a:effectLst>
                  <a:outerShdw blurRad="38100" dist="38100" dir="2700000" algn="tl">
                    <a:srgbClr val="000000">
                      <a:alpha val="43137"/>
                    </a:srgbClr>
                  </a:outerShdw>
                </a:effectLst>
              </a:rPr>
              <a:t>Success Rate of K99 Awards</a:t>
            </a: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18</a:t>
            </a:fld>
            <a:endParaRPr lang="en-US" dirty="0" smtClean="0"/>
          </a:p>
        </p:txBody>
      </p:sp>
      <p:graphicFrame>
        <p:nvGraphicFramePr>
          <p:cNvPr id="2" name="Object 1" descr="Research Career Development Awards:  K23s&#10;Applications, Awards, and Success Rates"/>
          <p:cNvGraphicFramePr>
            <a:graphicFrameLocks noChangeAspect="1"/>
          </p:cNvGraphicFramePr>
          <p:nvPr>
            <p:extLst>
              <p:ext uri="{D42A27DB-BD31-4B8C-83A1-F6EECF244321}">
                <p14:modId xmlns:p14="http://schemas.microsoft.com/office/powerpoint/2010/main" val="3182997060"/>
              </p:ext>
            </p:extLst>
          </p:nvPr>
        </p:nvGraphicFramePr>
        <p:xfrm>
          <a:off x="457200" y="1591235"/>
          <a:ext cx="8201025" cy="5181600"/>
        </p:xfrm>
        <a:graphic>
          <a:graphicData uri="http://schemas.openxmlformats.org/presentationml/2006/ole">
            <mc:AlternateContent xmlns:mc="http://schemas.openxmlformats.org/markup-compatibility/2006">
              <mc:Choice xmlns:v="urn:schemas-microsoft-com:vml" Requires="v">
                <p:oleObj spid="_x0000_s91148" name="Chart" r:id="rId4" imgW="8286784" imgH="5686538" progId="MSGraph.Chart.8">
                  <p:embed followColorScheme="full"/>
                </p:oleObj>
              </mc:Choice>
              <mc:Fallback>
                <p:oleObj name="Chart" r:id="rId4" imgW="8286784" imgH="5686538" progId="MSGraph.Chart.8">
                  <p:embed followColorScheme="full"/>
                  <p:pic>
                    <p:nvPicPr>
                      <p:cNvPr id="0" name="Object 3" descr="Research Career Development Awards:  K23s&#10;Applications, Awards, and Success R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91235"/>
                        <a:ext cx="8201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K08 Awardees’ Subsequent Application for and Receipt of NIH RPGs</a:t>
            </a:r>
            <a:r>
              <a:rPr lang="en-US" sz="3200" dirty="0" smtClean="0">
                <a:effectLst>
                  <a:outerShdw blurRad="38100" dist="38100" dir="2700000" algn="tl" rotWithShape="0">
                    <a:srgbClr val="000000">
                      <a:alpha val="43137"/>
                    </a:srgbClr>
                  </a:outerShdw>
                </a:effectLst>
              </a:rPr>
              <a:t>* </a:t>
            </a:r>
            <a:endParaRPr lang="en-US" sz="3200" dirty="0">
              <a:effectLst>
                <a:outerShdw blurRad="38100" dist="38100" dir="2700000" algn="tl" rotWithShape="0">
                  <a:srgbClr val="000000">
                    <a:alpha val="43137"/>
                  </a:srgbClr>
                </a:outerShdw>
              </a:effectLst>
            </a:endParaRPr>
          </a:p>
        </p:txBody>
      </p:sp>
      <p:graphicFrame>
        <p:nvGraphicFramePr>
          <p:cNvPr id="4098" name="Object 2"/>
          <p:cNvGraphicFramePr>
            <a:graphicFrameLocks noGrp="1" noChangeAspect="1"/>
          </p:cNvGraphicFramePr>
          <p:nvPr>
            <p:ph idx="1"/>
          </p:nvPr>
        </p:nvGraphicFramePr>
        <p:xfrm>
          <a:off x="304800" y="1577585"/>
          <a:ext cx="8458200" cy="4747015"/>
        </p:xfrm>
        <a:graphic>
          <a:graphicData uri="http://schemas.openxmlformats.org/presentationml/2006/ole">
            <mc:AlternateContent xmlns:mc="http://schemas.openxmlformats.org/markup-compatibility/2006">
              <mc:Choice xmlns:v="urn:schemas-microsoft-com:vml" Requires="v">
                <p:oleObj spid="_x0000_s4111" name="Chart" r:id="rId3" imgW="8429549" imgH="5495883" progId="MSGraph.Chart.8">
                  <p:embed followColorScheme="full"/>
                </p:oleObj>
              </mc:Choice>
              <mc:Fallback>
                <p:oleObj name="Chart" r:id="rId3" imgW="8429549" imgH="5495883" progId="MSGraph.Chart.8">
                  <p:embed followColorScheme="full"/>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77585"/>
                        <a:ext cx="8458200" cy="47470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3"/>
          <p:cNvSpPr txBox="1">
            <a:spLocks noChangeArrowheads="1"/>
          </p:cNvSpPr>
          <p:nvPr/>
        </p:nvSpPr>
        <p:spPr bwMode="auto">
          <a:xfrm>
            <a:off x="152400" y="6324600"/>
            <a:ext cx="8610600" cy="461665"/>
          </a:xfrm>
          <a:prstGeom prst="rect">
            <a:avLst/>
          </a:prstGeom>
          <a:noFill/>
          <a:ln w="9525">
            <a:noFill/>
            <a:miter lim="800000"/>
            <a:headEnd/>
            <a:tailEnd/>
          </a:ln>
        </p:spPr>
        <p:txBody>
          <a:bodyPr>
            <a:spAutoFit/>
          </a:bodyPr>
          <a:lstStyle/>
          <a:p>
            <a:r>
              <a:rPr lang="en-US" sz="1200" b="1" dirty="0"/>
              <a:t>* RPGs include R01, R23, R29, R37, DP1, DP2, P0, P42, PN1, R03, R15, R21, R22, R23, R33, R34, R35, R36, R37, R55, R56, UC1, UC7, U01, and U19 mechanisms</a:t>
            </a:r>
          </a:p>
        </p:txBody>
      </p:sp>
      <p:sp>
        <p:nvSpPr>
          <p:cNvPr id="7"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8600" y="381000"/>
            <a:ext cx="8686800" cy="838200"/>
          </a:xfrm>
        </p:spPr>
        <p:txBody>
          <a:bodyPr>
            <a:noAutofit/>
          </a:bodyPr>
          <a:lstStyle/>
          <a:p>
            <a:pPr>
              <a:defRPr/>
            </a:pPr>
            <a:r>
              <a:rPr lang="en-US" sz="3200" dirty="0" smtClean="0">
                <a:effectLst>
                  <a:outerShdw blurRad="38100" dist="38100" dir="2700000" algn="tl">
                    <a:srgbClr val="000000">
                      <a:alpha val="43137"/>
                    </a:srgbClr>
                  </a:outerShdw>
                </a:effectLst>
              </a:rPr>
              <a:t>FY 2014 President's Budget: $31.3 billion</a:t>
            </a:r>
            <a:endParaRPr lang="en-US" sz="3200" dirty="0" smtClean="0">
              <a:effectLst/>
            </a:endParaRPr>
          </a:p>
        </p:txBody>
      </p:sp>
      <p:graphicFrame>
        <p:nvGraphicFramePr>
          <p:cNvPr id="126978" name="Object 2"/>
          <p:cNvGraphicFramePr>
            <a:graphicFrameLocks noChangeAspect="1"/>
          </p:cNvGraphicFramePr>
          <p:nvPr>
            <p:extLst>
              <p:ext uri="{D42A27DB-BD31-4B8C-83A1-F6EECF244321}">
                <p14:modId xmlns:p14="http://schemas.microsoft.com/office/powerpoint/2010/main" val="3220318553"/>
              </p:ext>
            </p:extLst>
          </p:nvPr>
        </p:nvGraphicFramePr>
        <p:xfrm>
          <a:off x="228600" y="1447800"/>
          <a:ext cx="8689975" cy="5262563"/>
        </p:xfrm>
        <a:graphic>
          <a:graphicData uri="http://schemas.openxmlformats.org/presentationml/2006/ole">
            <mc:AlternateContent xmlns:mc="http://schemas.openxmlformats.org/markup-compatibility/2006">
              <mc:Choice xmlns:v="urn:schemas-microsoft-com:vml" Requires="v">
                <p:oleObj spid="_x0000_s87056" name="Worksheet" r:id="rId5" imgW="8743892" imgH="5886411" progId="Excel.Sheet.8">
                  <p:embed/>
                </p:oleObj>
              </mc:Choice>
              <mc:Fallback>
                <p:oleObj name="Worksheet" r:id="rId5" imgW="8743892" imgH="5886411" progId="Excel.Sheet.8">
                  <p:embed/>
                  <p:pic>
                    <p:nvPicPr>
                      <p:cNvPr id="0" name="Picture 6"/>
                      <p:cNvPicPr>
                        <a:picLocks noChangeAspect="1" noChangeArrowheads="1"/>
                      </p:cNvPicPr>
                      <p:nvPr/>
                    </p:nvPicPr>
                    <p:blipFill>
                      <a:blip r:embed="rId6"/>
                      <a:srcRect/>
                      <a:stretch>
                        <a:fillRect/>
                      </a:stretch>
                    </p:blipFill>
                    <p:spPr bwMode="auto">
                      <a:xfrm>
                        <a:off x="228600" y="1447800"/>
                        <a:ext cx="8689975" cy="526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3904371" y="1805940"/>
            <a:ext cx="1066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38200" y="3547110"/>
            <a:ext cx="1676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4"/>
          <p:cNvSpPr txBox="1">
            <a:spLocks noChangeArrowheads="1"/>
          </p:cNvSpPr>
          <p:nvPr/>
        </p:nvSpPr>
        <p:spPr bwMode="auto">
          <a:xfrm>
            <a:off x="6248400" y="1828800"/>
            <a:ext cx="2436813" cy="1046440"/>
          </a:xfrm>
          <a:prstGeom prst="rect">
            <a:avLst/>
          </a:prstGeom>
          <a:solidFill>
            <a:srgbClr val="FF0000"/>
          </a:solidFill>
          <a:ln w="28575" algn="ctr">
            <a:solidFill>
              <a:schemeClr val="tx1"/>
            </a:solidFill>
            <a:miter lim="800000"/>
            <a:headEnd type="none" w="sm" len="sm"/>
            <a:tailEnd type="none" w="sm" len="sm"/>
          </a:ln>
          <a:effectLst>
            <a:outerShdw dist="165588" dir="1948272" algn="ctr" rotWithShape="0">
              <a:schemeClr val="bg2">
                <a:alpha val="50000"/>
              </a:schemeClr>
            </a:outerShdw>
          </a:effectLst>
        </p:spPr>
        <p:txBody>
          <a:bodyPr wrap="square">
            <a:spAutoFit/>
          </a:bodyPr>
          <a:lstStyle/>
          <a:p>
            <a:pPr marL="342900" indent="-342900">
              <a:lnSpc>
                <a:spcPct val="90000"/>
              </a:lnSpc>
              <a:spcBef>
                <a:spcPct val="20000"/>
              </a:spcBef>
              <a:buSzPct val="100000"/>
              <a:buFont typeface="Wingdings" pitchFamily="2" charset="2"/>
              <a:buNone/>
              <a:defRPr/>
            </a:pPr>
            <a:r>
              <a:rPr lang="en-US" sz="2000" b="1" dirty="0">
                <a:solidFill>
                  <a:srgbClr val="000000"/>
                </a:solidFill>
                <a:latin typeface="+mj-lt"/>
              </a:rPr>
              <a:t>~$</a:t>
            </a:r>
            <a:r>
              <a:rPr lang="en-US" sz="2000" b="1" dirty="0" smtClean="0">
                <a:solidFill>
                  <a:srgbClr val="000000"/>
                </a:solidFill>
                <a:latin typeface="+mj-lt"/>
              </a:rPr>
              <a:t>783 </a:t>
            </a:r>
            <a:r>
              <a:rPr lang="en-US" sz="2000" b="1" dirty="0">
                <a:solidFill>
                  <a:srgbClr val="000000"/>
                </a:solidFill>
                <a:latin typeface="+mj-lt"/>
              </a:rPr>
              <a:t>M Training </a:t>
            </a:r>
          </a:p>
          <a:p>
            <a:pPr marL="342900" indent="-342900">
              <a:lnSpc>
                <a:spcPct val="90000"/>
              </a:lnSpc>
              <a:spcBef>
                <a:spcPct val="20000"/>
              </a:spcBef>
              <a:buSzPct val="100000"/>
              <a:buFont typeface="Wingdings" pitchFamily="2" charset="2"/>
              <a:buNone/>
              <a:defRPr/>
            </a:pPr>
            <a:r>
              <a:rPr lang="en-US" sz="2000" b="1" u="sng" dirty="0">
                <a:solidFill>
                  <a:srgbClr val="000000"/>
                </a:solidFill>
                <a:latin typeface="+mj-lt"/>
              </a:rPr>
              <a:t>~$</a:t>
            </a:r>
            <a:r>
              <a:rPr lang="en-US" sz="2000" b="1" u="sng" dirty="0" smtClean="0">
                <a:solidFill>
                  <a:srgbClr val="000000"/>
                </a:solidFill>
                <a:latin typeface="+mj-lt"/>
              </a:rPr>
              <a:t>657 </a:t>
            </a:r>
            <a:r>
              <a:rPr lang="en-US" sz="2000" b="1" u="sng" dirty="0">
                <a:solidFill>
                  <a:srgbClr val="000000"/>
                </a:solidFill>
                <a:latin typeface="+mj-lt"/>
              </a:rPr>
              <a:t>M Career</a:t>
            </a:r>
            <a:endParaRPr lang="en-US" sz="2000" b="1" dirty="0">
              <a:solidFill>
                <a:srgbClr val="000000"/>
              </a:solidFill>
              <a:latin typeface="+mj-lt"/>
            </a:endParaRPr>
          </a:p>
          <a:p>
            <a:pPr marL="342900" indent="-342900">
              <a:lnSpc>
                <a:spcPct val="90000"/>
              </a:lnSpc>
              <a:spcBef>
                <a:spcPct val="20000"/>
              </a:spcBef>
              <a:buSzPct val="100000"/>
              <a:buFont typeface="Wingdings" pitchFamily="2" charset="2"/>
              <a:buNone/>
              <a:defRPr/>
            </a:pPr>
            <a:r>
              <a:rPr lang="en-US" sz="2000" b="1" dirty="0">
                <a:solidFill>
                  <a:srgbClr val="000000"/>
                </a:solidFill>
                <a:latin typeface="+mj-lt"/>
              </a:rPr>
              <a:t>~$</a:t>
            </a:r>
            <a:r>
              <a:rPr lang="en-US" sz="2000" b="1" dirty="0" smtClean="0">
                <a:solidFill>
                  <a:srgbClr val="000000"/>
                </a:solidFill>
                <a:latin typeface="+mj-lt"/>
              </a:rPr>
              <a:t>1.44  billion</a:t>
            </a:r>
            <a:endParaRPr lang="en-US" sz="2000" b="1" dirty="0">
              <a:solidFill>
                <a:srgbClr val="000000"/>
              </a:solidFill>
              <a:latin typeface="+mj-lt"/>
            </a:endParaRPr>
          </a:p>
        </p:txBody>
      </p:sp>
      <p:sp>
        <p:nvSpPr>
          <p:cNvPr id="11"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a:t>
            </a:fld>
            <a:endParaRPr lang="en-US" dirty="0" smtClean="0"/>
          </a:p>
        </p:txBody>
      </p:sp>
      <p:sp>
        <p:nvSpPr>
          <p:cNvPr id="12" name="Rectangle 11"/>
          <p:cNvSpPr/>
          <p:nvPr/>
        </p:nvSpPr>
        <p:spPr>
          <a:xfrm>
            <a:off x="1295400" y="6248400"/>
            <a:ext cx="6282041" cy="369332"/>
          </a:xfrm>
          <a:prstGeom prst="rect">
            <a:avLst/>
          </a:prstGeom>
          <a:ln>
            <a:solidFill>
              <a:schemeClr val="tx1"/>
            </a:solidFill>
          </a:ln>
        </p:spPr>
        <p:txBody>
          <a:bodyPr wrap="none">
            <a:spAutoFit/>
          </a:bodyPr>
          <a:lstStyle/>
          <a:p>
            <a:r>
              <a:rPr lang="en-US" dirty="0" smtClean="0"/>
              <a:t>NIH Budget Office: </a:t>
            </a:r>
            <a:r>
              <a:rPr lang="en-US" dirty="0" smtClean="0">
                <a:hlinkClick r:id="rId7"/>
              </a:rPr>
              <a:t>http://officeofbudget.od.nih.gov/index.htm</a:t>
            </a:r>
            <a:r>
              <a:rPr lang="en-US" dirty="0" smtClean="0"/>
              <a:t> </a:t>
            </a:r>
            <a:endParaRPr lang="en-US" dirty="0"/>
          </a:p>
        </p:txBody>
      </p:sp>
    </p:spTree>
    <p:extLst>
      <p:ext uri="{BB962C8B-B14F-4D97-AF65-F5344CB8AC3E}">
        <p14:creationId xmlns:p14="http://schemas.microsoft.com/office/powerpoint/2010/main" val="18746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K23 Awardees’ Subsequent Application for and Receipt of NIH RPGs</a:t>
            </a:r>
            <a:r>
              <a:rPr lang="en-US" sz="3200" dirty="0" smtClean="0">
                <a:effectLst>
                  <a:outerShdw blurRad="38100" dist="38100" dir="2700000" algn="tl" rotWithShape="0">
                    <a:srgbClr val="000000">
                      <a:alpha val="43137"/>
                    </a:srgbClr>
                  </a:outerShdw>
                </a:effectLst>
              </a:rPr>
              <a:t>* </a:t>
            </a:r>
            <a:endParaRPr lang="en-US" sz="3200" dirty="0">
              <a:effectLst>
                <a:outerShdw blurRad="38100" dist="38100" dir="2700000" algn="tl" rotWithShape="0">
                  <a:srgbClr val="000000">
                    <a:alpha val="43137"/>
                  </a:srgbClr>
                </a:outerShdw>
              </a:effectLst>
            </a:endParaRPr>
          </a:p>
        </p:txBody>
      </p:sp>
      <p:graphicFrame>
        <p:nvGraphicFramePr>
          <p:cNvPr id="5122" name="Object 2"/>
          <p:cNvGraphicFramePr>
            <a:graphicFrameLocks noGrp="1" noChangeAspect="1"/>
          </p:cNvGraphicFramePr>
          <p:nvPr>
            <p:ph idx="1"/>
          </p:nvPr>
        </p:nvGraphicFramePr>
        <p:xfrm>
          <a:off x="152400" y="1600200"/>
          <a:ext cx="8763000" cy="4724400"/>
        </p:xfrm>
        <a:graphic>
          <a:graphicData uri="http://schemas.openxmlformats.org/presentationml/2006/ole">
            <mc:AlternateContent xmlns:mc="http://schemas.openxmlformats.org/markup-compatibility/2006">
              <mc:Choice xmlns:v="urn:schemas-microsoft-com:vml" Requires="v">
                <p:oleObj spid="_x0000_s5135" name="Chart" r:id="rId3" imgW="8582084" imgH="5305417" progId="MSGraph.Chart.8">
                  <p:embed followColorScheme="full"/>
                </p:oleObj>
              </mc:Choice>
              <mc:Fallback>
                <p:oleObj name="Chart" r:id="rId3" imgW="8582084" imgH="5305417" progId="MSGraph.Chart.8">
                  <p:embed followColorScheme="full"/>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87630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480060" y="6305550"/>
            <a:ext cx="8153400" cy="461665"/>
          </a:xfrm>
          <a:prstGeom prst="rect">
            <a:avLst/>
          </a:prstGeom>
          <a:noFill/>
          <a:ln w="9525">
            <a:noFill/>
            <a:miter lim="800000"/>
            <a:headEnd/>
            <a:tailEnd/>
          </a:ln>
        </p:spPr>
        <p:txBody>
          <a:bodyPr>
            <a:spAutoFit/>
          </a:bodyPr>
          <a:lstStyle/>
          <a:p>
            <a:r>
              <a:rPr lang="en-US" sz="1200" b="1" dirty="0"/>
              <a:t>* RPG’s include R01, R23, R29, R37, DP1, P01, P42, PN1, R03, R15, R21, R22, R23, R33, R34, R35, R36, R37, R55, R56, UC1, UC7, U01, and U19 mechanisms.</a:t>
            </a:r>
          </a:p>
        </p:txBody>
      </p:sp>
      <p:sp>
        <p:nvSpPr>
          <p:cNvPr id="7"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534400" cy="4525963"/>
          </a:xfrm>
        </p:spPr>
        <p:txBody>
          <a:bodyPr anchor="ctr">
            <a:normAutofit/>
          </a:bodyPr>
          <a:lstStyle/>
          <a:p>
            <a:pPr marL="0" indent="0" algn="ctr">
              <a:buNone/>
            </a:pPr>
            <a:r>
              <a:rPr lang="en-US" sz="4400" dirty="0" smtClean="0"/>
              <a:t>Administration Issues:</a:t>
            </a:r>
          </a:p>
          <a:p>
            <a:pPr marL="0" indent="0" algn="ctr">
              <a:buNone/>
            </a:pPr>
            <a:r>
              <a:rPr lang="en-US" sz="4400" dirty="0" smtClean="0"/>
              <a:t> </a:t>
            </a:r>
          </a:p>
          <a:p>
            <a:pPr marL="0" indent="0" algn="ctr">
              <a:buNone/>
            </a:pPr>
            <a:r>
              <a:rPr lang="en-US" sz="4400" dirty="0" smtClean="0"/>
              <a:t>K Awards</a:t>
            </a:r>
            <a:endParaRPr lang="en-US" sz="4400" dirty="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21</a:t>
            </a:fld>
            <a:endParaRPr lang="en-US" dirty="0" smtClean="0"/>
          </a:p>
        </p:txBody>
      </p:sp>
    </p:spTree>
    <p:extLst>
      <p:ext uri="{BB962C8B-B14F-4D97-AF65-F5344CB8AC3E}">
        <p14:creationId xmlns:p14="http://schemas.microsoft.com/office/powerpoint/2010/main" val="278006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914400" y="457200"/>
            <a:ext cx="7337425" cy="531813"/>
          </a:xfrm>
        </p:spPr>
        <p:txBody>
          <a:bodyPr>
            <a:noAutofit/>
          </a:bodyPr>
          <a:lstStyle/>
          <a:p>
            <a:pPr eaLnBrk="1" hangingPunct="1"/>
            <a:r>
              <a:rPr lang="en-US" sz="4000" dirty="0" smtClean="0">
                <a:effectLst>
                  <a:outerShdw blurRad="38100" dist="38100" dir="2700000" algn="tl">
                    <a:srgbClr val="000000">
                      <a:alpha val="43137"/>
                    </a:srgbClr>
                  </a:outerShdw>
                </a:effectLst>
              </a:rPr>
              <a:t>Common Features: Eligibility</a:t>
            </a:r>
          </a:p>
        </p:txBody>
      </p:sp>
      <p:sp>
        <p:nvSpPr>
          <p:cNvPr id="26628" name="Rectangle 3"/>
          <p:cNvSpPr>
            <a:spLocks noGrp="1" noChangeArrowheads="1"/>
          </p:cNvSpPr>
          <p:nvPr>
            <p:ph type="body" idx="1"/>
          </p:nvPr>
        </p:nvSpPr>
        <p:spPr>
          <a:xfrm>
            <a:off x="0" y="1524000"/>
            <a:ext cx="9144000" cy="5105400"/>
          </a:xfrm>
        </p:spPr>
        <p:txBody>
          <a:bodyPr>
            <a:normAutofit fontScale="85000" lnSpcReduction="10000"/>
          </a:bodyPr>
          <a:lstStyle/>
          <a:p>
            <a:pPr eaLnBrk="1" hangingPunct="1"/>
            <a:r>
              <a:rPr lang="en-US" b="1" dirty="0" smtClean="0"/>
              <a:t>Eligibility—Who can Apply?</a:t>
            </a:r>
            <a:r>
              <a:rPr lang="en-US" dirty="0" smtClean="0"/>
              <a:t> </a:t>
            </a:r>
          </a:p>
          <a:p>
            <a:pPr lvl="1" eaLnBrk="1" hangingPunct="1"/>
            <a:r>
              <a:rPr lang="en-US" sz="2800" dirty="0" smtClean="0"/>
              <a:t>Doctoral Degree (generally)</a:t>
            </a:r>
          </a:p>
          <a:p>
            <a:pPr lvl="2" eaLnBrk="1" hangingPunct="1"/>
            <a:r>
              <a:rPr lang="en-US" sz="1900" dirty="0" smtClean="0"/>
              <a:t>Some (</a:t>
            </a:r>
            <a:r>
              <a:rPr lang="en-US" sz="1900" b="1" dirty="0" smtClean="0"/>
              <a:t>K08, K23, K24</a:t>
            </a:r>
            <a:r>
              <a:rPr lang="en-US" sz="1900" dirty="0" smtClean="0"/>
              <a:t>)  require clinical degree</a:t>
            </a:r>
          </a:p>
          <a:p>
            <a:pPr lvl="1" eaLnBrk="1" hangingPunct="1"/>
            <a:r>
              <a:rPr lang="en-US" sz="2800" dirty="0" smtClean="0"/>
              <a:t>US Citizen, Non-Citizen National, Permanent Resident (except </a:t>
            </a:r>
            <a:r>
              <a:rPr lang="en-US" sz="2800" i="1" dirty="0" smtClean="0"/>
              <a:t>K99/R00</a:t>
            </a:r>
            <a:r>
              <a:rPr lang="en-US" sz="2800" dirty="0" smtClean="0"/>
              <a:t>); Citizenship requirement met at time of award, not application</a:t>
            </a:r>
          </a:p>
          <a:p>
            <a:pPr lvl="1" eaLnBrk="1" hangingPunct="1"/>
            <a:r>
              <a:rPr lang="en-US" sz="2800" dirty="0" smtClean="0"/>
              <a:t>Previous NIH PD/PI may be Ineligible</a:t>
            </a:r>
          </a:p>
          <a:p>
            <a:pPr lvl="2" eaLnBrk="1" hangingPunct="1"/>
            <a:r>
              <a:rPr lang="en-US" sz="1900" dirty="0" smtClean="0"/>
              <a:t>Usually PD/PI on R03 or R21 is OK (except </a:t>
            </a:r>
            <a:r>
              <a:rPr lang="en-US" sz="1900" b="1" dirty="0" smtClean="0"/>
              <a:t>K99/R00</a:t>
            </a:r>
            <a:r>
              <a:rPr lang="en-US" sz="1900" dirty="0" smtClean="0"/>
              <a:t>)</a:t>
            </a:r>
          </a:p>
          <a:p>
            <a:pPr lvl="2" eaLnBrk="1" hangingPunct="1"/>
            <a:r>
              <a:rPr lang="en-US" sz="1900" dirty="0" smtClean="0"/>
              <a:t>PD/PI on R01 or subproject PD/PI on a P01 is </a:t>
            </a:r>
            <a:r>
              <a:rPr lang="en-US" sz="1900" b="1" dirty="0" smtClean="0"/>
              <a:t>NOT</a:t>
            </a:r>
            <a:r>
              <a:rPr lang="en-US" sz="1900" dirty="0" smtClean="0"/>
              <a:t> OK</a:t>
            </a:r>
          </a:p>
          <a:p>
            <a:pPr lvl="1"/>
            <a:r>
              <a:rPr lang="en-US" sz="2800" dirty="0" smtClean="0"/>
              <a:t>For K99/R00:  </a:t>
            </a:r>
          </a:p>
          <a:p>
            <a:pPr lvl="2"/>
            <a:r>
              <a:rPr lang="en-US" sz="1900" dirty="0" smtClean="0"/>
              <a:t>Eligibility changed to target investigators who have no more than 4 years of postdoctoral research experience (</a:t>
            </a:r>
            <a:r>
              <a:rPr lang="en-US" sz="1900" i="1" dirty="0" smtClean="0"/>
              <a:t>previously 5 years)</a:t>
            </a:r>
          </a:p>
          <a:p>
            <a:pPr lvl="2"/>
            <a:r>
              <a:rPr lang="en-US" sz="1900" dirty="0" smtClean="0"/>
              <a:t>If applicant achieves independence prior to initiating the K99, neither K99 or R00 phases will be awarded</a:t>
            </a:r>
          </a:p>
          <a:p>
            <a:pPr algn="ctr" eaLnBrk="1" hangingPunct="1">
              <a:buFontTx/>
              <a:buNone/>
            </a:pPr>
            <a:endParaRPr lang="en-US" sz="2000" b="1" i="1" dirty="0" smtClean="0"/>
          </a:p>
          <a:p>
            <a:pPr eaLnBrk="1" hangingPunct="1">
              <a:buFontTx/>
              <a:buNone/>
            </a:pPr>
            <a:r>
              <a:rPr lang="en-US" sz="1900" b="1" i="1" dirty="0" smtClean="0"/>
              <a:t>Read the Eligibility Section of the Funding Opportunity Announcements (FOAs) carefully</a:t>
            </a:r>
            <a:r>
              <a:rPr lang="en-US" sz="1400" b="1" i="1" dirty="0" smtClean="0"/>
              <a:t>!</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body" idx="1"/>
          </p:nvPr>
        </p:nvSpPr>
        <p:spPr>
          <a:xfrm>
            <a:off x="152400" y="1600200"/>
            <a:ext cx="8839200" cy="4800600"/>
          </a:xfrm>
        </p:spPr>
        <p:txBody>
          <a:bodyPr>
            <a:normAutofit fontScale="92500" lnSpcReduction="10000"/>
          </a:bodyPr>
          <a:lstStyle/>
          <a:p>
            <a:pPr eaLnBrk="1" hangingPunct="1">
              <a:spcAft>
                <a:spcPts val="1200"/>
              </a:spcAft>
            </a:pPr>
            <a:r>
              <a:rPr lang="en-US" sz="2400" dirty="0" smtClean="0"/>
              <a:t>Duration: three, four, or five years</a:t>
            </a:r>
          </a:p>
          <a:p>
            <a:pPr lvl="1" eaLnBrk="1" hangingPunct="1">
              <a:spcAft>
                <a:spcPts val="1200"/>
              </a:spcAft>
            </a:pPr>
            <a:r>
              <a:rPr lang="en-US" sz="2400" dirty="0" smtClean="0"/>
              <a:t>Extensions in time – award terms remain in effect; e.g. minimum effort requirement must be maintained during the extension period</a:t>
            </a:r>
          </a:p>
          <a:p>
            <a:pPr eaLnBrk="1" hangingPunct="1">
              <a:spcAft>
                <a:spcPts val="1200"/>
              </a:spcAft>
            </a:pPr>
            <a:r>
              <a:rPr lang="en-US" sz="2400" dirty="0" smtClean="0"/>
              <a:t>Entry level awards require a mentor, multiple mentors are OK</a:t>
            </a:r>
          </a:p>
          <a:p>
            <a:pPr eaLnBrk="1" hangingPunct="1">
              <a:spcAft>
                <a:spcPts val="1200"/>
              </a:spcAft>
            </a:pPr>
            <a:r>
              <a:rPr lang="en-US" sz="2400" dirty="0" smtClean="0"/>
              <a:t>Mentored Ks encouraged to apply for independent support during K</a:t>
            </a:r>
          </a:p>
          <a:p>
            <a:pPr eaLnBrk="1" hangingPunct="1">
              <a:spcAft>
                <a:spcPts val="1200"/>
              </a:spcAft>
            </a:pPr>
            <a:r>
              <a:rPr lang="en-US" sz="2400" dirty="0" smtClean="0"/>
              <a:t>Non-mentored awards (e.g., </a:t>
            </a:r>
            <a:r>
              <a:rPr lang="en-US" sz="2400" b="1" dirty="0" smtClean="0"/>
              <a:t>K02, K24</a:t>
            </a:r>
            <a:r>
              <a:rPr lang="en-US" sz="2400" dirty="0" smtClean="0"/>
              <a:t>) are sometimes renewable</a:t>
            </a:r>
          </a:p>
          <a:p>
            <a:pPr>
              <a:spcAft>
                <a:spcPts val="1200"/>
              </a:spcAft>
            </a:pPr>
            <a:r>
              <a:rPr lang="en-US" sz="2400" dirty="0" smtClean="0"/>
              <a:t>K99 phase of the K99/R00 minimum 12 months; generally no more than 2 years</a:t>
            </a:r>
          </a:p>
          <a:p>
            <a:pPr>
              <a:spcAft>
                <a:spcPts val="1200"/>
              </a:spcAft>
              <a:buNone/>
            </a:pPr>
            <a:r>
              <a:rPr lang="en-US" sz="2400" dirty="0" smtClean="0"/>
              <a:t> </a:t>
            </a:r>
          </a:p>
          <a:p>
            <a:pPr eaLnBrk="1" hangingPunct="1">
              <a:spcAft>
                <a:spcPts val="1200"/>
              </a:spcAft>
            </a:pPr>
            <a:endParaRPr lang="en-US" sz="2400" dirty="0" smtClean="0"/>
          </a:p>
        </p:txBody>
      </p:sp>
      <p:sp>
        <p:nvSpPr>
          <p:cNvPr id="27652" name="Rectangle 3"/>
          <p:cNvSpPr>
            <a:spLocks noGrp="1" noChangeArrowheads="1"/>
          </p:cNvSpPr>
          <p:nvPr>
            <p:ph type="title"/>
          </p:nvPr>
        </p:nvSpPr>
        <p:spPr>
          <a:xfrm>
            <a:off x="815975" y="533400"/>
            <a:ext cx="7337425" cy="407987"/>
          </a:xfrm>
          <a:noFill/>
        </p:spPr>
        <p:txBody>
          <a:bodyPr>
            <a:noAutofit/>
          </a:bodyPr>
          <a:lstStyle/>
          <a:p>
            <a:pPr eaLnBrk="1" hangingPunct="1"/>
            <a:r>
              <a:rPr lang="en-US" sz="4000" dirty="0" smtClean="0">
                <a:effectLst>
                  <a:outerShdw blurRad="38100" dist="38100" dir="2700000" algn="tl">
                    <a:srgbClr val="000000">
                      <a:alpha val="43137"/>
                    </a:srgbClr>
                  </a:outerShdw>
                </a:effectLst>
              </a:rPr>
              <a:t>Common Features: Duration</a:t>
            </a:r>
            <a:endParaRPr lang="en-US" sz="4000" u="sng" dirty="0" smtClean="0">
              <a:effectLst>
                <a:outerShdw blurRad="38100" dist="38100" dir="2700000" algn="tl">
                  <a:srgbClr val="000000">
                    <a:alpha val="43137"/>
                  </a:srgbClr>
                </a:outerShdw>
              </a:effectLst>
            </a:endParaRP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23</a:t>
            </a:fld>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81000" y="322263"/>
            <a:ext cx="8229600" cy="744537"/>
          </a:xfrm>
        </p:spPr>
        <p:txBody>
          <a:bodyPr>
            <a:noAutofit/>
          </a:bodyPr>
          <a:lstStyle/>
          <a:p>
            <a:pPr eaLnBrk="1" hangingPunct="1"/>
            <a:r>
              <a:rPr lang="en-US" sz="3200" dirty="0" smtClean="0">
                <a:effectLst>
                  <a:outerShdw blurRad="38100" dist="38100" dir="2700000" algn="tl">
                    <a:srgbClr val="000000">
                      <a:alpha val="43137"/>
                    </a:srgbClr>
                  </a:outerShdw>
                </a:effectLst>
              </a:rPr>
              <a:t>Common Features: Appointment &amp; Effort</a:t>
            </a:r>
          </a:p>
        </p:txBody>
      </p:sp>
      <p:sp>
        <p:nvSpPr>
          <p:cNvPr id="28676" name="Rectangle 3"/>
          <p:cNvSpPr>
            <a:spLocks noGrp="1" noChangeArrowheads="1"/>
          </p:cNvSpPr>
          <p:nvPr>
            <p:ph type="body" idx="1"/>
          </p:nvPr>
        </p:nvSpPr>
        <p:spPr>
          <a:xfrm>
            <a:off x="533400" y="1676400"/>
            <a:ext cx="8001000" cy="4800600"/>
          </a:xfrm>
        </p:spPr>
        <p:txBody>
          <a:bodyPr>
            <a:normAutofit fontScale="70000" lnSpcReduction="20000"/>
          </a:bodyPr>
          <a:lstStyle/>
          <a:p>
            <a:pPr eaLnBrk="1" hangingPunct="1">
              <a:lnSpc>
                <a:spcPct val="120000"/>
              </a:lnSpc>
              <a:spcAft>
                <a:spcPts val="600"/>
              </a:spcAft>
            </a:pPr>
            <a:r>
              <a:rPr lang="en-US" sz="2800" u="sng" dirty="0" smtClean="0"/>
              <a:t>Appointment:</a:t>
            </a:r>
            <a:r>
              <a:rPr lang="en-US" sz="2800" dirty="0" smtClean="0"/>
              <a:t> </a:t>
            </a:r>
          </a:p>
          <a:p>
            <a:pPr lvl="1" eaLnBrk="1" hangingPunct="1">
              <a:lnSpc>
                <a:spcPct val="120000"/>
              </a:lnSpc>
              <a:spcBef>
                <a:spcPts val="0"/>
              </a:spcBef>
              <a:spcAft>
                <a:spcPts val="600"/>
              </a:spcAft>
            </a:pPr>
            <a:r>
              <a:rPr lang="en-US" sz="2400" dirty="0" smtClean="0"/>
              <a:t>For K eligibility purposes, individual must have a </a:t>
            </a:r>
            <a:r>
              <a:rPr lang="en-US" sz="2400" u="sng" dirty="0" smtClean="0"/>
              <a:t>full-time</a:t>
            </a:r>
            <a:r>
              <a:rPr lang="en-US" sz="2400" dirty="0" smtClean="0"/>
              <a:t> appointment at applicant organization (</a:t>
            </a:r>
            <a:r>
              <a:rPr lang="en-US" sz="2400" i="1" dirty="0" smtClean="0"/>
              <a:t>organization defines “full-time”)</a:t>
            </a:r>
          </a:p>
          <a:p>
            <a:pPr lvl="1" eaLnBrk="1" hangingPunct="1">
              <a:lnSpc>
                <a:spcPct val="120000"/>
              </a:lnSpc>
              <a:spcBef>
                <a:spcPts val="0"/>
              </a:spcBef>
              <a:spcAft>
                <a:spcPts val="600"/>
              </a:spcAft>
            </a:pPr>
            <a:r>
              <a:rPr lang="en-US" sz="2400" dirty="0" smtClean="0"/>
              <a:t>Any minimum effort requirement must be covered by that appointment </a:t>
            </a:r>
          </a:p>
          <a:p>
            <a:pPr eaLnBrk="1" hangingPunct="1">
              <a:lnSpc>
                <a:spcPct val="120000"/>
              </a:lnSpc>
              <a:spcAft>
                <a:spcPts val="600"/>
              </a:spcAft>
            </a:pPr>
            <a:r>
              <a:rPr lang="en-US" sz="2800" u="sng" dirty="0" smtClean="0"/>
              <a:t>Level of Effort</a:t>
            </a:r>
            <a:r>
              <a:rPr lang="en-US" sz="2800" dirty="0" smtClean="0"/>
              <a:t>:</a:t>
            </a:r>
            <a:r>
              <a:rPr lang="en-US" sz="2400" dirty="0" smtClean="0"/>
              <a:t> </a:t>
            </a:r>
          </a:p>
          <a:p>
            <a:pPr lvl="1" eaLnBrk="1" hangingPunct="1">
              <a:lnSpc>
                <a:spcPct val="120000"/>
              </a:lnSpc>
              <a:spcBef>
                <a:spcPts val="0"/>
              </a:spcBef>
              <a:spcAft>
                <a:spcPts val="600"/>
              </a:spcAft>
            </a:pPr>
            <a:r>
              <a:rPr lang="en-US" sz="2400" dirty="0" smtClean="0"/>
              <a:t>Mentored awards require full-time effort (defined as at least 9 person months (i.e.75%) on research and the rest on other career development related activities)</a:t>
            </a:r>
          </a:p>
          <a:p>
            <a:pPr eaLnBrk="1" hangingPunct="1">
              <a:lnSpc>
                <a:spcPct val="120000"/>
              </a:lnSpc>
              <a:spcAft>
                <a:spcPts val="600"/>
              </a:spcAft>
            </a:pPr>
            <a:r>
              <a:rPr lang="en-US" sz="2800" dirty="0" smtClean="0"/>
              <a:t>At the time of application and initial award, all candidates must meet the full-time appointment requirement as well as the minimum 75% effort requirement.</a:t>
            </a:r>
          </a:p>
          <a:p>
            <a:pPr eaLnBrk="1" hangingPunct="1">
              <a:lnSpc>
                <a:spcPct val="120000"/>
              </a:lnSpc>
              <a:spcAft>
                <a:spcPts val="600"/>
              </a:spcAft>
            </a:pPr>
            <a:r>
              <a:rPr lang="en-US" dirty="0" smtClean="0"/>
              <a:t>Note, some K programs permit 50% effort for clinical specialties</a:t>
            </a:r>
            <a:endParaRPr lang="en-US" sz="2800" dirty="0" smtClean="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Common Features: Appointment &amp; Effort (cont.)</a:t>
            </a:r>
          </a:p>
        </p:txBody>
      </p:sp>
      <p:sp>
        <p:nvSpPr>
          <p:cNvPr id="29700" name="Rectangle 3"/>
          <p:cNvSpPr>
            <a:spLocks noGrp="1" noChangeArrowheads="1"/>
          </p:cNvSpPr>
          <p:nvPr>
            <p:ph type="body" idx="1"/>
          </p:nvPr>
        </p:nvSpPr>
        <p:spPr>
          <a:xfrm>
            <a:off x="457200" y="1676400"/>
            <a:ext cx="8229600" cy="5029200"/>
          </a:xfrm>
        </p:spPr>
        <p:txBody>
          <a:bodyPr/>
          <a:lstStyle/>
          <a:p>
            <a:pPr eaLnBrk="1" hangingPunct="1">
              <a:spcAft>
                <a:spcPts val="1200"/>
              </a:spcAft>
              <a:buFontTx/>
              <a:buNone/>
            </a:pPr>
            <a:r>
              <a:rPr lang="en-US" sz="2400" b="1" u="sng" dirty="0" smtClean="0"/>
              <a:t>Policy on Temporary Reduction in Effort</a:t>
            </a:r>
          </a:p>
          <a:p>
            <a:pPr eaLnBrk="1" hangingPunct="1">
              <a:spcAft>
                <a:spcPts val="1200"/>
              </a:spcAft>
            </a:pPr>
            <a:r>
              <a:rPr lang="en-US" sz="2000" dirty="0" smtClean="0"/>
              <a:t>K awardees may request temporary reduction in effort to less than 75% for up to 12 continuous months during the K award project period.  Effort must still be at least 50%. </a:t>
            </a:r>
          </a:p>
          <a:p>
            <a:pPr>
              <a:spcAft>
                <a:spcPts val="1200"/>
              </a:spcAft>
            </a:pPr>
            <a:r>
              <a:rPr lang="en-US" sz="2000" dirty="0" smtClean="0"/>
              <a:t>See section 12.3.6.4 of the NIH GPS:  </a:t>
            </a:r>
            <a:r>
              <a:rPr lang="en-US" sz="1600" dirty="0" smtClean="0">
                <a:hlinkClick r:id="rId3"/>
              </a:rPr>
              <a:t>http://grants.nih.gov/grants/policy/nihgps_2013/nihgps_ch12.htm#_Toc271265200</a:t>
            </a:r>
            <a:r>
              <a:rPr lang="en-US" sz="1600" dirty="0" smtClean="0"/>
              <a:t> </a:t>
            </a:r>
          </a:p>
          <a:p>
            <a:pPr eaLnBrk="1" hangingPunct="1">
              <a:spcAft>
                <a:spcPts val="1200"/>
              </a:spcAft>
              <a:buFontTx/>
              <a:buNone/>
            </a:pPr>
            <a:r>
              <a:rPr lang="en-US" sz="2400" b="1" u="sng" dirty="0" smtClean="0"/>
              <a:t>Policy on Part Time Institutional Appointment</a:t>
            </a:r>
            <a:r>
              <a:rPr lang="en-US" sz="2400" b="1" dirty="0" smtClean="0"/>
              <a:t>  </a:t>
            </a:r>
          </a:p>
          <a:p>
            <a:pPr eaLnBrk="1" hangingPunct="1">
              <a:spcAft>
                <a:spcPts val="1200"/>
              </a:spcAft>
            </a:pPr>
            <a:r>
              <a:rPr lang="en-US" sz="2000" dirty="0" smtClean="0"/>
              <a:t>K awardees may request temporary reduction in their appointment to less than full-time (but not less than three-quarter time) for a period not to exceed 12 continuous months during the K award project period.</a:t>
            </a:r>
          </a:p>
          <a:p>
            <a:pPr eaLnBrk="1" hangingPunct="1">
              <a:spcAft>
                <a:spcPts val="1200"/>
              </a:spcAft>
            </a:pPr>
            <a:r>
              <a:rPr lang="en-US" sz="2000" dirty="0" smtClean="0"/>
              <a:t>See section 12.3.5.1 of the NIH GPS: </a:t>
            </a:r>
            <a:r>
              <a:rPr lang="en-US" sz="1400" dirty="0" smtClean="0">
                <a:hlinkClick r:id="rId4"/>
              </a:rPr>
              <a:t>http://grants.nih.gov/grants/policy/nihgps_2013/nihgps_ch12.htm#_Toc271265195</a:t>
            </a:r>
            <a:r>
              <a:rPr lang="en-US" sz="1400" dirty="0" smtClean="0"/>
              <a:t>  </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25</a:t>
            </a:fld>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Common Features: Appointment &amp; Effort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(cont.)</a:t>
            </a:r>
          </a:p>
        </p:txBody>
      </p:sp>
      <p:sp>
        <p:nvSpPr>
          <p:cNvPr id="30724" name="Rectangle 3"/>
          <p:cNvSpPr>
            <a:spLocks noGrp="1" noChangeArrowheads="1"/>
          </p:cNvSpPr>
          <p:nvPr>
            <p:ph type="body" idx="1"/>
          </p:nvPr>
        </p:nvSpPr>
        <p:spPr>
          <a:xfrm>
            <a:off x="457200" y="1676400"/>
            <a:ext cx="8229600" cy="4525963"/>
          </a:xfrm>
        </p:spPr>
        <p:txBody>
          <a:bodyPr/>
          <a:lstStyle/>
          <a:p>
            <a:pPr eaLnBrk="1" hangingPunct="1">
              <a:lnSpc>
                <a:spcPct val="80000"/>
              </a:lnSpc>
              <a:spcAft>
                <a:spcPts val="1200"/>
              </a:spcAft>
            </a:pPr>
            <a:r>
              <a:rPr lang="en-US" dirty="0" smtClean="0"/>
              <a:t>For both adjustments (Temporary Effort and Appointment Status):  </a:t>
            </a:r>
          </a:p>
          <a:p>
            <a:pPr lvl="1" eaLnBrk="1" hangingPunct="1">
              <a:lnSpc>
                <a:spcPct val="80000"/>
              </a:lnSpc>
              <a:spcAft>
                <a:spcPts val="1200"/>
              </a:spcAft>
            </a:pPr>
            <a:r>
              <a:rPr lang="en-US" dirty="0" smtClean="0"/>
              <a:t>The nature of the circumstances requiring a change in appointment status or percent effort might include personal or family situations such as parental leave, child care, elder care, medical conditions, or a disability.  </a:t>
            </a:r>
          </a:p>
          <a:p>
            <a:pPr lvl="1" eaLnBrk="1" hangingPunct="1">
              <a:lnSpc>
                <a:spcPct val="80000"/>
              </a:lnSpc>
              <a:spcAft>
                <a:spcPts val="1200"/>
              </a:spcAft>
            </a:pPr>
            <a:r>
              <a:rPr lang="en-US" dirty="0" smtClean="0"/>
              <a:t>Permission to change either will not be approved to accommodate job opportunities, clinical practice, clinical training, or joint appointments.</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26</a:t>
            </a:fld>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722437"/>
            <a:ext cx="8229600" cy="4525963"/>
          </a:xfrm>
        </p:spPr>
        <p:txBody>
          <a:bodyPr/>
          <a:lstStyle/>
          <a:p>
            <a:pPr eaLnBrk="1" hangingPunct="1"/>
            <a:r>
              <a:rPr lang="en-US" dirty="0" smtClean="0"/>
              <a:t>Awardees </a:t>
            </a:r>
            <a:r>
              <a:rPr lang="en-US" dirty="0" smtClean="0">
                <a:solidFill>
                  <a:srgbClr val="FF0000"/>
                </a:solidFill>
              </a:rPr>
              <a:t>may not</a:t>
            </a:r>
            <a:r>
              <a:rPr lang="en-US" dirty="0" smtClean="0"/>
              <a:t> simultaneously request a reduction in appointment status from full-time to part-time </a:t>
            </a:r>
            <a:r>
              <a:rPr lang="en-US" dirty="0" smtClean="0">
                <a:solidFill>
                  <a:srgbClr val="FF0000"/>
                </a:solidFill>
              </a:rPr>
              <a:t>AND</a:t>
            </a:r>
            <a:r>
              <a:rPr lang="en-US" dirty="0" smtClean="0"/>
              <a:t> a reduction in percent effort to less than 75%.</a:t>
            </a:r>
          </a:p>
          <a:p>
            <a:pPr eaLnBrk="1" hangingPunct="1"/>
            <a:r>
              <a:rPr lang="en-US" dirty="0" smtClean="0"/>
              <a:t>Two options only available after a K award has been issued.  Part-time appointments will be considered by the IC on a case-by-case basis.</a:t>
            </a:r>
          </a:p>
          <a:p>
            <a:pPr eaLnBrk="1" hangingPunct="1"/>
            <a:r>
              <a:rPr lang="en-US" dirty="0" smtClean="0"/>
              <a:t>Both require NIH Prior Approval</a:t>
            </a:r>
          </a:p>
        </p:txBody>
      </p:sp>
      <p:sp>
        <p:nvSpPr>
          <p:cNvPr id="32772" name="Rectangle 4"/>
          <p:cNvSpPr>
            <a:spLocks noGrp="1" noChangeArrowheads="1"/>
          </p:cNvSpPr>
          <p:nvPr>
            <p:ph type="title"/>
          </p:nvPr>
        </p:nvSpPr>
        <p:spPr>
          <a:noFill/>
        </p:spPr>
        <p:txBody>
          <a:bodyPr>
            <a:normAutofit/>
          </a:bodyPr>
          <a:lstStyle/>
          <a:p>
            <a:pPr eaLnBrk="1" hangingPunct="1"/>
            <a:r>
              <a:rPr lang="en-US" sz="3200" dirty="0" smtClean="0">
                <a:effectLst>
                  <a:outerShdw blurRad="38100" dist="38100" dir="2700000" algn="tl">
                    <a:srgbClr val="000000">
                      <a:alpha val="43137"/>
                    </a:srgbClr>
                  </a:outerShdw>
                </a:effectLst>
              </a:rPr>
              <a:t>Common Features: Appointment &amp; Effort (cont.)</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27</a:t>
            </a:fld>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Common Features: Appointment &amp; Effort (cont.)</a:t>
            </a:r>
          </a:p>
        </p:txBody>
      </p:sp>
      <p:sp>
        <p:nvSpPr>
          <p:cNvPr id="31748" name="Rectangle 3"/>
          <p:cNvSpPr>
            <a:spLocks noGrp="1" noChangeArrowheads="1"/>
          </p:cNvSpPr>
          <p:nvPr>
            <p:ph type="body" idx="1"/>
          </p:nvPr>
        </p:nvSpPr>
        <p:spPr>
          <a:xfrm>
            <a:off x="381000" y="1600200"/>
            <a:ext cx="8229600" cy="4953000"/>
          </a:xfrm>
        </p:spPr>
        <p:txBody>
          <a:bodyPr>
            <a:noAutofit/>
          </a:bodyPr>
          <a:lstStyle/>
          <a:p>
            <a:pPr eaLnBrk="1" hangingPunct="1">
              <a:lnSpc>
                <a:spcPct val="110000"/>
              </a:lnSpc>
              <a:buFontTx/>
              <a:buNone/>
            </a:pPr>
            <a:r>
              <a:rPr lang="en-US" sz="1600" b="1" u="sng" dirty="0" smtClean="0"/>
              <a:t>Policy on Permanently Reducing Effort/Concurrent Support</a:t>
            </a:r>
          </a:p>
          <a:p>
            <a:pPr eaLnBrk="1" hangingPunct="1">
              <a:lnSpc>
                <a:spcPct val="110000"/>
              </a:lnSpc>
            </a:pPr>
            <a:r>
              <a:rPr lang="en-US" sz="1600" dirty="0" smtClean="0"/>
              <a:t>Reducing effort to 50% in final 2 years &amp; replacing with effort on any peer-reviewed research grant or subproject</a:t>
            </a:r>
          </a:p>
          <a:p>
            <a:pPr eaLnBrk="1" hangingPunct="1">
              <a:lnSpc>
                <a:spcPct val="110000"/>
              </a:lnSpc>
            </a:pPr>
            <a:r>
              <a:rPr lang="en-US" sz="1600" dirty="0" smtClean="0"/>
              <a:t>The K award must be active when competing research grant application is submitted &amp; must be in its final two years before the reduction in effort to 6 person-months (50% full-time effort) is permitted. </a:t>
            </a:r>
          </a:p>
          <a:p>
            <a:pPr eaLnBrk="1" hangingPunct="1">
              <a:lnSpc>
                <a:spcPct val="110000"/>
              </a:lnSpc>
            </a:pPr>
            <a:r>
              <a:rPr lang="en-US" sz="1600" dirty="0" smtClean="0"/>
              <a:t>Individual must: </a:t>
            </a:r>
          </a:p>
          <a:p>
            <a:pPr lvl="1" eaLnBrk="1" hangingPunct="1">
              <a:lnSpc>
                <a:spcPct val="110000"/>
              </a:lnSpc>
            </a:pPr>
            <a:r>
              <a:rPr lang="en-US" sz="1600" dirty="0" smtClean="0"/>
              <a:t>Remain in a mentored situation</a:t>
            </a:r>
          </a:p>
          <a:p>
            <a:pPr lvl="1" eaLnBrk="1" hangingPunct="1">
              <a:lnSpc>
                <a:spcPct val="110000"/>
              </a:lnSpc>
            </a:pPr>
            <a:r>
              <a:rPr lang="en-US" sz="1600" dirty="0" smtClean="0"/>
              <a:t>Be a PI on a competing NIH research grant application (R01, R03, R15, R21, R34, or equivalent from another Federal agency); or a sub-project director on a competing multi-component research, center grant, or cooperative agreement application (P01, P50, U01, etc. or equivalent application from another Federal agency).</a:t>
            </a:r>
          </a:p>
          <a:p>
            <a:pPr eaLnBrk="1" hangingPunct="1">
              <a:lnSpc>
                <a:spcPct val="110000"/>
              </a:lnSpc>
            </a:pPr>
            <a:r>
              <a:rPr lang="en-US" sz="1600" dirty="0" smtClean="0"/>
              <a:t>See section 12.3.6.2 of the NIH GPS:  </a:t>
            </a:r>
            <a:r>
              <a:rPr lang="en-US" sz="1400" dirty="0" smtClean="0">
                <a:hlinkClick r:id="rId3"/>
              </a:rPr>
              <a:t>http://grants.nih.gov/grants/policy/nihgps_2013/nihgps_ch12.htm#_Toc271265198</a:t>
            </a:r>
            <a:endParaRPr lang="en-US" sz="1400" dirty="0" smtClean="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28</a:t>
            </a:fld>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457200"/>
            <a:ext cx="8001000" cy="533400"/>
          </a:xfrm>
          <a:noFill/>
        </p:spPr>
        <p:txBody>
          <a:bodyPr lIns="92075" tIns="46038" rIns="92075" bIns="46038" anchor="b">
            <a:noAutofit/>
          </a:bodyPr>
          <a:lstStyle/>
          <a:p>
            <a:pPr eaLnBrk="1" hangingPunct="1"/>
            <a:r>
              <a:rPr lang="en-US" sz="4000" dirty="0" smtClean="0">
                <a:effectLst>
                  <a:outerShdw blurRad="38100" dist="38100" dir="2700000" algn="tl">
                    <a:srgbClr val="000000">
                      <a:alpha val="43137"/>
                    </a:srgbClr>
                  </a:outerShdw>
                </a:effectLst>
              </a:rPr>
              <a:t>Common Features: Costs</a:t>
            </a:r>
          </a:p>
        </p:txBody>
      </p:sp>
      <p:sp>
        <p:nvSpPr>
          <p:cNvPr id="33796" name="Rectangle 3"/>
          <p:cNvSpPr>
            <a:spLocks noGrp="1" noChangeArrowheads="1"/>
          </p:cNvSpPr>
          <p:nvPr>
            <p:ph type="body" idx="1"/>
          </p:nvPr>
        </p:nvSpPr>
        <p:spPr>
          <a:xfrm>
            <a:off x="609600" y="1676400"/>
            <a:ext cx="8001000" cy="5029200"/>
          </a:xfrm>
          <a:noFill/>
        </p:spPr>
        <p:txBody>
          <a:bodyPr lIns="92075" tIns="46038" rIns="92075" bIns="46038"/>
          <a:lstStyle/>
          <a:p>
            <a:pPr eaLnBrk="1" hangingPunct="1">
              <a:lnSpc>
                <a:spcPct val="80000"/>
              </a:lnSpc>
              <a:buFontTx/>
              <a:buNone/>
            </a:pPr>
            <a:r>
              <a:rPr lang="en-US" sz="2500" dirty="0" smtClean="0"/>
              <a:t>Some costs vary widely across NIH ICs.  Review specific Program Announcements carefully.</a:t>
            </a:r>
          </a:p>
          <a:p>
            <a:pPr eaLnBrk="1" hangingPunct="1">
              <a:lnSpc>
                <a:spcPct val="80000"/>
              </a:lnSpc>
            </a:pPr>
            <a:r>
              <a:rPr lang="en-US" sz="2400" b="1" u="sng" dirty="0" smtClean="0"/>
              <a:t>Salary/fringe benefits</a:t>
            </a:r>
            <a:r>
              <a:rPr lang="en-US" sz="2400" b="1" dirty="0" smtClean="0"/>
              <a:t>: </a:t>
            </a:r>
          </a:p>
          <a:p>
            <a:pPr lvl="1" eaLnBrk="1" hangingPunct="1">
              <a:lnSpc>
                <a:spcPct val="80000"/>
              </a:lnSpc>
            </a:pPr>
            <a:r>
              <a:rPr lang="en-US" sz="2200" dirty="0" smtClean="0"/>
              <a:t>Salaries capped between </a:t>
            </a:r>
            <a:r>
              <a:rPr lang="en-US" sz="2200" dirty="0" smtClean="0">
                <a:solidFill>
                  <a:srgbClr val="FF0000"/>
                </a:solidFill>
              </a:rPr>
              <a:t>$75,000 </a:t>
            </a:r>
            <a:r>
              <a:rPr lang="en-US" sz="2200" dirty="0" smtClean="0"/>
              <a:t>and legislatively mandated cap (currently </a:t>
            </a:r>
            <a:r>
              <a:rPr lang="en-US" sz="2200" dirty="0" smtClean="0">
                <a:solidFill>
                  <a:srgbClr val="FF0000"/>
                </a:solidFill>
              </a:rPr>
              <a:t>$181,500</a:t>
            </a:r>
            <a:r>
              <a:rPr lang="en-US" sz="2200" dirty="0" smtClean="0"/>
              <a:t>) </a:t>
            </a:r>
          </a:p>
          <a:p>
            <a:pPr lvl="1" eaLnBrk="1" hangingPunct="1">
              <a:lnSpc>
                <a:spcPct val="80000"/>
              </a:lnSpc>
            </a:pPr>
            <a:r>
              <a:rPr lang="en-US" sz="2200" dirty="0" smtClean="0"/>
              <a:t>Fringe benefits are over &amp; above any salary cap</a:t>
            </a:r>
          </a:p>
          <a:p>
            <a:pPr lvl="1" eaLnBrk="1" hangingPunct="1">
              <a:lnSpc>
                <a:spcPct val="80000"/>
              </a:lnSpc>
            </a:pPr>
            <a:r>
              <a:rPr lang="en-US" sz="2200" dirty="0" smtClean="0"/>
              <a:t>Salary supplementation OK, but must be with non-Federal funds and not require extra duties that would interfere with K activities</a:t>
            </a:r>
            <a:endParaRPr lang="en-US" sz="2000" b="1" dirty="0" smtClean="0"/>
          </a:p>
          <a:p>
            <a:pPr eaLnBrk="1" hangingPunct="1">
              <a:lnSpc>
                <a:spcPct val="80000"/>
              </a:lnSpc>
            </a:pPr>
            <a:r>
              <a:rPr lang="en-US" sz="2400" b="1" u="sng" dirty="0" smtClean="0"/>
              <a:t>Research/development costs</a:t>
            </a:r>
            <a:r>
              <a:rPr lang="en-US" sz="2400" b="1" dirty="0" smtClean="0"/>
              <a:t>:</a:t>
            </a:r>
          </a:p>
          <a:p>
            <a:pPr lvl="1" eaLnBrk="1" hangingPunct="1">
              <a:lnSpc>
                <a:spcPct val="80000"/>
              </a:lnSpc>
            </a:pPr>
            <a:r>
              <a:rPr lang="en-US" sz="2400" dirty="0" smtClean="0"/>
              <a:t>Generally</a:t>
            </a:r>
            <a:r>
              <a:rPr lang="en-US" sz="2400" dirty="0" smtClean="0">
                <a:solidFill>
                  <a:schemeClr val="tx1"/>
                </a:solidFill>
              </a:rPr>
              <a:t> </a:t>
            </a:r>
            <a:r>
              <a:rPr lang="en-US" sz="2400" dirty="0" smtClean="0">
                <a:solidFill>
                  <a:srgbClr val="FF0000"/>
                </a:solidFill>
              </a:rPr>
              <a:t>$25,000</a:t>
            </a:r>
            <a:r>
              <a:rPr lang="en-US" sz="2400" dirty="0" smtClean="0">
                <a:solidFill>
                  <a:schemeClr val="tx1"/>
                </a:solidFill>
              </a:rPr>
              <a:t> </a:t>
            </a:r>
            <a:r>
              <a:rPr lang="en-US" sz="2400" dirty="0" smtClean="0"/>
              <a:t>to </a:t>
            </a:r>
            <a:r>
              <a:rPr lang="en-US" sz="2400" dirty="0" smtClean="0">
                <a:solidFill>
                  <a:srgbClr val="FF0000"/>
                </a:solidFill>
              </a:rPr>
              <a:t>$50,000</a:t>
            </a:r>
          </a:p>
          <a:p>
            <a:pPr lvl="1" eaLnBrk="1" hangingPunct="1">
              <a:lnSpc>
                <a:spcPct val="80000"/>
              </a:lnSpc>
            </a:pPr>
            <a:r>
              <a:rPr lang="en-US" sz="2200" dirty="0" smtClean="0"/>
              <a:t>Commonly used for: supplies, equipment, technical personnel, travel to research meetings or training, tuition/fees, computational services</a:t>
            </a:r>
            <a:endParaRPr lang="en-US" sz="2200" b="1" dirty="0" smtClean="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29</a:t>
            </a:fld>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Line 2"/>
          <p:cNvSpPr>
            <a:spLocks noChangeShapeType="1"/>
          </p:cNvSpPr>
          <p:nvPr/>
        </p:nvSpPr>
        <p:spPr bwMode="auto">
          <a:xfrm>
            <a:off x="3048000" y="16764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75" name="Line 3"/>
          <p:cNvSpPr>
            <a:spLocks noChangeShapeType="1"/>
          </p:cNvSpPr>
          <p:nvPr/>
        </p:nvSpPr>
        <p:spPr bwMode="auto">
          <a:xfrm>
            <a:off x="3048000" y="19812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76" name="Line 4"/>
          <p:cNvSpPr>
            <a:spLocks noChangeShapeType="1"/>
          </p:cNvSpPr>
          <p:nvPr/>
        </p:nvSpPr>
        <p:spPr bwMode="auto">
          <a:xfrm>
            <a:off x="3048000" y="22860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77" name="Line 5"/>
          <p:cNvSpPr>
            <a:spLocks noChangeShapeType="1"/>
          </p:cNvSpPr>
          <p:nvPr/>
        </p:nvSpPr>
        <p:spPr bwMode="auto">
          <a:xfrm>
            <a:off x="3048000" y="25908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0" name="Line 8"/>
          <p:cNvSpPr>
            <a:spLocks noChangeShapeType="1"/>
          </p:cNvSpPr>
          <p:nvPr/>
        </p:nvSpPr>
        <p:spPr bwMode="auto">
          <a:xfrm>
            <a:off x="3048000" y="28956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1" name="Line 9"/>
          <p:cNvSpPr>
            <a:spLocks noChangeShapeType="1"/>
          </p:cNvSpPr>
          <p:nvPr/>
        </p:nvSpPr>
        <p:spPr bwMode="auto">
          <a:xfrm>
            <a:off x="3048000" y="32004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2" name="Line 10"/>
          <p:cNvSpPr>
            <a:spLocks noChangeShapeType="1"/>
          </p:cNvSpPr>
          <p:nvPr/>
        </p:nvSpPr>
        <p:spPr bwMode="auto">
          <a:xfrm>
            <a:off x="3048000" y="38100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5" name="Line 13"/>
          <p:cNvSpPr>
            <a:spLocks noChangeShapeType="1"/>
          </p:cNvSpPr>
          <p:nvPr/>
        </p:nvSpPr>
        <p:spPr bwMode="auto">
          <a:xfrm>
            <a:off x="3048000" y="41148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6" name="Line 14"/>
          <p:cNvSpPr>
            <a:spLocks noChangeShapeType="1"/>
          </p:cNvSpPr>
          <p:nvPr/>
        </p:nvSpPr>
        <p:spPr bwMode="auto">
          <a:xfrm>
            <a:off x="3048000" y="44196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7" name="Line 15"/>
          <p:cNvSpPr>
            <a:spLocks noChangeShapeType="1"/>
          </p:cNvSpPr>
          <p:nvPr/>
        </p:nvSpPr>
        <p:spPr bwMode="auto">
          <a:xfrm>
            <a:off x="3048000" y="47244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8" name="Line 16"/>
          <p:cNvSpPr>
            <a:spLocks noChangeShapeType="1"/>
          </p:cNvSpPr>
          <p:nvPr/>
        </p:nvSpPr>
        <p:spPr bwMode="auto">
          <a:xfrm>
            <a:off x="3048000" y="50292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89" name="Line 17"/>
          <p:cNvSpPr>
            <a:spLocks noChangeShapeType="1"/>
          </p:cNvSpPr>
          <p:nvPr/>
        </p:nvSpPr>
        <p:spPr bwMode="auto">
          <a:xfrm>
            <a:off x="3048000" y="53340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90" name="Line 18"/>
          <p:cNvSpPr>
            <a:spLocks noChangeShapeType="1"/>
          </p:cNvSpPr>
          <p:nvPr/>
        </p:nvSpPr>
        <p:spPr bwMode="auto">
          <a:xfrm>
            <a:off x="3048000" y="35052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91" name="Line 19"/>
          <p:cNvSpPr>
            <a:spLocks noChangeShapeType="1"/>
          </p:cNvSpPr>
          <p:nvPr/>
        </p:nvSpPr>
        <p:spPr bwMode="auto">
          <a:xfrm>
            <a:off x="3048000" y="56388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92" name="Line 20"/>
          <p:cNvSpPr>
            <a:spLocks noChangeShapeType="1"/>
          </p:cNvSpPr>
          <p:nvPr/>
        </p:nvSpPr>
        <p:spPr bwMode="auto">
          <a:xfrm>
            <a:off x="3048000" y="59436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493" name="Line 21"/>
          <p:cNvSpPr>
            <a:spLocks noChangeShapeType="1"/>
          </p:cNvSpPr>
          <p:nvPr/>
        </p:nvSpPr>
        <p:spPr bwMode="auto">
          <a:xfrm>
            <a:off x="3048000" y="6248400"/>
            <a:ext cx="406400" cy="0"/>
          </a:xfrm>
          <a:prstGeom prst="line">
            <a:avLst/>
          </a:prstGeom>
          <a:noFill/>
          <a:ln w="57150">
            <a:solidFill>
              <a:schemeClr val="bg1"/>
            </a:solidFill>
            <a:round/>
            <a:headEnd/>
            <a:tailEnd/>
          </a:ln>
          <a:effectLst/>
        </p:spPr>
        <p:txBody>
          <a:bodyPr wrap="none" anchor="ctr"/>
          <a:lstStyle/>
          <a:p>
            <a:endParaRPr lang="en-US" dirty="0"/>
          </a:p>
        </p:txBody>
      </p:sp>
      <p:sp>
        <p:nvSpPr>
          <p:cNvPr id="361502" name="Line 30"/>
          <p:cNvSpPr>
            <a:spLocks noChangeShapeType="1"/>
          </p:cNvSpPr>
          <p:nvPr/>
        </p:nvSpPr>
        <p:spPr bwMode="auto">
          <a:xfrm flipH="1">
            <a:off x="1625600" y="2971800"/>
            <a:ext cx="1490663" cy="0"/>
          </a:xfrm>
          <a:prstGeom prst="line">
            <a:avLst/>
          </a:prstGeom>
          <a:noFill/>
          <a:ln w="57150">
            <a:solidFill>
              <a:schemeClr val="bg1"/>
            </a:solidFill>
            <a:round/>
            <a:headEnd/>
            <a:tailEnd/>
          </a:ln>
          <a:effectLst/>
        </p:spPr>
        <p:txBody>
          <a:bodyPr wrap="none" anchor="ctr"/>
          <a:lstStyle/>
          <a:p>
            <a:endParaRPr lang="en-US" dirty="0"/>
          </a:p>
        </p:txBody>
      </p:sp>
      <p:sp>
        <p:nvSpPr>
          <p:cNvPr id="361503" name="Line 31"/>
          <p:cNvSpPr>
            <a:spLocks noChangeShapeType="1"/>
          </p:cNvSpPr>
          <p:nvPr/>
        </p:nvSpPr>
        <p:spPr bwMode="auto">
          <a:xfrm flipH="1">
            <a:off x="1625600" y="4114800"/>
            <a:ext cx="1490663" cy="0"/>
          </a:xfrm>
          <a:prstGeom prst="line">
            <a:avLst/>
          </a:prstGeom>
          <a:noFill/>
          <a:ln w="57150">
            <a:solidFill>
              <a:schemeClr val="bg1"/>
            </a:solidFill>
            <a:round/>
            <a:headEnd/>
            <a:tailEnd/>
          </a:ln>
          <a:effectLst/>
        </p:spPr>
        <p:txBody>
          <a:bodyPr wrap="none" anchor="ctr"/>
          <a:lstStyle/>
          <a:p>
            <a:endParaRPr lang="en-US" dirty="0"/>
          </a:p>
        </p:txBody>
      </p:sp>
      <p:sp>
        <p:nvSpPr>
          <p:cNvPr id="361518" name="Rectangle 46"/>
          <p:cNvSpPr>
            <a:spLocks noGrp="1" noChangeArrowheads="1"/>
          </p:cNvSpPr>
          <p:nvPr>
            <p:ph type="title"/>
          </p:nvPr>
        </p:nvSpPr>
        <p:spPr/>
        <p:txBody>
          <a:bodyPr/>
          <a:lstStyle/>
          <a:p>
            <a:r>
              <a:rPr lang="en-US" sz="3200" dirty="0" smtClean="0">
                <a:effectLst>
                  <a:outerShdw blurRad="38100" dist="38100" dir="2700000" algn="tl">
                    <a:srgbClr val="000000">
                      <a:alpha val="43137"/>
                    </a:srgbClr>
                  </a:outerShdw>
                </a:effectLst>
              </a:rPr>
              <a:t>Research Training </a:t>
            </a:r>
            <a:r>
              <a:rPr lang="en-US" sz="3200" dirty="0">
                <a:effectLst>
                  <a:outerShdw blurRad="38100" dist="38100" dir="2700000" algn="tl">
                    <a:srgbClr val="000000">
                      <a:alpha val="43137"/>
                    </a:srgbClr>
                  </a:outerShdw>
                </a:effectLst>
              </a:rPr>
              <a:t>and Career </a:t>
            </a:r>
            <a:r>
              <a:rPr lang="en-US" sz="3200" dirty="0" smtClean="0">
                <a:effectLst>
                  <a:outerShdw blurRad="38100" dist="38100" dir="2700000" algn="tl">
                    <a:srgbClr val="000000">
                      <a:alpha val="43137"/>
                    </a:srgbClr>
                  </a:outerShdw>
                </a:effectLst>
              </a:rPr>
              <a:t>Development Timeframe</a:t>
            </a:r>
            <a:endParaRPr lang="en-US" sz="3200" dirty="0">
              <a:effectLst>
                <a:outerShdw blurRad="38100" dist="38100" dir="2700000" algn="tl">
                  <a:srgbClr val="000000">
                    <a:alpha val="43137"/>
                  </a:srgbClr>
                </a:outerShdw>
              </a:effectLst>
            </a:endParaRPr>
          </a:p>
        </p:txBody>
      </p:sp>
      <p:sp>
        <p:nvSpPr>
          <p:cNvPr id="361524" name="Line 52"/>
          <p:cNvSpPr>
            <a:spLocks noChangeShapeType="1"/>
          </p:cNvSpPr>
          <p:nvPr/>
        </p:nvSpPr>
        <p:spPr bwMode="auto">
          <a:xfrm flipH="1">
            <a:off x="1600200" y="2133600"/>
            <a:ext cx="1490663" cy="0"/>
          </a:xfrm>
          <a:prstGeom prst="line">
            <a:avLst/>
          </a:prstGeom>
          <a:noFill/>
          <a:ln w="57150">
            <a:solidFill>
              <a:schemeClr val="bg1"/>
            </a:solidFill>
            <a:round/>
            <a:headEnd/>
            <a:tailEnd/>
          </a:ln>
          <a:effectLst/>
        </p:spPr>
        <p:txBody>
          <a:bodyPr wrap="none" anchor="ctr"/>
          <a:lstStyle/>
          <a:p>
            <a:endParaRPr lang="en-US" dirty="0"/>
          </a:p>
        </p:txBody>
      </p:sp>
      <p:sp>
        <p:nvSpPr>
          <p:cNvPr id="58" name="Line 2"/>
          <p:cNvSpPr>
            <a:spLocks noChangeShapeType="1"/>
          </p:cNvSpPr>
          <p:nvPr/>
        </p:nvSpPr>
        <p:spPr bwMode="auto">
          <a:xfrm>
            <a:off x="3048000" y="2110740"/>
            <a:ext cx="406400" cy="0"/>
          </a:xfrm>
          <a:prstGeom prst="line">
            <a:avLst/>
          </a:prstGeom>
          <a:noFill/>
          <a:ln w="57150">
            <a:solidFill>
              <a:schemeClr val="bg1"/>
            </a:solidFill>
            <a:round/>
            <a:headEnd/>
            <a:tailEnd/>
          </a:ln>
        </p:spPr>
        <p:txBody>
          <a:bodyPr wrap="none" anchor="ctr"/>
          <a:lstStyle/>
          <a:p>
            <a:pPr eaLnBrk="0" hangingPunct="0">
              <a:defRPr/>
            </a:pPr>
            <a:endParaRPr lang="en-US" sz="1400" dirty="0">
              <a:solidFill>
                <a:srgbClr val="000000"/>
              </a:solidFill>
              <a:effectLst>
                <a:outerShdw blurRad="38100" dist="38100" dir="2700000" algn="tl">
                  <a:srgbClr val="000000">
                    <a:alpha val="43137"/>
                  </a:srgbClr>
                </a:outerShdw>
              </a:effectLst>
              <a:latin typeface="Lucida Sans Unicode" pitchFamily="34" charset="0"/>
            </a:endParaRPr>
          </a:p>
        </p:txBody>
      </p:sp>
      <p:sp>
        <p:nvSpPr>
          <p:cNvPr id="59" name="Line 3"/>
          <p:cNvSpPr>
            <a:spLocks noChangeShapeType="1"/>
          </p:cNvSpPr>
          <p:nvPr/>
        </p:nvSpPr>
        <p:spPr bwMode="auto">
          <a:xfrm>
            <a:off x="3048000" y="2415540"/>
            <a:ext cx="406400" cy="0"/>
          </a:xfrm>
          <a:prstGeom prst="line">
            <a:avLst/>
          </a:prstGeom>
          <a:noFill/>
          <a:ln w="57150">
            <a:solidFill>
              <a:schemeClr val="bg1"/>
            </a:solidFill>
            <a:round/>
            <a:headEnd/>
            <a:tailEnd/>
          </a:ln>
        </p:spPr>
        <p:txBody>
          <a:bodyPr wrap="none" anchor="ctr"/>
          <a:lstStyle/>
          <a:p>
            <a:pPr eaLnBrk="0" hangingPunct="0">
              <a:defRPr/>
            </a:pPr>
            <a:endParaRPr lang="en-US" sz="1400" dirty="0">
              <a:solidFill>
                <a:srgbClr val="000000"/>
              </a:solidFill>
              <a:effectLst>
                <a:outerShdw blurRad="38100" dist="38100" dir="2700000" algn="tl">
                  <a:srgbClr val="000000">
                    <a:alpha val="43137"/>
                  </a:srgbClr>
                </a:outerShdw>
              </a:effectLst>
              <a:latin typeface="Lucida Sans Unicode" pitchFamily="34" charset="0"/>
            </a:endParaRPr>
          </a:p>
        </p:txBody>
      </p:sp>
      <p:sp>
        <p:nvSpPr>
          <p:cNvPr id="60" name="Line 4"/>
          <p:cNvSpPr>
            <a:spLocks noChangeShapeType="1"/>
          </p:cNvSpPr>
          <p:nvPr/>
        </p:nvSpPr>
        <p:spPr bwMode="auto">
          <a:xfrm>
            <a:off x="3048000" y="2720340"/>
            <a:ext cx="406400" cy="0"/>
          </a:xfrm>
          <a:prstGeom prst="line">
            <a:avLst/>
          </a:prstGeom>
          <a:noFill/>
          <a:ln w="57150">
            <a:solidFill>
              <a:schemeClr val="bg1"/>
            </a:solidFill>
            <a:round/>
            <a:headEnd/>
            <a:tailEnd/>
          </a:ln>
        </p:spPr>
        <p:txBody>
          <a:bodyPr wrap="none" anchor="ctr"/>
          <a:lstStyle/>
          <a:p>
            <a:pPr eaLnBrk="0" hangingPunct="0">
              <a:defRPr/>
            </a:pPr>
            <a:endParaRPr lang="en-US" sz="1400" dirty="0">
              <a:solidFill>
                <a:srgbClr val="000000"/>
              </a:solidFill>
              <a:effectLst>
                <a:outerShdw blurRad="38100" dist="38100" dir="2700000" algn="tl">
                  <a:srgbClr val="000000">
                    <a:alpha val="43137"/>
                  </a:srgbClr>
                </a:outerShdw>
              </a:effectLst>
              <a:latin typeface="Lucida Sans Unicode" pitchFamily="34" charset="0"/>
            </a:endParaRPr>
          </a:p>
        </p:txBody>
      </p:sp>
      <p:sp>
        <p:nvSpPr>
          <p:cNvPr id="61" name="Line 5"/>
          <p:cNvSpPr>
            <a:spLocks noChangeShapeType="1"/>
          </p:cNvSpPr>
          <p:nvPr/>
        </p:nvSpPr>
        <p:spPr bwMode="auto">
          <a:xfrm>
            <a:off x="3048000" y="3025140"/>
            <a:ext cx="406400" cy="0"/>
          </a:xfrm>
          <a:prstGeom prst="line">
            <a:avLst/>
          </a:prstGeom>
          <a:noFill/>
          <a:ln w="57150">
            <a:solidFill>
              <a:schemeClr val="bg1"/>
            </a:solidFill>
            <a:round/>
            <a:headEnd/>
            <a:tailEnd/>
          </a:ln>
        </p:spPr>
        <p:txBody>
          <a:bodyPr wrap="none" anchor="ctr"/>
          <a:lstStyle/>
          <a:p>
            <a:pPr eaLnBrk="0" hangingPunct="0">
              <a:defRPr/>
            </a:pPr>
            <a:endParaRPr lang="en-US" sz="1400" dirty="0">
              <a:solidFill>
                <a:srgbClr val="000000"/>
              </a:solidFill>
              <a:effectLst>
                <a:outerShdw blurRad="38100" dist="38100" dir="2700000" algn="tl">
                  <a:srgbClr val="000000">
                    <a:alpha val="43137"/>
                  </a:srgbClr>
                </a:outerShdw>
              </a:effectLst>
              <a:latin typeface="Lucida Sans Unicode" pitchFamily="34" charset="0"/>
            </a:endParaRPr>
          </a:p>
        </p:txBody>
      </p:sp>
      <p:sp>
        <p:nvSpPr>
          <p:cNvPr id="62" name="Line 6"/>
          <p:cNvSpPr>
            <a:spLocks noChangeShapeType="1"/>
          </p:cNvSpPr>
          <p:nvPr/>
        </p:nvSpPr>
        <p:spPr bwMode="auto">
          <a:xfrm flipH="1">
            <a:off x="4225925" y="31521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dirty="0">
              <a:solidFill>
                <a:srgbClr val="000000"/>
              </a:solidFill>
              <a:effectLst>
                <a:outerShdw blurRad="38100" dist="38100" dir="2700000" algn="tl">
                  <a:srgbClr val="000000">
                    <a:alpha val="43137"/>
                  </a:srgbClr>
                </a:outerShdw>
              </a:effectLst>
              <a:latin typeface="Lucida Sans Unicode" pitchFamily="34" charset="0"/>
            </a:endParaRPr>
          </a:p>
        </p:txBody>
      </p:sp>
      <p:sp>
        <p:nvSpPr>
          <p:cNvPr id="63" name="Text Box 7"/>
          <p:cNvSpPr txBox="1">
            <a:spLocks noChangeArrowheads="1"/>
          </p:cNvSpPr>
          <p:nvPr/>
        </p:nvSpPr>
        <p:spPr bwMode="auto">
          <a:xfrm>
            <a:off x="4324350" y="3093403"/>
            <a:ext cx="3470822" cy="387798"/>
          </a:xfrm>
          <a:prstGeom prst="rect">
            <a:avLst/>
          </a:prstGeom>
          <a:noFill/>
          <a:ln w="9525">
            <a:noFill/>
            <a:miter lim="800000"/>
            <a:headEnd/>
            <a:tailEnd/>
          </a:ln>
        </p:spPr>
        <p:txBody>
          <a:bodyPr wrap="none">
            <a:spAutoFit/>
          </a:bodyPr>
          <a:lstStyle/>
          <a:p>
            <a:pPr indent="111125" eaLnBrk="0" hangingPunct="0">
              <a:lnSpc>
                <a:spcPct val="80000"/>
              </a:lnSpc>
              <a:defRPr/>
            </a:pPr>
            <a:r>
              <a:rPr lang="en-US" sz="1200" b="1" dirty="0" err="1">
                <a:solidFill>
                  <a:srgbClr val="003366"/>
                </a:solidFill>
                <a:effectLst>
                  <a:outerShdw blurRad="38100" dist="38100" dir="2700000" algn="tl">
                    <a:srgbClr val="000000">
                      <a:alpha val="43137"/>
                    </a:srgbClr>
                  </a:outerShdw>
                </a:effectLst>
                <a:latin typeface="Lucida Sans Unicode" pitchFamily="34" charset="0"/>
              </a:rPr>
              <a:t>Predoctoral</a:t>
            </a:r>
            <a:r>
              <a:rPr lang="en-US" sz="1200" b="1">
                <a:solidFill>
                  <a:srgbClr val="003366"/>
                </a:solidFill>
                <a:effectLst>
                  <a:outerShdw blurRad="38100" dist="38100" dir="2700000" algn="tl">
                    <a:srgbClr val="000000">
                      <a:alpha val="43137"/>
                    </a:srgbClr>
                  </a:outerShdw>
                </a:effectLst>
                <a:latin typeface="Lucida Sans Unicode" pitchFamily="34" charset="0"/>
              </a:rPr>
              <a:t> Individual NRSA (F31)</a:t>
            </a:r>
          </a:p>
          <a:p>
            <a:pPr indent="111125" eaLnBrk="0" hangingPunct="0">
              <a:lnSpc>
                <a:spcPct val="80000"/>
              </a:lnSpc>
              <a:defRPr/>
            </a:pPr>
            <a:r>
              <a:rPr lang="en-US" sz="1200" b="1">
                <a:solidFill>
                  <a:srgbClr val="003366"/>
                </a:solidFill>
                <a:effectLst>
                  <a:outerShdw blurRad="38100" dist="38100" dir="2700000" algn="tl">
                    <a:srgbClr val="000000">
                      <a:alpha val="43137"/>
                    </a:srgbClr>
                  </a:outerShdw>
                </a:effectLst>
                <a:latin typeface="Lucida Sans Unicode" pitchFamily="34" charset="0"/>
              </a:rPr>
              <a:t>Predoctoral Individual MD/PhD NRSA (F30)</a:t>
            </a:r>
          </a:p>
        </p:txBody>
      </p:sp>
      <p:sp>
        <p:nvSpPr>
          <p:cNvPr id="64" name="Line 8"/>
          <p:cNvSpPr>
            <a:spLocks noChangeShapeType="1"/>
          </p:cNvSpPr>
          <p:nvPr/>
        </p:nvSpPr>
        <p:spPr bwMode="auto">
          <a:xfrm>
            <a:off x="3048000" y="33299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65" name="Line 9"/>
          <p:cNvSpPr>
            <a:spLocks noChangeShapeType="1"/>
          </p:cNvSpPr>
          <p:nvPr/>
        </p:nvSpPr>
        <p:spPr bwMode="auto">
          <a:xfrm>
            <a:off x="3048000" y="36347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66" name="Line 10"/>
          <p:cNvSpPr>
            <a:spLocks noChangeShapeType="1"/>
          </p:cNvSpPr>
          <p:nvPr/>
        </p:nvSpPr>
        <p:spPr bwMode="auto">
          <a:xfrm>
            <a:off x="3048000" y="42443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67" name="Line 11"/>
          <p:cNvSpPr>
            <a:spLocks noChangeShapeType="1"/>
          </p:cNvSpPr>
          <p:nvPr/>
        </p:nvSpPr>
        <p:spPr bwMode="auto">
          <a:xfrm flipH="1">
            <a:off x="4225925" y="3561715"/>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68" name="Text Box 12"/>
          <p:cNvSpPr txBox="1">
            <a:spLocks noChangeArrowheads="1"/>
          </p:cNvSpPr>
          <p:nvPr/>
        </p:nvSpPr>
        <p:spPr bwMode="auto">
          <a:xfrm>
            <a:off x="4457700" y="3414078"/>
            <a:ext cx="3619500" cy="646112"/>
          </a:xfrm>
          <a:prstGeom prst="rect">
            <a:avLst/>
          </a:prstGeom>
          <a:noFill/>
          <a:ln w="9525">
            <a:noFill/>
            <a:miter lim="800000"/>
            <a:headEnd/>
            <a:tailEnd/>
          </a:ln>
        </p:spPr>
        <p:txBody>
          <a:bodyPr>
            <a:spAutoFit/>
          </a:bodyPr>
          <a:lstStyle/>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Postdoctoral Institutional Training (T32)</a:t>
            </a:r>
          </a:p>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Postdoctoral Individual NRSA (F32)</a:t>
            </a:r>
          </a:p>
          <a:p>
            <a:pPr eaLnBrk="0" hangingPunct="0">
              <a:defRPr/>
            </a:pPr>
            <a:endParaRPr lang="en-US" sz="1200" b="1">
              <a:solidFill>
                <a:srgbClr val="003366"/>
              </a:solidFill>
              <a:effectLst>
                <a:outerShdw blurRad="38100" dist="38100" dir="2700000" algn="tl">
                  <a:srgbClr val="000000">
                    <a:alpha val="43137"/>
                  </a:srgbClr>
                </a:outerShdw>
              </a:effectLst>
              <a:latin typeface="Lucida Sans Unicode" pitchFamily="34" charset="0"/>
            </a:endParaRPr>
          </a:p>
        </p:txBody>
      </p:sp>
      <p:sp>
        <p:nvSpPr>
          <p:cNvPr id="69" name="Line 13"/>
          <p:cNvSpPr>
            <a:spLocks noChangeShapeType="1"/>
          </p:cNvSpPr>
          <p:nvPr/>
        </p:nvSpPr>
        <p:spPr bwMode="auto">
          <a:xfrm>
            <a:off x="3048000" y="45491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0" name="Line 14"/>
          <p:cNvSpPr>
            <a:spLocks noChangeShapeType="1"/>
          </p:cNvSpPr>
          <p:nvPr/>
        </p:nvSpPr>
        <p:spPr bwMode="auto">
          <a:xfrm>
            <a:off x="3048000" y="48539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1" name="Line 15"/>
          <p:cNvSpPr>
            <a:spLocks noChangeShapeType="1"/>
          </p:cNvSpPr>
          <p:nvPr/>
        </p:nvSpPr>
        <p:spPr bwMode="auto">
          <a:xfrm>
            <a:off x="3048000" y="51587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2" name="Line 16"/>
          <p:cNvSpPr>
            <a:spLocks noChangeShapeType="1"/>
          </p:cNvSpPr>
          <p:nvPr/>
        </p:nvSpPr>
        <p:spPr bwMode="auto">
          <a:xfrm>
            <a:off x="3048000" y="54635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3" name="Line 17"/>
          <p:cNvSpPr>
            <a:spLocks noChangeShapeType="1"/>
          </p:cNvSpPr>
          <p:nvPr/>
        </p:nvSpPr>
        <p:spPr bwMode="auto">
          <a:xfrm>
            <a:off x="3048000" y="57683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4" name="Line 18"/>
          <p:cNvSpPr>
            <a:spLocks noChangeShapeType="1"/>
          </p:cNvSpPr>
          <p:nvPr/>
        </p:nvSpPr>
        <p:spPr bwMode="auto">
          <a:xfrm>
            <a:off x="3048000" y="39395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5" name="Line 19"/>
          <p:cNvSpPr>
            <a:spLocks noChangeShapeType="1"/>
          </p:cNvSpPr>
          <p:nvPr/>
        </p:nvSpPr>
        <p:spPr bwMode="auto">
          <a:xfrm>
            <a:off x="3048000" y="60731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6" name="Line 20"/>
          <p:cNvSpPr>
            <a:spLocks noChangeShapeType="1"/>
          </p:cNvSpPr>
          <p:nvPr/>
        </p:nvSpPr>
        <p:spPr bwMode="auto">
          <a:xfrm>
            <a:off x="3048000" y="63779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7" name="Line 21"/>
          <p:cNvSpPr>
            <a:spLocks noChangeShapeType="1"/>
          </p:cNvSpPr>
          <p:nvPr/>
        </p:nvSpPr>
        <p:spPr bwMode="auto">
          <a:xfrm>
            <a:off x="3048000" y="6682740"/>
            <a:ext cx="406400"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78" name="Text Box 22"/>
          <p:cNvSpPr txBox="1">
            <a:spLocks noChangeArrowheads="1"/>
          </p:cNvSpPr>
          <p:nvPr/>
        </p:nvSpPr>
        <p:spPr bwMode="auto">
          <a:xfrm>
            <a:off x="533400" y="4930140"/>
            <a:ext cx="1676400" cy="274638"/>
          </a:xfrm>
          <a:prstGeom prst="rect">
            <a:avLst/>
          </a:prstGeom>
          <a:noFill/>
          <a:ln w="9525">
            <a:noFill/>
            <a:miter lim="800000"/>
            <a:headEnd/>
            <a:tailEnd/>
          </a:ln>
          <a:effectLst/>
        </p:spPr>
        <p:txBody>
          <a:bodyPr>
            <a:spAutoFit/>
          </a:bodyPr>
          <a:lstStyle/>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Small Grant (R03)</a:t>
            </a:r>
            <a:r>
              <a:rPr lang="en-US" sz="1200" b="1">
                <a:solidFill>
                  <a:srgbClr val="003366"/>
                </a:solidFill>
                <a:effectLst>
                  <a:outerShdw blurRad="38100" dist="38100" dir="2700000" algn="tl">
                    <a:srgbClr val="C0C0C0"/>
                  </a:outerShdw>
                </a:effectLst>
                <a:latin typeface="Lucida Sans Unicode" pitchFamily="34" charset="0"/>
              </a:rPr>
              <a:t> </a:t>
            </a:r>
            <a:endParaRPr lang="en-US" sz="1400" b="1">
              <a:solidFill>
                <a:srgbClr val="003366"/>
              </a:solidFill>
              <a:effectLst>
                <a:outerShdw blurRad="38100" dist="38100" dir="2700000" algn="tl">
                  <a:srgbClr val="C0C0C0"/>
                </a:outerShdw>
              </a:effectLst>
              <a:latin typeface="Lucida Sans Unicode" pitchFamily="34" charset="0"/>
            </a:endParaRPr>
          </a:p>
        </p:txBody>
      </p:sp>
      <p:sp>
        <p:nvSpPr>
          <p:cNvPr id="79" name="Text Box 23"/>
          <p:cNvSpPr txBox="1">
            <a:spLocks noChangeArrowheads="1"/>
          </p:cNvSpPr>
          <p:nvPr/>
        </p:nvSpPr>
        <p:spPr bwMode="auto">
          <a:xfrm>
            <a:off x="533400" y="5311140"/>
            <a:ext cx="1752600" cy="457200"/>
          </a:xfrm>
          <a:prstGeom prst="rect">
            <a:avLst/>
          </a:prstGeom>
          <a:noFill/>
          <a:ln w="9525">
            <a:noFill/>
            <a:miter lim="800000"/>
            <a:headEnd/>
            <a:tailEnd/>
          </a:ln>
        </p:spPr>
        <p:txBody>
          <a:bodyPr>
            <a:spAutoFit/>
          </a:bodyPr>
          <a:lstStyle/>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Research Project Grant (R01)</a:t>
            </a:r>
            <a:endParaRPr lang="en-US" sz="2400" b="1">
              <a:solidFill>
                <a:srgbClr val="003366"/>
              </a:solidFill>
              <a:effectLst>
                <a:outerShdw blurRad="38100" dist="38100" dir="2700000" algn="tl">
                  <a:srgbClr val="000000">
                    <a:alpha val="43137"/>
                  </a:srgbClr>
                </a:outerShdw>
              </a:effectLst>
              <a:latin typeface="Times New Roman" pitchFamily="18" charset="0"/>
            </a:endParaRPr>
          </a:p>
        </p:txBody>
      </p:sp>
      <p:sp>
        <p:nvSpPr>
          <p:cNvPr id="80" name="Text Box 24"/>
          <p:cNvSpPr txBox="1">
            <a:spLocks noChangeArrowheads="1"/>
          </p:cNvSpPr>
          <p:nvPr/>
        </p:nvSpPr>
        <p:spPr bwMode="auto">
          <a:xfrm>
            <a:off x="4419600" y="5341303"/>
            <a:ext cx="2856872" cy="276999"/>
          </a:xfrm>
          <a:prstGeom prst="rect">
            <a:avLst/>
          </a:prstGeom>
          <a:noFill/>
          <a:ln w="9525">
            <a:noFill/>
            <a:miter lim="800000"/>
            <a:headEnd/>
            <a:tailEnd/>
          </a:ln>
          <a:effectLst/>
        </p:spPr>
        <p:txBody>
          <a:bodyPr wrap="none">
            <a:spAutoFit/>
          </a:bodyPr>
          <a:lstStyle/>
          <a:p>
            <a:pPr eaLnBrk="0" hangingPunct="0">
              <a:defRPr/>
            </a:pPr>
            <a:r>
              <a:rPr lang="en-US" sz="1200" b="1" dirty="0">
                <a:solidFill>
                  <a:srgbClr val="003366"/>
                </a:solidFill>
                <a:effectLst>
                  <a:outerShdw blurRad="38100" dist="38100" dir="2700000" algn="tl">
                    <a:srgbClr val="C0C0C0"/>
                  </a:outerShdw>
                </a:effectLst>
                <a:latin typeface="Lucida Sans Unicode" pitchFamily="34" charset="0"/>
              </a:rPr>
              <a:t>  </a:t>
            </a:r>
            <a:r>
              <a:rPr lang="en-US" sz="1200" b="1" dirty="0">
                <a:solidFill>
                  <a:srgbClr val="003366"/>
                </a:solidFill>
                <a:effectLst>
                  <a:outerShdw blurRad="38100" dist="38100" dir="2700000" algn="tl">
                    <a:srgbClr val="000000">
                      <a:alpha val="43137"/>
                    </a:srgbClr>
                  </a:outerShdw>
                </a:effectLst>
                <a:latin typeface="Lucida Sans Unicode" pitchFamily="34" charset="0"/>
              </a:rPr>
              <a:t>Independent Scientist Award (K02)</a:t>
            </a:r>
            <a:endParaRPr lang="en-US" sz="2400" dirty="0">
              <a:solidFill>
                <a:srgbClr val="003366"/>
              </a:solidFill>
              <a:effectLst>
                <a:outerShdw blurRad="38100" dist="38100" dir="2700000" algn="tl">
                  <a:srgbClr val="000000">
                    <a:alpha val="43137"/>
                  </a:srgbClr>
                </a:outerShdw>
              </a:effectLst>
              <a:latin typeface="Times New Roman" pitchFamily="18" charset="0"/>
            </a:endParaRPr>
          </a:p>
        </p:txBody>
      </p:sp>
      <p:sp>
        <p:nvSpPr>
          <p:cNvPr id="81" name="Text Box 25"/>
          <p:cNvSpPr txBox="1">
            <a:spLocks noChangeArrowheads="1"/>
          </p:cNvSpPr>
          <p:nvPr/>
        </p:nvSpPr>
        <p:spPr bwMode="auto">
          <a:xfrm>
            <a:off x="4419600" y="6454140"/>
            <a:ext cx="2505814" cy="307777"/>
          </a:xfrm>
          <a:prstGeom prst="rect">
            <a:avLst/>
          </a:prstGeom>
          <a:noFill/>
          <a:ln w="9525">
            <a:noFill/>
            <a:miter lim="800000"/>
            <a:headEnd/>
            <a:tailEnd/>
          </a:ln>
          <a:effectLst/>
        </p:spPr>
        <p:txBody>
          <a:bodyPr wrap="none">
            <a:spAutoFit/>
          </a:bodyPr>
          <a:lstStyle/>
          <a:p>
            <a:pPr eaLnBrk="0" hangingPunct="0">
              <a:defRPr/>
            </a:pPr>
            <a:r>
              <a:rPr lang="en-US" sz="1200" b="1" dirty="0">
                <a:solidFill>
                  <a:srgbClr val="003366"/>
                </a:solidFill>
                <a:effectLst>
                  <a:outerShdw blurRad="38100" dist="38100" dir="2700000" algn="tl">
                    <a:srgbClr val="C0C0C0"/>
                  </a:outerShdw>
                </a:effectLst>
                <a:latin typeface="Lucida Sans Unicode" pitchFamily="34" charset="0"/>
              </a:rPr>
              <a:t>  </a:t>
            </a:r>
            <a:r>
              <a:rPr lang="en-US" sz="1200" b="1" dirty="0">
                <a:solidFill>
                  <a:srgbClr val="003366"/>
                </a:solidFill>
                <a:effectLst>
                  <a:outerShdw blurRad="38100" dist="38100" dir="2700000" algn="tl">
                    <a:srgbClr val="000000">
                      <a:alpha val="43137"/>
                    </a:srgbClr>
                  </a:outerShdw>
                </a:effectLst>
                <a:latin typeface="Lucida Sans Unicode" pitchFamily="34" charset="0"/>
              </a:rPr>
              <a:t>Senior Scientist Award (K05</a:t>
            </a:r>
            <a:r>
              <a:rPr lang="en-US" sz="1400" b="1" dirty="0">
                <a:solidFill>
                  <a:srgbClr val="003366"/>
                </a:solidFill>
                <a:effectLst>
                  <a:outerShdw blurRad="38100" dist="38100" dir="2700000" algn="tl">
                    <a:srgbClr val="C0C0C0"/>
                  </a:outerShdw>
                </a:effectLst>
                <a:latin typeface="Lucida Sans Unicode" pitchFamily="34" charset="0"/>
              </a:rPr>
              <a:t>)  </a:t>
            </a:r>
          </a:p>
        </p:txBody>
      </p:sp>
      <p:sp>
        <p:nvSpPr>
          <p:cNvPr id="82" name="Line 26"/>
          <p:cNvSpPr>
            <a:spLocks noChangeShapeType="1"/>
          </p:cNvSpPr>
          <p:nvPr/>
        </p:nvSpPr>
        <p:spPr bwMode="auto">
          <a:xfrm flipH="1">
            <a:off x="4225925" y="59207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83" name="Text Box 27"/>
          <p:cNvSpPr txBox="1">
            <a:spLocks noChangeArrowheads="1"/>
          </p:cNvSpPr>
          <p:nvPr/>
        </p:nvSpPr>
        <p:spPr bwMode="auto">
          <a:xfrm>
            <a:off x="2584450" y="1556703"/>
            <a:ext cx="1608138" cy="368300"/>
          </a:xfrm>
          <a:prstGeom prst="rect">
            <a:avLst/>
          </a:prstGeom>
          <a:noFill/>
          <a:ln w="9525">
            <a:noFill/>
            <a:miter lim="800000"/>
            <a:headEnd/>
            <a:tailEnd/>
          </a:ln>
          <a:effectLst/>
        </p:spPr>
        <p:txBody>
          <a:bodyPr wrap="none">
            <a:spAutoFit/>
          </a:bodyPr>
          <a:lstStyle/>
          <a:p>
            <a:pPr algn="ctr" eaLnBrk="0" hangingPunct="0">
              <a:defRPr/>
            </a:pPr>
            <a:r>
              <a:rPr lang="en-US" sz="1400" b="1" dirty="0">
                <a:solidFill>
                  <a:srgbClr val="CC0000"/>
                </a:solidFill>
                <a:effectLst>
                  <a:outerShdw blurRad="38100" dist="38100" dir="2700000" algn="tl">
                    <a:srgbClr val="C0C0C0"/>
                  </a:outerShdw>
                </a:effectLst>
                <a:latin typeface="Lucida Sans Unicode" pitchFamily="34" charset="0"/>
              </a:rPr>
              <a:t>Career Stage</a:t>
            </a:r>
          </a:p>
        </p:txBody>
      </p:sp>
      <p:sp>
        <p:nvSpPr>
          <p:cNvPr id="84" name="Text Box 28"/>
          <p:cNvSpPr txBox="1">
            <a:spLocks noChangeArrowheads="1"/>
          </p:cNvSpPr>
          <p:nvPr/>
        </p:nvSpPr>
        <p:spPr bwMode="auto">
          <a:xfrm>
            <a:off x="4343400" y="1501140"/>
            <a:ext cx="4241800" cy="40005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CC0000"/>
                </a:solidFill>
                <a:effectLst>
                  <a:outerShdw blurRad="38100" dist="38100" dir="2700000" algn="tl">
                    <a:srgbClr val="C0C0C0"/>
                  </a:outerShdw>
                </a:effectLst>
                <a:latin typeface="Lucida Sans Unicode" pitchFamily="34" charset="0"/>
              </a:rPr>
              <a:t>‘Formal’ Training/Career Awards</a:t>
            </a:r>
          </a:p>
        </p:txBody>
      </p:sp>
      <p:sp>
        <p:nvSpPr>
          <p:cNvPr id="85" name="Rectangle 29"/>
          <p:cNvSpPr>
            <a:spLocks noChangeArrowheads="1"/>
          </p:cNvSpPr>
          <p:nvPr/>
        </p:nvSpPr>
        <p:spPr bwMode="auto">
          <a:xfrm>
            <a:off x="2692400" y="2034540"/>
            <a:ext cx="1422400" cy="4724400"/>
          </a:xfrm>
          <a:prstGeom prst="rect">
            <a:avLst/>
          </a:prstGeom>
          <a:gradFill rotWithShape="0">
            <a:gsLst>
              <a:gs pos="0">
                <a:srgbClr val="FFF200"/>
              </a:gs>
              <a:gs pos="45000">
                <a:srgbClr val="FF7A00"/>
              </a:gs>
              <a:gs pos="70000">
                <a:srgbClr val="FF0300"/>
              </a:gs>
              <a:gs pos="100000">
                <a:srgbClr val="4D0808"/>
              </a:gs>
            </a:gsLst>
            <a:lin ang="5400000" scaled="1"/>
          </a:gradFill>
          <a:ln w="57150">
            <a:solidFill>
              <a:schemeClr val="bg1"/>
            </a:solidFill>
            <a:miter lim="800000"/>
            <a:headEnd/>
            <a:tailEnd/>
          </a:ln>
        </p:spPr>
        <p:txBody>
          <a:bodyPr wrap="none" anchor="ctr"/>
          <a:lstStyle/>
          <a:p>
            <a:pPr algn="ctr" eaLnBrk="0" hangingPunct="0">
              <a:defRPr/>
            </a:pPr>
            <a:endParaRPr lang="en-US" sz="2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86" name="Line 30"/>
          <p:cNvSpPr>
            <a:spLocks noChangeShapeType="1"/>
          </p:cNvSpPr>
          <p:nvPr/>
        </p:nvSpPr>
        <p:spPr bwMode="auto">
          <a:xfrm flipH="1">
            <a:off x="2627313" y="3472815"/>
            <a:ext cx="1490662"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87" name="Line 31"/>
          <p:cNvSpPr>
            <a:spLocks noChangeShapeType="1"/>
          </p:cNvSpPr>
          <p:nvPr/>
        </p:nvSpPr>
        <p:spPr bwMode="auto">
          <a:xfrm flipH="1">
            <a:off x="2670175" y="4504690"/>
            <a:ext cx="1490663"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88" name="Text Box 32"/>
          <p:cNvSpPr txBox="1">
            <a:spLocks noChangeArrowheads="1"/>
          </p:cNvSpPr>
          <p:nvPr/>
        </p:nvSpPr>
        <p:spPr bwMode="auto">
          <a:xfrm>
            <a:off x="2797175" y="2599690"/>
            <a:ext cx="1241425" cy="730250"/>
          </a:xfrm>
          <a:prstGeom prst="rect">
            <a:avLst/>
          </a:prstGeom>
          <a:noFill/>
          <a:ln w="9525">
            <a:noFill/>
            <a:miter lim="800000"/>
            <a:headEnd/>
            <a:tailEnd/>
          </a:ln>
        </p:spPr>
        <p:txBody>
          <a:bodyPr wrap="none">
            <a:spAutoFit/>
          </a:bodyPr>
          <a:lstStyle/>
          <a:p>
            <a:pPr algn="ctr" eaLnBrk="0" hangingPunct="0">
              <a:defRPr/>
            </a:pPr>
            <a:r>
              <a:rPr lang="en-US" sz="1400" b="1">
                <a:solidFill>
                  <a:srgbClr val="000000"/>
                </a:solidFill>
                <a:effectLst>
                  <a:outerShdw blurRad="38100" dist="38100" dir="2700000" algn="tl">
                    <a:srgbClr val="000000">
                      <a:alpha val="43137"/>
                    </a:srgbClr>
                  </a:outerShdw>
                </a:effectLst>
                <a:latin typeface="Lucida Sans Unicode" pitchFamily="34" charset="0"/>
              </a:rPr>
              <a:t>GRADUATE/</a:t>
            </a:r>
          </a:p>
          <a:p>
            <a:pPr algn="ctr" eaLnBrk="0" hangingPunct="0">
              <a:defRPr/>
            </a:pPr>
            <a:r>
              <a:rPr lang="en-US" sz="1400" b="1">
                <a:solidFill>
                  <a:srgbClr val="000000"/>
                </a:solidFill>
                <a:effectLst>
                  <a:outerShdw blurRad="38100" dist="38100" dir="2700000" algn="tl">
                    <a:srgbClr val="000000">
                      <a:alpha val="43137"/>
                    </a:srgbClr>
                  </a:outerShdw>
                </a:effectLst>
                <a:latin typeface="Lucida Sans Unicode" pitchFamily="34" charset="0"/>
              </a:rPr>
              <a:t>MEDICAL</a:t>
            </a:r>
          </a:p>
          <a:p>
            <a:pPr algn="ctr" eaLnBrk="0" hangingPunct="0">
              <a:defRPr/>
            </a:pPr>
            <a:r>
              <a:rPr lang="en-US" sz="1400" b="1">
                <a:solidFill>
                  <a:srgbClr val="000000"/>
                </a:solidFill>
                <a:effectLst>
                  <a:outerShdw blurRad="38100" dist="38100" dir="2700000" algn="tl">
                    <a:srgbClr val="000000">
                      <a:alpha val="43137"/>
                    </a:srgbClr>
                  </a:outerShdw>
                </a:effectLst>
                <a:latin typeface="Lucida Sans Unicode" pitchFamily="34" charset="0"/>
              </a:rPr>
              <a:t>STUDENT</a:t>
            </a:r>
          </a:p>
        </p:txBody>
      </p:sp>
      <p:sp>
        <p:nvSpPr>
          <p:cNvPr id="89" name="Text Box 33"/>
          <p:cNvSpPr txBox="1">
            <a:spLocks noChangeArrowheads="1"/>
          </p:cNvSpPr>
          <p:nvPr/>
        </p:nvSpPr>
        <p:spPr bwMode="auto">
          <a:xfrm>
            <a:off x="2847975" y="3650615"/>
            <a:ext cx="1190625" cy="517525"/>
          </a:xfrm>
          <a:prstGeom prst="rect">
            <a:avLst/>
          </a:prstGeom>
          <a:noFill/>
          <a:ln w="9525">
            <a:noFill/>
            <a:miter lim="800000"/>
            <a:headEnd/>
            <a:tailEnd/>
          </a:ln>
        </p:spPr>
        <p:txBody>
          <a:bodyPr wrap="none">
            <a:spAutoFit/>
          </a:bodyPr>
          <a:lstStyle/>
          <a:p>
            <a:pPr algn="ctr" eaLnBrk="0" hangingPunct="0">
              <a:defRPr/>
            </a:pPr>
            <a:r>
              <a:rPr lang="en-US" sz="1400" b="1">
                <a:solidFill>
                  <a:srgbClr val="FFFFFF"/>
                </a:solidFill>
                <a:effectLst>
                  <a:outerShdw blurRad="38100" dist="38100" dir="2700000" algn="tl">
                    <a:srgbClr val="000000">
                      <a:alpha val="43137"/>
                    </a:srgbClr>
                  </a:outerShdw>
                </a:effectLst>
                <a:latin typeface="Lucida Sans Unicode" pitchFamily="34" charset="0"/>
              </a:rPr>
              <a:t>POST</a:t>
            </a:r>
          </a:p>
          <a:p>
            <a:pPr algn="ctr" eaLnBrk="0" hangingPunct="0">
              <a:defRPr/>
            </a:pPr>
            <a:r>
              <a:rPr lang="en-US" sz="1400" b="1">
                <a:solidFill>
                  <a:srgbClr val="FFFFFF"/>
                </a:solidFill>
                <a:effectLst>
                  <a:outerShdw blurRad="38100" dist="38100" dir="2700000" algn="tl">
                    <a:srgbClr val="000000">
                      <a:alpha val="43137"/>
                    </a:srgbClr>
                  </a:outerShdw>
                </a:effectLst>
                <a:latin typeface="Lucida Sans Unicode" pitchFamily="34" charset="0"/>
              </a:rPr>
              <a:t>DOCTORAL</a:t>
            </a:r>
            <a:endParaRPr lang="en-US" sz="2400" b="1">
              <a:solidFill>
                <a:srgbClr val="FFFFFF"/>
              </a:solidFill>
              <a:effectLst>
                <a:outerShdw blurRad="38100" dist="38100" dir="2700000" algn="tl">
                  <a:srgbClr val="000000">
                    <a:alpha val="43137"/>
                  </a:srgbClr>
                </a:outerShdw>
              </a:effectLst>
              <a:latin typeface="Lucida Sans Unicode" pitchFamily="34" charset="0"/>
            </a:endParaRPr>
          </a:p>
        </p:txBody>
      </p:sp>
      <p:sp>
        <p:nvSpPr>
          <p:cNvPr id="90" name="Text Box 34"/>
          <p:cNvSpPr txBox="1">
            <a:spLocks noChangeArrowheads="1"/>
          </p:cNvSpPr>
          <p:nvPr/>
        </p:nvSpPr>
        <p:spPr bwMode="auto">
          <a:xfrm>
            <a:off x="3098800" y="4599940"/>
            <a:ext cx="787400" cy="304800"/>
          </a:xfrm>
          <a:prstGeom prst="rect">
            <a:avLst/>
          </a:prstGeom>
          <a:noFill/>
          <a:ln w="9525">
            <a:noFill/>
            <a:miter lim="800000"/>
            <a:headEnd/>
            <a:tailEnd/>
          </a:ln>
        </p:spPr>
        <p:txBody>
          <a:bodyPr wrap="none">
            <a:spAutoFit/>
          </a:bodyPr>
          <a:lstStyle/>
          <a:p>
            <a:pPr eaLnBrk="0" hangingPunct="0">
              <a:defRPr/>
            </a:pPr>
            <a:r>
              <a:rPr lang="en-US" sz="1400" b="1">
                <a:solidFill>
                  <a:srgbClr val="FFFFFF"/>
                </a:solidFill>
                <a:effectLst>
                  <a:outerShdw blurRad="38100" dist="38100" dir="2700000" algn="tl">
                    <a:srgbClr val="000000">
                      <a:alpha val="43137"/>
                    </a:srgbClr>
                  </a:outerShdw>
                </a:effectLst>
                <a:latin typeface="Lucida Sans Unicode" pitchFamily="34" charset="0"/>
              </a:rPr>
              <a:t>EARLY</a:t>
            </a:r>
            <a:endParaRPr lang="en-US" sz="2400" b="1">
              <a:solidFill>
                <a:srgbClr val="000000"/>
              </a:solidFill>
              <a:effectLst>
                <a:outerShdw blurRad="38100" dist="38100" dir="2700000" algn="tl">
                  <a:srgbClr val="000000">
                    <a:alpha val="43137"/>
                  </a:srgbClr>
                </a:outerShdw>
              </a:effectLst>
              <a:latin typeface="Lucida Sans Unicode" pitchFamily="34" charset="0"/>
            </a:endParaRPr>
          </a:p>
        </p:txBody>
      </p:sp>
      <p:sp>
        <p:nvSpPr>
          <p:cNvPr id="91" name="Text Box 35"/>
          <p:cNvSpPr txBox="1">
            <a:spLocks noChangeArrowheads="1"/>
          </p:cNvSpPr>
          <p:nvPr/>
        </p:nvSpPr>
        <p:spPr bwMode="auto">
          <a:xfrm>
            <a:off x="3021013" y="5463540"/>
            <a:ext cx="865187" cy="304800"/>
          </a:xfrm>
          <a:prstGeom prst="rect">
            <a:avLst/>
          </a:prstGeom>
          <a:noFill/>
          <a:ln w="9525">
            <a:noFill/>
            <a:miter lim="800000"/>
            <a:headEnd/>
            <a:tailEnd/>
          </a:ln>
        </p:spPr>
        <p:txBody>
          <a:bodyPr wrap="none">
            <a:spAutoFit/>
          </a:bodyPr>
          <a:lstStyle/>
          <a:p>
            <a:pPr eaLnBrk="0" hangingPunct="0">
              <a:defRPr/>
            </a:pPr>
            <a:r>
              <a:rPr lang="en-US" sz="1400" b="1">
                <a:solidFill>
                  <a:srgbClr val="FFFFFF"/>
                </a:solidFill>
                <a:effectLst>
                  <a:outerShdw blurRad="38100" dist="38100" dir="2700000" algn="tl">
                    <a:srgbClr val="000000">
                      <a:alpha val="43137"/>
                    </a:srgbClr>
                  </a:outerShdw>
                </a:effectLst>
                <a:latin typeface="Lucida Sans Unicode" pitchFamily="34" charset="0"/>
              </a:rPr>
              <a:t>MIDDLE</a:t>
            </a:r>
            <a:endParaRPr lang="en-US" sz="2400" b="1">
              <a:solidFill>
                <a:srgbClr val="000000"/>
              </a:solidFill>
              <a:effectLst>
                <a:outerShdw blurRad="38100" dist="38100" dir="2700000" algn="tl">
                  <a:srgbClr val="000000">
                    <a:alpha val="43137"/>
                  </a:srgbClr>
                </a:outerShdw>
              </a:effectLst>
              <a:latin typeface="Lucida Sans Unicode" pitchFamily="34" charset="0"/>
            </a:endParaRPr>
          </a:p>
        </p:txBody>
      </p:sp>
      <p:sp>
        <p:nvSpPr>
          <p:cNvPr id="92" name="Text Box 36"/>
          <p:cNvSpPr txBox="1">
            <a:spLocks noChangeArrowheads="1"/>
          </p:cNvSpPr>
          <p:nvPr/>
        </p:nvSpPr>
        <p:spPr bwMode="auto">
          <a:xfrm>
            <a:off x="2971800" y="6389053"/>
            <a:ext cx="866775" cy="304800"/>
          </a:xfrm>
          <a:prstGeom prst="rect">
            <a:avLst/>
          </a:prstGeom>
          <a:noFill/>
          <a:ln w="9525">
            <a:noFill/>
            <a:miter lim="800000"/>
            <a:headEnd/>
            <a:tailEnd/>
          </a:ln>
        </p:spPr>
        <p:txBody>
          <a:bodyPr wrap="none">
            <a:spAutoFit/>
          </a:bodyPr>
          <a:lstStyle/>
          <a:p>
            <a:pPr eaLnBrk="0" hangingPunct="0">
              <a:defRPr/>
            </a:pPr>
            <a:r>
              <a:rPr lang="en-US" sz="1400" b="1">
                <a:solidFill>
                  <a:srgbClr val="FFFFFF"/>
                </a:solidFill>
                <a:effectLst>
                  <a:outerShdw blurRad="38100" dist="38100" dir="2700000" algn="tl">
                    <a:srgbClr val="000000">
                      <a:alpha val="43137"/>
                    </a:srgbClr>
                  </a:outerShdw>
                </a:effectLst>
                <a:latin typeface="Lucida Sans Unicode" pitchFamily="34" charset="0"/>
              </a:rPr>
              <a:t>SENIOR</a:t>
            </a:r>
          </a:p>
        </p:txBody>
      </p:sp>
      <p:sp>
        <p:nvSpPr>
          <p:cNvPr id="93" name="Text Box 37"/>
          <p:cNvSpPr txBox="1">
            <a:spLocks noChangeArrowheads="1"/>
          </p:cNvSpPr>
          <p:nvPr/>
        </p:nvSpPr>
        <p:spPr bwMode="auto">
          <a:xfrm rot="16200000">
            <a:off x="2398712" y="5461953"/>
            <a:ext cx="936625" cy="304800"/>
          </a:xfrm>
          <a:prstGeom prst="rect">
            <a:avLst/>
          </a:prstGeom>
          <a:noFill/>
          <a:ln w="9525">
            <a:noFill/>
            <a:miter lim="800000"/>
            <a:headEnd/>
            <a:tailEnd/>
          </a:ln>
        </p:spPr>
        <p:txBody>
          <a:bodyPr wrap="none">
            <a:spAutoFit/>
          </a:bodyPr>
          <a:lstStyle/>
          <a:p>
            <a:pPr eaLnBrk="0" hangingPunct="0">
              <a:defRPr/>
            </a:pPr>
            <a:r>
              <a:rPr lang="en-US" sz="1400" b="1">
                <a:solidFill>
                  <a:srgbClr val="FF9900"/>
                </a:solidFill>
                <a:effectLst>
                  <a:outerShdw blurRad="38100" dist="38100" dir="2700000" algn="tl">
                    <a:srgbClr val="000000">
                      <a:alpha val="43137"/>
                    </a:srgbClr>
                  </a:outerShdw>
                </a:effectLst>
                <a:latin typeface="Lucida Sans Unicode" pitchFamily="34" charset="0"/>
              </a:rPr>
              <a:t>CAREER</a:t>
            </a:r>
            <a:endParaRPr lang="en-US" sz="2400" b="1">
              <a:solidFill>
                <a:srgbClr val="FF9900"/>
              </a:solidFill>
              <a:effectLst>
                <a:outerShdw blurRad="38100" dist="38100" dir="2700000" algn="tl">
                  <a:srgbClr val="000000">
                    <a:alpha val="43137"/>
                  </a:srgbClr>
                </a:outerShdw>
              </a:effectLst>
              <a:latin typeface="Lucida Sans Unicode" pitchFamily="34" charset="0"/>
            </a:endParaRPr>
          </a:p>
        </p:txBody>
      </p:sp>
      <p:sp>
        <p:nvSpPr>
          <p:cNvPr id="94" name="Text Box 38"/>
          <p:cNvSpPr txBox="1">
            <a:spLocks noChangeArrowheads="1"/>
          </p:cNvSpPr>
          <p:nvPr/>
        </p:nvSpPr>
        <p:spPr bwMode="auto">
          <a:xfrm>
            <a:off x="4495800" y="2656840"/>
            <a:ext cx="3600666" cy="276999"/>
          </a:xfrm>
          <a:prstGeom prst="rect">
            <a:avLst/>
          </a:prstGeom>
          <a:noFill/>
          <a:ln w="9525">
            <a:noFill/>
            <a:miter lim="800000"/>
            <a:headEnd/>
            <a:tailEnd/>
          </a:ln>
          <a:effectLst/>
        </p:spPr>
        <p:txBody>
          <a:bodyPr wrap="none">
            <a:spAutoFit/>
          </a:bodyPr>
          <a:lstStyle/>
          <a:p>
            <a:pPr eaLnBrk="0" hangingPunct="0">
              <a:defRPr/>
            </a:pPr>
            <a:r>
              <a:rPr lang="en-US" sz="1200" b="1" dirty="0">
                <a:solidFill>
                  <a:srgbClr val="003366"/>
                </a:solidFill>
                <a:effectLst>
                  <a:outerShdw blurRad="38100" dist="38100" dir="2700000" algn="tl">
                    <a:srgbClr val="C0C0C0"/>
                  </a:outerShdw>
                </a:effectLst>
                <a:latin typeface="Lucida Sans Unicode" pitchFamily="34" charset="0"/>
              </a:rPr>
              <a:t> </a:t>
            </a:r>
            <a:r>
              <a:rPr lang="en-US" sz="1200" b="1" dirty="0" err="1">
                <a:solidFill>
                  <a:srgbClr val="003366"/>
                </a:solidFill>
                <a:effectLst>
                  <a:outerShdw blurRad="38100" dist="38100" dir="2700000" algn="tl">
                    <a:srgbClr val="000000">
                      <a:alpha val="43137"/>
                    </a:srgbClr>
                  </a:outerShdw>
                </a:effectLst>
                <a:latin typeface="Lucida Sans Unicode" pitchFamily="34" charset="0"/>
              </a:rPr>
              <a:t>Predoctoral</a:t>
            </a:r>
            <a:r>
              <a:rPr lang="en-US" sz="1200" b="1" dirty="0">
                <a:solidFill>
                  <a:srgbClr val="003366"/>
                </a:solidFill>
                <a:effectLst>
                  <a:outerShdw blurRad="38100" dist="38100" dir="2700000" algn="tl">
                    <a:srgbClr val="000000">
                      <a:alpha val="43137"/>
                    </a:srgbClr>
                  </a:outerShdw>
                </a:effectLst>
                <a:latin typeface="Lucida Sans Unicode" pitchFamily="34" charset="0"/>
              </a:rPr>
              <a:t> Institutional Training Grant (T32</a:t>
            </a:r>
            <a:r>
              <a:rPr lang="en-US" sz="1200" b="1" dirty="0">
                <a:solidFill>
                  <a:srgbClr val="003366"/>
                </a:solidFill>
                <a:effectLst>
                  <a:outerShdw blurRad="38100" dist="38100" dir="2700000" algn="tl">
                    <a:srgbClr val="C0C0C0"/>
                  </a:outerShdw>
                </a:effectLst>
                <a:latin typeface="Lucida Sans Unicode" pitchFamily="34" charset="0"/>
              </a:rPr>
              <a:t>)</a:t>
            </a:r>
          </a:p>
        </p:txBody>
      </p:sp>
      <p:sp>
        <p:nvSpPr>
          <p:cNvPr id="95" name="Line 39"/>
          <p:cNvSpPr>
            <a:spLocks noChangeShapeType="1"/>
          </p:cNvSpPr>
          <p:nvPr/>
        </p:nvSpPr>
        <p:spPr bwMode="auto">
          <a:xfrm flipH="1">
            <a:off x="4225925" y="27838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96" name="Line 40"/>
          <p:cNvSpPr>
            <a:spLocks noChangeShapeType="1"/>
          </p:cNvSpPr>
          <p:nvPr/>
        </p:nvSpPr>
        <p:spPr bwMode="auto">
          <a:xfrm flipH="1">
            <a:off x="4191000" y="43967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97" name="Text Box 41"/>
          <p:cNvSpPr txBox="1">
            <a:spLocks noChangeArrowheads="1"/>
          </p:cNvSpPr>
          <p:nvPr/>
        </p:nvSpPr>
        <p:spPr bwMode="auto">
          <a:xfrm>
            <a:off x="4408488" y="4168140"/>
            <a:ext cx="4202112" cy="1034129"/>
          </a:xfrm>
          <a:prstGeom prst="rect">
            <a:avLst/>
          </a:prstGeom>
          <a:noFill/>
          <a:ln w="9525">
            <a:noFill/>
            <a:miter lim="800000"/>
            <a:headEnd/>
            <a:tailEnd/>
          </a:ln>
        </p:spPr>
        <p:txBody>
          <a:bodyPr>
            <a:spAutoFit/>
          </a:bodyPr>
          <a:lstStyle/>
          <a:p>
            <a:pPr eaLnBrk="0" hangingPunct="0">
              <a:lnSpc>
                <a:spcPct val="85000"/>
              </a:lnSpc>
              <a:defRPr/>
            </a:pPr>
            <a:r>
              <a:rPr lang="en-US" sz="1200" b="1">
                <a:solidFill>
                  <a:srgbClr val="003366"/>
                </a:solidFill>
                <a:effectLst>
                  <a:outerShdw blurRad="38100" dist="38100" dir="2700000" algn="tl">
                    <a:srgbClr val="000000">
                      <a:alpha val="43137"/>
                    </a:srgbClr>
                  </a:outerShdw>
                </a:effectLst>
                <a:latin typeface="Lucida Sans Unicode" pitchFamily="34" charset="0"/>
              </a:rPr>
              <a:t>NIH Pathway to Independence (PI) Award (K99/R00)</a:t>
            </a:r>
          </a:p>
          <a:p>
            <a:pPr eaLnBrk="0" hangingPunct="0">
              <a:lnSpc>
                <a:spcPct val="85000"/>
              </a:lnSpc>
              <a:defRPr/>
            </a:pPr>
            <a:r>
              <a:rPr lang="en-US" sz="1200" b="1">
                <a:solidFill>
                  <a:srgbClr val="003366"/>
                </a:solidFill>
                <a:effectLst>
                  <a:outerShdw blurRad="38100" dist="38100" dir="2700000" algn="tl">
                    <a:srgbClr val="000000">
                      <a:alpha val="43137"/>
                    </a:srgbClr>
                  </a:outerShdw>
                </a:effectLst>
                <a:latin typeface="Lucida Sans Unicode" pitchFamily="34" charset="0"/>
              </a:rPr>
              <a:t>Mentored Research Scientist Development Award (K01)</a:t>
            </a:r>
          </a:p>
          <a:p>
            <a:pPr eaLnBrk="0" hangingPunct="0">
              <a:lnSpc>
                <a:spcPct val="85000"/>
              </a:lnSpc>
              <a:defRPr/>
            </a:pPr>
            <a:r>
              <a:rPr lang="en-US" sz="1200" b="1">
                <a:solidFill>
                  <a:srgbClr val="003366"/>
                </a:solidFill>
                <a:effectLst>
                  <a:outerShdw blurRad="38100" dist="38100" dir="2700000" algn="tl">
                    <a:srgbClr val="000000">
                      <a:alpha val="43137"/>
                    </a:srgbClr>
                  </a:outerShdw>
                </a:effectLst>
                <a:latin typeface="Lucida Sans Unicode" pitchFamily="34" charset="0"/>
              </a:rPr>
              <a:t>Mentored Clinical Scientist Development Award (K08)</a:t>
            </a:r>
          </a:p>
          <a:p>
            <a:pPr eaLnBrk="0" hangingPunct="0">
              <a:lnSpc>
                <a:spcPct val="85000"/>
              </a:lnSpc>
              <a:defRPr/>
            </a:pPr>
            <a:r>
              <a:rPr lang="en-US" sz="1200" b="1">
                <a:solidFill>
                  <a:srgbClr val="003366"/>
                </a:solidFill>
                <a:effectLst>
                  <a:outerShdw blurRad="38100" dist="38100" dir="2700000" algn="tl">
                    <a:srgbClr val="000000">
                      <a:alpha val="43137"/>
                    </a:srgbClr>
                  </a:outerShdw>
                </a:effectLst>
                <a:latin typeface="Lucida Sans Unicode" pitchFamily="34" charset="0"/>
              </a:rPr>
              <a:t>Mentored Patient-Oriented RCDA (K23)</a:t>
            </a:r>
          </a:p>
          <a:p>
            <a:pPr eaLnBrk="0" hangingPunct="0">
              <a:lnSpc>
                <a:spcPct val="85000"/>
              </a:lnSpc>
              <a:defRPr/>
            </a:pPr>
            <a:r>
              <a:rPr lang="en-US" sz="1200" b="1">
                <a:solidFill>
                  <a:srgbClr val="003366"/>
                </a:solidFill>
                <a:effectLst>
                  <a:outerShdw blurRad="38100" dist="38100" dir="2700000" algn="tl">
                    <a:srgbClr val="000000">
                      <a:alpha val="43137"/>
                    </a:srgbClr>
                  </a:outerShdw>
                </a:effectLst>
                <a:latin typeface="Lucida Sans Unicode" pitchFamily="34" charset="0"/>
              </a:rPr>
              <a:t>Mentored Quantitative RCDA (K25)</a:t>
            </a:r>
          </a:p>
        </p:txBody>
      </p:sp>
      <p:sp>
        <p:nvSpPr>
          <p:cNvPr id="98" name="Line 42"/>
          <p:cNvSpPr>
            <a:spLocks noChangeShapeType="1"/>
          </p:cNvSpPr>
          <p:nvPr/>
        </p:nvSpPr>
        <p:spPr bwMode="auto">
          <a:xfrm flipH="1">
            <a:off x="4225925" y="54889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99" name="Text Box 43"/>
          <p:cNvSpPr txBox="1">
            <a:spLocks noChangeArrowheads="1"/>
          </p:cNvSpPr>
          <p:nvPr/>
        </p:nvSpPr>
        <p:spPr bwMode="auto">
          <a:xfrm>
            <a:off x="4491038" y="5692140"/>
            <a:ext cx="2794355" cy="461665"/>
          </a:xfrm>
          <a:prstGeom prst="rect">
            <a:avLst/>
          </a:prstGeom>
          <a:noFill/>
          <a:ln w="9525">
            <a:noFill/>
            <a:miter lim="800000"/>
            <a:headEnd/>
            <a:tailEnd/>
          </a:ln>
        </p:spPr>
        <p:txBody>
          <a:bodyPr wrap="none">
            <a:spAutoFit/>
          </a:bodyPr>
          <a:lstStyle/>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Midcareer Investigator Award in </a:t>
            </a:r>
          </a:p>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  Patient-Oriented Research (K24)  </a:t>
            </a:r>
            <a:endParaRPr lang="en-US" sz="1400">
              <a:solidFill>
                <a:srgbClr val="003366"/>
              </a:solidFill>
              <a:effectLst>
                <a:outerShdw blurRad="38100" dist="38100" dir="2700000" algn="tl">
                  <a:srgbClr val="000000">
                    <a:alpha val="43137"/>
                  </a:srgbClr>
                </a:outerShdw>
              </a:effectLst>
              <a:latin typeface="Lucida Sans Unicode" pitchFamily="34" charset="0"/>
            </a:endParaRPr>
          </a:p>
        </p:txBody>
      </p:sp>
      <p:sp>
        <p:nvSpPr>
          <p:cNvPr id="100" name="Line 44"/>
          <p:cNvSpPr>
            <a:spLocks noChangeShapeType="1"/>
          </p:cNvSpPr>
          <p:nvPr/>
        </p:nvSpPr>
        <p:spPr bwMode="auto">
          <a:xfrm flipH="1">
            <a:off x="4225925" y="66065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1" name="Text Box 45"/>
          <p:cNvSpPr txBox="1">
            <a:spLocks noChangeArrowheads="1"/>
          </p:cNvSpPr>
          <p:nvPr/>
        </p:nvSpPr>
        <p:spPr bwMode="auto">
          <a:xfrm>
            <a:off x="533400" y="5844540"/>
            <a:ext cx="1752600" cy="457200"/>
          </a:xfrm>
          <a:prstGeom prst="rect">
            <a:avLst/>
          </a:prstGeom>
          <a:noFill/>
          <a:ln w="9525">
            <a:noFill/>
            <a:miter lim="800000"/>
            <a:headEnd/>
            <a:tailEnd/>
          </a:ln>
        </p:spPr>
        <p:txBody>
          <a:bodyPr>
            <a:spAutoFit/>
          </a:bodyPr>
          <a:lstStyle/>
          <a:p>
            <a:pPr eaLnBrk="0" hangingPunct="0">
              <a:defRPr/>
            </a:pPr>
            <a:r>
              <a:rPr lang="en-US" sz="1200" b="1">
                <a:solidFill>
                  <a:srgbClr val="003366"/>
                </a:solidFill>
                <a:effectLst>
                  <a:outerShdw blurRad="38100" dist="38100" dir="2700000" algn="tl">
                    <a:srgbClr val="000000">
                      <a:alpha val="43137"/>
                    </a:srgbClr>
                  </a:outerShdw>
                </a:effectLst>
                <a:latin typeface="Lucida Sans Unicode" pitchFamily="34" charset="0"/>
              </a:rPr>
              <a:t>Exploratory/Develop-ment Grant (R21) </a:t>
            </a:r>
            <a:endParaRPr lang="en-US" sz="1400" b="1">
              <a:solidFill>
                <a:srgbClr val="003366"/>
              </a:solidFill>
              <a:effectLst>
                <a:outerShdw blurRad="38100" dist="38100" dir="2700000" algn="tl">
                  <a:srgbClr val="000000">
                    <a:alpha val="43137"/>
                  </a:srgbClr>
                </a:outerShdw>
              </a:effectLst>
              <a:latin typeface="Lucida Sans Unicode" pitchFamily="34" charset="0"/>
            </a:endParaRPr>
          </a:p>
        </p:txBody>
      </p:sp>
      <p:sp>
        <p:nvSpPr>
          <p:cNvPr id="102" name="Line 47"/>
          <p:cNvSpPr>
            <a:spLocks noChangeShapeType="1"/>
          </p:cNvSpPr>
          <p:nvPr/>
        </p:nvSpPr>
        <p:spPr bwMode="auto">
          <a:xfrm flipH="1">
            <a:off x="4191000" y="45491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3" name="Line 48"/>
          <p:cNvSpPr>
            <a:spLocks noChangeShapeType="1"/>
          </p:cNvSpPr>
          <p:nvPr/>
        </p:nvSpPr>
        <p:spPr bwMode="auto">
          <a:xfrm flipH="1">
            <a:off x="4191000" y="47015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4" name="Line 49"/>
          <p:cNvSpPr>
            <a:spLocks noChangeShapeType="1"/>
          </p:cNvSpPr>
          <p:nvPr/>
        </p:nvSpPr>
        <p:spPr bwMode="auto">
          <a:xfrm flipH="1">
            <a:off x="4191000" y="48539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5" name="AutoShape 50"/>
          <p:cNvSpPr>
            <a:spLocks/>
          </p:cNvSpPr>
          <p:nvPr/>
        </p:nvSpPr>
        <p:spPr bwMode="auto">
          <a:xfrm>
            <a:off x="2286000" y="4625340"/>
            <a:ext cx="228600" cy="2057400"/>
          </a:xfrm>
          <a:prstGeom prst="leftBrace">
            <a:avLst>
              <a:gd name="adj1" fmla="val 75000"/>
              <a:gd name="adj2" fmla="val 50000"/>
            </a:avLst>
          </a:prstGeom>
          <a:noFill/>
          <a:ln w="38100">
            <a:solidFill>
              <a:schemeClr val="tx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6" name="Line 51"/>
          <p:cNvSpPr>
            <a:spLocks noChangeShapeType="1"/>
          </p:cNvSpPr>
          <p:nvPr/>
        </p:nvSpPr>
        <p:spPr bwMode="auto">
          <a:xfrm flipH="1">
            <a:off x="4191000" y="42443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7" name="Line 52"/>
          <p:cNvSpPr>
            <a:spLocks noChangeShapeType="1"/>
          </p:cNvSpPr>
          <p:nvPr/>
        </p:nvSpPr>
        <p:spPr bwMode="auto">
          <a:xfrm flipH="1">
            <a:off x="2667000" y="2502853"/>
            <a:ext cx="1490663" cy="0"/>
          </a:xfrm>
          <a:prstGeom prst="line">
            <a:avLst/>
          </a:prstGeom>
          <a:noFill/>
          <a:ln w="57150">
            <a:solidFill>
              <a:schemeClr val="bg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08" name="Text Box 53"/>
          <p:cNvSpPr txBox="1">
            <a:spLocks noChangeArrowheads="1"/>
          </p:cNvSpPr>
          <p:nvPr/>
        </p:nvSpPr>
        <p:spPr bwMode="auto">
          <a:xfrm>
            <a:off x="2933700" y="2110740"/>
            <a:ext cx="855663" cy="304800"/>
          </a:xfrm>
          <a:prstGeom prst="rect">
            <a:avLst/>
          </a:prstGeom>
          <a:noFill/>
          <a:ln w="9525">
            <a:noFill/>
            <a:miter lim="800000"/>
            <a:headEnd/>
            <a:tailEnd/>
          </a:ln>
        </p:spPr>
        <p:txBody>
          <a:bodyPr wrap="none">
            <a:spAutoFit/>
          </a:bodyPr>
          <a:lstStyle/>
          <a:p>
            <a:pPr algn="ctr" eaLnBrk="0" hangingPunct="0">
              <a:defRPr/>
            </a:pPr>
            <a:r>
              <a:rPr lang="en-US" sz="1400" b="1">
                <a:solidFill>
                  <a:srgbClr val="000000"/>
                </a:solidFill>
                <a:effectLst>
                  <a:outerShdw blurRad="38100" dist="38100" dir="2700000" algn="tl">
                    <a:srgbClr val="000000">
                      <a:alpha val="43137"/>
                    </a:srgbClr>
                  </a:outerShdw>
                </a:effectLst>
                <a:latin typeface="Lucida Sans Unicode" pitchFamily="34" charset="0"/>
              </a:rPr>
              <a:t>Pre-Bac</a:t>
            </a:r>
          </a:p>
        </p:txBody>
      </p:sp>
      <p:sp>
        <p:nvSpPr>
          <p:cNvPr id="109" name="Text Box 54"/>
          <p:cNvSpPr txBox="1">
            <a:spLocks noChangeArrowheads="1"/>
          </p:cNvSpPr>
          <p:nvPr/>
        </p:nvSpPr>
        <p:spPr bwMode="auto">
          <a:xfrm>
            <a:off x="4495800" y="2056765"/>
            <a:ext cx="3328155" cy="276999"/>
          </a:xfrm>
          <a:prstGeom prst="rect">
            <a:avLst/>
          </a:prstGeom>
          <a:noFill/>
          <a:ln w="9525">
            <a:noFill/>
            <a:miter lim="800000"/>
            <a:headEnd/>
            <a:tailEnd/>
          </a:ln>
          <a:effectLst/>
        </p:spPr>
        <p:txBody>
          <a:bodyPr wrap="none">
            <a:spAutoFit/>
          </a:bodyPr>
          <a:lstStyle/>
          <a:p>
            <a:pPr eaLnBrk="0" hangingPunct="0">
              <a:defRPr/>
            </a:pPr>
            <a:r>
              <a:rPr lang="en-US" sz="1200" b="1" dirty="0">
                <a:solidFill>
                  <a:srgbClr val="003366"/>
                </a:solidFill>
                <a:effectLst>
                  <a:outerShdw blurRad="38100" dist="38100" dir="2700000" algn="tl">
                    <a:srgbClr val="C0C0C0"/>
                  </a:outerShdw>
                </a:effectLst>
                <a:latin typeface="Lucida Sans Unicode" pitchFamily="34" charset="0"/>
              </a:rPr>
              <a:t> </a:t>
            </a:r>
            <a:r>
              <a:rPr lang="en-US" sz="1200" b="1" dirty="0">
                <a:solidFill>
                  <a:srgbClr val="003366"/>
                </a:solidFill>
                <a:effectLst>
                  <a:outerShdw blurRad="38100" dist="38100" dir="2700000" algn="tl">
                    <a:srgbClr val="000000">
                      <a:alpha val="43137"/>
                    </a:srgbClr>
                  </a:outerShdw>
                </a:effectLst>
                <a:latin typeface="Lucida Sans Unicode" pitchFamily="34" charset="0"/>
              </a:rPr>
              <a:t>Pre-</a:t>
            </a:r>
            <a:r>
              <a:rPr lang="en-US" sz="1200" b="1" dirty="0" err="1">
                <a:solidFill>
                  <a:srgbClr val="003366"/>
                </a:solidFill>
                <a:effectLst>
                  <a:outerShdw blurRad="38100" dist="38100" dir="2700000" algn="tl">
                    <a:srgbClr val="000000">
                      <a:alpha val="43137"/>
                    </a:srgbClr>
                  </a:outerShdw>
                </a:effectLst>
                <a:latin typeface="Lucida Sans Unicode" pitchFamily="34" charset="0"/>
              </a:rPr>
              <a:t>Bac</a:t>
            </a:r>
            <a:r>
              <a:rPr lang="en-US" sz="1200" b="1" dirty="0">
                <a:solidFill>
                  <a:srgbClr val="003366"/>
                </a:solidFill>
                <a:effectLst>
                  <a:outerShdw blurRad="38100" dist="38100" dir="2700000" algn="tl">
                    <a:srgbClr val="000000">
                      <a:alpha val="43137"/>
                    </a:srgbClr>
                  </a:outerShdw>
                </a:effectLst>
                <a:latin typeface="Lucida Sans Unicode" pitchFamily="34" charset="0"/>
              </a:rPr>
              <a:t> Institutional Training Grant (T34)</a:t>
            </a:r>
          </a:p>
        </p:txBody>
      </p:sp>
      <p:sp>
        <p:nvSpPr>
          <p:cNvPr id="110" name="Line 55"/>
          <p:cNvSpPr>
            <a:spLocks noChangeShapeType="1"/>
          </p:cNvSpPr>
          <p:nvPr/>
        </p:nvSpPr>
        <p:spPr bwMode="auto">
          <a:xfrm flipH="1">
            <a:off x="4225925" y="2194878"/>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11" name="AutoShape 50"/>
          <p:cNvSpPr>
            <a:spLocks/>
          </p:cNvSpPr>
          <p:nvPr/>
        </p:nvSpPr>
        <p:spPr bwMode="auto">
          <a:xfrm>
            <a:off x="2057400" y="2110740"/>
            <a:ext cx="228600" cy="2819400"/>
          </a:xfrm>
          <a:prstGeom prst="leftBrace">
            <a:avLst>
              <a:gd name="adj1" fmla="val 75028"/>
              <a:gd name="adj2" fmla="val 50000"/>
            </a:avLst>
          </a:prstGeom>
          <a:noFill/>
          <a:ln w="38100">
            <a:solidFill>
              <a:schemeClr val="tx1"/>
            </a:solidFill>
            <a:round/>
            <a:headEnd/>
            <a:tailEn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12" name="TextBox 57"/>
          <p:cNvSpPr txBox="1">
            <a:spLocks noChangeArrowheads="1"/>
          </p:cNvSpPr>
          <p:nvPr/>
        </p:nvSpPr>
        <p:spPr bwMode="auto">
          <a:xfrm>
            <a:off x="509588" y="3201353"/>
            <a:ext cx="1628775" cy="1016000"/>
          </a:xfrm>
          <a:prstGeom prst="rect">
            <a:avLst/>
          </a:prstGeom>
          <a:noFill/>
          <a:ln w="9525">
            <a:noFill/>
            <a:miter lim="800000"/>
            <a:headEnd/>
            <a:tailEnd/>
          </a:ln>
        </p:spPr>
        <p:txBody>
          <a:bodyPr wrap="none">
            <a:spAutoFit/>
          </a:bodyPr>
          <a:lstStyle/>
          <a:p>
            <a:pPr eaLnBrk="0" hangingPunct="0">
              <a:defRPr/>
            </a:pPr>
            <a:r>
              <a:rPr lang="en-US" sz="1200" b="1" dirty="0">
                <a:solidFill>
                  <a:srgbClr val="003366"/>
                </a:solidFill>
                <a:effectLst>
                  <a:outerShdw blurRad="38100" dist="38100" dir="2700000" algn="tl">
                    <a:srgbClr val="000000">
                      <a:alpha val="43137"/>
                    </a:srgbClr>
                  </a:outerShdw>
                </a:effectLst>
                <a:latin typeface="Lucida Sans Unicode" pitchFamily="34" charset="0"/>
              </a:rPr>
              <a:t>‘Informal’ Training </a:t>
            </a:r>
          </a:p>
          <a:p>
            <a:pPr eaLnBrk="0" hangingPunct="0">
              <a:defRPr/>
            </a:pPr>
            <a:r>
              <a:rPr lang="en-US" sz="1200" b="1" dirty="0">
                <a:solidFill>
                  <a:srgbClr val="003366"/>
                </a:solidFill>
                <a:effectLst>
                  <a:outerShdw blurRad="38100" dist="38100" dir="2700000" algn="tl">
                    <a:srgbClr val="000000">
                      <a:alpha val="43137"/>
                    </a:srgbClr>
                  </a:outerShdw>
                </a:effectLst>
                <a:latin typeface="Lucida Sans Unicode" pitchFamily="34" charset="0"/>
              </a:rPr>
              <a:t>and Career</a:t>
            </a:r>
          </a:p>
          <a:p>
            <a:pPr eaLnBrk="0" hangingPunct="0">
              <a:defRPr/>
            </a:pPr>
            <a:r>
              <a:rPr lang="en-US" sz="1200" b="1" dirty="0">
                <a:solidFill>
                  <a:srgbClr val="003366"/>
                </a:solidFill>
                <a:effectLst>
                  <a:outerShdw blurRad="38100" dist="38100" dir="2700000" algn="tl">
                    <a:srgbClr val="000000">
                      <a:alpha val="43137"/>
                    </a:srgbClr>
                  </a:outerShdw>
                </a:effectLst>
                <a:latin typeface="Lucida Sans Unicode" pitchFamily="34" charset="0"/>
              </a:rPr>
              <a:t>Development on </a:t>
            </a:r>
          </a:p>
          <a:p>
            <a:pPr eaLnBrk="0" hangingPunct="0">
              <a:defRPr/>
            </a:pPr>
            <a:r>
              <a:rPr lang="en-US" sz="1200" b="1" dirty="0">
                <a:solidFill>
                  <a:srgbClr val="003366"/>
                </a:solidFill>
                <a:effectLst>
                  <a:outerShdw blurRad="38100" dist="38100" dir="2700000" algn="tl">
                    <a:srgbClr val="000000">
                      <a:alpha val="43137"/>
                    </a:srgbClr>
                  </a:outerShdw>
                </a:effectLst>
                <a:latin typeface="Lucida Sans Unicode" pitchFamily="34" charset="0"/>
              </a:rPr>
              <a:t>RPGs and </a:t>
            </a:r>
          </a:p>
          <a:p>
            <a:pPr eaLnBrk="0" hangingPunct="0">
              <a:defRPr/>
            </a:pPr>
            <a:r>
              <a:rPr lang="en-US" sz="1200" b="1" dirty="0">
                <a:solidFill>
                  <a:srgbClr val="003366"/>
                </a:solidFill>
                <a:effectLst>
                  <a:outerShdw blurRad="38100" dist="38100" dir="2700000" algn="tl">
                    <a:srgbClr val="000000">
                      <a:alpha val="43137"/>
                    </a:srgbClr>
                  </a:outerShdw>
                </a:effectLst>
                <a:latin typeface="Lucida Sans Unicode" pitchFamily="34" charset="0"/>
              </a:rPr>
              <a:t>Supplements</a:t>
            </a:r>
          </a:p>
        </p:txBody>
      </p:sp>
      <p:sp>
        <p:nvSpPr>
          <p:cNvPr id="113" name="Line 55"/>
          <p:cNvSpPr>
            <a:spLocks noChangeShapeType="1"/>
          </p:cNvSpPr>
          <p:nvPr/>
        </p:nvSpPr>
        <p:spPr bwMode="auto">
          <a:xfrm flipH="1">
            <a:off x="4210050" y="33299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14" name="Line 55"/>
          <p:cNvSpPr>
            <a:spLocks noChangeShapeType="1"/>
          </p:cNvSpPr>
          <p:nvPr/>
        </p:nvSpPr>
        <p:spPr bwMode="auto">
          <a:xfrm flipH="1">
            <a:off x="4238625" y="3749040"/>
            <a:ext cx="269875" cy="0"/>
          </a:xfrm>
          <a:prstGeom prst="line">
            <a:avLst/>
          </a:prstGeom>
          <a:noFill/>
          <a:ln w="28575">
            <a:solidFill>
              <a:srgbClr val="009999"/>
            </a:solidFill>
            <a:round/>
            <a:headEnd/>
            <a:tailEnd type="triangle" w="med" len="med"/>
          </a:ln>
        </p:spPr>
        <p:txBody>
          <a:bodyPr wrap="none" anchor="ctr"/>
          <a:lstStyle/>
          <a:p>
            <a:pPr eaLnBrk="0" hangingPunct="0">
              <a:defRPr/>
            </a:pPr>
            <a:endParaRPr lang="en-US" sz="1400">
              <a:solidFill>
                <a:srgbClr val="000000"/>
              </a:solidFill>
              <a:effectLst>
                <a:outerShdw blurRad="38100" dist="38100" dir="2700000" algn="tl">
                  <a:srgbClr val="000000">
                    <a:alpha val="43137"/>
                  </a:srgbClr>
                </a:outerShdw>
              </a:effectLst>
              <a:latin typeface="Lucida Sans Unicode" pitchFamily="34" charset="0"/>
            </a:endParaRPr>
          </a:p>
        </p:txBody>
      </p:sp>
      <p:sp>
        <p:nvSpPr>
          <p:cNvPr id="115" name="Text Box 27"/>
          <p:cNvSpPr txBox="1">
            <a:spLocks noChangeArrowheads="1"/>
          </p:cNvSpPr>
          <p:nvPr/>
        </p:nvSpPr>
        <p:spPr bwMode="auto">
          <a:xfrm>
            <a:off x="514350" y="1547178"/>
            <a:ext cx="1660525" cy="307975"/>
          </a:xfrm>
          <a:prstGeom prst="rect">
            <a:avLst/>
          </a:prstGeom>
          <a:noFill/>
          <a:ln w="9525">
            <a:noFill/>
            <a:miter lim="800000"/>
            <a:headEnd/>
            <a:tailEnd/>
          </a:ln>
          <a:effectLst/>
        </p:spPr>
        <p:txBody>
          <a:bodyPr wrap="none">
            <a:spAutoFit/>
          </a:bodyPr>
          <a:lstStyle/>
          <a:p>
            <a:pPr algn="ctr" eaLnBrk="0" hangingPunct="0">
              <a:defRPr/>
            </a:pPr>
            <a:r>
              <a:rPr lang="en-US" sz="1400" b="1" dirty="0">
                <a:solidFill>
                  <a:srgbClr val="CC0000"/>
                </a:solidFill>
                <a:effectLst>
                  <a:outerShdw blurRad="38100" dist="38100" dir="2700000" algn="tl">
                    <a:srgbClr val="C0C0C0"/>
                  </a:outerShdw>
                </a:effectLst>
                <a:latin typeface="Lucida Sans Unicode" pitchFamily="34" charset="0"/>
              </a:rPr>
              <a:t>Research Awards</a:t>
            </a:r>
          </a:p>
        </p:txBody>
      </p:sp>
      <p:cxnSp>
        <p:nvCxnSpPr>
          <p:cNvPr id="116" name="Straight Connector 115"/>
          <p:cNvCxnSpPr/>
          <p:nvPr/>
        </p:nvCxnSpPr>
        <p:spPr>
          <a:xfrm>
            <a:off x="4238625" y="3977640"/>
            <a:ext cx="4419600" cy="0"/>
          </a:xfrm>
          <a:prstGeom prst="line">
            <a:avLst/>
          </a:prstGeom>
        </p:spPr>
        <p:style>
          <a:lnRef idx="3">
            <a:schemeClr val="dk1"/>
          </a:lnRef>
          <a:fillRef idx="0">
            <a:schemeClr val="dk1"/>
          </a:fillRef>
          <a:effectRef idx="2">
            <a:schemeClr val="dk1"/>
          </a:effectRef>
          <a:fontRef idx="minor">
            <a:schemeClr val="tx1"/>
          </a:fontRef>
        </p:style>
      </p:cxnSp>
      <p:sp>
        <p:nvSpPr>
          <p:cNvPr id="118"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a:t>
            </a:fld>
            <a:endParaRPr lang="en-US" dirty="0" smtClean="0"/>
          </a:p>
        </p:txBody>
      </p:sp>
    </p:spTree>
    <p:extLst>
      <p:ext uri="{BB962C8B-B14F-4D97-AF65-F5344CB8AC3E}">
        <p14:creationId xmlns:p14="http://schemas.microsoft.com/office/powerpoint/2010/main" val="4240293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body" idx="1"/>
          </p:nvPr>
        </p:nvSpPr>
        <p:spPr>
          <a:xfrm>
            <a:off x="1179513" y="1970087"/>
            <a:ext cx="7202487" cy="4125913"/>
          </a:xfrm>
        </p:spPr>
        <p:txBody>
          <a:bodyPr/>
          <a:lstStyle/>
          <a:p>
            <a:pPr eaLnBrk="1" hangingPunct="1"/>
            <a:r>
              <a:rPr lang="en-US" b="1" dirty="0" smtClean="0"/>
              <a:t>Ancillary Personnel Support</a:t>
            </a:r>
            <a:r>
              <a:rPr lang="en-US" dirty="0" smtClean="0"/>
              <a:t>:  Generally </a:t>
            </a:r>
            <a:r>
              <a:rPr lang="en-US" b="1" dirty="0" smtClean="0"/>
              <a:t>not</a:t>
            </a:r>
            <a:r>
              <a:rPr lang="en-US" dirty="0" smtClean="0"/>
              <a:t> allowed--salary for administrative/secretarial support, support for mentors</a:t>
            </a:r>
          </a:p>
          <a:p>
            <a:pPr eaLnBrk="1" hangingPunct="1">
              <a:buFontTx/>
              <a:buNone/>
            </a:pPr>
            <a:endParaRPr lang="en-US" dirty="0" smtClean="0"/>
          </a:p>
          <a:p>
            <a:pPr eaLnBrk="1" hangingPunct="1"/>
            <a:r>
              <a:rPr lang="en-US" b="1" dirty="0" smtClean="0"/>
              <a:t>F&amp;A Costs</a:t>
            </a:r>
            <a:r>
              <a:rPr lang="en-US" dirty="0" smtClean="0"/>
              <a:t>: 8% Rate, </a:t>
            </a:r>
          </a:p>
          <a:p>
            <a:pPr eaLnBrk="1" hangingPunct="1">
              <a:buFontTx/>
              <a:buNone/>
            </a:pPr>
            <a:r>
              <a:rPr lang="en-US" dirty="0" smtClean="0"/>
              <a:t>	Base = Modified Total Direct Costs</a:t>
            </a:r>
            <a:endParaRPr lang="en-US" sz="3600" dirty="0" smtClean="0"/>
          </a:p>
        </p:txBody>
      </p:sp>
      <p:sp>
        <p:nvSpPr>
          <p:cNvPr id="34820" name="Rectangle 3"/>
          <p:cNvSpPr>
            <a:spLocks noGrp="1" noChangeArrowheads="1"/>
          </p:cNvSpPr>
          <p:nvPr>
            <p:ph type="title"/>
          </p:nvPr>
        </p:nvSpPr>
        <p:spPr>
          <a:xfrm>
            <a:off x="685800" y="457200"/>
            <a:ext cx="8001000" cy="609600"/>
          </a:xfrm>
          <a:noFill/>
        </p:spPr>
        <p:txBody>
          <a:bodyPr lIns="92075" tIns="46038" rIns="92075" bIns="46038" anchor="b"/>
          <a:lstStyle/>
          <a:p>
            <a:pPr eaLnBrk="1" hangingPunct="1"/>
            <a:r>
              <a:rPr lang="en-US" sz="3200" dirty="0" smtClean="0">
                <a:effectLst>
                  <a:outerShdw blurRad="38100" dist="38100" dir="2700000" algn="tl">
                    <a:srgbClr val="000000">
                      <a:alpha val="43137"/>
                    </a:srgbClr>
                  </a:outerShdw>
                </a:effectLst>
              </a:rPr>
              <a:t>Common Features: Costs (cont.)</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1066800" y="442913"/>
            <a:ext cx="7196138" cy="776287"/>
          </a:xfrm>
        </p:spPr>
        <p:txBody>
          <a:bodyPr>
            <a:noAutofit/>
          </a:bodyPr>
          <a:lstStyle/>
          <a:p>
            <a:pPr eaLnBrk="1" hangingPunct="1"/>
            <a:r>
              <a:rPr lang="en-US" sz="3200" dirty="0" smtClean="0">
                <a:effectLst>
                  <a:outerShdw blurRad="38100" dist="38100" dir="2700000" algn="tl">
                    <a:srgbClr val="000000">
                      <a:alpha val="43137"/>
                    </a:srgbClr>
                  </a:outerShdw>
                </a:effectLst>
              </a:rPr>
              <a:t>Common Features: Other Income &amp; Changes</a:t>
            </a:r>
          </a:p>
        </p:txBody>
      </p:sp>
      <p:sp>
        <p:nvSpPr>
          <p:cNvPr id="177155" name="Rectangle 3"/>
          <p:cNvSpPr>
            <a:spLocks noGrp="1" noChangeArrowheads="1"/>
          </p:cNvSpPr>
          <p:nvPr>
            <p:ph type="body" idx="1"/>
          </p:nvPr>
        </p:nvSpPr>
        <p:spPr>
          <a:xfrm>
            <a:off x="304800" y="1524000"/>
            <a:ext cx="8458200" cy="4800600"/>
          </a:xfrm>
        </p:spPr>
        <p:txBody>
          <a:bodyPr>
            <a:normAutofit fontScale="92500" lnSpcReduction="10000"/>
          </a:bodyPr>
          <a:lstStyle/>
          <a:p>
            <a:pPr eaLnBrk="1" hangingPunct="1">
              <a:lnSpc>
                <a:spcPct val="100000"/>
              </a:lnSpc>
              <a:spcAft>
                <a:spcPts val="600"/>
              </a:spcAft>
              <a:defRPr/>
            </a:pPr>
            <a:r>
              <a:rPr lang="en-US" sz="2400" b="1" u="sng" dirty="0" smtClean="0"/>
              <a:t>Other income</a:t>
            </a:r>
            <a:r>
              <a:rPr lang="en-US" sz="2400" b="1" dirty="0" smtClean="0"/>
              <a:t>:</a:t>
            </a:r>
          </a:p>
          <a:p>
            <a:pPr lvl="1" eaLnBrk="1" hangingPunct="1">
              <a:spcAft>
                <a:spcPts val="600"/>
              </a:spcAft>
              <a:defRPr/>
            </a:pPr>
            <a:r>
              <a:rPr lang="en-US" sz="2400" dirty="0" smtClean="0"/>
              <a:t>Royalties and fees may be retained from activities such as scholarly writing, service on advisory groups, honoraria from other institutions for lectures or seminars, fees resulting from clinical, professional consulting, or other comparable activities.</a:t>
            </a:r>
          </a:p>
          <a:p>
            <a:pPr lvl="1" eaLnBrk="1" hangingPunct="1">
              <a:spcAft>
                <a:spcPts val="600"/>
              </a:spcAft>
              <a:defRPr/>
            </a:pPr>
            <a:r>
              <a:rPr lang="en-US" sz="2400" dirty="0" smtClean="0"/>
              <a:t>Must not be required by research &amp; training activities of the K award, and consistent with grantee institution’s policies. </a:t>
            </a:r>
          </a:p>
          <a:p>
            <a:pPr lvl="1" eaLnBrk="1" hangingPunct="1">
              <a:spcAft>
                <a:spcPts val="600"/>
              </a:spcAft>
              <a:defRPr/>
            </a:pPr>
            <a:r>
              <a:rPr lang="en-US" sz="2400" dirty="0" smtClean="0"/>
              <a:t>No other income or fees may be retained</a:t>
            </a:r>
          </a:p>
          <a:p>
            <a:pPr eaLnBrk="1" hangingPunct="1">
              <a:lnSpc>
                <a:spcPct val="100000"/>
              </a:lnSpc>
              <a:spcAft>
                <a:spcPts val="600"/>
              </a:spcAft>
              <a:defRPr/>
            </a:pPr>
            <a:r>
              <a:rPr lang="en-US" sz="2400" b="1" u="sng" dirty="0" smtClean="0"/>
              <a:t>Change of Institution or Mentor</a:t>
            </a:r>
            <a:r>
              <a:rPr lang="en-US" sz="2400" b="1" dirty="0" smtClean="0"/>
              <a:t>:</a:t>
            </a:r>
          </a:p>
          <a:p>
            <a:pPr lvl="1" eaLnBrk="1" hangingPunct="1">
              <a:spcAft>
                <a:spcPts val="600"/>
              </a:spcAft>
              <a:buFont typeface="Wingdings" pitchFamily="2" charset="2"/>
              <a:buChar char="§"/>
              <a:defRPr/>
            </a:pPr>
            <a:r>
              <a:rPr lang="en-US" sz="2400" dirty="0" smtClean="0"/>
              <a:t>Requires prior approval in writing of the NIH awarding component; contact NIH staff ASAP!</a:t>
            </a:r>
            <a:r>
              <a:rPr lang="en-US" sz="2400" dirty="0" smtClean="0">
                <a:effectLst>
                  <a:outerShdw blurRad="38100" dist="38100" dir="2700000" algn="tl">
                    <a:srgbClr val="C0C0C0"/>
                  </a:outerShdw>
                </a:effectLst>
              </a:rPr>
              <a:t>  </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31</a:t>
            </a:fld>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762000" y="354013"/>
            <a:ext cx="7620000" cy="636587"/>
          </a:xfrm>
          <a:noFill/>
        </p:spPr>
        <p:txBody>
          <a:bodyPr lIns="92075" tIns="46038" rIns="92075" bIns="46038" anchor="b">
            <a:noAutofit/>
          </a:bodyPr>
          <a:lstStyle/>
          <a:p>
            <a:pPr eaLnBrk="1" hangingPunct="1"/>
            <a:r>
              <a:rPr lang="en-US" sz="4000" dirty="0" smtClean="0">
                <a:effectLst>
                  <a:outerShdw blurRad="38100" dist="38100" dir="2700000" algn="tl">
                    <a:srgbClr val="000000">
                      <a:alpha val="43137"/>
                    </a:srgbClr>
                  </a:outerShdw>
                </a:effectLst>
              </a:rPr>
              <a:t>Application Procedures</a:t>
            </a:r>
          </a:p>
        </p:txBody>
      </p:sp>
      <p:sp>
        <p:nvSpPr>
          <p:cNvPr id="36868" name="Rectangle 3"/>
          <p:cNvSpPr>
            <a:spLocks noGrp="1" noChangeArrowheads="1"/>
          </p:cNvSpPr>
          <p:nvPr>
            <p:ph type="body" idx="1"/>
          </p:nvPr>
        </p:nvSpPr>
        <p:spPr>
          <a:xfrm>
            <a:off x="533400" y="1598612"/>
            <a:ext cx="8077200" cy="4725988"/>
          </a:xfrm>
          <a:noFill/>
        </p:spPr>
        <p:txBody>
          <a:bodyPr lIns="92075" tIns="46038" rIns="92075" bIns="46038">
            <a:normAutofit fontScale="92500" lnSpcReduction="20000"/>
          </a:bodyPr>
          <a:lstStyle/>
          <a:p>
            <a:pPr eaLnBrk="1" hangingPunct="1">
              <a:lnSpc>
                <a:spcPct val="100000"/>
              </a:lnSpc>
              <a:spcAft>
                <a:spcPts val="600"/>
              </a:spcAft>
            </a:pPr>
            <a:r>
              <a:rPr lang="en-US" sz="2800" dirty="0" smtClean="0"/>
              <a:t>“</a:t>
            </a:r>
            <a:r>
              <a:rPr lang="en-US" sz="2400" dirty="0" smtClean="0"/>
              <a:t>K” applications electronically submitted using application package found with Funding Opportunity Announcement (FOA)</a:t>
            </a:r>
          </a:p>
          <a:p>
            <a:pPr eaLnBrk="1" hangingPunct="1">
              <a:lnSpc>
                <a:spcPct val="100000"/>
              </a:lnSpc>
              <a:spcAft>
                <a:spcPts val="600"/>
              </a:spcAft>
            </a:pPr>
            <a:r>
              <a:rPr lang="en-US" sz="2400" dirty="0" smtClean="0"/>
              <a:t>See special instructions (Part I.7) in Application Guide</a:t>
            </a:r>
          </a:p>
          <a:p>
            <a:pPr eaLnBrk="1" hangingPunct="1">
              <a:lnSpc>
                <a:spcPct val="100000"/>
              </a:lnSpc>
              <a:spcAft>
                <a:spcPts val="600"/>
              </a:spcAft>
            </a:pPr>
            <a:r>
              <a:rPr lang="en-US" sz="2400" u="sng" dirty="0" smtClean="0"/>
              <a:t>Submission Dates</a:t>
            </a:r>
            <a:r>
              <a:rPr lang="en-US" sz="2400" dirty="0" smtClean="0"/>
              <a:t>:</a:t>
            </a:r>
          </a:p>
          <a:p>
            <a:pPr lvl="1" eaLnBrk="1" hangingPunct="1">
              <a:spcAft>
                <a:spcPts val="600"/>
              </a:spcAft>
            </a:pPr>
            <a:r>
              <a:rPr lang="en-US" sz="2400" dirty="0" smtClean="0"/>
              <a:t>February 12, June 12, October 12 (new)</a:t>
            </a:r>
          </a:p>
          <a:p>
            <a:pPr lvl="1" eaLnBrk="1" hangingPunct="1">
              <a:spcAft>
                <a:spcPts val="600"/>
              </a:spcAft>
            </a:pPr>
            <a:r>
              <a:rPr lang="en-US" sz="2400" dirty="0" smtClean="0"/>
              <a:t>March 12, July 12, November 12 (renewal, resubmission, revision)</a:t>
            </a:r>
            <a:endParaRPr lang="en-US" sz="2000" dirty="0" smtClean="0"/>
          </a:p>
          <a:p>
            <a:pPr eaLnBrk="1" hangingPunct="1">
              <a:lnSpc>
                <a:spcPct val="100000"/>
              </a:lnSpc>
              <a:spcAft>
                <a:spcPts val="600"/>
              </a:spcAft>
            </a:pPr>
            <a:r>
              <a:rPr lang="en-US" sz="2400" dirty="0" smtClean="0"/>
              <a:t>IC use of Career Awards is variable</a:t>
            </a:r>
          </a:p>
          <a:p>
            <a:pPr eaLnBrk="1" hangingPunct="1">
              <a:lnSpc>
                <a:spcPct val="100000"/>
              </a:lnSpc>
              <a:spcAft>
                <a:spcPts val="600"/>
              </a:spcAft>
            </a:pPr>
            <a:r>
              <a:rPr lang="en-US" sz="2400" dirty="0" smtClean="0"/>
              <a:t>FOAs include a link to IC-specific information (salary support, research support costs, IC focus areas) </a:t>
            </a:r>
          </a:p>
          <a:p>
            <a:pPr eaLnBrk="1" hangingPunct="1">
              <a:lnSpc>
                <a:spcPct val="100000"/>
              </a:lnSpc>
              <a:spcAft>
                <a:spcPts val="600"/>
              </a:spcAft>
              <a:buFontTx/>
              <a:buNone/>
            </a:pPr>
            <a:r>
              <a:rPr lang="en-US" sz="2400" b="1" dirty="0" smtClean="0"/>
              <a:t>	Read the FOA carefully; call the NIH awarding component with any questions</a:t>
            </a:r>
            <a:endParaRPr lang="en-US" sz="2800" b="1" dirty="0" smtClean="0">
              <a:solidFill>
                <a:srgbClr val="0033CC"/>
              </a:solidFill>
            </a:endParaRP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32</a:t>
            </a:fld>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n-US" sz="4000" dirty="0" smtClean="0">
                <a:effectLst>
                  <a:outerShdw blurRad="38100" dist="38100" dir="2700000" algn="tl">
                    <a:srgbClr val="000000">
                      <a:alpha val="43137"/>
                    </a:srgbClr>
                  </a:outerShdw>
                </a:effectLst>
              </a:rPr>
              <a:t>Application Procedures</a:t>
            </a:r>
          </a:p>
        </p:txBody>
      </p:sp>
      <p:sp>
        <p:nvSpPr>
          <p:cNvPr id="37892" name="Rectangle 3"/>
          <p:cNvSpPr>
            <a:spLocks noGrp="1" noChangeArrowheads="1"/>
          </p:cNvSpPr>
          <p:nvPr>
            <p:ph type="body" idx="1"/>
          </p:nvPr>
        </p:nvSpPr>
        <p:spPr>
          <a:xfrm>
            <a:off x="457200" y="1600200"/>
            <a:ext cx="8229600" cy="4953000"/>
          </a:xfrm>
        </p:spPr>
        <p:txBody>
          <a:bodyPr>
            <a:normAutofit fontScale="92500"/>
          </a:bodyPr>
          <a:lstStyle/>
          <a:p>
            <a:pPr eaLnBrk="1" hangingPunct="1">
              <a:buFontTx/>
              <a:buNone/>
            </a:pPr>
            <a:r>
              <a:rPr lang="en-US" sz="2800" b="1" dirty="0" smtClean="0"/>
              <a:t>Electronic Submission involves the following business processes</a:t>
            </a:r>
          </a:p>
          <a:p>
            <a:pPr eaLnBrk="1" hangingPunct="1"/>
            <a:r>
              <a:rPr lang="en-US" sz="2800" u="sng" dirty="0" smtClean="0"/>
              <a:t>Research Strategy:  </a:t>
            </a:r>
          </a:p>
          <a:p>
            <a:pPr lvl="1" eaLnBrk="1" hangingPunct="1"/>
            <a:r>
              <a:rPr lang="en-US" sz="2400" dirty="0" smtClean="0"/>
              <a:t>Uses format like Research grants to align with review criteria (Significance, Innovation, Approach)</a:t>
            </a:r>
          </a:p>
          <a:p>
            <a:pPr lvl="1" eaLnBrk="1" hangingPunct="1"/>
            <a:r>
              <a:rPr lang="en-US" sz="2400" dirty="0" smtClean="0"/>
              <a:t>Page limit for Research Strategy + Candidate’s Information (Background, Goals, Training) = 12 pages</a:t>
            </a:r>
            <a:endParaRPr lang="en-US" sz="2800" u="sng" dirty="0" smtClean="0"/>
          </a:p>
          <a:p>
            <a:pPr eaLnBrk="1" hangingPunct="1"/>
            <a:r>
              <a:rPr lang="en-US" sz="2800" u="sng" dirty="0" smtClean="0"/>
              <a:t>Budget</a:t>
            </a:r>
            <a:r>
              <a:rPr lang="en-US" sz="2800" dirty="0" smtClean="0"/>
              <a:t>:  Required with application</a:t>
            </a:r>
          </a:p>
          <a:p>
            <a:pPr eaLnBrk="1" hangingPunct="1"/>
            <a:r>
              <a:rPr lang="en-US" sz="2800" u="sng" dirty="0" smtClean="0"/>
              <a:t>Candidate’s </a:t>
            </a:r>
            <a:r>
              <a:rPr lang="en-US" sz="2800" u="sng" dirty="0" err="1" smtClean="0"/>
              <a:t>Biosketch</a:t>
            </a:r>
            <a:r>
              <a:rPr lang="en-US" sz="2800" dirty="0" smtClean="0"/>
              <a:t>:  Includes “Research Support” section and Personal Statement; same as other </a:t>
            </a:r>
            <a:r>
              <a:rPr lang="en-US" sz="2800" dirty="0" err="1" smtClean="0"/>
              <a:t>biosketch</a:t>
            </a:r>
            <a:r>
              <a:rPr lang="en-US" sz="2800" dirty="0" smtClean="0"/>
              <a:t> used by investigators (4 page limit)</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Application Procedures (cont.)</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98637"/>
            <a:ext cx="8229600" cy="4525963"/>
          </a:xfrm>
        </p:spPr>
        <p:txBody>
          <a:bodyPr/>
          <a:lstStyle/>
          <a:p>
            <a:r>
              <a:rPr lang="en-US" dirty="0" smtClean="0"/>
              <a:t>Other Page Limits for Application Sections</a:t>
            </a:r>
          </a:p>
          <a:p>
            <a:pPr lvl="1"/>
            <a:r>
              <a:rPr lang="en-US" dirty="0" smtClean="0"/>
              <a:t>Training in Responsible Conduct of Research = 1 page</a:t>
            </a:r>
          </a:p>
          <a:p>
            <a:pPr lvl="1"/>
            <a:r>
              <a:rPr lang="en-US" dirty="0" smtClean="0"/>
              <a:t>Mentoring Plan = 6 pages</a:t>
            </a:r>
          </a:p>
          <a:p>
            <a:pPr lvl="1"/>
            <a:r>
              <a:rPr lang="en-US" dirty="0" smtClean="0"/>
              <a:t>Mentor, Co-mentor, Contributor statements = 6 pages</a:t>
            </a:r>
          </a:p>
          <a:p>
            <a:pPr lvl="1"/>
            <a:r>
              <a:rPr lang="en-US" dirty="0" smtClean="0"/>
              <a:t>Institutional Environment = 1 page</a:t>
            </a:r>
          </a:p>
          <a:p>
            <a:pPr lvl="1"/>
            <a:r>
              <a:rPr lang="en-US" dirty="0" smtClean="0"/>
              <a:t>Commitment to Candidate’s Research Career Development = 1 page</a:t>
            </a:r>
            <a:endParaRPr lang="en-US" dirty="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34</a:t>
            </a:fld>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Application Procedures (cont)</a:t>
            </a:r>
          </a:p>
        </p:txBody>
      </p:sp>
      <p:sp>
        <p:nvSpPr>
          <p:cNvPr id="38916" name="Rectangle 3"/>
          <p:cNvSpPr>
            <a:spLocks noGrp="1" noChangeArrowheads="1"/>
          </p:cNvSpPr>
          <p:nvPr>
            <p:ph type="body" idx="1"/>
          </p:nvPr>
        </p:nvSpPr>
        <p:spPr>
          <a:xfrm>
            <a:off x="533400" y="1828800"/>
            <a:ext cx="8229600" cy="4495800"/>
          </a:xfrm>
        </p:spPr>
        <p:txBody>
          <a:bodyPr>
            <a:normAutofit fontScale="92500" lnSpcReduction="10000"/>
          </a:bodyPr>
          <a:lstStyle/>
          <a:p>
            <a:pPr eaLnBrk="1" hangingPunct="1">
              <a:lnSpc>
                <a:spcPct val="100000"/>
              </a:lnSpc>
              <a:spcAft>
                <a:spcPts val="600"/>
              </a:spcAft>
            </a:pPr>
            <a:r>
              <a:rPr lang="en-US" sz="2400" u="sng" dirty="0" smtClean="0"/>
              <a:t>Reference Letters</a:t>
            </a:r>
            <a:r>
              <a:rPr lang="en-US" sz="2400" dirty="0" smtClean="0"/>
              <a:t>:  </a:t>
            </a:r>
          </a:p>
          <a:p>
            <a:pPr lvl="1" eaLnBrk="1" hangingPunct="1">
              <a:spcAft>
                <a:spcPts val="600"/>
              </a:spcAft>
            </a:pPr>
            <a:r>
              <a:rPr lang="en-US" sz="2000" dirty="0" smtClean="0"/>
              <a:t>Submitted directly through the eRA Commons; not as part of the Grants.gov application.  </a:t>
            </a:r>
          </a:p>
          <a:p>
            <a:pPr lvl="1" eaLnBrk="1" hangingPunct="1">
              <a:spcAft>
                <a:spcPts val="600"/>
              </a:spcAft>
            </a:pPr>
            <a:r>
              <a:rPr lang="en-US" sz="2000" dirty="0" smtClean="0"/>
              <a:t>Are matched with application at NIH.  </a:t>
            </a:r>
          </a:p>
          <a:p>
            <a:pPr lvl="1" eaLnBrk="1" hangingPunct="1">
              <a:spcAft>
                <a:spcPts val="600"/>
              </a:spcAft>
            </a:pPr>
            <a:r>
              <a:rPr lang="en-US" sz="2000" dirty="0" smtClean="0"/>
              <a:t>Must include correct FOA # to match.</a:t>
            </a:r>
          </a:p>
          <a:p>
            <a:pPr lvl="1" eaLnBrk="1" hangingPunct="1">
              <a:spcAft>
                <a:spcPts val="600"/>
              </a:spcAft>
            </a:pPr>
            <a:r>
              <a:rPr lang="en-US" sz="2000" dirty="0" smtClean="0"/>
              <a:t>Referees need not be registered in the Commons to submit a reference letter</a:t>
            </a:r>
          </a:p>
          <a:p>
            <a:pPr lvl="1" eaLnBrk="1" hangingPunct="1">
              <a:spcAft>
                <a:spcPts val="600"/>
              </a:spcAft>
            </a:pPr>
            <a:r>
              <a:rPr lang="en-US" sz="2000" dirty="0" smtClean="0"/>
              <a:t>Candidate use Commons to monitor receipt only (Can’t view actual reference letters)</a:t>
            </a:r>
          </a:p>
          <a:p>
            <a:pPr lvl="1" eaLnBrk="1" hangingPunct="1">
              <a:spcAft>
                <a:spcPts val="600"/>
              </a:spcAft>
            </a:pPr>
            <a:r>
              <a:rPr lang="en-US" sz="2000" dirty="0" smtClean="0"/>
              <a:t>Reference letters due by application receipt date</a:t>
            </a:r>
          </a:p>
          <a:p>
            <a:pPr eaLnBrk="1" hangingPunct="1">
              <a:lnSpc>
                <a:spcPct val="100000"/>
              </a:lnSpc>
              <a:spcAft>
                <a:spcPts val="600"/>
              </a:spcAft>
            </a:pPr>
            <a:r>
              <a:rPr lang="en-US" sz="2400" dirty="0" smtClean="0"/>
              <a:t>See Special Career Instructions in Application Guide (Section I.7)</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35</a:t>
            </a:fld>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endParaRPr lang="en-US" dirty="0"/>
          </a:p>
        </p:txBody>
      </p:sp>
      <p:sp>
        <p:nvSpPr>
          <p:cNvPr id="3" name="Content Placeholder 2"/>
          <p:cNvSpPr>
            <a:spLocks noGrp="1"/>
          </p:cNvSpPr>
          <p:nvPr>
            <p:ph idx="1"/>
          </p:nvPr>
        </p:nvSpPr>
        <p:spPr>
          <a:xfrm>
            <a:off x="152400" y="1676400"/>
            <a:ext cx="8839200" cy="5029200"/>
          </a:xfrm>
        </p:spPr>
        <p:txBody>
          <a:bodyPr>
            <a:normAutofit fontScale="85000" lnSpcReduction="20000"/>
          </a:bodyPr>
          <a:lstStyle/>
          <a:p>
            <a:r>
              <a:rPr lang="en-US" dirty="0" smtClean="0"/>
              <a:t>Progress Report</a:t>
            </a:r>
          </a:p>
          <a:p>
            <a:pPr lvl="1"/>
            <a:r>
              <a:rPr lang="en-US" dirty="0" smtClean="0"/>
              <a:t>Due annually</a:t>
            </a:r>
          </a:p>
          <a:p>
            <a:pPr lvl="1"/>
            <a:r>
              <a:rPr lang="en-US" dirty="0" smtClean="0"/>
              <a:t>For those awarded under SNAP authorities; must now use the Research Performance Progress Report (RPPR) format in the eRA Commons</a:t>
            </a:r>
          </a:p>
          <a:p>
            <a:pPr lvl="1"/>
            <a:r>
              <a:rPr lang="en-US" dirty="0" smtClean="0"/>
              <a:t>If non-SNAP, RPPR format currently optional</a:t>
            </a:r>
          </a:p>
          <a:p>
            <a:pPr lvl="1">
              <a:buNone/>
            </a:pPr>
            <a:endParaRPr lang="en-US" dirty="0" smtClean="0"/>
          </a:p>
          <a:p>
            <a:r>
              <a:rPr lang="en-US" dirty="0" smtClean="0"/>
              <a:t>Financial Reporting</a:t>
            </a:r>
          </a:p>
          <a:p>
            <a:pPr lvl="1">
              <a:buFont typeface="Wingdings" pitchFamily="2" charset="2"/>
              <a:buChar char="Ø"/>
            </a:pPr>
            <a:r>
              <a:rPr lang="en-US" dirty="0" smtClean="0"/>
              <a:t>Use the Federal Financial Report [FFR] </a:t>
            </a:r>
          </a:p>
          <a:p>
            <a:pPr lvl="1">
              <a:buFont typeface="Wingdings" pitchFamily="2" charset="2"/>
              <a:buChar char="Ø"/>
            </a:pPr>
            <a:r>
              <a:rPr lang="en-US" dirty="0" smtClean="0"/>
              <a:t>Quarterly Cash Report in the Payment Management System</a:t>
            </a:r>
          </a:p>
          <a:p>
            <a:pPr lvl="1">
              <a:buFont typeface="Wingdings" pitchFamily="2" charset="2"/>
              <a:buChar char="Ø"/>
            </a:pPr>
            <a:r>
              <a:rPr lang="en-US" dirty="0" smtClean="0"/>
              <a:t>Expenditure reporting of FFR submitted to NIH through eRA Commons</a:t>
            </a:r>
          </a:p>
          <a:p>
            <a:pPr lvl="2">
              <a:buFont typeface="Wingdings" pitchFamily="2" charset="2"/>
              <a:buChar char="Ø"/>
            </a:pPr>
            <a:r>
              <a:rPr lang="en-US" sz="2000" dirty="0" smtClean="0"/>
              <a:t>For those awarded under SNAP authorities, only the final expenditure FFR is submitted</a:t>
            </a:r>
          </a:p>
          <a:p>
            <a:pPr lvl="2">
              <a:buFont typeface="Wingdings" pitchFamily="2" charset="2"/>
              <a:buChar char="Ø"/>
            </a:pPr>
            <a:r>
              <a:rPr lang="en-US" sz="2000" dirty="0" smtClean="0"/>
              <a:t>Grantees should ensure final expenditure report and final cash reports align</a:t>
            </a:r>
            <a:endParaRPr lang="en-US" dirty="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36</a:t>
            </a:fld>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eaLnBrk="1" hangingPunct="1"/>
            <a:r>
              <a:rPr lang="en-US" sz="4000" dirty="0" smtClean="0">
                <a:effectLst>
                  <a:outerShdw blurRad="38100" dist="38100" dir="2700000" algn="tl">
                    <a:srgbClr val="000000">
                      <a:alpha val="43137"/>
                    </a:srgbClr>
                  </a:outerShdw>
                </a:effectLst>
              </a:rPr>
              <a:t>Other Resources</a:t>
            </a:r>
          </a:p>
        </p:txBody>
      </p:sp>
      <p:sp>
        <p:nvSpPr>
          <p:cNvPr id="39940" name="Rectangle 3"/>
          <p:cNvSpPr>
            <a:spLocks noGrp="1" noChangeArrowheads="1"/>
          </p:cNvSpPr>
          <p:nvPr>
            <p:ph type="body" idx="1"/>
          </p:nvPr>
        </p:nvSpPr>
        <p:spPr>
          <a:xfrm>
            <a:off x="457200" y="1752600"/>
            <a:ext cx="8229600" cy="4572000"/>
          </a:xfrm>
        </p:spPr>
        <p:txBody>
          <a:bodyPr>
            <a:normAutofit/>
          </a:bodyPr>
          <a:lstStyle/>
          <a:p>
            <a:pPr eaLnBrk="1" hangingPunct="1">
              <a:lnSpc>
                <a:spcPct val="80000"/>
              </a:lnSpc>
            </a:pPr>
            <a:r>
              <a:rPr lang="en-US" sz="2400" dirty="0" smtClean="0"/>
              <a:t>Applying Electronically:  </a:t>
            </a:r>
            <a:r>
              <a:rPr lang="en-US" sz="2000" dirty="0" smtClean="0">
                <a:hlinkClick r:id="rId3"/>
              </a:rPr>
              <a:t>http://grants.nih.gov/grants/ElectronicReceipt/index.htm</a:t>
            </a:r>
            <a:r>
              <a:rPr lang="en-US" sz="2000" dirty="0" smtClean="0"/>
              <a:t> </a:t>
            </a:r>
          </a:p>
          <a:p>
            <a:pPr eaLnBrk="1" hangingPunct="1">
              <a:lnSpc>
                <a:spcPct val="80000"/>
              </a:lnSpc>
              <a:buNone/>
            </a:pPr>
            <a:endParaRPr lang="en-US" sz="2400" dirty="0" smtClean="0"/>
          </a:p>
          <a:p>
            <a:pPr eaLnBrk="1" hangingPunct="1">
              <a:lnSpc>
                <a:spcPct val="80000"/>
              </a:lnSpc>
            </a:pPr>
            <a:r>
              <a:rPr lang="en-US" sz="2400" dirty="0" smtClean="0"/>
              <a:t>Career Development Chapter of NIH GPS: </a:t>
            </a:r>
            <a:r>
              <a:rPr lang="en-US" sz="2000" dirty="0" smtClean="0">
                <a:hlinkClick r:id="rId4"/>
              </a:rPr>
              <a:t>http://grants.nih.gov/grants/policy/nihgps_2013/nihgps_ch12.htm#_Toc271265177</a:t>
            </a:r>
            <a:endParaRPr lang="en-US" sz="2000" dirty="0" smtClean="0"/>
          </a:p>
          <a:p>
            <a:pPr eaLnBrk="1" hangingPunct="1">
              <a:lnSpc>
                <a:spcPct val="80000"/>
              </a:lnSpc>
              <a:buNone/>
            </a:pPr>
            <a:endParaRPr lang="en-US" sz="2400" dirty="0" smtClean="0"/>
          </a:p>
          <a:p>
            <a:pPr eaLnBrk="1" hangingPunct="1">
              <a:lnSpc>
                <a:spcPct val="80000"/>
              </a:lnSpc>
            </a:pPr>
            <a:r>
              <a:rPr lang="en-US" sz="2400" dirty="0" smtClean="0"/>
              <a:t>K Kiosk – NIH Career Development Awards (includes links to all K FOAs): </a:t>
            </a:r>
            <a:r>
              <a:rPr lang="en-US" sz="2000" dirty="0" smtClean="0">
                <a:hlinkClick r:id="rId5"/>
              </a:rPr>
              <a:t>http://grants.nih.gov/training/careerdevelopmentawards.htm</a:t>
            </a:r>
            <a:endParaRPr lang="en-US" sz="2000" dirty="0" smtClean="0"/>
          </a:p>
          <a:p>
            <a:pPr eaLnBrk="1" hangingPunct="1">
              <a:lnSpc>
                <a:spcPct val="80000"/>
              </a:lnSpc>
              <a:buNone/>
            </a:pPr>
            <a:endParaRPr lang="en-US" sz="2400" dirty="0" smtClean="0"/>
          </a:p>
          <a:p>
            <a:pPr eaLnBrk="1" hangingPunct="1">
              <a:lnSpc>
                <a:spcPct val="80000"/>
              </a:lnSpc>
            </a:pPr>
            <a:r>
              <a:rPr lang="en-US" sz="2400" dirty="0" smtClean="0"/>
              <a:t>Career Award Wizard: </a:t>
            </a:r>
            <a:r>
              <a:rPr lang="en-US" sz="2000" dirty="0" smtClean="0">
                <a:hlinkClick r:id="rId6"/>
              </a:rPr>
              <a:t>http://grants.nih.gov/training/kwizard/index.htm</a:t>
            </a:r>
            <a:endParaRPr lang="en-US" sz="2400" dirty="0" smtClean="0"/>
          </a:p>
          <a:p>
            <a:pPr eaLnBrk="1" hangingPunct="1">
              <a:lnSpc>
                <a:spcPct val="80000"/>
              </a:lnSpc>
              <a:buFontTx/>
              <a:buNone/>
            </a:pPr>
            <a:endParaRPr lang="en-US" dirty="0" smtClean="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type="body" idx="1"/>
          </p:nvPr>
        </p:nvSpPr>
        <p:spPr>
          <a:xfrm>
            <a:off x="152400" y="1752600"/>
            <a:ext cx="8763000" cy="4373563"/>
          </a:xfrm>
        </p:spPr>
        <p:txBody>
          <a:bodyPr>
            <a:normAutofit lnSpcReduction="10000"/>
          </a:bodyPr>
          <a:lstStyle/>
          <a:p>
            <a:pPr algn="ctr">
              <a:buFontTx/>
              <a:buNone/>
            </a:pPr>
            <a:r>
              <a:rPr lang="en-US" sz="4000" dirty="0" smtClean="0"/>
              <a:t>Thank </a:t>
            </a:r>
            <a:r>
              <a:rPr lang="en-US" sz="4000" dirty="0"/>
              <a:t>You</a:t>
            </a:r>
          </a:p>
          <a:p>
            <a:pPr algn="ctr">
              <a:buFontTx/>
              <a:buNone/>
            </a:pPr>
            <a:r>
              <a:rPr lang="en-US" sz="4000" dirty="0"/>
              <a:t>Questions?</a:t>
            </a:r>
          </a:p>
          <a:p>
            <a:pPr algn="ctr">
              <a:buFontTx/>
              <a:buNone/>
            </a:pPr>
            <a:endParaRPr lang="en-US" sz="4000" dirty="0"/>
          </a:p>
          <a:p>
            <a:pPr>
              <a:lnSpc>
                <a:spcPct val="110000"/>
              </a:lnSpc>
              <a:buFontTx/>
              <a:buNone/>
            </a:pPr>
            <a:r>
              <a:rPr lang="en-US" sz="2800" b="1" dirty="0" smtClean="0"/>
              <a:t>Henry Khachaturia</a:t>
            </a:r>
            <a:r>
              <a:rPr lang="en-US" dirty="0" smtClean="0"/>
              <a:t>n</a:t>
            </a:r>
            <a:r>
              <a:rPr lang="en-US" sz="2800" b="1" dirty="0" smtClean="0"/>
              <a:t>:  </a:t>
            </a:r>
            <a:r>
              <a:rPr lang="en-US" sz="2400" b="1" dirty="0" smtClean="0">
                <a:hlinkClick r:id="rId3"/>
              </a:rPr>
              <a:t>hk11b@nih.gov</a:t>
            </a:r>
            <a:r>
              <a:rPr lang="en-US" sz="2400" b="1" dirty="0" smtClean="0"/>
              <a:t>  or </a:t>
            </a:r>
            <a:r>
              <a:rPr lang="en-US" sz="2400" dirty="0" smtClean="0">
                <a:hlinkClick r:id="rId4"/>
              </a:rPr>
              <a:t>NIHTrain@mail.nih.gov</a:t>
            </a:r>
            <a:endParaRPr lang="en-US" sz="2400" b="1" dirty="0" smtClean="0"/>
          </a:p>
          <a:p>
            <a:pPr>
              <a:lnSpc>
                <a:spcPct val="110000"/>
              </a:lnSpc>
              <a:buFontTx/>
              <a:buNone/>
            </a:pPr>
            <a:endParaRPr lang="en-US" dirty="0" smtClean="0"/>
          </a:p>
          <a:p>
            <a:pPr>
              <a:lnSpc>
                <a:spcPct val="110000"/>
              </a:lnSpc>
              <a:buFontTx/>
              <a:buNone/>
            </a:pPr>
            <a:r>
              <a:rPr lang="en-US" dirty="0" smtClean="0"/>
              <a:t>Marcia Hahn:  </a:t>
            </a:r>
            <a:r>
              <a:rPr lang="en-US" sz="2400" dirty="0" smtClean="0">
                <a:hlinkClick r:id="rId5"/>
              </a:rPr>
              <a:t>hahnm@mail.nih.gov</a:t>
            </a:r>
            <a:r>
              <a:rPr lang="en-US" sz="2400" dirty="0" smtClean="0"/>
              <a:t>  or </a:t>
            </a:r>
            <a:r>
              <a:rPr lang="en-US" sz="2400" dirty="0" smtClean="0">
                <a:hlinkClick r:id="rId6"/>
              </a:rPr>
              <a:t>GrantsPolicy@od.nih.gov</a:t>
            </a:r>
            <a:r>
              <a:rPr lang="en-US" sz="2400" dirty="0" smtClean="0"/>
              <a:t> </a:t>
            </a:r>
            <a:endParaRPr lang="en-US" sz="2400" dirty="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38</a:t>
            </a:fld>
            <a:endParaRPr lang="en-US" dirty="0" smtClean="0"/>
          </a:p>
        </p:txBody>
      </p:sp>
    </p:spTree>
    <p:extLst>
      <p:ext uri="{BB962C8B-B14F-4D97-AF65-F5344CB8AC3E}">
        <p14:creationId xmlns:p14="http://schemas.microsoft.com/office/powerpoint/2010/main" val="291272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8600" y="381000"/>
            <a:ext cx="8686800" cy="838200"/>
          </a:xfrm>
        </p:spPr>
        <p:txBody>
          <a:bodyPr>
            <a:noAutofit/>
          </a:bodyPr>
          <a:lstStyle/>
          <a:p>
            <a:pPr eaLnBrk="1" hangingPunct="1">
              <a:defRPr/>
            </a:pPr>
            <a:r>
              <a:rPr lang="en-US" sz="2800" dirty="0" smtClean="0">
                <a:effectLst>
                  <a:outerShdw blurRad="38100" dist="38100" dir="2700000" algn="tl">
                    <a:srgbClr val="000000">
                      <a:alpha val="43137"/>
                    </a:srgbClr>
                  </a:outerShdw>
                </a:effectLst>
              </a:rPr>
              <a:t>Approximate Numbers of Individuals in Research Training Supported with NIH Funds (FY 2011)</a:t>
            </a:r>
          </a:p>
        </p:txBody>
      </p:sp>
      <p:graphicFrame>
        <p:nvGraphicFramePr>
          <p:cNvPr id="6" name="Group 3"/>
          <p:cNvGraphicFramePr>
            <a:graphicFrameLocks/>
          </p:cNvGraphicFramePr>
          <p:nvPr/>
        </p:nvGraphicFramePr>
        <p:xfrm>
          <a:off x="533400" y="1676400"/>
          <a:ext cx="8229600" cy="4454528"/>
        </p:xfrm>
        <a:graphic>
          <a:graphicData uri="http://schemas.openxmlformats.org/drawingml/2006/table">
            <a:tbl>
              <a:tblPr/>
              <a:tblGrid>
                <a:gridCol w="3966944"/>
                <a:gridCol w="1393621"/>
                <a:gridCol w="1359017"/>
                <a:gridCol w="1510018"/>
              </a:tblGrid>
              <a:tr h="1143000">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Career Stage of Students, Trainees, Fellows, or Scholars </a:t>
                      </a:r>
                      <a:endParaRPr kumimoji="0" lang="en-US" sz="16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NIH Formal Training, Fellowship or Career Programs</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Research Project Grants</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8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NIH's Own Laboratories</a:t>
                      </a:r>
                      <a:endParaRPr kumimoji="0" lang="en-US"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High  School Students</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 </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500+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450+</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K-12, Community College, and College Science Teachers</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 </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400+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 </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College Students and Post-Baccalaureate Students</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3,000+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5,000+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700+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Pre-Doctoral Students</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10,000+</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28,000+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500+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Post-Doctoral Fellows</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6,800+</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28,000+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3,800+</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Early Career Investigators</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5,000+</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 </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50+ </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342900" marR="0" lvl="0" indent="-342900" algn="l"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Mid-Career and Senior Faculty</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50+</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smtClean="0">
                          <a:ln>
                            <a:noFill/>
                          </a:ln>
                          <a:solidFill>
                            <a:srgbClr val="003366"/>
                          </a:solidFill>
                          <a:effectLst/>
                          <a:latin typeface="Arial" charset="0"/>
                          <a:cs typeface="Arial" charset="0"/>
                        </a:rPr>
                        <a:t> </a:t>
                      </a:r>
                      <a:endParaRPr kumimoji="0" lang="en-US" sz="1600" b="0" i="0" u="none" strike="noStrike" cap="none" normalizeH="0" baseline="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85000"/>
                        </a:lnSpc>
                        <a:spcBef>
                          <a:spcPct val="0"/>
                        </a:spcBef>
                        <a:spcAft>
                          <a:spcPct val="0"/>
                        </a:spcAft>
                        <a:buClrTx/>
                        <a:buSzTx/>
                        <a:buFontTx/>
                        <a:buNone/>
                        <a:tabLst/>
                      </a:pPr>
                      <a:r>
                        <a:rPr kumimoji="0" lang="en-US" sz="1600" b="1" i="0" u="none" strike="noStrike" cap="none" normalizeH="0" baseline="0" dirty="0" smtClean="0">
                          <a:ln>
                            <a:noFill/>
                          </a:ln>
                          <a:solidFill>
                            <a:srgbClr val="003366"/>
                          </a:solidFill>
                          <a:effectLst/>
                          <a:latin typeface="Arial" charset="0"/>
                          <a:cs typeface="Arial" charset="0"/>
                        </a:rPr>
                        <a:t> </a:t>
                      </a:r>
                      <a:endParaRPr kumimoji="0" lang="en-US" sz="1600" b="0" i="0" u="none" strike="noStrike" cap="none" normalizeH="0" baseline="0" dirty="0" smtClean="0">
                        <a:ln>
                          <a:noFill/>
                        </a:ln>
                        <a:solidFill>
                          <a:srgbClr val="0033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4</a:t>
            </a:fld>
            <a:endParaRPr lang="en-US" dirty="0" smtClean="0"/>
          </a:p>
        </p:txBody>
      </p:sp>
    </p:spTree>
    <p:extLst>
      <p:ext uri="{BB962C8B-B14F-4D97-AF65-F5344CB8AC3E}">
        <p14:creationId xmlns:p14="http://schemas.microsoft.com/office/powerpoint/2010/main" val="1874601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8163" y="457200"/>
            <a:ext cx="8072437" cy="533400"/>
          </a:xfrm>
          <a:noFill/>
        </p:spPr>
        <p:txBody>
          <a:bodyPr lIns="92075" tIns="46038" rIns="92075" bIns="46038">
            <a:noAutofit/>
          </a:bodyPr>
          <a:lstStyle/>
          <a:p>
            <a:pPr eaLnBrk="1" hangingPunct="1"/>
            <a:r>
              <a:rPr lang="en-US" sz="4000" dirty="0" smtClean="0">
                <a:effectLst>
                  <a:outerShdw blurRad="38100" dist="38100" dir="2700000" algn="tl">
                    <a:srgbClr val="000000">
                      <a:alpha val="43137"/>
                    </a:srgbClr>
                  </a:outerShdw>
                </a:effectLst>
                <a:latin typeface="Arial" pitchFamily="34" charset="0"/>
                <a:cs typeface="Arial" pitchFamily="34" charset="0"/>
              </a:rPr>
              <a:t>Purpose</a:t>
            </a:r>
          </a:p>
        </p:txBody>
      </p:sp>
      <p:sp>
        <p:nvSpPr>
          <p:cNvPr id="6148" name="Rectangle 3"/>
          <p:cNvSpPr>
            <a:spLocks noGrp="1" noChangeArrowheads="1"/>
          </p:cNvSpPr>
          <p:nvPr>
            <p:ph type="body" idx="1"/>
          </p:nvPr>
        </p:nvSpPr>
        <p:spPr>
          <a:xfrm>
            <a:off x="838200" y="2286000"/>
            <a:ext cx="7291387" cy="1984375"/>
          </a:xfrm>
          <a:noFill/>
        </p:spPr>
        <p:txBody>
          <a:bodyPr lIns="92075" tIns="46038" rIns="92075" bIns="46038"/>
          <a:lstStyle/>
          <a:p>
            <a:pPr eaLnBrk="1" hangingPunct="1">
              <a:buFontTx/>
              <a:buNone/>
            </a:pPr>
            <a:r>
              <a:rPr lang="en-US" sz="3600" i="1" dirty="0" smtClean="0"/>
              <a:t>	</a:t>
            </a:r>
            <a:r>
              <a:rPr lang="en-US" sz="3600" b="1" i="1" dirty="0" smtClean="0"/>
              <a:t>To provide protected time for individuals to further develop their research expertise. </a:t>
            </a:r>
          </a:p>
          <a:p>
            <a:pPr eaLnBrk="1" hangingPunct="1">
              <a:buFontTx/>
              <a:buNone/>
            </a:pPr>
            <a:endParaRPr lang="en-US" sz="2000" i="1" dirty="0" smtClean="0"/>
          </a:p>
          <a:p>
            <a:pPr eaLnBrk="1" hangingPunct="1">
              <a:buFontTx/>
              <a:buNone/>
            </a:pPr>
            <a:endParaRPr lang="en-US" sz="2000" i="1" dirty="0" smtClean="0"/>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5</a:t>
            </a:fld>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‘Career’ Awards = ‘K’ Awards</a:t>
            </a:r>
          </a:p>
        </p:txBody>
      </p:sp>
      <p:sp>
        <p:nvSpPr>
          <p:cNvPr id="8196" name="Rectangle 3"/>
          <p:cNvSpPr>
            <a:spLocks noGrp="1" noChangeArrowheads="1"/>
          </p:cNvSpPr>
          <p:nvPr>
            <p:ph type="body" idx="1"/>
          </p:nvPr>
        </p:nvSpPr>
        <p:spPr>
          <a:xfrm>
            <a:off x="381000" y="1676400"/>
            <a:ext cx="8229600" cy="5029200"/>
          </a:xfrm>
        </p:spPr>
        <p:txBody>
          <a:bodyPr/>
          <a:lstStyle/>
          <a:p>
            <a:pPr eaLnBrk="1" hangingPunct="1">
              <a:lnSpc>
                <a:spcPct val="75000"/>
              </a:lnSpc>
            </a:pPr>
            <a:r>
              <a:rPr lang="en-US" sz="2800" u="sng" dirty="0" smtClean="0"/>
              <a:t>Individual Awards:</a:t>
            </a:r>
          </a:p>
          <a:p>
            <a:pPr lvl="1" eaLnBrk="1" hangingPunct="1">
              <a:lnSpc>
                <a:spcPct val="75000"/>
              </a:lnSpc>
            </a:pPr>
            <a:r>
              <a:rPr lang="en-US" sz="2400" b="1" dirty="0" smtClean="0"/>
              <a:t>Mentored</a:t>
            </a:r>
          </a:p>
          <a:p>
            <a:pPr lvl="1" eaLnBrk="1" hangingPunct="1">
              <a:lnSpc>
                <a:spcPct val="75000"/>
              </a:lnSpc>
            </a:pPr>
            <a:r>
              <a:rPr lang="en-US" sz="2400" b="1" dirty="0" smtClean="0"/>
              <a:t>Independent</a:t>
            </a:r>
          </a:p>
          <a:p>
            <a:pPr lvl="1" eaLnBrk="1" hangingPunct="1">
              <a:lnSpc>
                <a:spcPct val="75000"/>
              </a:lnSpc>
            </a:pPr>
            <a:r>
              <a:rPr lang="en-US" sz="2400" dirty="0" smtClean="0"/>
              <a:t>Depending on the award, for early, mid-, or senior career levels</a:t>
            </a:r>
          </a:p>
          <a:p>
            <a:pPr lvl="1" eaLnBrk="1" hangingPunct="1">
              <a:lnSpc>
                <a:spcPct val="75000"/>
              </a:lnSpc>
            </a:pPr>
            <a:r>
              <a:rPr lang="en-US" sz="2400" dirty="0" smtClean="0"/>
              <a:t>Depending on the award, all doctorates or restricted to clinical doctorates</a:t>
            </a:r>
          </a:p>
          <a:p>
            <a:pPr lvl="1" eaLnBrk="1" hangingPunct="1">
              <a:lnSpc>
                <a:spcPct val="75000"/>
              </a:lnSpc>
            </a:pPr>
            <a:endParaRPr lang="en-US" sz="2400" dirty="0" smtClean="0"/>
          </a:p>
          <a:p>
            <a:pPr eaLnBrk="1" hangingPunct="1">
              <a:lnSpc>
                <a:spcPct val="75000"/>
              </a:lnSpc>
            </a:pPr>
            <a:r>
              <a:rPr lang="en-US" sz="2800" u="sng" dirty="0" smtClean="0"/>
              <a:t>Institutional Awards (</a:t>
            </a:r>
            <a:r>
              <a:rPr lang="en-US" sz="2800" b="1" u="sng" dirty="0" smtClean="0"/>
              <a:t>Mentored</a:t>
            </a:r>
            <a:r>
              <a:rPr lang="en-US" sz="2800" u="sng" dirty="0" smtClean="0"/>
              <a:t>):</a:t>
            </a:r>
          </a:p>
          <a:p>
            <a:pPr lvl="1" eaLnBrk="1" hangingPunct="1">
              <a:lnSpc>
                <a:spcPct val="75000"/>
              </a:lnSpc>
            </a:pPr>
            <a:r>
              <a:rPr lang="en-US" sz="2400" dirty="0" smtClean="0"/>
              <a:t>Institution, not the individual, applies for the award</a:t>
            </a:r>
          </a:p>
          <a:p>
            <a:pPr lvl="1" eaLnBrk="1" hangingPunct="1">
              <a:lnSpc>
                <a:spcPct val="75000"/>
              </a:lnSpc>
            </a:pPr>
            <a:r>
              <a:rPr lang="en-US" sz="2400" dirty="0" smtClean="0"/>
              <a:t>Curriculum/Program Development </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4000" dirty="0" smtClean="0">
                <a:effectLst>
                  <a:outerShdw blurRad="38100" dist="38100" dir="2700000" algn="tl">
                    <a:srgbClr val="000000">
                      <a:alpha val="43137"/>
                    </a:srgbClr>
                  </a:outerShdw>
                </a:effectLst>
              </a:rPr>
              <a:t>Mentored K Awards</a:t>
            </a:r>
          </a:p>
        </p:txBody>
      </p:sp>
      <p:sp>
        <p:nvSpPr>
          <p:cNvPr id="11268" name="Rectangle 3"/>
          <p:cNvSpPr>
            <a:spLocks noGrp="1" noChangeArrowheads="1"/>
          </p:cNvSpPr>
          <p:nvPr>
            <p:ph type="body" idx="1"/>
          </p:nvPr>
        </p:nvSpPr>
        <p:spPr>
          <a:xfrm>
            <a:off x="457200" y="1752600"/>
            <a:ext cx="8229600" cy="4800600"/>
          </a:xfrm>
        </p:spPr>
        <p:txBody>
          <a:bodyPr>
            <a:normAutofit lnSpcReduction="10000"/>
          </a:bodyPr>
          <a:lstStyle/>
          <a:p>
            <a:pPr marL="360363" eaLnBrk="1" hangingPunct="1">
              <a:lnSpc>
                <a:spcPct val="80000"/>
              </a:lnSpc>
              <a:spcBef>
                <a:spcPts val="600"/>
              </a:spcBef>
            </a:pPr>
            <a:r>
              <a:rPr lang="en-US" sz="2400" dirty="0" smtClean="0"/>
              <a:t>K01: Mentored </a:t>
            </a:r>
            <a:r>
              <a:rPr lang="en-US" sz="2400" b="1" dirty="0" smtClean="0"/>
              <a:t>Research Scientist </a:t>
            </a:r>
            <a:r>
              <a:rPr lang="en-US" sz="2400" dirty="0" smtClean="0"/>
              <a:t>Development Award for </a:t>
            </a:r>
            <a:r>
              <a:rPr lang="en-US" sz="2400" b="1" dirty="0" smtClean="0"/>
              <a:t>Laboratory Research</a:t>
            </a:r>
          </a:p>
          <a:p>
            <a:pPr marL="360363" eaLnBrk="1" hangingPunct="1">
              <a:lnSpc>
                <a:spcPct val="80000"/>
              </a:lnSpc>
              <a:spcBef>
                <a:spcPts val="600"/>
              </a:spcBef>
            </a:pPr>
            <a:r>
              <a:rPr lang="en-US" sz="2400" dirty="0" smtClean="0"/>
              <a:t>K08: Mentored </a:t>
            </a:r>
            <a:r>
              <a:rPr lang="en-US" sz="2400" b="1" dirty="0" smtClean="0"/>
              <a:t>Clinical Scientist </a:t>
            </a:r>
            <a:r>
              <a:rPr lang="en-US" sz="2400" dirty="0" smtClean="0"/>
              <a:t>Development Award for </a:t>
            </a:r>
            <a:r>
              <a:rPr lang="en-US" sz="2400" b="1" dirty="0" smtClean="0"/>
              <a:t>Laboratory Research</a:t>
            </a:r>
          </a:p>
          <a:p>
            <a:pPr marL="360363" eaLnBrk="1" hangingPunct="1">
              <a:lnSpc>
                <a:spcPct val="80000"/>
              </a:lnSpc>
              <a:spcBef>
                <a:spcPts val="600"/>
              </a:spcBef>
            </a:pPr>
            <a:r>
              <a:rPr lang="en-US" sz="2400" dirty="0" smtClean="0"/>
              <a:t>K22: Research Career Award for </a:t>
            </a:r>
            <a:r>
              <a:rPr lang="en-US" sz="2400" b="1" dirty="0" smtClean="0"/>
              <a:t>Transition to Independence</a:t>
            </a:r>
          </a:p>
          <a:p>
            <a:pPr marL="360363" eaLnBrk="1" hangingPunct="1">
              <a:lnSpc>
                <a:spcPct val="80000"/>
              </a:lnSpc>
              <a:spcBef>
                <a:spcPts val="600"/>
              </a:spcBef>
            </a:pPr>
            <a:r>
              <a:rPr lang="en-US" sz="2400" dirty="0" smtClean="0"/>
              <a:t>K23: Mentored </a:t>
            </a:r>
            <a:r>
              <a:rPr lang="en-US" sz="2400" b="1" dirty="0" smtClean="0"/>
              <a:t>Patient-Oriented Research </a:t>
            </a:r>
            <a:r>
              <a:rPr lang="en-US" sz="2400" dirty="0" smtClean="0"/>
              <a:t>Development Award</a:t>
            </a:r>
          </a:p>
          <a:p>
            <a:pPr marL="360363" eaLnBrk="1" hangingPunct="1">
              <a:lnSpc>
                <a:spcPct val="80000"/>
              </a:lnSpc>
              <a:spcBef>
                <a:spcPts val="600"/>
              </a:spcBef>
            </a:pPr>
            <a:r>
              <a:rPr lang="en-US" sz="2400" dirty="0" smtClean="0"/>
              <a:t>K25: Mentored </a:t>
            </a:r>
            <a:r>
              <a:rPr lang="en-US" sz="2400" b="1" dirty="0" smtClean="0"/>
              <a:t>Quantitative Research Development </a:t>
            </a:r>
            <a:r>
              <a:rPr lang="en-US" sz="2400" dirty="0" smtClean="0"/>
              <a:t>Award</a:t>
            </a:r>
          </a:p>
          <a:p>
            <a:pPr marL="360363" eaLnBrk="1" hangingPunct="1">
              <a:lnSpc>
                <a:spcPct val="80000"/>
              </a:lnSpc>
              <a:spcBef>
                <a:spcPts val="600"/>
              </a:spcBef>
            </a:pPr>
            <a:r>
              <a:rPr lang="en-US" sz="2400" dirty="0" smtClean="0"/>
              <a:t>K99/R00: NIH </a:t>
            </a:r>
            <a:r>
              <a:rPr lang="en-US" sz="2400" b="1" dirty="0" smtClean="0"/>
              <a:t>Pathway to Independence</a:t>
            </a:r>
            <a:r>
              <a:rPr lang="en-US" sz="2400" dirty="0" smtClean="0"/>
              <a:t> Award</a:t>
            </a:r>
          </a:p>
          <a:p>
            <a:pPr marL="360363" eaLnBrk="1" hangingPunct="1">
              <a:lnSpc>
                <a:spcPct val="80000"/>
              </a:lnSpc>
              <a:spcBef>
                <a:spcPts val="600"/>
              </a:spcBef>
            </a:pPr>
            <a:r>
              <a:rPr lang="en-US" sz="2400" dirty="0" smtClean="0"/>
              <a:t>K12: </a:t>
            </a:r>
            <a:r>
              <a:rPr lang="en-US" sz="2400" b="1" i="1" dirty="0" smtClean="0"/>
              <a:t>Institutional</a:t>
            </a:r>
            <a:r>
              <a:rPr lang="en-US" sz="2400" dirty="0" smtClean="0"/>
              <a:t> Mentored Research Scientist Development Program (Clinical)</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Mentored K Awards: Review</a:t>
            </a:r>
          </a:p>
        </p:txBody>
      </p:sp>
      <p:sp>
        <p:nvSpPr>
          <p:cNvPr id="21508" name="Rectangle 3"/>
          <p:cNvSpPr>
            <a:spLocks noGrp="1" noChangeArrowheads="1"/>
          </p:cNvSpPr>
          <p:nvPr>
            <p:ph type="body" idx="1"/>
          </p:nvPr>
        </p:nvSpPr>
        <p:spPr>
          <a:xfrm>
            <a:off x="457200" y="1676400"/>
            <a:ext cx="8229600" cy="4525963"/>
          </a:xfrm>
        </p:spPr>
        <p:txBody>
          <a:bodyPr/>
          <a:lstStyle/>
          <a:p>
            <a:pPr eaLnBrk="1" hangingPunct="1"/>
            <a:r>
              <a:rPr lang="en-US" dirty="0" smtClean="0"/>
              <a:t>Overall Impact Score</a:t>
            </a:r>
          </a:p>
          <a:p>
            <a:pPr eaLnBrk="1" hangingPunct="1"/>
            <a:r>
              <a:rPr lang="en-US" dirty="0" smtClean="0"/>
              <a:t>Scored Review Criteria</a:t>
            </a:r>
          </a:p>
          <a:p>
            <a:pPr lvl="1" eaLnBrk="1" hangingPunct="1"/>
            <a:r>
              <a:rPr lang="en-US" dirty="0" smtClean="0"/>
              <a:t>Candidate	</a:t>
            </a:r>
          </a:p>
          <a:p>
            <a:pPr lvl="1" eaLnBrk="1" hangingPunct="1"/>
            <a:r>
              <a:rPr lang="en-US" dirty="0" smtClean="0"/>
              <a:t>Career Development Plan	</a:t>
            </a:r>
          </a:p>
          <a:p>
            <a:pPr lvl="1" eaLnBrk="1" hangingPunct="1"/>
            <a:r>
              <a:rPr lang="en-US" dirty="0" smtClean="0"/>
              <a:t>Research Plan </a:t>
            </a:r>
          </a:p>
          <a:p>
            <a:pPr lvl="1" eaLnBrk="1" hangingPunct="1"/>
            <a:r>
              <a:rPr lang="en-US" dirty="0" smtClean="0"/>
              <a:t>Mentor(s), Consultant(s), and Collaborator(s)</a:t>
            </a:r>
          </a:p>
          <a:p>
            <a:pPr lvl="1" eaLnBrk="1" hangingPunct="1"/>
            <a:r>
              <a:rPr lang="en-US" dirty="0" smtClean="0"/>
              <a:t>Environment  and Institutional Commitment to the Candidate </a:t>
            </a:r>
          </a:p>
        </p:txBody>
      </p:sp>
      <p:sp>
        <p:nvSpPr>
          <p:cNvPr id="6"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eaLnBrk="1" hangingPunct="1"/>
            <a:r>
              <a:rPr lang="en-US" sz="3200" dirty="0" smtClean="0">
                <a:effectLst>
                  <a:outerShdw blurRad="38100" dist="38100" dir="2700000" algn="tl">
                    <a:srgbClr val="000000">
                      <a:alpha val="43137"/>
                    </a:srgbClr>
                  </a:outerShdw>
                </a:effectLst>
              </a:rPr>
              <a:t>Mentored K Awards: Review (cont)</a:t>
            </a:r>
          </a:p>
        </p:txBody>
      </p:sp>
      <p:sp>
        <p:nvSpPr>
          <p:cNvPr id="22532" name="Rectangle 3"/>
          <p:cNvSpPr>
            <a:spLocks noGrp="1" noChangeArrowheads="1"/>
          </p:cNvSpPr>
          <p:nvPr>
            <p:ph type="body" idx="1"/>
          </p:nvPr>
        </p:nvSpPr>
        <p:spPr>
          <a:xfrm>
            <a:off x="457200" y="1752600"/>
            <a:ext cx="8229600" cy="4267200"/>
          </a:xfrm>
        </p:spPr>
        <p:txBody>
          <a:bodyPr>
            <a:normAutofit fontScale="85000" lnSpcReduction="20000"/>
          </a:bodyPr>
          <a:lstStyle/>
          <a:p>
            <a:pPr eaLnBrk="1" hangingPunct="1">
              <a:lnSpc>
                <a:spcPct val="70000"/>
              </a:lnSpc>
              <a:spcBef>
                <a:spcPts val="600"/>
              </a:spcBef>
              <a:spcAft>
                <a:spcPts val="1200"/>
              </a:spcAft>
            </a:pPr>
            <a:r>
              <a:rPr lang="en-US" sz="2800" dirty="0" smtClean="0"/>
              <a:t>Additional Review Criteria</a:t>
            </a:r>
          </a:p>
          <a:p>
            <a:pPr lvl="1" eaLnBrk="1" hangingPunct="1">
              <a:lnSpc>
                <a:spcPct val="70000"/>
              </a:lnSpc>
              <a:spcBef>
                <a:spcPts val="600"/>
              </a:spcBef>
              <a:spcAft>
                <a:spcPts val="1200"/>
              </a:spcAft>
            </a:pPr>
            <a:r>
              <a:rPr lang="en-US" sz="2400" dirty="0" smtClean="0"/>
              <a:t>Protection for Human Subjects</a:t>
            </a:r>
          </a:p>
          <a:p>
            <a:pPr lvl="1" eaLnBrk="1" hangingPunct="1">
              <a:lnSpc>
                <a:spcPct val="70000"/>
              </a:lnSpc>
              <a:spcBef>
                <a:spcPts val="600"/>
              </a:spcBef>
              <a:spcAft>
                <a:spcPts val="1200"/>
              </a:spcAft>
            </a:pPr>
            <a:r>
              <a:rPr lang="en-US" sz="2400" dirty="0" smtClean="0"/>
              <a:t>Inclusion of Women, Minorities, and Children</a:t>
            </a:r>
          </a:p>
          <a:p>
            <a:pPr lvl="1" eaLnBrk="1" hangingPunct="1">
              <a:lnSpc>
                <a:spcPct val="70000"/>
              </a:lnSpc>
              <a:spcBef>
                <a:spcPts val="600"/>
              </a:spcBef>
              <a:spcAft>
                <a:spcPts val="1200"/>
              </a:spcAft>
            </a:pPr>
            <a:r>
              <a:rPr lang="en-US" sz="2400" dirty="0" smtClean="0"/>
              <a:t>Vertebrate Animals</a:t>
            </a:r>
          </a:p>
          <a:p>
            <a:pPr lvl="1" eaLnBrk="1" hangingPunct="1">
              <a:lnSpc>
                <a:spcPct val="70000"/>
              </a:lnSpc>
              <a:spcBef>
                <a:spcPts val="600"/>
              </a:spcBef>
              <a:spcAft>
                <a:spcPts val="1200"/>
              </a:spcAft>
            </a:pPr>
            <a:r>
              <a:rPr lang="en-US" sz="2400" dirty="0" smtClean="0"/>
              <a:t>Biohazards</a:t>
            </a:r>
          </a:p>
          <a:p>
            <a:pPr lvl="1" eaLnBrk="1" hangingPunct="1">
              <a:lnSpc>
                <a:spcPct val="70000"/>
              </a:lnSpc>
              <a:spcBef>
                <a:spcPts val="600"/>
              </a:spcBef>
              <a:spcAft>
                <a:spcPts val="1200"/>
              </a:spcAft>
            </a:pPr>
            <a:r>
              <a:rPr lang="en-US" sz="2400" dirty="0" smtClean="0"/>
              <a:t>Resubmission,  Renewal, Revision factors</a:t>
            </a:r>
          </a:p>
          <a:p>
            <a:pPr eaLnBrk="1" hangingPunct="1">
              <a:lnSpc>
                <a:spcPct val="70000"/>
              </a:lnSpc>
              <a:spcBef>
                <a:spcPts val="600"/>
              </a:spcBef>
              <a:spcAft>
                <a:spcPts val="1200"/>
              </a:spcAft>
            </a:pPr>
            <a:r>
              <a:rPr lang="en-US" sz="2800" dirty="0" smtClean="0"/>
              <a:t>Additional Review Considerations</a:t>
            </a:r>
          </a:p>
          <a:p>
            <a:pPr lvl="1" eaLnBrk="1" hangingPunct="1">
              <a:lnSpc>
                <a:spcPct val="70000"/>
              </a:lnSpc>
              <a:spcBef>
                <a:spcPts val="600"/>
              </a:spcBef>
              <a:spcAft>
                <a:spcPts val="1200"/>
              </a:spcAft>
            </a:pPr>
            <a:r>
              <a:rPr lang="en-US" sz="2400" dirty="0" smtClean="0"/>
              <a:t>Training in the Responsible Conduct of Research</a:t>
            </a:r>
          </a:p>
          <a:p>
            <a:pPr lvl="1" eaLnBrk="1" hangingPunct="1">
              <a:lnSpc>
                <a:spcPct val="70000"/>
              </a:lnSpc>
              <a:spcBef>
                <a:spcPts val="600"/>
              </a:spcBef>
              <a:spcAft>
                <a:spcPts val="1200"/>
              </a:spcAft>
            </a:pPr>
            <a:r>
              <a:rPr lang="en-US" sz="2400" dirty="0" smtClean="0"/>
              <a:t>Select Agents Research</a:t>
            </a:r>
          </a:p>
          <a:p>
            <a:pPr lvl="1" eaLnBrk="1" hangingPunct="1">
              <a:lnSpc>
                <a:spcPct val="70000"/>
              </a:lnSpc>
              <a:spcBef>
                <a:spcPts val="600"/>
              </a:spcBef>
              <a:spcAft>
                <a:spcPts val="1200"/>
              </a:spcAft>
            </a:pPr>
            <a:r>
              <a:rPr lang="en-US" sz="2400" dirty="0" smtClean="0"/>
              <a:t>Resource Sharing Plans </a:t>
            </a:r>
          </a:p>
          <a:p>
            <a:pPr lvl="1" eaLnBrk="1" hangingPunct="1">
              <a:lnSpc>
                <a:spcPct val="70000"/>
              </a:lnSpc>
              <a:spcBef>
                <a:spcPts val="600"/>
              </a:spcBef>
              <a:spcAft>
                <a:spcPts val="1200"/>
              </a:spcAft>
            </a:pPr>
            <a:r>
              <a:rPr lang="en-US" sz="2400" dirty="0" smtClean="0"/>
              <a:t>Budget &amp; Period of Support</a:t>
            </a:r>
          </a:p>
        </p:txBody>
      </p:sp>
      <p:sp>
        <p:nvSpPr>
          <p:cNvPr id="5" name="Slide Number Placeholder 3"/>
          <p:cNvSpPr>
            <a:spLocks noGrp="1"/>
          </p:cNvSpPr>
          <p:nvPr>
            <p:ph type="sldNum" sz="quarter" idx="10"/>
          </p:nvPr>
        </p:nvSpPr>
        <p:spPr>
          <a:xfrm>
            <a:off x="8557260" y="6423660"/>
            <a:ext cx="381000" cy="304799"/>
          </a:xfrm>
          <a:noFill/>
        </p:spPr>
        <p:txBody>
          <a:bodyPr/>
          <a:lstStyle/>
          <a:p>
            <a:fld id="{35AC6F42-9309-45F3-9AE5-677869D997CE}" type="slidenum">
              <a:rPr lang="en-US" smtClean="0"/>
              <a:pPr/>
              <a:t>9</a:t>
            </a:fld>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ption 4 - 3 Pics at Top">
  <a:themeElements>
    <a:clrScheme name="Custom 1">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Custom 1">
      <a:majorFont>
        <a:latin typeface="Arial"/>
        <a:ea typeface=""/>
        <a:cs typeface=""/>
      </a:majorFont>
      <a:minorFont>
        <a:latin typeface="Arial"/>
        <a:ea typeface=""/>
        <a:cs typeface=""/>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Hahn, Marcia (NIH/OD) [E]</DisplayName>
        <AccountId>395</AccountId>
        <AccountType/>
      </UserInfo>
    </Assigned_x0020_To0>
    <username xmlns="e64061a7-bc73-4e36-8b6e-74220a960d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7C2931-9C97-48DE-9A98-E30110776E22}"/>
</file>

<file path=customXml/itemProps2.xml><?xml version="1.0" encoding="utf-8"?>
<ds:datastoreItem xmlns:ds="http://schemas.openxmlformats.org/officeDocument/2006/customXml" ds:itemID="{14FDE0C3-BC55-4278-9DA2-3BFE7E4363ED}"/>
</file>

<file path=customXml/itemProps3.xml><?xml version="1.0" encoding="utf-8"?>
<ds:datastoreItem xmlns:ds="http://schemas.openxmlformats.org/officeDocument/2006/customXml" ds:itemID="{AC11991A-BBE2-4223-977D-A5946AFAB375}"/>
</file>

<file path=docProps/app.xml><?xml version="1.0" encoding="utf-8"?>
<Properties xmlns="http://schemas.openxmlformats.org/officeDocument/2006/extended-properties" xmlns:vt="http://schemas.openxmlformats.org/officeDocument/2006/docPropsVTypes">
  <Template>Option 4 - 3 Pics at Top</Template>
  <TotalTime>0</TotalTime>
  <Words>2228</Words>
  <Application>Microsoft Office PowerPoint</Application>
  <PresentationFormat>On-screen Show (4:3)</PresentationFormat>
  <Paragraphs>332</Paragraphs>
  <Slides>38</Slides>
  <Notes>31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2" baseType="lpstr">
      <vt:lpstr>Option 4 - 3 Pics at Top</vt:lpstr>
      <vt:lpstr>1_Urban</vt:lpstr>
      <vt:lpstr>Worksheet</vt:lpstr>
      <vt:lpstr>Chart</vt:lpstr>
      <vt:lpstr>PowerPoint Presentation</vt:lpstr>
      <vt:lpstr>FY 2014 President's Budget: $31.3 billion</vt:lpstr>
      <vt:lpstr>Research Training and Career Development Timeframe</vt:lpstr>
      <vt:lpstr>Approximate Numbers of Individuals in Research Training Supported with NIH Funds (FY 2011)</vt:lpstr>
      <vt:lpstr>Purpose</vt:lpstr>
      <vt:lpstr>‘Career’ Awards = ‘K’ Awards</vt:lpstr>
      <vt:lpstr>Mentored K Awards</vt:lpstr>
      <vt:lpstr>Mentored K Awards: Review</vt:lpstr>
      <vt:lpstr>Mentored K Awards: Review (cont)</vt:lpstr>
      <vt:lpstr>Independent Career Awards</vt:lpstr>
      <vt:lpstr>K02 For Research or Clinical Doctorate</vt:lpstr>
      <vt:lpstr>K24 For Experienced Clinical Doctorates</vt:lpstr>
      <vt:lpstr>Research Career Development Awards Number of entry-level awards</vt:lpstr>
      <vt:lpstr>Success Rate of K01 Awards</vt:lpstr>
      <vt:lpstr>Success Rate of K08 Awards</vt:lpstr>
      <vt:lpstr>Success Rate of K23 Awards</vt:lpstr>
      <vt:lpstr>Success Rate of K25 Awards</vt:lpstr>
      <vt:lpstr>Success Rate of K99 Awards</vt:lpstr>
      <vt:lpstr>K08 Awardees’ Subsequent Application for and Receipt of NIH RPGs* </vt:lpstr>
      <vt:lpstr>K23 Awardees’ Subsequent Application for and Receipt of NIH RPGs* </vt:lpstr>
      <vt:lpstr>PowerPoint Presentation</vt:lpstr>
      <vt:lpstr>Common Features: Eligibility</vt:lpstr>
      <vt:lpstr>Common Features: Duration</vt:lpstr>
      <vt:lpstr>Common Features: Appointment &amp; Effort</vt:lpstr>
      <vt:lpstr>Common Features: Appointment &amp; Effort (cont.)</vt:lpstr>
      <vt:lpstr>Common Features: Appointment &amp; Effort  (cont.)</vt:lpstr>
      <vt:lpstr>Common Features: Appointment &amp; Effort (cont.)</vt:lpstr>
      <vt:lpstr>Common Features: Appointment &amp; Effort (cont.)</vt:lpstr>
      <vt:lpstr>Common Features: Costs</vt:lpstr>
      <vt:lpstr>Common Features: Costs (cont.)</vt:lpstr>
      <vt:lpstr>Common Features: Other Income &amp; Changes</vt:lpstr>
      <vt:lpstr>Application Procedures</vt:lpstr>
      <vt:lpstr>Application Procedures</vt:lpstr>
      <vt:lpstr>Application Procedures (cont.)</vt:lpstr>
      <vt:lpstr>Application Procedures (cont)</vt:lpstr>
      <vt:lpstr>Reporting Requirements</vt:lpstr>
      <vt:lpstr>Other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Opportunities- NIH Regional Seminar June 2014</dc:title>
  <dc:creator/>
  <cp:lastModifiedBy/>
  <cp:revision>1</cp:revision>
  <dcterms:created xsi:type="dcterms:W3CDTF">2011-10-14T05:24:25Z</dcterms:created>
  <dcterms:modified xsi:type="dcterms:W3CDTF">2014-05-14T20:45:33Z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TC022643319991</vt:lpwstr>
  </property>
  <property fmtid="{D5CDD505-2E9C-101B-9397-08002B2CF9AE}" pid="3" name="ContentTypeId">
    <vt:lpwstr>0x0101004E06E598776B79408DE98D0C79F14201</vt:lpwstr>
  </property>
  <property fmtid="{D5CDD505-2E9C-101B-9397-08002B2CF9AE}" pid="4" name="Language">
    <vt:lpwstr>English</vt:lpwstr>
  </property>
</Properties>
</file>