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9" r:id="rId9"/>
    <p:sldId id="266" r:id="rId10"/>
    <p:sldId id="271" r:id="rId11"/>
    <p:sldId id="279" r:id="rId12"/>
    <p:sldId id="260" r:id="rId13"/>
    <p:sldId id="261" r:id="rId14"/>
    <p:sldId id="262" r:id="rId15"/>
    <p:sldId id="267" r:id="rId16"/>
    <p:sldId id="268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ED8595-67DB-412E-85B1-21CC2F8B014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B39ED93-46B3-4DB0-B4AE-92074BDF19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policy/nihgps_2013/nihgps_ch4.htm#fly_america_ac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funding/424/" TargetMode="External"/><Relationship Id="rId2" Type="http://schemas.openxmlformats.org/officeDocument/2006/relationships/hyperlink" Target="http://grants.nih.gov/grants/policy/nihgps_201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nts.nih.gov/grants/funding/modular/modular.ht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notice-files/NOT-OD-13-075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policy/nihgps_2013/nihgps_ch7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notice-files/NOT-OD-14-05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Basics for Administrators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Sean Hine</a:t>
            </a:r>
          </a:p>
          <a:p>
            <a:r>
              <a:rPr lang="en-US" dirty="0" smtClean="0"/>
              <a:t>Branch Chief</a:t>
            </a:r>
          </a:p>
          <a:p>
            <a:r>
              <a:rPr lang="en-US" dirty="0" smtClean="0"/>
              <a:t>Office of Grants Administration</a:t>
            </a:r>
          </a:p>
          <a:p>
            <a:r>
              <a:rPr lang="en-US" dirty="0" smtClean="0"/>
              <a:t>National Cancer Institute</a:t>
            </a:r>
          </a:p>
          <a:p>
            <a:endParaRPr lang="en-US" dirty="0"/>
          </a:p>
          <a:p>
            <a:r>
              <a:rPr lang="en-US" dirty="0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Rules/Considerations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Cost Sharing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Not required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Is assumed however when an expense is listed but there is no reimbursement requested (includes personnel contributing effort exceeding the level of salary support)</a:t>
            </a:r>
          </a:p>
          <a:p>
            <a:r>
              <a:rPr lang="en-US" dirty="0" smtClean="0"/>
              <a:t>Application requesting more than $500,000 Direct Costs (exclusive of consortia F&amp;A) must seek permission from NIH at least six weeks prior to submission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Understand the specifics of the FOA</a:t>
            </a:r>
          </a:p>
        </p:txBody>
      </p:sp>
    </p:spTree>
    <p:extLst>
      <p:ext uri="{BB962C8B-B14F-4D97-AF65-F5344CB8AC3E}">
        <p14:creationId xmlns:p14="http://schemas.microsoft.com/office/powerpoint/2010/main" val="37816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Rules/Considerations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Well-funded investigators should discuss appropriateness and specific-Institute policies prior to submission</a:t>
            </a:r>
          </a:p>
          <a:p>
            <a:r>
              <a:rPr lang="en-US" dirty="0" smtClean="0"/>
              <a:t>Responsibility for the Fiscal Management of the award rests with the award recipient and listed principal investigator(s)</a:t>
            </a:r>
          </a:p>
        </p:txBody>
      </p:sp>
    </p:spTree>
    <p:extLst>
      <p:ext uri="{BB962C8B-B14F-4D97-AF65-F5344CB8AC3E}">
        <p14:creationId xmlns:p14="http://schemas.microsoft.com/office/powerpoint/2010/main" val="9926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Modular</a:t>
            </a:r>
          </a:p>
          <a:p>
            <a:r>
              <a:rPr lang="en-US" dirty="0" smtClean="0"/>
              <a:t>Categorical/Itemized</a:t>
            </a:r>
          </a:p>
          <a:p>
            <a:r>
              <a:rPr lang="en-US" dirty="0" smtClean="0"/>
              <a:t>Inclusion of consortia (modular &amp; categorical)</a:t>
            </a:r>
          </a:p>
          <a:p>
            <a:r>
              <a:rPr lang="en-US" dirty="0" smtClean="0"/>
              <a:t>Program specific: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SBIR/STTR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Ruth L. </a:t>
            </a:r>
            <a:r>
              <a:rPr lang="en-US" dirty="0" err="1" smtClean="0"/>
              <a:t>Kirschstein</a:t>
            </a:r>
            <a:r>
              <a:rPr lang="en-US" dirty="0" smtClean="0"/>
              <a:t> National Research Service Awards – Fellowship &amp; Training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Research Career Development Awards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Availability of use is dependent on mechanism: R01, R03, R15, R21, R34 and others as identified on FOA </a:t>
            </a:r>
          </a:p>
          <a:p>
            <a:r>
              <a:rPr lang="en-US" dirty="0" smtClean="0"/>
              <a:t>Application and associated review process does not require a detailed (categorical) budget</a:t>
            </a:r>
          </a:p>
          <a:p>
            <a:r>
              <a:rPr lang="en-US" dirty="0" smtClean="0"/>
              <a:t>Capped at $250K direct costs per year (exclusive of consortium F&amp;A costs)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If you exceed $250K directs, you are moving to the categorical budget request</a:t>
            </a:r>
          </a:p>
          <a:p>
            <a:r>
              <a:rPr lang="en-US" dirty="0" smtClean="0"/>
              <a:t>If mechanism listed above, modular budget must be used if at or below $250K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Budgets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Grantee should begin with a categorical budget for all years to craft the “module” request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Module = $25K direct costs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General example: All five years of an R01 budget is $841,432.  The average per year is $168,286.  Modular budget request per year (rounding to next module) would be $175,000.</a:t>
            </a:r>
          </a:p>
          <a:p>
            <a:r>
              <a:rPr lang="en-US" dirty="0" smtClean="0"/>
              <a:t>No escalation per year</a:t>
            </a:r>
          </a:p>
          <a:p>
            <a:r>
              <a:rPr lang="en-US" dirty="0" smtClean="0"/>
              <a:t>Request may fluctuate if appropriate per FOA or one-time expense (i.e. equipment) but it should be justified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Budgets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justification on personnel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Personnel should include names, person months and description of role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Include other information as you deem appropriate to assist in clarification of request</a:t>
            </a:r>
          </a:p>
          <a:p>
            <a:r>
              <a:rPr lang="en-US" dirty="0" smtClean="0"/>
              <a:t>Consortia costs are calculated separately but same justification (personnel) requirements apply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3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Budgets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more things: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If NIH needs further information, even a detailed budget explanation, we may ask for it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 NIH Salary Cap should be accounted for in your calculation/estimate of the number of modules needed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Be thorough in your personnel justification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for the details – Categorical </a:t>
            </a:r>
            <a:r>
              <a:rPr lang="en-US" dirty="0"/>
              <a:t>B</a:t>
            </a:r>
            <a:r>
              <a:rPr lang="en-US" dirty="0" smtClean="0"/>
              <a:t>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Personnel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Indicate level of effort (calendar months)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Provide institutional base salary up to the NIH salary cap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If salary exceeds the cap, welcome to include a statement indicating as such in the justification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Apply applicable fringe benefit for position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Explain fluctuations in efforts!</a:t>
            </a:r>
          </a:p>
          <a:p>
            <a:r>
              <a:rPr lang="en-US" dirty="0" smtClean="0"/>
              <a:t>Equipment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Generally, expected to be a one-time expense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Be sure to comply with institution’s definition of equipment (NIH defines as $5K or more and an expected life exceeding one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budgets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Travel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Dependent upon the needs of the research but be sure it provides direct benefit to the project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Must be consistent with institution’s own travel policies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Comply with </a:t>
            </a:r>
            <a:r>
              <a:rPr lang="en-US" i="1" dirty="0" smtClean="0"/>
              <a:t>Fly America Act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grants.nih.gov/grants/policy/nihgps_2013/nihgps_ch4.htm#fly_america_act</a:t>
            </a:r>
            <a:endParaRPr lang="en-US" dirty="0" smtClean="0"/>
          </a:p>
          <a:p>
            <a:r>
              <a:rPr lang="en-US" dirty="0" smtClean="0"/>
              <a:t>Participant/Trainee Costs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With exception of Training grants, this section should be left blank unless specifically identified within FOA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budgets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Direct Costs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Highly dependent upon the type of research being conducted – be realistic!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Must be well justified – explain fluctuations and atypical expenses in the justification section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Include tuition remission in this section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be discussing: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discuss some logistics</a:t>
            </a:r>
          </a:p>
          <a:p>
            <a:pPr lvl="1"/>
            <a:r>
              <a:rPr lang="en-US" dirty="0" smtClean="0"/>
              <a:t>How do you start the request?</a:t>
            </a:r>
          </a:p>
          <a:p>
            <a:pPr lvl="1"/>
            <a:r>
              <a:rPr lang="en-US" dirty="0" smtClean="0"/>
              <a:t>Electronic submission</a:t>
            </a:r>
          </a:p>
          <a:p>
            <a:pPr lvl="1"/>
            <a:r>
              <a:rPr lang="en-US" dirty="0" smtClean="0"/>
              <a:t>Discussion of costs</a:t>
            </a:r>
          </a:p>
          <a:p>
            <a:pPr lvl="1"/>
            <a:r>
              <a:rPr lang="en-US" dirty="0" smtClean="0"/>
              <a:t>Overarching rules</a:t>
            </a:r>
          </a:p>
          <a:p>
            <a:r>
              <a:rPr lang="en-US" dirty="0" smtClean="0"/>
              <a:t>Types of budgets</a:t>
            </a:r>
          </a:p>
          <a:p>
            <a:r>
              <a:rPr lang="en-US" dirty="0" smtClean="0"/>
              <a:t>Dive into the nitty-gritty – budget specifics</a:t>
            </a:r>
          </a:p>
          <a:p>
            <a:r>
              <a:rPr lang="en-US" dirty="0" smtClean="0"/>
              <a:t>Pre-award considerations</a:t>
            </a:r>
          </a:p>
          <a:p>
            <a:r>
              <a:rPr lang="en-US" dirty="0" smtClean="0"/>
              <a:t>After the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budgets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F&amp;A (indirect) costs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Be sure to follow the rate agreement in place at the time of the application explicitly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NIH will utilize whatever rate is in place at the time of award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If the indirect cost base calculation is rather complicated, it may be beneficial to include a brief explanation in the justification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Consortia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Modular budget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May exceed the $250K direct cost limit only for consortia F&amp;A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May round to the nearest $1,000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Beneficial to explain the direct cost need per year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Personnel justification still required</a:t>
            </a:r>
          </a:p>
          <a:p>
            <a:r>
              <a:rPr lang="en-US" dirty="0" smtClean="0"/>
              <a:t>Categorical budget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Detailed budget and justification similar to the parent grantee required</a:t>
            </a:r>
          </a:p>
          <a:p>
            <a:r>
              <a:rPr lang="en-US" dirty="0" smtClean="0"/>
              <a:t>Regardless, flow/pass-down rules are in effect!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Classic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not request permission for submitting application greater than $500K directs</a:t>
            </a:r>
          </a:p>
          <a:p>
            <a:r>
              <a:rPr lang="en-US" dirty="0" smtClean="0"/>
              <a:t>Modular with multiple consortia without a clear idea as to how much is needed for each site – we need to reflect their costs including appropriate F&amp;A too!</a:t>
            </a:r>
          </a:p>
          <a:p>
            <a:r>
              <a:rPr lang="en-US" dirty="0" smtClean="0"/>
              <a:t>Categorical budget does not justify fluctuations</a:t>
            </a:r>
          </a:p>
          <a:p>
            <a:r>
              <a:rPr lang="en-US" dirty="0" smtClean="0"/>
              <a:t>Application indicates that the grantee is going to take care of the PI’s salary BUT when the award hits, not so much…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Classic </a:t>
            </a:r>
            <a:r>
              <a:rPr lang="en-US" dirty="0" smtClean="0"/>
              <a:t>Mistakes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listed calendar months when applied to the base salary does not equate to requested salary</a:t>
            </a:r>
          </a:p>
          <a:p>
            <a:r>
              <a:rPr lang="en-US" dirty="0" smtClean="0"/>
              <a:t>Base salary exceeds current salary cap</a:t>
            </a:r>
          </a:p>
          <a:p>
            <a:r>
              <a:rPr lang="en-US" dirty="0" smtClean="0"/>
              <a:t>Calendar months in budget differs from justification</a:t>
            </a:r>
          </a:p>
          <a:p>
            <a:r>
              <a:rPr lang="en-US" dirty="0" smtClean="0"/>
              <a:t>Costs in budget differ from justification</a:t>
            </a:r>
          </a:p>
          <a:p>
            <a:r>
              <a:rPr lang="en-US" dirty="0" smtClean="0"/>
              <a:t>Indirect cost base calculation makes no sense given rate agreement and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submitting an R01 and the request is: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At or less than $250K each year, use a modular format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Above $250K in ANY year OR a foreign (non-US) applicant, use a categorical format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 $250K direct cost limit is exclusive of consortia F&amp;A</a:t>
            </a:r>
          </a:p>
        </p:txBody>
      </p:sp>
    </p:spTree>
    <p:extLst>
      <p:ext uri="{BB962C8B-B14F-4D97-AF65-F5344CB8AC3E}">
        <p14:creationId xmlns:p14="http://schemas.microsoft.com/office/powerpoint/2010/main" val="10110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programs have individual budgeting requirements: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SBIR/STTRs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NRSA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Career (K) awards</a:t>
            </a:r>
          </a:p>
          <a:p>
            <a:r>
              <a:rPr lang="en-US" dirty="0" smtClean="0"/>
              <a:t>Be sure to comply with the specifics of the FOA and the listed budget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Pre-Award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Costs associated with a project that are incurred prior to the receiving of the NIH Award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Remember – only the award is a guarantee of the Federal commitment</a:t>
            </a:r>
          </a:p>
          <a:p>
            <a:r>
              <a:rPr lang="en-US" dirty="0" smtClean="0"/>
              <a:t>Allowable up to 90 days prior the start date of a competing award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Beyond 90 days requires prior approval</a:t>
            </a:r>
          </a:p>
          <a:p>
            <a:r>
              <a:rPr lang="en-US" dirty="0" smtClean="0"/>
              <a:t>Cost considerations still apply</a:t>
            </a:r>
          </a:p>
          <a:p>
            <a:r>
              <a:rPr lang="en-US" dirty="0" smtClean="0"/>
              <a:t>Incurred at the grantee’s own risk and expense – no requirement of the Federal government!</a:t>
            </a:r>
          </a:p>
        </p:txBody>
      </p:sp>
    </p:spTree>
    <p:extLst>
      <p:ext uri="{BB962C8B-B14F-4D97-AF65-F5344CB8AC3E}">
        <p14:creationId xmlns:p14="http://schemas.microsoft.com/office/powerpoint/2010/main" val="26464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got the $!! 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receiving the award, be sure to:</a:t>
            </a:r>
          </a:p>
          <a:p>
            <a:pPr lvl="1"/>
            <a:r>
              <a:rPr lang="en-US" dirty="0" smtClean="0"/>
              <a:t>Check that it was sent to the correct location</a:t>
            </a:r>
          </a:p>
          <a:p>
            <a:pPr lvl="1"/>
            <a:r>
              <a:rPr lang="en-US" dirty="0" smtClean="0"/>
              <a:t>Ensure the funds are available in payment management</a:t>
            </a:r>
          </a:p>
          <a:p>
            <a:pPr lvl="1"/>
            <a:r>
              <a:rPr lang="en-US" dirty="0" smtClean="0"/>
              <a:t>Understand the level of support - $ and time</a:t>
            </a:r>
          </a:p>
          <a:p>
            <a:pPr lvl="1"/>
            <a:r>
              <a:rPr lang="en-US" dirty="0" smtClean="0"/>
              <a:t>Account for any terms &amp; conditions; keep an eye out for any special restrictions on funds</a:t>
            </a:r>
          </a:p>
          <a:p>
            <a:pPr lvl="2"/>
            <a:r>
              <a:rPr lang="en-US" dirty="0" smtClean="0"/>
              <a:t>Any restricted funds must be tracked by the grantee separately!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award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Funds not matching what you asked for?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Study section cuts have been applied</a:t>
            </a:r>
          </a:p>
          <a:p>
            <a:pPr lvl="2"/>
            <a:r>
              <a:rPr lang="en-US" dirty="0" smtClean="0"/>
              <a:t>Can discuss these with your awarding Institute/Center for reconsideration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Funding policies have been put into place</a:t>
            </a:r>
          </a:p>
          <a:p>
            <a:pPr lvl="2"/>
            <a:r>
              <a:rPr lang="en-US" dirty="0" smtClean="0"/>
              <a:t>Not appealable and most likely being applied to all (i.e. you are not the only one!)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If there may be necessary changes, be sure to discuss any potential changes in scope to the project with the awarding Institute/Center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award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 an internal budget utilizing the information provided in the award</a:t>
            </a:r>
          </a:p>
          <a:p>
            <a:r>
              <a:rPr lang="en-US" dirty="0" smtClean="0"/>
              <a:t>Again, be sure to track restricted funds separately</a:t>
            </a:r>
          </a:p>
          <a:p>
            <a:r>
              <a:rPr lang="en-US" dirty="0" smtClean="0"/>
              <a:t>Follow all regulations and policies</a:t>
            </a:r>
          </a:p>
          <a:p>
            <a:r>
              <a:rPr lang="en-US" dirty="0" smtClean="0"/>
              <a:t>If you are encountering start-up issues that may result in a large amount being unspent, have a pro-active discussion with your NIH staff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We are here to help!!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an idea for a project…now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applications to the NIH must be in response to a Funding Opportunity Announcement (FOA)</a:t>
            </a:r>
          </a:p>
          <a:p>
            <a:r>
              <a:rPr lang="en-US" dirty="0" smtClean="0"/>
              <a:t>Be sure you understand the specifics of the FOA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Including: period of support, type of budget(s), limits in $ levels, additional reporting, etc.</a:t>
            </a:r>
          </a:p>
          <a:p>
            <a:r>
              <a:rPr lang="en-US" dirty="0" smtClean="0"/>
              <a:t>Abide by any provided submission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all of our Federal tax $ at work – we have a mutual obligation to take care of it wisely!</a:t>
            </a:r>
          </a:p>
          <a:p>
            <a:r>
              <a:rPr lang="en-US" dirty="0" smtClean="0"/>
              <a:t>There is a lot that goes into putting forward an application and conducting reviews – ask questions prior to help the process go smoothly</a:t>
            </a:r>
          </a:p>
          <a:p>
            <a:r>
              <a:rPr lang="en-US" dirty="0" smtClean="0"/>
              <a:t>For investigators, learn what a great resource your own sponsored programs office can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NIH Grants Policy Statement (10/13):</a:t>
            </a:r>
          </a:p>
          <a:p>
            <a:pPr marL="365760" lvl="1" indent="0">
              <a:buNone/>
            </a:pPr>
            <a:r>
              <a:rPr lang="en-US" dirty="0">
                <a:hlinkClick r:id="rId2"/>
              </a:rPr>
              <a:t>http://grants.nih.gov/grants/policy/nihgps_2013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SF424 (R&amp;R) Application and Electronic Submission Information:</a:t>
            </a:r>
          </a:p>
          <a:p>
            <a:pPr marL="365760" lvl="1" indent="0">
              <a:buNone/>
            </a:pPr>
            <a:r>
              <a:rPr lang="en-US" dirty="0">
                <a:hlinkClick r:id="rId3"/>
              </a:rPr>
              <a:t>https://grants.nih.gov/grants/funding/424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NIH Modular Research Grant Applications:</a:t>
            </a:r>
          </a:p>
          <a:p>
            <a:pPr marL="365760" lvl="1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grants.nih.gov/grants/funding/modular/modular.htm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QUESTIONS???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30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the </a:t>
            </a:r>
            <a:br>
              <a:rPr lang="en-US" dirty="0" smtClean="0"/>
            </a:br>
            <a:r>
              <a:rPr lang="en-US" dirty="0" smtClean="0"/>
              <a:t>electronic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NIH has completed the process of transitioning all competing applications to the electronic (SF 424) process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This includes multi-project proposals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More information at the following </a:t>
            </a:r>
            <a:r>
              <a:rPr lang="en-US" dirty="0"/>
              <a:t>Guide Notice: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grants.nih.gov/grants/guide/notice-files/NOT-OD-13-075.html</a:t>
            </a:r>
            <a:endParaRPr lang="en-US" dirty="0" smtClean="0"/>
          </a:p>
          <a:p>
            <a:r>
              <a:rPr lang="en-US" dirty="0" smtClean="0"/>
              <a:t>The requirements may change from mechanism to mechanism – be careful!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grantee is responsible for following and NIH for ensuring that all cost considerations are met</a:t>
            </a:r>
          </a:p>
          <a:p>
            <a:r>
              <a:rPr lang="en-US" dirty="0" smtClean="0"/>
              <a:t>Ensure your understanding of the applicable cost principles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Particularly with the change to the uniform principles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Grantees may shape their own systems as long as the principles are followed and the CFR standards are met for financial management systems</a:t>
            </a:r>
          </a:p>
          <a:p>
            <a:r>
              <a:rPr lang="en-US" dirty="0" smtClean="0"/>
              <a:t>Four tests for determining </a:t>
            </a:r>
            <a:r>
              <a:rPr lang="en-US" dirty="0" err="1" smtClean="0"/>
              <a:t>allowability</a:t>
            </a:r>
            <a:r>
              <a:rPr lang="en-US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Reasonableness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Allocability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Consistency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Conformance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Differentiation between a Direct Costs and Facility &amp; Administrative (indirect) Costs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Directs – can be identified to a specific grant, project, etc.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F&amp;A – common or joint costs that cannot be readily identified with a specific grant</a:t>
            </a:r>
          </a:p>
          <a:p>
            <a:r>
              <a:rPr lang="en-US" dirty="0" smtClean="0"/>
              <a:t>More information including discussion on cost transfers, reimbursement of F&amp;A, specific items of cost, etc. can be found at the following within the NIH Grants </a:t>
            </a:r>
            <a:r>
              <a:rPr lang="en-US" dirty="0"/>
              <a:t>Policy Statement: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grants.nih.gov/grants/policy/nihgps_2013/nihgps_ch7.htm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NIH’s responsibility as stewards of Federal funds to ensure that a grantee’s financial management systems are adequate to receive support and that all costs being requested within a proposal are allowable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If we have any concerns, we will be in touch!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Jan. 12, 2014, the salary cap for Executive Level II has increased to $181,500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Guide Notice announcing </a:t>
            </a:r>
            <a:r>
              <a:rPr lang="en-US" dirty="0"/>
              <a:t>the change: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grants.nih.gov/grants/guide/notice-files/NOT-OD-14-052.html</a:t>
            </a:r>
            <a:endParaRPr lang="en-US" dirty="0" smtClean="0"/>
          </a:p>
          <a:p>
            <a:r>
              <a:rPr lang="en-US" dirty="0" smtClean="0"/>
              <a:t>This level also applies to consortia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Rules/Considerations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Bona Fide Need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 any request, please be sure that the expenses you are including can be reasonably expected to be expended in the request time of support</a:t>
            </a:r>
          </a:p>
          <a:p>
            <a:r>
              <a:rPr lang="en-US" dirty="0" smtClean="0"/>
              <a:t>A budget tells NIH what is needed in terms of $ for the proposed research.  It is not used to assess the merit of that research; only accounted after the merit has been established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6E598776B79408DE98D0C79F14201" ma:contentTypeVersion="4" ma:contentTypeDescription="Create a new document." ma:contentTypeScope="" ma:versionID="74804a151ccd934a2f99bdedab4b878b">
  <xsd:schema xmlns:xsd="http://www.w3.org/2001/XMLSchema" xmlns:xs="http://www.w3.org/2001/XMLSchema" xmlns:p="http://schemas.microsoft.com/office/2006/metadata/properties" xmlns:ns2="e64061a7-bc73-4e36-8b6e-74220a960d58" targetNamespace="http://schemas.microsoft.com/office/2006/metadata/properties" ma:root="true" ma:fieldsID="381f62e2a68e65fe632c2feb79df998c" ns2:_="">
    <xsd:import namespace="e64061a7-bc73-4e36-8b6e-74220a960d58"/>
    <xsd:element name="properties">
      <xsd:complexType>
        <xsd:sequence>
          <xsd:element name="documentManagement">
            <xsd:complexType>
              <xsd:all>
                <xsd:element ref="ns2:Assigned_x0020_To0"/>
                <xsd:element ref="ns2:user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061a7-bc73-4e36-8b6e-74220a960d58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ma:displayName="Assigned To" ma:description="Your name" ma:list="UserInfo" ma:SharePointGroup="0" ma:internalName="Assigned_x0020_To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sername" ma:index="9" nillable="true" ma:displayName="username" ma:internalName="use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e64061a7-bc73-4e36-8b6e-74220a960d58">
      <UserInfo>
        <DisplayName>Hine, Sean (NIH/NCI) [E]</DisplayName>
        <AccountId>1858</AccountId>
        <AccountType/>
      </UserInfo>
    </Assigned_x0020_To0>
    <username xmlns="e64061a7-bc73-4e36-8b6e-74220a960d58" xsi:nil="true"/>
  </documentManagement>
</p:properties>
</file>

<file path=customXml/itemProps1.xml><?xml version="1.0" encoding="utf-8"?>
<ds:datastoreItem xmlns:ds="http://schemas.openxmlformats.org/officeDocument/2006/customXml" ds:itemID="{8DEA3DA3-1E95-48AB-964A-DFAD93726405}"/>
</file>

<file path=customXml/itemProps2.xml><?xml version="1.0" encoding="utf-8"?>
<ds:datastoreItem xmlns:ds="http://schemas.openxmlformats.org/officeDocument/2006/customXml" ds:itemID="{8BD3B80C-7FFC-4160-962B-D79F9D61F8C4}"/>
</file>

<file path=customXml/itemProps3.xml><?xml version="1.0" encoding="utf-8"?>
<ds:datastoreItem xmlns:ds="http://schemas.openxmlformats.org/officeDocument/2006/customXml" ds:itemID="{F8107271-C29A-4E45-8CA1-7B66861329F0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309</TotalTime>
  <Words>1773</Words>
  <Application>Microsoft Office PowerPoint</Application>
  <PresentationFormat>On-screen Show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Budget Basics for Administrators</vt:lpstr>
      <vt:lpstr>What we will be discussing:</vt:lpstr>
      <vt:lpstr>We have an idea for a project…now what?</vt:lpstr>
      <vt:lpstr>Welcome to the  electronic world!</vt:lpstr>
      <vt:lpstr>All about costs</vt:lpstr>
      <vt:lpstr>Costs (cont.)</vt:lpstr>
      <vt:lpstr>Costs (cont.)</vt:lpstr>
      <vt:lpstr>Salary Cap</vt:lpstr>
      <vt:lpstr>General Rules/Considerations</vt:lpstr>
      <vt:lpstr>General Rules/Considerations (cont.)</vt:lpstr>
      <vt:lpstr>General Rules/Considerations (cont.)</vt:lpstr>
      <vt:lpstr>Types of budgets</vt:lpstr>
      <vt:lpstr>Modular Budgets</vt:lpstr>
      <vt:lpstr>Modular Budgets (cont.)</vt:lpstr>
      <vt:lpstr>Modular Budgets (cont.)</vt:lpstr>
      <vt:lpstr>Modular Budgets (cont.)</vt:lpstr>
      <vt:lpstr>Time for the details – Categorical Budgets</vt:lpstr>
      <vt:lpstr>Categorical budgets (cont.)</vt:lpstr>
      <vt:lpstr>Categorical budgets (cont.)</vt:lpstr>
      <vt:lpstr>Categorical budgets (cont.)</vt:lpstr>
      <vt:lpstr>Consortia Expenses</vt:lpstr>
      <vt:lpstr>Some Classic Mistakes</vt:lpstr>
      <vt:lpstr>Some Classic Mistakes (cont.)</vt:lpstr>
      <vt:lpstr>Reminder:</vt:lpstr>
      <vt:lpstr>Special Programs</vt:lpstr>
      <vt:lpstr>Pre-Award Costs</vt:lpstr>
      <vt:lpstr>You got the $!!  Now what?</vt:lpstr>
      <vt:lpstr>After the award (cont.)</vt:lpstr>
      <vt:lpstr>After the award (cont.)</vt:lpstr>
      <vt:lpstr>Last words…</vt:lpstr>
      <vt:lpstr>Resources</vt:lpstr>
      <vt:lpstr>Thank you!!</vt:lpstr>
    </vt:vector>
  </TitlesOfParts>
  <Company>NCI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Basics for Administrators - NIH Regional Seminar</dc:title>
  <dc:creator>hines</dc:creator>
  <cp:lastModifiedBy>hines</cp:lastModifiedBy>
  <cp:revision>21</cp:revision>
  <dcterms:created xsi:type="dcterms:W3CDTF">2014-05-12T13:16:17Z</dcterms:created>
  <dcterms:modified xsi:type="dcterms:W3CDTF">2014-05-12T18:25:33Z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0x0101004E06E598776B79408DE98D0C79F14201</vt:lpwstr>
  </property>
</Properties>
</file>