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doc" ContentType="application/msword"/>
  <Override PartName="/ppt/slides/slide3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3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7.xml" ContentType="application/vnd.openxmlformats-officedocument.presentationml.slideMaster+xml"/>
  <Override PartName="/ppt/slideMasters/slideMaster1.xml" ContentType="application/vnd.openxmlformats-officedocument.presentationml.slideMaster+xml"/>
  <Override PartName="/ppt/slideMasters/slideMaster15.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6.xml" ContentType="application/vnd.openxmlformats-officedocument.presentationml.slideMaster+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6.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7.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17.xml" ContentType="application/vnd.openxmlformats-officedocument.theme+xml"/>
  <Override PartName="/ppt/theme/theme11.xml" ContentType="application/vnd.openxmlformats-officedocument.theme+xml"/>
  <Override PartName="/ppt/theme/theme13.xml" ContentType="application/vnd.openxmlformats-officedocument.theme+xml"/>
  <Override PartName="/ppt/theme/theme10.xml" ContentType="application/vnd.openxmlformats-officedocument.theme+xml"/>
  <Override PartName="/ppt/theme/theme12.xml" ContentType="application/vnd.openxmlformats-officedocument.theme+xml"/>
  <Override PartName="/ppt/theme/theme7.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4.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4" r:id="rId2"/>
    <p:sldMasterId id="2147483686" r:id="rId3"/>
    <p:sldMasterId id="2147483688" r:id="rId4"/>
    <p:sldMasterId id="2147483696" r:id="rId5"/>
    <p:sldMasterId id="2147483698" r:id="rId6"/>
    <p:sldMasterId id="2147483700" r:id="rId7"/>
    <p:sldMasterId id="2147483708" r:id="rId8"/>
    <p:sldMasterId id="2147483710" r:id="rId9"/>
    <p:sldMasterId id="2147483712" r:id="rId10"/>
    <p:sldMasterId id="2147483720" r:id="rId11"/>
    <p:sldMasterId id="2147483722" r:id="rId12"/>
    <p:sldMasterId id="2147483724" r:id="rId13"/>
    <p:sldMasterId id="2147483732" r:id="rId14"/>
    <p:sldMasterId id="2147483734" r:id="rId15"/>
  </p:sldMasterIdLst>
  <p:notesMasterIdLst>
    <p:notesMasterId r:id="rId56"/>
  </p:notesMasterIdLst>
  <p:handoutMasterIdLst>
    <p:handoutMasterId r:id="rId57"/>
  </p:handoutMasterIdLst>
  <p:sldIdLst>
    <p:sldId id="402" r:id="rId16"/>
    <p:sldId id="409" r:id="rId17"/>
    <p:sldId id="340" r:id="rId18"/>
    <p:sldId id="419" r:id="rId19"/>
    <p:sldId id="306" r:id="rId20"/>
    <p:sldId id="312" r:id="rId21"/>
    <p:sldId id="305" r:id="rId22"/>
    <p:sldId id="308" r:id="rId23"/>
    <p:sldId id="395" r:id="rId24"/>
    <p:sldId id="390" r:id="rId25"/>
    <p:sldId id="388" r:id="rId26"/>
    <p:sldId id="339" r:id="rId27"/>
    <p:sldId id="331" r:id="rId28"/>
    <p:sldId id="313" r:id="rId29"/>
    <p:sldId id="343" r:id="rId30"/>
    <p:sldId id="344" r:id="rId31"/>
    <p:sldId id="345" r:id="rId32"/>
    <p:sldId id="346" r:id="rId33"/>
    <p:sldId id="347" r:id="rId34"/>
    <p:sldId id="348" r:id="rId35"/>
    <p:sldId id="349" r:id="rId36"/>
    <p:sldId id="350" r:id="rId37"/>
    <p:sldId id="385" r:id="rId38"/>
    <p:sldId id="416" r:id="rId39"/>
    <p:sldId id="383" r:id="rId40"/>
    <p:sldId id="353" r:id="rId41"/>
    <p:sldId id="384" r:id="rId42"/>
    <p:sldId id="352" r:id="rId43"/>
    <p:sldId id="382" r:id="rId44"/>
    <p:sldId id="354" r:id="rId45"/>
    <p:sldId id="408" r:id="rId46"/>
    <p:sldId id="406" r:id="rId47"/>
    <p:sldId id="414" r:id="rId48"/>
    <p:sldId id="372" r:id="rId49"/>
    <p:sldId id="415" r:id="rId50"/>
    <p:sldId id="375" r:id="rId51"/>
    <p:sldId id="417" r:id="rId52"/>
    <p:sldId id="404" r:id="rId53"/>
    <p:sldId id="396" r:id="rId54"/>
    <p:sldId id="418" r:id="rId55"/>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6600"/>
    <a:srgbClr val="000000"/>
    <a:srgbClr val="003300"/>
    <a:srgbClr val="663300"/>
    <a:srgbClr val="FF0066"/>
    <a:srgbClr val="FF66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68005" autoAdjust="0"/>
  </p:normalViewPr>
  <p:slideViewPr>
    <p:cSldViewPr>
      <p:cViewPr>
        <p:scale>
          <a:sx n="60" d="100"/>
          <a:sy n="60" d="100"/>
        </p:scale>
        <p:origin x="-720" y="-58"/>
      </p:cViewPr>
      <p:guideLst>
        <p:guide orient="horz" pos="2160"/>
        <p:guide pos="2880"/>
      </p:guideLst>
    </p:cSldViewPr>
  </p:slideViewPr>
  <p:outlineViewPr>
    <p:cViewPr>
      <p:scale>
        <a:sx n="33" d="100"/>
        <a:sy n="33" d="100"/>
      </p:scale>
      <p:origin x="48" y="50478"/>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notesMaster" Target="notesMasters/notesMaster1.xml"/><Relationship Id="rId64" Type="http://schemas.openxmlformats.org/officeDocument/2006/relationships/customXml" Target="../customXml/item3.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2"/>
            <a:ext cx="3011699" cy="460460"/>
          </a:xfrm>
          <a:prstGeom prst="rect">
            <a:avLst/>
          </a:prstGeom>
          <a:noFill/>
          <a:ln w="9525">
            <a:noFill/>
            <a:miter lim="800000"/>
            <a:headEnd/>
            <a:tailEnd/>
          </a:ln>
          <a:effectLst/>
        </p:spPr>
        <p:txBody>
          <a:bodyPr vert="horz" wrap="square" lIns="92112" tIns="46057" rIns="92112" bIns="46057" numCol="1" anchor="t" anchorCtr="0" compatLnSpc="1">
            <a:prstTxWarp prst="textNoShape">
              <a:avLst/>
            </a:prstTxWarp>
          </a:bodyPr>
          <a:lstStyle>
            <a:lvl1pPr defTabSz="920750">
              <a:defRPr sz="1200">
                <a:latin typeface="Times New Roman" pitchFamily="18" charset="0"/>
              </a:defRPr>
            </a:lvl1pPr>
          </a:lstStyle>
          <a:p>
            <a:pPr>
              <a:defRPr/>
            </a:pPr>
            <a:endParaRPr lang="en-US"/>
          </a:p>
        </p:txBody>
      </p:sp>
      <p:sp>
        <p:nvSpPr>
          <p:cNvPr id="69635" name="Rectangle 3"/>
          <p:cNvSpPr>
            <a:spLocks noGrp="1" noChangeArrowheads="1"/>
          </p:cNvSpPr>
          <p:nvPr>
            <p:ph type="dt" sz="quarter" idx="1"/>
          </p:nvPr>
        </p:nvSpPr>
        <p:spPr bwMode="auto">
          <a:xfrm>
            <a:off x="3938376" y="2"/>
            <a:ext cx="3011699" cy="460460"/>
          </a:xfrm>
          <a:prstGeom prst="rect">
            <a:avLst/>
          </a:prstGeom>
          <a:noFill/>
          <a:ln w="9525">
            <a:noFill/>
            <a:miter lim="800000"/>
            <a:headEnd/>
            <a:tailEnd/>
          </a:ln>
          <a:effectLst/>
        </p:spPr>
        <p:txBody>
          <a:bodyPr vert="horz" wrap="square" lIns="92112" tIns="46057" rIns="92112" bIns="46057" numCol="1" anchor="t" anchorCtr="0" compatLnSpc="1">
            <a:prstTxWarp prst="textNoShape">
              <a:avLst/>
            </a:prstTxWarp>
          </a:bodyPr>
          <a:lstStyle>
            <a:lvl1pPr algn="r" defTabSz="920750">
              <a:defRPr sz="1200">
                <a:latin typeface="Times New Roman" pitchFamily="18" charset="0"/>
              </a:defRPr>
            </a:lvl1pPr>
          </a:lstStyle>
          <a:p>
            <a:pPr>
              <a:defRPr/>
            </a:pPr>
            <a:endParaRPr lang="en-US"/>
          </a:p>
        </p:txBody>
      </p:sp>
      <p:sp>
        <p:nvSpPr>
          <p:cNvPr id="69636" name="Rectangle 4"/>
          <p:cNvSpPr>
            <a:spLocks noGrp="1" noChangeArrowheads="1"/>
          </p:cNvSpPr>
          <p:nvPr>
            <p:ph type="ftr" sz="quarter" idx="2"/>
          </p:nvPr>
        </p:nvSpPr>
        <p:spPr bwMode="auto">
          <a:xfrm>
            <a:off x="0" y="8775620"/>
            <a:ext cx="3011699" cy="460460"/>
          </a:xfrm>
          <a:prstGeom prst="rect">
            <a:avLst/>
          </a:prstGeom>
          <a:noFill/>
          <a:ln w="9525">
            <a:noFill/>
            <a:miter lim="800000"/>
            <a:headEnd/>
            <a:tailEnd/>
          </a:ln>
          <a:effectLst/>
        </p:spPr>
        <p:txBody>
          <a:bodyPr vert="horz" wrap="square" lIns="92112" tIns="46057" rIns="92112" bIns="46057" numCol="1" anchor="b" anchorCtr="0" compatLnSpc="1">
            <a:prstTxWarp prst="textNoShape">
              <a:avLst/>
            </a:prstTxWarp>
          </a:bodyPr>
          <a:lstStyle>
            <a:lvl1pPr defTabSz="920750">
              <a:defRPr sz="1200">
                <a:latin typeface="Times New Roman" pitchFamily="18" charset="0"/>
              </a:defRPr>
            </a:lvl1pPr>
          </a:lstStyle>
          <a:p>
            <a:pPr>
              <a:defRPr/>
            </a:pPr>
            <a:endParaRPr lang="en-US"/>
          </a:p>
        </p:txBody>
      </p:sp>
      <p:sp>
        <p:nvSpPr>
          <p:cNvPr id="69637" name="Rectangle 5"/>
          <p:cNvSpPr>
            <a:spLocks noGrp="1" noChangeArrowheads="1"/>
          </p:cNvSpPr>
          <p:nvPr>
            <p:ph type="sldNum" sz="quarter" idx="3"/>
          </p:nvPr>
        </p:nvSpPr>
        <p:spPr bwMode="auto">
          <a:xfrm>
            <a:off x="3938376" y="8775620"/>
            <a:ext cx="3011699" cy="460460"/>
          </a:xfrm>
          <a:prstGeom prst="rect">
            <a:avLst/>
          </a:prstGeom>
          <a:noFill/>
          <a:ln w="9525">
            <a:noFill/>
            <a:miter lim="800000"/>
            <a:headEnd/>
            <a:tailEnd/>
          </a:ln>
          <a:effectLst/>
        </p:spPr>
        <p:txBody>
          <a:bodyPr vert="horz" wrap="square" lIns="92112" tIns="46057" rIns="92112" bIns="46057" numCol="1" anchor="b" anchorCtr="0" compatLnSpc="1">
            <a:prstTxWarp prst="textNoShape">
              <a:avLst/>
            </a:prstTxWarp>
          </a:bodyPr>
          <a:lstStyle>
            <a:lvl1pPr algn="r" defTabSz="920750">
              <a:defRPr sz="1200">
                <a:latin typeface="Times New Roman" pitchFamily="18" charset="0"/>
              </a:defRPr>
            </a:lvl1pPr>
          </a:lstStyle>
          <a:p>
            <a:pPr>
              <a:defRPr/>
            </a:pPr>
            <a:fld id="{C5F806D6-CEC3-47AA-B411-84BD893E59D4}" type="slidenum">
              <a:rPr lang="en-US"/>
              <a:pPr>
                <a:defRPr/>
              </a:pPr>
              <a:t>‹#›</a:t>
            </a:fld>
            <a:endParaRPr lang="en-US"/>
          </a:p>
        </p:txBody>
      </p:sp>
    </p:spTree>
    <p:extLst>
      <p:ext uri="{BB962C8B-B14F-4D97-AF65-F5344CB8AC3E}">
        <p14:creationId xmlns:p14="http://schemas.microsoft.com/office/powerpoint/2010/main" val="2011876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2"/>
            <a:ext cx="3011699" cy="460460"/>
          </a:xfrm>
          <a:prstGeom prst="rect">
            <a:avLst/>
          </a:prstGeom>
          <a:noFill/>
          <a:ln w="9525">
            <a:noFill/>
            <a:miter lim="800000"/>
            <a:headEnd/>
            <a:tailEnd/>
          </a:ln>
          <a:effectLst/>
        </p:spPr>
        <p:txBody>
          <a:bodyPr vert="horz" wrap="square" lIns="92112" tIns="46057" rIns="92112" bIns="46057" numCol="1" anchor="t" anchorCtr="0" compatLnSpc="1">
            <a:prstTxWarp prst="textNoShape">
              <a:avLst/>
            </a:prstTxWarp>
          </a:bodyPr>
          <a:lstStyle>
            <a:lvl1pPr defTabSz="920750">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936768" y="2"/>
            <a:ext cx="3011699" cy="460460"/>
          </a:xfrm>
          <a:prstGeom prst="rect">
            <a:avLst/>
          </a:prstGeom>
          <a:noFill/>
          <a:ln w="9525">
            <a:noFill/>
            <a:miter lim="800000"/>
            <a:headEnd/>
            <a:tailEnd/>
          </a:ln>
          <a:effectLst/>
        </p:spPr>
        <p:txBody>
          <a:bodyPr vert="horz" wrap="square" lIns="92112" tIns="46057" rIns="92112" bIns="46057" numCol="1" anchor="t" anchorCtr="0" compatLnSpc="1">
            <a:prstTxWarp prst="textNoShape">
              <a:avLst/>
            </a:prstTxWarp>
          </a:bodyPr>
          <a:lstStyle>
            <a:lvl1pPr algn="r" defTabSz="920750">
              <a:defRPr sz="1200">
                <a:latin typeface="Times New Roman" pitchFamily="18"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65225" y="692150"/>
            <a:ext cx="4621213" cy="34655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008" y="4387812"/>
            <a:ext cx="5560060" cy="4155205"/>
          </a:xfrm>
          <a:prstGeom prst="rect">
            <a:avLst/>
          </a:prstGeom>
          <a:noFill/>
          <a:ln w="9525">
            <a:noFill/>
            <a:miter lim="800000"/>
            <a:headEnd/>
            <a:tailEnd/>
          </a:ln>
          <a:effectLst/>
        </p:spPr>
        <p:txBody>
          <a:bodyPr vert="horz" wrap="square" lIns="92112" tIns="46057" rIns="92112" bIns="460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74035"/>
            <a:ext cx="3011699" cy="460459"/>
          </a:xfrm>
          <a:prstGeom prst="rect">
            <a:avLst/>
          </a:prstGeom>
          <a:noFill/>
          <a:ln w="9525">
            <a:noFill/>
            <a:miter lim="800000"/>
            <a:headEnd/>
            <a:tailEnd/>
          </a:ln>
          <a:effectLst/>
        </p:spPr>
        <p:txBody>
          <a:bodyPr vert="horz" wrap="square" lIns="92112" tIns="46057" rIns="92112" bIns="46057" numCol="1" anchor="b" anchorCtr="0" compatLnSpc="1">
            <a:prstTxWarp prst="textNoShape">
              <a:avLst/>
            </a:prstTxWarp>
          </a:bodyPr>
          <a:lstStyle>
            <a:lvl1pPr defTabSz="920750">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36768" y="8774035"/>
            <a:ext cx="3011699" cy="460459"/>
          </a:xfrm>
          <a:prstGeom prst="rect">
            <a:avLst/>
          </a:prstGeom>
          <a:noFill/>
          <a:ln w="9525">
            <a:noFill/>
            <a:miter lim="800000"/>
            <a:headEnd/>
            <a:tailEnd/>
          </a:ln>
          <a:effectLst/>
        </p:spPr>
        <p:txBody>
          <a:bodyPr vert="horz" wrap="square" lIns="92112" tIns="46057" rIns="92112" bIns="46057" numCol="1" anchor="b" anchorCtr="0" compatLnSpc="1">
            <a:prstTxWarp prst="textNoShape">
              <a:avLst/>
            </a:prstTxWarp>
          </a:bodyPr>
          <a:lstStyle>
            <a:lvl1pPr algn="r" defTabSz="920750">
              <a:defRPr sz="1200">
                <a:latin typeface="Times New Roman" pitchFamily="18" charset="0"/>
              </a:defRPr>
            </a:lvl1pPr>
          </a:lstStyle>
          <a:p>
            <a:pPr>
              <a:defRPr/>
            </a:pPr>
            <a:fld id="{C1090057-0F9F-4E96-8711-63F4B4F32239}" type="slidenum">
              <a:rPr lang="en-US"/>
              <a:pPr>
                <a:defRPr/>
              </a:pPr>
              <a:t>‹#›</a:t>
            </a:fld>
            <a:endParaRPr lang="en-US"/>
          </a:p>
        </p:txBody>
      </p:sp>
    </p:spTree>
    <p:extLst>
      <p:ext uri="{BB962C8B-B14F-4D97-AF65-F5344CB8AC3E}">
        <p14:creationId xmlns:p14="http://schemas.microsoft.com/office/powerpoint/2010/main" val="4236242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C3A5959-2DB9-48AB-989E-326F4E10EA1C}" type="slidenum">
              <a:rPr lang="en-US" smtClean="0">
                <a:latin typeface="Times New Roman" charset="0"/>
              </a:rPr>
              <a:pPr/>
              <a:t>1</a:t>
            </a:fld>
            <a:endParaRPr lang="en-US" smtClean="0">
              <a:latin typeface="Times New Roman"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22DC5E8-437A-40EB-8221-FF0D6D4CACDD}" type="slidenum">
              <a:rPr lang="en-US" smtClean="0">
                <a:latin typeface="Times New Roman" charset="0"/>
              </a:rPr>
              <a:pPr/>
              <a:t>10</a:t>
            </a:fld>
            <a:endParaRPr lang="en-US" smtClean="0">
              <a:latin typeface="Times New Roman"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a:p>
            <a:pPr eaLnBrk="1" hangingPunct="1"/>
            <a:endParaRPr lang="en-US" dirty="0"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55CA374-E61D-4055-AB78-727D6A3E6026}" type="slidenum">
              <a:rPr lang="en-US" smtClean="0">
                <a:latin typeface="Times New Roman" charset="0"/>
              </a:rPr>
              <a:pPr/>
              <a:t>11</a:t>
            </a:fld>
            <a:endParaRPr lang="en-US" smtClean="0">
              <a:latin typeface="Times New Roman"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D9CAA6F-0201-4073-8382-1D154B3DD30B}" type="slidenum">
              <a:rPr lang="en-US" smtClean="0">
                <a:latin typeface="Times New Roman" charset="0"/>
              </a:rPr>
              <a:pPr/>
              <a:t>12</a:t>
            </a:fld>
            <a:endParaRPr lang="en-US" smtClean="0">
              <a:latin typeface="Times New Roman"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BB5E826-8E6D-4CD3-9953-BA251CDD1F39}" type="slidenum">
              <a:rPr lang="en-US" smtClean="0">
                <a:latin typeface="Times New Roman" charset="0"/>
              </a:rPr>
              <a:pPr/>
              <a:t>13</a:t>
            </a:fld>
            <a:endParaRPr lang="en-US" smtClean="0">
              <a:latin typeface="Times New Roman" charset="0"/>
            </a:endParaRPr>
          </a:p>
        </p:txBody>
      </p:sp>
      <p:sp>
        <p:nvSpPr>
          <p:cNvPr id="54275" name="Rectangle 2"/>
          <p:cNvSpPr>
            <a:spLocks noGrp="1" noRot="1" noChangeAspect="1" noChangeArrowheads="1" noTextEdit="1"/>
          </p:cNvSpPr>
          <p:nvPr>
            <p:ph type="sldImg"/>
          </p:nvPr>
        </p:nvSpPr>
        <p:spPr>
          <a:xfrm>
            <a:off x="1163638" y="692150"/>
            <a:ext cx="4621212" cy="3465513"/>
          </a:xfrm>
          <a:ln/>
        </p:spPr>
      </p:sp>
      <p:sp>
        <p:nvSpPr>
          <p:cNvPr id="54276" name="Rectangle 3"/>
          <p:cNvSpPr>
            <a:spLocks noGrp="1" noChangeArrowheads="1"/>
          </p:cNvSpPr>
          <p:nvPr>
            <p:ph type="body" idx="1"/>
          </p:nvPr>
        </p:nvSpPr>
        <p:spPr>
          <a:xfrm>
            <a:off x="926677" y="4387812"/>
            <a:ext cx="5096722" cy="4155205"/>
          </a:xfrm>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1B2C0B1-1022-42F9-BB55-D4D03EBC37B6}" type="slidenum">
              <a:rPr lang="en-US" smtClean="0">
                <a:latin typeface="Times New Roman" charset="0"/>
              </a:rPr>
              <a:pPr/>
              <a:t>14</a:t>
            </a:fld>
            <a:endParaRPr lang="en-US" smtClean="0">
              <a:latin typeface="Times New Roman"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z="900" dirty="0" smtClean="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37F654-4908-4E3C-A2DF-3888BCF466E6}" type="slidenum">
              <a:rPr lang="en-US" smtClean="0">
                <a:latin typeface="Times New Roman" charset="0"/>
              </a:rPr>
              <a:pPr/>
              <a:t>15</a:t>
            </a:fld>
            <a:endParaRPr lang="en-US" smtClean="0">
              <a:latin typeface="Times New Roman"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C6A0753-FCF1-4AB0-AF30-6CA516AD6F1D}" type="slidenum">
              <a:rPr lang="en-US" smtClean="0">
                <a:latin typeface="Times New Roman" charset="0"/>
              </a:rPr>
              <a:pPr/>
              <a:t>16</a:t>
            </a:fld>
            <a:endParaRPr lang="en-US" smtClean="0">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a:p>
            <a:pPr eaLnBrk="1" hangingPunct="1"/>
            <a:endParaRPr lang="en-US" dirty="0" smtClean="0">
              <a:latin typeface="Times New Roman" charset="0"/>
            </a:endParaRPr>
          </a:p>
          <a:p>
            <a:pPr eaLnBrk="1" hangingPunct="1"/>
            <a:endParaRPr lang="en-US" dirty="0" smtClean="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8DBC1CC-21E8-4A8A-A1E0-E4D0F159F9E6}" type="slidenum">
              <a:rPr lang="en-US" smtClean="0">
                <a:latin typeface="Times New Roman" charset="0"/>
              </a:rPr>
              <a:pPr/>
              <a:t>17</a:t>
            </a:fld>
            <a:endParaRPr lang="en-US" smtClean="0">
              <a:latin typeface="Times New Roman"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B31A09D-E363-4849-A90A-0BF07B446FC8}" type="slidenum">
              <a:rPr lang="en-US" smtClean="0">
                <a:latin typeface="Times New Roman" charset="0"/>
              </a:rPr>
              <a:pPr/>
              <a:t>18</a:t>
            </a:fld>
            <a:endParaRPr lang="en-US" smtClean="0">
              <a:latin typeface="Times New Roman"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C80A8E5-BE95-4680-8AC2-3B92E40A1C7B}" type="slidenum">
              <a:rPr lang="en-US" smtClean="0">
                <a:latin typeface="Times New Roman" charset="0"/>
              </a:rPr>
              <a:pPr/>
              <a:t>19</a:t>
            </a:fld>
            <a:endParaRPr lang="en-US" smtClean="0">
              <a:latin typeface="Times New Roman"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36768" y="8774035"/>
            <a:ext cx="3011699" cy="460459"/>
          </a:xfrm>
          <a:prstGeom prst="rect">
            <a:avLst/>
          </a:prstGeom>
          <a:noFill/>
          <a:ln w="9525">
            <a:noFill/>
            <a:miter lim="800000"/>
            <a:headEnd/>
            <a:tailEnd/>
          </a:ln>
        </p:spPr>
        <p:txBody>
          <a:bodyPr lIns="92112" tIns="46057" rIns="92112" bIns="46057" anchor="b"/>
          <a:lstStyle/>
          <a:p>
            <a:pPr algn="r" defTabSz="920750"/>
            <a:fld id="{F7DB70DF-70D9-4A91-A986-03C11B672AAA}" type="slidenum">
              <a:rPr lang="en-US" sz="1200">
                <a:latin typeface="Times New Roman" charset="0"/>
              </a:rPr>
              <a:pPr algn="r" defTabSz="920750"/>
              <a:t>2</a:t>
            </a:fld>
            <a:endParaRPr lang="en-US" sz="1200">
              <a:latin typeface="Times New Roman" charset="0"/>
            </a:endParaRPr>
          </a:p>
        </p:txBody>
      </p:sp>
      <p:sp>
        <p:nvSpPr>
          <p:cNvPr id="44035" name="Rectangle 2"/>
          <p:cNvSpPr>
            <a:spLocks noGrp="1" noRot="1" noChangeAspect="1" noChangeArrowheads="1" noTextEdit="1"/>
          </p:cNvSpPr>
          <p:nvPr>
            <p:ph type="sldImg"/>
          </p:nvPr>
        </p:nvSpPr>
        <p:spPr>
          <a:xfrm>
            <a:off x="1163638" y="692150"/>
            <a:ext cx="4621212" cy="3465513"/>
          </a:xfrm>
          <a:ln/>
        </p:spPr>
      </p:sp>
      <p:sp>
        <p:nvSpPr>
          <p:cNvPr id="44036" name="Rectangle 3"/>
          <p:cNvSpPr>
            <a:spLocks noGrp="1" noChangeArrowheads="1"/>
          </p:cNvSpPr>
          <p:nvPr>
            <p:ph type="body" idx="1"/>
          </p:nvPr>
        </p:nvSpPr>
        <p:spPr>
          <a:xfrm>
            <a:off x="926677" y="4387812"/>
            <a:ext cx="5096722" cy="4155205"/>
          </a:xfrm>
          <a:noFill/>
          <a:ln/>
        </p:spPr>
        <p:txBody>
          <a:bodyPr/>
          <a:lstStyle/>
          <a:p>
            <a:pPr eaLnBrk="1" hangingPunct="1"/>
            <a:r>
              <a:rPr lang="en-US" dirty="0" smtClean="0">
                <a:latin typeface="Times New Roman" charset="0"/>
              </a:rPr>
              <a:t>.</a:t>
            </a:r>
            <a:endParaRPr lang="en-US" dirty="0" smtClean="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399C6B5-DA52-460F-8D31-D1AC0616B634}" type="slidenum">
              <a:rPr lang="en-US" smtClean="0">
                <a:latin typeface="Times New Roman" charset="0"/>
              </a:rPr>
              <a:pPr/>
              <a:t>20</a:t>
            </a:fld>
            <a:endParaRPr lang="en-US" smtClean="0">
              <a:latin typeface="Times New Roman"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96177C3-184C-46E2-822E-60BD2809F925}" type="slidenum">
              <a:rPr lang="en-US" smtClean="0">
                <a:latin typeface="Times New Roman" charset="0"/>
              </a:rPr>
              <a:pPr/>
              <a:t>21</a:t>
            </a:fld>
            <a:endParaRPr lang="en-US" smtClean="0">
              <a:latin typeface="Times New Roman"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a:p>
            <a:pPr eaLnBrk="1" hangingPunct="1"/>
            <a:endParaRPr lang="en-US" dirty="0" smtClean="0">
              <a:latin typeface="Times New Roman" charset="0"/>
            </a:endParaRPr>
          </a:p>
          <a:p>
            <a:pPr eaLnBrk="1" hangingPunct="1"/>
            <a:endParaRPr lang="en-US" dirty="0" smtClean="0">
              <a:latin typeface="Times New Roman" charset="0"/>
            </a:endParaRPr>
          </a:p>
          <a:p>
            <a:pPr eaLnBrk="1" hangingPunct="1"/>
            <a:endParaRPr lang="en-US" dirty="0" smtClean="0">
              <a:latin typeface="Times New Roman" charset="0"/>
            </a:endParaRPr>
          </a:p>
          <a:p>
            <a:pPr eaLnBrk="1" hangingPunct="1"/>
            <a:endParaRPr lang="en-US" dirty="0" smtClean="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8508EA8-247B-4492-BF4D-60EB62FAAFE8}" type="slidenum">
              <a:rPr lang="en-US" smtClean="0">
                <a:latin typeface="Times New Roman" charset="0"/>
              </a:rPr>
              <a:pPr/>
              <a:t>22</a:t>
            </a:fld>
            <a:endParaRPr lang="en-US" smtClean="0">
              <a:latin typeface="Times New Roman"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7240963-1DC8-4C18-896E-CFEF97E86184}" type="slidenum">
              <a:rPr lang="en-US" smtClean="0">
                <a:latin typeface="Times New Roman" charset="0"/>
              </a:rPr>
              <a:pPr/>
              <a:t>23</a:t>
            </a:fld>
            <a:endParaRPr lang="en-US" smtClean="0">
              <a:latin typeface="Times New Roman"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z="1000" dirty="0" smtClean="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B6DFBBE-1E57-4DC3-B5F2-BE019199F657}" type="slidenum">
              <a:rPr lang="en-US" smtClean="0">
                <a:latin typeface="Times New Roman" charset="0"/>
              </a:rPr>
              <a:pPr/>
              <a:t>24</a:t>
            </a:fld>
            <a:endParaRPr lang="en-US" smtClean="0">
              <a:latin typeface="Times New Roman" charset="0"/>
            </a:endParaRPr>
          </a:p>
        </p:txBody>
      </p:sp>
      <p:sp>
        <p:nvSpPr>
          <p:cNvPr id="6553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ln/>
        </p:spPr>
        <p:txBody>
          <a:bodyPr/>
          <a:lstStyle/>
          <a:p>
            <a:pPr eaLnBrk="1" hangingPunct="1">
              <a:defRPr/>
            </a:pPr>
            <a:endParaRPr lang="en-US" b="1" dirty="0" smtClean="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53C11B5-B233-41D6-89B0-86B3639F083E}" type="slidenum">
              <a:rPr lang="en-US" smtClean="0">
                <a:latin typeface="Times New Roman" charset="0"/>
              </a:rPr>
              <a:pPr/>
              <a:t>25</a:t>
            </a:fld>
            <a:endParaRPr lang="en-US" smtClean="0">
              <a:latin typeface="Times New Roman"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z="800" dirty="0" smtClean="0">
              <a:latin typeface="Tahoma" pitchFamily="34" charset="0"/>
              <a:ea typeface="Tahoma" pitchFamily="34" charset="0"/>
              <a:cs typeface="Tahom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52B0F34-B08D-42FD-BD59-32E542D4630C}" type="slidenum">
              <a:rPr lang="en-US" smtClean="0">
                <a:latin typeface="Times New Roman" charset="0"/>
              </a:rPr>
              <a:pPr/>
              <a:t>26</a:t>
            </a:fld>
            <a:endParaRPr lang="en-US" smtClean="0">
              <a:latin typeface="Times New Roman"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a:p>
            <a:pPr eaLnBrk="1" hangingPunct="1"/>
            <a:endParaRPr lang="en-US" dirty="0" smtClean="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BE46127-7FEE-4691-A309-0CFC86354780}" type="slidenum">
              <a:rPr lang="en-US" smtClean="0">
                <a:latin typeface="Times New Roman" charset="0"/>
              </a:rPr>
              <a:pPr/>
              <a:t>27</a:t>
            </a:fld>
            <a:endParaRPr lang="en-US" smtClean="0">
              <a:latin typeface="Times New Roman"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z="800" dirty="0" smtClean="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630FC44-D14C-47BA-B6DA-FCDF8E991373}" type="slidenum">
              <a:rPr lang="en-US" smtClean="0">
                <a:latin typeface="Times New Roman" charset="0"/>
              </a:rPr>
              <a:pPr/>
              <a:t>28</a:t>
            </a:fld>
            <a:endParaRPr lang="en-US" smtClean="0">
              <a:latin typeface="Times New Roman"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6580D84-4D22-40F9-A324-4795323A2DB1}" type="slidenum">
              <a:rPr lang="en-US" smtClean="0">
                <a:latin typeface="Times New Roman" charset="0"/>
              </a:rPr>
              <a:pPr/>
              <a:t>29</a:t>
            </a:fld>
            <a:endParaRPr lang="en-US" smtClean="0">
              <a:latin typeface="Times New Roman"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AF3069D-D121-4876-88CA-889C570AB876}" type="slidenum">
              <a:rPr lang="en-US" smtClean="0">
                <a:latin typeface="Times New Roman" charset="0"/>
              </a:rPr>
              <a:pPr/>
              <a:t>3</a:t>
            </a:fld>
            <a:endParaRPr lang="en-US" smtClean="0">
              <a:latin typeface="Times New Roman"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6986BE2-1D26-489A-B796-D9A5AF20EB7A}" type="slidenum">
              <a:rPr lang="en-US" smtClean="0">
                <a:latin typeface="Times New Roman" charset="0"/>
              </a:rPr>
              <a:pPr/>
              <a:t>30</a:t>
            </a:fld>
            <a:endParaRPr lang="en-US" smtClean="0">
              <a:latin typeface="Times New Roman"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z="900" dirty="0" smtClean="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36768" y="8774035"/>
            <a:ext cx="3011699" cy="460459"/>
          </a:xfrm>
          <a:prstGeom prst="rect">
            <a:avLst/>
          </a:prstGeom>
          <a:noFill/>
          <a:ln w="9525">
            <a:noFill/>
            <a:miter lim="800000"/>
            <a:headEnd/>
            <a:tailEnd/>
          </a:ln>
        </p:spPr>
        <p:txBody>
          <a:bodyPr lIns="92112" tIns="46057" rIns="92112" bIns="46057" anchor="b"/>
          <a:lstStyle/>
          <a:p>
            <a:pPr algn="r" defTabSz="920750"/>
            <a:fld id="{CA7C7E68-A481-4852-82C3-327B589219F0}" type="slidenum">
              <a:rPr lang="en-US" sz="1200">
                <a:latin typeface="Times New Roman" charset="0"/>
              </a:rPr>
              <a:pPr algn="r" defTabSz="920750"/>
              <a:t>31</a:t>
            </a:fld>
            <a:endParaRPr lang="en-US" sz="1200">
              <a:latin typeface="Times New Roman"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smtClean="0">
              <a:latin typeface="Times New Roman" charset="0"/>
            </a:endParaRPr>
          </a:p>
        </p:txBody>
      </p:sp>
      <p:sp>
        <p:nvSpPr>
          <p:cNvPr id="73732" name="Slide Number Placeholder 3"/>
          <p:cNvSpPr>
            <a:spLocks noGrp="1"/>
          </p:cNvSpPr>
          <p:nvPr>
            <p:ph type="sldNum" sz="quarter" idx="5"/>
          </p:nvPr>
        </p:nvSpPr>
        <p:spPr>
          <a:noFill/>
        </p:spPr>
        <p:txBody>
          <a:bodyPr/>
          <a:lstStyle/>
          <a:p>
            <a:fld id="{B94D7597-3873-4105-A5D8-F7C37A40C711}" type="slidenum">
              <a:rPr lang="en-US" smtClean="0">
                <a:latin typeface="Times New Roman" charset="0"/>
              </a:rPr>
              <a:pPr/>
              <a:t>32</a:t>
            </a:fld>
            <a:endParaRPr lang="en-US" smtClean="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ln/>
        </p:spPr>
        <p:txBody>
          <a:bodyPr/>
          <a:lstStyle/>
          <a:p>
            <a:pPr>
              <a:defRPr/>
            </a:pPr>
            <a:endParaRPr lang="en-US" dirty="0" smtClean="0">
              <a:latin typeface="Times New Roman" charset="0"/>
            </a:endParaRPr>
          </a:p>
        </p:txBody>
      </p:sp>
      <p:sp>
        <p:nvSpPr>
          <p:cNvPr id="74756" name="Slide Number Placeholder 3"/>
          <p:cNvSpPr>
            <a:spLocks noGrp="1"/>
          </p:cNvSpPr>
          <p:nvPr>
            <p:ph type="sldNum" sz="quarter" idx="5"/>
          </p:nvPr>
        </p:nvSpPr>
        <p:spPr>
          <a:noFill/>
        </p:spPr>
        <p:txBody>
          <a:bodyPr/>
          <a:lstStyle/>
          <a:p>
            <a:fld id="{49A56039-F727-4A9D-B34D-137096158652}" type="slidenum">
              <a:rPr lang="en-US" smtClean="0">
                <a:latin typeface="Times New Roman" charset="0"/>
              </a:rPr>
              <a:pPr/>
              <a:t>33</a:t>
            </a:fld>
            <a:endParaRPr lang="en-US" smtClean="0">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D267CB9-4B1B-4D87-98D6-221951A53650}" type="slidenum">
              <a:rPr lang="en-US" smtClean="0">
                <a:latin typeface="Times New Roman" charset="0"/>
              </a:rPr>
              <a:pPr/>
              <a:t>34</a:t>
            </a:fld>
            <a:endParaRPr lang="en-US" smtClean="0">
              <a:latin typeface="Times New Roman"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58616AA-6DF4-4A2D-9B3D-94FB3534F120}" type="slidenum">
              <a:rPr lang="en-US" smtClean="0">
                <a:latin typeface="Times New Roman" charset="0"/>
              </a:rPr>
              <a:pPr/>
              <a:t>35</a:t>
            </a:fld>
            <a:endParaRPr lang="en-US" smtClean="0">
              <a:latin typeface="Times New Roman"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26677" y="4387812"/>
            <a:ext cx="5096722" cy="4155205"/>
          </a:xfrm>
          <a:noFill/>
          <a:ln/>
        </p:spPr>
        <p:txBody>
          <a:bodyPr/>
          <a:lstStyle/>
          <a:p>
            <a:pPr eaLnBrk="1" hangingPunct="1"/>
            <a:endParaRPr lang="en-US" sz="800" dirty="0" smtClean="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6443E98-AC90-4089-9000-AF6318B9B241}" type="slidenum">
              <a:rPr lang="en-US" smtClean="0">
                <a:latin typeface="Times New Roman" charset="0"/>
              </a:rPr>
              <a:pPr/>
              <a:t>36</a:t>
            </a:fld>
            <a:endParaRPr lang="en-US" smtClean="0">
              <a:latin typeface="Times New Roman"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26677" y="4387812"/>
            <a:ext cx="5096722" cy="4155205"/>
          </a:xfrm>
          <a:noFill/>
          <a:ln/>
        </p:spPr>
        <p:txBody>
          <a:bodyPr lIns="90385" tIns="45192" rIns="90385" bIns="45192"/>
          <a:lstStyle/>
          <a:p>
            <a:pPr eaLnBrk="1" hangingPunct="1"/>
            <a:endParaRPr lang="en-US" dirty="0" smtClean="0">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en-US" dirty="0" smtClean="0">
              <a:latin typeface="Times New Roman" charset="0"/>
            </a:endParaRPr>
          </a:p>
          <a:p>
            <a:pPr eaLnBrk="1" hangingPunct="1"/>
            <a:endParaRPr lang="en-US" dirty="0" smtClean="0">
              <a:latin typeface="Times New Roman" charset="0"/>
            </a:endParaRPr>
          </a:p>
          <a:p>
            <a:pPr eaLnBrk="1" hangingPunct="1"/>
            <a:endParaRPr lang="en-US" dirty="0" smtClean="0">
              <a:latin typeface="Times New Roman" charset="0"/>
            </a:endParaRPr>
          </a:p>
          <a:p>
            <a:pPr eaLnBrk="1" hangingPunct="1"/>
            <a:endParaRPr lang="en-US" dirty="0" smtClean="0">
              <a:latin typeface="Times New Roman" charset="0"/>
            </a:endParaRPr>
          </a:p>
          <a:p>
            <a:pPr eaLnBrk="1" hangingPunct="1"/>
            <a:endParaRPr lang="en-US" dirty="0" smtClean="0">
              <a:latin typeface="Times New Roman" charset="0"/>
            </a:endParaRPr>
          </a:p>
          <a:p>
            <a:endParaRPr lang="en-US" dirty="0" smtClean="0">
              <a:latin typeface="Times New Roman" charset="0"/>
            </a:endParaRPr>
          </a:p>
        </p:txBody>
      </p:sp>
      <p:sp>
        <p:nvSpPr>
          <p:cNvPr id="78852" name="Slide Number Placeholder 3"/>
          <p:cNvSpPr>
            <a:spLocks noGrp="1"/>
          </p:cNvSpPr>
          <p:nvPr>
            <p:ph type="sldNum" sz="quarter" idx="5"/>
          </p:nvPr>
        </p:nvSpPr>
        <p:spPr>
          <a:noFill/>
        </p:spPr>
        <p:txBody>
          <a:bodyPr/>
          <a:lstStyle/>
          <a:p>
            <a:fld id="{D4F68397-3D1A-4E2A-BE60-AB652AFCA352}" type="slidenum">
              <a:rPr lang="en-US" smtClean="0">
                <a:latin typeface="Times New Roman" charset="0"/>
              </a:rPr>
              <a:pPr/>
              <a:t>37</a:t>
            </a:fld>
            <a:endParaRPr lang="en-US" smtClean="0">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875A43B-0427-483A-B759-CA9994FDB141}" type="slidenum">
              <a:rPr lang="en-US" smtClean="0">
                <a:latin typeface="Times New Roman" charset="0"/>
              </a:rPr>
              <a:pPr/>
              <a:t>38</a:t>
            </a:fld>
            <a:endParaRPr lang="en-US" smtClean="0">
              <a:latin typeface="Times New Roman" charset="0"/>
            </a:endParaRPr>
          </a:p>
        </p:txBody>
      </p:sp>
      <p:sp>
        <p:nvSpPr>
          <p:cNvPr id="79875" name="Rectangle 2"/>
          <p:cNvSpPr>
            <a:spLocks noGrp="1" noRot="1" noChangeAspect="1" noChangeArrowheads="1" noTextEdit="1"/>
          </p:cNvSpPr>
          <p:nvPr>
            <p:ph type="sldImg"/>
          </p:nvPr>
        </p:nvSpPr>
        <p:spPr>
          <a:xfrm>
            <a:off x="1174750" y="696913"/>
            <a:ext cx="4606925" cy="3454400"/>
          </a:xfrm>
          <a:ln/>
        </p:spPr>
      </p:sp>
      <p:sp>
        <p:nvSpPr>
          <p:cNvPr id="79876" name="Rectangle 3"/>
          <p:cNvSpPr>
            <a:spLocks noGrp="1" noChangeArrowheads="1"/>
          </p:cNvSpPr>
          <p:nvPr>
            <p:ph type="body" idx="1"/>
          </p:nvPr>
        </p:nvSpPr>
        <p:spPr>
          <a:xfrm>
            <a:off x="926677" y="4389392"/>
            <a:ext cx="5096722" cy="4153623"/>
          </a:xfrm>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0AB6009-2432-4B41-83B9-918EB2EA5AF4}" type="slidenum">
              <a:rPr lang="en-US" smtClean="0">
                <a:latin typeface="Times New Roman" charset="0"/>
              </a:rPr>
              <a:pPr/>
              <a:t>39</a:t>
            </a:fld>
            <a:endParaRPr lang="en-US" smtClean="0">
              <a:latin typeface="Times New Roman" charset="0"/>
            </a:endParaRPr>
          </a:p>
        </p:txBody>
      </p:sp>
      <p:sp>
        <p:nvSpPr>
          <p:cNvPr id="80899" name="Rectangle 2"/>
          <p:cNvSpPr>
            <a:spLocks noGrp="1" noRot="1" noChangeAspect="1" noChangeArrowheads="1" noTextEdit="1"/>
          </p:cNvSpPr>
          <p:nvPr>
            <p:ph type="sldImg"/>
          </p:nvPr>
        </p:nvSpPr>
        <p:spPr>
          <a:xfrm>
            <a:off x="1171575" y="698500"/>
            <a:ext cx="4608513" cy="3455988"/>
          </a:xfrm>
          <a:ln/>
        </p:spPr>
      </p:sp>
      <p:sp>
        <p:nvSpPr>
          <p:cNvPr id="80900" name="Rectangle 3"/>
          <p:cNvSpPr>
            <a:spLocks noGrp="1" noChangeArrowheads="1"/>
          </p:cNvSpPr>
          <p:nvPr>
            <p:ph type="body" idx="1"/>
          </p:nvPr>
        </p:nvSpPr>
        <p:spPr>
          <a:xfrm>
            <a:off x="926677" y="4387812"/>
            <a:ext cx="5096722" cy="4155205"/>
          </a:xfrm>
          <a:noFill/>
          <a:ln/>
        </p:spPr>
        <p:txBody>
          <a:bodyPr lIns="92108" tIns="46054" rIns="92108" bIns="46054"/>
          <a:lstStyle/>
          <a:p>
            <a:pPr eaLnBrk="1" hangingPunct="1"/>
            <a:endParaRPr lang="en-US" dirty="0"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472D63F-BDF0-4E8F-B7C4-96B35D02D8E4}" type="slidenum">
              <a:rPr lang="en-US" smtClean="0"/>
              <a:pPr/>
              <a:t>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695008" y="4387810"/>
            <a:ext cx="5560060" cy="4155205"/>
          </a:xfrm>
          <a:noFill/>
          <a:ln/>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9B52AFD-6F40-484E-BE65-1CEB9DD565A9}" type="slidenum">
              <a:rPr lang="en-US" smtClean="0"/>
              <a:pPr/>
              <a:t>40</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Clr>
                <a:srgbClr val="000099"/>
              </a:buCl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B190D0C-EDE0-4A3B-B9D1-E657F1D21AA9}" type="slidenum">
              <a:rPr lang="en-US" smtClean="0">
                <a:latin typeface="Times New Roman" charset="0"/>
              </a:rPr>
              <a:pPr/>
              <a:t>5</a:t>
            </a:fld>
            <a:endParaRPr lang="en-US" smtClean="0">
              <a:latin typeface="Times New Roman"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26677" y="4387812"/>
            <a:ext cx="5096722" cy="4155205"/>
          </a:xfrm>
          <a:noFill/>
          <a:ln/>
        </p:spPr>
        <p:txBody>
          <a:bodyPr/>
          <a:lstStyle/>
          <a:p>
            <a:pPr eaLnBrk="1" hangingPunct="1"/>
            <a:endParaRPr lang="en-US" sz="1000" dirty="0"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A6E5C41-BBE9-4899-9B75-3DF2FF330680}" type="slidenum">
              <a:rPr lang="en-US" smtClean="0">
                <a:latin typeface="Times New Roman" charset="0"/>
              </a:rPr>
              <a:pPr/>
              <a:t>6</a:t>
            </a:fld>
            <a:endParaRPr lang="en-US" smtClean="0">
              <a:latin typeface="Times New Roman"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z="1050" dirty="0" smtClean="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D3D1CB3-4E6B-4B73-81C1-AB2010EF6408}" type="slidenum">
              <a:rPr lang="en-US" smtClean="0">
                <a:latin typeface="Times New Roman" charset="0"/>
              </a:rPr>
              <a:pPr/>
              <a:t>7</a:t>
            </a:fld>
            <a:endParaRPr lang="en-US" smtClean="0">
              <a:latin typeface="Times New Roman"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26677" y="4387812"/>
            <a:ext cx="5096722" cy="4155205"/>
          </a:xfrm>
          <a:noFill/>
          <a:ln/>
        </p:spPr>
        <p:txBody>
          <a:bodyPr/>
          <a:lstStyle/>
          <a:p>
            <a:pPr eaLnBrk="1" hangingPunct="1"/>
            <a:endParaRPr lang="en-US" dirty="0" smtClean="0">
              <a:latin typeface="Times New Roman" charset="0"/>
            </a:endParaRPr>
          </a:p>
          <a:p>
            <a:pPr eaLnBrk="1" hangingPunct="1"/>
            <a:endParaRPr lang="en-US" dirty="0" smtClean="0">
              <a:latin typeface="Times New Roman" charset="0"/>
            </a:endParaRPr>
          </a:p>
          <a:p>
            <a:pPr eaLnBrk="1" hangingPunct="1"/>
            <a:endParaRPr lang="en-US" dirty="0" smtClean="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6C74963-6A9B-497D-933E-013CAE54F1E8}" type="slidenum">
              <a:rPr lang="en-US" smtClean="0">
                <a:latin typeface="Times New Roman" charset="0"/>
              </a:rPr>
              <a:pPr/>
              <a:t>8</a:t>
            </a:fld>
            <a:endParaRPr lang="en-US" smtClean="0">
              <a:latin typeface="Times New Roman"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26677" y="4387812"/>
            <a:ext cx="5096722" cy="4155205"/>
          </a:xfrm>
          <a:noFill/>
          <a:ln/>
        </p:spPr>
        <p:txBody>
          <a:bodyPr/>
          <a:lstStyle/>
          <a:p>
            <a:pPr eaLnBrk="1" hangingPunct="1"/>
            <a:endParaRPr lang="en-US" sz="1100" dirty="0" smtClean="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1B82F80-3E42-4B10-9D44-1526955525F1}" type="slidenum">
              <a:rPr lang="en-US" smtClean="0">
                <a:latin typeface="Times New Roman" charset="0"/>
              </a:rPr>
              <a:pPr/>
              <a:t>9</a:t>
            </a:fld>
            <a:endParaRPr lang="en-US" smtClean="0">
              <a:latin typeface="Times New Roman"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CCC822-F71D-4996-B396-CF8EFF663FE1}" type="datetime1">
              <a:rPr lang="en-US" smtClean="0">
                <a:solidFill>
                  <a:srgbClr val="00359E"/>
                </a:solidFill>
              </a:rPr>
              <a:pPr/>
              <a:t>4/29/2014</a:t>
            </a:fld>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CCC822-F71D-4996-B396-CF8EFF663FE1}" type="datetime1">
              <a:rPr lang="en-US" smtClean="0">
                <a:solidFill>
                  <a:srgbClr val="00359E"/>
                </a:solidFill>
              </a:rPr>
              <a:pPr/>
              <a:t>4/29/2014</a:t>
            </a:fld>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CCC822-F71D-4996-B396-CF8EFF663FE1}" type="datetime1">
              <a:rPr lang="en-US" smtClean="0">
                <a:solidFill>
                  <a:srgbClr val="00359E"/>
                </a:solidFill>
              </a:rPr>
              <a:pPr/>
              <a:t>4/29/2014</a:t>
            </a:fld>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33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67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E9EAD2E-25FA-497D-9D8E-123B2E064014}" type="slidenum">
              <a:rPr lang="en-US"/>
              <a:pPr>
                <a:defRPr/>
              </a:pPr>
              <a:t>‹#›</a:t>
            </a:fld>
            <a:endParaRPr lang="en-US"/>
          </a:p>
        </p:txBody>
      </p:sp>
    </p:spTree>
    <p:extLst>
      <p:ext uri="{BB962C8B-B14F-4D97-AF65-F5344CB8AC3E}">
        <p14:creationId xmlns:p14="http://schemas.microsoft.com/office/powerpoint/2010/main" val="2991534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CCC822-F71D-4996-B396-CF8EFF663FE1}" type="datetime1">
              <a:rPr lang="en-US" smtClean="0">
                <a:solidFill>
                  <a:srgbClr val="00359E"/>
                </a:solidFill>
              </a:rPr>
              <a:pPr/>
              <a:t>4/29/2014</a:t>
            </a:fld>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CCC822-F71D-4996-B396-CF8EFF663FE1}" type="datetime1">
              <a:rPr lang="en-US" smtClean="0">
                <a:solidFill>
                  <a:srgbClr val="00359E"/>
                </a:solidFill>
              </a:rPr>
              <a:pPr/>
              <a:t>4/29/2014</a:t>
            </a:fld>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3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4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4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j0315542"/>
          <p:cNvPicPr>
            <a:picLocks noChangeAspect="1" noChangeArrowheads="1"/>
          </p:cNvPicPr>
          <p:nvPr userDrawn="1"/>
        </p:nvPicPr>
        <p:blipFill>
          <a:blip r:embed="rId9" cstate="print">
            <a:lum bright="62000" contrast="-70000"/>
          </a:blip>
          <a:srcRect/>
          <a:stretch>
            <a:fillRect/>
          </a:stretch>
        </p:blipFill>
        <p:spPr bwMode="auto">
          <a:xfrm>
            <a:off x="0" y="981075"/>
            <a:ext cx="7924800" cy="5876925"/>
          </a:xfrm>
          <a:prstGeom prst="rect">
            <a:avLst/>
          </a:prstGeom>
          <a:solidFill>
            <a:srgbClr val="333300"/>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j0315542"/>
          <p:cNvPicPr>
            <a:picLocks noChangeAspect="1" noChangeArrowheads="1"/>
          </p:cNvPicPr>
          <p:nvPr userDrawn="1"/>
        </p:nvPicPr>
        <p:blipFill>
          <a:blip r:embed="rId9" cstate="print">
            <a:lum bright="62000" contrast="-70000"/>
          </a:blip>
          <a:srcRect/>
          <a:stretch>
            <a:fillRect/>
          </a:stretch>
        </p:blipFill>
        <p:spPr bwMode="auto">
          <a:xfrm>
            <a:off x="0" y="981075"/>
            <a:ext cx="7924800" cy="5876925"/>
          </a:xfrm>
          <a:prstGeom prst="rect">
            <a:avLst/>
          </a:prstGeom>
          <a:solidFill>
            <a:srgbClr val="333300"/>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21"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EC6EFF9-D74A-4441-B5A3-02C4F4352FDA}" type="datetime1">
              <a:rPr lang="en-US" smtClean="0">
                <a:solidFill>
                  <a:srgbClr val="00359E"/>
                </a:solidFill>
              </a:rPr>
              <a:pPr/>
              <a:t>4/29/2014</a:t>
            </a:fld>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6" r:id="rId8"/>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EC6EFF9-D74A-4441-B5A3-02C4F4352FDA}" type="datetime1">
              <a:rPr lang="en-US" smtClean="0">
                <a:solidFill>
                  <a:srgbClr val="00359E"/>
                </a:solidFill>
              </a:rPr>
              <a:pPr/>
              <a:t>4/29/2014</a:t>
            </a:fld>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35"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EC6EFF9-D74A-4441-B5A3-02C4F4352FDA}" type="datetime1">
              <a:rPr lang="en-US" smtClean="0">
                <a:solidFill>
                  <a:srgbClr val="00359E"/>
                </a:solidFill>
              </a:rPr>
              <a:pPr/>
              <a:t>4/29/2014</a:t>
            </a:fld>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j0315542"/>
          <p:cNvPicPr>
            <a:picLocks noChangeAspect="1" noChangeArrowheads="1"/>
          </p:cNvPicPr>
          <p:nvPr userDrawn="1"/>
        </p:nvPicPr>
        <p:blipFill>
          <a:blip r:embed="rId9" cstate="print">
            <a:lum bright="62000" contrast="-70000"/>
          </a:blip>
          <a:srcRect/>
          <a:stretch>
            <a:fillRect/>
          </a:stretch>
        </p:blipFill>
        <p:spPr bwMode="auto">
          <a:xfrm>
            <a:off x="0" y="981075"/>
            <a:ext cx="7924800" cy="5876925"/>
          </a:xfrm>
          <a:prstGeom prst="rect">
            <a:avLst/>
          </a:prstGeom>
          <a:solidFill>
            <a:srgbClr val="333300"/>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EC6EFF9-D74A-4441-B5A3-02C4F4352FDA}" type="datetime1">
              <a:rPr lang="en-US" smtClean="0">
                <a:solidFill>
                  <a:srgbClr val="00359E"/>
                </a:solidFill>
              </a:rPr>
              <a:pPr/>
              <a:t>4/29/2014</a:t>
            </a:fld>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j0315542"/>
          <p:cNvPicPr>
            <a:picLocks noChangeAspect="1" noChangeArrowheads="1"/>
          </p:cNvPicPr>
          <p:nvPr userDrawn="1"/>
        </p:nvPicPr>
        <p:blipFill>
          <a:blip r:embed="rId9" cstate="print">
            <a:lum bright="62000" contrast="-70000"/>
          </a:blip>
          <a:srcRect/>
          <a:stretch>
            <a:fillRect/>
          </a:stretch>
        </p:blipFill>
        <p:spPr bwMode="auto">
          <a:xfrm>
            <a:off x="0" y="981075"/>
            <a:ext cx="7924800" cy="5876925"/>
          </a:xfrm>
          <a:prstGeom prst="rect">
            <a:avLst/>
          </a:prstGeom>
          <a:solidFill>
            <a:srgbClr val="333300"/>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EC6EFF9-D74A-4441-B5A3-02C4F4352FDA}" type="datetime1">
              <a:rPr lang="en-US" smtClean="0">
                <a:solidFill>
                  <a:srgbClr val="00359E"/>
                </a:solidFill>
              </a:rPr>
              <a:pPr/>
              <a:t>4/29/2014</a:t>
            </a:fld>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8.gif"/><Relationship Id="rId4" Type="http://schemas.openxmlformats.org/officeDocument/2006/relationships/image" Target="../media/image7.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8.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8.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hyperlink" Target="http://grants.nih.gov/grants/policy/nihgps_2013/nihgps_ch8.htm#prior_approval_requirements" TargetMode="External"/><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8.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Microsoft_Word_97_-_2003_Document1.doc"/></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hyperlink" Target="http://grants.nih.gov/grants/forms.htm" TargetMode="External"/><Relationship Id="rId2" Type="http://schemas.openxmlformats.org/officeDocument/2006/relationships/notesSlide" Target="../notesSlides/notesSlide37.xml"/><Relationship Id="rId1" Type="http://schemas.openxmlformats.org/officeDocument/2006/relationships/slideLayout" Target="../slideLayouts/slideLayout38.xml"/><Relationship Id="rId6" Type="http://schemas.openxmlformats.org/officeDocument/2006/relationships/hyperlink" Target="http://grants.nih.gov/grants/guide/notice-files/NOT-OD-01-021.html" TargetMode="External"/><Relationship Id="rId5" Type="http://schemas.openxmlformats.org/officeDocument/2006/relationships/hyperlink" Target="http://grants.nih.gov/grants/guide/notice-files/NOT-OD-07-078.html" TargetMode="External"/><Relationship Id="rId4" Type="http://schemas.openxmlformats.org/officeDocument/2006/relationships/hyperlink" Target="http://grants.nih.gov/grants/guide/notice-files/NOT-OD-11-017.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grants.nih.gov/grants/guide/notice-files/NOT-OD-08-061.html" TargetMode="External"/><Relationship Id="rId2" Type="http://schemas.openxmlformats.org/officeDocument/2006/relationships/notesSlide" Target="../notesSlides/notesSlide38.xml"/><Relationship Id="rId1" Type="http://schemas.openxmlformats.org/officeDocument/2006/relationships/slideLayout" Target="../slideLayouts/slideLayout38.xml"/><Relationship Id="rId4" Type="http://schemas.openxmlformats.org/officeDocument/2006/relationships/hyperlink" Target="http://grants2.nih.gov/grants/guide/notice-files/NOT-OD-05-051.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hyperlink" Target="mailto:diane.dean@nih.gov" TargetMode="External"/><Relationship Id="rId7"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38.xml"/><Relationship Id="rId6" Type="http://schemas.openxmlformats.org/officeDocument/2006/relationships/hyperlink" Target="mailto:GrantsCompliance@nih.gov" TargetMode="External"/><Relationship Id="rId5" Type="http://schemas.openxmlformats.org/officeDocument/2006/relationships/hyperlink" Target="mailto:joel.snyderman@nih.gov" TargetMode="External"/><Relationship Id="rId4" Type="http://schemas.openxmlformats.org/officeDocument/2006/relationships/hyperlink" Target="mailto:kathy.hancock@nih.gov" TargetMode="External"/><Relationship Id="rId9"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hyperlink" Target="http://www.whitehouse.gov/omb/circulars/" TargetMode="External"/><Relationship Id="rId2" Type="http://schemas.openxmlformats.org/officeDocument/2006/relationships/notesSlide" Target="../notesSlides/notesSlide5.xml"/><Relationship Id="rId1" Type="http://schemas.openxmlformats.org/officeDocument/2006/relationships/slideLayout" Target="../slideLayouts/slideLayout38.xml"/><Relationship Id="rId5" Type="http://schemas.openxmlformats.org/officeDocument/2006/relationships/image" Target="../media/image10.wmf"/><Relationship Id="rId4" Type="http://schemas.openxmlformats.org/officeDocument/2006/relationships/hyperlink" Target="http://www.gpoaccess.gov/cfr/index.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0" y="4038600"/>
            <a:ext cx="9144000" cy="1234440"/>
          </a:xfrm>
        </p:spPr>
        <p:txBody>
          <a:bodyPr>
            <a:normAutofit fontScale="90000"/>
          </a:bodyPr>
          <a:lstStyle/>
          <a:p>
            <a:pPr eaLnBrk="1" hangingPunct="1"/>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5900" dirty="0" smtClean="0">
                <a:latin typeface="Arial" pitchFamily="34" charset="0"/>
                <a:cs typeface="Arial" pitchFamily="34" charset="0"/>
              </a:rPr>
              <a:t>All About Costs</a:t>
            </a:r>
            <a:br>
              <a:rPr lang="en-US" sz="5900" dirty="0" smtClean="0">
                <a:latin typeface="Arial" pitchFamily="34" charset="0"/>
                <a:cs typeface="Arial" pitchFamily="34" charset="0"/>
              </a:rPr>
            </a:br>
            <a:r>
              <a:rPr lang="en-US" sz="5900" b="0" i="1" dirty="0" smtClean="0">
                <a:latin typeface="Arial" pitchFamily="34" charset="0"/>
                <a:cs typeface="Arial" pitchFamily="34" charset="0"/>
              </a:rPr>
              <a:t> A Post-Award Primer</a:t>
            </a:r>
            <a:r>
              <a:rPr lang="en-US" sz="6000" dirty="0" smtClean="0">
                <a:latin typeface="Arial" pitchFamily="34" charset="0"/>
                <a:cs typeface="Arial" pitchFamily="34" charset="0"/>
              </a:rPr>
              <a:t/>
            </a:r>
            <a:br>
              <a:rPr lang="en-US" sz="6000" dirty="0" smtClean="0">
                <a:latin typeface="Arial" pitchFamily="34" charset="0"/>
                <a:cs typeface="Arial" pitchFamily="34" charset="0"/>
              </a:rPr>
            </a:br>
            <a:r>
              <a:rPr lang="en-US" sz="4400" dirty="0" smtClean="0">
                <a:latin typeface="Arial" pitchFamily="34" charset="0"/>
                <a:cs typeface="Arial" pitchFamily="34" charset="0"/>
              </a:rPr>
              <a:t/>
            </a:r>
            <a:br>
              <a:rPr lang="en-US" sz="4400" dirty="0" smtClean="0">
                <a:latin typeface="Arial" pitchFamily="34" charset="0"/>
                <a:cs typeface="Arial" pitchFamily="34" charset="0"/>
              </a:rPr>
            </a:br>
            <a:endParaRPr lang="en-US" sz="3200" dirty="0" smtClean="0">
              <a:latin typeface="Arial" pitchFamily="34" charset="0"/>
              <a:cs typeface="Arial" pitchFamily="34" charset="0"/>
            </a:endParaRPr>
          </a:p>
        </p:txBody>
      </p:sp>
      <p:sp>
        <p:nvSpPr>
          <p:cNvPr id="10" name="Text Placeholder 9"/>
          <p:cNvSpPr>
            <a:spLocks noGrp="1"/>
          </p:cNvSpPr>
          <p:nvPr>
            <p:ph type="body" idx="1"/>
          </p:nvPr>
        </p:nvSpPr>
        <p:spPr>
          <a:xfrm>
            <a:off x="0" y="4572000"/>
            <a:ext cx="9144000" cy="1066800"/>
          </a:xfrm>
        </p:spPr>
        <p:txBody>
          <a:bodyPr>
            <a:noAutofit/>
          </a:bodyPr>
          <a:lstStyle/>
          <a:p>
            <a:r>
              <a:rPr lang="en-US" sz="1050" dirty="0" smtClean="0">
                <a:solidFill>
                  <a:schemeClr val="bg1"/>
                </a:solidFill>
              </a:rPr>
              <a:t>Division of Grants Compliance and Oversight</a:t>
            </a:r>
          </a:p>
          <a:p>
            <a:r>
              <a:rPr lang="en-US" sz="1050" dirty="0" smtClean="0">
                <a:solidFill>
                  <a:schemeClr val="bg1"/>
                </a:solidFill>
              </a:rPr>
              <a:t>Office of Policy for Extramural Research Administration, OER</a:t>
            </a:r>
            <a:br>
              <a:rPr lang="en-US" sz="1050" dirty="0" smtClean="0">
                <a:solidFill>
                  <a:schemeClr val="bg1"/>
                </a:solidFill>
              </a:rPr>
            </a:br>
            <a:r>
              <a:rPr lang="en-US" sz="1050" dirty="0" smtClean="0">
                <a:solidFill>
                  <a:schemeClr val="bg1"/>
                </a:solidFill>
              </a:rPr>
              <a:t>National Institutes of Health, DHHS </a:t>
            </a:r>
          </a:p>
          <a:p>
            <a:endParaRPr lang="en-US" sz="800" dirty="0" smtClean="0">
              <a:solidFill>
                <a:schemeClr val="bg1"/>
              </a:solidFill>
            </a:endParaRPr>
          </a:p>
          <a:p>
            <a:r>
              <a:rPr lang="en-US" sz="1050" dirty="0" smtClean="0">
                <a:solidFill>
                  <a:schemeClr val="bg1"/>
                </a:solidFill>
              </a:rPr>
              <a:t> NIH Regional Seminar – Baltimore, MD – June 2014</a:t>
            </a:r>
          </a:p>
          <a:p>
            <a:endParaRPr lang="en-US" sz="1050" dirty="0"/>
          </a:p>
        </p:txBody>
      </p:sp>
      <p:sp>
        <p:nvSpPr>
          <p:cNvPr id="1028" name="Slide Number Placeholder 5"/>
          <p:cNvSpPr>
            <a:spLocks noGrp="1"/>
          </p:cNvSpPr>
          <p:nvPr>
            <p:ph type="sldNum" sz="quarter" idx="4294967295"/>
          </p:nvPr>
        </p:nvSpPr>
        <p:spPr>
          <a:xfrm>
            <a:off x="7010400" y="6356350"/>
            <a:ext cx="2133600" cy="365125"/>
          </a:xfrm>
          <a:noFill/>
        </p:spPr>
        <p:txBody>
          <a:bodyPr/>
          <a:lstStyle/>
          <a:p>
            <a:fld id="{63265AC9-4038-4073-B3E2-822DEFB52F3E}" type="slidenum">
              <a:rPr lang="en-US" smtClean="0"/>
              <a:pPr/>
              <a:t>1</a:t>
            </a:fld>
            <a:endParaRPr lang="en-US" smtClean="0"/>
          </a:p>
        </p:txBody>
      </p:sp>
      <p:sp>
        <p:nvSpPr>
          <p:cNvPr id="1031" name="Text Box 4"/>
          <p:cNvSpPr txBox="1">
            <a:spLocks noChangeArrowheads="1"/>
          </p:cNvSpPr>
          <p:nvPr/>
        </p:nvSpPr>
        <p:spPr bwMode="auto">
          <a:xfrm>
            <a:off x="974725" y="341313"/>
            <a:ext cx="184150" cy="366712"/>
          </a:xfrm>
          <a:prstGeom prst="rect">
            <a:avLst/>
          </a:prstGeom>
          <a:noFill/>
          <a:ln w="12700">
            <a:noFill/>
            <a:miter lim="800000"/>
            <a:headEnd type="none" w="sm" len="sm"/>
            <a:tailEnd type="none" w="sm" len="sm"/>
          </a:ln>
        </p:spPr>
        <p:txBody>
          <a:bodyPr wrap="none">
            <a:spAutoFit/>
          </a:bodyPr>
          <a:lstStyle/>
          <a:p>
            <a:endParaRPr lang="en-US"/>
          </a:p>
        </p:txBody>
      </p:sp>
      <p:sp>
        <p:nvSpPr>
          <p:cNvPr id="1033" name="Text Box 7"/>
          <p:cNvSpPr txBox="1">
            <a:spLocks noChangeArrowheads="1"/>
          </p:cNvSpPr>
          <p:nvPr/>
        </p:nvSpPr>
        <p:spPr bwMode="auto">
          <a:xfrm>
            <a:off x="593725" y="5980113"/>
            <a:ext cx="184150" cy="366712"/>
          </a:xfrm>
          <a:prstGeom prst="rect">
            <a:avLst/>
          </a:prstGeom>
          <a:noFill/>
          <a:ln w="12700">
            <a:noFill/>
            <a:miter lim="800000"/>
            <a:headEnd type="none" w="sm" len="sm"/>
            <a:tailEnd type="none" w="sm" len="sm"/>
          </a:ln>
        </p:spPr>
        <p:txBody>
          <a:bodyPr wrap="none">
            <a:spAutoFit/>
          </a:bodyPr>
          <a:lstStyle/>
          <a:p>
            <a:endParaRPr lang="en-US"/>
          </a:p>
        </p:txBody>
      </p:sp>
      <p:sp>
        <p:nvSpPr>
          <p:cNvPr id="11" name="Rectangle 10"/>
          <p:cNvSpPr/>
          <p:nvPr/>
        </p:nvSpPr>
        <p:spPr>
          <a:xfrm>
            <a:off x="0" y="5791200"/>
            <a:ext cx="9144000" cy="1066800"/>
          </a:xfrm>
          <a:prstGeom prst="rect">
            <a:avLst/>
          </a:prstGeom>
          <a:gradFill>
            <a:gsLst>
              <a:gs pos="0">
                <a:schemeClr val="bg2">
                  <a:tint val="100000"/>
                  <a:shade val="52000"/>
                  <a:satMod val="105000"/>
                </a:schemeClr>
              </a:gs>
              <a:gs pos="47500">
                <a:schemeClr val="bg2">
                  <a:tint val="90000"/>
                  <a:shade val="89000"/>
                  <a:satMod val="105000"/>
                </a:schemeClr>
              </a:gs>
              <a:gs pos="58500">
                <a:schemeClr val="bg2">
                  <a:tint val="85000"/>
                  <a:shade val="89000"/>
                  <a:satMod val="105000"/>
                </a:schemeClr>
              </a:gs>
              <a:gs pos="100000">
                <a:schemeClr val="bg2">
                  <a:tint val="100000"/>
                  <a:shade val="52000"/>
                  <a:satMod val="105000"/>
                </a:schemeClr>
              </a:gs>
            </a:gsLst>
            <a:lin ang="36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400" y="5867400"/>
            <a:ext cx="6096000" cy="898708"/>
          </a:xfrm>
          <a:prstGeom prst="rect">
            <a:avLst/>
          </a:prstGeom>
        </p:spPr>
        <p:txBody>
          <a:bodyPr wrap="square">
            <a:spAutoFit/>
          </a:bodyPr>
          <a:lstStyle/>
          <a:p>
            <a:pPr algn="l">
              <a:lnSpc>
                <a:spcPct val="90000"/>
              </a:lnSpc>
            </a:pPr>
            <a:r>
              <a:rPr lang="en-US" sz="1400" b="1" dirty="0" smtClean="0">
                <a:solidFill>
                  <a:srgbClr val="4B4B65"/>
                </a:solidFill>
              </a:rPr>
              <a:t>Diane Dean</a:t>
            </a:r>
            <a:r>
              <a:rPr lang="en-US" sz="1400" dirty="0" smtClean="0">
                <a:solidFill>
                  <a:srgbClr val="4B4B65"/>
                </a:solidFill>
              </a:rPr>
              <a:t>, Director </a:t>
            </a:r>
          </a:p>
          <a:p>
            <a:pPr algn="l">
              <a:lnSpc>
                <a:spcPct val="20000"/>
              </a:lnSpc>
            </a:pPr>
            <a:endParaRPr lang="en-US" sz="1400" dirty="0" smtClean="0">
              <a:solidFill>
                <a:srgbClr val="4B4B65"/>
              </a:solidFill>
            </a:endParaRPr>
          </a:p>
          <a:p>
            <a:pPr algn="l">
              <a:lnSpc>
                <a:spcPct val="20000"/>
              </a:lnSpc>
            </a:pPr>
            <a:endParaRPr lang="en-US" sz="1400" dirty="0" smtClean="0">
              <a:solidFill>
                <a:srgbClr val="4B4B65"/>
              </a:solidFill>
            </a:endParaRPr>
          </a:p>
          <a:p>
            <a:pPr algn="l">
              <a:lnSpc>
                <a:spcPct val="90000"/>
              </a:lnSpc>
            </a:pPr>
            <a:r>
              <a:rPr lang="en-US" sz="1400" b="1" dirty="0" smtClean="0">
                <a:solidFill>
                  <a:srgbClr val="4B4B65"/>
                </a:solidFill>
              </a:rPr>
              <a:t>Kathy Hancock</a:t>
            </a:r>
            <a:r>
              <a:rPr lang="en-US" sz="1400" dirty="0" smtClean="0">
                <a:solidFill>
                  <a:srgbClr val="4B4B65"/>
                </a:solidFill>
              </a:rPr>
              <a:t>, Assistant Grants Compliance Officer</a:t>
            </a:r>
          </a:p>
          <a:p>
            <a:pPr algn="l">
              <a:lnSpc>
                <a:spcPct val="90000"/>
              </a:lnSpc>
            </a:pPr>
            <a:endParaRPr lang="en-US" sz="800" dirty="0" smtClean="0">
              <a:solidFill>
                <a:srgbClr val="4B4B65"/>
              </a:solidFill>
            </a:endParaRPr>
          </a:p>
          <a:p>
            <a:pPr algn="l">
              <a:lnSpc>
                <a:spcPct val="90000"/>
              </a:lnSpc>
            </a:pPr>
            <a:r>
              <a:rPr lang="en-US" sz="1400" b="1" dirty="0" smtClean="0">
                <a:solidFill>
                  <a:srgbClr val="4B4B65"/>
                </a:solidFill>
              </a:rPr>
              <a:t>Sahar Rais, </a:t>
            </a:r>
            <a:r>
              <a:rPr lang="en-US" sz="1400" dirty="0" smtClean="0">
                <a:solidFill>
                  <a:srgbClr val="4B4B65"/>
                </a:solidFill>
              </a:rPr>
              <a:t>Assistant Grants Compliance Officer</a:t>
            </a:r>
          </a:p>
        </p:txBody>
      </p:sp>
      <p:grpSp>
        <p:nvGrpSpPr>
          <p:cNvPr id="13" name="Group 12"/>
          <p:cNvGrpSpPr/>
          <p:nvPr/>
        </p:nvGrpSpPr>
        <p:grpSpPr>
          <a:xfrm>
            <a:off x="6477000" y="5943600"/>
            <a:ext cx="2286000" cy="762000"/>
            <a:chOff x="2971800" y="609600"/>
            <a:chExt cx="3048000" cy="1016367"/>
          </a:xfrm>
        </p:grpSpPr>
        <p:pic>
          <p:nvPicPr>
            <p:cNvPr id="14" name="Picture 13" descr="HHS-NIH-OER Logo Combo.jpg"/>
            <p:cNvPicPr>
              <a:picLocks noChangeAspect="1"/>
            </p:cNvPicPr>
            <p:nvPr/>
          </p:nvPicPr>
          <p:blipFill>
            <a:blip r:embed="rId3"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a:xfrm>
              <a:off x="2971800" y="609600"/>
              <a:ext cx="1066800" cy="1016367"/>
            </a:xfrm>
            <a:prstGeom prst="rect">
              <a:avLst/>
            </a:prstGeom>
            <a:ln>
              <a:noFill/>
            </a:ln>
          </p:spPr>
        </p:pic>
        <p:pic>
          <p:nvPicPr>
            <p:cNvPr id="15" name="Picture 14" descr="NIH_Logo.tif"/>
            <p:cNvPicPr>
              <a:picLocks noChangeAspect="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tretch>
              <a:fillRect/>
            </a:stretch>
          </p:blipFill>
          <p:spPr>
            <a:xfrm>
              <a:off x="4114800" y="685800"/>
              <a:ext cx="868680" cy="868680"/>
            </a:xfrm>
            <a:prstGeom prst="rect">
              <a:avLst/>
            </a:prstGeom>
          </p:spPr>
        </p:pic>
        <p:pic>
          <p:nvPicPr>
            <p:cNvPr id="16" name="Picture 15" descr="OER Logo.gif"/>
            <p:cNvPicPr>
              <a:picLocks noChangeAspect="1"/>
            </p:cNvPicPr>
            <p:nvPr/>
          </p:nvPicPr>
          <p:blipFill>
            <a:blip r:embed="rId5" cstate="print"/>
            <a:stretch>
              <a:fillRect/>
            </a:stretch>
          </p:blipFill>
          <p:spPr>
            <a:xfrm>
              <a:off x="5181600" y="707382"/>
              <a:ext cx="838200" cy="816618"/>
            </a:xfrm>
            <a:prstGeom prst="rect">
              <a:avLst/>
            </a:prstGeom>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34327" name="Group 151"/>
          <p:cNvGraphicFramePr>
            <a:graphicFrameLocks noGrp="1"/>
          </p:cNvGraphicFramePr>
          <p:nvPr>
            <p:ph type="title" idx="4294967295"/>
          </p:nvPr>
        </p:nvGraphicFramePr>
        <p:xfrm>
          <a:off x="228600" y="0"/>
          <a:ext cx="8915400" cy="7748612"/>
        </p:xfrm>
        <a:graphic>
          <a:graphicData uri="http://schemas.openxmlformats.org/drawingml/2006/table">
            <a:tbl>
              <a:tblPr/>
              <a:tblGrid>
                <a:gridCol w="2320925"/>
                <a:gridCol w="2162175"/>
                <a:gridCol w="1993900"/>
                <a:gridCol w="2438400"/>
              </a:tblGrid>
              <a:tr h="401628">
                <a:tc gridSpan="4">
                  <a:txBody>
                    <a:bodyPr/>
                    <a:lstStyle/>
                    <a:p>
                      <a:pPr marL="0" marR="0" lvl="0" indent="0" algn="ctr"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Summary of Applicable Regulations</a:t>
                      </a: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01658">
                <a:tc>
                  <a:txBody>
                    <a:bodyPr/>
                    <a:lstStyle/>
                    <a:p>
                      <a:pPr marL="0" marR="0" lvl="0" indent="0" algn="ctr"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1" i="0" u="none" strike="noStrike" cap="none" normalizeH="0" baseline="0" smtClean="0">
                          <a:ln>
                            <a:noFill/>
                          </a:ln>
                          <a:solidFill>
                            <a:schemeClr val="tx2"/>
                          </a:solidFill>
                          <a:effectLst/>
                          <a:latin typeface="Arial" charset="0"/>
                        </a:rPr>
                        <a:t>Grantee Type </a:t>
                      </a: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1" i="0" u="none" strike="noStrike" cap="none" normalizeH="0" baseline="0" smtClean="0">
                          <a:ln>
                            <a:noFill/>
                          </a:ln>
                          <a:solidFill>
                            <a:schemeClr val="tx2"/>
                          </a:solidFill>
                          <a:effectLst/>
                          <a:latin typeface="Arial" charset="0"/>
                        </a:rPr>
                        <a:t>Administrative</a:t>
                      </a:r>
                      <a:r>
                        <a:rPr kumimoji="0" lang="en-US" sz="1800" b="0" i="0" u="none" strike="noStrike" cap="none" normalizeH="0" baseline="0" smtClean="0">
                          <a:ln>
                            <a:noFill/>
                          </a:ln>
                          <a:solidFill>
                            <a:schemeClr val="tx2"/>
                          </a:solidFill>
                          <a:effectLst/>
                          <a:latin typeface="Arial" charset="0"/>
                        </a:rPr>
                        <a:t> </a:t>
                      </a:r>
                      <a:r>
                        <a:rPr kumimoji="0" lang="en-US" sz="1800" b="1" i="0" u="none" strike="noStrike" cap="none" normalizeH="0" baseline="0" smtClean="0">
                          <a:ln>
                            <a:noFill/>
                          </a:ln>
                          <a:solidFill>
                            <a:schemeClr val="tx2"/>
                          </a:solidFill>
                          <a:effectLst/>
                          <a:latin typeface="Arial" charset="0"/>
                        </a:rPr>
                        <a:t>Requirements</a:t>
                      </a: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1" i="0" u="none" strike="noStrike" cap="none" normalizeH="0" baseline="0" smtClean="0">
                          <a:ln>
                            <a:noFill/>
                          </a:ln>
                          <a:solidFill>
                            <a:schemeClr val="tx2"/>
                          </a:solidFill>
                          <a:effectLst/>
                          <a:latin typeface="Arial" charset="0"/>
                        </a:rPr>
                        <a:t>Cost Principles</a:t>
                      </a: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1" i="0" u="none" strike="noStrike" cap="none" normalizeH="0" baseline="0" dirty="0" smtClean="0">
                          <a:ln>
                            <a:noFill/>
                          </a:ln>
                          <a:solidFill>
                            <a:schemeClr val="tx2"/>
                          </a:solidFill>
                          <a:effectLst/>
                          <a:latin typeface="Arial" charset="0"/>
                        </a:rPr>
                        <a:t>Audit Requirements</a:t>
                      </a: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763569">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1" i="0" u="none" strike="noStrike" cap="none" normalizeH="0" baseline="0" smtClean="0">
                          <a:ln>
                            <a:noFill/>
                          </a:ln>
                          <a:solidFill>
                            <a:schemeClr val="accent4"/>
                          </a:solidFill>
                          <a:effectLst/>
                          <a:latin typeface="Arial" charset="0"/>
                        </a:rPr>
                        <a:t>State &amp; Local Governments</a:t>
                      </a: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A-102 </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(45 CFR Part 92)</a:t>
                      </a: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A-87</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(2 CFR Part 225)</a:t>
                      </a: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A-133</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_________________</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45 CFR Part 74.26(d)</a:t>
                      </a: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63599">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1" i="0" u="none" strike="noStrike" cap="none" normalizeH="0" baseline="0" smtClean="0">
                          <a:ln>
                            <a:noFill/>
                          </a:ln>
                          <a:solidFill>
                            <a:schemeClr val="accent4"/>
                          </a:solidFill>
                          <a:effectLst/>
                          <a:latin typeface="Arial" charset="0"/>
                        </a:rPr>
                        <a:t>Colleges &amp;  Universities</a:t>
                      </a: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A-110 </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 CFR Part 215)</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A-21</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(2 CFR Part 220)</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r h="1024103">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1" i="0" u="none" strike="noStrike" cap="none" normalizeH="0" baseline="0" smtClean="0">
                          <a:ln>
                            <a:noFill/>
                          </a:ln>
                          <a:solidFill>
                            <a:schemeClr val="accent4"/>
                          </a:solidFill>
                          <a:effectLst/>
                          <a:latin typeface="Arial" charset="0"/>
                        </a:rPr>
                        <a:t>Non-Profits</a:t>
                      </a: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A-122 </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(2 CFR Part 230)</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r h="700071">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1" i="0" u="none" strike="noStrike" cap="none" normalizeH="0" baseline="0" smtClean="0">
                          <a:ln>
                            <a:noFill/>
                          </a:ln>
                          <a:solidFill>
                            <a:schemeClr val="accent4"/>
                          </a:solidFill>
                          <a:effectLst/>
                          <a:latin typeface="Arial" charset="0"/>
                        </a:rPr>
                        <a:t>Hospitals</a:t>
                      </a: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45 CFR Part 74, Appendix  E</a:t>
                      </a: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r h="1114397">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1" i="0" u="none" strike="noStrike" cap="none" normalizeH="0" baseline="0" smtClean="0">
                          <a:ln>
                            <a:noFill/>
                          </a:ln>
                          <a:solidFill>
                            <a:schemeClr val="accent4"/>
                          </a:solidFill>
                          <a:effectLst/>
                          <a:latin typeface="Arial" charset="0"/>
                        </a:rPr>
                        <a:t>For-Profits</a:t>
                      </a: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FAR 31.2</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(48 CFR Subpart 31.2) </a:t>
                      </a: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r h="1979564">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1" i="0" u="none" strike="noStrike" cap="none" normalizeH="0" baseline="0" dirty="0" smtClean="0">
                          <a:ln>
                            <a:noFill/>
                          </a:ln>
                          <a:solidFill>
                            <a:schemeClr val="accent4"/>
                          </a:solidFill>
                          <a:effectLst/>
                          <a:latin typeface="Arial" charset="0"/>
                        </a:rPr>
                        <a:t>Foreign</a:t>
                      </a: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As stated above for the grantee type</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NIH GPS, uses </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45 CFR Part 74.26(d)</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19" marB="45719"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a:xfrm>
            <a:off x="685800" y="0"/>
            <a:ext cx="7772400" cy="1470025"/>
          </a:xfrm>
        </p:spPr>
        <p:txBody>
          <a:bodyPr>
            <a:normAutofit fontScale="90000"/>
          </a:bodyPr>
          <a:lstStyle/>
          <a:p>
            <a:pPr eaLnBrk="1" hangingPunct="1"/>
            <a:r>
              <a:rPr lang="en-US" sz="7200" dirty="0" smtClean="0">
                <a:latin typeface="Arial" pitchFamily="34" charset="0"/>
                <a:cs typeface="Arial" pitchFamily="34" charset="0"/>
              </a:rPr>
              <a:t>Grant Award Basics</a:t>
            </a:r>
          </a:p>
        </p:txBody>
      </p:sp>
      <p:sp>
        <p:nvSpPr>
          <p:cNvPr id="11267" name="Document"/>
          <p:cNvSpPr>
            <a:spLocks noEditPoints="1" noChangeArrowheads="1"/>
          </p:cNvSpPr>
          <p:nvPr/>
        </p:nvSpPr>
        <p:spPr bwMode="auto">
          <a:xfrm rot="21153077">
            <a:off x="1002127" y="3189973"/>
            <a:ext cx="7010400" cy="1809750"/>
          </a:xfrm>
          <a:custGeom>
            <a:avLst/>
            <a:gdLst>
              <a:gd name="T0" fmla="*/ 3491244 w 21600"/>
              <a:gd name="T1" fmla="*/ 1812431 h 21600"/>
              <a:gd name="T2" fmla="*/ 27587 w 21600"/>
              <a:gd name="T3" fmla="*/ 908980 h 21600"/>
              <a:gd name="T4" fmla="*/ 3491244 w 21600"/>
              <a:gd name="T5" fmla="*/ 6787 h 21600"/>
              <a:gd name="T6" fmla="*/ 7044803 w 21600"/>
              <a:gd name="T7" fmla="*/ 892475 h 21600"/>
              <a:gd name="T8" fmla="*/ 3491244 w 21600"/>
              <a:gd name="T9" fmla="*/ 1812431 h 21600"/>
              <a:gd name="T10" fmla="*/ 0 w 21600"/>
              <a:gd name="T11" fmla="*/ 0 h 21600"/>
              <a:gd name="T12" fmla="*/ 7010400 w 21600"/>
              <a:gd name="T13" fmla="*/ 0 h 21600"/>
              <a:gd name="T14" fmla="*/ 7010400 w 21600"/>
              <a:gd name="T15" fmla="*/ 1809750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en-US" dirty="0"/>
              <a:t>**************** NOTICE OF AWARD*******************</a:t>
            </a:r>
            <a:br>
              <a:rPr lang="en-US" dirty="0"/>
            </a:br>
            <a:r>
              <a:rPr lang="en-US" dirty="0"/>
              <a:t>CENTER GRANT                                Issue </a:t>
            </a:r>
            <a:r>
              <a:rPr lang="en-US" dirty="0" smtClean="0"/>
              <a:t>Date:06/01/2013</a:t>
            </a:r>
            <a:endParaRPr lang="en-US" dirty="0"/>
          </a:p>
          <a:p>
            <a:pPr>
              <a:defRPr/>
            </a:pPr>
            <a:r>
              <a:rPr lang="en-US" dirty="0"/>
              <a:t/>
            </a:r>
            <a:br>
              <a:rPr lang="en-US" dirty="0"/>
            </a:br>
            <a:r>
              <a:rPr lang="en-US" dirty="0"/>
              <a:t>Department of Health and Human Services</a:t>
            </a:r>
            <a:br>
              <a:rPr lang="en-US" dirty="0"/>
            </a:br>
            <a:r>
              <a:rPr lang="en-US" dirty="0"/>
              <a:t>National Institutes Of Health</a:t>
            </a:r>
            <a:br>
              <a:rPr lang="en-US" dirty="0"/>
            </a:br>
            <a:endParaRPr lang="en-US" dirty="0"/>
          </a:p>
        </p:txBody>
      </p:sp>
      <p:sp>
        <p:nvSpPr>
          <p:cNvPr id="5"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0"/>
            <a:ext cx="8229600" cy="1447800"/>
          </a:xfrm>
          <a:effectLst>
            <a:outerShdw dist="13470" dir="2700000" algn="ctr" rotWithShape="0">
              <a:schemeClr val="bg2"/>
            </a:outerShdw>
          </a:effectLst>
        </p:spPr>
        <p:txBody>
          <a:bodyPr lIns="92075" tIns="46038" rIns="92075" bIns="46038">
            <a:noAutofit/>
          </a:bodyPr>
          <a:lstStyle/>
          <a:p>
            <a:pPr eaLnBrk="1" hangingPunct="1">
              <a:defRPr/>
            </a:pPr>
            <a:r>
              <a:rPr lang="en-US" dirty="0" smtClean="0">
                <a:effectLst>
                  <a:outerShdw blurRad="38100" dist="38100" dir="2700000" algn="tl">
                    <a:srgbClr val="000000">
                      <a:alpha val="43137"/>
                    </a:srgbClr>
                  </a:outerShdw>
                </a:effectLst>
                <a:latin typeface="Arial" pitchFamily="34" charset="0"/>
                <a:cs typeface="Arial" pitchFamily="34" charset="0"/>
              </a:rPr>
              <a:t>Read the Notice of Award </a:t>
            </a:r>
          </a:p>
        </p:txBody>
      </p:sp>
      <p:sp>
        <p:nvSpPr>
          <p:cNvPr id="16387" name="Rectangle 3"/>
          <p:cNvSpPr>
            <a:spLocks noGrp="1" noChangeArrowheads="1"/>
          </p:cNvSpPr>
          <p:nvPr>
            <p:ph idx="1"/>
          </p:nvPr>
        </p:nvSpPr>
        <p:spPr>
          <a:xfrm>
            <a:off x="609600" y="1676400"/>
            <a:ext cx="8077200" cy="4953000"/>
          </a:xfrm>
          <a:noFill/>
        </p:spPr>
        <p:txBody>
          <a:bodyPr lIns="92075" tIns="46038" rIns="92075" bIns="46038">
            <a:normAutofit lnSpcReduction="10000"/>
          </a:bodyPr>
          <a:lstStyle/>
          <a:p>
            <a:pPr eaLnBrk="1" hangingPunct="1">
              <a:lnSpc>
                <a:spcPct val="90000"/>
              </a:lnSpc>
            </a:pPr>
            <a:r>
              <a:rPr lang="en-US" sz="2400" dirty="0" smtClean="0"/>
              <a:t>Terms of Award – Section III</a:t>
            </a:r>
          </a:p>
          <a:p>
            <a:pPr lvl="1" eaLnBrk="1" hangingPunct="1">
              <a:lnSpc>
                <a:spcPct val="90000"/>
              </a:lnSpc>
            </a:pPr>
            <a:r>
              <a:rPr lang="en-US" sz="2400" dirty="0" smtClean="0"/>
              <a:t>45 CFR Part 74 or 92 - HHS rules and requirements that govern the administration of grants</a:t>
            </a:r>
          </a:p>
          <a:p>
            <a:pPr lvl="1" eaLnBrk="1" hangingPunct="1">
              <a:lnSpc>
                <a:spcPct val="90000"/>
              </a:lnSpc>
            </a:pPr>
            <a:r>
              <a:rPr lang="en-US" sz="2400" dirty="0" smtClean="0"/>
              <a:t>NIH Grants Policy Statement (GPS) – policy requirements that serve as the terms and conditions of NIH awards (latest </a:t>
            </a:r>
            <a:r>
              <a:rPr lang="en-US" sz="2400" smtClean="0"/>
              <a:t>version 10/01/13)</a:t>
            </a:r>
            <a:endParaRPr lang="en-US" sz="2400" dirty="0" smtClean="0"/>
          </a:p>
          <a:p>
            <a:pPr lvl="1" eaLnBrk="1" hangingPunct="1">
              <a:lnSpc>
                <a:spcPct val="90000"/>
              </a:lnSpc>
            </a:pPr>
            <a:r>
              <a:rPr lang="en-US" sz="2400" dirty="0" smtClean="0"/>
              <a:t>Program legislation</a:t>
            </a:r>
          </a:p>
          <a:p>
            <a:pPr lvl="1" eaLnBrk="1" hangingPunct="1">
              <a:lnSpc>
                <a:spcPct val="90000"/>
              </a:lnSpc>
            </a:pPr>
            <a:r>
              <a:rPr lang="en-US" sz="2400" dirty="0" smtClean="0"/>
              <a:t>Appropriation acts</a:t>
            </a:r>
          </a:p>
          <a:p>
            <a:pPr lvl="1" eaLnBrk="1" hangingPunct="1">
              <a:lnSpc>
                <a:spcPct val="90000"/>
              </a:lnSpc>
            </a:pPr>
            <a:r>
              <a:rPr lang="en-US" sz="2400" dirty="0" smtClean="0"/>
              <a:t>Program regulations</a:t>
            </a:r>
          </a:p>
          <a:p>
            <a:pPr lvl="2" eaLnBrk="1" hangingPunct="1">
              <a:lnSpc>
                <a:spcPct val="90000"/>
              </a:lnSpc>
              <a:buFontTx/>
              <a:buNone/>
            </a:pPr>
            <a:r>
              <a:rPr lang="en-US" dirty="0" smtClean="0">
                <a:solidFill>
                  <a:schemeClr val="accent4"/>
                </a:solidFill>
              </a:rPr>
              <a:t>42 CFR Part 52 - Grants for Research Projects</a:t>
            </a:r>
          </a:p>
          <a:p>
            <a:pPr lvl="2" eaLnBrk="1" hangingPunct="1">
              <a:lnSpc>
                <a:spcPct val="90000"/>
              </a:lnSpc>
              <a:buFontTx/>
              <a:buNone/>
            </a:pPr>
            <a:endParaRPr lang="en-US" dirty="0" smtClean="0"/>
          </a:p>
          <a:p>
            <a:pPr eaLnBrk="1" hangingPunct="1">
              <a:lnSpc>
                <a:spcPct val="90000"/>
              </a:lnSpc>
            </a:pPr>
            <a:r>
              <a:rPr lang="en-US" sz="2400" dirty="0" smtClean="0"/>
              <a:t>Special Terms and Conditions – Section IV</a:t>
            </a:r>
          </a:p>
          <a:p>
            <a:pPr eaLnBrk="1" hangingPunct="1">
              <a:lnSpc>
                <a:spcPct val="90000"/>
              </a:lnSpc>
              <a:buFont typeface="Wingdings" pitchFamily="2" charset="2"/>
              <a:buNone/>
            </a:pPr>
            <a:endParaRPr lang="en-US" sz="2400" dirty="0" smtClean="0"/>
          </a:p>
        </p:txBody>
      </p:sp>
      <p:sp>
        <p:nvSpPr>
          <p:cNvPr id="5"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sz="5300" dirty="0" smtClean="0">
                <a:latin typeface="Arial" pitchFamily="34" charset="0"/>
                <a:cs typeface="Arial" pitchFamily="34" charset="0"/>
              </a:rPr>
              <a:t>Award Restrictions</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dirty="0" smtClean="0">
                <a:latin typeface="Arial" pitchFamily="34" charset="0"/>
                <a:cs typeface="Arial" pitchFamily="34" charset="0"/>
              </a:rPr>
              <a:t>(Section IV)</a:t>
            </a:r>
          </a:p>
        </p:txBody>
      </p:sp>
      <p:sp>
        <p:nvSpPr>
          <p:cNvPr id="17411" name="Rectangle 3"/>
          <p:cNvSpPr>
            <a:spLocks noGrp="1" noChangeArrowheads="1"/>
          </p:cNvSpPr>
          <p:nvPr>
            <p:ph idx="1"/>
          </p:nvPr>
        </p:nvSpPr>
        <p:spPr>
          <a:xfrm>
            <a:off x="457200" y="1828800"/>
            <a:ext cx="8229600" cy="4525963"/>
          </a:xfrm>
        </p:spPr>
        <p:txBody>
          <a:bodyPr/>
          <a:lstStyle/>
          <a:p>
            <a:pPr eaLnBrk="1" hangingPunct="1"/>
            <a:r>
              <a:rPr lang="en-US" sz="2400" dirty="0" smtClean="0"/>
              <a:t>Only applied to a particular grant for cause</a:t>
            </a:r>
          </a:p>
          <a:p>
            <a:pPr eaLnBrk="1" hangingPunct="1"/>
            <a:r>
              <a:rPr lang="en-US" sz="2400" dirty="0" smtClean="0"/>
              <a:t>Shown on the Notice of Award (</a:t>
            </a:r>
            <a:r>
              <a:rPr lang="en-US" sz="2400" dirty="0" err="1" smtClean="0"/>
              <a:t>NoA</a:t>
            </a:r>
            <a:r>
              <a:rPr lang="en-US" sz="2400" dirty="0" smtClean="0"/>
              <a:t>) after Section III – Institute and/or Center specific terms of award</a:t>
            </a:r>
          </a:p>
          <a:p>
            <a:pPr eaLnBrk="1" hangingPunct="1"/>
            <a:r>
              <a:rPr lang="en-US" sz="2400" dirty="0" smtClean="0"/>
              <a:t>Funds usually are not restricted in the Payment Management System </a:t>
            </a:r>
          </a:p>
          <a:p>
            <a:pPr eaLnBrk="1" hangingPunct="1"/>
            <a:r>
              <a:rPr lang="en-US" sz="2400" dirty="0" smtClean="0"/>
              <a:t>Restricted funds must be tracked by grantee to ensure compliance</a:t>
            </a:r>
          </a:p>
          <a:p>
            <a:pPr eaLnBrk="1" hangingPunct="1">
              <a:buFont typeface="Wingdings" pitchFamily="2" charset="2"/>
              <a:buNone/>
            </a:pPr>
            <a:endParaRPr lang="en-US" sz="1000" dirty="0" smtClean="0"/>
          </a:p>
          <a:p>
            <a:pPr lvl="1" eaLnBrk="1" hangingPunct="1"/>
            <a:r>
              <a:rPr lang="en-US" sz="2200" dirty="0" smtClean="0"/>
              <a:t>EXAMPLE of Award Restriction:  Funds may not be used to purchase equipment without the written prior approval of the NIH awarding component.  </a:t>
            </a:r>
          </a:p>
        </p:txBody>
      </p:sp>
      <p:sp>
        <p:nvSpPr>
          <p:cNvPr id="5"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0"/>
            <a:ext cx="9677400" cy="1417638"/>
          </a:xfrm>
        </p:spPr>
        <p:txBody>
          <a:bodyPr>
            <a:normAutofit/>
          </a:bodyPr>
          <a:lstStyle/>
          <a:p>
            <a:pPr eaLnBrk="1" hangingPunct="1"/>
            <a:r>
              <a:rPr lang="en-US" sz="4900" dirty="0" smtClean="0">
                <a:latin typeface="Arial" pitchFamily="34" charset="0"/>
                <a:cs typeface="Arial" pitchFamily="34" charset="0"/>
              </a:rPr>
              <a:t>Who is Responsible for </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dirty="0" smtClean="0">
                <a:latin typeface="Arial" pitchFamily="34" charset="0"/>
                <a:cs typeface="Arial" pitchFamily="34" charset="0"/>
              </a:rPr>
              <a:t>Post-Award Financial Management?</a:t>
            </a:r>
          </a:p>
        </p:txBody>
      </p:sp>
      <p:sp>
        <p:nvSpPr>
          <p:cNvPr id="18435" name="Rectangle 3"/>
          <p:cNvSpPr>
            <a:spLocks noGrp="1" noChangeArrowheads="1"/>
          </p:cNvSpPr>
          <p:nvPr>
            <p:ph idx="1"/>
          </p:nvPr>
        </p:nvSpPr>
        <p:spPr/>
        <p:txBody>
          <a:bodyPr/>
          <a:lstStyle/>
          <a:p>
            <a:pPr eaLnBrk="1" hangingPunct="1"/>
            <a:endParaRPr lang="en-US" smtClean="0"/>
          </a:p>
          <a:p>
            <a:pPr eaLnBrk="1" hangingPunct="1"/>
            <a:r>
              <a:rPr lang="en-US" smtClean="0"/>
              <a:t>A.  The Principal Investigator</a:t>
            </a:r>
          </a:p>
          <a:p>
            <a:pPr eaLnBrk="1" hangingPunct="1">
              <a:buFont typeface="Wingdings" pitchFamily="2" charset="2"/>
              <a:buNone/>
            </a:pPr>
            <a:endParaRPr lang="en-US" smtClean="0"/>
          </a:p>
          <a:p>
            <a:pPr eaLnBrk="1" hangingPunct="1"/>
            <a:r>
              <a:rPr lang="en-US" smtClean="0"/>
              <a:t>B.  The Departmental Administrator</a:t>
            </a:r>
          </a:p>
          <a:p>
            <a:pPr eaLnBrk="1" hangingPunct="1">
              <a:buFont typeface="Wingdings" pitchFamily="2" charset="2"/>
              <a:buNone/>
            </a:pPr>
            <a:endParaRPr lang="en-US" smtClean="0"/>
          </a:p>
          <a:p>
            <a:pPr eaLnBrk="1" hangingPunct="1"/>
            <a:r>
              <a:rPr lang="en-US" smtClean="0"/>
              <a:t>C.  The Department Chair</a:t>
            </a:r>
          </a:p>
          <a:p>
            <a:pPr eaLnBrk="1" hangingPunct="1"/>
            <a:endParaRPr lang="en-US" smtClean="0"/>
          </a:p>
          <a:p>
            <a:pPr eaLnBrk="1" hangingPunct="1"/>
            <a:r>
              <a:rPr lang="en-US" smtClean="0"/>
              <a:t>D.  The Institution</a:t>
            </a:r>
          </a:p>
          <a:p>
            <a:pPr eaLnBrk="1" hangingPunct="1"/>
            <a:endParaRPr lang="en-US" smtClean="0"/>
          </a:p>
        </p:txBody>
      </p:sp>
      <p:sp>
        <p:nvSpPr>
          <p:cNvPr id="5"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Autofit/>
          </a:bodyPr>
          <a:lstStyle/>
          <a:p>
            <a:pPr eaLnBrk="1" hangingPunct="1"/>
            <a:r>
              <a:rPr lang="en-US" sz="7200" dirty="0" smtClean="0">
                <a:latin typeface="Arial" pitchFamily="34" charset="0"/>
                <a:cs typeface="Arial" pitchFamily="34" charset="0"/>
              </a:rPr>
              <a:t>Accounting Basics</a:t>
            </a:r>
          </a:p>
        </p:txBody>
      </p:sp>
      <p:graphicFrame>
        <p:nvGraphicFramePr>
          <p:cNvPr id="2050" name="Object 3"/>
          <p:cNvGraphicFramePr>
            <a:graphicFrameLocks noGrp="1" noChangeAspect="1"/>
          </p:cNvGraphicFramePr>
          <p:nvPr>
            <p:ph idx="1"/>
          </p:nvPr>
        </p:nvGraphicFramePr>
        <p:xfrm>
          <a:off x="2287367" y="1752600"/>
          <a:ext cx="5114003" cy="4724400"/>
        </p:xfrm>
        <a:graphic>
          <a:graphicData uri="http://schemas.openxmlformats.org/presentationml/2006/ole">
            <mc:AlternateContent xmlns:mc="http://schemas.openxmlformats.org/markup-compatibility/2006">
              <mc:Choice xmlns:v="urn:schemas-microsoft-com:vml" Requires="v">
                <p:oleObj spid="_x0000_s2114" name="Clip" r:id="rId4" imgW="2146097" imgH="1983334" progId="">
                  <p:embed/>
                </p:oleObj>
              </mc:Choice>
              <mc:Fallback>
                <p:oleObj name="Clip" r:id="rId4" imgW="2146097" imgH="1983334" progId="">
                  <p:embed/>
                  <p:pic>
                    <p:nvPicPr>
                      <p:cNvPr id="0" name="Picture 3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367" y="1752600"/>
                        <a:ext cx="5114003"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Autofit/>
          </a:bodyPr>
          <a:lstStyle/>
          <a:p>
            <a:pPr eaLnBrk="1" hangingPunct="1"/>
            <a:r>
              <a:rPr lang="en-US" sz="7200" dirty="0" smtClean="0">
                <a:latin typeface="Arial" pitchFamily="34" charset="0"/>
                <a:cs typeface="Arial" pitchFamily="34" charset="0"/>
              </a:rPr>
              <a:t>Accounting</a:t>
            </a:r>
          </a:p>
        </p:txBody>
      </p:sp>
      <p:sp>
        <p:nvSpPr>
          <p:cNvPr id="19459" name="Rectangle 3"/>
          <p:cNvSpPr>
            <a:spLocks noGrp="1" noChangeArrowheads="1"/>
          </p:cNvSpPr>
          <p:nvPr>
            <p:ph idx="1"/>
          </p:nvPr>
        </p:nvSpPr>
        <p:spPr>
          <a:xfrm>
            <a:off x="609600" y="1676400"/>
            <a:ext cx="8229600" cy="4525962"/>
          </a:xfrm>
        </p:spPr>
        <p:txBody>
          <a:bodyPr>
            <a:normAutofit lnSpcReduction="10000"/>
          </a:bodyPr>
          <a:lstStyle/>
          <a:p>
            <a:pPr eaLnBrk="1" hangingPunct="1">
              <a:lnSpc>
                <a:spcPct val="90000"/>
              </a:lnSpc>
            </a:pPr>
            <a:r>
              <a:rPr lang="en-US" dirty="0" smtClean="0"/>
              <a:t>Requires that:</a:t>
            </a:r>
          </a:p>
          <a:p>
            <a:pPr lvl="1" eaLnBrk="1" hangingPunct="1">
              <a:lnSpc>
                <a:spcPct val="90000"/>
              </a:lnSpc>
            </a:pPr>
            <a:r>
              <a:rPr lang="en-US" sz="2400" dirty="0" smtClean="0"/>
              <a:t>Separate account is established for each project</a:t>
            </a:r>
          </a:p>
          <a:p>
            <a:pPr lvl="1" eaLnBrk="1" hangingPunct="1">
              <a:lnSpc>
                <a:spcPct val="90000"/>
              </a:lnSpc>
            </a:pPr>
            <a:endParaRPr lang="en-US" sz="2400" dirty="0" smtClean="0"/>
          </a:p>
          <a:p>
            <a:pPr lvl="1" eaLnBrk="1" hangingPunct="1">
              <a:lnSpc>
                <a:spcPct val="90000"/>
              </a:lnSpc>
            </a:pPr>
            <a:r>
              <a:rPr lang="en-US" sz="2400" dirty="0" smtClean="0"/>
              <a:t>Program Income is identified and accounted for by project</a:t>
            </a:r>
          </a:p>
          <a:p>
            <a:pPr lvl="1" eaLnBrk="1" hangingPunct="1">
              <a:lnSpc>
                <a:spcPct val="90000"/>
              </a:lnSpc>
            </a:pPr>
            <a:endParaRPr lang="en-US" sz="2400" dirty="0" smtClean="0"/>
          </a:p>
          <a:p>
            <a:pPr lvl="1" eaLnBrk="1" hangingPunct="1">
              <a:lnSpc>
                <a:spcPct val="90000"/>
              </a:lnSpc>
            </a:pPr>
            <a:r>
              <a:rPr lang="en-US" sz="2400" dirty="0" smtClean="0"/>
              <a:t>Program Income is used in accordance with the appropriate alternative, i.e.,</a:t>
            </a:r>
          </a:p>
          <a:p>
            <a:pPr lvl="2" eaLnBrk="1" hangingPunct="1">
              <a:lnSpc>
                <a:spcPct val="90000"/>
              </a:lnSpc>
              <a:buClrTx/>
              <a:buFont typeface="Wingdings" pitchFamily="2" charset="2"/>
              <a:buChar char="§"/>
            </a:pPr>
            <a:r>
              <a:rPr lang="en-US" sz="2000" dirty="0" smtClean="0">
                <a:solidFill>
                  <a:schemeClr val="accent4"/>
                </a:solidFill>
              </a:rPr>
              <a:t>Additive </a:t>
            </a:r>
          </a:p>
          <a:p>
            <a:pPr lvl="2" eaLnBrk="1" hangingPunct="1">
              <a:lnSpc>
                <a:spcPct val="90000"/>
              </a:lnSpc>
              <a:buClrTx/>
              <a:buFont typeface="Wingdings" pitchFamily="2" charset="2"/>
              <a:buChar char="§"/>
            </a:pPr>
            <a:r>
              <a:rPr lang="en-US" sz="2000" dirty="0" smtClean="0">
                <a:solidFill>
                  <a:schemeClr val="accent4"/>
                </a:solidFill>
              </a:rPr>
              <a:t>Deductive</a:t>
            </a:r>
          </a:p>
          <a:p>
            <a:pPr lvl="2" eaLnBrk="1" hangingPunct="1">
              <a:lnSpc>
                <a:spcPct val="90000"/>
              </a:lnSpc>
              <a:buClrTx/>
              <a:buFont typeface="Wingdings" pitchFamily="2" charset="2"/>
              <a:buChar char="§"/>
            </a:pPr>
            <a:r>
              <a:rPr lang="en-US" sz="2000" dirty="0" smtClean="0">
                <a:solidFill>
                  <a:schemeClr val="accent4"/>
                </a:solidFill>
              </a:rPr>
              <a:t>Combination</a:t>
            </a:r>
          </a:p>
          <a:p>
            <a:pPr lvl="2" eaLnBrk="1" hangingPunct="1">
              <a:lnSpc>
                <a:spcPct val="90000"/>
              </a:lnSpc>
              <a:buClrTx/>
              <a:buFont typeface="Wingdings" pitchFamily="2" charset="2"/>
              <a:buChar char="§"/>
            </a:pPr>
            <a:r>
              <a:rPr lang="en-US" sz="2000" dirty="0" smtClean="0">
                <a:solidFill>
                  <a:schemeClr val="accent4"/>
                </a:solidFill>
              </a:rPr>
              <a:t>Matching</a:t>
            </a:r>
          </a:p>
          <a:p>
            <a:pPr lvl="1" eaLnBrk="1" hangingPunct="1">
              <a:lnSpc>
                <a:spcPct val="90000"/>
              </a:lnSpc>
            </a:pPr>
            <a:endParaRPr lang="en-US" sz="2200" dirty="0" smtClean="0"/>
          </a:p>
          <a:p>
            <a:pPr lvl="1" eaLnBrk="1" hangingPunct="1">
              <a:lnSpc>
                <a:spcPct val="90000"/>
              </a:lnSpc>
            </a:pPr>
            <a:endParaRPr lang="en-US" sz="2200" dirty="0" smtClean="0"/>
          </a:p>
        </p:txBody>
      </p:sp>
      <p:pic>
        <p:nvPicPr>
          <p:cNvPr id="19460" name="Picture 7"/>
          <p:cNvPicPr>
            <a:picLocks noChangeAspect="1" noChangeArrowheads="1"/>
          </p:cNvPicPr>
          <p:nvPr/>
        </p:nvPicPr>
        <p:blipFill>
          <a:blip r:embed="rId3" cstate="print"/>
          <a:srcRect/>
          <a:stretch>
            <a:fillRect/>
          </a:stretch>
        </p:blipFill>
        <p:spPr bwMode="auto">
          <a:xfrm>
            <a:off x="5715000" y="4343400"/>
            <a:ext cx="3203575" cy="2286000"/>
          </a:xfrm>
          <a:prstGeom prst="rect">
            <a:avLst/>
          </a:prstGeom>
          <a:noFill/>
          <a:ln w="12700">
            <a:noFill/>
            <a:miter lim="800000"/>
            <a:headEnd type="none" w="sm" len="sm"/>
            <a:tailEnd type="none" w="sm" len="sm"/>
          </a:ln>
        </p:spPr>
      </p:pic>
      <p:sp>
        <p:nvSpPr>
          <p:cNvPr id="6"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r>
              <a:rPr lang="en-US" sz="7200" dirty="0" smtClean="0">
                <a:latin typeface="Arial" pitchFamily="34" charset="0"/>
                <a:cs typeface="Arial" pitchFamily="34" charset="0"/>
              </a:rPr>
              <a:t>Accounting </a:t>
            </a:r>
            <a:r>
              <a:rPr lang="en-US" sz="7200" b="0" dirty="0" smtClean="0">
                <a:latin typeface="Arial" pitchFamily="34" charset="0"/>
                <a:cs typeface="Arial" pitchFamily="34" charset="0"/>
              </a:rPr>
              <a:t>(cont.)</a:t>
            </a:r>
          </a:p>
        </p:txBody>
      </p:sp>
      <p:sp>
        <p:nvSpPr>
          <p:cNvPr id="20483" name="Rectangle 3"/>
          <p:cNvSpPr>
            <a:spLocks noGrp="1" noChangeArrowheads="1"/>
          </p:cNvSpPr>
          <p:nvPr>
            <p:ph idx="1"/>
          </p:nvPr>
        </p:nvSpPr>
        <p:spPr>
          <a:xfrm>
            <a:off x="533400" y="1905000"/>
            <a:ext cx="7696200" cy="4449763"/>
          </a:xfrm>
        </p:spPr>
        <p:txBody>
          <a:bodyPr/>
          <a:lstStyle/>
          <a:p>
            <a:pPr eaLnBrk="1" hangingPunct="1">
              <a:lnSpc>
                <a:spcPct val="90000"/>
              </a:lnSpc>
            </a:pPr>
            <a:r>
              <a:rPr lang="en-US" sz="3200" dirty="0" smtClean="0"/>
              <a:t>Requires that:</a:t>
            </a:r>
            <a:endParaRPr lang="en-US" sz="3000" dirty="0" smtClean="0"/>
          </a:p>
          <a:p>
            <a:pPr lvl="1" eaLnBrk="1" hangingPunct="1">
              <a:lnSpc>
                <a:spcPct val="90000"/>
              </a:lnSpc>
            </a:pPr>
            <a:r>
              <a:rPr lang="en-US" sz="2800" dirty="0" smtClean="0"/>
              <a:t>Expenses are charged in accordance with</a:t>
            </a:r>
          </a:p>
          <a:p>
            <a:pPr lvl="2" eaLnBrk="1" hangingPunct="1">
              <a:lnSpc>
                <a:spcPct val="90000"/>
              </a:lnSpc>
              <a:buClrTx/>
              <a:buFont typeface="Wingdings" pitchFamily="2" charset="2"/>
              <a:buChar char="§"/>
            </a:pPr>
            <a:r>
              <a:rPr lang="en-US" dirty="0" err="1" smtClean="0">
                <a:solidFill>
                  <a:schemeClr val="accent4"/>
                </a:solidFill>
              </a:rPr>
              <a:t>NoA</a:t>
            </a:r>
            <a:r>
              <a:rPr lang="en-US" dirty="0" smtClean="0">
                <a:solidFill>
                  <a:schemeClr val="accent4"/>
                </a:solidFill>
              </a:rPr>
              <a:t> Terms and Conditions</a:t>
            </a:r>
          </a:p>
          <a:p>
            <a:pPr lvl="2" eaLnBrk="1" hangingPunct="1">
              <a:lnSpc>
                <a:spcPct val="90000"/>
              </a:lnSpc>
              <a:buClrTx/>
              <a:buFont typeface="Wingdings" pitchFamily="2" charset="2"/>
              <a:buChar char="§"/>
            </a:pPr>
            <a:r>
              <a:rPr lang="en-US" dirty="0" smtClean="0">
                <a:solidFill>
                  <a:schemeClr val="accent4"/>
                </a:solidFill>
              </a:rPr>
              <a:t>NIH Grants Policy Statement</a:t>
            </a:r>
          </a:p>
          <a:p>
            <a:pPr lvl="2" eaLnBrk="1" hangingPunct="1">
              <a:lnSpc>
                <a:spcPct val="90000"/>
              </a:lnSpc>
              <a:buClrTx/>
              <a:buFont typeface="Wingdings" pitchFamily="2" charset="2"/>
              <a:buChar char="§"/>
            </a:pPr>
            <a:r>
              <a:rPr lang="en-US" dirty="0" smtClean="0">
                <a:solidFill>
                  <a:schemeClr val="accent4"/>
                </a:solidFill>
              </a:rPr>
              <a:t>Salary Cap / Rate Limitation</a:t>
            </a:r>
          </a:p>
          <a:p>
            <a:pPr lvl="2" eaLnBrk="1" hangingPunct="1">
              <a:lnSpc>
                <a:spcPct val="90000"/>
              </a:lnSpc>
              <a:buClrTx/>
              <a:buFont typeface="Wingdings" pitchFamily="2" charset="2"/>
              <a:buChar char="§"/>
            </a:pPr>
            <a:r>
              <a:rPr lang="en-US" dirty="0" smtClean="0">
                <a:solidFill>
                  <a:schemeClr val="accent4"/>
                </a:solidFill>
              </a:rPr>
              <a:t>Cost Accounting Standards</a:t>
            </a:r>
          </a:p>
          <a:p>
            <a:pPr lvl="2" eaLnBrk="1" hangingPunct="1">
              <a:lnSpc>
                <a:spcPct val="90000"/>
              </a:lnSpc>
              <a:buClrTx/>
              <a:buFont typeface="Wingdings" pitchFamily="2" charset="2"/>
              <a:buChar char="§"/>
            </a:pPr>
            <a:r>
              <a:rPr lang="en-US" dirty="0" smtClean="0">
                <a:solidFill>
                  <a:schemeClr val="accent4"/>
                </a:solidFill>
              </a:rPr>
              <a:t>OMB Circulars</a:t>
            </a:r>
          </a:p>
          <a:p>
            <a:pPr lvl="1" eaLnBrk="1" hangingPunct="1">
              <a:lnSpc>
                <a:spcPct val="90000"/>
              </a:lnSpc>
            </a:pPr>
            <a:r>
              <a:rPr lang="en-US" sz="2800" dirty="0" smtClean="0"/>
              <a:t>ALL </a:t>
            </a:r>
            <a:r>
              <a:rPr lang="en-US" dirty="0" smtClean="0"/>
              <a:t>expenses are appropriately documented</a:t>
            </a:r>
          </a:p>
        </p:txBody>
      </p:sp>
      <p:sp>
        <p:nvSpPr>
          <p:cNvPr id="20484" name="Rectangle 4"/>
          <p:cNvSpPr>
            <a:spLocks noChangeArrowheads="1"/>
          </p:cNvSpPr>
          <p:nvPr/>
        </p:nvSpPr>
        <p:spPr bwMode="auto">
          <a:xfrm>
            <a:off x="812800" y="5851525"/>
            <a:ext cx="4562475" cy="1019175"/>
          </a:xfrm>
          <a:prstGeom prst="rect">
            <a:avLst/>
          </a:prstGeom>
          <a:noFill/>
          <a:ln w="9525">
            <a:noFill/>
            <a:miter lim="800000"/>
            <a:headEnd/>
            <a:tailEnd/>
          </a:ln>
        </p:spPr>
        <p:txBody>
          <a:bodyPr>
            <a:spAutoFit/>
          </a:bodyPr>
          <a:lstStyle/>
          <a:p>
            <a:pPr lvl="1">
              <a:lnSpc>
                <a:spcPct val="90000"/>
              </a:lnSpc>
              <a:spcBef>
                <a:spcPct val="50000"/>
              </a:spcBef>
              <a:buFontTx/>
              <a:buChar char="–"/>
            </a:pPr>
            <a:endParaRPr lang="en-US" sz="2400">
              <a:latin typeface="Times New Roman" charset="0"/>
            </a:endParaRPr>
          </a:p>
          <a:p>
            <a:pPr>
              <a:lnSpc>
                <a:spcPct val="90000"/>
              </a:lnSpc>
              <a:spcBef>
                <a:spcPct val="50000"/>
              </a:spcBef>
              <a:buFontTx/>
              <a:buChar char="•"/>
            </a:pPr>
            <a:endParaRPr lang="en-US" sz="2800">
              <a:latin typeface="Times New Roman" charset="0"/>
            </a:endParaRPr>
          </a:p>
        </p:txBody>
      </p:sp>
      <p:sp>
        <p:nvSpPr>
          <p:cNvPr id="6"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Autofit/>
          </a:bodyPr>
          <a:lstStyle/>
          <a:p>
            <a:pPr eaLnBrk="1" hangingPunct="1"/>
            <a:r>
              <a:rPr lang="en-US" sz="7200" dirty="0" smtClean="0">
                <a:latin typeface="Arial" pitchFamily="34" charset="0"/>
                <a:cs typeface="Arial" pitchFamily="34" charset="0"/>
              </a:rPr>
              <a:t>Monitoring Basics</a:t>
            </a:r>
          </a:p>
        </p:txBody>
      </p:sp>
      <p:graphicFrame>
        <p:nvGraphicFramePr>
          <p:cNvPr id="3074" name="Object 3"/>
          <p:cNvGraphicFramePr>
            <a:graphicFrameLocks noGrp="1" noChangeAspect="1"/>
          </p:cNvGraphicFramePr>
          <p:nvPr>
            <p:ph idx="1"/>
          </p:nvPr>
        </p:nvGraphicFramePr>
        <p:xfrm>
          <a:off x="2438400" y="1828800"/>
          <a:ext cx="4210050" cy="4525963"/>
        </p:xfrm>
        <a:graphic>
          <a:graphicData uri="http://schemas.openxmlformats.org/presentationml/2006/ole">
            <mc:AlternateContent xmlns:mc="http://schemas.openxmlformats.org/markup-compatibility/2006">
              <mc:Choice xmlns:v="urn:schemas-microsoft-com:vml" Requires="v">
                <p:oleObj spid="_x0000_s3136" name="Clip" r:id="rId4" imgW="3025775" imgH="3252788" progId="">
                  <p:embed/>
                </p:oleObj>
              </mc:Choice>
              <mc:Fallback>
                <p:oleObj name="Clip" r:id="rId4" imgW="3025775" imgH="3252788" progId="">
                  <p:embed/>
                  <p:pic>
                    <p:nvPicPr>
                      <p:cNvPr id="0" name="Picture 3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828800"/>
                        <a:ext cx="421005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8229600" cy="1295400"/>
          </a:xfrm>
        </p:spPr>
        <p:txBody>
          <a:bodyPr>
            <a:normAutofit/>
          </a:bodyPr>
          <a:lstStyle/>
          <a:p>
            <a:pPr eaLnBrk="1" hangingPunct="1"/>
            <a:r>
              <a:rPr lang="en-US" sz="7200" dirty="0" smtClean="0">
                <a:latin typeface="Arial" pitchFamily="34" charset="0"/>
                <a:cs typeface="Arial" pitchFamily="34" charset="0"/>
              </a:rPr>
              <a:t>Monitoring</a:t>
            </a:r>
            <a:r>
              <a:rPr lang="en-US" sz="7200" dirty="0" smtClean="0"/>
              <a:t> </a:t>
            </a:r>
            <a:endParaRPr lang="en-US" sz="7200" b="0" dirty="0" smtClean="0"/>
          </a:p>
        </p:txBody>
      </p:sp>
      <p:sp>
        <p:nvSpPr>
          <p:cNvPr id="21507" name="Rectangle 3"/>
          <p:cNvSpPr>
            <a:spLocks noGrp="1" noChangeArrowheads="1"/>
          </p:cNvSpPr>
          <p:nvPr>
            <p:ph idx="1"/>
          </p:nvPr>
        </p:nvSpPr>
        <p:spPr>
          <a:xfrm>
            <a:off x="228600" y="1752600"/>
            <a:ext cx="8305800" cy="5105400"/>
          </a:xfrm>
        </p:spPr>
        <p:txBody>
          <a:bodyPr/>
          <a:lstStyle/>
          <a:p>
            <a:pPr eaLnBrk="1" hangingPunct="1">
              <a:lnSpc>
                <a:spcPct val="80000"/>
              </a:lnSpc>
            </a:pPr>
            <a:r>
              <a:rPr lang="en-US" sz="3000" dirty="0" smtClean="0"/>
              <a:t>Requires that:</a:t>
            </a:r>
          </a:p>
          <a:p>
            <a:pPr lvl="2">
              <a:lnSpc>
                <a:spcPct val="80000"/>
              </a:lnSpc>
              <a:buClrTx/>
              <a:buFont typeface="Courier New" pitchFamily="49" charset="0"/>
              <a:buChar char="o"/>
            </a:pPr>
            <a:r>
              <a:rPr lang="en-US" dirty="0" smtClean="0">
                <a:solidFill>
                  <a:schemeClr val="accent2"/>
                </a:solidFill>
              </a:rPr>
              <a:t>Actual expenses are periodically compared with budget </a:t>
            </a:r>
          </a:p>
          <a:p>
            <a:pPr lvl="2">
              <a:lnSpc>
                <a:spcPct val="80000"/>
              </a:lnSpc>
              <a:buClrTx/>
              <a:buFont typeface="Courier New" pitchFamily="49" charset="0"/>
              <a:buChar char="o"/>
            </a:pPr>
            <a:endParaRPr lang="en-US" dirty="0" smtClean="0">
              <a:solidFill>
                <a:schemeClr val="accent2"/>
              </a:solidFill>
            </a:endParaRPr>
          </a:p>
          <a:p>
            <a:pPr lvl="2">
              <a:lnSpc>
                <a:spcPct val="80000"/>
              </a:lnSpc>
              <a:buClrTx/>
              <a:buFont typeface="Courier New" pitchFamily="49" charset="0"/>
              <a:buChar char="o"/>
            </a:pPr>
            <a:r>
              <a:rPr lang="en-US" dirty="0" smtClean="0">
                <a:solidFill>
                  <a:schemeClr val="accent2"/>
                </a:solidFill>
              </a:rPr>
              <a:t>Actual expenses are </a:t>
            </a:r>
            <a:r>
              <a:rPr lang="en-US" u="sng" dirty="0" smtClean="0">
                <a:solidFill>
                  <a:schemeClr val="accent2"/>
                </a:solidFill>
              </a:rPr>
              <a:t>accurate,</a:t>
            </a:r>
            <a:r>
              <a:rPr lang="en-US" dirty="0" smtClean="0">
                <a:solidFill>
                  <a:schemeClr val="accent2"/>
                </a:solidFill>
              </a:rPr>
              <a:t> i.e., reasonable, allocable, allowable and consistently charged</a:t>
            </a:r>
            <a:endParaRPr lang="en-US" u="sng" dirty="0" smtClean="0">
              <a:solidFill>
                <a:schemeClr val="accent2"/>
              </a:solidFill>
            </a:endParaRPr>
          </a:p>
          <a:p>
            <a:pPr lvl="2">
              <a:lnSpc>
                <a:spcPct val="80000"/>
              </a:lnSpc>
              <a:buClrTx/>
              <a:buFont typeface="Courier New" pitchFamily="49" charset="0"/>
              <a:buChar char="o"/>
            </a:pPr>
            <a:endParaRPr lang="en-US" dirty="0" smtClean="0">
              <a:solidFill>
                <a:schemeClr val="accent2"/>
              </a:solidFill>
            </a:endParaRPr>
          </a:p>
          <a:p>
            <a:pPr lvl="2">
              <a:lnSpc>
                <a:spcPct val="80000"/>
              </a:lnSpc>
              <a:buClrTx/>
              <a:buFont typeface="Courier New" pitchFamily="49" charset="0"/>
              <a:buChar char="o"/>
            </a:pPr>
            <a:r>
              <a:rPr lang="en-US" dirty="0" smtClean="0">
                <a:solidFill>
                  <a:schemeClr val="accent2"/>
                </a:solidFill>
              </a:rPr>
              <a:t>Mischarges are corrected in a timely manner (cost transfers)</a:t>
            </a:r>
          </a:p>
          <a:p>
            <a:pPr lvl="2">
              <a:lnSpc>
                <a:spcPct val="80000"/>
              </a:lnSpc>
              <a:buClrTx/>
              <a:buFont typeface="Courier New" pitchFamily="49" charset="0"/>
              <a:buChar char="o"/>
            </a:pPr>
            <a:endParaRPr lang="en-US" dirty="0" smtClean="0">
              <a:solidFill>
                <a:schemeClr val="accent2"/>
              </a:solidFill>
            </a:endParaRPr>
          </a:p>
          <a:p>
            <a:pPr lvl="2">
              <a:lnSpc>
                <a:spcPct val="80000"/>
              </a:lnSpc>
              <a:buClrTx/>
              <a:buFont typeface="Courier New" pitchFamily="49" charset="0"/>
              <a:buChar char="o"/>
            </a:pPr>
            <a:r>
              <a:rPr lang="en-US" dirty="0" smtClean="0">
                <a:solidFill>
                  <a:schemeClr val="accent2"/>
                </a:solidFill>
              </a:rPr>
              <a:t>Prior approvals are obtained when required</a:t>
            </a:r>
          </a:p>
          <a:p>
            <a:pPr lvl="2">
              <a:lnSpc>
                <a:spcPct val="80000"/>
              </a:lnSpc>
              <a:buClrTx/>
            </a:pPr>
            <a:endParaRPr lang="en-US" dirty="0" smtClean="0">
              <a:solidFill>
                <a:schemeClr val="accent2"/>
              </a:solidFill>
            </a:endParaRPr>
          </a:p>
          <a:p>
            <a:pPr lvl="2">
              <a:lnSpc>
                <a:spcPct val="80000"/>
              </a:lnSpc>
              <a:buClrTx/>
              <a:buFont typeface="Courier New" pitchFamily="49" charset="0"/>
              <a:buChar char="o"/>
            </a:pPr>
            <a:r>
              <a:rPr lang="en-US" b="1" dirty="0" err="1" smtClean="0">
                <a:solidFill>
                  <a:schemeClr val="accent2"/>
                </a:solidFill>
              </a:rPr>
              <a:t>Subrecipient</a:t>
            </a:r>
            <a:r>
              <a:rPr lang="en-US" dirty="0" smtClean="0">
                <a:solidFill>
                  <a:schemeClr val="accent2"/>
                </a:solidFill>
              </a:rPr>
              <a:t> expenses are monitored – (Grantee’s responsibility to monitor expenses)</a:t>
            </a:r>
          </a:p>
          <a:p>
            <a:pPr eaLnBrk="1" hangingPunct="1">
              <a:lnSpc>
                <a:spcPct val="80000"/>
              </a:lnSpc>
            </a:pPr>
            <a:endParaRPr lang="en-US" sz="2400" dirty="0" smtClean="0"/>
          </a:p>
          <a:p>
            <a:pPr eaLnBrk="1" hangingPunct="1">
              <a:lnSpc>
                <a:spcPct val="80000"/>
              </a:lnSpc>
            </a:pPr>
            <a:endParaRPr lang="en-US" sz="2400" dirty="0" smtClean="0"/>
          </a:p>
        </p:txBody>
      </p:sp>
      <p:pic>
        <p:nvPicPr>
          <p:cNvPr id="21508" name="Picture 5"/>
          <p:cNvPicPr>
            <a:picLocks noChangeAspect="1" noChangeArrowheads="1"/>
          </p:cNvPicPr>
          <p:nvPr/>
        </p:nvPicPr>
        <p:blipFill>
          <a:blip r:embed="rId3" cstate="print"/>
          <a:srcRect/>
          <a:stretch>
            <a:fillRect/>
          </a:stretch>
        </p:blipFill>
        <p:spPr bwMode="auto">
          <a:xfrm>
            <a:off x="7044559" y="4759216"/>
            <a:ext cx="1524000" cy="1905000"/>
          </a:xfrm>
          <a:prstGeom prst="rect">
            <a:avLst/>
          </a:prstGeom>
          <a:noFill/>
          <a:ln w="12700">
            <a:noFill/>
            <a:miter lim="800000"/>
            <a:headEnd type="none" w="sm" len="sm"/>
            <a:tailEnd type="none" w="sm" len="sm"/>
          </a:ln>
        </p:spPr>
      </p:pic>
      <p:sp>
        <p:nvSpPr>
          <p:cNvPr id="6"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eaLnBrk="1" hangingPunct="1"/>
            <a:r>
              <a:rPr lang="en-US" sz="7200" dirty="0" smtClean="0">
                <a:latin typeface="Arial" pitchFamily="34" charset="0"/>
                <a:cs typeface="Arial" pitchFamily="34" charset="0"/>
              </a:rPr>
              <a:t>Discussion Topics</a:t>
            </a:r>
          </a:p>
        </p:txBody>
      </p:sp>
      <p:sp>
        <p:nvSpPr>
          <p:cNvPr id="7171" name="Rectangle 3"/>
          <p:cNvSpPr>
            <a:spLocks noGrp="1" noChangeArrowheads="1"/>
          </p:cNvSpPr>
          <p:nvPr>
            <p:ph sz="half" idx="1"/>
          </p:nvPr>
        </p:nvSpPr>
        <p:spPr>
          <a:xfrm>
            <a:off x="457200" y="1828800"/>
            <a:ext cx="4038600" cy="4525963"/>
          </a:xfrm>
        </p:spPr>
        <p:txBody>
          <a:bodyPr>
            <a:normAutofit/>
          </a:bodyPr>
          <a:lstStyle/>
          <a:p>
            <a:pPr eaLnBrk="1" hangingPunct="1"/>
            <a:r>
              <a:rPr lang="en-US" dirty="0" smtClean="0"/>
              <a:t>Cost Principles</a:t>
            </a:r>
          </a:p>
          <a:p>
            <a:pPr eaLnBrk="1" hangingPunct="1"/>
            <a:r>
              <a:rPr lang="en-US" dirty="0" smtClean="0"/>
              <a:t>Administrative Standards</a:t>
            </a:r>
          </a:p>
          <a:p>
            <a:pPr eaLnBrk="1" hangingPunct="1"/>
            <a:r>
              <a:rPr lang="en-US" dirty="0" smtClean="0"/>
              <a:t>Audit Requirements </a:t>
            </a:r>
          </a:p>
          <a:p>
            <a:pPr eaLnBrk="1" hangingPunct="1"/>
            <a:r>
              <a:rPr lang="en-US" dirty="0" smtClean="0"/>
              <a:t>Grant Award Basics</a:t>
            </a:r>
          </a:p>
          <a:p>
            <a:pPr eaLnBrk="1" hangingPunct="1"/>
            <a:r>
              <a:rPr lang="en-US" dirty="0" smtClean="0"/>
              <a:t>Award Restrictions</a:t>
            </a:r>
          </a:p>
          <a:p>
            <a:pPr eaLnBrk="1" hangingPunct="1"/>
            <a:r>
              <a:rPr lang="en-US" dirty="0" smtClean="0"/>
              <a:t>Responsibilities</a:t>
            </a:r>
          </a:p>
          <a:p>
            <a:pPr eaLnBrk="1" hangingPunct="1"/>
            <a:r>
              <a:rPr lang="en-US" dirty="0" smtClean="0"/>
              <a:t>Accounting Basics</a:t>
            </a:r>
          </a:p>
          <a:p>
            <a:pPr eaLnBrk="1" hangingPunct="1"/>
            <a:endParaRPr lang="en-US" dirty="0" smtClean="0"/>
          </a:p>
          <a:p>
            <a:pPr eaLnBrk="1" hangingPunct="1"/>
            <a:endParaRPr lang="en-US" dirty="0" smtClean="0"/>
          </a:p>
        </p:txBody>
      </p:sp>
      <p:sp>
        <p:nvSpPr>
          <p:cNvPr id="7172" name="Rectangle 4"/>
          <p:cNvSpPr>
            <a:spLocks noGrp="1" noChangeArrowheads="1"/>
          </p:cNvSpPr>
          <p:nvPr>
            <p:ph sz="half" idx="2"/>
          </p:nvPr>
        </p:nvSpPr>
        <p:spPr>
          <a:xfrm>
            <a:off x="4648200" y="1828800"/>
            <a:ext cx="4038600" cy="4525963"/>
          </a:xfrm>
        </p:spPr>
        <p:txBody>
          <a:bodyPr>
            <a:normAutofit/>
          </a:bodyPr>
          <a:lstStyle/>
          <a:p>
            <a:pPr eaLnBrk="1" hangingPunct="1"/>
            <a:r>
              <a:rPr lang="en-US" dirty="0" smtClean="0"/>
              <a:t>Monitoring Basics</a:t>
            </a:r>
          </a:p>
          <a:p>
            <a:pPr eaLnBrk="1" hangingPunct="1"/>
            <a:r>
              <a:rPr lang="en-US" dirty="0" err="1" smtClean="0"/>
              <a:t>Subrecipient</a:t>
            </a:r>
            <a:r>
              <a:rPr lang="en-US" dirty="0" smtClean="0"/>
              <a:t> Monitoring</a:t>
            </a:r>
          </a:p>
          <a:p>
            <a:pPr eaLnBrk="1" hangingPunct="1"/>
            <a:r>
              <a:rPr lang="en-US" dirty="0" smtClean="0"/>
              <a:t>Other Cost Considerations </a:t>
            </a:r>
          </a:p>
          <a:p>
            <a:pPr eaLnBrk="1" hangingPunct="1"/>
            <a:r>
              <a:rPr lang="en-US" dirty="0" smtClean="0"/>
              <a:t>NIH Financial Reporting Basics</a:t>
            </a:r>
          </a:p>
          <a:p>
            <a:pPr eaLnBrk="1" hangingPunct="1"/>
            <a:r>
              <a:rPr lang="en-US" dirty="0" smtClean="0"/>
              <a:t>Closeout</a:t>
            </a:r>
          </a:p>
          <a:p>
            <a:pPr eaLnBrk="1" hangingPunct="1">
              <a:buFont typeface="Wingdings" pitchFamily="2" charset="2"/>
              <a:buNone/>
            </a:pPr>
            <a:endParaRPr lang="en-US" dirty="0" smtClean="0"/>
          </a:p>
          <a:p>
            <a:pPr eaLnBrk="1" hangingPunct="1"/>
            <a:endParaRPr lang="en-US" sz="2400" dirty="0" smtClean="0"/>
          </a:p>
        </p:txBody>
      </p:sp>
      <p:sp>
        <p:nvSpPr>
          <p:cNvPr id="5"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Autofit/>
          </a:bodyPr>
          <a:lstStyle/>
          <a:p>
            <a:pPr eaLnBrk="1" hangingPunct="1"/>
            <a:r>
              <a:rPr lang="en-US" sz="7200" dirty="0" smtClean="0">
                <a:latin typeface="Arial" pitchFamily="34" charset="0"/>
                <a:cs typeface="Arial" pitchFamily="34" charset="0"/>
              </a:rPr>
              <a:t>Budget vs. Actual</a:t>
            </a:r>
          </a:p>
        </p:txBody>
      </p:sp>
      <p:sp>
        <p:nvSpPr>
          <p:cNvPr id="22531" name="Rectangle 3"/>
          <p:cNvSpPr>
            <a:spLocks noGrp="1" noChangeArrowheads="1"/>
          </p:cNvSpPr>
          <p:nvPr>
            <p:ph idx="1"/>
          </p:nvPr>
        </p:nvSpPr>
        <p:spPr/>
        <p:txBody>
          <a:bodyPr/>
          <a:lstStyle/>
          <a:p>
            <a:pPr eaLnBrk="1" hangingPunct="1"/>
            <a:r>
              <a:rPr lang="en-US" dirty="0" smtClean="0"/>
              <a:t>Actual expenses should be compared at least monthly to the budget to ensure:</a:t>
            </a:r>
          </a:p>
          <a:p>
            <a:pPr eaLnBrk="1" hangingPunct="1">
              <a:buFont typeface="Wingdings" pitchFamily="2" charset="2"/>
              <a:buNone/>
            </a:pPr>
            <a:endParaRPr lang="en-US" sz="1800" dirty="0" smtClean="0"/>
          </a:p>
          <a:p>
            <a:pPr lvl="1" eaLnBrk="1" hangingPunct="1"/>
            <a:r>
              <a:rPr lang="en-US" dirty="0" smtClean="0"/>
              <a:t>Total funds on the grant have not been exceeded</a:t>
            </a:r>
          </a:p>
          <a:p>
            <a:pPr lvl="1" eaLnBrk="1" hangingPunct="1"/>
            <a:r>
              <a:rPr lang="en-US" dirty="0" smtClean="0"/>
              <a:t>Total funds are used appropriately</a:t>
            </a:r>
          </a:p>
          <a:p>
            <a:pPr lvl="1" eaLnBrk="1" hangingPunct="1"/>
            <a:r>
              <a:rPr lang="en-US" dirty="0" smtClean="0"/>
              <a:t>Total funds for any cost category have not been exceeded if restricted on the </a:t>
            </a:r>
            <a:r>
              <a:rPr lang="en-US" dirty="0" err="1" smtClean="0"/>
              <a:t>NoA</a:t>
            </a:r>
            <a:endParaRPr lang="en-US" dirty="0" smtClean="0"/>
          </a:p>
        </p:txBody>
      </p:sp>
      <p:pic>
        <p:nvPicPr>
          <p:cNvPr id="22532" name="Picture 7"/>
          <p:cNvPicPr>
            <a:picLocks noChangeAspect="1" noChangeArrowheads="1"/>
          </p:cNvPicPr>
          <p:nvPr/>
        </p:nvPicPr>
        <p:blipFill>
          <a:blip r:embed="rId3" cstate="print"/>
          <a:srcRect/>
          <a:stretch>
            <a:fillRect/>
          </a:stretch>
        </p:blipFill>
        <p:spPr bwMode="auto">
          <a:xfrm>
            <a:off x="6781800" y="4341912"/>
            <a:ext cx="1828800" cy="2287488"/>
          </a:xfrm>
          <a:prstGeom prst="rect">
            <a:avLst/>
          </a:prstGeom>
          <a:noFill/>
          <a:ln w="12700">
            <a:noFill/>
            <a:miter lim="800000"/>
            <a:headEnd type="none" w="sm" len="sm"/>
            <a:tailEnd type="none" w="sm" len="sm"/>
          </a:ln>
        </p:spPr>
      </p:pic>
      <p:sp>
        <p:nvSpPr>
          <p:cNvPr id="6"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eaLnBrk="1" hangingPunct="1"/>
            <a:r>
              <a:rPr lang="en-US" sz="7200" dirty="0" smtClean="0">
                <a:latin typeface="Arial" pitchFamily="34" charset="0"/>
                <a:cs typeface="Arial" pitchFamily="34" charset="0"/>
              </a:rPr>
              <a:t>Accurate Charges</a:t>
            </a:r>
          </a:p>
        </p:txBody>
      </p:sp>
      <p:sp>
        <p:nvSpPr>
          <p:cNvPr id="23555" name="Rectangle 3"/>
          <p:cNvSpPr>
            <a:spLocks noGrp="1" noChangeArrowheads="1"/>
          </p:cNvSpPr>
          <p:nvPr>
            <p:ph idx="1"/>
          </p:nvPr>
        </p:nvSpPr>
        <p:spPr>
          <a:xfrm>
            <a:off x="533400" y="1828800"/>
            <a:ext cx="7391400" cy="4525963"/>
          </a:xfrm>
        </p:spPr>
        <p:txBody>
          <a:bodyPr/>
          <a:lstStyle/>
          <a:p>
            <a:pPr eaLnBrk="1" hangingPunct="1"/>
            <a:r>
              <a:rPr lang="en-US" dirty="0" smtClean="0"/>
              <a:t>Actual expenses should be reviewed to ensure they are accurate and allowable</a:t>
            </a:r>
          </a:p>
          <a:p>
            <a:pPr eaLnBrk="1" hangingPunct="1">
              <a:buFont typeface="Wingdings" pitchFamily="2" charset="2"/>
              <a:buNone/>
            </a:pPr>
            <a:endParaRPr lang="en-US" sz="1200" dirty="0" smtClean="0"/>
          </a:p>
          <a:p>
            <a:pPr lvl="1" eaLnBrk="1" hangingPunct="1"/>
            <a:r>
              <a:rPr lang="en-US" dirty="0" smtClean="0"/>
              <a:t>Reasonable (including necessary)</a:t>
            </a:r>
          </a:p>
          <a:p>
            <a:pPr lvl="1" eaLnBrk="1" hangingPunct="1"/>
            <a:r>
              <a:rPr lang="en-US" dirty="0" smtClean="0"/>
              <a:t>Allocable</a:t>
            </a:r>
          </a:p>
          <a:p>
            <a:pPr lvl="1" eaLnBrk="1" hangingPunct="1"/>
            <a:r>
              <a:rPr lang="en-US" dirty="0" smtClean="0"/>
              <a:t>Consistently applied</a:t>
            </a:r>
          </a:p>
          <a:p>
            <a:pPr lvl="1" eaLnBrk="1" hangingPunct="1"/>
            <a:r>
              <a:rPr lang="en-US" dirty="0" smtClean="0"/>
              <a:t>Conforms to any limitations or exclusions</a:t>
            </a:r>
          </a:p>
        </p:txBody>
      </p:sp>
      <p:sp>
        <p:nvSpPr>
          <p:cNvPr id="5"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82880"/>
            <a:ext cx="8458200" cy="1111664"/>
          </a:xfrm>
        </p:spPr>
        <p:txBody>
          <a:bodyPr>
            <a:noAutofit/>
          </a:bodyPr>
          <a:lstStyle/>
          <a:p>
            <a:pPr eaLnBrk="1" hangingPunct="1"/>
            <a:r>
              <a:rPr lang="en-US" sz="4400" dirty="0" smtClean="0">
                <a:latin typeface="Arial" pitchFamily="34" charset="0"/>
                <a:cs typeface="Arial" pitchFamily="34" charset="0"/>
              </a:rPr>
              <a:t>What does “</a:t>
            </a:r>
            <a:r>
              <a:rPr lang="en-US" sz="4400" b="0" i="1" dirty="0" smtClean="0">
                <a:latin typeface="Arial" pitchFamily="34" charset="0"/>
                <a:cs typeface="Arial" pitchFamily="34" charset="0"/>
              </a:rPr>
              <a:t>reasonable” </a:t>
            </a:r>
            <a:r>
              <a:rPr lang="en-US" sz="4400" dirty="0" smtClean="0">
                <a:latin typeface="Arial" pitchFamily="34" charset="0"/>
                <a:cs typeface="Arial" pitchFamily="34" charset="0"/>
              </a:rPr>
              <a:t>mean?</a:t>
            </a:r>
          </a:p>
        </p:txBody>
      </p:sp>
      <p:sp>
        <p:nvSpPr>
          <p:cNvPr id="24579" name="Rectangle 3"/>
          <p:cNvSpPr>
            <a:spLocks noGrp="1" noChangeArrowheads="1"/>
          </p:cNvSpPr>
          <p:nvPr>
            <p:ph idx="1"/>
          </p:nvPr>
        </p:nvSpPr>
        <p:spPr>
          <a:noFill/>
        </p:spPr>
        <p:txBody>
          <a:bodyPr/>
          <a:lstStyle/>
          <a:p>
            <a:pPr eaLnBrk="1" hangingPunct="1"/>
            <a:endParaRPr lang="en-US" smtClean="0"/>
          </a:p>
          <a:p>
            <a:pPr eaLnBrk="1" hangingPunct="1"/>
            <a:r>
              <a:rPr lang="en-US" smtClean="0"/>
              <a:t>A cost may be considered </a:t>
            </a:r>
            <a:r>
              <a:rPr lang="en-US" b="1" u="sng" smtClean="0"/>
              <a:t>reasonable</a:t>
            </a:r>
            <a:r>
              <a:rPr lang="en-US" smtClean="0"/>
              <a:t> if the nature of the goods or services acquired or applied reflect the action that a prudent person would have taken under the circumstances prevailing at the time the decision to incur the cost was made.</a:t>
            </a:r>
          </a:p>
          <a:p>
            <a:pPr eaLnBrk="1" hangingPunct="1">
              <a:lnSpc>
                <a:spcPct val="110000"/>
              </a:lnSpc>
              <a:buClr>
                <a:schemeClr val="tx1"/>
              </a:buClr>
              <a:buFont typeface="Wingdings" pitchFamily="2" charset="2"/>
              <a:buNone/>
            </a:pPr>
            <a:endParaRPr lang="en-US" smtClean="0"/>
          </a:p>
          <a:p>
            <a:pPr eaLnBrk="1" hangingPunct="1">
              <a:lnSpc>
                <a:spcPct val="110000"/>
              </a:lnSpc>
              <a:buClr>
                <a:schemeClr val="tx1"/>
              </a:buClr>
              <a:buFont typeface="Wingdings" pitchFamily="2" charset="2"/>
              <a:buNone/>
            </a:pPr>
            <a:endParaRPr lang="en-US" smtClean="0"/>
          </a:p>
        </p:txBody>
      </p:sp>
      <p:sp>
        <p:nvSpPr>
          <p:cNvPr id="4"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Autofit/>
          </a:bodyPr>
          <a:lstStyle/>
          <a:p>
            <a:pPr eaLnBrk="1" hangingPunct="1"/>
            <a:r>
              <a:rPr lang="en-US" dirty="0" smtClean="0">
                <a:latin typeface="Arial" pitchFamily="34" charset="0"/>
                <a:cs typeface="Arial" pitchFamily="34" charset="0"/>
              </a:rPr>
              <a:t>Example – Reasonable?</a:t>
            </a:r>
          </a:p>
        </p:txBody>
      </p:sp>
      <p:sp>
        <p:nvSpPr>
          <p:cNvPr id="25603" name="Rectangle 3"/>
          <p:cNvSpPr>
            <a:spLocks noGrp="1" noChangeArrowheads="1"/>
          </p:cNvSpPr>
          <p:nvPr>
            <p:ph idx="1"/>
          </p:nvPr>
        </p:nvSpPr>
        <p:spPr>
          <a:xfrm>
            <a:off x="609600" y="1752600"/>
            <a:ext cx="8229600" cy="4800600"/>
          </a:xfrm>
        </p:spPr>
        <p:txBody>
          <a:bodyPr/>
          <a:lstStyle/>
          <a:p>
            <a:pPr eaLnBrk="1" hangingPunct="1"/>
            <a:r>
              <a:rPr lang="en-US" dirty="0" smtClean="0"/>
              <a:t>Dr. Grant needed a specialized microscope for his research supported by an NIH grant from the National Cancer Institute.  When deciding on the model that would best suit his needs, he received several price quotes on various models that were all within the same general price range.  However, one microscope in particular appealed to him – it met all of the necessary specifications plus many additional features.  Although it was about $10,000 more than the others, he ordered it.  </a:t>
            </a:r>
          </a:p>
        </p:txBody>
      </p:sp>
      <p:sp>
        <p:nvSpPr>
          <p:cNvPr id="4"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pPr eaLnBrk="1" hangingPunct="1"/>
            <a:r>
              <a:rPr lang="en-US" sz="4400" dirty="0" smtClean="0">
                <a:latin typeface="Arial" pitchFamily="34" charset="0"/>
                <a:cs typeface="Arial" pitchFamily="34" charset="0"/>
              </a:rPr>
              <a:t>What does “</a:t>
            </a:r>
            <a:r>
              <a:rPr lang="en-US" sz="4400" b="0" i="1" dirty="0" smtClean="0">
                <a:latin typeface="Arial" pitchFamily="34" charset="0"/>
                <a:cs typeface="Arial" pitchFamily="34" charset="0"/>
              </a:rPr>
              <a:t>allocable” </a:t>
            </a:r>
            <a:r>
              <a:rPr lang="en-US" sz="4400" dirty="0" smtClean="0">
                <a:latin typeface="Arial" pitchFamily="34" charset="0"/>
                <a:cs typeface="Arial" pitchFamily="34" charset="0"/>
              </a:rPr>
              <a:t>mean?</a:t>
            </a:r>
          </a:p>
        </p:txBody>
      </p:sp>
      <p:sp>
        <p:nvSpPr>
          <p:cNvPr id="26627" name="Rectangle 3"/>
          <p:cNvSpPr>
            <a:spLocks noGrp="1" noChangeArrowheads="1"/>
          </p:cNvSpPr>
          <p:nvPr>
            <p:ph idx="1"/>
          </p:nvPr>
        </p:nvSpPr>
        <p:spPr>
          <a:xfrm>
            <a:off x="457200" y="2057400"/>
            <a:ext cx="8229600" cy="4525963"/>
          </a:xfrm>
          <a:noFill/>
        </p:spPr>
        <p:txBody>
          <a:bodyPr/>
          <a:lstStyle/>
          <a:p>
            <a:pPr eaLnBrk="1" hangingPunct="1"/>
            <a:endParaRPr lang="en-US" dirty="0" smtClean="0"/>
          </a:p>
          <a:p>
            <a:pPr eaLnBrk="1" hangingPunct="1"/>
            <a:r>
              <a:rPr lang="en-US" dirty="0" smtClean="0"/>
              <a:t>A cost is </a:t>
            </a:r>
            <a:r>
              <a:rPr lang="en-US" b="1" u="sng" dirty="0" smtClean="0"/>
              <a:t>allocable</a:t>
            </a:r>
            <a:r>
              <a:rPr lang="en-US" dirty="0" smtClean="0"/>
              <a:t> to a specific grant if it is incurred solely in order to advance work under the grant and is deemed assignable, at least in part, to the grant.</a:t>
            </a:r>
          </a:p>
          <a:p>
            <a:pPr eaLnBrk="1" hangingPunct="1">
              <a:lnSpc>
                <a:spcPct val="110000"/>
              </a:lnSpc>
              <a:buClr>
                <a:schemeClr val="tx1"/>
              </a:buClr>
              <a:buFont typeface="Wingdings" pitchFamily="2" charset="2"/>
              <a:buNone/>
            </a:pPr>
            <a:endParaRPr lang="en-US" dirty="0" smtClean="0"/>
          </a:p>
          <a:p>
            <a:pPr eaLnBrk="1" hangingPunct="1">
              <a:lnSpc>
                <a:spcPct val="110000"/>
              </a:lnSpc>
              <a:buClr>
                <a:schemeClr val="tx1"/>
              </a:buClr>
              <a:buFont typeface="Wingdings" pitchFamily="2" charset="2"/>
              <a:buNone/>
            </a:pPr>
            <a:endParaRPr lang="en-US" dirty="0" smtClean="0"/>
          </a:p>
        </p:txBody>
      </p:sp>
      <p:sp>
        <p:nvSpPr>
          <p:cNvPr id="4"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Autofit/>
          </a:bodyPr>
          <a:lstStyle/>
          <a:p>
            <a:pPr eaLnBrk="1" hangingPunct="1"/>
            <a:r>
              <a:rPr lang="en-US" dirty="0" smtClean="0">
                <a:latin typeface="Arial" pitchFamily="34" charset="0"/>
                <a:cs typeface="Arial" pitchFamily="34" charset="0"/>
              </a:rPr>
              <a:t>Example – Allocable?</a:t>
            </a:r>
          </a:p>
        </p:txBody>
      </p:sp>
      <p:sp>
        <p:nvSpPr>
          <p:cNvPr id="27651" name="Rectangle 3"/>
          <p:cNvSpPr>
            <a:spLocks noGrp="1" noChangeArrowheads="1"/>
          </p:cNvSpPr>
          <p:nvPr>
            <p:ph idx="1"/>
          </p:nvPr>
        </p:nvSpPr>
        <p:spPr>
          <a:xfrm>
            <a:off x="381000" y="1752600"/>
            <a:ext cx="8229600" cy="4525963"/>
          </a:xfrm>
        </p:spPr>
        <p:txBody>
          <a:bodyPr/>
          <a:lstStyle/>
          <a:p>
            <a:pPr eaLnBrk="1" hangingPunct="1"/>
            <a:r>
              <a:rPr lang="en-US" dirty="0" smtClean="0"/>
              <a:t>When Dr. Grant’s microscope finally arrived, he found that equipment funds for his National Cancer Institute grant were fully expended.  Since the microscope was for use on an NIH grant, he decided to charge the cost to another one of his NIH grants that was funded by the National Eye Institute. </a:t>
            </a:r>
          </a:p>
        </p:txBody>
      </p:sp>
      <p:sp>
        <p:nvSpPr>
          <p:cNvPr id="4"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25</a:t>
            </a:fld>
            <a:endParaRPr lang="en-US" dirty="0"/>
          </a:p>
        </p:txBody>
      </p:sp>
      <p:pic>
        <p:nvPicPr>
          <p:cNvPr id="5" name="Picture 5"/>
          <p:cNvPicPr>
            <a:picLocks noChangeAspect="1" noChangeArrowheads="1"/>
          </p:cNvPicPr>
          <p:nvPr/>
        </p:nvPicPr>
        <p:blipFill>
          <a:blip r:embed="rId3" cstate="print"/>
          <a:srcRect/>
          <a:stretch>
            <a:fillRect/>
          </a:stretch>
        </p:blipFill>
        <p:spPr bwMode="auto">
          <a:xfrm>
            <a:off x="3581400" y="4572000"/>
            <a:ext cx="1828800" cy="206057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76200" y="182880"/>
            <a:ext cx="9067800" cy="1111664"/>
          </a:xfrm>
        </p:spPr>
        <p:txBody>
          <a:bodyPr>
            <a:noAutofit/>
          </a:bodyPr>
          <a:lstStyle/>
          <a:p>
            <a:pPr eaLnBrk="1" hangingPunct="1"/>
            <a:r>
              <a:rPr lang="en-US" sz="4400" dirty="0" smtClean="0">
                <a:latin typeface="Arial" pitchFamily="34" charset="0"/>
                <a:cs typeface="Arial" pitchFamily="34" charset="0"/>
              </a:rPr>
              <a:t>What does “</a:t>
            </a:r>
            <a:r>
              <a:rPr lang="en-US" sz="4400" b="0" i="1" dirty="0" smtClean="0">
                <a:latin typeface="Arial" pitchFamily="34" charset="0"/>
                <a:cs typeface="Arial" pitchFamily="34" charset="0"/>
              </a:rPr>
              <a:t>consistently applied” </a:t>
            </a:r>
            <a:r>
              <a:rPr lang="en-US" sz="4400" dirty="0" smtClean="0">
                <a:latin typeface="Arial" pitchFamily="34" charset="0"/>
                <a:cs typeface="Arial" pitchFamily="34" charset="0"/>
              </a:rPr>
              <a:t>mean?</a:t>
            </a:r>
          </a:p>
        </p:txBody>
      </p:sp>
      <p:sp>
        <p:nvSpPr>
          <p:cNvPr id="28675" name="Rectangle 1027"/>
          <p:cNvSpPr>
            <a:spLocks noGrp="1" noChangeArrowheads="1"/>
          </p:cNvSpPr>
          <p:nvPr>
            <p:ph idx="1"/>
          </p:nvPr>
        </p:nvSpPr>
        <p:spPr>
          <a:xfrm>
            <a:off x="609600" y="1905000"/>
            <a:ext cx="8229600" cy="4373563"/>
          </a:xfrm>
          <a:noFill/>
        </p:spPr>
        <p:txBody>
          <a:bodyPr/>
          <a:lstStyle/>
          <a:p>
            <a:pPr eaLnBrk="1" hangingPunct="1"/>
            <a:r>
              <a:rPr lang="en-US" smtClean="0"/>
              <a:t>Grantees must be </a:t>
            </a:r>
            <a:r>
              <a:rPr lang="en-US" b="1" i="1" smtClean="0"/>
              <a:t>consistent</a:t>
            </a:r>
            <a:r>
              <a:rPr lang="en-US" smtClean="0"/>
              <a:t> in assigning costs to cost objectives. </a:t>
            </a:r>
          </a:p>
          <a:p>
            <a:pPr eaLnBrk="1" hangingPunct="1"/>
            <a:r>
              <a:rPr lang="en-US" smtClean="0"/>
              <a:t>Costs may be charged as either direct costs or F&amp;A costs, depending on their identifiable benefit to a particular project or program. </a:t>
            </a:r>
          </a:p>
          <a:p>
            <a:pPr eaLnBrk="1" hangingPunct="1"/>
            <a:r>
              <a:rPr lang="en-US" smtClean="0"/>
              <a:t>All costs must be treated </a:t>
            </a:r>
            <a:r>
              <a:rPr lang="en-US" b="1" i="1" smtClean="0"/>
              <a:t>consistently</a:t>
            </a:r>
            <a:r>
              <a:rPr lang="en-US" smtClean="0"/>
              <a:t> for all work of the organization under similar circumstances, </a:t>
            </a:r>
            <a:r>
              <a:rPr lang="en-US" b="1" i="1" smtClean="0"/>
              <a:t>regardless of the source of funding</a:t>
            </a:r>
            <a:r>
              <a:rPr lang="en-US" smtClean="0"/>
              <a:t>.</a:t>
            </a:r>
          </a:p>
          <a:p>
            <a:pPr eaLnBrk="1" hangingPunct="1">
              <a:buClr>
                <a:schemeClr val="tx1"/>
              </a:buClr>
              <a:buFont typeface="Wingdings" pitchFamily="2" charset="2"/>
              <a:buNone/>
            </a:pPr>
            <a:endParaRPr lang="en-US" smtClean="0"/>
          </a:p>
          <a:p>
            <a:pPr eaLnBrk="1" hangingPunct="1">
              <a:buFont typeface="Wingdings" pitchFamily="2" charset="2"/>
              <a:buNone/>
            </a:pPr>
            <a:endParaRPr lang="en-US" smtClean="0"/>
          </a:p>
        </p:txBody>
      </p:sp>
      <p:sp>
        <p:nvSpPr>
          <p:cNvPr id="4"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sz="4400" dirty="0" smtClean="0">
                <a:latin typeface="Arial" pitchFamily="34" charset="0"/>
                <a:cs typeface="Arial" pitchFamily="34" charset="0"/>
              </a:rPr>
              <a:t>Example – Consistently Applied?</a:t>
            </a:r>
          </a:p>
        </p:txBody>
      </p:sp>
      <p:sp>
        <p:nvSpPr>
          <p:cNvPr id="29699" name="Rectangle 3"/>
          <p:cNvSpPr>
            <a:spLocks noGrp="1" noChangeArrowheads="1"/>
          </p:cNvSpPr>
          <p:nvPr>
            <p:ph idx="1"/>
          </p:nvPr>
        </p:nvSpPr>
        <p:spPr>
          <a:xfrm>
            <a:off x="609600" y="2438400"/>
            <a:ext cx="8153400" cy="4068762"/>
          </a:xfrm>
        </p:spPr>
        <p:txBody>
          <a:bodyPr/>
          <a:lstStyle/>
          <a:p>
            <a:pPr eaLnBrk="1" hangingPunct="1"/>
            <a:r>
              <a:rPr lang="en-US" dirty="0" smtClean="0"/>
              <a:t>Dr. Grant’s lab was running low on office supplies and postage stamps.  Since he couldn’t wait any longer for his institution to provide the supplies, he purchased them and charged them to his NIH grant account.  </a:t>
            </a:r>
          </a:p>
        </p:txBody>
      </p:sp>
      <p:sp>
        <p:nvSpPr>
          <p:cNvPr id="4"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Autofit/>
          </a:bodyPr>
          <a:lstStyle/>
          <a:p>
            <a:pPr eaLnBrk="1" hangingPunct="1"/>
            <a:r>
              <a:rPr lang="en-US" sz="4400" dirty="0" smtClean="0">
                <a:latin typeface="Arial" pitchFamily="34" charset="0"/>
                <a:cs typeface="Arial" pitchFamily="34" charset="0"/>
              </a:rPr>
              <a:t>What does “</a:t>
            </a:r>
            <a:r>
              <a:rPr lang="en-US" sz="4400" i="1" dirty="0" smtClean="0">
                <a:latin typeface="Arial" pitchFamily="34" charset="0"/>
                <a:cs typeface="Arial" pitchFamily="34" charset="0"/>
              </a:rPr>
              <a:t>conformance</a:t>
            </a:r>
            <a:r>
              <a:rPr lang="en-US" sz="4400" b="0" i="1" dirty="0" smtClean="0">
                <a:latin typeface="Arial" pitchFamily="34" charset="0"/>
                <a:cs typeface="Arial" pitchFamily="34" charset="0"/>
              </a:rPr>
              <a:t>”</a:t>
            </a:r>
            <a:r>
              <a:rPr lang="en-US" sz="4400" dirty="0" smtClean="0">
                <a:latin typeface="Arial" pitchFamily="34" charset="0"/>
                <a:cs typeface="Arial" pitchFamily="34" charset="0"/>
              </a:rPr>
              <a:t> mean?</a:t>
            </a:r>
          </a:p>
        </p:txBody>
      </p:sp>
      <p:sp>
        <p:nvSpPr>
          <p:cNvPr id="30723" name="Rectangle 3"/>
          <p:cNvSpPr>
            <a:spLocks noGrp="1" noChangeArrowheads="1"/>
          </p:cNvSpPr>
          <p:nvPr>
            <p:ph idx="1"/>
          </p:nvPr>
        </p:nvSpPr>
        <p:spPr>
          <a:noFill/>
        </p:spPr>
        <p:txBody>
          <a:bodyPr/>
          <a:lstStyle/>
          <a:p>
            <a:pPr eaLnBrk="1" hangingPunct="1">
              <a:lnSpc>
                <a:spcPct val="110000"/>
              </a:lnSpc>
            </a:pPr>
            <a:r>
              <a:rPr lang="en-US" sz="2400" smtClean="0"/>
              <a:t>A cost is </a:t>
            </a:r>
            <a:r>
              <a:rPr lang="en-US" sz="2400" b="1" i="1" smtClean="0"/>
              <a:t>allowable</a:t>
            </a:r>
            <a:r>
              <a:rPr lang="en-US" sz="2400" smtClean="0"/>
              <a:t> if it is </a:t>
            </a:r>
            <a:r>
              <a:rPr lang="en-US" sz="2400" u="sng" smtClean="0"/>
              <a:t>reasonable</a:t>
            </a:r>
            <a:r>
              <a:rPr lang="en-US" sz="2400" smtClean="0"/>
              <a:t>, </a:t>
            </a:r>
            <a:r>
              <a:rPr lang="en-US" sz="2400" u="sng" smtClean="0"/>
              <a:t>allocable</a:t>
            </a:r>
            <a:r>
              <a:rPr lang="en-US" sz="2400" smtClean="0"/>
              <a:t> and </a:t>
            </a:r>
            <a:r>
              <a:rPr lang="en-US" sz="2400" b="1" u="sng" smtClean="0"/>
              <a:t>conforms</a:t>
            </a:r>
            <a:r>
              <a:rPr lang="en-US" sz="2400" smtClean="0"/>
              <a:t> to the cost principles and the sponsored agreement AND is </a:t>
            </a:r>
            <a:r>
              <a:rPr lang="en-US" sz="2400" u="sng" smtClean="0"/>
              <a:t>not prohibited</a:t>
            </a:r>
            <a:r>
              <a:rPr lang="en-US" sz="2400" smtClean="0"/>
              <a:t> by law, regulation or term of award.</a:t>
            </a:r>
          </a:p>
          <a:p>
            <a:pPr eaLnBrk="1" hangingPunct="1">
              <a:lnSpc>
                <a:spcPct val="110000"/>
              </a:lnSpc>
              <a:buClr>
                <a:schemeClr val="tx1"/>
              </a:buClr>
              <a:buFont typeface="Wingdings" pitchFamily="2" charset="2"/>
              <a:buChar char="v"/>
            </a:pPr>
            <a:endParaRPr lang="en-US" sz="2400" smtClean="0"/>
          </a:p>
          <a:p>
            <a:pPr eaLnBrk="1" hangingPunct="1"/>
            <a:r>
              <a:rPr lang="en-US" sz="2400" smtClean="0"/>
              <a:t>This type of allowability -- conformance with limitations and exclusions as contained in the terms and conditions of award including those in the cost principles—varies by type of activity, type of recipient, and other characteristics of individual awards.</a:t>
            </a:r>
          </a:p>
        </p:txBody>
      </p:sp>
      <p:sp>
        <p:nvSpPr>
          <p:cNvPr id="4"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pPr eaLnBrk="1" hangingPunct="1"/>
            <a:r>
              <a:rPr lang="en-US" sz="4400" dirty="0" smtClean="0">
                <a:latin typeface="Arial" pitchFamily="34" charset="0"/>
                <a:cs typeface="Arial" pitchFamily="34" charset="0"/>
              </a:rPr>
              <a:t>Example – Conformance?</a:t>
            </a:r>
          </a:p>
        </p:txBody>
      </p:sp>
      <p:sp>
        <p:nvSpPr>
          <p:cNvPr id="31747" name="Rectangle 3"/>
          <p:cNvSpPr>
            <a:spLocks noGrp="1" noChangeArrowheads="1"/>
          </p:cNvSpPr>
          <p:nvPr>
            <p:ph idx="1"/>
          </p:nvPr>
        </p:nvSpPr>
        <p:spPr>
          <a:xfrm>
            <a:off x="457200" y="1752600"/>
            <a:ext cx="8229600" cy="4525963"/>
          </a:xfrm>
        </p:spPr>
        <p:txBody>
          <a:bodyPr/>
          <a:lstStyle/>
          <a:p>
            <a:pPr eaLnBrk="1" hangingPunct="1"/>
            <a:r>
              <a:rPr lang="en-US" dirty="0" smtClean="0"/>
              <a:t>Dr. Grant decided to host a very important Departmental meeting at his home and serve beer and pizza hoping that everyone would attend.  The purpose of the meeting was to discuss changes in NIH grants policy, which affected the work of the entire Department.  Therefore, he decided to charge the cost of the beer and pizza to his grant, especially since he was providing the use of his home.    </a:t>
            </a:r>
          </a:p>
        </p:txBody>
      </p:sp>
      <p:sp>
        <p:nvSpPr>
          <p:cNvPr id="4"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762000" y="0"/>
            <a:ext cx="7696200" cy="1295400"/>
          </a:xfrm>
        </p:spPr>
        <p:txBody>
          <a:bodyPr>
            <a:noAutofit/>
          </a:bodyPr>
          <a:lstStyle/>
          <a:p>
            <a:pPr eaLnBrk="1" hangingPunct="1"/>
            <a:r>
              <a:rPr lang="en-US" sz="4800" dirty="0" smtClean="0">
                <a:latin typeface="Arial" pitchFamily="34" charset="0"/>
                <a:cs typeface="Arial" pitchFamily="34" charset="0"/>
              </a:rPr>
              <a:t>Federal Requirements</a:t>
            </a:r>
          </a:p>
        </p:txBody>
      </p:sp>
      <p:pic>
        <p:nvPicPr>
          <p:cNvPr id="8195" name="Picture 6"/>
          <p:cNvPicPr>
            <a:picLocks noChangeAspect="1" noChangeArrowheads="1"/>
          </p:cNvPicPr>
          <p:nvPr/>
        </p:nvPicPr>
        <p:blipFill>
          <a:blip r:embed="rId3" cstate="print"/>
          <a:srcRect/>
          <a:stretch>
            <a:fillRect/>
          </a:stretch>
        </p:blipFill>
        <p:spPr bwMode="auto">
          <a:xfrm>
            <a:off x="0" y="1563620"/>
            <a:ext cx="9144000" cy="5294380"/>
          </a:xfrm>
          <a:prstGeom prst="rect">
            <a:avLst/>
          </a:prstGeom>
          <a:noFill/>
          <a:ln w="12700">
            <a:noFill/>
            <a:miter lim="800000"/>
            <a:headEnd type="none" w="sm" len="sm"/>
            <a:tailEnd type="none" w="sm" len="sm"/>
          </a:ln>
        </p:spPr>
      </p:pic>
      <p:sp>
        <p:nvSpPr>
          <p:cNvPr id="5" name="Slide Number Placeholder 3"/>
          <p:cNvSpPr>
            <a:spLocks noGrp="1"/>
          </p:cNvSpPr>
          <p:nvPr>
            <p:ph type="sldNum" sz="quarter" idx="12"/>
          </p:nvPr>
        </p:nvSpPr>
        <p:spPr>
          <a:xfrm>
            <a:off x="228600" y="6340475"/>
            <a:ext cx="2133600" cy="365125"/>
          </a:xfrm>
        </p:spPr>
        <p:txBody>
          <a:bodyPr/>
          <a:lstStyle/>
          <a:p>
            <a:pPr algn="l"/>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Autofit/>
          </a:bodyPr>
          <a:lstStyle/>
          <a:p>
            <a:pPr eaLnBrk="1" hangingPunct="1"/>
            <a:r>
              <a:rPr lang="en-US" sz="4400" dirty="0" smtClean="0">
                <a:latin typeface="Arial" pitchFamily="34" charset="0"/>
                <a:cs typeface="Arial" pitchFamily="34" charset="0"/>
              </a:rPr>
              <a:t>Cost Transfers</a:t>
            </a:r>
          </a:p>
        </p:txBody>
      </p:sp>
      <p:sp>
        <p:nvSpPr>
          <p:cNvPr id="32771" name="Rectangle 3"/>
          <p:cNvSpPr>
            <a:spLocks noGrp="1" noChangeArrowheads="1"/>
          </p:cNvSpPr>
          <p:nvPr>
            <p:ph idx="1"/>
          </p:nvPr>
        </p:nvSpPr>
        <p:spPr>
          <a:xfrm>
            <a:off x="990600" y="1676400"/>
            <a:ext cx="6324600" cy="4678363"/>
          </a:xfrm>
        </p:spPr>
        <p:txBody>
          <a:bodyPr/>
          <a:lstStyle/>
          <a:p>
            <a:pPr eaLnBrk="1" hangingPunct="1"/>
            <a:r>
              <a:rPr lang="en-US" dirty="0" smtClean="0"/>
              <a:t>Used to correct:</a:t>
            </a:r>
          </a:p>
          <a:p>
            <a:pPr lvl="1" eaLnBrk="1" hangingPunct="1"/>
            <a:r>
              <a:rPr lang="en-US" dirty="0" smtClean="0"/>
              <a:t>Erroneous charges</a:t>
            </a:r>
          </a:p>
          <a:p>
            <a:pPr lvl="1" eaLnBrk="1" hangingPunct="1"/>
            <a:r>
              <a:rPr lang="en-US" dirty="0" smtClean="0"/>
              <a:t>Unreasonable charges</a:t>
            </a:r>
          </a:p>
          <a:p>
            <a:pPr lvl="1" eaLnBrk="1" hangingPunct="1"/>
            <a:r>
              <a:rPr lang="en-US" dirty="0" err="1" smtClean="0"/>
              <a:t>Unallocable</a:t>
            </a:r>
            <a:r>
              <a:rPr lang="en-US" dirty="0" smtClean="0"/>
              <a:t> charges</a:t>
            </a:r>
          </a:p>
          <a:p>
            <a:pPr lvl="1" eaLnBrk="1" hangingPunct="1"/>
            <a:r>
              <a:rPr lang="en-US" dirty="0" smtClean="0"/>
              <a:t>Inconsistently applied charges</a:t>
            </a:r>
          </a:p>
          <a:p>
            <a:pPr lvl="1" eaLnBrk="1" hangingPunct="1">
              <a:spcAft>
                <a:spcPts val="600"/>
              </a:spcAft>
            </a:pPr>
            <a:r>
              <a:rPr lang="en-US" dirty="0" smtClean="0"/>
              <a:t>Unallowable charges</a:t>
            </a:r>
          </a:p>
          <a:p>
            <a:pPr eaLnBrk="1" hangingPunct="1"/>
            <a:r>
              <a:rPr lang="en-US" dirty="0" smtClean="0"/>
              <a:t>Must be well documented</a:t>
            </a:r>
          </a:p>
          <a:p>
            <a:pPr eaLnBrk="1" hangingPunct="1"/>
            <a:r>
              <a:rPr lang="en-US" dirty="0" smtClean="0"/>
              <a:t>Must be made within </a:t>
            </a:r>
            <a:r>
              <a:rPr lang="en-US" b="1" dirty="0" smtClean="0"/>
              <a:t>90 days from the time error was discovered</a:t>
            </a:r>
          </a:p>
        </p:txBody>
      </p:sp>
      <p:sp>
        <p:nvSpPr>
          <p:cNvPr id="4"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sz="3600" dirty="0" smtClean="0"/>
              <a:t/>
            </a:r>
            <a:br>
              <a:rPr lang="en-US" sz="3600" dirty="0" smtClean="0"/>
            </a:br>
            <a:endParaRPr lang="en-US" sz="3600" dirty="0" smtClean="0"/>
          </a:p>
        </p:txBody>
      </p:sp>
      <p:sp>
        <p:nvSpPr>
          <p:cNvPr id="33795" name="Rectangle 3"/>
          <p:cNvSpPr>
            <a:spLocks noGrp="1" noChangeArrowheads="1"/>
          </p:cNvSpPr>
          <p:nvPr>
            <p:ph type="body" idx="4294967295"/>
          </p:nvPr>
        </p:nvSpPr>
        <p:spPr>
          <a:xfrm>
            <a:off x="0" y="1752600"/>
            <a:ext cx="9144000" cy="4525963"/>
          </a:xfrm>
        </p:spPr>
        <p:txBody>
          <a:bodyPr/>
          <a:lstStyle/>
          <a:p>
            <a:pPr algn="ctr" eaLnBrk="1" hangingPunct="1">
              <a:buFont typeface="Wingdings" pitchFamily="2" charset="2"/>
              <a:buNone/>
            </a:pPr>
            <a:endParaRPr lang="en-US" sz="4800" b="1" dirty="0" smtClean="0"/>
          </a:p>
          <a:p>
            <a:pPr algn="ctr" eaLnBrk="1" hangingPunct="1">
              <a:buFont typeface="Wingdings" pitchFamily="2" charset="2"/>
              <a:buNone/>
            </a:pPr>
            <a:r>
              <a:rPr lang="en-US" sz="7200" b="1" dirty="0" smtClean="0"/>
              <a:t>Other Cost </a:t>
            </a:r>
          </a:p>
          <a:p>
            <a:pPr algn="ctr" eaLnBrk="1" hangingPunct="1">
              <a:buFont typeface="Wingdings" pitchFamily="2" charset="2"/>
              <a:buNone/>
            </a:pPr>
            <a:r>
              <a:rPr lang="en-US" sz="7200" b="1" dirty="0" smtClean="0"/>
              <a:t>Considerations</a:t>
            </a:r>
          </a:p>
        </p:txBody>
      </p:sp>
      <p:sp>
        <p:nvSpPr>
          <p:cNvPr id="4"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r>
              <a:rPr lang="en-US" sz="4000" dirty="0" smtClean="0">
                <a:latin typeface="Arial" pitchFamily="34" charset="0"/>
                <a:cs typeface="Arial" pitchFamily="34" charset="0"/>
              </a:rPr>
              <a:t>Selected Items Requiring </a:t>
            </a:r>
            <a:br>
              <a:rPr lang="en-US" sz="4000" dirty="0" smtClean="0">
                <a:latin typeface="Arial" pitchFamily="34" charset="0"/>
                <a:cs typeface="Arial" pitchFamily="34" charset="0"/>
              </a:rPr>
            </a:br>
            <a:r>
              <a:rPr lang="en-US" sz="4000" dirty="0" smtClean="0">
                <a:latin typeface="Arial" pitchFamily="34" charset="0"/>
                <a:cs typeface="Arial" pitchFamily="34" charset="0"/>
              </a:rPr>
              <a:t>Prior Approval</a:t>
            </a:r>
          </a:p>
        </p:txBody>
      </p:sp>
      <p:sp>
        <p:nvSpPr>
          <p:cNvPr id="34819" name="Rectangle 3"/>
          <p:cNvSpPr>
            <a:spLocks noGrp="1" noChangeArrowheads="1"/>
          </p:cNvSpPr>
          <p:nvPr>
            <p:ph idx="1"/>
          </p:nvPr>
        </p:nvSpPr>
        <p:spPr>
          <a:xfrm>
            <a:off x="304800" y="1676400"/>
            <a:ext cx="8534400" cy="5181600"/>
          </a:xfrm>
        </p:spPr>
        <p:txBody>
          <a:bodyPr>
            <a:normAutofit lnSpcReduction="10000"/>
          </a:bodyPr>
          <a:lstStyle/>
          <a:p>
            <a:pPr>
              <a:lnSpc>
                <a:spcPct val="90000"/>
              </a:lnSpc>
            </a:pPr>
            <a:r>
              <a:rPr lang="en-US" sz="2600" dirty="0" smtClean="0"/>
              <a:t>NIH Grants Policy Statement defines actions requiring NIH prior approval.</a:t>
            </a:r>
          </a:p>
          <a:p>
            <a:pPr>
              <a:lnSpc>
                <a:spcPct val="90000"/>
              </a:lnSpc>
            </a:pPr>
            <a:r>
              <a:rPr lang="en-US" sz="2600" dirty="0" smtClean="0"/>
              <a:t>Some prior approval actions affecting cost include the following:</a:t>
            </a:r>
          </a:p>
          <a:p>
            <a:pPr lvl="1" eaLnBrk="1" hangingPunct="1">
              <a:lnSpc>
                <a:spcPct val="90000"/>
              </a:lnSpc>
              <a:buClrTx/>
              <a:buSzPct val="100000"/>
            </a:pPr>
            <a:r>
              <a:rPr lang="en-US" sz="2400" dirty="0" smtClean="0">
                <a:solidFill>
                  <a:schemeClr val="accent4"/>
                </a:solidFill>
              </a:rPr>
              <a:t>Carryover of funds (if required-see Section III of </a:t>
            </a:r>
            <a:r>
              <a:rPr lang="en-US" sz="2400" dirty="0" err="1" smtClean="0">
                <a:solidFill>
                  <a:schemeClr val="accent4"/>
                </a:solidFill>
              </a:rPr>
              <a:t>NoA</a:t>
            </a:r>
            <a:r>
              <a:rPr lang="en-US" sz="2400" dirty="0" smtClean="0">
                <a:solidFill>
                  <a:schemeClr val="accent4"/>
                </a:solidFill>
              </a:rPr>
              <a:t>)</a:t>
            </a:r>
          </a:p>
          <a:p>
            <a:pPr lvl="1" eaLnBrk="1" hangingPunct="1">
              <a:lnSpc>
                <a:spcPct val="90000"/>
              </a:lnSpc>
              <a:buClrTx/>
              <a:buSzPct val="100000"/>
            </a:pPr>
            <a:r>
              <a:rPr lang="en-US" sz="2400" dirty="0" smtClean="0">
                <a:solidFill>
                  <a:schemeClr val="accent4"/>
                </a:solidFill>
              </a:rPr>
              <a:t>Incurrence of </a:t>
            </a:r>
            <a:r>
              <a:rPr lang="en-US" sz="2400" dirty="0" err="1" smtClean="0">
                <a:solidFill>
                  <a:schemeClr val="accent4"/>
                </a:solidFill>
              </a:rPr>
              <a:t>preaward</a:t>
            </a:r>
            <a:r>
              <a:rPr lang="en-US" sz="2400" dirty="0" smtClean="0">
                <a:solidFill>
                  <a:schemeClr val="accent4"/>
                </a:solidFill>
              </a:rPr>
              <a:t> costs greater than 90 days</a:t>
            </a:r>
          </a:p>
          <a:p>
            <a:pPr lvl="1" eaLnBrk="1" hangingPunct="1">
              <a:lnSpc>
                <a:spcPct val="90000"/>
              </a:lnSpc>
              <a:buClrTx/>
              <a:buSzPct val="100000"/>
            </a:pPr>
            <a:r>
              <a:rPr lang="en-US" sz="2400" dirty="0" smtClean="0">
                <a:solidFill>
                  <a:schemeClr val="accent4"/>
                </a:solidFill>
              </a:rPr>
              <a:t>Deviation from award terms and conditions</a:t>
            </a:r>
          </a:p>
          <a:p>
            <a:pPr lvl="1" eaLnBrk="1" hangingPunct="1">
              <a:lnSpc>
                <a:spcPct val="90000"/>
              </a:lnSpc>
              <a:buClrTx/>
              <a:buSzPct val="100000"/>
            </a:pPr>
            <a:r>
              <a:rPr lang="en-US" sz="2400" dirty="0" smtClean="0">
                <a:solidFill>
                  <a:schemeClr val="accent4"/>
                </a:solidFill>
              </a:rPr>
              <a:t>Activities disapproved or restricted as a condition of award</a:t>
            </a:r>
          </a:p>
          <a:p>
            <a:r>
              <a:rPr lang="en-US" sz="2600" dirty="0" smtClean="0"/>
              <a:t>For a complete listing of prior approval requirements see: </a:t>
            </a:r>
            <a:r>
              <a:rPr lang="en-US" sz="2400" dirty="0">
                <a:hlinkClick r:id="rId3"/>
              </a:rPr>
              <a:t>http://</a:t>
            </a:r>
            <a:r>
              <a:rPr lang="en-US" sz="2400" dirty="0" smtClean="0">
                <a:hlinkClick r:id="rId3"/>
              </a:rPr>
              <a:t>grants.nih.gov/grants/policy/nihgps_2013/nihgps_ch8.htm#prior_approval_requirements</a:t>
            </a:r>
            <a:endParaRPr lang="en-US" sz="2400" dirty="0" smtClean="0"/>
          </a:p>
        </p:txBody>
      </p:sp>
      <p:sp>
        <p:nvSpPr>
          <p:cNvPr id="4"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52400"/>
            <a:ext cx="8229600" cy="1265238"/>
          </a:xfrm>
        </p:spPr>
        <p:txBody>
          <a:bodyPr/>
          <a:lstStyle/>
          <a:p>
            <a:r>
              <a:rPr lang="en-US" dirty="0" smtClean="0">
                <a:latin typeface="Arial" pitchFamily="34" charset="0"/>
                <a:cs typeface="Arial" pitchFamily="34" charset="0"/>
              </a:rPr>
              <a:t>Carryover of Funds</a:t>
            </a:r>
          </a:p>
        </p:txBody>
      </p:sp>
      <p:sp>
        <p:nvSpPr>
          <p:cNvPr id="35843" name="Content Placeholder 2"/>
          <p:cNvSpPr>
            <a:spLocks noGrp="1"/>
          </p:cNvSpPr>
          <p:nvPr>
            <p:ph idx="1"/>
          </p:nvPr>
        </p:nvSpPr>
        <p:spPr>
          <a:xfrm>
            <a:off x="533400" y="1600200"/>
            <a:ext cx="8229600" cy="5562600"/>
          </a:xfrm>
        </p:spPr>
        <p:txBody>
          <a:bodyPr/>
          <a:lstStyle/>
          <a:p>
            <a:r>
              <a:rPr lang="en-US" dirty="0" smtClean="0"/>
              <a:t>Requests for carryover of funds should be signed by Authorized Representative.</a:t>
            </a:r>
          </a:p>
          <a:p>
            <a:r>
              <a:rPr lang="en-US" dirty="0" smtClean="0"/>
              <a:t>Request must be sent to GMO and include:</a:t>
            </a:r>
          </a:p>
          <a:p>
            <a:pPr lvl="1"/>
            <a:r>
              <a:rPr lang="en-US" dirty="0" smtClean="0"/>
              <a:t>Detailed budget by direct cost category with F&amp;A cost information (base and rate).  If personnel costs are requested, include </a:t>
            </a:r>
          </a:p>
          <a:p>
            <a:pPr lvl="2">
              <a:buClrTx/>
              <a:buFont typeface="Wingdings" pitchFamily="2" charset="2"/>
              <a:buChar char="§"/>
            </a:pPr>
            <a:r>
              <a:rPr lang="en-US" dirty="0" smtClean="0">
                <a:solidFill>
                  <a:schemeClr val="accent4"/>
                </a:solidFill>
              </a:rPr>
              <a:t>a detailed breakdown of personnel costs</a:t>
            </a:r>
          </a:p>
          <a:p>
            <a:pPr lvl="2">
              <a:buClrTx/>
              <a:buFont typeface="Wingdings" pitchFamily="2" charset="2"/>
              <a:buChar char="§"/>
            </a:pPr>
            <a:r>
              <a:rPr lang="en-US" dirty="0" smtClean="0">
                <a:solidFill>
                  <a:schemeClr val="accent4"/>
                </a:solidFill>
              </a:rPr>
              <a:t>base salary</a:t>
            </a:r>
          </a:p>
          <a:p>
            <a:pPr lvl="2">
              <a:buClrTx/>
              <a:buFont typeface="Wingdings" pitchFamily="2" charset="2"/>
              <a:buChar char="§"/>
            </a:pPr>
            <a:r>
              <a:rPr lang="en-US" dirty="0" smtClean="0">
                <a:solidFill>
                  <a:schemeClr val="accent4"/>
                </a:solidFill>
              </a:rPr>
              <a:t>salary requested</a:t>
            </a:r>
          </a:p>
          <a:p>
            <a:pPr lvl="2">
              <a:buClrTx/>
              <a:buFont typeface="Wingdings" pitchFamily="2" charset="2"/>
              <a:buChar char="§"/>
            </a:pPr>
            <a:r>
              <a:rPr lang="en-US" dirty="0" smtClean="0">
                <a:solidFill>
                  <a:schemeClr val="accent4"/>
                </a:solidFill>
              </a:rPr>
              <a:t>effort to be spent on the project</a:t>
            </a:r>
          </a:p>
          <a:p>
            <a:pPr lvl="1"/>
            <a:r>
              <a:rPr lang="en-US" dirty="0" smtClean="0"/>
              <a:t>A scientific justification for the use of funds</a:t>
            </a:r>
          </a:p>
          <a:p>
            <a:pPr lvl="1"/>
            <a:r>
              <a:rPr lang="en-US" dirty="0" smtClean="0"/>
              <a:t>The reason for the unobligated balance </a:t>
            </a:r>
          </a:p>
        </p:txBody>
      </p:sp>
      <p:sp>
        <p:nvSpPr>
          <p:cNvPr id="4"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Autofit/>
          </a:bodyPr>
          <a:lstStyle/>
          <a:p>
            <a:pPr eaLnBrk="1" hangingPunct="1"/>
            <a:r>
              <a:rPr lang="en-US" sz="4400" dirty="0" smtClean="0">
                <a:latin typeface="Arial" pitchFamily="34" charset="0"/>
                <a:cs typeface="Arial" pitchFamily="34" charset="0"/>
              </a:rPr>
              <a:t>NIH Financial Reporting Basics</a:t>
            </a:r>
          </a:p>
        </p:txBody>
      </p:sp>
      <p:graphicFrame>
        <p:nvGraphicFramePr>
          <p:cNvPr id="4098" name="Object 3"/>
          <p:cNvGraphicFramePr>
            <a:graphicFrameLocks noGrp="1" noChangeAspect="1"/>
          </p:cNvGraphicFramePr>
          <p:nvPr>
            <p:ph idx="1"/>
          </p:nvPr>
        </p:nvGraphicFramePr>
        <p:xfrm>
          <a:off x="1600200" y="1752600"/>
          <a:ext cx="5826177" cy="4903886"/>
        </p:xfrm>
        <a:graphic>
          <a:graphicData uri="http://schemas.openxmlformats.org/presentationml/2006/ole">
            <mc:AlternateContent xmlns:mc="http://schemas.openxmlformats.org/markup-compatibility/2006">
              <mc:Choice xmlns:v="urn:schemas-microsoft-com:vml" Requires="v">
                <p:oleObj spid="_x0000_s4159" name="Document" r:id="rId4" imgW="1644396" imgH="1383792" progId="Word.Document.8">
                  <p:embed/>
                </p:oleObj>
              </mc:Choice>
              <mc:Fallback>
                <p:oleObj name="Document" r:id="rId4" imgW="1644396" imgH="1383792" progId="Word.Document.8">
                  <p:embed/>
                  <p:pic>
                    <p:nvPicPr>
                      <p:cNvPr id="0" name="Picture 3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752600"/>
                        <a:ext cx="5826177" cy="490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33400"/>
            <a:ext cx="8229600" cy="1143000"/>
          </a:xfrm>
        </p:spPr>
        <p:txBody>
          <a:bodyPr>
            <a:normAutofit fontScale="90000"/>
          </a:bodyPr>
          <a:lstStyle/>
          <a:p>
            <a:pPr eaLnBrk="1" hangingPunct="1"/>
            <a:r>
              <a:rPr lang="en-US" sz="8000" dirty="0" smtClean="0">
                <a:latin typeface="Arial" pitchFamily="34" charset="0"/>
                <a:cs typeface="Arial" pitchFamily="34" charset="0"/>
              </a:rPr>
              <a:t>Financial Reporting</a:t>
            </a:r>
            <a:r>
              <a:rPr lang="en-US" dirty="0" smtClean="0"/>
              <a:t/>
            </a:r>
            <a:br>
              <a:rPr lang="en-US" dirty="0" smtClean="0"/>
            </a:br>
            <a:endParaRPr lang="en-US" dirty="0" smtClean="0"/>
          </a:p>
        </p:txBody>
      </p:sp>
      <p:sp>
        <p:nvSpPr>
          <p:cNvPr id="36867" name="Rectangle 3"/>
          <p:cNvSpPr>
            <a:spLocks noGrp="1" noChangeArrowheads="1"/>
          </p:cNvSpPr>
          <p:nvPr>
            <p:ph idx="1"/>
          </p:nvPr>
        </p:nvSpPr>
        <p:spPr>
          <a:xfrm>
            <a:off x="152400" y="1524000"/>
            <a:ext cx="8610600" cy="6019800"/>
          </a:xfrm>
        </p:spPr>
        <p:txBody>
          <a:bodyPr>
            <a:normAutofit fontScale="77500" lnSpcReduction="20000"/>
          </a:bodyPr>
          <a:lstStyle/>
          <a:p>
            <a:pPr algn="ctr" eaLnBrk="1" hangingPunct="1">
              <a:lnSpc>
                <a:spcPct val="120000"/>
              </a:lnSpc>
              <a:buFont typeface="Wingdings" pitchFamily="2" charset="2"/>
              <a:buNone/>
            </a:pPr>
            <a:r>
              <a:rPr lang="en-US" sz="3000" b="1" dirty="0" smtClean="0"/>
              <a:t>Federal Financial Report (FFR)(SF-425) </a:t>
            </a:r>
          </a:p>
          <a:p>
            <a:pPr algn="ctr" eaLnBrk="1" hangingPunct="1">
              <a:lnSpc>
                <a:spcPct val="120000"/>
              </a:lnSpc>
              <a:buFont typeface="Wingdings" pitchFamily="2" charset="2"/>
              <a:buNone/>
            </a:pPr>
            <a:r>
              <a:rPr lang="en-US" sz="3000" b="1" dirty="0" smtClean="0"/>
              <a:t>Expenditure Data </a:t>
            </a:r>
          </a:p>
          <a:p>
            <a:pPr algn="ctr" eaLnBrk="1" hangingPunct="1">
              <a:lnSpc>
                <a:spcPct val="120000"/>
              </a:lnSpc>
              <a:buFont typeface="Wingdings" pitchFamily="2" charset="2"/>
              <a:buNone/>
            </a:pPr>
            <a:endParaRPr lang="en-US" sz="1400" b="1" dirty="0" smtClean="0">
              <a:solidFill>
                <a:srgbClr val="006600"/>
              </a:solidFill>
            </a:endParaRPr>
          </a:p>
          <a:p>
            <a:pPr eaLnBrk="1" hangingPunct="1">
              <a:lnSpc>
                <a:spcPct val="120000"/>
              </a:lnSpc>
            </a:pPr>
            <a:r>
              <a:rPr lang="en-US" b="1" dirty="0" smtClean="0"/>
              <a:t>Timely - </a:t>
            </a:r>
            <a:r>
              <a:rPr lang="en-US" dirty="0" smtClean="0"/>
              <a:t> Must adhere to submission deadlines:</a:t>
            </a:r>
          </a:p>
          <a:p>
            <a:pPr lvl="1">
              <a:lnSpc>
                <a:spcPct val="120000"/>
              </a:lnSpc>
              <a:buClrTx/>
            </a:pPr>
            <a:r>
              <a:rPr lang="en-US" sz="2600" b="1" dirty="0" smtClean="0"/>
              <a:t>Annual – (Non-SNAP Awards) </a:t>
            </a:r>
            <a:r>
              <a:rPr lang="en-US" sz="2600" dirty="0" smtClean="0"/>
              <a:t> </a:t>
            </a:r>
          </a:p>
          <a:p>
            <a:pPr lvl="2">
              <a:lnSpc>
                <a:spcPct val="120000"/>
              </a:lnSpc>
              <a:buClrTx/>
              <a:buFont typeface="Wingdings" pitchFamily="2" charset="2"/>
              <a:buChar char="§"/>
            </a:pPr>
            <a:r>
              <a:rPr lang="en-US" sz="2200" dirty="0" smtClean="0">
                <a:solidFill>
                  <a:schemeClr val="accent4"/>
                </a:solidFill>
              </a:rPr>
              <a:t>FFR submitted for each budget period no later than 90 days after the end of the </a:t>
            </a:r>
            <a:r>
              <a:rPr lang="en-US" sz="2200" u="sng" dirty="0" smtClean="0">
                <a:solidFill>
                  <a:schemeClr val="accent4"/>
                </a:solidFill>
              </a:rPr>
              <a:t>calendar </a:t>
            </a:r>
            <a:r>
              <a:rPr lang="en-US" sz="2200" dirty="0" smtClean="0">
                <a:solidFill>
                  <a:schemeClr val="accent4"/>
                </a:solidFill>
              </a:rPr>
              <a:t>quarter (CQ) in which the budget period ended.  </a:t>
            </a:r>
          </a:p>
          <a:p>
            <a:pPr lvl="2">
              <a:lnSpc>
                <a:spcPct val="120000"/>
              </a:lnSpc>
              <a:buClrTx/>
              <a:buFont typeface="Wingdings" pitchFamily="2" charset="2"/>
              <a:buChar char="§"/>
            </a:pPr>
            <a:r>
              <a:rPr lang="en-US" sz="2200" dirty="0" smtClean="0">
                <a:solidFill>
                  <a:schemeClr val="accent4"/>
                </a:solidFill>
              </a:rPr>
              <a:t>Budget period ends 1/31/2013 – FFR due 6/30/13</a:t>
            </a:r>
          </a:p>
          <a:p>
            <a:pPr lvl="2">
              <a:lnSpc>
                <a:spcPct val="120000"/>
              </a:lnSpc>
              <a:buClrTx/>
              <a:buFontTx/>
              <a:buNone/>
            </a:pPr>
            <a:r>
              <a:rPr lang="en-US" sz="2200" dirty="0" smtClean="0"/>
              <a:t>		 (90 days after the end of the CQ of 3/31/13)</a:t>
            </a:r>
          </a:p>
          <a:p>
            <a:pPr lvl="2" eaLnBrk="1" hangingPunct="1">
              <a:lnSpc>
                <a:spcPct val="120000"/>
              </a:lnSpc>
              <a:buClrTx/>
            </a:pPr>
            <a:endParaRPr lang="en-US" sz="2200" b="1" dirty="0" smtClean="0"/>
          </a:p>
          <a:p>
            <a:pPr lvl="1">
              <a:lnSpc>
                <a:spcPct val="120000"/>
              </a:lnSpc>
              <a:buClrTx/>
            </a:pPr>
            <a:r>
              <a:rPr lang="en-US" sz="2600" b="1" dirty="0" smtClean="0"/>
              <a:t>Final (End of Competitive Segment) – (SNAP and Non-SNAP Awards) </a:t>
            </a:r>
          </a:p>
          <a:p>
            <a:pPr lvl="2">
              <a:lnSpc>
                <a:spcPct val="120000"/>
              </a:lnSpc>
              <a:buClrTx/>
              <a:buFont typeface="Wingdings" pitchFamily="2" charset="2"/>
              <a:buChar char="§"/>
            </a:pPr>
            <a:r>
              <a:rPr lang="en-US" sz="2200" dirty="0" smtClean="0">
                <a:solidFill>
                  <a:schemeClr val="accent4"/>
                </a:solidFill>
              </a:rPr>
              <a:t>FFR submitted within 90 days following the end of the </a:t>
            </a:r>
            <a:r>
              <a:rPr lang="en-US" sz="2200" b="1" u="sng" dirty="0" smtClean="0">
                <a:solidFill>
                  <a:schemeClr val="accent4"/>
                </a:solidFill>
              </a:rPr>
              <a:t>project</a:t>
            </a:r>
            <a:r>
              <a:rPr lang="en-US" sz="2200" dirty="0" smtClean="0">
                <a:solidFill>
                  <a:schemeClr val="accent4"/>
                </a:solidFill>
              </a:rPr>
              <a:t> period</a:t>
            </a:r>
          </a:p>
          <a:p>
            <a:pPr lvl="3" eaLnBrk="1" hangingPunct="1">
              <a:lnSpc>
                <a:spcPct val="120000"/>
              </a:lnSpc>
            </a:pPr>
            <a:endParaRPr lang="en-US" sz="1200" dirty="0" smtClean="0"/>
          </a:p>
          <a:p>
            <a:pPr lvl="4">
              <a:lnSpc>
                <a:spcPct val="120000"/>
              </a:lnSpc>
              <a:buFontTx/>
              <a:buNone/>
            </a:pPr>
            <a:r>
              <a:rPr lang="en-US" sz="2200" dirty="0" smtClean="0"/>
              <a:t>(</a:t>
            </a:r>
            <a:r>
              <a:rPr lang="en-US" sz="2200" i="1" dirty="0" smtClean="0"/>
              <a:t>SNAP – Streamlined Non-competing Award Process)</a:t>
            </a:r>
          </a:p>
          <a:p>
            <a:pPr lvl="1" eaLnBrk="1" hangingPunct="1">
              <a:lnSpc>
                <a:spcPct val="80000"/>
              </a:lnSpc>
              <a:buFontTx/>
              <a:buNone/>
            </a:pPr>
            <a:endParaRPr lang="en-US" sz="2400" dirty="0" smtClean="0"/>
          </a:p>
          <a:p>
            <a:pPr lvl="1" eaLnBrk="1" hangingPunct="1">
              <a:lnSpc>
                <a:spcPct val="80000"/>
              </a:lnSpc>
              <a:buFontTx/>
              <a:buNone/>
            </a:pPr>
            <a:endParaRPr lang="en-US" sz="2200" dirty="0" smtClean="0"/>
          </a:p>
          <a:p>
            <a:pPr lvl="1" eaLnBrk="1" hangingPunct="1">
              <a:lnSpc>
                <a:spcPct val="80000"/>
              </a:lnSpc>
              <a:buFontTx/>
              <a:buNone/>
            </a:pPr>
            <a:r>
              <a:rPr lang="en-US" sz="1800" dirty="0" smtClean="0"/>
              <a:t>	</a:t>
            </a:r>
          </a:p>
          <a:p>
            <a:pPr eaLnBrk="1" hangingPunct="1">
              <a:lnSpc>
                <a:spcPct val="80000"/>
              </a:lnSpc>
            </a:pPr>
            <a:endParaRPr lang="en-US" sz="1400" dirty="0" smtClean="0"/>
          </a:p>
        </p:txBody>
      </p:sp>
      <p:sp>
        <p:nvSpPr>
          <p:cNvPr id="4"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1371600"/>
          </a:xfrm>
        </p:spPr>
        <p:txBody>
          <a:bodyPr>
            <a:noAutofit/>
          </a:bodyPr>
          <a:lstStyle/>
          <a:p>
            <a:pPr eaLnBrk="1" hangingPunct="1"/>
            <a:r>
              <a:rPr lang="en-US" sz="7200" dirty="0" smtClean="0">
                <a:latin typeface="Arial" pitchFamily="34" charset="0"/>
                <a:cs typeface="Arial" pitchFamily="34" charset="0"/>
              </a:rPr>
              <a:t>Financial Reporting</a:t>
            </a:r>
            <a:endParaRPr lang="en-US" sz="7200" b="0" dirty="0" smtClean="0">
              <a:latin typeface="Arial" pitchFamily="34" charset="0"/>
              <a:cs typeface="Arial" pitchFamily="34" charset="0"/>
            </a:endParaRPr>
          </a:p>
        </p:txBody>
      </p:sp>
      <p:sp>
        <p:nvSpPr>
          <p:cNvPr id="37891" name="Rectangle 3"/>
          <p:cNvSpPr>
            <a:spLocks noGrp="1" noChangeArrowheads="1"/>
          </p:cNvSpPr>
          <p:nvPr>
            <p:ph idx="1"/>
          </p:nvPr>
        </p:nvSpPr>
        <p:spPr>
          <a:xfrm>
            <a:off x="228600" y="1447800"/>
            <a:ext cx="8534400" cy="5181600"/>
          </a:xfrm>
        </p:spPr>
        <p:txBody>
          <a:bodyPr/>
          <a:lstStyle/>
          <a:p>
            <a:pPr eaLnBrk="1" hangingPunct="1">
              <a:lnSpc>
                <a:spcPct val="80000"/>
              </a:lnSpc>
            </a:pPr>
            <a:endParaRPr lang="en-US" sz="1800" dirty="0" smtClean="0"/>
          </a:p>
          <a:p>
            <a:pPr lvl="1" eaLnBrk="1" hangingPunct="1">
              <a:lnSpc>
                <a:spcPct val="80000"/>
              </a:lnSpc>
            </a:pPr>
            <a:endParaRPr lang="en-US" sz="1800" dirty="0" smtClean="0"/>
          </a:p>
          <a:p>
            <a:pPr lvl="1" eaLnBrk="1" hangingPunct="1">
              <a:lnSpc>
                <a:spcPct val="80000"/>
              </a:lnSpc>
              <a:buClrTx/>
              <a:buSzPct val="100000"/>
              <a:buFont typeface="Arial" pitchFamily="34" charset="0"/>
              <a:buChar char="•"/>
            </a:pPr>
            <a:r>
              <a:rPr lang="en-US" sz="2400" dirty="0" smtClean="0">
                <a:solidFill>
                  <a:schemeClr val="tx2"/>
                </a:solidFill>
              </a:rPr>
              <a:t>FFRs should be submitted </a:t>
            </a:r>
            <a:r>
              <a:rPr lang="en-US" sz="2400" b="1" dirty="0" smtClean="0">
                <a:solidFill>
                  <a:schemeClr val="tx2"/>
                </a:solidFill>
              </a:rPr>
              <a:t>accurately</a:t>
            </a:r>
          </a:p>
          <a:p>
            <a:pPr lvl="1" eaLnBrk="1" hangingPunct="1">
              <a:lnSpc>
                <a:spcPct val="80000"/>
              </a:lnSpc>
              <a:buClrTx/>
              <a:buSzPct val="100000"/>
              <a:buFont typeface="Arial" pitchFamily="34" charset="0"/>
              <a:buChar char="•"/>
            </a:pPr>
            <a:endParaRPr lang="en-US" sz="1400" b="1" dirty="0" smtClean="0">
              <a:solidFill>
                <a:schemeClr val="tx2"/>
              </a:solidFill>
            </a:endParaRPr>
          </a:p>
          <a:p>
            <a:pPr lvl="1" eaLnBrk="1" hangingPunct="1">
              <a:lnSpc>
                <a:spcPct val="80000"/>
              </a:lnSpc>
              <a:buClrTx/>
              <a:buSzPct val="100000"/>
              <a:buFont typeface="Arial" pitchFamily="34" charset="0"/>
              <a:buChar char="•"/>
            </a:pPr>
            <a:r>
              <a:rPr lang="en-US" sz="2400" dirty="0" smtClean="0">
                <a:solidFill>
                  <a:schemeClr val="tx2"/>
                </a:solidFill>
              </a:rPr>
              <a:t>Reported expenses and program income must agree with institutional accounting records</a:t>
            </a:r>
          </a:p>
          <a:p>
            <a:pPr lvl="1" eaLnBrk="1" hangingPunct="1">
              <a:lnSpc>
                <a:spcPct val="80000"/>
              </a:lnSpc>
              <a:buClrTx/>
              <a:buSzPct val="100000"/>
              <a:buFont typeface="Arial" pitchFamily="34" charset="0"/>
              <a:buChar char="•"/>
            </a:pPr>
            <a:endParaRPr lang="en-US" sz="1400" dirty="0" smtClean="0">
              <a:solidFill>
                <a:schemeClr val="tx2"/>
              </a:solidFill>
            </a:endParaRPr>
          </a:p>
          <a:p>
            <a:pPr lvl="1" eaLnBrk="1" hangingPunct="1">
              <a:lnSpc>
                <a:spcPct val="80000"/>
              </a:lnSpc>
              <a:buClrTx/>
              <a:buSzPct val="100000"/>
              <a:buFont typeface="Arial" pitchFamily="34" charset="0"/>
              <a:buChar char="•"/>
            </a:pPr>
            <a:r>
              <a:rPr lang="en-US" sz="2400" dirty="0" smtClean="0">
                <a:solidFill>
                  <a:schemeClr val="tx2"/>
                </a:solidFill>
              </a:rPr>
              <a:t>Routine Revisions to correct FFRs are not appropriate</a:t>
            </a:r>
          </a:p>
          <a:p>
            <a:pPr lvl="1" eaLnBrk="1" hangingPunct="1">
              <a:lnSpc>
                <a:spcPct val="80000"/>
              </a:lnSpc>
              <a:buClrTx/>
              <a:buSzPct val="100000"/>
              <a:buFont typeface="Arial" pitchFamily="34" charset="0"/>
              <a:buChar char="•"/>
            </a:pPr>
            <a:endParaRPr lang="en-US" sz="1400" dirty="0" smtClean="0">
              <a:solidFill>
                <a:schemeClr val="tx2"/>
              </a:solidFill>
            </a:endParaRPr>
          </a:p>
          <a:p>
            <a:pPr lvl="1" eaLnBrk="1" hangingPunct="1">
              <a:lnSpc>
                <a:spcPct val="80000"/>
              </a:lnSpc>
              <a:buClrTx/>
              <a:buSzPct val="100000"/>
              <a:buFont typeface="Arial" pitchFamily="34" charset="0"/>
              <a:buChar char="•"/>
            </a:pPr>
            <a:r>
              <a:rPr lang="en-US" sz="2400" dirty="0" smtClean="0">
                <a:solidFill>
                  <a:schemeClr val="tx2"/>
                </a:solidFill>
              </a:rPr>
              <a:t>Any revisions must be submitted in the same format as the original submission. </a:t>
            </a:r>
          </a:p>
          <a:p>
            <a:pPr lvl="3" eaLnBrk="1" hangingPunct="1">
              <a:lnSpc>
                <a:spcPct val="80000"/>
              </a:lnSpc>
              <a:buFont typeface="Wingdings" pitchFamily="2" charset="2"/>
              <a:buChar char="Ø"/>
            </a:pPr>
            <a:endParaRPr lang="en-US" sz="1800" dirty="0" smtClean="0"/>
          </a:p>
          <a:p>
            <a:pPr lvl="1" eaLnBrk="1" hangingPunct="1">
              <a:lnSpc>
                <a:spcPct val="80000"/>
              </a:lnSpc>
              <a:buFontTx/>
              <a:buNone/>
            </a:pPr>
            <a:r>
              <a:rPr lang="en-US" sz="2000" dirty="0" smtClean="0"/>
              <a:t>    		For example: </a:t>
            </a:r>
            <a:r>
              <a:rPr lang="en-US" sz="2000" i="1" dirty="0" smtClean="0"/>
              <a:t>If the original report was submitted as a 		Financial Status Report (FSR)(SF-269), the revised report 		must be submitted as an FSR. </a:t>
            </a:r>
          </a:p>
          <a:p>
            <a:pPr lvl="1" eaLnBrk="1" hangingPunct="1">
              <a:lnSpc>
                <a:spcPct val="80000"/>
              </a:lnSpc>
              <a:buFont typeface="Wingdings" pitchFamily="2" charset="2"/>
              <a:buChar char="Ø"/>
            </a:pPr>
            <a:endParaRPr lang="en-US" sz="1800" dirty="0" smtClean="0"/>
          </a:p>
          <a:p>
            <a:pPr eaLnBrk="1" hangingPunct="1">
              <a:lnSpc>
                <a:spcPct val="80000"/>
              </a:lnSpc>
              <a:buFont typeface="Wingdings" pitchFamily="2" charset="2"/>
              <a:buNone/>
            </a:pPr>
            <a:endParaRPr lang="en-US" sz="1800" dirty="0" smtClean="0"/>
          </a:p>
        </p:txBody>
      </p:sp>
      <p:sp>
        <p:nvSpPr>
          <p:cNvPr id="4"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Autofit/>
          </a:bodyPr>
          <a:lstStyle/>
          <a:p>
            <a:r>
              <a:rPr lang="en-US" sz="7200" dirty="0" smtClean="0">
                <a:latin typeface="Arial" pitchFamily="34" charset="0"/>
                <a:cs typeface="Arial" pitchFamily="34" charset="0"/>
              </a:rPr>
              <a:t>Financial Reporting</a:t>
            </a:r>
          </a:p>
        </p:txBody>
      </p:sp>
      <p:sp>
        <p:nvSpPr>
          <p:cNvPr id="38915" name="Content Placeholder 2"/>
          <p:cNvSpPr>
            <a:spLocks noGrp="1"/>
          </p:cNvSpPr>
          <p:nvPr>
            <p:ph idx="1"/>
          </p:nvPr>
        </p:nvSpPr>
        <p:spPr>
          <a:xfrm>
            <a:off x="533400" y="1676400"/>
            <a:ext cx="8229600" cy="5029200"/>
          </a:xfrm>
        </p:spPr>
        <p:txBody>
          <a:bodyPr/>
          <a:lstStyle/>
          <a:p>
            <a:r>
              <a:rPr lang="en-US" dirty="0" smtClean="0"/>
              <a:t>Information and NIH Guide Notices related to Financial Reporting:</a:t>
            </a:r>
          </a:p>
          <a:p>
            <a:pPr eaLnBrk="1" hangingPunct="1">
              <a:lnSpc>
                <a:spcPct val="80000"/>
              </a:lnSpc>
              <a:buFont typeface="Wingdings" pitchFamily="2" charset="2"/>
              <a:buNone/>
            </a:pPr>
            <a:r>
              <a:rPr lang="en-US" sz="3200" b="1" dirty="0" smtClean="0"/>
              <a:t> 	</a:t>
            </a:r>
            <a:r>
              <a:rPr lang="en-US" sz="1600" b="1" dirty="0" smtClean="0">
                <a:solidFill>
                  <a:schemeClr val="accent4"/>
                </a:solidFill>
              </a:rPr>
              <a:t>See FFR (SF425) Instructions for NIH Grantees available at </a:t>
            </a:r>
            <a:r>
              <a:rPr lang="en-US" sz="1600" dirty="0" smtClean="0">
                <a:hlinkClick r:id="rId3"/>
              </a:rPr>
              <a:t>http://grants.nih.gov/grants/forms.htm</a:t>
            </a:r>
            <a:endParaRPr lang="en-US" sz="1600" dirty="0" smtClean="0"/>
          </a:p>
          <a:p>
            <a:pPr eaLnBrk="1" hangingPunct="1">
              <a:lnSpc>
                <a:spcPct val="80000"/>
              </a:lnSpc>
              <a:buFont typeface="Wingdings" pitchFamily="2" charset="2"/>
              <a:buNone/>
            </a:pPr>
            <a:r>
              <a:rPr lang="en-US" sz="1600" dirty="0" smtClean="0"/>
              <a:t>  </a:t>
            </a:r>
          </a:p>
          <a:p>
            <a:pPr eaLnBrk="1" hangingPunct="1">
              <a:lnSpc>
                <a:spcPct val="80000"/>
              </a:lnSpc>
              <a:buFont typeface="Wingdings" pitchFamily="2" charset="2"/>
              <a:buNone/>
            </a:pPr>
            <a:r>
              <a:rPr lang="en-US" sz="1600" b="1" dirty="0" smtClean="0"/>
              <a:t>  </a:t>
            </a:r>
            <a:r>
              <a:rPr lang="en-US" sz="1600" b="1" dirty="0" smtClean="0">
                <a:solidFill>
                  <a:schemeClr val="accent4"/>
                </a:solidFill>
              </a:rPr>
              <a:t>	See NIH Guide, January 4, 2011, Implementation of Federal Financial Report – Upcoming Mandatory Use of the Federal Financial Report System in the </a:t>
            </a:r>
            <a:r>
              <a:rPr lang="en-US" sz="1600" b="1" dirty="0" err="1" smtClean="0">
                <a:solidFill>
                  <a:schemeClr val="accent4"/>
                </a:solidFill>
              </a:rPr>
              <a:t>eRA</a:t>
            </a:r>
            <a:r>
              <a:rPr lang="en-US" sz="1600" b="1" dirty="0" smtClean="0">
                <a:solidFill>
                  <a:schemeClr val="accent4"/>
                </a:solidFill>
              </a:rPr>
              <a:t> Commons beginning  February 1, 2011 (NOT-OD-11-017)  </a:t>
            </a:r>
            <a:r>
              <a:rPr lang="en-US" sz="1600" dirty="0" smtClean="0">
                <a:hlinkClick r:id="rId4"/>
              </a:rPr>
              <a:t>http://grants.nih.gov/grants/guide/notice-files/NOT-OD-11-017.html</a:t>
            </a:r>
            <a:r>
              <a:rPr lang="en-US" sz="1600" dirty="0" smtClean="0"/>
              <a:t> </a:t>
            </a:r>
          </a:p>
          <a:p>
            <a:pPr lvl="1" eaLnBrk="1" hangingPunct="1">
              <a:lnSpc>
                <a:spcPct val="80000"/>
              </a:lnSpc>
              <a:buFontTx/>
              <a:buNone/>
            </a:pPr>
            <a:r>
              <a:rPr lang="en-US" sz="1600" b="1" dirty="0" smtClean="0"/>
              <a:t>      	</a:t>
            </a:r>
          </a:p>
          <a:p>
            <a:pPr eaLnBrk="1" hangingPunct="1">
              <a:lnSpc>
                <a:spcPct val="80000"/>
              </a:lnSpc>
              <a:buFont typeface="Wingdings" pitchFamily="2" charset="2"/>
              <a:buNone/>
            </a:pPr>
            <a:r>
              <a:rPr lang="en-US" sz="1600" b="1" dirty="0" smtClean="0"/>
              <a:t>   	</a:t>
            </a:r>
            <a:r>
              <a:rPr lang="en-US" sz="1600" b="1" dirty="0" smtClean="0">
                <a:solidFill>
                  <a:schemeClr val="accent4"/>
                </a:solidFill>
              </a:rPr>
              <a:t>See NIH Guide, July 27, 2007, NIH Requiring Mandatory Use of the Electronic Financial Status Report System in the </a:t>
            </a:r>
            <a:r>
              <a:rPr lang="en-US" sz="1600" b="1" dirty="0" err="1" smtClean="0">
                <a:solidFill>
                  <a:schemeClr val="accent4"/>
                </a:solidFill>
              </a:rPr>
              <a:t>eRA</a:t>
            </a:r>
            <a:r>
              <a:rPr lang="en-US" sz="1600" b="1" dirty="0" smtClean="0">
                <a:solidFill>
                  <a:schemeClr val="accent4"/>
                </a:solidFill>
              </a:rPr>
              <a:t> Commons Beginning October 1, 2007</a:t>
            </a:r>
            <a:r>
              <a:rPr lang="en-US" sz="1600" dirty="0" smtClean="0">
                <a:solidFill>
                  <a:schemeClr val="accent4"/>
                </a:solidFill>
              </a:rPr>
              <a:t> </a:t>
            </a:r>
            <a:r>
              <a:rPr lang="en-US" sz="1600" dirty="0" smtClean="0">
                <a:hlinkClick r:id="rId5"/>
              </a:rPr>
              <a:t>http://grants.nih.gov/grants/guide/notice-files/NOT-OD-07-078.html</a:t>
            </a:r>
            <a:r>
              <a:rPr lang="en-US" sz="1600" dirty="0" smtClean="0"/>
              <a:t> </a:t>
            </a:r>
          </a:p>
          <a:p>
            <a:pPr eaLnBrk="1" hangingPunct="1">
              <a:lnSpc>
                <a:spcPct val="80000"/>
              </a:lnSpc>
              <a:buFont typeface="Wingdings" pitchFamily="2" charset="2"/>
              <a:buNone/>
            </a:pPr>
            <a:endParaRPr lang="en-US" sz="1600" dirty="0" smtClean="0"/>
          </a:p>
          <a:p>
            <a:pPr eaLnBrk="1" hangingPunct="1">
              <a:lnSpc>
                <a:spcPct val="80000"/>
              </a:lnSpc>
              <a:buFont typeface="Wingdings" pitchFamily="2" charset="2"/>
              <a:buNone/>
            </a:pPr>
            <a:r>
              <a:rPr lang="en-US" sz="1600" b="1" dirty="0" smtClean="0">
                <a:solidFill>
                  <a:schemeClr val="accent4"/>
                </a:solidFill>
              </a:rPr>
              <a:t>   	See NIH Guide, February 22, 2001, FINANCIAL STATUS REPORTS: REMINDER AND INFORMATION ON TIMELINESS AND ACCURACY REQUIREMENTS</a:t>
            </a:r>
            <a:r>
              <a:rPr lang="en-US" sz="1600" dirty="0" smtClean="0">
                <a:solidFill>
                  <a:schemeClr val="accent4"/>
                </a:solidFill>
              </a:rPr>
              <a:t> </a:t>
            </a:r>
          </a:p>
          <a:p>
            <a:pPr eaLnBrk="1" hangingPunct="1">
              <a:lnSpc>
                <a:spcPct val="80000"/>
              </a:lnSpc>
              <a:buFont typeface="Wingdings" pitchFamily="2" charset="2"/>
              <a:buNone/>
            </a:pPr>
            <a:r>
              <a:rPr lang="en-US" sz="1600" dirty="0" smtClean="0"/>
              <a:t>	</a:t>
            </a:r>
            <a:r>
              <a:rPr lang="en-US" sz="1600" dirty="0" smtClean="0">
                <a:hlinkClick r:id="rId6"/>
              </a:rPr>
              <a:t>http://grants.nih.gov/grants/guide/notice-files/NOT-OD-01-021.html</a:t>
            </a:r>
            <a:endParaRPr lang="en-US" sz="1600" dirty="0" smtClean="0"/>
          </a:p>
        </p:txBody>
      </p:sp>
      <p:sp>
        <p:nvSpPr>
          <p:cNvPr id="38916" name="Slide Number Placeholder 3"/>
          <p:cNvSpPr>
            <a:spLocks noGrp="1"/>
          </p:cNvSpPr>
          <p:nvPr>
            <p:ph type="sldNum" sz="quarter" idx="12"/>
          </p:nvPr>
        </p:nvSpPr>
        <p:spPr>
          <a:noFill/>
        </p:spPr>
        <p:txBody>
          <a:bodyPr/>
          <a:lstStyle/>
          <a:p>
            <a:endParaRPr lang="en-US" dirty="0" smtClean="0"/>
          </a:p>
        </p:txBody>
      </p:sp>
      <p:sp>
        <p:nvSpPr>
          <p:cNvPr id="5" name="Slide Number Placeholder 3"/>
          <p:cNvSpPr txBox="1">
            <a:spLocks/>
          </p:cNvSpPr>
          <p:nvPr/>
        </p:nvSpPr>
        <p:spPr>
          <a:xfrm>
            <a:off x="228600" y="6340475"/>
            <a:ext cx="21336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4B299E65-BC98-483A-8DDE-40B0893A437C}" type="slidenum">
              <a:rPr kumimoji="0" lang="en-US" sz="1200" b="0" i="0" u="none" strike="noStrike" kern="1200" cap="none" spc="0" normalizeH="0" baseline="0" noProof="0" smtClean="0">
                <a:ln>
                  <a:noFill/>
                </a:ln>
                <a:solidFill>
                  <a:schemeClr val="tx2"/>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52400"/>
            <a:ext cx="9144000" cy="1219200"/>
          </a:xfrm>
        </p:spPr>
        <p:txBody>
          <a:bodyPr>
            <a:normAutofit/>
          </a:bodyPr>
          <a:lstStyle/>
          <a:p>
            <a:pPr eaLnBrk="1" hangingPunct="1"/>
            <a:r>
              <a:rPr lang="en-US" sz="4400" dirty="0" smtClean="0">
                <a:latin typeface="Arial" pitchFamily="34" charset="0"/>
                <a:cs typeface="Arial" pitchFamily="34" charset="0"/>
              </a:rPr>
              <a:t>Closeout: Final Reports</a:t>
            </a:r>
          </a:p>
        </p:txBody>
      </p:sp>
      <p:sp>
        <p:nvSpPr>
          <p:cNvPr id="46083" name="Rectangle 3"/>
          <p:cNvSpPr>
            <a:spLocks noGrp="1" noChangeArrowheads="1"/>
          </p:cNvSpPr>
          <p:nvPr>
            <p:ph idx="1"/>
          </p:nvPr>
        </p:nvSpPr>
        <p:spPr>
          <a:xfrm>
            <a:off x="381000" y="1676400"/>
            <a:ext cx="8153400" cy="4876800"/>
          </a:xfrm>
        </p:spPr>
        <p:txBody>
          <a:bodyPr>
            <a:normAutofit lnSpcReduction="10000"/>
          </a:bodyPr>
          <a:lstStyle/>
          <a:p>
            <a:pPr marL="457200" indent="-457200" eaLnBrk="1" hangingPunct="1">
              <a:lnSpc>
                <a:spcPct val="80000"/>
              </a:lnSpc>
              <a:defRPr/>
            </a:pPr>
            <a:r>
              <a:rPr lang="en-US" sz="1800" dirty="0" smtClean="0"/>
              <a:t>Failure to submit timely final reports may affect future funding to the organization</a:t>
            </a:r>
          </a:p>
          <a:p>
            <a:pPr marL="1143000" lvl="1" indent="-457200" eaLnBrk="1" hangingPunct="1">
              <a:lnSpc>
                <a:spcPct val="80000"/>
              </a:lnSpc>
              <a:defRPr/>
            </a:pPr>
            <a:r>
              <a:rPr lang="en-US" sz="1800" dirty="0" smtClean="0"/>
              <a:t>Final Federal Financial Report (FFR) SF-425 Expenditure Data</a:t>
            </a:r>
          </a:p>
          <a:p>
            <a:pPr marL="1143000" lvl="1" indent="-457200" eaLnBrk="1" hangingPunct="1">
              <a:lnSpc>
                <a:spcPct val="80000"/>
              </a:lnSpc>
              <a:defRPr/>
            </a:pPr>
            <a:r>
              <a:rPr lang="en-US" sz="1800" dirty="0" smtClean="0"/>
              <a:t>Final Invention Statement and Certification </a:t>
            </a:r>
          </a:p>
          <a:p>
            <a:pPr marL="1143000" lvl="1" indent="-457200" eaLnBrk="1" hangingPunct="1">
              <a:lnSpc>
                <a:spcPct val="80000"/>
              </a:lnSpc>
              <a:defRPr/>
            </a:pPr>
            <a:r>
              <a:rPr lang="en-US" sz="1800" dirty="0" smtClean="0"/>
              <a:t>Final Progress Report</a:t>
            </a:r>
          </a:p>
          <a:p>
            <a:pPr marL="1143000" lvl="1" indent="-457200" eaLnBrk="1" hangingPunct="1">
              <a:lnSpc>
                <a:spcPct val="80000"/>
              </a:lnSpc>
              <a:buFontTx/>
              <a:buNone/>
              <a:defRPr/>
            </a:pPr>
            <a:endParaRPr lang="en-US" sz="1800" dirty="0" smtClean="0">
              <a:latin typeface="Arial Unicode MS" pitchFamily="34" charset="-128"/>
            </a:endParaRPr>
          </a:p>
          <a:p>
            <a:pPr marL="457200" indent="-457200" eaLnBrk="1" hangingPunct="1">
              <a:lnSpc>
                <a:spcPct val="80000"/>
              </a:lnSpc>
              <a:defRPr/>
            </a:pPr>
            <a:r>
              <a:rPr lang="en-US" sz="1800" dirty="0" smtClean="0"/>
              <a:t>Final Reports are due within 90 days of the end of grant support.</a:t>
            </a:r>
          </a:p>
          <a:p>
            <a:pPr marL="457200" indent="-457200" eaLnBrk="1" hangingPunct="1">
              <a:lnSpc>
                <a:spcPct val="80000"/>
              </a:lnSpc>
              <a:buFont typeface="Wingdings" pitchFamily="2" charset="2"/>
              <a:buNone/>
              <a:defRPr/>
            </a:pPr>
            <a:endParaRPr lang="en-US" sz="1800" dirty="0" smtClean="0"/>
          </a:p>
          <a:p>
            <a:pPr marL="457200" indent="-457200" eaLnBrk="1" hangingPunct="1">
              <a:lnSpc>
                <a:spcPct val="80000"/>
              </a:lnSpc>
              <a:defRPr/>
            </a:pPr>
            <a:r>
              <a:rPr lang="en-US" sz="1800" dirty="0" smtClean="0"/>
              <a:t>Grantee must ensure there are no discrepancies between final FFR expenditure data (in eRA Commons) and FFR cash disbursement data in the Payment Management System.  </a:t>
            </a:r>
          </a:p>
          <a:p>
            <a:pPr marL="457200" indent="-457200" eaLnBrk="1" hangingPunct="1">
              <a:lnSpc>
                <a:spcPct val="80000"/>
              </a:lnSpc>
              <a:buFont typeface="Wingdings" pitchFamily="2" charset="2"/>
              <a:buNone/>
              <a:defRPr/>
            </a:pPr>
            <a:r>
              <a:rPr lang="en-US" sz="1200" dirty="0" smtClean="0"/>
              <a:t>	</a:t>
            </a:r>
          </a:p>
          <a:p>
            <a:pPr marL="400050" lvl="1" indent="0" eaLnBrk="1" hangingPunct="1">
              <a:lnSpc>
                <a:spcPct val="80000"/>
              </a:lnSpc>
              <a:buFontTx/>
              <a:buNone/>
              <a:defRPr/>
            </a:pPr>
            <a:r>
              <a:rPr lang="en-US" sz="1400" dirty="0" smtClean="0">
                <a:solidFill>
                  <a:schemeClr val="accent4"/>
                </a:solidFill>
              </a:rPr>
              <a:t>April 2, 2008, NIH Announces New Centralized Processing Center for Receipt of Grant Closeout Documents and Reminds Grantees of Required Closeout Reports for NIH Assistance Awards</a:t>
            </a:r>
          </a:p>
          <a:p>
            <a:pPr marL="400050" lvl="1" indent="0" eaLnBrk="1" hangingPunct="1">
              <a:lnSpc>
                <a:spcPct val="80000"/>
              </a:lnSpc>
              <a:buFontTx/>
              <a:buNone/>
              <a:defRPr/>
            </a:pPr>
            <a:r>
              <a:rPr lang="en-US" sz="1400" dirty="0" smtClean="0">
                <a:hlinkClick r:id="rId3"/>
              </a:rPr>
              <a:t>http://grants.nih.gov/grants/guide/notice-files/NOT-OD-08-061.html</a:t>
            </a:r>
            <a:r>
              <a:rPr lang="en-US" sz="1400" dirty="0" smtClean="0"/>
              <a:t>  </a:t>
            </a:r>
          </a:p>
          <a:p>
            <a:pPr marL="457200" indent="-457200" eaLnBrk="1" hangingPunct="1">
              <a:lnSpc>
                <a:spcPct val="80000"/>
              </a:lnSpc>
              <a:buFont typeface="Wingdings" pitchFamily="2" charset="2"/>
              <a:buNone/>
              <a:defRPr/>
            </a:pPr>
            <a:r>
              <a:rPr lang="en-US" sz="1400" dirty="0" smtClean="0"/>
              <a:t>       </a:t>
            </a:r>
          </a:p>
          <a:p>
            <a:pPr marL="400050" lvl="1" indent="0" eaLnBrk="1" hangingPunct="1">
              <a:lnSpc>
                <a:spcPct val="80000"/>
              </a:lnSpc>
              <a:buFontTx/>
              <a:buNone/>
              <a:defRPr/>
            </a:pPr>
            <a:r>
              <a:rPr lang="en-US" sz="1400" dirty="0" smtClean="0">
                <a:solidFill>
                  <a:schemeClr val="accent4"/>
                </a:solidFill>
              </a:rPr>
              <a:t>June 17,2005, NIH Announces New Closeout Feature in the eRA Commons and Reminds Grantees of Required Closeout Reports for NIH Assistance Awards </a:t>
            </a:r>
          </a:p>
          <a:p>
            <a:pPr marL="457200" indent="-457200" eaLnBrk="1" hangingPunct="1">
              <a:lnSpc>
                <a:spcPct val="80000"/>
              </a:lnSpc>
              <a:buFont typeface="Wingdings" pitchFamily="2" charset="2"/>
              <a:buNone/>
              <a:defRPr/>
            </a:pPr>
            <a:r>
              <a:rPr lang="en-US" sz="1400" dirty="0" smtClean="0"/>
              <a:t>         </a:t>
            </a:r>
            <a:r>
              <a:rPr lang="en-US" sz="1400" dirty="0" smtClean="0">
                <a:hlinkClick r:id="rId4"/>
              </a:rPr>
              <a:t>http://grants2.nih.gov/grants/guide/notice-files/NOT-OD-05-051.html</a:t>
            </a:r>
            <a:endParaRPr lang="en-US" sz="1400" dirty="0" smtClean="0"/>
          </a:p>
          <a:p>
            <a:pPr marL="457200" indent="-457200" eaLnBrk="1" hangingPunct="1">
              <a:lnSpc>
                <a:spcPct val="80000"/>
              </a:lnSpc>
              <a:buFont typeface="Wingdings" pitchFamily="2" charset="2"/>
              <a:buNone/>
              <a:defRPr/>
            </a:pPr>
            <a:endParaRPr lang="en-US" sz="1600" dirty="0" smtClean="0"/>
          </a:p>
          <a:p>
            <a:pPr marL="457200" indent="-457200" eaLnBrk="1" hangingPunct="1">
              <a:lnSpc>
                <a:spcPct val="80000"/>
              </a:lnSpc>
              <a:buFont typeface="Wingdings" pitchFamily="2" charset="2"/>
              <a:buNone/>
              <a:defRPr/>
            </a:pPr>
            <a:endParaRPr lang="en-US" sz="1200" dirty="0" smtClean="0"/>
          </a:p>
          <a:p>
            <a:pPr marL="457200" indent="-457200" eaLnBrk="1" hangingPunct="1">
              <a:lnSpc>
                <a:spcPct val="80000"/>
              </a:lnSpc>
              <a:buFont typeface="Wingdings" pitchFamily="2" charset="2"/>
              <a:buNone/>
              <a:defRPr/>
            </a:pPr>
            <a:endParaRPr lang="en-US" sz="1200" dirty="0" smtClean="0"/>
          </a:p>
        </p:txBody>
      </p:sp>
      <p:sp>
        <p:nvSpPr>
          <p:cNvPr id="39940" name="Text Box 4"/>
          <p:cNvSpPr txBox="1">
            <a:spLocks noChangeArrowheads="1"/>
          </p:cNvSpPr>
          <p:nvPr/>
        </p:nvSpPr>
        <p:spPr bwMode="auto">
          <a:xfrm rot="19119712">
            <a:off x="-65406" y="575057"/>
            <a:ext cx="1943100" cy="534988"/>
          </a:xfrm>
          <a:prstGeom prst="rect">
            <a:avLst/>
          </a:prstGeom>
          <a:solidFill>
            <a:srgbClr val="FFFF99"/>
          </a:solidFill>
          <a:ln w="9525">
            <a:noFill/>
            <a:miter lim="800000"/>
            <a:headEnd/>
            <a:tailEnd/>
          </a:ln>
        </p:spPr>
        <p:txBody>
          <a:bodyPr>
            <a:spAutoFit/>
          </a:bodyPr>
          <a:lstStyle/>
          <a:p>
            <a:pPr marL="342900" indent="-342900">
              <a:lnSpc>
                <a:spcPct val="90000"/>
              </a:lnSpc>
              <a:spcBef>
                <a:spcPct val="20000"/>
              </a:spcBef>
              <a:buSzPct val="100000"/>
              <a:buFont typeface="Wingdings" pitchFamily="2" charset="2"/>
              <a:buNone/>
            </a:pPr>
            <a:r>
              <a:rPr lang="en-US" sz="3200" dirty="0">
                <a:solidFill>
                  <a:schemeClr val="hlink"/>
                </a:solidFill>
              </a:rPr>
              <a:t>Reminder</a:t>
            </a:r>
          </a:p>
        </p:txBody>
      </p:sp>
      <p:sp>
        <p:nvSpPr>
          <p:cNvPr id="5"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38</a:t>
            </a:fld>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6"/>
          <p:cNvPicPr>
            <a:picLocks noChangeAspect="1" noChangeArrowheads="1"/>
          </p:cNvPicPr>
          <p:nvPr/>
        </p:nvPicPr>
        <p:blipFill>
          <a:blip r:embed="rId3" cstate="print"/>
          <a:srcRect b="16667"/>
          <a:stretch>
            <a:fillRect/>
          </a:stretch>
        </p:blipFill>
        <p:spPr bwMode="auto">
          <a:xfrm>
            <a:off x="6781800" y="4151312"/>
            <a:ext cx="2362200" cy="2706688"/>
          </a:xfrm>
          <a:prstGeom prst="rect">
            <a:avLst/>
          </a:prstGeom>
          <a:noFill/>
          <a:ln w="12700">
            <a:noFill/>
            <a:miter lim="800000"/>
            <a:headEnd type="none" w="sm" len="sm"/>
            <a:tailEnd type="none" w="sm" len="sm"/>
          </a:ln>
        </p:spPr>
      </p:pic>
      <p:sp>
        <p:nvSpPr>
          <p:cNvPr id="40962" name="Rectangle 2"/>
          <p:cNvSpPr>
            <a:spLocks noGrp="1" noChangeArrowheads="1"/>
          </p:cNvSpPr>
          <p:nvPr>
            <p:ph type="title"/>
          </p:nvPr>
        </p:nvSpPr>
        <p:spPr>
          <a:xfrm>
            <a:off x="0" y="457200"/>
            <a:ext cx="9144000" cy="1219200"/>
          </a:xfrm>
        </p:spPr>
        <p:txBody>
          <a:bodyPr>
            <a:normAutofit fontScale="90000"/>
          </a:bodyPr>
          <a:lstStyle/>
          <a:p>
            <a:pPr eaLnBrk="1" hangingPunct="1"/>
            <a:r>
              <a:rPr lang="en-US" sz="7300" dirty="0" smtClean="0">
                <a:latin typeface="Arial" pitchFamily="34" charset="0"/>
                <a:cs typeface="Arial" pitchFamily="34" charset="0"/>
              </a:rPr>
              <a:t>A Rule of Thumb</a:t>
            </a:r>
            <a:r>
              <a:rPr lang="en-US" sz="3200" dirty="0" smtClean="0">
                <a:solidFill>
                  <a:srgbClr val="800000"/>
                </a:solidFill>
              </a:rPr>
              <a:t/>
            </a:r>
            <a:br>
              <a:rPr lang="en-US" sz="3200" dirty="0" smtClean="0">
                <a:solidFill>
                  <a:srgbClr val="800000"/>
                </a:solidFill>
              </a:rPr>
            </a:br>
            <a:r>
              <a:rPr lang="en-US" sz="2800" dirty="0" smtClean="0"/>
              <a:t/>
            </a:r>
            <a:br>
              <a:rPr lang="en-US" sz="2800" dirty="0" smtClean="0"/>
            </a:br>
            <a:endParaRPr lang="en-US" sz="2800" dirty="0" smtClean="0"/>
          </a:p>
        </p:txBody>
      </p:sp>
      <p:sp>
        <p:nvSpPr>
          <p:cNvPr id="446467" name="Rectangle 3"/>
          <p:cNvSpPr>
            <a:spLocks noGrp="1" noChangeArrowheads="1"/>
          </p:cNvSpPr>
          <p:nvPr>
            <p:ph idx="1"/>
          </p:nvPr>
        </p:nvSpPr>
        <p:spPr>
          <a:xfrm>
            <a:off x="533400" y="1752600"/>
            <a:ext cx="8153400" cy="5105400"/>
          </a:xfrm>
        </p:spPr>
        <p:txBody>
          <a:bodyPr/>
          <a:lstStyle/>
          <a:p>
            <a:pPr eaLnBrk="1" hangingPunct="1">
              <a:buClr>
                <a:srgbClr val="000099"/>
              </a:buClr>
              <a:buFont typeface="Wingdings" pitchFamily="2" charset="2"/>
              <a:buNone/>
              <a:defRPr/>
            </a:pPr>
            <a:r>
              <a:rPr lang="en-US" dirty="0" smtClean="0">
                <a:solidFill>
                  <a:schemeClr val="tx2"/>
                </a:solidFill>
              </a:rPr>
              <a:t>	Whenever you are contemplating a </a:t>
            </a:r>
            <a:r>
              <a:rPr lang="en-US" b="1" dirty="0" smtClean="0">
                <a:solidFill>
                  <a:schemeClr val="tx2"/>
                </a:solidFill>
              </a:rPr>
              <a:t>significant  </a:t>
            </a:r>
            <a:r>
              <a:rPr lang="en-US" dirty="0" err="1" smtClean="0">
                <a:solidFill>
                  <a:schemeClr val="tx2"/>
                </a:solidFill>
              </a:rPr>
              <a:t>postaward</a:t>
            </a:r>
            <a:r>
              <a:rPr lang="en-US" dirty="0" smtClean="0">
                <a:solidFill>
                  <a:schemeClr val="tx2"/>
                </a:solidFill>
              </a:rPr>
              <a:t> change, and you are uncertain about the need for prior approval, consult </a:t>
            </a:r>
            <a:r>
              <a:rPr lang="en-US" dirty="0" smtClean="0">
                <a:solidFill>
                  <a:schemeClr val="tx2"/>
                </a:solidFill>
                <a:effectLst>
                  <a:outerShdw blurRad="38100" dist="38100" dir="2700000" algn="tl">
                    <a:srgbClr val="C0C0C0"/>
                  </a:outerShdw>
                </a:effectLst>
              </a:rPr>
              <a:t>in advance</a:t>
            </a:r>
            <a:r>
              <a:rPr lang="en-US" dirty="0" smtClean="0">
                <a:solidFill>
                  <a:schemeClr val="tx2"/>
                </a:solidFill>
              </a:rPr>
              <a:t> with:</a:t>
            </a:r>
          </a:p>
          <a:p>
            <a:pPr eaLnBrk="1" hangingPunct="1">
              <a:lnSpc>
                <a:spcPct val="40000"/>
              </a:lnSpc>
              <a:buClr>
                <a:srgbClr val="000099"/>
              </a:buClr>
              <a:buFont typeface="Wingdings" pitchFamily="2" charset="2"/>
              <a:buNone/>
              <a:defRPr/>
            </a:pPr>
            <a:endParaRPr lang="en-US" dirty="0" smtClean="0">
              <a:solidFill>
                <a:schemeClr val="tx2"/>
              </a:solidFill>
            </a:endParaRPr>
          </a:p>
          <a:p>
            <a:pPr eaLnBrk="1" hangingPunct="1">
              <a:buClrTx/>
              <a:defRPr/>
            </a:pPr>
            <a:r>
              <a:rPr lang="en-US" dirty="0" smtClean="0">
                <a:solidFill>
                  <a:schemeClr val="accent4"/>
                </a:solidFill>
              </a:rPr>
              <a:t>The Notice of Award (terms and conditions)</a:t>
            </a:r>
          </a:p>
          <a:p>
            <a:pPr eaLnBrk="1" hangingPunct="1">
              <a:buClrTx/>
              <a:defRPr/>
            </a:pPr>
            <a:r>
              <a:rPr lang="en-US" dirty="0" smtClean="0">
                <a:solidFill>
                  <a:schemeClr val="accent4"/>
                </a:solidFill>
              </a:rPr>
              <a:t>Your Office for Sponsored Research/Projects</a:t>
            </a:r>
          </a:p>
          <a:p>
            <a:pPr eaLnBrk="1" hangingPunct="1">
              <a:buClrTx/>
              <a:defRPr/>
            </a:pPr>
            <a:r>
              <a:rPr lang="en-US" dirty="0" smtClean="0">
                <a:solidFill>
                  <a:schemeClr val="accent4"/>
                </a:solidFill>
              </a:rPr>
              <a:t>NIH awarding component Grants Management Officer/Specialist</a:t>
            </a:r>
          </a:p>
        </p:txBody>
      </p:sp>
      <p:sp>
        <p:nvSpPr>
          <p:cNvPr id="5"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39</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52400"/>
            <a:ext cx="9144000" cy="1219200"/>
          </a:xfrm>
        </p:spPr>
        <p:txBody>
          <a:bodyPr>
            <a:noAutofit/>
          </a:bodyPr>
          <a:lstStyle/>
          <a:p>
            <a:r>
              <a:rPr lang="en-US" sz="2400" dirty="0" smtClean="0">
                <a:latin typeface="Arial" pitchFamily="34" charset="0"/>
                <a:cs typeface="Arial" pitchFamily="34" charset="0"/>
              </a:rPr>
              <a:t>Updates-Final Uniform Guidance Governing Grants, Cooperative Agreements and other Funding Agreements Federal Agencies</a:t>
            </a:r>
          </a:p>
        </p:txBody>
      </p:sp>
      <p:sp>
        <p:nvSpPr>
          <p:cNvPr id="14339" name="Rectangle 3"/>
          <p:cNvSpPr>
            <a:spLocks noGrp="1" noChangeArrowheads="1"/>
          </p:cNvSpPr>
          <p:nvPr>
            <p:ph type="body" sz="half" idx="1"/>
          </p:nvPr>
        </p:nvSpPr>
        <p:spPr>
          <a:xfrm>
            <a:off x="76200" y="1676400"/>
            <a:ext cx="9067800" cy="4724400"/>
          </a:xfrm>
        </p:spPr>
        <p:txBody>
          <a:bodyPr>
            <a:normAutofit fontScale="92500"/>
          </a:bodyPr>
          <a:lstStyle/>
          <a:p>
            <a:r>
              <a:rPr lang="en-US" sz="2400" b="0" dirty="0"/>
              <a:t>As part of a larger Federal effort to increase efficiency and reduce waste, on December 26, 2013, the Office of Management and Budget (“OMB”) published a series of significant reforms to the Government’s policies relating to grants and cooperative agreements.</a:t>
            </a:r>
            <a:endParaRPr lang="en-US" sz="2400" b="0" dirty="0" smtClean="0"/>
          </a:p>
          <a:p>
            <a:r>
              <a:rPr lang="en-US" sz="2400" b="0" dirty="0" smtClean="0"/>
              <a:t>This </a:t>
            </a:r>
            <a:r>
              <a:rPr lang="en-US" sz="2400" b="0" dirty="0"/>
              <a:t>Final Guidance consolidates and supersedes the eight OMB circulars </a:t>
            </a:r>
            <a:r>
              <a:rPr lang="pt-BR" sz="2400" b="0" dirty="0"/>
              <a:t>(A-21, A-50, A-87, A-89, A-102, A-110, A-122, and A-133</a:t>
            </a:r>
            <a:r>
              <a:rPr lang="pt-BR" sz="2400" b="0" dirty="0" smtClean="0"/>
              <a:t>).</a:t>
            </a:r>
          </a:p>
          <a:p>
            <a:r>
              <a:rPr lang="en-US" sz="2400" b="0" dirty="0"/>
              <a:t>These new federal policies become effective for new federal awards and new funding for existing awards on Dec 26, 2014</a:t>
            </a:r>
            <a:r>
              <a:rPr lang="en-US" sz="2400" b="0" dirty="0" smtClean="0"/>
              <a:t>.</a:t>
            </a:r>
          </a:p>
          <a:p>
            <a:r>
              <a:rPr lang="en-US" sz="2400" b="0" dirty="0"/>
              <a:t>For more information see: https://www.federalregister.gov/articles/2013/12/26/2013-30465/uniform-administrative-requirements-cost-principles-and-audit-requirements-for-federal-awards#sec-200-20</a:t>
            </a:r>
          </a:p>
          <a:p>
            <a:pPr>
              <a:lnSpc>
                <a:spcPct val="30000"/>
              </a:lnSpc>
              <a:buFontTx/>
              <a:buNone/>
            </a:pPr>
            <a:endParaRPr lang="en-US" sz="2400" dirty="0" smtClean="0">
              <a:solidFill>
                <a:schemeClr val="tx2"/>
              </a:solidFill>
            </a:endParaRPr>
          </a:p>
          <a:p>
            <a:pPr>
              <a:lnSpc>
                <a:spcPct val="30000"/>
              </a:lnSpc>
              <a:buFontTx/>
              <a:buNone/>
            </a:pPr>
            <a:endParaRPr lang="en-US" sz="2400" dirty="0" smtClean="0">
              <a:solidFill>
                <a:schemeClr val="tx2"/>
              </a:solidFill>
            </a:endParaRPr>
          </a:p>
        </p:txBody>
      </p:sp>
      <p:sp>
        <p:nvSpPr>
          <p:cNvPr id="1434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4</a:t>
            </a:fld>
            <a:endParaRPr lang="en-US" dirty="0"/>
          </a:p>
        </p:txBody>
      </p:sp>
    </p:spTree>
    <p:extLst>
      <p:ext uri="{BB962C8B-B14F-4D97-AF65-F5344CB8AC3E}">
        <p14:creationId xmlns:p14="http://schemas.microsoft.com/office/powerpoint/2010/main" val="678022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0" y="152400"/>
            <a:ext cx="9144000" cy="1189037"/>
          </a:xfrm>
        </p:spPr>
        <p:txBody>
          <a:bodyPr>
            <a:noAutofit/>
          </a:bodyPr>
          <a:lstStyle/>
          <a:p>
            <a:r>
              <a:rPr lang="en-US" sz="7200" dirty="0" smtClean="0">
                <a:latin typeface="Arial" pitchFamily="34" charset="0"/>
                <a:cs typeface="Arial" pitchFamily="34" charset="0"/>
              </a:rPr>
              <a:t>Questions?</a:t>
            </a:r>
          </a:p>
        </p:txBody>
      </p:sp>
      <p:sp>
        <p:nvSpPr>
          <p:cNvPr id="2053" name="Rectangle 3"/>
          <p:cNvSpPr>
            <a:spLocks noGrp="1" noChangeArrowheads="1"/>
          </p:cNvSpPr>
          <p:nvPr>
            <p:ph idx="1"/>
          </p:nvPr>
        </p:nvSpPr>
        <p:spPr>
          <a:xfrm>
            <a:off x="-228600" y="1676400"/>
            <a:ext cx="9372600" cy="5181600"/>
          </a:xfrm>
        </p:spPr>
        <p:txBody>
          <a:bodyPr>
            <a:normAutofit lnSpcReduction="10000"/>
          </a:bodyPr>
          <a:lstStyle/>
          <a:p>
            <a:pPr>
              <a:lnSpc>
                <a:spcPct val="80000"/>
              </a:lnSpc>
              <a:buFontTx/>
              <a:buNone/>
            </a:pPr>
            <a:r>
              <a:rPr lang="en-US" dirty="0" smtClean="0"/>
              <a:t>	</a:t>
            </a:r>
            <a:r>
              <a:rPr lang="en-US" sz="2800" b="1" dirty="0" smtClean="0"/>
              <a:t>Diane Dean, </a:t>
            </a:r>
            <a:r>
              <a:rPr lang="en-US" sz="2000" b="1" dirty="0" smtClean="0"/>
              <a:t>Director, Division of Grants Compliance and Oversight</a:t>
            </a:r>
          </a:p>
          <a:p>
            <a:pPr>
              <a:lnSpc>
                <a:spcPct val="80000"/>
              </a:lnSpc>
              <a:buFontTx/>
              <a:buNone/>
            </a:pPr>
            <a:r>
              <a:rPr lang="en-US" sz="2400" dirty="0" smtClean="0"/>
              <a:t>	</a:t>
            </a:r>
            <a:r>
              <a:rPr lang="en-US" sz="2400" dirty="0" smtClean="0">
                <a:solidFill>
                  <a:schemeClr val="tx2"/>
                </a:solidFill>
                <a:hlinkClick r:id="rId3"/>
              </a:rPr>
              <a:t>diane.dean@nih.gov</a:t>
            </a:r>
            <a:endParaRPr lang="en-US" sz="2400" dirty="0" smtClean="0">
              <a:solidFill>
                <a:schemeClr val="tx2"/>
              </a:solidFill>
            </a:endParaRPr>
          </a:p>
          <a:p>
            <a:pPr>
              <a:lnSpc>
                <a:spcPct val="80000"/>
              </a:lnSpc>
              <a:buFontTx/>
              <a:buNone/>
            </a:pPr>
            <a:r>
              <a:rPr lang="en-US" sz="2400" dirty="0" smtClean="0"/>
              <a:t>	</a:t>
            </a:r>
            <a:r>
              <a:rPr lang="en-US" sz="2400" dirty="0" smtClean="0">
                <a:solidFill>
                  <a:schemeClr val="tx2"/>
                </a:solidFill>
              </a:rPr>
              <a:t>301-435-0949</a:t>
            </a:r>
          </a:p>
          <a:p>
            <a:pPr>
              <a:lnSpc>
                <a:spcPct val="80000"/>
              </a:lnSpc>
              <a:buFontTx/>
              <a:buNone/>
            </a:pPr>
            <a:endParaRPr lang="en-US" sz="1600" dirty="0" smtClean="0">
              <a:solidFill>
                <a:schemeClr val="tx2"/>
              </a:solidFill>
            </a:endParaRPr>
          </a:p>
          <a:p>
            <a:pPr>
              <a:lnSpc>
                <a:spcPct val="80000"/>
              </a:lnSpc>
              <a:buFontTx/>
              <a:buNone/>
            </a:pPr>
            <a:r>
              <a:rPr lang="en-US" sz="2800" dirty="0" smtClean="0"/>
              <a:t>	</a:t>
            </a:r>
            <a:r>
              <a:rPr lang="en-US" sz="2800" b="1" dirty="0" smtClean="0"/>
              <a:t>Kathy Hancock</a:t>
            </a:r>
            <a:r>
              <a:rPr lang="en-US" sz="3600" dirty="0" smtClean="0"/>
              <a:t>, </a:t>
            </a:r>
            <a:r>
              <a:rPr lang="en-US" sz="2000" dirty="0" smtClean="0"/>
              <a:t>Assistant Grants Compliance Officer</a:t>
            </a:r>
            <a:endParaRPr lang="en-US" sz="2000" b="1" dirty="0" smtClean="0"/>
          </a:p>
          <a:p>
            <a:pPr>
              <a:lnSpc>
                <a:spcPct val="80000"/>
              </a:lnSpc>
              <a:buFontTx/>
              <a:buNone/>
            </a:pPr>
            <a:r>
              <a:rPr lang="en-US" sz="2400" dirty="0" smtClean="0"/>
              <a:t>	</a:t>
            </a:r>
            <a:r>
              <a:rPr lang="en-US" sz="2400" dirty="0" smtClean="0">
                <a:solidFill>
                  <a:schemeClr val="tx2"/>
                </a:solidFill>
                <a:hlinkClick r:id="rId4"/>
              </a:rPr>
              <a:t>kathy.hancock@nih.gov</a:t>
            </a:r>
            <a:endParaRPr lang="en-US" sz="2400" dirty="0" smtClean="0">
              <a:solidFill>
                <a:schemeClr val="tx2"/>
              </a:solidFill>
            </a:endParaRPr>
          </a:p>
          <a:p>
            <a:pPr>
              <a:lnSpc>
                <a:spcPct val="80000"/>
              </a:lnSpc>
              <a:buFontTx/>
              <a:buNone/>
            </a:pPr>
            <a:r>
              <a:rPr lang="en-US" sz="2400" dirty="0" smtClean="0">
                <a:solidFill>
                  <a:schemeClr val="tx2"/>
                </a:solidFill>
              </a:rPr>
              <a:t>	301-435-1962</a:t>
            </a:r>
          </a:p>
          <a:p>
            <a:pPr>
              <a:lnSpc>
                <a:spcPct val="80000"/>
              </a:lnSpc>
              <a:buFontTx/>
              <a:buNone/>
            </a:pPr>
            <a:endParaRPr lang="en-US" sz="1600" b="1" dirty="0" smtClean="0"/>
          </a:p>
          <a:p>
            <a:pPr>
              <a:lnSpc>
                <a:spcPct val="80000"/>
              </a:lnSpc>
              <a:buFontTx/>
              <a:buNone/>
            </a:pPr>
            <a:r>
              <a:rPr lang="en-US" sz="2400" b="1" dirty="0" smtClean="0"/>
              <a:t>    </a:t>
            </a:r>
            <a:r>
              <a:rPr lang="en-US" dirty="0" smtClean="0"/>
              <a:t>Sahar Rais</a:t>
            </a:r>
            <a:r>
              <a:rPr lang="en-US" sz="2800" b="1" dirty="0" smtClean="0"/>
              <a:t>, </a:t>
            </a:r>
            <a:r>
              <a:rPr lang="en-US" sz="2000" b="1" dirty="0" smtClean="0"/>
              <a:t>Assistant Grants Compliance Officer</a:t>
            </a:r>
            <a:endParaRPr lang="en-US" sz="2800" b="1" dirty="0" smtClean="0"/>
          </a:p>
          <a:p>
            <a:pPr>
              <a:buNone/>
            </a:pPr>
            <a:r>
              <a:rPr lang="en-US" sz="2400" dirty="0" smtClean="0"/>
              <a:t>	</a:t>
            </a:r>
            <a:r>
              <a:rPr lang="en-US" sz="2400" u="sng" dirty="0">
                <a:solidFill>
                  <a:srgbClr val="00B050"/>
                </a:solidFill>
              </a:rPr>
              <a:t>raisdanais</a:t>
            </a:r>
            <a:r>
              <a:rPr lang="en-US" sz="2400" u="sng" dirty="0">
                <a:solidFill>
                  <a:srgbClr val="00B050"/>
                </a:solidFill>
                <a:hlinkClick r:id="rId5"/>
              </a:rPr>
              <a:t>@nih.gov</a:t>
            </a:r>
            <a:endParaRPr lang="en-US" sz="2400" u="sng" dirty="0">
              <a:solidFill>
                <a:srgbClr val="00B050"/>
              </a:solidFill>
            </a:endParaRPr>
          </a:p>
          <a:p>
            <a:pPr>
              <a:lnSpc>
                <a:spcPct val="80000"/>
              </a:lnSpc>
              <a:buFontTx/>
              <a:buNone/>
            </a:pPr>
            <a:r>
              <a:rPr lang="en-US" sz="2400" dirty="0" smtClean="0">
                <a:solidFill>
                  <a:schemeClr val="tx2"/>
                </a:solidFill>
              </a:rPr>
              <a:t>	301-435-0940</a:t>
            </a:r>
          </a:p>
          <a:p>
            <a:pPr>
              <a:lnSpc>
                <a:spcPct val="80000"/>
              </a:lnSpc>
              <a:buFontTx/>
              <a:buNone/>
            </a:pPr>
            <a:endParaRPr lang="en-US" sz="1600" dirty="0" smtClean="0"/>
          </a:p>
          <a:p>
            <a:pPr>
              <a:lnSpc>
                <a:spcPct val="80000"/>
              </a:lnSpc>
              <a:buFontTx/>
              <a:buNone/>
            </a:pPr>
            <a:r>
              <a:rPr lang="en-US" sz="2800" dirty="0" smtClean="0"/>
              <a:t>	</a:t>
            </a:r>
            <a:r>
              <a:rPr lang="en-US" sz="2400" b="1" dirty="0" smtClean="0">
                <a:solidFill>
                  <a:schemeClr val="tx2"/>
                </a:solidFill>
                <a:hlinkClick r:id="rId6"/>
              </a:rPr>
              <a:t>GrantsCompliance@nih.gov</a:t>
            </a:r>
            <a:endParaRPr lang="en-US" sz="2400" b="1" dirty="0" smtClean="0">
              <a:solidFill>
                <a:schemeClr val="tx2"/>
              </a:solidFill>
            </a:endParaRPr>
          </a:p>
          <a:p>
            <a:pPr>
              <a:lnSpc>
                <a:spcPct val="80000"/>
              </a:lnSpc>
              <a:buFontTx/>
              <a:buNone/>
            </a:pPr>
            <a:endParaRPr lang="en-US" sz="2400" dirty="0" smtClean="0"/>
          </a:p>
          <a:p>
            <a:pPr>
              <a:lnSpc>
                <a:spcPct val="80000"/>
              </a:lnSpc>
              <a:buFontTx/>
              <a:buNone/>
            </a:pPr>
            <a:endParaRPr lang="en-US" sz="1600" dirty="0" smtClean="0"/>
          </a:p>
        </p:txBody>
      </p:sp>
      <p:sp>
        <p:nvSpPr>
          <p:cNvPr id="2054" name="Rectangle 5"/>
          <p:cNvSpPr>
            <a:spLocks noChangeArrowheads="1"/>
          </p:cNvSpPr>
          <p:nvPr/>
        </p:nvSpPr>
        <p:spPr bwMode="auto">
          <a:xfrm>
            <a:off x="0" y="3146425"/>
            <a:ext cx="9144000" cy="0"/>
          </a:xfrm>
          <a:prstGeom prst="rect">
            <a:avLst/>
          </a:prstGeom>
          <a:noFill/>
          <a:ln w="9525">
            <a:noFill/>
            <a:miter lim="800000"/>
            <a:headEnd/>
            <a:tailEnd/>
          </a:ln>
        </p:spPr>
        <p:txBody>
          <a:bodyPr>
            <a:spAutoFit/>
          </a:bodyPr>
          <a:lstStyle/>
          <a:p>
            <a:endParaRPr lang="en-US"/>
          </a:p>
        </p:txBody>
      </p:sp>
      <p:grpSp>
        <p:nvGrpSpPr>
          <p:cNvPr id="2" name="Group 7"/>
          <p:cNvGrpSpPr/>
          <p:nvPr/>
        </p:nvGrpSpPr>
        <p:grpSpPr>
          <a:xfrm>
            <a:off x="6477000" y="5943600"/>
            <a:ext cx="2286000" cy="762000"/>
            <a:chOff x="2971800" y="609600"/>
            <a:chExt cx="3048000" cy="1016367"/>
          </a:xfrm>
        </p:grpSpPr>
        <p:pic>
          <p:nvPicPr>
            <p:cNvPr id="9" name="Picture 8" descr="HHS-NIH-OER Logo Combo.jpg"/>
            <p:cNvPicPr>
              <a:picLocks noChangeAspect="1"/>
            </p:cNvPicPr>
            <p:nvPr/>
          </p:nvPicPr>
          <p:blipFill>
            <a:blip r:embed="rId7"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a:xfrm>
              <a:off x="2971800" y="609600"/>
              <a:ext cx="1066800" cy="1016367"/>
            </a:xfrm>
            <a:prstGeom prst="rect">
              <a:avLst/>
            </a:prstGeom>
            <a:ln>
              <a:noFill/>
            </a:ln>
          </p:spPr>
        </p:pic>
        <p:pic>
          <p:nvPicPr>
            <p:cNvPr id="10" name="Picture 9" descr="NIH_Logo.tif"/>
            <p:cNvPicPr>
              <a:picLocks noChangeAspect="1"/>
            </p:cNvPicPr>
            <p:nvPr/>
          </p:nvPicPr>
          <p:blipFill>
            <a:blip r:embed="rId8" cstate="print">
              <a:clrChange>
                <a:clrFrom>
                  <a:srgbClr val="FFFFFF"/>
                </a:clrFrom>
                <a:clrTo>
                  <a:srgbClr val="FFFFFF">
                    <a:alpha val="0"/>
                  </a:srgbClr>
                </a:clrTo>
              </a:clrChange>
              <a:duotone>
                <a:prstClr val="black"/>
                <a:schemeClr val="accent1">
                  <a:tint val="45000"/>
                  <a:satMod val="400000"/>
                </a:schemeClr>
              </a:duotone>
            </a:blip>
            <a:stretch>
              <a:fillRect/>
            </a:stretch>
          </p:blipFill>
          <p:spPr>
            <a:xfrm>
              <a:off x="4114800" y="685800"/>
              <a:ext cx="868680" cy="868680"/>
            </a:xfrm>
            <a:prstGeom prst="rect">
              <a:avLst/>
            </a:prstGeom>
          </p:spPr>
        </p:pic>
        <p:pic>
          <p:nvPicPr>
            <p:cNvPr id="11" name="Picture 10" descr="OER Logo.gif"/>
            <p:cNvPicPr>
              <a:picLocks noChangeAspect="1"/>
            </p:cNvPicPr>
            <p:nvPr/>
          </p:nvPicPr>
          <p:blipFill>
            <a:blip r:embed="rId9" cstate="print"/>
            <a:stretch>
              <a:fillRect/>
            </a:stretch>
          </p:blipFill>
          <p:spPr>
            <a:xfrm>
              <a:off x="5181600" y="707382"/>
              <a:ext cx="838200" cy="816618"/>
            </a:xfrm>
            <a:prstGeom prst="rect">
              <a:avLst/>
            </a:prstGeom>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0"/>
            <a:ext cx="8229600" cy="1371600"/>
          </a:xfrm>
        </p:spPr>
        <p:txBody>
          <a:bodyPr>
            <a:noAutofit/>
          </a:bodyPr>
          <a:lstStyle/>
          <a:p>
            <a:pPr eaLnBrk="1" hangingPunct="1"/>
            <a:r>
              <a:rPr lang="en-US" sz="7200" dirty="0" smtClean="0">
                <a:latin typeface="Arial" pitchFamily="34" charset="0"/>
                <a:cs typeface="Arial" pitchFamily="34" charset="0"/>
              </a:rPr>
              <a:t>Cost Principles</a:t>
            </a:r>
          </a:p>
        </p:txBody>
      </p:sp>
      <p:sp>
        <p:nvSpPr>
          <p:cNvPr id="9219" name="Rectangle 3"/>
          <p:cNvSpPr>
            <a:spLocks noGrp="1" noChangeArrowheads="1"/>
          </p:cNvSpPr>
          <p:nvPr>
            <p:ph idx="1"/>
          </p:nvPr>
        </p:nvSpPr>
        <p:spPr>
          <a:xfrm>
            <a:off x="381000" y="2286000"/>
            <a:ext cx="8382000" cy="2743200"/>
          </a:xfrm>
        </p:spPr>
        <p:txBody>
          <a:bodyPr>
            <a:normAutofit lnSpcReduction="10000"/>
          </a:bodyPr>
          <a:lstStyle/>
          <a:p>
            <a:pPr eaLnBrk="1" hangingPunct="1">
              <a:lnSpc>
                <a:spcPct val="90000"/>
              </a:lnSpc>
            </a:pPr>
            <a:r>
              <a:rPr lang="en-US" sz="2000" b="1" dirty="0" smtClean="0"/>
              <a:t>OMB Circular A-21 </a:t>
            </a:r>
            <a:r>
              <a:rPr lang="en-US" sz="2000" dirty="0" smtClean="0"/>
              <a:t>(</a:t>
            </a:r>
            <a:r>
              <a:rPr lang="en-US" sz="2000" b="1" dirty="0" smtClean="0"/>
              <a:t>2 CFR Part 220) </a:t>
            </a:r>
            <a:r>
              <a:rPr lang="en-US" sz="2000" dirty="0" smtClean="0"/>
              <a:t>- Educational Institutions</a:t>
            </a:r>
          </a:p>
          <a:p>
            <a:pPr eaLnBrk="1" hangingPunct="1">
              <a:lnSpc>
                <a:spcPct val="90000"/>
              </a:lnSpc>
            </a:pPr>
            <a:r>
              <a:rPr lang="en-US" sz="2000" b="1" dirty="0" smtClean="0"/>
              <a:t>OMB Circular A-122 (2 CFR Part 230) – </a:t>
            </a:r>
            <a:r>
              <a:rPr lang="en-US" sz="2000" dirty="0" smtClean="0"/>
              <a:t>Non-Profits</a:t>
            </a:r>
          </a:p>
          <a:p>
            <a:pPr eaLnBrk="1" hangingPunct="1">
              <a:lnSpc>
                <a:spcPct val="90000"/>
              </a:lnSpc>
            </a:pPr>
            <a:r>
              <a:rPr lang="en-US" sz="2000" b="1" dirty="0" smtClean="0"/>
              <a:t>OMB Circular A-87 (2 CFR Part 225) – </a:t>
            </a:r>
            <a:r>
              <a:rPr lang="en-US" sz="2000" dirty="0" smtClean="0"/>
              <a:t>State/Local Governments</a:t>
            </a:r>
          </a:p>
          <a:p>
            <a:pPr eaLnBrk="1" hangingPunct="1">
              <a:lnSpc>
                <a:spcPct val="90000"/>
              </a:lnSpc>
            </a:pPr>
            <a:r>
              <a:rPr lang="en-US" sz="2000" b="1" dirty="0" smtClean="0"/>
              <a:t>45 CFR Part 74, Appendix E -</a:t>
            </a:r>
            <a:r>
              <a:rPr lang="en-US" sz="2000" dirty="0" smtClean="0"/>
              <a:t> Hospitals</a:t>
            </a:r>
          </a:p>
          <a:p>
            <a:pPr eaLnBrk="1" hangingPunct="1">
              <a:lnSpc>
                <a:spcPct val="90000"/>
              </a:lnSpc>
            </a:pPr>
            <a:r>
              <a:rPr lang="en-US" sz="2000" b="1" dirty="0" smtClean="0"/>
              <a:t>48 CFR Subpart 31.2 (FAR) – </a:t>
            </a:r>
            <a:r>
              <a:rPr lang="en-US" sz="2000" dirty="0" smtClean="0"/>
              <a:t>For-profits</a:t>
            </a:r>
          </a:p>
          <a:p>
            <a:pPr eaLnBrk="1" hangingPunct="1">
              <a:lnSpc>
                <a:spcPct val="90000"/>
              </a:lnSpc>
            </a:pPr>
            <a:endParaRPr lang="en-US" sz="2000" dirty="0" smtClean="0"/>
          </a:p>
          <a:p>
            <a:pPr eaLnBrk="1" hangingPunct="1">
              <a:lnSpc>
                <a:spcPct val="90000"/>
              </a:lnSpc>
            </a:pPr>
            <a:r>
              <a:rPr lang="en-US" sz="2000" b="1" dirty="0" smtClean="0"/>
              <a:t>Foreign</a:t>
            </a:r>
            <a:r>
              <a:rPr lang="en-US" sz="2000" dirty="0" smtClean="0"/>
              <a:t> institutions comply with the applicable cost principles depending on the type of organization </a:t>
            </a:r>
          </a:p>
        </p:txBody>
      </p:sp>
      <p:sp>
        <p:nvSpPr>
          <p:cNvPr id="9220" name="Rectangle 4"/>
          <p:cNvSpPr>
            <a:spLocks noChangeArrowheads="1"/>
          </p:cNvSpPr>
          <p:nvPr/>
        </p:nvSpPr>
        <p:spPr bwMode="auto">
          <a:xfrm>
            <a:off x="1524000" y="5486400"/>
            <a:ext cx="6248400" cy="641350"/>
          </a:xfrm>
          <a:prstGeom prst="rect">
            <a:avLst/>
          </a:prstGeom>
          <a:noFill/>
          <a:ln w="12700">
            <a:noFill/>
            <a:miter lim="800000"/>
            <a:headEnd type="none" w="sm" len="sm"/>
            <a:tailEnd type="none" w="sm" len="sm"/>
          </a:ln>
        </p:spPr>
        <p:txBody>
          <a:bodyPr>
            <a:spAutoFit/>
          </a:bodyPr>
          <a:lstStyle/>
          <a:p>
            <a:pPr eaLnBrk="0" hangingPunct="0">
              <a:lnSpc>
                <a:spcPct val="80000"/>
              </a:lnSpc>
              <a:spcBef>
                <a:spcPct val="20000"/>
              </a:spcBef>
            </a:pPr>
            <a:r>
              <a:rPr lang="en-US" sz="2000" b="1" dirty="0">
                <a:solidFill>
                  <a:srgbClr val="000000"/>
                </a:solidFill>
                <a:hlinkClick r:id="rId3"/>
              </a:rPr>
              <a:t>http://www.whitehouse.gov/omb/circulars/</a:t>
            </a:r>
            <a:endParaRPr lang="en-US" sz="2000" b="1" dirty="0">
              <a:solidFill>
                <a:srgbClr val="000000"/>
              </a:solidFill>
            </a:endParaRPr>
          </a:p>
          <a:p>
            <a:pPr eaLnBrk="0" hangingPunct="0">
              <a:lnSpc>
                <a:spcPct val="80000"/>
              </a:lnSpc>
              <a:spcBef>
                <a:spcPct val="20000"/>
              </a:spcBef>
            </a:pPr>
            <a:r>
              <a:rPr lang="en-US" sz="2000" b="1" dirty="0">
                <a:hlinkClick r:id="rId4"/>
              </a:rPr>
              <a:t>http://www.gpoaccess.gov/cfr/index.html</a:t>
            </a:r>
            <a:endParaRPr lang="en-US" sz="2000" b="1" dirty="0"/>
          </a:p>
        </p:txBody>
      </p:sp>
      <p:sp>
        <p:nvSpPr>
          <p:cNvPr id="7"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5</a:t>
            </a:fld>
            <a:endParaRPr lang="en-US" dirty="0"/>
          </a:p>
        </p:txBody>
      </p:sp>
      <p:pic>
        <p:nvPicPr>
          <p:cNvPr id="8" name="Picture 5" descr="DD01427_"/>
          <p:cNvPicPr>
            <a:picLocks noChangeAspect="1" noChangeArrowheads="1"/>
          </p:cNvPicPr>
          <p:nvPr/>
        </p:nvPicPr>
        <p:blipFill>
          <a:blip r:embed="rId5" cstate="print"/>
          <a:srcRect/>
          <a:stretch>
            <a:fillRect/>
          </a:stretch>
        </p:blipFill>
        <p:spPr bwMode="auto">
          <a:xfrm>
            <a:off x="6781800" y="170213"/>
            <a:ext cx="2362200" cy="105533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152400"/>
            <a:ext cx="7696200" cy="1295400"/>
          </a:xfrm>
        </p:spPr>
        <p:txBody>
          <a:bodyPr>
            <a:normAutofit/>
          </a:bodyPr>
          <a:lstStyle/>
          <a:p>
            <a:pPr eaLnBrk="1" hangingPunct="1"/>
            <a:r>
              <a:rPr lang="en-US" sz="3600" dirty="0" smtClean="0">
                <a:latin typeface="Arial" pitchFamily="34" charset="0"/>
                <a:cs typeface="Arial" pitchFamily="34" charset="0"/>
              </a:rPr>
              <a:t>A-21/A-122 (2 CFR 220/230)</a:t>
            </a:r>
            <a:br>
              <a:rPr lang="en-US" sz="3600" dirty="0" smtClean="0">
                <a:latin typeface="Arial" pitchFamily="34" charset="0"/>
                <a:cs typeface="Arial" pitchFamily="34" charset="0"/>
              </a:rPr>
            </a:br>
            <a:r>
              <a:rPr lang="en-US" sz="3600" dirty="0" smtClean="0">
                <a:latin typeface="Arial" pitchFamily="34" charset="0"/>
                <a:cs typeface="Arial" pitchFamily="34" charset="0"/>
              </a:rPr>
              <a:t>Cost Principles</a:t>
            </a:r>
          </a:p>
        </p:txBody>
      </p:sp>
      <p:sp>
        <p:nvSpPr>
          <p:cNvPr id="10243" name="Rectangle 3"/>
          <p:cNvSpPr>
            <a:spLocks noGrp="1" noChangeArrowheads="1"/>
          </p:cNvSpPr>
          <p:nvPr>
            <p:ph idx="1"/>
          </p:nvPr>
        </p:nvSpPr>
        <p:spPr>
          <a:xfrm>
            <a:off x="838200" y="2209800"/>
            <a:ext cx="7948612" cy="3533775"/>
          </a:xfrm>
        </p:spPr>
        <p:txBody>
          <a:bodyPr>
            <a:normAutofit lnSpcReduction="10000"/>
          </a:bodyPr>
          <a:lstStyle/>
          <a:p>
            <a:pPr eaLnBrk="1" hangingPunct="1">
              <a:lnSpc>
                <a:spcPct val="90000"/>
              </a:lnSpc>
              <a:buClrTx/>
            </a:pPr>
            <a:r>
              <a:rPr lang="en-US" dirty="0" smtClean="0"/>
              <a:t>Establishes principles for determining costs applicable to grants, contracts, and other agreements</a:t>
            </a:r>
          </a:p>
          <a:p>
            <a:pPr eaLnBrk="1" hangingPunct="1">
              <a:lnSpc>
                <a:spcPct val="90000"/>
              </a:lnSpc>
              <a:buClrTx/>
            </a:pPr>
            <a:r>
              <a:rPr lang="en-US" dirty="0" smtClean="0"/>
              <a:t>Direct costs</a:t>
            </a:r>
          </a:p>
          <a:p>
            <a:pPr eaLnBrk="1" hangingPunct="1">
              <a:lnSpc>
                <a:spcPct val="90000"/>
              </a:lnSpc>
              <a:buClrTx/>
            </a:pPr>
            <a:r>
              <a:rPr lang="en-US" dirty="0" smtClean="0"/>
              <a:t>F&amp;A/indirect costs</a:t>
            </a:r>
          </a:p>
          <a:p>
            <a:pPr eaLnBrk="1" hangingPunct="1">
              <a:lnSpc>
                <a:spcPct val="90000"/>
              </a:lnSpc>
              <a:buClrTx/>
            </a:pPr>
            <a:r>
              <a:rPr lang="en-US" dirty="0" smtClean="0"/>
              <a:t>Selected items of cost</a:t>
            </a:r>
          </a:p>
          <a:p>
            <a:pPr lvl="1" eaLnBrk="1" hangingPunct="1">
              <a:lnSpc>
                <a:spcPct val="90000"/>
              </a:lnSpc>
              <a:buClrTx/>
            </a:pPr>
            <a:r>
              <a:rPr lang="en-US" dirty="0" smtClean="0">
                <a:latin typeface="Verdana" pitchFamily="34" charset="0"/>
              </a:rPr>
              <a:t>allowable/unallowable costs</a:t>
            </a:r>
          </a:p>
          <a:p>
            <a:pPr lvl="1" eaLnBrk="1" hangingPunct="1">
              <a:lnSpc>
                <a:spcPct val="90000"/>
              </a:lnSpc>
              <a:buClrTx/>
            </a:pPr>
            <a:r>
              <a:rPr lang="en-US" dirty="0" smtClean="0">
                <a:latin typeface="Verdana" pitchFamily="34" charset="0"/>
              </a:rPr>
              <a:t>time and effort reporting </a:t>
            </a:r>
          </a:p>
        </p:txBody>
      </p:sp>
      <p:sp>
        <p:nvSpPr>
          <p:cNvPr id="6"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6</a:t>
            </a:fld>
            <a:endParaRPr lang="en-US" dirty="0"/>
          </a:p>
        </p:txBody>
      </p:sp>
      <p:pic>
        <p:nvPicPr>
          <p:cNvPr id="7" name="Picture 5" descr="DD01427_"/>
          <p:cNvPicPr>
            <a:picLocks noChangeAspect="1" noChangeArrowheads="1"/>
          </p:cNvPicPr>
          <p:nvPr/>
        </p:nvPicPr>
        <p:blipFill>
          <a:blip r:embed="rId3" cstate="print"/>
          <a:srcRect/>
          <a:stretch>
            <a:fillRect/>
          </a:stretch>
        </p:blipFill>
        <p:spPr bwMode="auto">
          <a:xfrm>
            <a:off x="6781800" y="170213"/>
            <a:ext cx="2362200" cy="105533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152400"/>
            <a:ext cx="7696200" cy="1143000"/>
          </a:xfrm>
        </p:spPr>
        <p:txBody>
          <a:bodyPr>
            <a:noAutofit/>
          </a:bodyPr>
          <a:lstStyle/>
          <a:p>
            <a:pPr eaLnBrk="1" hangingPunct="1"/>
            <a:r>
              <a:rPr lang="en-US" sz="4400" dirty="0" smtClean="0">
                <a:latin typeface="Arial" pitchFamily="34" charset="0"/>
                <a:cs typeface="Arial" pitchFamily="34" charset="0"/>
              </a:rPr>
              <a:t>Administrative Standards</a:t>
            </a:r>
          </a:p>
        </p:txBody>
      </p:sp>
      <p:sp>
        <p:nvSpPr>
          <p:cNvPr id="11267" name="Rectangle 3"/>
          <p:cNvSpPr>
            <a:spLocks noGrp="1" noChangeArrowheads="1"/>
          </p:cNvSpPr>
          <p:nvPr>
            <p:ph idx="1"/>
          </p:nvPr>
        </p:nvSpPr>
        <p:spPr>
          <a:xfrm>
            <a:off x="609600" y="2514600"/>
            <a:ext cx="8178800" cy="2667000"/>
          </a:xfrm>
        </p:spPr>
        <p:txBody>
          <a:bodyPr/>
          <a:lstStyle/>
          <a:p>
            <a:pPr eaLnBrk="1" hangingPunct="1"/>
            <a:r>
              <a:rPr lang="en-US" b="1" dirty="0" smtClean="0"/>
              <a:t>OMB Circular A-110</a:t>
            </a:r>
            <a:r>
              <a:rPr lang="en-US" dirty="0" smtClean="0"/>
              <a:t> – relocated to</a:t>
            </a:r>
            <a:r>
              <a:rPr lang="en-US" b="1" dirty="0" smtClean="0"/>
              <a:t> 2 CFR Part 215 -  </a:t>
            </a:r>
            <a:r>
              <a:rPr lang="en-US" dirty="0" smtClean="0"/>
              <a:t>Uniform Administrative Requirements for Grants and Agreements with Universities, Hospitals and Other Non-Profit Organizations (domestic and foreign)</a:t>
            </a:r>
          </a:p>
          <a:p>
            <a:pPr eaLnBrk="1" hangingPunct="1">
              <a:lnSpc>
                <a:spcPct val="60000"/>
              </a:lnSpc>
              <a:buFont typeface="Wingdings" pitchFamily="2" charset="2"/>
              <a:buNone/>
            </a:pPr>
            <a:endParaRPr lang="en-US" dirty="0" smtClean="0"/>
          </a:p>
          <a:p>
            <a:pPr eaLnBrk="1" hangingPunct="1"/>
            <a:endParaRPr lang="en-US" dirty="0" smtClean="0"/>
          </a:p>
          <a:p>
            <a:pPr eaLnBrk="1" hangingPunct="1"/>
            <a:endParaRPr lang="en-US" dirty="0" smtClean="0"/>
          </a:p>
        </p:txBody>
      </p:sp>
      <p:sp>
        <p:nvSpPr>
          <p:cNvPr id="6"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7</a:t>
            </a:fld>
            <a:endParaRPr lang="en-US" dirty="0"/>
          </a:p>
        </p:txBody>
      </p:sp>
      <p:pic>
        <p:nvPicPr>
          <p:cNvPr id="7" name="Picture 5" descr="DD01427_"/>
          <p:cNvPicPr>
            <a:picLocks noChangeAspect="1" noChangeArrowheads="1"/>
          </p:cNvPicPr>
          <p:nvPr/>
        </p:nvPicPr>
        <p:blipFill>
          <a:blip r:embed="rId3" cstate="print"/>
          <a:srcRect/>
          <a:stretch>
            <a:fillRect/>
          </a:stretch>
        </p:blipFill>
        <p:spPr bwMode="auto">
          <a:xfrm>
            <a:off x="6781800" y="170213"/>
            <a:ext cx="2362200" cy="105533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0"/>
            <a:ext cx="8229600" cy="1524000"/>
          </a:xfrm>
        </p:spPr>
        <p:txBody>
          <a:bodyPr>
            <a:noAutofit/>
          </a:bodyPr>
          <a:lstStyle/>
          <a:p>
            <a:pPr eaLnBrk="1" hangingPunct="1"/>
            <a:r>
              <a:rPr lang="en-US" sz="4400" dirty="0" smtClean="0">
                <a:latin typeface="Arial" pitchFamily="34" charset="0"/>
                <a:cs typeface="Arial" pitchFamily="34" charset="0"/>
              </a:rPr>
              <a:t>OMB Circular A-110</a:t>
            </a:r>
            <a:r>
              <a:rPr lang="en-US" sz="4800" dirty="0" smtClean="0">
                <a:latin typeface="Arial" pitchFamily="34" charset="0"/>
                <a:cs typeface="Arial" pitchFamily="34" charset="0"/>
              </a:rPr>
              <a:t/>
            </a:r>
            <a:br>
              <a:rPr lang="en-US" sz="4800" dirty="0" smtClean="0">
                <a:latin typeface="Arial" pitchFamily="34" charset="0"/>
                <a:cs typeface="Arial" pitchFamily="34" charset="0"/>
              </a:rPr>
            </a:br>
            <a:r>
              <a:rPr lang="en-US" sz="4000" dirty="0" smtClean="0">
                <a:latin typeface="Arial" pitchFamily="34" charset="0"/>
                <a:cs typeface="Arial" pitchFamily="34" charset="0"/>
              </a:rPr>
              <a:t>Administrative Requirements</a:t>
            </a:r>
          </a:p>
        </p:txBody>
      </p:sp>
      <p:sp>
        <p:nvSpPr>
          <p:cNvPr id="12291" name="Rectangle 3"/>
          <p:cNvSpPr>
            <a:spLocks noGrp="1" noChangeArrowheads="1"/>
          </p:cNvSpPr>
          <p:nvPr>
            <p:ph idx="1"/>
          </p:nvPr>
        </p:nvSpPr>
        <p:spPr>
          <a:xfrm>
            <a:off x="914400" y="1600200"/>
            <a:ext cx="8229600" cy="5105400"/>
          </a:xfrm>
          <a:noFill/>
        </p:spPr>
        <p:txBody>
          <a:bodyPr>
            <a:normAutofit lnSpcReduction="10000"/>
          </a:bodyPr>
          <a:lstStyle/>
          <a:p>
            <a:pPr marL="346075" indent="-346075" eaLnBrk="1" hangingPunct="1">
              <a:lnSpc>
                <a:spcPct val="80000"/>
              </a:lnSpc>
              <a:buFont typeface="Wingdings" pitchFamily="2" charset="2"/>
              <a:buNone/>
            </a:pPr>
            <a:r>
              <a:rPr lang="en-US" sz="1800" b="1" dirty="0" smtClean="0"/>
              <a:t>Prescribes</a:t>
            </a:r>
            <a:r>
              <a:rPr lang="en-US" sz="1800" dirty="0" smtClean="0"/>
              <a:t>:</a:t>
            </a:r>
          </a:p>
          <a:p>
            <a:pPr marL="346075" indent="-346075" eaLnBrk="1" hangingPunct="1">
              <a:lnSpc>
                <a:spcPct val="80000"/>
              </a:lnSpc>
              <a:buFont typeface="Wingdings" pitchFamily="2" charset="2"/>
              <a:buNone/>
            </a:pPr>
            <a:endParaRPr lang="en-US" sz="1800" dirty="0" smtClean="0">
              <a:latin typeface="Verdana" pitchFamily="34" charset="0"/>
            </a:endParaRPr>
          </a:p>
          <a:p>
            <a:pPr marL="346075" indent="-346075" eaLnBrk="1" hangingPunct="1">
              <a:lnSpc>
                <a:spcPct val="60000"/>
              </a:lnSpc>
              <a:buSzPct val="80000"/>
            </a:pPr>
            <a:r>
              <a:rPr lang="en-US" sz="1800" dirty="0" err="1" smtClean="0">
                <a:latin typeface="Verdana" pitchFamily="34" charset="0"/>
              </a:rPr>
              <a:t>Preaward</a:t>
            </a:r>
            <a:r>
              <a:rPr lang="en-US" sz="1800" dirty="0" smtClean="0">
                <a:latin typeface="Verdana" pitchFamily="34" charset="0"/>
              </a:rPr>
              <a:t> requirements</a:t>
            </a:r>
          </a:p>
          <a:p>
            <a:pPr marL="346075" indent="-346075" eaLnBrk="1" hangingPunct="1">
              <a:lnSpc>
                <a:spcPct val="60000"/>
              </a:lnSpc>
              <a:buSzPct val="80000"/>
            </a:pPr>
            <a:r>
              <a:rPr lang="en-US" sz="1800" dirty="0" err="1" smtClean="0">
                <a:latin typeface="Verdana" pitchFamily="34" charset="0"/>
              </a:rPr>
              <a:t>Postaward</a:t>
            </a:r>
            <a:r>
              <a:rPr lang="en-US" sz="1800" dirty="0" smtClean="0">
                <a:latin typeface="Verdana" pitchFamily="34" charset="0"/>
              </a:rPr>
              <a:t> requirements</a:t>
            </a:r>
          </a:p>
          <a:p>
            <a:pPr marL="346075" indent="-346075" eaLnBrk="1" hangingPunct="1">
              <a:lnSpc>
                <a:spcPct val="80000"/>
              </a:lnSpc>
              <a:buFont typeface="Wingdings" pitchFamily="2" charset="2"/>
              <a:buNone/>
            </a:pPr>
            <a:endParaRPr lang="en-US" sz="1800" dirty="0" smtClean="0">
              <a:latin typeface="Verdana" pitchFamily="34" charset="0"/>
            </a:endParaRPr>
          </a:p>
          <a:p>
            <a:pPr marL="346075" indent="-346075" eaLnBrk="1" hangingPunct="1">
              <a:lnSpc>
                <a:spcPct val="80000"/>
              </a:lnSpc>
              <a:buFont typeface="Wingdings" pitchFamily="2" charset="2"/>
              <a:buNone/>
            </a:pPr>
            <a:r>
              <a:rPr lang="en-US" sz="1800" b="1" dirty="0" smtClean="0"/>
              <a:t>Also includes requirements for</a:t>
            </a:r>
            <a:r>
              <a:rPr lang="en-US" sz="1800" dirty="0" smtClean="0"/>
              <a:t>:</a:t>
            </a:r>
          </a:p>
          <a:p>
            <a:pPr marL="1093788" lvl="1" indent="-463550" eaLnBrk="1" hangingPunct="1">
              <a:lnSpc>
                <a:spcPct val="80000"/>
              </a:lnSpc>
            </a:pPr>
            <a:r>
              <a:rPr lang="en-US" sz="2000" dirty="0" smtClean="0"/>
              <a:t>Payment</a:t>
            </a:r>
          </a:p>
          <a:p>
            <a:pPr marL="1093788" lvl="1" indent="-463550" eaLnBrk="1" hangingPunct="1">
              <a:lnSpc>
                <a:spcPct val="80000"/>
              </a:lnSpc>
            </a:pPr>
            <a:r>
              <a:rPr lang="en-US" sz="2000" dirty="0" smtClean="0"/>
              <a:t>Matching or Cost sharing </a:t>
            </a:r>
          </a:p>
          <a:p>
            <a:pPr marL="1093788" lvl="1" indent="-463550" eaLnBrk="1" hangingPunct="1">
              <a:lnSpc>
                <a:spcPct val="80000"/>
              </a:lnSpc>
            </a:pPr>
            <a:r>
              <a:rPr lang="en-US" sz="2000" dirty="0" smtClean="0"/>
              <a:t>Accounting for program income</a:t>
            </a:r>
          </a:p>
          <a:p>
            <a:pPr marL="1093788" lvl="1" indent="-463550" eaLnBrk="1" hangingPunct="1">
              <a:lnSpc>
                <a:spcPct val="80000"/>
              </a:lnSpc>
            </a:pPr>
            <a:r>
              <a:rPr lang="en-US" sz="2000" dirty="0" smtClean="0"/>
              <a:t>Revision of budget and program plans</a:t>
            </a:r>
          </a:p>
          <a:p>
            <a:pPr marL="1093788" lvl="1" indent="-463550" eaLnBrk="1" hangingPunct="1">
              <a:lnSpc>
                <a:spcPct val="80000"/>
              </a:lnSpc>
            </a:pPr>
            <a:r>
              <a:rPr lang="en-US" sz="2000" dirty="0" smtClean="0"/>
              <a:t>Non-Federal audits</a:t>
            </a:r>
          </a:p>
          <a:p>
            <a:pPr marL="1093788" lvl="1" indent="-463550" eaLnBrk="1" hangingPunct="1">
              <a:lnSpc>
                <a:spcPct val="80000"/>
              </a:lnSpc>
            </a:pPr>
            <a:r>
              <a:rPr lang="en-US" sz="2000" dirty="0" smtClean="0"/>
              <a:t>Allowable costs</a:t>
            </a:r>
          </a:p>
          <a:p>
            <a:pPr marL="1093788" lvl="1" indent="-463550" eaLnBrk="1" hangingPunct="1">
              <a:lnSpc>
                <a:spcPct val="80000"/>
              </a:lnSpc>
              <a:buFontTx/>
              <a:buNone/>
            </a:pPr>
            <a:endParaRPr lang="en-US" sz="2000" dirty="0" smtClean="0"/>
          </a:p>
          <a:p>
            <a:pPr marL="346075" indent="-346075" eaLnBrk="1" hangingPunct="1">
              <a:lnSpc>
                <a:spcPct val="80000"/>
              </a:lnSpc>
            </a:pPr>
            <a:r>
              <a:rPr lang="en-US" sz="2000" dirty="0" smtClean="0"/>
              <a:t>Financial management systems standards</a:t>
            </a:r>
          </a:p>
          <a:p>
            <a:pPr marL="346075" indent="-346075" eaLnBrk="1" hangingPunct="1">
              <a:lnSpc>
                <a:spcPct val="80000"/>
              </a:lnSpc>
            </a:pPr>
            <a:r>
              <a:rPr lang="en-US" sz="1800" dirty="0" smtClean="0"/>
              <a:t>Property standards</a:t>
            </a:r>
          </a:p>
          <a:p>
            <a:pPr marL="346075" indent="-346075" eaLnBrk="1" hangingPunct="1">
              <a:lnSpc>
                <a:spcPct val="80000"/>
              </a:lnSpc>
            </a:pPr>
            <a:r>
              <a:rPr lang="en-US" sz="1800" dirty="0" smtClean="0"/>
              <a:t>Procurement standards </a:t>
            </a:r>
          </a:p>
          <a:p>
            <a:pPr marL="346075" indent="-346075" eaLnBrk="1" hangingPunct="1">
              <a:lnSpc>
                <a:spcPct val="80000"/>
              </a:lnSpc>
            </a:pPr>
            <a:r>
              <a:rPr lang="en-US" sz="1800" dirty="0" smtClean="0"/>
              <a:t>Reports and records</a:t>
            </a:r>
            <a:endParaRPr lang="en-US" sz="1800" dirty="0" smtClean="0">
              <a:latin typeface="Verdana" pitchFamily="34" charset="0"/>
            </a:endParaRPr>
          </a:p>
          <a:p>
            <a:pPr marL="1093788" lvl="1" indent="-463550" eaLnBrk="1" hangingPunct="1">
              <a:lnSpc>
                <a:spcPct val="60000"/>
              </a:lnSpc>
              <a:buSzPct val="80000"/>
              <a:buFont typeface="Wingdings" pitchFamily="2" charset="2"/>
              <a:buNone/>
            </a:pPr>
            <a:endParaRPr lang="en-US" sz="2000" dirty="0" smtClean="0">
              <a:latin typeface="Verdana" pitchFamily="34" charset="0"/>
            </a:endParaRPr>
          </a:p>
          <a:p>
            <a:pPr marL="1436688" lvl="2" eaLnBrk="1" hangingPunct="1">
              <a:lnSpc>
                <a:spcPct val="60000"/>
              </a:lnSpc>
              <a:buClr>
                <a:schemeClr val="tx1"/>
              </a:buClr>
              <a:buFontTx/>
              <a:buNone/>
            </a:pPr>
            <a:endParaRPr lang="en-US" sz="1200" dirty="0" smtClean="0">
              <a:latin typeface="Verdana" pitchFamily="34" charset="0"/>
            </a:endParaRPr>
          </a:p>
        </p:txBody>
      </p:sp>
      <p:sp>
        <p:nvSpPr>
          <p:cNvPr id="6"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8</a:t>
            </a:fld>
            <a:endParaRPr lang="en-US" dirty="0"/>
          </a:p>
        </p:txBody>
      </p:sp>
      <p:pic>
        <p:nvPicPr>
          <p:cNvPr id="7" name="Picture 5" descr="DD01427_"/>
          <p:cNvPicPr>
            <a:picLocks noChangeAspect="1" noChangeArrowheads="1"/>
          </p:cNvPicPr>
          <p:nvPr/>
        </p:nvPicPr>
        <p:blipFill>
          <a:blip r:embed="rId3" cstate="print"/>
          <a:srcRect/>
          <a:stretch>
            <a:fillRect/>
          </a:stretch>
        </p:blipFill>
        <p:spPr bwMode="auto">
          <a:xfrm>
            <a:off x="6781800" y="170213"/>
            <a:ext cx="2362200" cy="105533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0"/>
            <a:ext cx="8229600" cy="1447800"/>
          </a:xfrm>
        </p:spPr>
        <p:txBody>
          <a:bodyPr>
            <a:noAutofit/>
          </a:bodyPr>
          <a:lstStyle/>
          <a:p>
            <a:pPr eaLnBrk="1" hangingPunct="1"/>
            <a:r>
              <a:rPr lang="en-US" sz="4800" dirty="0" smtClean="0">
                <a:latin typeface="Arial" pitchFamily="34" charset="0"/>
                <a:cs typeface="Arial" pitchFamily="34" charset="0"/>
              </a:rPr>
              <a:t>Audit Requirements</a:t>
            </a:r>
          </a:p>
        </p:txBody>
      </p:sp>
      <p:sp>
        <p:nvSpPr>
          <p:cNvPr id="13315" name="Rectangle 3"/>
          <p:cNvSpPr>
            <a:spLocks noGrp="1" noChangeArrowheads="1"/>
          </p:cNvSpPr>
          <p:nvPr>
            <p:ph idx="1"/>
          </p:nvPr>
        </p:nvSpPr>
        <p:spPr>
          <a:xfrm>
            <a:off x="457200" y="1752600"/>
            <a:ext cx="8229600" cy="4525963"/>
          </a:xfrm>
        </p:spPr>
        <p:txBody>
          <a:bodyPr/>
          <a:lstStyle/>
          <a:p>
            <a:pPr eaLnBrk="1" hangingPunct="1"/>
            <a:r>
              <a:rPr lang="en-US" sz="2400" dirty="0" smtClean="0"/>
              <a:t>In general, OMB Circular A-133 requires a State government, local government, or non-profit organization (including institutions of higher education) that </a:t>
            </a:r>
            <a:r>
              <a:rPr lang="en-US" sz="2400" b="1" dirty="0" smtClean="0"/>
              <a:t>expends $500,000 or more per year under Federal grants</a:t>
            </a:r>
            <a:r>
              <a:rPr lang="en-US" sz="2400" dirty="0" smtClean="0"/>
              <a:t>, cooperative agreements, and/or procurement contracts to have an annual audit by a public accountant or a Federal, State, or local government audit organization.</a:t>
            </a:r>
          </a:p>
          <a:p>
            <a:pPr eaLnBrk="1" hangingPunct="1">
              <a:buFont typeface="Wingdings" pitchFamily="2" charset="2"/>
              <a:buNone/>
            </a:pPr>
            <a:endParaRPr lang="en-US" sz="2400" dirty="0" smtClean="0"/>
          </a:p>
          <a:p>
            <a:pPr eaLnBrk="1" hangingPunct="1"/>
            <a:r>
              <a:rPr lang="en-US" sz="2400" dirty="0" smtClean="0"/>
              <a:t>Foreign and Commercial (for-profit) organizations are subject to audit provisions contained in 45 CFR 74.26(d) and the NIH Grants Policy Statement (GPS).</a:t>
            </a:r>
          </a:p>
          <a:p>
            <a:pPr eaLnBrk="1" hangingPunct="1"/>
            <a:endParaRPr lang="en-US" sz="2400" dirty="0" smtClean="0"/>
          </a:p>
          <a:p>
            <a:pPr eaLnBrk="1" hangingPunct="1"/>
            <a:endParaRPr lang="en-US" sz="2400" dirty="0" smtClean="0"/>
          </a:p>
        </p:txBody>
      </p:sp>
      <p:pic>
        <p:nvPicPr>
          <p:cNvPr id="13316" name="Picture 5" descr="DD01427_"/>
          <p:cNvPicPr>
            <a:picLocks noChangeAspect="1" noChangeArrowheads="1"/>
          </p:cNvPicPr>
          <p:nvPr/>
        </p:nvPicPr>
        <p:blipFill>
          <a:blip r:embed="rId3" cstate="print"/>
          <a:srcRect/>
          <a:stretch>
            <a:fillRect/>
          </a:stretch>
        </p:blipFill>
        <p:spPr bwMode="auto">
          <a:xfrm>
            <a:off x="6781800" y="170213"/>
            <a:ext cx="2362200" cy="1055335"/>
          </a:xfrm>
          <a:prstGeom prst="rect">
            <a:avLst/>
          </a:prstGeom>
          <a:noFill/>
          <a:ln w="9525">
            <a:noFill/>
            <a:miter lim="800000"/>
            <a:headEnd/>
            <a:tailEnd/>
          </a:ln>
        </p:spPr>
      </p:pic>
      <p:sp>
        <p:nvSpPr>
          <p:cNvPr id="6"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9</a:t>
            </a:fld>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4.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0.xml><?xml version="1.0" encoding="utf-8"?>
<a:theme xmlns:a="http://schemas.openxmlformats.org/drawingml/2006/main" name="3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1.xml><?xml version="1.0" encoding="utf-8"?>
<a:theme xmlns:a="http://schemas.openxmlformats.org/drawingml/2006/main" name="3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2.xml><?xml version="1.0" encoding="utf-8"?>
<a:theme xmlns:a="http://schemas.openxmlformats.org/drawingml/2006/main" name="3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3.xml><?xml version="1.0" encoding="utf-8"?>
<a:theme xmlns:a="http://schemas.openxmlformats.org/drawingml/2006/main" name="4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4.xml><?xml version="1.0" encoding="utf-8"?>
<a:theme xmlns:a="http://schemas.openxmlformats.org/drawingml/2006/main" name="4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5.xml><?xml version="1.0" encoding="utf-8"?>
<a:theme xmlns:a="http://schemas.openxmlformats.org/drawingml/2006/main" name="4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4.xml><?xml version="1.0" encoding="utf-8"?>
<a:theme xmlns:a="http://schemas.openxmlformats.org/drawingml/2006/main" name="1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5.xml><?xml version="1.0" encoding="utf-8"?>
<a:theme xmlns:a="http://schemas.openxmlformats.org/drawingml/2006/main" name="1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1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7.xml><?xml version="1.0" encoding="utf-8"?>
<a:theme xmlns:a="http://schemas.openxmlformats.org/drawingml/2006/main" name="2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8.xml><?xml version="1.0" encoding="utf-8"?>
<a:theme xmlns:a="http://schemas.openxmlformats.org/drawingml/2006/main" name="2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2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06E598776B79408DE98D0C79F14201" ma:contentTypeVersion="4" ma:contentTypeDescription="Create a new document." ma:contentTypeScope="" ma:versionID="74804a151ccd934a2f99bdedab4b878b">
  <xsd:schema xmlns:xsd="http://www.w3.org/2001/XMLSchema" xmlns:xs="http://www.w3.org/2001/XMLSchema" xmlns:p="http://schemas.microsoft.com/office/2006/metadata/properties" xmlns:ns2="e64061a7-bc73-4e36-8b6e-74220a960d58" targetNamespace="http://schemas.microsoft.com/office/2006/metadata/properties" ma:root="true" ma:fieldsID="381f62e2a68e65fe632c2feb79df998c" ns2:_="">
    <xsd:import namespace="e64061a7-bc73-4e36-8b6e-74220a960d58"/>
    <xsd:element name="properties">
      <xsd:complexType>
        <xsd:sequence>
          <xsd:element name="documentManagement">
            <xsd:complexType>
              <xsd:all>
                <xsd:element ref="ns2:Assigned_x0020_To0"/>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61a7-bc73-4e36-8b6e-74220a960d58" elementFormDefault="qualified">
    <xsd:import namespace="http://schemas.microsoft.com/office/2006/documentManagement/types"/>
    <xsd:import namespace="http://schemas.microsoft.com/office/infopath/2007/PartnerControls"/>
    <xsd:element name="Assigned_x0020_To0" ma:index="8" ma:displayName="Assigned To" ma:description="Your name"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ssigned_x0020_To0 xmlns="e64061a7-bc73-4e36-8b6e-74220a960d58">
      <UserInfo>
        <DisplayName>Rais, Sahar (NIH/OD) [E]</DisplayName>
        <AccountId>2365</AccountId>
        <AccountType/>
      </UserInfo>
    </Assigned_x0020_To0>
    <username xmlns="e64061a7-bc73-4e36-8b6e-74220a960d58" xsi:nil="true"/>
  </documentManagement>
</p:properties>
</file>

<file path=customXml/itemProps1.xml><?xml version="1.0" encoding="utf-8"?>
<ds:datastoreItem xmlns:ds="http://schemas.openxmlformats.org/officeDocument/2006/customXml" ds:itemID="{6FA0D10A-4226-4151-A64A-4FF42394065D}"/>
</file>

<file path=customXml/itemProps2.xml><?xml version="1.0" encoding="utf-8"?>
<ds:datastoreItem xmlns:ds="http://schemas.openxmlformats.org/officeDocument/2006/customXml" ds:itemID="{3C13FC00-FE30-4958-9055-8461F8B2000A}"/>
</file>

<file path=customXml/itemProps3.xml><?xml version="1.0" encoding="utf-8"?>
<ds:datastoreItem xmlns:ds="http://schemas.openxmlformats.org/officeDocument/2006/customXml" ds:itemID="{1E6974B8-BD57-4DCB-B762-45D8AEBD558C}"/>
</file>

<file path=docProps/app.xml><?xml version="1.0" encoding="utf-8"?>
<Properties xmlns="http://schemas.openxmlformats.org/officeDocument/2006/extended-properties" xmlns:vt="http://schemas.openxmlformats.org/officeDocument/2006/docPropsVTypes">
  <Template>OER2012</Template>
  <TotalTime>23529</TotalTime>
  <Words>1878</Words>
  <Application>Microsoft Office PowerPoint</Application>
  <PresentationFormat>On-screen Show (4:3)</PresentationFormat>
  <Paragraphs>404</Paragraphs>
  <Slides>40</Slides>
  <Notes>40</Notes>
  <HiddenSlides>0</HiddenSlides>
  <MMClips>0</MMClips>
  <ScaleCrop>false</ScaleCrop>
  <HeadingPairs>
    <vt:vector size="6" baseType="variant">
      <vt:variant>
        <vt:lpstr>Theme</vt:lpstr>
      </vt:variant>
      <vt:variant>
        <vt:i4>15</vt:i4>
      </vt:variant>
      <vt:variant>
        <vt:lpstr>Embedded OLE Servers</vt:lpstr>
      </vt:variant>
      <vt:variant>
        <vt:i4>2</vt:i4>
      </vt:variant>
      <vt:variant>
        <vt:lpstr>Slide Titles</vt:lpstr>
      </vt:variant>
      <vt:variant>
        <vt:i4>40</vt:i4>
      </vt:variant>
    </vt:vector>
  </HeadingPairs>
  <TitlesOfParts>
    <vt:vector size="57" baseType="lpstr">
      <vt:lpstr>OER2012</vt:lpstr>
      <vt:lpstr>Urban</vt:lpstr>
      <vt:lpstr>Option 1 - Small Pics at Bottom</vt:lpstr>
      <vt:lpstr>1_OER2012</vt:lpstr>
      <vt:lpstr>1_Urban</vt:lpstr>
      <vt:lpstr>1_Option 1 - Small Pics at Bottom</vt:lpstr>
      <vt:lpstr>2_OER2012</vt:lpstr>
      <vt:lpstr>2_Urban</vt:lpstr>
      <vt:lpstr>2_Option 1 - Small Pics at Bottom</vt:lpstr>
      <vt:lpstr>3_OER2012</vt:lpstr>
      <vt:lpstr>3_Urban</vt:lpstr>
      <vt:lpstr>3_Option 1 - Small Pics at Bottom</vt:lpstr>
      <vt:lpstr>4_OER2012</vt:lpstr>
      <vt:lpstr>4_Urban</vt:lpstr>
      <vt:lpstr>4_Option 1 - Small Pics at Bottom</vt:lpstr>
      <vt:lpstr>Clip</vt:lpstr>
      <vt:lpstr>Document</vt:lpstr>
      <vt:lpstr>      All About Costs  A Post-Award Primer  </vt:lpstr>
      <vt:lpstr>Discussion Topics</vt:lpstr>
      <vt:lpstr>Federal Requirements</vt:lpstr>
      <vt:lpstr>Updates-Final Uniform Guidance Governing Grants, Cooperative Agreements and other Funding Agreements Federal Agencies</vt:lpstr>
      <vt:lpstr>Cost Principles</vt:lpstr>
      <vt:lpstr>A-21/A-122 (2 CFR 220/230) Cost Principles</vt:lpstr>
      <vt:lpstr>Administrative Standards</vt:lpstr>
      <vt:lpstr>OMB Circular A-110 Administrative Requirements</vt:lpstr>
      <vt:lpstr>Audit Requirements</vt:lpstr>
      <vt:lpstr>PowerPoint Presentation</vt:lpstr>
      <vt:lpstr>Grant Award Basics</vt:lpstr>
      <vt:lpstr>Read the Notice of Award </vt:lpstr>
      <vt:lpstr>Award Restrictions (Section IV)</vt:lpstr>
      <vt:lpstr>Who is Responsible for  Post-Award Financial Management?</vt:lpstr>
      <vt:lpstr>Accounting Basics</vt:lpstr>
      <vt:lpstr>Accounting</vt:lpstr>
      <vt:lpstr>Accounting (cont.)</vt:lpstr>
      <vt:lpstr>Monitoring Basics</vt:lpstr>
      <vt:lpstr>Monitoring </vt:lpstr>
      <vt:lpstr>Budget vs. Actual</vt:lpstr>
      <vt:lpstr>Accurate Charges</vt:lpstr>
      <vt:lpstr>What does “reasonable” mean?</vt:lpstr>
      <vt:lpstr>Example – Reasonable?</vt:lpstr>
      <vt:lpstr>What does “allocable” mean?</vt:lpstr>
      <vt:lpstr>Example – Allocable?</vt:lpstr>
      <vt:lpstr>What does “consistently applied” mean?</vt:lpstr>
      <vt:lpstr>Example – Consistently Applied?</vt:lpstr>
      <vt:lpstr>What does “conformance” mean?</vt:lpstr>
      <vt:lpstr>Example – Conformance?</vt:lpstr>
      <vt:lpstr>Cost Transfers</vt:lpstr>
      <vt:lpstr> </vt:lpstr>
      <vt:lpstr>Selected Items Requiring  Prior Approval</vt:lpstr>
      <vt:lpstr>Carryover of Funds</vt:lpstr>
      <vt:lpstr>NIH Financial Reporting Basics</vt:lpstr>
      <vt:lpstr>Financial Reporting </vt:lpstr>
      <vt:lpstr>Financial Reporting</vt:lpstr>
      <vt:lpstr>Financial Reporting</vt:lpstr>
      <vt:lpstr>Closeout: Final Reports</vt:lpstr>
      <vt:lpstr>A Rule of Thumb  </vt:lpstr>
      <vt:lpstr>Questions?</vt:lpstr>
    </vt:vector>
  </TitlesOfParts>
  <Company>NIH\OD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Costs - Rev.- no submission notes -Timely and Accurate Submission of Financial Status Reports (FSR)</dc:title>
  <dc:creator>OD Lan User</dc:creator>
  <cp:lastModifiedBy>raisdanais</cp:lastModifiedBy>
  <cp:revision>772</cp:revision>
  <cp:lastPrinted>2014-04-16T13:21:47Z</cp:lastPrinted>
  <dcterms:created xsi:type="dcterms:W3CDTF">2003-01-30T15:11:49Z</dcterms:created>
  <dcterms:modified xsi:type="dcterms:W3CDTF">2014-04-29T13:14:03Z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0x0101004E06E598776B79408DE98D0C79F14201</vt:lpwstr>
  </property>
</Properties>
</file>