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5"/>
    <p:sldMasterId id="2147483865" r:id="rId6"/>
  </p:sldMasterIdLst>
  <p:notesMasterIdLst>
    <p:notesMasterId r:id="rId45"/>
  </p:notesMasterIdLst>
  <p:handoutMasterIdLst>
    <p:handoutMasterId r:id="rId46"/>
  </p:handoutMasterIdLst>
  <p:sldIdLst>
    <p:sldId id="321" r:id="rId7"/>
    <p:sldId id="370" r:id="rId8"/>
    <p:sldId id="285" r:id="rId9"/>
    <p:sldId id="350" r:id="rId10"/>
    <p:sldId id="291" r:id="rId11"/>
    <p:sldId id="373" r:id="rId12"/>
    <p:sldId id="374" r:id="rId13"/>
    <p:sldId id="295" r:id="rId14"/>
    <p:sldId id="297" r:id="rId15"/>
    <p:sldId id="302" r:id="rId16"/>
    <p:sldId id="305" r:id="rId17"/>
    <p:sldId id="378" r:id="rId18"/>
    <p:sldId id="379" r:id="rId19"/>
    <p:sldId id="375" r:id="rId20"/>
    <p:sldId id="380" r:id="rId21"/>
    <p:sldId id="376" r:id="rId22"/>
    <p:sldId id="306" r:id="rId23"/>
    <p:sldId id="381" r:id="rId24"/>
    <p:sldId id="307" r:id="rId25"/>
    <p:sldId id="382" r:id="rId26"/>
    <p:sldId id="383" r:id="rId27"/>
    <p:sldId id="377" r:id="rId28"/>
    <p:sldId id="310" r:id="rId29"/>
    <p:sldId id="316" r:id="rId30"/>
    <p:sldId id="384" r:id="rId31"/>
    <p:sldId id="385" r:id="rId32"/>
    <p:sldId id="351" r:id="rId33"/>
    <p:sldId id="386" r:id="rId34"/>
    <p:sldId id="387" r:id="rId35"/>
    <p:sldId id="337" r:id="rId36"/>
    <p:sldId id="339" r:id="rId37"/>
    <p:sldId id="388" r:id="rId38"/>
    <p:sldId id="313" r:id="rId39"/>
    <p:sldId id="347" r:id="rId40"/>
    <p:sldId id="389" r:id="rId41"/>
    <p:sldId id="368" r:id="rId42"/>
    <p:sldId id="323" r:id="rId43"/>
    <p:sldId id="390" r:id="rId4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572" autoAdjust="0"/>
  </p:normalViewPr>
  <p:slideViewPr>
    <p:cSldViewPr>
      <p:cViewPr varScale="1">
        <p:scale>
          <a:sx n="51" d="100"/>
          <a:sy n="51" d="100"/>
        </p:scale>
        <p:origin x="-19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796"/>
    </p:cViewPr>
  </p:sorterViewPr>
  <p:notesViewPr>
    <p:cSldViewPr>
      <p:cViewPr>
        <p:scale>
          <a:sx n="66" d="100"/>
          <a:sy n="66" d="100"/>
        </p:scale>
        <p:origin x="-1524" y="35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3396D-E735-41BC-AC5F-87F5C554AE6B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F4EDC-E219-49C0-A932-6E9F860831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37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fld id="{028B7BED-D25B-4E58-90E6-E26C25869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10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CD23E-C87C-4679-BDC0-402EB646590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4989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082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160884-1FCC-4B6B-9F57-EB2A54F8049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0545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345DAB-FA07-4F3D-99B3-B77C4A27EDB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7474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8B7BED-D25B-4E58-90E6-E26C258696C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19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1EE5F6-01A4-41DF-A8BB-283CB6B985FF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8319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02EC3-A14C-44FA-BC24-2659B10821E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5610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8B7BED-D25B-4E58-90E6-E26C258696C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0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67E890-A88A-4D78-B5DB-4F5D19553635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82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1564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8B7BED-D25B-4E58-90E6-E26C258696C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43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0FABE23-DC57-493D-AA1D-81D403AD9D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5" y="4415792"/>
            <a:ext cx="5032375" cy="418499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4F37F-CE00-4690-9CB1-E1541E7A250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228600"/>
            <a:ext cx="4648200" cy="34861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038600"/>
            <a:ext cx="6400800" cy="50292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39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5AF01-BAC3-41BE-BFBC-995BBD6FE28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459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9F8216-011F-4F94-B087-5A7FDDBBCEF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9556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A87CA-6FA5-482E-BAD2-076699C78F7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9382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4A723-FB31-4C33-B22B-CC263F4D5CC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2670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FD6696-01B9-4614-B636-60FFD4CA014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8045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61FA2-EF83-437E-8EBA-0F53D4B7BCC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509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1C2CE-0D05-4D6D-B81B-701E297131A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071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6BBCA1-C58C-41CF-A0FC-DDD71EBCFF80}" type="datetimeFigureOut">
              <a:rPr lang="en-US" smtClean="0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C84D2D4-92AA-46AA-A56A-317B60B38B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C55C87-C709-4BE7-B2F6-00AC34F1DC0B}" type="datetimeFigureOut">
              <a:rPr lang="en-US" smtClean="0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0C0F-1959-46D2-B5C4-BBEC8D7149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851C74-B7A1-4C08-A7F9-877DA48466E6}" type="datetimeFigureOut">
              <a:rPr lang="en-US" smtClean="0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9C948-7FB5-4FC1-8AD3-29A02E9019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65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47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45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03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60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8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2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DC6C3B-D1ED-4A49-BB92-0E6EED7C867B}" type="datetimeFigureOut">
              <a:rPr lang="en-US" smtClean="0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71E6F-D47B-4C29-B854-A5AF7EAA32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14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57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1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0D0B0-2DE6-476C-AD88-305EF1D34F8D}" type="datetimeFigureOut">
              <a:rPr lang="en-US" smtClean="0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4CD19-6976-4DF2-8E42-1812DF39F7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E9550-1C9C-411C-8296-316DA49359A6}" type="datetimeFigureOut">
              <a:rPr lang="en-US" smtClean="0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2FF1D-FAE8-4E22-8AE8-65FDA24E49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6763C7-817C-4714-B583-3B8B33FB893D}" type="datetimeFigureOut">
              <a:rPr lang="en-US" smtClean="0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C45B9-1443-4957-888F-2F1719ABD4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9A03FF-C037-47D9-96C0-259725E8A3D4}" type="datetimeFigureOut">
              <a:rPr lang="en-US" smtClean="0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53910-BD50-4CD8-9526-0084B7EB73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F75201-EA36-4D67-BD40-3C3C38C2148B}" type="datetimeFigureOut">
              <a:rPr lang="en-US" smtClean="0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FCD6D-5839-4A5D-A4A6-B94F005617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36E0F4-0770-4449-8285-B548511DD5F1}" type="datetimeFigureOut">
              <a:rPr lang="en-US" smtClean="0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BD973-9905-4E97-BE5D-BD05F0FD71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7DDF5-8E8D-450B-BBDC-D7BEDA5F9CAC}" type="datetimeFigureOut">
              <a:rPr lang="en-US" smtClean="0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BCD96-AA29-4CBD-ADC9-9046931BA8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74026E-E8D8-4F08-8D87-AD3D1D7DB8DC}" type="datetimeFigureOut">
              <a:rPr lang="en-US" smtClean="0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fld id="{5BD55AA6-CC4C-4477-8AE0-ADB3D1BC78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10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pm.psc.gov/grant_recipient/hhs_subaccounting/hhs_subaccounting.asp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policy/nihgps_2013/nihgps_ch8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pa-files/PA-14-078.html" TargetMode="External"/><Relationship Id="rId2" Type="http://schemas.openxmlformats.org/officeDocument/2006/relationships/hyperlink" Target="http://grants.nih.gov/grants/forms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grants.nih.gov/grants/guide/pa-files/PA-14-077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policy/coi/" TargetMode="External"/><Relationship Id="rId2" Type="http://schemas.openxmlformats.org/officeDocument/2006/relationships/hyperlink" Target="http://publicaccess.nih.gov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policy/nihgps_2013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ants1.nih.gov/grants/outreach.htm" TargetMode="External"/><Relationship Id="rId5" Type="http://schemas.openxmlformats.org/officeDocument/2006/relationships/hyperlink" Target="http://grants1.nih.gov/grants/compliance/compliance.htm" TargetMode="External"/><Relationship Id="rId4" Type="http://schemas.openxmlformats.org/officeDocument/2006/relationships/hyperlink" Target="http://grants.nih.gov/grants/forms.htm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policy/nihgps_2013/nihgps_ch6.htm#payment" TargetMode="External"/><Relationship Id="rId2" Type="http://schemas.openxmlformats.org/officeDocument/2006/relationships/hyperlink" Target="http://www.dpm.psc.gov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grants.nih.gov/grants/rpp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9144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000" dirty="0" smtClean="0">
                <a:solidFill>
                  <a:schemeClr val="accent3"/>
                </a:solidFill>
              </a:rPr>
              <a:t>After the Award is Made…</a:t>
            </a:r>
            <a:r>
              <a:rPr lang="en-US" sz="5000" i="1" dirty="0" smtClean="0">
                <a:solidFill>
                  <a:schemeClr val="accent3"/>
                </a:solidFill>
              </a:rPr>
              <a:t>THEN</a:t>
            </a:r>
            <a:r>
              <a:rPr lang="en-US" sz="5000" dirty="0" smtClean="0">
                <a:solidFill>
                  <a:schemeClr val="accent3"/>
                </a:solidFill>
              </a:rPr>
              <a:t> </a:t>
            </a:r>
            <a:r>
              <a:rPr lang="en-US" sz="5000" i="1" dirty="0" smtClean="0">
                <a:solidFill>
                  <a:schemeClr val="accent3"/>
                </a:solidFill>
              </a:rPr>
              <a:t>WHAT?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" y="2743200"/>
            <a:ext cx="8991600" cy="365760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Sean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Hine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Branch Chief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Office of Grants Administration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National Cancer Institute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DeDe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Rutberg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Lead Grants Management Specialist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Grants Management Branch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National Institute of Dental and Craniofacial Research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June 2014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What Can Delay the Award Process?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0"/>
            <a:ext cx="8229600" cy="3429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Late submission of the progress report </a:t>
            </a:r>
          </a:p>
          <a:p>
            <a:pPr eaLnBrk="1" hangingPunct="1"/>
            <a:r>
              <a:rPr lang="en-US" dirty="0" smtClean="0"/>
              <a:t>Inadequate description of progress</a:t>
            </a:r>
          </a:p>
          <a:p>
            <a:pPr eaLnBrk="1" hangingPunct="1"/>
            <a:r>
              <a:rPr lang="en-US" dirty="0" smtClean="0"/>
              <a:t>Missing information for Key Personnel</a:t>
            </a:r>
          </a:p>
          <a:p>
            <a:pPr eaLnBrk="1" hangingPunct="1"/>
            <a:r>
              <a:rPr lang="en-US" dirty="0" smtClean="0"/>
              <a:t>Out-of-date IRB/IACUC approvals</a:t>
            </a:r>
          </a:p>
          <a:p>
            <a:pPr eaLnBrk="1" hangingPunct="1"/>
            <a:r>
              <a:rPr lang="en-US" dirty="0" smtClean="0"/>
              <a:t>Lack of population data for clinical trials</a:t>
            </a:r>
          </a:p>
          <a:p>
            <a:pPr eaLnBrk="1" hangingPunct="1"/>
            <a:r>
              <a:rPr lang="en-US" dirty="0" smtClean="0"/>
              <a:t>Budgets </a:t>
            </a:r>
            <a:r>
              <a:rPr lang="en-US" dirty="0"/>
              <a:t>with inadequate justification</a:t>
            </a:r>
          </a:p>
          <a:p>
            <a:pPr eaLnBrk="1" hangingPunct="1"/>
            <a:r>
              <a:rPr lang="en-US" dirty="0" smtClean="0"/>
              <a:t>Other </a:t>
            </a:r>
            <a:r>
              <a:rPr lang="en-US" dirty="0"/>
              <a:t>Support for an individual that exceeds 12 CM (100%)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6575"/>
            <a:ext cx="9144000" cy="9112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Financial Reporting</a:t>
            </a:r>
            <a:endParaRPr lang="en-US" sz="3200" i="1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229600" cy="5029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Financial Expenditure Reports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Beginning 2/1/2011 NIH implemented the expenditure data portion of the FFR (formerly the FSR)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Annual FFR - due 90 days after the end of calendar quarter in which the budget period end date falls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Final FFRs - due 90 days after the project period end date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Annual and Final FFRs reporting expenditure data must be submitted via the eRA Commons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Impact on future awards – delinquent submission of the required FFR will most likely result in the holding of any future awards to support the particular project</a:t>
            </a:r>
          </a:p>
          <a:p>
            <a:pPr eaLnBrk="1" hangingPunct="1">
              <a:buFont typeface="Wingdings" pitchFamily="2" charset="2"/>
              <a:buNone/>
            </a:pPr>
            <a:endParaRPr lang="en-US" sz="12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</a:t>
            </a:r>
            <a:endParaRPr lang="en-US" sz="20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r>
              <a:rPr lang="en-US" dirty="0" smtClean="0"/>
              <a:t>Financial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8458200" cy="3733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Cash Transaction Report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Submitted via the Payment Management System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To be filed within 30 days of the calendar quarter (regardless of the budget period start date)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Utilized by NIH during progress report review to analyze expenditures vs. stated levels and scientific progress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 in the works – transition to subaccounts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772400" cy="37338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All FY2014 new and continuing grants will transition to Payment Management subaccounts</a:t>
            </a:r>
          </a:p>
          <a:p>
            <a:r>
              <a:rPr lang="en-US" sz="2800" dirty="0" smtClean="0"/>
              <a:t>This will result in the end of “pooled accounts”</a:t>
            </a:r>
          </a:p>
          <a:p>
            <a:r>
              <a:rPr lang="en-US" sz="2800" dirty="0" smtClean="0"/>
              <a:t>Will not change the award process or award management</a:t>
            </a:r>
          </a:p>
          <a:p>
            <a:r>
              <a:rPr lang="en-US" sz="2800" dirty="0"/>
              <a:t>Further information: 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www.dpm.psc.gov/grant_recipient/hhs_subaccounting/hhs_subaccounting.aspx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Concerning the unobligated balance…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1600200"/>
            <a:ext cx="7772400" cy="3733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Availability is dependent upon type of grant and associated authority</a:t>
            </a:r>
          </a:p>
          <a:p>
            <a:r>
              <a:rPr lang="en-US" sz="3200" dirty="0" smtClean="0"/>
              <a:t>NIH is held to the Bona Fide Need Rule – can we expect the $ to be spent in this time period given what is planned scientifically?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24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r>
              <a:rPr lang="en-US" dirty="0" smtClean="0"/>
              <a:t>Unobligated balances…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839200" cy="3733800"/>
          </a:xfrm>
        </p:spPr>
        <p:txBody>
          <a:bodyPr/>
          <a:lstStyle/>
          <a:p>
            <a:r>
              <a:rPr lang="en-US" sz="2800" dirty="0"/>
              <a:t>A few tips to assist NIH’s review and understanding: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Provide as accurate of an estimate of the balance as possible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Be clear in your explanation – how did the balance </a:t>
            </a:r>
            <a:r>
              <a:rPr lang="en-US" sz="2400" dirty="0" smtClean="0"/>
              <a:t>accrue </a:t>
            </a:r>
            <a:r>
              <a:rPr lang="en-US" sz="2400" dirty="0"/>
              <a:t>and what are your plans to expend </a:t>
            </a:r>
            <a:r>
              <a:rPr lang="en-US" sz="2400" dirty="0" smtClean="0"/>
              <a:t>it along with </a:t>
            </a:r>
            <a:r>
              <a:rPr lang="en-US" sz="2400" dirty="0"/>
              <a:t>the coming year’s award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As appropriate, </a:t>
            </a:r>
            <a:r>
              <a:rPr lang="en-US" sz="2400" dirty="0" smtClean="0"/>
              <a:t>explain (or be prepared to explain) </a:t>
            </a:r>
            <a:r>
              <a:rPr lang="en-US" sz="2400" dirty="0"/>
              <a:t>discrepancies that may exist between estimate and payment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r>
              <a:rPr lang="en-US" dirty="0" smtClean="0"/>
              <a:t>Unobligated balances…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84582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Scenario: We have a large balance because we could not hire a post-doc and graduate student.  However, no concerns, we have those people in place now so we’ll spend the balance in the coming year.</a:t>
            </a:r>
          </a:p>
          <a:p>
            <a:r>
              <a:rPr lang="en-US" sz="2800" dirty="0" smtClean="0"/>
              <a:t>Questions in the NIH’s reviewer’s head: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Did this delay in hiring put you behind?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Wait, you are going to spend the balance on staff you already planned on having in the coming year?  But…you budgeted for that!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What?  Is that the same reason provided last year!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21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 smtClean="0"/>
              <a:t>Unobligated balances – carryovers vs. offsets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229600" cy="5410200"/>
          </a:xfrm>
        </p:spPr>
        <p:txBody>
          <a:bodyPr/>
          <a:lstStyle/>
          <a:p>
            <a:pPr eaLnBrk="1" hangingPunct="1"/>
            <a:r>
              <a:rPr lang="en-US" dirty="0" smtClean="0"/>
              <a:t>Carryover increases the approved budget authorization using prior year funds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400" dirty="0" smtClean="0"/>
              <a:t>Example: Award provides new fiscal year $ in the amount of $500K plus a carryover of $50K.  Resulting authorization (i.e. the $ that can be spent this year) is $550K</a:t>
            </a:r>
          </a:p>
          <a:p>
            <a:pPr eaLnBrk="1" hangingPunct="1"/>
            <a:r>
              <a:rPr lang="en-US" dirty="0" smtClean="0"/>
              <a:t>An offset “partially pays” the current year’s grant with funds from a prior year – no increased budget authorization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400" dirty="0" smtClean="0"/>
              <a:t>Example: Award provides new fiscal year $ in the amount of $450K plus an offset of $50K.  Resulting authorization is $500K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Unobligated balances – carryovers vs. offsets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8458200" cy="3733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NIH is required to reconcile any reported unobligated balances with each award year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In other words, if you do not provide a justifiable need for it, we must use the existing money first prior to giving you anything new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This does not mean however that we are taking money away – simply means we are matching the yearly needs up with the available funds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2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If you are going to request a carryover…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8686800" cy="4876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Requires a timely, written request from the grantee including a detailed budget page and budget justification</a:t>
            </a:r>
          </a:p>
          <a:p>
            <a:pPr eaLnBrk="1" hangingPunct="1"/>
            <a:r>
              <a:rPr lang="en-US" sz="2400" dirty="0" smtClean="0"/>
              <a:t>Justification requires a rationale for why funds were not spent in the year in which they were awarded and how they will be spent in the next year</a:t>
            </a:r>
          </a:p>
          <a:p>
            <a:pPr eaLnBrk="1" hangingPunct="1"/>
            <a:r>
              <a:rPr lang="en-US" sz="2400" dirty="0" smtClean="0"/>
              <a:t>Justification must be tied to the scientific aims of the project</a:t>
            </a:r>
          </a:p>
          <a:p>
            <a:pPr eaLnBrk="1" hangingPunct="1"/>
            <a:r>
              <a:rPr lang="en-US" sz="2400" dirty="0" smtClean="0"/>
              <a:t>Be sure you have a timely FFR submission</a:t>
            </a:r>
          </a:p>
          <a:p>
            <a:pPr lvl="1" eaLnBrk="1" hangingPunct="1">
              <a:lnSpc>
                <a:spcPct val="65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>
              <a:lnSpc>
                <a:spcPct val="65000"/>
              </a:lnSpc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r>
              <a:rPr lang="en-US" dirty="0" smtClean="0"/>
              <a:t>What will be discussed?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The ins &amp; outs of the </a:t>
            </a:r>
            <a:r>
              <a:rPr lang="en-US" sz="3200" dirty="0" err="1" smtClean="0"/>
              <a:t>NoA</a:t>
            </a:r>
            <a:endParaRPr lang="en-US" sz="3200" dirty="0" smtClean="0"/>
          </a:p>
          <a:p>
            <a:r>
              <a:rPr lang="en-US" sz="3200" dirty="0" smtClean="0"/>
              <a:t>Show me the Money!</a:t>
            </a:r>
          </a:p>
          <a:p>
            <a:r>
              <a:rPr lang="en-US" sz="3200" dirty="0" smtClean="0"/>
              <a:t>Annual reporting</a:t>
            </a:r>
          </a:p>
          <a:p>
            <a:r>
              <a:rPr lang="en-US" sz="3200" dirty="0" smtClean="0"/>
              <a:t>Unobligated balances</a:t>
            </a:r>
          </a:p>
          <a:p>
            <a:r>
              <a:rPr lang="en-US" sz="3200" dirty="0" smtClean="0"/>
              <a:t>Something is changing (prior approval)</a:t>
            </a:r>
          </a:p>
          <a:p>
            <a:r>
              <a:rPr lang="en-US" sz="3200" dirty="0" smtClean="0"/>
              <a:t>You just have a question…</a:t>
            </a:r>
          </a:p>
          <a:p>
            <a:r>
              <a:rPr lang="en-US" sz="3200" dirty="0" smtClean="0"/>
              <a:t>Closeout reporting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05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r>
              <a:rPr lang="en-US" dirty="0" smtClean="0"/>
              <a:t>Carryover request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7772400" cy="3733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Request submitted on April 10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for an award set to cycle on July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.  Next year’s award anticipated for $1 million.</a:t>
            </a:r>
          </a:p>
          <a:p>
            <a:r>
              <a:rPr lang="en-US" sz="2800" dirty="0" smtClean="0"/>
              <a:t>Rationale – we struggled with start up enrolling patients and getting all the sites online.  We were up and running by December though.  Therefore, we are going to need $600K through June 30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for personnel, supplies, etc.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14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r>
              <a:rPr lang="en-US" dirty="0" smtClean="0"/>
              <a:t>Carryover request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458200" cy="3962399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Thoughts going through the NIH reviewer’s head: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Is this project even close to being on schedule?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Wait, they need all of this money now when we are supposed to cycle on July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?  Can they really spend this all?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How can they request a post-doc for 12 calendar months when they only have three months left in the budget period?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I wonder what Payment Management is showing?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What’s the history of this grant’s spending and reported balances?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742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r>
              <a:rPr lang="en-US" dirty="0" smtClean="0"/>
              <a:t>Unobligated balances…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8458200" cy="37338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How to work with NIH?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Submit timely reports (i.e. FFRs) and requests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Be forthcoming about what you are experiencing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Discuss options pro-actively – we have a lot of ideas that could help!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Worst thing you can do, hold information back which can either delay the process, result in a negative decision for the project or get you in audit trouble</a:t>
            </a:r>
          </a:p>
          <a:p>
            <a:pPr lvl="1"/>
            <a:endParaRPr lang="en-US" sz="2400" dirty="0"/>
          </a:p>
          <a:p>
            <a:pPr marL="68580" lvl="2" indent="0">
              <a:buNone/>
            </a:pPr>
            <a:r>
              <a:rPr lang="en-US" sz="4000" dirty="0"/>
              <a:t>We are looking to do what is the best interest of all parties</a:t>
            </a:r>
            <a:r>
              <a:rPr lang="en-US" sz="4000" dirty="0" smtClean="0"/>
              <a:t>!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551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6575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IF Something is changing in Your project…the world of Prior Approvals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8305800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Per NIH Policy, certain post-award actions require the prior approval of the NIH Grants Management Officer 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NIH Grants Policy Statement, 8 Administrative Requirements: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grants.nih.gov/grants/policy/nihgps_2013/nihgps_ch8.htm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" y="2032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Prior Approval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8229600" cy="5029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All requests for prior approval must be: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400" dirty="0" smtClean="0"/>
              <a:t>Submitted in writing or via email – include complete grant number, PI name and contact information, grantee name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400" dirty="0" smtClean="0"/>
              <a:t>Submitted to the awarding IC’s Grants Management Specialist no later than 30 days before the proposed change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400" dirty="0" smtClean="0"/>
              <a:t>Signed by the AOR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400" dirty="0" smtClean="0"/>
              <a:t>Only responses to prior approval requests signed by the Institute/Center’s grants office are official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sz="2200" dirty="0" smtClean="0"/>
              <a:t>A conversation with the Program Director does not count!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r>
              <a:rPr lang="en-US" dirty="0" smtClean="0"/>
              <a:t>Prior 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7772400" cy="3733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of the “things” a project would like to change are already in the authority of the grantee (commonly referred to as “expanded authorities”</a:t>
            </a:r>
          </a:p>
          <a:p>
            <a:r>
              <a:rPr lang="en-US" sz="2800" dirty="0" smtClean="0"/>
              <a:t>Any authority however may be trumped by policy, a specific inclusion in the funding opportunity announcement and/or a specific, restrictive term in the award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706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r>
              <a:rPr lang="en-US" dirty="0" smtClean="0"/>
              <a:t>Prior 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7772400" cy="426720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In general, grantee authorities as a standard term of award includes: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800" dirty="0" smtClean="0"/>
              <a:t>Carryover of unobligated balances – unless not an eligible mechanism (ex. U01) and/or noted otherwise on the Notice of Award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800" dirty="0" smtClean="0"/>
              <a:t>Cost-related changes – unless it results in a change of scope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800" dirty="0" smtClean="0"/>
              <a:t>Extension of the project period without additional funds – for only up to 12 months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800" dirty="0" smtClean="0"/>
              <a:t>Transfer of substantial work to a 3</a:t>
            </a:r>
            <a:r>
              <a:rPr lang="en-US" sz="3800" baseline="30000" dirty="0" smtClean="0"/>
              <a:t>rd</a:t>
            </a:r>
            <a:r>
              <a:rPr lang="en-US" sz="3800" dirty="0" smtClean="0"/>
              <a:t> party component – unless the component is foreign or results in a change of scope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1169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 few specific, required prior approval items…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-10160" y="1524000"/>
            <a:ext cx="8305800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/>
              <a:t>Addition of a foreign component</a:t>
            </a:r>
          </a:p>
          <a:p>
            <a:pPr eaLnBrk="1" hangingPunct="1"/>
            <a:r>
              <a:rPr lang="en-US" sz="2400" dirty="0" smtClean="0"/>
              <a:t>Pre-award Costs incurred more than 90 days prior to effective date of new or competing award Change in scope</a:t>
            </a:r>
          </a:p>
          <a:p>
            <a:pPr eaLnBrk="1" hangingPunct="1"/>
            <a:r>
              <a:rPr lang="en-US" sz="2400" dirty="0" smtClean="0"/>
              <a:t>Deviation from award terms and conditions</a:t>
            </a:r>
          </a:p>
          <a:p>
            <a:pPr eaLnBrk="1" hangingPunct="1"/>
            <a:r>
              <a:rPr lang="en-US" sz="2400" dirty="0" smtClean="0"/>
              <a:t>Change in the PI or other key person’s status</a:t>
            </a:r>
          </a:p>
          <a:p>
            <a:pPr eaLnBrk="1" hangingPunct="1"/>
            <a:r>
              <a:rPr lang="en-US" sz="2400" dirty="0" smtClean="0"/>
              <a:t>Changes in grantee organization or organizational status</a:t>
            </a:r>
          </a:p>
          <a:p>
            <a:pPr eaLnBrk="1" hangingPunct="1"/>
            <a:r>
              <a:rPr lang="en-US" sz="2400" dirty="0" smtClean="0"/>
              <a:t>Extension for more than 12 months</a:t>
            </a:r>
          </a:p>
          <a:p>
            <a:pPr eaLnBrk="1" hangingPunct="1"/>
            <a:r>
              <a:rPr lang="en-US" sz="2400" dirty="0" smtClean="0"/>
              <a:t>Need of additional NIH funding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r>
              <a:rPr lang="en-US" dirty="0" smtClean="0"/>
              <a:t>Prior Approval – Key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" y="1447800"/>
            <a:ext cx="77724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Change in the PI or key person’s status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NIH’s definition of a key person – the </a:t>
            </a:r>
            <a:r>
              <a:rPr lang="en-US" sz="2200" dirty="0" smtClean="0"/>
              <a:t>PI (or multi-PIs) </a:t>
            </a:r>
            <a:r>
              <a:rPr lang="en-US" sz="2200" dirty="0"/>
              <a:t>and any person named on the </a:t>
            </a:r>
            <a:r>
              <a:rPr lang="en-US" sz="2200" dirty="0" smtClean="0"/>
              <a:t>award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Any change in effort (greater than 25%) or replacement or absence greater than three continuous months must be submitted to NIH for consideration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NIH does not necessarily need to approve any other changes to personnel outside of the provided definition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Submit a letter with justification explaining impact on the project and budget (if applicable)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If replacing the PI, include </a:t>
            </a:r>
            <a:r>
              <a:rPr lang="en-US" sz="2200" dirty="0" err="1" smtClean="0"/>
              <a:t>biosketch</a:t>
            </a:r>
            <a:r>
              <a:rPr lang="en-US" sz="2200" dirty="0" smtClean="0"/>
              <a:t> and other support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Be sure to account for leadership plan if multi-PI situation</a:t>
            </a:r>
          </a:p>
        </p:txBody>
      </p:sp>
    </p:spTree>
    <p:extLst>
      <p:ext uri="{BB962C8B-B14F-4D97-AF65-F5344CB8AC3E}">
        <p14:creationId xmlns:p14="http://schemas.microsoft.com/office/powerpoint/2010/main" val="29725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r>
              <a:rPr lang="en-US" dirty="0" smtClean="0"/>
              <a:t>Prior Approval -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" y="1447800"/>
            <a:ext cx="77724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Change in the grantee organization (transfer)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In general, the award belongs to the grantee organization on record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Original grantee must: formerly relinquish the award and provide the final invention statement and federal financial report (FFR)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 smtClean="0"/>
              <a:t>Relinquishing statement: </a:t>
            </a:r>
            <a:r>
              <a:rPr lang="en-US" sz="2000" dirty="0" smtClean="0">
                <a:hlinkClick r:id="rId2"/>
              </a:rPr>
              <a:t>PHS 3734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Everything can now be submitted electronically!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grants.nih.gov/grants/guide/pa-files/PA-14-078.html</a:t>
            </a:r>
            <a:endParaRPr lang="en-US" sz="20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 smtClean="0"/>
              <a:t>Relinquishing statement can be submitted via the eRA Commons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5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1650"/>
            <a:ext cx="8915400" cy="1182688"/>
          </a:xfrm>
        </p:spPr>
        <p:txBody>
          <a:bodyPr/>
          <a:lstStyle/>
          <a:p>
            <a:pPr eaLnBrk="1" hangingPunct="1"/>
            <a:r>
              <a:rPr lang="en-US" dirty="0" smtClean="0"/>
              <a:t>The Notice of Award (</a:t>
            </a:r>
            <a:r>
              <a:rPr lang="en-US" dirty="0" err="1" smtClean="0"/>
              <a:t>NoA</a:t>
            </a:r>
            <a:r>
              <a:rPr lang="en-US" dirty="0" smtClean="0"/>
              <a:t>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7767637" cy="4059237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Legally Binding Document</a:t>
            </a:r>
          </a:p>
          <a:p>
            <a:pPr lvl="1" eaLnBrk="1" hangingPunct="1"/>
            <a:r>
              <a:rPr lang="en-US" sz="2400" dirty="0" smtClean="0"/>
              <a:t>Identifies grant number, grantee, PI/PD </a:t>
            </a:r>
          </a:p>
          <a:p>
            <a:pPr lvl="1" eaLnBrk="1" hangingPunct="1"/>
            <a:r>
              <a:rPr lang="en-US" sz="2400" dirty="0" smtClean="0"/>
              <a:t>Establishes funding level and period of approved support</a:t>
            </a:r>
          </a:p>
          <a:p>
            <a:pPr lvl="1" eaLnBrk="1" hangingPunct="1"/>
            <a:r>
              <a:rPr lang="en-US" sz="2400" dirty="0" smtClean="0"/>
              <a:t>Sets forth terms and conditions</a:t>
            </a:r>
          </a:p>
          <a:p>
            <a:pPr lvl="1" eaLnBrk="1" hangingPunct="1"/>
            <a:r>
              <a:rPr lang="en-US" sz="2400" dirty="0" smtClean="0"/>
              <a:t>Includes NIH Contact Information for assigned Program Director &amp; Grants Management Specialist</a:t>
            </a:r>
          </a:p>
          <a:p>
            <a:pPr lvl="1" eaLnBrk="1" hangingPunct="1"/>
            <a:r>
              <a:rPr lang="en-US" sz="2400" dirty="0" smtClean="0"/>
              <a:t>E-mailed to the grantee-provided address </a:t>
            </a:r>
          </a:p>
          <a:p>
            <a:pPr lvl="1" eaLnBrk="1" hangingPunct="1"/>
            <a:r>
              <a:rPr lang="en-US" sz="2400" dirty="0" smtClean="0"/>
              <a:t>Available in eRA Commons</a:t>
            </a:r>
          </a:p>
          <a:p>
            <a:pPr lvl="1" eaLnBrk="1" hangingPunct="1"/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-76200" y="152400"/>
            <a:ext cx="8686800" cy="838200"/>
          </a:xfrm>
        </p:spPr>
        <p:txBody>
          <a:bodyPr/>
          <a:lstStyle/>
          <a:p>
            <a:r>
              <a:rPr lang="en-US" dirty="0" smtClean="0"/>
              <a:t>Prior Approval - Transfer </a:t>
            </a:r>
            <a:endParaRPr lang="en-US" sz="3600" dirty="0" smtClean="0"/>
          </a:p>
        </p:txBody>
      </p:sp>
      <p:sp>
        <p:nvSpPr>
          <p:cNvPr id="47107" name="Content Placeholder 4"/>
          <p:cNvSpPr>
            <a:spLocks noGrp="1"/>
          </p:cNvSpPr>
          <p:nvPr>
            <p:ph idx="1"/>
          </p:nvPr>
        </p:nvSpPr>
        <p:spPr>
          <a:xfrm>
            <a:off x="-20320" y="990600"/>
            <a:ext cx="82296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Proposed new grantee must complete: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Nearly an entire competing application (per the instructions of the PHS 398 or the 424 via the electronic submission)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For the budget, work with the grants office to understand the allowable levels for current and/or future years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Updated </a:t>
            </a:r>
            <a:r>
              <a:rPr lang="en-US" sz="2200" dirty="0" err="1" smtClean="0"/>
              <a:t>biosketches</a:t>
            </a:r>
            <a:r>
              <a:rPr lang="en-US" sz="2200" dirty="0" smtClean="0"/>
              <a:t> for PD/PI and senior/key personnel (existing and proposed new)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Statement whether research plans/aims have changed from original submission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New IRB/IACUCs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Progress report if applicable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Prior Approval  - Transfer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229600" cy="5257800"/>
          </a:xfrm>
        </p:spPr>
        <p:txBody>
          <a:bodyPr/>
          <a:lstStyle/>
          <a:p>
            <a:r>
              <a:rPr lang="en-US" sz="2400" dirty="0" smtClean="0"/>
              <a:t>Some issues that are encountered</a:t>
            </a:r>
            <a:r>
              <a:rPr lang="en-US" sz="2400" dirty="0"/>
              <a:t> </a:t>
            </a:r>
            <a:r>
              <a:rPr lang="en-US" sz="2400" dirty="0" smtClean="0"/>
              <a:t>which cause a bit of a problem with transfers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The request is submitted on let’s say April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and the PI’s planned departure day is let’s say March 31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…WHAT?!?!?!?!  </a:t>
            </a:r>
            <a:endParaRPr lang="en-US" sz="2000" i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Through this plan, we (new grantee) are now going to need to establish about three new consortia sites…including one for those staying behind at the previous grantee institution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Good, we (NIH) received the transfer application but… we don’t have a relinquishing statement!  OR, we get the statement and it is $100K more than the current year’s award!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We (new grantee) will absolutely be doing most of the work!  Yes, I know the application looks like the previous grantee will be doing about 75% of it but, you know, I don’t want to burn any bridges!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Prior approval – additional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45820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Competitive Supplement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Considered an expansion in scope of the approval project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Peer reviewed and scored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In response to a FOA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Administrative Supplement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Not intended to support a change in scope of the project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To support costs not originally included in the competing proposal (i.e. unplanned for)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May be unsolicited (i.e. not in response to an FOA…for now!)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/>
              <a:t>Electronic process continues </a:t>
            </a:r>
            <a:r>
              <a:rPr lang="en-US" sz="1800" dirty="0"/>
              <a:t>to expand: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grants.nih.gov/grants/guide/pa-files/PA-14-077.html</a:t>
            </a:r>
            <a:endParaRPr lang="en-US" sz="18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/>
              <a:t>NIH still allows for paper submissions however be sure to contact your IC to follow its specific procedures</a:t>
            </a:r>
          </a:p>
        </p:txBody>
      </p:sp>
    </p:spTree>
    <p:extLst>
      <p:ext uri="{BB962C8B-B14F-4D97-AF65-F5344CB8AC3E}">
        <p14:creationId xmlns:p14="http://schemas.microsoft.com/office/powerpoint/2010/main" val="9387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" y="152400"/>
            <a:ext cx="8229600" cy="1041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Prior Approval – change in scope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Change in scope:</a:t>
            </a:r>
          </a:p>
          <a:p>
            <a:pPr lvl="1" eaLnBrk="1" hangingPunct="1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Grantee makes initial determination of significance of a change, consulting the Grants Management Specialist as needed 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400" dirty="0" smtClean="0"/>
              <a:t>The following items </a:t>
            </a:r>
            <a:r>
              <a:rPr lang="en-US" sz="2400" b="1" dirty="0" smtClean="0"/>
              <a:t>may</a:t>
            </a:r>
            <a:r>
              <a:rPr lang="en-US" sz="2400" dirty="0" smtClean="0"/>
              <a:t> indicate a change in scope:</a:t>
            </a:r>
          </a:p>
          <a:p>
            <a:pPr lvl="2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/>
              <a:t>Change in aims	</a:t>
            </a:r>
          </a:p>
          <a:p>
            <a:pPr lvl="2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/>
              <a:t>Significant </a:t>
            </a:r>
            <a:r>
              <a:rPr lang="en-US" sz="2200" dirty="0" err="1" smtClean="0"/>
              <a:t>rebudgeting</a:t>
            </a:r>
            <a:r>
              <a:rPr lang="en-US" sz="2200" dirty="0" smtClean="0"/>
              <a:t> (deviation between categories of more than 25% of total awarded costs)</a:t>
            </a:r>
          </a:p>
          <a:p>
            <a:pPr lvl="2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/>
              <a:t>Change in use of animals or humans</a:t>
            </a:r>
          </a:p>
          <a:p>
            <a:pPr lvl="2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/>
              <a:t>Significant change in key personnel</a:t>
            </a:r>
          </a:p>
          <a:p>
            <a:pPr lvl="2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/>
              <a:t>Shift in research emphasis</a:t>
            </a:r>
          </a:p>
          <a:p>
            <a:pPr lvl="2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/>
              <a:t>Application of new technology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r>
              <a:rPr lang="en-US" dirty="0" smtClean="0"/>
              <a:t>Closeout: Final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686800" cy="4953000"/>
          </a:xfrm>
        </p:spPr>
        <p:txBody>
          <a:bodyPr/>
          <a:lstStyle/>
          <a:p>
            <a:r>
              <a:rPr lang="en-US" dirty="0" smtClean="0"/>
              <a:t>Final Progress Report</a:t>
            </a:r>
          </a:p>
          <a:p>
            <a:r>
              <a:rPr lang="en-US" dirty="0" smtClean="0"/>
              <a:t>Final Invention Statement</a:t>
            </a:r>
          </a:p>
          <a:p>
            <a:r>
              <a:rPr lang="en-US" dirty="0" smtClean="0"/>
              <a:t>Final Federal Financial Report (FFR)</a:t>
            </a:r>
          </a:p>
          <a:p>
            <a:pPr marL="457200" lvl="1" indent="0" eaLnBrk="1" hangingPunct="1">
              <a:buNone/>
              <a:defRPr/>
            </a:pPr>
            <a:endParaRPr lang="en-US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lvl="1" indent="0" eaLnBrk="1" hangingPunct="1">
              <a:buNone/>
              <a:defRPr/>
            </a:pPr>
            <a:r>
              <a:rPr lang="en-US" sz="2400" b="1" i="1" dirty="0" smtClean="0"/>
              <a:t>Failure to submit timely and accurate closeout reports may affect future funding!</a:t>
            </a:r>
          </a:p>
          <a:p>
            <a:pPr marL="457200" lvl="1" indent="0" eaLnBrk="1" hangingPunct="1">
              <a:buNone/>
              <a:defRPr/>
            </a:pPr>
            <a:endParaRPr lang="en-US" sz="2000" b="1" i="1" dirty="0" smtClean="0"/>
          </a:p>
          <a:p>
            <a:pPr marL="457200" lvl="1" indent="0" eaLnBrk="1" hangingPunct="1">
              <a:buNone/>
              <a:defRPr/>
            </a:pPr>
            <a:r>
              <a:rPr lang="en-US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 i="1" dirty="0" smtClean="0"/>
              <a:t>90-day requirement is a term and condition                            of NIH grant awards</a:t>
            </a:r>
          </a:p>
          <a:p>
            <a:pPr marL="457200" lvl="1" indent="0" eaLnBrk="1" hangingPunct="1">
              <a:buNone/>
              <a:defRPr/>
            </a:pPr>
            <a:endParaRPr lang="en-US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US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US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US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closing, a few 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458200" cy="3962399"/>
          </a:xfrm>
        </p:spPr>
        <p:txBody>
          <a:bodyPr/>
          <a:lstStyle/>
          <a:p>
            <a:r>
              <a:rPr lang="en-US" dirty="0" smtClean="0"/>
              <a:t>Submit timely reports and requests</a:t>
            </a:r>
          </a:p>
          <a:p>
            <a:r>
              <a:rPr lang="en-US" dirty="0" smtClean="0"/>
              <a:t>Be thorough in your explanation of balances</a:t>
            </a:r>
          </a:p>
          <a:p>
            <a:r>
              <a:rPr lang="en-US" dirty="0" smtClean="0"/>
              <a:t>Stay on top of your other requirements: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Public Access: </a:t>
            </a:r>
            <a:r>
              <a:rPr lang="en-US" dirty="0">
                <a:hlinkClick r:id="rId2"/>
              </a:rPr>
              <a:t>http://publicaccess.nih.gov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Financial Conflict </a:t>
            </a:r>
            <a:r>
              <a:rPr lang="en-US" dirty="0"/>
              <a:t>of Interest: </a:t>
            </a:r>
            <a:r>
              <a:rPr lang="en-US" dirty="0">
                <a:hlinkClick r:id="rId3"/>
              </a:rPr>
              <a:t>http://grants.nih.gov/grants/policy/coi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Make sure you understand the regulations and policies that your organization operates under: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NIH Grants Policy Statement, Cost Principles, CFRs, etc.</a:t>
            </a:r>
          </a:p>
          <a:p>
            <a:r>
              <a:rPr lang="en-US" dirty="0" smtClean="0"/>
              <a:t>Keep an eye out for new additions and the always present changes!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Example: Uniform Cost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Some of the many Resources at the NIH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6106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800" dirty="0"/>
              <a:t>NIH Grants Policy Statement (</a:t>
            </a:r>
            <a:r>
              <a:rPr lang="en-US" sz="2800" dirty="0" smtClean="0"/>
              <a:t>10/13): </a:t>
            </a:r>
            <a:r>
              <a:rPr lang="en-US" dirty="0">
                <a:hlinkClick r:id="rId3"/>
              </a:rPr>
              <a:t>http://grants.nih.gov/grants/policy/nihgps_2013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endParaRPr lang="en-US" sz="2400" dirty="0" smtClean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400" dirty="0" smtClean="0"/>
              <a:t>NIH Forms &amp; Applications: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grants.nih.gov/grants/forms.htm</a:t>
            </a:r>
            <a:endParaRPr lang="en-US" dirty="0" smtClean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800" dirty="0" smtClean="0"/>
              <a:t>NIH </a:t>
            </a:r>
            <a:r>
              <a:rPr lang="en-US" sz="2800" dirty="0"/>
              <a:t>Grants Compliance and </a:t>
            </a:r>
            <a:r>
              <a:rPr lang="en-US" sz="2800" dirty="0" smtClean="0"/>
              <a:t>Oversight: </a:t>
            </a:r>
            <a:r>
              <a:rPr lang="en-US" sz="1900" dirty="0" smtClean="0">
                <a:hlinkClick r:id="rId5"/>
              </a:rPr>
              <a:t>http</a:t>
            </a:r>
            <a:r>
              <a:rPr lang="en-US" sz="1900" dirty="0">
                <a:hlinkClick r:id="rId5"/>
              </a:rPr>
              <a:t>://grants1.nih.gov/grants/compliance/compliance.htm</a:t>
            </a:r>
            <a:r>
              <a:rPr lang="en-US" sz="1900" dirty="0"/>
              <a:t> </a:t>
            </a:r>
          </a:p>
          <a:p>
            <a:pPr marL="339725" indent="-339725"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en-US" sz="1600" dirty="0"/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800" dirty="0"/>
              <a:t>NIH Outreach Activities and </a:t>
            </a:r>
            <a:r>
              <a:rPr lang="en-US" sz="2800" dirty="0" smtClean="0"/>
              <a:t>Resources:</a:t>
            </a:r>
            <a:endParaRPr lang="en-US" sz="2800" dirty="0"/>
          </a:p>
          <a:p>
            <a:pPr marL="339725" indent="-339725"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1900" dirty="0" smtClean="0">
                <a:hlinkClick r:id="rId6"/>
              </a:rPr>
              <a:t>http</a:t>
            </a:r>
            <a:r>
              <a:rPr lang="en-US" sz="1900" dirty="0">
                <a:hlinkClick r:id="rId6"/>
              </a:rPr>
              <a:t>://grants1.nih.gov/grants/outreach.htm</a:t>
            </a:r>
            <a:r>
              <a:rPr lang="en-US" sz="1900" dirty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400" dirty="0"/>
          </a:p>
        </p:txBody>
      </p:sp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FCE7AF-8045-4CCF-8E83-990D60804201}" type="slidenum">
              <a:rPr lang="en-US" smtClean="0">
                <a:latin typeface="Arial Black" pitchFamily="34" charset="0"/>
              </a:rPr>
              <a:pPr/>
              <a:t>36</a:t>
            </a:fld>
            <a:endParaRPr lang="en-US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194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Questions??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Group of scientific-related photos&#10;" title="Group of scientific-related photo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96000" contrast="96000"/>
            <a:alphaModFix amt="50000"/>
          </a:blip>
          <a:srcRect l="10278"/>
          <a:stretch>
            <a:fillRect/>
          </a:stretch>
        </p:blipFill>
        <p:spPr bwMode="auto">
          <a:xfrm>
            <a:off x="0" y="-199072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grpSp>
        <p:nvGrpSpPr>
          <p:cNvPr id="9" name="Group 8" descr="Scientific related Photos" title="NIH...Turning discovery into Health"/>
          <p:cNvGrpSpPr/>
          <p:nvPr/>
        </p:nvGrpSpPr>
        <p:grpSpPr>
          <a:xfrm>
            <a:off x="131762" y="4144960"/>
            <a:ext cx="9562232" cy="2636840"/>
            <a:chOff x="131762" y="4144960"/>
            <a:chExt cx="9562232" cy="2636840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609600" y="5730982"/>
              <a:ext cx="9084394" cy="1050818"/>
              <a:chOff x="603912" y="3241675"/>
              <a:chExt cx="9084394" cy="1050818"/>
            </a:xfrm>
          </p:grpSpPr>
          <p:sp>
            <p:nvSpPr>
              <p:cNvPr id="21" name="Rectangle 3"/>
              <p:cNvSpPr>
                <a:spLocks noChangeArrowheads="1"/>
              </p:cNvSpPr>
              <p:nvPr/>
            </p:nvSpPr>
            <p:spPr bwMode="auto">
              <a:xfrm>
                <a:off x="603912" y="3241675"/>
                <a:ext cx="4335462" cy="882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1" hangingPunct="1">
                  <a:defRPr/>
                </a:pPr>
                <a:r>
                  <a:rPr lang="en-US" sz="9600" b="1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/>
                </a:r>
                <a:br>
                  <a:rPr lang="en-US" sz="9600" b="1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</a:br>
                <a:r>
                  <a:rPr lang="en-US" sz="5400" b="1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NIH</a:t>
                </a:r>
                <a:r>
                  <a:rPr lang="en-US" sz="8800" b="1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…</a:t>
                </a:r>
                <a:r>
                  <a:rPr lang="en-US" sz="9600" b="1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/>
                </a:r>
                <a:br>
                  <a:rPr lang="en-US" sz="9600" b="1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</a:br>
                <a:endParaRPr lang="en-US" sz="9600" b="1" dirty="0">
                  <a:solidFill>
                    <a:srgbClr val="073E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3042312" y="3535363"/>
                <a:ext cx="6645994" cy="757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n-US" sz="2800" spc="70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Turning</a:t>
                </a:r>
                <a:r>
                  <a:rPr lang="en-US" sz="4800" spc="70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 </a:t>
                </a:r>
                <a:r>
                  <a:rPr lang="en-US" sz="2800" spc="70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Discovery</a:t>
                </a:r>
                <a:r>
                  <a:rPr lang="en-US" sz="4800" spc="70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 </a:t>
                </a:r>
                <a:r>
                  <a:rPr lang="en-US" sz="2800" spc="70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Into</a:t>
                </a:r>
                <a:r>
                  <a:rPr lang="en-US" sz="4800" spc="70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 </a:t>
                </a:r>
                <a:r>
                  <a:rPr lang="en-US" sz="2800" spc="70" dirty="0" smtClean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Health</a:t>
                </a:r>
                <a:endParaRPr lang="en-US" sz="4800" spc="70" baseline="30000" dirty="0">
                  <a:solidFill>
                    <a:srgbClr val="073E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 pitchFamily="34" charset="-128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31762" y="4144960"/>
              <a:ext cx="8707438" cy="1646240"/>
              <a:chOff x="241300" y="4952998"/>
              <a:chExt cx="8707438" cy="1646240"/>
            </a:xfrm>
          </p:grpSpPr>
          <p:pic>
            <p:nvPicPr>
              <p:cNvPr id="17" name="Picture 16" descr="nci-Doctor Patient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6477000" y="4952998"/>
                <a:ext cx="2471738" cy="16462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2438627" y="4953000"/>
                <a:ext cx="2147887" cy="16462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7" name="Picture 26" descr="Hybrid cells with biomarker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 bwMode="auto">
              <a:xfrm>
                <a:off x="241300" y="4953000"/>
                <a:ext cx="2117725" cy="164623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9698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 bwMode="auto">
              <a:xfrm>
                <a:off x="4659313" y="4952999"/>
                <a:ext cx="1739900" cy="164623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WE VALUE YOUR INPUT!</a:t>
            </a:r>
            <a:endParaRPr lang="en-US" sz="3600" dirty="0">
              <a:latin typeface="Impact" panose="020B080603090205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9144000" cy="2133600"/>
          </a:xfrm>
        </p:spPr>
        <p:txBody>
          <a:bodyPr>
            <a:normAutofit fontScale="40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 smtClean="0">
                <a:solidFill>
                  <a:srgbClr val="002060"/>
                </a:solidFill>
                <a:latin typeface="Arial Black" pitchFamily="34" charset="0"/>
              </a:rPr>
              <a:t>2014 NIH REGIONAL SEMINAR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9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4900" b="1" dirty="0" smtClean="0">
                <a:solidFill>
                  <a:schemeClr val="tx1"/>
                </a:solidFill>
                <a:latin typeface="Arial Black" pitchFamily="34" charset="0"/>
              </a:rPr>
              <a:t>   Session Evaluations: http://surveymonkey.com/s/nihsessions</a:t>
            </a:r>
            <a:br>
              <a:rPr lang="en-US" sz="49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49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49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4900" b="1" dirty="0" smtClean="0">
                <a:solidFill>
                  <a:schemeClr val="tx1"/>
                </a:solidFill>
                <a:latin typeface="Arial Black" pitchFamily="34" charset="0"/>
              </a:rPr>
              <a:t>   Overall Evaluations:  http://surveymonkey.com/s/nihoverall</a:t>
            </a:r>
            <a:endParaRPr lang="en-US" sz="4900" dirty="0" smtClean="0">
              <a:solidFill>
                <a:schemeClr val="tx1"/>
              </a:solidFill>
            </a:endParaRPr>
          </a:p>
          <a:p>
            <a:endParaRPr lang="en-US" sz="4900" b="1" dirty="0" smtClean="0">
              <a:solidFill>
                <a:srgbClr val="00518E"/>
              </a:solidFill>
              <a:latin typeface="Arial Black" pitchFamily="34" charset="0"/>
            </a:endParaRPr>
          </a:p>
          <a:p>
            <a:endParaRPr lang="en-US" sz="4900" b="1" dirty="0">
              <a:solidFill>
                <a:srgbClr val="00518E"/>
              </a:solidFill>
              <a:latin typeface="Arial Black" pitchFamily="34" charset="0"/>
            </a:endParaRPr>
          </a:p>
          <a:p>
            <a:endParaRPr lang="en-US" sz="4900" dirty="0" smtClean="0">
              <a:solidFill>
                <a:prstClr val="black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FBBC-5701-4823-B1B4-67B5041A6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3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2202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NoA</a:t>
            </a:r>
            <a:r>
              <a:rPr lang="en-US" dirty="0" smtClean="0"/>
              <a:t>: What should you look at?</a:t>
            </a:r>
          </a:p>
        </p:txBody>
      </p:sp>
      <p:sp>
        <p:nvSpPr>
          <p:cNvPr id="4099" name="Rectangle 2051"/>
          <p:cNvSpPr>
            <a:spLocks noGrp="1" noChangeArrowheads="1"/>
          </p:cNvSpPr>
          <p:nvPr>
            <p:ph idx="1"/>
          </p:nvPr>
        </p:nvSpPr>
        <p:spPr>
          <a:xfrm>
            <a:off x="-10160" y="1600200"/>
            <a:ext cx="81534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600" dirty="0" smtClean="0"/>
              <a:t>All of it!</a:t>
            </a:r>
          </a:p>
          <a:p>
            <a:pPr eaLnBrk="1" hangingPunct="1"/>
            <a:r>
              <a:rPr lang="en-US" sz="2600" dirty="0" smtClean="0"/>
              <a:t>A few key areas: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600" dirty="0" smtClean="0"/>
              <a:t>Make sure it went to the right place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600" dirty="0" smtClean="0"/>
              <a:t>Confirm your understanding of the time period and funding provided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600" dirty="0" smtClean="0"/>
              <a:t>Utilize helpful information for accessing funds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600" dirty="0" smtClean="0"/>
              <a:t>Understand overarching policies and regulations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600" dirty="0" smtClean="0"/>
              <a:t>Special consideration for the terms of award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600" dirty="0" smtClean="0"/>
              <a:t>The Institute/Center contact information (Program Director and Grants Specialist)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Grantee Acceptance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160" y="1828800"/>
            <a:ext cx="8458200" cy="35385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The grantee indicates acceptance of the terms and conditions of the award by </a:t>
            </a:r>
            <a:r>
              <a:rPr lang="en-US" sz="3200" b="1" dirty="0" smtClean="0"/>
              <a:t>drawing down funds</a:t>
            </a:r>
            <a:r>
              <a:rPr lang="en-US" sz="3200" dirty="0" smtClean="0"/>
              <a:t> from the Payment Management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r>
              <a:rPr lang="en-US" dirty="0" smtClean="0"/>
              <a:t>Accessing the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7772400" cy="3733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Generally centralized through the Payment Management System (</a:t>
            </a:r>
            <a:r>
              <a:rPr lang="en-US" sz="2800" dirty="0">
                <a:hlinkClick r:id="rId2"/>
              </a:rPr>
              <a:t>http://www.dpm.psc.gov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Be sure to account for specific rules in place for disbursement and the possibility of interest earned</a:t>
            </a:r>
          </a:p>
          <a:p>
            <a:r>
              <a:rPr lang="en-US" sz="2800" dirty="0"/>
              <a:t>Further information: </a:t>
            </a: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grants.nih.gov/grants/policy/nihgps_2013/nihgps_ch6.htm#payment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38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r>
              <a:rPr lang="en-US" dirty="0" smtClean="0"/>
              <a:t>Annual Progress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7772400" cy="3733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Introduction and proliferation of the RPPR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RPPR Required for: SNAP, Fellowship, Multi-Year Funded (ex. R15)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All others have the option of paper-submission utilizing the PHS 2590…for now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Anticipated to be required for all non-SNAP progress reports by October 2014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Further information: </a:t>
            </a:r>
            <a:r>
              <a:rPr lang="en-US" sz="2800" dirty="0">
                <a:hlinkClick r:id="rId2"/>
              </a:rPr>
              <a:t>http://grants.nih.gov/grants/rppr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93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400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SNAP RPPRs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82296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To be submitted via the eRA Commons no later than 45 days prior to the listed start date</a:t>
            </a:r>
          </a:p>
          <a:p>
            <a:pPr eaLnBrk="1" hangingPunct="1"/>
            <a:r>
              <a:rPr lang="en-US" sz="2400" dirty="0" smtClean="0"/>
              <a:t>Detailed budgets not required</a:t>
            </a:r>
          </a:p>
          <a:p>
            <a:pPr eaLnBrk="1" hangingPunct="1"/>
            <a:r>
              <a:rPr lang="en-US" sz="2400" dirty="0" smtClean="0"/>
              <a:t>Does not require submission of IRB and/or IACUC approval dates</a:t>
            </a:r>
          </a:p>
          <a:p>
            <a:pPr eaLnBrk="1" hangingPunct="1"/>
            <a:r>
              <a:rPr lang="en-US" sz="2400" dirty="0" smtClean="0"/>
              <a:t>Federal Financial Report due at end of competing segment</a:t>
            </a:r>
          </a:p>
          <a:p>
            <a:pPr eaLnBrk="1" hangingPunct="1"/>
            <a:r>
              <a:rPr lang="en-US" sz="2400" dirty="0" smtClean="0"/>
              <a:t>There are still the “SNAP questions:”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Change in Other Support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Change in effort for key personnel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Reported unobligated balance greater than 25%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0375"/>
            <a:ext cx="9296400" cy="11398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Non-SNAP Progress Report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0160" y="1600200"/>
            <a:ext cx="7848600" cy="4906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Can be submitted as an RPPR or PHS 2590 (paper)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Anticipated to be required as RPPR in October 2014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Either way, still due no later than 60 days prior to the start date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Requires a detailed budget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Other specifics depends on the type of submission – please be sure to follow the pertinent instructions </a:t>
            </a:r>
          </a:p>
          <a:p>
            <a:pPr eaLnBrk="1" hangingPunct="1">
              <a:lnSpc>
                <a:spcPct val="105000"/>
              </a:lnSpc>
            </a:pPr>
            <a:r>
              <a:rPr lang="en-US" sz="2800" dirty="0" smtClean="0"/>
              <a:t>Annual Federal Financial Report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Assigned_x0020_To0 xmlns="e64061a7-bc73-4e36-8b6e-74220a960d58">
      <UserInfo>
        <DisplayName>Hine, Sean (NIH/NCI) [E]</DisplayName>
        <AccountId>1858</AccountId>
        <AccountType/>
      </UserInfo>
    </Assigned_x0020_To0>
    <username xmlns="e64061a7-bc73-4e36-8b6e-74220a960d5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06E598776B79408DE98D0C79F14201" ma:contentTypeVersion="4" ma:contentTypeDescription="Create a new document." ma:contentTypeScope="" ma:versionID="74804a151ccd934a2f99bdedab4b878b">
  <xsd:schema xmlns:xsd="http://www.w3.org/2001/XMLSchema" xmlns:xs="http://www.w3.org/2001/XMLSchema" xmlns:p="http://schemas.microsoft.com/office/2006/metadata/properties" xmlns:ns2="e64061a7-bc73-4e36-8b6e-74220a960d58" targetNamespace="http://schemas.microsoft.com/office/2006/metadata/properties" ma:root="true" ma:fieldsID="381f62e2a68e65fe632c2feb79df998c" ns2:_="">
    <xsd:import namespace="e64061a7-bc73-4e36-8b6e-74220a960d58"/>
    <xsd:element name="properties">
      <xsd:complexType>
        <xsd:sequence>
          <xsd:element name="documentManagement">
            <xsd:complexType>
              <xsd:all>
                <xsd:element ref="ns2:Assigned_x0020_To0"/>
                <xsd:element ref="ns2:user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061a7-bc73-4e36-8b6e-74220a960d58" elementFormDefault="qualified">
    <xsd:import namespace="http://schemas.microsoft.com/office/2006/documentManagement/types"/>
    <xsd:import namespace="http://schemas.microsoft.com/office/infopath/2007/PartnerControls"/>
    <xsd:element name="Assigned_x0020_To0" ma:index="8" ma:displayName="Assigned To" ma:description="Your name" ma:list="UserInfo" ma:SharePointGroup="0" ma:internalName="Assigned_x0020_To0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sername" ma:index="9" nillable="true" ma:displayName="username" ma:internalName="user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7FBA770B-9491-46BE-8075-64FDE082055D}">
  <ds:schemaRefs>
    <ds:schemaRef ds:uri="http://purl.org/dc/dcmitype/"/>
    <ds:schemaRef ds:uri="http://www.w3.org/XML/1998/namespace"/>
    <ds:schemaRef ds:uri="http://schemas.microsoft.com/office/2006/documentManagement/types"/>
    <ds:schemaRef ds:uri="e64061a7-bc73-4e36-8b6e-74220a960d58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5FEDFE9-018E-4908-ADBB-B85325FC7A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65B8AF-DD34-4E4F-B259-78B48C3FDF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4061a7-bc73-4e36-8b6e-74220a960d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C58335B-2FC8-4C00-9C17-437747CDC94D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5460</TotalTime>
  <Words>2456</Words>
  <Application>Microsoft Office PowerPoint</Application>
  <PresentationFormat>On-screen Show (4:3)</PresentationFormat>
  <Paragraphs>284</Paragraphs>
  <Slides>38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Urban Pop</vt:lpstr>
      <vt:lpstr>Office Theme</vt:lpstr>
      <vt:lpstr>After the Award is Made…THEN WHAT?</vt:lpstr>
      <vt:lpstr>What will be discussed?</vt:lpstr>
      <vt:lpstr>The Notice of Award (NoA)</vt:lpstr>
      <vt:lpstr>NoA: What should you look at?</vt:lpstr>
      <vt:lpstr>Grantee Acceptance</vt:lpstr>
      <vt:lpstr>Accessing the funds</vt:lpstr>
      <vt:lpstr>Annual Progress Reports</vt:lpstr>
      <vt:lpstr>SNAP RPPRs</vt:lpstr>
      <vt:lpstr>Non-SNAP Progress Report</vt:lpstr>
      <vt:lpstr>What Can Delay the Award Process?</vt:lpstr>
      <vt:lpstr>Financial Reporting</vt:lpstr>
      <vt:lpstr>Financial Reporting</vt:lpstr>
      <vt:lpstr>Change in the works – transition to subaccounts</vt:lpstr>
      <vt:lpstr>Concerning the unobligated balance…</vt:lpstr>
      <vt:lpstr>Unobligated balances…</vt:lpstr>
      <vt:lpstr>Unobligated balances… </vt:lpstr>
      <vt:lpstr>Unobligated balances – carryovers vs. offsets</vt:lpstr>
      <vt:lpstr>Unobligated balances – carryovers vs. offsets</vt:lpstr>
      <vt:lpstr>If you are going to request a carryover…</vt:lpstr>
      <vt:lpstr>Carryover request scenario</vt:lpstr>
      <vt:lpstr>Carryover request scenario</vt:lpstr>
      <vt:lpstr>Unobligated balances…</vt:lpstr>
      <vt:lpstr>IF Something is changing in Your project…the world of Prior Approvals</vt:lpstr>
      <vt:lpstr>Prior Approval</vt:lpstr>
      <vt:lpstr>Prior Approval</vt:lpstr>
      <vt:lpstr>Prior Approval</vt:lpstr>
      <vt:lpstr>A few specific, required prior approval items…</vt:lpstr>
      <vt:lpstr>Prior Approval – Key personnel</vt:lpstr>
      <vt:lpstr>Prior Approval - transfer</vt:lpstr>
      <vt:lpstr>Prior Approval - Transfer </vt:lpstr>
      <vt:lpstr>Prior Approval  - Transfer </vt:lpstr>
      <vt:lpstr>Prior approval – additional funds</vt:lpstr>
      <vt:lpstr>Prior Approval – change in scope</vt:lpstr>
      <vt:lpstr>Closeout: Final Reports</vt:lpstr>
      <vt:lpstr>In closing, a few things to remember</vt:lpstr>
      <vt:lpstr>Some of the many Resources at the NIH</vt:lpstr>
      <vt:lpstr>Questions??</vt:lpstr>
      <vt:lpstr>WE VALUE YOUR INPUT!</vt:lpstr>
    </vt:vector>
  </TitlesOfParts>
  <Company>NIH/NIGMS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 the Award is Made – NIH Regional Seminar-Grants Mgmt</dc:title>
  <dc:creator>carteran</dc:creator>
  <cp:lastModifiedBy>dwyerc</cp:lastModifiedBy>
  <cp:revision>405</cp:revision>
  <dcterms:created xsi:type="dcterms:W3CDTF">2008-01-30T15:08:18Z</dcterms:created>
  <dcterms:modified xsi:type="dcterms:W3CDTF">2014-06-24T15:07:23Z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0x0101004E06E598776B79408DE98D0C79F14201</vt:lpwstr>
  </property>
</Properties>
</file>