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5"/>
  </p:sldMasterIdLst>
  <p:notesMasterIdLst>
    <p:notesMasterId r:id="rId17"/>
  </p:notesMasterIdLst>
  <p:handoutMasterIdLst>
    <p:handoutMasterId r:id="rId18"/>
  </p:handoutMasterIdLst>
  <p:sldIdLst>
    <p:sldId id="257" r:id="rId6"/>
    <p:sldId id="258" r:id="rId7"/>
    <p:sldId id="259" r:id="rId8"/>
    <p:sldId id="260" r:id="rId9"/>
    <p:sldId id="261" r:id="rId10"/>
    <p:sldId id="262" r:id="rId11"/>
    <p:sldId id="263" r:id="rId12"/>
    <p:sldId id="264" r:id="rId13"/>
    <p:sldId id="265" r:id="rId14"/>
    <p:sldId id="266" r:id="rId15"/>
    <p:sldId id="267" r:id="rId1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008D6"/>
    <a:srgbClr val="00CCFF"/>
    <a:srgbClr val="008000"/>
    <a:srgbClr val="5F5F5F"/>
    <a:srgbClr val="0033CC"/>
    <a:srgbClr val="CCFFCC"/>
    <a:srgbClr val="33CCFF"/>
    <a:srgbClr val="336699"/>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78175" autoAdjust="0"/>
  </p:normalViewPr>
  <p:slideViewPr>
    <p:cSldViewPr>
      <p:cViewPr>
        <p:scale>
          <a:sx n="70" d="100"/>
          <a:sy n="70" d="100"/>
        </p:scale>
        <p:origin x="-2820" y="-6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114" y="-108"/>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defTabSz="931863">
              <a:defRPr sz="1200"/>
            </a:lvl1pPr>
          </a:lstStyle>
          <a:p>
            <a:pPr>
              <a:defRPr/>
            </a:pPr>
            <a:endParaRPr lang="en-US"/>
          </a:p>
        </p:txBody>
      </p:sp>
      <p:sp>
        <p:nvSpPr>
          <p:cNvPr id="1843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vl1pPr>
          </a:lstStyle>
          <a:p>
            <a:pPr>
              <a:defRPr/>
            </a:pPr>
            <a:endParaRPr lang="en-US"/>
          </a:p>
        </p:txBody>
      </p:sp>
      <p:sp>
        <p:nvSpPr>
          <p:cNvPr id="1843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defTabSz="931863">
              <a:defRPr sz="1200"/>
            </a:lvl1pPr>
          </a:lstStyle>
          <a:p>
            <a:pPr>
              <a:defRPr/>
            </a:pPr>
            <a:endParaRPr lang="en-US"/>
          </a:p>
        </p:txBody>
      </p:sp>
      <p:sp>
        <p:nvSpPr>
          <p:cNvPr id="1843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vl1pPr>
          </a:lstStyle>
          <a:p>
            <a:pPr>
              <a:defRPr/>
            </a:pPr>
            <a:fld id="{4FFFEF2C-A1AB-4CBC-8C6D-D06F75FB72E5}" type="slidenum">
              <a:rPr lang="en-US"/>
              <a:pPr>
                <a:defRPr/>
              </a:pPr>
              <a:t>‹#›</a:t>
            </a:fld>
            <a:endParaRPr lang="en-US"/>
          </a:p>
        </p:txBody>
      </p:sp>
    </p:spTree>
    <p:extLst>
      <p:ext uri="{BB962C8B-B14F-4D97-AF65-F5344CB8AC3E}">
        <p14:creationId xmlns:p14="http://schemas.microsoft.com/office/powerpoint/2010/main" val="1210253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defTabSz="931863">
              <a:defRPr sz="1200"/>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vl1pPr>
          </a:lstStyle>
          <a:p>
            <a:pPr>
              <a:defRPr/>
            </a:pPr>
            <a:endParaRPr lang="en-US"/>
          </a:p>
        </p:txBody>
      </p:sp>
      <p:sp>
        <p:nvSpPr>
          <p:cNvPr id="880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defTabSz="931863">
              <a:defRPr sz="1200"/>
            </a:lvl1pPr>
          </a:lstStyle>
          <a:p>
            <a:pPr>
              <a:defRPr/>
            </a:pPr>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vl1pPr>
          </a:lstStyle>
          <a:p>
            <a:pPr>
              <a:defRPr/>
            </a:pPr>
            <a:fld id="{6DB84531-532E-4955-9D8E-510EA9476B6B}" type="slidenum">
              <a:rPr lang="en-US"/>
              <a:pPr>
                <a:defRPr/>
              </a:pPr>
              <a:t>‹#›</a:t>
            </a:fld>
            <a:endParaRPr lang="en-US"/>
          </a:p>
        </p:txBody>
      </p:sp>
    </p:spTree>
    <p:extLst>
      <p:ext uri="{BB962C8B-B14F-4D97-AF65-F5344CB8AC3E}">
        <p14:creationId xmlns:p14="http://schemas.microsoft.com/office/powerpoint/2010/main" val="3581357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narrated slide deck to provide a brief tutorial on reporting race and ethnicity to the NIH when conducting clinical research.</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a:t>
            </a:fld>
            <a:endParaRPr lang="en-US"/>
          </a:p>
        </p:txBody>
      </p:sp>
    </p:spTree>
    <p:extLst>
      <p:ext uri="{BB962C8B-B14F-4D97-AF65-F5344CB8AC3E}">
        <p14:creationId xmlns:p14="http://schemas.microsoft.com/office/powerpoint/2010/main" val="2338791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deploying the modified layouts, the NIH is taking a phased approach to transitioning.  Starting with September 2013 receipt dates, all applicants submitting a competing application (new or continuation) will see the modified report forms in their application packages.  SBIR/STTRs will see them after the September 7, 2013 receipt date.  The inclusion report forms will be available as a fillable Word/PDF document or structured data form depending  on whether the applicant is submitting a competing application using the PHS 398, Forms B, or Forms C application packages of the SF-424 R&amp;R.  </a:t>
            </a:r>
          </a:p>
          <a:p>
            <a:endParaRPr lang="en-US" dirty="0"/>
          </a:p>
          <a:p>
            <a:r>
              <a:rPr lang="en-US" dirty="0" smtClean="0"/>
              <a:t>Investigators/grantees who are currently funded and submitting their annual non-competing continuation progress reports will continue to use the current Inclusion Enrollment Report (see slide 7) until further notice.  We anticipate transitioning to the modified layout for progress reports later in 2014.</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10</a:t>
            </a:fld>
            <a:endParaRPr lang="en-US"/>
          </a:p>
        </p:txBody>
      </p:sp>
    </p:spTree>
    <p:extLst>
      <p:ext uri="{BB962C8B-B14F-4D97-AF65-F5344CB8AC3E}">
        <p14:creationId xmlns:p14="http://schemas.microsoft.com/office/powerpoint/2010/main" val="371799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additional questions or concerns after viewing these slides as well as the accompanying FAQs and podcast, please contact the OER Grants Information Office at 301-435-0714, send an email to </a:t>
            </a:r>
            <a:r>
              <a:rPr lang="en-US" dirty="0" err="1" smtClean="0"/>
              <a:t>grantsinfo</a:t>
            </a:r>
            <a:r>
              <a:rPr lang="en-US" dirty="0" smtClean="0"/>
              <a:t>[at]nih[dot]</a:t>
            </a:r>
            <a:r>
              <a:rPr lang="en-US" dirty="0" err="1" smtClean="0"/>
              <a:t>gov</a:t>
            </a:r>
            <a:r>
              <a:rPr lang="en-US" dirty="0" smtClean="0"/>
              <a:t>, or see the </a:t>
            </a:r>
            <a:r>
              <a:rPr lang="en-US" dirty="0"/>
              <a:t>webpage: http[colon][</a:t>
            </a:r>
            <a:r>
              <a:rPr lang="en-US" dirty="0" err="1"/>
              <a:t>forwardslash</a:t>
            </a:r>
            <a:r>
              <a:rPr lang="en-US" dirty="0"/>
              <a:t>][</a:t>
            </a:r>
            <a:r>
              <a:rPr lang="en-US" dirty="0" err="1" smtClean="0"/>
              <a:t>forwardslash</a:t>
            </a:r>
            <a:r>
              <a:rPr lang="en-US" dirty="0" smtClean="0"/>
              <a:t>]grants[dot]nih[dot]</a:t>
            </a:r>
            <a:r>
              <a:rPr lang="en-US" dirty="0" err="1" smtClean="0"/>
              <a:t>gov</a:t>
            </a:r>
            <a:r>
              <a:rPr lang="en-US" dirty="0" smtClean="0"/>
              <a:t>[</a:t>
            </a:r>
            <a:r>
              <a:rPr lang="en-US" dirty="0" err="1" smtClean="0"/>
              <a:t>forwardslash</a:t>
            </a:r>
            <a:r>
              <a:rPr lang="en-US" dirty="0" smtClean="0"/>
              <a:t>]grants[</a:t>
            </a:r>
            <a:r>
              <a:rPr lang="en-US" dirty="0" err="1" smtClean="0"/>
              <a:t>forwardslash</a:t>
            </a:r>
            <a:r>
              <a:rPr lang="en-US" dirty="0" smtClean="0"/>
              <a:t>]</a:t>
            </a:r>
            <a:r>
              <a:rPr lang="en-US" dirty="0" err="1" smtClean="0"/>
              <a:t>oer</a:t>
            </a:r>
            <a:r>
              <a:rPr lang="en-US" dirty="0" smtClean="0"/>
              <a:t>[dot]</a:t>
            </a:r>
            <a:r>
              <a:rPr lang="en-US" dirty="0" err="1" smtClean="0"/>
              <a:t>htm</a:t>
            </a:r>
            <a:endParaRPr lang="en-US" dirty="0" smtClean="0"/>
          </a:p>
          <a:p>
            <a:r>
              <a:rPr lang="en-US" dirty="0" smtClean="0"/>
              <a:t>  </a:t>
            </a:r>
          </a:p>
          <a:p>
            <a:r>
              <a:rPr lang="en-US" dirty="0" smtClean="0"/>
              <a:t>More information, including OER and Institute/Center staff contacts for inclusion, is available at: http[colon][</a:t>
            </a:r>
            <a:r>
              <a:rPr lang="en-US" dirty="0" err="1" smtClean="0"/>
              <a:t>forwardslash</a:t>
            </a:r>
            <a:r>
              <a:rPr lang="en-US" dirty="0" smtClean="0"/>
              <a:t>][</a:t>
            </a:r>
            <a:r>
              <a:rPr lang="en-US" dirty="0" err="1" smtClean="0"/>
              <a:t>forwardslash</a:t>
            </a:r>
            <a:r>
              <a:rPr lang="en-US" dirty="0" smtClean="0"/>
              <a:t>]grants[dot]nih[dot]</a:t>
            </a:r>
            <a:r>
              <a:rPr lang="en-US" dirty="0" err="1" smtClean="0"/>
              <a:t>gov</a:t>
            </a:r>
            <a:r>
              <a:rPr lang="en-US" dirty="0" smtClean="0"/>
              <a:t>[</a:t>
            </a:r>
            <a:r>
              <a:rPr lang="en-US" dirty="0" err="1" smtClean="0"/>
              <a:t>forwardslash</a:t>
            </a:r>
            <a:r>
              <a:rPr lang="en-US" dirty="0" smtClean="0"/>
              <a:t>]grants[</a:t>
            </a:r>
            <a:r>
              <a:rPr lang="en-US" dirty="0" err="1" smtClean="0"/>
              <a:t>forwardslash</a:t>
            </a:r>
            <a:r>
              <a:rPr lang="en-US" dirty="0" smtClean="0"/>
              <a:t>]funding[</a:t>
            </a:r>
            <a:r>
              <a:rPr lang="en-US" dirty="0" err="1" smtClean="0"/>
              <a:t>forwardslash</a:t>
            </a:r>
            <a:r>
              <a:rPr lang="en-US" dirty="0" smtClean="0"/>
              <a:t>]women[underscore]min[</a:t>
            </a:r>
            <a:r>
              <a:rPr lang="en-US" dirty="0" err="1" smtClean="0"/>
              <a:t>forwardslash</a:t>
            </a:r>
            <a:r>
              <a:rPr lang="en-US" dirty="0"/>
              <a:t>] women[underscore]min[dot]</a:t>
            </a:r>
            <a:r>
              <a:rPr lang="en-US" dirty="0" err="1"/>
              <a:t>htm</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11</a:t>
            </a:fld>
            <a:endParaRPr lang="en-US"/>
          </a:p>
        </p:txBody>
      </p:sp>
    </p:spTree>
    <p:extLst>
      <p:ext uri="{BB962C8B-B14F-4D97-AF65-F5344CB8AC3E}">
        <p14:creationId xmlns:p14="http://schemas.microsoft.com/office/powerpoint/2010/main" val="115456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slide deck is to briefly review the reporting of race and ethnicity of clinical research participants to the NIH and to discuss recent updates to the reporting </a:t>
            </a:r>
            <a:r>
              <a:rPr lang="en-US" dirty="0" smtClean="0"/>
              <a:t>formats.</a:t>
            </a:r>
            <a:endParaRPr lang="en-US" dirty="0" smtClean="0"/>
          </a:p>
          <a:p>
            <a:endParaRPr lang="en-US" dirty="0"/>
          </a:p>
          <a:p>
            <a:r>
              <a:rPr lang="en-US" dirty="0" smtClean="0"/>
              <a:t>In addition to this slide deck, there are a podcast and FAQs to assist applicants and grantees with these issues.  These can be found at: http[colon][</a:t>
            </a:r>
            <a:r>
              <a:rPr lang="en-US" dirty="0" err="1" smtClean="0"/>
              <a:t>forwardslash</a:t>
            </a:r>
            <a:r>
              <a:rPr lang="en-US" dirty="0" smtClean="0"/>
              <a:t>][</a:t>
            </a:r>
            <a:r>
              <a:rPr lang="en-US" dirty="0" err="1" smtClean="0"/>
              <a:t>forwardslash</a:t>
            </a:r>
            <a:r>
              <a:rPr lang="en-US" dirty="0" smtClean="0"/>
              <a:t>]grants[dot]nih[dot]</a:t>
            </a:r>
            <a:r>
              <a:rPr lang="en-US" dirty="0" err="1" smtClean="0"/>
              <a:t>gov</a:t>
            </a:r>
            <a:r>
              <a:rPr lang="en-US" dirty="0" smtClean="0"/>
              <a:t>[</a:t>
            </a:r>
            <a:r>
              <a:rPr lang="en-US" dirty="0" err="1" smtClean="0"/>
              <a:t>forwardslash</a:t>
            </a:r>
            <a:r>
              <a:rPr lang="en-US" dirty="0" smtClean="0"/>
              <a:t>]grants[</a:t>
            </a:r>
            <a:r>
              <a:rPr lang="en-US" dirty="0" err="1" smtClean="0"/>
              <a:t>forwardslash</a:t>
            </a:r>
            <a:r>
              <a:rPr lang="en-US" dirty="0" smtClean="0"/>
              <a:t>]funding[</a:t>
            </a:r>
            <a:r>
              <a:rPr lang="en-US" dirty="0" err="1" smtClean="0"/>
              <a:t>forwardslash</a:t>
            </a:r>
            <a:r>
              <a:rPr lang="en-US" dirty="0" smtClean="0"/>
              <a:t>]women[underscore]min[</a:t>
            </a:r>
            <a:r>
              <a:rPr lang="en-US" dirty="0" err="1" smtClean="0"/>
              <a:t>forwardslash</a:t>
            </a:r>
            <a:r>
              <a:rPr lang="en-US" dirty="0" smtClean="0"/>
              <a:t>]women[underscore]min[dot]</a:t>
            </a:r>
            <a:r>
              <a:rPr lang="en-US" dirty="0" err="1" smtClean="0"/>
              <a:t>htm</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2</a:t>
            </a:fld>
            <a:endParaRPr lang="en-US"/>
          </a:p>
        </p:txBody>
      </p:sp>
    </p:spTree>
    <p:extLst>
      <p:ext uri="{BB962C8B-B14F-4D97-AF65-F5344CB8AC3E}">
        <p14:creationId xmlns:p14="http://schemas.microsoft.com/office/powerpoint/2010/main" val="871117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minimum standards for race and ethnicity are set by the Office of Management and Budget (or OMB).  They were last revised in 1997.  Currently, there are five racial categories and two ethnic categories.  Race and ethnicity are distinct concepts, meaning that a given individual may identify with an ethnic category and a racial category (or categories).  Individuals may identify with more than one racial category and should be presented with the option to select all that apply.  Those individuals would then be reported to the NIH in the “More than one race” category.  </a:t>
            </a:r>
          </a:p>
          <a:p>
            <a:endParaRPr lang="en-US" dirty="0"/>
          </a:p>
          <a:p>
            <a:r>
              <a:rPr lang="en-US" dirty="0" smtClean="0"/>
              <a:t>Also, whenever possible, selection of racial and ethnic categories should be completed by the individual participating in the research study.  Investigators should not use the NIH reporting format as a data collection tool.  It is also important to note that individuals always have the choice to not provide sex/gender, race, or ethnicity information.  Should a research participant elect not to identify their sex/gender, race, and/or ethnicity, they should be reported to the NIH as “unknown/not reported” for that part of the table.</a:t>
            </a:r>
          </a:p>
          <a:p>
            <a:endParaRPr lang="en-US" dirty="0"/>
          </a:p>
          <a:p>
            <a:r>
              <a:rPr lang="en-US" dirty="0" smtClean="0"/>
              <a:t>Additional details are available at the links provided:</a:t>
            </a:r>
          </a:p>
          <a:p>
            <a:endParaRPr lang="en-US" dirty="0" smtClean="0"/>
          </a:p>
          <a:p>
            <a:r>
              <a:rPr lang="en-US" dirty="0" smtClean="0"/>
              <a:t>OMB</a:t>
            </a:r>
            <a:r>
              <a:rPr lang="en-US" baseline="0" dirty="0" smtClean="0"/>
              <a:t> Statement: http[colon][</a:t>
            </a:r>
            <a:r>
              <a:rPr lang="en-US" baseline="0" dirty="0" err="1" smtClean="0"/>
              <a:t>forwardslash</a:t>
            </a:r>
            <a:r>
              <a:rPr lang="en-US" baseline="0" dirty="0" smtClean="0"/>
              <a:t>][</a:t>
            </a:r>
            <a:r>
              <a:rPr lang="en-US" baseline="0" dirty="0" err="1" smtClean="0"/>
              <a:t>forwardslash</a:t>
            </a:r>
            <a:r>
              <a:rPr lang="en-US" baseline="0" dirty="0" smtClean="0"/>
              <a:t>]www[dot]</a:t>
            </a:r>
            <a:r>
              <a:rPr lang="en-US" baseline="0" dirty="0" err="1" smtClean="0"/>
              <a:t>whitehouse</a:t>
            </a:r>
            <a:r>
              <a:rPr lang="en-US" baseline="0" dirty="0" smtClean="0"/>
              <a:t>[dot]</a:t>
            </a:r>
            <a:r>
              <a:rPr lang="en-US" baseline="0" dirty="0" err="1" smtClean="0"/>
              <a:t>gov</a:t>
            </a:r>
            <a:r>
              <a:rPr lang="en-US" baseline="0" dirty="0" smtClean="0"/>
              <a:t>[</a:t>
            </a:r>
            <a:r>
              <a:rPr lang="en-US" baseline="0" dirty="0" err="1" smtClean="0"/>
              <a:t>forwardslash</a:t>
            </a:r>
            <a:r>
              <a:rPr lang="en-US" baseline="0" dirty="0" smtClean="0"/>
              <a:t>]</a:t>
            </a:r>
            <a:r>
              <a:rPr lang="en-US" baseline="0" dirty="0" err="1" smtClean="0"/>
              <a:t>omb</a:t>
            </a:r>
            <a:r>
              <a:rPr lang="en-US" baseline="0" dirty="0" smtClean="0"/>
              <a:t>[</a:t>
            </a:r>
            <a:r>
              <a:rPr lang="en-US" baseline="0" dirty="0" err="1" smtClean="0"/>
              <a:t>forwardslash</a:t>
            </a:r>
            <a:r>
              <a:rPr lang="en-US" baseline="0" dirty="0" smtClean="0"/>
              <a:t>]</a:t>
            </a:r>
            <a:r>
              <a:rPr lang="en-US" baseline="0" dirty="0" err="1" smtClean="0"/>
              <a:t>fedreg</a:t>
            </a:r>
            <a:r>
              <a:rPr lang="en-US" baseline="0" dirty="0" smtClean="0"/>
              <a:t>[underscore]1997standards</a:t>
            </a:r>
          </a:p>
          <a:p>
            <a:endParaRPr lang="en-US" baseline="0" dirty="0" smtClean="0"/>
          </a:p>
          <a:p>
            <a:r>
              <a:rPr lang="en-US" baseline="0" dirty="0" smtClean="0"/>
              <a:t>NIH Policy on Reporting Race and Ethnicity: http[colon][</a:t>
            </a:r>
            <a:r>
              <a:rPr lang="en-US" baseline="0" dirty="0" err="1" smtClean="0"/>
              <a:t>forwardslash</a:t>
            </a:r>
            <a:r>
              <a:rPr lang="en-US" baseline="0" dirty="0" smtClean="0"/>
              <a:t>][</a:t>
            </a:r>
            <a:r>
              <a:rPr lang="en-US" baseline="0" dirty="0" err="1" smtClean="0"/>
              <a:t>forwardslash</a:t>
            </a:r>
            <a:r>
              <a:rPr lang="en-US" baseline="0" dirty="0" smtClean="0"/>
              <a:t>]grants[dot]nih[dot]</a:t>
            </a:r>
            <a:r>
              <a:rPr lang="en-US" baseline="0" dirty="0" err="1" smtClean="0"/>
              <a:t>gov</a:t>
            </a:r>
            <a:r>
              <a:rPr lang="en-US" baseline="0" dirty="0" smtClean="0"/>
              <a:t>[</a:t>
            </a:r>
            <a:r>
              <a:rPr lang="en-US" baseline="0" dirty="0" err="1" smtClean="0"/>
              <a:t>forwardslash</a:t>
            </a:r>
            <a:r>
              <a:rPr lang="en-US" baseline="0" dirty="0" smtClean="0"/>
              <a:t>]grants[</a:t>
            </a:r>
            <a:r>
              <a:rPr lang="en-US" baseline="0" dirty="0" err="1" smtClean="0"/>
              <a:t>forwardslash</a:t>
            </a:r>
            <a:r>
              <a:rPr lang="en-US" baseline="0" dirty="0" smtClean="0"/>
              <a:t>]guide[</a:t>
            </a:r>
            <a:r>
              <a:rPr lang="en-US" baseline="0" dirty="0" err="1" smtClean="0"/>
              <a:t>forwardslash</a:t>
            </a:r>
            <a:r>
              <a:rPr lang="en-US" baseline="0" dirty="0" smtClean="0"/>
              <a:t>]notice-files[</a:t>
            </a:r>
            <a:r>
              <a:rPr lang="en-US" baseline="0" dirty="0" err="1" smtClean="0"/>
              <a:t>forwardslash</a:t>
            </a:r>
            <a:r>
              <a:rPr lang="en-US" baseline="0" dirty="0" smtClean="0"/>
              <a:t>]NOT-OD-01-053[dot]html</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3</a:t>
            </a:fld>
            <a:endParaRPr lang="en-US"/>
          </a:p>
        </p:txBody>
      </p:sp>
    </p:spTree>
    <p:extLst>
      <p:ext uri="{BB962C8B-B14F-4D97-AF65-F5344CB8AC3E}">
        <p14:creationId xmlns:p14="http://schemas.microsoft.com/office/powerpoint/2010/main" val="2202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(number 4) describes the two ethnic categories and five racial categories and their definitions.  Definitions are based on geographic origin.  </a:t>
            </a:r>
          </a:p>
          <a:p>
            <a:endParaRPr lang="en-US" dirty="0" smtClean="0"/>
          </a:p>
          <a:p>
            <a:r>
              <a:rPr lang="en-US" b="1" i="1" u="sng" dirty="0" smtClean="0"/>
              <a:t>Ethnic Categories</a:t>
            </a:r>
            <a:r>
              <a:rPr lang="en-US" b="1" dirty="0" smtClean="0"/>
              <a:t>: </a:t>
            </a:r>
          </a:p>
          <a:p>
            <a:pPr lvl="1"/>
            <a:r>
              <a:rPr lang="en-US" b="1" u="sng" dirty="0" smtClean="0"/>
              <a:t>Hispanic or Latino</a:t>
            </a:r>
            <a:r>
              <a:rPr lang="en-US" b="1" dirty="0" smtClean="0"/>
              <a:t>: A person of Cuban, Mexican, Puerto Rican, South or Central American, or other Spanish culture or origin, regardless of race. The term “Spanish origin” can also be used in addition to “Hispanic or Latino.” </a:t>
            </a:r>
          </a:p>
          <a:p>
            <a:pPr lvl="1"/>
            <a:r>
              <a:rPr lang="en-US" b="1" u="sng" dirty="0" smtClean="0"/>
              <a:t>Not Hispanic or Latino </a:t>
            </a:r>
          </a:p>
          <a:p>
            <a:r>
              <a:rPr lang="en-US" b="1" i="1" u="sng" dirty="0" smtClean="0"/>
              <a:t>Racial Categories</a:t>
            </a:r>
            <a:r>
              <a:rPr lang="en-US" b="1" dirty="0" smtClean="0"/>
              <a:t>: </a:t>
            </a:r>
          </a:p>
          <a:p>
            <a:pPr lvl="1"/>
            <a:r>
              <a:rPr lang="en-US" b="1" u="sng" dirty="0" smtClean="0"/>
              <a:t>American Indian or Alaska Native</a:t>
            </a:r>
            <a:r>
              <a:rPr lang="en-US" b="1" dirty="0" smtClean="0"/>
              <a:t>: A person having origins in any of the original peoples of North, Central, or South America, and who maintains tribal affiliations or community attachment. </a:t>
            </a:r>
          </a:p>
          <a:p>
            <a:pPr lvl="1"/>
            <a:r>
              <a:rPr lang="en-US" b="1" u="sng" dirty="0" smtClean="0"/>
              <a:t>Asian</a:t>
            </a:r>
            <a:r>
              <a:rPr lang="en-US" b="1" dirty="0" smtClean="0"/>
              <a:t>: A person having origins in any of the original peoples of the Far East, Southeast Asia, or the Indian subcontinent including, for example, Cambodia, China, India, Japan, Korea, Malaysia, Pakistan, the Philippine Islands, Thailand, and Vietnam. (Note: Individuals from the Philippine Islands have been recorded as Pacific Islanders in previous data collection strategies.) </a:t>
            </a:r>
          </a:p>
          <a:p>
            <a:pPr lvl="1"/>
            <a:r>
              <a:rPr lang="en-US" b="1" u="sng" dirty="0" smtClean="0"/>
              <a:t>Black or African American</a:t>
            </a:r>
            <a:r>
              <a:rPr lang="en-US" b="1" dirty="0" smtClean="0"/>
              <a:t>: A person having origins in any of the black racial groups of Africa. Terms such as “Haitian” or “Negro” can be used in addition to “Black or African American.” </a:t>
            </a:r>
          </a:p>
          <a:p>
            <a:pPr lvl="1"/>
            <a:r>
              <a:rPr lang="en-US" b="1" u="sng" dirty="0" smtClean="0"/>
              <a:t>Native Hawaiian or Other Pacific Islander</a:t>
            </a:r>
            <a:r>
              <a:rPr lang="en-US" b="1" dirty="0" smtClean="0"/>
              <a:t>: A person having origins in any of the original peoples of Hawaii, Guam, Samoa, or other Pacific Islands. </a:t>
            </a:r>
          </a:p>
          <a:p>
            <a:pPr lvl="1"/>
            <a:r>
              <a:rPr lang="en-US" b="1" u="sng" dirty="0" smtClean="0"/>
              <a:t>White</a:t>
            </a:r>
            <a:r>
              <a:rPr lang="en-US" b="1" dirty="0" smtClean="0"/>
              <a:t>: A person having origins in any of the original peoples of Europe, the Middle East, or North Africa. </a:t>
            </a: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4</a:t>
            </a:fld>
            <a:endParaRPr lang="en-US"/>
          </a:p>
        </p:txBody>
      </p:sp>
    </p:spTree>
    <p:extLst>
      <p:ext uri="{BB962C8B-B14F-4D97-AF65-F5344CB8AC3E}">
        <p14:creationId xmlns:p14="http://schemas.microsoft.com/office/powerpoint/2010/main" val="1691560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number 5 illustrates the current Targeted/Planned Enrollment Report table.  This table is being modified and is illustrated on slide number 6.   </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5</a:t>
            </a:fld>
            <a:endParaRPr lang="en-US"/>
          </a:p>
        </p:txBody>
      </p:sp>
    </p:spTree>
    <p:extLst>
      <p:ext uri="{BB962C8B-B14F-4D97-AF65-F5344CB8AC3E}">
        <p14:creationId xmlns:p14="http://schemas.microsoft.com/office/powerpoint/2010/main" val="414463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(number 6) illustrates the modified layout for the Planned Enrollment Report and the addition of the “More than one race” category to the Planned Enrollment table. The reasons for the changes are discussed on Slide 9.  </a:t>
            </a:r>
          </a:p>
          <a:p>
            <a:endParaRPr lang="en-US" dirty="0"/>
          </a:p>
          <a:p>
            <a:r>
              <a:rPr lang="en-US" dirty="0" smtClean="0"/>
              <a:t>In addition, applicants are asked to provide separate enrollment reports for domestic and foreign participants.  We have now added a drop-down box to facilitate identification of studies as involving foreign or domestic participants.  </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6</a:t>
            </a:fld>
            <a:endParaRPr lang="en-US"/>
          </a:p>
        </p:txBody>
      </p:sp>
    </p:spTree>
    <p:extLst>
      <p:ext uri="{BB962C8B-B14F-4D97-AF65-F5344CB8AC3E}">
        <p14:creationId xmlns:p14="http://schemas.microsoft.com/office/powerpoint/2010/main" val="114655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number </a:t>
            </a:r>
            <a:r>
              <a:rPr lang="en-US" dirty="0" smtClean="0"/>
              <a:t>7 shows the </a:t>
            </a:r>
            <a:r>
              <a:rPr lang="en-US" dirty="0"/>
              <a:t>current </a:t>
            </a:r>
            <a:r>
              <a:rPr lang="en-US" dirty="0" smtClean="0"/>
              <a:t>Inclusion Enrollment </a:t>
            </a:r>
            <a:r>
              <a:rPr lang="en-US" dirty="0"/>
              <a:t>Report </a:t>
            </a:r>
            <a:r>
              <a:rPr lang="en-US" dirty="0" smtClean="0"/>
              <a:t>table.  </a:t>
            </a:r>
            <a:r>
              <a:rPr lang="en-US" dirty="0"/>
              <a:t>This </a:t>
            </a:r>
            <a:r>
              <a:rPr lang="en-US" dirty="0" smtClean="0"/>
              <a:t>is used to report actual enrollment on competing renewal submissions as well as with yearly non-competing progress reports.  This layout will be phased out and </a:t>
            </a:r>
            <a:r>
              <a:rPr lang="en-US" dirty="0"/>
              <a:t>replaced by </a:t>
            </a:r>
            <a:r>
              <a:rPr lang="en-US" dirty="0" smtClean="0"/>
              <a:t>the modified layout shown on </a:t>
            </a:r>
            <a:r>
              <a:rPr lang="en-US" dirty="0"/>
              <a:t>slide number </a:t>
            </a:r>
            <a:r>
              <a:rPr lang="en-US" dirty="0" smtClean="0"/>
              <a:t>8.</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7</a:t>
            </a:fld>
            <a:endParaRPr lang="en-US"/>
          </a:p>
        </p:txBody>
      </p:sp>
    </p:spTree>
    <p:extLst>
      <p:ext uri="{BB962C8B-B14F-4D97-AF65-F5344CB8AC3E}">
        <p14:creationId xmlns:p14="http://schemas.microsoft.com/office/powerpoint/2010/main" val="4185326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(number </a:t>
            </a:r>
            <a:r>
              <a:rPr lang="en-US" dirty="0" smtClean="0"/>
              <a:t>8) </a:t>
            </a:r>
            <a:r>
              <a:rPr lang="en-US" dirty="0"/>
              <a:t>illustrates the modified layout for the </a:t>
            </a:r>
            <a:r>
              <a:rPr lang="en-US" dirty="0" smtClean="0"/>
              <a:t>Inclusion Enrollment Report.  The data collection is the same as on the previous table (Slide 7). </a:t>
            </a:r>
            <a:r>
              <a:rPr lang="en-US" dirty="0"/>
              <a:t>The reasons for the changes are discussed on Slide 9. </a:t>
            </a: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8</a:t>
            </a:fld>
            <a:endParaRPr lang="en-US"/>
          </a:p>
        </p:txBody>
      </p:sp>
    </p:spTree>
    <p:extLst>
      <p:ext uri="{BB962C8B-B14F-4D97-AF65-F5344CB8AC3E}">
        <p14:creationId xmlns:p14="http://schemas.microsoft.com/office/powerpoint/2010/main" val="182545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reasons for the modifications to the existing forms for collecting information on sex/gender, race, and ethnicity.  </a:t>
            </a:r>
          </a:p>
          <a:p>
            <a:endParaRPr lang="en-US" dirty="0" smtClean="0"/>
          </a:p>
          <a:p>
            <a:r>
              <a:rPr lang="en-US" dirty="0" smtClean="0"/>
              <a:t>First, the NIH added the “More than one race” category to the planned enrollment form to better align with Census data indicating increased numbers of individuals who identify with more than one racial category.  This will assist investigators who can prospectively anticipate that part (or all) of their sample will identify with more than one racial category.  </a:t>
            </a:r>
          </a:p>
          <a:p>
            <a:endParaRPr lang="en-US" dirty="0"/>
          </a:p>
          <a:p>
            <a:r>
              <a:rPr lang="en-US" dirty="0" smtClean="0"/>
              <a:t>Second, the NIH has modified the layout of the planned and actual enrollment forms to simplify them and reduce confusion regarding how investigators should fill them out.  A key issue on the previous forms was the need to total the racial and ethnic categories and confusion about why and how to do that.  Because the OMB has established that race and ethnicity are distinct concepts, an individual participating in research should, whenever possible, be asked what ethnic category they identify with and what racial category (or categories) they identify with.  The modified layout reinforces this concept by integrating racial categories with ethnic categories.</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9</a:t>
            </a:fld>
            <a:endParaRPr lang="en-US"/>
          </a:p>
        </p:txBody>
      </p:sp>
    </p:spTree>
    <p:extLst>
      <p:ext uri="{BB962C8B-B14F-4D97-AF65-F5344CB8AC3E}">
        <p14:creationId xmlns:p14="http://schemas.microsoft.com/office/powerpoint/2010/main" val="212925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144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rgbClr val="00B050"/>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smtClean="0"/>
              <a:t>Click to edit Master title style</a:t>
            </a:r>
            <a:endParaRPr lang="en-US" dirty="0"/>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pPr>
                <a:defRPr/>
              </a:pPr>
              <a:t>‹#›</a:t>
            </a:fld>
            <a:endParaRPr lang="en-US"/>
          </a:p>
        </p:txBody>
      </p:sp>
      <p:sp>
        <p:nvSpPr>
          <p:cNvPr id="22" name="Rectangle 21"/>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6" name="Picture 15" descr="HHS-NIH-OER Logo Combo.jpg"/>
          <p:cNvPicPr>
            <a:picLocks noChangeAspect="1"/>
          </p:cNvPicPr>
          <p:nvPr/>
        </p:nvPicPr>
        <p:blipFill>
          <a:blip r:embed="rId9"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6477000" y="6273267"/>
            <a:ext cx="454457" cy="432816"/>
          </a:xfrm>
          <a:prstGeom prst="rect">
            <a:avLst/>
          </a:prstGeom>
          <a:ln>
            <a:noFill/>
          </a:ln>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4200" y="6324600"/>
            <a:ext cx="2030434" cy="353119"/>
          </a:xfrm>
          <a:prstGeom prst="rect">
            <a:avLst/>
          </a:prstGeom>
        </p:spPr>
      </p:pic>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23" r:id="rId5"/>
    <p:sldLayoutId id="2147485424" r:id="rId6"/>
    <p:sldLayoutId id="2147485425" r:id="rId7"/>
  </p:sldLayoutIdLst>
  <p:hf hdr="0" ftr="0" dt="0"/>
  <p:txStyles>
    <p:titleStyle>
      <a:lvl1pPr algn="l" rtl="0" eaLnBrk="1" fontAlgn="base" hangingPunct="1">
        <a:spcBef>
          <a:spcPct val="0"/>
        </a:spcBef>
        <a:spcAft>
          <a:spcPct val="0"/>
        </a:spcAft>
        <a:defRPr sz="4000"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Trebuchet MS" pitchFamily="34" charset="0"/>
        </a:defRPr>
      </a:lvl2pPr>
      <a:lvl3pPr algn="l" rtl="0" eaLnBrk="1" fontAlgn="base" hangingPunct="1">
        <a:spcBef>
          <a:spcPct val="0"/>
        </a:spcBef>
        <a:spcAft>
          <a:spcPct val="0"/>
        </a:spcAft>
        <a:defRPr sz="4000">
          <a:solidFill>
            <a:schemeClr val="tx2"/>
          </a:solidFill>
          <a:latin typeface="Trebuchet MS" pitchFamily="34" charset="0"/>
        </a:defRPr>
      </a:lvl3pPr>
      <a:lvl4pPr algn="l" rtl="0" eaLnBrk="1" fontAlgn="base" hangingPunct="1">
        <a:spcBef>
          <a:spcPct val="0"/>
        </a:spcBef>
        <a:spcAft>
          <a:spcPct val="0"/>
        </a:spcAft>
        <a:defRPr sz="4000">
          <a:solidFill>
            <a:schemeClr val="tx2"/>
          </a:solidFill>
          <a:latin typeface="Trebuchet MS" pitchFamily="34" charset="0"/>
        </a:defRPr>
      </a:lvl4pPr>
      <a:lvl5pPr algn="l" rtl="0" eaLnBrk="1" fontAlgn="base" hangingPunct="1">
        <a:spcBef>
          <a:spcPct val="0"/>
        </a:spcBef>
        <a:spcAft>
          <a:spcPct val="0"/>
        </a:spcAft>
        <a:defRPr sz="4000">
          <a:solidFill>
            <a:schemeClr val="tx2"/>
          </a:solidFill>
          <a:latin typeface="Trebuchet MS" pitchFamily="34" charset="0"/>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65125" indent="-255588" algn="l" rtl="0" eaLnBrk="1" fontAlgn="base" hangingPunct="1">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1" fontAlgn="base" hangingPunct="1">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1" fontAlgn="base" hangingPunct="1">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1" fontAlgn="base" hangingPunct="1">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1" fontAlgn="base" hangingPunct="1">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hyperlink" Target="http://grants.nih.gov/grants/guide/notice-files/NOT-OD-13-092.html" TargetMode="External"/><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grants.nih.gov/grants/funding/women_min/women_min.htm"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grants.nih.gov/grants/oer.htm" TargetMode="External"/><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http://grants.nih.gov/grants/funding/women_min/women_min.htm"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grants.nih.gov/grants/guide/notice-files/NOT-OD-01-053.html" TargetMode="Externa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www.whitehouse.gov/omb/fedreg_1997standards"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descr="This is a narrated slide deck to provide a brief tutorial on reporting race and ethnicity to the NIH when conducting clinical research.&#10;" title="Reporting Race and Ethnicity to the NIH for Clinical Resear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Subtitle 2"/>
          <p:cNvSpPr>
            <a:spLocks noGrp="1"/>
          </p:cNvSpPr>
          <p:nvPr>
            <p:ph type="subTitle" idx="1"/>
          </p:nvPr>
        </p:nvSpPr>
        <p:spPr>
          <a:xfrm>
            <a:off x="609600" y="4038600"/>
            <a:ext cx="4953000" cy="1752600"/>
          </a:xfrm>
        </p:spPr>
        <p:txBody>
          <a:bodyPr/>
          <a:lstStyle/>
          <a:p>
            <a:r>
              <a:rPr lang="en-US" b="1" dirty="0" smtClean="0"/>
              <a:t>A Brief Narrated Tutorial</a:t>
            </a:r>
          </a:p>
          <a:p>
            <a:r>
              <a:rPr lang="en-US" b="1" dirty="0" smtClean="0"/>
              <a:t>August 2013</a:t>
            </a:r>
            <a:endParaRPr lang="en-US" b="1" dirty="0"/>
          </a:p>
        </p:txBody>
      </p:sp>
      <p:sp>
        <p:nvSpPr>
          <p:cNvPr id="2" name="Title 1"/>
          <p:cNvSpPr>
            <a:spLocks noGrp="1"/>
          </p:cNvSpPr>
          <p:nvPr>
            <p:ph type="ctrTitle"/>
          </p:nvPr>
        </p:nvSpPr>
        <p:spPr>
          <a:xfrm>
            <a:off x="685800" y="1828801"/>
            <a:ext cx="7772400" cy="1771650"/>
          </a:xfrm>
        </p:spPr>
        <p:txBody>
          <a:bodyPr>
            <a:normAutofit fontScale="90000"/>
          </a:bodyPr>
          <a:lstStyle/>
          <a:p>
            <a:r>
              <a:rPr lang="en-US" b="1" dirty="0" smtClean="0"/>
              <a:t>Reporting Race and Ethnicity to the NIH for Clinical Research </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descr="In terms of deploying the modified layouts, the NIH is taking a phased approach to transitioning.  Starting with September 2013 receipt dates, all applicants submitting a competing application (new or continuation) will see the modified report forms in their application packages.  SBIR/STTRs will see them after the September 7, 2013 receipt date.  The inclusion report forms will be available as a fillable Word/PDF document or structured data form depending  on whether the applicant is submitting a competing application using the PHS 398, Forms B, or Forms C application packages of the SF-424 R&amp;R.  &#10;&#10;Investigators/grantees who are currently funded and submitting their annual non-competing continuation progress reports will continue to use the current Inclusion Enrollment Report (see slide 7) until further notice.  We anticipate transitioning to the modified layout for progress reports later in 2014.&#10;" title="Transition Plans: When to use which fo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152400" y="1371600"/>
            <a:ext cx="8229600" cy="5029200"/>
          </a:xfrm>
        </p:spPr>
        <p:txBody>
          <a:bodyPr>
            <a:normAutofit fontScale="70000" lnSpcReduction="20000"/>
          </a:bodyPr>
          <a:lstStyle/>
          <a:p>
            <a:pPr>
              <a:lnSpc>
                <a:spcPct val="120000"/>
              </a:lnSpc>
              <a:spcBef>
                <a:spcPts val="600"/>
              </a:spcBef>
            </a:pPr>
            <a:r>
              <a:rPr lang="en-US" sz="3400" b="1" dirty="0" smtClean="0"/>
              <a:t>Applicants will use the modified Planned </a:t>
            </a:r>
            <a:r>
              <a:rPr lang="en-US" sz="2600" b="1" dirty="0" smtClean="0"/>
              <a:t>(Slide #6)</a:t>
            </a:r>
            <a:r>
              <a:rPr lang="en-US" sz="3400" b="1" dirty="0" smtClean="0"/>
              <a:t> and Cumulative Inclusion Enrollment </a:t>
            </a:r>
            <a:r>
              <a:rPr lang="en-US" sz="2600" b="1" dirty="0" smtClean="0"/>
              <a:t>(Slide #8) </a:t>
            </a:r>
            <a:r>
              <a:rPr lang="en-US" sz="3400" b="1" dirty="0" smtClean="0"/>
              <a:t>Reports when submitting (new or continuing) COMPETING submission packages starting with September 2013 receipt dates*</a:t>
            </a:r>
          </a:p>
          <a:p>
            <a:pPr marL="457200" lvl="1" indent="0">
              <a:lnSpc>
                <a:spcPct val="120000"/>
              </a:lnSpc>
              <a:spcBef>
                <a:spcPts val="600"/>
              </a:spcBef>
              <a:buNone/>
            </a:pPr>
            <a:r>
              <a:rPr lang="en-US" sz="1900" b="1" dirty="0" smtClean="0"/>
              <a:t>	*Note: SBIR/STTR packages will start using the modified layout after 	 September 7, 2013</a:t>
            </a:r>
          </a:p>
          <a:p>
            <a:pPr>
              <a:lnSpc>
                <a:spcPct val="120000"/>
              </a:lnSpc>
              <a:spcBef>
                <a:spcPts val="600"/>
              </a:spcBef>
            </a:pPr>
            <a:r>
              <a:rPr lang="en-US" sz="3400" b="1" dirty="0" smtClean="0"/>
              <a:t>Investigators will continue to use the current Inclusion Enrollment Report (see slide #7) for non-competing continuation (e.g., progress) reports until further notice</a:t>
            </a:r>
          </a:p>
          <a:p>
            <a:pPr marL="342900" lvl="1" indent="-342900">
              <a:lnSpc>
                <a:spcPct val="120000"/>
              </a:lnSpc>
              <a:spcBef>
                <a:spcPts val="600"/>
              </a:spcBef>
              <a:buFont typeface="Arial" pitchFamily="34" charset="0"/>
              <a:buChar char="•"/>
            </a:pPr>
            <a:r>
              <a:rPr lang="en-US" sz="3400" b="1" dirty="0" smtClean="0">
                <a:solidFill>
                  <a:srgbClr val="00B050"/>
                </a:solidFill>
              </a:rPr>
              <a:t>For more information please see the recent NIH </a:t>
            </a:r>
            <a:r>
              <a:rPr lang="en-US" sz="3400" b="1" dirty="0">
                <a:solidFill>
                  <a:srgbClr val="00B050"/>
                </a:solidFill>
              </a:rPr>
              <a:t>Guide Notice: </a:t>
            </a:r>
            <a:r>
              <a:rPr lang="en-US" b="1" dirty="0" smtClean="0">
                <a:hlinkClick r:id="rId6"/>
              </a:rPr>
              <a:t>http</a:t>
            </a:r>
            <a:r>
              <a:rPr lang="en-US" b="1" dirty="0">
                <a:hlinkClick r:id="rId6"/>
              </a:rPr>
              <a:t>://</a:t>
            </a:r>
            <a:r>
              <a:rPr lang="en-US" b="1" dirty="0" smtClean="0">
                <a:hlinkClick r:id="rId6"/>
              </a:rPr>
              <a:t>grants.nih.gov/grants/guide/notice-files/NOT-OD-13-092.html</a:t>
            </a:r>
            <a:r>
              <a:rPr lang="en-US" b="1" dirty="0" smtClean="0"/>
              <a:t> </a:t>
            </a:r>
            <a:endParaRPr lang="en-US" b="1" dirty="0"/>
          </a:p>
        </p:txBody>
      </p:sp>
      <p:sp>
        <p:nvSpPr>
          <p:cNvPr id="2" name="Title 1"/>
          <p:cNvSpPr>
            <a:spLocks noGrp="1"/>
          </p:cNvSpPr>
          <p:nvPr>
            <p:ph type="title"/>
          </p:nvPr>
        </p:nvSpPr>
        <p:spPr/>
        <p:txBody>
          <a:bodyPr>
            <a:noAutofit/>
          </a:bodyPr>
          <a:lstStyle/>
          <a:p>
            <a:r>
              <a:rPr lang="en-US" sz="3600" b="1" dirty="0" smtClean="0"/>
              <a:t>Transition Plans</a:t>
            </a:r>
            <a:r>
              <a:rPr lang="en-US" sz="3600" b="1" smtClean="0"/>
              <a:t>: When </a:t>
            </a:r>
            <a:r>
              <a:rPr lang="en-US" sz="3600" b="1" dirty="0" smtClean="0"/>
              <a:t>to Use Which Form?</a:t>
            </a:r>
            <a:endParaRPr lang="en-US" sz="3600" b="1" dirty="0"/>
          </a:p>
        </p:txBody>
      </p:sp>
      <p:sp>
        <p:nvSpPr>
          <p:cNvPr id="6" name="Slide Number Placeholder 5"/>
          <p:cNvSpPr>
            <a:spLocks noGrp="1"/>
          </p:cNvSpPr>
          <p:nvPr>
            <p:ph type="sldNum" sz="quarter" idx="10"/>
          </p:nvPr>
        </p:nvSpPr>
        <p:spPr/>
        <p:txBody>
          <a:bodyPr/>
          <a:lstStyle/>
          <a:p>
            <a:pPr>
              <a:defRPr/>
            </a:pPr>
            <a:fld id="{161627A0-52BE-49C3-90CB-787EE860760A}"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descr="If you have additional questions or concerns after viewing these slides as well as the accompanying FAQs and podcast, please contact the OER Grants Information Office at 301-435-0714, send an email to grantsinfo[at]nih[dot]gov, or see the webpage: http[colon][forwardslash][forwardslash]grants[dot]nih[dot]gov[forwardslash]grants[forwardslash]oer[dot]htm&#10;  &#10;More information, including OER and Institute/Center staff contacts for inclusion, is available at: http[colon][forwardslash][forwardslash]grants[dot]nih[dot]gov[forwardslash]grants[forwardslash]funding[forwardslash]women[underscore]min[forwardslash] women[underscore]min[dot]htm&#10;" title="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228600" y="1066800"/>
            <a:ext cx="8229600" cy="4724400"/>
          </a:xfrm>
        </p:spPr>
        <p:txBody>
          <a:bodyPr/>
          <a:lstStyle/>
          <a:p>
            <a:pPr marL="109537" indent="0">
              <a:buNone/>
            </a:pPr>
            <a:r>
              <a:rPr lang="en-US" b="1" dirty="0"/>
              <a:t>Grants Information</a:t>
            </a:r>
            <a:br>
              <a:rPr lang="en-US" b="1" dirty="0"/>
            </a:br>
            <a:r>
              <a:rPr lang="en-US" b="1" dirty="0"/>
              <a:t>Office of Extramural Research</a:t>
            </a:r>
            <a:br>
              <a:rPr lang="en-US" b="1" dirty="0"/>
            </a:br>
            <a:r>
              <a:rPr lang="en-US" b="1" dirty="0"/>
              <a:t>National Institutes of Health</a:t>
            </a:r>
            <a:br>
              <a:rPr lang="en-US" b="1" dirty="0"/>
            </a:br>
            <a:r>
              <a:rPr lang="en-US" b="1" dirty="0"/>
              <a:t>Telephone: 301-435-0714</a:t>
            </a:r>
            <a:br>
              <a:rPr lang="en-US" b="1" dirty="0"/>
            </a:br>
            <a:r>
              <a:rPr lang="en-US" b="1" dirty="0"/>
              <a:t>Email: GrantsInfo@nih.gov</a:t>
            </a:r>
            <a:br>
              <a:rPr lang="en-US" b="1" dirty="0"/>
            </a:br>
            <a:r>
              <a:rPr lang="en-US" b="1" dirty="0"/>
              <a:t>Web: </a:t>
            </a:r>
            <a:r>
              <a:rPr lang="en-US" sz="2000" b="1" u="sng" dirty="0">
                <a:hlinkClick r:id="rId6"/>
              </a:rPr>
              <a:t>http://grants.nih.gov/grants/oer.htm</a:t>
            </a:r>
            <a:endParaRPr lang="en-US" sz="2000" b="1" dirty="0"/>
          </a:p>
          <a:p>
            <a:pPr marL="109537" indent="0" algn="ctr">
              <a:buNone/>
            </a:pPr>
            <a:endParaRPr lang="en-US" sz="1200" b="1" dirty="0" smtClean="0"/>
          </a:p>
          <a:p>
            <a:pPr marL="109537" indent="0" algn="ctr">
              <a:buNone/>
            </a:pPr>
            <a:r>
              <a:rPr lang="en-US" sz="2000" b="1" dirty="0" smtClean="0"/>
              <a:t>OR </a:t>
            </a:r>
          </a:p>
          <a:p>
            <a:pPr marL="109537" indent="0" algn="ctr">
              <a:buNone/>
            </a:pPr>
            <a:endParaRPr lang="en-US" sz="1200" b="1" dirty="0" smtClean="0"/>
          </a:p>
          <a:p>
            <a:pPr marL="109537" indent="0">
              <a:buNone/>
            </a:pPr>
            <a:r>
              <a:rPr lang="en-US" b="1" dirty="0"/>
              <a:t>For more information and staff contacts, please see the OER webpage for the Inclusion of Women and Minorities in Clinical Research:  </a:t>
            </a:r>
            <a:r>
              <a:rPr lang="en-US" sz="2000" b="1" dirty="0">
                <a:hlinkClick r:id="rId7"/>
              </a:rPr>
              <a:t>http://grants.nih.gov/grants/funding/women_min/women_min.htm</a:t>
            </a:r>
            <a:r>
              <a:rPr lang="en-US" sz="2000" b="1" dirty="0"/>
              <a:t> </a:t>
            </a:r>
          </a:p>
          <a:p>
            <a:pPr marL="109537" indent="0" algn="ctr">
              <a:buNone/>
            </a:pPr>
            <a:endParaRPr lang="en-US" sz="2000" b="1" dirty="0" smtClean="0"/>
          </a:p>
          <a:p>
            <a:pPr marL="109537" indent="0">
              <a:buNone/>
            </a:pPr>
            <a:endParaRPr lang="en-US" sz="2000" b="1" dirty="0"/>
          </a:p>
        </p:txBody>
      </p:sp>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pPr>
              <a:defRPr/>
            </a:pPr>
            <a:fld id="{161627A0-52BE-49C3-90CB-787EE860760A}" type="slidenum">
              <a:rPr lang="en-US" smtClean="0"/>
              <a:pPr>
                <a:defRPr/>
              </a:pPr>
              <a:t>11</a:t>
            </a:fld>
            <a:endParaRPr lang="en-US" dirty="0"/>
          </a:p>
        </p:txBody>
      </p:sp>
    </p:spTree>
    <p:extLst>
      <p:ext uri="{BB962C8B-B14F-4D97-AF65-F5344CB8AC3E}">
        <p14:creationId xmlns:p14="http://schemas.microsoft.com/office/powerpoint/2010/main" val="25396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descr="The purpose of this slide deck is to briefly review the reporting of race and ethnicity of clinical research participants to the NIH and to discuss recent updates to the reporting forms.&#10;&#10;In addition to this slide deck, there are a podcast and FAQs to assist applicants and grantees with these issues.  These can be found at: http[colon][forwardslash][forwardslash]grants[dot]nih[dot]gov[forwardslash]grants[forwardslash]funding[forwardslash]women[underscore]min[forwardslash]women[underscore]min[dot]htm&#10;" title="Purp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normAutofit/>
          </a:bodyPr>
          <a:lstStyle/>
          <a:p>
            <a:pPr>
              <a:spcBef>
                <a:spcPts val="1200"/>
              </a:spcBef>
            </a:pPr>
            <a:r>
              <a:rPr lang="en-US" b="1" dirty="0" smtClean="0"/>
              <a:t>The purpose of this slide deck is to briefly review the reporting of race and ethnicity of clinical research participants to the NIH and recent updates to the reporting </a:t>
            </a:r>
            <a:r>
              <a:rPr lang="en-US" b="1" dirty="0" smtClean="0"/>
              <a:t>formats.</a:t>
            </a:r>
            <a:endParaRPr lang="en-US" b="1" dirty="0" smtClean="0"/>
          </a:p>
          <a:p>
            <a:pPr>
              <a:spcBef>
                <a:spcPts val="1200"/>
              </a:spcBef>
            </a:pPr>
            <a:r>
              <a:rPr lang="en-US" b="1" dirty="0" smtClean="0"/>
              <a:t>Along with this slide deck, there are a podcast and FAQs to assist applicants and grantees.  These can </a:t>
            </a:r>
            <a:r>
              <a:rPr lang="en-US" b="1" dirty="0"/>
              <a:t>be found at:  </a:t>
            </a:r>
            <a:r>
              <a:rPr lang="en-US" sz="1800" b="1" dirty="0">
                <a:hlinkClick r:id="rId6"/>
              </a:rPr>
              <a:t>http://</a:t>
            </a:r>
            <a:r>
              <a:rPr lang="en-US" sz="1800" b="1" dirty="0" smtClean="0">
                <a:hlinkClick r:id="rId6"/>
              </a:rPr>
              <a:t>grants.nih.gov/grants/funding/women_min/women_min.htm</a:t>
            </a:r>
            <a:r>
              <a:rPr lang="en-US" sz="1800" b="1" dirty="0" smtClean="0"/>
              <a:t> </a:t>
            </a:r>
          </a:p>
        </p:txBody>
      </p:sp>
      <p:sp>
        <p:nvSpPr>
          <p:cNvPr id="2" name="Title 1"/>
          <p:cNvSpPr>
            <a:spLocks noGrp="1"/>
          </p:cNvSpPr>
          <p:nvPr>
            <p:ph type="title"/>
          </p:nvPr>
        </p:nvSpPr>
        <p:spPr/>
        <p:txBody>
          <a:bodyPr/>
          <a:lstStyle/>
          <a:p>
            <a:r>
              <a:rPr lang="en-US" sz="3600" b="1" dirty="0" smtClean="0"/>
              <a:t>Purpose</a:t>
            </a:r>
            <a:endParaRPr lang="en-US" sz="3600" b="1" dirty="0"/>
          </a:p>
        </p:txBody>
      </p:sp>
      <p:sp>
        <p:nvSpPr>
          <p:cNvPr id="7" name="Slide Number Placeholder 6"/>
          <p:cNvSpPr>
            <a:spLocks noGrp="1"/>
          </p:cNvSpPr>
          <p:nvPr>
            <p:ph type="sldNum" sz="quarter" idx="10"/>
          </p:nvPr>
        </p:nvSpPr>
        <p:spPr/>
        <p:txBody>
          <a:bodyPr/>
          <a:lstStyle/>
          <a:p>
            <a:pPr>
              <a:defRPr/>
            </a:pPr>
            <a:fld id="{161627A0-52BE-49C3-90CB-787EE860760A}" type="slidenum">
              <a:rPr lang="en-US" smtClean="0"/>
              <a:pPr>
                <a:defRPr/>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descr="The minimum standards for race and ethnicity are set by the Office of Management and Budget (or OMB).  They were last revised in 1997.  Currently, there are five racial categories and two ethnic categories.  Race and ethnicity are distinct concepts, meaning that a given individual may identify with an ethnic category and a racial category (or categories).  Individuals may identify with more than one racial category and should be presented with the option to select all that apply.  Those individuals would then be reported to the NIH in the “More than one race” category.  &#10;&#10;Also, whenever possible, selection of racial and ethnic categories should be completed by the individual participating in the research study.  Investigators should not use the NIH reporting format as a data collection tool.  It is also important to note that individuals always have the choice to not provide sex/gender, race, or ethnicity information.  Should a research participant elect not to identify their sex/gender, race, and/or ethnicity, they should be reported to the NIH as “unknown/not reported” for that part of the table.&#10;&#10;Additional details are available at the links provided:&#10;&#10;OMB Statement: http[colon][forwardslash][forwardslash]www[dot]whitehouse[dot]gov[forwardslash]omb[forwardslash]fedreg[underscore]1997standards&#10;&#10;NIH Policy on Reporting Race and Ethnicity: http[colon][forwardslash][forwardslash]grants[dot]nih[dot]gov[forwardslash]grants[forwardslash]guide[forwardslash]notice-files[forwardslash]NOT-OD-01-053[dot]html&#10;" title="Standards for Race and Ethnic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152400" y="990600"/>
            <a:ext cx="8229600" cy="5181600"/>
          </a:xfrm>
        </p:spPr>
        <p:txBody>
          <a:bodyPr>
            <a:normAutofit fontScale="77500" lnSpcReduction="20000"/>
          </a:bodyPr>
          <a:lstStyle/>
          <a:p>
            <a:pPr>
              <a:lnSpc>
                <a:spcPct val="120000"/>
              </a:lnSpc>
              <a:spcBef>
                <a:spcPts val="600"/>
              </a:spcBef>
            </a:pPr>
            <a:r>
              <a:rPr lang="en-US" b="1" dirty="0" smtClean="0"/>
              <a:t>Office of Management and Budget (OMB) sets minimum standards for maintaining, collecting, and presenting data on race and ethnicity</a:t>
            </a:r>
          </a:p>
          <a:p>
            <a:pPr>
              <a:lnSpc>
                <a:spcPct val="120000"/>
              </a:lnSpc>
              <a:spcBef>
                <a:spcPts val="600"/>
              </a:spcBef>
            </a:pPr>
            <a:r>
              <a:rPr lang="en-US" b="1" dirty="0" smtClean="0"/>
              <a:t>Key points:</a:t>
            </a:r>
          </a:p>
          <a:p>
            <a:pPr lvl="1">
              <a:lnSpc>
                <a:spcPct val="120000"/>
              </a:lnSpc>
              <a:spcBef>
                <a:spcPts val="600"/>
              </a:spcBef>
            </a:pPr>
            <a:r>
              <a:rPr lang="en-US" b="1" dirty="0" smtClean="0"/>
              <a:t>Five racial categories and two ethnic categories</a:t>
            </a:r>
          </a:p>
          <a:p>
            <a:pPr lvl="1">
              <a:lnSpc>
                <a:spcPct val="120000"/>
              </a:lnSpc>
              <a:spcBef>
                <a:spcPts val="600"/>
              </a:spcBef>
            </a:pPr>
            <a:r>
              <a:rPr lang="en-US" b="1" dirty="0" smtClean="0"/>
              <a:t>Race and ethnicity are distinct concepts </a:t>
            </a:r>
          </a:p>
          <a:p>
            <a:pPr lvl="1">
              <a:lnSpc>
                <a:spcPct val="120000"/>
              </a:lnSpc>
              <a:spcBef>
                <a:spcPts val="600"/>
              </a:spcBef>
            </a:pPr>
            <a:r>
              <a:rPr lang="en-US" b="1" dirty="0" smtClean="0"/>
              <a:t>Individuals may identify with more than one racial category</a:t>
            </a:r>
          </a:p>
          <a:p>
            <a:pPr lvl="1">
              <a:lnSpc>
                <a:spcPct val="120000"/>
              </a:lnSpc>
              <a:spcBef>
                <a:spcPts val="600"/>
              </a:spcBef>
            </a:pPr>
            <a:r>
              <a:rPr lang="en-US" b="1" dirty="0" smtClean="0"/>
              <a:t>Self-identification is the preferred method</a:t>
            </a:r>
          </a:p>
          <a:p>
            <a:pPr lvl="1">
              <a:lnSpc>
                <a:spcPct val="120000"/>
              </a:lnSpc>
              <a:spcBef>
                <a:spcPts val="600"/>
              </a:spcBef>
            </a:pPr>
            <a:r>
              <a:rPr lang="en-US" b="1" dirty="0" smtClean="0"/>
              <a:t>Individuals always have the option to not identify</a:t>
            </a:r>
          </a:p>
          <a:p>
            <a:pPr>
              <a:lnSpc>
                <a:spcPct val="120000"/>
              </a:lnSpc>
              <a:spcBef>
                <a:spcPts val="600"/>
              </a:spcBef>
            </a:pPr>
            <a:r>
              <a:rPr lang="en-US" b="1" dirty="0" smtClean="0"/>
              <a:t>Additional details: </a:t>
            </a:r>
          </a:p>
          <a:p>
            <a:pPr lvl="1">
              <a:lnSpc>
                <a:spcPct val="120000"/>
              </a:lnSpc>
              <a:spcBef>
                <a:spcPts val="600"/>
              </a:spcBef>
            </a:pPr>
            <a:r>
              <a:rPr lang="en-US" b="1" dirty="0" smtClean="0"/>
              <a:t>OMB Statement:  </a:t>
            </a:r>
            <a:r>
              <a:rPr lang="en-US" sz="2200" b="1" dirty="0" smtClean="0">
                <a:hlinkClick r:id="rId6"/>
              </a:rPr>
              <a:t>http://www.whitehouse.gov/omb/fedreg_1997standards</a:t>
            </a:r>
            <a:r>
              <a:rPr lang="en-US" sz="2200" b="1" dirty="0" smtClean="0"/>
              <a:t> </a:t>
            </a:r>
          </a:p>
          <a:p>
            <a:pPr lvl="1">
              <a:lnSpc>
                <a:spcPct val="120000"/>
              </a:lnSpc>
              <a:spcBef>
                <a:spcPts val="600"/>
              </a:spcBef>
            </a:pPr>
            <a:r>
              <a:rPr lang="en-US" b="1" dirty="0" smtClean="0"/>
              <a:t>NIH Policy on Reporting Race and Ethnicity: </a:t>
            </a:r>
            <a:r>
              <a:rPr lang="en-US" sz="2200" b="1" dirty="0" smtClean="0">
                <a:hlinkClick r:id="rId7"/>
              </a:rPr>
              <a:t>http://grants.nih.gov/grants/guide/notice-files/NOT-OD-01-053.html</a:t>
            </a:r>
            <a:r>
              <a:rPr lang="en-US" sz="2200" b="1" dirty="0" smtClean="0"/>
              <a:t> </a:t>
            </a:r>
            <a:endParaRPr lang="en-US" sz="2200" b="1" dirty="0"/>
          </a:p>
        </p:txBody>
      </p:sp>
      <p:sp>
        <p:nvSpPr>
          <p:cNvPr id="2" name="Title 1"/>
          <p:cNvSpPr>
            <a:spLocks noGrp="1"/>
          </p:cNvSpPr>
          <p:nvPr>
            <p:ph type="title"/>
          </p:nvPr>
        </p:nvSpPr>
        <p:spPr/>
        <p:txBody>
          <a:bodyPr>
            <a:normAutofit/>
          </a:bodyPr>
          <a:lstStyle/>
          <a:p>
            <a:r>
              <a:rPr lang="en-US" sz="3600" b="1" dirty="0" smtClean="0"/>
              <a:t>Standards for Race and Ethnicity</a:t>
            </a:r>
            <a:endParaRPr lang="en-US" sz="3600" b="1" dirty="0"/>
          </a:p>
        </p:txBody>
      </p:sp>
      <p:sp>
        <p:nvSpPr>
          <p:cNvPr id="7" name="Slide Number Placeholder 6"/>
          <p:cNvSpPr>
            <a:spLocks noGrp="1"/>
          </p:cNvSpPr>
          <p:nvPr>
            <p:ph type="sldNum" sz="quarter" idx="10"/>
          </p:nvPr>
        </p:nvSpPr>
        <p:spPr/>
        <p:txBody>
          <a:bodyPr/>
          <a:lstStyle/>
          <a:p>
            <a:pPr>
              <a:defRPr/>
            </a:pPr>
            <a:fld id="{161627A0-52BE-49C3-90CB-787EE860760A}" type="slidenum">
              <a:rPr lang="en-US" smtClean="0"/>
              <a:pPr>
                <a:defRPr/>
              </a:pPr>
              <a:t>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descr="This slide (number 4) describes the two ethnic categories and five racial categories and their definitions.  Definitions are based on geographic origin.  &#10;&#10;Ethnic Categories: &#10;Hispanic or Latino: A person of Cuban, Mexican, Puerto Rican, South or Central American, or other Spanish culture or origin, regardless of race. The term “Spanish origin” can also be used in addition to “Hispanic or Latino.” &#10;Not Hispanic or Latino &#10;&#10;Racial Categories: &#10;&#10;American Indian or Alaska Native: A person having origins in any of the original peoples of North, Central, or South America, and who maintains tribal affiliations or community attachment. &#10;&#10;Asian: A person having origins in any of the original peoples of the Far East, Southeast Asia, or the Indian subcontinent including, for example, Cambodia, China, India, Japan, Korea, Malaysia, Pakistan, the Philippine Islands, Thailand, and Vietnam. (Note: Individuals from the Philippine Islands have been recorded as Pacific Islanders in previous data collection strategies.) &#10;&#10;Black or African American: A person having origins in any of the black racial groups of Africa. Terms such as “Haitian” or “Negro” can be used in addition to “Black or African American.” &#10;&#10;Native Hawaiian or Other Pacific Islander: A person having origins in any of the original peoples of Hawaii, Guam, Samoa, or other Pacific Islands. &#10;&#10;White: A person having origins in any of the original peoples of Europe, the Middle East, or North Africa. &#10;" title="Racial and Ethnic Categories as Defined by OM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a:xfrm>
            <a:off x="0" y="1219200"/>
            <a:ext cx="8686800" cy="5486400"/>
          </a:xfrm>
        </p:spPr>
        <p:txBody>
          <a:bodyPr>
            <a:normAutofit fontScale="62500" lnSpcReduction="20000"/>
          </a:bodyPr>
          <a:lstStyle/>
          <a:p>
            <a:r>
              <a:rPr lang="en-US" b="1" i="1" u="sng" dirty="0"/>
              <a:t>Ethnic Categories</a:t>
            </a:r>
            <a:r>
              <a:rPr lang="en-US" b="1" dirty="0"/>
              <a:t>: </a:t>
            </a:r>
            <a:endParaRPr lang="en-US" b="1" dirty="0" smtClean="0"/>
          </a:p>
          <a:p>
            <a:pPr lvl="1"/>
            <a:r>
              <a:rPr lang="en-US" b="1" u="sng" dirty="0" smtClean="0"/>
              <a:t>Hispanic </a:t>
            </a:r>
            <a:r>
              <a:rPr lang="en-US" b="1" u="sng" dirty="0"/>
              <a:t>or Latino</a:t>
            </a:r>
            <a:r>
              <a:rPr lang="en-US" b="1" dirty="0"/>
              <a:t>: A person of Cuban, Mexican, Puerto Rican, South or Central American, or other Spanish culture or origin, regardless of race. The term “Spanish origin” can also be used in addition to “Hispanic or Latino.” </a:t>
            </a:r>
            <a:endParaRPr lang="en-US" b="1" dirty="0" smtClean="0"/>
          </a:p>
          <a:p>
            <a:pPr lvl="1"/>
            <a:r>
              <a:rPr lang="en-US" b="1" u="sng" dirty="0" smtClean="0"/>
              <a:t>Not </a:t>
            </a:r>
            <a:r>
              <a:rPr lang="en-US" b="1" u="sng" dirty="0"/>
              <a:t>Hispanic or Latino </a:t>
            </a:r>
            <a:endParaRPr lang="en-US" b="1" u="sng" dirty="0" smtClean="0"/>
          </a:p>
          <a:p>
            <a:r>
              <a:rPr lang="en-US" b="1" i="1" u="sng" dirty="0" smtClean="0"/>
              <a:t>Racial </a:t>
            </a:r>
            <a:r>
              <a:rPr lang="en-US" b="1" i="1" u="sng" dirty="0"/>
              <a:t>Categories</a:t>
            </a:r>
            <a:r>
              <a:rPr lang="en-US" b="1" dirty="0"/>
              <a:t>: </a:t>
            </a:r>
            <a:endParaRPr lang="en-US" b="1" dirty="0" smtClean="0"/>
          </a:p>
          <a:p>
            <a:pPr lvl="1"/>
            <a:r>
              <a:rPr lang="en-US" b="1" u="sng" dirty="0" smtClean="0"/>
              <a:t>American </a:t>
            </a:r>
            <a:r>
              <a:rPr lang="en-US" b="1" u="sng" dirty="0"/>
              <a:t>Indian or Alaska Native</a:t>
            </a:r>
            <a:r>
              <a:rPr lang="en-US" b="1" dirty="0"/>
              <a:t>: A person having origins in any of the original peoples of North, Central, or South America, and who maintains tribal affiliations or community attachment. </a:t>
            </a:r>
            <a:endParaRPr lang="en-US" b="1" dirty="0" smtClean="0"/>
          </a:p>
          <a:p>
            <a:pPr lvl="1"/>
            <a:r>
              <a:rPr lang="en-US" b="1" u="sng" dirty="0" smtClean="0"/>
              <a:t>Asian</a:t>
            </a:r>
            <a:r>
              <a:rPr lang="en-US" b="1" dirty="0"/>
              <a:t>: A person having origins in any of the original peoples of the Far East, Southeast Asia, or the Indian subcontinent including, for example, Cambodia, China, India, Japan, Korea, Malaysia, Pakistan, the Philippine Islands, Thailand, and Vietnam. (Note: Individuals from the Philippine Islands have been recorded as Pacific Islanders in previous data collection strategies.) </a:t>
            </a:r>
            <a:endParaRPr lang="en-US" b="1" dirty="0" smtClean="0"/>
          </a:p>
          <a:p>
            <a:pPr lvl="1"/>
            <a:r>
              <a:rPr lang="en-US" b="1" u="sng" dirty="0" smtClean="0"/>
              <a:t>Black </a:t>
            </a:r>
            <a:r>
              <a:rPr lang="en-US" b="1" u="sng" dirty="0"/>
              <a:t>or African American</a:t>
            </a:r>
            <a:r>
              <a:rPr lang="en-US" b="1" dirty="0"/>
              <a:t>: A person having origins in any of the black racial groups of Africa. Terms such as “Haitian” or “Negro” can be used in addition to “Black or African American.” </a:t>
            </a:r>
            <a:endParaRPr lang="en-US" b="1" dirty="0" smtClean="0"/>
          </a:p>
          <a:p>
            <a:pPr lvl="1"/>
            <a:r>
              <a:rPr lang="en-US" b="1" u="sng" dirty="0" smtClean="0"/>
              <a:t>Native </a:t>
            </a:r>
            <a:r>
              <a:rPr lang="en-US" b="1" u="sng" dirty="0"/>
              <a:t>Hawaiian or Other Pacific Islander</a:t>
            </a:r>
            <a:r>
              <a:rPr lang="en-US" b="1" dirty="0"/>
              <a:t>: A person having origins in any of the original peoples of Hawaii, Guam, Samoa, or other Pacific Islands. </a:t>
            </a:r>
            <a:endParaRPr lang="en-US" b="1" dirty="0" smtClean="0"/>
          </a:p>
          <a:p>
            <a:pPr lvl="1"/>
            <a:r>
              <a:rPr lang="en-US" b="1" u="sng" dirty="0" smtClean="0"/>
              <a:t>White</a:t>
            </a:r>
            <a:r>
              <a:rPr lang="en-US" b="1" dirty="0"/>
              <a:t>: A person having origins in any of the original peoples of Europe, the Middle East, or </a:t>
            </a:r>
            <a:r>
              <a:rPr lang="en-US" b="1" dirty="0" smtClean="0"/>
              <a:t>North </a:t>
            </a:r>
            <a:r>
              <a:rPr lang="en-US" b="1" dirty="0"/>
              <a:t>Africa. </a:t>
            </a:r>
          </a:p>
        </p:txBody>
      </p:sp>
      <p:sp>
        <p:nvSpPr>
          <p:cNvPr id="2" name="Title 1"/>
          <p:cNvSpPr>
            <a:spLocks noGrp="1"/>
          </p:cNvSpPr>
          <p:nvPr>
            <p:ph type="title"/>
          </p:nvPr>
        </p:nvSpPr>
        <p:spPr>
          <a:xfrm>
            <a:off x="228600" y="152400"/>
            <a:ext cx="8610600" cy="838200"/>
          </a:xfrm>
        </p:spPr>
        <p:txBody>
          <a:bodyPr>
            <a:noAutofit/>
          </a:bodyPr>
          <a:lstStyle/>
          <a:p>
            <a:r>
              <a:rPr lang="en-US" sz="3000" b="1" dirty="0" smtClean="0"/>
              <a:t>Racial and Ethnic Categories as Defined by OMB</a:t>
            </a:r>
            <a:endParaRPr lang="en-US" sz="3000" b="1" dirty="0"/>
          </a:p>
        </p:txBody>
      </p:sp>
      <p:sp>
        <p:nvSpPr>
          <p:cNvPr id="7" name="Slide Number Placeholder 6"/>
          <p:cNvSpPr>
            <a:spLocks noGrp="1"/>
          </p:cNvSpPr>
          <p:nvPr>
            <p:ph type="sldNum" sz="quarter" idx="10"/>
          </p:nvPr>
        </p:nvSpPr>
        <p:spPr/>
        <p:txBody>
          <a:bodyPr/>
          <a:lstStyle/>
          <a:p>
            <a:pPr>
              <a:defRPr/>
            </a:pPr>
            <a:fld id="{161627A0-52BE-49C3-90CB-787EE860760A}" type="slidenum">
              <a:rPr lang="en-US" smtClean="0"/>
              <a:pPr>
                <a:defRPr/>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descr="Slide number 5 illustrates the current Targeted/Planned Enrollment Report table.  This table is being modified and is illustrated on slide number 6.   &#10;" title="Current Targeted/Planned Enrollment Re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Content Placeholder 3" descr="This is the image of the current targeted/planned enrollment report format.  It includes a grid of boxes for investigators to fill in the sex/gender, racial, and ethnic categories.  There is a space for study title, and one for total planned enrollment.&#10;&#10;Sex/gender categories are Male and Female.&#10;&#10;Ethnic categories are Hispanic or Latino and Not Hispanic or Latino.&#10;&#10;Racial categories are American Indian/Alaska Native, Asia, Native Hawaiian or Other Pacific Islander, Black or African American, and White.  &#10;&#10;there are total fiels for males, females as well as each racial and ethnic category." title="Targeted/Planned Enrollment Table"/>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143000" y="1066800"/>
            <a:ext cx="6871345" cy="5163414"/>
          </a:xfrm>
        </p:spPr>
      </p:pic>
      <p:sp>
        <p:nvSpPr>
          <p:cNvPr id="2" name="Title 1"/>
          <p:cNvSpPr>
            <a:spLocks noGrp="1"/>
          </p:cNvSpPr>
          <p:nvPr>
            <p:ph type="title"/>
          </p:nvPr>
        </p:nvSpPr>
        <p:spPr/>
        <p:txBody>
          <a:bodyPr>
            <a:noAutofit/>
          </a:bodyPr>
          <a:lstStyle/>
          <a:p>
            <a:pPr algn="ctr"/>
            <a:r>
              <a:rPr lang="en-US" sz="3000" b="1" dirty="0" smtClean="0"/>
              <a:t>Current Targeted/Planned Enrollment Report</a:t>
            </a:r>
            <a:endParaRPr lang="en-US" sz="3000" b="1" dirty="0"/>
          </a:p>
        </p:txBody>
      </p:sp>
      <p:sp>
        <p:nvSpPr>
          <p:cNvPr id="6" name="Slide Number Placeholder 5"/>
          <p:cNvSpPr>
            <a:spLocks noGrp="1"/>
          </p:cNvSpPr>
          <p:nvPr>
            <p:ph type="sldNum" sz="quarter" idx="10"/>
          </p:nvPr>
        </p:nvSpPr>
        <p:spPr/>
        <p:txBody>
          <a:bodyPr/>
          <a:lstStyle/>
          <a:p>
            <a:pPr>
              <a:defRPr/>
            </a:pPr>
            <a:fld id="{161627A0-52BE-49C3-90CB-787EE860760A}" type="slidenum">
              <a:rPr lang="en-US" smtClean="0"/>
              <a:pPr>
                <a:defRPr/>
              </a:pPr>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descr="This slide (number 6) illustrates the modified layout for the Planned Enrollment Report and the addition of the “More than one race” category to the Planned Enrollment table. The reasons for the changes are discussed on Slide 9.  &#10;&#10;In addition, applicants are asked to provide separate enrollment reports for domestic and foreign participants.  We have now added a drop-down box to facilitate identification of studies as involving foreign or domestic participants.  &#10;" title="Modified Planned Enrollment Re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Right Arrow 4" descr="This arrow is meant to draw attention to the presence of the More Than One Race category on the modified planned enrollment report." title="Arrow"/>
          <p:cNvSpPr/>
          <p:nvPr/>
        </p:nvSpPr>
        <p:spPr>
          <a:xfrm>
            <a:off x="347449" y="5572836"/>
            <a:ext cx="1600200" cy="304800"/>
          </a:xfrm>
          <a:prstGeom prst="rightArrow">
            <a:avLst/>
          </a:prstGeom>
          <a:pattFill prst="wdUpDiag">
            <a:fgClr>
              <a:schemeClr val="lt1"/>
            </a:fgClr>
            <a:bgClr>
              <a:schemeClr val="tx1"/>
            </a:bgClr>
          </a:patt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Content Placeholder 3" descr="This is the image of the modified planned enrollment report format.  It includes a grid of boxes for investigators to fill in the sex/gender, racial, and ethnic categories.  There is a space for study title, a drop down to select whether the study involves foreign or domestic participants, and comments box.&#10;&#10;Sex/gender categories are Male and Female.&#10;&#10;Ethnic categories are Hispanic or Latino and Not Hispanic or Latino.&#10;&#10;Racial categories are American Indian/Alaska Native, Asia, Native Hawaiian or Other Pacific Islander, Black or African American, White, and More than one race.  &#10;&#10;There are total fiels for males, females as well as each racial and ethnic category." title="Planned Enrollment Report"/>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665870" y="838200"/>
            <a:ext cx="6368130" cy="5594949"/>
          </a:xfrm>
        </p:spPr>
      </p:pic>
      <p:sp>
        <p:nvSpPr>
          <p:cNvPr id="2" name="Title 1"/>
          <p:cNvSpPr>
            <a:spLocks noGrp="1"/>
          </p:cNvSpPr>
          <p:nvPr>
            <p:ph type="title"/>
          </p:nvPr>
        </p:nvSpPr>
        <p:spPr>
          <a:xfrm>
            <a:off x="152400" y="0"/>
            <a:ext cx="8839200" cy="609600"/>
          </a:xfrm>
        </p:spPr>
        <p:txBody>
          <a:bodyPr>
            <a:normAutofit/>
          </a:bodyPr>
          <a:lstStyle/>
          <a:p>
            <a:pPr algn="ctr"/>
            <a:r>
              <a:rPr lang="en-US" sz="3000" b="1" dirty="0" smtClean="0"/>
              <a:t>Modified Planned Enrollment Report</a:t>
            </a:r>
            <a:endParaRPr lang="en-US" sz="3000" b="1" dirty="0"/>
          </a:p>
        </p:txBody>
      </p:sp>
      <p:sp>
        <p:nvSpPr>
          <p:cNvPr id="7" name="Slide Number Placeholder 6"/>
          <p:cNvSpPr>
            <a:spLocks noGrp="1"/>
          </p:cNvSpPr>
          <p:nvPr>
            <p:ph type="sldNum" sz="quarter" idx="10"/>
          </p:nvPr>
        </p:nvSpPr>
        <p:spPr/>
        <p:txBody>
          <a:bodyPr/>
          <a:lstStyle/>
          <a:p>
            <a:pPr>
              <a:defRPr/>
            </a:pPr>
            <a:fld id="{161627A0-52BE-49C3-90CB-787EE860760A}" type="slidenum">
              <a:rPr lang="en-US" smtClean="0"/>
              <a:pPr>
                <a:defRPr/>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descr="Slide number 7 shows the current Inclusion Enrollment Report table.  This is used to report actual enrollment on competing renewal submissions as well as with yearly non-competing progress reports.  This layout will be phased out and replaced by the modified layout shown on slide number 8.&#10;" title="Current Inclusion Enrollment Re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Content Placeholder 3" descr="This is the image of the current inclusion enrollment report format.  It includes a grid of boxes for investigators to fill in the sex/gender, racial, and ethnic categories including a separate section (Part B) where investigators provide the race of the Hispanic or Latino participants as well.  At the top of the form, there is a space for study title, total enrollment, protocol number, and grant number.&#10;&#10;Sex/gender categories are Male and Female and unknown/not reported.&#10;&#10;Ethnic categories are Hispanic or Latino and Not Hispanic or Latino or unknown/not reported.&#10;&#10;Racial categories are American Indian/Alaska Native, Asia, Native Hawaiian or Other Pacific Islander, Black or African American, White, More than one race, and unknown/not reported.  &#10;&#10;There are total fields for males, females as well as each racial and ethnic category." title="Inclusion Enrollment Report"/>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130900" y="838200"/>
            <a:ext cx="4727100" cy="5857764"/>
          </a:xfrm>
        </p:spPr>
      </p:pic>
      <p:sp>
        <p:nvSpPr>
          <p:cNvPr id="2" name="Title 1"/>
          <p:cNvSpPr>
            <a:spLocks noGrp="1"/>
          </p:cNvSpPr>
          <p:nvPr>
            <p:ph type="title"/>
          </p:nvPr>
        </p:nvSpPr>
        <p:spPr>
          <a:xfrm>
            <a:off x="457200" y="152400"/>
            <a:ext cx="8229600" cy="639762"/>
          </a:xfrm>
        </p:spPr>
        <p:txBody>
          <a:bodyPr>
            <a:normAutofit fontScale="90000"/>
          </a:bodyPr>
          <a:lstStyle/>
          <a:p>
            <a:pPr algn="ctr"/>
            <a:r>
              <a:rPr lang="en-US" sz="3600" b="1" dirty="0" smtClean="0"/>
              <a:t>Current Inclusion Enrollment Report</a:t>
            </a:r>
            <a:endParaRPr lang="en-US" sz="3600" b="1" dirty="0"/>
          </a:p>
        </p:txBody>
      </p:sp>
      <p:sp>
        <p:nvSpPr>
          <p:cNvPr id="6" name="Slide Number Placeholder 5"/>
          <p:cNvSpPr>
            <a:spLocks noGrp="1"/>
          </p:cNvSpPr>
          <p:nvPr>
            <p:ph type="sldNum" sz="quarter" idx="10"/>
          </p:nvPr>
        </p:nvSpPr>
        <p:spPr/>
        <p:txBody>
          <a:bodyPr/>
          <a:lstStyle/>
          <a:p>
            <a:pPr>
              <a:defRPr/>
            </a:pPr>
            <a:fld id="{161627A0-52BE-49C3-90CB-787EE860760A}"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descr="This slide (number 8) illustrates the modified layout for the Inclusion Enrollment Report.  The data collection is the same as on the previous table (Slide 7). The reasons for the changes are discussed on Slide 9. &#10;" title="Modified Cumulative Inclusion Enrollment Repo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Content Placeholder 3" descr="This is the image of the modified cumulative inclusion enrollment report format.  It includes a grid of boxes for investigators to fill in the sex/gender, racial, and ethnic categories.  There is no longer a separate section for Hispanic racial breakdown.  This is all integrated into one table with the race of males and females of each ethnic group.  At the top of the form, there is a space for study title and comments.&#10;&#10;Sex/gender categories are Male and Female and unknown/not reported.&#10;&#10;Ethnic categories are Hispanic or Latino and Not Hispanic or Latino or unknown/not reported.&#10;&#10;Racial categories are American Indian/Alaska Native, Asia, Native Hawaiian or Other Pacific Islander, Black or African American, White, More than one race, and unknown/not reported.  &#10;&#10;There are total fields for males, females as well as each racial and ethnic category." title="Cumulative Inclusion Enrollment Report"/>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09600" y="838200"/>
            <a:ext cx="8068436" cy="5395552"/>
          </a:xfrm>
        </p:spPr>
      </p:pic>
      <p:sp>
        <p:nvSpPr>
          <p:cNvPr id="2" name="Title 1"/>
          <p:cNvSpPr>
            <a:spLocks noGrp="1"/>
          </p:cNvSpPr>
          <p:nvPr>
            <p:ph type="title"/>
          </p:nvPr>
        </p:nvSpPr>
        <p:spPr>
          <a:xfrm>
            <a:off x="11373" y="152400"/>
            <a:ext cx="8839200" cy="868362"/>
          </a:xfrm>
        </p:spPr>
        <p:txBody>
          <a:bodyPr>
            <a:noAutofit/>
          </a:bodyPr>
          <a:lstStyle/>
          <a:p>
            <a:pPr algn="ctr"/>
            <a:r>
              <a:rPr lang="en-US" sz="2800" b="1" dirty="0" smtClean="0"/>
              <a:t>Modified Cumulative Inclusion Enrollment Report</a:t>
            </a:r>
            <a:endParaRPr lang="en-US" sz="2800" b="1" dirty="0"/>
          </a:p>
        </p:txBody>
      </p:sp>
      <p:sp>
        <p:nvSpPr>
          <p:cNvPr id="6" name="Slide Number Placeholder 5"/>
          <p:cNvSpPr>
            <a:spLocks noGrp="1"/>
          </p:cNvSpPr>
          <p:nvPr>
            <p:ph type="sldNum" sz="quarter" idx="10"/>
          </p:nvPr>
        </p:nvSpPr>
        <p:spPr/>
        <p:txBody>
          <a:bodyPr/>
          <a:lstStyle/>
          <a:p>
            <a:pPr>
              <a:defRPr/>
            </a:pPr>
            <a:fld id="{161627A0-52BE-49C3-90CB-787EE860760A}" type="slidenum">
              <a:rPr lang="en-US" smtClean="0"/>
              <a:pPr>
                <a:defRPr/>
              </a:pPr>
              <a:t>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descr="There are several reasons for the modifications to the existing forms for collecting information on sex/gender, race, and ethnicity.  &#10;&#10;First, the NIH added the “More than one race” category to the planned enrollment form to better align with Census data indicating increased numbers of individuals who identify with more than one racial category.  This will assist investigators who can prospectively anticipate that part (or all) of their sample will identify with more than one racial category.  &#10;&#10;Second, the NIH has modified the layout of the planned and actual enrollment forms to simplify them and reduce confusion regarding how investigators should fill them out.  A key issue on the previous forms was the need to total the racial and ethnic categories and confusion about why and how to do that.  Because the OMB has established that race and ethnicity are distinct concepts, an individual participating in research should, whenever possible, be asked what ethnic category they identify with and what racial category (or categories) they identify with.  The modified layout reinforces this concept by integrating racial categories with ethnic categories.&#10;" title="Why the changes to the for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Content Placeholder 2"/>
          <p:cNvSpPr>
            <a:spLocks noGrp="1"/>
          </p:cNvSpPr>
          <p:nvPr>
            <p:ph idx="1"/>
          </p:nvPr>
        </p:nvSpPr>
        <p:spPr/>
        <p:txBody>
          <a:bodyPr>
            <a:normAutofit fontScale="92500" lnSpcReduction="10000"/>
          </a:bodyPr>
          <a:lstStyle/>
          <a:p>
            <a:pPr>
              <a:lnSpc>
                <a:spcPct val="110000"/>
              </a:lnSpc>
              <a:spcBef>
                <a:spcPts val="600"/>
              </a:spcBef>
            </a:pPr>
            <a:r>
              <a:rPr lang="en-US" b="1" dirty="0" smtClean="0"/>
              <a:t>Addition of “More than one race” to Planned Enrollment Report</a:t>
            </a:r>
          </a:p>
          <a:p>
            <a:pPr lvl="1">
              <a:lnSpc>
                <a:spcPct val="110000"/>
              </a:lnSpc>
              <a:spcBef>
                <a:spcPts val="600"/>
              </a:spcBef>
            </a:pPr>
            <a:r>
              <a:rPr lang="en-US" b="1" dirty="0" smtClean="0"/>
              <a:t>Better alignment with the Census</a:t>
            </a:r>
          </a:p>
          <a:p>
            <a:pPr lvl="1">
              <a:lnSpc>
                <a:spcPct val="110000"/>
              </a:lnSpc>
              <a:spcBef>
                <a:spcPts val="600"/>
              </a:spcBef>
            </a:pPr>
            <a:r>
              <a:rPr lang="en-US" b="1" dirty="0" smtClean="0"/>
              <a:t>Better alignment of the NIH </a:t>
            </a:r>
            <a:r>
              <a:rPr lang="en-US" b="1" dirty="0" smtClean="0"/>
              <a:t>formats for </a:t>
            </a:r>
            <a:r>
              <a:rPr lang="en-US" b="1" dirty="0" smtClean="0"/>
              <a:t>reporting planned and actual enrollment</a:t>
            </a:r>
          </a:p>
          <a:p>
            <a:pPr>
              <a:lnSpc>
                <a:spcPct val="110000"/>
              </a:lnSpc>
              <a:spcBef>
                <a:spcPts val="600"/>
              </a:spcBef>
            </a:pPr>
            <a:r>
              <a:rPr lang="en-US" b="1" dirty="0" smtClean="0"/>
              <a:t>Change in layout</a:t>
            </a:r>
          </a:p>
          <a:p>
            <a:pPr lvl="1">
              <a:lnSpc>
                <a:spcPct val="110000"/>
              </a:lnSpc>
              <a:spcBef>
                <a:spcPts val="600"/>
              </a:spcBef>
            </a:pPr>
            <a:r>
              <a:rPr lang="en-US" b="1" dirty="0" smtClean="0"/>
              <a:t>Simplify the </a:t>
            </a:r>
            <a:r>
              <a:rPr lang="en-US" b="1" dirty="0" smtClean="0"/>
              <a:t>reporting formats</a:t>
            </a:r>
            <a:endParaRPr lang="en-US" b="1" dirty="0" smtClean="0"/>
          </a:p>
          <a:p>
            <a:pPr lvl="1">
              <a:lnSpc>
                <a:spcPct val="110000"/>
              </a:lnSpc>
              <a:spcBef>
                <a:spcPts val="600"/>
              </a:spcBef>
            </a:pPr>
            <a:r>
              <a:rPr lang="en-US" b="1" dirty="0" smtClean="0"/>
              <a:t>Clarify that race and ethnicity are distinct concepts and each participant should be given the option to identify with both</a:t>
            </a:r>
            <a:endParaRPr lang="en-US" b="1" dirty="0"/>
          </a:p>
        </p:txBody>
      </p:sp>
      <p:sp>
        <p:nvSpPr>
          <p:cNvPr id="2" name="Title 1"/>
          <p:cNvSpPr>
            <a:spLocks noGrp="1"/>
          </p:cNvSpPr>
          <p:nvPr>
            <p:ph type="title"/>
          </p:nvPr>
        </p:nvSpPr>
        <p:spPr/>
        <p:txBody>
          <a:bodyPr/>
          <a:lstStyle/>
          <a:p>
            <a:r>
              <a:rPr lang="en-US" sz="3600" b="1" dirty="0" smtClean="0"/>
              <a:t>Why the changes to the </a:t>
            </a:r>
            <a:r>
              <a:rPr lang="en-US" sz="3600" b="1" dirty="0" smtClean="0"/>
              <a:t>reporting formats?</a:t>
            </a:r>
            <a:endParaRPr lang="en-US" sz="3600" b="1" dirty="0"/>
          </a:p>
        </p:txBody>
      </p:sp>
      <p:sp>
        <p:nvSpPr>
          <p:cNvPr id="6" name="Slide Number Placeholder 5"/>
          <p:cNvSpPr>
            <a:spLocks noGrp="1"/>
          </p:cNvSpPr>
          <p:nvPr>
            <p:ph type="sldNum" sz="quarter" idx="10"/>
          </p:nvPr>
        </p:nvSpPr>
        <p:spPr/>
        <p:txBody>
          <a:bodyPr/>
          <a:lstStyle/>
          <a:p>
            <a:pPr>
              <a:defRPr/>
            </a:pPr>
            <a:fld id="{161627A0-52BE-49C3-90CB-787EE860760A}" type="slidenum">
              <a:rPr lang="en-US" smtClean="0"/>
              <a:pPr>
                <a:defRPr/>
              </a:pPr>
              <a:t>9</a:t>
            </a:fld>
            <a:endParaRPr lang="en-US" dirty="0"/>
          </a:p>
        </p:txBody>
      </p:sp>
    </p:spTree>
    <p:extLst>
      <p:ext uri="{BB962C8B-B14F-4D97-AF65-F5344CB8AC3E}">
        <p14:creationId xmlns:p14="http://schemas.microsoft.com/office/powerpoint/2010/main" val="254739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ERTemplatesimple">
  <a:themeElements>
    <a:clrScheme name="Custom 11">
      <a:dk1>
        <a:sysClr val="windowText" lastClr="000000"/>
      </a:dk1>
      <a:lt1>
        <a:sysClr val="window" lastClr="FFFFFF"/>
      </a:lt1>
      <a:dk2>
        <a:srgbClr val="0037A4"/>
      </a:dk2>
      <a:lt2>
        <a:srgbClr val="EEECE1"/>
      </a:lt2>
      <a:accent1>
        <a:srgbClr val="0037A4"/>
      </a:accent1>
      <a:accent2>
        <a:srgbClr val="0037A4"/>
      </a:accent2>
      <a:accent3>
        <a:srgbClr val="CBCBFF"/>
      </a:accent3>
      <a:accent4>
        <a:srgbClr val="E36C09"/>
      </a:accent4>
      <a:accent5>
        <a:srgbClr val="4BACC6"/>
      </a:accent5>
      <a:accent6>
        <a:srgbClr val="F79646"/>
      </a:accent6>
      <a:hlink>
        <a:srgbClr val="00662D"/>
      </a:hlink>
      <a:folHlink>
        <a:srgbClr val="00662D"/>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371BEA71C694DABCDAE066BF11067" ma:contentTypeVersion="0" ma:contentTypeDescription="Create a new document." ma:contentTypeScope="" ma:versionID="9ac3a6216bd71cc9e73be8e11946b449">
  <xsd:schema xmlns:xsd="http://www.w3.org/2001/XMLSchema" xmlns:xs="http://www.w3.org/2001/XMLSchema" xmlns:p="http://schemas.microsoft.com/office/2006/metadata/properties" xmlns:ns2="d4d9b226-a21c-44d6-89f8-6780626f8348" targetNamespace="http://schemas.microsoft.com/office/2006/metadata/properties" ma:root="true" ma:fieldsID="621452be6a7b4e91af45b0246f7fc992" ns2:_="">
    <xsd:import namespace="d4d9b226-a21c-44d6-89f8-6780626f834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9b226-a21c-44d6-89f8-6780626f834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B505183-1FDB-4504-9B6B-29BD94C6BA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9b226-a21c-44d6-89f8-6780626f83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F1A575-532F-46D3-AAAE-E155C46F8AF8}">
  <ds:schemaRefs>
    <ds:schemaRef ds:uri="http://schemas.microsoft.com/sharepoint/events"/>
  </ds:schemaRefs>
</ds:datastoreItem>
</file>

<file path=customXml/itemProps3.xml><?xml version="1.0" encoding="utf-8"?>
<ds:datastoreItem xmlns:ds="http://schemas.openxmlformats.org/officeDocument/2006/customXml" ds:itemID="{92FAC11F-4B09-4284-958C-081128C65D32}">
  <ds:schemaRefs>
    <ds:schemaRef ds:uri="http://schemas.microsoft.com/sharepoint/v3/contenttype/forms"/>
  </ds:schemaRefs>
</ds:datastoreItem>
</file>

<file path=customXml/itemProps4.xml><?xml version="1.0" encoding="utf-8"?>
<ds:datastoreItem xmlns:ds="http://schemas.openxmlformats.org/officeDocument/2006/customXml" ds:itemID="{03ED9886-8626-4258-9E3C-8AC46B353C98}">
  <ds:schemaRefs>
    <ds:schemaRef ds:uri="http://www.w3.org/XML/1998/namespace"/>
    <ds:schemaRef ds:uri="http://purl.org/dc/elements/1.1/"/>
    <ds:schemaRef ds:uri="http://purl.org/dc/terms/"/>
    <ds:schemaRef ds:uri="http://schemas.microsoft.com/office/2006/metadata/properties"/>
    <ds:schemaRef ds:uri="http://schemas.microsoft.com/office/2006/documentManagement/types"/>
    <ds:schemaRef ds:uri="http://purl.org/dc/dcmitype/"/>
    <ds:schemaRef ds:uri="d4d9b226-a21c-44d6-89f8-6780626f8348"/>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241</TotalTime>
  <Words>1796</Words>
  <Application>Microsoft Office PowerPoint</Application>
  <PresentationFormat>On-screen Show (4:3)</PresentationFormat>
  <Paragraphs>111</Paragraphs>
  <Slides>11</Slides>
  <Notes>11</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OERTemplatesimple</vt:lpstr>
      <vt:lpstr>Reporting Race and Ethnicity to the NIH for Clinical Research </vt:lpstr>
      <vt:lpstr>Purpose</vt:lpstr>
      <vt:lpstr>Standards for Race and Ethnicity</vt:lpstr>
      <vt:lpstr>Racial and Ethnic Categories as Defined by OMB</vt:lpstr>
      <vt:lpstr>Current Targeted/Planned Enrollment Report</vt:lpstr>
      <vt:lpstr>Modified Planned Enrollment Report</vt:lpstr>
      <vt:lpstr>Current Inclusion Enrollment Report</vt:lpstr>
      <vt:lpstr>Modified Cumulative Inclusion Enrollment Report</vt:lpstr>
      <vt:lpstr>Why the changes to the reporting formats?</vt:lpstr>
      <vt:lpstr>Transition Plans: When to Use Which Form?</vt:lpstr>
      <vt:lpstr>Questions?</vt:lpstr>
    </vt:vector>
  </TitlesOfParts>
  <Company>NIH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 template</dc:title>
  <dc:subject>OER PPT</dc:subject>
  <dc:creator>OD/USER</dc:creator>
  <cp:lastModifiedBy>Temple-O'Connor, Meredith (NIH/OD) [E]</cp:lastModifiedBy>
  <cp:revision>31</cp:revision>
  <cp:lastPrinted>2013-07-26T19:15:13Z</cp:lastPrinted>
  <dcterms:created xsi:type="dcterms:W3CDTF">2013-01-08T13:04:13Z</dcterms:created>
  <dcterms:modified xsi:type="dcterms:W3CDTF">2013-07-30T19:23:52Z</dcterms:modified>
</cp:coreProperties>
</file>