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262" r:id="rId4"/>
    <p:sldId id="294" r:id="rId5"/>
    <p:sldId id="293" r:id="rId6"/>
    <p:sldId id="263" r:id="rId7"/>
    <p:sldId id="287" r:id="rId8"/>
    <p:sldId id="288" r:id="rId9"/>
    <p:sldId id="257" r:id="rId10"/>
    <p:sldId id="258" r:id="rId11"/>
    <p:sldId id="259" r:id="rId12"/>
    <p:sldId id="260" r:id="rId13"/>
    <p:sldId id="265" r:id="rId14"/>
    <p:sldId id="266" r:id="rId15"/>
    <p:sldId id="267" r:id="rId16"/>
    <p:sldId id="268" r:id="rId17"/>
    <p:sldId id="289" r:id="rId18"/>
    <p:sldId id="269" r:id="rId19"/>
    <p:sldId id="298" r:id="rId20"/>
    <p:sldId id="270" r:id="rId21"/>
    <p:sldId id="284" r:id="rId22"/>
    <p:sldId id="264" r:id="rId23"/>
    <p:sldId id="272" r:id="rId24"/>
    <p:sldId id="273" r:id="rId25"/>
    <p:sldId id="299" r:id="rId26"/>
    <p:sldId id="283" r:id="rId27"/>
    <p:sldId id="274" r:id="rId28"/>
    <p:sldId id="285" r:id="rId29"/>
    <p:sldId id="275" r:id="rId30"/>
    <p:sldId id="276" r:id="rId31"/>
    <p:sldId id="277" r:id="rId32"/>
    <p:sldId id="278" r:id="rId33"/>
    <p:sldId id="279" r:id="rId34"/>
    <p:sldId id="280" r:id="rId35"/>
    <p:sldId id="300" r:id="rId36"/>
    <p:sldId id="281" r:id="rId37"/>
    <p:sldId id="301" r:id="rId38"/>
    <p:sldId id="282" r:id="rId39"/>
    <p:sldId id="286" r:id="rId40"/>
    <p:sldId id="295" r:id="rId41"/>
    <p:sldId id="296" r:id="rId42"/>
    <p:sldId id="290" r:id="rId43"/>
    <p:sldId id="271" r:id="rId44"/>
    <p:sldId id="291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8"/>
    </p:cViewPr>
  </p:sorterViewPr>
  <p:notesViewPr>
    <p:cSldViewPr snapToGrid="0">
      <p:cViewPr varScale="1">
        <p:scale>
          <a:sx n="92" d="100"/>
          <a:sy n="92" d="100"/>
        </p:scale>
        <p:origin x="29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11E14A-3990-4B5E-983E-7F2F3430DF9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233696-5CDF-498C-86BF-A1EA2C5F6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3696-5CDF-498C-86BF-A1EA2C5F6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5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3696-5CDF-498C-86BF-A1EA2C5F6C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3696-5CDF-498C-86BF-A1EA2C5F6C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3696-5CDF-498C-86BF-A1EA2C5F6C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BF18-24F7-4B8B-A52E-BA4522E4DD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6E576C-F5B7-491C-AB7D-B86B72364E83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18-AD54-4541-942F-C969A26DD18D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AD785B-A094-4C64-ACFD-B5056FD61912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275A2E-7F53-4E2B-970C-1F72B3883DAB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D55FB-18D1-450C-8107-B4C8B12F9F78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2D5C-E397-49BF-8111-2FC6E89F3825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B8B7-8FCB-47F2-B909-DC45D4E0AE2C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BFA3-E97A-483C-A92C-8E5F583FE0BA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FD50A6-A449-4ADF-B663-539FC0CB9B31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7181" y="6355845"/>
            <a:ext cx="2910840" cy="365125"/>
          </a:xfrm>
        </p:spPr>
        <p:txBody>
          <a:bodyPr/>
          <a:lstStyle/>
          <a:p>
            <a:fld id="{2C5FE468-A01A-4A61-A217-D3E2FAF63571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44005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AF702-2A94-49BC-B6C2-E556626A7BAB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4667" y="6492875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5480" y="6355842"/>
            <a:ext cx="2910840" cy="365125"/>
          </a:xfrm>
        </p:spPr>
        <p:txBody>
          <a:bodyPr/>
          <a:lstStyle/>
          <a:p>
            <a:fld id="{EBB3AC37-B231-41F3-A91C-048F8F8FF3AA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48740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7B9-D3EA-4F91-BA59-F00A1C9A860D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72596" y="6355844"/>
            <a:ext cx="2910840" cy="365125"/>
          </a:xfrm>
        </p:spPr>
        <p:txBody>
          <a:bodyPr/>
          <a:lstStyle/>
          <a:p>
            <a:fld id="{C7B28FFD-7FDA-4890-90E2-3E752C6B8E6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509451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885-B73E-4A82-AC3E-62422517615D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D6EB-1550-40B4-B827-BB3723CEA50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45F-260B-4749-BB2B-91DD2CDD7AE2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7878-FB0A-426D-9A49-C915E8B3311D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7-043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electronicreceipt/files/S2Sclient_Transactions_Guide-draft-Oct2017release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ElectronicReceipt/files/Application_Forms_Activity_Code_Mapping_FORMS-E.xls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resources/annotated-form-set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rants.nih.gov/grants/ElectronicReceipt/files/Preview_of_FORMS-E_form_updates.pdf" TargetMode="External"/><Relationship Id="rId4" Type="http://schemas.openxmlformats.org/officeDocument/2006/relationships/hyperlink" Target="https://grants.nih.gov/grants/funding/high-level_summary_of_form_changes-FORMS-E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aining.grants.gov/web/grants/forms/r-r-family.html#sortby=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due-dates-and-submission-policies/dealing-with-system-issues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ElectronicReceipt/system_webserv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s.gov/ohrp/regulations-and-policy/regulations/finalized-revisions-common-rule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7-06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FORMS-E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625599"/>
          </a:xfrm>
        </p:spPr>
        <p:txBody>
          <a:bodyPr>
            <a:normAutofit/>
          </a:bodyPr>
          <a:lstStyle/>
          <a:p>
            <a:r>
              <a:rPr lang="en-US" dirty="0" smtClean="0"/>
              <a:t>Good stuff to know when developing support in system-to-system solutions for FORMS-E application forms.</a:t>
            </a:r>
          </a:p>
          <a:p>
            <a:endParaRPr lang="en-US" sz="1100" dirty="0"/>
          </a:p>
          <a:p>
            <a:r>
              <a:rPr lang="en-US" sz="1600" dirty="0" smtClean="0"/>
              <a:t>August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A logo of the Office of Extramural Research at NI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9" y="6248308"/>
            <a:ext cx="3286622" cy="6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Posting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Posting </a:t>
            </a:r>
            <a:r>
              <a:rPr lang="en-US" dirty="0"/>
              <a:t>rules for updates to existing FOAs with due dates </a:t>
            </a:r>
            <a:r>
              <a:rPr lang="en-US" dirty="0" smtClean="0"/>
              <a:t>on/after Jan. </a:t>
            </a:r>
            <a:r>
              <a:rPr lang="en-US" dirty="0"/>
              <a:t>25, </a:t>
            </a:r>
            <a:r>
              <a:rPr lang="en-US" dirty="0" smtClean="0"/>
              <a:t>2018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FORMS-D </a:t>
            </a:r>
            <a:r>
              <a:rPr lang="en-US" dirty="0"/>
              <a:t>package</a:t>
            </a:r>
          </a:p>
          <a:p>
            <a:pPr lvl="2"/>
            <a:r>
              <a:rPr lang="en-US" dirty="0" smtClean="0"/>
              <a:t>Competition </a:t>
            </a:r>
            <a:r>
              <a:rPr lang="en-US" dirty="0"/>
              <a:t>Title – change to “Use for due dates on or before January 24, 2018”</a:t>
            </a:r>
          </a:p>
          <a:p>
            <a:pPr lvl="2"/>
            <a:r>
              <a:rPr lang="en-US" dirty="0" smtClean="0"/>
              <a:t>Close </a:t>
            </a:r>
            <a:r>
              <a:rPr lang="en-US" dirty="0"/>
              <a:t>date – January 24, 2018</a:t>
            </a:r>
          </a:p>
          <a:p>
            <a:pPr lvl="2"/>
            <a:r>
              <a:rPr lang="en-US" dirty="0" smtClean="0"/>
              <a:t>Grace </a:t>
            </a:r>
            <a:r>
              <a:rPr lang="en-US" dirty="0"/>
              <a:t>period – 21 days (Feb 7 for continuous submitters, plus a week padding)</a:t>
            </a:r>
          </a:p>
          <a:p>
            <a:endParaRPr lang="en-US" dirty="0"/>
          </a:p>
          <a:p>
            <a:pPr lvl="1"/>
            <a:r>
              <a:rPr lang="en-US" dirty="0" smtClean="0"/>
              <a:t>FORMS-E </a:t>
            </a:r>
            <a:r>
              <a:rPr lang="en-US" dirty="0"/>
              <a:t>package</a:t>
            </a:r>
          </a:p>
          <a:p>
            <a:pPr lvl="2"/>
            <a:r>
              <a:rPr lang="en-US" dirty="0" smtClean="0"/>
              <a:t>Competition </a:t>
            </a:r>
            <a:r>
              <a:rPr lang="en-US" dirty="0"/>
              <a:t>ID – FORMS-E</a:t>
            </a:r>
          </a:p>
          <a:p>
            <a:pPr lvl="2"/>
            <a:r>
              <a:rPr lang="en-US" dirty="0" smtClean="0"/>
              <a:t>Competition </a:t>
            </a:r>
            <a:r>
              <a:rPr lang="en-US" dirty="0"/>
              <a:t>Title – “Use for due dates on or after January 25, 2018”</a:t>
            </a:r>
          </a:p>
          <a:p>
            <a:pPr lvl="2"/>
            <a:r>
              <a:rPr lang="en-US" dirty="0" smtClean="0"/>
              <a:t>Open </a:t>
            </a:r>
            <a:r>
              <a:rPr lang="en-US" dirty="0"/>
              <a:t>date – posting date</a:t>
            </a:r>
          </a:p>
          <a:p>
            <a:pPr lvl="2"/>
            <a:r>
              <a:rPr lang="en-US" dirty="0" smtClean="0"/>
              <a:t>Close </a:t>
            </a:r>
            <a:r>
              <a:rPr lang="en-US" dirty="0"/>
              <a:t>date – original close date of FOA </a:t>
            </a:r>
          </a:p>
          <a:p>
            <a:pPr lvl="2"/>
            <a:r>
              <a:rPr lang="en-US" dirty="0" smtClean="0"/>
              <a:t>Grace </a:t>
            </a:r>
            <a:r>
              <a:rPr lang="en-US" dirty="0"/>
              <a:t>period – 35 days (standard)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38" y="764373"/>
            <a:ext cx="9302262" cy="1293028"/>
          </a:xfrm>
        </p:spPr>
        <p:txBody>
          <a:bodyPr/>
          <a:lstStyle/>
          <a:p>
            <a:r>
              <a:rPr lang="en-US" dirty="0" smtClean="0"/>
              <a:t>Admin Request posting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Posting rules </a:t>
            </a:r>
            <a:r>
              <a:rPr lang="en-US" dirty="0"/>
              <a:t>for Type 6, Type 7 and Admin </a:t>
            </a:r>
            <a:r>
              <a:rPr lang="en-US" dirty="0" err="1"/>
              <a:t>Supp</a:t>
            </a:r>
            <a:r>
              <a:rPr lang="en-US" dirty="0"/>
              <a:t> (Type 3)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FORMS-E</a:t>
            </a:r>
          </a:p>
          <a:p>
            <a:pPr lvl="2"/>
            <a:r>
              <a:rPr lang="en-US" dirty="0"/>
              <a:t>Issue new FORMS-E FOAs on January 25, </a:t>
            </a:r>
            <a:r>
              <a:rPr lang="en-US" dirty="0" smtClean="0"/>
              <a:t>2018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FORMS-D </a:t>
            </a:r>
          </a:p>
          <a:p>
            <a:pPr lvl="2"/>
            <a:r>
              <a:rPr lang="en-US" dirty="0" smtClean="0"/>
              <a:t>Close FORMS-D FOAs on February </a:t>
            </a:r>
            <a:r>
              <a:rPr lang="en-US" dirty="0"/>
              <a:t>24, </a:t>
            </a:r>
            <a:r>
              <a:rPr lang="en-US" dirty="0" smtClean="0"/>
              <a:t>2018</a:t>
            </a:r>
          </a:p>
          <a:p>
            <a:pPr lvl="3"/>
            <a:r>
              <a:rPr lang="en-US" dirty="0"/>
              <a:t>G</a:t>
            </a:r>
            <a:r>
              <a:rPr lang="en-US" dirty="0" smtClean="0"/>
              <a:t>ives </a:t>
            </a:r>
            <a:r>
              <a:rPr lang="en-US" dirty="0"/>
              <a:t>applicants 1 month to complete </a:t>
            </a:r>
            <a:r>
              <a:rPr lang="en-US" dirty="0" smtClean="0"/>
              <a:t>submissions</a:t>
            </a:r>
            <a:endParaRPr lang="en-US" dirty="0"/>
          </a:p>
          <a:p>
            <a:pPr lvl="2"/>
            <a:r>
              <a:rPr lang="en-US" dirty="0" smtClean="0"/>
              <a:t>Grace </a:t>
            </a:r>
            <a:r>
              <a:rPr lang="en-US" dirty="0"/>
              <a:t>period – 0 days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All parent announcements will be reissued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Posting rules for Parent FOAs (except </a:t>
            </a:r>
            <a:r>
              <a:rPr lang="en-US" dirty="0" smtClean="0"/>
              <a:t>Admin </a:t>
            </a:r>
            <a:r>
              <a:rPr lang="en-US" dirty="0" err="1" smtClean="0"/>
              <a:t>Supp</a:t>
            </a:r>
            <a:r>
              <a:rPr lang="en-US" dirty="0" smtClean="0"/>
              <a:t>/Type 6/Type 7)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FORMS-D FOAs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Close – </a:t>
            </a:r>
            <a:r>
              <a:rPr lang="en-US" dirty="0" smtClean="0"/>
              <a:t> January </a:t>
            </a:r>
            <a:r>
              <a:rPr lang="en-US" dirty="0"/>
              <a:t>24, 2018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Grace period – 21 days (Feb 7 for continuous submitters, plus a week padding)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“Related Notices” section indicate “&lt;Date&gt; - This PA has been reissued as PA-17-xxx for due dates on or after January 25, 2018</a:t>
            </a:r>
            <a:r>
              <a:rPr lang="en-US" dirty="0" smtClean="0"/>
              <a:t>.”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FORMS-E FOAs </a:t>
            </a:r>
          </a:p>
          <a:p>
            <a:pPr lvl="2"/>
            <a:r>
              <a:rPr lang="en-US" dirty="0"/>
              <a:t>Reissue </a:t>
            </a:r>
            <a:r>
              <a:rPr lang="en-US" dirty="0" smtClean="0"/>
              <a:t>targeted for at </a:t>
            </a:r>
            <a:r>
              <a:rPr lang="en-US" dirty="0"/>
              <a:t>least 60 days prior to first use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“Announcement Type” section indicate “Reissue of PA-xx-xxx for due dates on or after January 25, 2018”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clinical-trial specific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For due dates on or after January 25, 2018, NIH requires that all applications involving one or more clinical trials be submitted through a Funding Opportunity Announcement (FOA) specifically designed for clinical trials.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ew </a:t>
            </a:r>
            <a:r>
              <a:rPr lang="en-US" dirty="0">
                <a:solidFill>
                  <a:srgbClr val="C00000"/>
                </a:solidFill>
              </a:rPr>
              <a:t>FOAs </a:t>
            </a:r>
            <a:r>
              <a:rPr lang="en-US" dirty="0"/>
              <a:t>will specify allowability of clinical trials in the FOA </a:t>
            </a:r>
            <a:r>
              <a:rPr lang="en-US" dirty="0" smtClean="0"/>
              <a:t>title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NIH Research Project Grant (Parent R01 – Clinical Trial Not Allowed)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Exploratory Clinical Trial Grants in Arthritis and Musculoskeletal and Skin Diseases (R21 – Clinical Trial Allowed)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Administrative Supplements to Existing NIH Grants and Cooperative Agreements (Admin </a:t>
            </a:r>
            <a:r>
              <a:rPr lang="en-US" dirty="0" err="1"/>
              <a:t>Supp</a:t>
            </a:r>
            <a:r>
              <a:rPr lang="en-US" dirty="0"/>
              <a:t> – Clinical Trial </a:t>
            </a:r>
            <a:r>
              <a:rPr lang="en-US" dirty="0" smtClean="0"/>
              <a:t>Optional)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Ruth L. </a:t>
            </a:r>
            <a:r>
              <a:rPr lang="en-US" dirty="0" err="1"/>
              <a:t>Kirschstein</a:t>
            </a:r>
            <a:r>
              <a:rPr lang="en-US" dirty="0"/>
              <a:t> National Research Service Award (NRSA) Individual Postdoctoral Fellowship (Parent </a:t>
            </a:r>
            <a:r>
              <a:rPr lang="en-US" dirty="0" smtClean="0"/>
              <a:t>F32 – No Independent Clinical Trials)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</a:rPr>
              <a:t>All FOAs </a:t>
            </a:r>
            <a:r>
              <a:rPr lang="en-US" dirty="0"/>
              <a:t>will specify the allowability of clinical trials in Section II. Award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711" y="6306105"/>
            <a:ext cx="9832489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NOT-OD-17-043</a:t>
            </a:r>
            <a:r>
              <a:rPr lang="en-US" dirty="0" smtClean="0"/>
              <a:t> </a:t>
            </a:r>
            <a:r>
              <a:rPr lang="en-US" dirty="0"/>
              <a:t>- Update on Clinical Trial Funding Opportunity Announcement Policy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3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 Section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title="sample FOA excerpt showing Clinical Trial indicater in Section I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4" y="1829774"/>
            <a:ext cx="9594575" cy="4743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 title="&quot;&quot;"/>
          <p:cNvSpPr/>
          <p:nvPr/>
        </p:nvSpPr>
        <p:spPr>
          <a:xfrm>
            <a:off x="644894" y="4608980"/>
            <a:ext cx="9513094" cy="1257666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923" y="764373"/>
            <a:ext cx="9487277" cy="1293028"/>
          </a:xfrm>
        </p:spPr>
        <p:txBody>
          <a:bodyPr/>
          <a:lstStyle/>
          <a:p>
            <a:r>
              <a:rPr lang="en-US" dirty="0" smtClean="0"/>
              <a:t>Clinical Trials FOA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163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Fellowship FOAs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Not Allowed: Only accepting applications that do not propose independent clinical trials.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Note: Applicants may propose to gain experience in a clinical trial led by a sponsor/co-sponsor as part of their research training.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Career </a:t>
            </a:r>
            <a:r>
              <a:rPr lang="en-US" dirty="0"/>
              <a:t>Development FOAs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Required</a:t>
            </a:r>
            <a:r>
              <a:rPr lang="en-US" dirty="0"/>
              <a:t>: Only accepting applications that propose </a:t>
            </a:r>
            <a:r>
              <a:rPr lang="en-US" dirty="0" smtClean="0"/>
              <a:t>independent clinical </a:t>
            </a:r>
            <a:r>
              <a:rPr lang="en-US" dirty="0"/>
              <a:t>trial(s)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Not </a:t>
            </a:r>
            <a:r>
              <a:rPr lang="en-US" dirty="0"/>
              <a:t>Allowed: Only accepting applications that do not propose </a:t>
            </a:r>
            <a:r>
              <a:rPr lang="en-US" dirty="0" smtClean="0"/>
              <a:t>independent clinical trials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>: Applicants may propose to gain experience in a clinical trial led by a mentor/co-mentor as part of their research career development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 Other FOAs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Not </a:t>
            </a:r>
            <a:r>
              <a:rPr lang="en-US" dirty="0"/>
              <a:t>Allowed: Only accepting applications that do not propose clinical trial(s)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Required: Only accepting applications that propose clinical trials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Optional: Accepting applications that either propose or do not propose clinical trial(s)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identification of clinical Trial FOA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518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 </a:t>
            </a:r>
            <a:r>
              <a:rPr lang="en-US" sz="2400" b="1" dirty="0" err="1" smtClean="0">
                <a:solidFill>
                  <a:srgbClr val="C00000"/>
                </a:solidFill>
              </a:rPr>
              <a:t>clinicalTrialCode</a:t>
            </a:r>
            <a:r>
              <a:rPr lang="en-US" sz="2400" dirty="0" smtClean="0"/>
              <a:t> data element in FOA Information Request response in Submission Agency Data Service (SADS)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Indicates whether the FOA supports a clinical </a:t>
            </a:r>
            <a:r>
              <a:rPr lang="en-US" sz="2400" dirty="0" smtClean="0"/>
              <a:t>trial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This </a:t>
            </a:r>
            <a:r>
              <a:rPr lang="en-US" sz="2400" dirty="0"/>
              <a:t>is a string with possible values: N, O, R and </a:t>
            </a:r>
            <a:r>
              <a:rPr lang="en-US" sz="2400" dirty="0" smtClean="0"/>
              <a:t>I</a:t>
            </a:r>
          </a:p>
          <a:p>
            <a:pPr lvl="2"/>
            <a:r>
              <a:rPr lang="en-US" sz="2000" dirty="0" smtClean="0"/>
              <a:t>N = Not Allowed</a:t>
            </a:r>
          </a:p>
          <a:p>
            <a:pPr lvl="2"/>
            <a:r>
              <a:rPr lang="en-US" sz="2000" dirty="0" smtClean="0"/>
              <a:t>O = Optional</a:t>
            </a:r>
          </a:p>
          <a:p>
            <a:pPr lvl="2"/>
            <a:r>
              <a:rPr lang="en-US" sz="2000" dirty="0" smtClean="0"/>
              <a:t>R = Required</a:t>
            </a:r>
          </a:p>
          <a:p>
            <a:pPr lvl="2"/>
            <a:r>
              <a:rPr lang="en-US" sz="2000" dirty="0" smtClean="0"/>
              <a:t>I = Required (Infrastructure)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0339" y="5910908"/>
            <a:ext cx="5925321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2"/>
              </a:rPr>
              <a:t>S2S Client Transaction Guide - DRAFT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72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FOA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888"/>
            <a:ext cx="1638300" cy="4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title="Get FOA Info Requ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44951"/>
            <a:ext cx="7943850" cy="15716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 title="Get FOA Info Respon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798762"/>
            <a:ext cx="7562850" cy="38766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4275" y="2444694"/>
            <a:ext cx="1638300" cy="4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8" name="Right Arrow 7" title="&quot;&quot;"/>
          <p:cNvSpPr/>
          <p:nvPr/>
        </p:nvSpPr>
        <p:spPr>
          <a:xfrm>
            <a:off x="3638550" y="5728685"/>
            <a:ext cx="659611" cy="4195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 title="&quot;&quot;"/>
          <p:cNvSpPr/>
          <p:nvPr/>
        </p:nvSpPr>
        <p:spPr>
          <a:xfrm flipV="1">
            <a:off x="4438650" y="5866644"/>
            <a:ext cx="2990850" cy="143630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96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Shows as “Required” in Section II of the FOA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Behind the scenes, relaxes validations so that only the following study record fields are required</a:t>
            </a:r>
          </a:p>
          <a:p>
            <a:pPr lvl="1"/>
            <a:r>
              <a:rPr lang="en-US" dirty="0" smtClean="0"/>
              <a:t>1.1 Study Title</a:t>
            </a:r>
          </a:p>
          <a:p>
            <a:pPr lvl="1"/>
            <a:r>
              <a:rPr lang="en-US" dirty="0" smtClean="0"/>
              <a:t>1.2 Is this Study Exempt from Federal Regulations?</a:t>
            </a:r>
          </a:p>
          <a:p>
            <a:pPr lvl="1"/>
            <a:r>
              <a:rPr lang="en-US" dirty="0" smtClean="0"/>
              <a:t>1.3 Exemption Number</a:t>
            </a:r>
          </a:p>
          <a:p>
            <a:pPr lvl="1"/>
            <a:r>
              <a:rPr lang="en-US" dirty="0" smtClean="0"/>
              <a:t>1.4 Clinical Trial Questionnaire</a:t>
            </a:r>
          </a:p>
          <a:p>
            <a:pPr lvl="1"/>
            <a:r>
              <a:rPr lang="en-US" dirty="0" smtClean="0"/>
              <a:t>2.1 Conditions or Focus of Study</a:t>
            </a:r>
          </a:p>
          <a:p>
            <a:pPr lvl="1"/>
            <a:r>
              <a:rPr lang="en-US" dirty="0" smtClean="0"/>
              <a:t>2.4 Inclusion of Women, Minorities, and Children</a:t>
            </a:r>
          </a:p>
          <a:p>
            <a:pPr lvl="1"/>
            <a:r>
              <a:rPr lang="en-US" dirty="0" smtClean="0"/>
              <a:t>3.1 Protection of Human Subjects</a:t>
            </a:r>
          </a:p>
          <a:p>
            <a:pPr lvl="1"/>
            <a:r>
              <a:rPr lang="en-US" dirty="0" smtClean="0"/>
              <a:t>3.2 “Is this a multi-site study...” question and associated Single IRB plan</a:t>
            </a:r>
          </a:p>
          <a:p>
            <a:pPr lvl="1"/>
            <a:r>
              <a:rPr lang="en-US" dirty="0" smtClean="0"/>
              <a:t>3.3 Data and Safety Monitoring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4.7 Dissemination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ample valid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7" y="2823949"/>
            <a:ext cx="12076573" cy="3178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067" y="764373"/>
            <a:ext cx="9632133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validation – relaxing field requirements for Infrastructure FOAs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ed Rectangle 5" title="&quot;&quot;"/>
          <p:cNvSpPr/>
          <p:nvPr/>
        </p:nvSpPr>
        <p:spPr>
          <a:xfrm>
            <a:off x="4599160" y="3929204"/>
            <a:ext cx="506995" cy="1530036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S2S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title="home page for era.nih.go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782"/>
            <a:ext cx="7217317" cy="5105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 title="&quot;&quot;"/>
          <p:cNvSpPr/>
          <p:nvPr/>
        </p:nvSpPr>
        <p:spPr>
          <a:xfrm>
            <a:off x="0" y="4372824"/>
            <a:ext cx="1013988" cy="181069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 title="&quot;&quot;"/>
          <p:cNvSpPr/>
          <p:nvPr/>
        </p:nvSpPr>
        <p:spPr>
          <a:xfrm>
            <a:off x="556034" y="465711"/>
            <a:ext cx="915908" cy="180422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title="enhancements and validations in development landing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77" y="1836032"/>
            <a:ext cx="10120370" cy="5012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 title="&quot;&quot;"/>
          <p:cNvSpPr/>
          <p:nvPr/>
        </p:nvSpPr>
        <p:spPr>
          <a:xfrm>
            <a:off x="1752589" y="3976124"/>
            <a:ext cx="1423658" cy="297109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 title="&quot;&quot;"/>
          <p:cNvSpPr/>
          <p:nvPr/>
        </p:nvSpPr>
        <p:spPr>
          <a:xfrm>
            <a:off x="1779184" y="3137611"/>
            <a:ext cx="915908" cy="180422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779184" y="5021535"/>
            <a:ext cx="2007984" cy="729727"/>
          </a:xfrm>
          <a:prstGeom prst="wedgeRoundRectCallout">
            <a:avLst>
              <a:gd name="adj1" fmla="val 51213"/>
              <a:gd name="adj2" fmla="val -7784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Phs</a:t>
            </a:r>
            <a:r>
              <a:rPr lang="en-US" dirty="0" smtClean="0"/>
              <a:t> human subjects and clinical trials information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&amp; </a:t>
            </a:r>
            <a:br>
              <a:rPr lang="en-US" dirty="0" smtClean="0"/>
            </a:br>
            <a:r>
              <a:rPr lang="en-US" dirty="0" smtClean="0"/>
              <a:t> application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125200" cy="4024125"/>
          </a:xfrm>
        </p:spPr>
        <p:txBody>
          <a:bodyPr/>
          <a:lstStyle/>
          <a:p>
            <a:r>
              <a:rPr lang="en-US" dirty="0" smtClean="0"/>
              <a:t>New PHS Human Subjects and Clinical Trials Information form is a mandatory form in most NIH application packages</a:t>
            </a:r>
          </a:p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Form not included in package</a:t>
            </a:r>
          </a:p>
          <a:p>
            <a:pPr lvl="2"/>
            <a:r>
              <a:rPr lang="en-US" dirty="0"/>
              <a:t>Training - T15, T32, T34, T35, T36, T37,  D71, U2R, </a:t>
            </a:r>
            <a:r>
              <a:rPr lang="fr-FR" dirty="0"/>
              <a:t>T01, T02, T03, T14, T42, T90, T90/R90, TU2</a:t>
            </a:r>
          </a:p>
          <a:p>
            <a:pPr lvl="2"/>
            <a:r>
              <a:rPr lang="en-US" dirty="0" smtClean="0"/>
              <a:t>Shared Instrumentation – S10</a:t>
            </a:r>
          </a:p>
          <a:p>
            <a:pPr lvl="2"/>
            <a:r>
              <a:rPr lang="en-US" dirty="0" smtClean="0"/>
              <a:t>Construction – C06/UC6, G20</a:t>
            </a:r>
          </a:p>
          <a:p>
            <a:pPr lvl="2"/>
            <a:r>
              <a:rPr lang="en-US" dirty="0" smtClean="0"/>
              <a:t>Resource Awards – X01</a:t>
            </a:r>
          </a:p>
          <a:p>
            <a:pPr lvl="1"/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optional</a:t>
            </a:r>
            <a:endParaRPr lang="fr-FR" dirty="0" smtClean="0"/>
          </a:p>
          <a:p>
            <a:pPr lvl="2"/>
            <a:r>
              <a:rPr lang="fr-FR" dirty="0" smtClean="0"/>
              <a:t>Admin </a:t>
            </a:r>
            <a:r>
              <a:rPr lang="fr-FR" dirty="0" err="1" smtClean="0"/>
              <a:t>Supp</a:t>
            </a:r>
            <a:r>
              <a:rPr lang="fr-FR" dirty="0" smtClean="0"/>
              <a:t> Type 3 – </a:t>
            </a:r>
            <a:r>
              <a:rPr lang="fr-FR" dirty="0" err="1" smtClean="0"/>
              <a:t>research</a:t>
            </a:r>
            <a:r>
              <a:rPr lang="fr-FR" dirty="0" smtClean="0"/>
              <a:t>, 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r>
              <a:rPr lang="fr-FR" dirty="0" err="1" smtClean="0"/>
              <a:t>dev</a:t>
            </a:r>
            <a:r>
              <a:rPr lang="fr-FR" dirty="0" smtClean="0"/>
              <a:t>, </a:t>
            </a:r>
            <a:r>
              <a:rPr lang="fr-FR" dirty="0" err="1" smtClean="0"/>
              <a:t>fellowship</a:t>
            </a:r>
            <a:r>
              <a:rPr lang="fr-FR" dirty="0" smtClean="0"/>
              <a:t>, </a:t>
            </a:r>
            <a:r>
              <a:rPr lang="fr-FR" dirty="0" err="1" smtClean="0"/>
              <a:t>institutional</a:t>
            </a:r>
            <a:r>
              <a:rPr lang="fr-FR" dirty="0" smtClean="0"/>
              <a:t> training (K12 and D43)</a:t>
            </a:r>
          </a:p>
          <a:p>
            <a:pPr lvl="2"/>
            <a:r>
              <a:rPr lang="fr-FR" dirty="0" smtClean="0"/>
              <a:t>Type 6 &amp; Type 7 - </a:t>
            </a:r>
            <a:r>
              <a:rPr lang="fr-FR" dirty="0" err="1"/>
              <a:t>research</a:t>
            </a:r>
            <a:r>
              <a:rPr lang="fr-FR" dirty="0"/>
              <a:t>,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dev</a:t>
            </a:r>
            <a:r>
              <a:rPr lang="fr-FR" dirty="0"/>
              <a:t>, </a:t>
            </a:r>
            <a:r>
              <a:rPr lang="fr-FR" dirty="0" err="1"/>
              <a:t>fellowship</a:t>
            </a:r>
            <a:endParaRPr lang="fr-FR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4901" y="6048067"/>
            <a:ext cx="6677410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NIH Application Forms and Activity Code Mapping - FORMS-E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027" y="366634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Relationship between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" y="2186108"/>
            <a:ext cx="3090528" cy="4024125"/>
          </a:xfrm>
        </p:spPr>
        <p:txBody>
          <a:bodyPr/>
          <a:lstStyle/>
          <a:p>
            <a:r>
              <a:rPr lang="en-US" dirty="0" smtClean="0"/>
              <a:t>Human Subjects data on R&amp;R Other Project Info form drives behavior on new form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Schema does not force consistency of data across forms – so, you must!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title="R&amp;R Other Project Information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27" y="1538343"/>
            <a:ext cx="5500456" cy="5319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 title="&quot;&quot;"/>
          <p:cNvSpPr/>
          <p:nvPr/>
        </p:nvSpPr>
        <p:spPr>
          <a:xfrm>
            <a:off x="2968028" y="1910281"/>
            <a:ext cx="3985034" cy="10954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title="PHS Human Subjects and Clinical Trais Information for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555" y="2657429"/>
            <a:ext cx="5797596" cy="6092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 title="&quot;&quot;"/>
          <p:cNvSpPr/>
          <p:nvPr/>
        </p:nvSpPr>
        <p:spPr>
          <a:xfrm>
            <a:off x="6228784" y="3256369"/>
            <a:ext cx="4970353" cy="11436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 title="&quot;&quot;"/>
          <p:cNvSpPr/>
          <p:nvPr/>
        </p:nvSpPr>
        <p:spPr>
          <a:xfrm rot="2717528">
            <a:off x="5681413" y="3143547"/>
            <a:ext cx="571365" cy="1346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glighting the following Human Subjects related fields&#10;-Are Human Subjects Involved? Yes/No&#10;- Is Project Exempt from Federal regulations? Yes/No&#10;- Exemption numbers 1-8&#10;- Is IRB review Pending? Yes/No&#10;- Human Subject Assurance Number" title="R&amp;R Other Project Information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2" y="178622"/>
            <a:ext cx="7724775" cy="7124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 title="&quot;&quot;"/>
          <p:cNvSpPr/>
          <p:nvPr/>
        </p:nvSpPr>
        <p:spPr>
          <a:xfrm>
            <a:off x="290456" y="710005"/>
            <a:ext cx="5086762" cy="978946"/>
          </a:xfrm>
          <a:prstGeom prst="roundRect">
            <a:avLst/>
          </a:prstGeom>
          <a:solidFill>
            <a:srgbClr val="FFFF00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346" y="1927877"/>
            <a:ext cx="8939604" cy="9554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 title="&quot;&quot;"/>
          <p:cNvSpPr/>
          <p:nvPr/>
        </p:nvSpPr>
        <p:spPr>
          <a:xfrm>
            <a:off x="2188732" y="4645286"/>
            <a:ext cx="7162801" cy="17319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 title="&quot;&quot;"/>
          <p:cNvSpPr/>
          <p:nvPr/>
        </p:nvSpPr>
        <p:spPr>
          <a:xfrm>
            <a:off x="2329255" y="3056885"/>
            <a:ext cx="7636137" cy="1555313"/>
          </a:xfrm>
          <a:prstGeom prst="roundRect">
            <a:avLst/>
          </a:prstGeom>
          <a:solidFill>
            <a:srgbClr val="FFFF00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 title="&quot;&quot;"/>
          <p:cNvSpPr/>
          <p:nvPr/>
        </p:nvSpPr>
        <p:spPr>
          <a:xfrm rot="10800000">
            <a:off x="9475919" y="5193925"/>
            <a:ext cx="978946" cy="6347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53424" y="351660"/>
            <a:ext cx="10515600" cy="1325563"/>
          </a:xfrm>
        </p:spPr>
        <p:txBody>
          <a:bodyPr/>
          <a:lstStyle/>
          <a:p>
            <a:r>
              <a:rPr lang="en-US" dirty="0" smtClean="0"/>
              <a:t>When HS=No…</a:t>
            </a:r>
            <a:endParaRPr lang="en-US" dirty="0"/>
          </a:p>
        </p:txBody>
      </p:sp>
      <p:sp>
        <p:nvSpPr>
          <p:cNvPr id="16" name="Rounded Rectangle 15" title="&quot;&quot;"/>
          <p:cNvSpPr/>
          <p:nvPr/>
        </p:nvSpPr>
        <p:spPr>
          <a:xfrm>
            <a:off x="290456" y="710005"/>
            <a:ext cx="5086762" cy="9789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HS Human Subjects and Clinical Trials Information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1" y="57933"/>
            <a:ext cx="6332823" cy="6800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 title="&quot;&quot;"/>
          <p:cNvSpPr/>
          <p:nvPr/>
        </p:nvSpPr>
        <p:spPr>
          <a:xfrm>
            <a:off x="5359105" y="711798"/>
            <a:ext cx="5699756" cy="1278367"/>
          </a:xfrm>
          <a:prstGeom prst="roundRect">
            <a:avLst/>
          </a:prstGeom>
          <a:solidFill>
            <a:srgbClr val="FFFF00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 title="&quot;&quot;"/>
          <p:cNvSpPr/>
          <p:nvPr/>
        </p:nvSpPr>
        <p:spPr>
          <a:xfrm>
            <a:off x="5245831" y="4346089"/>
            <a:ext cx="6332823" cy="11295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 title="&quot;&quot;"/>
          <p:cNvSpPr/>
          <p:nvPr/>
        </p:nvSpPr>
        <p:spPr>
          <a:xfrm>
            <a:off x="4509506" y="4701092"/>
            <a:ext cx="659611" cy="4195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 title="&quot;&quot;"/>
          <p:cNvSpPr/>
          <p:nvPr/>
        </p:nvSpPr>
        <p:spPr>
          <a:xfrm>
            <a:off x="5247619" y="5638801"/>
            <a:ext cx="6332823" cy="11295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 title="&quot;&quot;"/>
          <p:cNvSpPr/>
          <p:nvPr/>
        </p:nvSpPr>
        <p:spPr>
          <a:xfrm>
            <a:off x="4511294" y="6015314"/>
            <a:ext cx="659611" cy="4195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1019" y="4653896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Full Study Record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311" y="5926873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Delayed Onset Study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9175" y="0"/>
            <a:ext cx="4234212" cy="1325563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HS=Yes…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7084" y="1082348"/>
            <a:ext cx="4378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…must include at least one full or delayed onset study record.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7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ample valid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" y="2379743"/>
            <a:ext cx="12093699" cy="364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970" y="764373"/>
            <a:ext cx="897123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validations – </a:t>
            </a:r>
            <a:br>
              <a:rPr lang="en-US" dirty="0" smtClean="0"/>
            </a:br>
            <a:r>
              <a:rPr lang="en-US" dirty="0" smtClean="0"/>
              <a:t>enforcing at least 1 study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le 4" title="&quot;&quot;"/>
          <p:cNvSpPr/>
          <p:nvPr/>
        </p:nvSpPr>
        <p:spPr>
          <a:xfrm>
            <a:off x="8682273" y="4028791"/>
            <a:ext cx="1783534" cy="20008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HS Human Subjects and Clinical Trials Information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1" y="57933"/>
            <a:ext cx="6332823" cy="6800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 title="&quot;&quot;"/>
          <p:cNvSpPr/>
          <p:nvPr/>
        </p:nvSpPr>
        <p:spPr>
          <a:xfrm>
            <a:off x="5359105" y="711798"/>
            <a:ext cx="5699756" cy="1278367"/>
          </a:xfrm>
          <a:prstGeom prst="roundRect">
            <a:avLst/>
          </a:prstGeom>
          <a:solidFill>
            <a:srgbClr val="FFFF00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 title="&quot;&quot;"/>
          <p:cNvSpPr/>
          <p:nvPr/>
        </p:nvSpPr>
        <p:spPr>
          <a:xfrm>
            <a:off x="5221822" y="3785953"/>
            <a:ext cx="6332004" cy="6336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 title="&quot;&quot;"/>
          <p:cNvSpPr/>
          <p:nvPr/>
        </p:nvSpPr>
        <p:spPr>
          <a:xfrm>
            <a:off x="4505060" y="3884613"/>
            <a:ext cx="659611" cy="4195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2968" y="2311330"/>
            <a:ext cx="4296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use for information specifically requested in FOA or application guide instructions.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E.g., used for cross-referencing when studies are shared across multiple components in multi-project applications.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Always active (i.e., active when HS = Yes &amp; HS=No).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9175" y="0"/>
            <a:ext cx="423421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requested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Data Entry for Delayed Onset Stud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5" y="3314085"/>
            <a:ext cx="11864998" cy="2591025"/>
          </a:xfrm>
          <a:prstGeom prst="rect">
            <a:avLst/>
          </a:prstGeom>
          <a:ln>
            <a:noFill/>
          </a:ln>
        </p:spPr>
      </p:pic>
      <p:grpSp>
        <p:nvGrpSpPr>
          <p:cNvPr id="6" name="Group 5" descr="Human subjects research is anticipated within the period of award but definit plans for this involvement cannot be described in the application." title="Glossary definition of Delayed Onset Human Subject Study"/>
          <p:cNvGrpSpPr/>
          <p:nvPr/>
        </p:nvGrpSpPr>
        <p:grpSpPr>
          <a:xfrm>
            <a:off x="217225" y="1393032"/>
            <a:ext cx="11384674" cy="1803018"/>
            <a:chOff x="297313" y="5610456"/>
            <a:chExt cx="11384674" cy="1803018"/>
          </a:xfrm>
        </p:grpSpPr>
        <p:pic>
          <p:nvPicPr>
            <p:cNvPr id="3" name="Picture 2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174" y="5862913"/>
              <a:ext cx="10928952" cy="155056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97313" y="5799715"/>
              <a:ext cx="11384674" cy="1496883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3004" y="5610456"/>
              <a:ext cx="23166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Glossary of NIH Terms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6299" y="422423"/>
            <a:ext cx="10515600" cy="1325563"/>
          </a:xfrm>
        </p:spPr>
        <p:txBody>
          <a:bodyPr/>
          <a:lstStyle/>
          <a:p>
            <a:r>
              <a:rPr lang="en-US" dirty="0" smtClean="0"/>
              <a:t>Delayed Onset Studies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727382" y="5562033"/>
            <a:ext cx="5410480" cy="1155976"/>
          </a:xfrm>
          <a:prstGeom prst="wedgeRoundRectCallout">
            <a:avLst>
              <a:gd name="adj1" fmla="val -23154"/>
              <a:gd name="adj2" fmla="val -10272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delayed onset study is considered a clinical trial if Anticipated Clinical Trial box is checked AND FOA allows clinical trials.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7225" y="5445157"/>
            <a:ext cx="4303975" cy="1272852"/>
          </a:xfrm>
          <a:prstGeom prst="wedgeRoundRectCallout">
            <a:avLst>
              <a:gd name="adj1" fmla="val -9386"/>
              <a:gd name="adj2" fmla="val -98736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study titles (both delayed onset and full study records) must be unique within the application (global validation 000.41)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D43 &amp; K12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D43 and K12 programs only allow delayed onset studies</a:t>
            </a:r>
          </a:p>
          <a:p>
            <a:pPr lvl="1"/>
            <a:r>
              <a:rPr lang="en-US" sz="2400" dirty="0" smtClean="0"/>
              <a:t>Enforced via validations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title="sample valid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3" y="3342363"/>
            <a:ext cx="12031773" cy="2756745"/>
          </a:xfrm>
          <a:prstGeom prst="rect">
            <a:avLst/>
          </a:prstGeom>
        </p:spPr>
      </p:pic>
      <p:sp>
        <p:nvSpPr>
          <p:cNvPr id="7" name="Rounded Rectangle 6" title="&quot;&quot;"/>
          <p:cNvSpPr/>
          <p:nvPr/>
        </p:nvSpPr>
        <p:spPr>
          <a:xfrm>
            <a:off x="9017251" y="5107759"/>
            <a:ext cx="1504480" cy="6140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 title="&quot;&quot;"/>
          <p:cNvSpPr/>
          <p:nvPr/>
        </p:nvSpPr>
        <p:spPr>
          <a:xfrm>
            <a:off x="5122752" y="5107758"/>
            <a:ext cx="644305" cy="3967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title="Study Record sectio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7" y="612151"/>
            <a:ext cx="11445887" cy="5862308"/>
          </a:xfrm>
          <a:prstGeom prst="rect">
            <a:avLst/>
          </a:prstGeom>
        </p:spPr>
      </p:pic>
      <p:pic>
        <p:nvPicPr>
          <p:cNvPr id="4" name="Picture 3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42" y="3130204"/>
            <a:ext cx="554597" cy="524820"/>
          </a:xfrm>
          <a:prstGeom prst="rect">
            <a:avLst/>
          </a:prstGeom>
        </p:spPr>
      </p:pic>
      <p:pic>
        <p:nvPicPr>
          <p:cNvPr id="5" name="Picture 4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9" y="3130204"/>
            <a:ext cx="576930" cy="524820"/>
          </a:xfrm>
          <a:prstGeom prst="rect">
            <a:avLst/>
          </a:prstGeom>
        </p:spPr>
      </p:pic>
      <p:pic>
        <p:nvPicPr>
          <p:cNvPr id="6" name="Picture 5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42" y="3569215"/>
            <a:ext cx="554597" cy="524820"/>
          </a:xfrm>
          <a:prstGeom prst="rect">
            <a:avLst/>
          </a:prstGeom>
        </p:spPr>
      </p:pic>
      <p:pic>
        <p:nvPicPr>
          <p:cNvPr id="7" name="Picture 6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9" y="3569215"/>
            <a:ext cx="576930" cy="524820"/>
          </a:xfrm>
          <a:prstGeom prst="rect">
            <a:avLst/>
          </a:prstGeom>
        </p:spPr>
      </p:pic>
      <p:pic>
        <p:nvPicPr>
          <p:cNvPr id="8" name="Picture 7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42" y="3999417"/>
            <a:ext cx="554597" cy="524820"/>
          </a:xfrm>
          <a:prstGeom prst="rect">
            <a:avLst/>
          </a:prstGeom>
        </p:spPr>
      </p:pic>
      <p:pic>
        <p:nvPicPr>
          <p:cNvPr id="9" name="Picture 8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9" y="3999417"/>
            <a:ext cx="576930" cy="524820"/>
          </a:xfrm>
          <a:prstGeom prst="rect">
            <a:avLst/>
          </a:prstGeom>
        </p:spPr>
      </p:pic>
      <p:pic>
        <p:nvPicPr>
          <p:cNvPr id="22" name="Picture 21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42" y="2208875"/>
            <a:ext cx="554597" cy="524820"/>
          </a:xfrm>
          <a:prstGeom prst="rect">
            <a:avLst/>
          </a:prstGeom>
        </p:spPr>
      </p:pic>
      <p:pic>
        <p:nvPicPr>
          <p:cNvPr id="23" name="Picture 22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9" y="2208875"/>
            <a:ext cx="576930" cy="524820"/>
          </a:xfrm>
          <a:prstGeom prst="rect">
            <a:avLst/>
          </a:prstGeom>
        </p:spPr>
      </p:pic>
      <p:pic>
        <p:nvPicPr>
          <p:cNvPr id="24" name="Picture 23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72" y="343798"/>
            <a:ext cx="340039" cy="321782"/>
          </a:xfrm>
          <a:prstGeom prst="rect">
            <a:avLst/>
          </a:prstGeom>
        </p:spPr>
      </p:pic>
      <p:pic>
        <p:nvPicPr>
          <p:cNvPr id="25" name="Picture 24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572" y="74919"/>
            <a:ext cx="353732" cy="3217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87625" y="296248"/>
            <a:ext cx="32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87625" y="27369"/>
            <a:ext cx="36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Human Subjects studies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985699" y="-1425824"/>
            <a:ext cx="10515600" cy="1325563"/>
          </a:xfrm>
        </p:spPr>
        <p:txBody>
          <a:bodyPr/>
          <a:lstStyle/>
          <a:p>
            <a:r>
              <a:rPr lang="en-US" dirty="0" smtClean="0"/>
              <a:t>Study Record – Section 1</a:t>
            </a:r>
            <a:endParaRPr lang="en-US" dirty="0"/>
          </a:p>
        </p:txBody>
      </p:sp>
      <p:pic>
        <p:nvPicPr>
          <p:cNvPr id="16" name="Picture 15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43" y="4872247"/>
            <a:ext cx="312486" cy="295708"/>
          </a:xfrm>
          <a:prstGeom prst="rect">
            <a:avLst/>
          </a:prstGeom>
        </p:spPr>
      </p:pic>
      <p:pic>
        <p:nvPicPr>
          <p:cNvPr id="17" name="Picture 16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79" y="4872247"/>
            <a:ext cx="325069" cy="295708"/>
          </a:xfrm>
          <a:prstGeom prst="rect">
            <a:avLst/>
          </a:prstGeom>
        </p:spPr>
      </p:pic>
      <p:pic>
        <p:nvPicPr>
          <p:cNvPr id="18" name="Picture 17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15" y="5147479"/>
            <a:ext cx="312486" cy="295708"/>
          </a:xfrm>
          <a:prstGeom prst="rect">
            <a:avLst/>
          </a:prstGeom>
        </p:spPr>
      </p:pic>
      <p:pic>
        <p:nvPicPr>
          <p:cNvPr id="19" name="Picture 18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51" y="5147479"/>
            <a:ext cx="325069" cy="295708"/>
          </a:xfrm>
          <a:prstGeom prst="rect">
            <a:avLst/>
          </a:prstGeom>
        </p:spPr>
      </p:pic>
      <p:pic>
        <p:nvPicPr>
          <p:cNvPr id="20" name="Picture 19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87" y="5422711"/>
            <a:ext cx="312486" cy="295708"/>
          </a:xfrm>
          <a:prstGeom prst="rect">
            <a:avLst/>
          </a:prstGeom>
        </p:spPr>
      </p:pic>
      <p:pic>
        <p:nvPicPr>
          <p:cNvPr id="21" name="Picture 20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23" y="5422711"/>
            <a:ext cx="325069" cy="295708"/>
          </a:xfrm>
          <a:prstGeom prst="rect">
            <a:avLst/>
          </a:prstGeom>
        </p:spPr>
      </p:pic>
      <p:pic>
        <p:nvPicPr>
          <p:cNvPr id="29" name="Picture 28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59" y="5697943"/>
            <a:ext cx="312486" cy="295708"/>
          </a:xfrm>
          <a:prstGeom prst="rect">
            <a:avLst/>
          </a:prstGeom>
        </p:spPr>
      </p:pic>
      <p:pic>
        <p:nvPicPr>
          <p:cNvPr id="30" name="Picture 29" title="data field required for Human Subjects stu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95" y="5697943"/>
            <a:ext cx="325069" cy="295708"/>
          </a:xfrm>
          <a:prstGeom prst="rect">
            <a:avLst/>
          </a:prstGeom>
        </p:spPr>
      </p:pic>
      <p:sp>
        <p:nvSpPr>
          <p:cNvPr id="32" name="Rounded Rectangle 31" title="&quot;&quot;"/>
          <p:cNvSpPr/>
          <p:nvPr/>
        </p:nvSpPr>
        <p:spPr>
          <a:xfrm>
            <a:off x="4648200" y="5676828"/>
            <a:ext cx="3952875" cy="3168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381750" y="6339470"/>
            <a:ext cx="3674642" cy="430202"/>
          </a:xfrm>
          <a:prstGeom prst="wedgeRoundRectCallout">
            <a:avLst>
              <a:gd name="adj1" fmla="val -21092"/>
              <a:gd name="adj2" fmla="val -12791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Commas removed Aug. 2017</a:t>
            </a:r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9491524" y="2652665"/>
            <a:ext cx="2695575" cy="2014396"/>
          </a:xfrm>
          <a:prstGeom prst="wedgeRoundRectCallout">
            <a:avLst>
              <a:gd name="adj1" fmla="val -71975"/>
              <a:gd name="adj2" fmla="val 5693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study record is considered a clinical trial if Yes to all Questionnaire questions AND FOA allows clinical trials.</a:t>
            </a:r>
            <a:endParaRPr lang="en-US" dirty="0"/>
          </a:p>
        </p:txBody>
      </p:sp>
      <p:sp>
        <p:nvSpPr>
          <p:cNvPr id="34" name="Rounded Rectangle 33" title="&quot;&quot;"/>
          <p:cNvSpPr/>
          <p:nvPr/>
        </p:nvSpPr>
        <p:spPr>
          <a:xfrm>
            <a:off x="8606291" y="4777001"/>
            <a:ext cx="1909309" cy="12672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3375981" y="1924410"/>
            <a:ext cx="7139619" cy="320635"/>
          </a:xfrm>
          <a:prstGeom prst="wedgeRoundRectCallout">
            <a:avLst>
              <a:gd name="adj1" fmla="val -76825"/>
              <a:gd name="adj2" fmla="val 5839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Fields 1.1, 1.2, and 1.4 are required and enforced by schema.</a:t>
            </a:r>
            <a:endParaRPr lang="en-US" dirty="0"/>
          </a:p>
        </p:txBody>
      </p:sp>
      <p:sp>
        <p:nvSpPr>
          <p:cNvPr id="36" name="Rounded Rectangle 35" title="&quot;&quot;"/>
          <p:cNvSpPr/>
          <p:nvPr/>
        </p:nvSpPr>
        <p:spPr>
          <a:xfrm>
            <a:off x="963366" y="2281232"/>
            <a:ext cx="474982" cy="3189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Rounded Rectangle 36" title="&quot;&quot;"/>
          <p:cNvSpPr/>
          <p:nvPr/>
        </p:nvSpPr>
        <p:spPr>
          <a:xfrm>
            <a:off x="965598" y="3192923"/>
            <a:ext cx="443412" cy="3189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Rounded Rectangle 37" title="&quot;&quot;"/>
          <p:cNvSpPr/>
          <p:nvPr/>
        </p:nvSpPr>
        <p:spPr>
          <a:xfrm>
            <a:off x="992320" y="4074408"/>
            <a:ext cx="443412" cy="3189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updated in FORMS-E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4016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Agency-specific forms</a:t>
            </a:r>
          </a:p>
          <a:p>
            <a:r>
              <a:rPr lang="en-US" sz="1900" dirty="0"/>
              <a:t>PHS 398 Career Dev. Award Supp.</a:t>
            </a:r>
          </a:p>
          <a:p>
            <a:r>
              <a:rPr lang="en-US" sz="1900" dirty="0"/>
              <a:t>PHS 398 Cover Page </a:t>
            </a:r>
            <a:r>
              <a:rPr lang="en-US" sz="1900" dirty="0" smtClean="0"/>
              <a:t>Supplement Form</a:t>
            </a:r>
            <a:endParaRPr lang="en-US" sz="1900" dirty="0"/>
          </a:p>
          <a:p>
            <a:r>
              <a:rPr lang="en-US" sz="1900" dirty="0"/>
              <a:t>PHS 398 Modular Budget</a:t>
            </a:r>
          </a:p>
          <a:p>
            <a:r>
              <a:rPr lang="en-US" sz="1900" dirty="0"/>
              <a:t>PHS 398 Research Plan</a:t>
            </a:r>
          </a:p>
          <a:p>
            <a:r>
              <a:rPr lang="en-US" sz="1900" dirty="0"/>
              <a:t>PHS 398 Research Training Program Plan</a:t>
            </a:r>
          </a:p>
          <a:p>
            <a:r>
              <a:rPr lang="en-US" sz="1900" dirty="0"/>
              <a:t>PHS 398 Training Budget &amp; </a:t>
            </a:r>
            <a:r>
              <a:rPr lang="en-US" sz="1900" dirty="0" err="1" smtClean="0"/>
              <a:t>Subaward</a:t>
            </a:r>
            <a:endParaRPr lang="en-US" sz="1900" dirty="0" smtClean="0"/>
          </a:p>
          <a:p>
            <a:r>
              <a:rPr lang="en-US" sz="1900" dirty="0"/>
              <a:t>PHS Additional Indirect Costs</a:t>
            </a:r>
          </a:p>
          <a:p>
            <a:r>
              <a:rPr lang="en-US" sz="1900" dirty="0"/>
              <a:t>PHS Assignment Request Form</a:t>
            </a:r>
          </a:p>
          <a:p>
            <a:r>
              <a:rPr lang="en-US" sz="1900" dirty="0"/>
              <a:t>PHS Fellowship Supp. Form </a:t>
            </a:r>
          </a:p>
          <a:p>
            <a:r>
              <a:rPr lang="en-US" sz="1900" dirty="0"/>
              <a:t>PHS Inclusion Enrollment Report </a:t>
            </a:r>
          </a:p>
          <a:p>
            <a:pPr lvl="1"/>
            <a:r>
              <a:rPr lang="en-US" sz="1700" dirty="0"/>
              <a:t>No longer used</a:t>
            </a:r>
          </a:p>
          <a:p>
            <a:pPr lvl="1"/>
            <a:r>
              <a:rPr lang="en-US" sz="1700" dirty="0"/>
              <a:t>Rolled into new </a:t>
            </a:r>
            <a:r>
              <a:rPr lang="en-US" sz="1700" dirty="0">
                <a:solidFill>
                  <a:srgbClr val="C00000"/>
                </a:solidFill>
              </a:rPr>
              <a:t>PHS Human Subjects and Clinical Trials Information </a:t>
            </a:r>
            <a:r>
              <a:rPr lang="en-US" sz="1700" dirty="0"/>
              <a:t>form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Federal-wide forms</a:t>
            </a:r>
          </a:p>
          <a:p>
            <a:r>
              <a:rPr lang="en-US" sz="1900" dirty="0"/>
              <a:t>SF424 (R&amp;R)</a:t>
            </a:r>
          </a:p>
          <a:p>
            <a:r>
              <a:rPr lang="en-US" sz="1900" dirty="0"/>
              <a:t>Project/Performance Site Location(s)</a:t>
            </a:r>
          </a:p>
          <a:p>
            <a:r>
              <a:rPr lang="en-US" sz="1900" dirty="0"/>
              <a:t>R&amp;R Other Project Info</a:t>
            </a:r>
          </a:p>
          <a:p>
            <a:r>
              <a:rPr lang="en-US" sz="1900" dirty="0"/>
              <a:t>R&amp;R </a:t>
            </a:r>
            <a:r>
              <a:rPr lang="en-US" sz="1900" dirty="0" err="1"/>
              <a:t>Sr</a:t>
            </a:r>
            <a:r>
              <a:rPr lang="en-US" sz="1900" dirty="0"/>
              <a:t>/Key Person Profile (Expanded) </a:t>
            </a:r>
          </a:p>
          <a:p>
            <a:r>
              <a:rPr lang="en-US" sz="1900" dirty="0"/>
              <a:t>R&amp;R </a:t>
            </a:r>
            <a:r>
              <a:rPr lang="en-US" sz="1900" dirty="0" smtClean="0"/>
              <a:t>Budget &amp; </a:t>
            </a:r>
            <a:r>
              <a:rPr lang="en-US" sz="1900" dirty="0" err="1" smtClean="0"/>
              <a:t>Subaward</a:t>
            </a:r>
            <a:endParaRPr lang="en-US" sz="1900" dirty="0"/>
          </a:p>
          <a:p>
            <a:pPr lvl="1"/>
            <a:r>
              <a:rPr lang="en-US" sz="1700" dirty="0" smtClean="0"/>
              <a:t>5 YR, 10 YR, MP</a:t>
            </a:r>
          </a:p>
          <a:p>
            <a:r>
              <a:rPr lang="en-US" sz="1900" dirty="0" smtClean="0"/>
              <a:t>SF424C </a:t>
            </a:r>
            <a:r>
              <a:rPr lang="en-US" sz="1900" dirty="0"/>
              <a:t>– Construction Budget</a:t>
            </a:r>
          </a:p>
          <a:p>
            <a:r>
              <a:rPr lang="en-US" sz="1900" dirty="0"/>
              <a:t>SBIR/STTR </a:t>
            </a:r>
            <a:r>
              <a:rPr lang="en-US" sz="1900" dirty="0" smtClean="0"/>
              <a:t>Information</a:t>
            </a:r>
            <a:endParaRPr lang="en-US" sz="1900" dirty="0"/>
          </a:p>
        </p:txBody>
      </p:sp>
      <p:sp>
        <p:nvSpPr>
          <p:cNvPr id="5" name="5-Point Star 4" title="&quot;&quot;"/>
          <p:cNvSpPr/>
          <p:nvPr/>
        </p:nvSpPr>
        <p:spPr>
          <a:xfrm>
            <a:off x="6172200" y="3790462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 title="&quot;&quot;"/>
          <p:cNvSpPr/>
          <p:nvPr/>
        </p:nvSpPr>
        <p:spPr>
          <a:xfrm>
            <a:off x="6172200" y="3145693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 title="&quot;&quot;"/>
          <p:cNvSpPr/>
          <p:nvPr/>
        </p:nvSpPr>
        <p:spPr>
          <a:xfrm>
            <a:off x="6172200" y="4693064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 title="&quot;&quot;"/>
          <p:cNvSpPr/>
          <p:nvPr/>
        </p:nvSpPr>
        <p:spPr>
          <a:xfrm>
            <a:off x="685800" y="2512647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 title="&quot;&quot;"/>
          <p:cNvSpPr/>
          <p:nvPr/>
        </p:nvSpPr>
        <p:spPr>
          <a:xfrm>
            <a:off x="685800" y="2805724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 title="&quot;&quot;"/>
          <p:cNvSpPr/>
          <p:nvPr/>
        </p:nvSpPr>
        <p:spPr>
          <a:xfrm>
            <a:off x="685800" y="3454400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 title="&quot;&quot;"/>
          <p:cNvSpPr/>
          <p:nvPr/>
        </p:nvSpPr>
        <p:spPr>
          <a:xfrm>
            <a:off x="685800" y="3788897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 title="&quot;&quot;"/>
          <p:cNvSpPr/>
          <p:nvPr/>
        </p:nvSpPr>
        <p:spPr>
          <a:xfrm>
            <a:off x="685800" y="4756435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 title="&quot;&quot;"/>
          <p:cNvSpPr/>
          <p:nvPr/>
        </p:nvSpPr>
        <p:spPr>
          <a:xfrm>
            <a:off x="685800" y="5033292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 title="&quot;&quot;"/>
          <p:cNvSpPr/>
          <p:nvPr/>
        </p:nvSpPr>
        <p:spPr>
          <a:xfrm>
            <a:off x="1158631" y="5879513"/>
            <a:ext cx="266700" cy="24813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53858" y="5233182"/>
            <a:ext cx="5925321" cy="135421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Annotated Form Sets</a:t>
            </a:r>
            <a:endParaRPr lang="en-US" sz="1600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4"/>
              </a:rPr>
              <a:t>High-level </a:t>
            </a:r>
            <a:r>
              <a:rPr lang="en-US" sz="1600" dirty="0">
                <a:hlinkClick r:id="rId4"/>
              </a:rPr>
              <a:t>Summary of Form Changes in FORMS-E Application </a:t>
            </a:r>
            <a:r>
              <a:rPr lang="en-US" sz="1600" dirty="0" smtClean="0">
                <a:hlinkClick r:id="rId4"/>
              </a:rPr>
              <a:t>Packages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Preview of FORMS-E Grant Application Form Changes</a:t>
            </a:r>
            <a:r>
              <a:rPr lang="en-US" sz="1600" dirty="0"/>
              <a:t>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tudy Record: PHS Human Subjedts and Clinical Trials Information form - Sectio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4" y="0"/>
            <a:ext cx="11274014" cy="6806366"/>
          </a:xfrm>
          <a:prstGeom prst="rect">
            <a:avLst/>
          </a:prstGeom>
        </p:spPr>
      </p:pic>
      <p:pic>
        <p:nvPicPr>
          <p:cNvPr id="7" name="Picture 6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48" y="709119"/>
            <a:ext cx="576930" cy="524820"/>
          </a:xfrm>
          <a:prstGeom prst="rect">
            <a:avLst/>
          </a:prstGeom>
        </p:spPr>
      </p:pic>
      <p:pic>
        <p:nvPicPr>
          <p:cNvPr id="24" name="Picture 23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2914587"/>
            <a:ext cx="554597" cy="524820"/>
          </a:xfrm>
          <a:prstGeom prst="rect">
            <a:avLst/>
          </a:prstGeom>
        </p:spPr>
      </p:pic>
      <p:pic>
        <p:nvPicPr>
          <p:cNvPr id="25" name="Picture 24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48" y="2914587"/>
            <a:ext cx="576930" cy="524820"/>
          </a:xfrm>
          <a:prstGeom prst="rect">
            <a:avLst/>
          </a:prstGeom>
        </p:spPr>
      </p:pic>
      <p:pic>
        <p:nvPicPr>
          <p:cNvPr id="26" name="Picture 25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3407133"/>
            <a:ext cx="554597" cy="524820"/>
          </a:xfrm>
          <a:prstGeom prst="rect">
            <a:avLst/>
          </a:prstGeom>
        </p:spPr>
      </p:pic>
      <p:pic>
        <p:nvPicPr>
          <p:cNvPr id="27" name="Picture 26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48" y="3407133"/>
            <a:ext cx="576930" cy="524820"/>
          </a:xfrm>
          <a:prstGeom prst="rect">
            <a:avLst/>
          </a:prstGeom>
        </p:spPr>
      </p:pic>
      <p:pic>
        <p:nvPicPr>
          <p:cNvPr id="28" name="Picture 27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3884565"/>
            <a:ext cx="554597" cy="524820"/>
          </a:xfrm>
          <a:prstGeom prst="rect">
            <a:avLst/>
          </a:prstGeom>
        </p:spPr>
      </p:pic>
      <p:pic>
        <p:nvPicPr>
          <p:cNvPr id="30" name="Picture 29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4390176"/>
            <a:ext cx="554597" cy="524820"/>
          </a:xfrm>
          <a:prstGeom prst="rect">
            <a:avLst/>
          </a:prstGeom>
        </p:spPr>
      </p:pic>
      <p:pic>
        <p:nvPicPr>
          <p:cNvPr id="32" name="Picture 31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4906544"/>
            <a:ext cx="554597" cy="524820"/>
          </a:xfrm>
          <a:prstGeom prst="rect">
            <a:avLst/>
          </a:prstGeom>
        </p:spPr>
      </p:pic>
      <p:pic>
        <p:nvPicPr>
          <p:cNvPr id="34" name="Picture 33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5401401"/>
            <a:ext cx="554597" cy="524820"/>
          </a:xfrm>
          <a:prstGeom prst="rect">
            <a:avLst/>
          </a:prstGeom>
        </p:spPr>
      </p:pic>
      <p:pic>
        <p:nvPicPr>
          <p:cNvPr id="36" name="Picture 35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5907003"/>
            <a:ext cx="554597" cy="524820"/>
          </a:xfrm>
          <a:prstGeom prst="rect">
            <a:avLst/>
          </a:prstGeom>
        </p:spPr>
      </p:pic>
      <p:pic>
        <p:nvPicPr>
          <p:cNvPr id="37" name="Picture 36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48" y="5907003"/>
            <a:ext cx="576930" cy="524820"/>
          </a:xfrm>
          <a:prstGeom prst="rect">
            <a:avLst/>
          </a:prstGeom>
        </p:spPr>
      </p:pic>
      <p:pic>
        <p:nvPicPr>
          <p:cNvPr id="42" name="Picture 41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26" y="1885887"/>
            <a:ext cx="554597" cy="524820"/>
          </a:xfrm>
          <a:prstGeom prst="rect">
            <a:avLst/>
          </a:prstGeom>
        </p:spPr>
      </p:pic>
      <p:pic>
        <p:nvPicPr>
          <p:cNvPr id="43" name="Picture 42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48" y="1885887"/>
            <a:ext cx="576930" cy="524820"/>
          </a:xfrm>
          <a:prstGeom prst="rect">
            <a:avLst/>
          </a:prstGeom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838200" y="-1336675"/>
            <a:ext cx="10515600" cy="1325563"/>
          </a:xfrm>
        </p:spPr>
        <p:txBody>
          <a:bodyPr/>
          <a:lstStyle/>
          <a:p>
            <a:r>
              <a:rPr lang="en-US" dirty="0"/>
              <a:t>Study Record – Section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1" name="Picture 30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22" y="343798"/>
            <a:ext cx="340039" cy="321782"/>
          </a:xfrm>
          <a:prstGeom prst="rect">
            <a:avLst/>
          </a:prstGeom>
        </p:spPr>
      </p:pic>
      <p:pic>
        <p:nvPicPr>
          <p:cNvPr id="33" name="Picture 32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622" y="74919"/>
            <a:ext cx="353732" cy="3217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006675" y="296248"/>
            <a:ext cx="32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06675" y="27369"/>
            <a:ext cx="36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Human Subjects studies</a:t>
            </a:r>
            <a:endParaRPr lang="en-US" dirty="0"/>
          </a:p>
        </p:txBody>
      </p:sp>
      <p:pic>
        <p:nvPicPr>
          <p:cNvPr id="21" name="Picture 20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72" y="3900730"/>
            <a:ext cx="576930" cy="524820"/>
          </a:xfrm>
          <a:prstGeom prst="rect">
            <a:avLst/>
          </a:prstGeom>
        </p:spPr>
      </p:pic>
      <p:pic>
        <p:nvPicPr>
          <p:cNvPr id="22" name="Picture 21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4" y="4407975"/>
            <a:ext cx="576930" cy="524820"/>
          </a:xfrm>
          <a:prstGeom prst="rect">
            <a:avLst/>
          </a:prstGeom>
        </p:spPr>
      </p:pic>
      <p:pic>
        <p:nvPicPr>
          <p:cNvPr id="23" name="Picture 22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4" y="4928866"/>
            <a:ext cx="576930" cy="524820"/>
          </a:xfrm>
          <a:prstGeom prst="rect">
            <a:avLst/>
          </a:prstGeom>
        </p:spPr>
      </p:pic>
      <p:pic>
        <p:nvPicPr>
          <p:cNvPr id="29" name="Picture 28" title="data field required for Human Subjects stu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88" y="5408818"/>
            <a:ext cx="576930" cy="524820"/>
          </a:xfrm>
          <a:prstGeom prst="rect">
            <a:avLst/>
          </a:prstGeom>
        </p:spPr>
      </p:pic>
      <p:pic>
        <p:nvPicPr>
          <p:cNvPr id="38" name="Picture 37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54" y="741754"/>
            <a:ext cx="554597" cy="524820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4433471" y="55281"/>
            <a:ext cx="3311717" cy="1211293"/>
          </a:xfrm>
          <a:prstGeom prst="wedgeRoundRectCallout">
            <a:avLst>
              <a:gd name="adj1" fmla="val -20103"/>
              <a:gd name="adj2" fmla="val -4656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 2 is required for all human subject studies (except exemption 4) and all clinical trial studies.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4433471" y="2063560"/>
            <a:ext cx="2716039" cy="851027"/>
          </a:xfrm>
          <a:prstGeom prst="wedgeRoundRectCallout">
            <a:avLst>
              <a:gd name="adj1" fmla="val -24750"/>
              <a:gd name="adj2" fmla="val 756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provide a number if unit of time is N/A (Rule 034.6.11).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8804786" y="2063560"/>
            <a:ext cx="2716039" cy="851027"/>
          </a:xfrm>
          <a:prstGeom prst="wedgeRoundRectCallout">
            <a:avLst>
              <a:gd name="adj1" fmla="val -24750"/>
              <a:gd name="adj2" fmla="val 756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provide a number if unit of time is N/A (Rule 034.6.4).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-1463675"/>
            <a:ext cx="10515600" cy="1325563"/>
          </a:xfrm>
        </p:spPr>
        <p:txBody>
          <a:bodyPr/>
          <a:lstStyle/>
          <a:p>
            <a:r>
              <a:rPr lang="en-US" dirty="0" smtClean="0"/>
              <a:t>Inclusion Enrollment Report</a:t>
            </a:r>
            <a:endParaRPr lang="en-US" dirty="0"/>
          </a:p>
        </p:txBody>
      </p:sp>
      <p:pic>
        <p:nvPicPr>
          <p:cNvPr id="3" name="Picture 2" title="Inclusion Enrollment Report heade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2" y="1191445"/>
            <a:ext cx="11767088" cy="441122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201023" y="1819835"/>
            <a:ext cx="3675767" cy="932890"/>
          </a:xfrm>
          <a:prstGeom prst="wedgeRoundRectCallout">
            <a:avLst>
              <a:gd name="adj1" fmla="val -58614"/>
              <a:gd name="adj2" fmla="val 9906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Multi-select, the eRA team will show you how we are handling it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500934" y="4391025"/>
            <a:ext cx="3162301" cy="857250"/>
          </a:xfrm>
          <a:prstGeom prst="wedgeRoundRectCallout">
            <a:avLst>
              <a:gd name="adj1" fmla="val -71726"/>
              <a:gd name="adj2" fmla="val 4648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Existence of a comment relaxes some validations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-1510972"/>
            <a:ext cx="10515600" cy="1325563"/>
          </a:xfrm>
        </p:spPr>
        <p:txBody>
          <a:bodyPr/>
          <a:lstStyle/>
          <a:p>
            <a:r>
              <a:rPr lang="en-US" dirty="0" smtClean="0"/>
              <a:t>Planned &amp; Cumulative Enrollment Tables</a:t>
            </a:r>
            <a:endParaRPr lang="en-US" dirty="0"/>
          </a:p>
        </p:txBody>
      </p:sp>
      <p:pic>
        <p:nvPicPr>
          <p:cNvPr id="3" name="Picture 2" title="Planned Enrollment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69996"/>
            <a:ext cx="8020050" cy="4257675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4" name="Picture 3" title="Cumulative Enrollment 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45" y="2140275"/>
            <a:ext cx="9288349" cy="4856183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8371353" y="318247"/>
            <a:ext cx="3675767" cy="1318372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Validations do not cover all expected scenarios. It is possible to have both tables in one  report.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85070" y="199108"/>
            <a:ext cx="6563848" cy="538568"/>
          </a:xfrm>
          <a:prstGeom prst="wedgeRoundRectCallout">
            <a:avLst>
              <a:gd name="adj1" fmla="val -59570"/>
              <a:gd name="adj2" fmla="val 27486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 enrollment required when “Using an Existing Dataset or Resource” = No.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140011" y="1913809"/>
            <a:ext cx="6563848" cy="538568"/>
          </a:xfrm>
          <a:prstGeom prst="wedgeRoundRectCallout">
            <a:avLst>
              <a:gd name="adj1" fmla="val -55336"/>
              <a:gd name="adj2" fmla="val 1583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Cumulative enrollment required when “Using an Existing Dataset or Resource” = 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title="Study Record: PHS Human Subjedts and Clinical Trials Information form - Section 3"/>
          <p:cNvGrpSpPr/>
          <p:nvPr/>
        </p:nvGrpSpPr>
        <p:grpSpPr>
          <a:xfrm>
            <a:off x="882127" y="1914868"/>
            <a:ext cx="11231867" cy="4385487"/>
            <a:chOff x="290696" y="437415"/>
            <a:chExt cx="11360719" cy="4536398"/>
          </a:xfrm>
        </p:grpSpPr>
        <p:pic>
          <p:nvPicPr>
            <p:cNvPr id="2" name="Picture 1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696" y="437415"/>
              <a:ext cx="11360719" cy="1325417"/>
            </a:xfrm>
            <a:prstGeom prst="rect">
              <a:avLst/>
            </a:prstGeom>
          </p:spPr>
        </p:pic>
        <p:pic>
          <p:nvPicPr>
            <p:cNvPr id="3" name="Picture 2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308" y="1762832"/>
              <a:ext cx="11305494" cy="3210981"/>
            </a:xfrm>
            <a:prstGeom prst="rect">
              <a:avLst/>
            </a:prstGeom>
          </p:spPr>
        </p:pic>
      </p:grpSp>
      <p:pic>
        <p:nvPicPr>
          <p:cNvPr id="5" name="Picture 4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72" y="2580961"/>
            <a:ext cx="554597" cy="524820"/>
          </a:xfrm>
          <a:prstGeom prst="rect">
            <a:avLst/>
          </a:prstGeom>
        </p:spPr>
      </p:pic>
      <p:pic>
        <p:nvPicPr>
          <p:cNvPr id="6" name="Picture 5" title="data field required for Human Subjects stud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1" y="2580961"/>
            <a:ext cx="576930" cy="524820"/>
          </a:xfrm>
          <a:prstGeom prst="rect">
            <a:avLst/>
          </a:prstGeom>
        </p:spPr>
      </p:pic>
      <p:pic>
        <p:nvPicPr>
          <p:cNvPr id="7" name="Picture 6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72" y="3066853"/>
            <a:ext cx="554597" cy="524820"/>
          </a:xfrm>
          <a:prstGeom prst="rect">
            <a:avLst/>
          </a:prstGeom>
        </p:spPr>
      </p:pic>
      <p:pic>
        <p:nvPicPr>
          <p:cNvPr id="8" name="Picture 7" title="data field required for Human Subjects stud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1" y="3066853"/>
            <a:ext cx="576930" cy="524820"/>
          </a:xfrm>
          <a:prstGeom prst="rect">
            <a:avLst/>
          </a:prstGeom>
        </p:spPr>
      </p:pic>
      <p:pic>
        <p:nvPicPr>
          <p:cNvPr id="9" name="Picture 8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72" y="4411556"/>
            <a:ext cx="554597" cy="524820"/>
          </a:xfrm>
          <a:prstGeom prst="rect">
            <a:avLst/>
          </a:prstGeom>
        </p:spPr>
      </p:pic>
      <p:pic>
        <p:nvPicPr>
          <p:cNvPr id="11" name="Picture 10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72" y="4938684"/>
            <a:ext cx="554597" cy="524820"/>
          </a:xfrm>
          <a:prstGeom prst="rect">
            <a:avLst/>
          </a:prstGeom>
        </p:spPr>
      </p:pic>
      <p:pic>
        <p:nvPicPr>
          <p:cNvPr id="13" name="Picture 12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72" y="5831558"/>
            <a:ext cx="554597" cy="524820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38200" y="-1336675"/>
            <a:ext cx="10515600" cy="1325563"/>
          </a:xfrm>
        </p:spPr>
        <p:txBody>
          <a:bodyPr/>
          <a:lstStyle/>
          <a:p>
            <a:r>
              <a:rPr lang="en-US" dirty="0"/>
              <a:t>Study Record – Section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8" name="Picture 27" title="data field required for independent clinical trial stud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97" y="1322751"/>
            <a:ext cx="340039" cy="321782"/>
          </a:xfrm>
          <a:prstGeom prst="rect">
            <a:avLst/>
          </a:prstGeom>
        </p:spPr>
      </p:pic>
      <p:pic>
        <p:nvPicPr>
          <p:cNvPr id="29" name="Picture 28" title="data field required for Human Subjects stud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197" y="1053872"/>
            <a:ext cx="353732" cy="3217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35250" y="1275201"/>
            <a:ext cx="32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5250" y="1006322"/>
            <a:ext cx="36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for Human Subjects studies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364539" y="326160"/>
            <a:ext cx="4731461" cy="1439265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3.1 and 3.2 are required for human subject studies (3.3-3.5 are optional). 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All fields in Section 3 are required for clinical trial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tudy Record: PHS Human Subjedts and Clinical Trials Information form - Sectio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0"/>
            <a:ext cx="7670202" cy="6785179"/>
          </a:xfrm>
          <a:prstGeom prst="rect">
            <a:avLst/>
          </a:prstGeom>
        </p:spPr>
      </p:pic>
      <p:pic>
        <p:nvPicPr>
          <p:cNvPr id="3" name="Picture 2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181"/>
            <a:ext cx="554597" cy="524820"/>
          </a:xfrm>
          <a:prstGeom prst="rect">
            <a:avLst/>
          </a:prstGeom>
        </p:spPr>
      </p:pic>
      <p:pic>
        <p:nvPicPr>
          <p:cNvPr id="4" name="Picture 3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0182"/>
            <a:ext cx="554597" cy="524820"/>
          </a:xfrm>
          <a:prstGeom prst="rect">
            <a:avLst/>
          </a:prstGeom>
        </p:spPr>
      </p:pic>
      <p:pic>
        <p:nvPicPr>
          <p:cNvPr id="10" name="Picture 9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1522547"/>
            <a:ext cx="340039" cy="321782"/>
          </a:xfrm>
          <a:prstGeom prst="rect">
            <a:avLst/>
          </a:prstGeom>
        </p:spPr>
      </p:pic>
      <p:pic>
        <p:nvPicPr>
          <p:cNvPr id="11" name="Picture 10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2391921"/>
            <a:ext cx="340039" cy="321782"/>
          </a:xfrm>
          <a:prstGeom prst="rect">
            <a:avLst/>
          </a:prstGeom>
        </p:spPr>
      </p:pic>
      <p:pic>
        <p:nvPicPr>
          <p:cNvPr id="12" name="Picture 11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2804096"/>
            <a:ext cx="340039" cy="321782"/>
          </a:xfrm>
          <a:prstGeom prst="rect">
            <a:avLst/>
          </a:prstGeom>
        </p:spPr>
      </p:pic>
      <p:pic>
        <p:nvPicPr>
          <p:cNvPr id="13" name="Picture 12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4432007"/>
            <a:ext cx="340039" cy="321782"/>
          </a:xfrm>
          <a:prstGeom prst="rect">
            <a:avLst/>
          </a:prstGeom>
        </p:spPr>
      </p:pic>
      <p:pic>
        <p:nvPicPr>
          <p:cNvPr id="14" name="Picture 13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5280601"/>
            <a:ext cx="340039" cy="321782"/>
          </a:xfrm>
          <a:prstGeom prst="rect">
            <a:avLst/>
          </a:prstGeom>
        </p:spPr>
      </p:pic>
      <p:pic>
        <p:nvPicPr>
          <p:cNvPr id="15" name="Picture 14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5755122"/>
            <a:ext cx="340039" cy="321782"/>
          </a:xfrm>
          <a:prstGeom prst="rect">
            <a:avLst/>
          </a:prstGeom>
        </p:spPr>
      </p:pic>
      <p:pic>
        <p:nvPicPr>
          <p:cNvPr id="16" name="Picture 15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2" y="6468636"/>
            <a:ext cx="340039" cy="32178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38200" y="-1362075"/>
            <a:ext cx="10515600" cy="1325563"/>
          </a:xfrm>
        </p:spPr>
        <p:txBody>
          <a:bodyPr/>
          <a:lstStyle/>
          <a:p>
            <a:r>
              <a:rPr lang="en-US" dirty="0"/>
              <a:t>Study Record – Section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2" name="Picture 21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768" y="113677"/>
            <a:ext cx="340039" cy="3217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86582" y="77879"/>
            <a:ext cx="303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259541" y="1725001"/>
            <a:ext cx="3764142" cy="3555599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Validations </a:t>
            </a:r>
            <a:r>
              <a:rPr lang="en-US" dirty="0"/>
              <a:t>prevent section 4 data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non-CT study records (at least 1 No answer on Clinical Trial Questionnaire)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Fellowship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Career Dev applications to Clinical Trials Not Allowed FOAs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550230" y="3162090"/>
            <a:ext cx="2823410" cy="823462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For each intervention, all fields are required (schema enforced).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17" y="0"/>
            <a:ext cx="6925235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Validations -  controlling section 4 &amp;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title="sample valid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342132"/>
            <a:ext cx="11654118" cy="5515868"/>
          </a:xfrm>
          <a:prstGeom prst="rect">
            <a:avLst/>
          </a:prstGeom>
        </p:spPr>
      </p:pic>
      <p:sp>
        <p:nvSpPr>
          <p:cNvPr id="6" name="Rounded Rectangle 5" title="&quot;&quot;"/>
          <p:cNvSpPr/>
          <p:nvPr/>
        </p:nvSpPr>
        <p:spPr>
          <a:xfrm flipV="1">
            <a:off x="10838329" y="3060689"/>
            <a:ext cx="1084730" cy="959049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 title="&quot;&quot;"/>
          <p:cNvSpPr/>
          <p:nvPr/>
        </p:nvSpPr>
        <p:spPr>
          <a:xfrm flipV="1">
            <a:off x="3838491" y="3060689"/>
            <a:ext cx="1195235" cy="959050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 title="&quot;&quot;"/>
          <p:cNvSpPr/>
          <p:nvPr/>
        </p:nvSpPr>
        <p:spPr>
          <a:xfrm flipV="1">
            <a:off x="10845881" y="4055057"/>
            <a:ext cx="1084730" cy="661797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 title="&quot;&quot;"/>
          <p:cNvSpPr/>
          <p:nvPr/>
        </p:nvSpPr>
        <p:spPr>
          <a:xfrm flipV="1">
            <a:off x="3846043" y="4055058"/>
            <a:ext cx="1195235" cy="598423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 title="&quot;&quot;"/>
          <p:cNvSpPr/>
          <p:nvPr/>
        </p:nvSpPr>
        <p:spPr>
          <a:xfrm flipV="1">
            <a:off x="10836824" y="4942301"/>
            <a:ext cx="1084730" cy="795993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 title="&quot;&quot;"/>
          <p:cNvSpPr/>
          <p:nvPr/>
        </p:nvSpPr>
        <p:spPr>
          <a:xfrm flipV="1">
            <a:off x="3836986" y="4942302"/>
            <a:ext cx="1195235" cy="795994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tudy Record: PHS Human Subjedts and Clinical Trials Information form - Sectio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1" y="459612"/>
            <a:ext cx="11372739" cy="6276017"/>
          </a:xfrm>
          <a:prstGeom prst="rect">
            <a:avLst/>
          </a:prstGeom>
        </p:spPr>
      </p:pic>
      <p:pic>
        <p:nvPicPr>
          <p:cNvPr id="3" name="Picture 2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317"/>
            <a:ext cx="554597" cy="524820"/>
          </a:xfrm>
          <a:prstGeom prst="rect">
            <a:avLst/>
          </a:prstGeom>
        </p:spPr>
      </p:pic>
      <p:pic>
        <p:nvPicPr>
          <p:cNvPr id="6" name="Picture 5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4643"/>
            <a:ext cx="554597" cy="524820"/>
          </a:xfrm>
          <a:prstGeom prst="rect">
            <a:avLst/>
          </a:prstGeom>
        </p:spPr>
      </p:pic>
      <p:pic>
        <p:nvPicPr>
          <p:cNvPr id="8" name="Picture 7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9701"/>
            <a:ext cx="554597" cy="524820"/>
          </a:xfrm>
          <a:prstGeom prst="rect">
            <a:avLst/>
          </a:prstGeom>
        </p:spPr>
      </p:pic>
      <p:pic>
        <p:nvPicPr>
          <p:cNvPr id="14" name="Picture 13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0809"/>
            <a:ext cx="554597" cy="524820"/>
          </a:xfrm>
          <a:prstGeom prst="rect">
            <a:avLst/>
          </a:prstGeom>
        </p:spPr>
      </p:pic>
      <p:pic>
        <p:nvPicPr>
          <p:cNvPr id="16" name="Picture 15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1631"/>
            <a:ext cx="554597" cy="52482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8200" y="-1336675"/>
            <a:ext cx="10515600" cy="1325563"/>
          </a:xfrm>
        </p:spPr>
        <p:txBody>
          <a:bodyPr/>
          <a:lstStyle/>
          <a:p>
            <a:r>
              <a:rPr lang="en-US" dirty="0"/>
              <a:t>Study Record – Section </a:t>
            </a:r>
            <a:r>
              <a:rPr lang="en-US" dirty="0" smtClean="0"/>
              <a:t> 4 (cont.)</a:t>
            </a:r>
            <a:endParaRPr lang="en-US" dirty="0"/>
          </a:p>
        </p:txBody>
      </p:sp>
      <p:pic>
        <p:nvPicPr>
          <p:cNvPr id="11" name="Picture 10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85" y="69709"/>
            <a:ext cx="340039" cy="321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41324" y="22159"/>
            <a:ext cx="371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47894" y="1396665"/>
            <a:ext cx="3587876" cy="823462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For each outcome measure, all fields are required (schema enforced).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uniqueness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4602"/>
            <a:ext cx="10820400" cy="4254083"/>
          </a:xfrm>
        </p:spPr>
        <p:txBody>
          <a:bodyPr/>
          <a:lstStyle/>
          <a:p>
            <a:r>
              <a:rPr lang="en-US" dirty="0" smtClean="0"/>
              <a:t>Filenames must be unique within a single-project application and within a component of a multi-project application</a:t>
            </a:r>
          </a:p>
          <a:p>
            <a:pPr lvl="1"/>
            <a:r>
              <a:rPr lang="en-US" dirty="0" smtClean="0"/>
              <a:t>Given an application can have multiple study records, watch out for folks attaching the same filename in different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title="excerpt from draft instructions for dissemination plan attachmn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412555"/>
            <a:ext cx="10363200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Study Record: PHS Human Subjedts and Clinical Trials Information form - Sectio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3106437"/>
            <a:ext cx="11501437" cy="2008488"/>
          </a:xfrm>
          <a:prstGeom prst="rect">
            <a:avLst/>
          </a:prstGeom>
        </p:spPr>
      </p:pic>
      <p:pic>
        <p:nvPicPr>
          <p:cNvPr id="10" name="Picture 9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99" y="3414828"/>
            <a:ext cx="554597" cy="52482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0900" y="-1463675"/>
            <a:ext cx="10515600" cy="1325563"/>
          </a:xfrm>
        </p:spPr>
        <p:txBody>
          <a:bodyPr/>
          <a:lstStyle/>
          <a:p>
            <a:r>
              <a:rPr lang="en-US" dirty="0"/>
              <a:t>Study Record – Section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6" title="data field required for independent clinical trial stud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57" y="127877"/>
            <a:ext cx="340039" cy="321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96275" y="77879"/>
            <a:ext cx="372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for Clinical Trial studies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362096" y="1118888"/>
            <a:ext cx="9493207" cy="1506072"/>
          </a:xfrm>
          <a:prstGeom prst="wedgeRoundRectCallout">
            <a:avLst>
              <a:gd name="adj1" fmla="val -22763"/>
              <a:gd name="adj2" fmla="val 510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Validations </a:t>
            </a:r>
            <a:r>
              <a:rPr lang="en-US" dirty="0"/>
              <a:t>prevent section </a:t>
            </a:r>
            <a:r>
              <a:rPr lang="en-US" dirty="0" smtClean="0"/>
              <a:t>5 attachments </a:t>
            </a:r>
            <a:r>
              <a:rPr lang="en-US" dirty="0"/>
              <a:t>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non-CT study records (at least 1 No answer on Clinical Trial Questionnaire)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Fellowship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Career Dev applications to Clinical Trials Not Allowed FOAs</a:t>
            </a:r>
          </a:p>
        </p:txBody>
      </p:sp>
    </p:spTree>
    <p:extLst>
      <p:ext uri="{BB962C8B-B14F-4D97-AF65-F5344CB8AC3E}">
        <p14:creationId xmlns:p14="http://schemas.microsoft.com/office/powerpoint/2010/main" val="23639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FORM included in all components (i.e., Overall and Other Components)</a:t>
            </a:r>
          </a:p>
          <a:p>
            <a:pPr>
              <a:spcAft>
                <a:spcPts val="1200"/>
              </a:spcAft>
            </a:pPr>
            <a:r>
              <a:rPr lang="en-US" dirty="0"/>
              <a:t>Each study must be specified only once in an application and not </a:t>
            </a:r>
            <a:r>
              <a:rPr lang="en-US" dirty="0" smtClean="0"/>
              <a:t>repeated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study title must be </a:t>
            </a:r>
            <a:r>
              <a:rPr lang="en-US" dirty="0" smtClean="0"/>
              <a:t>unique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Any </a:t>
            </a:r>
            <a:r>
              <a:rPr lang="en-US" dirty="0" smtClean="0"/>
              <a:t>HS=Yes </a:t>
            </a:r>
            <a:r>
              <a:rPr lang="en-US" dirty="0"/>
              <a:t>component </a:t>
            </a:r>
            <a:r>
              <a:rPr lang="en-US" dirty="0" smtClean="0"/>
              <a:t>(except Overall) must </a:t>
            </a:r>
            <a:r>
              <a:rPr lang="en-US" dirty="0"/>
              <a:t>have at least one proposed study record (can be delayed onset if meets the policy definition)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Exception: for studies that cross projects in a multi-project application, components </a:t>
            </a:r>
            <a:r>
              <a:rPr lang="en-US" dirty="0" smtClean="0"/>
              <a:t>must refer </a:t>
            </a:r>
            <a:r>
              <a:rPr lang="en-US" dirty="0"/>
              <a:t>to study associated with Overall using </a:t>
            </a:r>
            <a:r>
              <a:rPr lang="en-US" dirty="0" smtClean="0"/>
              <a:t>the Other Requested Information attachment on </a:t>
            </a:r>
            <a:r>
              <a:rPr lang="en-US" dirty="0"/>
              <a:t>the HS/CT </a:t>
            </a:r>
            <a:r>
              <a:rPr lang="en-US" dirty="0" smtClean="0"/>
              <a:t>form. The Other Requested Information attachment in the Overall must reference </a:t>
            </a:r>
            <a:r>
              <a:rPr lang="en-US" dirty="0"/>
              <a:t>all involved components.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6084"/>
            <a:ext cx="8610600" cy="1293028"/>
          </a:xfrm>
        </p:spPr>
        <p:txBody>
          <a:bodyPr/>
          <a:lstStyle/>
          <a:p>
            <a:r>
              <a:rPr lang="en-US" dirty="0"/>
              <a:t>Schemas and DATS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9250"/>
            <a:ext cx="10820400" cy="45994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FORMS-E Schemas and DATs can be found on </a:t>
            </a:r>
            <a:r>
              <a:rPr lang="en-US" dirty="0" err="1" smtClean="0"/>
              <a:t>Grants.gov’s</a:t>
            </a:r>
            <a:r>
              <a:rPr lang="en-US" dirty="0" smtClean="0"/>
              <a:t> forms repository in the training environment</a:t>
            </a:r>
          </a:p>
          <a:p>
            <a:pPr lvl="1"/>
            <a:r>
              <a:rPr lang="en-US" dirty="0">
                <a:hlinkClick r:id="rId2" tooltip="Grants.gov’s forms repository in the training environment"/>
              </a:rPr>
              <a:t>https://</a:t>
            </a:r>
            <a:r>
              <a:rPr lang="en-US" dirty="0" smtClean="0">
                <a:hlinkClick r:id="rId2" tooltip="Grants.gov’s forms repository in the training environment"/>
              </a:rPr>
              <a:t>training.grants.gov/web/grants/forms/r-r-family.html#sortby=1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title="excerpt from Grants.govs R&amp;R form reposito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2784119"/>
            <a:ext cx="9120187" cy="39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09550"/>
            <a:ext cx="5257800" cy="1847851"/>
          </a:xfrm>
        </p:spPr>
        <p:txBody>
          <a:bodyPr>
            <a:normAutofit/>
          </a:bodyPr>
          <a:lstStyle/>
          <a:p>
            <a:r>
              <a:rPr lang="en-US" dirty="0" smtClean="0"/>
              <a:t>Studies </a:t>
            </a:r>
            <a:br>
              <a:rPr lang="en-US" dirty="0" smtClean="0"/>
            </a:br>
            <a:r>
              <a:rPr lang="en-US" dirty="0" smtClean="0"/>
              <a:t>self-contained in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Rectangle 3" title="&quot;&quot;"/>
          <p:cNvSpPr/>
          <p:nvPr/>
        </p:nvSpPr>
        <p:spPr>
          <a:xfrm>
            <a:off x="9876703" y="4768669"/>
            <a:ext cx="2245880" cy="1586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title="&quot;&quot;"/>
          <p:cNvSpPr/>
          <p:nvPr/>
        </p:nvSpPr>
        <p:spPr>
          <a:xfrm>
            <a:off x="5469525" y="4707078"/>
            <a:ext cx="2245880" cy="1586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 title="&quot;&quot;"/>
          <p:cNvSpPr/>
          <p:nvPr/>
        </p:nvSpPr>
        <p:spPr>
          <a:xfrm>
            <a:off x="5499362" y="4963029"/>
            <a:ext cx="2209800" cy="832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Project-001, Study 1 -  </a:t>
            </a:r>
          </a:p>
          <a:p>
            <a:pPr algn="ctr"/>
            <a:r>
              <a:rPr lang="en-US" sz="1200" b="1" u="sng" dirty="0">
                <a:solidFill>
                  <a:srgbClr val="C00000"/>
                </a:solidFill>
              </a:rPr>
              <a:t>CT = Yes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Complete Sections 1, 2, 3, 4, 5 </a:t>
            </a:r>
          </a:p>
        </p:txBody>
      </p:sp>
      <p:grpSp>
        <p:nvGrpSpPr>
          <p:cNvPr id="41" name="Group 40" title="sample multi-project application structure"/>
          <p:cNvGrpSpPr/>
          <p:nvPr/>
        </p:nvGrpSpPr>
        <p:grpSpPr>
          <a:xfrm>
            <a:off x="169127" y="1138314"/>
            <a:ext cx="11878387" cy="4723503"/>
            <a:chOff x="169127" y="1138314"/>
            <a:chExt cx="11878387" cy="4723503"/>
          </a:xfrm>
        </p:grpSpPr>
        <p:cxnSp>
          <p:nvCxnSpPr>
            <p:cNvPr id="6" name="Straight Connector 5" title="&quot;&quot;"/>
            <p:cNvCxnSpPr/>
            <p:nvPr/>
          </p:nvCxnSpPr>
          <p:spPr bwMode="auto">
            <a:xfrm>
              <a:off x="4256901" y="2448242"/>
              <a:ext cx="0" cy="3322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Elbow Connector 6" title="&quot;&quot;"/>
            <p:cNvCxnSpPr/>
            <p:nvPr/>
          </p:nvCxnSpPr>
          <p:spPr bwMode="auto">
            <a:xfrm rot="5400000">
              <a:off x="4402542" y="3215000"/>
              <a:ext cx="863598" cy="244481"/>
            </a:xfrm>
            <a:prstGeom prst="bentConnector3">
              <a:avLst>
                <a:gd name="adj1" fmla="val 10123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12" title="&quot;&quot;"/>
            <p:cNvGrpSpPr/>
            <p:nvPr/>
          </p:nvGrpSpPr>
          <p:grpSpPr>
            <a:xfrm>
              <a:off x="2695141" y="3159438"/>
              <a:ext cx="2032839" cy="1239433"/>
              <a:chOff x="3056686" y="3335341"/>
              <a:chExt cx="2032839" cy="1181100"/>
            </a:xfrm>
          </p:grpSpPr>
          <p:sp>
            <p:nvSpPr>
              <p:cNvPr id="9" name="Round Same Side Corner Rectangle 8" title="Core 1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Core-001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056686" y="3541716"/>
                <a:ext cx="2032839" cy="974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Core 1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Ben A. Round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A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HS=No</a:t>
                </a:r>
              </a:p>
            </p:txBody>
          </p:sp>
        </p:grpSp>
        <p:cxnSp>
          <p:nvCxnSpPr>
            <p:cNvPr id="11" name="Elbow Connector 87" title="&quot;&quot;"/>
            <p:cNvCxnSpPr>
              <a:endCxn id="14" idx="3"/>
            </p:cNvCxnSpPr>
            <p:nvPr/>
          </p:nvCxnSpPr>
          <p:spPr bwMode="auto">
            <a:xfrm rot="5400000">
              <a:off x="3336765" y="3471089"/>
              <a:ext cx="3275414" cy="440865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79" title="&quot;&quot;"/>
            <p:cNvGrpSpPr/>
            <p:nvPr/>
          </p:nvGrpSpPr>
          <p:grpSpPr>
            <a:xfrm>
              <a:off x="2721200" y="4571112"/>
              <a:ext cx="2032839" cy="1290705"/>
              <a:chOff x="3056686" y="3335341"/>
              <a:chExt cx="2032839" cy="1181100"/>
            </a:xfrm>
          </p:grpSpPr>
          <p:sp>
            <p:nvSpPr>
              <p:cNvPr id="13" name="Round Same Side Corner Rectangle 12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Core-002</a:t>
                </a:r>
              </a:p>
            </p:txBody>
          </p:sp>
          <p:sp>
            <p:nvSpPr>
              <p:cNvPr id="14" name="Rectangle 13" descr="Project Title: Communications Core&#10;Project Lead: Abel Tu Lead&#10;Organization: B&#10;" title="Core 2"/>
              <p:cNvSpPr/>
              <p:nvPr/>
            </p:nvSpPr>
            <p:spPr bwMode="auto">
              <a:xfrm>
                <a:off x="3056686" y="3541716"/>
                <a:ext cx="2032839" cy="974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Core 2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Abel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Lead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</a:t>
                </a:r>
              </a:p>
            </p:txBody>
          </p:sp>
        </p:grpSp>
        <p:cxnSp>
          <p:nvCxnSpPr>
            <p:cNvPr id="15" name="Elbow Connector 14" title="&quot;&quot;"/>
            <p:cNvCxnSpPr>
              <a:endCxn id="37" idx="3"/>
            </p:cNvCxnSpPr>
            <p:nvPr/>
          </p:nvCxnSpPr>
          <p:spPr bwMode="auto">
            <a:xfrm>
              <a:off x="9572065" y="2780528"/>
              <a:ext cx="1459030" cy="378212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 title="&quot;&quot;"/>
            <p:cNvCxnSpPr>
              <a:endCxn id="34" idx="3"/>
            </p:cNvCxnSpPr>
            <p:nvPr/>
          </p:nvCxnSpPr>
          <p:spPr bwMode="auto">
            <a:xfrm>
              <a:off x="7889326" y="2924499"/>
              <a:ext cx="924736" cy="27551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03" title="&quot;&quot;"/>
            <p:cNvCxnSpPr>
              <a:endCxn id="19" idx="3"/>
            </p:cNvCxnSpPr>
            <p:nvPr/>
          </p:nvCxnSpPr>
          <p:spPr bwMode="auto">
            <a:xfrm rot="10800000" flipV="1">
              <a:off x="6481684" y="2887979"/>
              <a:ext cx="1179043" cy="276224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88" title="&quot;&quot;"/>
            <p:cNvGrpSpPr/>
            <p:nvPr/>
          </p:nvGrpSpPr>
          <p:grpSpPr>
            <a:xfrm>
              <a:off x="5376783" y="3164205"/>
              <a:ext cx="2209800" cy="1446418"/>
              <a:chOff x="3056686" y="3335341"/>
              <a:chExt cx="2032839" cy="1096813"/>
            </a:xfrm>
          </p:grpSpPr>
          <p:sp>
            <p:nvSpPr>
              <p:cNvPr id="19" name="Round Same Side Corner Rectangle 18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Project-001</a:t>
                </a:r>
              </a:p>
            </p:txBody>
          </p:sp>
          <p:sp>
            <p:nvSpPr>
              <p:cNvPr id="20" name="Rectangle 19" descr="Project Title: Fabulous Research Focus 1&#10;Project Lead: Cher D. Money&#10;Organization: A&#10;" title="Project 1"/>
              <p:cNvSpPr/>
              <p:nvPr/>
            </p:nvSpPr>
            <p:spPr bwMode="auto">
              <a:xfrm>
                <a:off x="3056686" y="3549785"/>
                <a:ext cx="2032839" cy="8823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1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Cher D. Money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A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HS=Yes</a:t>
                </a:r>
              </a:p>
            </p:txBody>
          </p:sp>
        </p:grpSp>
        <p:sp>
          <p:nvSpPr>
            <p:cNvPr id="21" name="Round Same Side Corner Rectangle 20" title="&quot;&quot;"/>
            <p:cNvSpPr/>
            <p:nvPr/>
          </p:nvSpPr>
          <p:spPr bwMode="auto">
            <a:xfrm>
              <a:off x="7520255" y="2707003"/>
              <a:ext cx="2115281" cy="208771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Project</a:t>
              </a:r>
            </a:p>
          </p:txBody>
        </p:sp>
        <p:sp>
          <p:nvSpPr>
            <p:cNvPr id="22" name="Round Same Side Corner Rectangle 21" title="&quot;&quot;"/>
            <p:cNvSpPr/>
            <p:nvPr/>
          </p:nvSpPr>
          <p:spPr bwMode="auto">
            <a:xfrm>
              <a:off x="3468747" y="2753042"/>
              <a:ext cx="2020759" cy="203200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Core</a:t>
              </a:r>
            </a:p>
          </p:txBody>
        </p:sp>
        <p:cxnSp>
          <p:nvCxnSpPr>
            <p:cNvPr id="23" name="Elbow Connector 22" title="&quot;&quot;"/>
            <p:cNvCxnSpPr/>
            <p:nvPr/>
          </p:nvCxnSpPr>
          <p:spPr bwMode="auto">
            <a:xfrm rot="5400000">
              <a:off x="2692288" y="1167790"/>
              <a:ext cx="256086" cy="28731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 Same Side Corner Rectangle 23" title="&quot;&quot;"/>
            <p:cNvSpPr/>
            <p:nvPr/>
          </p:nvSpPr>
          <p:spPr bwMode="auto">
            <a:xfrm>
              <a:off x="169127" y="3067523"/>
              <a:ext cx="1981103" cy="325521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Admin Core-001</a:t>
              </a:r>
            </a:p>
          </p:txBody>
        </p:sp>
        <p:sp>
          <p:nvSpPr>
            <p:cNvPr id="25" name="Rectangle 24" title="&quot;&quot;"/>
            <p:cNvSpPr/>
            <p:nvPr/>
          </p:nvSpPr>
          <p:spPr bwMode="auto">
            <a:xfrm>
              <a:off x="171970" y="3373446"/>
              <a:ext cx="1981103" cy="1168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/>
            <a:lstStyle/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Project Title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: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Admin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Core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Project Lead: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Jed I. Knight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Organization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: A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C00000"/>
                  </a:solidFill>
                </a:rPr>
                <a:t>HS=No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26" name="Elbow Connector 39" title="&quot;&quot;"/>
            <p:cNvCxnSpPr>
              <a:endCxn id="25" idx="3"/>
            </p:cNvCxnSpPr>
            <p:nvPr/>
          </p:nvCxnSpPr>
          <p:spPr bwMode="auto">
            <a:xfrm rot="5400000">
              <a:off x="1738762" y="3370553"/>
              <a:ext cx="1001497" cy="172874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 Same Side Corner Rectangle 26" title="&quot;&quot;"/>
            <p:cNvSpPr/>
            <p:nvPr/>
          </p:nvSpPr>
          <p:spPr bwMode="auto">
            <a:xfrm>
              <a:off x="265662" y="2732404"/>
              <a:ext cx="2704459" cy="215998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Admin Core </a:t>
              </a:r>
            </a:p>
          </p:txBody>
        </p:sp>
        <p:cxnSp>
          <p:nvCxnSpPr>
            <p:cNvPr id="28" name="Elbow Connector 27" title="&quot;&quot;"/>
            <p:cNvCxnSpPr/>
            <p:nvPr/>
          </p:nvCxnSpPr>
          <p:spPr bwMode="auto">
            <a:xfrm>
              <a:off x="4256901" y="2607274"/>
              <a:ext cx="4273734" cy="25876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67" title="&quot;&quot;"/>
            <p:cNvGrpSpPr>
              <a:grpSpLocks/>
            </p:cNvGrpSpPr>
            <p:nvPr/>
          </p:nvGrpSpPr>
          <p:grpSpPr bwMode="auto">
            <a:xfrm>
              <a:off x="2836294" y="1138314"/>
              <a:ext cx="3069225" cy="1372505"/>
              <a:chOff x="532790" y="760980"/>
              <a:chExt cx="2210410" cy="1936171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>
                <a:off x="532790" y="760980"/>
                <a:ext cx="2210410" cy="303669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Overall Component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32790" y="1064651"/>
                <a:ext cx="2210410" cy="1632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PD/PIs: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Cher D. Money, Ben A. Round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Research Center to Cure the Diseases of the World</a:t>
                </a:r>
              </a:p>
              <a:p>
                <a:pPr>
                  <a:defRPr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Other Project Info - HS=Yes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3" name="Group 91" title="&quot;&quot;"/>
            <p:cNvGrpSpPr/>
            <p:nvPr/>
          </p:nvGrpSpPr>
          <p:grpSpPr>
            <a:xfrm>
              <a:off x="7709162" y="3200010"/>
              <a:ext cx="2209800" cy="1478784"/>
              <a:chOff x="3056686" y="3335341"/>
              <a:chExt cx="2032839" cy="978774"/>
            </a:xfrm>
          </p:grpSpPr>
          <p:sp>
            <p:nvSpPr>
              <p:cNvPr id="34" name="Round Same Side Corner Rectangle 33"/>
              <p:cNvSpPr/>
              <p:nvPr/>
            </p:nvSpPr>
            <p:spPr bwMode="auto">
              <a:xfrm>
                <a:off x="3056686" y="3335341"/>
                <a:ext cx="2032839" cy="165543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Project-002</a:t>
                </a:r>
              </a:p>
            </p:txBody>
          </p:sp>
          <p:sp>
            <p:nvSpPr>
              <p:cNvPr id="35" name="Rectangle 34" descr="Project Title: Fabulous Research Focus 2&#10;Project Lead: Quin T. Sential&#10;Organization: B&#10;" title="Project 2"/>
              <p:cNvSpPr/>
              <p:nvPr/>
            </p:nvSpPr>
            <p:spPr bwMode="auto">
              <a:xfrm>
                <a:off x="3056686" y="3517696"/>
                <a:ext cx="2032839" cy="7964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2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Quin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T.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Sential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HS=No</a:t>
                </a:r>
              </a:p>
            </p:txBody>
          </p:sp>
        </p:grpSp>
        <p:grpSp>
          <p:nvGrpSpPr>
            <p:cNvPr id="36" name="Group 35" title="&quot;&quot;"/>
            <p:cNvGrpSpPr/>
            <p:nvPr/>
          </p:nvGrpSpPr>
          <p:grpSpPr>
            <a:xfrm>
              <a:off x="10014675" y="3158740"/>
              <a:ext cx="2032839" cy="1520053"/>
              <a:chOff x="10002318" y="3158740"/>
              <a:chExt cx="2032839" cy="1520053"/>
            </a:xfrm>
          </p:grpSpPr>
          <p:sp>
            <p:nvSpPr>
              <p:cNvPr id="37" name="Round Same Side Corner Rectangle 36"/>
              <p:cNvSpPr/>
              <p:nvPr/>
            </p:nvSpPr>
            <p:spPr bwMode="auto">
              <a:xfrm>
                <a:off x="10002318" y="3158740"/>
                <a:ext cx="2032839" cy="262894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Project-003</a:t>
                </a:r>
              </a:p>
            </p:txBody>
          </p:sp>
          <p:sp>
            <p:nvSpPr>
              <p:cNvPr id="38" name="Rectangle 37" descr="Project Title: Fabulous Research Focus 3&#10;Project Lead: Ima Doer&#10;Organization: C&#10;" title="Project 3"/>
              <p:cNvSpPr/>
              <p:nvPr/>
            </p:nvSpPr>
            <p:spPr bwMode="auto">
              <a:xfrm>
                <a:off x="10002318" y="3419612"/>
                <a:ext cx="2032839" cy="1259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3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Ima Doer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  <a:r>
                  <a:rPr lang="en-US" sz="1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</a:t>
                </a:r>
                <a:endParaRPr lang="en-US" sz="12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 =Yes</a:t>
                </a:r>
              </a:p>
              <a:p>
                <a:pPr>
                  <a:defRPr/>
                </a:pPr>
                <a:endPara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  <p:sp>
        <p:nvSpPr>
          <p:cNvPr id="39" name="Rounded Rectangle 38" title="&quot;&quot;"/>
          <p:cNvSpPr/>
          <p:nvPr/>
        </p:nvSpPr>
        <p:spPr>
          <a:xfrm>
            <a:off x="5480364" y="5938924"/>
            <a:ext cx="2246642" cy="9013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Project-001, Study 2 -  </a:t>
            </a:r>
          </a:p>
          <a:p>
            <a:pPr algn="ctr"/>
            <a:r>
              <a:rPr lang="en-US" sz="1200" b="1" u="sng" dirty="0">
                <a:solidFill>
                  <a:srgbClr val="C00000"/>
                </a:solidFill>
              </a:rPr>
              <a:t>CT = No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Must complete Sections 1, 2, 3</a:t>
            </a:r>
            <a:r>
              <a:rPr lang="en-US" sz="1200" dirty="0" smtClean="0">
                <a:solidFill>
                  <a:schemeClr val="tx1"/>
                </a:solidFill>
              </a:rPr>
              <a:t>; 4 &amp; 5 blocked via validations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39" title="&quot;&quot;"/>
          <p:cNvSpPr/>
          <p:nvPr/>
        </p:nvSpPr>
        <p:spPr>
          <a:xfrm>
            <a:off x="9876703" y="5064630"/>
            <a:ext cx="2246642" cy="12910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Project-003, Study 1 – 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smtClean="0">
                <a:solidFill>
                  <a:srgbClr val="C00000"/>
                </a:solidFill>
              </a:rPr>
              <a:t>Delayed Onset Study</a:t>
            </a:r>
            <a:endParaRPr lang="en-US" sz="1200" b="1" u="sng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Indicate whether CT is anticipated; attach justification; no other info </a:t>
            </a:r>
            <a:r>
              <a:rPr lang="en-US" sz="1200" dirty="0" smtClean="0">
                <a:solidFill>
                  <a:schemeClr val="tx1"/>
                </a:solidFill>
              </a:rPr>
              <a:t>needed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41" title="&quot;&quot;"/>
          <p:cNvSpPr txBox="1"/>
          <p:nvPr/>
        </p:nvSpPr>
        <p:spPr>
          <a:xfrm>
            <a:off x="5772262" y="4641711"/>
            <a:ext cx="141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HS/CT form</a:t>
            </a:r>
          </a:p>
        </p:txBody>
      </p:sp>
      <p:sp>
        <p:nvSpPr>
          <p:cNvPr id="43" name="TextBox 42" title="&quot;&quot;"/>
          <p:cNvSpPr txBox="1"/>
          <p:nvPr/>
        </p:nvSpPr>
        <p:spPr>
          <a:xfrm>
            <a:off x="10265269" y="4721918"/>
            <a:ext cx="14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HS/CT form</a:t>
            </a:r>
          </a:p>
        </p:txBody>
      </p:sp>
      <p:sp>
        <p:nvSpPr>
          <p:cNvPr id="44" name="Rounded Rectangular Callout 43" descr="Section IV. Application and Submission Information of NIH FOAs includes important guidance for preparing your application in ASSIST" title="&quot;&quot;"/>
          <p:cNvSpPr/>
          <p:nvPr/>
        </p:nvSpPr>
        <p:spPr>
          <a:xfrm>
            <a:off x="791647" y="5516918"/>
            <a:ext cx="4256028" cy="1079669"/>
          </a:xfrm>
          <a:prstGeom prst="wedgeRoundRectCallout">
            <a:avLst>
              <a:gd name="adj1" fmla="val 64393"/>
              <a:gd name="adj2" fmla="val -3299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In each </a:t>
            </a:r>
            <a:r>
              <a:rPr lang="en-US" dirty="0" smtClean="0"/>
              <a:t>(non-Overall) component </a:t>
            </a:r>
            <a:r>
              <a:rPr lang="en-US" dirty="0"/>
              <a:t>where HS = Yes, at least one study record </a:t>
            </a:r>
            <a:r>
              <a:rPr lang="en-US" dirty="0" smtClean="0"/>
              <a:t>is required </a:t>
            </a:r>
            <a:endParaRPr lang="en-US" dirty="0"/>
          </a:p>
        </p:txBody>
      </p:sp>
      <p:sp>
        <p:nvSpPr>
          <p:cNvPr id="45" name="Rounded Rectangular Callout 44" descr="Section IV. Application and Submission Information of NIH FOAs includes important guidance for preparing your application in ASSIST"/>
          <p:cNvSpPr/>
          <p:nvPr/>
        </p:nvSpPr>
        <p:spPr>
          <a:xfrm>
            <a:off x="267985" y="764373"/>
            <a:ext cx="2360248" cy="1757031"/>
          </a:xfrm>
          <a:prstGeom prst="wedgeRoundRectCallout">
            <a:avLst>
              <a:gd name="adj1" fmla="val 70229"/>
              <a:gd name="adj2" fmla="val 4539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We enforce that if any component has HS=Yes, then HS=Yes in Overall component.</a:t>
            </a:r>
          </a:p>
        </p:txBody>
      </p:sp>
      <p:sp>
        <p:nvSpPr>
          <p:cNvPr id="49" name="Rounded Rectangular Callout 48" descr="Section IV. Application and Submission Information of NIH FOAs includes important guidance for preparing your application in ASSIST"/>
          <p:cNvSpPr/>
          <p:nvPr/>
        </p:nvSpPr>
        <p:spPr>
          <a:xfrm>
            <a:off x="8075972" y="4963029"/>
            <a:ext cx="1685314" cy="1405749"/>
          </a:xfrm>
          <a:prstGeom prst="wedgeRoundRectCallout">
            <a:avLst>
              <a:gd name="adj1" fmla="val 77392"/>
              <a:gd name="adj2" fmla="val -1672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Study record can be delayed onset.</a:t>
            </a:r>
            <a:endParaRPr lang="en-US" dirty="0"/>
          </a:p>
        </p:txBody>
      </p:sp>
      <p:sp>
        <p:nvSpPr>
          <p:cNvPr id="51" name="Rounded Rectangular Callout 50" descr="Section IV. Application and Submission Information of NIH FOAs includes important guidance for preparing your application in ASSIST"/>
          <p:cNvSpPr/>
          <p:nvPr/>
        </p:nvSpPr>
        <p:spPr>
          <a:xfrm>
            <a:off x="5772261" y="1740272"/>
            <a:ext cx="2023609" cy="876856"/>
          </a:xfrm>
          <a:prstGeom prst="wedgeRoundRectCallout">
            <a:avLst>
              <a:gd name="adj1" fmla="val -61641"/>
              <a:gd name="adj2" fmla="val 26676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No study record needed in Overall.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9" grpId="0" animBg="1"/>
      <p:bldP spid="40" grpId="0" animBg="1"/>
      <p:bldP spid="42" grpId="0"/>
      <p:bldP spid="43" grpId="0"/>
      <p:bldP spid="44" grpId="0" animBg="1"/>
      <p:bldP spid="45" grpId="0" animBg="1"/>
      <p:bldP spid="49" grpId="0" animBg="1"/>
      <p:bldP spid="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&quot;&quot;"/>
          <p:cNvSpPr/>
          <p:nvPr/>
        </p:nvSpPr>
        <p:spPr>
          <a:xfrm>
            <a:off x="9876703" y="4768669"/>
            <a:ext cx="2245880" cy="1374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title="&quot;&quot;"/>
          <p:cNvSpPr/>
          <p:nvPr/>
        </p:nvSpPr>
        <p:spPr>
          <a:xfrm>
            <a:off x="5469525" y="4707078"/>
            <a:ext cx="2245880" cy="1360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 title="&quot;&quot;"/>
          <p:cNvSpPr/>
          <p:nvPr/>
        </p:nvSpPr>
        <p:spPr>
          <a:xfrm>
            <a:off x="5499362" y="4963029"/>
            <a:ext cx="2209800" cy="1102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Shared study </a:t>
            </a:r>
            <a:r>
              <a:rPr lang="en-US" sz="1200" b="1" dirty="0">
                <a:solidFill>
                  <a:schemeClr val="tx1"/>
                </a:solidFill>
              </a:rPr>
              <a:t>record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</a:t>
            </a:r>
            <a:r>
              <a:rPr lang="en-US" sz="1200" dirty="0" smtClean="0">
                <a:solidFill>
                  <a:schemeClr val="tx1"/>
                </a:solidFill>
              </a:rPr>
              <a:t>Other Requested Info attachment to </a:t>
            </a:r>
            <a:r>
              <a:rPr lang="en-US" sz="1200" dirty="0">
                <a:solidFill>
                  <a:schemeClr val="tx1"/>
                </a:solidFill>
              </a:rPr>
              <a:t>refer to study in overall</a:t>
            </a:r>
          </a:p>
        </p:txBody>
      </p:sp>
      <p:sp>
        <p:nvSpPr>
          <p:cNvPr id="40" name="Rounded Rectangle 39" title="&quot;&quot;"/>
          <p:cNvSpPr/>
          <p:nvPr/>
        </p:nvSpPr>
        <p:spPr>
          <a:xfrm>
            <a:off x="9876703" y="5064630"/>
            <a:ext cx="2246642" cy="1075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Shared study </a:t>
            </a:r>
            <a:r>
              <a:rPr lang="en-US" sz="1200" b="1" dirty="0">
                <a:solidFill>
                  <a:schemeClr val="tx1"/>
                </a:solidFill>
              </a:rPr>
              <a:t>record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Other Requested Info attachment to refer to study in overall</a:t>
            </a:r>
          </a:p>
        </p:txBody>
      </p:sp>
      <p:sp>
        <p:nvSpPr>
          <p:cNvPr id="42" name="TextBox 41" title="&quot;&quot;"/>
          <p:cNvSpPr txBox="1"/>
          <p:nvPr/>
        </p:nvSpPr>
        <p:spPr>
          <a:xfrm>
            <a:off x="5772262" y="4641711"/>
            <a:ext cx="141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HS/CT form</a:t>
            </a:r>
          </a:p>
        </p:txBody>
      </p:sp>
      <p:sp>
        <p:nvSpPr>
          <p:cNvPr id="43" name="TextBox 42" title="&quot;&quot;"/>
          <p:cNvSpPr txBox="1"/>
          <p:nvPr/>
        </p:nvSpPr>
        <p:spPr>
          <a:xfrm>
            <a:off x="10265269" y="4721918"/>
            <a:ext cx="14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HS/CT form</a:t>
            </a:r>
          </a:p>
        </p:txBody>
      </p:sp>
      <p:grpSp>
        <p:nvGrpSpPr>
          <p:cNvPr id="41" name="Group 40" title="sample multi-project application structure"/>
          <p:cNvGrpSpPr/>
          <p:nvPr/>
        </p:nvGrpSpPr>
        <p:grpSpPr>
          <a:xfrm>
            <a:off x="210066" y="1133475"/>
            <a:ext cx="11878387" cy="4723503"/>
            <a:chOff x="210066" y="1133475"/>
            <a:chExt cx="11878387" cy="4723503"/>
          </a:xfrm>
        </p:grpSpPr>
        <p:cxnSp>
          <p:nvCxnSpPr>
            <p:cNvPr id="6" name="Straight Connector 5" title="&quot;&quot;"/>
            <p:cNvCxnSpPr/>
            <p:nvPr/>
          </p:nvCxnSpPr>
          <p:spPr bwMode="auto">
            <a:xfrm>
              <a:off x="4297840" y="2443403"/>
              <a:ext cx="0" cy="3322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Elbow Connector 6" title="&quot;&quot;"/>
            <p:cNvCxnSpPr/>
            <p:nvPr/>
          </p:nvCxnSpPr>
          <p:spPr bwMode="auto">
            <a:xfrm rot="5400000">
              <a:off x="4443481" y="3210161"/>
              <a:ext cx="863598" cy="244481"/>
            </a:xfrm>
            <a:prstGeom prst="bentConnector3">
              <a:avLst>
                <a:gd name="adj1" fmla="val 10123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12" title="&quot;&quot;"/>
            <p:cNvGrpSpPr/>
            <p:nvPr/>
          </p:nvGrpSpPr>
          <p:grpSpPr>
            <a:xfrm>
              <a:off x="2736080" y="3154599"/>
              <a:ext cx="2032839" cy="1239433"/>
              <a:chOff x="3056686" y="3335341"/>
              <a:chExt cx="2032839" cy="1181100"/>
            </a:xfrm>
          </p:grpSpPr>
          <p:sp>
            <p:nvSpPr>
              <p:cNvPr id="9" name="Round Same Side Corner Rectangle 8" title="Core 1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Core-001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056686" y="3541716"/>
                <a:ext cx="2032839" cy="974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Core 1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Ben A. Round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A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HS=No</a:t>
                </a:r>
              </a:p>
            </p:txBody>
          </p:sp>
        </p:grpSp>
        <p:cxnSp>
          <p:nvCxnSpPr>
            <p:cNvPr id="11" name="Elbow Connector 87" title="&quot;&quot;"/>
            <p:cNvCxnSpPr>
              <a:endCxn id="14" idx="3"/>
            </p:cNvCxnSpPr>
            <p:nvPr/>
          </p:nvCxnSpPr>
          <p:spPr bwMode="auto">
            <a:xfrm rot="5400000">
              <a:off x="3377704" y="3466250"/>
              <a:ext cx="3275414" cy="440865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79" title="&quot;&quot;"/>
            <p:cNvGrpSpPr/>
            <p:nvPr/>
          </p:nvGrpSpPr>
          <p:grpSpPr>
            <a:xfrm>
              <a:off x="2762139" y="4566273"/>
              <a:ext cx="2032839" cy="1290705"/>
              <a:chOff x="3056686" y="3335341"/>
              <a:chExt cx="2032839" cy="1181100"/>
            </a:xfrm>
          </p:grpSpPr>
          <p:sp>
            <p:nvSpPr>
              <p:cNvPr id="13" name="Round Same Side Corner Rectangle 12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Core-002</a:t>
                </a:r>
              </a:p>
            </p:txBody>
          </p:sp>
          <p:sp>
            <p:nvSpPr>
              <p:cNvPr id="14" name="Rectangle 13" descr="Project Title: Communications Core&#10;Project Lead: Abel Tu Lead&#10;Organization: B&#10;" title="Core 2"/>
              <p:cNvSpPr/>
              <p:nvPr/>
            </p:nvSpPr>
            <p:spPr bwMode="auto">
              <a:xfrm>
                <a:off x="3056686" y="3541716"/>
                <a:ext cx="2032839" cy="974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Core 2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Abel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Lead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</a:t>
                </a:r>
              </a:p>
              <a:p>
                <a:pPr>
                  <a:defRPr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HS=No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5" name="Elbow Connector 14" title="&quot;&quot;"/>
            <p:cNvCxnSpPr>
              <a:endCxn id="37" idx="3"/>
            </p:cNvCxnSpPr>
            <p:nvPr/>
          </p:nvCxnSpPr>
          <p:spPr bwMode="auto">
            <a:xfrm>
              <a:off x="9613004" y="2775689"/>
              <a:ext cx="1459030" cy="378212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 title="&quot;&quot;"/>
            <p:cNvCxnSpPr>
              <a:endCxn id="34" idx="3"/>
            </p:cNvCxnSpPr>
            <p:nvPr/>
          </p:nvCxnSpPr>
          <p:spPr bwMode="auto">
            <a:xfrm>
              <a:off x="7930265" y="2919660"/>
              <a:ext cx="924736" cy="27551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03" title="&quot;&quot;"/>
            <p:cNvCxnSpPr>
              <a:endCxn id="19" idx="3"/>
            </p:cNvCxnSpPr>
            <p:nvPr/>
          </p:nvCxnSpPr>
          <p:spPr bwMode="auto">
            <a:xfrm rot="10800000" flipV="1">
              <a:off x="6522623" y="2883140"/>
              <a:ext cx="1179043" cy="276224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88" title="&quot;&quot;"/>
            <p:cNvGrpSpPr/>
            <p:nvPr/>
          </p:nvGrpSpPr>
          <p:grpSpPr>
            <a:xfrm>
              <a:off x="5417722" y="3159366"/>
              <a:ext cx="2209800" cy="1446418"/>
              <a:chOff x="3056686" y="3335341"/>
              <a:chExt cx="2032839" cy="1096813"/>
            </a:xfrm>
          </p:grpSpPr>
          <p:sp>
            <p:nvSpPr>
              <p:cNvPr id="19" name="Round Same Side Corner Rectangle 18"/>
              <p:cNvSpPr/>
              <p:nvPr/>
            </p:nvSpPr>
            <p:spPr bwMode="auto">
              <a:xfrm>
                <a:off x="3056686" y="3335341"/>
                <a:ext cx="2032839" cy="193675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Project-001</a:t>
                </a:r>
              </a:p>
            </p:txBody>
          </p:sp>
          <p:sp>
            <p:nvSpPr>
              <p:cNvPr id="20" name="Rectangle 19" descr="Project Title: Fabulous Research Focus 1&#10;Project Lead: Cher D. Money&#10;Organization: A&#10;" title="Project 1"/>
              <p:cNvSpPr/>
              <p:nvPr/>
            </p:nvSpPr>
            <p:spPr bwMode="auto">
              <a:xfrm>
                <a:off x="3056686" y="3549785"/>
                <a:ext cx="2032839" cy="8823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1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Cher D. Money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A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HS=Yes</a:t>
                </a:r>
              </a:p>
            </p:txBody>
          </p:sp>
        </p:grpSp>
        <p:sp>
          <p:nvSpPr>
            <p:cNvPr id="21" name="Round Same Side Corner Rectangle 20" title="&quot;&quot;"/>
            <p:cNvSpPr/>
            <p:nvPr/>
          </p:nvSpPr>
          <p:spPr bwMode="auto">
            <a:xfrm>
              <a:off x="7561194" y="2702164"/>
              <a:ext cx="2115281" cy="208771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Project</a:t>
              </a:r>
            </a:p>
          </p:txBody>
        </p:sp>
        <p:sp>
          <p:nvSpPr>
            <p:cNvPr id="22" name="Round Same Side Corner Rectangle 21" title="&quot;&quot;"/>
            <p:cNvSpPr/>
            <p:nvPr/>
          </p:nvSpPr>
          <p:spPr bwMode="auto">
            <a:xfrm>
              <a:off x="3509686" y="2748203"/>
              <a:ext cx="2020759" cy="203200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Core</a:t>
              </a:r>
            </a:p>
          </p:txBody>
        </p:sp>
        <p:cxnSp>
          <p:nvCxnSpPr>
            <p:cNvPr id="23" name="Elbow Connector 22" title="&quot;&quot;"/>
            <p:cNvCxnSpPr/>
            <p:nvPr/>
          </p:nvCxnSpPr>
          <p:spPr bwMode="auto">
            <a:xfrm rot="5400000">
              <a:off x="2733227" y="1162951"/>
              <a:ext cx="256086" cy="28731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 Same Side Corner Rectangle 23" title="&quot;&quot;"/>
            <p:cNvSpPr/>
            <p:nvPr/>
          </p:nvSpPr>
          <p:spPr bwMode="auto">
            <a:xfrm>
              <a:off x="210066" y="3062684"/>
              <a:ext cx="1981103" cy="325521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Admin Core-001</a:t>
              </a:r>
            </a:p>
          </p:txBody>
        </p:sp>
        <p:sp>
          <p:nvSpPr>
            <p:cNvPr id="25" name="Rectangle 24" title="&quot;&quot;"/>
            <p:cNvSpPr/>
            <p:nvPr/>
          </p:nvSpPr>
          <p:spPr bwMode="auto">
            <a:xfrm>
              <a:off x="212909" y="3368607"/>
              <a:ext cx="1981103" cy="1168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/>
            <a:lstStyle/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Project Title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: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Admin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Core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Project Lead: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Jed I. Knight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Organization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: A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00000"/>
                  </a:solidFill>
                </a:rPr>
                <a:t>HS=No</a:t>
              </a:r>
            </a:p>
          </p:txBody>
        </p:sp>
        <p:cxnSp>
          <p:nvCxnSpPr>
            <p:cNvPr id="26" name="Elbow Connector 39" title="&quot;&quot;"/>
            <p:cNvCxnSpPr>
              <a:endCxn id="25" idx="3"/>
            </p:cNvCxnSpPr>
            <p:nvPr/>
          </p:nvCxnSpPr>
          <p:spPr bwMode="auto">
            <a:xfrm rot="5400000">
              <a:off x="1779701" y="3365714"/>
              <a:ext cx="1001497" cy="172874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 Same Side Corner Rectangle 26" title="&quot;&quot;"/>
            <p:cNvSpPr/>
            <p:nvPr/>
          </p:nvSpPr>
          <p:spPr bwMode="auto">
            <a:xfrm>
              <a:off x="306601" y="2727565"/>
              <a:ext cx="2704459" cy="215998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Component Type: Admin Core </a:t>
              </a:r>
            </a:p>
          </p:txBody>
        </p:sp>
        <p:cxnSp>
          <p:nvCxnSpPr>
            <p:cNvPr id="28" name="Elbow Connector 27" title="&quot;&quot;"/>
            <p:cNvCxnSpPr/>
            <p:nvPr/>
          </p:nvCxnSpPr>
          <p:spPr bwMode="auto">
            <a:xfrm>
              <a:off x="4297840" y="2602435"/>
              <a:ext cx="4273734" cy="25876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67" title="&quot;&quot;"/>
            <p:cNvGrpSpPr>
              <a:grpSpLocks/>
            </p:cNvGrpSpPr>
            <p:nvPr/>
          </p:nvGrpSpPr>
          <p:grpSpPr bwMode="auto">
            <a:xfrm>
              <a:off x="2877233" y="1133475"/>
              <a:ext cx="3069225" cy="1372505"/>
              <a:chOff x="532790" y="760980"/>
              <a:chExt cx="2210410" cy="1936171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>
                <a:off x="532790" y="760980"/>
                <a:ext cx="2210410" cy="303669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Overall Component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32790" y="1064651"/>
                <a:ext cx="2210410" cy="1632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PD/PIs: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Cher D. Money, Ben A. Round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Research Center to Cure the Diseases of the World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HS=Yes</a:t>
                </a:r>
              </a:p>
            </p:txBody>
          </p:sp>
        </p:grpSp>
        <p:grpSp>
          <p:nvGrpSpPr>
            <p:cNvPr id="33" name="Group 91" title="&quot;&quot;"/>
            <p:cNvGrpSpPr/>
            <p:nvPr/>
          </p:nvGrpSpPr>
          <p:grpSpPr>
            <a:xfrm>
              <a:off x="7750101" y="3195171"/>
              <a:ext cx="2209800" cy="1478784"/>
              <a:chOff x="3056686" y="3335341"/>
              <a:chExt cx="2032839" cy="978774"/>
            </a:xfrm>
          </p:grpSpPr>
          <p:sp>
            <p:nvSpPr>
              <p:cNvPr id="34" name="Round Same Side Corner Rectangle 33"/>
              <p:cNvSpPr/>
              <p:nvPr/>
            </p:nvSpPr>
            <p:spPr bwMode="auto">
              <a:xfrm>
                <a:off x="3056686" y="3335341"/>
                <a:ext cx="2032839" cy="165543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Project-002</a:t>
                </a:r>
              </a:p>
            </p:txBody>
          </p:sp>
          <p:sp>
            <p:nvSpPr>
              <p:cNvPr id="35" name="Rectangle 34" descr="Project Title: Fabulous Research Focus 2&#10;Project Lead: Quin T. Sential&#10;Organization: B&#10;" title="Project 2"/>
              <p:cNvSpPr/>
              <p:nvPr/>
            </p:nvSpPr>
            <p:spPr bwMode="auto">
              <a:xfrm>
                <a:off x="3056686" y="3517696"/>
                <a:ext cx="2032839" cy="7964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2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Quin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T. </a:t>
                </a:r>
                <a:r>
                  <a:rPr lang="en-US" sz="1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Sential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Organization: 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HS=No</a:t>
                </a:r>
              </a:p>
            </p:txBody>
          </p:sp>
        </p:grpSp>
        <p:grpSp>
          <p:nvGrpSpPr>
            <p:cNvPr id="36" name="Group 35" title="&quot;&quot;"/>
            <p:cNvGrpSpPr/>
            <p:nvPr/>
          </p:nvGrpSpPr>
          <p:grpSpPr>
            <a:xfrm>
              <a:off x="10055614" y="3153901"/>
              <a:ext cx="2032839" cy="1520053"/>
              <a:chOff x="10002318" y="3158740"/>
              <a:chExt cx="2032839" cy="1520053"/>
            </a:xfrm>
          </p:grpSpPr>
          <p:sp>
            <p:nvSpPr>
              <p:cNvPr id="37" name="Round Same Side Corner Rectangle 36"/>
              <p:cNvSpPr/>
              <p:nvPr/>
            </p:nvSpPr>
            <p:spPr bwMode="auto">
              <a:xfrm>
                <a:off x="10002318" y="3158740"/>
                <a:ext cx="2032839" cy="262894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Project-003</a:t>
                </a:r>
              </a:p>
            </p:txBody>
          </p:sp>
          <p:sp>
            <p:nvSpPr>
              <p:cNvPr id="38" name="Rectangle 37" descr="Project Title: Fabulous Research Focus 3&#10;Project Lead: Ima Doer&#10;Organization: C&#10;" title="Project 3"/>
              <p:cNvSpPr/>
              <p:nvPr/>
            </p:nvSpPr>
            <p:spPr bwMode="auto">
              <a:xfrm>
                <a:off x="10002318" y="3419612"/>
                <a:ext cx="2032839" cy="1259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Title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Fabulous Research Focus 3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Project Lead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Ima Doer</a:t>
                </a: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/>
                </a:r>
                <a:b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Organization</a:t>
                </a:r>
                <a:r>
                  <a:rPr 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  <a:r>
                  <a:rPr lang="en-US" sz="1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</a:t>
                </a:r>
                <a:endParaRPr lang="en-US" sz="12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rgbClr val="C00000"/>
                    </a:solidFill>
                  </a:rPr>
                  <a:t>H =Yes</a:t>
                </a:r>
              </a:p>
              <a:p>
                <a:pPr>
                  <a:defRPr/>
                </a:pPr>
                <a:endPara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  <p:sp>
        <p:nvSpPr>
          <p:cNvPr id="44" name="Rounded Rectangular Callout 43" descr="Section IV. Application and Submission Information of NIH FOAs includes important guidance for preparing your application in ASSIST" title="&quot;&quot;"/>
          <p:cNvSpPr/>
          <p:nvPr/>
        </p:nvSpPr>
        <p:spPr>
          <a:xfrm>
            <a:off x="2153069" y="6155802"/>
            <a:ext cx="9722847" cy="630328"/>
          </a:xfrm>
          <a:prstGeom prst="wedgeRoundRectCallout">
            <a:avLst>
              <a:gd name="adj1" fmla="val 30990"/>
              <a:gd name="adj2" fmla="val -8134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Both projects working on same study. Each project uses Other Requested Information attachment to refer to study in overall. No other details needed here. </a:t>
            </a:r>
          </a:p>
        </p:txBody>
      </p:sp>
      <p:sp>
        <p:nvSpPr>
          <p:cNvPr id="52" name="Rounded Rectangular Callout 51" descr="Section IV. Application and Submission Information of NIH FOAs includes important guidance for preparing your application in ASSIST" title="&quot;&quot;"/>
          <p:cNvSpPr/>
          <p:nvPr/>
        </p:nvSpPr>
        <p:spPr>
          <a:xfrm>
            <a:off x="2191169" y="6171860"/>
            <a:ext cx="9722847" cy="630328"/>
          </a:xfrm>
          <a:prstGeom prst="wedgeRoundRectCallout">
            <a:avLst>
              <a:gd name="adj1" fmla="val -13897"/>
              <a:gd name="adj2" fmla="val -94443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Both projects working on same study. Each project uses Other Requested Information attachment to refer to study in </a:t>
            </a:r>
            <a:r>
              <a:rPr lang="en-US" dirty="0" smtClean="0"/>
              <a:t>Overall</a:t>
            </a:r>
            <a:r>
              <a:rPr lang="en-US" dirty="0"/>
              <a:t>. No other details needed here. </a:t>
            </a:r>
          </a:p>
        </p:txBody>
      </p:sp>
      <p:sp>
        <p:nvSpPr>
          <p:cNvPr id="53" name="Rectangle 52" title="&quot;&quot;"/>
          <p:cNvSpPr/>
          <p:nvPr/>
        </p:nvSpPr>
        <p:spPr>
          <a:xfrm>
            <a:off x="5772261" y="1064399"/>
            <a:ext cx="2245880" cy="1556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 title="&quot;&quot;"/>
          <p:cNvSpPr txBox="1"/>
          <p:nvPr/>
        </p:nvSpPr>
        <p:spPr>
          <a:xfrm>
            <a:off x="6104386" y="1013676"/>
            <a:ext cx="141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HS/CT form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578" y="209550"/>
            <a:ext cx="5574622" cy="1847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components working on </a:t>
            </a:r>
            <a:br>
              <a:rPr lang="en-US" dirty="0" smtClean="0"/>
            </a:br>
            <a:r>
              <a:rPr lang="en-US" dirty="0" smtClean="0"/>
              <a:t>same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5772262" y="1330080"/>
            <a:ext cx="2245879" cy="1268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Overall, Study 1</a:t>
            </a:r>
          </a:p>
          <a:p>
            <a:pPr algn="ctr"/>
            <a:r>
              <a:rPr lang="en-US" sz="1200" b="1" u="sng" dirty="0">
                <a:solidFill>
                  <a:srgbClr val="C00000"/>
                </a:solidFill>
              </a:rPr>
              <a:t>CT = Yes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Shared study </a:t>
            </a:r>
            <a:r>
              <a:rPr lang="en-US" sz="1200" b="1" dirty="0">
                <a:solidFill>
                  <a:schemeClr val="tx1"/>
                </a:solidFill>
              </a:rPr>
              <a:t>record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Other Requested Information attachment: </a:t>
            </a:r>
            <a:r>
              <a:rPr lang="en-US" sz="1100" dirty="0">
                <a:solidFill>
                  <a:schemeClr val="tx1"/>
                </a:solidFill>
              </a:rPr>
              <a:t>Reflects </a:t>
            </a:r>
            <a:r>
              <a:rPr lang="en-US" sz="1100" dirty="0" smtClean="0">
                <a:solidFill>
                  <a:schemeClr val="tx1"/>
                </a:solidFill>
              </a:rPr>
              <a:t>shared study in Project-001 and </a:t>
            </a:r>
            <a:r>
              <a:rPr lang="en-US" sz="1100" dirty="0" smtClean="0">
                <a:solidFill>
                  <a:schemeClr val="tx1"/>
                </a:solidFill>
              </a:rPr>
              <a:t>Project-003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Rounded Rectangular Callout 44" descr="Section IV. Application and Submission Information of NIH FOAs includes important guidance for preparing your application in ASSIST"/>
          <p:cNvSpPr/>
          <p:nvPr/>
        </p:nvSpPr>
        <p:spPr>
          <a:xfrm>
            <a:off x="425425" y="172896"/>
            <a:ext cx="5025778" cy="897853"/>
          </a:xfrm>
          <a:prstGeom prst="wedgeRoundRectCallout">
            <a:avLst>
              <a:gd name="adj1" fmla="val 61385"/>
              <a:gd name="adj2" fmla="val 5812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Include details of study in overall. Use </a:t>
            </a:r>
            <a:r>
              <a:rPr lang="en-US" dirty="0" smtClean="0"/>
              <a:t>Other Requested Information attachment to </a:t>
            </a:r>
            <a:r>
              <a:rPr lang="en-US" dirty="0"/>
              <a:t>reference components. </a:t>
            </a:r>
          </a:p>
        </p:txBody>
      </p:sp>
    </p:spTree>
    <p:extLst>
      <p:ext uri="{BB962C8B-B14F-4D97-AF65-F5344CB8AC3E}">
        <p14:creationId xmlns:p14="http://schemas.microsoft.com/office/powerpoint/2010/main" val="34011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40" grpId="0" animBg="1"/>
      <p:bldP spid="42" grpId="0"/>
      <p:bldP spid="43" grpId="0"/>
      <p:bldP spid="44" grpId="0" animBg="1"/>
      <p:bldP spid="52" grpId="0" animBg="1"/>
      <p:bldP spid="53" grpId="0" animBg="1"/>
      <p:bldP spid="54" grpId="0"/>
      <p:bldP spid="48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8" y="764373"/>
            <a:ext cx="7965141" cy="1293028"/>
          </a:xfrm>
        </p:spPr>
        <p:txBody>
          <a:bodyPr/>
          <a:lstStyle/>
          <a:p>
            <a:r>
              <a:rPr lang="en-US" dirty="0" smtClean="0"/>
              <a:t>Retirement of Downloadable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Downloadable forms will not be a back-up option for FORMS-E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need to be prepared to use either ASSIST or Workspace for FORMS-E application packages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Reminder: NIH’s </a:t>
            </a:r>
            <a:r>
              <a:rPr lang="en-US" dirty="0" smtClean="0">
                <a:hlinkClick r:id="rId2"/>
              </a:rPr>
              <a:t>system issue policy </a:t>
            </a:r>
            <a:r>
              <a:rPr lang="en-US" dirty="0" smtClean="0"/>
              <a:t>only applies to federal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some late tweaks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eRA uses Agile development practices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Adjustments to requirements continue – make sure your systems are flexible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Take advantage of </a:t>
            </a:r>
            <a:r>
              <a:rPr lang="en-US" dirty="0" smtClean="0">
                <a:hlinkClick r:id="rId3"/>
              </a:rPr>
              <a:t>eRA web services </a:t>
            </a:r>
            <a:r>
              <a:rPr lang="en-US" dirty="0" smtClean="0"/>
              <a:t>rather than recoding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Submission Agency Data Service (SADS</a:t>
            </a:r>
            <a:r>
              <a:rPr lang="en-US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Submission Validation Service (SVS) </a:t>
            </a:r>
            <a:endParaRPr lang="en-US" dirty="0" smtClean="0"/>
          </a:p>
          <a:p>
            <a:pPr lvl="2">
              <a:spcAft>
                <a:spcPts val="600"/>
              </a:spcAft>
            </a:pPr>
            <a:r>
              <a:rPr lang="en-US" dirty="0"/>
              <a:t>Submission Image Service (SIL)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Code “overrides” for the validations you choose to implement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Stay tuned for Go – No Go for Common Rule implementation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Validations for new exemption codes - 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75" y="40395"/>
            <a:ext cx="4552950" cy="1093080"/>
          </a:xfrm>
        </p:spPr>
        <p:txBody>
          <a:bodyPr/>
          <a:lstStyle/>
          <a:p>
            <a:r>
              <a:rPr lang="en-US" dirty="0" smtClean="0"/>
              <a:t>Study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332" y="963168"/>
            <a:ext cx="4552950" cy="51614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Grants.gov has posted the </a:t>
            </a:r>
            <a:r>
              <a:rPr lang="en-US" dirty="0" smtClean="0">
                <a:solidFill>
                  <a:srgbClr val="C00000"/>
                </a:solidFill>
              </a:rPr>
              <a:t>Study Record: PHS Human Subjects and Clinical Trials Information </a:t>
            </a:r>
            <a:r>
              <a:rPr lang="en-US" dirty="0" smtClean="0"/>
              <a:t>form on the main page of the form repository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This fall they will update their system to allow it to be listed with other R&amp;R Forms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Currently unable to list sub-forms that can’t act as a stand-alone form in an application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title="Grants.gov forms landing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0395"/>
            <a:ext cx="7450931" cy="6712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 title="&quot;&quot;"/>
          <p:cNvSpPr/>
          <p:nvPr/>
        </p:nvSpPr>
        <p:spPr>
          <a:xfrm rot="10800000">
            <a:off x="7169941" y="6381303"/>
            <a:ext cx="659611" cy="4195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46347"/>
            <a:ext cx="10820400" cy="4024125"/>
          </a:xfrm>
        </p:spPr>
        <p:txBody>
          <a:bodyPr/>
          <a:lstStyle/>
          <a:p>
            <a:r>
              <a:rPr lang="en-US" dirty="0" smtClean="0"/>
              <a:t>Majority of changes related to human subjects and clinical trials data collection</a:t>
            </a:r>
          </a:p>
          <a:p>
            <a:pPr lvl="1"/>
            <a:r>
              <a:rPr lang="en-US" dirty="0" smtClean="0"/>
              <a:t>Consolidation of data fields collected on multiple forms into new </a:t>
            </a:r>
            <a:r>
              <a:rPr lang="en-US" dirty="0" smtClean="0">
                <a:solidFill>
                  <a:srgbClr val="C00000"/>
                </a:solidFill>
              </a:rPr>
              <a:t>PHS Human Subjects and Clinical Trials Information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title="PHS Human Subjects and Clinical Trais Information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42" y="3906948"/>
            <a:ext cx="2534643" cy="26636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 title="PHS 398 Career Development Supplemental form"/>
          <p:cNvGrpSpPr/>
          <p:nvPr/>
        </p:nvGrpSpPr>
        <p:grpSpPr>
          <a:xfrm>
            <a:off x="2833940" y="3944893"/>
            <a:ext cx="1352943" cy="1001647"/>
            <a:chOff x="-472395" y="212027"/>
            <a:chExt cx="6038622" cy="6891687"/>
          </a:xfrm>
        </p:grpSpPr>
        <p:pic>
          <p:nvPicPr>
            <p:cNvPr id="7" name="Picture 6" title="PHS 398 Career Development Award Supplemental For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4142">
              <a:off x="-472395" y="212027"/>
              <a:ext cx="5799476" cy="68916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ounded Rectangle 7" title="&quot;&quot;"/>
            <p:cNvSpPr/>
            <p:nvPr/>
          </p:nvSpPr>
          <p:spPr>
            <a:xfrm rot="21170804">
              <a:off x="-103411" y="5522153"/>
              <a:ext cx="5669638" cy="134916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 title="PHS Fellowship Supplemental Fomr"/>
          <p:cNvGrpSpPr/>
          <p:nvPr/>
        </p:nvGrpSpPr>
        <p:grpSpPr>
          <a:xfrm>
            <a:off x="2467917" y="4587217"/>
            <a:ext cx="1473350" cy="1142444"/>
            <a:chOff x="2691804" y="131757"/>
            <a:chExt cx="6576037" cy="7860415"/>
          </a:xfrm>
        </p:grpSpPr>
        <p:pic>
          <p:nvPicPr>
            <p:cNvPr id="10" name="Picture 9" title="PHS Fellowship Supplemental For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6115">
              <a:off x="2857915" y="131757"/>
              <a:ext cx="6409926" cy="78604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ounded Rectangle 10" title="&quot;&quot;"/>
            <p:cNvSpPr/>
            <p:nvPr/>
          </p:nvSpPr>
          <p:spPr>
            <a:xfrm rot="306905">
              <a:off x="2691804" y="5142755"/>
              <a:ext cx="6297609" cy="267829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 title="PHS 398 Training Program Plan form"/>
          <p:cNvGrpSpPr/>
          <p:nvPr/>
        </p:nvGrpSpPr>
        <p:grpSpPr>
          <a:xfrm>
            <a:off x="3793056" y="3937330"/>
            <a:ext cx="1450040" cy="1001453"/>
            <a:chOff x="6108465" y="295619"/>
            <a:chExt cx="6472000" cy="6297373"/>
          </a:xfrm>
        </p:grpSpPr>
        <p:pic>
          <p:nvPicPr>
            <p:cNvPr id="13" name="Picture 12" title="PHS 398 Research Training Program Plan for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57752">
              <a:off x="6108465" y="295619"/>
              <a:ext cx="6272482" cy="62973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ounded Rectangle 13" title="&quot;&quot;"/>
            <p:cNvSpPr/>
            <p:nvPr/>
          </p:nvSpPr>
          <p:spPr>
            <a:xfrm rot="20839121">
              <a:off x="6460967" y="4428606"/>
              <a:ext cx="6119498" cy="18961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 title="PHS 398 Research Plan form"/>
          <p:cNvGrpSpPr/>
          <p:nvPr/>
        </p:nvGrpSpPr>
        <p:grpSpPr>
          <a:xfrm>
            <a:off x="3706510" y="4541407"/>
            <a:ext cx="1369179" cy="962314"/>
            <a:chOff x="5799140" y="1325172"/>
            <a:chExt cx="6111092" cy="6621058"/>
          </a:xfrm>
        </p:grpSpPr>
        <p:pic>
          <p:nvPicPr>
            <p:cNvPr id="16" name="Picture 15" title="PHS 398 Research Plan For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7697">
              <a:off x="5799140" y="1325172"/>
              <a:ext cx="6111092" cy="6621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ounded Rectangle 16" title="&quot;&quot;"/>
            <p:cNvSpPr/>
            <p:nvPr/>
          </p:nvSpPr>
          <p:spPr>
            <a:xfrm rot="185636">
              <a:off x="5833617" y="3642956"/>
              <a:ext cx="6004373" cy="1245647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title="PHS Cover Page Supplement form"/>
          <p:cNvGrpSpPr/>
          <p:nvPr/>
        </p:nvGrpSpPr>
        <p:grpSpPr>
          <a:xfrm rot="20178328">
            <a:off x="2718489" y="5370947"/>
            <a:ext cx="1510964" cy="1144376"/>
            <a:chOff x="-1187298" y="2238262"/>
            <a:chExt cx="6743921" cy="7449603"/>
          </a:xfrm>
        </p:grpSpPr>
        <p:pic>
          <p:nvPicPr>
            <p:cNvPr id="19" name="Picture 18" title="PHS 398 Cover Page Supplement form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62438">
              <a:off x="-1187298" y="2238262"/>
              <a:ext cx="6253564" cy="74496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ounded Rectangle 19" title="&quot;&quot;"/>
            <p:cNvSpPr/>
            <p:nvPr/>
          </p:nvSpPr>
          <p:spPr>
            <a:xfrm rot="676627">
              <a:off x="-632874" y="3033874"/>
              <a:ext cx="6189497" cy="85004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title="PHS Inclusion Enrollment Report Fro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67674">
            <a:off x="3492074" y="5199548"/>
            <a:ext cx="1870527" cy="130936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2" name="Picture 21" title="&quot;&quot;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55" y="4206898"/>
            <a:ext cx="2079295" cy="2079295"/>
          </a:xfrm>
          <a:prstGeom prst="rect">
            <a:avLst/>
          </a:prstGeom>
        </p:spPr>
      </p:pic>
      <p:sp>
        <p:nvSpPr>
          <p:cNvPr id="23" name="Right Arrow 22" title="&quot;&quot;"/>
          <p:cNvSpPr/>
          <p:nvPr/>
        </p:nvSpPr>
        <p:spPr>
          <a:xfrm>
            <a:off x="5661426" y="4835455"/>
            <a:ext cx="790795" cy="3713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95834"/>
            <a:ext cx="8610600" cy="1293028"/>
          </a:xfrm>
        </p:spPr>
        <p:txBody>
          <a:bodyPr/>
          <a:lstStyle/>
          <a:p>
            <a:r>
              <a:rPr lang="en-US" dirty="0" smtClean="0"/>
              <a:t>Common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8454"/>
            <a:ext cx="10820400" cy="429831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We are preparing our systems for the expected implementation of the Common Rule this January. </a:t>
            </a:r>
          </a:p>
          <a:p>
            <a:pPr>
              <a:spcAft>
                <a:spcPts val="1200"/>
              </a:spcAft>
            </a:pPr>
            <a:r>
              <a:rPr lang="en-US" dirty="0"/>
              <a:t>Although HHS has not yet confirmed </a:t>
            </a:r>
            <a:r>
              <a:rPr lang="en-US" dirty="0" smtClean="0"/>
              <a:t>the targeted January 2018 implementation </a:t>
            </a:r>
            <a:r>
              <a:rPr lang="en-US" dirty="0"/>
              <a:t>date, we hope to include the new exemption codes in FORMS-E to avoid multiple form updates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Will use validations to prevent use of new codes if implementation date is delayed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Only change to our application forms is the addition of two human subjects exemption codes (7 and 8) </a:t>
            </a:r>
          </a:p>
          <a:p>
            <a:pPr lvl="1"/>
            <a:r>
              <a:rPr lang="en-US" dirty="0" smtClean="0"/>
              <a:t>R&amp;R Other Project Information</a:t>
            </a:r>
          </a:p>
          <a:p>
            <a:pPr lvl="2"/>
            <a:r>
              <a:rPr lang="en-US" dirty="0"/>
              <a:t>Waiting on </a:t>
            </a:r>
            <a:r>
              <a:rPr lang="en-US" dirty="0" smtClean="0"/>
              <a:t>OMB approval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PHS Human Subjects &amp; Clinical Trials Information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6635" y="5873730"/>
            <a:ext cx="6510716" cy="86177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Learn more about the Common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 tooltip="Office of Human Research Protections page on Common Rule"/>
              </a:rPr>
              <a:t>https://</a:t>
            </a:r>
            <a:r>
              <a:rPr lang="en-US" sz="1600" dirty="0" smtClean="0">
                <a:hlinkClick r:id="rId2" tooltip="Office of Human Research Protections page on Common Rule"/>
              </a:rPr>
              <a:t>www.hhs.gov/ohrp/regulations-and-policy/regulations/finalized-revisions-common-rule/index.html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human subject exemption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9" y="1604556"/>
            <a:ext cx="7143651" cy="6592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title="Study Record: PHS Human Subjedts and Clinical Trials Information form - Sectio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99" y="3161111"/>
            <a:ext cx="8309279" cy="41798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ight Arrow 7" title="&quot;&quot;"/>
          <p:cNvSpPr/>
          <p:nvPr/>
        </p:nvSpPr>
        <p:spPr>
          <a:xfrm rot="9832892">
            <a:off x="9542594" y="4979446"/>
            <a:ext cx="978946" cy="3173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 title="&quot;&quot;"/>
          <p:cNvSpPr/>
          <p:nvPr/>
        </p:nvSpPr>
        <p:spPr>
          <a:xfrm rot="9832892">
            <a:off x="4955398" y="2429101"/>
            <a:ext cx="978946" cy="3173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 title="&quot;&quot;"/>
          <p:cNvSpPr/>
          <p:nvPr/>
        </p:nvSpPr>
        <p:spPr>
          <a:xfrm>
            <a:off x="4374776" y="2761130"/>
            <a:ext cx="555811" cy="206188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 title="&quot;&quot;"/>
          <p:cNvSpPr/>
          <p:nvPr/>
        </p:nvSpPr>
        <p:spPr>
          <a:xfrm>
            <a:off x="8854888" y="5323355"/>
            <a:ext cx="662895" cy="198904"/>
          </a:xfrm>
          <a:prstGeom prst="roundRect">
            <a:avLst/>
          </a:prstGeom>
          <a:noFill/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</a:t>
            </a:r>
            <a:r>
              <a:rPr lang="en-US" dirty="0" err="1" smtClean="0"/>
              <a:t>fORMS</a:t>
            </a:r>
            <a:r>
              <a:rPr lang="en-US" dirty="0" smtClean="0"/>
              <a:t>-E Roll-out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1831"/>
            <a:ext cx="10820400" cy="451405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FORMS-E application packages MUST be used for applications to due dates on or after </a:t>
            </a:r>
            <a:r>
              <a:rPr lang="en-US" dirty="0" smtClean="0">
                <a:solidFill>
                  <a:srgbClr val="C00000"/>
                </a:solidFill>
              </a:rPr>
              <a:t>January 25, 2018 </a:t>
            </a:r>
            <a:r>
              <a:rPr lang="en-US" dirty="0" smtClean="0"/>
              <a:t>and CANNOT be used for earlier due dates.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Application guide instructions will be posted </a:t>
            </a:r>
            <a:r>
              <a:rPr lang="en-US" dirty="0" smtClean="0">
                <a:solidFill>
                  <a:srgbClr val="C00000"/>
                </a:solidFill>
              </a:rPr>
              <a:t>~September 25, 2017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eRA will deploy FORMS-E support to production </a:t>
            </a:r>
            <a:r>
              <a:rPr lang="en-US" dirty="0" smtClean="0">
                <a:solidFill>
                  <a:srgbClr val="C00000"/>
                </a:solidFill>
              </a:rPr>
              <a:t>~October 11, 2017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We will begin posting FORMS-E packages </a:t>
            </a:r>
            <a:r>
              <a:rPr lang="en-US" dirty="0" smtClean="0">
                <a:solidFill>
                  <a:srgbClr val="C00000"/>
                </a:solidFill>
              </a:rPr>
              <a:t>~October 25, 2017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Some FOAs will be posted prior to Oct. 25 without packages (e.g., PAR-17-301)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FORMS-E will be added to all active non-clinical trial FOAs with due dates on/after Jan. 25 between Oct. 25 and Nov. 25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FOAs that will allow clinical trials using FORMS-E on/after Jan. 25 will be reissued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1851" y="6169709"/>
            <a:ext cx="8196704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NOT-OD-17-062</a:t>
            </a:r>
            <a:r>
              <a:rPr lang="en-US" dirty="0"/>
              <a:t> - New NIH "FORMS-E" Grant Application Forms and Instructions Coming for Due Dates On or After January 25,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3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2139</TotalTime>
  <Words>2434</Words>
  <Application>Microsoft Office PowerPoint</Application>
  <PresentationFormat>Widescreen</PresentationFormat>
  <Paragraphs>388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Century Gothic</vt:lpstr>
      <vt:lpstr>Vapor Trail</vt:lpstr>
      <vt:lpstr>FORMS-E</vt:lpstr>
      <vt:lpstr>S2S Web pages</vt:lpstr>
      <vt:lpstr>Forms updated in FORMS-E</vt:lpstr>
      <vt:lpstr>Schemas and DATS</vt:lpstr>
      <vt:lpstr>Study record</vt:lpstr>
      <vt:lpstr>changes</vt:lpstr>
      <vt:lpstr>Common rule</vt:lpstr>
      <vt:lpstr>New human subject exemption codes</vt:lpstr>
      <vt:lpstr>Timing of fORMS-E Roll-out</vt:lpstr>
      <vt:lpstr>General Posting rules</vt:lpstr>
      <vt:lpstr>Admin Request posting rules</vt:lpstr>
      <vt:lpstr>Parent announcements</vt:lpstr>
      <vt:lpstr>clinical-trial specific FOAs</vt:lpstr>
      <vt:lpstr>FOA Section II</vt:lpstr>
      <vt:lpstr>Clinical Trials FOA Designations</vt:lpstr>
      <vt:lpstr>Systematic identification of clinical Trial FOA Designation</vt:lpstr>
      <vt:lpstr>GET FOA Info</vt:lpstr>
      <vt:lpstr>Infrastructure </vt:lpstr>
      <vt:lpstr>Sample validation – relaxing field requirements for Infrastructure FOAs</vt:lpstr>
      <vt:lpstr>Phs human subjects and clinical trials information form</vt:lpstr>
      <vt:lpstr>New form &amp;   application packages</vt:lpstr>
      <vt:lpstr>Relationship between forms</vt:lpstr>
      <vt:lpstr>When HS=No…</vt:lpstr>
      <vt:lpstr>When HS=Yes…</vt:lpstr>
      <vt:lpstr>Sample validations –  enforcing at least 1 study record</vt:lpstr>
      <vt:lpstr>Other requested information</vt:lpstr>
      <vt:lpstr>Delayed Onset Studies</vt:lpstr>
      <vt:lpstr>D43 &amp; K12</vt:lpstr>
      <vt:lpstr>Study Record – Section 1</vt:lpstr>
      <vt:lpstr>Study Record – Section 2</vt:lpstr>
      <vt:lpstr>Inclusion Enrollment Report</vt:lpstr>
      <vt:lpstr>Planned &amp; Cumulative Enrollment Tables</vt:lpstr>
      <vt:lpstr>Study Record – Section 3</vt:lpstr>
      <vt:lpstr>Study Record – Section 4</vt:lpstr>
      <vt:lpstr>Sample Validations -  controlling section 4 &amp; 5</vt:lpstr>
      <vt:lpstr>Study Record – Section  4 (cont.)</vt:lpstr>
      <vt:lpstr>Filename uniqueness</vt:lpstr>
      <vt:lpstr>Study Record – Section 5</vt:lpstr>
      <vt:lpstr>Multi-project</vt:lpstr>
      <vt:lpstr>Studies  self-contained in components</vt:lpstr>
      <vt:lpstr>Multiple components working on  same study</vt:lpstr>
      <vt:lpstr>Retirement of Downloadable forms</vt:lpstr>
      <vt:lpstr>Expect some late tweaks</vt:lpstr>
      <vt:lpstr>Final questions…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FORMS-E</dc:title>
  <dc:creator>Cummins, Sheri (NIH/OD) [E]</dc:creator>
  <cp:lastModifiedBy>Cummins, Sheri (NIH/OD) [E]</cp:lastModifiedBy>
  <cp:revision>93</cp:revision>
  <cp:lastPrinted>2017-08-22T19:27:42Z</cp:lastPrinted>
  <dcterms:created xsi:type="dcterms:W3CDTF">2017-08-15T12:01:41Z</dcterms:created>
  <dcterms:modified xsi:type="dcterms:W3CDTF">2017-08-28T12:23:15Z</dcterms:modified>
</cp:coreProperties>
</file>