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5" r:id="rId3"/>
    <p:sldMasterId id="2147483687" r:id="rId4"/>
    <p:sldMasterId id="2147483690" r:id="rId5"/>
    <p:sldMasterId id="2147483693" r:id="rId6"/>
    <p:sldMasterId id="2147483696" r:id="rId7"/>
    <p:sldMasterId id="2147483699" r:id="rId8"/>
  </p:sldMasterIdLst>
  <p:notesMasterIdLst>
    <p:notesMasterId r:id="rId126"/>
  </p:notesMasterIdLst>
  <p:handoutMasterIdLst>
    <p:handoutMasterId r:id="rId127"/>
  </p:handoutMasterIdLst>
  <p:sldIdLst>
    <p:sldId id="256" r:id="rId9"/>
    <p:sldId id="370" r:id="rId10"/>
    <p:sldId id="378" r:id="rId11"/>
    <p:sldId id="390" r:id="rId12"/>
    <p:sldId id="363" r:id="rId13"/>
    <p:sldId id="344" r:id="rId14"/>
    <p:sldId id="290" r:id="rId15"/>
    <p:sldId id="291" r:id="rId16"/>
    <p:sldId id="314" r:id="rId17"/>
    <p:sldId id="345" r:id="rId18"/>
    <p:sldId id="416" r:id="rId19"/>
    <p:sldId id="315" r:id="rId20"/>
    <p:sldId id="350" r:id="rId21"/>
    <p:sldId id="353" r:id="rId22"/>
    <p:sldId id="352" r:id="rId23"/>
    <p:sldId id="348" r:id="rId24"/>
    <p:sldId id="351" r:id="rId25"/>
    <p:sldId id="325" r:id="rId26"/>
    <p:sldId id="355" r:id="rId27"/>
    <p:sldId id="356" r:id="rId28"/>
    <p:sldId id="357" r:id="rId29"/>
    <p:sldId id="349" r:id="rId30"/>
    <p:sldId id="292" r:id="rId31"/>
    <p:sldId id="318" r:id="rId32"/>
    <p:sldId id="392" r:id="rId33"/>
    <p:sldId id="317" r:id="rId34"/>
    <p:sldId id="319" r:id="rId35"/>
    <p:sldId id="298" r:id="rId36"/>
    <p:sldId id="358" r:id="rId37"/>
    <p:sldId id="321" r:id="rId38"/>
    <p:sldId id="316" r:id="rId39"/>
    <p:sldId id="299" r:id="rId40"/>
    <p:sldId id="301" r:id="rId41"/>
    <p:sldId id="302" r:id="rId42"/>
    <p:sldId id="304" r:id="rId43"/>
    <p:sldId id="305" r:id="rId44"/>
    <p:sldId id="307" r:id="rId45"/>
    <p:sldId id="309" r:id="rId46"/>
    <p:sldId id="310" r:id="rId47"/>
    <p:sldId id="311" r:id="rId48"/>
    <p:sldId id="313" r:id="rId49"/>
    <p:sldId id="393" r:id="rId50"/>
    <p:sldId id="322" r:id="rId51"/>
    <p:sldId id="308" r:id="rId52"/>
    <p:sldId id="379" r:id="rId53"/>
    <p:sldId id="380" r:id="rId54"/>
    <p:sldId id="323" r:id="rId55"/>
    <p:sldId id="382" r:id="rId56"/>
    <p:sldId id="381" r:id="rId57"/>
    <p:sldId id="383" r:id="rId58"/>
    <p:sldId id="384" r:id="rId59"/>
    <p:sldId id="386" r:id="rId60"/>
    <p:sldId id="394" r:id="rId61"/>
    <p:sldId id="324" r:id="rId62"/>
    <p:sldId id="354" r:id="rId63"/>
    <p:sldId id="326" r:id="rId64"/>
    <p:sldId id="327" r:id="rId65"/>
    <p:sldId id="328" r:id="rId66"/>
    <p:sldId id="329" r:id="rId67"/>
    <p:sldId id="330" r:id="rId68"/>
    <p:sldId id="359" r:id="rId69"/>
    <p:sldId id="417" r:id="rId70"/>
    <p:sldId id="360" r:id="rId71"/>
    <p:sldId id="361" r:id="rId72"/>
    <p:sldId id="371" r:id="rId73"/>
    <p:sldId id="372" r:id="rId74"/>
    <p:sldId id="331" r:id="rId75"/>
    <p:sldId id="418" r:id="rId76"/>
    <p:sldId id="364" r:id="rId77"/>
    <p:sldId id="420" r:id="rId78"/>
    <p:sldId id="375" r:id="rId79"/>
    <p:sldId id="333" r:id="rId80"/>
    <p:sldId id="395" r:id="rId81"/>
    <p:sldId id="332" r:id="rId82"/>
    <p:sldId id="335" r:id="rId83"/>
    <p:sldId id="368" r:id="rId84"/>
    <p:sldId id="373" r:id="rId85"/>
    <p:sldId id="387" r:id="rId86"/>
    <p:sldId id="376" r:id="rId87"/>
    <p:sldId id="377" r:id="rId88"/>
    <p:sldId id="422" r:id="rId89"/>
    <p:sldId id="423" r:id="rId90"/>
    <p:sldId id="388" r:id="rId91"/>
    <p:sldId id="419" r:id="rId92"/>
    <p:sldId id="421" r:id="rId93"/>
    <p:sldId id="424" r:id="rId94"/>
    <p:sldId id="425" r:id="rId95"/>
    <p:sldId id="396" r:id="rId96"/>
    <p:sldId id="343" r:id="rId97"/>
    <p:sldId id="391" r:id="rId98"/>
    <p:sldId id="369" r:id="rId99"/>
    <p:sldId id="389" r:id="rId100"/>
    <p:sldId id="397" r:id="rId101"/>
    <p:sldId id="367" r:id="rId102"/>
    <p:sldId id="432" r:id="rId103"/>
    <p:sldId id="426" r:id="rId104"/>
    <p:sldId id="427" r:id="rId105"/>
    <p:sldId id="428" r:id="rId106"/>
    <p:sldId id="431" r:id="rId107"/>
    <p:sldId id="414" r:id="rId108"/>
    <p:sldId id="415" r:id="rId109"/>
    <p:sldId id="436" r:id="rId110"/>
    <p:sldId id="412" r:id="rId111"/>
    <p:sldId id="437" r:id="rId112"/>
    <p:sldId id="429" r:id="rId113"/>
    <p:sldId id="413" r:id="rId114"/>
    <p:sldId id="430" r:id="rId115"/>
    <p:sldId id="398" r:id="rId116"/>
    <p:sldId id="434" r:id="rId117"/>
    <p:sldId id="365" r:id="rId118"/>
    <p:sldId id="341" r:id="rId119"/>
    <p:sldId id="340" r:id="rId120"/>
    <p:sldId id="433" r:id="rId121"/>
    <p:sldId id="342" r:id="rId122"/>
    <p:sldId id="366" r:id="rId123"/>
    <p:sldId id="435" r:id="rId124"/>
    <p:sldId id="339" r:id="rId1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FF6600"/>
    <a:srgbClr val="FFCC66"/>
    <a:srgbClr val="AFCFC7"/>
    <a:srgbClr val="0000FF"/>
    <a:srgbClr val="C7EFE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5" autoAdjust="0"/>
    <p:restoredTop sz="92362" autoAdjust="0"/>
  </p:normalViewPr>
  <p:slideViewPr>
    <p:cSldViewPr>
      <p:cViewPr>
        <p:scale>
          <a:sx n="66" d="100"/>
          <a:sy n="66" d="100"/>
        </p:scale>
        <p:origin x="-10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60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tableStyles" Target="tableStyles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0E414-0CE9-4A68-B3B3-60BF1372F986}" type="datetimeFigureOut">
              <a:rPr lang="en-US" smtClean="0"/>
              <a:pPr/>
              <a:t>12/13/2012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0AB95-E77E-474F-AB75-26F43473C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99726-875C-4AC9-8608-8B2E5CE79A3E}" type="datetimeFigureOut">
              <a:rPr lang="en-US" smtClean="0"/>
              <a:pPr/>
              <a:t>12/13/2012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5747A-C6CD-46F4-9252-4B7D6AA21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532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4743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159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279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1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295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DBB95-DEC1-4341-AC61-B0278A4F0D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34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46A90-A66B-48AA-8AF0-ABAD2F34CD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514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FC2B6-0AA0-48BA-A23B-2F4367E40A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766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71878-E819-4FA3-92AE-3B951F8CD5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1997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AD2B-DCD2-447A-AE51-2DFC34FFC0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61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89F5-E2FF-4482-84C9-84C9137DAE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643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D4C63-3A9E-45F9-B156-9427A5E8D3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6106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F088-38F7-462A-A19F-0910C13931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2998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0C069-B82A-43E0-8772-812A2135FD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103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44B91-3CE1-447F-AD06-A1815A28EB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052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761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467B3-05E7-488E-9256-ED27B0C092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7759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12760-2B6B-44FC-8976-33C51B5BCA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825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303CF-C195-4378-82E7-267DC09AC8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5208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26C48-7B1C-4871-A064-08EC1766A6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0095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9E453-146C-493F-9B46-351E3D610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934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625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567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770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225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933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23000">
              <a:schemeClr val="bg1">
                <a:lumMod val="85000"/>
              </a:schemeClr>
            </a:gs>
            <a:gs pos="0">
              <a:schemeClr val="bg1">
                <a:lumMod val="50000"/>
              </a:schemeClr>
            </a:gs>
            <a:gs pos="100000">
              <a:schemeClr val="bg1">
                <a:lumMod val="8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25DA1-680C-42C2-A010-1FB329AF54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78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527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2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5043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179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701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6910-D22E-40EA-ADFF-89D1544ADE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979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0753F-266F-41B6-A7CA-26B6FE35D3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11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9F39F-C3C0-4916-B90C-57455ABC80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78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E8244-3E5F-4481-8385-143AFED02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48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1050-FA33-41F2-B737-BE05BB7ACC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517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A4F0-A06A-48FF-85C1-EC54572B18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15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7000">
              <a:schemeClr val="bg1">
                <a:lumMod val="75000"/>
              </a:schemeClr>
            </a:gs>
            <a:gs pos="6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C72D-8963-4B6A-B455-3EFA1730B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92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B13D1E-D857-4A64-A3E5-89DC3063A0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64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82000"/>
                <a:alpha val="45000"/>
              </a:schemeClr>
            </a:gs>
            <a:gs pos="57000">
              <a:schemeClr val="bg1">
                <a:lumMod val="85000"/>
              </a:schemeClr>
            </a:gs>
            <a:gs pos="100000">
              <a:schemeClr val="accent1">
                <a:lumMod val="54000"/>
                <a:lumOff val="46000"/>
                <a:alpha val="33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22225"/>
            <a:ext cx="9144000" cy="685800"/>
            <a:chOff x="0" y="22979"/>
            <a:chExt cx="9144000" cy="685800"/>
          </a:xfrm>
        </p:grpSpPr>
        <p:sp>
          <p:nvSpPr>
            <p:cNvPr id="8" name="Rectangle 7"/>
            <p:cNvSpPr/>
            <p:nvPr/>
          </p:nvSpPr>
          <p:spPr>
            <a:xfrm>
              <a:off x="0" y="22979"/>
              <a:ext cx="9144000" cy="6858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708779"/>
              <a:ext cx="9144000" cy="0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08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48B357-833D-427C-9083-F8EACF9FBF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59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404040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7000">
              <a:schemeClr val="bg1">
                <a:lumMod val="75000"/>
              </a:schemeClr>
            </a:gs>
            <a:gs pos="6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969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7000">
              <a:schemeClr val="bg1">
                <a:lumMod val="75000"/>
              </a:schemeClr>
            </a:gs>
            <a:gs pos="6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53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7000">
              <a:schemeClr val="bg1">
                <a:lumMod val="75000"/>
              </a:schemeClr>
            </a:gs>
            <a:gs pos="6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464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7000">
              <a:schemeClr val="bg1">
                <a:lumMod val="75000"/>
              </a:schemeClr>
            </a:gs>
            <a:gs pos="6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86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7000">
              <a:schemeClr val="bg1">
                <a:lumMod val="75000"/>
              </a:schemeClr>
            </a:gs>
            <a:gs pos="6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11/12/2012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12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ColumbuM@mail.nih.gov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CumminsS@mail.nih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erahelp/ASSIST/" TargetMode="External"/><Relationship Id="rId2" Type="http://schemas.openxmlformats.org/officeDocument/2006/relationships/hyperlink" Target="https://public.era.nih.gov/assist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2.png"/><Relationship Id="rId5" Type="http://schemas.openxmlformats.org/officeDocument/2006/relationships/hyperlink" Target="http://grants.nih.gov/grants/ElectronicReceipt/files/annotated_multi-project.pdf" TargetMode="External"/><Relationship Id="rId4" Type="http://schemas.openxmlformats.org/officeDocument/2006/relationships/hyperlink" Target="http://grants.nih.gov/grants/ElectronicReceipt/com_index.htm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help/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grants.nih.gov/grants/ElectronicReceipt/support.htm" TargetMode="External"/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public.era.nih.gov/commonshelp" TargetMode="External"/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grants.nih.gov/grants/ElectronicReceipt/avoiding_errors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grants.nih.gov/grants/electronicreceipt/files/ASSIST_eNotifications.pdf" TargetMode="External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3567973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r>
              <a:rPr lang="en-US" sz="24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NIH electronic Research Administration</a:t>
            </a:r>
            <a:endParaRPr lang="en-US" sz="2400" b="1" dirty="0">
              <a:latin typeface="+mj-lt"/>
            </a:endParaRPr>
          </a:p>
        </p:txBody>
      </p:sp>
      <p:grpSp>
        <p:nvGrpSpPr>
          <p:cNvPr id="40" name="Stick_Figure1"/>
          <p:cNvGrpSpPr/>
          <p:nvPr/>
        </p:nvGrpSpPr>
        <p:grpSpPr>
          <a:xfrm>
            <a:off x="990601" y="1600201"/>
            <a:ext cx="2583528" cy="4643296"/>
            <a:chOff x="-38100" y="1944085"/>
            <a:chExt cx="2464039" cy="4380513"/>
          </a:xfrm>
        </p:grpSpPr>
        <p:pic>
          <p:nvPicPr>
            <p:cNvPr id="45" name="figur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100" y="1944085"/>
              <a:ext cx="2464039" cy="438051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 rot="21372400">
              <a:off x="220353" y="2274605"/>
              <a:ext cx="737702" cy="101566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A</a:t>
              </a:r>
              <a:endParaRPr lang="en-US" sz="60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42738" y="3142527"/>
              <a:ext cx="944783" cy="95818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S</a:t>
              </a:r>
              <a:endParaRPr lang="en-US" sz="60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93" name="Stick_Figure5"/>
          <p:cNvGrpSpPr/>
          <p:nvPr/>
        </p:nvGrpSpPr>
        <p:grpSpPr>
          <a:xfrm>
            <a:off x="4114800" y="1824882"/>
            <a:ext cx="1692811" cy="3869284"/>
            <a:chOff x="4143376" y="1999681"/>
            <a:chExt cx="1692811" cy="3869284"/>
          </a:xfrm>
        </p:grpSpPr>
        <p:pic>
          <p:nvPicPr>
            <p:cNvPr id="58" name="figur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76" y="1999681"/>
              <a:ext cx="1692811" cy="386928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4885917" y="3060967"/>
              <a:ext cx="4491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I</a:t>
              </a:r>
              <a:endParaRPr lang="en-US" sz="66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92" name="Stick_Figure3"/>
          <p:cNvGrpSpPr/>
          <p:nvPr/>
        </p:nvGrpSpPr>
        <p:grpSpPr>
          <a:xfrm>
            <a:off x="2947088" y="1752600"/>
            <a:ext cx="2134834" cy="4006104"/>
            <a:chOff x="2952750" y="1952057"/>
            <a:chExt cx="2128243" cy="4006104"/>
          </a:xfrm>
        </p:grpSpPr>
        <p:pic>
          <p:nvPicPr>
            <p:cNvPr id="54" name="figur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0" y="1952057"/>
              <a:ext cx="2128243" cy="4006104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661068" y="2790257"/>
              <a:ext cx="554119" cy="120032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S</a:t>
              </a:r>
              <a:endParaRPr lang="en-US" sz="72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94" name="Stick_Figure5"/>
          <p:cNvGrpSpPr/>
          <p:nvPr/>
        </p:nvGrpSpPr>
        <p:grpSpPr>
          <a:xfrm>
            <a:off x="5257800" y="1862983"/>
            <a:ext cx="2069602" cy="3895721"/>
            <a:chOff x="5248276" y="2037782"/>
            <a:chExt cx="2069602" cy="3895721"/>
          </a:xfrm>
        </p:grpSpPr>
        <p:pic>
          <p:nvPicPr>
            <p:cNvPr id="69" name="figur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276" y="2037782"/>
              <a:ext cx="2069602" cy="3895721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834479" y="2877216"/>
              <a:ext cx="800219" cy="120032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S</a:t>
              </a:r>
              <a:endParaRPr lang="en-US" sz="72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1024" name="Stick_Figure7"/>
          <p:cNvGrpSpPr/>
          <p:nvPr/>
        </p:nvGrpSpPr>
        <p:grpSpPr>
          <a:xfrm>
            <a:off x="6444740" y="1871569"/>
            <a:ext cx="2013460" cy="4072738"/>
            <a:chOff x="7187690" y="2046368"/>
            <a:chExt cx="2013460" cy="4072738"/>
          </a:xfrm>
        </p:grpSpPr>
        <p:pic>
          <p:nvPicPr>
            <p:cNvPr id="85" name="figur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690" y="2046368"/>
              <a:ext cx="2013460" cy="4072738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7671874" y="2501645"/>
              <a:ext cx="6655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T</a:t>
              </a:r>
              <a:endParaRPr lang="en-US" sz="6000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589204" y="496195"/>
            <a:ext cx="8342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Building a Multi-project Application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Using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62000" y="5410200"/>
            <a:ext cx="8169462" cy="11440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dirty="0" smtClean="0">
                <a:solidFill>
                  <a:schemeClr val="accent4"/>
                </a:solidFill>
                <a:latin typeface="Franklin Gothic Demi Cond" pitchFamily="34" charset="0"/>
                <a:ea typeface="+mj-ea"/>
                <a:cs typeface="+mj-cs"/>
              </a:rPr>
              <a:t>Dec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ember 2012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noProof="0" dirty="0" smtClean="0">
                <a:solidFill>
                  <a:schemeClr val="accent4"/>
                </a:solidFill>
                <a:latin typeface="Franklin Gothic Demi Cond" pitchFamily="34" charset="0"/>
                <a:ea typeface="+mj-ea"/>
                <a:cs typeface="+mj-cs"/>
              </a:rPr>
              <a:t>Sheri Cummins					Megan Columbus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4"/>
                </a:solidFill>
                <a:latin typeface="Franklin Gothic Demi Cond" pitchFamily="34" charset="0"/>
                <a:ea typeface="+mj-ea"/>
                <a:cs typeface="+mj-cs"/>
                <a:hlinkClick r:id="rId7"/>
              </a:rPr>
              <a:t>C</a:t>
            </a: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  <a:hlinkClick r:id="rId7"/>
              </a:rPr>
              <a:t>umminsS@od.nih.gov</a:t>
            </a: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				</a:t>
            </a:r>
            <a:r>
              <a:rPr lang="en-US" sz="3200" dirty="0" smtClean="0">
                <a:solidFill>
                  <a:schemeClr val="accent4"/>
                </a:solidFill>
                <a:latin typeface="Franklin Gothic Demi Cond" pitchFamily="34" charset="0"/>
                <a:ea typeface="+mj-ea"/>
                <a:cs typeface="+mj-cs"/>
                <a:hlinkClick r:id="rId8"/>
              </a:rPr>
              <a:t>C</a:t>
            </a: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  <a:hlinkClick r:id="rId8"/>
              </a:rPr>
              <a:t>olumbuM@od.nih.gov</a:t>
            </a: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122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What registrations are required?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8502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143001"/>
            <a:ext cx="693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To submit your application you will need BOTH: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endParaRPr lang="en-US" sz="20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eRA </a:t>
            </a:r>
            <a:r>
              <a:rPr lang="en-US" sz="2800" b="1" dirty="0">
                <a:solidFill>
                  <a:schemeClr val="bg1"/>
                </a:solidFill>
              </a:rPr>
              <a:t>Commons account with the </a:t>
            </a:r>
            <a:r>
              <a:rPr lang="en-US" sz="2800" b="1" dirty="0" smtClean="0">
                <a:solidFill>
                  <a:schemeClr val="bg1"/>
                </a:solidFill>
              </a:rPr>
              <a:t>Signing Official (SO) role</a:t>
            </a:r>
          </a:p>
          <a:p>
            <a:pPr lvl="1"/>
            <a:endParaRPr lang="en-US" sz="28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</a:rPr>
              <a:t>ctive </a:t>
            </a:r>
            <a:r>
              <a:rPr lang="en-US" sz="2800" b="1" dirty="0">
                <a:solidFill>
                  <a:schemeClr val="bg1"/>
                </a:solidFill>
              </a:rPr>
              <a:t>Grants.gov Authorized Organization Representative (AOR) </a:t>
            </a:r>
            <a:r>
              <a:rPr lang="en-US" sz="2800" b="1" dirty="0" smtClean="0">
                <a:solidFill>
                  <a:schemeClr val="bg1"/>
                </a:solidFill>
              </a:rPr>
              <a:t>credentials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22554" y="5969886"/>
            <a:ext cx="6102246" cy="830997"/>
          </a:xfrm>
          <a:prstGeom prst="rect">
            <a:avLst/>
          </a:prstGeom>
          <a:solidFill>
            <a:srgbClr val="FF660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 w="6350"/>
          </a:sp3d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>
                <a:solidFill>
                  <a:schemeClr val="bg1"/>
                </a:solidFill>
              </a:rPr>
              <a:t>http://grants.nih.gov/grants/ElectronicReceipt/preparing.htm</a:t>
            </a:r>
          </a:p>
        </p:txBody>
      </p:sp>
    </p:spTree>
    <p:extLst>
      <p:ext uri="{BB962C8B-B14F-4D97-AF65-F5344CB8AC3E}">
        <p14:creationId xmlns="" xmlns:p14="http://schemas.microsoft.com/office/powerpoint/2010/main" val="27807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66800"/>
            <a:ext cx="7353300" cy="4781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</a:rPr>
              <a:t>Viewing Your Application in Commons</a:t>
            </a:r>
          </a:p>
        </p:txBody>
      </p:sp>
      <p:sp>
        <p:nvSpPr>
          <p:cNvPr id="14" name="Oval 13"/>
          <p:cNvSpPr/>
          <p:nvPr/>
        </p:nvSpPr>
        <p:spPr>
          <a:xfrm>
            <a:off x="1066800" y="4267200"/>
            <a:ext cx="20574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953000" y="2133600"/>
            <a:ext cx="3200400" cy="838200"/>
          </a:xfrm>
          <a:prstGeom prst="wedgeRoundRectCallout">
            <a:avLst>
              <a:gd name="adj1" fmla="val -54593"/>
              <a:gd name="adj2" fmla="val 5050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Log in to Commons and click the </a:t>
            </a:r>
            <a:r>
              <a:rPr lang="en-US" sz="2400" b="1" i="1" dirty="0" smtClean="0">
                <a:solidFill>
                  <a:srgbClr val="002060"/>
                </a:solidFill>
              </a:rPr>
              <a:t>Status</a:t>
            </a:r>
            <a:r>
              <a:rPr lang="en-US" sz="2400" dirty="0" smtClean="0">
                <a:solidFill>
                  <a:srgbClr val="002060"/>
                </a:solidFill>
              </a:rPr>
              <a:t> tab.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91000" y="2971800"/>
            <a:ext cx="5334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447800" y="5867400"/>
            <a:ext cx="7086600" cy="838200"/>
          </a:xfrm>
          <a:prstGeom prst="wedgeRoundRectCallout">
            <a:avLst>
              <a:gd name="adj1" fmla="val 5159"/>
              <a:gd name="adj2" fmla="val -8376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Select the </a:t>
            </a:r>
            <a:r>
              <a:rPr lang="en-US" sz="2400" b="1" i="1" dirty="0" smtClean="0">
                <a:solidFill>
                  <a:srgbClr val="002060"/>
                </a:solidFill>
              </a:rPr>
              <a:t>Recent/Pending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eSubmissions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 Status search, enter search parameters, and click </a:t>
            </a:r>
            <a:r>
              <a:rPr lang="en-US" sz="2400" b="1" i="1" dirty="0" smtClean="0">
                <a:solidFill>
                  <a:srgbClr val="002060"/>
                </a:solidFill>
              </a:rPr>
              <a:t>Search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124200" y="4191000"/>
            <a:ext cx="28194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57800" y="5181600"/>
            <a:ext cx="5334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60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9324"/>
            <a:ext cx="8005763" cy="34988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</a:rPr>
              <a:t>Viewing Your Application in Commons</a:t>
            </a:r>
          </a:p>
        </p:txBody>
      </p:sp>
      <p:sp>
        <p:nvSpPr>
          <p:cNvPr id="14" name="Oval 13"/>
          <p:cNvSpPr/>
          <p:nvPr/>
        </p:nvSpPr>
        <p:spPr>
          <a:xfrm>
            <a:off x="838200" y="4121124"/>
            <a:ext cx="8382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932542" y="4891314"/>
            <a:ext cx="3487057" cy="1775254"/>
          </a:xfrm>
          <a:prstGeom prst="wedgeRoundRectCallout">
            <a:avLst>
              <a:gd name="adj1" fmla="val -35850"/>
              <a:gd name="adj2" fmla="val -8096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Click on the </a:t>
            </a:r>
            <a:r>
              <a:rPr lang="en-US" sz="2400" b="1" dirty="0" smtClean="0">
                <a:solidFill>
                  <a:srgbClr val="002060"/>
                </a:solidFill>
              </a:rPr>
              <a:t>Application ID</a:t>
            </a:r>
            <a:r>
              <a:rPr lang="en-US" sz="2400" dirty="0" smtClean="0">
                <a:solidFill>
                  <a:srgbClr val="002060"/>
                </a:solidFill>
              </a:rPr>
              <a:t>  to view detailed status information for the selected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571999" y="4876800"/>
            <a:ext cx="4366307" cy="1789768"/>
          </a:xfrm>
          <a:prstGeom prst="wedgeRoundRectCallout">
            <a:avLst>
              <a:gd name="adj1" fmla="val -79130"/>
              <a:gd name="adj2" fmla="val -8161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An </a:t>
            </a:r>
            <a:r>
              <a:rPr lang="en-US" sz="2400" dirty="0" err="1" smtClean="0">
                <a:solidFill>
                  <a:srgbClr val="002060"/>
                </a:solidFill>
              </a:rPr>
              <a:t>eSubmission</a:t>
            </a:r>
            <a:r>
              <a:rPr lang="en-US" sz="2400" dirty="0" smtClean="0">
                <a:solidFill>
                  <a:srgbClr val="002060"/>
                </a:solidFill>
              </a:rPr>
              <a:t> Status of </a:t>
            </a:r>
            <a:r>
              <a:rPr lang="en-US" sz="2400" b="1" dirty="0" smtClean="0">
                <a:solidFill>
                  <a:srgbClr val="002060"/>
                </a:solidFill>
              </a:rPr>
              <a:t>Pending Verification </a:t>
            </a:r>
            <a:r>
              <a:rPr lang="en-US" sz="2400" dirty="0" smtClean="0">
                <a:solidFill>
                  <a:srgbClr val="002060"/>
                </a:solidFill>
              </a:rPr>
              <a:t>indicates the application was successfully processed and an image is available for viewing.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438400" y="4121124"/>
            <a:ext cx="8382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85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9" grpId="0" animBg="1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7744741" cy="3048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</a:rPr>
              <a:t>Viewing Your Application in Commons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438400" y="3886200"/>
            <a:ext cx="5181600" cy="2438400"/>
          </a:xfrm>
          <a:prstGeom prst="wedgeRoundRectCallout">
            <a:avLst>
              <a:gd name="adj1" fmla="val 21925"/>
              <a:gd name="adj2" fmla="val -9216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eApplication</a:t>
            </a:r>
            <a:r>
              <a:rPr lang="en-US" sz="2400" dirty="0" smtClean="0">
                <a:solidFill>
                  <a:srgbClr val="002060"/>
                </a:solidFill>
              </a:rPr>
              <a:t> is the application image reviewers will use so check it carefully.</a:t>
            </a:r>
          </a:p>
          <a:p>
            <a:endParaRPr lang="en-US" sz="11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You will also want to check the </a:t>
            </a:r>
            <a:r>
              <a:rPr lang="en-US" sz="2400" b="1" dirty="0" smtClean="0">
                <a:solidFill>
                  <a:srgbClr val="002060"/>
                </a:solidFill>
              </a:rPr>
              <a:t>Cover Letter </a:t>
            </a:r>
            <a:r>
              <a:rPr lang="en-US" sz="2400" dirty="0" smtClean="0">
                <a:solidFill>
                  <a:srgbClr val="002060"/>
                </a:solidFill>
              </a:rPr>
              <a:t>and </a:t>
            </a:r>
            <a:r>
              <a:rPr lang="en-US" sz="2400" b="1" dirty="0" smtClean="0">
                <a:solidFill>
                  <a:srgbClr val="002060"/>
                </a:solidFill>
              </a:rPr>
              <a:t>Component Appendices </a:t>
            </a:r>
            <a:r>
              <a:rPr lang="en-US" sz="2400" dirty="0" smtClean="0">
                <a:solidFill>
                  <a:srgbClr val="002060"/>
                </a:solidFill>
              </a:rPr>
              <a:t>which are stored separate from the image.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62600" y="2133600"/>
            <a:ext cx="1524000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85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829659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>
                    <a:lumMod val="95000"/>
                  </a:prstClr>
                </a:solidFill>
              </a:rPr>
              <a:t>Viewing Your Application Image in Commons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057400" y="5257800"/>
            <a:ext cx="6934200" cy="1371600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cs typeface="Arial" charset="0"/>
              </a:rPr>
              <a:t>It is your responsibility to carefully </a:t>
            </a:r>
            <a:r>
              <a:rPr lang="en-US" sz="2800" b="1" dirty="0">
                <a:solidFill>
                  <a:srgbClr val="C00000"/>
                </a:solidFill>
                <a:cs typeface="Arial" charset="0"/>
              </a:rPr>
              <a:t>review the entire </a:t>
            </a:r>
            <a:r>
              <a:rPr lang="en-US" sz="2800" b="1" dirty="0" smtClean="0">
                <a:solidFill>
                  <a:srgbClr val="C00000"/>
                </a:solidFill>
                <a:cs typeface="Arial" charset="0"/>
              </a:rPr>
              <a:t>application to ensure it has been processed correctly!</a:t>
            </a:r>
            <a:r>
              <a:rPr lang="en-US" sz="2400" b="1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en-US" sz="24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1" name="Picture 5" descr="MCj0424830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968" y="5638800"/>
            <a:ext cx="137518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12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>
                    <a:lumMod val="95000"/>
                  </a:prstClr>
                </a:solidFill>
              </a:rPr>
              <a:t>Automatic Data Summaries 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4038600" cy="24256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8144" y="1676401"/>
            <a:ext cx="4515355" cy="2362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755" y="2971800"/>
            <a:ext cx="5190645" cy="22098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4038600"/>
            <a:ext cx="5314950" cy="278911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12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Application Viewing Window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494" y="1219200"/>
            <a:ext cx="7942825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Applicants have two (2) business days to view the assembled application </a:t>
            </a:r>
            <a:r>
              <a:rPr lang="en-US" sz="3200" dirty="0" smtClean="0">
                <a:solidFill>
                  <a:srgbClr val="002060"/>
                </a:solidFill>
              </a:rPr>
              <a:t>image in Commons before </a:t>
            </a:r>
            <a:r>
              <a:rPr lang="en-US" sz="3200" dirty="0">
                <a:solidFill>
                  <a:srgbClr val="002060"/>
                </a:solidFill>
              </a:rPr>
              <a:t>it automatically moves forward to NIH staff for further </a:t>
            </a:r>
            <a:r>
              <a:rPr lang="en-US" sz="3200" dirty="0" smtClean="0">
                <a:solidFill>
                  <a:srgbClr val="002060"/>
                </a:solidFill>
              </a:rPr>
              <a:t>processing</a:t>
            </a:r>
          </a:p>
          <a:p>
            <a:pPr>
              <a:spcAft>
                <a:spcPts val="600"/>
              </a:spcAft>
            </a:pPr>
            <a:endParaRPr lang="en-US" sz="1100" dirty="0">
              <a:solidFill>
                <a:srgbClr val="002060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SO can Reject application within viewing window and submit a Changed/Corrected application prior to the due date</a:t>
            </a:r>
          </a:p>
          <a:p>
            <a:endParaRPr lang="en-US" sz="2800" i="1" dirty="0" smtClean="0">
              <a:solidFill>
                <a:srgbClr val="002060"/>
              </a:solidFill>
            </a:endParaRP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2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76400"/>
            <a:ext cx="8005763" cy="34988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</a:rPr>
              <a:t>Rejecting a Submitted Application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106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524000" y="5334000"/>
            <a:ext cx="7391400" cy="1143000"/>
          </a:xfrm>
          <a:prstGeom prst="wedgeRoundRectCallout">
            <a:avLst>
              <a:gd name="adj1" fmla="val 33398"/>
              <a:gd name="adj2" fmla="val -8146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Within the Viewing Window an SO can use the </a:t>
            </a:r>
            <a:r>
              <a:rPr lang="en-US" sz="2400" b="1" i="1" dirty="0" smtClean="0">
                <a:solidFill>
                  <a:srgbClr val="002060"/>
                </a:solidFill>
              </a:rPr>
              <a:t>Reject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eApplication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link to prevent the application from moving forward to NIH for processing and funding consideration.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20000" y="4724400"/>
            <a:ext cx="11430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2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Submission Complete!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494" y="1219200"/>
            <a:ext cx="794282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</a:rPr>
              <a:t>If no action is taken </a:t>
            </a:r>
            <a:r>
              <a:rPr lang="en-US" sz="3200" dirty="0" smtClean="0">
                <a:solidFill>
                  <a:srgbClr val="002060"/>
                </a:solidFill>
              </a:rPr>
              <a:t>to reject the application during </a:t>
            </a:r>
            <a:r>
              <a:rPr lang="en-US" sz="3200" dirty="0">
                <a:solidFill>
                  <a:srgbClr val="002060"/>
                </a:solidFill>
              </a:rPr>
              <a:t>the two business day viewing window, the application automatically moves forward to NIH for further processing.</a:t>
            </a:r>
          </a:p>
          <a:p>
            <a:endParaRPr lang="en-US" sz="2800" i="1" dirty="0" smtClean="0">
              <a:solidFill>
                <a:srgbClr val="002060"/>
              </a:solidFill>
            </a:endParaRP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72" y="3581400"/>
            <a:ext cx="3393067" cy="33930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55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Any questions about tracking your submission status?</a:t>
            </a:r>
            <a:endParaRPr lang="en-US" sz="5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429000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26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Some Final Notes…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889" y="1219200"/>
            <a:ext cx="783111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Don’t be a Repeat Clicker!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Some ASSIST actions are quite involved and require some time to complete.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Be patient when Validating or Previewing a Component or Application and </a:t>
            </a:r>
            <a:r>
              <a:rPr lang="en-US" sz="2800" b="1" dirty="0" smtClean="0">
                <a:solidFill>
                  <a:srgbClr val="002060"/>
                </a:solidFill>
              </a:rPr>
              <a:t>resist the urge to click the action button again and again</a:t>
            </a:r>
            <a:r>
              <a:rPr lang="en-US" sz="2800" dirty="0" smtClean="0">
                <a:solidFill>
                  <a:srgbClr val="002060"/>
                </a:solidFill>
              </a:rPr>
              <a:t>. It will only increase the time to complete the action.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60686"/>
            <a:ext cx="4612105" cy="3067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58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Account Notes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174" y="1237595"/>
            <a:ext cx="81112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ASSIST leverages account credentials from eRA Commons and Grants.gov.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Work within eRA Commons and Grants.gov to establish your accounts and be sure you can log in to those systems before using your accounts with ASSIST.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If you run into password or other account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issues, return to eRA Commons or Grants.gov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to work through those issues.</a:t>
            </a:r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962400"/>
            <a:ext cx="1714500" cy="304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13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Some Final Notes…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889" y="1219200"/>
            <a:ext cx="80170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ASSIST is a new system and it’s likely we’ll encounter a few (hopefully small) bumps along the way. 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If you are having trouble figuring out how to do something and can’t find the guidance you need in our resources, don’t panic.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We’ve got your back.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Contact the eRA Commons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Help Desk and we’ll figure it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out together.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81400"/>
            <a:ext cx="3571875" cy="381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05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Your Title Here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914400"/>
            <a:ext cx="6934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prstClr val="white"/>
              </a:solidFill>
            </a:endParaRPr>
          </a:p>
          <a:p>
            <a:pPr algn="ctr"/>
            <a:endParaRPr lang="en-US" sz="4400" dirty="0" smtClean="0">
              <a:solidFill>
                <a:prstClr val="white"/>
              </a:solidFill>
            </a:endParaRPr>
          </a:p>
          <a:p>
            <a:pPr algn="ctr"/>
            <a:r>
              <a:rPr lang="en-US" sz="6600" dirty="0" err="1" smtClean="0">
                <a:solidFill>
                  <a:prstClr val="white"/>
                </a:solidFill>
              </a:rPr>
              <a:t>ASSISTance</a:t>
            </a:r>
            <a:endParaRPr lang="en-US" sz="6600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66" y="3446143"/>
            <a:ext cx="2224634" cy="3786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78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On-line ASSIST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4713178" cy="21336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130137"/>
            <a:ext cx="7910512" cy="36516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Rounded Rectangular Callout 9"/>
          <p:cNvSpPr/>
          <p:nvPr/>
        </p:nvSpPr>
        <p:spPr>
          <a:xfrm>
            <a:off x="838200" y="2209800"/>
            <a:ext cx="2743200" cy="1143000"/>
          </a:xfrm>
          <a:prstGeom prst="wedgeRoundRectCallout">
            <a:avLst>
              <a:gd name="adj1" fmla="val 63759"/>
              <a:gd name="adj2" fmla="val -293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on question mark icon to access ASSIST help.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62400" y="2286000"/>
            <a:ext cx="457200" cy="228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91000" y="2514600"/>
            <a:ext cx="228600" cy="6096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ular Callout 13"/>
          <p:cNvSpPr/>
          <p:nvPr/>
        </p:nvSpPr>
        <p:spPr>
          <a:xfrm>
            <a:off x="6477000" y="3733800"/>
            <a:ext cx="2133600" cy="381000"/>
          </a:xfrm>
          <a:prstGeom prst="wedgeRoundRectCallout">
            <a:avLst>
              <a:gd name="adj1" fmla="val 18180"/>
              <a:gd name="adj2" fmla="val -10558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Search</a:t>
            </a:r>
            <a:r>
              <a:rPr lang="en-US" sz="2400" dirty="0" smtClean="0">
                <a:solidFill>
                  <a:srgbClr val="002060"/>
                </a:solidFill>
              </a:rPr>
              <a:t> feature.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15200" y="3124200"/>
            <a:ext cx="16002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638800" y="1143000"/>
            <a:ext cx="3124200" cy="1600200"/>
          </a:xfrm>
          <a:prstGeom prst="wedgeRoundRectCallout">
            <a:avLst>
              <a:gd name="adj1" fmla="val -49143"/>
              <a:gd name="adj2" fmla="val 86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Help </a:t>
            </a:r>
            <a:r>
              <a:rPr lang="en-US" sz="2400" dirty="0" smtClean="0">
                <a:solidFill>
                  <a:srgbClr val="002060"/>
                </a:solidFill>
              </a:rPr>
              <a:t>opens in a separate window at the location requested.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24200" y="4114800"/>
            <a:ext cx="40386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505200" y="5410200"/>
            <a:ext cx="5029200" cy="1447800"/>
          </a:xfrm>
          <a:prstGeom prst="wedgeRoundRectCallout">
            <a:avLst>
              <a:gd name="adj1" fmla="val 3461"/>
              <a:gd name="adj2" fmla="val -7451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Help </a:t>
            </a:r>
            <a:r>
              <a:rPr lang="en-US" sz="2400" dirty="0" smtClean="0">
                <a:solidFill>
                  <a:srgbClr val="002060"/>
                </a:solidFill>
              </a:rPr>
              <a:t>on form data entry screens provides easy access to Application Guide for additional guidance on field content information.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276600" y="4648200"/>
            <a:ext cx="55626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1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Links &amp; Self Help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919" y="1676400"/>
            <a:ext cx="827887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ASSIST: </a:t>
            </a:r>
            <a:r>
              <a:rPr lang="en-US" sz="2800" b="1" dirty="0" smtClean="0">
                <a:solidFill>
                  <a:srgbClr val="002060"/>
                </a:solidFill>
                <a:hlinkClick r:id="rId2"/>
              </a:rPr>
              <a:t>https://public.era.nih.gov/assist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Online help: </a:t>
            </a:r>
            <a:r>
              <a:rPr lang="en-US" sz="2400" b="1" dirty="0" smtClean="0">
                <a:solidFill>
                  <a:srgbClr val="002060"/>
                </a:solidFill>
                <a:hlinkClick r:id="rId3"/>
              </a:rPr>
              <a:t>http://era.nih.gov/erahelp/ASSIST/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Applying Electronically Website for Multi-project Applications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b="1" dirty="0">
                <a:solidFill>
                  <a:srgbClr val="002060"/>
                </a:solidFill>
                <a:hlinkClick r:id="rId4"/>
              </a:rPr>
              <a:t>http://</a:t>
            </a:r>
            <a:r>
              <a:rPr lang="en-US" sz="2400" b="1" dirty="0" smtClean="0">
                <a:solidFill>
                  <a:srgbClr val="002060"/>
                </a:solidFill>
                <a:hlinkClick r:id="rId4"/>
              </a:rPr>
              <a:t>grants.nih.gov/grants/ElectronicReceipt/com_index.htm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Annotated form set: </a:t>
            </a:r>
            <a:r>
              <a:rPr lang="en-US" sz="2400" b="1" dirty="0" smtClean="0">
                <a:solidFill>
                  <a:srgbClr val="002060"/>
                </a:solidFill>
                <a:hlinkClick r:id="rId5"/>
              </a:rPr>
              <a:t>http://grants.nih.gov/grants/ElectronicReceipt/files/annotated_multi-project.pdf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09600"/>
            <a:ext cx="2438399" cy="2438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1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Help Desk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86" y="784086"/>
            <a:ext cx="2797314" cy="2797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175" y="1237595"/>
            <a:ext cx="79428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eRA Commons Help Desk</a:t>
            </a:r>
          </a:p>
          <a:p>
            <a:endParaRPr lang="en-US" sz="800" dirty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Web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hlinkClick r:id="rId3"/>
              </a:rPr>
              <a:t>http://era.nih.gov/help/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Toll-free: </a:t>
            </a:r>
            <a:r>
              <a:rPr lang="en-US" sz="2800" dirty="0">
                <a:solidFill>
                  <a:srgbClr val="002060"/>
                </a:solidFill>
              </a:rPr>
              <a:t>1-866-504-9552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Phone: </a:t>
            </a:r>
            <a:r>
              <a:rPr lang="en-US" sz="2800" dirty="0">
                <a:solidFill>
                  <a:srgbClr val="002060"/>
                </a:solidFill>
              </a:rPr>
              <a:t>301-402-7469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TTY: </a:t>
            </a:r>
            <a:r>
              <a:rPr lang="en-US" sz="2800" dirty="0">
                <a:solidFill>
                  <a:srgbClr val="002060"/>
                </a:solidFill>
              </a:rPr>
              <a:t>301-451-5939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Hours: </a:t>
            </a:r>
            <a:r>
              <a:rPr lang="en-US" sz="2800" dirty="0">
                <a:solidFill>
                  <a:srgbClr val="002060"/>
                </a:solidFill>
              </a:rPr>
              <a:t>Mon-Fri, 7a.m. to 8 p.m. Eastern Time 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             (</a:t>
            </a:r>
            <a:r>
              <a:rPr lang="en-US" sz="2800" dirty="0">
                <a:solidFill>
                  <a:srgbClr val="002060"/>
                </a:solidFill>
              </a:rPr>
              <a:t>Except for Federal holidays)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030632" y="4777025"/>
            <a:ext cx="7503768" cy="1928575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Although we’ve worked closely with Grants.gov, ASSIST is a system developed and managed by NIH. </a:t>
            </a:r>
          </a:p>
          <a:p>
            <a:pPr algn="ctr"/>
            <a:endParaRPr lang="en-US" sz="1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eRA Commons Help Desk should be your first stop for support.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60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Dealing with System Issues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896856"/>
            <a:ext cx="80170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Follow our ‘system issue’ procedure if </a:t>
            </a:r>
            <a:r>
              <a:rPr lang="en-US" sz="2800" dirty="0">
                <a:solidFill>
                  <a:srgbClr val="002060"/>
                </a:solidFill>
              </a:rPr>
              <a:t>you run into </a:t>
            </a:r>
            <a:r>
              <a:rPr lang="en-US" sz="2800" dirty="0" smtClean="0">
                <a:solidFill>
                  <a:srgbClr val="002060"/>
                </a:solidFill>
              </a:rPr>
              <a:t>problems beyond your control that </a:t>
            </a:r>
            <a:r>
              <a:rPr lang="en-US" sz="2800" dirty="0">
                <a:solidFill>
                  <a:srgbClr val="002060"/>
                </a:solidFill>
              </a:rPr>
              <a:t>threaten your on-time </a:t>
            </a:r>
            <a:r>
              <a:rPr lang="en-US" sz="2800" dirty="0" smtClean="0">
                <a:solidFill>
                  <a:srgbClr val="002060"/>
                </a:solidFill>
              </a:rPr>
              <a:t>submission:</a:t>
            </a:r>
          </a:p>
          <a:p>
            <a:endParaRPr lang="en-US" sz="2800" dirty="0"/>
          </a:p>
          <a:p>
            <a:pPr lvl="1"/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grants.nih.gov/grants/ElectronicReceipt/support.htm#guidelines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66825"/>
            <a:ext cx="3810000" cy="2619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Feedback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219200"/>
            <a:ext cx="801706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ASSIST is in </a:t>
            </a:r>
            <a:r>
              <a:rPr lang="en-US" sz="2800" b="1" dirty="0" smtClean="0">
                <a:solidFill>
                  <a:srgbClr val="C00000"/>
                </a:solidFill>
              </a:rPr>
              <a:t>pilot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We need your feedback to improve the service and make our full transition to electronic submission of multi-project applications go as smoothly as possible.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To provide feedback take advantage of the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eRA Help Desk web ticketing system</a:t>
            </a:r>
          </a:p>
          <a:p>
            <a:endParaRPr lang="en-US" sz="1000" dirty="0" smtClean="0">
              <a:solidFill>
                <a:srgbClr val="002060"/>
              </a:solidFill>
            </a:endParaRPr>
          </a:p>
          <a:p>
            <a:pPr marL="0" lvl="1" algn="ctr"/>
            <a:r>
              <a:rPr lang="en-US" sz="2800" dirty="0" smtClean="0">
                <a:solidFill>
                  <a:srgbClr val="C00000"/>
                </a:solidFill>
              </a:rPr>
              <a:t>https://public.era.nih.gov/commonshelp</a:t>
            </a:r>
          </a:p>
          <a:p>
            <a:endParaRPr lang="en-US" sz="1050" dirty="0" smtClean="0">
              <a:solidFill>
                <a:srgbClr val="00206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Choose ‘Other’ for the ‘I need help with question’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Start your Description with ‘ASSIST Feedback’ </a:t>
            </a:r>
          </a:p>
          <a:p>
            <a:pPr lvl="1"/>
            <a:endParaRPr lang="en-US" sz="2800" dirty="0" smtClean="0">
              <a:solidFill>
                <a:srgbClr val="002060"/>
              </a:solidFill>
              <a:hlinkClick r:id="rId2"/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9" name="Picture 8" descr="stick_figure_listen_400_clr_30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3429000"/>
            <a:ext cx="1828800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8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rot="5400000">
            <a:off x="4101374" y="1434374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grpSp>
        <p:nvGrpSpPr>
          <p:cNvPr id="3" name="Stick_Figure1"/>
          <p:cNvGrpSpPr/>
          <p:nvPr/>
        </p:nvGrpSpPr>
        <p:grpSpPr>
          <a:xfrm>
            <a:off x="1021723" y="2507219"/>
            <a:ext cx="1547201" cy="2750579"/>
            <a:chOff x="295605" y="2507219"/>
            <a:chExt cx="1547201" cy="2750579"/>
          </a:xfrm>
        </p:grpSpPr>
        <p:pic>
          <p:nvPicPr>
            <p:cNvPr id="45" name="figur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05" y="2507219"/>
              <a:ext cx="1547201" cy="2750579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 rot="21319526">
              <a:off x="391713" y="2686517"/>
              <a:ext cx="590226" cy="707886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Q</a:t>
              </a:r>
              <a:endParaRPr lang="en-US" sz="40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77451" y="3253324"/>
              <a:ext cx="535724" cy="64633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U</a:t>
              </a:r>
              <a:endParaRPr lang="en-US" sz="36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6" name="Stick_Figure4"/>
          <p:cNvGrpSpPr/>
          <p:nvPr/>
        </p:nvGrpSpPr>
        <p:grpSpPr>
          <a:xfrm>
            <a:off x="4037703" y="2562947"/>
            <a:ext cx="1062938" cy="2429572"/>
            <a:chOff x="3311585" y="2562947"/>
            <a:chExt cx="1062938" cy="2429572"/>
          </a:xfrm>
        </p:grpSpPr>
        <p:pic>
          <p:nvPicPr>
            <p:cNvPr id="58" name="figur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585" y="2562947"/>
              <a:ext cx="1062938" cy="242957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666219" y="3229342"/>
              <a:ext cx="5052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T</a:t>
              </a:r>
              <a:endParaRPr lang="en-US" sz="40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4" name="Stick_Figure2"/>
          <p:cNvGrpSpPr/>
          <p:nvPr/>
        </p:nvGrpSpPr>
        <p:grpSpPr>
          <a:xfrm>
            <a:off x="2363920" y="2575273"/>
            <a:ext cx="1212721" cy="2587138"/>
            <a:chOff x="1637802" y="2575273"/>
            <a:chExt cx="1212721" cy="2587138"/>
          </a:xfrm>
        </p:grpSpPr>
        <p:pic>
          <p:nvPicPr>
            <p:cNvPr id="64" name="figur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802" y="2575273"/>
              <a:ext cx="1212721" cy="258713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871947" y="3228706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E</a:t>
              </a:r>
              <a:endParaRPr lang="en-US" sz="40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5" name="Stick_Figure3"/>
          <p:cNvGrpSpPr/>
          <p:nvPr/>
        </p:nvGrpSpPr>
        <p:grpSpPr>
          <a:xfrm>
            <a:off x="3230890" y="2537756"/>
            <a:ext cx="1336351" cy="2515484"/>
            <a:chOff x="2504772" y="2537756"/>
            <a:chExt cx="1336351" cy="2515484"/>
          </a:xfrm>
        </p:grpSpPr>
        <p:pic>
          <p:nvPicPr>
            <p:cNvPr id="54" name="figur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72" y="2537756"/>
              <a:ext cx="1336351" cy="2515484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2878584" y="3079783"/>
              <a:ext cx="526106" cy="707886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S</a:t>
              </a:r>
              <a:endParaRPr lang="en-US" sz="40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7" name="Stick_Figure5"/>
          <p:cNvGrpSpPr/>
          <p:nvPr/>
        </p:nvGrpSpPr>
        <p:grpSpPr>
          <a:xfrm>
            <a:off x="4915536" y="2604431"/>
            <a:ext cx="1299530" cy="2446174"/>
            <a:chOff x="4189418" y="2604431"/>
            <a:chExt cx="1299530" cy="2446174"/>
          </a:xfrm>
        </p:grpSpPr>
        <p:pic>
          <p:nvPicPr>
            <p:cNvPr id="69" name="figur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418" y="2604431"/>
              <a:ext cx="1299530" cy="244617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4636252" y="3131523"/>
              <a:ext cx="344966" cy="707886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I</a:t>
              </a:r>
              <a:endParaRPr lang="en-US" sz="40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8" name="Stick_Figure6"/>
          <p:cNvGrpSpPr/>
          <p:nvPr/>
        </p:nvGrpSpPr>
        <p:grpSpPr>
          <a:xfrm>
            <a:off x="5807470" y="2556788"/>
            <a:ext cx="1083871" cy="2477419"/>
            <a:chOff x="5081352" y="2556788"/>
            <a:chExt cx="1083871" cy="2477419"/>
          </a:xfrm>
        </p:grpSpPr>
        <p:pic>
          <p:nvPicPr>
            <p:cNvPr id="79" name="figur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352" y="2556788"/>
              <a:ext cx="1083871" cy="2477419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5405467" y="3236307"/>
              <a:ext cx="5902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O</a:t>
              </a:r>
              <a:endParaRPr lang="en-US" sz="40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11" name="Stick_Figure9"/>
          <p:cNvGrpSpPr/>
          <p:nvPr/>
        </p:nvGrpSpPr>
        <p:grpSpPr>
          <a:xfrm>
            <a:off x="7498723" y="2613958"/>
            <a:ext cx="1264277" cy="2557323"/>
            <a:chOff x="7803523" y="2613958"/>
            <a:chExt cx="1264277" cy="2557323"/>
          </a:xfrm>
        </p:grpSpPr>
        <p:pic>
          <p:nvPicPr>
            <p:cNvPr id="85" name="figure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523" y="2613958"/>
              <a:ext cx="1264277" cy="2557323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8053455" y="2871257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S</a:t>
              </a:r>
            </a:p>
          </p:txBody>
        </p:sp>
      </p:grpSp>
      <p:grpSp>
        <p:nvGrpSpPr>
          <p:cNvPr id="9" name="Stick_Figure7"/>
          <p:cNvGrpSpPr/>
          <p:nvPr/>
        </p:nvGrpSpPr>
        <p:grpSpPr>
          <a:xfrm>
            <a:off x="6736225" y="2581159"/>
            <a:ext cx="1212721" cy="2587138"/>
            <a:chOff x="6019302" y="2581159"/>
            <a:chExt cx="1212721" cy="2587138"/>
          </a:xfrm>
        </p:grpSpPr>
        <p:pic>
          <p:nvPicPr>
            <p:cNvPr id="35" name="figur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302" y="2581159"/>
              <a:ext cx="1212721" cy="258713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238928" y="3272692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rPr>
                <a:t>N</a:t>
              </a:r>
              <a:endParaRPr lang="en-US" sz="4000" dirty="0">
                <a:solidFill>
                  <a:srgbClr val="FFFFFF">
                    <a:lumMod val="85000"/>
                  </a:srgbClr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67774" y="5666061"/>
            <a:ext cx="847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Thank You for Attending our Webinar!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Your Title Here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914400"/>
            <a:ext cx="6934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Find 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Opportunity</a:t>
            </a:r>
            <a:endParaRPr lang="en-US" sz="7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4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Multi-project FOAs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175" y="1237595"/>
            <a:ext cx="794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Multi-project FOAs are posted in: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90600" y="2269634"/>
            <a:ext cx="4038600" cy="4132182"/>
            <a:chOff x="990600" y="2269634"/>
            <a:chExt cx="4038600" cy="4132182"/>
          </a:xfrm>
        </p:grpSpPr>
        <p:grpSp>
          <p:nvGrpSpPr>
            <p:cNvPr id="17" name="Group 16"/>
            <p:cNvGrpSpPr/>
            <p:nvPr/>
          </p:nvGrpSpPr>
          <p:grpSpPr>
            <a:xfrm>
              <a:off x="990600" y="2269634"/>
              <a:ext cx="4038600" cy="4132182"/>
              <a:chOff x="990600" y="2269634"/>
              <a:chExt cx="4038600" cy="4132182"/>
            </a:xfrm>
          </p:grpSpPr>
          <p:sp>
            <p:nvSpPr>
              <p:cNvPr id="11" name="Rectangle 10"/>
              <p:cNvSpPr/>
              <p:nvPr/>
            </p:nvSpPr>
            <p:spPr>
              <a:xfrm rot="259087">
                <a:off x="990600" y="2623100"/>
                <a:ext cx="4038600" cy="3778716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0" bIns="91440" rtlCol="0" anchor="b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radley Hand ITC" pitchFamily="66" charset="0"/>
                    <a:ea typeface="+mn-ea"/>
                    <a:cs typeface="+mn-cs"/>
                  </a:rPr>
                  <a:t>NIH Guide</a:t>
                </a:r>
                <a:r>
                  <a:rPr kumimoji="0" lang="en-US" sz="20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radley Hand ITC" pitchFamily="66" charset="0"/>
                    <a:ea typeface="+mn-ea"/>
                    <a:cs typeface="+mn-cs"/>
                  </a:rPr>
                  <a:t> for Grants &amp; Contracts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59087">
                <a:off x="1310101" y="2855797"/>
                <a:ext cx="3522280" cy="3047209"/>
              </a:xfrm>
              <a:prstGeom prst="rect">
                <a:avLst/>
              </a:pr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900" y="2269634"/>
                <a:ext cx="514350" cy="685800"/>
              </a:xfrm>
              <a:prstGeom prst="rect">
                <a:avLst/>
              </a:prstGeom>
            </p:spPr>
          </p:pic>
        </p:grpSp>
        <p:sp>
          <p:nvSpPr>
            <p:cNvPr id="3" name="Oval 2"/>
            <p:cNvSpPr/>
            <p:nvPr/>
          </p:nvSpPr>
          <p:spPr>
            <a:xfrm rot="300000">
              <a:off x="2084284" y="5022743"/>
              <a:ext cx="2702599" cy="999318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62299" y="2209800"/>
            <a:ext cx="3856912" cy="4027066"/>
            <a:chOff x="4862299" y="2209800"/>
            <a:chExt cx="3856912" cy="4027066"/>
          </a:xfrm>
        </p:grpSpPr>
        <p:grpSp>
          <p:nvGrpSpPr>
            <p:cNvPr id="7" name="Group 6"/>
            <p:cNvGrpSpPr/>
            <p:nvPr/>
          </p:nvGrpSpPr>
          <p:grpSpPr>
            <a:xfrm>
              <a:off x="4862299" y="2541414"/>
              <a:ext cx="3856912" cy="3695452"/>
              <a:chOff x="4862299" y="2541414"/>
              <a:chExt cx="3856912" cy="3695452"/>
            </a:xfrm>
          </p:grpSpPr>
          <p:grpSp>
            <p:nvGrpSpPr>
              <p:cNvPr id="20" name="Group 19"/>
              <p:cNvGrpSpPr/>
              <p:nvPr/>
            </p:nvGrpSpPr>
            <p:grpSpPr>
              <a:xfrm rot="20617483">
                <a:off x="4862299" y="2541414"/>
                <a:ext cx="3856912" cy="3695452"/>
                <a:chOff x="214389" y="572702"/>
                <a:chExt cx="3581400" cy="36576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 rot="259087">
                  <a:off x="214389" y="572702"/>
                  <a:ext cx="3581400" cy="3657600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blurRad="889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tIns="0" bIns="91440" rtlCol="0" anchor="b" anchorCtr="0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b="1" dirty="0" smtClean="0">
                      <a:solidFill>
                        <a:srgbClr val="FF0000"/>
                      </a:solidFill>
                      <a:latin typeface="Bradley Hand ITC" pitchFamily="66" charset="0"/>
                    </a:rPr>
                    <a:t>Grants.gov Find</a:t>
                  </a:r>
                  <a:endPara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radley Hand ITC" pitchFamily="66" charset="0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259087">
                  <a:off x="446561" y="803291"/>
                  <a:ext cx="3124200" cy="2926080"/>
                </a:xfrm>
                <a:prstGeom prst="rect">
                  <a:avLst/>
                </a:prstGeom>
                <a:blipFill dpi="0" rotWithShape="1">
                  <a:blip r:embed="rId4" cstate="print"/>
                  <a:srcRect/>
                  <a:stretch>
                    <a:fillRect/>
                  </a:stretch>
                </a:blip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 rot="300000">
                <a:off x="5013613" y="4125600"/>
                <a:ext cx="1022747" cy="999318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980000">
              <a:off x="6248400" y="2209800"/>
              <a:ext cx="514350" cy="6858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6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NIH Guide for Grants &amp; Contracts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73" y="1066800"/>
            <a:ext cx="5358527" cy="2658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33800"/>
            <a:ext cx="5358527" cy="2801207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5943600" y="1752600"/>
            <a:ext cx="3048000" cy="1743932"/>
          </a:xfrm>
          <a:prstGeom prst="wedgeRoundRectCallout">
            <a:avLst>
              <a:gd name="adj1" fmla="val -45393"/>
              <a:gd name="adj2" fmla="val 7326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Announcement text clearly indicates electronic submission is required.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89873" y="6096000"/>
            <a:ext cx="2234328" cy="43900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ular Callout 30"/>
          <p:cNvSpPr/>
          <p:nvPr/>
        </p:nvSpPr>
        <p:spPr>
          <a:xfrm>
            <a:off x="3804458" y="5477305"/>
            <a:ext cx="4784538" cy="1057702"/>
          </a:xfrm>
          <a:prstGeom prst="wedgeRoundRectCallout">
            <a:avLst>
              <a:gd name="adj1" fmla="val -63168"/>
              <a:gd name="adj2" fmla="val 2863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Apply for Grant Electronically button brings you to the ASSIST site.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8200" y="3784600"/>
            <a:ext cx="5410200" cy="134980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54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Grants.gov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5075452" cy="270958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334000" y="1595043"/>
            <a:ext cx="3419007" cy="652182"/>
          </a:xfrm>
          <a:prstGeom prst="wedgeRoundRectCallout">
            <a:avLst>
              <a:gd name="adj1" fmla="val -45393"/>
              <a:gd name="adj2" fmla="val 7326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i="1" dirty="0" smtClean="0">
                <a:solidFill>
                  <a:srgbClr val="002060"/>
                </a:solidFill>
              </a:rPr>
              <a:t>Application</a:t>
            </a:r>
            <a:r>
              <a:rPr lang="en-US" sz="2400" dirty="0" smtClean="0">
                <a:solidFill>
                  <a:srgbClr val="002060"/>
                </a:solidFill>
              </a:rPr>
              <a:t> button.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760333" y="2247225"/>
            <a:ext cx="802267" cy="34873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11001"/>
            <a:ext cx="4052477" cy="7799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43" y="4267200"/>
            <a:ext cx="4466668" cy="2423810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5161466" y="2595955"/>
            <a:ext cx="0" cy="6912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6486993" y="2961151"/>
            <a:ext cx="2357204" cy="652182"/>
          </a:xfrm>
          <a:prstGeom prst="wedgeRoundRectCallout">
            <a:avLst>
              <a:gd name="adj1" fmla="val -46665"/>
              <a:gd name="adj2" fmla="val 8935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i="1" dirty="0" smtClean="0">
                <a:solidFill>
                  <a:srgbClr val="002060"/>
                </a:solidFill>
              </a:rPr>
              <a:t>Download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84726" y="3804843"/>
            <a:ext cx="802267" cy="34873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85859" y="4153573"/>
            <a:ext cx="0" cy="57082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990600" y="4406506"/>
            <a:ext cx="3020318" cy="1613293"/>
          </a:xfrm>
          <a:prstGeom prst="wedgeRoundRectCallout">
            <a:avLst>
              <a:gd name="adj1" fmla="val 45934"/>
              <a:gd name="adj2" fmla="val 7992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Clicking the </a:t>
            </a:r>
            <a:r>
              <a:rPr lang="en-US" sz="2400" b="1" i="1" dirty="0" smtClean="0">
                <a:solidFill>
                  <a:srgbClr val="002060"/>
                </a:solidFill>
              </a:rPr>
              <a:t>Link to Agency Multi-project System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will bring you to ASSIST.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86201" y="6509270"/>
            <a:ext cx="2199658" cy="34873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1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Before </a:t>
            </a:r>
            <a:r>
              <a:rPr lang="en-US" sz="5400" dirty="0">
                <a:solidFill>
                  <a:schemeClr val="bg1"/>
                </a:solidFill>
              </a:rPr>
              <a:t>jumping into ASSIST, take some time to learn about the new process 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3352800"/>
            <a:ext cx="2505075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05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Multi-project FOAs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5358527" cy="26583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3" y="3810000"/>
            <a:ext cx="5575999" cy="1920751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872270" y="3657600"/>
            <a:ext cx="3547330" cy="60409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5486400" y="1935469"/>
            <a:ext cx="3463800" cy="2712731"/>
          </a:xfrm>
          <a:prstGeom prst="wedgeRoundRectCallout">
            <a:avLst>
              <a:gd name="adj1" fmla="val -74459"/>
              <a:gd name="adj2" fmla="val 2726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Section IV. Application and Submission Information </a:t>
            </a:r>
            <a:r>
              <a:rPr lang="en-US" sz="2400" dirty="0" smtClean="0">
                <a:solidFill>
                  <a:srgbClr val="002060"/>
                </a:solidFill>
              </a:rPr>
              <a:t>of NIH FOAs includes important guidance for preparing your application in ASSIST.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40089" y="5029200"/>
            <a:ext cx="1398511" cy="228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ular Callout 35"/>
          <p:cNvSpPr/>
          <p:nvPr/>
        </p:nvSpPr>
        <p:spPr>
          <a:xfrm>
            <a:off x="1752600" y="5730751"/>
            <a:ext cx="6874062" cy="990600"/>
          </a:xfrm>
          <a:prstGeom prst="wedgeRoundRectCallout">
            <a:avLst>
              <a:gd name="adj1" fmla="val -25511"/>
              <a:gd name="adj2" fmla="val -8561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i="1" dirty="0" smtClean="0">
                <a:solidFill>
                  <a:srgbClr val="002060"/>
                </a:solidFill>
              </a:rPr>
              <a:t>SF424 (R&amp;R) Application Guide </a:t>
            </a:r>
            <a:r>
              <a:rPr lang="en-US" sz="2400" dirty="0" smtClean="0">
                <a:solidFill>
                  <a:srgbClr val="002060"/>
                </a:solidFill>
              </a:rPr>
              <a:t>provides general instructions for completing application forms.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1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>
                    <a:lumMod val="95000"/>
                  </a:srgbClr>
                </a:solidFill>
              </a:rPr>
              <a:t>Multi-project FOAs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334000" y="1524000"/>
            <a:ext cx="3505200" cy="2819400"/>
          </a:xfrm>
          <a:prstGeom prst="wedgeRoundRectCallout">
            <a:avLst>
              <a:gd name="adj1" fmla="val -45607"/>
              <a:gd name="adj2" fmla="val -3289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Agency-specific instructions are marked with the HHS logo.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sz="2400" dirty="0" smtClean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sz="2400" dirty="0" smtClean="0">
              <a:solidFill>
                <a:srgbClr val="002060"/>
              </a:solidFill>
            </a:endParaRPr>
          </a:p>
          <a:p>
            <a:pPr algn="ctr"/>
            <a:endParaRPr lang="en-US" sz="2400" dirty="0" smtClean="0">
              <a:solidFill>
                <a:srgbClr val="002060"/>
              </a:solidFill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82598"/>
            <a:ext cx="4127771" cy="5094402"/>
          </a:xfrm>
          <a:prstGeom prst="rect">
            <a:avLst/>
          </a:prstGeom>
          <a:noFill/>
          <a:ln w="317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hhs_logo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819400"/>
            <a:ext cx="1333500" cy="13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410200" y="4575267"/>
            <a:ext cx="3505200" cy="1905362"/>
          </a:xfrm>
          <a:prstGeom prst="wedgeRoundRectCallout">
            <a:avLst>
              <a:gd name="adj1" fmla="val -45607"/>
              <a:gd name="adj2" fmla="val -3289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When instructions in the Application Guide conflict with instructions in the FOA, the FOA wins.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98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5999"/>
            <a:ext cx="6790477" cy="3485715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>
                    <a:lumMod val="95000"/>
                  </a:srgbClr>
                </a:solidFill>
              </a:rPr>
              <a:t>Multi-project FOAs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81870" y="2438400"/>
            <a:ext cx="3852129" cy="2667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1752600" y="1066800"/>
            <a:ext cx="6477000" cy="892313"/>
          </a:xfrm>
          <a:prstGeom prst="wedgeRoundRectCallout">
            <a:avLst>
              <a:gd name="adj1" fmla="val -26256"/>
              <a:gd name="adj2" fmla="val 998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Types of components allowed for the FOA and available in ASSIST for application preparation.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199266" y="5486400"/>
            <a:ext cx="5659866" cy="1242342"/>
          </a:xfrm>
          <a:prstGeom prst="wedgeRoundRectCallout">
            <a:avLst>
              <a:gd name="adj1" fmla="val 22243"/>
              <a:gd name="adj2" fmla="val -9047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Research Strategy page limits enforced in ASSIST for each component.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3000" y="2285999"/>
            <a:ext cx="2590799" cy="259080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2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8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7774" y="381000"/>
            <a:ext cx="8476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Preparing paper-based, multi-project applications can be an overwhelming task…</a:t>
            </a:r>
            <a:endParaRPr lang="en-US" sz="36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98" y="1975222"/>
            <a:ext cx="4882778" cy="4882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60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80" y="2286000"/>
            <a:ext cx="7647620" cy="4342857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>
                    <a:lumMod val="95000"/>
                  </a:srgbClr>
                </a:solidFill>
              </a:rPr>
              <a:t>Multi-project FOAs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2302" y="2133600"/>
            <a:ext cx="7954508" cy="439645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1537810" y="1069298"/>
            <a:ext cx="6858000" cy="892313"/>
          </a:xfrm>
          <a:prstGeom prst="wedgeRoundRectCallout">
            <a:avLst>
              <a:gd name="adj1" fmla="val -19480"/>
              <a:gd name="adj2" fmla="val 7297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Table provides additional instructions common to all multi-project applications.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4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66" y="2562743"/>
            <a:ext cx="7933334" cy="4142857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>
                    <a:lumMod val="95000"/>
                  </a:srgbClr>
                </a:solidFill>
              </a:rPr>
              <a:t>Multi-project FOAs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" y="2133600"/>
            <a:ext cx="5654698" cy="439645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1537810" y="1069298"/>
            <a:ext cx="6858000" cy="892313"/>
          </a:xfrm>
          <a:prstGeom prst="wedgeRoundRectCallout">
            <a:avLst>
              <a:gd name="adj1" fmla="val -21666"/>
              <a:gd name="adj2" fmla="val 113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Additional component-specific instructions provide guidance specific to the FOA.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6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Get Familiar with the New Format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175" y="1237595"/>
            <a:ext cx="811128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All electronic multi-project applications will include: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US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A single Overall component</a:t>
            </a:r>
          </a:p>
          <a:p>
            <a:pPr marL="1371600" lvl="2" indent="-457200">
              <a:buSzPct val="75000"/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2060"/>
                </a:solidFill>
              </a:rPr>
              <a:t>Provides overview of entire application</a:t>
            </a:r>
            <a:br>
              <a:rPr lang="en-US" sz="2400" dirty="0" smtClean="0">
                <a:solidFill>
                  <a:srgbClr val="002060"/>
                </a:solidFill>
              </a:rPr>
            </a:br>
            <a:endParaRPr lang="en-US" sz="2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Some number of </a:t>
            </a:r>
            <a:r>
              <a:rPr lang="en-US" sz="2800" dirty="0">
                <a:solidFill>
                  <a:srgbClr val="002060"/>
                </a:solidFill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dditional components</a:t>
            </a:r>
          </a:p>
          <a:p>
            <a:pPr marL="1371600" lvl="2" indent="-457200">
              <a:buSzPct val="75000"/>
              <a:buFont typeface="Courier New" pitchFamily="49" charset="0"/>
              <a:buChar char="o"/>
            </a:pPr>
            <a:r>
              <a:rPr lang="en-US" sz="2400" dirty="0">
                <a:solidFill>
                  <a:srgbClr val="002060"/>
                </a:solidFill>
              </a:rPr>
              <a:t>Component types allowed vary by opportunity</a:t>
            </a:r>
          </a:p>
          <a:p>
            <a:pPr marL="1371600" lvl="2" indent="-457200">
              <a:buSzPct val="75000"/>
              <a:buFont typeface="Courier New" pitchFamily="49" charset="0"/>
              <a:buChar char="o"/>
            </a:pPr>
            <a:r>
              <a:rPr lang="en-US" sz="2400" dirty="0">
                <a:solidFill>
                  <a:srgbClr val="002060"/>
                </a:solidFill>
              </a:rPr>
              <a:t>Announcements will clearly indicate the types of components expected in a responsive </a:t>
            </a:r>
            <a:r>
              <a:rPr lang="en-US" sz="2400" dirty="0" smtClean="0">
                <a:solidFill>
                  <a:srgbClr val="002060"/>
                </a:solidFill>
              </a:rPr>
              <a:t>application</a:t>
            </a:r>
            <a:br>
              <a:rPr lang="en-US" sz="2400" dirty="0" smtClean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Automatically prepared data summaries</a:t>
            </a:r>
          </a:p>
          <a:p>
            <a:pPr marL="1371600" lvl="2" indent="-457200">
              <a:buSzPct val="75000"/>
              <a:buFont typeface="Courier New" pitchFamily="49" charset="0"/>
              <a:buChar char="o"/>
            </a:pPr>
            <a:r>
              <a:rPr lang="en-US" sz="2400" dirty="0">
                <a:solidFill>
                  <a:srgbClr val="002060"/>
                </a:solidFill>
              </a:rPr>
              <a:t>Compiled from information included in components</a:t>
            </a:r>
          </a:p>
          <a:p>
            <a:pPr marL="1371600" lvl="2" indent="-457200">
              <a:buSzPct val="75000"/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2060"/>
                </a:solidFill>
              </a:rPr>
              <a:t>Helps </a:t>
            </a:r>
            <a:r>
              <a:rPr lang="en-US" sz="2400" dirty="0">
                <a:solidFill>
                  <a:srgbClr val="002060"/>
                </a:solidFill>
              </a:rPr>
              <a:t>reviewers and staff work with the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30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3872179" y="-3872180"/>
            <a:ext cx="139964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Understand How Your Application Image will be Assembled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8920" y="1551087"/>
            <a:ext cx="79428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Multi-project application images are assembled as follows: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The Overall component is presented first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Data summaries follow the Overall component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Additional component </a:t>
            </a:r>
            <a:r>
              <a:rPr lang="en-US" sz="2800" dirty="0">
                <a:solidFill>
                  <a:srgbClr val="002060"/>
                </a:solidFill>
              </a:rPr>
              <a:t>types are presented in alphabetical order </a:t>
            </a:r>
            <a:r>
              <a:rPr lang="en-US" sz="2800" dirty="0" smtClean="0">
                <a:solidFill>
                  <a:srgbClr val="002060"/>
                </a:solidFill>
              </a:rPr>
              <a:t> (</a:t>
            </a:r>
            <a:r>
              <a:rPr lang="en-US" sz="2800" dirty="0">
                <a:solidFill>
                  <a:srgbClr val="002060"/>
                </a:solidFill>
              </a:rPr>
              <a:t>e</a:t>
            </a:r>
            <a:r>
              <a:rPr lang="en-US" sz="2800" dirty="0" smtClean="0">
                <a:solidFill>
                  <a:srgbClr val="002060"/>
                </a:solidFill>
              </a:rPr>
              <a:t>.g. Cores before Projects)</a:t>
            </a:r>
            <a:endParaRPr lang="en-US" sz="2800" dirty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Components of the same type are grouped together and presented in the order created in ASSIST</a:t>
            </a:r>
          </a:p>
          <a:p>
            <a:pPr marL="1371600" lvl="2" indent="-457200">
              <a:buSzPct val="75000"/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002060"/>
                </a:solidFill>
              </a:rPr>
              <a:t>Identified by Component Type and sequential number (e.g. Core-001, Core-002)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25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ASSIST Application Format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38273569"/>
              </p:ext>
            </p:extLst>
          </p:nvPr>
        </p:nvGraphicFramePr>
        <p:xfrm>
          <a:off x="914400" y="990600"/>
          <a:ext cx="7899400" cy="5777356"/>
        </p:xfrm>
        <a:graphic>
          <a:graphicData uri="http://schemas.openxmlformats.org/presentationml/2006/ole">
            <p:oleObj spid="_x0000_s16449" name="Slide" r:id="rId3" imgW="3319227" imgH="2488788" progId="PowerPoint.Slide.8">
              <p:embed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0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Create an Application Plan</a:t>
            </a:r>
            <a:endParaRPr lang="en-US" sz="7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87226"/>
            <a:ext cx="2505520" cy="180397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6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Create an Application Plan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143000"/>
            <a:ext cx="82476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188" lvl="1" indent="-2809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Carefully </a:t>
            </a:r>
            <a:r>
              <a:rPr lang="en-US" sz="3200" dirty="0">
                <a:solidFill>
                  <a:srgbClr val="002060"/>
                </a:solidFill>
              </a:rPr>
              <a:t>read the FOA and note the allowable </a:t>
            </a:r>
            <a:r>
              <a:rPr lang="en-US" sz="3200" dirty="0" smtClean="0">
                <a:solidFill>
                  <a:srgbClr val="002060"/>
                </a:solidFill>
              </a:rPr>
              <a:t>types </a:t>
            </a:r>
            <a:r>
              <a:rPr lang="en-US" sz="3200" dirty="0">
                <a:solidFill>
                  <a:srgbClr val="002060"/>
                </a:solidFill>
              </a:rPr>
              <a:t>of </a:t>
            </a:r>
            <a:r>
              <a:rPr lang="en-US" sz="3200" dirty="0" smtClean="0">
                <a:solidFill>
                  <a:srgbClr val="002060"/>
                </a:solidFill>
              </a:rPr>
              <a:t>required/optional </a:t>
            </a:r>
            <a:r>
              <a:rPr lang="en-US" sz="3200" dirty="0">
                <a:solidFill>
                  <a:srgbClr val="002060"/>
                </a:solidFill>
              </a:rPr>
              <a:t>components </a:t>
            </a:r>
            <a:r>
              <a:rPr lang="en-US" sz="3200" dirty="0" smtClean="0">
                <a:solidFill>
                  <a:srgbClr val="002060"/>
                </a:solidFill>
              </a:rPr>
              <a:t>and any special instructions</a:t>
            </a:r>
            <a:endParaRPr lang="en-US" sz="1600" dirty="0">
              <a:solidFill>
                <a:srgbClr val="002060"/>
              </a:solidFill>
            </a:endParaRP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Decide how you want to distribute the work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Ensure all eRA Commons and Grants.gov registrations are in place 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Gather the Commons IDs for everyone who will be working on your application in ASSIST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79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Define the Layout of Your Application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0175" y="1237595"/>
            <a:ext cx="79428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Think about the components you plan to include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PD/PIs for entire application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Project lead for each component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Organization lead for each component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Project Title for each component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Start/End dates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Determine the order you want the components to appear in the final application image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Create the application shell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88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195921" y="2565403"/>
            <a:ext cx="2909479" cy="1565272"/>
            <a:chOff x="2500722" y="2565403"/>
            <a:chExt cx="2909479" cy="1565272"/>
          </a:xfrm>
        </p:grpSpPr>
        <p:cxnSp>
          <p:nvCxnSpPr>
            <p:cNvPr id="84" name="Elbow Connector 83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93" name="Round Same Side Corner Rectangle 92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6185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3" name="Title 7"/>
          <p:cNvSpPr>
            <a:spLocks noGrp="1"/>
          </p:cNvSpPr>
          <p:nvPr>
            <p:ph type="title"/>
          </p:nvPr>
        </p:nvSpPr>
        <p:spPr>
          <a:xfrm>
            <a:off x="152400" y="150813"/>
            <a:ext cx="8839200" cy="1143000"/>
          </a:xfrm>
        </p:spPr>
        <p:txBody>
          <a:bodyPr/>
          <a:lstStyle/>
          <a:p>
            <a:r>
              <a:rPr lang="en-US" dirty="0" smtClean="0"/>
              <a:t>Sample Application Layout</a:t>
            </a:r>
          </a:p>
        </p:txBody>
      </p:sp>
      <p:grpSp>
        <p:nvGrpSpPr>
          <p:cNvPr id="127" name="Group 126"/>
          <p:cNvGrpSpPr>
            <a:grpSpLocks/>
          </p:cNvGrpSpPr>
          <p:nvPr/>
        </p:nvGrpSpPr>
        <p:grpSpPr bwMode="auto">
          <a:xfrm>
            <a:off x="1620116" y="2141526"/>
            <a:ext cx="6088784" cy="256156"/>
            <a:chOff x="1620492" y="2142214"/>
            <a:chExt cx="6088267" cy="255917"/>
          </a:xfrm>
        </p:grpSpPr>
        <p:cxnSp>
          <p:nvCxnSpPr>
            <p:cNvPr id="19" name="Elbow Connector 18"/>
            <p:cNvCxnSpPr>
              <a:stCxn id="71" idx="2"/>
              <a:endCxn id="101" idx="3"/>
            </p:cNvCxnSpPr>
            <p:nvPr/>
          </p:nvCxnSpPr>
          <p:spPr>
            <a:xfrm rot="16200000" flipH="1">
              <a:off x="5981329" y="654272"/>
              <a:ext cx="239487" cy="3215372"/>
            </a:xfrm>
            <a:prstGeom prst="bentConnector3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71" idx="2"/>
              <a:endCxn id="26" idx="3"/>
            </p:cNvCxnSpPr>
            <p:nvPr/>
          </p:nvCxnSpPr>
          <p:spPr>
            <a:xfrm rot="5400000">
              <a:off x="2934024" y="828695"/>
              <a:ext cx="245832" cy="2872895"/>
            </a:xfrm>
            <a:prstGeom prst="bentConnector3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75" idx="3"/>
            </p:cNvCxnSpPr>
            <p:nvPr/>
          </p:nvCxnSpPr>
          <p:spPr>
            <a:xfrm>
              <a:off x="4628066" y="2274425"/>
              <a:ext cx="1" cy="123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2320" y="2590801"/>
            <a:ext cx="2328863" cy="1752599"/>
            <a:chOff x="152400" y="2590801"/>
            <a:chExt cx="2328863" cy="1752599"/>
          </a:xfrm>
        </p:grpSpPr>
        <p:grpSp>
          <p:nvGrpSpPr>
            <p:cNvPr id="14" name="Group 13"/>
            <p:cNvGrpSpPr/>
            <p:nvPr/>
          </p:nvGrpSpPr>
          <p:grpSpPr>
            <a:xfrm>
              <a:off x="152400" y="2835276"/>
              <a:ext cx="2081212" cy="1508124"/>
              <a:chOff x="152400" y="2835276"/>
              <a:chExt cx="2081212" cy="1508124"/>
            </a:xfrm>
          </p:grpSpPr>
          <p:grpSp>
            <p:nvGrpSpPr>
              <p:cNvPr id="6192" name="Group 53"/>
              <p:cNvGrpSpPr>
                <a:grpSpLocks/>
              </p:cNvGrpSpPr>
              <p:nvPr/>
            </p:nvGrpSpPr>
            <p:grpSpPr bwMode="auto">
              <a:xfrm>
                <a:off x="825417" y="2835276"/>
                <a:ext cx="1408195" cy="1508124"/>
                <a:chOff x="533400" y="895350"/>
                <a:chExt cx="2209800" cy="1733550"/>
              </a:xfrm>
            </p:grpSpPr>
            <p:sp>
              <p:nvSpPr>
                <p:cNvPr id="56" name="Round Same Side Corner Rectangle 55"/>
                <p:cNvSpPr/>
                <p:nvPr/>
              </p:nvSpPr>
              <p:spPr>
                <a:xfrm>
                  <a:off x="533530" y="895350"/>
                  <a:ext cx="2209670" cy="304077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Admin Core-001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533530" y="1219366"/>
                  <a:ext cx="2209670" cy="141071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</a:t>
                  </a:r>
                  <a:r>
                    <a:rPr lang="en-US" sz="12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: Administrative Core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Lead: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Jed I. Knight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: A</a:t>
                  </a:r>
                </a:p>
              </p:txBody>
            </p:sp>
          </p:grpSp>
          <p:pic>
            <p:nvPicPr>
              <p:cNvPr id="6193" name="Pictur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3227123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0" name="Elbow Connector 39"/>
            <p:cNvCxnSpPr>
              <a:endCxn id="57" idx="3"/>
            </p:cNvCxnSpPr>
            <p:nvPr/>
          </p:nvCxnSpPr>
          <p:spPr bwMode="auto">
            <a:xfrm rot="5400000">
              <a:off x="1787441" y="3036972"/>
              <a:ext cx="1139994" cy="247651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362200" y="1036638"/>
            <a:ext cx="4343400" cy="1182687"/>
            <a:chOff x="2362200" y="1036638"/>
            <a:chExt cx="4343400" cy="1182687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1036638"/>
              <a:ext cx="3665667" cy="1182687"/>
              <a:chOff x="2362200" y="1036638"/>
              <a:chExt cx="3665667" cy="1182687"/>
            </a:xfrm>
          </p:grpSpPr>
          <p:grpSp>
            <p:nvGrpSpPr>
              <p:cNvPr id="6180" name="Group 67"/>
              <p:cNvGrpSpPr>
                <a:grpSpLocks/>
              </p:cNvGrpSpPr>
              <p:nvPr/>
            </p:nvGrpSpPr>
            <p:grpSpPr bwMode="auto">
              <a:xfrm>
                <a:off x="2959489" y="1036638"/>
                <a:ext cx="3068378" cy="1105629"/>
                <a:chOff x="533400" y="895350"/>
                <a:chExt cx="2209800" cy="1733550"/>
              </a:xfrm>
            </p:grpSpPr>
            <p:sp>
              <p:nvSpPr>
                <p:cNvPr id="70" name="Round Same Side Corner Rectangle 69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6181" name="Picture 6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1101548"/>
                <a:ext cx="1117729" cy="111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7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756" y="1092200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195920" y="2600893"/>
            <a:ext cx="3138080" cy="3793554"/>
            <a:chOff x="2500721" y="1749902"/>
            <a:chExt cx="3138080" cy="3793554"/>
          </a:xfrm>
        </p:grpSpPr>
        <p:cxnSp>
          <p:nvCxnSpPr>
            <p:cNvPr id="88" name="Elbow Connector 87"/>
            <p:cNvCxnSpPr>
              <a:endCxn id="82" idx="3"/>
            </p:cNvCxnSpPr>
            <p:nvPr/>
          </p:nvCxnSpPr>
          <p:spPr bwMode="auto">
            <a:xfrm rot="5400000">
              <a:off x="3812851" y="3134988"/>
              <a:ext cx="3211036" cy="440864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81" name="Round Same Side Corner Rectangle 80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Communications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6201" name="Picture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5570260" y="2514600"/>
            <a:ext cx="3192741" cy="4418933"/>
            <a:chOff x="5570260" y="2514600"/>
            <a:chExt cx="3192741" cy="4418933"/>
          </a:xfrm>
        </p:grpSpPr>
        <p:cxnSp>
          <p:nvCxnSpPr>
            <p:cNvPr id="113" name="Elbow Connector 112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100" name="Round Same Side Corner Rectangle 9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10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5525959" y="2579695"/>
            <a:ext cx="3084641" cy="2970358"/>
            <a:chOff x="5525959" y="2579695"/>
            <a:chExt cx="3084641" cy="2970358"/>
          </a:xfrm>
        </p:grpSpPr>
        <p:cxnSp>
          <p:nvCxnSpPr>
            <p:cNvPr id="112" name="Elbow Connector 111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97" name="Round Same Side Corner Rectangle 96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6177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5488827" y="2543175"/>
            <a:ext cx="2893173" cy="1587500"/>
            <a:chOff x="5488827" y="2543175"/>
            <a:chExt cx="2893173" cy="1587500"/>
          </a:xfrm>
        </p:grpSpPr>
        <p:cxnSp>
          <p:nvCxnSpPr>
            <p:cNvPr id="104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90" name="Round Same Side Corner Rectangle 8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10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646489F5-E2FF-4482-84C9-84C9137D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228486" y="4016377"/>
            <a:ext cx="1632433" cy="906460"/>
            <a:chOff x="3544377" y="3666846"/>
            <a:chExt cx="1632433" cy="906460"/>
          </a:xfrm>
        </p:grpSpPr>
        <p:cxnSp>
          <p:nvCxnSpPr>
            <p:cNvPr id="58" name="Elbow Connector 57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61" name="Round Same Side Corner Rectangle 60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85" name="Round Same Side Corner Rectangle 84"/>
          <p:cNvSpPr/>
          <p:nvPr/>
        </p:nvSpPr>
        <p:spPr bwMode="auto">
          <a:xfrm>
            <a:off x="6894641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75" name="Round Same Side Corner Rectangle 74"/>
          <p:cNvSpPr/>
          <p:nvPr/>
        </p:nvSpPr>
        <p:spPr bwMode="auto">
          <a:xfrm>
            <a:off x="3617566" y="2397693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6" name="Round Same Side Corner Rectangle 25"/>
          <p:cNvSpPr/>
          <p:nvPr/>
        </p:nvSpPr>
        <p:spPr bwMode="auto">
          <a:xfrm>
            <a:off x="414482" y="2387600"/>
            <a:ext cx="2411268" cy="192092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Admin Core 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0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7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Before </a:t>
            </a:r>
            <a:r>
              <a:rPr lang="en-US" sz="5400" dirty="0">
                <a:solidFill>
                  <a:schemeClr val="bg1"/>
                </a:solidFill>
              </a:rPr>
              <a:t>we talk about application </a:t>
            </a:r>
            <a:r>
              <a:rPr lang="en-US" sz="5400" dirty="0" smtClean="0">
                <a:solidFill>
                  <a:schemeClr val="bg1"/>
                </a:solidFill>
              </a:rPr>
              <a:t>initiation, </a:t>
            </a:r>
            <a:r>
              <a:rPr lang="en-US" sz="5400" dirty="0">
                <a:solidFill>
                  <a:schemeClr val="bg1"/>
                </a:solidFill>
              </a:rPr>
              <a:t>are there </a:t>
            </a:r>
            <a:r>
              <a:rPr lang="en-US" sz="5400" dirty="0" smtClean="0">
                <a:solidFill>
                  <a:schemeClr val="bg1"/>
                </a:solidFill>
              </a:rPr>
              <a:t>any questions so far?</a:t>
            </a:r>
            <a:endParaRPr lang="en-US" sz="6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458029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77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0322" y="5305961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NIH Multi-project applications are going electronic with ASSIST!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6" y="1066800"/>
            <a:ext cx="5486400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152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…but the future is looking brighter.</a:t>
            </a:r>
            <a:endParaRPr 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9051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Your Title Here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1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914400"/>
            <a:ext cx="6934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  Initiate </a:t>
            </a:r>
            <a:r>
              <a:rPr lang="en-US" sz="6000" dirty="0">
                <a:solidFill>
                  <a:schemeClr val="bg1"/>
                </a:solidFill>
              </a:rPr>
              <a:t>your application and create the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application </a:t>
            </a:r>
            <a:r>
              <a:rPr lang="en-US" sz="6000" dirty="0" smtClean="0">
                <a:solidFill>
                  <a:schemeClr val="bg1"/>
                </a:solidFill>
              </a:rPr>
              <a:t>shell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51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Log In To ASSIST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578736"/>
            <a:ext cx="7696200" cy="52030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983254" y="2895600"/>
            <a:ext cx="2563345" cy="1513417"/>
          </a:xfrm>
          <a:prstGeom prst="wedgeRoundRectCallout">
            <a:avLst>
              <a:gd name="adj1" fmla="val -36656"/>
              <a:gd name="adj2" fmla="val 9241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your eRA Commons credentials to access ASSIST.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62000" y="4800600"/>
            <a:ext cx="1676400" cy="1676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38400" y="1028700"/>
            <a:ext cx="4800600" cy="685800"/>
          </a:xfrm>
          <a:prstGeom prst="wedgeRoundRectCallout">
            <a:avLst>
              <a:gd name="adj1" fmla="val -24186"/>
              <a:gd name="adj2" fmla="val 4373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https://public.era.nih.gov/assist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55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Initiate Your Application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121110"/>
            <a:ext cx="8147620" cy="520349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010400" y="4386299"/>
            <a:ext cx="2057400" cy="2177846"/>
          </a:xfrm>
          <a:prstGeom prst="wedgeRoundRectCallout">
            <a:avLst>
              <a:gd name="adj1" fmla="val -80973"/>
              <a:gd name="adj2" fmla="val -5576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FOA # and click </a:t>
            </a:r>
            <a:r>
              <a:rPr lang="en-US" sz="2400" b="1" dirty="0" smtClean="0">
                <a:solidFill>
                  <a:srgbClr val="002060"/>
                </a:solidFill>
              </a:rPr>
              <a:t>Go</a:t>
            </a:r>
            <a:r>
              <a:rPr lang="en-US" sz="2400" dirty="0" smtClean="0">
                <a:solidFill>
                  <a:srgbClr val="002060"/>
                </a:solidFill>
              </a:rPr>
              <a:t> to initiate your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181600" y="3733800"/>
            <a:ext cx="1600200" cy="54434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000" y="3733800"/>
            <a:ext cx="2057400" cy="2601745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Find FOA of interest in NIH Guide or Grants.gov Find.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50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Initiate Your Application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42" y="990600"/>
            <a:ext cx="7851058" cy="554834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38200" y="3875255"/>
            <a:ext cx="2743200" cy="2601745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Top of Initiate screen includes non-editable FOA information pulled from Grants.gov.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0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6425"/>
            <a:ext cx="4707172" cy="31527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Initiate Your Application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885090"/>
            <a:ext cx="3971925" cy="18770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5867400" y="1905000"/>
            <a:ext cx="3064062" cy="1295400"/>
          </a:xfrm>
          <a:prstGeom prst="wedgeRoundRectCallout">
            <a:avLst>
              <a:gd name="adj1" fmla="val -91107"/>
              <a:gd name="adj2" fmla="val 1621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Project Title. </a:t>
            </a:r>
          </a:p>
          <a:p>
            <a:pPr algn="ctr"/>
            <a:endParaRPr lang="en-US" sz="900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NIH truncates at 81 characters.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90799" y="2443490"/>
            <a:ext cx="1981199" cy="54434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5879690" y="3372981"/>
            <a:ext cx="3064062" cy="1459746"/>
          </a:xfrm>
          <a:prstGeom prst="wedgeRoundRectCallout">
            <a:avLst>
              <a:gd name="adj1" fmla="val -90190"/>
              <a:gd name="adj2" fmla="val -1635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Choose organization from list to populate organization name, address and DUNS.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14601" y="3613527"/>
            <a:ext cx="1981199" cy="54434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166398" y="4070727"/>
            <a:ext cx="1015202" cy="118707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67399" y="6409091"/>
            <a:ext cx="914401" cy="35304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892586" y="5257800"/>
            <a:ext cx="3603214" cy="1327813"/>
          </a:xfrm>
          <a:prstGeom prst="wedgeRoundRectCallout">
            <a:avLst>
              <a:gd name="adj1" fmla="val 83549"/>
              <a:gd name="adj2" fmla="val 4165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Initiate Application </a:t>
            </a:r>
            <a:r>
              <a:rPr lang="en-US" sz="2400" dirty="0" smtClean="0">
                <a:solidFill>
                  <a:srgbClr val="002060"/>
                </a:solidFill>
              </a:rPr>
              <a:t>to complete the initiation and save the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14400" y="987614"/>
            <a:ext cx="7467600" cy="797114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Bottom of Initiate </a:t>
            </a:r>
            <a:r>
              <a:rPr lang="en-US" sz="2400" dirty="0">
                <a:solidFill>
                  <a:srgbClr val="002060"/>
                </a:solidFill>
              </a:rPr>
              <a:t>screen requests the minimal information needed to save the </a:t>
            </a:r>
            <a:r>
              <a:rPr lang="en-US" sz="2400" dirty="0" smtClean="0">
                <a:solidFill>
                  <a:srgbClr val="002060"/>
                </a:solidFill>
              </a:rPr>
              <a:t>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698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6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Using ASSIST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90916"/>
            <a:ext cx="7358558" cy="3962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486400" y="4407981"/>
            <a:ext cx="3368862" cy="930935"/>
          </a:xfrm>
          <a:prstGeom prst="wedgeRoundRectCallout">
            <a:avLst>
              <a:gd name="adj1" fmla="val -76007"/>
              <a:gd name="adj2" fmla="val -3139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messages appear at top of screen.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95600" y="4248208"/>
            <a:ext cx="1632153" cy="54434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838200" y="5515225"/>
            <a:ext cx="5257800" cy="1266575"/>
          </a:xfrm>
          <a:prstGeom prst="wedgeRoundRectCallout">
            <a:avLst>
              <a:gd name="adj1" fmla="val -21469"/>
              <a:gd name="adj2" fmla="val -9134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Available actions appear in the upper left corner of the screen and vary based on application context and access.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2779" y="3948996"/>
            <a:ext cx="1600200" cy="100892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5486400" y="3410008"/>
            <a:ext cx="3581400" cy="838200"/>
          </a:xfrm>
          <a:prstGeom prst="wedgeRoundRectCallout">
            <a:avLst>
              <a:gd name="adj1" fmla="val -55722"/>
              <a:gd name="adj2" fmla="val 2203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on question mark icon to access ASSIST help.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498538" y="1118043"/>
            <a:ext cx="6569262" cy="930935"/>
          </a:xfrm>
          <a:prstGeom prst="wedgeRoundRectCallout">
            <a:avLst>
              <a:gd name="adj1" fmla="val 21653"/>
              <a:gd name="adj2" fmla="val 7158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Handy links including Help Desk and Logout in the upper right corner of every screen.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43601" y="2290916"/>
            <a:ext cx="2758602" cy="33965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9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Add Overall Component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34438"/>
            <a:ext cx="4567084" cy="46949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84" y="1143000"/>
            <a:ext cx="2152650" cy="14668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621759" y="1143000"/>
            <a:ext cx="5141241" cy="762000"/>
          </a:xfrm>
          <a:prstGeom prst="wedgeRoundRectCallout">
            <a:avLst>
              <a:gd name="adj1" fmla="val -59808"/>
              <a:gd name="adj2" fmla="val 5147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Add Overall Component </a:t>
            </a:r>
            <a:r>
              <a:rPr lang="en-US" sz="2400" dirty="0" smtClean="0">
                <a:solidFill>
                  <a:srgbClr val="002060"/>
                </a:solidFill>
              </a:rPr>
              <a:t>to start building your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14309" y="1957484"/>
            <a:ext cx="1981199" cy="43329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8" idx="5"/>
          </p:cNvCxnSpPr>
          <p:nvPr/>
        </p:nvCxnSpPr>
        <p:spPr>
          <a:xfrm>
            <a:off x="3105368" y="2327321"/>
            <a:ext cx="1042616" cy="31110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769785" y="2683205"/>
            <a:ext cx="3378199" cy="1828800"/>
          </a:xfrm>
          <a:prstGeom prst="wedgeRoundRectCallout">
            <a:avLst>
              <a:gd name="adj1" fmla="val 58504"/>
              <a:gd name="adj2" fmla="val -1764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Add Overall Component </a:t>
            </a:r>
            <a:r>
              <a:rPr lang="en-US" sz="2400" dirty="0" smtClean="0">
                <a:solidFill>
                  <a:srgbClr val="002060"/>
                </a:solidFill>
              </a:rPr>
              <a:t>screen requests the minimal information needed to save the component.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62000" y="4648200"/>
            <a:ext cx="3378199" cy="2133600"/>
          </a:xfrm>
          <a:prstGeom prst="wedgeRoundRectCallout">
            <a:avLst>
              <a:gd name="adj1" fmla="val 60250"/>
              <a:gd name="adj2" fmla="val 792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the Commons Username for the contact PD/PI and use the </a:t>
            </a:r>
            <a:r>
              <a:rPr lang="en-US" sz="2400" b="1" dirty="0" smtClean="0">
                <a:solidFill>
                  <a:srgbClr val="002060"/>
                </a:solidFill>
              </a:rPr>
              <a:t>Populate Name from Username </a:t>
            </a:r>
            <a:r>
              <a:rPr lang="en-US" sz="2400" dirty="0" smtClean="0">
                <a:solidFill>
                  <a:srgbClr val="002060"/>
                </a:solidFill>
              </a:rPr>
              <a:t>button or type PD/PI name.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555658" y="5856429"/>
            <a:ext cx="1890489" cy="627992"/>
          </a:xfrm>
          <a:prstGeom prst="wedgeRoundRectCallout">
            <a:avLst>
              <a:gd name="adj1" fmla="val -78349"/>
              <a:gd name="adj2" fmla="val 4419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Save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37622" y="6348509"/>
            <a:ext cx="728508" cy="35709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3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Overall Component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6" y="1066800"/>
            <a:ext cx="8018224" cy="5410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84886" y="5994220"/>
            <a:ext cx="4846291" cy="814484"/>
          </a:xfrm>
          <a:prstGeom prst="wedgeRoundRectCallout">
            <a:avLst>
              <a:gd name="adj1" fmla="val -25419"/>
              <a:gd name="adj2" fmla="val -7165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Overall Component </a:t>
            </a:r>
            <a:r>
              <a:rPr lang="en-US" sz="2400" dirty="0" smtClean="0">
                <a:solidFill>
                  <a:srgbClr val="002060"/>
                </a:solidFill>
              </a:rPr>
              <a:t>is added to the component navigation.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94858" y="5105400"/>
            <a:ext cx="1981199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5353656" y="2057400"/>
            <a:ext cx="3323312" cy="1143000"/>
          </a:xfrm>
          <a:prstGeom prst="wedgeRoundRectCallout">
            <a:avLst>
              <a:gd name="adj1" fmla="val -63585"/>
              <a:gd name="adj2" fmla="val 5350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required forms are presented for the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531281" y="3352800"/>
            <a:ext cx="6155519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81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Adding Additional Components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1685925" cy="17811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43225"/>
            <a:ext cx="7571973" cy="38957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01" y="1114425"/>
            <a:ext cx="5715000" cy="762000"/>
          </a:xfrm>
          <a:prstGeom prst="wedgeRoundRectCallout">
            <a:avLst>
              <a:gd name="adj1" fmla="val -58093"/>
              <a:gd name="adj2" fmla="val 3018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Add New Component </a:t>
            </a:r>
            <a:r>
              <a:rPr lang="en-US" sz="2400" dirty="0" smtClean="0">
                <a:solidFill>
                  <a:srgbClr val="002060"/>
                </a:solidFill>
              </a:rPr>
              <a:t>to continue building your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89040" y="1659780"/>
            <a:ext cx="1658886" cy="39762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340537" y="3429000"/>
            <a:ext cx="3276600" cy="1933576"/>
          </a:xfrm>
          <a:prstGeom prst="wedgeRoundRectCallout">
            <a:avLst>
              <a:gd name="adj1" fmla="val -29200"/>
              <a:gd name="adj2" fmla="val 6368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from the drop-down list of component types available for the FOA.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00576" y="5638800"/>
            <a:ext cx="1981199" cy="12001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5"/>
          </p:cNvCxnSpPr>
          <p:nvPr/>
        </p:nvCxnSpPr>
        <p:spPr>
          <a:xfrm>
            <a:off x="2204988" y="1999170"/>
            <a:ext cx="690612" cy="848805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0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8" y="1576695"/>
            <a:ext cx="7561622" cy="5052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Add Component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546538" y="1201219"/>
            <a:ext cx="3445062" cy="1999181"/>
          </a:xfrm>
          <a:prstGeom prst="wedgeRoundRectCallout">
            <a:avLst>
              <a:gd name="adj1" fmla="val -21666"/>
              <a:gd name="adj2" fmla="val 6062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Add Component </a:t>
            </a:r>
            <a:r>
              <a:rPr lang="en-US" sz="2400" dirty="0" smtClean="0">
                <a:solidFill>
                  <a:srgbClr val="002060"/>
                </a:solidFill>
              </a:rPr>
              <a:t>screen requests the minimum information needed to save the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05603" y="6181418"/>
            <a:ext cx="813593" cy="5524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3467303" y="5587183"/>
            <a:ext cx="1638300" cy="533400"/>
          </a:xfrm>
          <a:prstGeom prst="wedgeRoundRectCallout">
            <a:avLst>
              <a:gd name="adj1" fmla="val 37416"/>
              <a:gd name="adj2" fmla="val 9018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Save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08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152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It’s about time.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0"/>
            <a:ext cx="4348353" cy="5319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2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Adding Components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06" y="1066800"/>
            <a:ext cx="7777369" cy="39862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4858" y="4126707"/>
            <a:ext cx="2513173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4571998" y="1153538"/>
            <a:ext cx="4495801" cy="751462"/>
          </a:xfrm>
          <a:prstGeom prst="wedgeRoundRectCallout">
            <a:avLst>
              <a:gd name="adj1" fmla="val -56696"/>
              <a:gd name="adj2" fmla="val 5350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required forms are presented for the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83681" y="1943811"/>
            <a:ext cx="6155519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43000" y="4888706"/>
            <a:ext cx="7620000" cy="1893094"/>
          </a:xfrm>
          <a:prstGeom prst="wedgeRoundRectCallout">
            <a:avLst>
              <a:gd name="adj1" fmla="val -31101"/>
              <a:gd name="adj2" fmla="val -5841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component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is added to the component navigation. </a:t>
            </a:r>
            <a:br>
              <a:rPr lang="en-US" sz="2400" dirty="0" smtClean="0">
                <a:solidFill>
                  <a:srgbClr val="002060"/>
                </a:solidFill>
              </a:rPr>
            </a:br>
            <a:endParaRPr lang="en-US" sz="1600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Each component is given a random 3-digit, system-generated number for identification during application preparation. Components will be given sequential numbers in the assembled application image.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9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7" grpId="0" animBg="1"/>
      <p:bldP spid="8" grpId="0" animBg="1"/>
      <p:bldP spid="9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Adding Components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93" y="2286000"/>
            <a:ext cx="7364277" cy="403317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53496" y="1066801"/>
            <a:ext cx="6237006" cy="990599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Continue adding components to build out the application shell.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537857" y="4495800"/>
            <a:ext cx="5257800" cy="2209800"/>
          </a:xfrm>
          <a:prstGeom prst="wedgeRoundRectCallout">
            <a:avLst>
              <a:gd name="adj1" fmla="val -60188"/>
              <a:gd name="adj2" fmla="val 435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Components are grouped by component type.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Click the ‘+’ or ‘–’ next to each component type to expand or collapse list of components under each type.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7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Before </a:t>
            </a:r>
            <a:r>
              <a:rPr lang="en-US" sz="4400" dirty="0">
                <a:solidFill>
                  <a:schemeClr val="bg1"/>
                </a:solidFill>
              </a:rPr>
              <a:t>we talk about </a:t>
            </a:r>
            <a:r>
              <a:rPr lang="en-US" sz="4400" dirty="0" smtClean="0">
                <a:solidFill>
                  <a:schemeClr val="bg1"/>
                </a:solidFill>
              </a:rPr>
              <a:t>managing application access, </a:t>
            </a:r>
            <a:r>
              <a:rPr lang="en-US" sz="4400" dirty="0">
                <a:solidFill>
                  <a:schemeClr val="bg1"/>
                </a:solidFill>
              </a:rPr>
              <a:t>are there </a:t>
            </a:r>
            <a:r>
              <a:rPr lang="en-US" sz="4400" dirty="0" smtClean="0">
                <a:solidFill>
                  <a:schemeClr val="bg1"/>
                </a:solidFill>
              </a:rPr>
              <a:t>any questions about initiating your application or creating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an application shell?</a:t>
            </a:r>
            <a:endParaRPr lang="en-US" sz="4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8999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51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Your Title Here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609600"/>
            <a:ext cx="8001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prstClr val="white"/>
                </a:solidFill>
              </a:rPr>
              <a:t>Define Your </a:t>
            </a:r>
          </a:p>
          <a:p>
            <a:pPr algn="ctr"/>
            <a:r>
              <a:rPr lang="en-US" sz="6000" dirty="0" smtClean="0">
                <a:solidFill>
                  <a:prstClr val="white"/>
                </a:solidFill>
              </a:rPr>
              <a:t>Team and Provide Application</a:t>
            </a:r>
          </a:p>
          <a:p>
            <a:pPr algn="ctr"/>
            <a:r>
              <a:rPr lang="en-US" sz="6000" dirty="0" smtClean="0">
                <a:solidFill>
                  <a:prstClr val="white"/>
                </a:solidFill>
              </a:rPr>
              <a:t>Access                  </a:t>
            </a:r>
            <a:endParaRPr lang="en-US" sz="60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1" y="4038600"/>
            <a:ext cx="5689599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80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Automatic Application Access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175" y="1237595"/>
            <a:ext cx="794282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ASSIST automatically provides application access to some individuals based on their Commons roles or role on the application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All SOs and AOs at the applicant institution have edit access for the entire application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All PD/PIs listed on the Overall application have edit access for the entire application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The Project Leads have edit access for their components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The person that initiates the application has edit access for the entire application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9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Access Based on Commons Role</a:t>
            </a:r>
          </a:p>
        </p:txBody>
      </p:sp>
      <p:sp>
        <p:nvSpPr>
          <p:cNvPr id="14" name="Oval 13"/>
          <p:cNvSpPr/>
          <p:nvPr/>
        </p:nvSpPr>
        <p:spPr>
          <a:xfrm>
            <a:off x="5638800" y="2209800"/>
            <a:ext cx="1981200" cy="5086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942302" y="990600"/>
            <a:ext cx="7848600" cy="919480"/>
          </a:xfrm>
          <a:prstGeom prst="wedgeRoundRectCallout">
            <a:avLst>
              <a:gd name="adj1" fmla="val 49520"/>
              <a:gd name="adj2" fmla="val 2535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Example: User CLAIREVOYANT4 is an SO at </a:t>
            </a:r>
            <a:r>
              <a:rPr lang="en-US" sz="2400" dirty="0" err="1" smtClean="0">
                <a:solidFill>
                  <a:srgbClr val="002060"/>
                </a:solidFill>
              </a:rPr>
              <a:t>Whatsamatta</a:t>
            </a:r>
            <a:r>
              <a:rPr lang="en-US" sz="2400" dirty="0" smtClean="0">
                <a:solidFill>
                  <a:srgbClr val="002060"/>
                </a:solidFill>
              </a:rPr>
              <a:t> U and has automatic access to the entire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19300"/>
            <a:ext cx="50482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689776" y="1981200"/>
            <a:ext cx="1158824" cy="43761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762000" y="4914823"/>
            <a:ext cx="2133600" cy="1507748"/>
          </a:xfrm>
          <a:prstGeom prst="wedgeRoundRectCallout">
            <a:avLst>
              <a:gd name="adj1" fmla="val 69248"/>
              <a:gd name="adj2" fmla="val 2150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All components appear in the navigation.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7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9" y="2276852"/>
            <a:ext cx="7699056" cy="4472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Access Based on Application Role</a:t>
            </a:r>
          </a:p>
        </p:txBody>
      </p:sp>
      <p:sp>
        <p:nvSpPr>
          <p:cNvPr id="14" name="Oval 13"/>
          <p:cNvSpPr/>
          <p:nvPr/>
        </p:nvSpPr>
        <p:spPr>
          <a:xfrm>
            <a:off x="5638800" y="2209800"/>
            <a:ext cx="1981200" cy="5086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838200" y="1066800"/>
            <a:ext cx="7848600" cy="1019177"/>
          </a:xfrm>
          <a:prstGeom prst="wedgeRoundRectCallout">
            <a:avLst>
              <a:gd name="adj1" fmla="val 49520"/>
              <a:gd name="adj2" fmla="val 2535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Example: User QUINTSENTIAL4 only has automatic access to 478-Project for which he is the Project Lead.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0943" y="6161363"/>
            <a:ext cx="1006424" cy="6966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Managing Access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175" y="1237595"/>
            <a:ext cx="794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>
                <a:solidFill>
                  <a:srgbClr val="002060"/>
                </a:solidFill>
              </a:rPr>
              <a:t>SOs at </a:t>
            </a:r>
            <a:r>
              <a:rPr lang="en-US" sz="2800" dirty="0">
                <a:solidFill>
                  <a:srgbClr val="002060"/>
                </a:solidFill>
              </a:rPr>
              <a:t>the applicant institution </a:t>
            </a:r>
            <a:r>
              <a:rPr lang="en-US" sz="2800" dirty="0" smtClean="0">
                <a:solidFill>
                  <a:srgbClr val="002060"/>
                </a:solidFill>
              </a:rPr>
              <a:t>can</a:t>
            </a:r>
          </a:p>
          <a:p>
            <a:pPr lvl="2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Manage application access for other users</a:t>
            </a:r>
          </a:p>
          <a:p>
            <a:pPr lvl="2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Delegate </a:t>
            </a:r>
            <a:r>
              <a:rPr lang="en-US" sz="2800" b="1" i="1" dirty="0" smtClean="0">
                <a:solidFill>
                  <a:srgbClr val="002060"/>
                </a:solidFill>
              </a:rPr>
              <a:t>Access Maintainer </a:t>
            </a:r>
            <a:r>
              <a:rPr lang="en-US" sz="2800" dirty="0" smtClean="0">
                <a:solidFill>
                  <a:srgbClr val="002060"/>
                </a:solidFill>
              </a:rPr>
              <a:t>authority to other users within their institution</a:t>
            </a:r>
          </a:p>
          <a:p>
            <a:pPr marL="0" lvl="1"/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Application access can be controlled across these variables: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Entire application vs. specific components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Read vs. Edit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Budget vs. Non-budget data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498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4" y="2225766"/>
            <a:ext cx="8207116" cy="4251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Managing Access</a:t>
            </a:r>
          </a:p>
        </p:txBody>
      </p:sp>
      <p:sp>
        <p:nvSpPr>
          <p:cNvPr id="14" name="Oval 13"/>
          <p:cNvSpPr/>
          <p:nvPr/>
        </p:nvSpPr>
        <p:spPr>
          <a:xfrm>
            <a:off x="770301" y="4228308"/>
            <a:ext cx="1981200" cy="5086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429000" y="4563440"/>
            <a:ext cx="3175000" cy="753874"/>
          </a:xfrm>
          <a:prstGeom prst="wedgeRoundRectCallout">
            <a:avLst>
              <a:gd name="adj1" fmla="val -67438"/>
              <a:gd name="adj2" fmla="val -4780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Manage Access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2225766"/>
            <a:ext cx="1981200" cy="5086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5664200" y="1066800"/>
            <a:ext cx="3175000" cy="753874"/>
          </a:xfrm>
          <a:prstGeom prst="wedgeRoundRectCallout">
            <a:avLst>
              <a:gd name="adj1" fmla="val -21267"/>
              <a:gd name="adj2" fmla="val 965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CLAIREVOYANT4 is an SO at </a:t>
            </a:r>
            <a:r>
              <a:rPr lang="en-US" sz="2400" dirty="0" err="1" smtClean="0">
                <a:solidFill>
                  <a:srgbClr val="002060"/>
                </a:solidFill>
              </a:rPr>
              <a:t>Whatsamatta</a:t>
            </a:r>
            <a:r>
              <a:rPr lang="en-US" sz="2400" dirty="0" smtClean="0">
                <a:solidFill>
                  <a:srgbClr val="002060"/>
                </a:solidFill>
              </a:rPr>
              <a:t> U.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5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61340"/>
            <a:ext cx="6648862" cy="460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Managing Access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010062" y="1066800"/>
            <a:ext cx="6581570" cy="1019177"/>
          </a:xfrm>
          <a:prstGeom prst="wedgeRoundRectCallout">
            <a:avLst>
              <a:gd name="adj1" fmla="val 49520"/>
              <a:gd name="adj2" fmla="val 2535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Users with automatic access based on application role are listed on the User Access Summary page.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15262" y="6400800"/>
            <a:ext cx="990600" cy="36542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5638800" y="5356793"/>
            <a:ext cx="3352800" cy="850824"/>
          </a:xfrm>
          <a:prstGeom prst="wedgeRoundRectCallout">
            <a:avLst>
              <a:gd name="adj1" fmla="val -66575"/>
              <a:gd name="adj2" fmla="val 6648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Add User </a:t>
            </a:r>
            <a:r>
              <a:rPr lang="en-US" sz="2400" dirty="0" smtClean="0">
                <a:solidFill>
                  <a:srgbClr val="002060"/>
                </a:solidFill>
              </a:rPr>
              <a:t>to provide access to others.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1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1010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What is ASSIST?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9053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052453"/>
            <a:ext cx="69342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ASSIST - Application Submission System &amp; Interface for Submission Tracking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Web-based system for the preparation and submission of multi-project applications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ASSIST replaces Grants.gov downloadable forms for multi-project applications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29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5" y="1734949"/>
            <a:ext cx="7422821" cy="5031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Managing Access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86200" y="2685143"/>
            <a:ext cx="3251695" cy="609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4572000" y="1143000"/>
            <a:ext cx="4426858" cy="1161143"/>
          </a:xfrm>
          <a:prstGeom prst="wedgeRoundRectCallout">
            <a:avLst>
              <a:gd name="adj1" fmla="val -29819"/>
              <a:gd name="adj2" fmla="val 7398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the Commons Username of the person to be given access and click </a:t>
            </a:r>
            <a:r>
              <a:rPr lang="en-US" sz="2400" b="1" i="1" dirty="0" smtClean="0">
                <a:solidFill>
                  <a:srgbClr val="002060"/>
                </a:solidFill>
              </a:rPr>
              <a:t>Submit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0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55" y="1324580"/>
            <a:ext cx="6911848" cy="5024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Managing Access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34200" y="4419600"/>
            <a:ext cx="609600" cy="82262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5715000" y="2743200"/>
            <a:ext cx="3352800" cy="1524000"/>
          </a:xfrm>
          <a:prstGeom prst="wedgeRoundRectCallout">
            <a:avLst>
              <a:gd name="adj1" fmla="val 7884"/>
              <a:gd name="adj2" fmla="val 950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SOs can give </a:t>
            </a:r>
            <a:r>
              <a:rPr lang="en-US" sz="2400" b="1" i="1" dirty="0" smtClean="0">
                <a:solidFill>
                  <a:srgbClr val="002060"/>
                </a:solidFill>
              </a:rPr>
              <a:t>Access Maintainer </a:t>
            </a:r>
            <a:r>
              <a:rPr lang="en-US" sz="2400" dirty="0" smtClean="0">
                <a:solidFill>
                  <a:srgbClr val="002060"/>
                </a:solidFill>
              </a:rPr>
              <a:t>authority to other users in their organization.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753015" y="2514600"/>
            <a:ext cx="1752848" cy="762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3962401" y="1324580"/>
            <a:ext cx="4735788" cy="827163"/>
          </a:xfrm>
          <a:prstGeom prst="wedgeRoundRectCallout">
            <a:avLst>
              <a:gd name="adj1" fmla="val -30183"/>
              <a:gd name="adj2" fmla="val 849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users name and organization is pulled from their Commons profile.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43600" y="4724400"/>
            <a:ext cx="914400" cy="1066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/>
          <p:nvPr/>
        </p:nvSpPr>
        <p:spPr>
          <a:xfrm>
            <a:off x="962703" y="5791200"/>
            <a:ext cx="5580624" cy="990600"/>
          </a:xfrm>
          <a:prstGeom prst="wedgeRoundRectCallout">
            <a:avLst>
              <a:gd name="adj1" fmla="val 39354"/>
              <a:gd name="adj2" fmla="val -7636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Edit access to the </a:t>
            </a:r>
            <a:r>
              <a:rPr lang="en-US" sz="2400" b="1" dirty="0" smtClean="0">
                <a:solidFill>
                  <a:srgbClr val="002060"/>
                </a:solidFill>
              </a:rPr>
              <a:t>Entire </a:t>
            </a:r>
            <a:r>
              <a:rPr lang="en-US" sz="2400" b="1" dirty="0">
                <a:solidFill>
                  <a:srgbClr val="002060"/>
                </a:solidFill>
              </a:rPr>
              <a:t>A</a:t>
            </a:r>
            <a:r>
              <a:rPr lang="en-US" sz="2400" b="1" dirty="0" smtClean="0">
                <a:solidFill>
                  <a:srgbClr val="002060"/>
                </a:solidFill>
              </a:rPr>
              <a:t>pplication </a:t>
            </a:r>
            <a:r>
              <a:rPr lang="en-US" sz="2400" dirty="0" smtClean="0">
                <a:solidFill>
                  <a:srgbClr val="002060"/>
                </a:solidFill>
              </a:rPr>
              <a:t>can be granted be selecting </a:t>
            </a:r>
            <a:r>
              <a:rPr lang="en-US" sz="2400" b="1" dirty="0" smtClean="0">
                <a:solidFill>
                  <a:srgbClr val="002060"/>
                </a:solidFill>
              </a:rPr>
              <a:t>Edit</a:t>
            </a:r>
            <a:r>
              <a:rPr lang="en-US" sz="2400" dirty="0" smtClean="0">
                <a:solidFill>
                  <a:srgbClr val="002060"/>
                </a:solidFill>
              </a:rPr>
              <a:t> under </a:t>
            </a:r>
            <a:r>
              <a:rPr lang="en-US" sz="2400" b="1" dirty="0" smtClean="0">
                <a:solidFill>
                  <a:srgbClr val="002060"/>
                </a:solidFill>
              </a:rPr>
              <a:t>All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71600" y="4830914"/>
            <a:ext cx="1371600" cy="32774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972576" y="5791200"/>
            <a:ext cx="5580624" cy="990600"/>
          </a:xfrm>
          <a:prstGeom prst="wedgeRoundRectCallout">
            <a:avLst>
              <a:gd name="adj1" fmla="val -27487"/>
              <a:gd name="adj2" fmla="val -10567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Edit access for the </a:t>
            </a:r>
            <a:r>
              <a:rPr lang="en-US" sz="2400" b="1" i="1" dirty="0" smtClean="0">
                <a:solidFill>
                  <a:srgbClr val="002060"/>
                </a:solidFill>
              </a:rPr>
              <a:t>Entire </a:t>
            </a:r>
            <a:r>
              <a:rPr lang="en-US" sz="2400" b="1" i="1" dirty="0">
                <a:solidFill>
                  <a:srgbClr val="002060"/>
                </a:solidFill>
              </a:rPr>
              <a:t>A</a:t>
            </a:r>
            <a:r>
              <a:rPr lang="en-US" sz="2400" b="1" i="1" dirty="0" smtClean="0">
                <a:solidFill>
                  <a:srgbClr val="002060"/>
                </a:solidFill>
              </a:rPr>
              <a:t>pplication </a:t>
            </a:r>
            <a:r>
              <a:rPr lang="en-US" sz="2400" dirty="0" smtClean="0">
                <a:solidFill>
                  <a:srgbClr val="002060"/>
                </a:solidFill>
              </a:rPr>
              <a:t>can be granted by selecting </a:t>
            </a:r>
            <a:r>
              <a:rPr lang="en-US" sz="2400" b="1" i="1" dirty="0" smtClean="0">
                <a:solidFill>
                  <a:srgbClr val="002060"/>
                </a:solidFill>
              </a:rPr>
              <a:t>Edit</a:t>
            </a:r>
            <a:r>
              <a:rPr lang="en-US" sz="2400" dirty="0" smtClean="0">
                <a:solidFill>
                  <a:srgbClr val="002060"/>
                </a:solidFill>
              </a:rPr>
              <a:t> under </a:t>
            </a:r>
            <a:r>
              <a:rPr lang="en-US" sz="2400" b="1" i="1" dirty="0" smtClean="0">
                <a:solidFill>
                  <a:srgbClr val="002060"/>
                </a:solidFill>
              </a:rPr>
              <a:t>All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33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3" grpId="0" animBg="1"/>
      <p:bldP spid="14" grpId="0" animBg="1"/>
      <p:bldP spid="16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75" y="2176463"/>
            <a:ext cx="7943725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Managing Access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40627" y="5757863"/>
            <a:ext cx="904202" cy="53884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9256" y="3509963"/>
            <a:ext cx="956878" cy="53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5867399" y="4292260"/>
            <a:ext cx="3200401" cy="2004446"/>
          </a:xfrm>
          <a:prstGeom prst="wedgeRoundRectCallout">
            <a:avLst>
              <a:gd name="adj1" fmla="val -37059"/>
              <a:gd name="adj2" fmla="val -6022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Different access levels can be selected for Budget and Non-budget data on a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971675" y="5562600"/>
            <a:ext cx="2562021" cy="1066800"/>
          </a:xfrm>
          <a:prstGeom prst="wedgeRoundRectCallout">
            <a:avLst>
              <a:gd name="adj1" fmla="val 61522"/>
              <a:gd name="adj2" fmla="val -1378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Save </a:t>
            </a:r>
            <a:r>
              <a:rPr lang="en-US" sz="2400" dirty="0" smtClean="0">
                <a:solidFill>
                  <a:srgbClr val="002060"/>
                </a:solidFill>
              </a:rPr>
              <a:t>after the desired access is selected.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596322" y="3491820"/>
            <a:ext cx="956878" cy="53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173574" y="1066801"/>
            <a:ext cx="7360825" cy="914400"/>
          </a:xfrm>
          <a:prstGeom prst="wedgeRoundRectCallout">
            <a:avLst>
              <a:gd name="adj1" fmla="val -33884"/>
              <a:gd name="adj2" fmla="val -493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Access can also be given for individual components instead of the entire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34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4800" dirty="0" smtClean="0">
                <a:solidFill>
                  <a:schemeClr val="bg1"/>
                </a:solidFill>
              </a:rPr>
              <a:t>Before we talk about application data entry, are there any questions about managing application access?</a:t>
            </a:r>
            <a:endParaRPr lang="en-US" sz="5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8999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05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914400"/>
            <a:ext cx="693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dirty="0" smtClean="0">
              <a:solidFill>
                <a:prstClr val="white"/>
              </a:solidFill>
            </a:endParaRPr>
          </a:p>
          <a:p>
            <a:pPr algn="ctr"/>
            <a:r>
              <a:rPr lang="en-US" sz="6600" dirty="0" smtClean="0">
                <a:solidFill>
                  <a:prstClr val="white"/>
                </a:solidFill>
              </a:rPr>
              <a:t>Entering </a:t>
            </a:r>
            <a:br>
              <a:rPr lang="en-US" sz="6600" dirty="0" smtClean="0">
                <a:solidFill>
                  <a:prstClr val="white"/>
                </a:solidFill>
              </a:rPr>
            </a:br>
            <a:r>
              <a:rPr lang="en-US" sz="6600" dirty="0" smtClean="0">
                <a:solidFill>
                  <a:prstClr val="white"/>
                </a:solidFill>
              </a:rPr>
              <a:t>Application </a:t>
            </a:r>
            <a:br>
              <a:rPr lang="en-US" sz="6600" dirty="0" smtClean="0">
                <a:solidFill>
                  <a:prstClr val="white"/>
                </a:solidFill>
              </a:rPr>
            </a:br>
            <a:r>
              <a:rPr lang="en-US" sz="6600" dirty="0" smtClean="0">
                <a:solidFill>
                  <a:prstClr val="white"/>
                </a:solidFill>
              </a:rPr>
              <a:t>Data </a:t>
            </a:r>
            <a:endParaRPr lang="en-US" sz="66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23658"/>
            <a:ext cx="2438400" cy="2786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47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121110"/>
            <a:ext cx="8147620" cy="520349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Searching for In-progress Applications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814206" y="4648200"/>
            <a:ext cx="2117256" cy="914400"/>
          </a:xfrm>
          <a:prstGeom prst="wedgeRoundRectCallout">
            <a:avLst>
              <a:gd name="adj1" fmla="val -67719"/>
              <a:gd name="adj2" fmla="val 5979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Search Applications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20502"/>
            <a:ext cx="1524000" cy="60409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7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0" y="980818"/>
            <a:ext cx="3804797" cy="35516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78" y="3657600"/>
            <a:ext cx="6292322" cy="2870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Searching for In-progress Applications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77034" y="4864192"/>
            <a:ext cx="1280366" cy="927007"/>
          </a:xfrm>
          <a:prstGeom prst="wedgeRoundRectCallout">
            <a:avLst>
              <a:gd name="adj1" fmla="val 29533"/>
              <a:gd name="adj2" fmla="val -7410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Search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48781" y="2067045"/>
            <a:ext cx="1823104" cy="1344749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Enter search parameters.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324600" y="6299387"/>
            <a:ext cx="1981200" cy="457200"/>
          </a:xfrm>
          <a:prstGeom prst="wedgeRoundRectCallout">
            <a:avLst>
              <a:gd name="adj1" fmla="val 49154"/>
              <a:gd name="adj2" fmla="val -7246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Select.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00199" y="4220790"/>
            <a:ext cx="721125" cy="39762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5"/>
          </p:cNvCxnSpPr>
          <p:nvPr/>
        </p:nvCxnSpPr>
        <p:spPr>
          <a:xfrm>
            <a:off x="2215718" y="4560180"/>
            <a:ext cx="468630" cy="53261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346675" y="5926980"/>
            <a:ext cx="721125" cy="39762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67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9" y="1076117"/>
            <a:ext cx="7731571" cy="555328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Navigating to a Component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365829" y="4586895"/>
            <a:ext cx="2819400" cy="1828800"/>
          </a:xfrm>
          <a:prstGeom prst="wedgeRoundRectCallout">
            <a:avLst>
              <a:gd name="adj1" fmla="val -64058"/>
              <a:gd name="adj2" fmla="val 495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the component navigation to identify the component you want to work 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79074" y="5287590"/>
            <a:ext cx="1102126" cy="42741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86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80" y="1637981"/>
            <a:ext cx="6257925" cy="485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Summary Page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931863" y="1637981"/>
            <a:ext cx="3032256" cy="816114"/>
          </a:xfrm>
          <a:prstGeom prst="wedgeRoundRectCallout">
            <a:avLst>
              <a:gd name="adj1" fmla="val -83513"/>
              <a:gd name="adj2" fmla="val 591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Every component has a </a:t>
            </a:r>
            <a:r>
              <a:rPr lang="en-US" sz="2400" b="1" dirty="0" smtClean="0">
                <a:solidFill>
                  <a:srgbClr val="002060"/>
                </a:solidFill>
              </a:rPr>
              <a:t>Summary</a:t>
            </a:r>
            <a:r>
              <a:rPr lang="en-US" sz="2400" dirty="0" smtClean="0">
                <a:solidFill>
                  <a:srgbClr val="002060"/>
                </a:solidFill>
              </a:rPr>
              <a:t> page.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5437" y="2552809"/>
            <a:ext cx="685800" cy="45705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762000" y="1848465"/>
            <a:ext cx="1644235" cy="2799735"/>
          </a:xfrm>
          <a:prstGeom prst="wedgeRoundRectCallout">
            <a:avLst>
              <a:gd name="adj1" fmla="val 66803"/>
              <a:gd name="adj2" fmla="val -764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Some actions are only available from the Summary page.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3581400"/>
            <a:ext cx="1371600" cy="22852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43200" y="2971873"/>
            <a:ext cx="1371600" cy="22852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251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14413"/>
            <a:ext cx="7630779" cy="57076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Entering Application Data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760333" y="3705232"/>
            <a:ext cx="3391219" cy="816114"/>
          </a:xfrm>
          <a:prstGeom prst="wedgeRoundRectCallout">
            <a:avLst>
              <a:gd name="adj1" fmla="val -61153"/>
              <a:gd name="adj2" fmla="val -476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each tab to access form data entry screens.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00400" y="4267346"/>
            <a:ext cx="990600" cy="45705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3479558" y="4933300"/>
            <a:ext cx="1921063" cy="1066800"/>
          </a:xfrm>
          <a:prstGeom prst="wedgeRoundRectCallout">
            <a:avLst>
              <a:gd name="adj1" fmla="val -27304"/>
              <a:gd name="adj2" fmla="val -6776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Edit and Get Lock </a:t>
            </a:r>
            <a:r>
              <a:rPr lang="en-US" sz="2400" dirty="0" smtClean="0">
                <a:solidFill>
                  <a:srgbClr val="002060"/>
                </a:solidFill>
              </a:rPr>
              <a:t>to edit data.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83702" y="3200473"/>
            <a:ext cx="681736" cy="53332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8000" y="4761272"/>
            <a:ext cx="1066800" cy="34405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5896535" y="5334000"/>
            <a:ext cx="3211179" cy="856185"/>
          </a:xfrm>
          <a:prstGeom prst="wedgeRoundRectCallout">
            <a:avLst>
              <a:gd name="adj1" fmla="val -11668"/>
              <a:gd name="adj2" fmla="val -7182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Expand All </a:t>
            </a:r>
            <a:r>
              <a:rPr lang="en-US" sz="2400" dirty="0" smtClean="0">
                <a:solidFill>
                  <a:srgbClr val="002060"/>
                </a:solidFill>
              </a:rPr>
              <a:t>to expose all data fields.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859532" y="2286001"/>
            <a:ext cx="4642592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5511214" y="1219200"/>
            <a:ext cx="3596500" cy="816114"/>
          </a:xfrm>
          <a:prstGeom prst="wedgeRoundRectCallout">
            <a:avLst>
              <a:gd name="adj1" fmla="val -32905"/>
              <a:gd name="adj2" fmla="val 7684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Breadcrumbs provide quick and easy navigation.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69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9144000" cy="68579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2954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What are the key features of ASSIST?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1081742"/>
            <a:ext cx="6934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Key features: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Leverages existing eRA Commons credentials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1"/>
                </a:solidFill>
              </a:rPr>
              <a:t>Pre-populates </a:t>
            </a:r>
            <a:r>
              <a:rPr lang="pt-BR" sz="2600" dirty="0">
                <a:solidFill>
                  <a:schemeClr val="bg1"/>
                </a:solidFill>
              </a:rPr>
              <a:t>data from eRA Commons </a:t>
            </a:r>
            <a:r>
              <a:rPr lang="pt-BR" sz="2600" dirty="0" smtClean="0">
                <a:solidFill>
                  <a:schemeClr val="bg1"/>
                </a:solidFill>
              </a:rPr>
              <a:t>profiles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Validates Grants.gov and NIH business rules before you submit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Provides preview of NIH application image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Generates table of contents, headers &amp; </a:t>
            </a:r>
            <a:r>
              <a:rPr lang="en-US" sz="2600" dirty="0" smtClean="0">
                <a:solidFill>
                  <a:schemeClr val="bg1"/>
                </a:solidFill>
              </a:rPr>
              <a:t>footers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Tracks Grants.gov and eRA Commons submission status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96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12" y="3905178"/>
            <a:ext cx="4933950" cy="2247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4819650" cy="228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Entering Application Data</a:t>
            </a:r>
          </a:p>
        </p:txBody>
      </p:sp>
      <p:sp>
        <p:nvSpPr>
          <p:cNvPr id="11" name="Oval 10"/>
          <p:cNvSpPr/>
          <p:nvPr/>
        </p:nvSpPr>
        <p:spPr>
          <a:xfrm>
            <a:off x="3930752" y="4419672"/>
            <a:ext cx="3079648" cy="60952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838200" y="3790300"/>
            <a:ext cx="2669458" cy="2991500"/>
          </a:xfrm>
          <a:prstGeom prst="wedgeRoundRectCallout">
            <a:avLst>
              <a:gd name="adj1" fmla="val 64409"/>
              <a:gd name="adj2" fmla="val -1581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will validate entered data and provide any errors at the top of the screen. Errors must be corrected before saving.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14525" y="3001369"/>
            <a:ext cx="11935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3356180" y="1638298"/>
            <a:ext cx="3130345" cy="1143001"/>
          </a:xfrm>
          <a:prstGeom prst="wedgeRoundRectCallout">
            <a:avLst>
              <a:gd name="adj1" fmla="val -56430"/>
              <a:gd name="adj2" fmla="val 72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Once all data is entered. Click </a:t>
            </a:r>
            <a:r>
              <a:rPr lang="en-US" sz="2400" b="1" dirty="0" smtClean="0">
                <a:solidFill>
                  <a:srgbClr val="002060"/>
                </a:solidFill>
              </a:rPr>
              <a:t>Save and Release Lock. 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91628" y="3250939"/>
            <a:ext cx="1039124" cy="124493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5" y="1174524"/>
            <a:ext cx="7491047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Entering Application Data: R&amp;R Cover</a:t>
            </a:r>
          </a:p>
        </p:txBody>
      </p:sp>
      <p:sp>
        <p:nvSpPr>
          <p:cNvPr id="11" name="Oval 10"/>
          <p:cNvSpPr/>
          <p:nvPr/>
        </p:nvSpPr>
        <p:spPr>
          <a:xfrm>
            <a:off x="6477000" y="3611827"/>
            <a:ext cx="914400" cy="30476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85999" y="4800600"/>
            <a:ext cx="5906923" cy="1905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5943600" y="1037048"/>
            <a:ext cx="2971800" cy="2010952"/>
          </a:xfrm>
          <a:prstGeom prst="wedgeRoundRectCallout">
            <a:avLst>
              <a:gd name="adj1" fmla="val -23616"/>
              <a:gd name="adj2" fmla="val 7544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Expand All </a:t>
            </a:r>
            <a:r>
              <a:rPr lang="en-US" sz="2400" dirty="0" smtClean="0">
                <a:solidFill>
                  <a:srgbClr val="002060"/>
                </a:solidFill>
              </a:rPr>
              <a:t>exposes only the subset of fields required for components other than the Overall.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7313" y="3661490"/>
            <a:ext cx="1905000" cy="76449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1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17" y="1295400"/>
            <a:ext cx="7910512" cy="4043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Entering Application Data: Sites</a:t>
            </a:r>
          </a:p>
        </p:txBody>
      </p:sp>
      <p:sp>
        <p:nvSpPr>
          <p:cNvPr id="14" name="Oval 13"/>
          <p:cNvSpPr/>
          <p:nvPr/>
        </p:nvSpPr>
        <p:spPr>
          <a:xfrm>
            <a:off x="2725056" y="2748124"/>
            <a:ext cx="5906923" cy="136646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6705600" y="1909924"/>
            <a:ext cx="1944716" cy="1412162"/>
          </a:xfrm>
          <a:prstGeom prst="wedgeRoundRectCallout">
            <a:avLst>
              <a:gd name="adj1" fmla="val -30333"/>
              <a:gd name="adj2" fmla="val 7544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Primary Performance Site </a:t>
            </a:r>
            <a:r>
              <a:rPr lang="en-US" sz="2400" dirty="0" smtClean="0">
                <a:solidFill>
                  <a:srgbClr val="002060"/>
                </a:solidFill>
              </a:rPr>
              <a:t>is required.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78516" y="4119724"/>
            <a:ext cx="798483" cy="48747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334000" y="4975743"/>
            <a:ext cx="2343958" cy="726362"/>
          </a:xfrm>
          <a:prstGeom prst="wedgeRoundRectCallout">
            <a:avLst>
              <a:gd name="adj1" fmla="val -15107"/>
              <a:gd name="adj2" fmla="val -10638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Add up to 300 additional sites 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066800" y="5888134"/>
            <a:ext cx="7315200" cy="817466"/>
          </a:xfrm>
          <a:prstGeom prst="wedgeRoundRectCallout">
            <a:avLst>
              <a:gd name="adj1" fmla="val -11942"/>
              <a:gd name="adj2" fmla="val -4711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After 300 sites are added the option to add an attachment with additional site information will appear.</a:t>
            </a:r>
          </a:p>
        </p:txBody>
      </p:sp>
    </p:spTree>
    <p:extLst>
      <p:ext uri="{BB962C8B-B14F-4D97-AF65-F5344CB8AC3E}">
        <p14:creationId xmlns="" xmlns:p14="http://schemas.microsoft.com/office/powerpoint/2010/main" val="1886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7" y="1066800"/>
            <a:ext cx="7789933" cy="510539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Entering Application Data: </a:t>
            </a: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</a:rPr>
              <a:t>Sr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/Key</a:t>
            </a:r>
          </a:p>
        </p:txBody>
      </p:sp>
      <p:sp>
        <p:nvSpPr>
          <p:cNvPr id="14" name="Oval 13"/>
          <p:cNvSpPr/>
          <p:nvPr/>
        </p:nvSpPr>
        <p:spPr>
          <a:xfrm>
            <a:off x="2438400" y="4572000"/>
            <a:ext cx="5257800" cy="1447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4572000" y="2667000"/>
            <a:ext cx="4487518" cy="1828800"/>
          </a:xfrm>
          <a:prstGeom prst="wedgeRoundRectCallout">
            <a:avLst>
              <a:gd name="adj1" fmla="val -29221"/>
              <a:gd name="adj2" fmla="val 9128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Take advantage of options to populate data from list of </a:t>
            </a:r>
            <a:r>
              <a:rPr lang="en-US" sz="2400" dirty="0" err="1" smtClean="0">
                <a:solidFill>
                  <a:srgbClr val="002060"/>
                </a:solidFill>
              </a:rPr>
              <a:t>Sr</a:t>
            </a:r>
            <a:r>
              <a:rPr lang="en-US" sz="2400" dirty="0" smtClean="0">
                <a:solidFill>
                  <a:srgbClr val="002060"/>
                </a:solidFill>
              </a:rPr>
              <a:t>/Key persons already entered in application or from eRA Commons credentials.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80365" y="1828800"/>
            <a:ext cx="1291835" cy="76449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066800" y="6248399"/>
            <a:ext cx="7315200" cy="533401"/>
          </a:xfrm>
          <a:prstGeom prst="wedgeRoundRectCallout">
            <a:avLst>
              <a:gd name="adj1" fmla="val -11942"/>
              <a:gd name="adj2" fmla="val -4711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Up to 100 </a:t>
            </a:r>
            <a:r>
              <a:rPr lang="en-US" sz="2400" dirty="0" err="1" smtClean="0">
                <a:solidFill>
                  <a:srgbClr val="002060"/>
                </a:solidFill>
              </a:rPr>
              <a:t>Sr</a:t>
            </a:r>
            <a:r>
              <a:rPr lang="en-US" sz="2400" dirty="0" smtClean="0">
                <a:solidFill>
                  <a:srgbClr val="002060"/>
                </a:solidFill>
              </a:rPr>
              <a:t>/Key persons can be added per component.</a:t>
            </a:r>
          </a:p>
        </p:txBody>
      </p:sp>
    </p:spTree>
    <p:extLst>
      <p:ext uri="{BB962C8B-B14F-4D97-AF65-F5344CB8AC3E}">
        <p14:creationId xmlns="" xmlns:p14="http://schemas.microsoft.com/office/powerpoint/2010/main" val="12610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Tips for Filling out the </a:t>
            </a:r>
            <a:r>
              <a:rPr lang="en-US" sz="4000" b="1" dirty="0" err="1" smtClean="0">
                <a:solidFill>
                  <a:srgbClr val="FFFFFF">
                    <a:lumMod val="95000"/>
                  </a:srgbClr>
                </a:solidFill>
              </a:rPr>
              <a:t>Sr</a:t>
            </a:r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/Key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175" y="1114485"/>
            <a:ext cx="832382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Overall component: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Use the Project Director/Principal Investigator section to designate the Contact PD/PI 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Include </a:t>
            </a:r>
            <a:r>
              <a:rPr lang="en-US" sz="2800" dirty="0">
                <a:solidFill>
                  <a:srgbClr val="002060"/>
                </a:solidFill>
              </a:rPr>
              <a:t>any </a:t>
            </a:r>
            <a:r>
              <a:rPr lang="en-US" sz="2800" dirty="0" smtClean="0">
                <a:solidFill>
                  <a:srgbClr val="002060"/>
                </a:solidFill>
              </a:rPr>
              <a:t>Multi-PD/PIs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U</a:t>
            </a:r>
            <a:r>
              <a:rPr lang="en-US" sz="2800" dirty="0" smtClean="0">
                <a:solidFill>
                  <a:srgbClr val="002060"/>
                </a:solidFill>
              </a:rPr>
              <a:t>se </a:t>
            </a:r>
            <a:r>
              <a:rPr lang="en-US" sz="2800" dirty="0">
                <a:solidFill>
                  <a:srgbClr val="002060"/>
                </a:solidFill>
              </a:rPr>
              <a:t>Project Role of </a:t>
            </a:r>
            <a:r>
              <a:rPr lang="en-US" sz="2800" dirty="0" smtClean="0">
                <a:solidFill>
                  <a:srgbClr val="002060"/>
                </a:solidFill>
              </a:rPr>
              <a:t>PD/PI</a:t>
            </a:r>
          </a:p>
          <a:p>
            <a:pPr lvl="1"/>
            <a:endParaRPr lang="en-US" sz="900" dirty="0" smtClean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All other components: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Use the Project Director/Principal Investigator section to designate the Project Lead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Must use role other than PD/PI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ASSIST defaults role to Other, Project Lead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20175" y="5592634"/>
            <a:ext cx="7942825" cy="1189166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Important: </a:t>
            </a:r>
            <a:r>
              <a:rPr lang="en-US" sz="2400" dirty="0" smtClean="0">
                <a:solidFill>
                  <a:srgbClr val="002060"/>
                </a:solidFill>
              </a:rPr>
              <a:t>Applications must include a single biographical sketch for each </a:t>
            </a:r>
            <a:r>
              <a:rPr lang="en-US" sz="2400" dirty="0" err="1" smtClean="0">
                <a:solidFill>
                  <a:srgbClr val="002060"/>
                </a:solidFill>
              </a:rPr>
              <a:t>Sr</a:t>
            </a:r>
            <a:r>
              <a:rPr lang="en-US" sz="2400" dirty="0" smtClean="0">
                <a:solidFill>
                  <a:srgbClr val="002060"/>
                </a:solidFill>
              </a:rPr>
              <a:t>/Key person regardless of the number of components they are listed 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8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58" y="1295399"/>
            <a:ext cx="8058809" cy="4799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Entering Application Data: Budget</a:t>
            </a:r>
          </a:p>
        </p:txBody>
      </p:sp>
      <p:sp>
        <p:nvSpPr>
          <p:cNvPr id="14" name="Oval 13"/>
          <p:cNvSpPr/>
          <p:nvPr/>
        </p:nvSpPr>
        <p:spPr>
          <a:xfrm>
            <a:off x="4230881" y="3476171"/>
            <a:ext cx="1298962" cy="53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760333" y="4477656"/>
            <a:ext cx="4307467" cy="1923143"/>
          </a:xfrm>
          <a:prstGeom prst="wedgeRoundRectCallout">
            <a:avLst>
              <a:gd name="adj1" fmla="val -37953"/>
              <a:gd name="adj2" fmla="val -6824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Add Period </a:t>
            </a:r>
            <a:r>
              <a:rPr lang="en-US" sz="2400" dirty="0" smtClean="0">
                <a:solidFill>
                  <a:srgbClr val="002060"/>
                </a:solidFill>
              </a:rPr>
              <a:t>button creates an additional budget period carrying over entries from the previous period. All fields remain editable.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65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64943" y="2819400"/>
            <a:ext cx="1291835" cy="76449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67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Tips for Filling out the Budget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174" y="1237595"/>
            <a:ext cx="81112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Section A: Senior Key Persons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Can include up to 100 entries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Remember to include effort in Calendar or Academic/Summer months for all </a:t>
            </a:r>
            <a:r>
              <a:rPr lang="en-US" sz="2800" dirty="0" err="1" smtClean="0">
                <a:solidFill>
                  <a:srgbClr val="002060"/>
                </a:solidFill>
              </a:rPr>
              <a:t>Sr</a:t>
            </a:r>
            <a:r>
              <a:rPr lang="en-US" sz="2800" dirty="0" smtClean="0">
                <a:solidFill>
                  <a:srgbClr val="002060"/>
                </a:solidFill>
              </a:rPr>
              <a:t>/Key 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Use the </a:t>
            </a:r>
            <a:r>
              <a:rPr lang="en-US" sz="2800" b="1" dirty="0" smtClean="0">
                <a:solidFill>
                  <a:srgbClr val="002060"/>
                </a:solidFill>
              </a:rPr>
              <a:t>Add Optional Form </a:t>
            </a:r>
            <a:r>
              <a:rPr lang="en-US" sz="2800" dirty="0" smtClean="0">
                <a:solidFill>
                  <a:srgbClr val="002060"/>
                </a:solidFill>
              </a:rPr>
              <a:t>action if </a:t>
            </a:r>
            <a:r>
              <a:rPr lang="en-US" sz="2800" dirty="0" err="1" smtClean="0">
                <a:solidFill>
                  <a:srgbClr val="002060"/>
                </a:solidFill>
              </a:rPr>
              <a:t>subaward</a:t>
            </a:r>
            <a:r>
              <a:rPr lang="en-US" sz="2800" dirty="0" smtClean="0">
                <a:solidFill>
                  <a:srgbClr val="002060"/>
                </a:solidFill>
              </a:rPr>
              <a:t> budgets are included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/>
            </a:r>
            <a:br>
              <a:rPr lang="en-US" sz="2400" dirty="0" smtClean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82" y="4114800"/>
            <a:ext cx="7354701" cy="2359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4267200" y="5294314"/>
            <a:ext cx="1860448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39516" y="5638800"/>
            <a:ext cx="1403683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43199" y="5410200"/>
            <a:ext cx="762001" cy="379019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23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76350"/>
            <a:ext cx="6124575" cy="32194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Adding Optional Forms </a:t>
            </a:r>
          </a:p>
        </p:txBody>
      </p:sp>
      <p:sp>
        <p:nvSpPr>
          <p:cNvPr id="14" name="Oval 13"/>
          <p:cNvSpPr/>
          <p:nvPr/>
        </p:nvSpPr>
        <p:spPr>
          <a:xfrm>
            <a:off x="2560536" y="2286000"/>
            <a:ext cx="11935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723373" y="1191850"/>
            <a:ext cx="1565169" cy="1247777"/>
          </a:xfrm>
          <a:prstGeom prst="wedgeRoundRectCallout">
            <a:avLst>
              <a:gd name="adj1" fmla="val 69836"/>
              <a:gd name="adj2" fmla="val 4280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Add Optional Form. 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>
            <a:stCxn id="14" idx="5"/>
          </p:cNvCxnSpPr>
          <p:nvPr/>
        </p:nvCxnSpPr>
        <p:spPr>
          <a:xfrm>
            <a:off x="3579301" y="2546163"/>
            <a:ext cx="840271" cy="51593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72" y="2687398"/>
            <a:ext cx="2381250" cy="11334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4953000" y="3124235"/>
            <a:ext cx="1006424" cy="6966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6400800" y="2781766"/>
            <a:ext cx="2438400" cy="705500"/>
          </a:xfrm>
          <a:prstGeom prst="wedgeRoundRectCallout">
            <a:avLst>
              <a:gd name="adj1" fmla="val -66842"/>
              <a:gd name="adj2" fmla="val 3644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form and click </a:t>
            </a:r>
            <a:r>
              <a:rPr lang="en-US" sz="2400" b="1" dirty="0" smtClean="0">
                <a:solidFill>
                  <a:srgbClr val="002060"/>
                </a:solidFill>
              </a:rPr>
              <a:t>Submit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610100"/>
            <a:ext cx="4838700" cy="2266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5456212" y="3820873"/>
            <a:ext cx="0" cy="105592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029200" y="5029201"/>
            <a:ext cx="777824" cy="533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5943600" y="5562601"/>
            <a:ext cx="2895600" cy="851720"/>
          </a:xfrm>
          <a:prstGeom prst="wedgeRoundRectCallout">
            <a:avLst>
              <a:gd name="adj1" fmla="val -58119"/>
              <a:gd name="adj2" fmla="val -4372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form tab is added to navigation.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14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2" grpId="0" animBg="1"/>
      <p:bldP spid="2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Component 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494" y="1752600"/>
            <a:ext cx="7942825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As component data is entered several actions are available: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Validate Component</a:t>
            </a:r>
          </a:p>
          <a:p>
            <a:pPr marL="9144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Preview Current Component</a:t>
            </a:r>
          </a:p>
          <a:p>
            <a:pPr marL="9144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Update Component Status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sz="2800" i="1" dirty="0" smtClean="0">
                <a:solidFill>
                  <a:srgbClr val="002060"/>
                </a:solidFill>
              </a:rPr>
              <a:t>Work In Progress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sz="2800" i="1" dirty="0" smtClean="0">
                <a:solidFill>
                  <a:srgbClr val="002060"/>
                </a:solidFill>
              </a:rPr>
              <a:t>Complete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sz="2800" i="1" dirty="0" smtClean="0">
                <a:solidFill>
                  <a:srgbClr val="002060"/>
                </a:solidFill>
              </a:rPr>
              <a:t>Final</a:t>
            </a: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5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46504"/>
            <a:ext cx="6172200" cy="3432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Validating a Component</a:t>
            </a:r>
          </a:p>
        </p:txBody>
      </p:sp>
      <p:sp>
        <p:nvSpPr>
          <p:cNvPr id="14" name="Oval 13"/>
          <p:cNvSpPr/>
          <p:nvPr/>
        </p:nvSpPr>
        <p:spPr>
          <a:xfrm>
            <a:off x="914400" y="2866741"/>
            <a:ext cx="14389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914400" y="3700396"/>
            <a:ext cx="1981200" cy="705500"/>
          </a:xfrm>
          <a:prstGeom prst="wedgeRoundRectCallout">
            <a:avLst>
              <a:gd name="adj1" fmla="val -22199"/>
              <a:gd name="adj2" fmla="val -10139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Validate Component.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43016"/>
            <a:ext cx="5472112" cy="391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>
            <a:stCxn id="14" idx="5"/>
          </p:cNvCxnSpPr>
          <p:nvPr/>
        </p:nvCxnSpPr>
        <p:spPr>
          <a:xfrm>
            <a:off x="2142578" y="3183140"/>
            <a:ext cx="1261716" cy="51725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817636" y="5238100"/>
            <a:ext cx="1981200" cy="1086500"/>
          </a:xfrm>
          <a:prstGeom prst="wedgeRoundRectCallout">
            <a:avLst>
              <a:gd name="adj1" fmla="val 69376"/>
              <a:gd name="adj2" fmla="val -2257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Errors and Warnings are displayed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22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When can I use it?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4655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108055"/>
            <a:ext cx="6934200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Now</a:t>
            </a:r>
            <a:r>
              <a:rPr lang="en-US" sz="2800" dirty="0" smtClean="0">
                <a:solidFill>
                  <a:schemeClr val="bg1"/>
                </a:solidFill>
              </a:rPr>
              <a:t> for pilot opportunities only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NIH will post 6-9 pilot Funding Opportunity Announcements (FOAs) with deadlines between January and September 2013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Electronic submission </a:t>
            </a:r>
            <a:r>
              <a:rPr lang="en-US" sz="2400" b="1" dirty="0" smtClean="0">
                <a:solidFill>
                  <a:schemeClr val="bg1"/>
                </a:solidFill>
              </a:rPr>
              <a:t>required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Paper PHS 398 applications will </a:t>
            </a:r>
            <a:r>
              <a:rPr lang="en-US" sz="2400" b="1" dirty="0" smtClean="0">
                <a:solidFill>
                  <a:schemeClr val="bg1"/>
                </a:solidFill>
              </a:rPr>
              <a:t>not</a:t>
            </a:r>
            <a:r>
              <a:rPr lang="en-US" sz="2400" dirty="0" smtClean="0">
                <a:solidFill>
                  <a:schemeClr val="bg1"/>
                </a:solidFill>
              </a:rPr>
              <a:t> be accepted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Participating FOAs will clearly state that they are part of the pilot and require electronic submission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36419" y="5943600"/>
            <a:ext cx="6248400" cy="830997"/>
          </a:xfrm>
          <a:prstGeom prst="rect">
            <a:avLst/>
          </a:prstGeom>
          <a:solidFill>
            <a:srgbClr val="FF66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>
                <a:solidFill>
                  <a:schemeClr val="bg1"/>
                </a:solidFill>
              </a:rPr>
              <a:t>http://grants.nih.gov/grants/ElectronicReceipt/files/Timeline_NIH_Complex_Transition.pdf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963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Errors &amp; Warnings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1524000"/>
            <a:ext cx="69321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Errors stop application processing and must be corrected before the </a:t>
            </a:r>
            <a:r>
              <a:rPr lang="en-US" sz="3200" dirty="0" smtClean="0">
                <a:solidFill>
                  <a:srgbClr val="002060"/>
                </a:solidFill>
              </a:rPr>
              <a:t>deadline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Warnings do not stop application submission and are corrected at the discretion of the applicant before the deadline</a:t>
            </a: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8200" y="5334000"/>
            <a:ext cx="8077200" cy="1031045"/>
          </a:xfrm>
          <a:prstGeom prst="rect">
            <a:avLst/>
          </a:prstGeom>
          <a:solidFill>
            <a:srgbClr val="FFFF99"/>
          </a:solidFill>
          <a:ln w="25400">
            <a:solidFill>
              <a:srgbClr val="333399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Avoiding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Common Errors page:</a:t>
            </a:r>
            <a:r>
              <a:rPr lang="en-US" sz="2000" b="1" dirty="0">
                <a:solidFill>
                  <a:srgbClr val="EEECE1"/>
                </a:solidFill>
                <a:cs typeface="Arial" charset="0"/>
              </a:rPr>
              <a:t/>
            </a:r>
            <a:br>
              <a:rPr lang="en-US" sz="2000" b="1" dirty="0">
                <a:solidFill>
                  <a:srgbClr val="EEECE1"/>
                </a:solidFill>
                <a:cs typeface="Arial" charset="0"/>
              </a:rPr>
            </a:br>
            <a:r>
              <a:rPr lang="en-US" sz="2000" dirty="0">
                <a:solidFill>
                  <a:srgbClr val="C0504D"/>
                </a:solidFill>
                <a:cs typeface="Arial" charset="0"/>
              </a:rPr>
              <a:t> </a:t>
            </a:r>
            <a:r>
              <a:rPr lang="en-US" sz="2000" dirty="0">
                <a:solidFill>
                  <a:srgbClr val="C0504D"/>
                </a:solidFill>
                <a:cs typeface="Arial" charset="0"/>
                <a:hlinkClick r:id="rId2"/>
              </a:rPr>
              <a:t>http://grants.nih.gov/grants/ElectronicReceipt/avoiding_errors.htm</a:t>
            </a:r>
            <a:r>
              <a:rPr lang="en-US" sz="2400" dirty="0">
                <a:solidFill>
                  <a:srgbClr val="C0504D"/>
                </a:solidFill>
                <a:cs typeface="Arial" charset="0"/>
              </a:rPr>
              <a:t> </a:t>
            </a:r>
            <a:br>
              <a:rPr lang="en-US" sz="2400" dirty="0">
                <a:solidFill>
                  <a:srgbClr val="C0504D"/>
                </a:solidFill>
                <a:cs typeface="Arial" charset="0"/>
              </a:rPr>
            </a:br>
            <a:endParaRPr lang="en-US" sz="900" dirty="0">
              <a:solidFill>
                <a:srgbClr val="C0504D"/>
              </a:solidFill>
              <a:cs typeface="Arial" charset="0"/>
            </a:endParaRPr>
          </a:p>
        </p:txBody>
      </p:sp>
      <p:pic>
        <p:nvPicPr>
          <p:cNvPr id="9" name="Picture 13" descr="MC90043475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124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MC90043472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600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714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59276"/>
            <a:ext cx="6934200" cy="2836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Previewing a Component</a:t>
            </a:r>
            <a:endParaRPr lang="en-US" sz="4000" b="1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89763" y="3733800"/>
            <a:ext cx="2432958" cy="2733947"/>
          </a:xfrm>
          <a:prstGeom prst="wedgeRoundRectCallout">
            <a:avLst>
              <a:gd name="adj1" fmla="val -21331"/>
              <a:gd name="adj2" fmla="val -719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Preview Current Component</a:t>
            </a:r>
            <a:r>
              <a:rPr lang="en-US" sz="2400" dirty="0" smtClean="0">
                <a:solidFill>
                  <a:srgbClr val="002060"/>
                </a:solidFill>
              </a:rPr>
              <a:t> to view the information included in that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90600" y="2743200"/>
            <a:ext cx="1752600" cy="25131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64" y="3966849"/>
            <a:ext cx="4995636" cy="2814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437350" y="2971800"/>
            <a:ext cx="1448850" cy="1196482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476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91" y="4379810"/>
            <a:ext cx="3803734" cy="243394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25144"/>
            <a:ext cx="6124575" cy="32194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Marking a Component Complete</a:t>
            </a:r>
          </a:p>
        </p:txBody>
      </p:sp>
      <p:sp>
        <p:nvSpPr>
          <p:cNvPr id="14" name="Oval 13"/>
          <p:cNvSpPr/>
          <p:nvPr/>
        </p:nvSpPr>
        <p:spPr>
          <a:xfrm>
            <a:off x="2560536" y="2447736"/>
            <a:ext cx="11935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723373" y="990600"/>
            <a:ext cx="1837163" cy="1442468"/>
          </a:xfrm>
          <a:prstGeom prst="wedgeRoundRectCallout">
            <a:avLst>
              <a:gd name="adj1" fmla="val 45752"/>
              <a:gd name="adj2" fmla="val 6325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Update Component Status.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79429" y="6400800"/>
            <a:ext cx="597617" cy="3702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7467600" y="4835859"/>
            <a:ext cx="1524000" cy="1564941"/>
          </a:xfrm>
          <a:prstGeom prst="wedgeRoundRectCallout">
            <a:avLst>
              <a:gd name="adj1" fmla="val -77894"/>
              <a:gd name="adj2" fmla="val 5017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Status on Summary page is updated.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41643"/>
            <a:ext cx="3028950" cy="2438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5260258" y="2084750"/>
            <a:ext cx="1006424" cy="6966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6553200" y="2095623"/>
            <a:ext cx="2438400" cy="1524000"/>
          </a:xfrm>
          <a:prstGeom prst="wedgeRoundRectCallout">
            <a:avLst>
              <a:gd name="adj1" fmla="val -70471"/>
              <a:gd name="adj2" fmla="val 548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status and enter comment for Status History.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3976" y="3886200"/>
            <a:ext cx="3904224" cy="2884850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Once a component is marked ‘Complete’ no additional edits can be made unless someone with entire application edit authority returns the status to ‘Work in Progress’.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>
            <a:stCxn id="14" idx="5"/>
          </p:cNvCxnSpPr>
          <p:nvPr/>
        </p:nvCxnSpPr>
        <p:spPr>
          <a:xfrm>
            <a:off x="3579301" y="2707899"/>
            <a:ext cx="611699" cy="16995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456212" y="4080043"/>
            <a:ext cx="0" cy="29976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72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3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1" grpId="0" animBg="1"/>
      <p:bldP spid="13" grpId="0" animBg="1"/>
      <p:bldP spid="2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Before </a:t>
            </a:r>
            <a:r>
              <a:rPr lang="en-US" sz="4800" dirty="0">
                <a:solidFill>
                  <a:schemeClr val="bg1"/>
                </a:solidFill>
              </a:rPr>
              <a:t>we talk </a:t>
            </a:r>
            <a:r>
              <a:rPr lang="en-US" sz="4800" dirty="0" smtClean="0">
                <a:solidFill>
                  <a:schemeClr val="bg1"/>
                </a:solidFill>
              </a:rPr>
              <a:t>about preparing your  application for submission, </a:t>
            </a:r>
            <a:r>
              <a:rPr lang="en-US" sz="4800" dirty="0">
                <a:solidFill>
                  <a:schemeClr val="bg1"/>
                </a:solidFill>
              </a:rPr>
              <a:t>are t</a:t>
            </a:r>
            <a:r>
              <a:rPr lang="en-US" sz="4800" dirty="0" smtClean="0">
                <a:solidFill>
                  <a:schemeClr val="bg1"/>
                </a:solidFill>
              </a:rPr>
              <a:t>here </a:t>
            </a:r>
            <a:r>
              <a:rPr lang="en-US" sz="4800" dirty="0">
                <a:solidFill>
                  <a:schemeClr val="bg1"/>
                </a:solidFill>
              </a:rPr>
              <a:t>Any </a:t>
            </a:r>
            <a:r>
              <a:rPr lang="en-US" sz="4800" dirty="0" smtClean="0">
                <a:solidFill>
                  <a:schemeClr val="bg1"/>
                </a:solidFill>
              </a:rPr>
              <a:t>questions about 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data entry in ASSIST?</a:t>
            </a:r>
            <a:endParaRPr lang="en-US" sz="5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429000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68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295400"/>
            <a:ext cx="6934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solidFill>
                <a:prstClr val="white"/>
              </a:solidFill>
            </a:endParaRPr>
          </a:p>
          <a:p>
            <a:pPr algn="ctr"/>
            <a:r>
              <a:rPr lang="en-US" sz="6600" dirty="0" smtClean="0">
                <a:solidFill>
                  <a:prstClr val="white"/>
                </a:solidFill>
              </a:rPr>
              <a:t>Preparing Your </a:t>
            </a:r>
            <a:br>
              <a:rPr lang="en-US" sz="6600" dirty="0" smtClean="0">
                <a:solidFill>
                  <a:prstClr val="white"/>
                </a:solidFill>
              </a:rPr>
            </a:br>
            <a:r>
              <a:rPr lang="en-US" sz="6600" dirty="0" smtClean="0">
                <a:solidFill>
                  <a:prstClr val="white"/>
                </a:solidFill>
              </a:rPr>
              <a:t>Application </a:t>
            </a:r>
            <a:br>
              <a:rPr lang="en-US" sz="6600" dirty="0" smtClean="0">
                <a:solidFill>
                  <a:prstClr val="white"/>
                </a:solidFill>
              </a:rPr>
            </a:br>
            <a:r>
              <a:rPr lang="en-US" sz="6600" dirty="0" smtClean="0">
                <a:solidFill>
                  <a:prstClr val="white"/>
                </a:solidFill>
              </a:rPr>
              <a:t>for Submission</a:t>
            </a:r>
            <a:endParaRPr lang="en-US" sz="66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95800"/>
            <a:ext cx="2911012" cy="25908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34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Finalizing Components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494" y="1228397"/>
            <a:ext cx="794282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As components are marked ‘</a:t>
            </a:r>
            <a:r>
              <a:rPr lang="en-US" sz="3200" b="1" dirty="0" smtClean="0">
                <a:solidFill>
                  <a:srgbClr val="002060"/>
                </a:solidFill>
              </a:rPr>
              <a:t>Complete</a:t>
            </a:r>
            <a:r>
              <a:rPr lang="en-US" sz="3200" dirty="0" smtClean="0">
                <a:solidFill>
                  <a:srgbClr val="002060"/>
                </a:solidFill>
              </a:rPr>
              <a:t>’, the applicant organization can preview them and incorporate those that are ready into the final application by updating the component status to ‘</a:t>
            </a:r>
            <a:r>
              <a:rPr lang="en-US" sz="3200" b="1" dirty="0" smtClean="0">
                <a:solidFill>
                  <a:srgbClr val="002060"/>
                </a:solidFill>
              </a:rPr>
              <a:t>Final’</a:t>
            </a:r>
            <a:r>
              <a:rPr lang="en-US" sz="3200" dirty="0" smtClean="0">
                <a:solidFill>
                  <a:srgbClr val="002060"/>
                </a:solidFill>
              </a:rPr>
              <a:t>. 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All components must be marked ‘</a:t>
            </a:r>
            <a:r>
              <a:rPr lang="en-US" sz="3200" b="1" dirty="0" smtClean="0">
                <a:solidFill>
                  <a:srgbClr val="002060"/>
                </a:solidFill>
              </a:rPr>
              <a:t>Final’</a:t>
            </a:r>
            <a:r>
              <a:rPr lang="en-US" sz="3200" dirty="0" smtClean="0">
                <a:solidFill>
                  <a:srgbClr val="002060"/>
                </a:solidFill>
              </a:rPr>
              <a:t> before an application can be prepared for submission.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Prior to finalizing components it is good practice to validate the application.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8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60" y="1803722"/>
            <a:ext cx="8014280" cy="4281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Validating the Application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5210245" y="2956528"/>
            <a:ext cx="11935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532028" y="1524000"/>
            <a:ext cx="4409969" cy="1247777"/>
          </a:xfrm>
          <a:prstGeom prst="wedgeRoundRectCallout">
            <a:avLst>
              <a:gd name="adj1" fmla="val -26603"/>
              <a:gd name="adj2" fmla="val 614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Validate Application </a:t>
            </a:r>
            <a:r>
              <a:rPr lang="en-US" sz="2400" dirty="0" smtClean="0">
                <a:solidFill>
                  <a:srgbClr val="002060"/>
                </a:solidFill>
              </a:rPr>
              <a:t>action is only available from the </a:t>
            </a:r>
            <a:r>
              <a:rPr lang="en-US" sz="2400" b="1" dirty="0" smtClean="0">
                <a:solidFill>
                  <a:srgbClr val="002060"/>
                </a:solidFill>
              </a:rPr>
              <a:t>Application Information </a:t>
            </a:r>
            <a:r>
              <a:rPr lang="en-US" sz="2400" dirty="0" smtClean="0">
                <a:solidFill>
                  <a:srgbClr val="002060"/>
                </a:solidFill>
              </a:rPr>
              <a:t>screen.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66800" y="4453287"/>
            <a:ext cx="1905000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295400" y="5384366"/>
            <a:ext cx="2438400" cy="787833"/>
          </a:xfrm>
          <a:prstGeom prst="wedgeRoundRectCallout">
            <a:avLst>
              <a:gd name="adj1" fmla="val -30533"/>
              <a:gd name="adj2" fmla="val -10962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Validate Application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395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43075"/>
            <a:ext cx="4152900" cy="496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Validating the Application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990600" y="5451144"/>
            <a:ext cx="25908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962400" y="5322844"/>
            <a:ext cx="4953000" cy="1118900"/>
          </a:xfrm>
          <a:prstGeom prst="wedgeRoundRectCallout">
            <a:avLst>
              <a:gd name="adj1" fmla="val -55441"/>
              <a:gd name="adj2" fmla="val -2248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Each Error or Warning includes the Component and Form where the problem was identified.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486400" y="1743076"/>
            <a:ext cx="3429000" cy="2981324"/>
          </a:xfrm>
          <a:prstGeom prst="wedgeRoundRectCallout">
            <a:avLst>
              <a:gd name="adj1" fmla="val -50568"/>
              <a:gd name="adj2" fmla="val -2104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If Errors or Warnings are detected for a component in ‘Complete’ status it can be put back in ‘Work In Progress’ status for correction.</a:t>
            </a:r>
          </a:p>
        </p:txBody>
      </p:sp>
    </p:spTree>
    <p:extLst>
      <p:ext uri="{BB962C8B-B14F-4D97-AF65-F5344CB8AC3E}">
        <p14:creationId xmlns="" xmlns:p14="http://schemas.microsoft.com/office/powerpoint/2010/main" val="2071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2" y="1161143"/>
            <a:ext cx="8112632" cy="4658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>
                    <a:lumMod val="95000"/>
                  </a:srgbClr>
                </a:solidFill>
              </a:rPr>
              <a:t>Finalizing Components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362200" y="4953000"/>
            <a:ext cx="6331857" cy="1413938"/>
          </a:xfrm>
          <a:prstGeom prst="wedgeRoundRectCallout">
            <a:avLst>
              <a:gd name="adj1" fmla="val -18613"/>
              <a:gd name="adj2" fmla="val -8909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Update the component status to </a:t>
            </a:r>
            <a:r>
              <a:rPr lang="en-US" sz="2400" b="1" dirty="0" smtClean="0">
                <a:solidFill>
                  <a:srgbClr val="002060"/>
                </a:solidFill>
              </a:rPr>
              <a:t>Final</a:t>
            </a:r>
            <a:r>
              <a:rPr lang="en-US" sz="2400" dirty="0" smtClean="0">
                <a:solidFill>
                  <a:srgbClr val="002060"/>
                </a:solidFill>
              </a:rPr>
              <a:t> once you are satisfied that the component is ready to be included in the final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18901" y="3821435"/>
            <a:ext cx="810299" cy="40222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829962" y="4343400"/>
            <a:ext cx="1837038" cy="40222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>
            <a:stCxn id="9" idx="6"/>
          </p:cNvCxnSpPr>
          <p:nvPr/>
        </p:nvCxnSpPr>
        <p:spPr>
          <a:xfrm>
            <a:off x="2667000" y="4544512"/>
            <a:ext cx="304800" cy="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072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4047"/>
            <a:ext cx="8056862" cy="3649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>
                    <a:lumMod val="95000"/>
                  </a:srgbClr>
                </a:solidFill>
              </a:rPr>
              <a:t>Finalizing Components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0549" y="1124857"/>
            <a:ext cx="4261051" cy="1371600"/>
          </a:xfrm>
          <a:prstGeom prst="wedgeRoundRectCallout">
            <a:avLst>
              <a:gd name="adj1" fmla="val -18613"/>
              <a:gd name="adj2" fmla="val -5036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</a:rPr>
              <a:t>ASSIST will check to ensure that only one </a:t>
            </a:r>
            <a:r>
              <a:rPr lang="en-US" sz="2400" dirty="0" err="1">
                <a:solidFill>
                  <a:srgbClr val="002060"/>
                </a:solidFill>
              </a:rPr>
              <a:t>biosketch</a:t>
            </a:r>
            <a:r>
              <a:rPr lang="en-US" sz="2400" dirty="0">
                <a:solidFill>
                  <a:srgbClr val="002060"/>
                </a:solidFill>
              </a:rPr>
              <a:t> is included for every Senior/Key </a:t>
            </a:r>
            <a:r>
              <a:rPr lang="en-US" sz="2400" dirty="0" smtClean="0">
                <a:solidFill>
                  <a:srgbClr val="002060"/>
                </a:solidFill>
              </a:rPr>
              <a:t>person in the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53200" y="3681412"/>
            <a:ext cx="2282925" cy="107452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133600" y="5410200"/>
            <a:ext cx="6947750" cy="1143000"/>
          </a:xfrm>
          <a:prstGeom prst="wedgeRoundRectCallout">
            <a:avLst>
              <a:gd name="adj1" fmla="val 24213"/>
              <a:gd name="adj2" fmla="val -10496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If a </a:t>
            </a:r>
            <a:r>
              <a:rPr lang="en-US" sz="2400" dirty="0" err="1" smtClean="0">
                <a:solidFill>
                  <a:srgbClr val="002060"/>
                </a:solidFill>
              </a:rPr>
              <a:t>biosketch</a:t>
            </a:r>
            <a:r>
              <a:rPr lang="en-US" sz="2400" dirty="0" smtClean="0">
                <a:solidFill>
                  <a:srgbClr val="002060"/>
                </a:solidFill>
              </a:rPr>
              <a:t> is already included for any </a:t>
            </a:r>
            <a:r>
              <a:rPr lang="en-US" sz="2400" dirty="0" err="1" smtClean="0">
                <a:solidFill>
                  <a:srgbClr val="002060"/>
                </a:solidFill>
              </a:rPr>
              <a:t>Sr</a:t>
            </a:r>
            <a:r>
              <a:rPr lang="en-US" sz="2400" dirty="0" smtClean="0">
                <a:solidFill>
                  <a:srgbClr val="002060"/>
                </a:solidFill>
              </a:rPr>
              <a:t>/Key,  you will have the option to view each </a:t>
            </a:r>
            <a:r>
              <a:rPr lang="en-US" sz="2400" dirty="0" err="1" smtClean="0">
                <a:solidFill>
                  <a:srgbClr val="002060"/>
                </a:solidFill>
              </a:rPr>
              <a:t>biosketch</a:t>
            </a:r>
            <a:r>
              <a:rPr lang="en-US" sz="2400" dirty="0" smtClean="0">
                <a:solidFill>
                  <a:srgbClr val="002060"/>
                </a:solidFill>
              </a:rPr>
              <a:t> and select the one you wish to keep.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14800" y="4641984"/>
            <a:ext cx="1616770" cy="38721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943100" y="4472201"/>
            <a:ext cx="1904999" cy="726782"/>
          </a:xfrm>
          <a:prstGeom prst="wedgeRoundRectCallout">
            <a:avLst>
              <a:gd name="adj1" fmla="val 63070"/>
              <a:gd name="adj2" fmla="val 287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Submit </a:t>
            </a:r>
            <a:r>
              <a:rPr lang="en-US" sz="2400" b="1" dirty="0" err="1" smtClean="0">
                <a:solidFill>
                  <a:srgbClr val="002060"/>
                </a:solidFill>
              </a:rPr>
              <a:t>Biosketch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27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When can I use it?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7" y="574655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108055"/>
            <a:ext cx="6934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Electronic submission required for all applications following activity-code transitions: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September 25, 2013 deadlines and beyond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P01</a:t>
            </a:r>
            <a:r>
              <a:rPr lang="en-US" sz="2400" dirty="0">
                <a:solidFill>
                  <a:schemeClr val="bg1"/>
                </a:solidFill>
              </a:rPr>
              <a:t>, P20, P50, R24, U19, </a:t>
            </a:r>
            <a:r>
              <a:rPr lang="en-US" sz="2400" dirty="0" smtClean="0">
                <a:solidFill>
                  <a:schemeClr val="bg1"/>
                </a:solidFill>
              </a:rPr>
              <a:t>U24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January 25, 2014 deadlines and beyond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G12</a:t>
            </a:r>
            <a:r>
              <a:rPr lang="en-US" sz="2400" dirty="0">
                <a:solidFill>
                  <a:schemeClr val="bg1"/>
                </a:solidFill>
              </a:rPr>
              <a:t>, P30, P40, P41, P42, P51, P60, R28, U10, U41, U42, U45, U54, U56, UC7, </a:t>
            </a:r>
            <a:r>
              <a:rPr lang="en-US" sz="2400" dirty="0" smtClean="0">
                <a:solidFill>
                  <a:schemeClr val="bg1"/>
                </a:solidFill>
              </a:rPr>
              <a:t>UM1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4900" y="86868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6419" y="5943600"/>
            <a:ext cx="6248400" cy="830997"/>
          </a:xfrm>
          <a:prstGeom prst="rect">
            <a:avLst/>
          </a:prstGeom>
          <a:solidFill>
            <a:srgbClr val="FF66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>
                <a:solidFill>
                  <a:schemeClr val="bg1"/>
                </a:solidFill>
              </a:rPr>
              <a:t>http://grants.nih.gov/grants/guide/notice-files/NOT-OD-12-161.html 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47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78" y="1457325"/>
            <a:ext cx="7982047" cy="4336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>
                    <a:lumMod val="95000"/>
                  </a:srgbClr>
                </a:solidFill>
              </a:rPr>
              <a:t>Finalizing Components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62600" y="5029200"/>
            <a:ext cx="609600" cy="4125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524000" y="5767469"/>
            <a:ext cx="5943600" cy="990600"/>
          </a:xfrm>
          <a:prstGeom prst="wedgeRoundRectCallout">
            <a:avLst>
              <a:gd name="adj1" fmla="val 18424"/>
              <a:gd name="adj2" fmla="val -7888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 smtClean="0">
                <a:solidFill>
                  <a:srgbClr val="002060"/>
                </a:solidFill>
              </a:rPr>
              <a:t>After all </a:t>
            </a:r>
            <a:r>
              <a:rPr lang="en-US" sz="2400" dirty="0" err="1" smtClean="0">
                <a:solidFill>
                  <a:srgbClr val="002060"/>
                </a:solidFill>
              </a:rPr>
              <a:t>biosketch</a:t>
            </a:r>
            <a:r>
              <a:rPr lang="en-US" sz="2400" dirty="0" smtClean="0">
                <a:solidFill>
                  <a:srgbClr val="002060"/>
                </a:solidFill>
              </a:rPr>
              <a:t> issues are reconciled, the component status is set to </a:t>
            </a:r>
            <a:r>
              <a:rPr lang="en-US" sz="2400" b="1" dirty="0" smtClean="0">
                <a:solidFill>
                  <a:srgbClr val="002060"/>
                </a:solidFill>
              </a:rPr>
              <a:t>Final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0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5638800" cy="46493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</a:rPr>
              <a:t>Updating Application Status</a:t>
            </a:r>
          </a:p>
        </p:txBody>
      </p:sp>
      <p:sp>
        <p:nvSpPr>
          <p:cNvPr id="14" name="Oval 13"/>
          <p:cNvSpPr/>
          <p:nvPr/>
        </p:nvSpPr>
        <p:spPr>
          <a:xfrm>
            <a:off x="2819400" y="4267200"/>
            <a:ext cx="25908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334000" y="1143000"/>
            <a:ext cx="3810000" cy="3124200"/>
          </a:xfrm>
          <a:prstGeom prst="wedgeRoundRectCallout">
            <a:avLst>
              <a:gd name="adj1" fmla="val -54593"/>
              <a:gd name="adj2" fmla="val 5050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Although the Status shown in the Component Information for each component is set to </a:t>
            </a:r>
            <a:r>
              <a:rPr lang="en-US" sz="2400" b="1" dirty="0" smtClean="0">
                <a:solidFill>
                  <a:srgbClr val="002060"/>
                </a:solidFill>
              </a:rPr>
              <a:t>Final</a:t>
            </a:r>
            <a:r>
              <a:rPr lang="en-US" sz="2400" dirty="0" smtClean="0">
                <a:solidFill>
                  <a:srgbClr val="002060"/>
                </a:solidFill>
              </a:rPr>
              <a:t>. The Application Information still shows a Status of </a:t>
            </a:r>
            <a:r>
              <a:rPr lang="en-US" sz="2400" b="1" dirty="0" smtClean="0">
                <a:solidFill>
                  <a:srgbClr val="002060"/>
                </a:solidFill>
              </a:rPr>
              <a:t>Work in Progress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38400" y="2971800"/>
            <a:ext cx="25908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3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Application Status 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494" y="1219200"/>
            <a:ext cx="7942825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Work In Progress </a:t>
            </a:r>
            <a:r>
              <a:rPr lang="en-US" sz="3200" dirty="0" smtClean="0">
                <a:solidFill>
                  <a:srgbClr val="002060"/>
                </a:solidFill>
              </a:rPr>
              <a:t>– Allows editing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All Components Final </a:t>
            </a:r>
            <a:r>
              <a:rPr lang="en-US" sz="3200" dirty="0" smtClean="0">
                <a:solidFill>
                  <a:srgbClr val="002060"/>
                </a:solidFill>
              </a:rPr>
              <a:t>– Can only be updated once each component status is Final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All Components Validated </a:t>
            </a:r>
            <a:r>
              <a:rPr lang="en-US" sz="3200" dirty="0" smtClean="0">
                <a:solidFill>
                  <a:srgbClr val="002060"/>
                </a:solidFill>
              </a:rPr>
              <a:t>– Automatically set once Application Validation is error-free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Ready for Submission </a:t>
            </a:r>
            <a:r>
              <a:rPr lang="en-US" sz="3200" dirty="0" smtClean="0">
                <a:solidFill>
                  <a:srgbClr val="002060"/>
                </a:solidFill>
              </a:rPr>
              <a:t>– Should be set after all internal reviews have taken place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Submitted</a:t>
            </a:r>
            <a:r>
              <a:rPr lang="en-US" sz="3200" dirty="0" smtClean="0">
                <a:solidFill>
                  <a:srgbClr val="002060"/>
                </a:solidFill>
              </a:rPr>
              <a:t> – Automatically set after submitting to Grants.gov</a:t>
            </a:r>
          </a:p>
          <a:p>
            <a:endParaRPr lang="en-US" sz="2800" i="1" dirty="0" smtClean="0">
              <a:solidFill>
                <a:srgbClr val="002060"/>
              </a:solidFill>
            </a:endParaRP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7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2122000"/>
            <a:ext cx="8304213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All Components Final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914400" y="1066800"/>
            <a:ext cx="8017061" cy="947515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You can prepare your application for submission once the status for all individual components has been set to </a:t>
            </a:r>
            <a:r>
              <a:rPr lang="en-US" sz="2400" b="1" dirty="0" smtClean="0">
                <a:solidFill>
                  <a:srgbClr val="002060"/>
                </a:solidFill>
              </a:rPr>
              <a:t>Final.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44456" y="2078336"/>
            <a:ext cx="1389743" cy="4125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086600" y="2371969"/>
            <a:ext cx="1981200" cy="1133231"/>
          </a:xfrm>
          <a:prstGeom prst="wedgeRoundRectCallout">
            <a:avLst>
              <a:gd name="adj1" fmla="val -67042"/>
              <a:gd name="adj2" fmla="val -5452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Go to </a:t>
            </a:r>
            <a:r>
              <a:rPr lang="en-US" sz="2400" b="1" dirty="0">
                <a:solidFill>
                  <a:srgbClr val="002060"/>
                </a:solidFill>
              </a:rPr>
              <a:t>Application </a:t>
            </a:r>
            <a:r>
              <a:rPr lang="en-US" sz="2400" b="1" dirty="0" smtClean="0">
                <a:solidFill>
                  <a:srgbClr val="002060"/>
                </a:solidFill>
              </a:rPr>
              <a:t>Information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5286" y="4107962"/>
            <a:ext cx="1817914" cy="4125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84804"/>
            <a:ext cx="2713083" cy="2402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4060848" y="5181600"/>
            <a:ext cx="9724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519056" y="5340127"/>
            <a:ext cx="3597462" cy="966330"/>
          </a:xfrm>
          <a:prstGeom prst="wedgeRoundRectCallout">
            <a:avLst>
              <a:gd name="adj1" fmla="val -65045"/>
              <a:gd name="adj2" fmla="val -4240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Set </a:t>
            </a:r>
            <a:r>
              <a:rPr lang="en-US" sz="2400" dirty="0">
                <a:solidFill>
                  <a:srgbClr val="002060"/>
                </a:solidFill>
              </a:rPr>
              <a:t>the application status to </a:t>
            </a:r>
            <a:r>
              <a:rPr lang="en-US" sz="2400" b="1" dirty="0">
                <a:solidFill>
                  <a:srgbClr val="002060"/>
                </a:solidFill>
              </a:rPr>
              <a:t>All Components Final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>
            <a:stCxn id="14" idx="5"/>
          </p:cNvCxnSpPr>
          <p:nvPr/>
        </p:nvCxnSpPr>
        <p:spPr>
          <a:xfrm>
            <a:off x="2476973" y="4460087"/>
            <a:ext cx="704613" cy="41671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ular Callout 19"/>
          <p:cNvSpPr/>
          <p:nvPr/>
        </p:nvSpPr>
        <p:spPr>
          <a:xfrm>
            <a:off x="2133600" y="3268321"/>
            <a:ext cx="4331475" cy="473757"/>
          </a:xfrm>
          <a:prstGeom prst="wedgeRoundRectCallout">
            <a:avLst>
              <a:gd name="adj1" fmla="val -37692"/>
              <a:gd name="adj2" fmla="val 12559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Update Submission Status.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53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 animBg="1"/>
      <p:bldP spid="16" grpId="0" animBg="1"/>
      <p:bldP spid="10" grpId="0" animBg="1"/>
      <p:bldP spid="2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2312917"/>
            <a:ext cx="5759740" cy="3077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Final Validation Check</a:t>
            </a:r>
          </a:p>
        </p:txBody>
      </p:sp>
      <p:sp>
        <p:nvSpPr>
          <p:cNvPr id="11" name="Oval 10"/>
          <p:cNvSpPr/>
          <p:nvPr/>
        </p:nvSpPr>
        <p:spPr>
          <a:xfrm>
            <a:off x="743858" y="4171508"/>
            <a:ext cx="13897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85800" y="1350605"/>
            <a:ext cx="8382000" cy="811349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Before an application can be submitted, it must pass </a:t>
            </a:r>
            <a:r>
              <a:rPr lang="en-US" sz="2400" dirty="0" smtClean="0">
                <a:solidFill>
                  <a:srgbClr val="002060"/>
                </a:solidFill>
              </a:rPr>
              <a:t>validations (Warnings are OK).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71554"/>
            <a:ext cx="4572000" cy="3324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1981200" y="4433777"/>
            <a:ext cx="1143000" cy="20835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276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019" y="2020352"/>
            <a:ext cx="5955166" cy="4706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All Components Validated</a:t>
            </a:r>
          </a:p>
        </p:txBody>
      </p:sp>
      <p:sp>
        <p:nvSpPr>
          <p:cNvPr id="11" name="Oval 10"/>
          <p:cNvSpPr/>
          <p:nvPr/>
        </p:nvSpPr>
        <p:spPr>
          <a:xfrm>
            <a:off x="5334000" y="4373528"/>
            <a:ext cx="13897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943428" y="1066800"/>
            <a:ext cx="7895772" cy="849779"/>
          </a:xfrm>
          <a:prstGeom prst="wedgeRoundRectCallout">
            <a:avLst>
              <a:gd name="adj1" fmla="val -49727"/>
              <a:gd name="adj2" fmla="val -14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When </a:t>
            </a:r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dirty="0">
                <a:solidFill>
                  <a:srgbClr val="002060"/>
                </a:solidFill>
              </a:rPr>
              <a:t>application passes validations, </a:t>
            </a:r>
            <a:r>
              <a:rPr lang="en-US" sz="2400" dirty="0" smtClean="0">
                <a:solidFill>
                  <a:srgbClr val="002060"/>
                </a:solidFill>
              </a:rPr>
              <a:t>the applicatio</a:t>
            </a:r>
            <a:r>
              <a:rPr lang="en-US" sz="2400" dirty="0">
                <a:solidFill>
                  <a:srgbClr val="002060"/>
                </a:solidFill>
              </a:rPr>
              <a:t>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status is </a:t>
            </a:r>
            <a:r>
              <a:rPr lang="en-US" sz="2400" dirty="0" smtClean="0">
                <a:solidFill>
                  <a:srgbClr val="002060"/>
                </a:solidFill>
              </a:rPr>
              <a:t>automatically updated </a:t>
            </a:r>
            <a:r>
              <a:rPr lang="en-US" sz="2400" dirty="0">
                <a:solidFill>
                  <a:srgbClr val="002060"/>
                </a:solidFill>
              </a:rPr>
              <a:t>to </a:t>
            </a:r>
            <a:r>
              <a:rPr lang="en-US" sz="2400" b="1" dirty="0">
                <a:solidFill>
                  <a:srgbClr val="002060"/>
                </a:solidFill>
              </a:rPr>
              <a:t>All Components Validated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194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020352"/>
            <a:ext cx="5955166" cy="4706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Preview Application</a:t>
            </a:r>
          </a:p>
        </p:txBody>
      </p:sp>
      <p:sp>
        <p:nvSpPr>
          <p:cNvPr id="11" name="Oval 10"/>
          <p:cNvSpPr/>
          <p:nvPr/>
        </p:nvSpPr>
        <p:spPr>
          <a:xfrm>
            <a:off x="914400" y="3066464"/>
            <a:ext cx="13897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42516" y="1045029"/>
            <a:ext cx="8048172" cy="849779"/>
          </a:xfrm>
          <a:prstGeom prst="wedgeRoundRectCallout">
            <a:avLst>
              <a:gd name="adj1" fmla="val -49727"/>
              <a:gd name="adj2" fmla="val -14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Before you submit you can </a:t>
            </a:r>
            <a:r>
              <a:rPr lang="en-US" sz="2400" b="1" dirty="0" smtClean="0">
                <a:solidFill>
                  <a:srgbClr val="002060"/>
                </a:solidFill>
              </a:rPr>
              <a:t>Preview the Application</a:t>
            </a:r>
            <a:r>
              <a:rPr lang="en-US" sz="2400" dirty="0" smtClean="0">
                <a:solidFill>
                  <a:srgbClr val="002060"/>
                </a:solidFill>
              </a:rPr>
              <a:t> and verify that everything is just the way you want it to go to review.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28" y="3419214"/>
            <a:ext cx="6627813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51835" y="3419214"/>
            <a:ext cx="704613" cy="41671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906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020352"/>
            <a:ext cx="5955166" cy="4706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Ready for Submission</a:t>
            </a:r>
          </a:p>
        </p:txBody>
      </p:sp>
      <p:sp>
        <p:nvSpPr>
          <p:cNvPr id="11" name="Oval 10"/>
          <p:cNvSpPr/>
          <p:nvPr/>
        </p:nvSpPr>
        <p:spPr>
          <a:xfrm>
            <a:off x="1215571" y="3657600"/>
            <a:ext cx="13897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42516" y="1045029"/>
            <a:ext cx="8048172" cy="849779"/>
          </a:xfrm>
          <a:prstGeom prst="wedgeRoundRectCallout">
            <a:avLst>
              <a:gd name="adj1" fmla="val -49727"/>
              <a:gd name="adj2" fmla="val -14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Once all internal reviews are complete, update the application status to </a:t>
            </a:r>
            <a:r>
              <a:rPr lang="en-US" sz="2400" b="1" dirty="0" smtClean="0">
                <a:solidFill>
                  <a:srgbClr val="002060"/>
                </a:solidFill>
              </a:rPr>
              <a:t>Ready for Submission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4362450" cy="389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373082" y="3956815"/>
            <a:ext cx="903518" cy="41671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866602" y="4262112"/>
            <a:ext cx="13897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7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Before we talk about submitting to Grants.gov, are there any questions about preparing your application for submission?</a:t>
            </a:r>
            <a:endParaRPr lang="en-US" sz="5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429000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90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Your Title Here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6584" y="702752"/>
            <a:ext cx="7010400" cy="67403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7200" dirty="0" smtClean="0">
              <a:solidFill>
                <a:prstClr val="white"/>
              </a:solidFill>
            </a:endParaRPr>
          </a:p>
          <a:p>
            <a:pPr algn="ctr"/>
            <a:r>
              <a:rPr lang="en-US" sz="6600" dirty="0" smtClean="0">
                <a:solidFill>
                  <a:prstClr val="white"/>
                </a:solidFill>
              </a:rPr>
              <a:t>Submitting Your Application</a:t>
            </a:r>
            <a:endParaRPr lang="en-US" sz="54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81499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40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What registrations are required?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1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143000"/>
            <a:ext cx="6934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All ASSIST users must have eRA Commons credentials with one of the following roles: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endParaRPr lang="en-US" sz="32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Signing Official (SO)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Administrative Official (AO)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Principal Investigator (PI)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Assistant (ASST)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Account Administrator (AA)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1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On-time Submission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775" y="990600"/>
            <a:ext cx="7942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2060"/>
              </a:solidFill>
            </a:endParaRPr>
          </a:p>
          <a:p>
            <a:pPr lvl="0" fontAlgn="base">
              <a:spcBef>
                <a:spcPct val="40000"/>
              </a:spcBef>
              <a:spcAft>
                <a:spcPct val="0"/>
              </a:spcAft>
            </a:pPr>
            <a:r>
              <a:rPr lang="en-US" sz="3200" kern="0" dirty="0">
                <a:solidFill>
                  <a:srgbClr val="C00000"/>
                </a:solidFill>
                <a:latin typeface="Arial"/>
              </a:rPr>
              <a:t>Error-free submission must be </a:t>
            </a:r>
            <a:r>
              <a:rPr lang="en-US" sz="3200" kern="0" dirty="0" smtClean="0">
                <a:solidFill>
                  <a:srgbClr val="C00000"/>
                </a:solidFill>
                <a:latin typeface="Arial"/>
              </a:rPr>
              <a:t>made by </a:t>
            </a:r>
            <a:r>
              <a:rPr lang="en-US" sz="3200" b="1" kern="0" dirty="0">
                <a:solidFill>
                  <a:srgbClr val="C00000"/>
                </a:solidFill>
                <a:latin typeface="Arial"/>
              </a:rPr>
              <a:t>5:00 p.m. local time </a:t>
            </a:r>
            <a:r>
              <a:rPr lang="en-US" sz="3200" kern="0" dirty="0">
                <a:solidFill>
                  <a:srgbClr val="C00000"/>
                </a:solidFill>
                <a:latin typeface="Arial"/>
              </a:rPr>
              <a:t>(of </a:t>
            </a:r>
            <a:r>
              <a:rPr lang="en-US" sz="3200" kern="0" dirty="0" smtClean="0">
                <a:solidFill>
                  <a:srgbClr val="C00000"/>
                </a:solidFill>
                <a:latin typeface="Arial"/>
              </a:rPr>
              <a:t>submitting </a:t>
            </a:r>
            <a:r>
              <a:rPr lang="en-US" sz="3200" kern="0" dirty="0">
                <a:solidFill>
                  <a:srgbClr val="C00000"/>
                </a:solidFill>
                <a:latin typeface="Arial"/>
              </a:rPr>
              <a:t>organization) on due date </a:t>
            </a:r>
          </a:p>
          <a:p>
            <a:pPr marL="742950" lvl="1" indent="-285750" fontAlgn="base">
              <a:spcBef>
                <a:spcPct val="40000"/>
              </a:spcBef>
              <a:spcAft>
                <a:spcPct val="0"/>
              </a:spcAft>
              <a:buFontTx/>
              <a:buChar char="–"/>
            </a:pPr>
            <a:r>
              <a:rPr lang="en-US" sz="2800" kern="0" dirty="0">
                <a:solidFill>
                  <a:srgbClr val="002060"/>
                </a:solidFill>
                <a:latin typeface="Arial"/>
              </a:rPr>
              <a:t>Submit early (days, not minutes) </a:t>
            </a:r>
            <a:br>
              <a:rPr lang="en-US" sz="2800" kern="0" dirty="0">
                <a:solidFill>
                  <a:srgbClr val="002060"/>
                </a:solidFill>
                <a:latin typeface="Arial"/>
              </a:rPr>
            </a:br>
            <a:r>
              <a:rPr lang="en-US" sz="2800" kern="0" dirty="0" smtClean="0">
                <a:solidFill>
                  <a:srgbClr val="002060"/>
                </a:solidFill>
                <a:latin typeface="Arial"/>
              </a:rPr>
              <a:t>to </a:t>
            </a:r>
            <a:r>
              <a:rPr lang="en-US" sz="2800" kern="0" dirty="0">
                <a:solidFill>
                  <a:srgbClr val="002060"/>
                </a:solidFill>
                <a:latin typeface="Arial"/>
              </a:rPr>
              <a:t>have time to address </a:t>
            </a:r>
            <a:r>
              <a:rPr lang="en-US" sz="2800" kern="0" dirty="0" smtClean="0">
                <a:solidFill>
                  <a:srgbClr val="002060"/>
                </a:solidFill>
                <a:latin typeface="Arial"/>
              </a:rPr>
              <a:t>any </a:t>
            </a:r>
            <a:br>
              <a:rPr lang="en-US" sz="2800" kern="0" dirty="0" smtClean="0">
                <a:solidFill>
                  <a:srgbClr val="002060"/>
                </a:solidFill>
                <a:latin typeface="Arial"/>
              </a:rPr>
            </a:br>
            <a:r>
              <a:rPr lang="en-US" sz="2800" kern="0" dirty="0" smtClean="0">
                <a:solidFill>
                  <a:srgbClr val="002060"/>
                </a:solidFill>
                <a:latin typeface="Arial"/>
              </a:rPr>
              <a:t>unforeseen issues and to view</a:t>
            </a:r>
            <a:br>
              <a:rPr lang="en-US" sz="2800" kern="0" dirty="0" smtClean="0">
                <a:solidFill>
                  <a:srgbClr val="002060"/>
                </a:solidFill>
                <a:latin typeface="Arial"/>
              </a:rPr>
            </a:br>
            <a:r>
              <a:rPr lang="en-US" sz="2800" kern="0" dirty="0" smtClean="0">
                <a:solidFill>
                  <a:srgbClr val="002060"/>
                </a:solidFill>
                <a:latin typeface="Arial"/>
              </a:rPr>
              <a:t>your application image in Commons</a:t>
            </a:r>
            <a:endParaRPr lang="en-US" sz="2800" kern="0" dirty="0">
              <a:solidFill>
                <a:srgbClr val="002060"/>
              </a:solidFill>
              <a:latin typeface="Arial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62" y="3048000"/>
            <a:ext cx="19050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53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209800"/>
            <a:ext cx="803320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Submitting Your Application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1295400" y="4419600"/>
            <a:ext cx="1526229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828800" y="3332358"/>
            <a:ext cx="2306318" cy="747955"/>
          </a:xfrm>
          <a:prstGeom prst="wedgeRoundRectCallout">
            <a:avLst>
              <a:gd name="adj1" fmla="val -26451"/>
              <a:gd name="adj2" fmla="val 8937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Submit Application.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>
            <a:stCxn id="14" idx="5"/>
          </p:cNvCxnSpPr>
          <p:nvPr/>
        </p:nvCxnSpPr>
        <p:spPr>
          <a:xfrm>
            <a:off x="2598118" y="4679763"/>
            <a:ext cx="73505" cy="47201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172200" y="5200650"/>
            <a:ext cx="17526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219200" y="1059543"/>
            <a:ext cx="6981825" cy="1074057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Only a Signing Official </a:t>
            </a:r>
            <a:r>
              <a:rPr lang="en-US" sz="2400" dirty="0" smtClean="0">
                <a:solidFill>
                  <a:srgbClr val="002060"/>
                </a:solidFill>
              </a:rPr>
              <a:t>(SO) for </a:t>
            </a:r>
            <a:r>
              <a:rPr lang="en-US" sz="2400" dirty="0">
                <a:solidFill>
                  <a:srgbClr val="002060"/>
                </a:solidFill>
              </a:rPr>
              <a:t>the Lead Organization who is an Authorized Organizational Representative (AOR) can submit an application.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6019800" y="3244476"/>
            <a:ext cx="2971800" cy="1905000"/>
          </a:xfrm>
          <a:prstGeom prst="wedgeRoundRectCallout">
            <a:avLst>
              <a:gd name="adj1" fmla="val -21489"/>
              <a:gd name="adj2" fmla="val 583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Application Status must be set to </a:t>
            </a:r>
            <a:r>
              <a:rPr lang="en-US" sz="2400" b="1" dirty="0" smtClean="0">
                <a:solidFill>
                  <a:srgbClr val="002060"/>
                </a:solidFill>
              </a:rPr>
              <a:t>Ready for Submission </a:t>
            </a:r>
            <a:r>
              <a:rPr lang="en-US" sz="2400" dirty="0" smtClean="0">
                <a:solidFill>
                  <a:srgbClr val="002060"/>
                </a:solidFill>
              </a:rPr>
              <a:t>before you can submit.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51" y="5210175"/>
            <a:ext cx="3362325" cy="141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08482" y="6019800"/>
            <a:ext cx="1526229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2981959" y="6442411"/>
            <a:ext cx="2543115" cy="373978"/>
          </a:xfrm>
          <a:prstGeom prst="wedgeRoundRectCallout">
            <a:avLst>
              <a:gd name="adj1" fmla="val -51624"/>
              <a:gd name="adj2" fmla="val -8139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Submit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39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604" y="4070045"/>
            <a:ext cx="6887995" cy="3995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50" y="1972784"/>
            <a:ext cx="4276725" cy="173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Submitting Your Application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724400" y="5643224"/>
            <a:ext cx="3952858" cy="1111761"/>
          </a:xfrm>
          <a:prstGeom prst="wedgeRoundRectCallout">
            <a:avLst>
              <a:gd name="adj1" fmla="val -36365"/>
              <a:gd name="adj2" fmla="val -7120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Message will appear indicating the application was sent to Grants.gov.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05850" y="3655379"/>
            <a:ext cx="309562" cy="45039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039050" y="3348704"/>
            <a:ext cx="1376362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472954" y="1116729"/>
            <a:ext cx="6981825" cy="635871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Applications are submitted from ASSIST to Grants.gov.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423021" y="2682124"/>
            <a:ext cx="4263779" cy="871540"/>
          </a:xfrm>
          <a:prstGeom prst="wedgeRoundRectCallout">
            <a:avLst>
              <a:gd name="adj1" fmla="val -73748"/>
              <a:gd name="adj2" fmla="val 363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your Grants.gov AOR credentials and click </a:t>
            </a:r>
            <a:r>
              <a:rPr lang="en-US" sz="2400" b="1" dirty="0" smtClean="0">
                <a:solidFill>
                  <a:srgbClr val="002060"/>
                </a:solidFill>
              </a:rPr>
              <a:t>Enter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862943" y="4800600"/>
            <a:ext cx="6013242" cy="62104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63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910" y="941883"/>
            <a:ext cx="6934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Before we talk about tracking your application, are there any questions about submitting your application to 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Grants.gov?</a:t>
            </a:r>
            <a:endParaRPr lang="en-US" sz="5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76600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4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</a:rPr>
              <a:t>Building a Multi-project Application - ASSIST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600" y="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Your Title Here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3" name="b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6584" y="795085"/>
            <a:ext cx="7010400" cy="65556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7200" dirty="0" smtClean="0">
              <a:solidFill>
                <a:prstClr val="white"/>
              </a:solidFill>
            </a:endParaRPr>
          </a:p>
          <a:p>
            <a:pPr algn="ctr"/>
            <a:r>
              <a:rPr lang="en-US" sz="6600" dirty="0" smtClean="0">
                <a:solidFill>
                  <a:prstClr val="white"/>
                </a:solidFill>
              </a:rPr>
              <a:t>Tracking Your Application</a:t>
            </a:r>
            <a:endParaRPr lang="en-US" sz="54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419600"/>
            <a:ext cx="3251616" cy="28451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21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Notifications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783111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ASSIST sends out quite a few email notifications throughout the preparation and submission process to help you track your application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When access to the application is granted or changed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Updates to component or application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status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Updates to submission status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More…</a:t>
            </a:r>
          </a:p>
          <a:p>
            <a:endParaRPr lang="en-US" sz="14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Let us know if it is too much or too little.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/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  <a:hlinkClick r:id="rId2"/>
              </a:rPr>
              <a:t>http://grants.nih.gov/grants/electronicreceipt/files/ASSIST_eNotifications.pdf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pic>
        <p:nvPicPr>
          <p:cNvPr id="9" name="Picture 8" descr="mailperson_deliver_400_clr_21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31242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58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34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>
                    <a:lumMod val="95000"/>
                  </a:srgbClr>
                </a:solidFill>
              </a:rPr>
              <a:t>Tracking Submission Status in ASSIST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494" y="1219200"/>
            <a:ext cx="79428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ASSIST provides the ability to track both Grants.gov and NIH status</a:t>
            </a:r>
          </a:p>
          <a:p>
            <a:pPr marL="457200" indent="-457200">
              <a:spcAft>
                <a:spcPts val="600"/>
              </a:spcAft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In the future, ASSIST will also provide a link to the Commons Detailed Status Information to view your application</a:t>
            </a:r>
          </a:p>
          <a:p>
            <a:pPr marL="9144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For now, you will need to view your final application image directly in Commons</a:t>
            </a:r>
          </a:p>
          <a:p>
            <a:endParaRPr lang="en-US" sz="2800" i="1" dirty="0" smtClean="0">
              <a:solidFill>
                <a:srgbClr val="002060"/>
              </a:solidFill>
            </a:endParaRP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C72D-8963-4B6A-B455-3EFA1730B46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solidFill>
                  <a:srgbClr val="FFFFFF"/>
                </a:solidFill>
              </a:rPr>
              <a:t>Building a Multi-project Application - ASSIST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8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57790"/>
            <a:ext cx="7799388" cy="4524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Tracking Submission Status in ASSIST</a:t>
            </a:r>
          </a:p>
        </p:txBody>
      </p:sp>
      <p:sp>
        <p:nvSpPr>
          <p:cNvPr id="11" name="Oval 10"/>
          <p:cNvSpPr/>
          <p:nvPr/>
        </p:nvSpPr>
        <p:spPr>
          <a:xfrm>
            <a:off x="5715000" y="5138081"/>
            <a:ext cx="18288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472954" y="1093651"/>
            <a:ext cx="6981825" cy="811349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After submitting to Grants.gov, submission status can be tracked in ASSIST.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876800" y="5943600"/>
            <a:ext cx="3657600" cy="750137"/>
          </a:xfrm>
          <a:prstGeom prst="wedgeRoundRectCallout">
            <a:avLst>
              <a:gd name="adj1" fmla="val -9859"/>
              <a:gd name="adj2" fmla="val -10681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View Submission Status Details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88265" y="1981200"/>
            <a:ext cx="1412535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3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1226387"/>
            <a:ext cx="5457825" cy="546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Tracking Submission Status in ASSIST</a:t>
            </a:r>
          </a:p>
        </p:txBody>
      </p:sp>
      <p:sp>
        <p:nvSpPr>
          <p:cNvPr id="11" name="Oval 10"/>
          <p:cNvSpPr/>
          <p:nvPr/>
        </p:nvSpPr>
        <p:spPr>
          <a:xfrm>
            <a:off x="1422276" y="3945572"/>
            <a:ext cx="5283323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976687" y="2194998"/>
            <a:ext cx="3861045" cy="1420949"/>
          </a:xfrm>
          <a:prstGeom prst="wedgeRoundRectCallout">
            <a:avLst>
              <a:gd name="adj1" fmla="val -68759"/>
              <a:gd name="adj2" fmla="val 5910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You must click </a:t>
            </a:r>
            <a:r>
              <a:rPr lang="en-US" sz="2400" b="1" dirty="0" smtClean="0">
                <a:solidFill>
                  <a:srgbClr val="002060"/>
                </a:solidFill>
              </a:rPr>
              <a:t>Check for Status Updates </a:t>
            </a:r>
            <a:r>
              <a:rPr lang="en-US" sz="2400" dirty="0" smtClean="0">
                <a:solidFill>
                  <a:srgbClr val="002060"/>
                </a:solidFill>
              </a:rPr>
              <a:t>to force ASSIST to poll Grants.gov and NIH for status.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5148943" y="4495800"/>
            <a:ext cx="3962400" cy="750137"/>
          </a:xfrm>
          <a:prstGeom prst="wedgeRoundRectCallout">
            <a:avLst>
              <a:gd name="adj1" fmla="val -36599"/>
              <a:gd name="adj2" fmla="val -9327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will indicate if a status change was detected.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72954" y="3611743"/>
            <a:ext cx="1727446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4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1085850"/>
            <a:ext cx="6134100" cy="546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Rectangle 98"/>
          <p:cNvSpPr/>
          <p:nvPr/>
        </p:nvSpPr>
        <p:spPr>
          <a:xfrm rot="5400000">
            <a:off x="4101374" y="-4101375"/>
            <a:ext cx="941250" cy="9144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9204" y="76200"/>
            <a:ext cx="855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>
                    <a:lumMod val="95000"/>
                  </a:prstClr>
                </a:solidFill>
              </a:rPr>
              <a:t>Tracking Submission Status in ASSIST</a:t>
            </a:r>
          </a:p>
        </p:txBody>
      </p:sp>
      <p:sp>
        <p:nvSpPr>
          <p:cNvPr id="11" name="Oval 10"/>
          <p:cNvSpPr/>
          <p:nvPr/>
        </p:nvSpPr>
        <p:spPr>
          <a:xfrm>
            <a:off x="2761907" y="4147481"/>
            <a:ext cx="2082924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113214" y="2258821"/>
            <a:ext cx="3861045" cy="3777320"/>
          </a:xfrm>
          <a:prstGeom prst="wedgeRoundRectCallout">
            <a:avLst>
              <a:gd name="adj1" fmla="val -50339"/>
              <a:gd name="adj2" fmla="val 264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ASSIST, Grants.gov and Agency submission status are available.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Grants.gov status of </a:t>
            </a:r>
            <a:r>
              <a:rPr lang="en-US" sz="2400" b="1" dirty="0" smtClean="0">
                <a:solidFill>
                  <a:srgbClr val="002060"/>
                </a:solidFill>
              </a:rPr>
              <a:t>Agency Tracking Number Assigned </a:t>
            </a:r>
            <a:r>
              <a:rPr lang="en-US" sz="2400" dirty="0" smtClean="0">
                <a:solidFill>
                  <a:srgbClr val="002060"/>
                </a:solidFill>
              </a:rPr>
              <a:t>and Agency status of </a:t>
            </a:r>
            <a:r>
              <a:rPr lang="en-US" sz="2400" b="1" dirty="0" smtClean="0">
                <a:solidFill>
                  <a:srgbClr val="002060"/>
                </a:solidFill>
              </a:rPr>
              <a:t>Processed</a:t>
            </a:r>
            <a:r>
              <a:rPr lang="en-US" sz="2400" dirty="0" smtClean="0">
                <a:solidFill>
                  <a:srgbClr val="002060"/>
                </a:solidFill>
              </a:rPr>
              <a:t> is good news!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AF166910-D22E-40EA-ADFF-89D1544ADEF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677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274320" rIns="91440" rtlCol="0" anchor="ctr" anchorCtr="0"/>
          <a:lstStyle/>
          <a:p>
            <a:pPr algn="r"/>
            <a:r>
              <a:rPr lang="en-US" sz="2800" b="1" dirty="0" smtClean="0">
                <a:latin typeface="+mj-lt"/>
              </a:rPr>
              <a:t>Building a Multi-project Application - ASSIST</a:t>
            </a:r>
            <a:endParaRPr lang="en-US" sz="2800" b="1" dirty="0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199" y="2749029"/>
            <a:ext cx="1012371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519081"/>
            <a:ext cx="1012371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6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trike_A_Pose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C00000"/>
      </a:accent1>
      <a:accent2>
        <a:srgbClr val="FFFFFF"/>
      </a:accent2>
      <a:accent3>
        <a:srgbClr val="53B558"/>
      </a:accent3>
      <a:accent4>
        <a:srgbClr val="2C66B2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Strike_A_Pose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C00000"/>
      </a:accent1>
      <a:accent2>
        <a:srgbClr val="FFFFFF"/>
      </a:accent2>
      <a:accent3>
        <a:srgbClr val="53B558"/>
      </a:accent3>
      <a:accent4>
        <a:srgbClr val="2C66B2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Strike_A_Pose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C00000"/>
      </a:accent1>
      <a:accent2>
        <a:srgbClr val="FFFFFF"/>
      </a:accent2>
      <a:accent3>
        <a:srgbClr val="53B558"/>
      </a:accent3>
      <a:accent4>
        <a:srgbClr val="2C66B2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Strike_A_Pose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C00000"/>
      </a:accent1>
      <a:accent2>
        <a:srgbClr val="FFFFFF"/>
      </a:accent2>
      <a:accent3>
        <a:srgbClr val="53B558"/>
      </a:accent3>
      <a:accent4>
        <a:srgbClr val="2C66B2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Strike_A_Pose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C00000"/>
      </a:accent1>
      <a:accent2>
        <a:srgbClr val="FFFFFF"/>
      </a:accent2>
      <a:accent3>
        <a:srgbClr val="53B558"/>
      </a:accent3>
      <a:accent4>
        <a:srgbClr val="2C66B2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Strike_A_Pose">
      <a:dk1>
        <a:srgbClr val="000000"/>
      </a:dk1>
      <a:lt1>
        <a:srgbClr val="FFFFFF"/>
      </a:lt1>
      <a:dk2>
        <a:srgbClr val="6C0000"/>
      </a:dk2>
      <a:lt2>
        <a:srgbClr val="F0F3FB"/>
      </a:lt2>
      <a:accent1>
        <a:srgbClr val="C00000"/>
      </a:accent1>
      <a:accent2>
        <a:srgbClr val="FFFFFF"/>
      </a:accent2>
      <a:accent3>
        <a:srgbClr val="53B558"/>
      </a:accent3>
      <a:accent4>
        <a:srgbClr val="2C66B2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19192</TotalTime>
  <Words>4338</Words>
  <Application>Microsoft Office PowerPoint</Application>
  <PresentationFormat>On-screen Show (4:3)</PresentationFormat>
  <Paragraphs>897</Paragraphs>
  <Slides>117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6" baseType="lpstr">
      <vt:lpstr>Office Theme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Slide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Sample Application Layout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Multi-Project Application - 12/13/2012</dc:title>
  <dc:subject>Building a Multi-Project Application - 12/13/2012</dc:subject>
  <dc:creator>NIH\OD</dc:creator>
  <cp:keywords>Building a Multi-Project Application - 12/13/2012</cp:keywords>
  <cp:lastModifiedBy>OD/USER</cp:lastModifiedBy>
  <cp:revision>371</cp:revision>
  <dcterms:created xsi:type="dcterms:W3CDTF">2011-06-09T16:29:09Z</dcterms:created>
  <dcterms:modified xsi:type="dcterms:W3CDTF">2012-12-13T16:51:43Z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