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notesSlides/notesSlide6.xml" ContentType="application/vnd.openxmlformats-officedocument.presentationml.notesSlide+xml"/>
  <Override PartName="/ppt/tags/tag26.xml" ContentType="application/vnd.openxmlformats-officedocument.presentationml.tags+xml"/>
  <Override PartName="/ppt/notesSlides/notesSlide7.xml" ContentType="application/vnd.openxmlformats-officedocument.presentationml.notesSlide+xml"/>
  <Override PartName="/ppt/tags/tag27.xml" ContentType="application/vnd.openxmlformats-officedocument.presentationml.tags+xml"/>
  <Override PartName="/ppt/notesSlides/notesSlide8.xml" ContentType="application/vnd.openxmlformats-officedocument.presentationml.notesSlide+xml"/>
  <Override PartName="/ppt/tags/tag28.xml" ContentType="application/vnd.openxmlformats-officedocument.presentationml.tags+xml"/>
  <Override PartName="/ppt/notesSlides/notesSlide9.xml" ContentType="application/vnd.openxmlformats-officedocument.presentationml.notesSlide+xml"/>
  <Override PartName="/ppt/tags/tag29.xml" ContentType="application/vnd.openxmlformats-officedocument.presentationml.tags+xml"/>
  <Override PartName="/ppt/notesSlides/notesSlide10.xml" ContentType="application/vnd.openxmlformats-officedocument.presentationml.notesSlide+xml"/>
  <Override PartName="/ppt/tags/tag30.xml" ContentType="application/vnd.openxmlformats-officedocument.presentationml.tags+xml"/>
  <Override PartName="/ppt/notesSlides/notesSlide11.xml" ContentType="application/vnd.openxmlformats-officedocument.presentationml.notesSlide+xml"/>
  <Override PartName="/ppt/tags/tag31.xml" ContentType="application/vnd.openxmlformats-officedocument.presentationml.tags+xml"/>
  <Override PartName="/ppt/notesSlides/notesSlide12.xml" ContentType="application/vnd.openxmlformats-officedocument.presentationml.notesSlide+xml"/>
  <Override PartName="/ppt/tags/tag32.xml" ContentType="application/vnd.openxmlformats-officedocument.presentationml.tags+xml"/>
  <Override PartName="/ppt/notesSlides/notesSlide13.xml" ContentType="application/vnd.openxmlformats-officedocument.presentationml.notesSlide+xml"/>
  <Override PartName="/ppt/tags/tag33.xml" ContentType="application/vnd.openxmlformats-officedocument.presentationml.tags+xml"/>
  <Override PartName="/ppt/notesSlides/notesSlide14.xml" ContentType="application/vnd.openxmlformats-officedocument.presentationml.notesSlide+xml"/>
  <Override PartName="/ppt/tags/tag34.xml" ContentType="application/vnd.openxmlformats-officedocument.presentationml.tags+xml"/>
  <Override PartName="/ppt/notesSlides/notesSlide15.xml" ContentType="application/vnd.openxmlformats-officedocument.presentationml.notesSlide+xml"/>
  <Override PartName="/ppt/tags/tag35.xml" ContentType="application/vnd.openxmlformats-officedocument.presentationml.tags+xml"/>
  <Override PartName="/ppt/notesSlides/notesSlide16.xml" ContentType="application/vnd.openxmlformats-officedocument.presentationml.notesSlide+xml"/>
  <Override PartName="/ppt/tags/tag36.xml" ContentType="application/vnd.openxmlformats-officedocument.presentationml.tags+xml"/>
  <Override PartName="/ppt/notesSlides/notesSlide17.xml" ContentType="application/vnd.openxmlformats-officedocument.presentationml.notesSlide+xml"/>
  <Override PartName="/ppt/tags/tag37.xml" ContentType="application/vnd.openxmlformats-officedocument.presentationml.tags+xml"/>
  <Override PartName="/ppt/notesSlides/notesSlide18.xml" ContentType="application/vnd.openxmlformats-officedocument.presentationml.notesSlide+xml"/>
  <Override PartName="/ppt/tags/tag38.xml" ContentType="application/vnd.openxmlformats-officedocument.presentationml.tags+xml"/>
  <Override PartName="/ppt/notesSlides/notesSlide19.xml" ContentType="application/vnd.openxmlformats-officedocument.presentationml.notesSlide+xml"/>
  <Override PartName="/ppt/tags/tag39.xml" ContentType="application/vnd.openxmlformats-officedocument.presentationml.tags+xml"/>
  <Override PartName="/ppt/notesSlides/notesSlide20.xml" ContentType="application/vnd.openxmlformats-officedocument.presentationml.notesSlide+xml"/>
  <Override PartName="/ppt/tags/tag40.xml" ContentType="application/vnd.openxmlformats-officedocument.presentationml.tags+xml"/>
  <Override PartName="/ppt/notesSlides/notesSlide21.xml" ContentType="application/vnd.openxmlformats-officedocument.presentationml.notesSlide+xml"/>
  <Override PartName="/ppt/tags/tag41.xml" ContentType="application/vnd.openxmlformats-officedocument.presentationml.tags+xml"/>
  <Override PartName="/ppt/notesSlides/notesSlide22.xml" ContentType="application/vnd.openxmlformats-officedocument.presentationml.notesSlide+xml"/>
  <Override PartName="/ppt/tags/tag42.xml" ContentType="application/vnd.openxmlformats-officedocument.presentationml.tags+xml"/>
  <Override PartName="/ppt/notesSlides/notesSlide23.xml" ContentType="application/vnd.openxmlformats-officedocument.presentationml.notesSlide+xml"/>
  <Override PartName="/ppt/tags/tag43.xml" ContentType="application/vnd.openxmlformats-officedocument.presentationml.tags+xml"/>
  <Override PartName="/ppt/notesSlides/notesSlide24.xml" ContentType="application/vnd.openxmlformats-officedocument.presentationml.notesSlide+xml"/>
  <Override PartName="/ppt/tags/tag44.xml" ContentType="application/vnd.openxmlformats-officedocument.presentationml.tags+xml"/>
  <Override PartName="/ppt/notesSlides/notesSlide25.xml" ContentType="application/vnd.openxmlformats-officedocument.presentationml.notesSlide+xml"/>
  <Override PartName="/ppt/tags/tag45.xml" ContentType="application/vnd.openxmlformats-officedocument.presentationml.tags+xml"/>
  <Override PartName="/ppt/notesSlides/notesSlide26.xml" ContentType="application/vnd.openxmlformats-officedocument.presentationml.notesSlide+xml"/>
  <Override PartName="/ppt/tags/tag46.xml" ContentType="application/vnd.openxmlformats-officedocument.presentationml.tags+xml"/>
  <Override PartName="/ppt/notesSlides/notesSlide27.xml" ContentType="application/vnd.openxmlformats-officedocument.presentationml.notesSlide+xml"/>
  <Override PartName="/ppt/tags/tag47.xml" ContentType="application/vnd.openxmlformats-officedocument.presentationml.tags+xml"/>
  <Override PartName="/ppt/notesSlides/notesSlide28.xml" ContentType="application/vnd.openxmlformats-officedocument.presentationml.notesSlide+xml"/>
  <Override PartName="/ppt/tags/tag48.xml" ContentType="application/vnd.openxmlformats-officedocument.presentationml.tags+xml"/>
  <Override PartName="/ppt/notesSlides/notesSlide29.xml" ContentType="application/vnd.openxmlformats-officedocument.presentationml.notesSlide+xml"/>
  <Override PartName="/ppt/tags/tag49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333" r:id="rId5"/>
    <p:sldId id="267" r:id="rId6"/>
    <p:sldId id="370" r:id="rId7"/>
    <p:sldId id="725" r:id="rId8"/>
    <p:sldId id="270" r:id="rId9"/>
    <p:sldId id="271" r:id="rId10"/>
    <p:sldId id="724" r:id="rId11"/>
    <p:sldId id="274" r:id="rId12"/>
    <p:sldId id="272" r:id="rId13"/>
    <p:sldId id="273" r:id="rId14"/>
    <p:sldId id="276" r:id="rId15"/>
    <p:sldId id="306" r:id="rId16"/>
    <p:sldId id="309" r:id="rId17"/>
    <p:sldId id="313" r:id="rId18"/>
    <p:sldId id="314" r:id="rId19"/>
    <p:sldId id="315" r:id="rId20"/>
    <p:sldId id="316" r:id="rId21"/>
    <p:sldId id="318" r:id="rId22"/>
    <p:sldId id="319" r:id="rId23"/>
    <p:sldId id="320" r:id="rId24"/>
    <p:sldId id="321" r:id="rId25"/>
    <p:sldId id="322" r:id="rId26"/>
    <p:sldId id="323" r:id="rId27"/>
    <p:sldId id="325" r:id="rId28"/>
    <p:sldId id="327" r:id="rId29"/>
    <p:sldId id="328" r:id="rId30"/>
    <p:sldId id="329" r:id="rId31"/>
    <p:sldId id="330" r:id="rId32"/>
    <p:sldId id="297" r:id="rId33"/>
    <p:sldId id="331" r:id="rId34"/>
    <p:sldId id="277" r:id="rId35"/>
    <p:sldId id="298" r:id="rId36"/>
    <p:sldId id="301" r:id="rId37"/>
    <p:sldId id="303" r:id="rId38"/>
    <p:sldId id="304" r:id="rId39"/>
    <p:sldId id="305" r:id="rId40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42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hita Das" initials="ID" lastIdx="5" clrIdx="0">
    <p:extLst>
      <p:ext uri="{19B8F6BF-5375-455C-9EA6-DF929625EA0E}">
        <p15:presenceInfo xmlns:p15="http://schemas.microsoft.com/office/powerpoint/2012/main" userId="S-1-5-21-3236396418-442755357-2490465116-10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CEFF"/>
    <a:srgbClr val="B48EE0"/>
    <a:srgbClr val="A4E2EC"/>
    <a:srgbClr val="126BB4"/>
    <a:srgbClr val="E8E8E8"/>
    <a:srgbClr val="F4F8FB"/>
    <a:srgbClr val="2A4A60"/>
    <a:srgbClr val="344A4E"/>
    <a:srgbClr val="20558A"/>
    <a:srgbClr val="F583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95" autoAdjust="0"/>
    <p:restoredTop sz="94720" autoAdjust="0"/>
  </p:normalViewPr>
  <p:slideViewPr>
    <p:cSldViewPr snapToGrid="0">
      <p:cViewPr varScale="1">
        <p:scale>
          <a:sx n="78" d="100"/>
          <a:sy n="78" d="100"/>
        </p:scale>
        <p:origin x="96" y="1026"/>
      </p:cViewPr>
      <p:guideLst>
        <p:guide orient="horz" pos="3552"/>
        <p:guide pos="4248"/>
      </p:guideLst>
    </p:cSldViewPr>
  </p:slideViewPr>
  <p:outlineViewPr>
    <p:cViewPr>
      <p:scale>
        <a:sx n="33" d="100"/>
        <a:sy n="33" d="100"/>
      </p:scale>
      <p:origin x="0" y="-2994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85" y="7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gs" Target="tags/tag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4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540844362654559"/>
          <c:y val="0.18478169361287575"/>
          <c:w val="0.76448013277956672"/>
          <c:h val="0.7244996083177364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explosion val="5"/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739-43AA-AF57-8F6B523C3E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6739-43AA-AF57-8F6B523C3E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6739-43AA-AF57-8F6B523C3E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6739-43AA-AF57-8F6B523C3E2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6739-43AA-AF57-8F6B523C3E2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6739-43AA-AF57-8F6B523C3E2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6739-43AA-AF57-8F6B523C3E2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6739-43AA-AF57-8F6B523C3E2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6739-43AA-AF57-8F6B523C3E21}"/>
              </c:ext>
            </c:extLst>
          </c:dPt>
          <c:dLbls>
            <c:dLbl>
              <c:idx val="0"/>
              <c:layout>
                <c:manualLayout>
                  <c:x val="1.6460429885697219E-2"/>
                  <c:y val="-2.0308794187618429E-2"/>
                </c:manualLayout>
              </c:layout>
              <c:tx>
                <c:rich>
                  <a:bodyPr/>
                  <a:lstStyle/>
                  <a:p>
                    <a:fld id="{E8F380BA-191D-4E0C-9BB1-8D18502B0BCE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94D1B345-B10A-44A0-B44D-1228593B66CA}" type="PERCENTAGE">
                      <a:rPr lang="en-US" sz="2000" baseline="0">
                        <a:solidFill>
                          <a:srgbClr val="126BB4"/>
                        </a:solidFill>
                      </a:rPr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739-43AA-AF57-8F6B523C3E21}"/>
                </c:ext>
              </c:extLst>
            </c:dLbl>
            <c:dLbl>
              <c:idx val="1"/>
              <c:layout>
                <c:manualLayout>
                  <c:x val="-1.8811919869368272E-2"/>
                  <c:y val="4.7031497771743917E-2"/>
                </c:manualLayout>
              </c:layout>
              <c:tx>
                <c:rich>
                  <a:bodyPr/>
                  <a:lstStyle/>
                  <a:p>
                    <a:fld id="{343430CD-881E-409E-87F9-36E5484DEBFD}" type="CATEGORYNAME">
                      <a:rPr lang="en-US" dirty="0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373B4ECA-0523-43E8-879C-6A8259AF271C}" type="PERCENTAGE">
                      <a:rPr lang="en-US" sz="2000" baseline="0" dirty="0">
                        <a:solidFill>
                          <a:srgbClr val="126BB4"/>
                        </a:solidFill>
                      </a:rPr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739-43AA-AF57-8F6B523C3E21}"/>
                </c:ext>
              </c:extLst>
            </c:dLbl>
            <c:dLbl>
              <c:idx val="2"/>
              <c:layout>
                <c:manualLayout>
                  <c:x val="-3.8799584730572031E-2"/>
                  <c:y val="6.2708663695658556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23216EA-533F-4E3B-A642-697C5A52AFB7}" type="CATEGORYNAME">
                      <a:rPr lang="en-US" dirty="0"/>
                      <a:pPr>
                        <a:defRPr sz="1600" b="1"/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  <a:r>
                      <a:rPr lang="en-US" sz="2000" baseline="0" dirty="0">
                        <a:solidFill>
                          <a:srgbClr val="126BB4"/>
                        </a:solidFill>
                      </a:rPr>
                      <a:t>7%</a:t>
                    </a:r>
                  </a:p>
                </c:rich>
              </c:tx>
              <c:spPr>
                <a:solidFill>
                  <a:prstClr val="white"/>
                </a:solidFill>
                <a:ln w="38100">
                  <a:solidFill>
                    <a:srgbClr val="E7E6E6">
                      <a:lumMod val="75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6739-43AA-AF57-8F6B523C3E21}"/>
                </c:ext>
              </c:extLst>
            </c:dLbl>
            <c:dLbl>
              <c:idx val="3"/>
              <c:layout>
                <c:manualLayout>
                  <c:x val="-5.9962994583611297E-2"/>
                  <c:y val="8.152126280435613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9022A3F-DE6C-4840-9B7C-00EEECB44A74}" type="CATEGORYNAME">
                      <a:rPr lang="en-US"/>
                      <a:pPr>
                        <a:defRPr sz="1600" b="1"/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  <a:fld id="{B656CC93-3F56-4397-96B3-8BD405A6D7A9}" type="PERCENTAGE">
                      <a:rPr lang="en-US" sz="2000" baseline="0">
                        <a:solidFill>
                          <a:srgbClr val="126BB4"/>
                        </a:solidFill>
                      </a:rPr>
                      <a:pPr>
                        <a:defRPr sz="1600" b="1"/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solidFill>
                  <a:prstClr val="white"/>
                </a:solidFill>
                <a:ln w="38100">
                  <a:solidFill>
                    <a:srgbClr val="FFC000"/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6739-43AA-AF57-8F6B523C3E21}"/>
                </c:ext>
              </c:extLst>
            </c:dLbl>
            <c:dLbl>
              <c:idx val="4"/>
              <c:layout>
                <c:manualLayout>
                  <c:x val="-9.993832430601883E-2"/>
                  <c:y val="-3.1354331847829306E-2"/>
                </c:manualLayout>
              </c:layout>
              <c:tx>
                <c:rich>
                  <a:bodyPr/>
                  <a:lstStyle/>
                  <a:p>
                    <a:fld id="{BB3B7AA5-C65A-4168-BFA5-200CAFB271F2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r>
                      <a:rPr lang="en-US" sz="2000" baseline="0" dirty="0">
                        <a:solidFill>
                          <a:srgbClr val="126BB4"/>
                        </a:solidFill>
                      </a:rPr>
                      <a:t>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6739-43AA-AF57-8F6B523C3E21}"/>
                </c:ext>
              </c:extLst>
            </c:dLbl>
            <c:dLbl>
              <c:idx val="5"/>
              <c:layout>
                <c:manualLayout>
                  <c:x val="-8.7005129395828135E-2"/>
                  <c:y val="-0.12855276057610004"/>
                </c:manualLayout>
              </c:layout>
              <c:tx>
                <c:rich>
                  <a:bodyPr/>
                  <a:lstStyle/>
                  <a:p>
                    <a:fld id="{7B668467-B2F1-4355-A5FE-2DD1DDD0A904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r>
                      <a:rPr lang="en-US" sz="2000" baseline="0" dirty="0">
                        <a:solidFill>
                          <a:srgbClr val="126BB4"/>
                        </a:solidFill>
                      </a:rPr>
                      <a:t>1%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6739-43AA-AF57-8F6B523C3E21}"/>
                </c:ext>
              </c:extLst>
            </c:dLbl>
            <c:dLbl>
              <c:idx val="6"/>
              <c:layout>
                <c:manualLayout>
                  <c:x val="3.938745722648973E-2"/>
                  <c:y val="-8.020260363767284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01A472E-2660-4139-809F-1330AB84355A}" type="CATEGORYNAME">
                      <a:rPr lang="en-US" dirty="0"/>
                      <a:pPr>
                        <a:defRPr sz="1600" b="1"/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  <a:fld id="{1E5D1CB1-FCC8-4352-B176-AFAD1280675D}" type="PERCENTAGE">
                      <a:rPr lang="en-US" sz="2000" baseline="0" dirty="0">
                        <a:solidFill>
                          <a:srgbClr val="126BB4"/>
                        </a:solidFill>
                      </a:rPr>
                      <a:pPr>
                        <a:defRPr sz="1600" b="1"/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solidFill>
                  <a:prstClr val="white"/>
                </a:solidFill>
                <a:ln w="38100"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3475787337170891"/>
                      <c:h val="0.210806425894375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6739-43AA-AF57-8F6B523C3E21}"/>
                </c:ext>
              </c:extLst>
            </c:dLbl>
            <c:dLbl>
              <c:idx val="7"/>
              <c:layout>
                <c:manualLayout>
                  <c:x val="0.15990131888963005"/>
                  <c:y val="-7.091035940397687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099B9B-18B9-4F47-BF76-8DCE9ABA54CF}" type="CATEGORYNAME">
                      <a:rPr lang="en-US"/>
                      <a:pPr>
                        <a:defRPr sz="1600" b="1"/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  <a:r>
                      <a:rPr lang="en-US" sz="2000" baseline="0" dirty="0">
                        <a:solidFill>
                          <a:srgbClr val="126BB4"/>
                        </a:solidFill>
                      </a:rPr>
                      <a:t>2%</a:t>
                    </a:r>
                  </a:p>
                </c:rich>
              </c:tx>
              <c:spPr>
                <a:solidFill>
                  <a:prstClr val="white"/>
                </a:solidFill>
                <a:ln w="38100">
                  <a:solidFill>
                    <a:srgbClr val="E7E6E6">
                      <a:lumMod val="75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739-43AA-AF57-8F6B523C3E21}"/>
                </c:ext>
              </c:extLst>
            </c:dLbl>
            <c:dLbl>
              <c:idx val="8"/>
              <c:layout>
                <c:manualLayout>
                  <c:x val="4.0563202218325205E-2"/>
                  <c:y val="6.930484078281540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1996174-0E4F-41DC-8684-D5870B9F4B60}" type="CATEGORYNAME">
                      <a:rPr lang="en-US" b="1" dirty="0">
                        <a:solidFill>
                          <a:schemeClr val="tx1"/>
                        </a:solidFill>
                      </a:rPr>
                      <a:pPr>
                        <a:defRPr sz="1600"/>
                      </a:pPr>
                      <a:t>[CATEGORY NAME]</a:t>
                    </a:fld>
                    <a:r>
                      <a:rPr lang="en-US" b="0" baseline="0" dirty="0"/>
                      <a:t>
</a:t>
                    </a:r>
                    <a:r>
                      <a:rPr lang="en-US" sz="2000" b="0" baseline="0" dirty="0">
                        <a:solidFill>
                          <a:srgbClr val="126BB4"/>
                        </a:solidFill>
                      </a:rPr>
                      <a:t>57%</a:t>
                    </a:r>
                  </a:p>
                </c:rich>
              </c:tx>
              <c:spPr>
                <a:solidFill>
                  <a:prstClr val="white"/>
                </a:solidFill>
                <a:ln w="38100">
                  <a:solidFill>
                    <a:srgbClr val="E7E6E6">
                      <a:lumMod val="75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931865670301479"/>
                      <c:h val="0.2071305113018782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739-43AA-AF57-8F6B523C3E21}"/>
                </c:ext>
              </c:extLst>
            </c:dLbl>
            <c:spPr>
              <a:solidFill>
                <a:prstClr val="white"/>
              </a:solidFill>
              <a:ln w="38100"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Sheet1!$A$2:$A$10</c:f>
              <c:strCache>
                <c:ptCount val="9"/>
                <c:pt idx="0">
                  <c:v>Internal Research</c:v>
                </c:pt>
                <c:pt idx="1">
                  <c:v>R&amp;D Contracts</c:v>
                </c:pt>
                <c:pt idx="2">
                  <c:v>Research Centers</c:v>
                </c:pt>
                <c:pt idx="3">
                  <c:v>Career Development</c:v>
                </c:pt>
                <c:pt idx="4">
                  <c:v>Other Research</c:v>
                </c:pt>
                <c:pt idx="5">
                  <c:v>All Other</c:v>
                </c:pt>
                <c:pt idx="6">
                  <c:v>Research Mgmt &amp; Support</c:v>
                </c:pt>
                <c:pt idx="7">
                  <c:v>Research Training</c:v>
                </c:pt>
                <c:pt idx="8">
                  <c:v>Research Project Grants</c:v>
                </c:pt>
              </c:strCache>
            </c:strRef>
          </c:cat>
          <c:val>
            <c:numRef>
              <c:f>Sheet1!$B$2:$B$10</c:f>
              <c:numCache>
                <c:formatCode>0.0%</c:formatCode>
                <c:ptCount val="9"/>
                <c:pt idx="0">
                  <c:v>0.11</c:v>
                </c:pt>
                <c:pt idx="1">
                  <c:v>0.09</c:v>
                </c:pt>
                <c:pt idx="2">
                  <c:v>0.08</c:v>
                </c:pt>
                <c:pt idx="3">
                  <c:v>0.02</c:v>
                </c:pt>
                <c:pt idx="4">
                  <c:v>4.2000000000000003E-2</c:v>
                </c:pt>
                <c:pt idx="5">
                  <c:v>3.1E-2</c:v>
                </c:pt>
                <c:pt idx="6">
                  <c:v>0.05</c:v>
                </c:pt>
                <c:pt idx="7">
                  <c:v>0.03</c:v>
                </c:pt>
                <c:pt idx="8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39-43AA-AF57-8F6B523C3E21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2A3CAE-3210-497A-856E-9F1FFF2E5D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CB6E0D-14E7-44A4-AE54-B2DBA02A12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12511-1CF3-47EE-9278-261710F3CD79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29FA1C-265A-4E8C-8F70-125B762221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37F47-D64C-4542-9CD7-4493FEBCD9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C0739-3480-4636-A53C-1F3FFC56D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66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2B5C9-D031-42E1-AD3D-91099F0109D3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E3AEF-7E6A-4520-B66B-268461D8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19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76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25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6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72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91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60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00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950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960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011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4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14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601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821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57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348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Starting with applications received for the January 25, 2016 due date and beyond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6229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7098B-A164-324A-B97D-51EDC31F647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85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233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393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226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41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Separate</a:t>
            </a:r>
            <a:r>
              <a:rPr lang="en-US" baseline="0" dirty="0"/>
              <a:t> components – separate slide for matrix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364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FE3AEF-7E6A-4520-B66B-268461D89E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51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1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73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68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32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79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DBRW chief</a:t>
            </a:r>
            <a:r>
              <a:rPr lang="en-US" baseline="0" dirty="0"/>
              <a:t> = Kay Lund, Economic analysis = Misty, Ryan, Policy = Jennifer, Henry and Lisa-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98385-F1D5-B84A-ABBF-D8781C4363E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96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hyperlink" Target="mailto:NIHTrain@mail.nih.gov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ealth and Human Services logo" descr="Health and Human Services logo&#10;">
            <a:extLst>
              <a:ext uri="{FF2B5EF4-FFF2-40B4-BE49-F238E27FC236}">
                <a16:creationId xmlns:a16="http://schemas.microsoft.com/office/drawing/2014/main" id="{9783F7AC-E20E-46F5-A9F4-E2328FCFC7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96151" y="6364699"/>
            <a:ext cx="327531" cy="326439"/>
          </a:xfrm>
          <a:prstGeom prst="rect">
            <a:avLst/>
          </a:prstGeom>
        </p:spPr>
      </p:pic>
      <p:sp>
        <p:nvSpPr>
          <p:cNvPr id="10" name="Text Placeholder">
            <a:extLst>
              <a:ext uri="{FF2B5EF4-FFF2-40B4-BE49-F238E27FC236}">
                <a16:creationId xmlns:a16="http://schemas.microsoft.com/office/drawing/2014/main" id="{8C704684-D29C-4A3A-9DE4-6DB9141D2A6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0397" y="5904543"/>
            <a:ext cx="11446686" cy="3264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0" i="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here to edit master style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508562F6-5CC1-4739-8ACC-7F3C0C0575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397" y="4405138"/>
            <a:ext cx="11446686" cy="1499405"/>
          </a:xfrm>
        </p:spPr>
        <p:txBody>
          <a:bodyPr anchor="b">
            <a:noAutofit/>
          </a:bodyPr>
          <a:lstStyle>
            <a:lvl1pPr algn="ctr">
              <a:defRPr sz="4400" b="0" cap="all" baseline="0">
                <a:solidFill>
                  <a:srgbClr val="126BB4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here to edit Master title style</a:t>
            </a:r>
          </a:p>
        </p:txBody>
      </p:sp>
      <p:pic>
        <p:nvPicPr>
          <p:cNvPr id="12" name="Decorative image" descr="Office of Extramural Research word cloud">
            <a:extLst>
              <a:ext uri="{FF2B5EF4-FFF2-40B4-BE49-F238E27FC236}">
                <a16:creationId xmlns:a16="http://schemas.microsoft.com/office/drawing/2014/main" id="{D115621B-137A-4F82-8D18-C00DC3A8AB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811" b="4312"/>
          <a:stretch/>
        </p:blipFill>
        <p:spPr>
          <a:xfrm>
            <a:off x="1524000" y="0"/>
            <a:ext cx="9144000" cy="4542020"/>
          </a:xfrm>
          <a:prstGeom prst="rect">
            <a:avLst/>
          </a:prstGeom>
        </p:spPr>
      </p:pic>
      <p:pic>
        <p:nvPicPr>
          <p:cNvPr id="7" name="Picture 6" descr="NIH_OER_Master_Logo_2Color.jpg">
            <a:extLst>
              <a:ext uri="{FF2B5EF4-FFF2-40B4-BE49-F238E27FC236}">
                <a16:creationId xmlns:a16="http://schemas.microsoft.com/office/drawing/2014/main" id="{AF2B9896-4DE2-4607-B915-0A2C24C73C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61" y="6327224"/>
            <a:ext cx="1959493" cy="390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468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0E1C4-D9DD-4E81-8DBA-238C4CF17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EAA3C-D7EA-4F39-A3C8-C92D7E477E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43518" y="4821995"/>
            <a:ext cx="3945691" cy="50138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0" cap="none" spc="7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BF09C-806D-4E7E-9C41-E22413F2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E96EE8-4BE6-403F-8646-DB161EEDA308}" type="datetime4">
              <a:rPr lang="en-US" smtClean="0"/>
              <a:t>October 27, 2020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A75F2-8473-4E3B-AA9A-2792C87D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4685485-BCFD-46E3-AFEC-C3BAB58F9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84296" y="2036381"/>
            <a:ext cx="2464135" cy="2544958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C5E938A-6B96-49F3-9006-C46DCC832B17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043518" y="5323379"/>
            <a:ext cx="3945691" cy="5013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b="0" i="1" cap="none" spc="0" baseline="0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D9DBFA3-3258-453B-AF97-20DBA94C0BB0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328516" y="4821995"/>
            <a:ext cx="3945691" cy="50138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0" cap="none" spc="7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714AB194-04BC-4942-BB89-63E4642E843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069294" y="2036381"/>
            <a:ext cx="2464135" cy="2544958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6D45FF16-74B0-4326-A3A0-0A12E08CEB36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8516" y="5323379"/>
            <a:ext cx="3945691" cy="5013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b="0" i="1" cap="none" spc="0" baseline="0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29288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0E1C4-D9DD-4E81-8DBA-238C4CF17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EAA3C-D7EA-4F39-A3C8-C92D7E477E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2649" y="4624896"/>
            <a:ext cx="2360348" cy="5686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0" cap="none" spc="7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BF09C-806D-4E7E-9C41-E22413F2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E96EE8-4BE6-403F-8646-DB161EEDA308}" type="datetime4">
              <a:rPr lang="en-US" smtClean="0"/>
              <a:t>October 27, 2020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A75F2-8473-4E3B-AA9A-2792C87D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4685485-BCFD-46E3-AFEC-C3BAB58F9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35825" y="1972871"/>
            <a:ext cx="2360347" cy="243776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0E7D5E7-75AC-49CA-878F-036A2C5F0C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45699" y="1972871"/>
            <a:ext cx="2360347" cy="2437766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C2F0449-F305-4876-9B42-84EAC6B744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57162" y="1972871"/>
            <a:ext cx="2360347" cy="243776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C5E938A-6B96-49F3-9006-C46DCC832B17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132649" y="5193526"/>
            <a:ext cx="2360348" cy="5686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b="0" i="1" cap="none" spc="70" baseline="0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030440F-E066-4FE5-BFAA-7F5A29B62C5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945698" y="4624896"/>
            <a:ext cx="2360348" cy="5686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0" cap="none" spc="7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01DD5CB-026E-40B0-9201-0D2E22969EA4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4945698" y="5193526"/>
            <a:ext cx="2360348" cy="5686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b="0" i="1" cap="none" spc="70" baseline="0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4C1B5E7-AA95-43A4-8DFE-6599E71CEBD9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7757162" y="4624896"/>
            <a:ext cx="2360348" cy="5686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0" cap="none" spc="7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40D17F13-681C-423F-9920-86204EFA720E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7757162" y="5193526"/>
            <a:ext cx="2360348" cy="5686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b="0" i="1" cap="none" spc="70" baseline="0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53332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0E1C4-D9DD-4E81-8DBA-238C4CF17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EAA3C-D7EA-4F39-A3C8-C92D7E477E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2" y="4651293"/>
            <a:ext cx="2081213" cy="50138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0" cap="none" spc="7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BF09C-806D-4E7E-9C41-E22413F2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E96EE8-4BE6-403F-8646-DB161EEDA308}" type="datetime4">
              <a:rPr lang="en-US" smtClean="0"/>
              <a:t>October 27, 2020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A75F2-8473-4E3B-AA9A-2792C87D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4685485-BCFD-46E3-AFEC-C3BAB58F9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789" y="2261161"/>
            <a:ext cx="2081212" cy="214947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0E7D5E7-75AC-49CA-878F-036A2C5F0C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49663" y="2261161"/>
            <a:ext cx="2081212" cy="214947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C2F0449-F305-4876-9B42-84EAC6B744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1126" y="2261161"/>
            <a:ext cx="2081212" cy="214947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26D81C9-1EB9-44A2-92C7-3820D854EC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72589" y="2261161"/>
            <a:ext cx="2081212" cy="214947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66287B8-4EA9-4FE2-9E68-7923728B9B7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649662" y="4651293"/>
            <a:ext cx="2081213" cy="50138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0" cap="none" spc="7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F4DAF1C-F71B-4C02-A7C3-E62F0441047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461126" y="4651293"/>
            <a:ext cx="2081213" cy="50138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0" cap="none" spc="7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D7BC2B9-E28D-4DEB-A064-A7FB05DF6435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9324466" y="4651293"/>
            <a:ext cx="2081213" cy="50138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600" b="0" cap="none" spc="7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C5E938A-6B96-49F3-9006-C46DCC832B17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36612" y="5152677"/>
            <a:ext cx="2081213" cy="5013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b="0" i="1" cap="none" spc="0" baseline="0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01869D0-DA15-4FA4-A320-4EB4B28D2AE3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3649662" y="5152677"/>
            <a:ext cx="2081213" cy="5013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b="0" i="1" cap="none" spc="0" baseline="0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3A278E0-3BD5-4D9A-8396-2780B31EA4E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461126" y="5152677"/>
            <a:ext cx="2081213" cy="5013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b="0" i="1" cap="none" spc="0" baseline="0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5077BF1-D135-4DAD-83B9-76F03C244168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324466" y="5152677"/>
            <a:ext cx="2081213" cy="50138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b="0" i="1" cap="none" spc="0" baseline="0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7524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14D5-CFF3-46A8-990A-81F9F50B6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EFEAD6-5ED2-489E-AB14-639921DE58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BA8332-F01B-4907-A3D4-C40BD20006D6}" type="datetime4">
              <a:rPr lang="en-US" smtClean="0"/>
              <a:t>October 27, 2020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F932F9-091E-487A-BB96-E98AFDCD5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019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e Placeholder 1">
            <a:extLst>
              <a:ext uri="{FF2B5EF4-FFF2-40B4-BE49-F238E27FC236}">
                <a16:creationId xmlns:a16="http://schemas.microsoft.com/office/drawing/2014/main" id="{14DCF1DB-C160-492C-A7AC-983121ED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A27624-A05E-4067-8CFA-9A60DDDF75D8}" type="datetime4">
              <a:rPr lang="en-US" smtClean="0"/>
              <a:t>October 27, 2020</a:t>
            </a:fld>
            <a:endParaRPr lang="en-US"/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CC6334F3-AB7A-4443-9EED-7CB2D200E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6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C8961-583F-498D-BA7E-C69E86D2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37EC7-F42C-4555-8677-1A95CA1DF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441928-91D8-4396-9380-1C2B52892D6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600" i="1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BAA95-8D9B-450A-9307-44988C63E7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4FE32E-CB58-45FB-9F5E-216C3D3C3D94}" type="datetime4">
              <a:rPr lang="en-US" smtClean="0"/>
              <a:t>October 27, 2020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FFC9D3-44A6-467D-B529-C271BEA0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840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Righ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F7EA9-4D7F-462B-9196-D523DB673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9E8CCE-4DE7-48DE-BBD6-BCD2C9AFE7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50780-5FD6-49AB-A6BC-EE8005F60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EFCF6F-4DE8-4DDB-9018-0FA0A9F8BAA6}" type="datetime4">
              <a:rPr lang="en-US" smtClean="0"/>
              <a:t>October 27, 2020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43CE90-743E-4A50-8387-C5FCEF7DD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C279B10-CE61-4E12-8A5B-76E84AD03D3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1600" i="0" cap="none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685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irc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F7EA9-4D7F-462B-9196-D523DB673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5458067" cy="12262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50780-5FD6-49AB-A6BC-EE8005F60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EFCF6F-4DE8-4DDB-9018-0FA0A9F8BAA6}" type="datetime4">
              <a:rPr lang="en-US" smtClean="0"/>
              <a:t>October 27, 2020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43CE90-743E-4A50-8387-C5FCEF7DD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C279B10-CE61-4E12-8A5B-76E84AD03D3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7" y="1792466"/>
            <a:ext cx="5458067" cy="417838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2200"/>
              </a:lnSpc>
              <a:buClr>
                <a:srgbClr val="126BB4"/>
              </a:buClr>
              <a:buFont typeface="Arial" panose="020B0604020202020204" pitchFamily="34" charset="0"/>
              <a:buChar char="•"/>
              <a:defRPr sz="1800" i="0" cap="none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235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bottom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F7EA9-4D7F-462B-9196-D523DB673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82057"/>
            <a:ext cx="10515600" cy="5823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9E8CCE-4DE7-48DE-BBD6-BCD2C9AFE7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200" y="220257"/>
            <a:ext cx="10515600" cy="4535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50780-5FD6-49AB-A6BC-EE8005F60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EFCF6F-4DE8-4DDB-9018-0FA0A9F8BAA6}" type="datetime4">
              <a:rPr lang="en-US" smtClean="0"/>
              <a:t>October 27, 2020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43CE90-743E-4A50-8387-C5FCEF7DD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C279B10-CE61-4E12-8A5B-76E84AD03D3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5364403"/>
            <a:ext cx="10515600" cy="8697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buNone/>
              <a:defRPr sz="1600" i="1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050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us vers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B88D24C-869F-446E-8C35-7AD681FE4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6000"/>
          </a:blip>
          <a:srcRect l="4399" t="57834" r="3343" b="7440"/>
          <a:stretch/>
        </p:blipFill>
        <p:spPr>
          <a:xfrm>
            <a:off x="-1" y="0"/>
            <a:ext cx="12192001" cy="2536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4CE951D-9165-46E3-AD10-1A81B609E418}"/>
              </a:ext>
            </a:extLst>
          </p:cNvPr>
          <p:cNvSpPr txBox="1">
            <a:spLocks/>
          </p:cNvSpPr>
          <p:nvPr userDrawn="1"/>
        </p:nvSpPr>
        <p:spPr>
          <a:xfrm>
            <a:off x="3790251" y="2536292"/>
            <a:ext cx="4611498" cy="169894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sz="4800" cap="all" baseline="0" dirty="0">
                <a:solidFill>
                  <a:srgbClr val="126BB4"/>
                </a:solidFill>
                <a:latin typeface="Arial Black" panose="020B0A04020102020204" pitchFamily="34" charset="0"/>
              </a:rPr>
              <a:t>Contact Us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667DDD0-9E8D-4541-83B6-33E6E8EDD089}"/>
              </a:ext>
            </a:extLst>
          </p:cNvPr>
          <p:cNvGrpSpPr/>
          <p:nvPr userDrawn="1"/>
        </p:nvGrpSpPr>
        <p:grpSpPr>
          <a:xfrm>
            <a:off x="4019050" y="4459285"/>
            <a:ext cx="4220225" cy="1835180"/>
            <a:chOff x="7131864" y="4480248"/>
            <a:chExt cx="4220225" cy="1835180"/>
          </a:xfrm>
        </p:grpSpPr>
        <p:sp>
          <p:nvSpPr>
            <p:cNvPr id="9" name="Text Placeholder 2">
              <a:extLst>
                <a:ext uri="{FF2B5EF4-FFF2-40B4-BE49-F238E27FC236}">
                  <a16:creationId xmlns:a16="http://schemas.microsoft.com/office/drawing/2014/main" id="{1A51AC04-44ED-403B-8364-66B62F0FFB21}"/>
                </a:ext>
              </a:extLst>
            </p:cNvPr>
            <p:cNvSpPr txBox="1">
              <a:spLocks/>
            </p:cNvSpPr>
            <p:nvPr/>
          </p:nvSpPr>
          <p:spPr>
            <a:xfrm>
              <a:off x="7131864" y="4546078"/>
              <a:ext cx="1084120" cy="176935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b="0" i="0" kern="1200" spc="80" baseline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200" dirty="0">
                  <a:solidFill>
                    <a:srgbClr val="126BB4"/>
                  </a:solidFill>
                  <a:latin typeface="Arial Black" panose="020B0A04020102020204" pitchFamily="34" charset="0"/>
                </a:rPr>
                <a:t>WEBSITE </a:t>
              </a:r>
            </a:p>
            <a:p>
              <a:pPr algn="l"/>
              <a:endParaRPr lang="en-US" sz="1200" dirty="0">
                <a:solidFill>
                  <a:srgbClr val="126BB4"/>
                </a:solidFill>
                <a:latin typeface="Arial Black" panose="020B0A04020102020204" pitchFamily="34" charset="0"/>
              </a:endParaRPr>
            </a:p>
            <a:p>
              <a:pPr algn="l"/>
              <a:r>
                <a:rPr lang="en-US" sz="1200" dirty="0">
                  <a:solidFill>
                    <a:srgbClr val="126BB4"/>
                  </a:solidFill>
                  <a:latin typeface="Arial Black" panose="020B0A04020102020204" pitchFamily="34" charset="0"/>
                </a:rPr>
                <a:t>EMAIL </a:t>
              </a:r>
            </a:p>
            <a:p>
              <a:pPr algn="l"/>
              <a:endParaRPr lang="en-US" sz="1200" dirty="0">
                <a:solidFill>
                  <a:srgbClr val="126BB4"/>
                </a:solidFill>
                <a:latin typeface="Arial Black" panose="020B0A04020102020204" pitchFamily="34" charset="0"/>
              </a:endParaRPr>
            </a:p>
            <a:p>
              <a:pPr algn="l"/>
              <a:r>
                <a:rPr lang="en-US" sz="1200" dirty="0">
                  <a:solidFill>
                    <a:srgbClr val="126BB4"/>
                  </a:solidFill>
                  <a:latin typeface="Arial Black" panose="020B0A04020102020204" pitchFamily="34" charset="0"/>
                </a:rPr>
                <a:t>TWITTER </a:t>
              </a: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42077FC3-BC81-4053-BDCA-FB418A32527E}"/>
                </a:ext>
              </a:extLst>
            </p:cNvPr>
            <p:cNvSpPr txBox="1">
              <a:spLocks/>
            </p:cNvSpPr>
            <p:nvPr/>
          </p:nvSpPr>
          <p:spPr>
            <a:xfrm>
              <a:off x="8215984" y="4480248"/>
              <a:ext cx="3136105" cy="176935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None/>
                <a:defRPr sz="1500" b="0" i="0" kern="1200" spc="80" baseline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grants.nih.gov/grants/oer.htm</a:t>
              </a:r>
            </a:p>
            <a:p>
              <a:pPr algn="l"/>
              <a:endPara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500" b="0" i="0" u="sng" kern="1200" spc="80" baseline="0" dirty="0">
                  <a:solidFill>
                    <a:schemeClr val="bg1"/>
                  </a:solidFill>
                  <a:effectLst/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  <a:hlinkClick r:id="rId4"/>
                </a:rPr>
                <a:t>NIHTrain@mail.nih.gov</a:t>
              </a:r>
              <a:endParaRPr lang="en-US" sz="1500" b="0" i="0" kern="1200" spc="80" baseline="0" dirty="0">
                <a:solidFill>
                  <a:schemeClr val="bg1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  <a:p>
              <a:pPr algn="l"/>
              <a:endPara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r>
                <a:rPr lang="en-US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</a:t>
              </a:r>
              <a:r>
                <a:rPr lang="en-US" sz="16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NIHGrants</a:t>
              </a:r>
              <a:endPara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 descr="Health and Human Services logo">
            <a:extLst>
              <a:ext uri="{FF2B5EF4-FFF2-40B4-BE49-F238E27FC236}">
                <a16:creationId xmlns:a16="http://schemas.microsoft.com/office/drawing/2014/main" id="{6A964169-87CE-496A-8B8D-848F66F1F8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08983" y="2721945"/>
            <a:ext cx="369755" cy="368522"/>
          </a:xfrm>
          <a:prstGeom prst="rect">
            <a:avLst/>
          </a:prstGeom>
        </p:spPr>
      </p:pic>
      <p:pic>
        <p:nvPicPr>
          <p:cNvPr id="11" name="Picture 10" descr="NIH_OER_Master_Logo_2Color.jpg">
            <a:extLst>
              <a:ext uri="{FF2B5EF4-FFF2-40B4-BE49-F238E27FC236}">
                <a16:creationId xmlns:a16="http://schemas.microsoft.com/office/drawing/2014/main" id="{BE16CD0E-BB72-4A6B-9FC7-7F4AC317E3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35" y="2661985"/>
            <a:ext cx="2274637" cy="453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3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-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5AD013-8965-4C1E-8F60-6EDFE3243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9"/>
          <a:stretch/>
        </p:blipFill>
        <p:spPr>
          <a:xfrm>
            <a:off x="0" y="-435428"/>
            <a:ext cx="12230025" cy="748211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AB8FFA4-CC2F-4F44-BBBF-D8D16B4DB343}"/>
              </a:ext>
            </a:extLst>
          </p:cNvPr>
          <p:cNvSpPr/>
          <p:nvPr userDrawn="1"/>
        </p:nvSpPr>
        <p:spPr>
          <a:xfrm>
            <a:off x="1" y="5217885"/>
            <a:ext cx="12315370" cy="283028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762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Health and Human Services logo" descr="Health and Human Services logo&#10;">
            <a:extLst>
              <a:ext uri="{FF2B5EF4-FFF2-40B4-BE49-F238E27FC236}">
                <a16:creationId xmlns:a16="http://schemas.microsoft.com/office/drawing/2014/main" id="{9783F7AC-E20E-46F5-A9F4-E2328FCFC7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96151" y="6364699"/>
            <a:ext cx="327531" cy="326439"/>
          </a:xfrm>
          <a:prstGeom prst="rect">
            <a:avLst/>
          </a:prstGeom>
        </p:spPr>
      </p:pic>
      <p:sp>
        <p:nvSpPr>
          <p:cNvPr id="10" name="Text Placeholder">
            <a:extLst>
              <a:ext uri="{FF2B5EF4-FFF2-40B4-BE49-F238E27FC236}">
                <a16:creationId xmlns:a16="http://schemas.microsoft.com/office/drawing/2014/main" id="{8C704684-D29C-4A3A-9DE4-6DB9141D2A6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0397" y="4056743"/>
            <a:ext cx="11446686" cy="21742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0" i="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here to edit master style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508562F6-5CC1-4739-8ACC-7F3C0C0575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0397" y="2380395"/>
            <a:ext cx="11446686" cy="1499405"/>
          </a:xfrm>
        </p:spPr>
        <p:txBody>
          <a:bodyPr anchor="b">
            <a:noAutofit/>
          </a:bodyPr>
          <a:lstStyle>
            <a:lvl1pPr algn="ctr">
              <a:defRPr sz="4400" b="0" cap="all" baseline="0">
                <a:solidFill>
                  <a:srgbClr val="126BB4"/>
                </a:solidFill>
                <a:latin typeface="Arial Black" panose="020B0A040201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n-US" dirty="0"/>
              <a:t>Click here to edit Master title style</a:t>
            </a:r>
          </a:p>
        </p:txBody>
      </p:sp>
      <p:pic>
        <p:nvPicPr>
          <p:cNvPr id="7" name="Picture 6" descr="NIH_OER_Master_Logo_2Color.jpg">
            <a:extLst>
              <a:ext uri="{FF2B5EF4-FFF2-40B4-BE49-F238E27FC236}">
                <a16:creationId xmlns:a16="http://schemas.microsoft.com/office/drawing/2014/main" id="{AF2B9896-4DE2-4607-B915-0A2C24C73C0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61" y="6327224"/>
            <a:ext cx="1959493" cy="3906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107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NAL USE: For help, visit rippleeffec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Ripple Effect Communications, Inc. logo">
            <a:extLst>
              <a:ext uri="{FF2B5EF4-FFF2-40B4-BE49-F238E27FC236}">
                <a16:creationId xmlns:a16="http://schemas.microsoft.com/office/drawing/2014/main" id="{A6312FA7-2C72-41C1-A454-143339BC02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36" y="2642034"/>
            <a:ext cx="2335926" cy="4340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94F219-933C-4F64-B894-A3A25DA16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16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399" t="57834" r="3343" b="7440"/>
          <a:stretch/>
        </p:blipFill>
        <p:spPr>
          <a:xfrm>
            <a:off x="-1" y="0"/>
            <a:ext cx="12192001" cy="253629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106590A-AA4F-4F4F-A337-DA382FFE3C2D}"/>
              </a:ext>
            </a:extLst>
          </p:cNvPr>
          <p:cNvSpPr txBox="1">
            <a:spLocks/>
          </p:cNvSpPr>
          <p:nvPr userDrawn="1"/>
        </p:nvSpPr>
        <p:spPr>
          <a:xfrm>
            <a:off x="932198" y="3025842"/>
            <a:ext cx="10327602" cy="169894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cap="all" baseline="0" dirty="0">
                <a:solidFill>
                  <a:srgbClr val="126BB4"/>
                </a:solidFill>
                <a:latin typeface="Arial Black" panose="020B0A04020102020204" pitchFamily="34" charset="0"/>
              </a:rPr>
              <a:t>FOR more information about this template: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EACC7B-9C10-4070-B57C-BCD8CA183BDB}"/>
              </a:ext>
            </a:extLst>
          </p:cNvPr>
          <p:cNvGrpSpPr/>
          <p:nvPr userDrawn="1"/>
        </p:nvGrpSpPr>
        <p:grpSpPr>
          <a:xfrm>
            <a:off x="3938891" y="4888308"/>
            <a:ext cx="4314216" cy="1835179"/>
            <a:chOff x="7037873" y="4480249"/>
            <a:chExt cx="4314216" cy="1835179"/>
          </a:xfrm>
        </p:grpSpPr>
        <p:sp>
          <p:nvSpPr>
            <p:cNvPr id="23" name="Text Placeholder 2">
              <a:extLst>
                <a:ext uri="{FF2B5EF4-FFF2-40B4-BE49-F238E27FC236}">
                  <a16:creationId xmlns:a16="http://schemas.microsoft.com/office/drawing/2014/main" id="{412E178B-EE0B-4F2F-AC76-8B1BC4499123}"/>
                </a:ext>
              </a:extLst>
            </p:cNvPr>
            <p:cNvSpPr txBox="1">
              <a:spLocks/>
            </p:cNvSpPr>
            <p:nvPr/>
          </p:nvSpPr>
          <p:spPr>
            <a:xfrm>
              <a:off x="7037873" y="4546078"/>
              <a:ext cx="1274821" cy="176935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b="0" i="0" kern="1200" spc="80" baseline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rgbClr val="F58344"/>
                  </a:solidFill>
                  <a:latin typeface="Arial Black" panose="020B0A04020102020204" pitchFamily="34" charset="0"/>
                </a:rPr>
                <a:t>WEBSITE </a:t>
              </a:r>
            </a:p>
            <a:p>
              <a:pPr algn="l"/>
              <a:endParaRPr lang="en-US" dirty="0">
                <a:solidFill>
                  <a:srgbClr val="F58344"/>
                </a:solidFill>
                <a:latin typeface="Arial Black" panose="020B0A04020102020204" pitchFamily="34" charset="0"/>
              </a:endParaRPr>
            </a:p>
            <a:p>
              <a:pPr algn="l"/>
              <a:r>
                <a:rPr lang="en-US" dirty="0">
                  <a:solidFill>
                    <a:srgbClr val="F58344"/>
                  </a:solidFill>
                  <a:latin typeface="Arial Black" panose="020B0A04020102020204" pitchFamily="34" charset="0"/>
                </a:rPr>
                <a:t>FACEBOOK </a:t>
              </a:r>
            </a:p>
            <a:p>
              <a:pPr algn="l"/>
              <a:endParaRPr lang="en-US" dirty="0">
                <a:solidFill>
                  <a:srgbClr val="F58344"/>
                </a:solidFill>
                <a:latin typeface="Arial Black" panose="020B0A04020102020204" pitchFamily="34" charset="0"/>
              </a:endParaRPr>
            </a:p>
            <a:p>
              <a:pPr algn="l"/>
              <a:r>
                <a:rPr lang="en-US" dirty="0">
                  <a:solidFill>
                    <a:srgbClr val="F58344"/>
                  </a:solidFill>
                  <a:latin typeface="Arial Black" panose="020B0A04020102020204" pitchFamily="34" charset="0"/>
                </a:rPr>
                <a:t>TWITTER </a:t>
              </a:r>
            </a:p>
          </p:txBody>
        </p:sp>
        <p:sp>
          <p:nvSpPr>
            <p:cNvPr id="24" name="Text Placeholder 2">
              <a:extLst>
                <a:ext uri="{FF2B5EF4-FFF2-40B4-BE49-F238E27FC236}">
                  <a16:creationId xmlns:a16="http://schemas.microsoft.com/office/drawing/2014/main" id="{4ECD1301-3B25-4565-98BB-2B11BE6BAB7D}"/>
                </a:ext>
              </a:extLst>
            </p:cNvPr>
            <p:cNvSpPr txBox="1">
              <a:spLocks/>
            </p:cNvSpPr>
            <p:nvPr/>
          </p:nvSpPr>
          <p:spPr>
            <a:xfrm>
              <a:off x="8215984" y="4480249"/>
              <a:ext cx="3136105" cy="176935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800"/>
                </a:spcBef>
                <a:buFont typeface="Arial" panose="020B0604020202020204" pitchFamily="34" charset="0"/>
                <a:buNone/>
                <a:defRPr sz="1500" b="0" i="0" kern="1200" spc="80" baseline="0">
                  <a:solidFill>
                    <a:schemeClr val="bg1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rippleeffect.com</a:t>
              </a:r>
            </a:p>
            <a:p>
              <a:pPr algn="l"/>
              <a:endPara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r>
                <a:rPr lang="en-US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futurerippler</a:t>
              </a:r>
              <a:endPara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endPara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l"/>
              <a:r>
                <a:rPr lang="en-US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</a:t>
              </a:r>
              <a:r>
                <a:rPr lang="en-US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rippleeffectcom</a:t>
              </a:r>
              <a:endPara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0147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BB359-D779-48B3-B3EA-31E48BF31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E72C1-F9BB-4B17-8760-B5DC2AF97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8850"/>
            <a:ext cx="10515600" cy="47781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BAC03-9E05-49C7-B132-4DAE23D933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85BCB2-9FBF-4790-B649-A418E43EF4BC}" type="datetime4">
              <a:rPr lang="en-US" smtClean="0"/>
              <a:pPr/>
              <a:t>October 27, 2020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1CDCE-EF17-47B2-9F9D-FE201282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145064-9D3C-45D4-9025-07C0526170CE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862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6CFDB-3E2A-4DB9-AF76-FD4529038B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62A7AA-3CB2-4D36-806D-CE08A9487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B017E-D417-4798-ACC5-AD89C165F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1A7448-6D98-4FB7-8DE9-A2D836C7DADB}" type="datetime4">
              <a:rPr lang="en-US" smtClean="0"/>
              <a:t>October 27, 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6F9EB-BD10-433D-9CEE-56C6EDB3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CA37C-95CD-4712-B4AC-DE407B517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47858-EE6D-4FFE-AB59-75E14C80C0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69E520-893B-4E98-A798-692C9EB13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6D8D4-F173-426B-8A81-22F15A1C1A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8B8892-BDDB-4234-AF31-0B2D9D9FE322}" type="datetime4">
              <a:rPr lang="en-US" smtClean="0"/>
              <a:t>October 27, 2020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69428A-4E72-44DA-8CBC-60F622B65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3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0E1C4-D9DD-4E81-8DBA-238C4CF17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EAA3C-D7EA-4F39-A3C8-C92D7E477E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1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0C60A-1A14-4E1B-AA36-1635094D0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9F3602-6E11-4E0C-9C9D-9FE4BC77B21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1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66F4F4-2133-48E9-8422-63A736394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BF09C-806D-4E7E-9C41-E22413F2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E96EE8-4BE6-403F-8646-DB161EEDA308}" type="datetime4">
              <a:rPr lang="en-US" smtClean="0"/>
              <a:t>October 27, 2020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A75F2-8473-4E3B-AA9A-2792C87D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0E1C4-D9DD-4E81-8DBA-238C4CF17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EAA3C-D7EA-4F39-A3C8-C92D7E477E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1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9F3602-6E11-4E0C-9C9D-9FE4BC77B21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0" i="1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BF09C-806D-4E7E-9C41-E22413F2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E96EE8-4BE6-403F-8646-DB161EEDA308}" type="datetime4">
              <a:rPr lang="en-US" smtClean="0"/>
              <a:t>October 27, 2020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A75F2-8473-4E3B-AA9A-2792C87D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hart Placeholder 9">
            <a:extLst>
              <a:ext uri="{FF2B5EF4-FFF2-40B4-BE49-F238E27FC236}">
                <a16:creationId xmlns:a16="http://schemas.microsoft.com/office/drawing/2014/main" id="{CE9406D3-9E1F-4635-B5AA-067E01245011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836613" y="2505075"/>
            <a:ext cx="5157787" cy="36957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chart</a:t>
            </a:r>
          </a:p>
        </p:txBody>
      </p:sp>
      <p:sp>
        <p:nvSpPr>
          <p:cNvPr id="12" name="Chart Placeholder 9">
            <a:extLst>
              <a:ext uri="{FF2B5EF4-FFF2-40B4-BE49-F238E27FC236}">
                <a16:creationId xmlns:a16="http://schemas.microsoft.com/office/drawing/2014/main" id="{4FC7A4E9-CF53-48A5-B398-2B4AA8659D5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181079" y="2505075"/>
            <a:ext cx="5157787" cy="36957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chart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673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oderator or 1 speaker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0E1C4-D9DD-4E81-8DBA-238C4CF17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BF09C-806D-4E7E-9C41-E22413F2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E96EE8-4BE6-403F-8646-DB161EEDA308}" type="datetime4">
              <a:rPr lang="en-US" smtClean="0"/>
              <a:t>October 27, 2020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A75F2-8473-4E3B-AA9A-2792C87D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4685485-BCFD-46E3-AFEC-C3BAB58F9C8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18989" y="1973175"/>
            <a:ext cx="4065027" cy="374015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686FC7-D046-4D41-80A3-146ED684EA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5393" y="3069258"/>
            <a:ext cx="5257800" cy="264407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Description or bio here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B5B6D44-DE61-4F4F-A7BA-16867F4048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75392" y="1973175"/>
            <a:ext cx="5257799" cy="453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 b="0" cap="none" spc="7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6CEF6E6-29E4-46AE-B6BF-0457D2771E7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5575392" y="2462872"/>
            <a:ext cx="5257799" cy="3651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400" b="0" i="1" cap="none" spc="0" baseline="0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224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erator or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0E1C4-D9DD-4E81-8DBA-238C4CF17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EAA3C-D7EA-4F39-A3C8-C92D7E477E1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66604" y="5395518"/>
            <a:ext cx="3658792" cy="453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1" i="0" cap="none" spc="7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0BF09C-806D-4E7E-9C41-E22413F23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E96EE8-4BE6-403F-8646-DB161EEDA308}" type="datetime4">
              <a:rPr lang="en-US" smtClean="0"/>
              <a:t>October 27, 2020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A75F2-8473-4E3B-AA9A-2792C87D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145064-9D3C-45D4-9025-07C0526170C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4685485-BCFD-46E3-AFEC-C3BAB58F9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68191" y="1973176"/>
            <a:ext cx="3658792" cy="336638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C5E938A-6B96-49F3-9006-C46DCC832B17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266604" y="5848581"/>
            <a:ext cx="3658792" cy="30251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400" b="0" i="1" cap="none" spc="0" baseline="0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602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Decorative image" descr="Office of Extramural Research word cloud">
            <a:extLst>
              <a:ext uri="{FF2B5EF4-FFF2-40B4-BE49-F238E27FC236}">
                <a16:creationId xmlns:a16="http://schemas.microsoft.com/office/drawing/2014/main" id="{0FFA2E61-BCC9-41B8-8E4D-B752C8855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alphaModFix amt="16000"/>
          </a:blip>
          <a:srcRect r="51159" b="36121"/>
          <a:stretch/>
        </p:blipFill>
        <p:spPr>
          <a:xfrm>
            <a:off x="8774117" y="4387441"/>
            <a:ext cx="3417883" cy="2470559"/>
          </a:xfrm>
          <a:prstGeom prst="rect">
            <a:avLst/>
          </a:prstGeom>
        </p:spPr>
      </p:pic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D137D012-DB3A-41AA-B8CE-2896DC115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055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E145064-9D3C-45D4-9025-07C0526170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">
            <a:extLst>
              <a:ext uri="{FF2B5EF4-FFF2-40B4-BE49-F238E27FC236}">
                <a16:creationId xmlns:a16="http://schemas.microsoft.com/office/drawing/2014/main" id="{233F26C8-7004-4984-A878-6563BCC15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D179B2F-2DF2-4B08-A8A6-FC140E67955D}" type="datetime4">
              <a:rPr lang="en-US" smtClean="0"/>
              <a:pPr/>
              <a:t>October 27, 2020</a:t>
            </a:fld>
            <a:endParaRPr lang="en-US"/>
          </a:p>
        </p:txBody>
      </p:sp>
      <p:pic>
        <p:nvPicPr>
          <p:cNvPr id="12" name="Health and Human Services logo" descr="Health and Human Services logo&#10;">
            <a:extLst>
              <a:ext uri="{FF2B5EF4-FFF2-40B4-BE49-F238E27FC236}">
                <a16:creationId xmlns:a16="http://schemas.microsoft.com/office/drawing/2014/main" id="{93B38F55-5720-45EB-AEBF-9C6AA235A8D2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838200" y="6253701"/>
            <a:ext cx="448365" cy="446870"/>
          </a:xfrm>
          <a:prstGeom prst="rect">
            <a:avLst/>
          </a:prstGeom>
        </p:spPr>
      </p:pic>
      <p:sp>
        <p:nvSpPr>
          <p:cNvPr id="3" name="Text Placeholder">
            <a:extLst>
              <a:ext uri="{FF2B5EF4-FFF2-40B4-BE49-F238E27FC236}">
                <a16:creationId xmlns:a16="http://schemas.microsoft.com/office/drawing/2014/main" id="{5C80CC38-8049-40F5-8A5F-FEDC414B8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47295"/>
            <a:ext cx="10515600" cy="4729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34053F9-8C6E-460A-9E73-893C18442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6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NIH_OER_Master_Logo_2Color.jpg">
            <a:extLst>
              <a:ext uri="{FF2B5EF4-FFF2-40B4-BE49-F238E27FC236}">
                <a16:creationId xmlns:a16="http://schemas.microsoft.com/office/drawing/2014/main" id="{29EB34D9-2901-4AE3-A1C0-31AB42DCE5DE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119" y="6241754"/>
            <a:ext cx="2616777" cy="521644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73BE7FD-12B8-401D-9C20-5094E4AE937F}"/>
              </a:ext>
            </a:extLst>
          </p:cNvPr>
          <p:cNvSpPr txBox="1">
            <a:spLocks/>
          </p:cNvSpPr>
          <p:nvPr userDrawn="1"/>
        </p:nvSpPr>
        <p:spPr>
          <a:xfrm>
            <a:off x="11000232" y="6239152"/>
            <a:ext cx="548640" cy="548640"/>
          </a:xfrm>
          <a:prstGeom prst="ellipse">
            <a:avLst/>
          </a:prstGeom>
          <a:solidFill>
            <a:srgbClr val="434F5A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fld id="{60583324-AE1C-3546-A724-4BA4670D7901}" type="slidenum">
              <a:rPr lang="en-US" sz="1500" smtClean="0">
                <a:solidFill>
                  <a:srgbClr val="FFFFFF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‹#›</a:t>
            </a:fld>
            <a:endParaRPr lang="en-US" sz="15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custDataLst>
      <p:tags r:id="rId22"/>
    </p:custDataLst>
    <p:extLst>
      <p:ext uri="{BB962C8B-B14F-4D97-AF65-F5344CB8AC3E}">
        <p14:creationId xmlns:p14="http://schemas.microsoft.com/office/powerpoint/2010/main" val="186216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50" r:id="rId3"/>
    <p:sldLayoutId id="2147483651" r:id="rId4"/>
    <p:sldLayoutId id="2147483652" r:id="rId5"/>
    <p:sldLayoutId id="2147483653" r:id="rId6"/>
    <p:sldLayoutId id="2147483661" r:id="rId7"/>
    <p:sldLayoutId id="2147483668" r:id="rId8"/>
    <p:sldLayoutId id="2147483664" r:id="rId9"/>
    <p:sldLayoutId id="2147483666" r:id="rId10"/>
    <p:sldLayoutId id="2147483667" r:id="rId11"/>
    <p:sldLayoutId id="2147483665" r:id="rId12"/>
    <p:sldLayoutId id="2147483654" r:id="rId13"/>
    <p:sldLayoutId id="2147483669" r:id="rId14"/>
    <p:sldLayoutId id="2147483656" r:id="rId15"/>
    <p:sldLayoutId id="2147483657" r:id="rId16"/>
    <p:sldLayoutId id="2147483670" r:id="rId17"/>
    <p:sldLayoutId id="2147483660" r:id="rId18"/>
    <p:sldLayoutId id="2147483662" r:id="rId19"/>
    <p:sldLayoutId id="2147483663" r:id="rId20"/>
  </p:sldLayoutIdLst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 cap="none" baseline="0">
          <a:solidFill>
            <a:srgbClr val="126BB4"/>
          </a:solidFill>
          <a:latin typeface="Arial Black" panose="020B0A04020102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Arial" panose="020B0604020202020204" pitchFamily="34" charset="0"/>
          <a:ea typeface="Open Sans Light" panose="020B030603050402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Open Sans Light" panose="020B0306030504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Open Sans Light" panose="020B030603050402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Open Sans Light" panose="020B030603050402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48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Open Sans Light" panose="020B0306030504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5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6.xml"/><Relationship Id="rId5" Type="http://schemas.openxmlformats.org/officeDocument/2006/relationships/image" Target="../media/image23.jpg"/><Relationship Id="rId4" Type="http://schemas.openxmlformats.org/officeDocument/2006/relationships/hyperlink" Target="https://report.nih.gov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7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8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9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0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1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3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4.xml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5.xml"/><Relationship Id="rId4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6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7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8.xml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9.xm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0.xml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1.xml"/><Relationship Id="rId4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2.xml"/><Relationship Id="rId4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5" Type="http://schemas.openxmlformats.org/officeDocument/2006/relationships/chart" Target="../charts/chart1.xml"/><Relationship Id="rId4" Type="http://schemas.openxmlformats.org/officeDocument/2006/relationships/hyperlink" Target="http://officeofbudget.od.nih.gov/index.ht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oer.htm" TargetMode="Externa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4.xml"/><Relationship Id="rId4" Type="http://schemas.openxmlformats.org/officeDocument/2006/relationships/hyperlink" Target="mailto:NIHTrain@mail.nih.gov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rants.nih.gov/grants/guide/notice-files/NOT-OD-19-109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era.nih.gov/erahelp/commons/PPF_Help/8_2_orcid.htm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8.png"/><Relationship Id="rId12" Type="http://schemas.openxmlformats.org/officeDocument/2006/relationships/image" Target="../media/image43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jpg"/><Relationship Id="rId4" Type="http://schemas.openxmlformats.org/officeDocument/2006/relationships/hyperlink" Target="http://grants.nih.gov/grants/about_grants.htm" TargetMode="External"/><Relationship Id="rId9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Relationship Id="rId4" Type="http://schemas.openxmlformats.org/officeDocument/2006/relationships/hyperlink" Target="https://researchtraining.nih.gov/programs/career-development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17" Type="http://schemas.openxmlformats.org/officeDocument/2006/relationships/image" Target="../media/image56.sv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5.png"/><Relationship Id="rId1" Type="http://schemas.openxmlformats.org/officeDocument/2006/relationships/tags" Target="../tags/tag4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5" Type="http://schemas.openxmlformats.org/officeDocument/2006/relationships/image" Target="../media/image54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8.xml"/><Relationship Id="rId4" Type="http://schemas.openxmlformats.org/officeDocument/2006/relationships/image" Target="../media/image5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9.xml"/><Relationship Id="rId5" Type="http://schemas.openxmlformats.org/officeDocument/2006/relationships/hyperlink" Target="https://grants.nih.gov/grants/guide/contacts/Diversity-Supp_contacts.html" TargetMode="External"/><Relationship Id="rId4" Type="http://schemas.openxmlformats.org/officeDocument/2006/relationships/hyperlink" Target="https://grants.nih.gov/grants/guide/pa-files/PA-20-222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5" Type="http://schemas.openxmlformats.org/officeDocument/2006/relationships/hyperlink" Target="https://www.lrp.nih.gov/" TargetMode="External"/><Relationship Id="rId4" Type="http://schemas.openxmlformats.org/officeDocument/2006/relationships/hyperlink" Target="https://grants.nih.gov/grants/guide/pa-files/PA-20-222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6" Type="http://schemas.openxmlformats.org/officeDocument/2006/relationships/hyperlink" Target="https://researchtraining.nih.gov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hyperlink" Target="https://researchtraining.nih.gov/programs/career-development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grants.nih.gov/grants/guide/pa-files/PAR-18-432.html" TargetMode="External"/><Relationship Id="rId13" Type="http://schemas.openxmlformats.org/officeDocument/2006/relationships/hyperlink" Target="https://grants.nih.gov/grants/guide/pa-files/par-19-343.html" TargetMode="External"/><Relationship Id="rId18" Type="http://schemas.openxmlformats.org/officeDocument/2006/relationships/image" Target="../media/image12.jpg"/><Relationship Id="rId3" Type="http://schemas.openxmlformats.org/officeDocument/2006/relationships/hyperlink" Target="https://grants.nih.gov/grants/guide/pa-files/PA-20-188.html" TargetMode="External"/><Relationship Id="rId7" Type="http://schemas.openxmlformats.org/officeDocument/2006/relationships/hyperlink" Target="https://grants.nih.gov/grants/guide/notice-files/NOT-AI-19-034.html" TargetMode="External"/><Relationship Id="rId12" Type="http://schemas.openxmlformats.org/officeDocument/2006/relationships/hyperlink" Target="https://grants.nih.gov/grants/guide/rfa-files/RFA-NS-19-044.html" TargetMode="External"/><Relationship Id="rId17" Type="http://schemas.openxmlformats.org/officeDocument/2006/relationships/hyperlink" Target="https://grants.nih.gov/grants/guide/notice-files/NOT-GM-20-051.html" TargetMode="External"/><Relationship Id="rId2" Type="http://schemas.openxmlformats.org/officeDocument/2006/relationships/hyperlink" Target="https://grants.nih.gov/grants/guide/pa-files/PA-20-187.html" TargetMode="External"/><Relationship Id="rId16" Type="http://schemas.openxmlformats.org/officeDocument/2006/relationships/hyperlink" Target="https://grants.nih.gov/grants/guide/notice-files/NOT-DE-20-031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rants.nih.gov/grants/guide/pa-files/par-20-210.html" TargetMode="External"/><Relationship Id="rId11" Type="http://schemas.openxmlformats.org/officeDocument/2006/relationships/hyperlink" Target="https://grants.nih.gov/grants/guide/rfa-files/RFA-NS-19-043.html" TargetMode="External"/><Relationship Id="rId5" Type="http://schemas.openxmlformats.org/officeDocument/2006/relationships/hyperlink" Target="https://grants.nih.gov/grants/guide/pa-files/PAR-20-209.html" TargetMode="External"/><Relationship Id="rId15" Type="http://schemas.openxmlformats.org/officeDocument/2006/relationships/hyperlink" Target="https://grants.nih.gov/grants/guide/notice-files/NOT-OD-20-158.html" TargetMode="External"/><Relationship Id="rId10" Type="http://schemas.openxmlformats.org/officeDocument/2006/relationships/hyperlink" Target="https://grants.nih.gov/grants/guide/pa-files/par-19-141.html" TargetMode="External"/><Relationship Id="rId19" Type="http://schemas.openxmlformats.org/officeDocument/2006/relationships/hyperlink" Target="http://selskajabiblioteka.blogspot.com/2013/11/2.html" TargetMode="External"/><Relationship Id="rId4" Type="http://schemas.openxmlformats.org/officeDocument/2006/relationships/hyperlink" Target="https://grants.nih.gov/grants/guide/pa-files/PA-20-189.html" TargetMode="External"/><Relationship Id="rId9" Type="http://schemas.openxmlformats.org/officeDocument/2006/relationships/hyperlink" Target="https://grants.nih.gov/grants/guide/pa-files/par-19-144.html" TargetMode="External"/><Relationship Id="rId14" Type="http://schemas.openxmlformats.org/officeDocument/2006/relationships/hyperlink" Target="https://grants.nih.gov/grants/guide/pa-files/PAR-19-342.htm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grants.nih.gov/grants/guide/pa-files/PA-20-205.html" TargetMode="External"/><Relationship Id="rId3" Type="http://schemas.openxmlformats.org/officeDocument/2006/relationships/hyperlink" Target="https://grants.nih.gov/grants/glossary.htm#IndependentClinicalTrial" TargetMode="External"/><Relationship Id="rId7" Type="http://schemas.openxmlformats.org/officeDocument/2006/relationships/hyperlink" Target="https://grants.nih.gov/grants/guide/pa-files/PA-20-203.html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6" Type="http://schemas.openxmlformats.org/officeDocument/2006/relationships/hyperlink" Target="https://grants.nih.gov/grants/glossary.htm#ClinicalTrialResearchExperience" TargetMode="External"/><Relationship Id="rId5" Type="http://schemas.openxmlformats.org/officeDocument/2006/relationships/hyperlink" Target="https://grants.nih.gov/grants/guide/pa-files/PA-20-206.html" TargetMode="External"/><Relationship Id="rId10" Type="http://schemas.openxmlformats.org/officeDocument/2006/relationships/hyperlink" Target="https://grants.nih.gov/grants/guide/pa-files/PA-20-204.html" TargetMode="External"/><Relationship Id="rId4" Type="http://schemas.openxmlformats.org/officeDocument/2006/relationships/hyperlink" Target="https://grants.nih.gov/grants/guide/pa-files/PA-20-202.html" TargetMode="External"/><Relationship Id="rId9" Type="http://schemas.openxmlformats.org/officeDocument/2006/relationships/hyperlink" Target="https://grants.nih.gov/grants/guide/pa-files/PA-20-201.htm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265EF-83E4-4CE3-9EAB-1F6ABB087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b="1" dirty="0">
                <a:solidFill>
                  <a:schemeClr val="tx1"/>
                </a:solidFill>
              </a:rPr>
              <a:t>P. Kay Lund, PhD  </a:t>
            </a:r>
            <a:r>
              <a:rPr lang="en-US" sz="1800" dirty="0">
                <a:solidFill>
                  <a:schemeClr val="tx1"/>
                </a:solidFill>
              </a:rPr>
              <a:t>kay.lund@nih.gov </a:t>
            </a:r>
          </a:p>
          <a:p>
            <a:r>
              <a:rPr lang="en-US" sz="1800" dirty="0">
                <a:solidFill>
                  <a:schemeClr val="tx1"/>
                </a:solidFill>
              </a:rPr>
              <a:t>Division of Biomedical Research Workforce</a:t>
            </a:r>
          </a:p>
          <a:p>
            <a:r>
              <a:rPr lang="en-US" sz="1800" dirty="0">
                <a:solidFill>
                  <a:schemeClr val="tx1"/>
                </a:solidFill>
              </a:rPr>
              <a:t>Office of the Director</a:t>
            </a:r>
          </a:p>
          <a:p>
            <a:r>
              <a:rPr lang="en-US" sz="1800" dirty="0">
                <a:solidFill>
                  <a:schemeClr val="tx1"/>
                </a:solidFill>
              </a:rPr>
              <a:t>National Institutes of Health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EA5750-79D6-4A40-BE91-E5A915B82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7227" y="1698171"/>
            <a:ext cx="8173026" cy="1867533"/>
          </a:xfrm>
          <a:solidFill>
            <a:schemeClr val="bg1">
              <a:alpha val="60000"/>
            </a:schemeClr>
          </a:solidFill>
        </p:spPr>
        <p:txBody>
          <a:bodyPr anchor="ctr" anchorCtr="0"/>
          <a:lstStyle/>
          <a:p>
            <a:r>
              <a:rPr lang="en-US" sz="5400" cap="none" dirty="0"/>
              <a:t>Writing an Effective </a:t>
            </a:r>
            <a:br>
              <a:rPr lang="en-US" sz="5400" cap="none" dirty="0"/>
            </a:br>
            <a:r>
              <a:rPr lang="en-US" sz="5400" cap="none" dirty="0"/>
              <a:t>K Application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C1A7DC-E706-4A96-8C30-174696E18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46140" y="3749579"/>
            <a:ext cx="2235200" cy="773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895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6AA8998-19D0-40FD-BDC1-87EABBAA6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343"/>
            <a:ext cx="10515600" cy="906557"/>
          </a:xfrm>
        </p:spPr>
        <p:txBody>
          <a:bodyPr/>
          <a:lstStyle/>
          <a:p>
            <a:r>
              <a:rPr lang="en-US" dirty="0"/>
              <a:t>Writing an Effective K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E7558-5AEE-4519-8F95-5CA66BDC7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093" y="4038362"/>
            <a:ext cx="1728878" cy="56591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sz="2000" b="1" dirty="0">
                <a:solidFill>
                  <a:srgbClr val="126BB4"/>
                </a:solidFill>
              </a:rPr>
              <a:t>Start Early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AEBC8A-F828-4A0B-B949-FEB9B64A8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94229" y="3269552"/>
            <a:ext cx="10733314" cy="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0E8D102-1AED-42C9-996E-94E60A2A4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3" t="29685" r="27801" b="15549"/>
          <a:stretch/>
        </p:blipFill>
        <p:spPr>
          <a:xfrm>
            <a:off x="651465" y="2489200"/>
            <a:ext cx="1488134" cy="148813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17C732-9B9C-43B5-8066-D149C1EDDC09}"/>
              </a:ext>
            </a:extLst>
          </p:cNvPr>
          <p:cNvSpPr/>
          <p:nvPr/>
        </p:nvSpPr>
        <p:spPr>
          <a:xfrm>
            <a:off x="2732975" y="4038362"/>
            <a:ext cx="1861457" cy="830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1200"/>
              </a:spcBef>
            </a:pPr>
            <a:r>
              <a:rPr lang="en-US" sz="2000" b="1" dirty="0">
                <a:solidFill>
                  <a:srgbClr val="126BB4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Develop a Strategy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4B0145-AFE6-4DCF-8371-83F2E6BA5F6A}"/>
              </a:ext>
            </a:extLst>
          </p:cNvPr>
          <p:cNvSpPr/>
          <p:nvPr/>
        </p:nvSpPr>
        <p:spPr>
          <a:xfrm>
            <a:off x="5075533" y="4038362"/>
            <a:ext cx="17126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b="1" dirty="0">
                <a:solidFill>
                  <a:srgbClr val="126BB4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Plan Your Application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AD3067-0C3E-419C-A45A-E01347A9A64C}"/>
              </a:ext>
            </a:extLst>
          </p:cNvPr>
          <p:cNvSpPr/>
          <p:nvPr/>
        </p:nvSpPr>
        <p:spPr>
          <a:xfrm>
            <a:off x="7211261" y="4038362"/>
            <a:ext cx="19775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b="1" dirty="0">
                <a:solidFill>
                  <a:srgbClr val="126BB4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Application Requirements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8A9BC4-E196-4896-B1CC-657B78E80238}"/>
              </a:ext>
            </a:extLst>
          </p:cNvPr>
          <p:cNvSpPr/>
          <p:nvPr/>
        </p:nvSpPr>
        <p:spPr>
          <a:xfrm>
            <a:off x="9743770" y="4038362"/>
            <a:ext cx="14685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b="1" dirty="0">
                <a:solidFill>
                  <a:srgbClr val="126BB4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Review Criteria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BA62D2-040E-4121-A801-DBE033C6F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4" t="20075" r="36540"/>
          <a:stretch/>
        </p:blipFill>
        <p:spPr>
          <a:xfrm>
            <a:off x="2919638" y="2489200"/>
            <a:ext cx="1488133" cy="1488133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AF64BD-C51C-45AE-84A5-AB2B2443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/>
        </p:blipFill>
        <p:spPr>
          <a:xfrm>
            <a:off x="5187810" y="2489201"/>
            <a:ext cx="1488132" cy="1488132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F7B8BB-4346-4FAD-ADDF-66470C0CF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7455981" y="2489200"/>
            <a:ext cx="1488133" cy="1488133"/>
          </a:xfrm>
          <a:prstGeom prst="ellips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444664-8B2E-487E-87BE-04FE6E9FE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t="22324" r="31793" b="25107"/>
          <a:stretch/>
        </p:blipFill>
        <p:spPr>
          <a:xfrm>
            <a:off x="9724153" y="2489200"/>
            <a:ext cx="1488133" cy="1488133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68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34" y="0"/>
            <a:ext cx="4572766" cy="4738255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ln w="76200"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80" y="302820"/>
            <a:ext cx="5458067" cy="12262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Start Early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3959" y="1390966"/>
            <a:ext cx="6913368" cy="46510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Start at least </a:t>
            </a:r>
            <a:r>
              <a:rPr lang="en-US" sz="2000" b="1" dirty="0">
                <a:solidFill>
                  <a:schemeClr val="bg1"/>
                </a:solidFill>
              </a:rPr>
              <a:t>6 months prior </a:t>
            </a:r>
            <a:r>
              <a:rPr lang="en-US" sz="2000" dirty="0">
                <a:solidFill>
                  <a:schemeClr val="bg1"/>
                </a:solidFill>
              </a:rPr>
              <a:t>to the application due date (or begin planning even sooner)</a:t>
            </a:r>
          </a:p>
          <a:p>
            <a:pPr marL="28575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Get an </a:t>
            </a:r>
            <a:r>
              <a:rPr lang="en-US" sz="2000" b="1" dirty="0">
                <a:solidFill>
                  <a:schemeClr val="bg1"/>
                </a:solidFill>
              </a:rPr>
              <a:t>NIH Commons account </a:t>
            </a:r>
            <a:r>
              <a:rPr lang="en-US" sz="2000" dirty="0">
                <a:solidFill>
                  <a:schemeClr val="bg1"/>
                </a:solidFill>
              </a:rPr>
              <a:t>at least a month before the application deadline</a:t>
            </a:r>
          </a:p>
          <a:p>
            <a:pPr marL="28575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New Requirement for </a:t>
            </a:r>
            <a:r>
              <a:rPr lang="en-US" sz="2000" b="1" dirty="0">
                <a:solidFill>
                  <a:schemeClr val="bg1"/>
                </a:solidFill>
              </a:rPr>
              <a:t>ORCID ID </a:t>
            </a:r>
            <a:r>
              <a:rPr lang="en-US" sz="2000" dirty="0">
                <a:solidFill>
                  <a:schemeClr val="bg1"/>
                </a:solidFill>
              </a:rPr>
              <a:t>for K award applicants effective with receipt dates after January 25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2020</a:t>
            </a:r>
          </a:p>
          <a:p>
            <a:pPr marL="28575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Know your organization's </a:t>
            </a:r>
            <a:r>
              <a:rPr lang="en-US" sz="2000" b="1" dirty="0">
                <a:solidFill>
                  <a:schemeClr val="bg1"/>
                </a:solidFill>
              </a:rPr>
              <a:t>Authorized Organizational Representative (AOR)</a:t>
            </a:r>
            <a:r>
              <a:rPr lang="en-US" sz="2000" dirty="0">
                <a:solidFill>
                  <a:schemeClr val="bg1"/>
                </a:solidFill>
              </a:rPr>
              <a:t> to assist with the application</a:t>
            </a:r>
          </a:p>
          <a:p>
            <a:pPr marL="28575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Notify your </a:t>
            </a:r>
            <a:r>
              <a:rPr lang="en-US" sz="2000" b="1" dirty="0">
                <a:solidFill>
                  <a:schemeClr val="bg1"/>
                </a:solidFill>
              </a:rPr>
              <a:t>referees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early</a:t>
            </a:r>
            <a:r>
              <a:rPr lang="en-US" sz="2000" dirty="0">
                <a:solidFill>
                  <a:schemeClr val="bg1"/>
                </a:solidFill>
              </a:rPr>
              <a:t> and give them plenty of time to </a:t>
            </a:r>
            <a:r>
              <a:rPr lang="en-US" sz="2000" b="1" dirty="0">
                <a:solidFill>
                  <a:schemeClr val="bg1"/>
                </a:solidFill>
              </a:rPr>
              <a:t>submit letters of reference </a:t>
            </a:r>
            <a:r>
              <a:rPr lang="en-US" sz="2000" dirty="0">
                <a:solidFill>
                  <a:schemeClr val="bg1"/>
                </a:solidFill>
              </a:rPr>
              <a:t>(ensure they know you, have your current CV &amp; if possible, aims of grant)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8439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928" y="529456"/>
            <a:ext cx="6083527" cy="9322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Develop a Strategy </a:t>
            </a:r>
            <a:endParaRPr lang="en-US" sz="44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0603" y="1610313"/>
            <a:ext cx="5458067" cy="417838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85750" indent="-2286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Assess your career situation and needs. Is there added value to a K award? Why not another funding mechanism?</a:t>
            </a:r>
          </a:p>
          <a:p>
            <a:pPr marL="285750" indent="-2286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Check which NIH Institute or Center (IC) funds K awards in your research area</a:t>
            </a:r>
          </a:p>
          <a:p>
            <a:pPr marL="285750" indent="-2286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Schedule </a:t>
            </a:r>
            <a:r>
              <a:rPr lang="en-US" sz="2000" b="1" dirty="0">
                <a:solidFill>
                  <a:schemeClr val="bg1"/>
                </a:solidFill>
              </a:rPr>
              <a:t>a phone call </a:t>
            </a:r>
            <a:r>
              <a:rPr lang="en-US" sz="2000" dirty="0">
                <a:solidFill>
                  <a:schemeClr val="bg1"/>
                </a:solidFill>
              </a:rPr>
              <a:t>with an NIH Program Officer to discuss &amp; confirm that your research area, training needs &amp; career development plans fit with the IC.</a:t>
            </a:r>
          </a:p>
          <a:p>
            <a:pPr marL="285750" indent="-2286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Assess the field &amp; the competition. See what is being funded by NIH: Research Portfolio Online Reporting Tools (</a:t>
            </a:r>
            <a:r>
              <a:rPr lang="en-US" sz="2000" dirty="0" err="1">
                <a:solidFill>
                  <a:schemeClr val="bg1"/>
                </a:solidFill>
              </a:rPr>
              <a:t>RePORT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>
                <a:solidFill>
                  <a:srgbClr val="126BB4"/>
                </a:solidFill>
                <a:hlinkClick r:id="rId4"/>
              </a:rPr>
              <a:t>https://report.nih.gov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E3E21A-0024-486D-951A-FDA63F0DB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7" r="9569" b="2"/>
          <a:stretch/>
        </p:blipFill>
        <p:spPr>
          <a:xfrm>
            <a:off x="10594848" y="1"/>
            <a:ext cx="1597152" cy="165969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BE0EB72-9F11-034A-9A3C-9F3E1665E7EC}"/>
              </a:ext>
            </a:extLst>
          </p:cNvPr>
          <p:cNvSpPr txBox="1">
            <a:spLocks/>
          </p:cNvSpPr>
          <p:nvPr/>
        </p:nvSpPr>
        <p:spPr>
          <a:xfrm>
            <a:off x="6096000" y="1670792"/>
            <a:ext cx="5734633" cy="4191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914400" rtl="0" eaLnBrk="1" latinLnBrk="0" hangingPunct="1">
              <a:lnSpc>
                <a:spcPts val="2200"/>
              </a:lnSpc>
              <a:spcBef>
                <a:spcPts val="480"/>
              </a:spcBef>
              <a:buClr>
                <a:srgbClr val="126BB4"/>
              </a:buClr>
              <a:buFont typeface="Arial" panose="020B0604020202020204" pitchFamily="34" charset="0"/>
              <a:buChar char="•"/>
              <a:defRPr sz="1800" b="0" i="0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</a:rPr>
              <a:t>Identify mentor(s) and collaborators</a:t>
            </a:r>
          </a:p>
          <a:p>
            <a:pPr indent="-228600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</a:rPr>
              <a:t>Discuss with them your plans, project &amp; career development needs </a:t>
            </a:r>
            <a:r>
              <a:rPr lang="en-US" sz="2000" b="1" i="1" dirty="0">
                <a:solidFill>
                  <a:schemeClr val="bg1"/>
                </a:solidFill>
              </a:rPr>
              <a:t>early</a:t>
            </a:r>
            <a:r>
              <a:rPr lang="en-US" sz="2000" dirty="0">
                <a:solidFill>
                  <a:schemeClr val="bg1"/>
                </a:solidFill>
              </a:rPr>
              <a:t> to be sure they are on board</a:t>
            </a:r>
          </a:p>
          <a:p>
            <a:pPr indent="-228600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</a:rPr>
              <a:t>Consider your strengths &amp; areas for growth </a:t>
            </a:r>
          </a:p>
          <a:p>
            <a:pPr indent="-228600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</a:rPr>
              <a:t>Can you fill any gaps &amp; gain essential experiences with proposed mentor, collaborators or consultants? </a:t>
            </a:r>
          </a:p>
          <a:p>
            <a:pPr indent="-228600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</a:rPr>
              <a:t>Identify essential resources &amp; support needed &amp; consider if this is available within your organization – or must be obtained elsewhere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9759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5458067" cy="12262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Plan Your Application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6" y="1792466"/>
            <a:ext cx="7806501" cy="426109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Coordinate with your mentor(s) –  </a:t>
            </a:r>
            <a:r>
              <a:rPr lang="en-US" sz="2000" b="1" dirty="0">
                <a:solidFill>
                  <a:schemeClr val="bg1"/>
                </a:solidFill>
              </a:rPr>
              <a:t>a K application is a collaboration between you &amp; your mentor(s)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Put together a review committee to assist planning &amp; provide critical feedback </a:t>
            </a:r>
          </a:p>
          <a:p>
            <a:pPr marL="74295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Draft a short description of your specific aims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&amp; discuss these with the committee – chalk talk, diagrams, central hypotheses, scope</a:t>
            </a:r>
          </a:p>
          <a:p>
            <a:pPr marL="742950" lvl="1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Do not write the entire grant before input received on aims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Be sure the project is </a:t>
            </a:r>
            <a:r>
              <a:rPr lang="en-US" sz="2000" b="1" dirty="0">
                <a:solidFill>
                  <a:schemeClr val="bg1"/>
                </a:solidFill>
              </a:rPr>
              <a:t>distinct</a:t>
            </a:r>
            <a:r>
              <a:rPr lang="en-US" sz="2000" dirty="0">
                <a:solidFill>
                  <a:schemeClr val="bg1"/>
                </a:solidFill>
              </a:rPr>
              <a:t> from your mentor’s research (although can be related) &amp; that the mentor is supportive of future independence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1CB15-D039-4DDE-BDAB-6899EF8D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2" r="9717"/>
          <a:stretch/>
        </p:blipFill>
        <p:spPr>
          <a:xfrm>
            <a:off x="8646288" y="1"/>
            <a:ext cx="3545711" cy="367403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799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examples of research &amp; career development objectives">
            <a:extLst>
              <a:ext uri="{FF2B5EF4-FFF2-40B4-BE49-F238E27FC236}">
                <a16:creationId xmlns:a16="http://schemas.microsoft.com/office/drawing/2014/main" id="{EEC7C514-637F-4954-AFA5-E7CB685B1CDD}"/>
              </a:ext>
            </a:extLst>
          </p:cNvPr>
          <p:cNvSpPr/>
          <p:nvPr/>
        </p:nvSpPr>
        <p:spPr>
          <a:xfrm>
            <a:off x="0" y="4416515"/>
            <a:ext cx="12192000" cy="1820598"/>
          </a:xfrm>
          <a:prstGeom prst="rect">
            <a:avLst/>
          </a:prstGeom>
          <a:gradFill>
            <a:gsLst>
              <a:gs pos="22000">
                <a:schemeClr val="tx2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1"/>
            <a:ext cx="7264307" cy="762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Don’t Propose Too Much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9128" y="1235273"/>
            <a:ext cx="7802190" cy="29990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Avoid an “over-ambitious” project – but it should be novel &amp; significant!</a:t>
            </a:r>
          </a:p>
          <a:p>
            <a:pPr marL="28575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Your hypothesis should be testable &amp; aims doable with the resources you are requesting (&amp; mentor support)</a:t>
            </a:r>
          </a:p>
          <a:p>
            <a:pPr marL="28575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The scope of your hypothesis &amp; aims should match available time and resources</a:t>
            </a:r>
          </a:p>
          <a:p>
            <a:pPr marL="28575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Your research &amp; career development objectives should be related/matched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1CB15-D039-4DDE-BDAB-6899EF8D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2" t="-36" r="2919" b="36"/>
          <a:stretch/>
        </p:blipFill>
        <p:spPr>
          <a:xfrm>
            <a:off x="8426824" y="-2008"/>
            <a:ext cx="3765176" cy="3902828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4F27E2-28F3-44FD-981F-2FBCCD1FBD05}"/>
              </a:ext>
            </a:extLst>
          </p:cNvPr>
          <p:cNvSpPr txBox="1"/>
          <p:nvPr/>
        </p:nvSpPr>
        <p:spPr>
          <a:xfrm>
            <a:off x="696013" y="4750249"/>
            <a:ext cx="4489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6BB4"/>
                </a:solidFill>
              </a:rPr>
              <a:t>New Research Direction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26BB4"/>
                </a:solidFill>
              </a:rPr>
              <a:t>RNA Sequencing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26BB4"/>
                </a:solidFill>
              </a:rPr>
              <a:t>Novel imaging approaches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26BB4"/>
                </a:solidFill>
              </a:rPr>
              <a:t>Take advantage of core facilities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3383BC-06E5-4F1B-81AC-FA7A03BE2020}"/>
              </a:ext>
            </a:extLst>
          </p:cNvPr>
          <p:cNvSpPr txBox="1"/>
          <p:nvPr/>
        </p:nvSpPr>
        <p:spPr>
          <a:xfrm>
            <a:off x="4471940" y="4803066"/>
            <a:ext cx="4952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6BB4"/>
                </a:solidFill>
              </a:rPr>
              <a:t>Career Development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26BB4"/>
                </a:solidFill>
              </a:rPr>
              <a:t>Bioinformatics workshop &amp; courses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26BB4"/>
                </a:solidFill>
              </a:rPr>
              <a:t>Expert collaborator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26BB4"/>
                </a:solidFill>
              </a:rPr>
              <a:t>May be at other institution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EB64B3-5446-438A-BDB0-2B92B2818894}"/>
              </a:ext>
            </a:extLst>
          </p:cNvPr>
          <p:cNvSpPr txBox="1"/>
          <p:nvPr/>
        </p:nvSpPr>
        <p:spPr>
          <a:xfrm>
            <a:off x="3279979" y="4455772"/>
            <a:ext cx="1730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rgbClr val="126BB4"/>
                </a:solidFill>
              </a:rPr>
              <a:t>EXAMPLES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659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Application Requirements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542" y="1945227"/>
            <a:ext cx="8737640" cy="38189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Candidate Qualifications, Career Goals &amp; Objectives</a:t>
            </a:r>
          </a:p>
          <a:p>
            <a:pPr marL="57150" indent="0">
              <a:spcBef>
                <a:spcPts val="600"/>
              </a:spcBef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Mentor(s), Collaborators &amp; Consultants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Institution’s Environment &amp; Commitment to the Candidate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Specific Aims</a:t>
            </a: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Research Strategy</a:t>
            </a:r>
            <a:r>
              <a:rPr lang="en-US" sz="2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			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1CB15-D039-4DDE-BDAB-6899EF8D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83" t="1" b="-5052"/>
          <a:stretch/>
        </p:blipFill>
        <p:spPr>
          <a:xfrm>
            <a:off x="8397559" y="0"/>
            <a:ext cx="3794441" cy="38189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732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CF876D-AF02-4112-9445-51EB2C049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01" t="35" r="6179" b="909"/>
          <a:stretch/>
        </p:blipFill>
        <p:spPr>
          <a:xfrm>
            <a:off x="10324618" y="1"/>
            <a:ext cx="1867382" cy="1933241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A Few Tips </a:t>
            </a:r>
            <a:br>
              <a:rPr lang="en-US" sz="4400" dirty="0"/>
            </a:br>
            <a:r>
              <a:rPr lang="en-US" sz="4400" dirty="0"/>
              <a:t>as You Write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778" y="1683735"/>
            <a:ext cx="4489166" cy="41783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3975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200" b="1" dirty="0">
                <a:solidFill>
                  <a:srgbClr val="126BB4"/>
                </a:solidFill>
              </a:rPr>
              <a:t>Make Life Easy for Reviewers</a:t>
            </a:r>
            <a:r>
              <a:rPr lang="en-US" sz="2000" b="1" dirty="0">
                <a:solidFill>
                  <a:srgbClr val="126BB4"/>
                </a:solidFill>
              </a:rPr>
              <a:t>:</a:t>
            </a:r>
          </a:p>
          <a:p>
            <a:pPr marL="28575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Write clearly &amp; concisely</a:t>
            </a:r>
          </a:p>
          <a:p>
            <a:pPr marL="28575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Label all components clearly</a:t>
            </a:r>
          </a:p>
          <a:p>
            <a:pPr marL="28575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Make sure figures &amp; legends are readable</a:t>
            </a:r>
          </a:p>
          <a:p>
            <a:pPr marL="28575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Avoid TMI – a figure is worth a thousand words!</a:t>
            </a:r>
          </a:p>
          <a:p>
            <a:pPr marL="28575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Guide the reviewers with graphics as much as possible</a:t>
            </a:r>
          </a:p>
          <a:p>
            <a:pPr marL="28575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Edit &amp; proofread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6869B6-A1D8-48C0-9331-854CAE9C0353}"/>
              </a:ext>
            </a:extLst>
          </p:cNvPr>
          <p:cNvSpPr/>
          <p:nvPr/>
        </p:nvSpPr>
        <p:spPr>
          <a:xfrm>
            <a:off x="5328953" y="1981084"/>
            <a:ext cx="6239269" cy="3031599"/>
          </a:xfrm>
          <a:prstGeom prst="rect">
            <a:avLst/>
          </a:prstGeom>
          <a:solidFill>
            <a:schemeClr val="tx1"/>
          </a:solidFill>
          <a:effectLst>
            <a:softEdge rad="571500"/>
          </a:effectLst>
        </p:spPr>
        <p:txBody>
          <a:bodyPr wrap="square">
            <a:spAutoFit/>
          </a:bodyPr>
          <a:lstStyle/>
          <a:p>
            <a:pPr marL="57150">
              <a:spcBef>
                <a:spcPts val="600"/>
              </a:spcBef>
            </a:pPr>
            <a:r>
              <a:rPr lang="en-US" sz="2200" b="1" dirty="0">
                <a:solidFill>
                  <a:srgbClr val="126BB4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Know These Review Problems &amp; Solutions:</a:t>
            </a:r>
          </a:p>
          <a:p>
            <a:pPr marL="285750" indent="-228600">
              <a:spcBef>
                <a:spcPts val="600"/>
              </a:spcBef>
              <a:buClr>
                <a:srgbClr val="126BB4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Write a compelling argument for why your career will be advanced to independence &amp; enhanced by receiving a K award</a:t>
            </a:r>
          </a:p>
          <a:p>
            <a:pPr marL="285750" indent="-228600">
              <a:spcBef>
                <a:spcPts val="600"/>
              </a:spcBef>
              <a:buClr>
                <a:srgbClr val="126BB4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Write for both experts &amp; non-experts in your field</a:t>
            </a:r>
          </a:p>
          <a:p>
            <a:pPr marL="285750" indent="-228600">
              <a:spcBef>
                <a:spcPts val="600"/>
              </a:spcBef>
              <a:buClr>
                <a:srgbClr val="126BB4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Cite the published work of experts with leading articles in the field</a:t>
            </a:r>
            <a:r>
              <a:rPr lang="en-US" sz="2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		</a:t>
            </a:r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	</a:t>
            </a: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7998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1"/>
            <a:ext cx="8697752" cy="7928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Candidate’s Qualifications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972" y="1600829"/>
            <a:ext cx="6012425" cy="46083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126BB4"/>
                </a:solidFill>
              </a:rPr>
              <a:t>Biographical Sketch:</a:t>
            </a:r>
          </a:p>
          <a:p>
            <a:pPr marL="28575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Education/training </a:t>
            </a:r>
          </a:p>
          <a:p>
            <a:pPr marL="28575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Contributions to science: </a:t>
            </a:r>
            <a:r>
              <a:rPr lang="en-US" sz="2000" dirty="0">
                <a:solidFill>
                  <a:schemeClr val="bg1"/>
                </a:solidFill>
              </a:rPr>
              <a:t>background, findings, influence/impact, your specific role, cite publications or research products</a:t>
            </a:r>
          </a:p>
          <a:p>
            <a:pPr marL="28575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Personal statement: </a:t>
            </a:r>
            <a:r>
              <a:rPr lang="en-US" sz="2000" dirty="0">
                <a:solidFill>
                  <a:schemeClr val="bg1"/>
                </a:solidFill>
              </a:rPr>
              <a:t>your research experience &amp; other qualifications for this K award</a:t>
            </a:r>
          </a:p>
          <a:p>
            <a:pPr marL="285750" indent="-2286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Research support: </a:t>
            </a:r>
            <a:r>
              <a:rPr lang="en-US" sz="2000" dirty="0">
                <a:solidFill>
                  <a:schemeClr val="bg1"/>
                </a:solidFill>
              </a:rPr>
              <a:t>ongoing &amp; completed research projects, accomplishments of you &amp; your mentor(s)/colleague(s) attesting to qualifications of the research team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1CB15-D039-4DDE-BDAB-6899EF8D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4" r="1537" b="7881"/>
          <a:stretch/>
        </p:blipFill>
        <p:spPr>
          <a:xfrm>
            <a:off x="10313145" y="0"/>
            <a:ext cx="1878853" cy="1944547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B21A291-59C7-1247-9A2F-D652725D2CE0}"/>
              </a:ext>
            </a:extLst>
          </p:cNvPr>
          <p:cNvSpPr txBox="1">
            <a:spLocks/>
          </p:cNvSpPr>
          <p:nvPr/>
        </p:nvSpPr>
        <p:spPr>
          <a:xfrm>
            <a:off x="6297854" y="1602438"/>
            <a:ext cx="5033269" cy="46530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914400" rtl="0" eaLnBrk="1" latinLnBrk="0" hangingPunct="1">
              <a:lnSpc>
                <a:spcPts val="2200"/>
              </a:lnSpc>
              <a:spcBef>
                <a:spcPts val="480"/>
              </a:spcBef>
              <a:buClr>
                <a:srgbClr val="126BB4"/>
              </a:buClr>
              <a:buFont typeface="Arial" panose="020B0604020202020204" pitchFamily="34" charset="0"/>
              <a:buChar char="•"/>
              <a:defRPr sz="1800" b="0" i="0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126BB4"/>
                </a:solidFill>
              </a:rPr>
              <a:t>Candidates Background:</a:t>
            </a:r>
          </a:p>
          <a:p>
            <a:pPr marL="287338" indent="-230188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</a:rPr>
              <a:t>Can coordinate with </a:t>
            </a:r>
            <a:r>
              <a:rPr lang="en-US" sz="2000" dirty="0" err="1">
                <a:solidFill>
                  <a:schemeClr val="bg1"/>
                </a:solidFill>
              </a:rPr>
              <a:t>biosketch</a:t>
            </a:r>
            <a:r>
              <a:rPr lang="en-US" sz="2000" dirty="0">
                <a:solidFill>
                  <a:schemeClr val="bg1"/>
                </a:solidFill>
              </a:rPr>
              <a:t> information  </a:t>
            </a:r>
          </a:p>
          <a:p>
            <a:pPr marL="287338" indent="-230188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</a:rPr>
              <a:t>Ensure </a:t>
            </a:r>
            <a:r>
              <a:rPr lang="en-US" sz="2000" b="1" dirty="0">
                <a:solidFill>
                  <a:schemeClr val="bg1"/>
                </a:solidFill>
              </a:rPr>
              <a:t>key information is provided, </a:t>
            </a:r>
            <a:r>
              <a:rPr lang="en-US" sz="2000" dirty="0">
                <a:solidFill>
                  <a:schemeClr val="bg1"/>
                </a:solidFill>
              </a:rPr>
              <a:t>even if it repeats the </a:t>
            </a:r>
            <a:r>
              <a:rPr lang="en-US" sz="2000" dirty="0" err="1">
                <a:solidFill>
                  <a:schemeClr val="bg1"/>
                </a:solidFill>
              </a:rPr>
              <a:t>biosketch</a:t>
            </a:r>
            <a:endParaRPr lang="en-US" sz="2000" dirty="0">
              <a:solidFill>
                <a:schemeClr val="bg1"/>
              </a:solidFill>
            </a:endParaRPr>
          </a:p>
          <a:p>
            <a:pPr indent="-228600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</a:rPr>
              <a:t>Commitment to academic research career</a:t>
            </a:r>
          </a:p>
          <a:p>
            <a:pPr indent="-228600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</a:rPr>
              <a:t>Interactions, collaborations, Research achievements experience &amp; potential</a:t>
            </a:r>
          </a:p>
          <a:p>
            <a:pPr indent="-228600">
              <a:lnSpc>
                <a:spcPct val="10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</a:rPr>
              <a:t>Other relevant experience (leadership, teaching, mentoring)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2400" b="1" dirty="0">
              <a:solidFill>
                <a:srgbClr val="126BB4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2391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12" y="99592"/>
            <a:ext cx="7847013" cy="16256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Career Goals &amp; Objectives of the K Award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9792" y="1715024"/>
            <a:ext cx="9719159" cy="42842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New or enhanced research skills you will gain 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Other activities to enhance your research career, e.g. courses, workshops, techniques, teaching, mentoring (including ‘soft skills’ management, leadership)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If you have </a:t>
            </a:r>
            <a:r>
              <a:rPr lang="en-US" sz="2400" b="1" dirty="0">
                <a:solidFill>
                  <a:schemeClr val="bg1"/>
                </a:solidFill>
              </a:rPr>
              <a:t>changed research direction</a:t>
            </a:r>
            <a:r>
              <a:rPr lang="en-US" sz="2400" dirty="0">
                <a:solidFill>
                  <a:schemeClr val="bg1"/>
                </a:solidFill>
              </a:rPr>
              <a:t>, discuss the reasons &amp; justify how it will enhance research career development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Provide a </a:t>
            </a:r>
            <a:r>
              <a:rPr lang="en-US" sz="2400" b="1" dirty="0">
                <a:solidFill>
                  <a:schemeClr val="bg1"/>
                </a:solidFill>
              </a:rPr>
              <a:t>career development timeline</a:t>
            </a:r>
            <a:r>
              <a:rPr lang="en-US" sz="2400" dirty="0">
                <a:solidFill>
                  <a:schemeClr val="bg1"/>
                </a:solidFill>
              </a:rPr>
              <a:t>, including plans to apply for subsequent grant support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Career development can include a visit to another laboratory, to learn new technologies or approaches (network for the future!)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1CB15-D039-4DDE-BDAB-6899EF8D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6" t="703" r="22761"/>
          <a:stretch/>
        </p:blipFill>
        <p:spPr>
          <a:xfrm>
            <a:off x="9321800" y="-2008"/>
            <a:ext cx="2892684" cy="3002852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9819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87" y="279400"/>
            <a:ext cx="9117013" cy="111759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/>
              <a:t>Sponsor/Mentor(s),Collaborators, </a:t>
            </a:r>
            <a:br>
              <a:rPr lang="en-US" sz="3600" dirty="0"/>
            </a:br>
            <a:r>
              <a:rPr lang="en-US" sz="3600" dirty="0"/>
              <a:t>Consultants</a:t>
            </a:r>
            <a:endParaRPr lang="en-US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118" y="1396999"/>
            <a:ext cx="8496482" cy="48260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</a:rPr>
              <a:t>Primary/Key Sponsor/Mentor(s) </a:t>
            </a:r>
            <a:r>
              <a:rPr lang="en-US" sz="2200" dirty="0">
                <a:solidFill>
                  <a:schemeClr val="bg1"/>
                </a:solidFill>
              </a:rPr>
              <a:t>must explain how they will tangibly contribute to the applicant’s career development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Discuss </a:t>
            </a:r>
            <a:r>
              <a:rPr lang="en-US" sz="2200" b="1" dirty="0">
                <a:solidFill>
                  <a:schemeClr val="bg1"/>
                </a:solidFill>
              </a:rPr>
              <a:t>research &amp; career development </a:t>
            </a:r>
            <a:r>
              <a:rPr lang="en-US" sz="2200" dirty="0">
                <a:solidFill>
                  <a:schemeClr val="bg1"/>
                </a:solidFill>
              </a:rPr>
              <a:t>activities:</a:t>
            </a:r>
          </a:p>
          <a:p>
            <a:pPr marL="80010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Regular interactions with applicant, how interactions &amp; proposed activities advance applicant’s research and career 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Document sources/amounts of anticipated support for the applicant’s research project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Mentor(s) should discuss the plans for transitioning the candidate to independence by the end of the K award &amp; </a:t>
            </a:r>
            <a:r>
              <a:rPr lang="en-US" sz="2200" b="1" dirty="0">
                <a:solidFill>
                  <a:schemeClr val="bg1"/>
                </a:solidFill>
              </a:rPr>
              <a:t>convey clear support for the pathway to independence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Provide details of previous experience as a mentor &amp; outcomes of mentees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1CB15-D039-4DDE-BDAB-6899EF8D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2" t="20084" r="8861" b="1221"/>
          <a:stretch/>
        </p:blipFill>
        <p:spPr>
          <a:xfrm>
            <a:off x="8878844" y="1"/>
            <a:ext cx="3313154" cy="3428999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9538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74">
            <a:extLst>
              <a:ext uri="{FF2B5EF4-FFF2-40B4-BE49-F238E27FC236}">
                <a16:creationId xmlns:a16="http://schemas.microsoft.com/office/drawing/2014/main" id="{DFF5CB35-EBE6-4E22-B8EC-490165D6E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NIH includes 27 </a:t>
            </a:r>
            <a:br>
              <a:rPr lang="en-US" dirty="0"/>
            </a:br>
            <a:r>
              <a:rPr lang="en-US" dirty="0"/>
              <a:t>Institutes and Centers</a:t>
            </a:r>
          </a:p>
        </p:txBody>
      </p:sp>
      <p:grpSp>
        <p:nvGrpSpPr>
          <p:cNvPr id="2" name="Group 1" descr="diagram of NIH institutes and centers">
            <a:extLst>
              <a:ext uri="{FF2B5EF4-FFF2-40B4-BE49-F238E27FC236}">
                <a16:creationId xmlns:a16="http://schemas.microsoft.com/office/drawing/2014/main" id="{A779DA44-FE17-42C6-89B7-20766C9018F9}"/>
              </a:ext>
            </a:extLst>
          </p:cNvPr>
          <p:cNvGrpSpPr/>
          <p:nvPr/>
        </p:nvGrpSpPr>
        <p:grpSpPr>
          <a:xfrm>
            <a:off x="2260547" y="1787045"/>
            <a:ext cx="7716646" cy="4465379"/>
            <a:chOff x="2260547" y="1787045"/>
            <a:chExt cx="7716646" cy="4465379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8DFD14C4-6EFF-44D6-8053-D56C2709CC42}"/>
                </a:ext>
              </a:extLst>
            </p:cNvPr>
            <p:cNvGrpSpPr/>
            <p:nvPr/>
          </p:nvGrpSpPr>
          <p:grpSpPr>
            <a:xfrm>
              <a:off x="2871549" y="4788278"/>
              <a:ext cx="6498634" cy="548640"/>
              <a:chOff x="2871549" y="2253870"/>
              <a:chExt cx="6498634" cy="548640"/>
            </a:xfrm>
          </p:grpSpPr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366C2C62-6F3C-4D8D-8990-6F5FBE6256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9752" y="2253870"/>
                <a:ext cx="0" cy="54864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nector: Elbow 119">
                <a:extLst>
                  <a:ext uri="{FF2B5EF4-FFF2-40B4-BE49-F238E27FC236}">
                    <a16:creationId xmlns:a16="http://schemas.microsoft.com/office/drawing/2014/main" id="{0C21CA25-70AA-4D57-B73E-62AD3EDA19EA}"/>
                  </a:ext>
                </a:extLst>
              </p:cNvPr>
              <p:cNvCxnSpPr/>
              <p:nvPr/>
            </p:nvCxnSpPr>
            <p:spPr>
              <a:xfrm rot="5400000" flipH="1" flipV="1">
                <a:off x="6114516" y="-865791"/>
                <a:ext cx="12700" cy="6498634"/>
              </a:xfrm>
              <a:prstGeom prst="bentConnector3">
                <a:avLst>
                  <a:gd name="adj1" fmla="val 1132457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AFEE7DE6-602E-4E17-92CE-601EF0208D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9229" y="2253870"/>
                <a:ext cx="0" cy="54864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E1A1BC06-1C56-4DF1-937B-4ED6BE1ED5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4713" y="2253870"/>
                <a:ext cx="0" cy="54864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7C06F0BC-86CA-4985-B347-5A3D5BF32D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8951" y="2253870"/>
                <a:ext cx="0" cy="54864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47163F62-1ED9-4067-BE11-0C404DB88F7B}"/>
                </a:ext>
              </a:extLst>
            </p:cNvPr>
            <p:cNvGrpSpPr/>
            <p:nvPr/>
          </p:nvGrpSpPr>
          <p:grpSpPr>
            <a:xfrm>
              <a:off x="2871549" y="4036956"/>
              <a:ext cx="6498634" cy="548640"/>
              <a:chOff x="2871549" y="2253870"/>
              <a:chExt cx="6498634" cy="548640"/>
            </a:xfrm>
          </p:grpSpPr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D7A2141A-B609-4DD2-A0A3-FFFDE3350A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9752" y="2253870"/>
                <a:ext cx="0" cy="54864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or: Elbow 113">
                <a:extLst>
                  <a:ext uri="{FF2B5EF4-FFF2-40B4-BE49-F238E27FC236}">
                    <a16:creationId xmlns:a16="http://schemas.microsoft.com/office/drawing/2014/main" id="{34331A35-5717-438A-8DC7-C3E7B932B495}"/>
                  </a:ext>
                </a:extLst>
              </p:cNvPr>
              <p:cNvCxnSpPr/>
              <p:nvPr/>
            </p:nvCxnSpPr>
            <p:spPr>
              <a:xfrm rot="5400000" flipH="1" flipV="1">
                <a:off x="6114516" y="-865791"/>
                <a:ext cx="12700" cy="6498634"/>
              </a:xfrm>
              <a:prstGeom prst="bentConnector3">
                <a:avLst>
                  <a:gd name="adj1" fmla="val 1132457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1FCB177C-D528-401B-A0AA-1D6E524549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9229" y="2253870"/>
                <a:ext cx="0" cy="54864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31046593-B6F2-4E76-96F3-B501589ABC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4713" y="2253870"/>
                <a:ext cx="0" cy="54864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95BE1EE6-F760-4700-B6D2-DA41226B60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8951" y="2253870"/>
                <a:ext cx="0" cy="54864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276C881-6CCC-4FA8-8D60-DA8C0874B6AC}"/>
                </a:ext>
              </a:extLst>
            </p:cNvPr>
            <p:cNvGrpSpPr/>
            <p:nvPr/>
          </p:nvGrpSpPr>
          <p:grpSpPr>
            <a:xfrm>
              <a:off x="2871549" y="3248719"/>
              <a:ext cx="6498634" cy="548640"/>
              <a:chOff x="2871549" y="2253870"/>
              <a:chExt cx="6498634" cy="548640"/>
            </a:xfrm>
          </p:grpSpPr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AE201D3-FE02-4597-A8FC-2ABFC2E2F5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9752" y="2253870"/>
                <a:ext cx="0" cy="54864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or: Elbow 107">
                <a:extLst>
                  <a:ext uri="{FF2B5EF4-FFF2-40B4-BE49-F238E27FC236}">
                    <a16:creationId xmlns:a16="http://schemas.microsoft.com/office/drawing/2014/main" id="{518D3FCF-D3CF-4454-B324-492AC1DDDF74}"/>
                  </a:ext>
                </a:extLst>
              </p:cNvPr>
              <p:cNvCxnSpPr/>
              <p:nvPr/>
            </p:nvCxnSpPr>
            <p:spPr>
              <a:xfrm rot="5400000" flipH="1" flipV="1">
                <a:off x="6114516" y="-865791"/>
                <a:ext cx="12700" cy="6498634"/>
              </a:xfrm>
              <a:prstGeom prst="bentConnector3">
                <a:avLst>
                  <a:gd name="adj1" fmla="val 1132457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A8B623C2-09B3-4959-88F5-21992A156E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9229" y="2253870"/>
                <a:ext cx="0" cy="54864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D6DF17AA-8E02-4A7F-B5FB-7190B00DA6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4713" y="2253870"/>
                <a:ext cx="0" cy="54864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897009EE-3DC4-4CC8-8DE6-2B373500F9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8951" y="2253870"/>
                <a:ext cx="0" cy="54864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4E93FC4F-19E6-4998-BE05-33B0B8848FD5}"/>
                </a:ext>
              </a:extLst>
            </p:cNvPr>
            <p:cNvGrpSpPr/>
            <p:nvPr/>
          </p:nvGrpSpPr>
          <p:grpSpPr>
            <a:xfrm>
              <a:off x="2871549" y="2466661"/>
              <a:ext cx="6498634" cy="548640"/>
              <a:chOff x="2871549" y="2253870"/>
              <a:chExt cx="6498634" cy="548640"/>
            </a:xfrm>
          </p:grpSpPr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03A4CB2D-1709-496C-A529-F71C67604B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39752" y="2253870"/>
                <a:ext cx="0" cy="54864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or: Elbow 95">
                <a:extLst>
                  <a:ext uri="{FF2B5EF4-FFF2-40B4-BE49-F238E27FC236}">
                    <a16:creationId xmlns:a16="http://schemas.microsoft.com/office/drawing/2014/main" id="{C2F6DF68-D774-4EB6-82DA-B262599EA83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6114516" y="-785277"/>
                <a:ext cx="12700" cy="6498634"/>
              </a:xfrm>
              <a:prstGeom prst="bentConnector3">
                <a:avLst>
                  <a:gd name="adj1" fmla="val 1800000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36AB7CD4-4800-4F3D-A9A9-B5269D55B5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9229" y="2253870"/>
                <a:ext cx="0" cy="54864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7F53A6F7-D945-4761-ADDF-4D38FE87B2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4713" y="2253870"/>
                <a:ext cx="0" cy="54864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CA503315-61F8-4926-8E66-BCB012AA86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8951" y="2253870"/>
                <a:ext cx="0" cy="54864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1" name="Straight Connector 70"/>
            <p:cNvCxnSpPr>
              <a:cxnSpLocks/>
            </p:cNvCxnSpPr>
            <p:nvPr/>
          </p:nvCxnSpPr>
          <p:spPr>
            <a:xfrm flipV="1">
              <a:off x="7156854" y="1931293"/>
              <a:ext cx="226365" cy="13029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cxnSpLocks/>
            </p:cNvCxnSpPr>
            <p:nvPr/>
          </p:nvCxnSpPr>
          <p:spPr>
            <a:xfrm flipV="1">
              <a:off x="4362855" y="2061588"/>
              <a:ext cx="707072" cy="12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: Rounded Corners 39"/>
            <p:cNvSpPr>
              <a:spLocks noChangeArrowheads="1"/>
            </p:cNvSpPr>
            <p:nvPr/>
          </p:nvSpPr>
          <p:spPr bwMode="auto">
            <a:xfrm>
              <a:off x="5069927" y="1787045"/>
              <a:ext cx="2086927" cy="549085"/>
            </a:xfrm>
            <a:prstGeom prst="roundRect">
              <a:avLst/>
            </a:prstGeom>
            <a:solidFill>
              <a:srgbClr val="126BB4"/>
            </a:solidFill>
            <a:ln w="1270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chemeClr val="bg1"/>
                  </a:solidFill>
                  <a:latin typeface="Lucida Sans" pitchFamily="34" charset="0"/>
                </a:rPr>
                <a:t>Office of the Director</a:t>
              </a: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 </a:t>
              </a:r>
            </a:p>
          </p:txBody>
        </p:sp>
        <p:sp>
          <p:nvSpPr>
            <p:cNvPr id="42" name="Rectangle 74"/>
            <p:cNvSpPr>
              <a:spLocks noChangeArrowheads="1"/>
            </p:cNvSpPr>
            <p:nvPr/>
          </p:nvSpPr>
          <p:spPr bwMode="auto">
            <a:xfrm>
              <a:off x="3908686" y="5564006"/>
              <a:ext cx="4442510" cy="688418"/>
            </a:xfrm>
            <a:prstGeom prst="roundRect">
              <a:avLst/>
            </a:prstGeom>
            <a:noFill/>
            <a:ln w="28575" cap="rnd">
              <a:solidFill>
                <a:srgbClr val="126BB4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72" name="Rectangle: Rounded Corners 71"/>
            <p:cNvSpPr/>
            <p:nvPr/>
          </p:nvSpPr>
          <p:spPr>
            <a:xfrm>
              <a:off x="7407444" y="2078193"/>
              <a:ext cx="2528521" cy="238363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Lucida Sans" panose="020B0602030504020204" pitchFamily="34" charset="0"/>
                </a:rPr>
                <a:t>Office Intramural Training and Education</a:t>
              </a:r>
            </a:p>
          </p:txBody>
        </p:sp>
        <p:sp>
          <p:nvSpPr>
            <p:cNvPr id="73" name="Rectangle: Rounded Corners 72"/>
            <p:cNvSpPr/>
            <p:nvPr/>
          </p:nvSpPr>
          <p:spPr>
            <a:xfrm>
              <a:off x="2296884" y="1787045"/>
              <a:ext cx="2065971" cy="551591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Lucida Sans" panose="020B0602030504020204" pitchFamily="34" charset="0"/>
                </a:rPr>
                <a:t>Office of Extramural Research</a:t>
              </a:r>
            </a:p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Lucida Sans" panose="020B0602030504020204" pitchFamily="34" charset="0"/>
                </a:rPr>
                <a:t>Division of Biomedical Research Workforce (DBRW)</a:t>
              </a:r>
            </a:p>
          </p:txBody>
        </p:sp>
        <p:sp>
          <p:nvSpPr>
            <p:cNvPr id="76" name="Rectangle: Rounded Corners 75"/>
            <p:cNvSpPr/>
            <p:nvPr/>
          </p:nvSpPr>
          <p:spPr>
            <a:xfrm>
              <a:off x="7407443" y="1790829"/>
              <a:ext cx="2520606" cy="238363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Lucida Sans" panose="020B0602030504020204" pitchFamily="34" charset="0"/>
                </a:rPr>
                <a:t>Office for Scientific Workforce Diversity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B02F5D7-A390-4F0E-B76B-51E99F8778BB}"/>
                </a:ext>
              </a:extLst>
            </p:cNvPr>
            <p:cNvCxnSpPr>
              <a:cxnSpLocks/>
            </p:cNvCxnSpPr>
            <p:nvPr/>
          </p:nvCxnSpPr>
          <p:spPr>
            <a:xfrm>
              <a:off x="7156854" y="2061588"/>
              <a:ext cx="226366" cy="1613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3493035-A108-4716-817D-4B2C0CDF0C12}"/>
                </a:ext>
              </a:extLst>
            </p:cNvPr>
            <p:cNvCxnSpPr>
              <a:cxnSpLocks/>
              <a:endCxn id="42" idx="0"/>
            </p:cNvCxnSpPr>
            <p:nvPr/>
          </p:nvCxnSpPr>
          <p:spPr>
            <a:xfrm>
              <a:off x="6113391" y="2336130"/>
              <a:ext cx="16550" cy="322787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5"/>
            <p:cNvSpPr>
              <a:spLocks noChangeArrowheads="1"/>
            </p:cNvSpPr>
            <p:nvPr/>
          </p:nvSpPr>
          <p:spPr bwMode="auto">
            <a:xfrm>
              <a:off x="6229868" y="4891773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National Library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of Medicine</a:t>
              </a:r>
            </a:p>
          </p:txBody>
        </p:sp>
        <p:sp>
          <p:nvSpPr>
            <p:cNvPr id="44" name="Rectangle 46"/>
            <p:cNvSpPr>
              <a:spLocks noChangeArrowheads="1"/>
            </p:cNvSpPr>
            <p:nvPr/>
          </p:nvSpPr>
          <p:spPr bwMode="auto">
            <a:xfrm>
              <a:off x="5597262" y="5670245"/>
              <a:ext cx="1133639" cy="473734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Center for 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Information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Technology</a:t>
              </a:r>
            </a:p>
          </p:txBody>
        </p:sp>
        <p:sp>
          <p:nvSpPr>
            <p:cNvPr id="45" name="Rectangle 47"/>
            <p:cNvSpPr>
              <a:spLocks noChangeArrowheads="1"/>
            </p:cNvSpPr>
            <p:nvPr/>
          </p:nvSpPr>
          <p:spPr bwMode="auto">
            <a:xfrm>
              <a:off x="6993728" y="5670245"/>
              <a:ext cx="1135223" cy="473734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Center for 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Scientific Review</a:t>
              </a:r>
            </a:p>
          </p:txBody>
        </p:sp>
        <p:sp>
          <p:nvSpPr>
            <p:cNvPr id="46" name="Rectangle 48"/>
            <p:cNvSpPr>
              <a:spLocks noChangeArrowheads="1"/>
            </p:cNvSpPr>
            <p:nvPr/>
          </p:nvSpPr>
          <p:spPr bwMode="auto">
            <a:xfrm>
              <a:off x="3525601" y="4891773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Fogarty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International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Center</a:t>
              </a:r>
            </a:p>
          </p:txBody>
        </p:sp>
        <p:sp>
          <p:nvSpPr>
            <p:cNvPr id="47" name="Rectangle 49"/>
            <p:cNvSpPr>
              <a:spLocks noChangeArrowheads="1"/>
            </p:cNvSpPr>
            <p:nvPr/>
          </p:nvSpPr>
          <p:spPr bwMode="auto">
            <a:xfrm>
              <a:off x="6211660" y="2596317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National Institute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of Arthritis and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Musculoskeletal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and Skin Diseases</a:t>
              </a:r>
            </a:p>
          </p:txBody>
        </p:sp>
        <p:sp>
          <p:nvSpPr>
            <p:cNvPr id="48" name="Rectangle 50"/>
            <p:cNvSpPr>
              <a:spLocks noChangeArrowheads="1"/>
            </p:cNvSpPr>
            <p:nvPr/>
          </p:nvSpPr>
          <p:spPr bwMode="auto">
            <a:xfrm>
              <a:off x="4821528" y="3361469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National Institute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of Diabetes and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Digestive and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Kidney Diseases</a:t>
              </a:r>
            </a:p>
          </p:txBody>
        </p:sp>
        <p:sp>
          <p:nvSpPr>
            <p:cNvPr id="49" name="Rectangle 51"/>
            <p:cNvSpPr>
              <a:spLocks noChangeArrowheads="1"/>
            </p:cNvSpPr>
            <p:nvPr/>
          </p:nvSpPr>
          <p:spPr bwMode="auto">
            <a:xfrm>
              <a:off x="3545392" y="3361469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National Institute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of Dental and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Craniofacial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Research</a:t>
              </a:r>
            </a:p>
          </p:txBody>
        </p:sp>
        <p:sp>
          <p:nvSpPr>
            <p:cNvPr id="50" name="Rectangle 52"/>
            <p:cNvSpPr>
              <a:spLocks noChangeArrowheads="1"/>
            </p:cNvSpPr>
            <p:nvPr/>
          </p:nvSpPr>
          <p:spPr bwMode="auto">
            <a:xfrm>
              <a:off x="2260547" y="3361469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National Institute on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Deafness and Other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Communication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Disorders</a:t>
              </a:r>
            </a:p>
          </p:txBody>
        </p:sp>
        <p:sp>
          <p:nvSpPr>
            <p:cNvPr id="51" name="Rectangle 53"/>
            <p:cNvSpPr>
              <a:spLocks noChangeArrowheads="1"/>
            </p:cNvSpPr>
            <p:nvPr/>
          </p:nvSpPr>
          <p:spPr bwMode="auto">
            <a:xfrm>
              <a:off x="8788473" y="3361469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National Eye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Institute</a:t>
              </a:r>
            </a:p>
          </p:txBody>
        </p:sp>
        <p:sp>
          <p:nvSpPr>
            <p:cNvPr id="52" name="Rectangle 54"/>
            <p:cNvSpPr>
              <a:spLocks noChangeArrowheads="1"/>
            </p:cNvSpPr>
            <p:nvPr/>
          </p:nvSpPr>
          <p:spPr bwMode="auto">
            <a:xfrm>
              <a:off x="3536684" y="4126621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National Heart,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Lung, and Blood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Institute</a:t>
              </a:r>
            </a:p>
          </p:txBody>
        </p:sp>
        <p:sp>
          <p:nvSpPr>
            <p:cNvPr id="53" name="Rectangle 55"/>
            <p:cNvSpPr>
              <a:spLocks noChangeArrowheads="1"/>
            </p:cNvSpPr>
            <p:nvPr/>
          </p:nvSpPr>
          <p:spPr bwMode="auto">
            <a:xfrm>
              <a:off x="3545392" y="2596317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National Institute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on Alcohol Abuse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and Alcoholism</a:t>
              </a:r>
            </a:p>
          </p:txBody>
        </p:sp>
        <p:sp>
          <p:nvSpPr>
            <p:cNvPr id="54" name="Rectangle 56"/>
            <p:cNvSpPr>
              <a:spLocks noChangeArrowheads="1"/>
            </p:cNvSpPr>
            <p:nvPr/>
          </p:nvSpPr>
          <p:spPr bwMode="auto">
            <a:xfrm>
              <a:off x="7508379" y="2596317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National Cancer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Institute</a:t>
              </a:r>
            </a:p>
          </p:txBody>
        </p:sp>
        <p:sp>
          <p:nvSpPr>
            <p:cNvPr id="55" name="Rectangle 57"/>
            <p:cNvSpPr>
              <a:spLocks noChangeArrowheads="1"/>
            </p:cNvSpPr>
            <p:nvPr/>
          </p:nvSpPr>
          <p:spPr bwMode="auto">
            <a:xfrm>
              <a:off x="6211660" y="3361469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National Institute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on Drug Abuse</a:t>
              </a:r>
            </a:p>
          </p:txBody>
        </p:sp>
        <p:sp>
          <p:nvSpPr>
            <p:cNvPr id="56" name="Rectangle 58"/>
            <p:cNvSpPr>
              <a:spLocks noChangeArrowheads="1"/>
            </p:cNvSpPr>
            <p:nvPr/>
          </p:nvSpPr>
          <p:spPr bwMode="auto">
            <a:xfrm>
              <a:off x="7508379" y="3361469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National Institute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of Environmental 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Health Sciences</a:t>
              </a:r>
            </a:p>
          </p:txBody>
        </p:sp>
        <p:sp>
          <p:nvSpPr>
            <p:cNvPr id="57" name="Rectangle 59"/>
            <p:cNvSpPr>
              <a:spLocks noChangeArrowheads="1"/>
            </p:cNvSpPr>
            <p:nvPr/>
          </p:nvSpPr>
          <p:spPr bwMode="auto">
            <a:xfrm>
              <a:off x="6211660" y="4126621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National Institute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of Mental Health</a:t>
              </a:r>
            </a:p>
          </p:txBody>
        </p:sp>
        <p:sp>
          <p:nvSpPr>
            <p:cNvPr id="58" name="Rectangle 60"/>
            <p:cNvSpPr>
              <a:spLocks noChangeArrowheads="1"/>
            </p:cNvSpPr>
            <p:nvPr/>
          </p:nvSpPr>
          <p:spPr bwMode="auto">
            <a:xfrm>
              <a:off x="7508379" y="4126621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National Institute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of Neurological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Disorders and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Stroke</a:t>
              </a:r>
            </a:p>
          </p:txBody>
        </p:sp>
        <p:sp>
          <p:nvSpPr>
            <p:cNvPr id="59" name="Rectangle 61"/>
            <p:cNvSpPr>
              <a:spLocks noChangeArrowheads="1"/>
            </p:cNvSpPr>
            <p:nvPr/>
          </p:nvSpPr>
          <p:spPr bwMode="auto">
            <a:xfrm>
              <a:off x="4821528" y="2596317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National Institute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of Allergy and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Infectious Diseases</a:t>
              </a:r>
            </a:p>
          </p:txBody>
        </p:sp>
        <p:sp>
          <p:nvSpPr>
            <p:cNvPr id="60" name="Rectangle 62"/>
            <p:cNvSpPr>
              <a:spLocks noChangeArrowheads="1"/>
            </p:cNvSpPr>
            <p:nvPr/>
          </p:nvSpPr>
          <p:spPr bwMode="auto">
            <a:xfrm>
              <a:off x="8767890" y="4883159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National Institute on 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Minority Health and 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Health Disparities </a:t>
              </a:r>
            </a:p>
          </p:txBody>
        </p:sp>
        <p:sp>
          <p:nvSpPr>
            <p:cNvPr id="61" name="Rectangle 63"/>
            <p:cNvSpPr>
              <a:spLocks noChangeArrowheads="1"/>
            </p:cNvSpPr>
            <p:nvPr/>
          </p:nvSpPr>
          <p:spPr bwMode="auto">
            <a:xfrm>
              <a:off x="2270839" y="2596317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National Institute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on Aging</a:t>
              </a:r>
            </a:p>
          </p:txBody>
        </p:sp>
        <p:sp>
          <p:nvSpPr>
            <p:cNvPr id="62" name="Rectangle 64"/>
            <p:cNvSpPr>
              <a:spLocks noChangeArrowheads="1"/>
            </p:cNvSpPr>
            <p:nvPr/>
          </p:nvSpPr>
          <p:spPr bwMode="auto">
            <a:xfrm>
              <a:off x="8769473" y="2596317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National Institute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of Child Health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and Human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Development</a:t>
              </a:r>
            </a:p>
          </p:txBody>
        </p:sp>
        <p:sp>
          <p:nvSpPr>
            <p:cNvPr id="63" name="Rectangle 65"/>
            <p:cNvSpPr>
              <a:spLocks noChangeArrowheads="1"/>
            </p:cNvSpPr>
            <p:nvPr/>
          </p:nvSpPr>
          <p:spPr bwMode="auto">
            <a:xfrm>
              <a:off x="4839735" y="4126621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National Human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Genome Research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Institute</a:t>
              </a:r>
            </a:p>
          </p:txBody>
        </p:sp>
        <p:sp>
          <p:nvSpPr>
            <p:cNvPr id="64" name="Rectangle 67"/>
            <p:cNvSpPr>
              <a:spLocks noChangeArrowheads="1"/>
            </p:cNvSpPr>
            <p:nvPr/>
          </p:nvSpPr>
          <p:spPr bwMode="auto">
            <a:xfrm>
              <a:off x="8769473" y="4126621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National Institute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of Nursing Research</a:t>
              </a:r>
            </a:p>
          </p:txBody>
        </p:sp>
        <p:sp>
          <p:nvSpPr>
            <p:cNvPr id="65" name="Rectangle 68"/>
            <p:cNvSpPr>
              <a:spLocks noChangeArrowheads="1"/>
            </p:cNvSpPr>
            <p:nvPr/>
          </p:nvSpPr>
          <p:spPr bwMode="auto">
            <a:xfrm>
              <a:off x="2260547" y="4883159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National Center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for Complementary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and Integrative 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Health</a:t>
              </a:r>
            </a:p>
          </p:txBody>
        </p:sp>
        <p:sp>
          <p:nvSpPr>
            <p:cNvPr id="66" name="Rectangle 69"/>
            <p:cNvSpPr>
              <a:spLocks noChangeArrowheads="1"/>
            </p:cNvSpPr>
            <p:nvPr/>
          </p:nvSpPr>
          <p:spPr bwMode="auto">
            <a:xfrm>
              <a:off x="4843694" y="4891773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National Center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for Advancing 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Translational 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Sciences</a:t>
              </a:r>
            </a:p>
          </p:txBody>
        </p:sp>
        <p:sp>
          <p:nvSpPr>
            <p:cNvPr id="67" name="Rectangle 70"/>
            <p:cNvSpPr>
              <a:spLocks noChangeArrowheads="1"/>
            </p:cNvSpPr>
            <p:nvPr/>
          </p:nvSpPr>
          <p:spPr bwMode="auto">
            <a:xfrm>
              <a:off x="4132714" y="5670245"/>
              <a:ext cx="1138389" cy="473734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 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Clinical Center</a:t>
              </a:r>
            </a:p>
            <a:p>
              <a:pPr algn="ctr">
                <a:defRPr/>
              </a:pPr>
              <a:endParaRPr lang="en-US" sz="800" b="1" dirty="0">
                <a:solidFill>
                  <a:schemeClr val="bg1"/>
                </a:solidFill>
                <a:latin typeface="Lucida Sans" pitchFamily="34" charset="0"/>
              </a:endParaRPr>
            </a:p>
          </p:txBody>
        </p:sp>
        <p:sp>
          <p:nvSpPr>
            <p:cNvPr id="68" name="Rectangle 71"/>
            <p:cNvSpPr>
              <a:spLocks noChangeArrowheads="1"/>
            </p:cNvSpPr>
            <p:nvPr/>
          </p:nvSpPr>
          <p:spPr bwMode="auto">
            <a:xfrm>
              <a:off x="7498879" y="4901822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National Institute of 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Biomedical Imaging 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and Bioengineering </a:t>
              </a:r>
            </a:p>
          </p:txBody>
        </p:sp>
        <p:sp>
          <p:nvSpPr>
            <p:cNvPr id="69" name="Rectangle 54"/>
            <p:cNvSpPr>
              <a:spLocks noChangeArrowheads="1"/>
            </p:cNvSpPr>
            <p:nvPr/>
          </p:nvSpPr>
          <p:spPr bwMode="auto">
            <a:xfrm>
              <a:off x="2268464" y="4138105"/>
              <a:ext cx="1188720" cy="548640"/>
            </a:xfrm>
            <a:prstGeom prst="roundRect">
              <a:avLst/>
            </a:prstGeom>
            <a:solidFill>
              <a:srgbClr val="126BB4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wrap="none" lIns="90488" tIns="44450" rIns="90488" bIns="4445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National Institute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of General</a:t>
              </a:r>
            </a:p>
            <a:p>
              <a:pPr algn="ctr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Lucida Sans" pitchFamily="34" charset="0"/>
                </a:rPr>
                <a:t>Medical Sciences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6859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6" y="619245"/>
            <a:ext cx="10781195" cy="92018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Institutional Environment &amp; Commitment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8914" y="1539432"/>
            <a:ext cx="8873850" cy="46482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Document a strong, well-established research program related to the candidate's interests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Experienced faculty, facilities &amp; resources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Opportunities for intellectual interactions, e.g., journal clubs, seminars &amp; presentations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Research Centers or Program Projects which may provide resources &amp; interactions to promote candidate’s success 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Commitment to the candidate’s career development</a:t>
            </a:r>
            <a:endParaRPr lang="en-US" sz="2400" b="1" dirty="0">
              <a:solidFill>
                <a:schemeClr val="bg1"/>
              </a:solidFill>
            </a:endParaRP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Adequate office space, lab space, time &amp; support to the candidate for the period of K award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1CB15-D039-4DDE-BDAB-6899EF8D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6" t="2022" r="21600"/>
          <a:stretch/>
        </p:blipFill>
        <p:spPr>
          <a:xfrm>
            <a:off x="10370916" y="0"/>
            <a:ext cx="1830575" cy="1894581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0737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Specific Aims </a:t>
            </a:r>
            <a:br>
              <a:rPr lang="en-US" sz="4400" dirty="0"/>
            </a:br>
            <a:r>
              <a:rPr lang="en-US" sz="4400" dirty="0"/>
              <a:t>of the Project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7366" y="1845511"/>
            <a:ext cx="7696259" cy="42659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Test a central hypothesis &amp; sub-hypotheses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Solve a specific problem &amp; address a critical barrier to progress in the field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Challenge an existing paradigm or develop new technology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All members of the review panel may read this page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State the problem, why you can solve it, what’s new &amp; the hypothesis and sub-hypotheses related to each aim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End with why completing the aims will be a major contribution to the biomedical field or clinical practice and to your career development</a:t>
            </a:r>
          </a:p>
          <a:p>
            <a:pPr marL="342900"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</a:rPr>
              <a:t>A summary figure helps (now immediately after not in the specific aims)!</a:t>
            </a:r>
          </a:p>
          <a:p>
            <a:pPr marL="57150" indent="0">
              <a:spcBef>
                <a:spcPts val="600"/>
              </a:spcBef>
              <a:buNone/>
            </a:pP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BD2713-914E-49A4-B6ED-CA1512836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8415" y="1105384"/>
            <a:ext cx="3168572" cy="25146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1182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50" y="247585"/>
            <a:ext cx="8653348" cy="12262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A Few Tips on the Hypothesis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4150" y="1473850"/>
            <a:ext cx="9318366" cy="45135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Strong, testable hypotheses rather than simple advance in technology or ‘collecting’ information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Aim 2 should still be doable/meaningful if aim 1 does not pan out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Ask questions that prove or disprove a hypothesis rather than use a method to search for a problem or simply collect information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Methods are the means to perform your experiments. Your experimental results &amp; appropriate statistical analyses will prove or disprove your hypothesis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hypothesis must be testable during the K award &amp; with the level of available resources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11CB15-D039-4DDE-BDAB-6899EF8D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7" t="653" r="36746" b="28244"/>
          <a:stretch/>
        </p:blipFill>
        <p:spPr>
          <a:xfrm>
            <a:off x="9493135" y="37969"/>
            <a:ext cx="2505992" cy="2341238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388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72" y="307571"/>
            <a:ext cx="5458067" cy="12262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Research Strategy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3531" y="1326953"/>
            <a:ext cx="8985858" cy="228077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126BB4"/>
                </a:solidFill>
                <a:latin typeface="+mn-lt"/>
              </a:rPr>
              <a:t>1. Significance:</a:t>
            </a:r>
          </a:p>
          <a:p>
            <a:pPr marL="400050" indent="-342900">
              <a:lnSpc>
                <a:spcPct val="100000"/>
              </a:lnSpc>
              <a:spcBef>
                <a:spcPts val="600"/>
              </a:spcBef>
            </a:pPr>
            <a:r>
              <a:rPr lang="en-US" sz="2200" dirty="0">
                <a:solidFill>
                  <a:schemeClr val="bg1"/>
                </a:solidFill>
                <a:latin typeface="+mn-lt"/>
              </a:rPr>
              <a:t>The importance of the problem you are trying to solve</a:t>
            </a:r>
          </a:p>
          <a:p>
            <a:pPr marL="400050" indent="-342900">
              <a:lnSpc>
                <a:spcPct val="100000"/>
              </a:lnSpc>
              <a:spcBef>
                <a:spcPts val="600"/>
              </a:spcBef>
            </a:pPr>
            <a:r>
              <a:rPr lang="en-US" sz="2200" dirty="0">
                <a:solidFill>
                  <a:schemeClr val="bg1"/>
                </a:solidFill>
                <a:latin typeface="+mn-lt"/>
              </a:rPr>
              <a:t>How your study &amp; anticipated results will improve scientific knowledge, technical capability, or clinical practice in one or more fields</a:t>
            </a:r>
          </a:p>
          <a:p>
            <a:pPr marL="400050" indent="-342900">
              <a:lnSpc>
                <a:spcPct val="100000"/>
              </a:lnSpc>
              <a:spcBef>
                <a:spcPts val="600"/>
              </a:spcBef>
            </a:pPr>
            <a:r>
              <a:rPr lang="en-US" sz="2200" dirty="0">
                <a:solidFill>
                  <a:schemeClr val="bg1"/>
                </a:solidFill>
                <a:latin typeface="+mn-lt"/>
              </a:rPr>
              <a:t>How existing concepts, methods, technologies, treatments, or interventions may be impacted if the proposed aims are achieved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346C87-59AF-40DD-9158-85A961B0D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9" t="6643" r="43869" b="1187"/>
          <a:stretch/>
        </p:blipFill>
        <p:spPr>
          <a:xfrm>
            <a:off x="9519397" y="1"/>
            <a:ext cx="2682094" cy="2859578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E9D3A8-4D6C-8C43-841C-56BC00DA6A2B}"/>
              </a:ext>
            </a:extLst>
          </p:cNvPr>
          <p:cNvSpPr/>
          <p:nvPr/>
        </p:nvSpPr>
        <p:spPr>
          <a:xfrm>
            <a:off x="673531" y="3588153"/>
            <a:ext cx="10199516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126BB4"/>
                </a:solidFill>
              </a:rPr>
              <a:t>2. Innovation:</a:t>
            </a:r>
          </a:p>
          <a:p>
            <a:pPr marL="40005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How your proposed research will challenge or improve current research or clinical practice paradigms</a:t>
            </a:r>
          </a:p>
          <a:p>
            <a:pPr marL="40005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Novel theoretical concepts, approaches, methodologies, or interventions that may be developed or used</a:t>
            </a:r>
          </a:p>
          <a:p>
            <a:pPr marL="40005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Advantages over existing approaches, methodologies, instrumentation, or interventions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6713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400" dirty="0"/>
              <a:t>Research Strategy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5615" y="1526248"/>
            <a:ext cx="7181469" cy="412219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126BB4"/>
                </a:solidFill>
              </a:rPr>
              <a:t>3. Approach: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Methods &amp; analyses to test the hypotheses and accomplish the specific aims (attention to positive &amp; negative controls or randomization where appropriate).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Benchmarks for success anticipated to achieve the aims.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Potential problems &amp; alternative strategies.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For early stages of development, describe strategies to establish feasibility &amp; manage high-risk aspects of the proposed work.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Rigorous experimental design, power calculations, sufficient N, biological variables, appropriate statistical tests &amp; authentication of reagents.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532E35-937D-44D5-A59F-D8737BCB3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9" t="6643" r="43869" b="1187"/>
          <a:stretch/>
        </p:blipFill>
        <p:spPr>
          <a:xfrm>
            <a:off x="8184665" y="0"/>
            <a:ext cx="4016825" cy="4282633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7743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11058988" cy="10243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Career Award Scored Review Criteria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6" y="1473893"/>
            <a:ext cx="8593581" cy="375180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126BB4"/>
                </a:solidFill>
              </a:rPr>
              <a:t>1. Candidate: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Research, academic and/or clinical record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Commitment &amp; potential to develop as an independent &amp; productive researcher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Quality of letters of reference (referees should know you!)</a:t>
            </a:r>
            <a:b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126BB4"/>
                </a:solidFill>
              </a:rPr>
              <a:t>2. Career Development Plan, Goals, Objectives: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Contribute substantially to the scientific development of candidate</a:t>
            </a:r>
          </a:p>
          <a:p>
            <a:pPr marL="34290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Content, scope, phasing, &amp; duration of the plan in the context of prior experience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905E45-E098-4C80-AB2A-5D22BCC24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367" y="163924"/>
            <a:ext cx="2758632" cy="2758632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4882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03" y="383400"/>
            <a:ext cx="11070562" cy="5715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Career Award Scored Review Criteria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7933" y="1198231"/>
            <a:ext cx="6793014" cy="470485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b="1" dirty="0">
                <a:solidFill>
                  <a:srgbClr val="126BB4"/>
                </a:solidFill>
              </a:rPr>
              <a:t>3. Research Plan: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Scientific &amp; technical merit of the research question, design &amp; methodology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Strong premise, rigorous experimental design &amp; statistical analyses, unbiased approach, addresses relevant biological variables 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Relevance of the proposed research to the candidate‘s career objectives</a:t>
            </a:r>
          </a:p>
          <a:p>
            <a:pPr marL="34290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Is the research plan appropriate to the stage of research development &amp; developing the research skills described in the career development plan?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905E45-E098-4C80-AB2A-5D22BCC24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338" y="1198231"/>
            <a:ext cx="3566019" cy="356601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4966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1"/>
            <a:ext cx="10758046" cy="24828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Career Award Scored Review Criteria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905E45-E098-4C80-AB2A-5D22BCC24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653" y="137363"/>
            <a:ext cx="2249347" cy="2249347"/>
          </a:xfrm>
          <a:prstGeom prst="ellipse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886424"/>
            <a:ext cx="9311210" cy="51787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ts val="1800"/>
              </a:lnSpc>
              <a:spcBef>
                <a:spcPts val="1200"/>
              </a:spcBef>
              <a:buNone/>
            </a:pPr>
            <a:r>
              <a:rPr lang="en-US" sz="2200" b="1" dirty="0">
                <a:solidFill>
                  <a:srgbClr val="126BB4"/>
                </a:solidFill>
              </a:rPr>
              <a:t>4. Mentor(s), Consultants(s), Collaborator(s): </a:t>
            </a:r>
          </a:p>
          <a:p>
            <a:pPr marL="34290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Qualifications, funding, &amp; statement by Mentor(s), Collaborators, and/or Consultants</a:t>
            </a:r>
          </a:p>
          <a:p>
            <a:pPr marL="34290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Clear commitment &amp; plan for career development &amp; pathway to independence</a:t>
            </a:r>
          </a:p>
          <a:p>
            <a:pPr marL="34290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Mentors &amp; collaborators must have real roles, i.e. be clearly involved &amp; have the time to commit</a:t>
            </a:r>
            <a:endParaRPr lang="en-US" sz="1600" dirty="0">
              <a:solidFill>
                <a:schemeClr val="bg1"/>
              </a:solidFill>
            </a:endParaRPr>
          </a:p>
          <a:p>
            <a:pPr marL="0" indent="0">
              <a:lnSpc>
                <a:spcPts val="1800"/>
              </a:lnSpc>
              <a:spcBef>
                <a:spcPts val="1200"/>
              </a:spcBef>
              <a:buNone/>
            </a:pPr>
            <a:r>
              <a:rPr lang="en-US" sz="2200" b="1" dirty="0">
                <a:solidFill>
                  <a:srgbClr val="126BB4"/>
                </a:solidFill>
              </a:rPr>
              <a:t>5. Environment and Institutional Commitment to the Candidate: </a:t>
            </a:r>
          </a:p>
          <a:p>
            <a:pPr marL="34290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Assurance that minimum 75% effort will be devoted to research &amp; related activities</a:t>
            </a:r>
          </a:p>
          <a:p>
            <a:pPr marL="34290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Capable faculty &amp; research facilities</a:t>
            </a:r>
          </a:p>
          <a:p>
            <a:pPr marL="342900" indent="-28575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Assurance that the candidate is considered an integral part of the institutional research program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1720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940FA18-C7EE-48DD-B5D1-082A5273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95" y="538222"/>
            <a:ext cx="8003271" cy="87388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Additional Review Criteria &amp; Review Considerations</a:t>
            </a:r>
            <a:endParaRPr lang="en-US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EFFF4B-4392-415E-9441-335F8AAD1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9316" y="1526248"/>
            <a:ext cx="7771777" cy="464305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ts val="2000"/>
              </a:lnSpc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126BB4"/>
                </a:solidFill>
              </a:rPr>
              <a:t>Additional Review Criteria: </a:t>
            </a:r>
          </a:p>
          <a:p>
            <a:pPr marL="342900" indent="-2857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Study Timeline for Clinical Trials </a:t>
            </a:r>
          </a:p>
          <a:p>
            <a:pPr marL="342900" indent="-2857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Protection of Human Subjects</a:t>
            </a:r>
          </a:p>
          <a:p>
            <a:pPr marL="342900" indent="-2857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Inclusion of Women, Minorities, and Children</a:t>
            </a:r>
          </a:p>
          <a:p>
            <a:pPr marL="342900" indent="-2857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Vertebrate Animals</a:t>
            </a:r>
          </a:p>
          <a:p>
            <a:pPr marL="342900" indent="-2857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Biohazards</a:t>
            </a:r>
            <a:b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0" indent="0">
              <a:lnSpc>
                <a:spcPts val="2000"/>
              </a:lnSpc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126BB4"/>
                </a:solidFill>
              </a:rPr>
              <a:t>Additional Review Considerations: </a:t>
            </a:r>
          </a:p>
          <a:p>
            <a:pPr marL="342900" indent="-2857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Training in the Responsible Conduct of Research</a:t>
            </a:r>
          </a:p>
          <a:p>
            <a:pPr marL="342900" indent="-2857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Select Agent Research</a:t>
            </a:r>
          </a:p>
          <a:p>
            <a:pPr marL="342900">
              <a:lnSpc>
                <a:spcPts val="2000"/>
              </a:lnSpc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</a:rPr>
              <a:t>Resource Sharing Plans</a:t>
            </a:r>
          </a:p>
          <a:p>
            <a:pPr marL="342900" indent="-2857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Authentication of Key Biological and/or Chemical Resources</a:t>
            </a:r>
          </a:p>
          <a:p>
            <a:pPr marL="342900" indent="-285750">
              <a:lnSpc>
                <a:spcPts val="2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Budget and Period of Support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905E45-E098-4C80-AB2A-5D22BCC24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615" y="279670"/>
            <a:ext cx="4178385" cy="4178385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1419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633625" cy="9065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Rigor in K Award Application and Review</a:t>
            </a: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0625555"/>
              </p:ext>
            </p:extLst>
          </p:nvPr>
        </p:nvGraphicFramePr>
        <p:xfrm>
          <a:off x="1627952" y="1691909"/>
          <a:ext cx="8839200" cy="433517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6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03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4335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</a:t>
                      </a:r>
                      <a:r>
                        <a:rPr lang="en-US" sz="17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Rigor</a:t>
                      </a:r>
                      <a:endParaRPr lang="en-US" sz="17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6B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Section of Application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6B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Criterion Score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6B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Additional Review Consideration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6B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Contribute to</a:t>
                      </a:r>
                      <a:r>
                        <a:rPr lang="en-US" sz="17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 Impact?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6B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351">
                <a:tc>
                  <a:txBody>
                    <a:bodyPr/>
                    <a:lstStyle/>
                    <a:p>
                      <a:pPr algn="ctr"/>
                      <a:r>
                        <a:rPr lang="en-US" sz="17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Scientific Premise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6B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Strategy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Significance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351">
                <a:tc>
                  <a:txBody>
                    <a:bodyPr/>
                    <a:lstStyle/>
                    <a:p>
                      <a:pPr algn="ctr"/>
                      <a:r>
                        <a:rPr lang="en-US" sz="17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Scientific</a:t>
                      </a:r>
                      <a:r>
                        <a:rPr lang="en-US" sz="1700" b="1" i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Rigor</a:t>
                      </a:r>
                      <a:endParaRPr lang="en-US" sz="1700" b="1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6B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Approach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3358">
                <a:tc>
                  <a:txBody>
                    <a:bodyPr/>
                    <a:lstStyle/>
                    <a:p>
                      <a:pPr algn="ctr"/>
                      <a:r>
                        <a:rPr lang="en-US" sz="17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Consideration</a:t>
                      </a:r>
                      <a:r>
                        <a:rPr lang="en-US" sz="1700" b="1" i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Relevant Biological Variables Such as Sex</a:t>
                      </a:r>
                      <a:endParaRPr lang="en-US" sz="1700" b="1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6B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Approach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3358">
                <a:tc>
                  <a:txBody>
                    <a:bodyPr/>
                    <a:lstStyle/>
                    <a:p>
                      <a:pPr algn="ctr"/>
                      <a:r>
                        <a:rPr lang="en-US" sz="17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Authentication of Key Biological and/or Chemical</a:t>
                      </a:r>
                      <a:r>
                        <a:rPr lang="en-US" sz="1700" b="1" i="1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Resources</a:t>
                      </a:r>
                      <a:endParaRPr lang="en-US" sz="1700" b="1" i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26B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Attachment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Adequate or Inadequate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1204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610E9-A08E-49DF-9B81-7589AD590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FY 2018 NIH Operating Budget: $36,388,000</a:t>
            </a:r>
          </a:p>
        </p:txBody>
      </p:sp>
      <p:sp>
        <p:nvSpPr>
          <p:cNvPr id="44" name="Rectangle 8"/>
          <p:cNvSpPr>
            <a:spLocks noChangeArrowheads="1"/>
          </p:cNvSpPr>
          <p:nvPr/>
        </p:nvSpPr>
        <p:spPr bwMode="auto">
          <a:xfrm>
            <a:off x="4966981" y="6277684"/>
            <a:ext cx="545534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200"/>
              </a:spcBef>
              <a:buFont typeface="Arial" charset="0"/>
              <a:buChar char="•"/>
              <a:defRPr sz="3200" b="1">
                <a:solidFill>
                  <a:schemeClr val="tx2"/>
                </a:solidFill>
                <a:latin typeface="Calibri" pitchFamily="34" charset="0"/>
              </a:defRPr>
            </a:lvl1pPr>
            <a:lvl2pPr marL="742950" indent="-285750" eaLnBrk="0" hangingPunct="0">
              <a:buFont typeface="Arial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  <a:latin typeface="Arial" charset="0"/>
              </a:rPr>
              <a:t>NIH Budget Office: </a:t>
            </a:r>
            <a:r>
              <a:rPr lang="en-US" altLang="en-US" sz="1400" dirty="0">
                <a:solidFill>
                  <a:schemeClr val="tx1"/>
                </a:solidFill>
                <a:latin typeface="Arial" charset="0"/>
                <a:hlinkClick r:id="rId4"/>
              </a:rPr>
              <a:t>http://officeofbudget.od.nih.gov/index.htm</a:t>
            </a:r>
            <a:r>
              <a:rPr lang="en-US" altLang="en-US" sz="1400" dirty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graphicFrame>
        <p:nvGraphicFramePr>
          <p:cNvPr id="6" name="Chart 5" descr="pie chart of 208 NIH Operating Budget">
            <a:extLst>
              <a:ext uri="{FF2B5EF4-FFF2-40B4-BE49-F238E27FC236}">
                <a16:creationId xmlns:a16="http://schemas.microsoft.com/office/drawing/2014/main" id="{87121102-2554-4B36-88FF-3291DD7FD2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7460020"/>
              </p:ext>
            </p:extLst>
          </p:nvPr>
        </p:nvGraphicFramePr>
        <p:xfrm>
          <a:off x="838200" y="1690688"/>
          <a:ext cx="10801662" cy="4377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641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E2F267C5-DCE1-46F2-9ADE-F2BF13C90B3C}"/>
              </a:ext>
            </a:extLst>
          </p:cNvPr>
          <p:cNvSpPr txBox="1">
            <a:spLocks/>
          </p:cNvSpPr>
          <p:nvPr/>
        </p:nvSpPr>
        <p:spPr>
          <a:xfrm>
            <a:off x="1959980" y="2371649"/>
            <a:ext cx="7772400" cy="2406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the Joy in Research </a:t>
            </a:r>
            <a:br>
              <a:rPr lang="en-US" sz="2800" i="1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 a Grant is Fun (really!)</a:t>
            </a:r>
          </a:p>
          <a:p>
            <a:r>
              <a:rPr lang="en-US" sz="2800" i="1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Trainees and Mentees Provide a </a:t>
            </a:r>
          </a:p>
          <a:p>
            <a:r>
              <a:rPr lang="en-US" sz="2800" i="1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Family Forever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C46829-4498-2041-BC92-FCE41C523E99}"/>
              </a:ext>
            </a:extLst>
          </p:cNvPr>
          <p:cNvSpPr/>
          <p:nvPr/>
        </p:nvSpPr>
        <p:spPr>
          <a:xfrm>
            <a:off x="3245052" y="5050970"/>
            <a:ext cx="1471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26BB4"/>
                </a:solidFill>
                <a:latin typeface="Arial Black" panose="020B0A04020102020204" pitchFamily="34" charset="0"/>
              </a:rPr>
              <a:t>Websites:</a:t>
            </a:r>
          </a:p>
          <a:p>
            <a:endParaRPr lang="en-US" dirty="0">
              <a:solidFill>
                <a:srgbClr val="126BB4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CC1619-55F6-5041-9226-CB35609C8D7C}"/>
              </a:ext>
            </a:extLst>
          </p:cNvPr>
          <p:cNvSpPr/>
          <p:nvPr/>
        </p:nvSpPr>
        <p:spPr>
          <a:xfrm>
            <a:off x="4578043" y="5050969"/>
            <a:ext cx="3717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https://grants.nih.gov/grants/oer.htm</a:t>
            </a:r>
            <a:endParaRPr lang="en-US" dirty="0"/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E9056F-70AD-D745-B049-26878E3B261F}"/>
              </a:ext>
            </a:extLst>
          </p:cNvPr>
          <p:cNvSpPr/>
          <p:nvPr/>
        </p:nvSpPr>
        <p:spPr>
          <a:xfrm>
            <a:off x="3245052" y="5580725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26BB4"/>
                </a:solidFill>
                <a:latin typeface="Arial Black" panose="020B0A04020102020204" pitchFamily="34" charset="0"/>
              </a:rPr>
              <a:t>Contact us: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7F8E22-7F9A-0D4E-8769-DE89ECD79A0F}"/>
              </a:ext>
            </a:extLst>
          </p:cNvPr>
          <p:cNvSpPr/>
          <p:nvPr/>
        </p:nvSpPr>
        <p:spPr>
          <a:xfrm>
            <a:off x="4801202" y="5580725"/>
            <a:ext cx="2401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NIHTrain@mail.nih.gov</a:t>
            </a:r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A0C72B-7267-4707-93D3-6929398327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21436" y="365126"/>
            <a:ext cx="6049488" cy="2006523"/>
          </a:xfrm>
        </p:spPr>
        <p:txBody>
          <a:bodyPr>
            <a:normAutofit/>
          </a:bodyPr>
          <a:lstStyle/>
          <a:p>
            <a:pPr algn="ctr" rtl="0" eaLnBrk="1" latinLnBrk="0" hangingPunct="1"/>
            <a:r>
              <a:rPr lang="en-US" sz="6000" kern="1200" dirty="0">
                <a:solidFill>
                  <a:srgbClr val="126BB4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THANK YOU!</a:t>
            </a:r>
            <a:br>
              <a:rPr lang="en-US" sz="6000" kern="1200" dirty="0">
                <a:solidFill>
                  <a:srgbClr val="126BB4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</a:br>
            <a:endParaRPr lang="en-US" sz="1000" dirty="0">
              <a:effectLst/>
            </a:endParaRPr>
          </a:p>
          <a:p>
            <a:pPr algn="ctr" rtl="0" eaLnBrk="1" latinLnBrk="0" hangingPunct="1"/>
            <a:r>
              <a:rPr lang="en-US" sz="6000" kern="1200" dirty="0">
                <a:solidFill>
                  <a:srgbClr val="126BB4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QUESTIONS?</a:t>
            </a:r>
            <a:endParaRPr lang="en-US" dirty="0"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26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586" y="985971"/>
            <a:ext cx="11084828" cy="524509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 </a:t>
            </a:r>
            <a:br>
              <a:rPr lang="en-US" sz="2400" dirty="0"/>
            </a:br>
            <a:r>
              <a:rPr lang="en-US" sz="2800" dirty="0"/>
              <a:t>ORCID </a:t>
            </a:r>
            <a:r>
              <a:rPr lang="en-US" sz="2800" dirty="0" err="1"/>
              <a:t>iD</a:t>
            </a:r>
            <a:r>
              <a:rPr lang="en-US" sz="2800" dirty="0"/>
              <a:t> Requirement for Trainees, Fellows &amp; Career Development (K) Appointees or Awardees: </a:t>
            </a:r>
            <a:br>
              <a:rPr lang="en-US" sz="2400" dirty="0"/>
            </a:br>
            <a:r>
              <a:rPr 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NOT-OD-19-109</a:t>
            </a:r>
            <a:br>
              <a:rPr lang="en-US" sz="2400" dirty="0"/>
            </a:b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386" y="1689375"/>
            <a:ext cx="11084828" cy="4096593"/>
          </a:xfrm>
        </p:spPr>
        <p:txBody>
          <a:bodyPr>
            <a:normAutofit/>
          </a:bodyPr>
          <a:lstStyle/>
          <a:p>
            <a:r>
              <a:rPr lang="en-US" sz="2200" dirty="0"/>
              <a:t>To enhance career tracking, NIH will require </a:t>
            </a:r>
            <a:r>
              <a:rPr lang="en-US" sz="2200" b="1" u="sng" dirty="0"/>
              <a:t>O</a:t>
            </a:r>
            <a:r>
              <a:rPr lang="en-US" sz="2200" dirty="0"/>
              <a:t>pen </a:t>
            </a:r>
            <a:r>
              <a:rPr lang="en-US" sz="2200" b="1" u="sng" dirty="0"/>
              <a:t>R</a:t>
            </a:r>
            <a:r>
              <a:rPr lang="en-US" sz="2200" dirty="0"/>
              <a:t>esearcher &amp; </a:t>
            </a:r>
            <a:r>
              <a:rPr lang="en-US" sz="2200" b="1" u="sng" dirty="0"/>
              <a:t>C</a:t>
            </a:r>
            <a:r>
              <a:rPr lang="en-US" sz="2200" dirty="0"/>
              <a:t>ontributor </a:t>
            </a:r>
            <a:r>
              <a:rPr lang="en-US" sz="2200" b="1" u="sng" dirty="0"/>
              <a:t>Id</a:t>
            </a:r>
            <a:r>
              <a:rPr lang="en-US" sz="2200" dirty="0"/>
              <a:t>entifiers (ORCID </a:t>
            </a:r>
            <a:r>
              <a:rPr lang="en-US" sz="2200" dirty="0" err="1"/>
              <a:t>iDs</a:t>
            </a:r>
            <a:r>
              <a:rPr lang="en-US" sz="2200" dirty="0"/>
              <a:t>) for trainees, fellows &amp; career development (K) appointees/awardees, beginning in FY 2020</a:t>
            </a:r>
          </a:p>
          <a:p>
            <a:r>
              <a:rPr lang="en-US" sz="2200" dirty="0"/>
              <a:t>Required as part of the </a:t>
            </a:r>
            <a:r>
              <a:rPr lang="en-US" sz="2200" b="1" i="1" u="sng" dirty="0"/>
              <a:t>appointment</a:t>
            </a:r>
            <a:r>
              <a:rPr lang="en-US" sz="2200" dirty="0"/>
              <a:t> process for trainees, scholars, and participants supported by the following activities, </a:t>
            </a:r>
            <a:r>
              <a:rPr lang="en-US" sz="2200" b="1" i="1" dirty="0"/>
              <a:t>beginning in October 2019:  </a:t>
            </a:r>
          </a:p>
          <a:p>
            <a:pPr lvl="1">
              <a:buFont typeface="Courier New" panose="02070309020205020404" pitchFamily="49" charset="0"/>
              <a:buChar char="–"/>
            </a:pPr>
            <a:r>
              <a:rPr lang="en-US" sz="2200" dirty="0"/>
              <a:t>T15, T32, T34, T35, T37, T90/R90, TL1, TL4, TU2, K12/KL2, R25, R38, RL5, RL9</a:t>
            </a:r>
          </a:p>
          <a:p>
            <a:r>
              <a:rPr lang="en-US" sz="2200" dirty="0"/>
              <a:t>Required at the time of </a:t>
            </a:r>
            <a:r>
              <a:rPr lang="en-US" sz="2200" b="1" i="1" u="sng" dirty="0"/>
              <a:t>application</a:t>
            </a:r>
            <a:r>
              <a:rPr lang="en-US" sz="2200" dirty="0"/>
              <a:t> for fellowship and career development (K) awards, beginning with </a:t>
            </a:r>
            <a:r>
              <a:rPr lang="en-US" sz="2200" b="1" i="1" dirty="0"/>
              <a:t>receipt dates after January 25, 2020</a:t>
            </a:r>
            <a:r>
              <a:rPr lang="en-US" sz="2200" dirty="0"/>
              <a:t>:  </a:t>
            </a:r>
          </a:p>
          <a:p>
            <a:pPr lvl="1">
              <a:buFont typeface="Courier New" panose="02070309020205020404" pitchFamily="49" charset="0"/>
              <a:buChar char="–"/>
            </a:pPr>
            <a:r>
              <a:rPr lang="en-US" sz="2200" dirty="0"/>
              <a:t>F05, F30, F31, F32, F33, F37, F38, F99/K00, FI2, K01, K02, K05, K07, K08, K18, K22, K23, K24, K25, K26, K38, K43, K76, K99/R00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BB8942-00D1-0146-8981-72EDC003FBED}"/>
              </a:ext>
            </a:extLst>
          </p:cNvPr>
          <p:cNvSpPr/>
          <p:nvPr/>
        </p:nvSpPr>
        <p:spPr>
          <a:xfrm>
            <a:off x="3037242" y="5964863"/>
            <a:ext cx="6558578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https://era.nih.gov/erahelp/commons/PPF_Help/8_2_orcid.htm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61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 descr="About Grants section of our website - Grants Basics, Grants Process Overview, Plan Your Application, How to Apply, Receipt &amp; Referral, Peer Review, Pre-Award Process and Post-Award Monitoring and Reporting">
            <a:extLst>
              <a:ext uri="{FF2B5EF4-FFF2-40B4-BE49-F238E27FC236}">
                <a16:creationId xmlns:a16="http://schemas.microsoft.com/office/drawing/2014/main" id="{B2741E97-0806-4293-B8DB-2EBF1A2045EA}"/>
              </a:ext>
            </a:extLst>
          </p:cNvPr>
          <p:cNvSpPr/>
          <p:nvPr/>
        </p:nvSpPr>
        <p:spPr>
          <a:xfrm rot="16200000">
            <a:off x="3634828" y="-2415627"/>
            <a:ext cx="4922347" cy="121920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2D22007-0930-4B0C-9FC4-8457B3725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Grants</a:t>
            </a:r>
          </a:p>
        </p:txBody>
      </p:sp>
      <p:sp>
        <p:nvSpPr>
          <p:cNvPr id="9" name="Content Placeholder 2"/>
          <p:cNvSpPr>
            <a:spLocks noGrp="1"/>
          </p:cNvSpPr>
          <p:nvPr/>
        </p:nvSpPr>
        <p:spPr bwMode="auto">
          <a:xfrm>
            <a:off x="5736527" y="6290050"/>
            <a:ext cx="4711414" cy="4188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algn="ctr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3399"/>
              </a:buClr>
              <a:buNone/>
              <a:defRPr/>
            </a:pPr>
            <a:r>
              <a:rPr lang="en-US" sz="16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http://grants.nih.gov/grants/about_grants.htm</a:t>
            </a:r>
            <a:r>
              <a:rPr lang="en-US" sz="16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62" name="Pictur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7" r="13617"/>
          <a:stretch/>
        </p:blipFill>
        <p:spPr bwMode="auto">
          <a:xfrm>
            <a:off x="1053972" y="1414118"/>
            <a:ext cx="1036026" cy="1036026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/>
        </p:nvSpPr>
        <p:spPr bwMode="auto">
          <a:xfrm>
            <a:off x="2210240" y="1672771"/>
            <a:ext cx="238280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Grants Basics</a:t>
            </a:r>
          </a:p>
        </p:txBody>
      </p:sp>
      <p:pic>
        <p:nvPicPr>
          <p:cNvPr id="2065" name="Picture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4" r="1530"/>
          <a:stretch/>
        </p:blipFill>
        <p:spPr bwMode="auto">
          <a:xfrm>
            <a:off x="1053972" y="4984931"/>
            <a:ext cx="980440" cy="980440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6" r="4728"/>
          <a:stretch/>
        </p:blipFill>
        <p:spPr bwMode="auto">
          <a:xfrm>
            <a:off x="5335166" y="1414222"/>
            <a:ext cx="1021804" cy="1021804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" t="1103" r="25582" b="-1103"/>
          <a:stretch/>
        </p:blipFill>
        <p:spPr bwMode="auto">
          <a:xfrm>
            <a:off x="5331721" y="3795053"/>
            <a:ext cx="1028695" cy="1028695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ontent Placeholder 2"/>
          <p:cNvSpPr>
            <a:spLocks noGrp="1"/>
          </p:cNvSpPr>
          <p:nvPr/>
        </p:nvSpPr>
        <p:spPr bwMode="auto">
          <a:xfrm>
            <a:off x="2210240" y="2730931"/>
            <a:ext cx="248005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Grants Process Overview</a:t>
            </a:r>
          </a:p>
        </p:txBody>
      </p:sp>
      <p:sp>
        <p:nvSpPr>
          <p:cNvPr id="22" name="Content Placeholder 2"/>
          <p:cNvSpPr>
            <a:spLocks noGrp="1"/>
          </p:cNvSpPr>
          <p:nvPr/>
        </p:nvSpPr>
        <p:spPr bwMode="auto">
          <a:xfrm>
            <a:off x="2207343" y="3917199"/>
            <a:ext cx="24549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Your Application</a:t>
            </a:r>
          </a:p>
        </p:txBody>
      </p:sp>
      <p:sp>
        <p:nvSpPr>
          <p:cNvPr id="23" name="Content Placeholder 2"/>
          <p:cNvSpPr>
            <a:spLocks noGrp="1"/>
          </p:cNvSpPr>
          <p:nvPr/>
        </p:nvSpPr>
        <p:spPr bwMode="auto">
          <a:xfrm>
            <a:off x="2207344" y="5293205"/>
            <a:ext cx="2454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Apply</a:t>
            </a:r>
          </a:p>
        </p:txBody>
      </p:sp>
      <p:sp>
        <p:nvSpPr>
          <p:cNvPr id="24" name="Content Placeholder 2"/>
          <p:cNvSpPr>
            <a:spLocks noGrp="1"/>
          </p:cNvSpPr>
          <p:nvPr/>
        </p:nvSpPr>
        <p:spPr bwMode="auto">
          <a:xfrm>
            <a:off x="6473462" y="1632582"/>
            <a:ext cx="2524945" cy="53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Receipt &amp; Referral</a:t>
            </a:r>
          </a:p>
        </p:txBody>
      </p:sp>
      <p:sp>
        <p:nvSpPr>
          <p:cNvPr id="25" name="Content Placeholder 2"/>
          <p:cNvSpPr>
            <a:spLocks noGrp="1"/>
          </p:cNvSpPr>
          <p:nvPr/>
        </p:nvSpPr>
        <p:spPr bwMode="auto">
          <a:xfrm>
            <a:off x="6511980" y="2910631"/>
            <a:ext cx="252494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Review</a:t>
            </a:r>
          </a:p>
        </p:txBody>
      </p:sp>
      <p:sp>
        <p:nvSpPr>
          <p:cNvPr id="26" name="Content Placeholder 2"/>
          <p:cNvSpPr>
            <a:spLocks noGrp="1"/>
          </p:cNvSpPr>
          <p:nvPr/>
        </p:nvSpPr>
        <p:spPr bwMode="auto">
          <a:xfrm>
            <a:off x="6491046" y="3862170"/>
            <a:ext cx="2545879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Pre-Award Process</a:t>
            </a:r>
          </a:p>
        </p:txBody>
      </p:sp>
      <p:sp>
        <p:nvSpPr>
          <p:cNvPr id="27" name="Content Placeholder 2"/>
          <p:cNvSpPr>
            <a:spLocks noGrp="1"/>
          </p:cNvSpPr>
          <p:nvPr/>
        </p:nvSpPr>
        <p:spPr bwMode="auto">
          <a:xfrm>
            <a:off x="6473462" y="5058281"/>
            <a:ext cx="3590143" cy="8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Post-Award Monitoring and Reporting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624358-BF23-4C9F-BF79-E458745AD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826" r="13408"/>
          <a:stretch/>
        </p:blipFill>
        <p:spPr>
          <a:xfrm>
            <a:off x="1053973" y="2602716"/>
            <a:ext cx="1034906" cy="1034906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D08D65-5389-49B9-9352-1D12E18AE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7" r="13617"/>
          <a:stretch/>
        </p:blipFill>
        <p:spPr>
          <a:xfrm rot="894771">
            <a:off x="5323135" y="4978716"/>
            <a:ext cx="1045867" cy="1045867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E9F203-AE0A-4090-9733-4E5500C1C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6262" r="973"/>
          <a:stretch/>
        </p:blipFill>
        <p:spPr>
          <a:xfrm>
            <a:off x="5334158" y="2603629"/>
            <a:ext cx="1023821" cy="1023821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1C2CEE-4670-4185-B31D-BAA3CC56C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7" r="13617"/>
          <a:stretch/>
        </p:blipFill>
        <p:spPr>
          <a:xfrm>
            <a:off x="1053972" y="3790194"/>
            <a:ext cx="1042164" cy="1042164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780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1F91E-DD16-46F8-8D24-797C70D3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K-Awardees or Appointees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E9A9A-4236-4FE0-A75E-23685F95A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buClr>
                <a:srgbClr val="126BB4"/>
              </a:buClr>
            </a:pPr>
            <a:r>
              <a:rPr lang="en-US" sz="1800" dirty="0"/>
              <a:t>Must be citizens, non-citizen nationals, or lawfully admitted for permanent residence in the U.S. at the time of award/appointment (</a:t>
            </a:r>
            <a:r>
              <a:rPr lang="en-US" sz="1800" b="1" dirty="0"/>
              <a:t>except for some K99-R00 awards</a:t>
            </a:r>
            <a:r>
              <a:rPr lang="en-US" sz="1800" dirty="0"/>
              <a:t>) </a:t>
            </a:r>
          </a:p>
          <a:p>
            <a:pPr>
              <a:spcBef>
                <a:spcPts val="1200"/>
              </a:spcBef>
              <a:buClr>
                <a:srgbClr val="126BB4"/>
              </a:buClr>
            </a:pPr>
            <a:r>
              <a:rPr lang="en-US" sz="1800" dirty="0"/>
              <a:t>Must have a research or clinical doctoral degree from an accredited domestic (U.S.) or foreign institution</a:t>
            </a:r>
          </a:p>
          <a:p>
            <a:pPr>
              <a:spcBef>
                <a:spcPts val="1200"/>
              </a:spcBef>
              <a:buClr>
                <a:srgbClr val="126BB4"/>
              </a:buClr>
            </a:pPr>
            <a:r>
              <a:rPr lang="en-US" sz="1800" dirty="0"/>
              <a:t>Must have a full-time appointment at the institution, and commit a minimum of 9 person-months (75% of full-time professional effort) to research career development</a:t>
            </a:r>
          </a:p>
          <a:p>
            <a:pPr>
              <a:spcBef>
                <a:spcPts val="1200"/>
              </a:spcBef>
              <a:buClr>
                <a:srgbClr val="126BB4"/>
              </a:buClr>
            </a:pPr>
            <a:r>
              <a:rPr lang="en-US" sz="1800" dirty="0"/>
              <a:t>Cannot be former PD/PIs on major NIH research grants (e.g. R01 equivalent), or other individual career development (K) awards.</a:t>
            </a:r>
          </a:p>
          <a:p>
            <a:pPr>
              <a:spcBef>
                <a:spcPts val="1200"/>
              </a:spcBef>
              <a:buClr>
                <a:srgbClr val="126BB4"/>
              </a:buClr>
            </a:pPr>
            <a:r>
              <a:rPr lang="en-US" sz="1800" dirty="0"/>
              <a:t>Appointees to institutional K12/KL2 awardees are eligible to apply for individual K</a:t>
            </a:r>
          </a:p>
        </p:txBody>
      </p:sp>
      <p:sp>
        <p:nvSpPr>
          <p:cNvPr id="6" name="Content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/>
        </p:nvSpPr>
        <p:spPr bwMode="auto">
          <a:xfrm>
            <a:off x="2605241" y="-4525760"/>
            <a:ext cx="8506326" cy="42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tabLst>
                <a:tab pos="0" algn="l"/>
              </a:tabLst>
            </a:pPr>
            <a:endParaRPr lang="en-US" altLang="en-US" sz="2000" b="0" dirty="0">
              <a:solidFill>
                <a:srgbClr val="00339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3882" y="4869769"/>
            <a:ext cx="76962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tabLst>
                <a:tab pos="0" algn="l"/>
              </a:tabLst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K-Kiosk:</a:t>
            </a:r>
            <a:r>
              <a:rPr lang="en-US" altLang="en-US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https://researchtraining.nih.gov/programs/career-development</a:t>
            </a:r>
            <a:r>
              <a:rPr lang="en-US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altLang="en-US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68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EA3F68-2B6D-4413-96BF-152DF24BC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Overview of Grant Process</a:t>
            </a:r>
          </a:p>
        </p:txBody>
      </p:sp>
      <p:grpSp>
        <p:nvGrpSpPr>
          <p:cNvPr id="27" name="Group 26" descr="Overview of Grant Process">
            <a:extLst>
              <a:ext uri="{FF2B5EF4-FFF2-40B4-BE49-F238E27FC236}">
                <a16:creationId xmlns:a16="http://schemas.microsoft.com/office/drawing/2014/main" id="{A413360F-FFE5-4E29-9473-55A391C3A484}"/>
              </a:ext>
            </a:extLst>
          </p:cNvPr>
          <p:cNvGrpSpPr/>
          <p:nvPr/>
        </p:nvGrpSpPr>
        <p:grpSpPr>
          <a:xfrm>
            <a:off x="2590728" y="1182948"/>
            <a:ext cx="7029728" cy="5233399"/>
            <a:chOff x="2540259" y="1325354"/>
            <a:chExt cx="7029728" cy="5233399"/>
          </a:xfrm>
        </p:grpSpPr>
        <p:sp>
          <p:nvSpPr>
            <p:cNvPr id="62" name="Arrow: Right 61">
              <a:extLst>
                <a:ext uri="{FF2B5EF4-FFF2-40B4-BE49-F238E27FC236}">
                  <a16:creationId xmlns:a16="http://schemas.microsoft.com/office/drawing/2014/main" id="{D0490E64-976D-4EEB-93A0-6E095D6194F9}"/>
                </a:ext>
              </a:extLst>
            </p:cNvPr>
            <p:cNvSpPr/>
            <p:nvPr/>
          </p:nvSpPr>
          <p:spPr>
            <a:xfrm rot="16200000">
              <a:off x="3472375" y="4292089"/>
              <a:ext cx="783863" cy="408780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126BB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Arrow: Right 46">
              <a:extLst>
                <a:ext uri="{FF2B5EF4-FFF2-40B4-BE49-F238E27FC236}">
                  <a16:creationId xmlns:a16="http://schemas.microsoft.com/office/drawing/2014/main" id="{36D8B09A-CDC1-40FD-B7AD-73C6F392B352}"/>
                </a:ext>
              </a:extLst>
            </p:cNvPr>
            <p:cNvSpPr/>
            <p:nvPr/>
          </p:nvSpPr>
          <p:spPr>
            <a:xfrm rot="5400000">
              <a:off x="7579412" y="4391112"/>
              <a:ext cx="934449" cy="408780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126BB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9345242E-8AD3-4409-AEF9-BED1697AF589}"/>
                </a:ext>
              </a:extLst>
            </p:cNvPr>
            <p:cNvSpPr/>
            <p:nvPr/>
          </p:nvSpPr>
          <p:spPr>
            <a:xfrm rot="1800000">
              <a:off x="3564672" y="2045592"/>
              <a:ext cx="2058574" cy="408780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126BB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Graphic 6" descr="Users">
              <a:extLst>
                <a:ext uri="{FF2B5EF4-FFF2-40B4-BE49-F238E27FC236}">
                  <a16:creationId xmlns:a16="http://schemas.microsoft.com/office/drawing/2014/main" id="{A0CE0084-990E-4EB7-8A50-8A313E216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70641" y="1325354"/>
              <a:ext cx="1370142" cy="1370142"/>
            </a:xfrm>
            <a:prstGeom prst="rect">
              <a:avLst/>
            </a:prstGeom>
          </p:spPr>
        </p:pic>
        <p:pic>
          <p:nvPicPr>
            <p:cNvPr id="14" name="Graphic 13" descr="Laptop">
              <a:extLst>
                <a:ext uri="{FF2B5EF4-FFF2-40B4-BE49-F238E27FC236}">
                  <a16:creationId xmlns:a16="http://schemas.microsoft.com/office/drawing/2014/main" id="{8ACF564E-0538-4365-B8AB-C53CCF8E8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312570" y="1964226"/>
              <a:ext cx="1575518" cy="1575518"/>
            </a:xfrm>
            <a:prstGeom prst="rect">
              <a:avLst/>
            </a:prstGeom>
          </p:spPr>
        </p:pic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4BE0A7E0-DA19-421D-BEB4-DB0FEF79DB45}"/>
                </a:ext>
              </a:extLst>
            </p:cNvPr>
            <p:cNvSpPr/>
            <p:nvPr/>
          </p:nvSpPr>
          <p:spPr>
            <a:xfrm rot="9000000">
              <a:off x="6559004" y="2045594"/>
              <a:ext cx="2058574" cy="408780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126BB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 descr="Document">
              <a:extLst>
                <a:ext uri="{FF2B5EF4-FFF2-40B4-BE49-F238E27FC236}">
                  <a16:creationId xmlns:a16="http://schemas.microsoft.com/office/drawing/2014/main" id="{D2CE4688-8897-44CD-986A-B987066CE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69469" y="1432679"/>
              <a:ext cx="1124745" cy="1124745"/>
            </a:xfrm>
            <a:prstGeom prst="rect">
              <a:avLst/>
            </a:prstGeom>
          </p:spPr>
        </p:pic>
        <p:pic>
          <p:nvPicPr>
            <p:cNvPr id="18" name="Graphic 17" descr="Bank">
              <a:extLst>
                <a:ext uri="{FF2B5EF4-FFF2-40B4-BE49-F238E27FC236}">
                  <a16:creationId xmlns:a16="http://schemas.microsoft.com/office/drawing/2014/main" id="{5DA8C770-2C2E-4FBA-BE12-9D5355610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361566" y="3299151"/>
              <a:ext cx="1370142" cy="1370142"/>
            </a:xfrm>
            <a:prstGeom prst="rect">
              <a:avLst/>
            </a:prstGeom>
          </p:spPr>
        </p:pic>
        <p:pic>
          <p:nvPicPr>
            <p:cNvPr id="39" name="Graphic 38" descr="Schoolhouse">
              <a:extLst>
                <a:ext uri="{FF2B5EF4-FFF2-40B4-BE49-F238E27FC236}">
                  <a16:creationId xmlns:a16="http://schemas.microsoft.com/office/drawing/2014/main" id="{035C6A45-9A45-4AF0-B6CB-A41306225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182049" y="4366158"/>
              <a:ext cx="1370142" cy="1370142"/>
            </a:xfrm>
            <a:prstGeom prst="rect">
              <a:avLst/>
            </a:prstGeom>
          </p:spPr>
        </p:pic>
        <p:sp>
          <p:nvSpPr>
            <p:cNvPr id="46" name="Arrow: Right 45">
              <a:extLst>
                <a:ext uri="{FF2B5EF4-FFF2-40B4-BE49-F238E27FC236}">
                  <a16:creationId xmlns:a16="http://schemas.microsoft.com/office/drawing/2014/main" id="{234FBEBD-F0FE-4C9C-8523-583D2F94A673}"/>
                </a:ext>
              </a:extLst>
            </p:cNvPr>
            <p:cNvSpPr/>
            <p:nvPr/>
          </p:nvSpPr>
          <p:spPr>
            <a:xfrm rot="1800000">
              <a:off x="6537258" y="3488796"/>
              <a:ext cx="1032340" cy="408780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126BB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BC64D2-530D-49D4-B42E-C5441BAA8BB6}"/>
                </a:ext>
              </a:extLst>
            </p:cNvPr>
            <p:cNvSpPr txBox="1"/>
            <p:nvPr/>
          </p:nvSpPr>
          <p:spPr>
            <a:xfrm>
              <a:off x="3120675" y="2348960"/>
              <a:ext cx="16997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26BB4"/>
                  </a:solidFill>
                </a:rPr>
                <a:t>Program Staff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ECA29CE-ACD7-4863-B348-B274CFCEA761}"/>
                </a:ext>
              </a:extLst>
            </p:cNvPr>
            <p:cNvSpPr txBox="1"/>
            <p:nvPr/>
          </p:nvSpPr>
          <p:spPr>
            <a:xfrm>
              <a:off x="7147882" y="2456284"/>
              <a:ext cx="16997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26BB4"/>
                  </a:solidFill>
                </a:rPr>
                <a:t>FOA</a:t>
              </a:r>
              <a:endParaRPr lang="en-US" sz="2400" b="1" dirty="0">
                <a:solidFill>
                  <a:srgbClr val="126BB4"/>
                </a:solidFill>
              </a:endParaRPr>
            </a:p>
          </p:txBody>
        </p:sp>
        <p:sp>
          <p:nvSpPr>
            <p:cNvPr id="49" name="Arrow: Right 48">
              <a:extLst>
                <a:ext uri="{FF2B5EF4-FFF2-40B4-BE49-F238E27FC236}">
                  <a16:creationId xmlns:a16="http://schemas.microsoft.com/office/drawing/2014/main" id="{0F78B82E-75ED-48AA-8FD5-13EFA0B15993}"/>
                </a:ext>
              </a:extLst>
            </p:cNvPr>
            <p:cNvSpPr/>
            <p:nvPr/>
          </p:nvSpPr>
          <p:spPr>
            <a:xfrm rot="9000000">
              <a:off x="6674118" y="5323868"/>
              <a:ext cx="1575390" cy="408780"/>
            </a:xfrm>
            <a:prstGeom prst="rightArrow">
              <a:avLst>
                <a:gd name="adj1" fmla="val 60773"/>
                <a:gd name="adj2" fmla="val 50000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126BB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Graphic 21" descr="Meeting">
              <a:extLst>
                <a:ext uri="{FF2B5EF4-FFF2-40B4-BE49-F238E27FC236}">
                  <a16:creationId xmlns:a16="http://schemas.microsoft.com/office/drawing/2014/main" id="{5EE720DB-300A-443A-950A-936CEF216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477476" y="4846186"/>
              <a:ext cx="1288039" cy="1288039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BBCFE84-F35E-4E44-B134-C9E117E9F085}"/>
                </a:ext>
              </a:extLst>
            </p:cNvPr>
            <p:cNvSpPr txBox="1"/>
            <p:nvPr/>
          </p:nvSpPr>
          <p:spPr>
            <a:xfrm>
              <a:off x="5281104" y="3195698"/>
              <a:ext cx="16997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26BB4"/>
                  </a:solidFill>
                </a:rPr>
                <a:t>Application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63364D6-6D6E-4012-AEEA-75842B5CA115}"/>
                </a:ext>
              </a:extLst>
            </p:cNvPr>
            <p:cNvSpPr txBox="1"/>
            <p:nvPr/>
          </p:nvSpPr>
          <p:spPr>
            <a:xfrm>
              <a:off x="7870189" y="3904492"/>
              <a:ext cx="16997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26BB4"/>
                  </a:solidFill>
                </a:rPr>
                <a:t>NIH</a:t>
              </a:r>
              <a:endParaRPr lang="en-US" sz="2400" b="1" dirty="0">
                <a:solidFill>
                  <a:srgbClr val="126BB4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1B1FEBF-FA8F-4C0A-873F-9A7EFA0C7BC9}"/>
                </a:ext>
              </a:extLst>
            </p:cNvPr>
            <p:cNvSpPr txBox="1"/>
            <p:nvPr/>
          </p:nvSpPr>
          <p:spPr>
            <a:xfrm>
              <a:off x="3026518" y="5496924"/>
              <a:ext cx="16997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26BB4"/>
                  </a:solidFill>
                </a:rPr>
                <a:t>Institute/</a:t>
              </a:r>
              <a:br>
                <a:rPr lang="en-US" sz="2000" b="1" dirty="0">
                  <a:solidFill>
                    <a:srgbClr val="126BB4"/>
                  </a:solidFill>
                </a:rPr>
              </a:br>
              <a:r>
                <a:rPr lang="en-US" sz="2000" b="1" dirty="0">
                  <a:solidFill>
                    <a:srgbClr val="126BB4"/>
                  </a:solidFill>
                </a:rPr>
                <a:t>Center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04E139B-D246-461C-B452-46BA0ACAED46}"/>
                </a:ext>
              </a:extLst>
            </p:cNvPr>
            <p:cNvSpPr txBox="1"/>
            <p:nvPr/>
          </p:nvSpPr>
          <p:spPr>
            <a:xfrm>
              <a:off x="4894289" y="5850867"/>
              <a:ext cx="24672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26BB4"/>
                  </a:solidFill>
                </a:rPr>
                <a:t>Study Section </a:t>
              </a:r>
              <a:br>
                <a:rPr lang="en-US" sz="2000" b="1" dirty="0">
                  <a:solidFill>
                    <a:srgbClr val="126BB4"/>
                  </a:solidFill>
                </a:rPr>
              </a:br>
              <a:r>
                <a:rPr lang="en-US" sz="2000" b="1" dirty="0">
                  <a:solidFill>
                    <a:srgbClr val="126BB4"/>
                  </a:solidFill>
                </a:rPr>
                <a:t>Council Review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9A802CF-0C60-4222-A5F9-7B2BF5B21A48}"/>
                </a:ext>
              </a:extLst>
            </p:cNvPr>
            <p:cNvSpPr txBox="1"/>
            <p:nvPr/>
          </p:nvSpPr>
          <p:spPr>
            <a:xfrm>
              <a:off x="7196737" y="5043064"/>
              <a:ext cx="16997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26BB4"/>
                  </a:solidFill>
                </a:rPr>
                <a:t>CSR</a:t>
              </a:r>
            </a:p>
          </p:txBody>
        </p:sp>
        <p:sp>
          <p:nvSpPr>
            <p:cNvPr id="61" name="Arrow: Right 60">
              <a:extLst>
                <a:ext uri="{FF2B5EF4-FFF2-40B4-BE49-F238E27FC236}">
                  <a16:creationId xmlns:a16="http://schemas.microsoft.com/office/drawing/2014/main" id="{79A23FAE-DF10-42E3-9EE5-2BD28F8EFCBB}"/>
                </a:ext>
              </a:extLst>
            </p:cNvPr>
            <p:cNvSpPr/>
            <p:nvPr/>
          </p:nvSpPr>
          <p:spPr>
            <a:xfrm rot="12600000">
              <a:off x="4357848" y="5400339"/>
              <a:ext cx="1277153" cy="408780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126BB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Graphic 23" descr="Ribbon">
              <a:extLst>
                <a:ext uri="{FF2B5EF4-FFF2-40B4-BE49-F238E27FC236}">
                  <a16:creationId xmlns:a16="http://schemas.microsoft.com/office/drawing/2014/main" id="{A5467C48-C59E-40A9-BACC-E05A91EDC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419217" y="3292977"/>
              <a:ext cx="914400" cy="91440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5311895-BF0D-499D-8EBB-651C2A69F245}"/>
                </a:ext>
              </a:extLst>
            </p:cNvPr>
            <p:cNvSpPr txBox="1"/>
            <p:nvPr/>
          </p:nvSpPr>
          <p:spPr>
            <a:xfrm>
              <a:off x="2540259" y="3424868"/>
              <a:ext cx="11608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26BB4"/>
                  </a:solidFill>
                </a:rPr>
                <a:t>Award</a:t>
              </a:r>
            </a:p>
          </p:txBody>
        </p:sp>
        <p:sp>
          <p:nvSpPr>
            <p:cNvPr id="64" name="Arrow: Right 63">
              <a:extLst>
                <a:ext uri="{FF2B5EF4-FFF2-40B4-BE49-F238E27FC236}">
                  <a16:creationId xmlns:a16="http://schemas.microsoft.com/office/drawing/2014/main" id="{A93F407D-473D-472B-8CFB-44D7ACAD58E3}"/>
                </a:ext>
              </a:extLst>
            </p:cNvPr>
            <p:cNvSpPr/>
            <p:nvPr/>
          </p:nvSpPr>
          <p:spPr>
            <a:xfrm rot="16200000">
              <a:off x="5562818" y="3900156"/>
              <a:ext cx="1052625" cy="408780"/>
            </a:xfrm>
            <a:prstGeom prst="rightArrow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rgbClr val="126BB4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9D5EE69-3A6F-4611-ACF3-5D90D4026DF7}"/>
                </a:ext>
              </a:extLst>
            </p:cNvPr>
            <p:cNvSpPr txBox="1"/>
            <p:nvPr/>
          </p:nvSpPr>
          <p:spPr>
            <a:xfrm>
              <a:off x="5246682" y="4274385"/>
              <a:ext cx="16997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Feedback</a:t>
              </a:r>
              <a:b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&amp; Revision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5324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39F15C-DE3F-4A74-A448-C84D32BC6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Responsible Conduct of Research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AEE78A1-6F41-4D2F-B703-AA906E634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792466"/>
            <a:ext cx="6275577" cy="417838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Discuss the five components outlined in the NIH Policy: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(1) Format, (1) Subject Matter, </a:t>
            </a:r>
            <a:b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(3) Faculty Participation, (4) Duration, and (5)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the plan appropriate for your career stage, and will it enhance your understanding of ethical issues related to research?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Document any prior participation in RCR training and/or propose plans to receive additional instruction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D34511-398A-4415-92C0-CDCCBB1DA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/>
        </p:blipFill>
        <p:spPr>
          <a:xfrm>
            <a:off x="7644953" y="394429"/>
            <a:ext cx="4178384" cy="417838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681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51D165-ED54-4710-9B38-34EF6FABA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Supplement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4072"/>
            <a:ext cx="10972800" cy="48073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126BB4"/>
                </a:solidFill>
              </a:rPr>
              <a:t>Administrative supplement to an existing, actively funded </a:t>
            </a:r>
            <a:br>
              <a:rPr lang="en-US" sz="2400" b="1" dirty="0">
                <a:solidFill>
                  <a:srgbClr val="126BB4"/>
                </a:solidFill>
              </a:rPr>
            </a:br>
            <a:r>
              <a:rPr lang="en-US" sz="2400" b="1" dirty="0">
                <a:solidFill>
                  <a:srgbClr val="126BB4"/>
                </a:solidFill>
              </a:rPr>
              <a:t>research grant designed to: 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Support candidates from diverse diverse backgrounds, including those from underrepresented groups,  who “wish to develop research capabilities…participate in…career development experiences”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Support many career stages from undergraduate to faculty </a:t>
            </a:r>
          </a:p>
          <a:p>
            <a:pPr>
              <a:lnSpc>
                <a:spcPct val="120000"/>
              </a:lnSpc>
            </a:pPr>
            <a:r>
              <a:rPr lang="en-US" sz="2400" b="1" dirty="0"/>
              <a:t>Could be a bridge to a K for postdoctoral researchers or early stage faculty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Add to ongoing research &amp; career development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Expectation of a subsequent application for NIH support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Enhance workforce diversity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dirty="0"/>
              <a:t> </a:t>
            </a:r>
            <a:r>
              <a:rPr lang="en-US" sz="2400" dirty="0">
                <a:hlinkClick r:id="rId4"/>
              </a:rPr>
              <a:t>PA-20-222</a:t>
            </a:r>
            <a:r>
              <a:rPr lang="en-US" sz="2400" dirty="0"/>
              <a:t>: </a:t>
            </a:r>
            <a:r>
              <a:rPr lang="en-US" sz="2400" dirty="0">
                <a:hlinkClick r:id="rId4"/>
              </a:rPr>
              <a:t>https://grants.nih.gov/grants/guide/pa-files/PA-20-222.html</a:t>
            </a:r>
            <a:r>
              <a:rPr lang="en-US" sz="2400" dirty="0"/>
              <a:t>. 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000" dirty="0"/>
              <a:t>Administratively reviewed by the Institute or Center (IC) funding the original grant</a:t>
            </a:r>
          </a:p>
          <a:p>
            <a:pPr lvl="1"/>
            <a:r>
              <a:rPr lang="en-US" sz="1600" dirty="0"/>
              <a:t>Note: different ICs have different deadlines and policies</a:t>
            </a:r>
          </a:p>
          <a:p>
            <a:pPr lvl="1"/>
            <a:r>
              <a:rPr lang="en-US" sz="1600" dirty="0">
                <a:hlinkClick r:id="rId5"/>
              </a:rPr>
              <a:t>https://grants.nih.gov/grants/guide/contacts/Diversity-Supp_contacts.html</a:t>
            </a:r>
            <a:r>
              <a:rPr lang="en-US" sz="160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739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hevron 31">
            <a:extLst>
              <a:ext uri="{FF2B5EF4-FFF2-40B4-BE49-F238E27FC236}">
                <a16:creationId xmlns:a16="http://schemas.microsoft.com/office/drawing/2014/main" id="{CE21BDBB-7FF6-4D95-B03C-F0893D475929}"/>
              </a:ext>
            </a:extLst>
          </p:cNvPr>
          <p:cNvSpPr/>
          <p:nvPr/>
        </p:nvSpPr>
        <p:spPr>
          <a:xfrm>
            <a:off x="6743700" y="3881910"/>
            <a:ext cx="1529889" cy="574904"/>
          </a:xfrm>
          <a:prstGeom prst="chevron">
            <a:avLst/>
          </a:prstGeom>
          <a:solidFill>
            <a:srgbClr val="B48EE0"/>
          </a:solidFill>
          <a:ln w="25400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R00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5B48C04-0283-4EE2-A246-F5CD0BEAB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Postdoctoral and Early </a:t>
            </a:r>
            <a:br>
              <a:rPr lang="en-US" dirty="0"/>
            </a:br>
            <a:r>
              <a:rPr lang="en-US" dirty="0"/>
              <a:t>Research Career Training</a:t>
            </a:r>
          </a:p>
        </p:txBody>
      </p:sp>
      <p:sp>
        <p:nvSpPr>
          <p:cNvPr id="24" name="Chevron 23"/>
          <p:cNvSpPr/>
          <p:nvPr/>
        </p:nvSpPr>
        <p:spPr>
          <a:xfrm>
            <a:off x="8408838" y="1835161"/>
            <a:ext cx="2858512" cy="1368821"/>
          </a:xfrm>
          <a:prstGeom prst="chevron">
            <a:avLst/>
          </a:prstGeom>
          <a:solidFill>
            <a:srgbClr val="C05954"/>
          </a:solidFill>
          <a:ln w="25400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 Investigator</a:t>
            </a:r>
          </a:p>
        </p:txBody>
      </p:sp>
      <p:sp>
        <p:nvSpPr>
          <p:cNvPr id="25" name="Chevron 24"/>
          <p:cNvSpPr/>
          <p:nvPr/>
        </p:nvSpPr>
        <p:spPr>
          <a:xfrm>
            <a:off x="6351368" y="1831515"/>
            <a:ext cx="2650199" cy="1368821"/>
          </a:xfrm>
          <a:prstGeom prst="chevron">
            <a:avLst/>
          </a:prstGeom>
          <a:solidFill>
            <a:srgbClr val="A884D2"/>
          </a:solidFill>
          <a:ln w="25400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Research Career</a:t>
            </a:r>
          </a:p>
        </p:txBody>
      </p:sp>
      <p:sp>
        <p:nvSpPr>
          <p:cNvPr id="32" name="Chevron 31"/>
          <p:cNvSpPr/>
          <p:nvPr/>
        </p:nvSpPr>
        <p:spPr>
          <a:xfrm>
            <a:off x="2256715" y="1823633"/>
            <a:ext cx="4688010" cy="1368821"/>
          </a:xfrm>
          <a:prstGeom prst="chevron">
            <a:avLst/>
          </a:prstGeom>
          <a:solidFill>
            <a:srgbClr val="9AD5DE"/>
          </a:solidFill>
          <a:ln w="25400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344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Postdoctoral Training/</a:t>
            </a:r>
            <a:br>
              <a:rPr lang="en-US" b="1" dirty="0">
                <a:solidFill>
                  <a:srgbClr val="344A4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344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Residency</a:t>
            </a:r>
          </a:p>
        </p:txBody>
      </p:sp>
      <p:sp>
        <p:nvSpPr>
          <p:cNvPr id="39" name="Chevron 31">
            <a:extLst>
              <a:ext uri="{FF2B5EF4-FFF2-40B4-BE49-F238E27FC236}">
                <a16:creationId xmlns:a16="http://schemas.microsoft.com/office/drawing/2014/main" id="{26C0EA9E-67C2-465B-AE6A-F24E60F245C5}"/>
              </a:ext>
            </a:extLst>
          </p:cNvPr>
          <p:cNvSpPr/>
          <p:nvPr/>
        </p:nvSpPr>
        <p:spPr>
          <a:xfrm>
            <a:off x="3947886" y="3256867"/>
            <a:ext cx="2605315" cy="574904"/>
          </a:xfrm>
          <a:prstGeom prst="homePlate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58000">
                <a:srgbClr val="B3E6EF"/>
              </a:gs>
              <a:gs pos="0">
                <a:srgbClr val="A4E2EC"/>
              </a:gs>
            </a:gsLst>
            <a:lin ang="10800000" scaled="0"/>
          </a:gradFill>
          <a:ln w="25400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solidFill>
                  <a:srgbClr val="344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K01, K07, K25</a:t>
            </a:r>
          </a:p>
        </p:txBody>
      </p:sp>
      <p:sp>
        <p:nvSpPr>
          <p:cNvPr id="41" name="Chevron 31">
            <a:extLst>
              <a:ext uri="{FF2B5EF4-FFF2-40B4-BE49-F238E27FC236}">
                <a16:creationId xmlns:a16="http://schemas.microsoft.com/office/drawing/2014/main" id="{890E9EBF-B975-4DE2-B6EA-A17F4EB65724}"/>
              </a:ext>
            </a:extLst>
          </p:cNvPr>
          <p:cNvSpPr/>
          <p:nvPr/>
        </p:nvSpPr>
        <p:spPr>
          <a:xfrm>
            <a:off x="4816957" y="3881910"/>
            <a:ext cx="2198915" cy="574904"/>
          </a:xfrm>
          <a:prstGeom prst="homePlate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58000">
                <a:srgbClr val="B3E6EF"/>
              </a:gs>
              <a:gs pos="0">
                <a:srgbClr val="A4E2EC"/>
              </a:gs>
            </a:gsLst>
            <a:lin ang="10800000" scaled="0"/>
          </a:gradFill>
          <a:ln w="25400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solidFill>
                  <a:srgbClr val="344A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K99</a:t>
            </a:r>
          </a:p>
        </p:txBody>
      </p:sp>
      <p:sp>
        <p:nvSpPr>
          <p:cNvPr id="44" name="Pentagon 32">
            <a:extLst>
              <a:ext uri="{FF2B5EF4-FFF2-40B4-BE49-F238E27FC236}">
                <a16:creationId xmlns:a16="http://schemas.microsoft.com/office/drawing/2014/main" id="{5CF44979-B249-44B1-A1CF-DE907EF2E0C7}"/>
              </a:ext>
            </a:extLst>
          </p:cNvPr>
          <p:cNvSpPr/>
          <p:nvPr/>
        </p:nvSpPr>
        <p:spPr>
          <a:xfrm>
            <a:off x="1" y="1812105"/>
            <a:ext cx="2845097" cy="1372467"/>
          </a:xfrm>
          <a:prstGeom prst="homePlate">
            <a:avLst/>
          </a:prstGeom>
          <a:gradFill>
            <a:gsLst>
              <a:gs pos="100000">
                <a:schemeClr val="accent1">
                  <a:alpha val="0"/>
                  <a:lumMod val="0"/>
                  <a:lumOff val="100000"/>
                </a:schemeClr>
              </a:gs>
              <a:gs pos="53000">
                <a:srgbClr val="7FCEFF"/>
              </a:gs>
            </a:gsLst>
            <a:lin ang="10800000" scaled="0"/>
          </a:gradFill>
          <a:ln w="25400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1825" algn="ctr"/>
            <a:r>
              <a:rPr lang="en-US" b="1" dirty="0">
                <a:solidFill>
                  <a:srgbClr val="2A4A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Graduate/</a:t>
            </a:r>
            <a:br>
              <a:rPr lang="en-US" b="1" dirty="0">
                <a:solidFill>
                  <a:srgbClr val="2A4A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2A4A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br>
              <a:rPr lang="en-US" b="1" dirty="0">
                <a:solidFill>
                  <a:srgbClr val="2A4A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2A4A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45" name="Chevron 31">
            <a:extLst>
              <a:ext uri="{FF2B5EF4-FFF2-40B4-BE49-F238E27FC236}">
                <a16:creationId xmlns:a16="http://schemas.microsoft.com/office/drawing/2014/main" id="{D4BCD816-B585-46BC-AA38-FAD4121837CC}"/>
              </a:ext>
            </a:extLst>
          </p:cNvPr>
          <p:cNvSpPr/>
          <p:nvPr/>
        </p:nvSpPr>
        <p:spPr>
          <a:xfrm>
            <a:off x="6351368" y="3249158"/>
            <a:ext cx="1580690" cy="574904"/>
          </a:xfrm>
          <a:prstGeom prst="chevron">
            <a:avLst/>
          </a:prstGeom>
          <a:solidFill>
            <a:srgbClr val="B48EE0"/>
          </a:solidFill>
          <a:ln w="25400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K08, K23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F6E6405-DAF7-4165-BC14-D2FFB19AA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5025" y="3378259"/>
            <a:ext cx="641829" cy="366146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E7BD037-18AB-402A-9E0C-45068D43F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66869" y="3234290"/>
            <a:ext cx="936296" cy="564762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D2115FC-6945-45B6-B0F6-919A3A091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46076" y="3845851"/>
            <a:ext cx="2427513" cy="666768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84D4286-7EED-9E41-B3F7-8B9E2F18D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51887" y="3361696"/>
            <a:ext cx="641829" cy="366146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191C50-6038-D340-B9D3-3670C1AF4A82}"/>
              </a:ext>
            </a:extLst>
          </p:cNvPr>
          <p:cNvSpPr/>
          <p:nvPr/>
        </p:nvSpPr>
        <p:spPr>
          <a:xfrm>
            <a:off x="8326209" y="3327327"/>
            <a:ext cx="3702761" cy="1015663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K25 is currently to support career development of 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investigators with quantitative/engineering 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backgrounds in biomedical research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K25 to provide biomedical researchers 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with quantitative skills is under discussion</a:t>
            </a:r>
            <a:endParaRPr lang="en-US" sz="1200" dirty="0"/>
          </a:p>
        </p:txBody>
      </p:sp>
      <p:sp>
        <p:nvSpPr>
          <p:cNvPr id="22" name="Chevron 21">
            <a:extLst>
              <a:ext uri="{FF2B5EF4-FFF2-40B4-BE49-F238E27FC236}">
                <a16:creationId xmlns:a16="http://schemas.microsoft.com/office/drawing/2014/main" id="{7AF18401-056E-304D-A816-B7DFE62880E7}"/>
              </a:ext>
            </a:extLst>
          </p:cNvPr>
          <p:cNvSpPr/>
          <p:nvPr/>
        </p:nvSpPr>
        <p:spPr>
          <a:xfrm>
            <a:off x="1671354" y="5349555"/>
            <a:ext cx="6328241" cy="256285"/>
          </a:xfrm>
          <a:prstGeom prst="chevron">
            <a:avLst/>
          </a:prstGeom>
          <a:solidFill>
            <a:srgbClr val="D0CFD2"/>
          </a:solidFill>
          <a:ln w="254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tx1"/>
                </a:solidFill>
              </a:rPr>
              <a:t>Diversity Supplements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en-US" sz="1400" dirty="0">
                <a:hlinkClick r:id="rId4"/>
              </a:rPr>
              <a:t>PA-20-222</a:t>
            </a:r>
            <a:r>
              <a:rPr lang="en-US" dirty="0">
                <a:hlinkClick r:id="rId4"/>
              </a:rPr>
              <a:t> 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Chevron 22">
            <a:extLst>
              <a:ext uri="{FF2B5EF4-FFF2-40B4-BE49-F238E27FC236}">
                <a16:creationId xmlns:a16="http://schemas.microsoft.com/office/drawing/2014/main" id="{5880AA6F-F4D9-1E49-80DE-065E244DD1B3}"/>
              </a:ext>
            </a:extLst>
          </p:cNvPr>
          <p:cNvSpPr/>
          <p:nvPr/>
        </p:nvSpPr>
        <p:spPr>
          <a:xfrm>
            <a:off x="3308633" y="4768395"/>
            <a:ext cx="5074885" cy="283105"/>
          </a:xfrm>
          <a:prstGeom prst="chevron">
            <a:avLst/>
          </a:prstGeom>
          <a:solidFill>
            <a:srgbClr val="D0CFD2"/>
          </a:solidFill>
          <a:ln w="25400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tx1"/>
                </a:solidFill>
              </a:rPr>
              <a:t>Loan Repayment Programs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8554B43-7634-F845-BDC9-E1ACE26C0FB4}"/>
              </a:ext>
            </a:extLst>
          </p:cNvPr>
          <p:cNvSpPr/>
          <p:nvPr/>
        </p:nvSpPr>
        <p:spPr>
          <a:xfrm>
            <a:off x="6823783" y="4771065"/>
            <a:ext cx="15039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6621"/>
                </a:solidFill>
                <a:latin typeface="arial" panose="020B0604020202020204" pitchFamily="34" charset="0"/>
                <a:hlinkClick r:id="rId5"/>
              </a:rPr>
              <a:t>https://www.lrp.nih.gov/</a:t>
            </a:r>
            <a:endParaRPr lang="en-US" sz="1000" dirty="0">
              <a:solidFill>
                <a:srgbClr val="660099"/>
              </a:solidFill>
              <a:latin typeface="arial" panose="020B0604020202020204" pitchFamily="34" charset="0"/>
              <a:hlinkClick r:id="rId5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526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BFE38D-C53A-4E91-BDB0-4257FD616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3"/>
          <a:stretch/>
        </p:blipFill>
        <p:spPr>
          <a:xfrm>
            <a:off x="493486" y="478973"/>
            <a:ext cx="8425245" cy="576942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973267-37BB-4A53-A54D-9D5D84217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NIH Research Training Website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74876B-06FC-4612-A3A9-D7D2AA81A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0436" y="1654629"/>
            <a:ext cx="3622474" cy="3523162"/>
          </a:xfrm>
        </p:spPr>
        <p:txBody>
          <a:bodyPr>
            <a:normAutofit/>
          </a:bodyPr>
          <a:lstStyle/>
          <a:p>
            <a:pPr marL="284163" indent="-284163">
              <a:spcBef>
                <a:spcPts val="1200"/>
              </a:spcBef>
            </a:pPr>
            <a:r>
              <a:rPr lang="en-US" sz="2000" b="1" dirty="0">
                <a:solidFill>
                  <a:srgbClr val="126BB4"/>
                </a:solidFill>
              </a:rPr>
              <a:t>Launched in 2015</a:t>
            </a:r>
            <a:r>
              <a:rPr lang="en-US" sz="2000" dirty="0">
                <a:solidFill>
                  <a:srgbClr val="126BB4"/>
                </a:solidFill>
              </a:rPr>
              <a:t>,</a:t>
            </a:r>
            <a:r>
              <a:rPr lang="en-US" sz="2000" dirty="0"/>
              <a:t>one stop for funding opportunities</a:t>
            </a:r>
          </a:p>
          <a:p>
            <a:pPr marL="284163" indent="-284163">
              <a:spcBef>
                <a:spcPts val="1200"/>
              </a:spcBef>
            </a:pPr>
            <a:r>
              <a:rPr lang="en-US" sz="2000" b="1" dirty="0">
                <a:solidFill>
                  <a:srgbClr val="126BB4"/>
                </a:solidFill>
              </a:rPr>
              <a:t>Useful resource </a:t>
            </a:r>
            <a:r>
              <a:rPr lang="en-US" sz="2000" dirty="0"/>
              <a:t>for trainees, postdocs, potential K award applicants and early stage faculty</a:t>
            </a:r>
          </a:p>
        </p:txBody>
      </p:sp>
      <p:pic>
        <p:nvPicPr>
          <p:cNvPr id="7" name="Picture 6" descr="researchtraining.nih.gov home page"/>
          <p:cNvPicPr>
            <a:picLocks noChangeAspect="1"/>
          </p:cNvPicPr>
          <p:nvPr/>
        </p:nvPicPr>
        <p:blipFill rotWithShape="1">
          <a:blip r:embed="rId5"/>
          <a:srcRect l="7634" t="11241" r="61002" b="50427"/>
          <a:stretch/>
        </p:blipFill>
        <p:spPr>
          <a:xfrm>
            <a:off x="1579129" y="2116294"/>
            <a:ext cx="6251274" cy="3351417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130C10-6D9B-40A7-8498-39F353252C13}"/>
              </a:ext>
            </a:extLst>
          </p:cNvPr>
          <p:cNvSpPr/>
          <p:nvPr/>
        </p:nvSpPr>
        <p:spPr>
          <a:xfrm>
            <a:off x="1579130" y="1654629"/>
            <a:ext cx="6251274" cy="4339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91440" bIns="91440">
            <a:spAutoFit/>
          </a:bodyPr>
          <a:lstStyle/>
          <a:p>
            <a:pPr algn="ctr" eaLnBrk="0" hangingPunct="0">
              <a:lnSpc>
                <a:spcPct val="90000"/>
              </a:lnSpc>
              <a:buClr>
                <a:srgbClr val="FF9966"/>
              </a:buClr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https://researchtraining.nih.gov</a:t>
            </a:r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296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Career Development programs including K01, K08, K23, and K99/R00">
            <a:extLst>
              <a:ext uri="{FF2B5EF4-FFF2-40B4-BE49-F238E27FC236}">
                <a16:creationId xmlns:a16="http://schemas.microsoft.com/office/drawing/2014/main" id="{9F2867DE-3408-4747-9404-8432B5BFB031}"/>
              </a:ext>
            </a:extLst>
          </p:cNvPr>
          <p:cNvGrpSpPr/>
          <p:nvPr/>
        </p:nvGrpSpPr>
        <p:grpSpPr>
          <a:xfrm>
            <a:off x="78678" y="1271682"/>
            <a:ext cx="7756798" cy="4792038"/>
            <a:chOff x="1272145" y="1556395"/>
            <a:chExt cx="7068604" cy="436688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009" y="1556395"/>
              <a:ext cx="6888480" cy="100584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209" y="2515155"/>
              <a:ext cx="6812280" cy="116586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209" y="3697167"/>
              <a:ext cx="6987540" cy="103632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13"/>
            <a:stretch/>
          </p:blipFill>
          <p:spPr>
            <a:xfrm>
              <a:off x="1272145" y="4694574"/>
              <a:ext cx="6979920" cy="1228703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40C09CB-3DFA-4BBE-8132-A10CB4F4A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Career (K) Kiosk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FCC55E-CE89-C546-88EF-B815AD336AD7}"/>
              </a:ext>
            </a:extLst>
          </p:cNvPr>
          <p:cNvSpPr/>
          <p:nvPr/>
        </p:nvSpPr>
        <p:spPr>
          <a:xfrm>
            <a:off x="7726770" y="2798567"/>
            <a:ext cx="3919995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hlinkClick r:id="rId7"/>
              </a:rPr>
              <a:t>Active FOAs (Parent &amp; IC specific) can be found at: https://researchtraining.nih.gov/programs/</a:t>
            </a:r>
          </a:p>
          <a:p>
            <a:r>
              <a:rPr lang="en-US" sz="1400" b="1" dirty="0">
                <a:hlinkClick r:id="rId7"/>
              </a:rPr>
              <a:t>career-development</a:t>
            </a:r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3E2935-F9C0-EC4B-90B2-04E05E6ABBCF}"/>
              </a:ext>
            </a:extLst>
          </p:cNvPr>
          <p:cNvSpPr/>
          <p:nvPr/>
        </p:nvSpPr>
        <p:spPr>
          <a:xfrm>
            <a:off x="8079244" y="3790613"/>
            <a:ext cx="3286541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At that website click on each </a:t>
            </a:r>
          </a:p>
          <a:p>
            <a:r>
              <a:rPr lang="en-US" dirty="0"/>
              <a:t>K award type to view active FOAs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58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A91A7-4B0D-3F42-845C-4A4BDE159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5BCB2-9FBF-4790-B649-A418E43EF4BC}" type="datetime4">
              <a:rPr lang="en-US" smtClean="0"/>
              <a:pPr/>
              <a:t>October 27, 2020</a:t>
            </a:fld>
            <a:endParaRPr lang="en-US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D5594F92-2910-8549-9B2E-A7B50B6CA384}"/>
              </a:ext>
            </a:extLst>
          </p:cNvPr>
          <p:cNvSpPr txBox="1">
            <a:spLocks/>
          </p:cNvSpPr>
          <p:nvPr/>
        </p:nvSpPr>
        <p:spPr>
          <a:xfrm>
            <a:off x="3404018" y="1733918"/>
            <a:ext cx="5383964" cy="300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126BB4"/>
              </a:buClr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126BB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126BB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126BB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126BB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50" b="1" dirty="0">
                <a:solidFill>
                  <a:srgbClr val="126BB4"/>
                </a:solidFill>
              </a:rPr>
              <a:t>Supports protected time (75%) in 2 distinct phases: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5B03AD-5338-F747-901D-6C09C1C49884}"/>
              </a:ext>
            </a:extLst>
          </p:cNvPr>
          <p:cNvSpPr txBox="1"/>
          <p:nvPr/>
        </p:nvSpPr>
        <p:spPr>
          <a:xfrm>
            <a:off x="301805" y="921509"/>
            <a:ext cx="11579761" cy="715089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K99/R00: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to facilitate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transition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a mentored postdoctoral research position to an independent research position with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independent NIH research support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an earlier stage than the current norm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B51390-F2FE-BD4D-96AA-1A3F911DA9B5}"/>
              </a:ext>
            </a:extLst>
          </p:cNvPr>
          <p:cNvSpPr/>
          <p:nvPr/>
        </p:nvSpPr>
        <p:spPr>
          <a:xfrm>
            <a:off x="2052530" y="2094049"/>
            <a:ext cx="4043470" cy="15501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K99 – Phase 1- 2 years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Mentored: must be affiliated with an institution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4 years of attaining PhD or completing clinical training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 awardees: 94.7% transition to R00;  2014 awardees 87.6% transition to R00.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BB8DC3-8E54-F942-B78C-AB072D8D2519}"/>
              </a:ext>
            </a:extLst>
          </p:cNvPr>
          <p:cNvSpPr/>
          <p:nvPr/>
        </p:nvSpPr>
        <p:spPr>
          <a:xfrm>
            <a:off x="6366554" y="2097308"/>
            <a:ext cx="4272759" cy="15361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R00 – Phase 2 (3 years</a:t>
            </a:r>
            <a:r>
              <a:rPr lang="en-US" sz="13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(tenure-track or equivalent),own lab limited teaching and/or clinical responsibilities to assist pathway to next independent award.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‘Quality’ of tenure-track offer administratively reviewed by NIH staff before R00 awarded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48A551FA-889E-9240-AE9D-55E97F7122FB}"/>
              </a:ext>
            </a:extLst>
          </p:cNvPr>
          <p:cNvSpPr txBox="1">
            <a:spLocks/>
          </p:cNvSpPr>
          <p:nvPr/>
        </p:nvSpPr>
        <p:spPr>
          <a:xfrm>
            <a:off x="375770" y="3696773"/>
            <a:ext cx="11505796" cy="27432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126BB4"/>
              </a:buClr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126BB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126BB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126BB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126BB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300" b="1" i="1" dirty="0"/>
              <a:t>No U.S. citizenship requirement </a:t>
            </a:r>
            <a:r>
              <a:rPr lang="en-US" sz="1300" dirty="0"/>
              <a:t>for applicants to the </a:t>
            </a:r>
            <a:r>
              <a:rPr lang="en-US" sz="1300" b="1" dirty="0"/>
              <a:t>parent K99 (</a:t>
            </a:r>
            <a:r>
              <a:rPr lang="en-US" sz="1300" dirty="0">
                <a:hlinkClick r:id="rId2"/>
              </a:rPr>
              <a:t>PA-20-187</a:t>
            </a:r>
            <a:r>
              <a:rPr lang="en-US" sz="1300" dirty="0"/>
              <a:t>; </a:t>
            </a:r>
            <a:r>
              <a:rPr lang="en-US" sz="1300" dirty="0">
                <a:hlinkClick r:id="rId3"/>
              </a:rPr>
              <a:t>PA-20-188</a:t>
            </a:r>
            <a:r>
              <a:rPr lang="en-US" sz="1300" dirty="0"/>
              <a:t>; </a:t>
            </a:r>
            <a:r>
              <a:rPr lang="en-US" sz="1300" dirty="0">
                <a:hlinkClick r:id="rId4"/>
              </a:rPr>
              <a:t>PA-20-189</a:t>
            </a:r>
            <a:r>
              <a:rPr lang="en-US" sz="1300" dirty="0"/>
              <a:t>)</a:t>
            </a:r>
            <a:endParaRPr lang="en-US" sz="1300" b="1" dirty="0"/>
          </a:p>
          <a:p>
            <a:pPr marL="0" indent="0">
              <a:lnSpc>
                <a:spcPts val="100"/>
              </a:lnSpc>
              <a:buNone/>
            </a:pPr>
            <a:endParaRPr lang="en-US" sz="1300" b="1" dirty="0"/>
          </a:p>
          <a:p>
            <a:pPr marL="0" indent="0">
              <a:lnSpc>
                <a:spcPts val="100"/>
              </a:lnSpc>
              <a:buNone/>
            </a:pPr>
            <a:r>
              <a:rPr lang="en-US" sz="1300" b="1" dirty="0"/>
              <a:t>NIAID Physician Scientist K99-R00: </a:t>
            </a:r>
            <a:r>
              <a:rPr lang="en-US" sz="1300" dirty="0">
                <a:hlinkClick r:id="rId5"/>
              </a:rPr>
              <a:t>PAR-20-209</a:t>
            </a:r>
            <a:r>
              <a:rPr lang="en-US" sz="1300" dirty="0">
                <a:solidFill>
                  <a:srgbClr val="428BCA"/>
                </a:solidFill>
              </a:rPr>
              <a:t>;</a:t>
            </a:r>
            <a:r>
              <a:rPr lang="en-US" dirty="0">
                <a:hlinkClick r:id="rId6"/>
              </a:rPr>
              <a:t> </a:t>
            </a:r>
            <a:r>
              <a:rPr lang="en-US" sz="1300" dirty="0">
                <a:hlinkClick r:id="rId6"/>
              </a:rPr>
              <a:t>PAR-20-210</a:t>
            </a:r>
            <a:r>
              <a:rPr lang="en-US" sz="1300" dirty="0"/>
              <a:t>; </a:t>
            </a:r>
            <a:r>
              <a:rPr lang="en-US" sz="1300" dirty="0">
                <a:hlinkClick r:id="rId7"/>
              </a:rPr>
              <a:t>NOT-AI-19-034</a:t>
            </a:r>
            <a:r>
              <a:rPr lang="en-US" sz="1300" dirty="0"/>
              <a:t>; </a:t>
            </a:r>
            <a:r>
              <a:rPr lang="en-US" sz="1300" b="1" dirty="0"/>
              <a:t>Requires 50% effort; </a:t>
            </a:r>
            <a:r>
              <a:rPr lang="en-US" sz="1300" i="1" dirty="0"/>
              <a:t>no U.S. citizenship requirement</a:t>
            </a:r>
          </a:p>
          <a:p>
            <a:pPr marL="0" indent="0">
              <a:buNone/>
            </a:pPr>
            <a:r>
              <a:rPr lang="en-US" sz="1300" b="1" dirty="0"/>
              <a:t>NIDCR Dual Degree Dentist Scientist K99-R00 (</a:t>
            </a:r>
            <a:r>
              <a:rPr lang="en-US" sz="1300" dirty="0">
                <a:hlinkClick r:id="rId8"/>
              </a:rPr>
              <a:t>PAR-18-432</a:t>
            </a:r>
            <a:r>
              <a:rPr lang="en-US" sz="1300" dirty="0"/>
              <a:t>; </a:t>
            </a:r>
            <a:r>
              <a:rPr lang="en-US" sz="1300" dirty="0">
                <a:hlinkClick r:id="rId9"/>
              </a:rPr>
              <a:t>PAR-19-144</a:t>
            </a:r>
            <a:r>
              <a:rPr lang="en-US" sz="1300" dirty="0"/>
              <a:t>; </a:t>
            </a:r>
            <a:r>
              <a:rPr lang="en-US" sz="1300" dirty="0">
                <a:hlinkClick r:id="rId10"/>
              </a:rPr>
              <a:t>PAR-19-141</a:t>
            </a:r>
            <a:r>
              <a:rPr lang="en-US" sz="1300" dirty="0"/>
              <a:t>) </a:t>
            </a:r>
            <a:r>
              <a:rPr lang="en-US" sz="1300" i="1" dirty="0"/>
              <a:t>no U.S. citizenship requirement</a:t>
            </a:r>
            <a:r>
              <a:rPr lang="en-US" sz="1300" dirty="0"/>
              <a:t>. </a:t>
            </a:r>
          </a:p>
          <a:p>
            <a:pPr marL="0" indent="0">
              <a:buNone/>
            </a:pPr>
            <a:r>
              <a:rPr lang="en-US" sz="1300" b="1" dirty="0"/>
              <a:t>Brain Research through Advancing Innovative </a:t>
            </a:r>
            <a:r>
              <a:rPr lang="en-US" sz="1300" b="1" dirty="0" err="1"/>
              <a:t>Neurotechnologies</a:t>
            </a:r>
            <a:r>
              <a:rPr lang="en-US" sz="1300" b="1" dirty="0"/>
              <a:t> (BRAIN) Initiative K99-R00 to promote diversity (</a:t>
            </a:r>
            <a:r>
              <a:rPr lang="en-US" sz="1300" dirty="0">
                <a:hlinkClick r:id="rId11"/>
              </a:rPr>
              <a:t>RFA-NS-19-043</a:t>
            </a:r>
            <a:r>
              <a:rPr lang="en-US" sz="1400" dirty="0">
                <a:hlinkClick r:id="rId11"/>
              </a:rPr>
              <a:t> </a:t>
            </a:r>
            <a:r>
              <a:rPr lang="en-US" sz="1400" dirty="0"/>
              <a:t> </a:t>
            </a:r>
            <a:r>
              <a:rPr lang="en-US" sz="1300" dirty="0">
                <a:hlinkClick r:id="rId12"/>
              </a:rPr>
              <a:t>RFA-NS-19-044</a:t>
            </a:r>
            <a:r>
              <a:rPr lang="en-US" sz="1300" u="sng" dirty="0"/>
              <a:t>) </a:t>
            </a:r>
            <a:r>
              <a:rPr lang="en-US" sz="1300" b="1" i="1" dirty="0"/>
              <a:t>requires</a:t>
            </a:r>
            <a:r>
              <a:rPr lang="en-US" sz="1300" dirty="0"/>
              <a:t> </a:t>
            </a:r>
            <a:r>
              <a:rPr lang="en-US" sz="1300" i="1" dirty="0"/>
              <a:t>citizenship/permanent resident status</a:t>
            </a:r>
            <a:r>
              <a:rPr lang="en-US" sz="1300" dirty="0"/>
              <a:t>.</a:t>
            </a:r>
          </a:p>
          <a:p>
            <a:pPr marL="0" indent="0">
              <a:buNone/>
            </a:pPr>
            <a:r>
              <a:rPr lang="en-US" sz="1300" b="1" dirty="0"/>
              <a:t>Maximizing Opportunities for Scientific and Academic Independent Careers (MOSAIC) Postdoctoral Career Transition Award to Promote Diversity </a:t>
            </a:r>
            <a:r>
              <a:rPr lang="en-US" sz="1300" b="1" i="1" dirty="0"/>
              <a:t>K99-R00</a:t>
            </a:r>
            <a:r>
              <a:rPr lang="en-US" sz="1300" i="1" dirty="0"/>
              <a:t> </a:t>
            </a:r>
            <a:r>
              <a:rPr lang="en-US" sz="1300" b="1" i="1" dirty="0"/>
              <a:t>requires</a:t>
            </a:r>
            <a:r>
              <a:rPr lang="en-US" sz="1300" i="1" dirty="0"/>
              <a:t> citizenship/permanent resident status; </a:t>
            </a:r>
            <a:r>
              <a:rPr lang="en-US" sz="1300" dirty="0"/>
              <a:t>first due date February 12</a:t>
            </a:r>
            <a:r>
              <a:rPr lang="en-US" sz="1300" baseline="30000" dirty="0"/>
              <a:t>th</a:t>
            </a:r>
            <a:r>
              <a:rPr lang="en-US" sz="1300" dirty="0"/>
              <a:t> 2020 (</a:t>
            </a:r>
            <a:r>
              <a:rPr lang="en-US" sz="1300" dirty="0">
                <a:hlinkClick r:id="rId13"/>
              </a:rPr>
              <a:t>PAR-19-343</a:t>
            </a:r>
            <a:r>
              <a:rPr lang="en-US" sz="1300" dirty="0"/>
              <a:t>); </a:t>
            </a:r>
            <a:r>
              <a:rPr lang="en-US" sz="1300" b="1" dirty="0"/>
              <a:t>Institutional UE5 Co-operative Agreement </a:t>
            </a:r>
            <a:r>
              <a:rPr lang="en-US" sz="1300" dirty="0"/>
              <a:t>due date November 15</a:t>
            </a:r>
            <a:r>
              <a:rPr lang="en-US" sz="1300" baseline="30000" dirty="0"/>
              <a:t>th</a:t>
            </a:r>
            <a:r>
              <a:rPr lang="en-US" sz="1300" dirty="0"/>
              <a:t> 2019 (</a:t>
            </a:r>
            <a:r>
              <a:rPr lang="en-US" sz="1300" dirty="0">
                <a:hlinkClick r:id="rId14"/>
              </a:rPr>
              <a:t>PAR-19-342</a:t>
            </a:r>
            <a:r>
              <a:rPr lang="en-US" sz="1300" dirty="0"/>
              <a:t>) provides courses for skills development &amp; mentoring. </a:t>
            </a:r>
          </a:p>
          <a:p>
            <a:pPr marL="0" indent="0">
              <a:buNone/>
            </a:pPr>
            <a:r>
              <a:rPr lang="en-US" sz="1300" dirty="0"/>
              <a:t>Due to COVID two cycle extension of eligibility announced for Parent K99 </a:t>
            </a:r>
            <a:r>
              <a:rPr lang="en-US" sz="1300" dirty="0">
                <a:hlinkClick r:id="rId15"/>
              </a:rPr>
              <a:t>NOT-OD-20-158</a:t>
            </a:r>
            <a:r>
              <a:rPr lang="en-US" sz="1300" dirty="0"/>
              <a:t>; NIDCR K99 </a:t>
            </a:r>
            <a:r>
              <a:rPr lang="en-US" sz="1300" dirty="0">
                <a:hlinkClick r:id="rId16"/>
              </a:rPr>
              <a:t>NOT-DE-20-031</a:t>
            </a:r>
            <a:r>
              <a:rPr lang="en-US" sz="1300" dirty="0"/>
              <a:t>; Mosaic K99 </a:t>
            </a:r>
            <a:r>
              <a:rPr lang="en-US" sz="1300" dirty="0">
                <a:hlinkClick r:id="rId17"/>
              </a:rPr>
              <a:t>NOT-GM-20-051</a:t>
            </a:r>
            <a:r>
              <a:rPr lang="en-US" sz="1300" dirty="0"/>
              <a:t> </a:t>
            </a:r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endParaRPr lang="en-US" sz="1300" b="1" dirty="0"/>
          </a:p>
          <a:p>
            <a:pPr marL="0" indent="0">
              <a:buNone/>
            </a:pPr>
            <a:r>
              <a:rPr lang="en-US" sz="1300" b="1" dirty="0"/>
              <a:t> </a:t>
            </a:r>
          </a:p>
          <a:p>
            <a:pPr marL="0" indent="0">
              <a:buNone/>
            </a:pPr>
            <a:r>
              <a:rPr lang="en-US" sz="1300" b="1" dirty="0"/>
              <a:t> </a:t>
            </a:r>
          </a:p>
          <a:p>
            <a:endParaRPr lang="en-US" sz="13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E22EF6-B6EF-1640-A552-ABE254EFC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0544959" y="95901"/>
            <a:ext cx="843393" cy="842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239C93-A2AA-424A-BFA7-5194937C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Pathway to Independence Award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97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21" y="271554"/>
            <a:ext cx="11860758" cy="739300"/>
          </a:xfrm>
        </p:spPr>
        <p:txBody>
          <a:bodyPr>
            <a:noAutofit/>
          </a:bodyPr>
          <a:lstStyle/>
          <a:p>
            <a:r>
              <a:rPr lang="en-US" sz="3200" dirty="0"/>
              <a:t>K01, K08 and K23 FOAs with different requirements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F3F261-9FE8-4E95-8B65-7E916262C6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4120" y="2006619"/>
            <a:ext cx="3512135" cy="385187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228600" indent="0">
              <a:spcBef>
                <a:spcPts val="1200"/>
              </a:spcBef>
              <a:buNone/>
            </a:pPr>
            <a:r>
              <a:rPr lang="en-US" sz="2000" dirty="0"/>
              <a:t>Require PD/PI to conduct an </a:t>
            </a:r>
            <a:r>
              <a:rPr lang="en-US" sz="2000" b="1" dirty="0">
                <a:hlinkClick r:id="rId3"/>
              </a:rPr>
              <a:t>independent clinical trial</a:t>
            </a:r>
            <a:endParaRPr lang="en-US" sz="2000" b="1" dirty="0"/>
          </a:p>
          <a:p>
            <a:pPr marL="514350" indent="-285750">
              <a:spcBef>
                <a:spcPts val="1200"/>
              </a:spcBef>
            </a:pPr>
            <a:r>
              <a:rPr lang="en-US" sz="1600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PA-20-176 </a:t>
            </a:r>
            <a:r>
              <a:rPr lang="en-US" sz="1600" dirty="0"/>
              <a:t>(K01;14 IC)</a:t>
            </a:r>
            <a:endParaRPr lang="en-US" sz="1600" u="sng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514350" indent="-285750">
              <a:spcBef>
                <a:spcPts val="1200"/>
              </a:spcBef>
            </a:pPr>
            <a:r>
              <a:rPr lang="en-US" sz="1600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PA-20-202</a:t>
            </a:r>
            <a:r>
              <a:rPr lang="en-US" sz="1600" dirty="0"/>
              <a:t> (K08;15 IC)</a:t>
            </a:r>
          </a:p>
          <a:p>
            <a:pPr marL="514350" indent="-285750">
              <a:spcBef>
                <a:spcPts val="1200"/>
              </a:spcBef>
            </a:pPr>
            <a:r>
              <a:rPr lang="en-US" sz="1600" dirty="0">
                <a:hlinkClick r:id="rId5"/>
              </a:rPr>
              <a:t>PA-20-206</a:t>
            </a:r>
            <a:r>
              <a:rPr lang="en-US" sz="1600" dirty="0"/>
              <a:t> (K23;17 IC)</a:t>
            </a:r>
          </a:p>
          <a:p>
            <a:pPr marL="228600" indent="0">
              <a:spcBef>
                <a:spcPts val="1200"/>
              </a:spcBef>
              <a:buNone/>
            </a:pPr>
            <a:r>
              <a:rPr lang="en-US" sz="1600" dirty="0"/>
              <a:t>K applicant/awardee has primary or lead responsibility for conducting &amp; executing the trial (Funding is from the K award &amp; may be an ancillary or feasibility study)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6C3CE6-EEAA-4701-9A71-74D9434B7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7514" y="2050160"/>
            <a:ext cx="3512135" cy="364905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228600" indent="0">
              <a:spcBef>
                <a:spcPts val="1200"/>
              </a:spcBef>
              <a:buNone/>
            </a:pPr>
            <a:r>
              <a:rPr lang="en-US" sz="2000" dirty="0"/>
              <a:t>Permit </a:t>
            </a:r>
            <a:r>
              <a:rPr lang="en-US" sz="2000" b="1" dirty="0">
                <a:hlinkClick r:id="rId6"/>
              </a:rPr>
              <a:t>clinical trial research experience </a:t>
            </a:r>
            <a:r>
              <a:rPr lang="en-US" sz="2000" dirty="0"/>
              <a:t>but will NOT permit an independent clinical trial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hlinkClick r:id="rId7"/>
              </a:rPr>
              <a:t>PA-20-190 </a:t>
            </a:r>
            <a:r>
              <a:rPr lang="en-US" sz="1600" dirty="0"/>
              <a:t>(K01;16 IC)</a:t>
            </a:r>
            <a:endParaRPr lang="en-US" sz="1600" dirty="0">
              <a:hlinkClick r:id="rId7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hlinkClick r:id="rId7"/>
              </a:rPr>
              <a:t>PA-20-203</a:t>
            </a:r>
            <a:r>
              <a:rPr lang="en-US" sz="1600" dirty="0"/>
              <a:t> (K08; 20 IC)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hlinkClick r:id="rId8"/>
              </a:rPr>
              <a:t>PA-20-205</a:t>
            </a:r>
            <a:r>
              <a:rPr lang="en-US" sz="1600" dirty="0"/>
              <a:t> (K23; 19 IC)</a:t>
            </a:r>
          </a:p>
          <a:p>
            <a:pPr marL="0" indent="0">
              <a:buNone/>
            </a:pPr>
            <a:r>
              <a:rPr lang="en-US" sz="1600" dirty="0"/>
              <a:t>K applicant/awardee may propose research experience in a clinical trial led by the K award mentor or co-mentor.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0F2D1F-2E88-4209-9D9F-B3EEF2AC1809}"/>
              </a:ext>
            </a:extLst>
          </p:cNvPr>
          <p:cNvSpPr txBox="1"/>
          <p:nvPr/>
        </p:nvSpPr>
        <p:spPr>
          <a:xfrm>
            <a:off x="771523" y="1207635"/>
            <a:ext cx="10648954" cy="510778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26B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Opportunity Announcements (FOAs)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for K Awards will :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68E98E1F-4AAF-FC46-9A57-562DB0B2D6FF}"/>
              </a:ext>
            </a:extLst>
          </p:cNvPr>
          <p:cNvSpPr txBox="1">
            <a:spLocks/>
          </p:cNvSpPr>
          <p:nvPr/>
        </p:nvSpPr>
        <p:spPr>
          <a:xfrm>
            <a:off x="8116893" y="2105194"/>
            <a:ext cx="3480350" cy="36058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48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2000" dirty="0"/>
              <a:t>Permit </a:t>
            </a:r>
            <a:r>
              <a:rPr lang="en-US" sz="2000" b="1" u="sng" dirty="0">
                <a:solidFill>
                  <a:schemeClr val="accent1"/>
                </a:solidFill>
              </a:rPr>
              <a:t>Basic Experimental Studies with Humans (BESH)</a:t>
            </a:r>
            <a:endParaRPr lang="en-US" sz="2000" dirty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hlinkClick r:id="rId9"/>
              </a:rPr>
              <a:t>PA-20-191 </a:t>
            </a:r>
            <a:r>
              <a:rPr lang="en-US" sz="1600" dirty="0"/>
              <a:t>(K01; 9 IC)</a:t>
            </a:r>
            <a:endParaRPr lang="en-US" sz="1600" dirty="0">
              <a:hlinkClick r:id="rId9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hlinkClick r:id="rId9"/>
              </a:rPr>
              <a:t>PA-20-201</a:t>
            </a:r>
            <a:r>
              <a:rPr lang="en-US" sz="1600" dirty="0"/>
              <a:t> (K08; 13 IC)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hlinkClick r:id="rId10"/>
              </a:rPr>
              <a:t>PA-20-204</a:t>
            </a:r>
            <a:r>
              <a:rPr lang="en-US" sz="1600" dirty="0"/>
              <a:t> (K23; 12 IC)</a:t>
            </a:r>
          </a:p>
          <a:p>
            <a:pPr marL="0" indent="0">
              <a:buNone/>
            </a:pPr>
            <a:r>
              <a:rPr lang="en-US" sz="1600" dirty="0"/>
              <a:t>K applicant/awardee may propose basic science experimental studies involving humans which can be “prospective basic science studies involving human participants.”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38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DACFA56-9A49-49A6-8136-539153B593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451601"/>
              </p:ext>
            </p:extLst>
          </p:nvPr>
        </p:nvGraphicFramePr>
        <p:xfrm>
          <a:off x="1054366" y="1775744"/>
          <a:ext cx="10515600" cy="4159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4605202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85087453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81496998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068255834"/>
                    </a:ext>
                  </a:extLst>
                </a:gridCol>
              </a:tblGrid>
              <a:tr h="512148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122187"/>
                  </a:ext>
                </a:extLst>
              </a:tr>
              <a:tr h="55482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RECEIPT DATE</a:t>
                      </a:r>
                    </a:p>
                  </a:txBody>
                  <a:tcPr anchor="ctr">
                    <a:solidFill>
                      <a:srgbClr val="126B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REVIEW</a:t>
                      </a:r>
                    </a:p>
                  </a:txBody>
                  <a:tcPr anchor="ctr">
                    <a:solidFill>
                      <a:srgbClr val="126B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COUNCIL</a:t>
                      </a:r>
                    </a:p>
                  </a:txBody>
                  <a:tcPr anchor="ctr">
                    <a:solidFill>
                      <a:srgbClr val="126B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AWARD DATE</a:t>
                      </a:r>
                    </a:p>
                  </a:txBody>
                  <a:tcPr anchor="ctr">
                    <a:solidFill>
                      <a:srgbClr val="126B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711183"/>
                  </a:ext>
                </a:extLst>
              </a:tr>
              <a:tr h="13764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 12 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Resubmission Mar 12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Jun/July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October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December 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235300"/>
                  </a:ext>
                </a:extLst>
              </a:tr>
              <a:tr h="5740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 12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Resubmission Jul 12</a:t>
                      </a:r>
                    </a:p>
                  </a:txBody>
                  <a:tcPr marL="0" marR="0" marT="0" marB="0"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Oct/Nov</a:t>
                      </a:r>
                    </a:p>
                  </a:txBody>
                  <a:tcPr marL="0" marR="0" marT="0" marB="0"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January</a:t>
                      </a:r>
                    </a:p>
                  </a:txBody>
                  <a:tcPr marL="0" marR="0" marT="0" marB="0" anchor="ctr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April</a:t>
                      </a:r>
                    </a:p>
                  </a:txBody>
                  <a:tcPr marL="0" marR="0" marT="0" marB="0" anchor="ctr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750784"/>
                  </a:ext>
                </a:extLst>
              </a:tr>
              <a:tr h="5740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 12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Resubmission Nov 12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Feb/Mar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July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911440"/>
                  </a:ext>
                </a:extLst>
              </a:tr>
            </a:tbl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C7F96F15-043F-4EF9-A1CF-2102F786A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Timeline for K Applications</a:t>
            </a:r>
          </a:p>
        </p:txBody>
      </p:sp>
      <p:pic>
        <p:nvPicPr>
          <p:cNvPr id="12" name="Graphic 11" descr="Diploma">
            <a:extLst>
              <a:ext uri="{FF2B5EF4-FFF2-40B4-BE49-F238E27FC236}">
                <a16:creationId xmlns:a16="http://schemas.microsoft.com/office/drawing/2014/main" id="{7043C654-D149-49C0-BC7E-770317710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35088" y="1521923"/>
            <a:ext cx="791338" cy="791338"/>
          </a:xfrm>
          <a:prstGeom prst="rect">
            <a:avLst/>
          </a:prstGeom>
        </p:spPr>
      </p:pic>
      <p:pic>
        <p:nvPicPr>
          <p:cNvPr id="14" name="Graphic 13" descr="Open envelope">
            <a:extLst>
              <a:ext uri="{FF2B5EF4-FFF2-40B4-BE49-F238E27FC236}">
                <a16:creationId xmlns:a16="http://schemas.microsoft.com/office/drawing/2014/main" id="{A5D427AB-B9B6-4017-9200-3A4247D8E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38662" y="1516648"/>
            <a:ext cx="655968" cy="655968"/>
          </a:xfrm>
          <a:prstGeom prst="rect">
            <a:avLst/>
          </a:prstGeom>
        </p:spPr>
      </p:pic>
      <p:pic>
        <p:nvPicPr>
          <p:cNvPr id="17" name="Graphic 16" descr="Meeting">
            <a:extLst>
              <a:ext uri="{FF2B5EF4-FFF2-40B4-BE49-F238E27FC236}">
                <a16:creationId xmlns:a16="http://schemas.microsoft.com/office/drawing/2014/main" id="{9EA87AC5-694D-44E0-824A-BFA0BA838D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16549" y="1490748"/>
            <a:ext cx="834233" cy="834233"/>
          </a:xfrm>
          <a:prstGeom prst="rect">
            <a:avLst/>
          </a:prstGeom>
        </p:spPr>
      </p:pic>
      <p:pic>
        <p:nvPicPr>
          <p:cNvPr id="23" name="Graphic 22" descr="Magnifying glass">
            <a:extLst>
              <a:ext uri="{FF2B5EF4-FFF2-40B4-BE49-F238E27FC236}">
                <a16:creationId xmlns:a16="http://schemas.microsoft.com/office/drawing/2014/main" id="{5DD3E1E0-E7D4-4F4A-B5FD-D8E3A4C5A5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83800" y="1470411"/>
            <a:ext cx="748443" cy="748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897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K5AKIzNF"/>
  <p:tag name="ARTICULATE_SLIDE_THUMBNAIL_REFRESH" val="1"/>
  <p:tag name="ARTICULATE_SLIDE_COUNT" val="4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ersion_x0020_Notes xmlns="8a5db1ec-7ae6-4711-9c45-ac12a8162a3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C930B256096E419AA7DC2F4EF88867" ma:contentTypeVersion="7" ma:contentTypeDescription="Create a new document." ma:contentTypeScope="" ma:versionID="d0196c8d08f02468a3d89d63a43f7287">
  <xsd:schema xmlns:xsd="http://www.w3.org/2001/XMLSchema" xmlns:xs="http://www.w3.org/2001/XMLSchema" xmlns:p="http://schemas.microsoft.com/office/2006/metadata/properties" xmlns:ns2="8a5db1ec-7ae6-4711-9c45-ac12a8162a39" xmlns:ns3="cef12564-ffa3-4683-841e-06f6fa01ec6b" xmlns:ns4="2019b7dc-4b1c-4f91-b4fd-11595ef0ba40" targetNamespace="http://schemas.microsoft.com/office/2006/metadata/properties" ma:root="true" ma:fieldsID="aa742b89e0e85ec72b5796cc089d7384" ns2:_="" ns3:_="" ns4:_="">
    <xsd:import namespace="8a5db1ec-7ae6-4711-9c45-ac12a8162a39"/>
    <xsd:import namespace="cef12564-ffa3-4683-841e-06f6fa01ec6b"/>
    <xsd:import namespace="2019b7dc-4b1c-4f91-b4fd-11595ef0ba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Version_x0020_Notes" minOccurs="0"/>
                <xsd:element ref="ns3:SharedWithUsers" minOccurs="0"/>
                <xsd:element ref="ns4:SharedWithDetails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5db1ec-7ae6-4711-9c45-ac12a8162a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Version_x0020_Notes" ma:index="10" nillable="true" ma:displayName="Version Notes" ma:internalName="Version_x0020_Notes">
      <xsd:simpleType>
        <xsd:restriction base="dms:Text">
          <xsd:maxLength value="255"/>
        </xsd:restriction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f12564-ffa3-4683-841e-06f6fa01ec6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19b7dc-4b1c-4f91-b4fd-11595ef0ba40" elementFormDefault="qualified">
    <xsd:import namespace="http://schemas.microsoft.com/office/2006/documentManagement/types"/>
    <xsd:import namespace="http://schemas.microsoft.com/office/infopath/2007/PartnerControls"/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9270E1-7ED0-41CA-854D-9EB7543073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663D9E-F57E-4779-AA8D-DCC76D716388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8a5db1ec-7ae6-4711-9c45-ac12a8162a39"/>
    <ds:schemaRef ds:uri="http://purl.org/dc/terms/"/>
    <ds:schemaRef ds:uri="http://schemas.microsoft.com/office/infopath/2007/PartnerControls"/>
    <ds:schemaRef ds:uri="http://purl.org/dc/dcmitype/"/>
    <ds:schemaRef ds:uri="cef12564-ffa3-4683-841e-06f6fa01ec6b"/>
    <ds:schemaRef ds:uri="http://purl.org/dc/elements/1.1/"/>
    <ds:schemaRef ds:uri="2019b7dc-4b1c-4f91-b4fd-11595ef0ba4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F362BF5-D2FA-4E5F-8F23-71F9B833BB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5db1ec-7ae6-4711-9c45-ac12a8162a39"/>
    <ds:schemaRef ds:uri="cef12564-ffa3-4683-841e-06f6fa01ec6b"/>
    <ds:schemaRef ds:uri="2019b7dc-4b1c-4f91-b4fd-11595ef0ba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3068</TotalTime>
  <Words>4010</Words>
  <Application>Microsoft Office PowerPoint</Application>
  <PresentationFormat>Widescreen</PresentationFormat>
  <Paragraphs>489</Paragraphs>
  <Slides>36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Arial</vt:lpstr>
      <vt:lpstr>Arial Black</vt:lpstr>
      <vt:lpstr>Calibri</vt:lpstr>
      <vt:lpstr>Calibri Light</vt:lpstr>
      <vt:lpstr>Courier New</vt:lpstr>
      <vt:lpstr>Lucida Sans</vt:lpstr>
      <vt:lpstr>Open Sans Light</vt:lpstr>
      <vt:lpstr>Office Theme</vt:lpstr>
      <vt:lpstr>Writing an Effective  K Application</vt:lpstr>
      <vt:lpstr>NIH includes 27  Institutes and Centers</vt:lpstr>
      <vt:lpstr>FY 2018 NIH Operating Budget: $36,388,000</vt:lpstr>
      <vt:lpstr>Postdoctoral and Early  Research Career Training</vt:lpstr>
      <vt:lpstr>NIH Research Training Website</vt:lpstr>
      <vt:lpstr>Career (K) Kiosk</vt:lpstr>
      <vt:lpstr>Pathway to Independence Award </vt:lpstr>
      <vt:lpstr>K01, K08 and K23 FOAs with different requirements</vt:lpstr>
      <vt:lpstr>Timeline for K Applications</vt:lpstr>
      <vt:lpstr>Writing an Effective K Application</vt:lpstr>
      <vt:lpstr>Start Early</vt:lpstr>
      <vt:lpstr>Develop a Strategy </vt:lpstr>
      <vt:lpstr>Plan Your Application</vt:lpstr>
      <vt:lpstr>Don’t Propose Too Much</vt:lpstr>
      <vt:lpstr>Application Requirements</vt:lpstr>
      <vt:lpstr>A Few Tips  as You Write</vt:lpstr>
      <vt:lpstr>Candidate’s Qualifications</vt:lpstr>
      <vt:lpstr>Career Goals &amp; Objectives of the K Award</vt:lpstr>
      <vt:lpstr>Sponsor/Mentor(s),Collaborators,  Consultants</vt:lpstr>
      <vt:lpstr>Institutional Environment &amp; Commitment</vt:lpstr>
      <vt:lpstr>Specific Aims  of the Project</vt:lpstr>
      <vt:lpstr>A Few Tips on the Hypothesis</vt:lpstr>
      <vt:lpstr>Research Strategy</vt:lpstr>
      <vt:lpstr>Research Strategy</vt:lpstr>
      <vt:lpstr>Career Award Scored Review Criteria </vt:lpstr>
      <vt:lpstr>Career Award Scored Review Criteria </vt:lpstr>
      <vt:lpstr>Career Award Scored Review Criteria </vt:lpstr>
      <vt:lpstr>Additional Review Criteria &amp; Review Considerations</vt:lpstr>
      <vt:lpstr>Rigor in K Award Application and Review</vt:lpstr>
      <vt:lpstr>THANK YOU!  QUESTIONS?</vt:lpstr>
      <vt:lpstr>  ORCID iD Requirement for Trainees, Fellows &amp; Career Development (K) Appointees or Awardees:  NOT-OD-19-109    </vt:lpstr>
      <vt:lpstr>About Grants</vt:lpstr>
      <vt:lpstr> K-Awardees or Appointees</vt:lpstr>
      <vt:lpstr>Brief Overview of Grant Process</vt:lpstr>
      <vt:lpstr>Responsible Conduct of Research</vt:lpstr>
      <vt:lpstr>Diversity Supplement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Writing an Effective K Application</dc:title>
  <dc:creator>Kathy Chen</dc:creator>
  <cp:lastModifiedBy>Cummins, Sheri (NIH/OD) [E]</cp:lastModifiedBy>
  <cp:revision>117</cp:revision>
  <dcterms:created xsi:type="dcterms:W3CDTF">2018-01-29T16:47:27Z</dcterms:created>
  <dcterms:modified xsi:type="dcterms:W3CDTF">2020-10-27T23:37:18Z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0x010100B2C930B256096E419AA7DC2F4EF88867</vt:lpwstr>
  </property>
  <property fmtid="{D5CDD505-2E9C-101B-9397-08002B2CF9AE}" pid="3" name="ArticulateGUID">
    <vt:lpwstr>E325E394-D044-43BB-979F-61A2E0551756</vt:lpwstr>
  </property>
  <property fmtid="{D5CDD505-2E9C-101B-9397-08002B2CF9AE}" pid="4" name="ArticulatePath">
    <vt:lpwstr>https://rippleeffect.sharepoint.com/projects/active/OER/CTComms/2_SlideDeck/New OER Templates/OER_template7a_word cloud</vt:lpwstr>
  </property>
</Properties>
</file>