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4"/>
    <p:sldMasterId id="2147483805" r:id="rId5"/>
    <p:sldMasterId id="2147483823" r:id="rId6"/>
    <p:sldMasterId id="2147483836" r:id="rId7"/>
    <p:sldMasterId id="2147483850" r:id="rId8"/>
    <p:sldMasterId id="2147483863" r:id="rId9"/>
    <p:sldMasterId id="2147483876" r:id="rId10"/>
  </p:sldMasterIdLst>
  <p:notesMasterIdLst>
    <p:notesMasterId r:id="rId59"/>
  </p:notesMasterIdLst>
  <p:sldIdLst>
    <p:sldId id="257" r:id="rId11"/>
    <p:sldId id="258" r:id="rId12"/>
    <p:sldId id="275" r:id="rId13"/>
    <p:sldId id="296" r:id="rId14"/>
    <p:sldId id="441" r:id="rId15"/>
    <p:sldId id="380" r:id="rId16"/>
    <p:sldId id="343" r:id="rId17"/>
    <p:sldId id="325" r:id="rId18"/>
    <p:sldId id="355" r:id="rId19"/>
    <p:sldId id="457" r:id="rId20"/>
    <p:sldId id="326" r:id="rId21"/>
    <p:sldId id="327" r:id="rId22"/>
    <p:sldId id="472" r:id="rId23"/>
    <p:sldId id="473" r:id="rId24"/>
    <p:sldId id="489" r:id="rId25"/>
    <p:sldId id="331" r:id="rId26"/>
    <p:sldId id="391" r:id="rId27"/>
    <p:sldId id="396" r:id="rId28"/>
    <p:sldId id="444" r:id="rId29"/>
    <p:sldId id="334" r:id="rId30"/>
    <p:sldId id="337" r:id="rId31"/>
    <p:sldId id="340" r:id="rId32"/>
    <p:sldId id="269" r:id="rId33"/>
    <p:sldId id="528" r:id="rId34"/>
    <p:sldId id="445" r:id="rId35"/>
    <p:sldId id="364" r:id="rId36"/>
    <p:sldId id="369" r:id="rId37"/>
    <p:sldId id="349" r:id="rId38"/>
    <p:sldId id="350" r:id="rId39"/>
    <p:sldId id="372" r:id="rId40"/>
    <p:sldId id="371" r:id="rId41"/>
    <p:sldId id="354" r:id="rId42"/>
    <p:sldId id="460" r:id="rId43"/>
    <p:sldId id="384" r:id="rId44"/>
    <p:sldId id="379" r:id="rId45"/>
    <p:sldId id="462" r:id="rId46"/>
    <p:sldId id="351" r:id="rId47"/>
    <p:sldId id="290" r:id="rId48"/>
    <p:sldId id="303" r:id="rId49"/>
    <p:sldId id="385" r:id="rId50"/>
    <p:sldId id="459" r:id="rId51"/>
    <p:sldId id="458" r:id="rId52"/>
    <p:sldId id="359" r:id="rId53"/>
    <p:sldId id="294" r:id="rId54"/>
    <p:sldId id="394" r:id="rId55"/>
    <p:sldId id="395" r:id="rId56"/>
    <p:sldId id="456" r:id="rId57"/>
    <p:sldId id="455" r:id="rId58"/>
  </p:sldIdLst>
  <p:sldSz cx="10160000" cy="5715000"/>
  <p:notesSz cx="7010400" cy="9296400"/>
  <p:defaultTextStyle>
    <a:defPPr>
      <a:defRPr lang="en-US"/>
    </a:defPPr>
    <a:lvl1pPr marL="0" algn="l" defTabSz="792419" rtl="0" eaLnBrk="1" latinLnBrk="0" hangingPunct="1">
      <a:defRPr sz="1560" kern="1200">
        <a:solidFill>
          <a:schemeClr val="tx1"/>
        </a:solidFill>
        <a:latin typeface="+mn-lt"/>
        <a:ea typeface="+mn-ea"/>
        <a:cs typeface="+mn-cs"/>
      </a:defRPr>
    </a:lvl1pPr>
    <a:lvl2pPr marL="396210" algn="l" defTabSz="792419" rtl="0" eaLnBrk="1" latinLnBrk="0" hangingPunct="1">
      <a:defRPr sz="1560" kern="1200">
        <a:solidFill>
          <a:schemeClr val="tx1"/>
        </a:solidFill>
        <a:latin typeface="+mn-lt"/>
        <a:ea typeface="+mn-ea"/>
        <a:cs typeface="+mn-cs"/>
      </a:defRPr>
    </a:lvl2pPr>
    <a:lvl3pPr marL="792419" algn="l" defTabSz="792419" rtl="0" eaLnBrk="1" latinLnBrk="0" hangingPunct="1">
      <a:defRPr sz="1560" kern="1200">
        <a:solidFill>
          <a:schemeClr val="tx1"/>
        </a:solidFill>
        <a:latin typeface="+mn-lt"/>
        <a:ea typeface="+mn-ea"/>
        <a:cs typeface="+mn-cs"/>
      </a:defRPr>
    </a:lvl3pPr>
    <a:lvl4pPr marL="1188629" algn="l" defTabSz="792419" rtl="0" eaLnBrk="1" latinLnBrk="0" hangingPunct="1">
      <a:defRPr sz="1560" kern="1200">
        <a:solidFill>
          <a:schemeClr val="tx1"/>
        </a:solidFill>
        <a:latin typeface="+mn-lt"/>
        <a:ea typeface="+mn-ea"/>
        <a:cs typeface="+mn-cs"/>
      </a:defRPr>
    </a:lvl4pPr>
    <a:lvl5pPr marL="1584838" algn="l" defTabSz="792419" rtl="0" eaLnBrk="1" latinLnBrk="0" hangingPunct="1">
      <a:defRPr sz="1560" kern="1200">
        <a:solidFill>
          <a:schemeClr val="tx1"/>
        </a:solidFill>
        <a:latin typeface="+mn-lt"/>
        <a:ea typeface="+mn-ea"/>
        <a:cs typeface="+mn-cs"/>
      </a:defRPr>
    </a:lvl5pPr>
    <a:lvl6pPr marL="1981048" algn="l" defTabSz="792419" rtl="0" eaLnBrk="1" latinLnBrk="0" hangingPunct="1">
      <a:defRPr sz="1560" kern="1200">
        <a:solidFill>
          <a:schemeClr val="tx1"/>
        </a:solidFill>
        <a:latin typeface="+mn-lt"/>
        <a:ea typeface="+mn-ea"/>
        <a:cs typeface="+mn-cs"/>
      </a:defRPr>
    </a:lvl6pPr>
    <a:lvl7pPr marL="2377257" algn="l" defTabSz="792419" rtl="0" eaLnBrk="1" latinLnBrk="0" hangingPunct="1">
      <a:defRPr sz="1560" kern="1200">
        <a:solidFill>
          <a:schemeClr val="tx1"/>
        </a:solidFill>
        <a:latin typeface="+mn-lt"/>
        <a:ea typeface="+mn-ea"/>
        <a:cs typeface="+mn-cs"/>
      </a:defRPr>
    </a:lvl7pPr>
    <a:lvl8pPr marL="2773467" algn="l" defTabSz="792419" rtl="0" eaLnBrk="1" latinLnBrk="0" hangingPunct="1">
      <a:defRPr sz="1560" kern="1200">
        <a:solidFill>
          <a:schemeClr val="tx1"/>
        </a:solidFill>
        <a:latin typeface="+mn-lt"/>
        <a:ea typeface="+mn-ea"/>
        <a:cs typeface="+mn-cs"/>
      </a:defRPr>
    </a:lvl8pPr>
    <a:lvl9pPr marL="3169676" algn="l" defTabSz="792419" rtl="0" eaLnBrk="1" latinLnBrk="0" hangingPunct="1">
      <a:defRPr sz="15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49" autoAdjust="0"/>
  </p:normalViewPr>
  <p:slideViewPr>
    <p:cSldViewPr snapToGrid="0">
      <p:cViewPr varScale="1">
        <p:scale>
          <a:sx n="88" d="100"/>
          <a:sy n="88" d="100"/>
        </p:scale>
        <p:origin x="326"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026"/>
    </p:cViewPr>
  </p:sorterViewPr>
  <p:notesViewPr>
    <p:cSldViewPr snapToGrid="0">
      <p:cViewPr varScale="1">
        <p:scale>
          <a:sx n="85" d="100"/>
          <a:sy n="85" d="100"/>
        </p:scale>
        <p:origin x="20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mmins, Sheri (NIH/OD) [E]" userId="27ef1276-516b-499b-b919-42898e02f206" providerId="ADAL" clId="{CD90305B-56A7-48D7-AC36-CC0524F54C90}"/>
    <pc:docChg chg="delSld delMainMaster">
      <pc:chgData name="Cummins, Sheri (NIH/OD) [E]" userId="27ef1276-516b-499b-b919-42898e02f206" providerId="ADAL" clId="{CD90305B-56A7-48D7-AC36-CC0524F54C90}" dt="2021-10-24T22:43:44.690" v="0" actId="47"/>
      <pc:docMkLst>
        <pc:docMk/>
      </pc:docMkLst>
      <pc:sldChg chg="del">
        <pc:chgData name="Cummins, Sheri (NIH/OD) [E]" userId="27ef1276-516b-499b-b919-42898e02f206" providerId="ADAL" clId="{CD90305B-56A7-48D7-AC36-CC0524F54C90}" dt="2021-10-24T22:43:44.690" v="0" actId="47"/>
        <pc:sldMkLst>
          <pc:docMk/>
          <pc:sldMk cId="2237647382" sldId="259"/>
        </pc:sldMkLst>
      </pc:sldChg>
      <pc:sldMasterChg chg="del delSldLayout">
        <pc:chgData name="Cummins, Sheri (NIH/OD) [E]" userId="27ef1276-516b-499b-b919-42898e02f206" providerId="ADAL" clId="{CD90305B-56A7-48D7-AC36-CC0524F54C90}" dt="2021-10-24T22:43:44.690" v="0" actId="47"/>
        <pc:sldMasterMkLst>
          <pc:docMk/>
          <pc:sldMasterMk cId="3194637328" sldId="2147483880"/>
        </pc:sldMasterMkLst>
        <pc:sldLayoutChg chg="del">
          <pc:chgData name="Cummins, Sheri (NIH/OD) [E]" userId="27ef1276-516b-499b-b919-42898e02f206" providerId="ADAL" clId="{CD90305B-56A7-48D7-AC36-CC0524F54C90}" dt="2021-10-24T22:43:44.690" v="0" actId="47"/>
          <pc:sldLayoutMkLst>
            <pc:docMk/>
            <pc:sldMasterMk cId="3194637328" sldId="2147483880"/>
            <pc:sldLayoutMk cId="2857075704" sldId="2147483881"/>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2148721179" sldId="2147483882"/>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972228128" sldId="2147483883"/>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2012303028" sldId="2147483884"/>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3787281348" sldId="2147483885"/>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3611285822" sldId="2147483886"/>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2250260478" sldId="2147483887"/>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168184110" sldId="2147483888"/>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3474289620" sldId="2147483889"/>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4231290764" sldId="2147483890"/>
          </pc:sldLayoutMkLst>
        </pc:sldLayoutChg>
        <pc:sldLayoutChg chg="del">
          <pc:chgData name="Cummins, Sheri (NIH/OD) [E]" userId="27ef1276-516b-499b-b919-42898e02f206" providerId="ADAL" clId="{CD90305B-56A7-48D7-AC36-CC0524F54C90}" dt="2021-10-24T22:43:44.690" v="0" actId="47"/>
          <pc:sldLayoutMkLst>
            <pc:docMk/>
            <pc:sldMasterMk cId="3194637328" sldId="2147483880"/>
            <pc:sldLayoutMk cId="426632703" sldId="21474838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40" y="1"/>
            <a:ext cx="3037840" cy="466435"/>
          </a:xfrm>
          <a:prstGeom prst="rect">
            <a:avLst/>
          </a:prstGeom>
        </p:spPr>
        <p:txBody>
          <a:bodyPr vert="horz" lIns="93170" tIns="46585" rIns="93170" bIns="46585" rtlCol="0"/>
          <a:lstStyle>
            <a:lvl1pPr algn="r">
              <a:defRPr sz="1200"/>
            </a:lvl1pPr>
          </a:lstStyle>
          <a:p>
            <a:fld id="{22F9F008-513A-4EB1-92C7-518D0CE70381}" type="datetimeFigureOut">
              <a:rPr lang="en-US" smtClean="0"/>
              <a:t>10/24/2021</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70" tIns="46585" rIns="93170" bIns="46585" rtlCol="0" anchor="b"/>
          <a:lstStyle>
            <a:lvl1pPr algn="r">
              <a:defRPr sz="1200"/>
            </a:lvl1pPr>
          </a:lstStyle>
          <a:p>
            <a:fld id="{74B52857-2717-470C-A6BD-C33FBD134AE0}" type="slidenum">
              <a:rPr lang="en-US" smtClean="0"/>
              <a:t>‹#›</a:t>
            </a:fld>
            <a:endParaRPr lang="en-US"/>
          </a:p>
        </p:txBody>
      </p:sp>
    </p:spTree>
    <p:extLst>
      <p:ext uri="{BB962C8B-B14F-4D97-AF65-F5344CB8AC3E}">
        <p14:creationId xmlns:p14="http://schemas.microsoft.com/office/powerpoint/2010/main" val="812341253"/>
      </p:ext>
    </p:extLst>
  </p:cSld>
  <p:clrMap bg1="lt1" tx1="dk1" bg2="lt2" tx2="dk2" accent1="accent1" accent2="accent2" accent3="accent3" accent4="accent4" accent5="accent5" accent6="accent6" hlink="hlink" folHlink="folHlink"/>
  <p:notesStyle>
    <a:lvl1pPr marL="0" algn="l" defTabSz="792419" rtl="0" eaLnBrk="1" latinLnBrk="0" hangingPunct="1">
      <a:defRPr sz="1040" kern="1200">
        <a:solidFill>
          <a:schemeClr val="tx1"/>
        </a:solidFill>
        <a:latin typeface="+mn-lt"/>
        <a:ea typeface="+mn-ea"/>
        <a:cs typeface="+mn-cs"/>
      </a:defRPr>
    </a:lvl1pPr>
    <a:lvl2pPr marL="396210" algn="l" defTabSz="792419" rtl="0" eaLnBrk="1" latinLnBrk="0" hangingPunct="1">
      <a:defRPr sz="1040" kern="1200">
        <a:solidFill>
          <a:schemeClr val="tx1"/>
        </a:solidFill>
        <a:latin typeface="+mn-lt"/>
        <a:ea typeface="+mn-ea"/>
        <a:cs typeface="+mn-cs"/>
      </a:defRPr>
    </a:lvl2pPr>
    <a:lvl3pPr marL="792419" algn="l" defTabSz="792419" rtl="0" eaLnBrk="1" latinLnBrk="0" hangingPunct="1">
      <a:defRPr sz="1040" kern="1200">
        <a:solidFill>
          <a:schemeClr val="tx1"/>
        </a:solidFill>
        <a:latin typeface="+mn-lt"/>
        <a:ea typeface="+mn-ea"/>
        <a:cs typeface="+mn-cs"/>
      </a:defRPr>
    </a:lvl3pPr>
    <a:lvl4pPr marL="1188629" algn="l" defTabSz="792419" rtl="0" eaLnBrk="1" latinLnBrk="0" hangingPunct="1">
      <a:defRPr sz="1040" kern="1200">
        <a:solidFill>
          <a:schemeClr val="tx1"/>
        </a:solidFill>
        <a:latin typeface="+mn-lt"/>
        <a:ea typeface="+mn-ea"/>
        <a:cs typeface="+mn-cs"/>
      </a:defRPr>
    </a:lvl4pPr>
    <a:lvl5pPr marL="1584838" algn="l" defTabSz="792419" rtl="0" eaLnBrk="1" latinLnBrk="0" hangingPunct="1">
      <a:defRPr sz="1040" kern="1200">
        <a:solidFill>
          <a:schemeClr val="tx1"/>
        </a:solidFill>
        <a:latin typeface="+mn-lt"/>
        <a:ea typeface="+mn-ea"/>
        <a:cs typeface="+mn-cs"/>
      </a:defRPr>
    </a:lvl5pPr>
    <a:lvl6pPr marL="1981048" algn="l" defTabSz="792419" rtl="0" eaLnBrk="1" latinLnBrk="0" hangingPunct="1">
      <a:defRPr sz="1040" kern="1200">
        <a:solidFill>
          <a:schemeClr val="tx1"/>
        </a:solidFill>
        <a:latin typeface="+mn-lt"/>
        <a:ea typeface="+mn-ea"/>
        <a:cs typeface="+mn-cs"/>
      </a:defRPr>
    </a:lvl6pPr>
    <a:lvl7pPr marL="2377257" algn="l" defTabSz="792419" rtl="0" eaLnBrk="1" latinLnBrk="0" hangingPunct="1">
      <a:defRPr sz="1040" kern="1200">
        <a:solidFill>
          <a:schemeClr val="tx1"/>
        </a:solidFill>
        <a:latin typeface="+mn-lt"/>
        <a:ea typeface="+mn-ea"/>
        <a:cs typeface="+mn-cs"/>
      </a:defRPr>
    </a:lvl7pPr>
    <a:lvl8pPr marL="2773467" algn="l" defTabSz="792419" rtl="0" eaLnBrk="1" latinLnBrk="0" hangingPunct="1">
      <a:defRPr sz="1040" kern="1200">
        <a:solidFill>
          <a:schemeClr val="tx1"/>
        </a:solidFill>
        <a:latin typeface="+mn-lt"/>
        <a:ea typeface="+mn-ea"/>
        <a:cs typeface="+mn-cs"/>
      </a:defRPr>
    </a:lvl8pPr>
    <a:lvl9pPr marL="3169676" algn="l" defTabSz="792419" rtl="0" eaLnBrk="1" latinLnBrk="0" hangingPunct="1">
      <a:defRPr sz="10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B1BEF-3F68-EE41-85E3-C1813BEF4FBA}" type="slidenum">
              <a:rPr lang="en-US"/>
              <a:pPr/>
              <a:t>1</a:t>
            </a:fld>
            <a:endParaRPr lang="en-US" dirty="0"/>
          </a:p>
        </p:txBody>
      </p:sp>
      <p:sp>
        <p:nvSpPr>
          <p:cNvPr id="63490" name="Rectangle 2"/>
          <p:cNvSpPr>
            <a:spLocks noGrp="1" noRot="1" noChangeAspect="1" noChangeArrowheads="1" noTextEdit="1"/>
          </p:cNvSpPr>
          <p:nvPr>
            <p:ph type="sldImg"/>
          </p:nvPr>
        </p:nvSpPr>
        <p:spPr>
          <a:xfrm>
            <a:off x="715963" y="1162050"/>
            <a:ext cx="5578475" cy="3138488"/>
          </a:xfrm>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r>
              <a:rPr lang="en-US" dirty="0"/>
              <a:t>      </a:t>
            </a:r>
            <a:br>
              <a:rPr lang="en-US" dirty="0"/>
            </a:br>
            <a:endParaRPr lang="en-US" sz="800" dirty="0"/>
          </a:p>
        </p:txBody>
      </p:sp>
    </p:spTree>
    <p:extLst>
      <p:ext uri="{BB962C8B-B14F-4D97-AF65-F5344CB8AC3E}">
        <p14:creationId xmlns:p14="http://schemas.microsoft.com/office/powerpoint/2010/main" val="211034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1" dirty="0"/>
              <a:t>The NRSA programs</a:t>
            </a:r>
            <a:r>
              <a:rPr lang="en-US" b="1" baseline="0" dirty="0"/>
              <a:t> provide funding for fellows and trainees in specific cost categories as shown here.   </a:t>
            </a:r>
          </a:p>
          <a:p>
            <a:pPr marL="0" indent="0">
              <a:buFont typeface="Arial" panose="020B0604020202020204" pitchFamily="34" charset="0"/>
              <a:buNone/>
            </a:pP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F80AA6-7960-47D2-8C83-B864DD081AD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329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3E90-79D7-47DD-98FE-6DF8C69B1734}" type="slidenum">
              <a:rPr lang="en-US"/>
              <a:pPr/>
              <a:t>12</a:t>
            </a:fld>
            <a:endParaRPr lang="en-US" dirty="0"/>
          </a:p>
        </p:txBody>
      </p:sp>
      <p:sp>
        <p:nvSpPr>
          <p:cNvPr id="382978" name="Rectangle 2"/>
          <p:cNvSpPr>
            <a:spLocks noGrp="1" noRot="1" noChangeAspect="1" noChangeArrowheads="1" noTextEdit="1"/>
          </p:cNvSpPr>
          <p:nvPr>
            <p:ph type="sldImg"/>
          </p:nvPr>
        </p:nvSpPr>
        <p:spPr>
          <a:xfrm>
            <a:off x="411163" y="695325"/>
            <a:ext cx="6199187" cy="3487738"/>
          </a:xfrm>
          <a:ln/>
        </p:spPr>
      </p:sp>
      <p:sp>
        <p:nvSpPr>
          <p:cNvPr id="382979" name="Rectangle 3"/>
          <p:cNvSpPr>
            <a:spLocks noGrp="1" noChangeArrowheads="1"/>
          </p:cNvSpPr>
          <p:nvPr>
            <p:ph type="body" idx="1"/>
          </p:nvPr>
        </p:nvSpPr>
        <p:spPr>
          <a:xfrm>
            <a:off x="527403" y="4419601"/>
            <a:ext cx="6184405" cy="4583113"/>
          </a:xfrm>
        </p:spPr>
        <p:txBody>
          <a:bodyPr/>
          <a:lstStyle/>
          <a:p>
            <a:pPr marL="285750" indent="-285750">
              <a:lnSpc>
                <a:spcPct val="90000"/>
              </a:lnSpc>
              <a:buFont typeface="Arial" panose="020B0604020202020204" pitchFamily="34" charset="0"/>
              <a:buChar char="•"/>
            </a:pPr>
            <a:r>
              <a:rPr lang="en-US" sz="1400" b="1" dirty="0"/>
              <a:t>Some NIH institutes do not participate in certain fellowship programs.  Consult FOA and IC Table of IC-specific Requirements and Staff Contacts for participation of individual ICs and program parameters.</a:t>
            </a:r>
          </a:p>
          <a:p>
            <a:pPr marL="285750" indent="-285750">
              <a:lnSpc>
                <a:spcPct val="90000"/>
              </a:lnSpc>
              <a:buFont typeface="Arial" panose="020B0604020202020204" pitchFamily="34" charset="0"/>
              <a:buChar char="•"/>
            </a:pPr>
            <a:endParaRPr lang="en-US" sz="1400" b="1" dirty="0"/>
          </a:p>
          <a:p>
            <a:pPr marL="285750" indent="-285750">
              <a:lnSpc>
                <a:spcPct val="90000"/>
              </a:lnSpc>
              <a:buFont typeface="Arial" panose="020B0604020202020204" pitchFamily="34" charset="0"/>
              <a:buChar char="•"/>
            </a:pPr>
            <a:r>
              <a:rPr lang="en-US" sz="1400" b="1" dirty="0"/>
              <a:t>Eligible categories of individuals for the F31 Diversity are listed in the FOA.</a:t>
            </a:r>
          </a:p>
        </p:txBody>
      </p:sp>
    </p:spTree>
    <p:extLst>
      <p:ext uri="{BB962C8B-B14F-4D97-AF65-F5344CB8AC3E}">
        <p14:creationId xmlns:p14="http://schemas.microsoft.com/office/powerpoint/2010/main" val="51046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Funding Opportunity Announcement (FOA) provides all of the relevant policies and requirements for any given program, including K awards.</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Be sure to check if FOA has been re-issued</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Look for important Related Announcements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Important:  Click on Table of IC-Specific Information, Requirements, and Staff Contacts for eligibility, budget limits, and other requirements. </a:t>
            </a:r>
          </a:p>
        </p:txBody>
      </p:sp>
      <p:sp>
        <p:nvSpPr>
          <p:cNvPr id="4" name="Slide Number Placeholder 3"/>
          <p:cNvSpPr>
            <a:spLocks noGrp="1"/>
          </p:cNvSpPr>
          <p:nvPr>
            <p:ph type="sldNum" sz="quarter" idx="10"/>
          </p:nvPr>
        </p:nvSpPr>
        <p:spPr/>
        <p:txBody>
          <a:bodyPr/>
          <a:lstStyle/>
          <a:p>
            <a:pPr marL="0" marR="0" lvl="0" indent="0" algn="r" defTabSz="980048" rtl="0" eaLnBrk="0" fontAlgn="base" latinLnBrk="0" hangingPunct="0">
              <a:lnSpc>
                <a:spcPct val="100000"/>
              </a:lnSpc>
              <a:spcBef>
                <a:spcPct val="0"/>
              </a:spcBef>
              <a:spcAft>
                <a:spcPct val="0"/>
              </a:spcAft>
              <a:buClrTx/>
              <a:buSzTx/>
              <a:buFontTx/>
              <a:buNone/>
              <a:tabLst/>
              <a:defRPr/>
            </a:pPr>
            <a:fld id="{F68805DB-C0A5-4EB7-A295-D1B0D2AC4EEB}"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80048" rtl="0" eaLnBrk="0" fontAlgn="base" latinLnBrk="0" hangingPunct="0">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728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for the K99-R00 program to illustrate how an IC such as NICHD might specify certain cost limits and eligible topic areas.  There will be a similar IC table for all of the F Parent announcements.</a:t>
            </a:r>
          </a:p>
        </p:txBody>
      </p:sp>
      <p:sp>
        <p:nvSpPr>
          <p:cNvPr id="4" name="Slide Number Placeholder 3"/>
          <p:cNvSpPr>
            <a:spLocks noGrp="1"/>
          </p:cNvSpPr>
          <p:nvPr>
            <p:ph type="sldNum" sz="quarter" idx="10"/>
          </p:nvPr>
        </p:nvSpPr>
        <p:spPr/>
        <p:txBody>
          <a:bodyPr/>
          <a:lstStyle/>
          <a:p>
            <a:pPr marL="0" marR="0" lvl="0" indent="0" algn="r" defTabSz="980048" rtl="0" eaLnBrk="0" fontAlgn="base" latinLnBrk="0" hangingPunct="0">
              <a:lnSpc>
                <a:spcPct val="100000"/>
              </a:lnSpc>
              <a:spcBef>
                <a:spcPct val="0"/>
              </a:spcBef>
              <a:spcAft>
                <a:spcPct val="0"/>
              </a:spcAft>
              <a:buClrTx/>
              <a:buSzTx/>
              <a:buFontTx/>
              <a:buNone/>
              <a:tabLst/>
              <a:defRPr/>
            </a:pPr>
            <a:fld id="{F68805DB-C0A5-4EB7-A295-D1B0D2AC4EEB}"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80048" rtl="0" eaLnBrk="0" fontAlgn="base" latinLnBrk="0" hangingPunct="0">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5701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 packet available via FOA link.  These are SF424 instruction Guides. </a:t>
            </a:r>
          </a:p>
          <a:p>
            <a:endParaRPr lang="en-US" dirty="0"/>
          </a:p>
          <a:p>
            <a:br>
              <a:rPr lang="en-US" dirty="0"/>
            </a:br>
            <a:r>
              <a:rPr lang="en-US" b="1" i="1" dirty="0"/>
              <a:t>FAQ:  The FOA says to do one thing and the Application Guide says to do something else.  Which do I follow?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Application Guide instructions as default;  follow FOA if it adds or replaces standard instructions</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15</a:t>
            </a:fld>
            <a:endParaRPr lang="en-US"/>
          </a:p>
        </p:txBody>
      </p:sp>
    </p:spTree>
    <p:extLst>
      <p:ext uri="{BB962C8B-B14F-4D97-AF65-F5344CB8AC3E}">
        <p14:creationId xmlns:p14="http://schemas.microsoft.com/office/powerpoint/2010/main" val="1192916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B398E-5874-4FC2-958A-9509EEEF9EFB}" type="slidenum">
              <a:rPr lang="en-US"/>
              <a:pPr/>
              <a:t>16</a:t>
            </a:fld>
            <a:endParaRPr lang="en-US" dirty="0"/>
          </a:p>
        </p:txBody>
      </p:sp>
      <p:sp>
        <p:nvSpPr>
          <p:cNvPr id="387074" name="Rectangle 2"/>
          <p:cNvSpPr>
            <a:spLocks noGrp="1" noRot="1" noChangeAspect="1" noChangeArrowheads="1" noTextEdit="1"/>
          </p:cNvSpPr>
          <p:nvPr>
            <p:ph type="sldImg"/>
          </p:nvPr>
        </p:nvSpPr>
        <p:spPr>
          <a:xfrm>
            <a:off x="411163" y="695325"/>
            <a:ext cx="6199187" cy="3487738"/>
          </a:xfrm>
          <a:ln/>
        </p:spPr>
      </p:sp>
      <p:sp>
        <p:nvSpPr>
          <p:cNvPr id="387075" name="Rectangle 3"/>
          <p:cNvSpPr>
            <a:spLocks noGrp="1" noChangeArrowheads="1"/>
          </p:cNvSpPr>
          <p:nvPr>
            <p:ph type="body" idx="1"/>
          </p:nvPr>
        </p:nvSpPr>
        <p:spPr>
          <a:xfrm>
            <a:off x="936346" y="4414839"/>
            <a:ext cx="5137714" cy="3827462"/>
          </a:xfrm>
        </p:spPr>
        <p:txBody>
          <a:bodyPr/>
          <a:lstStyle/>
          <a:p>
            <a:endParaRPr lang="en-US" sz="1400" dirty="0"/>
          </a:p>
        </p:txBody>
      </p:sp>
    </p:spTree>
    <p:extLst>
      <p:ext uri="{BB962C8B-B14F-4D97-AF65-F5344CB8AC3E}">
        <p14:creationId xmlns:p14="http://schemas.microsoft.com/office/powerpoint/2010/main" val="196733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382E-64B7-41C2-A912-1DCD49BB530E}" type="slidenum">
              <a:rPr lang="en-US"/>
              <a:pPr/>
              <a:t>17</a:t>
            </a:fld>
            <a:endParaRPr lang="en-US" dirty="0"/>
          </a:p>
        </p:txBody>
      </p:sp>
      <p:sp>
        <p:nvSpPr>
          <p:cNvPr id="399362" name="Rectangle 2"/>
          <p:cNvSpPr>
            <a:spLocks noGrp="1" noRot="1" noChangeAspect="1" noChangeArrowheads="1" noTextEdit="1"/>
          </p:cNvSpPr>
          <p:nvPr>
            <p:ph type="sldImg"/>
          </p:nvPr>
        </p:nvSpPr>
        <p:spPr>
          <a:xfrm>
            <a:off x="427038" y="701675"/>
            <a:ext cx="6259512" cy="3522663"/>
          </a:xfrm>
          <a:ln/>
        </p:spPr>
      </p:sp>
      <p:sp>
        <p:nvSpPr>
          <p:cNvPr id="399363" name="Rectangle 3"/>
          <p:cNvSpPr>
            <a:spLocks noGrp="1" noChangeArrowheads="1"/>
          </p:cNvSpPr>
          <p:nvPr>
            <p:ph type="body" idx="1"/>
          </p:nvPr>
        </p:nvSpPr>
        <p:spPr>
          <a:xfrm>
            <a:off x="948918" y="4459294"/>
            <a:ext cx="5206693" cy="4228390"/>
          </a:xfrm>
        </p:spPr>
        <p:txBody>
          <a:bodyPr/>
          <a:lstStyle/>
          <a:p>
            <a:pPr marL="342900" indent="-342900">
              <a:spcBef>
                <a:spcPct val="0"/>
              </a:spcBef>
              <a:buFont typeface="Arial" panose="020B0604020202020204" pitchFamily="34" charset="0"/>
              <a:buChar char="•"/>
            </a:pPr>
            <a:r>
              <a:rPr lang="en-US" sz="2400" b="1" dirty="0"/>
              <a:t>Consult Section V of the FOA for review criteria. Those are the questions reviewers will use to rate your application.</a:t>
            </a:r>
          </a:p>
          <a:p>
            <a:pPr marL="342900" indent="-342900">
              <a:spcBef>
                <a:spcPct val="0"/>
              </a:spcBef>
              <a:buFont typeface="Arial" panose="020B0604020202020204" pitchFamily="34" charset="0"/>
              <a:buChar char="•"/>
            </a:pPr>
            <a:r>
              <a:rPr lang="en-US" sz="2400" b="1" dirty="0"/>
              <a:t>The Overall Impact score is not a numerical average of the Criterion scores.  Reviewers can weight the criteria differently.</a:t>
            </a:r>
          </a:p>
        </p:txBody>
      </p:sp>
    </p:spTree>
    <p:extLst>
      <p:ext uri="{BB962C8B-B14F-4D97-AF65-F5344CB8AC3E}">
        <p14:creationId xmlns:p14="http://schemas.microsoft.com/office/powerpoint/2010/main" val="337091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18</a:t>
            </a:fld>
            <a:endParaRPr lang="en-US"/>
          </a:p>
        </p:txBody>
      </p:sp>
    </p:spTree>
    <p:extLst>
      <p:ext uri="{BB962C8B-B14F-4D97-AF65-F5344CB8AC3E}">
        <p14:creationId xmlns:p14="http://schemas.microsoft.com/office/powerpoint/2010/main" val="2025824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19</a:t>
            </a:fld>
            <a:endParaRPr lang="en-US"/>
          </a:p>
        </p:txBody>
      </p:sp>
    </p:spTree>
    <p:extLst>
      <p:ext uri="{BB962C8B-B14F-4D97-AF65-F5344CB8AC3E}">
        <p14:creationId xmlns:p14="http://schemas.microsoft.com/office/powerpoint/2010/main" val="1348058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5088C-B517-4215-ADCB-A2C88824CAE8}" type="slidenum">
              <a:rPr lang="en-US"/>
              <a:pPr/>
              <a:t>21</a:t>
            </a:fld>
            <a:endParaRPr lang="en-US" dirty="0"/>
          </a:p>
        </p:txBody>
      </p:sp>
      <p:sp>
        <p:nvSpPr>
          <p:cNvPr id="393218" name="Rectangle 2"/>
          <p:cNvSpPr>
            <a:spLocks noGrp="1" noRot="1" noChangeAspect="1" noChangeArrowheads="1" noTextEdit="1"/>
          </p:cNvSpPr>
          <p:nvPr>
            <p:ph type="sldImg"/>
          </p:nvPr>
        </p:nvSpPr>
        <p:spPr>
          <a:xfrm>
            <a:off x="411163" y="695325"/>
            <a:ext cx="6199187" cy="3487738"/>
          </a:xfrm>
          <a:ln/>
        </p:spPr>
      </p:sp>
      <p:sp>
        <p:nvSpPr>
          <p:cNvPr id="393219" name="Rectangle 3"/>
          <p:cNvSpPr>
            <a:spLocks noGrp="1" noChangeArrowheads="1"/>
          </p:cNvSpPr>
          <p:nvPr>
            <p:ph type="body" idx="1"/>
          </p:nvPr>
        </p:nvSpPr>
        <p:spPr>
          <a:xfrm>
            <a:off x="936346" y="4414839"/>
            <a:ext cx="5137714" cy="4186237"/>
          </a:xfrm>
        </p:spPr>
        <p:txBody>
          <a:bodyPr/>
          <a:lstStyle/>
          <a:p>
            <a:endParaRPr lang="en-US" dirty="0"/>
          </a:p>
        </p:txBody>
      </p:sp>
    </p:spTree>
    <p:extLst>
      <p:ext uri="{BB962C8B-B14F-4D97-AF65-F5344CB8AC3E}">
        <p14:creationId xmlns:p14="http://schemas.microsoft.com/office/powerpoint/2010/main" val="149933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4B52857-2717-470C-A6BD-C33FBD134AE0}" type="slidenum">
              <a:rPr lang="en-US" smtClean="0"/>
              <a:t>2</a:t>
            </a:fld>
            <a:endParaRPr lang="en-US" dirty="0"/>
          </a:p>
        </p:txBody>
      </p:sp>
    </p:spTree>
    <p:extLst>
      <p:ext uri="{BB962C8B-B14F-4D97-AF65-F5344CB8AC3E}">
        <p14:creationId xmlns:p14="http://schemas.microsoft.com/office/powerpoint/2010/main" val="4238821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382E-64B7-41C2-A912-1DCD49BB530E}" type="slidenum">
              <a:rPr lang="en-US"/>
              <a:pPr/>
              <a:t>22</a:t>
            </a:fld>
            <a:endParaRPr lang="en-US" dirty="0"/>
          </a:p>
        </p:txBody>
      </p:sp>
      <p:sp>
        <p:nvSpPr>
          <p:cNvPr id="399362" name="Rectangle 2"/>
          <p:cNvSpPr>
            <a:spLocks noGrp="1" noRot="1" noChangeAspect="1" noChangeArrowheads="1" noTextEdit="1"/>
          </p:cNvSpPr>
          <p:nvPr>
            <p:ph type="sldImg"/>
          </p:nvPr>
        </p:nvSpPr>
        <p:spPr>
          <a:xfrm>
            <a:off x="411163" y="695325"/>
            <a:ext cx="6199187" cy="3487738"/>
          </a:xfrm>
          <a:ln/>
        </p:spPr>
      </p:sp>
      <p:sp>
        <p:nvSpPr>
          <p:cNvPr id="399363" name="Rectangle 3"/>
          <p:cNvSpPr>
            <a:spLocks noGrp="1" noChangeArrowheads="1"/>
          </p:cNvSpPr>
          <p:nvPr>
            <p:ph type="body" idx="1"/>
          </p:nvPr>
        </p:nvSpPr>
        <p:spPr>
          <a:xfrm>
            <a:off x="936346" y="4414839"/>
            <a:ext cx="5137714" cy="4186237"/>
          </a:xfrm>
        </p:spPr>
        <p:txBody>
          <a:bodyPr/>
          <a:lstStyle/>
          <a:p>
            <a:pPr>
              <a:spcBef>
                <a:spcPct val="0"/>
              </a:spcBef>
            </a:pPr>
            <a:endParaRPr lang="en-US" sz="2400" dirty="0"/>
          </a:p>
        </p:txBody>
      </p:sp>
    </p:spTree>
    <p:extLst>
      <p:ext uri="{BB962C8B-B14F-4D97-AF65-F5344CB8AC3E}">
        <p14:creationId xmlns:p14="http://schemas.microsoft.com/office/powerpoint/2010/main" val="2640536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382E-64B7-41C2-A912-1DCD49BB530E}" type="slidenum">
              <a:rPr lang="en-US"/>
              <a:pPr/>
              <a:t>23</a:t>
            </a:fld>
            <a:endParaRPr lang="en-US" dirty="0"/>
          </a:p>
        </p:txBody>
      </p:sp>
      <p:sp>
        <p:nvSpPr>
          <p:cNvPr id="399362" name="Rectangle 2"/>
          <p:cNvSpPr>
            <a:spLocks noGrp="1" noRot="1" noChangeAspect="1" noChangeArrowheads="1" noTextEdit="1"/>
          </p:cNvSpPr>
          <p:nvPr>
            <p:ph type="sldImg"/>
          </p:nvPr>
        </p:nvSpPr>
        <p:spPr>
          <a:xfrm>
            <a:off x="427038" y="701675"/>
            <a:ext cx="6259512" cy="3522663"/>
          </a:xfrm>
          <a:ln/>
        </p:spPr>
      </p:sp>
      <p:sp>
        <p:nvSpPr>
          <p:cNvPr id="399363" name="Rectangle 3"/>
          <p:cNvSpPr>
            <a:spLocks noGrp="1" noChangeArrowheads="1"/>
          </p:cNvSpPr>
          <p:nvPr>
            <p:ph type="body" idx="1"/>
          </p:nvPr>
        </p:nvSpPr>
        <p:spPr>
          <a:xfrm>
            <a:off x="948918" y="4459294"/>
            <a:ext cx="5206693" cy="4228390"/>
          </a:xfrm>
        </p:spPr>
        <p:txBody>
          <a:bodyPr/>
          <a:lstStyle/>
          <a:p>
            <a:pPr>
              <a:spcBef>
                <a:spcPct val="0"/>
              </a:spcBef>
            </a:pPr>
            <a:endParaRPr lang="en-US" sz="2400" dirty="0"/>
          </a:p>
        </p:txBody>
      </p:sp>
    </p:spTree>
    <p:extLst>
      <p:ext uri="{BB962C8B-B14F-4D97-AF65-F5344CB8AC3E}">
        <p14:creationId xmlns:p14="http://schemas.microsoft.com/office/powerpoint/2010/main" val="920804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013721-A7B7-40E6-AB32-5783DBF327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049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25</a:t>
            </a:fld>
            <a:endParaRPr lang="en-US"/>
          </a:p>
        </p:txBody>
      </p:sp>
    </p:spTree>
    <p:extLst>
      <p:ext uri="{BB962C8B-B14F-4D97-AF65-F5344CB8AC3E}">
        <p14:creationId xmlns:p14="http://schemas.microsoft.com/office/powerpoint/2010/main" val="1065528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F438B-09F9-4610-9166-8385DAA027B0}" type="slidenum">
              <a:rPr lang="en-US"/>
              <a:pPr/>
              <a:t>26</a:t>
            </a:fld>
            <a:endParaRPr lang="en-US" dirty="0"/>
          </a:p>
        </p:txBody>
      </p:sp>
      <p:sp>
        <p:nvSpPr>
          <p:cNvPr id="291842" name="Rectangle 2"/>
          <p:cNvSpPr>
            <a:spLocks noGrp="1" noRot="1" noChangeAspect="1" noChangeArrowheads="1" noTextEdit="1"/>
          </p:cNvSpPr>
          <p:nvPr>
            <p:ph type="sldImg"/>
          </p:nvPr>
        </p:nvSpPr>
        <p:spPr>
          <a:xfrm>
            <a:off x="411163" y="695325"/>
            <a:ext cx="6199187" cy="3487738"/>
          </a:xfrm>
          <a:ln/>
        </p:spPr>
      </p:sp>
      <p:sp>
        <p:nvSpPr>
          <p:cNvPr id="291843" name="Rectangle 3"/>
          <p:cNvSpPr>
            <a:spLocks noGrp="1" noChangeArrowheads="1"/>
          </p:cNvSpPr>
          <p:nvPr>
            <p:ph type="body" idx="1"/>
          </p:nvPr>
        </p:nvSpPr>
        <p:spPr>
          <a:xfrm>
            <a:off x="936346" y="4414839"/>
            <a:ext cx="5137714" cy="4186237"/>
          </a:xfrm>
        </p:spPr>
        <p:txBody>
          <a:bodyPr/>
          <a:lstStyle/>
          <a:p>
            <a:endParaRPr lang="en-US" sz="1600" dirty="0"/>
          </a:p>
          <a:p>
            <a:endParaRPr kumimoji="0" lang="en-US" altLang="en-US" sz="1600" b="1" u="sng" dirty="0"/>
          </a:p>
        </p:txBody>
      </p:sp>
    </p:spTree>
    <p:extLst>
      <p:ext uri="{BB962C8B-B14F-4D97-AF65-F5344CB8AC3E}">
        <p14:creationId xmlns:p14="http://schemas.microsoft.com/office/powerpoint/2010/main" val="2222577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70A3C-3F4D-432E-9139-1847DA19A9DE}" type="slidenum">
              <a:rPr lang="en-US"/>
              <a:pPr/>
              <a:t>27</a:t>
            </a:fld>
            <a:endParaRPr lang="en-US" dirty="0"/>
          </a:p>
        </p:txBody>
      </p:sp>
      <p:sp>
        <p:nvSpPr>
          <p:cNvPr id="304130" name="Rectangle 2"/>
          <p:cNvSpPr>
            <a:spLocks noGrp="1" noRot="1" noChangeAspect="1" noChangeArrowheads="1" noTextEdit="1"/>
          </p:cNvSpPr>
          <p:nvPr>
            <p:ph type="sldImg"/>
          </p:nvPr>
        </p:nvSpPr>
        <p:spPr>
          <a:xfrm>
            <a:off x="411163" y="695325"/>
            <a:ext cx="6199187" cy="3487738"/>
          </a:xfrm>
          <a:ln/>
        </p:spPr>
      </p:sp>
      <p:sp>
        <p:nvSpPr>
          <p:cNvPr id="304131" name="Rectangle 3"/>
          <p:cNvSpPr>
            <a:spLocks noGrp="1" noChangeArrowheads="1"/>
          </p:cNvSpPr>
          <p:nvPr>
            <p:ph type="body" idx="1"/>
          </p:nvPr>
        </p:nvSpPr>
        <p:spPr>
          <a:xfrm>
            <a:off x="936346" y="4414839"/>
            <a:ext cx="5137714" cy="4186237"/>
          </a:xfrm>
        </p:spPr>
        <p:txBody>
          <a:bodyPr/>
          <a:lstStyle/>
          <a:p>
            <a:endParaRPr lang="en-US" altLang="en-US" sz="1000" dirty="0"/>
          </a:p>
          <a:p>
            <a:pPr marL="171450" indent="-171450">
              <a:buFont typeface="Arial" panose="020B0604020202020204" pitchFamily="34" charset="0"/>
              <a:buChar char="•"/>
            </a:pPr>
            <a:r>
              <a:rPr kumimoji="0" lang="en-US" altLang="en-US" sz="1000" b="1" u="none" dirty="0"/>
              <a:t>Activation and Termination are submitted thru </a:t>
            </a:r>
            <a:r>
              <a:rPr kumimoji="0" lang="en-US" altLang="en-US" sz="1000" b="1" u="none" dirty="0" err="1"/>
              <a:t>xTRAIN</a:t>
            </a:r>
            <a:endParaRPr kumimoji="0" lang="en-US" altLang="en-US" sz="1000" b="1" u="none" dirty="0"/>
          </a:p>
          <a:p>
            <a:pPr marL="171450" indent="-171450">
              <a:buFont typeface="Arial" panose="020B0604020202020204" pitchFamily="34" charset="0"/>
              <a:buChar char="•"/>
            </a:pPr>
            <a:endParaRPr kumimoji="0" lang="en-US" altLang="en-US" sz="1000" b="1" u="none" dirty="0"/>
          </a:p>
          <a:p>
            <a:pPr marL="171450" indent="-171450">
              <a:buFont typeface="Arial" panose="020B0604020202020204" pitchFamily="34" charset="0"/>
              <a:buChar char="•"/>
            </a:pPr>
            <a:r>
              <a:rPr kumimoji="0" lang="en-US" altLang="en-US" sz="1000" b="1" u="none" dirty="0"/>
              <a:t>For early termination (before scheduled project end date), Termination Notice is due asap – will require a revised </a:t>
            </a:r>
            <a:r>
              <a:rPr kumimoji="0" lang="en-US" altLang="en-US" sz="1000" b="1" u="none" dirty="0" err="1"/>
              <a:t>NoA</a:t>
            </a:r>
            <a:r>
              <a:rPr kumimoji="0" lang="en-US" altLang="en-US" sz="1000" b="1" u="none" dirty="0"/>
              <a:t>; otherwise due 30 days after termination ends</a:t>
            </a:r>
          </a:p>
          <a:p>
            <a:endParaRPr kumimoji="0" lang="en-US" altLang="en-US" sz="1000" b="1" u="sng" dirty="0"/>
          </a:p>
        </p:txBody>
      </p:sp>
    </p:spTree>
    <p:extLst>
      <p:ext uri="{BB962C8B-B14F-4D97-AF65-F5344CB8AC3E}">
        <p14:creationId xmlns:p14="http://schemas.microsoft.com/office/powerpoint/2010/main" val="723626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F8884-DAF4-4A82-8D56-CDE6CDB0F821}" type="slidenum">
              <a:rPr lang="en-US"/>
              <a:pPr/>
              <a:t>28</a:t>
            </a:fld>
            <a:endParaRPr lang="en-US" dirty="0"/>
          </a:p>
        </p:txBody>
      </p:sp>
      <p:sp>
        <p:nvSpPr>
          <p:cNvPr id="259074" name="Rectangle 2"/>
          <p:cNvSpPr>
            <a:spLocks noGrp="1" noRot="1" noChangeAspect="1" noChangeArrowheads="1" noTextEdit="1"/>
          </p:cNvSpPr>
          <p:nvPr>
            <p:ph type="sldImg"/>
          </p:nvPr>
        </p:nvSpPr>
        <p:spPr>
          <a:xfrm>
            <a:off x="411163" y="695325"/>
            <a:ext cx="6199187" cy="3487738"/>
          </a:xfrm>
          <a:ln/>
        </p:spPr>
      </p:sp>
      <p:sp>
        <p:nvSpPr>
          <p:cNvPr id="259075" name="Rectangle 3"/>
          <p:cNvSpPr>
            <a:spLocks noGrp="1" noChangeArrowheads="1"/>
          </p:cNvSpPr>
          <p:nvPr>
            <p:ph type="body" idx="1"/>
          </p:nvPr>
        </p:nvSpPr>
        <p:spPr>
          <a:xfrm>
            <a:off x="936346" y="4414839"/>
            <a:ext cx="5137714" cy="4186237"/>
          </a:xfrm>
        </p:spPr>
        <p:txBody>
          <a:bodyPr/>
          <a:lstStyle/>
          <a:p>
            <a:endParaRPr lang="en-US" dirty="0"/>
          </a:p>
        </p:txBody>
      </p:sp>
    </p:spTree>
    <p:extLst>
      <p:ext uri="{BB962C8B-B14F-4D97-AF65-F5344CB8AC3E}">
        <p14:creationId xmlns:p14="http://schemas.microsoft.com/office/powerpoint/2010/main" val="1629897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7BE44-7E8C-4918-B0EE-F137BA16683E}" type="slidenum">
              <a:rPr lang="en-US"/>
              <a:pPr/>
              <a:t>29</a:t>
            </a:fld>
            <a:endParaRPr lang="en-US" dirty="0"/>
          </a:p>
        </p:txBody>
      </p:sp>
      <p:sp>
        <p:nvSpPr>
          <p:cNvPr id="261122" name="Rectangle 2"/>
          <p:cNvSpPr>
            <a:spLocks noGrp="1" noRot="1" noChangeAspect="1" noChangeArrowheads="1" noTextEdit="1"/>
          </p:cNvSpPr>
          <p:nvPr>
            <p:ph type="sldImg"/>
          </p:nvPr>
        </p:nvSpPr>
        <p:spPr>
          <a:xfrm>
            <a:off x="411163" y="695325"/>
            <a:ext cx="6199187" cy="3487738"/>
          </a:xfrm>
          <a:ln/>
        </p:spPr>
      </p:sp>
      <p:sp>
        <p:nvSpPr>
          <p:cNvPr id="261123" name="Rectangle 3"/>
          <p:cNvSpPr>
            <a:spLocks noGrp="1" noChangeArrowheads="1"/>
          </p:cNvSpPr>
          <p:nvPr>
            <p:ph type="body" idx="1"/>
          </p:nvPr>
        </p:nvSpPr>
        <p:spPr>
          <a:xfrm>
            <a:off x="936346" y="4414839"/>
            <a:ext cx="5137714" cy="4186237"/>
          </a:xfrm>
        </p:spPr>
        <p:txBody>
          <a:bodyPr/>
          <a:lstStyle/>
          <a:p>
            <a:r>
              <a:rPr lang="en-US" sz="1200" dirty="0">
                <a:solidFill>
                  <a:schemeClr val="tx2"/>
                </a:solidFill>
                <a:effectLst>
                  <a:outerShdw blurRad="38100" dist="38100" dir="2700000" algn="tl">
                    <a:srgbClr val="000000">
                      <a:alpha val="43137"/>
                    </a:srgbClr>
                  </a:outerShdw>
                </a:effectLst>
              </a:rPr>
              <a:t>Employer/Employee relationship</a:t>
            </a:r>
          </a:p>
          <a:p>
            <a:endParaRPr lang="en-US" sz="1200" dirty="0">
              <a:solidFill>
                <a:schemeClr val="tx2"/>
              </a:solidFill>
              <a:effectLst>
                <a:outerShdw blurRad="38100" dist="38100" dir="2700000" algn="tl">
                  <a:srgbClr val="000000">
                    <a:alpha val="43137"/>
                  </a:srgbClr>
                </a:outerShdw>
              </a:effectLst>
            </a:endParaRPr>
          </a:p>
          <a:p>
            <a:r>
              <a:rPr lang="en-US" sz="1200" dirty="0">
                <a:solidFill>
                  <a:schemeClr val="tx2"/>
                </a:solidFill>
                <a:effectLst>
                  <a:outerShdw blurRad="38100" dist="38100" dir="2700000" algn="tl">
                    <a:srgbClr val="000000">
                      <a:alpha val="43137"/>
                    </a:srgbClr>
                  </a:outerShdw>
                </a:effectLst>
              </a:rPr>
              <a:t>Different from the work being done on the NRSA program.</a:t>
            </a:r>
          </a:p>
          <a:p>
            <a:endParaRPr lang="en-US" sz="1200" dirty="0">
              <a:solidFill>
                <a:schemeClr val="tx2"/>
              </a:solidFill>
              <a:effectLst>
                <a:outerShdw blurRad="38100" dist="38100" dir="2700000" algn="tl">
                  <a:srgbClr val="000000">
                    <a:alpha val="43137"/>
                  </a:srgbClr>
                </a:outerShdw>
              </a:effectLst>
            </a:endParaRPr>
          </a:p>
          <a:p>
            <a:r>
              <a:rPr lang="en-US" sz="1200" dirty="0">
                <a:solidFill>
                  <a:schemeClr val="tx2"/>
                </a:solidFill>
                <a:effectLst>
                  <a:outerShdw blurRad="38100" dist="38100" dir="2700000" algn="tl">
                    <a:srgbClr val="000000">
                      <a:alpha val="43137"/>
                    </a:srgbClr>
                  </a:outerShdw>
                </a:effectLst>
              </a:rPr>
              <a:t>Stipend Taxability</a:t>
            </a:r>
          </a:p>
          <a:p>
            <a:endParaRPr lang="en-US" sz="1200" dirty="0">
              <a:solidFill>
                <a:schemeClr val="tx2"/>
              </a:solidFill>
              <a:effectLst>
                <a:outerShdw blurRad="38100" dist="38100" dir="2700000" algn="tl">
                  <a:srgbClr val="000000">
                    <a:alpha val="43137"/>
                  </a:srgbClr>
                </a:outerShdw>
              </a:effectLst>
            </a:endParaRPr>
          </a:p>
          <a:p>
            <a:r>
              <a:rPr lang="en-US" dirty="0"/>
              <a:t>IRS (not NIH) has domain over interpretation &amp; implementation</a:t>
            </a:r>
          </a:p>
          <a:p>
            <a:endParaRPr lang="en-US" dirty="0"/>
          </a:p>
          <a:p>
            <a:r>
              <a:rPr lang="en-US" dirty="0"/>
              <a:t>NRSA Guidelines provide minimal guidance but individuals should consult local IRS offices</a:t>
            </a:r>
          </a:p>
          <a:p>
            <a:endParaRPr lang="en-US" dirty="0"/>
          </a:p>
        </p:txBody>
      </p:sp>
    </p:spTree>
    <p:extLst>
      <p:ext uri="{BB962C8B-B14F-4D97-AF65-F5344CB8AC3E}">
        <p14:creationId xmlns:p14="http://schemas.microsoft.com/office/powerpoint/2010/main" val="3697613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6F6E7-4BCD-4BE6-9A2C-09AE6CD2D8DC}" type="slidenum">
              <a:rPr lang="en-US"/>
              <a:pPr/>
              <a:t>30</a:t>
            </a:fld>
            <a:endParaRPr lang="en-US" dirty="0"/>
          </a:p>
        </p:txBody>
      </p:sp>
      <p:sp>
        <p:nvSpPr>
          <p:cNvPr id="308226" name="Rectangle 2"/>
          <p:cNvSpPr>
            <a:spLocks noGrp="1" noRot="1" noChangeAspect="1" noChangeArrowheads="1" noTextEdit="1"/>
          </p:cNvSpPr>
          <p:nvPr>
            <p:ph type="sldImg"/>
          </p:nvPr>
        </p:nvSpPr>
        <p:spPr>
          <a:xfrm>
            <a:off x="411163" y="695325"/>
            <a:ext cx="6199187" cy="3487738"/>
          </a:xfrm>
          <a:ln/>
        </p:spPr>
      </p:sp>
      <p:sp>
        <p:nvSpPr>
          <p:cNvPr id="308227" name="Rectangle 3"/>
          <p:cNvSpPr>
            <a:spLocks noGrp="1" noChangeArrowheads="1"/>
          </p:cNvSpPr>
          <p:nvPr>
            <p:ph type="body" idx="1"/>
          </p:nvPr>
        </p:nvSpPr>
        <p:spPr>
          <a:xfrm>
            <a:off x="936346" y="4414839"/>
            <a:ext cx="5137714" cy="4186237"/>
          </a:xfrm>
        </p:spPr>
        <p:txBody>
          <a:bodyPr/>
          <a:lstStyle/>
          <a:p>
            <a:pPr marL="0" marR="0" lvl="0" indent="0" algn="l" defTabSz="792419" rtl="0" eaLnBrk="1" fontAlgn="auto" latinLnBrk="0" hangingPunct="1">
              <a:lnSpc>
                <a:spcPct val="100000"/>
              </a:lnSpc>
              <a:spcBef>
                <a:spcPts val="0"/>
              </a:spcBef>
              <a:spcAft>
                <a:spcPts val="0"/>
              </a:spcAft>
              <a:buClrTx/>
              <a:buSzTx/>
              <a:buFontTx/>
              <a:buNone/>
              <a:tabLst/>
              <a:defRPr/>
            </a:pPr>
            <a:r>
              <a:rPr kumimoji="0" lang="en-US" sz="1800" b="1" dirty="0"/>
              <a:t>Annual progress reports due 60 days prior to anniversary/activation date.</a:t>
            </a:r>
          </a:p>
          <a:p>
            <a:endParaRPr lang="en-US" b="1" dirty="0"/>
          </a:p>
        </p:txBody>
      </p:sp>
    </p:spTree>
    <p:extLst>
      <p:ext uri="{BB962C8B-B14F-4D97-AF65-F5344CB8AC3E}">
        <p14:creationId xmlns:p14="http://schemas.microsoft.com/office/powerpoint/2010/main" val="3431920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BFFBD-7DE4-43F6-BD59-6C8D7B864F6F}" type="slidenum">
              <a:rPr lang="en-US"/>
              <a:pPr/>
              <a:t>31</a:t>
            </a:fld>
            <a:endParaRPr lang="en-US" dirty="0"/>
          </a:p>
        </p:txBody>
      </p:sp>
      <p:sp>
        <p:nvSpPr>
          <p:cNvPr id="306178" name="Rectangle 2"/>
          <p:cNvSpPr>
            <a:spLocks noGrp="1" noRot="1" noChangeAspect="1" noChangeArrowheads="1" noTextEdit="1"/>
          </p:cNvSpPr>
          <p:nvPr>
            <p:ph type="sldImg"/>
          </p:nvPr>
        </p:nvSpPr>
        <p:spPr>
          <a:xfrm>
            <a:off x="411163" y="695325"/>
            <a:ext cx="6199187" cy="3487738"/>
          </a:xfrm>
          <a:ln/>
        </p:spPr>
      </p:sp>
      <p:sp>
        <p:nvSpPr>
          <p:cNvPr id="306179" name="Rectangle 3"/>
          <p:cNvSpPr>
            <a:spLocks noGrp="1" noChangeArrowheads="1"/>
          </p:cNvSpPr>
          <p:nvPr>
            <p:ph type="body" idx="1"/>
          </p:nvPr>
        </p:nvSpPr>
        <p:spPr>
          <a:xfrm>
            <a:off x="451133" y="4414838"/>
            <a:ext cx="6186029" cy="4506912"/>
          </a:xfrm>
        </p:spPr>
        <p:txBody>
          <a:bodyPr/>
          <a:lstStyle/>
          <a:p>
            <a:pPr marL="171450" indent="-171450">
              <a:buFont typeface="Arial" panose="020B0604020202020204" pitchFamily="34" charset="0"/>
              <a:buChar char="•"/>
            </a:pPr>
            <a:r>
              <a:rPr lang="en-US" sz="1100" b="1" dirty="0"/>
              <a:t>Transfer – may require new sponsor as well as keep original as a co-sponsor.  </a:t>
            </a:r>
          </a:p>
          <a:p>
            <a:pPr marL="0" indent="0">
              <a:buFont typeface="Arial" panose="020B0604020202020204" pitchFamily="34" charset="0"/>
              <a:buNone/>
            </a:pPr>
            <a:endParaRPr lang="en-US" sz="1100" b="1" dirty="0"/>
          </a:p>
          <a:p>
            <a:pPr marL="171450" indent="-171450">
              <a:buFont typeface="Arial" panose="020B0604020202020204" pitchFamily="34" charset="0"/>
              <a:buChar char="•"/>
            </a:pPr>
            <a:r>
              <a:rPr lang="en-US" sz="1100" b="1" dirty="0"/>
              <a:t>If change to Sponsor, institution &amp; scope – may require submission of a new competing application.</a:t>
            </a:r>
          </a:p>
        </p:txBody>
      </p:sp>
    </p:spTree>
    <p:extLst>
      <p:ext uri="{BB962C8B-B14F-4D97-AF65-F5344CB8AC3E}">
        <p14:creationId xmlns:p14="http://schemas.microsoft.com/office/powerpoint/2010/main" val="237519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3</a:t>
            </a:fld>
            <a:endParaRPr lang="en-US"/>
          </a:p>
        </p:txBody>
      </p:sp>
    </p:spTree>
    <p:extLst>
      <p:ext uri="{BB962C8B-B14F-4D97-AF65-F5344CB8AC3E}">
        <p14:creationId xmlns:p14="http://schemas.microsoft.com/office/powerpoint/2010/main" val="32680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4E43D-AC10-41EF-8F09-1DDAC2445EC8}" type="slidenum">
              <a:rPr lang="en-US"/>
              <a:pPr/>
              <a:t>32</a:t>
            </a:fld>
            <a:endParaRPr lang="en-US" dirty="0"/>
          </a:p>
        </p:txBody>
      </p:sp>
      <p:sp>
        <p:nvSpPr>
          <p:cNvPr id="271362" name="Rectangle 2"/>
          <p:cNvSpPr>
            <a:spLocks noGrp="1" noRot="1" noChangeAspect="1" noChangeArrowheads="1" noTextEdit="1"/>
          </p:cNvSpPr>
          <p:nvPr>
            <p:ph type="sldImg"/>
          </p:nvPr>
        </p:nvSpPr>
        <p:spPr>
          <a:xfrm>
            <a:off x="411163" y="695325"/>
            <a:ext cx="6199187" cy="3487738"/>
          </a:xfrm>
          <a:ln/>
        </p:spPr>
      </p:sp>
      <p:sp>
        <p:nvSpPr>
          <p:cNvPr id="271363" name="Rectangle 3"/>
          <p:cNvSpPr>
            <a:spLocks noGrp="1" noChangeArrowheads="1"/>
          </p:cNvSpPr>
          <p:nvPr>
            <p:ph type="body" idx="1"/>
          </p:nvPr>
        </p:nvSpPr>
        <p:spPr>
          <a:xfrm>
            <a:off x="936346" y="4414839"/>
            <a:ext cx="5137714" cy="4186237"/>
          </a:xfrm>
        </p:spPr>
        <p:txBody>
          <a:bodyPr/>
          <a:lstStyle/>
          <a:p>
            <a:pPr marL="171450" indent="-171450">
              <a:buFont typeface="Arial" panose="020B0604020202020204" pitchFamily="34" charset="0"/>
              <a:buChar char="•"/>
            </a:pPr>
            <a:r>
              <a:rPr lang="en-US" b="1" dirty="0"/>
              <a:t>Consistency is key.</a:t>
            </a:r>
          </a:p>
          <a:p>
            <a:pPr marL="171450" indent="-171450">
              <a:buFont typeface="Arial" panose="020B0604020202020204" pitchFamily="34" charset="0"/>
              <a:buChar char="•"/>
            </a:pPr>
            <a:endParaRPr lang="en-US" b="1" dirty="0"/>
          </a:p>
          <a:p>
            <a:pPr marL="171450" marR="0" lvl="0" indent="-171450" algn="l" defTabSz="7924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t>Parental Leave: Previously, the NRSA program could not provide leave to NRSA-supported individuals unless those in comparable training positions at their institution also had access to this level of paid parental leave. While this requirement is now removed, the NRSA trainee or fellow is required to provide advance notice to their grantee institution and their supervisor according to their institution’s policy.</a:t>
            </a:r>
          </a:p>
          <a:p>
            <a:endParaRPr lang="en-US" dirty="0"/>
          </a:p>
          <a:p>
            <a:endParaRPr lang="en-US" dirty="0"/>
          </a:p>
          <a:p>
            <a:endParaRPr lang="en-US" dirty="0"/>
          </a:p>
        </p:txBody>
      </p:sp>
    </p:spTree>
    <p:extLst>
      <p:ext uri="{BB962C8B-B14F-4D97-AF65-F5344CB8AC3E}">
        <p14:creationId xmlns:p14="http://schemas.microsoft.com/office/powerpoint/2010/main" val="364791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33</a:t>
            </a:fld>
            <a:endParaRPr lang="en-US" dirty="0"/>
          </a:p>
        </p:txBody>
      </p:sp>
    </p:spTree>
    <p:extLst>
      <p:ext uri="{BB962C8B-B14F-4D97-AF65-F5344CB8AC3E}">
        <p14:creationId xmlns:p14="http://schemas.microsoft.com/office/powerpoint/2010/main" val="9814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D5816-C4B7-4639-95E5-E90AFEAD1A11}" type="slidenum">
              <a:rPr lang="en-US"/>
              <a:pPr/>
              <a:t>34</a:t>
            </a:fld>
            <a:endParaRPr lang="en-US" dirty="0"/>
          </a:p>
        </p:txBody>
      </p:sp>
      <p:sp>
        <p:nvSpPr>
          <p:cNvPr id="433154" name="Rectangle 2"/>
          <p:cNvSpPr>
            <a:spLocks noGrp="1" noRot="1" noChangeAspect="1" noChangeArrowheads="1" noTextEdit="1"/>
          </p:cNvSpPr>
          <p:nvPr>
            <p:ph type="sldImg"/>
          </p:nvPr>
        </p:nvSpPr>
        <p:spPr>
          <a:xfrm>
            <a:off x="407988" y="695325"/>
            <a:ext cx="6197600" cy="3487738"/>
          </a:xfrm>
          <a:ln/>
        </p:spPr>
      </p:sp>
      <p:sp>
        <p:nvSpPr>
          <p:cNvPr id="433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5505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26F8-1E93-4EBD-91DE-811F29B5EB79}" type="slidenum">
              <a:rPr lang="en-US"/>
              <a:pPr/>
              <a:t>35</a:t>
            </a:fld>
            <a:endParaRPr lang="en-US" dirty="0"/>
          </a:p>
        </p:txBody>
      </p:sp>
      <p:sp>
        <p:nvSpPr>
          <p:cNvPr id="323586" name="Rectangle 2"/>
          <p:cNvSpPr>
            <a:spLocks noGrp="1" noRot="1" noChangeAspect="1" noChangeArrowheads="1" noTextEdit="1"/>
          </p:cNvSpPr>
          <p:nvPr>
            <p:ph type="sldImg"/>
          </p:nvPr>
        </p:nvSpPr>
        <p:spPr>
          <a:xfrm>
            <a:off x="411163" y="695325"/>
            <a:ext cx="6199187" cy="3487738"/>
          </a:xfrm>
          <a:ln/>
        </p:spPr>
      </p:sp>
      <p:sp>
        <p:nvSpPr>
          <p:cNvPr id="323587" name="Rectangle 3"/>
          <p:cNvSpPr>
            <a:spLocks noGrp="1" noChangeArrowheads="1"/>
          </p:cNvSpPr>
          <p:nvPr>
            <p:ph type="body" idx="1"/>
          </p:nvPr>
        </p:nvSpPr>
        <p:spPr>
          <a:xfrm>
            <a:off x="936346" y="4414839"/>
            <a:ext cx="5137714" cy="4186237"/>
          </a:xfrm>
        </p:spPr>
        <p:txBody>
          <a:bodyPr/>
          <a:lstStyle/>
          <a:p>
            <a:pPr marL="342900" marR="0" lvl="0" indent="-342900" algn="l" defTabSz="792419"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2400" b="1" dirty="0"/>
              <a:t>Full time is normally 40 hours – according to the grantee institution’s policies</a:t>
            </a:r>
          </a:p>
          <a:p>
            <a:pPr marL="342900" marR="0" lvl="0" indent="-342900" algn="l" defTabSz="792419"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2400" b="1" dirty="0"/>
          </a:p>
          <a:p>
            <a:pPr marL="342900" marR="0" lvl="0" indent="-342900" algn="l" defTabSz="792419"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2400" b="1" dirty="0"/>
              <a:t>Appt can be for 9-12 months</a:t>
            </a:r>
          </a:p>
          <a:p>
            <a:pPr>
              <a:spcBef>
                <a:spcPct val="0"/>
              </a:spcBef>
            </a:pPr>
            <a:endParaRPr lang="en-US" sz="2400" dirty="0"/>
          </a:p>
        </p:txBody>
      </p:sp>
    </p:spTree>
    <p:extLst>
      <p:ext uri="{BB962C8B-B14F-4D97-AF65-F5344CB8AC3E}">
        <p14:creationId xmlns:p14="http://schemas.microsoft.com/office/powerpoint/2010/main" val="863921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1" dirty="0"/>
              <a:t>Check with your IC to see which philosophy they adhere to.</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Why does this matter?  If slots, if they have awarded 3 FTTPs/slots; IC may not allow you to appoint more than 3 fttps despite having some appointments that are less than 12 months in length.  If training months, can appoint more than 3 fttps if there are unused training months as long as you adhere to the minimum of 9 months per trainee – how can you do that?  By promising to reappoint in the upcoming budget year.  </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Some ICs are cautious because they do not want trainees leaving the program in less than 2 years – research has indicated postdocs in training 25-36 months more productive than postdocs less than 9 months.</a:t>
            </a:r>
          </a:p>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36</a:t>
            </a:fld>
            <a:endParaRPr lang="en-US" dirty="0"/>
          </a:p>
        </p:txBody>
      </p:sp>
    </p:spTree>
    <p:extLst>
      <p:ext uri="{BB962C8B-B14F-4D97-AF65-F5344CB8AC3E}">
        <p14:creationId xmlns:p14="http://schemas.microsoft.com/office/powerpoint/2010/main" val="25937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050" b="1" dirty="0"/>
              <a:t>Reminder that stipend level must correspond to the level provided from the support year.  So if Year 2 includes a stipend increase, you’ll have trainees at 2 different levels if overlapping appt in YR 1.  You can supplement to bring them in line but what is charged to the grant must reflect the level provided in that particular award year.</a:t>
            </a:r>
          </a:p>
          <a:p>
            <a:pPr marL="171450" indent="-171450">
              <a:buFont typeface="Arial" panose="020B0604020202020204" pitchFamily="34" charset="0"/>
              <a:buChar char="•"/>
            </a:pPr>
            <a:endParaRPr lang="en-US" altLang="en-US" sz="1050" b="1" dirty="0"/>
          </a:p>
          <a:p>
            <a:pPr marL="171450" indent="-171450">
              <a:buFont typeface="Arial" panose="020B0604020202020204" pitchFamily="34" charset="0"/>
              <a:buChar char="•"/>
            </a:pPr>
            <a:r>
              <a:rPr lang="en-US" altLang="en-US" sz="1050" b="1" dirty="0"/>
              <a:t>YR 01 award made with NIH FY2018 funds – must use FY2018 published stipend levels for trainees appointed in YR 01.</a:t>
            </a:r>
          </a:p>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37</a:t>
            </a:fld>
            <a:endParaRPr lang="en-US" dirty="0"/>
          </a:p>
        </p:txBody>
      </p:sp>
    </p:spTree>
    <p:extLst>
      <p:ext uri="{BB962C8B-B14F-4D97-AF65-F5344CB8AC3E}">
        <p14:creationId xmlns:p14="http://schemas.microsoft.com/office/powerpoint/2010/main" val="3364603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8% F&amp;A</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Pre-award – stipends/health insurance – not until trainee is appointed</a:t>
            </a:r>
          </a:p>
          <a:p>
            <a:pPr marL="171450" indent="-171450">
              <a:buFont typeface="Arial" panose="020B0604020202020204" pitchFamily="34" charset="0"/>
              <a:buChar char="•"/>
            </a:pPr>
            <a:endParaRPr lang="en-US" b="1" dirty="0"/>
          </a:p>
          <a:p>
            <a:pPr marL="171450" marR="0" lvl="0" indent="-171450" algn="l" defTabSz="7924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Training-Related Expenses (TRE):  </a:t>
            </a:r>
            <a:r>
              <a:rPr lang="en-US" altLang="en-US" sz="1050" b="1" dirty="0"/>
              <a:t>staff salaries, consultant costs, equipment, research supplies, staff travel, </a:t>
            </a:r>
            <a:r>
              <a:rPr lang="en-US" altLang="en-US" sz="1050" b="1" u="sng" dirty="0"/>
              <a:t>health insurance</a:t>
            </a:r>
            <a:r>
              <a:rPr lang="en-US" altLang="en-US" sz="1050" b="1" dirty="0"/>
              <a:t> and other expenses directly related to the training program </a:t>
            </a:r>
          </a:p>
          <a:p>
            <a:pPr marL="171450" marR="0" lvl="0" indent="-171450" algn="l" defTabSz="79241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50" b="1" dirty="0"/>
          </a:p>
          <a:p>
            <a:pPr marL="285750" indent="-285750">
              <a:buFont typeface="Arial" panose="020B0604020202020204" pitchFamily="34" charset="0"/>
              <a:buChar char="•"/>
            </a:pPr>
            <a:r>
              <a:rPr lang="en-US" sz="1400" b="1" dirty="0">
                <a:solidFill>
                  <a:schemeClr val="tx2"/>
                </a:solidFill>
                <a:effectLst>
                  <a:outerShdw blurRad="38100" dist="38100" dir="2700000" algn="tl">
                    <a:srgbClr val="000000">
                      <a:alpha val="43137"/>
                    </a:srgbClr>
                  </a:outerShdw>
                </a:effectLst>
              </a:rPr>
              <a:t>Stipend Taxability</a:t>
            </a:r>
          </a:p>
          <a:p>
            <a:pPr marL="681960" lvl="1" indent="-285750">
              <a:buFont typeface="Courier New" panose="02070309020205020404" pitchFamily="49" charset="0"/>
              <a:buChar char="o"/>
            </a:pPr>
            <a:endParaRPr lang="en-US" sz="1400" b="1" dirty="0">
              <a:solidFill>
                <a:schemeClr val="tx2"/>
              </a:solidFill>
              <a:effectLst>
                <a:outerShdw blurRad="38100" dist="38100" dir="2700000" algn="tl">
                  <a:srgbClr val="000000">
                    <a:alpha val="43137"/>
                  </a:srgbClr>
                </a:outerShdw>
              </a:effectLst>
            </a:endParaRPr>
          </a:p>
          <a:p>
            <a:pPr marL="567660" lvl="1" indent="-171450">
              <a:buFont typeface="Courier New" panose="02070309020205020404" pitchFamily="49" charset="0"/>
              <a:buChar char="o"/>
            </a:pPr>
            <a:r>
              <a:rPr lang="en-US" sz="1050" b="1" dirty="0"/>
              <a:t>IRS (not NIH) has domain over interpretation &amp; implementation</a:t>
            </a:r>
          </a:p>
          <a:p>
            <a:pPr marL="567660" lvl="1" indent="-171450">
              <a:buFont typeface="Courier New" panose="02070309020205020404" pitchFamily="49" charset="0"/>
              <a:buChar char="o"/>
            </a:pPr>
            <a:endParaRPr lang="en-US" sz="1050" b="1" dirty="0"/>
          </a:p>
          <a:p>
            <a:pPr marL="567660" lvl="1" indent="-171450">
              <a:buFont typeface="Courier New" panose="02070309020205020404" pitchFamily="49" charset="0"/>
              <a:buChar char="o"/>
            </a:pPr>
            <a:r>
              <a:rPr lang="en-US" sz="1050" b="1" dirty="0"/>
              <a:t>NRSA Guidelines provide minimal guidance but individuals should consult local IRS offices</a:t>
            </a:r>
          </a:p>
          <a:p>
            <a:pPr marL="0" marR="0" lvl="0" indent="0" algn="l" defTabSz="792419" rtl="0" eaLnBrk="1" fontAlgn="auto" latinLnBrk="0" hangingPunct="1">
              <a:lnSpc>
                <a:spcPct val="100000"/>
              </a:lnSpc>
              <a:spcBef>
                <a:spcPts val="0"/>
              </a:spcBef>
              <a:spcAft>
                <a:spcPts val="0"/>
              </a:spcAft>
              <a:buClrTx/>
              <a:buSzTx/>
              <a:buFontTx/>
              <a:buNone/>
              <a:tabLst/>
              <a:defRPr/>
            </a:pPr>
            <a:endParaRPr lang="en-US" altLang="en-US" sz="1050" dirty="0"/>
          </a:p>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38</a:t>
            </a:fld>
            <a:endParaRPr lang="en-US" dirty="0"/>
          </a:p>
        </p:txBody>
      </p:sp>
    </p:spTree>
    <p:extLst>
      <p:ext uri="{BB962C8B-B14F-4D97-AF65-F5344CB8AC3E}">
        <p14:creationId xmlns:p14="http://schemas.microsoft.com/office/powerpoint/2010/main" val="2615853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altLang="en-US" sz="800" b="1" dirty="0"/>
              <a:t>For T-5s, many IC’s adhere to 2 months before start date.  NIGMS due Nov. 15 for July awards.  IC’s encouraged to include a term on the award if it is not the  60 days prior to budget period for non-snaps</a:t>
            </a:r>
            <a:r>
              <a:rPr lang="en-US" altLang="en-US" sz="800" dirty="0"/>
              <a:t>.  </a:t>
            </a:r>
          </a:p>
          <a:p>
            <a:pPr marL="110342">
              <a:spcAft>
                <a:spcPts val="1007"/>
              </a:spcAft>
            </a:pPr>
            <a:endParaRPr lang="en-US" sz="800" dirty="0"/>
          </a:p>
        </p:txBody>
      </p:sp>
      <p:sp>
        <p:nvSpPr>
          <p:cNvPr id="4" name="Slide Number Placeholder 3"/>
          <p:cNvSpPr>
            <a:spLocks noGrp="1"/>
          </p:cNvSpPr>
          <p:nvPr>
            <p:ph type="sldNum" sz="quarter" idx="10"/>
          </p:nvPr>
        </p:nvSpPr>
        <p:spPr/>
        <p:txBody>
          <a:bodyPr/>
          <a:lstStyle/>
          <a:p>
            <a:fld id="{74B52857-2717-470C-A6BD-C33FBD134AE0}" type="slidenum">
              <a:rPr lang="en-US" smtClean="0"/>
              <a:t>39</a:t>
            </a:fld>
            <a:endParaRPr lang="en-US" dirty="0"/>
          </a:p>
        </p:txBody>
      </p:sp>
    </p:spTree>
    <p:extLst>
      <p:ext uri="{BB962C8B-B14F-4D97-AF65-F5344CB8AC3E}">
        <p14:creationId xmlns:p14="http://schemas.microsoft.com/office/powerpoint/2010/main" val="4167853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E213C-BCAA-46F8-AFFE-ECB176BD9915}" type="slidenum">
              <a:rPr lang="en-US"/>
              <a:pPr/>
              <a:t>40</a:t>
            </a:fld>
            <a:endParaRPr lang="en-US" dirty="0"/>
          </a:p>
        </p:txBody>
      </p:sp>
      <p:sp>
        <p:nvSpPr>
          <p:cNvPr id="342018" name="Rectangle 2"/>
          <p:cNvSpPr>
            <a:spLocks noGrp="1" noRot="1" noChangeAspect="1" noChangeArrowheads="1" noTextEdit="1"/>
          </p:cNvSpPr>
          <p:nvPr>
            <p:ph type="sldImg"/>
          </p:nvPr>
        </p:nvSpPr>
        <p:spPr>
          <a:xfrm>
            <a:off x="411163" y="695325"/>
            <a:ext cx="6199187" cy="3487738"/>
          </a:xfrm>
          <a:ln/>
        </p:spPr>
      </p:sp>
      <p:sp>
        <p:nvSpPr>
          <p:cNvPr id="342019" name="Rectangle 3"/>
          <p:cNvSpPr>
            <a:spLocks noGrp="1" noChangeArrowheads="1"/>
          </p:cNvSpPr>
          <p:nvPr>
            <p:ph type="body" idx="1"/>
          </p:nvPr>
        </p:nvSpPr>
        <p:spPr>
          <a:xfrm>
            <a:off x="936346" y="4414839"/>
            <a:ext cx="5137714" cy="4186237"/>
          </a:xfrm>
        </p:spPr>
        <p:txBody>
          <a:bodyPr/>
          <a:lstStyle/>
          <a:p>
            <a:endParaRPr lang="en-US" sz="2000" dirty="0"/>
          </a:p>
        </p:txBody>
      </p:sp>
    </p:spTree>
    <p:extLst>
      <p:ext uri="{BB962C8B-B14F-4D97-AF65-F5344CB8AC3E}">
        <p14:creationId xmlns:p14="http://schemas.microsoft.com/office/powerpoint/2010/main" val="3913011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Replacement of early termed trainee – depends on IC’s.  NIGMS does not require unless the new trainee appt for less than 9 months</a:t>
            </a:r>
          </a:p>
        </p:txBody>
      </p:sp>
      <p:sp>
        <p:nvSpPr>
          <p:cNvPr id="4" name="Slide Number Placeholder 3"/>
          <p:cNvSpPr>
            <a:spLocks noGrp="1"/>
          </p:cNvSpPr>
          <p:nvPr>
            <p:ph type="sldNum" sz="quarter" idx="5"/>
          </p:nvPr>
        </p:nvSpPr>
        <p:spPr/>
        <p:txBody>
          <a:bodyPr/>
          <a:lstStyle/>
          <a:p>
            <a:fld id="{74B52857-2717-470C-A6BD-C33FBD134AE0}" type="slidenum">
              <a:rPr lang="en-US" smtClean="0"/>
              <a:t>41</a:t>
            </a:fld>
            <a:endParaRPr lang="en-US" dirty="0"/>
          </a:p>
        </p:txBody>
      </p:sp>
    </p:spTree>
    <p:extLst>
      <p:ext uri="{BB962C8B-B14F-4D97-AF65-F5344CB8AC3E}">
        <p14:creationId xmlns:p14="http://schemas.microsoft.com/office/powerpoint/2010/main" val="371981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715963" y="1162050"/>
            <a:ext cx="5578475" cy="3138488"/>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98" eaLnBrk="0" hangingPunct="0">
              <a:defRPr>
                <a:solidFill>
                  <a:schemeClr val="tx1"/>
                </a:solidFill>
                <a:latin typeface="Arial" pitchFamily="34" charset="0"/>
                <a:cs typeface="Arial" pitchFamily="34" charset="0"/>
              </a:defRPr>
            </a:lvl1pPr>
            <a:lvl2pPr marL="756929" indent="-291129" defTabSz="949398" eaLnBrk="0" hangingPunct="0">
              <a:defRPr>
                <a:solidFill>
                  <a:schemeClr val="tx1"/>
                </a:solidFill>
                <a:latin typeface="Arial" pitchFamily="34" charset="0"/>
                <a:cs typeface="Arial" pitchFamily="34" charset="0"/>
              </a:defRPr>
            </a:lvl2pPr>
            <a:lvl3pPr marL="1164509" indent="-232901" defTabSz="949398" eaLnBrk="0" hangingPunct="0">
              <a:defRPr>
                <a:solidFill>
                  <a:schemeClr val="tx1"/>
                </a:solidFill>
                <a:latin typeface="Arial" pitchFamily="34" charset="0"/>
                <a:cs typeface="Arial" pitchFamily="34" charset="0"/>
              </a:defRPr>
            </a:lvl3pPr>
            <a:lvl4pPr marL="1630312" indent="-232901" defTabSz="949398" eaLnBrk="0" hangingPunct="0">
              <a:defRPr>
                <a:solidFill>
                  <a:schemeClr val="tx1"/>
                </a:solidFill>
                <a:latin typeface="Arial" pitchFamily="34" charset="0"/>
                <a:cs typeface="Arial" pitchFamily="34" charset="0"/>
              </a:defRPr>
            </a:lvl4pPr>
            <a:lvl5pPr marL="2096115" indent="-232901" defTabSz="949398" eaLnBrk="0" hangingPunct="0">
              <a:defRPr>
                <a:solidFill>
                  <a:schemeClr val="tx1"/>
                </a:solidFill>
                <a:latin typeface="Arial" pitchFamily="34" charset="0"/>
                <a:cs typeface="Arial" pitchFamily="34" charset="0"/>
              </a:defRPr>
            </a:lvl5pPr>
            <a:lvl6pPr marL="2561919" indent="-232901" defTabSz="949398" eaLnBrk="0" fontAlgn="base" hangingPunct="0">
              <a:spcBef>
                <a:spcPct val="0"/>
              </a:spcBef>
              <a:spcAft>
                <a:spcPct val="0"/>
              </a:spcAft>
              <a:defRPr>
                <a:solidFill>
                  <a:schemeClr val="tx1"/>
                </a:solidFill>
                <a:latin typeface="Arial" pitchFamily="34" charset="0"/>
                <a:cs typeface="Arial" pitchFamily="34" charset="0"/>
              </a:defRPr>
            </a:lvl6pPr>
            <a:lvl7pPr marL="3027724" indent="-232901" defTabSz="949398" eaLnBrk="0" fontAlgn="base" hangingPunct="0">
              <a:spcBef>
                <a:spcPct val="0"/>
              </a:spcBef>
              <a:spcAft>
                <a:spcPct val="0"/>
              </a:spcAft>
              <a:defRPr>
                <a:solidFill>
                  <a:schemeClr val="tx1"/>
                </a:solidFill>
                <a:latin typeface="Arial" pitchFamily="34" charset="0"/>
                <a:cs typeface="Arial" pitchFamily="34" charset="0"/>
              </a:defRPr>
            </a:lvl7pPr>
            <a:lvl8pPr marL="3493525" indent="-232901" defTabSz="949398" eaLnBrk="0" fontAlgn="base" hangingPunct="0">
              <a:spcBef>
                <a:spcPct val="0"/>
              </a:spcBef>
              <a:spcAft>
                <a:spcPct val="0"/>
              </a:spcAft>
              <a:defRPr>
                <a:solidFill>
                  <a:schemeClr val="tx1"/>
                </a:solidFill>
                <a:latin typeface="Arial" pitchFamily="34" charset="0"/>
                <a:cs typeface="Arial" pitchFamily="34" charset="0"/>
              </a:defRPr>
            </a:lvl8pPr>
            <a:lvl9pPr marL="3959329" indent="-232901" defTabSz="94939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255942-BBEB-4B5D-BFDD-65B83B953E4C}" type="slidenum">
              <a:rPr lang="en-US" smtClean="0"/>
              <a:pPr eaLnBrk="1" hangingPunct="1"/>
              <a:t>4</a:t>
            </a:fld>
            <a:endParaRPr lang="en-US" dirty="0"/>
          </a:p>
        </p:txBody>
      </p:sp>
    </p:spTree>
    <p:extLst>
      <p:ext uri="{BB962C8B-B14F-4D97-AF65-F5344CB8AC3E}">
        <p14:creationId xmlns:p14="http://schemas.microsoft.com/office/powerpoint/2010/main" val="1089743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FB2E3-5F8B-4840-9B25-A8A1E8773215}" type="slidenum">
              <a:rPr lang="en-US"/>
              <a:pPr/>
              <a:t>42</a:t>
            </a:fld>
            <a:endParaRPr lang="en-US" dirty="0"/>
          </a:p>
        </p:txBody>
      </p:sp>
      <p:sp>
        <p:nvSpPr>
          <p:cNvPr id="321538" name="Rectangle 2"/>
          <p:cNvSpPr>
            <a:spLocks noGrp="1" noRot="1" noChangeAspect="1" noChangeArrowheads="1" noTextEdit="1"/>
          </p:cNvSpPr>
          <p:nvPr>
            <p:ph type="sldImg"/>
          </p:nvPr>
        </p:nvSpPr>
        <p:spPr>
          <a:xfrm>
            <a:off x="411163" y="695325"/>
            <a:ext cx="6199187" cy="3487738"/>
          </a:xfrm>
          <a:ln/>
        </p:spPr>
      </p:sp>
      <p:sp>
        <p:nvSpPr>
          <p:cNvPr id="321539" name="Rectangle 3"/>
          <p:cNvSpPr>
            <a:spLocks noGrp="1" noChangeArrowheads="1"/>
          </p:cNvSpPr>
          <p:nvPr>
            <p:ph type="body" idx="1"/>
          </p:nvPr>
        </p:nvSpPr>
        <p:spPr>
          <a:xfrm>
            <a:off x="936346" y="4414839"/>
            <a:ext cx="5137714" cy="4186237"/>
          </a:xfrm>
        </p:spPr>
        <p:txBody>
          <a:bodyPr/>
          <a:lstStyle/>
          <a:p>
            <a:pPr marL="285750" indent="-285750">
              <a:buFont typeface="Arial" panose="020B0604020202020204" pitchFamily="34" charset="0"/>
              <a:buChar char="•"/>
            </a:pPr>
            <a:r>
              <a:rPr lang="en-US" altLang="en-US" sz="1800" b="1" dirty="0"/>
              <a:t>Caution on Moving Stipends into Tuition.  Contact GMS prior to asses impact – may indicate unable to fill slots. </a:t>
            </a:r>
          </a:p>
          <a:p>
            <a:pPr marL="285750" indent="-285750">
              <a:buFont typeface="Arial" panose="020B0604020202020204" pitchFamily="34" charset="0"/>
              <a:buChar char="•"/>
            </a:pPr>
            <a:endParaRPr lang="en-US" altLang="en-US" sz="1800" b="1" dirty="0"/>
          </a:p>
          <a:p>
            <a:pPr marL="285750" indent="-285750">
              <a:buFont typeface="Arial" panose="020B0604020202020204" pitchFamily="34" charset="0"/>
              <a:buChar char="•"/>
            </a:pPr>
            <a:r>
              <a:rPr lang="en-US" altLang="en-US" sz="1800" b="1" dirty="0"/>
              <a:t>Some IC’s do not allow grantees to rebudget funds to increase the number of slots awarded.  If this is the case, we advise that a term to added to inform the grantee because this policy is not consistent across NIH.  If you do not see a term on your award, I would still advise that you contact the IC to confirm that funds can be </a:t>
            </a:r>
            <a:r>
              <a:rPr lang="en-US" altLang="en-US" sz="1800" b="1" dirty="0" err="1"/>
              <a:t>rebudgetted</a:t>
            </a:r>
            <a:r>
              <a:rPr lang="en-US" altLang="en-US" sz="1800" b="1" dirty="0"/>
              <a:t> to add trainees.</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Last prior approval is RARE</a:t>
            </a:r>
          </a:p>
        </p:txBody>
      </p:sp>
    </p:spTree>
    <p:extLst>
      <p:ext uri="{BB962C8B-B14F-4D97-AF65-F5344CB8AC3E}">
        <p14:creationId xmlns:p14="http://schemas.microsoft.com/office/powerpoint/2010/main" val="2517781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43</a:t>
            </a:fld>
            <a:endParaRPr lang="en-US"/>
          </a:p>
        </p:txBody>
      </p:sp>
    </p:spTree>
    <p:extLst>
      <p:ext uri="{BB962C8B-B14F-4D97-AF65-F5344CB8AC3E}">
        <p14:creationId xmlns:p14="http://schemas.microsoft.com/office/powerpoint/2010/main" val="4005675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84011-7756-46B2-8111-EF2C453F6101}" type="slidenum">
              <a:rPr lang="en-US"/>
              <a:pPr/>
              <a:t>44</a:t>
            </a:fld>
            <a:endParaRPr lang="en-US" dirty="0"/>
          </a:p>
        </p:txBody>
      </p:sp>
      <p:sp>
        <p:nvSpPr>
          <p:cNvPr id="413698" name="Rectangle 2"/>
          <p:cNvSpPr>
            <a:spLocks noGrp="1" noRot="1" noChangeAspect="1" noChangeArrowheads="1" noTextEdit="1"/>
          </p:cNvSpPr>
          <p:nvPr>
            <p:ph type="sldImg"/>
          </p:nvPr>
        </p:nvSpPr>
        <p:spPr>
          <a:xfrm>
            <a:off x="427038" y="701675"/>
            <a:ext cx="6259512" cy="3522663"/>
          </a:xfrm>
          <a:ln/>
        </p:spPr>
      </p:sp>
      <p:sp>
        <p:nvSpPr>
          <p:cNvPr id="413699" name="Rectangle 3"/>
          <p:cNvSpPr>
            <a:spLocks noGrp="1" noChangeArrowheads="1"/>
          </p:cNvSpPr>
          <p:nvPr>
            <p:ph type="body" idx="1"/>
          </p:nvPr>
        </p:nvSpPr>
        <p:spPr>
          <a:xfrm>
            <a:off x="948918" y="4459294"/>
            <a:ext cx="5206693" cy="4228390"/>
          </a:xfrm>
        </p:spPr>
        <p:txBody>
          <a:bodyPr/>
          <a:lstStyle/>
          <a:p>
            <a:endParaRPr lang="en-US" dirty="0"/>
          </a:p>
        </p:txBody>
      </p:sp>
    </p:spTree>
    <p:extLst>
      <p:ext uri="{BB962C8B-B14F-4D97-AF65-F5344CB8AC3E}">
        <p14:creationId xmlns:p14="http://schemas.microsoft.com/office/powerpoint/2010/main" val="3033958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4F1CF-D63A-4AD3-B235-498B47D604A8}" type="slidenum">
              <a:rPr lang="en-US" smtClean="0"/>
              <a:pPr fontAlgn="base">
                <a:spcBef>
                  <a:spcPct val="0"/>
                </a:spcBef>
                <a:spcAft>
                  <a:spcPct val="0"/>
                </a:spcAft>
                <a:defRPr/>
              </a:pPr>
              <a:t>45</a:t>
            </a:fld>
            <a:endParaRPr lang="en-US"/>
          </a:p>
        </p:txBody>
      </p:sp>
      <p:sp>
        <p:nvSpPr>
          <p:cNvPr id="177155" name="Rectangle 2"/>
          <p:cNvSpPr>
            <a:spLocks noGrp="1" noRot="1" noChangeAspect="1" noChangeArrowheads="1" noTextEdit="1"/>
          </p:cNvSpPr>
          <p:nvPr>
            <p:ph type="sldImg"/>
          </p:nvPr>
        </p:nvSpPr>
        <p:spPr bwMode="auto">
          <a:xfrm>
            <a:off x="468313" y="717550"/>
            <a:ext cx="6380162" cy="3589338"/>
          </a:xfrm>
          <a:noFill/>
          <a:ln>
            <a:solidFill>
              <a:srgbClr val="000000"/>
            </a:solidFill>
            <a:miter lim="800000"/>
            <a:headEnd/>
            <a:tailEnd/>
          </a:ln>
        </p:spPr>
      </p:sp>
      <p:sp>
        <p:nvSpPr>
          <p:cNvPr id="177156" name="Rectangle 3"/>
          <p:cNvSpPr>
            <a:spLocks noGrp="1" noChangeArrowheads="1"/>
          </p:cNvSpPr>
          <p:nvPr>
            <p:ph type="body" idx="1"/>
          </p:nvPr>
        </p:nvSpPr>
        <p:spPr bwMode="auto">
          <a:xfrm>
            <a:off x="729114" y="4547244"/>
            <a:ext cx="5832903" cy="4310151"/>
          </a:xfrm>
          <a:noFill/>
        </p:spPr>
        <p:txBody>
          <a:bodyPr wrap="square" numCol="1" anchor="t" anchorCtr="0" compatLnSpc="1">
            <a:prstTxWarp prst="textNoShape">
              <a:avLst/>
            </a:prstTxWarp>
          </a:bodyPr>
          <a:lstStyle/>
          <a:p>
            <a:pPr eaLnBrk="1" hangingPunct="1">
              <a:spcBef>
                <a:spcPct val="0"/>
              </a:spcBef>
            </a:pPr>
            <a:endParaRPr lang="en-US" dirty="0"/>
          </a:p>
        </p:txBody>
      </p:sp>
      <p:sp>
        <p:nvSpPr>
          <p:cNvPr id="1310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a:p>
        </p:txBody>
      </p:sp>
    </p:spTree>
    <p:extLst>
      <p:ext uri="{BB962C8B-B14F-4D97-AF65-F5344CB8AC3E}">
        <p14:creationId xmlns:p14="http://schemas.microsoft.com/office/powerpoint/2010/main" val="799271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39B46D-A221-4BA3-98A4-149EC5F10243}" type="slidenum">
              <a:rPr lang="en-US" smtClean="0"/>
              <a:pPr fontAlgn="base">
                <a:spcBef>
                  <a:spcPct val="0"/>
                </a:spcBef>
                <a:spcAft>
                  <a:spcPct val="0"/>
                </a:spcAft>
                <a:defRPr/>
              </a:pPr>
              <a:t>46</a:t>
            </a:fld>
            <a:endParaRPr lang="en-US"/>
          </a:p>
        </p:txBody>
      </p:sp>
      <p:sp>
        <p:nvSpPr>
          <p:cNvPr id="178179" name="Rectangle 2"/>
          <p:cNvSpPr>
            <a:spLocks noGrp="1" noRot="1" noChangeAspect="1" noChangeArrowheads="1" noTextEdit="1"/>
          </p:cNvSpPr>
          <p:nvPr>
            <p:ph type="sldImg"/>
          </p:nvPr>
        </p:nvSpPr>
        <p:spPr bwMode="auto">
          <a:xfrm>
            <a:off x="468313" y="717550"/>
            <a:ext cx="6380162" cy="3589338"/>
          </a:xfrm>
          <a:noFill/>
          <a:ln>
            <a:solidFill>
              <a:srgbClr val="000000"/>
            </a:solidFill>
            <a:miter lim="800000"/>
            <a:headEnd/>
            <a:tailEnd/>
          </a:ln>
        </p:spPr>
      </p:sp>
      <p:sp>
        <p:nvSpPr>
          <p:cNvPr id="178180" name="Rectangle 3"/>
          <p:cNvSpPr>
            <a:spLocks noGrp="1" noChangeArrowheads="1"/>
          </p:cNvSpPr>
          <p:nvPr>
            <p:ph type="body" idx="1"/>
          </p:nvPr>
        </p:nvSpPr>
        <p:spPr bwMode="auto">
          <a:xfrm>
            <a:off x="729114" y="4547244"/>
            <a:ext cx="5832903" cy="4310151"/>
          </a:xfrm>
          <a:noFill/>
        </p:spPr>
        <p:txBody>
          <a:bodyPr wrap="square" numCol="1" anchor="t" anchorCtr="0" compatLnSpc="1">
            <a:prstTxWarp prst="textNoShape">
              <a:avLst/>
            </a:prstTxWarp>
          </a:bodyPr>
          <a:lstStyle/>
          <a:p>
            <a:pPr eaLnBrk="1" hangingPunct="1">
              <a:spcBef>
                <a:spcPct val="0"/>
              </a:spcBef>
            </a:pPr>
            <a:endParaRPr lang="en-US" dirty="0"/>
          </a:p>
        </p:txBody>
      </p:sp>
      <p:sp>
        <p:nvSpPr>
          <p:cNvPr id="13210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a:p>
        </p:txBody>
      </p:sp>
    </p:spTree>
    <p:extLst>
      <p:ext uri="{BB962C8B-B14F-4D97-AF65-F5344CB8AC3E}">
        <p14:creationId xmlns:p14="http://schemas.microsoft.com/office/powerpoint/2010/main" val="33423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F6953186-3305-479E-B9C6-6AC7E4510D6C}"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8243" name="Rectangle 2"/>
          <p:cNvSpPr>
            <a:spLocks noGrp="1" noRot="1" noChangeAspect="1" noChangeArrowheads="1" noTextEdit="1"/>
          </p:cNvSpPr>
          <p:nvPr>
            <p:ph type="sldImg"/>
          </p:nvPr>
        </p:nvSpPr>
        <p:spPr>
          <a:xfrm>
            <a:off x="400050" y="695325"/>
            <a:ext cx="6186488" cy="3481388"/>
          </a:xfrm>
          <a:ln/>
        </p:spPr>
      </p:sp>
      <p:sp>
        <p:nvSpPr>
          <p:cNvPr id="138244"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F68805DB-C0A5-4EB7-A295-D1B0D2AC4EE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961558D8-CF27-4C22-A851-2B1E73F7645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14691" name="Rectangle 2"/>
          <p:cNvSpPr>
            <a:spLocks noGrp="1" noRot="1" noChangeAspect="1" noChangeArrowheads="1" noTextEdit="1"/>
          </p:cNvSpPr>
          <p:nvPr>
            <p:ph type="sldImg"/>
          </p:nvPr>
        </p:nvSpPr>
        <p:spPr>
          <a:xfrm>
            <a:off x="401638" y="695325"/>
            <a:ext cx="6183312" cy="3478213"/>
          </a:xfrm>
          <a:ln/>
        </p:spPr>
      </p:sp>
      <p:sp>
        <p:nvSpPr>
          <p:cNvPr id="114692" name="Rectangle 3"/>
          <p:cNvSpPr>
            <a:spLocks noGrp="1" noChangeArrowheads="1"/>
          </p:cNvSpPr>
          <p:nvPr>
            <p:ph type="body" idx="1"/>
          </p:nvPr>
        </p:nvSpPr>
        <p:spPr>
          <a:xfrm>
            <a:off x="930275" y="4406900"/>
            <a:ext cx="5124450" cy="4181475"/>
          </a:xfrm>
          <a:noFill/>
          <a:ln/>
        </p:spPr>
        <p:txBody>
          <a:bodyPr/>
          <a:lstStyle/>
          <a:p>
            <a:r>
              <a:rPr lang="en-US" b="1" dirty="0">
                <a:latin typeface="Arial" pitchFamily="34" charset="0"/>
              </a:rPr>
              <a:t>This schematic shows where fellowships and training grants fit in the overall progression of career development. The ultimate objective is to train individuals to conduct independent research in the mission of one or more institutes.  Applying for research project grants such as R01/R21/R03 are the final stage of this progression.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320" indent="-274320">
              <a:buFont typeface="Arial" pitchFamily="34" charset="0"/>
              <a:buChar char="•"/>
            </a:pPr>
            <a:r>
              <a:rPr lang="en-US" b="1" dirty="0"/>
              <a:t>The NRSA programs fall into two general</a:t>
            </a:r>
            <a:r>
              <a:rPr lang="en-US" b="1" baseline="0" dirty="0"/>
              <a:t> categories:  Individual fellowships and institutional training grants.</a:t>
            </a:r>
          </a:p>
          <a:p>
            <a:pPr marL="274320" indent="-274320">
              <a:buFont typeface="Arial" pitchFamily="34" charset="0"/>
              <a:buChar char="•"/>
            </a:pPr>
            <a:endParaRPr lang="en-US" b="1" baseline="0" dirty="0"/>
          </a:p>
          <a:p>
            <a:pPr marL="274320" indent="-274320">
              <a:buFont typeface="Arial" pitchFamily="34" charset="0"/>
              <a:buChar char="•"/>
            </a:pPr>
            <a:r>
              <a:rPr lang="en-US" b="1" baseline="0" dirty="0"/>
              <a:t>NIH sponsors individual predoctoral fellowships for predoctoral students (F31), predoctoral students from underrepresented groups (Diversity F31), and students in formal dual degree programs (F30)</a:t>
            </a:r>
          </a:p>
          <a:p>
            <a:pPr marL="0" indent="0">
              <a:buFont typeface="Arial" pitchFamily="34" charset="0"/>
              <a:buNone/>
            </a:pPr>
            <a:endParaRPr lang="en-US" b="1" baseline="0" dirty="0"/>
          </a:p>
          <a:p>
            <a:pPr marL="274320" indent="-274320">
              <a:buFont typeface="Arial" pitchFamily="34" charset="0"/>
              <a:buChar char="•"/>
            </a:pPr>
            <a:r>
              <a:rPr lang="en-US" b="1" baseline="0" dirty="0"/>
              <a:t>NIH supports individual postdoctoral fellowships via the F32 mechanism.  This is open to any postdoctoral fellow. </a:t>
            </a:r>
          </a:p>
          <a:p>
            <a:pPr marL="274320" indent="-274320">
              <a:buFont typeface="Arial" pitchFamily="34" charset="0"/>
              <a:buChar char="•"/>
            </a:pPr>
            <a:endParaRPr lang="en-US" b="1" baseline="0" dirty="0"/>
          </a:p>
          <a:p>
            <a:pPr marL="274320" indent="-274320">
              <a:buFont typeface="Arial" pitchFamily="34" charset="0"/>
              <a:buChar char="•"/>
            </a:pPr>
            <a:r>
              <a:rPr lang="en-US" b="1" baseline="0" dirty="0"/>
              <a:t>Again, these are individual fellowships to support single graduate students or postdoctoral fellows.  </a:t>
            </a:r>
          </a:p>
          <a:p>
            <a:pPr marL="0" indent="0">
              <a:buFont typeface="Arial" pitchFamily="34" charset="0"/>
              <a:buNone/>
            </a:pPr>
            <a:endParaRPr lang="en-US" b="1" baseline="0" dirty="0"/>
          </a:p>
          <a:p>
            <a:pPr marL="274320" indent="-274320">
              <a:buFont typeface="Arial" pitchFamily="34" charset="0"/>
              <a:buChar char="•"/>
            </a:pPr>
            <a:r>
              <a:rPr lang="en-US" b="1" baseline="0" dirty="0"/>
              <a:t>T32 awards, in contrast, are awarded to an institution to support groups of pre- and/or postdoctoral fellows.  The number of positions or “slots” varies with each award.  </a:t>
            </a:r>
          </a:p>
          <a:p>
            <a:pPr marL="274320" indent="-274320">
              <a:buFont typeface="Arial" pitchFamily="34" charset="0"/>
              <a:buChar char="•"/>
            </a:pPr>
            <a:endParaRPr lang="en-US" b="1" baseline="0" dirty="0"/>
          </a:p>
          <a:p>
            <a:pPr marL="274320" indent="-274320">
              <a:buFont typeface="Arial" pitchFamily="34" charset="0"/>
              <a:buChar char="•"/>
            </a:pPr>
            <a:r>
              <a:rPr lang="en-US" b="1" baseline="0" dirty="0"/>
              <a:t>The PD/PI or “Training Director” for the T32s is almost by definition a nationally and often internationally renowned scientist. </a:t>
            </a:r>
          </a:p>
          <a:p>
            <a:pPr marL="274320" indent="-274320">
              <a:buFont typeface="Arial" pitchFamily="34" charset="0"/>
              <a:buChar char="•"/>
            </a:pPr>
            <a:endParaRPr lang="en-US" b="1" baseline="0" dirty="0"/>
          </a:p>
          <a:p>
            <a:pPr marL="274320" indent="-274320">
              <a:buFont typeface="Arial" pitchFamily="34" charset="0"/>
              <a:buChar char="•"/>
            </a:pPr>
            <a:r>
              <a:rPr lang="en-US" b="1" baseline="0" dirty="0"/>
              <a:t>The duration of support for pre- and postdoctoral fellows under any NRSA program is 5 years and 3 years, respectively.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F80AA6-7960-47D2-8C83-B864DD081AD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7</a:t>
            </a:fld>
            <a:endParaRPr lang="en-US"/>
          </a:p>
        </p:txBody>
      </p:sp>
    </p:spTree>
    <p:extLst>
      <p:ext uri="{BB962C8B-B14F-4D97-AF65-F5344CB8AC3E}">
        <p14:creationId xmlns:p14="http://schemas.microsoft.com/office/powerpoint/2010/main" val="423856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F0C4A-9D0A-4C2D-A15E-5EA78FB3E405}" type="slidenum">
              <a:rPr lang="en-US"/>
              <a:pPr/>
              <a:t>8</a:t>
            </a:fld>
            <a:endParaRPr lang="en-US" dirty="0"/>
          </a:p>
        </p:txBody>
      </p:sp>
      <p:sp>
        <p:nvSpPr>
          <p:cNvPr id="380930" name="Rectangle 2"/>
          <p:cNvSpPr>
            <a:spLocks noGrp="1" noRot="1" noChangeAspect="1" noChangeArrowheads="1" noTextEdit="1"/>
          </p:cNvSpPr>
          <p:nvPr>
            <p:ph type="sldImg"/>
          </p:nvPr>
        </p:nvSpPr>
        <p:spPr>
          <a:xfrm>
            <a:off x="411163" y="695325"/>
            <a:ext cx="6199187" cy="3487738"/>
          </a:xfrm>
          <a:ln/>
        </p:spPr>
      </p:sp>
      <p:sp>
        <p:nvSpPr>
          <p:cNvPr id="380931" name="Rectangle 3"/>
          <p:cNvSpPr>
            <a:spLocks noGrp="1" noChangeArrowheads="1"/>
          </p:cNvSpPr>
          <p:nvPr>
            <p:ph type="body" idx="1"/>
          </p:nvPr>
        </p:nvSpPr>
        <p:spPr>
          <a:xfrm>
            <a:off x="936346" y="4414839"/>
            <a:ext cx="5137714" cy="4186237"/>
          </a:xfrm>
        </p:spPr>
        <p:txBody>
          <a:bodyPr/>
          <a:lstStyle/>
          <a:p>
            <a:r>
              <a:rPr lang="en-US" b="1" dirty="0"/>
              <a:t>Note:  Some NIH Institutes are providing extensions of eligibility for COVID-impacted fellows or trainees </a:t>
            </a:r>
          </a:p>
        </p:txBody>
      </p:sp>
    </p:spTree>
    <p:extLst>
      <p:ext uri="{BB962C8B-B14F-4D97-AF65-F5344CB8AC3E}">
        <p14:creationId xmlns:p14="http://schemas.microsoft.com/office/powerpoint/2010/main" val="204189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95B9F-882E-4CD9-A2B7-1C6979BAA868}" type="slidenum">
              <a:rPr lang="en-US"/>
              <a:pPr/>
              <a:t>9</a:t>
            </a:fld>
            <a:endParaRPr lang="en-US" dirty="0"/>
          </a:p>
        </p:txBody>
      </p:sp>
      <p:sp>
        <p:nvSpPr>
          <p:cNvPr id="430082" name="Rectangle 2"/>
          <p:cNvSpPr>
            <a:spLocks noGrp="1" noRot="1" noChangeAspect="1" noChangeArrowheads="1" noTextEdit="1"/>
          </p:cNvSpPr>
          <p:nvPr>
            <p:ph type="sldImg"/>
          </p:nvPr>
        </p:nvSpPr>
        <p:spPr>
          <a:xfrm>
            <a:off x="407988" y="695325"/>
            <a:ext cx="6197600" cy="3487738"/>
          </a:xfrm>
          <a:ln/>
        </p:spPr>
      </p:sp>
      <p:sp>
        <p:nvSpPr>
          <p:cNvPr id="430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124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 y="3251754"/>
            <a:ext cx="3778250" cy="2457979"/>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350">
                <a:solidFill>
                  <a:srgbClr val="FFFFFF"/>
                </a:solidFill>
                <a:latin typeface="Arial" charset="0"/>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350">
                <a:solidFill>
                  <a:srgbClr val="FFFFFF"/>
                </a:solidFill>
                <a:latin typeface="Arial" charset="0"/>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350">
                <a:solidFill>
                  <a:srgbClr val="FFFFFF"/>
                </a:solidFill>
                <a:latin typeface="Arial" charset="0"/>
              </a:endParaRPr>
            </a:p>
          </p:txBody>
        </p:sp>
      </p:grpSp>
      <p:sp>
        <p:nvSpPr>
          <p:cNvPr id="25610" name="Rectangle 10"/>
          <p:cNvSpPr>
            <a:spLocks noGrp="1" noChangeArrowheads="1"/>
          </p:cNvSpPr>
          <p:nvPr>
            <p:ph type="ctrTitle" sz="quarter"/>
          </p:nvPr>
        </p:nvSpPr>
        <p:spPr>
          <a:xfrm>
            <a:off x="762000" y="1561061"/>
            <a:ext cx="8636000" cy="1296459"/>
          </a:xfrm>
        </p:spPr>
        <p:txBody>
          <a:bodyPr/>
          <a:lstStyle>
            <a:lvl1pPr>
              <a:defRPr sz="3600"/>
            </a:lvl1pPr>
          </a:lstStyle>
          <a:p>
            <a:r>
              <a:rPr lang="en-US"/>
              <a:t>Click to edit Master title style</a:t>
            </a:r>
          </a:p>
        </p:txBody>
      </p:sp>
      <p:sp>
        <p:nvSpPr>
          <p:cNvPr id="25611" name="Rectangle 11"/>
          <p:cNvSpPr>
            <a:spLocks noGrp="1" noChangeArrowheads="1"/>
          </p:cNvSpPr>
          <p:nvPr>
            <p:ph type="subTitle" sz="quarter" idx="1"/>
          </p:nvPr>
        </p:nvSpPr>
        <p:spPr>
          <a:xfrm>
            <a:off x="1524000" y="3238500"/>
            <a:ext cx="7112000" cy="14605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5613"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860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21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2" y="231513"/>
            <a:ext cx="22860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2" y="231513"/>
            <a:ext cx="6688667"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763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31533"/>
            <a:ext cx="9144000" cy="949854"/>
          </a:xfrm>
        </p:spPr>
        <p:txBody>
          <a:bodyPr/>
          <a:lstStyle/>
          <a:p>
            <a:r>
              <a:rPr lang="en-US"/>
              <a:t>Click to edit Master title style</a:t>
            </a:r>
          </a:p>
        </p:txBody>
      </p:sp>
      <p:sp>
        <p:nvSpPr>
          <p:cNvPr id="3" name="Table Placeholder 2"/>
          <p:cNvSpPr>
            <a:spLocks noGrp="1"/>
          </p:cNvSpPr>
          <p:nvPr>
            <p:ph type="tbl" idx="1"/>
          </p:nvPr>
        </p:nvSpPr>
        <p:spPr>
          <a:xfrm>
            <a:off x="508000" y="1333506"/>
            <a:ext cx="9144000" cy="3775604"/>
          </a:xfrm>
        </p:spPr>
        <p:txBody>
          <a:bodyPr/>
          <a:lstStyle/>
          <a:p>
            <a:endParaRPr lang="en-US"/>
          </a:p>
        </p:txBody>
      </p:sp>
      <p:sp>
        <p:nvSpPr>
          <p:cNvPr id="4" name="Date Placeholder 3"/>
          <p:cNvSpPr>
            <a:spLocks noGrp="1"/>
          </p:cNvSpPr>
          <p:nvPr>
            <p:ph type="dt" sz="half" idx="10"/>
          </p:nvPr>
        </p:nvSpPr>
        <p:spPr>
          <a:xfrm>
            <a:off x="508000" y="5207000"/>
            <a:ext cx="2370667" cy="3810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471334" y="5207000"/>
            <a:ext cx="3217333" cy="3810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81333" y="5207000"/>
            <a:ext cx="2370667" cy="381000"/>
          </a:xfrm>
        </p:spPr>
        <p:txBody>
          <a:bodyPr/>
          <a:lstStyle>
            <a:lvl1pPr>
              <a:defRPr/>
            </a:lvl1pPr>
          </a:lstStyle>
          <a:p>
            <a:fld id="{F68E64FA-424A-40BF-A69B-727A441A16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949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7678" y="2095500"/>
            <a:ext cx="7429499" cy="1885651"/>
          </a:xfrm>
        </p:spPr>
        <p:txBody>
          <a:bodyPr anchor="b">
            <a:normAutofit/>
          </a:bodyPr>
          <a:lstStyle>
            <a:lvl1pPr>
              <a:defRPr sz="4500"/>
            </a:lvl1pPr>
          </a:lstStyle>
          <a:p>
            <a:r>
              <a:rPr lang="en-US"/>
              <a:t>Click to edit Master title style</a:t>
            </a:r>
            <a:endParaRPr lang="en-US" dirty="0"/>
          </a:p>
        </p:txBody>
      </p:sp>
      <p:sp>
        <p:nvSpPr>
          <p:cNvPr id="3" name="Subtitle 2"/>
          <p:cNvSpPr>
            <a:spLocks noGrp="1"/>
          </p:cNvSpPr>
          <p:nvPr>
            <p:ph type="subTitle" idx="1"/>
          </p:nvPr>
        </p:nvSpPr>
        <p:spPr>
          <a:xfrm>
            <a:off x="2157678" y="3981150"/>
            <a:ext cx="7429499" cy="938569"/>
          </a:xfrm>
        </p:spPr>
        <p:txBody>
          <a:bodyPr anchor="t"/>
          <a:lstStyle>
            <a:lvl1pPr marL="0" indent="0" algn="l">
              <a:buNone/>
              <a:defRPr>
                <a:solidFill>
                  <a:schemeClr val="tx1">
                    <a:lumMod val="65000"/>
                    <a:lumOff val="3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A7D3FE-EDC0-407A-A01F-848DB7EF2E25}" type="datetime1">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603176"/>
            <a:ext cx="1453877"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43177" y="3774617"/>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7210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0771" y="520092"/>
            <a:ext cx="7426406"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2157677" y="1778000"/>
            <a:ext cx="7429500" cy="31480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E7F5D4-D2BB-41B1-8D20-E7C25953F03C}" type="datetime1">
              <a:rPr lang="en-US" smtClean="0"/>
              <a:t>10/24/2021</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66226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57677" y="1715625"/>
            <a:ext cx="7429499" cy="1224000"/>
          </a:xfrm>
        </p:spPr>
        <p:txBody>
          <a:bodyPr anchor="b"/>
          <a:lstStyle>
            <a:lvl1pPr algn="l">
              <a:defRPr sz="3333" b="0" cap="none"/>
            </a:lvl1pPr>
          </a:lstStyle>
          <a:p>
            <a:r>
              <a:rPr lang="en-US"/>
              <a:t>Click to edit Master title style</a:t>
            </a:r>
            <a:endParaRPr lang="en-US" dirty="0"/>
          </a:p>
        </p:txBody>
      </p:sp>
      <p:sp>
        <p:nvSpPr>
          <p:cNvPr id="3" name="Text Placeholder 2"/>
          <p:cNvSpPr>
            <a:spLocks noGrp="1"/>
          </p:cNvSpPr>
          <p:nvPr>
            <p:ph type="body" idx="1"/>
          </p:nvPr>
        </p:nvSpPr>
        <p:spPr>
          <a:xfrm>
            <a:off x="2157677" y="2941774"/>
            <a:ext cx="7429499" cy="717000"/>
          </a:xfrm>
        </p:spPr>
        <p:txBody>
          <a:bodyPr anchor="t"/>
          <a:lstStyle>
            <a:lvl1pPr marL="0" indent="0" algn="l">
              <a:buNone/>
              <a:defRPr sz="1667">
                <a:solidFill>
                  <a:schemeClr val="tx1">
                    <a:lumMod val="65000"/>
                    <a:lumOff val="3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0828CB-B3BF-4B52-B0E7-7F3C1E39FAE0}" type="datetime1">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491" y="2648479"/>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43177" y="2703450"/>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3347016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57677" y="1778000"/>
            <a:ext cx="3594887"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92289" y="1771852"/>
            <a:ext cx="3594887"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7A828C-61C2-4372-9805-9E3864280F40}" type="datetime1">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443177" y="656485"/>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50648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49477" y="1643919"/>
            <a:ext cx="3327277" cy="480218"/>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2157677" y="2124138"/>
            <a:ext cx="3619078"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5525" y="1641229"/>
            <a:ext cx="3332501" cy="480218"/>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972464" y="2121448"/>
            <a:ext cx="3615562"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6A0665-D192-49A5-9A6E-C71AA5D895AE}" type="datetime1">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43177" y="656485"/>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1793543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6EC4F-6A23-44F5-BBF4-F06F9147A42A}" type="datetime1">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823868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61608-1FCA-458A-872A-6A4E393B8749}" type="datetime1">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142625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9685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677" y="371740"/>
            <a:ext cx="2920999" cy="813593"/>
          </a:xfrm>
        </p:spPr>
        <p:txBody>
          <a:bodyPr anchor="b"/>
          <a:lstStyle>
            <a:lvl1pPr algn="l">
              <a:defRPr sz="1667" b="0"/>
            </a:lvl1pPr>
          </a:lstStyle>
          <a:p>
            <a:r>
              <a:rPr lang="en-US"/>
              <a:t>Click to edit Master title style</a:t>
            </a:r>
            <a:endParaRPr lang="en-US" dirty="0"/>
          </a:p>
        </p:txBody>
      </p:sp>
      <p:sp>
        <p:nvSpPr>
          <p:cNvPr id="3" name="Content Placeholder 2"/>
          <p:cNvSpPr>
            <a:spLocks noGrp="1"/>
          </p:cNvSpPr>
          <p:nvPr>
            <p:ph idx="1"/>
          </p:nvPr>
        </p:nvSpPr>
        <p:spPr>
          <a:xfrm>
            <a:off x="5269177" y="371741"/>
            <a:ext cx="4318000" cy="4512469"/>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57677" y="1332178"/>
            <a:ext cx="2920999" cy="3552030"/>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CADFE2-5AF1-4578-998D-ABA7C0C7AC26}" type="datetime1">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895837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678" y="4000500"/>
            <a:ext cx="7429500" cy="472282"/>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57677" y="529138"/>
            <a:ext cx="7429500" cy="3212475"/>
          </a:xfrm>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2157678" y="4472782"/>
            <a:ext cx="7429500" cy="411427"/>
          </a:xfrm>
        </p:spPr>
        <p:txBody>
          <a:bodyPr>
            <a:normAutofit/>
          </a:bodyPr>
          <a:lstStyle>
            <a:lvl1pPr marL="0" indent="0">
              <a:buNone/>
              <a:defRPr sz="10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7A70710-0380-4B5A-A04F-192CFA3B2976}" type="datetime1">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1542834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677" y="508000"/>
            <a:ext cx="7429499" cy="2597533"/>
          </a:xfrm>
        </p:spPr>
        <p:txBody>
          <a:bodyPr anchor="ctr">
            <a:normAutofit/>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157677" y="3628372"/>
            <a:ext cx="7429499" cy="1296553"/>
          </a:xfrm>
        </p:spPr>
        <p:txBody>
          <a:bodyPr anchor="ctr">
            <a:normAutofit/>
          </a:bodyPr>
          <a:lstStyle>
            <a:lvl1pPr marL="0" indent="0" algn="l">
              <a:buNone/>
              <a:defRPr sz="1500">
                <a:solidFill>
                  <a:schemeClr val="tx1">
                    <a:lumMod val="65000"/>
                    <a:lumOff val="3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8C74D8-9408-441B-8568-5FE8596BFD28}" type="datetime1">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491" y="2648479"/>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43177" y="2703450"/>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635323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4958" y="508000"/>
            <a:ext cx="6994938" cy="2413000"/>
          </a:xfrm>
        </p:spPr>
        <p:txBody>
          <a:bodyPr anchor="ctr">
            <a:normAutofit/>
          </a:bodyPr>
          <a:lstStyle>
            <a:lvl1pPr algn="l">
              <a:defRPr sz="40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729177" y="2921000"/>
            <a:ext cx="6280462" cy="317500"/>
          </a:xfrm>
        </p:spPr>
        <p:txBody>
          <a:bodyPr anchor="ctr">
            <a:noAutofit/>
          </a:bodyPr>
          <a:lstStyle>
            <a:lvl1pPr marL="0" indent="0">
              <a:buFontTx/>
              <a:buNone/>
              <a:defRPr sz="1333">
                <a:solidFill>
                  <a:schemeClr val="tx1">
                    <a:lumMod val="50000"/>
                    <a:lumOff val="50000"/>
                  </a:schemeClr>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a:t>Edit Master text styles</a:t>
            </a:r>
          </a:p>
        </p:txBody>
      </p:sp>
      <p:sp>
        <p:nvSpPr>
          <p:cNvPr id="3" name="Text Placeholder 2"/>
          <p:cNvSpPr>
            <a:spLocks noGrp="1"/>
          </p:cNvSpPr>
          <p:nvPr>
            <p:ph type="body" idx="1"/>
          </p:nvPr>
        </p:nvSpPr>
        <p:spPr>
          <a:xfrm>
            <a:off x="2157677" y="3628372"/>
            <a:ext cx="7429499" cy="1296553"/>
          </a:xfrm>
        </p:spPr>
        <p:txBody>
          <a:bodyPr anchor="ctr">
            <a:normAutofit/>
          </a:bodyPr>
          <a:lstStyle>
            <a:lvl1pPr marL="0" indent="0" algn="l">
              <a:buNone/>
              <a:defRPr sz="1500">
                <a:solidFill>
                  <a:schemeClr val="tx1">
                    <a:lumMod val="65000"/>
                    <a:lumOff val="3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681CFC-F6BD-4353-A1B6-BE603B06D1FB}" type="datetime1">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491" y="2648479"/>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43177" y="2703450"/>
            <a:ext cx="649806" cy="304271"/>
          </a:xfrm>
        </p:spPr>
        <p:txBody>
          <a:bodyPr/>
          <a:lstStyle/>
          <a:p>
            <a:fld id="{9C0BE7A8-8265-4257-9F97-1AB83C9A5D84}" type="slidenum">
              <a:rPr lang="en-US" smtClean="0"/>
              <a:t>‹#›</a:t>
            </a:fld>
            <a:endParaRPr lang="en-US"/>
          </a:p>
        </p:txBody>
      </p:sp>
      <p:sp>
        <p:nvSpPr>
          <p:cNvPr id="14" name="TextBox 13"/>
          <p:cNvSpPr txBox="1"/>
          <p:nvPr/>
        </p:nvSpPr>
        <p:spPr>
          <a:xfrm>
            <a:off x="2056377" y="540004"/>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
        <p:nvSpPr>
          <p:cNvPr id="15" name="TextBox 14"/>
          <p:cNvSpPr txBox="1"/>
          <p:nvPr/>
        </p:nvSpPr>
        <p:spPr>
          <a:xfrm>
            <a:off x="9262377" y="2421089"/>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3045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57678" y="2032001"/>
            <a:ext cx="7429500" cy="2270704"/>
          </a:xfrm>
        </p:spPr>
        <p:txBody>
          <a:bodyPr anchor="b">
            <a:norm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2157678" y="4318000"/>
            <a:ext cx="742950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148EEE7-3893-4012-9E71-48B787BB90FD}" type="datetime1">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784392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374958" y="508000"/>
            <a:ext cx="6994938" cy="2413000"/>
          </a:xfrm>
        </p:spPr>
        <p:txBody>
          <a:bodyPr anchor="ctr">
            <a:normAutofit/>
          </a:bodyPr>
          <a:lstStyle>
            <a:lvl1pPr algn="l">
              <a:defRPr sz="40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57677" y="3619500"/>
            <a:ext cx="7429500" cy="698500"/>
          </a:xfrm>
        </p:spPr>
        <p:txBody>
          <a:bodyPr anchor="b">
            <a:noAutofit/>
          </a:bodyPr>
          <a:lstStyle>
            <a:lvl1pPr marL="0" indent="0">
              <a:buFontTx/>
              <a:buNone/>
              <a:defRPr sz="2000">
                <a:solidFill>
                  <a:schemeClr val="accent1"/>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a:t>Edit Master text styles</a:t>
            </a:r>
          </a:p>
        </p:txBody>
      </p:sp>
      <p:sp>
        <p:nvSpPr>
          <p:cNvPr id="4" name="Text Placeholder 3"/>
          <p:cNvSpPr>
            <a:spLocks noGrp="1"/>
          </p:cNvSpPr>
          <p:nvPr>
            <p:ph type="body" sz="half" idx="2"/>
          </p:nvPr>
        </p:nvSpPr>
        <p:spPr>
          <a:xfrm>
            <a:off x="2157678" y="4318000"/>
            <a:ext cx="742950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375CF0-4BA3-4BD8-8646-7FE8ADEAC7EA}" type="datetime1">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fld id="{9C0BE7A8-8265-4257-9F97-1AB83C9A5D84}" type="slidenum">
              <a:rPr lang="en-US" smtClean="0"/>
              <a:t>‹#›</a:t>
            </a:fld>
            <a:endParaRPr lang="en-US"/>
          </a:p>
        </p:txBody>
      </p:sp>
      <p:sp>
        <p:nvSpPr>
          <p:cNvPr id="17" name="TextBox 16"/>
          <p:cNvSpPr txBox="1"/>
          <p:nvPr/>
        </p:nvSpPr>
        <p:spPr>
          <a:xfrm>
            <a:off x="2056377" y="540004"/>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
        <p:nvSpPr>
          <p:cNvPr id="18" name="TextBox 17"/>
          <p:cNvSpPr txBox="1"/>
          <p:nvPr/>
        </p:nvSpPr>
        <p:spPr>
          <a:xfrm>
            <a:off x="9262377" y="2421089"/>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4334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57677" y="522839"/>
            <a:ext cx="7429499" cy="2400017"/>
          </a:xfrm>
        </p:spPr>
        <p:txBody>
          <a:bodyPr anchor="ctr">
            <a:normAutofit/>
          </a:bodyPr>
          <a:lstStyle>
            <a:lvl1pPr algn="l">
              <a:defRPr sz="4000" b="0"/>
            </a:lvl1pPr>
          </a:lstStyle>
          <a:p>
            <a:r>
              <a:rPr lang="en-US"/>
              <a:t>Click to edit Master title style</a:t>
            </a:r>
            <a:endParaRPr lang="en-US" dirty="0"/>
          </a:p>
        </p:txBody>
      </p:sp>
      <p:sp>
        <p:nvSpPr>
          <p:cNvPr id="21" name="Text Placeholder 9"/>
          <p:cNvSpPr>
            <a:spLocks noGrp="1"/>
          </p:cNvSpPr>
          <p:nvPr>
            <p:ph type="body" sz="quarter" idx="13"/>
          </p:nvPr>
        </p:nvSpPr>
        <p:spPr>
          <a:xfrm>
            <a:off x="2157677" y="3619500"/>
            <a:ext cx="7429500" cy="698500"/>
          </a:xfrm>
        </p:spPr>
        <p:txBody>
          <a:bodyPr anchor="b">
            <a:noAutofit/>
          </a:bodyPr>
          <a:lstStyle>
            <a:lvl1pPr marL="0" indent="0">
              <a:buFontTx/>
              <a:buNone/>
              <a:defRPr sz="2000">
                <a:solidFill>
                  <a:schemeClr val="accent1"/>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a:t>Edit Master text styles</a:t>
            </a:r>
          </a:p>
        </p:txBody>
      </p:sp>
      <p:sp>
        <p:nvSpPr>
          <p:cNvPr id="4" name="Text Placeholder 3"/>
          <p:cNvSpPr>
            <a:spLocks noGrp="1"/>
          </p:cNvSpPr>
          <p:nvPr>
            <p:ph type="body" sz="half" idx="2"/>
          </p:nvPr>
        </p:nvSpPr>
        <p:spPr>
          <a:xfrm>
            <a:off x="2157678" y="4318000"/>
            <a:ext cx="742950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6B9D41F-CDD4-4550-A0F3-0061CDFEE9E4}" type="datetime1">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778516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CD9DF-A3D2-472B-A934-01A82F200F53}" type="datetime1">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547281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5677" y="522838"/>
            <a:ext cx="1839668"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57677" y="522838"/>
            <a:ext cx="5397500" cy="4403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047E45-4620-4152-B85A-7756622EB71D}" type="datetime1">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741066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 y="3251749"/>
            <a:ext cx="3778250" cy="2457979"/>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500">
                <a:solidFill>
                  <a:srgbClr val="FFFFFF"/>
                </a:solidFill>
                <a:latin typeface="Arial" charset="0"/>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500">
                <a:solidFill>
                  <a:srgbClr val="FFFFFF"/>
                </a:solidFill>
                <a:latin typeface="Arial" charset="0"/>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500">
                <a:solidFill>
                  <a:srgbClr val="FFFFFF"/>
                </a:solidFill>
                <a:latin typeface="Arial" charset="0"/>
              </a:endParaRPr>
            </a:p>
          </p:txBody>
        </p:sp>
      </p:grpSp>
      <p:sp>
        <p:nvSpPr>
          <p:cNvPr id="25610" name="Rectangle 10"/>
          <p:cNvSpPr>
            <a:spLocks noGrp="1" noChangeArrowheads="1"/>
          </p:cNvSpPr>
          <p:nvPr>
            <p:ph type="ctrTitle" sz="quarter"/>
          </p:nvPr>
        </p:nvSpPr>
        <p:spPr>
          <a:xfrm>
            <a:off x="762000" y="1561056"/>
            <a:ext cx="8636000" cy="1296459"/>
          </a:xfrm>
        </p:spPr>
        <p:txBody>
          <a:bodyPr/>
          <a:lstStyle>
            <a:lvl1pPr>
              <a:defRPr sz="4000"/>
            </a:lvl1pPr>
          </a:lstStyle>
          <a:p>
            <a:r>
              <a:rPr lang="en-US"/>
              <a:t>Click to edit Master title style</a:t>
            </a:r>
          </a:p>
        </p:txBody>
      </p:sp>
      <p:sp>
        <p:nvSpPr>
          <p:cNvPr id="25611" name="Rectangle 11"/>
          <p:cNvSpPr>
            <a:spLocks noGrp="1" noChangeArrowheads="1"/>
          </p:cNvSpPr>
          <p:nvPr>
            <p:ph type="subTitle" sz="quarter" idx="1"/>
          </p:nvPr>
        </p:nvSpPr>
        <p:spPr>
          <a:xfrm>
            <a:off x="1524000" y="3238500"/>
            <a:ext cx="7112000" cy="14605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5613"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328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3"/>
            <a:ext cx="8636000" cy="1135063"/>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0758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8772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2"/>
            <a:ext cx="8636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29542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3" y="1333506"/>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9" y="1333506"/>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8181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6"/>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9264"/>
            <a:ext cx="4489098" cy="533136"/>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54" y="1279264"/>
            <a:ext cx="4490861" cy="533136"/>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61154" y="1812396"/>
            <a:ext cx="4490861"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0341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3811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74226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7" y="227554"/>
            <a:ext cx="3342570" cy="968376"/>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972280" y="227560"/>
            <a:ext cx="567972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7" y="1195920"/>
            <a:ext cx="3342570"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687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3"/>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991431" y="4472796"/>
            <a:ext cx="6096000" cy="6707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6624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06343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2" y="231512"/>
            <a:ext cx="22860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2" y="231512"/>
            <a:ext cx="6688667"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0678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2" y="1333506"/>
            <a:ext cx="4487333" cy="37756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9" y="1333506"/>
            <a:ext cx="4487333" cy="37756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13561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31529"/>
            <a:ext cx="9144000" cy="949854"/>
          </a:xfrm>
        </p:spPr>
        <p:txBody>
          <a:bodyPr/>
          <a:lstStyle/>
          <a:p>
            <a:r>
              <a:rPr lang="en-US"/>
              <a:t>Click to edit Master title style</a:t>
            </a:r>
          </a:p>
        </p:txBody>
      </p:sp>
      <p:sp>
        <p:nvSpPr>
          <p:cNvPr id="3" name="Table Placeholder 2"/>
          <p:cNvSpPr>
            <a:spLocks noGrp="1"/>
          </p:cNvSpPr>
          <p:nvPr>
            <p:ph type="tbl" idx="1"/>
          </p:nvPr>
        </p:nvSpPr>
        <p:spPr>
          <a:xfrm>
            <a:off x="508000" y="1333506"/>
            <a:ext cx="9144000" cy="3775604"/>
          </a:xfrm>
        </p:spPr>
        <p:txBody>
          <a:bodyPr/>
          <a:lstStyle/>
          <a:p>
            <a:endParaRPr lang="en-US"/>
          </a:p>
        </p:txBody>
      </p:sp>
      <p:sp>
        <p:nvSpPr>
          <p:cNvPr id="4" name="Date Placeholder 3"/>
          <p:cNvSpPr>
            <a:spLocks noGrp="1"/>
          </p:cNvSpPr>
          <p:nvPr>
            <p:ph type="dt" sz="half" idx="10"/>
          </p:nvPr>
        </p:nvSpPr>
        <p:spPr>
          <a:xfrm>
            <a:off x="508000" y="5207000"/>
            <a:ext cx="2370667" cy="3810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471334" y="5207000"/>
            <a:ext cx="3217333" cy="3810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81333" y="5207000"/>
            <a:ext cx="2370667" cy="381000"/>
          </a:xfrm>
        </p:spPr>
        <p:txBody>
          <a:bodyPr/>
          <a:lstStyle>
            <a:lvl1pPr>
              <a:defRPr/>
            </a:lvl1pPr>
          </a:lstStyle>
          <a:p>
            <a:fld id="{F68E64FA-424A-40BF-A69B-727A441A16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8745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5541"/>
            <a:ext cx="8636000" cy="1225021"/>
          </a:xfrm>
        </p:spPr>
        <p:txBody>
          <a:bodyPr/>
          <a:lstStyle/>
          <a:p>
            <a:r>
              <a:rPr lang="en-US"/>
              <a:t>Click to edit Master title style</a:t>
            </a:r>
          </a:p>
        </p:txBody>
      </p:sp>
      <p:sp>
        <p:nvSpPr>
          <p:cNvPr id="3" name="Subtitle 2"/>
          <p:cNvSpPr>
            <a:spLocks noGrp="1"/>
          </p:cNvSpPr>
          <p:nvPr>
            <p:ph type="subTitle" idx="1"/>
          </p:nvPr>
        </p:nvSpPr>
        <p:spPr>
          <a:xfrm>
            <a:off x="1524000" y="3238500"/>
            <a:ext cx="71120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D7E25-02E1-4BDA-9720-A07293F4DCA7}" type="slidenum">
              <a:rPr lang="en-US"/>
              <a:pPr>
                <a:defRPr/>
              </a:pPr>
              <a:t>‹#›</a:t>
            </a:fld>
            <a:endParaRPr lang="en-US"/>
          </a:p>
        </p:txBody>
      </p:sp>
    </p:spTree>
    <p:extLst>
      <p:ext uri="{BB962C8B-B14F-4D97-AF65-F5344CB8AC3E}">
        <p14:creationId xmlns:p14="http://schemas.microsoft.com/office/powerpoint/2010/main" val="2890237362"/>
      </p:ext>
    </p:extLst>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4F3812-0451-41FF-A115-05545B2E39CB}" type="slidenum">
              <a:rPr lang="en-US"/>
              <a:pPr>
                <a:defRPr/>
              </a:pPr>
              <a:t>‹#›</a:t>
            </a:fld>
            <a:endParaRPr lang="en-US"/>
          </a:p>
        </p:txBody>
      </p:sp>
    </p:spTree>
    <p:extLst>
      <p:ext uri="{BB962C8B-B14F-4D97-AF65-F5344CB8AC3E}">
        <p14:creationId xmlns:p14="http://schemas.microsoft.com/office/powerpoint/2010/main" val="4153105673"/>
      </p:ext>
    </p:extLst>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765" y="3672596"/>
            <a:ext cx="8636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765" y="2422277"/>
            <a:ext cx="8636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78184-6223-4836-9B47-F1DF4FE16AEF}" type="slidenum">
              <a:rPr lang="en-US"/>
              <a:pPr>
                <a:defRPr/>
              </a:pPr>
              <a:t>‹#›</a:t>
            </a:fld>
            <a:endParaRPr lang="en-US"/>
          </a:p>
        </p:txBody>
      </p:sp>
    </p:spTree>
    <p:extLst>
      <p:ext uri="{BB962C8B-B14F-4D97-AF65-F5344CB8AC3E}">
        <p14:creationId xmlns:p14="http://schemas.microsoft.com/office/powerpoint/2010/main" val="2271268460"/>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89" y="1651000"/>
            <a:ext cx="4242741" cy="34290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5389" y="1651000"/>
            <a:ext cx="4242741" cy="34290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722C01-29CB-431C-BD20-165BAAC15C31}" type="slidenum">
              <a:rPr lang="en-US"/>
              <a:pPr>
                <a:defRPr/>
              </a:pPr>
              <a:t>‹#›</a:t>
            </a:fld>
            <a:endParaRPr lang="en-US"/>
          </a:p>
        </p:txBody>
      </p:sp>
    </p:spTree>
    <p:extLst>
      <p:ext uri="{BB962C8B-B14F-4D97-AF65-F5344CB8AC3E}">
        <p14:creationId xmlns:p14="http://schemas.microsoft.com/office/powerpoint/2010/main" val="3361307560"/>
      </p:ext>
    </p:extLst>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9264"/>
            <a:ext cx="448890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508000" y="1812399"/>
            <a:ext cx="448890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531" y="1279264"/>
            <a:ext cx="4490469"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61531" y="1812399"/>
            <a:ext cx="4490469"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D38DC1-B8B5-4724-B890-731DC1317225}" type="slidenum">
              <a:rPr lang="en-US"/>
              <a:pPr>
                <a:defRPr/>
              </a:pPr>
              <a:t>‹#›</a:t>
            </a:fld>
            <a:endParaRPr lang="en-US"/>
          </a:p>
        </p:txBody>
      </p:sp>
    </p:spTree>
    <p:extLst>
      <p:ext uri="{BB962C8B-B14F-4D97-AF65-F5344CB8AC3E}">
        <p14:creationId xmlns:p14="http://schemas.microsoft.com/office/powerpoint/2010/main" val="828658522"/>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124B78-7645-45D2-919D-5D6EE557FC08}" type="slidenum">
              <a:rPr lang="en-US"/>
              <a:pPr>
                <a:defRPr/>
              </a:pPr>
              <a:t>‹#›</a:t>
            </a:fld>
            <a:endParaRPr lang="en-US"/>
          </a:p>
        </p:txBody>
      </p:sp>
    </p:spTree>
    <p:extLst>
      <p:ext uri="{BB962C8B-B14F-4D97-AF65-F5344CB8AC3E}">
        <p14:creationId xmlns:p14="http://schemas.microsoft.com/office/powerpoint/2010/main" val="3255167244"/>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AB3F11-7E05-4088-A26F-B00AC55811BA}" type="slidenum">
              <a:rPr lang="en-US"/>
              <a:pPr>
                <a:defRPr/>
              </a:pPr>
              <a:t>‹#›</a:t>
            </a:fld>
            <a:endParaRPr lang="en-US"/>
          </a:p>
        </p:txBody>
      </p:sp>
    </p:spTree>
    <p:extLst>
      <p:ext uri="{BB962C8B-B14F-4D97-AF65-F5344CB8AC3E}">
        <p14:creationId xmlns:p14="http://schemas.microsoft.com/office/powerpoint/2010/main" val="4175028791"/>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14" y="227542"/>
            <a:ext cx="3342765"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973080" y="227727"/>
            <a:ext cx="5678938"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14" y="1195928"/>
            <a:ext cx="3342765"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69666-C627-4CD0-9E0E-AA614F5D6C71}" type="slidenum">
              <a:rPr lang="en-US"/>
              <a:pPr>
                <a:defRPr/>
              </a:pPr>
              <a:t>‹#›</a:t>
            </a:fld>
            <a:endParaRPr lang="en-US"/>
          </a:p>
        </p:txBody>
      </p:sp>
    </p:spTree>
    <p:extLst>
      <p:ext uri="{BB962C8B-B14F-4D97-AF65-F5344CB8AC3E}">
        <p14:creationId xmlns:p14="http://schemas.microsoft.com/office/powerpoint/2010/main" val="3700704149"/>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235" y="4000503"/>
            <a:ext cx="6096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991235" y="510646"/>
            <a:ext cx="6096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991235" y="4472785"/>
            <a:ext cx="6096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C47436-7F16-4892-A606-90D33F31CF8D}" type="slidenum">
              <a:rPr lang="en-US"/>
              <a:pPr>
                <a:defRPr/>
              </a:pPr>
              <a:t>‹#›</a:t>
            </a:fld>
            <a:endParaRPr lang="en-US"/>
          </a:p>
        </p:txBody>
      </p:sp>
    </p:spTree>
    <p:extLst>
      <p:ext uri="{BB962C8B-B14F-4D97-AF65-F5344CB8AC3E}">
        <p14:creationId xmlns:p14="http://schemas.microsoft.com/office/powerpoint/2010/main" val="3938535042"/>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6"/>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2" y="1279264"/>
            <a:ext cx="4489099" cy="53313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8002" y="1812396"/>
            <a:ext cx="4489099"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57" y="1279264"/>
            <a:ext cx="4490861" cy="53313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161157" y="1812396"/>
            <a:ext cx="4490861"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11863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F4281-C045-4368-8A35-4834A7D585CD}" type="slidenum">
              <a:rPr lang="en-US"/>
              <a:pPr>
                <a:defRPr/>
              </a:pPr>
              <a:t>‹#›</a:t>
            </a:fld>
            <a:endParaRPr lang="en-US"/>
          </a:p>
        </p:txBody>
      </p:sp>
    </p:spTree>
    <p:extLst>
      <p:ext uri="{BB962C8B-B14F-4D97-AF65-F5344CB8AC3E}">
        <p14:creationId xmlns:p14="http://schemas.microsoft.com/office/powerpoint/2010/main" val="410539518"/>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1" y="508000"/>
            <a:ext cx="21590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18" y="508000"/>
            <a:ext cx="6326482"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22CC8-4BAD-43D1-86F9-26AA7F1F0CB8}" type="slidenum">
              <a:rPr lang="en-US"/>
              <a:pPr>
                <a:defRPr/>
              </a:pPr>
              <a:t>‹#›</a:t>
            </a:fld>
            <a:endParaRPr lang="en-US"/>
          </a:p>
        </p:txBody>
      </p:sp>
    </p:spTree>
    <p:extLst>
      <p:ext uri="{BB962C8B-B14F-4D97-AF65-F5344CB8AC3E}">
        <p14:creationId xmlns:p14="http://schemas.microsoft.com/office/powerpoint/2010/main" val="2132123416"/>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8000"/>
            <a:ext cx="8636000" cy="952500"/>
          </a:xfrm>
        </p:spPr>
        <p:txBody>
          <a:bodyPr/>
          <a:lstStyle/>
          <a:p>
            <a:r>
              <a:rPr lang="en-US"/>
              <a:t>Click to edit Master title style</a:t>
            </a:r>
          </a:p>
        </p:txBody>
      </p:sp>
      <p:sp>
        <p:nvSpPr>
          <p:cNvPr id="3" name="Text Placeholder 2"/>
          <p:cNvSpPr>
            <a:spLocks noGrp="1"/>
          </p:cNvSpPr>
          <p:nvPr>
            <p:ph type="body" sz="half" idx="1"/>
          </p:nvPr>
        </p:nvSpPr>
        <p:spPr>
          <a:xfrm>
            <a:off x="762089" y="1651000"/>
            <a:ext cx="4242741"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55389" y="1651000"/>
            <a:ext cx="4242741"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55389" y="3429000"/>
            <a:ext cx="4242741"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F88D53-7EF9-42DF-9FF3-F5B3A42B26FE}" type="slidenum">
              <a:rPr lang="en-US"/>
              <a:pPr>
                <a:defRPr/>
              </a:pPr>
              <a:t>‹#›</a:t>
            </a:fld>
            <a:endParaRPr lang="en-US"/>
          </a:p>
        </p:txBody>
      </p:sp>
    </p:spTree>
    <p:extLst>
      <p:ext uri="{BB962C8B-B14F-4D97-AF65-F5344CB8AC3E}">
        <p14:creationId xmlns:p14="http://schemas.microsoft.com/office/powerpoint/2010/main" val="1821605566"/>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8000"/>
            <a:ext cx="8636000" cy="952500"/>
          </a:xfrm>
        </p:spPr>
        <p:txBody>
          <a:bodyPr/>
          <a:lstStyle/>
          <a:p>
            <a:r>
              <a:rPr lang="en-US"/>
              <a:t>Click to edit Master title style</a:t>
            </a:r>
          </a:p>
        </p:txBody>
      </p:sp>
      <p:sp>
        <p:nvSpPr>
          <p:cNvPr id="3" name="Text Placeholder 2"/>
          <p:cNvSpPr>
            <a:spLocks noGrp="1"/>
          </p:cNvSpPr>
          <p:nvPr>
            <p:ph type="body" sz="half" idx="1"/>
          </p:nvPr>
        </p:nvSpPr>
        <p:spPr>
          <a:xfrm>
            <a:off x="762089" y="1651000"/>
            <a:ext cx="4242741"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5389" y="1651000"/>
            <a:ext cx="4242741"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8DE326-9C63-4757-93F6-EE61CB312646}" type="slidenum">
              <a:rPr lang="en-US"/>
              <a:pPr>
                <a:defRPr/>
              </a:pPr>
              <a:t>‹#›</a:t>
            </a:fld>
            <a:endParaRPr lang="en-US"/>
          </a:p>
        </p:txBody>
      </p:sp>
    </p:spTree>
    <p:extLst>
      <p:ext uri="{BB962C8B-B14F-4D97-AF65-F5344CB8AC3E}">
        <p14:creationId xmlns:p14="http://schemas.microsoft.com/office/powerpoint/2010/main" val="1625384618"/>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userDrawn="1"/>
        </p:nvGrpSpPr>
        <p:grpSpPr bwMode="auto">
          <a:xfrm>
            <a:off x="5" y="3251806"/>
            <a:ext cx="3778250" cy="2457979"/>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sz="1300"/>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sz="1300"/>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grpSp>
      <p:sp>
        <p:nvSpPr>
          <p:cNvPr id="25610" name="Rectangle 10"/>
          <p:cNvSpPr>
            <a:spLocks noGrp="1" noChangeArrowheads="1"/>
          </p:cNvSpPr>
          <p:nvPr>
            <p:ph type="ctrTitle" sz="quarter"/>
          </p:nvPr>
        </p:nvSpPr>
        <p:spPr>
          <a:xfrm>
            <a:off x="762000" y="1561042"/>
            <a:ext cx="8636000" cy="1296458"/>
          </a:xfrm>
        </p:spPr>
        <p:txBody>
          <a:bodyPr/>
          <a:lstStyle>
            <a:lvl1pPr>
              <a:defRPr sz="4000" b="1"/>
            </a:lvl1pPr>
          </a:lstStyle>
          <a:p>
            <a:r>
              <a:rPr lang="en-US" dirty="0"/>
              <a:t>Click to edit Master title style</a:t>
            </a:r>
          </a:p>
        </p:txBody>
      </p:sp>
      <p:sp>
        <p:nvSpPr>
          <p:cNvPr id="25611" name="Rectangle 11"/>
          <p:cNvSpPr>
            <a:spLocks noGrp="1" noChangeArrowheads="1"/>
          </p:cNvSpPr>
          <p:nvPr>
            <p:ph type="subTitle" sz="quarter" idx="1"/>
          </p:nvPr>
        </p:nvSpPr>
        <p:spPr>
          <a:xfrm>
            <a:off x="1524000" y="3238500"/>
            <a:ext cx="7112000" cy="1460500"/>
          </a:xfrm>
        </p:spPr>
        <p:txBody>
          <a:bodyPr/>
          <a:lstStyle>
            <a:lvl1pPr marL="0" indent="0" algn="ctr">
              <a:buFont typeface="Wingdings" pitchFamily="2" charset="2"/>
              <a:buNone/>
              <a:defRPr>
                <a:effectLst/>
              </a:defRPr>
            </a:lvl1pPr>
          </a:lstStyle>
          <a:p>
            <a:r>
              <a:rPr lang="en-US" dirty="0"/>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p>
        </p:txBody>
      </p:sp>
      <p:sp>
        <p:nvSpPr>
          <p:cNvPr id="25613" name="Rectangle 13"/>
          <p:cNvSpPr>
            <a:spLocks noGrp="1" noChangeArrowheads="1"/>
          </p:cNvSpPr>
          <p:nvPr>
            <p:ph type="ftr" sz="quarter" idx="3"/>
          </p:nvPr>
        </p:nvSpPr>
        <p:spPr/>
        <p:txBody>
          <a:bodyPr/>
          <a:lstStyle>
            <a:lvl1pPr>
              <a:defRPr/>
            </a:lvl1pPr>
          </a:lstStyle>
          <a:p>
            <a:endParaRPr lang="en-US"/>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pPr/>
              <a:t>‹#›</a:t>
            </a:fld>
            <a:endParaRPr lang="en-US"/>
          </a:p>
        </p:txBody>
      </p:sp>
    </p:spTree>
    <p:extLst>
      <p:ext uri="{BB962C8B-B14F-4D97-AF65-F5344CB8AC3E}">
        <p14:creationId xmlns:p14="http://schemas.microsoft.com/office/powerpoint/2010/main" val="116333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pPr/>
              <a:t>‹#›</a:t>
            </a:fld>
            <a:endParaRPr lang="en-US"/>
          </a:p>
        </p:txBody>
      </p:sp>
    </p:spTree>
    <p:extLst>
      <p:ext uri="{BB962C8B-B14F-4D97-AF65-F5344CB8AC3E}">
        <p14:creationId xmlns:p14="http://schemas.microsoft.com/office/powerpoint/2010/main" val="5914788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93"/>
            <a:ext cx="8636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pPr/>
              <a:t>‹#›</a:t>
            </a:fld>
            <a:endParaRPr lang="en-US"/>
          </a:p>
        </p:txBody>
      </p:sp>
    </p:spTree>
    <p:extLst>
      <p:ext uri="{BB962C8B-B14F-4D97-AF65-F5344CB8AC3E}">
        <p14:creationId xmlns:p14="http://schemas.microsoft.com/office/powerpoint/2010/main" val="4150232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333506"/>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6"/>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pPr/>
              <a:t>‹#›</a:t>
            </a:fld>
            <a:endParaRPr lang="en-US"/>
          </a:p>
        </p:txBody>
      </p:sp>
    </p:spTree>
    <p:extLst>
      <p:ext uri="{BB962C8B-B14F-4D97-AF65-F5344CB8AC3E}">
        <p14:creationId xmlns:p14="http://schemas.microsoft.com/office/powerpoint/2010/main" val="1290857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9261"/>
            <a:ext cx="448909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90" y="1279261"/>
            <a:ext cx="4490861"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61190" y="1812396"/>
            <a:ext cx="4490861"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pPr/>
              <a:t>‹#›</a:t>
            </a:fld>
            <a:endParaRPr lang="en-US"/>
          </a:p>
        </p:txBody>
      </p:sp>
    </p:spTree>
    <p:extLst>
      <p:ext uri="{BB962C8B-B14F-4D97-AF65-F5344CB8AC3E}">
        <p14:creationId xmlns:p14="http://schemas.microsoft.com/office/powerpoint/2010/main" val="173331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pPr/>
              <a:t>‹#›</a:t>
            </a:fld>
            <a:endParaRPr lang="en-US"/>
          </a:p>
        </p:txBody>
      </p:sp>
    </p:spTree>
    <p:extLst>
      <p:ext uri="{BB962C8B-B14F-4D97-AF65-F5344CB8AC3E}">
        <p14:creationId xmlns:p14="http://schemas.microsoft.com/office/powerpoint/2010/main" val="92970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53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pPr/>
              <a:t>‹#›</a:t>
            </a:fld>
            <a:endParaRPr lang="en-US"/>
          </a:p>
        </p:txBody>
      </p:sp>
    </p:spTree>
    <p:extLst>
      <p:ext uri="{BB962C8B-B14F-4D97-AF65-F5344CB8AC3E}">
        <p14:creationId xmlns:p14="http://schemas.microsoft.com/office/powerpoint/2010/main" val="542021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5" y="227542"/>
            <a:ext cx="3342570"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972278" y="227618"/>
            <a:ext cx="567972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5" y="1195920"/>
            <a:ext cx="3342570"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pPr/>
              <a:t>‹#›</a:t>
            </a:fld>
            <a:endParaRPr lang="en-US"/>
          </a:p>
        </p:txBody>
      </p:sp>
    </p:spTree>
    <p:extLst>
      <p:ext uri="{BB962C8B-B14F-4D97-AF65-F5344CB8AC3E}">
        <p14:creationId xmlns:p14="http://schemas.microsoft.com/office/powerpoint/2010/main" val="2196671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pPr/>
              <a:t>‹#›</a:t>
            </a:fld>
            <a:endParaRPr lang="en-US"/>
          </a:p>
        </p:txBody>
      </p:sp>
    </p:spTree>
    <p:extLst>
      <p:ext uri="{BB962C8B-B14F-4D97-AF65-F5344CB8AC3E}">
        <p14:creationId xmlns:p14="http://schemas.microsoft.com/office/powerpoint/2010/main" val="1958624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pPr/>
              <a:t>‹#›</a:t>
            </a:fld>
            <a:endParaRPr lang="en-US"/>
          </a:p>
        </p:txBody>
      </p:sp>
    </p:spTree>
    <p:extLst>
      <p:ext uri="{BB962C8B-B14F-4D97-AF65-F5344CB8AC3E}">
        <p14:creationId xmlns:p14="http://schemas.microsoft.com/office/powerpoint/2010/main" val="3019599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31511"/>
            <a:ext cx="22860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231511"/>
            <a:ext cx="6688667"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pPr/>
              <a:t>‹#›</a:t>
            </a:fld>
            <a:endParaRPr lang="en-US"/>
          </a:p>
        </p:txBody>
      </p:sp>
    </p:spTree>
    <p:extLst>
      <p:ext uri="{BB962C8B-B14F-4D97-AF65-F5344CB8AC3E}">
        <p14:creationId xmlns:p14="http://schemas.microsoft.com/office/powerpoint/2010/main" val="178395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31587"/>
            <a:ext cx="9144000" cy="949854"/>
          </a:xfrm>
        </p:spPr>
        <p:txBody>
          <a:bodyPr/>
          <a:lstStyle/>
          <a:p>
            <a:r>
              <a:rPr lang="en-US"/>
              <a:t>Click to edit Master title style</a:t>
            </a:r>
          </a:p>
        </p:txBody>
      </p:sp>
      <p:sp>
        <p:nvSpPr>
          <p:cNvPr id="3" name="Table Placeholder 2"/>
          <p:cNvSpPr>
            <a:spLocks noGrp="1"/>
          </p:cNvSpPr>
          <p:nvPr>
            <p:ph type="tbl" idx="1"/>
          </p:nvPr>
        </p:nvSpPr>
        <p:spPr>
          <a:xfrm>
            <a:off x="508000" y="1333506"/>
            <a:ext cx="9144000" cy="3775604"/>
          </a:xfrm>
        </p:spPr>
        <p:txBody>
          <a:bodyPr/>
          <a:lstStyle/>
          <a:p>
            <a:endParaRPr lang="en-US"/>
          </a:p>
        </p:txBody>
      </p:sp>
      <p:sp>
        <p:nvSpPr>
          <p:cNvPr id="4" name="Date Placeholder 3"/>
          <p:cNvSpPr>
            <a:spLocks noGrp="1"/>
          </p:cNvSpPr>
          <p:nvPr>
            <p:ph type="dt" sz="half" idx="10"/>
          </p:nvPr>
        </p:nvSpPr>
        <p:spPr>
          <a:xfrm>
            <a:off x="508000" y="5207000"/>
            <a:ext cx="2370667" cy="381000"/>
          </a:xfrm>
        </p:spPr>
        <p:txBody>
          <a:bodyPr/>
          <a:lstStyle>
            <a:lvl1pPr>
              <a:defRPr/>
            </a:lvl1pPr>
          </a:lstStyle>
          <a:p>
            <a:endParaRPr lang="en-US"/>
          </a:p>
        </p:txBody>
      </p:sp>
      <p:sp>
        <p:nvSpPr>
          <p:cNvPr id="5" name="Footer Placeholder 4"/>
          <p:cNvSpPr>
            <a:spLocks noGrp="1"/>
          </p:cNvSpPr>
          <p:nvPr>
            <p:ph type="ftr" sz="quarter" idx="11"/>
          </p:nvPr>
        </p:nvSpPr>
        <p:spPr>
          <a:xfrm>
            <a:off x="3471334" y="5207000"/>
            <a:ext cx="3217333" cy="381000"/>
          </a:xfrm>
        </p:spPr>
        <p:txBody>
          <a:bodyPr/>
          <a:lstStyle>
            <a:lvl1pPr>
              <a:defRPr/>
            </a:lvl1pPr>
          </a:lstStyle>
          <a:p>
            <a:endParaRPr lang="en-US"/>
          </a:p>
        </p:txBody>
      </p:sp>
      <p:sp>
        <p:nvSpPr>
          <p:cNvPr id="6" name="Slide Number Placeholder 5"/>
          <p:cNvSpPr>
            <a:spLocks noGrp="1"/>
          </p:cNvSpPr>
          <p:nvPr>
            <p:ph type="sldNum" sz="quarter" idx="12"/>
          </p:nvPr>
        </p:nvSpPr>
        <p:spPr>
          <a:xfrm>
            <a:off x="7281333" y="5207000"/>
            <a:ext cx="2370667" cy="381000"/>
          </a:xfrm>
        </p:spPr>
        <p:txBody>
          <a:bodyPr/>
          <a:lstStyle>
            <a:lvl1pPr>
              <a:defRPr/>
            </a:lvl1pPr>
          </a:lstStyle>
          <a:p>
            <a:fld id="{F68E64FA-424A-40BF-A69B-727A441A164A}" type="slidenum">
              <a:rPr lang="en-US"/>
              <a:pPr/>
              <a:t>‹#›</a:t>
            </a:fld>
            <a:endParaRPr lang="en-US"/>
          </a:p>
        </p:txBody>
      </p:sp>
    </p:spTree>
    <p:extLst>
      <p:ext uri="{BB962C8B-B14F-4D97-AF65-F5344CB8AC3E}">
        <p14:creationId xmlns:p14="http://schemas.microsoft.com/office/powerpoint/2010/main" val="412432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3" y="3251733"/>
            <a:ext cx="3778250" cy="2457979"/>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sz="1300"/>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sz="1300"/>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grpSp>
      <p:sp>
        <p:nvSpPr>
          <p:cNvPr id="25610" name="Rectangle 10"/>
          <p:cNvSpPr>
            <a:spLocks noGrp="1" noChangeArrowheads="1"/>
          </p:cNvSpPr>
          <p:nvPr>
            <p:ph type="ctrTitle" sz="quarter"/>
          </p:nvPr>
        </p:nvSpPr>
        <p:spPr>
          <a:xfrm>
            <a:off x="762000" y="1561042"/>
            <a:ext cx="8636000" cy="1296458"/>
          </a:xfrm>
        </p:spPr>
        <p:txBody>
          <a:bodyPr/>
          <a:lstStyle>
            <a:lvl1pPr>
              <a:defRPr sz="4000"/>
            </a:lvl1pPr>
          </a:lstStyle>
          <a:p>
            <a:r>
              <a:rPr lang="en-US"/>
              <a:t>Click to edit Master title style</a:t>
            </a:r>
          </a:p>
        </p:txBody>
      </p:sp>
      <p:sp>
        <p:nvSpPr>
          <p:cNvPr id="25611" name="Rectangle 11"/>
          <p:cNvSpPr>
            <a:spLocks noGrp="1" noChangeArrowheads="1"/>
          </p:cNvSpPr>
          <p:nvPr>
            <p:ph type="subTitle" sz="quarter" idx="1"/>
          </p:nvPr>
        </p:nvSpPr>
        <p:spPr>
          <a:xfrm>
            <a:off x="1524000" y="3238500"/>
            <a:ext cx="7112000" cy="14605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p>
        </p:txBody>
      </p:sp>
      <p:sp>
        <p:nvSpPr>
          <p:cNvPr id="25613" name="Rectangle 13"/>
          <p:cNvSpPr>
            <a:spLocks noGrp="1" noChangeArrowheads="1"/>
          </p:cNvSpPr>
          <p:nvPr>
            <p:ph type="ftr" sz="quarter" idx="3"/>
          </p:nvPr>
        </p:nvSpPr>
        <p:spPr/>
        <p:txBody>
          <a:bodyPr/>
          <a:lstStyle>
            <a:lvl1pPr>
              <a:defRPr/>
            </a:lvl1pPr>
          </a:lstStyle>
          <a:p>
            <a:endParaRPr lang="en-US"/>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pPr/>
              <a:t>‹#›</a:t>
            </a:fld>
            <a:endParaRPr lang="en-US"/>
          </a:p>
        </p:txBody>
      </p:sp>
    </p:spTree>
    <p:extLst>
      <p:ext uri="{BB962C8B-B14F-4D97-AF65-F5344CB8AC3E}">
        <p14:creationId xmlns:p14="http://schemas.microsoft.com/office/powerpoint/2010/main" val="2230098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pPr/>
              <a:t>‹#›</a:t>
            </a:fld>
            <a:endParaRPr lang="en-US"/>
          </a:p>
        </p:txBody>
      </p:sp>
    </p:spTree>
    <p:extLst>
      <p:ext uri="{BB962C8B-B14F-4D97-AF65-F5344CB8AC3E}">
        <p14:creationId xmlns:p14="http://schemas.microsoft.com/office/powerpoint/2010/main" val="3022704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0"/>
            <a:ext cx="8636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pPr/>
              <a:t>‹#›</a:t>
            </a:fld>
            <a:endParaRPr lang="en-US"/>
          </a:p>
        </p:txBody>
      </p:sp>
    </p:spTree>
    <p:extLst>
      <p:ext uri="{BB962C8B-B14F-4D97-AF65-F5344CB8AC3E}">
        <p14:creationId xmlns:p14="http://schemas.microsoft.com/office/powerpoint/2010/main" val="36984830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333504"/>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4"/>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pPr/>
              <a:t>‹#›</a:t>
            </a:fld>
            <a:endParaRPr lang="en-US"/>
          </a:p>
        </p:txBody>
      </p:sp>
    </p:spTree>
    <p:extLst>
      <p:ext uri="{BB962C8B-B14F-4D97-AF65-F5344CB8AC3E}">
        <p14:creationId xmlns:p14="http://schemas.microsoft.com/office/powerpoint/2010/main" val="268401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4560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9261"/>
            <a:ext cx="448909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2" y="1279261"/>
            <a:ext cx="4490861"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61142" y="1812396"/>
            <a:ext cx="4490861"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pPr/>
              <a:t>‹#›</a:t>
            </a:fld>
            <a:endParaRPr lang="en-US"/>
          </a:p>
        </p:txBody>
      </p:sp>
    </p:spTree>
    <p:extLst>
      <p:ext uri="{BB962C8B-B14F-4D97-AF65-F5344CB8AC3E}">
        <p14:creationId xmlns:p14="http://schemas.microsoft.com/office/powerpoint/2010/main" val="764164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pPr/>
              <a:t>‹#›</a:t>
            </a:fld>
            <a:endParaRPr lang="en-US"/>
          </a:p>
        </p:txBody>
      </p:sp>
    </p:spTree>
    <p:extLst>
      <p:ext uri="{BB962C8B-B14F-4D97-AF65-F5344CB8AC3E}">
        <p14:creationId xmlns:p14="http://schemas.microsoft.com/office/powerpoint/2010/main" val="2773297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pPr/>
              <a:t>‹#›</a:t>
            </a:fld>
            <a:endParaRPr lang="en-US"/>
          </a:p>
        </p:txBody>
      </p:sp>
    </p:spTree>
    <p:extLst>
      <p:ext uri="{BB962C8B-B14F-4D97-AF65-F5344CB8AC3E}">
        <p14:creationId xmlns:p14="http://schemas.microsoft.com/office/powerpoint/2010/main" val="2709773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2"/>
            <a:ext cx="3342570"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972278" y="227546"/>
            <a:ext cx="567972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20"/>
            <a:ext cx="3342570"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pPr/>
              <a:t>‹#›</a:t>
            </a:fld>
            <a:endParaRPr lang="en-US"/>
          </a:p>
        </p:txBody>
      </p:sp>
    </p:spTree>
    <p:extLst>
      <p:ext uri="{BB962C8B-B14F-4D97-AF65-F5344CB8AC3E}">
        <p14:creationId xmlns:p14="http://schemas.microsoft.com/office/powerpoint/2010/main" val="2026996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pPr/>
              <a:t>‹#›</a:t>
            </a:fld>
            <a:endParaRPr lang="en-US"/>
          </a:p>
        </p:txBody>
      </p:sp>
    </p:spTree>
    <p:extLst>
      <p:ext uri="{BB962C8B-B14F-4D97-AF65-F5344CB8AC3E}">
        <p14:creationId xmlns:p14="http://schemas.microsoft.com/office/powerpoint/2010/main" val="2864203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pPr/>
              <a:t>‹#›</a:t>
            </a:fld>
            <a:endParaRPr lang="en-US"/>
          </a:p>
        </p:txBody>
      </p:sp>
    </p:spTree>
    <p:extLst>
      <p:ext uri="{BB962C8B-B14F-4D97-AF65-F5344CB8AC3E}">
        <p14:creationId xmlns:p14="http://schemas.microsoft.com/office/powerpoint/2010/main" val="4867585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31511"/>
            <a:ext cx="22860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231511"/>
            <a:ext cx="6688667"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pPr/>
              <a:t>‹#›</a:t>
            </a:fld>
            <a:endParaRPr lang="en-US"/>
          </a:p>
        </p:txBody>
      </p:sp>
    </p:spTree>
    <p:extLst>
      <p:ext uri="{BB962C8B-B14F-4D97-AF65-F5344CB8AC3E}">
        <p14:creationId xmlns:p14="http://schemas.microsoft.com/office/powerpoint/2010/main" val="10069859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31515"/>
            <a:ext cx="9144000" cy="949854"/>
          </a:xfrm>
        </p:spPr>
        <p:txBody>
          <a:bodyPr/>
          <a:lstStyle/>
          <a:p>
            <a:r>
              <a:rPr lang="en-US"/>
              <a:t>Click to edit Master title style</a:t>
            </a:r>
          </a:p>
        </p:txBody>
      </p:sp>
      <p:sp>
        <p:nvSpPr>
          <p:cNvPr id="3" name="Table Placeholder 2"/>
          <p:cNvSpPr>
            <a:spLocks noGrp="1"/>
          </p:cNvSpPr>
          <p:nvPr>
            <p:ph type="tbl" idx="1"/>
          </p:nvPr>
        </p:nvSpPr>
        <p:spPr>
          <a:xfrm>
            <a:off x="508000" y="1333504"/>
            <a:ext cx="9144000" cy="3775604"/>
          </a:xfrm>
        </p:spPr>
        <p:txBody>
          <a:bodyPr/>
          <a:lstStyle/>
          <a:p>
            <a:endParaRPr lang="en-US"/>
          </a:p>
        </p:txBody>
      </p:sp>
      <p:sp>
        <p:nvSpPr>
          <p:cNvPr id="4" name="Date Placeholder 3"/>
          <p:cNvSpPr>
            <a:spLocks noGrp="1"/>
          </p:cNvSpPr>
          <p:nvPr>
            <p:ph type="dt" sz="half" idx="10"/>
          </p:nvPr>
        </p:nvSpPr>
        <p:spPr>
          <a:xfrm>
            <a:off x="508000" y="5207000"/>
            <a:ext cx="2370667" cy="381000"/>
          </a:xfrm>
        </p:spPr>
        <p:txBody>
          <a:bodyPr/>
          <a:lstStyle>
            <a:lvl1pPr>
              <a:defRPr/>
            </a:lvl1pPr>
          </a:lstStyle>
          <a:p>
            <a:endParaRPr lang="en-US"/>
          </a:p>
        </p:txBody>
      </p:sp>
      <p:sp>
        <p:nvSpPr>
          <p:cNvPr id="5" name="Footer Placeholder 4"/>
          <p:cNvSpPr>
            <a:spLocks noGrp="1"/>
          </p:cNvSpPr>
          <p:nvPr>
            <p:ph type="ftr" sz="quarter" idx="11"/>
          </p:nvPr>
        </p:nvSpPr>
        <p:spPr>
          <a:xfrm>
            <a:off x="3471334" y="5207000"/>
            <a:ext cx="3217333" cy="381000"/>
          </a:xfrm>
        </p:spPr>
        <p:txBody>
          <a:bodyPr/>
          <a:lstStyle>
            <a:lvl1pPr>
              <a:defRPr/>
            </a:lvl1pPr>
          </a:lstStyle>
          <a:p>
            <a:endParaRPr lang="en-US"/>
          </a:p>
        </p:txBody>
      </p:sp>
      <p:sp>
        <p:nvSpPr>
          <p:cNvPr id="6" name="Slide Number Placeholder 5"/>
          <p:cNvSpPr>
            <a:spLocks noGrp="1"/>
          </p:cNvSpPr>
          <p:nvPr>
            <p:ph type="sldNum" sz="quarter" idx="12"/>
          </p:nvPr>
        </p:nvSpPr>
        <p:spPr>
          <a:xfrm>
            <a:off x="7281333" y="5207000"/>
            <a:ext cx="2370667" cy="381000"/>
          </a:xfrm>
        </p:spPr>
        <p:txBody>
          <a:bodyPr/>
          <a:lstStyle>
            <a:lvl1pPr>
              <a:defRPr/>
            </a:lvl1pPr>
          </a:lstStyle>
          <a:p>
            <a:fld id="{F68E64FA-424A-40BF-A69B-727A441A164A}" type="slidenum">
              <a:rPr lang="en-US"/>
              <a:pPr/>
              <a:t>‹#›</a:t>
            </a:fld>
            <a:endParaRPr lang="en-US"/>
          </a:p>
        </p:txBody>
      </p:sp>
    </p:spTree>
    <p:extLst>
      <p:ext uri="{BB962C8B-B14F-4D97-AF65-F5344CB8AC3E}">
        <p14:creationId xmlns:p14="http://schemas.microsoft.com/office/powerpoint/2010/main" val="25884120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8502" y="778413"/>
            <a:ext cx="8763001" cy="1104636"/>
          </a:xfrm>
        </p:spPr>
        <p:txBody>
          <a:bodyPr/>
          <a:lstStyle/>
          <a:p>
            <a:r>
              <a:rPr lang="en-US"/>
              <a:t>Click to edit Master title style</a:t>
            </a:r>
            <a:endParaRPr lang="en-US" dirty="0"/>
          </a:p>
        </p:txBody>
      </p:sp>
      <p:sp>
        <p:nvSpPr>
          <p:cNvPr id="3" name="Content Placeholder 2"/>
          <p:cNvSpPr>
            <a:spLocks noGrp="1"/>
          </p:cNvSpPr>
          <p:nvPr>
            <p:ph idx="1"/>
          </p:nvPr>
        </p:nvSpPr>
        <p:spPr>
          <a:xfrm>
            <a:off x="698502" y="2015068"/>
            <a:ext cx="8763001" cy="3399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6252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98502" y="758040"/>
            <a:ext cx="8763001" cy="1104636"/>
          </a:xfrm>
        </p:spPr>
        <p:txBody>
          <a:bodyPr/>
          <a:lstStyle/>
          <a:p>
            <a:r>
              <a:rPr lang="en-US"/>
              <a:t>Click to edit Master title style</a:t>
            </a:r>
            <a:endParaRPr lang="en-US" dirty="0"/>
          </a:p>
        </p:txBody>
      </p:sp>
      <p:sp>
        <p:nvSpPr>
          <p:cNvPr id="5" name="Content Placeholder 2"/>
          <p:cNvSpPr>
            <a:spLocks noGrp="1"/>
          </p:cNvSpPr>
          <p:nvPr>
            <p:ph sz="half" idx="1"/>
          </p:nvPr>
        </p:nvSpPr>
        <p:spPr>
          <a:xfrm>
            <a:off x="698500" y="1975115"/>
            <a:ext cx="4318000" cy="31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5143502" y="1975115"/>
            <a:ext cx="4318000" cy="31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643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7" y="227558"/>
            <a:ext cx="3342570" cy="968376"/>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972282" y="227564"/>
            <a:ext cx="5679722" cy="48775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7" y="1195920"/>
            <a:ext cx="3342570" cy="39092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681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1"/>
            <a:ext cx="6096000" cy="472283"/>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991431" y="4472801"/>
            <a:ext cx="6096000" cy="6707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77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 y="3251754"/>
            <a:ext cx="3778250" cy="2457979"/>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350">
                <a:solidFill>
                  <a:srgbClr val="FFFFFF"/>
                </a:solidFill>
                <a:latin typeface="Arial" charset="0"/>
              </a:endParaRPr>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350">
                <a:solidFill>
                  <a:srgbClr val="FFFFFF"/>
                </a:solidFill>
                <a:latin typeface="Arial" charset="0"/>
              </a:endParaRPr>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350">
                <a:solidFill>
                  <a:srgbClr val="FFFFFF"/>
                </a:solidFill>
                <a:latin typeface="Arial" charset="0"/>
              </a:endParaRPr>
            </a:p>
          </p:txBody>
        </p:sp>
      </p:grpSp>
      <p:sp>
        <p:nvSpPr>
          <p:cNvPr id="24586" name="Rectangle 10"/>
          <p:cNvSpPr>
            <a:spLocks noGrp="1" noChangeArrowheads="1"/>
          </p:cNvSpPr>
          <p:nvPr>
            <p:ph type="title"/>
          </p:nvPr>
        </p:nvSpPr>
        <p:spPr bwMode="auto">
          <a:xfrm>
            <a:off x="508000" y="231533"/>
            <a:ext cx="9144000" cy="94985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508000" y="1333506"/>
            <a:ext cx="9144000" cy="3775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508000"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50">
                <a:effectLst>
                  <a:outerShdw blurRad="38100" dist="38100" dir="2700000" algn="tl">
                    <a:srgbClr val="010199"/>
                  </a:outerShdw>
                </a:effectLst>
              </a:defRPr>
            </a:lvl1pPr>
          </a:lstStyle>
          <a:p>
            <a:endParaRPr lang="en-US">
              <a:solidFill>
                <a:srgbClr val="FFFFFF"/>
              </a:solidFill>
              <a:latin typeface="Arial" charset="0"/>
            </a:endParaRPr>
          </a:p>
        </p:txBody>
      </p:sp>
      <p:sp>
        <p:nvSpPr>
          <p:cNvPr id="24589" name="Rectangle 13"/>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50">
                <a:effectLst>
                  <a:outerShdw blurRad="38100" dist="38100" dir="2700000" algn="tl">
                    <a:srgbClr val="010199"/>
                  </a:outerShdw>
                </a:effectLst>
              </a:defRPr>
            </a:lvl1pPr>
          </a:lstStyle>
          <a:p>
            <a:endParaRPr lang="en-US">
              <a:solidFill>
                <a:srgbClr val="FFFFFF"/>
              </a:solidFill>
              <a:latin typeface="Arial" charset="0"/>
            </a:endParaRPr>
          </a:p>
        </p:txBody>
      </p:sp>
      <p:sp>
        <p:nvSpPr>
          <p:cNvPr id="24590" name="Rectangle 14"/>
          <p:cNvSpPr>
            <a:spLocks noGrp="1" noChangeArrowheads="1"/>
          </p:cNvSpPr>
          <p:nvPr>
            <p:ph type="sldNum" sz="quarter" idx="4"/>
          </p:nvPr>
        </p:nvSpPr>
        <p:spPr bwMode="auto">
          <a:xfrm>
            <a:off x="7281333"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a:effectLst>
                  <a:outerShdw blurRad="38100" dist="38100" dir="2700000" algn="tl">
                    <a:srgbClr val="010199"/>
                  </a:outerShdw>
                </a:effectLst>
              </a:defRPr>
            </a:lvl1pPr>
          </a:lstStyle>
          <a:p>
            <a:fld id="{7F0B73C7-83E7-4F4D-979D-F21EAAAD9FB2}" type="slidenum">
              <a:rPr lang="en-US">
                <a:solidFill>
                  <a:srgbClr val="FFFFFF"/>
                </a:solidFill>
                <a:latin typeface="Arial" charset="0"/>
              </a:rPr>
              <a:pPr/>
              <a:t>‹#›</a:t>
            </a:fld>
            <a:endParaRPr lang="en-US">
              <a:solidFill>
                <a:srgbClr val="FFFFFF"/>
              </a:solidFill>
              <a:latin typeface="Arial" charset="0"/>
            </a:endParaRPr>
          </a:p>
        </p:txBody>
      </p:sp>
    </p:spTree>
    <p:extLst>
      <p:ext uri="{BB962C8B-B14F-4D97-AF65-F5344CB8AC3E}">
        <p14:creationId xmlns:p14="http://schemas.microsoft.com/office/powerpoint/2010/main" val="3055624008"/>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fontAlgn="base">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9pPr>
    </p:titleStyle>
    <p:bodyStyle>
      <a:lvl1pPr marL="257175" indent="-257175" algn="l" rtl="0" fontAlgn="base">
        <a:spcBef>
          <a:spcPct val="20000"/>
        </a:spcBef>
        <a:spcAft>
          <a:spcPct val="0"/>
        </a:spcAft>
        <a:buClr>
          <a:schemeClr val="hlink"/>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fontAlgn="base">
        <a:spcBef>
          <a:spcPct val="20000"/>
        </a:spcBef>
        <a:spcAft>
          <a:spcPct val="0"/>
        </a:spcAft>
        <a:buClr>
          <a:schemeClr val="tx2"/>
        </a:buClr>
        <a:buSzPct val="75000"/>
        <a:buFont typeface="Wingdings" pitchFamily="2" charset="2"/>
        <a:buChar char="l"/>
        <a:defRPr sz="2100">
          <a:solidFill>
            <a:schemeClr val="tx1"/>
          </a:solidFill>
          <a:effectLst>
            <a:outerShdw blurRad="38100" dist="38100" dir="2700000" algn="tl">
              <a:srgbClr val="010199"/>
            </a:outerShdw>
          </a:effectLst>
          <a:latin typeface="+mn-lt"/>
        </a:defRPr>
      </a:lvl2pPr>
      <a:lvl3pPr marL="857250" indent="-171450" algn="l" rtl="0" fontAlgn="base">
        <a:spcBef>
          <a:spcPct val="20000"/>
        </a:spcBef>
        <a:spcAft>
          <a:spcPct val="0"/>
        </a:spcAft>
        <a:buClr>
          <a:schemeClr val="accent2"/>
        </a:buClr>
        <a:buSzPct val="75000"/>
        <a:buFont typeface="Wingdings" pitchFamily="2" charset="2"/>
        <a:buChar char="l"/>
        <a:defRPr sz="1800">
          <a:solidFill>
            <a:schemeClr val="tx1"/>
          </a:solidFill>
          <a:effectLst>
            <a:outerShdw blurRad="38100" dist="38100" dir="2700000" algn="tl">
              <a:srgbClr val="010199"/>
            </a:outerShdw>
          </a:effectLst>
          <a:latin typeface="+mn-lt"/>
        </a:defRPr>
      </a:lvl3pPr>
      <a:lvl4pPr marL="1200150" indent="-171450" algn="l" rtl="0" fontAlgn="base">
        <a:spcBef>
          <a:spcPct val="20000"/>
        </a:spcBef>
        <a:spcAft>
          <a:spcPct val="0"/>
        </a:spcAft>
        <a:buClr>
          <a:schemeClr val="folHlink"/>
        </a:buClr>
        <a:buSzPct val="75000"/>
        <a:buFont typeface="Wingdings" pitchFamily="2" charset="2"/>
        <a:buChar char="l"/>
        <a:defRPr sz="1500">
          <a:solidFill>
            <a:schemeClr val="tx1"/>
          </a:solidFill>
          <a:effectLst>
            <a:outerShdw blurRad="38100" dist="38100" dir="2700000" algn="tl">
              <a:srgbClr val="010199"/>
            </a:outerShdw>
          </a:effectLst>
          <a:latin typeface="+mn-lt"/>
        </a:defRPr>
      </a:lvl4pPr>
      <a:lvl5pPr marL="15430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90500"/>
            <a:ext cx="2376263"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2684" y="-655"/>
            <a:ext cx="1963895"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5240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60770" y="520092"/>
            <a:ext cx="7426406"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57677" y="1778000"/>
            <a:ext cx="7429500" cy="3238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34677" y="5108698"/>
            <a:ext cx="955236" cy="308663"/>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a:solidFill>
                <a:srgbClr val="FFFFFF"/>
              </a:solidFill>
              <a:latin typeface="Arial" charset="0"/>
            </a:endParaRPr>
          </a:p>
        </p:txBody>
      </p:sp>
      <p:sp>
        <p:nvSpPr>
          <p:cNvPr id="5" name="Footer Placeholder 4"/>
          <p:cNvSpPr>
            <a:spLocks noGrp="1"/>
          </p:cNvSpPr>
          <p:nvPr>
            <p:ph type="ftr" sz="quarter" idx="3"/>
          </p:nvPr>
        </p:nvSpPr>
        <p:spPr>
          <a:xfrm>
            <a:off x="2157677" y="5113174"/>
            <a:ext cx="6349999" cy="30427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solidFill>
                <a:srgbClr val="FFFFFF"/>
              </a:solidFill>
              <a:latin typeface="Arial" charset="0"/>
            </a:endParaRPr>
          </a:p>
        </p:txBody>
      </p:sp>
      <p:sp>
        <p:nvSpPr>
          <p:cNvPr id="6" name="Slide Number Placeholder 5"/>
          <p:cNvSpPr>
            <a:spLocks noGrp="1"/>
          </p:cNvSpPr>
          <p:nvPr>
            <p:ph type="sldNum" sz="quarter" idx="4"/>
          </p:nvPr>
        </p:nvSpPr>
        <p:spPr bwMode="gray">
          <a:xfrm>
            <a:off x="443177" y="656485"/>
            <a:ext cx="649806" cy="304271"/>
          </a:xfrm>
          <a:prstGeom prst="rect">
            <a:avLst/>
          </a:prstGeom>
        </p:spPr>
        <p:txBody>
          <a:bodyPr vert="horz" lIns="91440" tIns="45720" rIns="91440" bIns="45720" rtlCol="0" anchor="ctr"/>
          <a:lstStyle>
            <a:lvl1pPr algn="r">
              <a:defRPr sz="1667">
                <a:solidFill>
                  <a:srgbClr val="FEFFFF"/>
                </a:solidFill>
              </a:defRPr>
            </a:lvl1pPr>
          </a:lstStyle>
          <a:p>
            <a:fld id="{7F0B73C7-83E7-4F4D-979D-F21EAAAD9FB2}" type="slidenum">
              <a:rPr lang="en-US" smtClean="0">
                <a:solidFill>
                  <a:srgbClr val="FFFFFF"/>
                </a:solidFill>
                <a:latin typeface="Arial" charset="0"/>
              </a:rPr>
              <a:pPr/>
              <a:t>‹#›</a:t>
            </a:fld>
            <a:endParaRPr lang="en-US">
              <a:solidFill>
                <a:srgbClr val="FFFFFF"/>
              </a:solidFill>
              <a:latin typeface="Arial" charset="0"/>
            </a:endParaRPr>
          </a:p>
        </p:txBody>
      </p:sp>
      <p:pic>
        <p:nvPicPr>
          <p:cNvPr id="36" name="Picture 8" descr="logo1">
            <a:extLst>
              <a:ext uri="{FF2B5EF4-FFF2-40B4-BE49-F238E27FC236}">
                <a16:creationId xmlns:a16="http://schemas.microsoft.com/office/drawing/2014/main" id="{80100E3E-6C26-47B5-9CDA-73709119EE14}"/>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111029" y="5356447"/>
            <a:ext cx="285212" cy="28767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OER_Master_Logo_2blue.png">
            <a:extLst>
              <a:ext uri="{FF2B5EF4-FFF2-40B4-BE49-F238E27FC236}">
                <a16:creationId xmlns:a16="http://schemas.microsoft.com/office/drawing/2014/main" id="{576C077A-F6FB-427E-9D7D-E1D27DFC082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437252" y="5341533"/>
            <a:ext cx="1592706" cy="317500"/>
          </a:xfrm>
          <a:prstGeom prst="rect">
            <a:avLst/>
          </a:prstGeom>
        </p:spPr>
      </p:pic>
    </p:spTree>
    <p:extLst>
      <p:ext uri="{BB962C8B-B14F-4D97-AF65-F5344CB8AC3E}">
        <p14:creationId xmlns:p14="http://schemas.microsoft.com/office/powerpoint/2010/main" val="176717106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380985" rtl="0" eaLnBrk="1" latinLnBrk="0" hangingPunct="1">
        <a:spcBef>
          <a:spcPct val="0"/>
        </a:spcBef>
        <a:buNone/>
        <a:defRPr sz="3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9" indent="-285739" algn="l" defTabSz="380985" rtl="0" eaLnBrk="1" latinLnBrk="0" hangingPunct="1">
        <a:spcBef>
          <a:spcPts val="833"/>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1pPr>
      <a:lvl2pPr marL="619100" indent="-238115" algn="l" defTabSz="380985" rtl="0" eaLnBrk="1" latinLnBrk="0" hangingPunct="1">
        <a:spcBef>
          <a:spcPts val="833"/>
        </a:spcBef>
        <a:spcAft>
          <a:spcPts val="0"/>
        </a:spcAft>
        <a:buClr>
          <a:schemeClr val="accent1"/>
        </a:buClr>
        <a:buFont typeface="Wingdings 3" charset="2"/>
        <a:buChar char=""/>
        <a:defRPr sz="1333" kern="1200">
          <a:solidFill>
            <a:schemeClr val="tx1">
              <a:lumMod val="75000"/>
              <a:lumOff val="25000"/>
            </a:schemeClr>
          </a:solidFill>
          <a:latin typeface="+mn-lt"/>
          <a:ea typeface="+mn-ea"/>
          <a:cs typeface="+mn-cs"/>
        </a:defRPr>
      </a:lvl2pPr>
      <a:lvl3pPr marL="952462" indent="-190492" algn="l" defTabSz="380985" rtl="0" eaLnBrk="1" latinLnBrk="0" hangingPunct="1">
        <a:spcBef>
          <a:spcPts val="833"/>
        </a:spcBef>
        <a:spcAft>
          <a:spcPts val="0"/>
        </a:spcAft>
        <a:buClr>
          <a:schemeClr val="accent1"/>
        </a:buClr>
        <a:buFont typeface="Wingdings 3" charset="2"/>
        <a:buChar char=""/>
        <a:defRPr sz="1167" kern="1200">
          <a:solidFill>
            <a:schemeClr val="tx1">
              <a:lumMod val="75000"/>
              <a:lumOff val="25000"/>
            </a:schemeClr>
          </a:solidFill>
          <a:latin typeface="+mn-lt"/>
          <a:ea typeface="+mn-ea"/>
          <a:cs typeface="+mn-cs"/>
        </a:defRPr>
      </a:lvl3pPr>
      <a:lvl4pPr marL="1333447"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4pPr>
      <a:lvl5pPr marL="1714431"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5pPr>
      <a:lvl6pPr marL="2095416"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6pPr>
      <a:lvl7pPr marL="2476401"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7pPr>
      <a:lvl8pPr marL="2857386"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8pPr>
      <a:lvl9pPr marL="3238370"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 y="3251749"/>
            <a:ext cx="3778250" cy="2457979"/>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500">
                <a:solidFill>
                  <a:srgbClr val="FFFFFF"/>
                </a:solidFill>
                <a:latin typeface="Arial" charset="0"/>
              </a:endParaRPr>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500">
                <a:solidFill>
                  <a:srgbClr val="FFFFFF"/>
                </a:solidFill>
                <a:latin typeface="Arial" charset="0"/>
              </a:endParaRPr>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500">
                <a:solidFill>
                  <a:srgbClr val="FFFFFF"/>
                </a:solidFill>
                <a:latin typeface="Arial" charset="0"/>
              </a:endParaRPr>
            </a:p>
          </p:txBody>
        </p:sp>
      </p:grpSp>
      <p:sp>
        <p:nvSpPr>
          <p:cNvPr id="24586" name="Rectangle 10"/>
          <p:cNvSpPr>
            <a:spLocks noGrp="1" noChangeArrowheads="1"/>
          </p:cNvSpPr>
          <p:nvPr>
            <p:ph type="title"/>
          </p:nvPr>
        </p:nvSpPr>
        <p:spPr bwMode="auto">
          <a:xfrm>
            <a:off x="508000" y="231529"/>
            <a:ext cx="9144000" cy="94985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508000" y="1333506"/>
            <a:ext cx="9144000" cy="3775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508000"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33">
                <a:effectLst>
                  <a:outerShdw blurRad="38100" dist="38100" dir="2700000" algn="tl">
                    <a:srgbClr val="010199"/>
                  </a:outerShdw>
                </a:effectLst>
              </a:defRPr>
            </a:lvl1pPr>
          </a:lstStyle>
          <a:p>
            <a:endParaRPr lang="en-US">
              <a:solidFill>
                <a:srgbClr val="FFFFFF"/>
              </a:solidFill>
              <a:latin typeface="Arial" charset="0"/>
            </a:endParaRPr>
          </a:p>
        </p:txBody>
      </p:sp>
      <p:sp>
        <p:nvSpPr>
          <p:cNvPr id="24589" name="Rectangle 13"/>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33">
                <a:effectLst>
                  <a:outerShdw blurRad="38100" dist="38100" dir="2700000" algn="tl">
                    <a:srgbClr val="010199"/>
                  </a:outerShdw>
                </a:effectLst>
              </a:defRPr>
            </a:lvl1pPr>
          </a:lstStyle>
          <a:p>
            <a:endParaRPr lang="en-US">
              <a:solidFill>
                <a:srgbClr val="FFFFFF"/>
              </a:solidFill>
              <a:latin typeface="Arial" charset="0"/>
            </a:endParaRPr>
          </a:p>
        </p:txBody>
      </p:sp>
      <p:sp>
        <p:nvSpPr>
          <p:cNvPr id="24590" name="Rectangle 14"/>
          <p:cNvSpPr>
            <a:spLocks noGrp="1" noChangeArrowheads="1"/>
          </p:cNvSpPr>
          <p:nvPr>
            <p:ph type="sldNum" sz="quarter" idx="4"/>
          </p:nvPr>
        </p:nvSpPr>
        <p:spPr bwMode="auto">
          <a:xfrm>
            <a:off x="7281333"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33">
                <a:effectLst>
                  <a:outerShdw blurRad="38100" dist="38100" dir="2700000" algn="tl">
                    <a:srgbClr val="010199"/>
                  </a:outerShdw>
                </a:effectLst>
              </a:defRPr>
            </a:lvl1pPr>
          </a:lstStyle>
          <a:p>
            <a:fld id="{7F0B73C7-83E7-4F4D-979D-F21EAAAD9FB2}" type="slidenum">
              <a:rPr lang="en-US">
                <a:solidFill>
                  <a:srgbClr val="FFFFFF"/>
                </a:solidFill>
                <a:latin typeface="Arial" charset="0"/>
              </a:rPr>
              <a:pPr/>
              <a:t>‹#›</a:t>
            </a:fld>
            <a:endParaRPr lang="en-US">
              <a:solidFill>
                <a:srgbClr val="FFFFFF"/>
              </a:solidFill>
              <a:latin typeface="Arial" charset="0"/>
            </a:endParaRPr>
          </a:p>
        </p:txBody>
      </p:sp>
    </p:spTree>
    <p:extLst>
      <p:ext uri="{BB962C8B-B14F-4D97-AF65-F5344CB8AC3E}">
        <p14:creationId xmlns:p14="http://schemas.microsoft.com/office/powerpoint/2010/main" val="3789862964"/>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ctr" rtl="0" fontAlgn="base">
        <a:spcBef>
          <a:spcPct val="0"/>
        </a:spcBef>
        <a:spcAft>
          <a:spcPct val="0"/>
        </a:spcAft>
        <a:defRPr sz="3667">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5pPr>
      <a:lvl6pPr marL="380985"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6pPr>
      <a:lvl7pPr marL="761970"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7pPr>
      <a:lvl8pPr marL="1142954"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8pPr>
      <a:lvl9pPr marL="1523939"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9pPr>
    </p:titleStyle>
    <p:bodyStyle>
      <a:lvl1pPr marL="285739" indent="-285739" algn="l" rtl="0" fontAlgn="base">
        <a:spcBef>
          <a:spcPct val="20000"/>
        </a:spcBef>
        <a:spcAft>
          <a:spcPct val="0"/>
        </a:spcAft>
        <a:buClr>
          <a:schemeClr val="hlink"/>
        </a:buClr>
        <a:buSzPct val="75000"/>
        <a:buFont typeface="Wingdings" pitchFamily="2" charset="2"/>
        <a:buChar char="l"/>
        <a:defRPr sz="2667">
          <a:solidFill>
            <a:schemeClr val="tx1"/>
          </a:solidFill>
          <a:effectLst>
            <a:outerShdw blurRad="38100" dist="38100" dir="2700000" algn="tl">
              <a:srgbClr val="010199"/>
            </a:outerShdw>
          </a:effectLst>
          <a:latin typeface="+mn-lt"/>
          <a:ea typeface="+mn-ea"/>
          <a:cs typeface="+mn-cs"/>
        </a:defRPr>
      </a:lvl1pPr>
      <a:lvl2pPr marL="619100" indent="-238115" algn="l" rtl="0" fontAlgn="base">
        <a:spcBef>
          <a:spcPct val="20000"/>
        </a:spcBef>
        <a:spcAft>
          <a:spcPct val="0"/>
        </a:spcAft>
        <a:buClr>
          <a:schemeClr val="tx2"/>
        </a:buClr>
        <a:buSzPct val="75000"/>
        <a:buFont typeface="Wingdings" pitchFamily="2" charset="2"/>
        <a:buChar char="l"/>
        <a:defRPr sz="2333">
          <a:solidFill>
            <a:schemeClr val="tx1"/>
          </a:solidFill>
          <a:effectLst>
            <a:outerShdw blurRad="38100" dist="38100" dir="2700000" algn="tl">
              <a:srgbClr val="010199"/>
            </a:outerShdw>
          </a:effectLst>
          <a:latin typeface="+mn-lt"/>
        </a:defRPr>
      </a:lvl2pPr>
      <a:lvl3pPr marL="952462" indent="-190492" algn="l" rtl="0" fontAlgn="base">
        <a:spcBef>
          <a:spcPct val="20000"/>
        </a:spcBef>
        <a:spcAft>
          <a:spcPct val="0"/>
        </a:spcAft>
        <a:buClr>
          <a:schemeClr val="accent2"/>
        </a:buClr>
        <a:buSzPct val="75000"/>
        <a:buFont typeface="Wingdings" pitchFamily="2" charset="2"/>
        <a:buChar char="l"/>
        <a:defRPr sz="2000">
          <a:solidFill>
            <a:schemeClr val="tx1"/>
          </a:solidFill>
          <a:effectLst>
            <a:outerShdw blurRad="38100" dist="38100" dir="2700000" algn="tl">
              <a:srgbClr val="010199"/>
            </a:outerShdw>
          </a:effectLst>
          <a:latin typeface="+mn-lt"/>
        </a:defRPr>
      </a:lvl3pPr>
      <a:lvl4pPr marL="1333447" indent="-190492" algn="l" rtl="0" fontAlgn="base">
        <a:spcBef>
          <a:spcPct val="20000"/>
        </a:spcBef>
        <a:spcAft>
          <a:spcPct val="0"/>
        </a:spcAft>
        <a:buClr>
          <a:schemeClr val="folHlink"/>
        </a:buClr>
        <a:buSzPct val="75000"/>
        <a:buFont typeface="Wingdings" pitchFamily="2" charset="2"/>
        <a:buChar char="l"/>
        <a:defRPr sz="1667">
          <a:solidFill>
            <a:schemeClr val="tx1"/>
          </a:solidFill>
          <a:effectLst>
            <a:outerShdw blurRad="38100" dist="38100" dir="2700000" algn="tl">
              <a:srgbClr val="010199"/>
            </a:outerShdw>
          </a:effectLst>
          <a:latin typeface="+mn-lt"/>
        </a:defRPr>
      </a:lvl4pPr>
      <a:lvl5pPr marL="171443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5pPr>
      <a:lvl6pPr marL="209541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6pPr>
      <a:lvl7pPr marL="247640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7pPr>
      <a:lvl8pPr marL="285738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8pPr>
      <a:lvl9pPr marL="3238370"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508000"/>
            <a:ext cx="8636000" cy="952500"/>
          </a:xfrm>
          <a:prstGeom prst="rect">
            <a:avLst/>
          </a:prstGeom>
          <a:noFill/>
          <a:ln w="31750">
            <a:solidFill>
              <a:srgbClr val="FF00FF"/>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762000" y="1651000"/>
            <a:ext cx="86360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2" y="5207000"/>
            <a:ext cx="2116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167">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167">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281336" y="5207000"/>
            <a:ext cx="2116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167">
                <a:latin typeface="Arial" charset="0"/>
              </a:defRPr>
            </a:lvl1pPr>
          </a:lstStyle>
          <a:p>
            <a:pPr>
              <a:defRPr/>
            </a:pPr>
            <a:fld id="{E7BDB4EA-6FBA-44BA-8EFA-46C683786179}" type="slidenum">
              <a:rPr lang="en-US"/>
              <a:pPr>
                <a:defRPr/>
              </a:pPr>
              <a:t>‹#›</a:t>
            </a:fld>
            <a:endParaRPr lang="en-US"/>
          </a:p>
        </p:txBody>
      </p:sp>
    </p:spTree>
    <p:extLst>
      <p:ext uri="{BB962C8B-B14F-4D97-AF65-F5344CB8AC3E}">
        <p14:creationId xmlns:p14="http://schemas.microsoft.com/office/powerpoint/2010/main" val="236733195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ransition spd="med">
    <p:fade thruBlk="1"/>
  </p:transition>
  <p:txStyles>
    <p:titleStyle>
      <a:lvl1pPr algn="ctr" rtl="0" eaLnBrk="0" fontAlgn="base" hangingPunct="0">
        <a:spcBef>
          <a:spcPct val="0"/>
        </a:spcBef>
        <a:spcAft>
          <a:spcPct val="0"/>
        </a:spcAft>
        <a:defRPr sz="3667">
          <a:solidFill>
            <a:srgbClr val="FFCC00"/>
          </a:solidFill>
          <a:latin typeface="+mj-lt"/>
          <a:ea typeface="+mj-ea"/>
          <a:cs typeface="+mj-cs"/>
        </a:defRPr>
      </a:lvl1pPr>
      <a:lvl2pPr algn="ctr" rtl="0" eaLnBrk="0" fontAlgn="base" hangingPunct="0">
        <a:spcBef>
          <a:spcPct val="0"/>
        </a:spcBef>
        <a:spcAft>
          <a:spcPct val="0"/>
        </a:spcAft>
        <a:defRPr sz="3667">
          <a:solidFill>
            <a:srgbClr val="FFCC00"/>
          </a:solidFill>
          <a:latin typeface="Arial" charset="0"/>
        </a:defRPr>
      </a:lvl2pPr>
      <a:lvl3pPr algn="ctr" rtl="0" eaLnBrk="0" fontAlgn="base" hangingPunct="0">
        <a:spcBef>
          <a:spcPct val="0"/>
        </a:spcBef>
        <a:spcAft>
          <a:spcPct val="0"/>
        </a:spcAft>
        <a:defRPr sz="3667">
          <a:solidFill>
            <a:srgbClr val="FFCC00"/>
          </a:solidFill>
          <a:latin typeface="Arial" charset="0"/>
        </a:defRPr>
      </a:lvl3pPr>
      <a:lvl4pPr algn="ctr" rtl="0" eaLnBrk="0" fontAlgn="base" hangingPunct="0">
        <a:spcBef>
          <a:spcPct val="0"/>
        </a:spcBef>
        <a:spcAft>
          <a:spcPct val="0"/>
        </a:spcAft>
        <a:defRPr sz="3667">
          <a:solidFill>
            <a:srgbClr val="FFCC00"/>
          </a:solidFill>
          <a:latin typeface="Arial" charset="0"/>
        </a:defRPr>
      </a:lvl4pPr>
      <a:lvl5pPr algn="ctr" rtl="0" eaLnBrk="0" fontAlgn="base" hangingPunct="0">
        <a:spcBef>
          <a:spcPct val="0"/>
        </a:spcBef>
        <a:spcAft>
          <a:spcPct val="0"/>
        </a:spcAft>
        <a:defRPr sz="3667">
          <a:solidFill>
            <a:srgbClr val="FFCC00"/>
          </a:solidFill>
          <a:latin typeface="Arial" charset="0"/>
        </a:defRPr>
      </a:lvl5pPr>
      <a:lvl6pPr marL="380985" algn="ctr" rtl="0" eaLnBrk="0" fontAlgn="base" hangingPunct="0">
        <a:spcBef>
          <a:spcPct val="0"/>
        </a:spcBef>
        <a:spcAft>
          <a:spcPct val="0"/>
        </a:spcAft>
        <a:defRPr sz="3667">
          <a:solidFill>
            <a:srgbClr val="FFCC00"/>
          </a:solidFill>
          <a:latin typeface="Arial" charset="0"/>
        </a:defRPr>
      </a:lvl6pPr>
      <a:lvl7pPr marL="761970" algn="ctr" rtl="0" eaLnBrk="0" fontAlgn="base" hangingPunct="0">
        <a:spcBef>
          <a:spcPct val="0"/>
        </a:spcBef>
        <a:spcAft>
          <a:spcPct val="0"/>
        </a:spcAft>
        <a:defRPr sz="3667">
          <a:solidFill>
            <a:srgbClr val="FFCC00"/>
          </a:solidFill>
          <a:latin typeface="Arial" charset="0"/>
        </a:defRPr>
      </a:lvl7pPr>
      <a:lvl8pPr marL="1142954" algn="ctr" rtl="0" eaLnBrk="0" fontAlgn="base" hangingPunct="0">
        <a:spcBef>
          <a:spcPct val="0"/>
        </a:spcBef>
        <a:spcAft>
          <a:spcPct val="0"/>
        </a:spcAft>
        <a:defRPr sz="3667">
          <a:solidFill>
            <a:srgbClr val="FFCC00"/>
          </a:solidFill>
          <a:latin typeface="Arial" charset="0"/>
        </a:defRPr>
      </a:lvl8pPr>
      <a:lvl9pPr marL="1523939" algn="ctr" rtl="0" eaLnBrk="0" fontAlgn="base" hangingPunct="0">
        <a:spcBef>
          <a:spcPct val="0"/>
        </a:spcBef>
        <a:spcAft>
          <a:spcPct val="0"/>
        </a:spcAft>
        <a:defRPr sz="3667">
          <a:solidFill>
            <a:srgbClr val="FFCC00"/>
          </a:solidFill>
          <a:latin typeface="Arial" charset="0"/>
        </a:defRPr>
      </a:lvl9pPr>
    </p:titleStyle>
    <p:bodyStyle>
      <a:lvl1pPr marL="285739" indent="-285739" algn="l" rtl="0" eaLnBrk="0" fontAlgn="base" hangingPunct="0">
        <a:spcBef>
          <a:spcPct val="20000"/>
        </a:spcBef>
        <a:spcAft>
          <a:spcPct val="0"/>
        </a:spcAft>
        <a:buChar char="•"/>
        <a:defRPr sz="2667">
          <a:solidFill>
            <a:schemeClr val="bg1"/>
          </a:solidFill>
          <a:latin typeface="+mn-lt"/>
          <a:ea typeface="+mn-ea"/>
          <a:cs typeface="+mn-cs"/>
        </a:defRPr>
      </a:lvl1pPr>
      <a:lvl2pPr marL="619100" indent="-238115" algn="l" rtl="0" eaLnBrk="0" fontAlgn="base" hangingPunct="0">
        <a:spcBef>
          <a:spcPct val="20000"/>
        </a:spcBef>
        <a:spcAft>
          <a:spcPct val="0"/>
        </a:spcAft>
        <a:buChar char="–"/>
        <a:defRPr sz="2333">
          <a:solidFill>
            <a:schemeClr val="bg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eaLnBrk="0" fontAlgn="base" hangingPunct="0">
        <a:spcBef>
          <a:spcPct val="20000"/>
        </a:spcBef>
        <a:spcAft>
          <a:spcPct val="0"/>
        </a:spcAft>
        <a:buChar char="»"/>
        <a:defRPr sz="1667">
          <a:solidFill>
            <a:schemeClr val="tx1"/>
          </a:solidFill>
          <a:latin typeface="+mn-lt"/>
        </a:defRPr>
      </a:lvl6pPr>
      <a:lvl7pPr marL="2476401" indent="-190492" algn="l" rtl="0" eaLnBrk="0" fontAlgn="base" hangingPunct="0">
        <a:spcBef>
          <a:spcPct val="20000"/>
        </a:spcBef>
        <a:spcAft>
          <a:spcPct val="0"/>
        </a:spcAft>
        <a:buChar char="»"/>
        <a:defRPr sz="1667">
          <a:solidFill>
            <a:schemeClr val="tx1"/>
          </a:solidFill>
          <a:latin typeface="+mn-lt"/>
        </a:defRPr>
      </a:lvl7pPr>
      <a:lvl8pPr marL="2857386" indent="-190492" algn="l" rtl="0" eaLnBrk="0" fontAlgn="base" hangingPunct="0">
        <a:spcBef>
          <a:spcPct val="20000"/>
        </a:spcBef>
        <a:spcAft>
          <a:spcPct val="0"/>
        </a:spcAft>
        <a:buChar char="»"/>
        <a:defRPr sz="1667">
          <a:solidFill>
            <a:schemeClr val="tx1"/>
          </a:solidFill>
          <a:latin typeface="+mn-lt"/>
        </a:defRPr>
      </a:lvl8pPr>
      <a:lvl9pPr marL="3238370" indent="-190492" algn="l" rtl="0" eaLnBrk="0" fontAlgn="base" hangingPunct="0">
        <a:spcBef>
          <a:spcPct val="20000"/>
        </a:spcBef>
        <a:spcAft>
          <a:spcPct val="0"/>
        </a:spcAft>
        <a:buChar char="»"/>
        <a:defRPr sz="16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49000">
              <a:srgbClr val="060BD8"/>
            </a:gs>
            <a:gs pos="49000">
              <a:srgbClr val="0509BB"/>
            </a:gs>
            <a:gs pos="100000">
              <a:schemeClr val="bg2"/>
            </a:gs>
          </a:gsLst>
          <a:lin ang="14400000" scaled="0"/>
          <a:tileRect/>
        </a:gradFill>
        <a:effectLst/>
      </p:bgPr>
    </p:bg>
    <p:spTree>
      <p:nvGrpSpPr>
        <p:cNvPr id="1" name=""/>
        <p:cNvGrpSpPr/>
        <p:nvPr/>
      </p:nvGrpSpPr>
      <p:grpSpPr>
        <a:xfrm>
          <a:off x="0" y="0"/>
          <a:ext cx="0" cy="0"/>
          <a:chOff x="0" y="0"/>
          <a:chExt cx="0" cy="0"/>
        </a:xfrm>
      </p:grpSpPr>
      <p:sp>
        <p:nvSpPr>
          <p:cNvPr id="24579" name="Freeform 3"/>
          <p:cNvSpPr>
            <a:spLocks/>
          </p:cNvSpPr>
          <p:nvPr/>
        </p:nvSpPr>
        <p:spPr bwMode="ltGray">
          <a:xfrm>
            <a:off x="5" y="3317951"/>
            <a:ext cx="3778250" cy="2386542"/>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0" name="Freeform 4"/>
          <p:cNvSpPr>
            <a:spLocks/>
          </p:cNvSpPr>
          <p:nvPr/>
        </p:nvSpPr>
        <p:spPr bwMode="hidden">
          <a:xfrm>
            <a:off x="5" y="3251806"/>
            <a:ext cx="3270250" cy="2457979"/>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alpha val="99000"/>
                </a:schemeClr>
              </a:gs>
              <a:gs pos="50000">
                <a:schemeClr val="bg1"/>
              </a:gs>
              <a:gs pos="100000">
                <a:schemeClr val="bg2"/>
              </a:gs>
            </a:gsLst>
            <a:lin ang="18900000" scaled="1"/>
          </a:gradFill>
          <a:ln w="9525">
            <a:noFill/>
            <a:round/>
            <a:headEnd/>
            <a:tailEnd/>
          </a:ln>
        </p:spPr>
        <p:txBody>
          <a:bodyPr/>
          <a:lstStyle/>
          <a:p>
            <a:endParaRPr lang="en-US" sz="1300"/>
          </a:p>
        </p:txBody>
      </p:sp>
      <p:sp>
        <p:nvSpPr>
          <p:cNvPr id="24581" name="Freeform 5"/>
          <p:cNvSpPr>
            <a:spLocks/>
          </p:cNvSpPr>
          <p:nvPr/>
        </p:nvSpPr>
        <p:spPr bwMode="ltGray">
          <a:xfrm>
            <a:off x="6" y="3618253"/>
            <a:ext cx="3077986" cy="2086240"/>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2" name="Freeform 6"/>
          <p:cNvSpPr>
            <a:spLocks/>
          </p:cNvSpPr>
          <p:nvPr/>
        </p:nvSpPr>
        <p:spPr bwMode="ltGray">
          <a:xfrm>
            <a:off x="6" y="3365576"/>
            <a:ext cx="3077986" cy="2338917"/>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3" name="Oval 7"/>
          <p:cNvSpPr>
            <a:spLocks noChangeArrowheads="1"/>
          </p:cNvSpPr>
          <p:nvPr/>
        </p:nvSpPr>
        <p:spPr bwMode="ltGray">
          <a:xfrm>
            <a:off x="368658" y="3683076"/>
            <a:ext cx="151695" cy="11377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4584" name="Oval 8"/>
          <p:cNvSpPr>
            <a:spLocks noChangeArrowheads="1"/>
          </p:cNvSpPr>
          <p:nvPr userDrawn="1"/>
        </p:nvSpPr>
        <p:spPr bwMode="ltGray">
          <a:xfrm>
            <a:off x="2709338" y="5138284"/>
            <a:ext cx="162278" cy="121708"/>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sz="1300"/>
          </a:p>
        </p:txBody>
      </p:sp>
      <p:sp>
        <p:nvSpPr>
          <p:cNvPr id="24585" name="Oval 9"/>
          <p:cNvSpPr>
            <a:spLocks noChangeArrowheads="1"/>
          </p:cNvSpPr>
          <p:nvPr/>
        </p:nvSpPr>
        <p:spPr bwMode="ltGray">
          <a:xfrm>
            <a:off x="1395242" y="3602379"/>
            <a:ext cx="213430" cy="160073"/>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4586" name="Rectangle 10"/>
          <p:cNvSpPr>
            <a:spLocks noGrp="1" noChangeArrowheads="1"/>
          </p:cNvSpPr>
          <p:nvPr>
            <p:ph type="title"/>
          </p:nvPr>
        </p:nvSpPr>
        <p:spPr bwMode="auto">
          <a:xfrm>
            <a:off x="508000" y="231587"/>
            <a:ext cx="9144000" cy="94985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24587" name="Rectangle 11"/>
          <p:cNvSpPr>
            <a:spLocks noGrp="1" noChangeArrowheads="1"/>
          </p:cNvSpPr>
          <p:nvPr>
            <p:ph type="body" idx="1"/>
          </p:nvPr>
        </p:nvSpPr>
        <p:spPr bwMode="auto">
          <a:xfrm>
            <a:off x="508000" y="1333506"/>
            <a:ext cx="9144000" cy="3775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588" name="Rectangle 12"/>
          <p:cNvSpPr>
            <a:spLocks noGrp="1" noChangeArrowheads="1"/>
          </p:cNvSpPr>
          <p:nvPr>
            <p:ph type="dt" sz="half" idx="2"/>
          </p:nvPr>
        </p:nvSpPr>
        <p:spPr bwMode="auto">
          <a:xfrm>
            <a:off x="508000"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33">
                <a:effectLst>
                  <a:outerShdw blurRad="38100" dist="38100" dir="2700000" algn="tl">
                    <a:srgbClr val="010199"/>
                  </a:outerShdw>
                </a:effectLst>
              </a:defRPr>
            </a:lvl1pPr>
          </a:lstStyle>
          <a:p>
            <a:endParaRPr lang="en-US" dirty="0"/>
          </a:p>
        </p:txBody>
      </p:sp>
      <p:sp>
        <p:nvSpPr>
          <p:cNvPr id="24589" name="Rectangle 13"/>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33">
                <a:effectLst>
                  <a:outerShdw blurRad="38100" dist="38100" dir="2700000" algn="tl">
                    <a:srgbClr val="010199"/>
                  </a:outerShdw>
                </a:effectLst>
              </a:defRPr>
            </a:lvl1pPr>
          </a:lstStyle>
          <a:p>
            <a:endParaRPr lang="en-US"/>
          </a:p>
        </p:txBody>
      </p:sp>
      <p:sp>
        <p:nvSpPr>
          <p:cNvPr id="24590" name="Rectangle 14"/>
          <p:cNvSpPr>
            <a:spLocks noGrp="1" noChangeArrowheads="1"/>
          </p:cNvSpPr>
          <p:nvPr>
            <p:ph type="sldNum" sz="quarter" idx="4"/>
          </p:nvPr>
        </p:nvSpPr>
        <p:spPr bwMode="auto">
          <a:xfrm>
            <a:off x="7281333"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33">
                <a:effectLst>
                  <a:outerShdw blurRad="38100" dist="38100" dir="2700000" algn="tl">
                    <a:srgbClr val="010199"/>
                  </a:outerShdw>
                </a:effectLst>
              </a:defRPr>
            </a:lvl1pPr>
          </a:lstStyle>
          <a:p>
            <a:fld id="{7F0B73C7-83E7-4F4D-979D-F21EAAAD9FB2}" type="slidenum">
              <a:rPr lang="en-US"/>
              <a:pPr/>
              <a:t>‹#›</a:t>
            </a:fld>
            <a:endParaRPr lang="en-US"/>
          </a:p>
        </p:txBody>
      </p:sp>
    </p:spTree>
    <p:extLst>
      <p:ext uri="{BB962C8B-B14F-4D97-AF65-F5344CB8AC3E}">
        <p14:creationId xmlns:p14="http://schemas.microsoft.com/office/powerpoint/2010/main" val="3140224348"/>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ctr" rtl="0" fontAlgn="base">
        <a:spcBef>
          <a:spcPct val="0"/>
        </a:spcBef>
        <a:spcAft>
          <a:spcPct val="0"/>
        </a:spcAft>
        <a:defRPr sz="3667">
          <a:solidFill>
            <a:srgbClr val="66CCFF"/>
          </a:solidFill>
          <a:effectLst/>
          <a:latin typeface="+mj-lt"/>
          <a:ea typeface="+mj-ea"/>
          <a:cs typeface="+mj-cs"/>
        </a:defRPr>
      </a:lvl1pPr>
      <a:lvl2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5pPr>
      <a:lvl6pPr marL="380985"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6pPr>
      <a:lvl7pPr marL="761970"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7pPr>
      <a:lvl8pPr marL="1142954"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8pPr>
      <a:lvl9pPr marL="1523939"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9pPr>
    </p:titleStyle>
    <p:bodyStyle>
      <a:lvl1pPr marL="285739" indent="-285739" algn="l" rtl="0" fontAlgn="base">
        <a:spcBef>
          <a:spcPct val="20000"/>
        </a:spcBef>
        <a:spcAft>
          <a:spcPct val="0"/>
        </a:spcAft>
        <a:buClr>
          <a:schemeClr val="hlink"/>
        </a:buClr>
        <a:buSzPct val="75000"/>
        <a:buFont typeface="Wingdings" pitchFamily="2" charset="2"/>
        <a:buChar char="l"/>
        <a:defRPr sz="2667">
          <a:solidFill>
            <a:schemeClr val="tx1"/>
          </a:solidFill>
          <a:effectLst/>
          <a:latin typeface="+mn-lt"/>
          <a:ea typeface="+mn-ea"/>
          <a:cs typeface="+mn-cs"/>
        </a:defRPr>
      </a:lvl1pPr>
      <a:lvl2pPr marL="619100" indent="-238115" algn="l" rtl="0" fontAlgn="base">
        <a:spcBef>
          <a:spcPct val="20000"/>
        </a:spcBef>
        <a:spcAft>
          <a:spcPct val="0"/>
        </a:spcAft>
        <a:buClr>
          <a:schemeClr val="tx2"/>
        </a:buClr>
        <a:buSzPct val="75000"/>
        <a:buFont typeface="Wingdings" pitchFamily="2" charset="2"/>
        <a:buChar char="l"/>
        <a:defRPr sz="2333">
          <a:solidFill>
            <a:schemeClr val="tx1"/>
          </a:solidFill>
          <a:effectLst/>
          <a:latin typeface="+mn-lt"/>
        </a:defRPr>
      </a:lvl2pPr>
      <a:lvl3pPr marL="952462" indent="-190492" algn="l" rtl="0" fontAlgn="base">
        <a:spcBef>
          <a:spcPct val="20000"/>
        </a:spcBef>
        <a:spcAft>
          <a:spcPct val="0"/>
        </a:spcAft>
        <a:buClr>
          <a:schemeClr val="accent2"/>
        </a:buClr>
        <a:buSzPct val="75000"/>
        <a:buFont typeface="Wingdings" pitchFamily="2" charset="2"/>
        <a:buChar char="l"/>
        <a:defRPr sz="2000">
          <a:solidFill>
            <a:schemeClr val="tx1"/>
          </a:solidFill>
          <a:effectLst/>
          <a:latin typeface="+mn-lt"/>
        </a:defRPr>
      </a:lvl3pPr>
      <a:lvl4pPr marL="1333447" indent="-190492" algn="l" rtl="0" fontAlgn="base">
        <a:spcBef>
          <a:spcPct val="20000"/>
        </a:spcBef>
        <a:spcAft>
          <a:spcPct val="0"/>
        </a:spcAft>
        <a:buClr>
          <a:schemeClr val="folHlink"/>
        </a:buClr>
        <a:buSzPct val="75000"/>
        <a:buFont typeface="Wingdings" pitchFamily="2" charset="2"/>
        <a:buChar char="l"/>
        <a:defRPr sz="1667">
          <a:solidFill>
            <a:schemeClr val="tx1"/>
          </a:solidFill>
          <a:effectLst/>
          <a:latin typeface="+mn-lt"/>
        </a:defRPr>
      </a:lvl4pPr>
      <a:lvl5pPr marL="171443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latin typeface="+mn-lt"/>
        </a:defRPr>
      </a:lvl5pPr>
      <a:lvl6pPr marL="209541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6pPr>
      <a:lvl7pPr marL="247640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7pPr>
      <a:lvl8pPr marL="285738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8pPr>
      <a:lvl9pPr marL="3238370"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3" y="3251733"/>
            <a:ext cx="3778250" cy="2457979"/>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sz="1300"/>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sz="1300"/>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grpSp>
      <p:sp>
        <p:nvSpPr>
          <p:cNvPr id="24586" name="Rectangle 10"/>
          <p:cNvSpPr>
            <a:spLocks noGrp="1" noChangeArrowheads="1"/>
          </p:cNvSpPr>
          <p:nvPr>
            <p:ph type="title"/>
          </p:nvPr>
        </p:nvSpPr>
        <p:spPr bwMode="auto">
          <a:xfrm>
            <a:off x="508000" y="231515"/>
            <a:ext cx="9144000" cy="94985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508000" y="1333504"/>
            <a:ext cx="9144000" cy="3775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508000"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33">
                <a:effectLst>
                  <a:outerShdw blurRad="38100" dist="38100" dir="2700000" algn="tl">
                    <a:srgbClr val="010199"/>
                  </a:outerShdw>
                </a:effectLst>
              </a:defRPr>
            </a:lvl1pPr>
          </a:lstStyle>
          <a:p>
            <a:endParaRPr lang="en-US"/>
          </a:p>
        </p:txBody>
      </p:sp>
      <p:sp>
        <p:nvSpPr>
          <p:cNvPr id="24589" name="Rectangle 13"/>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33">
                <a:effectLst>
                  <a:outerShdw blurRad="38100" dist="38100" dir="2700000" algn="tl">
                    <a:srgbClr val="010199"/>
                  </a:outerShdw>
                </a:effectLst>
              </a:defRPr>
            </a:lvl1pPr>
          </a:lstStyle>
          <a:p>
            <a:endParaRPr lang="en-US"/>
          </a:p>
        </p:txBody>
      </p:sp>
      <p:sp>
        <p:nvSpPr>
          <p:cNvPr id="24590" name="Rectangle 14"/>
          <p:cNvSpPr>
            <a:spLocks noGrp="1" noChangeArrowheads="1"/>
          </p:cNvSpPr>
          <p:nvPr>
            <p:ph type="sldNum" sz="quarter" idx="4"/>
          </p:nvPr>
        </p:nvSpPr>
        <p:spPr bwMode="auto">
          <a:xfrm>
            <a:off x="7281333"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33">
                <a:effectLst>
                  <a:outerShdw blurRad="38100" dist="38100" dir="2700000" algn="tl">
                    <a:srgbClr val="010199"/>
                  </a:outerShdw>
                </a:effectLst>
              </a:defRPr>
            </a:lvl1pPr>
          </a:lstStyle>
          <a:p>
            <a:fld id="{7F0B73C7-83E7-4F4D-979D-F21EAAAD9FB2}" type="slidenum">
              <a:rPr lang="en-US"/>
              <a:pPr/>
              <a:t>‹#›</a:t>
            </a:fld>
            <a:endParaRPr lang="en-US"/>
          </a:p>
        </p:txBody>
      </p:sp>
    </p:spTree>
    <p:extLst>
      <p:ext uri="{BB962C8B-B14F-4D97-AF65-F5344CB8AC3E}">
        <p14:creationId xmlns:p14="http://schemas.microsoft.com/office/powerpoint/2010/main" val="1416124565"/>
      </p:ext>
    </p:extLst>
  </p:cSld>
  <p:clrMap bg1="dk2" tx1="lt1" bg2="dk1"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rtl="0" fontAlgn="base">
        <a:spcBef>
          <a:spcPct val="0"/>
        </a:spcBef>
        <a:spcAft>
          <a:spcPct val="0"/>
        </a:spcAft>
        <a:defRPr sz="3667">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5pPr>
      <a:lvl6pPr marL="380985"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6pPr>
      <a:lvl7pPr marL="761970"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7pPr>
      <a:lvl8pPr marL="1142954"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8pPr>
      <a:lvl9pPr marL="1523939"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9pPr>
    </p:titleStyle>
    <p:bodyStyle>
      <a:lvl1pPr marL="285739" indent="-285739" algn="l" rtl="0" fontAlgn="base">
        <a:spcBef>
          <a:spcPct val="20000"/>
        </a:spcBef>
        <a:spcAft>
          <a:spcPct val="0"/>
        </a:spcAft>
        <a:buClr>
          <a:schemeClr val="hlink"/>
        </a:buClr>
        <a:buSzPct val="75000"/>
        <a:buFont typeface="Wingdings" pitchFamily="2" charset="2"/>
        <a:buChar char="l"/>
        <a:defRPr sz="2667">
          <a:solidFill>
            <a:schemeClr val="tx1"/>
          </a:solidFill>
          <a:effectLst>
            <a:outerShdw blurRad="38100" dist="38100" dir="2700000" algn="tl">
              <a:srgbClr val="010199"/>
            </a:outerShdw>
          </a:effectLst>
          <a:latin typeface="+mn-lt"/>
          <a:ea typeface="+mn-ea"/>
          <a:cs typeface="+mn-cs"/>
        </a:defRPr>
      </a:lvl1pPr>
      <a:lvl2pPr marL="619100" indent="-238115" algn="l" rtl="0" fontAlgn="base">
        <a:spcBef>
          <a:spcPct val="20000"/>
        </a:spcBef>
        <a:spcAft>
          <a:spcPct val="0"/>
        </a:spcAft>
        <a:buClr>
          <a:schemeClr val="tx2"/>
        </a:buClr>
        <a:buSzPct val="75000"/>
        <a:buFont typeface="Wingdings" pitchFamily="2" charset="2"/>
        <a:buChar char="l"/>
        <a:defRPr sz="2333">
          <a:solidFill>
            <a:schemeClr val="tx1"/>
          </a:solidFill>
          <a:effectLst>
            <a:outerShdw blurRad="38100" dist="38100" dir="2700000" algn="tl">
              <a:srgbClr val="010199"/>
            </a:outerShdw>
          </a:effectLst>
          <a:latin typeface="+mn-lt"/>
        </a:defRPr>
      </a:lvl2pPr>
      <a:lvl3pPr marL="952462" indent="-190492" algn="l" rtl="0" fontAlgn="base">
        <a:spcBef>
          <a:spcPct val="20000"/>
        </a:spcBef>
        <a:spcAft>
          <a:spcPct val="0"/>
        </a:spcAft>
        <a:buClr>
          <a:schemeClr val="accent2"/>
        </a:buClr>
        <a:buSzPct val="75000"/>
        <a:buFont typeface="Wingdings" pitchFamily="2" charset="2"/>
        <a:buChar char="l"/>
        <a:defRPr sz="2000">
          <a:solidFill>
            <a:schemeClr val="tx1"/>
          </a:solidFill>
          <a:effectLst>
            <a:outerShdw blurRad="38100" dist="38100" dir="2700000" algn="tl">
              <a:srgbClr val="010199"/>
            </a:outerShdw>
          </a:effectLst>
          <a:latin typeface="+mn-lt"/>
        </a:defRPr>
      </a:lvl3pPr>
      <a:lvl4pPr marL="1333447" indent="-190492" algn="l" rtl="0" fontAlgn="base">
        <a:spcBef>
          <a:spcPct val="20000"/>
        </a:spcBef>
        <a:spcAft>
          <a:spcPct val="0"/>
        </a:spcAft>
        <a:buClr>
          <a:schemeClr val="folHlink"/>
        </a:buClr>
        <a:buSzPct val="75000"/>
        <a:buFont typeface="Wingdings" pitchFamily="2" charset="2"/>
        <a:buChar char="l"/>
        <a:defRPr sz="1667">
          <a:solidFill>
            <a:schemeClr val="tx1"/>
          </a:solidFill>
          <a:effectLst>
            <a:outerShdw blurRad="38100" dist="38100" dir="2700000" algn="tl">
              <a:srgbClr val="010199"/>
            </a:outerShdw>
          </a:effectLst>
          <a:latin typeface="+mn-lt"/>
        </a:defRPr>
      </a:lvl4pPr>
      <a:lvl5pPr marL="171443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5pPr>
      <a:lvl6pPr marL="209541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6pPr>
      <a:lvl7pPr marL="247640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7pPr>
      <a:lvl8pPr marL="285738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8pPr>
      <a:lvl9pPr marL="3238370"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2" y="304274"/>
            <a:ext cx="8763001" cy="11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98502" y="1521354"/>
            <a:ext cx="8763001"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58972886"/>
      </p:ext>
    </p:extLst>
  </p:cSld>
  <p:clrMap bg1="lt1" tx1="dk1" bg2="lt2" tx2="dk2" accent1="accent1" accent2="accent2" accent3="accent3" accent4="accent4" accent5="accent5" accent6="accent6" hlink="hlink" folHlink="folHlink"/>
  <p:sldLayoutIdLst>
    <p:sldLayoutId id="2147483878" r:id="rId1"/>
    <p:sldLayoutId id="2147483879" r:id="rId2"/>
  </p:sldLayoutIdLst>
  <p:txStyles>
    <p:titleStyle>
      <a:lvl1pPr algn="l" rtl="0" fontAlgn="base">
        <a:lnSpc>
          <a:spcPct val="90000"/>
        </a:lnSpc>
        <a:spcBef>
          <a:spcPct val="0"/>
        </a:spcBef>
        <a:spcAft>
          <a:spcPct val="0"/>
        </a:spcAft>
        <a:defRPr sz="3000" kern="1200">
          <a:solidFill>
            <a:srgbClr val="345884"/>
          </a:solidFill>
          <a:latin typeface="Arial" charset="0"/>
          <a:ea typeface="Arial" charset="0"/>
          <a:cs typeface="Arial" charset="0"/>
        </a:defRPr>
      </a:lvl1pPr>
      <a:lvl2pPr algn="l" rtl="0" fontAlgn="base">
        <a:lnSpc>
          <a:spcPct val="90000"/>
        </a:lnSpc>
        <a:spcBef>
          <a:spcPct val="0"/>
        </a:spcBef>
        <a:spcAft>
          <a:spcPct val="0"/>
        </a:spcAft>
        <a:defRPr sz="3000">
          <a:solidFill>
            <a:srgbClr val="345884"/>
          </a:solidFill>
          <a:latin typeface="Arial" charset="0"/>
          <a:cs typeface="Arial" charset="0"/>
        </a:defRPr>
      </a:lvl2pPr>
      <a:lvl3pPr algn="l" rtl="0" fontAlgn="base">
        <a:lnSpc>
          <a:spcPct val="90000"/>
        </a:lnSpc>
        <a:spcBef>
          <a:spcPct val="0"/>
        </a:spcBef>
        <a:spcAft>
          <a:spcPct val="0"/>
        </a:spcAft>
        <a:defRPr sz="3000">
          <a:solidFill>
            <a:srgbClr val="345884"/>
          </a:solidFill>
          <a:latin typeface="Arial" charset="0"/>
          <a:cs typeface="Arial" charset="0"/>
        </a:defRPr>
      </a:lvl3pPr>
      <a:lvl4pPr algn="l" rtl="0" fontAlgn="base">
        <a:lnSpc>
          <a:spcPct val="90000"/>
        </a:lnSpc>
        <a:spcBef>
          <a:spcPct val="0"/>
        </a:spcBef>
        <a:spcAft>
          <a:spcPct val="0"/>
        </a:spcAft>
        <a:defRPr sz="3000">
          <a:solidFill>
            <a:srgbClr val="345884"/>
          </a:solidFill>
          <a:latin typeface="Arial" charset="0"/>
          <a:cs typeface="Arial" charset="0"/>
        </a:defRPr>
      </a:lvl4pPr>
      <a:lvl5pPr algn="l" rtl="0" fontAlgn="base">
        <a:lnSpc>
          <a:spcPct val="90000"/>
        </a:lnSpc>
        <a:spcBef>
          <a:spcPct val="0"/>
        </a:spcBef>
        <a:spcAft>
          <a:spcPct val="0"/>
        </a:spcAft>
        <a:defRPr sz="3000">
          <a:solidFill>
            <a:srgbClr val="345884"/>
          </a:solidFill>
          <a:latin typeface="Arial" charset="0"/>
          <a:cs typeface="Arial" charset="0"/>
        </a:defRPr>
      </a:lvl5pPr>
      <a:lvl6pPr marL="380985" algn="l" rtl="0" fontAlgn="base">
        <a:lnSpc>
          <a:spcPct val="90000"/>
        </a:lnSpc>
        <a:spcBef>
          <a:spcPct val="0"/>
        </a:spcBef>
        <a:spcAft>
          <a:spcPct val="0"/>
        </a:spcAft>
        <a:defRPr sz="3000">
          <a:solidFill>
            <a:srgbClr val="345884"/>
          </a:solidFill>
          <a:latin typeface="Arial" charset="0"/>
          <a:cs typeface="Arial" charset="0"/>
        </a:defRPr>
      </a:lvl6pPr>
      <a:lvl7pPr marL="761970" algn="l" rtl="0" fontAlgn="base">
        <a:lnSpc>
          <a:spcPct val="90000"/>
        </a:lnSpc>
        <a:spcBef>
          <a:spcPct val="0"/>
        </a:spcBef>
        <a:spcAft>
          <a:spcPct val="0"/>
        </a:spcAft>
        <a:defRPr sz="3000">
          <a:solidFill>
            <a:srgbClr val="345884"/>
          </a:solidFill>
          <a:latin typeface="Arial" charset="0"/>
          <a:cs typeface="Arial" charset="0"/>
        </a:defRPr>
      </a:lvl7pPr>
      <a:lvl8pPr marL="1142954" algn="l" rtl="0" fontAlgn="base">
        <a:lnSpc>
          <a:spcPct val="90000"/>
        </a:lnSpc>
        <a:spcBef>
          <a:spcPct val="0"/>
        </a:spcBef>
        <a:spcAft>
          <a:spcPct val="0"/>
        </a:spcAft>
        <a:defRPr sz="3000">
          <a:solidFill>
            <a:srgbClr val="345884"/>
          </a:solidFill>
          <a:latin typeface="Arial" charset="0"/>
          <a:cs typeface="Arial" charset="0"/>
        </a:defRPr>
      </a:lvl8pPr>
      <a:lvl9pPr marL="1523939" algn="l" rtl="0" fontAlgn="base">
        <a:lnSpc>
          <a:spcPct val="90000"/>
        </a:lnSpc>
        <a:spcBef>
          <a:spcPct val="0"/>
        </a:spcBef>
        <a:spcAft>
          <a:spcPct val="0"/>
        </a:spcAft>
        <a:defRPr sz="3000">
          <a:solidFill>
            <a:srgbClr val="345884"/>
          </a:solidFill>
          <a:latin typeface="Arial" charset="0"/>
          <a:cs typeface="Arial" charset="0"/>
        </a:defRPr>
      </a:lvl9pPr>
    </p:titleStyle>
    <p:bodyStyle>
      <a:lvl1pPr marL="190492" indent="-190492" algn="l" rtl="0" fontAlgn="base">
        <a:lnSpc>
          <a:spcPct val="90000"/>
        </a:lnSpc>
        <a:spcBef>
          <a:spcPts val="833"/>
        </a:spcBef>
        <a:spcAft>
          <a:spcPct val="0"/>
        </a:spcAft>
        <a:buClr>
          <a:srgbClr val="6899AA"/>
        </a:buClr>
        <a:buFont typeface="Arial" charset="0"/>
        <a:buChar char="•"/>
        <a:defRPr sz="2333" kern="1200">
          <a:solidFill>
            <a:schemeClr val="tx1"/>
          </a:solidFill>
          <a:latin typeface="+mn-lt"/>
          <a:ea typeface="+mn-ea"/>
          <a:cs typeface="+mn-cs"/>
        </a:defRPr>
      </a:lvl1pPr>
      <a:lvl2pPr marL="571477" indent="-190492" algn="l" rtl="0" fontAlgn="base">
        <a:lnSpc>
          <a:spcPct val="90000"/>
        </a:lnSpc>
        <a:spcBef>
          <a:spcPts val="417"/>
        </a:spcBef>
        <a:spcAft>
          <a:spcPct val="0"/>
        </a:spcAft>
        <a:buClr>
          <a:srgbClr val="6899AA"/>
        </a:buClr>
        <a:buFont typeface="Arial" charset="0"/>
        <a:buChar char="•"/>
        <a:defRPr sz="2000" kern="1200">
          <a:solidFill>
            <a:schemeClr val="tx1"/>
          </a:solidFill>
          <a:latin typeface="+mn-lt"/>
          <a:ea typeface="+mn-ea"/>
          <a:cs typeface="+mn-cs"/>
        </a:defRPr>
      </a:lvl2pPr>
      <a:lvl3pPr marL="952462" indent="-190492" algn="l" rtl="0" fontAlgn="base">
        <a:lnSpc>
          <a:spcPct val="90000"/>
        </a:lnSpc>
        <a:spcBef>
          <a:spcPts val="417"/>
        </a:spcBef>
        <a:spcAft>
          <a:spcPct val="0"/>
        </a:spcAft>
        <a:buClr>
          <a:srgbClr val="6899AA"/>
        </a:buClr>
        <a:buFont typeface="Arial" charset="0"/>
        <a:buChar char="•"/>
        <a:defRPr sz="1667" kern="1200">
          <a:solidFill>
            <a:schemeClr val="tx1"/>
          </a:solidFill>
          <a:latin typeface="+mn-lt"/>
          <a:ea typeface="+mn-ea"/>
          <a:cs typeface="+mn-cs"/>
        </a:defRPr>
      </a:lvl3pPr>
      <a:lvl4pPr marL="1333447" indent="-190492" algn="l" rtl="0" fontAlgn="base">
        <a:lnSpc>
          <a:spcPct val="90000"/>
        </a:lnSpc>
        <a:spcBef>
          <a:spcPts val="417"/>
        </a:spcBef>
        <a:spcAft>
          <a:spcPct val="0"/>
        </a:spcAft>
        <a:buClr>
          <a:srgbClr val="6899AA"/>
        </a:buClr>
        <a:buFont typeface="Arial" charset="0"/>
        <a:buChar char="•"/>
        <a:defRPr kern="1200">
          <a:solidFill>
            <a:schemeClr val="tx1"/>
          </a:solidFill>
          <a:latin typeface="+mn-lt"/>
          <a:ea typeface="+mn-ea"/>
          <a:cs typeface="+mn-cs"/>
        </a:defRPr>
      </a:lvl4pPr>
      <a:lvl5pPr marL="1714431" indent="-190492" algn="l" rtl="0" fontAlgn="base">
        <a:lnSpc>
          <a:spcPct val="90000"/>
        </a:lnSpc>
        <a:spcBef>
          <a:spcPts val="417"/>
        </a:spcBef>
        <a:spcAft>
          <a:spcPct val="0"/>
        </a:spcAft>
        <a:buClr>
          <a:srgbClr val="6899AA"/>
        </a:buClr>
        <a:buFont typeface="Arial" charset="0"/>
        <a:buChar char="•"/>
        <a:defRPr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guide/notice-files/NOT-OD-18-154.html"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www.nigms.nih.gov/" TargetMode="External"/><Relationship Id="rId18" Type="http://schemas.openxmlformats.org/officeDocument/2006/relationships/image" Target="../media/image15.png"/><Relationship Id="rId26" Type="http://schemas.openxmlformats.org/officeDocument/2006/relationships/hyperlink" Target="http://upload.wikimedia.org/wikipedia/commons/4/44/US-NIH-NIBIB-Logo.svg" TargetMode="External"/><Relationship Id="rId39" Type="http://schemas.openxmlformats.org/officeDocument/2006/relationships/hyperlink" Target="http://upload.wikimedia.org/wikipedia/commons/2/22/US-NIH-NCI-Logo.svg" TargetMode="External"/><Relationship Id="rId3" Type="http://schemas.openxmlformats.org/officeDocument/2006/relationships/image" Target="../media/image5.png"/><Relationship Id="rId21" Type="http://schemas.openxmlformats.org/officeDocument/2006/relationships/image" Target="../media/image17.png"/><Relationship Id="rId34" Type="http://schemas.openxmlformats.org/officeDocument/2006/relationships/image" Target="../media/image24.png"/><Relationship Id="rId42" Type="http://schemas.openxmlformats.org/officeDocument/2006/relationships/image" Target="../media/image28.png"/><Relationship Id="rId7" Type="http://schemas.openxmlformats.org/officeDocument/2006/relationships/image" Target="../media/image8.jpeg"/><Relationship Id="rId12" Type="http://schemas.openxmlformats.org/officeDocument/2006/relationships/image" Target="../media/image12.png"/><Relationship Id="rId17" Type="http://schemas.openxmlformats.org/officeDocument/2006/relationships/hyperlink" Target="http://clinicalcenter.nih.gov/" TargetMode="External"/><Relationship Id="rId25" Type="http://schemas.openxmlformats.org/officeDocument/2006/relationships/image" Target="../media/image19.png"/><Relationship Id="rId33" Type="http://schemas.openxmlformats.org/officeDocument/2006/relationships/hyperlink" Target="http://upload.wikimedia.org/wikipedia/commons/6/6a/US-NIH-NIDA-Logo.svg" TargetMode="External"/><Relationship Id="rId38"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hyperlink" Target="http://www.jhu.edu/wctb/coms/nei.gif" TargetMode="External"/><Relationship Id="rId41" Type="http://schemas.openxmlformats.org/officeDocument/2006/relationships/hyperlink" Target="http://upload.wikimedia.org/wikipedia/commons/4/46/US-NIH-CIT-Logo.svg" TargetMode="External"/><Relationship Id="rId1" Type="http://schemas.openxmlformats.org/officeDocument/2006/relationships/slideLayout" Target="../slideLayouts/slideLayout14.xml"/><Relationship Id="rId6" Type="http://schemas.openxmlformats.org/officeDocument/2006/relationships/hyperlink" Target="http://www.jhu.edu/nthakor/images/logos/NINDS_logo.png" TargetMode="External"/><Relationship Id="rId11" Type="http://schemas.openxmlformats.org/officeDocument/2006/relationships/hyperlink" Target="http://upload.wikimedia.org/wikipedia/commons/3/3b/US-NIH-NIEHS-Logo.svg" TargetMode="External"/><Relationship Id="rId24" Type="http://schemas.openxmlformats.org/officeDocument/2006/relationships/hyperlink" Target="http://www.niams.nih.gov/" TargetMode="External"/><Relationship Id="rId32" Type="http://schemas.openxmlformats.org/officeDocument/2006/relationships/image" Target="../media/image23.png"/><Relationship Id="rId37" Type="http://schemas.openxmlformats.org/officeDocument/2006/relationships/hyperlink" Target="http://upload.wikimedia.org/wikipedia/commons/5/5a/US-NIH-NIDCR-Logo.svg" TargetMode="External"/><Relationship Id="rId40" Type="http://schemas.openxmlformats.org/officeDocument/2006/relationships/image" Target="../media/image27.png"/><Relationship Id="rId45" Type="http://schemas.openxmlformats.org/officeDocument/2006/relationships/image" Target="../media/image30.png"/><Relationship Id="rId5" Type="http://schemas.openxmlformats.org/officeDocument/2006/relationships/image" Target="../media/image7.png"/><Relationship Id="rId15" Type="http://schemas.openxmlformats.org/officeDocument/2006/relationships/hyperlink" Target="http://www.nlm.nih.gov/" TargetMode="External"/><Relationship Id="rId23" Type="http://schemas.openxmlformats.org/officeDocument/2006/relationships/image" Target="../media/image18.png"/><Relationship Id="rId28" Type="http://schemas.openxmlformats.org/officeDocument/2006/relationships/image" Target="../media/image21.png"/><Relationship Id="rId36" Type="http://schemas.openxmlformats.org/officeDocument/2006/relationships/image" Target="../media/image25.png"/><Relationship Id="rId10" Type="http://schemas.openxmlformats.org/officeDocument/2006/relationships/image" Target="../media/image11.jpeg"/><Relationship Id="rId19" Type="http://schemas.openxmlformats.org/officeDocument/2006/relationships/hyperlink" Target="http://upload.wikimedia.org/wikipedia/commons/1/16/US-NIH-FogartyInternationalCenter-2008Logo.svg" TargetMode="External"/><Relationship Id="rId31" Type="http://schemas.openxmlformats.org/officeDocument/2006/relationships/hyperlink" Target="http://upload.wikimedia.org/wikipedia/commons/1/1f/US-NIH-NHGRI-Logo.svg" TargetMode="External"/><Relationship Id="rId44" Type="http://schemas.openxmlformats.org/officeDocument/2006/relationships/hyperlink" Target="https://ncats.nih.gov/index.php" TargetMode="External"/><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3.jpeg"/><Relationship Id="rId22" Type="http://schemas.openxmlformats.org/officeDocument/2006/relationships/hyperlink" Target="http://upload.wikimedia.org/wikipedia/commons/5/59/US-NIH-NHLBI-Logo.svg" TargetMode="External"/><Relationship Id="rId27" Type="http://schemas.openxmlformats.org/officeDocument/2006/relationships/image" Target="../media/image20.png"/><Relationship Id="rId30" Type="http://schemas.openxmlformats.org/officeDocument/2006/relationships/image" Target="../media/image22.jpeg"/><Relationship Id="rId35" Type="http://schemas.openxmlformats.org/officeDocument/2006/relationships/hyperlink" Target="http://upload.wikimedia.org/wikipedia/commons/2/23/US-NIH-NICHD-2008Logo.svg" TargetMode="External"/><Relationship Id="rId43" Type="http://schemas.openxmlformats.org/officeDocument/2006/relationships/image" Target="../media/image2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researchtraining.nih.gov/" TargetMode="External"/><Relationship Id="rId7" Type="http://schemas.openxmlformats.org/officeDocument/2006/relationships/hyperlink" Target="http://grants.nih.gov/grants/rppr/index.htm"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hyperlink" Target="http://grants.nih.gov/grants/funding/424/index.htm" TargetMode="External"/><Relationship Id="rId5" Type="http://schemas.openxmlformats.org/officeDocument/2006/relationships/hyperlink" Target="http://grants.nih.gov/training/F_files_nrsa.htm" TargetMode="External"/><Relationship Id="rId4" Type="http://schemas.openxmlformats.org/officeDocument/2006/relationships/hyperlink" Target="http://grants.nih.gov/training/T_Table.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GrantsInfo@nih.gov"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hyperlink" Target="https://grants.nih.gov/support/index.html" TargetMode="External"/><Relationship Id="rId5" Type="http://schemas.openxmlformats.org/officeDocument/2006/relationships/hyperlink" Target="http://grants.gov/" TargetMode="External"/><Relationship Id="rId4" Type="http://schemas.openxmlformats.org/officeDocument/2006/relationships/hyperlink" Target="mailto:support@grants.gov"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GrantsPolicy@mail.nih.gov" TargetMode="External"/><Relationship Id="rId2" Type="http://schemas.openxmlformats.org/officeDocument/2006/relationships/notesSlide" Target="../notesSlides/notesSlide44.xml"/><Relationship Id="rId1" Type="http://schemas.openxmlformats.org/officeDocument/2006/relationships/slideLayout" Target="../slideLayouts/slideLayout18.xml"/><Relationship Id="rId5" Type="http://schemas.openxmlformats.org/officeDocument/2006/relationships/hyperlink" Target="mailto:Inventions@nih.gov" TargetMode="External"/><Relationship Id="rId4" Type="http://schemas.openxmlformats.org/officeDocument/2006/relationships/hyperlink" Target="mailto:GrantsCompliance@mail.nih.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notesSlide" Target="../notesSlides/notesSlide45.xml"/><Relationship Id="rId1" Type="http://schemas.openxmlformats.org/officeDocument/2006/relationships/slideLayout" Target="../slideLayouts/slideLayout42.xml"/><Relationship Id="rId5" Type="http://schemas.openxmlformats.org/officeDocument/2006/relationships/hyperlink" Target="http://www.nichd.nih.gov/" TargetMode="External"/><Relationship Id="rId4" Type="http://schemas.openxmlformats.org/officeDocument/2006/relationships/hyperlink" Target="http://www.csr.nih.go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dtwombly@mail.nih.gov" TargetMode="External"/><Relationship Id="rId2" Type="http://schemas.openxmlformats.org/officeDocument/2006/relationships/notesSlide" Target="../notesSlides/notesSlide46.xml"/><Relationship Id="rId1" Type="http://schemas.openxmlformats.org/officeDocument/2006/relationships/slideLayout" Target="../slideLayouts/slideLayout30.xml"/><Relationship Id="rId5" Type="http://schemas.openxmlformats.org/officeDocument/2006/relationships/image" Target="../media/image41.jpeg"/><Relationship Id="rId4" Type="http://schemas.openxmlformats.org/officeDocument/2006/relationships/hyperlink" Target="mailto:moellerl@mail.nih.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imgres?imgurl=https://eng.ucmerced.edu/soe/infoabout/sitedvlp/pictures/grad-students/Grad%20Labs.jpg/image_preview&amp;imgrefurl=https://eng.ucmerced.edu/soe/news-events/events/graduate-student-health-insurance-plan-and-vendor-fairs&amp;usg=__4D5G5yLg1etSZCzQ6ZAJ_d_TDp8=&amp;h=308&amp;w=400&amp;sz=38&amp;hl=en&amp;start=72&amp;zoom=1&amp;tbnid=0zUg4N-BvdyQiM:&amp;tbnh=95&amp;tbnw=124&amp;ei=5hrDTtGyJ6Tx0gGgtMyMDw&amp;prev=/search?q=graduate+student&amp;start=60&amp;hl=en&amp;sa=N&amp;gbv=2&amp;tbm=isch&amp;itbs=1" TargetMode="External"/><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hyperlink" Target="http://www.google.com/imgres?imgurl=http://www.news.appstate.edu/wp-content/uploads/2008/01/JCetera.jpg&amp;imgrefurl=http://www.news.appstate.edu/2008/01/22/cetera-receives-nc-housing-officers%E2%80%99-graduate-student-award/&amp;usg=__jbbkO1DnqH9tri2SYRKt88P90JA=&amp;h=946&amp;w=1200&amp;sz=823&amp;hl=en&amp;start=112&amp;zoom=1&amp;tbnid=jtOABCfpa-hD1M:&amp;tbnh=118&amp;tbnw=150&amp;ei=VhvDTuWjM6Xy0gHjhq1y&amp;prev=/search?q=graduate+student&amp;start=100&amp;hl=en&amp;sa=N&amp;gbv=2&amp;tbm=isch&amp;itbs=1"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6"/>
          <p:cNvSpPr>
            <a:spLocks noGrp="1" noChangeArrowheads="1"/>
          </p:cNvSpPr>
          <p:nvPr>
            <p:ph type="ctrTitle"/>
          </p:nvPr>
        </p:nvSpPr>
        <p:spPr>
          <a:xfrm>
            <a:off x="872670" y="1560329"/>
            <a:ext cx="8224534" cy="1072931"/>
          </a:xfrm>
        </p:spPr>
        <p:txBody>
          <a:bodyPr>
            <a:noAutofit/>
          </a:bodyPr>
          <a:lstStyle/>
          <a:p>
            <a:pPr algn="ctr"/>
            <a:r>
              <a:rPr lang="en-US" sz="3200" b="1" dirty="0">
                <a:solidFill>
                  <a:srgbClr val="002060"/>
                </a:solidFill>
              </a:rPr>
              <a:t>Understanding NRSA Fellowships (“F”) and Training (“T”) Grants</a:t>
            </a:r>
          </a:p>
        </p:txBody>
      </p:sp>
      <p:pic>
        <p:nvPicPr>
          <p:cNvPr id="6246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403" y="361895"/>
            <a:ext cx="530584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56518" y="2727798"/>
            <a:ext cx="5535386" cy="707886"/>
          </a:xfrm>
          <a:prstGeom prst="rect">
            <a:avLst/>
          </a:prstGeom>
        </p:spPr>
        <p:txBody>
          <a:bodyPr wrap="square">
            <a:spAutoFit/>
          </a:bodyPr>
          <a:lstStyle/>
          <a:p>
            <a:pPr algn="ctr">
              <a:spcAft>
                <a:spcPts val="450"/>
              </a:spcAft>
            </a:pPr>
            <a:r>
              <a:rPr lang="en-US" sz="2000" b="1" i="1" dirty="0">
                <a:solidFill>
                  <a:srgbClr val="003366"/>
                </a:solidFill>
              </a:rPr>
              <a:t>NIH Virtual Seminar</a:t>
            </a:r>
            <a:br>
              <a:rPr lang="en-US" sz="2000" b="1" i="1" dirty="0">
                <a:solidFill>
                  <a:srgbClr val="003366"/>
                </a:solidFill>
              </a:rPr>
            </a:br>
            <a:r>
              <a:rPr lang="en-US" sz="2000" b="1" i="1" dirty="0">
                <a:solidFill>
                  <a:srgbClr val="003366"/>
                </a:solidFill>
              </a:rPr>
              <a:t>November 1-4, 2021</a:t>
            </a:r>
          </a:p>
        </p:txBody>
      </p:sp>
      <p:sp>
        <p:nvSpPr>
          <p:cNvPr id="62468" name="Rectangle 4"/>
          <p:cNvSpPr>
            <a:spLocks noGrp="1" noChangeArrowheads="1"/>
          </p:cNvSpPr>
          <p:nvPr>
            <p:ph type="subTitle" idx="1"/>
          </p:nvPr>
        </p:nvSpPr>
        <p:spPr>
          <a:xfrm>
            <a:off x="1712490" y="3849111"/>
            <a:ext cx="7110662" cy="1900726"/>
          </a:xfrm>
          <a:noFill/>
          <a:ln/>
        </p:spPr>
        <p:txBody>
          <a:bodyPr>
            <a:normAutofit fontScale="47500" lnSpcReduction="20000"/>
          </a:bodyPr>
          <a:lstStyle/>
          <a:p>
            <a:pPr>
              <a:spcAft>
                <a:spcPts val="450"/>
              </a:spcAft>
            </a:pPr>
            <a:r>
              <a:rPr lang="en-US" sz="3300" b="1" u="sng" dirty="0">
                <a:solidFill>
                  <a:srgbClr val="003366"/>
                </a:solidFill>
                <a:latin typeface="Arial" panose="020B0604020202020204" pitchFamily="34" charset="0"/>
                <a:cs typeface="Arial" panose="020B0604020202020204" pitchFamily="34" charset="0"/>
              </a:rPr>
              <a:t>Presenters:</a:t>
            </a:r>
          </a:p>
          <a:p>
            <a:pPr>
              <a:lnSpc>
                <a:spcPct val="120000"/>
              </a:lnSpc>
              <a:spcBef>
                <a:spcPts val="0"/>
              </a:spcBef>
              <a:spcAft>
                <a:spcPts val="450"/>
              </a:spcAft>
            </a:pPr>
            <a:endParaRPr lang="en-US" sz="1650" b="1" i="1" dirty="0">
              <a:solidFill>
                <a:srgbClr val="003366"/>
              </a:solidFill>
              <a:latin typeface="Arial" panose="020B0604020202020204" pitchFamily="34" charset="0"/>
              <a:cs typeface="Arial" panose="020B0604020202020204" pitchFamily="34" charset="0"/>
            </a:endParaRPr>
          </a:p>
          <a:p>
            <a:pPr>
              <a:lnSpc>
                <a:spcPct val="120000"/>
              </a:lnSpc>
              <a:spcBef>
                <a:spcPts val="0"/>
              </a:spcBef>
              <a:spcAft>
                <a:spcPts val="450"/>
              </a:spcAft>
            </a:pPr>
            <a:r>
              <a:rPr lang="en-US" sz="2700" b="1" i="1" dirty="0">
                <a:solidFill>
                  <a:srgbClr val="003366"/>
                </a:solidFill>
                <a:latin typeface="Arial" panose="020B0604020202020204" pitchFamily="34" charset="0"/>
                <a:cs typeface="Arial" panose="020B0604020202020204" pitchFamily="34" charset="0"/>
              </a:rPr>
              <a:t>Dennis A. Twombly, Deputy Director, Office of Extramural Policy, Training</a:t>
            </a:r>
          </a:p>
          <a:p>
            <a:pPr>
              <a:lnSpc>
                <a:spcPct val="120000"/>
              </a:lnSpc>
              <a:spcBef>
                <a:spcPts val="0"/>
              </a:spcBef>
              <a:spcAft>
                <a:spcPts val="450"/>
              </a:spcAft>
            </a:pPr>
            <a:r>
              <a:rPr lang="en-US" sz="2700" b="1" i="1" dirty="0">
                <a:solidFill>
                  <a:srgbClr val="003366"/>
                </a:solidFill>
                <a:latin typeface="Arial" panose="020B0604020202020204" pitchFamily="34" charset="0"/>
                <a:cs typeface="Arial" panose="020B0604020202020204" pitchFamily="34" charset="0"/>
              </a:rPr>
              <a:t>Officer, National Institute of Child Health &amp; Human Development (NICHD – NIH)</a:t>
            </a:r>
          </a:p>
          <a:p>
            <a:pPr>
              <a:lnSpc>
                <a:spcPct val="120000"/>
              </a:lnSpc>
              <a:spcBef>
                <a:spcPts val="0"/>
              </a:spcBef>
              <a:spcAft>
                <a:spcPts val="450"/>
              </a:spcAft>
            </a:pPr>
            <a:endParaRPr lang="en-US" sz="1950" b="1" i="1" dirty="0">
              <a:solidFill>
                <a:srgbClr val="003366"/>
              </a:solidFill>
              <a:latin typeface="Arial" panose="020B0604020202020204" pitchFamily="34" charset="0"/>
              <a:cs typeface="Arial" panose="020B0604020202020204" pitchFamily="34" charset="0"/>
            </a:endParaRPr>
          </a:p>
          <a:p>
            <a:pPr>
              <a:lnSpc>
                <a:spcPct val="120000"/>
              </a:lnSpc>
              <a:spcBef>
                <a:spcPts val="0"/>
              </a:spcBef>
              <a:spcAft>
                <a:spcPts val="450"/>
              </a:spcAft>
            </a:pPr>
            <a:r>
              <a:rPr lang="en-US" sz="2700" b="1" i="1" dirty="0">
                <a:solidFill>
                  <a:srgbClr val="003366"/>
                </a:solidFill>
                <a:latin typeface="Arial" panose="020B0604020202020204" pitchFamily="34" charset="0"/>
                <a:cs typeface="Arial" panose="020B0604020202020204" pitchFamily="34" charset="0"/>
              </a:rPr>
              <a:t>Lisa Moeller, Team Leader, Grants Administration Branch</a:t>
            </a:r>
          </a:p>
          <a:p>
            <a:pPr>
              <a:lnSpc>
                <a:spcPct val="120000"/>
              </a:lnSpc>
              <a:spcBef>
                <a:spcPts val="0"/>
              </a:spcBef>
              <a:spcAft>
                <a:spcPts val="450"/>
              </a:spcAft>
            </a:pPr>
            <a:r>
              <a:rPr lang="en-US" sz="2700" b="1" i="1" dirty="0">
                <a:solidFill>
                  <a:srgbClr val="003366"/>
                </a:solidFill>
                <a:latin typeface="Arial" panose="020B0604020202020204" pitchFamily="34" charset="0"/>
                <a:cs typeface="Arial" panose="020B0604020202020204" pitchFamily="34" charset="0"/>
              </a:rPr>
              <a:t>National Institute of General Medical Sciences (NIGMS – NIH)</a:t>
            </a:r>
            <a:endParaRPr lang="en-US" sz="1500" b="1" i="1" dirty="0">
              <a:solidFill>
                <a:srgbClr val="003366"/>
              </a:solidFill>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7CF2D26C-F736-44BC-BE7E-C9981A280FF5}"/>
              </a:ext>
            </a:extLst>
          </p:cNvPr>
          <p:cNvSpPr txBox="1">
            <a:spLocks/>
          </p:cNvSpPr>
          <p:nvPr/>
        </p:nvSpPr>
        <p:spPr bwMode="gray">
          <a:xfrm>
            <a:off x="438854" y="3763198"/>
            <a:ext cx="649806" cy="304271"/>
          </a:xfrm>
          <a:prstGeom prst="rect">
            <a:avLst/>
          </a:prstGeom>
        </p:spPr>
        <p:txBody>
          <a:bodyPr vert="horz" lIns="91440" tIns="45720" rIns="91440" bIns="45720" rtlCol="0" anchor="ctr"/>
          <a:lstStyle>
            <a:defPPr>
              <a:defRPr lang="en-US"/>
            </a:defPPr>
            <a:lvl1pPr marL="0" algn="r" defTabSz="792419" rtl="0" eaLnBrk="1" latinLnBrk="0" hangingPunct="1">
              <a:defRPr sz="1667" kern="1200">
                <a:solidFill>
                  <a:srgbClr val="FEFFFF"/>
                </a:solidFill>
                <a:latin typeface="+mn-lt"/>
                <a:ea typeface="+mn-ea"/>
                <a:cs typeface="+mn-cs"/>
              </a:defRPr>
            </a:lvl1pPr>
            <a:lvl2pPr marL="396210" algn="l" defTabSz="792419" rtl="0" eaLnBrk="1" latinLnBrk="0" hangingPunct="1">
              <a:defRPr sz="1560" kern="1200">
                <a:solidFill>
                  <a:schemeClr val="tx1"/>
                </a:solidFill>
                <a:latin typeface="+mn-lt"/>
                <a:ea typeface="+mn-ea"/>
                <a:cs typeface="+mn-cs"/>
              </a:defRPr>
            </a:lvl2pPr>
            <a:lvl3pPr marL="792419" algn="l" defTabSz="792419" rtl="0" eaLnBrk="1" latinLnBrk="0" hangingPunct="1">
              <a:defRPr sz="1560" kern="1200">
                <a:solidFill>
                  <a:schemeClr val="tx1"/>
                </a:solidFill>
                <a:latin typeface="+mn-lt"/>
                <a:ea typeface="+mn-ea"/>
                <a:cs typeface="+mn-cs"/>
              </a:defRPr>
            </a:lvl3pPr>
            <a:lvl4pPr marL="1188629" algn="l" defTabSz="792419" rtl="0" eaLnBrk="1" latinLnBrk="0" hangingPunct="1">
              <a:defRPr sz="1560" kern="1200">
                <a:solidFill>
                  <a:schemeClr val="tx1"/>
                </a:solidFill>
                <a:latin typeface="+mn-lt"/>
                <a:ea typeface="+mn-ea"/>
                <a:cs typeface="+mn-cs"/>
              </a:defRPr>
            </a:lvl4pPr>
            <a:lvl5pPr marL="1584838" algn="l" defTabSz="792419" rtl="0" eaLnBrk="1" latinLnBrk="0" hangingPunct="1">
              <a:defRPr sz="1560" kern="1200">
                <a:solidFill>
                  <a:schemeClr val="tx1"/>
                </a:solidFill>
                <a:latin typeface="+mn-lt"/>
                <a:ea typeface="+mn-ea"/>
                <a:cs typeface="+mn-cs"/>
              </a:defRPr>
            </a:lvl5pPr>
            <a:lvl6pPr marL="1981048" algn="l" defTabSz="792419" rtl="0" eaLnBrk="1" latinLnBrk="0" hangingPunct="1">
              <a:defRPr sz="1560" kern="1200">
                <a:solidFill>
                  <a:schemeClr val="tx1"/>
                </a:solidFill>
                <a:latin typeface="+mn-lt"/>
                <a:ea typeface="+mn-ea"/>
                <a:cs typeface="+mn-cs"/>
              </a:defRPr>
            </a:lvl6pPr>
            <a:lvl7pPr marL="2377257" algn="l" defTabSz="792419" rtl="0" eaLnBrk="1" latinLnBrk="0" hangingPunct="1">
              <a:defRPr sz="1560" kern="1200">
                <a:solidFill>
                  <a:schemeClr val="tx1"/>
                </a:solidFill>
                <a:latin typeface="+mn-lt"/>
                <a:ea typeface="+mn-ea"/>
                <a:cs typeface="+mn-cs"/>
              </a:defRPr>
            </a:lvl7pPr>
            <a:lvl8pPr marL="2773467" algn="l" defTabSz="792419" rtl="0" eaLnBrk="1" latinLnBrk="0" hangingPunct="1">
              <a:defRPr sz="1560" kern="1200">
                <a:solidFill>
                  <a:schemeClr val="tx1"/>
                </a:solidFill>
                <a:latin typeface="+mn-lt"/>
                <a:ea typeface="+mn-ea"/>
                <a:cs typeface="+mn-cs"/>
              </a:defRPr>
            </a:lvl8pPr>
            <a:lvl9pPr marL="3169676" algn="l" defTabSz="792419" rtl="0" eaLnBrk="1" latinLnBrk="0" hangingPunct="1">
              <a:defRPr sz="1560" kern="1200">
                <a:solidFill>
                  <a:schemeClr val="tx1"/>
                </a:solidFill>
                <a:latin typeface="+mn-lt"/>
                <a:ea typeface="+mn-ea"/>
                <a:cs typeface="+mn-cs"/>
              </a:defRPr>
            </a:lvl9pPr>
          </a:lstStyle>
          <a:p>
            <a:fld id="{9C0BE7A8-8265-4257-9F97-1AB83C9A5D84}" type="slidenum">
              <a:rPr lang="en-US" b="1" smtClean="0"/>
              <a:pPr/>
              <a:t>1</a:t>
            </a:fld>
            <a:endParaRPr lang="en-US" b="1" dirty="0"/>
          </a:p>
        </p:txBody>
      </p:sp>
    </p:spTree>
    <p:extLst>
      <p:ext uri="{BB962C8B-B14F-4D97-AF65-F5344CB8AC3E}">
        <p14:creationId xmlns:p14="http://schemas.microsoft.com/office/powerpoint/2010/main" val="169425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91369" y="413670"/>
            <a:ext cx="5954327" cy="547086"/>
          </a:xfrm>
        </p:spPr>
        <p:txBody>
          <a:bodyPr>
            <a:normAutofit/>
          </a:bodyPr>
          <a:lstStyle/>
          <a:p>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NRSA Trainee Support includes…</a:t>
            </a:r>
            <a:endParaRPr lang="en-US" sz="2800" dirty="0">
              <a:solidFill>
                <a:schemeClr val="tx1"/>
              </a:solidFill>
              <a:latin typeface="Arial" panose="020B0604020202020204" pitchFamily="34" charset="0"/>
              <a:cs typeface="Arial" panose="020B0604020202020204" pitchFamily="34" charset="0"/>
            </a:endParaRPr>
          </a:p>
        </p:txBody>
      </p:sp>
      <p:sp>
        <p:nvSpPr>
          <p:cNvPr id="89091" name="Rectangle 3"/>
          <p:cNvSpPr>
            <a:spLocks noGrp="1" noChangeArrowheads="1"/>
          </p:cNvSpPr>
          <p:nvPr>
            <p:ph type="body" idx="1"/>
          </p:nvPr>
        </p:nvSpPr>
        <p:spPr>
          <a:xfrm>
            <a:off x="1844462" y="1215851"/>
            <a:ext cx="7556500" cy="4109775"/>
          </a:xfrm>
        </p:spPr>
        <p:txBody>
          <a:bodyPr>
            <a:normAutofit fontScale="92500" lnSpcReduction="10000"/>
          </a:bodyPr>
          <a:lstStyle/>
          <a:p>
            <a:pPr>
              <a:spcBef>
                <a:spcPts val="2500"/>
              </a:spcBef>
            </a:pPr>
            <a:r>
              <a:rPr lang="en-US" sz="2333" b="1" dirty="0">
                <a:solidFill>
                  <a:srgbClr val="C00000"/>
                </a:solidFill>
                <a:latin typeface="Arial" panose="020B0604020202020204" pitchFamily="34" charset="0"/>
                <a:cs typeface="Arial" panose="020B0604020202020204" pitchFamily="34" charset="0"/>
              </a:rPr>
              <a:t>Stipend – </a:t>
            </a:r>
            <a:r>
              <a:rPr lang="en-US" sz="2000" dirty="0">
                <a:latin typeface="Arial" panose="020B0604020202020204" pitchFamily="34" charset="0"/>
                <a:cs typeface="Arial" panose="020B0604020202020204" pitchFamily="34" charset="0"/>
              </a:rPr>
              <a:t>Subsistence allowance to help defray living expenses</a:t>
            </a:r>
          </a:p>
          <a:p>
            <a:pPr>
              <a:spcBef>
                <a:spcPts val="2500"/>
              </a:spcBef>
            </a:pPr>
            <a:r>
              <a:rPr lang="en-US" sz="2333" b="1" dirty="0">
                <a:solidFill>
                  <a:srgbClr val="C00000"/>
                </a:solidFill>
                <a:latin typeface="Arial" panose="020B0604020202020204" pitchFamily="34" charset="0"/>
                <a:cs typeface="Arial" panose="020B0604020202020204" pitchFamily="34" charset="0"/>
              </a:rPr>
              <a:t>Tuition &amp; Fees – </a:t>
            </a:r>
            <a:r>
              <a:rPr lang="en-US" sz="2000" dirty="0">
                <a:latin typeface="Arial" panose="020B0604020202020204" pitchFamily="34" charset="0"/>
                <a:cs typeface="Arial" panose="020B0604020202020204" pitchFamily="34" charset="0"/>
              </a:rPr>
              <a:t>Full needs should be requested; NIH allowance is 60% of costs up to $16,000 (predoc), $21,000 (dual degree predoc) and $4,500 (postdoc)  </a:t>
            </a:r>
          </a:p>
          <a:p>
            <a:pPr>
              <a:spcBef>
                <a:spcPts val="2500"/>
              </a:spcBef>
            </a:pPr>
            <a:r>
              <a:rPr lang="en-US" sz="2333" b="1" dirty="0">
                <a:solidFill>
                  <a:srgbClr val="C00000"/>
                </a:solidFill>
                <a:latin typeface="Arial" panose="020B0604020202020204" pitchFamily="34" charset="0"/>
                <a:cs typeface="Arial" panose="020B0604020202020204" pitchFamily="34" charset="0"/>
              </a:rPr>
              <a:t>Training-related expenses –  </a:t>
            </a:r>
            <a:r>
              <a:rPr lang="en-US" sz="2000" dirty="0">
                <a:latin typeface="Arial" panose="020B0604020202020204" pitchFamily="34" charset="0"/>
                <a:cs typeface="Arial" panose="020B0604020202020204" pitchFamily="34" charset="0"/>
              </a:rPr>
              <a:t>Health insurance, staff, consultants, research supplies </a:t>
            </a:r>
          </a:p>
          <a:p>
            <a:pPr>
              <a:spcBef>
                <a:spcPts val="2500"/>
              </a:spcBef>
            </a:pPr>
            <a:r>
              <a:rPr lang="en-US" sz="2333" b="1" dirty="0">
                <a:solidFill>
                  <a:srgbClr val="C00000"/>
                </a:solidFill>
                <a:latin typeface="Arial" panose="020B0604020202020204" pitchFamily="34" charset="0"/>
                <a:cs typeface="Arial" panose="020B0604020202020204" pitchFamily="34" charset="0"/>
              </a:rPr>
              <a:t>F&amp;A – </a:t>
            </a:r>
            <a:r>
              <a:rPr lang="en-US" sz="2000" dirty="0">
                <a:latin typeface="Arial" panose="020B0604020202020204" pitchFamily="34" charset="0"/>
                <a:cs typeface="Arial" panose="020B0604020202020204" pitchFamily="34" charset="0"/>
              </a:rPr>
              <a:t>8% on base (excludes Tuition &amp; Fees and Equipment)</a:t>
            </a:r>
          </a:p>
          <a:p>
            <a:pPr marL="0" indent="0">
              <a:spcBef>
                <a:spcPts val="2500"/>
              </a:spcBef>
              <a:buNone/>
            </a:pPr>
            <a:r>
              <a:rPr lang="en-US" sz="2300" b="1" i="1" dirty="0">
                <a:solidFill>
                  <a:srgbClr val="C00000"/>
                </a:solidFill>
                <a:latin typeface="Arial" panose="020B0604020202020204" pitchFamily="34" charset="0"/>
                <a:cs typeface="Arial" panose="020B0604020202020204" pitchFamily="34" charset="0"/>
              </a:rPr>
              <a:t>Google Search:  “NRSA Stipends 2022” to get current rates for stipends and other cost categories</a:t>
            </a:r>
          </a:p>
          <a:p>
            <a:pPr>
              <a:spcBef>
                <a:spcPts val="1500"/>
              </a:spcBef>
            </a:pPr>
            <a:endParaRPr lang="en-US" sz="2000" dirty="0"/>
          </a:p>
          <a:p>
            <a:pPr>
              <a:spcBef>
                <a:spcPts val="1500"/>
              </a:spcBef>
            </a:pPr>
            <a:endParaRPr lang="en-US" sz="2333" dirty="0"/>
          </a:p>
          <a:p>
            <a:pPr>
              <a:buFont typeface="Wingdings" pitchFamily="2" charset="2"/>
              <a:buNone/>
            </a:pPr>
            <a:endParaRPr lang="en-US" dirty="0">
              <a:solidFill>
                <a:schemeClr val="accent1"/>
              </a:solidFill>
              <a:effectLst>
                <a:outerShdw blurRad="38100" dist="38100" dir="2700000" algn="tl">
                  <a:srgbClr val="FFFFFF"/>
                </a:outerShdw>
              </a:effectLst>
            </a:endParaRPr>
          </a:p>
        </p:txBody>
      </p:sp>
      <p:sp>
        <p:nvSpPr>
          <p:cNvPr id="4" name="Slide Number Placeholder 1">
            <a:extLst>
              <a:ext uri="{FF2B5EF4-FFF2-40B4-BE49-F238E27FC236}">
                <a16:creationId xmlns:a16="http://schemas.microsoft.com/office/drawing/2014/main" id="{A397BD73-7AA2-4121-ABDE-DC0E8A8A78A3}"/>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10</a:t>
            </a:fld>
            <a:endParaRPr lang="en-US"/>
          </a:p>
        </p:txBody>
      </p:sp>
    </p:spTree>
    <p:extLst>
      <p:ext uri="{BB962C8B-B14F-4D97-AF65-F5344CB8AC3E}">
        <p14:creationId xmlns:p14="http://schemas.microsoft.com/office/powerpoint/2010/main" val="209919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338" y="2153988"/>
            <a:ext cx="6001528" cy="1024218"/>
          </a:xfrm>
        </p:spPr>
        <p:txBody>
          <a:bodyPr>
            <a:normAutofit/>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Individual NRSA Fellowships</a:t>
            </a:r>
            <a:b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Programs and Applications</a:t>
            </a:r>
            <a:endParaRPr lang="en-US" sz="24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C0BE7A8-8265-4257-9F97-1AB83C9A5D84}" type="slidenum">
              <a:rPr lang="en-US" smtClean="0"/>
              <a:t>11</a:t>
            </a:fld>
            <a:endParaRPr lang="en-US"/>
          </a:p>
        </p:txBody>
      </p:sp>
      <p:pic>
        <p:nvPicPr>
          <p:cNvPr id="7" name="Picture 6" descr="C:\Program Files (x86)\Microsoft Office\MEDIA\CAGCAT10\j0305257.wmf" title="microscope"/>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35558" y="471819"/>
            <a:ext cx="800100" cy="1371600"/>
          </a:xfrm>
          <a:prstGeom prst="rect">
            <a:avLst/>
          </a:prstGeom>
          <a:noFill/>
          <a:ln>
            <a:noFill/>
          </a:ln>
        </p:spPr>
      </p:pic>
    </p:spTree>
    <p:extLst>
      <p:ext uri="{BB962C8B-B14F-4D97-AF65-F5344CB8AC3E}">
        <p14:creationId xmlns:p14="http://schemas.microsoft.com/office/powerpoint/2010/main" val="190601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722077" y="488934"/>
            <a:ext cx="7459133" cy="639372"/>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Individual Fellowship Types</a:t>
            </a:r>
          </a:p>
        </p:txBody>
      </p:sp>
      <p:sp>
        <p:nvSpPr>
          <p:cNvPr id="381955" name="Rectangle 3"/>
          <p:cNvSpPr>
            <a:spLocks noGrp="1" noChangeArrowheads="1"/>
          </p:cNvSpPr>
          <p:nvPr>
            <p:ph idx="1"/>
          </p:nvPr>
        </p:nvSpPr>
        <p:spPr>
          <a:xfrm>
            <a:off x="2344258" y="1307732"/>
            <a:ext cx="7235480" cy="3962119"/>
          </a:xfrm>
          <a:noFill/>
        </p:spPr>
        <p:txBody>
          <a:bodyPr>
            <a:normAutofit fontScale="55000" lnSpcReduction="20000"/>
          </a:bodyPr>
          <a:lstStyle/>
          <a:p>
            <a:pPr marL="0" indent="0">
              <a:lnSpc>
                <a:spcPct val="120000"/>
              </a:lnSpc>
              <a:spcBef>
                <a:spcPts val="0"/>
              </a:spcBef>
              <a:spcAft>
                <a:spcPts val="1200"/>
              </a:spcAft>
              <a:buNone/>
            </a:pPr>
            <a:r>
              <a:rPr lang="en-US" sz="3300" b="1" dirty="0">
                <a:solidFill>
                  <a:schemeClr val="tx1"/>
                </a:solidFill>
                <a:latin typeface="Arial" panose="020B0604020202020204" pitchFamily="34" charset="0"/>
                <a:cs typeface="Arial" panose="020B0604020202020204" pitchFamily="34" charset="0"/>
              </a:rPr>
              <a:t>Predoctoral Fellowships:</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F30: </a:t>
            </a:r>
            <a:r>
              <a:rPr lang="en-US" sz="2600" dirty="0">
                <a:solidFill>
                  <a:schemeClr val="tx1"/>
                </a:solidFill>
                <a:latin typeface="Arial" panose="020B0604020202020204" pitchFamily="34" charset="0"/>
                <a:cs typeface="Arial" panose="020B0604020202020204" pitchFamily="34" charset="0"/>
              </a:rPr>
              <a:t>Individual Predoctoral Fellowship for Institutions </a:t>
            </a:r>
            <a:r>
              <a:rPr lang="en-US" sz="2600" u="sng" dirty="0">
                <a:solidFill>
                  <a:schemeClr val="tx1"/>
                </a:solidFill>
                <a:latin typeface="Arial" panose="020B0604020202020204" pitchFamily="34" charset="0"/>
                <a:cs typeface="Arial" panose="020B0604020202020204" pitchFamily="34" charset="0"/>
              </a:rPr>
              <a:t>with</a:t>
            </a:r>
            <a:r>
              <a:rPr lang="en-US" sz="2600" dirty="0">
                <a:solidFill>
                  <a:schemeClr val="tx1"/>
                </a:solidFill>
                <a:latin typeface="Arial" panose="020B0604020202020204" pitchFamily="34" charset="0"/>
                <a:cs typeface="Arial" panose="020B0604020202020204" pitchFamily="34" charset="0"/>
              </a:rPr>
              <a:t> MSTP funding for MD/PhD or other formal dual degree programs</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F30: </a:t>
            </a:r>
            <a:r>
              <a:rPr lang="en-US" sz="2600" dirty="0">
                <a:solidFill>
                  <a:schemeClr val="tx1"/>
                </a:solidFill>
                <a:latin typeface="Arial" panose="020B0604020202020204" pitchFamily="34" charset="0"/>
                <a:cs typeface="Arial" panose="020B0604020202020204" pitchFamily="34" charset="0"/>
              </a:rPr>
              <a:t>Individual Predoctoral Fellowship for Institutions </a:t>
            </a:r>
            <a:r>
              <a:rPr lang="en-US" sz="2600" u="sng" dirty="0">
                <a:solidFill>
                  <a:schemeClr val="tx1"/>
                </a:solidFill>
                <a:latin typeface="Arial" panose="020B0604020202020204" pitchFamily="34" charset="0"/>
                <a:cs typeface="Arial" panose="020B0604020202020204" pitchFamily="34" charset="0"/>
              </a:rPr>
              <a:t>without</a:t>
            </a:r>
            <a:r>
              <a:rPr lang="en-US" sz="2600" dirty="0">
                <a:solidFill>
                  <a:schemeClr val="tx1"/>
                </a:solidFill>
                <a:latin typeface="Arial" panose="020B0604020202020204" pitchFamily="34" charset="0"/>
                <a:cs typeface="Arial" panose="020B0604020202020204" pitchFamily="34" charset="0"/>
              </a:rPr>
              <a:t> MSTP funding for MD/PhD or other formal dual degree programs</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F31: </a:t>
            </a:r>
            <a:r>
              <a:rPr lang="en-US" sz="2600" dirty="0">
                <a:solidFill>
                  <a:schemeClr val="tx1"/>
                </a:solidFill>
                <a:latin typeface="Arial" panose="020B0604020202020204" pitchFamily="34" charset="0"/>
                <a:cs typeface="Arial" panose="020B0604020202020204" pitchFamily="34" charset="0"/>
              </a:rPr>
              <a:t>Individual Predoctoral Fellowship (most under Parent FOA)</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F31 (diversity): </a:t>
            </a:r>
            <a:r>
              <a:rPr lang="en-US" sz="2600" dirty="0">
                <a:solidFill>
                  <a:schemeClr val="tx1"/>
                </a:solidFill>
                <a:latin typeface="Arial" panose="020B0604020202020204" pitchFamily="34" charset="0"/>
                <a:cs typeface="Arial" panose="020B0604020202020204" pitchFamily="34" charset="0"/>
              </a:rPr>
              <a:t>Individual Predoctoral Fellowship to promote diversity in Health-Related Research</a:t>
            </a:r>
          </a:p>
          <a:p>
            <a:pPr marL="0" indent="0">
              <a:lnSpc>
                <a:spcPct val="120000"/>
              </a:lnSpc>
              <a:spcBef>
                <a:spcPts val="0"/>
              </a:spcBef>
              <a:spcAft>
                <a:spcPts val="1200"/>
              </a:spcAft>
              <a:buNone/>
            </a:pPr>
            <a:r>
              <a:rPr lang="en-US" sz="3300" b="1" dirty="0">
                <a:solidFill>
                  <a:schemeClr val="tx1"/>
                </a:solidFill>
                <a:latin typeface="Arial" panose="020B0604020202020204" pitchFamily="34" charset="0"/>
                <a:cs typeface="Arial" panose="020B0604020202020204" pitchFamily="34" charset="0"/>
              </a:rPr>
              <a:t>Postdoctoral Fellowships:</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F32: </a:t>
            </a:r>
            <a:r>
              <a:rPr lang="en-US" sz="2600" dirty="0">
                <a:solidFill>
                  <a:schemeClr val="tx1"/>
                </a:solidFill>
                <a:latin typeface="Arial" panose="020B0604020202020204" pitchFamily="34" charset="0"/>
                <a:cs typeface="Arial" panose="020B0604020202020204" pitchFamily="34" charset="0"/>
              </a:rPr>
              <a:t>Postdoctoral Fellowship</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F33: </a:t>
            </a:r>
            <a:r>
              <a:rPr lang="en-US" sz="2600" dirty="0">
                <a:solidFill>
                  <a:schemeClr val="tx1"/>
                </a:solidFill>
                <a:latin typeface="Arial" panose="020B0604020202020204" pitchFamily="34" charset="0"/>
                <a:cs typeface="Arial" panose="020B0604020202020204" pitchFamily="34" charset="0"/>
              </a:rPr>
              <a:t>Postdoctoral Senior Fellowship (independent investigators with &gt; 7 </a:t>
            </a:r>
            <a:r>
              <a:rPr lang="en-US" sz="2600" dirty="0" err="1">
                <a:solidFill>
                  <a:schemeClr val="tx1"/>
                </a:solidFill>
                <a:latin typeface="Arial" panose="020B0604020202020204" pitchFamily="34" charset="0"/>
                <a:cs typeface="Arial" panose="020B0604020202020204" pitchFamily="34" charset="0"/>
              </a:rPr>
              <a:t>yrs</a:t>
            </a:r>
            <a:r>
              <a:rPr lang="en-US" sz="2600" dirty="0">
                <a:solidFill>
                  <a:schemeClr val="tx1"/>
                </a:solidFill>
                <a:latin typeface="Arial" panose="020B0604020202020204" pitchFamily="34" charset="0"/>
                <a:cs typeface="Arial" panose="020B0604020202020204" pitchFamily="34" charset="0"/>
              </a:rPr>
              <a:t> of experience;  for re-training, sabbatical, career development</a:t>
            </a:r>
            <a:r>
              <a:rPr lang="en-US" sz="2300" dirty="0">
                <a:solidFill>
                  <a:schemeClr val="tx1"/>
                </a:solidFill>
                <a:latin typeface="Arial" panose="020B0604020202020204" pitchFamily="34" charset="0"/>
                <a:cs typeface="Arial" panose="020B0604020202020204" pitchFamily="34" charset="0"/>
              </a:rPr>
              <a:t>) – check IC tables!</a:t>
            </a:r>
          </a:p>
        </p:txBody>
      </p:sp>
      <p:sp>
        <p:nvSpPr>
          <p:cNvPr id="2" name="Slide Number Placeholder 1"/>
          <p:cNvSpPr>
            <a:spLocks noGrp="1"/>
          </p:cNvSpPr>
          <p:nvPr>
            <p:ph type="sldNum" sz="quarter" idx="12"/>
          </p:nvPr>
        </p:nvSpPr>
        <p:spPr/>
        <p:txBody>
          <a:bodyPr/>
          <a:lstStyle/>
          <a:p>
            <a:fld id="{9C0BE7A8-8265-4257-9F97-1AB83C9A5D84}" type="slidenum">
              <a:rPr lang="en-US" smtClean="0"/>
              <a:t>12</a:t>
            </a:fld>
            <a:endParaRPr lang="en-US" dirty="0"/>
          </a:p>
        </p:txBody>
      </p:sp>
    </p:spTree>
    <p:extLst>
      <p:ext uri="{BB962C8B-B14F-4D97-AF65-F5344CB8AC3E}">
        <p14:creationId xmlns:p14="http://schemas.microsoft.com/office/powerpoint/2010/main" val="204758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5" y="212347"/>
            <a:ext cx="7715250" cy="444501"/>
          </a:xfrm>
        </p:spPr>
        <p:txBody>
          <a:bodyPr/>
          <a:lstStyle/>
          <a:p>
            <a:r>
              <a:rPr lang="en-US" sz="2333" dirty="0">
                <a:solidFill>
                  <a:srgbClr val="00B0F0"/>
                </a:solidFill>
              </a:rPr>
              <a:t>Refer to Program Announcements (PAs) !!</a:t>
            </a:r>
          </a:p>
        </p:txBody>
      </p:sp>
      <p:sp>
        <p:nvSpPr>
          <p:cNvPr id="4" name="TextBox 3"/>
          <p:cNvSpPr txBox="1"/>
          <p:nvPr/>
        </p:nvSpPr>
        <p:spPr>
          <a:xfrm>
            <a:off x="1016000" y="907474"/>
            <a:ext cx="8128000" cy="4372928"/>
          </a:xfrm>
          <a:prstGeom prst="rect">
            <a:avLst/>
          </a:prstGeom>
          <a:noFill/>
        </p:spPr>
        <p:txBody>
          <a:bodyPr wrap="square" rtlCol="0">
            <a:spAutoFit/>
          </a:bodyPr>
          <a:lstStyle/>
          <a:p>
            <a:pPr defTabSz="761970" fontAlgn="base">
              <a:spcBef>
                <a:spcPts val="500"/>
              </a:spcBef>
              <a:spcAft>
                <a:spcPct val="0"/>
              </a:spcAft>
              <a:defRPr/>
            </a:pPr>
            <a:r>
              <a:rPr lang="en-US" sz="1500" b="1" dirty="0">
                <a:solidFill>
                  <a:srgbClr val="FFFF00"/>
                </a:solidFill>
                <a:latin typeface="Arial" pitchFamily="34" charset="0"/>
              </a:rPr>
              <a:t>Funding Opportunity Title</a:t>
            </a:r>
          </a:p>
          <a:p>
            <a:pPr marL="380985" lvl="1" defTabSz="761970" fontAlgn="base">
              <a:spcBef>
                <a:spcPts val="500"/>
              </a:spcBef>
              <a:spcAft>
                <a:spcPct val="0"/>
              </a:spcAft>
              <a:defRPr/>
            </a:pPr>
            <a:r>
              <a:rPr lang="en-US" sz="1500" b="1" dirty="0">
                <a:solidFill>
                  <a:srgbClr val="FFFFFF"/>
                </a:solidFill>
                <a:latin typeface="Arial" pitchFamily="34" charset="0"/>
              </a:rPr>
              <a:t>Ruth L. </a:t>
            </a:r>
            <a:r>
              <a:rPr lang="en-US" sz="1500" b="1" dirty="0" err="1">
                <a:solidFill>
                  <a:srgbClr val="FFFFFF"/>
                </a:solidFill>
                <a:latin typeface="Arial" pitchFamily="34" charset="0"/>
              </a:rPr>
              <a:t>Kirschstein</a:t>
            </a:r>
            <a:r>
              <a:rPr lang="en-US" sz="1500" b="1" dirty="0">
                <a:solidFill>
                  <a:srgbClr val="FFFFFF"/>
                </a:solidFill>
                <a:latin typeface="Arial" pitchFamily="34" charset="0"/>
              </a:rPr>
              <a:t> National Research Service Award (NRSA) Individual Postdoctoral Fellowship </a:t>
            </a:r>
            <a:r>
              <a:rPr lang="en-US" sz="1500" b="1" dirty="0">
                <a:solidFill>
                  <a:srgbClr val="FFFF00"/>
                </a:solidFill>
                <a:latin typeface="Arial" pitchFamily="34" charset="0"/>
              </a:rPr>
              <a:t>(Parent F32)</a:t>
            </a:r>
          </a:p>
          <a:p>
            <a:pPr defTabSz="761970" fontAlgn="base">
              <a:spcBef>
                <a:spcPts val="500"/>
              </a:spcBef>
              <a:spcAft>
                <a:spcPct val="0"/>
              </a:spcAft>
              <a:defRPr/>
            </a:pPr>
            <a:r>
              <a:rPr lang="en-US" sz="1500" b="1" dirty="0">
                <a:solidFill>
                  <a:srgbClr val="FFFF00"/>
                </a:solidFill>
                <a:latin typeface="Arial" pitchFamily="34" charset="0"/>
              </a:rPr>
              <a:t>Funding Opportunity Announcement (FOA) Number</a:t>
            </a:r>
          </a:p>
          <a:p>
            <a:pPr marL="380985" lvl="1" defTabSz="761970" fontAlgn="base">
              <a:spcBef>
                <a:spcPts val="500"/>
              </a:spcBef>
              <a:spcAft>
                <a:spcPct val="0"/>
              </a:spcAft>
              <a:defRPr/>
            </a:pPr>
            <a:r>
              <a:rPr lang="en-US" sz="1500" b="1" dirty="0">
                <a:solidFill>
                  <a:srgbClr val="FFFFFF"/>
                </a:solidFill>
                <a:latin typeface="Arial" pitchFamily="34" charset="0"/>
              </a:rPr>
              <a:t>PA-20-242 </a:t>
            </a:r>
          </a:p>
          <a:p>
            <a:pPr defTabSz="761970" fontAlgn="base">
              <a:spcBef>
                <a:spcPts val="1000"/>
              </a:spcBef>
              <a:spcAft>
                <a:spcPct val="0"/>
              </a:spcAft>
              <a:defRPr/>
            </a:pPr>
            <a:r>
              <a:rPr lang="en-US" sz="1500" b="1" dirty="0">
                <a:solidFill>
                  <a:srgbClr val="FFFF00"/>
                </a:solidFill>
                <a:latin typeface="Arial" pitchFamily="34" charset="0"/>
              </a:rPr>
              <a:t>Components of Participating Organizations (all NIH ICs, e.g.)</a:t>
            </a:r>
          </a:p>
          <a:p>
            <a:pPr marL="396209" lvl="2" defTabSz="761970" fontAlgn="base">
              <a:spcAft>
                <a:spcPct val="0"/>
              </a:spcAft>
              <a:defRPr/>
            </a:pPr>
            <a:r>
              <a:rPr lang="en-US" sz="1400" dirty="0">
                <a:solidFill>
                  <a:srgbClr val="FFFFFF"/>
                </a:solidFill>
                <a:latin typeface="Arial" pitchFamily="34" charset="0"/>
              </a:rPr>
              <a:t>National Center for Complementary and Integrative Health (NCCIH)</a:t>
            </a:r>
          </a:p>
          <a:p>
            <a:pPr marL="396209" lvl="2" defTabSz="761970" fontAlgn="base">
              <a:spcAft>
                <a:spcPct val="0"/>
              </a:spcAft>
              <a:defRPr/>
            </a:pPr>
            <a:r>
              <a:rPr lang="en-US" sz="1400" dirty="0">
                <a:solidFill>
                  <a:srgbClr val="FFFFFF"/>
                </a:solidFill>
                <a:latin typeface="Arial" pitchFamily="34" charset="0"/>
              </a:rPr>
              <a:t>National Cancer Institute (NCI)</a:t>
            </a:r>
          </a:p>
          <a:p>
            <a:pPr marL="396209" lvl="2" defTabSz="761970" fontAlgn="base">
              <a:spcAft>
                <a:spcPct val="0"/>
              </a:spcAft>
              <a:defRPr/>
            </a:pPr>
            <a:r>
              <a:rPr lang="en-US" sz="1400" dirty="0">
                <a:solidFill>
                  <a:srgbClr val="FFFFFF"/>
                </a:solidFill>
                <a:latin typeface="Arial" pitchFamily="34" charset="0"/>
              </a:rPr>
              <a:t>National Eye Institute (NEI)</a:t>
            </a:r>
          </a:p>
          <a:p>
            <a:pPr marL="396209" lvl="2" defTabSz="761970" fontAlgn="base">
              <a:spcAft>
                <a:spcPct val="0"/>
              </a:spcAft>
              <a:defRPr/>
            </a:pPr>
            <a:r>
              <a:rPr lang="en-US" sz="1400" dirty="0">
                <a:solidFill>
                  <a:srgbClr val="FFFFFF"/>
                </a:solidFill>
                <a:latin typeface="Arial" pitchFamily="34" charset="0"/>
              </a:rPr>
              <a:t>National Human Genome Research Institute (NHGRI)</a:t>
            </a:r>
          </a:p>
          <a:p>
            <a:pPr marL="396209" lvl="2" defTabSz="761970" fontAlgn="base">
              <a:spcAft>
                <a:spcPct val="0"/>
              </a:spcAft>
              <a:defRPr/>
            </a:pPr>
            <a:r>
              <a:rPr lang="en-US" sz="1400" dirty="0">
                <a:solidFill>
                  <a:srgbClr val="FFFFFF"/>
                </a:solidFill>
                <a:latin typeface="Arial" pitchFamily="34" charset="0"/>
              </a:rPr>
              <a:t>National Heart, Lung and Blood Institute (NHLBI)</a:t>
            </a:r>
          </a:p>
          <a:p>
            <a:pPr marL="396209" lvl="2" defTabSz="761970" fontAlgn="base">
              <a:spcAft>
                <a:spcPct val="0"/>
              </a:spcAft>
              <a:defRPr/>
            </a:pPr>
            <a:r>
              <a:rPr lang="en-US" sz="1400" dirty="0">
                <a:solidFill>
                  <a:srgbClr val="FFFFFF"/>
                </a:solidFill>
                <a:latin typeface="Arial" pitchFamily="34" charset="0"/>
              </a:rPr>
              <a:t>National Institute on Aging (NIA)</a:t>
            </a:r>
            <a:br>
              <a:rPr lang="en-US" sz="1333" dirty="0">
                <a:solidFill>
                  <a:srgbClr val="FFFFFF"/>
                </a:solidFill>
                <a:latin typeface="Arial" pitchFamily="34" charset="0"/>
              </a:rPr>
            </a:br>
            <a:endParaRPr lang="en-US" sz="1333" dirty="0">
              <a:solidFill>
                <a:srgbClr val="FFFFFF"/>
              </a:solidFill>
              <a:latin typeface="Arial" pitchFamily="34" charset="0"/>
            </a:endParaRPr>
          </a:p>
          <a:p>
            <a:pPr defTabSz="761970" fontAlgn="base">
              <a:spcBef>
                <a:spcPct val="0"/>
              </a:spcBef>
              <a:spcAft>
                <a:spcPct val="0"/>
              </a:spcAft>
              <a:defRPr/>
            </a:pPr>
            <a:r>
              <a:rPr lang="en-US" sz="1400" b="1" dirty="0">
                <a:solidFill>
                  <a:srgbClr val="FFFF00"/>
                </a:solidFill>
                <a:latin typeface="Arial" pitchFamily="34" charset="0"/>
              </a:rPr>
              <a:t>Special Note:</a:t>
            </a:r>
            <a:r>
              <a:rPr lang="en-US" sz="1400" dirty="0">
                <a:solidFill>
                  <a:srgbClr val="FFFF00"/>
                </a:solidFill>
                <a:latin typeface="Arial" pitchFamily="34" charset="0"/>
              </a:rPr>
              <a:t> </a:t>
            </a:r>
            <a:r>
              <a:rPr lang="en-US" sz="1400" dirty="0">
                <a:solidFill>
                  <a:srgbClr val="FFFFFF"/>
                </a:solidFill>
                <a:latin typeface="Arial" pitchFamily="34" charset="0"/>
              </a:rPr>
              <a:t>Not all NIH Institutes and Centers participate in Parent Announcements. Applicants should carefully note which ICs participate in this announcement and view their respective areas of research interest and requirements at </a:t>
            </a:r>
            <a:r>
              <a:rPr lang="en-US" sz="1400" dirty="0">
                <a:solidFill>
                  <a:srgbClr val="FF9933"/>
                </a:solidFill>
                <a:latin typeface="Arial" pitchFamily="34" charset="0"/>
              </a:rPr>
              <a:t>Table of IC-Specific Information, Requirements and Staff Contacts </a:t>
            </a:r>
            <a:r>
              <a:rPr lang="en-US" sz="1400" dirty="0">
                <a:solidFill>
                  <a:srgbClr val="FFFFFF"/>
                </a:solidFill>
                <a:latin typeface="Arial" pitchFamily="34" charset="0"/>
              </a:rPr>
              <a:t>website. ICs that do not participate in this announcement will not consider applications for funding. Consultation with NIH staff before submitting an application is strongly encouraged. </a:t>
            </a:r>
          </a:p>
        </p:txBody>
      </p:sp>
    </p:spTree>
    <p:extLst>
      <p:ext uri="{BB962C8B-B14F-4D97-AF65-F5344CB8AC3E}">
        <p14:creationId xmlns:p14="http://schemas.microsoft.com/office/powerpoint/2010/main" val="402079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0C87-7CA8-4B73-9297-A4E7849F9126}"/>
              </a:ext>
            </a:extLst>
          </p:cNvPr>
          <p:cNvSpPr>
            <a:spLocks noGrp="1"/>
          </p:cNvSpPr>
          <p:nvPr>
            <p:ph type="title"/>
          </p:nvPr>
        </p:nvSpPr>
        <p:spPr>
          <a:xfrm>
            <a:off x="1460500" y="21981"/>
            <a:ext cx="7393782" cy="508000"/>
          </a:xfrm>
        </p:spPr>
        <p:txBody>
          <a:bodyPr/>
          <a:lstStyle/>
          <a:p>
            <a:r>
              <a:rPr lang="en-US" dirty="0">
                <a:solidFill>
                  <a:schemeClr val="bg1"/>
                </a:solidFill>
              </a:rPr>
              <a:t>K99 Table of IC-specific Information</a:t>
            </a:r>
          </a:p>
        </p:txBody>
      </p:sp>
      <p:pic>
        <p:nvPicPr>
          <p:cNvPr id="7" name="Picture 6" descr="NIH Pathway to Independence Award (Parent K99/R00 - Independent Clinical Trial Not Allowed) (PA - Internet Explorer">
            <a:extLst>
              <a:ext uri="{FF2B5EF4-FFF2-40B4-BE49-F238E27FC236}">
                <a16:creationId xmlns:a16="http://schemas.microsoft.com/office/drawing/2014/main" id="{10E86D57-3005-416C-AADF-3216E83F2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620" y="720637"/>
            <a:ext cx="7721662" cy="4852933"/>
          </a:xfrm>
          <a:prstGeom prst="rect">
            <a:avLst/>
          </a:prstGeom>
        </p:spPr>
      </p:pic>
    </p:spTree>
    <p:extLst>
      <p:ext uri="{BB962C8B-B14F-4D97-AF65-F5344CB8AC3E}">
        <p14:creationId xmlns:p14="http://schemas.microsoft.com/office/powerpoint/2010/main" val="340374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4C31-8C81-43C6-8B72-523EEDEE3892}"/>
              </a:ext>
            </a:extLst>
          </p:cNvPr>
          <p:cNvSpPr>
            <a:spLocks noGrp="1"/>
          </p:cNvSpPr>
          <p:nvPr>
            <p:ph type="title"/>
          </p:nvPr>
        </p:nvSpPr>
        <p:spPr>
          <a:xfrm>
            <a:off x="2734317" y="0"/>
            <a:ext cx="5227607" cy="575461"/>
          </a:xfrm>
        </p:spPr>
        <p:txBody>
          <a:bodyPr/>
          <a:lstStyle/>
          <a:p>
            <a:r>
              <a:rPr lang="en-US" b="1" dirty="0">
                <a:solidFill>
                  <a:schemeClr val="bg1"/>
                </a:solidFill>
              </a:rPr>
              <a:t>How to apply for a K award</a:t>
            </a:r>
          </a:p>
        </p:txBody>
      </p:sp>
      <p:sp>
        <p:nvSpPr>
          <p:cNvPr id="3" name="Content Placeholder 2">
            <a:extLst>
              <a:ext uri="{FF2B5EF4-FFF2-40B4-BE49-F238E27FC236}">
                <a16:creationId xmlns:a16="http://schemas.microsoft.com/office/drawing/2014/main" id="{14F096B8-7DAF-4A34-816E-CFCEBC15E1B0}"/>
              </a:ext>
            </a:extLst>
          </p:cNvPr>
          <p:cNvSpPr>
            <a:spLocks noGrp="1"/>
          </p:cNvSpPr>
          <p:nvPr>
            <p:ph sz="half" idx="1"/>
          </p:nvPr>
        </p:nvSpPr>
        <p:spPr>
          <a:xfrm>
            <a:off x="-208300" y="2012491"/>
            <a:ext cx="3026734" cy="575459"/>
          </a:xfrm>
        </p:spPr>
        <p:txBody>
          <a:bodyPr>
            <a:normAutofit fontScale="92500" lnSpcReduction="20000"/>
          </a:bodyPr>
          <a:lstStyle/>
          <a:p>
            <a:pPr marL="0" indent="0" algn="r">
              <a:buNone/>
            </a:pPr>
            <a:r>
              <a:rPr lang="en-US" b="1" dirty="0"/>
              <a:t>Follow SF424 instructions</a:t>
            </a:r>
          </a:p>
          <a:p>
            <a:pPr marL="0" indent="0" algn="r">
              <a:buNone/>
            </a:pPr>
            <a:r>
              <a:rPr lang="en-US" b="1" dirty="0"/>
              <a:t>for F award</a:t>
            </a:r>
            <a:r>
              <a:rPr lang="en-US" sz="1667" b="1" dirty="0"/>
              <a:t>s</a:t>
            </a:r>
          </a:p>
          <a:p>
            <a:pPr marL="380985" lvl="1" indent="0">
              <a:buNone/>
            </a:pPr>
            <a:endParaRPr lang="en-US" sz="1500" dirty="0"/>
          </a:p>
        </p:txBody>
      </p:sp>
      <p:pic>
        <p:nvPicPr>
          <p:cNvPr id="6" name="Picture 5" descr="How to Apply - Application Guide | grants.nih.gov - Internet Explorer">
            <a:extLst>
              <a:ext uri="{FF2B5EF4-FFF2-40B4-BE49-F238E27FC236}">
                <a16:creationId xmlns:a16="http://schemas.microsoft.com/office/drawing/2014/main" id="{6A95BC7A-0485-4EA1-ADF7-D71FC6F84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98" y="857372"/>
            <a:ext cx="6826264" cy="4552857"/>
          </a:xfrm>
          <a:prstGeom prst="rect">
            <a:avLst/>
          </a:prstGeom>
        </p:spPr>
      </p:pic>
      <p:sp>
        <p:nvSpPr>
          <p:cNvPr id="8" name="Line 47">
            <a:extLst>
              <a:ext uri="{FF2B5EF4-FFF2-40B4-BE49-F238E27FC236}">
                <a16:creationId xmlns:a16="http://schemas.microsoft.com/office/drawing/2014/main" id="{1C2DCE2A-12D5-4810-949F-F77E5F6E40B5}"/>
              </a:ext>
              <a:ext uri="{C183D7F6-B498-43B3-948B-1728B52AA6E4}">
                <adec:decorative xmlns:adec="http://schemas.microsoft.com/office/drawing/2017/decorative" val="1"/>
              </a:ext>
            </a:extLst>
          </p:cNvPr>
          <p:cNvSpPr>
            <a:spLocks noChangeShapeType="1"/>
          </p:cNvSpPr>
          <p:nvPr/>
        </p:nvSpPr>
        <p:spPr bwMode="auto">
          <a:xfrm>
            <a:off x="2198076" y="3625401"/>
            <a:ext cx="1166813" cy="0"/>
          </a:xfrm>
          <a:prstGeom prst="line">
            <a:avLst/>
          </a:prstGeom>
          <a:noFill/>
          <a:ln w="50800">
            <a:solidFill>
              <a:srgbClr val="FF6600"/>
            </a:solidFill>
            <a:round/>
            <a:headEnd/>
            <a:tailEnd type="stealth" w="med" len="med"/>
          </a:ln>
        </p:spPr>
        <p:txBody>
          <a:bodyPr wrap="none" anchor="ctr"/>
          <a:lstStyle/>
          <a:p>
            <a:pPr defTabSz="761970" fontAlgn="base">
              <a:spcBef>
                <a:spcPct val="0"/>
              </a:spcBef>
              <a:spcAft>
                <a:spcPct val="0"/>
              </a:spcAft>
              <a:defRPr/>
            </a:pPr>
            <a:endParaRPr lang="en-US" sz="1667">
              <a:solidFill>
                <a:srgbClr val="FFFFFF"/>
              </a:solidFill>
              <a:latin typeface="Arial" pitchFamily="34" charset="0"/>
            </a:endParaRPr>
          </a:p>
        </p:txBody>
      </p:sp>
      <p:sp>
        <p:nvSpPr>
          <p:cNvPr id="7" name="TextBox 6">
            <a:extLst>
              <a:ext uri="{FF2B5EF4-FFF2-40B4-BE49-F238E27FC236}">
                <a16:creationId xmlns:a16="http://schemas.microsoft.com/office/drawing/2014/main" id="{95D9408A-1D89-4FF9-AEC9-A273F4E7B287}"/>
              </a:ext>
            </a:extLst>
          </p:cNvPr>
          <p:cNvSpPr txBox="1"/>
          <p:nvPr/>
        </p:nvSpPr>
        <p:spPr>
          <a:xfrm>
            <a:off x="649432" y="642641"/>
            <a:ext cx="545523" cy="332399"/>
          </a:xfrm>
          <a:prstGeom prst="rect">
            <a:avLst/>
          </a:prstGeom>
          <a:noFill/>
        </p:spPr>
        <p:txBody>
          <a:bodyPr wrap="square">
            <a:spAutoFit/>
          </a:bodyPr>
          <a:lstStyle/>
          <a:p>
            <a:fld id="{9C0BE7A8-8265-4257-9F97-1AB83C9A5D84}"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273955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2331812" y="393558"/>
            <a:ext cx="5715000" cy="422672"/>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Fellowship Review and Award</a:t>
            </a:r>
          </a:p>
        </p:txBody>
      </p:sp>
      <p:sp>
        <p:nvSpPr>
          <p:cNvPr id="386051" name="Rectangle 3"/>
          <p:cNvSpPr>
            <a:spLocks noGrp="1" noChangeArrowheads="1"/>
          </p:cNvSpPr>
          <p:nvPr>
            <p:ph idx="1"/>
          </p:nvPr>
        </p:nvSpPr>
        <p:spPr>
          <a:xfrm>
            <a:off x="1796695" y="1424606"/>
            <a:ext cx="7905242" cy="3589096"/>
          </a:xfrm>
          <a:noFill/>
        </p:spPr>
        <p:txBody>
          <a:bodyPr>
            <a:noAutofit/>
          </a:bodyPr>
          <a:lstStyle/>
          <a:p>
            <a:pPr>
              <a:spcAft>
                <a:spcPts val="900"/>
              </a:spcAft>
            </a:pPr>
            <a:r>
              <a:rPr lang="en-US" sz="2000" dirty="0">
                <a:solidFill>
                  <a:schemeClr val="tx1"/>
                </a:solidFill>
                <a:latin typeface="Arial" panose="020B0604020202020204" pitchFamily="34" charset="0"/>
                <a:cs typeface="Arial" panose="020B0604020202020204" pitchFamily="34" charset="0"/>
              </a:rPr>
              <a:t>Two-stage review:</a:t>
            </a:r>
          </a:p>
          <a:p>
            <a:pPr marL="838185" lvl="1" indent="-457200">
              <a:spcAft>
                <a:spcPts val="900"/>
              </a:spcAft>
              <a:buFont typeface="+mj-lt"/>
              <a:buAutoNum type="arabicPeriod"/>
            </a:pPr>
            <a:r>
              <a:rPr lang="en-US" sz="2000" dirty="0">
                <a:solidFill>
                  <a:schemeClr val="tx1"/>
                </a:solidFill>
                <a:latin typeface="Arial" panose="020B0604020202020204" pitchFamily="34" charset="0"/>
                <a:cs typeface="Arial" panose="020B0604020202020204" pitchFamily="34" charset="0"/>
              </a:rPr>
              <a:t>Initial Review Group (CSR Fellowship Study Sections or IC-based study sections;  Google search: “CSR fellowship study sections); some ICs review F applications in-house</a:t>
            </a:r>
          </a:p>
          <a:p>
            <a:pPr marL="838185" lvl="1" indent="-457200">
              <a:spcAft>
                <a:spcPts val="1800"/>
              </a:spcAft>
              <a:buFont typeface="+mj-lt"/>
              <a:buAutoNum type="arabicPeriod"/>
            </a:pPr>
            <a:r>
              <a:rPr lang="en-US" sz="2000" dirty="0">
                <a:solidFill>
                  <a:schemeClr val="tx1"/>
                </a:solidFill>
                <a:latin typeface="Arial" panose="020B0604020202020204" pitchFamily="34" charset="0"/>
                <a:cs typeface="Arial" panose="020B0604020202020204" pitchFamily="34" charset="0"/>
              </a:rPr>
              <a:t>Second-level review:  Institute/Center Program Staff -  (analogous to Council)</a:t>
            </a:r>
          </a:p>
          <a:p>
            <a:pPr>
              <a:spcAft>
                <a:spcPts val="900"/>
              </a:spcAft>
            </a:pPr>
            <a:r>
              <a:rPr lang="en-US" sz="2000" dirty="0">
                <a:solidFill>
                  <a:schemeClr val="tx1"/>
                </a:solidFill>
                <a:latin typeface="Arial" panose="020B0604020202020204" pitchFamily="34" charset="0"/>
                <a:cs typeface="Arial" panose="020B0604020202020204" pitchFamily="34" charset="0"/>
              </a:rPr>
              <a:t>Generally 9-month period from receipt to earliest possible award (except October Council)</a:t>
            </a:r>
          </a:p>
        </p:txBody>
      </p:sp>
      <p:sp>
        <p:nvSpPr>
          <p:cNvPr id="2" name="Slide Number Placeholder 1"/>
          <p:cNvSpPr>
            <a:spLocks noGrp="1"/>
          </p:cNvSpPr>
          <p:nvPr>
            <p:ph type="sldNum" sz="quarter" idx="12"/>
          </p:nvPr>
        </p:nvSpPr>
        <p:spPr/>
        <p:txBody>
          <a:bodyPr/>
          <a:lstStyle/>
          <a:p>
            <a:fld id="{9C0BE7A8-8265-4257-9F97-1AB83C9A5D84}" type="slidenum">
              <a:rPr lang="en-US" smtClean="0"/>
              <a:t>16</a:t>
            </a:fld>
            <a:endParaRPr lang="en-US"/>
          </a:p>
        </p:txBody>
      </p:sp>
    </p:spTree>
    <p:extLst>
      <p:ext uri="{BB962C8B-B14F-4D97-AF65-F5344CB8AC3E}">
        <p14:creationId xmlns:p14="http://schemas.microsoft.com/office/powerpoint/2010/main" val="565731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544976" y="233813"/>
            <a:ext cx="6840855" cy="422672"/>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Review Criteria for F’s</a:t>
            </a:r>
          </a:p>
        </p:txBody>
      </p:sp>
      <p:sp>
        <p:nvSpPr>
          <p:cNvPr id="2" name="Slide Number Placeholder 1"/>
          <p:cNvSpPr>
            <a:spLocks noGrp="1"/>
          </p:cNvSpPr>
          <p:nvPr>
            <p:ph type="sldNum" sz="quarter" idx="12"/>
          </p:nvPr>
        </p:nvSpPr>
        <p:spPr/>
        <p:txBody>
          <a:bodyPr/>
          <a:lstStyle/>
          <a:p>
            <a:fld id="{9C0BE7A8-8265-4257-9F97-1AB83C9A5D84}" type="slidenum">
              <a:rPr lang="en-US" smtClean="0"/>
              <a:t>17</a:t>
            </a:fld>
            <a:endParaRPr lang="en-US"/>
          </a:p>
        </p:txBody>
      </p:sp>
      <p:sp>
        <p:nvSpPr>
          <p:cNvPr id="8" name="Rectangle 3"/>
          <p:cNvSpPr txBox="1">
            <a:spLocks noChangeArrowheads="1"/>
          </p:cNvSpPr>
          <p:nvPr/>
        </p:nvSpPr>
        <p:spPr>
          <a:xfrm>
            <a:off x="2256816" y="1780860"/>
            <a:ext cx="3208491" cy="3100337"/>
          </a:xfrm>
          <a:prstGeom prst="rect">
            <a:avLst/>
          </a:prstGeom>
        </p:spPr>
        <p:txBody>
          <a:bodyPr vert="horz" lIns="68580" tIns="34290" rIns="68580" bIns="3429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Aft>
                <a:spcPts val="450"/>
              </a:spcAft>
              <a:buNone/>
            </a:pPr>
            <a:r>
              <a:rPr lang="en-US" b="1" u="sng" dirty="0">
                <a:solidFill>
                  <a:schemeClr val="tx1"/>
                </a:solidFill>
                <a:latin typeface="Arial" panose="020B0604020202020204" pitchFamily="34" charset="0"/>
                <a:cs typeface="Arial" panose="020B0604020202020204" pitchFamily="34" charset="0"/>
              </a:rPr>
              <a:t>Scored Review Criteria</a:t>
            </a:r>
            <a:r>
              <a:rPr lang="en-US" b="1" dirty="0">
                <a:solidFill>
                  <a:schemeClr val="tx1"/>
                </a:solidFill>
                <a:latin typeface="Arial" panose="020B0604020202020204" pitchFamily="34" charset="0"/>
                <a:cs typeface="Arial" panose="020B0604020202020204" pitchFamily="34" charset="0"/>
              </a:rPr>
              <a:t>:</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Fellowship Applicant</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Sponsor, Collaborators/ Consultants</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Research Training Plan</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Training Potential</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Institutional Environment and Commitment to Training</a:t>
            </a:r>
          </a:p>
        </p:txBody>
      </p:sp>
      <p:sp>
        <p:nvSpPr>
          <p:cNvPr id="9" name="Rectangle 3"/>
          <p:cNvSpPr txBox="1">
            <a:spLocks noChangeArrowheads="1"/>
          </p:cNvSpPr>
          <p:nvPr/>
        </p:nvSpPr>
        <p:spPr>
          <a:xfrm>
            <a:off x="5770268" y="1189936"/>
            <a:ext cx="3921386" cy="4159692"/>
          </a:xfrm>
          <a:prstGeom prst="rect">
            <a:avLst/>
          </a:prstGeom>
        </p:spPr>
        <p:txBody>
          <a:bodyPr vert="horz" lIns="68580" tIns="34290" rIns="68580" bIns="34290" rtlCol="0">
            <a:normAutofit fontScale="6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600"/>
              </a:spcBef>
              <a:spcAft>
                <a:spcPts val="450"/>
              </a:spcAft>
              <a:buNone/>
            </a:pPr>
            <a:r>
              <a:rPr lang="en-US" sz="2900" b="1" u="sng" dirty="0">
                <a:latin typeface="Arial" panose="020B0604020202020204" pitchFamily="34" charset="0"/>
                <a:cs typeface="Arial" panose="020B0604020202020204" pitchFamily="34" charset="0"/>
              </a:rPr>
              <a:t>Additional Review Criteria:</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Protection for Human Subjects</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Inclusion of Women, Minorities, and Children</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Vertebrate Animals</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Biohazards</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Resubmission &amp; Renewal factors</a:t>
            </a:r>
          </a:p>
          <a:p>
            <a:pPr lvl="1">
              <a:lnSpc>
                <a:spcPct val="120000"/>
              </a:lnSpc>
              <a:spcBef>
                <a:spcPts val="600"/>
              </a:spcBef>
              <a:spcAft>
                <a:spcPts val="450"/>
              </a:spcAft>
            </a:pPr>
            <a:endParaRPr lang="en-US" sz="1200" u="sng" dirty="0">
              <a:solidFill>
                <a:schemeClr val="tx1"/>
              </a:solidFill>
              <a:latin typeface="Arial" panose="020B0604020202020204" pitchFamily="34" charset="0"/>
              <a:cs typeface="Arial" panose="020B0604020202020204" pitchFamily="34" charset="0"/>
            </a:endParaRPr>
          </a:p>
          <a:p>
            <a:pPr marL="0" indent="0">
              <a:lnSpc>
                <a:spcPct val="120000"/>
              </a:lnSpc>
              <a:spcBef>
                <a:spcPts val="600"/>
              </a:spcBef>
              <a:spcAft>
                <a:spcPts val="450"/>
              </a:spcAft>
              <a:buNone/>
            </a:pPr>
            <a:r>
              <a:rPr lang="en-US" sz="2900" b="1" u="sng" dirty="0">
                <a:solidFill>
                  <a:schemeClr val="tx1"/>
                </a:solidFill>
                <a:latin typeface="Arial" panose="020B0604020202020204" pitchFamily="34" charset="0"/>
                <a:cs typeface="Arial" panose="020B0604020202020204" pitchFamily="34" charset="0"/>
              </a:rPr>
              <a:t>Additional Review Considerations</a:t>
            </a:r>
            <a:r>
              <a:rPr lang="en-US" sz="2900" b="1" dirty="0">
                <a:solidFill>
                  <a:schemeClr val="tx1"/>
                </a:solidFill>
                <a:latin typeface="Arial" panose="020B0604020202020204" pitchFamily="34" charset="0"/>
                <a:cs typeface="Arial" panose="020B0604020202020204" pitchFamily="34" charset="0"/>
              </a:rPr>
              <a:t>:</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Training in the Responsible Conduct of Research (RCR)</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Select Agents Research</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Resource Sharing Plans </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Budget &amp; Period of Support</a:t>
            </a:r>
          </a:p>
        </p:txBody>
      </p:sp>
      <p:sp>
        <p:nvSpPr>
          <p:cNvPr id="3" name="TextBox 2">
            <a:extLst>
              <a:ext uri="{FF2B5EF4-FFF2-40B4-BE49-F238E27FC236}">
                <a16:creationId xmlns:a16="http://schemas.microsoft.com/office/drawing/2014/main" id="{E08EFFC0-F270-4E3A-91E0-C7AD5BA25BBF}"/>
              </a:ext>
            </a:extLst>
          </p:cNvPr>
          <p:cNvSpPr txBox="1"/>
          <p:nvPr/>
        </p:nvSpPr>
        <p:spPr>
          <a:xfrm>
            <a:off x="3637189" y="713529"/>
            <a:ext cx="3061607" cy="369332"/>
          </a:xfrm>
          <a:prstGeom prst="rect">
            <a:avLst/>
          </a:prstGeom>
          <a:noFill/>
        </p:spPr>
        <p:txBody>
          <a:bodyPr wrap="square" rtlCol="0">
            <a:spAutoFit/>
          </a:bodyPr>
          <a:lstStyle/>
          <a:p>
            <a:r>
              <a:rPr lang="en-US" sz="1800" b="1" i="1" dirty="0"/>
              <a:t>Refer to FOA for details!</a:t>
            </a:r>
          </a:p>
        </p:txBody>
      </p:sp>
    </p:spTree>
    <p:extLst>
      <p:ext uri="{BB962C8B-B14F-4D97-AF65-F5344CB8AC3E}">
        <p14:creationId xmlns:p14="http://schemas.microsoft.com/office/powerpoint/2010/main" val="41632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35" y="1746820"/>
            <a:ext cx="6683765" cy="1110679"/>
          </a:xfrm>
        </p:spPr>
        <p:txBody>
          <a:bodyPr>
            <a:no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Institutional Training Grants </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Features and Applications</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C0BE7A8-8265-4257-9F97-1AB83C9A5D84}" type="slidenum">
              <a:rPr lang="en-US" smtClean="0"/>
              <a:t>18</a:t>
            </a:fld>
            <a:endParaRPr lang="en-US"/>
          </a:p>
        </p:txBody>
      </p:sp>
      <p:pic>
        <p:nvPicPr>
          <p:cNvPr id="4" name="Picture 3" descr="woman looking through microsco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167" y="3487845"/>
            <a:ext cx="1933956" cy="1683741"/>
          </a:xfrm>
          <a:prstGeom prst="rect">
            <a:avLst/>
          </a:prstGeom>
        </p:spPr>
      </p:pic>
    </p:spTree>
    <p:extLst>
      <p:ext uri="{BB962C8B-B14F-4D97-AF65-F5344CB8AC3E}">
        <p14:creationId xmlns:p14="http://schemas.microsoft.com/office/powerpoint/2010/main" val="99966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76E7-A475-4087-901F-1CD8588FD3EA}"/>
              </a:ext>
            </a:extLst>
          </p:cNvPr>
          <p:cNvSpPr>
            <a:spLocks noGrp="1"/>
          </p:cNvSpPr>
          <p:nvPr>
            <p:ph type="title"/>
          </p:nvPr>
        </p:nvSpPr>
        <p:spPr>
          <a:xfrm>
            <a:off x="2635801" y="518786"/>
            <a:ext cx="5851251" cy="579668"/>
          </a:xfrm>
        </p:spPr>
        <p:txBody>
          <a:bodyPr>
            <a:normAutofit/>
          </a:bodyPr>
          <a:lstStyle/>
          <a:p>
            <a:r>
              <a:rPr lang="en-US" sz="2400" b="1" dirty="0">
                <a:solidFill>
                  <a:schemeClr val="tx1"/>
                </a:solidFill>
                <a:effectLst>
                  <a:outerShdw blurRad="38100" dist="38100" dir="2700000" algn="tl">
                    <a:srgbClr val="000000">
                      <a:alpha val="43137"/>
                    </a:srgbClr>
                  </a:outerShdw>
                </a:effectLst>
              </a:rPr>
              <a:t>What are Institutional Training Grants ?</a:t>
            </a:r>
            <a:endParaRPr lang="en-US" sz="2400" b="1" dirty="0"/>
          </a:p>
        </p:txBody>
      </p:sp>
      <p:sp>
        <p:nvSpPr>
          <p:cNvPr id="3" name="Slide Number Placeholder 2">
            <a:extLst>
              <a:ext uri="{FF2B5EF4-FFF2-40B4-BE49-F238E27FC236}">
                <a16:creationId xmlns:a16="http://schemas.microsoft.com/office/drawing/2014/main" id="{ADCD6EA8-134C-443C-85B4-3FD3BA72A692}"/>
              </a:ext>
            </a:extLst>
          </p:cNvPr>
          <p:cNvSpPr>
            <a:spLocks noGrp="1"/>
          </p:cNvSpPr>
          <p:nvPr>
            <p:ph type="sldNum" sz="quarter" idx="12"/>
          </p:nvPr>
        </p:nvSpPr>
        <p:spPr/>
        <p:txBody>
          <a:bodyPr/>
          <a:lstStyle/>
          <a:p>
            <a:fld id="{9C0BE7A8-8265-4257-9F97-1AB83C9A5D84}" type="slidenum">
              <a:rPr lang="en-US" smtClean="0"/>
              <a:t>19</a:t>
            </a:fld>
            <a:endParaRPr lang="en-US"/>
          </a:p>
        </p:txBody>
      </p:sp>
      <p:sp>
        <p:nvSpPr>
          <p:cNvPr id="4" name="TextBox 3">
            <a:extLst>
              <a:ext uri="{FF2B5EF4-FFF2-40B4-BE49-F238E27FC236}">
                <a16:creationId xmlns:a16="http://schemas.microsoft.com/office/drawing/2014/main" id="{B542DAB9-8F06-4918-B7DD-C67A98F597AF}"/>
              </a:ext>
            </a:extLst>
          </p:cNvPr>
          <p:cNvSpPr txBox="1"/>
          <p:nvPr/>
        </p:nvSpPr>
        <p:spPr>
          <a:xfrm>
            <a:off x="2428714" y="1287919"/>
            <a:ext cx="7176926" cy="3645100"/>
          </a:xfrm>
          <a:prstGeom prst="rect">
            <a:avLst/>
          </a:prstGeom>
          <a:noFill/>
        </p:spPr>
        <p:txBody>
          <a:bodyPr wrap="square" rtlCol="0">
            <a:spAutoFit/>
          </a:bodyPr>
          <a:lstStyle/>
          <a:p>
            <a:pPr marL="285750" indent="-285750">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Institutional training grants (e.g., T32, T35) offer research training in thematically focused area(s), often multidisciplinary</a:t>
            </a:r>
          </a:p>
          <a:p>
            <a:pPr marL="285750" indent="-285750">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Programs are funded for specific number of pre- and/or postdoctoral slots</a:t>
            </a:r>
          </a:p>
          <a:p>
            <a:pPr marL="285750" indent="-285750">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Participating Mentors/Faculty provide research training</a:t>
            </a:r>
          </a:p>
          <a:p>
            <a:pPr marL="257175" indent="-257175">
              <a:lnSpc>
                <a:spcPct val="90000"/>
              </a:lnSpc>
              <a:spcAft>
                <a:spcPts val="450"/>
              </a:spcAft>
              <a:buFont typeface="Arial" panose="020B0604020202020204" pitchFamily="34" charset="0"/>
              <a:buChar char="•"/>
            </a:pPr>
            <a:endParaRPr lang="en-US" sz="1600" u="sng" dirty="0">
              <a:latin typeface="Arial" panose="020B0604020202020204" pitchFamily="34" charset="0"/>
              <a:cs typeface="Arial" panose="020B0604020202020204" pitchFamily="34" charset="0"/>
            </a:endParaRPr>
          </a:p>
          <a:p>
            <a:pPr>
              <a:lnSpc>
                <a:spcPct val="90000"/>
              </a:lnSpc>
              <a:spcAft>
                <a:spcPts val="450"/>
              </a:spcAft>
            </a:pPr>
            <a:r>
              <a:rPr lang="en-US" sz="1600" b="1" dirty="0">
                <a:latin typeface="Arial" panose="020B0604020202020204" pitchFamily="34" charset="0"/>
                <a:cs typeface="Arial" panose="020B0604020202020204" pitchFamily="34" charset="0"/>
              </a:rPr>
              <a:t>Applicant Institutions must have:  </a:t>
            </a:r>
          </a:p>
          <a:p>
            <a:pPr marL="600075" lvl="1" indent="-257175">
              <a:lnSpc>
                <a:spcPct val="90000"/>
              </a:lnSpc>
              <a:spcAft>
                <a:spcPts val="45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Strong research program in the proposed area(s)</a:t>
            </a:r>
          </a:p>
          <a:p>
            <a:pPr marL="600075" lvl="1" indent="-257175">
              <a:lnSpc>
                <a:spcPct val="90000"/>
              </a:lnSpc>
              <a:spcAft>
                <a:spcPts val="45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Competitive Applicant Pool</a:t>
            </a:r>
          </a:p>
          <a:p>
            <a:pPr marL="600075" lvl="1" indent="-257175">
              <a:lnSpc>
                <a:spcPct val="90000"/>
              </a:lnSpc>
              <a:spcAft>
                <a:spcPts val="45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nSpc>
                <a:spcPct val="90000"/>
              </a:lnSpc>
              <a:spcAft>
                <a:spcPts val="450"/>
              </a:spcAft>
            </a:pPr>
            <a:r>
              <a:rPr lang="en-US" sz="1600" b="1" dirty="0">
                <a:latin typeface="Arial" panose="020B0604020202020204" pitchFamily="34" charset="0"/>
                <a:cs typeface="Arial" panose="020B0604020202020204" pitchFamily="34" charset="0"/>
              </a:rPr>
              <a:t>Program Director(s) responsible for:</a:t>
            </a:r>
          </a:p>
          <a:p>
            <a:pPr marL="600075" lvl="1" indent="-257175">
              <a:lnSpc>
                <a:spcPct val="90000"/>
              </a:lnSpc>
              <a:spcAft>
                <a:spcPts val="45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Overall direction of the training program</a:t>
            </a:r>
          </a:p>
          <a:p>
            <a:pPr marL="600075" lvl="1" indent="-257175">
              <a:lnSpc>
                <a:spcPct val="90000"/>
              </a:lnSpc>
              <a:spcAft>
                <a:spcPts val="45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Selection and appointment of NRSA eligible trainees</a:t>
            </a:r>
          </a:p>
        </p:txBody>
      </p:sp>
    </p:spTree>
    <p:extLst>
      <p:ext uri="{BB962C8B-B14F-4D97-AF65-F5344CB8AC3E}">
        <p14:creationId xmlns:p14="http://schemas.microsoft.com/office/powerpoint/2010/main" val="191015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539" y="276998"/>
            <a:ext cx="6683765" cy="531622"/>
          </a:xfrm>
        </p:spPr>
        <p:txBody>
          <a:bodyPr>
            <a:normAutofit fontScale="90000"/>
          </a:bodyPr>
          <a:lstStyle/>
          <a:p>
            <a:pPr algn="ctr"/>
            <a:r>
              <a:rPr lang="en-US" sz="3000" b="1" dirty="0">
                <a:solidFill>
                  <a:schemeClr val="tx1"/>
                </a:solidFill>
              </a:rPr>
              <a:t>Session Overview</a:t>
            </a:r>
          </a:p>
        </p:txBody>
      </p:sp>
      <p:sp>
        <p:nvSpPr>
          <p:cNvPr id="3" name="Content Placeholder 2"/>
          <p:cNvSpPr>
            <a:spLocks noGrp="1"/>
          </p:cNvSpPr>
          <p:nvPr>
            <p:ph idx="1"/>
          </p:nvPr>
        </p:nvSpPr>
        <p:spPr>
          <a:xfrm>
            <a:off x="1998727" y="960756"/>
            <a:ext cx="7872848" cy="4363570"/>
          </a:xfrm>
        </p:spPr>
        <p:txBody>
          <a:bodyPr>
            <a:normAutofit/>
          </a:bodyPr>
          <a:lstStyle/>
          <a:p>
            <a:pPr marL="0" indent="0">
              <a:buNone/>
            </a:pPr>
            <a:r>
              <a:rPr lang="en-US" sz="2000" b="1" u="sng" dirty="0">
                <a:solidFill>
                  <a:schemeClr val="tx1"/>
                </a:solidFill>
                <a:latin typeface="Arial" panose="020B0604020202020204" pitchFamily="34" charset="0"/>
                <a:cs typeface="Arial" panose="020B0604020202020204" pitchFamily="34" charset="0"/>
              </a:rPr>
              <a:t>Objective of Session:</a:t>
            </a:r>
            <a:r>
              <a:rPr lang="en-US" sz="2000" b="1" dirty="0">
                <a:solidFill>
                  <a:schemeClr val="tx1"/>
                </a:solidFill>
                <a:latin typeface="Arial" panose="020B0604020202020204" pitchFamily="34" charset="0"/>
                <a:cs typeface="Arial" panose="020B0604020202020204" pitchFamily="34" charset="0"/>
              </a:rPr>
              <a:t>  </a:t>
            </a:r>
          </a:p>
          <a:p>
            <a:pPr marL="0" indent="0">
              <a:buNone/>
            </a:pPr>
            <a:r>
              <a:rPr lang="en-US" sz="2000" dirty="0">
                <a:solidFill>
                  <a:schemeClr val="tx1"/>
                </a:solidFill>
                <a:latin typeface="Arial" panose="020B0604020202020204" pitchFamily="34" charset="0"/>
                <a:cs typeface="Arial" panose="020B0604020202020204" pitchFamily="34" charset="0"/>
              </a:rPr>
              <a:t>Provide an overview of Individual NRSA Fellowships (F awards) and Institutional Training Grants (T awards), including the purpose of the programs, eligibility, application process, and post-award management.</a:t>
            </a:r>
          </a:p>
          <a:p>
            <a:pPr marL="0" indent="0">
              <a:buNone/>
            </a:pPr>
            <a:endParaRPr lang="en-US" sz="1500" dirty="0">
              <a:solidFill>
                <a:schemeClr val="tx1"/>
              </a:solidFill>
              <a:latin typeface="Arial" panose="020B0604020202020204" pitchFamily="34" charset="0"/>
              <a:cs typeface="Arial" panose="020B0604020202020204" pitchFamily="34" charset="0"/>
            </a:endParaRPr>
          </a:p>
          <a:p>
            <a:pPr marL="0" indent="0">
              <a:buNone/>
            </a:pPr>
            <a:r>
              <a:rPr lang="en-US" sz="2000" b="1" u="sng" dirty="0">
                <a:solidFill>
                  <a:schemeClr val="tx1"/>
                </a:solidFill>
                <a:latin typeface="Arial" panose="020B0604020202020204" pitchFamily="34" charset="0"/>
                <a:cs typeface="Arial" panose="020B0604020202020204" pitchFamily="34" charset="0"/>
              </a:rPr>
              <a:t>Format of Presentation:</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NRSA Programs:   Eligibility and general requirements</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Individual Fellowships (F):   Programs and Applications </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Institutional Training Grants (T32):  Programs and Applications</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Post-award Issues:  Individual Fellowships </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Post-award Issues:  Institutional Training Grants</a:t>
            </a:r>
          </a:p>
          <a:p>
            <a:pPr marL="0" indent="0">
              <a:buNone/>
            </a:pPr>
            <a:endParaRPr lang="en-US" sz="1500" b="1"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C0BE7A8-8265-4257-9F97-1AB83C9A5D84}" type="slidenum">
              <a:rPr lang="en-US" smtClean="0"/>
              <a:t>2</a:t>
            </a:fld>
            <a:endParaRPr lang="en-US" dirty="0"/>
          </a:p>
        </p:txBody>
      </p:sp>
    </p:spTree>
    <p:extLst>
      <p:ext uri="{BB962C8B-B14F-4D97-AF65-F5344CB8AC3E}">
        <p14:creationId xmlns:p14="http://schemas.microsoft.com/office/powerpoint/2010/main" val="2445217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165223"/>
            <a:ext cx="6540500" cy="673365"/>
          </a:xfrm>
        </p:spPr>
        <p:txBody>
          <a:bodyPr/>
          <a:lstStyle/>
          <a:p>
            <a:r>
              <a:rPr lang="en-US" sz="3333" dirty="0">
                <a:solidFill>
                  <a:schemeClr val="accent1">
                    <a:lumMod val="75000"/>
                  </a:schemeClr>
                </a:solidFill>
              </a:rPr>
              <a:t>Features of a T32 Program</a:t>
            </a:r>
          </a:p>
        </p:txBody>
      </p:sp>
      <p:sp>
        <p:nvSpPr>
          <p:cNvPr id="3" name="Content Placeholder 2"/>
          <p:cNvSpPr>
            <a:spLocks noGrp="1"/>
          </p:cNvSpPr>
          <p:nvPr>
            <p:ph idx="1"/>
          </p:nvPr>
        </p:nvSpPr>
        <p:spPr>
          <a:xfrm>
            <a:off x="1784165" y="1009836"/>
            <a:ext cx="6985000" cy="4191000"/>
          </a:xfrm>
        </p:spPr>
        <p:txBody>
          <a:bodyPr/>
          <a:lstStyle/>
          <a:p>
            <a:pPr>
              <a:spcBef>
                <a:spcPts val="0"/>
              </a:spcBef>
              <a:spcAft>
                <a:spcPts val="1000"/>
              </a:spcAft>
            </a:pPr>
            <a:r>
              <a:rPr lang="en-US" sz="2000" dirty="0"/>
              <a:t>Intensive training in a research specialty with a mentor</a:t>
            </a:r>
          </a:p>
          <a:p>
            <a:pPr>
              <a:spcBef>
                <a:spcPts val="0"/>
              </a:spcBef>
              <a:spcAft>
                <a:spcPts val="1000"/>
              </a:spcAft>
            </a:pPr>
            <a:r>
              <a:rPr lang="en-US" sz="2000" dirty="0"/>
              <a:t>Choice of a spectrum of laboratories </a:t>
            </a:r>
          </a:p>
          <a:p>
            <a:pPr>
              <a:spcBef>
                <a:spcPts val="0"/>
              </a:spcBef>
              <a:spcAft>
                <a:spcPts val="1000"/>
              </a:spcAft>
            </a:pPr>
            <a:r>
              <a:rPr lang="en-US" sz="2000" dirty="0"/>
              <a:t>Exposure to different methods and technologies</a:t>
            </a:r>
          </a:p>
          <a:p>
            <a:pPr>
              <a:spcBef>
                <a:spcPts val="0"/>
              </a:spcBef>
              <a:spcAft>
                <a:spcPts val="1000"/>
              </a:spcAft>
            </a:pPr>
            <a:r>
              <a:rPr lang="en-US" sz="2000" dirty="0"/>
              <a:t>Courses &amp; seminars with national experts</a:t>
            </a:r>
          </a:p>
          <a:p>
            <a:pPr>
              <a:spcBef>
                <a:spcPts val="0"/>
              </a:spcBef>
              <a:spcAft>
                <a:spcPts val="1000"/>
              </a:spcAft>
            </a:pPr>
            <a:r>
              <a:rPr lang="en-US" sz="2000" dirty="0"/>
              <a:t>Training in Responsible Conduct of Research (RCR)</a:t>
            </a:r>
          </a:p>
          <a:p>
            <a:pPr>
              <a:spcBef>
                <a:spcPts val="0"/>
              </a:spcBef>
              <a:spcAft>
                <a:spcPts val="1000"/>
              </a:spcAft>
            </a:pPr>
            <a:r>
              <a:rPr lang="en-US" sz="2000" dirty="0"/>
              <a:t>Human &amp; animal subjects protections</a:t>
            </a:r>
          </a:p>
          <a:p>
            <a:pPr>
              <a:spcBef>
                <a:spcPts val="0"/>
              </a:spcBef>
              <a:spcAft>
                <a:spcPts val="1000"/>
              </a:spcAft>
            </a:pPr>
            <a:r>
              <a:rPr lang="en-US" sz="2000" dirty="0"/>
              <a:t>Communication skills (manuscripts, grants,  oral presentations, public outreach)</a:t>
            </a:r>
          </a:p>
          <a:p>
            <a:pPr>
              <a:spcBef>
                <a:spcPts val="0"/>
              </a:spcBef>
              <a:spcAft>
                <a:spcPts val="1000"/>
              </a:spcAft>
            </a:pPr>
            <a:r>
              <a:rPr lang="en-US" sz="2000" dirty="0"/>
              <a:t>Alternative career paths (</a:t>
            </a:r>
            <a:r>
              <a:rPr lang="en-US" sz="2000" dirty="0" err="1"/>
              <a:t>pharma</a:t>
            </a:r>
            <a:r>
              <a:rPr lang="en-US" sz="2000" dirty="0"/>
              <a:t>, biotech, </a:t>
            </a:r>
            <a:r>
              <a:rPr lang="en-US" sz="2000" dirty="0" err="1"/>
              <a:t>gov’t</a:t>
            </a:r>
            <a:r>
              <a:rPr lang="en-US" sz="2000" dirty="0"/>
              <a:t>, teaching</a:t>
            </a:r>
          </a:p>
          <a:p>
            <a:pPr>
              <a:spcBef>
                <a:spcPts val="0"/>
              </a:spcBef>
              <a:spcAft>
                <a:spcPts val="1000"/>
              </a:spcAft>
            </a:pPr>
            <a:r>
              <a:rPr lang="en-US" sz="2000" dirty="0"/>
              <a:t>Travel to other labs or scientific meetings</a:t>
            </a:r>
          </a:p>
          <a:p>
            <a:endParaRPr lang="en-US" dirty="0"/>
          </a:p>
        </p:txBody>
      </p:sp>
      <p:sp>
        <p:nvSpPr>
          <p:cNvPr id="5" name="Slide Number Placeholder 1">
            <a:extLst>
              <a:ext uri="{FF2B5EF4-FFF2-40B4-BE49-F238E27FC236}">
                <a16:creationId xmlns:a16="http://schemas.microsoft.com/office/drawing/2014/main" id="{7383AB26-09F2-4AFB-B5D1-8241810A3A09}"/>
              </a:ext>
            </a:extLst>
          </p:cNvPr>
          <p:cNvSpPr txBox="1">
            <a:spLocks/>
          </p:cNvSpPr>
          <p:nvPr/>
        </p:nvSpPr>
        <p:spPr bwMode="gray">
          <a:xfrm>
            <a:off x="0" y="197634"/>
            <a:ext cx="649806" cy="304271"/>
          </a:xfrm>
          <a:prstGeom prst="rect">
            <a:avLst/>
          </a:prstGeom>
        </p:spPr>
        <p:txBody>
          <a:bodyPr vert="horz" lIns="91440" tIns="45720" rIns="91440" bIns="45720" rtlCol="0" anchor="ctr"/>
          <a:lstStyle>
            <a:defPPr>
              <a:defRPr lang="en-US"/>
            </a:defPPr>
            <a:lvl1pPr marL="0" algn="r" defTabSz="792419" rtl="0" eaLnBrk="1" latinLnBrk="0" hangingPunct="1">
              <a:defRPr sz="1667" kern="1200">
                <a:solidFill>
                  <a:srgbClr val="FEFFFF"/>
                </a:solidFill>
                <a:latin typeface="+mn-lt"/>
                <a:ea typeface="+mn-ea"/>
                <a:cs typeface="+mn-cs"/>
              </a:defRPr>
            </a:lvl1pPr>
            <a:lvl2pPr marL="396210" algn="l" defTabSz="792419" rtl="0" eaLnBrk="1" latinLnBrk="0" hangingPunct="1">
              <a:defRPr sz="1560" kern="1200">
                <a:solidFill>
                  <a:schemeClr val="tx1"/>
                </a:solidFill>
                <a:latin typeface="+mn-lt"/>
                <a:ea typeface="+mn-ea"/>
                <a:cs typeface="+mn-cs"/>
              </a:defRPr>
            </a:lvl2pPr>
            <a:lvl3pPr marL="792419" algn="l" defTabSz="792419" rtl="0" eaLnBrk="1" latinLnBrk="0" hangingPunct="1">
              <a:defRPr sz="1560" kern="1200">
                <a:solidFill>
                  <a:schemeClr val="tx1"/>
                </a:solidFill>
                <a:latin typeface="+mn-lt"/>
                <a:ea typeface="+mn-ea"/>
                <a:cs typeface="+mn-cs"/>
              </a:defRPr>
            </a:lvl3pPr>
            <a:lvl4pPr marL="1188629" algn="l" defTabSz="792419" rtl="0" eaLnBrk="1" latinLnBrk="0" hangingPunct="1">
              <a:defRPr sz="1560" kern="1200">
                <a:solidFill>
                  <a:schemeClr val="tx1"/>
                </a:solidFill>
                <a:latin typeface="+mn-lt"/>
                <a:ea typeface="+mn-ea"/>
                <a:cs typeface="+mn-cs"/>
              </a:defRPr>
            </a:lvl4pPr>
            <a:lvl5pPr marL="1584838" algn="l" defTabSz="792419" rtl="0" eaLnBrk="1" latinLnBrk="0" hangingPunct="1">
              <a:defRPr sz="1560" kern="1200">
                <a:solidFill>
                  <a:schemeClr val="tx1"/>
                </a:solidFill>
                <a:latin typeface="+mn-lt"/>
                <a:ea typeface="+mn-ea"/>
                <a:cs typeface="+mn-cs"/>
              </a:defRPr>
            </a:lvl5pPr>
            <a:lvl6pPr marL="1981048" algn="l" defTabSz="792419" rtl="0" eaLnBrk="1" latinLnBrk="0" hangingPunct="1">
              <a:defRPr sz="1560" kern="1200">
                <a:solidFill>
                  <a:schemeClr val="tx1"/>
                </a:solidFill>
                <a:latin typeface="+mn-lt"/>
                <a:ea typeface="+mn-ea"/>
                <a:cs typeface="+mn-cs"/>
              </a:defRPr>
            </a:lvl6pPr>
            <a:lvl7pPr marL="2377257" algn="l" defTabSz="792419" rtl="0" eaLnBrk="1" latinLnBrk="0" hangingPunct="1">
              <a:defRPr sz="1560" kern="1200">
                <a:solidFill>
                  <a:schemeClr val="tx1"/>
                </a:solidFill>
                <a:latin typeface="+mn-lt"/>
                <a:ea typeface="+mn-ea"/>
                <a:cs typeface="+mn-cs"/>
              </a:defRPr>
            </a:lvl7pPr>
            <a:lvl8pPr marL="2773467" algn="l" defTabSz="792419" rtl="0" eaLnBrk="1" latinLnBrk="0" hangingPunct="1">
              <a:defRPr sz="1560" kern="1200">
                <a:solidFill>
                  <a:schemeClr val="tx1"/>
                </a:solidFill>
                <a:latin typeface="+mn-lt"/>
                <a:ea typeface="+mn-ea"/>
                <a:cs typeface="+mn-cs"/>
              </a:defRPr>
            </a:lvl8pPr>
            <a:lvl9pPr marL="3169676" algn="l" defTabSz="792419" rtl="0" eaLnBrk="1" latinLnBrk="0" hangingPunct="1">
              <a:defRPr sz="1560" kern="1200">
                <a:solidFill>
                  <a:schemeClr val="tx1"/>
                </a:solidFill>
                <a:latin typeface="+mn-lt"/>
                <a:ea typeface="+mn-ea"/>
                <a:cs typeface="+mn-cs"/>
              </a:defRPr>
            </a:lvl9pPr>
          </a:lstStyle>
          <a:p>
            <a:fld id="{9C0BE7A8-8265-4257-9F97-1AB83C9A5D84}" type="slidenum">
              <a:rPr lang="en-US" b="1" smtClean="0">
                <a:latin typeface="Century Gothic" panose="020B0502020202020204"/>
              </a:rPr>
              <a:pPr/>
              <a:t>20</a:t>
            </a:fld>
            <a:endParaRPr lang="en-US" b="1" dirty="0">
              <a:latin typeface="Century Gothic" panose="020B0502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2219417" y="249025"/>
            <a:ext cx="6658253" cy="559595"/>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Preparing a T32 Application</a:t>
            </a:r>
          </a:p>
        </p:txBody>
      </p:sp>
      <p:sp>
        <p:nvSpPr>
          <p:cNvPr id="392195" name="Rectangle 3"/>
          <p:cNvSpPr>
            <a:spLocks noGrp="1" noChangeArrowheads="1"/>
          </p:cNvSpPr>
          <p:nvPr>
            <p:ph idx="1"/>
          </p:nvPr>
        </p:nvSpPr>
        <p:spPr>
          <a:xfrm>
            <a:off x="1802168" y="1026143"/>
            <a:ext cx="7865615" cy="4273826"/>
          </a:xfrm>
          <a:noFill/>
        </p:spPr>
        <p:txBody>
          <a:bodyPr>
            <a:noAutofit/>
          </a:bodyPr>
          <a:lstStyle/>
          <a:p>
            <a:pPr>
              <a:spcBef>
                <a:spcPts val="0"/>
              </a:spcBef>
              <a:spcAft>
                <a:spcPts val="900"/>
              </a:spcAft>
            </a:pPr>
            <a:r>
              <a:rPr lang="en-US" sz="1600" dirty="0">
                <a:solidFill>
                  <a:schemeClr val="tx1"/>
                </a:solidFill>
                <a:latin typeface="Arial" panose="020B0604020202020204" pitchFamily="34" charset="0"/>
                <a:cs typeface="Arial" panose="020B0604020202020204" pitchFamily="34" charset="0"/>
              </a:rPr>
              <a:t>Apply through Funding Opportunity Announcement (Parent or other FOA) </a:t>
            </a:r>
          </a:p>
          <a:p>
            <a:pPr>
              <a:spcBef>
                <a:spcPts val="0"/>
              </a:spcBef>
              <a:spcAft>
                <a:spcPts val="900"/>
              </a:spcAft>
            </a:pPr>
            <a:r>
              <a:rPr lang="en-US" sz="1600" dirty="0">
                <a:solidFill>
                  <a:schemeClr val="tx1"/>
                </a:solidFill>
                <a:latin typeface="Arial" panose="020B0604020202020204" pitchFamily="34" charset="0"/>
                <a:cs typeface="Arial" panose="020B0604020202020204" pitchFamily="34" charset="0"/>
              </a:rPr>
              <a:t>Follow SF424 Application Guide </a:t>
            </a:r>
            <a:r>
              <a:rPr lang="en-US" sz="1600" b="1" dirty="0">
                <a:solidFill>
                  <a:schemeClr val="tx1"/>
                </a:solidFill>
                <a:latin typeface="Arial" panose="020B0604020202020204" pitchFamily="34" charset="0"/>
                <a:cs typeface="Arial" panose="020B0604020202020204" pitchFamily="34" charset="0"/>
              </a:rPr>
              <a:t>Training (T) </a:t>
            </a:r>
            <a:r>
              <a:rPr lang="en-US" sz="1600" dirty="0">
                <a:solidFill>
                  <a:schemeClr val="tx1"/>
                </a:solidFill>
                <a:latin typeface="Arial" panose="020B0604020202020204" pitchFamily="34" charset="0"/>
                <a:cs typeface="Arial" panose="020B0604020202020204" pitchFamily="34" charset="0"/>
              </a:rPr>
              <a:t>Instructions</a:t>
            </a:r>
          </a:p>
          <a:p>
            <a:pPr>
              <a:spcBef>
                <a:spcPts val="0"/>
              </a:spcBef>
              <a:spcAft>
                <a:spcPts val="900"/>
              </a:spcAft>
            </a:pPr>
            <a:r>
              <a:rPr lang="en-US" sz="1600" dirty="0">
                <a:solidFill>
                  <a:schemeClr val="tx1"/>
                </a:solidFill>
                <a:latin typeface="Arial" panose="020B0604020202020204" pitchFamily="34" charset="0"/>
                <a:cs typeface="Arial" panose="020B0604020202020204" pitchFamily="34" charset="0"/>
              </a:rPr>
              <a:t>Eligible Institutions = Domestic, non-profit public or private institutions</a:t>
            </a:r>
          </a:p>
          <a:p>
            <a:pPr>
              <a:spcBef>
                <a:spcPts val="0"/>
              </a:spcBef>
              <a:spcAft>
                <a:spcPts val="900"/>
              </a:spcAft>
            </a:pPr>
            <a:r>
              <a:rPr lang="en-US" sz="1600" dirty="0">
                <a:solidFill>
                  <a:schemeClr val="tx1"/>
                </a:solidFill>
                <a:latin typeface="Arial" panose="020B0604020202020204" pitchFamily="34" charset="0"/>
                <a:cs typeface="Arial" panose="020B0604020202020204" pitchFamily="34" charset="0"/>
              </a:rPr>
              <a:t>Research training must fall within the mission of the NIH awarding Institute or Center  (confirm with NIH Program Staff or Training Officers!)</a:t>
            </a:r>
          </a:p>
          <a:p>
            <a:pPr marL="0" indent="0">
              <a:spcBef>
                <a:spcPts val="0"/>
              </a:spcBef>
              <a:spcAft>
                <a:spcPts val="900"/>
              </a:spcAft>
              <a:buNone/>
            </a:pPr>
            <a:endParaRPr lang="en-US" sz="1600" dirty="0">
              <a:solidFill>
                <a:schemeClr val="tx1"/>
              </a:solidFill>
              <a:latin typeface="Arial" panose="020B0604020202020204" pitchFamily="34" charset="0"/>
              <a:cs typeface="Arial" panose="020B0604020202020204" pitchFamily="34" charset="0"/>
            </a:endParaRPr>
          </a:p>
          <a:p>
            <a:pPr>
              <a:spcBef>
                <a:spcPts val="0"/>
              </a:spcBef>
              <a:spcAft>
                <a:spcPts val="900"/>
              </a:spcAft>
            </a:pPr>
            <a:r>
              <a:rPr lang="en-US" sz="1600" b="1" dirty="0">
                <a:latin typeface="Arial" panose="020B0604020202020204" pitchFamily="34" charset="0"/>
                <a:cs typeface="Arial" panose="020B0604020202020204" pitchFamily="34" charset="0"/>
              </a:rPr>
              <a:t>Application Due Dates:   </a:t>
            </a:r>
            <a:r>
              <a:rPr lang="en-US" sz="1600" dirty="0">
                <a:latin typeface="Arial" panose="020B0604020202020204" pitchFamily="34" charset="0"/>
                <a:cs typeface="Arial" panose="020B0604020202020204" pitchFamily="34" charset="0"/>
              </a:rPr>
              <a:t>Standard Dates (Jan 25, May 25, Sept 25), </a:t>
            </a:r>
          </a:p>
          <a:p>
            <a:pPr marL="0" indent="0">
              <a:spcBef>
                <a:spcPts val="0"/>
              </a:spcBef>
              <a:spcAft>
                <a:spcPts val="900"/>
              </a:spcAft>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Except:</a:t>
            </a:r>
            <a:r>
              <a:rPr lang="en-US" sz="1600" b="1" i="1" dirty="0">
                <a:latin typeface="Arial" panose="020B0604020202020204" pitchFamily="34" charset="0"/>
                <a:cs typeface="Arial" panose="020B0604020202020204" pitchFamily="34" charset="0"/>
              </a:rPr>
              <a:t>   See FOA or IC Tables linked to Parent FOA! </a:t>
            </a:r>
          </a:p>
          <a:p>
            <a:pPr lvl="1">
              <a:spcBef>
                <a:spcPts val="0"/>
              </a:spcBef>
              <a:spcAft>
                <a:spcPts val="900"/>
              </a:spcAft>
              <a:buFont typeface="Wingdings" panose="05000000000000000000" pitchFamily="2" charset="2"/>
              <a:buChar char="Ø"/>
            </a:pPr>
            <a:r>
              <a:rPr lang="en-US" sz="1600" b="1" i="1" dirty="0">
                <a:latin typeface="Arial" panose="020B0604020202020204" pitchFamily="34" charset="0"/>
                <a:cs typeface="Arial" panose="020B0604020202020204" pitchFamily="34" charset="0"/>
              </a:rPr>
              <a:t>Many ICs </a:t>
            </a:r>
            <a:r>
              <a:rPr lang="en-US" sz="1600" b="1" i="1" u="sng" dirty="0">
                <a:latin typeface="Arial" panose="020B0604020202020204" pitchFamily="34" charset="0"/>
                <a:cs typeface="Arial" panose="020B0604020202020204" pitchFamily="34" charset="0"/>
              </a:rPr>
              <a:t>only</a:t>
            </a:r>
            <a:r>
              <a:rPr lang="en-US" sz="1600" b="1" i="1" dirty="0">
                <a:latin typeface="Arial" panose="020B0604020202020204" pitchFamily="34" charset="0"/>
                <a:cs typeface="Arial" panose="020B0604020202020204" pitchFamily="34" charset="0"/>
              </a:rPr>
              <a:t> use the May 25 due date each year</a:t>
            </a:r>
          </a:p>
          <a:p>
            <a:pPr lvl="1">
              <a:spcBef>
                <a:spcPts val="0"/>
              </a:spcBef>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Some ICs have different due dates for NEW vs RESUBMISSION</a:t>
            </a:r>
          </a:p>
          <a:p>
            <a:pPr lvl="1">
              <a:spcBef>
                <a:spcPts val="0"/>
              </a:spcBef>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Some ICs use different dates for AIDS vs non-AIDS applications</a:t>
            </a:r>
          </a:p>
          <a:p>
            <a:pPr lvl="1">
              <a:spcBef>
                <a:spcPts val="0"/>
              </a:spcBef>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Some ICs use different dates for predoctoral vs postdoctoral programs</a:t>
            </a:r>
          </a:p>
        </p:txBody>
      </p:sp>
      <p:sp>
        <p:nvSpPr>
          <p:cNvPr id="2" name="Slide Number Placeholder 1"/>
          <p:cNvSpPr>
            <a:spLocks noGrp="1"/>
          </p:cNvSpPr>
          <p:nvPr>
            <p:ph type="sldNum" sz="quarter" idx="12"/>
          </p:nvPr>
        </p:nvSpPr>
        <p:spPr/>
        <p:txBody>
          <a:bodyPr/>
          <a:lstStyle/>
          <a:p>
            <a:fld id="{9C0BE7A8-8265-4257-9F97-1AB83C9A5D84}" type="slidenum">
              <a:rPr lang="en-US" smtClean="0"/>
              <a:t>21</a:t>
            </a:fld>
            <a:endParaRPr lang="en-US"/>
          </a:p>
        </p:txBody>
      </p:sp>
    </p:spTree>
    <p:extLst>
      <p:ext uri="{BB962C8B-B14F-4D97-AF65-F5344CB8AC3E}">
        <p14:creationId xmlns:p14="http://schemas.microsoft.com/office/powerpoint/2010/main" val="4230231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730667" y="951614"/>
            <a:ext cx="7276605" cy="602932"/>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Review </a:t>
            </a:r>
            <a:r>
              <a:rPr lang="en-US" b="1" dirty="0">
                <a:solidFill>
                  <a:schemeClr val="tx1"/>
                </a:solidFill>
                <a:effectLst>
                  <a:outerShdw blurRad="38100" dist="38100" dir="2700000" algn="tl">
                    <a:srgbClr val="000000">
                      <a:alpha val="43137"/>
                    </a:srgbClr>
                  </a:outerShdw>
                </a:effectLst>
              </a:rPr>
              <a:t>of</a:t>
            </a:r>
            <a:r>
              <a:rPr lang="en-US" sz="3000" b="1" dirty="0">
                <a:solidFill>
                  <a:schemeClr val="tx1"/>
                </a:solidFill>
                <a:effectLst>
                  <a:outerShdw blurRad="38100" dist="38100" dir="2700000" algn="tl">
                    <a:srgbClr val="000000">
                      <a:alpha val="43137"/>
                    </a:srgbClr>
                  </a:outerShdw>
                </a:effectLst>
              </a:rPr>
              <a:t> Training Grants</a:t>
            </a:r>
          </a:p>
        </p:txBody>
      </p:sp>
      <p:sp>
        <p:nvSpPr>
          <p:cNvPr id="398339" name="Rectangle 3"/>
          <p:cNvSpPr>
            <a:spLocks noGrp="1" noChangeArrowheads="1"/>
          </p:cNvSpPr>
          <p:nvPr>
            <p:ph idx="1"/>
          </p:nvPr>
        </p:nvSpPr>
        <p:spPr>
          <a:xfrm>
            <a:off x="2230917" y="1922870"/>
            <a:ext cx="7105650" cy="2840516"/>
          </a:xfrm>
        </p:spPr>
        <p:txBody>
          <a:bodyPr>
            <a:noAutofit/>
          </a:bodyPr>
          <a:lstStyle/>
          <a:p>
            <a:pPr marL="0" indent="0">
              <a:spcBef>
                <a:spcPts val="0"/>
              </a:spcBef>
              <a:spcAft>
                <a:spcPts val="1200"/>
              </a:spcAft>
              <a:buNone/>
            </a:pPr>
            <a:r>
              <a:rPr lang="en-US" sz="2000" b="1" dirty="0">
                <a:solidFill>
                  <a:schemeClr val="tx1"/>
                </a:solidFill>
                <a:latin typeface="Arial" panose="020B0604020202020204" pitchFamily="34" charset="0"/>
                <a:cs typeface="Arial" panose="020B0604020202020204" pitchFamily="34" charset="0"/>
              </a:rPr>
              <a:t>	Two Levels of Review:</a:t>
            </a:r>
          </a:p>
          <a:p>
            <a:pPr lvl="1">
              <a:spcBef>
                <a:spcPts val="0"/>
              </a:spcBef>
              <a:spcAft>
                <a:spcPts val="1200"/>
              </a:spcAft>
            </a:pPr>
            <a:r>
              <a:rPr lang="en-US" sz="2000" dirty="0">
                <a:solidFill>
                  <a:schemeClr val="tx1"/>
                </a:solidFill>
                <a:latin typeface="Arial" panose="020B0604020202020204" pitchFamily="34" charset="0"/>
                <a:cs typeface="Arial" panose="020B0604020202020204" pitchFamily="34" charset="0"/>
              </a:rPr>
              <a:t>  Initial Review - Study Section</a:t>
            </a:r>
          </a:p>
          <a:p>
            <a:pPr lvl="2">
              <a:spcBef>
                <a:spcPts val="0"/>
              </a:spcBef>
              <a:spcAft>
                <a:spcPts val="12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Some Institutes have single study section</a:t>
            </a:r>
          </a:p>
          <a:p>
            <a:pPr lvl="2">
              <a:spcBef>
                <a:spcPts val="0"/>
              </a:spcBef>
              <a:spcAft>
                <a:spcPts val="12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Some Institutes use multiple study sections organized by topic</a:t>
            </a:r>
          </a:p>
          <a:p>
            <a:pPr lvl="1">
              <a:spcBef>
                <a:spcPts val="0"/>
              </a:spcBef>
              <a:spcAft>
                <a:spcPts val="1200"/>
              </a:spcAft>
            </a:pPr>
            <a:r>
              <a:rPr lang="en-US" sz="2000" dirty="0">
                <a:solidFill>
                  <a:schemeClr val="tx1"/>
                </a:solidFill>
                <a:latin typeface="Arial" panose="020B0604020202020204" pitchFamily="34" charset="0"/>
                <a:cs typeface="Arial" panose="020B0604020202020204" pitchFamily="34" charset="0"/>
              </a:rPr>
              <a:t>  Institute or Center National Advisory Council</a:t>
            </a:r>
          </a:p>
        </p:txBody>
      </p:sp>
      <p:sp>
        <p:nvSpPr>
          <p:cNvPr id="2" name="Slide Number Placeholder 1"/>
          <p:cNvSpPr>
            <a:spLocks noGrp="1"/>
          </p:cNvSpPr>
          <p:nvPr>
            <p:ph type="sldNum" sz="quarter" idx="12"/>
          </p:nvPr>
        </p:nvSpPr>
        <p:spPr/>
        <p:txBody>
          <a:bodyPr/>
          <a:lstStyle/>
          <a:p>
            <a:fld id="{9C0BE7A8-8265-4257-9F97-1AB83C9A5D84}" type="slidenum">
              <a:rPr lang="en-US" smtClean="0"/>
              <a:t>22</a:t>
            </a:fld>
            <a:endParaRPr lang="en-US"/>
          </a:p>
        </p:txBody>
      </p:sp>
    </p:spTree>
    <p:extLst>
      <p:ext uri="{BB962C8B-B14F-4D97-AF65-F5344CB8AC3E}">
        <p14:creationId xmlns:p14="http://schemas.microsoft.com/office/powerpoint/2010/main" val="320186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903228" y="377332"/>
            <a:ext cx="7197028" cy="583424"/>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Review Criteria for T32 Applications</a:t>
            </a:r>
          </a:p>
        </p:txBody>
      </p:sp>
      <p:sp>
        <p:nvSpPr>
          <p:cNvPr id="2" name="Slide Number Placeholder 1"/>
          <p:cNvSpPr>
            <a:spLocks noGrp="1"/>
          </p:cNvSpPr>
          <p:nvPr>
            <p:ph type="sldNum" sz="quarter" idx="12"/>
          </p:nvPr>
        </p:nvSpPr>
        <p:spPr/>
        <p:txBody>
          <a:bodyPr/>
          <a:lstStyle/>
          <a:p>
            <a:fld id="{9C0BE7A8-8265-4257-9F97-1AB83C9A5D84}" type="slidenum">
              <a:rPr lang="en-US" smtClean="0"/>
              <a:t>23</a:t>
            </a:fld>
            <a:endParaRPr lang="en-US"/>
          </a:p>
        </p:txBody>
      </p:sp>
      <p:sp>
        <p:nvSpPr>
          <p:cNvPr id="8" name="Rectangle 3"/>
          <p:cNvSpPr txBox="1">
            <a:spLocks noChangeArrowheads="1"/>
          </p:cNvSpPr>
          <p:nvPr/>
        </p:nvSpPr>
        <p:spPr>
          <a:xfrm>
            <a:off x="2229388" y="1370034"/>
            <a:ext cx="2934567" cy="3393352"/>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Aft>
                <a:spcPts val="450"/>
              </a:spcAft>
              <a:buNone/>
            </a:pPr>
            <a:r>
              <a:rPr lang="en-US" sz="1600" b="1" u="sng" dirty="0">
                <a:solidFill>
                  <a:schemeClr val="tx1"/>
                </a:solidFill>
                <a:latin typeface="Arial" panose="020B0604020202020204" pitchFamily="34" charset="0"/>
                <a:cs typeface="Arial" panose="020B0604020202020204" pitchFamily="34" charset="0"/>
              </a:rPr>
              <a:t>Scored review Criteria</a:t>
            </a:r>
            <a:r>
              <a:rPr lang="en-US" sz="1600" b="1" dirty="0">
                <a:solidFill>
                  <a:schemeClr val="tx1"/>
                </a:solidFill>
                <a:latin typeface="Arial" panose="020B0604020202020204" pitchFamily="34" charset="0"/>
                <a:cs typeface="Arial" panose="020B0604020202020204" pitchFamily="34" charset="0"/>
              </a:rPr>
              <a:t>:</a:t>
            </a:r>
          </a:p>
          <a:p>
            <a:pPr>
              <a:spcAft>
                <a:spcPts val="450"/>
              </a:spcAft>
            </a:pPr>
            <a:r>
              <a:rPr lang="en-US" sz="1600" dirty="0">
                <a:solidFill>
                  <a:schemeClr val="tx1"/>
                </a:solidFill>
                <a:latin typeface="Arial" panose="020B0604020202020204" pitchFamily="34" charset="0"/>
                <a:cs typeface="Arial" panose="020B0604020202020204" pitchFamily="34" charset="0"/>
              </a:rPr>
              <a:t>Training Program and Environment</a:t>
            </a:r>
          </a:p>
          <a:p>
            <a:pPr>
              <a:spcAft>
                <a:spcPts val="450"/>
              </a:spcAft>
            </a:pPr>
            <a:r>
              <a:rPr lang="en-US" sz="1600" dirty="0">
                <a:solidFill>
                  <a:schemeClr val="tx1"/>
                </a:solidFill>
                <a:latin typeface="Arial" panose="020B0604020202020204" pitchFamily="34" charset="0"/>
                <a:cs typeface="Arial" panose="020B0604020202020204" pitchFamily="34" charset="0"/>
              </a:rPr>
              <a:t>Training Program Director(s)/Principal Investigator(s) (PDs/PIs)</a:t>
            </a:r>
          </a:p>
          <a:p>
            <a:pPr>
              <a:spcAft>
                <a:spcPts val="450"/>
              </a:spcAft>
            </a:pPr>
            <a:r>
              <a:rPr lang="en-US" sz="1600" dirty="0">
                <a:solidFill>
                  <a:schemeClr val="tx1"/>
                </a:solidFill>
                <a:latin typeface="Arial" panose="020B0604020202020204" pitchFamily="34" charset="0"/>
                <a:cs typeface="Arial" panose="020B0604020202020204" pitchFamily="34" charset="0"/>
              </a:rPr>
              <a:t>Preceptors/Mentors</a:t>
            </a:r>
          </a:p>
          <a:p>
            <a:pPr>
              <a:spcAft>
                <a:spcPts val="450"/>
              </a:spcAft>
            </a:pPr>
            <a:r>
              <a:rPr lang="en-US" sz="1600" dirty="0">
                <a:solidFill>
                  <a:schemeClr val="tx1"/>
                </a:solidFill>
                <a:latin typeface="Arial" panose="020B0604020202020204" pitchFamily="34" charset="0"/>
                <a:cs typeface="Arial" panose="020B0604020202020204" pitchFamily="34" charset="0"/>
              </a:rPr>
              <a:t>Trainees</a:t>
            </a:r>
          </a:p>
          <a:p>
            <a:pPr>
              <a:spcAft>
                <a:spcPts val="450"/>
              </a:spcAft>
            </a:pPr>
            <a:r>
              <a:rPr lang="en-US" sz="1600" dirty="0">
                <a:solidFill>
                  <a:schemeClr val="tx1"/>
                </a:solidFill>
                <a:latin typeface="Arial" panose="020B0604020202020204" pitchFamily="34" charset="0"/>
                <a:cs typeface="Arial" panose="020B0604020202020204" pitchFamily="34" charset="0"/>
              </a:rPr>
              <a:t>Training record</a:t>
            </a:r>
          </a:p>
        </p:txBody>
      </p:sp>
      <p:sp>
        <p:nvSpPr>
          <p:cNvPr id="9" name="Rectangle 3"/>
          <p:cNvSpPr txBox="1">
            <a:spLocks noChangeArrowheads="1"/>
          </p:cNvSpPr>
          <p:nvPr/>
        </p:nvSpPr>
        <p:spPr>
          <a:xfrm>
            <a:off x="5401339" y="1370034"/>
            <a:ext cx="4338084" cy="3808022"/>
          </a:xfrm>
          <a:prstGeom prst="rect">
            <a:avLst/>
          </a:prstGeom>
        </p:spPr>
        <p:txBody>
          <a:bodyPr vert="horz" lIns="68580" tIns="34290" rIns="68580" bIns="34290" rtlCol="0">
            <a:normAutofit fontScale="4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600"/>
              </a:spcBef>
              <a:spcAft>
                <a:spcPts val="450"/>
              </a:spcAft>
              <a:buNone/>
            </a:pPr>
            <a:r>
              <a:rPr lang="en-US" sz="3400" b="1" u="sng" dirty="0">
                <a:solidFill>
                  <a:schemeClr val="tx1"/>
                </a:solidFill>
                <a:latin typeface="Arial" panose="020B0604020202020204" pitchFamily="34" charset="0"/>
                <a:cs typeface="Arial" panose="020B0604020202020204" pitchFamily="34" charset="0"/>
              </a:rPr>
              <a:t>Additional Review Criteri</a:t>
            </a:r>
            <a:r>
              <a:rPr lang="en-US" sz="2900" b="1" u="sng" dirty="0">
                <a:solidFill>
                  <a:schemeClr val="tx1"/>
                </a:solidFill>
                <a:latin typeface="Arial" panose="020B0604020202020204" pitchFamily="34" charset="0"/>
                <a:cs typeface="Arial" panose="020B0604020202020204" pitchFamily="34" charset="0"/>
              </a:rPr>
              <a:t>a:</a:t>
            </a:r>
          </a:p>
          <a:p>
            <a:pPr>
              <a:lnSpc>
                <a:spcPct val="120000"/>
              </a:lnSpc>
              <a:spcBef>
                <a:spcPts val="600"/>
              </a:spcBef>
              <a:buFont typeface="Wingdings" panose="05000000000000000000" pitchFamily="2" charset="2"/>
              <a:buChar char="§"/>
            </a:pPr>
            <a:r>
              <a:rPr lang="en-US" sz="2900" b="1" dirty="0">
                <a:solidFill>
                  <a:schemeClr val="tx1"/>
                </a:solidFill>
                <a:latin typeface="Arial" panose="020B0604020202020204" pitchFamily="34" charset="0"/>
                <a:cs typeface="Arial" panose="020B0604020202020204" pitchFamily="34" charset="0"/>
              </a:rPr>
              <a:t>Resubmissions </a:t>
            </a:r>
            <a:r>
              <a:rPr lang="en-US" sz="2900" dirty="0">
                <a:solidFill>
                  <a:schemeClr val="tx1"/>
                </a:solidFill>
                <a:latin typeface="Arial" panose="020B0604020202020204" pitchFamily="34" charset="0"/>
                <a:cs typeface="Arial" panose="020B0604020202020204" pitchFamily="34" charset="0"/>
              </a:rPr>
              <a:t>(responsive to critiques?)</a:t>
            </a:r>
          </a:p>
          <a:p>
            <a:pPr>
              <a:lnSpc>
                <a:spcPct val="120000"/>
              </a:lnSpc>
              <a:spcBef>
                <a:spcPts val="600"/>
              </a:spcBef>
              <a:buFont typeface="Wingdings" panose="05000000000000000000" pitchFamily="2" charset="2"/>
              <a:buChar char="§"/>
            </a:pPr>
            <a:r>
              <a:rPr lang="en-US" sz="2900" b="1" dirty="0">
                <a:solidFill>
                  <a:schemeClr val="tx1"/>
                </a:solidFill>
                <a:latin typeface="Arial" panose="020B0604020202020204" pitchFamily="34" charset="0"/>
                <a:cs typeface="Arial" panose="020B0604020202020204" pitchFamily="34" charset="0"/>
              </a:rPr>
              <a:t>Renewals</a:t>
            </a:r>
            <a:r>
              <a:rPr lang="en-US" sz="2900" dirty="0">
                <a:solidFill>
                  <a:schemeClr val="tx1"/>
                </a:solidFill>
                <a:latin typeface="Arial" panose="020B0604020202020204" pitchFamily="34" charset="0"/>
                <a:cs typeface="Arial" panose="020B0604020202020204" pitchFamily="34" charset="0"/>
              </a:rPr>
              <a:t> (progress, including on the Recruitment Plan to Enhance Diversity, training in Responsible Conduct of Research, evaluation of program, proposed changes)</a:t>
            </a:r>
          </a:p>
          <a:p>
            <a:pPr>
              <a:lnSpc>
                <a:spcPct val="120000"/>
              </a:lnSpc>
              <a:spcBef>
                <a:spcPts val="600"/>
              </a:spcBef>
              <a:buFont typeface="Wingdings" panose="05000000000000000000" pitchFamily="2" charset="2"/>
              <a:buChar char="§"/>
            </a:pPr>
            <a:r>
              <a:rPr lang="en-US" sz="2900" b="1" dirty="0">
                <a:solidFill>
                  <a:schemeClr val="tx1"/>
                </a:solidFill>
                <a:latin typeface="Arial" panose="020B0604020202020204" pitchFamily="34" charset="0"/>
                <a:cs typeface="Arial" panose="020B0604020202020204" pitchFamily="34" charset="0"/>
              </a:rPr>
              <a:t>Revision </a:t>
            </a:r>
          </a:p>
          <a:p>
            <a:pPr lvl="1">
              <a:lnSpc>
                <a:spcPct val="120000"/>
              </a:lnSpc>
              <a:spcBef>
                <a:spcPts val="600"/>
              </a:spcBef>
              <a:spcAft>
                <a:spcPts val="450"/>
              </a:spcAft>
            </a:pPr>
            <a:endParaRPr lang="en-US" sz="2900" u="sng" dirty="0">
              <a:solidFill>
                <a:schemeClr val="tx1"/>
              </a:solidFill>
              <a:latin typeface="Arial" panose="020B0604020202020204" pitchFamily="34" charset="0"/>
              <a:cs typeface="Arial" panose="020B0604020202020204" pitchFamily="34" charset="0"/>
            </a:endParaRPr>
          </a:p>
          <a:p>
            <a:pPr marL="0" indent="0">
              <a:lnSpc>
                <a:spcPct val="120000"/>
              </a:lnSpc>
              <a:spcBef>
                <a:spcPts val="600"/>
              </a:spcBef>
              <a:spcAft>
                <a:spcPts val="450"/>
              </a:spcAft>
              <a:buNone/>
            </a:pPr>
            <a:r>
              <a:rPr lang="en-US" sz="3400" b="1" u="sng" dirty="0">
                <a:solidFill>
                  <a:schemeClr val="tx1"/>
                </a:solidFill>
                <a:latin typeface="Arial" panose="020B0604020202020204" pitchFamily="34" charset="0"/>
                <a:cs typeface="Arial" panose="020B0604020202020204" pitchFamily="34" charset="0"/>
              </a:rPr>
              <a:t>Additional Review Considerations</a:t>
            </a:r>
            <a:r>
              <a:rPr lang="en-US" sz="3400" b="1" dirty="0">
                <a:solidFill>
                  <a:schemeClr val="tx1"/>
                </a:solidFill>
                <a:latin typeface="Arial" panose="020B0604020202020204" pitchFamily="34" charset="0"/>
                <a:cs typeface="Arial" panose="020B0604020202020204" pitchFamily="34" charset="0"/>
              </a:rPr>
              <a:t>:</a:t>
            </a:r>
          </a:p>
          <a:p>
            <a:pPr>
              <a:lnSpc>
                <a:spcPct val="120000"/>
              </a:lnSpc>
              <a:spcBef>
                <a:spcPts val="600"/>
              </a:spcBef>
            </a:pPr>
            <a:r>
              <a:rPr lang="en-US" sz="2900" dirty="0">
                <a:solidFill>
                  <a:schemeClr val="tx1"/>
                </a:solidFill>
                <a:latin typeface="Arial" panose="020B0604020202020204" pitchFamily="34" charset="0"/>
                <a:cs typeface="Arial" panose="020B0604020202020204" pitchFamily="34" charset="0"/>
              </a:rPr>
              <a:t>Diversity Recruitment Plan</a:t>
            </a:r>
          </a:p>
          <a:p>
            <a:pPr>
              <a:lnSpc>
                <a:spcPct val="120000"/>
              </a:lnSpc>
              <a:spcBef>
                <a:spcPts val="600"/>
              </a:spcBef>
            </a:pPr>
            <a:r>
              <a:rPr lang="en-US" sz="2900" dirty="0">
                <a:solidFill>
                  <a:schemeClr val="tx1"/>
                </a:solidFill>
                <a:latin typeface="Arial" panose="020B0604020202020204" pitchFamily="34" charset="0"/>
                <a:cs typeface="Arial" panose="020B0604020202020204" pitchFamily="34" charset="0"/>
              </a:rPr>
              <a:t>Training in Responsible Conduct of Research</a:t>
            </a:r>
          </a:p>
          <a:p>
            <a:pPr>
              <a:lnSpc>
                <a:spcPct val="120000"/>
              </a:lnSpc>
              <a:spcBef>
                <a:spcPts val="600"/>
              </a:spcBef>
            </a:pPr>
            <a:r>
              <a:rPr lang="en-US" sz="2900" dirty="0">
                <a:solidFill>
                  <a:schemeClr val="tx1"/>
                </a:solidFill>
                <a:latin typeface="Arial" panose="020B0604020202020204" pitchFamily="34" charset="0"/>
                <a:cs typeface="Arial" panose="020B0604020202020204" pitchFamily="34" charset="0"/>
              </a:rPr>
              <a:t>Select Agent Research</a:t>
            </a:r>
          </a:p>
          <a:p>
            <a:pPr>
              <a:lnSpc>
                <a:spcPct val="120000"/>
              </a:lnSpc>
              <a:spcBef>
                <a:spcPts val="600"/>
              </a:spcBef>
            </a:pPr>
            <a:r>
              <a:rPr lang="en-US" sz="2900" dirty="0">
                <a:solidFill>
                  <a:schemeClr val="tx1"/>
                </a:solidFill>
                <a:latin typeface="Arial" panose="020B0604020202020204" pitchFamily="34" charset="0"/>
                <a:cs typeface="Arial" panose="020B0604020202020204" pitchFamily="34" charset="0"/>
              </a:rPr>
              <a:t>Budget and Period of Support</a:t>
            </a:r>
          </a:p>
        </p:txBody>
      </p:sp>
    </p:spTree>
    <p:extLst>
      <p:ext uri="{BB962C8B-B14F-4D97-AF65-F5344CB8AC3E}">
        <p14:creationId xmlns:p14="http://schemas.microsoft.com/office/powerpoint/2010/main" val="220522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419-5E26-4DE3-BF90-6882D96F57FB}"/>
              </a:ext>
            </a:extLst>
          </p:cNvPr>
          <p:cNvSpPr>
            <a:spLocks noGrp="1"/>
          </p:cNvSpPr>
          <p:nvPr>
            <p:ph type="title"/>
          </p:nvPr>
        </p:nvSpPr>
        <p:spPr/>
        <p:txBody>
          <a:bodyPr/>
          <a:lstStyle/>
          <a:p>
            <a:pPr algn="ctr"/>
            <a:r>
              <a:rPr lang="en-US" dirty="0"/>
              <a:t>You received a fundable score -- now what?</a:t>
            </a:r>
          </a:p>
        </p:txBody>
      </p:sp>
      <p:pic>
        <p:nvPicPr>
          <p:cNvPr id="1026" name="Picture 2" descr="Image result for now what">
            <a:extLst>
              <a:ext uri="{FF2B5EF4-FFF2-40B4-BE49-F238E27FC236}">
                <a16:creationId xmlns:a16="http://schemas.microsoft.com/office/drawing/2014/main" id="{39E5DD98-0EEC-40D8-8743-36292E5951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8758" y="1883048"/>
            <a:ext cx="3322484" cy="333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0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5B42-A0E2-4409-8615-894E1AE371CD}"/>
              </a:ext>
            </a:extLst>
          </p:cNvPr>
          <p:cNvSpPr>
            <a:spLocks noGrp="1"/>
          </p:cNvSpPr>
          <p:nvPr>
            <p:ph type="title"/>
          </p:nvPr>
        </p:nvSpPr>
        <p:spPr>
          <a:xfrm>
            <a:off x="2307871" y="1879615"/>
            <a:ext cx="6781212" cy="1129915"/>
          </a:xfrm>
        </p:spPr>
        <p:txBody>
          <a:bodyPr>
            <a:norm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Individual NRSA Fellowships</a:t>
            </a:r>
            <a:b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Post-award Issues</a:t>
            </a:r>
            <a:endParaRPr lang="en-US" b="1" dirty="0"/>
          </a:p>
        </p:txBody>
      </p:sp>
      <p:sp>
        <p:nvSpPr>
          <p:cNvPr id="3" name="Slide Number Placeholder 1">
            <a:extLst>
              <a:ext uri="{FF2B5EF4-FFF2-40B4-BE49-F238E27FC236}">
                <a16:creationId xmlns:a16="http://schemas.microsoft.com/office/drawing/2014/main" id="{2D540B2F-97A3-4E80-828E-75A2C4063D30}"/>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25</a:t>
            </a:fld>
            <a:endParaRPr lang="en-US" dirty="0"/>
          </a:p>
        </p:txBody>
      </p:sp>
    </p:spTree>
    <p:extLst>
      <p:ext uri="{BB962C8B-B14F-4D97-AF65-F5344CB8AC3E}">
        <p14:creationId xmlns:p14="http://schemas.microsoft.com/office/powerpoint/2010/main" val="3562510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105026" y="661991"/>
            <a:ext cx="6381750" cy="1095788"/>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NRSA Fellowships</a:t>
            </a:r>
            <a:br>
              <a:rPr lang="en-US" sz="2800" b="1" dirty="0">
                <a:solidFill>
                  <a:schemeClr val="tx1"/>
                </a:solidFill>
                <a:effectLst>
                  <a:outerShdw blurRad="38100" dist="38100" dir="2700000" algn="tl">
                    <a:srgbClr val="000000">
                      <a:alpha val="43137"/>
                    </a:srgbClr>
                  </a:outerShdw>
                </a:effectLst>
              </a:rPr>
            </a:br>
            <a:r>
              <a:rPr lang="en-US" sz="2400" b="1" dirty="0">
                <a:solidFill>
                  <a:schemeClr val="tx1"/>
                </a:solidFill>
                <a:effectLst>
                  <a:outerShdw blurRad="38100" dist="38100" dir="2700000" algn="tl">
                    <a:srgbClr val="000000">
                      <a:alpha val="43137"/>
                    </a:srgbClr>
                  </a:outerShdw>
                </a:effectLst>
              </a:rPr>
              <a:t>Initiation of Support</a:t>
            </a:r>
          </a:p>
        </p:txBody>
      </p:sp>
      <p:sp>
        <p:nvSpPr>
          <p:cNvPr id="290819" name="Rectangle 3"/>
          <p:cNvSpPr>
            <a:spLocks noGrp="1" noChangeArrowheads="1"/>
          </p:cNvSpPr>
          <p:nvPr>
            <p:ph idx="1"/>
          </p:nvPr>
        </p:nvSpPr>
        <p:spPr>
          <a:xfrm>
            <a:off x="1900840" y="1848775"/>
            <a:ext cx="7749188" cy="2874146"/>
          </a:xfrm>
        </p:spPr>
        <p:txBody>
          <a:bodyPr>
            <a:normAutofit lnSpcReduction="10000"/>
          </a:bodyPr>
          <a:lstStyle/>
          <a:p>
            <a:pPr>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Awarding component will notify individual of intention to make an award</a:t>
            </a:r>
          </a:p>
          <a:p>
            <a:pPr>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The fellowship Notice of Award will be issued</a:t>
            </a:r>
          </a:p>
          <a:p>
            <a:pPr>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Fellow must start training </a:t>
            </a:r>
            <a:r>
              <a:rPr lang="en-US" sz="1800" b="1" i="1" dirty="0">
                <a:solidFill>
                  <a:schemeClr val="tx1"/>
                </a:solidFill>
                <a:latin typeface="Arial" panose="020B0604020202020204" pitchFamily="34" charset="0"/>
                <a:cs typeface="Arial" panose="020B0604020202020204" pitchFamily="34" charset="0"/>
              </a:rPr>
              <a:t>within six months </a:t>
            </a:r>
            <a:r>
              <a:rPr lang="en-US" sz="1800" dirty="0">
                <a:solidFill>
                  <a:schemeClr val="tx1"/>
                </a:solidFill>
                <a:latin typeface="Arial" panose="020B0604020202020204" pitchFamily="34" charset="0"/>
                <a:cs typeface="Arial" panose="020B0604020202020204" pitchFamily="34" charset="0"/>
              </a:rPr>
              <a:t>of the award issue date</a:t>
            </a:r>
          </a:p>
          <a:p>
            <a:pPr>
              <a:spcBef>
                <a:spcPts val="0"/>
              </a:spcBef>
              <a:spcAft>
                <a:spcPts val="1800"/>
              </a:spcAft>
            </a:pPr>
            <a:r>
              <a:rPr lang="en-US" sz="1800" i="1" dirty="0">
                <a:solidFill>
                  <a:schemeClr val="tx1"/>
                </a:solidFill>
                <a:latin typeface="Arial" panose="020B0604020202020204" pitchFamily="34" charset="0"/>
                <a:cs typeface="Arial" panose="020B0604020202020204" pitchFamily="34" charset="0"/>
              </a:rPr>
              <a:t>Before</a:t>
            </a:r>
            <a:r>
              <a:rPr lang="en-US" sz="1800" dirty="0">
                <a:solidFill>
                  <a:schemeClr val="tx1"/>
                </a:solidFill>
                <a:latin typeface="Arial" panose="020B0604020202020204" pitchFamily="34" charset="0"/>
                <a:cs typeface="Arial" panose="020B0604020202020204" pitchFamily="34" charset="0"/>
              </a:rPr>
              <a:t> the day Fellow begins training, Activation Notice and Payback Agreement (only for Postdoc fellows in first 12 months of NRSA support) must be completed and submitted to awarding component</a:t>
            </a:r>
          </a:p>
          <a:p>
            <a:pPr>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Termination Notice due at end of fellowship and submitted via </a:t>
            </a:r>
            <a:r>
              <a:rPr lang="en-US" sz="1800" dirty="0" err="1">
                <a:solidFill>
                  <a:schemeClr val="tx1"/>
                </a:solidFill>
                <a:latin typeface="Arial" panose="020B0604020202020204" pitchFamily="34" charset="0"/>
                <a:cs typeface="Arial" panose="020B0604020202020204" pitchFamily="34" charset="0"/>
              </a:rPr>
              <a:t>xTRAIN</a:t>
            </a:r>
            <a:endParaRPr lang="en-US" sz="1800" dirty="0">
              <a:solidFill>
                <a:schemeClr val="tx1"/>
              </a:solidFill>
            </a:endParaRPr>
          </a:p>
        </p:txBody>
      </p:sp>
      <p:sp>
        <p:nvSpPr>
          <p:cNvPr id="2" name="Slide Number Placeholder 1"/>
          <p:cNvSpPr>
            <a:spLocks noGrp="1"/>
          </p:cNvSpPr>
          <p:nvPr>
            <p:ph type="sldNum" sz="quarter" idx="12"/>
          </p:nvPr>
        </p:nvSpPr>
        <p:spPr/>
        <p:txBody>
          <a:bodyPr/>
          <a:lstStyle/>
          <a:p>
            <a:fld id="{9C0BE7A8-8265-4257-9F97-1AB83C9A5D84}" type="slidenum">
              <a:rPr lang="en-US" smtClean="0"/>
              <a:t>26</a:t>
            </a:fld>
            <a:endParaRPr lang="en-US"/>
          </a:p>
        </p:txBody>
      </p:sp>
    </p:spTree>
    <p:extLst>
      <p:ext uri="{BB962C8B-B14F-4D97-AF65-F5344CB8AC3E}">
        <p14:creationId xmlns:p14="http://schemas.microsoft.com/office/powerpoint/2010/main" val="193101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386954" y="641779"/>
            <a:ext cx="6172200" cy="637953"/>
          </a:xfrm>
        </p:spPr>
        <p:txBody>
          <a:bodyPr>
            <a:noAutofit/>
          </a:bodyPr>
          <a:lstStyle/>
          <a:p>
            <a:pPr algn="ctr"/>
            <a:r>
              <a:rPr lang="en-US" dirty="0">
                <a:solidFill>
                  <a:srgbClr val="FF0000"/>
                </a:solidFill>
                <a:effectLst>
                  <a:outerShdw blurRad="38100" dist="38100" dir="2700000" algn="tl">
                    <a:srgbClr val="000000">
                      <a:alpha val="43137"/>
                    </a:srgbClr>
                  </a:outerShdw>
                </a:effectLst>
              </a:rPr>
              <a:t> </a:t>
            </a:r>
            <a:r>
              <a:rPr lang="en-US" sz="3000" b="1" dirty="0">
                <a:solidFill>
                  <a:schemeClr val="tx1"/>
                </a:solidFill>
                <a:effectLst>
                  <a:outerShdw blurRad="38100" dist="38100" dir="2700000" algn="tl">
                    <a:srgbClr val="000000">
                      <a:alpha val="43137"/>
                    </a:srgbClr>
                  </a:outerShdw>
                </a:effectLst>
              </a:rPr>
              <a:t>Reporting Requirements</a:t>
            </a:r>
          </a:p>
        </p:txBody>
      </p:sp>
      <p:sp>
        <p:nvSpPr>
          <p:cNvPr id="303107" name="Rectangle 3"/>
          <p:cNvSpPr>
            <a:spLocks noGrp="1" noChangeArrowheads="1"/>
          </p:cNvSpPr>
          <p:nvPr>
            <p:ph idx="1"/>
          </p:nvPr>
        </p:nvSpPr>
        <p:spPr>
          <a:xfrm>
            <a:off x="2156950" y="1547514"/>
            <a:ext cx="7262258" cy="3281937"/>
          </a:xfrm>
        </p:spPr>
        <p:txBody>
          <a:bodyPr>
            <a:normAutofit/>
          </a:bodyPr>
          <a:lstStyle/>
          <a:p>
            <a:pPr>
              <a:spcBef>
                <a:spcPts val="0"/>
              </a:spcBef>
              <a:spcAft>
                <a:spcPts val="1800"/>
              </a:spcAft>
            </a:pPr>
            <a:r>
              <a:rPr lang="en-US" sz="1800" b="1" u="sng" dirty="0">
                <a:solidFill>
                  <a:schemeClr val="tx1"/>
                </a:solidFill>
                <a:latin typeface="Arial" panose="020B0604020202020204" pitchFamily="34" charset="0"/>
                <a:cs typeface="Arial" panose="020B0604020202020204" pitchFamily="34" charset="0"/>
              </a:rPr>
              <a:t>Activation Notice</a:t>
            </a:r>
            <a:r>
              <a:rPr lang="en-US" sz="1800" dirty="0">
                <a:solidFill>
                  <a:schemeClr val="tx1"/>
                </a:solidFill>
                <a:latin typeface="Arial" panose="020B0604020202020204" pitchFamily="34" charset="0"/>
                <a:cs typeface="Arial" panose="020B0604020202020204" pitchFamily="34" charset="0"/>
              </a:rPr>
              <a:t>: (FORM PHS 416-5) Immediately upon initiation of training, fellow completes and returns this form to the NIH awarding component.</a:t>
            </a:r>
          </a:p>
          <a:p>
            <a:pPr>
              <a:spcBef>
                <a:spcPts val="0"/>
              </a:spcBef>
              <a:spcAft>
                <a:spcPts val="1800"/>
              </a:spcAft>
            </a:pPr>
            <a:r>
              <a:rPr lang="en-US" sz="1800" b="1" u="sng" dirty="0">
                <a:solidFill>
                  <a:schemeClr val="tx1"/>
                </a:solidFill>
                <a:latin typeface="Arial" panose="020B0604020202020204" pitchFamily="34" charset="0"/>
                <a:cs typeface="Arial" panose="020B0604020202020204" pitchFamily="34" charset="0"/>
              </a:rPr>
              <a:t>Payback Agreement</a:t>
            </a:r>
            <a:r>
              <a:rPr lang="en-US" sz="1800" dirty="0">
                <a:solidFill>
                  <a:schemeClr val="tx1"/>
                </a:solidFill>
                <a:latin typeface="Arial" panose="020B0604020202020204" pitchFamily="34" charset="0"/>
                <a:cs typeface="Arial" panose="020B0604020202020204" pitchFamily="34" charset="0"/>
              </a:rPr>
              <a:t>: (FORM PHS 6031):  Must be signed by each person who is to receive an individual </a:t>
            </a:r>
            <a:r>
              <a:rPr lang="en-US" sz="1800" u="sng" dirty="0">
                <a:solidFill>
                  <a:schemeClr val="tx1"/>
                </a:solidFill>
                <a:latin typeface="Arial" panose="020B0604020202020204" pitchFamily="34" charset="0"/>
                <a:cs typeface="Arial" panose="020B0604020202020204" pitchFamily="34" charset="0"/>
              </a:rPr>
              <a:t>Postdoctoral</a:t>
            </a:r>
            <a:r>
              <a:rPr lang="en-US" sz="1800" dirty="0">
                <a:solidFill>
                  <a:schemeClr val="tx1"/>
                </a:solidFill>
                <a:latin typeface="Arial" panose="020B0604020202020204" pitchFamily="34" charset="0"/>
                <a:cs typeface="Arial" panose="020B0604020202020204" pitchFamily="34" charset="0"/>
              </a:rPr>
              <a:t> fellowship that covers their initial 12 months of NRSA postdoc support. </a:t>
            </a:r>
          </a:p>
          <a:p>
            <a:pPr>
              <a:spcBef>
                <a:spcPts val="0"/>
              </a:spcBef>
              <a:spcAft>
                <a:spcPts val="1800"/>
              </a:spcAft>
            </a:pPr>
            <a:r>
              <a:rPr lang="en-US" sz="1800" b="1" u="sng" dirty="0">
                <a:solidFill>
                  <a:schemeClr val="tx1"/>
                </a:solidFill>
                <a:latin typeface="Arial" panose="020B0604020202020204" pitchFamily="34" charset="0"/>
                <a:cs typeface="Arial" panose="020B0604020202020204" pitchFamily="34" charset="0"/>
              </a:rPr>
              <a:t>Termination Notice</a:t>
            </a:r>
            <a:r>
              <a:rPr lang="en-US" sz="1800" dirty="0">
                <a:solidFill>
                  <a:schemeClr val="tx1"/>
                </a:solidFill>
                <a:latin typeface="Arial" panose="020B0604020202020204" pitchFamily="34" charset="0"/>
                <a:cs typeface="Arial" panose="020B0604020202020204" pitchFamily="34" charset="0"/>
              </a:rPr>
              <a:t>: (FORM PHS 416-7): For individual fellowships, this form is required upon completion of support.  Electronic submission now required through eRA Commons xTrain.</a:t>
            </a:r>
          </a:p>
        </p:txBody>
      </p:sp>
      <p:sp>
        <p:nvSpPr>
          <p:cNvPr id="2" name="Slide Number Placeholder 1"/>
          <p:cNvSpPr>
            <a:spLocks noGrp="1"/>
          </p:cNvSpPr>
          <p:nvPr>
            <p:ph type="sldNum" sz="quarter" idx="12"/>
          </p:nvPr>
        </p:nvSpPr>
        <p:spPr/>
        <p:txBody>
          <a:bodyPr/>
          <a:lstStyle/>
          <a:p>
            <a:fld id="{9C0BE7A8-8265-4257-9F97-1AB83C9A5D84}" type="slidenum">
              <a:rPr lang="en-US" smtClean="0"/>
              <a:t>27</a:t>
            </a:fld>
            <a:endParaRPr lang="en-US"/>
          </a:p>
        </p:txBody>
      </p:sp>
    </p:spTree>
    <p:extLst>
      <p:ext uri="{BB962C8B-B14F-4D97-AF65-F5344CB8AC3E}">
        <p14:creationId xmlns:p14="http://schemas.microsoft.com/office/powerpoint/2010/main" val="3889243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681767" y="656485"/>
            <a:ext cx="7120466" cy="1003390"/>
          </a:xfrm>
        </p:spPr>
        <p:txBody>
          <a:bodyPr>
            <a:normAutofit/>
          </a:bodyPr>
          <a:lstStyle/>
          <a:p>
            <a:pPr algn="ctr"/>
            <a:r>
              <a:rPr lang="en-US" sz="2800" b="1" dirty="0">
                <a:solidFill>
                  <a:schemeClr val="tx1"/>
                </a:solidFill>
                <a:effectLst>
                  <a:outerShdw blurRad="38100" dist="38100" dir="2700000" algn="tl">
                    <a:srgbClr val="000000">
                      <a:alpha val="43137"/>
                    </a:srgbClr>
                  </a:outerShdw>
                </a:effectLst>
              </a:rPr>
              <a:t>Stipend Supplementation </a:t>
            </a:r>
            <a:br>
              <a:rPr lang="en-US" sz="2800" b="1" dirty="0">
                <a:solidFill>
                  <a:schemeClr val="tx1"/>
                </a:solidFill>
                <a:effectLst>
                  <a:outerShdw blurRad="38100" dist="38100" dir="2700000" algn="tl">
                    <a:srgbClr val="000000">
                      <a:alpha val="43137"/>
                    </a:srgbClr>
                  </a:outerShdw>
                </a:effectLst>
              </a:rPr>
            </a:br>
            <a:r>
              <a:rPr lang="en-US" sz="2400" b="1" dirty="0">
                <a:solidFill>
                  <a:schemeClr val="tx1"/>
                </a:solidFill>
                <a:effectLst>
                  <a:outerShdw blurRad="38100" dist="38100" dir="2700000" algn="tl">
                    <a:srgbClr val="000000">
                      <a:alpha val="43137"/>
                    </a:srgbClr>
                  </a:outerShdw>
                </a:effectLst>
              </a:rPr>
              <a:t>Fellows and Trainees</a:t>
            </a:r>
          </a:p>
        </p:txBody>
      </p:sp>
      <p:sp>
        <p:nvSpPr>
          <p:cNvPr id="258051" name="Rectangle 3"/>
          <p:cNvSpPr>
            <a:spLocks noGrp="1" noChangeArrowheads="1"/>
          </p:cNvSpPr>
          <p:nvPr>
            <p:ph idx="1"/>
          </p:nvPr>
        </p:nvSpPr>
        <p:spPr>
          <a:xfrm>
            <a:off x="2275346" y="1821950"/>
            <a:ext cx="7069667" cy="2971991"/>
          </a:xfrm>
        </p:spPr>
        <p:txBody>
          <a:bodyPr>
            <a:noAutofit/>
          </a:bodyPr>
          <a:lstStyle/>
          <a:p>
            <a:pPr>
              <a:spcAft>
                <a:spcPts val="450"/>
              </a:spcAft>
            </a:pPr>
            <a:r>
              <a:rPr lang="en-US" sz="2000" dirty="0">
                <a:solidFill>
                  <a:schemeClr val="tx1"/>
                </a:solidFill>
                <a:latin typeface="Arial" panose="020B0604020202020204" pitchFamily="34" charset="0"/>
                <a:cs typeface="Arial" panose="020B0604020202020204" pitchFamily="34" charset="0"/>
              </a:rPr>
              <a:t>Recipients may supplement stipends</a:t>
            </a:r>
          </a:p>
          <a:p>
            <a:pPr lvl="1">
              <a:spcAft>
                <a:spcPts val="45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Amount determined according to formally established policies applied to all in similar training status</a:t>
            </a:r>
          </a:p>
          <a:p>
            <a:pPr lvl="1">
              <a:spcAft>
                <a:spcPts val="45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Consistent treatment is key</a:t>
            </a:r>
          </a:p>
          <a:p>
            <a:pPr>
              <a:spcAft>
                <a:spcPts val="450"/>
              </a:spcAft>
            </a:pPr>
            <a:r>
              <a:rPr lang="en-US" sz="2000" dirty="0">
                <a:solidFill>
                  <a:schemeClr val="tx1"/>
                </a:solidFill>
                <a:latin typeface="Arial" panose="020B0604020202020204" pitchFamily="34" charset="0"/>
                <a:cs typeface="Arial" panose="020B0604020202020204" pitchFamily="34" charset="0"/>
              </a:rPr>
              <a:t>Supplementation must be from Non-Federal funds</a:t>
            </a:r>
          </a:p>
          <a:p>
            <a:pPr>
              <a:spcAft>
                <a:spcPts val="450"/>
              </a:spcAft>
            </a:pPr>
            <a:r>
              <a:rPr lang="en-US" sz="2000" dirty="0">
                <a:solidFill>
                  <a:schemeClr val="tx1"/>
                </a:solidFill>
                <a:latin typeface="Arial" panose="020B0604020202020204" pitchFamily="34" charset="0"/>
                <a:cs typeface="Arial" panose="020B0604020202020204" pitchFamily="34" charset="0"/>
              </a:rPr>
              <a:t>Without additional effort or obligation to trainee/fellow</a:t>
            </a:r>
          </a:p>
        </p:txBody>
      </p:sp>
      <p:sp>
        <p:nvSpPr>
          <p:cNvPr id="2" name="Slide Number Placeholder 1"/>
          <p:cNvSpPr>
            <a:spLocks noGrp="1"/>
          </p:cNvSpPr>
          <p:nvPr>
            <p:ph type="sldNum" sz="quarter" idx="12"/>
          </p:nvPr>
        </p:nvSpPr>
        <p:spPr/>
        <p:txBody>
          <a:bodyPr/>
          <a:lstStyle/>
          <a:p>
            <a:fld id="{9C0BE7A8-8265-4257-9F97-1AB83C9A5D84}" type="slidenum">
              <a:rPr lang="en-US" smtClean="0"/>
              <a:t>28</a:t>
            </a:fld>
            <a:endParaRPr lang="en-US"/>
          </a:p>
        </p:txBody>
      </p:sp>
    </p:spTree>
    <p:extLst>
      <p:ext uri="{BB962C8B-B14F-4D97-AF65-F5344CB8AC3E}">
        <p14:creationId xmlns:p14="http://schemas.microsoft.com/office/powerpoint/2010/main" val="4004165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1092983" y="435153"/>
            <a:ext cx="8170334" cy="746933"/>
          </a:xfrm>
        </p:spPr>
        <p:txBody>
          <a:bodyPr>
            <a:noAutofit/>
          </a:bodyPr>
          <a:lstStyle/>
          <a:p>
            <a:pPr algn="ctr"/>
            <a:r>
              <a:rPr lang="en-US" sz="3200" b="1" dirty="0">
                <a:solidFill>
                  <a:schemeClr val="tx1"/>
                </a:solidFill>
                <a:effectLst>
                  <a:outerShdw blurRad="38100" dist="38100" dir="2700000" algn="tl">
                    <a:srgbClr val="000000">
                      <a:alpha val="43137"/>
                    </a:srgbClr>
                  </a:outerShdw>
                </a:effectLst>
              </a:rPr>
              <a:t>Compensation</a:t>
            </a:r>
          </a:p>
        </p:txBody>
      </p:sp>
      <p:sp>
        <p:nvSpPr>
          <p:cNvPr id="260099" name="Rectangle 3"/>
          <p:cNvSpPr>
            <a:spLocks noGrp="1" noChangeArrowheads="1"/>
          </p:cNvSpPr>
          <p:nvPr>
            <p:ph idx="1"/>
          </p:nvPr>
        </p:nvSpPr>
        <p:spPr>
          <a:xfrm>
            <a:off x="1938916" y="1295842"/>
            <a:ext cx="7959995" cy="3471468"/>
          </a:xfrm>
        </p:spPr>
        <p:txBody>
          <a:bodyPr>
            <a:noAutofit/>
          </a:bodyPr>
          <a:lstStyle/>
          <a:p>
            <a:pPr>
              <a:spcBef>
                <a:spcPts val="900"/>
              </a:spcBef>
              <a:spcAft>
                <a:spcPts val="600"/>
              </a:spcAft>
            </a:pPr>
            <a:r>
              <a:rPr lang="en-US" sz="1800" dirty="0">
                <a:latin typeface="Arial" panose="020B0604020202020204" pitchFamily="34" charset="0"/>
                <a:cs typeface="Arial" panose="020B0604020202020204" pitchFamily="34" charset="0"/>
              </a:rPr>
              <a:t>Trainees/Fellows may receive additional compensation for services associated with employment, e.g., teaching assistant, lab assistant</a:t>
            </a:r>
          </a:p>
          <a:p>
            <a:pPr>
              <a:spcBef>
                <a:spcPts val="900"/>
              </a:spcBef>
              <a:spcAft>
                <a:spcPts val="600"/>
              </a:spcAft>
            </a:pPr>
            <a:r>
              <a:rPr lang="en-US" sz="1800" dirty="0">
                <a:latin typeface="Arial" panose="020B0604020202020204" pitchFamily="34" charset="0"/>
                <a:cs typeface="Arial" panose="020B0604020202020204" pitchFamily="34" charset="0"/>
              </a:rPr>
              <a:t>Individual receives </a:t>
            </a:r>
            <a:r>
              <a:rPr lang="en-US" sz="1800" u="sng" dirty="0">
                <a:latin typeface="Arial" panose="020B0604020202020204" pitchFamily="34" charset="0"/>
                <a:cs typeface="Arial" panose="020B0604020202020204" pitchFamily="34" charset="0"/>
              </a:rPr>
              <a:t>salary</a:t>
            </a:r>
            <a:r>
              <a:rPr lang="en-US" sz="1800" dirty="0">
                <a:latin typeface="Arial" panose="020B0604020202020204" pitchFamily="34" charset="0"/>
                <a:cs typeface="Arial" panose="020B0604020202020204" pitchFamily="34" charset="0"/>
              </a:rPr>
              <a:t>; not considered stipend supplementation</a:t>
            </a:r>
          </a:p>
          <a:p>
            <a:pPr>
              <a:spcBef>
                <a:spcPts val="900"/>
              </a:spcBef>
              <a:spcAft>
                <a:spcPts val="600"/>
              </a:spcAft>
            </a:pPr>
            <a:r>
              <a:rPr lang="en-US" sz="1800" dirty="0">
                <a:latin typeface="Arial" panose="020B0604020202020204" pitchFamily="34" charset="0"/>
                <a:cs typeface="Arial" panose="020B0604020202020204" pitchFamily="34" charset="0"/>
              </a:rPr>
              <a:t>Can compensation be from an NIH research grant?</a:t>
            </a:r>
          </a:p>
          <a:p>
            <a:pPr lvl="1">
              <a:spcAft>
                <a:spcPts val="6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Yes, on a limited part-time basis (25% time = 10 </a:t>
            </a:r>
            <a:r>
              <a:rPr lang="en-US" sz="1800" dirty="0" err="1">
                <a:latin typeface="Arial" panose="020B0604020202020204" pitchFamily="34" charset="0"/>
                <a:cs typeface="Arial" panose="020B0604020202020204" pitchFamily="34" charset="0"/>
              </a:rPr>
              <a:t>hr</a:t>
            </a:r>
            <a:r>
              <a:rPr lang="en-US" sz="1800" dirty="0">
                <a:latin typeface="Arial" panose="020B0604020202020204" pitchFamily="34" charset="0"/>
                <a:cs typeface="Arial" panose="020B0604020202020204" pitchFamily="34" charset="0"/>
              </a:rPr>
              <a:t>/week)</a:t>
            </a:r>
          </a:p>
          <a:p>
            <a:pPr lvl="1">
              <a:spcAft>
                <a:spcPts val="6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May </a:t>
            </a:r>
            <a:r>
              <a:rPr lang="en-US" sz="1800" u="sng" dirty="0">
                <a:latin typeface="Arial" panose="020B0604020202020204" pitchFamily="34" charset="0"/>
                <a:cs typeface="Arial" panose="020B0604020202020204" pitchFamily="34" charset="0"/>
              </a:rPr>
              <a:t>not</a:t>
            </a:r>
            <a:r>
              <a:rPr lang="en-US" sz="1800" dirty="0">
                <a:latin typeface="Arial" panose="020B0604020202020204" pitchFamily="34" charset="0"/>
                <a:cs typeface="Arial" panose="020B0604020202020204" pitchFamily="34" charset="0"/>
              </a:rPr>
              <a:t> be from same grant that is part of training experience</a:t>
            </a:r>
          </a:p>
          <a:p>
            <a:pPr lvl="1">
              <a:spcAft>
                <a:spcPts val="6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Fellowship Sponsor or Training Grant Program Director must approve</a:t>
            </a:r>
          </a:p>
          <a:p>
            <a:pPr lvl="1">
              <a:spcAft>
                <a:spcPts val="6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May not interfere with or prolong the approved NRSA training</a:t>
            </a:r>
          </a:p>
        </p:txBody>
      </p:sp>
      <p:sp>
        <p:nvSpPr>
          <p:cNvPr id="2" name="Slide Number Placeholder 1"/>
          <p:cNvSpPr>
            <a:spLocks noGrp="1"/>
          </p:cNvSpPr>
          <p:nvPr>
            <p:ph type="sldNum" sz="quarter" idx="12"/>
          </p:nvPr>
        </p:nvSpPr>
        <p:spPr/>
        <p:txBody>
          <a:bodyPr/>
          <a:lstStyle/>
          <a:p>
            <a:fld id="{9C0BE7A8-8265-4257-9F97-1AB83C9A5D84}" type="slidenum">
              <a:rPr lang="en-US" smtClean="0"/>
              <a:t>29</a:t>
            </a:fld>
            <a:endParaRPr lang="en-US"/>
          </a:p>
        </p:txBody>
      </p:sp>
    </p:spTree>
    <p:extLst>
      <p:ext uri="{BB962C8B-B14F-4D97-AF65-F5344CB8AC3E}">
        <p14:creationId xmlns:p14="http://schemas.microsoft.com/office/powerpoint/2010/main" val="410812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21" y="564974"/>
            <a:ext cx="6683765" cy="556882"/>
          </a:xfrm>
        </p:spPr>
        <p:txBody>
          <a:bodyPr>
            <a:normAutofit/>
          </a:bodyPr>
          <a:lstStyle/>
          <a:p>
            <a:pPr algn="ctr"/>
            <a:r>
              <a:rPr lang="en-US" sz="3000" b="1" dirty="0">
                <a:latin typeface="Arial" panose="020B0604020202020204" pitchFamily="34" charset="0"/>
                <a:cs typeface="Arial" panose="020B0604020202020204" pitchFamily="34" charset="0"/>
              </a:rPr>
              <a:t>What and Why?</a:t>
            </a:r>
          </a:p>
        </p:txBody>
      </p:sp>
      <p:sp>
        <p:nvSpPr>
          <p:cNvPr id="3" name="Slide Number Placeholder 2"/>
          <p:cNvSpPr>
            <a:spLocks noGrp="1"/>
          </p:cNvSpPr>
          <p:nvPr>
            <p:ph type="sldNum" sz="quarter" idx="12"/>
          </p:nvPr>
        </p:nvSpPr>
        <p:spPr/>
        <p:txBody>
          <a:bodyPr/>
          <a:lstStyle/>
          <a:p>
            <a:fld id="{9C0BE7A8-8265-4257-9F97-1AB83C9A5D84}" type="slidenum">
              <a:rPr lang="en-US" smtClean="0"/>
              <a:t>3</a:t>
            </a:fld>
            <a:endParaRPr lang="en-US"/>
          </a:p>
        </p:txBody>
      </p:sp>
      <p:sp>
        <p:nvSpPr>
          <p:cNvPr id="4" name="Rectangle 3"/>
          <p:cNvSpPr/>
          <p:nvPr/>
        </p:nvSpPr>
        <p:spPr>
          <a:xfrm>
            <a:off x="1572798" y="1371603"/>
            <a:ext cx="7525753" cy="3367589"/>
          </a:xfrm>
          <a:prstGeom prst="rect">
            <a:avLst/>
          </a:prstGeom>
          <a:noFill/>
        </p:spPr>
        <p:txBody>
          <a:bodyPr wrap="square">
            <a:spAutoFit/>
          </a:bodyPr>
          <a:lstStyle/>
          <a:p>
            <a:pPr>
              <a:spcAft>
                <a:spcPts val="450"/>
              </a:spcAft>
            </a:pPr>
            <a:r>
              <a:rPr lang="en-US" sz="2000" b="1" i="1" dirty="0">
                <a:solidFill>
                  <a:srgbClr val="000000"/>
                </a:solidFill>
                <a:latin typeface="Arial" panose="020B0604020202020204" pitchFamily="34" charset="0"/>
                <a:cs typeface="Arial" panose="020B0604020202020204" pitchFamily="34" charset="0"/>
              </a:rPr>
              <a:t>What are they?</a:t>
            </a:r>
          </a:p>
          <a:p>
            <a:pPr>
              <a:spcAft>
                <a:spcPts val="450"/>
              </a:spcAft>
            </a:pPr>
            <a:r>
              <a:rPr lang="en-US" sz="1800" dirty="0">
                <a:solidFill>
                  <a:srgbClr val="000000"/>
                </a:solidFill>
                <a:latin typeface="Arial" panose="020B0604020202020204" pitchFamily="34" charset="0"/>
                <a:cs typeface="Arial" panose="020B0604020202020204" pitchFamily="34" charset="0"/>
              </a:rPr>
              <a:t>NRSA awards support the training of biomedical, behavioral, and clinical researchers through individual pre- and postdoctoral fellowships, and institutional research training grants.</a:t>
            </a:r>
            <a:r>
              <a:rPr lang="en-US" sz="1800" dirty="0">
                <a:latin typeface="Arial" panose="020B0604020202020204" pitchFamily="34" charset="0"/>
                <a:cs typeface="Arial" panose="020B0604020202020204" pitchFamily="34" charset="0"/>
              </a:rPr>
              <a:t> </a:t>
            </a:r>
          </a:p>
          <a:p>
            <a:pPr>
              <a:spcAft>
                <a:spcPts val="450"/>
              </a:spcAft>
            </a:pPr>
            <a:endParaRPr lang="en-US" sz="2100" dirty="0">
              <a:latin typeface="Arial" panose="020B0604020202020204" pitchFamily="34" charset="0"/>
              <a:cs typeface="Arial" panose="020B0604020202020204" pitchFamily="34" charset="0"/>
            </a:endParaRPr>
          </a:p>
          <a:p>
            <a:pPr>
              <a:spcAft>
                <a:spcPts val="450"/>
              </a:spcAft>
            </a:pPr>
            <a:r>
              <a:rPr lang="en-US" sz="2000" b="1" i="1" dirty="0">
                <a:latin typeface="Arial" panose="020B0604020202020204" pitchFamily="34" charset="0"/>
                <a:cs typeface="Arial" panose="020B0604020202020204" pitchFamily="34" charset="0"/>
              </a:rPr>
              <a:t>Program purpose?</a:t>
            </a:r>
          </a:p>
          <a:p>
            <a:pPr>
              <a:spcAft>
                <a:spcPts val="450"/>
              </a:spcAft>
            </a:pPr>
            <a:r>
              <a:rPr lang="en-US" sz="1800" dirty="0">
                <a:latin typeface="Arial" panose="020B0604020202020204" pitchFamily="34" charset="0"/>
                <a:cs typeface="Arial" panose="020B0604020202020204" pitchFamily="34" charset="0"/>
              </a:rPr>
              <a:t>Ensuring that a diverse pool of highly trained scientists is available in adequate numbers and in appropriate research areas to carry out the Nation’s biomedical, behavioral, and clinical research agenda. </a:t>
            </a:r>
          </a:p>
          <a:p>
            <a:endParaRPr lang="en-US" sz="2100" dirty="0"/>
          </a:p>
        </p:txBody>
      </p:sp>
    </p:spTree>
    <p:extLst>
      <p:ext uri="{BB962C8B-B14F-4D97-AF65-F5344CB8AC3E}">
        <p14:creationId xmlns:p14="http://schemas.microsoft.com/office/powerpoint/2010/main" val="2262012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256588" y="560706"/>
            <a:ext cx="6369712" cy="626682"/>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Progress Reports</a:t>
            </a:r>
            <a:endParaRPr lang="en-US" sz="3000" b="1" u="sng" dirty="0">
              <a:solidFill>
                <a:schemeClr val="tx1"/>
              </a:solidFill>
              <a:effectLst>
                <a:outerShdw blurRad="38100" dist="38100" dir="2700000" algn="tl">
                  <a:srgbClr val="000000">
                    <a:alpha val="43137"/>
                  </a:srgbClr>
                </a:outerShdw>
              </a:effectLst>
            </a:endParaRPr>
          </a:p>
        </p:txBody>
      </p:sp>
      <p:sp>
        <p:nvSpPr>
          <p:cNvPr id="307203" name="Rectangle 3"/>
          <p:cNvSpPr>
            <a:spLocks noGrp="1" noChangeArrowheads="1"/>
          </p:cNvSpPr>
          <p:nvPr>
            <p:ph idx="1"/>
          </p:nvPr>
        </p:nvSpPr>
        <p:spPr>
          <a:xfrm>
            <a:off x="1834923" y="1563029"/>
            <a:ext cx="7815103" cy="2964583"/>
          </a:xfrm>
        </p:spPr>
        <p:txBody>
          <a:bodyPr>
            <a:normAutofit lnSpcReduction="10000"/>
          </a:bodyPr>
          <a:lstStyle/>
          <a:p>
            <a:pPr>
              <a:spcAft>
                <a:spcPts val="900"/>
              </a:spcAft>
            </a:pPr>
            <a:r>
              <a:rPr lang="en-US" sz="1800" b="1" u="sng" dirty="0">
                <a:solidFill>
                  <a:schemeClr val="tx1"/>
                </a:solidFill>
                <a:latin typeface="Arial" panose="020B0604020202020204" pitchFamily="34" charset="0"/>
                <a:cs typeface="Arial" panose="020B0604020202020204" pitchFamily="34" charset="0"/>
              </a:rPr>
              <a:t>Progress Reports</a:t>
            </a:r>
            <a:r>
              <a:rPr lang="en-US" sz="1800" dirty="0">
                <a:solidFill>
                  <a:schemeClr val="tx1"/>
                </a:solidFill>
                <a:latin typeface="Arial" panose="020B0604020202020204" pitchFamily="34" charset="0"/>
                <a:cs typeface="Arial" panose="020B0604020202020204" pitchFamily="34" charset="0"/>
              </a:rPr>
              <a:t>: Progress reports must be submitted annually using the Research Performance Progress Report (RPPR) in the eRA Commons.  </a:t>
            </a:r>
          </a:p>
          <a:p>
            <a:pPr>
              <a:spcAft>
                <a:spcPts val="900"/>
              </a:spcAft>
            </a:pPr>
            <a:r>
              <a:rPr lang="en-US" sz="1800" b="1" u="sng" dirty="0">
                <a:solidFill>
                  <a:schemeClr val="tx1"/>
                </a:solidFill>
                <a:latin typeface="Arial" panose="020B0604020202020204" pitchFamily="34" charset="0"/>
                <a:cs typeface="Arial" panose="020B0604020202020204" pitchFamily="34" charset="0"/>
              </a:rPr>
              <a:t>Final Progress Report</a:t>
            </a:r>
            <a:r>
              <a:rPr lang="en-US" sz="1800" dirty="0">
                <a:solidFill>
                  <a:schemeClr val="tx1"/>
                </a:solidFill>
                <a:latin typeface="Arial" panose="020B0604020202020204" pitchFamily="34" charset="0"/>
                <a:cs typeface="Arial" panose="020B0604020202020204" pitchFamily="34" charset="0"/>
              </a:rPr>
              <a:t>:  For individual awards, a final progress report is required as part of the Termination Notice.  A </a:t>
            </a:r>
            <a:r>
              <a:rPr lang="en-US" sz="1800" b="1" u="sng" dirty="0">
                <a:solidFill>
                  <a:schemeClr val="tx1"/>
                </a:solidFill>
                <a:latin typeface="Arial" panose="020B0604020202020204" pitchFamily="34" charset="0"/>
                <a:cs typeface="Arial" panose="020B0604020202020204" pitchFamily="34" charset="0"/>
              </a:rPr>
              <a:t>separate</a:t>
            </a:r>
            <a:r>
              <a:rPr lang="en-US" sz="1800" dirty="0">
                <a:solidFill>
                  <a:schemeClr val="tx1"/>
                </a:solidFill>
                <a:latin typeface="Arial" panose="020B0604020202020204" pitchFamily="34" charset="0"/>
                <a:cs typeface="Arial" panose="020B0604020202020204" pitchFamily="34" charset="0"/>
              </a:rPr>
              <a:t> final progress report is </a:t>
            </a:r>
            <a:r>
              <a:rPr lang="en-US" sz="1800" b="1" dirty="0">
                <a:solidFill>
                  <a:schemeClr val="tx1"/>
                </a:solidFill>
                <a:latin typeface="Arial" panose="020B0604020202020204" pitchFamily="34" charset="0"/>
                <a:cs typeface="Arial" panose="020B0604020202020204" pitchFamily="34" charset="0"/>
              </a:rPr>
              <a:t>not</a:t>
            </a:r>
            <a:r>
              <a:rPr lang="en-US" sz="1800" dirty="0">
                <a:solidFill>
                  <a:schemeClr val="tx1"/>
                </a:solidFill>
                <a:latin typeface="Arial" panose="020B0604020202020204" pitchFamily="34" charset="0"/>
                <a:cs typeface="Arial" panose="020B0604020202020204" pitchFamily="34" charset="0"/>
              </a:rPr>
              <a:t> required.</a:t>
            </a:r>
          </a:p>
          <a:p>
            <a:pPr>
              <a:spcAft>
                <a:spcPts val="900"/>
              </a:spcAft>
            </a:pPr>
            <a:r>
              <a:rPr lang="en-US" sz="1800" b="1" u="sng" dirty="0">
                <a:solidFill>
                  <a:schemeClr val="tx1"/>
                </a:solidFill>
                <a:latin typeface="Arial" panose="020B0604020202020204" pitchFamily="34" charset="0"/>
                <a:cs typeface="Arial" panose="020B0604020202020204" pitchFamily="34" charset="0"/>
              </a:rPr>
              <a:t>Federal Financial Report (FFR)</a:t>
            </a:r>
            <a:r>
              <a:rPr lang="en-US" sz="1800" dirty="0">
                <a:solidFill>
                  <a:schemeClr val="tx1"/>
                </a:solidFill>
                <a:latin typeface="Arial" panose="020B0604020202020204" pitchFamily="34" charset="0"/>
                <a:cs typeface="Arial" panose="020B0604020202020204" pitchFamily="34" charset="0"/>
              </a:rPr>
              <a:t>: A Financial Expenditure Report is </a:t>
            </a:r>
            <a:r>
              <a:rPr lang="en-US" sz="1800" b="1" dirty="0">
                <a:solidFill>
                  <a:schemeClr val="tx1"/>
                </a:solidFill>
                <a:latin typeface="Arial" panose="020B0604020202020204" pitchFamily="34" charset="0"/>
                <a:cs typeface="Arial" panose="020B0604020202020204" pitchFamily="34" charset="0"/>
              </a:rPr>
              <a:t>not</a:t>
            </a:r>
            <a:r>
              <a:rPr lang="en-US" sz="1800" dirty="0">
                <a:solidFill>
                  <a:schemeClr val="tx1"/>
                </a:solidFill>
                <a:latin typeface="Arial" panose="020B0604020202020204" pitchFamily="34" charset="0"/>
                <a:cs typeface="Arial" panose="020B0604020202020204" pitchFamily="34" charset="0"/>
              </a:rPr>
              <a:t> required for individual fellowship awards.  However, institutions must complete the Federal cash transaction using the FFR to PMS (SF425).  </a:t>
            </a:r>
          </a:p>
        </p:txBody>
      </p:sp>
      <p:sp>
        <p:nvSpPr>
          <p:cNvPr id="2" name="Slide Number Placeholder 1"/>
          <p:cNvSpPr>
            <a:spLocks noGrp="1"/>
          </p:cNvSpPr>
          <p:nvPr>
            <p:ph type="sldNum" sz="quarter" idx="12"/>
          </p:nvPr>
        </p:nvSpPr>
        <p:spPr/>
        <p:txBody>
          <a:bodyPr/>
          <a:lstStyle/>
          <a:p>
            <a:fld id="{9C0BE7A8-8265-4257-9F97-1AB83C9A5D84}" type="slidenum">
              <a:rPr lang="en-US" smtClean="0"/>
              <a:t>30</a:t>
            </a:fld>
            <a:endParaRPr lang="en-US" dirty="0"/>
          </a:p>
        </p:txBody>
      </p:sp>
    </p:spTree>
    <p:extLst>
      <p:ext uri="{BB962C8B-B14F-4D97-AF65-F5344CB8AC3E}">
        <p14:creationId xmlns:p14="http://schemas.microsoft.com/office/powerpoint/2010/main" val="9675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908990" y="539318"/>
            <a:ext cx="7044266" cy="664534"/>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Fellowships:  Changes in Project</a:t>
            </a:r>
          </a:p>
        </p:txBody>
      </p:sp>
      <p:sp>
        <p:nvSpPr>
          <p:cNvPr id="305155" name="Rectangle 3"/>
          <p:cNvSpPr>
            <a:spLocks noGrp="1" noChangeArrowheads="1"/>
          </p:cNvSpPr>
          <p:nvPr>
            <p:ph idx="1"/>
          </p:nvPr>
        </p:nvSpPr>
        <p:spPr>
          <a:xfrm>
            <a:off x="2077375" y="1305018"/>
            <a:ext cx="7696940" cy="3870664"/>
          </a:xfrm>
        </p:spPr>
        <p:txBody>
          <a:bodyPr>
            <a:normAutofit/>
          </a:bodyPr>
          <a:lstStyle/>
          <a:p>
            <a:pPr>
              <a:spcBef>
                <a:spcPts val="0"/>
              </a:spcBef>
              <a:spcAft>
                <a:spcPts val="1200"/>
              </a:spcAft>
            </a:pPr>
            <a:r>
              <a:rPr lang="en-US" sz="2000" dirty="0">
                <a:latin typeface="Arial" panose="020B0604020202020204" pitchFamily="34" charset="0"/>
                <a:cs typeface="Arial" panose="020B0604020202020204" pitchFamily="34" charset="0"/>
              </a:rPr>
              <a:t>Individual fellowship awards are made for training at a specific institution under the </a:t>
            </a:r>
            <a:r>
              <a:rPr lang="en-US" sz="2000" u="sng" dirty="0">
                <a:latin typeface="Arial" panose="020B0604020202020204" pitchFamily="34" charset="0"/>
                <a:cs typeface="Arial" panose="020B0604020202020204" pitchFamily="34" charset="0"/>
              </a:rPr>
              <a:t>guidance of a particular sponsor</a:t>
            </a:r>
            <a:r>
              <a:rPr lang="en-US" sz="2000" dirty="0">
                <a:latin typeface="Arial" panose="020B0604020202020204" pitchFamily="34" charset="0"/>
                <a:cs typeface="Arial" panose="020B0604020202020204" pitchFamily="34" charset="0"/>
              </a:rPr>
              <a:t>.</a:t>
            </a:r>
          </a:p>
          <a:p>
            <a:pPr>
              <a:spcBef>
                <a:spcPts val="0"/>
              </a:spcBef>
              <a:spcAft>
                <a:spcPts val="1200"/>
              </a:spcAft>
            </a:pPr>
            <a:r>
              <a:rPr lang="en-US" sz="2000" dirty="0">
                <a:latin typeface="Arial" panose="020B0604020202020204" pitchFamily="34" charset="0"/>
                <a:cs typeface="Arial" panose="020B0604020202020204" pitchFamily="34" charset="0"/>
              </a:rPr>
              <a:t>A change of institution or sponsor requires the approval of the NIH awarding component.  Consult with NIH awarding component ASAP.</a:t>
            </a:r>
          </a:p>
          <a:p>
            <a:pPr>
              <a:spcBef>
                <a:spcPts val="0"/>
              </a:spcBef>
              <a:spcAft>
                <a:spcPts val="1200"/>
              </a:spcAft>
            </a:pPr>
            <a:r>
              <a:rPr lang="en-US" sz="2000" dirty="0">
                <a:latin typeface="Arial" panose="020B0604020202020204" pitchFamily="34" charset="0"/>
                <a:cs typeface="Arial" panose="020B0604020202020204" pitchFamily="34" charset="0"/>
              </a:rPr>
              <a:t>Any proposed change in the individual’s area of research training must be approved by the awarding component.</a:t>
            </a:r>
          </a:p>
          <a:p>
            <a:pPr>
              <a:spcBef>
                <a:spcPts val="0"/>
              </a:spcBef>
              <a:spcAft>
                <a:spcPts val="1200"/>
              </a:spcAft>
            </a:pPr>
            <a:r>
              <a:rPr lang="en-US" sz="2000" dirty="0">
                <a:latin typeface="Arial" panose="020B0604020202020204" pitchFamily="34" charset="0"/>
                <a:cs typeface="Arial" panose="020B0604020202020204" pitchFamily="34" charset="0"/>
              </a:rPr>
              <a:t>If the sponsor plans to be absent for more than 3 months, an interim sponsor must be named by the institution and approved by the NIH awarding IC.</a:t>
            </a:r>
          </a:p>
        </p:txBody>
      </p:sp>
      <p:sp>
        <p:nvSpPr>
          <p:cNvPr id="2" name="Slide Number Placeholder 1"/>
          <p:cNvSpPr>
            <a:spLocks noGrp="1"/>
          </p:cNvSpPr>
          <p:nvPr>
            <p:ph type="sldNum" sz="quarter" idx="12"/>
          </p:nvPr>
        </p:nvSpPr>
        <p:spPr/>
        <p:txBody>
          <a:bodyPr/>
          <a:lstStyle/>
          <a:p>
            <a:fld id="{9C0BE7A8-8265-4257-9F97-1AB83C9A5D84}" type="slidenum">
              <a:rPr lang="en-US" smtClean="0"/>
              <a:t>31</a:t>
            </a:fld>
            <a:endParaRPr lang="en-US" dirty="0"/>
          </a:p>
        </p:txBody>
      </p:sp>
    </p:spTree>
    <p:extLst>
      <p:ext uri="{BB962C8B-B14F-4D97-AF65-F5344CB8AC3E}">
        <p14:creationId xmlns:p14="http://schemas.microsoft.com/office/powerpoint/2010/main" val="3370898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title"/>
          </p:nvPr>
        </p:nvSpPr>
        <p:spPr>
          <a:xfrm>
            <a:off x="2024109" y="187660"/>
            <a:ext cx="6942338" cy="497738"/>
          </a:xfrm>
          <a:noFill/>
          <a:ln/>
        </p:spPr>
        <p:txBody>
          <a:bodyPr anchor="b">
            <a:noAutofit/>
          </a:bodyPr>
          <a:lstStyle/>
          <a:p>
            <a:pPr algn="ctr"/>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Policies:  Fellows and Trainees</a:t>
            </a:r>
          </a:p>
        </p:txBody>
      </p:sp>
      <p:sp>
        <p:nvSpPr>
          <p:cNvPr id="270338" name="Rectangle 2"/>
          <p:cNvSpPr>
            <a:spLocks noGrp="1" noChangeArrowheads="1"/>
          </p:cNvSpPr>
          <p:nvPr>
            <p:ph idx="1"/>
          </p:nvPr>
        </p:nvSpPr>
        <p:spPr>
          <a:xfrm>
            <a:off x="1767366" y="908903"/>
            <a:ext cx="8131545" cy="4231268"/>
          </a:xfrm>
        </p:spPr>
        <p:txBody>
          <a:bodyPr>
            <a:noAutofit/>
          </a:bodyPr>
          <a:lstStyle/>
          <a:p>
            <a:pPr>
              <a:spcBef>
                <a:spcPts val="0"/>
              </a:spcBef>
              <a:spcAft>
                <a:spcPts val="1200"/>
              </a:spcAft>
            </a:pPr>
            <a:r>
              <a:rPr lang="en-US" sz="1600" b="1" u="sng" dirty="0">
                <a:solidFill>
                  <a:schemeClr val="tx1"/>
                </a:solidFill>
                <a:latin typeface="Arial" panose="020B0604020202020204" pitchFamily="34" charset="0"/>
                <a:cs typeface="Arial" panose="020B0604020202020204" pitchFamily="34" charset="0"/>
              </a:rPr>
              <a:t>Vacations &amp; Holidays</a:t>
            </a:r>
            <a:r>
              <a:rPr lang="en-US" sz="1600" b="1"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Predoc and Postdoc Fellows &amp; Trainees may receive the same vacations and holidays available to individuals at the recipient or sponsoring institution.  Trainees will continue to receive stipends.</a:t>
            </a:r>
          </a:p>
          <a:p>
            <a:pPr>
              <a:spcBef>
                <a:spcPts val="0"/>
              </a:spcBef>
              <a:spcAft>
                <a:spcPts val="1200"/>
              </a:spcAft>
            </a:pPr>
            <a:r>
              <a:rPr lang="en-US" sz="1600" b="1" u="sng" dirty="0">
                <a:solidFill>
                  <a:schemeClr val="tx1"/>
                </a:solidFill>
                <a:latin typeface="Arial" panose="020B0604020202020204" pitchFamily="34" charset="0"/>
                <a:cs typeface="Arial" panose="020B0604020202020204" pitchFamily="34" charset="0"/>
              </a:rPr>
              <a:t>Sick Leave</a:t>
            </a:r>
            <a:r>
              <a:rPr lang="en-US" sz="1600" b="1"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May continue to receive stipends for up to 15 calendar days (2 weeks) of sick leave per year.</a:t>
            </a:r>
          </a:p>
          <a:p>
            <a:pPr>
              <a:spcBef>
                <a:spcPts val="0"/>
              </a:spcBef>
              <a:spcAft>
                <a:spcPts val="1200"/>
              </a:spcAft>
            </a:pPr>
            <a:r>
              <a:rPr lang="en-US" sz="1600" b="1" u="sng" dirty="0">
                <a:solidFill>
                  <a:schemeClr val="tx1"/>
                </a:solidFill>
                <a:latin typeface="Arial" panose="020B0604020202020204" pitchFamily="34" charset="0"/>
                <a:cs typeface="Arial" panose="020B0604020202020204" pitchFamily="34" charset="0"/>
              </a:rPr>
              <a:t>Parental Leave</a:t>
            </a:r>
            <a:r>
              <a:rPr lang="en-US" sz="1600" b="1"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May receive stipends for up to </a:t>
            </a:r>
            <a:r>
              <a:rPr lang="en-US" sz="1600" b="1" dirty="0">
                <a:solidFill>
                  <a:schemeClr val="tx1"/>
                </a:solidFill>
                <a:latin typeface="Arial" panose="020B0604020202020204" pitchFamily="34" charset="0"/>
                <a:cs typeface="Arial" panose="020B0604020202020204" pitchFamily="34" charset="0"/>
              </a:rPr>
              <a:t>60</a:t>
            </a:r>
            <a:r>
              <a:rPr lang="en-US" sz="1600" dirty="0">
                <a:solidFill>
                  <a:schemeClr val="tx1"/>
                </a:solidFill>
                <a:latin typeface="Arial" panose="020B0604020202020204" pitchFamily="34" charset="0"/>
                <a:cs typeface="Arial" panose="020B0604020202020204" pitchFamily="34" charset="0"/>
              </a:rPr>
              <a:t> calendar days (</a:t>
            </a:r>
            <a:r>
              <a:rPr lang="en-US" sz="1600" b="1" dirty="0">
                <a:solidFill>
                  <a:schemeClr val="tx1"/>
                </a:solidFill>
                <a:latin typeface="Arial" panose="020B0604020202020204" pitchFamily="34" charset="0"/>
                <a:cs typeface="Arial" panose="020B0604020202020204" pitchFamily="34" charset="0"/>
              </a:rPr>
              <a:t>8 weeks</a:t>
            </a:r>
            <a:r>
              <a:rPr lang="en-US" sz="1600" dirty="0">
                <a:solidFill>
                  <a:schemeClr val="tx1"/>
                </a:solidFill>
                <a:latin typeface="Arial" panose="020B0604020202020204" pitchFamily="34" charset="0"/>
                <a:cs typeface="Arial" panose="020B0604020202020204" pitchFamily="34" charset="0"/>
              </a:rPr>
              <a:t>) of parental leave per year for the adoption or birth of a child.</a:t>
            </a:r>
          </a:p>
          <a:p>
            <a:pPr>
              <a:spcBef>
                <a:spcPts val="0"/>
              </a:spcBef>
              <a:spcAft>
                <a:spcPts val="600"/>
              </a:spcAft>
            </a:pPr>
            <a:r>
              <a:rPr lang="en-US" sz="1600" b="1" u="sng" dirty="0">
                <a:solidFill>
                  <a:schemeClr val="tx1"/>
                </a:solidFill>
                <a:latin typeface="Arial" panose="020B0604020202020204" pitchFamily="34" charset="0"/>
                <a:cs typeface="Arial" panose="020B0604020202020204" pitchFamily="34" charset="0"/>
              </a:rPr>
              <a:t>Unpaid Leave:</a:t>
            </a:r>
            <a:r>
              <a:rPr lang="en-US" sz="1600" dirty="0">
                <a:solidFill>
                  <a:schemeClr val="tx1"/>
                </a:solidFill>
                <a:latin typeface="Arial" panose="020B0604020202020204" pitchFamily="34" charset="0"/>
                <a:cs typeface="Arial" panose="020B0604020202020204" pitchFamily="34" charset="0"/>
              </a:rPr>
              <a:t>  Extended leave beyond above allowances must be requested in advance from awarding component.</a:t>
            </a:r>
          </a:p>
          <a:p>
            <a:pPr lvl="1">
              <a:spcBef>
                <a:spcPts val="0"/>
              </a:spcBef>
              <a:spcAft>
                <a:spcPts val="600"/>
              </a:spcAft>
              <a:buFont typeface="Wingdings" panose="05000000000000000000" pitchFamily="2" charset="2"/>
              <a:buChar char="§"/>
            </a:pPr>
            <a:r>
              <a:rPr lang="en-US" sz="1600" u="sng" dirty="0">
                <a:solidFill>
                  <a:schemeClr val="tx1"/>
                </a:solidFill>
                <a:latin typeface="Arial" panose="020B0604020202020204" pitchFamily="34" charset="0"/>
                <a:cs typeface="Arial" panose="020B0604020202020204" pitchFamily="34" charset="0"/>
              </a:rPr>
              <a:t>Fellowship</a:t>
            </a:r>
            <a:r>
              <a:rPr lang="en-US" sz="1600" dirty="0">
                <a:solidFill>
                  <a:schemeClr val="tx1"/>
                </a:solidFill>
                <a:latin typeface="Arial" panose="020B0604020202020204" pitchFamily="34" charset="0"/>
                <a:cs typeface="Arial" panose="020B0604020202020204" pitchFamily="34" charset="0"/>
              </a:rPr>
              <a:t>: award will be revised extending termination date by the number of months of leave.</a:t>
            </a:r>
          </a:p>
          <a:p>
            <a:pPr lvl="1">
              <a:spcBef>
                <a:spcPts val="0"/>
              </a:spcBef>
              <a:spcAft>
                <a:spcPts val="600"/>
              </a:spcAft>
              <a:buFont typeface="Wingdings" panose="05000000000000000000" pitchFamily="2" charset="2"/>
              <a:buChar char="§"/>
            </a:pPr>
            <a:r>
              <a:rPr lang="en-US" sz="1600" u="sng" dirty="0">
                <a:solidFill>
                  <a:schemeClr val="tx1"/>
                </a:solidFill>
                <a:latin typeface="Arial" panose="020B0604020202020204" pitchFamily="34" charset="0"/>
                <a:cs typeface="Arial" panose="020B0604020202020204" pitchFamily="34" charset="0"/>
              </a:rPr>
              <a:t>Trainee (T32)</a:t>
            </a:r>
            <a:r>
              <a:rPr lang="en-US" sz="1600" dirty="0">
                <a:solidFill>
                  <a:schemeClr val="tx1"/>
                </a:solidFill>
                <a:latin typeface="Arial" panose="020B0604020202020204" pitchFamily="34" charset="0"/>
                <a:cs typeface="Arial" panose="020B0604020202020204" pitchFamily="34" charset="0"/>
              </a:rPr>
              <a:t>: terminate &amp; reappoint</a:t>
            </a:r>
          </a:p>
          <a:p>
            <a:pPr lvl="1">
              <a:spcBef>
                <a:spcPts val="0"/>
              </a:spcBef>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Stipends may not be reimbursed during unpaid leave; continued health insurance coverage is allowable if consistent with institutional policy.</a:t>
            </a:r>
          </a:p>
        </p:txBody>
      </p:sp>
      <p:sp>
        <p:nvSpPr>
          <p:cNvPr id="3" name="Slide Number Placeholder 2"/>
          <p:cNvSpPr>
            <a:spLocks noGrp="1"/>
          </p:cNvSpPr>
          <p:nvPr>
            <p:ph type="sldNum" sz="quarter" idx="12"/>
          </p:nvPr>
        </p:nvSpPr>
        <p:spPr/>
        <p:txBody>
          <a:bodyPr/>
          <a:lstStyle/>
          <a:p>
            <a:fld id="{9C0BE7A8-8265-4257-9F97-1AB83C9A5D84}" type="slidenum">
              <a:rPr lang="en-US" smtClean="0"/>
              <a:t>32</a:t>
            </a:fld>
            <a:endParaRPr lang="en-US" dirty="0"/>
          </a:p>
        </p:txBody>
      </p:sp>
      <p:sp>
        <p:nvSpPr>
          <p:cNvPr id="270340" name="Text Box 4"/>
          <p:cNvSpPr txBox="1">
            <a:spLocks noChangeArrowheads="1"/>
          </p:cNvSpPr>
          <p:nvPr/>
        </p:nvSpPr>
        <p:spPr bwMode="auto">
          <a:xfrm>
            <a:off x="2762500" y="5237933"/>
            <a:ext cx="5143500" cy="307777"/>
          </a:xfrm>
          <a:prstGeom prst="rect">
            <a:avLst/>
          </a:prstGeom>
          <a:noFill/>
          <a:ln w="9525">
            <a:noFill/>
            <a:miter lim="800000"/>
            <a:headEnd/>
            <a:tailEnd/>
          </a:ln>
          <a:effectLst/>
        </p:spPr>
        <p:txBody>
          <a:bodyPr>
            <a:spAutoFit/>
          </a:bodyPr>
          <a:lstStyle/>
          <a:p>
            <a:pPr algn="r">
              <a:spcBef>
                <a:spcPct val="50000"/>
              </a:spcBef>
            </a:pPr>
            <a:r>
              <a:rPr lang="en-US" sz="1400" b="1" dirty="0"/>
              <a:t>See NIH Grants Policy Statement and </a:t>
            </a:r>
            <a:r>
              <a:rPr lang="en-US" sz="1400" b="1" dirty="0">
                <a:hlinkClick r:id="rId3"/>
              </a:rPr>
              <a:t>NOT-OD-18-154</a:t>
            </a:r>
            <a:endParaRPr lang="en-US" sz="1400" b="1" dirty="0"/>
          </a:p>
        </p:txBody>
      </p:sp>
    </p:spTree>
    <p:extLst>
      <p:ext uri="{BB962C8B-B14F-4D97-AF65-F5344CB8AC3E}">
        <p14:creationId xmlns:p14="http://schemas.microsoft.com/office/powerpoint/2010/main" val="3766362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5B42-A0E2-4409-8615-894E1AE371CD}"/>
              </a:ext>
            </a:extLst>
          </p:cNvPr>
          <p:cNvSpPr>
            <a:spLocks noGrp="1"/>
          </p:cNvSpPr>
          <p:nvPr>
            <p:ph type="title"/>
          </p:nvPr>
        </p:nvSpPr>
        <p:spPr>
          <a:xfrm>
            <a:off x="2307871" y="1879615"/>
            <a:ext cx="6781212" cy="1147670"/>
          </a:xfrm>
        </p:spPr>
        <p:txBody>
          <a:bodyPr>
            <a:normAutofit fontScale="90000"/>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Institutional Training Grants</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Post-Award Issues</a:t>
            </a:r>
            <a:endParaRPr lang="en-US" sz="3600" b="1"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4BD0224B-69AF-42D0-8793-04E6BA10275A}"/>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33</a:t>
            </a:fld>
            <a:endParaRPr lang="en-US" dirty="0"/>
          </a:p>
        </p:txBody>
      </p:sp>
    </p:spTree>
    <p:extLst>
      <p:ext uri="{BB962C8B-B14F-4D97-AF65-F5344CB8AC3E}">
        <p14:creationId xmlns:p14="http://schemas.microsoft.com/office/powerpoint/2010/main" val="3034350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1092983" y="379707"/>
            <a:ext cx="9056404" cy="553556"/>
          </a:xfrm>
        </p:spPr>
        <p:txBody>
          <a:bodyPr>
            <a:noAutofit/>
          </a:bodyPr>
          <a:lstStyle/>
          <a:p>
            <a:pPr algn="ctr"/>
            <a:r>
              <a:rPr lang="en-US" sz="2400" b="1" dirty="0">
                <a:solidFill>
                  <a:schemeClr val="tx1"/>
                </a:solidFill>
                <a:effectLst>
                  <a:outerShdw blurRad="38100" dist="38100" dir="2700000" algn="tl">
                    <a:srgbClr val="000000">
                      <a:alpha val="43137"/>
                    </a:srgbClr>
                  </a:outerShdw>
                </a:effectLst>
              </a:rPr>
              <a:t>xTRAIN — Appointment and Termination Notices</a:t>
            </a:r>
          </a:p>
        </p:txBody>
      </p:sp>
      <p:sp>
        <p:nvSpPr>
          <p:cNvPr id="406531" name="Rectangle 3"/>
          <p:cNvSpPr>
            <a:spLocks noGrp="1" noChangeArrowheads="1"/>
          </p:cNvSpPr>
          <p:nvPr>
            <p:ph idx="1"/>
          </p:nvPr>
        </p:nvSpPr>
        <p:spPr>
          <a:xfrm>
            <a:off x="1895135" y="1071818"/>
            <a:ext cx="7886818" cy="4388118"/>
          </a:xfrm>
          <a:noFill/>
        </p:spPr>
        <p:txBody>
          <a:bodyPr>
            <a:normAutofit/>
          </a:bodyPr>
          <a:lstStyle/>
          <a:p>
            <a:pPr>
              <a:lnSpc>
                <a:spcPct val="120000"/>
              </a:lnSpc>
              <a:spcBef>
                <a:spcPts val="0"/>
              </a:spcBef>
              <a:spcAft>
                <a:spcPts val="600"/>
              </a:spcAft>
            </a:pPr>
            <a:r>
              <a:rPr lang="en-US" sz="1800" b="1" dirty="0">
                <a:solidFill>
                  <a:schemeClr val="tx1"/>
                </a:solidFill>
                <a:latin typeface="Arial" panose="020B0604020202020204" pitchFamily="34" charset="0"/>
                <a:cs typeface="Arial" panose="020B0604020202020204" pitchFamily="34" charset="0"/>
              </a:rPr>
              <a:t>xTRAIN:  </a:t>
            </a:r>
            <a:r>
              <a:rPr lang="en-US" sz="1800" dirty="0">
                <a:solidFill>
                  <a:schemeClr val="tx1"/>
                </a:solidFill>
                <a:latin typeface="Arial" panose="020B0604020202020204" pitchFamily="34" charset="0"/>
                <a:cs typeface="Arial" panose="020B0604020202020204" pitchFamily="34" charset="0"/>
              </a:rPr>
              <a:t>eRA Commons electronic submission of trainee appointments, reappointments, amendments, and Termination Notices – </a:t>
            </a:r>
            <a:r>
              <a:rPr lang="en-US" sz="1800" u="sng" dirty="0">
                <a:solidFill>
                  <a:schemeClr val="tx1"/>
                </a:solidFill>
                <a:latin typeface="Arial" panose="020B0604020202020204" pitchFamily="34" charset="0"/>
                <a:cs typeface="Arial" panose="020B0604020202020204" pitchFamily="34" charset="0"/>
              </a:rPr>
              <a:t>REQUIRED</a:t>
            </a:r>
          </a:p>
          <a:p>
            <a:pPr>
              <a:lnSpc>
                <a:spcPct val="120000"/>
              </a:lnSpc>
              <a:spcBef>
                <a:spcPts val="0"/>
              </a:spcBef>
              <a:spcAft>
                <a:spcPts val="600"/>
              </a:spcAft>
            </a:pPr>
            <a:r>
              <a:rPr lang="en-US" sz="1800" b="1" dirty="0">
                <a:solidFill>
                  <a:schemeClr val="tx1"/>
                </a:solidFill>
                <a:latin typeface="Arial" panose="020B0604020202020204" pitchFamily="34" charset="0"/>
                <a:cs typeface="Arial" panose="020B0604020202020204" pitchFamily="34" charset="0"/>
              </a:rPr>
              <a:t>Appointment Forms (PHS 2271)</a:t>
            </a:r>
          </a:p>
          <a:p>
            <a:pPr lvl="1">
              <a:lnSpc>
                <a:spcPct val="120000"/>
              </a:lnSpc>
              <a:spcBef>
                <a:spcPts val="0"/>
              </a:spcBef>
              <a:spcAft>
                <a:spcPts val="60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Due on or before the start of the appointment period</a:t>
            </a:r>
          </a:p>
          <a:p>
            <a:pPr lvl="1">
              <a:lnSpc>
                <a:spcPct val="120000"/>
              </a:lnSpc>
              <a:spcBef>
                <a:spcPts val="0"/>
              </a:spcBef>
              <a:spcAft>
                <a:spcPts val="60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No stipend or other allowance may be paid until submitted</a:t>
            </a:r>
          </a:p>
          <a:p>
            <a:pPr lvl="1">
              <a:lnSpc>
                <a:spcPct val="120000"/>
              </a:lnSpc>
              <a:spcBef>
                <a:spcPts val="0"/>
              </a:spcBef>
              <a:spcAft>
                <a:spcPts val="60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Delinquent submissions (&gt; 30 days) may result in disallowance</a:t>
            </a:r>
          </a:p>
          <a:p>
            <a:pPr>
              <a:spcAft>
                <a:spcPts val="450"/>
              </a:spcAft>
            </a:pPr>
            <a:r>
              <a:rPr lang="en-US" sz="1800" b="1" dirty="0">
                <a:solidFill>
                  <a:schemeClr val="tx1"/>
                </a:solidFill>
                <a:latin typeface="Arial" panose="020B0604020202020204" pitchFamily="34" charset="0"/>
                <a:cs typeface="Arial" panose="020B0604020202020204" pitchFamily="34" charset="0"/>
              </a:rPr>
              <a:t>Termination Notices (PHS 416-7)</a:t>
            </a:r>
          </a:p>
          <a:p>
            <a:pPr lvl="1">
              <a:spcAft>
                <a:spcPts val="45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Required at time an appointment is ending</a:t>
            </a:r>
          </a:p>
          <a:p>
            <a:pPr lvl="1">
              <a:spcAft>
                <a:spcPts val="45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Reflects total period of support &amp; NIH stipend only (do not include any supplementation)</a:t>
            </a:r>
          </a:p>
          <a:p>
            <a:pPr lvl="1">
              <a:spcAft>
                <a:spcPts val="45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If there was a hiatus of support, report only current period</a:t>
            </a:r>
          </a:p>
          <a:p>
            <a:pPr>
              <a:spcAft>
                <a:spcPts val="450"/>
              </a:spcAft>
            </a:pPr>
            <a:endParaRPr lang="en-US" sz="1800" b="1" dirty="0">
              <a:solidFill>
                <a:schemeClr val="tx1"/>
              </a:solidFill>
            </a:endParaRPr>
          </a:p>
          <a:p>
            <a:pPr>
              <a:spcAft>
                <a:spcPts val="450"/>
              </a:spcAft>
            </a:pPr>
            <a:endParaRPr lang="en-US" sz="1800" dirty="0">
              <a:solidFill>
                <a:schemeClr val="tx1"/>
              </a:solidFill>
            </a:endParaRPr>
          </a:p>
        </p:txBody>
      </p:sp>
      <p:sp>
        <p:nvSpPr>
          <p:cNvPr id="2" name="Slide Number Placeholder 1"/>
          <p:cNvSpPr>
            <a:spLocks noGrp="1"/>
          </p:cNvSpPr>
          <p:nvPr>
            <p:ph type="sldNum" sz="quarter" idx="12"/>
          </p:nvPr>
        </p:nvSpPr>
        <p:spPr/>
        <p:txBody>
          <a:bodyPr/>
          <a:lstStyle/>
          <a:p>
            <a:fld id="{9C0BE7A8-8265-4257-9F97-1AB83C9A5D84}" type="slidenum">
              <a:rPr lang="en-US" smtClean="0"/>
              <a:t>34</a:t>
            </a:fld>
            <a:endParaRPr lang="en-US" dirty="0"/>
          </a:p>
        </p:txBody>
      </p:sp>
    </p:spTree>
    <p:extLst>
      <p:ext uri="{BB962C8B-B14F-4D97-AF65-F5344CB8AC3E}">
        <p14:creationId xmlns:p14="http://schemas.microsoft.com/office/powerpoint/2010/main" val="2298436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2839644" y="592584"/>
            <a:ext cx="4853573" cy="613022"/>
          </a:xfrm>
        </p:spPr>
        <p:txBody>
          <a:bodyPr>
            <a:noAutofit/>
          </a:bodyPr>
          <a:lstStyle/>
          <a:p>
            <a:pPr algn="ctr"/>
            <a:r>
              <a:rPr lang="en-US" sz="3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Trainee Appointments</a:t>
            </a:r>
          </a:p>
        </p:txBody>
      </p:sp>
      <p:sp>
        <p:nvSpPr>
          <p:cNvPr id="322563" name="Rectangle 3"/>
          <p:cNvSpPr>
            <a:spLocks noGrp="1" noChangeArrowheads="1"/>
          </p:cNvSpPr>
          <p:nvPr>
            <p:ph idx="1"/>
          </p:nvPr>
        </p:nvSpPr>
        <p:spPr>
          <a:xfrm>
            <a:off x="1988598" y="1455844"/>
            <a:ext cx="7812349" cy="3568917"/>
          </a:xfrm>
        </p:spPr>
        <p:txBody>
          <a:bodyPr>
            <a:normAutofit/>
          </a:bodyPr>
          <a:lstStyle/>
          <a:p>
            <a:pPr>
              <a:spcAft>
                <a:spcPts val="1350"/>
              </a:spcAft>
            </a:pPr>
            <a:r>
              <a:rPr lang="en-US" sz="2000" dirty="0">
                <a:solidFill>
                  <a:schemeClr val="tx1"/>
                </a:solidFill>
                <a:latin typeface="Arial" panose="020B0604020202020204" pitchFamily="34" charset="0"/>
                <a:cs typeface="Arial" panose="020B0604020202020204" pitchFamily="34" charset="0"/>
              </a:rPr>
              <a:t>Trainees considered full-time participants in training program (40 hrs/wk)</a:t>
            </a:r>
          </a:p>
          <a:p>
            <a:pPr>
              <a:spcAft>
                <a:spcPts val="1350"/>
              </a:spcAft>
            </a:pPr>
            <a:r>
              <a:rPr lang="en-US" sz="2000" dirty="0">
                <a:solidFill>
                  <a:schemeClr val="tx1"/>
                </a:solidFill>
                <a:latin typeface="Arial" panose="020B0604020202020204" pitchFamily="34" charset="0"/>
                <a:cs typeface="Arial" panose="020B0604020202020204" pitchFamily="34" charset="0"/>
              </a:rPr>
              <a:t>Most appointments are 12 months in duration</a:t>
            </a:r>
          </a:p>
          <a:p>
            <a:pPr>
              <a:spcAft>
                <a:spcPts val="1350"/>
              </a:spcAft>
            </a:pPr>
            <a:r>
              <a:rPr lang="en-US" sz="2000" dirty="0">
                <a:solidFill>
                  <a:schemeClr val="tx1"/>
                </a:solidFill>
                <a:latin typeface="Arial" panose="020B0604020202020204" pitchFamily="34" charset="0"/>
                <a:cs typeface="Arial" panose="020B0604020202020204" pitchFamily="34" charset="0"/>
              </a:rPr>
              <a:t>Appointments less than 9 months not allowed unless completing a planned training program </a:t>
            </a:r>
          </a:p>
          <a:p>
            <a:pPr>
              <a:spcAft>
                <a:spcPts val="1350"/>
              </a:spcAft>
            </a:pPr>
            <a:r>
              <a:rPr lang="en-US" sz="2000" dirty="0">
                <a:solidFill>
                  <a:schemeClr val="tx1"/>
                </a:solidFill>
                <a:latin typeface="Arial" panose="020B0604020202020204" pitchFamily="34" charset="0"/>
                <a:cs typeface="Arial" panose="020B0604020202020204" pitchFamily="34" charset="0"/>
              </a:rPr>
              <a:t>Appointments may begin </a:t>
            </a:r>
            <a:r>
              <a:rPr lang="en-US" sz="2000" u="sng" dirty="0">
                <a:solidFill>
                  <a:schemeClr val="tx1"/>
                </a:solidFill>
                <a:latin typeface="Arial" panose="020B0604020202020204" pitchFamily="34" charset="0"/>
                <a:cs typeface="Arial" panose="020B0604020202020204" pitchFamily="34" charset="0"/>
              </a:rPr>
              <a:t>any time</a:t>
            </a:r>
            <a:r>
              <a:rPr lang="en-US" sz="2000" dirty="0">
                <a:solidFill>
                  <a:schemeClr val="tx1"/>
                </a:solidFill>
                <a:latin typeface="Arial" panose="020B0604020202020204" pitchFamily="34" charset="0"/>
                <a:cs typeface="Arial" panose="020B0604020202020204" pitchFamily="34" charset="0"/>
              </a:rPr>
              <a:t> during the budget period</a:t>
            </a:r>
          </a:p>
        </p:txBody>
      </p:sp>
      <p:sp>
        <p:nvSpPr>
          <p:cNvPr id="2" name="Slide Number Placeholder 1"/>
          <p:cNvSpPr>
            <a:spLocks noGrp="1"/>
          </p:cNvSpPr>
          <p:nvPr>
            <p:ph type="sldNum" sz="quarter" idx="12"/>
          </p:nvPr>
        </p:nvSpPr>
        <p:spPr/>
        <p:txBody>
          <a:bodyPr/>
          <a:lstStyle/>
          <a:p>
            <a:fld id="{9C0BE7A8-8265-4257-9F97-1AB83C9A5D84}" type="slidenum">
              <a:rPr lang="en-US" smtClean="0"/>
              <a:t>35</a:t>
            </a:fld>
            <a:endParaRPr lang="en-US" dirty="0"/>
          </a:p>
        </p:txBody>
      </p:sp>
    </p:spTree>
    <p:extLst>
      <p:ext uri="{BB962C8B-B14F-4D97-AF65-F5344CB8AC3E}">
        <p14:creationId xmlns:p14="http://schemas.microsoft.com/office/powerpoint/2010/main" val="1163439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96A6-DEBB-4AC8-85C7-DAF751BD3DCB}"/>
              </a:ext>
            </a:extLst>
          </p:cNvPr>
          <p:cNvSpPr>
            <a:spLocks noGrp="1"/>
          </p:cNvSpPr>
          <p:nvPr>
            <p:ph type="title"/>
          </p:nvPr>
        </p:nvSpPr>
        <p:spPr>
          <a:xfrm>
            <a:off x="2160771" y="520092"/>
            <a:ext cx="7426406" cy="1067408"/>
          </a:xfrm>
        </p:spPr>
        <p:txBody>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Appointments</a:t>
            </a:r>
          </a:p>
        </p:txBody>
      </p:sp>
      <p:sp>
        <p:nvSpPr>
          <p:cNvPr id="3" name="Content Placeholder 2">
            <a:extLst>
              <a:ext uri="{FF2B5EF4-FFF2-40B4-BE49-F238E27FC236}">
                <a16:creationId xmlns:a16="http://schemas.microsoft.com/office/drawing/2014/main" id="{1986945B-0148-439F-8372-46C82A56881A}"/>
              </a:ext>
            </a:extLst>
          </p:cNvPr>
          <p:cNvSpPr>
            <a:spLocks noGrp="1"/>
          </p:cNvSpPr>
          <p:nvPr>
            <p:ph idx="1"/>
          </p:nvPr>
        </p:nvSpPr>
        <p:spPr>
          <a:xfrm>
            <a:off x="2160771" y="1341968"/>
            <a:ext cx="7429500" cy="3966632"/>
          </a:xfrm>
        </p:spPr>
        <p:txBody>
          <a:bodyPr>
            <a:normAutofit fontScale="85000" lnSpcReduction="10000"/>
          </a:bodyPr>
          <a:lstStyle/>
          <a:p>
            <a:pPr marL="0" indent="0">
              <a:lnSpc>
                <a:spcPct val="110000"/>
              </a:lnSpc>
              <a:spcBef>
                <a:spcPts val="1200"/>
              </a:spcBef>
              <a:buNone/>
            </a:pPr>
            <a:r>
              <a:rPr lang="en-US" altLang="en-US" sz="2400" dirty="0">
                <a:latin typeface="Arial" panose="020B0604020202020204" pitchFamily="34" charset="0"/>
                <a:cs typeface="Arial" panose="020B0604020202020204" pitchFamily="34" charset="0"/>
              </a:rPr>
              <a:t>Training slots vs. Training months</a:t>
            </a:r>
          </a:p>
          <a:p>
            <a:pPr lvl="1">
              <a:lnSpc>
                <a:spcPct val="110000"/>
              </a:lnSpc>
              <a:spcBef>
                <a:spcPts val="120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Varies according to IC</a:t>
            </a:r>
          </a:p>
          <a:p>
            <a:pPr lvl="1">
              <a:lnSpc>
                <a:spcPct val="110000"/>
              </a:lnSpc>
              <a:spcBef>
                <a:spcPts val="120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3 FTTPs = 36 training months (3 x 12)</a:t>
            </a:r>
          </a:p>
          <a:p>
            <a:pPr lvl="1">
              <a:lnSpc>
                <a:spcPct val="110000"/>
              </a:lnSpc>
              <a:spcBef>
                <a:spcPts val="120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Look for footnote under terms and conditions or contact       	awarding IC</a:t>
            </a:r>
          </a:p>
          <a:p>
            <a:pPr lvl="1">
              <a:lnSpc>
                <a:spcPct val="110000"/>
              </a:lnSpc>
              <a:spcBef>
                <a:spcPts val="120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Example:  This award includes funds to support X 	trainees (xx Training Months).  The maximum number of 	trainees that may be appointed without the prior written 	approval of NIGMS staff is  X   ( xx Training Months) if 	funds are available through rebudgeting.</a:t>
            </a:r>
          </a:p>
          <a:p>
            <a:endParaRPr lang="en-US" dirty="0"/>
          </a:p>
        </p:txBody>
      </p:sp>
      <p:sp>
        <p:nvSpPr>
          <p:cNvPr id="5" name="Rectangle 4">
            <a:extLst>
              <a:ext uri="{FF2B5EF4-FFF2-40B4-BE49-F238E27FC236}">
                <a16:creationId xmlns:a16="http://schemas.microsoft.com/office/drawing/2014/main" id="{E63F6FC8-782D-4600-A508-ECE91FB72CFB}"/>
              </a:ext>
            </a:extLst>
          </p:cNvPr>
          <p:cNvSpPr/>
          <p:nvPr/>
        </p:nvSpPr>
        <p:spPr>
          <a:xfrm>
            <a:off x="698760" y="621201"/>
            <a:ext cx="405880" cy="332399"/>
          </a:xfrm>
          <a:prstGeom prst="rect">
            <a:avLst/>
          </a:prstGeom>
        </p:spPr>
        <p:txBody>
          <a:bodyPr wrap="none">
            <a:spAutoFit/>
          </a:bodyPr>
          <a:lstStyle/>
          <a:p>
            <a:r>
              <a:rPr lang="en-US" dirty="0">
                <a:solidFill>
                  <a:schemeClr val="bg1"/>
                </a:solidFill>
              </a:rPr>
              <a:t>42</a:t>
            </a:r>
          </a:p>
        </p:txBody>
      </p:sp>
    </p:spTree>
    <p:extLst>
      <p:ext uri="{BB962C8B-B14F-4D97-AF65-F5344CB8AC3E}">
        <p14:creationId xmlns:p14="http://schemas.microsoft.com/office/powerpoint/2010/main" val="665135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A4C7C-1D65-48D9-9128-E1C194EB55C6}"/>
              </a:ext>
            </a:extLst>
          </p:cNvPr>
          <p:cNvSpPr txBox="1"/>
          <p:nvPr/>
        </p:nvSpPr>
        <p:spPr>
          <a:xfrm>
            <a:off x="1906356" y="4033391"/>
            <a:ext cx="7371548"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Trainee costs expensed from year of appointment. </a:t>
            </a:r>
          </a:p>
          <a:p>
            <a:pPr marL="285750" indent="-285750">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“Overlapping” Stipend &amp; Tuition (3 months) reported as unliquidated obligation on FFR. NOT carryover.</a:t>
            </a:r>
            <a:endParaRPr lang="en-US" dirty="0"/>
          </a:p>
        </p:txBody>
      </p:sp>
      <p:sp>
        <p:nvSpPr>
          <p:cNvPr id="65541" name="Rectangle 5"/>
          <p:cNvSpPr>
            <a:spLocks noGrp="1" noChangeArrowheads="1"/>
          </p:cNvSpPr>
          <p:nvPr>
            <p:ph type="body" idx="1"/>
          </p:nvPr>
        </p:nvSpPr>
        <p:spPr>
          <a:xfrm>
            <a:off x="1968500" y="1016000"/>
            <a:ext cx="7471177" cy="1841500"/>
          </a:xfrm>
          <a:noFill/>
          <a:ln/>
        </p:spPr>
        <p:txBody>
          <a:bodyPr>
            <a:normAutofit/>
          </a:bodyPr>
          <a:lstStyle/>
          <a:p>
            <a:pPr>
              <a:lnSpc>
                <a:spcPct val="90000"/>
              </a:lnSpc>
              <a:buFont typeface="Wingdings" pitchFamily="2" charset="2"/>
              <a:buNone/>
            </a:pPr>
            <a:r>
              <a:rPr lang="en-US" sz="2333" dirty="0">
                <a:latin typeface="Arial" panose="020B0604020202020204" pitchFamily="34" charset="0"/>
                <a:cs typeface="Arial" panose="020B0604020202020204" pitchFamily="34" charset="0"/>
              </a:rPr>
              <a:t>An appointment period may overlap budget periods</a:t>
            </a:r>
          </a:p>
          <a:p>
            <a:pPr>
              <a:lnSpc>
                <a:spcPct val="90000"/>
              </a:lnSpc>
              <a:buFont typeface="Wingdings" pitchFamily="2" charset="2"/>
              <a:buNone/>
            </a:pPr>
            <a:endParaRPr lang="en-US" sz="2333" dirty="0">
              <a:latin typeface="Arial" panose="020B0604020202020204" pitchFamily="34" charset="0"/>
              <a:cs typeface="Arial" panose="020B0604020202020204" pitchFamily="34" charset="0"/>
            </a:endParaRPr>
          </a:p>
          <a:p>
            <a:pPr>
              <a:lnSpc>
                <a:spcPct val="90000"/>
              </a:lnSpc>
              <a:buFont typeface="Wingdings" pitchFamily="2" charset="2"/>
              <a:buNone/>
            </a:pPr>
            <a:r>
              <a:rPr lang="en-US" sz="2333" dirty="0">
                <a:latin typeface="Arial" panose="020B0604020202020204" pitchFamily="34" charset="0"/>
                <a:cs typeface="Arial" panose="020B0604020202020204" pitchFamily="34" charset="0"/>
              </a:rPr>
              <a:t>    </a:t>
            </a:r>
            <a:r>
              <a:rPr lang="en-US" sz="2333" dirty="0">
                <a:solidFill>
                  <a:schemeClr val="accent1">
                    <a:lumMod val="75000"/>
                  </a:schemeClr>
                </a:solidFill>
                <a:latin typeface="Arial" panose="020B0604020202020204" pitchFamily="34" charset="0"/>
                <a:cs typeface="Arial" panose="020B0604020202020204" pitchFamily="34" charset="0"/>
              </a:rPr>
              <a:t>Budget </a:t>
            </a:r>
            <a:r>
              <a:rPr lang="en-US" sz="2333" dirty="0">
                <a:solidFill>
                  <a:schemeClr val="accent1">
                    <a:lumMod val="75000"/>
                  </a:schemeClr>
                </a:solidFill>
                <a:effectLst>
                  <a:outerShdw blurRad="38100" dist="38100" dir="2700000" algn="tl">
                    <a:srgbClr val="FFFFFF"/>
                  </a:outerShdw>
                </a:effectLst>
                <a:latin typeface="Arial" panose="020B0604020202020204" pitchFamily="34" charset="0"/>
                <a:cs typeface="Arial" panose="020B0604020202020204" pitchFamily="34" charset="0"/>
              </a:rPr>
              <a:t>Year 1 (FY18)</a:t>
            </a:r>
            <a:r>
              <a:rPr lang="en-US" sz="2333" dirty="0">
                <a:solidFill>
                  <a:srgbClr val="C00000"/>
                </a:solidFill>
                <a:latin typeface="Arial" panose="020B0604020202020204" pitchFamily="34" charset="0"/>
                <a:cs typeface="Arial" panose="020B0604020202020204" pitchFamily="34" charset="0"/>
              </a:rPr>
              <a:t>	</a:t>
            </a:r>
            <a:r>
              <a:rPr lang="en-US" sz="2333" dirty="0">
                <a:latin typeface="Arial" panose="020B0604020202020204" pitchFamily="34" charset="0"/>
                <a:cs typeface="Arial" panose="020B0604020202020204" pitchFamily="34" charset="0"/>
              </a:rPr>
              <a:t>	   </a:t>
            </a:r>
            <a:r>
              <a:rPr lang="en-US" sz="2333" dirty="0">
                <a:solidFill>
                  <a:schemeClr val="accent1">
                    <a:lumMod val="75000"/>
                  </a:schemeClr>
                </a:solidFill>
                <a:latin typeface="Arial" panose="020B0604020202020204" pitchFamily="34" charset="0"/>
                <a:cs typeface="Arial" panose="020B0604020202020204" pitchFamily="34" charset="0"/>
              </a:rPr>
              <a:t>Budget </a:t>
            </a:r>
            <a:r>
              <a:rPr lang="en-US" sz="2333" dirty="0">
                <a:solidFill>
                  <a:schemeClr val="accent1">
                    <a:lumMod val="75000"/>
                  </a:schemeClr>
                </a:solidFill>
                <a:effectLst>
                  <a:outerShdw blurRad="38100" dist="38100" dir="2700000" algn="tl">
                    <a:srgbClr val="FFFFFF"/>
                  </a:outerShdw>
                </a:effectLst>
                <a:latin typeface="Arial" panose="020B0604020202020204" pitchFamily="34" charset="0"/>
                <a:cs typeface="Arial" panose="020B0604020202020204" pitchFamily="34" charset="0"/>
              </a:rPr>
              <a:t>Year 2 (FY19)</a:t>
            </a:r>
          </a:p>
          <a:p>
            <a:pPr>
              <a:lnSpc>
                <a:spcPct val="90000"/>
              </a:lnSpc>
              <a:buFont typeface="Wingdings" pitchFamily="2" charset="2"/>
              <a:buNone/>
            </a:pPr>
            <a:r>
              <a:rPr lang="en-US" sz="2000" dirty="0">
                <a:latin typeface="Arial" panose="020B0604020202020204" pitchFamily="34" charset="0"/>
                <a:cs typeface="Arial" panose="020B0604020202020204" pitchFamily="34" charset="0"/>
              </a:rPr>
              <a:t>	5/1/2018 – 4/30/2019</a:t>
            </a:r>
            <a:r>
              <a:rPr lang="en-US" sz="2333"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5/1/2019 – 4/30/2020</a:t>
            </a:r>
          </a:p>
        </p:txBody>
      </p:sp>
      <p:sp>
        <p:nvSpPr>
          <p:cNvPr id="65542" name="Text Box 6"/>
          <p:cNvSpPr txBox="1">
            <a:spLocks noChangeArrowheads="1"/>
          </p:cNvSpPr>
          <p:nvPr/>
        </p:nvSpPr>
        <p:spPr bwMode="auto">
          <a:xfrm>
            <a:off x="3144955" y="3000715"/>
            <a:ext cx="3175000" cy="571160"/>
          </a:xfrm>
          <a:prstGeom prst="rect">
            <a:avLst/>
          </a:prstGeom>
          <a:solidFill>
            <a:schemeClr val="accent2">
              <a:lumMod val="75000"/>
            </a:schemeClr>
          </a:solidFill>
          <a:ln w="9525">
            <a:solidFill>
              <a:srgbClr val="000000"/>
            </a:solidFill>
            <a:miter lim="800000"/>
            <a:headEnd/>
            <a:tailEnd/>
          </a:ln>
        </p:spPr>
        <p:txBody>
          <a:bodyPr/>
          <a:lstStyle/>
          <a:p>
            <a:pPr algn="ctr"/>
            <a:r>
              <a:rPr kumimoji="1" lang="en-US" sz="1600" b="1" dirty="0">
                <a:solidFill>
                  <a:schemeClr val="bg1"/>
                </a:solidFill>
                <a:latin typeface="Arial" panose="020B0604020202020204" pitchFamily="34" charset="0"/>
                <a:cs typeface="Arial" panose="020B0604020202020204" pitchFamily="34" charset="0"/>
              </a:rPr>
              <a:t>Trainee 1 Appointment </a:t>
            </a:r>
          </a:p>
          <a:p>
            <a:pPr algn="ctr"/>
            <a:r>
              <a:rPr kumimoji="1" lang="en-US" sz="1600" b="1" dirty="0">
                <a:solidFill>
                  <a:schemeClr val="bg1"/>
                </a:solidFill>
                <a:latin typeface="Arial" panose="020B0604020202020204" pitchFamily="34" charset="0"/>
                <a:cs typeface="Arial" panose="020B0604020202020204" pitchFamily="34" charset="0"/>
              </a:rPr>
              <a:t>8/1/2018 – 7/31/2019</a:t>
            </a:r>
          </a:p>
        </p:txBody>
      </p:sp>
      <p:sp>
        <p:nvSpPr>
          <p:cNvPr id="65544" name="Line 8">
            <a:extLst>
              <a:ext uri="{C183D7F6-B498-43B3-948B-1728B52AA6E4}">
                <adec:decorative xmlns:adec="http://schemas.microsoft.com/office/drawing/2017/decorative" val="1"/>
              </a:ext>
            </a:extLst>
          </p:cNvPr>
          <p:cNvSpPr>
            <a:spLocks noChangeShapeType="1"/>
          </p:cNvSpPr>
          <p:nvPr/>
        </p:nvSpPr>
        <p:spPr bwMode="auto">
          <a:xfrm>
            <a:off x="2349500" y="2730500"/>
            <a:ext cx="5842000" cy="0"/>
          </a:xfrm>
          <a:prstGeom prst="line">
            <a:avLst/>
          </a:prstGeom>
          <a:noFill/>
          <a:ln w="12700">
            <a:solidFill>
              <a:schemeClr val="tx1"/>
            </a:solidFill>
            <a:round/>
            <a:headEnd type="none" w="sm" len="sm"/>
            <a:tailEnd type="none" w="sm" len="sm"/>
          </a:ln>
          <a:effectLst/>
        </p:spPr>
        <p:txBody>
          <a:bodyPr wrap="none" anchor="ctr"/>
          <a:lstStyle/>
          <a:p>
            <a:endParaRPr lang="en-US" sz="1300" dirty="0"/>
          </a:p>
        </p:txBody>
      </p:sp>
      <p:sp>
        <p:nvSpPr>
          <p:cNvPr id="65546" name="Line 10">
            <a:extLst>
              <a:ext uri="{C183D7F6-B498-43B3-948B-1728B52AA6E4}">
                <adec:decorative xmlns:adec="http://schemas.microsoft.com/office/drawing/2017/decorative" val="1"/>
              </a:ext>
            </a:extLst>
          </p:cNvPr>
          <p:cNvSpPr>
            <a:spLocks noChangeShapeType="1"/>
          </p:cNvSpPr>
          <p:nvPr/>
        </p:nvSpPr>
        <p:spPr bwMode="auto">
          <a:xfrm>
            <a:off x="5383197" y="1889126"/>
            <a:ext cx="5549" cy="968374"/>
          </a:xfrm>
          <a:prstGeom prst="line">
            <a:avLst/>
          </a:prstGeom>
          <a:noFill/>
          <a:ln w="12700">
            <a:solidFill>
              <a:schemeClr val="tx1"/>
            </a:solidFill>
            <a:round/>
            <a:headEnd type="none" w="sm" len="sm"/>
            <a:tailEnd type="none" w="sm" len="sm"/>
          </a:ln>
          <a:effectLst/>
        </p:spPr>
        <p:txBody>
          <a:bodyPr wrap="none" anchor="ctr"/>
          <a:lstStyle/>
          <a:p>
            <a:endParaRPr lang="en-US" sz="1300" b="1" dirty="0"/>
          </a:p>
        </p:txBody>
      </p:sp>
      <p:sp>
        <p:nvSpPr>
          <p:cNvPr id="12" name="Slide Number Placeholder 1">
            <a:extLst>
              <a:ext uri="{FF2B5EF4-FFF2-40B4-BE49-F238E27FC236}">
                <a16:creationId xmlns:a16="http://schemas.microsoft.com/office/drawing/2014/main" id="{7ED2F0DC-1E9B-4D82-9F37-4DE6DB14341B}"/>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37</a:t>
            </a:fld>
            <a:endParaRPr lang="en-US" dirty="0"/>
          </a:p>
        </p:txBody>
      </p:sp>
      <p:sp>
        <p:nvSpPr>
          <p:cNvPr id="65540" name="Rectangle 4"/>
          <p:cNvSpPr>
            <a:spLocks noGrp="1" noChangeArrowheads="1"/>
          </p:cNvSpPr>
          <p:nvPr>
            <p:ph type="title"/>
          </p:nvPr>
        </p:nvSpPr>
        <p:spPr>
          <a:xfrm>
            <a:off x="2548692" y="253999"/>
            <a:ext cx="5189616" cy="500603"/>
          </a:xfrm>
          <a:noFill/>
          <a:ln/>
        </p:spPr>
        <p:txBody>
          <a:bodyPr anchor="b" anchorCtr="0">
            <a:normAutofit fontScale="90000"/>
          </a:bodyPr>
          <a:lstStyle/>
          <a:p>
            <a:pPr algn="ctr"/>
            <a:r>
              <a:rPr lang="en-US" sz="2800" b="1" dirty="0">
                <a:latin typeface="Arial" panose="020B0604020202020204" pitchFamily="34" charset="0"/>
                <a:cs typeface="Arial" panose="020B0604020202020204" pitchFamily="34" charset="0"/>
              </a:rPr>
              <a:t>“Overlapping” Appointment</a:t>
            </a:r>
            <a:endParaRPr lang="en-US"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131" y="233813"/>
            <a:ext cx="8187612" cy="422672"/>
          </a:xfrm>
        </p:spPr>
        <p:txBody>
          <a:bodyPr>
            <a:noAutofit/>
          </a:bodyPr>
          <a:lstStyle/>
          <a:p>
            <a:pPr algn="ctr"/>
            <a:r>
              <a:rPr lang="en-US" sz="2400" b="1" dirty="0"/>
              <a:t>Training Grants:  Allowable and Unallowable Costs</a:t>
            </a:r>
          </a:p>
        </p:txBody>
      </p:sp>
      <p:sp>
        <p:nvSpPr>
          <p:cNvPr id="4" name="Slide Number Placeholder 3"/>
          <p:cNvSpPr>
            <a:spLocks noGrp="1"/>
          </p:cNvSpPr>
          <p:nvPr>
            <p:ph type="sldNum" sz="quarter" idx="12"/>
          </p:nvPr>
        </p:nvSpPr>
        <p:spPr/>
        <p:txBody>
          <a:bodyPr/>
          <a:lstStyle/>
          <a:p>
            <a:fld id="{9C0BE7A8-8265-4257-9F97-1AB83C9A5D84}" type="slidenum">
              <a:rPr lang="en-US" smtClean="0"/>
              <a:t>38</a:t>
            </a:fld>
            <a:endParaRPr lang="en-US" dirty="0"/>
          </a:p>
        </p:txBody>
      </p:sp>
      <p:pic>
        <p:nvPicPr>
          <p:cNvPr id="5" name="Picture 4" descr="figure balancing a check mark and &quot;x&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890" y="844889"/>
            <a:ext cx="2203617" cy="1652713"/>
          </a:xfrm>
          <a:prstGeom prst="rect">
            <a:avLst/>
          </a:prstGeom>
        </p:spPr>
      </p:pic>
      <p:sp>
        <p:nvSpPr>
          <p:cNvPr id="7" name="TextBox 6"/>
          <p:cNvSpPr txBox="1"/>
          <p:nvPr/>
        </p:nvSpPr>
        <p:spPr>
          <a:xfrm>
            <a:off x="1617727" y="1062963"/>
            <a:ext cx="3949210" cy="3216265"/>
          </a:xfrm>
          <a:prstGeom prst="rect">
            <a:avLst/>
          </a:prstGeom>
          <a:noFill/>
        </p:spPr>
        <p:txBody>
          <a:bodyPr wrap="square" rtlCol="0">
            <a:spAutoFit/>
          </a:bodyPr>
          <a:lstStyle/>
          <a:p>
            <a:pPr>
              <a:spcAft>
                <a:spcPts val="600"/>
              </a:spcAft>
            </a:pPr>
            <a:r>
              <a:rPr lang="en-US" sz="1800" b="1" u="sng" dirty="0">
                <a:latin typeface="Arial" panose="020B0604020202020204" pitchFamily="34" charset="0"/>
                <a:cs typeface="Arial" panose="020B0604020202020204" pitchFamily="34" charset="0"/>
              </a:rPr>
              <a:t>Allowable</a:t>
            </a:r>
            <a:endParaRPr lang="en-US" sz="1800" b="1" i="1" u="sng" dirty="0">
              <a:latin typeface="Arial" panose="020B0604020202020204" pitchFamily="34" charset="0"/>
              <a:cs typeface="Arial" panose="020B0604020202020204" pitchFamily="34" charset="0"/>
            </a:endParaRP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Stipends</a:t>
            </a: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Trainee Tuition and Fees</a:t>
            </a: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Trainee Related Expenses</a:t>
            </a:r>
          </a:p>
          <a:p>
            <a:pPr marL="503904" lvl="1" indent="-214313">
              <a:spcAft>
                <a:spcPts val="600"/>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Health Insurance (self or family)</a:t>
            </a:r>
          </a:p>
          <a:p>
            <a:pPr marL="503904" lvl="1" indent="-214313">
              <a:spcAft>
                <a:spcPts val="600"/>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Medical liability and other special insurance (if required by the research) </a:t>
            </a:r>
          </a:p>
          <a:p>
            <a:pPr marL="503904" lvl="1" indent="-214313">
              <a:spcAft>
                <a:spcPts val="600"/>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Staff Salaries</a:t>
            </a:r>
          </a:p>
          <a:p>
            <a:pPr marL="503904" lvl="1" indent="-214313">
              <a:spcAft>
                <a:spcPts val="600"/>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Speaker Fees  </a:t>
            </a: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Trainee Travel</a:t>
            </a: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Facilities and Administrative Costs (8%)</a:t>
            </a:r>
          </a:p>
        </p:txBody>
      </p:sp>
      <p:sp>
        <p:nvSpPr>
          <p:cNvPr id="9" name="TextBox 8"/>
          <p:cNvSpPr txBox="1"/>
          <p:nvPr/>
        </p:nvSpPr>
        <p:spPr>
          <a:xfrm>
            <a:off x="5944174" y="2748577"/>
            <a:ext cx="3949211" cy="1754326"/>
          </a:xfrm>
          <a:prstGeom prst="rect">
            <a:avLst/>
          </a:prstGeom>
          <a:noFill/>
        </p:spPr>
        <p:txBody>
          <a:bodyPr wrap="square" rtlCol="0">
            <a:spAutoFit/>
          </a:bodyPr>
          <a:lstStyle/>
          <a:p>
            <a:pPr>
              <a:spcAft>
                <a:spcPts val="600"/>
              </a:spcAft>
            </a:pPr>
            <a:r>
              <a:rPr lang="en-US" sz="1800" b="1" u="sng" dirty="0">
                <a:latin typeface="Arial" panose="020B0604020202020204" pitchFamily="34" charset="0"/>
                <a:cs typeface="Arial" panose="020B0604020202020204" pitchFamily="34" charset="0"/>
              </a:rPr>
              <a:t>Unallowable</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Pre-Award Costs</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Trainee costs*- must be appointed</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Stipends * mid-appointment changes</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Trainee Travel – travel costs outside of the trainee appointment period</a:t>
            </a:r>
          </a:p>
        </p:txBody>
      </p:sp>
    </p:spTree>
    <p:extLst>
      <p:ext uri="{BB962C8B-B14F-4D97-AF65-F5344CB8AC3E}">
        <p14:creationId xmlns:p14="http://schemas.microsoft.com/office/powerpoint/2010/main" val="3455499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99" y="556608"/>
            <a:ext cx="7539609" cy="663821"/>
          </a:xfrm>
        </p:spPr>
        <p:txBody>
          <a:bodyPr>
            <a:normAutofit/>
          </a:bodyPr>
          <a:lstStyle/>
          <a:p>
            <a:pPr algn="ctr"/>
            <a:r>
              <a:rPr lang="en-US" sz="2400" b="1" dirty="0">
                <a:solidFill>
                  <a:schemeClr val="tx1"/>
                </a:solidFill>
              </a:rPr>
              <a:t>Research Performance Progress Reports (RPPR)</a:t>
            </a:r>
            <a:endParaRPr lang="en-US" sz="2400" dirty="0"/>
          </a:p>
        </p:txBody>
      </p:sp>
      <p:sp>
        <p:nvSpPr>
          <p:cNvPr id="4" name="Slide Number Placeholder 3"/>
          <p:cNvSpPr>
            <a:spLocks noGrp="1"/>
          </p:cNvSpPr>
          <p:nvPr>
            <p:ph type="sldNum" sz="quarter" idx="12"/>
          </p:nvPr>
        </p:nvSpPr>
        <p:spPr/>
        <p:txBody>
          <a:bodyPr/>
          <a:lstStyle/>
          <a:p>
            <a:fld id="{9C0BE7A8-8265-4257-9F97-1AB83C9A5D84}" type="slidenum">
              <a:rPr lang="en-US" smtClean="0"/>
              <a:t>39</a:t>
            </a:fld>
            <a:endParaRPr lang="en-US" dirty="0"/>
          </a:p>
        </p:txBody>
      </p:sp>
      <p:sp>
        <p:nvSpPr>
          <p:cNvPr id="7" name="Content Placeholder 3"/>
          <p:cNvSpPr txBox="1">
            <a:spLocks/>
          </p:cNvSpPr>
          <p:nvPr/>
        </p:nvSpPr>
        <p:spPr>
          <a:xfrm>
            <a:off x="1879599" y="1220429"/>
            <a:ext cx="7774763" cy="3841601"/>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1800"/>
              </a:spcAft>
              <a:buNone/>
            </a:pPr>
            <a:r>
              <a:rPr lang="en-US" sz="1600" b="1" dirty="0">
                <a:solidFill>
                  <a:schemeClr val="tx1"/>
                </a:solidFill>
                <a:latin typeface="Arial" panose="020B0604020202020204" pitchFamily="34" charset="0"/>
                <a:cs typeface="Arial" panose="020B0604020202020204" pitchFamily="34" charset="0"/>
              </a:rPr>
              <a:t>Annual </a:t>
            </a:r>
            <a:r>
              <a:rPr lang="en-US" sz="1600" b="1" kern="0" dirty="0">
                <a:solidFill>
                  <a:schemeClr val="tx1"/>
                </a:solidFill>
                <a:latin typeface="Arial" panose="020B0604020202020204" pitchFamily="34" charset="0"/>
                <a:cs typeface="Arial" panose="020B0604020202020204" pitchFamily="34" charset="0"/>
              </a:rPr>
              <a:t>RPPR</a:t>
            </a:r>
            <a:r>
              <a:rPr lang="en-US" sz="1600" kern="0" dirty="0">
                <a:solidFill>
                  <a:schemeClr val="tx1"/>
                </a:solidFill>
                <a:latin typeface="Arial" panose="020B0604020202020204" pitchFamily="34" charset="0"/>
                <a:cs typeface="Arial" panose="020B0604020202020204" pitchFamily="34" charset="0"/>
              </a:rPr>
              <a:t> – Use to describe a grant’s scientific progress, identify significant changes, report on personnel, and describe plans for the subsequent budget period or year.  [</a:t>
            </a:r>
            <a:r>
              <a:rPr lang="en-US" sz="1600" i="1" kern="0" dirty="0">
                <a:solidFill>
                  <a:schemeClr val="tx1"/>
                </a:solidFill>
                <a:latin typeface="Arial" panose="020B0604020202020204" pitchFamily="34" charset="0"/>
                <a:cs typeface="Arial" panose="020B0604020202020204" pitchFamily="34" charset="0"/>
              </a:rPr>
              <a:t>Due Date varies by IC</a:t>
            </a:r>
            <a:r>
              <a:rPr lang="en-US" sz="1600" kern="0" dirty="0">
                <a:solidFill>
                  <a:schemeClr val="tx1"/>
                </a:solidFill>
                <a:latin typeface="Arial" panose="020B0604020202020204" pitchFamily="34" charset="0"/>
                <a:cs typeface="Arial" panose="020B0604020202020204" pitchFamily="34" charset="0"/>
              </a:rPr>
              <a:t>]</a:t>
            </a:r>
          </a:p>
          <a:p>
            <a:pPr marL="0" indent="0">
              <a:lnSpc>
                <a:spcPct val="120000"/>
              </a:lnSpc>
              <a:spcBef>
                <a:spcPts val="0"/>
              </a:spcBef>
              <a:spcAft>
                <a:spcPts val="1800"/>
              </a:spcAft>
              <a:buNone/>
              <a:defRPr/>
            </a:pPr>
            <a:r>
              <a:rPr lang="en-US" sz="1600" b="1" kern="0" dirty="0">
                <a:solidFill>
                  <a:schemeClr val="tx1"/>
                </a:solidFill>
                <a:latin typeface="Arial" panose="020B0604020202020204" pitchFamily="34" charset="0"/>
                <a:cs typeface="Arial" panose="020B0604020202020204" pitchFamily="34" charset="0"/>
              </a:rPr>
              <a:t>Interim RPPR</a:t>
            </a:r>
            <a:r>
              <a:rPr lang="en-US" sz="1600" kern="0" dirty="0">
                <a:solidFill>
                  <a:schemeClr val="tx1"/>
                </a:solidFill>
                <a:latin typeface="Arial" panose="020B0604020202020204" pitchFamily="34" charset="0"/>
                <a:cs typeface="Arial" panose="020B0604020202020204" pitchFamily="34" charset="0"/>
              </a:rPr>
              <a:t> – Use when submitting a renewal (Type 2) application. If the Type 2 is not funded, the Interim RPPR will serve as the Final RPPR for the project. If the Type 2 is funded, the Interim RPPR will serve as the annual RPPR for the final year of the previous competitive segment.</a:t>
            </a:r>
            <a:r>
              <a:rPr lang="en-US" sz="1600" i="1" kern="0" dirty="0">
                <a:solidFill>
                  <a:schemeClr val="tx1"/>
                </a:solidFill>
                <a:latin typeface="Arial" panose="020B0604020202020204" pitchFamily="34" charset="0"/>
                <a:cs typeface="Arial" panose="020B0604020202020204" pitchFamily="34" charset="0"/>
              </a:rPr>
              <a:t>  [Due 120 days after period of performance end date of competitive segment.]</a:t>
            </a:r>
            <a:r>
              <a:rPr lang="en-US" sz="1600" b="1" i="1" kern="0" dirty="0">
                <a:solidFill>
                  <a:schemeClr val="tx1"/>
                </a:solidFill>
                <a:latin typeface="Arial" panose="020B0604020202020204" pitchFamily="34" charset="0"/>
                <a:cs typeface="Arial" panose="020B0604020202020204" pitchFamily="34" charset="0"/>
              </a:rPr>
              <a:t> </a:t>
            </a:r>
          </a:p>
          <a:p>
            <a:pPr marL="0" indent="0">
              <a:lnSpc>
                <a:spcPct val="120000"/>
              </a:lnSpc>
              <a:spcBef>
                <a:spcPts val="0"/>
              </a:spcBef>
              <a:spcAft>
                <a:spcPts val="1800"/>
              </a:spcAft>
              <a:buNone/>
              <a:defRPr/>
            </a:pPr>
            <a:r>
              <a:rPr lang="en-US" sz="1600" b="1" kern="0" dirty="0">
                <a:solidFill>
                  <a:schemeClr val="tx1"/>
                </a:solidFill>
                <a:latin typeface="Arial" panose="020B0604020202020204" pitchFamily="34" charset="0"/>
                <a:cs typeface="Arial" panose="020B0604020202020204" pitchFamily="34" charset="0"/>
              </a:rPr>
              <a:t>Final RPPR</a:t>
            </a:r>
            <a:r>
              <a:rPr lang="en-US" sz="1600" kern="0" dirty="0">
                <a:solidFill>
                  <a:schemeClr val="tx1"/>
                </a:solidFill>
                <a:latin typeface="Arial" panose="020B0604020202020204" pitchFamily="34" charset="0"/>
                <a:cs typeface="Arial" panose="020B0604020202020204" pitchFamily="34" charset="0"/>
              </a:rPr>
              <a:t> – Use as part of the grant closeout process to submit project outcomes in addition to the information submitted on the annual RPPR</a:t>
            </a:r>
            <a:r>
              <a:rPr lang="en-US" sz="1600" i="1" kern="0" dirty="0">
                <a:solidFill>
                  <a:schemeClr val="tx1"/>
                </a:solidFill>
                <a:latin typeface="Arial" panose="020B0604020202020204" pitchFamily="34" charset="0"/>
                <a:cs typeface="Arial" panose="020B0604020202020204" pitchFamily="34" charset="0"/>
              </a:rPr>
              <a:t>.  [Due 120 days after period of performance end date.]</a:t>
            </a:r>
          </a:p>
          <a:p>
            <a:pPr marL="0" indent="0">
              <a:lnSpc>
                <a:spcPct val="120000"/>
              </a:lnSpc>
              <a:spcBef>
                <a:spcPts val="0"/>
              </a:spcBef>
              <a:spcAft>
                <a:spcPts val="1200"/>
              </a:spcAft>
              <a:buNone/>
              <a:defRPr/>
            </a:pPr>
            <a:endParaRPr lang="en-US" sz="1600" kern="0" dirty="0">
              <a:solidFill>
                <a:schemeClr val="tx1"/>
              </a:solidFill>
            </a:endParaRPr>
          </a:p>
          <a:p>
            <a:pPr marL="0" indent="0">
              <a:lnSpc>
                <a:spcPct val="120000"/>
              </a:lnSpc>
              <a:spcBef>
                <a:spcPts val="0"/>
              </a:spcBef>
              <a:spcAft>
                <a:spcPts val="1200"/>
              </a:spcAft>
              <a:buNone/>
              <a:defRPr/>
            </a:pPr>
            <a:endParaRPr lang="en-US" sz="1600" u="sng" dirty="0">
              <a:solidFill>
                <a:schemeClr val="tx1"/>
              </a:solidFill>
            </a:endParaRPr>
          </a:p>
        </p:txBody>
      </p:sp>
    </p:spTree>
    <p:extLst>
      <p:ext uri="{BB962C8B-B14F-4D97-AF65-F5344CB8AC3E}">
        <p14:creationId xmlns:p14="http://schemas.microsoft.com/office/powerpoint/2010/main" val="322829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415006" y="475195"/>
            <a:ext cx="6768030" cy="477935"/>
          </a:xfrm>
        </p:spPr>
        <p:txBody>
          <a:bodyPr>
            <a:normAutofit fontScale="90000"/>
          </a:bodyPr>
          <a:lstStyle/>
          <a:p>
            <a:pPr eaLnBrk="1" hangingPunct="1"/>
            <a:r>
              <a:rPr lang="en-US" sz="3000" b="1" dirty="0"/>
              <a:t>     27 NIH Institutes and Centers (ICs) </a:t>
            </a:r>
          </a:p>
        </p:txBody>
      </p:sp>
      <p:sp>
        <p:nvSpPr>
          <p:cNvPr id="52227" name="Content Placeholder 2"/>
          <p:cNvSpPr>
            <a:spLocks noGrp="1"/>
          </p:cNvSpPr>
          <p:nvPr>
            <p:ph idx="1"/>
          </p:nvPr>
        </p:nvSpPr>
        <p:spPr>
          <a:xfrm>
            <a:off x="1226224" y="2471053"/>
            <a:ext cx="3034903" cy="2020768"/>
          </a:xfrm>
        </p:spPr>
        <p:txBody>
          <a:bodyPr>
            <a:normAutofit lnSpcReduction="10000"/>
          </a:bodyPr>
          <a:lstStyle/>
          <a:p>
            <a:pPr eaLnBrk="1" hangingPunct="1">
              <a:buFont typeface="Wingdings 2" pitchFamily="18" charset="2"/>
              <a:buNone/>
            </a:pPr>
            <a:r>
              <a:rPr lang="en-US" sz="2000" b="1" dirty="0">
                <a:solidFill>
                  <a:srgbClr val="008000"/>
                </a:solidFill>
                <a:latin typeface="Arial" panose="020B0604020202020204" pitchFamily="34" charset="0"/>
                <a:cs typeface="Arial" panose="020B0604020202020204" pitchFamily="34" charset="0"/>
              </a:rPr>
              <a:t>Each with different</a:t>
            </a:r>
            <a:r>
              <a:rPr lang="en-US" sz="2000" b="1" dirty="0">
                <a:latin typeface="Arial" panose="020B0604020202020204" pitchFamily="34" charset="0"/>
                <a:cs typeface="Arial" panose="020B0604020202020204" pitchFamily="34" charset="0"/>
              </a:rPr>
              <a:t>:</a:t>
            </a:r>
          </a:p>
          <a:p>
            <a:pPr lvl="1" eaLnBrk="1" hangingPunct="1">
              <a:buClr>
                <a:srgbClr val="008000"/>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Mission &amp; priorities</a:t>
            </a:r>
          </a:p>
          <a:p>
            <a:pPr lvl="1" eaLnBrk="1" hangingPunct="1">
              <a:buClr>
                <a:srgbClr val="008000"/>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Budget</a:t>
            </a:r>
          </a:p>
          <a:p>
            <a:pPr lvl="1" eaLnBrk="1" hangingPunct="1">
              <a:buClr>
                <a:srgbClr val="008000"/>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Funding strategy</a:t>
            </a:r>
          </a:p>
          <a:p>
            <a:pPr lvl="1" eaLnBrk="1" hangingPunct="1">
              <a:buClr>
                <a:srgbClr val="008000"/>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Workforce needs</a:t>
            </a:r>
          </a:p>
          <a:p>
            <a:pPr lvl="1" eaLnBrk="1" hangingPunct="1"/>
            <a:endParaRPr lang="en-US" dirty="0"/>
          </a:p>
        </p:txBody>
      </p:sp>
      <p:sp>
        <p:nvSpPr>
          <p:cNvPr id="3" name="Slide Number Placeholder 2"/>
          <p:cNvSpPr>
            <a:spLocks noGrp="1"/>
          </p:cNvSpPr>
          <p:nvPr>
            <p:ph type="sldNum" sz="quarter" idx="12"/>
          </p:nvPr>
        </p:nvSpPr>
        <p:spPr/>
        <p:txBody>
          <a:bodyPr/>
          <a:lstStyle/>
          <a:p>
            <a:fld id="{9C0BE7A8-8265-4257-9F97-1AB83C9A5D84}" type="slidenum">
              <a:rPr lang="en-US" smtClean="0"/>
              <a:t>4</a:t>
            </a:fld>
            <a:endParaRPr lang="en-US" dirty="0"/>
          </a:p>
        </p:txBody>
      </p:sp>
      <p:pic>
        <p:nvPicPr>
          <p:cNvPr id="52231" name="Picture 40" descr="National Institutes of Health (NIH) - Turning Discovery Into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890" y="1047638"/>
            <a:ext cx="279320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Group 40" descr="Images and Icons for All of the NIH Institutes"/>
          <p:cNvGrpSpPr>
            <a:grpSpLocks/>
          </p:cNvGrpSpPr>
          <p:nvPr/>
        </p:nvGrpSpPr>
        <p:grpSpPr bwMode="auto">
          <a:xfrm>
            <a:off x="4685587" y="2241089"/>
            <a:ext cx="4844565" cy="2773838"/>
            <a:chOff x="190715" y="3917920"/>
            <a:chExt cx="5494080" cy="3049679"/>
          </a:xfrm>
        </p:grpSpPr>
        <p:pic>
          <p:nvPicPr>
            <p:cNvPr id="52233" name="Picture 5" descr="NINR_Master"/>
            <p:cNvPicPr>
              <a:picLocks noChangeAspect="1" noChangeArrowheads="1"/>
            </p:cNvPicPr>
            <p:nvPr/>
          </p:nvPicPr>
          <p:blipFill>
            <a:blip r:embed="rId4" cstate="print">
              <a:extLst>
                <a:ext uri="{28A0092B-C50C-407E-A947-70E740481C1C}">
                  <a14:useLocalDpi xmlns:a14="http://schemas.microsoft.com/office/drawing/2010/main" val="0"/>
                </a:ext>
              </a:extLst>
            </a:blip>
            <a:srcRect t="9599" b="9599"/>
            <a:stretch>
              <a:fillRect/>
            </a:stretch>
          </p:blipFill>
          <p:spPr bwMode="auto">
            <a:xfrm rot="2389885">
              <a:off x="2103837" y="4399925"/>
              <a:ext cx="1259914"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6" descr="National Institutes of Health Center for Scientific Review"/>
            <p:cNvPicPr>
              <a:picLocks noChangeAspect="1" noChangeArrowheads="1"/>
            </p:cNvPicPr>
            <p:nvPr/>
          </p:nvPicPr>
          <p:blipFill>
            <a:blip r:embed="rId5">
              <a:extLst>
                <a:ext uri="{28A0092B-C50C-407E-A947-70E740481C1C}">
                  <a14:useLocalDpi xmlns:a14="http://schemas.microsoft.com/office/drawing/2010/main" val="0"/>
                </a:ext>
              </a:extLst>
            </a:blip>
            <a:srcRect t="25262"/>
            <a:stretch>
              <a:fillRect/>
            </a:stretch>
          </p:blipFill>
          <p:spPr bwMode="auto">
            <a:xfrm>
              <a:off x="3886200" y="4648200"/>
              <a:ext cx="14763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9" descr="See full size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1795" y="5960988"/>
              <a:ext cx="1143000" cy="6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0" descr="nialogo_m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4191000"/>
              <a:ext cx="1219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2" descr="NIAID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876800"/>
              <a:ext cx="5286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13" descr="NIDCD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439192">
              <a:off x="708906" y="4086416"/>
              <a:ext cx="7157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15">
              <a:hlinkClick r:id="rId11"/>
              <a:extLst>
                <a:ext uri="{C183D7F6-B498-43B3-948B-1728B52AA6E4}">
                  <adec:decorative xmlns:adec="http://schemas.microsoft.com/office/drawing/2017/decorative" val="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4852" y="3917920"/>
              <a:ext cx="465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41" name="Group 16"/>
            <p:cNvGrpSpPr>
              <a:grpSpLocks/>
            </p:cNvGrpSpPr>
            <p:nvPr/>
          </p:nvGrpSpPr>
          <p:grpSpPr bwMode="auto">
            <a:xfrm>
              <a:off x="3276608" y="4724400"/>
              <a:ext cx="601796" cy="692635"/>
              <a:chOff x="5329" y="192"/>
              <a:chExt cx="426" cy="485"/>
            </a:xfrm>
          </p:grpSpPr>
          <p:pic>
            <p:nvPicPr>
              <p:cNvPr id="52261" name="Picture 17" descr="NIGMS 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6" y="192"/>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2" name="Text Box 18"/>
              <p:cNvSpPr txBox="1">
                <a:spLocks noChangeArrowheads="1"/>
              </p:cNvSpPr>
              <p:nvPr/>
            </p:nvSpPr>
            <p:spPr bwMode="auto">
              <a:xfrm>
                <a:off x="5329" y="508"/>
                <a:ext cx="42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25" b="1" dirty="0">
                    <a:solidFill>
                      <a:srgbClr val="000066"/>
                    </a:solidFill>
                  </a:rPr>
                  <a:t>NIGMS</a:t>
                </a:r>
              </a:p>
            </p:txBody>
          </p:sp>
        </p:grpSp>
        <p:pic>
          <p:nvPicPr>
            <p:cNvPr id="52242" name="Picture 19" descr="NLM logo">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6778" y="5043226"/>
              <a:ext cx="62864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44" name="Group 22"/>
            <p:cNvGrpSpPr>
              <a:grpSpLocks/>
            </p:cNvGrpSpPr>
            <p:nvPr/>
          </p:nvGrpSpPr>
          <p:grpSpPr bwMode="auto">
            <a:xfrm>
              <a:off x="4495802" y="5029200"/>
              <a:ext cx="862013" cy="565150"/>
              <a:chOff x="5097" y="3954"/>
              <a:chExt cx="543" cy="356"/>
            </a:xfrm>
          </p:grpSpPr>
          <p:pic>
            <p:nvPicPr>
              <p:cNvPr id="52259" name="Picture 23" descr="CC logo">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28" y="3954"/>
                <a:ext cx="2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0" name="Text Box 24"/>
              <p:cNvSpPr txBox="1">
                <a:spLocks noChangeArrowheads="1"/>
              </p:cNvSpPr>
              <p:nvPr/>
            </p:nvSpPr>
            <p:spPr bwMode="auto">
              <a:xfrm>
                <a:off x="5097" y="4166"/>
                <a:ext cx="5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750" b="1" dirty="0">
                    <a:solidFill>
                      <a:srgbClr val="336699"/>
                    </a:solidFill>
                    <a:latin typeface="AvantGarde Md BT"/>
                  </a:rPr>
                  <a:t>Clinical Center</a:t>
                </a:r>
              </a:p>
            </p:txBody>
          </p:sp>
        </p:grpSp>
        <p:grpSp>
          <p:nvGrpSpPr>
            <p:cNvPr id="52245" name="Group 25"/>
            <p:cNvGrpSpPr>
              <a:grpSpLocks/>
            </p:cNvGrpSpPr>
            <p:nvPr/>
          </p:nvGrpSpPr>
          <p:grpSpPr bwMode="auto">
            <a:xfrm>
              <a:off x="1846266" y="4868863"/>
              <a:ext cx="874713" cy="790575"/>
              <a:chOff x="3073" y="3595"/>
              <a:chExt cx="551" cy="498"/>
            </a:xfrm>
          </p:grpSpPr>
          <p:pic>
            <p:nvPicPr>
              <p:cNvPr id="52257" name="Picture 26" descr="Collection of logos from each NIH IC">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86" y="3595"/>
                <a:ext cx="305"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8" name="Text Box 27"/>
              <p:cNvSpPr txBox="1">
                <a:spLocks noChangeArrowheads="1"/>
              </p:cNvSpPr>
              <p:nvPr/>
            </p:nvSpPr>
            <p:spPr bwMode="auto">
              <a:xfrm>
                <a:off x="3073" y="3973"/>
                <a:ext cx="5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25" dirty="0">
                    <a:solidFill>
                      <a:srgbClr val="777777"/>
                    </a:solidFill>
                  </a:rPr>
                  <a:t>International Center</a:t>
                </a:r>
              </a:p>
            </p:txBody>
          </p:sp>
        </p:grpSp>
        <p:pic>
          <p:nvPicPr>
            <p:cNvPr id="52246" name="Picture 28" descr="720px-US-NIH-NIMH-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90452" y="5097277"/>
              <a:ext cx="6096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Picture 30">
              <a:hlinkClick r:id="rId22"/>
              <a:extLst>
                <a:ext uri="{C183D7F6-B498-43B3-948B-1728B52AA6E4}">
                  <adec:decorative xmlns:adec="http://schemas.microsoft.com/office/drawing/2017/decorative" val="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7962" y="5807869"/>
              <a:ext cx="152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Picture 31" descr="NIAMS logo">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07111" y="5901501"/>
              <a:ext cx="99059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32">
              <a:hlinkClick r:id="rId26"/>
              <a:extLst>
                <a:ext uri="{C183D7F6-B498-43B3-948B-1728B52AA6E4}">
                  <adec:decorative xmlns:adec="http://schemas.microsoft.com/office/drawing/2017/decorative" val="1"/>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392450" y="5539633"/>
              <a:ext cx="549472" cy="67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34" descr="NIDDK_Logo_400pxls"/>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762250" y="6258726"/>
              <a:ext cx="1752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35" descr="See full size image">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1775" y="5281613"/>
              <a:ext cx="942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36">
              <a:hlinkClick r:id="rId31"/>
              <a:extLst>
                <a:ext uri="{C183D7F6-B498-43B3-948B-1728B52AA6E4}">
                  <adec:decorative xmlns:adec="http://schemas.microsoft.com/office/drawing/2017/decorative" val="1"/>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971800" y="4191000"/>
              <a:ext cx="1295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37">
              <a:hlinkClick r:id="rId33"/>
              <a:extLst>
                <a:ext uri="{C183D7F6-B498-43B3-948B-1728B52AA6E4}">
                  <adec:decorative xmlns:adec="http://schemas.microsoft.com/office/drawing/2017/decorative" val="1"/>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rot="19894852">
              <a:off x="1984825" y="6571320"/>
              <a:ext cx="685800" cy="39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38">
              <a:hlinkClick r:id="rId35"/>
              <a:extLst>
                <a:ext uri="{C183D7F6-B498-43B3-948B-1728B52AA6E4}">
                  <adec:decorative xmlns:adec="http://schemas.microsoft.com/office/drawing/2017/decorative" val="1"/>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90715" y="4779138"/>
              <a:ext cx="102082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39">
              <a:hlinkClick r:id="rId37"/>
              <a:extLst>
                <a:ext uri="{C183D7F6-B498-43B3-948B-1728B52AA6E4}">
                  <adec:decorative xmlns:adec="http://schemas.microsoft.com/office/drawing/2017/decorative" val="1"/>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804848" y="5819350"/>
              <a:ext cx="624867" cy="59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40">
              <a:hlinkClick r:id="rId39"/>
              <a:extLst>
                <a:ext uri="{C183D7F6-B498-43B3-948B-1728B52AA6E4}">
                  <adec:decorative xmlns:adec="http://schemas.microsoft.com/office/drawing/2017/decorative" val="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459895" y="4223667"/>
              <a:ext cx="7620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0" name="Picture 29">
            <a:hlinkClick r:id="rId41"/>
            <a:extLst>
              <a:ext uri="{C183D7F6-B498-43B3-948B-1728B52AA6E4}">
                <adec:decorative xmlns:adec="http://schemas.microsoft.com/office/drawing/2017/decorative" val="1"/>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329088" y="4685328"/>
            <a:ext cx="685800" cy="2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title="&quot;&quot;"/>
          <p:cNvPicPr>
            <a:picLocks noChangeAspect="1"/>
          </p:cNvPicPr>
          <p:nvPr/>
        </p:nvPicPr>
        <p:blipFill>
          <a:blip r:embed="rId43"/>
          <a:stretch>
            <a:fillRect/>
          </a:stretch>
        </p:blipFill>
        <p:spPr>
          <a:xfrm>
            <a:off x="7494733" y="3590383"/>
            <a:ext cx="886325" cy="336752"/>
          </a:xfrm>
          <a:prstGeom prst="rect">
            <a:avLst/>
          </a:prstGeom>
        </p:spPr>
      </p:pic>
      <p:pic>
        <p:nvPicPr>
          <p:cNvPr id="1028" name="Picture 4" descr="Home">
            <a:hlinkClick r:id="rId44" tooltip="Home"/>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009126" y="4481875"/>
            <a:ext cx="1108430" cy="24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30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2020662" y="610339"/>
            <a:ext cx="7076017" cy="800100"/>
          </a:xfrm>
        </p:spPr>
        <p:txBody>
          <a:bodyPr>
            <a:normAutofit/>
          </a:bodyPr>
          <a:lstStyle/>
          <a:p>
            <a:pPr algn="ctr"/>
            <a:r>
              <a:rPr lang="en-US" sz="3000" b="1" dirty="0">
                <a:solidFill>
                  <a:schemeClr val="tx1"/>
                </a:solidFill>
                <a:effectLst>
                  <a:outerShdw blurRad="38100" dist="38100" dir="2700000" algn="tl">
                    <a:srgbClr val="000000">
                      <a:alpha val="43137"/>
                    </a:srgbClr>
                  </a:outerShdw>
                </a:effectLst>
              </a:rPr>
              <a:t>Financial Reporting Requirements</a:t>
            </a:r>
            <a:endParaRPr lang="en-US" sz="3000" b="1" u="sng" dirty="0">
              <a:solidFill>
                <a:schemeClr val="tx1"/>
              </a:solidFill>
              <a:effectLst>
                <a:outerShdw blurRad="38100" dist="38100" dir="2700000" algn="tl">
                  <a:srgbClr val="000000">
                    <a:alpha val="43137"/>
                  </a:srgbClr>
                </a:outerShdw>
              </a:effectLst>
            </a:endParaRPr>
          </a:p>
        </p:txBody>
      </p:sp>
      <p:sp>
        <p:nvSpPr>
          <p:cNvPr id="340995" name="Rectangle 3"/>
          <p:cNvSpPr>
            <a:spLocks noGrp="1" noChangeArrowheads="1"/>
          </p:cNvSpPr>
          <p:nvPr>
            <p:ph idx="1"/>
          </p:nvPr>
        </p:nvSpPr>
        <p:spPr>
          <a:xfrm>
            <a:off x="1803839" y="1533206"/>
            <a:ext cx="7912983" cy="3571455"/>
          </a:xfrm>
        </p:spPr>
        <p:txBody>
          <a:bodyPr>
            <a:normAutofit fontScale="70000" lnSpcReduction="20000"/>
          </a:bodyPr>
          <a:lstStyle/>
          <a:p>
            <a:pPr lvl="1">
              <a:lnSpc>
                <a:spcPct val="120000"/>
              </a:lnSpc>
              <a:spcBef>
                <a:spcPts val="0"/>
              </a:spcBef>
              <a:spcAft>
                <a:spcPts val="1200"/>
              </a:spcAft>
            </a:pPr>
            <a:r>
              <a:rPr lang="en-US" sz="2300" dirty="0">
                <a:solidFill>
                  <a:schemeClr val="tx1"/>
                </a:solidFill>
                <a:latin typeface="Arial" panose="020B0604020202020204" pitchFamily="34" charset="0"/>
                <a:cs typeface="Arial" panose="020B0604020202020204" pitchFamily="34" charset="0"/>
              </a:rPr>
              <a:t>Use the Federal Financial Report [FFR] </a:t>
            </a:r>
          </a:p>
          <a:p>
            <a:pPr lvl="1">
              <a:lnSpc>
                <a:spcPct val="120000"/>
              </a:lnSpc>
              <a:spcBef>
                <a:spcPts val="0"/>
              </a:spcBef>
              <a:spcAft>
                <a:spcPts val="1200"/>
              </a:spcAft>
            </a:pPr>
            <a:r>
              <a:rPr lang="en-US" sz="2300" dirty="0">
                <a:solidFill>
                  <a:schemeClr val="tx1"/>
                </a:solidFill>
                <a:latin typeface="Arial" panose="020B0604020202020204" pitchFamily="34" charset="0"/>
                <a:cs typeface="Arial" panose="020B0604020202020204" pitchFamily="34" charset="0"/>
              </a:rPr>
              <a:t>Quarterly Cash Report in the Payment Management System</a:t>
            </a:r>
          </a:p>
          <a:p>
            <a:pPr lvl="1">
              <a:lnSpc>
                <a:spcPct val="120000"/>
              </a:lnSpc>
              <a:spcBef>
                <a:spcPts val="0"/>
              </a:spcBef>
              <a:spcAft>
                <a:spcPts val="1200"/>
              </a:spcAft>
            </a:pPr>
            <a:r>
              <a:rPr lang="en-US" sz="2300" dirty="0">
                <a:solidFill>
                  <a:schemeClr val="tx1"/>
                </a:solidFill>
                <a:latin typeface="Arial" panose="020B0604020202020204" pitchFamily="34" charset="0"/>
                <a:cs typeface="Arial" panose="020B0604020202020204" pitchFamily="34" charset="0"/>
              </a:rPr>
              <a:t>Expenditure reporting of FFR required annually to NIH through eRA Commons</a:t>
            </a:r>
          </a:p>
          <a:p>
            <a:pPr lvl="2">
              <a:lnSpc>
                <a:spcPct val="120000"/>
              </a:lnSpc>
              <a:spcBef>
                <a:spcPts val="0"/>
              </a:spcBef>
              <a:spcAft>
                <a:spcPts val="1200"/>
              </a:spcAft>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Required annually 90 days after end of calendar quarter in which budget period ends </a:t>
            </a:r>
          </a:p>
          <a:p>
            <a:pPr lvl="2">
              <a:lnSpc>
                <a:spcPct val="120000"/>
              </a:lnSpc>
              <a:spcBef>
                <a:spcPts val="0"/>
              </a:spcBef>
              <a:spcAft>
                <a:spcPts val="1200"/>
              </a:spcAft>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Example:  Budget period ends 6/30; Expenditure report of FFR due 9/30</a:t>
            </a:r>
          </a:p>
          <a:p>
            <a:pPr lvl="2">
              <a:lnSpc>
                <a:spcPct val="120000"/>
              </a:lnSpc>
              <a:spcBef>
                <a:spcPts val="0"/>
              </a:spcBef>
              <a:spcAft>
                <a:spcPts val="1200"/>
              </a:spcAft>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Unliquidated obligations can be used to report any stipends and tuition charges for “overlapping” appointments</a:t>
            </a:r>
          </a:p>
          <a:p>
            <a:pPr lvl="2">
              <a:lnSpc>
                <a:spcPct val="120000"/>
              </a:lnSpc>
              <a:spcBef>
                <a:spcPts val="0"/>
              </a:spcBef>
              <a:spcAft>
                <a:spcPts val="1200"/>
              </a:spcAft>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Automatic Carryover of an unobligated balance for training grants is not generally allowed but awards are footnoted either way</a:t>
            </a:r>
          </a:p>
        </p:txBody>
      </p:sp>
      <p:sp>
        <p:nvSpPr>
          <p:cNvPr id="2" name="Slide Number Placeholder 1"/>
          <p:cNvSpPr>
            <a:spLocks noGrp="1"/>
          </p:cNvSpPr>
          <p:nvPr>
            <p:ph type="sldNum" sz="quarter" idx="12"/>
          </p:nvPr>
        </p:nvSpPr>
        <p:spPr/>
        <p:txBody>
          <a:bodyPr/>
          <a:lstStyle/>
          <a:p>
            <a:fld id="{9C0BE7A8-8265-4257-9F97-1AB83C9A5D84}" type="slidenum">
              <a:rPr lang="en-US" smtClean="0"/>
              <a:t>40</a:t>
            </a:fld>
            <a:endParaRPr lang="en-US" dirty="0"/>
          </a:p>
        </p:txBody>
      </p:sp>
    </p:spTree>
    <p:extLst>
      <p:ext uri="{BB962C8B-B14F-4D97-AF65-F5344CB8AC3E}">
        <p14:creationId xmlns:p14="http://schemas.microsoft.com/office/powerpoint/2010/main" val="4031512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8512-89FA-4C75-B747-3863AD069333}"/>
              </a:ext>
            </a:extLst>
          </p:cNvPr>
          <p:cNvSpPr>
            <a:spLocks noGrp="1"/>
          </p:cNvSpPr>
          <p:nvPr>
            <p:ph type="title"/>
          </p:nvPr>
        </p:nvSpPr>
        <p:spPr>
          <a:xfrm>
            <a:off x="2891655" y="773802"/>
            <a:ext cx="4376690" cy="546817"/>
          </a:xfrm>
        </p:spPr>
        <p:txBody>
          <a:bodyPr>
            <a:normAutofit/>
          </a:bodyPr>
          <a:lstStyle/>
          <a:p>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 Approval Requests</a:t>
            </a:r>
            <a:endParaRPr lang="en-US" sz="28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846560-8126-456A-88F1-C7BAEA4C6F4D}"/>
              </a:ext>
            </a:extLst>
          </p:cNvPr>
          <p:cNvSpPr txBox="1"/>
          <p:nvPr/>
        </p:nvSpPr>
        <p:spPr>
          <a:xfrm>
            <a:off x="2024108" y="1590023"/>
            <a:ext cx="6365289" cy="3077766"/>
          </a:xfrm>
          <a:prstGeom prst="rect">
            <a:avLst/>
          </a:prstGeom>
          <a:noFill/>
        </p:spPr>
        <p:txBody>
          <a:bodyPr wrap="square" rtlCol="0">
            <a:spAutoFit/>
          </a:bodyPr>
          <a:lstStyle/>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Change of PD/PI</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Rebudgeting from restricted categories</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Replacement of early termed trainee* </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Predoc/Postdoc substitution</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Trainee leave of absence</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NRSA limit waiver (5yr pre/3yr post) </a:t>
            </a:r>
            <a:endParaRPr lang="en-US" dirty="0"/>
          </a:p>
        </p:txBody>
      </p:sp>
      <p:sp>
        <p:nvSpPr>
          <p:cNvPr id="4" name="Slide Number Placeholder 1">
            <a:extLst>
              <a:ext uri="{FF2B5EF4-FFF2-40B4-BE49-F238E27FC236}">
                <a16:creationId xmlns:a16="http://schemas.microsoft.com/office/drawing/2014/main" id="{93F7A734-8C0E-4E70-827C-11D7B5781407}"/>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41</a:t>
            </a:fld>
            <a:endParaRPr lang="en-US" dirty="0"/>
          </a:p>
        </p:txBody>
      </p:sp>
    </p:spTree>
    <p:extLst>
      <p:ext uri="{BB962C8B-B14F-4D97-AF65-F5344CB8AC3E}">
        <p14:creationId xmlns:p14="http://schemas.microsoft.com/office/powerpoint/2010/main" val="3194212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1753053" y="344010"/>
            <a:ext cx="6653894" cy="527447"/>
          </a:xfrm>
        </p:spPr>
        <p:txBody>
          <a:bodyPr>
            <a:noAutofit/>
          </a:bodyPr>
          <a:lstStyle/>
          <a:p>
            <a:pPr algn="ctr"/>
            <a:r>
              <a:rPr lang="en-US" sz="3200" b="1" dirty="0">
                <a:solidFill>
                  <a:schemeClr val="tx1"/>
                </a:solidFill>
                <a:effectLst>
                  <a:outerShdw blurRad="38100" dist="38100" dir="2700000" algn="tl">
                    <a:srgbClr val="000000">
                      <a:alpha val="43137"/>
                    </a:srgbClr>
                  </a:outerShdw>
                </a:effectLst>
              </a:rPr>
              <a:t>Rebudgeting</a:t>
            </a:r>
          </a:p>
        </p:txBody>
      </p:sp>
      <p:sp>
        <p:nvSpPr>
          <p:cNvPr id="320515" name="Rectangle 3"/>
          <p:cNvSpPr>
            <a:spLocks noGrp="1" noChangeArrowheads="1"/>
          </p:cNvSpPr>
          <p:nvPr>
            <p:ph idx="1"/>
          </p:nvPr>
        </p:nvSpPr>
        <p:spPr>
          <a:xfrm>
            <a:off x="1874607" y="1233814"/>
            <a:ext cx="7855320" cy="3719926"/>
          </a:xfrm>
        </p:spPr>
        <p:txBody>
          <a:bodyPr>
            <a:normAutofit lnSpcReduction="10000"/>
          </a:bodyPr>
          <a:lstStyle/>
          <a:p>
            <a:pPr>
              <a:spcBef>
                <a:spcPts val="0"/>
              </a:spcBef>
              <a:spcAft>
                <a:spcPts val="1200"/>
              </a:spcAft>
            </a:pPr>
            <a:r>
              <a:rPr lang="en-US" sz="2400" dirty="0">
                <a:solidFill>
                  <a:srgbClr val="C00000"/>
                </a:solidFill>
                <a:latin typeface="Arial" panose="020B0604020202020204" pitchFamily="34" charset="0"/>
                <a:cs typeface="Arial" panose="020B0604020202020204" pitchFamily="34" charset="0"/>
              </a:rPr>
              <a:t>Restricted Categories:  </a:t>
            </a:r>
            <a:r>
              <a:rPr lang="en-US" sz="2400" dirty="0">
                <a:solidFill>
                  <a:schemeClr val="tx1"/>
                </a:solidFill>
                <a:latin typeface="Arial" panose="020B0604020202020204" pitchFamily="34" charset="0"/>
                <a:cs typeface="Arial" panose="020B0604020202020204" pitchFamily="34" charset="0"/>
              </a:rPr>
              <a:t>Stipend, Tuition/Fees</a:t>
            </a:r>
          </a:p>
          <a:p>
            <a:pPr lvl="1">
              <a:spcBef>
                <a:spcPts val="0"/>
              </a:spcBef>
              <a:spcAft>
                <a:spcPts val="12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Rebudgeting allowed into and between these categories</a:t>
            </a:r>
          </a:p>
          <a:p>
            <a:pPr lvl="1">
              <a:spcBef>
                <a:spcPts val="0"/>
              </a:spcBef>
              <a:spcAft>
                <a:spcPts val="12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Not allowed into unrestricted categories w/o prior NIH approval (strong justification required)</a:t>
            </a:r>
          </a:p>
          <a:p>
            <a:pPr>
              <a:spcBef>
                <a:spcPts val="0"/>
              </a:spcBef>
              <a:spcAft>
                <a:spcPts val="1200"/>
              </a:spcAft>
            </a:pPr>
            <a:endParaRPr lang="en-US" sz="2000" dirty="0">
              <a:solidFill>
                <a:schemeClr val="tx1"/>
              </a:solidFill>
              <a:latin typeface="Arial" panose="020B0604020202020204" pitchFamily="34" charset="0"/>
              <a:cs typeface="Arial" panose="020B0604020202020204" pitchFamily="34" charset="0"/>
            </a:endParaRPr>
          </a:p>
          <a:p>
            <a:pPr>
              <a:spcBef>
                <a:spcPts val="0"/>
              </a:spcBef>
              <a:spcAft>
                <a:spcPts val="1200"/>
              </a:spcAft>
            </a:pPr>
            <a:r>
              <a:rPr lang="en-US" sz="2400" dirty="0">
                <a:solidFill>
                  <a:srgbClr val="C00000"/>
                </a:solidFill>
                <a:latin typeface="Arial" panose="020B0604020202020204" pitchFamily="34" charset="0"/>
                <a:cs typeface="Arial" panose="020B0604020202020204" pitchFamily="34" charset="0"/>
              </a:rPr>
              <a:t>Unrestricted Categories: </a:t>
            </a:r>
            <a:r>
              <a:rPr lang="en-US" sz="2400" dirty="0">
                <a:solidFill>
                  <a:schemeClr val="tx1"/>
                </a:solidFill>
                <a:latin typeface="Arial" panose="020B0604020202020204" pitchFamily="34" charset="0"/>
                <a:cs typeface="Arial" panose="020B0604020202020204" pitchFamily="34" charset="0"/>
              </a:rPr>
              <a:t>Trainee Travel, Training-related Expenses (TRE)</a:t>
            </a:r>
          </a:p>
          <a:p>
            <a:pPr lvl="1">
              <a:spcBef>
                <a:spcPts val="0"/>
              </a:spcBef>
              <a:spcAft>
                <a:spcPts val="12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Rebudgeting allowed into any other category  w/o prior NIH approval</a:t>
            </a:r>
          </a:p>
          <a:p>
            <a:pPr marL="380985" lvl="1" indent="0">
              <a:lnSpc>
                <a:spcPct val="90000"/>
              </a:lnSpc>
              <a:buClr>
                <a:schemeClr val="accent2"/>
              </a:buClr>
              <a:buNone/>
            </a:pPr>
            <a:endParaRPr lang="en-US" sz="1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C0BE7A8-8265-4257-9F97-1AB83C9A5D84}" type="slidenum">
              <a:rPr lang="en-US" smtClean="0"/>
              <a:t>42</a:t>
            </a:fld>
            <a:endParaRPr lang="en-US" dirty="0"/>
          </a:p>
        </p:txBody>
      </p:sp>
    </p:spTree>
    <p:extLst>
      <p:ext uri="{BB962C8B-B14F-4D97-AF65-F5344CB8AC3E}">
        <p14:creationId xmlns:p14="http://schemas.microsoft.com/office/powerpoint/2010/main" val="2228762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111018" y="441664"/>
            <a:ext cx="4213060" cy="540921"/>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rPr>
              <a:t>No-cost Extensions</a:t>
            </a:r>
            <a:br>
              <a:rPr lang="en-US" sz="3333" dirty="0"/>
            </a:br>
            <a:endParaRPr lang="en-US" sz="2083" dirty="0"/>
          </a:p>
        </p:txBody>
      </p:sp>
      <p:sp>
        <p:nvSpPr>
          <p:cNvPr id="61443" name="Rectangle 3"/>
          <p:cNvSpPr>
            <a:spLocks noGrp="1" noChangeArrowheads="1"/>
          </p:cNvSpPr>
          <p:nvPr>
            <p:ph type="body" idx="1"/>
          </p:nvPr>
        </p:nvSpPr>
        <p:spPr>
          <a:xfrm>
            <a:off x="1748654" y="1262479"/>
            <a:ext cx="7972394" cy="3868814"/>
          </a:xfrm>
        </p:spPr>
        <p:txBody>
          <a:bodyPr>
            <a:normAutofit lnSpcReduction="10000"/>
          </a:bodyPr>
          <a:lstStyle/>
          <a:p>
            <a:pPr>
              <a:lnSpc>
                <a:spcPct val="110000"/>
              </a:lnSpc>
              <a:spcBef>
                <a:spcPts val="0"/>
              </a:spcBef>
              <a:spcAft>
                <a:spcPts val="24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No prior approval required for first 12 months</a:t>
            </a:r>
          </a:p>
          <a:p>
            <a:pPr>
              <a:spcBef>
                <a:spcPts val="0"/>
              </a:spcBef>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Terms of award for final year: </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This award represents the final year of the competitive segment for this grant.</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If the grantee exercises its authority to extend this grant at the end of the project period, the grantee institution </a:t>
            </a:r>
            <a:r>
              <a:rPr lang="en-US" sz="1800" dirty="0">
                <a:solidFill>
                  <a:srgbClr val="C00000"/>
                </a:solidFill>
                <a:latin typeface="Arial" panose="020B0604020202020204" pitchFamily="34" charset="0"/>
                <a:cs typeface="Arial" panose="020B0604020202020204" pitchFamily="34" charset="0"/>
              </a:rPr>
              <a:t>may not appoint any </a:t>
            </a:r>
            <a:r>
              <a:rPr lang="en-US" sz="1800" u="sng" dirty="0">
                <a:solidFill>
                  <a:srgbClr val="C00000"/>
                </a:solidFill>
                <a:latin typeface="Arial" panose="020B0604020202020204" pitchFamily="34" charset="0"/>
                <a:cs typeface="Arial" panose="020B0604020202020204" pitchFamily="34" charset="0"/>
              </a:rPr>
              <a:t>new </a:t>
            </a:r>
            <a:r>
              <a:rPr lang="en-US" sz="1800" dirty="0">
                <a:solidFill>
                  <a:srgbClr val="C00000"/>
                </a:solidFill>
                <a:latin typeface="Arial" panose="020B0604020202020204" pitchFamily="34" charset="0"/>
                <a:cs typeface="Arial" panose="020B0604020202020204" pitchFamily="34" charset="0"/>
              </a:rPr>
              <a:t>trainee to the grant during the extension period</a:t>
            </a:r>
            <a:r>
              <a:rPr lang="en-US" sz="1800" dirty="0">
                <a:solidFill>
                  <a:srgbClr val="00B0F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without the written prior approval of NIH. </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A reappointment of a trainee is allowable during the extension period if funds are available; however, the stipend level must be consistent with the levels established for the fiscal year in which this award is made.</a:t>
            </a:r>
            <a:endParaRPr lang="en-US" sz="1800" dirty="0"/>
          </a:p>
        </p:txBody>
      </p:sp>
      <p:sp>
        <p:nvSpPr>
          <p:cNvPr id="4" name="Slide Number Placeholder 1">
            <a:extLst>
              <a:ext uri="{FF2B5EF4-FFF2-40B4-BE49-F238E27FC236}">
                <a16:creationId xmlns:a16="http://schemas.microsoft.com/office/drawing/2014/main" id="{F1BFC013-FB45-4156-9F91-6FFCF3A28C94}"/>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738117" y="494414"/>
            <a:ext cx="6683765" cy="701038"/>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Training Resources</a:t>
            </a:r>
            <a:endParaRPr lang="en-US" sz="3000" b="1" dirty="0">
              <a:solidFill>
                <a:schemeClr val="tx1"/>
              </a:solidFill>
            </a:endParaRPr>
          </a:p>
        </p:txBody>
      </p:sp>
      <p:sp>
        <p:nvSpPr>
          <p:cNvPr id="412675" name="Rectangle 3"/>
          <p:cNvSpPr>
            <a:spLocks noGrp="1" noChangeArrowheads="1"/>
          </p:cNvSpPr>
          <p:nvPr>
            <p:ph idx="1"/>
          </p:nvPr>
        </p:nvSpPr>
        <p:spPr>
          <a:xfrm>
            <a:off x="2384646" y="1391536"/>
            <a:ext cx="7010400" cy="3829050"/>
          </a:xfrm>
        </p:spPr>
        <p:txBody>
          <a:bodyPr>
            <a:normAutofit/>
          </a:bodyPr>
          <a:lstStyle/>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NIH Research Training Website</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tooltip="NIH Research Training Website"/>
              </a:rPr>
              <a:t>https://researchtraining.nih.gov/</a:t>
            </a:r>
            <a:r>
              <a:rPr lang="en-US" sz="1800" dirty="0">
                <a:latin typeface="Arial" panose="020B0604020202020204" pitchFamily="34" charset="0"/>
                <a:cs typeface="Arial" panose="020B0604020202020204" pitchFamily="34" charset="0"/>
              </a:rPr>
              <a:t> </a:t>
            </a:r>
          </a:p>
          <a:p>
            <a:pPr marL="0" indent="0">
              <a:lnSpc>
                <a:spcPct val="75000"/>
              </a:lnSpc>
              <a:buNone/>
            </a:pPr>
            <a:endParaRPr lang="en-US" sz="1800" dirty="0">
              <a:latin typeface="Arial" panose="020B0604020202020204" pitchFamily="34" charset="0"/>
              <a:cs typeface="Arial" panose="020B0604020202020204" pitchFamily="34" charset="0"/>
            </a:endParaRPr>
          </a:p>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T Kiosk (FOAs): </a:t>
            </a:r>
            <a:r>
              <a:rPr lang="en-US" sz="1800" dirty="0">
                <a:latin typeface="Arial" panose="020B0604020202020204" pitchFamily="34" charset="0"/>
                <a:cs typeface="Arial" panose="020B0604020202020204" pitchFamily="34" charset="0"/>
                <a:hlinkClick r:id="rId4" tooltip="Institutional Training Grants"/>
              </a:rPr>
              <a:t>http://grants.nih.gov/training/T_Table.htm</a:t>
            </a:r>
            <a:endParaRPr lang="en-US" sz="1800" dirty="0">
              <a:latin typeface="Arial" panose="020B0604020202020204" pitchFamily="34" charset="0"/>
              <a:cs typeface="Arial" panose="020B0604020202020204" pitchFamily="34" charset="0"/>
            </a:endParaRPr>
          </a:p>
          <a:p>
            <a:pPr marL="0" indent="0">
              <a:lnSpc>
                <a:spcPct val="75000"/>
              </a:lnSpc>
              <a:buNone/>
            </a:pPr>
            <a:endParaRPr lang="en-US" sz="1800" dirty="0">
              <a:latin typeface="Arial" panose="020B0604020202020204" pitchFamily="34" charset="0"/>
              <a:cs typeface="Arial" panose="020B0604020202020204" pitchFamily="34" charset="0"/>
            </a:endParaRPr>
          </a:p>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F Kiosk (FOAs): </a:t>
            </a:r>
            <a:r>
              <a:rPr lang="en-US" sz="1800" dirty="0">
                <a:latin typeface="Arial" panose="020B0604020202020204" pitchFamily="34" charset="0"/>
                <a:cs typeface="Arial" panose="020B0604020202020204" pitchFamily="34" charset="0"/>
                <a:hlinkClick r:id="rId5" tooltip="Individual Fellowships"/>
              </a:rPr>
              <a:t>http://grants.nih.gov/training/F_files_nrsa.htm</a:t>
            </a:r>
            <a:endParaRPr lang="en-US" sz="1800" dirty="0">
              <a:latin typeface="Arial" panose="020B0604020202020204" pitchFamily="34" charset="0"/>
              <a:cs typeface="Arial" panose="020B0604020202020204" pitchFamily="34" charset="0"/>
            </a:endParaRPr>
          </a:p>
          <a:p>
            <a:pPr marL="0" indent="0">
              <a:lnSpc>
                <a:spcPct val="75000"/>
              </a:lnSpc>
              <a:buNone/>
            </a:pPr>
            <a:endParaRPr lang="en-US" sz="1800" dirty="0">
              <a:latin typeface="Arial" panose="020B0604020202020204" pitchFamily="34" charset="0"/>
              <a:cs typeface="Arial" panose="020B0604020202020204" pitchFamily="34" charset="0"/>
            </a:endParaRPr>
          </a:p>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How to Apply - Application Guide (includes Training and Fellowship application form instructions):  </a:t>
            </a:r>
            <a:r>
              <a:rPr lang="en-US" sz="1800" dirty="0">
                <a:latin typeface="Arial" panose="020B0604020202020204" pitchFamily="34" charset="0"/>
                <a:cs typeface="Arial" panose="020B0604020202020204" pitchFamily="34" charset="0"/>
                <a:hlinkClick r:id="rId6" tooltip="How to Apply - Application Guide"/>
              </a:rPr>
              <a:t>http://grants.nih.gov/grants/funding/424/index.htm</a:t>
            </a:r>
            <a:endParaRPr lang="en-US" sz="1800" dirty="0">
              <a:latin typeface="Arial" panose="020B0604020202020204" pitchFamily="34" charset="0"/>
              <a:cs typeface="Arial" panose="020B0604020202020204" pitchFamily="34" charset="0"/>
            </a:endParaRPr>
          </a:p>
          <a:p>
            <a:pPr marL="0" indent="0">
              <a:lnSpc>
                <a:spcPct val="75000"/>
              </a:lnSpc>
              <a:buNone/>
            </a:pPr>
            <a:endParaRPr lang="en-US" sz="1800" dirty="0">
              <a:latin typeface="Arial" panose="020B0604020202020204" pitchFamily="34" charset="0"/>
              <a:cs typeface="Arial" panose="020B0604020202020204" pitchFamily="34" charset="0"/>
            </a:endParaRPr>
          </a:p>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RPPR Information (including Instruction Guide):  </a:t>
            </a:r>
            <a:r>
              <a:rPr lang="en-US" sz="1800" dirty="0">
                <a:latin typeface="Arial" panose="020B0604020202020204" pitchFamily="34" charset="0"/>
                <a:cs typeface="Arial" panose="020B0604020202020204" pitchFamily="34" charset="0"/>
                <a:hlinkClick r:id="rId7" tooltip="RPPR Information "/>
              </a:rPr>
              <a:t>http://grants.nih.gov/grants/rppr/index.htm</a:t>
            </a:r>
            <a:endParaRPr lang="en-US" sz="1800" dirty="0">
              <a:latin typeface="Arial" panose="020B0604020202020204" pitchFamily="34" charset="0"/>
              <a:cs typeface="Arial" panose="020B0604020202020204" pitchFamily="34" charset="0"/>
            </a:endParaRPr>
          </a:p>
          <a:p>
            <a:pPr marL="0" indent="0">
              <a:lnSpc>
                <a:spcPct val="75000"/>
              </a:lnSpc>
              <a:buNone/>
            </a:pPr>
            <a:endParaRPr lang="en-US" dirty="0"/>
          </a:p>
        </p:txBody>
      </p:sp>
      <p:sp>
        <p:nvSpPr>
          <p:cNvPr id="2" name="Slide Number Placeholder 1"/>
          <p:cNvSpPr>
            <a:spLocks noGrp="1"/>
          </p:cNvSpPr>
          <p:nvPr>
            <p:ph type="sldNum" sz="quarter" idx="12"/>
          </p:nvPr>
        </p:nvSpPr>
        <p:spPr/>
        <p:txBody>
          <a:bodyPr/>
          <a:lstStyle/>
          <a:p>
            <a:fld id="{9C0BE7A8-8265-4257-9F97-1AB83C9A5D84}" type="slidenum">
              <a:rPr lang="en-US" smtClean="0"/>
              <a:t>44</a:t>
            </a:fld>
            <a:endParaRPr lang="en-US"/>
          </a:p>
        </p:txBody>
      </p:sp>
    </p:spTree>
    <p:extLst>
      <p:ext uri="{BB962C8B-B14F-4D97-AF65-F5344CB8AC3E}">
        <p14:creationId xmlns:p14="http://schemas.microsoft.com/office/powerpoint/2010/main" val="3910603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49706" y="201968"/>
            <a:ext cx="7659584" cy="521438"/>
          </a:xfrm>
        </p:spPr>
        <p:txBody>
          <a:bodyPr>
            <a:noAutofit/>
          </a:bodyPr>
          <a:lstStyle/>
          <a:p>
            <a:pPr algn="ctr">
              <a:defRPr/>
            </a:pPr>
            <a:r>
              <a:rPr lang="en-US" sz="2800" b="1" dirty="0">
                <a:solidFill>
                  <a:schemeClr val="tx1"/>
                </a:solidFill>
                <a:effectLst>
                  <a:outerShdw blurRad="38100" dist="38100" dir="2700000" algn="tl">
                    <a:srgbClr val="000000">
                      <a:alpha val="43137"/>
                    </a:srgbClr>
                  </a:outerShdw>
                </a:effectLst>
              </a:rPr>
              <a:t>Grants Information:  Contacts</a:t>
            </a:r>
            <a:endParaRPr lang="en-US" sz="2800" b="1" dirty="0"/>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schemeClr val="bg1"/>
                </a:solidFill>
              </a:rPr>
              <a:pPr>
                <a:defRPr/>
              </a:pPr>
              <a:t>45</a:t>
            </a:fld>
            <a:endParaRPr lang="en-US" dirty="0">
              <a:solidFill>
                <a:schemeClr val="bg1"/>
              </a:solidFill>
            </a:endParaRPr>
          </a:p>
        </p:txBody>
      </p:sp>
      <p:sp>
        <p:nvSpPr>
          <p:cNvPr id="78851" name="Rectangle 3"/>
          <p:cNvSpPr>
            <a:spLocks noGrp="1" noChangeArrowheads="1"/>
          </p:cNvSpPr>
          <p:nvPr>
            <p:ph type="body" idx="4294967295"/>
          </p:nvPr>
        </p:nvSpPr>
        <p:spPr>
          <a:xfrm>
            <a:off x="2999450" y="900580"/>
            <a:ext cx="5875227" cy="4536827"/>
          </a:xfrm>
        </p:spPr>
        <p:txBody>
          <a:bodyPr rtlCol="0">
            <a:noAutofit/>
          </a:bodyPr>
          <a:lstStyle/>
          <a:p>
            <a:pPr marL="0" indent="0">
              <a:lnSpc>
                <a:spcPct val="90000"/>
              </a:lnSpc>
              <a:buClrTx/>
              <a:buNone/>
              <a:defRPr/>
            </a:pPr>
            <a:r>
              <a:rPr lang="en-US" sz="1600" dirty="0">
                <a:solidFill>
                  <a:schemeClr val="tx1"/>
                </a:solidFill>
                <a:latin typeface="Arial" panose="020B0604020202020204" pitchFamily="34" charset="0"/>
                <a:cs typeface="Arial" panose="020B0604020202020204" pitchFamily="34" charset="0"/>
              </a:rPr>
              <a:t>General Application Questions:</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chemeClr val="tx1"/>
                </a:solidFill>
                <a:latin typeface="Arial" panose="020B0604020202020204" pitchFamily="34" charset="0"/>
                <a:cs typeface="Arial" panose="020B0604020202020204" pitchFamily="34" charset="0"/>
                <a:hlinkClick r:id="rId3"/>
              </a:rPr>
              <a:t>GrantsInfo@nih.gov</a:t>
            </a:r>
            <a:endParaRPr lang="en-US" sz="1600" dirty="0">
              <a:solidFill>
                <a:schemeClr val="tx1"/>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a:t>
            </a:r>
            <a:r>
              <a:rPr lang="en-US" sz="1600" dirty="0">
                <a:latin typeface="Arial" panose="020B0604020202020204" pitchFamily="34" charset="0"/>
                <a:cs typeface="Arial" panose="020B0604020202020204" pitchFamily="34" charset="0"/>
              </a:rPr>
              <a:t>301-945-7573</a:t>
            </a:r>
            <a:r>
              <a:rPr lang="en-US" sz="1600" dirty="0">
                <a:solidFill>
                  <a:schemeClr val="tx1"/>
                </a:solidFill>
                <a:latin typeface="Arial" panose="020B0604020202020204" pitchFamily="34" charset="0"/>
                <a:cs typeface="Arial" panose="020B0604020202020204" pitchFamily="34" charset="0"/>
              </a:rPr>
              <a:t> </a:t>
            </a:r>
          </a:p>
          <a:p>
            <a:pPr lvl="1">
              <a:lnSpc>
                <a:spcPct val="90000"/>
              </a:lnSpc>
              <a:buClrTx/>
              <a:buNone/>
              <a:defRPr/>
            </a:pPr>
            <a:endParaRPr lang="en-US" sz="1600" dirty="0">
              <a:solidFill>
                <a:schemeClr val="tx1"/>
              </a:solidFill>
              <a:latin typeface="Arial" panose="020B0604020202020204" pitchFamily="34" charset="0"/>
              <a:cs typeface="Arial" panose="020B0604020202020204" pitchFamily="34" charset="0"/>
            </a:endParaRPr>
          </a:p>
          <a:p>
            <a:pPr marL="0" indent="0">
              <a:lnSpc>
                <a:spcPct val="90000"/>
              </a:lnSpc>
              <a:buClrTx/>
              <a:buNone/>
              <a:defRPr/>
            </a:pPr>
            <a:r>
              <a:rPr lang="en-US" sz="1600" dirty="0">
                <a:solidFill>
                  <a:schemeClr val="tx1"/>
                </a:solidFill>
                <a:latin typeface="Arial" panose="020B0604020202020204" pitchFamily="34" charset="0"/>
                <a:cs typeface="Arial" panose="020B0604020202020204" pitchFamily="34" charset="0"/>
              </a:rPr>
              <a:t>Grants.gov Customer Support: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chemeClr val="tx1"/>
                </a:solidFill>
                <a:latin typeface="Arial" panose="020B0604020202020204" pitchFamily="34" charset="0"/>
                <a:cs typeface="Arial" panose="020B0604020202020204" pitchFamily="34" charset="0"/>
                <a:hlinkClick r:id="rId4"/>
              </a:rPr>
              <a:t>support@grants.gov</a:t>
            </a:r>
            <a:endParaRPr lang="en-US" sz="1600" dirty="0">
              <a:solidFill>
                <a:schemeClr val="tx1"/>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Webpage: </a:t>
            </a:r>
            <a:r>
              <a:rPr lang="en-US" sz="1600" dirty="0">
                <a:solidFill>
                  <a:schemeClr val="tx1"/>
                </a:solidFill>
                <a:latin typeface="Arial" panose="020B0604020202020204" pitchFamily="34" charset="0"/>
                <a:cs typeface="Arial" panose="020B0604020202020204" pitchFamily="34" charset="0"/>
                <a:hlinkClick r:id="rId5" tooltip="Grants.gov"/>
              </a:rPr>
              <a:t>http://grants.gov/</a:t>
            </a:r>
            <a:r>
              <a:rPr lang="en-US" sz="1600" dirty="0">
                <a:solidFill>
                  <a:schemeClr val="tx1"/>
                </a:solidFill>
                <a:latin typeface="Arial" panose="020B0604020202020204" pitchFamily="34" charset="0"/>
                <a:cs typeface="Arial" panose="020B0604020202020204" pitchFamily="34" charset="0"/>
              </a:rPr>
              <a:t>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1-800-518-4726 </a:t>
            </a:r>
          </a:p>
          <a:p>
            <a:pPr lvl="1">
              <a:lnSpc>
                <a:spcPct val="90000"/>
              </a:lnSpc>
              <a:buClrTx/>
              <a:buNone/>
              <a:defRPr/>
            </a:pPr>
            <a:endParaRPr lang="en-US" sz="1600" dirty="0">
              <a:solidFill>
                <a:schemeClr val="tx1"/>
              </a:solidFill>
              <a:latin typeface="Arial" panose="020B0604020202020204" pitchFamily="34" charset="0"/>
              <a:cs typeface="Arial" panose="020B0604020202020204" pitchFamily="34" charset="0"/>
            </a:endParaRPr>
          </a:p>
          <a:p>
            <a:pPr marL="0" indent="0">
              <a:lnSpc>
                <a:spcPct val="90000"/>
              </a:lnSpc>
              <a:buClrTx/>
              <a:buNone/>
              <a:defRPr/>
            </a:pPr>
            <a:r>
              <a:rPr lang="en-US" sz="1600" dirty="0" err="1">
                <a:solidFill>
                  <a:schemeClr val="tx1"/>
                </a:solidFill>
                <a:latin typeface="Arial" panose="020B0604020202020204" pitchFamily="34" charset="0"/>
                <a:cs typeface="Arial" panose="020B0604020202020204" pitchFamily="34" charset="0"/>
              </a:rPr>
              <a:t>eRA</a:t>
            </a:r>
            <a:r>
              <a:rPr lang="en-US" sz="1600" dirty="0">
                <a:solidFill>
                  <a:schemeClr val="tx1"/>
                </a:solidFill>
                <a:latin typeface="Arial" panose="020B0604020202020204" pitchFamily="34" charset="0"/>
                <a:cs typeface="Arial" panose="020B0604020202020204" pitchFamily="34" charset="0"/>
              </a:rPr>
              <a:t> Service Desk (formerly </a:t>
            </a:r>
            <a:r>
              <a:rPr lang="en-US" sz="1600" dirty="0" err="1">
                <a:solidFill>
                  <a:schemeClr val="tx1"/>
                </a:solidFill>
                <a:latin typeface="Arial" panose="020B0604020202020204" pitchFamily="34" charset="0"/>
                <a:cs typeface="Arial" panose="020B0604020202020204" pitchFamily="34" charset="0"/>
              </a:rPr>
              <a:t>eRA</a:t>
            </a:r>
            <a:r>
              <a:rPr lang="en-US" sz="1600" dirty="0">
                <a:solidFill>
                  <a:schemeClr val="tx1"/>
                </a:solidFill>
                <a:latin typeface="Arial" panose="020B0604020202020204" pitchFamily="34" charset="0"/>
                <a:cs typeface="Arial" panose="020B0604020202020204" pitchFamily="34" charset="0"/>
              </a:rPr>
              <a:t> Commons Helpdesk):</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Web: </a:t>
            </a:r>
            <a:r>
              <a:rPr lang="en-US" sz="1600" dirty="0">
                <a:solidFill>
                  <a:schemeClr val="tx1"/>
                </a:solidFill>
                <a:latin typeface="Arial" panose="020B0604020202020204" pitchFamily="34" charset="0"/>
                <a:cs typeface="Arial" panose="020B0604020202020204" pitchFamily="34" charset="0"/>
                <a:hlinkClick r:id="rId6" tooltip="Support Contacts page"/>
              </a:rPr>
              <a:t>https://grants.nih.gov/support/index.html</a:t>
            </a:r>
            <a:r>
              <a:rPr lang="en-US" sz="1600" dirty="0">
                <a:solidFill>
                  <a:schemeClr val="tx1"/>
                </a:solidFill>
                <a:latin typeface="Arial" panose="020B0604020202020204" pitchFamily="34" charset="0"/>
                <a:cs typeface="Arial" panose="020B0604020202020204" pitchFamily="34" charset="0"/>
              </a:rPr>
              <a:t>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Toll-free: 1-866-504-9552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301-402-7469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Hours: Mon-Fri, 7a.m. to 8 p.m. Eastern Time</a:t>
            </a:r>
          </a:p>
        </p:txBody>
      </p:sp>
    </p:spTree>
    <p:extLst>
      <p:ext uri="{BB962C8B-B14F-4D97-AF65-F5344CB8AC3E}">
        <p14:creationId xmlns:p14="http://schemas.microsoft.com/office/powerpoint/2010/main" val="3918936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93900" y="422910"/>
            <a:ext cx="6355394" cy="537846"/>
          </a:xfrm>
        </p:spPr>
        <p:txBody>
          <a:bodyPr>
            <a:noAutofit/>
          </a:bodyPr>
          <a:lstStyle/>
          <a:p>
            <a:pPr algn="ctr">
              <a:defRPr/>
            </a:pPr>
            <a:r>
              <a:rPr lang="en-US" sz="2800" b="1" dirty="0">
                <a:solidFill>
                  <a:schemeClr val="tx1"/>
                </a:solidFill>
                <a:effectLst>
                  <a:outerShdw blurRad="38100" dist="38100" dir="2700000" algn="tl">
                    <a:srgbClr val="000000">
                      <a:alpha val="43137"/>
                    </a:srgbClr>
                  </a:outerShdw>
                </a:effectLst>
              </a:rPr>
              <a:t>Grants Policy Contacts</a:t>
            </a:r>
            <a:r>
              <a:rPr lang="en-US" sz="3000" b="1" dirty="0"/>
              <a:t> </a:t>
            </a:r>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schemeClr val="bg1"/>
                </a:solidFill>
              </a:rPr>
              <a:pPr>
                <a:defRPr/>
              </a:pPr>
              <a:t>46</a:t>
            </a:fld>
            <a:endParaRPr lang="en-US" dirty="0">
              <a:solidFill>
                <a:schemeClr val="bg1"/>
              </a:solidFill>
            </a:endParaRPr>
          </a:p>
        </p:txBody>
      </p:sp>
      <p:sp>
        <p:nvSpPr>
          <p:cNvPr id="80899" name="Rectangle 3"/>
          <p:cNvSpPr>
            <a:spLocks noGrp="1" noChangeArrowheads="1"/>
          </p:cNvSpPr>
          <p:nvPr>
            <p:ph type="body" idx="4294967295"/>
          </p:nvPr>
        </p:nvSpPr>
        <p:spPr>
          <a:xfrm>
            <a:off x="2681805" y="1087142"/>
            <a:ext cx="6446837" cy="4204947"/>
          </a:xfrm>
        </p:spPr>
        <p:txBody>
          <a:bodyPr rtlCol="0">
            <a:normAutofit/>
          </a:bodyPr>
          <a:lstStyle/>
          <a:p>
            <a:pPr marL="0" indent="0">
              <a:lnSpc>
                <a:spcPct val="90000"/>
              </a:lnSpc>
              <a:buNone/>
              <a:defRPr/>
            </a:pPr>
            <a:endParaRPr lang="en-US" sz="1600" dirty="0">
              <a:latin typeface="Arial" panose="020B0604020202020204" pitchFamily="34" charset="0"/>
              <a:cs typeface="Arial" panose="020B0604020202020204" pitchFamily="34" charset="0"/>
            </a:endParaRPr>
          </a:p>
          <a:p>
            <a:pPr marL="0" indent="0">
              <a:lnSpc>
                <a:spcPct val="90000"/>
              </a:lnSpc>
              <a:buNone/>
              <a:defRPr/>
            </a:pPr>
            <a:r>
              <a:rPr lang="en-US" sz="1600" dirty="0">
                <a:solidFill>
                  <a:schemeClr val="tx1"/>
                </a:solidFill>
                <a:latin typeface="Arial" panose="020B0604020202020204" pitchFamily="34" charset="0"/>
                <a:cs typeface="Arial" panose="020B0604020202020204" pitchFamily="34" charset="0"/>
              </a:rPr>
              <a:t>Division of Grants Policy:</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GrantsPolicy@mail.nih.gov</a:t>
            </a:r>
            <a:endParaRPr lang="en-US" sz="1600" dirty="0">
              <a:solidFill>
                <a:srgbClr val="C00000"/>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301-435-0949 </a:t>
            </a:r>
          </a:p>
          <a:p>
            <a:pPr lvl="1">
              <a:lnSpc>
                <a:spcPct val="90000"/>
              </a:lnSpc>
              <a:buClrTx/>
              <a:defRPr/>
            </a:pPr>
            <a:endParaRPr lang="en-US" sz="1600" dirty="0">
              <a:solidFill>
                <a:schemeClr val="tx1"/>
              </a:solidFill>
              <a:latin typeface="Arial" panose="020B0604020202020204" pitchFamily="34" charset="0"/>
              <a:cs typeface="Arial" panose="020B0604020202020204" pitchFamily="34" charset="0"/>
            </a:endParaRPr>
          </a:p>
          <a:p>
            <a:pPr marL="0" indent="0">
              <a:lnSpc>
                <a:spcPct val="90000"/>
              </a:lnSpc>
              <a:buNone/>
              <a:defRPr/>
            </a:pPr>
            <a:r>
              <a:rPr lang="en-US" sz="1600" dirty="0">
                <a:solidFill>
                  <a:schemeClr val="tx1"/>
                </a:solidFill>
                <a:latin typeface="Arial" panose="020B0604020202020204" pitchFamily="34" charset="0"/>
                <a:cs typeface="Arial" panose="020B0604020202020204" pitchFamily="34" charset="0"/>
              </a:rPr>
              <a:t>Division of Grants Compliance &amp; Oversight:</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rgbClr val="C0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GrantsCompliance@mail.nih.gov</a:t>
            </a:r>
            <a:endParaRPr lang="en-US" sz="1600" dirty="0">
              <a:solidFill>
                <a:srgbClr val="C00000"/>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301-435-0949</a:t>
            </a:r>
          </a:p>
          <a:p>
            <a:pPr marL="685800" lvl="2" indent="0">
              <a:lnSpc>
                <a:spcPct val="90000"/>
              </a:lnSpc>
              <a:buClrTx/>
              <a:buNone/>
              <a:defRPr/>
            </a:pPr>
            <a:endParaRPr lang="en-US" sz="1600" dirty="0">
              <a:solidFill>
                <a:schemeClr val="tx1"/>
              </a:solidFill>
              <a:latin typeface="Arial" panose="020B0604020202020204" pitchFamily="34" charset="0"/>
              <a:cs typeface="Arial" panose="020B0604020202020204" pitchFamily="34" charset="0"/>
            </a:endParaRPr>
          </a:p>
          <a:p>
            <a:pPr marL="0" indent="0">
              <a:lnSpc>
                <a:spcPct val="90000"/>
              </a:lnSpc>
              <a:buNone/>
              <a:defRPr/>
            </a:pPr>
            <a:r>
              <a:rPr lang="en-US" sz="1600" dirty="0">
                <a:solidFill>
                  <a:schemeClr val="tx1"/>
                </a:solidFill>
                <a:latin typeface="Arial" panose="020B0604020202020204" pitchFamily="34" charset="0"/>
                <a:cs typeface="Arial" panose="020B0604020202020204" pitchFamily="34" charset="0"/>
              </a:rPr>
              <a:t>Division of Extramural Inventions and Technology Resources: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rgbClr val="C00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Inventions@nih.gov</a:t>
            </a:r>
            <a:endParaRPr lang="en-US" sz="1600" dirty="0">
              <a:solidFill>
                <a:srgbClr val="C00000"/>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301-435-1986</a:t>
            </a:r>
          </a:p>
          <a:p>
            <a:pPr>
              <a:lnSpc>
                <a:spcPct val="90000"/>
              </a:lnSpc>
              <a:defRPr/>
            </a:pPr>
            <a:endParaRPr lang="en-US" b="1" dirty="0"/>
          </a:p>
        </p:txBody>
      </p:sp>
    </p:spTree>
    <p:extLst>
      <p:ext uri="{BB962C8B-B14F-4D97-AF65-F5344CB8AC3E}">
        <p14:creationId xmlns:p14="http://schemas.microsoft.com/office/powerpoint/2010/main" val="1172749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105743" y="311355"/>
            <a:ext cx="5948514" cy="475226"/>
          </a:xfrm>
          <a:solidFill>
            <a:schemeClr val="accent2">
              <a:lumMod val="20000"/>
              <a:lumOff val="80000"/>
            </a:schemeClr>
          </a:solidFill>
          <a:ln>
            <a:noFill/>
          </a:ln>
          <a:scene3d>
            <a:camera prst="orthographicFront"/>
            <a:lightRig rig="threePt" dir="t"/>
          </a:scene3d>
          <a:sp3d>
            <a:bevelT w="114300" prst="artDeco"/>
          </a:sp3d>
        </p:spPr>
        <p:txBody>
          <a:bodyPr/>
          <a:lstStyle/>
          <a:p>
            <a:pPr>
              <a:defRPr/>
            </a:pPr>
            <a:r>
              <a:rPr lang="en-US" sz="2667" b="1" dirty="0">
                <a:solidFill>
                  <a:srgbClr val="0000CC"/>
                </a:solidFill>
                <a:latin typeface="Book Antiqua" pitchFamily="18" charset="0"/>
              </a:rPr>
              <a:t>Resources for Applicants</a:t>
            </a:r>
          </a:p>
        </p:txBody>
      </p:sp>
      <p:sp>
        <p:nvSpPr>
          <p:cNvPr id="157699" name="Content Placeholder 3"/>
          <p:cNvSpPr>
            <a:spLocks noGrp="1"/>
          </p:cNvSpPr>
          <p:nvPr>
            <p:ph idx="1"/>
          </p:nvPr>
        </p:nvSpPr>
        <p:spPr>
          <a:xfrm>
            <a:off x="1714501" y="1079500"/>
            <a:ext cx="7112000" cy="4191000"/>
          </a:xfrm>
        </p:spPr>
        <p:txBody>
          <a:bodyPr/>
          <a:lstStyle/>
          <a:p>
            <a:pPr>
              <a:spcBef>
                <a:spcPts val="0"/>
              </a:spcBef>
              <a:spcAft>
                <a:spcPts val="500"/>
              </a:spcAft>
              <a:buClr>
                <a:schemeClr val="bg1"/>
              </a:buClr>
            </a:pPr>
            <a:r>
              <a:rPr lang="en-US" sz="2000" dirty="0"/>
              <a:t>NIH Program Announcements (PAs, RFAs)</a:t>
            </a:r>
          </a:p>
          <a:p>
            <a:pPr lvl="1">
              <a:spcBef>
                <a:spcPts val="0"/>
              </a:spcBef>
              <a:spcAft>
                <a:spcPts val="500"/>
              </a:spcAft>
              <a:buClr>
                <a:schemeClr val="bg1"/>
              </a:buClr>
            </a:pPr>
            <a:r>
              <a:rPr lang="en-US" sz="1667" dirty="0">
                <a:solidFill>
                  <a:srgbClr val="FFFF00"/>
                </a:solidFill>
              </a:rPr>
              <a:t>Purpose, eligibility, allowable costs, review criteria</a:t>
            </a:r>
          </a:p>
          <a:p>
            <a:pPr lvl="1">
              <a:spcBef>
                <a:spcPts val="0"/>
              </a:spcBef>
              <a:spcAft>
                <a:spcPts val="500"/>
              </a:spcAft>
              <a:buClr>
                <a:schemeClr val="bg1"/>
              </a:buClr>
            </a:pPr>
            <a:r>
              <a:rPr lang="en-US" sz="1667" dirty="0">
                <a:solidFill>
                  <a:srgbClr val="FFFF00"/>
                </a:solidFill>
              </a:rPr>
              <a:t>Tables of IC-specific Information, Requirements, &amp; Staff Contacts</a:t>
            </a:r>
          </a:p>
          <a:p>
            <a:pPr>
              <a:spcBef>
                <a:spcPts val="0"/>
              </a:spcBef>
              <a:spcAft>
                <a:spcPts val="500"/>
              </a:spcAft>
              <a:buClr>
                <a:schemeClr val="bg1"/>
              </a:buClr>
            </a:pPr>
            <a:r>
              <a:rPr lang="en-US" sz="2000" dirty="0">
                <a:hlinkClick r:id="rId3">
                  <a:extLst>
                    <a:ext uri="{A12FA001-AC4F-418D-AE19-62706E023703}">
                      <ahyp:hlinkClr xmlns:ahyp="http://schemas.microsoft.com/office/drawing/2018/hyperlinkcolor" val="tx"/>
                    </a:ext>
                  </a:extLst>
                </a:hlinkClick>
              </a:rPr>
              <a:t>www.nih.gov</a:t>
            </a:r>
            <a:r>
              <a:rPr lang="en-US" sz="2000" dirty="0"/>
              <a:t>   (follow links to “training” or “peer review”)</a:t>
            </a:r>
          </a:p>
          <a:p>
            <a:pPr lvl="1">
              <a:spcBef>
                <a:spcPts val="0"/>
              </a:spcBef>
              <a:spcAft>
                <a:spcPts val="500"/>
              </a:spcAft>
              <a:buClr>
                <a:schemeClr val="bg1"/>
              </a:buClr>
            </a:pPr>
            <a:r>
              <a:rPr lang="en-US" sz="1667" dirty="0">
                <a:solidFill>
                  <a:srgbClr val="FFFF00"/>
                </a:solidFill>
              </a:rPr>
              <a:t>Office of Extramural Research (“OER” grant programs, forms)</a:t>
            </a:r>
          </a:p>
          <a:p>
            <a:pPr lvl="1">
              <a:spcBef>
                <a:spcPts val="0"/>
              </a:spcBef>
              <a:spcAft>
                <a:spcPts val="500"/>
              </a:spcAft>
              <a:buClr>
                <a:schemeClr val="bg1"/>
              </a:buClr>
            </a:pPr>
            <a:r>
              <a:rPr lang="en-US" sz="1667" dirty="0">
                <a:solidFill>
                  <a:srgbClr val="FFFF00"/>
                </a:solidFill>
              </a:rPr>
              <a:t>Center for Scientific Review:   </a:t>
            </a:r>
            <a:r>
              <a:rPr lang="en-US" sz="1667" b="1" dirty="0">
                <a:solidFill>
                  <a:srgbClr val="FFFF00"/>
                </a:solidFill>
                <a:hlinkClick r:id="rId4"/>
              </a:rPr>
              <a:t>www.csr.nih.gov</a:t>
            </a:r>
            <a:r>
              <a:rPr lang="en-US" sz="1667" b="1" dirty="0">
                <a:solidFill>
                  <a:srgbClr val="FFFF00"/>
                </a:solidFill>
              </a:rPr>
              <a:t> </a:t>
            </a:r>
            <a:r>
              <a:rPr lang="en-US" sz="1667" dirty="0">
                <a:solidFill>
                  <a:srgbClr val="FFFF00"/>
                </a:solidFill>
              </a:rPr>
              <a:t>(review process)</a:t>
            </a:r>
          </a:p>
          <a:p>
            <a:pPr lvl="1">
              <a:spcBef>
                <a:spcPts val="0"/>
              </a:spcBef>
              <a:spcAft>
                <a:spcPts val="500"/>
              </a:spcAft>
              <a:buClr>
                <a:schemeClr val="bg1"/>
              </a:buClr>
            </a:pPr>
            <a:r>
              <a:rPr lang="en-US" sz="1667" dirty="0">
                <a:solidFill>
                  <a:srgbClr val="FFFF00"/>
                </a:solidFill>
              </a:rPr>
              <a:t>Institute web sites:   </a:t>
            </a:r>
            <a:r>
              <a:rPr lang="en-US" sz="1667" b="1" dirty="0">
                <a:solidFill>
                  <a:srgbClr val="FFFF00"/>
                </a:solidFill>
                <a:hlinkClick r:id="rId5"/>
              </a:rPr>
              <a:t>www.nichd.nih.gov</a:t>
            </a:r>
            <a:r>
              <a:rPr lang="en-US" sz="1667" b="1" dirty="0">
                <a:solidFill>
                  <a:srgbClr val="FFFF00"/>
                </a:solidFill>
              </a:rPr>
              <a:t> </a:t>
            </a:r>
            <a:r>
              <a:rPr lang="en-US" sz="1667" dirty="0">
                <a:solidFill>
                  <a:srgbClr val="FFFF00"/>
                </a:solidFill>
              </a:rPr>
              <a:t>(program interests)</a:t>
            </a:r>
          </a:p>
          <a:p>
            <a:pPr>
              <a:spcBef>
                <a:spcPts val="0"/>
              </a:spcBef>
              <a:spcAft>
                <a:spcPts val="500"/>
              </a:spcAft>
              <a:buClr>
                <a:schemeClr val="bg1"/>
              </a:buClr>
            </a:pPr>
            <a:r>
              <a:rPr lang="en-US" sz="2000" dirty="0"/>
              <a:t>Mentor (current and/or proposed)</a:t>
            </a:r>
          </a:p>
          <a:p>
            <a:pPr>
              <a:spcBef>
                <a:spcPts val="0"/>
              </a:spcBef>
              <a:spcAft>
                <a:spcPts val="500"/>
              </a:spcAft>
              <a:buClr>
                <a:schemeClr val="bg1"/>
              </a:buClr>
            </a:pPr>
            <a:r>
              <a:rPr lang="en-US" sz="2000" dirty="0"/>
              <a:t>Department Chair or Administrator</a:t>
            </a:r>
          </a:p>
          <a:p>
            <a:pPr>
              <a:spcBef>
                <a:spcPts val="0"/>
              </a:spcBef>
              <a:spcAft>
                <a:spcPts val="500"/>
              </a:spcAft>
              <a:buClr>
                <a:schemeClr val="bg1"/>
              </a:buClr>
            </a:pPr>
            <a:r>
              <a:rPr lang="en-US" sz="2000" dirty="0"/>
              <a:t>University/School Sponsored Programs Office</a:t>
            </a:r>
          </a:p>
          <a:p>
            <a:pPr>
              <a:spcBef>
                <a:spcPts val="0"/>
              </a:spcBef>
              <a:spcAft>
                <a:spcPts val="500"/>
              </a:spcAft>
              <a:buClr>
                <a:schemeClr val="bg1"/>
              </a:buClr>
            </a:pPr>
            <a:r>
              <a:rPr lang="en-US" sz="2000" dirty="0"/>
              <a:t>Other colleagues &amp; faculty </a:t>
            </a:r>
          </a:p>
          <a:p>
            <a:pPr>
              <a:spcBef>
                <a:spcPts val="0"/>
              </a:spcBef>
              <a:spcAft>
                <a:spcPts val="500"/>
              </a:spcAft>
              <a:buClr>
                <a:srgbClr val="FFFF00"/>
              </a:buClr>
              <a:buFont typeface="Wingdings" panose="05000000000000000000" pitchFamily="2" charset="2"/>
              <a:buChar char="Ø"/>
            </a:pPr>
            <a:r>
              <a:rPr lang="en-US" sz="2000" b="1" dirty="0">
                <a:solidFill>
                  <a:srgbClr val="FFFF00"/>
                </a:solidFill>
              </a:rPr>
              <a:t>NIH Program Staff (before applying and after review) !!</a:t>
            </a:r>
          </a:p>
          <a:p>
            <a:pPr>
              <a:buFontTx/>
              <a:buNone/>
            </a:pPr>
            <a:endParaRPr lang="en-US" sz="2333" dirty="0"/>
          </a:p>
          <a:p>
            <a:pPr>
              <a:buFontTx/>
              <a:buNone/>
            </a:pPr>
            <a:r>
              <a:rPr lang="en-US" sz="2333" dirty="0"/>
              <a:t>			</a:t>
            </a:r>
          </a:p>
        </p:txBody>
      </p:sp>
    </p:spTree>
    <p:extLst>
      <p:ext uri="{BB962C8B-B14F-4D97-AF65-F5344CB8AC3E}">
        <p14:creationId xmlns:p14="http://schemas.microsoft.com/office/powerpoint/2010/main" val="3411816205"/>
      </p:ext>
    </p:extLst>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2735616" y="321590"/>
            <a:ext cx="3260027" cy="509945"/>
          </a:xfr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w="165100" prst="coolSlant"/>
          </a:sp3d>
        </p:spPr>
        <p:txBody>
          <a:bodyPr/>
          <a:lstStyle/>
          <a:p>
            <a:r>
              <a:rPr lang="en-US" sz="2800" dirty="0">
                <a:solidFill>
                  <a:schemeClr val="bg1">
                    <a:lumMod val="75000"/>
                  </a:schemeClr>
                </a:solidFill>
              </a:rPr>
              <a:t>Contacts</a:t>
            </a:r>
            <a:endParaRPr lang="en-US" sz="2800" b="1" dirty="0">
              <a:solidFill>
                <a:schemeClr val="bg1">
                  <a:lumMod val="75000"/>
                </a:schemeClr>
              </a:solidFill>
            </a:endParaRPr>
          </a:p>
        </p:txBody>
      </p:sp>
      <p:sp>
        <p:nvSpPr>
          <p:cNvPr id="457731" name="Rectangle 3"/>
          <p:cNvSpPr>
            <a:spLocks noGrp="1" noChangeArrowheads="1"/>
          </p:cNvSpPr>
          <p:nvPr>
            <p:ph idx="1"/>
          </p:nvPr>
        </p:nvSpPr>
        <p:spPr>
          <a:xfrm>
            <a:off x="1419614" y="1206871"/>
            <a:ext cx="7803705" cy="4271779"/>
          </a:xfrm>
        </p:spPr>
        <p:txBody>
          <a:bodyPr/>
          <a:lstStyle/>
          <a:p>
            <a:pPr>
              <a:spcBef>
                <a:spcPts val="1500"/>
              </a:spcBef>
              <a:spcAft>
                <a:spcPts val="0"/>
              </a:spcAft>
              <a:buNone/>
            </a:pPr>
            <a:r>
              <a:rPr lang="en-US" sz="2000" b="1" dirty="0"/>
              <a:t>Dennis A. Twombly </a:t>
            </a:r>
          </a:p>
          <a:p>
            <a:pPr>
              <a:spcAft>
                <a:spcPts val="0"/>
              </a:spcAft>
              <a:buNone/>
            </a:pPr>
            <a:r>
              <a:rPr lang="en-US" sz="2000" b="1" dirty="0"/>
              <a:t>Training Officer, NICHD-NIH</a:t>
            </a:r>
          </a:p>
          <a:p>
            <a:pPr>
              <a:spcAft>
                <a:spcPts val="0"/>
              </a:spcAft>
              <a:buNone/>
            </a:pPr>
            <a:r>
              <a:rPr lang="en-US" sz="2000" b="1" dirty="0"/>
              <a:t>Email:  </a:t>
            </a:r>
            <a:r>
              <a:rPr lang="en-US" sz="2000" b="1" dirty="0">
                <a:hlinkClick r:id="rId3"/>
              </a:rPr>
              <a:t>dtwombly@mail.nih.gov</a:t>
            </a:r>
            <a:endParaRPr lang="en-US" sz="2000" b="1" dirty="0"/>
          </a:p>
          <a:p>
            <a:pPr lvl="1">
              <a:spcAft>
                <a:spcPts val="0"/>
              </a:spcAft>
              <a:buNone/>
            </a:pPr>
            <a:endParaRPr lang="en-US" sz="2000" dirty="0"/>
          </a:p>
          <a:p>
            <a:pPr>
              <a:spcAft>
                <a:spcPts val="0"/>
              </a:spcAft>
              <a:buNone/>
            </a:pPr>
            <a:r>
              <a:rPr lang="en-US" sz="2000" b="1" dirty="0"/>
              <a:t>Lisa Moeller</a:t>
            </a:r>
          </a:p>
          <a:p>
            <a:pPr>
              <a:spcAft>
                <a:spcPts val="0"/>
              </a:spcAft>
              <a:buNone/>
            </a:pPr>
            <a:r>
              <a:rPr lang="en-US" sz="2000" b="1" dirty="0"/>
              <a:t>Team Leader, Grants Administration Branch, NIGMS-NIH</a:t>
            </a:r>
          </a:p>
          <a:p>
            <a:pPr>
              <a:spcAft>
                <a:spcPts val="0"/>
              </a:spcAft>
              <a:buNone/>
            </a:pPr>
            <a:r>
              <a:rPr lang="en-US" sz="2000" b="1" dirty="0"/>
              <a:t>Email:  </a:t>
            </a:r>
            <a:r>
              <a:rPr lang="en-US" sz="2000" b="1" dirty="0">
                <a:hlinkClick r:id="rId4"/>
              </a:rPr>
              <a:t>moellerl@mail.nih.gov</a:t>
            </a:r>
            <a:endParaRPr lang="en-US" sz="2000" b="1" dirty="0"/>
          </a:p>
          <a:p>
            <a:pPr>
              <a:spcAft>
                <a:spcPts val="0"/>
              </a:spcAft>
              <a:buNone/>
            </a:pPr>
            <a:endParaRPr lang="en-US" sz="2000" b="1" dirty="0">
              <a:solidFill>
                <a:srgbClr val="FFFF00"/>
              </a:solidFill>
            </a:endParaRPr>
          </a:p>
          <a:p>
            <a:pPr>
              <a:spcAft>
                <a:spcPts val="600"/>
              </a:spcAft>
              <a:buFont typeface="Wingdings" pitchFamily="2" charset="2"/>
              <a:buNone/>
            </a:pPr>
            <a:r>
              <a:rPr lang="en-US" sz="2000" b="1" dirty="0">
                <a:solidFill>
                  <a:srgbClr val="FFFF00"/>
                </a:solidFill>
              </a:rPr>
              <a:t>For other Questions about this presentation, go to:</a:t>
            </a:r>
          </a:p>
          <a:p>
            <a:pPr lvl="1">
              <a:spcAft>
                <a:spcPts val="600"/>
              </a:spcAft>
              <a:buFont typeface="Wingdings" panose="05000000000000000000" pitchFamily="2" charset="2"/>
              <a:buChar char="§"/>
            </a:pPr>
            <a:r>
              <a:rPr lang="en-US" sz="2000" b="1" dirty="0">
                <a:solidFill>
                  <a:srgbClr val="FFFF00"/>
                </a:solidFill>
              </a:rPr>
              <a:t>  NICHD or NIGMS Booth</a:t>
            </a:r>
          </a:p>
          <a:p>
            <a:pPr lvl="1">
              <a:spcAft>
                <a:spcPts val="600"/>
              </a:spcAft>
              <a:buFont typeface="Wingdings" panose="05000000000000000000" pitchFamily="2" charset="2"/>
              <a:buChar char="§"/>
            </a:pPr>
            <a:r>
              <a:rPr lang="en-US" sz="2000" b="1" dirty="0">
                <a:solidFill>
                  <a:srgbClr val="FFFF00"/>
                </a:solidFill>
              </a:rPr>
              <a:t>  Ask a Training Officer Booth</a:t>
            </a:r>
          </a:p>
          <a:p>
            <a:pPr>
              <a:buFont typeface="Wingdings" pitchFamily="2" charset="2"/>
              <a:buNone/>
            </a:pPr>
            <a:r>
              <a:rPr lang="en-US" sz="1667" dirty="0"/>
              <a:t> </a:t>
            </a:r>
          </a:p>
        </p:txBody>
      </p:sp>
      <p:pic>
        <p:nvPicPr>
          <p:cNvPr id="4" name="Picture 4">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7556500" y="444500"/>
            <a:ext cx="2317750" cy="2060223"/>
          </a:xfrm>
          <a:prstGeom prst="rect">
            <a:avLst/>
          </a:prstGeom>
          <a:noFill/>
        </p:spPr>
      </p:pic>
    </p:spTree>
    <p:extLst>
      <p:ext uri="{BB962C8B-B14F-4D97-AF65-F5344CB8AC3E}">
        <p14:creationId xmlns:p14="http://schemas.microsoft.com/office/powerpoint/2010/main" val="81276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a:extLst>
              <a:ext uri="{C183D7F6-B498-43B3-948B-1728B52AA6E4}">
                <adec:decorative xmlns:adec="http://schemas.microsoft.com/office/drawing/2017/decorative" val="1"/>
              </a:ext>
            </a:extLst>
          </p:cNvPr>
          <p:cNvSpPr>
            <a:spLocks noChangeShapeType="1"/>
          </p:cNvSpPr>
          <p:nvPr/>
        </p:nvSpPr>
        <p:spPr bwMode="auto">
          <a:xfrm>
            <a:off x="3794125" y="15430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27" name="Line 3">
            <a:extLst>
              <a:ext uri="{C183D7F6-B498-43B3-948B-1728B52AA6E4}">
                <adec:decorative xmlns:adec="http://schemas.microsoft.com/office/drawing/2017/decorative" val="1"/>
              </a:ext>
            </a:extLst>
          </p:cNvPr>
          <p:cNvSpPr>
            <a:spLocks noChangeShapeType="1"/>
          </p:cNvSpPr>
          <p:nvPr/>
        </p:nvSpPr>
        <p:spPr bwMode="auto">
          <a:xfrm>
            <a:off x="3794125" y="17716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28" name="Line 4">
            <a:extLst>
              <a:ext uri="{C183D7F6-B498-43B3-948B-1728B52AA6E4}">
                <adec:decorative xmlns:adec="http://schemas.microsoft.com/office/drawing/2017/decorative" val="1"/>
              </a:ext>
            </a:extLst>
          </p:cNvPr>
          <p:cNvSpPr>
            <a:spLocks noChangeShapeType="1"/>
          </p:cNvSpPr>
          <p:nvPr/>
        </p:nvSpPr>
        <p:spPr bwMode="auto">
          <a:xfrm>
            <a:off x="3794125" y="20002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29" name="Line 5">
            <a:extLst>
              <a:ext uri="{C183D7F6-B498-43B3-948B-1728B52AA6E4}">
                <adec:decorative xmlns:adec="http://schemas.microsoft.com/office/drawing/2017/decorative" val="1"/>
              </a:ext>
            </a:extLst>
          </p:cNvPr>
          <p:cNvSpPr>
            <a:spLocks noChangeShapeType="1"/>
          </p:cNvSpPr>
          <p:nvPr/>
        </p:nvSpPr>
        <p:spPr bwMode="auto">
          <a:xfrm>
            <a:off x="3794125" y="22288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0" name="Line 8">
            <a:extLst>
              <a:ext uri="{C183D7F6-B498-43B3-948B-1728B52AA6E4}">
                <adec:decorative xmlns:adec="http://schemas.microsoft.com/office/drawing/2017/decorative" val="1"/>
              </a:ext>
            </a:extLst>
          </p:cNvPr>
          <p:cNvSpPr>
            <a:spLocks noChangeShapeType="1"/>
          </p:cNvSpPr>
          <p:nvPr/>
        </p:nvSpPr>
        <p:spPr bwMode="auto">
          <a:xfrm>
            <a:off x="3794125" y="24574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1" name="Line 9">
            <a:extLst>
              <a:ext uri="{C183D7F6-B498-43B3-948B-1728B52AA6E4}">
                <adec:decorative xmlns:adec="http://schemas.microsoft.com/office/drawing/2017/decorative" val="1"/>
              </a:ext>
            </a:extLst>
          </p:cNvPr>
          <p:cNvSpPr>
            <a:spLocks noChangeShapeType="1"/>
          </p:cNvSpPr>
          <p:nvPr/>
        </p:nvSpPr>
        <p:spPr bwMode="auto">
          <a:xfrm>
            <a:off x="3794125" y="26860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2" name="Line 10">
            <a:extLst>
              <a:ext uri="{C183D7F6-B498-43B3-948B-1728B52AA6E4}">
                <adec:decorative xmlns:adec="http://schemas.microsoft.com/office/drawing/2017/decorative" val="1"/>
              </a:ext>
            </a:extLst>
          </p:cNvPr>
          <p:cNvSpPr>
            <a:spLocks noChangeShapeType="1"/>
          </p:cNvSpPr>
          <p:nvPr/>
        </p:nvSpPr>
        <p:spPr bwMode="auto">
          <a:xfrm>
            <a:off x="3794125" y="31432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3" name="Line 11">
            <a:extLst>
              <a:ext uri="{C183D7F6-B498-43B3-948B-1728B52AA6E4}">
                <adec:decorative xmlns:adec="http://schemas.microsoft.com/office/drawing/2017/decorative" val="1"/>
              </a:ext>
            </a:extLst>
          </p:cNvPr>
          <p:cNvSpPr>
            <a:spLocks noChangeShapeType="1"/>
          </p:cNvSpPr>
          <p:nvPr/>
        </p:nvSpPr>
        <p:spPr bwMode="auto">
          <a:xfrm flipH="1">
            <a:off x="4822829" y="2571750"/>
            <a:ext cx="321469" cy="0"/>
          </a:xfrm>
          <a:prstGeom prst="line">
            <a:avLst/>
          </a:prstGeom>
          <a:noFill/>
          <a:ln w="50800">
            <a:solidFill>
              <a:srgbClr val="FF66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5" name="Line 15">
            <a:extLst>
              <a:ext uri="{C183D7F6-B498-43B3-948B-1728B52AA6E4}">
                <adec:decorative xmlns:adec="http://schemas.microsoft.com/office/drawing/2017/decorative" val="1"/>
              </a:ext>
            </a:extLst>
          </p:cNvPr>
          <p:cNvSpPr>
            <a:spLocks noChangeShapeType="1"/>
          </p:cNvSpPr>
          <p:nvPr/>
        </p:nvSpPr>
        <p:spPr bwMode="auto">
          <a:xfrm>
            <a:off x="3794125" y="33718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6" name="Line 16">
            <a:extLst>
              <a:ext uri="{C183D7F6-B498-43B3-948B-1728B52AA6E4}">
                <adec:decorative xmlns:adec="http://schemas.microsoft.com/office/drawing/2017/decorative" val="1"/>
              </a:ext>
            </a:extLst>
          </p:cNvPr>
          <p:cNvSpPr>
            <a:spLocks noChangeShapeType="1"/>
          </p:cNvSpPr>
          <p:nvPr/>
        </p:nvSpPr>
        <p:spPr bwMode="auto">
          <a:xfrm>
            <a:off x="3794125" y="36004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7" name="Line 17">
            <a:extLst>
              <a:ext uri="{C183D7F6-B498-43B3-948B-1728B52AA6E4}">
                <adec:decorative xmlns:adec="http://schemas.microsoft.com/office/drawing/2017/decorative" val="1"/>
              </a:ext>
            </a:extLst>
          </p:cNvPr>
          <p:cNvSpPr>
            <a:spLocks noChangeShapeType="1"/>
          </p:cNvSpPr>
          <p:nvPr/>
        </p:nvSpPr>
        <p:spPr bwMode="auto">
          <a:xfrm>
            <a:off x="3794125" y="38290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8" name="Line 18">
            <a:extLst>
              <a:ext uri="{C183D7F6-B498-43B3-948B-1728B52AA6E4}">
                <adec:decorative xmlns:adec="http://schemas.microsoft.com/office/drawing/2017/decorative" val="1"/>
              </a:ext>
            </a:extLst>
          </p:cNvPr>
          <p:cNvSpPr>
            <a:spLocks noChangeShapeType="1"/>
          </p:cNvSpPr>
          <p:nvPr/>
        </p:nvSpPr>
        <p:spPr bwMode="auto">
          <a:xfrm>
            <a:off x="3794125" y="40576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9" name="Line 19">
            <a:extLst>
              <a:ext uri="{C183D7F6-B498-43B3-948B-1728B52AA6E4}">
                <adec:decorative xmlns:adec="http://schemas.microsoft.com/office/drawing/2017/decorative" val="1"/>
              </a:ext>
            </a:extLst>
          </p:cNvPr>
          <p:cNvSpPr>
            <a:spLocks noChangeShapeType="1"/>
          </p:cNvSpPr>
          <p:nvPr/>
        </p:nvSpPr>
        <p:spPr bwMode="auto">
          <a:xfrm>
            <a:off x="3794125" y="42862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0" name="Line 20">
            <a:extLst>
              <a:ext uri="{C183D7F6-B498-43B3-948B-1728B52AA6E4}">
                <adec:decorative xmlns:adec="http://schemas.microsoft.com/office/drawing/2017/decorative" val="1"/>
              </a:ext>
            </a:extLst>
          </p:cNvPr>
          <p:cNvSpPr>
            <a:spLocks noChangeShapeType="1"/>
          </p:cNvSpPr>
          <p:nvPr/>
        </p:nvSpPr>
        <p:spPr bwMode="auto">
          <a:xfrm>
            <a:off x="3794125" y="29146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1" name="Line 21">
            <a:extLst>
              <a:ext uri="{C183D7F6-B498-43B3-948B-1728B52AA6E4}">
                <adec:decorative xmlns:adec="http://schemas.microsoft.com/office/drawing/2017/decorative" val="1"/>
              </a:ext>
            </a:extLst>
          </p:cNvPr>
          <p:cNvSpPr>
            <a:spLocks noChangeShapeType="1"/>
          </p:cNvSpPr>
          <p:nvPr/>
        </p:nvSpPr>
        <p:spPr bwMode="auto">
          <a:xfrm>
            <a:off x="3794125" y="45148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2" name="Line 22">
            <a:extLst>
              <a:ext uri="{C183D7F6-B498-43B3-948B-1728B52AA6E4}">
                <adec:decorative xmlns:adec="http://schemas.microsoft.com/office/drawing/2017/decorative" val="1"/>
              </a:ext>
            </a:extLst>
          </p:cNvPr>
          <p:cNvSpPr>
            <a:spLocks noChangeShapeType="1"/>
          </p:cNvSpPr>
          <p:nvPr/>
        </p:nvSpPr>
        <p:spPr bwMode="auto">
          <a:xfrm>
            <a:off x="3794125" y="47434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3" name="Line 23">
            <a:extLst>
              <a:ext uri="{C183D7F6-B498-43B3-948B-1728B52AA6E4}">
                <adec:decorative xmlns:adec="http://schemas.microsoft.com/office/drawing/2017/decorative" val="1"/>
              </a:ext>
            </a:extLst>
          </p:cNvPr>
          <p:cNvSpPr>
            <a:spLocks noChangeShapeType="1"/>
          </p:cNvSpPr>
          <p:nvPr/>
        </p:nvSpPr>
        <p:spPr bwMode="auto">
          <a:xfrm>
            <a:off x="3794125" y="49720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5144" name="Text Box 24"/>
          <p:cNvSpPr txBox="1">
            <a:spLocks noChangeArrowheads="1"/>
          </p:cNvSpPr>
          <p:nvPr/>
        </p:nvSpPr>
        <p:spPr bwMode="auto">
          <a:xfrm>
            <a:off x="1222381" y="3371854"/>
            <a:ext cx="1491114" cy="276999"/>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Arial" charset="0"/>
              </a:rPr>
              <a:t>  R03 Small Grant</a:t>
            </a:r>
            <a:r>
              <a:rPr lang="en-US" sz="900" b="1" dirty="0">
                <a:solidFill>
                  <a:srgbClr val="000099"/>
                </a:solidFill>
                <a:latin typeface="Arial" charset="0"/>
              </a:rPr>
              <a:t> </a:t>
            </a:r>
          </a:p>
        </p:txBody>
      </p:sp>
      <p:sp>
        <p:nvSpPr>
          <p:cNvPr id="5145" name="Text Box 25"/>
          <p:cNvSpPr txBox="1">
            <a:spLocks noChangeArrowheads="1"/>
          </p:cNvSpPr>
          <p:nvPr/>
        </p:nvSpPr>
        <p:spPr bwMode="auto">
          <a:xfrm>
            <a:off x="1350966" y="4343403"/>
            <a:ext cx="1315641" cy="461665"/>
          </a:xfrm>
          <a:prstGeom prst="rect">
            <a:avLst/>
          </a:prstGeom>
          <a:noFill/>
          <a:ln w="9525">
            <a:noFill/>
            <a:miter lim="800000"/>
            <a:headEnd/>
            <a:tailEnd/>
          </a:ln>
          <a:effectLst/>
        </p:spPr>
        <p:txBody>
          <a:bodyPr>
            <a:spAutoFit/>
          </a:bodyPr>
          <a:lstStyle/>
          <a:p>
            <a:pPr algn="ctr" defTabSz="6858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Arial" charset="0"/>
              </a:rPr>
              <a:t>R01 Research Project Grant</a:t>
            </a:r>
            <a:r>
              <a:rPr lang="en-US" sz="1050" b="1" dirty="0">
                <a:solidFill>
                  <a:srgbClr val="FFFFFF"/>
                </a:solidFill>
                <a:effectLst>
                  <a:outerShdw blurRad="38100" dist="38100" dir="2700000" algn="tl">
                    <a:srgbClr val="000000"/>
                  </a:outerShdw>
                </a:effectLst>
                <a:latin typeface="Arial" charset="0"/>
              </a:rPr>
              <a:t> </a:t>
            </a:r>
            <a:endParaRPr lang="en-US" sz="1050" b="1" dirty="0">
              <a:solidFill>
                <a:srgbClr val="FFFFFF"/>
              </a:solidFill>
              <a:effectLst>
                <a:outerShdw blurRad="38100" dist="38100" dir="2700000" algn="tl">
                  <a:srgbClr val="000000"/>
                </a:outerShdw>
              </a:effectLst>
              <a:latin typeface="Times New Roman" pitchFamily="18" charset="0"/>
            </a:endParaRPr>
          </a:p>
        </p:txBody>
      </p:sp>
      <p:sp>
        <p:nvSpPr>
          <p:cNvPr id="5148" name="Line 28">
            <a:extLst>
              <a:ext uri="{C183D7F6-B498-43B3-948B-1728B52AA6E4}">
                <adec:decorative xmlns:adec="http://schemas.microsoft.com/office/drawing/2017/decorative" val="1"/>
              </a:ext>
            </a:extLst>
          </p:cNvPr>
          <p:cNvSpPr>
            <a:spLocks noChangeShapeType="1"/>
          </p:cNvSpPr>
          <p:nvPr/>
        </p:nvSpPr>
        <p:spPr bwMode="auto">
          <a:xfrm flipH="1">
            <a:off x="4829973" y="4686300"/>
            <a:ext cx="321469" cy="0"/>
          </a:xfrm>
          <a:prstGeom prst="line">
            <a:avLst/>
          </a:prstGeom>
          <a:noFill/>
          <a:ln w="50800">
            <a:solidFill>
              <a:schemeClr val="tx1"/>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7" name="Text Box 29">
            <a:extLst>
              <a:ext uri="{C183D7F6-B498-43B3-948B-1728B52AA6E4}">
                <adec:decorative xmlns:adec="http://schemas.microsoft.com/office/drawing/2017/decorative" val="1"/>
              </a:ext>
            </a:extLst>
          </p:cNvPr>
          <p:cNvSpPr txBox="1">
            <a:spLocks noChangeArrowheads="1"/>
          </p:cNvSpPr>
          <p:nvPr/>
        </p:nvSpPr>
        <p:spPr bwMode="auto">
          <a:xfrm>
            <a:off x="2753530" y="1172778"/>
            <a:ext cx="184731" cy="572464"/>
          </a:xfrm>
          <a:prstGeom prst="rect">
            <a:avLst/>
          </a:prstGeom>
          <a:noFill/>
          <a:ln w="9525">
            <a:noFill/>
            <a:miter lim="800000"/>
            <a:headEnd/>
            <a:tailEnd/>
          </a:ln>
        </p:spPr>
        <p:txBody>
          <a:bodyPr wrap="none">
            <a:spAutoFit/>
          </a:bodyPr>
          <a:lstStyle/>
          <a:p>
            <a:pPr defTabSz="685800" eaLnBrk="0" fontAlgn="base" hangingPunct="0">
              <a:spcBef>
                <a:spcPct val="0"/>
              </a:spcBef>
              <a:spcAft>
                <a:spcPct val="0"/>
              </a:spcAft>
              <a:defRPr/>
            </a:pPr>
            <a:endParaRPr lang="en-US" dirty="0">
              <a:solidFill>
                <a:srgbClr val="FFFFFF"/>
              </a:solidFill>
              <a:latin typeface="Arial" pitchFamily="34" charset="0"/>
            </a:endParaRPr>
          </a:p>
          <a:p>
            <a:pPr defTabSz="685800" eaLnBrk="0" fontAlgn="base" hangingPunct="0">
              <a:spcBef>
                <a:spcPct val="0"/>
              </a:spcBef>
              <a:spcAft>
                <a:spcPct val="0"/>
              </a:spcAft>
              <a:defRPr/>
            </a:pPr>
            <a:endParaRPr lang="en-US" dirty="0">
              <a:solidFill>
                <a:srgbClr val="FFFFFF"/>
              </a:solidFill>
              <a:latin typeface="Arial" pitchFamily="34" charset="0"/>
            </a:endParaRPr>
          </a:p>
        </p:txBody>
      </p:sp>
      <p:sp>
        <p:nvSpPr>
          <p:cNvPr id="5150" name="Text Box 30"/>
          <p:cNvSpPr txBox="1">
            <a:spLocks noChangeArrowheads="1"/>
          </p:cNvSpPr>
          <p:nvPr/>
        </p:nvSpPr>
        <p:spPr bwMode="auto">
          <a:xfrm>
            <a:off x="5151438" y="1128671"/>
            <a:ext cx="2878352" cy="323165"/>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500" b="1" u="sng" dirty="0">
                <a:solidFill>
                  <a:srgbClr val="FFFF00"/>
                </a:solidFill>
                <a:effectLst>
                  <a:outerShdw blurRad="38100" dist="38100" dir="2700000" algn="tl">
                    <a:srgbClr val="000000"/>
                  </a:outerShdw>
                </a:effectLst>
                <a:latin typeface="Arial" charset="0"/>
              </a:rPr>
              <a:t>Fellowships &amp; Career Awards</a:t>
            </a:r>
          </a:p>
        </p:txBody>
      </p:sp>
      <p:sp>
        <p:nvSpPr>
          <p:cNvPr id="77849" name="Rectangle 31" descr="Graphic showing the research training and career development pathway from training to transition to independent as faculty "/>
          <p:cNvSpPr>
            <a:spLocks noChangeArrowheads="1"/>
          </p:cNvSpPr>
          <p:nvPr/>
        </p:nvSpPr>
        <p:spPr bwMode="auto">
          <a:xfrm>
            <a:off x="3251200" y="1428750"/>
            <a:ext cx="1500188" cy="3829050"/>
          </a:xfrm>
          <a:prstGeom prst="rect">
            <a:avLst/>
          </a:prstGeom>
          <a:gradFill rotWithShape="0">
            <a:gsLst>
              <a:gs pos="0">
                <a:srgbClr val="FFF200"/>
              </a:gs>
              <a:gs pos="45000">
                <a:srgbClr val="FF7A00"/>
              </a:gs>
              <a:gs pos="70000">
                <a:srgbClr val="FF0300"/>
              </a:gs>
              <a:gs pos="100000">
                <a:srgbClr val="4D0808"/>
              </a:gs>
            </a:gsLst>
            <a:lin ang="5400000" scaled="1"/>
          </a:gradFill>
          <a:ln w="25400">
            <a:solidFill>
              <a:schemeClr val="bg1"/>
            </a:solidFill>
            <a:miter lim="800000"/>
            <a:headEnd/>
            <a:tailEnd/>
          </a:ln>
        </p:spPr>
        <p:txBody>
          <a:bodyPr wrap="none" anchor="ctr"/>
          <a:lstStyle/>
          <a:p>
            <a:pPr algn="ctr" defTabSz="685800" eaLnBrk="0" fontAlgn="base" hangingPunct="0">
              <a:spcBef>
                <a:spcPct val="0"/>
              </a:spcBef>
              <a:spcAft>
                <a:spcPct val="0"/>
              </a:spcAft>
              <a:defRPr/>
            </a:pPr>
            <a:endParaRPr lang="en-US" dirty="0">
              <a:solidFill>
                <a:srgbClr val="FFFFFF"/>
              </a:solidFill>
              <a:latin typeface="Arial" pitchFamily="34" charset="0"/>
            </a:endParaRPr>
          </a:p>
        </p:txBody>
      </p:sp>
      <p:sp>
        <p:nvSpPr>
          <p:cNvPr id="77850" name="Line 32">
            <a:extLst>
              <a:ext uri="{C183D7F6-B498-43B3-948B-1728B52AA6E4}">
                <adec:decorative xmlns:adec="http://schemas.microsoft.com/office/drawing/2017/decorative" val="1"/>
              </a:ext>
            </a:extLst>
          </p:cNvPr>
          <p:cNvSpPr>
            <a:spLocks noChangeShapeType="1"/>
          </p:cNvSpPr>
          <p:nvPr/>
        </p:nvSpPr>
        <p:spPr bwMode="auto">
          <a:xfrm flipH="1">
            <a:off x="3251200" y="2228850"/>
            <a:ext cx="1028700" cy="0"/>
          </a:xfrm>
          <a:prstGeom prst="line">
            <a:avLst/>
          </a:prstGeom>
          <a:noFill/>
          <a:ln w="3810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51" name="Line 33">
            <a:extLst>
              <a:ext uri="{C183D7F6-B498-43B3-948B-1728B52AA6E4}">
                <adec:decorative xmlns:adec="http://schemas.microsoft.com/office/drawing/2017/decorative" val="1"/>
              </a:ext>
            </a:extLst>
          </p:cNvPr>
          <p:cNvSpPr>
            <a:spLocks noChangeShapeType="1"/>
          </p:cNvSpPr>
          <p:nvPr/>
        </p:nvSpPr>
        <p:spPr bwMode="auto">
          <a:xfrm flipH="1">
            <a:off x="3251201" y="3543300"/>
            <a:ext cx="1085850" cy="0"/>
          </a:xfrm>
          <a:prstGeom prst="line">
            <a:avLst/>
          </a:prstGeom>
          <a:noFill/>
          <a:ln w="3810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52" name="Text Box 34"/>
          <p:cNvSpPr txBox="1">
            <a:spLocks noChangeArrowheads="1"/>
          </p:cNvSpPr>
          <p:nvPr/>
        </p:nvSpPr>
        <p:spPr bwMode="auto">
          <a:xfrm>
            <a:off x="3315858" y="1600203"/>
            <a:ext cx="1083951" cy="577081"/>
          </a:xfrm>
          <a:prstGeom prst="rect">
            <a:avLst/>
          </a:prstGeom>
          <a:noFill/>
          <a:ln w="9525">
            <a:noFill/>
            <a:miter lim="800000"/>
            <a:headEnd/>
            <a:tailEnd/>
          </a:ln>
        </p:spPr>
        <p:txBody>
          <a:bodyPr wrap="none">
            <a:spAutoFit/>
          </a:bodyPr>
          <a:lstStyle/>
          <a:p>
            <a:pPr algn="ctr" defTabSz="685800" eaLnBrk="0" fontAlgn="base" hangingPunct="0">
              <a:spcBef>
                <a:spcPct val="0"/>
              </a:spcBef>
              <a:spcAft>
                <a:spcPct val="0"/>
              </a:spcAft>
              <a:defRPr/>
            </a:pPr>
            <a:r>
              <a:rPr lang="en-US" sz="1050" b="1" dirty="0">
                <a:solidFill>
                  <a:srgbClr val="0000CC"/>
                </a:solidFill>
                <a:latin typeface="Arial" pitchFamily="34" charset="0"/>
              </a:rPr>
              <a:t>GRADUATE &amp;</a:t>
            </a:r>
          </a:p>
          <a:p>
            <a:pPr algn="ctr" defTabSz="685800" eaLnBrk="0" fontAlgn="base" hangingPunct="0">
              <a:spcBef>
                <a:spcPct val="0"/>
              </a:spcBef>
              <a:spcAft>
                <a:spcPct val="0"/>
              </a:spcAft>
              <a:defRPr/>
            </a:pPr>
            <a:r>
              <a:rPr lang="en-US" sz="1050" b="1" dirty="0">
                <a:solidFill>
                  <a:srgbClr val="0000CC"/>
                </a:solidFill>
                <a:latin typeface="Arial" pitchFamily="34" charset="0"/>
              </a:rPr>
              <a:t>MEDICAL</a:t>
            </a:r>
          </a:p>
          <a:p>
            <a:pPr algn="ctr" defTabSz="685800" eaLnBrk="0" fontAlgn="base" hangingPunct="0">
              <a:spcBef>
                <a:spcPct val="0"/>
              </a:spcBef>
              <a:spcAft>
                <a:spcPct val="0"/>
              </a:spcAft>
              <a:defRPr/>
            </a:pPr>
            <a:r>
              <a:rPr lang="en-US" sz="1050" b="1" dirty="0">
                <a:solidFill>
                  <a:srgbClr val="0000CC"/>
                </a:solidFill>
                <a:latin typeface="Arial" pitchFamily="34" charset="0"/>
              </a:rPr>
              <a:t>STUDENTS</a:t>
            </a:r>
          </a:p>
        </p:txBody>
      </p:sp>
      <p:sp>
        <p:nvSpPr>
          <p:cNvPr id="77853" name="Text Box 35"/>
          <p:cNvSpPr txBox="1">
            <a:spLocks noChangeArrowheads="1"/>
          </p:cNvSpPr>
          <p:nvPr/>
        </p:nvSpPr>
        <p:spPr bwMode="auto">
          <a:xfrm>
            <a:off x="3317906" y="2514604"/>
            <a:ext cx="947695" cy="577081"/>
          </a:xfrm>
          <a:prstGeom prst="rect">
            <a:avLst/>
          </a:prstGeom>
          <a:noFill/>
          <a:ln w="9525">
            <a:noFill/>
            <a:miter lim="800000"/>
            <a:headEnd/>
            <a:tailEnd/>
          </a:ln>
        </p:spPr>
        <p:txBody>
          <a:bodyPr wrap="none">
            <a:spAutoFit/>
          </a:bodyPr>
          <a:lstStyle/>
          <a:p>
            <a:pPr algn="ctr" defTabSz="685800" eaLnBrk="0" fontAlgn="base" hangingPunct="0">
              <a:spcBef>
                <a:spcPct val="0"/>
              </a:spcBef>
              <a:spcAft>
                <a:spcPct val="0"/>
              </a:spcAft>
              <a:defRPr/>
            </a:pPr>
            <a:r>
              <a:rPr lang="en-US" sz="1050" b="1" dirty="0">
                <a:solidFill>
                  <a:srgbClr val="0000CC"/>
                </a:solidFill>
                <a:latin typeface="Arial" pitchFamily="34" charset="0"/>
              </a:rPr>
              <a:t>POST-</a:t>
            </a:r>
          </a:p>
          <a:p>
            <a:pPr algn="ctr" defTabSz="685800" eaLnBrk="0" fontAlgn="base" hangingPunct="0">
              <a:spcBef>
                <a:spcPct val="0"/>
              </a:spcBef>
              <a:spcAft>
                <a:spcPct val="0"/>
              </a:spcAft>
              <a:defRPr/>
            </a:pPr>
            <a:r>
              <a:rPr lang="en-US" sz="1050" b="1" dirty="0">
                <a:solidFill>
                  <a:srgbClr val="0000CC"/>
                </a:solidFill>
                <a:latin typeface="Arial" pitchFamily="34" charset="0"/>
              </a:rPr>
              <a:t>DOCTORAL</a:t>
            </a:r>
          </a:p>
          <a:p>
            <a:pPr algn="ctr" defTabSz="685800" eaLnBrk="0" fontAlgn="base" hangingPunct="0">
              <a:spcBef>
                <a:spcPct val="0"/>
              </a:spcBef>
              <a:spcAft>
                <a:spcPct val="0"/>
              </a:spcAft>
              <a:defRPr/>
            </a:pPr>
            <a:r>
              <a:rPr lang="en-US" sz="1050" b="1" dirty="0">
                <a:solidFill>
                  <a:srgbClr val="0000CC"/>
                </a:solidFill>
                <a:latin typeface="Arial" pitchFamily="34" charset="0"/>
              </a:rPr>
              <a:t>FELLOWS</a:t>
            </a:r>
          </a:p>
        </p:txBody>
      </p:sp>
      <p:sp>
        <p:nvSpPr>
          <p:cNvPr id="77854" name="Text Box 36"/>
          <p:cNvSpPr txBox="1">
            <a:spLocks noChangeArrowheads="1"/>
          </p:cNvSpPr>
          <p:nvPr/>
        </p:nvSpPr>
        <p:spPr bwMode="auto">
          <a:xfrm>
            <a:off x="3365504" y="4057661"/>
            <a:ext cx="813043" cy="253916"/>
          </a:xfrm>
          <a:prstGeom prst="rect">
            <a:avLst/>
          </a:prstGeom>
          <a:noFill/>
          <a:ln w="9525">
            <a:noFill/>
            <a:miter lim="800000"/>
            <a:headEnd/>
            <a:tailEnd/>
          </a:ln>
        </p:spPr>
        <p:txBody>
          <a:bodyPr wrap="none">
            <a:spAutoFit/>
          </a:bodyPr>
          <a:lstStyle/>
          <a:p>
            <a:pPr defTabSz="685800" eaLnBrk="0" fontAlgn="base" hangingPunct="0">
              <a:spcBef>
                <a:spcPct val="0"/>
              </a:spcBef>
              <a:spcAft>
                <a:spcPct val="0"/>
              </a:spcAft>
              <a:defRPr/>
            </a:pPr>
            <a:r>
              <a:rPr lang="en-US" sz="1050" b="1" dirty="0">
                <a:solidFill>
                  <a:srgbClr val="FFFFFF"/>
                </a:solidFill>
                <a:latin typeface="Arial" pitchFamily="34" charset="0"/>
              </a:rPr>
              <a:t>FACULTY</a:t>
            </a:r>
          </a:p>
        </p:txBody>
      </p:sp>
      <p:sp>
        <p:nvSpPr>
          <p:cNvPr id="5159" name="Text Box 39"/>
          <p:cNvSpPr txBox="1">
            <a:spLocks noChangeArrowheads="1"/>
          </p:cNvSpPr>
          <p:nvPr/>
        </p:nvSpPr>
        <p:spPr bwMode="auto">
          <a:xfrm>
            <a:off x="5137153" y="3771904"/>
            <a:ext cx="4325823" cy="779059"/>
          </a:xfrm>
          <a:prstGeom prst="rect">
            <a:avLst/>
          </a:prstGeom>
          <a:noFill/>
          <a:ln w="9525">
            <a:noFill/>
            <a:miter lim="800000"/>
            <a:headEnd/>
            <a:tailEnd/>
          </a:ln>
        </p:spPr>
        <p:txBody>
          <a:bodyPr wrap="square">
            <a:spAutoFit/>
          </a:bodyPr>
          <a:lstStyle/>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K01    Mentored Research Scientist Development Award</a:t>
            </a:r>
            <a:endParaRPr lang="en-US" sz="1200" b="1" dirty="0">
              <a:solidFill>
                <a:srgbClr val="FFFF00"/>
              </a:solidFill>
              <a:latin typeface="Arial" pitchFamily="34" charset="0"/>
            </a:endParaRPr>
          </a:p>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K08    Mentored Clinical Scientist Development Award </a:t>
            </a:r>
            <a:endParaRPr lang="en-US" sz="1200" b="1" dirty="0">
              <a:solidFill>
                <a:srgbClr val="FFFF00"/>
              </a:solidFill>
              <a:latin typeface="Arial" pitchFamily="34" charset="0"/>
            </a:endParaRPr>
          </a:p>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K23    Mentored Patient-Oriented K Award </a:t>
            </a:r>
            <a:endParaRPr lang="en-US" sz="1200" b="1" dirty="0">
              <a:solidFill>
                <a:srgbClr val="FFFF00"/>
              </a:solidFill>
              <a:latin typeface="Arial" pitchFamily="34" charset="0"/>
            </a:endParaRPr>
          </a:p>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K25    Mentored Quantitative K Award </a:t>
            </a:r>
            <a:endParaRPr lang="en-US" sz="1200" b="1" dirty="0">
              <a:solidFill>
                <a:srgbClr val="FFFF00"/>
              </a:solidFill>
              <a:latin typeface="Arial" pitchFamily="34" charset="0"/>
            </a:endParaRPr>
          </a:p>
          <a:p>
            <a:pPr algn="ctr" defTabSz="685800" eaLnBrk="0" fontAlgn="base" hangingPunct="0">
              <a:lnSpc>
                <a:spcPct val="85000"/>
              </a:lnSpc>
              <a:spcBef>
                <a:spcPct val="0"/>
              </a:spcBef>
              <a:spcAft>
                <a:spcPct val="0"/>
              </a:spcAft>
              <a:defRPr/>
            </a:pPr>
            <a:endParaRPr lang="en-US" sz="1050" b="1" dirty="0">
              <a:solidFill>
                <a:srgbClr val="FFFF00"/>
              </a:solidFill>
              <a:latin typeface="Arial" pitchFamily="34" charset="0"/>
            </a:endParaRPr>
          </a:p>
        </p:txBody>
      </p:sp>
      <p:sp>
        <p:nvSpPr>
          <p:cNvPr id="5161" name="Text Box 41"/>
          <p:cNvSpPr txBox="1">
            <a:spLocks noChangeArrowheads="1"/>
          </p:cNvSpPr>
          <p:nvPr/>
        </p:nvSpPr>
        <p:spPr bwMode="auto">
          <a:xfrm>
            <a:off x="5144298" y="4572001"/>
            <a:ext cx="3793331" cy="415498"/>
          </a:xfrm>
          <a:prstGeom prst="rect">
            <a:avLst/>
          </a:prstGeom>
          <a:noFill/>
          <a:ln w="9525">
            <a:noFill/>
            <a:miter lim="800000"/>
            <a:headEnd/>
            <a:tailEnd/>
          </a:ln>
        </p:spPr>
        <p:txBody>
          <a:bodyPr>
            <a:spAutoFit/>
          </a:bodyPr>
          <a:lstStyle/>
          <a:p>
            <a:pPr defTabSz="685800" eaLnBrk="0" fontAlgn="base" hangingPunct="0">
              <a:spcBef>
                <a:spcPct val="0"/>
              </a:spcBef>
              <a:spcAft>
                <a:spcPct val="0"/>
              </a:spcAft>
              <a:defRPr/>
            </a:pPr>
            <a:r>
              <a:rPr lang="en-US" sz="1050" b="1" dirty="0">
                <a:solidFill>
                  <a:srgbClr val="FFFFFF"/>
                </a:solidFill>
                <a:latin typeface="Arial" pitchFamily="34" charset="0"/>
              </a:rPr>
              <a:t>K02   Independent Scientist Award</a:t>
            </a:r>
          </a:p>
          <a:p>
            <a:pPr defTabSz="685800" eaLnBrk="0" fontAlgn="base" hangingPunct="0">
              <a:spcBef>
                <a:spcPct val="0"/>
              </a:spcBef>
              <a:spcAft>
                <a:spcPct val="0"/>
              </a:spcAft>
              <a:defRPr/>
            </a:pPr>
            <a:r>
              <a:rPr lang="en-US" sz="1050" b="1" dirty="0">
                <a:solidFill>
                  <a:srgbClr val="FFFFFF"/>
                </a:solidFill>
                <a:latin typeface="Arial" pitchFamily="34" charset="0"/>
              </a:rPr>
              <a:t>K24   Mid-career Award in Patient-Oriented Research        </a:t>
            </a:r>
            <a:endParaRPr lang="en-US" sz="1050" b="1" dirty="0">
              <a:solidFill>
                <a:srgbClr val="FFFF00"/>
              </a:solidFill>
              <a:latin typeface="Arial" pitchFamily="34" charset="0"/>
            </a:endParaRPr>
          </a:p>
        </p:txBody>
      </p:sp>
      <p:sp>
        <p:nvSpPr>
          <p:cNvPr id="77858" name="Line 42">
            <a:extLst>
              <a:ext uri="{C183D7F6-B498-43B3-948B-1728B52AA6E4}">
                <adec:decorative xmlns:adec="http://schemas.microsoft.com/office/drawing/2017/decorative" val="1"/>
              </a:ext>
            </a:extLst>
          </p:cNvPr>
          <p:cNvSpPr>
            <a:spLocks noChangeShapeType="1"/>
          </p:cNvSpPr>
          <p:nvPr/>
        </p:nvSpPr>
        <p:spPr bwMode="auto">
          <a:xfrm flipH="1">
            <a:off x="4822829" y="1879904"/>
            <a:ext cx="321469" cy="0"/>
          </a:xfrm>
          <a:prstGeom prst="line">
            <a:avLst/>
          </a:prstGeom>
          <a:noFill/>
          <a:ln w="50800">
            <a:solidFill>
              <a:srgbClr val="FF66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5164" name="Text Box 44"/>
          <p:cNvSpPr txBox="1">
            <a:spLocks noChangeArrowheads="1"/>
          </p:cNvSpPr>
          <p:nvPr/>
        </p:nvSpPr>
        <p:spPr bwMode="auto">
          <a:xfrm>
            <a:off x="1222378" y="3657604"/>
            <a:ext cx="1685925" cy="646331"/>
          </a:xfrm>
          <a:prstGeom prst="rect">
            <a:avLst/>
          </a:prstGeom>
          <a:noFill/>
          <a:ln w="9525">
            <a:noFill/>
            <a:miter lim="800000"/>
            <a:headEnd/>
            <a:tailEnd/>
          </a:ln>
          <a:effectLst/>
        </p:spPr>
        <p:txBody>
          <a:bodyPr>
            <a:spAutoFit/>
          </a:bodyPr>
          <a:lstStyle/>
          <a:p>
            <a:pPr algn="ctr" defTabSz="685800" eaLnBrk="0" fontAlgn="base" hangingPunct="0">
              <a:spcBef>
                <a:spcPct val="0"/>
              </a:spcBef>
              <a:spcAft>
                <a:spcPct val="0"/>
              </a:spcAft>
              <a:defRPr/>
            </a:pPr>
            <a:r>
              <a:rPr lang="en-US" sz="1050" b="1" dirty="0">
                <a:solidFill>
                  <a:srgbClr val="FFFFFF"/>
                </a:solidFill>
                <a:latin typeface="Arial" charset="0"/>
              </a:rPr>
              <a:t>  </a:t>
            </a:r>
            <a:r>
              <a:rPr lang="en-US" sz="1200" b="1" dirty="0">
                <a:solidFill>
                  <a:srgbClr val="FFFFFF"/>
                </a:solidFill>
                <a:effectLst>
                  <a:outerShdw blurRad="38100" dist="38100" dir="2700000" algn="tl">
                    <a:srgbClr val="000000"/>
                  </a:outerShdw>
                </a:effectLst>
                <a:latin typeface="Arial" charset="0"/>
              </a:rPr>
              <a:t>R21 Exploratory-</a:t>
            </a:r>
          </a:p>
          <a:p>
            <a:pPr algn="ctr" defTabSz="6858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Arial" charset="0"/>
              </a:rPr>
              <a:t>Developmental</a:t>
            </a:r>
          </a:p>
          <a:p>
            <a:pPr algn="ctr" defTabSz="6858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Arial" charset="0"/>
              </a:rPr>
              <a:t> Grant </a:t>
            </a:r>
          </a:p>
        </p:txBody>
      </p:sp>
      <p:sp>
        <p:nvSpPr>
          <p:cNvPr id="5165" name="Rectangle 45"/>
          <p:cNvSpPr>
            <a:spLocks noGrp="1" noChangeArrowheads="1"/>
          </p:cNvSpPr>
          <p:nvPr>
            <p:ph type="title"/>
          </p:nvPr>
        </p:nvSpPr>
        <p:spPr>
          <a:xfrm>
            <a:off x="1658149" y="457199"/>
            <a:ext cx="7172325" cy="584713"/>
          </a:xfrm>
        </p:spPr>
        <p:txBody>
          <a:bodyPr/>
          <a:lstStyle/>
          <a:p>
            <a:pPr eaLnBrk="1" hangingPunct="1">
              <a:defRPr/>
            </a:pPr>
            <a:r>
              <a:rPr lang="en-US" sz="2400" b="1" dirty="0">
                <a:solidFill>
                  <a:srgbClr val="FFFF00"/>
                </a:solidFill>
                <a:latin typeface="Book Antiqua" pitchFamily="18" charset="0"/>
              </a:rPr>
              <a:t>Research Training and Career Development</a:t>
            </a:r>
          </a:p>
        </p:txBody>
      </p:sp>
      <p:sp>
        <p:nvSpPr>
          <p:cNvPr id="5167" name="Line 47">
            <a:extLst>
              <a:ext uri="{C183D7F6-B498-43B3-948B-1728B52AA6E4}">
                <adec:decorative xmlns:adec="http://schemas.microsoft.com/office/drawing/2017/decorative" val="1"/>
              </a:ext>
            </a:extLst>
          </p:cNvPr>
          <p:cNvSpPr>
            <a:spLocks noChangeShapeType="1"/>
          </p:cNvSpPr>
          <p:nvPr/>
        </p:nvSpPr>
        <p:spPr bwMode="auto">
          <a:xfrm flipH="1">
            <a:off x="4822829" y="3886200"/>
            <a:ext cx="321469" cy="0"/>
          </a:xfrm>
          <a:prstGeom prst="line">
            <a:avLst/>
          </a:prstGeom>
          <a:noFill/>
          <a:ln w="50800">
            <a:solidFill>
              <a:srgbClr val="FFFF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62" name="AutoShape 48">
            <a:extLst>
              <a:ext uri="{C183D7F6-B498-43B3-948B-1728B52AA6E4}">
                <adec:decorative xmlns:adec="http://schemas.microsoft.com/office/drawing/2017/decorative" val="1"/>
              </a:ext>
            </a:extLst>
          </p:cNvPr>
          <p:cNvSpPr>
            <a:spLocks/>
          </p:cNvSpPr>
          <p:nvPr/>
        </p:nvSpPr>
        <p:spPr bwMode="auto">
          <a:xfrm>
            <a:off x="2622553" y="4000500"/>
            <a:ext cx="228600" cy="1257300"/>
          </a:xfrm>
          <a:prstGeom prst="leftBrace">
            <a:avLst>
              <a:gd name="adj1" fmla="val 51563"/>
              <a:gd name="adj2" fmla="val 50000"/>
            </a:avLst>
          </a:prstGeom>
          <a:noFill/>
          <a:ln w="38100">
            <a:solidFill>
              <a:schemeClr val="tx1"/>
            </a:solidFill>
            <a:round/>
            <a:headEnd/>
            <a:tailEnd/>
          </a:ln>
        </p:spPr>
        <p:txBody>
          <a:bodyPr wrap="none" anchor="ctr"/>
          <a:lstStyle/>
          <a:p>
            <a:pPr defTabSz="685800" fontAlgn="base">
              <a:spcBef>
                <a:spcPct val="0"/>
              </a:spcBef>
              <a:spcAft>
                <a:spcPct val="0"/>
              </a:spcAft>
              <a:defRPr/>
            </a:pPr>
            <a:endParaRPr lang="en-US" sz="1350" dirty="0">
              <a:solidFill>
                <a:srgbClr val="FFFFFF"/>
              </a:solidFill>
              <a:latin typeface="Arial" pitchFamily="34" charset="0"/>
            </a:endParaRPr>
          </a:p>
        </p:txBody>
      </p:sp>
      <p:sp>
        <p:nvSpPr>
          <p:cNvPr id="5169" name="Text Box 49"/>
          <p:cNvSpPr txBox="1">
            <a:spLocks noChangeArrowheads="1"/>
          </p:cNvSpPr>
          <p:nvPr/>
        </p:nvSpPr>
        <p:spPr bwMode="auto">
          <a:xfrm rot="-5400000">
            <a:off x="4099745" y="2139536"/>
            <a:ext cx="857992" cy="300082"/>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350" b="1" dirty="0">
                <a:solidFill>
                  <a:srgbClr val="FF3300"/>
                </a:solidFill>
                <a:effectLst>
                  <a:outerShdw blurRad="38100" dist="38100" dir="2700000" algn="tl">
                    <a:srgbClr val="000000"/>
                  </a:outerShdw>
                </a:effectLst>
                <a:latin typeface="Arial" charset="0"/>
              </a:rPr>
              <a:t>Training</a:t>
            </a:r>
          </a:p>
        </p:txBody>
      </p:sp>
      <p:sp>
        <p:nvSpPr>
          <p:cNvPr id="5170" name="Line 50">
            <a:extLst>
              <a:ext uri="{C183D7F6-B498-43B3-948B-1728B52AA6E4}">
                <adec:decorative xmlns:adec="http://schemas.microsoft.com/office/drawing/2017/decorative" val="1"/>
              </a:ext>
            </a:extLst>
          </p:cNvPr>
          <p:cNvSpPr>
            <a:spLocks noChangeShapeType="1"/>
          </p:cNvSpPr>
          <p:nvPr/>
        </p:nvSpPr>
        <p:spPr bwMode="auto">
          <a:xfrm flipH="1">
            <a:off x="4822829" y="3200400"/>
            <a:ext cx="321469" cy="0"/>
          </a:xfrm>
          <a:prstGeom prst="line">
            <a:avLst/>
          </a:prstGeom>
          <a:noFill/>
          <a:ln w="50800">
            <a:solidFill>
              <a:srgbClr val="FFFF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65" name="AutoShape 51">
            <a:extLst>
              <a:ext uri="{C183D7F6-B498-43B3-948B-1728B52AA6E4}">
                <adec:decorative xmlns:adec="http://schemas.microsoft.com/office/drawing/2017/decorative" val="1"/>
              </a:ext>
            </a:extLst>
          </p:cNvPr>
          <p:cNvSpPr>
            <a:spLocks/>
          </p:cNvSpPr>
          <p:nvPr/>
        </p:nvSpPr>
        <p:spPr bwMode="auto">
          <a:xfrm>
            <a:off x="2965450" y="3314700"/>
            <a:ext cx="171450" cy="1943100"/>
          </a:xfrm>
          <a:prstGeom prst="leftBrace">
            <a:avLst>
              <a:gd name="adj1" fmla="val 106250"/>
              <a:gd name="adj2" fmla="val 50000"/>
            </a:avLst>
          </a:prstGeom>
          <a:noFill/>
          <a:ln w="38100">
            <a:solidFill>
              <a:schemeClr val="tx1"/>
            </a:solidFill>
            <a:round/>
            <a:headEnd/>
            <a:tailEnd/>
          </a:ln>
        </p:spPr>
        <p:txBody>
          <a:bodyPr wrap="none" anchor="ctr"/>
          <a:lstStyle/>
          <a:p>
            <a:pPr defTabSz="685800" fontAlgn="base">
              <a:spcBef>
                <a:spcPct val="0"/>
              </a:spcBef>
              <a:spcAft>
                <a:spcPct val="0"/>
              </a:spcAft>
              <a:defRPr/>
            </a:pPr>
            <a:endParaRPr lang="en-US" sz="1350" dirty="0">
              <a:solidFill>
                <a:srgbClr val="FFFFFF"/>
              </a:solidFill>
              <a:latin typeface="Arial" pitchFamily="34" charset="0"/>
            </a:endParaRPr>
          </a:p>
        </p:txBody>
      </p:sp>
      <p:sp>
        <p:nvSpPr>
          <p:cNvPr id="5172" name="Text Box 52"/>
          <p:cNvSpPr txBox="1">
            <a:spLocks noChangeArrowheads="1"/>
          </p:cNvSpPr>
          <p:nvPr/>
        </p:nvSpPr>
        <p:spPr bwMode="auto">
          <a:xfrm rot="-5400000">
            <a:off x="3921844" y="4414820"/>
            <a:ext cx="1213794" cy="300082"/>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350" b="1" dirty="0">
                <a:solidFill>
                  <a:srgbClr val="FFFFFF"/>
                </a:solidFill>
                <a:effectLst>
                  <a:outerShdw blurRad="38100" dist="38100" dir="2700000" algn="tl">
                    <a:srgbClr val="000000"/>
                  </a:outerShdw>
                </a:effectLst>
                <a:latin typeface="Arial" charset="0"/>
              </a:rPr>
              <a:t>Independent</a:t>
            </a:r>
          </a:p>
        </p:txBody>
      </p:sp>
      <p:sp>
        <p:nvSpPr>
          <p:cNvPr id="5173" name="Text Box 53"/>
          <p:cNvSpPr txBox="1">
            <a:spLocks noChangeArrowheads="1"/>
          </p:cNvSpPr>
          <p:nvPr/>
        </p:nvSpPr>
        <p:spPr bwMode="auto">
          <a:xfrm>
            <a:off x="1222378" y="2914653"/>
            <a:ext cx="1971675" cy="323165"/>
          </a:xfrm>
          <a:prstGeom prst="rect">
            <a:avLst/>
          </a:prstGeom>
          <a:noFill/>
          <a:ln w="9525">
            <a:noFill/>
            <a:miter lim="800000"/>
            <a:headEnd/>
            <a:tailEnd/>
          </a:ln>
          <a:effectLst/>
        </p:spPr>
        <p:txBody>
          <a:bodyPr>
            <a:spAutoFit/>
          </a:bodyPr>
          <a:lstStyle/>
          <a:p>
            <a:pPr defTabSz="685800" eaLnBrk="0" fontAlgn="base" hangingPunct="0">
              <a:spcBef>
                <a:spcPct val="50000"/>
              </a:spcBef>
              <a:spcAft>
                <a:spcPct val="0"/>
              </a:spcAft>
              <a:defRPr/>
            </a:pPr>
            <a:r>
              <a:rPr lang="en-US" sz="1500" b="1" u="sng" dirty="0">
                <a:solidFill>
                  <a:srgbClr val="FFFFFF"/>
                </a:solidFill>
                <a:effectLst>
                  <a:outerShdw blurRad="38100" dist="38100" dir="2700000" algn="tl">
                    <a:srgbClr val="000000"/>
                  </a:outerShdw>
                </a:effectLst>
                <a:latin typeface="Arial" charset="0"/>
              </a:rPr>
              <a:t>Research Grants</a:t>
            </a:r>
          </a:p>
        </p:txBody>
      </p:sp>
      <p:sp>
        <p:nvSpPr>
          <p:cNvPr id="5174" name="Rectangle 54" descr="Horizontal brick"/>
          <p:cNvSpPr>
            <a:spLocks noChangeArrowheads="1"/>
          </p:cNvSpPr>
          <p:nvPr/>
        </p:nvSpPr>
        <p:spPr bwMode="auto">
          <a:xfrm>
            <a:off x="3279781" y="3200400"/>
            <a:ext cx="1057275" cy="285750"/>
          </a:xfrm>
          <a:prstGeom prst="rect">
            <a:avLst/>
          </a:prstGeom>
          <a:pattFill prst="horzBrick">
            <a:fgClr>
              <a:srgbClr val="FF0000"/>
            </a:fgClr>
            <a:bgClr>
              <a:srgbClr val="FFFFFF"/>
            </a:bgClr>
          </a:pattFill>
          <a:ln w="9525">
            <a:noFill/>
            <a:miter lim="800000"/>
            <a:headEnd/>
            <a:tailEnd/>
          </a:ln>
        </p:spPr>
        <p:txBody>
          <a:bodyPr wrap="none" anchor="ctr"/>
          <a:lstStyle/>
          <a:p>
            <a:pPr defTabSz="685800" fontAlgn="base">
              <a:spcBef>
                <a:spcPct val="0"/>
              </a:spcBef>
              <a:spcAft>
                <a:spcPct val="0"/>
              </a:spcAft>
              <a:defRPr/>
            </a:pPr>
            <a:endParaRPr lang="en-US" sz="1350" dirty="0">
              <a:solidFill>
                <a:srgbClr val="FFFFFF"/>
              </a:solidFill>
              <a:latin typeface="Arial" pitchFamily="34" charset="0"/>
            </a:endParaRPr>
          </a:p>
        </p:txBody>
      </p:sp>
      <p:sp>
        <p:nvSpPr>
          <p:cNvPr id="5175" name="Text Box 55"/>
          <p:cNvSpPr txBox="1">
            <a:spLocks noChangeArrowheads="1"/>
          </p:cNvSpPr>
          <p:nvPr/>
        </p:nvSpPr>
        <p:spPr bwMode="auto">
          <a:xfrm rot="-5400000">
            <a:off x="3973526" y="3238480"/>
            <a:ext cx="1108060" cy="300082"/>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350" b="1" dirty="0">
                <a:solidFill>
                  <a:srgbClr val="FFFF66"/>
                </a:solidFill>
                <a:latin typeface="Arial" charset="0"/>
              </a:rPr>
              <a:t> </a:t>
            </a:r>
            <a:r>
              <a:rPr lang="en-US" sz="1350" b="1" dirty="0">
                <a:solidFill>
                  <a:srgbClr val="FFFF66"/>
                </a:solidFill>
                <a:effectLst>
                  <a:outerShdw blurRad="38100" dist="38100" dir="2700000" algn="tl">
                    <a:srgbClr val="000000"/>
                  </a:outerShdw>
                </a:effectLst>
                <a:latin typeface="Arial" charset="0"/>
              </a:rPr>
              <a:t>Transition</a:t>
            </a:r>
            <a:r>
              <a:rPr lang="en-US" sz="1350" b="1" dirty="0">
                <a:solidFill>
                  <a:srgbClr val="FFFF66"/>
                </a:solidFill>
                <a:latin typeface="Arial" charset="0"/>
              </a:rPr>
              <a:t> </a:t>
            </a:r>
          </a:p>
        </p:txBody>
      </p:sp>
      <p:sp>
        <p:nvSpPr>
          <p:cNvPr id="5176" name="Line 56">
            <a:extLst>
              <a:ext uri="{C183D7F6-B498-43B3-948B-1728B52AA6E4}">
                <adec:decorative xmlns:adec="http://schemas.microsoft.com/office/drawing/2017/decorative" val="1"/>
              </a:ext>
            </a:extLst>
          </p:cNvPr>
          <p:cNvSpPr>
            <a:spLocks noChangeShapeType="1"/>
          </p:cNvSpPr>
          <p:nvPr/>
        </p:nvSpPr>
        <p:spPr bwMode="auto">
          <a:xfrm flipH="1">
            <a:off x="4822829" y="3543300"/>
            <a:ext cx="321469" cy="0"/>
          </a:xfrm>
          <a:prstGeom prst="line">
            <a:avLst/>
          </a:prstGeom>
          <a:noFill/>
          <a:ln w="50800">
            <a:solidFill>
              <a:srgbClr val="FFFF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71" name="AutoShape 57">
            <a:extLst>
              <a:ext uri="{C183D7F6-B498-43B3-948B-1728B52AA6E4}">
                <adec:decorative xmlns:adec="http://schemas.microsoft.com/office/drawing/2017/decorative" val="1"/>
              </a:ext>
            </a:extLst>
          </p:cNvPr>
          <p:cNvSpPr>
            <a:spLocks noChangeArrowheads="1"/>
          </p:cNvSpPr>
          <p:nvPr/>
        </p:nvSpPr>
        <p:spPr bwMode="auto">
          <a:xfrm rot="5400000">
            <a:off x="2408238" y="2185991"/>
            <a:ext cx="971550" cy="257175"/>
          </a:xfrm>
          <a:custGeom>
            <a:avLst/>
            <a:gdLst>
              <a:gd name="T0" fmla="*/ 58266006 w 21600"/>
              <a:gd name="T1" fmla="*/ 0 h 21600"/>
              <a:gd name="T2" fmla="*/ 0 w 21600"/>
              <a:gd name="T3" fmla="*/ 2721769 h 21600"/>
              <a:gd name="T4" fmla="*/ 58266006 w 21600"/>
              <a:gd name="T5" fmla="*/ 5443538 h 21600"/>
              <a:gd name="T6" fmla="*/ 77688019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12700">
            <a:solidFill>
              <a:srgbClr val="000080"/>
            </a:solidFill>
            <a:miter lim="800000"/>
            <a:headEnd/>
            <a:tailEnd/>
          </a:ln>
        </p:spPr>
        <p:txBody>
          <a:bodyPr rot="10800000" vert="eaVert"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5178" name="Text Box 58"/>
          <p:cNvSpPr txBox="1">
            <a:spLocks noChangeArrowheads="1"/>
          </p:cNvSpPr>
          <p:nvPr/>
        </p:nvSpPr>
        <p:spPr bwMode="auto">
          <a:xfrm>
            <a:off x="5137157" y="3124615"/>
            <a:ext cx="3793331" cy="229678"/>
          </a:xfrm>
          <a:prstGeom prst="rect">
            <a:avLst/>
          </a:prstGeom>
          <a:noFill/>
          <a:ln w="9525">
            <a:noFill/>
            <a:miter lim="800000"/>
            <a:headEnd/>
            <a:tailEnd/>
          </a:ln>
        </p:spPr>
        <p:txBody>
          <a:bodyPr>
            <a:spAutoFit/>
          </a:bodyPr>
          <a:lstStyle/>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K99-R00   Pathway to Independence Award</a:t>
            </a:r>
            <a:endParaRPr lang="en-US" sz="1200" b="1" dirty="0">
              <a:solidFill>
                <a:srgbClr val="FFFF00"/>
              </a:solidFill>
              <a:latin typeface="Arial" pitchFamily="34" charset="0"/>
            </a:endParaRPr>
          </a:p>
        </p:txBody>
      </p:sp>
      <p:sp>
        <p:nvSpPr>
          <p:cNvPr id="50" name="Text Box 60"/>
          <p:cNvSpPr txBox="1">
            <a:spLocks noChangeArrowheads="1"/>
          </p:cNvSpPr>
          <p:nvPr/>
        </p:nvSpPr>
        <p:spPr bwMode="auto">
          <a:xfrm>
            <a:off x="5110516" y="3449038"/>
            <a:ext cx="3693321" cy="229678"/>
          </a:xfrm>
          <a:prstGeom prst="rect">
            <a:avLst/>
          </a:prstGeom>
          <a:noFill/>
          <a:ln w="9525">
            <a:noFill/>
            <a:miter lim="800000"/>
            <a:headEnd/>
            <a:tailEnd/>
          </a:ln>
        </p:spPr>
        <p:txBody>
          <a:bodyPr wrap="square">
            <a:spAutoFit/>
          </a:bodyPr>
          <a:lstStyle/>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K12   Institutional Career Development Award  </a:t>
            </a:r>
            <a:endParaRPr lang="en-US" sz="1200" b="1" dirty="0">
              <a:solidFill>
                <a:srgbClr val="FFFF00"/>
              </a:solidFill>
              <a:latin typeface="Arial" pitchFamily="34" charset="0"/>
            </a:endParaRPr>
          </a:p>
        </p:txBody>
      </p:sp>
      <p:sp>
        <p:nvSpPr>
          <p:cNvPr id="51" name="Text Box 12"/>
          <p:cNvSpPr txBox="1">
            <a:spLocks noChangeArrowheads="1"/>
          </p:cNvSpPr>
          <p:nvPr/>
        </p:nvSpPr>
        <p:spPr bwMode="auto">
          <a:xfrm>
            <a:off x="5110517" y="2430142"/>
            <a:ext cx="4150441" cy="415498"/>
          </a:xfrm>
          <a:prstGeom prst="rect">
            <a:avLst/>
          </a:prstGeom>
          <a:noFill/>
          <a:ln w="9525">
            <a:noFill/>
            <a:miter lim="800000"/>
            <a:headEnd/>
            <a:tailEnd/>
          </a:ln>
          <a:effectLst/>
        </p:spPr>
        <p:txBody>
          <a:bodyPr wrap="square">
            <a:spAutoFit/>
          </a:bodyPr>
          <a:lstStyle/>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T32 Institutional Training Grant  (Post-doctoral  slots) </a:t>
            </a:r>
          </a:p>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F32 Individual  Post-doctoral Fellowships</a:t>
            </a:r>
          </a:p>
        </p:txBody>
      </p:sp>
      <p:sp>
        <p:nvSpPr>
          <p:cNvPr id="52" name="Text Box 37"/>
          <p:cNvSpPr txBox="1">
            <a:spLocks noChangeArrowheads="1"/>
          </p:cNvSpPr>
          <p:nvPr/>
        </p:nvSpPr>
        <p:spPr bwMode="auto">
          <a:xfrm>
            <a:off x="5151441" y="1543051"/>
            <a:ext cx="4109517" cy="738664"/>
          </a:xfrm>
          <a:prstGeom prst="rect">
            <a:avLst/>
          </a:prstGeom>
          <a:noFill/>
          <a:ln w="9525">
            <a:noFill/>
            <a:miter lim="800000"/>
            <a:headEnd/>
            <a:tailEnd/>
          </a:ln>
          <a:effectLst/>
        </p:spPr>
        <p:txBody>
          <a:bodyPr wrap="square">
            <a:spAutoFit/>
          </a:bodyPr>
          <a:lstStyle/>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T32   Institutional  Training  Grants (Predoctoral slots)</a:t>
            </a:r>
          </a:p>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F30   Pre-doctoral Fellowships  (MD/PhD Programs) </a:t>
            </a:r>
          </a:p>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F31   Pre-doctoral Fellowships (Parent F31)</a:t>
            </a:r>
          </a:p>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F31   Diversity Pre-doctoral Fellowships</a:t>
            </a:r>
          </a:p>
        </p:txBody>
      </p:sp>
      <p:sp>
        <p:nvSpPr>
          <p:cNvPr id="53" name="Text Box 58">
            <a:extLst>
              <a:ext uri="{FF2B5EF4-FFF2-40B4-BE49-F238E27FC236}">
                <a16:creationId xmlns:a16="http://schemas.microsoft.com/office/drawing/2014/main" id="{138690B6-5517-478C-9397-9C90306C9D92}"/>
              </a:ext>
            </a:extLst>
          </p:cNvPr>
          <p:cNvSpPr txBox="1">
            <a:spLocks noChangeArrowheads="1"/>
          </p:cNvSpPr>
          <p:nvPr/>
        </p:nvSpPr>
        <p:spPr bwMode="auto">
          <a:xfrm>
            <a:off x="5151441" y="2944624"/>
            <a:ext cx="3793331" cy="229678"/>
          </a:xfrm>
          <a:prstGeom prst="rect">
            <a:avLst/>
          </a:prstGeom>
          <a:noFill/>
          <a:ln w="9525">
            <a:noFill/>
            <a:miter lim="800000"/>
            <a:headEnd/>
            <a:tailEnd/>
          </a:ln>
        </p:spPr>
        <p:txBody>
          <a:bodyPr>
            <a:spAutoFit/>
          </a:bodyPr>
          <a:lstStyle/>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K22   Career Transition Award (some ICs) </a:t>
            </a:r>
            <a:endParaRPr lang="en-US" sz="1200" b="1" dirty="0">
              <a:solidFill>
                <a:srgbClr val="FFFF00"/>
              </a:solidFill>
              <a:latin typeface="Arial" pitchFamily="34" charset="0"/>
            </a:endParaRPr>
          </a:p>
        </p:txBody>
      </p:sp>
      <p:sp>
        <p:nvSpPr>
          <p:cNvPr id="54" name="Line 50">
            <a:extLst>
              <a:ext uri="{FF2B5EF4-FFF2-40B4-BE49-F238E27FC236}">
                <a16:creationId xmlns:a16="http://schemas.microsoft.com/office/drawing/2014/main" id="{2D5C55A5-BC90-4CB2-975F-669181743E43}"/>
              </a:ext>
              <a:ext uri="{C183D7F6-B498-43B3-948B-1728B52AA6E4}">
                <adec:decorative xmlns:adec="http://schemas.microsoft.com/office/drawing/2017/decorative" val="1"/>
              </a:ext>
            </a:extLst>
          </p:cNvPr>
          <p:cNvSpPr>
            <a:spLocks noChangeShapeType="1"/>
          </p:cNvSpPr>
          <p:nvPr/>
        </p:nvSpPr>
        <p:spPr bwMode="auto">
          <a:xfrm flipH="1">
            <a:off x="4815688" y="3048208"/>
            <a:ext cx="321469" cy="0"/>
          </a:xfrm>
          <a:prstGeom prst="line">
            <a:avLst/>
          </a:prstGeom>
          <a:noFill/>
          <a:ln w="50800">
            <a:solidFill>
              <a:srgbClr val="FFFF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55" name="Slide Number Placeholder 1">
            <a:extLst>
              <a:ext uri="{FF2B5EF4-FFF2-40B4-BE49-F238E27FC236}">
                <a16:creationId xmlns:a16="http://schemas.microsoft.com/office/drawing/2014/main" id="{CF78E11C-9911-4909-A7AC-E2EAE6DE6BA4}"/>
              </a:ext>
            </a:extLst>
          </p:cNvPr>
          <p:cNvSpPr>
            <a:spLocks noGrp="1"/>
          </p:cNvSpPr>
          <p:nvPr>
            <p:ph type="sldNum" sz="quarter" idx="12"/>
          </p:nvPr>
        </p:nvSpPr>
        <p:spPr>
          <a:xfrm>
            <a:off x="221942" y="305064"/>
            <a:ext cx="409402" cy="304271"/>
          </a:xfrm>
        </p:spPr>
        <p:txBody>
          <a:bodyPr/>
          <a:lstStyle/>
          <a:p>
            <a:fld id="{9C0BE7A8-8265-4257-9F97-1AB83C9A5D84}" type="slidenum">
              <a:rPr lang="en-US" sz="1400" b="1" smtClean="0">
                <a:solidFill>
                  <a:srgbClr val="FFFF00"/>
                </a:solidFill>
              </a:rPr>
              <a:t>5</a:t>
            </a:fld>
            <a:endParaRPr lang="en-US" sz="1400" b="1" dirty="0">
              <a:solidFill>
                <a:srgbClr val="FFFF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9563" y="317500"/>
            <a:ext cx="7215188" cy="444500"/>
          </a:xfrm>
          <a:gradFill>
            <a:gsLst>
              <a:gs pos="0">
                <a:schemeClr val="accent1">
                  <a:lumMod val="75000"/>
                </a:schemeClr>
              </a:gs>
              <a:gs pos="39999">
                <a:srgbClr val="85C2FF"/>
              </a:gs>
              <a:gs pos="70000">
                <a:srgbClr val="C4D6EB"/>
              </a:gs>
              <a:gs pos="100000">
                <a:srgbClr val="FFEBFA"/>
              </a:gs>
            </a:gsLst>
            <a:lin ang="5400000" scaled="0"/>
          </a:gradFill>
          <a:scene3d>
            <a:camera prst="orthographicFront"/>
            <a:lightRig rig="threePt" dir="t"/>
          </a:scene3d>
          <a:sp3d>
            <a:bevelT w="165100" prst="coolSlant"/>
          </a:sp3d>
        </p:spPr>
        <p:txBody>
          <a:bodyPr/>
          <a:lstStyle/>
          <a:p>
            <a:r>
              <a:rPr lang="en-US" sz="2667" dirty="0">
                <a:solidFill>
                  <a:schemeClr val="bg1">
                    <a:lumMod val="75000"/>
                  </a:schemeClr>
                </a:solidFill>
              </a:rPr>
              <a:t>NRSA Fellowships &amp; Training Grants</a:t>
            </a:r>
          </a:p>
        </p:txBody>
      </p:sp>
      <p:sp>
        <p:nvSpPr>
          <p:cNvPr id="3" name="Content Placeholder 2"/>
          <p:cNvSpPr>
            <a:spLocks noGrp="1"/>
          </p:cNvSpPr>
          <p:nvPr>
            <p:ph idx="1"/>
          </p:nvPr>
        </p:nvSpPr>
        <p:spPr>
          <a:xfrm>
            <a:off x="1143000" y="1206500"/>
            <a:ext cx="7929563" cy="4318000"/>
          </a:xfrm>
        </p:spPr>
        <p:txBody>
          <a:bodyPr/>
          <a:lstStyle/>
          <a:p>
            <a:r>
              <a:rPr lang="en-US" sz="2000" b="1" dirty="0">
                <a:solidFill>
                  <a:srgbClr val="FFFF00"/>
                </a:solidFill>
              </a:rPr>
              <a:t>Individual Predoctoral Fellowships (F30, F31)</a:t>
            </a:r>
          </a:p>
          <a:p>
            <a:r>
              <a:rPr lang="en-US" sz="2000" b="1" dirty="0">
                <a:solidFill>
                  <a:srgbClr val="FFFF00"/>
                </a:solidFill>
              </a:rPr>
              <a:t>Individual Postdoctoral Fellowships (F32) </a:t>
            </a:r>
          </a:p>
          <a:p>
            <a:pPr>
              <a:buNone/>
            </a:pPr>
            <a:endParaRPr lang="en-US" sz="2000" dirty="0">
              <a:solidFill>
                <a:srgbClr val="FFFF00"/>
              </a:solidFill>
            </a:endParaRPr>
          </a:p>
          <a:p>
            <a:r>
              <a:rPr lang="en-US" sz="2000" b="1" dirty="0">
                <a:solidFill>
                  <a:srgbClr val="FFFF00"/>
                </a:solidFill>
              </a:rPr>
              <a:t>Institutional Training Grants (e.g., T32, T35) </a:t>
            </a:r>
          </a:p>
          <a:p>
            <a:pPr lvl="1">
              <a:buFont typeface="Wingdings" pitchFamily="2" charset="2"/>
              <a:buChar char="Ø"/>
            </a:pPr>
            <a:r>
              <a:rPr lang="en-US" sz="1667" b="1" dirty="0"/>
              <a:t>Awarded to the institution</a:t>
            </a:r>
          </a:p>
          <a:p>
            <a:pPr lvl="1">
              <a:buFont typeface="Wingdings" pitchFamily="2" charset="2"/>
              <a:buChar char="Ø"/>
            </a:pPr>
            <a:r>
              <a:rPr lang="en-US" sz="1667" b="1" dirty="0"/>
              <a:t>Supports group of pre- and/or postdoctoral fellows on “slots” </a:t>
            </a:r>
          </a:p>
          <a:p>
            <a:pPr lvl="1">
              <a:buFont typeface="Wingdings" pitchFamily="2" charset="2"/>
              <a:buChar char="Ø"/>
            </a:pPr>
            <a:r>
              <a:rPr lang="en-US" sz="1667" b="1" dirty="0"/>
              <a:t>Administered under direction of PD/PI or “Training Director”</a:t>
            </a:r>
          </a:p>
          <a:p>
            <a:pPr>
              <a:buNone/>
            </a:pPr>
            <a:endParaRPr lang="en-US" dirty="0"/>
          </a:p>
        </p:txBody>
      </p:sp>
      <p:pic>
        <p:nvPicPr>
          <p:cNvPr id="1028" name="Picture 4" descr="http://t0.gstatic.com/images?q=tbn:ANd9GcTvH3HFuthtbgWxwyQ-WIEFHv1xrEm-YjhrgRHiPUmWxPFv-1BkRW5KOg">
            <a:hlinkClick r:id="rId3"/>
          </p:cNvPr>
          <p:cNvPicPr>
            <a:picLocks noChangeAspect="1" noChangeArrowheads="1"/>
          </p:cNvPicPr>
          <p:nvPr/>
        </p:nvPicPr>
        <p:blipFill>
          <a:blip r:embed="rId4" cstate="print"/>
          <a:srcRect/>
          <a:stretch>
            <a:fillRect/>
          </a:stretch>
        </p:blipFill>
        <p:spPr bwMode="auto">
          <a:xfrm>
            <a:off x="4984994" y="3841750"/>
            <a:ext cx="1958138" cy="1333500"/>
          </a:xfrm>
          <a:prstGeom prst="rect">
            <a:avLst/>
          </a:prstGeom>
          <a:noFill/>
          <a:ln w="12700">
            <a:solidFill>
              <a:schemeClr val="bg2"/>
            </a:solidFill>
          </a:ln>
        </p:spPr>
      </p:pic>
      <p:pic>
        <p:nvPicPr>
          <p:cNvPr id="1042" name="Picture 18">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2900828" y="3841750"/>
            <a:ext cx="2000250" cy="1333500"/>
          </a:xfrm>
          <a:prstGeom prst="rect">
            <a:avLst/>
          </a:prstGeom>
          <a:noFill/>
          <a:ln w="12700">
            <a:solidFill>
              <a:schemeClr val="bg2"/>
            </a:solidFill>
          </a:ln>
        </p:spPr>
      </p:pic>
      <p:pic>
        <p:nvPicPr>
          <p:cNvPr id="8" name="Picture 8" descr="http://t0.gstatic.com/images?q=tbn:ANd9GcR-0MRZ1nnuxKirPGKvsgHzo_HHB4Zx8QuSlYxmOedDUzOI4TsmCFtp4cUi">
            <a:hlinkClick r:id="rId6"/>
          </p:cNvPr>
          <p:cNvPicPr>
            <a:picLocks noChangeAspect="1" noChangeArrowheads="1"/>
          </p:cNvPicPr>
          <p:nvPr/>
        </p:nvPicPr>
        <p:blipFill>
          <a:blip r:embed="rId7" cstate="print"/>
          <a:srcRect/>
          <a:stretch>
            <a:fillRect/>
          </a:stretch>
        </p:blipFill>
        <p:spPr bwMode="auto">
          <a:xfrm>
            <a:off x="7683500" y="1270000"/>
            <a:ext cx="1443280" cy="1135380"/>
          </a:xfrm>
          <a:prstGeom prst="rect">
            <a:avLst/>
          </a:prstGeom>
          <a:noFill/>
        </p:spPr>
      </p:pic>
      <p:sp>
        <p:nvSpPr>
          <p:cNvPr id="10" name="Slide Number Placeholder 1">
            <a:extLst>
              <a:ext uri="{FF2B5EF4-FFF2-40B4-BE49-F238E27FC236}">
                <a16:creationId xmlns:a16="http://schemas.microsoft.com/office/drawing/2014/main" id="{3F4C6700-4FD9-40D0-B82D-ABAD88E2885D}"/>
              </a:ext>
            </a:extLst>
          </p:cNvPr>
          <p:cNvSpPr>
            <a:spLocks noGrp="1"/>
          </p:cNvSpPr>
          <p:nvPr>
            <p:ph type="sldNum" sz="quarter" idx="12"/>
          </p:nvPr>
        </p:nvSpPr>
        <p:spPr>
          <a:xfrm>
            <a:off x="204186" y="375708"/>
            <a:ext cx="391647" cy="304271"/>
          </a:xfrm>
        </p:spPr>
        <p:txBody>
          <a:bodyPr/>
          <a:lstStyle/>
          <a:p>
            <a:fld id="{9C0BE7A8-8265-4257-9F97-1AB83C9A5D84}" type="slidenum">
              <a:rPr lang="en-US" sz="1400" b="1" smtClean="0"/>
              <a:t>6</a:t>
            </a:fld>
            <a:endParaRPr lang="en-US" sz="1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a highw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300" y="3381105"/>
            <a:ext cx="1861296" cy="1511528"/>
          </a:xfrm>
          <a:prstGeom prst="rect">
            <a:avLst/>
          </a:prstGeom>
        </p:spPr>
      </p:pic>
      <p:sp>
        <p:nvSpPr>
          <p:cNvPr id="2" name="Title 1"/>
          <p:cNvSpPr>
            <a:spLocks noGrp="1"/>
          </p:cNvSpPr>
          <p:nvPr>
            <p:ph type="title"/>
          </p:nvPr>
        </p:nvSpPr>
        <p:spPr>
          <a:xfrm>
            <a:off x="2424478" y="174259"/>
            <a:ext cx="5311040" cy="964452"/>
          </a:xfrm>
        </p:spPr>
        <p:txBody>
          <a:bodyPr>
            <a:normAutofit fontScale="90000"/>
          </a:bodyPr>
          <a:lstStyle/>
          <a:p>
            <a:pPr algn="ctr"/>
            <a:r>
              <a:rPr lang="en-U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NRSA Programs </a:t>
            </a:r>
            <a:br>
              <a:rPr lang="en-U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Eligibility  and Requirements</a:t>
            </a:r>
            <a:br>
              <a:rPr lang="en-US" b="1" dirty="0">
                <a:effectLst>
                  <a:outerShdw blurRad="38100" dist="38100" dir="2700000" algn="tl">
                    <a:srgbClr val="000000">
                      <a:alpha val="43137"/>
                    </a:srgbClr>
                  </a:outerShdw>
                </a:effectLst>
              </a:rPr>
            </a:br>
            <a:endParaRPr lang="en-US" dirty="0"/>
          </a:p>
        </p:txBody>
      </p:sp>
      <p:sp>
        <p:nvSpPr>
          <p:cNvPr id="4" name="Slide Number Placeholder 3"/>
          <p:cNvSpPr>
            <a:spLocks noGrp="1"/>
          </p:cNvSpPr>
          <p:nvPr>
            <p:ph type="sldNum" sz="quarter" idx="12"/>
          </p:nvPr>
        </p:nvSpPr>
        <p:spPr/>
        <p:txBody>
          <a:bodyPr/>
          <a:lstStyle/>
          <a:p>
            <a:fld id="{9C0BE7A8-8265-4257-9F97-1AB83C9A5D84}" type="slidenum">
              <a:rPr lang="en-US" smtClean="0"/>
              <a:t>7</a:t>
            </a:fld>
            <a:endParaRPr lang="en-US"/>
          </a:p>
        </p:txBody>
      </p:sp>
      <p:sp>
        <p:nvSpPr>
          <p:cNvPr id="6" name="TextBox 5">
            <a:extLst>
              <a:ext uri="{FF2B5EF4-FFF2-40B4-BE49-F238E27FC236}">
                <a16:creationId xmlns:a16="http://schemas.microsoft.com/office/drawing/2014/main" id="{4F08FF2C-B388-471C-8752-F17A669E9F2F}"/>
              </a:ext>
            </a:extLst>
          </p:cNvPr>
          <p:cNvSpPr txBox="1"/>
          <p:nvPr/>
        </p:nvSpPr>
        <p:spPr>
          <a:xfrm>
            <a:off x="1569028" y="1275528"/>
            <a:ext cx="7159336" cy="3385542"/>
          </a:xfrm>
          <a:prstGeom prst="rect">
            <a:avLst/>
          </a:prstGeom>
          <a:noFill/>
        </p:spPr>
        <p:txBody>
          <a:bodyPr wrap="square" rtlCol="0">
            <a:spAutoFit/>
          </a:bodyPr>
          <a:lstStyle/>
          <a:p>
            <a:pPr>
              <a:spcBef>
                <a:spcPts val="0"/>
              </a:spcBef>
              <a:spcAft>
                <a:spcPts val="600"/>
              </a:spcAft>
            </a:pPr>
            <a:r>
              <a:rPr lang="en-US" sz="2000" b="1" dirty="0">
                <a:solidFill>
                  <a:schemeClr val="tx1"/>
                </a:solidFill>
                <a:latin typeface="Arial" panose="020B0604020202020204" pitchFamily="34" charset="0"/>
                <a:cs typeface="Arial" panose="020B0604020202020204" pitchFamily="34" charset="0"/>
              </a:rPr>
              <a:t>Citizenship:  </a:t>
            </a:r>
            <a:r>
              <a:rPr lang="en-US" sz="1800" dirty="0">
                <a:latin typeface="Arial" panose="020B0604020202020204" pitchFamily="34" charset="0"/>
                <a:cs typeface="Arial" panose="020B0604020202020204" pitchFamily="34" charset="0"/>
              </a:rPr>
              <a:t>NRSA f</a:t>
            </a:r>
            <a:r>
              <a:rPr lang="en-US" sz="1800" dirty="0">
                <a:solidFill>
                  <a:schemeClr val="tx1"/>
                </a:solidFill>
                <a:latin typeface="Arial" panose="020B0604020202020204" pitchFamily="34" charset="0"/>
                <a:cs typeface="Arial" panose="020B0604020202020204" pitchFamily="34" charset="0"/>
              </a:rPr>
              <a:t>ellows and trainees must be U.S. Citizens, non-citizen nationals, or lawfully admitted for permanent residence at time of award (F) or time of appointment (T)</a:t>
            </a:r>
          </a:p>
          <a:p>
            <a:pPr>
              <a:spcBef>
                <a:spcPts val="0"/>
              </a:spcBef>
              <a:spcAft>
                <a:spcPts val="600"/>
              </a:spcAft>
            </a:pPr>
            <a:endParaRPr lang="en-US" sz="1800" dirty="0">
              <a:solidFill>
                <a:schemeClr val="tx1"/>
              </a:solidFill>
              <a:latin typeface="Arial" panose="020B0604020202020204" pitchFamily="34" charset="0"/>
              <a:cs typeface="Arial" panose="020B0604020202020204" pitchFamily="34" charset="0"/>
            </a:endParaRPr>
          </a:p>
          <a:p>
            <a:pPr>
              <a:spcBef>
                <a:spcPts val="0"/>
              </a:spcBef>
              <a:spcAft>
                <a:spcPts val="1200"/>
              </a:spcAft>
            </a:pPr>
            <a:r>
              <a:rPr lang="en-US" sz="2000" b="1" dirty="0">
                <a:solidFill>
                  <a:schemeClr val="tx1"/>
                </a:solidFill>
                <a:latin typeface="Arial" panose="020B0604020202020204" pitchFamily="34" charset="0"/>
                <a:cs typeface="Arial" panose="020B0604020202020204" pitchFamily="34" charset="0"/>
              </a:rPr>
              <a:t>Degree Requirements:</a:t>
            </a:r>
          </a:p>
          <a:p>
            <a:pPr marL="285750" indent="-285750">
              <a:spcBef>
                <a:spcPts val="0"/>
              </a:spcBef>
              <a:spcAft>
                <a:spcPts val="1200"/>
              </a:spcAft>
              <a:buFont typeface="Arial" panose="020B0604020202020204" pitchFamily="34" charset="0"/>
              <a:buChar char="•"/>
            </a:pPr>
            <a:r>
              <a:rPr lang="en-US" sz="1800" b="1" u="sng" dirty="0">
                <a:solidFill>
                  <a:schemeClr val="tx1"/>
                </a:solidFill>
                <a:latin typeface="Arial" panose="020B0604020202020204" pitchFamily="34" charset="0"/>
                <a:cs typeface="Arial" panose="020B0604020202020204" pitchFamily="34" charset="0"/>
              </a:rPr>
              <a:t>Predoctoral:</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Must have a baccalaureate degree and be enrolled in doctoral program leading to PhD or equivalent, or dual research/clinical doctorate such as the MD/PhD</a:t>
            </a:r>
          </a:p>
          <a:p>
            <a:pPr marL="285750" indent="-285750">
              <a:spcBef>
                <a:spcPts val="0"/>
              </a:spcBef>
              <a:spcAft>
                <a:spcPts val="1200"/>
              </a:spcAft>
              <a:buFont typeface="Arial" panose="020B0604020202020204" pitchFamily="34" charset="0"/>
              <a:buChar char="•"/>
            </a:pPr>
            <a:r>
              <a:rPr lang="en-US" sz="1800" b="1" u="sng" dirty="0">
                <a:solidFill>
                  <a:schemeClr val="tx1"/>
                </a:solidFill>
                <a:latin typeface="Arial" panose="020B0604020202020204" pitchFamily="34" charset="0"/>
                <a:cs typeface="Arial" panose="020B0604020202020204" pitchFamily="34" charset="0"/>
              </a:rPr>
              <a:t>Postdoctoral:</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Must have a PhD or MD or comparable doctoral degree from an accredited domestic or foreign institution</a:t>
            </a:r>
            <a:endParaRPr lang="en-US" dirty="0"/>
          </a:p>
        </p:txBody>
      </p:sp>
    </p:spTree>
    <p:extLst>
      <p:ext uri="{BB962C8B-B14F-4D97-AF65-F5344CB8AC3E}">
        <p14:creationId xmlns:p14="http://schemas.microsoft.com/office/powerpoint/2010/main" val="345485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2113079" y="377661"/>
            <a:ext cx="6726344" cy="605735"/>
          </a:xfrm>
        </p:spPr>
        <p:txBody>
          <a:bodyPr>
            <a:noAutofit/>
          </a:bodyPr>
          <a:lstStyle/>
          <a:p>
            <a:pPr algn="ct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NRSA Duration of Support</a:t>
            </a:r>
          </a:p>
        </p:txBody>
      </p:sp>
      <p:sp>
        <p:nvSpPr>
          <p:cNvPr id="379907" name="Rectangle 3"/>
          <p:cNvSpPr>
            <a:spLocks noGrp="1" noChangeArrowheads="1"/>
          </p:cNvSpPr>
          <p:nvPr>
            <p:ph idx="1"/>
          </p:nvPr>
        </p:nvSpPr>
        <p:spPr>
          <a:xfrm>
            <a:off x="1932709" y="1488377"/>
            <a:ext cx="7813964" cy="3522699"/>
          </a:xfrm>
        </p:spPr>
        <p:txBody>
          <a:bodyPr>
            <a:normAutofit lnSpcReduction="10000"/>
          </a:bodyPr>
          <a:lstStyle/>
          <a:p>
            <a:pPr lvl="1"/>
            <a:r>
              <a:rPr lang="en-US" sz="2000" b="1" dirty="0">
                <a:solidFill>
                  <a:schemeClr val="tx1"/>
                </a:solidFill>
                <a:latin typeface="Arial" panose="020B0604020202020204" pitchFamily="34" charset="0"/>
                <a:cs typeface="Arial" panose="020B0604020202020204" pitchFamily="34" charset="0"/>
              </a:rPr>
              <a:t>Predoc: </a:t>
            </a:r>
            <a:r>
              <a:rPr lang="en-US" sz="2000" dirty="0">
                <a:solidFill>
                  <a:schemeClr val="tx1"/>
                </a:solidFill>
                <a:latin typeface="Arial" panose="020B0604020202020204" pitchFamily="34" charset="0"/>
                <a:cs typeface="Arial" panose="020B0604020202020204" pitchFamily="34" charset="0"/>
              </a:rPr>
              <a:t>5 years (6 years for dual degree, </a:t>
            </a:r>
            <a:r>
              <a:rPr lang="en-US" sz="2000" dirty="0" err="1">
                <a:solidFill>
                  <a:schemeClr val="tx1"/>
                </a:solidFill>
                <a:latin typeface="Arial" panose="020B0604020202020204" pitchFamily="34" charset="0"/>
                <a:cs typeface="Arial" panose="020B0604020202020204" pitchFamily="34" charset="0"/>
              </a:rPr>
              <a:t>eg</a:t>
            </a:r>
            <a:r>
              <a:rPr lang="en-US" sz="2000" dirty="0">
                <a:solidFill>
                  <a:schemeClr val="tx1"/>
                </a:solidFill>
                <a:latin typeface="Arial" panose="020B0604020202020204" pitchFamily="34" charset="0"/>
                <a:cs typeface="Arial" panose="020B0604020202020204" pitchFamily="34" charset="0"/>
              </a:rPr>
              <a:t> MD/PhD) </a:t>
            </a:r>
          </a:p>
          <a:p>
            <a:pPr lvl="1"/>
            <a:r>
              <a:rPr lang="en-US" sz="2000" b="1" dirty="0">
                <a:solidFill>
                  <a:schemeClr val="tx1"/>
                </a:solidFill>
                <a:latin typeface="Arial" panose="020B0604020202020204" pitchFamily="34" charset="0"/>
                <a:cs typeface="Arial" panose="020B0604020202020204" pitchFamily="34" charset="0"/>
              </a:rPr>
              <a:t>Postdoc: </a:t>
            </a:r>
            <a:r>
              <a:rPr lang="en-US" sz="2000" dirty="0">
                <a:solidFill>
                  <a:schemeClr val="tx1"/>
                </a:solidFill>
                <a:latin typeface="Arial" panose="020B0604020202020204" pitchFamily="34" charset="0"/>
                <a:cs typeface="Arial" panose="020B0604020202020204" pitchFamily="34" charset="0"/>
              </a:rPr>
              <a:t>3 Years</a:t>
            </a:r>
          </a:p>
          <a:p>
            <a:pPr lvl="1"/>
            <a:r>
              <a:rPr lang="en-US" sz="2000" dirty="0">
                <a:solidFill>
                  <a:schemeClr val="tx1"/>
                </a:solidFill>
                <a:latin typeface="Arial" panose="020B0604020202020204" pitchFamily="34" charset="0"/>
                <a:cs typeface="Arial" panose="020B0604020202020204" pitchFamily="34" charset="0"/>
              </a:rPr>
              <a:t>Aggregate limits apply: any combination from individual and/or institutional awards</a:t>
            </a:r>
          </a:p>
          <a:p>
            <a:pPr marL="342900" lvl="1" indent="0">
              <a:buNone/>
            </a:pPr>
            <a:endParaRPr lang="en-US" sz="2000" dirty="0">
              <a:solidFill>
                <a:schemeClr val="tx1"/>
              </a:solidFill>
              <a:latin typeface="Arial" panose="020B0604020202020204" pitchFamily="34" charset="0"/>
              <a:cs typeface="Arial" panose="020B0604020202020204" pitchFamily="34" charset="0"/>
            </a:endParaRPr>
          </a:p>
          <a:p>
            <a:pPr marL="0" indent="0">
              <a:buNone/>
            </a:pPr>
            <a:r>
              <a:rPr lang="en-US" sz="2000" b="1" dirty="0">
                <a:solidFill>
                  <a:schemeClr val="tx1"/>
                </a:solidFill>
                <a:latin typeface="Arial" panose="020B0604020202020204" pitchFamily="34" charset="0"/>
                <a:cs typeface="Arial" panose="020B0604020202020204" pitchFamily="34" charset="0"/>
              </a:rPr>
              <a:t>	</a:t>
            </a:r>
            <a:r>
              <a:rPr lang="en-US" sz="2000" b="1" u="sng" dirty="0">
                <a:solidFill>
                  <a:schemeClr val="tx1"/>
                </a:solidFill>
                <a:latin typeface="Arial" panose="020B0604020202020204" pitchFamily="34" charset="0"/>
                <a:cs typeface="Arial" panose="020B0604020202020204" pitchFamily="34" charset="0"/>
              </a:rPr>
              <a:t>Exceptions:</a:t>
            </a:r>
          </a:p>
          <a:p>
            <a:pPr lvl="1"/>
            <a:r>
              <a:rPr lang="en-US" sz="2000" dirty="0">
                <a:solidFill>
                  <a:schemeClr val="tx1"/>
                </a:solidFill>
                <a:latin typeface="Arial" panose="020B0604020202020204" pitchFamily="34" charset="0"/>
                <a:cs typeface="Arial" panose="020B0604020202020204" pitchFamily="34" charset="0"/>
              </a:rPr>
              <a:t>Interruptions (break in service)</a:t>
            </a:r>
          </a:p>
          <a:p>
            <a:pPr lvl="1"/>
            <a:r>
              <a:rPr lang="en-US" sz="2000" dirty="0">
                <a:solidFill>
                  <a:schemeClr val="tx1"/>
                </a:solidFill>
                <a:latin typeface="Arial" panose="020B0604020202020204" pitchFamily="34" charset="0"/>
                <a:cs typeface="Arial" panose="020B0604020202020204" pitchFamily="34" charset="0"/>
              </a:rPr>
              <a:t>Waiver request requires IC prior approval</a:t>
            </a:r>
          </a:p>
          <a:p>
            <a:pPr lvl="1"/>
            <a:r>
              <a:rPr lang="en-US" sz="2000" dirty="0">
                <a:solidFill>
                  <a:schemeClr val="tx1"/>
                </a:solidFill>
                <a:latin typeface="Arial" panose="020B0604020202020204" pitchFamily="34" charset="0"/>
                <a:cs typeface="Arial" panose="020B0604020202020204" pitchFamily="34" charset="0"/>
              </a:rPr>
              <a:t>Exceptions are Rare</a:t>
            </a:r>
          </a:p>
        </p:txBody>
      </p:sp>
      <p:sp>
        <p:nvSpPr>
          <p:cNvPr id="3" name="Slide Number Placeholder 2"/>
          <p:cNvSpPr>
            <a:spLocks noGrp="1"/>
          </p:cNvSpPr>
          <p:nvPr>
            <p:ph type="sldNum" sz="quarter" idx="12"/>
          </p:nvPr>
        </p:nvSpPr>
        <p:spPr/>
        <p:txBody>
          <a:bodyPr/>
          <a:lstStyle/>
          <a:p>
            <a:fld id="{9C0BE7A8-8265-4257-9F97-1AB83C9A5D84}" type="slidenum">
              <a:rPr lang="en-US" smtClean="0"/>
              <a:t>8</a:t>
            </a:fld>
            <a:endParaRPr lang="en-US"/>
          </a:p>
        </p:txBody>
      </p:sp>
    </p:spTree>
    <p:extLst>
      <p:ext uri="{BB962C8B-B14F-4D97-AF65-F5344CB8AC3E}">
        <p14:creationId xmlns:p14="http://schemas.microsoft.com/office/powerpoint/2010/main" val="2053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930789" y="569900"/>
            <a:ext cx="7252399" cy="477440"/>
          </a:xfrm>
        </p:spPr>
        <p:txBody>
          <a:bodyPr>
            <a:noAutofit/>
          </a:bodyPr>
          <a:lstStyle/>
          <a:p>
            <a:pPr algn="ctr"/>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 Commitment of NRSA Fellows/Trainees</a:t>
            </a:r>
            <a:br>
              <a:rPr lang="en-US" b="1" dirty="0">
                <a:solidFill>
                  <a:schemeClr val="tx1"/>
                </a:solidFill>
                <a:effectLst>
                  <a:outerShdw blurRad="38100" dist="38100" dir="2700000" algn="tl">
                    <a:srgbClr val="000000">
                      <a:alpha val="43137"/>
                    </a:srgbClr>
                  </a:outerShdw>
                </a:effectLst>
              </a:rPr>
            </a:br>
            <a:endParaRPr lang="en-US" sz="3000" b="1" dirty="0">
              <a:solidFill>
                <a:schemeClr val="tx1"/>
              </a:solidFill>
              <a:effectLst>
                <a:outerShdw blurRad="38100" dist="38100" dir="2700000" algn="tl">
                  <a:srgbClr val="000000">
                    <a:alpha val="43137"/>
                  </a:srgbClr>
                </a:outerShdw>
              </a:effectLst>
            </a:endParaRPr>
          </a:p>
        </p:txBody>
      </p:sp>
      <p:sp>
        <p:nvSpPr>
          <p:cNvPr id="272387" name="Rectangle 3"/>
          <p:cNvSpPr>
            <a:spLocks noGrp="1" noChangeArrowheads="1"/>
          </p:cNvSpPr>
          <p:nvPr>
            <p:ph idx="1"/>
          </p:nvPr>
        </p:nvSpPr>
        <p:spPr>
          <a:xfrm>
            <a:off x="1837271" y="1316615"/>
            <a:ext cx="8083312" cy="4018865"/>
          </a:xfrm>
        </p:spPr>
        <p:txBody>
          <a:bodyPr>
            <a:noAutofit/>
          </a:bodyPr>
          <a:lstStyle/>
          <a:p>
            <a:pPr>
              <a:spcBef>
                <a:spcPts val="0"/>
              </a:spcBef>
              <a:spcAft>
                <a:spcPts val="1200"/>
              </a:spcAft>
            </a:pPr>
            <a:r>
              <a:rPr lang="en-US" sz="1800" b="1" u="sng" dirty="0">
                <a:solidFill>
                  <a:schemeClr val="tx1"/>
                </a:solidFill>
                <a:latin typeface="Arial" panose="020B0604020202020204" pitchFamily="34" charset="0"/>
                <a:cs typeface="Arial" panose="020B0604020202020204" pitchFamily="34" charset="0"/>
              </a:rPr>
              <a:t>Full-time Training:</a:t>
            </a:r>
            <a:r>
              <a:rPr lang="en-US" sz="1800" b="1" dirty="0">
                <a:solidFill>
                  <a:schemeClr val="tx1"/>
                </a:solidFill>
                <a:latin typeface="Arial" panose="020B0604020202020204" pitchFamily="34" charset="0"/>
                <a:cs typeface="Arial" panose="020B0604020202020204" pitchFamily="34" charset="0"/>
              </a:rPr>
              <a:t>  </a:t>
            </a:r>
            <a:r>
              <a:rPr lang="en-US" sz="1600" b="1" i="1" dirty="0">
                <a:solidFill>
                  <a:schemeClr val="tx1"/>
                </a:solidFill>
                <a:latin typeface="Arial" panose="020B0604020202020204" pitchFamily="34" charset="0"/>
                <a:cs typeface="Arial" panose="020B0604020202020204" pitchFamily="34" charset="0"/>
              </a:rPr>
              <a:t>NRSA fellows are required to pursue full-time training, as defined by 40 </a:t>
            </a:r>
            <a:r>
              <a:rPr lang="en-US" sz="1600" b="1" i="1" dirty="0" err="1">
                <a:solidFill>
                  <a:schemeClr val="tx1"/>
                </a:solidFill>
                <a:latin typeface="Arial" panose="020B0604020202020204" pitchFamily="34" charset="0"/>
                <a:cs typeface="Arial" panose="020B0604020202020204" pitchFamily="34" charset="0"/>
              </a:rPr>
              <a:t>hrs</a:t>
            </a:r>
            <a:r>
              <a:rPr lang="en-US" sz="1600" b="1" i="1" dirty="0">
                <a:solidFill>
                  <a:schemeClr val="tx1"/>
                </a:solidFill>
                <a:latin typeface="Arial" panose="020B0604020202020204" pitchFamily="34" charset="0"/>
                <a:cs typeface="Arial" panose="020B0604020202020204" pitchFamily="34" charset="0"/>
              </a:rPr>
              <a:t>/week devoted to research training activities.</a:t>
            </a:r>
          </a:p>
          <a:p>
            <a:pPr>
              <a:spcBef>
                <a:spcPts val="0"/>
              </a:spcBef>
              <a:spcAft>
                <a:spcPts val="1200"/>
              </a:spcAft>
            </a:pPr>
            <a:r>
              <a:rPr lang="en-US" sz="1800" b="1" u="sng" dirty="0">
                <a:solidFill>
                  <a:schemeClr val="tx1"/>
                </a:solidFill>
                <a:latin typeface="Arial" panose="020B0604020202020204" pitchFamily="34" charset="0"/>
                <a:cs typeface="Arial" panose="020B0604020202020204" pitchFamily="34" charset="0"/>
              </a:rPr>
              <a:t>Part-time Training</a:t>
            </a:r>
            <a:r>
              <a:rPr lang="en-US" sz="18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Less than full-time training may be approved under certain conditions.</a:t>
            </a:r>
          </a:p>
          <a:p>
            <a:pPr lvl="1">
              <a:spcBef>
                <a:spcPts val="0"/>
              </a:spcBef>
              <a:spcAft>
                <a:spcPts val="12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Allowed in unusual personal circumstances (e.g., medical conditions, disability, personal or family situations such as child or elder care)</a:t>
            </a:r>
          </a:p>
          <a:p>
            <a:pPr lvl="1">
              <a:spcBef>
                <a:spcPts val="0"/>
              </a:spcBef>
              <a:spcAft>
                <a:spcPts val="12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Part-time training is </a:t>
            </a:r>
            <a:r>
              <a:rPr lang="en-US" sz="1600" u="sng" dirty="0">
                <a:solidFill>
                  <a:schemeClr val="tx1"/>
                </a:solidFill>
                <a:latin typeface="Arial" panose="020B0604020202020204" pitchFamily="34" charset="0"/>
                <a:cs typeface="Arial" panose="020B0604020202020204" pitchFamily="34" charset="0"/>
              </a:rPr>
              <a:t>not allowable</a:t>
            </a:r>
            <a:r>
              <a:rPr lang="en-US" sz="1600" dirty="0">
                <a:solidFill>
                  <a:schemeClr val="tx1"/>
                </a:solidFill>
                <a:latin typeface="Arial" panose="020B0604020202020204" pitchFamily="34" charset="0"/>
                <a:cs typeface="Arial" panose="020B0604020202020204" pitchFamily="34" charset="0"/>
              </a:rPr>
              <a:t> to accommodate other sources of funding, job opportunities, or clinical practice or training</a:t>
            </a:r>
          </a:p>
          <a:p>
            <a:pPr lvl="1">
              <a:spcBef>
                <a:spcPts val="0"/>
              </a:spcBef>
              <a:spcAft>
                <a:spcPts val="1200"/>
              </a:spcAft>
              <a:buFont typeface="Wingdings" panose="05000000000000000000" pitchFamily="2" charset="2"/>
              <a:buChar char="§"/>
            </a:pPr>
            <a:r>
              <a:rPr lang="en-US" sz="1600" u="sng" dirty="0">
                <a:solidFill>
                  <a:schemeClr val="tx1"/>
                </a:solidFill>
                <a:latin typeface="Arial" panose="020B0604020202020204" pitchFamily="34" charset="0"/>
                <a:cs typeface="Arial" panose="020B0604020202020204" pitchFamily="34" charset="0"/>
              </a:rPr>
              <a:t>NIH prior approval required</a:t>
            </a:r>
            <a:r>
              <a:rPr lang="en-US" sz="1600" dirty="0">
                <a:solidFill>
                  <a:schemeClr val="tx1"/>
                </a:solidFill>
                <a:latin typeface="Arial" panose="020B0604020202020204" pitchFamily="34" charset="0"/>
                <a:cs typeface="Arial" panose="020B0604020202020204" pitchFamily="34" charset="0"/>
              </a:rPr>
              <a:t>:  Program Director or Sponsor must submit written request, countersigned by fellow &amp; authorized institutional official</a:t>
            </a:r>
          </a:p>
          <a:p>
            <a:pPr lvl="1">
              <a:spcBef>
                <a:spcPts val="0"/>
              </a:spcBef>
              <a:spcAft>
                <a:spcPts val="12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Fellow/trainee must continue to devote at least 50% effort. Less than 50% would require unpaid leave-of-absence from NRSA support.</a:t>
            </a:r>
          </a:p>
        </p:txBody>
      </p:sp>
      <p:sp>
        <p:nvSpPr>
          <p:cNvPr id="2" name="Slide Number Placeholder 1"/>
          <p:cNvSpPr>
            <a:spLocks noGrp="1"/>
          </p:cNvSpPr>
          <p:nvPr>
            <p:ph type="sldNum" sz="quarter" idx="12"/>
          </p:nvPr>
        </p:nvSpPr>
        <p:spPr/>
        <p:txBody>
          <a:bodyPr/>
          <a:lstStyle/>
          <a:p>
            <a:fld id="{9C0BE7A8-8265-4257-9F97-1AB83C9A5D84}" type="slidenum">
              <a:rPr lang="en-US" smtClean="0"/>
              <a:t>9</a:t>
            </a:fld>
            <a:endParaRPr lang="en-US"/>
          </a:p>
        </p:txBody>
      </p:sp>
    </p:spTree>
    <p:extLst>
      <p:ext uri="{BB962C8B-B14F-4D97-AF65-F5344CB8AC3E}">
        <p14:creationId xmlns:p14="http://schemas.microsoft.com/office/powerpoint/2010/main" val="1166098775"/>
      </p:ext>
    </p:extLst>
  </p:cSld>
  <p:clrMapOvr>
    <a:masterClrMapping/>
  </p:clrMapOvr>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3A373A-E011-42F8-8284-31ACD423C831}">
  <ds:schemaRefs>
    <ds:schemaRef ds:uri="http://schemas.microsoft.com/sharepoint/v3/contenttype/forms"/>
  </ds:schemaRefs>
</ds:datastoreItem>
</file>

<file path=customXml/itemProps2.xml><?xml version="1.0" encoding="utf-8"?>
<ds:datastoreItem xmlns:ds="http://schemas.openxmlformats.org/officeDocument/2006/customXml" ds:itemID="{764DD134-AB3B-439E-A9E5-D527F2D22585}">
  <ds:schemaRefs>
    <ds:schemaRef ds:uri="http://purl.org/dc/elements/1.1/"/>
    <ds:schemaRef ds:uri="http://schemas.microsoft.com/office/2006/metadata/properties"/>
    <ds:schemaRef ds:uri="6bc68b66-932e-422c-b9b0-23fd53127af9"/>
    <ds:schemaRef ds:uri="64948b15-7def-430b-8648-1feb819ee41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681E25C-8BBE-4A1E-986F-D0852C32A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48b15-7def-430b-8648-1feb819ee410"/>
    <ds:schemaRef ds:uri="6bc68b66-932e-422c-b9b0-23fd53127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14865</TotalTime>
  <Words>4908</Words>
  <Application>Microsoft Office PowerPoint</Application>
  <PresentationFormat>Custom</PresentationFormat>
  <Paragraphs>577</Paragraphs>
  <Slides>48</Slides>
  <Notes>46</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48</vt:i4>
      </vt:variant>
    </vt:vector>
  </HeadingPairs>
  <TitlesOfParts>
    <vt:vector size="65" baseType="lpstr">
      <vt:lpstr>Arial</vt:lpstr>
      <vt:lpstr>AvantGarde Md BT</vt:lpstr>
      <vt:lpstr>Book Antiqua</vt:lpstr>
      <vt:lpstr>Calibri</vt:lpstr>
      <vt:lpstr>Century Gothic</vt:lpstr>
      <vt:lpstr>Courier New</vt:lpstr>
      <vt:lpstr>Times New Roman</vt:lpstr>
      <vt:lpstr>Wingdings</vt:lpstr>
      <vt:lpstr>Wingdings 2</vt:lpstr>
      <vt:lpstr>Wingdings 3</vt:lpstr>
      <vt:lpstr>Orbit</vt:lpstr>
      <vt:lpstr>Wisp</vt:lpstr>
      <vt:lpstr>3_Orbit</vt:lpstr>
      <vt:lpstr>Default Design</vt:lpstr>
      <vt:lpstr>1_Orbit</vt:lpstr>
      <vt:lpstr>2_Orbit</vt:lpstr>
      <vt:lpstr>2_RAJU1.NICHDBlue</vt:lpstr>
      <vt:lpstr>Understanding NRSA Fellowships (“F”) and Training (“T”) Grants</vt:lpstr>
      <vt:lpstr>Session Overview</vt:lpstr>
      <vt:lpstr>What and Why?</vt:lpstr>
      <vt:lpstr>     27 NIH Institutes and Centers (ICs) </vt:lpstr>
      <vt:lpstr>Research Training and Career Development</vt:lpstr>
      <vt:lpstr>NRSA Fellowships &amp; Training Grants</vt:lpstr>
      <vt:lpstr>NRSA Programs  Eligibility  and Requirements </vt:lpstr>
      <vt:lpstr>NRSA Duration of Support</vt:lpstr>
      <vt:lpstr>Time Commitment of NRSA Fellows/Trainees </vt:lpstr>
      <vt:lpstr>NRSA Trainee Support includes…</vt:lpstr>
      <vt:lpstr>Individual NRSA Fellowships Programs and Applications</vt:lpstr>
      <vt:lpstr>Individual Fellowship Types</vt:lpstr>
      <vt:lpstr>Refer to Program Announcements (PAs) !!</vt:lpstr>
      <vt:lpstr>K99 Table of IC-specific Information</vt:lpstr>
      <vt:lpstr>How to apply for a K award</vt:lpstr>
      <vt:lpstr>Fellowship Review and Award</vt:lpstr>
      <vt:lpstr>Review Criteria for F’s</vt:lpstr>
      <vt:lpstr>Institutional Training Grants Program Features and Applications</vt:lpstr>
      <vt:lpstr>What are Institutional Training Grants ?</vt:lpstr>
      <vt:lpstr>Features of a T32 Program</vt:lpstr>
      <vt:lpstr>Preparing a T32 Application</vt:lpstr>
      <vt:lpstr>Review of Training Grants</vt:lpstr>
      <vt:lpstr>Review Criteria for T32 Applications</vt:lpstr>
      <vt:lpstr>You received a fundable score -- now what?</vt:lpstr>
      <vt:lpstr>Individual NRSA Fellowships Post-award Issues</vt:lpstr>
      <vt:lpstr>NRSA Fellowships Initiation of Support</vt:lpstr>
      <vt:lpstr> Reporting Requirements</vt:lpstr>
      <vt:lpstr>Stipend Supplementation  Fellows and Trainees</vt:lpstr>
      <vt:lpstr>Compensation</vt:lpstr>
      <vt:lpstr>Progress Reports</vt:lpstr>
      <vt:lpstr>Fellowships:  Changes in Project</vt:lpstr>
      <vt:lpstr>Leave Policies:  Fellows and Trainees</vt:lpstr>
      <vt:lpstr>Institutional Training Grants (T) Post-Award Issues</vt:lpstr>
      <vt:lpstr>xTRAIN — Appointment and Termination Notices</vt:lpstr>
      <vt:lpstr>Trainee Appointments</vt:lpstr>
      <vt:lpstr>Appointments</vt:lpstr>
      <vt:lpstr>“Overlapping” Appointment</vt:lpstr>
      <vt:lpstr>Training Grants:  Allowable and Unallowable Costs</vt:lpstr>
      <vt:lpstr>Research Performance Progress Reports (RPPR)</vt:lpstr>
      <vt:lpstr>Financial Reporting Requirements</vt:lpstr>
      <vt:lpstr>Prior Approval Requests</vt:lpstr>
      <vt:lpstr>Rebudgeting</vt:lpstr>
      <vt:lpstr>No-cost Extensions </vt:lpstr>
      <vt:lpstr>Training Resources</vt:lpstr>
      <vt:lpstr>Grants Information:  Contacts</vt:lpstr>
      <vt:lpstr>Grants Policy Contacts </vt:lpstr>
      <vt:lpstr>Resources for Applicants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Completing a NIH Training Grant Application</dc:title>
  <dc:creator>Wilburn, Shellie (NIH/OD) [E]</dc:creator>
  <cp:lastModifiedBy>Cummins, Sheri (NIH/OD) [E]</cp:lastModifiedBy>
  <cp:revision>412</cp:revision>
  <cp:lastPrinted>2017-09-15T15:13:39Z</cp:lastPrinted>
  <dcterms:created xsi:type="dcterms:W3CDTF">2017-07-07T14:27:17Z</dcterms:created>
  <dcterms:modified xsi:type="dcterms:W3CDTF">2021-10-24T22:43:49Z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