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handoutMasterIdLst>
    <p:handoutMasterId r:id="rId49"/>
  </p:handoutMasterIdLst>
  <p:sldIdLst>
    <p:sldId id="256" r:id="rId5"/>
    <p:sldId id="370" r:id="rId6"/>
    <p:sldId id="806" r:id="rId7"/>
    <p:sldId id="328" r:id="rId8"/>
    <p:sldId id="803" r:id="rId9"/>
    <p:sldId id="785" r:id="rId10"/>
    <p:sldId id="801" r:id="rId11"/>
    <p:sldId id="805" r:id="rId12"/>
    <p:sldId id="802" r:id="rId13"/>
    <p:sldId id="331" r:id="rId14"/>
    <p:sldId id="268" r:id="rId15"/>
    <p:sldId id="835" r:id="rId16"/>
    <p:sldId id="269" r:id="rId17"/>
    <p:sldId id="783" r:id="rId18"/>
    <p:sldId id="797" r:id="rId19"/>
    <p:sldId id="798" r:id="rId20"/>
    <p:sldId id="799" r:id="rId21"/>
    <p:sldId id="334" r:id="rId22"/>
    <p:sldId id="338" r:id="rId23"/>
    <p:sldId id="787" r:id="rId24"/>
    <p:sldId id="361" r:id="rId25"/>
    <p:sldId id="788" r:id="rId26"/>
    <p:sldId id="791" r:id="rId27"/>
    <p:sldId id="792" r:id="rId28"/>
    <p:sldId id="795" r:id="rId29"/>
    <p:sldId id="336" r:id="rId30"/>
    <p:sldId id="789" r:id="rId31"/>
    <p:sldId id="790" r:id="rId32"/>
    <p:sldId id="340" r:id="rId33"/>
    <p:sldId id="302" r:id="rId34"/>
    <p:sldId id="303" r:id="rId35"/>
    <p:sldId id="304" r:id="rId36"/>
    <p:sldId id="284" r:id="rId37"/>
    <p:sldId id="786" r:id="rId38"/>
    <p:sldId id="341" r:id="rId39"/>
    <p:sldId id="306" r:id="rId40"/>
    <p:sldId id="308" r:id="rId41"/>
    <p:sldId id="309" r:id="rId42"/>
    <p:sldId id="310" r:id="rId43"/>
    <p:sldId id="311" r:id="rId44"/>
    <p:sldId id="312" r:id="rId45"/>
    <p:sldId id="313" r:id="rId46"/>
    <p:sldId id="314" r:id="rId47"/>
  </p:sldIdLst>
  <p:sldSz cx="12192000" cy="6858000"/>
  <p:notesSz cx="7010400" cy="92964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olumbus, Megan (NIH/OD) [E]" initials="CM([ [2]" lastIdx="7" clrIdx="6">
    <p:extLst>
      <p:ext uri="{19B8F6BF-5375-455C-9EA6-DF929625EA0E}">
        <p15:presenceInfo xmlns:p15="http://schemas.microsoft.com/office/powerpoint/2012/main" userId="S::columbum@nih.gov::a814b567-0fe2-4d52-b753-aca9f82d8869" providerId="AD"/>
      </p:ext>
    </p:extLst>
  </p:cmAuthor>
  <p:cmAuthor id="1" name="Evan Wowk" initials="EW" lastIdx="4" clrIdx="0">
    <p:extLst>
      <p:ext uri="{19B8F6BF-5375-455C-9EA6-DF929625EA0E}">
        <p15:presenceInfo xmlns:p15="http://schemas.microsoft.com/office/powerpoint/2012/main" userId="Evan Wowk" providerId="None"/>
      </p:ext>
    </p:extLst>
  </p:cmAuthor>
  <p:cmAuthor id="2" name="Dean, Sophie (NIH/OD) [C]" initials="DS([" lastIdx="6" clrIdx="1">
    <p:extLst>
      <p:ext uri="{19B8F6BF-5375-455C-9EA6-DF929625EA0E}">
        <p15:presenceInfo xmlns:p15="http://schemas.microsoft.com/office/powerpoint/2012/main" userId="S-1-5-21-12604286-656692736-1848903544-928839" providerId="AD"/>
      </p:ext>
    </p:extLst>
  </p:cmAuthor>
  <p:cmAuthor id="3" name="Sullivan, Elyse (NIH/OD) [E]" initials="SE([" lastIdx="6" clrIdx="2">
    <p:extLst>
      <p:ext uri="{19B8F6BF-5375-455C-9EA6-DF929625EA0E}">
        <p15:presenceInfo xmlns:p15="http://schemas.microsoft.com/office/powerpoint/2012/main" userId="S-1-5-21-12604286-656692736-1848903544-685449" providerId="AD"/>
      </p:ext>
    </p:extLst>
  </p:cmAuthor>
  <p:cmAuthor id="4" name="Columbus, Megan (NIH/OD) [E]" initials="CM([" lastIdx="6" clrIdx="3">
    <p:extLst>
      <p:ext uri="{19B8F6BF-5375-455C-9EA6-DF929625EA0E}">
        <p15:presenceInfo xmlns:p15="http://schemas.microsoft.com/office/powerpoint/2012/main" userId="S-1-5-21-12604286-656692736-1848903544-75418" providerId="AD"/>
      </p:ext>
    </p:extLst>
  </p:cmAuthor>
  <p:cmAuthor id="5" name="Dean, Sophie (NIH/OD) [C]" initials="DS([ [2]" lastIdx="12" clrIdx="4">
    <p:extLst>
      <p:ext uri="{19B8F6BF-5375-455C-9EA6-DF929625EA0E}">
        <p15:presenceInfo xmlns:p15="http://schemas.microsoft.com/office/powerpoint/2012/main" userId="S::deansa@nih.gov::b9b6c99b-8a52-4144-81e4-ca1e0f53be8f" providerId="AD"/>
      </p:ext>
    </p:extLst>
  </p:cmAuthor>
  <p:cmAuthor id="6" name="Sullivan, Elyse (NIH/OD) [E]" initials="SE([ [2]" lastIdx="9" clrIdx="5">
    <p:extLst>
      <p:ext uri="{19B8F6BF-5375-455C-9EA6-DF929625EA0E}">
        <p15:presenceInfo xmlns:p15="http://schemas.microsoft.com/office/powerpoint/2012/main" userId="S::sullivanem@nih.gov::60664c28-7ed0-44d7-9ca1-061e1533cf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396"/>
    <a:srgbClr val="59A80F"/>
    <a:srgbClr val="008080"/>
    <a:srgbClr val="FFFFFF"/>
    <a:srgbClr val="616265"/>
    <a:srgbClr val="0F7FC9"/>
    <a:srgbClr val="55A995"/>
    <a:srgbClr val="ABD5CB"/>
    <a:srgbClr val="000000"/>
    <a:srgbClr val="013B6B"/>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427" y="53"/>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ags" Target="tags/tag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881982-FD8B-4557-AA9F-C38C0C914B70}"/>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71A195A5-2775-42BA-A96A-B5878F88716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9E80EA6-E01D-4D7F-8FC8-C686EEBFB8BE}" type="datetimeFigureOut">
              <a:rPr lang="en-US" smtClean="0"/>
              <a:t>10/25/2021</a:t>
            </a:fld>
            <a:endParaRPr lang="en-US"/>
          </a:p>
        </p:txBody>
      </p:sp>
      <p:sp>
        <p:nvSpPr>
          <p:cNvPr id="4" name="Footer Placeholder 3">
            <a:extLst>
              <a:ext uri="{FF2B5EF4-FFF2-40B4-BE49-F238E27FC236}">
                <a16:creationId xmlns:a16="http://schemas.microsoft.com/office/drawing/2014/main" id="{E95B6D30-58C2-469B-A61D-6A94B14BE03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B4AE37-13C7-4FAD-8DA3-D7482BE19BA6}"/>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E75DF9-316E-44DA-9308-C623ED40E237}" type="slidenum">
              <a:rPr lang="en-US" smtClean="0"/>
              <a:t>‹#›</a:t>
            </a:fld>
            <a:endParaRPr lang="en-US"/>
          </a:p>
        </p:txBody>
      </p:sp>
    </p:spTree>
    <p:extLst>
      <p:ext uri="{BB962C8B-B14F-4D97-AF65-F5344CB8AC3E}">
        <p14:creationId xmlns:p14="http://schemas.microsoft.com/office/powerpoint/2010/main" val="1669719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F8B03B-F6A5-45A5-9EDA-61BAA85D7791}" type="datetimeFigureOut">
              <a:rPr lang="en-US" smtClean="0"/>
              <a:t>10/25/2021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585629E-846D-43D2-99D5-7F47A1261E8B}" type="slidenum">
              <a:rPr lang="en-US" smtClean="0"/>
              <a:t>‹#›</a:t>
            </a:fld>
            <a:endParaRPr lang="en-US"/>
          </a:p>
        </p:txBody>
      </p:sp>
    </p:spTree>
    <p:extLst>
      <p:ext uri="{BB962C8B-B14F-4D97-AF65-F5344CB8AC3E}">
        <p14:creationId xmlns:p14="http://schemas.microsoft.com/office/powerpoint/2010/main" val="2359069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85629E-846D-43D2-99D5-7F47A1261E8B}" type="slidenum">
              <a:rPr lang="en-US" smtClean="0"/>
              <a:t>1</a:t>
            </a:fld>
            <a:endParaRPr lang="en-US"/>
          </a:p>
        </p:txBody>
      </p:sp>
    </p:spTree>
    <p:extLst>
      <p:ext uri="{BB962C8B-B14F-4D97-AF65-F5344CB8AC3E}">
        <p14:creationId xmlns:p14="http://schemas.microsoft.com/office/powerpoint/2010/main" val="4095141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15</a:t>
            </a:fld>
            <a:endParaRPr lang="en-US"/>
          </a:p>
        </p:txBody>
      </p:sp>
    </p:spTree>
    <p:extLst>
      <p:ext uri="{BB962C8B-B14F-4D97-AF65-F5344CB8AC3E}">
        <p14:creationId xmlns:p14="http://schemas.microsoft.com/office/powerpoint/2010/main" val="156904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16</a:t>
            </a:fld>
            <a:endParaRPr lang="en-US"/>
          </a:p>
        </p:txBody>
      </p:sp>
    </p:spTree>
    <p:extLst>
      <p:ext uri="{BB962C8B-B14F-4D97-AF65-F5344CB8AC3E}">
        <p14:creationId xmlns:p14="http://schemas.microsoft.com/office/powerpoint/2010/main" val="512677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17</a:t>
            </a:fld>
            <a:endParaRPr lang="en-US"/>
          </a:p>
        </p:txBody>
      </p:sp>
    </p:spTree>
    <p:extLst>
      <p:ext uri="{BB962C8B-B14F-4D97-AF65-F5344CB8AC3E}">
        <p14:creationId xmlns:p14="http://schemas.microsoft.com/office/powerpoint/2010/main" val="793071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19</a:t>
            </a:fld>
            <a:endParaRPr lang="en-US"/>
          </a:p>
        </p:txBody>
      </p:sp>
    </p:spTree>
    <p:extLst>
      <p:ext uri="{BB962C8B-B14F-4D97-AF65-F5344CB8AC3E}">
        <p14:creationId xmlns:p14="http://schemas.microsoft.com/office/powerpoint/2010/main" val="1974933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20</a:t>
            </a:fld>
            <a:endParaRPr lang="en-US"/>
          </a:p>
        </p:txBody>
      </p:sp>
    </p:spTree>
    <p:extLst>
      <p:ext uri="{BB962C8B-B14F-4D97-AF65-F5344CB8AC3E}">
        <p14:creationId xmlns:p14="http://schemas.microsoft.com/office/powerpoint/2010/main" val="3790148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21</a:t>
            </a:fld>
            <a:endParaRPr lang="en-US"/>
          </a:p>
        </p:txBody>
      </p:sp>
    </p:spTree>
    <p:extLst>
      <p:ext uri="{BB962C8B-B14F-4D97-AF65-F5344CB8AC3E}">
        <p14:creationId xmlns:p14="http://schemas.microsoft.com/office/powerpoint/2010/main" val="2844447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22</a:t>
            </a:fld>
            <a:endParaRPr lang="en-US"/>
          </a:p>
        </p:txBody>
      </p:sp>
    </p:spTree>
    <p:extLst>
      <p:ext uri="{BB962C8B-B14F-4D97-AF65-F5344CB8AC3E}">
        <p14:creationId xmlns:p14="http://schemas.microsoft.com/office/powerpoint/2010/main" val="3790800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23</a:t>
            </a:fld>
            <a:endParaRPr lang="en-US"/>
          </a:p>
        </p:txBody>
      </p:sp>
    </p:spTree>
    <p:extLst>
      <p:ext uri="{BB962C8B-B14F-4D97-AF65-F5344CB8AC3E}">
        <p14:creationId xmlns:p14="http://schemas.microsoft.com/office/powerpoint/2010/main" val="3380219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24</a:t>
            </a:fld>
            <a:endParaRPr lang="en-US"/>
          </a:p>
        </p:txBody>
      </p:sp>
    </p:spTree>
    <p:extLst>
      <p:ext uri="{BB962C8B-B14F-4D97-AF65-F5344CB8AC3E}">
        <p14:creationId xmlns:p14="http://schemas.microsoft.com/office/powerpoint/2010/main" val="3823383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25</a:t>
            </a:fld>
            <a:endParaRPr lang="en-US"/>
          </a:p>
        </p:txBody>
      </p:sp>
    </p:spTree>
    <p:extLst>
      <p:ext uri="{BB962C8B-B14F-4D97-AF65-F5344CB8AC3E}">
        <p14:creationId xmlns:p14="http://schemas.microsoft.com/office/powerpoint/2010/main" val="1708693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2</a:t>
            </a:fld>
            <a:endParaRPr lang="en-US"/>
          </a:p>
        </p:txBody>
      </p:sp>
    </p:spTree>
    <p:extLst>
      <p:ext uri="{BB962C8B-B14F-4D97-AF65-F5344CB8AC3E}">
        <p14:creationId xmlns:p14="http://schemas.microsoft.com/office/powerpoint/2010/main" val="3863397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28</a:t>
            </a:fld>
            <a:endParaRPr lang="en-US"/>
          </a:p>
        </p:txBody>
      </p:sp>
    </p:spTree>
    <p:extLst>
      <p:ext uri="{BB962C8B-B14F-4D97-AF65-F5344CB8AC3E}">
        <p14:creationId xmlns:p14="http://schemas.microsoft.com/office/powerpoint/2010/main" val="785533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598005-C790-4901-929C-DE26E6D99EC6}" type="slidenum">
              <a:rPr lang="en-US" smtClean="0"/>
              <a:t>30</a:t>
            </a:fld>
            <a:endParaRPr lang="en-US"/>
          </a:p>
        </p:txBody>
      </p:sp>
    </p:spTree>
    <p:extLst>
      <p:ext uri="{BB962C8B-B14F-4D97-AF65-F5344CB8AC3E}">
        <p14:creationId xmlns:p14="http://schemas.microsoft.com/office/powerpoint/2010/main" val="586962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598005-C790-4901-929C-DE26E6D99EC6}" type="slidenum">
              <a:rPr lang="en-US" smtClean="0"/>
              <a:t>31</a:t>
            </a:fld>
            <a:endParaRPr lang="en-US"/>
          </a:p>
        </p:txBody>
      </p:sp>
    </p:spTree>
    <p:extLst>
      <p:ext uri="{BB962C8B-B14F-4D97-AF65-F5344CB8AC3E}">
        <p14:creationId xmlns:p14="http://schemas.microsoft.com/office/powerpoint/2010/main" val="342091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fld id="{B1598005-C790-4901-929C-DE26E6D99EC6}" type="slidenum">
              <a:rPr lang="en-US" smtClean="0"/>
              <a:t>32</a:t>
            </a:fld>
            <a:endParaRPr lang="en-US"/>
          </a:p>
        </p:txBody>
      </p:sp>
    </p:spTree>
    <p:extLst>
      <p:ext uri="{BB962C8B-B14F-4D97-AF65-F5344CB8AC3E}">
        <p14:creationId xmlns:p14="http://schemas.microsoft.com/office/powerpoint/2010/main" val="39351191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598005-C790-4901-929C-DE26E6D99EC6}" type="slidenum">
              <a:rPr lang="en-US" smtClean="0"/>
              <a:t>33</a:t>
            </a:fld>
            <a:endParaRPr lang="en-US"/>
          </a:p>
        </p:txBody>
      </p:sp>
    </p:spTree>
    <p:extLst>
      <p:ext uri="{BB962C8B-B14F-4D97-AF65-F5344CB8AC3E}">
        <p14:creationId xmlns:p14="http://schemas.microsoft.com/office/powerpoint/2010/main" val="2018679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DF52DA-045F-4FD6-B58F-C289BAEEBB6D}" type="slidenum">
              <a:rPr lang="en-US" smtClean="0"/>
              <a:t>34</a:t>
            </a:fld>
            <a:endParaRPr lang="en-US"/>
          </a:p>
        </p:txBody>
      </p:sp>
    </p:spTree>
    <p:extLst>
      <p:ext uri="{BB962C8B-B14F-4D97-AF65-F5344CB8AC3E}">
        <p14:creationId xmlns:p14="http://schemas.microsoft.com/office/powerpoint/2010/main" val="37515145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598005-C790-4901-929C-DE26E6D99EC6}" type="slidenum">
              <a:rPr lang="en-US" smtClean="0"/>
              <a:t>35</a:t>
            </a:fld>
            <a:endParaRPr lang="en-US"/>
          </a:p>
        </p:txBody>
      </p:sp>
    </p:spTree>
    <p:extLst>
      <p:ext uri="{BB962C8B-B14F-4D97-AF65-F5344CB8AC3E}">
        <p14:creationId xmlns:p14="http://schemas.microsoft.com/office/powerpoint/2010/main" val="4848284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txBox="1">
            <a:spLocks noGrp="1" noChangeArrowheads="1"/>
          </p:cNvSpPr>
          <p:nvPr/>
        </p:nvSpPr>
        <p:spPr bwMode="auto">
          <a:xfrm>
            <a:off x="4148193" y="9125262"/>
            <a:ext cx="3173442" cy="480367"/>
          </a:xfrm>
          <a:prstGeom prst="rect">
            <a:avLst/>
          </a:prstGeom>
          <a:noFill/>
          <a:ln w="9525">
            <a:noFill/>
            <a:miter lim="800000"/>
            <a:headEnd/>
            <a:tailEnd/>
          </a:ln>
        </p:spPr>
        <p:txBody>
          <a:bodyPr lIns="94824" tIns="47410" rIns="94824" bIns="47410" anchor="b"/>
          <a:lstStyle/>
          <a:p>
            <a:pPr algn="r" defTabSz="948367"/>
            <a:fld id="{E2EF4245-96F0-42E7-9370-8D5672D55ED7}" type="slidenum">
              <a:rPr lang="en-US" sz="1200">
                <a:solidFill>
                  <a:srgbClr val="000000"/>
                </a:solidFill>
                <a:latin typeface="Calibri" pitchFamily="34" charset="0"/>
              </a:rPr>
              <a:pPr algn="r" defTabSz="948367"/>
              <a:t>36</a:t>
            </a:fld>
            <a:endParaRPr lang="en-US" sz="1200">
              <a:solidFill>
                <a:srgbClr val="000000"/>
              </a:solidFill>
              <a:latin typeface="Calibri" pitchFamily="34" charset="0"/>
            </a:endParaRPr>
          </a:p>
        </p:txBody>
      </p:sp>
      <p:sp>
        <p:nvSpPr>
          <p:cNvPr id="14338" name="Rectangle 2"/>
          <p:cNvSpPr>
            <a:spLocks noGrp="1" noRot="1" noChangeAspect="1" noChangeArrowheads="1" noTextEdit="1"/>
          </p:cNvSpPr>
          <p:nvPr>
            <p:ph type="sldImg"/>
          </p:nvPr>
        </p:nvSpPr>
        <p:spPr bwMode="auto">
          <a:xfrm>
            <a:off x="474663" y="719138"/>
            <a:ext cx="6397625" cy="3598862"/>
          </a:xfrm>
          <a:noFill/>
          <a:ln>
            <a:solidFill>
              <a:srgbClr val="000000"/>
            </a:solidFill>
            <a:miter lim="800000"/>
            <a:headEnd/>
            <a:tailEnd/>
          </a:ln>
        </p:spPr>
      </p:sp>
      <p:sp>
        <p:nvSpPr>
          <p:cNvPr id="14339" name="Rectangle 3"/>
          <p:cNvSpPr>
            <a:spLocks noGrp="1" noChangeArrowheads="1"/>
          </p:cNvSpPr>
          <p:nvPr>
            <p:ph type="body" idx="1"/>
          </p:nvPr>
        </p:nvSpPr>
        <p:spPr bwMode="auto">
          <a:xfrm>
            <a:off x="732336" y="4561802"/>
            <a:ext cx="5858660" cy="4324949"/>
          </a:xfrm>
          <a:noFill/>
        </p:spPr>
        <p:txBody>
          <a:bodyPr wrap="square" numCol="1" anchor="t" anchorCtr="0" compatLnSpc="1">
            <a:prstTxWarp prst="textNoShape">
              <a:avLst/>
            </a:prstTxWarp>
            <a:normAutofit/>
          </a:bodyPr>
          <a:lstStyle/>
          <a:p>
            <a:pPr defTabSz="948862">
              <a:spcBef>
                <a:spcPct val="0"/>
              </a:spcBef>
              <a:defRPr/>
            </a:pPr>
            <a:endParaRPr lang="en-US"/>
          </a:p>
        </p:txBody>
      </p:sp>
      <p:sp>
        <p:nvSpPr>
          <p:cNvPr id="14340"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solidFill>
                <a:srgbClr val="000000"/>
              </a:solidFill>
              <a:ea typeface="ＭＳ Ｐゴシック" charset="-128"/>
            </a:endParaRPr>
          </a:p>
        </p:txBody>
      </p:sp>
    </p:spTree>
    <p:extLst>
      <p:ext uri="{BB962C8B-B14F-4D97-AF65-F5344CB8AC3E}">
        <p14:creationId xmlns:p14="http://schemas.microsoft.com/office/powerpoint/2010/main" val="26532999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ED3806-A51B-479B-9DFB-71085E555E61}" type="slidenum">
              <a:rPr lang="en-US" smtClean="0"/>
              <a:pPr/>
              <a:t>37</a:t>
            </a:fld>
            <a:endParaRPr lang="en-US"/>
          </a:p>
        </p:txBody>
      </p:sp>
    </p:spTree>
    <p:extLst>
      <p:ext uri="{BB962C8B-B14F-4D97-AF65-F5344CB8AC3E}">
        <p14:creationId xmlns:p14="http://schemas.microsoft.com/office/powerpoint/2010/main" val="11095789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422796-9EC0-4652-AD01-FB082F0B9935}" type="slidenum">
              <a:rPr lang="en-US" smtClean="0"/>
              <a:pPr fontAlgn="base">
                <a:spcBef>
                  <a:spcPct val="0"/>
                </a:spcBef>
                <a:spcAft>
                  <a:spcPct val="0"/>
                </a:spcAft>
                <a:defRPr/>
              </a:pPr>
              <a:t>38</a:t>
            </a:fld>
            <a:endParaRPr lang="en-US"/>
          </a:p>
        </p:txBody>
      </p:sp>
      <p:sp>
        <p:nvSpPr>
          <p:cNvPr id="171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1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2493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a:p>
        </p:txBody>
      </p:sp>
    </p:spTree>
    <p:extLst>
      <p:ext uri="{BB962C8B-B14F-4D97-AF65-F5344CB8AC3E}">
        <p14:creationId xmlns:p14="http://schemas.microsoft.com/office/powerpoint/2010/main" val="1491744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6</a:t>
            </a:fld>
            <a:endParaRPr lang="en-US"/>
          </a:p>
        </p:txBody>
      </p:sp>
    </p:spTree>
    <p:extLst>
      <p:ext uri="{BB962C8B-B14F-4D97-AF65-F5344CB8AC3E}">
        <p14:creationId xmlns:p14="http://schemas.microsoft.com/office/powerpoint/2010/main" val="42905526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FECDA7-1C06-4806-A98D-CA823A403ED7}" type="slidenum">
              <a:rPr lang="en-US" smtClean="0"/>
              <a:pPr fontAlgn="base">
                <a:spcBef>
                  <a:spcPct val="0"/>
                </a:spcBef>
                <a:spcAft>
                  <a:spcPct val="0"/>
                </a:spcAft>
                <a:defRPr/>
              </a:pPr>
              <a:t>39</a:t>
            </a:fld>
            <a:endParaRPr lang="en-US"/>
          </a:p>
        </p:txBody>
      </p:sp>
      <p:sp>
        <p:nvSpPr>
          <p:cNvPr id="173059" name="Rectangle 2"/>
          <p:cNvSpPr>
            <a:spLocks noGrp="1" noRot="1" noChangeAspect="1" noChangeArrowheads="1" noTextEdit="1"/>
          </p:cNvSpPr>
          <p:nvPr>
            <p:ph type="sldImg"/>
          </p:nvPr>
        </p:nvSpPr>
        <p:spPr bwMode="auto">
          <a:xfrm>
            <a:off x="474663" y="719138"/>
            <a:ext cx="6399212" cy="3600450"/>
          </a:xfrm>
          <a:noFill/>
          <a:ln>
            <a:solidFill>
              <a:srgbClr val="000000"/>
            </a:solidFill>
            <a:miter lim="800000"/>
            <a:headEnd/>
            <a:tailEnd/>
          </a:ln>
        </p:spPr>
      </p:sp>
      <p:sp>
        <p:nvSpPr>
          <p:cNvPr id="173060" name="Rectangle 3"/>
          <p:cNvSpPr>
            <a:spLocks noGrp="1" noChangeArrowheads="1"/>
          </p:cNvSpPr>
          <p:nvPr>
            <p:ph type="body" idx="1"/>
          </p:nvPr>
        </p:nvSpPr>
        <p:spPr bwMode="auto">
          <a:xfrm>
            <a:off x="732336" y="4562482"/>
            <a:ext cx="5858660" cy="4324594"/>
          </a:xfrm>
          <a:noFill/>
        </p:spPr>
        <p:txBody>
          <a:bodyPr wrap="square" numCol="1" anchor="t" anchorCtr="0" compatLnSpc="1">
            <a:prstTxWarp prst="textNoShape">
              <a:avLst/>
            </a:prstTxWarp>
          </a:bodyPr>
          <a:lstStyle/>
          <a:p>
            <a:pPr eaLnBrk="1" hangingPunct="1">
              <a:spcBef>
                <a:spcPct val="0"/>
              </a:spcBef>
            </a:pPr>
            <a:endParaRPr lang="en-US"/>
          </a:p>
        </p:txBody>
      </p:sp>
      <p:sp>
        <p:nvSpPr>
          <p:cNvPr id="12698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a:p>
        </p:txBody>
      </p:sp>
    </p:spTree>
    <p:extLst>
      <p:ext uri="{BB962C8B-B14F-4D97-AF65-F5344CB8AC3E}">
        <p14:creationId xmlns:p14="http://schemas.microsoft.com/office/powerpoint/2010/main" val="20921998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CFB000-F544-43DD-B59F-84B227A62D44}" type="slidenum">
              <a:rPr lang="en-US" smtClean="0"/>
              <a:pPr fontAlgn="base">
                <a:spcBef>
                  <a:spcPct val="0"/>
                </a:spcBef>
                <a:spcAft>
                  <a:spcPct val="0"/>
                </a:spcAft>
                <a:defRPr/>
              </a:pPr>
              <a:t>40</a:t>
            </a:fld>
            <a:endParaRPr lang="en-US"/>
          </a:p>
        </p:txBody>
      </p:sp>
      <p:sp>
        <p:nvSpPr>
          <p:cNvPr id="174083" name="Rectangle 2"/>
          <p:cNvSpPr>
            <a:spLocks noGrp="1" noRot="1" noChangeAspect="1" noChangeArrowheads="1" noTextEdit="1"/>
          </p:cNvSpPr>
          <p:nvPr>
            <p:ph type="sldImg"/>
          </p:nvPr>
        </p:nvSpPr>
        <p:spPr bwMode="auto">
          <a:xfrm>
            <a:off x="474663" y="719138"/>
            <a:ext cx="6399212" cy="3600450"/>
          </a:xfrm>
          <a:noFill/>
          <a:ln>
            <a:solidFill>
              <a:srgbClr val="000000"/>
            </a:solidFill>
            <a:miter lim="800000"/>
            <a:headEnd/>
            <a:tailEnd/>
          </a:ln>
        </p:spPr>
      </p:sp>
      <p:sp>
        <p:nvSpPr>
          <p:cNvPr id="174084" name="Rectangle 3"/>
          <p:cNvSpPr>
            <a:spLocks noGrp="1" noChangeArrowheads="1"/>
          </p:cNvSpPr>
          <p:nvPr>
            <p:ph type="body" idx="1"/>
          </p:nvPr>
        </p:nvSpPr>
        <p:spPr bwMode="auto">
          <a:xfrm>
            <a:off x="732336" y="4562482"/>
            <a:ext cx="5858660" cy="4324594"/>
          </a:xfrm>
          <a:noFill/>
        </p:spPr>
        <p:txBody>
          <a:bodyPr wrap="square" numCol="1" anchor="t" anchorCtr="0" compatLnSpc="1">
            <a:prstTxWarp prst="textNoShape">
              <a:avLst/>
            </a:prstTxWarp>
          </a:bodyPr>
          <a:lstStyle/>
          <a:p>
            <a:pPr eaLnBrk="1" hangingPunct="1">
              <a:spcBef>
                <a:spcPct val="0"/>
              </a:spcBef>
            </a:pPr>
            <a:endParaRPr lang="en-US"/>
          </a:p>
        </p:txBody>
      </p:sp>
      <p:sp>
        <p:nvSpPr>
          <p:cNvPr id="12800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a:p>
        </p:txBody>
      </p:sp>
    </p:spTree>
    <p:extLst>
      <p:ext uri="{BB962C8B-B14F-4D97-AF65-F5344CB8AC3E}">
        <p14:creationId xmlns:p14="http://schemas.microsoft.com/office/powerpoint/2010/main" val="39490811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6983CF-D934-4AAE-82A0-0C3612EDC3D7}" type="slidenum">
              <a:rPr lang="en-US" smtClean="0"/>
              <a:pPr fontAlgn="base">
                <a:spcBef>
                  <a:spcPct val="0"/>
                </a:spcBef>
                <a:spcAft>
                  <a:spcPct val="0"/>
                </a:spcAft>
                <a:defRPr/>
              </a:pPr>
              <a:t>41</a:t>
            </a:fld>
            <a:endParaRPr lang="en-US"/>
          </a:p>
        </p:txBody>
      </p:sp>
      <p:sp>
        <p:nvSpPr>
          <p:cNvPr id="175107" name="Rectangle 2"/>
          <p:cNvSpPr>
            <a:spLocks noGrp="1" noRot="1" noChangeAspect="1" noChangeArrowheads="1" noTextEdit="1"/>
          </p:cNvSpPr>
          <p:nvPr>
            <p:ph type="sldImg"/>
          </p:nvPr>
        </p:nvSpPr>
        <p:spPr bwMode="auto">
          <a:xfrm>
            <a:off x="474663" y="719138"/>
            <a:ext cx="6399212" cy="3600450"/>
          </a:xfrm>
          <a:noFill/>
          <a:ln>
            <a:solidFill>
              <a:srgbClr val="000000"/>
            </a:solidFill>
            <a:miter lim="800000"/>
            <a:headEnd/>
            <a:tailEnd/>
          </a:ln>
        </p:spPr>
      </p:sp>
      <p:sp>
        <p:nvSpPr>
          <p:cNvPr id="175108" name="Rectangle 3"/>
          <p:cNvSpPr>
            <a:spLocks noGrp="1" noChangeArrowheads="1"/>
          </p:cNvSpPr>
          <p:nvPr>
            <p:ph type="body" idx="1"/>
          </p:nvPr>
        </p:nvSpPr>
        <p:spPr bwMode="auto">
          <a:xfrm>
            <a:off x="732336" y="4562482"/>
            <a:ext cx="5858660" cy="4324594"/>
          </a:xfrm>
          <a:noFill/>
        </p:spPr>
        <p:txBody>
          <a:bodyPr wrap="square" numCol="1" anchor="t" anchorCtr="0" compatLnSpc="1">
            <a:prstTxWarp prst="textNoShape">
              <a:avLst/>
            </a:prstTxWarp>
          </a:bodyPr>
          <a:lstStyle/>
          <a:p>
            <a:pPr eaLnBrk="1" hangingPunct="1">
              <a:spcBef>
                <a:spcPct val="0"/>
              </a:spcBef>
            </a:pPr>
            <a:endParaRPr lang="en-US"/>
          </a:p>
        </p:txBody>
      </p:sp>
      <p:sp>
        <p:nvSpPr>
          <p:cNvPr id="129029"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a:p>
        </p:txBody>
      </p:sp>
    </p:spTree>
    <p:extLst>
      <p:ext uri="{BB962C8B-B14F-4D97-AF65-F5344CB8AC3E}">
        <p14:creationId xmlns:p14="http://schemas.microsoft.com/office/powerpoint/2010/main" val="35761112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825E1D-D0BC-4711-B616-B9EEF0802D4E}" type="slidenum">
              <a:rPr lang="en-US" smtClean="0"/>
              <a:pPr fontAlgn="base">
                <a:spcBef>
                  <a:spcPct val="0"/>
                </a:spcBef>
                <a:spcAft>
                  <a:spcPct val="0"/>
                </a:spcAft>
                <a:defRPr/>
              </a:pPr>
              <a:t>42</a:t>
            </a:fld>
            <a:endParaRPr lang="en-US"/>
          </a:p>
        </p:txBody>
      </p:sp>
      <p:sp>
        <p:nvSpPr>
          <p:cNvPr id="176131" name="Rectangle 2"/>
          <p:cNvSpPr>
            <a:spLocks noGrp="1" noRot="1" noChangeAspect="1" noChangeArrowheads="1" noTextEdit="1"/>
          </p:cNvSpPr>
          <p:nvPr>
            <p:ph type="sldImg"/>
          </p:nvPr>
        </p:nvSpPr>
        <p:spPr bwMode="auto">
          <a:xfrm>
            <a:off x="474663" y="719138"/>
            <a:ext cx="6399212" cy="3600450"/>
          </a:xfrm>
          <a:noFill/>
          <a:ln>
            <a:solidFill>
              <a:srgbClr val="000000"/>
            </a:solidFill>
            <a:miter lim="800000"/>
            <a:headEnd/>
            <a:tailEnd/>
          </a:ln>
        </p:spPr>
      </p:sp>
      <p:sp>
        <p:nvSpPr>
          <p:cNvPr id="176132" name="Rectangle 3"/>
          <p:cNvSpPr>
            <a:spLocks noGrp="1" noChangeArrowheads="1"/>
          </p:cNvSpPr>
          <p:nvPr>
            <p:ph type="body" idx="1"/>
          </p:nvPr>
        </p:nvSpPr>
        <p:spPr bwMode="auto">
          <a:xfrm>
            <a:off x="732336" y="4562482"/>
            <a:ext cx="5858660" cy="4324594"/>
          </a:xfrm>
          <a:noFill/>
        </p:spPr>
        <p:txBody>
          <a:bodyPr wrap="square" numCol="1" anchor="t" anchorCtr="0" compatLnSpc="1">
            <a:prstTxWarp prst="textNoShape">
              <a:avLst/>
            </a:prstTxWarp>
          </a:bodyPr>
          <a:lstStyle/>
          <a:p>
            <a:pPr eaLnBrk="1" hangingPunct="1">
              <a:spcBef>
                <a:spcPct val="0"/>
              </a:spcBef>
            </a:pPr>
            <a:endParaRPr lang="en-US"/>
          </a:p>
          <a:p>
            <a:pPr eaLnBrk="1" hangingPunct="1">
              <a:spcBef>
                <a:spcPct val="0"/>
              </a:spcBef>
            </a:pPr>
            <a:endParaRPr lang="en-US"/>
          </a:p>
          <a:p>
            <a:pPr eaLnBrk="1" hangingPunct="1">
              <a:spcBef>
                <a:spcPct val="0"/>
              </a:spcBef>
            </a:pPr>
            <a:endParaRPr lang="en-US"/>
          </a:p>
        </p:txBody>
      </p:sp>
      <p:sp>
        <p:nvSpPr>
          <p:cNvPr id="13005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a:p>
        </p:txBody>
      </p:sp>
    </p:spTree>
    <p:extLst>
      <p:ext uri="{BB962C8B-B14F-4D97-AF65-F5344CB8AC3E}">
        <p14:creationId xmlns:p14="http://schemas.microsoft.com/office/powerpoint/2010/main" val="13304713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C4F1CF-D63A-4AD3-B235-498B47D604A8}" type="slidenum">
              <a:rPr lang="en-US" smtClean="0"/>
              <a:pPr fontAlgn="base">
                <a:spcBef>
                  <a:spcPct val="0"/>
                </a:spcBef>
                <a:spcAft>
                  <a:spcPct val="0"/>
                </a:spcAft>
                <a:defRPr/>
              </a:pPr>
              <a:t>43</a:t>
            </a:fld>
            <a:endParaRPr lang="en-US"/>
          </a:p>
        </p:txBody>
      </p:sp>
      <p:sp>
        <p:nvSpPr>
          <p:cNvPr id="177155" name="Rectangle 2"/>
          <p:cNvSpPr>
            <a:spLocks noGrp="1" noRot="1" noChangeAspect="1" noChangeArrowheads="1" noTextEdit="1"/>
          </p:cNvSpPr>
          <p:nvPr>
            <p:ph type="sldImg"/>
          </p:nvPr>
        </p:nvSpPr>
        <p:spPr bwMode="auto">
          <a:xfrm>
            <a:off x="474663" y="719138"/>
            <a:ext cx="6399212" cy="3600450"/>
          </a:xfrm>
          <a:noFill/>
          <a:ln>
            <a:solidFill>
              <a:srgbClr val="000000"/>
            </a:solidFill>
            <a:miter lim="800000"/>
            <a:headEnd/>
            <a:tailEnd/>
          </a:ln>
        </p:spPr>
      </p:sp>
      <p:sp>
        <p:nvSpPr>
          <p:cNvPr id="177156" name="Rectangle 3"/>
          <p:cNvSpPr>
            <a:spLocks noGrp="1" noChangeArrowheads="1"/>
          </p:cNvSpPr>
          <p:nvPr>
            <p:ph type="body" idx="1"/>
          </p:nvPr>
        </p:nvSpPr>
        <p:spPr bwMode="auto">
          <a:xfrm>
            <a:off x="732336" y="4562482"/>
            <a:ext cx="5858660" cy="4324594"/>
          </a:xfrm>
          <a:noFill/>
        </p:spPr>
        <p:txBody>
          <a:bodyPr wrap="square" numCol="1" anchor="t" anchorCtr="0" compatLnSpc="1">
            <a:prstTxWarp prst="textNoShape">
              <a:avLst/>
            </a:prstTxWarp>
          </a:bodyPr>
          <a:lstStyle/>
          <a:p>
            <a:pPr eaLnBrk="1" hangingPunct="1">
              <a:spcBef>
                <a:spcPct val="0"/>
              </a:spcBef>
            </a:pPr>
            <a:endParaRPr lang="en-US"/>
          </a:p>
        </p:txBody>
      </p:sp>
      <p:sp>
        <p:nvSpPr>
          <p:cNvPr id="13107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a:p>
        </p:txBody>
      </p:sp>
    </p:spTree>
    <p:extLst>
      <p:ext uri="{BB962C8B-B14F-4D97-AF65-F5344CB8AC3E}">
        <p14:creationId xmlns:p14="http://schemas.microsoft.com/office/powerpoint/2010/main" val="76983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Applicants have to request childcare costs to receive them.</a:t>
            </a:r>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7</a:t>
            </a:fld>
            <a:endParaRPr lang="en-US"/>
          </a:p>
        </p:txBody>
      </p:sp>
    </p:spTree>
    <p:extLst>
      <p:ext uri="{BB962C8B-B14F-4D97-AF65-F5344CB8AC3E}">
        <p14:creationId xmlns:p14="http://schemas.microsoft.com/office/powerpoint/2010/main" val="2744073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Childcare costs will be provided, unless otherwise specified on the notice of award, based on the number of trainee slots awarded. No additional action is needed on the part of the applicant at the time of application to request these funds.</a:t>
            </a:r>
          </a:p>
        </p:txBody>
      </p:sp>
      <p:sp>
        <p:nvSpPr>
          <p:cNvPr id="4" name="Slide Number Placeholder 3"/>
          <p:cNvSpPr>
            <a:spLocks noGrp="1"/>
          </p:cNvSpPr>
          <p:nvPr>
            <p:ph type="sldNum" sz="quarter" idx="5"/>
          </p:nvPr>
        </p:nvSpPr>
        <p:spPr/>
        <p:txBody>
          <a:bodyPr/>
          <a:lstStyle/>
          <a:p>
            <a:fld id="{A585629E-846D-43D2-99D5-7F47A1261E8B}" type="slidenum">
              <a:rPr lang="en-US" smtClean="0"/>
              <a:t>8</a:t>
            </a:fld>
            <a:endParaRPr lang="en-US"/>
          </a:p>
        </p:txBody>
      </p:sp>
    </p:spTree>
    <p:extLst>
      <p:ext uri="{BB962C8B-B14F-4D97-AF65-F5344CB8AC3E}">
        <p14:creationId xmlns:p14="http://schemas.microsoft.com/office/powerpoint/2010/main" val="863165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9</a:t>
            </a:fld>
            <a:endParaRPr lang="en-US"/>
          </a:p>
        </p:txBody>
      </p:sp>
    </p:spTree>
    <p:extLst>
      <p:ext uri="{BB962C8B-B14F-4D97-AF65-F5344CB8AC3E}">
        <p14:creationId xmlns:p14="http://schemas.microsoft.com/office/powerpoint/2010/main" val="3644816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11</a:t>
            </a:fld>
            <a:endParaRPr lang="en-US"/>
          </a:p>
        </p:txBody>
      </p:sp>
    </p:spTree>
    <p:extLst>
      <p:ext uri="{BB962C8B-B14F-4D97-AF65-F5344CB8AC3E}">
        <p14:creationId xmlns:p14="http://schemas.microsoft.com/office/powerpoint/2010/main" val="243724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13</a:t>
            </a:fld>
            <a:endParaRPr lang="en-US"/>
          </a:p>
        </p:txBody>
      </p:sp>
    </p:spTree>
    <p:extLst>
      <p:ext uri="{BB962C8B-B14F-4D97-AF65-F5344CB8AC3E}">
        <p14:creationId xmlns:p14="http://schemas.microsoft.com/office/powerpoint/2010/main" val="2568939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14</a:t>
            </a:fld>
            <a:endParaRPr lang="en-US"/>
          </a:p>
        </p:txBody>
      </p:sp>
    </p:spTree>
    <p:extLst>
      <p:ext uri="{BB962C8B-B14F-4D97-AF65-F5344CB8AC3E}">
        <p14:creationId xmlns:p14="http://schemas.microsoft.com/office/powerpoint/2010/main" val="3939582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9" name="Rectangle">
            <a:extLst>
              <a:ext uri="{FF2B5EF4-FFF2-40B4-BE49-F238E27FC236}">
                <a16:creationId xmlns:a16="http://schemas.microsoft.com/office/drawing/2014/main" id="{13A73589-92E1-4286-887D-1299FB3A707E}"/>
              </a:ext>
            </a:extLst>
          </p:cNvPr>
          <p:cNvSpPr/>
          <p:nvPr userDrawn="1"/>
        </p:nvSpPr>
        <p:spPr>
          <a:xfrm>
            <a:off x="0" y="6429022"/>
            <a:ext cx="12192000" cy="428978"/>
          </a:xfrm>
          <a:prstGeom prst="rect">
            <a:avLst/>
          </a:prstGeom>
          <a:solidFill>
            <a:srgbClr val="01539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National Institutes of Health Office of Extramural Health logo" descr="National Institutes of Health Office of Extramural Research logo">
            <a:extLst>
              <a:ext uri="{FF2B5EF4-FFF2-40B4-BE49-F238E27FC236}">
                <a16:creationId xmlns:a16="http://schemas.microsoft.com/office/drawing/2014/main" id="{716A99FF-AE70-4566-BE1C-1E98E5B95E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322766" y="5602466"/>
            <a:ext cx="3298110" cy="511242"/>
          </a:xfrm>
          <a:prstGeom prst="rect">
            <a:avLst/>
          </a:prstGeom>
        </p:spPr>
      </p:pic>
      <p:sp>
        <p:nvSpPr>
          <p:cNvPr id="38" name="Content Placeholder">
            <a:extLst>
              <a:ext uri="{FF2B5EF4-FFF2-40B4-BE49-F238E27FC236}">
                <a16:creationId xmlns:a16="http://schemas.microsoft.com/office/drawing/2014/main" id="{572F3B3B-DFD2-435D-AC4F-505539DDDCB1}"/>
              </a:ext>
            </a:extLst>
          </p:cNvPr>
          <p:cNvSpPr>
            <a:spLocks noGrp="1"/>
          </p:cNvSpPr>
          <p:nvPr>
            <p:ph type="body" idx="1" hasCustomPrompt="1"/>
          </p:nvPr>
        </p:nvSpPr>
        <p:spPr>
          <a:xfrm>
            <a:off x="818444" y="4204841"/>
            <a:ext cx="10577689" cy="694359"/>
          </a:xfrm>
        </p:spPr>
        <p:txBody>
          <a:bodyPr>
            <a:normAutofit/>
          </a:bodyPr>
          <a:lstStyle>
            <a:lvl1pPr marL="0" indent="0" algn="ctr">
              <a:buNone/>
              <a:defRPr sz="1200" b="0" i="0" cap="all" spc="8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HERE TO EDIT MASTER SUBTITLE STYLE</a:t>
            </a:r>
          </a:p>
        </p:txBody>
      </p:sp>
      <p:sp>
        <p:nvSpPr>
          <p:cNvPr id="37" name="Title">
            <a:extLst>
              <a:ext uri="{FF2B5EF4-FFF2-40B4-BE49-F238E27FC236}">
                <a16:creationId xmlns:a16="http://schemas.microsoft.com/office/drawing/2014/main" id="{F643A7B6-8211-4211-8094-CD4EC7CCF1FC}"/>
              </a:ext>
            </a:extLst>
          </p:cNvPr>
          <p:cNvSpPr>
            <a:spLocks noGrp="1"/>
          </p:cNvSpPr>
          <p:nvPr>
            <p:ph type="ctrTitle" hasCustomPrompt="1"/>
          </p:nvPr>
        </p:nvSpPr>
        <p:spPr>
          <a:xfrm>
            <a:off x="818444" y="1653820"/>
            <a:ext cx="10577689" cy="2398715"/>
          </a:xfrm>
        </p:spPr>
        <p:txBody>
          <a:bodyPr anchor="b">
            <a:noAutofit/>
          </a:bodyPr>
          <a:lstStyle>
            <a:lvl1pPr algn="ctr">
              <a:defRPr sz="800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here to edit Master title style</a:t>
            </a:r>
          </a:p>
        </p:txBody>
      </p:sp>
      <p:sp>
        <p:nvSpPr>
          <p:cNvPr id="36" name="Rectangle">
            <a:extLst>
              <a:ext uri="{FF2B5EF4-FFF2-40B4-BE49-F238E27FC236}">
                <a16:creationId xmlns:a16="http://schemas.microsoft.com/office/drawing/2014/main" id="{8F1EE22A-6664-4420-B4FC-3AF6C5498B2F}"/>
              </a:ext>
            </a:extLst>
          </p:cNvPr>
          <p:cNvSpPr/>
          <p:nvPr userDrawn="1"/>
        </p:nvSpPr>
        <p:spPr>
          <a:xfrm>
            <a:off x="5173132" y="1286935"/>
            <a:ext cx="1868311" cy="158044"/>
          </a:xfrm>
          <a:prstGeom prst="rect">
            <a:avLst/>
          </a:prstGeom>
          <a:solidFill>
            <a:srgbClr val="0153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15396"/>
              </a:solidFill>
            </a:endParaRPr>
          </a:p>
        </p:txBody>
      </p:sp>
    </p:spTree>
    <p:extLst>
      <p:ext uri="{BB962C8B-B14F-4D97-AF65-F5344CB8AC3E}">
        <p14:creationId xmlns:p14="http://schemas.microsoft.com/office/powerpoint/2010/main" val="214329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et team -3">
    <p:spTree>
      <p:nvGrpSpPr>
        <p:cNvPr id="1" name=""/>
        <p:cNvGrpSpPr/>
        <p:nvPr/>
      </p:nvGrpSpPr>
      <p:grpSpPr>
        <a:xfrm>
          <a:off x="0" y="0"/>
          <a:ext cx="0" cy="0"/>
          <a:chOff x="0" y="0"/>
          <a:chExt cx="0" cy="0"/>
        </a:xfrm>
      </p:grpSpPr>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12" name="Picture Placeholder 3">
            <a:extLst>
              <a:ext uri="{FF2B5EF4-FFF2-40B4-BE49-F238E27FC236}">
                <a16:creationId xmlns:a16="http://schemas.microsoft.com/office/drawing/2014/main" id="{D826CE8B-31FB-4ED2-92ED-C93D69D5FEB3}"/>
              </a:ext>
            </a:extLst>
          </p:cNvPr>
          <p:cNvSpPr>
            <a:spLocks noGrp="1"/>
          </p:cNvSpPr>
          <p:nvPr>
            <p:ph type="pic" idx="14"/>
          </p:nvPr>
        </p:nvSpPr>
        <p:spPr>
          <a:xfrm>
            <a:off x="8966484"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0" name="Content Placeholder 3b">
            <a:extLst>
              <a:ext uri="{FF2B5EF4-FFF2-40B4-BE49-F238E27FC236}">
                <a16:creationId xmlns:a16="http://schemas.microsoft.com/office/drawing/2014/main" id="{46DB1E9E-5598-4E21-B6BC-593DBC2C0BE0}"/>
              </a:ext>
            </a:extLst>
          </p:cNvPr>
          <p:cNvSpPr>
            <a:spLocks noGrp="1"/>
          </p:cNvSpPr>
          <p:nvPr>
            <p:ph sz="half" idx="19" hasCustomPrompt="1"/>
          </p:nvPr>
        </p:nvSpPr>
        <p:spPr>
          <a:xfrm>
            <a:off x="8155248"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9" name="Content Placeholder 3a">
            <a:extLst>
              <a:ext uri="{FF2B5EF4-FFF2-40B4-BE49-F238E27FC236}">
                <a16:creationId xmlns:a16="http://schemas.microsoft.com/office/drawing/2014/main" id="{FB4A923A-27A2-4AB0-887F-2C09A3379A0E}"/>
              </a:ext>
            </a:extLst>
          </p:cNvPr>
          <p:cNvSpPr>
            <a:spLocks noGrp="1"/>
          </p:cNvSpPr>
          <p:nvPr>
            <p:ph sz="half" idx="18" hasCustomPrompt="1"/>
          </p:nvPr>
        </p:nvSpPr>
        <p:spPr>
          <a:xfrm>
            <a:off x="8155248" y="4757835"/>
            <a:ext cx="3848178"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22" name="Oval 3">
            <a:extLst>
              <a:ext uri="{FF2B5EF4-FFF2-40B4-BE49-F238E27FC236}">
                <a16:creationId xmlns:a16="http://schemas.microsoft.com/office/drawing/2014/main" id="{6E181137-1E8E-4080-8045-736C7364C5C0}"/>
              </a:ext>
            </a:extLst>
          </p:cNvPr>
          <p:cNvSpPr/>
          <p:nvPr userDrawn="1"/>
        </p:nvSpPr>
        <p:spPr>
          <a:xfrm>
            <a:off x="8867757" y="2213040"/>
            <a:ext cx="2423160" cy="2423160"/>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b">
            <a:extLst>
              <a:ext uri="{FF2B5EF4-FFF2-40B4-BE49-F238E27FC236}">
                <a16:creationId xmlns:a16="http://schemas.microsoft.com/office/drawing/2014/main" id="{78489BB8-0A91-4510-A4E7-3681D7876E97}"/>
              </a:ext>
            </a:extLst>
          </p:cNvPr>
          <p:cNvSpPr>
            <a:spLocks noGrp="1"/>
          </p:cNvSpPr>
          <p:nvPr>
            <p:ph sz="half" idx="17" hasCustomPrompt="1"/>
          </p:nvPr>
        </p:nvSpPr>
        <p:spPr>
          <a:xfrm>
            <a:off x="4171911"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Content Placeholder 2a">
            <a:extLst>
              <a:ext uri="{FF2B5EF4-FFF2-40B4-BE49-F238E27FC236}">
                <a16:creationId xmlns:a16="http://schemas.microsoft.com/office/drawing/2014/main" id="{7F0C7D94-0A8B-4E2F-BD78-C049C5011E63}"/>
              </a:ext>
            </a:extLst>
          </p:cNvPr>
          <p:cNvSpPr>
            <a:spLocks noGrp="1"/>
          </p:cNvSpPr>
          <p:nvPr>
            <p:ph sz="half" idx="16" hasCustomPrompt="1"/>
          </p:nvPr>
        </p:nvSpPr>
        <p:spPr>
          <a:xfrm>
            <a:off x="4171911" y="4757835"/>
            <a:ext cx="3848178"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4983147"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1" name="Oval 2">
            <a:extLst>
              <a:ext uri="{FF2B5EF4-FFF2-40B4-BE49-F238E27FC236}">
                <a16:creationId xmlns:a16="http://schemas.microsoft.com/office/drawing/2014/main" id="{9F09F027-67B0-4832-AA05-069F00742A1F}"/>
              </a:ext>
            </a:extLst>
          </p:cNvPr>
          <p:cNvSpPr/>
          <p:nvPr userDrawn="1"/>
        </p:nvSpPr>
        <p:spPr>
          <a:xfrm>
            <a:off x="4884420" y="2213040"/>
            <a:ext cx="2423160" cy="2423160"/>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b">
            <a:extLst>
              <a:ext uri="{FF2B5EF4-FFF2-40B4-BE49-F238E27FC236}">
                <a16:creationId xmlns:a16="http://schemas.microsoft.com/office/drawing/2014/main" id="{FAF7C71F-A903-4690-AE65-53C2C2468315}"/>
              </a:ext>
            </a:extLst>
          </p:cNvPr>
          <p:cNvSpPr>
            <a:spLocks noGrp="1"/>
          </p:cNvSpPr>
          <p:nvPr>
            <p:ph sz="half" idx="15" hasCustomPrompt="1"/>
          </p:nvPr>
        </p:nvSpPr>
        <p:spPr>
          <a:xfrm>
            <a:off x="188574"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4" name="Content Placeholder 1a">
            <a:extLst>
              <a:ext uri="{FF2B5EF4-FFF2-40B4-BE49-F238E27FC236}">
                <a16:creationId xmlns:a16="http://schemas.microsoft.com/office/drawing/2014/main" id="{23B86F6F-4EB7-4E2D-9F4B-2B4C217F1616}"/>
              </a:ext>
            </a:extLst>
          </p:cNvPr>
          <p:cNvSpPr>
            <a:spLocks noGrp="1"/>
          </p:cNvSpPr>
          <p:nvPr>
            <p:ph sz="half" idx="2" hasCustomPrompt="1"/>
          </p:nvPr>
        </p:nvSpPr>
        <p:spPr>
          <a:xfrm>
            <a:off x="188574" y="4757835"/>
            <a:ext cx="3848178"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1" name="Picture Placeholder 1">
            <a:extLst>
              <a:ext uri="{FF2B5EF4-FFF2-40B4-BE49-F238E27FC236}">
                <a16:creationId xmlns:a16="http://schemas.microsoft.com/office/drawing/2014/main" id="{914566CE-D76E-48EC-9648-A68A6A15D600}"/>
              </a:ext>
            </a:extLst>
          </p:cNvPr>
          <p:cNvSpPr>
            <a:spLocks noGrp="1"/>
          </p:cNvSpPr>
          <p:nvPr>
            <p:ph type="pic" idx="13"/>
          </p:nvPr>
        </p:nvSpPr>
        <p:spPr>
          <a:xfrm>
            <a:off x="999810"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3" name="Oval 1">
            <a:extLst>
              <a:ext uri="{FF2B5EF4-FFF2-40B4-BE49-F238E27FC236}">
                <a16:creationId xmlns:a16="http://schemas.microsoft.com/office/drawing/2014/main" id="{22E415E1-457D-4CB7-831E-C9A83D7E2379}"/>
              </a:ext>
            </a:extLst>
          </p:cNvPr>
          <p:cNvSpPr/>
          <p:nvPr userDrawn="1"/>
        </p:nvSpPr>
        <p:spPr>
          <a:xfrm>
            <a:off x="901083" y="2213040"/>
            <a:ext cx="2423160" cy="2423160"/>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a:extLst>
              <a:ext uri="{FF2B5EF4-FFF2-40B4-BE49-F238E27FC236}">
                <a16:creationId xmlns:a16="http://schemas.microsoft.com/office/drawing/2014/main" id="{4DB0ABD1-593B-4529-913A-F852F3DB2F16}"/>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106392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et team - 4">
    <p:spTree>
      <p:nvGrpSpPr>
        <p:cNvPr id="1" name=""/>
        <p:cNvGrpSpPr/>
        <p:nvPr/>
      </p:nvGrpSpPr>
      <p:grpSpPr>
        <a:xfrm>
          <a:off x="0" y="0"/>
          <a:ext cx="0" cy="0"/>
          <a:chOff x="0" y="0"/>
          <a:chExt cx="0" cy="0"/>
        </a:xfrm>
      </p:grpSpPr>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31" name="Content Placeholder 4b">
            <a:extLst>
              <a:ext uri="{FF2B5EF4-FFF2-40B4-BE49-F238E27FC236}">
                <a16:creationId xmlns:a16="http://schemas.microsoft.com/office/drawing/2014/main" id="{1A29A235-9167-4F27-B5C3-CB2ACCB16273}"/>
              </a:ext>
            </a:extLst>
          </p:cNvPr>
          <p:cNvSpPr>
            <a:spLocks noGrp="1"/>
          </p:cNvSpPr>
          <p:nvPr>
            <p:ph sz="half" idx="29" hasCustomPrompt="1"/>
          </p:nvPr>
        </p:nvSpPr>
        <p:spPr>
          <a:xfrm>
            <a:off x="9434265"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30" name="Content Placeholder 4a">
            <a:extLst>
              <a:ext uri="{FF2B5EF4-FFF2-40B4-BE49-F238E27FC236}">
                <a16:creationId xmlns:a16="http://schemas.microsoft.com/office/drawing/2014/main" id="{778778C9-2C47-4D08-ADDF-45D2A93DCBD3}"/>
              </a:ext>
            </a:extLst>
          </p:cNvPr>
          <p:cNvSpPr>
            <a:spLocks noGrp="1"/>
          </p:cNvSpPr>
          <p:nvPr>
            <p:ph sz="half" idx="28" hasCustomPrompt="1"/>
          </p:nvPr>
        </p:nvSpPr>
        <p:spPr>
          <a:xfrm>
            <a:off x="9434265" y="4757835"/>
            <a:ext cx="2702769"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4" name="Picture Placeholder 4">
            <a:extLst>
              <a:ext uri="{FF2B5EF4-FFF2-40B4-BE49-F238E27FC236}">
                <a16:creationId xmlns:a16="http://schemas.microsoft.com/office/drawing/2014/main" id="{EF36742C-82DA-4933-9D07-A891DC81BF22}"/>
              </a:ext>
            </a:extLst>
          </p:cNvPr>
          <p:cNvSpPr>
            <a:spLocks noGrp="1"/>
          </p:cNvSpPr>
          <p:nvPr>
            <p:ph type="pic" idx="20"/>
          </p:nvPr>
        </p:nvSpPr>
        <p:spPr>
          <a:xfrm>
            <a:off x="9877566"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9" name="Oval 4">
            <a:extLst>
              <a:ext uri="{FF2B5EF4-FFF2-40B4-BE49-F238E27FC236}">
                <a16:creationId xmlns:a16="http://schemas.microsoft.com/office/drawing/2014/main" id="{B6A79364-8CF2-4CE5-8BCA-87345CE51044}"/>
              </a:ext>
            </a:extLst>
          </p:cNvPr>
          <p:cNvSpPr/>
          <p:nvPr userDrawn="1"/>
        </p:nvSpPr>
        <p:spPr>
          <a:xfrm>
            <a:off x="9784841" y="2217137"/>
            <a:ext cx="2014249" cy="2014249"/>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ontent Placeholder 3b">
            <a:extLst>
              <a:ext uri="{FF2B5EF4-FFF2-40B4-BE49-F238E27FC236}">
                <a16:creationId xmlns:a16="http://schemas.microsoft.com/office/drawing/2014/main" id="{D2D81906-7A9A-4C0B-89FC-E990B885BF39}"/>
              </a:ext>
            </a:extLst>
          </p:cNvPr>
          <p:cNvSpPr>
            <a:spLocks noGrp="1"/>
          </p:cNvSpPr>
          <p:nvPr>
            <p:ph sz="half" idx="25" hasCustomPrompt="1"/>
          </p:nvPr>
        </p:nvSpPr>
        <p:spPr>
          <a:xfrm>
            <a:off x="6256856"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25" name="Content Placeholder 3a">
            <a:extLst>
              <a:ext uri="{FF2B5EF4-FFF2-40B4-BE49-F238E27FC236}">
                <a16:creationId xmlns:a16="http://schemas.microsoft.com/office/drawing/2014/main" id="{99337B20-4CC7-4009-A4E8-FF02DFAE129C}"/>
              </a:ext>
            </a:extLst>
          </p:cNvPr>
          <p:cNvSpPr>
            <a:spLocks noGrp="1"/>
          </p:cNvSpPr>
          <p:nvPr>
            <p:ph sz="half" idx="24" hasCustomPrompt="1"/>
          </p:nvPr>
        </p:nvSpPr>
        <p:spPr>
          <a:xfrm>
            <a:off x="6256856" y="4757835"/>
            <a:ext cx="2702769"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3">
            <a:extLst>
              <a:ext uri="{FF2B5EF4-FFF2-40B4-BE49-F238E27FC236}">
                <a16:creationId xmlns:a16="http://schemas.microsoft.com/office/drawing/2014/main" id="{D826CE8B-31FB-4ED2-92ED-C93D69D5FEB3}"/>
              </a:ext>
            </a:extLst>
          </p:cNvPr>
          <p:cNvSpPr>
            <a:spLocks noGrp="1"/>
          </p:cNvSpPr>
          <p:nvPr>
            <p:ph type="pic" idx="14"/>
          </p:nvPr>
        </p:nvSpPr>
        <p:spPr>
          <a:xfrm>
            <a:off x="6705465"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8" name="Oval 3">
            <a:extLst>
              <a:ext uri="{FF2B5EF4-FFF2-40B4-BE49-F238E27FC236}">
                <a16:creationId xmlns:a16="http://schemas.microsoft.com/office/drawing/2014/main" id="{D604F2E7-49C4-4E3A-BA01-3AAB9D427E3F}"/>
              </a:ext>
            </a:extLst>
          </p:cNvPr>
          <p:cNvSpPr/>
          <p:nvPr userDrawn="1"/>
        </p:nvSpPr>
        <p:spPr>
          <a:xfrm>
            <a:off x="6612740" y="2217137"/>
            <a:ext cx="2014249" cy="2014249"/>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b">
            <a:extLst>
              <a:ext uri="{FF2B5EF4-FFF2-40B4-BE49-F238E27FC236}">
                <a16:creationId xmlns:a16="http://schemas.microsoft.com/office/drawing/2014/main" id="{D7365743-7CE4-4FA8-8B0B-F2570F35E0E5}"/>
              </a:ext>
            </a:extLst>
          </p:cNvPr>
          <p:cNvSpPr>
            <a:spLocks noGrp="1"/>
          </p:cNvSpPr>
          <p:nvPr>
            <p:ph sz="half" idx="22" hasCustomPrompt="1"/>
          </p:nvPr>
        </p:nvSpPr>
        <p:spPr>
          <a:xfrm>
            <a:off x="3130527"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21" name="Content Placeholder 2a">
            <a:extLst>
              <a:ext uri="{FF2B5EF4-FFF2-40B4-BE49-F238E27FC236}">
                <a16:creationId xmlns:a16="http://schemas.microsoft.com/office/drawing/2014/main" id="{B7C73F9F-0C6B-415A-85AE-B78C31C59E61}"/>
              </a:ext>
            </a:extLst>
          </p:cNvPr>
          <p:cNvSpPr>
            <a:spLocks noGrp="1"/>
          </p:cNvSpPr>
          <p:nvPr>
            <p:ph sz="half" idx="21" hasCustomPrompt="1"/>
          </p:nvPr>
        </p:nvSpPr>
        <p:spPr>
          <a:xfrm>
            <a:off x="3130527" y="4757835"/>
            <a:ext cx="2702769"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3533364"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6" name="Oval 2">
            <a:extLst>
              <a:ext uri="{FF2B5EF4-FFF2-40B4-BE49-F238E27FC236}">
                <a16:creationId xmlns:a16="http://schemas.microsoft.com/office/drawing/2014/main" id="{2B875BE3-EDBB-45F1-973D-3D8FE472A471}"/>
              </a:ext>
            </a:extLst>
          </p:cNvPr>
          <p:cNvSpPr/>
          <p:nvPr userDrawn="1"/>
        </p:nvSpPr>
        <p:spPr>
          <a:xfrm>
            <a:off x="3440639" y="2217137"/>
            <a:ext cx="2014249" cy="2014249"/>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b">
            <a:extLst>
              <a:ext uri="{FF2B5EF4-FFF2-40B4-BE49-F238E27FC236}">
                <a16:creationId xmlns:a16="http://schemas.microsoft.com/office/drawing/2014/main" id="{FAF7C71F-A903-4690-AE65-53C2C2468315}"/>
              </a:ext>
            </a:extLst>
          </p:cNvPr>
          <p:cNvSpPr>
            <a:spLocks noGrp="1"/>
          </p:cNvSpPr>
          <p:nvPr>
            <p:ph sz="half" idx="15" hasCustomPrompt="1"/>
          </p:nvPr>
        </p:nvSpPr>
        <p:spPr>
          <a:xfrm>
            <a:off x="55283"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4" name="Content Placeholder 1a">
            <a:extLst>
              <a:ext uri="{FF2B5EF4-FFF2-40B4-BE49-F238E27FC236}">
                <a16:creationId xmlns:a16="http://schemas.microsoft.com/office/drawing/2014/main" id="{23B86F6F-4EB7-4E2D-9F4B-2B4C217F1616}"/>
              </a:ext>
            </a:extLst>
          </p:cNvPr>
          <p:cNvSpPr>
            <a:spLocks noGrp="1"/>
          </p:cNvSpPr>
          <p:nvPr>
            <p:ph sz="half" idx="2" hasCustomPrompt="1"/>
          </p:nvPr>
        </p:nvSpPr>
        <p:spPr>
          <a:xfrm>
            <a:off x="55283" y="4757835"/>
            <a:ext cx="2702769"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1" name="Picture Placeholder 1">
            <a:extLst>
              <a:ext uri="{FF2B5EF4-FFF2-40B4-BE49-F238E27FC236}">
                <a16:creationId xmlns:a16="http://schemas.microsoft.com/office/drawing/2014/main" id="{914566CE-D76E-48EC-9648-A68A6A15D600}"/>
              </a:ext>
            </a:extLst>
          </p:cNvPr>
          <p:cNvSpPr>
            <a:spLocks noGrp="1"/>
          </p:cNvSpPr>
          <p:nvPr>
            <p:ph type="pic" idx="13"/>
          </p:nvPr>
        </p:nvSpPr>
        <p:spPr>
          <a:xfrm>
            <a:off x="492740"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7" name="Oval 1">
            <a:extLst>
              <a:ext uri="{FF2B5EF4-FFF2-40B4-BE49-F238E27FC236}">
                <a16:creationId xmlns:a16="http://schemas.microsoft.com/office/drawing/2014/main" id="{2787829E-EEB1-4AE1-B17E-EE6E2FBD230A}"/>
              </a:ext>
            </a:extLst>
          </p:cNvPr>
          <p:cNvSpPr/>
          <p:nvPr userDrawn="1"/>
        </p:nvSpPr>
        <p:spPr>
          <a:xfrm>
            <a:off x="399542" y="2217137"/>
            <a:ext cx="2014249" cy="2014249"/>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itle">
            <a:extLst>
              <a:ext uri="{FF2B5EF4-FFF2-40B4-BE49-F238E27FC236}">
                <a16:creationId xmlns:a16="http://schemas.microsoft.com/office/drawing/2014/main" id="{F02F969A-CD4F-4F8A-817E-07F0AF7763BA}"/>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3563351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Slide Number Placeholder">
            <a:extLst>
              <a:ext uri="{FF2B5EF4-FFF2-40B4-BE49-F238E27FC236}">
                <a16:creationId xmlns:a16="http://schemas.microsoft.com/office/drawing/2014/main" id="{8FE660B7-A519-4F6D-AC19-E715D1BD7743}"/>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6" name="Content Placeholder 2">
            <a:extLst>
              <a:ext uri="{FF2B5EF4-FFF2-40B4-BE49-F238E27FC236}">
                <a16:creationId xmlns:a16="http://schemas.microsoft.com/office/drawing/2014/main" id="{AE73FF5C-6390-4847-8743-8F7B4D1DEE1E}"/>
              </a:ext>
            </a:extLst>
          </p:cNvPr>
          <p:cNvSpPr>
            <a:spLocks noGrp="1"/>
          </p:cNvSpPr>
          <p:nvPr>
            <p:ph sz="quarter" idx="4"/>
          </p:nvPr>
        </p:nvSpPr>
        <p:spPr>
          <a:xfrm>
            <a:off x="6172200" y="2505075"/>
            <a:ext cx="5183188" cy="3684588"/>
          </a:xfrm>
        </p:spPr>
        <p:txBody>
          <a:bodyPr/>
          <a:lstStyle>
            <a:lvl1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2">
            <a:extLst>
              <a:ext uri="{FF2B5EF4-FFF2-40B4-BE49-F238E27FC236}">
                <a16:creationId xmlns:a16="http://schemas.microsoft.com/office/drawing/2014/main" id="{3DE4F53F-480C-4667-905C-6F28C5C41E46}"/>
              </a:ext>
            </a:extLst>
          </p:cNvPr>
          <p:cNvSpPr>
            <a:spLocks noGrp="1"/>
          </p:cNvSpPr>
          <p:nvPr>
            <p:ph type="body" sz="quarter" idx="3" hasCustomPrompt="1"/>
          </p:nvPr>
        </p:nvSpPr>
        <p:spPr>
          <a:xfrm>
            <a:off x="6172200" y="1681163"/>
            <a:ext cx="5183188" cy="600861"/>
          </a:xfrm>
        </p:spPr>
        <p:txBody>
          <a:bodyPr anchor="b">
            <a:normAutofit/>
          </a:bodyPr>
          <a:lstStyle>
            <a:lvl1pPr marL="0" indent="0">
              <a:buNone/>
              <a:defRPr sz="1600" b="0" cap="all" spc="9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1">
            <a:extLst>
              <a:ext uri="{FF2B5EF4-FFF2-40B4-BE49-F238E27FC236}">
                <a16:creationId xmlns:a16="http://schemas.microsoft.com/office/drawing/2014/main" id="{D4734ECA-8749-48F4-AA5E-2904278DA22A}"/>
              </a:ext>
            </a:extLst>
          </p:cNvPr>
          <p:cNvSpPr>
            <a:spLocks noGrp="1"/>
          </p:cNvSpPr>
          <p:nvPr>
            <p:ph sz="half" idx="2"/>
          </p:nvPr>
        </p:nvSpPr>
        <p:spPr>
          <a:xfrm>
            <a:off x="839788" y="2505075"/>
            <a:ext cx="5157787" cy="3684588"/>
          </a:xfrm>
        </p:spPr>
        <p:txBody>
          <a:bodyPr/>
          <a:lstStyle>
            <a:lvl1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1">
            <a:extLst>
              <a:ext uri="{FF2B5EF4-FFF2-40B4-BE49-F238E27FC236}">
                <a16:creationId xmlns:a16="http://schemas.microsoft.com/office/drawing/2014/main" id="{964BFAD1-0342-449C-BD2F-0775486150A4}"/>
              </a:ext>
            </a:extLst>
          </p:cNvPr>
          <p:cNvSpPr>
            <a:spLocks noGrp="1"/>
          </p:cNvSpPr>
          <p:nvPr>
            <p:ph type="body" idx="1" hasCustomPrompt="1"/>
          </p:nvPr>
        </p:nvSpPr>
        <p:spPr>
          <a:xfrm>
            <a:off x="839788" y="1681163"/>
            <a:ext cx="5157787" cy="600861"/>
          </a:xfrm>
        </p:spPr>
        <p:txBody>
          <a:bodyPr anchor="b">
            <a:normAutofit/>
          </a:bodyPr>
          <a:lstStyle>
            <a:lvl1pPr marL="0" indent="0">
              <a:buNone/>
              <a:defRPr sz="1600" b="0" cap="all" spc="9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4" name="Title">
            <a:extLst>
              <a:ext uri="{FF2B5EF4-FFF2-40B4-BE49-F238E27FC236}">
                <a16:creationId xmlns:a16="http://schemas.microsoft.com/office/drawing/2014/main" id="{2F829D21-1687-4094-B1C2-50C6B041D065}"/>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3701811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a:extLst>
              <a:ext uri="{FF2B5EF4-FFF2-40B4-BE49-F238E27FC236}">
                <a16:creationId xmlns:a16="http://schemas.microsoft.com/office/drawing/2014/main" id="{F4BE94C1-9CFA-48A1-B88B-52BC4FB6EBA5}"/>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8" name="Title">
            <a:extLst>
              <a:ext uri="{FF2B5EF4-FFF2-40B4-BE49-F238E27FC236}">
                <a16:creationId xmlns:a16="http://schemas.microsoft.com/office/drawing/2014/main" id="{DD0C31A5-E6CA-4A98-9391-7ED9EE3E16DB}"/>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4222534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a:extLst>
              <a:ext uri="{FF2B5EF4-FFF2-40B4-BE49-F238E27FC236}">
                <a16:creationId xmlns:a16="http://schemas.microsoft.com/office/drawing/2014/main" id="{F0B6617D-9E58-4EA4-99CB-FD577975950A}"/>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pic>
        <p:nvPicPr>
          <p:cNvPr id="5" name="Picture">
            <a:extLst>
              <a:ext uri="{FF2B5EF4-FFF2-40B4-BE49-F238E27FC236}">
                <a16:creationId xmlns:a16="http://schemas.microsoft.com/office/drawing/2014/main" id="{EEE61D0D-6AC6-4D70-88E1-3D852CBBA7D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0731" y="6357383"/>
            <a:ext cx="1765636" cy="275715"/>
          </a:xfrm>
          <a:prstGeom prst="rect">
            <a:avLst/>
          </a:prstGeom>
        </p:spPr>
      </p:pic>
      <p:sp>
        <p:nvSpPr>
          <p:cNvPr id="2" name="Title">
            <a:extLst>
              <a:ext uri="{FF2B5EF4-FFF2-40B4-BE49-F238E27FC236}">
                <a16:creationId xmlns:a16="http://schemas.microsoft.com/office/drawing/2014/main" id="{9C205272-143A-49BA-8DC7-4FB9F3B5432E}"/>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339077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act Us">
    <p:spTree>
      <p:nvGrpSpPr>
        <p:cNvPr id="1" name=""/>
        <p:cNvGrpSpPr/>
        <p:nvPr/>
      </p:nvGrpSpPr>
      <p:grpSpPr>
        <a:xfrm>
          <a:off x="0" y="0"/>
          <a:ext cx="0" cy="0"/>
          <a:chOff x="0" y="0"/>
          <a:chExt cx="0" cy="0"/>
        </a:xfrm>
      </p:grpSpPr>
      <p:sp>
        <p:nvSpPr>
          <p:cNvPr id="12" name="Freeform: Shape">
            <a:extLst>
              <a:ext uri="{FF2B5EF4-FFF2-40B4-BE49-F238E27FC236}">
                <a16:creationId xmlns:a16="http://schemas.microsoft.com/office/drawing/2014/main" id="{F23DF887-9F11-47DC-9A0F-AFB1708A012C}"/>
              </a:ext>
            </a:extLst>
          </p:cNvPr>
          <p:cNvSpPr/>
          <p:nvPr userDrawn="1"/>
        </p:nvSpPr>
        <p:spPr>
          <a:xfrm rot="5400000">
            <a:off x="288427" y="-288428"/>
            <a:ext cx="6843087" cy="7419940"/>
          </a:xfrm>
          <a:custGeom>
            <a:avLst/>
            <a:gdLst>
              <a:gd name="connsiteX0" fmla="*/ 6843087 w 6843087"/>
              <a:gd name="connsiteY0" fmla="*/ 0 h 7419940"/>
              <a:gd name="connsiteX1" fmla="*/ 6843087 w 6843087"/>
              <a:gd name="connsiteY1" fmla="*/ 580445 h 7419940"/>
              <a:gd name="connsiteX2" fmla="*/ 6843087 w 6843087"/>
              <a:gd name="connsiteY2" fmla="*/ 6839495 h 7419940"/>
              <a:gd name="connsiteX3" fmla="*/ 6843087 w 6843087"/>
              <a:gd name="connsiteY3" fmla="*/ 7419940 h 7419940"/>
              <a:gd name="connsiteX4" fmla="*/ 0 w 6843087"/>
              <a:gd name="connsiteY4" fmla="*/ 7419940 h 7419940"/>
              <a:gd name="connsiteX5" fmla="*/ 0 w 6843087"/>
              <a:gd name="connsiteY5" fmla="*/ 6839495 h 7419940"/>
              <a:gd name="connsiteX6" fmla="*/ 0 w 6843087"/>
              <a:gd name="connsiteY6" fmla="*/ 2412170 h 7419940"/>
              <a:gd name="connsiteX7" fmla="*/ 0 w 6843087"/>
              <a:gd name="connsiteY7" fmla="*/ 1831725 h 741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43087" h="7419940">
                <a:moveTo>
                  <a:pt x="6843087" y="0"/>
                </a:moveTo>
                <a:lnTo>
                  <a:pt x="6843087" y="580445"/>
                </a:lnTo>
                <a:lnTo>
                  <a:pt x="6843087" y="6839495"/>
                </a:lnTo>
                <a:lnTo>
                  <a:pt x="6843087" y="7419940"/>
                </a:lnTo>
                <a:lnTo>
                  <a:pt x="0" y="7419940"/>
                </a:lnTo>
                <a:lnTo>
                  <a:pt x="0" y="6839495"/>
                </a:lnTo>
                <a:lnTo>
                  <a:pt x="0" y="2412170"/>
                </a:lnTo>
                <a:lnTo>
                  <a:pt x="0" y="1831725"/>
                </a:lnTo>
                <a:close/>
              </a:path>
            </a:pathLst>
          </a:custGeom>
          <a:solidFill>
            <a:srgbClr val="59A8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National Institutes of Health Office of Extramural Research logo" descr="National Institutes of Health Office of Extramural Research logo">
            <a:extLst>
              <a:ext uri="{FF2B5EF4-FFF2-40B4-BE49-F238E27FC236}">
                <a16:creationId xmlns:a16="http://schemas.microsoft.com/office/drawing/2014/main" id="{716A99FF-AE70-4566-BE1C-1E98E5B95E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304787" y="2835679"/>
            <a:ext cx="4320911" cy="669787"/>
          </a:xfrm>
          <a:prstGeom prst="rect">
            <a:avLst/>
          </a:prstGeom>
        </p:spPr>
      </p:pic>
      <p:sp>
        <p:nvSpPr>
          <p:cNvPr id="4" name="Social media links">
            <a:extLst>
              <a:ext uri="{FF2B5EF4-FFF2-40B4-BE49-F238E27FC236}">
                <a16:creationId xmlns:a16="http://schemas.microsoft.com/office/drawing/2014/main" id="{AB2FF5F1-446D-44F3-9FE1-EC31FDDF6AB8}"/>
              </a:ext>
            </a:extLst>
          </p:cNvPr>
          <p:cNvSpPr txBox="1">
            <a:spLocks/>
          </p:cNvSpPr>
          <p:nvPr userDrawn="1"/>
        </p:nvSpPr>
        <p:spPr>
          <a:xfrm>
            <a:off x="2379513" y="4301389"/>
            <a:ext cx="3136105" cy="1769350"/>
          </a:xfrm>
          <a:prstGeom prst="rect">
            <a:avLst/>
          </a:prstGeom>
        </p:spPr>
        <p:txBody>
          <a:bodyPr>
            <a:noAutofit/>
          </a:bodyPr>
          <a:lstStyle>
            <a:lvl1pPr marL="0" indent="0" algn="l" defTabSz="914400" rtl="0" eaLnBrk="1" latinLnBrk="0" hangingPunct="1">
              <a:lnSpc>
                <a:spcPct val="90000"/>
              </a:lnSpc>
              <a:spcBef>
                <a:spcPts val="800"/>
              </a:spcBef>
              <a:buFont typeface="Arial" panose="020B0604020202020204" pitchFamily="34" charset="0"/>
              <a:buNone/>
              <a:defRPr sz="1500" b="0" i="0" kern="1200" spc="8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a:t>grants.nih.gov/grants/oer.htm</a:t>
            </a:r>
          </a:p>
          <a:p>
            <a:endParaRPr lang="en-US"/>
          </a:p>
          <a:p>
            <a:r>
              <a:rPr lang="en-US"/>
              <a:t>grantsinfo@od.nih.gov</a:t>
            </a:r>
          </a:p>
          <a:p>
            <a:endParaRPr lang="en-US"/>
          </a:p>
          <a:p>
            <a:r>
              <a:rPr lang="en-US"/>
              <a:t>@</a:t>
            </a:r>
            <a:r>
              <a:rPr lang="en-US" err="1"/>
              <a:t>NIHGrants</a:t>
            </a:r>
            <a:endParaRPr lang="en-US"/>
          </a:p>
        </p:txBody>
      </p:sp>
      <p:sp>
        <p:nvSpPr>
          <p:cNvPr id="5" name="Social media outlets">
            <a:extLst>
              <a:ext uri="{FF2B5EF4-FFF2-40B4-BE49-F238E27FC236}">
                <a16:creationId xmlns:a16="http://schemas.microsoft.com/office/drawing/2014/main" id="{9BE50AA1-DCC3-45CF-871D-89642BE58EAF}"/>
              </a:ext>
            </a:extLst>
          </p:cNvPr>
          <p:cNvSpPr txBox="1">
            <a:spLocks/>
          </p:cNvSpPr>
          <p:nvPr userDrawn="1"/>
        </p:nvSpPr>
        <p:spPr>
          <a:xfrm>
            <a:off x="1295393" y="4373892"/>
            <a:ext cx="1084120" cy="1769350"/>
          </a:xfrm>
          <a:prstGeom prst="rect">
            <a:avLst/>
          </a:prstGeom>
        </p:spPr>
        <p:txBody>
          <a:bodyPr>
            <a:normAutofit/>
          </a:bodyPr>
          <a:lstStyle>
            <a:lvl1pPr marL="0" indent="0" algn="r" defTabSz="914400" rtl="0" eaLnBrk="1" latinLnBrk="0" hangingPunct="1">
              <a:lnSpc>
                <a:spcPct val="90000"/>
              </a:lnSpc>
              <a:spcBef>
                <a:spcPts val="1000"/>
              </a:spcBef>
              <a:buFont typeface="Arial" panose="020B0604020202020204" pitchFamily="34" charset="0"/>
              <a:buNone/>
              <a:defRPr sz="1200" b="0" i="0" kern="1200" spc="80" baseline="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l"/>
            <a:r>
              <a:rPr lang="en-US"/>
              <a:t>WEBSITE </a:t>
            </a:r>
          </a:p>
          <a:p>
            <a:pPr algn="l"/>
            <a:endParaRPr lang="en-US"/>
          </a:p>
          <a:p>
            <a:pPr algn="l"/>
            <a:r>
              <a:rPr lang="en-US"/>
              <a:t>EMAIL </a:t>
            </a:r>
          </a:p>
          <a:p>
            <a:pPr algn="l"/>
            <a:endParaRPr lang="en-US"/>
          </a:p>
          <a:p>
            <a:pPr algn="l"/>
            <a:r>
              <a:rPr lang="en-US"/>
              <a:t>TWITTER </a:t>
            </a:r>
          </a:p>
        </p:txBody>
      </p:sp>
      <p:sp>
        <p:nvSpPr>
          <p:cNvPr id="7" name="Title">
            <a:extLst>
              <a:ext uri="{FF2B5EF4-FFF2-40B4-BE49-F238E27FC236}">
                <a16:creationId xmlns:a16="http://schemas.microsoft.com/office/drawing/2014/main" id="{2E961436-BBFD-4DC6-A6BE-820708279F9E}"/>
              </a:ext>
            </a:extLst>
          </p:cNvPr>
          <p:cNvSpPr txBox="1">
            <a:spLocks/>
          </p:cNvSpPr>
          <p:nvPr userDrawn="1"/>
        </p:nvSpPr>
        <p:spPr>
          <a:xfrm>
            <a:off x="890277" y="2554857"/>
            <a:ext cx="3996937" cy="1325563"/>
          </a:xfrm>
          <a:prstGeom prst="rect">
            <a:avLst/>
          </a:prstGeom>
        </p:spPr>
        <p:txBody>
          <a:bodyPr anchor="ctr">
            <a:normAutofit/>
          </a:bodyPr>
          <a:lstStyle>
            <a:lvl1pPr algn="ctr" defTabSz="914400" rtl="0" eaLnBrk="1" latinLnBrk="0" hangingPunct="1">
              <a:lnSpc>
                <a:spcPct val="90000"/>
              </a:lnSpc>
              <a:spcBef>
                <a:spcPct val="0"/>
              </a:spcBef>
              <a:buNone/>
              <a:defRPr sz="4800" b="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Contact Us</a:t>
            </a:r>
          </a:p>
        </p:txBody>
      </p:sp>
    </p:spTree>
    <p:extLst>
      <p:ext uri="{BB962C8B-B14F-4D97-AF65-F5344CB8AC3E}">
        <p14:creationId xmlns:p14="http://schemas.microsoft.com/office/powerpoint/2010/main" val="2081864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INTERNAL USE: For help visit rippleeffect.com">
    <p:spTree>
      <p:nvGrpSpPr>
        <p:cNvPr id="1" name=""/>
        <p:cNvGrpSpPr/>
        <p:nvPr/>
      </p:nvGrpSpPr>
      <p:grpSpPr>
        <a:xfrm>
          <a:off x="0" y="0"/>
          <a:ext cx="0" cy="0"/>
          <a:chOff x="0" y="0"/>
          <a:chExt cx="0" cy="0"/>
        </a:xfrm>
      </p:grpSpPr>
      <p:sp>
        <p:nvSpPr>
          <p:cNvPr id="12" name="Freeform: Shape">
            <a:extLst>
              <a:ext uri="{FF2B5EF4-FFF2-40B4-BE49-F238E27FC236}">
                <a16:creationId xmlns:a16="http://schemas.microsoft.com/office/drawing/2014/main" id="{F23DF887-9F11-47DC-9A0F-AFB1708A012C}"/>
              </a:ext>
            </a:extLst>
          </p:cNvPr>
          <p:cNvSpPr/>
          <p:nvPr userDrawn="1"/>
        </p:nvSpPr>
        <p:spPr>
          <a:xfrm rot="5400000">
            <a:off x="288427" y="-288428"/>
            <a:ext cx="6843087" cy="7419940"/>
          </a:xfrm>
          <a:custGeom>
            <a:avLst/>
            <a:gdLst>
              <a:gd name="connsiteX0" fmla="*/ 6843087 w 6843087"/>
              <a:gd name="connsiteY0" fmla="*/ 0 h 7419940"/>
              <a:gd name="connsiteX1" fmla="*/ 6843087 w 6843087"/>
              <a:gd name="connsiteY1" fmla="*/ 580445 h 7419940"/>
              <a:gd name="connsiteX2" fmla="*/ 6843087 w 6843087"/>
              <a:gd name="connsiteY2" fmla="*/ 6839495 h 7419940"/>
              <a:gd name="connsiteX3" fmla="*/ 6843087 w 6843087"/>
              <a:gd name="connsiteY3" fmla="*/ 7419940 h 7419940"/>
              <a:gd name="connsiteX4" fmla="*/ 0 w 6843087"/>
              <a:gd name="connsiteY4" fmla="*/ 7419940 h 7419940"/>
              <a:gd name="connsiteX5" fmla="*/ 0 w 6843087"/>
              <a:gd name="connsiteY5" fmla="*/ 6839495 h 7419940"/>
              <a:gd name="connsiteX6" fmla="*/ 0 w 6843087"/>
              <a:gd name="connsiteY6" fmla="*/ 2412170 h 7419940"/>
              <a:gd name="connsiteX7" fmla="*/ 0 w 6843087"/>
              <a:gd name="connsiteY7" fmla="*/ 1831725 h 741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43087" h="7419940">
                <a:moveTo>
                  <a:pt x="6843087" y="0"/>
                </a:moveTo>
                <a:lnTo>
                  <a:pt x="6843087" y="580445"/>
                </a:lnTo>
                <a:lnTo>
                  <a:pt x="6843087" y="6839495"/>
                </a:lnTo>
                <a:lnTo>
                  <a:pt x="6843087" y="7419940"/>
                </a:lnTo>
                <a:lnTo>
                  <a:pt x="0" y="7419940"/>
                </a:lnTo>
                <a:lnTo>
                  <a:pt x="0" y="6839495"/>
                </a:lnTo>
                <a:lnTo>
                  <a:pt x="0" y="2412170"/>
                </a:lnTo>
                <a:lnTo>
                  <a:pt x="0" y="1831725"/>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Ripple Effect Communications, Inc. logo" descr="Ripple Effect Communications, Inc. logo">
            <a:extLst>
              <a:ext uri="{FF2B5EF4-FFF2-40B4-BE49-F238E27FC236}">
                <a16:creationId xmlns:a16="http://schemas.microsoft.com/office/drawing/2014/main" id="{716A99FF-AE70-4566-BE1C-1E98E5B95E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3125" y="2797722"/>
            <a:ext cx="3604234" cy="669787"/>
          </a:xfrm>
          <a:prstGeom prst="rect">
            <a:avLst/>
          </a:prstGeom>
        </p:spPr>
      </p:pic>
      <p:grpSp>
        <p:nvGrpSpPr>
          <p:cNvPr id="9" name="Social Media">
            <a:extLst>
              <a:ext uri="{FF2B5EF4-FFF2-40B4-BE49-F238E27FC236}">
                <a16:creationId xmlns:a16="http://schemas.microsoft.com/office/drawing/2014/main" id="{06083B14-6B4F-479D-8B23-B1CE88FE19C0}"/>
              </a:ext>
            </a:extLst>
          </p:cNvPr>
          <p:cNvGrpSpPr/>
          <p:nvPr userDrawn="1"/>
        </p:nvGrpSpPr>
        <p:grpSpPr>
          <a:xfrm>
            <a:off x="965200" y="4579453"/>
            <a:ext cx="4268312" cy="1841853"/>
            <a:chOff x="7083777" y="4473575"/>
            <a:chExt cx="4268312" cy="1841853"/>
          </a:xfrm>
        </p:grpSpPr>
        <p:sp>
          <p:nvSpPr>
            <p:cNvPr id="10" name="Social Media Outlets">
              <a:extLst>
                <a:ext uri="{FF2B5EF4-FFF2-40B4-BE49-F238E27FC236}">
                  <a16:creationId xmlns:a16="http://schemas.microsoft.com/office/drawing/2014/main" id="{24D0CE48-B1EE-47F4-9396-6B2667BD5315}"/>
                </a:ext>
              </a:extLst>
            </p:cNvPr>
            <p:cNvSpPr txBox="1">
              <a:spLocks/>
            </p:cNvSpPr>
            <p:nvPr/>
          </p:nvSpPr>
          <p:spPr>
            <a:xfrm>
              <a:off x="7083777" y="4546078"/>
              <a:ext cx="1132207" cy="1769350"/>
            </a:xfrm>
            <a:prstGeom prst="rect">
              <a:avLst/>
            </a:prstGeom>
          </p:spPr>
          <p:txBody>
            <a:bodyPr>
              <a:normAutofit/>
            </a:bodyPr>
            <a:lstStyle>
              <a:lvl1pPr marL="0" indent="0" algn="r" defTabSz="914400" rtl="0" eaLnBrk="1" latinLnBrk="0" hangingPunct="1">
                <a:lnSpc>
                  <a:spcPct val="90000"/>
                </a:lnSpc>
                <a:spcBef>
                  <a:spcPts val="1000"/>
                </a:spcBef>
                <a:buFont typeface="Arial" panose="020B0604020202020204" pitchFamily="34" charset="0"/>
                <a:buNone/>
                <a:defRPr sz="1200" b="0" i="0" kern="1200" spc="80" baseline="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l"/>
              <a:r>
                <a:rPr lang="en-US"/>
                <a:t>WEBSITE </a:t>
              </a:r>
            </a:p>
            <a:p>
              <a:pPr algn="l"/>
              <a:endParaRPr lang="en-US"/>
            </a:p>
            <a:p>
              <a:pPr algn="l"/>
              <a:r>
                <a:rPr lang="en-US"/>
                <a:t>FACEBOOK </a:t>
              </a:r>
            </a:p>
            <a:p>
              <a:pPr algn="l"/>
              <a:endParaRPr lang="en-US"/>
            </a:p>
            <a:p>
              <a:pPr algn="l"/>
              <a:r>
                <a:rPr lang="en-US"/>
                <a:t>TWITTER </a:t>
              </a:r>
            </a:p>
          </p:txBody>
        </p:sp>
        <p:sp>
          <p:nvSpPr>
            <p:cNvPr id="11" name="Social Media Links">
              <a:extLst>
                <a:ext uri="{FF2B5EF4-FFF2-40B4-BE49-F238E27FC236}">
                  <a16:creationId xmlns:a16="http://schemas.microsoft.com/office/drawing/2014/main" id="{2EDF957F-C662-49F4-AB9F-00FEBDF22A24}"/>
                </a:ext>
              </a:extLst>
            </p:cNvPr>
            <p:cNvSpPr txBox="1">
              <a:spLocks/>
            </p:cNvSpPr>
            <p:nvPr/>
          </p:nvSpPr>
          <p:spPr>
            <a:xfrm>
              <a:off x="8215984" y="4473575"/>
              <a:ext cx="3136105" cy="1769350"/>
            </a:xfrm>
            <a:prstGeom prst="rect">
              <a:avLst/>
            </a:prstGeom>
          </p:spPr>
          <p:txBody>
            <a:bodyPr>
              <a:noAutofit/>
            </a:bodyPr>
            <a:lstStyle>
              <a:lvl1pPr marL="0" indent="0" algn="l" defTabSz="914400" rtl="0" eaLnBrk="1" latinLnBrk="0" hangingPunct="1">
                <a:lnSpc>
                  <a:spcPct val="90000"/>
                </a:lnSpc>
                <a:spcBef>
                  <a:spcPts val="800"/>
                </a:spcBef>
                <a:buFont typeface="Arial" panose="020B0604020202020204" pitchFamily="34" charset="0"/>
                <a:buNone/>
                <a:defRPr sz="1500" b="0" i="0" kern="1200" spc="8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a:t>rippleeffect.com</a:t>
              </a:r>
            </a:p>
            <a:p>
              <a:endParaRPr lang="en-US"/>
            </a:p>
            <a:p>
              <a:r>
                <a:rPr lang="en-US"/>
                <a:t>/</a:t>
              </a:r>
              <a:r>
                <a:rPr lang="en-US" err="1"/>
                <a:t>futurerippler</a:t>
              </a:r>
              <a:endParaRPr lang="en-US"/>
            </a:p>
            <a:p>
              <a:endParaRPr lang="en-US"/>
            </a:p>
            <a:p>
              <a:r>
                <a:rPr lang="en-US"/>
                <a:t>@</a:t>
              </a:r>
              <a:r>
                <a:rPr lang="en-US" err="1"/>
                <a:t>rippleeffectcom</a:t>
              </a:r>
              <a:endParaRPr lang="en-US"/>
            </a:p>
          </p:txBody>
        </p:sp>
      </p:grpSp>
      <p:sp>
        <p:nvSpPr>
          <p:cNvPr id="8" name="Title">
            <a:extLst>
              <a:ext uri="{FF2B5EF4-FFF2-40B4-BE49-F238E27FC236}">
                <a16:creationId xmlns:a16="http://schemas.microsoft.com/office/drawing/2014/main" id="{D1F73288-C3C5-4AB3-ABE6-23A6BA4058DA}"/>
              </a:ext>
            </a:extLst>
          </p:cNvPr>
          <p:cNvSpPr txBox="1">
            <a:spLocks/>
          </p:cNvSpPr>
          <p:nvPr userDrawn="1"/>
        </p:nvSpPr>
        <p:spPr>
          <a:xfrm>
            <a:off x="260838" y="2283142"/>
            <a:ext cx="5791200" cy="1698948"/>
          </a:xfrm>
          <a:prstGeom prst="rect">
            <a:avLst/>
          </a:prstGeom>
        </p:spPr>
        <p:txBody>
          <a:bodyPr anchor="b">
            <a:noAutofit/>
          </a:bodyPr>
          <a:lstStyle>
            <a:lvl1pPr algn="ctr" defTabSz="914400" rtl="0" eaLnBrk="1" latinLnBrk="0" hangingPunct="1">
              <a:lnSpc>
                <a:spcPct val="90000"/>
              </a:lnSpc>
              <a:spcBef>
                <a:spcPct val="0"/>
              </a:spcBef>
              <a:buNone/>
              <a:defRPr sz="4800" b="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For more information about this template:</a:t>
            </a:r>
          </a:p>
        </p:txBody>
      </p:sp>
    </p:spTree>
    <p:extLst>
      <p:ext uri="{BB962C8B-B14F-4D97-AF65-F5344CB8AC3E}">
        <p14:creationId xmlns:p14="http://schemas.microsoft.com/office/powerpoint/2010/main" val="3010715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848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or pull quote">
    <p:spTree>
      <p:nvGrpSpPr>
        <p:cNvPr id="1" name=""/>
        <p:cNvGrpSpPr/>
        <p:nvPr/>
      </p:nvGrpSpPr>
      <p:grpSpPr>
        <a:xfrm>
          <a:off x="0" y="0"/>
          <a:ext cx="0" cy="0"/>
          <a:chOff x="0" y="0"/>
          <a:chExt cx="0" cy="0"/>
        </a:xfrm>
      </p:grpSpPr>
      <p:pic>
        <p:nvPicPr>
          <p:cNvPr id="40" name="National Institutes of Health Office of Extramural Health logo" descr="National Institutes of Health Office of Extramural Research logo">
            <a:extLst>
              <a:ext uri="{FF2B5EF4-FFF2-40B4-BE49-F238E27FC236}">
                <a16:creationId xmlns:a16="http://schemas.microsoft.com/office/drawing/2014/main" id="{716A99FF-AE70-4566-BE1C-1E98E5B95E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41955" y="6010604"/>
            <a:ext cx="3298110" cy="511242"/>
          </a:xfrm>
          <a:prstGeom prst="rect">
            <a:avLst/>
          </a:prstGeom>
        </p:spPr>
      </p:pic>
      <p:sp>
        <p:nvSpPr>
          <p:cNvPr id="5" name="Rectangle 2">
            <a:extLst>
              <a:ext uri="{FF2B5EF4-FFF2-40B4-BE49-F238E27FC236}">
                <a16:creationId xmlns:a16="http://schemas.microsoft.com/office/drawing/2014/main" id="{96D1DDBC-2885-45F4-A36C-93F35D0D15EC}"/>
              </a:ext>
            </a:extLst>
          </p:cNvPr>
          <p:cNvSpPr/>
          <p:nvPr userDrawn="1"/>
        </p:nvSpPr>
        <p:spPr>
          <a:xfrm>
            <a:off x="3777974" y="934648"/>
            <a:ext cx="4658627" cy="43169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a:extLst>
              <a:ext uri="{FF2B5EF4-FFF2-40B4-BE49-F238E27FC236}">
                <a16:creationId xmlns:a16="http://schemas.microsoft.com/office/drawing/2014/main" id="{5BE28392-70FA-4878-9A63-66FDB0393643}"/>
              </a:ext>
            </a:extLst>
          </p:cNvPr>
          <p:cNvSpPr>
            <a:spLocks noGrp="1"/>
          </p:cNvSpPr>
          <p:nvPr>
            <p:ph type="title"/>
          </p:nvPr>
        </p:nvSpPr>
        <p:spPr>
          <a:xfrm>
            <a:off x="4379701" y="1933574"/>
            <a:ext cx="3424237" cy="2982913"/>
          </a:xfrm>
        </p:spPr>
        <p:txBody>
          <a:bodyPr anchor="t">
            <a:normAutofit/>
          </a:bodyPr>
          <a:lstStyle>
            <a:lvl1pPr>
              <a:lnSpc>
                <a:spcPts val="4200"/>
              </a:lnSpc>
              <a:defRPr sz="3200" cap="all" baseline="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r>
              <a:rPr lang="en-US"/>
              <a:t>Click to edit Master title style</a:t>
            </a:r>
          </a:p>
        </p:txBody>
      </p:sp>
      <p:sp>
        <p:nvSpPr>
          <p:cNvPr id="8" name="Rectangle 1">
            <a:extLst>
              <a:ext uri="{FF2B5EF4-FFF2-40B4-BE49-F238E27FC236}">
                <a16:creationId xmlns:a16="http://schemas.microsoft.com/office/drawing/2014/main" id="{508930F0-E118-4C84-B457-FECE21F707C4}"/>
              </a:ext>
            </a:extLst>
          </p:cNvPr>
          <p:cNvSpPr/>
          <p:nvPr userDrawn="1"/>
        </p:nvSpPr>
        <p:spPr>
          <a:xfrm>
            <a:off x="4379701" y="1521346"/>
            <a:ext cx="1868311" cy="1580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048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Slide Number Placeholder">
            <a:extLst>
              <a:ext uri="{FF2B5EF4-FFF2-40B4-BE49-F238E27FC236}">
                <a16:creationId xmlns:a16="http://schemas.microsoft.com/office/drawing/2014/main" id="{68FAD0E8-2CA1-4F13-BDD9-55DF366FC737}"/>
              </a:ext>
            </a:extLst>
          </p:cNvPr>
          <p:cNvSpPr>
            <a:spLocks noGrp="1"/>
          </p:cNvSpPr>
          <p:nvPr>
            <p:ph type="sldNum" sz="quarter" idx="4"/>
          </p:nvPr>
        </p:nvSpPr>
        <p:spPr>
          <a:xfrm>
            <a:off x="8656320" y="6356350"/>
            <a:ext cx="2743200" cy="365125"/>
          </a:xfrm>
          <a:prstGeom prst="rect">
            <a:avLst/>
          </a:prstGeom>
        </p:spPr>
        <p:txBody>
          <a:bodyPr anchor="ctr"/>
          <a:lstStyle>
            <a:lvl1pPr algn="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3" name="Content Placeholder">
            <a:extLst>
              <a:ext uri="{FF2B5EF4-FFF2-40B4-BE49-F238E27FC236}">
                <a16:creationId xmlns:a16="http://schemas.microsoft.com/office/drawing/2014/main" id="{37301DAC-9CD1-487B-9237-981D9C492F0A}"/>
              </a:ext>
            </a:extLst>
          </p:cNvPr>
          <p:cNvSpPr>
            <a:spLocks noGrp="1"/>
          </p:cNvSpPr>
          <p:nvPr>
            <p:ph idx="1"/>
          </p:nvPr>
        </p:nvSpPr>
        <p:spPr/>
        <p:txBody>
          <a:bodyPr/>
          <a:lstStyle>
            <a:lvl1pPr>
              <a:buClr>
                <a:srgbClr val="59A80F"/>
              </a:buClr>
              <a:defRPr>
                <a:latin typeface="Open Sans" panose="020B0604020202020204" charset="0"/>
                <a:ea typeface="Open Sans" panose="020B0604020202020204" charset="0"/>
                <a:cs typeface="Open Sans" panose="020B0604020202020204" charset="0"/>
              </a:defRPr>
            </a:lvl1pPr>
            <a:lvl2pPr>
              <a:buClr>
                <a:srgbClr val="59A80F"/>
              </a:buClr>
              <a:defRPr>
                <a:latin typeface="Open Sans" panose="020B0604020202020204" charset="0"/>
                <a:ea typeface="Open Sans" panose="020B0604020202020204" charset="0"/>
                <a:cs typeface="Open Sans" panose="020B0604020202020204" charset="0"/>
              </a:defRPr>
            </a:lvl2pPr>
            <a:lvl3pPr>
              <a:buClr>
                <a:srgbClr val="59A80F"/>
              </a:buClr>
              <a:defRPr>
                <a:latin typeface="Open Sans" panose="020B0604020202020204" charset="0"/>
                <a:ea typeface="Open Sans" panose="020B0604020202020204" charset="0"/>
                <a:cs typeface="Open Sans" panose="020B0604020202020204" charset="0"/>
              </a:defRPr>
            </a:lvl3pPr>
            <a:lvl4pPr>
              <a:buClr>
                <a:srgbClr val="59A80F"/>
              </a:buClr>
              <a:defRPr>
                <a:latin typeface="Open Sans" panose="020B0604020202020204" charset="0"/>
                <a:ea typeface="Open Sans" panose="020B0604020202020204" charset="0"/>
                <a:cs typeface="Open Sans" panose="020B0604020202020204" charset="0"/>
              </a:defRPr>
            </a:lvl4pPr>
            <a:lvl5pPr>
              <a:buClr>
                <a:srgbClr val="59A80F"/>
              </a:buClr>
              <a:defRPr>
                <a:latin typeface="Open Sans" panose="020B0604020202020204" charset="0"/>
                <a:ea typeface="Open Sans" panose="020B0604020202020204" charset="0"/>
                <a:cs typeface="Open Sans" panose="020B060402020202020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a:extLst>
              <a:ext uri="{FF2B5EF4-FFF2-40B4-BE49-F238E27FC236}">
                <a16:creationId xmlns:a16="http://schemas.microsoft.com/office/drawing/2014/main" id="{C2F73649-5248-4A6A-B9CD-48C88FED478C}"/>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08485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4" name="Content Placeholder 2">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59A80F"/>
              </a:buClr>
              <a:defRPr>
                <a:latin typeface="Open Sans" panose="020B0604020202020204" charset="0"/>
                <a:ea typeface="Open Sans" panose="020B0604020202020204" charset="0"/>
                <a:cs typeface="Open Sans" panose="020B0604020202020204" charset="0"/>
              </a:defRPr>
            </a:lvl1pPr>
            <a:lvl2pPr>
              <a:buClr>
                <a:srgbClr val="59A80F"/>
              </a:buClr>
              <a:defRPr>
                <a:latin typeface="Open Sans" panose="020B0604020202020204" charset="0"/>
                <a:ea typeface="Open Sans" panose="020B0604020202020204" charset="0"/>
                <a:cs typeface="Open Sans" panose="020B0604020202020204" charset="0"/>
              </a:defRPr>
            </a:lvl2pPr>
            <a:lvl3pPr>
              <a:buClr>
                <a:srgbClr val="59A80F"/>
              </a:buClr>
              <a:defRPr>
                <a:latin typeface="Open Sans" panose="020B0604020202020204" charset="0"/>
                <a:ea typeface="Open Sans" panose="020B0604020202020204" charset="0"/>
                <a:cs typeface="Open Sans" panose="020B0604020202020204" charset="0"/>
              </a:defRPr>
            </a:lvl3pPr>
            <a:lvl4pPr>
              <a:buClr>
                <a:srgbClr val="59A80F"/>
              </a:buClr>
              <a:defRPr>
                <a:latin typeface="Open Sans" panose="020B0604020202020204" charset="0"/>
                <a:ea typeface="Open Sans" panose="020B0604020202020204" charset="0"/>
                <a:cs typeface="Open Sans" panose="020B0604020202020204" charset="0"/>
              </a:defRPr>
            </a:lvl4pPr>
            <a:lvl5pPr>
              <a:buClr>
                <a:srgbClr val="59A80F"/>
              </a:buClr>
              <a:defRPr>
                <a:latin typeface="Open Sans" panose="020B0604020202020204" charset="0"/>
                <a:ea typeface="Open Sans" panose="020B0604020202020204" charset="0"/>
                <a:cs typeface="Open Sans" panose="020B060402020202020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1">
            <a:extLst>
              <a:ext uri="{FF2B5EF4-FFF2-40B4-BE49-F238E27FC236}">
                <a16:creationId xmlns:a16="http://schemas.microsoft.com/office/drawing/2014/main" id="{A3BED95C-959B-4009-B6BE-3A6E9B353EB5}"/>
              </a:ext>
            </a:extLst>
          </p:cNvPr>
          <p:cNvSpPr>
            <a:spLocks noGrp="1"/>
          </p:cNvSpPr>
          <p:nvPr>
            <p:ph sz="half" idx="1"/>
          </p:nvPr>
        </p:nvSpPr>
        <p:spPr>
          <a:xfrm>
            <a:off x="838200" y="1825625"/>
            <a:ext cx="5181600" cy="4351338"/>
          </a:xfrm>
        </p:spPr>
        <p:txBody>
          <a:bodyPr/>
          <a:lstStyle>
            <a:lvl1pPr>
              <a:buClr>
                <a:srgbClr val="59A80F"/>
              </a:buClr>
              <a:defRPr>
                <a:latin typeface="Open Sans" panose="020B0604020202020204" charset="0"/>
                <a:ea typeface="Open Sans" panose="020B0604020202020204" charset="0"/>
                <a:cs typeface="Open Sans" panose="020B0604020202020204" charset="0"/>
              </a:defRPr>
            </a:lvl1pPr>
            <a:lvl2pPr>
              <a:buClr>
                <a:srgbClr val="59A80F"/>
              </a:buClr>
              <a:defRPr>
                <a:latin typeface="Open Sans" panose="020B0604020202020204" charset="0"/>
                <a:ea typeface="Open Sans" panose="020B0604020202020204" charset="0"/>
                <a:cs typeface="Open Sans" panose="020B0604020202020204" charset="0"/>
              </a:defRPr>
            </a:lvl2pPr>
            <a:lvl3pPr>
              <a:buClr>
                <a:srgbClr val="59A80F"/>
              </a:buClr>
              <a:defRPr>
                <a:latin typeface="Open Sans" panose="020B0604020202020204" charset="0"/>
                <a:ea typeface="Open Sans" panose="020B0604020202020204" charset="0"/>
                <a:cs typeface="Open Sans" panose="020B0604020202020204" charset="0"/>
              </a:defRPr>
            </a:lvl3pPr>
            <a:lvl4pPr>
              <a:buClr>
                <a:srgbClr val="59A80F"/>
              </a:buClr>
              <a:defRPr>
                <a:latin typeface="Open Sans" panose="020B0604020202020204" charset="0"/>
                <a:ea typeface="Open Sans" panose="020B0604020202020204" charset="0"/>
                <a:cs typeface="Open Sans" panose="020B0604020202020204" charset="0"/>
              </a:defRPr>
            </a:lvl4pPr>
            <a:lvl5pPr>
              <a:buClr>
                <a:srgbClr val="59A80F"/>
              </a:buClr>
              <a:defRPr>
                <a:latin typeface="Open Sans" panose="020B0604020202020204" charset="0"/>
                <a:ea typeface="Open Sans" panose="020B0604020202020204" charset="0"/>
                <a:cs typeface="Open Sans" panose="020B060402020202020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a:extLst>
              <a:ext uri="{FF2B5EF4-FFF2-40B4-BE49-F238E27FC236}">
                <a16:creationId xmlns:a16="http://schemas.microsoft.com/office/drawing/2014/main" id="{83B1CE75-5029-47BC-BFC3-E0E1FA551F86}"/>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65354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bleed image">
    <p:spTree>
      <p:nvGrpSpPr>
        <p:cNvPr id="1" name=""/>
        <p:cNvGrpSpPr/>
        <p:nvPr/>
      </p:nvGrpSpPr>
      <p:grpSpPr>
        <a:xfrm>
          <a:off x="0" y="0"/>
          <a:ext cx="0" cy="0"/>
          <a:chOff x="0" y="0"/>
          <a:chExt cx="0" cy="0"/>
        </a:xfrm>
      </p:grpSpPr>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4" name="Content Placeholder">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a:extLst>
              <a:ext uri="{FF2B5EF4-FFF2-40B4-BE49-F238E27FC236}">
                <a16:creationId xmlns:a16="http://schemas.microsoft.com/office/drawing/2014/main" id="{5B0724C6-7FA0-4CD2-AEA1-3F66C7113541}"/>
              </a:ext>
            </a:extLst>
          </p:cNvPr>
          <p:cNvSpPr>
            <a:spLocks noGrp="1"/>
          </p:cNvSpPr>
          <p:nvPr>
            <p:ph type="pic" idx="1"/>
          </p:nvPr>
        </p:nvSpPr>
        <p:spPr>
          <a:xfrm>
            <a:off x="0" y="1825626"/>
            <a:ext cx="5995988" cy="4351338"/>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Title">
            <a:extLst>
              <a:ext uri="{FF2B5EF4-FFF2-40B4-BE49-F238E27FC236}">
                <a16:creationId xmlns:a16="http://schemas.microsoft.com/office/drawing/2014/main" id="{B1FE13CA-7956-4B78-9E6C-A61CB4E5ADD4}"/>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06153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with chart">
    <p:spTree>
      <p:nvGrpSpPr>
        <p:cNvPr id="1" name=""/>
        <p:cNvGrpSpPr/>
        <p:nvPr/>
      </p:nvGrpSpPr>
      <p:grpSpPr>
        <a:xfrm>
          <a:off x="0" y="0"/>
          <a:ext cx="0" cy="0"/>
          <a:chOff x="0" y="0"/>
          <a:chExt cx="0" cy="0"/>
        </a:xfrm>
      </p:grpSpPr>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4" name="Content Placeholder">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hart Placeholder">
            <a:extLst>
              <a:ext uri="{FF2B5EF4-FFF2-40B4-BE49-F238E27FC236}">
                <a16:creationId xmlns:a16="http://schemas.microsoft.com/office/drawing/2014/main" id="{D1BEC2BA-8BC6-4361-B2A4-C43533CC075A}"/>
              </a:ext>
            </a:extLst>
          </p:cNvPr>
          <p:cNvSpPr>
            <a:spLocks noGrp="1"/>
          </p:cNvSpPr>
          <p:nvPr>
            <p:ph type="chart" sz="quarter" idx="13"/>
          </p:nvPr>
        </p:nvSpPr>
        <p:spPr>
          <a:xfrm>
            <a:off x="838200" y="1825625"/>
            <a:ext cx="5180013" cy="4351338"/>
          </a:xfrm>
        </p:spPr>
        <p:txBody>
          <a:bodyPr/>
          <a:lstStyle/>
          <a:p>
            <a:endParaRPr lang="en-US"/>
          </a:p>
        </p:txBody>
      </p:sp>
      <p:sp>
        <p:nvSpPr>
          <p:cNvPr id="10" name="Title">
            <a:extLst>
              <a:ext uri="{FF2B5EF4-FFF2-40B4-BE49-F238E27FC236}">
                <a16:creationId xmlns:a16="http://schemas.microsoft.com/office/drawing/2014/main" id="{57A2335E-09D5-4D2E-B842-44E8BDCD49F8}"/>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169257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ividual bio/moderator">
    <p:spTree>
      <p:nvGrpSpPr>
        <p:cNvPr id="1" name=""/>
        <p:cNvGrpSpPr/>
        <p:nvPr/>
      </p:nvGrpSpPr>
      <p:grpSpPr>
        <a:xfrm>
          <a:off x="0" y="0"/>
          <a:ext cx="0" cy="0"/>
          <a:chOff x="0" y="0"/>
          <a:chExt cx="0" cy="0"/>
        </a:xfrm>
      </p:grpSpPr>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13" name="Content Placeholder 3">
            <a:extLst>
              <a:ext uri="{FF2B5EF4-FFF2-40B4-BE49-F238E27FC236}">
                <a16:creationId xmlns:a16="http://schemas.microsoft.com/office/drawing/2014/main" id="{2991CCDD-8D32-446F-96EF-DB143B612225}"/>
              </a:ext>
            </a:extLst>
          </p:cNvPr>
          <p:cNvSpPr>
            <a:spLocks noGrp="1"/>
          </p:cNvSpPr>
          <p:nvPr>
            <p:ph sz="half" idx="2"/>
          </p:nvPr>
        </p:nvSpPr>
        <p:spPr>
          <a:xfrm>
            <a:off x="6172200" y="1825625"/>
            <a:ext cx="5181600" cy="4351338"/>
          </a:xfrm>
        </p:spPr>
        <p:txBody>
          <a:bodyPr anchor="ctr"/>
          <a:lstStyle>
            <a:lvl1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59A80F"/>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2">
            <a:extLst>
              <a:ext uri="{FF2B5EF4-FFF2-40B4-BE49-F238E27FC236}">
                <a16:creationId xmlns:a16="http://schemas.microsoft.com/office/drawing/2014/main" id="{78489BB8-0A91-4510-A4E7-3681D7876E97}"/>
              </a:ext>
            </a:extLst>
          </p:cNvPr>
          <p:cNvSpPr>
            <a:spLocks noGrp="1"/>
          </p:cNvSpPr>
          <p:nvPr>
            <p:ph sz="half" idx="17" hasCustomPrompt="1"/>
          </p:nvPr>
        </p:nvSpPr>
        <p:spPr>
          <a:xfrm>
            <a:off x="1439992" y="5481291"/>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Content Placeholder 1">
            <a:extLst>
              <a:ext uri="{FF2B5EF4-FFF2-40B4-BE49-F238E27FC236}">
                <a16:creationId xmlns:a16="http://schemas.microsoft.com/office/drawing/2014/main" id="{7F0C7D94-0A8B-4E2F-BD78-C049C5011E63}"/>
              </a:ext>
            </a:extLst>
          </p:cNvPr>
          <p:cNvSpPr>
            <a:spLocks noGrp="1"/>
          </p:cNvSpPr>
          <p:nvPr>
            <p:ph sz="half" idx="16" hasCustomPrompt="1"/>
          </p:nvPr>
        </p:nvSpPr>
        <p:spPr>
          <a:xfrm>
            <a:off x="1439992" y="5217589"/>
            <a:ext cx="3848178"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1">
            <a:extLst>
              <a:ext uri="{FF2B5EF4-FFF2-40B4-BE49-F238E27FC236}">
                <a16:creationId xmlns:a16="http://schemas.microsoft.com/office/drawing/2014/main" id="{EF507428-4A93-42B4-B2E0-CD72394E1880}"/>
              </a:ext>
            </a:extLst>
          </p:cNvPr>
          <p:cNvSpPr>
            <a:spLocks noGrp="1"/>
          </p:cNvSpPr>
          <p:nvPr>
            <p:ph type="pic" idx="1"/>
          </p:nvPr>
        </p:nvSpPr>
        <p:spPr>
          <a:xfrm>
            <a:off x="1992481" y="2157284"/>
            <a:ext cx="2743200" cy="2743200"/>
          </a:xfrm>
          <a:prstGeom prst="ellipse">
            <a:avLst/>
          </a:prstGeom>
          <a:solidFill>
            <a:schemeClr val="bg1"/>
          </a:solid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Oval">
            <a:extLst>
              <a:ext uri="{FF2B5EF4-FFF2-40B4-BE49-F238E27FC236}">
                <a16:creationId xmlns:a16="http://schemas.microsoft.com/office/drawing/2014/main" id="{6B815260-A5D0-4FA7-A4C9-BC8761B49EC3}"/>
              </a:ext>
            </a:extLst>
          </p:cNvPr>
          <p:cNvSpPr/>
          <p:nvPr userDrawn="1"/>
        </p:nvSpPr>
        <p:spPr>
          <a:xfrm>
            <a:off x="1874215" y="2039018"/>
            <a:ext cx="2979731" cy="2979731"/>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a:extLst>
              <a:ext uri="{FF2B5EF4-FFF2-40B4-BE49-F238E27FC236}">
                <a16:creationId xmlns:a16="http://schemas.microsoft.com/office/drawing/2014/main" id="{353F6414-3B35-4174-B310-CAB0034FFA34}"/>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4273518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et team -1 ">
    <p:spTree>
      <p:nvGrpSpPr>
        <p:cNvPr id="1" name=""/>
        <p:cNvGrpSpPr/>
        <p:nvPr/>
      </p:nvGrpSpPr>
      <p:grpSpPr>
        <a:xfrm>
          <a:off x="0" y="0"/>
          <a:ext cx="0" cy="0"/>
          <a:chOff x="0" y="0"/>
          <a:chExt cx="0" cy="0"/>
        </a:xfrm>
      </p:grpSpPr>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18" name="Content Placeholder b">
            <a:extLst>
              <a:ext uri="{FF2B5EF4-FFF2-40B4-BE49-F238E27FC236}">
                <a16:creationId xmlns:a16="http://schemas.microsoft.com/office/drawing/2014/main" id="{78489BB8-0A91-4510-A4E7-3681D7876E97}"/>
              </a:ext>
            </a:extLst>
          </p:cNvPr>
          <p:cNvSpPr>
            <a:spLocks noGrp="1"/>
          </p:cNvSpPr>
          <p:nvPr>
            <p:ph sz="half" idx="17" hasCustomPrompt="1"/>
          </p:nvPr>
        </p:nvSpPr>
        <p:spPr>
          <a:xfrm>
            <a:off x="4171911"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Content Placeholder a">
            <a:extLst>
              <a:ext uri="{FF2B5EF4-FFF2-40B4-BE49-F238E27FC236}">
                <a16:creationId xmlns:a16="http://schemas.microsoft.com/office/drawing/2014/main" id="{7F0C7D94-0A8B-4E2F-BD78-C049C5011E63}"/>
              </a:ext>
            </a:extLst>
          </p:cNvPr>
          <p:cNvSpPr>
            <a:spLocks noGrp="1"/>
          </p:cNvSpPr>
          <p:nvPr>
            <p:ph sz="half" idx="16" hasCustomPrompt="1"/>
          </p:nvPr>
        </p:nvSpPr>
        <p:spPr>
          <a:xfrm>
            <a:off x="4171911" y="5370840"/>
            <a:ext cx="3848178"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a:extLst>
              <a:ext uri="{FF2B5EF4-FFF2-40B4-BE49-F238E27FC236}">
                <a16:creationId xmlns:a16="http://schemas.microsoft.com/office/drawing/2014/main" id="{EF507428-4A93-42B4-B2E0-CD72394E1880}"/>
              </a:ext>
            </a:extLst>
          </p:cNvPr>
          <p:cNvSpPr>
            <a:spLocks noGrp="1"/>
          </p:cNvSpPr>
          <p:nvPr>
            <p:ph type="pic" idx="1"/>
          </p:nvPr>
        </p:nvSpPr>
        <p:spPr>
          <a:xfrm>
            <a:off x="4715808" y="2192269"/>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Oval">
            <a:extLst>
              <a:ext uri="{FF2B5EF4-FFF2-40B4-BE49-F238E27FC236}">
                <a16:creationId xmlns:a16="http://schemas.microsoft.com/office/drawing/2014/main" id="{1E95E197-296B-486D-948A-76666AA18A65}"/>
              </a:ext>
            </a:extLst>
          </p:cNvPr>
          <p:cNvSpPr/>
          <p:nvPr userDrawn="1"/>
        </p:nvSpPr>
        <p:spPr>
          <a:xfrm>
            <a:off x="4597543" y="2074004"/>
            <a:ext cx="2979731" cy="2979731"/>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a:extLst>
              <a:ext uri="{FF2B5EF4-FFF2-40B4-BE49-F238E27FC236}">
                <a16:creationId xmlns:a16="http://schemas.microsoft.com/office/drawing/2014/main" id="{A29CEF48-00D1-4EC3-AD76-D7D6FAF24E86}"/>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6512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et team - 2">
    <p:spTree>
      <p:nvGrpSpPr>
        <p:cNvPr id="1" name=""/>
        <p:cNvGrpSpPr/>
        <p:nvPr/>
      </p:nvGrpSpPr>
      <p:grpSpPr>
        <a:xfrm>
          <a:off x="0" y="0"/>
          <a:ext cx="0" cy="0"/>
          <a:chOff x="0" y="0"/>
          <a:chExt cx="0" cy="0"/>
        </a:xfrm>
      </p:grpSpPr>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20" name="Content Placeholder 2b">
            <a:extLst>
              <a:ext uri="{FF2B5EF4-FFF2-40B4-BE49-F238E27FC236}">
                <a16:creationId xmlns:a16="http://schemas.microsoft.com/office/drawing/2014/main" id="{46DB1E9E-5598-4E21-B6BC-593DBC2C0BE0}"/>
              </a:ext>
            </a:extLst>
          </p:cNvPr>
          <p:cNvSpPr>
            <a:spLocks noGrp="1"/>
          </p:cNvSpPr>
          <p:nvPr>
            <p:ph sz="half" idx="19" hasCustomPrompt="1"/>
          </p:nvPr>
        </p:nvSpPr>
        <p:spPr>
          <a:xfrm>
            <a:off x="6653382"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9" name="Content Placeholder 2a">
            <a:extLst>
              <a:ext uri="{FF2B5EF4-FFF2-40B4-BE49-F238E27FC236}">
                <a16:creationId xmlns:a16="http://schemas.microsoft.com/office/drawing/2014/main" id="{FB4A923A-27A2-4AB0-887F-2C09A3379A0E}"/>
              </a:ext>
            </a:extLst>
          </p:cNvPr>
          <p:cNvSpPr>
            <a:spLocks noGrp="1"/>
          </p:cNvSpPr>
          <p:nvPr>
            <p:ph sz="half" idx="18" hasCustomPrompt="1"/>
          </p:nvPr>
        </p:nvSpPr>
        <p:spPr>
          <a:xfrm>
            <a:off x="6653382" y="5370840"/>
            <a:ext cx="3848178"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2">
            <a:extLst>
              <a:ext uri="{FF2B5EF4-FFF2-40B4-BE49-F238E27FC236}">
                <a16:creationId xmlns:a16="http://schemas.microsoft.com/office/drawing/2014/main" id="{D826CE8B-31FB-4ED2-92ED-C93D69D5FEB3}"/>
              </a:ext>
            </a:extLst>
          </p:cNvPr>
          <p:cNvSpPr>
            <a:spLocks noGrp="1"/>
          </p:cNvSpPr>
          <p:nvPr>
            <p:ph type="pic" idx="14"/>
          </p:nvPr>
        </p:nvSpPr>
        <p:spPr>
          <a:xfrm>
            <a:off x="7205871" y="2310535"/>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5" name="Oval 2">
            <a:extLst>
              <a:ext uri="{FF2B5EF4-FFF2-40B4-BE49-F238E27FC236}">
                <a16:creationId xmlns:a16="http://schemas.microsoft.com/office/drawing/2014/main" id="{428F8D71-B409-4E39-8278-084A09EA4E09}"/>
              </a:ext>
            </a:extLst>
          </p:cNvPr>
          <p:cNvSpPr/>
          <p:nvPr userDrawn="1"/>
        </p:nvSpPr>
        <p:spPr>
          <a:xfrm>
            <a:off x="7087605" y="2192269"/>
            <a:ext cx="2979731" cy="2979731"/>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1b">
            <a:extLst>
              <a:ext uri="{FF2B5EF4-FFF2-40B4-BE49-F238E27FC236}">
                <a16:creationId xmlns:a16="http://schemas.microsoft.com/office/drawing/2014/main" id="{78489BB8-0A91-4510-A4E7-3681D7876E97}"/>
              </a:ext>
            </a:extLst>
          </p:cNvPr>
          <p:cNvSpPr>
            <a:spLocks noGrp="1"/>
          </p:cNvSpPr>
          <p:nvPr>
            <p:ph sz="half" idx="17" hasCustomPrompt="1"/>
          </p:nvPr>
        </p:nvSpPr>
        <p:spPr>
          <a:xfrm>
            <a:off x="1495117"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Content Placeholder 1a">
            <a:extLst>
              <a:ext uri="{FF2B5EF4-FFF2-40B4-BE49-F238E27FC236}">
                <a16:creationId xmlns:a16="http://schemas.microsoft.com/office/drawing/2014/main" id="{7F0C7D94-0A8B-4E2F-BD78-C049C5011E63}"/>
              </a:ext>
            </a:extLst>
          </p:cNvPr>
          <p:cNvSpPr>
            <a:spLocks noGrp="1"/>
          </p:cNvSpPr>
          <p:nvPr>
            <p:ph sz="half" idx="16" hasCustomPrompt="1"/>
          </p:nvPr>
        </p:nvSpPr>
        <p:spPr>
          <a:xfrm>
            <a:off x="1495117" y="5370840"/>
            <a:ext cx="3848178" cy="263702"/>
          </a:xfrm>
        </p:spPr>
        <p:txBody>
          <a:bodyPr>
            <a:normAutofit/>
          </a:bodyPr>
          <a:lstStyle>
            <a:lvl1pPr marL="0" indent="0" algn="ctr">
              <a:buNone/>
              <a:defRPr sz="1600" cap="all"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1">
            <a:extLst>
              <a:ext uri="{FF2B5EF4-FFF2-40B4-BE49-F238E27FC236}">
                <a16:creationId xmlns:a16="http://schemas.microsoft.com/office/drawing/2014/main" id="{EF507428-4A93-42B4-B2E0-CD72394E1880}"/>
              </a:ext>
            </a:extLst>
          </p:cNvPr>
          <p:cNvSpPr>
            <a:spLocks noGrp="1"/>
          </p:cNvSpPr>
          <p:nvPr>
            <p:ph type="pic" idx="1"/>
          </p:nvPr>
        </p:nvSpPr>
        <p:spPr>
          <a:xfrm>
            <a:off x="2047606" y="2310535"/>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Oval 1">
            <a:extLst>
              <a:ext uri="{FF2B5EF4-FFF2-40B4-BE49-F238E27FC236}">
                <a16:creationId xmlns:a16="http://schemas.microsoft.com/office/drawing/2014/main" id="{0822A345-BBDB-4B7F-B49C-1F56538757FE}"/>
              </a:ext>
            </a:extLst>
          </p:cNvPr>
          <p:cNvSpPr/>
          <p:nvPr userDrawn="1"/>
        </p:nvSpPr>
        <p:spPr>
          <a:xfrm>
            <a:off x="1929340" y="2192269"/>
            <a:ext cx="2979731" cy="2979731"/>
          </a:xfrm>
          <a:prstGeom prst="ellipse">
            <a:avLst/>
          </a:prstGeom>
          <a:noFill/>
          <a:ln w="38100">
            <a:solidFill>
              <a:srgbClr val="59A8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a:extLst>
              <a:ext uri="{FF2B5EF4-FFF2-40B4-BE49-F238E27FC236}">
                <a16:creationId xmlns:a16="http://schemas.microsoft.com/office/drawing/2014/main" id="{2EF1B20B-C209-4D11-BAA7-482AA5193659}"/>
              </a:ext>
            </a:extLst>
          </p:cNvPr>
          <p:cNvSpPr>
            <a:spLocks noGrp="1"/>
          </p:cNvSpPr>
          <p:nvPr>
            <p:ph type="title"/>
          </p:nvPr>
        </p:nvSpPr>
        <p:spPr>
          <a:xfrm>
            <a:off x="838200" y="365125"/>
            <a:ext cx="10515600" cy="1325563"/>
          </a:xfrm>
        </p:spPr>
        <p:txBody>
          <a:bodyPr/>
          <a:lstStyle>
            <a:lvl1pPr>
              <a:defRPr b="0">
                <a:solidFill>
                  <a:srgbClr val="015396"/>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8789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a:extLst>
              <a:ext uri="{FF2B5EF4-FFF2-40B4-BE49-F238E27FC236}">
                <a16:creationId xmlns:a16="http://schemas.microsoft.com/office/drawing/2014/main" id="{E98AB63A-8ED8-437F-8A3C-B873E13B2A61}"/>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a:extLst>
              <a:ext uri="{FF2B5EF4-FFF2-40B4-BE49-F238E27FC236}">
                <a16:creationId xmlns:a16="http://schemas.microsoft.com/office/drawing/2014/main" id="{63C83ED6-AE85-49B9-94C0-F489E9AB4435}"/>
              </a:ext>
            </a:extLst>
          </p:cNvPr>
          <p:cNvSpPr>
            <a:spLocks noGrp="1"/>
          </p:cNvSpPr>
          <p:nvPr>
            <p:ph type="sldNum" sz="quarter" idx="4"/>
          </p:nvPr>
        </p:nvSpPr>
        <p:spPr>
          <a:xfrm>
            <a:off x="8656320" y="6356350"/>
            <a:ext cx="2743200" cy="365125"/>
          </a:xfrm>
          <a:prstGeom prst="rect">
            <a:avLst/>
          </a:prstGeom>
        </p:spPr>
        <p:txBody>
          <a:bodyPr anchor="ctr"/>
          <a:lstStyle>
            <a:lvl1pPr algn="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pic>
        <p:nvPicPr>
          <p:cNvPr id="5" name="National Institutes of Health Office of Extramural Health logo" descr="National Institutes of Health Office of Extramural Research logo">
            <a:extLst>
              <a:ext uri="{FF2B5EF4-FFF2-40B4-BE49-F238E27FC236}">
                <a16:creationId xmlns:a16="http://schemas.microsoft.com/office/drawing/2014/main" id="{90701926-2072-462D-8CF5-A04D1693E08A}"/>
              </a:ext>
            </a:extLst>
          </p:cNvPr>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850731" y="6357383"/>
            <a:ext cx="1765636" cy="275715"/>
          </a:xfrm>
          <a:prstGeom prst="rect">
            <a:avLst/>
          </a:prstGeom>
        </p:spPr>
      </p:pic>
      <p:sp>
        <p:nvSpPr>
          <p:cNvPr id="3" name="Content Placeholder">
            <a:extLst>
              <a:ext uri="{FF2B5EF4-FFF2-40B4-BE49-F238E27FC236}">
                <a16:creationId xmlns:a16="http://schemas.microsoft.com/office/drawing/2014/main" id="{39EC2936-D94A-4740-B83D-1EA436B25E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a:extLst>
              <a:ext uri="{FF2B5EF4-FFF2-40B4-BE49-F238E27FC236}">
                <a16:creationId xmlns:a16="http://schemas.microsoft.com/office/drawing/2014/main" id="{6D548E5B-1AD2-44B7-B761-15D7A1413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107697721"/>
      </p:ext>
    </p:extLst>
  </p:cSld>
  <p:clrMap bg1="lt1" tx1="dk1" bg2="lt2" tx2="dk2" accent1="accent1" accent2="accent2" accent3="accent3" accent4="accent4" accent5="accent5" accent6="accent6" hlink="hlink" folHlink="folHlink"/>
  <p:sldLayoutIdLst>
    <p:sldLayoutId id="2147483660" r:id="rId1"/>
    <p:sldLayoutId id="2147483663" r:id="rId2"/>
    <p:sldLayoutId id="2147483650" r:id="rId3"/>
    <p:sldLayoutId id="2147483652" r:id="rId4"/>
    <p:sldLayoutId id="2147483664" r:id="rId5"/>
    <p:sldLayoutId id="2147483670" r:id="rId6"/>
    <p:sldLayoutId id="2147483669" r:id="rId7"/>
    <p:sldLayoutId id="2147483668" r:id="rId8"/>
    <p:sldLayoutId id="2147483667" r:id="rId9"/>
    <p:sldLayoutId id="2147483665" r:id="rId10"/>
    <p:sldLayoutId id="2147483666" r:id="rId11"/>
    <p:sldLayoutId id="2147483653" r:id="rId12"/>
    <p:sldLayoutId id="2147483654" r:id="rId13"/>
    <p:sldLayoutId id="2147483655" r:id="rId14"/>
    <p:sldLayoutId id="2147483662" r:id="rId15"/>
    <p:sldLayoutId id="2147483671" r:id="rId16"/>
    <p:sldLayoutId id="2147483672" r:id="rId17"/>
  </p:sldLayoutIdLst>
  <p:hf hdr="0" ftr="0" dt="0"/>
  <p:txStyles>
    <p:titleStyle>
      <a:lvl1pPr algn="l" defTabSz="914400" rtl="0" eaLnBrk="1" latinLnBrk="0" hangingPunct="1">
        <a:lnSpc>
          <a:spcPct val="90000"/>
        </a:lnSpc>
        <a:spcBef>
          <a:spcPct val="0"/>
        </a:spcBef>
        <a:buNone/>
        <a:defRPr sz="4400" b="0" kern="1200">
          <a:solidFill>
            <a:srgbClr val="015396"/>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Open Sans" panose="020B0604020202020204" charset="0"/>
          <a:ea typeface="Open Sans" panose="020B0604020202020204" charset="0"/>
          <a:cs typeface="Open Sans" panose="020B060402020202020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Open Sans" panose="020B0604020202020204" charset="0"/>
          <a:ea typeface="Open Sans" panose="020B0604020202020204" charset="0"/>
          <a:cs typeface="Open Sans" panose="020B060402020202020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Open Sans" panose="020B0604020202020204" charset="0"/>
          <a:ea typeface="Open Sans" panose="020B0604020202020204" charset="0"/>
          <a:cs typeface="Open Sans" panose="020B060402020202020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Open Sans" panose="020B0604020202020204" charset="0"/>
          <a:ea typeface="Open Sans" panose="020B0604020202020204" charset="0"/>
          <a:cs typeface="Open Sans" panose="020B060402020202020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Open Sans" panose="020B0604020202020204" charset="0"/>
          <a:ea typeface="Open Sans" panose="020B0604020202020204" charset="0"/>
          <a:cs typeface="Open Sans" panose="020B060402020202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hyperlink" Target="https://www.whitehouse.gov/ostp/news-updates/2021/08/10/clear-rules-for-research-security-and-researcher-responsibility/"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3" Type="http://schemas.openxmlformats.org/officeDocument/2006/relationships/hyperlink" Target="https://grants.nih.gov/grants/guide/notice-files/NOT-OD-21-110.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hyperlink" Target="mailto:nihosbiosketch@nih.gov"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hyperlink" Target="mailto:nihosbiosketch@nih.go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rants.nih.gov/grants/guide/notice-files/NOT-OD-21-060.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hyperlink" Target="https://grants.nih.gov/grants/guide/notice-files/NOT-OD-21-138.html" TargetMode="External"/><Relationship Id="rId4" Type="http://schemas.openxmlformats.org/officeDocument/2006/relationships/hyperlink" Target="https://grants.nih.gov/grants/guide/notice-files/NOT-OD-21-128.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ofm.od.nih.gov/Pages/Grants-FFRS0.aspx" TargetMode="External"/><Relationship Id="rId7" Type="http://schemas.openxmlformats.org/officeDocument/2006/relationships/hyperlink" Target="https://grants.nih.gov/grants/guide/notice-files/NOT-OD-21-138.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grants.nih.gov/grants/guide/notice-files/NOT-OD-21-128.html" TargetMode="External"/><Relationship Id="rId5" Type="http://schemas.openxmlformats.org/officeDocument/2006/relationships/hyperlink" Target="https://grants.nih.gov/grants/guide/notice-files/NOT-OD-21-060.html" TargetMode="External"/><Relationship Id="rId4" Type="http://schemas.openxmlformats.org/officeDocument/2006/relationships/hyperlink" Target="mailto:don.geiger@NIH.gov"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grants.nih.gov/grants/guide/notice-files/NOT-OD-20-127.html" TargetMode="External"/><Relationship Id="rId3" Type="http://schemas.openxmlformats.org/officeDocument/2006/relationships/hyperlink" Target="mailto:OPERAsystemspolicy@nih.gov" TargetMode="External"/><Relationship Id="rId7" Type="http://schemas.openxmlformats.org/officeDocument/2006/relationships/hyperlink" Target="https://pms.psc.gov/training/gr-ffr-training.html" TargetMode="External"/><Relationship Id="rId12" Type="http://schemas.openxmlformats.org/officeDocument/2006/relationships/hyperlink" Target="https://grants.nih.gov/grants/guide/notice-files/NOT-OD-21-138.html"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mailto:PMSSupport@psc.hhs.gov" TargetMode="External"/><Relationship Id="rId11" Type="http://schemas.openxmlformats.org/officeDocument/2006/relationships/hyperlink" Target="https://grants.nih.gov/grants/guide/notice-files/NOT-OD-21-128.html" TargetMode="External"/><Relationship Id="rId5" Type="http://schemas.openxmlformats.org/officeDocument/2006/relationships/hyperlink" Target="http://www.psc.gov/one-dhhs" TargetMode="External"/><Relationship Id="rId10" Type="http://schemas.openxmlformats.org/officeDocument/2006/relationships/hyperlink" Target="https://grants.nih.gov/grants/guide/notice-files/NOT-OD-21-060.html" TargetMode="External"/><Relationship Id="rId4" Type="http://schemas.openxmlformats.org/officeDocument/2006/relationships/hyperlink" Target="https://grants.nih.gov/support/index.html" TargetMode="External"/><Relationship Id="rId9" Type="http://schemas.openxmlformats.org/officeDocument/2006/relationships/hyperlink" Target="https://grants.nih.gov/grants/guide/notice-files/NOT-OD-21-046.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grants.nih.gov/grants/policy/nihgps/HTML5/section_8/8.4.1_reporting.htm#Financia"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s://grants.nih.gov/grants/guide/notice-files/NOT-OD-21-149.html" TargetMode="External"/><Relationship Id="rId5" Type="http://schemas.openxmlformats.org/officeDocument/2006/relationships/hyperlink" Target="https://grants.nih.gov/grants/guide/notice-files/NOT-OD-21-102.html" TargetMode="External"/><Relationship Id="rId4" Type="http://schemas.openxmlformats.org/officeDocument/2006/relationships/hyperlink" Target="https://grants.nih.gov/grants/guide/notice-files/NOT-OD-15-135.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grants.nih.gov/grants/guide/notice-files/NOT-OD-21-169.html"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hyperlink" Target="https://grants.nih.gov/grants/guide/notice-files/NOT-OD-21-074.html" TargetMode="External"/><Relationship Id="rId3" Type="http://schemas.openxmlformats.org/officeDocument/2006/relationships/hyperlink" Target="https://grants.nih.gov/grants/guide/notice-files/NOT-OD-21-170.html" TargetMode="External"/><Relationship Id="rId7" Type="http://schemas.openxmlformats.org/officeDocument/2006/relationships/hyperlink" Target="https://grants.nih.gov/grants/guide/notice-files/NOT-OD-21-109.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grants.nih.gov/grants/guide/notice-files/NOT-OD-21-122.html" TargetMode="External"/><Relationship Id="rId5" Type="http://schemas.openxmlformats.org/officeDocument/2006/relationships/hyperlink" Target="https://grants.nih.gov/grants/guide/notice-files/NOT-OD-21-110.html" TargetMode="External"/><Relationship Id="rId10" Type="http://schemas.openxmlformats.org/officeDocument/2006/relationships/hyperlink" Target="https://grants.nih.gov/grants/guide/notice-files/NOT-OD-21-169.html" TargetMode="External"/><Relationship Id="rId4" Type="http://schemas.openxmlformats.org/officeDocument/2006/relationships/hyperlink" Target="https://grants.nih.gov/grants/guide/notice-files/NOT-OD-21-073.html" TargetMode="External"/><Relationship Id="rId9" Type="http://schemas.openxmlformats.org/officeDocument/2006/relationships/hyperlink" Target="https://grants.nih.gov/grants/electronicreceipt/files/high-level-form-change-summary-FORMS-G.pdf"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grants.nih.gov/grants/guide/notice-files/NOT-OD-21-040.html" TargetMode="External"/><Relationship Id="rId3" Type="http://schemas.openxmlformats.org/officeDocument/2006/relationships/hyperlink" Target="https://era.nih.gov/faqs.htm#IV1" TargetMode="External"/><Relationship Id="rId7" Type="http://schemas.openxmlformats.org/officeDocument/2006/relationships/hyperlink" Target="https://era.nih.gov/register-accounts/access-modules-with-federated-account.htm"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https://era.nih.gov/register-accounts/access-era-modules-via-login-gov.htm" TargetMode="External"/><Relationship Id="rId5" Type="http://schemas.openxmlformats.org/officeDocument/2006/relationships/hyperlink" Target="https://era.nih.gov/files/eRA-Commons-Roles-10-2019.pdf" TargetMode="External"/><Relationship Id="rId4" Type="http://schemas.openxmlformats.org/officeDocument/2006/relationships/hyperlink" Target="https://era.nih.gov/faqs.htm#IV2" TargetMode="External"/><Relationship Id="rId9" Type="http://schemas.openxmlformats.org/officeDocument/2006/relationships/hyperlink" Target="https://grants.nih.gov/grants/guide/notice-files/NOT-OD-21-172.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grants.nih.gov/grants/guide/notice-files/NOT-OD-19-098.html" TargetMode="Externa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hyperlink" Target="https://grants.nih.gov/grants/guide/notice-files/NOT-OD-21-170.html"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9.xml"/><Relationship Id="rId5" Type="http://schemas.openxmlformats.org/officeDocument/2006/relationships/hyperlink" Target="https://grants.nih.gov/grants/guide/notice-files/NOT-OD-21-170.html" TargetMode="External"/><Relationship Id="rId4" Type="http://schemas.openxmlformats.org/officeDocument/2006/relationships/hyperlink" Target="https://grants.nih.gov/grants/guide/notice-files/NOT-OD-19-098.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ants.nih.gov/grants/guide/notice-files/NOT-OD-21-056.html" TargetMode="External"/><Relationship Id="rId2" Type="http://schemas.openxmlformats.org/officeDocument/2006/relationships/hyperlink" Target="https://grants.nih.gov/grants/guide/notice-files/NOT-OD-21-057.html" TargetMode="External"/><Relationship Id="rId1" Type="http://schemas.openxmlformats.org/officeDocument/2006/relationships/slideLayout" Target="../slideLayouts/slideLayout3.xml"/><Relationship Id="rId5" Type="http://schemas.openxmlformats.org/officeDocument/2006/relationships/hyperlink" Target="https://grants.nih.gov/grants/guide/notice-files/NOT-OD-21-058.html" TargetMode="External"/><Relationship Id="rId4" Type="http://schemas.openxmlformats.org/officeDocument/2006/relationships/hyperlink" Target="https://grants.nih.gov/grants/guide/notice-files/NOT-OD-21-049.html"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public.era.nih.gov/chl/public/search/progressReportByIpf.era"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grants.nih.gov/grants/guide/notice-files/NOT-OD-16-066.html"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grants.nih.gov/grants/guide/notice-files/NOT-OD-18-107.html"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mailto:GrantsPolicy@mail.nih.gov"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hyperlink" Target="mailto:Inventions@nih.gov" TargetMode="External"/><Relationship Id="rId5" Type="http://schemas.openxmlformats.org/officeDocument/2006/relationships/hyperlink" Target="mailto:OPERAsystemspolicy@mail.nih.gov" TargetMode="External"/><Relationship Id="rId4" Type="http://schemas.openxmlformats.org/officeDocument/2006/relationships/hyperlink" Target="mailto:GrantsCompliance@mail.nih.gov"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grants.nih.gov/grants/olaw/e-seminars.htm"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hyperlink" Target="http://grants.nih.gov/grants/olaw/disaster_planning.htm" TargetMode="External"/><Relationship Id="rId4" Type="http://schemas.openxmlformats.org/officeDocument/2006/relationships/hyperlink" Target="http://grants.nih.gov/grants/olaw/educational_resources.ht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grants.nih.gov/grants/rppr"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grants.nih.gov/grants/frequent_questions.htm"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hyperlink" Target="http://grants.nih.gov/grants/oer.htm" TargetMode="External"/><Relationship Id="rId7" Type="http://schemas.openxmlformats.org/officeDocument/2006/relationships/hyperlink" Target="http://era.nih.gov/era_training/era_videos.cfm" TargetMode="External"/><Relationship Id="rId2" Type="http://schemas.openxmlformats.org/officeDocument/2006/relationships/notesSlide" Target="../notesSlides/notesSlide30.xml"/><Relationship Id="rId1" Type="http://schemas.openxmlformats.org/officeDocument/2006/relationships/slideLayout" Target="../slideLayouts/slideLayout13.xml"/><Relationship Id="rId6" Type="http://schemas.openxmlformats.org/officeDocument/2006/relationships/hyperlink" Target="http://grants.nih.gov/grants/grant_basics.htm" TargetMode="External"/><Relationship Id="rId5" Type="http://schemas.openxmlformats.org/officeDocument/2006/relationships/hyperlink" Target="http://nexus.od.nih.gov/all/nexus-by-date/" TargetMode="External"/><Relationship Id="rId4" Type="http://schemas.openxmlformats.org/officeDocument/2006/relationships/hyperlink" Target="http://grants.nih.gov/grants/policy/nihgp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grants.nih.gov/grants/how-to-apply-application-guide.htm" TargetMode="External"/><Relationship Id="rId2" Type="http://schemas.openxmlformats.org/officeDocument/2006/relationships/notesSlide" Target="../notesSlides/notesSlide31.xml"/><Relationship Id="rId1" Type="http://schemas.openxmlformats.org/officeDocument/2006/relationships/slideLayout" Target="../slideLayouts/slideLayout13.xml"/><Relationship Id="rId6" Type="http://schemas.openxmlformats.org/officeDocument/2006/relationships/hyperlink" Target="http://grants.nih.gov/support/index.html" TargetMode="External"/><Relationship Id="rId5" Type="http://schemas.openxmlformats.org/officeDocument/2006/relationships/hyperlink" Target="https://grants.nih.gov/grants/how-to-apply-application-guide/submission-process/how-we-check-for-completeness.htm" TargetMode="External"/><Relationship Id="rId4" Type="http://schemas.openxmlformats.org/officeDocument/2006/relationships/hyperlink" Target="https://grants.nih.gov/grants/how-to-apply-application-guide/resources/annotated-form-sets.htm"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era.nih.gov/" TargetMode="External"/><Relationship Id="rId7" Type="http://schemas.openxmlformats.org/officeDocument/2006/relationships/hyperlink" Target="http://projectreporter.nih.gov/reporter.cfm" TargetMode="External"/><Relationship Id="rId2" Type="http://schemas.openxmlformats.org/officeDocument/2006/relationships/notesSlide" Target="../notesSlides/notesSlide32.xml"/><Relationship Id="rId1" Type="http://schemas.openxmlformats.org/officeDocument/2006/relationships/slideLayout" Target="../slideLayouts/slideLayout13.xml"/><Relationship Id="rId6" Type="http://schemas.openxmlformats.org/officeDocument/2006/relationships/hyperlink" Target="http://report.nih.gov/" TargetMode="External"/><Relationship Id="rId5" Type="http://schemas.openxmlformats.org/officeDocument/2006/relationships/hyperlink" Target="http://grants.nih.gov/grants/intell-property.htm" TargetMode="External"/><Relationship Id="rId4" Type="http://schemas.openxmlformats.org/officeDocument/2006/relationships/hyperlink" Target="http://era.nih.gov/commons/user_guide.cfm"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grants.nih.gov/grants/guide/listserv.htm"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 Id="rId5" Type="http://schemas.openxmlformats.org/officeDocument/2006/relationships/hyperlink" Target="http://grants.nih.gov/grants/ElectronicReceipt/listserv.htm" TargetMode="External"/><Relationship Id="rId4" Type="http://schemas.openxmlformats.org/officeDocument/2006/relationships/hyperlink" Target="http://www.hhs.gov/ohrp"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mailto:GrantsInfo@nih.gov" TargetMode="External"/><Relationship Id="rId2" Type="http://schemas.openxmlformats.org/officeDocument/2006/relationships/notesSlide" Target="../notesSlides/notesSlide34.xml"/><Relationship Id="rId1" Type="http://schemas.openxmlformats.org/officeDocument/2006/relationships/slideLayout" Target="../slideLayouts/slideLayout13.xml"/><Relationship Id="rId6" Type="http://schemas.openxmlformats.org/officeDocument/2006/relationships/hyperlink" Target="https://grants.nih.gov/support/index.html" TargetMode="External"/><Relationship Id="rId5" Type="http://schemas.openxmlformats.org/officeDocument/2006/relationships/hyperlink" Target="http://grants.gov/" TargetMode="External"/><Relationship Id="rId4" Type="http://schemas.openxmlformats.org/officeDocument/2006/relationships/hyperlink" Target="mailto:support@grants.gov"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grants.nih.gov/grants/guide/notice-files/NOT-OD-21-181.html"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grants.nih.gov/grants/guide/notice-files/NOT-OD-21-151.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grants.nih.gov/grants/guide/notice-files/NOT-OD-21-074.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grants.nih.gov/grants/guide/notice-files/NOT-OD-21-177.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grants.nih.gov/grants/policy/nihgps/HTML5/section_1/1.2_definition_of_terms.ht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grants.nih.gov/grants/guide/notice-files/NOT-OD-21-10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F6E3C460-C493-4BF5-98EF-095BF507A248}"/>
              </a:ext>
            </a:extLst>
          </p:cNvPr>
          <p:cNvSpPr>
            <a:spLocks noGrp="1"/>
          </p:cNvSpPr>
          <p:nvPr>
            <p:ph type="ctrTitle"/>
          </p:nvPr>
        </p:nvSpPr>
        <p:spPr>
          <a:xfrm>
            <a:off x="1311756" y="2573335"/>
            <a:ext cx="9568486" cy="2398715"/>
          </a:xfrm>
          <a:solidFill>
            <a:schemeClr val="bg1"/>
          </a:solidFill>
        </p:spPr>
        <p:txBody>
          <a:bodyPr>
            <a:noAutofit/>
          </a:bodyPr>
          <a:lstStyle/>
          <a:p>
            <a:r>
              <a:rPr lang="en-US" sz="5400"/>
              <a:t>Current Issues at NIH</a:t>
            </a:r>
            <a:br>
              <a:rPr lang="en-US" sz="5400"/>
            </a:br>
            <a:br>
              <a:rPr lang="en-US" sz="5400"/>
            </a:br>
            <a:endParaRPr lang="en-US" sz="2000"/>
          </a:p>
        </p:txBody>
      </p:sp>
      <p:sp>
        <p:nvSpPr>
          <p:cNvPr id="7" name="Text Placeholder 6">
            <a:extLst>
              <a:ext uri="{FF2B5EF4-FFF2-40B4-BE49-F238E27FC236}">
                <a16:creationId xmlns:a16="http://schemas.microsoft.com/office/drawing/2014/main" id="{90FE877B-E41C-4A02-AFF6-988318D08EA1}"/>
              </a:ext>
            </a:extLst>
          </p:cNvPr>
          <p:cNvSpPr>
            <a:spLocks noGrp="1"/>
          </p:cNvSpPr>
          <p:nvPr>
            <p:ph type="body" idx="1"/>
          </p:nvPr>
        </p:nvSpPr>
        <p:spPr>
          <a:xfrm>
            <a:off x="807154" y="4053371"/>
            <a:ext cx="10577689" cy="704367"/>
          </a:xfrm>
        </p:spPr>
        <p:txBody>
          <a:bodyPr>
            <a:normAutofit/>
          </a:bodyPr>
          <a:lstStyle/>
          <a:p>
            <a:r>
              <a:rPr lang="en-US" sz="1600">
                <a:solidFill>
                  <a:schemeClr val="tx1">
                    <a:lumMod val="75000"/>
                    <a:lumOff val="25000"/>
                  </a:schemeClr>
                </a:solidFill>
              </a:rPr>
              <a:t>NIH Office of policy for extramural research administration</a:t>
            </a:r>
          </a:p>
        </p:txBody>
      </p:sp>
    </p:spTree>
    <p:custDataLst>
      <p:tags r:id="rId1"/>
    </p:custDataLst>
    <p:extLst>
      <p:ext uri="{BB962C8B-B14F-4D97-AF65-F5344CB8AC3E}">
        <p14:creationId xmlns:p14="http://schemas.microsoft.com/office/powerpoint/2010/main" val="3925712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A190-33D3-4EB2-9C51-8441BDCACE38}"/>
              </a:ext>
            </a:extLst>
          </p:cNvPr>
          <p:cNvSpPr>
            <a:spLocks noGrp="1"/>
          </p:cNvSpPr>
          <p:nvPr>
            <p:ph type="title"/>
          </p:nvPr>
        </p:nvSpPr>
        <p:spPr>
          <a:xfrm>
            <a:off x="4383881" y="2019299"/>
            <a:ext cx="3424237" cy="795339"/>
          </a:xfrm>
        </p:spPr>
        <p:txBody>
          <a:bodyPr>
            <a:normAutofit fontScale="90000"/>
          </a:bodyPr>
          <a:lstStyle/>
          <a:p>
            <a:r>
              <a:rPr lang="en-US"/>
              <a:t>Commitment transparency</a:t>
            </a:r>
          </a:p>
        </p:txBody>
      </p:sp>
    </p:spTree>
    <p:extLst>
      <p:ext uri="{BB962C8B-B14F-4D97-AF65-F5344CB8AC3E}">
        <p14:creationId xmlns:p14="http://schemas.microsoft.com/office/powerpoint/2010/main" val="12071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a:extLst>
              <a:ext uri="{FF2B5EF4-FFF2-40B4-BE49-F238E27FC236}">
                <a16:creationId xmlns:a16="http://schemas.microsoft.com/office/drawing/2014/main" id="{FD05E8C9-A299-4D7A-AA21-CBC12B6FDD8E}"/>
              </a:ext>
            </a:extLst>
          </p:cNvPr>
          <p:cNvSpPr>
            <a:spLocks noGrp="1"/>
          </p:cNvSpPr>
          <p:nvPr>
            <p:ph type="sldNum" sz="quarter" idx="4"/>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11</a:t>
            </a:fld>
            <a:endParaRPr lang="en-US"/>
          </a:p>
        </p:txBody>
      </p:sp>
      <p:sp>
        <p:nvSpPr>
          <p:cNvPr id="3" name="Content Placeholder">
            <a:extLst>
              <a:ext uri="{FF2B5EF4-FFF2-40B4-BE49-F238E27FC236}">
                <a16:creationId xmlns:a16="http://schemas.microsoft.com/office/drawing/2014/main" id="{582114F6-EE58-4FB8-AAE8-0DD30AA5C1B3}"/>
              </a:ext>
            </a:extLst>
          </p:cNvPr>
          <p:cNvSpPr>
            <a:spLocks noGrp="1"/>
          </p:cNvSpPr>
          <p:nvPr>
            <p:ph idx="1"/>
          </p:nvPr>
        </p:nvSpPr>
        <p:spPr>
          <a:xfrm>
            <a:off x="838200" y="1590261"/>
            <a:ext cx="10515600" cy="4586702"/>
          </a:xfrm>
        </p:spPr>
        <p:txBody>
          <a:bodyPr/>
          <a:lstStyle/>
          <a:p>
            <a:pPr marL="0" indent="0" algn="ctr">
              <a:lnSpc>
                <a:spcPct val="100000"/>
              </a:lnSpc>
              <a:spcBef>
                <a:spcPts val="0"/>
              </a:spcBef>
              <a:spcAft>
                <a:spcPts val="600"/>
              </a:spcAft>
              <a:buNone/>
            </a:pPr>
            <a:r>
              <a:rPr lang="en-US" b="1"/>
              <a:t>Transparency and reporting of </a:t>
            </a:r>
            <a:r>
              <a:rPr lang="en-US" b="1" i="1"/>
              <a:t>all</a:t>
            </a:r>
            <a:r>
              <a:rPr lang="en-US" b="1"/>
              <a:t> research activities, domestic and foreign</a:t>
            </a:r>
          </a:p>
          <a:p>
            <a:pPr marL="0" indent="0" algn="ctr">
              <a:lnSpc>
                <a:spcPct val="100000"/>
              </a:lnSpc>
              <a:spcBef>
                <a:spcPts val="0"/>
              </a:spcBef>
              <a:spcAft>
                <a:spcPts val="600"/>
              </a:spcAft>
              <a:buNone/>
            </a:pPr>
            <a:endParaRPr lang="en-US" b="1"/>
          </a:p>
          <a:p>
            <a:pPr>
              <a:lnSpc>
                <a:spcPct val="100000"/>
              </a:lnSpc>
              <a:spcBef>
                <a:spcPts val="0"/>
              </a:spcBef>
              <a:spcAft>
                <a:spcPts val="600"/>
              </a:spcAft>
            </a:pPr>
            <a:r>
              <a:rPr lang="en-US"/>
              <a:t>Openness and transparency enables productive collaboration and helps ensure appropriate disclosure of potential conflicts of interest and commitment</a:t>
            </a:r>
          </a:p>
          <a:p>
            <a:pPr>
              <a:lnSpc>
                <a:spcPct val="100000"/>
              </a:lnSpc>
              <a:spcBef>
                <a:spcPts val="0"/>
              </a:spcBef>
              <a:spcAft>
                <a:spcPts val="600"/>
              </a:spcAft>
            </a:pPr>
            <a:r>
              <a:rPr lang="en-US">
                <a:ea typeface="Calibri" panose="020F0502020204030204" pitchFamily="34" charset="0"/>
                <a:cs typeface="Times New Roman" panose="02020603050405020304" pitchFamily="18" charset="0"/>
              </a:rPr>
              <a:t>Failure by some researchers at NIH-funded institutions to disclose substantial contributions of resources from other organizations, including foreign governments, threatens to distort decisions about the appropriate use of NIH funds</a:t>
            </a:r>
          </a:p>
          <a:p>
            <a:endParaRPr lang="en-US"/>
          </a:p>
        </p:txBody>
      </p:sp>
      <p:sp>
        <p:nvSpPr>
          <p:cNvPr id="2" name="Title">
            <a:extLst>
              <a:ext uri="{FF2B5EF4-FFF2-40B4-BE49-F238E27FC236}">
                <a16:creationId xmlns:a16="http://schemas.microsoft.com/office/drawing/2014/main" id="{B8670CA6-84D3-4E1B-80ED-B086E7DB66BE}"/>
              </a:ext>
            </a:extLst>
          </p:cNvPr>
          <p:cNvSpPr>
            <a:spLocks noGrp="1"/>
          </p:cNvSpPr>
          <p:nvPr>
            <p:ph type="title"/>
          </p:nvPr>
        </p:nvSpPr>
        <p:spPr/>
        <p:txBody>
          <a:bodyPr/>
          <a:lstStyle/>
          <a:p>
            <a:r>
              <a:rPr lang="en-US"/>
              <a:t>What is commitment transparency?</a:t>
            </a:r>
          </a:p>
        </p:txBody>
      </p:sp>
    </p:spTree>
    <p:custDataLst>
      <p:tags r:id="rId1"/>
    </p:custDataLst>
    <p:extLst>
      <p:ext uri="{BB962C8B-B14F-4D97-AF65-F5344CB8AC3E}">
        <p14:creationId xmlns:p14="http://schemas.microsoft.com/office/powerpoint/2010/main" val="1885609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07F1EB-826A-4D06-A910-29CA01D90B91}"/>
              </a:ext>
            </a:extLst>
          </p:cNvPr>
          <p:cNvSpPr>
            <a:spLocks noGrp="1"/>
          </p:cNvSpPr>
          <p:nvPr>
            <p:ph type="sldNum" sz="quarter" idx="4"/>
          </p:nvPr>
        </p:nvSpPr>
        <p:spPr/>
        <p:txBody>
          <a:bodyPr/>
          <a:lstStyle/>
          <a:p>
            <a:fld id="{A7DDB576-49B3-42E2-89EA-6E35EA8EF806}" type="slidenum">
              <a:rPr lang="en-US" smtClean="0"/>
              <a:pPr/>
              <a:t>12</a:t>
            </a:fld>
            <a:endParaRPr lang="en-US"/>
          </a:p>
        </p:txBody>
      </p:sp>
      <p:sp>
        <p:nvSpPr>
          <p:cNvPr id="3" name="Content Placeholder 2">
            <a:extLst>
              <a:ext uri="{FF2B5EF4-FFF2-40B4-BE49-F238E27FC236}">
                <a16:creationId xmlns:a16="http://schemas.microsoft.com/office/drawing/2014/main" id="{1E32605F-8B7A-4A49-9F5A-37B3EE6D2D83}"/>
              </a:ext>
            </a:extLst>
          </p:cNvPr>
          <p:cNvSpPr>
            <a:spLocks noGrp="1"/>
          </p:cNvSpPr>
          <p:nvPr>
            <p:ph idx="1"/>
          </p:nvPr>
        </p:nvSpPr>
        <p:spPr>
          <a:xfrm>
            <a:off x="838200" y="1690688"/>
            <a:ext cx="10515600" cy="4351338"/>
          </a:xfrm>
        </p:spPr>
        <p:txBody>
          <a:bodyPr>
            <a:normAutofit/>
          </a:bodyPr>
          <a:lstStyle/>
          <a:p>
            <a:r>
              <a:rPr lang="en-US"/>
              <a:t>Some foreign governments are working vigorously to illicitly acquire, and in some cases outright steal, U.S. research and technology</a:t>
            </a:r>
          </a:p>
          <a:p>
            <a:r>
              <a:rPr lang="en-US"/>
              <a:t>Key Issues:</a:t>
            </a:r>
          </a:p>
          <a:p>
            <a:pPr lvl="1"/>
            <a:r>
              <a:rPr lang="en-US" b="1" i="0">
                <a:effectLst/>
                <a:latin typeface="Arial" panose="020B0604020202020204" pitchFamily="34" charset="0"/>
              </a:rPr>
              <a:t>Conflicts of Interest: </a:t>
            </a:r>
            <a:r>
              <a:rPr lang="en-US" b="0" i="0">
                <a:effectLst/>
                <a:latin typeface="Arial" panose="020B0604020202020204" pitchFamily="34" charset="0"/>
              </a:rPr>
              <a:t>An individual, their spouse, or dependent children have a financial interest/relationship which could directly and significantly affect the design, conduct, reporting, or funding of research</a:t>
            </a:r>
          </a:p>
          <a:p>
            <a:pPr lvl="1"/>
            <a:r>
              <a:rPr lang="en-US" b="1" i="0">
                <a:effectLst/>
                <a:latin typeface="Arial" panose="020B0604020202020204" pitchFamily="34" charset="0"/>
              </a:rPr>
              <a:t>Conflicts of Commitment: </a:t>
            </a:r>
            <a:r>
              <a:rPr lang="en-US" b="0" i="0">
                <a:effectLst/>
                <a:latin typeface="Arial" panose="020B0604020202020204" pitchFamily="34" charset="0"/>
              </a:rPr>
              <a:t>an individual accepts or incurs conflicting obligations between or among multiple employers or entities.</a:t>
            </a:r>
          </a:p>
          <a:p>
            <a:pPr lvl="1"/>
            <a:r>
              <a:rPr lang="en-US" b="1" i="0">
                <a:effectLst/>
                <a:latin typeface="Arial" panose="020B0604020202020204" pitchFamily="34" charset="0"/>
              </a:rPr>
              <a:t>Talent Recruitment Programs</a:t>
            </a:r>
            <a:endParaRPr lang="en-US" b="1"/>
          </a:p>
        </p:txBody>
      </p:sp>
      <p:sp>
        <p:nvSpPr>
          <p:cNvPr id="4" name="Title 3">
            <a:extLst>
              <a:ext uri="{FF2B5EF4-FFF2-40B4-BE49-F238E27FC236}">
                <a16:creationId xmlns:a16="http://schemas.microsoft.com/office/drawing/2014/main" id="{D463E734-1DE4-43F4-A27A-C31994390FD7}"/>
              </a:ext>
            </a:extLst>
          </p:cNvPr>
          <p:cNvSpPr>
            <a:spLocks noGrp="1"/>
          </p:cNvSpPr>
          <p:nvPr>
            <p:ph type="title"/>
          </p:nvPr>
        </p:nvSpPr>
        <p:spPr/>
        <p:txBody>
          <a:bodyPr/>
          <a:lstStyle/>
          <a:p>
            <a:r>
              <a:rPr lang="en-US"/>
              <a:t>Inter-Agency Areas of Focus</a:t>
            </a:r>
          </a:p>
        </p:txBody>
      </p:sp>
      <p:sp>
        <p:nvSpPr>
          <p:cNvPr id="5" name="TextBox 4" descr="Learn more: NOT-OD-20-086&#10;FAQs: grants.nih.gov/faqs#/covid-19.htm&#10;">
            <a:extLst>
              <a:ext uri="{FF2B5EF4-FFF2-40B4-BE49-F238E27FC236}">
                <a16:creationId xmlns:a16="http://schemas.microsoft.com/office/drawing/2014/main" id="{A90A4ED2-8D18-43AA-BB0C-04CB7C67265D}"/>
              </a:ext>
            </a:extLst>
          </p:cNvPr>
          <p:cNvSpPr txBox="1"/>
          <p:nvPr/>
        </p:nvSpPr>
        <p:spPr>
          <a:xfrm>
            <a:off x="3777419" y="5743734"/>
            <a:ext cx="4068554"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sz="2000">
                <a:solidFill>
                  <a:prstClr val="black"/>
                </a:solidFill>
                <a:latin typeface="Open Sans"/>
              </a:rPr>
              <a:t>For Details visit </a:t>
            </a:r>
            <a:r>
              <a:rPr lang="en-US" sz="2000">
                <a:solidFill>
                  <a:prstClr val="black"/>
                </a:solidFill>
                <a:latin typeface="Open Sans"/>
                <a:hlinkClick r:id="rId2"/>
              </a:rPr>
              <a:t>OSTP Blog</a:t>
            </a:r>
            <a:endParaRPr kumimoji="0" lang="en-US" sz="1800" b="0" i="0" strike="noStrike" kern="1200" cap="none" spc="0" normalizeH="0" baseline="0" noProof="0">
              <a:ln>
                <a:noFill/>
              </a:ln>
              <a:solidFill>
                <a:prstClr val="black"/>
              </a:solidFill>
              <a:effectLst/>
              <a:uLnTx/>
              <a:uFillTx/>
              <a:latin typeface="Open Sans"/>
              <a:ea typeface="+mn-ea"/>
              <a:cs typeface="+mn-cs"/>
            </a:endParaRPr>
          </a:p>
        </p:txBody>
      </p:sp>
    </p:spTree>
    <p:extLst>
      <p:ext uri="{BB962C8B-B14F-4D97-AF65-F5344CB8AC3E}">
        <p14:creationId xmlns:p14="http://schemas.microsoft.com/office/powerpoint/2010/main" val="362139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a:extLst>
              <a:ext uri="{FF2B5EF4-FFF2-40B4-BE49-F238E27FC236}">
                <a16:creationId xmlns:a16="http://schemas.microsoft.com/office/drawing/2014/main" id="{FD05E8C9-A299-4D7A-AA21-CBC12B6FDD8E}"/>
              </a:ext>
            </a:extLst>
          </p:cNvPr>
          <p:cNvSpPr>
            <a:spLocks noGrp="1"/>
          </p:cNvSpPr>
          <p:nvPr>
            <p:ph type="sldNum" sz="quarter" idx="4"/>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13</a:t>
            </a:fld>
            <a:endParaRPr lang="en-US"/>
          </a:p>
        </p:txBody>
      </p:sp>
      <p:sp>
        <p:nvSpPr>
          <p:cNvPr id="3" name="Content Placeholder">
            <a:extLst>
              <a:ext uri="{FF2B5EF4-FFF2-40B4-BE49-F238E27FC236}">
                <a16:creationId xmlns:a16="http://schemas.microsoft.com/office/drawing/2014/main" id="{582114F6-EE58-4FB8-AAE8-0DD30AA5C1B3}"/>
              </a:ext>
            </a:extLst>
          </p:cNvPr>
          <p:cNvSpPr>
            <a:spLocks noGrp="1"/>
          </p:cNvSpPr>
          <p:nvPr>
            <p:ph idx="1"/>
          </p:nvPr>
        </p:nvSpPr>
        <p:spPr>
          <a:xfrm>
            <a:off x="838200" y="1726586"/>
            <a:ext cx="10515600" cy="4351338"/>
          </a:xfrm>
        </p:spPr>
        <p:txBody>
          <a:bodyPr>
            <a:normAutofit lnSpcReduction="10000"/>
          </a:bodyPr>
          <a:lstStyle/>
          <a:p>
            <a:r>
              <a:rPr lang="en-US"/>
              <a:t>Failure by some researchers at NIH‐funded institutions to disclose substantial contributions of resources from other organizations, including foreign governments and businesses, which threatens to distort decisions about the appropriate use of NIH funds and accurate evaluation of commitment of effort to US‐supported research;</a:t>
            </a:r>
          </a:p>
          <a:p>
            <a:r>
              <a:rPr lang="en-US"/>
              <a:t>Diversion of proprietary information included in grant applications or produced by NIH‐ supported biomedical research to other entities, including other countries; and</a:t>
            </a:r>
          </a:p>
          <a:p>
            <a:r>
              <a:rPr lang="en-US"/>
              <a:t>Failure by some peer reviewers to keep information in grant applications confidential; including, in some instances, disclosure to foreign entities or other attempts to influence funding decisions.</a:t>
            </a:r>
          </a:p>
        </p:txBody>
      </p:sp>
      <p:sp>
        <p:nvSpPr>
          <p:cNvPr id="2" name="Title">
            <a:extLst>
              <a:ext uri="{FF2B5EF4-FFF2-40B4-BE49-F238E27FC236}">
                <a16:creationId xmlns:a16="http://schemas.microsoft.com/office/drawing/2014/main" id="{B8670CA6-84D3-4E1B-80ED-B086E7DB66BE}"/>
              </a:ext>
            </a:extLst>
          </p:cNvPr>
          <p:cNvSpPr>
            <a:spLocks noGrp="1"/>
          </p:cNvSpPr>
          <p:nvPr>
            <p:ph type="title"/>
          </p:nvPr>
        </p:nvSpPr>
        <p:spPr>
          <a:xfrm>
            <a:off x="838200" y="376357"/>
            <a:ext cx="10515600" cy="1325563"/>
          </a:xfrm>
        </p:spPr>
        <p:txBody>
          <a:bodyPr/>
          <a:lstStyle/>
          <a:p>
            <a:r>
              <a:rPr lang="en-US"/>
              <a:t>Issues Seen at NIH</a:t>
            </a:r>
          </a:p>
        </p:txBody>
      </p:sp>
    </p:spTree>
    <p:custDataLst>
      <p:tags r:id="rId1"/>
    </p:custDataLst>
    <p:extLst>
      <p:ext uri="{BB962C8B-B14F-4D97-AF65-F5344CB8AC3E}">
        <p14:creationId xmlns:p14="http://schemas.microsoft.com/office/powerpoint/2010/main" val="3122518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a:extLst>
              <a:ext uri="{FF2B5EF4-FFF2-40B4-BE49-F238E27FC236}">
                <a16:creationId xmlns:a16="http://schemas.microsoft.com/office/drawing/2014/main" id="{FD05E8C9-A299-4D7A-AA21-CBC12B6FDD8E}"/>
              </a:ext>
            </a:extLst>
          </p:cNvPr>
          <p:cNvSpPr>
            <a:spLocks noGrp="1"/>
          </p:cNvSpPr>
          <p:nvPr>
            <p:ph type="sldNum" sz="quarter" idx="4"/>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14</a:t>
            </a:fld>
            <a:endParaRPr lang="en-US"/>
          </a:p>
        </p:txBody>
      </p:sp>
      <p:sp>
        <p:nvSpPr>
          <p:cNvPr id="3" name="Content Placeholder">
            <a:extLst>
              <a:ext uri="{FF2B5EF4-FFF2-40B4-BE49-F238E27FC236}">
                <a16:creationId xmlns:a16="http://schemas.microsoft.com/office/drawing/2014/main" id="{582114F6-EE58-4FB8-AAE8-0DD30AA5C1B3}"/>
              </a:ext>
            </a:extLst>
          </p:cNvPr>
          <p:cNvSpPr>
            <a:spLocks noGrp="1"/>
          </p:cNvSpPr>
          <p:nvPr>
            <p:ph idx="1"/>
          </p:nvPr>
        </p:nvSpPr>
        <p:spPr/>
        <p:txBody>
          <a:bodyPr>
            <a:normAutofit lnSpcReduction="10000"/>
          </a:bodyPr>
          <a:lstStyle/>
          <a:p>
            <a:pPr>
              <a:spcBef>
                <a:spcPts val="600"/>
              </a:spcBef>
              <a:spcAft>
                <a:spcPts val="600"/>
              </a:spcAft>
            </a:pPr>
            <a:r>
              <a:rPr lang="en-US" sz="2800"/>
              <a:t>To support the need for full transparency, NIH has updated forms and instructions</a:t>
            </a:r>
          </a:p>
          <a:p>
            <a:pPr>
              <a:spcBef>
                <a:spcPts val="600"/>
              </a:spcBef>
              <a:spcAft>
                <a:spcPts val="600"/>
              </a:spcAft>
            </a:pPr>
            <a:r>
              <a:rPr lang="en-US" sz="2800"/>
              <a:t>Collaborated with OSTP and with other research agencies to implement NSPM-33 and NDAA 233</a:t>
            </a:r>
          </a:p>
          <a:p>
            <a:pPr>
              <a:spcBef>
                <a:spcPts val="600"/>
              </a:spcBef>
              <a:spcAft>
                <a:spcPts val="600"/>
              </a:spcAft>
            </a:pPr>
            <a:r>
              <a:rPr lang="en-US" sz="2800"/>
              <a:t>Institutions and researchers need to fully disclose, and institutions must have policies to ensure that they are aware of </a:t>
            </a:r>
            <a:r>
              <a:rPr lang="en-US" sz="2800" i="1"/>
              <a:t>all</a:t>
            </a:r>
            <a:r>
              <a:rPr lang="en-US" sz="2800"/>
              <a:t> research endeavors</a:t>
            </a:r>
          </a:p>
          <a:p>
            <a:pPr>
              <a:spcBef>
                <a:spcPts val="600"/>
              </a:spcBef>
              <a:spcAft>
                <a:spcPts val="600"/>
              </a:spcAft>
            </a:pPr>
            <a:r>
              <a:rPr lang="en-US" sz="2800"/>
              <a:t>Form updates ensure that NIH is receiving all the information needed to support sound funding decisions</a:t>
            </a:r>
          </a:p>
          <a:p>
            <a:endParaRPr lang="en-US"/>
          </a:p>
        </p:txBody>
      </p:sp>
      <p:sp>
        <p:nvSpPr>
          <p:cNvPr id="2" name="Title">
            <a:extLst>
              <a:ext uri="{FF2B5EF4-FFF2-40B4-BE49-F238E27FC236}">
                <a16:creationId xmlns:a16="http://schemas.microsoft.com/office/drawing/2014/main" id="{B8670CA6-84D3-4E1B-80ED-B086E7DB66BE}"/>
              </a:ext>
            </a:extLst>
          </p:cNvPr>
          <p:cNvSpPr>
            <a:spLocks noGrp="1"/>
          </p:cNvSpPr>
          <p:nvPr>
            <p:ph type="title"/>
          </p:nvPr>
        </p:nvSpPr>
        <p:spPr/>
        <p:txBody>
          <a:bodyPr/>
          <a:lstStyle/>
          <a:p>
            <a:r>
              <a:rPr lang="en-US"/>
              <a:t>Our Approach</a:t>
            </a:r>
          </a:p>
        </p:txBody>
      </p:sp>
    </p:spTree>
    <p:custDataLst>
      <p:tags r:id="rId1"/>
    </p:custDataLst>
    <p:extLst>
      <p:ext uri="{BB962C8B-B14F-4D97-AF65-F5344CB8AC3E}">
        <p14:creationId xmlns:p14="http://schemas.microsoft.com/office/powerpoint/2010/main" val="1715720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F5607B-06EF-4543-82E4-CF8BC77EED23}"/>
              </a:ext>
            </a:extLst>
          </p:cNvPr>
          <p:cNvSpPr>
            <a:spLocks noGrp="1"/>
          </p:cNvSpPr>
          <p:nvPr>
            <p:ph idx="1"/>
          </p:nvPr>
        </p:nvSpPr>
        <p:spPr>
          <a:xfrm>
            <a:off x="838200" y="1981742"/>
            <a:ext cx="10515600" cy="4351338"/>
          </a:xfrm>
        </p:spPr>
        <p:txBody>
          <a:bodyPr>
            <a:normAutofit fontScale="92500" lnSpcReduction="10000"/>
          </a:bodyPr>
          <a:lstStyle/>
          <a:p>
            <a:pPr>
              <a:lnSpc>
                <a:spcPct val="110000"/>
              </a:lnSpc>
              <a:spcAft>
                <a:spcPts val="600"/>
              </a:spcAft>
            </a:pPr>
            <a:r>
              <a:rPr lang="en-US"/>
              <a:t>NIH expects applicants and recipients to use the updated Biosketch and Other Support format for applications, Just-in-Time (JIT) Reports, and Research Performance Progress Reports (RPPRs) </a:t>
            </a:r>
          </a:p>
          <a:p>
            <a:pPr>
              <a:lnSpc>
                <a:spcPct val="110000"/>
              </a:lnSpc>
              <a:spcAft>
                <a:spcPts val="600"/>
              </a:spcAft>
            </a:pPr>
            <a:r>
              <a:rPr lang="en-US"/>
              <a:t>NIH will require the use of the updated format pages on and after </a:t>
            </a:r>
            <a:r>
              <a:rPr lang="en-US" b="1"/>
              <a:t>January 25, 2022</a:t>
            </a:r>
          </a:p>
          <a:p>
            <a:pPr lvl="1">
              <a:lnSpc>
                <a:spcPct val="110000"/>
              </a:lnSpc>
              <a:spcAft>
                <a:spcPts val="600"/>
              </a:spcAft>
            </a:pPr>
            <a:r>
              <a:rPr lang="en-US"/>
              <a:t>Electronic signatures and supporting documentation will be required beginning</a:t>
            </a:r>
            <a:r>
              <a:rPr lang="en-US" b="1"/>
              <a:t> January 25, 2022</a:t>
            </a:r>
          </a:p>
          <a:p>
            <a:pPr lvl="1">
              <a:lnSpc>
                <a:spcPct val="110000"/>
              </a:lnSpc>
              <a:spcAft>
                <a:spcPts val="600"/>
              </a:spcAft>
            </a:pPr>
            <a:r>
              <a:rPr lang="en-US"/>
              <a:t>Failure to follow the appropriate formats on or after January 25, 2022, may cause NIH to withdraw applications from or delay consideration of funding.</a:t>
            </a:r>
          </a:p>
          <a:p>
            <a:pPr>
              <a:lnSpc>
                <a:spcPct val="110000"/>
              </a:lnSpc>
              <a:spcAft>
                <a:spcPts val="600"/>
              </a:spcAft>
            </a:pPr>
            <a:r>
              <a:rPr lang="en-US"/>
              <a:t>Applicants and recipients remain responsible for disclosing all research endeavors regardless of the version of the forms used</a:t>
            </a:r>
            <a:endParaRPr lang="en-US" b="1"/>
          </a:p>
        </p:txBody>
      </p:sp>
      <p:sp>
        <p:nvSpPr>
          <p:cNvPr id="3" name="Title 2">
            <a:extLst>
              <a:ext uri="{FF2B5EF4-FFF2-40B4-BE49-F238E27FC236}">
                <a16:creationId xmlns:a16="http://schemas.microsoft.com/office/drawing/2014/main" id="{3587B42F-AFDF-4798-8106-3C3E6DDECECF}"/>
              </a:ext>
            </a:extLst>
          </p:cNvPr>
          <p:cNvSpPr>
            <a:spLocks noGrp="1"/>
          </p:cNvSpPr>
          <p:nvPr>
            <p:ph type="title"/>
          </p:nvPr>
        </p:nvSpPr>
        <p:spPr/>
        <p:txBody>
          <a:bodyPr>
            <a:normAutofit fontScale="90000"/>
          </a:bodyPr>
          <a:lstStyle/>
          <a:p>
            <a:r>
              <a:rPr lang="en-US"/>
              <a:t>Implementation of Changes to the Biographical Sketch and Other Support Format Page</a:t>
            </a:r>
            <a:endParaRPr lang="en-US" b="1"/>
          </a:p>
        </p:txBody>
      </p:sp>
      <p:sp>
        <p:nvSpPr>
          <p:cNvPr id="4" name="TextBox 3" descr="Learn more: NOT-OD-20-086&#10;FAQs: grants.nih.gov/faqs#/covid-19.htm&#10;">
            <a:extLst>
              <a:ext uri="{FF2B5EF4-FFF2-40B4-BE49-F238E27FC236}">
                <a16:creationId xmlns:a16="http://schemas.microsoft.com/office/drawing/2014/main" id="{E69662A2-D238-493B-9FD1-C3DD1153C194}"/>
              </a:ext>
            </a:extLst>
          </p:cNvPr>
          <p:cNvSpPr txBox="1"/>
          <p:nvPr/>
        </p:nvSpPr>
        <p:spPr>
          <a:xfrm>
            <a:off x="8641080" y="6009587"/>
            <a:ext cx="2853690" cy="646986"/>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Open Sans"/>
                <a:ea typeface="+mn-ea"/>
                <a:cs typeface="+mn-cs"/>
              </a:rPr>
              <a:t>Learn more: </a:t>
            </a:r>
            <a:r>
              <a:rPr kumimoji="0" lang="en-US" sz="1400" b="0" i="0" u="none" strike="noStrike" kern="1200" cap="none" spc="0" normalizeH="0" baseline="0" noProof="0">
                <a:ln>
                  <a:noFill/>
                </a:ln>
                <a:solidFill>
                  <a:prstClr val="black"/>
                </a:solidFill>
                <a:effectLst/>
                <a:uLnTx/>
                <a:uFillTx/>
                <a:latin typeface="Open Sans"/>
                <a:ea typeface="+mn-ea"/>
                <a:cs typeface="+mn-cs"/>
                <a:hlinkClick r:id="rId3"/>
              </a:rPr>
              <a:t>NOT-OD-21-110</a:t>
            </a:r>
            <a:endParaRPr kumimoji="0" lang="en-US" sz="1200" b="0" i="0" strike="noStrike" kern="1200" cap="none" spc="0" normalizeH="0" baseline="0" noProof="0">
              <a:ln>
                <a:noFill/>
              </a:ln>
              <a:solidFill>
                <a:prstClr val="black"/>
              </a:solidFill>
              <a:effectLst/>
              <a:uLnTx/>
              <a:uFillTx/>
              <a:latin typeface="Open Sans"/>
              <a:ea typeface="+mn-ea"/>
              <a:cs typeface="+mn-cs"/>
            </a:endParaRPr>
          </a:p>
        </p:txBody>
      </p:sp>
    </p:spTree>
    <p:extLst>
      <p:ext uri="{BB962C8B-B14F-4D97-AF65-F5344CB8AC3E}">
        <p14:creationId xmlns:p14="http://schemas.microsoft.com/office/powerpoint/2010/main" val="71860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a:extLst>
              <a:ext uri="{FF2B5EF4-FFF2-40B4-BE49-F238E27FC236}">
                <a16:creationId xmlns:a16="http://schemas.microsoft.com/office/drawing/2014/main" id="{FD05E8C9-A299-4D7A-AA21-CBC12B6FDD8E}"/>
              </a:ext>
            </a:extLst>
          </p:cNvPr>
          <p:cNvSpPr>
            <a:spLocks noGrp="1"/>
          </p:cNvSpPr>
          <p:nvPr>
            <p:ph type="sldNum" sz="quarter" idx="4"/>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16</a:t>
            </a:fld>
            <a:endParaRPr lang="en-US"/>
          </a:p>
        </p:txBody>
      </p:sp>
      <p:sp>
        <p:nvSpPr>
          <p:cNvPr id="3" name="Content Placeholder">
            <a:extLst>
              <a:ext uri="{FF2B5EF4-FFF2-40B4-BE49-F238E27FC236}">
                <a16:creationId xmlns:a16="http://schemas.microsoft.com/office/drawing/2014/main" id="{582114F6-EE58-4FB8-AAE8-0DD30AA5C1B3}"/>
              </a:ext>
            </a:extLst>
          </p:cNvPr>
          <p:cNvSpPr>
            <a:spLocks noGrp="1"/>
          </p:cNvSpPr>
          <p:nvPr>
            <p:ph idx="1"/>
          </p:nvPr>
        </p:nvSpPr>
        <p:spPr>
          <a:xfrm>
            <a:off x="838200" y="1726586"/>
            <a:ext cx="10515600" cy="4351338"/>
          </a:xfrm>
        </p:spPr>
        <p:txBody>
          <a:bodyPr>
            <a:normAutofit/>
          </a:bodyPr>
          <a:lstStyle/>
          <a:p>
            <a:r>
              <a:rPr lang="en-US"/>
              <a:t>Has the page limit changed?</a:t>
            </a:r>
          </a:p>
          <a:p>
            <a:pPr lvl="1"/>
            <a:r>
              <a:rPr lang="en-US"/>
              <a:t>No. The page limit remain 5 pages </a:t>
            </a:r>
          </a:p>
          <a:p>
            <a:r>
              <a:rPr lang="en-US"/>
              <a:t>Is an updated SciENcv template available?</a:t>
            </a:r>
          </a:p>
          <a:p>
            <a:pPr lvl="1"/>
            <a:r>
              <a:rPr lang="en-US"/>
              <a:t>Yes! An updated table was posted in March 2021</a:t>
            </a:r>
          </a:p>
          <a:p>
            <a:r>
              <a:rPr lang="en-US"/>
              <a:t> The Biosketch instructions state that all positions and scientific appointments must be provided. Does this refer to active positions and appointments, or all positions a researcher has ever held?</a:t>
            </a:r>
          </a:p>
          <a:p>
            <a:pPr lvl="1"/>
            <a:r>
              <a:rPr lang="en-US"/>
              <a:t>The Biosketch must include all current positions and scientific appointments. </a:t>
            </a:r>
          </a:p>
        </p:txBody>
      </p:sp>
      <p:sp>
        <p:nvSpPr>
          <p:cNvPr id="2" name="Title">
            <a:extLst>
              <a:ext uri="{FF2B5EF4-FFF2-40B4-BE49-F238E27FC236}">
                <a16:creationId xmlns:a16="http://schemas.microsoft.com/office/drawing/2014/main" id="{B8670CA6-84D3-4E1B-80ED-B086E7DB66BE}"/>
              </a:ext>
            </a:extLst>
          </p:cNvPr>
          <p:cNvSpPr>
            <a:spLocks noGrp="1"/>
          </p:cNvSpPr>
          <p:nvPr>
            <p:ph type="title"/>
          </p:nvPr>
        </p:nvSpPr>
        <p:spPr>
          <a:xfrm>
            <a:off x="838200" y="376357"/>
            <a:ext cx="10515600" cy="1325563"/>
          </a:xfrm>
        </p:spPr>
        <p:txBody>
          <a:bodyPr/>
          <a:lstStyle/>
          <a:p>
            <a:r>
              <a:rPr lang="en-US"/>
              <a:t>FAQs - Biosketch</a:t>
            </a:r>
          </a:p>
        </p:txBody>
      </p:sp>
      <p:sp>
        <p:nvSpPr>
          <p:cNvPr id="6" name="TextBox 5" descr="Learn more: NOT-OD-20-086&#10;FAQs: grants.nih.gov/faqs#/covid-19.htm&#10;">
            <a:extLst>
              <a:ext uri="{FF2B5EF4-FFF2-40B4-BE49-F238E27FC236}">
                <a16:creationId xmlns:a16="http://schemas.microsoft.com/office/drawing/2014/main" id="{065C1A3E-D48D-47D9-AF12-A1A93BB78BBA}"/>
              </a:ext>
            </a:extLst>
          </p:cNvPr>
          <p:cNvSpPr txBox="1"/>
          <p:nvPr/>
        </p:nvSpPr>
        <p:spPr>
          <a:xfrm>
            <a:off x="4091940" y="5774463"/>
            <a:ext cx="2853690" cy="885349"/>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Open Sans"/>
                <a:ea typeface="+mn-ea"/>
                <a:cs typeface="+mn-cs"/>
              </a:rPr>
              <a:t>Send any questions to: </a:t>
            </a:r>
            <a:r>
              <a:rPr kumimoji="0" lang="en-US" sz="1400" b="0" i="0" u="none" strike="noStrike" kern="1200" cap="none" spc="0" normalizeH="0" baseline="0" noProof="0">
                <a:ln>
                  <a:noFill/>
                </a:ln>
                <a:solidFill>
                  <a:prstClr val="black"/>
                </a:solidFill>
                <a:effectLst/>
                <a:uLnTx/>
                <a:uFillTx/>
                <a:latin typeface="Open Sans"/>
                <a:ea typeface="+mn-ea"/>
                <a:cs typeface="+mn-cs"/>
                <a:hlinkClick r:id="rId4"/>
              </a:rPr>
              <a:t>nihosbiosketch@nih.gov</a:t>
            </a:r>
            <a:r>
              <a:rPr kumimoji="0" lang="en-US" sz="1400" b="0" i="0" u="none" strike="noStrike" kern="1200" cap="none" spc="0" normalizeH="0" baseline="0" noProof="0">
                <a:ln>
                  <a:noFill/>
                </a:ln>
                <a:solidFill>
                  <a:prstClr val="black"/>
                </a:solidFill>
                <a:effectLst/>
                <a:uLnTx/>
                <a:uFillTx/>
                <a:latin typeface="Open Sans"/>
                <a:ea typeface="+mn-ea"/>
                <a:cs typeface="+mn-cs"/>
              </a:rPr>
              <a:t> </a:t>
            </a:r>
            <a:endParaRPr kumimoji="0" lang="en-US" sz="1200" b="0" i="0" strike="noStrike" kern="1200" cap="none" spc="0" normalizeH="0" baseline="0" noProof="0">
              <a:ln>
                <a:noFill/>
              </a:ln>
              <a:solidFill>
                <a:prstClr val="black"/>
              </a:solidFill>
              <a:effectLst/>
              <a:uLnTx/>
              <a:uFillTx/>
              <a:latin typeface="Open Sans"/>
              <a:ea typeface="+mn-ea"/>
              <a:cs typeface="+mn-cs"/>
            </a:endParaRPr>
          </a:p>
        </p:txBody>
      </p:sp>
    </p:spTree>
    <p:custDataLst>
      <p:tags r:id="rId1"/>
    </p:custDataLst>
    <p:extLst>
      <p:ext uri="{BB962C8B-B14F-4D97-AF65-F5344CB8AC3E}">
        <p14:creationId xmlns:p14="http://schemas.microsoft.com/office/powerpoint/2010/main" val="3426571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a:extLst>
              <a:ext uri="{FF2B5EF4-FFF2-40B4-BE49-F238E27FC236}">
                <a16:creationId xmlns:a16="http://schemas.microsoft.com/office/drawing/2014/main" id="{FD05E8C9-A299-4D7A-AA21-CBC12B6FDD8E}"/>
              </a:ext>
            </a:extLst>
          </p:cNvPr>
          <p:cNvSpPr>
            <a:spLocks noGrp="1"/>
          </p:cNvSpPr>
          <p:nvPr>
            <p:ph type="sldNum" sz="quarter" idx="4"/>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17</a:t>
            </a:fld>
            <a:endParaRPr lang="en-US"/>
          </a:p>
        </p:txBody>
      </p:sp>
      <p:sp>
        <p:nvSpPr>
          <p:cNvPr id="3" name="Content Placeholder">
            <a:extLst>
              <a:ext uri="{FF2B5EF4-FFF2-40B4-BE49-F238E27FC236}">
                <a16:creationId xmlns:a16="http://schemas.microsoft.com/office/drawing/2014/main" id="{582114F6-EE58-4FB8-AAE8-0DD30AA5C1B3}"/>
              </a:ext>
            </a:extLst>
          </p:cNvPr>
          <p:cNvSpPr>
            <a:spLocks noGrp="1"/>
          </p:cNvSpPr>
          <p:nvPr>
            <p:ph idx="1"/>
          </p:nvPr>
        </p:nvSpPr>
        <p:spPr>
          <a:xfrm>
            <a:off x="838200" y="1726586"/>
            <a:ext cx="10515600" cy="4351338"/>
          </a:xfrm>
        </p:spPr>
        <p:txBody>
          <a:bodyPr>
            <a:normAutofit/>
          </a:bodyPr>
          <a:lstStyle/>
          <a:p>
            <a:r>
              <a:rPr lang="en-US" sz="2800"/>
              <a:t>Do outside consulting activities have to be reported in Other Support?</a:t>
            </a:r>
          </a:p>
          <a:p>
            <a:pPr lvl="1"/>
            <a:r>
              <a:rPr lang="en-US" sz="2400" b="0" i="0">
                <a:solidFill>
                  <a:srgbClr val="333333"/>
                </a:solidFill>
                <a:effectLst/>
                <a:latin typeface="-apple-system"/>
              </a:rPr>
              <a:t>Consulting activities that involve research and fall </a:t>
            </a:r>
            <a:r>
              <a:rPr lang="en-US" sz="2400" b="0" i="1">
                <a:solidFill>
                  <a:srgbClr val="333333"/>
                </a:solidFill>
                <a:effectLst/>
                <a:latin typeface="-apple-system"/>
              </a:rPr>
              <a:t>outside</a:t>
            </a:r>
            <a:r>
              <a:rPr lang="en-US" sz="2400" b="0" i="0">
                <a:solidFill>
                  <a:srgbClr val="333333"/>
                </a:solidFill>
                <a:effectLst/>
                <a:latin typeface="-apple-system"/>
              </a:rPr>
              <a:t> of an individual’s appointment, separate from institution’s agreement, must be disclosed as Other Support.</a:t>
            </a:r>
          </a:p>
          <a:p>
            <a:r>
              <a:rPr lang="en-US" sz="2800">
                <a:solidFill>
                  <a:srgbClr val="333333"/>
                </a:solidFill>
                <a:latin typeface="-apple-system"/>
              </a:rPr>
              <a:t>Does NIH require disclosure of recently completed support in Other Support submissions?</a:t>
            </a:r>
          </a:p>
          <a:p>
            <a:pPr lvl="1"/>
            <a:r>
              <a:rPr lang="en-US" sz="2400" b="0" i="0">
                <a:solidFill>
                  <a:srgbClr val="333333"/>
                </a:solidFill>
                <a:effectLst/>
                <a:latin typeface="-apple-system"/>
              </a:rPr>
              <a:t>No, NIH does not require disclosure of recently completed support in Other Support submissions, only current and pending resources.</a:t>
            </a:r>
            <a:r>
              <a:rPr lang="en-US" sz="2400"/>
              <a:t> </a:t>
            </a:r>
          </a:p>
        </p:txBody>
      </p:sp>
      <p:sp>
        <p:nvSpPr>
          <p:cNvPr id="2" name="Title">
            <a:extLst>
              <a:ext uri="{FF2B5EF4-FFF2-40B4-BE49-F238E27FC236}">
                <a16:creationId xmlns:a16="http://schemas.microsoft.com/office/drawing/2014/main" id="{B8670CA6-84D3-4E1B-80ED-B086E7DB66BE}"/>
              </a:ext>
            </a:extLst>
          </p:cNvPr>
          <p:cNvSpPr>
            <a:spLocks noGrp="1"/>
          </p:cNvSpPr>
          <p:nvPr>
            <p:ph type="title"/>
          </p:nvPr>
        </p:nvSpPr>
        <p:spPr>
          <a:xfrm>
            <a:off x="838200" y="376357"/>
            <a:ext cx="10515600" cy="1325563"/>
          </a:xfrm>
        </p:spPr>
        <p:txBody>
          <a:bodyPr/>
          <a:lstStyle/>
          <a:p>
            <a:r>
              <a:rPr lang="en-US"/>
              <a:t>FAQs – Other Support </a:t>
            </a:r>
          </a:p>
        </p:txBody>
      </p:sp>
      <p:sp>
        <p:nvSpPr>
          <p:cNvPr id="6" name="TextBox 5" descr="Learn more: NOT-OD-20-086&#10;FAQs: grants.nih.gov/faqs#/covid-19.htm&#10;">
            <a:extLst>
              <a:ext uri="{FF2B5EF4-FFF2-40B4-BE49-F238E27FC236}">
                <a16:creationId xmlns:a16="http://schemas.microsoft.com/office/drawing/2014/main" id="{87D6E968-F0B9-4275-8B2A-4A3C0B1D0737}"/>
              </a:ext>
            </a:extLst>
          </p:cNvPr>
          <p:cNvSpPr txBox="1"/>
          <p:nvPr/>
        </p:nvSpPr>
        <p:spPr>
          <a:xfrm>
            <a:off x="4229100" y="5774463"/>
            <a:ext cx="2853690" cy="885349"/>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Open Sans"/>
                <a:ea typeface="+mn-ea"/>
                <a:cs typeface="+mn-cs"/>
              </a:rPr>
              <a:t>Send any questions to: </a:t>
            </a:r>
            <a:r>
              <a:rPr kumimoji="0" lang="en-US" sz="1400" b="0" i="0" u="none" strike="noStrike" kern="1200" cap="none" spc="0" normalizeH="0" baseline="0" noProof="0">
                <a:ln>
                  <a:noFill/>
                </a:ln>
                <a:solidFill>
                  <a:prstClr val="black"/>
                </a:solidFill>
                <a:effectLst/>
                <a:uLnTx/>
                <a:uFillTx/>
                <a:latin typeface="Open Sans"/>
                <a:ea typeface="+mn-ea"/>
                <a:cs typeface="+mn-cs"/>
                <a:hlinkClick r:id="rId4"/>
              </a:rPr>
              <a:t>nihosbiosketch@nih.gov</a:t>
            </a:r>
            <a:r>
              <a:rPr kumimoji="0" lang="en-US" sz="1400" b="0" i="0" u="none" strike="noStrike" kern="1200" cap="none" spc="0" normalizeH="0" baseline="0" noProof="0">
                <a:ln>
                  <a:noFill/>
                </a:ln>
                <a:solidFill>
                  <a:prstClr val="black"/>
                </a:solidFill>
                <a:effectLst/>
                <a:uLnTx/>
                <a:uFillTx/>
                <a:latin typeface="Open Sans"/>
                <a:ea typeface="+mn-ea"/>
                <a:cs typeface="+mn-cs"/>
              </a:rPr>
              <a:t> </a:t>
            </a:r>
            <a:endParaRPr kumimoji="0" lang="en-US" sz="1200" b="0" i="0" strike="noStrike" kern="1200" cap="none" spc="0" normalizeH="0" baseline="0" noProof="0">
              <a:ln>
                <a:noFill/>
              </a:ln>
              <a:solidFill>
                <a:prstClr val="black"/>
              </a:solidFill>
              <a:effectLst/>
              <a:uLnTx/>
              <a:uFillTx/>
              <a:latin typeface="Open Sans"/>
              <a:ea typeface="+mn-ea"/>
              <a:cs typeface="+mn-cs"/>
            </a:endParaRPr>
          </a:p>
        </p:txBody>
      </p:sp>
    </p:spTree>
    <p:custDataLst>
      <p:tags r:id="rId1"/>
    </p:custDataLst>
    <p:extLst>
      <p:ext uri="{BB962C8B-B14F-4D97-AF65-F5344CB8AC3E}">
        <p14:creationId xmlns:p14="http://schemas.microsoft.com/office/powerpoint/2010/main" val="3383906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A190-33D3-4EB2-9C51-8441BDCACE38}"/>
              </a:ext>
            </a:extLst>
          </p:cNvPr>
          <p:cNvSpPr>
            <a:spLocks noGrp="1"/>
          </p:cNvSpPr>
          <p:nvPr>
            <p:ph type="title"/>
          </p:nvPr>
        </p:nvSpPr>
        <p:spPr>
          <a:xfrm>
            <a:off x="4383881" y="2019299"/>
            <a:ext cx="3424237" cy="795339"/>
          </a:xfrm>
        </p:spPr>
        <p:txBody>
          <a:bodyPr>
            <a:normAutofit fontScale="90000"/>
          </a:bodyPr>
          <a:lstStyle/>
          <a:p>
            <a:r>
              <a:rPr lang="en-US"/>
              <a:t>Systems Process updates </a:t>
            </a:r>
          </a:p>
        </p:txBody>
      </p:sp>
    </p:spTree>
    <p:extLst>
      <p:ext uri="{BB962C8B-B14F-4D97-AF65-F5344CB8AC3E}">
        <p14:creationId xmlns:p14="http://schemas.microsoft.com/office/powerpoint/2010/main" val="3022667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38200" y="1457739"/>
            <a:ext cx="10515600" cy="4627149"/>
          </a:xfrm>
        </p:spPr>
        <p:txBody>
          <a:bodyPr>
            <a:normAutofit fontScale="92500" lnSpcReduction="20000"/>
          </a:bodyPr>
          <a:lstStyle/>
          <a:p>
            <a:r>
              <a:rPr lang="en-US"/>
              <a:t>Recipients have reported a significant increase in errors in submitting reports via a single-entry point since January 1.</a:t>
            </a:r>
          </a:p>
          <a:p>
            <a:r>
              <a:rPr lang="en-US"/>
              <a:t>Errors mainly caused because the system does not allow recipients to submit reports that do not reconcile expenditure versus quarterly cash transaction data. </a:t>
            </a:r>
          </a:p>
          <a:p>
            <a:r>
              <a:rPr lang="en-US"/>
              <a:t>Given the significant impact, agencies will provide leniency, as appropriate, where these challenges prevent recipients from submitting timely FFRs. </a:t>
            </a:r>
          </a:p>
          <a:p>
            <a:pPr lvl="1"/>
            <a:r>
              <a:rPr lang="en-US"/>
              <a:t>Notify the Grants Management Official of any delays and retain all documentation related to this flexibility in the event of an audit finding.</a:t>
            </a:r>
          </a:p>
          <a:p>
            <a:r>
              <a:rPr lang="en-US"/>
              <a:t>Beginning in March 2021, on behalf of NIH, PMS began converting all NIH Final FFRs to Interim Annual FFRs in order to relax the validations on a weekly basis.</a:t>
            </a:r>
          </a:p>
          <a:p>
            <a:r>
              <a:rPr lang="en-US"/>
              <a:t>Recipients should indicate in the Remarks section that this is a Final FFR. The FFRs will be reviewed by NIH OFM staff as Final FFRs.</a:t>
            </a:r>
          </a:p>
          <a:p>
            <a:endParaRPr lang="en-US"/>
          </a:p>
          <a:p>
            <a:endParaRPr lang="en-US"/>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516835" y="272256"/>
            <a:ext cx="11343861" cy="1325563"/>
          </a:xfrm>
        </p:spPr>
        <p:txBody>
          <a:bodyPr>
            <a:noAutofit/>
          </a:bodyPr>
          <a:lstStyle/>
          <a:p>
            <a:r>
              <a:rPr lang="en-US" sz="3600"/>
              <a:t>Update – Implementation of Requirement to Submit SF-425/FFR via Payment Management System</a:t>
            </a:r>
          </a:p>
        </p:txBody>
      </p:sp>
      <p:sp>
        <p:nvSpPr>
          <p:cNvPr id="8" name="TextBox 7" descr="Learn more: NOT-OD-20-086&#10;FAQs: grants.nih.gov/faqs#/covid-19.htm&#10;">
            <a:extLst>
              <a:ext uri="{FF2B5EF4-FFF2-40B4-BE49-F238E27FC236}">
                <a16:creationId xmlns:a16="http://schemas.microsoft.com/office/drawing/2014/main" id="{75C81FD0-255B-46BD-9D2A-D23028907AC6}"/>
              </a:ext>
            </a:extLst>
          </p:cNvPr>
          <p:cNvSpPr txBox="1"/>
          <p:nvPr/>
        </p:nvSpPr>
        <p:spPr>
          <a:xfrm>
            <a:off x="2659511" y="5789771"/>
            <a:ext cx="7340585"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Open Sans"/>
                <a:ea typeface="+mn-ea"/>
                <a:cs typeface="+mn-cs"/>
              </a:rPr>
              <a:t>Learn more: </a:t>
            </a:r>
            <a:r>
              <a:rPr kumimoji="0" lang="en-US" sz="1800" b="0" i="0" strike="noStrike" kern="1200" cap="none" spc="0" normalizeH="0" baseline="0" noProof="0">
                <a:ln>
                  <a:noFill/>
                </a:ln>
                <a:solidFill>
                  <a:prstClr val="black"/>
                </a:solidFill>
                <a:effectLst/>
                <a:uLnTx/>
                <a:uFillTx/>
                <a:latin typeface="Open Sans"/>
                <a:hlinkClick r:id="rId3"/>
              </a:rPr>
              <a:t>NOT-OD</a:t>
            </a:r>
            <a:r>
              <a:rPr lang="en-US">
                <a:solidFill>
                  <a:prstClr val="black"/>
                </a:solidFill>
                <a:latin typeface="Open Sans"/>
                <a:hlinkClick r:id="rId3"/>
              </a:rPr>
              <a:t>-</a:t>
            </a:r>
            <a:r>
              <a:rPr kumimoji="0" lang="en-US" sz="1800" b="0" i="0" strike="noStrike" kern="1200" cap="none" spc="0" normalizeH="0" baseline="0" noProof="0">
                <a:ln>
                  <a:noFill/>
                </a:ln>
                <a:solidFill>
                  <a:prstClr val="black"/>
                </a:solidFill>
                <a:effectLst/>
                <a:uLnTx/>
                <a:uFillTx/>
                <a:latin typeface="Open Sans"/>
                <a:hlinkClick r:id="rId3"/>
              </a:rPr>
              <a:t>21-060</a:t>
            </a:r>
            <a:r>
              <a:rPr kumimoji="0" lang="en-US" sz="1800" b="0" i="0" strike="noStrike" kern="1200" cap="none" spc="0" normalizeH="0" baseline="0" noProof="0">
                <a:ln>
                  <a:noFill/>
                </a:ln>
                <a:solidFill>
                  <a:prstClr val="black"/>
                </a:solidFill>
                <a:effectLst/>
                <a:uLnTx/>
                <a:uFillTx/>
                <a:latin typeface="Open Sans"/>
                <a:ea typeface="+mn-ea"/>
                <a:cs typeface="+mn-cs"/>
              </a:rPr>
              <a:t>, </a:t>
            </a:r>
            <a:r>
              <a:rPr kumimoji="0" lang="en-US" sz="1800" b="0" i="0" strike="noStrike" kern="1200" cap="none" spc="0" normalizeH="0" baseline="0" noProof="0">
                <a:ln>
                  <a:noFill/>
                </a:ln>
                <a:solidFill>
                  <a:prstClr val="black"/>
                </a:solidFill>
                <a:effectLst/>
                <a:uLnTx/>
                <a:uFillTx/>
                <a:latin typeface="Open Sans"/>
                <a:ea typeface="+mn-ea"/>
                <a:cs typeface="+mn-cs"/>
                <a:hlinkClick r:id="rId4"/>
              </a:rPr>
              <a:t>NOT-OD-21-128</a:t>
            </a:r>
            <a:r>
              <a:rPr kumimoji="0" lang="en-US" sz="1800" b="0" i="0" strike="noStrike" kern="1200" cap="none" spc="0" normalizeH="0" baseline="0" noProof="0">
                <a:ln>
                  <a:noFill/>
                </a:ln>
                <a:solidFill>
                  <a:prstClr val="black"/>
                </a:solidFill>
                <a:effectLst/>
                <a:uLnTx/>
                <a:uFillTx/>
                <a:latin typeface="Open Sans"/>
                <a:ea typeface="+mn-ea"/>
                <a:cs typeface="+mn-cs"/>
              </a:rPr>
              <a:t>, </a:t>
            </a:r>
            <a:r>
              <a:rPr kumimoji="0" lang="en-US" sz="1800" b="0" i="0" u="sng" strike="noStrike" kern="1200" cap="none" spc="0" normalizeH="0" baseline="0" noProof="0">
                <a:ln>
                  <a:noFill/>
                </a:ln>
                <a:solidFill>
                  <a:prstClr val="black"/>
                </a:solidFill>
                <a:effectLst/>
                <a:uLnTx/>
                <a:uFillTx/>
                <a:latin typeface="Open Sans"/>
                <a:ea typeface="+mn-ea"/>
                <a:cs typeface="+mn-cs"/>
                <a:hlinkClick r:id="rId5"/>
              </a:rPr>
              <a:t>NOT-OD-21-138</a:t>
            </a:r>
            <a:endParaRPr kumimoji="0" lang="en-US" sz="1800" b="0" i="0" u="sng" strike="noStrike" kern="1200" cap="none" spc="0" normalizeH="0" baseline="0" noProof="0">
              <a:ln>
                <a:noFill/>
              </a:ln>
              <a:solidFill>
                <a:srgbClr val="FF0000"/>
              </a:solidFill>
              <a:effectLst/>
              <a:uLnTx/>
              <a:uFillTx/>
              <a:latin typeface="Open Sans"/>
              <a:ea typeface="+mn-ea"/>
              <a:cs typeface="+mn-cs"/>
            </a:endParaRPr>
          </a:p>
        </p:txBody>
      </p:sp>
    </p:spTree>
    <p:extLst>
      <p:ext uri="{BB962C8B-B14F-4D97-AF65-F5344CB8AC3E}">
        <p14:creationId xmlns:p14="http://schemas.microsoft.com/office/powerpoint/2010/main" val="143787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38200" y="1462088"/>
            <a:ext cx="10515600" cy="4789983"/>
          </a:xfrm>
        </p:spPr>
        <p:txBody>
          <a:bodyPr vert="horz" lIns="91440" tIns="45720" rIns="91440" bIns="45720" rtlCol="0" anchor="t">
            <a:normAutofit/>
          </a:bodyPr>
          <a:lstStyle/>
          <a:p>
            <a:r>
              <a:rPr lang="en-US" dirty="0">
                <a:latin typeface="Open Sans"/>
                <a:ea typeface="Open Sans"/>
                <a:cs typeface="Open Sans"/>
              </a:rPr>
              <a:t>On September 30, 2021, President Biden signed the Extending Government Funding and Delivering Emergency Assistance Act (Public Law 117-43). </a:t>
            </a:r>
          </a:p>
          <a:p>
            <a:r>
              <a:rPr lang="en-US" dirty="0">
                <a:latin typeface="Open Sans"/>
                <a:ea typeface="Open Sans"/>
                <a:cs typeface="Open Sans"/>
              </a:rPr>
              <a:t>NIH remains funded under a Continuing Resolution (CR) through December 3</a:t>
            </a:r>
            <a:r>
              <a:rPr lang="en-US" baseline="30000" dirty="0">
                <a:latin typeface="Open Sans"/>
                <a:ea typeface="Open Sans"/>
                <a:cs typeface="Open Sans"/>
              </a:rPr>
              <a:t>rd</a:t>
            </a:r>
            <a:r>
              <a:rPr lang="en-US" dirty="0">
                <a:latin typeface="Open Sans"/>
                <a:ea typeface="Open Sans"/>
                <a:cs typeface="Open Sans"/>
              </a:rPr>
              <a:t> and NIH continues operations at the FY 2021 enacted level.</a:t>
            </a:r>
            <a:endParaRPr lang="en-US" dirty="0"/>
          </a:p>
          <a:p>
            <a:r>
              <a:rPr lang="en-US" dirty="0">
                <a:latin typeface="Open Sans"/>
                <a:ea typeface="Open Sans"/>
                <a:cs typeface="Open Sans"/>
              </a:rPr>
              <a:t>Consistent previous NIH practices, NIH Institutes and/or Centers may, at their discretion, issue non-competing research grant awards at a level below that indicated on the most recent Notice of Award. </a:t>
            </a:r>
          </a:p>
          <a:p>
            <a:pPr>
              <a:lnSpc>
                <a:spcPct val="120000"/>
              </a:lnSpc>
              <a:spcBef>
                <a:spcPts val="0"/>
              </a:spcBef>
            </a:pPr>
            <a:endParaRPr lang="en-US" dirty="0"/>
          </a:p>
          <a:p>
            <a:pPr lvl="1">
              <a:lnSpc>
                <a:spcPct val="120000"/>
              </a:lnSpc>
              <a:spcBef>
                <a:spcPts val="0"/>
              </a:spcBef>
            </a:pPr>
            <a:endParaRPr lang="en-US" dirty="0"/>
          </a:p>
          <a:p>
            <a:pPr lvl="1">
              <a:lnSpc>
                <a:spcPct val="120000"/>
              </a:lnSpc>
              <a:spcBef>
                <a:spcPts val="0"/>
              </a:spcBef>
            </a:pPr>
            <a:endParaRPr lang="en-US" dirty="0"/>
          </a:p>
          <a:p>
            <a:endParaRPr lang="en-US" dirty="0"/>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838200" y="136525"/>
            <a:ext cx="10515600" cy="1325563"/>
          </a:xfrm>
        </p:spPr>
        <p:txBody>
          <a:bodyPr/>
          <a:lstStyle/>
          <a:p>
            <a:r>
              <a:rPr lang="en-US"/>
              <a:t>Budget News</a:t>
            </a:r>
          </a:p>
        </p:txBody>
      </p:sp>
    </p:spTree>
    <p:extLst>
      <p:ext uri="{BB962C8B-B14F-4D97-AF65-F5344CB8AC3E}">
        <p14:creationId xmlns:p14="http://schemas.microsoft.com/office/powerpoint/2010/main" val="952385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38200" y="1457739"/>
            <a:ext cx="11022496" cy="4627149"/>
          </a:xfrm>
        </p:spPr>
        <p:txBody>
          <a:bodyPr>
            <a:normAutofit fontScale="92500" lnSpcReduction="10000"/>
          </a:bodyPr>
          <a:lstStyle/>
          <a:p>
            <a:r>
              <a:rPr lang="en-US"/>
              <a:t>Recipients are unable to submit FFRs on closed PMS subaccounts (e.g. “C” status). </a:t>
            </a:r>
          </a:p>
          <a:p>
            <a:r>
              <a:rPr lang="en-US"/>
              <a:t>When a recipient identifies a need to revise an FFR for a closed PMS subaccount, the recipient should contact the NIH Office of Financial Management (OFM). Recipients should email the OFM staff member assigned to their account. These assignments may be found at </a:t>
            </a:r>
            <a:r>
              <a:rPr lang="en-US">
                <a:hlinkClick r:id="rId3"/>
              </a:rPr>
              <a:t>https://ofm.od.nih.gov/Pages/Grants-FFRS0.aspx</a:t>
            </a:r>
            <a:r>
              <a:rPr lang="en-US"/>
              <a:t>. </a:t>
            </a:r>
          </a:p>
          <a:p>
            <a:pPr lvl="1"/>
            <a:r>
              <a:rPr lang="en-US"/>
              <a:t>In that email, the recipient should provide the grant number, PMS document number, details on the FFR revisions needed, and a request to re-open the subaccount.</a:t>
            </a:r>
          </a:p>
          <a:p>
            <a:r>
              <a:rPr lang="en-US"/>
              <a:t>Upon receipt, OFM will review the information, and submit a transaction in the NIH financial system to re-open the subaccount. OFM will notify the recipient when the action is complete, and the recipient must then submit the revised FFR in PMS for NIH review and approval. </a:t>
            </a:r>
          </a:p>
          <a:p>
            <a:pPr lvl="1"/>
            <a:r>
              <a:rPr lang="en-US"/>
              <a:t>Any questions or issues should be sent to the OFM-GAB Branch Chief – Don Geiger </a:t>
            </a:r>
            <a:r>
              <a:rPr lang="en-US">
                <a:hlinkClick r:id="rId4"/>
              </a:rPr>
              <a:t>don.geiger@NIH.gov</a:t>
            </a:r>
            <a:r>
              <a:rPr lang="en-US"/>
              <a:t>. </a:t>
            </a:r>
          </a:p>
          <a:p>
            <a:endParaRPr lang="en-US"/>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516835" y="272256"/>
            <a:ext cx="11343861" cy="1325563"/>
          </a:xfrm>
        </p:spPr>
        <p:txBody>
          <a:bodyPr>
            <a:noAutofit/>
          </a:bodyPr>
          <a:lstStyle/>
          <a:p>
            <a:r>
              <a:rPr lang="en-US" sz="3600"/>
              <a:t>Update – Process for Submission of FFRs for Closed PMS Subaccounts</a:t>
            </a:r>
          </a:p>
        </p:txBody>
      </p:sp>
      <p:sp>
        <p:nvSpPr>
          <p:cNvPr id="8" name="TextBox 7" descr="Learn more: NOT-OD-20-086&#10;FAQs: grants.nih.gov/faqs#/covid-19.htm&#10;">
            <a:extLst>
              <a:ext uri="{FF2B5EF4-FFF2-40B4-BE49-F238E27FC236}">
                <a16:creationId xmlns:a16="http://schemas.microsoft.com/office/drawing/2014/main" id="{75C81FD0-255B-46BD-9D2A-D23028907AC6}"/>
              </a:ext>
            </a:extLst>
          </p:cNvPr>
          <p:cNvSpPr txBox="1"/>
          <p:nvPr/>
        </p:nvSpPr>
        <p:spPr>
          <a:xfrm>
            <a:off x="2659511" y="5789771"/>
            <a:ext cx="7340585"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Open Sans"/>
                <a:ea typeface="+mn-ea"/>
                <a:cs typeface="+mn-cs"/>
              </a:rPr>
              <a:t>Learn more: </a:t>
            </a:r>
            <a:r>
              <a:rPr kumimoji="0" lang="en-US" sz="1800" b="0" i="0" strike="noStrike" kern="1200" cap="none" spc="0" normalizeH="0" baseline="0" noProof="0">
                <a:ln>
                  <a:noFill/>
                </a:ln>
                <a:solidFill>
                  <a:prstClr val="black"/>
                </a:solidFill>
                <a:effectLst/>
                <a:uLnTx/>
                <a:uFillTx/>
                <a:latin typeface="Open Sans"/>
                <a:hlinkClick r:id="rId5"/>
              </a:rPr>
              <a:t>NOT-OD</a:t>
            </a:r>
            <a:r>
              <a:rPr lang="en-US">
                <a:solidFill>
                  <a:prstClr val="black"/>
                </a:solidFill>
                <a:latin typeface="Open Sans"/>
                <a:hlinkClick r:id="rId5"/>
              </a:rPr>
              <a:t>-</a:t>
            </a:r>
            <a:r>
              <a:rPr kumimoji="0" lang="en-US" sz="1800" b="0" i="0" strike="noStrike" kern="1200" cap="none" spc="0" normalizeH="0" baseline="0" noProof="0">
                <a:ln>
                  <a:noFill/>
                </a:ln>
                <a:solidFill>
                  <a:prstClr val="black"/>
                </a:solidFill>
                <a:effectLst/>
                <a:uLnTx/>
                <a:uFillTx/>
                <a:latin typeface="Open Sans"/>
                <a:hlinkClick r:id="rId5"/>
              </a:rPr>
              <a:t>21-060</a:t>
            </a:r>
            <a:r>
              <a:rPr kumimoji="0" lang="en-US" sz="1800" b="0" i="0" strike="noStrike" kern="1200" cap="none" spc="0" normalizeH="0" baseline="0" noProof="0">
                <a:ln>
                  <a:noFill/>
                </a:ln>
                <a:solidFill>
                  <a:prstClr val="black"/>
                </a:solidFill>
                <a:effectLst/>
                <a:uLnTx/>
                <a:uFillTx/>
                <a:latin typeface="Open Sans"/>
                <a:ea typeface="+mn-ea"/>
                <a:cs typeface="+mn-cs"/>
              </a:rPr>
              <a:t>, </a:t>
            </a:r>
            <a:r>
              <a:rPr kumimoji="0" lang="en-US" sz="1800" b="0" i="0" strike="noStrike" kern="1200" cap="none" spc="0" normalizeH="0" baseline="0" noProof="0">
                <a:ln>
                  <a:noFill/>
                </a:ln>
                <a:solidFill>
                  <a:prstClr val="black"/>
                </a:solidFill>
                <a:effectLst/>
                <a:uLnTx/>
                <a:uFillTx/>
                <a:latin typeface="Open Sans"/>
                <a:ea typeface="+mn-ea"/>
                <a:cs typeface="+mn-cs"/>
                <a:hlinkClick r:id="rId6"/>
              </a:rPr>
              <a:t>NOT-OD-21-128</a:t>
            </a:r>
            <a:r>
              <a:rPr kumimoji="0" lang="en-US" sz="1800" b="0" i="0" strike="noStrike" kern="1200" cap="none" spc="0" normalizeH="0" baseline="0" noProof="0">
                <a:ln>
                  <a:noFill/>
                </a:ln>
                <a:solidFill>
                  <a:prstClr val="black"/>
                </a:solidFill>
                <a:effectLst/>
                <a:uLnTx/>
                <a:uFillTx/>
                <a:latin typeface="Open Sans"/>
                <a:ea typeface="+mn-ea"/>
                <a:cs typeface="+mn-cs"/>
              </a:rPr>
              <a:t>, </a:t>
            </a:r>
            <a:r>
              <a:rPr kumimoji="0" lang="en-US" sz="1800" b="0" i="0" u="sng" strike="noStrike" kern="1200" cap="none" spc="0" normalizeH="0" baseline="0" noProof="0">
                <a:ln>
                  <a:noFill/>
                </a:ln>
                <a:solidFill>
                  <a:prstClr val="black"/>
                </a:solidFill>
                <a:effectLst/>
                <a:uLnTx/>
                <a:uFillTx/>
                <a:latin typeface="Open Sans"/>
                <a:ea typeface="+mn-ea"/>
                <a:cs typeface="+mn-cs"/>
                <a:hlinkClick r:id="rId7"/>
              </a:rPr>
              <a:t>NOT-OD-21-138</a:t>
            </a:r>
            <a:endParaRPr kumimoji="0" lang="en-US" sz="1800" b="0" i="0" u="sng" strike="noStrike" kern="1200" cap="none" spc="0" normalizeH="0" baseline="0" noProof="0">
              <a:ln>
                <a:noFill/>
              </a:ln>
              <a:solidFill>
                <a:srgbClr val="FF0000"/>
              </a:solidFill>
              <a:effectLst/>
              <a:uLnTx/>
              <a:uFillTx/>
              <a:latin typeface="Open Sans"/>
              <a:ea typeface="+mn-ea"/>
              <a:cs typeface="+mn-cs"/>
            </a:endParaRPr>
          </a:p>
        </p:txBody>
      </p:sp>
    </p:spTree>
    <p:extLst>
      <p:ext uri="{BB962C8B-B14F-4D97-AF65-F5344CB8AC3E}">
        <p14:creationId xmlns:p14="http://schemas.microsoft.com/office/powerpoint/2010/main" val="1774602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83919" y="1457739"/>
            <a:ext cx="10923767" cy="4346713"/>
          </a:xfrm>
        </p:spPr>
        <p:txBody>
          <a:bodyPr>
            <a:normAutofit fontScale="92500" lnSpcReduction="20000"/>
          </a:bodyPr>
          <a:lstStyle/>
          <a:p>
            <a:r>
              <a:rPr lang="en-US" sz="1700"/>
              <a:t>Direct all systems policy inquiries to:</a:t>
            </a:r>
          </a:p>
          <a:p>
            <a:pPr lvl="1"/>
            <a:r>
              <a:rPr lang="en-US" sz="1300"/>
              <a:t>NIH Office of Policy for Extramural Research Administration (OPERA)</a:t>
            </a:r>
            <a:br>
              <a:rPr lang="en-US" sz="1300"/>
            </a:br>
            <a:r>
              <a:rPr lang="en-US" sz="1300"/>
              <a:t>Systems Policy Branch</a:t>
            </a:r>
            <a:br>
              <a:rPr lang="en-US" sz="1300"/>
            </a:br>
            <a:r>
              <a:rPr lang="en-US" sz="1300"/>
              <a:t>Email: </a:t>
            </a:r>
            <a:r>
              <a:rPr lang="en-US" sz="1300">
                <a:hlinkClick r:id="rId3"/>
              </a:rPr>
              <a:t>OPERAsystemspolicy@nih.gov</a:t>
            </a:r>
            <a:r>
              <a:rPr lang="en-US" sz="1300" u="sng"/>
              <a:t> </a:t>
            </a:r>
            <a:endParaRPr lang="en-US" sz="1300"/>
          </a:p>
          <a:p>
            <a:r>
              <a:rPr lang="en-US" sz="1700"/>
              <a:t>Direct all eRA systems-related inquiries to:</a:t>
            </a:r>
          </a:p>
          <a:p>
            <a:pPr lvl="1"/>
            <a:r>
              <a:rPr lang="en-US" sz="1300"/>
              <a:t>eRA Service Desk</a:t>
            </a:r>
            <a:br>
              <a:rPr lang="en-US" sz="1300"/>
            </a:br>
            <a:r>
              <a:rPr lang="en-US" sz="1300"/>
              <a:t>Submit a web ticket: </a:t>
            </a:r>
            <a:r>
              <a:rPr lang="en-US" sz="1300">
                <a:hlinkClick r:id="rId4"/>
              </a:rPr>
              <a:t>https://grants.nih.gov/support/index.html</a:t>
            </a:r>
            <a:br>
              <a:rPr lang="en-US" sz="1300"/>
            </a:br>
            <a:r>
              <a:rPr lang="en-US" sz="1300"/>
              <a:t>Toll-free: 1-866-504-9552</a:t>
            </a:r>
            <a:br>
              <a:rPr lang="en-US" sz="1300"/>
            </a:br>
            <a:r>
              <a:rPr lang="en-US" sz="1300"/>
              <a:t>Phone: 301-402-7469</a:t>
            </a:r>
          </a:p>
          <a:p>
            <a:pPr lvl="1"/>
            <a:r>
              <a:rPr lang="en-US" sz="1500"/>
              <a:t>The FFR due date and the data on Lines 1 thru 9 are populated by NIH eRA. If any of this data on the FFR is incorrect, please contact the eRA Service Desk directly.</a:t>
            </a:r>
          </a:p>
          <a:p>
            <a:r>
              <a:rPr lang="en-US" sz="1700"/>
              <a:t>Direct all PMS systems-related inquiries to:</a:t>
            </a:r>
          </a:p>
          <a:p>
            <a:pPr lvl="1"/>
            <a:r>
              <a:rPr lang="en-US" sz="1300"/>
              <a:t>ONE-DHHS Help Desk</a:t>
            </a:r>
            <a:br>
              <a:rPr lang="en-US" sz="1300"/>
            </a:br>
            <a:r>
              <a:rPr lang="en-US" sz="1300"/>
              <a:t>Self-Help Web Portal: </a:t>
            </a:r>
            <a:r>
              <a:rPr lang="en-US" sz="1300">
                <a:hlinkClick r:id="rId5"/>
              </a:rPr>
              <a:t>http://www.psc.gov/one-dhhs</a:t>
            </a:r>
            <a:br>
              <a:rPr lang="en-US" sz="1300"/>
            </a:br>
            <a:r>
              <a:rPr lang="en-US" sz="1300"/>
              <a:t>Email: </a:t>
            </a:r>
            <a:r>
              <a:rPr lang="en-US" sz="1300">
                <a:hlinkClick r:id="rId6"/>
              </a:rPr>
              <a:t>PMSSupport@psc.hhs.gov</a:t>
            </a:r>
            <a:br>
              <a:rPr lang="en-US" sz="1300"/>
            </a:br>
            <a:r>
              <a:rPr lang="en-US" sz="1300"/>
              <a:t>Toll-free: 1-877-614-5533</a:t>
            </a:r>
          </a:p>
          <a:p>
            <a:pPr lvl="1"/>
            <a:r>
              <a:rPr lang="en-US" sz="1500"/>
              <a:t>For all inquiries related to Line item 10a Cash Receipts, 10b Cash Disbursements and line item 10d Total Federal Funds Authorized, please contact PMS Helpdesk at 1.877.614.5533 or you can submit a ticket to PMS using the self-service web portal. Please ensure that you provide the Payee Account Number (PAN), PMS Document Number and Sub-account number and provide the details of the issue.</a:t>
            </a:r>
          </a:p>
          <a:p>
            <a:r>
              <a:rPr lang="en-US" sz="1700"/>
              <a:t>PMS Training opportunities will be posted at: </a:t>
            </a:r>
            <a:r>
              <a:rPr lang="en-US" sz="1700">
                <a:hlinkClick r:id="rId7"/>
              </a:rPr>
              <a:t>https://pms.psc.gov/training/gr-ffr-training.html </a:t>
            </a:r>
            <a:endParaRPr lang="en-US" sz="1400"/>
          </a:p>
          <a:p>
            <a:endParaRPr lang="en-US" sz="1400"/>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883920" y="272256"/>
            <a:ext cx="10515600" cy="1325563"/>
          </a:xfrm>
        </p:spPr>
        <p:txBody>
          <a:bodyPr>
            <a:noAutofit/>
          </a:bodyPr>
          <a:lstStyle/>
          <a:p>
            <a:r>
              <a:rPr lang="en-US" sz="3200"/>
              <a:t>Mandatory Submission of SF-425/FFR via Payment Management System- Points of Contact</a:t>
            </a:r>
          </a:p>
        </p:txBody>
      </p:sp>
      <p:sp>
        <p:nvSpPr>
          <p:cNvPr id="8" name="TextBox 7" descr="Learn more: NOT-OD-20-086&#10;FAQs: grants.nih.gov/faqs#/covid-19.htm&#10;">
            <a:extLst>
              <a:ext uri="{FF2B5EF4-FFF2-40B4-BE49-F238E27FC236}">
                <a16:creationId xmlns:a16="http://schemas.microsoft.com/office/drawing/2014/main" id="{75C81FD0-255B-46BD-9D2A-D23028907AC6}"/>
              </a:ext>
            </a:extLst>
          </p:cNvPr>
          <p:cNvSpPr txBox="1"/>
          <p:nvPr/>
        </p:nvSpPr>
        <p:spPr>
          <a:xfrm>
            <a:off x="3114260" y="5804452"/>
            <a:ext cx="7686261" cy="1072634"/>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b="0" i="0" u="none" strike="noStrike" kern="1200" cap="none" spc="0" normalizeH="0" baseline="0" noProof="0">
                <a:ln>
                  <a:noFill/>
                </a:ln>
                <a:solidFill>
                  <a:prstClr val="black"/>
                </a:solidFill>
                <a:effectLst/>
                <a:uLnTx/>
                <a:uFillTx/>
                <a:latin typeface="Open Sans"/>
                <a:ea typeface="+mn-ea"/>
                <a:cs typeface="+mn-cs"/>
              </a:rPr>
              <a:t>Learn more: </a:t>
            </a:r>
            <a:r>
              <a:rPr kumimoji="0" lang="en-US" sz="1600" b="0" i="0" u="sng" strike="noStrike" kern="1200" cap="none" spc="0" normalizeH="0" baseline="0" noProof="0">
                <a:ln>
                  <a:noFill/>
                </a:ln>
                <a:solidFill>
                  <a:prstClr val="black"/>
                </a:solidFill>
                <a:effectLst/>
                <a:uLnTx/>
                <a:uFillTx/>
                <a:latin typeface="Open Sans"/>
                <a:ea typeface="+mn-ea"/>
                <a:cs typeface="+mn-cs"/>
                <a:hlinkClick r:id="rId8"/>
              </a:rPr>
              <a:t>NOT-OD-20-127</a:t>
            </a:r>
            <a:r>
              <a:rPr lang="en-US" sz="1600" u="sng">
                <a:solidFill>
                  <a:prstClr val="black"/>
                </a:solidFill>
                <a:latin typeface="Open Sans"/>
              </a:rPr>
              <a:t>, </a:t>
            </a:r>
            <a:r>
              <a:rPr kumimoji="0" lang="en-US" sz="1600" b="0" i="0" strike="noStrike" kern="1200" cap="none" spc="0" normalizeH="0" baseline="0" noProof="0">
                <a:ln>
                  <a:noFill/>
                </a:ln>
                <a:solidFill>
                  <a:prstClr val="black"/>
                </a:solidFill>
                <a:effectLst/>
                <a:uLnTx/>
                <a:uFillTx/>
                <a:latin typeface="Open Sans"/>
                <a:ea typeface="+mn-ea"/>
                <a:cs typeface="+mn-cs"/>
              </a:rPr>
              <a:t> </a:t>
            </a:r>
            <a:r>
              <a:rPr kumimoji="0" lang="en-US" sz="1600" b="0" i="0" strike="noStrike" kern="1200" cap="none" spc="0" normalizeH="0" baseline="0" noProof="0">
                <a:ln>
                  <a:noFill/>
                </a:ln>
                <a:solidFill>
                  <a:prstClr val="black"/>
                </a:solidFill>
                <a:effectLst/>
                <a:uLnTx/>
                <a:uFillTx/>
                <a:latin typeface="Open Sans"/>
                <a:ea typeface="+mn-ea"/>
                <a:cs typeface="+mn-cs"/>
                <a:hlinkClick r:id="rId9"/>
              </a:rPr>
              <a:t>NOT-OD-21-046</a:t>
            </a:r>
            <a:r>
              <a:rPr kumimoji="0" lang="en-US" sz="1600" b="0" i="0" strike="noStrike" kern="1200" cap="none" spc="0" normalizeH="0" baseline="0" noProof="0">
                <a:ln>
                  <a:noFill/>
                </a:ln>
                <a:solidFill>
                  <a:prstClr val="black"/>
                </a:solidFill>
                <a:effectLst/>
                <a:uLnTx/>
                <a:uFillTx/>
                <a:latin typeface="Open Sans"/>
                <a:ea typeface="+mn-ea"/>
                <a:cs typeface="+mn-cs"/>
              </a:rPr>
              <a:t>, </a:t>
            </a:r>
            <a:r>
              <a:rPr kumimoji="0" lang="en-US" sz="1600" b="0" i="0" strike="noStrike" kern="1200" cap="none" spc="0" normalizeH="0" baseline="0" noProof="0">
                <a:ln>
                  <a:noFill/>
                </a:ln>
                <a:solidFill>
                  <a:prstClr val="black"/>
                </a:solidFill>
                <a:effectLst/>
                <a:uLnTx/>
                <a:uFillTx/>
                <a:latin typeface="Open Sans"/>
                <a:ea typeface="+mn-ea"/>
                <a:cs typeface="+mn-cs"/>
                <a:hlinkClick r:id="rId10"/>
              </a:rPr>
              <a:t>NOT-OD-21-060</a:t>
            </a:r>
            <a:r>
              <a:rPr kumimoji="0" lang="en-US" sz="1600" b="0" i="0" strike="noStrike" kern="1200" cap="none" spc="0" normalizeH="0" baseline="0" noProof="0">
                <a:ln>
                  <a:noFill/>
                </a:ln>
                <a:solidFill>
                  <a:prstClr val="black"/>
                </a:solidFill>
                <a:effectLst/>
                <a:uLnTx/>
                <a:uFillTx/>
                <a:latin typeface="Open Sans"/>
                <a:ea typeface="+mn-ea"/>
                <a:cs typeface="+mn-cs"/>
              </a:rPr>
              <a:t>,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600" b="0" i="0" strike="noStrike" kern="1200" cap="none" spc="0" normalizeH="0" baseline="0" noProof="0">
                <a:ln>
                  <a:noFill/>
                </a:ln>
                <a:solidFill>
                  <a:prstClr val="black"/>
                </a:solidFill>
                <a:effectLst/>
                <a:uLnTx/>
                <a:uFillTx/>
                <a:latin typeface="Open Sans"/>
                <a:ea typeface="+mn-ea"/>
                <a:cs typeface="+mn-cs"/>
                <a:hlinkClick r:id="rId11"/>
              </a:rPr>
              <a:t>NOT-OD-21-128</a:t>
            </a:r>
            <a:r>
              <a:rPr kumimoji="0" lang="en-US" sz="1600" b="0" i="0" strike="noStrike" kern="1200" cap="none" spc="0" normalizeH="0" baseline="0" noProof="0">
                <a:ln>
                  <a:noFill/>
                </a:ln>
                <a:solidFill>
                  <a:prstClr val="black"/>
                </a:solidFill>
                <a:effectLst/>
                <a:uLnTx/>
                <a:uFillTx/>
                <a:latin typeface="Open Sans"/>
                <a:ea typeface="+mn-ea"/>
                <a:cs typeface="+mn-cs"/>
              </a:rPr>
              <a:t>, </a:t>
            </a:r>
            <a:r>
              <a:rPr kumimoji="0" lang="en-US" sz="1600" b="0" i="0" u="sng" strike="noStrike" kern="1200" cap="none" spc="0" normalizeH="0" baseline="0" noProof="0">
                <a:ln>
                  <a:noFill/>
                </a:ln>
                <a:solidFill>
                  <a:prstClr val="black"/>
                </a:solidFill>
                <a:effectLst/>
                <a:uLnTx/>
                <a:uFillTx/>
                <a:latin typeface="Open Sans"/>
                <a:ea typeface="+mn-ea"/>
                <a:cs typeface="+mn-cs"/>
                <a:hlinkClick r:id="rId12"/>
              </a:rPr>
              <a:t>NOT-OD-21-138</a:t>
            </a:r>
            <a:endParaRPr kumimoji="0" lang="en-US" sz="1600" b="0" i="0" u="sng" strike="noStrike" kern="1200" cap="none" spc="0" normalizeH="0" baseline="0" noProof="0">
              <a:ln>
                <a:noFill/>
              </a:ln>
              <a:solidFill>
                <a:srgbClr val="FF0000"/>
              </a:solidFill>
              <a:effectLst/>
              <a:uLnTx/>
              <a:uFillTx/>
              <a:latin typeface="Open Sans"/>
              <a:ea typeface="+mn-ea"/>
              <a:cs typeface="+mn-cs"/>
            </a:endParaRPr>
          </a:p>
        </p:txBody>
      </p:sp>
    </p:spTree>
    <p:extLst>
      <p:ext uri="{BB962C8B-B14F-4D97-AF65-F5344CB8AC3E}">
        <p14:creationId xmlns:p14="http://schemas.microsoft.com/office/powerpoint/2010/main" val="608736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15340" y="1299782"/>
            <a:ext cx="10584180" cy="5056568"/>
          </a:xfrm>
        </p:spPr>
        <p:txBody>
          <a:bodyPr>
            <a:normAutofit/>
          </a:bodyPr>
          <a:lstStyle/>
          <a:p>
            <a:r>
              <a:rPr lang="en-US" sz="1600"/>
              <a:t>Recipients must submit timely, accurate grant expenditure reports, and reconcile cash transaction reports submitted to the PMS with expenditure reports submitted to NIH. </a:t>
            </a:r>
          </a:p>
          <a:p>
            <a:r>
              <a:rPr lang="en-US" sz="1600"/>
              <a:t>Recipients may request payments from the Payment Management System (PMS) up to 120 days past the period of performance end date of the PMS subaccount. </a:t>
            </a:r>
          </a:p>
          <a:p>
            <a:r>
              <a:rPr lang="en-US" sz="1600"/>
              <a:t>In circumstances where recipients are unable to complete drawdowns in a timely manner, the recipient must submit a prior approval request to the IC GMS </a:t>
            </a:r>
            <a:r>
              <a:rPr lang="en-US" sz="1600" b="1"/>
              <a:t>BEFORE</a:t>
            </a:r>
            <a:r>
              <a:rPr lang="en-US" sz="1600"/>
              <a:t> to submitting the payment request in PMS.</a:t>
            </a:r>
          </a:p>
          <a:p>
            <a:pPr lvl="1"/>
            <a:r>
              <a:rPr lang="en-US" sz="1500"/>
              <a:t>The request must provide the PMS subaccount (e.g. award document number), NIH grant number, the amount of funds being requested, and a justification for the late payment request. The recipient must also describe what action is being taken by the recipient to preclude similar situations in the future.</a:t>
            </a:r>
          </a:p>
          <a:p>
            <a:pPr lvl="1"/>
            <a:r>
              <a:rPr lang="en-US" sz="1500"/>
              <a:t>The IC will review the request and if it is determined that the justification is adequate, will notify the recipient of the approval. Once approved, the recipient may submit the payment request in PMS. </a:t>
            </a:r>
          </a:p>
          <a:p>
            <a:r>
              <a:rPr lang="en-US" sz="1600"/>
              <a:t>Requests will be reviewed and considered on a case-by-case basis. Recipients remain responsible for ensuring that information submitted to NIH in Federal Financial Reports (FFR) is accurate, complete, and consistent with the recipient's accounting system (see </a:t>
            </a:r>
            <a:r>
              <a:rPr lang="en-US" sz="1600">
                <a:hlinkClick r:id="rId3"/>
              </a:rPr>
              <a:t>NIHGPS Section 8.4.1.5.2</a:t>
            </a:r>
            <a:r>
              <a:rPr lang="en-US" sz="1600"/>
              <a:t>). When submitting the FFR through PMS, the Authorized Organization Representative (AOR) or the individual designated to submit this report on behalf of their institution, certifies that the information in the FFR is correct and complete and that all outlays and obligations are for the purposes set forth in grant documents, and represents a claim to the Federal government.</a:t>
            </a:r>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516835" y="272256"/>
            <a:ext cx="11343861" cy="1325563"/>
          </a:xfrm>
        </p:spPr>
        <p:txBody>
          <a:bodyPr>
            <a:noAutofit/>
          </a:bodyPr>
          <a:lstStyle/>
          <a:p>
            <a:r>
              <a:rPr lang="en-US" sz="3200"/>
              <a:t>Update – Process for Requesting Drawdowns Outside of the Liquidation Period</a:t>
            </a:r>
          </a:p>
        </p:txBody>
      </p:sp>
      <p:sp>
        <p:nvSpPr>
          <p:cNvPr id="8" name="TextBox 7" descr="Learn more: NOT-OD-20-086&#10;FAQs: grants.nih.gov/faqs#/covid-19.htm&#10;">
            <a:extLst>
              <a:ext uri="{FF2B5EF4-FFF2-40B4-BE49-F238E27FC236}">
                <a16:creationId xmlns:a16="http://schemas.microsoft.com/office/drawing/2014/main" id="{75C81FD0-255B-46BD-9D2A-D23028907AC6}"/>
              </a:ext>
            </a:extLst>
          </p:cNvPr>
          <p:cNvSpPr txBox="1"/>
          <p:nvPr/>
        </p:nvSpPr>
        <p:spPr>
          <a:xfrm>
            <a:off x="3641698" y="6151238"/>
            <a:ext cx="7340585"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lvl="0" algn="ctr">
              <a:spcBef>
                <a:spcPts val="600"/>
              </a:spcBef>
              <a:defRPr/>
            </a:pPr>
            <a:r>
              <a:rPr kumimoji="0" lang="en-US" sz="2000" b="0" i="0" u="none" strike="noStrike" kern="1200" cap="none" spc="0" normalizeH="0" baseline="0" noProof="0">
                <a:ln>
                  <a:noFill/>
                </a:ln>
                <a:solidFill>
                  <a:prstClr val="black"/>
                </a:solidFill>
                <a:effectLst/>
                <a:uLnTx/>
                <a:uFillTx/>
                <a:latin typeface="Open Sans"/>
                <a:ea typeface="+mn-ea"/>
                <a:cs typeface="+mn-cs"/>
              </a:rPr>
              <a:t>Learn more: </a:t>
            </a:r>
            <a:r>
              <a:rPr lang="en-US">
                <a:solidFill>
                  <a:prstClr val="black"/>
                </a:solidFill>
                <a:hlinkClick r:id="rId4"/>
              </a:rPr>
              <a:t>NOT-OD-15-135</a:t>
            </a:r>
            <a:r>
              <a:rPr lang="en-US">
                <a:solidFill>
                  <a:prstClr val="black"/>
                </a:solidFill>
              </a:rPr>
              <a:t>,</a:t>
            </a:r>
            <a:r>
              <a:rPr kumimoji="0" lang="en-US" sz="2000" b="0" i="0" u="none" strike="noStrike" kern="1200" cap="none" spc="0" normalizeH="0" baseline="0" noProof="0">
                <a:ln>
                  <a:noFill/>
                </a:ln>
                <a:solidFill>
                  <a:prstClr val="black"/>
                </a:solidFill>
                <a:effectLst/>
                <a:uLnTx/>
                <a:uFillTx/>
                <a:latin typeface="Open Sans"/>
                <a:ea typeface="+mn-ea"/>
                <a:cs typeface="+mn-cs"/>
              </a:rPr>
              <a:t> </a:t>
            </a:r>
            <a:r>
              <a:rPr kumimoji="0" lang="en-US" sz="1800" b="0" i="0" strike="noStrike" kern="1200" cap="none" spc="0" normalizeH="0" baseline="0" noProof="0">
                <a:ln>
                  <a:noFill/>
                </a:ln>
                <a:solidFill>
                  <a:prstClr val="black"/>
                </a:solidFill>
                <a:effectLst/>
                <a:uLnTx/>
                <a:uFillTx/>
                <a:latin typeface="Open Sans"/>
                <a:hlinkClick r:id="rId5"/>
              </a:rPr>
              <a:t>NOT-OD-21-102</a:t>
            </a:r>
            <a:r>
              <a:rPr kumimoji="0" lang="en-US" sz="1800" b="0" i="0" strike="noStrike" kern="1200" cap="none" spc="0" normalizeH="0" baseline="0" noProof="0">
                <a:ln>
                  <a:noFill/>
                </a:ln>
                <a:solidFill>
                  <a:prstClr val="black"/>
                </a:solidFill>
                <a:effectLst/>
                <a:uLnTx/>
                <a:uFillTx/>
                <a:latin typeface="Open Sans"/>
                <a:ea typeface="+mn-ea"/>
                <a:cs typeface="+mn-cs"/>
              </a:rPr>
              <a:t>, </a:t>
            </a:r>
            <a:r>
              <a:rPr kumimoji="0" lang="en-US" sz="1800" b="0" i="0" strike="noStrike" kern="1200" cap="none" spc="0" normalizeH="0" baseline="0" noProof="0">
                <a:ln>
                  <a:noFill/>
                </a:ln>
                <a:solidFill>
                  <a:prstClr val="black"/>
                </a:solidFill>
                <a:effectLst/>
                <a:uLnTx/>
                <a:uFillTx/>
                <a:latin typeface="Open Sans"/>
                <a:ea typeface="+mn-ea"/>
                <a:cs typeface="+mn-cs"/>
                <a:hlinkClick r:id="rId6"/>
              </a:rPr>
              <a:t>NOT-OD-21-149</a:t>
            </a:r>
            <a:r>
              <a:rPr kumimoji="0" lang="en-US" sz="1800" b="0" i="0" strike="noStrike" kern="1200" cap="none" spc="0" normalizeH="0" baseline="0" noProof="0">
                <a:ln>
                  <a:noFill/>
                </a:ln>
                <a:solidFill>
                  <a:prstClr val="black"/>
                </a:solidFill>
                <a:effectLst/>
                <a:uLnTx/>
                <a:uFillTx/>
                <a:latin typeface="Open Sans"/>
                <a:ea typeface="+mn-ea"/>
                <a:cs typeface="+mn-cs"/>
              </a:rPr>
              <a:t> </a:t>
            </a:r>
            <a:endParaRPr kumimoji="0" lang="en-US" sz="1800" b="0" i="0" u="sng" strike="noStrike" kern="1200" cap="none" spc="0" normalizeH="0" baseline="0" noProof="0">
              <a:ln>
                <a:noFill/>
              </a:ln>
              <a:solidFill>
                <a:srgbClr val="FF0000"/>
              </a:solidFill>
              <a:effectLst/>
              <a:uLnTx/>
              <a:uFillTx/>
              <a:latin typeface="Open Sans"/>
              <a:ea typeface="+mn-ea"/>
              <a:cs typeface="+mn-cs"/>
            </a:endParaRPr>
          </a:p>
        </p:txBody>
      </p:sp>
    </p:spTree>
    <p:extLst>
      <p:ext uri="{BB962C8B-B14F-4D97-AF65-F5344CB8AC3E}">
        <p14:creationId xmlns:p14="http://schemas.microsoft.com/office/powerpoint/2010/main" val="1825560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38200" y="1272209"/>
            <a:ext cx="10561320" cy="4812679"/>
          </a:xfrm>
        </p:spPr>
        <p:txBody>
          <a:bodyPr>
            <a:normAutofit fontScale="92500" lnSpcReduction="20000"/>
          </a:bodyPr>
          <a:lstStyle/>
          <a:p>
            <a:r>
              <a:rPr lang="en-US"/>
              <a:t>Effective for application due dates on or after January 25, 2022.</a:t>
            </a:r>
          </a:p>
          <a:p>
            <a:r>
              <a:rPr lang="en-US"/>
              <a:t>FORMS-G Application Guide publication and posting of FORMS-G application forms package to active FOAs will begin in late October 2021. </a:t>
            </a:r>
          </a:p>
          <a:p>
            <a:r>
              <a:rPr lang="en-US"/>
              <a:t>Additional guidance and final implementation details will be provided in Fall 2021.</a:t>
            </a:r>
          </a:p>
          <a:p>
            <a:r>
              <a:rPr lang="en-US"/>
              <a:t>Substantive form changes (i.e. new/deleted/modified fields):</a:t>
            </a:r>
          </a:p>
          <a:p>
            <a:pPr lvl="1"/>
            <a:r>
              <a:rPr lang="en-US"/>
              <a:t>SF424 R&amp;R</a:t>
            </a:r>
          </a:p>
          <a:p>
            <a:pPr lvl="1"/>
            <a:r>
              <a:rPr lang="en-US"/>
              <a:t>R&amp;R Senior/Key Person Profile (Expanded)</a:t>
            </a:r>
          </a:p>
          <a:p>
            <a:pPr lvl="1"/>
            <a:r>
              <a:rPr lang="en-US"/>
              <a:t>R&amp;R Budget and Associated Subaward Budget Attachment(s) Form</a:t>
            </a:r>
          </a:p>
          <a:p>
            <a:pPr lvl="1"/>
            <a:r>
              <a:rPr lang="en-US"/>
              <a:t>Project/Performance Site Location(s)</a:t>
            </a:r>
          </a:p>
          <a:p>
            <a:pPr lvl="1"/>
            <a:r>
              <a:rPr lang="en-US"/>
              <a:t>PHS 398 Training Budget and Associated Subaward Budget Attachment(s) Form</a:t>
            </a:r>
          </a:p>
          <a:p>
            <a:pPr lvl="1"/>
            <a:r>
              <a:rPr lang="en-US"/>
              <a:t>PHS Additional Indirect Costs</a:t>
            </a:r>
          </a:p>
          <a:p>
            <a:pPr lvl="1"/>
            <a:r>
              <a:rPr lang="en-US"/>
              <a:t>PHS Fellowship Supplemental Form</a:t>
            </a:r>
          </a:p>
          <a:p>
            <a:pPr lvl="1"/>
            <a:r>
              <a:rPr lang="en-US"/>
              <a:t>PHS Human Subjects and Clinical Trials Information</a:t>
            </a:r>
          </a:p>
          <a:p>
            <a:pPr lvl="1"/>
            <a:r>
              <a:rPr lang="en-US"/>
              <a:t>SBIR/STTR Information</a:t>
            </a:r>
          </a:p>
          <a:p>
            <a:endParaRPr lang="en-US"/>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516835" y="272256"/>
            <a:ext cx="11343861" cy="1325563"/>
          </a:xfrm>
        </p:spPr>
        <p:txBody>
          <a:bodyPr>
            <a:noAutofit/>
          </a:bodyPr>
          <a:lstStyle/>
          <a:p>
            <a:r>
              <a:rPr lang="en-US" sz="3600"/>
              <a:t>FORMS-G</a:t>
            </a:r>
          </a:p>
        </p:txBody>
      </p:sp>
      <p:sp>
        <p:nvSpPr>
          <p:cNvPr id="8" name="TextBox 7" descr="Learn more: NOT-OD-20-086&#10;FAQs: grants.nih.gov/faqs#/covid-19.htm&#10;">
            <a:extLst>
              <a:ext uri="{FF2B5EF4-FFF2-40B4-BE49-F238E27FC236}">
                <a16:creationId xmlns:a16="http://schemas.microsoft.com/office/drawing/2014/main" id="{75C81FD0-255B-46BD-9D2A-D23028907AC6}"/>
              </a:ext>
            </a:extLst>
          </p:cNvPr>
          <p:cNvSpPr txBox="1"/>
          <p:nvPr/>
        </p:nvSpPr>
        <p:spPr>
          <a:xfrm>
            <a:off x="3535681" y="6084888"/>
            <a:ext cx="7340585"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Open Sans"/>
                <a:ea typeface="+mn-ea"/>
                <a:cs typeface="+mn-cs"/>
              </a:rPr>
              <a:t>Learn more: </a:t>
            </a:r>
            <a:r>
              <a:rPr kumimoji="0" lang="en-US" sz="1800" b="0" i="0" strike="noStrike" kern="1200" cap="none" spc="0" normalizeH="0" baseline="0" noProof="0">
                <a:ln>
                  <a:noFill/>
                </a:ln>
                <a:solidFill>
                  <a:prstClr val="black"/>
                </a:solidFill>
                <a:effectLst/>
                <a:uLnTx/>
                <a:uFillTx/>
                <a:latin typeface="Open Sans"/>
                <a:hlinkClick r:id="rId3"/>
              </a:rPr>
              <a:t>NOT-OD-21-169</a:t>
            </a:r>
            <a:endParaRPr kumimoji="0" lang="en-US" sz="1800" b="0" i="0" u="sng" strike="noStrike" kern="1200" cap="none" spc="0" normalizeH="0" baseline="0" noProof="0">
              <a:ln>
                <a:noFill/>
              </a:ln>
              <a:solidFill>
                <a:srgbClr val="FF0000"/>
              </a:solidFill>
              <a:effectLst/>
              <a:uLnTx/>
              <a:uFillTx/>
              <a:latin typeface="Open Sans"/>
              <a:ea typeface="+mn-ea"/>
              <a:cs typeface="+mn-cs"/>
            </a:endParaRPr>
          </a:p>
        </p:txBody>
      </p:sp>
    </p:spTree>
    <p:extLst>
      <p:ext uri="{BB962C8B-B14F-4D97-AF65-F5344CB8AC3E}">
        <p14:creationId xmlns:p14="http://schemas.microsoft.com/office/powerpoint/2010/main" val="3403071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38200" y="1457739"/>
            <a:ext cx="10515600" cy="4627149"/>
          </a:xfrm>
        </p:spPr>
        <p:txBody>
          <a:bodyPr>
            <a:normAutofit fontScale="92500" lnSpcReduction="10000"/>
          </a:bodyPr>
          <a:lstStyle/>
          <a:p>
            <a:r>
              <a:rPr lang="en-US"/>
              <a:t>Federal-wide transition from the DUN and Bradstreet (D&amp;B) Data Universal Numbering System (DUNS) number to the new government-owned Unique Entity Identifier (UEI). See </a:t>
            </a:r>
            <a:r>
              <a:rPr lang="en-US">
                <a:hlinkClick r:id="rId3"/>
              </a:rPr>
              <a:t>NOT-OD-21-170</a:t>
            </a:r>
            <a:r>
              <a:rPr lang="en-US"/>
              <a:t>.</a:t>
            </a:r>
          </a:p>
          <a:p>
            <a:r>
              <a:rPr lang="en-US"/>
              <a:t>Required use of the updated Biographical Sketch and Other Support format pages. See </a:t>
            </a:r>
            <a:r>
              <a:rPr lang="en-US">
                <a:hlinkClick r:id="rId4"/>
              </a:rPr>
              <a:t>NOT-OD-21-073</a:t>
            </a:r>
            <a:r>
              <a:rPr lang="en-US"/>
              <a:t>, </a:t>
            </a:r>
            <a:r>
              <a:rPr lang="en-US">
                <a:hlinkClick r:id="rId5"/>
              </a:rPr>
              <a:t>NOT-OD-21-110</a:t>
            </a:r>
            <a:r>
              <a:rPr lang="en-US"/>
              <a:t>, and </a:t>
            </a:r>
            <a:r>
              <a:rPr lang="en-US">
                <a:hlinkClick r:id="rId6"/>
              </a:rPr>
              <a:t>NOT-OD-21-122</a:t>
            </a:r>
            <a:r>
              <a:rPr lang="en-US"/>
              <a:t>.</a:t>
            </a:r>
          </a:p>
          <a:p>
            <a:r>
              <a:rPr lang="en-US"/>
              <a:t>Federal-wide adoption of the Grants.gov updated country and state lists</a:t>
            </a:r>
          </a:p>
          <a:p>
            <a:r>
              <a:rPr lang="en-US"/>
              <a:t>Expansion requirement for eRA Commons IDs to all Senior/Key Personnel. See </a:t>
            </a:r>
            <a:r>
              <a:rPr lang="en-US">
                <a:hlinkClick r:id="rId7"/>
              </a:rPr>
              <a:t>NOT-OD-21-109</a:t>
            </a:r>
            <a:r>
              <a:rPr lang="en-US"/>
              <a:t>.</a:t>
            </a:r>
          </a:p>
          <a:p>
            <a:r>
              <a:rPr lang="en-US"/>
              <a:t>New budget section for requesting childcare costs on the PHS Fellowship Supplemental Form. See </a:t>
            </a:r>
            <a:r>
              <a:rPr lang="en-US">
                <a:hlinkClick r:id="rId8"/>
              </a:rPr>
              <a:t>NOT-OD-21-074</a:t>
            </a:r>
            <a:r>
              <a:rPr lang="en-US"/>
              <a:t>.</a:t>
            </a:r>
          </a:p>
          <a:p>
            <a:r>
              <a:rPr lang="en-US"/>
              <a:t>See </a:t>
            </a:r>
            <a:r>
              <a:rPr lang="en-US">
                <a:hlinkClick r:id="rId9"/>
              </a:rPr>
              <a:t>High-level Summary of Form Changes in FORMS-G Application Packages </a:t>
            </a:r>
            <a:r>
              <a:rPr lang="en-US"/>
              <a:t>for full list of changes.</a:t>
            </a:r>
          </a:p>
          <a:p>
            <a:pPr marL="0" indent="0">
              <a:buNone/>
            </a:pPr>
            <a:endParaRPr lang="en-US"/>
          </a:p>
          <a:p>
            <a:endParaRPr lang="en-US"/>
          </a:p>
          <a:p>
            <a:endParaRPr lang="en-US"/>
          </a:p>
          <a:p>
            <a:endParaRPr lang="en-US"/>
          </a:p>
          <a:p>
            <a:endParaRPr lang="en-US"/>
          </a:p>
          <a:p>
            <a:endParaRPr lang="en-US"/>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516835" y="272256"/>
            <a:ext cx="11343861" cy="1325563"/>
          </a:xfrm>
        </p:spPr>
        <p:txBody>
          <a:bodyPr>
            <a:noAutofit/>
          </a:bodyPr>
          <a:lstStyle/>
          <a:p>
            <a:r>
              <a:rPr lang="en-US" sz="3600"/>
              <a:t>FORMS-G Key Changes</a:t>
            </a:r>
          </a:p>
        </p:txBody>
      </p:sp>
      <p:sp>
        <p:nvSpPr>
          <p:cNvPr id="8" name="TextBox 7" descr="Learn more: NOT-OD-20-086&#10;FAQs: grants.nih.gov/faqs#/covid-19.htm&#10;">
            <a:extLst>
              <a:ext uri="{FF2B5EF4-FFF2-40B4-BE49-F238E27FC236}">
                <a16:creationId xmlns:a16="http://schemas.microsoft.com/office/drawing/2014/main" id="{75C81FD0-255B-46BD-9D2A-D23028907AC6}"/>
              </a:ext>
            </a:extLst>
          </p:cNvPr>
          <p:cNvSpPr txBox="1"/>
          <p:nvPr/>
        </p:nvSpPr>
        <p:spPr>
          <a:xfrm>
            <a:off x="3535681" y="6084888"/>
            <a:ext cx="7340585"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Open Sans"/>
                <a:ea typeface="+mn-ea"/>
                <a:cs typeface="+mn-cs"/>
              </a:rPr>
              <a:t>Learn more: </a:t>
            </a:r>
            <a:r>
              <a:rPr kumimoji="0" lang="en-US" sz="1800" b="0" i="0" strike="noStrike" kern="1200" cap="none" spc="0" normalizeH="0" baseline="0" noProof="0">
                <a:ln>
                  <a:noFill/>
                </a:ln>
                <a:solidFill>
                  <a:prstClr val="black"/>
                </a:solidFill>
                <a:effectLst/>
                <a:uLnTx/>
                <a:uFillTx/>
                <a:latin typeface="Open Sans"/>
                <a:hlinkClick r:id="rId10"/>
              </a:rPr>
              <a:t>NOT-OD-21-169</a:t>
            </a:r>
            <a:endParaRPr kumimoji="0" lang="en-US" sz="1800" b="0" i="0" u="sng" strike="noStrike" kern="1200" cap="none" spc="0" normalizeH="0" baseline="0" noProof="0">
              <a:ln>
                <a:noFill/>
              </a:ln>
              <a:solidFill>
                <a:srgbClr val="FF0000"/>
              </a:solidFill>
              <a:effectLst/>
              <a:uLnTx/>
              <a:uFillTx/>
              <a:latin typeface="Open Sans"/>
              <a:ea typeface="+mn-ea"/>
              <a:cs typeface="+mn-cs"/>
            </a:endParaRPr>
          </a:p>
        </p:txBody>
      </p:sp>
    </p:spTree>
    <p:extLst>
      <p:ext uri="{BB962C8B-B14F-4D97-AF65-F5344CB8AC3E}">
        <p14:creationId xmlns:p14="http://schemas.microsoft.com/office/powerpoint/2010/main" val="1740980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38200" y="1272209"/>
            <a:ext cx="10561320" cy="4812679"/>
          </a:xfrm>
        </p:spPr>
        <p:txBody>
          <a:bodyPr>
            <a:normAutofit fontScale="70000" lnSpcReduction="20000"/>
          </a:bodyPr>
          <a:lstStyle/>
          <a:p>
            <a:r>
              <a:rPr lang="en-US"/>
              <a:t>In December 2020, NIH announced that eRA users were required to transition to the use of a two-factor authentication service provider, specifically Login.gov, by September 15, 2021. </a:t>
            </a:r>
          </a:p>
          <a:p>
            <a:r>
              <a:rPr lang="en-US"/>
              <a:t>To ensure a smooth transition and to respond to feedback from users, the timeline for implementing the requirement is being adjusted to phase in the requirement for most users and introduce another supported two-factor authentication service to support </a:t>
            </a:r>
            <a:r>
              <a:rPr lang="en-US" err="1"/>
              <a:t>InCommon</a:t>
            </a:r>
            <a:r>
              <a:rPr lang="en-US"/>
              <a:t> Federated institutions.</a:t>
            </a:r>
          </a:p>
          <a:p>
            <a:r>
              <a:rPr lang="en-US"/>
              <a:t>Adjusted Timeline and Approach:</a:t>
            </a:r>
          </a:p>
          <a:p>
            <a:pPr lvl="1"/>
            <a:r>
              <a:rPr lang="en-US"/>
              <a:t>Starting September 15, 2021, eRA will begin a phased approach for requiring the use of two-factor authentication for user accounts. The new timing of enforcement depends on the type of user account.</a:t>
            </a:r>
          </a:p>
          <a:p>
            <a:pPr lvl="1"/>
            <a:r>
              <a:rPr lang="en-US"/>
              <a:t>This phased approach applies to all </a:t>
            </a:r>
            <a:r>
              <a:rPr lang="en-US">
                <a:hlinkClick r:id="rId3"/>
              </a:rPr>
              <a:t>scientific account </a:t>
            </a:r>
            <a:r>
              <a:rPr lang="en-US"/>
              <a:t>holders but excludes </a:t>
            </a:r>
            <a:r>
              <a:rPr lang="en-US">
                <a:hlinkClick r:id="rId4"/>
              </a:rPr>
              <a:t>administrative accounts </a:t>
            </a:r>
            <a:r>
              <a:rPr lang="en-US"/>
              <a:t>until early 2022. (See also </a:t>
            </a:r>
            <a:r>
              <a:rPr lang="en-US">
                <a:hlinkClick r:id="rId5"/>
              </a:rPr>
              <a:t>eRA Commons User Roles</a:t>
            </a:r>
            <a:r>
              <a:rPr lang="en-US"/>
              <a:t>)</a:t>
            </a:r>
          </a:p>
          <a:p>
            <a:pPr lvl="1"/>
            <a:r>
              <a:rPr lang="en-US"/>
              <a:t>Triggering event: All PIs and key personnel associated with an application or Research Performance Progress Report (RPPR) will be required to transition to the use of two-factor authentication </a:t>
            </a:r>
            <a:r>
              <a:rPr lang="en-US" b="1"/>
              <a:t>45 days </a:t>
            </a:r>
            <a:r>
              <a:rPr lang="en-US"/>
              <a:t>after the submission of their competing grant application (Type 1 or 2) or their RPPR.</a:t>
            </a:r>
          </a:p>
          <a:p>
            <a:r>
              <a:rPr lang="en-US"/>
              <a:t>Creating a Login.gov account and associating it with your eRA account is a simple, one-time, three-step process that should only take a few minutes. See step-by-step instructions, FAQs, video tutorials and more at the </a:t>
            </a:r>
            <a:r>
              <a:rPr lang="en-US">
                <a:hlinkClick r:id="rId6"/>
              </a:rPr>
              <a:t>Access eRA Modules via Login.gov </a:t>
            </a:r>
            <a:r>
              <a:rPr lang="en-US"/>
              <a:t>webpage.</a:t>
            </a:r>
          </a:p>
          <a:p>
            <a:r>
              <a:rPr lang="en-US"/>
              <a:t>For further information about using an </a:t>
            </a:r>
            <a:r>
              <a:rPr lang="en-US" err="1"/>
              <a:t>InCommon</a:t>
            </a:r>
            <a:r>
              <a:rPr lang="en-US"/>
              <a:t> Federated account see the </a:t>
            </a:r>
            <a:r>
              <a:rPr lang="en-US">
                <a:hlinkClick r:id="rId7"/>
              </a:rPr>
              <a:t>Access eRA Modules Via an </a:t>
            </a:r>
            <a:r>
              <a:rPr lang="en-US" err="1">
                <a:hlinkClick r:id="rId7"/>
              </a:rPr>
              <a:t>InCommon</a:t>
            </a:r>
            <a:r>
              <a:rPr lang="en-US">
                <a:hlinkClick r:id="rId7"/>
              </a:rPr>
              <a:t> Federated Account </a:t>
            </a:r>
            <a:r>
              <a:rPr lang="en-US"/>
              <a:t>webpage.</a:t>
            </a:r>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446929" y="110330"/>
            <a:ext cx="11343861" cy="1325563"/>
          </a:xfrm>
        </p:spPr>
        <p:txBody>
          <a:bodyPr>
            <a:noAutofit/>
          </a:bodyPr>
          <a:lstStyle/>
          <a:p>
            <a:r>
              <a:rPr lang="en-US" sz="2400"/>
              <a:t>Update- Adjusted Timeline for Requiring Two-Factor Authentication to Access eRA Modules Using Login.gov or </a:t>
            </a:r>
            <a:r>
              <a:rPr lang="en-US" sz="2400" err="1"/>
              <a:t>InCommon</a:t>
            </a:r>
            <a:r>
              <a:rPr lang="en-US" sz="2400"/>
              <a:t> Federated Accounts</a:t>
            </a:r>
          </a:p>
        </p:txBody>
      </p:sp>
      <p:sp>
        <p:nvSpPr>
          <p:cNvPr id="8" name="TextBox 7" descr="Learn more: NOT-OD-20-086&#10;FAQs: grants.nih.gov/faqs#/covid-19.htm&#10;">
            <a:extLst>
              <a:ext uri="{FF2B5EF4-FFF2-40B4-BE49-F238E27FC236}">
                <a16:creationId xmlns:a16="http://schemas.microsoft.com/office/drawing/2014/main" id="{75C81FD0-255B-46BD-9D2A-D23028907AC6}"/>
              </a:ext>
            </a:extLst>
          </p:cNvPr>
          <p:cNvSpPr txBox="1"/>
          <p:nvPr/>
        </p:nvSpPr>
        <p:spPr>
          <a:xfrm>
            <a:off x="3535681" y="6084888"/>
            <a:ext cx="7340585"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Open Sans"/>
                <a:ea typeface="+mn-ea"/>
                <a:cs typeface="+mn-cs"/>
              </a:rPr>
              <a:t>Learn more: </a:t>
            </a:r>
            <a:r>
              <a:rPr kumimoji="0" lang="en-US" sz="1800" b="0" i="0" strike="noStrike" kern="1200" cap="none" spc="0" normalizeH="0" baseline="0" noProof="0">
                <a:ln>
                  <a:noFill/>
                </a:ln>
                <a:solidFill>
                  <a:prstClr val="black"/>
                </a:solidFill>
                <a:effectLst/>
                <a:uLnTx/>
                <a:uFillTx/>
                <a:latin typeface="Open Sans"/>
                <a:hlinkClick r:id="rId8"/>
              </a:rPr>
              <a:t>NOT-OD-21-040</a:t>
            </a:r>
            <a:r>
              <a:rPr kumimoji="0" lang="en-US" sz="1800" b="0" i="0" strike="noStrike" kern="1200" cap="none" spc="0" normalizeH="0" baseline="0" noProof="0">
                <a:ln>
                  <a:noFill/>
                </a:ln>
                <a:solidFill>
                  <a:prstClr val="black"/>
                </a:solidFill>
                <a:effectLst/>
                <a:uLnTx/>
                <a:uFillTx/>
                <a:latin typeface="Open Sans"/>
              </a:rPr>
              <a:t>, </a:t>
            </a:r>
            <a:r>
              <a:rPr kumimoji="0" lang="en-US" sz="1800" b="0" i="0" strike="noStrike" kern="1200" cap="none" spc="0" normalizeH="0" baseline="0" noProof="0">
                <a:ln>
                  <a:noFill/>
                </a:ln>
                <a:solidFill>
                  <a:prstClr val="black"/>
                </a:solidFill>
                <a:effectLst/>
                <a:uLnTx/>
                <a:uFillTx/>
                <a:latin typeface="Open Sans"/>
                <a:hlinkClick r:id="rId9"/>
              </a:rPr>
              <a:t>NOT-OD-21-172</a:t>
            </a:r>
            <a:endParaRPr kumimoji="0" lang="en-US" sz="1800" b="0" i="0" u="sng" strike="noStrike" kern="1200" cap="none" spc="0" normalizeH="0" baseline="0" noProof="0">
              <a:ln>
                <a:noFill/>
              </a:ln>
              <a:solidFill>
                <a:srgbClr val="FF0000"/>
              </a:solidFill>
              <a:effectLst/>
              <a:uLnTx/>
              <a:uFillTx/>
              <a:latin typeface="Open Sans"/>
              <a:ea typeface="+mn-ea"/>
              <a:cs typeface="+mn-cs"/>
            </a:endParaRPr>
          </a:p>
        </p:txBody>
      </p:sp>
    </p:spTree>
    <p:extLst>
      <p:ext uri="{BB962C8B-B14F-4D97-AF65-F5344CB8AC3E}">
        <p14:creationId xmlns:p14="http://schemas.microsoft.com/office/powerpoint/2010/main" val="3476464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A190-33D3-4EB2-9C51-8441BDCACE38}"/>
              </a:ext>
            </a:extLst>
          </p:cNvPr>
          <p:cNvSpPr>
            <a:spLocks noGrp="1"/>
          </p:cNvSpPr>
          <p:nvPr>
            <p:ph type="title"/>
          </p:nvPr>
        </p:nvSpPr>
        <p:spPr>
          <a:xfrm>
            <a:off x="4383881" y="2019299"/>
            <a:ext cx="3424237" cy="2608972"/>
          </a:xfrm>
        </p:spPr>
        <p:txBody>
          <a:bodyPr>
            <a:normAutofit/>
          </a:bodyPr>
          <a:lstStyle/>
          <a:p>
            <a:r>
              <a:rPr lang="en-US"/>
              <a:t>HHS and fed-wide System updates</a:t>
            </a:r>
          </a:p>
        </p:txBody>
      </p:sp>
    </p:spTree>
    <p:extLst>
      <p:ext uri="{BB962C8B-B14F-4D97-AF65-F5344CB8AC3E}">
        <p14:creationId xmlns:p14="http://schemas.microsoft.com/office/powerpoint/2010/main" val="350441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a:extLst>
              <a:ext uri="{FF2B5EF4-FFF2-40B4-BE49-F238E27FC236}">
                <a16:creationId xmlns:a16="http://schemas.microsoft.com/office/drawing/2014/main" id="{FD05E8C9-A299-4D7A-AA21-CBC12B6FDD8E}"/>
              </a:ext>
            </a:extLst>
          </p:cNvPr>
          <p:cNvSpPr>
            <a:spLocks noGrp="1"/>
          </p:cNvSpPr>
          <p:nvPr>
            <p:ph type="sldNum" sz="quarter" idx="4"/>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27</a:t>
            </a:fld>
            <a:endParaRPr lang="en-US"/>
          </a:p>
        </p:txBody>
      </p:sp>
      <p:sp>
        <p:nvSpPr>
          <p:cNvPr id="3" name="Content Placeholder">
            <a:extLst>
              <a:ext uri="{FF2B5EF4-FFF2-40B4-BE49-F238E27FC236}">
                <a16:creationId xmlns:a16="http://schemas.microsoft.com/office/drawing/2014/main" id="{582114F6-EE58-4FB8-AAE8-0DD30AA5C1B3}"/>
              </a:ext>
            </a:extLst>
          </p:cNvPr>
          <p:cNvSpPr>
            <a:spLocks noGrp="1"/>
          </p:cNvSpPr>
          <p:nvPr>
            <p:ph idx="1"/>
          </p:nvPr>
        </p:nvSpPr>
        <p:spPr/>
        <p:txBody>
          <a:bodyPr>
            <a:normAutofit fontScale="92500" lnSpcReduction="20000"/>
          </a:bodyPr>
          <a:lstStyle/>
          <a:p>
            <a:pPr>
              <a:spcBef>
                <a:spcPts val="600"/>
              </a:spcBef>
              <a:spcAft>
                <a:spcPts val="600"/>
              </a:spcAft>
            </a:pPr>
            <a:r>
              <a:rPr lang="en-US" sz="2800"/>
              <a:t>In March 2019, the General Services Administration (GSA) announced that the U.S. Government is moving to a new government-owned Unique Entity Identifier (UEI) which will replace the DUN and Bradstreet (D&amp;B) Data Universal Numbering System (DUNS) number in all systems. </a:t>
            </a:r>
          </a:p>
          <a:p>
            <a:pPr>
              <a:spcBef>
                <a:spcPts val="600"/>
              </a:spcBef>
              <a:spcAft>
                <a:spcPts val="600"/>
              </a:spcAft>
            </a:pPr>
            <a:r>
              <a:rPr lang="en-US" sz="2800"/>
              <a:t>By April 2022, the federal government will stop using DUNS to uniquely identify entities registered in SAM.</a:t>
            </a:r>
          </a:p>
          <a:p>
            <a:pPr>
              <a:spcBef>
                <a:spcPts val="600"/>
              </a:spcBef>
              <a:spcAft>
                <a:spcPts val="600"/>
              </a:spcAft>
            </a:pPr>
            <a:r>
              <a:rPr lang="en-US" sz="2800"/>
              <a:t>Entities currently registered in SAM will automatically be issued a UEI.</a:t>
            </a:r>
          </a:p>
          <a:p>
            <a:pPr>
              <a:spcBef>
                <a:spcPts val="600"/>
              </a:spcBef>
              <a:spcAft>
                <a:spcPts val="600"/>
              </a:spcAft>
            </a:pPr>
            <a:r>
              <a:rPr lang="en-US" sz="2800"/>
              <a:t>Note: Entities registering prior to April 2022 must still obtain a DUNS prior to SAM registration. </a:t>
            </a:r>
            <a:endParaRPr lang="en-US"/>
          </a:p>
        </p:txBody>
      </p:sp>
      <p:sp>
        <p:nvSpPr>
          <p:cNvPr id="2" name="Title">
            <a:extLst>
              <a:ext uri="{FF2B5EF4-FFF2-40B4-BE49-F238E27FC236}">
                <a16:creationId xmlns:a16="http://schemas.microsoft.com/office/drawing/2014/main" id="{B8670CA6-84D3-4E1B-80ED-B086E7DB66BE}"/>
              </a:ext>
            </a:extLst>
          </p:cNvPr>
          <p:cNvSpPr>
            <a:spLocks noGrp="1"/>
          </p:cNvSpPr>
          <p:nvPr>
            <p:ph type="title"/>
          </p:nvPr>
        </p:nvSpPr>
        <p:spPr/>
        <p:txBody>
          <a:bodyPr/>
          <a:lstStyle/>
          <a:p>
            <a:r>
              <a:rPr lang="en-US"/>
              <a:t>Upcoming Change in Federal-wide Unique Entity Identifier Requirements</a:t>
            </a:r>
          </a:p>
        </p:txBody>
      </p:sp>
      <p:sp>
        <p:nvSpPr>
          <p:cNvPr id="6" name="TextBox 5" descr="Learn more: NOT-OD-20-086&#10;FAQs: grants.nih.gov/faqs#/covid-19.htm&#10;">
            <a:extLst>
              <a:ext uri="{FF2B5EF4-FFF2-40B4-BE49-F238E27FC236}">
                <a16:creationId xmlns:a16="http://schemas.microsoft.com/office/drawing/2014/main" id="{0EE711EC-8683-413A-B5E8-FE36B79A5E26}"/>
              </a:ext>
            </a:extLst>
          </p:cNvPr>
          <p:cNvSpPr txBox="1"/>
          <p:nvPr/>
        </p:nvSpPr>
        <p:spPr>
          <a:xfrm>
            <a:off x="3829878" y="6108859"/>
            <a:ext cx="7152405"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lvl="0" algn="ctr">
              <a:spcBef>
                <a:spcPts val="600"/>
              </a:spcBef>
              <a:defRPr/>
            </a:pPr>
            <a:r>
              <a:rPr kumimoji="0" lang="en-US" sz="2000" b="0" i="0" u="none" strike="noStrike" kern="1200" cap="none" spc="0" normalizeH="0" baseline="0" noProof="0">
                <a:ln>
                  <a:noFill/>
                </a:ln>
                <a:solidFill>
                  <a:prstClr val="black"/>
                </a:solidFill>
                <a:effectLst/>
                <a:uLnTx/>
                <a:uFillTx/>
                <a:latin typeface="Open Sans"/>
                <a:ea typeface="+mn-ea"/>
                <a:cs typeface="+mn-cs"/>
              </a:rPr>
              <a:t>Learn more: </a:t>
            </a:r>
            <a:r>
              <a:rPr lang="en-US">
                <a:solidFill>
                  <a:prstClr val="black"/>
                </a:solidFill>
                <a:hlinkClick r:id="rId3"/>
              </a:rPr>
              <a:t>NOT-OD-19-098</a:t>
            </a:r>
            <a:r>
              <a:rPr lang="en-US">
                <a:solidFill>
                  <a:prstClr val="black"/>
                </a:solidFill>
              </a:rPr>
              <a:t>,</a:t>
            </a:r>
            <a:r>
              <a:rPr kumimoji="0" lang="en-US" sz="2000" b="0" i="0" u="none" strike="noStrike" kern="1200" cap="none" spc="0" normalizeH="0" baseline="0" noProof="0">
                <a:ln>
                  <a:noFill/>
                </a:ln>
                <a:solidFill>
                  <a:prstClr val="black"/>
                </a:solidFill>
                <a:effectLst/>
                <a:uLnTx/>
                <a:uFillTx/>
                <a:latin typeface="Open Sans"/>
                <a:ea typeface="+mn-ea"/>
                <a:cs typeface="+mn-cs"/>
              </a:rPr>
              <a:t> </a:t>
            </a:r>
            <a:r>
              <a:rPr kumimoji="0" lang="en-US" sz="1800" b="0" i="0" strike="noStrike" kern="1200" cap="none" spc="0" normalizeH="0" baseline="0" noProof="0">
                <a:ln>
                  <a:noFill/>
                </a:ln>
                <a:solidFill>
                  <a:prstClr val="black"/>
                </a:solidFill>
                <a:effectLst/>
                <a:uLnTx/>
                <a:uFillTx/>
                <a:latin typeface="Open Sans"/>
                <a:hlinkClick r:id="rId4"/>
              </a:rPr>
              <a:t>NOT-OD-21-170</a:t>
            </a:r>
            <a:endParaRPr kumimoji="0" lang="en-US" sz="1800" b="0" i="0" u="sng" strike="noStrike" kern="1200" cap="none" spc="0" normalizeH="0" baseline="0" noProof="0">
              <a:ln>
                <a:noFill/>
              </a:ln>
              <a:solidFill>
                <a:srgbClr val="FF0000"/>
              </a:solidFill>
              <a:effectLst/>
              <a:uLnTx/>
              <a:uFillTx/>
              <a:latin typeface="Open Sans"/>
              <a:ea typeface="+mn-ea"/>
              <a:cs typeface="+mn-cs"/>
            </a:endParaRPr>
          </a:p>
        </p:txBody>
      </p:sp>
    </p:spTree>
    <p:custDataLst>
      <p:tags r:id="rId1"/>
    </p:custDataLst>
    <p:extLst>
      <p:ext uri="{BB962C8B-B14F-4D97-AF65-F5344CB8AC3E}">
        <p14:creationId xmlns:p14="http://schemas.microsoft.com/office/powerpoint/2010/main" val="1366384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a:extLst>
              <a:ext uri="{FF2B5EF4-FFF2-40B4-BE49-F238E27FC236}">
                <a16:creationId xmlns:a16="http://schemas.microsoft.com/office/drawing/2014/main" id="{FD05E8C9-A299-4D7A-AA21-CBC12B6FDD8E}"/>
              </a:ext>
            </a:extLst>
          </p:cNvPr>
          <p:cNvSpPr>
            <a:spLocks noGrp="1"/>
          </p:cNvSpPr>
          <p:nvPr>
            <p:ph type="sldNum" sz="quarter" idx="4"/>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28</a:t>
            </a:fld>
            <a:endParaRPr lang="en-US"/>
          </a:p>
        </p:txBody>
      </p:sp>
      <p:sp>
        <p:nvSpPr>
          <p:cNvPr id="3" name="Content Placeholder">
            <a:extLst>
              <a:ext uri="{FF2B5EF4-FFF2-40B4-BE49-F238E27FC236}">
                <a16:creationId xmlns:a16="http://schemas.microsoft.com/office/drawing/2014/main" id="{582114F6-EE58-4FB8-AAE8-0DD30AA5C1B3}"/>
              </a:ext>
            </a:extLst>
          </p:cNvPr>
          <p:cNvSpPr>
            <a:spLocks noGrp="1"/>
          </p:cNvSpPr>
          <p:nvPr>
            <p:ph idx="1"/>
          </p:nvPr>
        </p:nvSpPr>
        <p:spPr>
          <a:xfrm>
            <a:off x="838199" y="1375050"/>
            <a:ext cx="10800523" cy="4733809"/>
          </a:xfrm>
        </p:spPr>
        <p:txBody>
          <a:bodyPr>
            <a:normAutofit fontScale="92500" lnSpcReduction="20000"/>
          </a:bodyPr>
          <a:lstStyle/>
          <a:p>
            <a:pPr>
              <a:spcBef>
                <a:spcPts val="600"/>
              </a:spcBef>
              <a:spcAft>
                <a:spcPts val="600"/>
              </a:spcAft>
            </a:pPr>
            <a:r>
              <a:rPr lang="en-US"/>
              <a:t>Mid-FY 2021- All entities registered in SAM will automatically be issued a UEI.</a:t>
            </a:r>
          </a:p>
          <a:p>
            <a:pPr lvl="1">
              <a:spcBef>
                <a:spcPts val="600"/>
              </a:spcBef>
              <a:spcAft>
                <a:spcPts val="600"/>
              </a:spcAft>
            </a:pPr>
            <a:r>
              <a:rPr lang="en-US" sz="1800"/>
              <a:t>Note: DUNS still required for new registrants prior to April 2022.</a:t>
            </a:r>
          </a:p>
          <a:p>
            <a:pPr>
              <a:spcBef>
                <a:spcPts val="600"/>
              </a:spcBef>
              <a:spcAft>
                <a:spcPts val="600"/>
              </a:spcAft>
            </a:pPr>
            <a:r>
              <a:rPr lang="en-US"/>
              <a:t>Beginning October 2021- </a:t>
            </a:r>
          </a:p>
          <a:p>
            <a:pPr lvl="1">
              <a:spcBef>
                <a:spcPts val="600"/>
              </a:spcBef>
              <a:spcAft>
                <a:spcPts val="600"/>
              </a:spcAft>
            </a:pPr>
            <a:r>
              <a:rPr lang="en-US" sz="1800"/>
              <a:t>eRA pulling UEI data for organizations in eRA Commons registered in SAM.gov. No action is required by the entity.</a:t>
            </a:r>
          </a:p>
          <a:p>
            <a:pPr lvl="1">
              <a:spcBef>
                <a:spcPts val="600"/>
              </a:spcBef>
              <a:spcAft>
                <a:spcPts val="600"/>
              </a:spcAft>
            </a:pPr>
            <a:r>
              <a:rPr lang="en-US" sz="1800"/>
              <a:t>NIH recipients’ UEI will be populated on Page One of the Notice of Award</a:t>
            </a:r>
          </a:p>
          <a:p>
            <a:pPr lvl="1">
              <a:spcBef>
                <a:spcPts val="600"/>
              </a:spcBef>
              <a:spcAft>
                <a:spcPts val="600"/>
              </a:spcAft>
            </a:pPr>
            <a:r>
              <a:rPr lang="en-US" sz="1800"/>
              <a:t>NIH recipients’ UEI will be transmitted in award data reported to HHS TAGGS and USASpending.gov.</a:t>
            </a:r>
          </a:p>
          <a:p>
            <a:pPr>
              <a:spcBef>
                <a:spcPts val="600"/>
              </a:spcBef>
              <a:spcAft>
                <a:spcPts val="600"/>
              </a:spcAft>
            </a:pPr>
            <a:r>
              <a:rPr lang="en-US"/>
              <a:t>Organizations will begin to see their UEI in the eRA Commons IPF early in January 2022.</a:t>
            </a:r>
          </a:p>
          <a:p>
            <a:pPr>
              <a:spcBef>
                <a:spcPts val="600"/>
              </a:spcBef>
              <a:spcAft>
                <a:spcPts val="600"/>
              </a:spcAft>
            </a:pPr>
            <a:r>
              <a:rPr lang="en-US"/>
              <a:t>For applications due on or after January 25, 2022, applicants must have a UEI at the time of application submission. Application forms and packages required for application submission will be updated to reflect UEI instead of DUNS (FORMS-G).</a:t>
            </a:r>
          </a:p>
          <a:p>
            <a:pPr>
              <a:spcBef>
                <a:spcPts val="600"/>
              </a:spcBef>
              <a:spcAft>
                <a:spcPts val="600"/>
              </a:spcAft>
            </a:pPr>
            <a:endParaRPr lang="en-US"/>
          </a:p>
          <a:p>
            <a:pPr>
              <a:spcBef>
                <a:spcPts val="600"/>
              </a:spcBef>
              <a:spcAft>
                <a:spcPts val="600"/>
              </a:spcAft>
            </a:pPr>
            <a:endParaRPr lang="en-US"/>
          </a:p>
          <a:p>
            <a:endParaRPr lang="en-US" sz="1800"/>
          </a:p>
        </p:txBody>
      </p:sp>
      <p:sp>
        <p:nvSpPr>
          <p:cNvPr id="2" name="Title">
            <a:extLst>
              <a:ext uri="{FF2B5EF4-FFF2-40B4-BE49-F238E27FC236}">
                <a16:creationId xmlns:a16="http://schemas.microsoft.com/office/drawing/2014/main" id="{B8670CA6-84D3-4E1B-80ED-B086E7DB66BE}"/>
              </a:ext>
            </a:extLst>
          </p:cNvPr>
          <p:cNvSpPr>
            <a:spLocks noGrp="1"/>
          </p:cNvSpPr>
          <p:nvPr>
            <p:ph type="title"/>
          </p:nvPr>
        </p:nvSpPr>
        <p:spPr/>
        <p:txBody>
          <a:bodyPr/>
          <a:lstStyle/>
          <a:p>
            <a:r>
              <a:rPr lang="en-US"/>
              <a:t>UEI Implementation</a:t>
            </a:r>
          </a:p>
        </p:txBody>
      </p:sp>
      <p:sp>
        <p:nvSpPr>
          <p:cNvPr id="7" name="TextBox 6" descr="Learn more: NOT-OD-20-086&#10;FAQs: grants.nih.gov/faqs#/covid-19.htm&#10;">
            <a:extLst>
              <a:ext uri="{FF2B5EF4-FFF2-40B4-BE49-F238E27FC236}">
                <a16:creationId xmlns:a16="http://schemas.microsoft.com/office/drawing/2014/main" id="{B84D964C-9827-4D85-9B85-76ADF88DE8A5}"/>
              </a:ext>
            </a:extLst>
          </p:cNvPr>
          <p:cNvSpPr txBox="1"/>
          <p:nvPr/>
        </p:nvSpPr>
        <p:spPr>
          <a:xfrm>
            <a:off x="3829878" y="6108859"/>
            <a:ext cx="7152405"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lvl="0" algn="ctr">
              <a:spcBef>
                <a:spcPts val="600"/>
              </a:spcBef>
              <a:defRPr/>
            </a:pPr>
            <a:r>
              <a:rPr kumimoji="0" lang="en-US" sz="2000" b="0" i="0" u="none" strike="noStrike" kern="1200" cap="none" spc="0" normalizeH="0" baseline="0" noProof="0">
                <a:ln>
                  <a:noFill/>
                </a:ln>
                <a:solidFill>
                  <a:prstClr val="black"/>
                </a:solidFill>
                <a:effectLst/>
                <a:uLnTx/>
                <a:uFillTx/>
                <a:latin typeface="Open Sans"/>
                <a:ea typeface="+mn-ea"/>
                <a:cs typeface="+mn-cs"/>
              </a:rPr>
              <a:t>Learn more: </a:t>
            </a:r>
            <a:r>
              <a:rPr lang="en-US">
                <a:solidFill>
                  <a:prstClr val="black"/>
                </a:solidFill>
                <a:hlinkClick r:id="rId4"/>
              </a:rPr>
              <a:t>NOT-OD-19-098</a:t>
            </a:r>
            <a:r>
              <a:rPr lang="en-US">
                <a:solidFill>
                  <a:prstClr val="black"/>
                </a:solidFill>
              </a:rPr>
              <a:t>,</a:t>
            </a:r>
            <a:r>
              <a:rPr kumimoji="0" lang="en-US" sz="2000" b="0" i="0" u="none" strike="noStrike" kern="1200" cap="none" spc="0" normalizeH="0" baseline="0" noProof="0">
                <a:ln>
                  <a:noFill/>
                </a:ln>
                <a:solidFill>
                  <a:prstClr val="black"/>
                </a:solidFill>
                <a:effectLst/>
                <a:uLnTx/>
                <a:uFillTx/>
                <a:latin typeface="Open Sans"/>
                <a:ea typeface="+mn-ea"/>
                <a:cs typeface="+mn-cs"/>
              </a:rPr>
              <a:t> </a:t>
            </a:r>
            <a:r>
              <a:rPr kumimoji="0" lang="en-US" sz="1800" b="0" i="0" strike="noStrike" kern="1200" cap="none" spc="0" normalizeH="0" baseline="0" noProof="0">
                <a:ln>
                  <a:noFill/>
                </a:ln>
                <a:solidFill>
                  <a:prstClr val="black"/>
                </a:solidFill>
                <a:effectLst/>
                <a:uLnTx/>
                <a:uFillTx/>
                <a:latin typeface="Open Sans"/>
                <a:hlinkClick r:id="rId5"/>
              </a:rPr>
              <a:t>NOT-OD-21-170</a:t>
            </a:r>
            <a:endParaRPr kumimoji="0" lang="en-US" sz="1800" b="0" i="0" u="sng" strike="noStrike" kern="1200" cap="none" spc="0" normalizeH="0" baseline="0" noProof="0">
              <a:ln>
                <a:noFill/>
              </a:ln>
              <a:solidFill>
                <a:srgbClr val="FF0000"/>
              </a:solidFill>
              <a:effectLst/>
              <a:uLnTx/>
              <a:uFillTx/>
              <a:latin typeface="Open Sans"/>
              <a:ea typeface="+mn-ea"/>
              <a:cs typeface="+mn-cs"/>
            </a:endParaRPr>
          </a:p>
        </p:txBody>
      </p:sp>
    </p:spTree>
    <p:custDataLst>
      <p:tags r:id="rId1"/>
    </p:custDataLst>
    <p:extLst>
      <p:ext uri="{BB962C8B-B14F-4D97-AF65-F5344CB8AC3E}">
        <p14:creationId xmlns:p14="http://schemas.microsoft.com/office/powerpoint/2010/main" val="3159354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A190-33D3-4EB2-9C51-8441BDCACE38}"/>
              </a:ext>
            </a:extLst>
          </p:cNvPr>
          <p:cNvSpPr>
            <a:spLocks noGrp="1"/>
          </p:cNvSpPr>
          <p:nvPr>
            <p:ph type="title"/>
          </p:nvPr>
        </p:nvSpPr>
        <p:spPr>
          <a:xfrm>
            <a:off x="4383881" y="2019299"/>
            <a:ext cx="3424237" cy="795339"/>
          </a:xfrm>
        </p:spPr>
        <p:txBody>
          <a:bodyPr>
            <a:normAutofit fontScale="90000"/>
          </a:bodyPr>
          <a:lstStyle/>
          <a:p>
            <a:r>
              <a:rPr lang="en-US"/>
              <a:t>NIH Standing policy reminders</a:t>
            </a:r>
          </a:p>
        </p:txBody>
      </p:sp>
    </p:spTree>
    <p:extLst>
      <p:ext uri="{BB962C8B-B14F-4D97-AF65-F5344CB8AC3E}">
        <p14:creationId xmlns:p14="http://schemas.microsoft.com/office/powerpoint/2010/main" val="4227382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9947E37-DE06-4BF6-AD81-8CBCDFE98002}"/>
              </a:ext>
            </a:extLst>
          </p:cNvPr>
          <p:cNvSpPr>
            <a:spLocks noGrp="1"/>
          </p:cNvSpPr>
          <p:nvPr>
            <p:ph type="sldNum" sz="quarter" idx="4"/>
          </p:nvPr>
        </p:nvSpPr>
        <p:spPr/>
        <p:txBody>
          <a:bodyPr/>
          <a:lstStyle/>
          <a:p>
            <a:fld id="{A7DDB576-49B3-42E2-89EA-6E35EA8EF806}" type="slidenum">
              <a:rPr lang="en-US" smtClean="0"/>
              <a:pPr/>
              <a:t>3</a:t>
            </a:fld>
            <a:endParaRPr lang="en-US"/>
          </a:p>
        </p:txBody>
      </p:sp>
      <p:sp>
        <p:nvSpPr>
          <p:cNvPr id="3" name="Content Placeholder 2">
            <a:extLst>
              <a:ext uri="{FF2B5EF4-FFF2-40B4-BE49-F238E27FC236}">
                <a16:creationId xmlns:a16="http://schemas.microsoft.com/office/drawing/2014/main" id="{5908B920-AE2F-4054-B2BB-E025E97E484E}"/>
              </a:ext>
            </a:extLst>
          </p:cNvPr>
          <p:cNvSpPr>
            <a:spLocks noGrp="1"/>
          </p:cNvSpPr>
          <p:nvPr>
            <p:ph idx="1"/>
          </p:nvPr>
        </p:nvSpPr>
        <p:spPr/>
        <p:txBody>
          <a:bodyPr/>
          <a:lstStyle/>
          <a:p>
            <a:r>
              <a:rPr lang="en-US">
                <a:latin typeface="Open Sans"/>
                <a:ea typeface="Open Sans"/>
                <a:cs typeface="Open Sans"/>
              </a:rPr>
              <a:t>All legislative mandates that were in effect in FY 2021 remain in effect under this CR:</a:t>
            </a:r>
          </a:p>
          <a:p>
            <a:pPr lvl="1"/>
            <a:r>
              <a:rPr lang="en-US">
                <a:latin typeface="Open Sans"/>
                <a:ea typeface="Open Sans"/>
                <a:cs typeface="Open Sans"/>
                <a:hlinkClick r:id="rId2"/>
              </a:rPr>
              <a:t>NOT-OD-21-057,</a:t>
            </a:r>
            <a:r>
              <a:rPr lang="en-US">
                <a:latin typeface="Open Sans"/>
                <a:ea typeface="Open Sans"/>
                <a:cs typeface="Open Sans"/>
              </a:rPr>
              <a:t> FY 2021 Salary Cap</a:t>
            </a:r>
            <a:endParaRPr lang="en-US"/>
          </a:p>
          <a:p>
            <a:pPr lvl="2"/>
            <a:r>
              <a:rPr lang="en-US">
                <a:latin typeface="Open Sans"/>
                <a:ea typeface="Open Sans"/>
                <a:cs typeface="Open Sans"/>
              </a:rPr>
              <a:t>Effective Jan 3, 2021: $199,300</a:t>
            </a:r>
            <a:endParaRPr lang="en-US"/>
          </a:p>
          <a:p>
            <a:pPr lvl="1"/>
            <a:r>
              <a:rPr lang="en-US">
                <a:latin typeface="Open Sans"/>
                <a:ea typeface="Open Sans"/>
                <a:cs typeface="Open Sans"/>
                <a:hlinkClick r:id="rId3"/>
              </a:rPr>
              <a:t>NOT-OD-21-056</a:t>
            </a:r>
            <a:r>
              <a:rPr lang="en-US">
                <a:latin typeface="Open Sans"/>
                <a:ea typeface="Open Sans"/>
                <a:cs typeface="Open Sans"/>
              </a:rPr>
              <a:t>, FY 2021 Legislative Mandates</a:t>
            </a:r>
            <a:endParaRPr lang="en-US"/>
          </a:p>
          <a:p>
            <a:pPr lvl="1"/>
            <a:r>
              <a:rPr lang="en-US">
                <a:latin typeface="Open Sans"/>
                <a:ea typeface="Open Sans"/>
                <a:cs typeface="Open Sans"/>
                <a:hlinkClick r:id="rId4"/>
              </a:rPr>
              <a:t>NOT-OD-21-049</a:t>
            </a:r>
            <a:r>
              <a:rPr lang="en-US">
                <a:latin typeface="Open Sans"/>
                <a:ea typeface="Open Sans"/>
                <a:cs typeface="Open Sans"/>
              </a:rPr>
              <a:t>, FY 2021 NRSA Stipend Levels</a:t>
            </a:r>
            <a:endParaRPr lang="en-US"/>
          </a:p>
          <a:p>
            <a:pPr lvl="2"/>
            <a:r>
              <a:rPr lang="en-US">
                <a:latin typeface="Open Sans"/>
                <a:ea typeface="Open Sans"/>
                <a:cs typeface="Open Sans"/>
              </a:rPr>
              <a:t>Effective for all FY21 NRSA awards</a:t>
            </a:r>
            <a:endParaRPr lang="en-US"/>
          </a:p>
          <a:p>
            <a:pPr lvl="1"/>
            <a:r>
              <a:rPr lang="en-US">
                <a:latin typeface="Open Sans"/>
                <a:ea typeface="Open Sans"/>
                <a:cs typeface="Open Sans"/>
                <a:hlinkClick r:id="rId5"/>
              </a:rPr>
              <a:t>NOT-OD-21-058</a:t>
            </a:r>
            <a:r>
              <a:rPr lang="en-US">
                <a:latin typeface="Open Sans"/>
                <a:ea typeface="Open Sans"/>
                <a:cs typeface="Open Sans"/>
              </a:rPr>
              <a:t>, Notice of Fiscal Policies in Effect for FY 2021 </a:t>
            </a:r>
            <a:endParaRPr lang="en-US"/>
          </a:p>
          <a:p>
            <a:endParaRPr lang="en-US"/>
          </a:p>
        </p:txBody>
      </p:sp>
      <p:sp>
        <p:nvSpPr>
          <p:cNvPr id="4" name="Title 3">
            <a:extLst>
              <a:ext uri="{FF2B5EF4-FFF2-40B4-BE49-F238E27FC236}">
                <a16:creationId xmlns:a16="http://schemas.microsoft.com/office/drawing/2014/main" id="{73A7923B-C6C1-402E-9630-6C2611BC70D5}"/>
              </a:ext>
            </a:extLst>
          </p:cNvPr>
          <p:cNvSpPr>
            <a:spLocks noGrp="1"/>
          </p:cNvSpPr>
          <p:nvPr>
            <p:ph type="title"/>
          </p:nvPr>
        </p:nvSpPr>
        <p:spPr/>
        <p:txBody>
          <a:bodyPr/>
          <a:lstStyle/>
          <a:p>
            <a:r>
              <a:rPr lang="en-US"/>
              <a:t>Legislative Mandates</a:t>
            </a:r>
          </a:p>
        </p:txBody>
      </p:sp>
    </p:spTree>
    <p:extLst>
      <p:ext uri="{BB962C8B-B14F-4D97-AF65-F5344CB8AC3E}">
        <p14:creationId xmlns:p14="http://schemas.microsoft.com/office/powerpoint/2010/main" val="2160810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63118"/>
            <a:ext cx="7484301" cy="903196"/>
          </a:xfrm>
        </p:spPr>
        <p:txBody>
          <a:bodyPr/>
          <a:lstStyle/>
          <a:p>
            <a:pPr algn="ctr"/>
            <a:r>
              <a:rPr lang="en-US"/>
              <a:t>Timely Progress Reports</a:t>
            </a:r>
          </a:p>
        </p:txBody>
      </p:sp>
      <p:sp>
        <p:nvSpPr>
          <p:cNvPr id="3" name="Content Placeholder 2"/>
          <p:cNvSpPr>
            <a:spLocks noGrp="1"/>
          </p:cNvSpPr>
          <p:nvPr>
            <p:ph idx="1"/>
          </p:nvPr>
        </p:nvSpPr>
        <p:spPr>
          <a:xfrm>
            <a:off x="762000" y="1569721"/>
            <a:ext cx="8073025" cy="4373563"/>
          </a:xfrm>
        </p:spPr>
        <p:txBody>
          <a:bodyPr>
            <a:normAutofit/>
          </a:bodyPr>
          <a:lstStyle/>
          <a:p>
            <a:pPr marL="342900" indent="-342900">
              <a:buFont typeface="Arial" panose="020B0604020202020204" pitchFamily="34" charset="0"/>
              <a:buChar char="•"/>
            </a:pPr>
            <a:r>
              <a:rPr lang="en-US"/>
              <a:t>Annual Progress Reports = RPPR Format</a:t>
            </a:r>
          </a:p>
          <a:p>
            <a:pPr marL="342900" indent="-342900">
              <a:buFont typeface="Arial" panose="020B0604020202020204" pitchFamily="34" charset="0"/>
              <a:buChar char="•"/>
            </a:pPr>
            <a:r>
              <a:rPr lang="en-US"/>
              <a:t>Due Dates</a:t>
            </a:r>
          </a:p>
          <a:p>
            <a:pPr marL="800100" lvl="1" indent="-342900">
              <a:spcBef>
                <a:spcPts val="600"/>
              </a:spcBef>
            </a:pPr>
            <a:r>
              <a:rPr lang="en-US"/>
              <a:t>Non-SNAP: Approximately 60 days before the start of next budget period</a:t>
            </a:r>
          </a:p>
          <a:p>
            <a:pPr marL="800100" lvl="1" indent="-342900">
              <a:spcBef>
                <a:spcPts val="600"/>
              </a:spcBef>
            </a:pPr>
            <a:r>
              <a:rPr lang="en-US"/>
              <a:t>SNAP: Approximately 45 days before start of the next budget period</a:t>
            </a:r>
          </a:p>
          <a:p>
            <a:pPr marL="800100" lvl="1" indent="-342900">
              <a:spcBef>
                <a:spcPts val="600"/>
              </a:spcBef>
              <a:spcAft>
                <a:spcPts val="600"/>
              </a:spcAft>
            </a:pPr>
            <a:r>
              <a:rPr lang="en-US"/>
              <a:t>Multi-Year Funded: on or before anniversary date</a:t>
            </a:r>
          </a:p>
          <a:p>
            <a:pPr lvl="1" indent="0">
              <a:spcBef>
                <a:spcPts val="600"/>
              </a:spcBef>
              <a:buNone/>
            </a:pPr>
            <a:endParaRPr lang="en-US"/>
          </a:p>
          <a:p>
            <a:pPr marL="0" lvl="1" indent="0">
              <a:spcBef>
                <a:spcPts val="600"/>
              </a:spcBef>
              <a:buNone/>
            </a:pPr>
            <a:r>
              <a:rPr lang="en-US" b="1" i="1"/>
              <a:t>Searchable list to determine which progress reports are due: </a:t>
            </a:r>
            <a:r>
              <a:rPr lang="en-US">
                <a:hlinkClick r:id="rId3"/>
              </a:rPr>
              <a:t>https://public.era.nih.gov/chl/public/search/progressReportByIpf.era</a:t>
            </a:r>
            <a:r>
              <a:rPr lang="en-US"/>
              <a:t> </a:t>
            </a:r>
          </a:p>
          <a:p>
            <a:pPr lvl="1" indent="0">
              <a:spcBef>
                <a:spcPts val="600"/>
              </a:spcBef>
              <a:buNone/>
            </a:pPr>
            <a:endParaRPr lang="en-US"/>
          </a:p>
        </p:txBody>
      </p:sp>
      <p:sp>
        <p:nvSpPr>
          <p:cNvPr id="4" name="Slide Number Placeholder 3"/>
          <p:cNvSpPr>
            <a:spLocks noGrp="1"/>
          </p:cNvSpPr>
          <p:nvPr>
            <p:ph type="sldNum" sz="quarter" idx="12"/>
          </p:nvPr>
        </p:nvSpPr>
        <p:spPr>
          <a:xfrm>
            <a:off x="11056922" y="6426379"/>
            <a:ext cx="1023111" cy="365125"/>
          </a:xfrm>
          <a:prstGeom prst="rect">
            <a:avLst/>
          </a:prstGeom>
        </p:spPr>
        <p:txBody>
          <a:bodyPr vert="horz" lIns="91440" tIns="45720" rIns="91440" bIns="45720" rtlCol="0" anchor="ctr"/>
          <a:lstStyle>
            <a:defPPr>
              <a:defRPr lang="en-US"/>
            </a:defPPr>
            <a:lvl1pPr marL="0" algn="l" defTabSz="914400" rtl="0" eaLnBrk="1" latinLnBrk="0" hangingPunct="1">
              <a:defRPr sz="24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8DF745-7D3F-47F4-83A3-874385CFAA69}" type="slidenum">
              <a:rPr lang="en-US" smtClean="0"/>
              <a:pPr/>
              <a:t>30</a:t>
            </a:fld>
            <a:endParaRPr lang="en-US"/>
          </a:p>
        </p:txBody>
      </p:sp>
    </p:spTree>
    <p:extLst>
      <p:ext uri="{BB962C8B-B14F-4D97-AF65-F5344CB8AC3E}">
        <p14:creationId xmlns:p14="http://schemas.microsoft.com/office/powerpoint/2010/main" val="3172529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80" y="236695"/>
            <a:ext cx="8073025" cy="990282"/>
          </a:xfrm>
        </p:spPr>
        <p:txBody>
          <a:bodyPr/>
          <a:lstStyle/>
          <a:p>
            <a:pPr algn="ctr"/>
            <a:r>
              <a:rPr lang="en-US"/>
              <a:t>Timely Financial Reporting</a:t>
            </a:r>
          </a:p>
        </p:txBody>
      </p:sp>
      <p:sp>
        <p:nvSpPr>
          <p:cNvPr id="3" name="Content Placeholder 2"/>
          <p:cNvSpPr>
            <a:spLocks noGrp="1"/>
          </p:cNvSpPr>
          <p:nvPr>
            <p:ph idx="1"/>
          </p:nvPr>
        </p:nvSpPr>
        <p:spPr/>
        <p:txBody>
          <a:bodyPr>
            <a:normAutofit fontScale="85000" lnSpcReduction="10000"/>
          </a:bodyPr>
          <a:lstStyle/>
          <a:p>
            <a:r>
              <a:rPr lang="en-US"/>
              <a:t>Federal Financial Report (FFR) (SF-425) Expenditure Data – Must be submitted in PMS!</a:t>
            </a:r>
          </a:p>
          <a:p>
            <a:pPr marL="342900" indent="-342900">
              <a:buFont typeface="Arial" panose="020B0604020202020204" pitchFamily="34" charset="0"/>
              <a:buChar char="•"/>
            </a:pPr>
            <a:r>
              <a:rPr lang="en-US" b="0"/>
              <a:t>Submitting accurate data</a:t>
            </a:r>
          </a:p>
          <a:p>
            <a:pPr marL="342900" indent="-342900"/>
            <a:r>
              <a:rPr lang="en-US"/>
              <a:t>Recipients must reconcile cash transaction reports submitted to the HHS Payment Management System (PMS) with expenditure reports submitted to NIH</a:t>
            </a:r>
          </a:p>
          <a:p>
            <a:pPr marL="0" indent="0">
              <a:buNone/>
            </a:pPr>
            <a:endParaRPr lang="en-US"/>
          </a:p>
          <a:p>
            <a:r>
              <a:rPr lang="en-US"/>
              <a:t>Annual (Non-SNAP Awards)</a:t>
            </a:r>
          </a:p>
          <a:p>
            <a:pPr marL="342900" indent="-342900">
              <a:buFont typeface="Arial" pitchFamily="34" charset="0"/>
              <a:buChar char="•"/>
            </a:pPr>
            <a:r>
              <a:rPr lang="en-US" b="0"/>
              <a:t>FFR submitted no later than 90 days after the end of the calendar quarter in which the budget period ended</a:t>
            </a:r>
          </a:p>
          <a:p>
            <a:endParaRPr lang="en-US"/>
          </a:p>
          <a:p>
            <a:r>
              <a:rPr lang="en-US"/>
              <a:t>Final (SNAP and Non-SNAP Awards)</a:t>
            </a:r>
          </a:p>
          <a:p>
            <a:pPr marL="342900" indent="-342900">
              <a:buFont typeface="Arial" pitchFamily="34" charset="0"/>
              <a:buChar char="•"/>
            </a:pPr>
            <a:r>
              <a:rPr lang="en-US" b="0"/>
              <a:t>FFR submitted within 120 days following the end of the project period</a:t>
            </a:r>
          </a:p>
        </p:txBody>
      </p:sp>
      <p:sp>
        <p:nvSpPr>
          <p:cNvPr id="4" name="Slide Number Placeholder 3"/>
          <p:cNvSpPr>
            <a:spLocks noGrp="1"/>
          </p:cNvSpPr>
          <p:nvPr>
            <p:ph type="sldNum" sz="quarter" idx="12"/>
          </p:nvPr>
        </p:nvSpPr>
        <p:spPr>
          <a:xfrm>
            <a:off x="11056922" y="6426379"/>
            <a:ext cx="1023111" cy="365125"/>
          </a:xfrm>
          <a:prstGeom prst="rect">
            <a:avLst/>
          </a:prstGeom>
        </p:spPr>
        <p:txBody>
          <a:bodyPr vert="horz" lIns="91440" tIns="45720" rIns="91440" bIns="45720" rtlCol="0" anchor="ctr"/>
          <a:lstStyle>
            <a:defPPr>
              <a:defRPr lang="en-US"/>
            </a:defPPr>
            <a:lvl1pPr marL="0" algn="l" defTabSz="914400" rtl="0" eaLnBrk="1" latinLnBrk="0" hangingPunct="1">
              <a:defRPr sz="24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8DF745-7D3F-47F4-83A3-874385CFAA69}" type="slidenum">
              <a:rPr lang="en-US" smtClean="0"/>
              <a:pPr/>
              <a:t>31</a:t>
            </a:fld>
            <a:endParaRPr lang="en-US"/>
          </a:p>
        </p:txBody>
      </p:sp>
    </p:spTree>
    <p:extLst>
      <p:ext uri="{BB962C8B-B14F-4D97-AF65-F5344CB8AC3E}">
        <p14:creationId xmlns:p14="http://schemas.microsoft.com/office/powerpoint/2010/main" val="168926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9306"/>
            <a:ext cx="7620001" cy="924968"/>
          </a:xfrm>
        </p:spPr>
        <p:txBody>
          <a:bodyPr/>
          <a:lstStyle/>
          <a:p>
            <a:pPr algn="ctr"/>
            <a:r>
              <a:rPr lang="en-US"/>
              <a:t>Invention Reporting</a:t>
            </a:r>
          </a:p>
        </p:txBody>
      </p:sp>
      <p:sp>
        <p:nvSpPr>
          <p:cNvPr id="3" name="Content Placeholder 2"/>
          <p:cNvSpPr>
            <a:spLocks noGrp="1"/>
          </p:cNvSpPr>
          <p:nvPr>
            <p:ph idx="1"/>
          </p:nvPr>
        </p:nvSpPr>
        <p:spPr>
          <a:xfrm>
            <a:off x="992113" y="2075895"/>
            <a:ext cx="7620000" cy="4782105"/>
          </a:xfrm>
        </p:spPr>
        <p:txBody>
          <a:bodyPr>
            <a:normAutofit/>
          </a:bodyPr>
          <a:lstStyle/>
          <a:p>
            <a:pPr marL="342900" indent="-342900">
              <a:spcBef>
                <a:spcPts val="600"/>
              </a:spcBef>
              <a:buFont typeface="Arial" panose="020B0604020202020204" pitchFamily="34" charset="0"/>
              <a:buChar char="•"/>
            </a:pPr>
            <a:r>
              <a:rPr lang="en-US" sz="2400" b="0"/>
              <a:t>NIH recipients must file the HHS 568 at the conclusion of an NIH award</a:t>
            </a:r>
          </a:p>
          <a:p>
            <a:pPr marL="342900" indent="-342900">
              <a:spcBef>
                <a:spcPts val="600"/>
              </a:spcBef>
              <a:buFont typeface="Arial" panose="020B0604020202020204" pitchFamily="34" charset="0"/>
              <a:buChar char="•"/>
            </a:pPr>
            <a:r>
              <a:rPr lang="en-US" sz="2400" b="0"/>
              <a:t>All subject inventions reported on the HHS 568 must be reported in iEdison. </a:t>
            </a:r>
          </a:p>
          <a:p>
            <a:pPr marL="342900" indent="-342900">
              <a:spcBef>
                <a:spcPts val="600"/>
              </a:spcBef>
              <a:buFont typeface="Arial" panose="020B0604020202020204" pitchFamily="34" charset="0"/>
              <a:buChar char="•"/>
            </a:pPr>
            <a:r>
              <a:rPr lang="en-US" sz="2400" b="0"/>
              <a:t>Failure to report all inventions may result in your organization’s loss of rights in the invention or other actions as appropriate.</a:t>
            </a:r>
          </a:p>
          <a:p>
            <a:endParaRPr lang="en-US" sz="2400" b="0"/>
          </a:p>
          <a:p>
            <a:endParaRPr lang="en-US" sz="2400" b="0"/>
          </a:p>
          <a:p>
            <a:endParaRPr lang="en-US" sz="2400" b="0"/>
          </a:p>
          <a:p>
            <a:endParaRPr lang="en-US" sz="2400" b="0"/>
          </a:p>
          <a:p>
            <a:endParaRPr lang="en-US" sz="2400" b="0"/>
          </a:p>
          <a:p>
            <a:endParaRPr lang="en-US"/>
          </a:p>
        </p:txBody>
      </p:sp>
      <p:sp>
        <p:nvSpPr>
          <p:cNvPr id="4" name="Slide Number Placeholder 3"/>
          <p:cNvSpPr>
            <a:spLocks noGrp="1"/>
          </p:cNvSpPr>
          <p:nvPr>
            <p:ph type="sldNum" sz="quarter" idx="12"/>
          </p:nvPr>
        </p:nvSpPr>
        <p:spPr>
          <a:xfrm>
            <a:off x="11056922" y="6426379"/>
            <a:ext cx="1023111" cy="365125"/>
          </a:xfrm>
          <a:prstGeom prst="rect">
            <a:avLst/>
          </a:prstGeom>
        </p:spPr>
        <p:txBody>
          <a:bodyPr vert="horz" lIns="91440" tIns="45720" rIns="91440" bIns="45720" rtlCol="0" anchor="ctr"/>
          <a:lstStyle>
            <a:defPPr>
              <a:defRPr lang="en-US"/>
            </a:defPPr>
            <a:lvl1pPr marL="0" algn="l" defTabSz="914400" rtl="0" eaLnBrk="1" latinLnBrk="0" hangingPunct="1">
              <a:defRPr sz="24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8DF745-7D3F-47F4-83A3-874385CFAA69}" type="slidenum">
              <a:rPr lang="en-US" smtClean="0"/>
              <a:pPr/>
              <a:t>32</a:t>
            </a:fld>
            <a:endParaRPr lang="en-US"/>
          </a:p>
        </p:txBody>
      </p:sp>
      <p:sp>
        <p:nvSpPr>
          <p:cNvPr id="5" name="TextBox 4"/>
          <p:cNvSpPr txBox="1"/>
          <p:nvPr/>
        </p:nvSpPr>
        <p:spPr>
          <a:xfrm>
            <a:off x="7389888" y="6149380"/>
            <a:ext cx="3194137" cy="276999"/>
          </a:xfrm>
          <a:prstGeom prst="rect">
            <a:avLst/>
          </a:prstGeom>
          <a:noFill/>
        </p:spPr>
        <p:txBody>
          <a:bodyPr wrap="square" rtlCol="0">
            <a:spAutoFit/>
          </a:bodyPr>
          <a:lstStyle/>
          <a:p>
            <a:r>
              <a:rPr lang="en-US" sz="1200"/>
              <a:t>See </a:t>
            </a:r>
            <a:r>
              <a:rPr lang="en-US" sz="1200">
                <a:hlinkClick r:id="rId3"/>
              </a:rPr>
              <a:t>NOT-OD-16-066</a:t>
            </a:r>
            <a:endParaRPr lang="en-US" sz="1200"/>
          </a:p>
        </p:txBody>
      </p:sp>
    </p:spTree>
    <p:extLst>
      <p:ext uri="{BB962C8B-B14F-4D97-AF65-F5344CB8AC3E}">
        <p14:creationId xmlns:p14="http://schemas.microsoft.com/office/powerpoint/2010/main" val="1667596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115" y="60853"/>
            <a:ext cx="8458200" cy="847762"/>
          </a:xfrm>
        </p:spPr>
        <p:txBody>
          <a:bodyPr/>
          <a:lstStyle/>
          <a:p>
            <a:pPr algn="ctr"/>
            <a:r>
              <a:rPr lang="en-US" cap="none"/>
              <a:t>Closeout </a:t>
            </a:r>
            <a:r>
              <a:rPr lang="en-US"/>
              <a:t>Requirements</a:t>
            </a:r>
            <a:endParaRPr lang="en-US" cap="none"/>
          </a:p>
        </p:txBody>
      </p:sp>
      <p:sp>
        <p:nvSpPr>
          <p:cNvPr id="3" name="Content Placeholder 2"/>
          <p:cNvSpPr>
            <a:spLocks noGrp="1"/>
          </p:cNvSpPr>
          <p:nvPr>
            <p:ph idx="1"/>
          </p:nvPr>
        </p:nvSpPr>
        <p:spPr>
          <a:xfrm>
            <a:off x="1104194" y="1387112"/>
            <a:ext cx="10251985" cy="4348670"/>
          </a:xfrm>
        </p:spPr>
        <p:txBody>
          <a:bodyPr>
            <a:normAutofit/>
          </a:bodyPr>
          <a:lstStyle/>
          <a:p>
            <a:r>
              <a:rPr lang="en-US"/>
              <a:t>NIH continues to require and enforce longstanding closeout requirements.</a:t>
            </a:r>
          </a:p>
          <a:p>
            <a:pPr marL="342900" indent="-342900">
              <a:buFont typeface="Arial" panose="020B0604020202020204" pitchFamily="34" charset="0"/>
              <a:buChar char="•"/>
            </a:pPr>
            <a:r>
              <a:rPr lang="en-US" b="0"/>
              <a:t>Recipients must submit timely, accurate closeout reports</a:t>
            </a:r>
          </a:p>
          <a:p>
            <a:pPr marL="342900" indent="-342900">
              <a:buFont typeface="Arial" panose="020B0604020202020204" pitchFamily="34" charset="0"/>
              <a:buChar char="•"/>
            </a:pPr>
            <a:r>
              <a:rPr lang="en-US" b="0"/>
              <a:t>Reports are LATE after 120 calendar day</a:t>
            </a:r>
          </a:p>
          <a:p>
            <a:pPr marL="342900" indent="-342900">
              <a:buFont typeface="Arial" panose="020B0604020202020204" pitchFamily="34" charset="0"/>
              <a:buChar char="•"/>
            </a:pPr>
            <a:r>
              <a:rPr lang="en-US"/>
              <a:t>Recipients must reconcile cash transaction reports submitted to the HHS Payment Management System (PMS) with expenditure reports submitted to NIH</a:t>
            </a:r>
          </a:p>
          <a:p>
            <a:r>
              <a:rPr lang="en-US"/>
              <a:t>When recipients fail to submit timely reports, NIH will initiate unilateral closeout.</a:t>
            </a:r>
          </a:p>
        </p:txBody>
      </p:sp>
      <p:sp>
        <p:nvSpPr>
          <p:cNvPr id="4" name="Slide Number Placeholder 3"/>
          <p:cNvSpPr>
            <a:spLocks noGrp="1"/>
          </p:cNvSpPr>
          <p:nvPr>
            <p:ph type="sldNum" sz="quarter" idx="12"/>
          </p:nvPr>
        </p:nvSpPr>
        <p:spPr>
          <a:xfrm>
            <a:off x="11056922" y="6426379"/>
            <a:ext cx="1023111" cy="365125"/>
          </a:xfrm>
          <a:prstGeom prst="rect">
            <a:avLst/>
          </a:prstGeom>
        </p:spPr>
        <p:txBody>
          <a:bodyPr vert="horz" lIns="91440" tIns="45720" rIns="91440" bIns="45720" rtlCol="0" anchor="ctr"/>
          <a:lstStyle>
            <a:defPPr>
              <a:defRPr lang="en-US"/>
            </a:defPPr>
            <a:lvl1pPr marL="0" algn="l" defTabSz="914400" rtl="0" eaLnBrk="1" latinLnBrk="0" hangingPunct="1">
              <a:defRPr sz="24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8DF745-7D3F-47F4-83A3-874385CFAA69}" type="slidenum">
              <a:rPr lang="en-US" smtClean="0"/>
              <a:pPr/>
              <a:t>33</a:t>
            </a:fld>
            <a:endParaRPr lang="en-US"/>
          </a:p>
        </p:txBody>
      </p:sp>
      <p:sp>
        <p:nvSpPr>
          <p:cNvPr id="5" name="TextBox 4">
            <a:extLst>
              <a:ext uri="{FF2B5EF4-FFF2-40B4-BE49-F238E27FC236}">
                <a16:creationId xmlns:a16="http://schemas.microsoft.com/office/drawing/2014/main" id="{D1F2D3A3-E581-4C99-B82B-0D0EC2F26016}"/>
              </a:ext>
            </a:extLst>
          </p:cNvPr>
          <p:cNvSpPr txBox="1"/>
          <p:nvPr/>
        </p:nvSpPr>
        <p:spPr>
          <a:xfrm>
            <a:off x="7929085" y="6200557"/>
            <a:ext cx="2480153" cy="307777"/>
          </a:xfrm>
          <a:prstGeom prst="rect">
            <a:avLst/>
          </a:prstGeom>
          <a:noFill/>
        </p:spPr>
        <p:txBody>
          <a:bodyPr wrap="square" rtlCol="0">
            <a:spAutoFit/>
          </a:bodyPr>
          <a:lstStyle/>
          <a:p>
            <a:r>
              <a:rPr lang="en-US" sz="1400"/>
              <a:t>See </a:t>
            </a:r>
            <a:r>
              <a:rPr lang="en-US" sz="1400">
                <a:hlinkClick r:id="rId3"/>
              </a:rPr>
              <a:t>NOT-OD-18-107</a:t>
            </a:r>
            <a:r>
              <a:rPr lang="en-US" sz="1400"/>
              <a:t> </a:t>
            </a:r>
          </a:p>
        </p:txBody>
      </p:sp>
    </p:spTree>
    <p:extLst>
      <p:ext uri="{BB962C8B-B14F-4D97-AF65-F5344CB8AC3E}">
        <p14:creationId xmlns:p14="http://schemas.microsoft.com/office/powerpoint/2010/main" val="14253110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4289" y="732619"/>
            <a:ext cx="3797300" cy="863282"/>
          </a:xfrm>
        </p:spPr>
        <p:txBody>
          <a:bodyPr>
            <a:noAutofit/>
          </a:bodyPr>
          <a:lstStyle/>
          <a:p>
            <a:br>
              <a:rPr lang="en-US" sz="4000"/>
            </a:br>
            <a:br>
              <a:rPr lang="en-US" sz="4000"/>
            </a:br>
            <a:r>
              <a:rPr lang="en-US" sz="4000"/>
              <a:t>Questions?</a:t>
            </a:r>
          </a:p>
        </p:txBody>
      </p:sp>
      <p:sp>
        <p:nvSpPr>
          <p:cNvPr id="4" name="Slide Number Placeholder 3"/>
          <p:cNvSpPr>
            <a:spLocks noGrp="1"/>
          </p:cNvSpPr>
          <p:nvPr>
            <p:ph type="sldNum" sz="quarter" idx="12"/>
          </p:nvPr>
        </p:nvSpPr>
        <p:spPr>
          <a:xfrm>
            <a:off x="11056922" y="6426379"/>
            <a:ext cx="1023111" cy="365125"/>
          </a:xfrm>
          <a:prstGeom prst="rect">
            <a:avLst/>
          </a:prstGeom>
        </p:spPr>
        <p:txBody>
          <a:bodyPr vert="horz" lIns="91440" tIns="45720" rIns="91440" bIns="45720" rtlCol="0" anchor="ctr"/>
          <a:lstStyle>
            <a:defPPr>
              <a:defRPr lang="en-US"/>
            </a:defPPr>
            <a:lvl1pPr marL="0" algn="l" defTabSz="914400" rtl="0" eaLnBrk="1" latinLnBrk="0" hangingPunct="1">
              <a:defRPr sz="24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8DF745-7D3F-47F4-83A3-874385CFAA69}" type="slidenum">
              <a:rPr lang="en-US" smtClean="0"/>
              <a:pPr/>
              <a:t>34</a:t>
            </a:fld>
            <a:endParaRPr lang="en-US"/>
          </a:p>
        </p:txBody>
      </p:sp>
      <p:sp>
        <p:nvSpPr>
          <p:cNvPr id="5" name="Rectangle 3">
            <a:extLst>
              <a:ext uri="{FF2B5EF4-FFF2-40B4-BE49-F238E27FC236}">
                <a16:creationId xmlns:a16="http://schemas.microsoft.com/office/drawing/2014/main" id="{51B05AB9-6A69-4AB9-9939-8F62194BF03C}"/>
              </a:ext>
            </a:extLst>
          </p:cNvPr>
          <p:cNvSpPr txBox="1">
            <a:spLocks noChangeArrowheads="1"/>
          </p:cNvSpPr>
          <p:nvPr/>
        </p:nvSpPr>
        <p:spPr>
          <a:xfrm>
            <a:off x="1503887" y="1949937"/>
            <a:ext cx="6927509" cy="417301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nSpc>
                <a:spcPct val="90000"/>
              </a:lnSpc>
              <a:defRPr/>
            </a:pPr>
            <a:r>
              <a:rPr lang="en-US" sz="1650"/>
              <a:t>Division of Grants Policy:</a:t>
            </a:r>
          </a:p>
          <a:p>
            <a:pPr lvl="2">
              <a:lnSpc>
                <a:spcPct val="90000"/>
              </a:lnSpc>
              <a:buClrTx/>
              <a:defRPr/>
            </a:pPr>
            <a:r>
              <a:rPr lang="en-US" sz="1650">
                <a:solidFill>
                  <a:schemeClr val="accent1"/>
                </a:solidFill>
              </a:rPr>
              <a:t>E-Mail:</a:t>
            </a:r>
            <a:r>
              <a:rPr lang="en-US" sz="1650"/>
              <a:t> </a:t>
            </a:r>
            <a:r>
              <a:rPr lang="en-US" sz="1650">
                <a:hlinkClick r:id="rId3"/>
              </a:rPr>
              <a:t>GrantsPolicy@mail.nih.gov</a:t>
            </a:r>
            <a:endParaRPr lang="en-US" sz="1650"/>
          </a:p>
          <a:p>
            <a:pPr lvl="1">
              <a:lnSpc>
                <a:spcPct val="90000"/>
              </a:lnSpc>
              <a:buClrTx/>
              <a:defRPr/>
            </a:pPr>
            <a:endParaRPr lang="en-US" sz="1650"/>
          </a:p>
          <a:p>
            <a:pPr>
              <a:lnSpc>
                <a:spcPct val="90000"/>
              </a:lnSpc>
              <a:defRPr/>
            </a:pPr>
            <a:r>
              <a:rPr lang="en-US" sz="1650"/>
              <a:t>Division of Grants Compliance &amp; Oversight:</a:t>
            </a:r>
          </a:p>
          <a:p>
            <a:pPr lvl="2">
              <a:lnSpc>
                <a:spcPct val="90000"/>
              </a:lnSpc>
              <a:buClrTx/>
              <a:defRPr/>
            </a:pPr>
            <a:r>
              <a:rPr lang="en-US" sz="1650">
                <a:solidFill>
                  <a:schemeClr val="accent1"/>
                </a:solidFill>
              </a:rPr>
              <a:t>E-Mail:  </a:t>
            </a:r>
            <a:r>
              <a:rPr lang="en-US" sz="1650">
                <a:hlinkClick r:id="rId4"/>
              </a:rPr>
              <a:t>GrantsCompliance@mail.nih.gov</a:t>
            </a:r>
            <a:endParaRPr lang="en-US" sz="1650"/>
          </a:p>
          <a:p>
            <a:pPr>
              <a:lnSpc>
                <a:spcPct val="90000"/>
              </a:lnSpc>
              <a:defRPr/>
            </a:pPr>
            <a:endParaRPr lang="en-US" sz="1650"/>
          </a:p>
          <a:p>
            <a:pPr>
              <a:lnSpc>
                <a:spcPct val="90000"/>
              </a:lnSpc>
              <a:defRPr/>
            </a:pPr>
            <a:r>
              <a:rPr lang="en-US" sz="1650"/>
              <a:t>Systems Policy Branch</a:t>
            </a:r>
          </a:p>
          <a:p>
            <a:pPr lvl="2">
              <a:lnSpc>
                <a:spcPct val="90000"/>
              </a:lnSpc>
              <a:buClrTx/>
              <a:defRPr/>
            </a:pPr>
            <a:r>
              <a:rPr lang="en-US" sz="1650">
                <a:solidFill>
                  <a:schemeClr val="accent1"/>
                </a:solidFill>
              </a:rPr>
              <a:t>E-Mail:  </a:t>
            </a:r>
            <a:r>
              <a:rPr lang="en-US" sz="1650">
                <a:hlinkClick r:id="rId5"/>
              </a:rPr>
              <a:t>OPERAsystemspolicy@mail.nih.gov</a:t>
            </a:r>
            <a:r>
              <a:rPr lang="en-US" sz="1650"/>
              <a:t> </a:t>
            </a:r>
          </a:p>
          <a:p>
            <a:pPr>
              <a:lnSpc>
                <a:spcPct val="90000"/>
              </a:lnSpc>
              <a:defRPr/>
            </a:pPr>
            <a:endParaRPr lang="en-US" sz="1650"/>
          </a:p>
          <a:p>
            <a:pPr>
              <a:lnSpc>
                <a:spcPct val="90000"/>
              </a:lnSpc>
              <a:defRPr/>
            </a:pPr>
            <a:r>
              <a:rPr lang="en-US" sz="1650"/>
              <a:t>Division of Extramural Inventions and Technology Resources: </a:t>
            </a:r>
          </a:p>
          <a:p>
            <a:pPr lvl="2">
              <a:lnSpc>
                <a:spcPct val="90000"/>
              </a:lnSpc>
              <a:buClrTx/>
              <a:defRPr/>
            </a:pPr>
            <a:r>
              <a:rPr lang="en-US" sz="1650">
                <a:solidFill>
                  <a:schemeClr val="accent1"/>
                </a:solidFill>
              </a:rPr>
              <a:t>E-Mail:</a:t>
            </a:r>
            <a:r>
              <a:rPr lang="en-US" sz="1650"/>
              <a:t>  </a:t>
            </a:r>
            <a:r>
              <a:rPr lang="en-US" sz="1650">
                <a:hlinkClick r:id="rId6"/>
              </a:rPr>
              <a:t>Inventions@nih.gov</a:t>
            </a:r>
            <a:endParaRPr lang="en-US" sz="1650"/>
          </a:p>
          <a:p>
            <a:pPr>
              <a:lnSpc>
                <a:spcPct val="90000"/>
              </a:lnSpc>
              <a:defRPr/>
            </a:pPr>
            <a:endParaRPr lang="en-US"/>
          </a:p>
        </p:txBody>
      </p:sp>
    </p:spTree>
    <p:extLst>
      <p:ext uri="{BB962C8B-B14F-4D97-AF65-F5344CB8AC3E}">
        <p14:creationId xmlns:p14="http://schemas.microsoft.com/office/powerpoint/2010/main" val="1138326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4660" y="1188973"/>
            <a:ext cx="6983260" cy="1371600"/>
          </a:xfrm>
        </p:spPr>
        <p:txBody>
          <a:bodyPr/>
          <a:lstStyle/>
          <a:p>
            <a:pPr algn="ctr"/>
            <a:r>
              <a:rPr lang="en-US" dirty="0"/>
              <a:t>Helpful NIH Resources</a:t>
            </a:r>
          </a:p>
        </p:txBody>
      </p:sp>
      <p:sp>
        <p:nvSpPr>
          <p:cNvPr id="3" name="Slide Number Placeholder 2"/>
          <p:cNvSpPr>
            <a:spLocks noGrp="1"/>
          </p:cNvSpPr>
          <p:nvPr>
            <p:ph type="sldNum" sz="quarter" idx="12"/>
          </p:nvPr>
        </p:nvSpPr>
        <p:spPr/>
        <p:txBody>
          <a:bodyPr/>
          <a:lstStyle/>
          <a:p>
            <a:fld id="{F38DF745-7D3F-47F4-83A3-874385CFAA69}" type="slidenum">
              <a:rPr lang="en-US" smtClean="0"/>
              <a:pPr/>
              <a:t>35</a:t>
            </a:fld>
            <a:endParaRPr lang="en-US"/>
          </a:p>
        </p:txBody>
      </p:sp>
      <p:pic>
        <p:nvPicPr>
          <p:cNvPr id="4" name="Picture 3" descr="stack of book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04442" y="2930537"/>
            <a:ext cx="2428116" cy="2485732"/>
          </a:xfrm>
          <a:prstGeom prst="rect">
            <a:avLst/>
          </a:prstGeom>
        </p:spPr>
      </p:pic>
    </p:spTree>
    <p:extLst>
      <p:ext uri="{BB962C8B-B14F-4D97-AF65-F5344CB8AC3E}">
        <p14:creationId xmlns:p14="http://schemas.microsoft.com/office/powerpoint/2010/main" val="33624831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998486" y="2206103"/>
            <a:ext cx="7586847" cy="3556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defRPr/>
            </a:pPr>
            <a:endParaRPr lang="en-US" sz="1500">
              <a:latin typeface="Arial" charset="0"/>
              <a:ea typeface="ＭＳ Ｐゴシック" charset="0"/>
              <a:cs typeface="Arial" charset="0"/>
            </a:endParaRPr>
          </a:p>
          <a:p>
            <a:pPr>
              <a:spcBef>
                <a:spcPct val="20000"/>
              </a:spcBef>
              <a:defRPr/>
            </a:pPr>
            <a:r>
              <a:rPr lang="en-US">
                <a:latin typeface="Arial" charset="0"/>
                <a:ea typeface="ＭＳ Ｐゴシック" charset="0"/>
                <a:cs typeface="Arial" charset="0"/>
              </a:rPr>
              <a:t>OLAW free quarterly webinars series:</a:t>
            </a:r>
          </a:p>
          <a:p>
            <a:pPr>
              <a:spcBef>
                <a:spcPct val="20000"/>
              </a:spcBef>
              <a:defRPr/>
            </a:pPr>
            <a:r>
              <a:rPr lang="en-US">
                <a:solidFill>
                  <a:srgbClr val="17A342"/>
                </a:solidFill>
                <a:latin typeface="Arial" charset="0"/>
                <a:ea typeface="ＭＳ Ｐゴシック" charset="0"/>
                <a:cs typeface="Arial" charset="0"/>
                <a:hlinkClick r:id="rId3"/>
              </a:rPr>
              <a:t>http://grants.nih.gov/grants/olaw/e-seminars.htm</a:t>
            </a:r>
            <a:endParaRPr lang="en-US">
              <a:solidFill>
                <a:srgbClr val="17A342"/>
              </a:solidFill>
              <a:latin typeface="Arial" charset="0"/>
              <a:ea typeface="ＭＳ Ｐゴシック" charset="0"/>
              <a:cs typeface="Arial" charset="0"/>
            </a:endParaRPr>
          </a:p>
          <a:p>
            <a:pPr marL="742950" lvl="1" indent="-285750">
              <a:spcBef>
                <a:spcPct val="20000"/>
              </a:spcBef>
              <a:buFont typeface="Arial" panose="020B0604020202020204" pitchFamily="34" charset="0"/>
              <a:buChar char="•"/>
              <a:defRPr/>
            </a:pPr>
            <a:r>
              <a:rPr lang="en-US">
                <a:latin typeface="Arial" charset="0"/>
                <a:ea typeface="ＭＳ Ｐゴシック" charset="0"/>
                <a:cs typeface="Arial" charset="0"/>
              </a:rPr>
              <a:t>Recordings of past webinars: </a:t>
            </a:r>
            <a:r>
              <a:rPr lang="en-US">
                <a:solidFill>
                  <a:srgbClr val="17A342"/>
                </a:solidFill>
                <a:latin typeface="Arial" charset="0"/>
                <a:ea typeface="ＭＳ Ｐゴシック" charset="0"/>
                <a:cs typeface="Arial" charset="0"/>
                <a:hlinkClick r:id="rId4"/>
              </a:rPr>
              <a:t>http://grants.nih.gov/grants/olaw/educational_resources.htm</a:t>
            </a:r>
            <a:endParaRPr lang="en-US">
              <a:solidFill>
                <a:srgbClr val="17A342"/>
              </a:solidFill>
              <a:latin typeface="Arial" charset="0"/>
              <a:ea typeface="ＭＳ Ｐゴシック" charset="0"/>
              <a:cs typeface="Arial" charset="0"/>
            </a:endParaRPr>
          </a:p>
          <a:p>
            <a:pPr marL="941785" lvl="3">
              <a:spcBef>
                <a:spcPct val="20000"/>
              </a:spcBef>
              <a:defRPr/>
            </a:pPr>
            <a:endParaRPr lang="en-US">
              <a:solidFill>
                <a:srgbClr val="17A342"/>
              </a:solidFill>
              <a:latin typeface="Arial" charset="0"/>
              <a:ea typeface="ＭＳ Ｐゴシック" charset="0"/>
              <a:cs typeface="Arial" charset="0"/>
            </a:endParaRPr>
          </a:p>
          <a:p>
            <a:pPr marL="941785" lvl="3">
              <a:spcBef>
                <a:spcPct val="20000"/>
              </a:spcBef>
              <a:defRPr/>
            </a:pPr>
            <a:endParaRPr lang="en-US">
              <a:solidFill>
                <a:srgbClr val="000072"/>
              </a:solidFill>
              <a:latin typeface="Arial" charset="0"/>
              <a:ea typeface="ＭＳ Ｐゴシック" charset="0"/>
              <a:cs typeface="Arial" charset="0"/>
            </a:endParaRPr>
          </a:p>
          <a:p>
            <a:pPr>
              <a:spcBef>
                <a:spcPct val="20000"/>
              </a:spcBef>
              <a:defRPr/>
            </a:pPr>
            <a:r>
              <a:rPr lang="en-US">
                <a:latin typeface="Arial" charset="0"/>
                <a:ea typeface="ＭＳ Ｐゴシック" charset="0"/>
                <a:cs typeface="Arial" charset="0"/>
              </a:rPr>
              <a:t>Disaster planning resources: </a:t>
            </a:r>
          </a:p>
          <a:p>
            <a:pPr>
              <a:spcBef>
                <a:spcPct val="20000"/>
              </a:spcBef>
              <a:defRPr/>
            </a:pPr>
            <a:r>
              <a:rPr lang="en-US">
                <a:solidFill>
                  <a:srgbClr val="17A342"/>
                </a:solidFill>
                <a:latin typeface="Arial" charset="0"/>
                <a:ea typeface="ＭＳ Ｐゴシック" charset="0"/>
                <a:cs typeface="Arial" charset="0"/>
                <a:hlinkClick r:id="rId5"/>
              </a:rPr>
              <a:t>http://grants.nih.gov/grants/olaw/disaster_planning.htm</a:t>
            </a:r>
            <a:endParaRPr lang="en-US">
              <a:solidFill>
                <a:srgbClr val="17A342"/>
              </a:solidFill>
              <a:latin typeface="Arial" charset="0"/>
              <a:ea typeface="ＭＳ Ｐゴシック" charset="0"/>
              <a:cs typeface="Arial" charset="0"/>
            </a:endParaRPr>
          </a:p>
          <a:p>
            <a:pPr marL="742950" lvl="1" indent="-285750">
              <a:spcBef>
                <a:spcPct val="20000"/>
              </a:spcBef>
              <a:buFont typeface="Arial" panose="020B0604020202020204" pitchFamily="34" charset="0"/>
              <a:buChar char="•"/>
              <a:defRPr/>
            </a:pPr>
            <a:r>
              <a:rPr lang="en-US">
                <a:latin typeface="Arial" charset="0"/>
                <a:ea typeface="ＭＳ Ｐゴシック" charset="0"/>
                <a:cs typeface="Arial" charset="0"/>
              </a:rPr>
              <a:t>Disaster planning webinar &amp; FAQs</a:t>
            </a:r>
          </a:p>
        </p:txBody>
      </p:sp>
      <p:sp>
        <p:nvSpPr>
          <p:cNvPr id="58371" name="Rectangle 3"/>
          <p:cNvSpPr>
            <a:spLocks noGrp="1" noChangeArrowheads="1"/>
          </p:cNvSpPr>
          <p:nvPr>
            <p:ph type="title"/>
          </p:nvPr>
        </p:nvSpPr>
        <p:spPr>
          <a:xfrm>
            <a:off x="0" y="511618"/>
            <a:ext cx="8401290" cy="895605"/>
          </a:xfrm>
        </p:spPr>
        <p:txBody>
          <a:bodyPr>
            <a:normAutofit/>
          </a:bodyPr>
          <a:lstStyle/>
          <a:p>
            <a:pPr algn="ctr">
              <a:defRPr/>
            </a:pPr>
            <a:r>
              <a:rPr lang="en-US"/>
              <a:t>OLAW Educational Outreach</a:t>
            </a:r>
          </a:p>
        </p:txBody>
      </p:sp>
      <p:pic>
        <p:nvPicPr>
          <p:cNvPr id="2" name="Picture 1" descr="OLAW symbol"/>
          <p:cNvPicPr>
            <a:picLocks noChangeAspect="1"/>
          </p:cNvPicPr>
          <p:nvPr/>
        </p:nvPicPr>
        <p:blipFill>
          <a:blip r:embed="rId6"/>
          <a:stretch>
            <a:fillRect/>
          </a:stretch>
        </p:blipFill>
        <p:spPr>
          <a:xfrm>
            <a:off x="2334711" y="1503947"/>
            <a:ext cx="1386619" cy="918122"/>
          </a:xfrm>
          <a:prstGeom prst="rect">
            <a:avLst/>
          </a:prstGeom>
        </p:spPr>
      </p:pic>
      <p:sp>
        <p:nvSpPr>
          <p:cNvPr id="3" name="Slide Number Placeholder 2"/>
          <p:cNvSpPr>
            <a:spLocks noGrp="1"/>
          </p:cNvSpPr>
          <p:nvPr>
            <p:ph type="sldNum" sz="quarter" idx="12"/>
          </p:nvPr>
        </p:nvSpPr>
        <p:spPr/>
        <p:txBody>
          <a:bodyPr/>
          <a:lstStyle/>
          <a:p>
            <a:fld id="{9C0BE7A8-8265-4257-9F97-1AB83C9A5D84}" type="slidenum">
              <a:rPr lang="en-US" smtClean="0"/>
              <a:t>36</a:t>
            </a:fld>
            <a:endParaRPr lang="en-US"/>
          </a:p>
        </p:txBody>
      </p:sp>
    </p:spTree>
    <p:extLst>
      <p:ext uri="{BB962C8B-B14F-4D97-AF65-F5344CB8AC3E}">
        <p14:creationId xmlns:p14="http://schemas.microsoft.com/office/powerpoint/2010/main" val="30257029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235" y="718458"/>
            <a:ext cx="7665930" cy="805543"/>
          </a:xfrm>
        </p:spPr>
        <p:txBody>
          <a:bodyPr>
            <a:noAutofit/>
          </a:bodyPr>
          <a:lstStyle/>
          <a:p>
            <a:pPr algn="ctr"/>
            <a:r>
              <a:rPr lang="en-US"/>
              <a:t>RPPR Resources</a:t>
            </a:r>
          </a:p>
        </p:txBody>
      </p:sp>
      <p:sp>
        <p:nvSpPr>
          <p:cNvPr id="3" name="Content Placeholder 2"/>
          <p:cNvSpPr>
            <a:spLocks noGrp="1"/>
          </p:cNvSpPr>
          <p:nvPr>
            <p:ph idx="1"/>
          </p:nvPr>
        </p:nvSpPr>
        <p:spPr>
          <a:xfrm>
            <a:off x="2263035" y="1614399"/>
            <a:ext cx="6444344" cy="4114800"/>
          </a:xfrm>
        </p:spPr>
        <p:txBody>
          <a:bodyPr>
            <a:normAutofit/>
          </a:bodyPr>
          <a:lstStyle/>
          <a:p>
            <a:pPr>
              <a:buFont typeface="Wingdings" panose="05000000000000000000" pitchFamily="2" charset="2"/>
              <a:buChar char="§"/>
              <a:defRPr/>
            </a:pPr>
            <a:endParaRPr lang="en-US" sz="2100"/>
          </a:p>
          <a:p>
            <a:pPr>
              <a:defRPr/>
            </a:pPr>
            <a:r>
              <a:rPr lang="en-US" sz="2100"/>
              <a:t>RPPR Webpage: </a:t>
            </a:r>
            <a:r>
              <a:rPr lang="en-US" sz="1800">
                <a:hlinkClick r:id="rId3"/>
              </a:rPr>
              <a:t>http://grants.nih.gov/grants/rppr/ </a:t>
            </a:r>
            <a:endParaRPr lang="en-US" sz="1800"/>
          </a:p>
          <a:p>
            <a:pPr>
              <a:defRPr/>
            </a:pPr>
            <a:endParaRPr lang="en-US" sz="1800"/>
          </a:p>
          <a:p>
            <a:pPr>
              <a:defRPr/>
            </a:pPr>
            <a:r>
              <a:rPr lang="en-US" sz="1800"/>
              <a:t>Includes links to: </a:t>
            </a:r>
          </a:p>
          <a:p>
            <a:pPr lvl="2">
              <a:buClrTx/>
              <a:defRPr/>
            </a:pPr>
            <a:r>
              <a:rPr lang="en-US">
                <a:solidFill>
                  <a:schemeClr val="accent1"/>
                </a:solidFill>
              </a:rPr>
              <a:t>RPPR Guide</a:t>
            </a:r>
          </a:p>
          <a:p>
            <a:pPr lvl="2">
              <a:buClrTx/>
              <a:defRPr/>
            </a:pPr>
            <a:r>
              <a:rPr lang="en-US">
                <a:solidFill>
                  <a:schemeClr val="accent1"/>
                </a:solidFill>
              </a:rPr>
              <a:t>RPPR Guide Notices</a:t>
            </a:r>
          </a:p>
          <a:p>
            <a:pPr lvl="2">
              <a:buClrTx/>
              <a:defRPr/>
            </a:pPr>
            <a:r>
              <a:rPr lang="en-US">
                <a:solidFill>
                  <a:schemeClr val="accent1"/>
                </a:solidFill>
              </a:rPr>
              <a:t>Frequently Asked Questions</a:t>
            </a:r>
          </a:p>
          <a:p>
            <a:pPr lvl="2">
              <a:buClrTx/>
              <a:defRPr/>
            </a:pPr>
            <a:r>
              <a:rPr lang="en-US">
                <a:solidFill>
                  <a:schemeClr val="accent1"/>
                </a:solidFill>
              </a:rPr>
              <a:t>Training</a:t>
            </a:r>
          </a:p>
          <a:p>
            <a:pPr lvl="2">
              <a:buClrTx/>
              <a:defRPr/>
            </a:pPr>
            <a:r>
              <a:rPr lang="en-US">
                <a:solidFill>
                  <a:schemeClr val="accent1"/>
                </a:solidFill>
              </a:rPr>
              <a:t>Contacts</a:t>
            </a:r>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lvl="2">
              <a:buFont typeface="Wingdings" panose="05000000000000000000" pitchFamily="2" charset="2"/>
              <a:buChar char="§"/>
              <a:defRPr/>
            </a:pPr>
            <a:endParaRPr lang="en-US" sz="1650"/>
          </a:p>
          <a:p>
            <a:pPr>
              <a:buNone/>
              <a:defRPr/>
            </a:pPr>
            <a:endParaRPr lang="en-US" sz="5400"/>
          </a:p>
          <a:p>
            <a:pPr>
              <a:lnSpc>
                <a:spcPct val="90000"/>
              </a:lnSpc>
              <a:buFont typeface="Wingdings" panose="05000000000000000000" pitchFamily="2" charset="2"/>
              <a:buChar char="§"/>
              <a:defRPr/>
            </a:pPr>
            <a:endParaRPr lang="en-US"/>
          </a:p>
          <a:p>
            <a:endParaRPr lang="en-US"/>
          </a:p>
          <a:p>
            <a:endParaRPr lang="en-US" sz="2100"/>
          </a:p>
          <a:p>
            <a:endParaRPr lang="en-US"/>
          </a:p>
          <a:p>
            <a:endParaRPr lang="en-US"/>
          </a:p>
        </p:txBody>
      </p:sp>
      <p:sp>
        <p:nvSpPr>
          <p:cNvPr id="4" name="Slide Number Placeholder 3"/>
          <p:cNvSpPr>
            <a:spLocks noGrp="1"/>
          </p:cNvSpPr>
          <p:nvPr>
            <p:ph type="sldNum" sz="quarter" idx="12"/>
          </p:nvPr>
        </p:nvSpPr>
        <p:spPr>
          <a:xfrm>
            <a:off x="11056922" y="6426379"/>
            <a:ext cx="1023111" cy="365125"/>
          </a:xfrm>
          <a:prstGeom prst="rect">
            <a:avLst/>
          </a:prstGeom>
        </p:spPr>
        <p:txBody>
          <a:bodyPr vert="horz" lIns="91440" tIns="45720" rIns="91440" bIns="45720" rtlCol="0" anchor="ctr"/>
          <a:lstStyle>
            <a:defPPr>
              <a:defRPr lang="en-US"/>
            </a:defPPr>
            <a:lvl1pPr marL="0" algn="l" defTabSz="914400" rtl="0" eaLnBrk="1" latinLnBrk="0" hangingPunct="1">
              <a:defRPr sz="24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8DF745-7D3F-47F4-83A3-874385CFAA69}" type="slidenum">
              <a:rPr lang="en-US" smtClean="0"/>
              <a:pPr/>
              <a:t>37</a:t>
            </a:fld>
            <a:endParaRPr lang="en-US"/>
          </a:p>
        </p:txBody>
      </p:sp>
    </p:spTree>
    <p:extLst>
      <p:ext uri="{BB962C8B-B14F-4D97-AF65-F5344CB8AC3E}">
        <p14:creationId xmlns:p14="http://schemas.microsoft.com/office/powerpoint/2010/main" val="3833194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82600" y="431621"/>
            <a:ext cx="7750110" cy="912014"/>
          </a:xfrm>
        </p:spPr>
        <p:txBody>
          <a:bodyPr>
            <a:normAutofit/>
          </a:bodyPr>
          <a:lstStyle/>
          <a:p>
            <a:pPr algn="ctr">
              <a:defRPr/>
            </a:pPr>
            <a:r>
              <a:rPr lang="en-US"/>
              <a:t>Frequently Asked Questions</a:t>
            </a:r>
          </a:p>
        </p:txBody>
      </p:sp>
      <p:sp>
        <p:nvSpPr>
          <p:cNvPr id="4" name="TextBox 3"/>
          <p:cNvSpPr txBox="1"/>
          <p:nvPr/>
        </p:nvSpPr>
        <p:spPr>
          <a:xfrm>
            <a:off x="803523" y="1601981"/>
            <a:ext cx="8182822" cy="3393237"/>
          </a:xfrm>
          <a:prstGeom prst="rect">
            <a:avLst/>
          </a:prstGeom>
          <a:noFill/>
        </p:spPr>
        <p:txBody>
          <a:bodyPr wrap="square" rtlCol="0">
            <a:spAutoFit/>
          </a:bodyPr>
          <a:lstStyle/>
          <a:p>
            <a:r>
              <a:rPr lang="en-US" sz="2100" b="1"/>
              <a:t>FAQs –searchable websites for:</a:t>
            </a:r>
          </a:p>
          <a:p>
            <a:endParaRPr lang="en-US" sz="1350"/>
          </a:p>
          <a:p>
            <a:pPr marL="342900" indent="-342900">
              <a:buFont typeface="Arial" panose="020B0604020202020204" pitchFamily="34" charset="0"/>
              <a:buChar char="•"/>
              <a:defRPr/>
            </a:pPr>
            <a:r>
              <a:rPr lang="en-US" sz="2100"/>
              <a:t>Application/progress report preparation, funding initiatives, policies, human subjects, sIRB, clinical trials, animals, disaster response, PMS Subaccounts, Core Facilities, FCOI, etc.…</a:t>
            </a:r>
          </a:p>
          <a:p>
            <a:pPr lvl="2">
              <a:defRPr/>
            </a:pPr>
            <a:endParaRPr lang="en-US" sz="1950">
              <a:solidFill>
                <a:schemeClr val="accent1">
                  <a:lumMod val="75000"/>
                </a:schemeClr>
              </a:solidFill>
              <a:hlinkClick r:id="rId3"/>
            </a:endParaRPr>
          </a:p>
          <a:p>
            <a:pPr lvl="2" algn="r">
              <a:defRPr/>
            </a:pPr>
            <a:endParaRPr lang="en-US" sz="1500">
              <a:solidFill>
                <a:schemeClr val="accent1">
                  <a:lumMod val="75000"/>
                </a:schemeClr>
              </a:solidFill>
            </a:endParaRPr>
          </a:p>
          <a:p>
            <a:pPr lvl="2" algn="r">
              <a:defRPr/>
            </a:pPr>
            <a:endParaRPr lang="en-US" sz="1500">
              <a:solidFill>
                <a:schemeClr val="accent1">
                  <a:lumMod val="75000"/>
                </a:schemeClr>
              </a:solidFill>
            </a:endParaRPr>
          </a:p>
          <a:p>
            <a:pPr lvl="2" algn="r">
              <a:defRPr/>
            </a:pPr>
            <a:endParaRPr lang="en-US" sz="1500">
              <a:solidFill>
                <a:schemeClr val="accent1">
                  <a:lumMod val="75000"/>
                </a:schemeClr>
              </a:solidFill>
            </a:endParaRPr>
          </a:p>
          <a:p>
            <a:pPr lvl="2" algn="r">
              <a:defRPr/>
            </a:pPr>
            <a:endParaRPr lang="en-US" sz="1500">
              <a:solidFill>
                <a:schemeClr val="accent1">
                  <a:lumMod val="75000"/>
                </a:schemeClr>
              </a:solidFill>
            </a:endParaRPr>
          </a:p>
          <a:p>
            <a:pPr lvl="2" algn="r">
              <a:defRPr/>
            </a:pPr>
            <a:r>
              <a:rPr lang="en-US" sz="2400">
                <a:solidFill>
                  <a:schemeClr val="accent1">
                    <a:lumMod val="75000"/>
                  </a:schemeClr>
                </a:solidFill>
                <a:hlinkClick r:id="rId3"/>
              </a:rPr>
              <a:t>http://grants.nih.gov/grants/frequent_questions.htm</a:t>
            </a:r>
            <a:r>
              <a:rPr lang="en-US" sz="2400">
                <a:solidFill>
                  <a:schemeClr val="accent1">
                    <a:lumMod val="75000"/>
                  </a:schemeClr>
                </a:solidFill>
              </a:rPr>
              <a:t> </a:t>
            </a:r>
          </a:p>
          <a:p>
            <a:endParaRPr lang="en-US" sz="1350"/>
          </a:p>
        </p:txBody>
      </p:sp>
      <p:sp>
        <p:nvSpPr>
          <p:cNvPr id="2" name="Slide Number Placeholder 1"/>
          <p:cNvSpPr>
            <a:spLocks noGrp="1"/>
          </p:cNvSpPr>
          <p:nvPr>
            <p:ph type="sldNum" sz="quarter" idx="12"/>
          </p:nvPr>
        </p:nvSpPr>
        <p:spPr/>
        <p:txBody>
          <a:bodyPr/>
          <a:lstStyle/>
          <a:p>
            <a:fld id="{9C0BE7A8-8265-4257-9F97-1AB83C9A5D84}" type="slidenum">
              <a:rPr lang="en-US" smtClean="0"/>
              <a:t>38</a:t>
            </a:fld>
            <a:endParaRPr lang="en-US"/>
          </a:p>
        </p:txBody>
      </p:sp>
    </p:spTree>
    <p:extLst>
      <p:ext uri="{BB962C8B-B14F-4D97-AF65-F5344CB8AC3E}">
        <p14:creationId xmlns:p14="http://schemas.microsoft.com/office/powerpoint/2010/main" val="4018627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721700" y="149785"/>
            <a:ext cx="7721930" cy="1370676"/>
          </a:xfrm>
        </p:spPr>
        <p:txBody>
          <a:bodyPr>
            <a:noAutofit/>
          </a:bodyPr>
          <a:lstStyle/>
          <a:p>
            <a:pPr>
              <a:defRPr/>
            </a:pPr>
            <a:r>
              <a:rPr lang="en-US"/>
              <a:t>Summary of Helpful NIH Web Pages</a:t>
            </a:r>
          </a:p>
        </p:txBody>
      </p:sp>
      <p:sp>
        <p:nvSpPr>
          <p:cNvPr id="74755" name="Rectangle 3"/>
          <p:cNvSpPr>
            <a:spLocks noGrp="1" noChangeArrowheads="1"/>
          </p:cNvSpPr>
          <p:nvPr>
            <p:ph type="body" idx="4294967295"/>
          </p:nvPr>
        </p:nvSpPr>
        <p:spPr>
          <a:xfrm>
            <a:off x="751563" y="1520461"/>
            <a:ext cx="7662428" cy="4533228"/>
          </a:xfrm>
        </p:spPr>
        <p:txBody>
          <a:bodyPr rtlCol="0">
            <a:normAutofit/>
          </a:bodyPr>
          <a:lstStyle/>
          <a:p>
            <a:pPr>
              <a:lnSpc>
                <a:spcPct val="80000"/>
              </a:lnSpc>
              <a:defRPr/>
            </a:pPr>
            <a:r>
              <a:rPr lang="en-US" sz="1500"/>
              <a:t>Office of Extramural Research (OER) Web Page:</a:t>
            </a:r>
          </a:p>
          <a:p>
            <a:pPr>
              <a:lnSpc>
                <a:spcPct val="80000"/>
              </a:lnSpc>
              <a:defRPr/>
            </a:pPr>
            <a:r>
              <a:rPr lang="en-US" sz="1500">
                <a:solidFill>
                  <a:schemeClr val="accent3">
                    <a:lumMod val="25000"/>
                  </a:schemeClr>
                </a:solidFill>
                <a:hlinkClick r:id="rId3"/>
              </a:rPr>
              <a:t>http://grants.nih.gov/grants/oer.htm</a:t>
            </a:r>
            <a:endParaRPr lang="en-US" sz="1500">
              <a:solidFill>
                <a:schemeClr val="accent3">
                  <a:lumMod val="25000"/>
                </a:schemeClr>
              </a:solidFill>
            </a:endParaRPr>
          </a:p>
          <a:p>
            <a:pPr>
              <a:lnSpc>
                <a:spcPct val="80000"/>
              </a:lnSpc>
              <a:buNone/>
              <a:defRPr/>
            </a:pPr>
            <a:endParaRPr lang="en-US" sz="1500">
              <a:solidFill>
                <a:schemeClr val="accent3">
                  <a:lumMod val="25000"/>
                </a:schemeClr>
              </a:solidFill>
            </a:endParaRPr>
          </a:p>
          <a:p>
            <a:pPr>
              <a:lnSpc>
                <a:spcPct val="80000"/>
              </a:lnSpc>
              <a:defRPr/>
            </a:pPr>
            <a:r>
              <a:rPr lang="en-US" sz="1500"/>
              <a:t>NIH Grants Policy Statement:</a:t>
            </a:r>
          </a:p>
          <a:p>
            <a:pPr>
              <a:lnSpc>
                <a:spcPct val="80000"/>
              </a:lnSpc>
              <a:defRPr/>
            </a:pPr>
            <a:r>
              <a:rPr lang="en-US" sz="1500">
                <a:solidFill>
                  <a:schemeClr val="accent3">
                    <a:lumMod val="25000"/>
                  </a:schemeClr>
                </a:solidFill>
                <a:hlinkClick r:id="rId4"/>
              </a:rPr>
              <a:t>http://grants.nih.gov/grants/policy/nihgps/</a:t>
            </a:r>
            <a:r>
              <a:rPr lang="en-US" sz="1500">
                <a:solidFill>
                  <a:schemeClr val="accent3">
                    <a:lumMod val="25000"/>
                  </a:schemeClr>
                </a:solidFill>
              </a:rPr>
              <a:t> </a:t>
            </a:r>
          </a:p>
          <a:p>
            <a:pPr>
              <a:lnSpc>
                <a:spcPct val="80000"/>
              </a:lnSpc>
              <a:buFont typeface="Arial" pitchFamily="34" charset="0"/>
              <a:buChar char="•"/>
              <a:defRPr/>
            </a:pPr>
            <a:endParaRPr lang="en-US" sz="1500"/>
          </a:p>
          <a:p>
            <a:pPr>
              <a:lnSpc>
                <a:spcPct val="80000"/>
              </a:lnSpc>
              <a:defRPr/>
            </a:pPr>
            <a:r>
              <a:rPr lang="en-US" sz="1500"/>
              <a:t>NIH Extramural Nexus – newsletter for the extramural community:</a:t>
            </a:r>
          </a:p>
          <a:p>
            <a:pPr>
              <a:lnSpc>
                <a:spcPct val="80000"/>
              </a:lnSpc>
              <a:defRPr/>
            </a:pPr>
            <a:r>
              <a:rPr lang="en-US" sz="1500">
                <a:solidFill>
                  <a:schemeClr val="accent3">
                    <a:lumMod val="25000"/>
                  </a:schemeClr>
                </a:solidFill>
                <a:hlinkClick r:id="rId5"/>
              </a:rPr>
              <a:t>http://nexus.od.nih.gov/all/nexus-by-date/</a:t>
            </a:r>
            <a:r>
              <a:rPr lang="en-US" sz="1500">
                <a:solidFill>
                  <a:schemeClr val="accent3">
                    <a:lumMod val="25000"/>
                  </a:schemeClr>
                </a:solidFill>
              </a:rPr>
              <a:t> 	</a:t>
            </a:r>
          </a:p>
          <a:p>
            <a:pPr>
              <a:spcBef>
                <a:spcPts val="0"/>
              </a:spcBef>
              <a:defRPr/>
            </a:pPr>
            <a:endParaRPr lang="en-US" sz="1500"/>
          </a:p>
          <a:p>
            <a:pPr>
              <a:spcBef>
                <a:spcPts val="0"/>
              </a:spcBef>
              <a:defRPr/>
            </a:pPr>
            <a:r>
              <a:rPr lang="en-US" sz="1500"/>
              <a:t>Grant Application Basics: </a:t>
            </a:r>
          </a:p>
          <a:p>
            <a:pPr>
              <a:spcBef>
                <a:spcPts val="0"/>
              </a:spcBef>
              <a:defRPr/>
            </a:pPr>
            <a:r>
              <a:rPr lang="en-US" sz="1500">
                <a:solidFill>
                  <a:schemeClr val="accent3">
                    <a:lumMod val="25000"/>
                  </a:schemeClr>
                </a:solidFill>
                <a:hlinkClick r:id="rId6"/>
              </a:rPr>
              <a:t>http://grants.nih.gov/grants/grant_basics.htm</a:t>
            </a:r>
            <a:endParaRPr lang="en-US" sz="1500">
              <a:solidFill>
                <a:schemeClr val="accent3">
                  <a:lumMod val="25000"/>
                </a:schemeClr>
              </a:solidFill>
            </a:endParaRPr>
          </a:p>
          <a:p>
            <a:pPr>
              <a:spcBef>
                <a:spcPts val="0"/>
              </a:spcBef>
              <a:defRPr/>
            </a:pPr>
            <a:endParaRPr lang="en-US" sz="1500">
              <a:solidFill>
                <a:schemeClr val="accent3">
                  <a:lumMod val="25000"/>
                </a:schemeClr>
              </a:solidFill>
            </a:endParaRPr>
          </a:p>
          <a:p>
            <a:pPr>
              <a:spcBef>
                <a:spcPts val="0"/>
              </a:spcBef>
              <a:defRPr/>
            </a:pPr>
            <a:r>
              <a:rPr lang="en-US" sz="1500"/>
              <a:t>eRA Training: Video Tutorials</a:t>
            </a:r>
          </a:p>
          <a:p>
            <a:pPr marL="0" lvl="1" indent="0">
              <a:lnSpc>
                <a:spcPct val="80000"/>
              </a:lnSpc>
              <a:buClrTx/>
              <a:buNone/>
              <a:defRPr/>
            </a:pPr>
            <a:r>
              <a:rPr lang="en-US" sz="1500">
                <a:hlinkClick r:id="rId7"/>
              </a:rPr>
              <a:t>http://era.nih.gov/era_training/era_videos.cfm</a:t>
            </a:r>
            <a:r>
              <a:rPr lang="en-US" sz="1500"/>
              <a:t> </a:t>
            </a:r>
          </a:p>
          <a:p>
            <a:pPr>
              <a:lnSpc>
                <a:spcPct val="80000"/>
              </a:lnSpc>
              <a:buNone/>
              <a:defRPr/>
            </a:pPr>
            <a:endParaRPr lang="en-US"/>
          </a:p>
          <a:p>
            <a:pPr>
              <a:lnSpc>
                <a:spcPct val="80000"/>
              </a:lnSpc>
              <a:buNone/>
              <a:defRPr/>
            </a:pPr>
            <a:endParaRPr lang="en-US"/>
          </a:p>
        </p:txBody>
      </p:sp>
      <p:sp>
        <p:nvSpPr>
          <p:cNvPr id="2" name="Slide Number Placeholder 1"/>
          <p:cNvSpPr>
            <a:spLocks noGrp="1"/>
          </p:cNvSpPr>
          <p:nvPr>
            <p:ph type="sldNum" sz="quarter" idx="12"/>
          </p:nvPr>
        </p:nvSpPr>
        <p:spPr/>
        <p:txBody>
          <a:bodyPr/>
          <a:lstStyle/>
          <a:p>
            <a:fld id="{9C0BE7A8-8265-4257-9F97-1AB83C9A5D84}" type="slidenum">
              <a:rPr lang="en-US" smtClean="0"/>
              <a:t>39</a:t>
            </a:fld>
            <a:endParaRPr lang="en-US"/>
          </a:p>
        </p:txBody>
      </p:sp>
    </p:spTree>
    <p:extLst>
      <p:ext uri="{BB962C8B-B14F-4D97-AF65-F5344CB8AC3E}">
        <p14:creationId xmlns:p14="http://schemas.microsoft.com/office/powerpoint/2010/main" val="1101569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A190-33D3-4EB2-9C51-8441BDCACE38}"/>
              </a:ext>
            </a:extLst>
          </p:cNvPr>
          <p:cNvSpPr>
            <a:spLocks noGrp="1"/>
          </p:cNvSpPr>
          <p:nvPr>
            <p:ph type="title"/>
          </p:nvPr>
        </p:nvSpPr>
        <p:spPr>
          <a:xfrm>
            <a:off x="4383881" y="2019299"/>
            <a:ext cx="3424237" cy="795339"/>
          </a:xfrm>
        </p:spPr>
        <p:txBody>
          <a:bodyPr>
            <a:normAutofit fontScale="90000"/>
          </a:bodyPr>
          <a:lstStyle/>
          <a:p>
            <a:r>
              <a:rPr lang="en-US"/>
              <a:t>Policy updates</a:t>
            </a:r>
          </a:p>
        </p:txBody>
      </p:sp>
    </p:spTree>
    <p:extLst>
      <p:ext uri="{BB962C8B-B14F-4D97-AF65-F5344CB8AC3E}">
        <p14:creationId xmlns:p14="http://schemas.microsoft.com/office/powerpoint/2010/main" val="2819955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19419" y="339765"/>
            <a:ext cx="10780101" cy="1499146"/>
          </a:xfrm>
        </p:spPr>
        <p:txBody>
          <a:bodyPr>
            <a:noAutofit/>
          </a:bodyPr>
          <a:lstStyle/>
          <a:p>
            <a:pPr>
              <a:defRPr/>
            </a:pPr>
            <a:r>
              <a:rPr lang="en-US" dirty="0"/>
              <a:t>Summary of Helpful NIH Web Pages – App Instructions</a:t>
            </a:r>
          </a:p>
        </p:txBody>
      </p:sp>
      <p:sp>
        <p:nvSpPr>
          <p:cNvPr id="66563" name="Rectangle 3"/>
          <p:cNvSpPr>
            <a:spLocks noGrp="1" noChangeArrowheads="1"/>
          </p:cNvSpPr>
          <p:nvPr>
            <p:ph type="body" idx="4294967295"/>
          </p:nvPr>
        </p:nvSpPr>
        <p:spPr>
          <a:xfrm>
            <a:off x="559613" y="1838911"/>
            <a:ext cx="7673804" cy="4587468"/>
          </a:xfrm>
        </p:spPr>
        <p:txBody>
          <a:bodyPr rtlCol="0">
            <a:noAutofit/>
          </a:bodyPr>
          <a:lstStyle/>
          <a:p>
            <a:pPr>
              <a:spcBef>
                <a:spcPts val="0"/>
              </a:spcBef>
              <a:defRPr/>
            </a:pPr>
            <a:r>
              <a:rPr lang="en-US" sz="1500"/>
              <a:t>How to Apply - Application Guide:</a:t>
            </a:r>
          </a:p>
          <a:p>
            <a:pPr>
              <a:spcBef>
                <a:spcPts val="0"/>
              </a:spcBef>
              <a:defRPr/>
            </a:pPr>
            <a:r>
              <a:rPr lang="en-US" sz="1500" b="0">
                <a:solidFill>
                  <a:schemeClr val="accent3">
                    <a:lumMod val="25000"/>
                  </a:schemeClr>
                </a:solidFill>
                <a:hlinkClick r:id="rId3"/>
              </a:rPr>
              <a:t>http://grants.nih.gov/grants/how-to-apply-application-guide.htm</a:t>
            </a:r>
            <a:endParaRPr lang="en-US" sz="1500" b="0">
              <a:solidFill>
                <a:schemeClr val="accent3">
                  <a:lumMod val="25000"/>
                </a:schemeClr>
              </a:solidFill>
            </a:endParaRPr>
          </a:p>
          <a:p>
            <a:pPr>
              <a:spcBef>
                <a:spcPts val="0"/>
              </a:spcBef>
              <a:defRPr/>
            </a:pPr>
            <a:endParaRPr lang="en-US" sz="1500" b="0">
              <a:solidFill>
                <a:schemeClr val="accent3">
                  <a:lumMod val="25000"/>
                </a:schemeClr>
              </a:solidFill>
            </a:endParaRPr>
          </a:p>
          <a:p>
            <a:pPr>
              <a:spcBef>
                <a:spcPts val="0"/>
              </a:spcBef>
              <a:defRPr/>
            </a:pPr>
            <a:r>
              <a:rPr lang="en-US" sz="1500"/>
              <a:t>Annotated SF424 (R&amp;R) Application Forms (General and Small Business and Multi-project):</a:t>
            </a:r>
          </a:p>
          <a:p>
            <a:pPr>
              <a:spcBef>
                <a:spcPts val="0"/>
              </a:spcBef>
              <a:defRPr/>
            </a:pPr>
            <a:r>
              <a:rPr lang="en-US" sz="1500" b="0">
                <a:hlinkClick r:id="rId4"/>
              </a:rPr>
              <a:t>https://grants.nih.gov/grants/how-to-apply-application-guide/resources/annotated-form-sets.htm</a:t>
            </a:r>
            <a:r>
              <a:rPr lang="en-US" sz="1500" b="0"/>
              <a:t> </a:t>
            </a:r>
          </a:p>
          <a:p>
            <a:pPr>
              <a:spcBef>
                <a:spcPts val="0"/>
              </a:spcBef>
              <a:defRPr/>
            </a:pPr>
            <a:endParaRPr lang="en-US" sz="1500"/>
          </a:p>
          <a:p>
            <a:pPr marL="0" lvl="1" indent="0">
              <a:spcBef>
                <a:spcPts val="0"/>
              </a:spcBef>
              <a:buNone/>
              <a:defRPr/>
            </a:pPr>
            <a:r>
              <a:rPr lang="en-US" sz="1500" b="1"/>
              <a:t>How we check for application completeness:</a:t>
            </a:r>
          </a:p>
          <a:p>
            <a:pPr marL="0" lvl="1" indent="0">
              <a:spcBef>
                <a:spcPts val="0"/>
              </a:spcBef>
              <a:buNone/>
              <a:defRPr/>
            </a:pPr>
            <a:r>
              <a:rPr lang="en-US" sz="1500" u="sng">
                <a:hlinkClick r:id="rId5"/>
              </a:rPr>
              <a:t>https://grants.nih.gov/grants/how-to-apply-application-guide/submission-process/how-we-check-for-completeness.htm</a:t>
            </a:r>
            <a:r>
              <a:rPr lang="en-US" sz="1500"/>
              <a:t> </a:t>
            </a:r>
          </a:p>
          <a:p>
            <a:pPr marL="257175" lvl="1" indent="-257175">
              <a:spcBef>
                <a:spcPts val="0"/>
              </a:spcBef>
              <a:buFontTx/>
              <a:buChar char="•"/>
              <a:defRPr/>
            </a:pPr>
            <a:endParaRPr lang="en-US" sz="1500"/>
          </a:p>
          <a:p>
            <a:pPr marL="0" lvl="1" indent="0">
              <a:spcBef>
                <a:spcPts val="0"/>
              </a:spcBef>
              <a:buNone/>
              <a:defRPr/>
            </a:pPr>
            <a:endParaRPr lang="en-US" sz="1500">
              <a:solidFill>
                <a:schemeClr val="accent3">
                  <a:lumMod val="25000"/>
                </a:schemeClr>
              </a:solidFill>
            </a:endParaRPr>
          </a:p>
          <a:p>
            <a:pPr marL="0" lvl="1" indent="0">
              <a:spcBef>
                <a:spcPts val="0"/>
              </a:spcBef>
              <a:buNone/>
              <a:defRPr/>
            </a:pPr>
            <a:r>
              <a:rPr lang="en-US" sz="1500" b="1"/>
              <a:t>Self Help Resources page:</a:t>
            </a:r>
          </a:p>
          <a:p>
            <a:pPr marL="0" lvl="1" indent="0">
              <a:spcBef>
                <a:spcPts val="0"/>
              </a:spcBef>
              <a:buNone/>
              <a:defRPr/>
            </a:pPr>
            <a:r>
              <a:rPr lang="en-US" sz="1500">
                <a:solidFill>
                  <a:schemeClr val="accent3">
                    <a:lumMod val="25000"/>
                  </a:schemeClr>
                </a:solidFill>
                <a:hlinkClick r:id="rId6"/>
              </a:rPr>
              <a:t>http://grants.nih.gov/support/index.html</a:t>
            </a:r>
            <a:r>
              <a:rPr lang="en-US" sz="1500">
                <a:solidFill>
                  <a:schemeClr val="accent3">
                    <a:lumMod val="25000"/>
                  </a:schemeClr>
                </a:solidFill>
              </a:rPr>
              <a:t> </a:t>
            </a:r>
          </a:p>
        </p:txBody>
      </p:sp>
      <p:sp>
        <p:nvSpPr>
          <p:cNvPr id="2" name="Slide Number Placeholder 1"/>
          <p:cNvSpPr>
            <a:spLocks noGrp="1"/>
          </p:cNvSpPr>
          <p:nvPr>
            <p:ph type="sldNum" sz="quarter" idx="12"/>
          </p:nvPr>
        </p:nvSpPr>
        <p:spPr/>
        <p:txBody>
          <a:bodyPr/>
          <a:lstStyle/>
          <a:p>
            <a:fld id="{9C0BE7A8-8265-4257-9F97-1AB83C9A5D84}" type="slidenum">
              <a:rPr lang="en-US" smtClean="0"/>
              <a:t>40</a:t>
            </a:fld>
            <a:endParaRPr lang="en-US"/>
          </a:p>
        </p:txBody>
      </p:sp>
    </p:spTree>
    <p:extLst>
      <p:ext uri="{BB962C8B-B14F-4D97-AF65-F5344CB8AC3E}">
        <p14:creationId xmlns:p14="http://schemas.microsoft.com/office/powerpoint/2010/main" val="15668479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950213" y="386824"/>
            <a:ext cx="10721834" cy="1321887"/>
          </a:xfrm>
        </p:spPr>
        <p:txBody>
          <a:bodyPr>
            <a:noAutofit/>
          </a:bodyPr>
          <a:lstStyle/>
          <a:p>
            <a:pPr algn="ctr">
              <a:defRPr/>
            </a:pPr>
            <a:r>
              <a:rPr lang="en-US" dirty="0"/>
              <a:t>Summary of Helpful NIH Web Pages - </a:t>
            </a:r>
            <a:r>
              <a:rPr lang="en-US" dirty="0" err="1"/>
              <a:t>eRA</a:t>
            </a:r>
            <a:endParaRPr lang="en-US" dirty="0"/>
          </a:p>
        </p:txBody>
      </p:sp>
      <p:sp>
        <p:nvSpPr>
          <p:cNvPr id="148482" name="Rectangle 3"/>
          <p:cNvSpPr>
            <a:spLocks noGrp="1" noChangeArrowheads="1"/>
          </p:cNvSpPr>
          <p:nvPr>
            <p:ph type="body" idx="4294967295"/>
          </p:nvPr>
        </p:nvSpPr>
        <p:spPr>
          <a:xfrm>
            <a:off x="1190846" y="1825723"/>
            <a:ext cx="7477768" cy="4262421"/>
          </a:xfrm>
        </p:spPr>
        <p:txBody>
          <a:bodyPr rtlCol="0">
            <a:normAutofit/>
          </a:bodyPr>
          <a:lstStyle/>
          <a:p>
            <a:pPr>
              <a:lnSpc>
                <a:spcPct val="80000"/>
              </a:lnSpc>
              <a:defRPr/>
            </a:pPr>
            <a:r>
              <a:rPr lang="en-US" sz="1500" b="0"/>
              <a:t>eRA Commons Web pages:</a:t>
            </a:r>
          </a:p>
          <a:p>
            <a:pPr>
              <a:lnSpc>
                <a:spcPct val="80000"/>
              </a:lnSpc>
              <a:defRPr/>
            </a:pPr>
            <a:r>
              <a:rPr lang="en-US" sz="1500" b="0">
                <a:solidFill>
                  <a:schemeClr val="accent3">
                    <a:lumMod val="25000"/>
                  </a:schemeClr>
                </a:solidFill>
                <a:hlinkClick r:id="rId3"/>
              </a:rPr>
              <a:t>http://era.nih.gov/</a:t>
            </a:r>
            <a:endParaRPr lang="en-US" sz="1500" b="0">
              <a:solidFill>
                <a:schemeClr val="accent3">
                  <a:lumMod val="25000"/>
                </a:schemeClr>
              </a:solidFill>
            </a:endParaRPr>
          </a:p>
          <a:p>
            <a:pPr lvl="1">
              <a:lnSpc>
                <a:spcPct val="80000"/>
              </a:lnSpc>
              <a:buNone/>
              <a:defRPr/>
            </a:pPr>
            <a:endParaRPr lang="en-US" sz="750">
              <a:solidFill>
                <a:schemeClr val="accent3">
                  <a:lumMod val="25000"/>
                </a:schemeClr>
              </a:solidFill>
            </a:endParaRPr>
          </a:p>
          <a:p>
            <a:pPr>
              <a:lnSpc>
                <a:spcPct val="80000"/>
              </a:lnSpc>
              <a:defRPr/>
            </a:pPr>
            <a:r>
              <a:rPr lang="en-US" sz="1500" b="0"/>
              <a:t>eRA Commons User Guides:</a:t>
            </a:r>
          </a:p>
          <a:p>
            <a:pPr>
              <a:lnSpc>
                <a:spcPct val="80000"/>
              </a:lnSpc>
              <a:defRPr/>
            </a:pPr>
            <a:r>
              <a:rPr lang="en-US" sz="1500" b="0">
                <a:solidFill>
                  <a:schemeClr val="accent3">
                    <a:lumMod val="25000"/>
                  </a:schemeClr>
                </a:solidFill>
                <a:hlinkClick r:id="rId4"/>
              </a:rPr>
              <a:t>http://era.nih.gov/commons/user_guide.cfm</a:t>
            </a:r>
            <a:r>
              <a:rPr lang="en-US" sz="1500" b="0">
                <a:solidFill>
                  <a:schemeClr val="accent3">
                    <a:lumMod val="25000"/>
                  </a:schemeClr>
                </a:solidFill>
              </a:rPr>
              <a:t> </a:t>
            </a:r>
          </a:p>
          <a:p>
            <a:pPr lvl="1">
              <a:lnSpc>
                <a:spcPct val="80000"/>
              </a:lnSpc>
              <a:buNone/>
              <a:defRPr/>
            </a:pPr>
            <a:endParaRPr lang="en-US" sz="750"/>
          </a:p>
          <a:p>
            <a:pPr>
              <a:lnSpc>
                <a:spcPct val="80000"/>
              </a:lnSpc>
              <a:defRPr/>
            </a:pPr>
            <a:r>
              <a:rPr lang="en-US" sz="1500" b="0"/>
              <a:t>Intellectual Property Policy:</a:t>
            </a:r>
          </a:p>
          <a:p>
            <a:pPr>
              <a:lnSpc>
                <a:spcPct val="80000"/>
              </a:lnSpc>
              <a:defRPr/>
            </a:pPr>
            <a:r>
              <a:rPr lang="en-US" sz="1500" b="0">
                <a:solidFill>
                  <a:schemeClr val="accent3">
                    <a:lumMod val="25000"/>
                  </a:schemeClr>
                </a:solidFill>
                <a:hlinkClick r:id="rId5"/>
              </a:rPr>
              <a:t>http://grants.nih.gov/grants/intell-property.htm</a:t>
            </a:r>
            <a:r>
              <a:rPr lang="en-US" sz="1500" b="0">
                <a:solidFill>
                  <a:schemeClr val="accent3">
                    <a:lumMod val="25000"/>
                  </a:schemeClr>
                </a:solidFill>
              </a:rPr>
              <a:t> </a:t>
            </a:r>
          </a:p>
          <a:p>
            <a:pPr>
              <a:lnSpc>
                <a:spcPct val="80000"/>
              </a:lnSpc>
              <a:defRPr/>
            </a:pPr>
            <a:endParaRPr lang="en-US" sz="750" b="0">
              <a:solidFill>
                <a:schemeClr val="accent3">
                  <a:lumMod val="25000"/>
                </a:schemeClr>
              </a:solidFill>
            </a:endParaRPr>
          </a:p>
          <a:p>
            <a:pPr>
              <a:lnSpc>
                <a:spcPct val="80000"/>
              </a:lnSpc>
              <a:defRPr/>
            </a:pPr>
            <a:r>
              <a:rPr lang="en-US" sz="1500" b="0"/>
              <a:t>Research Portfolio Online Reporting Tools (RePORT): </a:t>
            </a:r>
          </a:p>
          <a:p>
            <a:pPr>
              <a:lnSpc>
                <a:spcPct val="80000"/>
              </a:lnSpc>
              <a:defRPr/>
            </a:pPr>
            <a:r>
              <a:rPr lang="en-US" sz="1500" b="0">
                <a:solidFill>
                  <a:schemeClr val="accent3">
                    <a:lumMod val="25000"/>
                  </a:schemeClr>
                </a:solidFill>
                <a:hlinkClick r:id="rId6"/>
              </a:rPr>
              <a:t>http://report.nih.gov</a:t>
            </a:r>
            <a:r>
              <a:rPr lang="en-US" sz="1500" b="0">
                <a:solidFill>
                  <a:schemeClr val="accent3">
                    <a:lumMod val="25000"/>
                  </a:schemeClr>
                </a:solidFill>
              </a:rPr>
              <a:t>  </a:t>
            </a:r>
          </a:p>
          <a:p>
            <a:pPr>
              <a:lnSpc>
                <a:spcPct val="80000"/>
              </a:lnSpc>
              <a:defRPr/>
            </a:pPr>
            <a:endParaRPr lang="en-US" sz="750" b="0">
              <a:solidFill>
                <a:schemeClr val="accent3">
                  <a:lumMod val="25000"/>
                </a:schemeClr>
              </a:solidFill>
            </a:endParaRPr>
          </a:p>
          <a:p>
            <a:pPr>
              <a:lnSpc>
                <a:spcPct val="80000"/>
              </a:lnSpc>
              <a:defRPr/>
            </a:pPr>
            <a:r>
              <a:rPr lang="en-US" sz="1500" b="0"/>
              <a:t>RePORT Expenditures &amp; Results (RePORTER):</a:t>
            </a:r>
          </a:p>
          <a:p>
            <a:pPr>
              <a:lnSpc>
                <a:spcPct val="80000"/>
              </a:lnSpc>
              <a:defRPr/>
            </a:pPr>
            <a:r>
              <a:rPr lang="en-US" sz="1500" b="0">
                <a:solidFill>
                  <a:schemeClr val="accent3">
                    <a:lumMod val="25000"/>
                  </a:schemeClr>
                </a:solidFill>
                <a:hlinkClick r:id="rId7"/>
              </a:rPr>
              <a:t>http://projectreporter.nih.gov/reporter.cfm</a:t>
            </a:r>
            <a:endParaRPr lang="en-US" sz="1500" b="0">
              <a:solidFill>
                <a:schemeClr val="accent3">
                  <a:lumMod val="25000"/>
                </a:schemeClr>
              </a:solidFill>
            </a:endParaRPr>
          </a:p>
          <a:p>
            <a:pPr>
              <a:defRPr/>
            </a:pPr>
            <a:endParaRPr lang="en-US">
              <a:solidFill>
                <a:schemeClr val="accent3">
                  <a:lumMod val="25000"/>
                </a:schemeClr>
              </a:solidFill>
            </a:endParaRPr>
          </a:p>
          <a:p>
            <a:pPr marL="205740" lvl="1" indent="0">
              <a:lnSpc>
                <a:spcPct val="90000"/>
              </a:lnSpc>
              <a:buNone/>
              <a:defRPr/>
            </a:pPr>
            <a:endParaRPr lang="en-US" sz="1650">
              <a:solidFill>
                <a:srgbClr val="003300"/>
              </a:solidFill>
            </a:endParaRPr>
          </a:p>
          <a:p>
            <a:pPr>
              <a:lnSpc>
                <a:spcPct val="80000"/>
              </a:lnSpc>
              <a:buFont typeface="Arial" pitchFamily="34" charset="0"/>
              <a:buChar char="•"/>
              <a:defRPr/>
            </a:pPr>
            <a:endParaRPr lang="en-US" sz="1650">
              <a:solidFill>
                <a:schemeClr val="accent6"/>
              </a:solidFill>
            </a:endParaRPr>
          </a:p>
        </p:txBody>
      </p:sp>
      <p:sp>
        <p:nvSpPr>
          <p:cNvPr id="2" name="Slide Number Placeholder 1"/>
          <p:cNvSpPr>
            <a:spLocks noGrp="1"/>
          </p:cNvSpPr>
          <p:nvPr>
            <p:ph type="sldNum" sz="quarter" idx="12"/>
          </p:nvPr>
        </p:nvSpPr>
        <p:spPr/>
        <p:txBody>
          <a:bodyPr/>
          <a:lstStyle/>
          <a:p>
            <a:fld id="{9C0BE7A8-8265-4257-9F97-1AB83C9A5D84}" type="slidenum">
              <a:rPr lang="en-US" smtClean="0"/>
              <a:t>41</a:t>
            </a:fld>
            <a:endParaRPr lang="en-US"/>
          </a:p>
        </p:txBody>
      </p:sp>
    </p:spTree>
    <p:extLst>
      <p:ext uri="{BB962C8B-B14F-4D97-AF65-F5344CB8AC3E}">
        <p14:creationId xmlns:p14="http://schemas.microsoft.com/office/powerpoint/2010/main" val="15535907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255617" y="560828"/>
            <a:ext cx="6946916" cy="833748"/>
          </a:xfrm>
        </p:spPr>
        <p:txBody>
          <a:bodyPr>
            <a:normAutofit/>
          </a:bodyPr>
          <a:lstStyle/>
          <a:p>
            <a:pPr algn="ctr">
              <a:defRPr/>
            </a:pPr>
            <a:r>
              <a:rPr lang="en-US"/>
              <a:t>NIH OER Listservs</a:t>
            </a:r>
          </a:p>
        </p:txBody>
      </p:sp>
      <p:sp>
        <p:nvSpPr>
          <p:cNvPr id="77827" name="Rectangle 3"/>
          <p:cNvSpPr>
            <a:spLocks noGrp="1" noChangeArrowheads="1"/>
          </p:cNvSpPr>
          <p:nvPr>
            <p:ph type="body" idx="4294967295"/>
          </p:nvPr>
        </p:nvSpPr>
        <p:spPr>
          <a:xfrm>
            <a:off x="905322" y="1736914"/>
            <a:ext cx="7473711" cy="3954023"/>
          </a:xfrm>
        </p:spPr>
        <p:txBody>
          <a:bodyPr rtlCol="0">
            <a:noAutofit/>
          </a:bodyPr>
          <a:lstStyle/>
          <a:p>
            <a:pPr>
              <a:lnSpc>
                <a:spcPct val="90000"/>
              </a:lnSpc>
              <a:defRPr/>
            </a:pPr>
            <a:r>
              <a:rPr lang="en-US" sz="1500"/>
              <a:t>NIH Guide for Grants and Contracts:</a:t>
            </a:r>
          </a:p>
          <a:p>
            <a:pPr marL="205740" lvl="1" indent="0">
              <a:lnSpc>
                <a:spcPct val="90000"/>
              </a:lnSpc>
              <a:buNone/>
              <a:defRPr/>
            </a:pPr>
            <a:r>
              <a:rPr lang="en-US" sz="1500"/>
              <a:t>Official publication for NIH Grant Policies, Guidelines &amp; Funding Opportunities </a:t>
            </a:r>
          </a:p>
          <a:p>
            <a:pPr marL="205740" lvl="1" indent="0">
              <a:lnSpc>
                <a:spcPct val="90000"/>
              </a:lnSpc>
              <a:buNone/>
              <a:defRPr/>
            </a:pPr>
            <a:r>
              <a:rPr lang="en-US" sz="1500">
                <a:solidFill>
                  <a:schemeClr val="accent1">
                    <a:lumMod val="75000"/>
                  </a:schemeClr>
                </a:solidFill>
                <a:hlinkClick r:id="rId3"/>
              </a:rPr>
              <a:t>http://grants.nih.gov/grants/guide/listserv.htm</a:t>
            </a:r>
            <a:endParaRPr lang="en-US" sz="1500">
              <a:solidFill>
                <a:schemeClr val="accent1">
                  <a:lumMod val="75000"/>
                </a:schemeClr>
              </a:solidFill>
            </a:endParaRPr>
          </a:p>
          <a:p>
            <a:pPr lvl="2">
              <a:lnSpc>
                <a:spcPct val="90000"/>
              </a:lnSpc>
              <a:buClr>
                <a:schemeClr val="accent3"/>
              </a:buClr>
              <a:buNone/>
              <a:defRPr/>
            </a:pPr>
            <a:endParaRPr lang="en-US" sz="1500"/>
          </a:p>
          <a:p>
            <a:pPr>
              <a:lnSpc>
                <a:spcPct val="90000"/>
              </a:lnSpc>
              <a:defRPr/>
            </a:pPr>
            <a:r>
              <a:rPr lang="en-US" sz="1500"/>
              <a:t>Office for Human Research Protections (OHRP):</a:t>
            </a:r>
          </a:p>
          <a:p>
            <a:pPr marL="219075" lvl="1" indent="0">
              <a:lnSpc>
                <a:spcPct val="90000"/>
              </a:lnSpc>
              <a:buNone/>
              <a:defRPr/>
            </a:pPr>
            <a:r>
              <a:rPr lang="en-US" sz="1500">
                <a:hlinkClick r:id="rId4"/>
              </a:rPr>
              <a:t>http://www.hhs.gov/ohrp</a:t>
            </a:r>
            <a:endParaRPr lang="en-US" sz="1500"/>
          </a:p>
          <a:p>
            <a:pPr lvl="1" indent="0">
              <a:lnSpc>
                <a:spcPct val="90000"/>
              </a:lnSpc>
              <a:buNone/>
              <a:defRPr/>
            </a:pPr>
            <a:endParaRPr lang="en-US" sz="1500"/>
          </a:p>
          <a:p>
            <a:pPr>
              <a:lnSpc>
                <a:spcPct val="90000"/>
              </a:lnSpc>
              <a:defRPr/>
            </a:pPr>
            <a:r>
              <a:rPr lang="en-US" sz="1500"/>
              <a:t>Office of Laboratory Animal Welfare (OLAW):</a:t>
            </a:r>
          </a:p>
          <a:p>
            <a:pPr marL="219075" lvl="1" indent="0">
              <a:lnSpc>
                <a:spcPct val="90000"/>
              </a:lnSpc>
              <a:buNone/>
              <a:defRPr/>
            </a:pPr>
            <a:r>
              <a:rPr lang="en-US" sz="1500">
                <a:solidFill>
                  <a:schemeClr val="accent1">
                    <a:lumMod val="75000"/>
                  </a:schemeClr>
                </a:solidFill>
              </a:rPr>
              <a:t>http://olaw.nih.gov/</a:t>
            </a:r>
          </a:p>
          <a:p>
            <a:pPr lvl="1">
              <a:lnSpc>
                <a:spcPct val="90000"/>
              </a:lnSpc>
              <a:defRPr/>
            </a:pPr>
            <a:endParaRPr lang="en-US" sz="1500"/>
          </a:p>
          <a:p>
            <a:pPr>
              <a:lnSpc>
                <a:spcPct val="90000"/>
              </a:lnSpc>
              <a:defRPr/>
            </a:pPr>
            <a:r>
              <a:rPr lang="en-US" sz="1500"/>
              <a:t>eSubmission:  </a:t>
            </a:r>
          </a:p>
          <a:p>
            <a:pPr marL="205740" lvl="1" indent="0">
              <a:lnSpc>
                <a:spcPct val="90000"/>
              </a:lnSpc>
              <a:buNone/>
              <a:defRPr/>
            </a:pPr>
            <a:r>
              <a:rPr lang="en-US" sz="1500"/>
              <a:t>Separate listservs available for scientists and administrators</a:t>
            </a:r>
          </a:p>
          <a:p>
            <a:pPr marL="205740" lvl="1" indent="0">
              <a:lnSpc>
                <a:spcPct val="90000"/>
              </a:lnSpc>
              <a:buNone/>
              <a:defRPr/>
            </a:pPr>
            <a:r>
              <a:rPr lang="en-US" sz="1500">
                <a:solidFill>
                  <a:schemeClr val="accent1">
                    <a:lumMod val="75000"/>
                  </a:schemeClr>
                </a:solidFill>
                <a:hlinkClick r:id="rId5"/>
              </a:rPr>
              <a:t>http://grants.nih.gov/grants/ElectronicReceipt/listserv.htm</a:t>
            </a:r>
            <a:r>
              <a:rPr lang="en-US" sz="1500">
                <a:solidFill>
                  <a:schemeClr val="accent1">
                    <a:lumMod val="75000"/>
                  </a:schemeClr>
                </a:solidFill>
              </a:rPr>
              <a:t> </a:t>
            </a:r>
          </a:p>
        </p:txBody>
      </p:sp>
      <p:sp>
        <p:nvSpPr>
          <p:cNvPr id="2" name="Slide Number Placeholder 1"/>
          <p:cNvSpPr>
            <a:spLocks noGrp="1"/>
          </p:cNvSpPr>
          <p:nvPr>
            <p:ph type="sldNum" sz="quarter" idx="12"/>
          </p:nvPr>
        </p:nvSpPr>
        <p:spPr/>
        <p:txBody>
          <a:bodyPr/>
          <a:lstStyle/>
          <a:p>
            <a:fld id="{9C0BE7A8-8265-4257-9F97-1AB83C9A5D84}" type="slidenum">
              <a:rPr lang="en-US" smtClean="0"/>
              <a:t>42</a:t>
            </a:fld>
            <a:endParaRPr lang="en-US"/>
          </a:p>
        </p:txBody>
      </p:sp>
    </p:spTree>
    <p:extLst>
      <p:ext uri="{BB962C8B-B14F-4D97-AF65-F5344CB8AC3E}">
        <p14:creationId xmlns:p14="http://schemas.microsoft.com/office/powerpoint/2010/main" val="39740160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720468" y="289583"/>
            <a:ext cx="7668491" cy="1209209"/>
          </a:xfrm>
        </p:spPr>
        <p:txBody>
          <a:bodyPr>
            <a:noAutofit/>
          </a:bodyPr>
          <a:lstStyle/>
          <a:p>
            <a:pPr algn="ctr">
              <a:defRPr/>
            </a:pPr>
            <a:r>
              <a:rPr lang="en-US"/>
              <a:t>Points of Contact</a:t>
            </a:r>
          </a:p>
        </p:txBody>
      </p:sp>
      <p:sp>
        <p:nvSpPr>
          <p:cNvPr id="78851" name="Rectangle 3"/>
          <p:cNvSpPr>
            <a:spLocks noGrp="1" noChangeArrowheads="1"/>
          </p:cNvSpPr>
          <p:nvPr>
            <p:ph type="body" idx="4294967295"/>
          </p:nvPr>
        </p:nvSpPr>
        <p:spPr>
          <a:xfrm>
            <a:off x="720274" y="1878539"/>
            <a:ext cx="7023889" cy="4246688"/>
          </a:xfrm>
        </p:spPr>
        <p:txBody>
          <a:bodyPr rtlCol="0">
            <a:noAutofit/>
          </a:bodyPr>
          <a:lstStyle/>
          <a:p>
            <a:pPr>
              <a:lnSpc>
                <a:spcPct val="90000"/>
              </a:lnSpc>
              <a:defRPr/>
            </a:pPr>
            <a:r>
              <a:rPr lang="en-US" sz="1500"/>
              <a:t>General Application Questions:</a:t>
            </a:r>
          </a:p>
          <a:p>
            <a:pPr lvl="2">
              <a:lnSpc>
                <a:spcPct val="90000"/>
              </a:lnSpc>
              <a:buClrTx/>
              <a:defRPr/>
            </a:pPr>
            <a:r>
              <a:rPr lang="en-US" sz="1500">
                <a:solidFill>
                  <a:schemeClr val="accent1"/>
                </a:solidFill>
              </a:rPr>
              <a:t>E-Mail: </a:t>
            </a:r>
            <a:r>
              <a:rPr lang="en-US" sz="1500">
                <a:hlinkClick r:id="rId3"/>
              </a:rPr>
              <a:t>GrantsInfo@nih.gov</a:t>
            </a:r>
            <a:endParaRPr lang="en-US" sz="1500"/>
          </a:p>
          <a:p>
            <a:pPr lvl="2">
              <a:lnSpc>
                <a:spcPct val="90000"/>
              </a:lnSpc>
              <a:buClrTx/>
              <a:defRPr/>
            </a:pPr>
            <a:r>
              <a:rPr lang="en-US" sz="1500">
                <a:solidFill>
                  <a:schemeClr val="accent1"/>
                </a:solidFill>
              </a:rPr>
              <a:t>Phone:  </a:t>
            </a:r>
            <a:r>
              <a:rPr lang="en-US" sz="1500"/>
              <a:t>301-945-7573</a:t>
            </a:r>
          </a:p>
          <a:p>
            <a:pPr marL="914400" lvl="2" indent="0">
              <a:lnSpc>
                <a:spcPct val="90000"/>
              </a:lnSpc>
              <a:buClrTx/>
              <a:buNone/>
              <a:defRPr/>
            </a:pPr>
            <a:endParaRPr lang="en-US" sz="750"/>
          </a:p>
          <a:p>
            <a:pPr>
              <a:lnSpc>
                <a:spcPct val="90000"/>
              </a:lnSpc>
              <a:defRPr/>
            </a:pPr>
            <a:r>
              <a:rPr lang="en-US" sz="1500"/>
              <a:t>Grants.gov Customer Support:  </a:t>
            </a:r>
          </a:p>
          <a:p>
            <a:pPr lvl="2">
              <a:lnSpc>
                <a:spcPct val="90000"/>
              </a:lnSpc>
              <a:buClrTx/>
              <a:defRPr/>
            </a:pPr>
            <a:r>
              <a:rPr lang="en-US" sz="1500">
                <a:solidFill>
                  <a:schemeClr val="accent1"/>
                </a:solidFill>
              </a:rPr>
              <a:t>E-Mail: </a:t>
            </a:r>
            <a:r>
              <a:rPr lang="en-US" sz="1500">
                <a:hlinkClick r:id="rId4"/>
              </a:rPr>
              <a:t>support@grants.gov</a:t>
            </a:r>
            <a:endParaRPr lang="en-US" sz="1500"/>
          </a:p>
          <a:p>
            <a:pPr lvl="2">
              <a:lnSpc>
                <a:spcPct val="90000"/>
              </a:lnSpc>
              <a:buClrTx/>
              <a:defRPr/>
            </a:pPr>
            <a:r>
              <a:rPr lang="en-US" sz="1500">
                <a:solidFill>
                  <a:schemeClr val="accent1"/>
                </a:solidFill>
              </a:rPr>
              <a:t>Webpage: </a:t>
            </a:r>
            <a:r>
              <a:rPr lang="en-US" sz="1500">
                <a:hlinkClick r:id="rId5"/>
              </a:rPr>
              <a:t>http://grants.gov/</a:t>
            </a:r>
            <a:r>
              <a:rPr lang="en-US" sz="1500"/>
              <a:t> </a:t>
            </a:r>
          </a:p>
          <a:p>
            <a:pPr lvl="2">
              <a:lnSpc>
                <a:spcPct val="90000"/>
              </a:lnSpc>
              <a:buClrTx/>
              <a:defRPr/>
            </a:pPr>
            <a:r>
              <a:rPr lang="en-US" sz="1500">
                <a:solidFill>
                  <a:schemeClr val="accent1"/>
                </a:solidFill>
              </a:rPr>
              <a:t>Phone:  </a:t>
            </a:r>
            <a:r>
              <a:rPr lang="en-US" sz="1500"/>
              <a:t>1-800-518-4726 </a:t>
            </a:r>
          </a:p>
          <a:p>
            <a:pPr lvl="1">
              <a:lnSpc>
                <a:spcPct val="90000"/>
              </a:lnSpc>
              <a:buClrTx/>
              <a:buNone/>
              <a:defRPr/>
            </a:pPr>
            <a:endParaRPr lang="en-US" sz="750"/>
          </a:p>
          <a:p>
            <a:pPr>
              <a:lnSpc>
                <a:spcPct val="90000"/>
              </a:lnSpc>
              <a:defRPr/>
            </a:pPr>
            <a:r>
              <a:rPr lang="en-US" sz="1500"/>
              <a:t>eRA Commons Helpdesk:</a:t>
            </a:r>
          </a:p>
          <a:p>
            <a:pPr lvl="2">
              <a:lnSpc>
                <a:spcPct val="90000"/>
              </a:lnSpc>
              <a:buClrTx/>
              <a:defRPr/>
            </a:pPr>
            <a:r>
              <a:rPr lang="en-US" sz="1500">
                <a:solidFill>
                  <a:schemeClr val="accent1"/>
                </a:solidFill>
              </a:rPr>
              <a:t>Web: </a:t>
            </a:r>
            <a:r>
              <a:rPr lang="en-US" sz="1500">
                <a:hlinkClick r:id="rId6"/>
              </a:rPr>
              <a:t>https://grants.nih.gov/support/index.html</a:t>
            </a:r>
            <a:endParaRPr lang="en-US" sz="1500"/>
          </a:p>
          <a:p>
            <a:pPr lvl="2">
              <a:lnSpc>
                <a:spcPct val="90000"/>
              </a:lnSpc>
              <a:buClrTx/>
              <a:defRPr/>
            </a:pPr>
            <a:r>
              <a:rPr lang="en-US" sz="1500">
                <a:solidFill>
                  <a:schemeClr val="accent1"/>
                </a:solidFill>
              </a:rPr>
              <a:t>Toll-free: </a:t>
            </a:r>
            <a:r>
              <a:rPr lang="en-US" sz="1500"/>
              <a:t>1-866-504-9552 </a:t>
            </a:r>
          </a:p>
          <a:p>
            <a:pPr lvl="2">
              <a:lnSpc>
                <a:spcPct val="90000"/>
              </a:lnSpc>
              <a:buClrTx/>
              <a:defRPr/>
            </a:pPr>
            <a:r>
              <a:rPr lang="en-US" sz="1500">
                <a:solidFill>
                  <a:schemeClr val="accent1"/>
                </a:solidFill>
              </a:rPr>
              <a:t>Phone: </a:t>
            </a:r>
            <a:r>
              <a:rPr lang="en-US" sz="1500"/>
              <a:t>301-402-7469 </a:t>
            </a:r>
          </a:p>
          <a:p>
            <a:pPr lvl="2">
              <a:lnSpc>
                <a:spcPct val="90000"/>
              </a:lnSpc>
              <a:buClrTx/>
              <a:defRPr/>
            </a:pPr>
            <a:r>
              <a:rPr lang="en-US" sz="1500">
                <a:solidFill>
                  <a:schemeClr val="accent1"/>
                </a:solidFill>
              </a:rPr>
              <a:t>Hours: </a:t>
            </a:r>
            <a:r>
              <a:rPr lang="en-US" sz="1500"/>
              <a:t>Mon-Fri, 7a.m. to 8 p.m. Eastern Time</a:t>
            </a:r>
          </a:p>
        </p:txBody>
      </p:sp>
      <p:sp>
        <p:nvSpPr>
          <p:cNvPr id="2" name="Slide Number Placeholder 1"/>
          <p:cNvSpPr>
            <a:spLocks noGrp="1"/>
          </p:cNvSpPr>
          <p:nvPr>
            <p:ph type="sldNum" sz="quarter" idx="12"/>
          </p:nvPr>
        </p:nvSpPr>
        <p:spPr/>
        <p:txBody>
          <a:bodyPr/>
          <a:lstStyle/>
          <a:p>
            <a:fld id="{9C0BE7A8-8265-4257-9F97-1AB83C9A5D84}" type="slidenum">
              <a:rPr lang="en-US" smtClean="0"/>
              <a:t>43</a:t>
            </a:fld>
            <a:endParaRPr lang="en-US"/>
          </a:p>
        </p:txBody>
      </p:sp>
    </p:spTree>
    <p:extLst>
      <p:ext uri="{BB962C8B-B14F-4D97-AF65-F5344CB8AC3E}">
        <p14:creationId xmlns:p14="http://schemas.microsoft.com/office/powerpoint/2010/main" val="349876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867461-52F7-4647-B16F-6D1F6679450A}"/>
              </a:ext>
            </a:extLst>
          </p:cNvPr>
          <p:cNvSpPr>
            <a:spLocks noGrp="1"/>
          </p:cNvSpPr>
          <p:nvPr>
            <p:ph type="sldNum" sz="quarter" idx="4"/>
          </p:nvPr>
        </p:nvSpPr>
        <p:spPr/>
        <p:txBody>
          <a:bodyPr/>
          <a:lstStyle/>
          <a:p>
            <a:fld id="{A7DDB576-49B3-42E2-89EA-6E35EA8EF806}" type="slidenum">
              <a:rPr lang="en-US" smtClean="0"/>
              <a:pPr/>
              <a:t>5</a:t>
            </a:fld>
            <a:endParaRPr lang="en-US"/>
          </a:p>
        </p:txBody>
      </p:sp>
      <p:sp>
        <p:nvSpPr>
          <p:cNvPr id="4" name="Title 3">
            <a:extLst>
              <a:ext uri="{FF2B5EF4-FFF2-40B4-BE49-F238E27FC236}">
                <a16:creationId xmlns:a16="http://schemas.microsoft.com/office/drawing/2014/main" id="{EF2852A7-D47E-4980-B0E5-B04761D5A86B}"/>
              </a:ext>
            </a:extLst>
          </p:cNvPr>
          <p:cNvSpPr>
            <a:spLocks noGrp="1"/>
          </p:cNvSpPr>
          <p:nvPr>
            <p:ph type="title"/>
          </p:nvPr>
        </p:nvSpPr>
        <p:spPr/>
        <p:txBody>
          <a:bodyPr/>
          <a:lstStyle/>
          <a:p>
            <a:r>
              <a:rPr lang="en-US">
                <a:latin typeface="Open Sans"/>
                <a:ea typeface="Open Sans"/>
                <a:cs typeface="Open Sans"/>
              </a:rPr>
              <a:t>Updates to the Non-Discrimination Legal Requirements for NIH Recipients</a:t>
            </a:r>
          </a:p>
        </p:txBody>
      </p:sp>
      <p:sp>
        <p:nvSpPr>
          <p:cNvPr id="8" name="Content Placeholder 7">
            <a:extLst>
              <a:ext uri="{FF2B5EF4-FFF2-40B4-BE49-F238E27FC236}">
                <a16:creationId xmlns:a16="http://schemas.microsoft.com/office/drawing/2014/main" id="{5DD2284C-AF26-4EEC-BA79-AE70C9F6533A}"/>
              </a:ext>
            </a:extLst>
          </p:cNvPr>
          <p:cNvSpPr>
            <a:spLocks noGrp="1"/>
          </p:cNvSpPr>
          <p:nvPr>
            <p:ph idx="1"/>
          </p:nvPr>
        </p:nvSpPr>
        <p:spPr/>
        <p:txBody>
          <a:bodyPr vert="horz" lIns="91440" tIns="45720" rIns="91440" bIns="45720" rtlCol="0" anchor="t">
            <a:normAutofit/>
          </a:bodyPr>
          <a:lstStyle/>
          <a:p>
            <a:r>
              <a:rPr lang="en-US" dirty="0">
                <a:latin typeface="Open Sans"/>
                <a:ea typeface="Open Sans"/>
                <a:cs typeface="Open Sans"/>
              </a:rPr>
              <a:t>NIH has updated and implemented HHS language on the Non-Discrimination Legal Requirements for Recipients of Federal Financial Assistance, to comply with 2 CFR Part 200.300 and to ensure that NIH is promoting equity in its grant awards.</a:t>
            </a:r>
          </a:p>
          <a:p>
            <a:r>
              <a:rPr lang="en-US" dirty="0">
                <a:latin typeface="Open Sans"/>
                <a:ea typeface="Open Sans"/>
                <a:cs typeface="Open Sans"/>
              </a:rPr>
              <a:t>NIH is updating its Funding Opportunity Announcement (FOAs) and terms and conditions of award. </a:t>
            </a:r>
            <a:endParaRPr lang="en-US" dirty="0"/>
          </a:p>
          <a:p>
            <a:pPr lvl="1"/>
            <a:r>
              <a:rPr lang="en-US" dirty="0">
                <a:latin typeface="Open Sans"/>
                <a:ea typeface="Open Sans"/>
                <a:cs typeface="Open Sans"/>
              </a:rPr>
              <a:t>No policies have changed – just updated language.</a:t>
            </a:r>
          </a:p>
          <a:p>
            <a:r>
              <a:rPr lang="en-US" dirty="0">
                <a:latin typeface="Open Sans"/>
                <a:ea typeface="Open Sans"/>
                <a:cs typeface="Open Sans"/>
              </a:rPr>
              <a:t>This language will be incorporated into the NIH Grants Policy Statement (GPS) upon its next publication. </a:t>
            </a:r>
          </a:p>
          <a:p>
            <a:endParaRPr lang="en-US" dirty="0"/>
          </a:p>
        </p:txBody>
      </p:sp>
      <p:sp>
        <p:nvSpPr>
          <p:cNvPr id="6" name="TextBox 5" descr="Learn more: NOT-OD-20-086&#10;FAQs: grants.nih.gov/faqs#/covid-19.htm&#10;">
            <a:extLst>
              <a:ext uri="{FF2B5EF4-FFF2-40B4-BE49-F238E27FC236}">
                <a16:creationId xmlns:a16="http://schemas.microsoft.com/office/drawing/2014/main" id="{D6D84AE6-D9B9-4E7D-B550-F902A8F36F90}"/>
              </a:ext>
            </a:extLst>
          </p:cNvPr>
          <p:cNvSpPr txBox="1"/>
          <p:nvPr/>
        </p:nvSpPr>
        <p:spPr>
          <a:xfrm>
            <a:off x="7262508" y="5937329"/>
            <a:ext cx="3798277"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sz="2000">
                <a:solidFill>
                  <a:prstClr val="black"/>
                </a:solidFill>
                <a:latin typeface="Open Sans"/>
              </a:rPr>
              <a:t>See details</a:t>
            </a:r>
            <a:r>
              <a:rPr kumimoji="0" lang="en-US" sz="2000" b="0" i="0" u="none" strike="noStrike" kern="1200" cap="none" spc="0" normalizeH="0" baseline="0" noProof="0">
                <a:ln>
                  <a:noFill/>
                </a:ln>
                <a:solidFill>
                  <a:prstClr val="black"/>
                </a:solidFill>
                <a:effectLst/>
                <a:uLnTx/>
                <a:uFillTx/>
                <a:latin typeface="Open Sans"/>
                <a:ea typeface="+mn-ea"/>
                <a:cs typeface="+mn-cs"/>
              </a:rPr>
              <a:t>: </a:t>
            </a:r>
            <a:r>
              <a:rPr lang="en-US" sz="2000">
                <a:solidFill>
                  <a:prstClr val="black"/>
                </a:solidFill>
                <a:latin typeface="Open Sans"/>
                <a:hlinkClick r:id="rId2"/>
              </a:rPr>
              <a:t>NOT-OD-21-181</a:t>
            </a:r>
            <a:endParaRPr kumimoji="0" lang="en-US" sz="1800" b="0" i="0" strike="noStrike" kern="1200" cap="none" spc="0" normalizeH="0" baseline="0" noProof="0">
              <a:ln>
                <a:noFill/>
              </a:ln>
              <a:solidFill>
                <a:prstClr val="black"/>
              </a:solidFill>
              <a:effectLst/>
              <a:uLnTx/>
              <a:uFillTx/>
              <a:latin typeface="Open Sans"/>
              <a:ea typeface="+mn-ea"/>
              <a:cs typeface="+mn-cs"/>
            </a:endParaRPr>
          </a:p>
        </p:txBody>
      </p:sp>
    </p:spTree>
    <p:extLst>
      <p:ext uri="{BB962C8B-B14F-4D97-AF65-F5344CB8AC3E}">
        <p14:creationId xmlns:p14="http://schemas.microsoft.com/office/powerpoint/2010/main" val="819635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83920" y="1465639"/>
            <a:ext cx="10721926" cy="4789983"/>
          </a:xfrm>
        </p:spPr>
        <p:txBody>
          <a:bodyPr>
            <a:normAutofit/>
          </a:bodyPr>
          <a:lstStyle/>
          <a:p>
            <a:pPr algn="l"/>
            <a:r>
              <a:rPr lang="en-US" sz="2800" b="0" i="0">
                <a:effectLst/>
                <a:latin typeface="Helvetica" panose="020B0604020202020204" pitchFamily="34" charset="0"/>
              </a:rPr>
              <a:t>Inquiries are best directed to the:</a:t>
            </a:r>
          </a:p>
          <a:p>
            <a:pPr lvl="1"/>
            <a:r>
              <a:rPr lang="en-US" sz="2800" b="0" i="0">
                <a:effectLst/>
                <a:latin typeface="Helvetica" panose="020B0604020202020204" pitchFamily="34" charset="0"/>
              </a:rPr>
              <a:t>recipient or applicant organization’s internal grants administration contacts (e.g., Office of Sponsored Programs),</a:t>
            </a:r>
          </a:p>
          <a:p>
            <a:pPr lvl="1"/>
            <a:r>
              <a:rPr lang="en-US" sz="2800" b="0" i="0">
                <a:effectLst/>
                <a:latin typeface="Helvetica" panose="020B0604020202020204" pitchFamily="34" charset="0"/>
              </a:rPr>
              <a:t>NIH contacts named in the Funding Opportunity Announcement (FOA),</a:t>
            </a:r>
          </a:p>
          <a:p>
            <a:pPr lvl="1"/>
            <a:r>
              <a:rPr lang="en-US" sz="2800" b="0" i="0">
                <a:effectLst/>
                <a:latin typeface="Helvetica" panose="020B0604020202020204" pitchFamily="34" charset="0"/>
              </a:rPr>
              <a:t>NIH grants management contact at the awarding Institute or Center (IC).</a:t>
            </a:r>
          </a:p>
          <a:p>
            <a:r>
              <a:rPr lang="en-US" sz="2800">
                <a:latin typeface="Helvetica" panose="020B0604020202020204" pitchFamily="34" charset="0"/>
              </a:rPr>
              <a:t>Inquiries regarding general grants-policy matters are best directed first to the recipient’s Office of Sponsored Programs; specifically, the AOR. </a:t>
            </a:r>
          </a:p>
          <a:p>
            <a:pPr lvl="1">
              <a:lnSpc>
                <a:spcPct val="120000"/>
              </a:lnSpc>
              <a:spcBef>
                <a:spcPts val="0"/>
              </a:spcBef>
            </a:pPr>
            <a:endParaRPr lang="en-US"/>
          </a:p>
          <a:p>
            <a:pPr>
              <a:lnSpc>
                <a:spcPct val="120000"/>
              </a:lnSpc>
              <a:spcBef>
                <a:spcPts val="0"/>
              </a:spcBef>
            </a:pPr>
            <a:endParaRPr lang="en-US"/>
          </a:p>
          <a:p>
            <a:endParaRPr lang="en-US"/>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838200" y="136525"/>
            <a:ext cx="10515600" cy="1325563"/>
          </a:xfrm>
        </p:spPr>
        <p:txBody>
          <a:bodyPr>
            <a:normAutofit/>
          </a:bodyPr>
          <a:lstStyle/>
          <a:p>
            <a:r>
              <a:rPr lang="en-US"/>
              <a:t>Reminder: Grants Policy Related Inquiries</a:t>
            </a:r>
          </a:p>
        </p:txBody>
      </p:sp>
      <p:sp>
        <p:nvSpPr>
          <p:cNvPr id="5" name="TextBox 4" descr="Learn more: NOT-OD-20-086&#10;FAQs: grants.nih.gov/faqs#/covid-19.htm&#10;">
            <a:extLst>
              <a:ext uri="{FF2B5EF4-FFF2-40B4-BE49-F238E27FC236}">
                <a16:creationId xmlns:a16="http://schemas.microsoft.com/office/drawing/2014/main" id="{C0E0D147-EF09-47BE-88A2-D80F60685EF9}"/>
              </a:ext>
            </a:extLst>
          </p:cNvPr>
          <p:cNvSpPr txBox="1"/>
          <p:nvPr/>
        </p:nvSpPr>
        <p:spPr>
          <a:xfrm>
            <a:off x="7057971" y="5981779"/>
            <a:ext cx="3798277"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sz="2000">
                <a:solidFill>
                  <a:prstClr val="black"/>
                </a:solidFill>
                <a:latin typeface="Open Sans"/>
              </a:rPr>
              <a:t>See details</a:t>
            </a:r>
            <a:r>
              <a:rPr kumimoji="0" lang="en-US" sz="2000" b="0" i="0" u="none" strike="noStrike" kern="1200" cap="none" spc="0" normalizeH="0" baseline="0" noProof="0">
                <a:ln>
                  <a:noFill/>
                </a:ln>
                <a:solidFill>
                  <a:prstClr val="black"/>
                </a:solidFill>
                <a:effectLst/>
                <a:uLnTx/>
                <a:uFillTx/>
                <a:latin typeface="Open Sans"/>
                <a:ea typeface="+mn-ea"/>
                <a:cs typeface="+mn-cs"/>
              </a:rPr>
              <a:t>: </a:t>
            </a:r>
            <a:r>
              <a:rPr lang="en-US" sz="2000">
                <a:solidFill>
                  <a:prstClr val="black"/>
                </a:solidFill>
                <a:latin typeface="Open Sans"/>
                <a:hlinkClick r:id="rId3"/>
              </a:rPr>
              <a:t>NOT-OD-21-151</a:t>
            </a:r>
            <a:endParaRPr kumimoji="0" lang="en-US" sz="1800" b="0" i="0" strike="noStrike" kern="1200" cap="none" spc="0" normalizeH="0" baseline="0" noProof="0">
              <a:ln>
                <a:noFill/>
              </a:ln>
              <a:solidFill>
                <a:prstClr val="black"/>
              </a:solidFill>
              <a:effectLst/>
              <a:uLnTx/>
              <a:uFillTx/>
              <a:latin typeface="Open Sans"/>
              <a:ea typeface="+mn-ea"/>
              <a:cs typeface="+mn-cs"/>
            </a:endParaRPr>
          </a:p>
        </p:txBody>
      </p:sp>
    </p:spTree>
    <p:extLst>
      <p:ext uri="{BB962C8B-B14F-4D97-AF65-F5344CB8AC3E}">
        <p14:creationId xmlns:p14="http://schemas.microsoft.com/office/powerpoint/2010/main" val="2018788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83920" y="1276579"/>
            <a:ext cx="10515600" cy="4789983"/>
          </a:xfrm>
        </p:spPr>
        <p:txBody>
          <a:bodyPr>
            <a:normAutofit/>
          </a:bodyPr>
          <a:lstStyle/>
          <a:p>
            <a:pPr>
              <a:lnSpc>
                <a:spcPct val="120000"/>
              </a:lnSpc>
              <a:spcBef>
                <a:spcPts val="0"/>
              </a:spcBef>
            </a:pPr>
            <a:r>
              <a:rPr lang="en-US"/>
              <a:t>NIH began providing childcare support to recipients of NRSA fellowships on April 8, 2021</a:t>
            </a:r>
          </a:p>
          <a:p>
            <a:pPr>
              <a:lnSpc>
                <a:spcPct val="120000"/>
              </a:lnSpc>
              <a:spcBef>
                <a:spcPts val="0"/>
              </a:spcBef>
            </a:pPr>
            <a:r>
              <a:rPr lang="en-US"/>
              <a:t>Applies to full-time NIH-NRSA-supported fellowship positions. </a:t>
            </a:r>
          </a:p>
          <a:p>
            <a:pPr lvl="1">
              <a:lnSpc>
                <a:spcPct val="120000"/>
              </a:lnSpc>
              <a:spcBef>
                <a:spcPts val="0"/>
              </a:spcBef>
            </a:pPr>
            <a:r>
              <a:rPr lang="en-US"/>
              <a:t>Each fellow is eligible to receive $2,500 per budget period</a:t>
            </a:r>
          </a:p>
          <a:p>
            <a:pPr lvl="1">
              <a:lnSpc>
                <a:spcPct val="120000"/>
              </a:lnSpc>
              <a:spcBef>
                <a:spcPts val="0"/>
              </a:spcBef>
            </a:pPr>
            <a:r>
              <a:rPr lang="en-US"/>
              <a:t>For households where both parents are NRSA fellows, each parent is eligible to receive $2,500.</a:t>
            </a:r>
          </a:p>
          <a:p>
            <a:pPr>
              <a:lnSpc>
                <a:spcPct val="120000"/>
              </a:lnSpc>
              <a:spcBef>
                <a:spcPts val="0"/>
              </a:spcBef>
            </a:pPr>
            <a:r>
              <a:rPr lang="en-US"/>
              <a:t>Costs are permitted for dependent children living in the eligible fellow’s home from birth under the age of 13, or children who are disabled and under age 18. </a:t>
            </a:r>
          </a:p>
          <a:p>
            <a:pPr lvl="1">
              <a:lnSpc>
                <a:spcPct val="120000"/>
              </a:lnSpc>
              <a:spcBef>
                <a:spcPts val="0"/>
              </a:spcBef>
            </a:pPr>
            <a:r>
              <a:rPr lang="en-US"/>
              <a:t>Childcare costs do not apply to elder or non-child dependent care costs.</a:t>
            </a:r>
          </a:p>
          <a:p>
            <a:pPr lvl="1">
              <a:lnSpc>
                <a:spcPct val="120000"/>
              </a:lnSpc>
              <a:spcBef>
                <a:spcPts val="0"/>
              </a:spcBef>
            </a:pPr>
            <a:endParaRPr lang="en-US"/>
          </a:p>
          <a:p>
            <a:pPr>
              <a:lnSpc>
                <a:spcPct val="120000"/>
              </a:lnSpc>
              <a:spcBef>
                <a:spcPts val="0"/>
              </a:spcBef>
            </a:pPr>
            <a:endParaRPr lang="en-US"/>
          </a:p>
          <a:p>
            <a:endParaRPr lang="en-US"/>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838200" y="136525"/>
            <a:ext cx="10515600" cy="1325563"/>
          </a:xfrm>
        </p:spPr>
        <p:txBody>
          <a:bodyPr/>
          <a:lstStyle/>
          <a:p>
            <a:r>
              <a:rPr lang="en-US">
                <a:latin typeface="Open Sans"/>
                <a:ea typeface="Open Sans"/>
                <a:cs typeface="Open Sans"/>
              </a:rPr>
              <a:t>NRSA Childcare Costs for Fellowships</a:t>
            </a:r>
            <a:endParaRPr lang="en-US"/>
          </a:p>
        </p:txBody>
      </p:sp>
      <p:sp>
        <p:nvSpPr>
          <p:cNvPr id="5" name="TextBox 4" descr="Learn more: NOT-OD-20-086&#10;FAQs: grants.nih.gov/faqs#/covid-19.htm&#10;">
            <a:extLst>
              <a:ext uri="{FF2B5EF4-FFF2-40B4-BE49-F238E27FC236}">
                <a16:creationId xmlns:a16="http://schemas.microsoft.com/office/drawing/2014/main" id="{C0E0D147-EF09-47BE-88A2-D80F60685EF9}"/>
              </a:ext>
            </a:extLst>
          </p:cNvPr>
          <p:cNvSpPr txBox="1"/>
          <p:nvPr/>
        </p:nvSpPr>
        <p:spPr>
          <a:xfrm>
            <a:off x="2779819" y="5881052"/>
            <a:ext cx="7248101"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sz="2000">
                <a:solidFill>
                  <a:prstClr val="black"/>
                </a:solidFill>
                <a:latin typeface="Open Sans"/>
              </a:rPr>
              <a:t>See details and application instructions</a:t>
            </a:r>
            <a:r>
              <a:rPr kumimoji="0" lang="en-US" sz="2000" b="0" i="0" u="none" strike="noStrike" kern="1200" cap="none" spc="0" normalizeH="0" baseline="0" noProof="0">
                <a:ln>
                  <a:noFill/>
                </a:ln>
                <a:solidFill>
                  <a:prstClr val="black"/>
                </a:solidFill>
                <a:effectLst/>
                <a:uLnTx/>
                <a:uFillTx/>
                <a:latin typeface="Open Sans"/>
                <a:ea typeface="+mn-ea"/>
                <a:cs typeface="+mn-cs"/>
              </a:rPr>
              <a:t>: </a:t>
            </a:r>
            <a:r>
              <a:rPr lang="en-US" sz="2000">
                <a:solidFill>
                  <a:prstClr val="black"/>
                </a:solidFill>
                <a:latin typeface="Open Sans"/>
                <a:hlinkClick r:id="rId3"/>
              </a:rPr>
              <a:t>NOT-OD-21-074</a:t>
            </a:r>
            <a:endParaRPr kumimoji="0" lang="en-US" sz="1800" b="0" i="0" strike="noStrike" kern="1200" cap="none" spc="0" normalizeH="0" baseline="0" noProof="0">
              <a:ln>
                <a:noFill/>
              </a:ln>
              <a:solidFill>
                <a:prstClr val="black"/>
              </a:solidFill>
              <a:effectLst/>
              <a:uLnTx/>
              <a:uFillTx/>
              <a:latin typeface="Open Sans"/>
              <a:ea typeface="+mn-ea"/>
              <a:cs typeface="+mn-cs"/>
            </a:endParaRPr>
          </a:p>
        </p:txBody>
      </p:sp>
    </p:spTree>
    <p:extLst>
      <p:ext uri="{BB962C8B-B14F-4D97-AF65-F5344CB8AC3E}">
        <p14:creationId xmlns:p14="http://schemas.microsoft.com/office/powerpoint/2010/main" val="2655012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83920" y="1276579"/>
            <a:ext cx="10515600" cy="4789983"/>
          </a:xfrm>
        </p:spPr>
        <p:txBody>
          <a:bodyPr vert="horz" lIns="91440" tIns="45720" rIns="91440" bIns="45720" rtlCol="0" anchor="t">
            <a:normAutofit/>
          </a:bodyPr>
          <a:lstStyle/>
          <a:p>
            <a:pPr>
              <a:lnSpc>
                <a:spcPct val="120000"/>
              </a:lnSpc>
              <a:spcBef>
                <a:spcPts val="0"/>
              </a:spcBef>
            </a:pPr>
            <a:r>
              <a:rPr lang="en-US">
                <a:latin typeface="Open Sans"/>
                <a:ea typeface="Open Sans"/>
                <a:cs typeface="Open Sans"/>
              </a:rPr>
              <a:t>NIH will begin providing childcare support to recipients of NRSA training grants awarded (continuation, new, or renewal) in FY 2022</a:t>
            </a:r>
          </a:p>
          <a:p>
            <a:pPr>
              <a:lnSpc>
                <a:spcPct val="120000"/>
              </a:lnSpc>
              <a:spcBef>
                <a:spcPts val="0"/>
              </a:spcBef>
            </a:pPr>
            <a:r>
              <a:rPr lang="en-US">
                <a:latin typeface="Open Sans"/>
                <a:ea typeface="Open Sans"/>
                <a:cs typeface="Open Sans"/>
              </a:rPr>
              <a:t>Applies to full-time NIH-NRSA-supported trainees. </a:t>
            </a:r>
            <a:endParaRPr lang="en-US"/>
          </a:p>
          <a:p>
            <a:pPr lvl="1">
              <a:lnSpc>
                <a:spcPct val="120000"/>
              </a:lnSpc>
              <a:spcBef>
                <a:spcPts val="0"/>
              </a:spcBef>
            </a:pPr>
            <a:r>
              <a:rPr lang="en-US">
                <a:latin typeface="Open Sans"/>
                <a:ea typeface="Open Sans"/>
                <a:cs typeface="Open Sans"/>
              </a:rPr>
              <a:t>Each trainee is eligible to receive $2,500 per budget period</a:t>
            </a:r>
          </a:p>
          <a:p>
            <a:pPr lvl="1">
              <a:lnSpc>
                <a:spcPct val="120000"/>
              </a:lnSpc>
              <a:spcBef>
                <a:spcPts val="0"/>
              </a:spcBef>
            </a:pPr>
            <a:r>
              <a:rPr lang="en-US">
                <a:latin typeface="Open Sans"/>
                <a:ea typeface="Open Sans"/>
                <a:cs typeface="Open Sans"/>
              </a:rPr>
              <a:t>For households where both parents are NRSA trainees, each parent is eligible to receive $2,500.</a:t>
            </a:r>
          </a:p>
          <a:p>
            <a:pPr>
              <a:lnSpc>
                <a:spcPct val="120000"/>
              </a:lnSpc>
              <a:spcBef>
                <a:spcPts val="0"/>
              </a:spcBef>
            </a:pPr>
            <a:r>
              <a:rPr lang="en-US"/>
              <a:t>Costs are permitted for dependent children living in the eligible fellow’s home from birth under the age of 13, or children who are disabled and under age 18. </a:t>
            </a:r>
          </a:p>
          <a:p>
            <a:pPr lvl="1">
              <a:lnSpc>
                <a:spcPct val="120000"/>
              </a:lnSpc>
              <a:spcBef>
                <a:spcPts val="0"/>
              </a:spcBef>
            </a:pPr>
            <a:r>
              <a:rPr lang="en-US"/>
              <a:t>Childcare costs do not apply to elder or non-child dependent care costs.</a:t>
            </a:r>
          </a:p>
          <a:p>
            <a:pPr lvl="1">
              <a:lnSpc>
                <a:spcPct val="120000"/>
              </a:lnSpc>
              <a:spcBef>
                <a:spcPts val="0"/>
              </a:spcBef>
            </a:pPr>
            <a:endParaRPr lang="en-US"/>
          </a:p>
          <a:p>
            <a:pPr>
              <a:lnSpc>
                <a:spcPct val="120000"/>
              </a:lnSpc>
              <a:spcBef>
                <a:spcPts val="0"/>
              </a:spcBef>
            </a:pPr>
            <a:endParaRPr lang="en-US"/>
          </a:p>
          <a:p>
            <a:endParaRPr lang="en-US"/>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838200" y="136525"/>
            <a:ext cx="10515600" cy="1325563"/>
          </a:xfrm>
        </p:spPr>
        <p:txBody>
          <a:bodyPr/>
          <a:lstStyle/>
          <a:p>
            <a:r>
              <a:rPr lang="en-US">
                <a:latin typeface="Open Sans"/>
                <a:ea typeface="Open Sans"/>
                <a:cs typeface="Open Sans"/>
              </a:rPr>
              <a:t>NRSA Childcare Costs for Training Grants</a:t>
            </a:r>
            <a:endParaRPr lang="en-US"/>
          </a:p>
        </p:txBody>
      </p:sp>
      <p:sp>
        <p:nvSpPr>
          <p:cNvPr id="5" name="TextBox 4" descr="Learn more: NOT-OD-20-086&#10;FAQs: grants.nih.gov/faqs#/covid-19.htm&#10;">
            <a:extLst>
              <a:ext uri="{FF2B5EF4-FFF2-40B4-BE49-F238E27FC236}">
                <a16:creationId xmlns:a16="http://schemas.microsoft.com/office/drawing/2014/main" id="{C0E0D147-EF09-47BE-88A2-D80F60685EF9}"/>
              </a:ext>
            </a:extLst>
          </p:cNvPr>
          <p:cNvSpPr txBox="1"/>
          <p:nvPr/>
        </p:nvSpPr>
        <p:spPr>
          <a:xfrm>
            <a:off x="6220326" y="5881052"/>
            <a:ext cx="3807594" cy="749141"/>
          </a:xfrm>
          <a:prstGeom prst="roundRect">
            <a:avLst/>
          </a:prstGeom>
          <a:solidFill>
            <a:schemeClr val="accent5">
              <a:lumMod val="20000"/>
              <a:lumOff val="80000"/>
            </a:schemeClr>
          </a:solidFill>
          <a:ln w="28575">
            <a:noFill/>
          </a:ln>
        </p:spPr>
        <p:txBody>
          <a:bodyPr wrap="square" lIns="182880" tIns="182880" rIns="182880" bIns="182880" rtlCol="0" anchor="t">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sz="2000">
                <a:latin typeface="Open Sans"/>
              </a:rPr>
              <a:t>See details</a:t>
            </a:r>
            <a:r>
              <a:rPr kumimoji="0" lang="en-US" sz="2000" b="0" i="0" u="none" strike="noStrike" kern="1200" cap="none" spc="0" normalizeH="0" baseline="0" noProof="0">
                <a:ln>
                  <a:noFill/>
                </a:ln>
                <a:effectLst/>
                <a:uLnTx/>
                <a:uFillTx/>
                <a:latin typeface="Open Sans"/>
                <a:ea typeface="+mn-ea"/>
                <a:cs typeface="+mn-cs"/>
              </a:rPr>
              <a:t>: </a:t>
            </a:r>
            <a:r>
              <a:rPr lang="en-US" sz="2000">
                <a:latin typeface="Open Sans"/>
                <a:hlinkClick r:id="rId3">
                  <a:extLst>
                    <a:ext uri="{A12FA001-AC4F-418D-AE19-62706E023703}">
                      <ahyp:hlinkClr xmlns:ahyp="http://schemas.microsoft.com/office/drawing/2018/hyperlinkcolor" val="tx"/>
                    </a:ext>
                  </a:extLst>
                </a:hlinkClick>
              </a:rPr>
              <a:t>NOT-OD-21-177</a:t>
            </a:r>
            <a:endParaRPr kumimoji="0" lang="en-US" sz="1800" b="0" i="0" strike="noStrike" kern="1200" cap="none" spc="0" normalizeH="0" baseline="0" noProof="0">
              <a:ln>
                <a:noFill/>
              </a:ln>
              <a:effectLst/>
              <a:uLnTx/>
              <a:uFillTx/>
              <a:latin typeface="Open Sans"/>
              <a:ea typeface="+mn-ea"/>
              <a:cs typeface="+mn-cs"/>
            </a:endParaRPr>
          </a:p>
        </p:txBody>
      </p:sp>
    </p:spTree>
    <p:extLst>
      <p:ext uri="{BB962C8B-B14F-4D97-AF65-F5344CB8AC3E}">
        <p14:creationId xmlns:p14="http://schemas.microsoft.com/office/powerpoint/2010/main" val="3622975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9E0BF5-3880-40A3-967C-E3BFABAA2A3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DB576-49B3-42E2-89EA-6E35EA8EF806}" type="slidenum">
              <a:rPr kumimoji="0" lang="en-US" sz="1050" b="0" i="0" u="none" strike="noStrike" kern="1200" cap="none" spc="0" normalizeH="0" baseline="0" noProof="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50" b="0" i="0" u="none" strike="noStrike" kern="1200" cap="none" spc="0" normalizeH="0" baseline="0" noProof="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a:extLst>
              <a:ext uri="{FF2B5EF4-FFF2-40B4-BE49-F238E27FC236}">
                <a16:creationId xmlns:a16="http://schemas.microsoft.com/office/drawing/2014/main" id="{1F753098-8D69-4571-BA43-C1C07A5297F6}"/>
              </a:ext>
            </a:extLst>
          </p:cNvPr>
          <p:cNvSpPr>
            <a:spLocks noGrp="1"/>
          </p:cNvSpPr>
          <p:nvPr>
            <p:ph idx="1"/>
          </p:nvPr>
        </p:nvSpPr>
        <p:spPr>
          <a:xfrm>
            <a:off x="883920" y="1375710"/>
            <a:ext cx="10515600" cy="4789983"/>
          </a:xfrm>
        </p:spPr>
        <p:txBody>
          <a:bodyPr>
            <a:normAutofit/>
          </a:bodyPr>
          <a:lstStyle/>
          <a:p>
            <a:pPr>
              <a:lnSpc>
                <a:spcPct val="120000"/>
              </a:lnSpc>
              <a:spcBef>
                <a:spcPts val="0"/>
              </a:spcBef>
            </a:pPr>
            <a:r>
              <a:rPr lang="en-US" b="0" i="0">
                <a:solidFill>
                  <a:srgbClr val="333333"/>
                </a:solidFill>
                <a:effectLst/>
                <a:latin typeface="Helvetica" panose="020B0604020202020204" pitchFamily="34" charset="0"/>
              </a:rPr>
              <a:t>Targeting due dates on or after January 25, 2022</a:t>
            </a:r>
          </a:p>
          <a:p>
            <a:pPr>
              <a:lnSpc>
                <a:spcPct val="120000"/>
              </a:lnSpc>
              <a:spcBef>
                <a:spcPts val="0"/>
              </a:spcBef>
            </a:pPr>
            <a:r>
              <a:rPr lang="en-US">
                <a:solidFill>
                  <a:srgbClr val="333333"/>
                </a:solidFill>
                <a:latin typeface="Helvetica" panose="020B0604020202020204" pitchFamily="34" charset="0"/>
              </a:rPr>
              <a:t>A</a:t>
            </a:r>
            <a:r>
              <a:rPr lang="en-US" b="0" i="0">
                <a:solidFill>
                  <a:srgbClr val="333333"/>
                </a:solidFill>
                <a:effectLst/>
                <a:latin typeface="Helvetica" panose="020B0604020202020204" pitchFamily="34" charset="0"/>
              </a:rPr>
              <a:t>n </a:t>
            </a:r>
            <a:r>
              <a:rPr lang="en-US" b="0" i="0" err="1">
                <a:solidFill>
                  <a:srgbClr val="333333"/>
                </a:solidFill>
                <a:effectLst/>
                <a:latin typeface="Helvetica" panose="020B0604020202020204" pitchFamily="34" charset="0"/>
              </a:rPr>
              <a:t>eRA</a:t>
            </a:r>
            <a:r>
              <a:rPr lang="en-US" b="0" i="0">
                <a:solidFill>
                  <a:srgbClr val="333333"/>
                </a:solidFill>
                <a:effectLst/>
                <a:latin typeface="Helvetica" panose="020B0604020202020204" pitchFamily="34" charset="0"/>
              </a:rPr>
              <a:t> Commons ID must be entered in the “Credential, e.g. agency login” field for all Senior/Key Personnel listed on the R&amp;R Senior/Key Person Profile (Expanded) Form</a:t>
            </a:r>
          </a:p>
          <a:p>
            <a:pPr>
              <a:lnSpc>
                <a:spcPct val="120000"/>
              </a:lnSpc>
              <a:spcBef>
                <a:spcPts val="0"/>
              </a:spcBef>
            </a:pPr>
            <a:r>
              <a:rPr lang="en-US">
                <a:solidFill>
                  <a:srgbClr val="333333"/>
                </a:solidFill>
                <a:latin typeface="Helvetica" panose="020B0604020202020204" pitchFamily="34" charset="0"/>
              </a:rPr>
              <a:t>Senior/Key Personnel (NIH </a:t>
            </a:r>
            <a:r>
              <a:rPr lang="en-US" b="0" i="0">
                <a:solidFill>
                  <a:srgbClr val="333333"/>
                </a:solidFill>
                <a:effectLst/>
                <a:latin typeface="Helvetica" panose="020B0604020202020204" pitchFamily="34" charset="0"/>
              </a:rPr>
              <a:t>defined in </a:t>
            </a:r>
            <a:r>
              <a:rPr lang="en-US" b="0" i="0" u="none" strike="noStrike">
                <a:solidFill>
                  <a:srgbClr val="428BCA"/>
                </a:solidFill>
                <a:effectLst/>
                <a:latin typeface="Helvetica" panose="020B0604020202020204" pitchFamily="34" charset="0"/>
                <a:hlinkClick r:id="rId3"/>
              </a:rPr>
              <a:t>NIH GPS 1.2 </a:t>
            </a:r>
            <a:r>
              <a:rPr lang="en-US" b="0" i="0" u="none" strike="noStrike">
                <a:solidFill>
                  <a:srgbClr val="428BCA"/>
                </a:solidFill>
                <a:effectLst/>
                <a:latin typeface="Helvetica" panose="020B0604020202020204" pitchFamily="34" charset="0"/>
              </a:rPr>
              <a:t>)</a:t>
            </a:r>
          </a:p>
          <a:p>
            <a:pPr lvl="1">
              <a:lnSpc>
                <a:spcPct val="120000"/>
              </a:lnSpc>
              <a:spcBef>
                <a:spcPts val="0"/>
              </a:spcBef>
            </a:pPr>
            <a:r>
              <a:rPr lang="en-US" b="0" i="0">
                <a:solidFill>
                  <a:srgbClr val="000000"/>
                </a:solidFill>
                <a:effectLst/>
                <a:latin typeface="ubunturegular"/>
              </a:rPr>
              <a:t>The PD/PI and other individuals who contribute to the scientific development or execution of a project in a substantive, measurable way, whether or not they receive salaries or compensation under the grant.</a:t>
            </a:r>
            <a:endParaRPr lang="en-US"/>
          </a:p>
          <a:p>
            <a:pPr>
              <a:lnSpc>
                <a:spcPct val="120000"/>
              </a:lnSpc>
              <a:spcBef>
                <a:spcPts val="0"/>
              </a:spcBef>
            </a:pPr>
            <a:r>
              <a:rPr lang="en-US">
                <a:solidFill>
                  <a:srgbClr val="333333"/>
                </a:solidFill>
                <a:latin typeface="Helvetica" panose="020B0604020202020204" pitchFamily="34" charset="0"/>
              </a:rPr>
              <a:t>A</a:t>
            </a:r>
            <a:r>
              <a:rPr lang="en-US" b="0" i="0">
                <a:solidFill>
                  <a:srgbClr val="333333"/>
                </a:solidFill>
                <a:effectLst/>
                <a:latin typeface="Helvetica" panose="020B0604020202020204" pitchFamily="34" charset="0"/>
              </a:rPr>
              <a:t>pplicants will encounter an </a:t>
            </a:r>
            <a:r>
              <a:rPr lang="en-US" b="0" i="0" err="1">
                <a:solidFill>
                  <a:srgbClr val="333333"/>
                </a:solidFill>
                <a:effectLst/>
                <a:latin typeface="Helvetica" panose="020B0604020202020204" pitchFamily="34" charset="0"/>
              </a:rPr>
              <a:t>eRA</a:t>
            </a:r>
            <a:r>
              <a:rPr lang="en-US" b="0" i="0">
                <a:solidFill>
                  <a:srgbClr val="333333"/>
                </a:solidFill>
                <a:effectLst/>
                <a:latin typeface="Helvetica" panose="020B0604020202020204" pitchFamily="34" charset="0"/>
              </a:rPr>
              <a:t> system validation if the “Credential, e.g. agency login” field is blank or does not contain a valid </a:t>
            </a:r>
            <a:r>
              <a:rPr lang="en-US" b="0" i="0" err="1">
                <a:solidFill>
                  <a:srgbClr val="333333"/>
                </a:solidFill>
                <a:effectLst/>
                <a:latin typeface="Helvetica" panose="020B0604020202020204" pitchFamily="34" charset="0"/>
              </a:rPr>
              <a:t>eRA</a:t>
            </a:r>
            <a:r>
              <a:rPr lang="en-US" b="0" i="0">
                <a:solidFill>
                  <a:srgbClr val="333333"/>
                </a:solidFill>
                <a:effectLst/>
                <a:latin typeface="Helvetica" panose="020B0604020202020204" pitchFamily="34" charset="0"/>
              </a:rPr>
              <a:t> Commons ID. Currently, this is a warning.</a:t>
            </a:r>
            <a:endParaRPr lang="en-US"/>
          </a:p>
          <a:p>
            <a:endParaRPr lang="en-US"/>
          </a:p>
        </p:txBody>
      </p:sp>
      <p:sp>
        <p:nvSpPr>
          <p:cNvPr id="4" name="Title 3">
            <a:extLst>
              <a:ext uri="{FF2B5EF4-FFF2-40B4-BE49-F238E27FC236}">
                <a16:creationId xmlns:a16="http://schemas.microsoft.com/office/drawing/2014/main" id="{15942A6D-A0B9-40D9-BC5B-FE0D45FA61E0}"/>
              </a:ext>
            </a:extLst>
          </p:cNvPr>
          <p:cNvSpPr>
            <a:spLocks noGrp="1"/>
          </p:cNvSpPr>
          <p:nvPr>
            <p:ph type="title"/>
          </p:nvPr>
        </p:nvSpPr>
        <p:spPr>
          <a:xfrm>
            <a:off x="838200" y="136525"/>
            <a:ext cx="10515600" cy="1325563"/>
          </a:xfrm>
        </p:spPr>
        <p:txBody>
          <a:bodyPr>
            <a:normAutofit fontScale="90000"/>
          </a:bodyPr>
          <a:lstStyle/>
          <a:p>
            <a:r>
              <a:rPr lang="en-US"/>
              <a:t>Expanding Requirement for </a:t>
            </a:r>
            <a:r>
              <a:rPr lang="en-US" err="1"/>
              <a:t>eRA</a:t>
            </a:r>
            <a:r>
              <a:rPr lang="en-US"/>
              <a:t> Commons IDs to All Senior/Key Personnel</a:t>
            </a:r>
          </a:p>
        </p:txBody>
      </p:sp>
      <p:sp>
        <p:nvSpPr>
          <p:cNvPr id="5" name="TextBox 4" descr="Learn more: NOT-OD-20-086&#10;FAQs: grants.nih.gov/faqs#/covid-19.htm&#10;">
            <a:extLst>
              <a:ext uri="{FF2B5EF4-FFF2-40B4-BE49-F238E27FC236}">
                <a16:creationId xmlns:a16="http://schemas.microsoft.com/office/drawing/2014/main" id="{C0E0D147-EF09-47BE-88A2-D80F60685EF9}"/>
              </a:ext>
            </a:extLst>
          </p:cNvPr>
          <p:cNvSpPr txBox="1"/>
          <p:nvPr/>
        </p:nvSpPr>
        <p:spPr>
          <a:xfrm>
            <a:off x="6368839" y="5858986"/>
            <a:ext cx="4055321" cy="749141"/>
          </a:xfrm>
          <a:prstGeom prst="roundRect">
            <a:avLst/>
          </a:prstGeom>
          <a:solidFill>
            <a:schemeClr val="accent5">
              <a:lumMod val="20000"/>
              <a:lumOff val="80000"/>
            </a:schemeClr>
          </a:solidFill>
          <a:ln w="28575">
            <a:noFill/>
          </a:ln>
        </p:spPr>
        <p:txBody>
          <a:bodyPr wrap="square" lIns="182880" tIns="182880" rIns="182880" bIns="182880"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sz="2000">
                <a:solidFill>
                  <a:prstClr val="black"/>
                </a:solidFill>
                <a:latin typeface="Open Sans"/>
              </a:rPr>
              <a:t>See details</a:t>
            </a:r>
            <a:r>
              <a:rPr kumimoji="0" lang="en-US" sz="2000" b="0" i="0" u="none" strike="noStrike" kern="1200" cap="none" spc="0" normalizeH="0" baseline="0" noProof="0">
                <a:ln>
                  <a:noFill/>
                </a:ln>
                <a:solidFill>
                  <a:prstClr val="black"/>
                </a:solidFill>
                <a:effectLst/>
                <a:uLnTx/>
                <a:uFillTx/>
                <a:latin typeface="Open Sans"/>
                <a:ea typeface="+mn-ea"/>
                <a:cs typeface="+mn-cs"/>
              </a:rPr>
              <a:t>: </a:t>
            </a:r>
            <a:r>
              <a:rPr lang="en-US" sz="2000">
                <a:solidFill>
                  <a:prstClr val="black"/>
                </a:solidFill>
                <a:latin typeface="Open Sans"/>
                <a:hlinkClick r:id="rId4"/>
              </a:rPr>
              <a:t>NOT-OD-21-109</a:t>
            </a:r>
            <a:endParaRPr kumimoji="0" lang="en-US" sz="1800" b="0" i="0" strike="noStrike" kern="1200" cap="none" spc="0" normalizeH="0" baseline="0" noProof="0">
              <a:ln>
                <a:noFill/>
              </a:ln>
              <a:solidFill>
                <a:prstClr val="black"/>
              </a:solidFill>
              <a:effectLst/>
              <a:uLnTx/>
              <a:uFillTx/>
              <a:latin typeface="Open Sans"/>
              <a:ea typeface="+mn-ea"/>
              <a:cs typeface="+mn-cs"/>
            </a:endParaRPr>
          </a:p>
        </p:txBody>
      </p:sp>
    </p:spTree>
    <p:extLst>
      <p:ext uri="{BB962C8B-B14F-4D97-AF65-F5344CB8AC3E}">
        <p14:creationId xmlns:p14="http://schemas.microsoft.com/office/powerpoint/2010/main" val="1968481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9"/>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002DE325B4434C8407F2BB379023F4" ma:contentTypeVersion="13" ma:contentTypeDescription="Create a new document." ma:contentTypeScope="" ma:versionID="476e873166ae8478b0d17a674a725b4a">
  <xsd:schema xmlns:xsd="http://www.w3.org/2001/XMLSchema" xmlns:xs="http://www.w3.org/2001/XMLSchema" xmlns:p="http://schemas.microsoft.com/office/2006/metadata/properties" xmlns:ns2="64948b15-7def-430b-8648-1feb819ee410" xmlns:ns3="6bc68b66-932e-422c-b9b0-23fd53127af9" targetNamespace="http://schemas.microsoft.com/office/2006/metadata/properties" ma:root="true" ma:fieldsID="427813e36bbbb4baf921046a170b8e90" ns2:_="" ns3:_="">
    <xsd:import namespace="64948b15-7def-430b-8648-1feb819ee410"/>
    <xsd:import namespace="6bc68b66-932e-422c-b9b0-23fd53127af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948b15-7def-430b-8648-1feb819ee41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c68b66-932e-422c-b9b0-23fd53127af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46BB0C-6012-465E-87C1-5EA49490DF4E}">
  <ds:schemaRefs>
    <ds:schemaRef ds:uri="http://purl.org/dc/terms/"/>
    <ds:schemaRef ds:uri="http://purl.org/dc/dcmitype/"/>
    <ds:schemaRef ds:uri="http://schemas.microsoft.com/office/2006/documentManagement/types"/>
    <ds:schemaRef ds:uri="http://purl.org/dc/elements/1.1/"/>
    <ds:schemaRef ds:uri="dd3697e1-ace8-4676-9d05-dcae697b1c51"/>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4212EE83-F210-45E0-89BC-4FE5AE9F1C70}">
  <ds:schemaRefs>
    <ds:schemaRef ds:uri="http://schemas.microsoft.com/sharepoint/v3/contenttype/forms"/>
  </ds:schemaRefs>
</ds:datastoreItem>
</file>

<file path=customXml/itemProps3.xml><?xml version="1.0" encoding="utf-8"?>
<ds:datastoreItem xmlns:ds="http://schemas.openxmlformats.org/officeDocument/2006/customXml" ds:itemID="{1391EC79-F0AB-43DB-8F2F-9B0946CD8D15}"/>
</file>

<file path=docProps/app.xml><?xml version="1.0" encoding="utf-8"?>
<Properties xmlns="http://schemas.openxmlformats.org/officeDocument/2006/extended-properties" xmlns:vt="http://schemas.openxmlformats.org/officeDocument/2006/docPropsVTypes">
  <TotalTime>4</TotalTime>
  <Words>4248</Words>
  <Application>Microsoft Office PowerPoint</Application>
  <PresentationFormat>Widescreen</PresentationFormat>
  <Paragraphs>942</Paragraphs>
  <Slides>43</Slides>
  <Notes>34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43</vt:i4>
      </vt:variant>
    </vt:vector>
  </HeadingPairs>
  <TitlesOfParts>
    <vt:vector size="54" baseType="lpstr">
      <vt:lpstr>-apple-system</vt:lpstr>
      <vt:lpstr>Arial</vt:lpstr>
      <vt:lpstr>Calibri</vt:lpstr>
      <vt:lpstr>Helvetica</vt:lpstr>
      <vt:lpstr>Open Sans</vt:lpstr>
      <vt:lpstr>Open Sans ExtraBold</vt:lpstr>
      <vt:lpstr>Open Sans Light</vt:lpstr>
      <vt:lpstr>Open Sans Light ITALIC</vt:lpstr>
      <vt:lpstr>ubunturegular</vt:lpstr>
      <vt:lpstr>Wingdings</vt:lpstr>
      <vt:lpstr>Office Theme</vt:lpstr>
      <vt:lpstr>Current Issues at NIH  </vt:lpstr>
      <vt:lpstr>Budget News</vt:lpstr>
      <vt:lpstr>Legislative Mandates</vt:lpstr>
      <vt:lpstr>Policy updates</vt:lpstr>
      <vt:lpstr>Updates to the Non-Discrimination Legal Requirements for NIH Recipients</vt:lpstr>
      <vt:lpstr>Reminder: Grants Policy Related Inquiries</vt:lpstr>
      <vt:lpstr>NRSA Childcare Costs for Fellowships</vt:lpstr>
      <vt:lpstr>NRSA Childcare Costs for Training Grants</vt:lpstr>
      <vt:lpstr>Expanding Requirement for eRA Commons IDs to All Senior/Key Personnel</vt:lpstr>
      <vt:lpstr>Commitment transparency</vt:lpstr>
      <vt:lpstr>What is commitment transparency?</vt:lpstr>
      <vt:lpstr>Inter-Agency Areas of Focus</vt:lpstr>
      <vt:lpstr>Issues Seen at NIH</vt:lpstr>
      <vt:lpstr>Our Approach</vt:lpstr>
      <vt:lpstr>Implementation of Changes to the Biographical Sketch and Other Support Format Page</vt:lpstr>
      <vt:lpstr>FAQs - Biosketch</vt:lpstr>
      <vt:lpstr>FAQs – Other Support </vt:lpstr>
      <vt:lpstr>Systems Process updates </vt:lpstr>
      <vt:lpstr>Update – Implementation of Requirement to Submit SF-425/FFR via Payment Management System</vt:lpstr>
      <vt:lpstr>Update – Process for Submission of FFRs for Closed PMS Subaccounts</vt:lpstr>
      <vt:lpstr>Mandatory Submission of SF-425/FFR via Payment Management System- Points of Contact</vt:lpstr>
      <vt:lpstr>Update – Process for Requesting Drawdowns Outside of the Liquidation Period</vt:lpstr>
      <vt:lpstr>FORMS-G</vt:lpstr>
      <vt:lpstr>FORMS-G Key Changes</vt:lpstr>
      <vt:lpstr>Update- Adjusted Timeline for Requiring Two-Factor Authentication to Access eRA Modules Using Login.gov or InCommon Federated Accounts</vt:lpstr>
      <vt:lpstr>HHS and fed-wide System updates</vt:lpstr>
      <vt:lpstr>Upcoming Change in Federal-wide Unique Entity Identifier Requirements</vt:lpstr>
      <vt:lpstr>UEI Implementation</vt:lpstr>
      <vt:lpstr>NIH Standing policy reminders</vt:lpstr>
      <vt:lpstr>Timely Progress Reports</vt:lpstr>
      <vt:lpstr>Timely Financial Reporting</vt:lpstr>
      <vt:lpstr>Invention Reporting</vt:lpstr>
      <vt:lpstr>Closeout Requirements</vt:lpstr>
      <vt:lpstr>  Questions?</vt:lpstr>
      <vt:lpstr>Helpful NIH Resources</vt:lpstr>
      <vt:lpstr>OLAW Educational Outreach</vt:lpstr>
      <vt:lpstr>RPPR Resources</vt:lpstr>
      <vt:lpstr>Frequently Asked Questions</vt:lpstr>
      <vt:lpstr>Summary of Helpful NIH Web Pages</vt:lpstr>
      <vt:lpstr>Summary of Helpful NIH Web Pages – App Instructions</vt:lpstr>
      <vt:lpstr>Summary of Helpful NIH Web Pages - eRA</vt:lpstr>
      <vt:lpstr>NIH OER Listservs</vt:lpstr>
      <vt:lpstr>Points of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for NIH Applicants and Recipients of NIH Funding Related to COVID-19</dc:title>
  <dc:creator>Sullivan, Elyse (NIH/OD) [E]</dc:creator>
  <cp:lastModifiedBy>Cummins, Sheri (NIH/OD) [E]</cp:lastModifiedBy>
  <cp:revision>3</cp:revision>
  <dcterms:created xsi:type="dcterms:W3CDTF">2020-04-01T16:42:00Z</dcterms:created>
  <dcterms:modified xsi:type="dcterms:W3CDTF">2021-10-25T22:34:54Z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0x0101005E002DE325B4434C8407F2BB379023F4</vt:lpwstr>
  </property>
</Properties>
</file>